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emf" ContentType="image/x-emf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diagrams/layout22.xml" ContentType="application/vnd.openxmlformats-officedocument.drawingml.diagramLayout+xml"/>
  <Override PartName="/ppt/diagrams/quickStyle21.xml" ContentType="application/vnd.openxmlformats-officedocument.drawingml.diagramQuickStyle+xml"/>
  <Override PartName="/ppt/diagrams/layout21.xml" ContentType="application/vnd.openxmlformats-officedocument.drawingml.diagramLayout+xml"/>
  <Override PartName="/ppt/diagrams/colors21.xml" ContentType="application/vnd.openxmlformats-officedocument.drawingml.diagramColors+xml"/>
  <Override PartName="/ppt/diagrams/data21.xml" ContentType="application/vnd.openxmlformats-officedocument.drawingml.diagramData+xml"/>
  <Override PartName="/ppt/slides/slide29.xml" ContentType="application/vnd.openxmlformats-officedocument.presentationml.slide+xml"/>
  <Override PartName="/ppt/diagrams/drawing21.xml" ContentType="application/vnd.openxmlformats-officedocument.drawingml.diagramDrawing+xml"/>
  <Override PartName="/ppt/diagrams/quickStyle19.xml" ContentType="application/vnd.openxmlformats-officedocument.drawingml.diagramQuickStyle+xml"/>
  <Override PartName="/ppt/diagrams/colors22.xml" ContentType="application/vnd.openxmlformats-officedocument.drawingml.diagramColors+xml"/>
  <Override PartName="/ppt/diagrams/drawing19.xml" ContentType="application/vnd.openxmlformats-officedocument.drawingml.diagramDrawing+xml"/>
  <Override PartName="/ppt/diagrams/quickStyle22.xml" ContentType="application/vnd.openxmlformats-officedocument.drawingml.diagramQuickStyle+xml"/>
  <Override PartName="/ppt/diagrams/colors18.xml" ContentType="application/vnd.openxmlformats-officedocument.drawingml.diagramColors+xml"/>
  <Override PartName="/ppt/diagrams/drawing18.xml" ContentType="application/vnd.openxmlformats-officedocument.drawingml.diagramDrawing+xml"/>
  <Override PartName="/ppt/diagrams/layout17.xml" ContentType="application/vnd.openxmlformats-officedocument.drawingml.diagramLayout+xml"/>
  <Override PartName="/ppt/diagrams/quickStyle17.xml" ContentType="application/vnd.openxmlformats-officedocument.drawingml.diagramQuickStyle+xml"/>
  <Override PartName="/ppt/diagrams/colors17.xml" ContentType="application/vnd.openxmlformats-officedocument.drawingml.diagramColors+xml"/>
  <Override PartName="/ppt/tableStyles.xml" ContentType="application/vnd.openxmlformats-officedocument.presentationml.tableStyles+xml"/>
  <Override PartName="/ppt/diagrams/layout20.xml" ContentType="application/vnd.openxmlformats-officedocument.drawingml.diagramLayout+xml"/>
  <Override PartName="/ppt/diagrams/quickStyle16.xml" ContentType="application/vnd.openxmlformats-officedocument.drawingml.diagramQuickStyle+xml"/>
  <Override PartName="/ppt/slides/slide22.xml" ContentType="application/vnd.openxmlformats-officedocument.presentationml.slide+xml"/>
  <Override PartName="/ppt/diagrams/data16.xml" ContentType="application/vnd.openxmlformats-officedocument.drawingml.diagramData+xml"/>
  <Override PartName="/ppt/diagrams/quickStyle15.xml" ContentType="application/vnd.openxmlformats-officedocument.drawingml.diagramQuickStyle+xml"/>
  <Override PartName="/ppt/slides/slide1.xml" ContentType="application/vnd.openxmlformats-officedocument.presentationml.slide+xml"/>
  <Override PartName="/ppt/diagrams/colors15.xml" ContentType="application/vnd.openxmlformats-officedocument.drawingml.diagramColors+xml"/>
  <Override PartName="/ppt/diagrams/data15.xml" ContentType="application/vnd.openxmlformats-officedocument.drawingml.diagramData+xml"/>
  <Override PartName="/ppt/slides/slide11.xml" ContentType="application/vnd.openxmlformats-officedocument.presentationml.slide+xml"/>
  <Override PartName="/ppt/diagrams/drawing15.xml" ContentType="application/vnd.openxmlformats-officedocument.drawingml.diagramDrawing+xml"/>
  <Override PartName="/ppt/diagrams/quickStyle14.xml" ContentType="application/vnd.openxmlformats-officedocument.drawingml.diagramQuickStyle+xml"/>
  <Override PartName="/ppt/diagrams/layout14.xml" ContentType="application/vnd.openxmlformats-officedocument.drawingml.diagramLayout+xml"/>
  <Override PartName="/ppt/diagrams/data14.xml" ContentType="application/vnd.openxmlformats-officedocument.drawingml.diagramData+xml"/>
  <Override PartName="/ppt/diagrams/quickStyle13.xml" ContentType="application/vnd.openxmlformats-officedocument.drawingml.diagramQuickStyle+xml"/>
  <Override PartName="/ppt/diagrams/colors13.xml" ContentType="application/vnd.openxmlformats-officedocument.drawingml.diagramColors+xml"/>
  <Override PartName="/ppt/slideLayouts/slideLayout4.xml" ContentType="application/vnd.openxmlformats-officedocument.presentationml.slideLayout+xml"/>
  <Override PartName="/ppt/diagrams/data13.xml" ContentType="application/vnd.openxmlformats-officedocument.drawingml.diagramData+xml"/>
  <Override PartName="/ppt/diagrams/drawing13.xml" ContentType="application/vnd.openxmlformats-officedocument.drawingml.diagramDrawing+xml"/>
  <Override PartName="/ppt/diagrams/quickStyle12.xml" ContentType="application/vnd.openxmlformats-officedocument.drawingml.diagramQuickStyle+xml"/>
  <Override PartName="/ppt/diagrams/data12.xml" ContentType="application/vnd.openxmlformats-officedocument.drawingml.diagramData+xml"/>
  <Override PartName="/ppt/diagrams/layout10.xml" ContentType="application/vnd.openxmlformats-officedocument.drawingml.diagramLayout+xml"/>
  <Override PartName="/ppt/diagrams/data10.xml" ContentType="application/vnd.openxmlformats-officedocument.drawingml.diagramData+xml"/>
  <Override PartName="/ppt/slideMasters/slideMaster1.xml" ContentType="application/vnd.openxmlformats-officedocument.presentationml.slideMaster+xml"/>
  <Override PartName="/ppt/diagrams/colors9.xml" ContentType="application/vnd.openxmlformats-officedocument.drawingml.diagramColors+xml"/>
  <Override PartName="/ppt/diagrams/drawing17.xml" ContentType="application/vnd.openxmlformats-officedocument.drawingml.diagramDrawing+xml"/>
  <Override PartName="/ppt/diagrams/drawing10.xml" ContentType="application/vnd.openxmlformats-officedocument.drawingml.diagramDrawing+xml"/>
  <Override PartName="/ppt/diagrams/data18.xml" ContentType="application/vnd.openxmlformats-officedocument.drawingml.diagramData+xml"/>
  <Override PartName="/ppt/diagrams/layout19.xml" ContentType="application/vnd.openxmlformats-officedocument.drawingml.diagramLayout+xml"/>
  <Override PartName="/ppt/diagrams/drawing22.xml" ContentType="application/vnd.openxmlformats-officedocument.drawingml.diagramDrawing+xml"/>
  <Override PartName="/ppt/diagrams/data9.xml" ContentType="application/vnd.openxmlformats-officedocument.drawingml.diagramData+xml"/>
  <Override PartName="/ppt/diagrams/drawing9.xml" ContentType="application/vnd.openxmlformats-officedocument.drawingml.diagramDrawing+xml"/>
  <Override PartName="/ppt/theme/theme1.xml" ContentType="application/vnd.openxmlformats-officedocument.them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diagrams/layout11.xml" ContentType="application/vnd.openxmlformats-officedocument.drawingml.diagramLayout+xml"/>
  <Override PartName="/ppt/diagrams/quickStyle8.xml" ContentType="application/vnd.openxmlformats-officedocument.drawingml.diagramQuickStyle+xml"/>
  <Override PartName="/ppt/slides/slide35.xml" ContentType="application/vnd.openxmlformats-officedocument.presentationml.slide+xml"/>
  <Override PartName="/ppt/diagrams/layout8.xml" ContentType="application/vnd.openxmlformats-officedocument.drawingml.diagramLayout+xml"/>
  <Override PartName="/ppt/slideLayouts/slideLayout9.xml" ContentType="application/vnd.openxmlformats-officedocument.presentationml.slideLayout+xml"/>
  <Override PartName="/ppt/diagrams/quickStyle10.xml" ContentType="application/vnd.openxmlformats-officedocument.drawingml.diagramQuickStyle+xml"/>
  <Override PartName="/ppt/diagrams/data8.xml" ContentType="application/vnd.openxmlformats-officedocument.drawingml.diagramData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diagrams/quickStyle11.xml" ContentType="application/vnd.openxmlformats-officedocument.drawingml.diagramQuickStyle+xml"/>
  <Override PartName="/ppt/diagrams/drawing8.xml" ContentType="application/vnd.openxmlformats-officedocument.drawingml.diagramDrawing+xml"/>
  <Override PartName="/ppt/diagrams/layout13.xml" ContentType="application/vnd.openxmlformats-officedocument.drawingml.diagramLayout+xml"/>
  <Override PartName="/ppt/diagrams/data19.xml" ContentType="application/vnd.openxmlformats-officedocument.drawingml.diagramData+xml"/>
  <Override PartName="/ppt/diagrams/layout12.xml" ContentType="application/vnd.openxmlformats-officedocument.drawingml.diagramLayout+xml"/>
  <Override PartName="/ppt/diagrams/drawing20.xml" ContentType="application/vnd.openxmlformats-officedocument.drawingml.diagramDrawing+xml"/>
  <Override PartName="/ppt/diagrams/quickStyle7.xml" ContentType="application/vnd.openxmlformats-officedocument.drawingml.diagramQuickStyle+xml"/>
  <Override PartName="/ppt/diagrams/layout7.xml" ContentType="application/vnd.openxmlformats-officedocument.drawingml.diagramLayout+xml"/>
  <Override PartName="/ppt/diagrams/colors8.xml" ContentType="application/vnd.openxmlformats-officedocument.drawingml.diagramColors+xml"/>
  <Override PartName="/ppt/diagrams/colors7.xml" ContentType="application/vnd.openxmlformats-officedocument.drawingml.diagramColors+xml"/>
  <Override PartName="/ppt/diagrams/colors16.xml" ContentType="application/vnd.openxmlformats-officedocument.drawingml.diagramColors+xml"/>
  <Override PartName="/ppt/diagrams/layout15.xml" ContentType="application/vnd.openxmlformats-officedocument.drawingml.diagramLayout+xml"/>
  <Override PartName="/ppt/diagrams/drawing7.xml" ContentType="application/vnd.openxmlformats-officedocument.drawingml.diagramDrawing+xml"/>
  <Override PartName="/ppt/diagrams/data20.xml" ContentType="application/vnd.openxmlformats-officedocument.drawingml.diagramData+xml"/>
  <Override PartName="/ppt/slides/slide8.xml" ContentType="application/vnd.openxmlformats-officedocument.presentationml.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5.xml" ContentType="application/vnd.openxmlformats-officedocument.drawingml.diagramQuickStyle+xml"/>
  <Override PartName="/ppt/diagrams/drawing14.xml" ContentType="application/vnd.openxmlformats-officedocument.drawingml.diagramDrawing+xml"/>
  <Override PartName="/ppt/slideLayouts/slideLayout3.xml" ContentType="application/vnd.openxmlformats-officedocument.presentationml.slideLayout+xml"/>
  <Override PartName="/ppt/diagrams/colors5.xml" ContentType="application/vnd.openxmlformats-officedocument.drawingml.diagramColors+xml"/>
  <Override PartName="/ppt/diagrams/layout4.xml" ContentType="application/vnd.openxmlformats-officedocument.drawingml.diagramLayout+xml"/>
  <Override PartName="/ppt/diagrams/drawing5.xml" ContentType="application/vnd.openxmlformats-officedocument.drawingml.diagramDrawing+xml"/>
  <Override PartName="/ppt/diagrams/colors4.xml" ContentType="application/vnd.openxmlformats-officedocument.drawingml.diagramColors+xml"/>
  <Override PartName="/ppt/diagrams/colors6.xml" ContentType="application/vnd.openxmlformats-officedocument.drawingml.diagramColors+xml"/>
  <Override PartName="/ppt/slides/slide18.xml" ContentType="application/vnd.openxmlformats-officedocument.presentationml.slide+xml"/>
  <Override PartName="/ppt/diagrams/quickStyle9.xml" ContentType="application/vnd.openxmlformats-officedocument.drawingml.diagramQuickStyle+xml"/>
  <Override PartName="/ppt/diagrams/data7.xml" ContentType="application/vnd.openxmlformats-officedocument.drawingml.diagramData+xml"/>
  <Override PartName="/ppt/diagrams/drawing12.xml" ContentType="application/vnd.openxmlformats-officedocument.drawingml.diagramDrawing+xml"/>
  <Override PartName="/ppt/diagrams/quickStyle4.xml" ContentType="application/vnd.openxmlformats-officedocument.drawingml.diagramQuickStyle+xml"/>
  <Override PartName="/ppt/diagrams/layout5.xml" ContentType="application/vnd.openxmlformats-officedocument.drawingml.diagramLayout+xml"/>
  <Override PartName="/ppt/diagrams/data4.xml" ContentType="application/vnd.openxmlformats-officedocument.drawingml.diagramData+xml"/>
  <Override PartName="/ppt/diagrams/drawing6.xml" ContentType="application/vnd.openxmlformats-officedocument.drawingml.diagramDrawing+xml"/>
  <Override PartName="/ppt/diagrams/layout3.xml" ContentType="application/vnd.openxmlformats-officedocument.drawingml.diagramLayout+xml"/>
  <Override PartName="/ppt/diagrams/data3.xml" ContentType="application/vnd.openxmlformats-officedocument.drawingml.diagramData+xml"/>
  <Override PartName="/ppt/diagrams/drawing11.xml" ContentType="application/vnd.openxmlformats-officedocument.drawingml.diagramDrawing+xml"/>
  <Override PartName="/ppt/slides/slide23.xml" ContentType="application/vnd.openxmlformats-officedocument.presentationml.slide+xml"/>
  <Override PartName="/ppt/diagrams/layout9.xml" ContentType="application/vnd.openxmlformats-officedocument.drawingml.diagramLayout+xml"/>
  <Override PartName="/ppt/diagrams/drawing3.xml" ContentType="application/vnd.openxmlformats-officedocument.drawingml.diagramDrawing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colors3.xml" ContentType="application/vnd.openxmlformats-officedocument.drawingml.diagramColors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quickStyle2.xml" ContentType="application/vnd.openxmlformats-officedocument.drawingml.diagramQuickStyle+xml"/>
  <Override PartName="/ppt/diagrams/quickStyle6.xml" ContentType="application/vnd.openxmlformats-officedocument.drawingml.diagramQuickStyle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diagrams/layout16.xml" ContentType="application/vnd.openxmlformats-officedocument.drawingml.diagramLayout+xml"/>
  <Override PartName="/ppt/slides/slide48.xml" ContentType="application/vnd.openxmlformats-officedocument.presentationml.slide+xml"/>
  <Override PartName="/ppt/slides/slide27.xml" ContentType="application/vnd.openxmlformats-officedocument.presentationml.slide+xml"/>
  <Override PartName="/ppt/diagrams/colors12.xml" ContentType="application/vnd.openxmlformats-officedocument.drawingml.diagramColors+xml"/>
  <Override PartName="/ppt/diagrams/colors19.xml" ContentType="application/vnd.openxmlformats-officedocument.drawingml.diagramColors+xml"/>
  <Override PartName="/ppt/diagrams/data2.xml" ContentType="application/vnd.openxmlformats-officedocument.drawingml.diagramData+xml"/>
  <Override PartName="/ppt/diagrams/quickStyle1.xml" ContentType="application/vnd.openxmlformats-officedocument.drawingml.diagramQuickStyle+xml"/>
  <Override PartName="/ppt/viewProps.xml" ContentType="application/vnd.openxmlformats-officedocument.presentationml.viewProps+xml"/>
  <Override PartName="/ppt/diagrams/drawing2.xml" ContentType="application/vnd.openxmlformats-officedocument.drawingml.diagramDrawing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Override PartName="/ppt/diagrams/colors20.xml" ContentType="application/vnd.openxmlformats-officedocument.drawingml.diagramColors+xml"/>
  <Override PartName="/ppt/diagrams/colors10.xml" ContentType="application/vnd.openxmlformats-officedocument.drawingml.diagramColors+xml"/>
  <Override PartName="/ppt/diagrams/data5.xml" ContentType="application/vnd.openxmlformats-officedocument.drawingml.diagramData+xml"/>
  <Override PartName="/ppt/diagrams/data17.xml" ContentType="application/vnd.openxmlformats-officedocument.drawingml.diagramData+xml"/>
  <Override PartName="/ppt/diagrams/layout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16.xml" ContentType="application/vnd.openxmlformats-officedocument.drawingml.diagramDrawing+xml"/>
  <Override PartName="/ppt/diagrams/quickStyle3.xml" ContentType="application/vnd.openxmlformats-officedocument.drawingml.diagramQuickStyle+xml"/>
  <Override PartName="/ppt/diagrams/colors11.xml" ContentType="application/vnd.openxmlformats-officedocument.drawingml.diagramColors+xml"/>
  <Override PartName="/ppt/diagrams/colors1.xml" ContentType="application/vnd.openxmlformats-officedocument.drawingml.diagramColors+xml"/>
  <Override PartName="/ppt/diagrams/quickStyle18.xml" ContentType="application/vnd.openxmlformats-officedocument.drawingml.diagramQuickStyle+xml"/>
  <Override PartName="/ppt/diagrams/data1.xml" ContentType="application/vnd.openxmlformats-officedocument.drawingml.diagramData+xml"/>
  <Override PartName="/ppt/diagrams/drawing4.xml" ContentType="application/vnd.openxmlformats-officedocument.drawingml.diagramDrawing+xml"/>
  <Override PartName="/ppt/slides/slide7.xml" ContentType="application/vnd.openxmlformats-officedocument.presentationml.slide+xml"/>
  <Override PartName="/ppt/diagrams/quickStyle20.xml" ContentType="application/vnd.openxmlformats-officedocument.drawingml.diagramQuickStyle+xml"/>
  <Override PartName="/ppt/slides/slide21.xml" ContentType="application/vnd.openxmlformats-officedocument.presentationml.slide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12192000" cy="6858000"/>
  <p:defaultTextStyle>
    <a:defPPr>
      <a:defRPr lang="tr-T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3" d="100"/>
          <a:sy n="103" d="100"/>
        </p:scale>
        <p:origin x="900" y="102"/>
      </p:cViewPr>
      <p:guideLst>
        <p:guide pos="2183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presProps" Target="presProps.xml" /><Relationship Id="rId58" Type="http://schemas.openxmlformats.org/officeDocument/2006/relationships/tableStyles" Target="tableStyles.xml" /><Relationship Id="rId59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10.xml.rels><?xml version="1.0" encoding="UTF-8" standalone="yes"?><Relationships xmlns="http://schemas.openxmlformats.org/package/2006/relationships"><Relationship Id="rId1" Type="http://schemas.microsoft.com/office/2007/relationships/diagramDrawing" Target="../diagrams/drawing10.xml" /></Relationships>
</file>

<file path=ppt/diagrams/_rels/data11.xml.rels><?xml version="1.0" encoding="UTF-8" standalone="yes"?><Relationships xmlns="http://schemas.openxmlformats.org/package/2006/relationships"><Relationship Id="rId1" Type="http://schemas.microsoft.com/office/2007/relationships/diagramDrawing" Target="../diagrams/drawing11.xml" /></Relationships>
</file>

<file path=ppt/diagrams/_rels/data12.xml.rels><?xml version="1.0" encoding="UTF-8" standalone="yes"?><Relationships xmlns="http://schemas.openxmlformats.org/package/2006/relationships"><Relationship Id="rId1" Type="http://schemas.microsoft.com/office/2007/relationships/diagramDrawing" Target="../diagrams/drawing12.xml" /></Relationships>
</file>

<file path=ppt/diagrams/_rels/data13.xml.rels><?xml version="1.0" encoding="UTF-8" standalone="yes"?><Relationships xmlns="http://schemas.openxmlformats.org/package/2006/relationships"><Relationship Id="rId1" Type="http://schemas.microsoft.com/office/2007/relationships/diagramDrawing" Target="../diagrams/drawing13.xml" /></Relationships>
</file>

<file path=ppt/diagrams/_rels/data14.xml.rels><?xml version="1.0" encoding="UTF-8" standalone="yes"?><Relationships xmlns="http://schemas.openxmlformats.org/package/2006/relationships"><Relationship Id="rId1" Type="http://schemas.microsoft.com/office/2007/relationships/diagramDrawing" Target="../diagrams/drawing14.xml" /></Relationships>
</file>

<file path=ppt/diagrams/_rels/data15.xml.rels><?xml version="1.0" encoding="UTF-8" standalone="yes"?><Relationships xmlns="http://schemas.openxmlformats.org/package/2006/relationships"><Relationship Id="rId1" Type="http://schemas.microsoft.com/office/2007/relationships/diagramDrawing" Target="../diagrams/drawing15.xml" /></Relationships>
</file>

<file path=ppt/diagrams/_rels/data16.xml.rels><?xml version="1.0" encoding="UTF-8" standalone="yes"?><Relationships xmlns="http://schemas.openxmlformats.org/package/2006/relationships"><Relationship Id="rId1" Type="http://schemas.microsoft.com/office/2007/relationships/diagramDrawing" Target="../diagrams/drawing16.xml" /></Relationships>
</file>

<file path=ppt/diagrams/_rels/data17.xml.rels><?xml version="1.0" encoding="UTF-8" standalone="yes"?><Relationships xmlns="http://schemas.openxmlformats.org/package/2006/relationships"><Relationship Id="rId1" Type="http://schemas.microsoft.com/office/2007/relationships/diagramDrawing" Target="../diagrams/drawing17.xml" /></Relationships>
</file>

<file path=ppt/diagrams/_rels/data18.xml.rels><?xml version="1.0" encoding="UTF-8" standalone="yes"?><Relationships xmlns="http://schemas.openxmlformats.org/package/2006/relationships"><Relationship Id="rId1" Type="http://schemas.microsoft.com/office/2007/relationships/diagramDrawing" Target="../diagrams/drawing18.xml" /></Relationships>
</file>

<file path=ppt/diagrams/_rels/data19.xml.rels><?xml version="1.0" encoding="UTF-8" standalone="yes"?><Relationships xmlns="http://schemas.openxmlformats.org/package/2006/relationships"><Relationship Id="rId1" Type="http://schemas.microsoft.com/office/2007/relationships/diagramDrawing" Target="../diagrams/drawing19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ata20.xml.rels><?xml version="1.0" encoding="UTF-8" standalone="yes"?><Relationships xmlns="http://schemas.openxmlformats.org/package/2006/relationships"><Relationship Id="rId1" Type="http://schemas.microsoft.com/office/2007/relationships/diagramDrawing" Target="../diagrams/drawing20.xml" /></Relationships>
</file>

<file path=ppt/diagrams/_rels/data21.xml.rels><?xml version="1.0" encoding="UTF-8" standalone="yes"?><Relationships xmlns="http://schemas.openxmlformats.org/package/2006/relationships"><Relationship Id="rId1" Type="http://schemas.microsoft.com/office/2007/relationships/diagramDrawing" Target="../diagrams/drawing21.xml" /></Relationships>
</file>

<file path=ppt/diagrams/_rels/data22.xml.rels><?xml version="1.0" encoding="UTF-8" standalone="yes"?><Relationships xmlns="http://schemas.openxmlformats.org/package/2006/relationships"><Relationship Id="rId1" Type="http://schemas.microsoft.com/office/2007/relationships/diagramDrawing" Target="../diagrams/drawing22.xml" /></Relationships>
</file>

<file path=ppt/diagrams/_rels/data3.xml.rels><?xml version="1.0" encoding="UTF-8" standalone="yes"?><Relationships xmlns="http://schemas.openxmlformats.org/package/2006/relationships"><Relationship Id="rId1" Type="http://schemas.microsoft.com/office/2007/relationships/diagramDrawing" Target="../diagrams/drawing3.xml" /></Relationships>
</file>

<file path=ppt/diagrams/_rels/data4.xml.rels><?xml version="1.0" encoding="UTF-8" standalone="yes"?><Relationships xmlns="http://schemas.openxmlformats.org/package/2006/relationships"><Relationship Id="rId1" Type="http://schemas.microsoft.com/office/2007/relationships/diagramDrawing" Target="../diagrams/drawing4.xml" /></Relationships>
</file>

<file path=ppt/diagrams/_rels/data5.xml.rels><?xml version="1.0" encoding="UTF-8" standalone="yes"?><Relationships xmlns="http://schemas.openxmlformats.org/package/2006/relationships"><Relationship Id="rId1" Type="http://schemas.microsoft.com/office/2007/relationships/diagramDrawing" Target="../diagrams/drawing5.xml" /></Relationships>
</file>

<file path=ppt/diagrams/_rels/data6.xml.rels><?xml version="1.0" encoding="UTF-8" standalone="yes"?><Relationships xmlns="http://schemas.openxmlformats.org/package/2006/relationships"><Relationship Id="rId1" Type="http://schemas.microsoft.com/office/2007/relationships/diagramDrawing" Target="../diagrams/drawing6.xml" /></Relationships>
</file>

<file path=ppt/diagrams/_rels/data7.xml.rels><?xml version="1.0" encoding="UTF-8" standalone="yes"?><Relationships xmlns="http://schemas.openxmlformats.org/package/2006/relationships"><Relationship Id="rId1" Type="http://schemas.microsoft.com/office/2007/relationships/diagramDrawing" Target="../diagrams/drawing7.xml" /></Relationships>
</file>

<file path=ppt/diagrams/_rels/data8.xml.rels><?xml version="1.0" encoding="UTF-8" standalone="yes"?><Relationships xmlns="http://schemas.openxmlformats.org/package/2006/relationships"><Relationship Id="rId1" Type="http://schemas.microsoft.com/office/2007/relationships/diagramDrawing" Target="../diagrams/drawing8.xml" /></Relationships>
</file>

<file path=ppt/diagrams/_rels/data9.xml.rels><?xml version="1.0" encoding="UTF-8" standalone="yes"?><Relationships xmlns="http://schemas.openxmlformats.org/package/2006/relationships"><Relationship Id="rId1" Type="http://schemas.microsoft.com/office/2007/relationships/diagramDrawing" Target="../diagrams/drawing9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10.xml.rels><?xml version="1.0" encoding="UTF-8" standalone="yes"?><Relationships xmlns="http://schemas.openxmlformats.org/package/2006/relationships"></Relationships>
</file>

<file path=ppt/diagrams/_rels/drawing11.xml.rels><?xml version="1.0" encoding="UTF-8" standalone="yes"?><Relationships xmlns="http://schemas.openxmlformats.org/package/2006/relationships"></Relationships>
</file>

<file path=ppt/diagrams/_rels/drawing12.xml.rels><?xml version="1.0" encoding="UTF-8" standalone="yes"?><Relationships xmlns="http://schemas.openxmlformats.org/package/2006/relationships"></Relationships>
</file>

<file path=ppt/diagrams/_rels/drawing13.xml.rels><?xml version="1.0" encoding="UTF-8" standalone="yes"?><Relationships xmlns="http://schemas.openxmlformats.org/package/2006/relationships"></Relationships>
</file>

<file path=ppt/diagrams/_rels/drawing14.xml.rels><?xml version="1.0" encoding="UTF-8" standalone="yes"?><Relationships xmlns="http://schemas.openxmlformats.org/package/2006/relationships"></Relationships>
</file>

<file path=ppt/diagrams/_rels/drawing15.xml.rels><?xml version="1.0" encoding="UTF-8" standalone="yes"?><Relationships xmlns="http://schemas.openxmlformats.org/package/2006/relationships"></Relationships>
</file>

<file path=ppt/diagrams/_rels/drawing16.xml.rels><?xml version="1.0" encoding="UTF-8" standalone="yes"?><Relationships xmlns="http://schemas.openxmlformats.org/package/2006/relationships"></Relationships>
</file>

<file path=ppt/diagrams/_rels/drawing17.xml.rels><?xml version="1.0" encoding="UTF-8" standalone="yes"?><Relationships xmlns="http://schemas.openxmlformats.org/package/2006/relationships"></Relationships>
</file>

<file path=ppt/diagrams/_rels/drawing18.xml.rels><?xml version="1.0" encoding="UTF-8" standalone="yes"?><Relationships xmlns="http://schemas.openxmlformats.org/package/2006/relationships"></Relationships>
</file>

<file path=ppt/diagrams/_rels/drawing19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_rels/drawing20.xml.rels><?xml version="1.0" encoding="UTF-8" standalone="yes"?><Relationships xmlns="http://schemas.openxmlformats.org/package/2006/relationships"></Relationships>
</file>

<file path=ppt/diagrams/_rels/drawing21.xml.rels><?xml version="1.0" encoding="UTF-8" standalone="yes"?><Relationships xmlns="http://schemas.openxmlformats.org/package/2006/relationships"></Relationships>
</file>

<file path=ppt/diagrams/_rels/drawing22.xml.rels><?xml version="1.0" encoding="UTF-8" standalone="yes"?><Relationships xmlns="http://schemas.openxmlformats.org/package/2006/relationships"></Relationships>
</file>

<file path=ppt/diagrams/_rels/drawing3.xml.rels><?xml version="1.0" encoding="UTF-8" standalone="yes"?><Relationships xmlns="http://schemas.openxmlformats.org/package/2006/relationships"></Relationships>
</file>

<file path=ppt/diagrams/_rels/drawing4.xml.rels><?xml version="1.0" encoding="UTF-8" standalone="yes"?><Relationships xmlns="http://schemas.openxmlformats.org/package/2006/relationships"></Relationships>
</file>

<file path=ppt/diagrams/_rels/drawing5.xml.rels><?xml version="1.0" encoding="UTF-8" standalone="yes"?><Relationships xmlns="http://schemas.openxmlformats.org/package/2006/relationships"></Relationships>
</file>

<file path=ppt/diagrams/_rels/drawing6.xml.rels><?xml version="1.0" encoding="UTF-8" standalone="yes"?><Relationships xmlns="http://schemas.openxmlformats.org/package/2006/relationships"></Relationships>
</file>

<file path=ppt/diagrams/_rels/drawing7.xml.rels><?xml version="1.0" encoding="UTF-8" standalone="yes"?><Relationships xmlns="http://schemas.openxmlformats.org/package/2006/relationships"></Relationships>
</file>

<file path=ppt/diagrams/_rels/drawing8.xml.rels><?xml version="1.0" encoding="UTF-8" standalone="yes"?><Relationships xmlns="http://schemas.openxmlformats.org/package/2006/relationships"></Relationships>
</file>

<file path=ppt/diagrams/_rels/drawing9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29186CD-C773-4F0B-82F3-31143097CB55}" type="doc">
      <dgm:prSet loTypeId="urn:microsoft.com/office/officeart/2005/8/layout/arrow2" loCatId="process" qsTypeId="urn:microsoft.com/office/officeart/2005/8/quickstyle/simple5" qsCatId="simple" csTypeId="urn:microsoft.com/office/officeart/2005/8/colors/accent3_1" csCatId="accent3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89647819-AA7E-4778-9DFE-C6144EAEB40A}">
      <dgm:prSet phldrT=""/>
      <dgm:spPr bwMode="auto"/>
      <dgm:t>
        <a:bodyPr/>
        <a:lstStyle/>
        <a:p>
          <a:pPr>
            <a:defRPr/>
          </a:pPr>
          <a:endParaRPr lang="tr-TR"/>
        </a:p>
      </dgm:t>
    </dgm:pt>
    <dgm:pt modelId="{9DF3F469-C100-49E4-9D0F-F44D4913D075}" type="parTrans" cxnId="{E22708BA-8A31-4C1C-A429-FF7CA00B98EF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A3EE202F-163F-49DD-9A3B-47D5C72B5E96}" type="sibTrans" cxnId="{E22708BA-8A31-4C1C-A429-FF7CA00B98EF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F6026BDF-A9A1-4222-860B-3F0A81454401}">
      <dgm:prSet phldrT=""/>
      <dgm:spPr bwMode="auto"/>
      <dgm:t>
        <a:bodyPr/>
        <a:lstStyle/>
        <a:p>
          <a:pPr>
            <a:defRPr/>
          </a:pPr>
          <a:endParaRPr lang="tr-TR"/>
        </a:p>
      </dgm:t>
    </dgm:pt>
    <dgm:pt modelId="{7722C15D-FFAA-45F2-AB7F-4E55CD85D67D}" type="parTrans" cxnId="{8B01C343-7414-430D-B28A-7340BE7A9889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5DF4F36-9FBB-4638-A936-1ED8FFBDBEAD}" type="sibTrans" cxnId="{8B01C343-7414-430D-B28A-7340BE7A9889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A4F58D5B-CD7A-4648-866A-F9E675C46CF0}">
      <dgm:prSet phldrT="" custT="1"/>
      <dgm:spPr bwMode="auto"/>
      <dgm:t>
        <a:bodyPr/>
        <a:lstStyle/>
        <a:p>
          <a:pPr algn="ctr"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Akciğer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              </a:t>
          </a:r>
          <a:endParaRPr/>
        </a:p>
        <a:p>
          <a:pPr algn="l">
            <a:buClr>
              <a:srgbClr val="C00000"/>
            </a:buClr>
            <a:buSzTx/>
            <a:buFont typeface="Arial"/>
            <a:buChar char="•"/>
            <a:defRPr/>
          </a:pP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+mn-ea"/>
            <a:cs typeface="+mn-cs"/>
          </a:endParaRPr>
        </a:p>
      </dgm:t>
    </dgm:pt>
    <dgm:pt modelId="{50DFAF88-0D7E-4FA0-ABF2-A3C73DDC392B}" type="parTrans" cxnId="{1C24B7DD-5D41-4830-BF81-4D504E08D3C2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B5216C24-93AC-4DC6-8A10-3A2330B75889}" type="sibTrans" cxnId="{1C24B7DD-5D41-4830-BF81-4D504E08D3C2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98FE3EC4-3649-4AD1-98FF-8BC6230FBC6E}">
      <dgm:prSet phldrT="" custT="1"/>
      <dgm:spPr bwMode="auto"/>
      <dgm:t>
        <a:bodyPr/>
        <a:lstStyle/>
        <a:p>
          <a:pPr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Hastalığı </a:t>
          </a:r>
          <a:endParaRPr/>
        </a:p>
        <a:p>
          <a:pPr>
            <a:defRPr/>
          </a:pP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 </a:t>
          </a:r>
          <a:endParaRPr/>
        </a:p>
      </dgm:t>
    </dgm:pt>
    <dgm:pt modelId="{59E9CB3C-F656-4F59-B2DD-E34B0FA41E21}" type="parTrans" cxnId="{326F3312-5AE6-4E40-8F47-38903D4BD446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B9E0ACF-84E6-429B-82BA-2D44FACCE96A}" type="sibTrans" cxnId="{326F3312-5AE6-4E40-8F47-38903D4BD446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FE660B9D-6EAA-4B12-A143-FEB1DF66AF7F}">
      <dgm:prSet phldrT="" custT="1"/>
      <dgm:spPr bwMode="auto"/>
      <dgm:t>
        <a:bodyPr/>
        <a:lstStyle/>
        <a:p>
          <a:pPr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Obstrüktif</a:t>
          </a: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  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       Tıkayıcı</a:t>
          </a:r>
          <a:b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</a:b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+mn-ea"/>
            <a:cs typeface="+mn-cs"/>
          </a:endParaRPr>
        </a:p>
        <a:p>
          <a:pPr>
            <a:buClr>
              <a:srgbClr val="C00000"/>
            </a:buClr>
            <a:buSzTx/>
            <a:buFont typeface="Arial"/>
            <a:buChar char="•"/>
            <a:defRPr/>
          </a:pP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+mn-ea"/>
            <a:cs typeface="+mn-cs"/>
          </a:endParaRPr>
        </a:p>
      </dgm:t>
    </dgm:pt>
    <dgm:pt modelId="{DC26D93C-9887-4867-8575-6D9BF1D5B95E}" type="parTrans" cxnId="{5094443E-9E9A-40C6-B539-3D860E3C2436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5B2DB080-F422-4F01-8CB4-481DD8A43A83}" type="sibTrans" cxnId="{5094443E-9E9A-40C6-B539-3D860E3C2436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0CAE2065-45FD-4847-9B30-FEB9E5EFE968}">
      <dgm:prSet phldrT="" custLinFactNeighborX="11962" custLinFactNeighborY="-31499" custScaleX="138576" custScaleY="27128"/>
      <dgm:spPr bwMode="auto">
        <a:prstGeom prst="rect">
          <a:avLst/>
        </a:prstGeom>
      </dgm:spPr>
      <dgm:t>
        <a:bodyPr/>
        <a:lstStyle/>
        <a:p>
          <a:pPr>
            <a:defRPr/>
          </a:pPr>
          <a:endParaRPr lang="tr-TR"/>
        </a:p>
      </dgm:t>
    </dgm:pt>
    <dgm:pt modelId="{511C6025-26BD-4AFF-BD8D-EFC39A1CCAFE}" type="parTrans" cxnId="{24A210DB-4A74-410D-B9F2-AF587212AD9A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985A0700-9B23-4CFF-BCE8-5F868F63C3DA}" type="sibTrans" cxnId="{24A210DB-4A74-410D-B9F2-AF587212AD9A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A1FD690-6588-4B49-A280-8AD538E60F5D}">
      <dgm:prSet phldrT="" custLinFactNeighborX="11962" custLinFactNeighborY="-31499" custScaleX="138576" custScaleY="27128"/>
      <dgm:spPr bwMode="auto">
        <a:prstGeom prst="rect">
          <a:avLst/>
        </a:prstGeom>
      </dgm:spPr>
      <dgm:t>
        <a:bodyPr/>
        <a:lstStyle/>
        <a:p>
          <a:pPr>
            <a:defRPr/>
          </a:pPr>
          <a:endParaRPr lang="tr-TR"/>
        </a:p>
      </dgm:t>
    </dgm:pt>
    <dgm:pt modelId="{69C3609B-E9CB-4096-B0E3-E5D8923D487C}" type="parTrans" cxnId="{47458D30-942B-49BC-8CD7-05EB11463D39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DA853F96-9300-4117-8C80-016818A9AB96}" type="sibTrans" cxnId="{47458D30-942B-49BC-8CD7-05EB11463D39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5A3A82B2-2824-48FC-8CA4-686C2563A27D}">
      <dgm:prSet phldrT="" custT="1"/>
      <dgm:spPr bwMode="auto"/>
      <dgm:t>
        <a:bodyPr spcFirstLastPara="0" vert="horz" wrap="square" lIns="235298" tIns="0" rIns="0" bIns="0" numCol="1" spcCol="1270" anchor="t" anchorCtr="0"/>
        <a:lstStyle/>
        <a:p>
          <a:pPr>
            <a:buClr>
              <a:srgbClr val="C00000"/>
            </a:buClr>
            <a:buSzTx/>
            <a:buFont typeface="Arial"/>
            <a:buNone/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Kronik   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       Müzmin veya 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+mn-ea"/>
              <a:cs typeface="+mn-cs"/>
            </a:rPr>
            <a:t>süregen</a:t>
          </a: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+mn-ea"/>
            <a:cs typeface="+mn-cs"/>
          </a:endParaRPr>
        </a:p>
      </dgm:t>
    </dgm:pt>
    <dgm:pt modelId="{710C49C0-A3BF-404C-A092-76C2E33DB5BD}" type="sibTrans" cxnId="{721330FD-DE59-4B88-A2A5-5B5484BA5B23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06CD0651-EF9C-45CD-BF84-AA9794221C5F}" type="parTrans" cxnId="{721330FD-DE59-4B88-A2A5-5B5484BA5B23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09435EF7-79BB-493F-889F-19C0A8938C7E}" type="pres">
      <dgm:prSet presAssocID="{929186CD-C773-4F0B-82F3-31143097CB55}" presName="arrowDiagram" presStyleCnt="0">
        <dgm:presLayoutVars>
          <dgm:chMax val="5"/>
          <dgm:dir val="norm"/>
          <dgm:resizeHandles val="exact"/>
        </dgm:presLayoutVars>
      </dgm:prSet>
      <dgm:spPr bwMode="auto"/>
    </dgm:pt>
    <dgm:pt modelId="{5E720B87-F787-4041-BCDF-7127169CDE8B}" type="pres">
      <dgm:prSet custLinFactNeighborY="-66805" presAssocID="{929186CD-C773-4F0B-82F3-31143097CB55}" presName="arrow" presStyleLbl="bgShp" presStyleIdx="0" presStyleCnt="1"/>
      <dgm:spPr bwMode="auto">
        <a:solidFill>
          <a:srgbClr val="FFE7E7"/>
        </a:solidFill>
      </dgm:spPr>
    </dgm:pt>
    <dgm:pt modelId="{606BDD14-44DA-4ECB-B59F-88B5CE0B093B}" type="pres">
      <dgm:prSet presAssocID="{929186CD-C773-4F0B-82F3-31143097CB55}" presName="arrowDiagram5" presStyleCnt="0"/>
      <dgm:spPr bwMode="auto"/>
    </dgm:pt>
    <dgm:pt modelId="{10023B98-49BD-495A-A9C7-C7F3BAB74FF9}" type="pres">
      <dgm:prSet presAssocID="{FE660B9D-6EAA-4B12-A143-FEB1DF66AF7F}" presName="bullet5a" presStyleLbl="node1" presStyleIdx="0" presStyleCnt="5"/>
      <dgm:spPr bwMode="auto"/>
    </dgm:pt>
    <dgm:pt modelId="{97020AC6-6E6B-4B28-9A96-678E7614A3C3}" type="pres">
      <dgm:prSet custLinFactNeighborX="175787" custLinFactNeighborY="-100000" custLinFactX="100000" custLinFactY="-24049" custScaleX="325697" custScaleY="28186" presAssocID="{FE660B9D-6EAA-4B12-A143-FEB1DF66AF7F}" presName="textBox5a" presStyleLbl="revTx" presStyleIdx="0" presStyleCnt="5">
        <dgm:presLayoutVars>
          <dgm:bulletEnabled val="1"/>
        </dgm:presLayoutVars>
      </dgm:prSet>
      <dgm:spPr bwMode="auto"/>
    </dgm:pt>
    <dgm:pt modelId="{C4D9DE9E-F4CB-469C-9350-AA4E6E401BC0}" type="pres">
      <dgm:prSet presAssocID="{98FE3EC4-3649-4AD1-98FF-8BC6230FBC6E}" presName="bullet5b" presStyleLbl="node1" presStyleIdx="1" presStyleCnt="5"/>
      <dgm:spPr bwMode="auto"/>
    </dgm:pt>
    <dgm:pt modelId="{C6BA1B01-A741-4D6A-A241-2F4EC368139D}" type="pres">
      <dgm:prSet custLinFactNeighborX="200000" custLinFactNeighborY="-94659" custLinFactX="103498" custScaleX="121784" custScaleY="15951" presAssocID="{98FE3EC4-3649-4AD1-98FF-8BC6230FBC6E}" presName="textBox5b" presStyleLbl="revTx" presStyleIdx="1" presStyleCnt="5">
        <dgm:presLayoutVars>
          <dgm:bulletEnabled val="1"/>
        </dgm:presLayoutVars>
      </dgm:prSet>
      <dgm:spPr bwMode="auto"/>
    </dgm:pt>
    <dgm:pt modelId="{610F2039-2E65-49A7-915A-BF806CB0097A}" type="pres">
      <dgm:prSet presAssocID="{A4F58D5B-CD7A-4648-866A-F9E675C46CF0}" presName="bullet5c" presStyleLbl="node1" presStyleIdx="2" presStyleCnt="5"/>
      <dgm:spPr bwMode="auto"/>
    </dgm:pt>
    <dgm:pt modelId="{0B33747D-2C7B-4472-B26B-3F37D99BEE7F}" type="pres">
      <dgm:prSet custLinFactNeighborX="47897" custLinFactNeighborY="-47576" custScaleX="130542" custScaleY="13880" presAssocID="{A4F58D5B-CD7A-4648-866A-F9E675C46CF0}" presName="textBox5c" presStyleLbl="revTx" presStyleIdx="2" presStyleCnt="5">
        <dgm:presLayoutVars>
          <dgm:bulletEnabled val="1"/>
        </dgm:presLayoutVars>
      </dgm:prSet>
      <dgm:spPr bwMode="auto"/>
    </dgm:pt>
    <dgm:pt modelId="{5DE95AA9-285A-4D21-850B-7A2E4D8F5195}" type="pres">
      <dgm:prSet presAssocID="{5A3A82B2-2824-48FC-8CA4-686C2563A27D}" presName="bullet5d" presStyleLbl="node1" presStyleIdx="3" presStyleCnt="5"/>
      <dgm:spPr bwMode="auto"/>
    </dgm:pt>
    <dgm:pt modelId="{422B29E4-2B01-4F1E-BA31-D6F6E931DC2D}" type="pres">
      <dgm:prSet custLinFactNeighborX="-100000" custLinFactNeighborY="12794" custLinFactX="-28034" custScaleX="288202" custScaleY="17076" presAssocID="{5A3A82B2-2824-48FC-8CA4-686C2563A27D}" presName="textBox5d" presStyleLbl="revTx" presStyleIdx="3" presStyleCnt="5">
        <dgm:presLayoutVars>
          <dgm:bulletEnabled val="1"/>
        </dgm:presLayoutVars>
      </dgm:prSet>
      <dgm:spPr bwMode="auto"/>
    </dgm:pt>
    <dgm:pt modelId="{999CD1E8-4C16-4D1E-B8BB-E3C61277F568}" type="pres">
      <dgm:prSet presAssocID="{89647819-AA7E-4778-9DFE-C6144EAEB40A}" presName="bullet5e" presStyleLbl="node1" presStyleIdx="4" presStyleCnt="5"/>
      <dgm:spPr bwMode="auto"/>
    </dgm:pt>
    <dgm:pt modelId="{80BDFCF9-BCAE-4B66-A9E5-85F827FDB50D}" type="pres">
      <dgm:prSet presAssocID="{89647819-AA7E-4778-9DFE-C6144EAEB40A}" presName="textBox5e" presStyleLbl="revTx" presStyleIdx="4" presStyleCnt="5">
        <dgm:presLayoutVars>
          <dgm:bulletEnabled val="1"/>
        </dgm:presLayoutVars>
      </dgm:prSet>
      <dgm:spPr bwMode="auto"/>
    </dgm:pt>
  </dgm:ptLst>
  <dgm:cxnLst>
    <dgm:cxn modelId="{326F3312-5AE6-4E40-8F47-38903D4BD446}" srcId="{929186CD-C773-4F0B-82F3-31143097CB55}" destId="{98FE3EC4-3649-4AD1-98FF-8BC6230FBC6E}" srcOrd="1" destOrd="0" parTransId="{59E9CB3C-F656-4F59-B2DD-E34B0FA41E21}" sibTransId="{6B9E0ACF-84E6-429B-82BA-2D44FACCE96A}"/>
    <dgm:cxn modelId="{C244A721-CDD2-405F-994F-2DCD4D840070}" type="presOf" srcId="{5A3A82B2-2824-48FC-8CA4-686C2563A27D}" destId="{422B29E4-2B01-4F1E-BA31-D6F6E931DC2D}" srcOrd="0" destOrd="0" presId="urn:microsoft.com/office/officeart/2005/8/layout/arrow2"/>
    <dgm:cxn modelId="{96C5B829-8BC4-4B76-99E4-EB396E084AA9}" type="presOf" srcId="{98FE3EC4-3649-4AD1-98FF-8BC6230FBC6E}" destId="{C6BA1B01-A741-4D6A-A241-2F4EC368139D}" srcOrd="0" destOrd="0" presId="urn:microsoft.com/office/officeart/2005/8/layout/arrow2"/>
    <dgm:cxn modelId="{47458D30-942B-49BC-8CD7-05EB11463D39}" srcId="{929186CD-C773-4F0B-82F3-31143097CB55}" destId="{1A1FD690-6588-4B49-A280-8AD538E60F5D}" srcOrd="7" destOrd="0" parTransId="{69C3609B-E9CB-4096-B0E3-E5D8923D487C}" sibTransId="{DA853F96-9300-4117-8C80-016818A9AB96}"/>
    <dgm:cxn modelId="{5094443E-9E9A-40C6-B539-3D860E3C2436}" srcId="{929186CD-C773-4F0B-82F3-31143097CB55}" destId="{FE660B9D-6EAA-4B12-A143-FEB1DF66AF7F}" srcOrd="0" destOrd="0" parTransId="{DC26D93C-9887-4867-8575-6D9BF1D5B95E}" sibTransId="{5B2DB080-F422-4F01-8CB4-481DD8A43A83}"/>
    <dgm:cxn modelId="{EFE6BA5F-A7BD-4CC6-8E06-2DE48B1A1ECD}" type="presOf" srcId="{929186CD-C773-4F0B-82F3-31143097CB55}" destId="{09435EF7-79BB-493F-889F-19C0A8938C7E}" srcOrd="0" destOrd="0" presId="urn:microsoft.com/office/officeart/2005/8/layout/arrow2"/>
    <dgm:cxn modelId="{8B01C343-7414-430D-B28A-7340BE7A9889}" srcId="{929186CD-C773-4F0B-82F3-31143097CB55}" destId="{F6026BDF-A9A1-4222-860B-3F0A81454401}" srcOrd="5" destOrd="0" parTransId="{7722C15D-FFAA-45F2-AB7F-4E55CD85D67D}" sibTransId="{15DF4F36-9FBB-4638-A936-1ED8FFBDBEAD}"/>
    <dgm:cxn modelId="{87A72064-3944-49BF-89B2-16447E7C9579}" type="presOf" srcId="{A4F58D5B-CD7A-4648-866A-F9E675C46CF0}" destId="{0B33747D-2C7B-4472-B26B-3F37D99BEE7F}" srcOrd="0" destOrd="0" presId="urn:microsoft.com/office/officeart/2005/8/layout/arrow2"/>
    <dgm:cxn modelId="{CCEE6A90-281E-4FF7-8B8B-0828CCFD2F4A}" type="presOf" srcId="{89647819-AA7E-4778-9DFE-C6144EAEB40A}" destId="{80BDFCF9-BCAE-4B66-A9E5-85F827FDB50D}" srcOrd="0" destOrd="0" presId="urn:microsoft.com/office/officeart/2005/8/layout/arrow2"/>
    <dgm:cxn modelId="{E22708BA-8A31-4C1C-A429-FF7CA00B98EF}" srcId="{929186CD-C773-4F0B-82F3-31143097CB55}" destId="{89647819-AA7E-4778-9DFE-C6144EAEB40A}" srcOrd="4" destOrd="0" parTransId="{9DF3F469-C100-49E4-9D0F-F44D4913D075}" sibTransId="{A3EE202F-163F-49DD-9A3B-47D5C72B5E96}"/>
    <dgm:cxn modelId="{FA76A4BD-4841-4581-BDF3-00D9126381F3}" type="presOf" srcId="{FE660B9D-6EAA-4B12-A143-FEB1DF66AF7F}" destId="{97020AC6-6E6B-4B28-9A96-678E7614A3C3}" srcOrd="0" destOrd="0" presId="urn:microsoft.com/office/officeart/2005/8/layout/arrow2"/>
    <dgm:cxn modelId="{24A210DB-4A74-410D-B9F2-AF587212AD9A}" srcId="{929186CD-C773-4F0B-82F3-31143097CB55}" destId="{0CAE2065-45FD-4847-9B30-FEB9E5EFE968}" srcOrd="6" destOrd="0" parTransId="{511C6025-26BD-4AFF-BD8D-EFC39A1CCAFE}" sibTransId="{985A0700-9B23-4CFF-BCE8-5F868F63C3DA}"/>
    <dgm:cxn modelId="{1C24B7DD-5D41-4830-BF81-4D504E08D3C2}" srcId="{929186CD-C773-4F0B-82F3-31143097CB55}" destId="{A4F58D5B-CD7A-4648-866A-F9E675C46CF0}" srcOrd="2" destOrd="0" parTransId="{50DFAF88-0D7E-4FA0-ABF2-A3C73DDC392B}" sibTransId="{B5216C24-93AC-4DC6-8A10-3A2330B75889}"/>
    <dgm:cxn modelId="{721330FD-DE59-4B88-A2A5-5B5484BA5B23}" srcId="{929186CD-C773-4F0B-82F3-31143097CB55}" destId="{5A3A82B2-2824-48FC-8CA4-686C2563A27D}" srcOrd="3" destOrd="0" parTransId="{06CD0651-EF9C-45CD-BF84-AA9794221C5F}" sibTransId="{710C49C0-A3BF-404C-A092-76C2E33DB5BD}"/>
    <dgm:cxn modelId="{607E0B30-54D1-4B99-A658-66D76516AE18}" type="presParOf" srcId="{09435EF7-79BB-493F-889F-19C0A8938C7E}" destId="{5E720B87-F787-4041-BCDF-7127169CDE8B}" srcOrd="0" destOrd="0" presId="urn:microsoft.com/office/officeart/2005/8/layout/arrow2"/>
    <dgm:cxn modelId="{B50483C4-1699-49E8-A97C-A5492AB1E63C}" type="presParOf" srcId="{09435EF7-79BB-493F-889F-19C0A8938C7E}" destId="{606BDD14-44DA-4ECB-B59F-88B5CE0B093B}" srcOrd="1" destOrd="0" presId="urn:microsoft.com/office/officeart/2005/8/layout/arrow2"/>
    <dgm:cxn modelId="{306EACA4-428B-479B-9AB6-B808EBD00EAD}" type="presParOf" srcId="{606BDD14-44DA-4ECB-B59F-88B5CE0B093B}" destId="{10023B98-49BD-495A-A9C7-C7F3BAB74FF9}" srcOrd="0" destOrd="0" presId="urn:microsoft.com/office/officeart/2005/8/layout/arrow2"/>
    <dgm:cxn modelId="{08980270-2716-4672-98C4-0149824B3D39}" type="presParOf" srcId="{606BDD14-44DA-4ECB-B59F-88B5CE0B093B}" destId="{97020AC6-6E6B-4B28-9A96-678E7614A3C3}" srcOrd="1" destOrd="0" presId="urn:microsoft.com/office/officeart/2005/8/layout/arrow2"/>
    <dgm:cxn modelId="{9303B84D-6DD5-45E7-8DF2-5A169CB65939}" type="presParOf" srcId="{606BDD14-44DA-4ECB-B59F-88B5CE0B093B}" destId="{C4D9DE9E-F4CB-469C-9350-AA4E6E401BC0}" srcOrd="2" destOrd="0" presId="urn:microsoft.com/office/officeart/2005/8/layout/arrow2"/>
    <dgm:cxn modelId="{25E49C9B-CE42-4D76-B50A-09CA6FA81365}" type="presParOf" srcId="{606BDD14-44DA-4ECB-B59F-88B5CE0B093B}" destId="{C6BA1B01-A741-4D6A-A241-2F4EC368139D}" srcOrd="3" destOrd="0" presId="urn:microsoft.com/office/officeart/2005/8/layout/arrow2"/>
    <dgm:cxn modelId="{C6EE41BE-8CF7-494D-BB85-966ECB9A2708}" type="presParOf" srcId="{606BDD14-44DA-4ECB-B59F-88B5CE0B093B}" destId="{610F2039-2E65-49A7-915A-BF806CB0097A}" srcOrd="4" destOrd="0" presId="urn:microsoft.com/office/officeart/2005/8/layout/arrow2"/>
    <dgm:cxn modelId="{CFD1CFE2-16D1-4671-859E-F40DB69845E5}" type="presParOf" srcId="{606BDD14-44DA-4ECB-B59F-88B5CE0B093B}" destId="{0B33747D-2C7B-4472-B26B-3F37D99BEE7F}" srcOrd="5" destOrd="0" presId="urn:microsoft.com/office/officeart/2005/8/layout/arrow2"/>
    <dgm:cxn modelId="{986D78E3-0046-4FA9-A9E4-11C17EC3A7E9}" type="presParOf" srcId="{606BDD14-44DA-4ECB-B59F-88B5CE0B093B}" destId="{5DE95AA9-285A-4D21-850B-7A2E4D8F5195}" srcOrd="6" destOrd="0" presId="urn:microsoft.com/office/officeart/2005/8/layout/arrow2"/>
    <dgm:cxn modelId="{D05E090F-768D-44F9-B4AE-C8E3299BACB4}" type="presParOf" srcId="{606BDD14-44DA-4ECB-B59F-88B5CE0B093B}" destId="{422B29E4-2B01-4F1E-BA31-D6F6E931DC2D}" srcOrd="7" destOrd="0" presId="urn:microsoft.com/office/officeart/2005/8/layout/arrow2"/>
    <dgm:cxn modelId="{E35099C3-FC91-437D-9622-2D034CD437A7}" type="presParOf" srcId="{606BDD14-44DA-4ECB-B59F-88B5CE0B093B}" destId="{999CD1E8-4C16-4D1E-B8BB-E3C61277F568}" srcOrd="8" destOrd="0" presId="urn:microsoft.com/office/officeart/2005/8/layout/arrow2"/>
    <dgm:cxn modelId="{C5DB1E12-AE49-41EE-915A-0A54F0A61942}" type="presParOf" srcId="{606BDD14-44DA-4ECB-B59F-88B5CE0B093B}" destId="{80BDFCF9-BCAE-4B66-A9E5-85F827FDB50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Önerildiyse oksijen tedavinizi kullanın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6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Sigara içmeyi bırakın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1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2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06DACDCC-24D2-4932-8158-797FE06D2AE3}">
      <dgm:prSet phldrT="[Text]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Grip, zatürre, </a:t>
          </a:r>
          <a:r>
            <a:rPr lang="tr-TR">
              <a:solidFill>
                <a:schemeClr val="tx1"/>
              </a:solidFill>
            </a:rPr>
            <a:t>boğmaca ve zona </a:t>
          </a:r>
          <a:r>
            <a:rPr lang="tr-TR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aşılarınızı yaptırın</a:t>
          </a:r>
          <a:endParaRPr/>
        </a:p>
        <a:p>
          <a:pPr>
            <a:defRPr/>
          </a:pPr>
          <a:endParaRPr lang="tr-TR" b="0"/>
        </a:p>
      </dgm:t>
    </dgm:pt>
    <dgm:pt modelId="{5F96EA97-EEE8-4D13-9DCE-2AF03208339D}" type="parTrans" cxnId="{FFF8E7B5-1FFC-4967-9C37-11A5A5679297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90CC4009-425E-4E38-8D32-A6A6C4C3CF9D}" type="sibTrans" cxnId="{FFF8E7B5-1FFC-4967-9C37-11A5A5679297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D7D4FCC0-DD34-47A5-B2E6-5962459B3838}" type="pres">
      <dgm:prSet presAssocID="{5F96EA97-EEE8-4D13-9DCE-2AF03208339D}" presName="Name13" presStyleLbl="parChTrans1D2" presStyleIdx="0" presStyleCnt="1"/>
      <dgm:spPr bwMode="auto"/>
    </dgm:pt>
    <dgm:pt modelId="{56C54CEC-E0BC-47E3-8E6C-DE78560BA03A}" type="pres">
      <dgm:prSet custLinFactNeighborX="-1" custLinFactNeighborY="-5903" custScaleX="99799" custScaleY="197128" presAssocID="{06DACDCC-24D2-4932-8158-797FE06D2AE3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1AF0437B-941C-4329-8B7B-1C8823CC3A80}" type="presOf" srcId="{5F96EA97-EEE8-4D13-9DCE-2AF03208339D}" destId="{D7D4FCC0-DD34-47A5-B2E6-5962459B3838}" srcOrd="0" destOrd="0" presId="urn:microsoft.com/office/officeart/2005/8/layout/hierarchy3"/>
    <dgm:cxn modelId="{5D524AA3-3064-4592-B8EA-E35E78A076A7}" type="presOf" srcId="{06DACDCC-24D2-4932-8158-797FE06D2AE3}" destId="{56C54CEC-E0BC-47E3-8E6C-DE78560BA03A}" srcOrd="0" destOrd="0" presId="urn:microsoft.com/office/officeart/2005/8/layout/hierarchy3"/>
    <dgm:cxn modelId="{FFF8E7B5-1FFC-4967-9C37-11A5A5679297}" srcId="{11FE78ED-09A7-40A1-9489-CDB76368278B}" destId="{06DACDCC-24D2-4932-8158-797FE06D2AE3}" srcOrd="0" destOrd="0" parTransId="{5F96EA97-EEE8-4D13-9DCE-2AF03208339D}" sibTransId="{90CC4009-425E-4E38-8D32-A6A6C4C3CF9D}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E1B371E7-229C-493B-B28C-E9CD1A407ED7}" type="presParOf" srcId="{080FEA34-BEE3-4DED-A063-E4C2364CBD31}" destId="{D7D4FCC0-DD34-47A5-B2E6-5962459B3838}" srcOrd="0" destOrd="0" presId="urn:microsoft.com/office/officeart/2005/8/layout/hierarchy3"/>
    <dgm:cxn modelId="{D6EF9901-A6B8-4F70-A54F-A36144BC2591}" type="presParOf" srcId="{080FEA34-BEE3-4DED-A063-E4C2364CBD31}" destId="{56C54CEC-E0BC-47E3-8E6C-DE78560BA03A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KOAH ilaçlarınızı doğru şekilde kullanın</a:t>
          </a: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3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Hareketsiz kalmayın. Düzeni egzersiz yapın!</a:t>
          </a:r>
          <a:endParaRPr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4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+mn-ea"/>
              <a:cs typeface="+mn-cs"/>
            </a:rPr>
            <a:t>Hareketsiz kalmayın. Düzenli egzersiz yapın!</a:t>
          </a:r>
          <a:endParaRPr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4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Sağlıklı beslenin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5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Sağlıklı beslenin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5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Sağlıklı beslenin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5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Sağlıklı beslenin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5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90502FD4-1D7C-4D5F-8FDA-FF23643CF03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199F7807-4F68-4D4D-931D-EB154930EA01}">
      <dgm:prSet phldrT="" custT="1"/>
      <dgm:spPr bwMode="auto"/>
      <dgm:t>
        <a:bodyPr/>
        <a:lstStyle/>
        <a:p>
          <a:pPr>
            <a:defRPr/>
          </a:pPr>
          <a:r>
            <a:rPr lang="tr-TR" sz="2800" b="1">
              <a:solidFill>
                <a:srgbClr val="404040"/>
              </a:solidFill>
            </a:rPr>
            <a:t>Nefes darlığı</a:t>
          </a:r>
          <a:endParaRPr lang="en-GB" sz="2800" b="1">
            <a:solidFill>
              <a:srgbClr val="404040"/>
            </a:solidFill>
          </a:endParaRPr>
        </a:p>
      </dgm:t>
    </dgm:pt>
    <dgm:pt modelId="{A7550D65-586B-4D84-A5D2-A50D01ED8903}" type="parTrans" cxnId="{33E5F329-1108-4BE5-8AB0-23B8B658197D}">
      <dgm:prSet/>
      <dgm:spPr bwMode="auto"/>
      <dgm:t>
        <a:bodyPr/>
        <a:lstStyle/>
        <a:p>
          <a:pPr>
            <a:defRPr/>
          </a:pPr>
          <a:endParaRPr lang="tr-TR" sz="2400"/>
        </a:p>
      </dgm:t>
    </dgm:pt>
    <dgm:pt modelId="{8DAD58FB-3FAB-4E6C-91FA-E11CE85C1D6B}" type="sibTrans" cxnId="{33E5F329-1108-4BE5-8AB0-23B8B658197D}">
      <dgm:prSet/>
      <dgm:spPr bwMode="auto">
        <a:solidFill>
          <a:schemeClr val="bg2">
            <a:lumMod val="90000"/>
          </a:schemeClr>
        </a:solidFill>
      </dgm:spPr>
      <dgm:t>
        <a:bodyPr/>
        <a:lstStyle/>
        <a:p>
          <a:pPr>
            <a:defRPr/>
          </a:pPr>
          <a:endParaRPr lang="tr-TR" sz="2400"/>
        </a:p>
      </dgm:t>
    </dgm:pt>
    <dgm:pt modelId="{0919AABC-CAE6-4188-9D8E-8AB42803A9D2}">
      <dgm:prSet phldrT="" custT="1"/>
      <dgm:spPr bwMode="auto"/>
      <dgm:t>
        <a:bodyPr/>
        <a:lstStyle/>
        <a:p>
          <a:pPr>
            <a:defRPr/>
          </a:pPr>
          <a:r>
            <a:rPr lang="tr-TR" sz="2800" b="1">
              <a:solidFill>
                <a:srgbClr val="404040"/>
              </a:solidFill>
            </a:rPr>
            <a:t>Hareketsizlik</a:t>
          </a:r>
          <a:endParaRPr lang="en-GB" sz="2800" b="1">
            <a:solidFill>
              <a:srgbClr val="404040"/>
            </a:solidFill>
          </a:endParaRPr>
        </a:p>
      </dgm:t>
    </dgm:pt>
    <dgm:pt modelId="{85DBD4DE-E650-443C-8D89-6B3D92F902EB}" type="parTrans" cxnId="{34E469D9-59B3-4876-B91E-15C530CC2D1E}">
      <dgm:prSet/>
      <dgm:spPr bwMode="auto"/>
      <dgm:t>
        <a:bodyPr/>
        <a:lstStyle/>
        <a:p>
          <a:pPr>
            <a:defRPr/>
          </a:pPr>
          <a:endParaRPr lang="tr-TR" sz="2400"/>
        </a:p>
      </dgm:t>
    </dgm:pt>
    <dgm:pt modelId="{832277D9-82DD-45DF-9295-FBD80FB94295}" type="sibTrans" cxnId="{34E469D9-59B3-4876-B91E-15C530CC2D1E}">
      <dgm:prSet/>
      <dgm:spPr bwMode="auto">
        <a:solidFill>
          <a:srgbClr val="FFB9B9"/>
        </a:solidFill>
      </dgm:spPr>
      <dgm:t>
        <a:bodyPr/>
        <a:lstStyle/>
        <a:p>
          <a:pPr>
            <a:defRPr/>
          </a:pPr>
          <a:endParaRPr lang="tr-TR" sz="2400"/>
        </a:p>
      </dgm:t>
    </dgm:pt>
    <dgm:pt modelId="{4C1284D4-2E3C-4F49-A053-025F2BB1B501}">
      <dgm:prSet phldrT="" custT="1"/>
      <dgm:spPr bwMode="auto"/>
      <dgm:t>
        <a:bodyPr/>
        <a:lstStyle/>
        <a:p>
          <a:pPr>
            <a:defRPr/>
          </a:pPr>
          <a:r>
            <a:rPr lang="tr-TR" sz="2800" b="1">
              <a:solidFill>
                <a:srgbClr val="404040"/>
              </a:solidFill>
            </a:rPr>
            <a:t>Enerji azalması/ İsteksizlik</a:t>
          </a:r>
          <a:endParaRPr/>
        </a:p>
        <a:p>
          <a:pPr>
            <a:defRPr/>
          </a:pPr>
          <a:endParaRPr lang="tr-TR" sz="2800" b="1">
            <a:solidFill>
              <a:srgbClr val="404040"/>
            </a:solidFill>
          </a:endParaRPr>
        </a:p>
      </dgm:t>
    </dgm:pt>
    <dgm:pt modelId="{BDCE20E8-7044-490C-A1B3-45AD88D26499}" type="parTrans" cxnId="{7249C53A-A0BB-4BD0-B382-5835C2FC2DCE}">
      <dgm:prSet/>
      <dgm:spPr bwMode="auto"/>
      <dgm:t>
        <a:bodyPr/>
        <a:lstStyle/>
        <a:p>
          <a:pPr>
            <a:defRPr/>
          </a:pPr>
          <a:endParaRPr lang="tr-TR" sz="2400"/>
        </a:p>
      </dgm:t>
    </dgm:pt>
    <dgm:pt modelId="{86D62D1A-9DB6-41C0-99E7-AB096843D1FA}" type="sibTrans" cxnId="{7249C53A-A0BB-4BD0-B382-5835C2FC2DCE}">
      <dgm:prSet/>
      <dgm:spPr bwMode="auto">
        <a:solidFill>
          <a:srgbClr val="FF8989"/>
        </a:solidFill>
      </dgm:spPr>
      <dgm:t>
        <a:bodyPr/>
        <a:lstStyle/>
        <a:p>
          <a:pPr>
            <a:defRPr/>
          </a:pPr>
          <a:endParaRPr lang="tr-TR" sz="2400"/>
        </a:p>
      </dgm:t>
    </dgm:pt>
    <dgm:pt modelId="{1C4AF6DB-79EA-4810-B2BD-BC6ECDC21638}">
      <dgm:prSet phldrT="" custT="1"/>
      <dgm:spPr bwMode="auto"/>
      <dgm:t>
        <a:bodyPr/>
        <a:lstStyle/>
        <a:p>
          <a:pPr>
            <a:defRPr/>
          </a:pPr>
          <a:r>
            <a:rPr lang="tr-TR" sz="2800" b="1">
              <a:solidFill>
                <a:srgbClr val="404040"/>
              </a:solidFill>
            </a:rPr>
            <a:t>Sosyal izolasyon</a:t>
          </a:r>
          <a:endParaRPr lang="en-GB" sz="2800" b="1">
            <a:solidFill>
              <a:srgbClr val="404040"/>
            </a:solidFill>
          </a:endParaRPr>
        </a:p>
      </dgm:t>
    </dgm:pt>
    <dgm:pt modelId="{E19B06EF-74CF-47FF-9EB4-268CCAD1C6A1}" type="parTrans" cxnId="{CAA4F3AB-C2CE-4CC9-A552-100FAAB48A40}">
      <dgm:prSet/>
      <dgm:spPr bwMode="auto"/>
      <dgm:t>
        <a:bodyPr/>
        <a:lstStyle/>
        <a:p>
          <a:pPr>
            <a:defRPr/>
          </a:pPr>
          <a:endParaRPr lang="tr-TR" sz="2400"/>
        </a:p>
      </dgm:t>
    </dgm:pt>
    <dgm:pt modelId="{E0D29005-4059-4F80-B013-4E567DCE6146}" type="sibTrans" cxnId="{CAA4F3AB-C2CE-4CC9-A552-100FAAB48A40}">
      <dgm:prSet/>
      <dgm:spPr bwMode="auto">
        <a:solidFill>
          <a:schemeClr val="bg2">
            <a:lumMod val="50000"/>
          </a:schemeClr>
        </a:solidFill>
      </dgm:spPr>
      <dgm:t>
        <a:bodyPr/>
        <a:lstStyle/>
        <a:p>
          <a:pPr>
            <a:defRPr/>
          </a:pPr>
          <a:endParaRPr lang="tr-TR" sz="2400"/>
        </a:p>
      </dgm:t>
    </dgm:pt>
    <dgm:pt modelId="{2E4DC468-8095-48E1-9EA1-5ECE9B22519F}">
      <dgm:prSet phldrT="" custT="1"/>
      <dgm:spPr bwMode="auto">
        <a:noFill/>
        <a:ln>
          <a:noFill/>
        </a:ln>
      </dgm:spPr>
      <dgm:t>
        <a:bodyPr/>
        <a:lstStyle/>
        <a:p>
          <a:pPr>
            <a:defRPr/>
          </a:pPr>
          <a:r>
            <a:rPr lang="tr-TR" sz="2800" b="1">
              <a:solidFill>
                <a:srgbClr val="404040"/>
              </a:solidFill>
            </a:rPr>
            <a:t>Depresyon</a:t>
          </a:r>
          <a:endParaRPr lang="en-GB" sz="2800" b="1">
            <a:solidFill>
              <a:srgbClr val="404040"/>
            </a:solidFill>
          </a:endParaRPr>
        </a:p>
      </dgm:t>
    </dgm:pt>
    <dgm:pt modelId="{15311456-9D7A-4B7A-80B5-87AD42721FB2}" type="parTrans" cxnId="{02166914-CBC0-45D6-B2EF-44AA4CC81E43}">
      <dgm:prSet/>
      <dgm:spPr bwMode="auto"/>
      <dgm:t>
        <a:bodyPr/>
        <a:lstStyle/>
        <a:p>
          <a:pPr>
            <a:defRPr/>
          </a:pPr>
          <a:endParaRPr lang="tr-TR" sz="2400"/>
        </a:p>
      </dgm:t>
    </dgm:pt>
    <dgm:pt modelId="{B611E941-D307-4960-A638-F3A376E5B632}" type="sibTrans" cxnId="{02166914-CBC0-45D6-B2EF-44AA4CC81E43}">
      <dgm:prSet/>
      <dgm:spPr bwMode="auto">
        <a:solidFill>
          <a:srgbClr val="C00000"/>
        </a:solidFill>
      </dgm:spPr>
      <dgm:t>
        <a:bodyPr/>
        <a:lstStyle/>
        <a:p>
          <a:pPr>
            <a:defRPr/>
          </a:pPr>
          <a:endParaRPr lang="tr-TR" sz="2400"/>
        </a:p>
      </dgm:t>
    </dgm:pt>
    <dgm:pt modelId="{A1A5CDF8-DCB2-47CF-8E43-8CB83B9D978F}" type="pres">
      <dgm:prSet presAssocID="{90502FD4-1D7C-4D5F-8FDA-FF23643CF03F}" presName="cycle" presStyleCnt="0">
        <dgm:presLayoutVars>
          <dgm:dir val="norm"/>
          <dgm:resizeHandles val="exact"/>
        </dgm:presLayoutVars>
      </dgm:prSet>
      <dgm:spPr bwMode="auto"/>
    </dgm:pt>
    <dgm:pt modelId="{7BD81907-8907-4BA5-B111-4DAD7E43C7FB}" type="pres">
      <dgm:prSet presAssocID="{199F7807-4F68-4D4D-931D-EB154930EA01}" presName="dummy" presStyleCnt="0"/>
      <dgm:spPr bwMode="auto"/>
    </dgm:pt>
    <dgm:pt modelId="{50680209-0942-44C8-BE92-6D7E5DCA8F2F}" type="pres">
      <dgm:prSet custScaleX="171060" presAssocID="{199F7807-4F68-4D4D-931D-EB154930EA01}" presName="node" presStyleLbl="revTx" presStyleIdx="0" presStyleCnt="5">
        <dgm:presLayoutVars>
          <dgm:bulletEnabled val="1"/>
        </dgm:presLayoutVars>
      </dgm:prSet>
      <dgm:spPr bwMode="auto"/>
    </dgm:pt>
    <dgm:pt modelId="{A2DF3A07-31C3-4A43-8434-6183811491C1}" type="pres">
      <dgm:prSet presAssocID="{8DAD58FB-3FAB-4E6C-91FA-E11CE85C1D6B}" presName="sibTrans" presStyleLbl="node1" presStyleIdx="0" presStyleCnt="5"/>
      <dgm:spPr bwMode="auto"/>
    </dgm:pt>
    <dgm:pt modelId="{DBEB2D84-D05B-4DB1-B3FB-F98B17E8EF47}" type="pres">
      <dgm:prSet presAssocID="{0919AABC-CAE6-4188-9D8E-8AB42803A9D2}" presName="dummy" presStyleCnt="0"/>
      <dgm:spPr bwMode="auto"/>
    </dgm:pt>
    <dgm:pt modelId="{49A1AE40-1D15-485E-B181-8538DA945E16}" type="pres">
      <dgm:prSet custScaleX="158555" presAssocID="{0919AABC-CAE6-4188-9D8E-8AB42803A9D2}" presName="node" presStyleLbl="revTx" presStyleIdx="1" presStyleCnt="5">
        <dgm:presLayoutVars>
          <dgm:bulletEnabled val="1"/>
        </dgm:presLayoutVars>
      </dgm:prSet>
      <dgm:spPr bwMode="auto"/>
    </dgm:pt>
    <dgm:pt modelId="{8368C12C-F957-4A63-ABEC-960347B1C2CB}" type="pres">
      <dgm:prSet custLinFactNeighborX="5637" custLinFactNeighborY="-2721" presAssocID="{832277D9-82DD-45DF-9295-FBD80FB94295}" presName="sibTrans" presStyleLbl="node1" presStyleIdx="1" presStyleCnt="5"/>
      <dgm:spPr bwMode="auto"/>
    </dgm:pt>
    <dgm:pt modelId="{190F31CA-523D-4626-B530-E78D0F9132B8}" type="pres">
      <dgm:prSet presAssocID="{4C1284D4-2E3C-4F49-A053-025F2BB1B501}" presName="dummy" presStyleCnt="0"/>
      <dgm:spPr bwMode="auto"/>
    </dgm:pt>
    <dgm:pt modelId="{B0A16D67-25D0-4FD4-96FF-7E4B92D9D2C8}" type="pres">
      <dgm:prSet custScaleX="146113" presAssocID="{4C1284D4-2E3C-4F49-A053-025F2BB1B501}" presName="node" presStyleLbl="revTx" presStyleIdx="2" presStyleCnt="5">
        <dgm:presLayoutVars>
          <dgm:bulletEnabled val="1"/>
        </dgm:presLayoutVars>
      </dgm:prSet>
      <dgm:spPr bwMode="auto"/>
    </dgm:pt>
    <dgm:pt modelId="{BCF8A4D7-F377-43A3-BA4A-8A6666A522CF}" type="pres">
      <dgm:prSet custLinFactNeighborX="-4467" custLinFactNeighborY="-1313" presAssocID="{86D62D1A-9DB6-41C0-99E7-AB096843D1FA}" presName="sibTrans" presStyleLbl="node1" presStyleIdx="2" presStyleCnt="5"/>
      <dgm:spPr bwMode="auto"/>
    </dgm:pt>
    <dgm:pt modelId="{0005DC39-96CB-4AF2-A865-A9A7EA6A7772}" type="pres">
      <dgm:prSet presAssocID="{1C4AF6DB-79EA-4810-B2BD-BC6ECDC21638}" presName="dummy" presStyleCnt="0"/>
      <dgm:spPr bwMode="auto"/>
    </dgm:pt>
    <dgm:pt modelId="{4C865EAA-5627-46FF-9564-6712937183BF}" type="pres">
      <dgm:prSet custScaleX="132228" presAssocID="{1C4AF6DB-79EA-4810-B2BD-BC6ECDC21638}" presName="node" presStyleLbl="revTx" presStyleIdx="3" presStyleCnt="5">
        <dgm:presLayoutVars>
          <dgm:bulletEnabled val="1"/>
        </dgm:presLayoutVars>
      </dgm:prSet>
      <dgm:spPr bwMode="auto"/>
    </dgm:pt>
    <dgm:pt modelId="{5FAE496B-3D7E-4BC1-91AD-036155DA1B0D}" type="pres">
      <dgm:prSet presAssocID="{E0D29005-4059-4F80-B013-4E567DCE6146}" presName="sibTrans" presStyleLbl="node1" presStyleIdx="3" presStyleCnt="5"/>
      <dgm:spPr bwMode="auto"/>
    </dgm:pt>
    <dgm:pt modelId="{E7FEF435-012E-47E4-A1E6-D4F094F04558}" type="pres">
      <dgm:prSet presAssocID="{2E4DC468-8095-48E1-9EA1-5ECE9B22519F}" presName="dummy" presStyleCnt="0"/>
      <dgm:spPr bwMode="auto"/>
    </dgm:pt>
    <dgm:pt modelId="{2E071069-9D25-498C-B7EC-2492EFBE2B76}" type="pres">
      <dgm:prSet custScaleX="128611" presAssocID="{2E4DC468-8095-48E1-9EA1-5ECE9B22519F}" presName="node" presStyleLbl="revTx" presStyleIdx="4" presStyleCnt="5">
        <dgm:presLayoutVars>
          <dgm:bulletEnabled val="1"/>
        </dgm:presLayoutVars>
      </dgm:prSet>
      <dgm:spPr bwMode="auto"/>
    </dgm:pt>
    <dgm:pt modelId="{0FC84A99-C281-4161-B977-38B08F33FB16}" type="pres">
      <dgm:prSet custScaleX="130000" presAssocID="{B611E941-D307-4960-A638-F3A376E5B632}" presName="sibTrans" presStyleLbl="node1" presStyleIdx="4" presStyleCnt="5"/>
      <dgm:spPr bwMode="auto"/>
    </dgm:pt>
  </dgm:ptLst>
  <dgm:cxnLst>
    <dgm:cxn modelId="{9B897B13-3ABF-4A19-93A5-131653773029}" type="presOf" srcId="{2E4DC468-8095-48E1-9EA1-5ECE9B22519F}" destId="{2E071069-9D25-498C-B7EC-2492EFBE2B76}" srcOrd="0" destOrd="0" presId="urn:microsoft.com/office/officeart/2005/8/layout/cycle1"/>
    <dgm:cxn modelId="{02166914-CBC0-45D6-B2EF-44AA4CC81E43}" srcId="{90502FD4-1D7C-4D5F-8FDA-FF23643CF03F}" destId="{2E4DC468-8095-48E1-9EA1-5ECE9B22519F}" srcOrd="4" destOrd="0" parTransId="{15311456-9D7A-4B7A-80B5-87AD42721FB2}" sibTransId="{B611E941-D307-4960-A638-F3A376E5B632}"/>
    <dgm:cxn modelId="{037CC823-069C-489E-AE32-394631C607E1}" type="presOf" srcId="{B611E941-D307-4960-A638-F3A376E5B632}" destId="{0FC84A99-C281-4161-B977-38B08F33FB16}" srcOrd="0" destOrd="0" presId="urn:microsoft.com/office/officeart/2005/8/layout/cycle1"/>
    <dgm:cxn modelId="{33E5F329-1108-4BE5-8AB0-23B8B658197D}" srcId="{90502FD4-1D7C-4D5F-8FDA-FF23643CF03F}" destId="{199F7807-4F68-4D4D-931D-EB154930EA01}" srcOrd="0" destOrd="0" parTransId="{A7550D65-586B-4D84-A5D2-A50D01ED8903}" sibTransId="{8DAD58FB-3FAB-4E6C-91FA-E11CE85C1D6B}"/>
    <dgm:cxn modelId="{7249C53A-A0BB-4BD0-B382-5835C2FC2DCE}" srcId="{90502FD4-1D7C-4D5F-8FDA-FF23643CF03F}" destId="{4C1284D4-2E3C-4F49-A053-025F2BB1B501}" srcOrd="2" destOrd="0" parTransId="{BDCE20E8-7044-490C-A1B3-45AD88D26499}" sibTransId="{86D62D1A-9DB6-41C0-99E7-AB096843D1FA}"/>
    <dgm:cxn modelId="{0E335041-3794-455E-ADCA-66AE8F77745F}" type="presOf" srcId="{832277D9-82DD-45DF-9295-FBD80FB94295}" destId="{8368C12C-F957-4A63-ABEC-960347B1C2CB}" srcOrd="0" destOrd="0" presId="urn:microsoft.com/office/officeart/2005/8/layout/cycle1"/>
    <dgm:cxn modelId="{5621C46B-D566-4099-99ED-007ED76FFB05}" type="presOf" srcId="{8DAD58FB-3FAB-4E6C-91FA-E11CE85C1D6B}" destId="{A2DF3A07-31C3-4A43-8434-6183811491C1}" srcOrd="0" destOrd="0" presId="urn:microsoft.com/office/officeart/2005/8/layout/cycle1"/>
    <dgm:cxn modelId="{8599FD58-19AA-46BA-8B91-607CF7141491}" type="presOf" srcId="{E0D29005-4059-4F80-B013-4E567DCE6146}" destId="{5FAE496B-3D7E-4BC1-91AD-036155DA1B0D}" srcOrd="0" destOrd="0" presId="urn:microsoft.com/office/officeart/2005/8/layout/cycle1"/>
    <dgm:cxn modelId="{7F529184-6F94-4E54-9AAE-754C5E15488A}" type="presOf" srcId="{4C1284D4-2E3C-4F49-A053-025F2BB1B501}" destId="{B0A16D67-25D0-4FD4-96FF-7E4B92D9D2C8}" srcOrd="0" destOrd="0" presId="urn:microsoft.com/office/officeart/2005/8/layout/cycle1"/>
    <dgm:cxn modelId="{032EDCAA-5CF3-40F1-B34A-E244820F01D5}" type="presOf" srcId="{1C4AF6DB-79EA-4810-B2BD-BC6ECDC21638}" destId="{4C865EAA-5627-46FF-9564-6712937183BF}" srcOrd="0" destOrd="0" presId="urn:microsoft.com/office/officeart/2005/8/layout/cycle1"/>
    <dgm:cxn modelId="{CAA4F3AB-C2CE-4CC9-A552-100FAAB48A40}" srcId="{90502FD4-1D7C-4D5F-8FDA-FF23643CF03F}" destId="{1C4AF6DB-79EA-4810-B2BD-BC6ECDC21638}" srcOrd="3" destOrd="0" parTransId="{E19B06EF-74CF-47FF-9EB4-268CCAD1C6A1}" sibTransId="{E0D29005-4059-4F80-B013-4E567DCE6146}"/>
    <dgm:cxn modelId="{6273CCC1-1498-402F-AEC8-8C0F39692AE6}" type="presOf" srcId="{90502FD4-1D7C-4D5F-8FDA-FF23643CF03F}" destId="{A1A5CDF8-DCB2-47CF-8E43-8CB83B9D978F}" srcOrd="0" destOrd="0" presId="urn:microsoft.com/office/officeart/2005/8/layout/cycle1"/>
    <dgm:cxn modelId="{F2EDDACB-C81C-4DF0-8271-A8C868BFBAE2}" type="presOf" srcId="{199F7807-4F68-4D4D-931D-EB154930EA01}" destId="{50680209-0942-44C8-BE92-6D7E5DCA8F2F}" srcOrd="0" destOrd="0" presId="urn:microsoft.com/office/officeart/2005/8/layout/cycle1"/>
    <dgm:cxn modelId="{B6A310CC-D15A-4C24-B0D5-3776FE552077}" type="presOf" srcId="{86D62D1A-9DB6-41C0-99E7-AB096843D1FA}" destId="{BCF8A4D7-F377-43A3-BA4A-8A6666A522CF}" srcOrd="0" destOrd="0" presId="urn:microsoft.com/office/officeart/2005/8/layout/cycle1"/>
    <dgm:cxn modelId="{34E469D9-59B3-4876-B91E-15C530CC2D1E}" srcId="{90502FD4-1D7C-4D5F-8FDA-FF23643CF03F}" destId="{0919AABC-CAE6-4188-9D8E-8AB42803A9D2}" srcOrd="1" destOrd="0" parTransId="{85DBD4DE-E650-443C-8D89-6B3D92F902EB}" sibTransId="{832277D9-82DD-45DF-9295-FBD80FB94295}"/>
    <dgm:cxn modelId="{599578E5-EE4C-434F-8D63-4634A80195CB}" type="presOf" srcId="{0919AABC-CAE6-4188-9D8E-8AB42803A9D2}" destId="{49A1AE40-1D15-485E-B181-8538DA945E16}" srcOrd="0" destOrd="0" presId="urn:microsoft.com/office/officeart/2005/8/layout/cycle1"/>
    <dgm:cxn modelId="{1AFEBC54-E1DC-49AB-A947-A90BF6BB3F54}" type="presParOf" srcId="{A1A5CDF8-DCB2-47CF-8E43-8CB83B9D978F}" destId="{7BD81907-8907-4BA5-B111-4DAD7E43C7FB}" srcOrd="0" destOrd="0" presId="urn:microsoft.com/office/officeart/2005/8/layout/cycle1"/>
    <dgm:cxn modelId="{ECC638AA-9ACF-423E-A62A-63CE518BDA0E}" type="presParOf" srcId="{A1A5CDF8-DCB2-47CF-8E43-8CB83B9D978F}" destId="{50680209-0942-44C8-BE92-6D7E5DCA8F2F}" srcOrd="1" destOrd="0" presId="urn:microsoft.com/office/officeart/2005/8/layout/cycle1"/>
    <dgm:cxn modelId="{4BCBEEC8-89E0-4AFA-868D-47F0E0E91B28}" type="presParOf" srcId="{A1A5CDF8-DCB2-47CF-8E43-8CB83B9D978F}" destId="{A2DF3A07-31C3-4A43-8434-6183811491C1}" srcOrd="2" destOrd="0" presId="urn:microsoft.com/office/officeart/2005/8/layout/cycle1"/>
    <dgm:cxn modelId="{857D7A9A-1112-4951-9824-EA69FBAF758C}" type="presParOf" srcId="{A1A5CDF8-DCB2-47CF-8E43-8CB83B9D978F}" destId="{DBEB2D84-D05B-4DB1-B3FB-F98B17E8EF47}" srcOrd="3" destOrd="0" presId="urn:microsoft.com/office/officeart/2005/8/layout/cycle1"/>
    <dgm:cxn modelId="{270B558A-2180-4EB8-BBF4-31ABEC40A6AB}" type="presParOf" srcId="{A1A5CDF8-DCB2-47CF-8E43-8CB83B9D978F}" destId="{49A1AE40-1D15-485E-B181-8538DA945E16}" srcOrd="4" destOrd="0" presId="urn:microsoft.com/office/officeart/2005/8/layout/cycle1"/>
    <dgm:cxn modelId="{EC836C12-248E-4C89-84B0-65AC97C5E5B6}" type="presParOf" srcId="{A1A5CDF8-DCB2-47CF-8E43-8CB83B9D978F}" destId="{8368C12C-F957-4A63-ABEC-960347B1C2CB}" srcOrd="5" destOrd="0" presId="urn:microsoft.com/office/officeart/2005/8/layout/cycle1"/>
    <dgm:cxn modelId="{FEA0910B-E948-46BC-92B9-E7E6E4F9398C}" type="presParOf" srcId="{A1A5CDF8-DCB2-47CF-8E43-8CB83B9D978F}" destId="{190F31CA-523D-4626-B530-E78D0F9132B8}" srcOrd="6" destOrd="0" presId="urn:microsoft.com/office/officeart/2005/8/layout/cycle1"/>
    <dgm:cxn modelId="{FCAE9DAB-201E-4F19-86A5-7BA6F54D33E2}" type="presParOf" srcId="{A1A5CDF8-DCB2-47CF-8E43-8CB83B9D978F}" destId="{B0A16D67-25D0-4FD4-96FF-7E4B92D9D2C8}" srcOrd="7" destOrd="0" presId="urn:microsoft.com/office/officeart/2005/8/layout/cycle1"/>
    <dgm:cxn modelId="{2D8FFBDE-6457-45CA-9FC5-C364D5F1FC1E}" type="presParOf" srcId="{A1A5CDF8-DCB2-47CF-8E43-8CB83B9D978F}" destId="{BCF8A4D7-F377-43A3-BA4A-8A6666A522CF}" srcOrd="8" destOrd="0" presId="urn:microsoft.com/office/officeart/2005/8/layout/cycle1"/>
    <dgm:cxn modelId="{513C5603-626F-4565-9DEC-044A09F35BD5}" type="presParOf" srcId="{A1A5CDF8-DCB2-47CF-8E43-8CB83B9D978F}" destId="{0005DC39-96CB-4AF2-A865-A9A7EA6A7772}" srcOrd="9" destOrd="0" presId="urn:microsoft.com/office/officeart/2005/8/layout/cycle1"/>
    <dgm:cxn modelId="{0BD89371-2369-4C19-BC20-020F8A896446}" type="presParOf" srcId="{A1A5CDF8-DCB2-47CF-8E43-8CB83B9D978F}" destId="{4C865EAA-5627-46FF-9564-6712937183BF}" srcOrd="10" destOrd="0" presId="urn:microsoft.com/office/officeart/2005/8/layout/cycle1"/>
    <dgm:cxn modelId="{DA374826-BCC0-4CC2-905B-68CC2CF0CFE1}" type="presParOf" srcId="{A1A5CDF8-DCB2-47CF-8E43-8CB83B9D978F}" destId="{5FAE496B-3D7E-4BC1-91AD-036155DA1B0D}" srcOrd="11" destOrd="0" presId="urn:microsoft.com/office/officeart/2005/8/layout/cycle1"/>
    <dgm:cxn modelId="{31EB3AE3-6791-41DC-809D-876727D78F0B}" type="presParOf" srcId="{A1A5CDF8-DCB2-47CF-8E43-8CB83B9D978F}" destId="{E7FEF435-012E-47E4-A1E6-D4F094F04558}" srcOrd="12" destOrd="0" presId="urn:microsoft.com/office/officeart/2005/8/layout/cycle1"/>
    <dgm:cxn modelId="{209F9809-611F-42B5-B442-9645FF481757}" type="presParOf" srcId="{A1A5CDF8-DCB2-47CF-8E43-8CB83B9D978F}" destId="{2E071069-9D25-498C-B7EC-2492EFBE2B76}" srcOrd="13" destOrd="0" presId="urn:microsoft.com/office/officeart/2005/8/layout/cycle1"/>
    <dgm:cxn modelId="{52E36BF3-08BF-4A4A-BECE-7BE519844528}" type="presParOf" srcId="{A1A5CDF8-DCB2-47CF-8E43-8CB83B9D978F}" destId="{0FC84A99-C281-4161-B977-38B08F33FB16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Oksijen tedavinizi kullanın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6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sv-SE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Enerjinizi iyi kullanın ve stresden uzak durun</a:t>
          </a: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7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Ataklarınızı kontrol altına alın</a:t>
          </a:r>
          <a:endParaRPr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8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Sigara içmeyi bırakın </a:t>
          </a:r>
          <a:endParaRPr/>
        </a:p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+mn-ea"/>
              <a:cs typeface="+mn-cs"/>
            </a:rPr>
            <a:t>Elektronik sigara </a:t>
          </a: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içmeyin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1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Hareketsiz kalmayın,</a:t>
          </a:r>
          <a:endParaRPr/>
        </a:p>
        <a:p>
          <a:pPr>
            <a:lnSpc>
              <a:spcPct val="100000"/>
            </a:lnSpc>
            <a:spcAft>
              <a:spcPts val="0"/>
            </a:spcAft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düzenli egzersiz yapın!</a:t>
          </a:r>
          <a:endParaRPr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4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KOAH ilaçlarınızı doğru şekilde kullanın</a:t>
          </a: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3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3845" custLinFactNeighborY="-15190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+mn-ea"/>
              <a:cs typeface="+mn-cs"/>
            </a:rPr>
            <a:t>Grip, zatürre, </a:t>
          </a:r>
          <a:r>
            <a:rPr lang="tr-TR" sz="2000">
              <a:solidFill>
                <a:schemeClr val="tx1"/>
              </a:solidFill>
            </a:rPr>
            <a:t>boğmaca ve zona </a:t>
          </a: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+mn-ea"/>
              <a:cs typeface="+mn-cs"/>
            </a:rPr>
            <a:t>aşılarınızı yaptırın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2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Sağlıklı beslenin </a:t>
          </a:r>
          <a:endParaRPr/>
        </a:p>
        <a:p>
          <a:pPr>
            <a:defRPr/>
          </a:pP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5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Ataklarınızı kontrol altına alın</a:t>
          </a:r>
          <a:endParaRPr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8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D8DBB220-BDF7-442D-BE89-70567F3058B8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tr-TR"/>
        </a:p>
      </dgm:t>
    </dgm:pt>
    <dgm:pt modelId="{68BC99AF-5356-4A2F-9580-71D0AF55F257}">
      <dgm:prSet phldrT="[Text]" custT="1"/>
      <dgm:spPr bwMode="auto">
        <a:noFill/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r>
            <a:rPr lang="sv-SE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+mn-ea"/>
              <a:cs typeface="+mn-cs"/>
            </a:rPr>
            <a:t>Enerjinizi iyi kullanın ve stresden uzak durun</a:t>
          </a:r>
          <a:endParaRPr lang="tr-TR" sz="2000" b="0"/>
        </a:p>
      </dgm:t>
    </dgm:pt>
    <dgm:pt modelId="{15364B1B-C06F-40D2-94A3-7790D86E4AF6}" type="sibTrans" cxnId="{96F1C37C-7AE3-4ECF-B3FD-13C59800771E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65E5BAC5-9481-4A9E-99BA-FF3254AB30B4}" type="parTrans" cxnId="{96F1C37C-7AE3-4ECF-B3FD-13C59800771E}">
      <dgm:prSet/>
      <dgm:spPr bwMode="auto"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defRPr/>
          </a:pPr>
          <a:endParaRPr lang="tr-TR"/>
        </a:p>
      </dgm:t>
    </dgm:pt>
    <dgm:pt modelId="{11FE78ED-09A7-40A1-9489-CDB76368278B}">
      <dgm:prSet phldrT="[Text]" custT="1"/>
      <dgm:spPr bwMode="auto">
        <a:solidFill>
          <a:srgbClr val="FFEBEB"/>
        </a:solidFill>
      </dgm:spPr>
      <dgm:t>
        <a:bodyPr/>
        <a:lstStyle/>
        <a:p>
          <a:pPr marL="0" marR="0" lv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+mn-ea"/>
              <a:cs typeface="+mn-cs"/>
            </a:rPr>
            <a:t>Adım 7</a:t>
          </a:r>
          <a:endParaRPr lang="tr-TR" sz="2100">
            <a:solidFill>
              <a:srgbClr val="404040"/>
            </a:solidFill>
          </a:endParaRPr>
        </a:p>
      </dgm:t>
    </dgm:pt>
    <dgm:pt modelId="{B6100578-466F-4F8F-A152-2385F26441F0}" type="sib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869C9FC2-E355-4DE1-A4AF-F85B93669C14}" type="parTrans" cxnId="{19761876-1F57-4CA5-A4C9-EDF41E73B570}">
      <dgm:prSet/>
      <dgm:spPr bwMode="auto"/>
      <dgm:t>
        <a:bodyPr/>
        <a:lstStyle/>
        <a:p>
          <a:pPr>
            <a:defRPr/>
          </a:pPr>
          <a:endParaRPr lang="tr-TR"/>
        </a:p>
      </dgm:t>
    </dgm:pt>
    <dgm:pt modelId="{1438F608-5838-47BB-9AC1-A4A97DF0FA8D}" type="pres">
      <dgm:prSet presAssocID="{D8DBB220-BDF7-442D-BE89-70567F3058B8}" presName="diagram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</dgm:pt>
    <dgm:pt modelId="{C0031B79-392F-4C2A-9DAD-1A9303CB26DF}" type="pres">
      <dgm:prSet presAssocID="{11FE78ED-09A7-40A1-9489-CDB76368278B}" presName="root" presStyleCnt="0"/>
      <dgm:spPr bwMode="auto"/>
    </dgm:pt>
    <dgm:pt modelId="{47BC967F-2C95-4D71-8718-2655BB3729C5}" type="pres">
      <dgm:prSet presAssocID="{11FE78ED-09A7-40A1-9489-CDB76368278B}" presName="rootComposite" presStyleCnt="0"/>
      <dgm:spPr bwMode="auto"/>
    </dgm:pt>
    <dgm:pt modelId="{5787377C-98E5-4D7F-822F-A05E0D5AAEA0}" type="pres">
      <dgm:prSet custLinFactNeighborX="748" custLinFactNeighborY="-36455" custScaleX="92555" custScaleY="44269" presAssocID="{11FE78ED-09A7-40A1-9489-CDB76368278B}" presName="rootText" presStyleLbl="node1" presStyleIdx="0" presStyleCnt="1"/>
      <dgm:spPr bwMode="auto"/>
    </dgm:pt>
    <dgm:pt modelId="{6F0A3A4C-05C9-4D35-9719-CCAFCA7C3EA9}" type="pres">
      <dgm:prSet presAssocID="{11FE78ED-09A7-40A1-9489-CDB76368278B}" presName="rootConnector" presStyleLbl="node1" presStyleIdx="0" presStyleCnt="1"/>
      <dgm:spPr bwMode="auto"/>
    </dgm:pt>
    <dgm:pt modelId="{080FEA34-BEE3-4DED-A063-E4C2364CBD31}" type="pres">
      <dgm:prSet presAssocID="{11FE78ED-09A7-40A1-9489-CDB76368278B}" presName="childShape" presStyleCnt="0"/>
      <dgm:spPr bwMode="auto"/>
    </dgm:pt>
    <dgm:pt modelId="{4908FF40-3EDE-4E3D-BE85-C64D84353360}" type="pres">
      <dgm:prSet presAssocID="{65E5BAC5-9481-4A9E-99BA-FF3254AB30B4}" presName="Name13" presStyleLbl="parChTrans1D2" presStyleIdx="0" presStyleCnt="1"/>
      <dgm:spPr bwMode="auto"/>
    </dgm:pt>
    <dgm:pt modelId="{3BD5B5D9-0238-4786-B630-804E6121D8FE}" type="pres">
      <dgm:prSet custLinFactNeighborX="-1" custLinFactNeighborY="-5903" custScaleX="99799" custScaleY="197128" presAssocID="{68BC99AF-5356-4A2F-9580-71D0AF55F257}" presName="childText" presStyleLbl="bgAcc1" presStyleIdx="0" presStyleCnt="1">
        <dgm:presLayoutVars>
          <dgm:bulletEnabled val="1"/>
        </dgm:presLayoutVars>
      </dgm:prSet>
      <dgm:spPr bwMode="auto"/>
    </dgm:pt>
  </dgm:ptLst>
  <dgm:cxnLst>
    <dgm:cxn modelId="{5236AA3D-6DC0-4C32-B699-DD266C40C624}" type="presOf" srcId="{11FE78ED-09A7-40A1-9489-CDB76368278B}" destId="{5787377C-98E5-4D7F-822F-A05E0D5AAEA0}" srcOrd="0" destOrd="0" presId="urn:microsoft.com/office/officeart/2005/8/layout/hierarchy3"/>
    <dgm:cxn modelId="{19761876-1F57-4CA5-A4C9-EDF41E73B570}" srcId="{D8DBB220-BDF7-442D-BE89-70567F3058B8}" destId="{11FE78ED-09A7-40A1-9489-CDB76368278B}" srcOrd="0" destOrd="0" parTransId="{869C9FC2-E355-4DE1-A4AF-F85B93669C14}" sibTransId="{B6100578-466F-4F8F-A152-2385F26441F0}"/>
    <dgm:cxn modelId="{96F1C37C-7AE3-4ECF-B3FD-13C59800771E}" srcId="{11FE78ED-09A7-40A1-9489-CDB76368278B}" destId="{68BC99AF-5356-4A2F-9580-71D0AF55F257}" srcOrd="0" destOrd="0" parTransId="{65E5BAC5-9481-4A9E-99BA-FF3254AB30B4}" sibTransId="{15364B1B-C06F-40D2-94A3-7790D86E4AF6}"/>
    <dgm:cxn modelId="{C99F287E-3F7D-418C-88BE-15F78030F631}" type="presOf" srcId="{68BC99AF-5356-4A2F-9580-71D0AF55F257}" destId="{3BD5B5D9-0238-4786-B630-804E6121D8FE}" srcOrd="0" destOrd="0" presId="urn:microsoft.com/office/officeart/2005/8/layout/hierarchy3"/>
    <dgm:cxn modelId="{29BC93BC-897A-4308-8947-54CD070B377C}" type="presOf" srcId="{D8DBB220-BDF7-442D-BE89-70567F3058B8}" destId="{1438F608-5838-47BB-9AC1-A4A97DF0FA8D}" srcOrd="0" destOrd="0" presId="urn:microsoft.com/office/officeart/2005/8/layout/hierarchy3"/>
    <dgm:cxn modelId="{4565DAE8-EF13-4B84-B034-2B719EE24D99}" type="presOf" srcId="{65E5BAC5-9481-4A9E-99BA-FF3254AB30B4}" destId="{4908FF40-3EDE-4E3D-BE85-C64D84353360}" srcOrd="0" destOrd="0" presId="urn:microsoft.com/office/officeart/2005/8/layout/hierarchy3"/>
    <dgm:cxn modelId="{281A09F7-D413-4F8C-8AE1-0DD6F0B8E476}" type="presOf" srcId="{11FE78ED-09A7-40A1-9489-CDB76368278B}" destId="{6F0A3A4C-05C9-4D35-9719-CCAFCA7C3EA9}" srcOrd="1" destOrd="0" presId="urn:microsoft.com/office/officeart/2005/8/layout/hierarchy3"/>
    <dgm:cxn modelId="{3CDE1EA3-C07F-4787-A067-4F7F80AB0675}" type="presParOf" srcId="{1438F608-5838-47BB-9AC1-A4A97DF0FA8D}" destId="{C0031B79-392F-4C2A-9DAD-1A9303CB26DF}" srcOrd="0" destOrd="0" presId="urn:microsoft.com/office/officeart/2005/8/layout/hierarchy3"/>
    <dgm:cxn modelId="{E88704E5-5620-427B-8CB0-A34FF567CF4F}" type="presParOf" srcId="{C0031B79-392F-4C2A-9DAD-1A9303CB26DF}" destId="{47BC967F-2C95-4D71-8718-2655BB3729C5}" srcOrd="0" destOrd="0" presId="urn:microsoft.com/office/officeart/2005/8/layout/hierarchy3"/>
    <dgm:cxn modelId="{179DBEBD-1017-49A8-9924-FCDE69160D06}" type="presParOf" srcId="{47BC967F-2C95-4D71-8718-2655BB3729C5}" destId="{5787377C-98E5-4D7F-822F-A05E0D5AAEA0}" srcOrd="0" destOrd="0" presId="urn:microsoft.com/office/officeart/2005/8/layout/hierarchy3"/>
    <dgm:cxn modelId="{C5600C91-4E6B-4FCC-9C86-DA309639EEBD}" type="presParOf" srcId="{47BC967F-2C95-4D71-8718-2655BB3729C5}" destId="{6F0A3A4C-05C9-4D35-9719-CCAFCA7C3EA9}" srcOrd="1" destOrd="0" presId="urn:microsoft.com/office/officeart/2005/8/layout/hierarchy3"/>
    <dgm:cxn modelId="{629C8EA6-93FA-4C74-B9C1-2004FD3FC886}" type="presParOf" srcId="{C0031B79-392F-4C2A-9DAD-1A9303CB26DF}" destId="{080FEA34-BEE3-4DED-A063-E4C2364CBD31}" srcOrd="1" destOrd="0" presId="urn:microsoft.com/office/officeart/2005/8/layout/hierarchy3"/>
    <dgm:cxn modelId="{9A5FBC3C-D7E5-4B37-95F0-0B407786E769}" type="presParOf" srcId="{080FEA34-BEE3-4DED-A063-E4C2364CBD31}" destId="{4908FF40-3EDE-4E3D-BE85-C64D84353360}" srcOrd="0" destOrd="0" presId="urn:microsoft.com/office/officeart/2005/8/layout/hierarchy3"/>
    <dgm:cxn modelId="{6F1CA4D7-57C7-4DAA-819F-806D5717C15D}" type="presParOf" srcId="{080FEA34-BEE3-4DED-A063-E4C2364CBD31}" destId="{3BD5B5D9-0238-4786-B630-804E6121D8FE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61766955" name=""/>
      <dsp:cNvGrpSpPr/>
    </dsp:nvGrpSpPr>
    <dsp:grpSpPr bwMode="auto">
      <a:xfrm>
        <a:off x="0" y="0"/>
        <a:ext cx="9464634" cy="4845400"/>
        <a:chOff x="0" y="0"/>
        <a:chExt cx="9464634" cy="4845400"/>
      </a:xfrm>
    </dsp:grpSpPr>
    <dsp:sp modelId="{5E720B87-F787-4041-BCDF-7127169CDE8B}">
      <dsp:nvSpPr>
        <dsp:cNvPr id="0" name=""/>
        <dsp:cNvSpPr/>
      </dsp:nvSpPr>
      <dsp:spPr bwMode="auto">
        <a:xfrm>
          <a:off x="1002643" y="0"/>
          <a:ext cx="7752641" cy="4845400"/>
        </a:xfrm>
        <a:prstGeom prst="swooshArrow">
          <a:avLst>
            <a:gd name="adj1" fmla="val 25000"/>
            <a:gd name="adj2" fmla="val 25000"/>
          </a:avLst>
        </a:prstGeom>
        <a:solidFill>
          <a:srgbClr val="FFE7E7"/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/>
      </dsp:style>
    </dsp:sp>
    <dsp:sp modelId="{10023B98-49BD-495A-A9C7-C7F3BAB74FF9}">
      <dsp:nvSpPr>
        <dsp:cNvPr id="0" name=""/>
        <dsp:cNvSpPr/>
      </dsp:nvSpPr>
      <dsp:spPr bwMode="auto">
        <a:xfrm>
          <a:off x="1766278" y="3603040"/>
          <a:ext cx="178310" cy="1783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3">
          <a:srgbClr val="000000"/>
        </a:effectRef>
        <a:fontRef idx="minor">
          <a:schemeClr val="lt1"/>
        </a:fontRef>
      </dsp:style>
    </dsp:sp>
    <dsp:sp modelId="{97020AC6-6E6B-4B28-9A96-678E7614A3C3}">
      <dsp:nvSpPr>
        <dsp:cNvPr id="0" name=""/>
        <dsp:cNvSpPr/>
      </dsp:nvSpPr>
      <dsp:spPr bwMode="auto">
        <a:xfrm>
          <a:off x="3510230" y="2675737"/>
          <a:ext cx="3307765" cy="32504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94483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Obstrüktif</a:t>
          </a: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  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       Tıkayıcı</a:t>
          </a:r>
          <a:b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</a:b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Arial"/>
            <a:cs typeface="Arial"/>
          </a:endParaRPr>
        </a:p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C00000"/>
            </a:buClr>
            <a:buSzTx/>
            <a:buFont typeface="Arial"/>
            <a:buNone/>
            <a:defRPr/>
          </a:pP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Arial"/>
            <a:cs typeface="Arial"/>
          </a:endParaRPr>
        </a:p>
      </dsp:txBody>
      <dsp:txXfrm>
        <a:off x="3510230" y="2675737"/>
        <a:ext cx="3307765" cy="325042"/>
      </dsp:txXfrm>
    </dsp:sp>
    <dsp:sp modelId="{C4D9DE9E-F4CB-469C-9350-AA4E6E401BC0}">
      <dsp:nvSpPr>
        <dsp:cNvPr id="0" name=""/>
        <dsp:cNvSpPr/>
      </dsp:nvSpPr>
      <dsp:spPr bwMode="auto">
        <a:xfrm>
          <a:off x="2731482" y="2675630"/>
          <a:ext cx="279095" cy="2790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3">
          <a:srgbClr val="000000"/>
        </a:effectRef>
        <a:fontRef idx="minor">
          <a:schemeClr val="lt1"/>
        </a:fontRef>
      </dsp:style>
    </dsp:sp>
    <dsp:sp modelId="{C6BA1B01-A741-4D6A-A241-2F4EC368139D}">
      <dsp:nvSpPr>
        <dsp:cNvPr id="0" name=""/>
        <dsp:cNvSpPr/>
      </dsp:nvSpPr>
      <dsp:spPr bwMode="auto">
        <a:xfrm>
          <a:off x="6636689" y="1746580"/>
          <a:ext cx="1567285" cy="32384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7887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Hastalığı </a:t>
          </a:r>
          <a:endParaRPr/>
        </a:p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 </a:t>
          </a:r>
          <a:endParaRPr/>
        </a:p>
      </dsp:txBody>
      <dsp:txXfrm>
        <a:off x="6636689" y="1746580"/>
        <a:ext cx="1567285" cy="323840"/>
      </dsp:txXfrm>
    </dsp:sp>
    <dsp:sp modelId="{610F2039-2E65-49A7-915A-BF806CB0097A}">
      <dsp:nvSpPr>
        <dsp:cNvPr id="0" name=""/>
        <dsp:cNvSpPr/>
      </dsp:nvSpPr>
      <dsp:spPr bwMode="auto">
        <a:xfrm>
          <a:off x="3971905" y="1936222"/>
          <a:ext cx="372126" cy="37212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3">
          <a:srgbClr val="000000"/>
        </a:effectRef>
        <a:fontRef idx="minor">
          <a:schemeClr val="lt1"/>
        </a:fontRef>
      </dsp:style>
    </dsp:sp>
    <dsp:sp modelId="{0B33747D-2C7B-4472-B26B-3F37D99BEE7F}">
      <dsp:nvSpPr>
        <dsp:cNvPr id="0" name=""/>
        <dsp:cNvSpPr/>
      </dsp:nvSpPr>
      <dsp:spPr bwMode="auto">
        <a:xfrm>
          <a:off x="4646138" y="1999309"/>
          <a:ext cx="1953247" cy="37796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7182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Akciğer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              </a:t>
          </a:r>
          <a:endParaRPr/>
        </a:p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C00000"/>
            </a:buClr>
            <a:buSzTx/>
            <a:buFont typeface="Arial"/>
            <a:buNone/>
            <a:defRPr/>
          </a:pP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Arial"/>
            <a:cs typeface="Arial"/>
          </a:endParaRPr>
        </a:p>
      </dsp:txBody>
      <dsp:txXfrm>
        <a:off x="4646138" y="1999309"/>
        <a:ext cx="1953247" cy="377968"/>
      </dsp:txXfrm>
    </dsp:sp>
    <dsp:sp modelId="{5DE95AA9-285A-4D21-850B-7A2E4D8F5195}">
      <dsp:nvSpPr>
        <dsp:cNvPr id="0" name=""/>
        <dsp:cNvSpPr/>
      </dsp:nvSpPr>
      <dsp:spPr bwMode="auto">
        <a:xfrm>
          <a:off x="5413896" y="1358650"/>
          <a:ext cx="480662" cy="48066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3">
          <a:srgbClr val="000000"/>
        </a:effectRef>
        <a:fontRef idx="minor">
          <a:schemeClr val="lt1"/>
        </a:fontRef>
      </dsp:style>
    </dsp:sp>
    <dsp:sp modelId="{422B29E4-2B01-4F1E-BA31-D6F6E931DC2D}">
      <dsp:nvSpPr>
        <dsp:cNvPr id="0" name=""/>
        <dsp:cNvSpPr/>
      </dsp:nvSpPr>
      <dsp:spPr bwMode="auto">
        <a:xfrm>
          <a:off x="2209962" y="3360359"/>
          <a:ext cx="4468653" cy="55435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23529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C00000"/>
            </a:buClr>
            <a:buSzTx/>
            <a:buFont typeface="Arial"/>
            <a:buNone/>
            <a:defRPr/>
          </a:pPr>
          <a:r>
            <a:rPr lang="tr-TR" sz="2400" b="1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Kronik   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       Müzmin veya </a:t>
          </a:r>
          <a:r>
            <a:rPr lang="tr-TR" sz="2400" b="0" i="0" u="none" strike="noStrike" cap="none" spc="0">
              <a:ln/>
              <a:solidFill>
                <a:srgbClr val="404040"/>
              </a:solidFill>
              <a:latin typeface="Calibri"/>
              <a:ea typeface="Arial"/>
              <a:cs typeface="Arial"/>
            </a:rPr>
            <a:t>süregen</a:t>
          </a:r>
          <a:endParaRPr lang="tr-TR" sz="2400" b="0" i="0" u="none" strike="noStrike" cap="none" spc="0">
            <a:ln/>
            <a:solidFill>
              <a:srgbClr val="404040"/>
            </a:solidFill>
            <a:latin typeface="Calibri"/>
            <a:ea typeface="Arial"/>
            <a:cs typeface="Arial"/>
          </a:endParaRPr>
        </a:p>
      </dsp:txBody>
      <dsp:txXfrm>
        <a:off x="2209962" y="3360359"/>
        <a:ext cx="4468653" cy="554358"/>
      </dsp:txXfrm>
    </dsp:sp>
    <dsp:sp modelId="{999CD1E8-4C16-4D1E-B8BB-E3C61277F568}">
      <dsp:nvSpPr>
        <dsp:cNvPr id="0" name=""/>
        <dsp:cNvSpPr/>
      </dsp:nvSpPr>
      <dsp:spPr bwMode="auto">
        <a:xfrm>
          <a:off x="6898527" y="972956"/>
          <a:ext cx="612458" cy="61245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rgbClr val="000000"/>
        </a:lnRef>
        <a:fillRef idx="3">
          <a:srgbClr val="000000"/>
        </a:fillRef>
        <a:effectRef idx="3">
          <a:srgbClr val="000000"/>
        </a:effectRef>
        <a:fontRef idx="minor">
          <a:schemeClr val="lt1"/>
        </a:fontRef>
      </dsp:style>
    </dsp:sp>
    <dsp:sp modelId="{80BDFCF9-BCAE-4B66-A9E5-85F827FDB50D}">
      <dsp:nvSpPr>
        <dsp:cNvPr id="0" name=""/>
        <dsp:cNvSpPr/>
      </dsp:nvSpPr>
      <dsp:spPr bwMode="auto">
        <a:xfrm>
          <a:off x="7204756" y="1279185"/>
          <a:ext cx="1550528" cy="3566215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319536" tIns="0" rIns="0" bIns="0" numCol="1" spcCol="1270" rtlCol="0" fromWordArt="0" anchor="t" anchorCtr="0" forceAA="0" upright="0" compatLnSpc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6400"/>
        </a:p>
      </dsp:txBody>
      <dsp:txXfrm>
        <a:off x="7204756" y="1279185"/>
        <a:ext cx="1550528" cy="3566215"/>
      </dsp:txXfrm>
    </dsp:sp>
  </dsp:spTree>
</dsp:drawing>
</file>

<file path=ppt/diagrams/drawing10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599251383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6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Önerildiyse oksijen tedavinizi kullanın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drawing1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877074100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1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Sigara içmeyi bırakın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055" y="1468948"/>
        <a:ext cx="1605853" cy="2005910"/>
      </dsp:txXfrm>
    </dsp:sp>
  </dsp:spTree>
</dsp:drawing>
</file>

<file path=ppt/diagrams/drawing1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25874089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2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D7D4FCC0-DD34-47A5-B2E6-5962459B3838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56C54CEC-E0BC-47E3-8E6C-DE78560BA03A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Overflow="overflow" horzOverflow="overflow" vert="horz" wrap="square" lIns="41910" tIns="27940" rIns="41910" bIns="27940" numCol="1" spcCol="1270" rtlCol="0" fromWordArt="0" anchor="ctr" anchorCtr="0" forceAA="0" upright="0" compatLnSpc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2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Grip, zatürre, </a:t>
          </a:r>
          <a:r>
            <a:rPr lang="tr-TR" sz="2200">
              <a:solidFill>
                <a:schemeClr val="tx1"/>
              </a:solidFill>
            </a:rPr>
            <a:t>boğmaca ve zona </a:t>
          </a:r>
          <a:r>
            <a:rPr lang="tr-TR" sz="22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aşılarınızı yaptırın</a:t>
          </a:r>
          <a:endParaRPr sz="2200"/>
        </a:p>
        <a:p>
          <a:pPr marL="0" lvl="0" indent="0" algn="ctr" defTabSz="9334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2200" b="0"/>
        </a:p>
      </dsp:txBody>
      <dsp:txXfrm>
        <a:off x="463055" y="1468948"/>
        <a:ext cx="1605853" cy="2005910"/>
      </dsp:txXfrm>
    </dsp:sp>
  </dsp:spTree>
</dsp:drawing>
</file>

<file path=ppt/diagrams/drawing1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956283598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3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KOAH ilaçlarınızı doğru şekilde kullanın</a:t>
          </a: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drawing1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93603600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4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Hareketsiz kalmayın. Düzeni egzersiz yapın!</a:t>
          </a:r>
          <a:endParaRPr/>
        </a:p>
      </dsp:txBody>
      <dsp:txXfrm>
        <a:off x="463648" y="1469628"/>
        <a:ext cx="1604283" cy="2003949"/>
      </dsp:txXfrm>
    </dsp:sp>
  </dsp:spTree>
</dsp:drawing>
</file>

<file path=ppt/diagrams/drawing1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863389440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4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rPr>
            <a:t>Hareketsiz kalmayın. Düzenli egzersiz yapın!</a:t>
          </a:r>
          <a:endParaRPr/>
        </a:p>
      </dsp:txBody>
      <dsp:txXfrm>
        <a:off x="463648" y="1469628"/>
        <a:ext cx="1604283" cy="2003949"/>
      </dsp:txXfrm>
    </dsp:sp>
  </dsp:spTree>
</dsp:drawing>
</file>

<file path=ppt/diagrams/drawing1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96574396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5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Sağlıklı beslenin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055" y="1468948"/>
        <a:ext cx="1605853" cy="2005910"/>
      </dsp:txXfrm>
    </dsp:sp>
  </dsp:spTree>
</dsp:drawing>
</file>

<file path=ppt/diagrams/drawing17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501148636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5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Sağlıklı beslenin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055" y="1468948"/>
        <a:ext cx="1605853" cy="2005910"/>
      </dsp:txXfrm>
    </dsp:sp>
  </dsp:spTree>
</dsp:drawing>
</file>

<file path=ppt/diagrams/drawing18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194921607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5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Sağlıklı beslenin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055" y="1468948"/>
        <a:ext cx="1605853" cy="2005910"/>
      </dsp:txXfrm>
    </dsp:sp>
  </dsp:spTree>
</dsp:drawing>
</file>

<file path=ppt/diagrams/drawing19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881450416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5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Sağlıklı beslenin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055" y="1468948"/>
        <a:ext cx="1605853" cy="2005910"/>
      </dsp:txXfrm>
    </dsp:sp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57897935" name=""/>
      <dsp:cNvGrpSpPr/>
    </dsp:nvGrpSpPr>
    <dsp:grpSpPr bwMode="auto">
      <a:xfrm>
        <a:off x="0" y="0"/>
        <a:ext cx="10458450" cy="5507584"/>
        <a:chOff x="0" y="0"/>
        <a:chExt cx="10458450" cy="5507584"/>
      </a:xfrm>
    </dsp:grpSpPr>
    <dsp:sp modelId="{50680209-0942-44C8-BE92-6D7E5DCA8F2F}">
      <dsp:nvSpPr>
        <dsp:cNvPr id="0" name=""/>
        <dsp:cNvSpPr/>
      </dsp:nvSpPr>
      <dsp:spPr bwMode="auto">
        <a:xfrm>
          <a:off x="5306679" y="39107"/>
          <a:ext cx="2332368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800" b="1">
              <a:solidFill>
                <a:srgbClr val="404040"/>
              </a:solidFill>
            </a:rPr>
            <a:t>Nefes darlığı</a:t>
          </a:r>
          <a:endParaRPr lang="en-GB" sz="2800" b="1">
            <a:solidFill>
              <a:srgbClr val="404040"/>
            </a:solidFill>
          </a:endParaRPr>
        </a:p>
      </dsp:txBody>
      <dsp:txXfrm>
        <a:off x="5306679" y="39107"/>
        <a:ext cx="2332368" cy="1363479"/>
      </dsp:txXfrm>
    </dsp:sp>
    <dsp:sp modelId="{A2DF3A07-31C3-4A43-8434-6183811491C1}">
      <dsp:nvSpPr>
        <dsp:cNvPr id="0" name=""/>
        <dsp:cNvSpPr/>
      </dsp:nvSpPr>
      <dsp:spPr bwMode="auto">
        <a:xfrm>
          <a:off x="2582967" y="-427"/>
          <a:ext cx="5113032" cy="5113032"/>
        </a:xfrm>
        <a:prstGeom prst="circularArrow">
          <a:avLst>
            <a:gd name="adj1" fmla="val 5200"/>
            <a:gd name="adj2" fmla="val 335903"/>
            <a:gd name="adj3" fmla="val 21293284"/>
            <a:gd name="adj4" fmla="val 19766202"/>
            <a:gd name="adj5" fmla="val 6067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49A1AE40-1D15-485E-B181-8538DA945E16}">
      <dsp:nvSpPr>
        <dsp:cNvPr id="0" name=""/>
        <dsp:cNvSpPr/>
      </dsp:nvSpPr>
      <dsp:spPr bwMode="auto">
        <a:xfrm>
          <a:off x="6216005" y="2575346"/>
          <a:ext cx="2161865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800" b="1">
              <a:solidFill>
                <a:srgbClr val="404040"/>
              </a:solidFill>
            </a:rPr>
            <a:t>Hareketsizlik</a:t>
          </a:r>
          <a:endParaRPr lang="en-GB" sz="2800" b="1">
            <a:solidFill>
              <a:srgbClr val="404040"/>
            </a:solidFill>
          </a:endParaRPr>
        </a:p>
      </dsp:txBody>
      <dsp:txXfrm>
        <a:off x="6216005" y="2575346"/>
        <a:ext cx="2161865" cy="1363479"/>
      </dsp:txXfrm>
    </dsp:sp>
    <dsp:sp modelId="{8368C12C-F957-4A63-ABEC-960347B1C2CB}">
      <dsp:nvSpPr>
        <dsp:cNvPr id="0" name=""/>
        <dsp:cNvSpPr/>
      </dsp:nvSpPr>
      <dsp:spPr bwMode="auto">
        <a:xfrm>
          <a:off x="2871189" y="-139554"/>
          <a:ext cx="5113032" cy="5113032"/>
        </a:xfrm>
        <a:prstGeom prst="circularArrow">
          <a:avLst>
            <a:gd name="adj1" fmla="val 5200"/>
            <a:gd name="adj2" fmla="val 335903"/>
            <a:gd name="adj3" fmla="val 3501275"/>
            <a:gd name="adj4" fmla="val 2253392"/>
            <a:gd name="adj5" fmla="val 6067"/>
          </a:avLst>
        </a:prstGeom>
        <a:solidFill>
          <a:srgbClr val="FFB9B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B0A16D67-25D0-4FD4-96FF-7E4B92D9D2C8}">
      <dsp:nvSpPr>
        <dsp:cNvPr id="0" name=""/>
        <dsp:cNvSpPr/>
      </dsp:nvSpPr>
      <dsp:spPr bwMode="auto">
        <a:xfrm>
          <a:off x="4143372" y="4142828"/>
          <a:ext cx="1992220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800" b="1">
              <a:solidFill>
                <a:srgbClr val="404040"/>
              </a:solidFill>
            </a:rPr>
            <a:t>Enerji azalması/ İsteksizlik</a:t>
          </a:r>
          <a:endParaRPr/>
        </a:p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800" b="1">
            <a:solidFill>
              <a:srgbClr val="404040"/>
            </a:solidFill>
          </a:endParaRPr>
        </a:p>
      </dsp:txBody>
      <dsp:txXfrm>
        <a:off x="4143372" y="4142828"/>
        <a:ext cx="1992220" cy="1363479"/>
      </dsp:txXfrm>
    </dsp:sp>
    <dsp:sp modelId="{BCF8A4D7-F377-43A3-BA4A-8A6666A522CF}">
      <dsp:nvSpPr>
        <dsp:cNvPr id="0" name=""/>
        <dsp:cNvSpPr/>
      </dsp:nvSpPr>
      <dsp:spPr bwMode="auto">
        <a:xfrm>
          <a:off x="2354568" y="-67562"/>
          <a:ext cx="5113032" cy="5113032"/>
        </a:xfrm>
        <a:prstGeom prst="circularArrow">
          <a:avLst>
            <a:gd name="adj1" fmla="val 5200"/>
            <a:gd name="adj2" fmla="val 335903"/>
            <a:gd name="adj3" fmla="val 8210705"/>
            <a:gd name="adj4" fmla="val 6962823"/>
            <a:gd name="adj5" fmla="val 6067"/>
          </a:avLst>
        </a:prstGeom>
        <a:solidFill>
          <a:srgbClr val="FF89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4C865EAA-5627-46FF-9564-6712937183BF}">
      <dsp:nvSpPr>
        <dsp:cNvPr id="0" name=""/>
        <dsp:cNvSpPr/>
      </dsp:nvSpPr>
      <dsp:spPr bwMode="auto">
        <a:xfrm>
          <a:off x="2080579" y="2575346"/>
          <a:ext cx="1802901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800" b="1">
              <a:solidFill>
                <a:srgbClr val="404040"/>
              </a:solidFill>
            </a:rPr>
            <a:t>Sosyal izolasyon</a:t>
          </a:r>
          <a:endParaRPr lang="en-GB" sz="2800" b="1">
            <a:solidFill>
              <a:srgbClr val="404040"/>
            </a:solidFill>
          </a:endParaRPr>
        </a:p>
      </dsp:txBody>
      <dsp:txXfrm>
        <a:off x="2080579" y="2575346"/>
        <a:ext cx="1802901" cy="1363479"/>
      </dsp:txXfrm>
    </dsp:sp>
    <dsp:sp modelId="{5FAE496B-3D7E-4BC1-91AD-036155DA1B0D}">
      <dsp:nvSpPr>
        <dsp:cNvPr id="0" name=""/>
        <dsp:cNvSpPr/>
      </dsp:nvSpPr>
      <dsp:spPr bwMode="auto">
        <a:xfrm>
          <a:off x="2582967" y="-427"/>
          <a:ext cx="5113032" cy="5113032"/>
        </a:xfrm>
        <a:prstGeom prst="circularArrow">
          <a:avLst>
            <a:gd name="adj1" fmla="val 5200"/>
            <a:gd name="adj2" fmla="val 335903"/>
            <a:gd name="adj3" fmla="val 12297895"/>
            <a:gd name="adj4" fmla="val 10770813"/>
            <a:gd name="adj5" fmla="val 6067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2E071069-9D25-498C-B7EC-2492EFBE2B76}">
      <dsp:nvSpPr>
        <dsp:cNvPr id="0" name=""/>
        <dsp:cNvSpPr/>
      </dsp:nvSpPr>
      <dsp:spPr bwMode="auto">
        <a:xfrm>
          <a:off x="2929312" y="39107"/>
          <a:ext cx="1753584" cy="1363479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800" b="1">
              <a:solidFill>
                <a:srgbClr val="404040"/>
              </a:solidFill>
            </a:rPr>
            <a:t>Depresyon</a:t>
          </a:r>
          <a:endParaRPr lang="en-GB" sz="2800" b="1">
            <a:solidFill>
              <a:srgbClr val="404040"/>
            </a:solidFill>
          </a:endParaRPr>
        </a:p>
      </dsp:txBody>
      <dsp:txXfrm>
        <a:off x="2929312" y="39107"/>
        <a:ext cx="1753584" cy="1363479"/>
      </dsp:txXfrm>
    </dsp:sp>
    <dsp:sp modelId="{0FC84A99-C281-4161-B977-38B08F33FB16}">
      <dsp:nvSpPr>
        <dsp:cNvPr id="0" name=""/>
        <dsp:cNvSpPr/>
      </dsp:nvSpPr>
      <dsp:spPr bwMode="auto">
        <a:xfrm>
          <a:off x="1816013" y="-427"/>
          <a:ext cx="6646942" cy="5113032"/>
        </a:xfrm>
        <a:prstGeom prst="circularArrow">
          <a:avLst>
            <a:gd name="adj1" fmla="val 5200"/>
            <a:gd name="adj2" fmla="val 335903"/>
            <a:gd name="adj3" fmla="val 16117702"/>
            <a:gd name="adj4" fmla="val 15503310"/>
            <a:gd name="adj5" fmla="val 6067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863928997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6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Oksijen tedavinizi kullanın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drawing2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19441216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7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sv-SE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Enerjinizi iyi kullanın ve stresden uzak durun</a:t>
          </a: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drawing2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887711049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8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Ataklarınızı kontrol altına alın</a:t>
          </a:r>
          <a:endParaRPr/>
        </a:p>
      </dsp:txBody>
      <dsp:txXfrm>
        <a:off x="463055" y="1468948"/>
        <a:ext cx="1605853" cy="2005910"/>
      </dsp:txXfrm>
    </dsp:sp>
  </dsp:spTree>
</dsp:drawing>
</file>

<file path=ppt/diagrams/drawing3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6242547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1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Sigara içmeyi bırakın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rPr>
            <a:t>Elektronik sigara </a:t>
          </a: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içmeyin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drawing4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42676996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4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Hareketsiz kalmayın,</a:t>
          </a:r>
          <a:endParaRPr/>
        </a:p>
        <a:p>
          <a:pPr marL="0" lvl="0" indent="0" algn="ctr" defTabSz="8890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düzenli egzersiz yapın!</a:t>
          </a:r>
          <a:endParaRPr/>
        </a:p>
      </dsp:txBody>
      <dsp:txXfrm>
        <a:off x="463648" y="1469628"/>
        <a:ext cx="1604283" cy="2003949"/>
      </dsp:txXfrm>
    </dsp:sp>
  </dsp:spTree>
</dsp:drawing>
</file>

<file path=ppt/diagrams/drawing5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335430183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3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15931" cy="154563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545632"/>
              </a:lnTo>
              <a:lnTo>
                <a:pt x="115931" y="154563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348098" y="1320604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KOAH ilaçlarınızı doğru şekilde kullanın</a:t>
          </a:r>
          <a:endParaRPr lang="tr-TR" sz="2000" b="0"/>
        </a:p>
      </dsp:txBody>
      <dsp:txXfrm>
        <a:off x="398010" y="1370516"/>
        <a:ext cx="1604283" cy="2003949"/>
      </dsp:txXfrm>
    </dsp:sp>
  </dsp:spTree>
</dsp:drawing>
</file>

<file path=ppt/diagrams/drawing6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422457348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2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rPr>
            <a:t>Grip, zatürre, </a:t>
          </a:r>
          <a:r>
            <a:rPr lang="tr-TR" sz="2000">
              <a:solidFill>
                <a:schemeClr val="tx1"/>
              </a:solidFill>
            </a:rPr>
            <a:t>boğmaca ve zona </a:t>
          </a:r>
          <a:r>
            <a:rPr lang="tr-TR" sz="2000" b="0" i="0" u="none" strike="noStrike" cap="none" spc="0">
              <a:ln>
                <a:noFill/>
              </a:ln>
              <a:solidFill>
                <a:schemeClr val="tx1"/>
              </a:solidFill>
              <a:latin typeface="Calibri"/>
              <a:ea typeface="Arial"/>
              <a:cs typeface="Arial"/>
            </a:rPr>
            <a:t>aşılarınızı yaptırın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drawing7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12396337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5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Sağlıklı beslenin </a:t>
          </a:r>
          <a:endParaRPr/>
        </a:p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lang="tr-TR" sz="2000" b="0"/>
        </a:p>
      </dsp:txBody>
      <dsp:txXfrm>
        <a:off x="463055" y="1468948"/>
        <a:ext cx="1605853" cy="2005910"/>
      </dsp:txXfrm>
    </dsp:sp>
  </dsp:spTree>
</dsp:drawing>
</file>

<file path=ppt/diagrams/drawing8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67094918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3605" y="352645"/>
          <a:ext cx="1977447" cy="472906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8</a:t>
          </a:r>
          <a:endParaRPr lang="tr-TR" sz="2100">
            <a:solidFill>
              <a:srgbClr val="404040"/>
            </a:solidFill>
          </a:endParaRPr>
        </a:p>
      </dsp:txBody>
      <dsp:txXfrm>
        <a:off x="47456" y="366496"/>
        <a:ext cx="1949745" cy="445204"/>
      </dsp:txXfrm>
    </dsp:sp>
    <dsp:sp modelId="{4908FF40-3EDE-4E3D-BE85-C64D84353360}">
      <dsp:nvSpPr>
        <dsp:cNvPr id="0" name=""/>
        <dsp:cNvSpPr/>
      </dsp:nvSpPr>
      <dsp:spPr bwMode="auto">
        <a:xfrm>
          <a:off x="231349" y="825551"/>
          <a:ext cx="181746" cy="1646352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6352"/>
              </a:lnTo>
              <a:lnTo>
                <a:pt x="181746" y="1646352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096" y="1418988"/>
          <a:ext cx="1705773" cy="210583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tr-TR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Ataklarınızı kontrol altına alın</a:t>
          </a:r>
          <a:endParaRPr/>
        </a:p>
      </dsp:txBody>
      <dsp:txXfrm>
        <a:off x="463055" y="1468948"/>
        <a:ext cx="1605853" cy="2005910"/>
      </dsp:txXfrm>
    </dsp:sp>
  </dsp:spTree>
</dsp:drawing>
</file>

<file path=ppt/diagrams/drawing9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218438464" name=""/>
      <dsp:cNvGrpSpPr/>
    </dsp:nvGrpSpPr>
    <dsp:grpSpPr bwMode="auto">
      <a:xfrm>
        <a:off x="0" y="0"/>
        <a:ext cx="2136511" cy="4329956"/>
        <a:chOff x="0" y="0"/>
        <a:chExt cx="2136511" cy="4329956"/>
      </a:xfrm>
    </dsp:grpSpPr>
    <dsp:sp modelId="{5787377C-98E5-4D7F-822F-A05E0D5AAEA0}">
      <dsp:nvSpPr>
        <dsp:cNvPr id="0" name=""/>
        <dsp:cNvSpPr/>
      </dsp:nvSpPr>
      <dsp:spPr bwMode="auto">
        <a:xfrm>
          <a:off x="34615" y="354415"/>
          <a:ext cx="1975516" cy="472444"/>
        </a:xfrm>
        <a:prstGeom prst="roundRect">
          <a:avLst>
            <a:gd name="adj" fmla="val 10000"/>
          </a:avLst>
        </a:prstGeom>
        <a:solidFill>
          <a:srgbClr val="FFE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marR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defRPr/>
          </a:pPr>
          <a:r>
            <a:rPr lang="tr-TR" sz="24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rPr>
            <a:t>Adım 7</a:t>
          </a:r>
          <a:endParaRPr lang="tr-TR" sz="2100">
            <a:solidFill>
              <a:srgbClr val="404040"/>
            </a:solidFill>
          </a:endParaRPr>
        </a:p>
      </dsp:txBody>
      <dsp:txXfrm>
        <a:off x="48452" y="368252"/>
        <a:ext cx="1947842" cy="444770"/>
      </dsp:txXfrm>
    </dsp:sp>
    <dsp:sp modelId="{4908FF40-3EDE-4E3D-BE85-C64D84353360}">
      <dsp:nvSpPr>
        <dsp:cNvPr id="0" name=""/>
        <dsp:cNvSpPr/>
      </dsp:nvSpPr>
      <dsp:spPr bwMode="auto">
        <a:xfrm>
          <a:off x="232167" y="826859"/>
          <a:ext cx="181569" cy="1644744"/>
        </a:xfrm>
        <a:custGeom>
          <a:avLst/>
          <a:gdLst/>
          <a:ahLst/>
          <a:cxnLst/>
          <a:rect l="0" t="0" r="0" b="0"/>
          <a:pathLst>
            <a:path fill="norm" stroke="1" extrusionOk="0">
              <a:moveTo>
                <a:pt x="0" y="0"/>
              </a:moveTo>
              <a:lnTo>
                <a:pt x="0" y="1644744"/>
              </a:lnTo>
              <a:lnTo>
                <a:pt x="181569" y="1644744"/>
              </a:lnTo>
            </a:path>
          </a:pathLst>
        </a:cu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BD5B5D9-0238-4786-B630-804E6121D8FE}">
      <dsp:nvSpPr>
        <dsp:cNvPr id="0" name=""/>
        <dsp:cNvSpPr/>
      </dsp:nvSpPr>
      <dsp:spPr bwMode="auto">
        <a:xfrm>
          <a:off x="413736" y="1419716"/>
          <a:ext cx="1704107" cy="210377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sv-SE" sz="2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rPr>
            <a:t>Enerjinizi iyi kullanın ve stresden uzak durun</a:t>
          </a:r>
          <a:endParaRPr lang="tr-TR" sz="2000" b="0"/>
        </a:p>
      </dsp:txBody>
      <dsp:txXfrm>
        <a:off x="463648" y="1469628"/>
        <a:ext cx="1604283" cy="2003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 val="norm"/>
      <dgm:resizeHandles val="exact"/>
    </dgm:varLst>
    <dgm:alg type="composite">
      <dgm:param type="ar" val="1.6"/>
    </dgm:alg>
    <dgm:shape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00000"/>
      <dgm:constr type="ctrY" for="ch" forName="arrowDiagram1" refType="h" fact="0.500000"/>
      <dgm:constr type="w" for="ch" forName="arrowDiagram1" refType="w"/>
      <dgm:constr type="h" for="ch" forName="arrowDiagram1" refType="h"/>
      <dgm:constr type="ctrX" for="ch" forName="arrowDiagram2" refType="w" fact="0.500000"/>
      <dgm:constr type="ctrY" for="ch" forName="arrowDiagram2" refType="h" fact="0.500000"/>
      <dgm:constr type="w" for="ch" forName="arrowDiagram2" refType="w"/>
      <dgm:constr type="h" for="ch" forName="arrowDiagram2" refType="h"/>
      <dgm:constr type="ctrX" for="ch" forName="arrowDiagram3" refType="w" fact="0.500000"/>
      <dgm:constr type="ctrY" for="ch" forName="arrowDiagram3" refType="h" fact="0.500000"/>
      <dgm:constr type="w" for="ch" forName="arrowDiagram3" refType="w"/>
      <dgm:constr type="h" for="ch" forName="arrowDiagram3" refType="h"/>
      <dgm:constr type="ctrX" for="ch" forName="arrowDiagram4" refType="w" fact="0.500000"/>
      <dgm:constr type="ctrY" for="ch" forName="arrowDiagram4" refType="h" fact="0.500000"/>
      <dgm:constr type="w" for="ch" forName="arrowDiagram4" refType="w"/>
      <dgm:constr type="h" for="ch" forName="arrowDiagram4" refType="h"/>
      <dgm:constr type="ctrX" for="ch" forName="arrowDiagram5" refType="w" fact="0.500000"/>
      <dgm:constr type="ctrY" for="ch" forName="arrowDiagram5" refType="h" fact="0.500000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type="swooshArrow" r:blip="">
            <dgm:adjLst>
              <dgm:adj idx="2" val="0.250000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r:blip="">
                <dgm:adjLst/>
              </dgm:shape>
              <dgm:presOf/>
              <dgm:constrLst>
                <dgm:constr type="ctrX" for="ch" forName="bullet1" refType="w" fact="0.800000"/>
                <dgm:constr type="ctrY" for="ch" forName="bullet1" refType="h" fact="0.262000"/>
                <dgm:constr type="w" for="ch" forName="bullet1" refType="w" fact="0.074000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00000"/>
                <dgm:constr type="h" for="ch" forName="textBox1" refType="h" fact="0.738000"/>
                <dgm:constr type="userA" refType="h" refFor="ch" refForName="bullet1" fact="0.530000"/>
                <dgm:constr type="rMarg" for="ch" forName="textBox1" refType="userA" fact="2.834000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0000"/>
                    <dgm:constr type="ctrY" for="ch" forName="bullet2a" refType="h" fact="0.573000"/>
                    <dgm:constr type="w" for="ch" forName="bullet2a" refType="w" fact="0.035000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000"/>
                    <dgm:constr type="h" for="ch" forName="textBox2a" refType="h" fact="0.427000"/>
                    <dgm:constr type="userA" refType="h" refFor="ch" refForName="bullet2a" fact="0.530000"/>
                    <dgm:constr type="lMarg" for="ch" forName="textBox2a" refType="userA" fact="2.834000"/>
                    <dgm:constr type="ctrX" for="ch" forName="bullet2b" refType="w" fact="0.585000"/>
                    <dgm:constr type="ctrY" for="ch" forName="bullet2b" refType="h" fact="0.338000"/>
                    <dgm:constr type="w" for="ch" forName="bullet2b" refType="w" fact="0.060000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000"/>
                    <dgm:constr type="h" for="ch" forName="textBox2b" refType="h" fact="0.662000"/>
                    <dgm:constr type="userB" refType="h" refFor="ch" refForName="bullet2b" fact="0.530000"/>
                    <dgm:constr type="lMarg" for="ch" forName="textBox2b" refType="userB" fact="2.834000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0000"/>
                    <dgm:constr type="ctrY" for="ch" forName="bullet2a" refType="h" fact="0.573000"/>
                    <dgm:constr type="w" for="ch" forName="bullet2a" refType="w" fact="0.035000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0000"/>
                    <dgm:constr type="h" for="ch" forName="textBox2a" refType="h" fact="0.573000"/>
                    <dgm:constr type="userA" refType="h" refFor="ch" refForName="bullet2a" fact="0.530000"/>
                    <dgm:constr type="rMarg" for="ch" forName="textBox2a" refType="userA" fact="2.834000"/>
                    <dgm:constr type="ctrX" for="ch" forName="bullet2b" refType="w" fact="0.585000"/>
                    <dgm:constr type="ctrY" for="ch" forName="bullet2b" refType="h" fact="0.338000"/>
                    <dgm:constr type="w" for="ch" forName="bullet2b" refType="w" fact="0.060000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0000"/>
                    <dgm:constr type="h" for="ch" forName="textBox2b" refType="h" fact="0.338000"/>
                    <dgm:constr type="userB" refType="h" refFor="ch" refForName="bullet2b" fact="0.530000"/>
                    <dgm:constr type="rMarg" for="ch" forName="textBox2b" refType="userB" fact="2.834000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0000"/>
                    <dgm:constr type="ctrY" for="ch" forName="bullet3a" refType="h" fact="0.711000"/>
                    <dgm:constr type="w" for="ch" forName="bullet3a" refType="w" fact="0.026000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000"/>
                    <dgm:constr type="h" for="ch" forName="textBox3a" refType="h" fact="0.289000"/>
                    <dgm:constr type="userA" refType="h" refFor="ch" refForName="bullet3a" fact="0.530000"/>
                    <dgm:constr type="lMarg" for="ch" forName="textBox3a" refType="userA" fact="2.834000"/>
                    <dgm:constr type="ctrX" for="ch" forName="bullet3b" refType="w" fact="0.380000"/>
                    <dgm:constr type="ctrY" for="ch" forName="bullet3b" refType="h" fact="0.456000"/>
                    <dgm:constr type="w" for="ch" forName="bullet3b" refType="w" fact="0.047000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0000"/>
                    <dgm:constr type="h" for="ch" forName="textBox3b" refType="h" fact="0.544000"/>
                    <dgm:constr type="userB" refType="h" refFor="ch" refForName="bullet3b" fact="0.530000"/>
                    <dgm:constr type="lMarg" for="ch" forName="textBox3b" refType="userB" fact="2.834000"/>
                    <dgm:constr type="ctrX" for="ch" forName="bullet3c" refType="w" fact="0.665000"/>
                    <dgm:constr type="ctrY" for="ch" forName="bullet3c" refType="h" fact="0.305000"/>
                    <dgm:constr type="w" for="ch" forName="bullet3c" refType="w" fact="0.065000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0000"/>
                    <dgm:constr type="h" for="ch" forName="textBox3c" refType="h" fact="0.695000"/>
                    <dgm:constr type="userC" refType="h" refFor="ch" refForName="bullet3c" fact="0.530000"/>
                    <dgm:constr type="lMarg" for="ch" forName="textBox3c" refType="userC" fact="2.834000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0000"/>
                    <dgm:constr type="ctrY" for="ch" forName="bullet3a" refType="h" fact="0.711000"/>
                    <dgm:constr type="w" for="ch" forName="bullet3a" refType="w" fact="0.026000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0000"/>
                    <dgm:constr type="h" for="ch" forName="textBox3a" refType="h" fact="0.711000"/>
                    <dgm:constr type="userA" refType="h" refFor="ch" refForName="bullet3a" fact="0.530000"/>
                    <dgm:constr type="rMarg" for="ch" forName="textBox3a" refType="userA" fact="2.834000"/>
                    <dgm:constr type="ctrX" for="ch" forName="bullet3b" refType="w" fact="0.380000"/>
                    <dgm:constr type="ctrY" for="ch" forName="bullet3b" refType="h" fact="0.456000"/>
                    <dgm:constr type="w" for="ch" forName="bullet3b" refType="w" fact="0.047000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0000"/>
                    <dgm:constr type="h" for="ch" forName="textBox3b" refType="h" fact="0.456000"/>
                    <dgm:constr type="userB" refType="h" refFor="ch" refForName="bullet3b" fact="0.530000"/>
                    <dgm:constr type="rMarg" for="ch" forName="textBox3b" refType="userB" fact="2.834000"/>
                    <dgm:constr type="ctrX" for="ch" forName="bullet3c" refType="w" fact="0.665000"/>
                    <dgm:constr type="ctrY" for="ch" forName="bullet3c" refType="h" fact="0.305000"/>
                    <dgm:constr type="w" for="ch" forName="bullet3c" refType="w" fact="0.065000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0000"/>
                    <dgm:constr type="h" for="ch" forName="textBox3c" refType="h" fact="0.305000"/>
                    <dgm:constr type="userC" refType="h" refFor="ch" refForName="bullet3c" fact="0.530000"/>
                    <dgm:constr type="rMarg" for="ch" forName="textBox3c" refType="userC" fact="2.834000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0000"/>
                    <dgm:constr type="ctrY" for="ch" forName="bullet4a" refType="h" fact="0.762000"/>
                    <dgm:constr type="w" for="ch" forName="bullet4a" refType="w" fact="0.023000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000"/>
                    <dgm:constr type="h" for="ch" forName="textBox4a" refType="h" fact="0.238000"/>
                    <dgm:constr type="userA" refType="h" refFor="ch" refForName="bullet4a" fact="0.530000"/>
                    <dgm:constr type="lMarg" for="ch" forName="textBox4a" refType="userA" fact="2.834000"/>
                    <dgm:constr type="ctrX" for="ch" forName="bullet4b" refType="w" fact="0.281000"/>
                    <dgm:constr type="ctrY" for="ch" forName="bullet4b" refType="h" fact="0.543000"/>
                    <dgm:constr type="w" for="ch" forName="bullet4b" refType="w" fact="0.040000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0000"/>
                    <dgm:constr type="h" for="ch" forName="textBox4b" refType="h" fact="0.457000"/>
                    <dgm:constr type="userB" refType="h" refFor="ch" refForName="bullet4b" fact="0.530000"/>
                    <dgm:constr type="lMarg" for="ch" forName="textBox4b" refType="userB" fact="2.834000"/>
                    <dgm:constr type="ctrX" for="ch" forName="bullet4c" refType="w" fact="0.495000"/>
                    <dgm:constr type="ctrY" for="ch" forName="bullet4c" refType="h" fact="0.382000"/>
                    <dgm:constr type="w" for="ch" forName="bullet4c" refType="w" fact="0.053000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0000"/>
                    <dgm:constr type="h" for="ch" forName="textBox4c" refType="h" fact="0.618000"/>
                    <dgm:constr type="userC" refType="h" refFor="ch" refForName="bullet4c" fact="0.530000"/>
                    <dgm:constr type="lMarg" for="ch" forName="textBox4c" refType="userC" fact="2.834000"/>
                    <dgm:constr type="ctrX" for="ch" forName="bullet4d" refType="w" fact="0.730000"/>
                    <dgm:constr type="ctrY" for="ch" forName="bullet4d" refType="h" fact="0.283000"/>
                    <dgm:constr type="w" for="ch" forName="bullet4d" refType="w" fact="0.071000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0000"/>
                    <dgm:constr type="h" for="ch" forName="textBox4d" refType="h" fact="0.717000"/>
                    <dgm:constr type="userD" refType="h" refFor="ch" refForName="bullet4d" fact="0.530000"/>
                    <dgm:constr type="lMarg" for="ch" forName="textBox4d" refType="userD" fact="2.834000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0000"/>
                    <dgm:constr type="ctrY" for="ch" forName="bullet4a" refType="h" fact="0.762000"/>
                    <dgm:constr type="w" for="ch" forName="bullet4a" refType="w" fact="0.023000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0000"/>
                    <dgm:constr type="h" for="ch" forName="textBox4a" refType="h" fact="0.762000"/>
                    <dgm:constr type="userA" refType="h" refFor="ch" refForName="bullet4a" fact="0.530000"/>
                    <dgm:constr type="rMarg" for="ch" forName="textBox4a" refType="userA" fact="2.834000"/>
                    <dgm:constr type="ctrX" for="ch" forName="bullet4b" refType="w" fact="0.281000"/>
                    <dgm:constr type="ctrY" for="ch" forName="bullet4b" refType="h" fact="0.543000"/>
                    <dgm:constr type="w" for="ch" forName="bullet4b" refType="w" fact="0.040000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000"/>
                    <dgm:constr type="h" for="ch" forName="textBox4b" refType="h" fact="0.543000"/>
                    <dgm:constr type="userB" refType="h" refFor="ch" refForName="bullet4b" fact="0.530000"/>
                    <dgm:constr type="rMarg" for="ch" forName="textBox4b" refType="userB" fact="2.834000"/>
                    <dgm:constr type="ctrX" for="ch" forName="bullet4c" refType="w" fact="0.495000"/>
                    <dgm:constr type="ctrY" for="ch" forName="bullet4c" refType="h" fact="0.382000"/>
                    <dgm:constr type="w" for="ch" forName="bullet4c" refType="w" fact="0.053000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0000"/>
                    <dgm:constr type="h" for="ch" forName="textBox4c" refType="h" fact="0.382000"/>
                    <dgm:constr type="userC" refType="h" refFor="ch" refForName="bullet4c" fact="0.530000"/>
                    <dgm:constr type="rMarg" for="ch" forName="textBox4c" refType="userC" fact="2.834000"/>
                    <dgm:constr type="ctrX" for="ch" forName="bullet4d" refType="w" fact="0.730000"/>
                    <dgm:constr type="ctrY" for="ch" forName="bullet4d" refType="h" fact="0.283000"/>
                    <dgm:constr type="w" for="ch" forName="bullet4d" refType="w" fact="0.071000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0000"/>
                    <dgm:constr type="h" for="ch" forName="textBox4d" refType="h" fact="0.283000"/>
                    <dgm:constr type="userD" refType="h" refFor="ch" refForName="bullet4d" fact="0.530000"/>
                    <dgm:constr type="rMarg" for="ch" forName="textBox4d" refType="userD" fact="2.834000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0000"/>
                    <dgm:constr type="ctrY" for="ch" forName="bullet5a" refType="h" fact="0.762000"/>
                    <dgm:constr type="w" for="ch" forName="bullet5a" refType="w" fact="0.023000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000"/>
                    <dgm:constr type="h" for="ch" forName="textBox5a" refType="h" fact="0.238000"/>
                    <dgm:constr type="userA" refType="h" refFor="ch" refForName="bullet5a" fact="0.530000"/>
                    <dgm:constr type="lMarg" for="ch" forName="textBox5a" refType="userA" fact="2.834000"/>
                    <dgm:constr type="ctrX" for="ch" forName="bullet5b" refType="w" fact="0.241000"/>
                    <dgm:constr type="ctrY" for="ch" forName="bullet5b" refType="h" fact="0.581000"/>
                    <dgm:constr type="w" for="ch" forName="bullet5b" refType="w" fact="0.036000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000"/>
                    <dgm:constr type="h" for="ch" forName="textBox5b" refType="h" fact="0.419000"/>
                    <dgm:constr type="userB" refType="h" refFor="ch" refForName="bullet5b" fact="0.530000"/>
                    <dgm:constr type="lMarg" for="ch" forName="textBox5b" refType="userB" fact="2.834000"/>
                    <dgm:constr type="ctrX" for="ch" forName="bullet5c" refType="w" fact="0.407000"/>
                    <dgm:constr type="ctrY" for="ch" forName="bullet5c" refType="h" fact="0.438000"/>
                    <dgm:constr type="w" for="ch" forName="bullet5c" refType="w" fact="0.048000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000"/>
                    <dgm:constr type="h" for="ch" forName="textBox5c" refType="h" fact="0.562000"/>
                    <dgm:constr type="userC" refType="h" refFor="ch" refForName="bullet5c" fact="0.530000"/>
                    <dgm:constr type="lMarg" for="ch" forName="textBox5c" refType="userC" fact="2.834000"/>
                    <dgm:constr type="ctrX" for="ch" forName="bullet5d" refType="w" fact="0.600000"/>
                    <dgm:constr type="ctrY" for="ch" forName="bullet5d" refType="h" fact="0.330000"/>
                    <dgm:constr type="w" for="ch" forName="bullet5d" refType="w" fact="0.062000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00000"/>
                    <dgm:constr type="h" for="ch" forName="textBox5d" refType="h" fact="0.670000"/>
                    <dgm:constr type="userD" refType="h" refFor="ch" refForName="bullet5d" fact="0.530000"/>
                    <dgm:constr type="lMarg" for="ch" forName="textBox5d" refType="userD" fact="2.834000"/>
                    <dgm:constr type="ctrX" for="ch" forName="bullet5e" refType="w" fact="0.800000"/>
                    <dgm:constr type="ctrY" for="ch" forName="bullet5e" refType="h" fact="0.264000"/>
                    <dgm:constr type="w" for="ch" forName="bullet5e" refType="w" fact="0.079000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00000"/>
                    <dgm:constr type="h" for="ch" forName="textBox5e" refType="h" fact="0.736000"/>
                    <dgm:constr type="userE" refType="h" refFor="ch" refForName="bullet5e" fact="0.530000"/>
                    <dgm:constr type="lMarg" for="ch" forName="textBox5e" refType="userE" fact="2.834000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0000"/>
                    <dgm:constr type="ctrY" for="ch" forName="bullet5a" refType="h" fact="0.762000"/>
                    <dgm:constr type="w" for="ch" forName="bullet5a" refType="w" fact="0.023000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0000"/>
                    <dgm:constr type="h" for="ch" forName="textBox5a" refType="h" fact="0.762000"/>
                    <dgm:constr type="userA" refType="h" refFor="ch" refForName="bullet5a" fact="0.530000"/>
                    <dgm:constr type="rMarg" for="ch" forName="textBox5a" refType="userA" fact="2.834000"/>
                    <dgm:constr type="ctrX" for="ch" forName="bullet5b" refType="w" fact="0.241000"/>
                    <dgm:constr type="ctrY" for="ch" forName="bullet5b" refType="h" fact="0.581000"/>
                    <dgm:constr type="w" for="ch" forName="bullet5b" refType="w" fact="0.036000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000"/>
                    <dgm:constr type="h" for="ch" forName="textBox5b" refType="h" fact="0.581000"/>
                    <dgm:constr type="userB" refType="h" refFor="ch" refForName="bullet5b" fact="0.530000"/>
                    <dgm:constr type="rMarg" for="ch" forName="textBox5b" refType="userB" fact="2.834000"/>
                    <dgm:constr type="ctrX" for="ch" forName="bullet5c" refType="w" fact="0.407000"/>
                    <dgm:constr type="ctrY" for="ch" forName="bullet5c" refType="h" fact="0.438000"/>
                    <dgm:constr type="w" for="ch" forName="bullet5c" refType="w" fact="0.048000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000"/>
                    <dgm:constr type="h" for="ch" forName="textBox5c" refType="h" fact="0.438000"/>
                    <dgm:constr type="userC" refType="h" refFor="ch" refForName="bullet5c" fact="0.530000"/>
                    <dgm:constr type="rMarg" for="ch" forName="textBox5c" refType="userC" fact="2.834000"/>
                    <dgm:constr type="ctrX" for="ch" forName="bullet5d" refType="w" fact="0.600000"/>
                    <dgm:constr type="ctrY" for="ch" forName="bullet5d" refType="h" fact="0.330000"/>
                    <dgm:constr type="w" for="ch" forName="bullet5d" refType="w" fact="0.062000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000"/>
                    <dgm:constr type="h" for="ch" forName="textBox5d" refType="h" fact="0.330000"/>
                    <dgm:constr type="userD" refType="h" refFor="ch" refForName="bullet5d" fact="0.530000"/>
                    <dgm:constr type="rMarg" for="ch" forName="textBox5d" refType="userD" fact="2.834000"/>
                    <dgm:constr type="ctrX" for="ch" forName="bullet5e" refType="w" fact="0.800000"/>
                    <dgm:constr type="ctrY" for="ch" forName="bullet5e" refType="h" fact="0.264000"/>
                    <dgm:constr type="w" for="ch" forName="bullet5e" refType="w" fact="0.079000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00000"/>
                    <dgm:constr type="h" for="ch" forName="textBox5e" refType="h" fact="0.264000"/>
                    <dgm:constr type="userE" refType="h" refFor="ch" refForName="bullet5e" fact="0.530000"/>
                    <dgm:constr type="rMarg" for="ch" forName="textBox5e" refType="userE" fact="2.834000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 val="norm"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00000"/>
          <dgm:constr type="h" for="ch" ptType="sibTrans" op="equ"/>
          <dgm:constr type="diam" for="ch" ptType="sibTrans" refType="diam" op="equ"/>
          <dgm:constr type="sibSp" refType="w" refFor="ch" refForName="node" fact="0.150000"/>
          <dgm:constr type="w" for="ch" forName="dummy" refType="sibSp" fact="2.800000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00000"/>
          <dgm:constr type="h" for="ch" ptType="sibTrans" op="equ"/>
          <dgm:constr type="diam" for="ch" ptType="sibTrans" refType="diam" op="equ" fact="-1.000000"/>
          <dgm:constr type="sibSp" refType="w" refFor="ch" refForName="node" fact="0.150000"/>
          <dgm:constr type="w" for="ch" forName="dummy" refType="sibSp" fact="2.800000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type="rect" r:blip="">
          <dgm:adjLst/>
        </dgm:shape>
        <dgm:presOf axis="desOrSelf" ptType="node"/>
        <dgm:constrLst>
          <dgm:constr type="h" refType="w"/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cnt="1" hideLastTrans="0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type="conn" r:blip="">
                <dgm:adjLst/>
              </dgm:shape>
              <dgm:presOf axis="self"/>
              <dgm:constrLst>
                <dgm:constr type="h" refType="w" fact="0.650000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 val="norm"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00000"/>
      <dgm:constr type="w" for="des" forName="childText" refType="w" refFor="des" refForName="rootComposite" fact="0.800000"/>
      <dgm:constr type="h" for="des" forName="childText" refType="h" refFor="des" refForName="rootComposite"/>
      <dgm:constr type="sibSp" refType="w" refFor="des" refForName="rootComposite" fact="0.250000"/>
      <dgm:constr type="sibSp" for="des" forName="childShape" refType="h" refFor="des" refForName="childText" fact="0.250000"/>
      <dgm:constr type="sp" for="des" forName="root" refType="h" refFor="des" refForName="childText" fact="0.250000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r:blip="">
            <dgm:adjLst/>
          </dgm:shape>
          <dgm:presOf/>
          <dgm:constrLst>
            <dgm:constr type="alignOff" val="0.20000000000000001"/>
          </dgm:constrLst>
          <dgm:ruleLst/>
          <dgm:layoutNode name="rootComposite">
            <dgm:alg type="composite"/>
            <dgm:shape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00000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type="roundRect" r:blip="">
                <dgm:adjLst>
                  <dgm:adj idx="1" val="0.100000"/>
                </dgm:adjLst>
              </dgm:shape>
              <dgm:presOf axis="self" ptType="node" cnt="1"/>
              <dgm:constrLst>
                <dgm:constr type="tMarg" refType="primFontSz" fact="0.100000"/>
                <dgm:constr type="bMarg" refType="primFontSz" fact="0.100000"/>
                <dgm:constr type="lMarg" refType="primFontSz" fact="0.150000"/>
                <dgm:constr type="rMarg" refType="primFontSz" fact="0.150000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type="roundRect" r:blip="" hideGeom="1">
                <dgm:adjLst>
                  <dgm:adj idx="1" val="0.100000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type="roundRect" r:blip="">
                    <dgm:adjLst>
                      <dgm:adj idx="1" val="0.100000"/>
                    </dgm:adjLst>
                  </dgm:shape>
                  <dgm:presOf axis="self desOrSelf" ptType="node node" st="1 1" cnt="1 0"/>
                  <dgm:constrLst>
                    <dgm:constr type="tMarg" refType="primFontSz" fact="0.100000"/>
                    <dgm:constr type="bMarg" refType="primFontSz" fact="0.100000"/>
                    <dgm:constr type="lMarg" refType="primFontSz" fact="0.150000"/>
                    <dgm:constr type="rMarg" refType="primFontSz" fact="0.150000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3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3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3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1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3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3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3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3">
        <a:srgbClr val="000000"/>
      </a:fillRef>
      <a:effectRef idx="3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Başlık Slayd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tr-TR"/>
              <a:t>Asıl alt başlık stilini düzenlemek için tıklayın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Başlık ve Dikey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Dikey Başlık ve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Bölüm Üst Bilgis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İki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Karşılaştır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Yalnızca Başlı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o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Başlıklı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Başlıklı Resi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83B7CA-F190-45B6-82B9-9F67D1DB3DFA}" type="datetimeFigureOut">
              <a:rPr lang="tr-TR"/>
              <a:t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9F6320-EF76-4AF7-898E-F70A23E54393}" type="slidenum">
              <a:rPr lang="tr-TR"/>
              <a:t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Relationship Id="rId7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diagramData" Target="../diagrams/data2.xml" /><Relationship Id="rId4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6" Type="http://schemas.openxmlformats.org/officeDocument/2006/relationships/diagramLayout" Target="../diagrams/layout2.xml" /><Relationship Id="rId7" Type="http://schemas.openxmlformats.org/officeDocument/2006/relationships/diagramQuickStyle" Target="../diagrams/quickStyle2.xml" 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jpg"/><Relationship Id="rId12" Type="http://schemas.openxmlformats.org/officeDocument/2006/relationships/image" Target="../media/image4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 /><Relationship Id="rId3" Type="http://schemas.microsoft.com/office/2007/relationships/diagramDrawing" Target="../diagrams/drawing3.xml" /><Relationship Id="rId4" Type="http://schemas.openxmlformats.org/officeDocument/2006/relationships/diagramColors" Target="../diagrams/colors3.xml" /><Relationship Id="rId5" Type="http://schemas.openxmlformats.org/officeDocument/2006/relationships/diagramLayout" Target="../diagrams/layout3.xml" /><Relationship Id="rId6" Type="http://schemas.openxmlformats.org/officeDocument/2006/relationships/diagramQuickStyle" Target="../diagrams/quickStyle3.xml" /><Relationship Id="rId7" Type="http://schemas.openxmlformats.org/officeDocument/2006/relationships/diagramData" Target="../diagrams/data4.xml" /><Relationship Id="rId8" Type="http://schemas.microsoft.com/office/2007/relationships/diagramDrawing" Target="../diagrams/drawing4.xml" /><Relationship Id="rId9" Type="http://schemas.openxmlformats.org/officeDocument/2006/relationships/diagramColors" Target="../diagrams/colors4.xml" /><Relationship Id="rId10" Type="http://schemas.openxmlformats.org/officeDocument/2006/relationships/diagramLayout" Target="../diagrams/layout4.xml" /><Relationship Id="rId11" Type="http://schemas.openxmlformats.org/officeDocument/2006/relationships/diagramQuickStyle" Target="../diagrams/quickStyle4.xml" /><Relationship Id="rId12" Type="http://schemas.openxmlformats.org/officeDocument/2006/relationships/diagramData" Target="../diagrams/data5.xml" /><Relationship Id="rId13" Type="http://schemas.microsoft.com/office/2007/relationships/diagramDrawing" Target="../diagrams/drawing5.xml" /><Relationship Id="rId14" Type="http://schemas.openxmlformats.org/officeDocument/2006/relationships/diagramColors" Target="../diagrams/colors5.xml" /><Relationship Id="rId15" Type="http://schemas.openxmlformats.org/officeDocument/2006/relationships/diagramLayout" Target="../diagrams/layout5.xml" /><Relationship Id="rId16" Type="http://schemas.openxmlformats.org/officeDocument/2006/relationships/diagramQuickStyle" Target="../diagrams/quickStyle5.xml" /><Relationship Id="rId17" Type="http://schemas.openxmlformats.org/officeDocument/2006/relationships/diagramData" Target="../diagrams/data6.xml" /><Relationship Id="rId18" Type="http://schemas.microsoft.com/office/2007/relationships/diagramDrawing" Target="../diagrams/drawing6.xml" /><Relationship Id="rId19" Type="http://schemas.openxmlformats.org/officeDocument/2006/relationships/diagramColors" Target="../diagrams/colors6.xml" /><Relationship Id="rId20" Type="http://schemas.openxmlformats.org/officeDocument/2006/relationships/diagramLayout" Target="../diagrams/layout6.xml" /><Relationship Id="rId21" Type="http://schemas.openxmlformats.org/officeDocument/2006/relationships/diagramQuickStyle" Target="../diagrams/quickStyle6.xml" /><Relationship Id="rId22" Type="http://schemas.openxmlformats.org/officeDocument/2006/relationships/image" Target="../media/image35.png"/><Relationship Id="rId23" Type="http://schemas.openxmlformats.org/officeDocument/2006/relationships/image" Target="../media/image37.png"/><Relationship Id="rId24" Type="http://schemas.openxmlformats.org/officeDocument/2006/relationships/image" Target="../media/image41.jpg"/><Relationship Id="rId25" Type="http://schemas.openxmlformats.org/officeDocument/2006/relationships/image" Target="../media/image42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 /><Relationship Id="rId3" Type="http://schemas.microsoft.com/office/2007/relationships/diagramDrawing" Target="../diagrams/drawing7.xml" /><Relationship Id="rId4" Type="http://schemas.openxmlformats.org/officeDocument/2006/relationships/diagramColors" Target="../diagrams/colors7.xml" /><Relationship Id="rId5" Type="http://schemas.openxmlformats.org/officeDocument/2006/relationships/diagramLayout" Target="../diagrams/layout7.xml" /><Relationship Id="rId6" Type="http://schemas.openxmlformats.org/officeDocument/2006/relationships/diagramQuickStyle" Target="../diagrams/quickStyle7.xml" /><Relationship Id="rId7" Type="http://schemas.openxmlformats.org/officeDocument/2006/relationships/diagramData" Target="../diagrams/data8.xml" /><Relationship Id="rId8" Type="http://schemas.microsoft.com/office/2007/relationships/diagramDrawing" Target="../diagrams/drawing8.xml" /><Relationship Id="rId9" Type="http://schemas.openxmlformats.org/officeDocument/2006/relationships/diagramColors" Target="../diagrams/colors8.xml" /><Relationship Id="rId10" Type="http://schemas.openxmlformats.org/officeDocument/2006/relationships/diagramLayout" Target="../diagrams/layout8.xml" /><Relationship Id="rId11" Type="http://schemas.openxmlformats.org/officeDocument/2006/relationships/diagramQuickStyle" Target="../diagrams/quickStyle8.xml" /><Relationship Id="rId12" Type="http://schemas.openxmlformats.org/officeDocument/2006/relationships/diagramData" Target="../diagrams/data9.xml" /><Relationship Id="rId13" Type="http://schemas.microsoft.com/office/2007/relationships/diagramDrawing" Target="../diagrams/drawing9.xml" /><Relationship Id="rId14" Type="http://schemas.openxmlformats.org/officeDocument/2006/relationships/diagramColors" Target="../diagrams/colors9.xml" /><Relationship Id="rId15" Type="http://schemas.openxmlformats.org/officeDocument/2006/relationships/diagramLayout" Target="../diagrams/layout9.xml" /><Relationship Id="rId16" Type="http://schemas.openxmlformats.org/officeDocument/2006/relationships/diagramQuickStyle" Target="../diagrams/quickStyle9.xml" /><Relationship Id="rId17" Type="http://schemas.openxmlformats.org/officeDocument/2006/relationships/diagramData" Target="../diagrams/data10.xml" /><Relationship Id="rId18" Type="http://schemas.microsoft.com/office/2007/relationships/diagramDrawing" Target="../diagrams/drawing10.xml" /><Relationship Id="rId19" Type="http://schemas.openxmlformats.org/officeDocument/2006/relationships/diagramColors" Target="../diagrams/colors10.xml" /><Relationship Id="rId20" Type="http://schemas.openxmlformats.org/officeDocument/2006/relationships/diagramLayout" Target="../diagrams/layout10.xml" /><Relationship Id="rId21" Type="http://schemas.openxmlformats.org/officeDocument/2006/relationships/diagramQuickStyle" Target="../diagrams/quickStyle10.xml" /><Relationship Id="rId22" Type="http://schemas.openxmlformats.org/officeDocument/2006/relationships/image" Target="../media/image34.png"/><Relationship Id="rId23" Type="http://schemas.openxmlformats.org/officeDocument/2006/relationships/image" Target="../media/image43.jpg"/><Relationship Id="rId24" Type="http://schemas.openxmlformats.org/officeDocument/2006/relationships/image" Target="../media/image44.emf"/><Relationship Id="rId25" Type="http://schemas.openxmlformats.org/officeDocument/2006/relationships/image" Target="../media/image45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 /><Relationship Id="rId3" Type="http://schemas.microsoft.com/office/2007/relationships/diagramDrawing" Target="../diagrams/drawing11.xml" /><Relationship Id="rId4" Type="http://schemas.openxmlformats.org/officeDocument/2006/relationships/diagramColors" Target="../diagrams/colors11.xml" /><Relationship Id="rId5" Type="http://schemas.openxmlformats.org/officeDocument/2006/relationships/diagramLayout" Target="../diagrams/layout11.xml" /><Relationship Id="rId6" Type="http://schemas.openxmlformats.org/officeDocument/2006/relationships/diagramQuickStyle" Target="../diagrams/quickStyle11.xml" /><Relationship Id="rId7" Type="http://schemas.openxmlformats.org/officeDocument/2006/relationships/image" Target="../media/image42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 /><Relationship Id="rId3" Type="http://schemas.microsoft.com/office/2007/relationships/diagramDrawing" Target="../diagrams/drawing12.xml" /><Relationship Id="rId4" Type="http://schemas.openxmlformats.org/officeDocument/2006/relationships/diagramColors" Target="../diagrams/colors12.xml" /><Relationship Id="rId5" Type="http://schemas.openxmlformats.org/officeDocument/2006/relationships/diagramLayout" Target="../diagrams/layout12.xml" /><Relationship Id="rId6" Type="http://schemas.openxmlformats.org/officeDocument/2006/relationships/diagramQuickStyle" Target="../diagrams/quickStyle12.xml" /><Relationship Id="rId7" Type="http://schemas.openxmlformats.org/officeDocument/2006/relationships/image" Target="../media/image41.jp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diagramData" Target="../diagrams/data13.xml" /><Relationship Id="rId4" Type="http://schemas.microsoft.com/office/2007/relationships/diagramDrawing" Target="../diagrams/drawing13.xml" /><Relationship Id="rId5" Type="http://schemas.openxmlformats.org/officeDocument/2006/relationships/diagramColors" Target="../diagrams/colors13.xml" /><Relationship Id="rId6" Type="http://schemas.openxmlformats.org/officeDocument/2006/relationships/diagramLayout" Target="../diagrams/layout13.xml" /><Relationship Id="rId7" Type="http://schemas.openxmlformats.org/officeDocument/2006/relationships/diagramQuickStyle" Target="../diagrams/quickStyle13.xml" /><Relationship Id="rId8" Type="http://schemas.openxmlformats.org/officeDocument/2006/relationships/image" Target="../media/image37.png"/><Relationship Id="rId9" Type="http://schemas.openxmlformats.org/officeDocument/2006/relationships/image" Target="../media/image46.png"/><Relationship Id="rId10" Type="http://schemas.openxmlformats.org/officeDocument/2006/relationships/image" Target="../media/image47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47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4.xml" /><Relationship Id="rId3" Type="http://schemas.microsoft.com/office/2007/relationships/diagramDrawing" Target="../diagrams/drawing14.xml" /><Relationship Id="rId4" Type="http://schemas.openxmlformats.org/officeDocument/2006/relationships/diagramColors" Target="../diagrams/colors14.xml" /><Relationship Id="rId5" Type="http://schemas.openxmlformats.org/officeDocument/2006/relationships/diagramLayout" Target="../diagrams/layout14.xml" /><Relationship Id="rId6" Type="http://schemas.openxmlformats.org/officeDocument/2006/relationships/diagramQuickStyle" Target="../diagrams/quickStyle14.xml" /><Relationship Id="rId7" Type="http://schemas.openxmlformats.org/officeDocument/2006/relationships/image" Target="../media/image35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 /><Relationship Id="rId3" Type="http://schemas.microsoft.com/office/2007/relationships/diagramDrawing" Target="../diagrams/drawing15.xml" /><Relationship Id="rId4" Type="http://schemas.openxmlformats.org/officeDocument/2006/relationships/diagramColors" Target="../diagrams/colors15.xml" /><Relationship Id="rId5" Type="http://schemas.openxmlformats.org/officeDocument/2006/relationships/diagramLayout" Target="../diagrams/layout15.xml" /><Relationship Id="rId6" Type="http://schemas.openxmlformats.org/officeDocument/2006/relationships/diagramQuickStyle" Target="../diagrams/quickStyle15.xml" /><Relationship Id="rId7" Type="http://schemas.openxmlformats.org/officeDocument/2006/relationships/image" Target="../media/image35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6.xml" /><Relationship Id="rId3" Type="http://schemas.microsoft.com/office/2007/relationships/diagramDrawing" Target="../diagrams/drawing16.xml" /><Relationship Id="rId4" Type="http://schemas.openxmlformats.org/officeDocument/2006/relationships/diagramColors" Target="../diagrams/colors16.xml" /><Relationship Id="rId5" Type="http://schemas.openxmlformats.org/officeDocument/2006/relationships/diagramLayout" Target="../diagrams/layout16.xml" /><Relationship Id="rId6" Type="http://schemas.openxmlformats.org/officeDocument/2006/relationships/diagramQuickStyle" Target="../diagrams/quickStyle16.xml" /><Relationship Id="rId7" Type="http://schemas.openxmlformats.org/officeDocument/2006/relationships/image" Target="../media/image34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7.xml" /><Relationship Id="rId3" Type="http://schemas.microsoft.com/office/2007/relationships/diagramDrawing" Target="../diagrams/drawing17.xml" /><Relationship Id="rId4" Type="http://schemas.openxmlformats.org/officeDocument/2006/relationships/diagramColors" Target="../diagrams/colors17.xml" /><Relationship Id="rId5" Type="http://schemas.openxmlformats.org/officeDocument/2006/relationships/diagramLayout" Target="../diagrams/layout17.xml" /><Relationship Id="rId6" Type="http://schemas.openxmlformats.org/officeDocument/2006/relationships/diagramQuickStyle" Target="../diagrams/quickStyle17.xml" /><Relationship Id="rId7" Type="http://schemas.openxmlformats.org/officeDocument/2006/relationships/image" Target="../media/image34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8.xml" /><Relationship Id="rId3" Type="http://schemas.microsoft.com/office/2007/relationships/diagramDrawing" Target="../diagrams/drawing18.xml" /><Relationship Id="rId4" Type="http://schemas.openxmlformats.org/officeDocument/2006/relationships/diagramColors" Target="../diagrams/colors18.xml" /><Relationship Id="rId5" Type="http://schemas.openxmlformats.org/officeDocument/2006/relationships/diagramLayout" Target="../diagrams/layout18.xml" /><Relationship Id="rId6" Type="http://schemas.openxmlformats.org/officeDocument/2006/relationships/diagramQuickStyle" Target="../diagrams/quickStyle18.xml" /><Relationship Id="rId7" Type="http://schemas.openxmlformats.org/officeDocument/2006/relationships/image" Target="../media/image34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Relationship Id="rId10" Type="http://schemas.openxmlformats.org/officeDocument/2006/relationships/image" Target="../media/image51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9.xml" /><Relationship Id="rId3" Type="http://schemas.microsoft.com/office/2007/relationships/diagramDrawing" Target="../diagrams/drawing19.xml" /><Relationship Id="rId4" Type="http://schemas.openxmlformats.org/officeDocument/2006/relationships/diagramColors" Target="../diagrams/colors19.xml" /><Relationship Id="rId5" Type="http://schemas.openxmlformats.org/officeDocument/2006/relationships/diagramLayout" Target="../diagrams/layout19.xml" /><Relationship Id="rId6" Type="http://schemas.openxmlformats.org/officeDocument/2006/relationships/diagramQuickStyle" Target="../diagrams/quickStyle19.xml" /><Relationship Id="rId7" Type="http://schemas.openxmlformats.org/officeDocument/2006/relationships/image" Target="../media/image34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Relationship Id="rId10" Type="http://schemas.openxmlformats.org/officeDocument/2006/relationships/image" Target="../media/image51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0.xml" /><Relationship Id="rId3" Type="http://schemas.microsoft.com/office/2007/relationships/diagramDrawing" Target="../diagrams/drawing20.xml" /><Relationship Id="rId4" Type="http://schemas.openxmlformats.org/officeDocument/2006/relationships/diagramColors" Target="../diagrams/colors20.xml" /><Relationship Id="rId5" Type="http://schemas.openxmlformats.org/officeDocument/2006/relationships/diagramLayout" Target="../diagrams/layout20.xml" /><Relationship Id="rId6" Type="http://schemas.openxmlformats.org/officeDocument/2006/relationships/diagramQuickStyle" Target="../diagrams/quickStyle20.xml" /><Relationship Id="rId7" Type="http://schemas.openxmlformats.org/officeDocument/2006/relationships/image" Target="../media/image46.png"/><Relationship Id="rId8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1.xml" /><Relationship Id="rId3" Type="http://schemas.microsoft.com/office/2007/relationships/diagramDrawing" Target="../diagrams/drawing21.xml" /><Relationship Id="rId4" Type="http://schemas.openxmlformats.org/officeDocument/2006/relationships/diagramColors" Target="../diagrams/colors21.xml" /><Relationship Id="rId5" Type="http://schemas.openxmlformats.org/officeDocument/2006/relationships/diagramLayout" Target="../diagrams/layout21.xml" /><Relationship Id="rId6" Type="http://schemas.openxmlformats.org/officeDocument/2006/relationships/diagramQuickStyle" Target="../diagrams/quickStyle21.xml" /><Relationship Id="rId7" Type="http://schemas.openxmlformats.org/officeDocument/2006/relationships/image" Target="../media/image46.png"/><Relationship Id="rId8" Type="http://schemas.openxmlformats.org/officeDocument/2006/relationships/image" Target="../media/image47.jpg"/><Relationship Id="rId9" Type="http://schemas.openxmlformats.org/officeDocument/2006/relationships/image" Target="../media/image44.emf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2.xml" /><Relationship Id="rId3" Type="http://schemas.microsoft.com/office/2007/relationships/diagramDrawing" Target="../diagrams/drawing22.xml" /><Relationship Id="rId4" Type="http://schemas.openxmlformats.org/officeDocument/2006/relationships/diagramColors" Target="../diagrams/colors22.xml" /><Relationship Id="rId5" Type="http://schemas.openxmlformats.org/officeDocument/2006/relationships/diagramLayout" Target="../diagrams/layout22.xml" /><Relationship Id="rId6" Type="http://schemas.openxmlformats.org/officeDocument/2006/relationships/diagramQuickStyle" Target="../diagrams/quickStyle22.xml" /><Relationship Id="rId7" Type="http://schemas.openxmlformats.org/officeDocument/2006/relationships/image" Target="../media/image43.jpg"/><Relationship Id="rId8" Type="http://schemas.openxmlformats.org/officeDocument/2006/relationships/image" Target="../media/image46.png"/><Relationship Id="rId9" Type="http://schemas.openxmlformats.org/officeDocument/2006/relationships/image" Target="../media/image47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53.emf"/><Relationship Id="rId6" Type="http://schemas.openxmlformats.org/officeDocument/2006/relationships/image" Target="../media/image31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Relationship Id="rId4" Type="http://schemas.openxmlformats.org/officeDocument/2006/relationships/image" Target="../media/image32.pn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42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30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Relationship Id="rId4" Type="http://schemas.openxmlformats.org/officeDocument/2006/relationships/image" Target="../media/image16.emf"/><Relationship Id="rId5" Type="http://schemas.openxmlformats.org/officeDocument/2006/relationships/image" Target="../media/image33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Relationship Id="rId4" Type="http://schemas.openxmlformats.org/officeDocument/2006/relationships/image" Target="../media/image63.jp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28.png"/><Relationship Id="rId4" Type="http://schemas.openxmlformats.org/officeDocument/2006/relationships/image" Target="../media/image65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28.png"/><Relationship Id="rId4" Type="http://schemas.openxmlformats.org/officeDocument/2006/relationships/image" Target="../media/image66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47.jp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6" Type="http://schemas.openxmlformats.org/officeDocument/2006/relationships/image" Target="../media/image74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47.jp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42.png"/><Relationship Id="rId7" Type="http://schemas.openxmlformats.org/officeDocument/2006/relationships/image" Target="../media/image24.png"/><Relationship Id="rId8" Type="http://schemas.openxmlformats.org/officeDocument/2006/relationships/image" Target="../media/image48.png"/><Relationship Id="rId9" Type="http://schemas.openxmlformats.org/officeDocument/2006/relationships/image" Target="../media/image34.pn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Çapraz Köşesi Kesik Dikdörtgen 10"/>
          <p:cNvSpPr/>
          <p:nvPr/>
        </p:nvSpPr>
        <p:spPr bwMode="auto">
          <a:xfrm>
            <a:off x="1038223" y="3183446"/>
            <a:ext cx="10001249" cy="136950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4" name="Resim 3" descr="C:\Users\zubeyde.ozkanaltunay\Desktop\1\KHYH 2013-2017 Kitap Word&amp;PDF\KHYH 2018-2023 Yayın Komisyon Yazısı ve Eki\31.12.2018_Kitap_SONYAYIN\hsgm logo.png"/>
          <p:cNvPicPr/>
          <p:nvPr/>
        </p:nvPicPr>
        <p:blipFill>
          <a:blip r:embed="rId2"/>
          <a:stretch/>
        </p:blipFill>
        <p:spPr bwMode="auto">
          <a:xfrm>
            <a:off x="1531467" y="667390"/>
            <a:ext cx="1950368" cy="14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Açıklama: C:\Users\zuhal.ureten\Desktop\logo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07023" y="840522"/>
            <a:ext cx="2063651" cy="102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 descr="Açıklama: http://sirnak.hsm.saglik.gov.tr/resimler/kayan/31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48829" y="1272069"/>
            <a:ext cx="2590800" cy="5479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6"/>
          <p:cNvSpPr txBox="1"/>
          <p:nvPr/>
        </p:nvSpPr>
        <p:spPr bwMode="auto">
          <a:xfrm>
            <a:off x="1038223" y="3315602"/>
            <a:ext cx="1000124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KRONİK OBSTRÜKTİF AKCİĞER HASTALIĞI</a:t>
            </a:r>
            <a:endParaRPr/>
          </a:p>
        </p:txBody>
      </p:sp>
      <p:sp>
        <p:nvSpPr>
          <p:cNvPr id="9" name="Dikdörtgen 8"/>
          <p:cNvSpPr/>
          <p:nvPr/>
        </p:nvSpPr>
        <p:spPr bwMode="auto">
          <a:xfrm>
            <a:off x="-787" y="6122439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787" y="47134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r-TR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14" name="Rectangle 9"/>
          <p:cNvSpPr/>
          <p:nvPr/>
        </p:nvSpPr>
        <p:spPr bwMode="auto">
          <a:xfrm>
            <a:off x="974895" y="1720923"/>
            <a:ext cx="8221305" cy="3760853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5" name="Rectangle: Rounded Corners 10"/>
          <p:cNvSpPr/>
          <p:nvPr/>
        </p:nvSpPr>
        <p:spPr bwMode="auto">
          <a:xfrm>
            <a:off x="774718" y="1376224"/>
            <a:ext cx="4224793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8" name="TextBox 11"/>
          <p:cNvSpPr txBox="1"/>
          <p:nvPr/>
        </p:nvSpPr>
        <p:spPr bwMode="auto">
          <a:xfrm>
            <a:off x="802414" y="1407445"/>
            <a:ext cx="436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Sigara ve </a:t>
            </a:r>
            <a:r>
              <a:rPr lang="tr-TR" sz="2800" b="1" i="0" u="none" strike="noStrike" cap="none" spc="0">
                <a:ln>
                  <a:noFill/>
                </a:ln>
                <a:solidFill>
                  <a:schemeClr val="bg1"/>
                </a:solidFill>
                <a:latin typeface="Calibri"/>
                <a:ea typeface="Arial"/>
                <a:cs typeface="Arial"/>
              </a:rPr>
              <a:t>Tütün Ürünleri</a:t>
            </a:r>
            <a:endParaRPr/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6469064" y="1124108"/>
            <a:ext cx="4846637" cy="5665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endParaRPr lang="tr-TR" sz="2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1" name="Resim 2"/>
          <p:cNvPicPr>
            <a:picLocks noChangeAspect="1"/>
          </p:cNvPicPr>
          <p:nvPr/>
        </p:nvPicPr>
        <p:blipFill>
          <a:blip r:embed="rId2"/>
          <a:srcRect l="40525" t="54028" r="43528" b="21391"/>
          <a:stretch/>
        </p:blipFill>
        <p:spPr bwMode="auto">
          <a:xfrm>
            <a:off x="9196200" y="1495425"/>
            <a:ext cx="2872470" cy="3976826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9" name="TextBox 12"/>
          <p:cNvSpPr txBox="1"/>
          <p:nvPr/>
        </p:nvSpPr>
        <p:spPr bwMode="auto">
          <a:xfrm>
            <a:off x="661500" y="2052131"/>
            <a:ext cx="8663319" cy="375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Bilinen en önemli KOAH nedenidir.</a:t>
            </a:r>
            <a:endParaRPr/>
          </a:p>
          <a:p>
            <a:pPr marL="720000" marR="0" lvl="0" indent="-342900" algn="l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hastalarının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%70-80’inden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ön planda sigara sorumludur.</a:t>
            </a:r>
            <a:endParaRPr/>
          </a:p>
          <a:p>
            <a:pPr marL="720000" marR="0" lvl="0" indent="-342900" algn="l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Kişinin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sigara içmemiş olmasına rağmen sigara dumanına maruz     kalması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veya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sigara içilen ortamda bulunması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da KOAH gelişimi için risk teşkil eder.</a:t>
            </a:r>
            <a:endParaRPr/>
          </a:p>
          <a:p>
            <a:pPr marL="7200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6" name="Rectangle 9"/>
          <p:cNvSpPr/>
          <p:nvPr/>
        </p:nvSpPr>
        <p:spPr bwMode="auto">
          <a:xfrm>
            <a:off x="974896" y="1720923"/>
            <a:ext cx="8221305" cy="3760853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Tx/>
              <a:buNone/>
              <a:defRPr/>
            </a:pPr>
            <a:endParaRPr lang="tr-TR" sz="23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Rectangle: Rounded Corners 10"/>
          <p:cNvSpPr/>
          <p:nvPr/>
        </p:nvSpPr>
        <p:spPr bwMode="auto">
          <a:xfrm>
            <a:off x="774719" y="1376224"/>
            <a:ext cx="301047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TextBox 11"/>
          <p:cNvSpPr txBox="1"/>
          <p:nvPr/>
        </p:nvSpPr>
        <p:spPr bwMode="auto">
          <a:xfrm>
            <a:off x="892194" y="1333223"/>
            <a:ext cx="301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Sigara</a:t>
            </a:r>
            <a:endParaRPr/>
          </a:p>
        </p:txBody>
      </p:sp>
      <p:sp>
        <p:nvSpPr>
          <p:cNvPr id="10" name="Dikdörtgen 9"/>
          <p:cNvSpPr/>
          <p:nvPr/>
        </p:nvSpPr>
        <p:spPr bwMode="auto">
          <a:xfrm>
            <a:off x="1073233" y="1988512"/>
            <a:ext cx="895659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3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Sigara içen kişilerin hava yolları ve akciğerleri, sigaranın içerdiği     zararlı maddelere karşı bir savunma başlatır.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endParaRPr lang="tr-TR" sz="23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 Akciğerleri korumak için koruyucu mekanizmalar devreye girer.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endParaRPr lang="tr-TR" sz="23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  Sürekli sigara içilirse bu koruyucu mekanizmalar yeterli işlev     göremez ve akciğer dokularında zararlar oluşur.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endParaRPr lang="tr-TR" sz="23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/>
              <a:buChar char="L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  Akciğerlerdeki salgıların miktarı artar, hava yolları daralır,      damarlarda değişiklikler oluşur.  </a:t>
            </a:r>
            <a:endParaRPr lang="tr-TR" sz="23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1" name="Resim 2"/>
          <p:cNvPicPr>
            <a:picLocks noChangeAspect="1"/>
          </p:cNvPicPr>
          <p:nvPr/>
        </p:nvPicPr>
        <p:blipFill>
          <a:blip r:embed="rId2"/>
          <a:srcRect l="40525" t="54028" r="43528" b="21391"/>
          <a:stretch/>
        </p:blipFill>
        <p:spPr bwMode="auto">
          <a:xfrm>
            <a:off x="9196201" y="1504950"/>
            <a:ext cx="2872469" cy="3976826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6" name="Rectangle 9"/>
          <p:cNvSpPr/>
          <p:nvPr/>
        </p:nvSpPr>
        <p:spPr bwMode="auto">
          <a:xfrm>
            <a:off x="988332" y="1684655"/>
            <a:ext cx="10780335" cy="3760853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tr-TR" sz="2400">
                <a:solidFill>
                  <a:schemeClr val="tx1"/>
                </a:solidFill>
              </a:rPr>
              <a:t>Elektronik sigara, nikotin içeren sıvıyı buharlaştıran bir mekanizmaya sahip bir araçtır. </a:t>
            </a:r>
            <a:endParaRPr/>
          </a:p>
          <a:p>
            <a:pPr algn="ctr">
              <a:lnSpc>
                <a:spcPct val="150000"/>
              </a:lnSpc>
              <a:defRPr/>
            </a:pPr>
            <a:r>
              <a:rPr lang="tr-TR" sz="2400">
                <a:solidFill>
                  <a:schemeClr val="tx1"/>
                </a:solidFill>
              </a:rPr>
              <a:t>E-sigaralarda, sigaralardakinin benzeri (formaldehit, </a:t>
            </a:r>
            <a:r>
              <a:rPr lang="tr-TR" sz="2400">
                <a:solidFill>
                  <a:schemeClr val="tx1"/>
                </a:solidFill>
              </a:rPr>
              <a:t>asetaldehit</a:t>
            </a:r>
            <a:r>
              <a:rPr lang="tr-TR" sz="2400">
                <a:solidFill>
                  <a:schemeClr val="tx1"/>
                </a:solidFill>
              </a:rPr>
              <a:t>, </a:t>
            </a:r>
            <a:r>
              <a:rPr lang="tr-TR" sz="2400">
                <a:solidFill>
                  <a:schemeClr val="tx1"/>
                </a:solidFill>
              </a:rPr>
              <a:t>akrolein</a:t>
            </a:r>
            <a:r>
              <a:rPr lang="tr-TR" sz="2400">
                <a:solidFill>
                  <a:schemeClr val="tx1"/>
                </a:solidFill>
              </a:rPr>
              <a:t>, </a:t>
            </a:r>
            <a:r>
              <a:rPr lang="tr-TR" sz="2400">
                <a:solidFill>
                  <a:schemeClr val="tx1"/>
                </a:solidFill>
              </a:rPr>
              <a:t>dietilene</a:t>
            </a:r>
            <a:r>
              <a:rPr lang="tr-TR" sz="2400">
                <a:solidFill>
                  <a:schemeClr val="tx1"/>
                </a:solidFill>
              </a:rPr>
              <a:t> glikol, nikel, </a:t>
            </a:r>
            <a:r>
              <a:rPr lang="tr-TR" sz="2400">
                <a:solidFill>
                  <a:schemeClr val="tx1"/>
                </a:solidFill>
              </a:rPr>
              <a:t>kromium</a:t>
            </a:r>
            <a:r>
              <a:rPr lang="tr-TR" sz="2400">
                <a:solidFill>
                  <a:schemeClr val="tx1"/>
                </a:solidFill>
              </a:rPr>
              <a:t>, kurşun vb.) kimyasallar bulunmaktadır.</a:t>
            </a:r>
            <a:endParaRPr/>
          </a:p>
          <a:p>
            <a:pPr algn="ctr">
              <a:lnSpc>
                <a:spcPct val="150000"/>
              </a:lnSpc>
              <a:defRPr/>
            </a:pPr>
            <a:endParaRPr lang="tr-TR" sz="20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tr-TR" sz="2400" b="1">
                <a:solidFill>
                  <a:schemeClr val="tx1"/>
                </a:solidFill>
              </a:rPr>
              <a:t>Günümüzde e-sigaraların güvenilirliğine ilişkin hiçbir bilimsel çalışma yoktur. </a:t>
            </a:r>
            <a:endParaRPr/>
          </a:p>
        </p:txBody>
      </p:sp>
      <p:sp>
        <p:nvSpPr>
          <p:cNvPr id="7" name="Rectangle: Rounded Corners 10"/>
          <p:cNvSpPr/>
          <p:nvPr/>
        </p:nvSpPr>
        <p:spPr bwMode="auto">
          <a:xfrm>
            <a:off x="774719" y="1376224"/>
            <a:ext cx="301047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TextBox 11"/>
          <p:cNvSpPr txBox="1"/>
          <p:nvPr/>
        </p:nvSpPr>
        <p:spPr bwMode="auto">
          <a:xfrm>
            <a:off x="892194" y="1333223"/>
            <a:ext cx="301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>
                <a:solidFill>
                  <a:schemeClr val="bg1"/>
                </a:solidFill>
                <a:latin typeface="Calibri"/>
              </a:rPr>
              <a:t>Elektronik Sigara</a:t>
            </a:r>
            <a:endParaRPr lang="tr-TR" sz="2800" b="1" i="0" u="none" strike="noStrike" cap="none" spc="0">
              <a:ln>
                <a:noFill/>
              </a:ln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9"/>
          <p:cNvSpPr/>
          <p:nvPr/>
        </p:nvSpPr>
        <p:spPr bwMode="auto">
          <a:xfrm>
            <a:off x="974896" y="1720924"/>
            <a:ext cx="10359853" cy="3456588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Rectangle: Rounded Corners 10"/>
          <p:cNvSpPr/>
          <p:nvPr/>
        </p:nvSpPr>
        <p:spPr bwMode="auto">
          <a:xfrm>
            <a:off x="774718" y="1376224"/>
            <a:ext cx="488313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TextBox 11"/>
          <p:cNvSpPr txBox="1"/>
          <p:nvPr/>
        </p:nvSpPr>
        <p:spPr bwMode="auto">
          <a:xfrm>
            <a:off x="803295" y="1348412"/>
            <a:ext cx="476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Ev İçi Hava Kirliliği</a:t>
            </a:r>
            <a:endParaRPr/>
          </a:p>
        </p:txBody>
      </p:sp>
      <p:sp>
        <p:nvSpPr>
          <p:cNvPr id="8" name="TextBox 12"/>
          <p:cNvSpPr txBox="1"/>
          <p:nvPr/>
        </p:nvSpPr>
        <p:spPr bwMode="auto">
          <a:xfrm>
            <a:off x="1079122" y="1806134"/>
            <a:ext cx="102556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Ev içi havanın kirli olması, diğer önemli bir KOAH nedenidir.               </a:t>
            </a:r>
            <a:endParaRPr/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     Sigara içmeyenlerde ortaya çıkan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KOAH’tan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büyük oranda sorumludur. 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Ev içi hava kirliliğinin en önemli nedeni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biomass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maruziyetidir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. 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endParaRPr lang="tr-TR" sz="10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457200" marR="0" lvl="1" indent="0" algn="ctr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Isınma ya da yemek pişirme kaynaklı duman ve partiküllere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maruziyet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       (odun, kömür, çalı, çırpı, tezek kullanımı gibi)</a:t>
            </a:r>
            <a:endParaRPr/>
          </a:p>
        </p:txBody>
      </p:sp>
      <p:pic>
        <p:nvPicPr>
          <p:cNvPr id="10" name="Resim 2"/>
          <p:cNvPicPr>
            <a:picLocks noChangeAspect="1"/>
          </p:cNvPicPr>
          <p:nvPr/>
        </p:nvPicPr>
        <p:blipFill>
          <a:blip r:embed="rId2"/>
          <a:srcRect l="0" t="57494" r="0" b="21390"/>
          <a:stretch/>
        </p:blipFill>
        <p:spPr bwMode="auto">
          <a:xfrm>
            <a:off x="974895" y="4743450"/>
            <a:ext cx="10359853" cy="1419608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12" name="Aşağı Ok 11"/>
          <p:cNvSpPr/>
          <p:nvPr/>
        </p:nvSpPr>
        <p:spPr bwMode="auto">
          <a:xfrm>
            <a:off x="7869792" y="3507772"/>
            <a:ext cx="484632" cy="40700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solidFill>
                  <a:srgbClr val="A6A6A6"/>
                </a:solidFill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9"/>
          <p:cNvSpPr/>
          <p:nvPr/>
        </p:nvSpPr>
        <p:spPr bwMode="auto">
          <a:xfrm>
            <a:off x="974896" y="1720923"/>
            <a:ext cx="10264604" cy="3891646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TextBox 12"/>
          <p:cNvSpPr txBox="1"/>
          <p:nvPr/>
        </p:nvSpPr>
        <p:spPr bwMode="auto">
          <a:xfrm>
            <a:off x="908220" y="1870508"/>
            <a:ext cx="10188405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P</a:t>
            </a: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otansiyel</a:t>
            </a: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KOAH nedenlerindendir 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ancak tek başına 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KOAH’a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                                 neden olduğu yönünde yeterli veri yoktur.</a:t>
            </a:r>
            <a:endParaRPr/>
          </a:p>
          <a:p>
            <a:pPr marL="428625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Hava kirliliğinin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solunum ve kalp hastalıklarını </a:t>
            </a: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alevlendirdiği ve kötü seyretmesine yol açtığı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bilinmektedir.</a:t>
            </a:r>
            <a:endParaRPr/>
          </a:p>
          <a:p>
            <a:pPr marL="428625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Yoğun hava kirliliği özellikle </a:t>
            </a: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çocuklarda akciğer gelişimini                               olumsuz yönde etkiler, 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ayrıca solunum yolu enfeksiyonlarını                              arttırarak </a:t>
            </a: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ilerleyen yaşlarda KOAH gelişim riskini arttırır.</a:t>
            </a:r>
            <a:endParaRPr/>
          </a:p>
        </p:txBody>
      </p:sp>
      <p:sp>
        <p:nvSpPr>
          <p:cNvPr id="7" name="Rectangle: Rounded Corners 10"/>
          <p:cNvSpPr/>
          <p:nvPr/>
        </p:nvSpPr>
        <p:spPr bwMode="auto">
          <a:xfrm>
            <a:off x="774718" y="1376224"/>
            <a:ext cx="488313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TextBox 11"/>
          <p:cNvSpPr txBox="1"/>
          <p:nvPr/>
        </p:nvSpPr>
        <p:spPr bwMode="auto">
          <a:xfrm>
            <a:off x="803295" y="1348412"/>
            <a:ext cx="476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Dış Ortam Hava Kirliliği</a:t>
            </a:r>
            <a:endParaRPr/>
          </a:p>
        </p:txBody>
      </p:sp>
      <p:sp>
        <p:nvSpPr>
          <p:cNvPr id="10" name="Dikdörtgen 9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99582" y="427172"/>
            <a:ext cx="2239918" cy="2057587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8687" t="0" r="19382" b="29222"/>
          <a:stretch/>
        </p:blipFill>
        <p:spPr bwMode="auto">
          <a:xfrm>
            <a:off x="8737114" y="3984217"/>
            <a:ext cx="2502386" cy="1628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Dikdörtgen 12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9"/>
          <p:cNvSpPr/>
          <p:nvPr/>
        </p:nvSpPr>
        <p:spPr bwMode="auto">
          <a:xfrm>
            <a:off x="974896" y="1720923"/>
            <a:ext cx="10359853" cy="2955772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Rectangle: Rounded Corners 10"/>
          <p:cNvSpPr/>
          <p:nvPr/>
        </p:nvSpPr>
        <p:spPr bwMode="auto">
          <a:xfrm>
            <a:off x="774718" y="1376224"/>
            <a:ext cx="4883131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TextBox 11"/>
          <p:cNvSpPr txBox="1"/>
          <p:nvPr/>
        </p:nvSpPr>
        <p:spPr bwMode="auto">
          <a:xfrm>
            <a:off x="803295" y="1348412"/>
            <a:ext cx="476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Çevresel ve Mesleki 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Maruziyet</a:t>
            </a:r>
            <a:endParaRPr lang="tr-TR" sz="2800" b="1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TextBox 12"/>
          <p:cNvSpPr txBox="1"/>
          <p:nvPr/>
        </p:nvSpPr>
        <p:spPr bwMode="auto">
          <a:xfrm>
            <a:off x="1081920" y="1871632"/>
            <a:ext cx="10252828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İş ortamında akciğerlere zarar verebilecek çeşitli gaz ve tozlara uzun süre maruz kalınması sonucu KOAH gelişebilir. 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Maden işçiliği, metal işçiliği, ulaşım sektörü ve odun/kağıt üretiminde çalışma, çimento, tahıl ve tekstil işçiliği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gibi mesleklerde toz, duman ve zararlı gazlara maruz kalınmaktadır.</a:t>
            </a:r>
            <a:endParaRPr/>
          </a:p>
        </p:txBody>
      </p:sp>
      <p:sp>
        <p:nvSpPr>
          <p:cNvPr id="11" name="Dikdörtgen 10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050" name="Picture 2" descr="Maden sektörü için 5 yeni meslek standardı taslağı - Son Dakika Haberleri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08238" y="4656667"/>
            <a:ext cx="3938637" cy="1505363"/>
          </a:xfrm>
          <a:prstGeom prst="rect">
            <a:avLst/>
          </a:prstGeom>
          <a:noFill/>
        </p:spPr>
      </p:pic>
      <p:pic>
        <p:nvPicPr>
          <p:cNvPr id="2052" name="Picture 4" descr="Madencilik sektörü ocakta ihracatını yüzde 41 artırdı - Son Dakika Haberleri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044562" y="4673600"/>
            <a:ext cx="3877876" cy="14959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9"/>
          <p:cNvSpPr/>
          <p:nvPr/>
        </p:nvSpPr>
        <p:spPr bwMode="auto">
          <a:xfrm>
            <a:off x="974897" y="1720924"/>
            <a:ext cx="7502352" cy="3986528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TextBox 12"/>
          <p:cNvSpPr txBox="1"/>
          <p:nvPr/>
        </p:nvSpPr>
        <p:spPr bwMode="auto">
          <a:xfrm>
            <a:off x="946320" y="1962438"/>
            <a:ext cx="76840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Akciğerlerin gelişimi </a:t>
            </a:r>
            <a:r>
              <a:rPr lang="tr-TR" sz="23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anne karnında başlar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. 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Sigara içen annelerde düşük doğum ağırlığı</a:t>
            </a:r>
            <a:r>
              <a:rPr lang="tr-TR" sz="20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3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ve erken doğum daha sık görülmektedir. 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Düşük doğum ağırlığı akciğerlerin gelişimini olumsuz etkiler. Bu çocuklar daha sık ve ağır bakteriyel veya 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viral</a:t>
            </a:r>
            <a:r>
              <a:rPr lang="tr-TR" sz="23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etkenlerle enfeksiyon geçireceklerinden, erişkin yaşlar için beklenen akciğer fonksiyonlarına ulaşmaları zorlaşacaktır.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23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Rectangle: Rounded Corners 10"/>
          <p:cNvSpPr/>
          <p:nvPr/>
        </p:nvSpPr>
        <p:spPr bwMode="auto">
          <a:xfrm>
            <a:off x="774718" y="1376224"/>
            <a:ext cx="5587982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TextBox 11"/>
          <p:cNvSpPr txBox="1"/>
          <p:nvPr/>
        </p:nvSpPr>
        <p:spPr bwMode="auto">
          <a:xfrm>
            <a:off x="803295" y="1348412"/>
            <a:ext cx="555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Akciğer Gelişimine Etkili Faktörler-1</a:t>
            </a:r>
            <a:endParaRPr/>
          </a:p>
        </p:txBody>
      </p:sp>
      <p:sp>
        <p:nvSpPr>
          <p:cNvPr id="11" name="Dikdörtgen 10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rcRect l="0" t="0" r="22257" b="0"/>
          <a:stretch/>
        </p:blipFill>
        <p:spPr bwMode="auto">
          <a:xfrm>
            <a:off x="8687527" y="2275277"/>
            <a:ext cx="3226502" cy="2766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/>
          <p:nvPr/>
        </p:nvSpPr>
        <p:spPr bwMode="auto">
          <a:xfrm>
            <a:off x="974897" y="1720924"/>
            <a:ext cx="7388053" cy="3986528"/>
          </a:xfrm>
          <a:prstGeom prst="rect">
            <a:avLst/>
          </a:prstGeom>
          <a:solidFill>
            <a:srgbClr val="FFEBEB">
              <a:alpha val="70000"/>
            </a:srgbClr>
          </a:solidFill>
          <a:ln>
            <a:solidFill>
              <a:srgbClr val="F0F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12"/>
          <p:cNvSpPr txBox="1"/>
          <p:nvPr/>
        </p:nvSpPr>
        <p:spPr bwMode="auto">
          <a:xfrm>
            <a:off x="974896" y="2307138"/>
            <a:ext cx="7388053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161925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Çocukluk çağlarında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sık ve ağır solunum yolu enfeksiyonu geçirilmesinin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de akciğer fonksiyonlarını etkileyerek KOAH gelişimine zemin hazırladığı</a:t>
            </a:r>
            <a:endParaRPr/>
          </a:p>
          <a:p>
            <a:pPr marL="342900" marR="0" lvl="0" indent="-161925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Kötü beslenme ve düşük sosyoekonomik durum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ile KOAH gelişimi arasında bir ilişki olduğu saptanmıştır.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Rectangle: Rounded Corners 10"/>
          <p:cNvSpPr/>
          <p:nvPr/>
        </p:nvSpPr>
        <p:spPr bwMode="auto">
          <a:xfrm>
            <a:off x="774718" y="1376224"/>
            <a:ext cx="5587982" cy="55840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TextBox 11"/>
          <p:cNvSpPr txBox="1"/>
          <p:nvPr/>
        </p:nvSpPr>
        <p:spPr bwMode="auto">
          <a:xfrm>
            <a:off x="803295" y="1348412"/>
            <a:ext cx="555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Akciğer Gelişimine Etkili Faktörler-2</a:t>
            </a:r>
            <a:endParaRPr/>
          </a:p>
        </p:txBody>
      </p:sp>
      <p:sp>
        <p:nvSpPr>
          <p:cNvPr id="11" name="Dikdörtgen 10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Risk Faktörleri</a:t>
            </a:r>
            <a:endParaRPr/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29980" y="2387645"/>
            <a:ext cx="3242500" cy="268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rcRect l="12026" t="0" r="15313" b="0"/>
          <a:stretch/>
        </p:blipFill>
        <p:spPr bwMode="auto">
          <a:xfrm>
            <a:off x="9291383" y="706848"/>
            <a:ext cx="2567242" cy="542725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 bwMode="auto">
          <a:xfrm>
            <a:off x="675044" y="1236526"/>
            <a:ext cx="10841912" cy="308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Kronik öksürük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Balgam çıkarma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Sinsi başlayan ve giderek şiddeti artan nefes darlığı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Hırıltı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veya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göğüste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sıkışma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hissi</a:t>
            </a:r>
            <a:endParaRPr lang="en-US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12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37710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Dikdörtgen 6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Belirti 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v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e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Bulgular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ı-1</a:t>
            </a:r>
            <a:endParaRPr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672" t="3121" r="0" b="0"/>
          <a:stretch/>
        </p:blipFill>
        <p:spPr bwMode="auto">
          <a:xfrm>
            <a:off x="7417582" y="2727893"/>
            <a:ext cx="1873800" cy="1553481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auto">
          <a:xfrm>
            <a:off x="280633" y="4375847"/>
            <a:ext cx="9540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/>
              <a:buChar char="Ø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Risk grubunda olmasına rağmen hastanın yakınması olmayabilir veya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yakınmalarınıdoktora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başvuracak kadar önemsemeyebilir.</a:t>
            </a:r>
            <a:endParaRPr/>
          </a:p>
          <a:p>
            <a:pPr marL="37710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rcRect l="12026" t="0" r="15313" b="0"/>
          <a:stretch/>
        </p:blipFill>
        <p:spPr bwMode="auto">
          <a:xfrm>
            <a:off x="9291383" y="706848"/>
            <a:ext cx="2567242" cy="542725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 bwMode="auto">
          <a:xfrm>
            <a:off x="675043" y="2039536"/>
            <a:ext cx="10841912" cy="308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Hafif KOAH: Ağır iş yapıldığı zaman nefes darlığı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Orta KOAH: Ağır islerde ve bazen günlük işlerde nefes darlığı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Ağır KOAH: Günlük işlerde ve gece nefes darlığı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Çok Ağır KOAH: Otururken dahi nefes darlığı</a:t>
            </a:r>
            <a:endParaRPr lang="en-US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12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37710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Dikdörtgen 6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Belirti 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v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e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Bulgular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ı-2</a:t>
            </a:r>
            <a:endParaRPr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672" t="3121" r="0" b="0"/>
          <a:stretch/>
        </p:blipFill>
        <p:spPr bwMode="auto">
          <a:xfrm>
            <a:off x="7897451" y="3392836"/>
            <a:ext cx="2130018" cy="176590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auto">
          <a:xfrm>
            <a:off x="280633" y="1230068"/>
            <a:ext cx="9540780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/>
              <a:buChar char="Ø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Nefes darlığının şiddetine göre dört gruba ayrılır. </a:t>
            </a:r>
            <a:endParaRPr/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 bwMode="auto">
          <a:xfrm>
            <a:off x="675044" y="600888"/>
            <a:ext cx="91463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4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</a:t>
            </a:r>
            <a:endParaRPr/>
          </a:p>
        </p:txBody>
      </p:sp>
      <p:graphicFrame>
        <p:nvGraphicFramePr>
          <p:cNvPr id="6" name="Diagram 14"/>
          <p:cNvGraphicFramePr>
            <a:graphicFrameLocks xmlns:a="http://schemas.openxmlformats.org/drawingml/2006/main"/>
          </p:cNvGraphicFramePr>
          <p:nvPr/>
        </p:nvGraphicFramePr>
        <p:xfrm>
          <a:off x="-95003" y="908213"/>
          <a:ext cx="9464634" cy="4845400"/>
          <a:chOff x="0" y="0"/>
          <a:chExt cx="9464634" cy="484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8" name="Sağ Ok 7"/>
          <p:cNvSpPr/>
          <p:nvPr/>
        </p:nvSpPr>
        <p:spPr bwMode="auto">
          <a:xfrm>
            <a:off x="3226131" y="4300492"/>
            <a:ext cx="431799" cy="1942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1" name="Dikdörtgen 10"/>
          <p:cNvSpPr/>
          <p:nvPr/>
        </p:nvSpPr>
        <p:spPr bwMode="auto">
          <a:xfrm>
            <a:off x="0" y="6159633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7"/>
          <a:srcRect l="0" t="50473" r="0" b="0"/>
          <a:stretch/>
        </p:blipFill>
        <p:spPr bwMode="auto">
          <a:xfrm>
            <a:off x="8965870" y="1966526"/>
            <a:ext cx="2912369" cy="3234841"/>
          </a:xfrm>
          <a:prstGeom prst="rect">
            <a:avLst/>
          </a:prstGeom>
        </p:spPr>
      </p:pic>
      <p:sp>
        <p:nvSpPr>
          <p:cNvPr id="2" name="Sağ Ok 7"/>
          <p:cNvSpPr/>
          <p:nvPr/>
        </p:nvSpPr>
        <p:spPr bwMode="auto">
          <a:xfrm>
            <a:off x="4816428" y="3680006"/>
            <a:ext cx="431799" cy="1942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24536"/>
            <a:ext cx="12192000" cy="613257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endParaRPr lang="tr-TR" sz="20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088188" y="2209801"/>
            <a:ext cx="182808" cy="582211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endParaRPr lang="en-GB" sz="3200" b="0" i="0" u="none" strike="noStrike" cap="none" spc="0">
              <a:ln>
                <a:noFill/>
              </a:ln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Dikdörtgen 14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Hastal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Döngüsü</a:t>
            </a:r>
            <a:endParaRPr lang="tr-TR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2" name="Diyagram 1"/>
          <p:cNvGraphicFramePr>
            <a:graphicFrameLocks xmlns:a="http://schemas.openxmlformats.org/drawingml/2006/main"/>
          </p:cNvGraphicFramePr>
          <p:nvPr/>
        </p:nvGraphicFramePr>
        <p:xfrm>
          <a:off x="1590675" y="622574"/>
          <a:ext cx="10458450" cy="5507584"/>
          <a:chOff x="0" y="0"/>
          <a:chExt cx="10458450" cy="550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24536"/>
            <a:ext cx="12192000" cy="613257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Dikdörtgen 5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Tan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Nas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Konulur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endParaRPr/>
          </a:p>
        </p:txBody>
      </p:sp>
      <p:sp>
        <p:nvSpPr>
          <p:cNvPr id="3" name="Dikdörtgen 2"/>
          <p:cNvSpPr/>
          <p:nvPr/>
        </p:nvSpPr>
        <p:spPr bwMode="auto">
          <a:xfrm>
            <a:off x="745538" y="2104164"/>
            <a:ext cx="76927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Tanı koydurucu tetkik              </a:t>
            </a: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Solunum testleri (</a:t>
            </a: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Spirometri</a:t>
            </a: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)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2400" b="1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Yardımcı tetkikler                     </a:t>
            </a: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Akciğer filmi </a:t>
            </a:r>
            <a:endParaRPr/>
          </a:p>
          <a:p>
            <a:pPr marL="457200" marR="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                                               Kan oksijen seviyesi ölçümü </a:t>
            </a:r>
            <a:endParaRPr/>
          </a:p>
          <a:p>
            <a:pPr marL="457200" marR="0" lvl="1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                                               Bazı kan ve egzersiz testleri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2400" b="1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</a:t>
            </a:r>
            <a:endParaRPr/>
          </a:p>
        </p:txBody>
      </p:sp>
      <p:sp>
        <p:nvSpPr>
          <p:cNvPr id="13" name="Sağ Ok 12"/>
          <p:cNvSpPr/>
          <p:nvPr/>
        </p:nvSpPr>
        <p:spPr bwMode="auto">
          <a:xfrm>
            <a:off x="3685371" y="2144625"/>
            <a:ext cx="724604" cy="3797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" name="Sağ Ok 13"/>
          <p:cNvSpPr/>
          <p:nvPr/>
        </p:nvSpPr>
        <p:spPr bwMode="auto">
          <a:xfrm>
            <a:off x="3668807" y="3231306"/>
            <a:ext cx="724604" cy="3797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382" t="1249" r="4477" b="0"/>
          <a:stretch/>
        </p:blipFill>
        <p:spPr bwMode="auto">
          <a:xfrm>
            <a:off x="8326953" y="3376011"/>
            <a:ext cx="2988917" cy="26214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grayscl/>
          </a:blip>
          <a:stretch/>
        </p:blipFill>
        <p:spPr bwMode="auto">
          <a:xfrm>
            <a:off x="956009" y="3700653"/>
            <a:ext cx="1815432" cy="21247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Dikdörtgen 18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73315" y="756597"/>
            <a:ext cx="3535986" cy="2402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Dikdörtgen 5"/>
          <p:cNvSpPr/>
          <p:nvPr/>
        </p:nvSpPr>
        <p:spPr bwMode="auto">
          <a:xfrm>
            <a:off x="8960" y="179788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Dikdörtgen 6"/>
          <p:cNvSpPr/>
          <p:nvPr/>
        </p:nvSpPr>
        <p:spPr bwMode="auto">
          <a:xfrm>
            <a:off x="8960" y="1915610"/>
            <a:ext cx="12192000" cy="2650086"/>
          </a:xfrm>
          <a:prstGeom prst="rect">
            <a:avLst/>
          </a:prstGeom>
          <a:solidFill>
            <a:srgbClr val="FF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Dikdörtgen 7"/>
          <p:cNvSpPr/>
          <p:nvPr/>
        </p:nvSpPr>
        <p:spPr bwMode="auto">
          <a:xfrm>
            <a:off x="-124390" y="2819182"/>
            <a:ext cx="736355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/>
                <a:cs typeface="Arial"/>
              </a:rPr>
              <a:t>KOAH </a:t>
            </a:r>
            <a:r>
              <a:rPr lang="en-US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/>
                <a:cs typeface="Arial"/>
              </a:rPr>
              <a:t>Tedavisi</a:t>
            </a:r>
            <a:endParaRPr/>
          </a:p>
        </p:txBody>
      </p:sp>
      <p:pic>
        <p:nvPicPr>
          <p:cNvPr id="9" name="Picture 2" descr="diagnostic ile ilgili görsel sonucu"/>
          <p:cNvPicPr>
            <a:picLocks noChangeAspect="1" noChangeArrowheads="1"/>
          </p:cNvPicPr>
          <p:nvPr/>
        </p:nvPicPr>
        <p:blipFill>
          <a:blip r:embed="rId2"/>
          <a:srcRect l="15618" t="0" r="-1" b="0"/>
          <a:stretch/>
        </p:blipFill>
        <p:spPr bwMode="auto">
          <a:xfrm>
            <a:off x="5771784" y="1450284"/>
            <a:ext cx="5957460" cy="4283413"/>
          </a:xfrm>
          <a:prstGeom prst="rect">
            <a:avLst/>
          </a:prstGeom>
          <a:noFill/>
          <a:effectLst>
            <a:softEdge rad="1270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532957" y="987081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2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KOAH TEDAVİSİ TEK BAŞINA 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2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İLAÇ TEDAVİSİNDEN  İBARET DEĞİLDİR</a:t>
            </a:r>
            <a:endParaRPr/>
          </a:p>
        </p:txBody>
      </p:sp>
      <p:sp>
        <p:nvSpPr>
          <p:cNvPr id="7" name="7 Metin kutusu"/>
          <p:cNvSpPr txBox="1">
            <a:spLocks noChangeArrowheads="1"/>
          </p:cNvSpPr>
          <p:nvPr/>
        </p:nvSpPr>
        <p:spPr bwMode="auto">
          <a:xfrm>
            <a:off x="1532957" y="2804048"/>
            <a:ext cx="91158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1" i="0" u="none" strike="noStrike" cap="none" spc="0">
                <a:ln>
                  <a:noFill/>
                </a:ln>
                <a:solidFill>
                  <a:srgbClr val="C00000"/>
                </a:solidFill>
              </a:defRPr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Hasta ve hekim iş birliğinin sağlanması tedavinin önemli bir parçasıdır.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600" b="1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8" name="Resim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23438" y="445713"/>
            <a:ext cx="777210" cy="2051834"/>
          </a:xfrm>
          <a:prstGeom prst="rect">
            <a:avLst/>
          </a:prstGeom>
        </p:spPr>
      </p:pic>
      <p:pic>
        <p:nvPicPr>
          <p:cNvPr id="9" name="Resim 2"/>
          <p:cNvPicPr>
            <a:picLocks noChangeAspect="1"/>
          </p:cNvPicPr>
          <p:nvPr/>
        </p:nvPicPr>
        <p:blipFill>
          <a:blip r:embed="rId3">
            <a:grayscl/>
          </a:blip>
          <a:srcRect l="14654" t="-639" r="5146" b="638"/>
          <a:stretch/>
        </p:blipFill>
        <p:spPr bwMode="auto">
          <a:xfrm>
            <a:off x="4684252" y="3429000"/>
            <a:ext cx="2813273" cy="25345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Dikdörtgen 5"/>
          <p:cNvSpPr/>
          <p:nvPr/>
        </p:nvSpPr>
        <p:spPr bwMode="auto">
          <a:xfrm>
            <a:off x="675039" y="60984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da Tedavi 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İ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lkeleri</a:t>
            </a:r>
            <a:endParaRPr lang="tr-TR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pSp>
        <p:nvGrpSpPr>
          <p:cNvPr id="7" name="Grup 23"/>
          <p:cNvGrpSpPr/>
          <p:nvPr/>
        </p:nvGrpSpPr>
        <p:grpSpPr bwMode="auto">
          <a:xfrm>
            <a:off x="924848" y="1197219"/>
            <a:ext cx="9250653" cy="4885826"/>
            <a:chOff x="943363" y="671468"/>
            <a:chExt cx="10084931" cy="5077373"/>
          </a:xfrm>
        </p:grpSpPr>
        <p:grpSp>
          <p:nvGrpSpPr>
            <p:cNvPr id="8" name="Grup 24"/>
            <p:cNvGrpSpPr/>
            <p:nvPr/>
          </p:nvGrpSpPr>
          <p:grpSpPr bwMode="auto">
            <a:xfrm>
              <a:off x="943363" y="671468"/>
              <a:ext cx="10084931" cy="3680768"/>
              <a:chOff x="5377288" y="2782499"/>
              <a:chExt cx="10084931" cy="3680768"/>
            </a:xfrm>
          </p:grpSpPr>
          <p:sp>
            <p:nvSpPr>
              <p:cNvPr id="12" name="Serbest Form 33"/>
              <p:cNvSpPr/>
              <p:nvPr/>
            </p:nvSpPr>
            <p:spPr bwMode="auto">
              <a:xfrm>
                <a:off x="5490977" y="2798455"/>
                <a:ext cx="9971242" cy="1218899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 fill="norm" stroke="1" extrusionOk="0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C9C9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rgbClr val="00000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1" numCol="1" spcCol="1270" anchor="ctr" anchorCtr="0">
                <a:noAutofit/>
              </a:bodyPr>
              <a:lstStyle/>
              <a:p>
                <a:pPr marL="357188" marR="0" lvl="0" indent="0" algn="l" defTabSz="8890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defRPr/>
                </a:pPr>
                <a:r>
                  <a:rPr lang="tr-TR" sz="2400" b="0" i="0" u="none" strike="noStrike" cap="none" spc="0">
                    <a:ln>
                      <a:noFill/>
                    </a:ln>
                    <a:solidFill>
                      <a:srgbClr val="404040"/>
                    </a:solidFill>
                    <a:latin typeface="Calibri"/>
                    <a:ea typeface="Arial"/>
                    <a:cs typeface="Arial"/>
                  </a:rPr>
                  <a:t>Sağlıklı yaşamak</a:t>
                </a:r>
                <a:endParaRPr/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377288" y="2782499"/>
                <a:ext cx="1120567" cy="11205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rgbClr val="000000"/>
              </a:lnRef>
              <a:fillRef idx="1">
                <a:srgbClr val="00000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4" name="Serbest Form 35"/>
              <p:cNvSpPr/>
              <p:nvPr/>
            </p:nvSpPr>
            <p:spPr bwMode="auto">
              <a:xfrm>
                <a:off x="5474561" y="4062438"/>
                <a:ext cx="9971242" cy="1120568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 fill="norm" stroke="1" extrusionOk="0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EBE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rgbClr val="00000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0" numCol="1" spcCol="1270" anchor="ctr" anchorCtr="0">
                <a:noAutofit/>
              </a:bodyPr>
              <a:lstStyle/>
              <a:p>
                <a:pPr marL="357188" marR="0" lvl="0" indent="0" algn="l" defTabSz="8890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defRPr/>
                </a:pPr>
                <a:r>
                  <a:rPr lang="tr-TR" sz="2400" b="0" i="0" u="none" strike="noStrike" cap="none" spc="0">
                    <a:ln>
                      <a:noFill/>
                    </a:ln>
                    <a:solidFill>
                      <a:srgbClr val="404040"/>
                    </a:solidFill>
                    <a:latin typeface="Calibri"/>
                    <a:ea typeface="Arial"/>
                    <a:cs typeface="Arial"/>
                  </a:rPr>
                  <a:t>KOAH</a:t>
                </a:r>
                <a:r>
                  <a:rPr lang="tr-TR" sz="2400" b="0" i="0" u="none" strike="noStrike" cap="none" spc="0">
                    <a:ln>
                      <a:noFill/>
                    </a:ln>
                    <a:solidFill>
                      <a:srgbClr val="404040"/>
                    </a:solidFill>
                    <a:latin typeface="Calibri"/>
                    <a:ea typeface="Arial"/>
                    <a:cs typeface="Arial"/>
                  </a:rPr>
                  <a:t> risk</a:t>
                </a:r>
                <a:r>
                  <a:rPr lang="tr-TR" sz="2400" b="0" i="0" u="none" strike="noStrike" cap="none" spc="0">
                    <a:ln>
                      <a:noFill/>
                    </a:ln>
                    <a:solidFill>
                      <a:srgbClr val="404040"/>
                    </a:solidFill>
                    <a:latin typeface="Calibri"/>
                    <a:ea typeface="Arial"/>
                    <a:cs typeface="Arial"/>
                  </a:rPr>
                  <a:t> faktörlerinden uzak durmak</a:t>
                </a:r>
                <a:endParaRPr/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5399508" y="4046149"/>
                <a:ext cx="1164748" cy="11368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rgbClr val="000000"/>
              </a:lnRef>
              <a:fillRef idx="1">
                <a:srgbClr val="00000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16" name="Serbest Form 37"/>
              <p:cNvSpPr/>
              <p:nvPr/>
            </p:nvSpPr>
            <p:spPr bwMode="auto">
              <a:xfrm>
                <a:off x="5490618" y="5342408"/>
                <a:ext cx="9955185" cy="1120568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 fill="norm" stroke="1" extrusionOk="0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C9C9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rgbClr val="00000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0" numCol="1" spcCol="1270" anchor="ctr" anchorCtr="0">
                <a:noAutofit/>
              </a:bodyPr>
              <a:lstStyle/>
              <a:p>
                <a:pPr marL="0" marR="0" lvl="0" indent="0" algn="l" defTabSz="3556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Tx/>
                  <a:buNone/>
                  <a:defRPr/>
                </a:pPr>
                <a:endParaRPr lang="tr-TR" sz="2400" b="0" i="0" u="none" strike="noStrike" cap="none" spc="0">
                  <a:ln>
                    <a:noFill/>
                  </a:ln>
                  <a:solidFill>
                    <a:srgbClr val="404040"/>
                  </a:solidFill>
                  <a:latin typeface="Calibri"/>
                  <a:ea typeface="Arial"/>
                  <a:cs typeface="Arial"/>
                </a:endParaRPr>
              </a:p>
              <a:p>
                <a:pPr marL="0" marR="0" lvl="0" indent="0" algn="l" defTabSz="3556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Tx/>
                  <a:buNone/>
                  <a:defRPr/>
                </a:pPr>
                <a:r>
                  <a:rPr lang="tr-TR" sz="2400" b="0" i="0" u="none" strike="noStrike" cap="none" spc="0">
                    <a:ln>
                      <a:noFill/>
                    </a:ln>
                    <a:solidFill>
                      <a:srgbClr val="404040"/>
                    </a:solidFill>
                    <a:latin typeface="Calibri"/>
                    <a:ea typeface="Arial"/>
                    <a:cs typeface="Arial"/>
                  </a:rPr>
                  <a:t>      İlaç tedavisi ve düzenli doktor kontrolü</a:t>
                </a:r>
                <a:endParaRPr/>
              </a:p>
              <a:p>
                <a:pPr marL="342900" marR="0" lvl="0" indent="-342900" algn="l" defTabSz="35560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 typeface="Arial"/>
                  <a:buChar char="•"/>
                  <a:defRPr/>
                </a:pPr>
                <a:endParaRPr lang="tr-TR" sz="2400" b="0" i="0" u="none" strike="noStrike" cap="none" spc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Arial"/>
                  <a:cs typeface="Arial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5413447" y="5342700"/>
                <a:ext cx="1120567" cy="11205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rgbClr val="000000"/>
              </a:lnRef>
              <a:fillRef idx="1">
                <a:srgbClr val="00000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  <p:grpSp>
          <p:nvGrpSpPr>
            <p:cNvPr id="9" name="Grup 29"/>
            <p:cNvGrpSpPr/>
            <p:nvPr/>
          </p:nvGrpSpPr>
          <p:grpSpPr bwMode="auto">
            <a:xfrm>
              <a:off x="974449" y="4511348"/>
              <a:ext cx="10048414" cy="1237494"/>
              <a:chOff x="979782" y="4888451"/>
              <a:chExt cx="10048414" cy="1237494"/>
            </a:xfrm>
          </p:grpSpPr>
          <p:sp>
            <p:nvSpPr>
              <p:cNvPr id="10" name="Serbest Form 31"/>
              <p:cNvSpPr/>
              <p:nvPr/>
            </p:nvSpPr>
            <p:spPr bwMode="auto">
              <a:xfrm>
                <a:off x="1056954" y="4888451"/>
                <a:ext cx="9971242" cy="1237494"/>
              </a:xfrm>
              <a:custGeom>
                <a:avLst/>
                <a:gdLst>
                  <a:gd name="connsiteX0" fmla="*/ 0 w 5410440"/>
                  <a:gd name="connsiteY0" fmla="*/ 0 h 1120567"/>
                  <a:gd name="connsiteX1" fmla="*/ 4850157 w 5410440"/>
                  <a:gd name="connsiteY1" fmla="*/ 0 h 1120567"/>
                  <a:gd name="connsiteX2" fmla="*/ 5410440 w 5410440"/>
                  <a:gd name="connsiteY2" fmla="*/ 560284 h 1120567"/>
                  <a:gd name="connsiteX3" fmla="*/ 4850157 w 5410440"/>
                  <a:gd name="connsiteY3" fmla="*/ 1120567 h 1120567"/>
                  <a:gd name="connsiteX4" fmla="*/ 0 w 5410440"/>
                  <a:gd name="connsiteY4" fmla="*/ 1120567 h 1120567"/>
                  <a:gd name="connsiteX5" fmla="*/ 0 w 5410440"/>
                  <a:gd name="connsiteY5" fmla="*/ 0 h 112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10440" h="1120567" fill="norm" stroke="1" extrusionOk="0">
                    <a:moveTo>
                      <a:pt x="5410440" y="1120566"/>
                    </a:moveTo>
                    <a:lnTo>
                      <a:pt x="560283" y="1120566"/>
                    </a:lnTo>
                    <a:lnTo>
                      <a:pt x="0" y="560283"/>
                    </a:lnTo>
                    <a:lnTo>
                      <a:pt x="560283" y="1"/>
                    </a:lnTo>
                    <a:lnTo>
                      <a:pt x="5410440" y="1"/>
                    </a:lnTo>
                    <a:lnTo>
                      <a:pt x="5410440" y="1120566"/>
                    </a:lnTo>
                    <a:close/>
                  </a:path>
                </a:pathLst>
              </a:custGeom>
              <a:solidFill>
                <a:srgbClr val="FFEBE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rgbClr val="000000"/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74281" tIns="76201" rIns="142240" bIns="76200" numCol="1" spcCol="1270" anchor="ctr" anchorCtr="0">
                <a:noAutofit/>
              </a:bodyPr>
              <a:lstStyle/>
              <a:p>
                <a:pPr marL="357188" marR="0" lvl="0" indent="0" algn="l" defTabSz="88900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9999"/>
                  </a:buClr>
                  <a:buSzTx/>
                  <a:buFontTx/>
                  <a:buNone/>
                  <a:defRPr/>
                </a:pPr>
                <a:r>
                  <a:rPr lang="tr-TR" sz="2400" b="0" i="0" u="none" strike="noStrike" cap="none" spc="0">
                    <a:ln>
                      <a:noFill/>
                    </a:ln>
                    <a:solidFill>
                      <a:srgbClr val="404040"/>
                    </a:solidFill>
                    <a:latin typeface="Calibri"/>
                    <a:ea typeface="Arial"/>
                    <a:cs typeface="Arial"/>
                  </a:rPr>
                  <a:t>Evde takip ve tedavi</a:t>
                </a:r>
                <a:endParaRPr/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979782" y="4888743"/>
                <a:ext cx="1120567" cy="11205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C9C9"/>
                </a:solidFill>
              </a:ln>
            </p:spPr>
            <p:style>
              <a:lnRef idx="0">
                <a:srgbClr val="000000"/>
              </a:lnRef>
              <a:fillRef idx="1">
                <a:srgbClr val="000000"/>
              </a:fillRef>
              <a:effectRef idx="2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</p:grpSp>
      <p:pic>
        <p:nvPicPr>
          <p:cNvPr id="18" name="Resim 1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213657" y="3849686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173013" y="1549381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0" name="Resim 20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188640" y="2651539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1" name="Resim 3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173885" y="5000602"/>
            <a:ext cx="570422" cy="570422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2" name="Resim 21"/>
          <p:cNvPicPr/>
          <p:nvPr/>
        </p:nvPicPr>
        <p:blipFill>
          <a:blip r:embed="rId6"/>
          <a:srcRect l="9731" t="25171" r="51098" b="26456"/>
          <a:stretch/>
        </p:blipFill>
        <p:spPr bwMode="auto">
          <a:xfrm>
            <a:off x="6240081" y="682762"/>
            <a:ext cx="1514484" cy="1443058"/>
          </a:xfrm>
          <a:prstGeom prst="rect">
            <a:avLst/>
          </a:prstGeom>
        </p:spPr>
      </p:pic>
      <p:pic>
        <p:nvPicPr>
          <p:cNvPr id="23" name="Resim 22"/>
          <p:cNvPicPr/>
          <p:nvPr/>
        </p:nvPicPr>
        <p:blipFill>
          <a:blip r:embed="rId7"/>
          <a:srcRect l="35727" t="21436" r="36620" b="29242"/>
          <a:stretch/>
        </p:blipFill>
        <p:spPr bwMode="auto">
          <a:xfrm>
            <a:off x="8042127" y="929318"/>
            <a:ext cx="1491719" cy="1412887"/>
          </a:xfrm>
          <a:prstGeom prst="rect">
            <a:avLst/>
          </a:prstGeom>
        </p:spPr>
      </p:pic>
      <p:pic>
        <p:nvPicPr>
          <p:cNvPr id="24" name="Resim 23"/>
          <p:cNvPicPr/>
          <p:nvPr/>
        </p:nvPicPr>
        <p:blipFill>
          <a:blip r:embed="rId8"/>
          <a:srcRect l="29756" t="9059" r="33291" b="25816"/>
          <a:stretch/>
        </p:blipFill>
        <p:spPr bwMode="auto">
          <a:xfrm>
            <a:off x="9719331" y="2205685"/>
            <a:ext cx="1523879" cy="1394668"/>
          </a:xfrm>
          <a:prstGeom prst="rect">
            <a:avLst/>
          </a:prstGeom>
        </p:spPr>
      </p:pic>
      <p:pic>
        <p:nvPicPr>
          <p:cNvPr id="25" name="Resim 24"/>
          <p:cNvPicPr/>
          <p:nvPr/>
        </p:nvPicPr>
        <p:blipFill>
          <a:blip r:embed="rId9"/>
          <a:srcRect l="14868" t="16295" r="17652" b="21055"/>
          <a:stretch/>
        </p:blipFill>
        <p:spPr bwMode="auto">
          <a:xfrm>
            <a:off x="9414583" y="4056268"/>
            <a:ext cx="1491719" cy="1398082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76638" y="2936961"/>
            <a:ext cx="1511995" cy="1428717"/>
          </a:xfrm>
          <a:prstGeom prst="rect">
            <a:avLst/>
          </a:prstGeom>
          <a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algn="tl" flip="none" sx="100000" sy="100000" tx="0" ty="0"/>
          </a:blipFill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731" t="15229" r="41382" b="45457"/>
          <a:stretch/>
        </p:blipFill>
        <p:spPr bwMode="auto">
          <a:xfrm>
            <a:off x="6016487" y="4666094"/>
            <a:ext cx="1491719" cy="1421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endParaRPr lang="tr-TR" sz="240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tr-TR" sz="3700" b="1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KOAH’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la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Başetmede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Atılması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Gereken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Adımlar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Nelerdir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b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800" b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14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graphicFrame>
        <p:nvGraphicFramePr>
          <p:cNvPr id="21" name="Diagram 10"/>
          <p:cNvGraphicFramePr>
            <a:graphicFrameLocks xmlns:a="http://schemas.openxmlformats.org/drawingml/2006/main"/>
          </p:cNvGraphicFramePr>
          <p:nvPr/>
        </p:nvGraphicFramePr>
        <p:xfrm>
          <a:off x="8979164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10" r:qs="rId11" r:cs="rId9"/>
          </a:graphicData>
        </a:graphic>
      </p:graphicFrame>
      <p:graphicFrame>
        <p:nvGraphicFramePr>
          <p:cNvPr id="22" name="Diagram 10"/>
          <p:cNvGraphicFramePr>
            <a:graphicFrameLocks xmlns:a="http://schemas.openxmlformats.org/drawingml/2006/main"/>
          </p:cNvGraphicFramePr>
          <p:nvPr/>
        </p:nvGraphicFramePr>
        <p:xfrm>
          <a:off x="6255014" y="1300443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5" r:qs="rId16" r:cs="rId14"/>
          </a:graphicData>
        </a:graphic>
      </p:graphicFrame>
      <p:graphicFrame>
        <p:nvGraphicFramePr>
          <p:cNvPr id="23" name="Diagram 10"/>
          <p:cNvGraphicFramePr>
            <a:graphicFrameLocks xmlns:a="http://schemas.openxmlformats.org/drawingml/2006/main"/>
          </p:cNvGraphicFramePr>
          <p:nvPr/>
        </p:nvGraphicFramePr>
        <p:xfrm>
          <a:off x="34451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20" r:qs="rId21" r:cs="rId19"/>
          </a:graphicData>
        </a:graphic>
      </p:graphicFrame>
      <p:pic>
        <p:nvPicPr>
          <p:cNvPr id="24" name="Resim 23"/>
          <p:cNvPicPr/>
          <p:nvPr/>
        </p:nvPicPr>
        <p:blipFill>
          <a:blip r:embed="rId22"/>
          <a:srcRect l="35727" t="21436" r="36620" b="29242"/>
          <a:stretch/>
        </p:blipFill>
        <p:spPr bwMode="auto">
          <a:xfrm>
            <a:off x="9391525" y="4351086"/>
            <a:ext cx="1722074" cy="1611564"/>
          </a:xfrm>
          <a:prstGeom prst="rect">
            <a:avLst/>
          </a:prstGeom>
        </p:spPr>
      </p:pic>
      <p:pic>
        <p:nvPicPr>
          <p:cNvPr id="25" name="Resim 24"/>
          <p:cNvPicPr/>
          <p:nvPr/>
        </p:nvPicPr>
        <p:blipFill>
          <a:blip r:embed="rId23"/>
          <a:srcRect l="14868" t="16295" r="17652" b="21055"/>
          <a:stretch/>
        </p:blipFill>
        <p:spPr bwMode="auto">
          <a:xfrm>
            <a:off x="6666877" y="4341561"/>
            <a:ext cx="1753223" cy="1611564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2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5529" t="32418" r="29424" b="38300"/>
          <a:stretch/>
        </p:blipFill>
        <p:spPr bwMode="auto">
          <a:xfrm>
            <a:off x="3847974" y="4341561"/>
            <a:ext cx="1733676" cy="1611564"/>
          </a:xfrm>
          <a:prstGeom prst="rect">
            <a:avLst/>
          </a:prstGeom>
          <a:pattFill prst="pct50">
            <a:fgClr>
              <a:srgbClr val="FFEBEB"/>
            </a:fgClr>
            <a:bgClr>
              <a:schemeClr val="bg1"/>
            </a:bgClr>
          </a:pattFill>
        </p:spPr>
      </p:pic>
      <p:pic>
        <p:nvPicPr>
          <p:cNvPr id="27" name="Resim 26"/>
          <p:cNvPicPr/>
          <p:nvPr/>
        </p:nvPicPr>
        <p:blipFill>
          <a:blip r:embed="rId25"/>
          <a:srcRect l="29756" t="9059" r="33291" b="25816"/>
          <a:stretch/>
        </p:blipFill>
        <p:spPr bwMode="auto">
          <a:xfrm>
            <a:off x="1152399" y="4341561"/>
            <a:ext cx="1714625" cy="1611564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  <a:defRPr/>
            </a:pPr>
            <a:endParaRPr lang="tr-TR" sz="240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tr-TR" sz="3700" b="1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KOAH’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la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Başetmede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Atılması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Gereken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Adımlar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Nelerdir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b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2800" b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14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graphicFrame>
        <p:nvGraphicFramePr>
          <p:cNvPr id="21" name="Diagram 10"/>
          <p:cNvGraphicFramePr>
            <a:graphicFrameLocks xmlns:a="http://schemas.openxmlformats.org/drawingml/2006/main"/>
          </p:cNvGraphicFramePr>
          <p:nvPr/>
        </p:nvGraphicFramePr>
        <p:xfrm>
          <a:off x="8979164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10" r:qs="rId11" r:cs="rId9"/>
          </a:graphicData>
        </a:graphic>
      </p:graphicFrame>
      <p:graphicFrame>
        <p:nvGraphicFramePr>
          <p:cNvPr id="22" name="Diagram 10"/>
          <p:cNvGraphicFramePr>
            <a:graphicFrameLocks xmlns:a="http://schemas.openxmlformats.org/drawingml/2006/main"/>
          </p:cNvGraphicFramePr>
          <p:nvPr/>
        </p:nvGraphicFramePr>
        <p:xfrm>
          <a:off x="6255014" y="1300443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5" r:qs="rId16" r:cs="rId14"/>
          </a:graphicData>
        </a:graphic>
      </p:graphicFrame>
      <p:graphicFrame>
        <p:nvGraphicFramePr>
          <p:cNvPr id="23" name="Diagram 10"/>
          <p:cNvGraphicFramePr>
            <a:graphicFrameLocks xmlns:a="http://schemas.openxmlformats.org/drawingml/2006/main"/>
          </p:cNvGraphicFramePr>
          <p:nvPr/>
        </p:nvGraphicFramePr>
        <p:xfrm>
          <a:off x="34451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20" r:qs="rId21" r:cs="rId19"/>
          </a:graphicData>
        </a:graphic>
      </p:graphicFrame>
      <p:pic>
        <p:nvPicPr>
          <p:cNvPr id="10" name="Resim 9"/>
          <p:cNvPicPr/>
          <p:nvPr/>
        </p:nvPicPr>
        <p:blipFill>
          <a:blip r:embed="rId22"/>
          <a:srcRect l="9731" t="25171" r="51098" b="26456"/>
          <a:stretch/>
        </p:blipFill>
        <p:spPr bwMode="auto"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0" t="0" r="0" b="8828"/>
          <a:stretch/>
        </p:blipFill>
        <p:spPr bwMode="auto">
          <a:xfrm>
            <a:off x="9391651" y="4343949"/>
            <a:ext cx="1713600" cy="1615764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4"/>
          <a:srcRect l="5046" t="13153" r="2905" b="5712"/>
          <a:stretch/>
        </p:blipFill>
        <p:spPr bwMode="auto">
          <a:xfrm>
            <a:off x="6658805" y="4376609"/>
            <a:ext cx="1737932" cy="161572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25"/>
          <a:srcRect l="0" t="0" r="19602" b="0"/>
          <a:stretch/>
        </p:blipFill>
        <p:spPr bwMode="auto">
          <a:xfrm>
            <a:off x="3871464" y="4376609"/>
            <a:ext cx="1706008" cy="1593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14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27" name="Resim 26"/>
          <p:cNvPicPr/>
          <p:nvPr/>
        </p:nvPicPr>
        <p:blipFill>
          <a:blip r:embed="rId7"/>
          <a:srcRect l="29756" t="9059" r="33291" b="25816"/>
          <a:stretch/>
        </p:blipFill>
        <p:spPr bwMode="auto">
          <a:xfrm>
            <a:off x="1152399" y="4341561"/>
            <a:ext cx="1714625" cy="161156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200400" y="1256267"/>
            <a:ext cx="8090658" cy="3291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300">
                <a:solidFill>
                  <a:srgbClr val="404040"/>
                </a:solidFill>
              </a:rPr>
              <a:t>Tütün kullanımı; kalp ve akciğer hastalığını,                                              kalp krizi ve/veya inme riskini arttırır.</a:t>
            </a:r>
            <a:endParaRPr/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300">
                <a:solidFill>
                  <a:srgbClr val="404040"/>
                </a:solidFill>
              </a:rPr>
              <a:t>Tütün kullanımını bırakmak kalbinizi ve sağlığınızı                        korumak için yapabileceğiniz en önemli şeydir.</a:t>
            </a:r>
            <a:endParaRPr/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300">
                <a:solidFill>
                  <a:srgbClr val="404040"/>
                </a:solidFill>
              </a:rPr>
              <a:t>Sigara içmeyi bırakın.</a:t>
            </a:r>
            <a:endParaRPr/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300">
                <a:solidFill>
                  <a:srgbClr val="404040"/>
                </a:solidFill>
              </a:rPr>
              <a:t>Sigara içilen yerlerden uzak durun.</a:t>
            </a:r>
            <a:endParaRPr/>
          </a:p>
          <a:p>
            <a:pPr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300">
                <a:solidFill>
                  <a:srgbClr val="404040"/>
                </a:solidFill>
              </a:rPr>
              <a:t>Gereğinde sigara bırakma polikliniklerine başvurarak destek alın.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defRPr/>
            </a:pPr>
            <a:endParaRPr lang="tr-TR" sz="2400">
              <a:solidFill>
                <a:srgbClr val="404040"/>
              </a:solidFill>
            </a:endParaRPr>
          </a:p>
          <a:p>
            <a:pPr marL="381000" indent="-381000">
              <a:buFont typeface="Arial"/>
              <a:buNone/>
              <a:defRPr/>
            </a:pPr>
            <a:endParaRPr lang="tr-TR" sz="2400"/>
          </a:p>
        </p:txBody>
      </p:sp>
      <p:pic>
        <p:nvPicPr>
          <p:cNvPr id="10" name="Resim 9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23" name="Diagram 10"/>
          <p:cNvGraphicFramePr>
            <a:graphicFrameLocks xmlns:a="http://schemas.openxmlformats.org/drawingml/2006/main"/>
          </p:cNvGraphicFramePr>
          <p:nvPr/>
        </p:nvGraphicFramePr>
        <p:xfrm>
          <a:off x="791394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26" name="Picture 5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5529" t="32418" r="29424" b="38300"/>
          <a:stretch/>
        </p:blipFill>
        <p:spPr bwMode="auto">
          <a:xfrm>
            <a:off x="1194229" y="4341561"/>
            <a:ext cx="1733676" cy="1611564"/>
          </a:xfrm>
          <a:prstGeom prst="rect">
            <a:avLst/>
          </a:prstGeom>
          <a:pattFill prst="pct50">
            <a:fgClr>
              <a:srgbClr val="FFEBEB"/>
            </a:fgClr>
            <a:bgClr>
              <a:schemeClr val="bg1"/>
            </a:bgClr>
          </a:pattFill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162301" y="1920439"/>
            <a:ext cx="8478492" cy="476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>
                <a:solidFill>
                  <a:srgbClr val="404040"/>
                </a:solidFill>
              </a:rPr>
              <a:t>Astım, KOAH hastalarında grip geçirilmesi                       hastalıklarında alevlenmelere neden olabilir,                        </a:t>
            </a:r>
            <a:r>
              <a:rPr lang="tr-TR" sz="2400">
                <a:solidFill>
                  <a:srgbClr val="404040"/>
                </a:solidFill>
              </a:rPr>
              <a:t>pnömokok</a:t>
            </a:r>
            <a:r>
              <a:rPr lang="tr-TR" sz="2400">
                <a:solidFill>
                  <a:srgbClr val="404040"/>
                </a:solidFill>
              </a:rPr>
              <a:t> bakterisi ile temaslarında zatürre riski artar. 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 b="1">
                <a:solidFill>
                  <a:srgbClr val="404040"/>
                </a:solidFill>
              </a:rPr>
              <a:t>Aşılar sağlığınızı korumanın en güvenli yollarından biridir. aşılarınızı ertelemeden yaptırmak için doktorunuza danışın.</a:t>
            </a:r>
            <a:endParaRPr/>
          </a:p>
          <a:p>
            <a:pPr marL="381000" indent="-381000">
              <a:buFont typeface="Arial"/>
              <a:buNone/>
              <a:defRPr/>
            </a:pPr>
            <a:endParaRPr lang="tr-TR" sz="2400"/>
          </a:p>
        </p:txBody>
      </p:sp>
      <p:pic>
        <p:nvPicPr>
          <p:cNvPr id="10" name="Resim 9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4" name="Dikdörtgen 13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Resim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71521" y="2964990"/>
            <a:ext cx="777210" cy="2051834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22" name="Diagram 10"/>
          <p:cNvGraphicFramePr>
            <a:graphicFrameLocks xmlns:a="http://schemas.openxmlformats.org/drawingml/2006/main"/>
          </p:cNvGraphicFramePr>
          <p:nvPr/>
        </p:nvGraphicFramePr>
        <p:xfrm>
          <a:off x="778565" y="1300443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6" r:qs="rId7" r:cs="rId5"/>
          </a:graphicData>
        </a:graphic>
      </p:graphicFrame>
      <p:pic>
        <p:nvPicPr>
          <p:cNvPr id="25" name="Resim 24"/>
          <p:cNvPicPr/>
          <p:nvPr/>
        </p:nvPicPr>
        <p:blipFill>
          <a:blip r:embed="rId8"/>
          <a:srcRect l="14868" t="16295" r="17652" b="21055"/>
          <a:stretch/>
        </p:blipFill>
        <p:spPr bwMode="auto">
          <a:xfrm>
            <a:off x="1190428" y="4304380"/>
            <a:ext cx="1753223" cy="1648745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 bwMode="auto">
          <a:xfrm>
            <a:off x="3146453" y="1109467"/>
            <a:ext cx="8706791" cy="5064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355600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tr-TR" sz="200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Hastalığınız için; </a:t>
            </a:r>
            <a:endParaRPr/>
          </a:p>
          <a:p>
            <a:pPr marL="342900" lvl="0" indent="-342900" defTabSz="355600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000">
                <a:solidFill>
                  <a:prstClr val="black">
                    <a:lumMod val="75000"/>
                    <a:lumOff val="25000"/>
                  </a:prstClr>
                </a:solidFill>
              </a:rPr>
              <a:t>Nefes açıcı ilaçlar</a:t>
            </a:r>
            <a:endParaRPr/>
          </a:p>
          <a:p>
            <a:pPr marL="342900" lvl="0" indent="-342900" defTabSz="355600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000">
                <a:solidFill>
                  <a:prstClr val="black">
                    <a:lumMod val="75000"/>
                    <a:lumOff val="25000"/>
                  </a:prstClr>
                </a:solidFill>
              </a:rPr>
              <a:t>Gerekirse evde oksijen tedavisi veya </a:t>
            </a:r>
            <a:endParaRPr/>
          </a:p>
          <a:p>
            <a:pPr marL="342900" lvl="0" indent="-342900" defTabSz="355600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000">
                <a:solidFill>
                  <a:prstClr val="black">
                    <a:lumMod val="75000"/>
                    <a:lumOff val="25000"/>
                  </a:prstClr>
                </a:solidFill>
              </a:rPr>
              <a:t>Evde solunum cihazı tedavisi kullanmanız gerekebilir</a:t>
            </a:r>
            <a:endParaRPr/>
          </a:p>
          <a:p>
            <a:pPr lvl="0" defTabSz="355600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İlaçlarınızı doğru ve etkin kullanmazsanız </a:t>
            </a:r>
            <a:endParaRPr/>
          </a:p>
          <a:p>
            <a:pPr lvl="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tr-TR" sz="30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tr-TR" sz="2000">
                <a:solidFill>
                  <a:prstClr val="black">
                    <a:lumMod val="75000"/>
                    <a:lumOff val="25000"/>
                  </a:prstClr>
                </a:solidFill>
              </a:rPr>
              <a:t>İlaçlarınızın etkili olmaz, hastalığınız ilerler, sık alevlenmeler yaşarsınız, hastane yatışlarınız artar ve bir çok yan etki gelişebilir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/>
          </a:p>
          <a:p>
            <a:pPr lvl="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tr-TR" sz="2400">
                <a:solidFill>
                  <a:srgbClr val="FF0000"/>
                </a:solidFill>
              </a:rPr>
              <a:t> </a:t>
            </a:r>
            <a:endParaRPr lang="tr-TR" sz="2000" b="1">
              <a:solidFill>
                <a:srgbClr val="FF0000"/>
              </a:solidFill>
            </a:endParaRPr>
          </a:p>
        </p:txBody>
      </p:sp>
      <p:sp>
        <p:nvSpPr>
          <p:cNvPr id="11" name="Aşağı Ok 10"/>
          <p:cNvSpPr/>
          <p:nvPr/>
        </p:nvSpPr>
        <p:spPr bwMode="auto">
          <a:xfrm>
            <a:off x="7015216" y="3851986"/>
            <a:ext cx="484632" cy="617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ln>
                <a:solidFill>
                  <a:srgbClr val="A6A6A6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4" name="Resim 13"/>
          <p:cNvPicPr/>
          <p:nvPr/>
        </p:nvPicPr>
        <p:blipFill>
          <a:blip r:embed="rId9"/>
          <a:srcRect l="67309" t="8113" r="10090" b="54182"/>
          <a:stretch/>
        </p:blipFill>
        <p:spPr bwMode="auto">
          <a:xfrm>
            <a:off x="9450839" y="976451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10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Dikdörtgen 7"/>
          <p:cNvSpPr/>
          <p:nvPr/>
        </p:nvSpPr>
        <p:spPr bwMode="auto">
          <a:xfrm>
            <a:off x="0" y="6159633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rcRect l="0" t="5209" r="0" b="8762"/>
          <a:stretch/>
        </p:blipFill>
        <p:spPr bwMode="auto">
          <a:xfrm>
            <a:off x="0" y="155270"/>
            <a:ext cx="12192000" cy="5990252"/>
          </a:xfrm>
          <a:prstGeom prst="rect">
            <a:avLst/>
          </a:prstGeom>
        </p:spPr>
      </p:pic>
      <p:pic>
        <p:nvPicPr>
          <p:cNvPr id="10" name="Resim 5"/>
          <p:cNvPicPr>
            <a:picLocks noChangeAspect="1"/>
          </p:cNvPicPr>
          <p:nvPr/>
        </p:nvPicPr>
        <p:blipFill>
          <a:blip r:embed="rId2"/>
          <a:srcRect l="0" t="5209" r="0" b="8762"/>
          <a:stretch/>
        </p:blipFill>
        <p:spPr bwMode="auto">
          <a:xfrm>
            <a:off x="0" y="183845"/>
            <a:ext cx="12192000" cy="5990252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 bwMode="auto">
          <a:xfrm>
            <a:off x="675043" y="1225497"/>
            <a:ext cx="5779545" cy="4404988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TextBox 6"/>
          <p:cNvSpPr txBox="1"/>
          <p:nvPr/>
        </p:nvSpPr>
        <p:spPr bwMode="auto">
          <a:xfrm>
            <a:off x="675043" y="1938161"/>
            <a:ext cx="577954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Dünyada her </a:t>
            </a:r>
            <a:r>
              <a:rPr lang="tr-TR" sz="24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10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kişiden biri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KOAH’lıdır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. 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hastalarının sadece %10’u hastalığını bilmektedir.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Dünya Sağlık Örgütü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verilerine göre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 dünyada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en sık öldüren 4. hastalıktır.</a:t>
            </a: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ın</a:t>
            </a: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Görülme Sıklığı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3"/>
          <a:srcRect l="19357" t="20489" r="20080" b="20894"/>
          <a:stretch/>
        </p:blipFill>
        <p:spPr bwMode="auto">
          <a:xfrm>
            <a:off x="7222316" y="1747602"/>
            <a:ext cx="3722075" cy="3740180"/>
          </a:xfrm>
          <a:prstGeom prst="ellipse">
            <a:avLst/>
          </a:prstGeom>
        </p:spPr>
      </p:pic>
      <p:sp>
        <p:nvSpPr>
          <p:cNvPr id="15" name="Speech Bubble: Rectangle 7"/>
          <p:cNvSpPr/>
          <p:nvPr/>
        </p:nvSpPr>
        <p:spPr bwMode="auto">
          <a:xfrm>
            <a:off x="7129631" y="712478"/>
            <a:ext cx="1784678" cy="1311002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FF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3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Dünyada en sık öldüren 4. hastalık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231114" y="513004"/>
            <a:ext cx="9431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>
                <a:solidFill>
                  <a:srgbClr val="C00000"/>
                </a:solidFill>
              </a:rPr>
              <a:t>"İnhaler Cihaz Kullanımı" ile ilgili eğitim videolarına aşağıda yer alan linkten ulaşabilirsiniz. </a:t>
            </a:r>
            <a:endParaRPr/>
          </a:p>
        </p:txBody>
      </p:sp>
      <p:pic>
        <p:nvPicPr>
          <p:cNvPr id="8" name="Resim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84716" y="374963"/>
            <a:ext cx="777210" cy="2051834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rcRect l="14245" t="16830" r="68087" b="20037"/>
          <a:stretch/>
        </p:blipFill>
        <p:spPr bwMode="auto">
          <a:xfrm>
            <a:off x="8750983" y="3810288"/>
            <a:ext cx="1081887" cy="2052286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63500"/>
          </a:effectLst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76308" y="3838569"/>
            <a:ext cx="1872610" cy="20287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8" name="Metin kutusu 17"/>
          <p:cNvSpPr txBox="1"/>
          <p:nvPr/>
        </p:nvSpPr>
        <p:spPr bwMode="auto">
          <a:xfrm>
            <a:off x="1231114" y="2742384"/>
            <a:ext cx="9543724" cy="4308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200">
                <a:solidFill>
                  <a:srgbClr val="404040"/>
                </a:solidFill>
              </a:rPr>
              <a:t>https://www.toraks.org.tr/site/resources/rahat-nefes-almak-istiyorum</a:t>
            </a:r>
            <a:endParaRPr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rcRect l="33711" t="24699" r="19702" b="35152"/>
          <a:stretch/>
        </p:blipFill>
        <p:spPr bwMode="auto">
          <a:xfrm>
            <a:off x="3147847" y="3483066"/>
            <a:ext cx="5090474" cy="2376710"/>
          </a:xfrm>
          <a:prstGeom prst="rect">
            <a:avLst/>
          </a:prstGeom>
        </p:spPr>
      </p:pic>
      <p:pic>
        <p:nvPicPr>
          <p:cNvPr id="19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6"/>
          <a:srcRect l="0" t="26097" r="49268" b="27531"/>
          <a:stretch/>
        </p:blipFill>
        <p:spPr bwMode="auto">
          <a:xfrm>
            <a:off x="406244" y="1850087"/>
            <a:ext cx="744269" cy="672220"/>
          </a:xfrm>
          <a:prstGeom prst="rect">
            <a:avLst/>
          </a:prstGeom>
          <a:noFill/>
        </p:spPr>
      </p:pic>
      <p:pic>
        <p:nvPicPr>
          <p:cNvPr id="20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6"/>
          <a:srcRect l="0" t="26097" r="49268" b="27531"/>
          <a:stretch/>
        </p:blipFill>
        <p:spPr bwMode="auto">
          <a:xfrm>
            <a:off x="383268" y="2543562"/>
            <a:ext cx="744269" cy="672219"/>
          </a:xfrm>
          <a:prstGeom prst="rect">
            <a:avLst/>
          </a:prstGeom>
          <a:noFill/>
        </p:spPr>
      </p:pic>
      <p:sp>
        <p:nvSpPr>
          <p:cNvPr id="15" name="7 Metin kutusu"/>
          <p:cNvSpPr txBox="1">
            <a:spLocks noChangeArrowheads="1"/>
          </p:cNvSpPr>
          <p:nvPr/>
        </p:nvSpPr>
        <p:spPr bwMode="auto">
          <a:xfrm>
            <a:off x="1231114" y="1800991"/>
            <a:ext cx="9543724" cy="7694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tr-TR"/>
            </a:defPPr>
            <a:lvl1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b="1" i="0" u="none" strike="noStrike" cap="none" spc="0">
                <a:ln>
                  <a:noFill/>
                </a:ln>
                <a:solidFill>
                  <a:srgbClr val="C00000"/>
                </a:solidFill>
              </a:defRPr>
            </a:lvl1pPr>
          </a:lstStyle>
          <a:p>
            <a:pPr lvl="0" algn="l">
              <a:defRPr/>
            </a:pPr>
            <a:r>
              <a:rPr lang="tr-TR" sz="2200" b="0">
                <a:solidFill>
                  <a:schemeClr val="bg1"/>
                </a:solidFill>
              </a:rPr>
              <a:t>https://hsgm.saglik.gov.tr/tr/kronik-hava-yolu-hastaliklari/hastalara-yonelik-egitim-videolari.html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21" name="Diagram 10"/>
          <p:cNvGraphicFramePr>
            <a:graphicFrameLocks xmlns:a="http://schemas.openxmlformats.org/drawingml/2006/main"/>
          </p:cNvGraphicFramePr>
          <p:nvPr/>
        </p:nvGraphicFramePr>
        <p:xfrm>
          <a:off x="839038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24" name="Resim 23"/>
          <p:cNvPicPr/>
          <p:nvPr/>
        </p:nvPicPr>
        <p:blipFill>
          <a:blip r:embed="rId7"/>
          <a:srcRect l="35727" t="21436" r="36620" b="29242"/>
          <a:stretch/>
        </p:blipFill>
        <p:spPr bwMode="auto">
          <a:xfrm>
            <a:off x="1251399" y="4288896"/>
            <a:ext cx="1722074" cy="166422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auto">
          <a:xfrm>
            <a:off x="3385834" y="1702236"/>
            <a:ext cx="8301341" cy="3414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Fiziksel olarak aktif olmak nefes darlığınızla                              başa çıkabilmeyi, aynı zamanda daha güçlü                                   ve sağlıklı hissetmenizi sağlar.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KOAH hastalarında hastalığın ilerlemesini engeller.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KOAH hastalarının hareketsizlikten bilhassa kaçınmaları gerekir.</a:t>
            </a:r>
            <a:endParaRPr/>
          </a:p>
        </p:txBody>
      </p:sp>
      <p:pic>
        <p:nvPicPr>
          <p:cNvPr id="11" name="Resim 10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21" name="Diagram 10"/>
          <p:cNvGraphicFramePr>
            <a:graphicFrameLocks xmlns:a="http://schemas.openxmlformats.org/drawingml/2006/main"/>
          </p:cNvGraphicFramePr>
          <p:nvPr/>
        </p:nvGraphicFramePr>
        <p:xfrm>
          <a:off x="839038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24" name="Resim 23"/>
          <p:cNvPicPr/>
          <p:nvPr/>
        </p:nvPicPr>
        <p:blipFill>
          <a:blip r:embed="rId7"/>
          <a:srcRect l="35727" t="21436" r="36620" b="29242"/>
          <a:stretch/>
        </p:blipFill>
        <p:spPr bwMode="auto">
          <a:xfrm>
            <a:off x="1251399" y="4288896"/>
            <a:ext cx="1722074" cy="1664229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 bwMode="auto">
          <a:xfrm>
            <a:off x="3088190" y="1115190"/>
            <a:ext cx="8633357" cy="525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Her yaştan sağlıklı yetişkinlerin haftada en az                                  2</a:t>
            </a:r>
            <a:r>
              <a:rPr lang="tr-TR" sz="2400"/>
              <a:t>,5 saat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orta şiddette fiziksel aktivite veya                              aerobik egzersiz yapmaları önerilir.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KOAH hastalarının doktorun bireysel değerlendirmesine uygun yoğunlukta aerobik egzersiz yapmaları uygundur. Hastalığı ilerlemiş hastaların hafif yoğunlukta egzersiz programlarına başlamaları önemlidir.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Yemek sonrası 2 saat hariç, uygun iklim koşullarında egzersiz (yürüme, yüzme vs.) yapılmalıdır.</a:t>
            </a:r>
            <a:endParaRPr/>
          </a:p>
        </p:txBody>
      </p:sp>
      <p:pic>
        <p:nvPicPr>
          <p:cNvPr id="11" name="Resim 10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279511" y="1437525"/>
            <a:ext cx="8340990" cy="53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Kötü beslenmenin ve kilo kaybının temel                             nedeni yemek yeme sırasında oluşan soluk                                                      alıp vermede yaşanan güçlüktür.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Kötü beslenme nedeniyle kilo kaybı yaşanabilir. Kilo kaybı zaman içerisinde kasların erimesine ve solunum kaslarının da güçsüzleşmesine neden olur. </a:t>
            </a:r>
            <a:endParaRPr/>
          </a:p>
          <a:p>
            <a:pPr marL="34290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Düzenli ve dengeli beslenmeniz sağlığınız için önemlidir.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endParaRPr lang="tr-TR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aphicFrame>
        <p:nvGraphicFramePr>
          <p:cNvPr id="11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2" name="Resim 11"/>
          <p:cNvPicPr/>
          <p:nvPr/>
        </p:nvPicPr>
        <p:blipFill>
          <a:blip r:embed="rId7"/>
          <a:srcRect l="9731" t="25171" r="51098" b="26456"/>
          <a:stretch/>
        </p:blipFill>
        <p:spPr bwMode="auto"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279510" y="1290918"/>
            <a:ext cx="8478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Üç ana öğün dışındaki kalan zamanlarda daha                                az miktarda besin tüketmeye çalışın.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Elma, lahana, mısır, salatalık ve gazlı içecekler                              gibi gaz yapıcı besinlerden kaçının.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Kalp yetmezliğiniz yoksa ve ödeminiz olmuyorsa mümkün olduğunca fazla miktarda sıvı alın.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Yemek yerken daha az konuşmaya çalışın.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Yemeklerinizi daha yavaş yemeye çalışın</a:t>
            </a: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. </a:t>
            </a:r>
            <a:endParaRPr/>
          </a:p>
        </p:txBody>
      </p:sp>
      <p:graphicFrame>
        <p:nvGraphicFramePr>
          <p:cNvPr id="11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2" name="Resim 11"/>
          <p:cNvPicPr/>
          <p:nvPr/>
        </p:nvPicPr>
        <p:blipFill>
          <a:blip r:embed="rId7"/>
          <a:srcRect l="9731" t="25171" r="51098" b="26456"/>
          <a:stretch/>
        </p:blipFill>
        <p:spPr bwMode="auto"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108060" y="1470737"/>
            <a:ext cx="65280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Yağ tüketiminizi azaltın.   </a:t>
            </a:r>
            <a:endParaRPr/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/>
              <a:buChar char="ü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Bitkisel yağlar ve balık yağı kullanın</a:t>
            </a:r>
            <a:endParaRPr/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/>
              <a:buChar char="ü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Az yağlı süt ürünleri kullanın.</a:t>
            </a:r>
            <a:endParaRPr/>
          </a:p>
          <a:p>
            <a:pPr marL="720000" lvl="0" indent="-342900" defTabSz="355600">
              <a:lnSpc>
                <a:spcPct val="150000"/>
              </a:lnSpc>
              <a:buClr>
                <a:srgbClr val="C00000"/>
              </a:buClr>
              <a:buFont typeface="Wingdings"/>
              <a:buChar char="ü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Yağsız et tüketmeye dikkat edin.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Günlük tuz alımınızı azaltın. Günde 5 gr’dan fazla                         tuz tüketmemeye dikkat edilmeli.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Haftada en az 2 kez balığa yer verin.</a:t>
            </a:r>
            <a:endParaRPr/>
          </a:p>
        </p:txBody>
      </p:sp>
      <p:graphicFrame>
        <p:nvGraphicFramePr>
          <p:cNvPr id="11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2" name="Resim 11"/>
          <p:cNvPicPr/>
          <p:nvPr/>
        </p:nvPicPr>
        <p:blipFill>
          <a:blip r:embed="rId7"/>
          <a:srcRect l="9731" t="25171" r="51098" b="26456"/>
          <a:stretch/>
        </p:blipFill>
        <p:spPr bwMode="auto"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10"/>
          <a:srcRect l="0" t="0" r="0" b="16656"/>
          <a:stretch/>
        </p:blipFill>
        <p:spPr bwMode="auto">
          <a:xfrm>
            <a:off x="9636125" y="3078531"/>
            <a:ext cx="1824260" cy="261630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9" name="Dikdörtgen 18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203311" y="2111021"/>
            <a:ext cx="624549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Günlük 200</a:t>
            </a:r>
            <a:r>
              <a:rPr lang="en-US" sz="24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gr (2-3 porsiyon) meyve ve günlük 200</a:t>
            </a:r>
            <a:r>
              <a:rPr lang="en-US" sz="24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gr</a:t>
            </a:r>
            <a:r>
              <a:rPr lang="en-US" sz="24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(2-3 porsiyon) sebze tüketin.</a:t>
            </a:r>
            <a:endParaRPr/>
          </a:p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Tam tahıllar ve ürünlerini tercih  edin.</a:t>
            </a:r>
            <a:endParaRPr/>
          </a:p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Posalı (lifli) gıda tüketimi arttırın.</a:t>
            </a:r>
            <a:endParaRPr/>
          </a:p>
          <a:p>
            <a:pPr marL="342900" lvl="0" indent="-342900" defTabSz="355600">
              <a:spcBef>
                <a:spcPts val="1000"/>
              </a:spcBef>
              <a:spcAft>
                <a:spcPts val="10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Şekerle tatlandırılmış içecekler tüketmeyin.</a:t>
            </a:r>
            <a:endParaRPr/>
          </a:p>
        </p:txBody>
      </p:sp>
      <p:graphicFrame>
        <p:nvGraphicFramePr>
          <p:cNvPr id="11" name="Diagram 10"/>
          <p:cNvGraphicFramePr>
            <a:graphicFrameLocks xmlns:a="http://schemas.openxmlformats.org/drawingml/2006/main"/>
          </p:cNvGraphicFramePr>
          <p:nvPr/>
        </p:nvGraphicFramePr>
        <p:xfrm>
          <a:off x="74003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2" name="Resim 11"/>
          <p:cNvPicPr/>
          <p:nvPr/>
        </p:nvPicPr>
        <p:blipFill>
          <a:blip r:embed="rId7"/>
          <a:srcRect l="9731" t="25171" r="51098" b="26456"/>
          <a:stretch/>
        </p:blipFill>
        <p:spPr bwMode="auto">
          <a:xfrm>
            <a:off x="1142999" y="4343948"/>
            <a:ext cx="1733551" cy="1609177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10"/>
          <a:srcRect l="0" t="0" r="0" b="16656"/>
          <a:stretch/>
        </p:blipFill>
        <p:spPr bwMode="auto">
          <a:xfrm>
            <a:off x="9636125" y="3078531"/>
            <a:ext cx="1824260" cy="261630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9" name="Dikdörtgen 18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055845" y="1127620"/>
            <a:ext cx="88123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 ilerlemiş kişilerde ve akciğerlerin                                     vücudun ihtiyaç  duyduğu oksijeni sağlamakta                                 yetersiz kaldığı durumlarda oksijen tedavi uygulanır.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Oksijen tedavisinden faydalanabilmek için oksijenin günde                   en az 18 saat ve özellikle uyku esnasında ve egzersizde,           mümkünse sürekli olarak almak gerekebilir.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Tedavinizde doktorunuzun önermiş olduğu uygulamaları ve hastalığınıza yönelik düzenli takiplerinizi yaptırmayı ihmal etmeyin. </a:t>
            </a:r>
            <a:endParaRPr/>
          </a:p>
        </p:txBody>
      </p:sp>
      <p:graphicFrame>
        <p:nvGraphicFramePr>
          <p:cNvPr id="20" name="Diagram 10"/>
          <p:cNvGraphicFramePr>
            <a:graphicFrameLocks xmlns:a="http://schemas.openxmlformats.org/drawingml/2006/main"/>
          </p:cNvGraphicFramePr>
          <p:nvPr/>
        </p:nvGraphicFramePr>
        <p:xfrm>
          <a:off x="797189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1" name="Resim 10"/>
          <p:cNvPicPr/>
          <p:nvPr/>
        </p:nvPicPr>
        <p:blipFill>
          <a:blip r:embed="rId7"/>
          <a:srcRect l="67309" t="8113" r="10090" b="54182"/>
          <a:stretch/>
        </p:blipFill>
        <p:spPr bwMode="auto">
          <a:xfrm>
            <a:off x="988377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8"/>
          <a:srcRect l="0" t="26097" r="49268" b="27531"/>
          <a:stretch/>
        </p:blipFill>
        <p:spPr bwMode="auto">
          <a:xfrm>
            <a:off x="11315178" y="686032"/>
            <a:ext cx="785716" cy="685709"/>
          </a:xfrm>
          <a:prstGeom prst="rect">
            <a:avLst/>
          </a:prstGeom>
          <a:noFill/>
        </p:spPr>
      </p:pic>
      <p:sp>
        <p:nvSpPr>
          <p:cNvPr id="14" name="Dikdörtgen 13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226672" y="4236185"/>
            <a:ext cx="170702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186068" y="1674198"/>
            <a:ext cx="7208427" cy="3968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Yaşam tarzı değişiklikleri, hastalığınızın         kontrolüne katkıda bulunarak, kullandığınız                  ilaç sayısının ve dozunun düşürülmesine ve yaşam kalitenizin artmasına olanak verir.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sv-SE" sz="2400">
                <a:solidFill>
                  <a:prstClr val="black">
                    <a:lumMod val="75000"/>
                    <a:lumOff val="25000"/>
                  </a:prstClr>
                </a:solidFill>
              </a:rPr>
              <a:t>Enerjinizi iyi kullanın ve stresden uzak durun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sv-SE" sz="240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marR="0" lvl="0" indent="-342900" algn="l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14" name="Diagram 10"/>
          <p:cNvGraphicFramePr>
            <a:graphicFrameLocks xmlns:a="http://schemas.openxmlformats.org/drawingml/2006/main"/>
          </p:cNvGraphicFramePr>
          <p:nvPr/>
        </p:nvGraphicFramePr>
        <p:xfrm>
          <a:off x="838198" y="1300443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1" name="Resim 10"/>
          <p:cNvPicPr/>
          <p:nvPr/>
        </p:nvPicPr>
        <p:blipFill>
          <a:blip r:embed="rId7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8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9"/>
          <a:srcRect l="5046" t="13153" r="2905" b="5712"/>
          <a:stretch/>
        </p:blipFill>
        <p:spPr bwMode="auto">
          <a:xfrm>
            <a:off x="1226352" y="4368179"/>
            <a:ext cx="1737932" cy="161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Atılması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Gereken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Adımlar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Nelerdir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?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3152713" y="1532405"/>
            <a:ext cx="7208427" cy="4637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Tedavinizde doktorunuzun önermiş olduğu uygulamaları yaparak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İlaçlarınızı düzenli kullanarak 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Risk faktörlerinden uzak durarak </a:t>
            </a:r>
            <a:endParaRPr/>
          </a:p>
          <a:p>
            <a:pPr marL="342900" lvl="0" indent="-342900" defTabSz="355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Hastalığınıza yönelik düzenli takiplerinizi yaptırarak </a:t>
            </a:r>
            <a:r>
              <a:rPr lang="tr-TR" sz="2400" b="1">
                <a:solidFill>
                  <a:prstClr val="black">
                    <a:lumMod val="75000"/>
                    <a:lumOff val="25000"/>
                  </a:prstClr>
                </a:solidFill>
              </a:rPr>
              <a:t>ataklarınızı kontrol altına alabilirsiniz. 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11" name="Diagram 10"/>
          <p:cNvGraphicFramePr>
            <a:graphicFrameLocks xmlns:a="http://schemas.openxmlformats.org/drawingml/2006/main"/>
          </p:cNvGraphicFramePr>
          <p:nvPr/>
        </p:nvGraphicFramePr>
        <p:xfrm>
          <a:off x="719767" y="1290918"/>
          <a:ext cx="2136511" cy="4329956"/>
          <a:chOff x="0" y="0"/>
          <a:chExt cx="2136511" cy="432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0" t="0" r="0" b="8828"/>
          <a:stretch/>
        </p:blipFill>
        <p:spPr bwMode="auto">
          <a:xfrm>
            <a:off x="1132254" y="4343949"/>
            <a:ext cx="1713600" cy="1615764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8"/>
          <a:srcRect l="67309" t="8113" r="10090" b="54182"/>
          <a:stretch/>
        </p:blipFill>
        <p:spPr bwMode="auto">
          <a:xfrm>
            <a:off x="9636125" y="993302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9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675044" y="600888"/>
            <a:ext cx="9146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Akciğerlerimiz</a:t>
            </a:r>
            <a:endParaRPr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97571" y="4870450"/>
            <a:ext cx="448468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Göğüs kafesi içinde yer alır.</a:t>
            </a:r>
            <a:endParaRPr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82272" y="4879235"/>
            <a:ext cx="5177080" cy="91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Birçok</a:t>
            </a:r>
            <a:r>
              <a:rPr lang="tr-TR" sz="2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dalları ve uzantıları vardır.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En uç noktalarda hava keseleri bulunur.</a:t>
            </a:r>
            <a:endParaRPr/>
          </a:p>
        </p:txBody>
      </p:sp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64352" y="1276072"/>
            <a:ext cx="2913178" cy="348529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rcRect l="0" t="0" r="58486" b="0"/>
          <a:stretch/>
        </p:blipFill>
        <p:spPr bwMode="auto">
          <a:xfrm>
            <a:off x="7562849" y="1371600"/>
            <a:ext cx="2762251" cy="3389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İlaç Dışı Tedaviler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684004" y="2284779"/>
            <a:ext cx="8910006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/>
              <a:t>Rehabilitasyon nefes darlığınızı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azaltır.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Egzersiz kapasitesinde artma  sağlar.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Durumunuzu iyileştirerek yaşam kalitenizi arttırır.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Uzun dönem sağlıkla ilişkili davranış değişikliği                sağla yapabilmenizi  sağlar. 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Gerektiğinde doktorunuzun yönlendirmesiyle                                  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pulmoner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 rehabilitasyon merkezlerinden hizmet alın.</a:t>
            </a:r>
            <a:endParaRPr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0" t="0" r="0" b="8828"/>
          <a:stretch/>
        </p:blipFill>
        <p:spPr bwMode="auto">
          <a:xfrm>
            <a:off x="7560828" y="3436315"/>
            <a:ext cx="2053059" cy="202350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Resim 13"/>
          <p:cNvPicPr/>
          <p:nvPr/>
        </p:nvPicPr>
        <p:blipFill>
          <a:blip r:embed="rId3"/>
          <a:srcRect l="67309" t="8113" r="10090" b="54182"/>
          <a:stretch/>
        </p:blipFill>
        <p:spPr bwMode="auto">
          <a:xfrm>
            <a:off x="9688593" y="973021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11067528" y="600307"/>
            <a:ext cx="785716" cy="685709"/>
          </a:xfrm>
          <a:prstGeom prst="rect">
            <a:avLst/>
          </a:prstGeom>
          <a:noFill/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rcRect l="0" t="0" r="9765" b="0"/>
          <a:stretch/>
        </p:blipFill>
        <p:spPr bwMode="auto">
          <a:xfrm>
            <a:off x="9509112" y="3428779"/>
            <a:ext cx="2282838" cy="203104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20" name="Grup 24"/>
          <p:cNvGrpSpPr/>
          <p:nvPr/>
        </p:nvGrpSpPr>
        <p:grpSpPr bwMode="auto">
          <a:xfrm>
            <a:off x="684004" y="1339135"/>
            <a:ext cx="7705279" cy="999207"/>
            <a:chOff x="5377288" y="2782499"/>
            <a:chExt cx="3840174" cy="1120569"/>
          </a:xfrm>
        </p:grpSpPr>
        <p:sp>
          <p:nvSpPr>
            <p:cNvPr id="21" name="Serbest Form 33"/>
            <p:cNvSpPr/>
            <p:nvPr/>
          </p:nvSpPr>
          <p:spPr bwMode="auto"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 fill="norm" stroke="1" extrusionOk="0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rgbClr val="00000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marL="357188" lvl="0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defRPr/>
              </a:pPr>
              <a:r>
                <a:rPr lang="tr-TR" sz="2800" b="1">
                  <a:solidFill>
                    <a:srgbClr val="404040"/>
                  </a:solidFill>
                </a:rPr>
                <a:t>Pulmoner Rehabilitasyon Uygulamalarından Yararlanın</a:t>
              </a:r>
              <a:endParaRPr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tr-TR"/>
            </a:p>
          </p:txBody>
        </p:sp>
      </p:grpSp>
      <p:pic>
        <p:nvPicPr>
          <p:cNvPr id="23" name="Resim 18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12291" y="1526310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sp>
        <p:nvSpPr>
          <p:cNvPr id="25" name="Sağ Ok 24"/>
          <p:cNvSpPr/>
          <p:nvPr/>
        </p:nvSpPr>
        <p:spPr bwMode="auto">
          <a:xfrm>
            <a:off x="8488359" y="1659252"/>
            <a:ext cx="1067740" cy="3409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İlaç Dışı Tedaviler</a:t>
            </a:r>
            <a:b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</a:b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703881" y="2509196"/>
            <a:ext cx="8984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Fizyoterapistin öğreteceği yöntemlerle nefes darlığı ile baş edilebilir.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Nefes darlığı ile başa çıkma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Büzük dudak solunumu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Gevşeme egzersizleri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Salgıların dışarı çıkarılması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Postür</a:t>
            </a:r>
            <a:endParaRPr lang="tr-TR" sz="240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Resim 13"/>
          <p:cNvPicPr/>
          <p:nvPr/>
        </p:nvPicPr>
        <p:blipFill>
          <a:blip r:embed="rId2"/>
          <a:srcRect l="67309" t="8113" r="10090" b="54182"/>
          <a:stretch/>
        </p:blipFill>
        <p:spPr bwMode="auto">
          <a:xfrm>
            <a:off x="9688593" y="1058746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0" t="26097" r="49268" b="27531"/>
          <a:stretch/>
        </p:blipFill>
        <p:spPr bwMode="auto">
          <a:xfrm>
            <a:off x="11067528" y="686032"/>
            <a:ext cx="785716" cy="685709"/>
          </a:xfrm>
          <a:prstGeom prst="rect">
            <a:avLst/>
          </a:prstGeom>
          <a:noFill/>
        </p:spPr>
      </p:pic>
      <p:grpSp>
        <p:nvGrpSpPr>
          <p:cNvPr id="20" name="Grup 24"/>
          <p:cNvGrpSpPr/>
          <p:nvPr/>
        </p:nvGrpSpPr>
        <p:grpSpPr bwMode="auto">
          <a:xfrm>
            <a:off x="684004" y="1424860"/>
            <a:ext cx="7705279" cy="999207"/>
            <a:chOff x="5377288" y="2782499"/>
            <a:chExt cx="3840174" cy="1120569"/>
          </a:xfrm>
        </p:grpSpPr>
        <p:sp>
          <p:nvSpPr>
            <p:cNvPr id="21" name="Serbest Form 33"/>
            <p:cNvSpPr/>
            <p:nvPr/>
          </p:nvSpPr>
          <p:spPr bwMode="auto"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 fill="norm" stroke="1" extrusionOk="0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rgbClr val="00000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marL="357188" lvl="0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defRPr/>
              </a:pPr>
              <a:r>
                <a:rPr lang="tr-TR" sz="2800" b="1">
                  <a:solidFill>
                    <a:srgbClr val="404040"/>
                  </a:solidFill>
                </a:rPr>
                <a:t>Nefes Darlığı İle Baş Etme </a:t>
              </a:r>
              <a:r>
                <a:rPr lang="tr-TR" sz="2800" b="1">
                  <a:solidFill>
                    <a:srgbClr val="404040"/>
                  </a:solidFill>
                </a:rPr>
                <a:t>Metodları</a:t>
              </a:r>
              <a:r>
                <a:rPr lang="tr-TR" sz="2800" b="1">
                  <a:solidFill>
                    <a:srgbClr val="404040"/>
                  </a:solidFill>
                </a:rPr>
                <a:t> Uygulayın</a:t>
              </a:r>
              <a:endParaRPr lang="tr-TR" sz="28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25" name="Sağ Ok 24"/>
          <p:cNvSpPr/>
          <p:nvPr/>
        </p:nvSpPr>
        <p:spPr bwMode="auto">
          <a:xfrm>
            <a:off x="8478834" y="1744978"/>
            <a:ext cx="1067740" cy="3409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8" name="Resim 20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87425" y="1638815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688593" y="3068873"/>
            <a:ext cx="1824260" cy="28504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6"/>
          <a:srcRect l="0" t="23993" r="0" b="0"/>
          <a:stretch/>
        </p:blipFill>
        <p:spPr bwMode="auto">
          <a:xfrm>
            <a:off x="5804841" y="3068873"/>
            <a:ext cx="1824260" cy="28504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rcRect l="0" t="18515" r="0" b="0"/>
          <a:stretch/>
        </p:blipFill>
        <p:spPr bwMode="auto">
          <a:xfrm>
            <a:off x="7722313" y="3071191"/>
            <a:ext cx="1824260" cy="284813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9" name="Dikdörtgen 18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Diğer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lınabilecek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Önlemler</a:t>
            </a: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714451" y="2376212"/>
            <a:ext cx="77688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İç ortamların havalandırması yeterli düzeyde yapın.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Ev içerisinde ve mutfakta ısınma ve pişirme          işlemlerinde bacası çekmeyen soba, şofben,</a:t>
            </a:r>
            <a:r>
              <a:rPr lang="en-US" sz="24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açık ocak, mangal vb. kullanmayın.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Tütün ve tütün mamulleri kullanmayın.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Temizlik malzemeleri birbiriyle karıştırmayın.</a:t>
            </a:r>
            <a:endParaRPr/>
          </a:p>
        </p:txBody>
      </p:sp>
      <p:pic>
        <p:nvPicPr>
          <p:cNvPr id="14" name="Resim 13"/>
          <p:cNvPicPr/>
          <p:nvPr/>
        </p:nvPicPr>
        <p:blipFill>
          <a:blip r:embed="rId2"/>
          <a:srcRect l="67309" t="8113" r="10090" b="54182"/>
          <a:stretch/>
        </p:blipFill>
        <p:spPr bwMode="auto">
          <a:xfrm>
            <a:off x="9688593" y="982546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0" t="26097" r="49268" b="27531"/>
          <a:stretch/>
        </p:blipFill>
        <p:spPr bwMode="auto">
          <a:xfrm>
            <a:off x="11067528" y="609832"/>
            <a:ext cx="785716" cy="685709"/>
          </a:xfrm>
          <a:prstGeom prst="rect">
            <a:avLst/>
          </a:prstGeom>
          <a:noFill/>
        </p:spPr>
      </p:pic>
      <p:grpSp>
        <p:nvGrpSpPr>
          <p:cNvPr id="20" name="Grup 24"/>
          <p:cNvGrpSpPr/>
          <p:nvPr/>
        </p:nvGrpSpPr>
        <p:grpSpPr bwMode="auto">
          <a:xfrm>
            <a:off x="684004" y="1348660"/>
            <a:ext cx="7705279" cy="999207"/>
            <a:chOff x="5377288" y="2782499"/>
            <a:chExt cx="3840174" cy="1120569"/>
          </a:xfrm>
        </p:grpSpPr>
        <p:sp>
          <p:nvSpPr>
            <p:cNvPr id="21" name="Serbest Form 33"/>
            <p:cNvSpPr/>
            <p:nvPr/>
          </p:nvSpPr>
          <p:spPr bwMode="auto"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 fill="norm" stroke="1" extrusionOk="0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rgbClr val="00000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marL="357188" lvl="0" defTabSz="8890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defRPr/>
              </a:pPr>
              <a:r>
                <a:rPr lang="sv-SE" sz="2800" b="1">
                  <a:solidFill>
                    <a:srgbClr val="404040"/>
                  </a:solidFill>
                </a:rPr>
                <a:t>İç Ortam Hava Kirliliğinden Korunma</a:t>
              </a:r>
              <a:endParaRPr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25" name="Sağ Ok 24"/>
          <p:cNvSpPr/>
          <p:nvPr/>
        </p:nvSpPr>
        <p:spPr bwMode="auto">
          <a:xfrm>
            <a:off x="8478834" y="1668778"/>
            <a:ext cx="1067740" cy="3409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8" name="Resim 17"/>
          <p:cNvPicPr/>
          <p:nvPr/>
        </p:nvPicPr>
        <p:blipFill>
          <a:blip r:embed="rId4"/>
          <a:srcRect l="29261" t="9803" r="33607" b="26382"/>
          <a:stretch/>
        </p:blipFill>
        <p:spPr bwMode="auto">
          <a:xfrm>
            <a:off x="10630373" y="3007939"/>
            <a:ext cx="1193774" cy="11734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rcRect l="4054" t="0" r="3263" b="0"/>
          <a:stretch/>
        </p:blipFill>
        <p:spPr bwMode="auto">
          <a:xfrm>
            <a:off x="7455292" y="4364704"/>
            <a:ext cx="1360159" cy="12266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3" name="Resim 22"/>
          <p:cNvPicPr/>
          <p:nvPr/>
        </p:nvPicPr>
        <p:blipFill>
          <a:blip r:embed="rId6"/>
          <a:srcRect l="29756" t="9059" r="33291" b="25816"/>
          <a:stretch/>
        </p:blipFill>
        <p:spPr bwMode="auto">
          <a:xfrm>
            <a:off x="8337399" y="2741130"/>
            <a:ext cx="1174817" cy="1177173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7"/>
          <a:srcRect l="28966" t="11103" r="28477" b="26098"/>
          <a:stretch/>
        </p:blipFill>
        <p:spPr bwMode="auto">
          <a:xfrm>
            <a:off x="9035060" y="4262517"/>
            <a:ext cx="2484584" cy="178220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8"/>
          <a:srcRect l="0" t="53548" r="81369" b="0"/>
          <a:stretch/>
        </p:blipFill>
        <p:spPr bwMode="auto">
          <a:xfrm>
            <a:off x="9042401" y="4225696"/>
            <a:ext cx="808229" cy="836319"/>
          </a:xfrm>
          <a:prstGeom prst="rect">
            <a:avLst/>
          </a:prstGeom>
        </p:spPr>
      </p:pic>
      <p:pic>
        <p:nvPicPr>
          <p:cNvPr id="29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7219091" y="4102647"/>
            <a:ext cx="562308" cy="539431"/>
          </a:xfrm>
          <a:prstGeom prst="rect">
            <a:avLst/>
          </a:prstGeom>
          <a:noFill/>
        </p:spPr>
      </p:pic>
      <p:pic>
        <p:nvPicPr>
          <p:cNvPr id="30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0" t="26097" r="49268" b="27531"/>
          <a:stretch/>
        </p:blipFill>
        <p:spPr bwMode="auto">
          <a:xfrm>
            <a:off x="11519644" y="2827833"/>
            <a:ext cx="583085" cy="526638"/>
          </a:xfrm>
          <a:prstGeom prst="rect">
            <a:avLst/>
          </a:prstGeom>
          <a:noFill/>
        </p:spPr>
      </p:pic>
      <p:pic>
        <p:nvPicPr>
          <p:cNvPr id="31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9897396" y="3992801"/>
            <a:ext cx="562308" cy="539431"/>
          </a:xfrm>
          <a:prstGeom prst="rect">
            <a:avLst/>
          </a:prstGeom>
          <a:noFill/>
        </p:spPr>
      </p:pic>
      <p:pic>
        <p:nvPicPr>
          <p:cNvPr id="32" name="Resim 14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88238" y="1539160"/>
            <a:ext cx="571294" cy="571294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sp>
        <p:nvSpPr>
          <p:cNvPr id="26" name="Dikdörtgen 25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708889" y="2385965"/>
            <a:ext cx="827318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Dış ortamda hava kirliliğinin yoğun olduğu  günlerde gereksiz fiziksel aktiviteden kaçının, evin pencereleri kapalı tutun ve gerekmiyorsa dışarı çıkmamaya dikkat edin.</a:t>
            </a:r>
            <a:endParaRPr/>
          </a:p>
          <a:p>
            <a:pPr marL="342900" lvl="0" indent="-342900" defTabSz="355600">
              <a:lnSpc>
                <a:spcPct val="150000"/>
              </a:lnSpc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Hastalık belirtilerinin artışına göre gerekirse ilaç dozları arttırılması gerekebilir, ihmal etmeyin. </a:t>
            </a:r>
            <a:endParaRPr/>
          </a:p>
          <a:p>
            <a:pPr marL="342900" lvl="0" indent="-342900" defTabSz="355600">
              <a:lnSpc>
                <a:spcPct val="150000"/>
              </a:lnSpc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Konutlarda, taşıtlarda  ve endüstri alanında kaliteli, en az hava kirliliği oluşturan yakıtları kullanmaya/kullanılmasına dikkat edin. </a:t>
            </a:r>
            <a:endParaRPr/>
          </a:p>
        </p:txBody>
      </p:sp>
      <p:pic>
        <p:nvPicPr>
          <p:cNvPr id="14" name="Resim 13"/>
          <p:cNvPicPr/>
          <p:nvPr/>
        </p:nvPicPr>
        <p:blipFill>
          <a:blip r:embed="rId2"/>
          <a:srcRect l="67309" t="8113" r="10090" b="54182"/>
          <a:stretch/>
        </p:blipFill>
        <p:spPr bwMode="auto">
          <a:xfrm>
            <a:off x="9688593" y="992071"/>
            <a:ext cx="1824260" cy="185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0" t="26097" r="49268" b="27531"/>
          <a:stretch/>
        </p:blipFill>
        <p:spPr bwMode="auto">
          <a:xfrm>
            <a:off x="11067528" y="619357"/>
            <a:ext cx="785716" cy="685709"/>
          </a:xfrm>
          <a:prstGeom prst="rect">
            <a:avLst/>
          </a:prstGeom>
          <a:noFill/>
        </p:spPr>
      </p:pic>
      <p:grpSp>
        <p:nvGrpSpPr>
          <p:cNvPr id="20" name="Grup 24"/>
          <p:cNvGrpSpPr/>
          <p:nvPr/>
        </p:nvGrpSpPr>
        <p:grpSpPr bwMode="auto">
          <a:xfrm>
            <a:off x="684004" y="1358185"/>
            <a:ext cx="7705279" cy="999207"/>
            <a:chOff x="5377288" y="2782499"/>
            <a:chExt cx="3840174" cy="1120569"/>
          </a:xfrm>
        </p:grpSpPr>
        <p:sp>
          <p:nvSpPr>
            <p:cNvPr id="21" name="Serbest Form 33"/>
            <p:cNvSpPr/>
            <p:nvPr/>
          </p:nvSpPr>
          <p:spPr bwMode="auto">
            <a:xfrm>
              <a:off x="5490978" y="2782499"/>
              <a:ext cx="3726484" cy="1120569"/>
            </a:xfrm>
            <a:custGeom>
              <a:avLst/>
              <a:gdLst>
                <a:gd name="connsiteX0" fmla="*/ 0 w 5410440"/>
                <a:gd name="connsiteY0" fmla="*/ 0 h 1120567"/>
                <a:gd name="connsiteX1" fmla="*/ 4850157 w 5410440"/>
                <a:gd name="connsiteY1" fmla="*/ 0 h 1120567"/>
                <a:gd name="connsiteX2" fmla="*/ 5410440 w 5410440"/>
                <a:gd name="connsiteY2" fmla="*/ 560284 h 1120567"/>
                <a:gd name="connsiteX3" fmla="*/ 4850157 w 5410440"/>
                <a:gd name="connsiteY3" fmla="*/ 1120567 h 1120567"/>
                <a:gd name="connsiteX4" fmla="*/ 0 w 5410440"/>
                <a:gd name="connsiteY4" fmla="*/ 1120567 h 1120567"/>
                <a:gd name="connsiteX5" fmla="*/ 0 w 5410440"/>
                <a:gd name="connsiteY5" fmla="*/ 0 h 1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0440" h="1120567" fill="norm" stroke="1" extrusionOk="0">
                  <a:moveTo>
                    <a:pt x="5410440" y="1120566"/>
                  </a:moveTo>
                  <a:lnTo>
                    <a:pt x="560283" y="1120566"/>
                  </a:lnTo>
                  <a:lnTo>
                    <a:pt x="0" y="560283"/>
                  </a:lnTo>
                  <a:lnTo>
                    <a:pt x="560283" y="1"/>
                  </a:lnTo>
                  <a:lnTo>
                    <a:pt x="5410440" y="1"/>
                  </a:lnTo>
                  <a:lnTo>
                    <a:pt x="5410440" y="1120566"/>
                  </a:lnTo>
                  <a:close/>
                </a:path>
              </a:pathLst>
            </a:custGeom>
            <a:solidFill>
              <a:srgbClr val="FFC9C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rgbClr val="00000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4281" tIns="76201" rIns="142240" bIns="76201" numCol="1" spcCol="1270" anchor="ctr" anchorCtr="0">
              <a:noAutofit/>
            </a:bodyPr>
            <a:lstStyle/>
            <a:p>
              <a:pPr lvl="0" algn="ctr">
                <a:defRPr/>
              </a:pPr>
              <a:r>
                <a:rPr lang="tr-TR" sz="2800" b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Dış Ortam Hava Kirliliğinden Korunma</a:t>
              </a:r>
              <a:endParaRPr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77288" y="2782499"/>
              <a:ext cx="506150" cy="11205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9C9"/>
              </a:solidFill>
            </a:ln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25" name="Sağ Ok 24"/>
          <p:cNvSpPr/>
          <p:nvPr/>
        </p:nvSpPr>
        <p:spPr bwMode="auto">
          <a:xfrm>
            <a:off x="8478834" y="1678303"/>
            <a:ext cx="1067740" cy="3409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6" name="Dikdörtgen 25"/>
          <p:cNvSpPr/>
          <p:nvPr/>
        </p:nvSpPr>
        <p:spPr bwMode="auto"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Başetmede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Diğer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lınabilecek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Önlemler</a:t>
            </a: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8" name="Resim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56960" y="3185108"/>
            <a:ext cx="3004682" cy="27600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2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8335618" y="3005272"/>
            <a:ext cx="715287" cy="686186"/>
          </a:xfrm>
          <a:prstGeom prst="rect">
            <a:avLst/>
          </a:prstGeom>
          <a:noFill/>
        </p:spPr>
      </p:pic>
      <p:pic>
        <p:nvPicPr>
          <p:cNvPr id="33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0" t="26097" r="49268" b="27531"/>
          <a:stretch/>
        </p:blipFill>
        <p:spPr bwMode="auto">
          <a:xfrm>
            <a:off x="11351323" y="3111891"/>
            <a:ext cx="629394" cy="568464"/>
          </a:xfrm>
          <a:prstGeom prst="rect">
            <a:avLst/>
          </a:prstGeom>
          <a:noFill/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06586" y="1553711"/>
            <a:ext cx="570422" cy="570422"/>
          </a:xfrm>
          <a:prstGeom prst="rect">
            <a:avLst/>
          </a:prstGeom>
          <a:solidFill>
            <a:schemeClr val="tx1">
              <a:lumMod val="65000"/>
              <a:lumOff val="35000"/>
              <a:alpha val="0"/>
            </a:schemeClr>
          </a:solidFill>
        </p:spPr>
      </p:pic>
      <p:sp>
        <p:nvSpPr>
          <p:cNvPr id="18" name="Dikdörtgen 1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Dikdörtgen 5"/>
          <p:cNvSpPr/>
          <p:nvPr/>
        </p:nvSpPr>
        <p:spPr bwMode="auto">
          <a:xfrm>
            <a:off x="8960" y="1797888"/>
            <a:ext cx="12192000" cy="2880320"/>
          </a:xfrm>
          <a:prstGeom prst="rect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7" name="Dikdörtgen 6"/>
          <p:cNvSpPr/>
          <p:nvPr/>
        </p:nvSpPr>
        <p:spPr bwMode="auto">
          <a:xfrm>
            <a:off x="8960" y="1915610"/>
            <a:ext cx="12192000" cy="2650086"/>
          </a:xfrm>
          <a:prstGeom prst="rect">
            <a:avLst/>
          </a:prstGeom>
          <a:solidFill>
            <a:srgbClr val="FF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8" name="Dikdörtgen 7"/>
          <p:cNvSpPr/>
          <p:nvPr/>
        </p:nvSpPr>
        <p:spPr bwMode="auto">
          <a:xfrm>
            <a:off x="59412" y="2819182"/>
            <a:ext cx="736355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/>
              </a:rPr>
              <a:t>KOAH’da</a:t>
            </a: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맑은 고딕"/>
              </a:rPr>
              <a:t> </a:t>
            </a:r>
            <a:r>
              <a:rPr lang="en-US" sz="36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</a:t>
            </a:r>
            <a:endParaRPr/>
          </a:p>
        </p:txBody>
      </p:sp>
      <p:sp>
        <p:nvSpPr>
          <p:cNvPr id="11" name="Dikdörtgen 10"/>
          <p:cNvSpPr/>
          <p:nvPr/>
        </p:nvSpPr>
        <p:spPr bwMode="auto">
          <a:xfrm>
            <a:off x="9231204" y="257632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/>
              <a:t>Foto</a:t>
            </a:r>
            <a:endParaRPr/>
          </a:p>
        </p:txBody>
      </p:sp>
      <p:pic>
        <p:nvPicPr>
          <p:cNvPr id="12" name="Resim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26680" y="399563"/>
            <a:ext cx="3920490" cy="5583729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3">
            <a:grayscl/>
          </a:blip>
          <a:srcRect l="13168" t="33894" r="60254" b="33556"/>
          <a:stretch/>
        </p:blipFill>
        <p:spPr bwMode="auto">
          <a:xfrm>
            <a:off x="8983748" y="1960370"/>
            <a:ext cx="1578573" cy="176841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2" descr="lung pressure cycle breathing inspiration and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783" t="24965" r="19155" b="23835"/>
          <a:stretch/>
        </p:blipFill>
        <p:spPr bwMode="auto">
          <a:xfrm>
            <a:off x="8983748" y="3790788"/>
            <a:ext cx="1578965" cy="15318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05743" y="147687"/>
            <a:ext cx="6043612" cy="596676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KOAH’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da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Alevlenmesi Nedir?</a:t>
            </a:r>
            <a:endParaRPr lang="en-US" sz="2800" b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Resim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00032" y="495065"/>
            <a:ext cx="777210" cy="205183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4" name="Dikdörtgen 13"/>
          <p:cNvSpPr/>
          <p:nvPr/>
        </p:nvSpPr>
        <p:spPr bwMode="auto">
          <a:xfrm>
            <a:off x="675043" y="1530668"/>
            <a:ext cx="6079409" cy="500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latin typeface="Calibri"/>
                <a:ea typeface="Calibri"/>
                <a:cs typeface="Times New Roman"/>
              </a:rPr>
              <a:t>14 günden daha kısa süre içinde kötüleşen ve çarpıntı ve/veya soluk sayısında artış ile birlikte olabilen </a:t>
            </a:r>
            <a:r>
              <a:rPr lang="tr-TR" sz="2400">
                <a:latin typeface="Calibri"/>
                <a:ea typeface="Calibri"/>
                <a:cs typeface="Times New Roman"/>
              </a:rPr>
              <a:t>nefes darlığı </a:t>
            </a:r>
            <a:r>
              <a:rPr lang="tr-TR" sz="2400">
                <a:latin typeface="Calibri"/>
                <a:ea typeface="Calibri"/>
                <a:cs typeface="Times New Roman"/>
              </a:rPr>
              <a:t>ve/veya öksürük ve balgamda artış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KOAH’a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 ait belirti ve bulgular alevlenir/kötüleşir.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Günlük kullanılan ilaçlar yetersiz kalabilir. </a:t>
            </a:r>
            <a:endParaRPr/>
          </a:p>
          <a:p>
            <a:pPr lvl="0" defTabSz="355600">
              <a:lnSpc>
                <a:spcPct val="150000"/>
              </a:lnSpc>
              <a:buClr>
                <a:srgbClr val="C00000"/>
              </a:buClr>
              <a:defRPr/>
            </a:pPr>
            <a:endParaRPr lang="tr-TR" sz="240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marR="0" lvl="0" indent="-342900" algn="l" defTabSz="355600">
              <a:lnSpc>
                <a:spcPct val="150000"/>
              </a:lnSpc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23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rcRect l="0" t="0" r="22765" b="0"/>
          <a:stretch/>
        </p:blipFill>
        <p:spPr bwMode="auto">
          <a:xfrm>
            <a:off x="7850426" y="1633848"/>
            <a:ext cx="3913547" cy="33780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05743" y="147687"/>
            <a:ext cx="6043612" cy="596676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Alevlenme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Hastada Ne Yapar?</a:t>
            </a: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633128" y="1183137"/>
            <a:ext cx="72501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Alevlenmeler;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Akciğer fonksiyonlarında hızlı kayıp,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Yaşam kalitesinde bozulma,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Hastaneye yatmayı gerektiren duruma neden olabilir.  </a:t>
            </a:r>
            <a:endParaRPr/>
          </a:p>
          <a:p>
            <a:pPr lvl="0" defTabSz="355600">
              <a:lnSpc>
                <a:spcPct val="150000"/>
              </a:lnSpc>
              <a:buClr>
                <a:srgbClr val="C00000"/>
              </a:buClr>
              <a:defRPr/>
            </a:pPr>
            <a:r>
              <a:rPr lang="tr-TR" sz="2400" b="1">
                <a:solidFill>
                  <a:prstClr val="black">
                    <a:lumMod val="75000"/>
                    <a:lumOff val="25000"/>
                  </a:prstClr>
                </a:solidFill>
              </a:rPr>
              <a:t>Hastalık ilerlediğinde alevlenmeler daha sık ve şiddetli olmakta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ve sıklıkla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KOAH'lı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 hastanın yaşam kalitesinin daha da düşmesi ile sonuçlanmaktadır.</a:t>
            </a:r>
            <a:endParaRPr/>
          </a:p>
          <a:p>
            <a:pPr marL="342900" marR="0" lvl="0" indent="-342900" algn="l" defTabSz="355600">
              <a:lnSpc>
                <a:spcPct val="150000"/>
              </a:lnSpc>
              <a:buClr>
                <a:srgbClr val="C00000"/>
              </a:buClr>
              <a:buSzTx/>
              <a:buFont typeface="Arial"/>
              <a:buChar char="•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11" name="Resim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44842" y="642008"/>
            <a:ext cx="777210" cy="2051834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rcRect l="12359" t="0" r="17723" b="0"/>
          <a:stretch/>
        </p:blipFill>
        <p:spPr bwMode="auto">
          <a:xfrm>
            <a:off x="8198190" y="1934186"/>
            <a:ext cx="3606675" cy="290158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KOAH’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</a:t>
            </a: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 Belirti ve Bulguları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" name="Dikdörtgen 1"/>
          <p:cNvSpPr/>
          <p:nvPr/>
        </p:nvSpPr>
        <p:spPr bwMode="auto">
          <a:xfrm>
            <a:off x="687719" y="1225689"/>
            <a:ext cx="7778101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Balgam miktarında ve renginde değişiklik,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Daha şiddetli veya daha sık öksürme hissi,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Nefes darlığında artış, kısa kısa soluk alıp verme,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Solunum sırasında hışıltı sesi, 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/>
              <a:t>Soluk sayısında artış/çarpıntı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Soğuk algınlığına ilişkin belirti/bulgular                          (burun akıntısı, boğaz ağrısı, titreme, ateş vb.),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Bilinç bozukluğu ise solunum yetmezliğinin ciddiyetini gösteren önemli bir bulgudur. </a:t>
            </a:r>
            <a:endParaRPr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rcRect l="12026" t="0" r="15313" b="0"/>
          <a:stretch/>
        </p:blipFill>
        <p:spPr bwMode="auto">
          <a:xfrm>
            <a:off x="9834088" y="885825"/>
            <a:ext cx="1853087" cy="498452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151067" y="2595173"/>
            <a:ext cx="1413391" cy="1398434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grayscl/>
          </a:blip>
          <a:stretch/>
        </p:blipFill>
        <p:spPr bwMode="auto">
          <a:xfrm>
            <a:off x="8194420" y="4158345"/>
            <a:ext cx="1453389" cy="1412791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052901" y="1002376"/>
            <a:ext cx="1609724" cy="15335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Dikdörtgen 10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Olduğunda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Ne 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Y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apmalıyım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?</a:t>
            </a: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" name="Dikdörtgen 1"/>
          <p:cNvSpPr/>
          <p:nvPr/>
        </p:nvSpPr>
        <p:spPr bwMode="auto">
          <a:xfrm>
            <a:off x="427724" y="1664371"/>
            <a:ext cx="7528431" cy="38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Her günkü ilaçlarınızı almanıza rağmen iyi hissetmiyorsanız, 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Nefes darlığınız çoksa,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Çarpıntınız ve morarmanız varsa, 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Bacaklarınız şişmişse,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Evde oksijen cihazınız yoksa,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300">
                <a:solidFill>
                  <a:prstClr val="black">
                    <a:lumMod val="75000"/>
                    <a:lumOff val="25000"/>
                  </a:prstClr>
                </a:solidFill>
              </a:rPr>
              <a:t>Kalp yetersizliği, şeker hastalığı gibi ciddi ek hastalıklarınız varsa </a:t>
            </a:r>
            <a:endParaRPr/>
          </a:p>
        </p:txBody>
      </p:sp>
      <p:sp>
        <p:nvSpPr>
          <p:cNvPr id="3" name="Dikdörtgen 2"/>
          <p:cNvSpPr/>
          <p:nvPr/>
        </p:nvSpPr>
        <p:spPr bwMode="auto">
          <a:xfrm>
            <a:off x="7956956" y="2181157"/>
            <a:ext cx="4093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55600">
              <a:buClr>
                <a:srgbClr val="C00000"/>
              </a:buClr>
              <a:defRPr/>
            </a:pP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Vakit geçirmeden en yakın hastaneye/acil servise başvurun.</a:t>
            </a:r>
            <a:endParaRPr/>
          </a:p>
        </p:txBody>
      </p:sp>
      <p:sp>
        <p:nvSpPr>
          <p:cNvPr id="4" name="Sağ Ayraç 3"/>
          <p:cNvSpPr/>
          <p:nvPr/>
        </p:nvSpPr>
        <p:spPr bwMode="auto">
          <a:xfrm>
            <a:off x="7460656" y="1693246"/>
            <a:ext cx="800100" cy="3753848"/>
          </a:xfrm>
          <a:prstGeom prst="rightBrace">
            <a:avLst>
              <a:gd name="adj1" fmla="val 8333"/>
              <a:gd name="adj2" fmla="val 50414"/>
            </a:avLst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52389" y="3727528"/>
            <a:ext cx="2110902" cy="208066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Evde Alevlenme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Tedavisi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Yapılabilir mi?</a:t>
            </a: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" name="Dikdörtgen 1"/>
          <p:cNvSpPr/>
          <p:nvPr/>
        </p:nvSpPr>
        <p:spPr bwMode="auto">
          <a:xfrm>
            <a:off x="675043" y="1693246"/>
            <a:ext cx="73677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Hafif/Orta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KOAH’ınız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 varsa,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Morarmanız, şişliğiniz yoksa, 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Hafif nefes darlığınız varsa,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Balgamınız yeşil renge dönüştüyse,</a:t>
            </a:r>
            <a:endParaRPr/>
          </a:p>
          <a:p>
            <a:pPr marL="34290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Halsizliğiniz hafifse,</a:t>
            </a:r>
            <a:endParaRPr/>
          </a:p>
          <a:p>
            <a:pPr marL="342900" lvl="0" indent="-342900" defTabSz="355600">
              <a:lnSpc>
                <a:spcPct val="150000"/>
              </a:lnSpc>
              <a:buClr>
                <a:srgbClr val="C00000"/>
              </a:buClr>
              <a:buFont typeface="Arial"/>
              <a:buChar char="•"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</a:rPr>
              <a:t>Kalp hastalığınız yoksa,</a:t>
            </a:r>
            <a:endParaRPr/>
          </a:p>
        </p:txBody>
      </p:sp>
      <p:sp>
        <p:nvSpPr>
          <p:cNvPr id="3" name="Dikdörtgen 2"/>
          <p:cNvSpPr/>
          <p:nvPr/>
        </p:nvSpPr>
        <p:spPr bwMode="auto">
          <a:xfrm>
            <a:off x="6013939" y="1190864"/>
            <a:ext cx="58376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55600">
              <a:buClr>
                <a:srgbClr val="C00000"/>
              </a:buClr>
              <a:defRPr/>
            </a:pP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 tedaviniz evde yapılabilir.</a:t>
            </a:r>
            <a:endParaRPr/>
          </a:p>
          <a:p>
            <a:pPr lvl="0" algn="ctr" defTabSz="355600">
              <a:buClr>
                <a:srgbClr val="C00000"/>
              </a:buClr>
              <a:defRPr/>
            </a:pP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Doktorunuzun önerdiği planı uygulayın </a:t>
            </a:r>
            <a:endParaRPr/>
          </a:p>
          <a:p>
            <a:pPr lvl="0" algn="ctr" defTabSz="355600">
              <a:buClr>
                <a:srgbClr val="C00000"/>
              </a:buClr>
              <a:defRPr/>
            </a:pPr>
            <a:r>
              <a:rPr lang="tr-TR" sz="2800" b="1">
                <a:solidFill>
                  <a:srgbClr val="C00000"/>
                </a:solidFill>
              </a:rPr>
              <a:t>Ancak şikayetlerinizde artış varsa vakit geçirmeden en yakın hastaneye/acil servise başvurun.</a:t>
            </a:r>
            <a:endParaRPr/>
          </a:p>
        </p:txBody>
      </p:sp>
      <p:sp>
        <p:nvSpPr>
          <p:cNvPr id="4" name="Sağ Ayraç 3"/>
          <p:cNvSpPr/>
          <p:nvPr/>
        </p:nvSpPr>
        <p:spPr bwMode="auto">
          <a:xfrm>
            <a:off x="5165106" y="1848172"/>
            <a:ext cx="800100" cy="3381376"/>
          </a:xfrm>
          <a:prstGeom prst="rightBrace">
            <a:avLst>
              <a:gd name="adj1" fmla="val 8333"/>
              <a:gd name="adj2" fmla="val 50414"/>
            </a:avLst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rcRect l="15425" t="12223" r="36098" b="36389"/>
          <a:stretch/>
        </p:blipFill>
        <p:spPr bwMode="auto">
          <a:xfrm>
            <a:off x="7877316" y="3902949"/>
            <a:ext cx="2110902" cy="20847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675044" y="600888"/>
            <a:ext cx="9146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Akciğerlerimiz Nasıl Çalışır?</a:t>
            </a:r>
            <a:endParaRPr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47885" y="4676617"/>
            <a:ext cx="4697551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Solunan hava, akciğerlerin en küçük kısmı olan hava keselerine gelir. </a:t>
            </a:r>
            <a:endParaRPr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82532" y="4676617"/>
            <a:ext cx="5032513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Solunan hava içinde bulunan oksijen, bu hava keselerinde bulunan karbondioksit ile yer değiştirir. </a:t>
            </a:r>
            <a:endParaRPr/>
          </a:p>
        </p:txBody>
      </p:sp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00996" y="1414553"/>
            <a:ext cx="3864878" cy="317616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rcRect l="55225" t="14173" r="9575" b="16704"/>
          <a:stretch/>
        </p:blipFill>
        <p:spPr bwMode="auto">
          <a:xfrm>
            <a:off x="7622243" y="1783885"/>
            <a:ext cx="2506848" cy="2669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Alevlenmede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Yap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lmamas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ı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Gerekenler</a:t>
            </a:r>
            <a:r>
              <a:rPr lang="tr-TR" sz="2800" b="1">
                <a:solidFill>
                  <a:prstClr val="black">
                    <a:lumMod val="75000"/>
                    <a:lumOff val="25000"/>
                  </a:prstClr>
                </a:solidFill>
              </a:rPr>
              <a:t> Nelerdir?</a:t>
            </a:r>
            <a:endParaRPr lang="en-US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grpSp>
        <p:nvGrpSpPr>
          <p:cNvPr id="12" name="Grup 15"/>
          <p:cNvGrpSpPr/>
          <p:nvPr/>
        </p:nvGrpSpPr>
        <p:grpSpPr bwMode="auto">
          <a:xfrm rot="657174">
            <a:off x="429721" y="1513817"/>
            <a:ext cx="3252037" cy="1539822"/>
            <a:chOff x="1047750" y="2356855"/>
            <a:chExt cx="3569933" cy="2404654"/>
          </a:xfrm>
        </p:grpSpPr>
        <p:pic>
          <p:nvPicPr>
            <p:cNvPr id="14" name="Resim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15" name="Dikdörtgen 19"/>
            <p:cNvSpPr/>
            <p:nvPr/>
          </p:nvSpPr>
          <p:spPr bwMode="auto">
            <a:xfrm rot="20942826">
              <a:off x="1314153" y="2956451"/>
              <a:ext cx="3024940" cy="12015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Oksijeni birden bire en üst düzeyden açmak</a:t>
              </a:r>
              <a:endParaRPr/>
            </a:p>
          </p:txBody>
        </p:sp>
      </p:grpSp>
      <p:grpSp>
        <p:nvGrpSpPr>
          <p:cNvPr id="18" name="Grup 15"/>
          <p:cNvGrpSpPr/>
          <p:nvPr/>
        </p:nvGrpSpPr>
        <p:grpSpPr bwMode="auto">
          <a:xfrm rot="438345">
            <a:off x="8170427" y="1466101"/>
            <a:ext cx="3712052" cy="1539822"/>
            <a:chOff x="1047750" y="2356855"/>
            <a:chExt cx="3713734" cy="2404654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20" name="Dikdörtgen 19"/>
            <p:cNvSpPr/>
            <p:nvPr/>
          </p:nvSpPr>
          <p:spPr bwMode="auto">
            <a:xfrm rot="21161654">
              <a:off x="1331746" y="2952775"/>
              <a:ext cx="3429738" cy="12015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Soluk yollarına su buharı </a:t>
              </a: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buğuseptil</a:t>
              </a: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uygulamak </a:t>
              </a:r>
              <a:endParaRPr/>
            </a:p>
          </p:txBody>
        </p:sp>
      </p:grpSp>
      <p:grpSp>
        <p:nvGrpSpPr>
          <p:cNvPr id="21" name="Grup 15"/>
          <p:cNvGrpSpPr/>
          <p:nvPr/>
        </p:nvGrpSpPr>
        <p:grpSpPr bwMode="auto">
          <a:xfrm rot="547792">
            <a:off x="4728100" y="3967583"/>
            <a:ext cx="3377225" cy="1555348"/>
            <a:chOff x="1047750" y="2332608"/>
            <a:chExt cx="3569933" cy="2428903"/>
          </a:xfrm>
        </p:grpSpPr>
        <p:pic>
          <p:nvPicPr>
            <p:cNvPr id="22" name="Resim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47750" y="2356856"/>
              <a:ext cx="3569933" cy="2404655"/>
            </a:xfrm>
            <a:prstGeom prst="rect">
              <a:avLst/>
            </a:prstGeom>
          </p:spPr>
        </p:pic>
        <p:sp>
          <p:nvSpPr>
            <p:cNvPr id="23" name="Dikdörtgen 19"/>
            <p:cNvSpPr/>
            <p:nvPr/>
          </p:nvSpPr>
          <p:spPr bwMode="auto">
            <a:xfrm rot="21052207">
              <a:off x="1398926" y="2332608"/>
              <a:ext cx="3107474" cy="18504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marR="0" lvl="0" indent="-342900" algn="l" defTabSz="355600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Arial"/>
                <a:buChar char="•"/>
                <a:defRPr/>
              </a:pPr>
              <a:endParaRPr lang="tr-TR" sz="22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endParaRPr>
            </a:p>
            <a:p>
              <a:pPr lvl="0"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Sigara içmeye devam etmek</a:t>
              </a:r>
              <a:endParaRPr/>
            </a:p>
          </p:txBody>
        </p:sp>
      </p:grpSp>
      <p:grpSp>
        <p:nvGrpSpPr>
          <p:cNvPr id="24" name="Grup 15"/>
          <p:cNvGrpSpPr/>
          <p:nvPr/>
        </p:nvGrpSpPr>
        <p:grpSpPr bwMode="auto">
          <a:xfrm rot="669051">
            <a:off x="757957" y="3898475"/>
            <a:ext cx="3486121" cy="1747022"/>
            <a:chOff x="1047750" y="2356855"/>
            <a:chExt cx="3569933" cy="2404654"/>
          </a:xfrm>
        </p:grpSpPr>
        <p:pic>
          <p:nvPicPr>
            <p:cNvPr id="25" name="Resim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26" name="Dikdörtgen 19"/>
            <p:cNvSpPr/>
            <p:nvPr/>
          </p:nvSpPr>
          <p:spPr bwMode="auto">
            <a:xfrm rot="20930948">
              <a:off x="1405091" y="3000378"/>
              <a:ext cx="2845609" cy="10590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Uzayan atağa rağmen doktoru aramamak</a:t>
              </a:r>
              <a:endParaRPr/>
            </a:p>
          </p:txBody>
        </p:sp>
      </p:grpSp>
      <p:grpSp>
        <p:nvGrpSpPr>
          <p:cNvPr id="27" name="Grup 15"/>
          <p:cNvGrpSpPr/>
          <p:nvPr/>
        </p:nvGrpSpPr>
        <p:grpSpPr bwMode="auto">
          <a:xfrm rot="620956">
            <a:off x="4217350" y="1580427"/>
            <a:ext cx="3362603" cy="1539822"/>
            <a:chOff x="1047750" y="2356855"/>
            <a:chExt cx="3624603" cy="2404654"/>
          </a:xfrm>
        </p:grpSpPr>
        <p:pic>
          <p:nvPicPr>
            <p:cNvPr id="28" name="Resim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29" name="Dikdörtgen 19"/>
            <p:cNvSpPr/>
            <p:nvPr/>
          </p:nvSpPr>
          <p:spPr bwMode="auto">
            <a:xfrm rot="20979044">
              <a:off x="1408985" y="2893657"/>
              <a:ext cx="3263368" cy="12015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Uyku ilaçları, rahatlatıcılar almak</a:t>
              </a:r>
              <a:endParaRPr/>
            </a:p>
          </p:txBody>
        </p:sp>
      </p:grpSp>
      <p:grpSp>
        <p:nvGrpSpPr>
          <p:cNvPr id="30" name="Grup 15"/>
          <p:cNvGrpSpPr/>
          <p:nvPr/>
        </p:nvGrpSpPr>
        <p:grpSpPr bwMode="auto">
          <a:xfrm rot="695817">
            <a:off x="8435149" y="3953396"/>
            <a:ext cx="3499355" cy="1539822"/>
            <a:chOff x="1047750" y="2356855"/>
            <a:chExt cx="3569933" cy="2404654"/>
          </a:xfrm>
        </p:grpSpPr>
        <p:pic>
          <p:nvPicPr>
            <p:cNvPr id="31" name="Resim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47750" y="2356855"/>
              <a:ext cx="3569933" cy="2404654"/>
            </a:xfrm>
            <a:prstGeom prst="rect">
              <a:avLst/>
            </a:prstGeom>
          </p:spPr>
        </p:pic>
        <p:sp>
          <p:nvSpPr>
            <p:cNvPr id="32" name="Dikdörtgen 19"/>
            <p:cNvSpPr/>
            <p:nvPr/>
          </p:nvSpPr>
          <p:spPr bwMode="auto">
            <a:xfrm rot="20904181">
              <a:off x="1426230" y="2968682"/>
              <a:ext cx="2887595" cy="12015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defTabSz="355600">
                <a:spcBef>
                  <a:spcPts val="600"/>
                </a:spcBef>
                <a:spcAft>
                  <a:spcPts val="600"/>
                </a:spcAft>
                <a:buClr>
                  <a:srgbClr val="C00000"/>
                </a:buClr>
                <a:defRPr/>
              </a:pPr>
              <a:r>
                <a:rPr lang="tr-TR" sz="22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Burunda oksijen varken sigara içmek</a:t>
              </a:r>
              <a:endParaRPr/>
            </a:p>
          </p:txBody>
        </p:sp>
      </p:grpSp>
      <p:pic>
        <p:nvPicPr>
          <p:cNvPr id="33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7518801" y="3978549"/>
            <a:ext cx="562308" cy="539431"/>
          </a:xfrm>
          <a:prstGeom prst="rect">
            <a:avLst/>
          </a:prstGeom>
          <a:noFill/>
        </p:spPr>
      </p:pic>
      <p:pic>
        <p:nvPicPr>
          <p:cNvPr id="34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11343043" y="3987934"/>
            <a:ext cx="562308" cy="539431"/>
          </a:xfrm>
          <a:prstGeom prst="rect">
            <a:avLst/>
          </a:prstGeom>
          <a:noFill/>
        </p:spPr>
      </p:pic>
      <p:pic>
        <p:nvPicPr>
          <p:cNvPr id="35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3696148" y="3877561"/>
            <a:ext cx="562308" cy="539431"/>
          </a:xfrm>
          <a:prstGeom prst="rect">
            <a:avLst/>
          </a:prstGeom>
          <a:noFill/>
        </p:spPr>
      </p:pic>
      <p:pic>
        <p:nvPicPr>
          <p:cNvPr id="36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11227103" y="1368028"/>
            <a:ext cx="562308" cy="539431"/>
          </a:xfrm>
          <a:prstGeom prst="rect">
            <a:avLst/>
          </a:prstGeom>
          <a:noFill/>
        </p:spPr>
      </p:pic>
      <p:pic>
        <p:nvPicPr>
          <p:cNvPr id="37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6937937" y="1475893"/>
            <a:ext cx="562308" cy="539431"/>
          </a:xfrm>
          <a:prstGeom prst="rect">
            <a:avLst/>
          </a:prstGeom>
          <a:noFill/>
        </p:spPr>
      </p:pic>
      <p:pic>
        <p:nvPicPr>
          <p:cNvPr id="38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3140016" y="1489988"/>
            <a:ext cx="562308" cy="5394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382" t="1249" r="4477" b="0"/>
          <a:stretch/>
        </p:blipFill>
        <p:spPr bwMode="auto">
          <a:xfrm>
            <a:off x="9420225" y="3369367"/>
            <a:ext cx="2785266" cy="27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828800" y="832790"/>
            <a:ext cx="853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2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Özetle</a:t>
            </a:r>
            <a:endParaRPr/>
          </a:p>
        </p:txBody>
      </p:sp>
      <p:pic>
        <p:nvPicPr>
          <p:cNvPr id="8" name="Resim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53159" y="276378"/>
            <a:ext cx="608753" cy="1607107"/>
          </a:xfrm>
          <a:prstGeom prst="rect">
            <a:avLst/>
          </a:prstGeom>
        </p:spPr>
      </p:pic>
      <p:pic>
        <p:nvPicPr>
          <p:cNvPr id="11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407839" y="2078777"/>
            <a:ext cx="540517" cy="488191"/>
          </a:xfrm>
          <a:prstGeom prst="rect">
            <a:avLst/>
          </a:prstGeom>
          <a:noFill/>
        </p:spPr>
      </p:pic>
      <p:sp>
        <p:nvSpPr>
          <p:cNvPr id="13" name="TextBox 6"/>
          <p:cNvSpPr txBox="1"/>
          <p:nvPr/>
        </p:nvSpPr>
        <p:spPr bwMode="auto">
          <a:xfrm>
            <a:off x="534327" y="2012176"/>
            <a:ext cx="99090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Hastalık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ile ilişkili risk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faktörlerinden uzak durulmalı.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İlaçlar doğru ve düzenli kullanılmalı.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Belirtiler ve nefes ölçümleri mümkünse kayıt edilmeli.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Belirtilerde değişiklik görüldüğünde evde ne yapılması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gerektiği        öğrenilmeli ve gereğinde vakit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kaybetmeden doktora başvurulmalı.</a:t>
            </a: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Düzenli hekim kontrolüne gidilmeli.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Güvenilir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bilgi kaynaklarından KOAH hakkında detaylı bilgi öğrenilmeli.</a:t>
            </a:r>
            <a:endParaRPr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245" t="16829" r="16650" b="22147"/>
          <a:stretch/>
        </p:blipFill>
        <p:spPr bwMode="auto">
          <a:xfrm>
            <a:off x="0" y="155436"/>
            <a:ext cx="3585882" cy="170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407835" y="4736801"/>
            <a:ext cx="540517" cy="488191"/>
          </a:xfrm>
          <a:prstGeom prst="rect">
            <a:avLst/>
          </a:prstGeom>
          <a:noFill/>
        </p:spPr>
      </p:pic>
      <p:pic>
        <p:nvPicPr>
          <p:cNvPr id="21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407837" y="3624312"/>
            <a:ext cx="540517" cy="488191"/>
          </a:xfrm>
          <a:prstGeom prst="rect">
            <a:avLst/>
          </a:prstGeom>
          <a:noFill/>
        </p:spPr>
      </p:pic>
      <p:pic>
        <p:nvPicPr>
          <p:cNvPr id="22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407838" y="3134345"/>
            <a:ext cx="540517" cy="488191"/>
          </a:xfrm>
          <a:prstGeom prst="rect">
            <a:avLst/>
          </a:prstGeom>
          <a:noFill/>
        </p:spPr>
      </p:pic>
      <p:pic>
        <p:nvPicPr>
          <p:cNvPr id="23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407840" y="2581044"/>
            <a:ext cx="540517" cy="488191"/>
          </a:xfrm>
          <a:prstGeom prst="rect">
            <a:avLst/>
          </a:prstGeom>
          <a:noFill/>
        </p:spPr>
      </p:pic>
      <p:pic>
        <p:nvPicPr>
          <p:cNvPr id="24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4"/>
          <a:srcRect l="0" t="26097" r="49268" b="27531"/>
          <a:stretch/>
        </p:blipFill>
        <p:spPr bwMode="auto">
          <a:xfrm>
            <a:off x="404081" y="5361099"/>
            <a:ext cx="540517" cy="488191"/>
          </a:xfrm>
          <a:prstGeom prst="rect">
            <a:avLst/>
          </a:prstGeom>
          <a:noFill/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20225" y="147191"/>
            <a:ext cx="2771775" cy="281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828800" y="-72181"/>
            <a:ext cx="8534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2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KOAH’la</a:t>
            </a:r>
            <a:r>
              <a:rPr lang="tr-TR" sz="32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 İlgili Bilgi Kaynakları</a:t>
            </a:r>
            <a:r>
              <a:rPr lang="tr-TR" sz="115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? </a:t>
            </a:r>
            <a:endParaRPr/>
          </a:p>
        </p:txBody>
      </p:sp>
      <p:sp>
        <p:nvSpPr>
          <p:cNvPr id="16" name="TextBox 6"/>
          <p:cNvSpPr txBox="1"/>
          <p:nvPr/>
        </p:nvSpPr>
        <p:spPr bwMode="auto">
          <a:xfrm>
            <a:off x="552498" y="2713949"/>
            <a:ext cx="11033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T.C. Sağlık Bakanlığı, Halk Sağlığı Genel Müdürlüğü 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https://hsgm.saglik.gov.tr/tr/kronik-hava-yolu-hastaliklari/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Türk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Toraks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Derneği</a:t>
            </a:r>
            <a:endParaRPr/>
          </a:p>
          <a:p>
            <a:pPr marL="457200" marR="0" lvl="1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https://www.toraks.org.tr/</a:t>
            </a:r>
            <a:endParaRPr/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endParaRPr/>
          </a:p>
        </p:txBody>
      </p:sp>
      <p:pic>
        <p:nvPicPr>
          <p:cNvPr id="11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2"/>
          <a:srcRect l="0" t="26097" r="49268" b="27531"/>
          <a:stretch/>
        </p:blipFill>
        <p:spPr bwMode="auto">
          <a:xfrm>
            <a:off x="486509" y="2816015"/>
            <a:ext cx="540517" cy="488191"/>
          </a:xfrm>
          <a:prstGeom prst="rect">
            <a:avLst/>
          </a:prstGeom>
          <a:noFill/>
        </p:spPr>
      </p:pic>
      <p:pic>
        <p:nvPicPr>
          <p:cNvPr id="12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2"/>
          <a:srcRect l="0" t="26097" r="49268" b="27531"/>
          <a:stretch/>
        </p:blipFill>
        <p:spPr bwMode="auto">
          <a:xfrm>
            <a:off x="462830" y="3857508"/>
            <a:ext cx="540517" cy="488191"/>
          </a:xfrm>
          <a:prstGeom prst="rect">
            <a:avLst/>
          </a:prstGeom>
          <a:noFill/>
        </p:spPr>
      </p:pic>
      <p:sp>
        <p:nvSpPr>
          <p:cNvPr id="13" name="Metin kutusu 12"/>
          <p:cNvSpPr txBox="1"/>
          <p:nvPr/>
        </p:nvSpPr>
        <p:spPr bwMode="auto">
          <a:xfrm>
            <a:off x="9006211" y="3304129"/>
            <a:ext cx="3045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2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web sayfaları</a:t>
            </a:r>
            <a:endParaRPr/>
          </a:p>
        </p:txBody>
      </p:sp>
      <p:sp>
        <p:nvSpPr>
          <p:cNvPr id="14" name="Sağ Ayraç 13"/>
          <p:cNvSpPr/>
          <p:nvPr/>
        </p:nvSpPr>
        <p:spPr bwMode="auto">
          <a:xfrm>
            <a:off x="8140157" y="1951348"/>
            <a:ext cx="657225" cy="3223967"/>
          </a:xfrm>
          <a:prstGeom prst="rightBrace">
            <a:avLst>
              <a:gd name="adj1" fmla="val 19047"/>
              <a:gd name="adj2" fmla="val 50000"/>
            </a:avLst>
          </a:prstGeom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srgbClr val="C00000"/>
              </a:solidFill>
              <a:latin typeface="Comic Sans MS"/>
              <a:ea typeface="Arial"/>
              <a:cs typeface="Arial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3"/>
          <a:srcRect l="51009" t="27070" r="11474" b="25736"/>
          <a:stretch/>
        </p:blipFill>
        <p:spPr bwMode="auto">
          <a:xfrm>
            <a:off x="8903839" y="4035185"/>
            <a:ext cx="2575245" cy="18222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rcRect l="49802" t="30637" r="35846" b="31658"/>
          <a:stretch/>
        </p:blipFill>
        <p:spPr bwMode="auto">
          <a:xfrm>
            <a:off x="10191461" y="616709"/>
            <a:ext cx="1237512" cy="18288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34834" y="4119803"/>
            <a:ext cx="2087279" cy="1917373"/>
          </a:xfrm>
          <a:prstGeom prst="rect">
            <a:avLst/>
          </a:prstGeom>
        </p:spPr>
      </p:pic>
      <p:pic>
        <p:nvPicPr>
          <p:cNvPr id="17" name="Picture 6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0" t="26097" r="49268" b="27531"/>
          <a:stretch/>
        </p:blipFill>
        <p:spPr bwMode="auto">
          <a:xfrm>
            <a:off x="11254578" y="4034908"/>
            <a:ext cx="437225" cy="394898"/>
          </a:xfrm>
          <a:prstGeom prst="rect">
            <a:avLst/>
          </a:prstGeom>
          <a:noFill/>
        </p:spPr>
      </p:pic>
      <p:pic>
        <p:nvPicPr>
          <p:cNvPr id="15" name="Picture 4" descr="checkmark green tick and red cross approved"/>
          <p:cNvPicPr>
            <a:picLocks noChangeAspect="1" noChangeArrowheads="1"/>
          </p:cNvPicPr>
          <p:nvPr/>
        </p:nvPicPr>
        <p:blipFill>
          <a:blip r:embed="rId3"/>
          <a:srcRect l="48829" t="22838" r="0" b="25314"/>
          <a:stretch/>
        </p:blipFill>
        <p:spPr bwMode="auto">
          <a:xfrm>
            <a:off x="9265144" y="3984674"/>
            <a:ext cx="496892" cy="476676"/>
          </a:xfrm>
          <a:prstGeom prst="rect">
            <a:avLst/>
          </a:prstGeom>
          <a:noFill/>
        </p:spPr>
      </p:pic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533417" y="216815"/>
            <a:ext cx="5125165" cy="5952757"/>
          </a:xfrm>
          <a:prstGeom prst="rect">
            <a:avLst/>
          </a:prstGeom>
          <a:noFill/>
        </p:spPr>
      </p:pic>
      <p:pic>
        <p:nvPicPr>
          <p:cNvPr id="25" name="Picture 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8687" t="0" r="7828" b="0"/>
          <a:stretch/>
        </p:blipFill>
        <p:spPr bwMode="auto">
          <a:xfrm>
            <a:off x="1501615" y="1055802"/>
            <a:ext cx="2352277" cy="3073820"/>
          </a:xfrm>
          <a:prstGeom prst="rect">
            <a:avLst/>
          </a:prstGeom>
          <a:noFill/>
        </p:spPr>
      </p:pic>
      <p:pic>
        <p:nvPicPr>
          <p:cNvPr id="26" name="Resim 25"/>
          <p:cNvPicPr/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9756" t="9059" r="33291" b="25816"/>
          <a:stretch/>
        </p:blipFill>
        <p:spPr bwMode="auto">
          <a:xfrm>
            <a:off x="136025" y="311360"/>
            <a:ext cx="1700889" cy="1712601"/>
          </a:xfrm>
          <a:prstGeom prst="rect">
            <a:avLst/>
          </a:prstGeom>
          <a:noFill/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382" t="1249" r="4477" b="0"/>
          <a:stretch/>
        </p:blipFill>
        <p:spPr bwMode="auto">
          <a:xfrm>
            <a:off x="9558113" y="311360"/>
            <a:ext cx="2390565" cy="2212775"/>
          </a:xfrm>
          <a:prstGeom prst="rect">
            <a:avLst/>
          </a:prstGeom>
          <a:noFill/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4245" t="16830" r="15269" b="20037"/>
          <a:stretch/>
        </p:blipFill>
        <p:spPr bwMode="auto">
          <a:xfrm>
            <a:off x="32826" y="4504541"/>
            <a:ext cx="2894029" cy="1644607"/>
          </a:xfrm>
          <a:prstGeom prst="rect">
            <a:avLst/>
          </a:prstGeom>
          <a:noFill/>
        </p:spPr>
      </p:pic>
      <p:pic>
        <p:nvPicPr>
          <p:cNvPr id="33" name="Resim 32"/>
          <p:cNvPicPr/>
          <p:nvPr/>
        </p:nvPicPr>
        <p:blipFill>
          <a:blip r:embed="rId9"/>
          <a:srcRect l="9731" t="25171" r="51098" b="26456"/>
          <a:stretch/>
        </p:blipFill>
        <p:spPr bwMode="auto">
          <a:xfrm>
            <a:off x="9792013" y="2588912"/>
            <a:ext cx="1432876" cy="1325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-1" y="92224"/>
            <a:ext cx="12191999" cy="6070893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R="0" lvl="0" indent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2400" b="0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cs typeface="Arial"/>
              </a:defRPr>
            </a:lvl1pPr>
          </a:lstStyle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4400" b="1" i="0" u="none" strike="noStrike" cap="none" spc="0">
              <a:ln>
                <a:noFill/>
              </a:ln>
              <a:solidFill>
                <a:srgbClr val="C00000"/>
              </a:solidFill>
              <a:latin typeface="Calibri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Sağlıklı ve mutlu bir yaşam dileğiyle </a:t>
            </a:r>
            <a:endParaRPr/>
          </a:p>
          <a:p>
            <a:pPr marL="0" marR="0" lvl="0" indent="0" algn="ctr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>
                <a:solidFill>
                  <a:srgbClr val="C00000"/>
                </a:solidFill>
              </a:rPr>
              <a:t>"Nefesinizi Rahatlatın"</a:t>
            </a:r>
            <a:endParaRPr/>
          </a:p>
          <a:p>
            <a:pPr marL="0" marR="0" lvl="0" indent="0" algn="ctr" defTabSz="9144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24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73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6" name="Metin kutusu 1"/>
          <p:cNvSpPr txBox="1">
            <a:spLocks noChangeArrowheads="1"/>
          </p:cNvSpPr>
          <p:nvPr/>
        </p:nvSpPr>
        <p:spPr bwMode="auto">
          <a:xfrm>
            <a:off x="387755" y="4573741"/>
            <a:ext cx="11346366" cy="8617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1pPr>
            <a:lvl2pPr marL="742950" indent="-285750"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2pPr>
            <a:lvl3pPr marL="1143000" indent="-228600"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3pPr>
            <a:lvl4pPr marL="1600200" indent="-228600"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4pPr>
            <a:lvl5pPr marL="2057400" indent="-228600"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  <a:latin typeface="Arial"/>
                <a:ea typeface="ＭＳ Ｐゴシック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000" b="0" i="0" u="none" strike="noStrike" cap="none" spc="0">
              <a:ln>
                <a:noFill/>
              </a:ln>
              <a:solidFill>
                <a:srgbClr val="404040"/>
              </a:solidFill>
              <a:latin typeface="Calibri"/>
              <a:ea typeface="ＭＳ Ｐゴシック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40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ＭＳ Ｐゴシック"/>
                <a:cs typeface="Arial"/>
              </a:rPr>
              <a:t>TEŞEKKÜRLER </a:t>
            </a:r>
            <a:endParaRPr/>
          </a:p>
        </p:txBody>
      </p:sp>
      <p:pic>
        <p:nvPicPr>
          <p:cNvPr id="27" name="Resim 2" descr="C:\Users\zubeyde.ozkanaltunay\Desktop\1\KHYH 2013-2017 Kitap Word&amp;PDF\KHYH 2018-2023 Yayın Komisyon Yazısı ve Eki\31.12.2018_Kitap_SONYAYIN\hsgm logo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587654" y="1915737"/>
            <a:ext cx="2077071" cy="154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Resim 3" descr="Açıklama: C:\Users\zuhal.ureten\Desktop\logo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59412" y="2110726"/>
            <a:ext cx="2600152" cy="1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Resim 5" descr="Açıklama: http://sirnak.hsm.saglik.gov.tr/resimler/kayan/31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949426" y="2690625"/>
            <a:ext cx="3176716" cy="67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 bwMode="auto">
          <a:xfrm>
            <a:off x="675044" y="600888"/>
            <a:ext cx="9146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36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Akciğerlerimiz Ne İş Yapar?</a:t>
            </a:r>
            <a:endParaRPr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rcRect l="49469" t="11882" r="0" b="0"/>
          <a:stretch/>
        </p:blipFill>
        <p:spPr bwMode="auto">
          <a:xfrm>
            <a:off x="8232215" y="1215806"/>
            <a:ext cx="1803298" cy="2988011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75044" y="4115043"/>
            <a:ext cx="5521219" cy="17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342900" marR="0" lvl="0" indent="-3429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Soluk alma ile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, ağız ve burundan alınan oksijen  hava yolları aracılığıyla akciğerlere iletilir.</a:t>
            </a:r>
            <a:endParaRPr/>
          </a:p>
          <a:p>
            <a:pPr marL="342900" marR="0" lvl="0" indent="-3429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Akciğerler ve göğüs kafesi genişler.</a:t>
            </a:r>
            <a:endParaRPr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72989" y="4115043"/>
            <a:ext cx="5390149" cy="17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342900" marR="0" lvl="0" indent="-3429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/>
              <a:buChar char="ü"/>
              <a:defRPr/>
            </a:pPr>
            <a:r>
              <a:rPr lang="tr-TR" sz="24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Soluk verme ile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, hava keselerine geçen karbondioksit hava yolları aracılığıyla burun ve ağızdan dışarı atılır.</a:t>
            </a:r>
            <a:endParaRPr/>
          </a:p>
          <a:p>
            <a:pPr marL="342900" marR="0" lvl="0" indent="-3429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/>
              <a:buChar char="ü"/>
              <a:defRPr/>
            </a:pPr>
            <a:endParaRPr lang="tr-TR" sz="12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342900" marR="0" lvl="0" indent="-34290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Wingdings"/>
              <a:buChar char="ü"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Akciğerler ve göğüs kafesi daralır.</a:t>
            </a:r>
            <a:endParaRPr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rcRect l="0" t="11145" r="50624" b="0"/>
          <a:stretch/>
        </p:blipFill>
        <p:spPr bwMode="auto">
          <a:xfrm>
            <a:off x="2554608" y="1241656"/>
            <a:ext cx="1762090" cy="301299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Box 6"/>
          <p:cNvSpPr txBox="1"/>
          <p:nvPr/>
        </p:nvSpPr>
        <p:spPr bwMode="auto">
          <a:xfrm>
            <a:off x="675043" y="1225497"/>
            <a:ext cx="6335357" cy="4455066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ACC6"/>
              </a:buClr>
              <a:buSzTx/>
              <a:buFontTx/>
              <a:buNone/>
              <a:defRPr/>
            </a:pPr>
            <a:endParaRPr lang="tr-TR" sz="21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4" name="Dikdörtgen 3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srgbClr val="404040"/>
                </a:solidFill>
                <a:latin typeface="Calibri"/>
                <a:ea typeface="Arial"/>
                <a:cs typeface="Arial"/>
              </a:rPr>
              <a:t>KOAH Nasıl Bir Hastalıktır?</a:t>
            </a:r>
            <a:endParaRPr/>
          </a:p>
        </p:txBody>
      </p:sp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/>
          <a:srcRect l="2279" t="16609" r="2165" b="4501"/>
          <a:stretch/>
        </p:blipFill>
        <p:spPr bwMode="auto">
          <a:xfrm>
            <a:off x="7191375" y="1416780"/>
            <a:ext cx="4636251" cy="3902550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 bwMode="auto">
          <a:xfrm>
            <a:off x="971090" y="1507505"/>
            <a:ext cx="5743261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55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KOAH; Sigara dumanı, ev içi veya dış ortam hava kirliliği ve diğer zararlı gazlara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maruziyet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</a:t>
            </a:r>
            <a:r>
              <a:rPr lang="tr-TR" sz="240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ile ilişkili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hava yolları ve akciğer dokusunda ortaya çıkan anormalliklerin yol açtığı nefes darlığı, öksürük, balgam ile 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karekterize</a:t>
            </a:r>
            <a:r>
              <a:rPr lang="tr-TR" sz="2400" b="0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 kalıcı hava yolu daralmasıdır.  </a:t>
            </a:r>
            <a:r>
              <a:rPr lang="tr-TR" sz="24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önlenebilir bir hastalıktır. </a:t>
            </a:r>
            <a:endParaRPr/>
          </a:p>
        </p:txBody>
      </p:sp>
      <p:sp>
        <p:nvSpPr>
          <p:cNvPr id="10" name="Dikdörtgen 9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3" name="Sol Ok 2"/>
          <p:cNvSpPr/>
          <p:nvPr/>
        </p:nvSpPr>
        <p:spPr bwMode="auto">
          <a:xfrm rot="13424832" flipV="1">
            <a:off x="9170917" y="1970928"/>
            <a:ext cx="1044154" cy="27664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24536"/>
            <a:ext cx="12192000" cy="613257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Obstrüktif Ne Demek?</a:t>
            </a:r>
            <a:endParaRPr/>
          </a:p>
        </p:txBody>
      </p:sp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57381" y="1882978"/>
            <a:ext cx="2757487" cy="52540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K </a:t>
            </a:r>
            <a:r>
              <a:rPr lang="tr-TR" sz="28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Obstrüktif </a:t>
            </a:r>
            <a:r>
              <a:rPr lang="tr-TR" sz="2800" b="1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AH</a:t>
            </a:r>
            <a:endParaRPr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589607" y="3607950"/>
            <a:ext cx="1692275" cy="95628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Daraltıcı</a:t>
            </a:r>
            <a:endParaRPr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Arial"/>
                <a:cs typeface="Arial"/>
              </a:rPr>
              <a:t>Tıkayıcı </a:t>
            </a:r>
            <a:endParaRPr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138586" y="4699544"/>
            <a:ext cx="2278455" cy="448457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2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Normal hava yolu</a:t>
            </a:r>
            <a:endParaRPr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349554" y="4692660"/>
            <a:ext cx="4842666" cy="448457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defRPr/>
            </a:pPr>
            <a:r>
              <a:rPr lang="tr-TR" sz="22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Daralmış hava yolu</a:t>
            </a:r>
            <a:endParaRPr/>
          </a:p>
        </p:txBody>
      </p:sp>
      <p:sp>
        <p:nvSpPr>
          <p:cNvPr id="3" name="Aşağı Ok 2"/>
          <p:cNvSpPr/>
          <p:nvPr/>
        </p:nvSpPr>
        <p:spPr bwMode="auto">
          <a:xfrm>
            <a:off x="9192220" y="2469002"/>
            <a:ext cx="484632" cy="113894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solidFill>
                  <a:srgbClr val="A6A6A6"/>
                </a:solidFill>
              </a:ln>
              <a:solidFill>
                <a:prstClr val="white">
                  <a:lumMod val="50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21" name="Dikdörtgen 20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rcRect l="0" t="0" r="0" b="50274"/>
          <a:stretch/>
        </p:blipFill>
        <p:spPr bwMode="auto">
          <a:xfrm>
            <a:off x="915787" y="1513500"/>
            <a:ext cx="2722401" cy="3025586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/>
          <a:srcRect l="0" t="50473" r="0" b="0"/>
          <a:stretch/>
        </p:blipFill>
        <p:spPr bwMode="auto">
          <a:xfrm>
            <a:off x="4254185" y="1513499"/>
            <a:ext cx="2723975" cy="3025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 bwMode="auto">
          <a:xfrm>
            <a:off x="0" y="6169572"/>
            <a:ext cx="12192000" cy="688428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75043" y="4469086"/>
            <a:ext cx="999295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975" indent="-180975">
              <a:spcAft>
                <a:spcPts val="0"/>
              </a:spcAft>
              <a:buFont typeface="Wingdings"/>
              <a:buChar char="§"/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Aft>
                <a:spcPts val="0"/>
              </a:spcAft>
              <a:buChar char="–"/>
              <a:defRPr sz="28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Aft>
                <a:spcPts val="0"/>
              </a:spcAft>
              <a:buChar char="•"/>
              <a:defRPr sz="24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Aft>
                <a:spcPts val="0"/>
              </a:spcAft>
              <a:buChar char="–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har char="»"/>
              <a:defRPr sz="20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975" marR="0" lvl="0" indent="-180975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tr-TR" sz="2400" b="0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7" name="3 Başlık"/>
          <p:cNvSpPr txBox="1"/>
          <p:nvPr/>
        </p:nvSpPr>
        <p:spPr bwMode="auto">
          <a:xfrm>
            <a:off x="1863725" y="31750"/>
            <a:ext cx="7772400" cy="6302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3700" b="1" i="0" u="none" strike="noStrike" cap="none" spc="0">
              <a:ln>
                <a:noFill/>
              </a:ln>
              <a:solidFill>
                <a:srgbClr val="C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Dikdörtgen 12"/>
          <p:cNvSpPr/>
          <p:nvPr/>
        </p:nvSpPr>
        <p:spPr bwMode="auto">
          <a:xfrm>
            <a:off x="675044" y="600888"/>
            <a:ext cx="9146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tr-TR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KOAH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Risk </a:t>
            </a:r>
            <a:r>
              <a:rPr lang="en-US" sz="2800" b="1" i="0" u="none" strike="noStrike" cap="none" spc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Arial"/>
                <a:cs typeface="Arial"/>
              </a:rPr>
              <a:t>Faktörleri</a:t>
            </a:r>
            <a:endParaRPr lang="tr-TR" sz="2800" b="1" i="0" u="none" strike="noStrike" cap="none" spc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Calibri"/>
              <a:ea typeface="Arial"/>
              <a:cs typeface="Arial"/>
            </a:endParaRPr>
          </a:p>
        </p:txBody>
      </p:sp>
      <p:graphicFrame>
        <p:nvGraphicFramePr>
          <p:cNvPr id="18" name="Tablo 1"/>
          <p:cNvGraphicFramePr>
            <a:graphicFrameLocks xmlns:a="http://schemas.openxmlformats.org/drawingml/2006/main" noGrp="1"/>
          </p:cNvGraphicFramePr>
          <p:nvPr/>
        </p:nvGraphicFramePr>
        <p:xfrm>
          <a:off x="678873" y="1332563"/>
          <a:ext cx="10834254" cy="4281819"/>
        </p:xfrm>
        <a:graphic>
          <a:graphicData uri="http://schemas.openxmlformats.org/drawingml/2006/table">
            <a:tbl>
              <a:tblPr firstRow="1" firstCol="0" lastRow="0" lastCol="0" bandRow="1" bandCol="0"/>
              <a:tblGrid>
                <a:gridCol w="5569528"/>
                <a:gridCol w="5264726"/>
              </a:tblGrid>
              <a:tr h="524812"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Genetik faktörler 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FE7E7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Akciğerlerin büyüme ve gelişmesindeki sorunlar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FE7E7"/>
                    </a:solidFill>
                  </a:tcPr>
                </a:tc>
              </a:tr>
              <a:tr h="417631"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  <a:ea typeface="Arial"/>
                          <a:cs typeface="Arial"/>
                        </a:rPr>
                        <a:t>Tütün ürünleri dumanı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Cinsiyet</a:t>
                      </a:r>
                      <a:endParaRPr/>
                    </a:p>
                    <a:p>
                      <a:pPr>
                        <a:defRPr/>
                      </a:pPr>
                      <a:endParaRPr lang="tr-TR" sz="2000" b="0" i="0" u="none" strike="noStrike" cap="none" spc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519097"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Organik ve inorganik mesleki toz ve kimyasallar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FE7E7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Yaş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FE7E7"/>
                    </a:solidFill>
                  </a:tcPr>
                </a:tc>
              </a:tr>
              <a:tr h="1134790"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Ev içi hava kirliliği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(özellikle kapalı alanda biyomas yakıtlarla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ısınma ve yemek pişirme nedeniyle)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Astım/Bronşial hiperreaktivite</a:t>
                      </a:r>
                      <a:endParaRPr/>
                    </a:p>
                    <a:p>
                      <a:pPr>
                        <a:defRPr/>
                      </a:pPr>
                      <a:endParaRPr lang="en-US" sz="2000" b="0" i="0" u="none" strike="noStrike" cap="none" spc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libri"/>
                        <a:ea typeface="Arial"/>
                        <a:cs typeface="Arial"/>
                      </a:endParaRPr>
                    </a:p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Solunum yolu enfeksiyonları</a:t>
                      </a:r>
                      <a:endParaRPr lang="en-US" sz="2000" b="0" i="0" u="none" strike="noStrike" cap="none" spc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  <a:tr h="533007">
                <a:tc>
                  <a:txBody>
                    <a:bodyPr/>
                    <a:p>
                      <a:pPr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Dış ortam hava kirliliği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FE7E7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Kronik Bronşit</a:t>
                      </a:r>
                      <a:endParaRPr/>
                    </a:p>
                    <a:p>
                      <a:pPr>
                        <a:defRPr/>
                      </a:pPr>
                      <a:endParaRPr lang="tr-TR" sz="2000" b="0" i="0" u="none" strike="noStrike" cap="none" spc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rgbClr val="FFE7E7"/>
                    </a:solidFill>
                  </a:tcPr>
                </a:tc>
              </a:tr>
              <a:tr h="688222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Sosyoekonomik düzey</a:t>
                      </a:r>
                      <a:endParaRPr/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D</a:t>
                      </a:r>
                      <a:r>
                        <a:rPr lang="tr-TR" sz="2000" b="0" i="0" u="none" strike="noStrike" cap="none" spc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libri"/>
                          <a:ea typeface="Arial"/>
                          <a:cs typeface="Arial"/>
                        </a:rPr>
                        <a:t>üşük doğum ağırlığı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tr-TR" sz="2000" b="0" i="0" u="none" strike="noStrike" cap="none" spc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1" name="Resim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95419" y="4097899"/>
            <a:ext cx="2996581" cy="217826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 bwMode="auto">
          <a:xfrm>
            <a:off x="1574" y="94266"/>
            <a:ext cx="12192000" cy="53419"/>
          </a:xfrm>
          <a:prstGeom prst="rect">
            <a:avLst/>
          </a:prstGeom>
          <a:gradFill>
            <a:gsLst>
              <a:gs pos="0">
                <a:srgbClr val="6C0000"/>
              </a:gs>
              <a:gs pos="74000">
                <a:srgbClr val="C00000"/>
              </a:gs>
              <a:gs pos="83000">
                <a:srgbClr val="C0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tr-TR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ONLYOFFICE/7.4.1.36</Application>
  <DocSecurity>0</DocSecurity>
  <PresentationFormat>Geniş ekran</PresentationFormat>
  <Paragraphs>0</Paragraphs>
  <Slides>54</Slides>
  <Notes>54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Halil ibrahim Çolak</dc:creator>
  <cp:keywords/>
  <dc:description/>
  <dc:identifier/>
  <dc:language/>
  <cp:lastModifiedBy>Anonim</cp:lastModifiedBy>
  <cp:revision>1031</cp:revision>
  <dcterms:created xsi:type="dcterms:W3CDTF">2020-10-12T09:19:37Z</dcterms:created>
  <dcterms:modified xsi:type="dcterms:W3CDTF">2024-11-07T11:13:57Z</dcterms:modified>
  <cp:category/>
  <cp:contentStatus/>
  <cp:version/>
</cp:coreProperties>
</file>