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1724" r:id="rId2"/>
    <p:sldId id="1766" r:id="rId3"/>
    <p:sldId id="1776" r:id="rId4"/>
    <p:sldId id="1767" r:id="rId5"/>
    <p:sldId id="1768" r:id="rId6"/>
    <p:sldId id="1769" r:id="rId7"/>
    <p:sldId id="1792" r:id="rId8"/>
    <p:sldId id="1793" r:id="rId9"/>
    <p:sldId id="1794" r:id="rId10"/>
    <p:sldId id="1795" r:id="rId11"/>
    <p:sldId id="1796" r:id="rId12"/>
    <p:sldId id="1798" r:id="rId13"/>
    <p:sldId id="1799" r:id="rId14"/>
    <p:sldId id="1797" r:id="rId15"/>
    <p:sldId id="1800" r:id="rId16"/>
    <p:sldId id="1801" r:id="rId17"/>
    <p:sldId id="1802" r:id="rId18"/>
    <p:sldId id="1803" r:id="rId19"/>
    <p:sldId id="1804" r:id="rId20"/>
    <p:sldId id="1809" r:id="rId21"/>
    <p:sldId id="1810" r:id="rId22"/>
    <p:sldId id="1837" r:id="rId23"/>
    <p:sldId id="1806" r:id="rId24"/>
    <p:sldId id="1825" r:id="rId25"/>
    <p:sldId id="1836" r:id="rId26"/>
    <p:sldId id="1838" r:id="rId27"/>
    <p:sldId id="1839" r:id="rId28"/>
    <p:sldId id="1900" r:id="rId29"/>
    <p:sldId id="1840" r:id="rId30"/>
    <p:sldId id="1882" r:id="rId31"/>
    <p:sldId id="1841" r:id="rId32"/>
    <p:sldId id="1846" r:id="rId33"/>
    <p:sldId id="1880" r:id="rId34"/>
    <p:sldId id="1881" r:id="rId35"/>
    <p:sldId id="1842" r:id="rId36"/>
    <p:sldId id="1843" r:id="rId37"/>
    <p:sldId id="1845" r:id="rId38"/>
    <p:sldId id="1847" r:id="rId39"/>
    <p:sldId id="1848" r:id="rId40"/>
    <p:sldId id="1902" r:id="rId41"/>
    <p:sldId id="1876" r:id="rId42"/>
    <p:sldId id="1883" r:id="rId43"/>
    <p:sldId id="1899" r:id="rId44"/>
    <p:sldId id="1894" r:id="rId45"/>
    <p:sldId id="1893" r:id="rId46"/>
    <p:sldId id="1896" r:id="rId47"/>
    <p:sldId id="1897" r:id="rId48"/>
    <p:sldId id="1901" r:id="rId49"/>
    <p:sldId id="1726" r:id="rId50"/>
    <p:sldId id="1727" r:id="rId51"/>
    <p:sldId id="1728" r:id="rId52"/>
    <p:sldId id="1729" r:id="rId53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C39BE1"/>
    <a:srgbClr val="E6D5F3"/>
    <a:srgbClr val="FFE7E7"/>
    <a:srgbClr val="FFD5D5"/>
    <a:srgbClr val="FF8F8F"/>
    <a:srgbClr val="FFEBEB"/>
    <a:srgbClr val="FF8989"/>
    <a:srgbClr val="FFB9B9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0058" autoAdjust="0"/>
  </p:normalViewPr>
  <p:slideViewPr>
    <p:cSldViewPr snapToGrid="0">
      <p:cViewPr varScale="1">
        <p:scale>
          <a:sx n="100" d="100"/>
          <a:sy n="100" d="100"/>
        </p:scale>
        <p:origin x="942" y="8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186CD-C773-4F0B-82F3-31143097CB55}" type="doc">
      <dgm:prSet loTypeId="urn:microsoft.com/office/officeart/2005/8/layout/arrow2" loCatId="process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5A3A82B2-2824-48FC-8CA4-686C2563A27D}">
      <dgm:prSet custT="1"/>
      <dgm:spPr/>
      <dgm:t>
        <a:bodyPr spcFirstLastPara="0" vert="horz" wrap="square" lIns="235298" tIns="0" rIns="0" bIns="0" numCol="1" spcCol="1270" anchor="t" anchorCtr="0"/>
        <a:lstStyle/>
        <a:p>
          <a:pPr>
            <a:buClr>
              <a:srgbClr val="C00000"/>
            </a:buClr>
            <a:buSzTx/>
            <a:buFont typeface="Arial" panose="020B0604020202020204" pitchFamily="34" charset="0"/>
            <a:buNone/>
          </a:pPr>
          <a:r>
            <a:rPr kumimoji="0" lang="tr-TR" sz="2400" b="1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Kronik   </a:t>
          </a:r>
          <a:r>
            <a:rPr kumimoji="0" lang="tr-TR" sz="2400" b="0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      Müzmin veya </a:t>
          </a:r>
          <a:r>
            <a:rPr kumimoji="0" lang="tr-TR" sz="2400" b="0" i="0" u="none" strike="noStrike" kern="1200" cap="none" spc="0" normalizeH="0" baseline="0" noProof="0" dirty="0" err="1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süregen</a:t>
          </a:r>
          <a:endParaRPr kumimoji="0" lang="tr-TR" sz="2400" b="0" i="0" u="none" strike="noStrike" kern="1200" cap="none" spc="0" normalizeH="0" baseline="0" noProof="0" dirty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gm:t>
    </dgm:pt>
    <dgm:pt modelId="{06CD0651-EF9C-45CD-BF84-AA9794221C5F}" type="parTrans" cxnId="{721330FD-DE59-4B88-A2A5-5B5484BA5B23}">
      <dgm:prSet/>
      <dgm:spPr/>
      <dgm:t>
        <a:bodyPr/>
        <a:lstStyle/>
        <a:p>
          <a:endParaRPr lang="tr-TR"/>
        </a:p>
      </dgm:t>
    </dgm:pt>
    <dgm:pt modelId="{710C49C0-A3BF-404C-A092-76C2E33DB5BD}" type="sibTrans" cxnId="{721330FD-DE59-4B88-A2A5-5B5484BA5B23}">
      <dgm:prSet/>
      <dgm:spPr/>
      <dgm:t>
        <a:bodyPr/>
        <a:lstStyle/>
        <a:p>
          <a:endParaRPr lang="tr-TR"/>
        </a:p>
      </dgm:t>
    </dgm:pt>
    <dgm:pt modelId="{89647819-AA7E-4778-9DFE-C6144EAEB40A}">
      <dgm:prSet/>
      <dgm:spPr/>
      <dgm:t>
        <a:bodyPr/>
        <a:lstStyle/>
        <a:p>
          <a:endParaRPr lang="tr-TR"/>
        </a:p>
      </dgm:t>
    </dgm:pt>
    <dgm:pt modelId="{9DF3F469-C100-49E4-9D0F-F44D4913D075}" type="parTrans" cxnId="{E22708BA-8A31-4C1C-A429-FF7CA00B98EF}">
      <dgm:prSet/>
      <dgm:spPr/>
      <dgm:t>
        <a:bodyPr/>
        <a:lstStyle/>
        <a:p>
          <a:endParaRPr lang="tr-TR"/>
        </a:p>
      </dgm:t>
    </dgm:pt>
    <dgm:pt modelId="{A3EE202F-163F-49DD-9A3B-47D5C72B5E96}" type="sibTrans" cxnId="{E22708BA-8A31-4C1C-A429-FF7CA00B98EF}">
      <dgm:prSet/>
      <dgm:spPr/>
      <dgm:t>
        <a:bodyPr/>
        <a:lstStyle/>
        <a:p>
          <a:endParaRPr lang="tr-TR"/>
        </a:p>
      </dgm:t>
    </dgm:pt>
    <dgm:pt modelId="{F6026BDF-A9A1-4222-860B-3F0A81454401}">
      <dgm:prSet/>
      <dgm:spPr/>
      <dgm:t>
        <a:bodyPr/>
        <a:lstStyle/>
        <a:p>
          <a:endParaRPr lang="tr-TR" dirty="0"/>
        </a:p>
      </dgm:t>
    </dgm:pt>
    <dgm:pt modelId="{7722C15D-FFAA-45F2-AB7F-4E55CD85D67D}" type="parTrans" cxnId="{8B01C343-7414-430D-B28A-7340BE7A9889}">
      <dgm:prSet/>
      <dgm:spPr/>
      <dgm:t>
        <a:bodyPr/>
        <a:lstStyle/>
        <a:p>
          <a:endParaRPr lang="tr-TR"/>
        </a:p>
      </dgm:t>
    </dgm:pt>
    <dgm:pt modelId="{15DF4F36-9FBB-4638-A936-1ED8FFBDBEAD}" type="sibTrans" cxnId="{8B01C343-7414-430D-B28A-7340BE7A9889}">
      <dgm:prSet/>
      <dgm:spPr/>
      <dgm:t>
        <a:bodyPr/>
        <a:lstStyle/>
        <a:p>
          <a:endParaRPr lang="tr-TR"/>
        </a:p>
      </dgm:t>
    </dgm:pt>
    <dgm:pt modelId="{A4F58D5B-CD7A-4648-866A-F9E675C46CF0}">
      <dgm:prSet custT="1"/>
      <dgm:spPr/>
      <dgm:t>
        <a:bodyPr/>
        <a:lstStyle/>
        <a:p>
          <a:pPr algn="ctr"/>
          <a:r>
            <a:rPr kumimoji="0" lang="tr-TR" sz="2400" b="1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Akciğer</a:t>
          </a:r>
          <a:r>
            <a:rPr kumimoji="0" lang="tr-TR" sz="2400" b="0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          Akciğere ait olan</a:t>
          </a:r>
        </a:p>
        <a:p>
          <a:pPr algn="l">
            <a:buClr>
              <a:srgbClr val="C00000"/>
            </a:buClr>
            <a:buSzTx/>
            <a:buFont typeface="Arial" panose="020B0604020202020204" pitchFamily="34" charset="0"/>
            <a:buChar char="•"/>
          </a:pPr>
          <a:endParaRPr kumimoji="0" lang="tr-TR" sz="2400" b="0" i="0" u="none" strike="noStrike" kern="1200" cap="none" spc="0" normalizeH="0" baseline="0" noProof="0" dirty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gm:t>
    </dgm:pt>
    <dgm:pt modelId="{50DFAF88-0D7E-4FA0-ABF2-A3C73DDC392B}" type="parTrans" cxnId="{1C24B7DD-5D41-4830-BF81-4D504E08D3C2}">
      <dgm:prSet/>
      <dgm:spPr/>
      <dgm:t>
        <a:bodyPr/>
        <a:lstStyle/>
        <a:p>
          <a:endParaRPr lang="tr-TR"/>
        </a:p>
      </dgm:t>
    </dgm:pt>
    <dgm:pt modelId="{B5216C24-93AC-4DC6-8A10-3A2330B75889}" type="sibTrans" cxnId="{1C24B7DD-5D41-4830-BF81-4D504E08D3C2}">
      <dgm:prSet/>
      <dgm:spPr/>
      <dgm:t>
        <a:bodyPr/>
        <a:lstStyle/>
        <a:p>
          <a:endParaRPr lang="tr-TR"/>
        </a:p>
      </dgm:t>
    </dgm:pt>
    <dgm:pt modelId="{98FE3EC4-3649-4AD1-98FF-8BC6230FBC6E}">
      <dgm:prSet custT="1"/>
      <dgm:spPr/>
      <dgm:t>
        <a:bodyPr/>
        <a:lstStyle/>
        <a:p>
          <a:r>
            <a:rPr kumimoji="0" lang="tr-TR" sz="2400" b="1" i="0" u="none" strike="noStrike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Hastalığı </a:t>
          </a:r>
        </a:p>
        <a:p>
          <a:r>
            <a:rPr kumimoji="0" lang="tr-TR" sz="2400" b="0" i="0" u="none" strike="noStrike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59E9CB3C-F656-4F59-B2DD-E34B0FA41E21}" type="parTrans" cxnId="{326F3312-5AE6-4E40-8F47-38903D4BD446}">
      <dgm:prSet/>
      <dgm:spPr/>
      <dgm:t>
        <a:bodyPr/>
        <a:lstStyle/>
        <a:p>
          <a:endParaRPr lang="tr-TR"/>
        </a:p>
      </dgm:t>
    </dgm:pt>
    <dgm:pt modelId="{6B9E0ACF-84E6-429B-82BA-2D44FACCE96A}" type="sibTrans" cxnId="{326F3312-5AE6-4E40-8F47-38903D4BD446}">
      <dgm:prSet/>
      <dgm:spPr/>
      <dgm:t>
        <a:bodyPr/>
        <a:lstStyle/>
        <a:p>
          <a:endParaRPr lang="tr-TR"/>
        </a:p>
      </dgm:t>
    </dgm:pt>
    <dgm:pt modelId="{FE660B9D-6EAA-4B12-A143-FEB1DF66AF7F}">
      <dgm:prSet custT="1"/>
      <dgm:spPr/>
      <dgm:t>
        <a:bodyPr/>
        <a:lstStyle/>
        <a:p>
          <a:r>
            <a:rPr kumimoji="0" lang="tr-TR" sz="2400" b="1" i="0" u="none" strike="noStrike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Obstrüktif  </a:t>
          </a:r>
          <a:r>
            <a:rPr kumimoji="0" lang="tr-TR" sz="2400" b="0" i="0" u="none" strike="noStrike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         Tıkayıcı</a:t>
          </a:r>
          <a:br>
            <a:rPr kumimoji="0" lang="tr-TR" sz="2400" b="0" i="0" u="none" strike="noStrike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</a:br>
          <a:endParaRPr kumimoji="0" lang="tr-TR" sz="2400" b="0" i="0" u="none" strike="noStrike" cap="none" spc="0" normalizeH="0" baseline="0" noProof="0" dirty="0" smtClean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>
            <a:buClr>
              <a:srgbClr val="C00000"/>
            </a:buClr>
            <a:buSzTx/>
            <a:buFont typeface="Arial" panose="020B0604020202020204" pitchFamily="34" charset="0"/>
            <a:buChar char="•"/>
          </a:pPr>
          <a:endParaRPr kumimoji="0" lang="tr-TR" sz="2400" b="0" i="0" u="none" strike="noStrike" cap="none" spc="0" normalizeH="0" baseline="0" noProof="0" dirty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gm:t>
    </dgm:pt>
    <dgm:pt modelId="{DC26D93C-9887-4867-8575-6D9BF1D5B95E}" type="parTrans" cxnId="{5094443E-9E9A-40C6-B539-3D860E3C2436}">
      <dgm:prSet/>
      <dgm:spPr/>
      <dgm:t>
        <a:bodyPr/>
        <a:lstStyle/>
        <a:p>
          <a:endParaRPr lang="tr-TR"/>
        </a:p>
      </dgm:t>
    </dgm:pt>
    <dgm:pt modelId="{5B2DB080-F422-4F01-8CB4-481DD8A43A83}" type="sibTrans" cxnId="{5094443E-9E9A-40C6-B539-3D860E3C2436}">
      <dgm:prSet/>
      <dgm:spPr/>
      <dgm:t>
        <a:bodyPr/>
        <a:lstStyle/>
        <a:p>
          <a:endParaRPr lang="tr-TR"/>
        </a:p>
      </dgm:t>
    </dgm:pt>
    <dgm:pt modelId="{0CAE2065-45FD-4847-9B30-FEB9E5EFE968}">
      <dgm:prSet custScaleX="138576" custScaleY="27129" custLinFactNeighborX="11962" custLinFactNeighborY="-31499"/>
      <dgm:spPr>
        <a:prstGeom prst="rect">
          <a:avLst/>
        </a:prstGeom>
      </dgm:spPr>
      <dgm:t>
        <a:bodyPr/>
        <a:lstStyle/>
        <a:p>
          <a:endParaRPr lang="tr-TR"/>
        </a:p>
      </dgm:t>
    </dgm:pt>
    <dgm:pt modelId="{511C6025-26BD-4AFF-BD8D-EFC39A1CCAFE}" type="parTrans" cxnId="{24A210DB-4A74-410D-B9F2-AF587212AD9A}">
      <dgm:prSet/>
      <dgm:spPr/>
      <dgm:t>
        <a:bodyPr/>
        <a:lstStyle/>
        <a:p>
          <a:endParaRPr lang="tr-TR"/>
        </a:p>
      </dgm:t>
    </dgm:pt>
    <dgm:pt modelId="{985A0700-9B23-4CFF-BCE8-5F868F63C3DA}" type="sibTrans" cxnId="{24A210DB-4A74-410D-B9F2-AF587212AD9A}">
      <dgm:prSet/>
      <dgm:spPr/>
      <dgm:t>
        <a:bodyPr/>
        <a:lstStyle/>
        <a:p>
          <a:endParaRPr lang="tr-TR"/>
        </a:p>
      </dgm:t>
    </dgm:pt>
    <dgm:pt modelId="{1A1FD690-6588-4B49-A280-8AD538E60F5D}">
      <dgm:prSet custScaleX="138576" custScaleY="27129" custLinFactNeighborX="11962" custLinFactNeighborY="-31499"/>
      <dgm:spPr>
        <a:prstGeom prst="rect">
          <a:avLst/>
        </a:prstGeom>
      </dgm:spPr>
      <dgm:t>
        <a:bodyPr/>
        <a:lstStyle/>
        <a:p>
          <a:endParaRPr lang="tr-TR"/>
        </a:p>
      </dgm:t>
    </dgm:pt>
    <dgm:pt modelId="{69C3609B-E9CB-4096-B0E3-E5D8923D487C}" type="parTrans" cxnId="{47458D30-942B-49BC-8CD7-05EB11463D39}">
      <dgm:prSet/>
      <dgm:spPr/>
      <dgm:t>
        <a:bodyPr/>
        <a:lstStyle/>
        <a:p>
          <a:endParaRPr lang="tr-TR"/>
        </a:p>
      </dgm:t>
    </dgm:pt>
    <dgm:pt modelId="{DA853F96-9300-4117-8C80-016818A9AB96}" type="sibTrans" cxnId="{47458D30-942B-49BC-8CD7-05EB11463D39}">
      <dgm:prSet/>
      <dgm:spPr/>
      <dgm:t>
        <a:bodyPr/>
        <a:lstStyle/>
        <a:p>
          <a:endParaRPr lang="tr-TR"/>
        </a:p>
      </dgm:t>
    </dgm:pt>
    <dgm:pt modelId="{09435EF7-79BB-493F-889F-19C0A8938C7E}" type="pres">
      <dgm:prSet presAssocID="{929186CD-C773-4F0B-82F3-31143097CB5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E720B87-F787-4041-BCDF-7127169CDE8B}" type="pres">
      <dgm:prSet presAssocID="{929186CD-C773-4F0B-82F3-31143097CB55}" presName="arrow" presStyleLbl="bgShp" presStyleIdx="0" presStyleCnt="1" custLinFactNeighborY="-66805"/>
      <dgm:spPr>
        <a:solidFill>
          <a:srgbClr val="FFE7E7"/>
        </a:solidFill>
      </dgm:spPr>
    </dgm:pt>
    <dgm:pt modelId="{606BDD14-44DA-4ECB-B59F-88B5CE0B093B}" type="pres">
      <dgm:prSet presAssocID="{929186CD-C773-4F0B-82F3-31143097CB55}" presName="arrowDiagram5" presStyleCnt="0"/>
      <dgm:spPr/>
    </dgm:pt>
    <dgm:pt modelId="{10023B98-49BD-495A-A9C7-C7F3BAB74FF9}" type="pres">
      <dgm:prSet presAssocID="{FE660B9D-6EAA-4B12-A143-FEB1DF66AF7F}" presName="bullet5a" presStyleLbl="node1" presStyleIdx="0" presStyleCnt="5"/>
      <dgm:spPr/>
    </dgm:pt>
    <dgm:pt modelId="{97020AC6-6E6B-4B28-9A96-678E7614A3C3}" type="pres">
      <dgm:prSet presAssocID="{FE660B9D-6EAA-4B12-A143-FEB1DF66AF7F}" presName="textBox5a" presStyleLbl="revTx" presStyleIdx="0" presStyleCnt="5" custScaleX="357005" custScaleY="42380" custLinFactX="100000" custLinFactY="-35866" custLinFactNeighborX="184326" custLinFactNeighborY="-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4D9DE9E-F4CB-469C-9350-AA4E6E401BC0}" type="pres">
      <dgm:prSet presAssocID="{98FE3EC4-3649-4AD1-98FF-8BC6230FBC6E}" presName="bullet5b" presStyleLbl="node1" presStyleIdx="1" presStyleCnt="5"/>
      <dgm:spPr/>
    </dgm:pt>
    <dgm:pt modelId="{C6BA1B01-A741-4D6A-A241-2F4EC368139D}" type="pres">
      <dgm:prSet presAssocID="{98FE3EC4-3649-4AD1-98FF-8BC6230FBC6E}" presName="textBox5b" presStyleLbl="revTx" presStyleIdx="1" presStyleCnt="5" custScaleX="239624" custScaleY="38154" custLinFactNeighborX="-52260" custLinFactNeighborY="2284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10F2039-2E65-49A7-915A-BF806CB0097A}" type="pres">
      <dgm:prSet presAssocID="{A4F58D5B-CD7A-4648-866A-F9E675C46CF0}" presName="bullet5c" presStyleLbl="node1" presStyleIdx="2" presStyleCnt="5"/>
      <dgm:spPr/>
    </dgm:pt>
    <dgm:pt modelId="{0B33747D-2C7B-4472-B26B-3F37D99BEE7F}" type="pres">
      <dgm:prSet presAssocID="{A4F58D5B-CD7A-4648-866A-F9E675C46CF0}" presName="textBox5c" presStyleLbl="revTx" presStyleIdx="2" presStyleCnt="5" custScaleX="387823" custScaleY="31102" custLinFactNeighborX="-71312" custLinFactNeighborY="117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E95AA9-285A-4D21-850B-7A2E4D8F5195}" type="pres">
      <dgm:prSet presAssocID="{5A3A82B2-2824-48FC-8CA4-686C2563A27D}" presName="bullet5d" presStyleLbl="node1" presStyleIdx="3" presStyleCnt="5"/>
      <dgm:spPr/>
    </dgm:pt>
    <dgm:pt modelId="{422B29E4-2B01-4F1E-BA31-D6F6E931DC2D}" type="pres">
      <dgm:prSet presAssocID="{5A3A82B2-2824-48FC-8CA4-686C2563A27D}" presName="textBox5d" presStyleLbl="revTx" presStyleIdx="3" presStyleCnt="5" custScaleX="288202" custScaleY="17076" custLinFactNeighborX="26438" custLinFactNeighborY="-3416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99CD1E8-4C16-4D1E-B8BB-E3C61277F568}" type="pres">
      <dgm:prSet presAssocID="{89647819-AA7E-4778-9DFE-C6144EAEB40A}" presName="bullet5e" presStyleLbl="node1" presStyleIdx="4" presStyleCnt="5"/>
      <dgm:spPr/>
    </dgm:pt>
    <dgm:pt modelId="{80BDFCF9-BCAE-4B66-A9E5-85F827FDB50D}" type="pres">
      <dgm:prSet presAssocID="{89647819-AA7E-4778-9DFE-C6144EAEB40A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26F3312-5AE6-4E40-8F47-38903D4BD446}" srcId="{929186CD-C773-4F0B-82F3-31143097CB55}" destId="{98FE3EC4-3649-4AD1-98FF-8BC6230FBC6E}" srcOrd="1" destOrd="0" parTransId="{59E9CB3C-F656-4F59-B2DD-E34B0FA41E21}" sibTransId="{6B9E0ACF-84E6-429B-82BA-2D44FACCE96A}"/>
    <dgm:cxn modelId="{5094443E-9E9A-40C6-B539-3D860E3C2436}" srcId="{929186CD-C773-4F0B-82F3-31143097CB55}" destId="{FE660B9D-6EAA-4B12-A143-FEB1DF66AF7F}" srcOrd="0" destOrd="0" parTransId="{DC26D93C-9887-4867-8575-6D9BF1D5B95E}" sibTransId="{5B2DB080-F422-4F01-8CB4-481DD8A43A83}"/>
    <dgm:cxn modelId="{721330FD-DE59-4B88-A2A5-5B5484BA5B23}" srcId="{929186CD-C773-4F0B-82F3-31143097CB55}" destId="{5A3A82B2-2824-48FC-8CA4-686C2563A27D}" srcOrd="3" destOrd="0" parTransId="{06CD0651-EF9C-45CD-BF84-AA9794221C5F}" sibTransId="{710C49C0-A3BF-404C-A092-76C2E33DB5BD}"/>
    <dgm:cxn modelId="{FA76A4BD-4841-4581-BDF3-00D9126381F3}" type="presOf" srcId="{FE660B9D-6EAA-4B12-A143-FEB1DF66AF7F}" destId="{97020AC6-6E6B-4B28-9A96-678E7614A3C3}" srcOrd="0" destOrd="0" presId="urn:microsoft.com/office/officeart/2005/8/layout/arrow2"/>
    <dgm:cxn modelId="{C244A721-CDD2-405F-994F-2DCD4D840070}" type="presOf" srcId="{5A3A82B2-2824-48FC-8CA4-686C2563A27D}" destId="{422B29E4-2B01-4F1E-BA31-D6F6E931DC2D}" srcOrd="0" destOrd="0" presId="urn:microsoft.com/office/officeart/2005/8/layout/arrow2"/>
    <dgm:cxn modelId="{87A72064-3944-49BF-89B2-16447E7C9579}" type="presOf" srcId="{A4F58D5B-CD7A-4648-866A-F9E675C46CF0}" destId="{0B33747D-2C7B-4472-B26B-3F37D99BEE7F}" srcOrd="0" destOrd="0" presId="urn:microsoft.com/office/officeart/2005/8/layout/arrow2"/>
    <dgm:cxn modelId="{EFE6BA5F-A7BD-4CC6-8E06-2DE48B1A1ECD}" type="presOf" srcId="{929186CD-C773-4F0B-82F3-31143097CB55}" destId="{09435EF7-79BB-493F-889F-19C0A8938C7E}" srcOrd="0" destOrd="0" presId="urn:microsoft.com/office/officeart/2005/8/layout/arrow2"/>
    <dgm:cxn modelId="{E22708BA-8A31-4C1C-A429-FF7CA00B98EF}" srcId="{929186CD-C773-4F0B-82F3-31143097CB55}" destId="{89647819-AA7E-4778-9DFE-C6144EAEB40A}" srcOrd="4" destOrd="0" parTransId="{9DF3F469-C100-49E4-9D0F-F44D4913D075}" sibTransId="{A3EE202F-163F-49DD-9A3B-47D5C72B5E96}"/>
    <dgm:cxn modelId="{CCEE6A90-281E-4FF7-8B8B-0828CCFD2F4A}" type="presOf" srcId="{89647819-AA7E-4778-9DFE-C6144EAEB40A}" destId="{80BDFCF9-BCAE-4B66-A9E5-85F827FDB50D}" srcOrd="0" destOrd="0" presId="urn:microsoft.com/office/officeart/2005/8/layout/arrow2"/>
    <dgm:cxn modelId="{24A210DB-4A74-410D-B9F2-AF587212AD9A}" srcId="{929186CD-C773-4F0B-82F3-31143097CB55}" destId="{0CAE2065-45FD-4847-9B30-FEB9E5EFE968}" srcOrd="6" destOrd="0" parTransId="{511C6025-26BD-4AFF-BD8D-EFC39A1CCAFE}" sibTransId="{985A0700-9B23-4CFF-BCE8-5F868F63C3DA}"/>
    <dgm:cxn modelId="{8B01C343-7414-430D-B28A-7340BE7A9889}" srcId="{929186CD-C773-4F0B-82F3-31143097CB55}" destId="{F6026BDF-A9A1-4222-860B-3F0A81454401}" srcOrd="5" destOrd="0" parTransId="{7722C15D-FFAA-45F2-AB7F-4E55CD85D67D}" sibTransId="{15DF4F36-9FBB-4638-A936-1ED8FFBDBEAD}"/>
    <dgm:cxn modelId="{1C24B7DD-5D41-4830-BF81-4D504E08D3C2}" srcId="{929186CD-C773-4F0B-82F3-31143097CB55}" destId="{A4F58D5B-CD7A-4648-866A-F9E675C46CF0}" srcOrd="2" destOrd="0" parTransId="{50DFAF88-0D7E-4FA0-ABF2-A3C73DDC392B}" sibTransId="{B5216C24-93AC-4DC6-8A10-3A2330B75889}"/>
    <dgm:cxn modelId="{47458D30-942B-49BC-8CD7-05EB11463D39}" srcId="{929186CD-C773-4F0B-82F3-31143097CB55}" destId="{1A1FD690-6588-4B49-A280-8AD538E60F5D}" srcOrd="7" destOrd="0" parTransId="{69C3609B-E9CB-4096-B0E3-E5D8923D487C}" sibTransId="{DA853F96-9300-4117-8C80-016818A9AB96}"/>
    <dgm:cxn modelId="{96C5B829-8BC4-4B76-99E4-EB396E084AA9}" type="presOf" srcId="{98FE3EC4-3649-4AD1-98FF-8BC6230FBC6E}" destId="{C6BA1B01-A741-4D6A-A241-2F4EC368139D}" srcOrd="0" destOrd="0" presId="urn:microsoft.com/office/officeart/2005/8/layout/arrow2"/>
    <dgm:cxn modelId="{607E0B30-54D1-4B99-A658-66D76516AE18}" type="presParOf" srcId="{09435EF7-79BB-493F-889F-19C0A8938C7E}" destId="{5E720B87-F787-4041-BCDF-7127169CDE8B}" srcOrd="0" destOrd="0" presId="urn:microsoft.com/office/officeart/2005/8/layout/arrow2"/>
    <dgm:cxn modelId="{B50483C4-1699-49E8-A97C-A5492AB1E63C}" type="presParOf" srcId="{09435EF7-79BB-493F-889F-19C0A8938C7E}" destId="{606BDD14-44DA-4ECB-B59F-88B5CE0B093B}" srcOrd="1" destOrd="0" presId="urn:microsoft.com/office/officeart/2005/8/layout/arrow2"/>
    <dgm:cxn modelId="{306EACA4-428B-479B-9AB6-B808EBD00EAD}" type="presParOf" srcId="{606BDD14-44DA-4ECB-B59F-88B5CE0B093B}" destId="{10023B98-49BD-495A-A9C7-C7F3BAB74FF9}" srcOrd="0" destOrd="0" presId="urn:microsoft.com/office/officeart/2005/8/layout/arrow2"/>
    <dgm:cxn modelId="{08980270-2716-4672-98C4-0149824B3D39}" type="presParOf" srcId="{606BDD14-44DA-4ECB-B59F-88B5CE0B093B}" destId="{97020AC6-6E6B-4B28-9A96-678E7614A3C3}" srcOrd="1" destOrd="0" presId="urn:microsoft.com/office/officeart/2005/8/layout/arrow2"/>
    <dgm:cxn modelId="{9303B84D-6DD5-45E7-8DF2-5A169CB65939}" type="presParOf" srcId="{606BDD14-44DA-4ECB-B59F-88B5CE0B093B}" destId="{C4D9DE9E-F4CB-469C-9350-AA4E6E401BC0}" srcOrd="2" destOrd="0" presId="urn:microsoft.com/office/officeart/2005/8/layout/arrow2"/>
    <dgm:cxn modelId="{25E49C9B-CE42-4D76-B50A-09CA6FA81365}" type="presParOf" srcId="{606BDD14-44DA-4ECB-B59F-88B5CE0B093B}" destId="{C6BA1B01-A741-4D6A-A241-2F4EC368139D}" srcOrd="3" destOrd="0" presId="urn:microsoft.com/office/officeart/2005/8/layout/arrow2"/>
    <dgm:cxn modelId="{C6EE41BE-8CF7-494D-BB85-966ECB9A2708}" type="presParOf" srcId="{606BDD14-44DA-4ECB-B59F-88B5CE0B093B}" destId="{610F2039-2E65-49A7-915A-BF806CB0097A}" srcOrd="4" destOrd="0" presId="urn:microsoft.com/office/officeart/2005/8/layout/arrow2"/>
    <dgm:cxn modelId="{CFD1CFE2-16D1-4671-859E-F40DB69845E5}" type="presParOf" srcId="{606BDD14-44DA-4ECB-B59F-88B5CE0B093B}" destId="{0B33747D-2C7B-4472-B26B-3F37D99BEE7F}" srcOrd="5" destOrd="0" presId="urn:microsoft.com/office/officeart/2005/8/layout/arrow2"/>
    <dgm:cxn modelId="{986D78E3-0046-4FA9-A9E4-11C17EC3A7E9}" type="presParOf" srcId="{606BDD14-44DA-4ECB-B59F-88B5CE0B093B}" destId="{5DE95AA9-285A-4D21-850B-7A2E4D8F5195}" srcOrd="6" destOrd="0" presId="urn:microsoft.com/office/officeart/2005/8/layout/arrow2"/>
    <dgm:cxn modelId="{D05E090F-768D-44F9-B4AE-C8E3299BACB4}" type="presParOf" srcId="{606BDD14-44DA-4ECB-B59F-88B5CE0B093B}" destId="{422B29E4-2B01-4F1E-BA31-D6F6E931DC2D}" srcOrd="7" destOrd="0" presId="urn:microsoft.com/office/officeart/2005/8/layout/arrow2"/>
    <dgm:cxn modelId="{E35099C3-FC91-437D-9622-2D034CD437A7}" type="presParOf" srcId="{606BDD14-44DA-4ECB-B59F-88B5CE0B093B}" destId="{999CD1E8-4C16-4D1E-B8BB-E3C61277F568}" srcOrd="8" destOrd="0" presId="urn:microsoft.com/office/officeart/2005/8/layout/arrow2"/>
    <dgm:cxn modelId="{C5DB1E12-AE49-41EE-915A-0A54F0A61942}" type="presParOf" srcId="{606BDD14-44DA-4ECB-B59F-88B5CE0B093B}" destId="{80BDFCF9-BCAE-4B66-A9E5-85F827FDB50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Oksijen tedavinizi kullanın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6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Sigara içmeyi bırakın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1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2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Grip ve zatürre aşılarınızı yaptırın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KOAH ilaçlarınızı doğru şekilde kullanın</a:t>
          </a:r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3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Hareketsiz kalmayın. Düzeni egzersiz yapın!</a:t>
          </a:r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4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Hareketsiz kalmayın. Düzeni egzersiz yapın!</a:t>
          </a:r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4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502FD4-1D7C-4D5F-8FDA-FF23643CF03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99F7807-4F68-4D4D-931D-EB154930EA01}">
      <dgm:prSet custT="1"/>
      <dgm:spPr/>
      <dgm:t>
        <a:bodyPr/>
        <a:lstStyle/>
        <a:p>
          <a:r>
            <a:rPr lang="tr-TR" altLang="tr-TR" sz="2800" b="1" dirty="0" smtClean="0">
              <a:solidFill>
                <a:srgbClr val="404040"/>
              </a:solidFill>
            </a:rPr>
            <a:t>Nefes darlığı</a:t>
          </a:r>
          <a:endParaRPr lang="en-GB" altLang="tr-TR" sz="2800" b="1" dirty="0">
            <a:solidFill>
              <a:srgbClr val="404040"/>
            </a:solidFill>
          </a:endParaRPr>
        </a:p>
      </dgm:t>
    </dgm:pt>
    <dgm:pt modelId="{A7550D65-586B-4D84-A5D2-A50D01ED8903}" type="parTrans" cxnId="{33E5F329-1108-4BE5-8AB0-23B8B658197D}">
      <dgm:prSet/>
      <dgm:spPr/>
      <dgm:t>
        <a:bodyPr/>
        <a:lstStyle/>
        <a:p>
          <a:endParaRPr lang="tr-TR" sz="2400"/>
        </a:p>
      </dgm:t>
    </dgm:pt>
    <dgm:pt modelId="{8DAD58FB-3FAB-4E6C-91FA-E11CE85C1D6B}" type="sibTrans" cxnId="{33E5F329-1108-4BE5-8AB0-23B8B658197D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tr-TR" sz="2400"/>
        </a:p>
      </dgm:t>
    </dgm:pt>
    <dgm:pt modelId="{0919AABC-CAE6-4188-9D8E-8AB42803A9D2}">
      <dgm:prSet custT="1"/>
      <dgm:spPr/>
      <dgm:t>
        <a:bodyPr/>
        <a:lstStyle/>
        <a:p>
          <a:r>
            <a:rPr lang="tr-TR" altLang="tr-TR" sz="2800" b="1" dirty="0" smtClean="0">
              <a:solidFill>
                <a:srgbClr val="404040"/>
              </a:solidFill>
            </a:rPr>
            <a:t>Hareketsizlik</a:t>
          </a:r>
          <a:endParaRPr lang="en-GB" altLang="tr-TR" sz="2800" b="1" dirty="0">
            <a:solidFill>
              <a:srgbClr val="404040"/>
            </a:solidFill>
          </a:endParaRPr>
        </a:p>
      </dgm:t>
    </dgm:pt>
    <dgm:pt modelId="{85DBD4DE-E650-443C-8D89-6B3D92F902EB}" type="parTrans" cxnId="{34E469D9-59B3-4876-B91E-15C530CC2D1E}">
      <dgm:prSet/>
      <dgm:spPr/>
      <dgm:t>
        <a:bodyPr/>
        <a:lstStyle/>
        <a:p>
          <a:endParaRPr lang="tr-TR" sz="2400"/>
        </a:p>
      </dgm:t>
    </dgm:pt>
    <dgm:pt modelId="{832277D9-82DD-45DF-9295-FBD80FB94295}" type="sibTrans" cxnId="{34E469D9-59B3-4876-B91E-15C530CC2D1E}">
      <dgm:prSet/>
      <dgm:spPr>
        <a:solidFill>
          <a:srgbClr val="FFB9B9"/>
        </a:solidFill>
      </dgm:spPr>
      <dgm:t>
        <a:bodyPr/>
        <a:lstStyle/>
        <a:p>
          <a:endParaRPr lang="tr-TR" sz="2400"/>
        </a:p>
      </dgm:t>
    </dgm:pt>
    <dgm:pt modelId="{4C1284D4-2E3C-4F49-A053-025F2BB1B501}">
      <dgm:prSet custT="1"/>
      <dgm:spPr/>
      <dgm:t>
        <a:bodyPr/>
        <a:lstStyle/>
        <a:p>
          <a:r>
            <a:rPr lang="tr-TR" altLang="tr-TR" sz="2800" b="1" dirty="0" smtClean="0">
              <a:solidFill>
                <a:srgbClr val="404040"/>
              </a:solidFill>
            </a:rPr>
            <a:t>Enerji azalması/ İsteksizlik</a:t>
          </a:r>
        </a:p>
        <a:p>
          <a:endParaRPr lang="tr-TR" altLang="tr-TR" sz="2800" b="1" dirty="0">
            <a:solidFill>
              <a:srgbClr val="404040"/>
            </a:solidFill>
          </a:endParaRPr>
        </a:p>
      </dgm:t>
    </dgm:pt>
    <dgm:pt modelId="{BDCE20E8-7044-490C-A1B3-45AD88D26499}" type="parTrans" cxnId="{7249C53A-A0BB-4BD0-B382-5835C2FC2DCE}">
      <dgm:prSet/>
      <dgm:spPr/>
      <dgm:t>
        <a:bodyPr/>
        <a:lstStyle/>
        <a:p>
          <a:endParaRPr lang="tr-TR" sz="2400"/>
        </a:p>
      </dgm:t>
    </dgm:pt>
    <dgm:pt modelId="{86D62D1A-9DB6-41C0-99E7-AB096843D1FA}" type="sibTrans" cxnId="{7249C53A-A0BB-4BD0-B382-5835C2FC2DCE}">
      <dgm:prSet/>
      <dgm:spPr>
        <a:solidFill>
          <a:srgbClr val="FF8989"/>
        </a:solidFill>
      </dgm:spPr>
      <dgm:t>
        <a:bodyPr/>
        <a:lstStyle/>
        <a:p>
          <a:endParaRPr lang="tr-TR" sz="2400"/>
        </a:p>
      </dgm:t>
    </dgm:pt>
    <dgm:pt modelId="{1C4AF6DB-79EA-4810-B2BD-BC6ECDC21638}">
      <dgm:prSet custT="1"/>
      <dgm:spPr/>
      <dgm:t>
        <a:bodyPr/>
        <a:lstStyle/>
        <a:p>
          <a:r>
            <a:rPr lang="tr-TR" altLang="tr-TR" sz="2800" b="1" dirty="0" smtClean="0">
              <a:solidFill>
                <a:srgbClr val="404040"/>
              </a:solidFill>
            </a:rPr>
            <a:t>Sosyal izolasyon</a:t>
          </a:r>
          <a:endParaRPr lang="en-GB" altLang="tr-TR" sz="2800" b="1" dirty="0">
            <a:solidFill>
              <a:srgbClr val="404040"/>
            </a:solidFill>
          </a:endParaRPr>
        </a:p>
      </dgm:t>
    </dgm:pt>
    <dgm:pt modelId="{E19B06EF-74CF-47FF-9EB4-268CCAD1C6A1}" type="parTrans" cxnId="{CAA4F3AB-C2CE-4CC9-A552-100FAAB48A40}">
      <dgm:prSet/>
      <dgm:spPr/>
      <dgm:t>
        <a:bodyPr/>
        <a:lstStyle/>
        <a:p>
          <a:endParaRPr lang="tr-TR" sz="2400"/>
        </a:p>
      </dgm:t>
    </dgm:pt>
    <dgm:pt modelId="{E0D29005-4059-4F80-B013-4E567DCE6146}" type="sibTrans" cxnId="{CAA4F3AB-C2CE-4CC9-A552-100FAAB48A4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tr-TR" sz="2400"/>
        </a:p>
      </dgm:t>
    </dgm:pt>
    <dgm:pt modelId="{2E4DC468-8095-48E1-9EA1-5ECE9B22519F}">
      <dgm:prSet custT="1"/>
      <dgm:spPr>
        <a:noFill/>
        <a:ln>
          <a:noFill/>
        </a:ln>
      </dgm:spPr>
      <dgm:t>
        <a:bodyPr/>
        <a:lstStyle/>
        <a:p>
          <a:r>
            <a:rPr lang="tr-TR" altLang="tr-TR" sz="2800" b="1" dirty="0" smtClean="0">
              <a:solidFill>
                <a:srgbClr val="404040"/>
              </a:solidFill>
            </a:rPr>
            <a:t>Depresyon</a:t>
          </a:r>
          <a:endParaRPr lang="en-GB" altLang="tr-TR" sz="2800" b="1" dirty="0">
            <a:solidFill>
              <a:srgbClr val="404040"/>
            </a:solidFill>
          </a:endParaRPr>
        </a:p>
      </dgm:t>
    </dgm:pt>
    <dgm:pt modelId="{15311456-9D7A-4B7A-80B5-87AD42721FB2}" type="parTrans" cxnId="{02166914-CBC0-45D6-B2EF-44AA4CC81E43}">
      <dgm:prSet/>
      <dgm:spPr/>
      <dgm:t>
        <a:bodyPr/>
        <a:lstStyle/>
        <a:p>
          <a:endParaRPr lang="tr-TR" sz="2400"/>
        </a:p>
      </dgm:t>
    </dgm:pt>
    <dgm:pt modelId="{B611E941-D307-4960-A638-F3A376E5B632}" type="sibTrans" cxnId="{02166914-CBC0-45D6-B2EF-44AA4CC81E43}">
      <dgm:prSet/>
      <dgm:spPr>
        <a:solidFill>
          <a:srgbClr val="C00000"/>
        </a:solidFill>
      </dgm:spPr>
      <dgm:t>
        <a:bodyPr/>
        <a:lstStyle/>
        <a:p>
          <a:endParaRPr lang="tr-TR" sz="2400"/>
        </a:p>
      </dgm:t>
    </dgm:pt>
    <dgm:pt modelId="{A1A5CDF8-DCB2-47CF-8E43-8CB83B9D978F}" type="pres">
      <dgm:prSet presAssocID="{90502FD4-1D7C-4D5F-8FDA-FF23643CF03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BD81907-8907-4BA5-B111-4DAD7E43C7FB}" type="pres">
      <dgm:prSet presAssocID="{199F7807-4F68-4D4D-931D-EB154930EA01}" presName="dummy" presStyleCnt="0"/>
      <dgm:spPr/>
    </dgm:pt>
    <dgm:pt modelId="{50680209-0942-44C8-BE92-6D7E5DCA8F2F}" type="pres">
      <dgm:prSet presAssocID="{199F7807-4F68-4D4D-931D-EB154930EA01}" presName="node" presStyleLbl="revTx" presStyleIdx="0" presStyleCnt="5" custScaleX="17106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2DF3A07-31C3-4A43-8434-6183811491C1}" type="pres">
      <dgm:prSet presAssocID="{8DAD58FB-3FAB-4E6C-91FA-E11CE85C1D6B}" presName="sibTrans" presStyleLbl="node1" presStyleIdx="0" presStyleCnt="5"/>
      <dgm:spPr/>
      <dgm:t>
        <a:bodyPr/>
        <a:lstStyle/>
        <a:p>
          <a:endParaRPr lang="tr-TR"/>
        </a:p>
      </dgm:t>
    </dgm:pt>
    <dgm:pt modelId="{DBEB2D84-D05B-4DB1-B3FB-F98B17E8EF47}" type="pres">
      <dgm:prSet presAssocID="{0919AABC-CAE6-4188-9D8E-8AB42803A9D2}" presName="dummy" presStyleCnt="0"/>
      <dgm:spPr/>
    </dgm:pt>
    <dgm:pt modelId="{49A1AE40-1D15-485E-B181-8538DA945E16}" type="pres">
      <dgm:prSet presAssocID="{0919AABC-CAE6-4188-9D8E-8AB42803A9D2}" presName="node" presStyleLbl="revTx" presStyleIdx="1" presStyleCnt="5" custScaleX="1585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68C12C-F957-4A63-ABEC-960347B1C2CB}" type="pres">
      <dgm:prSet presAssocID="{832277D9-82DD-45DF-9295-FBD80FB94295}" presName="sibTrans" presStyleLbl="node1" presStyleIdx="1" presStyleCnt="5" custLinFactNeighborX="5637" custLinFactNeighborY="-2721"/>
      <dgm:spPr/>
      <dgm:t>
        <a:bodyPr/>
        <a:lstStyle/>
        <a:p>
          <a:endParaRPr lang="tr-TR"/>
        </a:p>
      </dgm:t>
    </dgm:pt>
    <dgm:pt modelId="{190F31CA-523D-4626-B530-E78D0F9132B8}" type="pres">
      <dgm:prSet presAssocID="{4C1284D4-2E3C-4F49-A053-025F2BB1B501}" presName="dummy" presStyleCnt="0"/>
      <dgm:spPr/>
    </dgm:pt>
    <dgm:pt modelId="{B0A16D67-25D0-4FD4-96FF-7E4B92D9D2C8}" type="pres">
      <dgm:prSet presAssocID="{4C1284D4-2E3C-4F49-A053-025F2BB1B501}" presName="node" presStyleLbl="revTx" presStyleIdx="2" presStyleCnt="5" custScaleX="14611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CF8A4D7-F377-43A3-BA4A-8A6666A522CF}" type="pres">
      <dgm:prSet presAssocID="{86D62D1A-9DB6-41C0-99E7-AB096843D1FA}" presName="sibTrans" presStyleLbl="node1" presStyleIdx="2" presStyleCnt="5" custLinFactNeighborX="-4467" custLinFactNeighborY="-1313"/>
      <dgm:spPr/>
      <dgm:t>
        <a:bodyPr/>
        <a:lstStyle/>
        <a:p>
          <a:endParaRPr lang="tr-TR"/>
        </a:p>
      </dgm:t>
    </dgm:pt>
    <dgm:pt modelId="{0005DC39-96CB-4AF2-A865-A9A7EA6A7772}" type="pres">
      <dgm:prSet presAssocID="{1C4AF6DB-79EA-4810-B2BD-BC6ECDC21638}" presName="dummy" presStyleCnt="0"/>
      <dgm:spPr/>
    </dgm:pt>
    <dgm:pt modelId="{4C865EAA-5627-46FF-9564-6712937183BF}" type="pres">
      <dgm:prSet presAssocID="{1C4AF6DB-79EA-4810-B2BD-BC6ECDC21638}" presName="node" presStyleLbl="revTx" presStyleIdx="3" presStyleCnt="5" custScaleX="13222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AE496B-3D7E-4BC1-91AD-036155DA1B0D}" type="pres">
      <dgm:prSet presAssocID="{E0D29005-4059-4F80-B013-4E567DCE6146}" presName="sibTrans" presStyleLbl="node1" presStyleIdx="3" presStyleCnt="5"/>
      <dgm:spPr/>
      <dgm:t>
        <a:bodyPr/>
        <a:lstStyle/>
        <a:p>
          <a:endParaRPr lang="tr-TR"/>
        </a:p>
      </dgm:t>
    </dgm:pt>
    <dgm:pt modelId="{E7FEF435-012E-47E4-A1E6-D4F094F04558}" type="pres">
      <dgm:prSet presAssocID="{2E4DC468-8095-48E1-9EA1-5ECE9B22519F}" presName="dummy" presStyleCnt="0"/>
      <dgm:spPr/>
    </dgm:pt>
    <dgm:pt modelId="{2E071069-9D25-498C-B7EC-2492EFBE2B76}" type="pres">
      <dgm:prSet presAssocID="{2E4DC468-8095-48E1-9EA1-5ECE9B22519F}" presName="node" presStyleLbl="revTx" presStyleIdx="4" presStyleCnt="5" custScaleX="1286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FC84A99-C281-4161-B977-38B08F33FB16}" type="pres">
      <dgm:prSet presAssocID="{B611E941-D307-4960-A638-F3A376E5B632}" presName="sibTrans" presStyleLbl="node1" presStyleIdx="4" presStyleCnt="5" custScaleX="130000"/>
      <dgm:spPr/>
      <dgm:t>
        <a:bodyPr/>
        <a:lstStyle/>
        <a:p>
          <a:endParaRPr lang="tr-TR"/>
        </a:p>
      </dgm:t>
    </dgm:pt>
  </dgm:ptLst>
  <dgm:cxnLst>
    <dgm:cxn modelId="{599578E5-EE4C-434F-8D63-4634A80195CB}" type="presOf" srcId="{0919AABC-CAE6-4188-9D8E-8AB42803A9D2}" destId="{49A1AE40-1D15-485E-B181-8538DA945E16}" srcOrd="0" destOrd="0" presId="urn:microsoft.com/office/officeart/2005/8/layout/cycle1"/>
    <dgm:cxn modelId="{02166914-CBC0-45D6-B2EF-44AA4CC81E43}" srcId="{90502FD4-1D7C-4D5F-8FDA-FF23643CF03F}" destId="{2E4DC468-8095-48E1-9EA1-5ECE9B22519F}" srcOrd="4" destOrd="0" parTransId="{15311456-9D7A-4B7A-80B5-87AD42721FB2}" sibTransId="{B611E941-D307-4960-A638-F3A376E5B632}"/>
    <dgm:cxn modelId="{B6A310CC-D15A-4C24-B0D5-3776FE552077}" type="presOf" srcId="{86D62D1A-9DB6-41C0-99E7-AB096843D1FA}" destId="{BCF8A4D7-F377-43A3-BA4A-8A6666A522CF}" srcOrd="0" destOrd="0" presId="urn:microsoft.com/office/officeart/2005/8/layout/cycle1"/>
    <dgm:cxn modelId="{7F529184-6F94-4E54-9AAE-754C5E15488A}" type="presOf" srcId="{4C1284D4-2E3C-4F49-A053-025F2BB1B501}" destId="{B0A16D67-25D0-4FD4-96FF-7E4B92D9D2C8}" srcOrd="0" destOrd="0" presId="urn:microsoft.com/office/officeart/2005/8/layout/cycle1"/>
    <dgm:cxn modelId="{CAA4F3AB-C2CE-4CC9-A552-100FAAB48A40}" srcId="{90502FD4-1D7C-4D5F-8FDA-FF23643CF03F}" destId="{1C4AF6DB-79EA-4810-B2BD-BC6ECDC21638}" srcOrd="3" destOrd="0" parTransId="{E19B06EF-74CF-47FF-9EB4-268CCAD1C6A1}" sibTransId="{E0D29005-4059-4F80-B013-4E567DCE6146}"/>
    <dgm:cxn modelId="{5621C46B-D566-4099-99ED-007ED76FFB05}" type="presOf" srcId="{8DAD58FB-3FAB-4E6C-91FA-E11CE85C1D6B}" destId="{A2DF3A07-31C3-4A43-8434-6183811491C1}" srcOrd="0" destOrd="0" presId="urn:microsoft.com/office/officeart/2005/8/layout/cycle1"/>
    <dgm:cxn modelId="{032EDCAA-5CF3-40F1-B34A-E244820F01D5}" type="presOf" srcId="{1C4AF6DB-79EA-4810-B2BD-BC6ECDC21638}" destId="{4C865EAA-5627-46FF-9564-6712937183BF}" srcOrd="0" destOrd="0" presId="urn:microsoft.com/office/officeart/2005/8/layout/cycle1"/>
    <dgm:cxn modelId="{33E5F329-1108-4BE5-8AB0-23B8B658197D}" srcId="{90502FD4-1D7C-4D5F-8FDA-FF23643CF03F}" destId="{199F7807-4F68-4D4D-931D-EB154930EA01}" srcOrd="0" destOrd="0" parTransId="{A7550D65-586B-4D84-A5D2-A50D01ED8903}" sibTransId="{8DAD58FB-3FAB-4E6C-91FA-E11CE85C1D6B}"/>
    <dgm:cxn modelId="{6273CCC1-1498-402F-AEC8-8C0F39692AE6}" type="presOf" srcId="{90502FD4-1D7C-4D5F-8FDA-FF23643CF03F}" destId="{A1A5CDF8-DCB2-47CF-8E43-8CB83B9D978F}" srcOrd="0" destOrd="0" presId="urn:microsoft.com/office/officeart/2005/8/layout/cycle1"/>
    <dgm:cxn modelId="{037CC823-069C-489E-AE32-394631C607E1}" type="presOf" srcId="{B611E941-D307-4960-A638-F3A376E5B632}" destId="{0FC84A99-C281-4161-B977-38B08F33FB16}" srcOrd="0" destOrd="0" presId="urn:microsoft.com/office/officeart/2005/8/layout/cycle1"/>
    <dgm:cxn modelId="{F2EDDACB-C81C-4DF0-8271-A8C868BFBAE2}" type="presOf" srcId="{199F7807-4F68-4D4D-931D-EB154930EA01}" destId="{50680209-0942-44C8-BE92-6D7E5DCA8F2F}" srcOrd="0" destOrd="0" presId="urn:microsoft.com/office/officeart/2005/8/layout/cycle1"/>
    <dgm:cxn modelId="{9B897B13-3ABF-4A19-93A5-131653773029}" type="presOf" srcId="{2E4DC468-8095-48E1-9EA1-5ECE9B22519F}" destId="{2E071069-9D25-498C-B7EC-2492EFBE2B76}" srcOrd="0" destOrd="0" presId="urn:microsoft.com/office/officeart/2005/8/layout/cycle1"/>
    <dgm:cxn modelId="{34E469D9-59B3-4876-B91E-15C530CC2D1E}" srcId="{90502FD4-1D7C-4D5F-8FDA-FF23643CF03F}" destId="{0919AABC-CAE6-4188-9D8E-8AB42803A9D2}" srcOrd="1" destOrd="0" parTransId="{85DBD4DE-E650-443C-8D89-6B3D92F902EB}" sibTransId="{832277D9-82DD-45DF-9295-FBD80FB94295}"/>
    <dgm:cxn modelId="{8599FD58-19AA-46BA-8B91-607CF7141491}" type="presOf" srcId="{E0D29005-4059-4F80-B013-4E567DCE6146}" destId="{5FAE496B-3D7E-4BC1-91AD-036155DA1B0D}" srcOrd="0" destOrd="0" presId="urn:microsoft.com/office/officeart/2005/8/layout/cycle1"/>
    <dgm:cxn modelId="{7249C53A-A0BB-4BD0-B382-5835C2FC2DCE}" srcId="{90502FD4-1D7C-4D5F-8FDA-FF23643CF03F}" destId="{4C1284D4-2E3C-4F49-A053-025F2BB1B501}" srcOrd="2" destOrd="0" parTransId="{BDCE20E8-7044-490C-A1B3-45AD88D26499}" sibTransId="{86D62D1A-9DB6-41C0-99E7-AB096843D1FA}"/>
    <dgm:cxn modelId="{0E335041-3794-455E-ADCA-66AE8F77745F}" type="presOf" srcId="{832277D9-82DD-45DF-9295-FBD80FB94295}" destId="{8368C12C-F957-4A63-ABEC-960347B1C2CB}" srcOrd="0" destOrd="0" presId="urn:microsoft.com/office/officeart/2005/8/layout/cycle1"/>
    <dgm:cxn modelId="{1AFEBC54-E1DC-49AB-A947-A90BF6BB3F54}" type="presParOf" srcId="{A1A5CDF8-DCB2-47CF-8E43-8CB83B9D978F}" destId="{7BD81907-8907-4BA5-B111-4DAD7E43C7FB}" srcOrd="0" destOrd="0" presId="urn:microsoft.com/office/officeart/2005/8/layout/cycle1"/>
    <dgm:cxn modelId="{ECC638AA-9ACF-423E-A62A-63CE518BDA0E}" type="presParOf" srcId="{A1A5CDF8-DCB2-47CF-8E43-8CB83B9D978F}" destId="{50680209-0942-44C8-BE92-6D7E5DCA8F2F}" srcOrd="1" destOrd="0" presId="urn:microsoft.com/office/officeart/2005/8/layout/cycle1"/>
    <dgm:cxn modelId="{4BCBEEC8-89E0-4AFA-868D-47F0E0E91B28}" type="presParOf" srcId="{A1A5CDF8-DCB2-47CF-8E43-8CB83B9D978F}" destId="{A2DF3A07-31C3-4A43-8434-6183811491C1}" srcOrd="2" destOrd="0" presId="urn:microsoft.com/office/officeart/2005/8/layout/cycle1"/>
    <dgm:cxn modelId="{857D7A9A-1112-4951-9824-EA69FBAF758C}" type="presParOf" srcId="{A1A5CDF8-DCB2-47CF-8E43-8CB83B9D978F}" destId="{DBEB2D84-D05B-4DB1-B3FB-F98B17E8EF47}" srcOrd="3" destOrd="0" presId="urn:microsoft.com/office/officeart/2005/8/layout/cycle1"/>
    <dgm:cxn modelId="{270B558A-2180-4EB8-BBF4-31ABEC40A6AB}" type="presParOf" srcId="{A1A5CDF8-DCB2-47CF-8E43-8CB83B9D978F}" destId="{49A1AE40-1D15-485E-B181-8538DA945E16}" srcOrd="4" destOrd="0" presId="urn:microsoft.com/office/officeart/2005/8/layout/cycle1"/>
    <dgm:cxn modelId="{EC836C12-248E-4C89-84B0-65AC97C5E5B6}" type="presParOf" srcId="{A1A5CDF8-DCB2-47CF-8E43-8CB83B9D978F}" destId="{8368C12C-F957-4A63-ABEC-960347B1C2CB}" srcOrd="5" destOrd="0" presId="urn:microsoft.com/office/officeart/2005/8/layout/cycle1"/>
    <dgm:cxn modelId="{FEA0910B-E948-46BC-92B9-E7E6E4F9398C}" type="presParOf" srcId="{A1A5CDF8-DCB2-47CF-8E43-8CB83B9D978F}" destId="{190F31CA-523D-4626-B530-E78D0F9132B8}" srcOrd="6" destOrd="0" presId="urn:microsoft.com/office/officeart/2005/8/layout/cycle1"/>
    <dgm:cxn modelId="{FCAE9DAB-201E-4F19-86A5-7BA6F54D33E2}" type="presParOf" srcId="{A1A5CDF8-DCB2-47CF-8E43-8CB83B9D978F}" destId="{B0A16D67-25D0-4FD4-96FF-7E4B92D9D2C8}" srcOrd="7" destOrd="0" presId="urn:microsoft.com/office/officeart/2005/8/layout/cycle1"/>
    <dgm:cxn modelId="{2D8FFBDE-6457-45CA-9FC5-C364D5F1FC1E}" type="presParOf" srcId="{A1A5CDF8-DCB2-47CF-8E43-8CB83B9D978F}" destId="{BCF8A4D7-F377-43A3-BA4A-8A6666A522CF}" srcOrd="8" destOrd="0" presId="urn:microsoft.com/office/officeart/2005/8/layout/cycle1"/>
    <dgm:cxn modelId="{513C5603-626F-4565-9DEC-044A09F35BD5}" type="presParOf" srcId="{A1A5CDF8-DCB2-47CF-8E43-8CB83B9D978F}" destId="{0005DC39-96CB-4AF2-A865-A9A7EA6A7772}" srcOrd="9" destOrd="0" presId="urn:microsoft.com/office/officeart/2005/8/layout/cycle1"/>
    <dgm:cxn modelId="{0BD89371-2369-4C19-BC20-020F8A896446}" type="presParOf" srcId="{A1A5CDF8-DCB2-47CF-8E43-8CB83B9D978F}" destId="{4C865EAA-5627-46FF-9564-6712937183BF}" srcOrd="10" destOrd="0" presId="urn:microsoft.com/office/officeart/2005/8/layout/cycle1"/>
    <dgm:cxn modelId="{DA374826-BCC0-4CC2-905B-68CC2CF0CFE1}" type="presParOf" srcId="{A1A5CDF8-DCB2-47CF-8E43-8CB83B9D978F}" destId="{5FAE496B-3D7E-4BC1-91AD-036155DA1B0D}" srcOrd="11" destOrd="0" presId="urn:microsoft.com/office/officeart/2005/8/layout/cycle1"/>
    <dgm:cxn modelId="{31EB3AE3-6791-41DC-809D-876727D78F0B}" type="presParOf" srcId="{A1A5CDF8-DCB2-47CF-8E43-8CB83B9D978F}" destId="{E7FEF435-012E-47E4-A1E6-D4F094F04558}" srcOrd="12" destOrd="0" presId="urn:microsoft.com/office/officeart/2005/8/layout/cycle1"/>
    <dgm:cxn modelId="{209F9809-611F-42B5-B442-9645FF481757}" type="presParOf" srcId="{A1A5CDF8-DCB2-47CF-8E43-8CB83B9D978F}" destId="{2E071069-9D25-498C-B7EC-2492EFBE2B76}" srcOrd="13" destOrd="0" presId="urn:microsoft.com/office/officeart/2005/8/layout/cycle1"/>
    <dgm:cxn modelId="{52E36BF3-08BF-4A4A-BECE-7BE519844528}" type="presParOf" srcId="{A1A5CDF8-DCB2-47CF-8E43-8CB83B9D978F}" destId="{0FC84A99-C281-4161-B977-38B08F33FB16}" srcOrd="14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Oksijen tedavinizi kullanın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6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sv-SE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Enerjinizi iyi kullanın ve stresden uzak durun</a:t>
          </a:r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7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Ataklarınızı kontrol altına alın</a:t>
          </a:r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8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Sigara içmeyi bırakın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1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Hareketsiz kalmayın,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düzenli egzersiz yapın!</a:t>
          </a:r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4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KOAH ilaçlarınızı doğru şekilde kullanın</a:t>
          </a:r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3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Grip ve zatürre aşılarınızı yaptırın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2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tr-TR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Ataklarınızı kontrol altına alın</a:t>
          </a:r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8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8BC99AF-5356-4A2F-9580-71D0AF55F257}">
      <dgm:prSet phldrT="[Text]" custT="1"/>
      <dgm:spPr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kumimoji="0" lang="sv-SE" sz="2000" b="0" i="0" u="none" strike="noStrike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Enerjinizi iyi kullanın ve stresden uzak durun</a:t>
          </a:r>
          <a:endParaRPr lang="tr-TR" sz="2000" b="0" dirty="0"/>
        </a:p>
      </dgm:t>
    </dgm:pt>
    <dgm:pt modelId="{15364B1B-C06F-40D2-94A3-7790D86E4AF6}" type="sibTrans" cxnId="{96F1C37C-7AE3-4ECF-B3FD-13C59800771E}">
      <dgm:prSet/>
      <dgm:spPr/>
      <dgm:t>
        <a:bodyPr/>
        <a:lstStyle/>
        <a:p>
          <a:endParaRPr lang="tr-TR"/>
        </a:p>
      </dgm:t>
    </dgm:pt>
    <dgm:pt modelId="{65E5BAC5-9481-4A9E-99BA-FF3254AB30B4}" type="parTrans" cxnId="{96F1C37C-7AE3-4ECF-B3FD-13C59800771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11FE78ED-09A7-40A1-9489-CDB76368278B}">
      <dgm:prSet phldrT="[Text]" custT="1"/>
      <dgm:spPr>
        <a:solidFill>
          <a:srgbClr val="FFEBEB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7</a:t>
          </a:r>
          <a:endParaRPr lang="tr-TR" sz="2100" dirty="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/>
      <dgm:t>
        <a:bodyPr/>
        <a:lstStyle/>
        <a:p>
          <a:endParaRPr lang="tr-TR"/>
        </a:p>
      </dgm:t>
    </dgm:pt>
    <dgm:pt modelId="{869C9FC2-E355-4DE1-A4AF-F85B93669C14}" type="parTrans" cxnId="{19761876-1F57-4CA5-A4C9-EDF41E73B570}">
      <dgm:prSet/>
      <dgm:spPr/>
      <dgm:t>
        <a:bodyPr/>
        <a:lstStyle/>
        <a:p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0031B79-392F-4C2A-9DAD-1A9303CB26DF}" type="pres">
      <dgm:prSet presAssocID="{11FE78ED-09A7-40A1-9489-CDB76368278B}" presName="root" presStyleCnt="0"/>
      <dgm:spPr/>
    </dgm:pt>
    <dgm:pt modelId="{47BC967F-2C95-4D71-8718-2655BB3729C5}" type="pres">
      <dgm:prSet presAssocID="{11FE78ED-09A7-40A1-9489-CDB76368278B}" presName="rootComposite" presStyleCnt="0"/>
      <dgm:spPr/>
    </dgm:pt>
    <dgm:pt modelId="{5787377C-98E5-4D7F-822F-A05E0D5AAEA0}" type="pres">
      <dgm:prSet presAssocID="{11FE78ED-09A7-40A1-9489-CDB76368278B}" presName="rootText" presStyleLbl="node1" presStyleIdx="0" presStyleCnt="1" custScaleX="92555" custScaleY="44269" custLinFactNeighborX="748" custLinFactNeighborY="-36455"/>
      <dgm:spPr/>
      <dgm:t>
        <a:bodyPr/>
        <a:lstStyle/>
        <a:p>
          <a:endParaRPr lang="tr-TR"/>
        </a:p>
      </dgm:t>
    </dgm:pt>
    <dgm:pt modelId="{6F0A3A4C-05C9-4D35-9719-CCAFCA7C3EA9}" type="pres">
      <dgm:prSet presAssocID="{11FE78ED-09A7-40A1-9489-CDB76368278B}" presName="rootConnector" presStyleLbl="node1" presStyleIdx="0" presStyleCnt="1"/>
      <dgm:spPr/>
      <dgm:t>
        <a:bodyPr/>
        <a:lstStyle/>
        <a:p>
          <a:endParaRPr lang="tr-TR"/>
        </a:p>
      </dgm:t>
    </dgm:pt>
    <dgm:pt modelId="{080FEA34-BEE3-4DED-A063-E4C2364CBD31}" type="pres">
      <dgm:prSet presAssocID="{11FE78ED-09A7-40A1-9489-CDB76368278B}" presName="childShape" presStyleCnt="0"/>
      <dgm:spPr/>
    </dgm:pt>
    <dgm:pt modelId="{4908FF40-3EDE-4E3D-BE85-C64D84353360}" type="pres">
      <dgm:prSet presAssocID="{65E5BAC5-9481-4A9E-99BA-FF3254AB30B4}" presName="Name13" presStyleLbl="parChTrans1D2" presStyleIdx="0" presStyleCnt="1"/>
      <dgm:spPr/>
      <dgm:t>
        <a:bodyPr/>
        <a:lstStyle/>
        <a:p>
          <a:endParaRPr lang="tr-TR"/>
        </a:p>
      </dgm:t>
    </dgm:pt>
    <dgm:pt modelId="{3BD5B5D9-0238-4786-B630-804E6121D8FE}" type="pres">
      <dgm:prSet presAssocID="{68BC99AF-5356-4A2F-9580-71D0AF55F257}" presName="childText" presStyleLbl="bgAcc1" presStyleIdx="0" presStyleCnt="1" custScaleX="99799" custScaleY="197128" custLinFactNeighborX="-1" custLinFactNeighborY="-590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20B87-F787-4041-BCDF-7127169CDE8B}">
      <dsp:nvSpPr>
        <dsp:cNvPr id="0" name=""/>
        <dsp:cNvSpPr/>
      </dsp:nvSpPr>
      <dsp:spPr>
        <a:xfrm>
          <a:off x="2284497" y="0"/>
          <a:ext cx="8106113" cy="5066321"/>
        </a:xfrm>
        <a:prstGeom prst="swooshArrow">
          <a:avLst>
            <a:gd name="adj1" fmla="val 25000"/>
            <a:gd name="adj2" fmla="val 25000"/>
          </a:avLst>
        </a:prstGeom>
        <a:solidFill>
          <a:srgbClr val="FFE7E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023B98-49BD-495A-A9C7-C7F3BAB74FF9}">
      <dsp:nvSpPr>
        <dsp:cNvPr id="0" name=""/>
        <dsp:cNvSpPr/>
      </dsp:nvSpPr>
      <dsp:spPr>
        <a:xfrm>
          <a:off x="3082949" y="3767316"/>
          <a:ext cx="186440" cy="18644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020AC6-6E6B-4B28-9A96-678E7614A3C3}">
      <dsp:nvSpPr>
        <dsp:cNvPr id="0" name=""/>
        <dsp:cNvSpPr/>
      </dsp:nvSpPr>
      <dsp:spPr>
        <a:xfrm>
          <a:off x="4830861" y="2569672"/>
          <a:ext cx="3791039" cy="511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91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400" b="1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Obstrüktif  </a:t>
          </a:r>
          <a:r>
            <a:rPr kumimoji="0" lang="tr-TR" sz="2400" b="0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         Tıkayıcı</a:t>
          </a:r>
          <a:br>
            <a:rPr kumimoji="0" lang="tr-TR" sz="2400" b="0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</a:br>
          <a:endParaRPr kumimoji="0" lang="tr-TR" sz="2400" b="0" i="0" u="none" strike="noStrike" kern="1200" cap="none" spc="0" normalizeH="0" baseline="0" noProof="0" dirty="0" smtClean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C00000"/>
            </a:buClr>
            <a:buSzTx/>
            <a:buFont typeface="Arial" panose="020B0604020202020204" pitchFamily="34" charset="0"/>
            <a:buChar char="•"/>
          </a:pPr>
          <a:endParaRPr kumimoji="0" lang="tr-TR" sz="2400" b="0" i="0" u="none" strike="noStrike" kern="1200" cap="none" spc="0" normalizeH="0" baseline="0" noProof="0" dirty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sp:txBody>
      <dsp:txXfrm>
        <a:off x="4830861" y="2569672"/>
        <a:ext cx="3791039" cy="511011"/>
      </dsp:txXfrm>
    </dsp:sp>
    <dsp:sp modelId="{C4D9DE9E-F4CB-469C-9350-AA4E6E401BC0}">
      <dsp:nvSpPr>
        <dsp:cNvPr id="0" name=""/>
        <dsp:cNvSpPr/>
      </dsp:nvSpPr>
      <dsp:spPr>
        <a:xfrm>
          <a:off x="4092160" y="2797622"/>
          <a:ext cx="291820" cy="2918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BA1B01-A741-4D6A-A241-2F4EC368139D}">
      <dsp:nvSpPr>
        <dsp:cNvPr id="0" name=""/>
        <dsp:cNvSpPr/>
      </dsp:nvSpPr>
      <dsp:spPr>
        <a:xfrm>
          <a:off x="2595451" y="4084934"/>
          <a:ext cx="3224416" cy="809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2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400" b="1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Hastalığı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400" b="0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2595451" y="4084934"/>
        <a:ext cx="3224416" cy="809928"/>
      </dsp:txXfrm>
    </dsp:sp>
    <dsp:sp modelId="{610F2039-2E65-49A7-915A-BF806CB0097A}">
      <dsp:nvSpPr>
        <dsp:cNvPr id="0" name=""/>
        <dsp:cNvSpPr/>
      </dsp:nvSpPr>
      <dsp:spPr>
        <a:xfrm>
          <a:off x="5389139" y="2024501"/>
          <a:ext cx="389093" cy="3890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33747D-2C7B-4472-B26B-3F37D99BEE7F}">
      <dsp:nvSpPr>
        <dsp:cNvPr id="0" name=""/>
        <dsp:cNvSpPr/>
      </dsp:nvSpPr>
      <dsp:spPr>
        <a:xfrm>
          <a:off x="2216557" y="3233389"/>
          <a:ext cx="6067412" cy="885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73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400" b="1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Akciğer</a:t>
          </a:r>
          <a:r>
            <a:rPr kumimoji="0" lang="tr-TR" sz="2400" b="0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          Akciğere ait olan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C00000"/>
            </a:buClr>
            <a:buSzTx/>
            <a:buFont typeface="Arial" panose="020B0604020202020204" pitchFamily="34" charset="0"/>
            <a:buChar char="•"/>
          </a:pPr>
          <a:endParaRPr kumimoji="0" lang="tr-TR" sz="2400" b="0" i="0" u="none" strike="noStrike" kern="1200" cap="none" spc="0" normalizeH="0" baseline="0" noProof="0" dirty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sp:txBody>
      <dsp:txXfrm>
        <a:off x="2216557" y="3233389"/>
        <a:ext cx="6067412" cy="885558"/>
      </dsp:txXfrm>
    </dsp:sp>
    <dsp:sp modelId="{5DE95AA9-285A-4D21-850B-7A2E4D8F5195}">
      <dsp:nvSpPr>
        <dsp:cNvPr id="0" name=""/>
        <dsp:cNvSpPr/>
      </dsp:nvSpPr>
      <dsp:spPr>
        <a:xfrm>
          <a:off x="6896876" y="1420596"/>
          <a:ext cx="502579" cy="50257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2B29E4-2B01-4F1E-BA31-D6F6E931DC2D}">
      <dsp:nvSpPr>
        <dsp:cNvPr id="0" name=""/>
        <dsp:cNvSpPr/>
      </dsp:nvSpPr>
      <dsp:spPr>
        <a:xfrm>
          <a:off x="6051197" y="1919509"/>
          <a:ext cx="4672396" cy="57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298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C00000"/>
            </a:buClr>
            <a:buSzTx/>
            <a:buFont typeface="Arial" panose="020B0604020202020204" pitchFamily="34" charset="0"/>
            <a:buNone/>
          </a:pPr>
          <a:r>
            <a:rPr kumimoji="0" lang="tr-TR" sz="2400" b="1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Kronik   </a:t>
          </a:r>
          <a:r>
            <a:rPr kumimoji="0" lang="tr-TR" sz="2400" b="0" i="0" u="none" strike="noStrike" kern="1200" cap="none" spc="0" normalizeH="0" baseline="0" noProof="0" dirty="0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         Müzmin veya </a:t>
          </a:r>
          <a:r>
            <a:rPr kumimoji="0" lang="tr-TR" sz="2400" b="0" i="0" u="none" strike="noStrike" kern="1200" cap="none" spc="0" normalizeH="0" baseline="0" noProof="0" dirty="0" err="1" smtClean="0">
              <a:ln/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süregen</a:t>
          </a:r>
          <a:endParaRPr kumimoji="0" lang="tr-TR" sz="2400" b="0" i="0" u="none" strike="noStrike" kern="1200" cap="none" spc="0" normalizeH="0" baseline="0" noProof="0" dirty="0">
            <a:ln/>
            <a:solidFill>
              <a:srgbClr val="404040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dsp:txBody>
      <dsp:txXfrm>
        <a:off x="6051197" y="1919509"/>
        <a:ext cx="4672396" cy="579633"/>
      </dsp:txXfrm>
    </dsp:sp>
    <dsp:sp modelId="{999CD1E8-4C16-4D1E-B8BB-E3C61277F568}">
      <dsp:nvSpPr>
        <dsp:cNvPr id="0" name=""/>
        <dsp:cNvSpPr/>
      </dsp:nvSpPr>
      <dsp:spPr>
        <a:xfrm>
          <a:off x="8449196" y="1017317"/>
          <a:ext cx="640382" cy="64038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BDFCF9-BCAE-4B66-A9E5-85F827FDB50D}">
      <dsp:nvSpPr>
        <dsp:cNvPr id="0" name=""/>
        <dsp:cNvSpPr/>
      </dsp:nvSpPr>
      <dsp:spPr>
        <a:xfrm>
          <a:off x="8769388" y="1337508"/>
          <a:ext cx="1621222" cy="3728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326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500" kern="1200"/>
        </a:p>
      </dsp:txBody>
      <dsp:txXfrm>
        <a:off x="8769388" y="1337508"/>
        <a:ext cx="1621222" cy="37288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6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Oksijen tedavinizi kullanın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1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Sigara içmeyi bırakın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056" y="1468948"/>
        <a:ext cx="1605853" cy="200591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2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Grip ve zatürre aşılarınızı yaptırın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3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KOAH ilaçlarınızı doğru şekilde kullanın</a:t>
          </a: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4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Hareketsiz kalmayın. Düzeni egzersiz yapın!</a:t>
          </a:r>
        </a:p>
      </dsp:txBody>
      <dsp:txXfrm>
        <a:off x="463648" y="1469628"/>
        <a:ext cx="1604283" cy="20039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4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Hareketsiz kalmayın. Düzeni egzersiz yapın!</a:t>
          </a:r>
        </a:p>
      </dsp:txBody>
      <dsp:txXfrm>
        <a:off x="463648" y="1469628"/>
        <a:ext cx="1604283" cy="20039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056" y="1468948"/>
        <a:ext cx="1605853" cy="20059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056" y="1468948"/>
        <a:ext cx="1605853" cy="200591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056" y="1468948"/>
        <a:ext cx="1605853" cy="200591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056" y="1468948"/>
        <a:ext cx="1605853" cy="2005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80209-0942-44C8-BE92-6D7E5DCA8F2F}">
      <dsp:nvSpPr>
        <dsp:cNvPr id="0" name=""/>
        <dsp:cNvSpPr/>
      </dsp:nvSpPr>
      <dsp:spPr>
        <a:xfrm>
          <a:off x="5306679" y="39107"/>
          <a:ext cx="2332368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b="1" kern="1200" dirty="0" smtClean="0">
              <a:solidFill>
                <a:srgbClr val="404040"/>
              </a:solidFill>
            </a:rPr>
            <a:t>Nefes darlığı</a:t>
          </a:r>
          <a:endParaRPr lang="en-GB" altLang="tr-TR" sz="2800" b="1" kern="1200" dirty="0">
            <a:solidFill>
              <a:srgbClr val="404040"/>
            </a:solidFill>
          </a:endParaRPr>
        </a:p>
      </dsp:txBody>
      <dsp:txXfrm>
        <a:off x="5306679" y="39107"/>
        <a:ext cx="2332368" cy="1363479"/>
      </dsp:txXfrm>
    </dsp:sp>
    <dsp:sp modelId="{A2DF3A07-31C3-4A43-8434-6183811491C1}">
      <dsp:nvSpPr>
        <dsp:cNvPr id="0" name=""/>
        <dsp:cNvSpPr/>
      </dsp:nvSpPr>
      <dsp:spPr>
        <a:xfrm>
          <a:off x="2582967" y="-428"/>
          <a:ext cx="5113032" cy="5113032"/>
        </a:xfrm>
        <a:prstGeom prst="circularArrow">
          <a:avLst>
            <a:gd name="adj1" fmla="val 5200"/>
            <a:gd name="adj2" fmla="val 335903"/>
            <a:gd name="adj3" fmla="val 21293284"/>
            <a:gd name="adj4" fmla="val 19766202"/>
            <a:gd name="adj5" fmla="val 6067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1AE40-1D15-485E-B181-8538DA945E16}">
      <dsp:nvSpPr>
        <dsp:cNvPr id="0" name=""/>
        <dsp:cNvSpPr/>
      </dsp:nvSpPr>
      <dsp:spPr>
        <a:xfrm>
          <a:off x="6216005" y="2575346"/>
          <a:ext cx="2161865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b="1" kern="1200" dirty="0" smtClean="0">
              <a:solidFill>
                <a:srgbClr val="404040"/>
              </a:solidFill>
            </a:rPr>
            <a:t>Hareketsizlik</a:t>
          </a:r>
          <a:endParaRPr lang="en-GB" altLang="tr-TR" sz="2800" b="1" kern="1200" dirty="0">
            <a:solidFill>
              <a:srgbClr val="404040"/>
            </a:solidFill>
          </a:endParaRPr>
        </a:p>
      </dsp:txBody>
      <dsp:txXfrm>
        <a:off x="6216005" y="2575346"/>
        <a:ext cx="2161865" cy="1363479"/>
      </dsp:txXfrm>
    </dsp:sp>
    <dsp:sp modelId="{8368C12C-F957-4A63-ABEC-960347B1C2CB}">
      <dsp:nvSpPr>
        <dsp:cNvPr id="0" name=""/>
        <dsp:cNvSpPr/>
      </dsp:nvSpPr>
      <dsp:spPr>
        <a:xfrm>
          <a:off x="2871189" y="-139554"/>
          <a:ext cx="5113032" cy="5113032"/>
        </a:xfrm>
        <a:prstGeom prst="circularArrow">
          <a:avLst>
            <a:gd name="adj1" fmla="val 5200"/>
            <a:gd name="adj2" fmla="val 335903"/>
            <a:gd name="adj3" fmla="val 3501275"/>
            <a:gd name="adj4" fmla="val 2253392"/>
            <a:gd name="adj5" fmla="val 6067"/>
          </a:avLst>
        </a:prstGeom>
        <a:solidFill>
          <a:srgbClr val="FFB9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16D67-25D0-4FD4-96FF-7E4B92D9D2C8}">
      <dsp:nvSpPr>
        <dsp:cNvPr id="0" name=""/>
        <dsp:cNvSpPr/>
      </dsp:nvSpPr>
      <dsp:spPr>
        <a:xfrm>
          <a:off x="4143373" y="4142828"/>
          <a:ext cx="1992220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b="1" kern="1200" dirty="0" smtClean="0">
              <a:solidFill>
                <a:srgbClr val="404040"/>
              </a:solidFill>
            </a:rPr>
            <a:t>Enerji azalması/ İsteksizlik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altLang="tr-TR" sz="2800" b="1" kern="1200" dirty="0">
            <a:solidFill>
              <a:srgbClr val="404040"/>
            </a:solidFill>
          </a:endParaRPr>
        </a:p>
      </dsp:txBody>
      <dsp:txXfrm>
        <a:off x="4143373" y="4142828"/>
        <a:ext cx="1992220" cy="1363479"/>
      </dsp:txXfrm>
    </dsp:sp>
    <dsp:sp modelId="{BCF8A4D7-F377-43A3-BA4A-8A6666A522CF}">
      <dsp:nvSpPr>
        <dsp:cNvPr id="0" name=""/>
        <dsp:cNvSpPr/>
      </dsp:nvSpPr>
      <dsp:spPr>
        <a:xfrm>
          <a:off x="2354568" y="-67562"/>
          <a:ext cx="5113032" cy="5113032"/>
        </a:xfrm>
        <a:prstGeom prst="circularArrow">
          <a:avLst>
            <a:gd name="adj1" fmla="val 5200"/>
            <a:gd name="adj2" fmla="val 335903"/>
            <a:gd name="adj3" fmla="val 8210705"/>
            <a:gd name="adj4" fmla="val 6962823"/>
            <a:gd name="adj5" fmla="val 6067"/>
          </a:avLst>
        </a:prstGeom>
        <a:solidFill>
          <a:srgbClr val="FF89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65EAA-5627-46FF-9564-6712937183BF}">
      <dsp:nvSpPr>
        <dsp:cNvPr id="0" name=""/>
        <dsp:cNvSpPr/>
      </dsp:nvSpPr>
      <dsp:spPr>
        <a:xfrm>
          <a:off x="2080579" y="2575346"/>
          <a:ext cx="1802901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b="1" kern="1200" dirty="0" smtClean="0">
              <a:solidFill>
                <a:srgbClr val="404040"/>
              </a:solidFill>
            </a:rPr>
            <a:t>Sosyal izolasyon</a:t>
          </a:r>
          <a:endParaRPr lang="en-GB" altLang="tr-TR" sz="2800" b="1" kern="1200" dirty="0">
            <a:solidFill>
              <a:srgbClr val="404040"/>
            </a:solidFill>
          </a:endParaRPr>
        </a:p>
      </dsp:txBody>
      <dsp:txXfrm>
        <a:off x="2080579" y="2575346"/>
        <a:ext cx="1802901" cy="1363479"/>
      </dsp:txXfrm>
    </dsp:sp>
    <dsp:sp modelId="{5FAE496B-3D7E-4BC1-91AD-036155DA1B0D}">
      <dsp:nvSpPr>
        <dsp:cNvPr id="0" name=""/>
        <dsp:cNvSpPr/>
      </dsp:nvSpPr>
      <dsp:spPr>
        <a:xfrm>
          <a:off x="2582967" y="-428"/>
          <a:ext cx="5113032" cy="5113032"/>
        </a:xfrm>
        <a:prstGeom prst="circularArrow">
          <a:avLst>
            <a:gd name="adj1" fmla="val 5200"/>
            <a:gd name="adj2" fmla="val 335903"/>
            <a:gd name="adj3" fmla="val 12297895"/>
            <a:gd name="adj4" fmla="val 10770813"/>
            <a:gd name="adj5" fmla="val 6067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71069-9D25-498C-B7EC-2492EFBE2B76}">
      <dsp:nvSpPr>
        <dsp:cNvPr id="0" name=""/>
        <dsp:cNvSpPr/>
      </dsp:nvSpPr>
      <dsp:spPr>
        <a:xfrm>
          <a:off x="2929312" y="39107"/>
          <a:ext cx="1753584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2800" b="1" kern="1200" dirty="0" smtClean="0">
              <a:solidFill>
                <a:srgbClr val="404040"/>
              </a:solidFill>
            </a:rPr>
            <a:t>Depresyon</a:t>
          </a:r>
          <a:endParaRPr lang="en-GB" altLang="tr-TR" sz="2800" b="1" kern="1200" dirty="0">
            <a:solidFill>
              <a:srgbClr val="404040"/>
            </a:solidFill>
          </a:endParaRPr>
        </a:p>
      </dsp:txBody>
      <dsp:txXfrm>
        <a:off x="2929312" y="39107"/>
        <a:ext cx="1753584" cy="1363479"/>
      </dsp:txXfrm>
    </dsp:sp>
    <dsp:sp modelId="{0FC84A99-C281-4161-B977-38B08F33FB16}">
      <dsp:nvSpPr>
        <dsp:cNvPr id="0" name=""/>
        <dsp:cNvSpPr/>
      </dsp:nvSpPr>
      <dsp:spPr>
        <a:xfrm>
          <a:off x="1816013" y="-428"/>
          <a:ext cx="6646942" cy="5113032"/>
        </a:xfrm>
        <a:prstGeom prst="circularArrow">
          <a:avLst>
            <a:gd name="adj1" fmla="val 5200"/>
            <a:gd name="adj2" fmla="val 335903"/>
            <a:gd name="adj3" fmla="val 16117702"/>
            <a:gd name="adj4" fmla="val 15503310"/>
            <a:gd name="adj5" fmla="val 6067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6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Oksijen tedavinizi kullanın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7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Enerjinizi iyi kullanın ve stresden uzak durun</a:t>
          </a: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8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Ataklarınızı kontrol altına alın</a:t>
          </a:r>
        </a:p>
      </dsp:txBody>
      <dsp:txXfrm>
        <a:off x="463056" y="1468948"/>
        <a:ext cx="1605853" cy="2005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1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Sigara içmeyi bırakın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056" y="1468948"/>
        <a:ext cx="1605853" cy="20059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4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Hareketsiz kalmayın,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düzenli egzersiz yapın!</a:t>
          </a:r>
        </a:p>
      </dsp:txBody>
      <dsp:txXfrm>
        <a:off x="463648" y="1469628"/>
        <a:ext cx="1604283" cy="20039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3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KOAH ilaçlarınızı doğru şekilde kullanın</a:t>
          </a: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2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Grip ve zatürre aşılarınızı yaptırın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5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Sağlıklı beslenin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0" kern="1200" dirty="0"/>
        </a:p>
      </dsp:txBody>
      <dsp:txXfrm>
        <a:off x="463056" y="1468948"/>
        <a:ext cx="1605853" cy="20059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8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tr-T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Ataklarınızı kontrol altına alın</a:t>
          </a:r>
        </a:p>
      </dsp:txBody>
      <dsp:txXfrm>
        <a:off x="463056" y="1468948"/>
        <a:ext cx="1605853" cy="20059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7377C-98E5-4D7F-822F-A05E0D5AAEA0}">
      <dsp:nvSpPr>
        <dsp:cNvPr id="0" name=""/>
        <dsp:cNvSpPr/>
      </dsp:nvSpPr>
      <dsp:spPr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Adım 7</a:t>
          </a:r>
          <a:endParaRPr lang="tr-TR" sz="2100" kern="1200" dirty="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5B5D9-0238-4786-B630-804E6121D8FE}">
      <dsp:nvSpPr>
        <dsp:cNvPr id="0" name=""/>
        <dsp:cNvSpPr/>
      </dsp:nvSpPr>
      <dsp:spPr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Enerjinizi iyi kullanın ve stresden uzak durun</a:t>
          </a:r>
          <a:endParaRPr lang="tr-TR" sz="2000" b="0" kern="1200" dirty="0"/>
        </a:p>
      </dsp:txBody>
      <dsp:txXfrm>
        <a:off x="463648" y="1469628"/>
        <a:ext cx="1604283" cy="2003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1B5B-5E90-45E7-BD60-2B6FECDEFB61}" type="datetimeFigureOut">
              <a:rPr lang="tr-TR" smtClean="0"/>
              <a:t>29.08.2022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70ECB-13E7-442E-A6B6-2EB487BA67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9558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08880-894C-4734-887D-F0ECBE75C02E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3131D-E316-4A56-BD03-B8BC60C8B3F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8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3131D-E316-4A56-BD03-B8BC60C8B3F9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64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3131D-E316-4A56-BD03-B8BC60C8B3F9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068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3131D-E316-4A56-BD03-B8BC60C8B3F9}" type="slidenum">
              <a:rPr lang="tr-TR" smtClean="0"/>
              <a:pPr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12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65E7B6-DE5A-4000-AE54-FE8530A58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F59B6D3-F4BF-4CD4-9B82-378BD6AC8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070F4A-3BFD-49D1-8F64-24C6328CE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970EEF-D35E-4890-8738-34BA5763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7AF201-659A-45DF-A0A0-88B01344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603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A341AE-6995-4A5C-8726-A020FAC3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11E2C84-D99B-4028-BAB9-EBF797804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119A9D-30CD-4B3F-8813-40DC972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A3A7029-0AA7-4372-A6D2-D1D44CB78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5120807-E581-4A27-AC0D-14173DA1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26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7DD429F-8F1F-4C1B-A7C9-68A9E066E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19D7498-E9D5-4BEC-B8E6-D6C19080C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C7BE81-16A7-4216-A5F1-3DE0EDA6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80F38F-E0D3-436F-8ADE-223A39B6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6BF29C-9099-4849-99A1-9E13B113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910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EF8640-45A1-4951-9F66-416BCB9D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A19CCE-64BB-4039-9E9A-1FF27DDE3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20C0FC2-913C-4289-89AD-C25D7534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C1B9E62-EC1F-4B1B-B846-85026E00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86AE4F-1989-407A-8B3D-2DF60945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73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AB3587-A54B-4D98-B15E-DC4CE871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332E4B7-63D2-4683-B158-6707081C3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4B0523-6CCE-4E7D-A8DD-574AA7E7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BCFC6B-F4B9-4A47-AC1E-DDF6867E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776E7E-3A87-4550-9513-874F51EE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04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3148BC-7B51-404B-A85A-1E6EDFA2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C1C02D-AB83-4098-86CF-F9A18A6BA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C244BF5-F5ED-4DCE-AFB9-D20398320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9C5101F-B4CB-4559-B7AB-17B1E5FF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6435D85-9104-4372-8D05-1DBC6E6D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C270B3E-0E5E-40F0-8EE9-D494294C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493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BC2762-4BE2-4D86-8B4B-02BBDEE0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4EA1A0C-D62F-4560-A64D-D18FDA69C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8F4881A-7A36-4297-A429-86C12ACF3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2414871-C2CA-470E-A922-2CEE6DC06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F82507C-61FE-4D2C-8E97-B5E628CDA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801EAB4-DC7D-4A86-A046-F9CA40C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488E027-A189-48AA-BE01-F25FFAEE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5C514D6-1AAB-4A60-BF92-7E676305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70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3490A8-123B-4FBA-8C46-BFA07F90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9B3E559-B830-422B-8A26-FD359945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FF90FE1-B641-4A96-8D36-AF3289F0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4DB1019-5865-43C6-9196-10CD7875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44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C7AE95A-2240-4542-9FFA-AB8AD1A8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C0AF9A8-A76E-4FD7-8B67-A682CFA5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BADD5C6-F0D7-44B4-9273-27570191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743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7775B0-06CF-4015-93F4-36817715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C9A21C-F016-412D-B1C4-0705BEC4D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A0EE492-E71E-4945-B72D-0C3EA7A9D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FCB7D97-9D4B-485D-BEB3-EEB692F9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3319042-D562-463D-B59E-598600D75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D9F4E2D-9257-4D1B-A51A-20B7DE10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06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1D2A2C-8F03-45A6-B2DE-43A03C0C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D21CF45-B6DD-4152-960B-007259B4D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0855223-2FA1-4B75-A8CF-853FE8DDD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BB4662C-36AD-45DF-B1D6-7AD52893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0FF3022-F32C-4807-B1D2-EDBDE960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A60630D-1B74-4B28-A9A1-4B411F62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42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4D5E9CA-08FB-4444-855C-A7035B35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39A39E8-3F3A-4EAF-9C36-06046F2D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2BE0867-6253-4F6C-8494-C8DE20846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3B7CA-F190-45B6-82B9-9F67D1DB3DFA}" type="datetimeFigureOut">
              <a:rPr lang="tr-TR" smtClean="0"/>
              <a:pPr/>
              <a:t>29.08.2022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2D69A67-F11C-4236-91C1-A5046EF95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9DC9D54-E5FF-4A86-BAB2-A1A68488B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F6320-EF76-4AF7-898E-F70A23E543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20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5" Type="http://schemas.openxmlformats.org/officeDocument/2006/relationships/image" Target="../media/image40.png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24" Type="http://schemas.openxmlformats.org/officeDocument/2006/relationships/image" Target="../media/image39.jpg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23" Type="http://schemas.openxmlformats.org/officeDocument/2006/relationships/image" Target="../media/image35.png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Relationship Id="rId2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5" Type="http://schemas.openxmlformats.org/officeDocument/2006/relationships/image" Target="../media/image43.jpe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openxmlformats.org/officeDocument/2006/relationships/image" Target="../media/image42.emf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image" Target="../media/image41.jpeg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9.jp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3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2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3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3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10" Type="http://schemas.openxmlformats.org/officeDocument/2006/relationships/image" Target="../media/image49.pn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32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10" Type="http://schemas.openxmlformats.org/officeDocument/2006/relationships/image" Target="../media/image49.pn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44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44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1.emf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5.jpeg"/><Relationship Id="rId7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5.jpeg"/><Relationship Id="rId7" Type="http://schemas.openxmlformats.org/officeDocument/2006/relationships/image" Target="../media/image2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openxmlformats.org/officeDocument/2006/relationships/image" Target="../media/image76.png"/><Relationship Id="rId10" Type="http://schemas.openxmlformats.org/officeDocument/2006/relationships/image" Target="../media/image32.png"/><Relationship Id="rId4" Type="http://schemas.openxmlformats.org/officeDocument/2006/relationships/image" Target="../media/image75.png"/><Relationship Id="rId9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Çapraz Köşesi Kesik Dikdörtgen 10"/>
          <p:cNvSpPr/>
          <p:nvPr/>
        </p:nvSpPr>
        <p:spPr>
          <a:xfrm>
            <a:off x="1038223" y="3183446"/>
            <a:ext cx="10001249" cy="1369504"/>
          </a:xfrm>
          <a:prstGeom prst="snip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Resim 3" descr="C:\Users\zubeyde.ozkanaltunay\Desktop\1\KHYH 2013-2017 Kitap Word&amp;PDF\KHYH 2018-2023 Yayın Komisyon Yazısı ve Eki\31.12.2018_Kitap_SONYAYIN\hsgm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67" y="667390"/>
            <a:ext cx="1950368" cy="1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Açıklama: C:\Users\zuhal.ureten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23" y="840522"/>
            <a:ext cx="2063651" cy="102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 descr="Açıklama: http://sirnak.hsm.saglik.gov.tr/resimler/kayan/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829" y="1272069"/>
            <a:ext cx="2590800" cy="54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1038223" y="3315602"/>
            <a:ext cx="1000124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355600">
              <a:lnSpc>
                <a:spcPct val="150000"/>
              </a:lnSpc>
              <a:buClr>
                <a:srgbClr val="4BACC6"/>
              </a:buClr>
              <a:defRPr/>
            </a:pPr>
            <a:r>
              <a:rPr lang="tr-TR" sz="3600" b="1" dirty="0" smtClean="0">
                <a:solidFill>
                  <a:schemeClr val="bg1"/>
                </a:solidFill>
              </a:rPr>
              <a:t>KRONİK OBSTRÜKTİF AKCİĞER HASTALIĞI</a:t>
            </a:r>
            <a:endParaRPr lang="tr-TR" sz="3600" b="1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-787" y="6122439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787" y="47134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3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 Risk Faktörleri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2E7CE94-F0CD-47A6-89B6-F57AA508BEB0}"/>
              </a:ext>
            </a:extLst>
          </p:cNvPr>
          <p:cNvSpPr/>
          <p:nvPr/>
        </p:nvSpPr>
        <p:spPr>
          <a:xfrm>
            <a:off x="974895" y="1720923"/>
            <a:ext cx="8221305" cy="3760853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6AB8F418-20D6-4535-8041-FAC83207FD41}"/>
              </a:ext>
            </a:extLst>
          </p:cNvPr>
          <p:cNvSpPr/>
          <p:nvPr/>
        </p:nvSpPr>
        <p:spPr>
          <a:xfrm>
            <a:off x="774719" y="1376224"/>
            <a:ext cx="3010472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53D8ABBA-7F8B-419C-BEBE-77D62FE5365A}"/>
              </a:ext>
            </a:extLst>
          </p:cNvPr>
          <p:cNvSpPr txBox="1"/>
          <p:nvPr/>
        </p:nvSpPr>
        <p:spPr>
          <a:xfrm>
            <a:off x="892194" y="1333223"/>
            <a:ext cx="301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Sigara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>
          <a:xfrm>
            <a:off x="6469064" y="1124108"/>
            <a:ext cx="4846637" cy="5665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endParaRPr lang="tr-TR" altLang="tr-TR" sz="2200" dirty="0"/>
          </a:p>
        </p:txBody>
      </p:sp>
      <p:pic>
        <p:nvPicPr>
          <p:cNvPr id="21" name="Resim 2">
            <a:extLst>
              <a:ext uri="{FF2B5EF4-FFF2-40B4-BE49-F238E27FC236}">
                <a16:creationId xmlns:a16="http://schemas.microsoft.com/office/drawing/2014/main" id="{878A7540-3C26-4816-838D-BAADDECAC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25" t="54028" r="43528" b="21392"/>
          <a:stretch/>
        </p:blipFill>
        <p:spPr>
          <a:xfrm>
            <a:off x="9196200" y="1495425"/>
            <a:ext cx="2872470" cy="3976826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7A853EF3-91E6-469F-B4A7-FF336E10612B}"/>
              </a:ext>
            </a:extLst>
          </p:cNvPr>
          <p:cNvSpPr txBox="1"/>
          <p:nvPr/>
        </p:nvSpPr>
        <p:spPr>
          <a:xfrm>
            <a:off x="555366" y="2279325"/>
            <a:ext cx="904131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Bilinen en önemli KOAH nedenidir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200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KOAH’lı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hastaların </a:t>
            </a:r>
            <a:r>
              <a:rPr lang="tr-T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%70-80’inden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ön planda sigaranın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sorumludur.</a:t>
            </a:r>
          </a:p>
          <a:p>
            <a:pPr marL="72000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Kişinin </a:t>
            </a:r>
            <a:r>
              <a:rPr lang="tr-TR" altLang="tr-T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sigara içmemesine rağmen sigara dumanına maruz </a:t>
            </a:r>
            <a:r>
              <a:rPr lang="tr-TR" altLang="tr-T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kalması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da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KOAH gelişimi için risk teşkil eder.</a:t>
            </a:r>
          </a:p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8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Risk 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Faktörleri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2E7CE94-F0CD-47A6-89B6-F57AA508BEB0}"/>
              </a:ext>
            </a:extLst>
          </p:cNvPr>
          <p:cNvSpPr/>
          <p:nvPr/>
        </p:nvSpPr>
        <p:spPr>
          <a:xfrm>
            <a:off x="974896" y="1720923"/>
            <a:ext cx="8221305" cy="3760853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FF0000"/>
              </a:buClr>
              <a:buSzPct val="120000"/>
            </a:pPr>
            <a:endParaRPr lang="tr-TR" altLang="tr-TR" sz="2300" dirty="0">
              <a:solidFill>
                <a:srgbClr val="404040"/>
              </a:solidFill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AB8F418-20D6-4535-8041-FAC83207FD41}"/>
              </a:ext>
            </a:extLst>
          </p:cNvPr>
          <p:cNvSpPr/>
          <p:nvPr/>
        </p:nvSpPr>
        <p:spPr>
          <a:xfrm>
            <a:off x="774719" y="1376224"/>
            <a:ext cx="3010472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3D8ABBA-7F8B-419C-BEBE-77D62FE5365A}"/>
              </a:ext>
            </a:extLst>
          </p:cNvPr>
          <p:cNvSpPr txBox="1"/>
          <p:nvPr/>
        </p:nvSpPr>
        <p:spPr>
          <a:xfrm>
            <a:off x="892194" y="1333223"/>
            <a:ext cx="301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Sigara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73233" y="1988512"/>
            <a:ext cx="895659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r>
              <a:rPr lang="tr-TR" altLang="tr-TR" sz="2300" dirty="0">
                <a:solidFill>
                  <a:prstClr val="black"/>
                </a:solidFill>
              </a:rPr>
              <a:t> </a:t>
            </a:r>
            <a:r>
              <a:rPr lang="tr-TR" altLang="tr-TR" sz="2300" dirty="0">
                <a:solidFill>
                  <a:srgbClr val="404040"/>
                </a:solidFill>
              </a:rPr>
              <a:t>Sigara içen kişilerin hava yolları ve akciğerleri, </a:t>
            </a:r>
            <a:r>
              <a:rPr lang="tr-TR" altLang="tr-TR" sz="2300" dirty="0" smtClean="0">
                <a:solidFill>
                  <a:srgbClr val="404040"/>
                </a:solidFill>
              </a:rPr>
              <a:t>sigaranın içerdiği     zararlı </a:t>
            </a:r>
            <a:r>
              <a:rPr lang="tr-TR" altLang="tr-TR" sz="2300" dirty="0">
                <a:solidFill>
                  <a:srgbClr val="404040"/>
                </a:solidFill>
              </a:rPr>
              <a:t>maddelere karşı bir savunma içine girer. </a:t>
            </a:r>
          </a:p>
          <a:p>
            <a:pPr lvl="0"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endParaRPr lang="tr-TR" altLang="tr-TR" sz="2300" dirty="0">
              <a:solidFill>
                <a:srgbClr val="404040"/>
              </a:solidFill>
            </a:endParaRPr>
          </a:p>
          <a:p>
            <a:pPr lvl="0"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r>
              <a:rPr lang="tr-TR" altLang="tr-TR" sz="2300" dirty="0">
                <a:solidFill>
                  <a:srgbClr val="404040"/>
                </a:solidFill>
              </a:rPr>
              <a:t> </a:t>
            </a:r>
            <a:r>
              <a:rPr lang="tr-TR" altLang="tr-TR" sz="2300" dirty="0" smtClean="0">
                <a:solidFill>
                  <a:srgbClr val="404040"/>
                </a:solidFill>
              </a:rPr>
              <a:t>Akciğerleri </a:t>
            </a:r>
            <a:r>
              <a:rPr lang="tr-TR" altLang="tr-TR" sz="2300" dirty="0">
                <a:solidFill>
                  <a:srgbClr val="404040"/>
                </a:solidFill>
              </a:rPr>
              <a:t>korumak için koruyucu mekanizmalar devreye </a:t>
            </a:r>
            <a:r>
              <a:rPr lang="tr-TR" altLang="tr-TR" sz="2300" dirty="0" smtClean="0">
                <a:solidFill>
                  <a:srgbClr val="404040"/>
                </a:solidFill>
              </a:rPr>
              <a:t>girer</a:t>
            </a:r>
            <a:r>
              <a:rPr lang="tr-TR" altLang="tr-TR" sz="2300" dirty="0">
                <a:solidFill>
                  <a:srgbClr val="404040"/>
                </a:solidFill>
              </a:rPr>
              <a:t>. </a:t>
            </a:r>
          </a:p>
          <a:p>
            <a:pPr lvl="0"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endParaRPr lang="tr-TR" altLang="tr-TR" sz="2300" dirty="0">
              <a:solidFill>
                <a:srgbClr val="404040"/>
              </a:solidFill>
            </a:endParaRPr>
          </a:p>
          <a:p>
            <a:pPr lvl="0"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r>
              <a:rPr lang="tr-TR" altLang="tr-TR" sz="2300" dirty="0">
                <a:solidFill>
                  <a:srgbClr val="404040"/>
                </a:solidFill>
              </a:rPr>
              <a:t>  Sürekli sigara içilirse bu koruyucu mekanizmalar </a:t>
            </a:r>
            <a:r>
              <a:rPr lang="tr-TR" altLang="tr-TR" sz="2300" dirty="0" smtClean="0">
                <a:solidFill>
                  <a:srgbClr val="404040"/>
                </a:solidFill>
              </a:rPr>
              <a:t>yeterli işlev     göremez </a:t>
            </a:r>
            <a:r>
              <a:rPr lang="tr-TR" altLang="tr-TR" sz="2300" dirty="0">
                <a:solidFill>
                  <a:srgbClr val="404040"/>
                </a:solidFill>
              </a:rPr>
              <a:t>ve akciğer dokularında zararlar oluşur. </a:t>
            </a:r>
          </a:p>
          <a:p>
            <a:pPr lvl="0"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endParaRPr lang="tr-TR" altLang="tr-TR" sz="2300" dirty="0">
              <a:solidFill>
                <a:srgbClr val="404040"/>
              </a:solidFill>
            </a:endParaRPr>
          </a:p>
          <a:p>
            <a:pPr lvl="0">
              <a:buClr>
                <a:srgbClr val="FF0000"/>
              </a:buClr>
              <a:buSzPct val="120000"/>
              <a:buFont typeface="Wingdings" panose="05000000000000000000" pitchFamily="2" charset="2"/>
              <a:buChar char="L"/>
            </a:pPr>
            <a:r>
              <a:rPr lang="tr-TR" altLang="tr-TR" sz="2300" dirty="0">
                <a:solidFill>
                  <a:srgbClr val="404040"/>
                </a:solidFill>
              </a:rPr>
              <a:t>  Akciğerlerdeki salgıların miktarı artar, hava yolları daralır, </a:t>
            </a:r>
            <a:r>
              <a:rPr lang="tr-TR" altLang="tr-TR" sz="2300" dirty="0" smtClean="0">
                <a:solidFill>
                  <a:srgbClr val="404040"/>
                </a:solidFill>
              </a:rPr>
              <a:t>     damarlarda </a:t>
            </a:r>
            <a:r>
              <a:rPr lang="tr-TR" altLang="tr-TR" sz="2300" dirty="0">
                <a:solidFill>
                  <a:srgbClr val="404040"/>
                </a:solidFill>
              </a:rPr>
              <a:t>değişiklikler oluşur.  </a:t>
            </a:r>
            <a:endParaRPr lang="tr-TR" sz="2300" dirty="0"/>
          </a:p>
        </p:txBody>
      </p:sp>
      <p:pic>
        <p:nvPicPr>
          <p:cNvPr id="11" name="Resim 2">
            <a:extLst>
              <a:ext uri="{FF2B5EF4-FFF2-40B4-BE49-F238E27FC236}">
                <a16:creationId xmlns:a16="http://schemas.microsoft.com/office/drawing/2014/main" id="{878A7540-3C26-4816-838D-BAADDECAC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25" t="54028" r="43528" b="21392"/>
          <a:stretch/>
        </p:blipFill>
        <p:spPr>
          <a:xfrm>
            <a:off x="9196201" y="1504950"/>
            <a:ext cx="2872469" cy="3976826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2E7CE94-F0CD-47A6-89B6-F57AA508BEB0}"/>
              </a:ext>
            </a:extLst>
          </p:cNvPr>
          <p:cNvSpPr/>
          <p:nvPr/>
        </p:nvSpPr>
        <p:spPr>
          <a:xfrm>
            <a:off x="974896" y="1720924"/>
            <a:ext cx="10359853" cy="3456588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6AB8F418-20D6-4535-8041-FAC83207FD41}"/>
              </a:ext>
            </a:extLst>
          </p:cNvPr>
          <p:cNvSpPr/>
          <p:nvPr/>
        </p:nvSpPr>
        <p:spPr>
          <a:xfrm>
            <a:off x="774718" y="1376224"/>
            <a:ext cx="488313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3D8ABBA-7F8B-419C-BEBE-77D62FE5365A}"/>
              </a:ext>
            </a:extLst>
          </p:cNvPr>
          <p:cNvSpPr txBox="1"/>
          <p:nvPr/>
        </p:nvSpPr>
        <p:spPr>
          <a:xfrm>
            <a:off x="803295" y="1348412"/>
            <a:ext cx="476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İç Ortam Hava Kirliliği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7A853EF3-91E6-469F-B4A7-FF336E10612B}"/>
              </a:ext>
            </a:extLst>
          </p:cNvPr>
          <p:cNvSpPr txBox="1"/>
          <p:nvPr/>
        </p:nvSpPr>
        <p:spPr>
          <a:xfrm>
            <a:off x="1079122" y="1806134"/>
            <a:ext cx="102556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İç ortam havasının kirli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olması,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diğer önemli bir KOAH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nedenidir.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Sigara içmeyenlerde ortaya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çıkan </a:t>
            </a:r>
            <a:r>
              <a:rPr lang="tr-TR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KOAH’dan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büyük oranda sorumludur.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İç ortam hava kirliliğinin en önemli nedeni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biomass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maruziyetidir</a:t>
            </a:r>
            <a:r>
              <a:rPr lang="tr-T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  <a:endParaRPr lang="tr-TR" sz="2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1" defTabSz="355600">
              <a:lnSpc>
                <a:spcPct val="150000"/>
              </a:lnSpc>
              <a:buClr>
                <a:srgbClr val="C00000"/>
              </a:buClr>
              <a:defRPr/>
            </a:pPr>
            <a:endParaRPr lang="tr-TR" sz="10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1" algn="ctr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Isınma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ya da yemek pişirme kaynaklı duman ve partiküllere </a:t>
            </a:r>
            <a:r>
              <a:rPr lang="tr-TR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maruziyet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(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odun, kömür, çalı, çırpı, tezek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kullanımı gibi)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Resim 2">
            <a:extLst>
              <a:ext uri="{FF2B5EF4-FFF2-40B4-BE49-F238E27FC236}">
                <a16:creationId xmlns:a16="http://schemas.microsoft.com/office/drawing/2014/main" id="{0406B4DF-5927-46F0-933E-93C0EDE01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94" b="21391"/>
          <a:stretch/>
        </p:blipFill>
        <p:spPr>
          <a:xfrm>
            <a:off x="974895" y="4743450"/>
            <a:ext cx="10359853" cy="1419608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Risk 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Faktörleri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Aşağı Ok 11"/>
          <p:cNvSpPr/>
          <p:nvPr/>
        </p:nvSpPr>
        <p:spPr>
          <a:xfrm>
            <a:off x="7869792" y="3507772"/>
            <a:ext cx="484632" cy="40700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A6A6A6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7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2E7CE94-F0CD-47A6-89B6-F57AA508BEB0}"/>
              </a:ext>
            </a:extLst>
          </p:cNvPr>
          <p:cNvSpPr/>
          <p:nvPr/>
        </p:nvSpPr>
        <p:spPr>
          <a:xfrm>
            <a:off x="974896" y="1720923"/>
            <a:ext cx="10264604" cy="3891646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A853EF3-91E6-469F-B4A7-FF336E10612B}"/>
              </a:ext>
            </a:extLst>
          </p:cNvPr>
          <p:cNvSpPr txBox="1"/>
          <p:nvPr/>
        </p:nvSpPr>
        <p:spPr>
          <a:xfrm>
            <a:off x="908220" y="1870509"/>
            <a:ext cx="10188405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23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</a:t>
            </a:r>
            <a:r>
              <a:rPr kumimoji="0" lang="tr-TR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otansiyel</a:t>
            </a: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KOAH </a:t>
            </a: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nedenlerindendir 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ancak tek başına </a:t>
            </a:r>
            <a:r>
              <a:rPr kumimoji="0" lang="tr-T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KOAH’a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neden 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olduğu yönünde yeterli veri yoktur.</a:t>
            </a:r>
          </a:p>
          <a:p>
            <a:pPr marL="428625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 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dahil solunum ve kalp hastalıklarını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alevlendirdiği ve kötü seyretmesine yol açtığı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bilinmektedir.</a:t>
            </a:r>
          </a:p>
          <a:p>
            <a:pPr marL="428625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Yoğun hava kirliliği özellikle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çocuklarda akciğer gelişimini </a:t>
            </a: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olumsuz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yönde etkiler, 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ayrıca solunum yolu enfeksiyonlarını </a:t>
            </a: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arttırarak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ilerleyen yaşlarda KOAH gelişim riskini </a:t>
            </a: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arttırır.</a:t>
            </a:r>
            <a:endParaRPr kumimoji="0" lang="tr-TR" sz="2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AB8F418-20D6-4535-8041-FAC83207FD41}"/>
              </a:ext>
            </a:extLst>
          </p:cNvPr>
          <p:cNvSpPr/>
          <p:nvPr/>
        </p:nvSpPr>
        <p:spPr>
          <a:xfrm>
            <a:off x="774718" y="1376224"/>
            <a:ext cx="488313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3D8ABBA-7F8B-419C-BEBE-77D62FE5365A}"/>
              </a:ext>
            </a:extLst>
          </p:cNvPr>
          <p:cNvSpPr txBox="1"/>
          <p:nvPr/>
        </p:nvSpPr>
        <p:spPr>
          <a:xfrm>
            <a:off x="803295" y="1348412"/>
            <a:ext cx="476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Dış Ortam Hava Kirliliği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Risk Faktörleri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582" y="427172"/>
            <a:ext cx="2239918" cy="2057587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aturation sat="99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rcRect l="18687" r="19383" b="29222"/>
          <a:stretch/>
        </p:blipFill>
        <p:spPr>
          <a:xfrm>
            <a:off x="8737114" y="3984217"/>
            <a:ext cx="2502386" cy="16283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Dikdörtgen 12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2E7CE94-F0CD-47A6-89B6-F57AA508BEB0}"/>
              </a:ext>
            </a:extLst>
          </p:cNvPr>
          <p:cNvSpPr/>
          <p:nvPr/>
        </p:nvSpPr>
        <p:spPr>
          <a:xfrm>
            <a:off x="974896" y="1720923"/>
            <a:ext cx="10359853" cy="3424120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6AB8F418-20D6-4535-8041-FAC83207FD41}"/>
              </a:ext>
            </a:extLst>
          </p:cNvPr>
          <p:cNvSpPr/>
          <p:nvPr/>
        </p:nvSpPr>
        <p:spPr>
          <a:xfrm>
            <a:off x="774718" y="1376224"/>
            <a:ext cx="488313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3D8ABBA-7F8B-419C-BEBE-77D62FE5365A}"/>
              </a:ext>
            </a:extLst>
          </p:cNvPr>
          <p:cNvSpPr txBox="1"/>
          <p:nvPr/>
        </p:nvSpPr>
        <p:spPr>
          <a:xfrm>
            <a:off x="803295" y="1348412"/>
            <a:ext cx="476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Çevresel ve Mesleki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Maruziyet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7A853EF3-91E6-469F-B4A7-FF336E10612B}"/>
              </a:ext>
            </a:extLst>
          </p:cNvPr>
          <p:cNvSpPr txBox="1"/>
          <p:nvPr/>
        </p:nvSpPr>
        <p:spPr>
          <a:xfrm>
            <a:off x="1081920" y="1871632"/>
            <a:ext cx="10252828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İş ortamında akciğerlere zarar verebilecek çeşitli gaz ve tozlara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uzun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süre maruz kalınması sonucu KOAH gelişebilir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  <a:endParaRPr lang="tr-T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Maden </a:t>
            </a:r>
            <a:r>
              <a:rPr lang="tr-T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işçiliği, metal işçiliği, ulaşım sektörü ve odun/kağıt üretiminde çalışma, çimento, tahıl ve tekstil işçiliği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gibi meslekler nedeniyle toz, duman ve zararlı gazlara maruz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kalmak.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 Risk Faktörleri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Resim 2">
            <a:extLst>
              <a:ext uri="{FF2B5EF4-FFF2-40B4-BE49-F238E27FC236}">
                <a16:creationId xmlns:a16="http://schemas.microsoft.com/office/drawing/2014/main" id="{0406B4DF-5927-46F0-933E-93C0EDE01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94" b="21391"/>
          <a:stretch/>
        </p:blipFill>
        <p:spPr>
          <a:xfrm>
            <a:off x="974895" y="4600575"/>
            <a:ext cx="10359853" cy="15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2E7CE94-F0CD-47A6-89B6-F57AA508BEB0}"/>
              </a:ext>
            </a:extLst>
          </p:cNvPr>
          <p:cNvSpPr/>
          <p:nvPr/>
        </p:nvSpPr>
        <p:spPr>
          <a:xfrm>
            <a:off x="974897" y="1720924"/>
            <a:ext cx="7502353" cy="3986528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A853EF3-91E6-469F-B4A7-FF336E10612B}"/>
              </a:ext>
            </a:extLst>
          </p:cNvPr>
          <p:cNvSpPr txBox="1"/>
          <p:nvPr/>
        </p:nvSpPr>
        <p:spPr>
          <a:xfrm>
            <a:off x="946321" y="1962438"/>
            <a:ext cx="76840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Akciğerlerin gelişimi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 karnında başlar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Sigara içen annelerde düşük doğum </a:t>
            </a:r>
            <a:r>
              <a:rPr kumimoji="0" lang="tr-TR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ağırlığı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ve erken doğum daha sık görülmektedir</a:t>
            </a:r>
            <a:r>
              <a:rPr lang="tr-TR" sz="23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Düşük </a:t>
            </a: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doğum ağırlığı akciğerlerin 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gelişimini olumsuz etkiler. Bu çocuklar daha sık ve ağır bakteriyel ve </a:t>
            </a:r>
            <a:r>
              <a:rPr kumimoji="0" lang="tr-T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viral</a:t>
            </a:r>
            <a:r>
              <a:rPr kumimoji="0" lang="tr-T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solunum yolu enfeksiyonu geçireceklerinden, erişkin yaşlar için beklenen akciğer fonksiyonlarına ulaşmaları </a:t>
            </a: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zorlaşacaktır.</a:t>
            </a:r>
            <a:endParaRPr kumimoji="0" lang="tr-TR" sz="2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AB8F418-20D6-4535-8041-FAC83207FD41}"/>
              </a:ext>
            </a:extLst>
          </p:cNvPr>
          <p:cNvSpPr/>
          <p:nvPr/>
        </p:nvSpPr>
        <p:spPr>
          <a:xfrm>
            <a:off x="774718" y="1376224"/>
            <a:ext cx="5587982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3D8ABBA-7F8B-419C-BEBE-77D62FE5365A}"/>
              </a:ext>
            </a:extLst>
          </p:cNvPr>
          <p:cNvSpPr txBox="1"/>
          <p:nvPr/>
        </p:nvSpPr>
        <p:spPr>
          <a:xfrm>
            <a:off x="803295" y="1348412"/>
            <a:ext cx="555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Akciğer Gelişimine Etkili Faktörler-1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Risk 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Faktörleri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8"/>
          <a:stretch/>
        </p:blipFill>
        <p:spPr>
          <a:xfrm>
            <a:off x="8687527" y="2275277"/>
            <a:ext cx="3226502" cy="27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2E7CE94-F0CD-47A6-89B6-F57AA508BEB0}"/>
              </a:ext>
            </a:extLst>
          </p:cNvPr>
          <p:cNvSpPr/>
          <p:nvPr/>
        </p:nvSpPr>
        <p:spPr>
          <a:xfrm>
            <a:off x="974897" y="1720924"/>
            <a:ext cx="7388053" cy="3986528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A853EF3-91E6-469F-B4A7-FF336E10612B}"/>
              </a:ext>
            </a:extLst>
          </p:cNvPr>
          <p:cNvSpPr txBox="1"/>
          <p:nvPr/>
        </p:nvSpPr>
        <p:spPr>
          <a:xfrm>
            <a:off x="974896" y="2307138"/>
            <a:ext cx="7388053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161925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Çocukluk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çağlarında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ağır ve sık solunum yolu enfeksiyonu geçirilmesinin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akciğer fonksiyonlarını etkileyerek KOAH gelişimine zemin hazırladığı,</a:t>
            </a:r>
          </a:p>
          <a:p>
            <a:pPr marL="342900" marR="0" lvl="0" indent="-161925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Kötü beslenme ve düşük sosyoekonomik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durum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ile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 gelişimi arasında bir ilişki olduğu saptanmıştır.</a:t>
            </a:r>
          </a:p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AB8F418-20D6-4535-8041-FAC83207FD41}"/>
              </a:ext>
            </a:extLst>
          </p:cNvPr>
          <p:cNvSpPr/>
          <p:nvPr/>
        </p:nvSpPr>
        <p:spPr>
          <a:xfrm>
            <a:off x="774718" y="1376224"/>
            <a:ext cx="5587982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3D8ABBA-7F8B-419C-BEBE-77D62FE5365A}"/>
              </a:ext>
            </a:extLst>
          </p:cNvPr>
          <p:cNvSpPr txBox="1"/>
          <p:nvPr/>
        </p:nvSpPr>
        <p:spPr>
          <a:xfrm>
            <a:off x="803295" y="1348412"/>
            <a:ext cx="555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Akciğer Gelişimine Etkili Faktörler-2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Risk Faktörleri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80" y="2387645"/>
            <a:ext cx="3242500" cy="26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15314"/>
          <a:stretch/>
        </p:blipFill>
        <p:spPr>
          <a:xfrm>
            <a:off x="9291383" y="706848"/>
            <a:ext cx="2567242" cy="542725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675044" y="1236526"/>
            <a:ext cx="10841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Sinsi başlayan ve giderek şiddetini artıran nefes darlığı</a:t>
            </a:r>
          </a:p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Kronik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öksürük</a:t>
            </a:r>
          </a:p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Balgam çıkarma</a:t>
            </a:r>
          </a:p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Hırıltı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göğüste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sıkışma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hissi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77100" marR="0" lvl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Belirti </a:t>
            </a:r>
            <a:r>
              <a:rPr lang="tr-TR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v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Bulgular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798731A-79DA-4AFC-8EFA-8F890F119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672" t="3121"/>
          <a:stretch/>
        </p:blipFill>
        <p:spPr>
          <a:xfrm>
            <a:off x="6600825" y="2147220"/>
            <a:ext cx="2403830" cy="1992904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280633" y="4375847"/>
            <a:ext cx="9540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Risk grubunda olmasına rağmen hasta </a:t>
            </a:r>
            <a:r>
              <a:rPr lang="tr-TR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semptomatik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olmayabilir veya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semptomlarını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doktora başvuracak kadar önemsemeyebilir.</a:t>
            </a:r>
          </a:p>
          <a:p>
            <a:pPr marL="377100" lvl="0" defTabSz="355600">
              <a:lnSpc>
                <a:spcPct val="150000"/>
              </a:lnSpc>
              <a:buClr>
                <a:srgbClr val="C00000"/>
              </a:buClr>
              <a:defRPr/>
            </a:pP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defTabSz="355600">
              <a:lnSpc>
                <a:spcPct val="150000"/>
              </a:lnSpc>
              <a:buClr>
                <a:srgbClr val="4BACC6"/>
              </a:buClr>
              <a:defRPr/>
            </a:pP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33679682-D35F-4E92-8643-5FF8C036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4536"/>
            <a:ext cx="12192000" cy="613257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tr-TR" altLang="tr-TR">
              <a:solidFill>
                <a:srgbClr val="000000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088188" y="2209801"/>
            <a:ext cx="182808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tr-TR" sz="3200" dirty="0">
              <a:solidFill>
                <a:srgbClr val="000000"/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Hastal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Döngüsü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3185079027"/>
              </p:ext>
            </p:extLst>
          </p:nvPr>
        </p:nvGraphicFramePr>
        <p:xfrm>
          <a:off x="1590675" y="622574"/>
          <a:ext cx="10458450" cy="550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9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>
            <a:extLst>
              <a:ext uri="{FF2B5EF4-FFF2-40B4-BE49-F238E27FC236}">
                <a16:creationId xmlns:a16="http://schemas.microsoft.com/office/drawing/2014/main" id="{33679682-D35F-4E92-8643-5FF8C036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4536"/>
            <a:ext cx="12192000" cy="613257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Tan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Nas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Konur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?</a:t>
            </a:r>
            <a:endParaRPr lang="en-US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45538" y="2104164"/>
            <a:ext cx="76927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altLang="tr-TR" sz="2400" b="1" dirty="0">
                <a:solidFill>
                  <a:srgbClr val="404040"/>
                </a:solidFill>
              </a:rPr>
              <a:t>Tanı </a:t>
            </a:r>
            <a:r>
              <a:rPr lang="tr-TR" altLang="tr-TR" sz="2400" b="1" dirty="0" smtClean="0">
                <a:solidFill>
                  <a:srgbClr val="404040"/>
                </a:solidFill>
              </a:rPr>
              <a:t>koydurucu tetkik              </a:t>
            </a:r>
            <a:r>
              <a:rPr lang="tr-TR" altLang="tr-TR" sz="2400" dirty="0" smtClean="0">
                <a:solidFill>
                  <a:srgbClr val="404040"/>
                </a:solidFill>
              </a:rPr>
              <a:t>Üfleme </a:t>
            </a:r>
            <a:r>
              <a:rPr lang="tr-TR" altLang="tr-TR" sz="2400" dirty="0">
                <a:solidFill>
                  <a:srgbClr val="404040"/>
                </a:solidFill>
              </a:rPr>
              <a:t>testleri (</a:t>
            </a:r>
            <a:r>
              <a:rPr lang="tr-TR" altLang="tr-TR" sz="2400" dirty="0" err="1" smtClean="0">
                <a:solidFill>
                  <a:srgbClr val="404040"/>
                </a:solidFill>
              </a:rPr>
              <a:t>Spirometri</a:t>
            </a:r>
            <a:r>
              <a:rPr lang="tr-TR" altLang="tr-TR" sz="2400" dirty="0" smtClean="0">
                <a:solidFill>
                  <a:srgbClr val="404040"/>
                </a:solidFill>
              </a:rPr>
              <a:t>)</a:t>
            </a:r>
          </a:p>
          <a:p>
            <a:pPr lvl="0">
              <a:defRPr/>
            </a:pPr>
            <a:endParaRPr lang="tr-TR" altLang="tr-TR" sz="2400" b="1" dirty="0">
              <a:solidFill>
                <a:srgbClr val="404040"/>
              </a:solidFill>
            </a:endParaRPr>
          </a:p>
          <a:p>
            <a:pPr lvl="0">
              <a:defRPr/>
            </a:pPr>
            <a:endParaRPr lang="tr-TR" altLang="tr-TR" sz="2400" b="1" dirty="0" smtClea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tr-TR" altLang="tr-TR" sz="2400" b="1" dirty="0" smtClean="0">
                <a:solidFill>
                  <a:srgbClr val="404040"/>
                </a:solidFill>
              </a:rPr>
              <a:t>Yardımcı tetkikler                     </a:t>
            </a:r>
            <a:r>
              <a:rPr lang="tr-TR" altLang="tr-TR" sz="2400" dirty="0" smtClean="0">
                <a:solidFill>
                  <a:srgbClr val="404040"/>
                </a:solidFill>
              </a:rPr>
              <a:t>Akciğer </a:t>
            </a:r>
            <a:r>
              <a:rPr lang="tr-TR" altLang="tr-TR" sz="2400" dirty="0">
                <a:solidFill>
                  <a:srgbClr val="404040"/>
                </a:solidFill>
              </a:rPr>
              <a:t>filmi </a:t>
            </a:r>
          </a:p>
          <a:p>
            <a:pPr lvl="1">
              <a:defRPr/>
            </a:pPr>
            <a:r>
              <a:rPr lang="tr-TR" altLang="tr-TR" sz="2400" dirty="0" smtClean="0">
                <a:solidFill>
                  <a:srgbClr val="404040"/>
                </a:solidFill>
              </a:rPr>
              <a:t>                                               Kan </a:t>
            </a:r>
            <a:r>
              <a:rPr lang="tr-TR" altLang="tr-TR" sz="2400" dirty="0">
                <a:solidFill>
                  <a:srgbClr val="404040"/>
                </a:solidFill>
              </a:rPr>
              <a:t>oksijen seviyesi ölçümü </a:t>
            </a:r>
          </a:p>
          <a:p>
            <a:pPr lvl="1">
              <a:defRPr/>
            </a:pPr>
            <a:r>
              <a:rPr lang="tr-TR" altLang="tr-TR" sz="2400" dirty="0" smtClean="0">
                <a:solidFill>
                  <a:srgbClr val="404040"/>
                </a:solidFill>
              </a:rPr>
              <a:t>                                               Bazı </a:t>
            </a:r>
            <a:r>
              <a:rPr lang="tr-TR" altLang="tr-TR" sz="2400" dirty="0">
                <a:solidFill>
                  <a:srgbClr val="404040"/>
                </a:solidFill>
              </a:rPr>
              <a:t>kan ve egzersiz testleri</a:t>
            </a:r>
          </a:p>
          <a:p>
            <a:pPr>
              <a:defRPr/>
            </a:pPr>
            <a:endParaRPr lang="tr-TR" altLang="tr-TR" sz="2400" b="1" dirty="0" smtClean="0"/>
          </a:p>
          <a:p>
            <a:pPr>
              <a:defRPr/>
            </a:pPr>
            <a:r>
              <a:rPr lang="tr-TR" altLang="tr-TR" sz="2400" b="1" dirty="0" smtClean="0"/>
              <a:t> </a:t>
            </a:r>
            <a:endParaRPr lang="tr-TR" altLang="tr-TR" sz="2400" b="1" dirty="0"/>
          </a:p>
        </p:txBody>
      </p:sp>
      <p:sp>
        <p:nvSpPr>
          <p:cNvPr id="13" name="Sağ Ok 12"/>
          <p:cNvSpPr/>
          <p:nvPr/>
        </p:nvSpPr>
        <p:spPr>
          <a:xfrm>
            <a:off x="3685371" y="2144625"/>
            <a:ext cx="724604" cy="3797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ağ Ok 13"/>
          <p:cNvSpPr/>
          <p:nvPr/>
        </p:nvSpPr>
        <p:spPr>
          <a:xfrm>
            <a:off x="3668807" y="3231306"/>
            <a:ext cx="724604" cy="3797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3F3DF28D-877C-4928-B57D-5B8CB0C34A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 l="2382" t="1249" r="4478"/>
          <a:stretch/>
        </p:blipFill>
        <p:spPr>
          <a:xfrm>
            <a:off x="8326953" y="3376011"/>
            <a:ext cx="2988917" cy="26214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956009" y="3700653"/>
            <a:ext cx="1815432" cy="21247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Dikdörtgen 18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315" y="756597"/>
            <a:ext cx="3535986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KOAH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14">
            <a:extLst>
              <a:ext uri="{FF2B5EF4-FFF2-40B4-BE49-F238E27FC236}">
                <a16:creationId xmlns:a16="http://schemas.microsoft.com/office/drawing/2014/main" id="{61DAB36B-A76B-4E87-90C6-8814652CC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405725"/>
              </p:ext>
            </p:extLst>
          </p:nvPr>
        </p:nvGraphicFramePr>
        <p:xfrm>
          <a:off x="-1867043" y="786445"/>
          <a:ext cx="12202212" cy="506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17">
            <a:extLst>
              <a:ext uri="{FF2B5EF4-FFF2-40B4-BE49-F238E27FC236}">
                <a16:creationId xmlns:a16="http://schemas.microsoft.com/office/drawing/2014/main" id="{8094AD32-E0AF-441D-8628-69632E19B00C}"/>
              </a:ext>
            </a:extLst>
          </p:cNvPr>
          <p:cNvSpPr/>
          <p:nvPr/>
        </p:nvSpPr>
        <p:spPr>
          <a:xfrm>
            <a:off x="9244873" y="804618"/>
            <a:ext cx="2113462" cy="1404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ağ Ok 7"/>
          <p:cNvSpPr/>
          <p:nvPr/>
        </p:nvSpPr>
        <p:spPr>
          <a:xfrm>
            <a:off x="5359400" y="2752725"/>
            <a:ext cx="771525" cy="2667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/>
          <p:cNvSpPr/>
          <p:nvPr/>
        </p:nvSpPr>
        <p:spPr>
          <a:xfrm>
            <a:off x="2555405" y="4062035"/>
            <a:ext cx="771525" cy="2667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>
            <a:off x="4476703" y="3425826"/>
            <a:ext cx="771525" cy="2667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0" y="6159633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7"/>
          <a:srcRect t="50473"/>
          <a:stretch/>
        </p:blipFill>
        <p:spPr>
          <a:xfrm>
            <a:off x="8916032" y="2096295"/>
            <a:ext cx="2771144" cy="3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8960" y="179788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8960" y="1915610"/>
            <a:ext cx="12192000" cy="2650086"/>
          </a:xfrm>
          <a:prstGeom prst="rect">
            <a:avLst/>
          </a:prstGeom>
          <a:solidFill>
            <a:srgbClr val="FFE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-124390" y="2819182"/>
            <a:ext cx="736355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KOAH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Tedavisi</a:t>
            </a:r>
          </a:p>
        </p:txBody>
      </p:sp>
      <p:pic>
        <p:nvPicPr>
          <p:cNvPr id="9" name="Picture 2" descr="diagnostic ile ilgili görsel sonucu">
            <a:extLst>
              <a:ext uri="{FF2B5EF4-FFF2-40B4-BE49-F238E27FC236}">
                <a16:creationId xmlns:a16="http://schemas.microsoft.com/office/drawing/2014/main" id="{A7B928AB-E493-4D10-8723-E90625CCA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r="-1"/>
          <a:stretch/>
        </p:blipFill>
        <p:spPr bwMode="auto">
          <a:xfrm>
            <a:off x="5771784" y="1450284"/>
            <a:ext cx="5957460" cy="4283413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1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6A0CE-23FD-4D3F-9370-C8D098238000}"/>
              </a:ext>
            </a:extLst>
          </p:cNvPr>
          <p:cNvSpPr txBox="1"/>
          <p:nvPr/>
        </p:nvSpPr>
        <p:spPr>
          <a:xfrm>
            <a:off x="1532957" y="987081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KOAH </a:t>
            </a:r>
            <a:r>
              <a:rPr kumimoji="0" lang="tr-TR" alt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TEDAVİSİ TEK BAŞINA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İLAÇ TEDAVİSİNDEN  İBARET DEĞİLDİR</a:t>
            </a:r>
          </a:p>
        </p:txBody>
      </p:sp>
      <p:sp>
        <p:nvSpPr>
          <p:cNvPr id="7" name="7 Metin kutusu">
            <a:extLst>
              <a:ext uri="{FF2B5EF4-FFF2-40B4-BE49-F238E27FC236}">
                <a16:creationId xmlns:a16="http://schemas.microsoft.com/office/drawing/2014/main" id="{F35DB51A-5D63-49D0-A7A9-B4B253D32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957" y="2804048"/>
            <a:ext cx="91158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Hasta </a:t>
            </a: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 hekim iş birliğinin sağlanması </a:t>
            </a:r>
            <a:r>
              <a:rPr kumimoji="0" lang="tr-TR" alt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tedavinin </a:t>
            </a: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önemli bir parçasıdır.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3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Resim 12">
            <a:extLst>
              <a:ext uri="{FF2B5EF4-FFF2-40B4-BE49-F238E27FC236}">
                <a16:creationId xmlns:a16="http://schemas.microsoft.com/office/drawing/2014/main" id="{4542BDBF-903A-4890-9957-F393EAFC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8" y="445713"/>
            <a:ext cx="777210" cy="2051834"/>
          </a:xfrm>
          <a:prstGeom prst="rect">
            <a:avLst/>
          </a:prstGeom>
        </p:spPr>
      </p:pic>
      <p:pic>
        <p:nvPicPr>
          <p:cNvPr id="9" name="Resim 2">
            <a:extLst>
              <a:ext uri="{FF2B5EF4-FFF2-40B4-BE49-F238E27FC236}">
                <a16:creationId xmlns:a16="http://schemas.microsoft.com/office/drawing/2014/main" id="{A4C1C604-ADE4-4D93-BC45-BF32ACD6F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-639" r="5146" b="639"/>
          <a:stretch/>
        </p:blipFill>
        <p:spPr>
          <a:xfrm>
            <a:off x="4684252" y="3429000"/>
            <a:ext cx="2813273" cy="25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39" y="60984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Tedavi </a:t>
            </a: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lkeleri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 23">
            <a:extLst>
              <a:ext uri="{FF2B5EF4-FFF2-40B4-BE49-F238E27FC236}">
                <a16:creationId xmlns:a16="http://schemas.microsoft.com/office/drawing/2014/main" id="{3C89E854-2231-46F1-91DF-FBCD7DA42FEF}"/>
              </a:ext>
            </a:extLst>
          </p:cNvPr>
          <p:cNvGrpSpPr/>
          <p:nvPr/>
        </p:nvGrpSpPr>
        <p:grpSpPr>
          <a:xfrm>
            <a:off x="924848" y="1197219"/>
            <a:ext cx="9250653" cy="4885826"/>
            <a:chOff x="943363" y="671469"/>
            <a:chExt cx="10084931" cy="5077373"/>
          </a:xfrm>
        </p:grpSpPr>
        <p:grpSp>
          <p:nvGrpSpPr>
            <p:cNvPr id="8" name="Grup 24">
              <a:extLst>
                <a:ext uri="{FF2B5EF4-FFF2-40B4-BE49-F238E27FC236}">
                  <a16:creationId xmlns:a16="http://schemas.microsoft.com/office/drawing/2014/main" id="{74058257-0690-41CD-87AE-E6C28A82EDFD}"/>
                </a:ext>
              </a:extLst>
            </p:cNvPr>
            <p:cNvGrpSpPr/>
            <p:nvPr/>
          </p:nvGrpSpPr>
          <p:grpSpPr>
            <a:xfrm>
              <a:off x="943363" y="671469"/>
              <a:ext cx="10084931" cy="3680768"/>
              <a:chOff x="5377288" y="2782499"/>
              <a:chExt cx="10084931" cy="3680768"/>
            </a:xfrm>
          </p:grpSpPr>
          <p:sp>
            <p:nvSpPr>
              <p:cNvPr id="12" name="Serbest Form 33">
                <a:extLst>
                  <a:ext uri="{FF2B5EF4-FFF2-40B4-BE49-F238E27FC236}">
                    <a16:creationId xmlns:a16="http://schemas.microsoft.com/office/drawing/2014/main" id="{C33DAD54-FCE3-4FDA-B0DA-AA40EE43089C}"/>
                  </a:ext>
                </a:extLst>
              </p:cNvPr>
              <p:cNvSpPr/>
              <p:nvPr/>
            </p:nvSpPr>
            <p:spPr>
              <a:xfrm>
                <a:off x="5490977" y="2798455"/>
                <a:ext cx="9971242" cy="1218899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C9C9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1" numCol="1" spcCol="1270" anchor="ctr" anchorCtr="0">
                <a:noAutofit/>
              </a:bodyPr>
              <a:lstStyle/>
              <a:p>
                <a:pPr marL="357188" marR="0" lvl="0" indent="0" algn="l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Sağlıklı yaşamak</a:t>
                </a: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894EE7D-B92C-43F4-A2A1-9428EFCE4F4D}"/>
                  </a:ext>
                </a:extLst>
              </p:cNvPr>
              <p:cNvSpPr/>
              <p:nvPr/>
            </p:nvSpPr>
            <p:spPr>
              <a:xfrm>
                <a:off x="5377288" y="2782499"/>
                <a:ext cx="1120567" cy="11205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Serbest Form 35">
                <a:extLst>
                  <a:ext uri="{FF2B5EF4-FFF2-40B4-BE49-F238E27FC236}">
                    <a16:creationId xmlns:a16="http://schemas.microsoft.com/office/drawing/2014/main" id="{221E6310-E49F-40F4-AAC8-87ECDDE63415}"/>
                  </a:ext>
                </a:extLst>
              </p:cNvPr>
              <p:cNvSpPr/>
              <p:nvPr/>
            </p:nvSpPr>
            <p:spPr>
              <a:xfrm>
                <a:off x="5474561" y="4062438"/>
                <a:ext cx="9971242" cy="1120568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EBEB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0" numCol="1" spcCol="1270" anchor="ctr" anchorCtr="0">
                <a:noAutofit/>
              </a:bodyPr>
              <a:lstStyle/>
              <a:p>
                <a:pPr marL="357188" marR="0" lvl="0" indent="0" algn="l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KOAH</a:t>
                </a:r>
                <a:r>
                  <a:rPr kumimoji="0" lang="tr-TR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risk</a:t>
                </a:r>
                <a:r>
                  <a:rPr kumimoji="0" lang="tr-T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faktörlerinden uzak durmak</a:t>
                </a: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D1DEFC2-AB5C-40F3-9103-47E990193CA3}"/>
                  </a:ext>
                </a:extLst>
              </p:cNvPr>
              <p:cNvSpPr/>
              <p:nvPr/>
            </p:nvSpPr>
            <p:spPr>
              <a:xfrm>
                <a:off x="5399508" y="4046150"/>
                <a:ext cx="1164748" cy="11368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Serbest Form 37">
                <a:extLst>
                  <a:ext uri="{FF2B5EF4-FFF2-40B4-BE49-F238E27FC236}">
                    <a16:creationId xmlns:a16="http://schemas.microsoft.com/office/drawing/2014/main" id="{E00E7519-30D2-492E-9678-2AC544FC7B67}"/>
                  </a:ext>
                </a:extLst>
              </p:cNvPr>
              <p:cNvSpPr/>
              <p:nvPr/>
            </p:nvSpPr>
            <p:spPr>
              <a:xfrm>
                <a:off x="5490618" y="5342408"/>
                <a:ext cx="9955185" cy="1120568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C9C9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0" numCol="1" spcCol="1270" anchor="ctr" anchorCtr="0">
                <a:noAutofit/>
              </a:bodyPr>
              <a:lstStyle/>
              <a:p>
                <a:pPr marL="0" marR="0" lvl="0" indent="0" algn="l" defTabSz="355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Tx/>
                  <a:buNone/>
                  <a:tabLst/>
                  <a:defRPr/>
                </a:pPr>
                <a:endPara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355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tr-T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İlaç tedavisi ve düzenli doktor kontrolü</a:t>
                </a: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355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5548898-47C5-4CC5-8800-12E57DBFCA32}"/>
                  </a:ext>
                </a:extLst>
              </p:cNvPr>
              <p:cNvSpPr/>
              <p:nvPr/>
            </p:nvSpPr>
            <p:spPr>
              <a:xfrm>
                <a:off x="5413447" y="5342700"/>
                <a:ext cx="1120567" cy="11205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9" name="Grup 29">
              <a:extLst>
                <a:ext uri="{FF2B5EF4-FFF2-40B4-BE49-F238E27FC236}">
                  <a16:creationId xmlns:a16="http://schemas.microsoft.com/office/drawing/2014/main" id="{1F255247-4159-479F-A8E5-61EA5A73042D}"/>
                </a:ext>
              </a:extLst>
            </p:cNvPr>
            <p:cNvGrpSpPr/>
            <p:nvPr/>
          </p:nvGrpSpPr>
          <p:grpSpPr>
            <a:xfrm>
              <a:off x="974449" y="4511348"/>
              <a:ext cx="10048414" cy="1237494"/>
              <a:chOff x="979782" y="4888451"/>
              <a:chExt cx="10048414" cy="1237494"/>
            </a:xfrm>
          </p:grpSpPr>
          <p:sp>
            <p:nvSpPr>
              <p:cNvPr id="10" name="Serbest Form 31">
                <a:extLst>
                  <a:ext uri="{FF2B5EF4-FFF2-40B4-BE49-F238E27FC236}">
                    <a16:creationId xmlns:a16="http://schemas.microsoft.com/office/drawing/2014/main" id="{00C5F61D-F4F7-4546-B749-949CE2736DA0}"/>
                  </a:ext>
                </a:extLst>
              </p:cNvPr>
              <p:cNvSpPr/>
              <p:nvPr/>
            </p:nvSpPr>
            <p:spPr>
              <a:xfrm>
                <a:off x="1056954" y="4888451"/>
                <a:ext cx="9971242" cy="1237494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EBEB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0" numCol="1" spcCol="1270" anchor="ctr" anchorCtr="0">
                <a:noAutofit/>
              </a:bodyPr>
              <a:lstStyle/>
              <a:p>
                <a:pPr marL="357188" marR="0" lvl="0" indent="0" algn="l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9999"/>
                  </a:buClr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Evde takip ve tedavi</a:t>
                </a:r>
                <a:endPara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514F9A1-000D-4B29-8CD2-3B534B22A277}"/>
                  </a:ext>
                </a:extLst>
              </p:cNvPr>
              <p:cNvSpPr/>
              <p:nvPr/>
            </p:nvSpPr>
            <p:spPr>
              <a:xfrm>
                <a:off x="979782" y="4888743"/>
                <a:ext cx="1120567" cy="11205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18" name="Resim 14">
            <a:extLst>
              <a:ext uri="{FF2B5EF4-FFF2-40B4-BE49-F238E27FC236}">
                <a16:creationId xmlns:a16="http://schemas.microsoft.com/office/drawing/2014/main" id="{718C6FA1-1B87-46E5-BDE3-E593DA2274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8" y="3849686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CE23D85C-B2CD-49D1-B5F7-9B2E7790A1E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3" y="1549381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0" name="Resim 20">
            <a:extLst>
              <a:ext uri="{FF2B5EF4-FFF2-40B4-BE49-F238E27FC236}">
                <a16:creationId xmlns:a16="http://schemas.microsoft.com/office/drawing/2014/main" id="{647EAF78-D94F-4B26-8277-67789633E7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0" y="2651539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1" name="Resim 32">
            <a:extLst>
              <a:ext uri="{FF2B5EF4-FFF2-40B4-BE49-F238E27FC236}">
                <a16:creationId xmlns:a16="http://schemas.microsoft.com/office/drawing/2014/main" id="{5563A4A6-8FC5-4F01-BF0C-F0A521B4F0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85" y="5000602"/>
            <a:ext cx="570422" cy="570422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2" name="Resim 21"/>
          <p:cNvPicPr/>
          <p:nvPr/>
        </p:nvPicPr>
        <p:blipFill rotWithShape="1">
          <a:blip r:embed="rId6">
            <a:extLst/>
          </a:blip>
          <a:srcRect l="9731" t="25171" r="51098" b="26457"/>
          <a:stretch/>
        </p:blipFill>
        <p:spPr>
          <a:xfrm>
            <a:off x="6240081" y="682762"/>
            <a:ext cx="1514484" cy="1443058"/>
          </a:xfrm>
          <a:prstGeom prst="rect">
            <a:avLst/>
          </a:prstGeom>
        </p:spPr>
      </p:pic>
      <p:pic>
        <p:nvPicPr>
          <p:cNvPr id="23" name="Resim 22"/>
          <p:cNvPicPr/>
          <p:nvPr/>
        </p:nvPicPr>
        <p:blipFill rotWithShape="1">
          <a:blip r:embed="rId7"/>
          <a:srcRect l="35727" t="21436" r="36620" b="29242"/>
          <a:stretch/>
        </p:blipFill>
        <p:spPr>
          <a:xfrm>
            <a:off x="8042127" y="929318"/>
            <a:ext cx="1491719" cy="1412887"/>
          </a:xfrm>
          <a:prstGeom prst="rect">
            <a:avLst/>
          </a:prstGeom>
        </p:spPr>
      </p:pic>
      <p:pic>
        <p:nvPicPr>
          <p:cNvPr id="24" name="Resim 23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756" t="9059" r="33291" b="25816"/>
          <a:stretch/>
        </p:blipFill>
        <p:spPr>
          <a:xfrm>
            <a:off x="9719331" y="2205685"/>
            <a:ext cx="1523879" cy="1394668"/>
          </a:xfrm>
          <a:prstGeom prst="rect">
            <a:avLst/>
          </a:prstGeom>
        </p:spPr>
      </p:pic>
      <p:pic>
        <p:nvPicPr>
          <p:cNvPr id="25" name="Resim 24"/>
          <p:cNvPicPr/>
          <p:nvPr/>
        </p:nvPicPr>
        <p:blipFill rotWithShape="1">
          <a:blip r:embed="rId10"/>
          <a:srcRect l="14868" t="16295" r="17652" b="21055"/>
          <a:stretch/>
        </p:blipFill>
        <p:spPr>
          <a:xfrm>
            <a:off x="9414583" y="4056268"/>
            <a:ext cx="1491719" cy="1398082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F1BAE4DE-F021-4CD8-9A28-FBA1379C7128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87719" y="3177176"/>
            <a:ext cx="1511995" cy="1428717"/>
          </a:xfrm>
          <a:prstGeom prst="rect">
            <a:avLst/>
          </a:prstGeom>
          <a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08A1444-619C-4CA4-AD87-AC46B5474D3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15229" r="41382" b="45457"/>
          <a:stretch/>
        </p:blipFill>
        <p:spPr>
          <a:xfrm>
            <a:off x="6016487" y="4666094"/>
            <a:ext cx="1491719" cy="14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6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KOAH’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la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Başetmede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Atılması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Gereken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Adımlar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Nelerdir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?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2330074"/>
              </p:ext>
            </p:extLst>
          </p:nvPr>
        </p:nvGraphicFramePr>
        <p:xfrm>
          <a:off x="7400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009666"/>
              </p:ext>
            </p:extLst>
          </p:nvPr>
        </p:nvGraphicFramePr>
        <p:xfrm>
          <a:off x="8979164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143050"/>
              </p:ext>
            </p:extLst>
          </p:nvPr>
        </p:nvGraphicFramePr>
        <p:xfrm>
          <a:off x="6255014" y="1300443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3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603221"/>
              </p:ext>
            </p:extLst>
          </p:nvPr>
        </p:nvGraphicFramePr>
        <p:xfrm>
          <a:off x="34451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4" name="Resim 23"/>
          <p:cNvPicPr/>
          <p:nvPr/>
        </p:nvPicPr>
        <p:blipFill rotWithShape="1">
          <a:blip r:embed="rId22"/>
          <a:srcRect l="35727" t="21436" r="36620" b="29242"/>
          <a:stretch/>
        </p:blipFill>
        <p:spPr>
          <a:xfrm>
            <a:off x="9391525" y="4351086"/>
            <a:ext cx="1722074" cy="1611564"/>
          </a:xfrm>
          <a:prstGeom prst="rect">
            <a:avLst/>
          </a:prstGeom>
        </p:spPr>
      </p:pic>
      <p:pic>
        <p:nvPicPr>
          <p:cNvPr id="25" name="Resim 24"/>
          <p:cNvPicPr/>
          <p:nvPr/>
        </p:nvPicPr>
        <p:blipFill rotWithShape="1">
          <a:blip r:embed="rId23"/>
          <a:srcRect l="14868" t="16295" r="17652" b="21055"/>
          <a:stretch/>
        </p:blipFill>
        <p:spPr>
          <a:xfrm>
            <a:off x="6666877" y="4341561"/>
            <a:ext cx="1753223" cy="1611564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59066397-A0D9-445D-8394-B8145C4A4EE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t="32419" r="29425" b="38300"/>
          <a:stretch/>
        </p:blipFill>
        <p:spPr>
          <a:xfrm>
            <a:off x="3847974" y="4341561"/>
            <a:ext cx="1733676" cy="1611564"/>
          </a:xfrm>
          <a:prstGeom prst="rect">
            <a:avLst/>
          </a:prstGeom>
          <a:pattFill prst="pct50">
            <a:fgClr>
              <a:srgbClr val="FFEBEB"/>
            </a:fgClr>
            <a:bgClr>
              <a:schemeClr val="bg1"/>
            </a:bgClr>
          </a:pattFill>
        </p:spPr>
      </p:pic>
      <p:pic>
        <p:nvPicPr>
          <p:cNvPr id="27" name="Resim 26"/>
          <p:cNvPicPr/>
          <p:nvPr/>
        </p:nvPicPr>
        <p:blipFill rotWithShape="1">
          <a:blip r:embed="rId25"/>
          <a:srcRect l="29756" t="9059" r="33291" b="25816"/>
          <a:stretch/>
        </p:blipFill>
        <p:spPr>
          <a:xfrm>
            <a:off x="1152399" y="4341561"/>
            <a:ext cx="1714625" cy="1611564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21" grpId="0">
        <p:bldAsOne/>
      </p:bldGraphic>
      <p:bldGraphic spid="22" grpId="0">
        <p:bldAsOne/>
      </p:bldGraphic>
      <p:bldGraphic spid="2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KOAH’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la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Başetmede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Atılması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Gereken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Adımlar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Nelerdir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?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164620"/>
              </p:ext>
            </p:extLst>
          </p:nvPr>
        </p:nvGraphicFramePr>
        <p:xfrm>
          <a:off x="7400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1783400"/>
              </p:ext>
            </p:extLst>
          </p:nvPr>
        </p:nvGraphicFramePr>
        <p:xfrm>
          <a:off x="8979164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5345926"/>
              </p:ext>
            </p:extLst>
          </p:nvPr>
        </p:nvGraphicFramePr>
        <p:xfrm>
          <a:off x="6255014" y="1300443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3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296144"/>
              </p:ext>
            </p:extLst>
          </p:nvPr>
        </p:nvGraphicFramePr>
        <p:xfrm>
          <a:off x="34451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0" name="Resim 9"/>
          <p:cNvPicPr/>
          <p:nvPr/>
        </p:nvPicPr>
        <p:blipFill rotWithShape="1">
          <a:blip r:embed="rId22">
            <a:extLst/>
          </a:blip>
          <a:srcRect l="9731" t="25171" r="51098" b="26457"/>
          <a:stretch/>
        </p:blipFill>
        <p:spPr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486D658-B3EE-4D84-891A-DD36C84144D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8"/>
          <a:stretch/>
        </p:blipFill>
        <p:spPr>
          <a:xfrm>
            <a:off x="9391651" y="4343949"/>
            <a:ext cx="1713600" cy="1615764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24"/>
          <a:srcRect l="5046" t="13153" r="2905" b="5713"/>
          <a:stretch/>
        </p:blipFill>
        <p:spPr>
          <a:xfrm>
            <a:off x="6658805" y="4376609"/>
            <a:ext cx="1737932" cy="161572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2"/>
          <a:stretch/>
        </p:blipFill>
        <p:spPr>
          <a:xfrm>
            <a:off x="3871464" y="4376609"/>
            <a:ext cx="1706008" cy="159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21" grpId="0">
        <p:bldAsOne/>
      </p:bldGraphic>
      <p:bldGraphic spid="22" grpId="0">
        <p:bldAsOne/>
      </p:bldGraphic>
      <p:bldGraphic spid="2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/>
          </p:nvPr>
        </p:nvGraphicFramePr>
        <p:xfrm>
          <a:off x="7400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Resim 26"/>
          <p:cNvPicPr/>
          <p:nvPr/>
        </p:nvPicPr>
        <p:blipFill rotWithShape="1">
          <a:blip r:embed="rId7"/>
          <a:srcRect l="29756" t="9059" r="33291" b="25816"/>
          <a:stretch/>
        </p:blipFill>
        <p:spPr>
          <a:xfrm>
            <a:off x="1152399" y="4341561"/>
            <a:ext cx="1714625" cy="161156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00400" y="1256267"/>
            <a:ext cx="8090658" cy="3291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300" dirty="0" smtClean="0">
                <a:solidFill>
                  <a:srgbClr val="404040"/>
                </a:solidFill>
              </a:rPr>
              <a:t>Tütün </a:t>
            </a:r>
            <a:r>
              <a:rPr lang="tr-TR" altLang="tr-TR" sz="2300" dirty="0">
                <a:solidFill>
                  <a:srgbClr val="404040"/>
                </a:solidFill>
              </a:rPr>
              <a:t>kullanımı; kalp ve akciğer hastalığını</a:t>
            </a:r>
            <a:r>
              <a:rPr lang="tr-TR" altLang="tr-TR" sz="2300" dirty="0" smtClean="0">
                <a:solidFill>
                  <a:srgbClr val="404040"/>
                </a:solidFill>
              </a:rPr>
              <a:t>,                                              </a:t>
            </a:r>
            <a:r>
              <a:rPr lang="tr-TR" altLang="tr-TR" sz="2300" dirty="0">
                <a:solidFill>
                  <a:srgbClr val="404040"/>
                </a:solidFill>
              </a:rPr>
              <a:t>kalp krizi ve/veya inme riskini arttırır.</a:t>
            </a:r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300" dirty="0">
                <a:solidFill>
                  <a:srgbClr val="404040"/>
                </a:solidFill>
              </a:rPr>
              <a:t>Tütün kullanımını bırakmak kalbinizi ve sağlığınızı </a:t>
            </a:r>
            <a:r>
              <a:rPr lang="tr-TR" altLang="tr-TR" sz="2300" dirty="0" smtClean="0">
                <a:solidFill>
                  <a:srgbClr val="404040"/>
                </a:solidFill>
              </a:rPr>
              <a:t>                       korumak </a:t>
            </a:r>
            <a:r>
              <a:rPr lang="tr-TR" altLang="tr-TR" sz="2300" dirty="0">
                <a:solidFill>
                  <a:srgbClr val="404040"/>
                </a:solidFill>
              </a:rPr>
              <a:t>için yapabileceğiniz en önemli şeydir.</a:t>
            </a:r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300" dirty="0" smtClean="0">
                <a:solidFill>
                  <a:srgbClr val="404040"/>
                </a:solidFill>
              </a:rPr>
              <a:t>Sigara bırakın.</a:t>
            </a:r>
            <a:endParaRPr lang="tr-TR" altLang="tr-TR" sz="2300" dirty="0">
              <a:solidFill>
                <a:srgbClr val="404040"/>
              </a:solidFill>
            </a:endParaRPr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300" dirty="0">
                <a:solidFill>
                  <a:srgbClr val="404040"/>
                </a:solidFill>
              </a:rPr>
              <a:t>Sigara içilen yerlerden uzak </a:t>
            </a:r>
            <a:r>
              <a:rPr lang="tr-TR" altLang="tr-TR" sz="2300" dirty="0" smtClean="0">
                <a:solidFill>
                  <a:srgbClr val="404040"/>
                </a:solidFill>
              </a:rPr>
              <a:t>durun.</a:t>
            </a:r>
            <a:endParaRPr lang="tr-TR" altLang="tr-TR" sz="2300" dirty="0">
              <a:solidFill>
                <a:srgbClr val="404040"/>
              </a:solidFill>
            </a:endParaRPr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300" dirty="0" smtClean="0">
                <a:solidFill>
                  <a:srgbClr val="404040"/>
                </a:solidFill>
              </a:rPr>
              <a:t>Gereğinde </a:t>
            </a:r>
            <a:r>
              <a:rPr lang="tr-TR" altLang="tr-TR" sz="2300" dirty="0">
                <a:solidFill>
                  <a:srgbClr val="404040"/>
                </a:solidFill>
              </a:rPr>
              <a:t>s</a:t>
            </a:r>
            <a:r>
              <a:rPr lang="tr-TR" altLang="tr-TR" sz="2300" dirty="0" smtClean="0">
                <a:solidFill>
                  <a:srgbClr val="404040"/>
                </a:solidFill>
              </a:rPr>
              <a:t>igara </a:t>
            </a:r>
            <a:r>
              <a:rPr lang="tr-TR" altLang="tr-TR" sz="2300" dirty="0">
                <a:solidFill>
                  <a:srgbClr val="404040"/>
                </a:solidFill>
              </a:rPr>
              <a:t>bırakma </a:t>
            </a:r>
            <a:r>
              <a:rPr lang="tr-TR" altLang="tr-TR" sz="2300" dirty="0" smtClean="0">
                <a:solidFill>
                  <a:srgbClr val="404040"/>
                </a:solidFill>
              </a:rPr>
              <a:t>polikliniklerine başvurarak destek alın.</a:t>
            </a:r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defRPr/>
            </a:pPr>
            <a:endParaRPr lang="tr-TR" altLang="tr-TR" sz="2400" dirty="0">
              <a:solidFill>
                <a:srgbClr val="404040"/>
              </a:solidFill>
            </a:endParaRPr>
          </a:p>
          <a:p>
            <a:pPr marL="381000" indent="-381000">
              <a:buFont typeface="Arial" panose="020B0604020202020204" pitchFamily="34" charset="0"/>
              <a:buNone/>
            </a:pPr>
            <a:endParaRPr lang="tr-TR" altLang="tr-TR" sz="2400" dirty="0"/>
          </a:p>
        </p:txBody>
      </p:sp>
      <p:pic>
        <p:nvPicPr>
          <p:cNvPr id="10" name="Resim 9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1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947044"/>
              </p:ext>
            </p:extLst>
          </p:nvPr>
        </p:nvGraphicFramePr>
        <p:xfrm>
          <a:off x="791394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" name="Picture 5">
            <a:extLst>
              <a:ext uri="{FF2B5EF4-FFF2-40B4-BE49-F238E27FC236}">
                <a16:creationId xmlns:a16="http://schemas.microsoft.com/office/drawing/2014/main" id="{59066397-A0D9-445D-8394-B8145C4A4E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t="32419" r="29425" b="38300"/>
          <a:stretch/>
        </p:blipFill>
        <p:spPr>
          <a:xfrm>
            <a:off x="1194229" y="4341561"/>
            <a:ext cx="1733676" cy="1611564"/>
          </a:xfrm>
          <a:prstGeom prst="rect">
            <a:avLst/>
          </a:prstGeom>
          <a:pattFill prst="pct50">
            <a:fgClr>
              <a:srgbClr val="FFEBEB"/>
            </a:fgClr>
            <a:bgClr>
              <a:schemeClr val="bg1"/>
            </a:bgClr>
          </a:pattFill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162301" y="1920439"/>
            <a:ext cx="8478492" cy="476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400" dirty="0" smtClean="0">
                <a:solidFill>
                  <a:srgbClr val="404040"/>
                </a:solidFill>
              </a:rPr>
              <a:t>Astım, KOAH hastalarında grip geçirilmesi                       hastalıklarında alevlenmelere neden olabilir,                        </a:t>
            </a:r>
            <a:r>
              <a:rPr lang="tr-TR" altLang="tr-TR" sz="2400" dirty="0" err="1" smtClean="0">
                <a:solidFill>
                  <a:srgbClr val="404040"/>
                </a:solidFill>
              </a:rPr>
              <a:t>pnömokok</a:t>
            </a:r>
            <a:r>
              <a:rPr lang="tr-TR" altLang="tr-TR" sz="2400" dirty="0" smtClean="0">
                <a:solidFill>
                  <a:srgbClr val="404040"/>
                </a:solidFill>
              </a:rPr>
              <a:t> bakterisi ile temaslarında zatürre riski artar. </a:t>
            </a:r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400" b="1" dirty="0" smtClean="0">
                <a:solidFill>
                  <a:srgbClr val="404040"/>
                </a:solidFill>
              </a:rPr>
              <a:t>Aşılar </a:t>
            </a:r>
            <a:r>
              <a:rPr lang="tr-TR" altLang="tr-TR" sz="2400" b="1" dirty="0">
                <a:solidFill>
                  <a:srgbClr val="404040"/>
                </a:solidFill>
              </a:rPr>
              <a:t>sağlığınızı korumanın en güvenli yollarından biridir</a:t>
            </a:r>
            <a:r>
              <a:rPr lang="tr-TR" altLang="tr-TR" sz="2400" b="1" dirty="0" smtClean="0">
                <a:solidFill>
                  <a:srgbClr val="404040"/>
                </a:solidFill>
              </a:rPr>
              <a:t>. </a:t>
            </a:r>
            <a:r>
              <a:rPr lang="tr-TR" altLang="tr-TR" sz="2400" b="1" dirty="0">
                <a:solidFill>
                  <a:srgbClr val="404040"/>
                </a:solidFill>
              </a:rPr>
              <a:t>aşılarınızı </a:t>
            </a:r>
            <a:r>
              <a:rPr lang="tr-TR" altLang="tr-TR" sz="2400" b="1" dirty="0" smtClean="0">
                <a:solidFill>
                  <a:srgbClr val="404040"/>
                </a:solidFill>
              </a:rPr>
              <a:t>ertelemeden yaptırmak için doktorunuza danışın.</a:t>
            </a:r>
          </a:p>
          <a:p>
            <a:pPr marL="381000" indent="-381000">
              <a:buFont typeface="Arial" panose="020B0604020202020204" pitchFamily="34" charset="0"/>
              <a:buNone/>
            </a:pPr>
            <a:endParaRPr lang="tr-TR" altLang="tr-TR" sz="2400" dirty="0"/>
          </a:p>
        </p:txBody>
      </p:sp>
      <p:pic>
        <p:nvPicPr>
          <p:cNvPr id="10" name="Resim 9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1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kdörtgen 13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4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2">
            <a:extLst>
              <a:ext uri="{FF2B5EF4-FFF2-40B4-BE49-F238E27FC236}">
                <a16:creationId xmlns:a16="http://schemas.microsoft.com/office/drawing/2014/main" id="{4542BDBF-903A-4890-9957-F393EAFC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21" y="2964990"/>
            <a:ext cx="777210" cy="2051834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2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721688"/>
              </p:ext>
            </p:extLst>
          </p:nvPr>
        </p:nvGraphicFramePr>
        <p:xfrm>
          <a:off x="778565" y="1300443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Resim 24"/>
          <p:cNvPicPr/>
          <p:nvPr/>
        </p:nvPicPr>
        <p:blipFill rotWithShape="1">
          <a:blip r:embed="rId8"/>
          <a:srcRect l="14868" t="16295" r="17652" b="21055"/>
          <a:stretch/>
        </p:blipFill>
        <p:spPr>
          <a:xfrm>
            <a:off x="1190428" y="4304380"/>
            <a:ext cx="1753223" cy="164874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459036" y="1377722"/>
            <a:ext cx="8256714" cy="4301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Hastalığınız için; nefes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açıcı </a:t>
            </a:r>
            <a:r>
              <a:rPr lang="tr-TR" altLang="tr-TR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inhaler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ilaçlar,                                   gerekirse evde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oksijen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tedavisi veya evde                         solunum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cihazı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tedavisi kullanmak zorunda kalabilirsiniz.</a:t>
            </a:r>
          </a:p>
          <a:p>
            <a:pPr lvl="0" algn="ctr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defRPr/>
            </a:pPr>
            <a:r>
              <a:rPr lang="tr-TR" alt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İlaçlarınızı doğru ve etkin kullanmazsanız </a:t>
            </a:r>
          </a:p>
          <a:p>
            <a:pPr lvl="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defRPr/>
            </a:pPr>
            <a:endParaRPr lang="tr-TR" altLang="tr-TR" sz="3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İlaçlarınızın etkili olmaz, hastalığınız ilerler, sık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alevlenmeler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yaşarsınız, hastane yatışlarınız artar ve bir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çok yan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etki gelişebilir. 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Aşağı Ok 10"/>
          <p:cNvSpPr/>
          <p:nvPr/>
        </p:nvSpPr>
        <p:spPr>
          <a:xfrm>
            <a:off x="7269717" y="3990907"/>
            <a:ext cx="484632" cy="6171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A6A6A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4" name="Resim 13"/>
          <p:cNvPicPr/>
          <p:nvPr/>
        </p:nvPicPr>
        <p:blipFill rotWithShape="1">
          <a:blip r:embed="rId9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4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6A0CE-23FD-4D3F-9370-C8D098238000}"/>
              </a:ext>
            </a:extLst>
          </p:cNvPr>
          <p:cNvSpPr txBox="1"/>
          <p:nvPr/>
        </p:nvSpPr>
        <p:spPr>
          <a:xfrm>
            <a:off x="1231114" y="513004"/>
            <a:ext cx="9431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2800" b="1" dirty="0" smtClean="0">
                <a:solidFill>
                  <a:srgbClr val="C00000"/>
                </a:solidFill>
              </a:rPr>
              <a:t>"</a:t>
            </a:r>
            <a:r>
              <a:rPr lang="tr-TR" altLang="tr-TR" sz="2800" b="1" dirty="0">
                <a:solidFill>
                  <a:srgbClr val="C00000"/>
                </a:solidFill>
              </a:rPr>
              <a:t>İnhaler Cihaz Kullanımı" ile ilgili eğitim videolarına aşağıda yer alan linkten ulaşabilirsiniz</a:t>
            </a:r>
            <a:r>
              <a:rPr lang="tr-TR" altLang="tr-TR" sz="2800" b="1" dirty="0" smtClean="0">
                <a:solidFill>
                  <a:srgbClr val="C00000"/>
                </a:solidFill>
              </a:rPr>
              <a:t>. </a:t>
            </a:r>
            <a:endParaRPr lang="tr-TR" altLang="tr-TR" sz="2800" b="1" dirty="0">
              <a:solidFill>
                <a:srgbClr val="C00000"/>
              </a:solidFill>
            </a:endParaRPr>
          </a:p>
        </p:txBody>
      </p:sp>
      <p:pic>
        <p:nvPicPr>
          <p:cNvPr id="8" name="Resim 12">
            <a:extLst>
              <a:ext uri="{FF2B5EF4-FFF2-40B4-BE49-F238E27FC236}">
                <a16:creationId xmlns:a16="http://schemas.microsoft.com/office/drawing/2014/main" id="{4542BDBF-903A-4890-9957-F393EAFC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716" y="374963"/>
            <a:ext cx="777210" cy="2051834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3"/>
          <a:srcRect l="14245" t="16830" r="68087" b="20037"/>
          <a:stretch/>
        </p:blipFill>
        <p:spPr>
          <a:xfrm>
            <a:off x="8750983" y="3810288"/>
            <a:ext cx="1081887" cy="20522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308" y="3838569"/>
            <a:ext cx="1872610" cy="2028739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1231114" y="2742384"/>
            <a:ext cx="9543724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200" dirty="0">
                <a:solidFill>
                  <a:srgbClr val="404040"/>
                </a:solidFill>
              </a:rPr>
              <a:t>https://www.toraks.org.tr/site/resources/rahat-nefes-almak-istiyorum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/>
          <a:srcRect l="33711" t="24699" r="19702" b="35152"/>
          <a:stretch/>
        </p:blipFill>
        <p:spPr>
          <a:xfrm>
            <a:off x="3147847" y="3483066"/>
            <a:ext cx="5090474" cy="2376710"/>
          </a:xfrm>
          <a:prstGeom prst="rect">
            <a:avLst/>
          </a:prstGeom>
        </p:spPr>
      </p:pic>
      <p:pic>
        <p:nvPicPr>
          <p:cNvPr id="19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06244" y="1850087"/>
            <a:ext cx="744269" cy="6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383269" y="2543562"/>
            <a:ext cx="744269" cy="6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7 Metin kutusu">
            <a:extLst>
              <a:ext uri="{FF2B5EF4-FFF2-40B4-BE49-F238E27FC236}">
                <a16:creationId xmlns:a16="http://schemas.microsoft.com/office/drawing/2014/main" id="{F35DB51A-5D63-49D0-A7A9-B4B253D32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114" y="1800991"/>
            <a:ext cx="9543724" cy="76944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defRPr>
            </a:lvl1pPr>
          </a:lstStyle>
          <a:p>
            <a:pPr lvl="0" algn="l">
              <a:defRPr/>
            </a:pPr>
            <a:r>
              <a:rPr lang="tr-TR" altLang="tr-TR" sz="2200" b="0" dirty="0">
                <a:solidFill>
                  <a:schemeClr val="bg1"/>
                </a:solidFill>
              </a:rPr>
              <a:t>https://hsgm.saglik.gov.tr/tr/kronik-hava-yolu-hastaliklari/hastalara-yonelik-egitim-videolari.html</a:t>
            </a:r>
          </a:p>
        </p:txBody>
      </p:sp>
    </p:spTree>
    <p:extLst>
      <p:ext uri="{BB962C8B-B14F-4D97-AF65-F5344CB8AC3E}">
        <p14:creationId xmlns:p14="http://schemas.microsoft.com/office/powerpoint/2010/main" val="20167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9724687"/>
              </p:ext>
            </p:extLst>
          </p:nvPr>
        </p:nvGraphicFramePr>
        <p:xfrm>
          <a:off x="839038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Resim 23"/>
          <p:cNvPicPr/>
          <p:nvPr/>
        </p:nvPicPr>
        <p:blipFill rotWithShape="1">
          <a:blip r:embed="rId7"/>
          <a:srcRect l="35727" t="21436" r="36620" b="29242"/>
          <a:stretch/>
        </p:blipFill>
        <p:spPr>
          <a:xfrm>
            <a:off x="1251399" y="4288896"/>
            <a:ext cx="1722074" cy="166422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385834" y="1702236"/>
            <a:ext cx="8301341" cy="3414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Fiziksel olarak aktif olmak nefes darlığınızla                              başa çıkabilmeyi, aynı zamanda daha güçlü                                   ve sağlıklı hissetmenizi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sağlar. </a:t>
            </a:r>
            <a:endParaRPr lang="tr-TR" altLang="tr-T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 hastalarında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hastalığın ilerlemesini engeller. </a:t>
            </a:r>
            <a:endParaRPr lang="tr-TR" altLang="tr-T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 hastalarının hareketsizlikten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bilhassa kaçınmaları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gerekir.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Resim 10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0" y="6159633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60BF9D8-6A2B-4287-B36E-84564007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8762"/>
          <a:stretch/>
        </p:blipFill>
        <p:spPr>
          <a:xfrm>
            <a:off x="0" y="155270"/>
            <a:ext cx="12192000" cy="5990252"/>
          </a:xfrm>
          <a:prstGeom prst="rect">
            <a:avLst/>
          </a:prstGeom>
        </p:spPr>
      </p:pic>
      <p:pic>
        <p:nvPicPr>
          <p:cNvPr id="10" name="Resim 5">
            <a:extLst>
              <a:ext uri="{FF2B5EF4-FFF2-40B4-BE49-F238E27FC236}">
                <a16:creationId xmlns:a16="http://schemas.microsoft.com/office/drawing/2014/main" id="{67B73C1B-59E6-4923-ADC5-E981173E6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8762"/>
          <a:stretch/>
        </p:blipFill>
        <p:spPr>
          <a:xfrm>
            <a:off x="0" y="183845"/>
            <a:ext cx="12192000" cy="5990252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1A4F7A0-E114-4E8A-AED8-F0E8FB8A7857}"/>
              </a:ext>
            </a:extLst>
          </p:cNvPr>
          <p:cNvSpPr txBox="1"/>
          <p:nvPr/>
        </p:nvSpPr>
        <p:spPr>
          <a:xfrm>
            <a:off x="675043" y="1225497"/>
            <a:ext cx="5779545" cy="4404988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786523" y="1434895"/>
            <a:ext cx="5536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Dünyada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ülkemizde her 10 kişiden ikisi </a:t>
            </a:r>
            <a:r>
              <a:rPr kumimoji="0" lang="tr-TR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KOAH’lıdır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KOAH’lıdan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sadece 1’i hastalığını bilmektedir. </a:t>
            </a:r>
          </a:p>
          <a:p>
            <a:pPr marL="342900" marR="0" lvl="0" indent="-34290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KOAH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Dünya Sağlık Örgütü verilerine göre dünyada en sık öldüren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hastalıktır.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Ülkemizde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sık öldüren 4. hastalıktır</a:t>
            </a: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KOAH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’</a:t>
            </a:r>
            <a:r>
              <a:rPr lang="tr-TR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ın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G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örülme Sıklığı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2C25A13B-6B8E-4D16-8667-705A324CF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20489" r="20080" b="20894"/>
          <a:stretch/>
        </p:blipFill>
        <p:spPr>
          <a:xfrm>
            <a:off x="7222316" y="1747602"/>
            <a:ext cx="3722075" cy="3740180"/>
          </a:xfrm>
          <a:prstGeom prst="ellipse">
            <a:avLst/>
          </a:prstGeom>
        </p:spPr>
      </p:pic>
      <p:sp>
        <p:nvSpPr>
          <p:cNvPr id="15" name="Speech Bubble: Rectangle 7">
            <a:extLst>
              <a:ext uri="{FF2B5EF4-FFF2-40B4-BE49-F238E27FC236}">
                <a16:creationId xmlns:a16="http://schemas.microsoft.com/office/drawing/2014/main" id="{A0B8AED0-2140-4525-8790-84AB669CCD97}"/>
              </a:ext>
            </a:extLst>
          </p:cNvPr>
          <p:cNvSpPr/>
          <p:nvPr/>
        </p:nvSpPr>
        <p:spPr>
          <a:xfrm>
            <a:off x="7043572" y="489622"/>
            <a:ext cx="1784678" cy="1311002"/>
          </a:xfrm>
          <a:prstGeom prst="wedgeRectCallout">
            <a:avLst/>
          </a:prstGeom>
          <a:solidFill>
            <a:srgbClr val="FF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Dünyada en sık öldüren 4. hastalık</a:t>
            </a:r>
          </a:p>
        </p:txBody>
      </p:sp>
      <p:sp>
        <p:nvSpPr>
          <p:cNvPr id="16" name="Speech Bubble: Rectangle 8">
            <a:extLst>
              <a:ext uri="{FF2B5EF4-FFF2-40B4-BE49-F238E27FC236}">
                <a16:creationId xmlns:a16="http://schemas.microsoft.com/office/drawing/2014/main" id="{63D7B863-C78F-4ECB-8879-B8444D5DFD89}"/>
              </a:ext>
            </a:extLst>
          </p:cNvPr>
          <p:cNvSpPr/>
          <p:nvPr/>
        </p:nvSpPr>
        <p:spPr>
          <a:xfrm>
            <a:off x="9642472" y="1217034"/>
            <a:ext cx="2069647" cy="1311002"/>
          </a:xfrm>
          <a:prstGeom prst="wedgeRectCallout">
            <a:avLst/>
          </a:prstGeom>
          <a:solidFill>
            <a:srgbClr val="FF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Ülkemizde de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sık öldüren  4. hastalık</a:t>
            </a:r>
          </a:p>
        </p:txBody>
      </p:sp>
    </p:spTree>
    <p:extLst>
      <p:ext uri="{BB962C8B-B14F-4D97-AF65-F5344CB8AC3E}">
        <p14:creationId xmlns:p14="http://schemas.microsoft.com/office/powerpoint/2010/main" val="37908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/>
          </p:nvPr>
        </p:nvGraphicFramePr>
        <p:xfrm>
          <a:off x="839038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Resim 23"/>
          <p:cNvPicPr/>
          <p:nvPr/>
        </p:nvPicPr>
        <p:blipFill rotWithShape="1">
          <a:blip r:embed="rId7"/>
          <a:srcRect l="35727" t="21436" r="36620" b="29242"/>
          <a:stretch/>
        </p:blipFill>
        <p:spPr>
          <a:xfrm>
            <a:off x="1251399" y="4288896"/>
            <a:ext cx="1722074" cy="166422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139543" y="1290918"/>
            <a:ext cx="86333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Her yaştan sağlıklı yetişkinlerin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haftada en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az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    2,5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saat orta şiddette fiziksel aktivite veya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aerobik egzersiz yapmaları önerilir. </a:t>
            </a:r>
          </a:p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Hastalarının doktorunun bireysel önerisine uygun yoğunlukta aerobik egzersiz yapmaları önerilir. Hastalığı ilerlemiş hastaların hafif yoğunlukta egzersiz programlarına başlamaları önemlidir.</a:t>
            </a:r>
          </a:p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Yemek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sonrası 2 saat hariç, uygun iklim koşullarında egzersiz (yürüme, yüzme vs.)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yapın.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Resim 10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9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279511" y="1437525"/>
            <a:ext cx="8340990" cy="535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Kötü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beslenmenin ve kilo kaybının temel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nedeni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yemek yeme sırasında oluşan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soluk                                                     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alıp vermede yaşanan güçlüktür. </a:t>
            </a:r>
            <a:endParaRPr lang="tr-TR" altLang="tr-T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Kötü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beslenme nedeniyle kilo kaybı yaşanabilir.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Kilo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kaybı zaman içerisinde kasların erimesine ve solunum kaslarının da güçsüzleşmesine neden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olur. </a:t>
            </a:r>
          </a:p>
          <a:p>
            <a:pPr marL="34290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Düzenli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ve dengeli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beslenmeniz sağlığınız için önemlidir. 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297456"/>
              </p:ext>
            </p:extLst>
          </p:nvPr>
        </p:nvGraphicFramePr>
        <p:xfrm>
          <a:off x="7400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Resim 11"/>
          <p:cNvPicPr/>
          <p:nvPr/>
        </p:nvPicPr>
        <p:blipFill rotWithShape="1">
          <a:blip r:embed="rId7">
            <a:extLst/>
          </a:blip>
          <a:srcRect l="9731" t="25171" r="51098" b="26457"/>
          <a:stretch/>
        </p:blipFill>
        <p:spPr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6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279510" y="1290918"/>
            <a:ext cx="8478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Üç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ana öğün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dışındaki kalan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zamanlarda daha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  az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miktarda besin tüketmeye çalışın. 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Elma, lahana, mısır, salatalık ve gazlı içecekler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gibi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gaz yapıcı besinlerden kaçının. 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Kalp yetmezliğiniz yoksa ve ödeminiz olmuyorsa mümkün olduğunca fazla miktarda sıvı alın. 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Yemek yerken daha az konuşmaya çalışın. 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Yemeklerinizi daha yavaş yemeye çalışın</a:t>
            </a:r>
            <a:r>
              <a:rPr lang="tr-TR" alt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/>
          </p:nvPr>
        </p:nvGraphicFramePr>
        <p:xfrm>
          <a:off x="7400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Resim 11"/>
          <p:cNvPicPr/>
          <p:nvPr/>
        </p:nvPicPr>
        <p:blipFill rotWithShape="1">
          <a:blip r:embed="rId7">
            <a:extLst/>
          </a:blip>
          <a:srcRect l="9731" t="25171" r="51098" b="26457"/>
          <a:stretch/>
        </p:blipFill>
        <p:spPr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27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108060" y="1470737"/>
            <a:ext cx="65280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Yağ tüketiminizi azaltın.   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Bitkisel yağlar ve balık yağı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kullanın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Az yağlı süt ürünleri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kullanın.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Yağsız et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tüketmeye dikkat edin.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Günlük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tuz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alımınızı azaltın. Günde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5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gr’dan fazla                        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tuz tüketmemeye dikkat edilmeli. 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Haftada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en az 2 kez balığa yer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verin.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/>
          </p:nvPr>
        </p:nvGraphicFramePr>
        <p:xfrm>
          <a:off x="7400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Resim 11"/>
          <p:cNvPicPr/>
          <p:nvPr/>
        </p:nvPicPr>
        <p:blipFill rotWithShape="1">
          <a:blip r:embed="rId7">
            <a:extLst/>
          </a:blip>
          <a:srcRect l="9731" t="25171" r="51098" b="26457"/>
          <a:stretch/>
        </p:blipFill>
        <p:spPr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8">
            <a:extLst>
              <a:ext uri="{FF2B5EF4-FFF2-40B4-BE49-F238E27FC236}">
                <a16:creationId xmlns:a16="http://schemas.microsoft.com/office/drawing/2014/main" id="{66423AD9-E4CB-4E31-961D-A30E57F7F2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657"/>
          <a:stretch/>
        </p:blipFill>
        <p:spPr>
          <a:xfrm>
            <a:off x="9636125" y="3078531"/>
            <a:ext cx="1824261" cy="2616304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4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203311" y="2111021"/>
            <a:ext cx="624549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Günlük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200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gr (2-3 porsiyon) meyve ve günlük 200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gr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2-3 porsiyon) sebze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tüketin.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Tam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tahıllar ve ürünleri tercih 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edin.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Posalı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(lifli) gıda tüketimi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arttırın.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Şekerle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tatlandırılmış içecekler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tüketmeyin.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/>
          </p:nvPr>
        </p:nvGraphicFramePr>
        <p:xfrm>
          <a:off x="74003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Resim 11"/>
          <p:cNvPicPr/>
          <p:nvPr/>
        </p:nvPicPr>
        <p:blipFill rotWithShape="1">
          <a:blip r:embed="rId7">
            <a:extLst/>
          </a:blip>
          <a:srcRect l="9731" t="25171" r="51098" b="26457"/>
          <a:stretch/>
        </p:blipFill>
        <p:spPr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8">
            <a:extLst>
              <a:ext uri="{FF2B5EF4-FFF2-40B4-BE49-F238E27FC236}">
                <a16:creationId xmlns:a16="http://schemas.microsoft.com/office/drawing/2014/main" id="{66423AD9-E4CB-4E31-961D-A30E57F7F2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657"/>
          <a:stretch/>
        </p:blipFill>
        <p:spPr>
          <a:xfrm>
            <a:off x="9636125" y="3078531"/>
            <a:ext cx="1824261" cy="2616304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055845" y="1127620"/>
            <a:ext cx="88123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 ilerlemiş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kişilerde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ve akciğerlerin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       vücudun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ihtiyaç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duyduğu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oksijeni sağlamakta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    yetersiz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kaldığı durumlarda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oksijen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tedavi uygulanır. </a:t>
            </a:r>
          </a:p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Oksijen tedavisinden faydalanabilmek için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oksijenin günde                   en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az 18 saat ve özellikle uyku esnasında ve egzersizde,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mümkünse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sürekli olarak almak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gerekebilir.</a:t>
            </a:r>
          </a:p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Tedavinizde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doktorunuzun önermiş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olduğu uygulamaları ve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hastalığınıza yönelik düzenli takiplerinizi yaptırmayı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ihmal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etmeyin. </a:t>
            </a:r>
          </a:p>
        </p:txBody>
      </p:sp>
      <p:graphicFrame>
        <p:nvGraphicFramePr>
          <p:cNvPr id="20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213361"/>
              </p:ext>
            </p:extLst>
          </p:nvPr>
        </p:nvGraphicFramePr>
        <p:xfrm>
          <a:off x="797189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Resim 10"/>
          <p:cNvPicPr/>
          <p:nvPr/>
        </p:nvPicPr>
        <p:blipFill rotWithShape="1">
          <a:blip r:embed="rId7"/>
          <a:srcRect l="67309" t="8113" r="10090" b="54182"/>
          <a:stretch/>
        </p:blipFill>
        <p:spPr>
          <a:xfrm>
            <a:off x="9883775" y="993302"/>
            <a:ext cx="1824261" cy="1854274"/>
          </a:xfrm>
          <a:prstGeom prst="rect">
            <a:avLst/>
          </a:prstGeom>
        </p:spPr>
      </p:pic>
      <p:pic>
        <p:nvPicPr>
          <p:cNvPr id="12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31517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kdörtgen 13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6672" y="4236185"/>
            <a:ext cx="170702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186068" y="1674198"/>
            <a:ext cx="7208427" cy="3968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3556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alt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Yaşam </a:t>
            </a: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tarzı değişiklikleri, hastalığınızın </a:t>
            </a:r>
            <a:r>
              <a:rPr kumimoji="0" lang="tr-TR" alt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kontrolüne </a:t>
            </a: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katkıda bulunarak, </a:t>
            </a:r>
            <a:r>
              <a:rPr kumimoji="0" lang="tr-TR" alt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kullandığınız                  </a:t>
            </a:r>
            <a:r>
              <a:rPr kumimoji="0" lang="tr-TR" alt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ilaç sayısının ve dozunun düşürülmesine ve yaşam kalitenizin artmasına olanak verir. </a:t>
            </a:r>
            <a:endParaRPr kumimoji="0" lang="tr-TR" alt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lvl="0" indent="-342900" defTabSz="355600" fontAlgn="base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sv-SE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Enerjinizi iyi kullanın ve stresden uzak </a:t>
            </a:r>
            <a:r>
              <a:rPr lang="sv-SE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durun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sv-SE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marR="0" lvl="0" indent="-342900" algn="l" defTabSz="3556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121957"/>
              </p:ext>
            </p:extLst>
          </p:nvPr>
        </p:nvGraphicFramePr>
        <p:xfrm>
          <a:off x="838198" y="1300443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Resim 10"/>
          <p:cNvPicPr/>
          <p:nvPr/>
        </p:nvPicPr>
        <p:blipFill rotWithShape="1">
          <a:blip r:embed="rId7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2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9"/>
          <a:srcRect l="5046" t="13153" r="2905" b="5713"/>
          <a:stretch/>
        </p:blipFill>
        <p:spPr>
          <a:xfrm>
            <a:off x="1226352" y="4368179"/>
            <a:ext cx="1737932" cy="16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Atılması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Adımlar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Nelerdir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152713" y="1532405"/>
            <a:ext cx="7208427" cy="4637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Tedavinizde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doktorunuzun önermiş olduğu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uygulamaları yaparak, </a:t>
            </a:r>
          </a:p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İlaçlarınızı düzenli kullanarak,  </a:t>
            </a:r>
          </a:p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Risk faktörlerinden uzak durarak, </a:t>
            </a:r>
          </a:p>
          <a:p>
            <a:pPr marL="342900" lvl="0" indent="-342900" defTabSz="3556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Hastalığınıza yönelik düzenli takiplerinizi yaptırarak, </a:t>
            </a:r>
            <a:r>
              <a:rPr lang="tr-TR" altLang="tr-T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ataklarınızı kontrol altına alabilirsiniz. </a:t>
            </a:r>
            <a:endParaRPr lang="tr-TR" altLang="tr-TR" sz="2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marR="0" lvl="0" indent="-342900" algn="l" defTabSz="3556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400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3FEC0FC-3D43-4922-A46C-69CA1B053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668965"/>
              </p:ext>
            </p:extLst>
          </p:nvPr>
        </p:nvGraphicFramePr>
        <p:xfrm>
          <a:off x="719767" y="1290918"/>
          <a: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4">
            <a:extLst>
              <a:ext uri="{FF2B5EF4-FFF2-40B4-BE49-F238E27FC236}">
                <a16:creationId xmlns:a16="http://schemas.microsoft.com/office/drawing/2014/main" id="{7486D658-B3EE-4D84-891A-DD36C84144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8"/>
          <a:stretch/>
        </p:blipFill>
        <p:spPr>
          <a:xfrm>
            <a:off x="1132254" y="4343949"/>
            <a:ext cx="1713600" cy="1615764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 rotWithShape="1">
          <a:blip r:embed="rId8"/>
          <a:srcRect l="67309" t="8113" r="10090" b="54182"/>
          <a:stretch/>
        </p:blipFill>
        <p:spPr>
          <a:xfrm>
            <a:off x="9636125" y="993302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6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İlaç Dışı Tedaviler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84004" y="2284779"/>
            <a:ext cx="89100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Rehabilitasyon semptomlarınızı ve nefes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darlığınızı azaltır. 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Egzersiz kapasitesinde artma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sağlar.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Durumunuzu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iyileştirerek yaşam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kalitenizi arttırır.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Uzun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dönem sağlıkla ilişkili davranış değişikliği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sağlayabilmenizi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sağlar. </a:t>
            </a: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Gerektiğinde doktorunuzun yönlendirmesiyle                                   </a:t>
            </a:r>
            <a:r>
              <a:rPr lang="tr-TR" altLang="tr-TR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pulmoner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rehabilitasyon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merkezlerinden hizmet alın.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486D658-B3EE-4D84-891A-DD36C84144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8"/>
          <a:stretch/>
        </p:blipFill>
        <p:spPr>
          <a:xfrm>
            <a:off x="7560828" y="3436315"/>
            <a:ext cx="2053059" cy="2023504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 rotWithShape="1">
          <a:blip r:embed="rId3"/>
          <a:srcRect l="67309" t="8113" r="10090" b="54182"/>
          <a:stretch/>
        </p:blipFill>
        <p:spPr>
          <a:xfrm>
            <a:off x="9688593" y="973021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00307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5"/>
          <a:srcRect r="9765"/>
          <a:stretch/>
        </p:blipFill>
        <p:spPr>
          <a:xfrm>
            <a:off x="9509112" y="3428779"/>
            <a:ext cx="2282838" cy="2031040"/>
          </a:xfrm>
          <a:prstGeom prst="rect">
            <a:avLst/>
          </a:prstGeom>
        </p:spPr>
      </p:pic>
      <p:grpSp>
        <p:nvGrpSpPr>
          <p:cNvPr id="20" name="Grup 24">
            <a:extLst>
              <a:ext uri="{FF2B5EF4-FFF2-40B4-BE49-F238E27FC236}">
                <a16:creationId xmlns:a16="http://schemas.microsoft.com/office/drawing/2014/main" id="{74058257-0690-41CD-87AE-E6C28A82EDFD}"/>
              </a:ext>
            </a:extLst>
          </p:cNvPr>
          <p:cNvGrpSpPr/>
          <p:nvPr/>
        </p:nvGrpSpPr>
        <p:grpSpPr>
          <a:xfrm>
            <a:off x="684004" y="1339135"/>
            <a:ext cx="7705279" cy="999207"/>
            <a:chOff x="5377288" y="2782499"/>
            <a:chExt cx="3840174" cy="1120569"/>
          </a:xfrm>
        </p:grpSpPr>
        <p:sp>
          <p:nvSpPr>
            <p:cNvPr id="21" name="Serbest Form 33">
              <a:extLst>
                <a:ext uri="{FF2B5EF4-FFF2-40B4-BE49-F238E27FC236}">
                  <a16:creationId xmlns:a16="http://schemas.microsoft.com/office/drawing/2014/main" id="{C33DAD54-FCE3-4FDA-B0DA-AA40EE43089C}"/>
                </a:ext>
              </a:extLst>
            </p:cNvPr>
            <p:cNvSpPr/>
            <p:nvPr/>
          </p:nvSpPr>
          <p:spPr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marL="357188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999"/>
                </a:buClr>
                <a:defRPr/>
              </a:pPr>
              <a:r>
                <a:rPr lang="tr-TR" sz="2800" b="1" dirty="0">
                  <a:solidFill>
                    <a:srgbClr val="404040"/>
                  </a:solidFill>
                </a:rPr>
                <a:t>Pulmoner </a:t>
              </a:r>
              <a:r>
                <a:rPr lang="tr-TR" sz="2800" b="1" dirty="0" smtClean="0">
                  <a:solidFill>
                    <a:srgbClr val="404040"/>
                  </a:solidFill>
                </a:rPr>
                <a:t>Rehabilitasyon Uygulamalarından Yararlanın</a:t>
              </a:r>
              <a:endParaRPr lang="tr-TR" sz="2800" b="1" dirty="0">
                <a:solidFill>
                  <a:srgbClr val="404040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94EE7D-B92C-43F4-A2A1-9428EFCE4F4D}"/>
                </a:ext>
              </a:extLst>
            </p:cNvPr>
            <p:cNvSpPr/>
            <p:nvPr/>
          </p:nvSpPr>
          <p:spPr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3" name="Resim 18">
            <a:extLst>
              <a:ext uri="{FF2B5EF4-FFF2-40B4-BE49-F238E27FC236}">
                <a16:creationId xmlns:a16="http://schemas.microsoft.com/office/drawing/2014/main" id="{CE23D85C-B2CD-49D1-B5F7-9B2E7790A1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1" y="1526310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sp>
        <p:nvSpPr>
          <p:cNvPr id="25" name="Sağ Ok 24"/>
          <p:cNvSpPr/>
          <p:nvPr/>
        </p:nvSpPr>
        <p:spPr>
          <a:xfrm>
            <a:off x="8488359" y="1659253"/>
            <a:ext cx="1067740" cy="34099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İlaç Dışı Tedaviler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703881" y="2509196"/>
            <a:ext cx="8984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 fontAlgn="base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Fizyoterapistin öğreteceği yöntemlerle nefes darlığı ile baş edilebilir.</a:t>
            </a: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Nefes darlığı ile başa çıkma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Büzük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dudak solunumu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Gevşeme egzersizleri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Salgıların dışarı çıkarılması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Postür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Resim 13"/>
          <p:cNvPicPr/>
          <p:nvPr/>
        </p:nvPicPr>
        <p:blipFill rotWithShape="1">
          <a:blip r:embed="rId2"/>
          <a:srcRect l="67309" t="8113" r="10090" b="54182"/>
          <a:stretch/>
        </p:blipFill>
        <p:spPr>
          <a:xfrm>
            <a:off x="9688593" y="1058746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 24">
            <a:extLst>
              <a:ext uri="{FF2B5EF4-FFF2-40B4-BE49-F238E27FC236}">
                <a16:creationId xmlns:a16="http://schemas.microsoft.com/office/drawing/2014/main" id="{74058257-0690-41CD-87AE-E6C28A82EDFD}"/>
              </a:ext>
            </a:extLst>
          </p:cNvPr>
          <p:cNvGrpSpPr/>
          <p:nvPr/>
        </p:nvGrpSpPr>
        <p:grpSpPr>
          <a:xfrm>
            <a:off x="684004" y="1424860"/>
            <a:ext cx="7705279" cy="999207"/>
            <a:chOff x="5377288" y="2782499"/>
            <a:chExt cx="3840174" cy="1120569"/>
          </a:xfrm>
        </p:grpSpPr>
        <p:sp>
          <p:nvSpPr>
            <p:cNvPr id="21" name="Serbest Form 33">
              <a:extLst>
                <a:ext uri="{FF2B5EF4-FFF2-40B4-BE49-F238E27FC236}">
                  <a16:creationId xmlns:a16="http://schemas.microsoft.com/office/drawing/2014/main" id="{C33DAD54-FCE3-4FDA-B0DA-AA40EE43089C}"/>
                </a:ext>
              </a:extLst>
            </p:cNvPr>
            <p:cNvSpPr/>
            <p:nvPr/>
          </p:nvSpPr>
          <p:spPr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marL="357188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999"/>
                </a:buClr>
                <a:defRPr/>
              </a:pPr>
              <a:r>
                <a:rPr lang="tr-TR" sz="2800" b="1" dirty="0" smtClean="0">
                  <a:solidFill>
                    <a:srgbClr val="404040"/>
                  </a:solidFill>
                </a:rPr>
                <a:t>Nefes Darlığı İle Baş Etme </a:t>
              </a:r>
              <a:r>
                <a:rPr lang="tr-TR" sz="2800" b="1" dirty="0" err="1" smtClean="0">
                  <a:solidFill>
                    <a:srgbClr val="404040"/>
                  </a:solidFill>
                </a:rPr>
                <a:t>Metodları</a:t>
              </a:r>
              <a:r>
                <a:rPr lang="tr-TR" sz="2800" b="1" dirty="0" smtClean="0">
                  <a:solidFill>
                    <a:srgbClr val="404040"/>
                  </a:solidFill>
                </a:rPr>
                <a:t> Uygulayın</a:t>
              </a:r>
              <a:endPara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94EE7D-B92C-43F4-A2A1-9428EFCE4F4D}"/>
                </a:ext>
              </a:extLst>
            </p:cNvPr>
            <p:cNvSpPr/>
            <p:nvPr/>
          </p:nvSpPr>
          <p:spPr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Sağ Ok 24"/>
          <p:cNvSpPr/>
          <p:nvPr/>
        </p:nvSpPr>
        <p:spPr>
          <a:xfrm>
            <a:off x="8478834" y="1744978"/>
            <a:ext cx="1067740" cy="34099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Resim 20">
            <a:extLst>
              <a:ext uri="{FF2B5EF4-FFF2-40B4-BE49-F238E27FC236}">
                <a16:creationId xmlns:a16="http://schemas.microsoft.com/office/drawing/2014/main" id="{647EAF78-D94F-4B26-8277-67789633E7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25" y="1638815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593" y="3068873"/>
            <a:ext cx="1824261" cy="2850453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3"/>
          <a:stretch/>
        </p:blipFill>
        <p:spPr>
          <a:xfrm>
            <a:off x="5804841" y="3068873"/>
            <a:ext cx="1824261" cy="285045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7"/>
          <a:srcRect t="18515"/>
          <a:stretch/>
        </p:blipFill>
        <p:spPr>
          <a:xfrm>
            <a:off x="7722313" y="3071191"/>
            <a:ext cx="1824261" cy="2848135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Akciğerlerlerimiz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97571" y="4870450"/>
            <a:ext cx="448468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Göğüs kafesi içinde yer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alır.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cs typeface="+mn-cs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82272" y="4879235"/>
            <a:ext cx="5177080" cy="91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ts val="600"/>
              </a:spcBef>
              <a:spcAft>
                <a:spcPct val="0"/>
              </a:spcAft>
              <a:buNone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Birçok</a:t>
            </a:r>
            <a:r>
              <a:rPr lang="tr-TR" altLang="tr-TR" dirty="0">
                <a:solidFill>
                  <a:srgbClr val="000000"/>
                </a:solidFill>
              </a:rPr>
              <a:t>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dalları ve uzantıları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vardır.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cs typeface="+mn-cs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buNone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En uç noktasında hava keseleri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bulunur.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52" y="1276072"/>
            <a:ext cx="2913178" cy="348529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86"/>
          <a:stretch/>
        </p:blipFill>
        <p:spPr>
          <a:xfrm>
            <a:off x="7562849" y="1371600"/>
            <a:ext cx="2762251" cy="33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84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Diğer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</a:t>
            </a:r>
            <a:r>
              <a:rPr kumimoji="0" lang="tr-TR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lınabilecek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Önlemler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714451" y="2376212"/>
            <a:ext cx="77688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İç ortamların havalandırması yeterli düzeyde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yapın.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Ev içerisinde ve mutfakta ısınma ve pişirme          işlemlerinde bacası çekmeyen soba, şofben,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açık ocak, mangal vb.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kullanmayın.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Tütün ve tütün mamulleri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kullanmayın.</a:t>
            </a:r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Temizlik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malzemeleri birbiriyle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karıştırmayın.</a:t>
            </a:r>
            <a:endParaRPr 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Resim 13"/>
          <p:cNvPicPr/>
          <p:nvPr/>
        </p:nvPicPr>
        <p:blipFill rotWithShape="1">
          <a:blip r:embed="rId2"/>
          <a:srcRect l="67309" t="8113" r="10090" b="54182"/>
          <a:stretch/>
        </p:blipFill>
        <p:spPr>
          <a:xfrm>
            <a:off x="9688593" y="982546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09832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 24">
            <a:extLst>
              <a:ext uri="{FF2B5EF4-FFF2-40B4-BE49-F238E27FC236}">
                <a16:creationId xmlns:a16="http://schemas.microsoft.com/office/drawing/2014/main" id="{74058257-0690-41CD-87AE-E6C28A82EDFD}"/>
              </a:ext>
            </a:extLst>
          </p:cNvPr>
          <p:cNvGrpSpPr/>
          <p:nvPr/>
        </p:nvGrpSpPr>
        <p:grpSpPr>
          <a:xfrm>
            <a:off x="684004" y="1348660"/>
            <a:ext cx="7705279" cy="999207"/>
            <a:chOff x="5377288" y="2782499"/>
            <a:chExt cx="3840174" cy="1120569"/>
          </a:xfrm>
        </p:grpSpPr>
        <p:sp>
          <p:nvSpPr>
            <p:cNvPr id="21" name="Serbest Form 33">
              <a:extLst>
                <a:ext uri="{FF2B5EF4-FFF2-40B4-BE49-F238E27FC236}">
                  <a16:creationId xmlns:a16="http://schemas.microsoft.com/office/drawing/2014/main" id="{C33DAD54-FCE3-4FDA-B0DA-AA40EE43089C}"/>
                </a:ext>
              </a:extLst>
            </p:cNvPr>
            <p:cNvSpPr/>
            <p:nvPr/>
          </p:nvSpPr>
          <p:spPr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marL="357188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9999"/>
                </a:buClr>
                <a:defRPr/>
              </a:pPr>
              <a:r>
                <a:rPr lang="sv-SE" sz="2800" b="1" dirty="0">
                  <a:solidFill>
                    <a:srgbClr val="404040"/>
                  </a:solidFill>
                </a:rPr>
                <a:t>İç Ortam Hava Kirliliğinden Korunma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94EE7D-B92C-43F4-A2A1-9428EFCE4F4D}"/>
                </a:ext>
              </a:extLst>
            </p:cNvPr>
            <p:cNvSpPr/>
            <p:nvPr/>
          </p:nvSpPr>
          <p:spPr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Sağ Ok 24"/>
          <p:cNvSpPr/>
          <p:nvPr/>
        </p:nvSpPr>
        <p:spPr>
          <a:xfrm>
            <a:off x="8478834" y="1668778"/>
            <a:ext cx="1067740" cy="34099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Resim 17"/>
          <p:cNvPicPr/>
          <p:nvPr/>
        </p:nvPicPr>
        <p:blipFill rotWithShape="1">
          <a:blip r:embed="rId4"/>
          <a:srcRect l="29261" t="9803" r="33607" b="26383"/>
          <a:stretch/>
        </p:blipFill>
        <p:spPr>
          <a:xfrm>
            <a:off x="10630373" y="3007939"/>
            <a:ext cx="1193774" cy="117341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5"/>
          <a:srcRect l="4055" r="3264"/>
          <a:stretch/>
        </p:blipFill>
        <p:spPr>
          <a:xfrm>
            <a:off x="7455292" y="4364704"/>
            <a:ext cx="1360159" cy="1226624"/>
          </a:xfrm>
          <a:prstGeom prst="rect">
            <a:avLst/>
          </a:prstGeom>
        </p:spPr>
      </p:pic>
      <p:pic>
        <p:nvPicPr>
          <p:cNvPr id="23" name="Resim 22"/>
          <p:cNvPicPr/>
          <p:nvPr/>
        </p:nvPicPr>
        <p:blipFill rotWithShape="1">
          <a:blip r:embed="rId6"/>
          <a:srcRect l="29756" t="9059" r="33291" b="25816"/>
          <a:stretch/>
        </p:blipFill>
        <p:spPr>
          <a:xfrm>
            <a:off x="8337399" y="2741130"/>
            <a:ext cx="1174817" cy="1177173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7"/>
          <a:srcRect l="28966" t="11103" r="28477" b="26098"/>
          <a:stretch/>
        </p:blipFill>
        <p:spPr>
          <a:xfrm>
            <a:off x="9035060" y="4262517"/>
            <a:ext cx="2484584" cy="1782203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 rotWithShape="1">
          <a:blip r:embed="rId8"/>
          <a:srcRect t="53548" r="81369"/>
          <a:stretch/>
        </p:blipFill>
        <p:spPr>
          <a:xfrm>
            <a:off x="9042401" y="4225696"/>
            <a:ext cx="808229" cy="836319"/>
          </a:xfrm>
          <a:prstGeom prst="rect">
            <a:avLst/>
          </a:prstGeom>
        </p:spPr>
      </p:pic>
      <p:pic>
        <p:nvPicPr>
          <p:cNvPr id="29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7219091" y="4102647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519644" y="2827833"/>
            <a:ext cx="583085" cy="5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9897396" y="3992801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Resim 14">
            <a:extLst>
              <a:ext uri="{FF2B5EF4-FFF2-40B4-BE49-F238E27FC236}">
                <a16:creationId xmlns:a16="http://schemas.microsoft.com/office/drawing/2014/main" id="{718C6FA1-1B87-46E5-BDE3-E593DA22740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8" y="1539160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sp>
        <p:nvSpPr>
          <p:cNvPr id="26" name="Dikdörtgen 25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31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708889" y="2385965"/>
            <a:ext cx="827318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Dış ortamda hava kirliliğinin yoğun olduğu 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günlerde gereksiz </a:t>
            </a: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fiziksel aktiviteden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kaçının, </a:t>
            </a: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evin pencereleri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kapalı tutul </a:t>
            </a: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ve gerekmiyorsa dışarı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çıkmamaya dikkat edin.</a:t>
            </a:r>
          </a:p>
          <a:p>
            <a:pPr marL="342900" lvl="0" indent="-342900" defTabSz="355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Hastalık </a:t>
            </a: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belirtilerinin artışına göre gerekirse ilaç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dozları arttırılması gerekebilir, ihmal etmeyin. </a:t>
            </a:r>
            <a:endParaRPr lang="tr-TR" sz="23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Konutlarda, taşıtlarda  ve endüstri alanında kaliteli,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en </a:t>
            </a:r>
            <a:r>
              <a:rPr 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az hava kirliliği oluşturan </a:t>
            </a:r>
            <a:r>
              <a:rPr 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yakıtları kullanmaya/kullanılmasına dikkat edin. </a:t>
            </a:r>
            <a:endParaRPr lang="tr-TR" sz="2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Resim 13"/>
          <p:cNvPicPr/>
          <p:nvPr/>
        </p:nvPicPr>
        <p:blipFill rotWithShape="1">
          <a:blip r:embed="rId2"/>
          <a:srcRect l="67309" t="8113" r="10090" b="54182"/>
          <a:stretch/>
        </p:blipFill>
        <p:spPr>
          <a:xfrm>
            <a:off x="9688593" y="992071"/>
            <a:ext cx="1824261" cy="1854274"/>
          </a:xfrm>
          <a:prstGeom prst="rect">
            <a:avLst/>
          </a:prstGeom>
        </p:spPr>
      </p:pic>
      <p:pic>
        <p:nvPicPr>
          <p:cNvPr id="15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067528" y="619357"/>
            <a:ext cx="785716" cy="6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 24">
            <a:extLst>
              <a:ext uri="{FF2B5EF4-FFF2-40B4-BE49-F238E27FC236}">
                <a16:creationId xmlns:a16="http://schemas.microsoft.com/office/drawing/2014/main" id="{74058257-0690-41CD-87AE-E6C28A82EDFD}"/>
              </a:ext>
            </a:extLst>
          </p:cNvPr>
          <p:cNvGrpSpPr/>
          <p:nvPr/>
        </p:nvGrpSpPr>
        <p:grpSpPr>
          <a:xfrm>
            <a:off x="684004" y="1358185"/>
            <a:ext cx="7705279" cy="999207"/>
            <a:chOff x="5377288" y="2782499"/>
            <a:chExt cx="3840174" cy="1120569"/>
          </a:xfrm>
        </p:grpSpPr>
        <p:sp>
          <p:nvSpPr>
            <p:cNvPr id="21" name="Serbest Form 33">
              <a:extLst>
                <a:ext uri="{FF2B5EF4-FFF2-40B4-BE49-F238E27FC236}">
                  <a16:creationId xmlns:a16="http://schemas.microsoft.com/office/drawing/2014/main" id="{C33DAD54-FCE3-4FDA-B0DA-AA40EE43089C}"/>
                </a:ext>
              </a:extLst>
            </p:cNvPr>
            <p:cNvSpPr/>
            <p:nvPr/>
          </p:nvSpPr>
          <p:spPr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tr-TR" sz="2800" b="1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Dış Ortam Hava Kirliliğinden Korunma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94EE7D-B92C-43F4-A2A1-9428EFCE4F4D}"/>
                </a:ext>
              </a:extLst>
            </p:cNvPr>
            <p:cNvSpPr/>
            <p:nvPr/>
          </p:nvSpPr>
          <p:spPr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5" name="Sağ Ok 24"/>
          <p:cNvSpPr/>
          <p:nvPr/>
        </p:nvSpPr>
        <p:spPr>
          <a:xfrm>
            <a:off x="8478834" y="1678303"/>
            <a:ext cx="1067740" cy="34099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Başetmede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Diğer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</a:t>
            </a:r>
            <a:r>
              <a:rPr kumimoji="0" lang="tr-TR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lınabilecek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Önlemler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960" y="3185108"/>
            <a:ext cx="3004682" cy="2760099"/>
          </a:xfrm>
          <a:prstGeom prst="rect">
            <a:avLst/>
          </a:prstGeom>
        </p:spPr>
      </p:pic>
      <p:pic>
        <p:nvPicPr>
          <p:cNvPr id="32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8335618" y="3005272"/>
            <a:ext cx="715287" cy="6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351323" y="3111891"/>
            <a:ext cx="629394" cy="5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5563A4A6-8FC5-4F01-BF0C-F0A521B4F0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6" y="1553711"/>
            <a:ext cx="570422" cy="570422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sp>
        <p:nvSpPr>
          <p:cNvPr id="18" name="Dikdörtgen 1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2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984C3C58-A72E-4925-A149-3C788E276C36}"/>
              </a:ext>
            </a:extLst>
          </p:cNvPr>
          <p:cNvSpPr/>
          <p:nvPr/>
        </p:nvSpPr>
        <p:spPr>
          <a:xfrm>
            <a:off x="8960" y="179788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033D89F-3E9C-4FEC-AF01-6126F97BEEF4}"/>
              </a:ext>
            </a:extLst>
          </p:cNvPr>
          <p:cNvSpPr/>
          <p:nvPr/>
        </p:nvSpPr>
        <p:spPr>
          <a:xfrm>
            <a:off x="8960" y="1915610"/>
            <a:ext cx="12192000" cy="2650086"/>
          </a:xfrm>
          <a:prstGeom prst="rect">
            <a:avLst/>
          </a:prstGeom>
          <a:solidFill>
            <a:srgbClr val="FFE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3239EC90-83C1-46A9-AF53-39310C97D5B6}"/>
              </a:ext>
            </a:extLst>
          </p:cNvPr>
          <p:cNvSpPr/>
          <p:nvPr/>
        </p:nvSpPr>
        <p:spPr>
          <a:xfrm>
            <a:off x="59412" y="2819182"/>
            <a:ext cx="736355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tr-TR" altLang="ko-K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</a:rPr>
              <a:t>KOAH’da</a:t>
            </a:r>
            <a:r>
              <a:rPr kumimoji="0" lang="tr-TR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</a:rPr>
              <a:t> </a:t>
            </a:r>
            <a:r>
              <a:rPr lang="en-US" altLang="ko-KR" sz="3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Alevlenme</a:t>
            </a:r>
            <a:endParaRPr lang="en-US" altLang="ko-KR" sz="36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9231204" y="257632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Foto</a:t>
            </a:r>
            <a:endParaRPr lang="tr-TR" dirty="0"/>
          </a:p>
        </p:txBody>
      </p:sp>
      <p:pic>
        <p:nvPicPr>
          <p:cNvPr id="12" name="Resim 6">
            <a:extLst>
              <a:ext uri="{FF2B5EF4-FFF2-40B4-BE49-F238E27FC236}">
                <a16:creationId xmlns:a16="http://schemas.microsoft.com/office/drawing/2014/main" id="{11F23CC8-A6C7-4B4A-A32B-B8FB098F0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80" y="399563"/>
            <a:ext cx="3920490" cy="558372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EBC7135B-B51F-4AD9-A5B8-697E14362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33894" r="60254" b="33556"/>
          <a:stretch/>
        </p:blipFill>
        <p:spPr>
          <a:xfrm>
            <a:off x="8983748" y="1960370"/>
            <a:ext cx="1578573" cy="1768415"/>
          </a:xfrm>
          <a:prstGeom prst="rect">
            <a:avLst/>
          </a:prstGeom>
        </p:spPr>
      </p:pic>
      <p:pic>
        <p:nvPicPr>
          <p:cNvPr id="14" name="Picture 2" descr="lung pressure cycle breathing inspiration and">
            <a:extLst>
              <a:ext uri="{FF2B5EF4-FFF2-40B4-BE49-F238E27FC236}">
                <a16:creationId xmlns:a16="http://schemas.microsoft.com/office/drawing/2014/main" id="{C2B6260F-1374-4822-97F1-45F1FDA7A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24965" r="19155" b="23835"/>
          <a:stretch/>
        </p:blipFill>
        <p:spPr bwMode="auto">
          <a:xfrm>
            <a:off x="8983748" y="3790788"/>
            <a:ext cx="1578965" cy="15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5A3D0E7B-258C-4E70-9885-71570E4326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5743" y="147687"/>
            <a:ext cx="6043612" cy="596676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KOAH’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da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Alevlenmesi Nedir?</a:t>
            </a:r>
            <a:endParaRPr lang="en-US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Resim 12">
            <a:extLst>
              <a:ext uri="{FF2B5EF4-FFF2-40B4-BE49-F238E27FC236}">
                <a16:creationId xmlns:a16="http://schemas.microsoft.com/office/drawing/2014/main" id="{4542BDBF-903A-4890-9957-F393EAFCD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32" y="495065"/>
            <a:ext cx="777210" cy="2051834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675043" y="1530668"/>
            <a:ext cx="6079409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 fontAlgn="base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Hastalığın doğal seyri esnasında, günlük olağan değişimlerin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ötesinde tedavide değişimi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gerektirecek kadar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belirgin durum ortaya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çıkar. </a:t>
            </a:r>
            <a:endParaRPr lang="tr-TR" altLang="tr-T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Alevlenmede, hastada </a:t>
            </a:r>
            <a:r>
              <a:rPr lang="tr-TR" altLang="tr-TR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KOAH’a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ait belirti ve bulgular alevlenir/kötüleşir.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Ataklarda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günlük kullanılan ilaçlar yetersiz kalabilir. </a:t>
            </a:r>
          </a:p>
          <a:p>
            <a:pPr lvl="0" defTabSz="355600" fontAlgn="base">
              <a:lnSpc>
                <a:spcPct val="150000"/>
              </a:lnSpc>
              <a:buClr>
                <a:srgbClr val="C00000"/>
              </a:buClr>
              <a:defRPr/>
            </a:pPr>
            <a:endParaRPr lang="tr-TR" altLang="tr-T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marR="0" lvl="0" indent="-342900" algn="l" defTabSz="355600" rtl="0" eaLnBrk="1" fontAlgn="base" latinLnBrk="0" hangingPunct="1">
              <a:lnSpc>
                <a:spcPct val="1500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altLang="tr-TR" sz="2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6"/>
          <a:stretch/>
        </p:blipFill>
        <p:spPr>
          <a:xfrm>
            <a:off x="7850426" y="1633848"/>
            <a:ext cx="3913547" cy="33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>
            <a:extLst>
              <a:ext uri="{FF2B5EF4-FFF2-40B4-BE49-F238E27FC236}">
                <a16:creationId xmlns:a16="http://schemas.microsoft.com/office/drawing/2014/main" id="{5A3D0E7B-258C-4E70-9885-71570E4326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5743" y="147687"/>
            <a:ext cx="6043612" cy="596676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lang="tr-TR" sz="2800" b="1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Alevlenme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Hastada Ne Yapar?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33128" y="1183137"/>
            <a:ext cx="72501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 fontAlgn="base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Alevlenmeler;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kciğer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fonksiyonlarında hızlı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kayıp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endParaRPr lang="tr-TR" altLang="tr-T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Yaşam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kalitesinde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bozulma, 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astaneye yatmayı gerektiren duruma neden olabilir.  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defTabSz="355600" fontAlgn="base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altLang="tr-T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Hastalık </a:t>
            </a:r>
            <a:r>
              <a:rPr lang="tr-TR" altLang="tr-T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ilerlediğinde alevlenmeler daha sık ve şiddetli olmakta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ve sıklıkla </a:t>
            </a:r>
            <a:r>
              <a:rPr lang="tr-TR" altLang="tr-TR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KOAH'lı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hastanın yaşam kalitesinin daha da düşmesi ile sonuçlanmaktadır.</a:t>
            </a:r>
          </a:p>
          <a:p>
            <a:pPr marL="342900" marR="0" lvl="0" indent="-342900" algn="l" defTabSz="355600" rtl="0" eaLnBrk="1" fontAlgn="base" latinLnBrk="0" hangingPunct="1">
              <a:lnSpc>
                <a:spcPct val="150000"/>
              </a:lnSpc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Resim 12">
            <a:extLst>
              <a:ext uri="{FF2B5EF4-FFF2-40B4-BE49-F238E27FC236}">
                <a16:creationId xmlns:a16="http://schemas.microsoft.com/office/drawing/2014/main" id="{4542BDBF-903A-4890-9957-F393EAFCD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42" y="642008"/>
            <a:ext cx="777210" cy="2051834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9" r="17723"/>
          <a:stretch/>
        </p:blipFill>
        <p:spPr>
          <a:xfrm>
            <a:off x="8198190" y="1934186"/>
            <a:ext cx="3606675" cy="29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</a:t>
            </a:r>
            <a:r>
              <a:rPr lang="tr-TR" sz="2800" b="1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Alevlenme Belirti </a:t>
            </a:r>
            <a:r>
              <a:rPr 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ve Bulguları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87719" y="1225689"/>
            <a:ext cx="77781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Balgam miktarında ve renginde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değişiklik,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Daha şiddetli veya daha sık öksürme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hissi,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Nefes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darlığında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artış, kısa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kısa soluk alıp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verme,</a:t>
            </a: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Solunum sırasında hışıltı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sesi, 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Soğuk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algınlığına ilişkin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belirti/bulgular                          (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burun akıntısı, boğaz ağrısı, titreme, ateş vb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.), 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Bilinç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bozukluğu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ise solunum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yetmezliğinin ciddiyetini gösteren önemli bir bulgudur. 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15314"/>
          <a:stretch/>
        </p:blipFill>
        <p:spPr>
          <a:xfrm>
            <a:off x="9834088" y="885825"/>
            <a:ext cx="1853087" cy="49845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1067" y="2595173"/>
            <a:ext cx="1413391" cy="1398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8194420" y="4158345"/>
            <a:ext cx="1453389" cy="1412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901" y="1002376"/>
            <a:ext cx="1609725" cy="1533525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56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Alevlenme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Olduğunda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Ne </a:t>
            </a:r>
            <a:r>
              <a:rPr lang="tr-TR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apmalıyım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27724" y="1664371"/>
            <a:ext cx="7528431" cy="380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Her günkü ilaçlarınızı almanıza rağmen iyi </a:t>
            </a: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hissetmiyorsanız, </a:t>
            </a:r>
            <a:endParaRPr lang="tr-TR" altLang="tr-TR" sz="23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Nefes darlığınız çoksa,</a:t>
            </a: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Çarpıntınız </a:t>
            </a:r>
            <a:r>
              <a:rPr lang="tr-TR" alt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ve </a:t>
            </a: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morarmanız varsa, </a:t>
            </a:r>
            <a:endParaRPr lang="tr-TR" altLang="tr-TR" sz="23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Bacaklarınız </a:t>
            </a: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şişmişse,</a:t>
            </a:r>
            <a:endParaRPr lang="tr-TR" altLang="tr-TR" sz="23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Evde </a:t>
            </a:r>
            <a:r>
              <a:rPr lang="tr-TR" alt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oksijen cihazınız </a:t>
            </a: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yoksa,</a:t>
            </a:r>
            <a:endParaRPr lang="tr-TR" altLang="tr-TR" sz="23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Kalp </a:t>
            </a:r>
            <a:r>
              <a:rPr lang="tr-TR" altLang="tr-TR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yetersizliği, şeker hastalığı gibi ciddi ek hastalıklarınız </a:t>
            </a:r>
            <a:r>
              <a:rPr lang="tr-TR" altLang="tr-TR" sz="23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varsa, </a:t>
            </a:r>
            <a:endParaRPr lang="tr-TR" altLang="tr-TR" sz="2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956956" y="2181157"/>
            <a:ext cx="40938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355600" fontAlgn="base">
              <a:buClr>
                <a:srgbClr val="C00000"/>
              </a:buClr>
              <a:defRPr/>
            </a:pPr>
            <a:r>
              <a:rPr lang="tr-TR" alt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Vakit geçirmeden en yakın </a:t>
            </a:r>
            <a:r>
              <a:rPr lang="tr-TR" alt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hastaneye/acil </a:t>
            </a:r>
            <a:r>
              <a:rPr lang="tr-TR" alt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servise </a:t>
            </a:r>
            <a:r>
              <a:rPr lang="tr-TR" alt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başvurun.</a:t>
            </a:r>
            <a:endParaRPr lang="tr-TR" alt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ağ Ayraç 3"/>
          <p:cNvSpPr/>
          <p:nvPr/>
        </p:nvSpPr>
        <p:spPr>
          <a:xfrm>
            <a:off x="7460656" y="1693246"/>
            <a:ext cx="800100" cy="3753848"/>
          </a:xfrm>
          <a:prstGeom prst="rightBrace">
            <a:avLst>
              <a:gd name="adj1" fmla="val 8333"/>
              <a:gd name="adj2" fmla="val 50414"/>
            </a:avLst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389" y="3727528"/>
            <a:ext cx="2110902" cy="208066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6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Evde Alevlenme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Tedavisi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Yapılabilir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75043" y="1693246"/>
            <a:ext cx="73677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Hafif/Orta </a:t>
            </a:r>
            <a:r>
              <a:rPr lang="tr-TR" altLang="tr-TR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KOAH’ınız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varsa,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Morarmanız, şişliğiniz yoksa, </a:t>
            </a: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Hafif nefes darlığınız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varsa,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Balgamınız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yeşil renge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dönüştüyse,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Halsizliğiniz hafifse,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 defTabSz="355600" fontAlgn="base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alp hastalığınız yoksa,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096000" y="1937965"/>
            <a:ext cx="58376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355600" fontAlgn="base">
              <a:buClr>
                <a:srgbClr val="C00000"/>
              </a:buClr>
              <a:defRPr/>
            </a:pPr>
            <a:r>
              <a:rPr lang="tr-TR" alt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Alevlenme tedaviniz evde </a:t>
            </a:r>
            <a:r>
              <a:rPr lang="tr-TR" alt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yapılabilir</a:t>
            </a:r>
            <a:r>
              <a:rPr lang="tr-TR" altLang="tr-T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  <a:endParaRPr lang="tr-TR" altLang="tr-TR" sz="28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algn="ctr" defTabSz="355600" fontAlgn="base">
              <a:buClr>
                <a:srgbClr val="C00000"/>
              </a:buClr>
              <a:defRPr/>
            </a:pPr>
            <a:r>
              <a:rPr lang="tr-TR" altLang="tr-TR" sz="2800" b="1" dirty="0" smtClean="0">
                <a:solidFill>
                  <a:srgbClr val="C00000"/>
                </a:solidFill>
              </a:rPr>
              <a:t>Ancak şikayetlerinizde artış varsa vakit geçirmeden en yakın </a:t>
            </a:r>
            <a:r>
              <a:rPr lang="tr-TR" altLang="tr-TR" sz="2800" b="1" dirty="0">
                <a:solidFill>
                  <a:srgbClr val="C00000"/>
                </a:solidFill>
              </a:rPr>
              <a:t>hastaneye/acil servise başvurun.</a:t>
            </a:r>
          </a:p>
        </p:txBody>
      </p:sp>
      <p:sp>
        <p:nvSpPr>
          <p:cNvPr id="4" name="Sağ Ayraç 3"/>
          <p:cNvSpPr/>
          <p:nvPr/>
        </p:nvSpPr>
        <p:spPr>
          <a:xfrm>
            <a:off x="5165106" y="1848172"/>
            <a:ext cx="800100" cy="3381376"/>
          </a:xfrm>
          <a:prstGeom prst="rightBrace">
            <a:avLst>
              <a:gd name="adj1" fmla="val 8333"/>
              <a:gd name="adj2" fmla="val 50414"/>
            </a:avLst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t="12223" r="36098" b="36389"/>
          <a:stretch/>
        </p:blipFill>
        <p:spPr>
          <a:xfrm>
            <a:off x="7877316" y="3902949"/>
            <a:ext cx="2110902" cy="2084772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3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Alevlenmede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Yap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lmamas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Gerekenler</a:t>
            </a: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Nelerdir?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up 15">
            <a:extLst>
              <a:ext uri="{FF2B5EF4-FFF2-40B4-BE49-F238E27FC236}">
                <a16:creationId xmlns:a16="http://schemas.microsoft.com/office/drawing/2014/main" id="{A609588C-AAB6-47C4-AAA6-1E452E776A40}"/>
              </a:ext>
            </a:extLst>
          </p:cNvPr>
          <p:cNvGrpSpPr/>
          <p:nvPr/>
        </p:nvGrpSpPr>
        <p:grpSpPr>
          <a:xfrm rot="657174">
            <a:off x="429721" y="1513817"/>
            <a:ext cx="3252037" cy="1539822"/>
            <a:chOff x="1047750" y="2356855"/>
            <a:chExt cx="3569933" cy="2404654"/>
          </a:xfrm>
        </p:grpSpPr>
        <p:pic>
          <p:nvPicPr>
            <p:cNvPr id="14" name="Resim 10">
              <a:extLst>
                <a:ext uri="{FF2B5EF4-FFF2-40B4-BE49-F238E27FC236}">
                  <a16:creationId xmlns:a16="http://schemas.microsoft.com/office/drawing/2014/main" id="{B3B1E5AC-0CCD-4EA4-AA24-45B4B8FB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15" name="Dikdörtgen 19">
              <a:extLst>
                <a:ext uri="{FF2B5EF4-FFF2-40B4-BE49-F238E27FC236}">
                  <a16:creationId xmlns:a16="http://schemas.microsoft.com/office/drawing/2014/main" id="{21BA2B90-F5B3-40BE-9CA6-0B8F8580614D}"/>
                </a:ext>
              </a:extLst>
            </p:cNvPr>
            <p:cNvSpPr/>
            <p:nvPr/>
          </p:nvSpPr>
          <p:spPr>
            <a:xfrm rot="20942826">
              <a:off x="1314153" y="2956451"/>
              <a:ext cx="3024940" cy="12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355600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sz="2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Oksijeni birden bire en üst düzeyden açmak</a:t>
              </a:r>
            </a:p>
          </p:txBody>
        </p:sp>
      </p:grpSp>
      <p:grpSp>
        <p:nvGrpSpPr>
          <p:cNvPr id="18" name="Grup 15">
            <a:extLst>
              <a:ext uri="{FF2B5EF4-FFF2-40B4-BE49-F238E27FC236}">
                <a16:creationId xmlns:a16="http://schemas.microsoft.com/office/drawing/2014/main" id="{81E2DBC5-B01D-458B-ACDC-8DBC8D2FD03E}"/>
              </a:ext>
            </a:extLst>
          </p:cNvPr>
          <p:cNvGrpSpPr/>
          <p:nvPr/>
        </p:nvGrpSpPr>
        <p:grpSpPr>
          <a:xfrm rot="438346">
            <a:off x="8170427" y="1466101"/>
            <a:ext cx="3712052" cy="1539822"/>
            <a:chOff x="1047750" y="2356855"/>
            <a:chExt cx="3713734" cy="2404654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CDB26B43-B826-46B2-9143-AF4E40B94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D99E274E-A9B0-4316-A072-85CA9398D4C6}"/>
                </a:ext>
              </a:extLst>
            </p:cNvPr>
            <p:cNvSpPr/>
            <p:nvPr/>
          </p:nvSpPr>
          <p:spPr>
            <a:xfrm rot="21161654">
              <a:off x="1331746" y="2952775"/>
              <a:ext cx="3429738" cy="12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355600" fontAlgn="base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altLang="tr-TR" sz="2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Soluk yollarına su buharı </a:t>
              </a:r>
              <a:r>
                <a:rPr lang="tr-TR" altLang="tr-TR" sz="22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buğuseptil</a:t>
              </a:r>
              <a:r>
                <a:rPr lang="tr-TR" altLang="tr-TR" sz="2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uygulamak </a:t>
              </a:r>
            </a:p>
          </p:txBody>
        </p:sp>
      </p:grpSp>
      <p:grpSp>
        <p:nvGrpSpPr>
          <p:cNvPr id="21" name="Grup 15">
            <a:extLst>
              <a:ext uri="{FF2B5EF4-FFF2-40B4-BE49-F238E27FC236}">
                <a16:creationId xmlns:a16="http://schemas.microsoft.com/office/drawing/2014/main" id="{37169D2E-F31A-4238-B768-3BEC321C40E6}"/>
              </a:ext>
            </a:extLst>
          </p:cNvPr>
          <p:cNvGrpSpPr/>
          <p:nvPr/>
        </p:nvGrpSpPr>
        <p:grpSpPr>
          <a:xfrm rot="547793">
            <a:off x="4728100" y="3967583"/>
            <a:ext cx="3377225" cy="1555348"/>
            <a:chOff x="1047750" y="2332608"/>
            <a:chExt cx="3569933" cy="2428903"/>
          </a:xfrm>
        </p:grpSpPr>
        <p:pic>
          <p:nvPicPr>
            <p:cNvPr id="22" name="Resim 10">
              <a:extLst>
                <a:ext uri="{FF2B5EF4-FFF2-40B4-BE49-F238E27FC236}">
                  <a16:creationId xmlns:a16="http://schemas.microsoft.com/office/drawing/2014/main" id="{9DC87DED-7B2F-4FA4-8281-6D0284FBA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2356856"/>
              <a:ext cx="3569933" cy="2404655"/>
            </a:xfrm>
            <a:prstGeom prst="rect">
              <a:avLst/>
            </a:prstGeom>
          </p:spPr>
        </p:pic>
        <p:sp>
          <p:nvSpPr>
            <p:cNvPr id="23" name="Dikdörtgen 19">
              <a:extLst>
                <a:ext uri="{FF2B5EF4-FFF2-40B4-BE49-F238E27FC236}">
                  <a16:creationId xmlns:a16="http://schemas.microsoft.com/office/drawing/2014/main" id="{3E49C0BE-FB30-4F40-8896-A80E165E2E2D}"/>
                </a:ext>
              </a:extLst>
            </p:cNvPr>
            <p:cNvSpPr/>
            <p:nvPr/>
          </p:nvSpPr>
          <p:spPr>
            <a:xfrm rot="21052207">
              <a:off x="1398926" y="2332608"/>
              <a:ext cx="3107474" cy="1850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3556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lvl="0" defTabSz="355600" fontAlgn="base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altLang="tr-TR" sz="2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Sigara içmeye devam etmek</a:t>
              </a:r>
            </a:p>
          </p:txBody>
        </p:sp>
      </p:grpSp>
      <p:grpSp>
        <p:nvGrpSpPr>
          <p:cNvPr id="24" name="Grup 15">
            <a:extLst>
              <a:ext uri="{FF2B5EF4-FFF2-40B4-BE49-F238E27FC236}">
                <a16:creationId xmlns:a16="http://schemas.microsoft.com/office/drawing/2014/main" id="{F73D18DA-571F-4F84-B563-FC4D4EDC33FA}"/>
              </a:ext>
            </a:extLst>
          </p:cNvPr>
          <p:cNvGrpSpPr/>
          <p:nvPr/>
        </p:nvGrpSpPr>
        <p:grpSpPr>
          <a:xfrm rot="669051">
            <a:off x="757958" y="3898475"/>
            <a:ext cx="3486121" cy="1747022"/>
            <a:chOff x="1047750" y="2356855"/>
            <a:chExt cx="3569933" cy="2404654"/>
          </a:xfrm>
        </p:grpSpPr>
        <p:pic>
          <p:nvPicPr>
            <p:cNvPr id="25" name="Resim 10">
              <a:extLst>
                <a:ext uri="{FF2B5EF4-FFF2-40B4-BE49-F238E27FC236}">
                  <a16:creationId xmlns:a16="http://schemas.microsoft.com/office/drawing/2014/main" id="{83ADB59D-A304-42FE-9CE5-816A26C69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26" name="Dikdörtgen 19">
              <a:extLst>
                <a:ext uri="{FF2B5EF4-FFF2-40B4-BE49-F238E27FC236}">
                  <a16:creationId xmlns:a16="http://schemas.microsoft.com/office/drawing/2014/main" id="{B1A7C495-A97C-4F7A-A9CD-E1688D77DBB5}"/>
                </a:ext>
              </a:extLst>
            </p:cNvPr>
            <p:cNvSpPr/>
            <p:nvPr/>
          </p:nvSpPr>
          <p:spPr>
            <a:xfrm rot="20930949">
              <a:off x="1405091" y="3000378"/>
              <a:ext cx="2845609" cy="1059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355600" fontAlgn="base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altLang="tr-TR" sz="2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Uzayan atağa rağmen doktoru aramamak</a:t>
              </a:r>
            </a:p>
          </p:txBody>
        </p:sp>
      </p:grpSp>
      <p:grpSp>
        <p:nvGrpSpPr>
          <p:cNvPr id="27" name="Grup 15">
            <a:extLst>
              <a:ext uri="{FF2B5EF4-FFF2-40B4-BE49-F238E27FC236}">
                <a16:creationId xmlns:a16="http://schemas.microsoft.com/office/drawing/2014/main" id="{39A0E19C-837F-4255-A5F4-953E1BC0E710}"/>
              </a:ext>
            </a:extLst>
          </p:cNvPr>
          <p:cNvGrpSpPr/>
          <p:nvPr/>
        </p:nvGrpSpPr>
        <p:grpSpPr>
          <a:xfrm rot="620956">
            <a:off x="4217350" y="1580427"/>
            <a:ext cx="3362603" cy="1539822"/>
            <a:chOff x="1047750" y="2356855"/>
            <a:chExt cx="3624603" cy="2404654"/>
          </a:xfrm>
        </p:grpSpPr>
        <p:pic>
          <p:nvPicPr>
            <p:cNvPr id="28" name="Resim 10">
              <a:extLst>
                <a:ext uri="{FF2B5EF4-FFF2-40B4-BE49-F238E27FC236}">
                  <a16:creationId xmlns:a16="http://schemas.microsoft.com/office/drawing/2014/main" id="{EFBCAB29-CB3D-480D-803E-36428661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29" name="Dikdörtgen 19">
              <a:extLst>
                <a:ext uri="{FF2B5EF4-FFF2-40B4-BE49-F238E27FC236}">
                  <a16:creationId xmlns:a16="http://schemas.microsoft.com/office/drawing/2014/main" id="{A8359252-1CE0-4DA1-8995-28D74331D155}"/>
                </a:ext>
              </a:extLst>
            </p:cNvPr>
            <p:cNvSpPr/>
            <p:nvPr/>
          </p:nvSpPr>
          <p:spPr>
            <a:xfrm rot="20979044">
              <a:off x="1408985" y="2893657"/>
              <a:ext cx="3263368" cy="12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55600" fontAlgn="base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altLang="tr-TR" sz="2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Uyku ilaçları, rahatlatıcılar almak</a:t>
              </a:r>
            </a:p>
          </p:txBody>
        </p:sp>
      </p:grpSp>
      <p:grpSp>
        <p:nvGrpSpPr>
          <p:cNvPr id="30" name="Grup 15">
            <a:extLst>
              <a:ext uri="{FF2B5EF4-FFF2-40B4-BE49-F238E27FC236}">
                <a16:creationId xmlns:a16="http://schemas.microsoft.com/office/drawing/2014/main" id="{B501ECDD-1E6E-4042-A4B2-3B66AD9A51BC}"/>
              </a:ext>
            </a:extLst>
          </p:cNvPr>
          <p:cNvGrpSpPr/>
          <p:nvPr/>
        </p:nvGrpSpPr>
        <p:grpSpPr>
          <a:xfrm rot="695818">
            <a:off x="8435149" y="3953397"/>
            <a:ext cx="3499355" cy="1539822"/>
            <a:chOff x="1047750" y="2356855"/>
            <a:chExt cx="3569933" cy="2404654"/>
          </a:xfrm>
        </p:grpSpPr>
        <p:pic>
          <p:nvPicPr>
            <p:cNvPr id="31" name="Resim 10">
              <a:extLst>
                <a:ext uri="{FF2B5EF4-FFF2-40B4-BE49-F238E27FC236}">
                  <a16:creationId xmlns:a16="http://schemas.microsoft.com/office/drawing/2014/main" id="{37066EE7-59CA-43FE-9327-96FC2533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32" name="Dikdörtgen 19">
              <a:extLst>
                <a:ext uri="{FF2B5EF4-FFF2-40B4-BE49-F238E27FC236}">
                  <a16:creationId xmlns:a16="http://schemas.microsoft.com/office/drawing/2014/main" id="{E6D6EC07-F8D3-44A0-9737-EDCEC0A1BA1D}"/>
                </a:ext>
              </a:extLst>
            </p:cNvPr>
            <p:cNvSpPr/>
            <p:nvPr/>
          </p:nvSpPr>
          <p:spPr>
            <a:xfrm rot="20904182">
              <a:off x="1426230" y="2968683"/>
              <a:ext cx="2887595" cy="12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355600" fontAlgn="base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altLang="tr-TR" sz="2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Burunda oksijen varken sigara içmek</a:t>
              </a:r>
            </a:p>
          </p:txBody>
        </p:sp>
      </p:grpSp>
      <p:pic>
        <p:nvPicPr>
          <p:cNvPr id="33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7518801" y="3978549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11343043" y="3987934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3696148" y="3877561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11227103" y="1368028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6937937" y="1475893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3140016" y="1489988"/>
            <a:ext cx="562308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59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3F3DF28D-877C-4928-B57D-5B8CB0C34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82" t="1249" r="4478"/>
          <a:stretch/>
        </p:blipFill>
        <p:spPr>
          <a:xfrm>
            <a:off x="9200560" y="3369367"/>
            <a:ext cx="3004931" cy="2781450"/>
          </a:xfrm>
          <a:prstGeom prst="rect">
            <a:avLst/>
          </a:prstGeom>
          <a:noFill/>
        </p:spPr>
      </p:pic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6A0CE-23FD-4D3F-9370-C8D098238000}"/>
              </a:ext>
            </a:extLst>
          </p:cNvPr>
          <p:cNvSpPr txBox="1"/>
          <p:nvPr/>
        </p:nvSpPr>
        <p:spPr>
          <a:xfrm>
            <a:off x="1828800" y="832791"/>
            <a:ext cx="853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Özetle</a:t>
            </a:r>
            <a:endParaRPr kumimoji="0" lang="tr-TR" altLang="tr-TR" sz="3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Resim 12">
            <a:extLst>
              <a:ext uri="{FF2B5EF4-FFF2-40B4-BE49-F238E27FC236}">
                <a16:creationId xmlns:a16="http://schemas.microsoft.com/office/drawing/2014/main" id="{4542BDBF-903A-4890-9957-F393EAFCD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59" y="276378"/>
            <a:ext cx="608753" cy="1607107"/>
          </a:xfrm>
          <a:prstGeom prst="rect">
            <a:avLst/>
          </a:prstGeom>
        </p:spPr>
      </p:pic>
      <p:pic>
        <p:nvPicPr>
          <p:cNvPr id="11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07839" y="2078777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534327" y="2012177"/>
            <a:ext cx="99090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Hastalığa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yönelik risk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faktörlerinden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uzak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durulmalı.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İlaçlar doğru ve düzenli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kullanılmalı.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Belirtiler ve nefes ölçümleri mümkünse kayıt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edilmeli.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Belirtilerde değişiklik görüldüğünde evde ne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yapılması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gerektiği        öğrenilmeli ve gereğinde vakit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kaybetmeden doktora başvurulmalı.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Düzenli hekim kontrolüne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gidilmeli.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Sağlıklı bilgi kaynaklarından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hakkında detaylı bilgi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öğrenilmeli.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4245" t="16829" r="16651" b="22148"/>
          <a:stretch/>
        </p:blipFill>
        <p:spPr>
          <a:xfrm>
            <a:off x="0" y="155436"/>
            <a:ext cx="3585882" cy="1709223"/>
          </a:xfrm>
          <a:prstGeom prst="rect">
            <a:avLst/>
          </a:prstGeom>
          <a:noFill/>
        </p:spPr>
      </p:pic>
      <p:pic>
        <p:nvPicPr>
          <p:cNvPr id="20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07836" y="4736801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07837" y="3624312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07838" y="3134345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07840" y="2581044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04081" y="5361099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225" y="147191"/>
            <a:ext cx="27717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Akciğerlerlerimiz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Nasıl Çalışır?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47885" y="4676617"/>
            <a:ext cx="4697551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Solunan hava, akciğerlerin en küçük kısmı olan hava keselerine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gelir. 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282532" y="4676617"/>
            <a:ext cx="5032513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Solunan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hava içinde bulunan oksijen, bu hava keselerinde bulunan karbondioksit ile yer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değiştirir. 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96" y="1414553"/>
            <a:ext cx="3864878" cy="317616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5" t="14173" r="9575" b="16704"/>
          <a:stretch/>
        </p:blipFill>
        <p:spPr>
          <a:xfrm>
            <a:off x="7622243" y="1783885"/>
            <a:ext cx="2506848" cy="26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76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6A0CE-23FD-4D3F-9370-C8D098238000}"/>
              </a:ext>
            </a:extLst>
          </p:cNvPr>
          <p:cNvSpPr txBox="1"/>
          <p:nvPr/>
        </p:nvSpPr>
        <p:spPr>
          <a:xfrm>
            <a:off x="1828800" y="-72181"/>
            <a:ext cx="8534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KOAH’la</a:t>
            </a:r>
            <a:r>
              <a:rPr kumimoji="0" lang="tr-TR" alt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İlgili Bilgi Kaynakları</a:t>
            </a:r>
            <a:r>
              <a:rPr kumimoji="0" lang="tr-TR" altLang="tr-TR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endParaRPr kumimoji="0" lang="tr-TR" altLang="tr-TR" sz="1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1A4F2EBE-7BAF-436D-AFC3-BA30E7A9F760}"/>
              </a:ext>
            </a:extLst>
          </p:cNvPr>
          <p:cNvSpPr txBox="1"/>
          <p:nvPr/>
        </p:nvSpPr>
        <p:spPr>
          <a:xfrm>
            <a:off x="552498" y="2713949"/>
            <a:ext cx="11033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T.C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Sağlık Bakanlığı, Halk Sağlığı Genel Müdürlüğü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https://hsgm.saglik.gov.tr/tr/kronik-hava-yolu-hastaliklari/</a:t>
            </a: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Türk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Toraks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Derneği</a:t>
            </a:r>
          </a:p>
          <a:p>
            <a:pPr marL="457200" marR="0" lvl="1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https://www.toraks.org.tr/</a:t>
            </a: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86509" y="2816015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462830" y="3857508"/>
            <a:ext cx="540517" cy="4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12"/>
          <p:cNvSpPr txBox="1"/>
          <p:nvPr/>
        </p:nvSpPr>
        <p:spPr>
          <a:xfrm>
            <a:off x="9006211" y="3304129"/>
            <a:ext cx="3045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 sayfaları</a:t>
            </a:r>
          </a:p>
        </p:txBody>
      </p:sp>
      <p:sp>
        <p:nvSpPr>
          <p:cNvPr id="14" name="Sağ Ayraç 13"/>
          <p:cNvSpPr/>
          <p:nvPr/>
        </p:nvSpPr>
        <p:spPr bwMode="auto">
          <a:xfrm>
            <a:off x="8140157" y="1951348"/>
            <a:ext cx="657225" cy="3223967"/>
          </a:xfrm>
          <a:prstGeom prst="rightBrace">
            <a:avLst>
              <a:gd name="adj1" fmla="val 19047"/>
              <a:gd name="adj2" fmla="val 50000"/>
            </a:avLst>
          </a:prstGeom>
          <a:ln w="317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3"/>
          <a:srcRect l="51009" t="27070" r="11475" b="25737"/>
          <a:stretch/>
        </p:blipFill>
        <p:spPr>
          <a:xfrm>
            <a:off x="8903839" y="4035185"/>
            <a:ext cx="2575245" cy="18222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 rotWithShape="1">
          <a:blip r:embed="rId4"/>
          <a:srcRect l="49802" t="30637" r="35846" b="31658"/>
          <a:stretch/>
        </p:blipFill>
        <p:spPr>
          <a:xfrm>
            <a:off x="10191461" y="616709"/>
            <a:ext cx="12375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834" y="4119803"/>
            <a:ext cx="2087279" cy="1917373"/>
          </a:xfrm>
          <a:prstGeom prst="rect">
            <a:avLst/>
          </a:prstGeom>
        </p:spPr>
      </p:pic>
      <p:pic>
        <p:nvPicPr>
          <p:cNvPr id="17" name="Picture 6" descr="checkmark green tick and red cross approved">
            <a:extLst>
              <a:ext uri="{FF2B5EF4-FFF2-40B4-BE49-F238E27FC236}">
                <a16:creationId xmlns:a16="http://schemas.microsoft.com/office/drawing/2014/main" id="{B84B8941-7D90-4041-ACA1-D63E2897C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7" r="49268" b="27532"/>
          <a:stretch/>
        </p:blipFill>
        <p:spPr bwMode="auto">
          <a:xfrm>
            <a:off x="11254578" y="4034908"/>
            <a:ext cx="437225" cy="39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mark green tick and red cross approved">
            <a:extLst>
              <a:ext uri="{FF2B5EF4-FFF2-40B4-BE49-F238E27FC236}">
                <a16:creationId xmlns:a16="http://schemas.microsoft.com/office/drawing/2014/main" id="{FFA1C7B8-68EA-4147-9185-1011D6A03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9" t="22838" b="25315"/>
          <a:stretch/>
        </p:blipFill>
        <p:spPr bwMode="auto">
          <a:xfrm>
            <a:off x="9265144" y="3984674"/>
            <a:ext cx="496892" cy="4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33417" y="216815"/>
            <a:ext cx="5125165" cy="5952757"/>
          </a:xfrm>
          <a:prstGeom prst="rect">
            <a:avLst/>
          </a:prstGeom>
          <a:noFill/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CD6FE7A7-B156-4588-8942-B27AEB7675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8687" r="7829"/>
          <a:stretch/>
        </p:blipFill>
        <p:spPr>
          <a:xfrm>
            <a:off x="1501615" y="1055802"/>
            <a:ext cx="2352277" cy="3073820"/>
          </a:xfrm>
          <a:prstGeom prst="rect">
            <a:avLst/>
          </a:prstGeom>
          <a:noFill/>
        </p:spPr>
      </p:pic>
      <p:pic>
        <p:nvPicPr>
          <p:cNvPr id="26" name="Resim 25"/>
          <p:cNvPicPr/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9756" t="9059" r="33291" b="25816"/>
          <a:stretch/>
        </p:blipFill>
        <p:spPr>
          <a:xfrm>
            <a:off x="136025" y="311360"/>
            <a:ext cx="1700889" cy="1712601"/>
          </a:xfrm>
          <a:prstGeom prst="rect">
            <a:avLst/>
          </a:prstGeom>
          <a:noFill/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3F3DF28D-877C-4928-B57D-5B8CB0C34A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82" t="1249" r="4478"/>
          <a:stretch/>
        </p:blipFill>
        <p:spPr>
          <a:xfrm>
            <a:off x="9558113" y="311360"/>
            <a:ext cx="2390565" cy="2212775"/>
          </a:xfrm>
          <a:prstGeom prst="rect">
            <a:avLst/>
          </a:prstGeom>
          <a:noFill/>
        </p:spPr>
      </p:pic>
      <p:pic>
        <p:nvPicPr>
          <p:cNvPr id="28" name="Resim 27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4245" t="16830" r="15269" b="20037"/>
          <a:stretch/>
        </p:blipFill>
        <p:spPr>
          <a:xfrm>
            <a:off x="32826" y="4504541"/>
            <a:ext cx="2894029" cy="1644607"/>
          </a:xfrm>
          <a:prstGeom prst="rect">
            <a:avLst/>
          </a:prstGeom>
          <a:noFill/>
        </p:spPr>
      </p:pic>
      <p:pic>
        <p:nvPicPr>
          <p:cNvPr id="33" name="Resim 32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"/>
                    </a14:imgEffect>
                    <a14:imgEffect>
                      <a14:brightnessContrast contrast="-24000"/>
                    </a14:imgEffect>
                  </a14:imgLayer>
                </a14:imgProps>
              </a:ext>
            </a:extLst>
          </a:blip>
          <a:srcRect l="9731" t="25171" r="51098" b="26457"/>
          <a:stretch/>
        </p:blipFill>
        <p:spPr>
          <a:xfrm>
            <a:off x="9792013" y="2588912"/>
            <a:ext cx="1432876" cy="1325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56A0CE-23FD-4D3F-9370-C8D098238000}"/>
              </a:ext>
            </a:extLst>
          </p:cNvPr>
          <p:cNvSpPr txBox="1"/>
          <p:nvPr/>
        </p:nvSpPr>
        <p:spPr>
          <a:xfrm>
            <a:off x="-1" y="92224"/>
            <a:ext cx="12191999" cy="6070893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indent="0" algn="ctr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Sağlıklı </a:t>
            </a:r>
            <a:r>
              <a:rPr kumimoji="0" lang="tr-TR" alt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ve mutlu bir yaşam dileğiyle </a:t>
            </a:r>
            <a:endParaRPr kumimoji="0" lang="tr-TR" altLang="tr-TR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altLang="tr-TR" sz="3600" b="1" dirty="0" smtClean="0">
                <a:solidFill>
                  <a:srgbClr val="C00000"/>
                </a:solidFill>
              </a:rPr>
              <a:t>"Nefesinizi Rahatlatın"</a:t>
            </a:r>
            <a:endParaRPr lang="tr-TR" altLang="tr-TR" sz="3600" b="1" dirty="0">
              <a:solidFill>
                <a:srgbClr val="C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2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73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7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etin kutusu 1">
            <a:extLst>
              <a:ext uri="{FF2B5EF4-FFF2-40B4-BE49-F238E27FC236}">
                <a16:creationId xmlns:a16="http://schemas.microsoft.com/office/drawing/2014/main" id="{1860CC8A-48C4-4686-B0E6-65E3ABE8B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55" y="4573741"/>
            <a:ext cx="1134636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TEŞEKKÜRLER </a:t>
            </a:r>
            <a:endParaRPr kumimoji="0" lang="tr-TR" altLang="tr-TR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" name="Resim 2" descr="C:\Users\zubeyde.ozkanaltunay\Desktop\1\KHYH 2013-2017 Kitap Word&amp;PDF\KHYH 2018-2023 Yayın Komisyon Yazısı ve Eki\31.12.2018_Kitap_SONYAYIN\hsgm logo.png">
            <a:extLst>
              <a:ext uri="{FF2B5EF4-FFF2-40B4-BE49-F238E27FC236}">
                <a16:creationId xmlns:a16="http://schemas.microsoft.com/office/drawing/2014/main" id="{BCA523AB-B3E6-416B-BDB7-FF54E1B7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54" y="1915737"/>
            <a:ext cx="2077071" cy="154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Resim 3" descr="Açıklama: C:\Users\zuhal.ureten\Desktop\logo.png">
            <a:extLst>
              <a:ext uri="{FF2B5EF4-FFF2-40B4-BE49-F238E27FC236}">
                <a16:creationId xmlns:a16="http://schemas.microsoft.com/office/drawing/2014/main" id="{D05CA2AF-EE8B-4C5F-A62B-CBD2AB30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12" y="2110726"/>
            <a:ext cx="2600152" cy="12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Resim 5" descr="Açıklama: http://sirnak.hsm.saglik.gov.tr/resimler/kayan/31.png">
            <a:extLst>
              <a:ext uri="{FF2B5EF4-FFF2-40B4-BE49-F238E27FC236}">
                <a16:creationId xmlns:a16="http://schemas.microsoft.com/office/drawing/2014/main" id="{108E0A39-686E-4DE9-9BF6-4827B0B6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26" y="2690625"/>
            <a:ext cx="3176716" cy="6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Akciğerlerlerimiz Ne İş Yapar?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11882"/>
          <a:stretch/>
        </p:blipFill>
        <p:spPr>
          <a:xfrm>
            <a:off x="8232215" y="1215806"/>
            <a:ext cx="1803298" cy="2988011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75044" y="4115043"/>
            <a:ext cx="5521219" cy="17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0" indent="-342900" algn="ctr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tr-TR" altLang="tr-TR" sz="2400" b="1" dirty="0">
                <a:solidFill>
                  <a:srgbClr val="C00000"/>
                </a:solidFill>
                <a:latin typeface="Calibri"/>
              </a:rPr>
              <a:t>Soluk alma ile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ağız ve burundan alınan oksijen  hava yolları aracılığıyla akciğerlere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iletilir.</a:t>
            </a:r>
          </a:p>
          <a:p>
            <a:pPr marL="342900" lvl="0" indent="-342900" algn="ctr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Akciğerler 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 göğüs kafesi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genişler.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72989" y="4115043"/>
            <a:ext cx="5390149" cy="17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SzPct val="120000"/>
              <a:buFont typeface="Wingdings" panose="05000000000000000000" pitchFamily="2" charset="2"/>
              <a:buChar char="ü"/>
              <a:defRPr/>
            </a:pPr>
            <a:r>
              <a:rPr lang="tr-TR" altLang="tr-TR" sz="2400" b="1" dirty="0">
                <a:solidFill>
                  <a:srgbClr val="C00000"/>
                </a:solidFill>
                <a:latin typeface="Calibri"/>
              </a:rPr>
              <a:t>Soluk verme ile</a:t>
            </a: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hava keselerine geçen karbondioksit hava yolları aracılığıyla burun ve ağızdan dışarı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atılır.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SzPct val="120000"/>
              <a:buFont typeface="Wingdings" panose="05000000000000000000" pitchFamily="2" charset="2"/>
              <a:buChar char="ü"/>
              <a:defRPr/>
            </a:pPr>
            <a:endParaRPr lang="tr-TR" altLang="tr-TR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SzPct val="120000"/>
              <a:buFont typeface="Wingdings" panose="05000000000000000000" pitchFamily="2" charset="2"/>
              <a:buChar char="ü"/>
              <a:defRPr/>
            </a:pPr>
            <a:r>
              <a:rPr lang="tr-TR" altLang="tr-T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Akciğerler ve göğüs kafesi </a:t>
            </a:r>
            <a:r>
              <a:rPr lang="tr-TR" alt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daralır.</a:t>
            </a: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 r="50624"/>
          <a:stretch/>
        </p:blipFill>
        <p:spPr>
          <a:xfrm>
            <a:off x="2554608" y="1241656"/>
            <a:ext cx="1762090" cy="301299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92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6">
            <a:extLst>
              <a:ext uri="{FF2B5EF4-FFF2-40B4-BE49-F238E27FC236}">
                <a16:creationId xmlns:a16="http://schemas.microsoft.com/office/drawing/2014/main" id="{21A4F7A0-E114-4E8A-AED8-F0E8FB8A7857}"/>
              </a:ext>
            </a:extLst>
          </p:cNvPr>
          <p:cNvSpPr txBox="1"/>
          <p:nvPr/>
        </p:nvSpPr>
        <p:spPr>
          <a:xfrm>
            <a:off x="675043" y="1225497"/>
            <a:ext cx="6335357" cy="4455066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>
                <a:solidFill>
                  <a:srgbClr val="404040"/>
                </a:solidFill>
              </a:rPr>
              <a:t>KOAH </a:t>
            </a:r>
            <a:r>
              <a:rPr lang="tr-TR" sz="2800" b="1" dirty="0" smtClean="0">
                <a:solidFill>
                  <a:srgbClr val="404040"/>
                </a:solidFill>
              </a:rPr>
              <a:t>Nasıl </a:t>
            </a:r>
            <a:r>
              <a:rPr lang="tr-TR" sz="2800" b="1" dirty="0">
                <a:solidFill>
                  <a:srgbClr val="404040"/>
                </a:solidFill>
              </a:rPr>
              <a:t>B</a:t>
            </a:r>
            <a:r>
              <a:rPr lang="tr-TR" sz="2800" b="1" dirty="0" smtClean="0">
                <a:solidFill>
                  <a:srgbClr val="404040"/>
                </a:solidFill>
              </a:rPr>
              <a:t>ir </a:t>
            </a:r>
            <a:r>
              <a:rPr lang="tr-TR" sz="2800" b="1" dirty="0">
                <a:solidFill>
                  <a:srgbClr val="404040"/>
                </a:solidFill>
              </a:rPr>
              <a:t>H</a:t>
            </a:r>
            <a:r>
              <a:rPr lang="tr-TR" sz="2800" b="1" dirty="0" smtClean="0">
                <a:solidFill>
                  <a:srgbClr val="404040"/>
                </a:solidFill>
              </a:rPr>
              <a:t>astalıktır</a:t>
            </a:r>
            <a:r>
              <a:rPr lang="tr-TR" sz="2800" b="1" dirty="0">
                <a:solidFill>
                  <a:srgbClr val="404040"/>
                </a:solidFill>
              </a:rPr>
              <a:t>?</a:t>
            </a:r>
          </a:p>
        </p:txBody>
      </p:sp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tr-TR" alt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7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16609" r="2166" b="4501"/>
          <a:stretch/>
        </p:blipFill>
        <p:spPr>
          <a:xfrm>
            <a:off x="7191375" y="1416780"/>
            <a:ext cx="4636251" cy="3902550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971090" y="1507505"/>
            <a:ext cx="57432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S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igara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 dumanı,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 z</a:t>
            </a:r>
            <a:r>
              <a:rPr lang="tr-TR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ararlı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partikül veya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diğer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zararlı gazlara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maruziyet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sonrası </a:t>
            </a: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kişinin soluk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yollarında mikrobik olmayan bir iltihap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oluşur ve iltihaplanma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</a:rPr>
              <a:t>sonucu hava yolları 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daralır. </a:t>
            </a:r>
          </a:p>
          <a:p>
            <a:pPr lvl="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KOAH </a:t>
            </a:r>
            <a:r>
              <a:rPr lang="tr-TR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önlenebilir </a:t>
            </a:r>
            <a:r>
              <a:rPr lang="tr-T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ve tedavi edilebilir bir hastalıktır</a:t>
            </a:r>
            <a:r>
              <a:rPr lang="tr-T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ol Ok 2"/>
          <p:cNvSpPr/>
          <p:nvPr/>
        </p:nvSpPr>
        <p:spPr>
          <a:xfrm rot="13424832" flipV="1">
            <a:off x="9170917" y="1970928"/>
            <a:ext cx="1044154" cy="27664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94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33679682-D35F-4E92-8643-5FF8C0367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4536"/>
            <a:ext cx="12192000" cy="6132576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Obstrüktif Ne Demektir?</a:t>
            </a:r>
            <a:endParaRPr lang="tr-T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57381" y="1882978"/>
            <a:ext cx="2757487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800" b="1" dirty="0">
                <a:solidFill>
                  <a:srgbClr val="000000"/>
                </a:solidFill>
                <a:latin typeface="+mn-lt"/>
              </a:rPr>
              <a:t>K </a:t>
            </a:r>
            <a:r>
              <a:rPr lang="tr-TR" altLang="tr-TR" sz="2800" b="1" dirty="0">
                <a:solidFill>
                  <a:srgbClr val="C00000"/>
                </a:solidFill>
                <a:latin typeface="+mn-lt"/>
              </a:rPr>
              <a:t>Obstrüktif </a:t>
            </a:r>
            <a:r>
              <a:rPr lang="tr-TR" altLang="tr-TR" sz="2800" b="1" dirty="0">
                <a:solidFill>
                  <a:srgbClr val="000000"/>
                </a:solidFill>
                <a:latin typeface="+mn-lt"/>
              </a:rPr>
              <a:t>AH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589607" y="3607950"/>
            <a:ext cx="1692275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800" b="1" dirty="0">
                <a:solidFill>
                  <a:srgbClr val="C00000"/>
                </a:solidFill>
                <a:latin typeface="+mn-lt"/>
              </a:rPr>
              <a:t>Daraltıcı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sz="2800" b="1" dirty="0">
                <a:solidFill>
                  <a:srgbClr val="C00000"/>
                </a:solidFill>
                <a:latin typeface="+mn-lt"/>
              </a:rPr>
              <a:t>Tıkayıcı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138586" y="4699544"/>
            <a:ext cx="2278455" cy="44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tr-TR" altLang="tr-TR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Normal hava </a:t>
            </a:r>
            <a:r>
              <a:rPr lang="tr-TR" altLang="tr-TR" sz="2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yolu</a:t>
            </a:r>
            <a:endParaRPr lang="tr-TR" altLang="tr-TR" sz="22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349554" y="4692660"/>
            <a:ext cx="4842666" cy="44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tr-TR" altLang="tr-TR" sz="2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Daralmış </a:t>
            </a:r>
            <a:r>
              <a:rPr lang="tr-TR" altLang="tr-TR" sz="2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hava yolu</a:t>
            </a:r>
          </a:p>
        </p:txBody>
      </p:sp>
      <p:sp>
        <p:nvSpPr>
          <p:cNvPr id="3" name="Aşağı Ok 2"/>
          <p:cNvSpPr/>
          <p:nvPr/>
        </p:nvSpPr>
        <p:spPr>
          <a:xfrm>
            <a:off x="9192220" y="2469002"/>
            <a:ext cx="484632" cy="113894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rgbClr val="A6A6A6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b="50274"/>
          <a:stretch/>
        </p:blipFill>
        <p:spPr>
          <a:xfrm>
            <a:off x="915787" y="1513500"/>
            <a:ext cx="2722401" cy="3025586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4"/>
          <a:srcRect t="50473"/>
          <a:stretch/>
        </p:blipFill>
        <p:spPr>
          <a:xfrm>
            <a:off x="4254185" y="1513499"/>
            <a:ext cx="2723975" cy="30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6169572"/>
            <a:ext cx="12192000" cy="688428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180975" indent="-180975">
              <a:spcAft>
                <a:spcPct val="40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tr-TR" altLang="tr-TR" sz="2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>
            <a:spLocks/>
          </p:cNvSpPr>
          <p:nvPr/>
        </p:nvSpPr>
        <p:spPr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tr-TR" sz="3700" b="1" kern="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A674231-B60D-48E0-8682-B25E40739994}"/>
              </a:ext>
            </a:extLst>
          </p:cNvPr>
          <p:cNvSpPr/>
          <p:nvPr/>
        </p:nvSpPr>
        <p:spPr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KOAH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Faktörleri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lo 1">
            <a:extLst>
              <a:ext uri="{FF2B5EF4-FFF2-40B4-BE49-F238E27FC236}">
                <a16:creationId xmlns:a16="http://schemas.microsoft.com/office/drawing/2014/main" id="{1502AD46-3C41-4FE1-8A26-4491C6E8F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838165"/>
              </p:ext>
            </p:extLst>
          </p:nvPr>
        </p:nvGraphicFramePr>
        <p:xfrm>
          <a:off x="678873" y="1332563"/>
          <a:ext cx="10834254" cy="4281819"/>
        </p:xfrm>
        <a:graphic>
          <a:graphicData uri="http://schemas.openxmlformats.org/drawingml/2006/table">
            <a:tbl>
              <a:tblPr firstRow="1" bandRow="1"/>
              <a:tblGrid>
                <a:gridCol w="5569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4812"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Genetik </a:t>
                      </a:r>
                      <a:r>
                        <a:rPr kumimoji="0" lang="tr-TR" sz="2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faktörler </a:t>
                      </a:r>
                      <a:endParaRPr kumimoji="0" lang="tr-TR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Akciğerlerin büyüme ve gelişmesindeki sorunlar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018647"/>
                  </a:ext>
                </a:extLst>
              </a:tr>
              <a:tr h="417631"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Sigara dumanı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Cinsiyet</a:t>
                      </a:r>
                    </a:p>
                    <a:p>
                      <a:endParaRPr kumimoji="0" lang="tr-TR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097"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Organik ve inorganik mesleki toz ve kimyasallar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Yaş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790"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Ev içi hava kirliliği </a:t>
                      </a:r>
                    </a:p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(özellikle kapalı alanda biyomas yakıtlarla </a:t>
                      </a:r>
                    </a:p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ısınma ve yemek pişirme nedeniyle)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Astım/Bronşial hiperreaktivite</a:t>
                      </a:r>
                    </a:p>
                    <a:p>
                      <a:endParaRPr kumimoji="0" 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Solunum yolu enfeksiyonları</a:t>
                      </a:r>
                      <a:endParaRPr kumimoji="0" 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007">
                <a:tc>
                  <a:txBody>
                    <a:bodyPr/>
                    <a:lstStyle/>
                    <a:p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Dış ortam hava kirliliği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Kronik Bronşit</a:t>
                      </a:r>
                    </a:p>
                    <a:p>
                      <a:endParaRPr kumimoji="0" lang="tr-TR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Sosyoekonomik düzey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tr-TR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üşük doğum ağırlığı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9419435"/>
                  </a:ext>
                </a:extLst>
              </a:tr>
            </a:tbl>
          </a:graphicData>
        </a:graphic>
      </p:graphicFrame>
      <p:pic>
        <p:nvPicPr>
          <p:cNvPr id="21" name="Resim 1">
            <a:extLst>
              <a:ext uri="{FF2B5EF4-FFF2-40B4-BE49-F238E27FC236}">
                <a16:creationId xmlns:a16="http://schemas.microsoft.com/office/drawing/2014/main" id="{8E09964B-09F4-4390-B1BA-5288D57AB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419" y="4097900"/>
            <a:ext cx="2996581" cy="217826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574" y="94267"/>
            <a:ext cx="12192000" cy="53419"/>
          </a:xfrm>
          <a:prstGeom prst="rect">
            <a:avLst/>
          </a:prstGeom>
          <a:gradFill flip="none" rotWithShape="1"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4952</TotalTime>
  <Words>2146</Words>
  <Application>Microsoft Office PowerPoint</Application>
  <PresentationFormat>Geniş ekran</PresentationFormat>
  <Paragraphs>329</Paragraphs>
  <Slides>52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60" baseType="lpstr">
      <vt:lpstr>맑은 고딕</vt:lpstr>
      <vt:lpstr>ＭＳ Ｐゴシック</vt:lpstr>
      <vt:lpstr>Arial</vt:lpstr>
      <vt:lpstr>Calibri</vt:lpstr>
      <vt:lpstr>Calibri Light</vt:lpstr>
      <vt:lpstr>Comic Sans MS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Halil ibrahim Çolak</dc:creator>
  <cp:lastModifiedBy>ZÜBEYDE ÖZKAN ALTUNAY</cp:lastModifiedBy>
  <cp:revision>1002</cp:revision>
  <cp:lastPrinted>2021-03-16T05:57:12Z</cp:lastPrinted>
  <dcterms:created xsi:type="dcterms:W3CDTF">2020-10-12T09:19:37Z</dcterms:created>
  <dcterms:modified xsi:type="dcterms:W3CDTF">2022-08-29T10:00:24Z</dcterms:modified>
</cp:coreProperties>
</file>