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1.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0" r:id="rId3"/>
  </p:sldMasterIdLst>
  <p:notesMasterIdLst>
    <p:notesMasterId r:id="rId42"/>
  </p:notesMasterIdLst>
  <p:sldIdLst>
    <p:sldId id="1845" r:id="rId4"/>
    <p:sldId id="1780" r:id="rId5"/>
    <p:sldId id="1843" r:id="rId6"/>
    <p:sldId id="1916" r:id="rId7"/>
    <p:sldId id="889" r:id="rId8"/>
    <p:sldId id="890" r:id="rId9"/>
    <p:sldId id="264" r:id="rId10"/>
    <p:sldId id="1240" r:id="rId11"/>
    <p:sldId id="311" r:id="rId12"/>
    <p:sldId id="312" r:id="rId13"/>
    <p:sldId id="301" r:id="rId14"/>
    <p:sldId id="288" r:id="rId15"/>
    <p:sldId id="639" r:id="rId16"/>
    <p:sldId id="638" r:id="rId17"/>
    <p:sldId id="1825" r:id="rId18"/>
    <p:sldId id="1734" r:id="rId19"/>
    <p:sldId id="1844" r:id="rId20"/>
    <p:sldId id="1736" r:id="rId21"/>
    <p:sldId id="1722" r:id="rId22"/>
    <p:sldId id="1829" r:id="rId23"/>
    <p:sldId id="1911" r:id="rId24"/>
    <p:sldId id="1854" r:id="rId25"/>
    <p:sldId id="1830" r:id="rId26"/>
    <p:sldId id="1673" r:id="rId27"/>
    <p:sldId id="1856" r:id="rId28"/>
    <p:sldId id="1858" r:id="rId29"/>
    <p:sldId id="1857" r:id="rId30"/>
    <p:sldId id="1674" r:id="rId31"/>
    <p:sldId id="1712" r:id="rId32"/>
    <p:sldId id="1753" r:id="rId33"/>
    <p:sldId id="1904" r:id="rId34"/>
    <p:sldId id="1832" r:id="rId35"/>
    <p:sldId id="714" r:id="rId36"/>
    <p:sldId id="1814" r:id="rId37"/>
    <p:sldId id="1714" r:id="rId38"/>
    <p:sldId id="351" r:id="rId39"/>
    <p:sldId id="382" r:id="rId40"/>
    <p:sldId id="380"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8585"/>
    <a:srgbClr val="FF3B3B"/>
    <a:srgbClr val="EB6715"/>
    <a:srgbClr val="649B3F"/>
    <a:srgbClr val="FFE7E7"/>
    <a:srgbClr val="95440D"/>
    <a:srgbClr val="EDE2F2"/>
    <a:srgbClr val="7D277B"/>
    <a:srgbClr val="ED75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44" autoAdjust="0"/>
    <p:restoredTop sz="86178" autoAdjust="0"/>
  </p:normalViewPr>
  <p:slideViewPr>
    <p:cSldViewPr snapToGrid="0">
      <p:cViewPr varScale="1">
        <p:scale>
          <a:sx n="99" d="100"/>
          <a:sy n="99" d="100"/>
        </p:scale>
        <p:origin x="9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c\Desktop\s&#305;kl&#305;&#28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Yucel\Desktop\&#199;al&#305;&#351;&#305;lacak%20Nisan%202020\GARD%20&#304;D%202015&amp;2020\&#304;D%20Data_2015-2020.xlsx" TargetMode="External"/><Relationship Id="rId4"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5088055122605524E-2"/>
          <c:y val="7.6716680854515829E-2"/>
          <c:w val="0.58456030444723051"/>
          <c:h val="0.83036749037824042"/>
        </c:manualLayout>
      </c:layout>
      <c:doughnut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B5BF-4486-AC88-15E5B5EDE6C8}"/>
              </c:ext>
            </c:extLst>
          </c:dPt>
          <c:dPt>
            <c:idx val="1"/>
            <c:bubble3D val="0"/>
            <c:spPr>
              <a:solidFill>
                <a:schemeClr val="accent2"/>
              </a:solidFill>
              <a:ln w="19050">
                <a:noFill/>
              </a:ln>
              <a:effectLst/>
            </c:spPr>
            <c:extLst>
              <c:ext xmlns:c16="http://schemas.microsoft.com/office/drawing/2014/chart" uri="{C3380CC4-5D6E-409C-BE32-E72D297353CC}">
                <c16:uniqueId val="{00000003-B5BF-4486-AC88-15E5B5EDE6C8}"/>
              </c:ext>
            </c:extLst>
          </c:dPt>
          <c:dPt>
            <c:idx val="2"/>
            <c:bubble3D val="0"/>
            <c:spPr>
              <a:solidFill>
                <a:schemeClr val="accent3"/>
              </a:solidFill>
              <a:ln w="19050">
                <a:noFill/>
              </a:ln>
              <a:effectLst/>
            </c:spPr>
            <c:extLst>
              <c:ext xmlns:c16="http://schemas.microsoft.com/office/drawing/2014/chart" uri="{C3380CC4-5D6E-409C-BE32-E72D297353CC}">
                <c16:uniqueId val="{00000005-B5BF-4486-AC88-15E5B5EDE6C8}"/>
              </c:ext>
            </c:extLst>
          </c:dPt>
          <c:dPt>
            <c:idx val="3"/>
            <c:bubble3D val="0"/>
            <c:spPr>
              <a:solidFill>
                <a:schemeClr val="accent4"/>
              </a:solidFill>
              <a:ln w="19050">
                <a:noFill/>
              </a:ln>
              <a:effectLst/>
            </c:spPr>
            <c:extLst>
              <c:ext xmlns:c16="http://schemas.microsoft.com/office/drawing/2014/chart" uri="{C3380CC4-5D6E-409C-BE32-E72D297353CC}">
                <c16:uniqueId val="{00000007-B5BF-4486-AC88-15E5B5EDE6C8}"/>
              </c:ext>
            </c:extLst>
          </c:dPt>
          <c:dPt>
            <c:idx val="4"/>
            <c:bubble3D val="0"/>
            <c:spPr>
              <a:solidFill>
                <a:schemeClr val="accent5"/>
              </a:solidFill>
              <a:ln w="19050">
                <a:noFill/>
              </a:ln>
              <a:effectLst/>
            </c:spPr>
            <c:extLst>
              <c:ext xmlns:c16="http://schemas.microsoft.com/office/drawing/2014/chart" uri="{C3380CC4-5D6E-409C-BE32-E72D297353CC}">
                <c16:uniqueId val="{00000009-B5BF-4486-AC88-15E5B5EDE6C8}"/>
              </c:ext>
            </c:extLst>
          </c:dPt>
          <c:dPt>
            <c:idx val="5"/>
            <c:bubble3D val="0"/>
            <c:spPr>
              <a:solidFill>
                <a:schemeClr val="accent6"/>
              </a:solidFill>
              <a:ln w="19050">
                <a:noFill/>
              </a:ln>
              <a:effectLst/>
            </c:spPr>
            <c:extLst>
              <c:ext xmlns:c16="http://schemas.microsoft.com/office/drawing/2014/chart" uri="{C3380CC4-5D6E-409C-BE32-E72D297353CC}">
                <c16:uniqueId val="{0000000B-B5BF-4486-AC88-15E5B5EDE6C8}"/>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B5BF-4486-AC88-15E5B5EDE6C8}"/>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B5BF-4486-AC88-15E5B5EDE6C8}"/>
              </c:ext>
            </c:extLst>
          </c:dPt>
          <c:cat>
            <c:strRef>
              <c:f>Sayfa1!$A$1:$A$8</c:f>
              <c:strCache>
                <c:ptCount val="8"/>
                <c:pt idx="0">
                  <c:v>Dolaşım sistemi hastalıkları % 35,4</c:v>
                </c:pt>
                <c:pt idx="1">
                  <c:v>İyi huylu ve kötü huylu tümörler % 15,2</c:v>
                </c:pt>
                <c:pt idx="2">
                  <c:v>Solunum sistemi hastalıkları % 13,5 (Kronik alt solunum yolu hastalıkları % 4,3)</c:v>
                </c:pt>
                <c:pt idx="3">
                  <c:v>Sinir sistemi ve duyu organları hastalıkları % 3,6</c:v>
                </c:pt>
                <c:pt idx="4">
                  <c:v>Endokrin (iç salgı bezi), beslenme ve metabolizmayla ilgili hastalıklar % 4,5</c:v>
                </c:pt>
                <c:pt idx="5">
                  <c:v>Dışsal yaralanma nedenleri ve zehirlenmeler % 3,3</c:v>
                </c:pt>
                <c:pt idx="6">
                  <c:v>Covid-19 % 4,4</c:v>
                </c:pt>
                <c:pt idx="7">
                  <c:v>Diğer % 13,0</c:v>
                </c:pt>
              </c:strCache>
            </c:strRef>
          </c:cat>
          <c:val>
            <c:numRef>
              <c:f>Sayfa1!$B$1:$B$8</c:f>
              <c:numCache>
                <c:formatCode>0.0</c:formatCode>
                <c:ptCount val="8"/>
                <c:pt idx="0">
                  <c:v>35.4</c:v>
                </c:pt>
                <c:pt idx="1">
                  <c:v>15.2</c:v>
                </c:pt>
                <c:pt idx="2">
                  <c:v>13.5</c:v>
                </c:pt>
                <c:pt idx="3">
                  <c:v>3.6</c:v>
                </c:pt>
                <c:pt idx="4">
                  <c:v>4.5</c:v>
                </c:pt>
                <c:pt idx="5">
                  <c:v>3.3</c:v>
                </c:pt>
                <c:pt idx="6">
                  <c:v>4.4000000000000004</c:v>
                </c:pt>
                <c:pt idx="7">
                  <c:v>13</c:v>
                </c:pt>
              </c:numCache>
            </c:numRef>
          </c:val>
          <c:extLst>
            <c:ext xmlns:c16="http://schemas.microsoft.com/office/drawing/2014/chart" uri="{C3380CC4-5D6E-409C-BE32-E72D297353CC}">
              <c16:uniqueId val="{00000010-B5BF-4486-AC88-15E5B5EDE6C8}"/>
            </c:ext>
          </c:extLst>
        </c:ser>
        <c:dLbls>
          <c:showLegendKey val="0"/>
          <c:showVal val="0"/>
          <c:showCatName val="0"/>
          <c:showSerName val="0"/>
          <c:showPercent val="0"/>
          <c:showBubbleSize val="0"/>
          <c:showLeaderLines val="1"/>
        </c:dLbls>
        <c:firstSliceAng val="0"/>
        <c:holeSize val="50"/>
      </c:doughnutChart>
      <c:spPr>
        <a:noFill/>
        <a:ln w="25400">
          <a:noFill/>
        </a:ln>
      </c:spPr>
    </c:plotArea>
    <c:legend>
      <c:legendPos val="r"/>
      <c:layout>
        <c:manualLayout>
          <c:xMode val="edge"/>
          <c:yMode val="edge"/>
          <c:x val="0.59902215729581909"/>
          <c:y val="0.10415224816397668"/>
          <c:w val="0.38768694634705225"/>
          <c:h val="0.84631689361063867"/>
        </c:manualLayout>
      </c:layout>
      <c:overlay val="0"/>
      <c:spPr>
        <a:noFill/>
        <a:ln w="25400">
          <a:noFill/>
        </a:ln>
      </c:spPr>
      <c:txPr>
        <a:bodyPr rot="0" spcFirstLastPara="1" vertOverflow="ellipsis" vert="horz" wrap="square" anchor="ctr" anchorCtr="1"/>
        <a:lstStyle/>
        <a:p>
          <a:pPr>
            <a:defRPr sz="900" b="1" i="0" u="none" strike="noStrike" kern="1200" baseline="0">
              <a:solidFill>
                <a:schemeClr val="tx1"/>
              </a:solidFill>
              <a:latin typeface="+mn-lt"/>
              <a:ea typeface="+mn-ea"/>
              <a:cs typeface="Times New Roman" panose="02020603050405020304" pitchFamily="18" charset="0"/>
            </a:defRPr>
          </a:pPr>
          <a:endParaRPr lang="tr-TR"/>
        </a:p>
      </c:txPr>
    </c:legend>
    <c:plotVisOnly val="1"/>
    <c:dispBlanksAs val="gap"/>
    <c:showDLblsOverMax val="0"/>
  </c:chart>
  <c:spPr>
    <a:solidFill>
      <a:schemeClr val="bg1"/>
    </a:solidFill>
    <a:ln w="9525" cap="flat" cmpd="sng" algn="ctr">
      <a:solidFill>
        <a:sysClr val="window" lastClr="FFFFFF">
          <a:lumMod val="75000"/>
        </a:sysClr>
      </a:solidFill>
      <a:round/>
    </a:ln>
    <a:effectLst/>
  </c:spPr>
  <c:txPr>
    <a:bodyPr/>
    <a:lstStyle/>
    <a:p>
      <a:pPr>
        <a:defRPr/>
      </a:pPr>
      <a:endParaRPr lang="tr-T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Sayfa1!$B$4</c:f>
              <c:strCache>
                <c:ptCount val="1"/>
                <c:pt idx="0">
                  <c:v>Kadın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Sayfa1!$C$2:$G$3</c:f>
              <c:strCache>
                <c:ptCount val="5"/>
                <c:pt idx="0">
                  <c:v>Yok</c:v>
                </c:pt>
                <c:pt idx="1">
                  <c:v>1 hastalık</c:v>
                </c:pt>
                <c:pt idx="2">
                  <c:v>2 hastalık</c:v>
                </c:pt>
                <c:pt idx="3">
                  <c:v>3 hastalık</c:v>
                </c:pt>
                <c:pt idx="4">
                  <c:v>4 Hastalık </c:v>
                </c:pt>
              </c:strCache>
            </c:strRef>
          </c:cat>
          <c:val>
            <c:numRef>
              <c:f>Sayfa1!$C$4:$G$4</c:f>
              <c:numCache>
                <c:formatCode>0.0</c:formatCode>
                <c:ptCount val="5"/>
                <c:pt idx="0" formatCode="General">
                  <c:v>61.8</c:v>
                </c:pt>
                <c:pt idx="1">
                  <c:v>23.9</c:v>
                </c:pt>
                <c:pt idx="2">
                  <c:v>10.6</c:v>
                </c:pt>
                <c:pt idx="3">
                  <c:v>3.3</c:v>
                </c:pt>
                <c:pt idx="4">
                  <c:v>0</c:v>
                </c:pt>
              </c:numCache>
            </c:numRef>
          </c:val>
          <c:extLst>
            <c:ext xmlns:c16="http://schemas.microsoft.com/office/drawing/2014/chart" uri="{C3380CC4-5D6E-409C-BE32-E72D297353CC}">
              <c16:uniqueId val="{00000000-5987-4F8C-9DF6-C30EE9530DB1}"/>
            </c:ext>
          </c:extLst>
        </c:ser>
        <c:ser>
          <c:idx val="1"/>
          <c:order val="1"/>
          <c:tx>
            <c:strRef>
              <c:f>Sayfa1!$B$5</c:f>
              <c:strCache>
                <c:ptCount val="1"/>
                <c:pt idx="0">
                  <c:v>Erkek</c:v>
                </c:pt>
              </c:strCache>
            </c:strRef>
          </c:tx>
          <c:spPr>
            <a:solidFill>
              <a:srgbClr val="0070C0"/>
            </a:solidFill>
            <a:ln>
              <a:solidFill>
                <a:srgbClr val="4472C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Sayfa1!$C$2:$G$3</c:f>
              <c:strCache>
                <c:ptCount val="5"/>
                <c:pt idx="0">
                  <c:v>Yok</c:v>
                </c:pt>
                <c:pt idx="1">
                  <c:v>1 hastalık</c:v>
                </c:pt>
                <c:pt idx="2">
                  <c:v>2 hastalık</c:v>
                </c:pt>
                <c:pt idx="3">
                  <c:v>3 hastalık</c:v>
                </c:pt>
                <c:pt idx="4">
                  <c:v>4 Hastalık </c:v>
                </c:pt>
              </c:strCache>
            </c:strRef>
          </c:cat>
          <c:val>
            <c:numRef>
              <c:f>Sayfa1!$C$5:$G$5</c:f>
              <c:numCache>
                <c:formatCode>General</c:formatCode>
                <c:ptCount val="5"/>
                <c:pt idx="0">
                  <c:v>66.7</c:v>
                </c:pt>
                <c:pt idx="1">
                  <c:v>20.3</c:v>
                </c:pt>
                <c:pt idx="2">
                  <c:v>9.3000000000000007</c:v>
                </c:pt>
                <c:pt idx="3">
                  <c:v>3.3</c:v>
                </c:pt>
                <c:pt idx="4">
                  <c:v>0</c:v>
                </c:pt>
              </c:numCache>
            </c:numRef>
          </c:val>
          <c:extLst>
            <c:ext xmlns:c16="http://schemas.microsoft.com/office/drawing/2014/chart" uri="{C3380CC4-5D6E-409C-BE32-E72D297353CC}">
              <c16:uniqueId val="{00000001-5987-4F8C-9DF6-C30EE9530DB1}"/>
            </c:ext>
          </c:extLst>
        </c:ser>
        <c:dLbls>
          <c:dLblPos val="outEnd"/>
          <c:showLegendKey val="0"/>
          <c:showVal val="1"/>
          <c:showCatName val="0"/>
          <c:showSerName val="0"/>
          <c:showPercent val="0"/>
          <c:showBubbleSize val="0"/>
        </c:dLbls>
        <c:gapWidth val="150"/>
        <c:axId val="1264778911"/>
        <c:axId val="1258088367"/>
      </c:barChart>
      <c:catAx>
        <c:axId val="126477891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tr-TR"/>
          </a:p>
        </c:txPr>
        <c:crossAx val="1258088367"/>
        <c:crosses val="autoZero"/>
        <c:auto val="1"/>
        <c:lblAlgn val="ctr"/>
        <c:lblOffset val="100"/>
        <c:noMultiLvlLbl val="0"/>
      </c:catAx>
      <c:valAx>
        <c:axId val="12580883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dirty="0"/>
                  <a:t>Yüzde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778911"/>
        <c:crosses val="autoZero"/>
        <c:crossBetween val="between"/>
      </c:valAx>
      <c:spPr>
        <a:noFill/>
        <a:ln>
          <a:noFill/>
        </a:ln>
        <a:effectLst/>
      </c:spPr>
    </c:plotArea>
    <c:legend>
      <c:legendPos val="b"/>
      <c:layout>
        <c:manualLayout>
          <c:xMode val="edge"/>
          <c:yMode val="edge"/>
          <c:x val="0.34695998058014654"/>
          <c:y val="0.91607499421413463"/>
          <c:w val="0.22086656542973734"/>
          <c:h val="8.392500578586542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8037379101773"/>
          <c:y val="4.5272033502892044E-2"/>
          <c:w val="0.89287831899954517"/>
          <c:h val="0.68501699565463714"/>
        </c:manualLayout>
      </c:layout>
      <c:scatterChart>
        <c:scatterStyle val="lineMarker"/>
        <c:varyColors val="0"/>
        <c:ser>
          <c:idx val="0"/>
          <c:order val="0"/>
          <c:tx>
            <c:strRef>
              <c:f>Overall!$G$5</c:f>
              <c:strCache>
                <c:ptCount val="1"/>
                <c:pt idx="0">
                  <c:v>Kan Basıncı Kayıt Oranı</c:v>
                </c:pt>
              </c:strCache>
            </c:strRef>
          </c:tx>
          <c:spPr>
            <a:ln w="19050" cap="rnd">
              <a:solidFill>
                <a:schemeClr val="accent1"/>
              </a:solidFill>
              <a:round/>
            </a:ln>
            <a:effectLst/>
          </c:spPr>
          <c:marker>
            <c:symbol val="circle"/>
            <c:size val="9"/>
            <c:spPr>
              <a:solidFill>
                <a:schemeClr val="accent1"/>
              </a:solidFill>
              <a:ln w="25400">
                <a:solidFill>
                  <a:schemeClr val="accent1"/>
                </a:solidFill>
              </a:ln>
              <a:effectLst/>
            </c:spPr>
          </c:marker>
          <c:dPt>
            <c:idx val="0"/>
            <c:marker>
              <c:symbol val="circle"/>
              <c:size val="9"/>
              <c:spPr>
                <a:noFill/>
                <a:ln w="25400">
                  <a:solidFill>
                    <a:srgbClr val="0070C0"/>
                  </a:solidFill>
                </a:ln>
                <a:effectLst/>
              </c:spPr>
            </c:marker>
            <c:bubble3D val="0"/>
            <c:extLst>
              <c:ext xmlns:c16="http://schemas.microsoft.com/office/drawing/2014/chart" uri="{C3380CC4-5D6E-409C-BE32-E72D297353CC}">
                <c16:uniqueId val="{00000000-09E1-4019-8313-8AC427829132}"/>
              </c:ext>
            </c:extLst>
          </c:dPt>
          <c:dPt>
            <c:idx val="1"/>
            <c:marker>
              <c:symbol val="circle"/>
              <c:size val="9"/>
              <c:spPr>
                <a:solidFill>
                  <a:schemeClr val="accent1"/>
                </a:solidFill>
                <a:ln w="25400">
                  <a:solidFill>
                    <a:schemeClr val="accent1"/>
                  </a:solidFill>
                </a:ln>
                <a:effectLst/>
              </c:spPr>
            </c:marker>
            <c:bubble3D val="0"/>
            <c:extLst>
              <c:ext xmlns:c16="http://schemas.microsoft.com/office/drawing/2014/chart" uri="{C3380CC4-5D6E-409C-BE32-E72D297353CC}">
                <c16:uniqueId val="{00000001-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Overall!$J$5:$J$6</c:f>
              <c:numCache>
                <c:formatCode>General</c:formatCode>
                <c:ptCount val="2"/>
                <c:pt idx="0">
                  <c:v>2</c:v>
                </c:pt>
                <c:pt idx="1">
                  <c:v>2</c:v>
                </c:pt>
              </c:numCache>
            </c:numRef>
          </c:xVal>
          <c:yVal>
            <c:numRef>
              <c:f>Overall!$I$5:$I$6</c:f>
              <c:numCache>
                <c:formatCode>General</c:formatCode>
                <c:ptCount val="2"/>
                <c:pt idx="0">
                  <c:v>5</c:v>
                </c:pt>
                <c:pt idx="1">
                  <c:v>34</c:v>
                </c:pt>
              </c:numCache>
            </c:numRef>
          </c:yVal>
          <c:smooth val="0"/>
          <c:extLst>
            <c:ext xmlns:c16="http://schemas.microsoft.com/office/drawing/2014/chart" uri="{C3380CC4-5D6E-409C-BE32-E72D297353CC}">
              <c16:uniqueId val="{00000002-09E1-4019-8313-8AC427829132}"/>
            </c:ext>
          </c:extLst>
        </c:ser>
        <c:ser>
          <c:idx val="1"/>
          <c:order val="1"/>
          <c:tx>
            <c:strRef>
              <c:f>Overall!$G$8</c:f>
              <c:strCache>
                <c:ptCount val="1"/>
                <c:pt idx="0">
                  <c:v>BKİ Kayıt Oranı</c:v>
                </c:pt>
              </c:strCache>
            </c:strRef>
          </c:tx>
          <c:spPr>
            <a:ln w="19050" cap="rnd">
              <a:solidFill>
                <a:schemeClr val="accent2"/>
              </a:solidFill>
              <a:round/>
            </a:ln>
            <a:effectLst/>
          </c:spPr>
          <c:marker>
            <c:symbol val="circle"/>
            <c:size val="9"/>
            <c:spPr>
              <a:solidFill>
                <a:schemeClr val="accent2"/>
              </a:solidFill>
              <a:ln w="25400">
                <a:solidFill>
                  <a:schemeClr val="accent2"/>
                </a:solidFill>
              </a:ln>
              <a:effectLst/>
            </c:spPr>
          </c:marker>
          <c:dPt>
            <c:idx val="0"/>
            <c:marker>
              <c:symbol val="circle"/>
              <c:size val="9"/>
              <c:spPr>
                <a:noFill/>
                <a:ln w="25400">
                  <a:solidFill>
                    <a:schemeClr val="accent2"/>
                  </a:solidFill>
                </a:ln>
                <a:effectLst/>
              </c:spPr>
            </c:marker>
            <c:bubble3D val="0"/>
            <c:extLst>
              <c:ext xmlns:c16="http://schemas.microsoft.com/office/drawing/2014/chart" uri="{C3380CC4-5D6E-409C-BE32-E72D297353CC}">
                <c16:uniqueId val="{00000003-09E1-4019-8313-8AC427829132}"/>
              </c:ext>
            </c:extLst>
          </c:dPt>
          <c:dPt>
            <c:idx val="1"/>
            <c:marker>
              <c:symbol val="circle"/>
              <c:size val="9"/>
              <c:spPr>
                <a:solidFill>
                  <a:schemeClr val="accent2"/>
                </a:solidFill>
                <a:ln w="25400">
                  <a:solidFill>
                    <a:schemeClr val="accent2"/>
                  </a:solidFill>
                </a:ln>
                <a:effectLst/>
              </c:spPr>
            </c:marker>
            <c:bubble3D val="0"/>
            <c:extLst>
              <c:ext xmlns:c16="http://schemas.microsoft.com/office/drawing/2014/chart" uri="{C3380CC4-5D6E-409C-BE32-E72D297353CC}">
                <c16:uniqueId val="{00000004-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Overall!$J$8:$J$9</c:f>
              <c:numCache>
                <c:formatCode>General</c:formatCode>
                <c:ptCount val="2"/>
                <c:pt idx="0">
                  <c:v>4</c:v>
                </c:pt>
                <c:pt idx="1">
                  <c:v>4</c:v>
                </c:pt>
              </c:numCache>
            </c:numRef>
          </c:xVal>
          <c:yVal>
            <c:numRef>
              <c:f>Overall!$I$8:$I$9</c:f>
              <c:numCache>
                <c:formatCode>General</c:formatCode>
                <c:ptCount val="2"/>
                <c:pt idx="0">
                  <c:v>12</c:v>
                </c:pt>
                <c:pt idx="1">
                  <c:v>29</c:v>
                </c:pt>
              </c:numCache>
            </c:numRef>
          </c:yVal>
          <c:smooth val="0"/>
          <c:extLst>
            <c:ext xmlns:c16="http://schemas.microsoft.com/office/drawing/2014/chart" uri="{C3380CC4-5D6E-409C-BE32-E72D297353CC}">
              <c16:uniqueId val="{00000005-09E1-4019-8313-8AC427829132}"/>
            </c:ext>
          </c:extLst>
        </c:ser>
        <c:ser>
          <c:idx val="2"/>
          <c:order val="2"/>
          <c:tx>
            <c:strRef>
              <c:f>Overall!$G$11</c:f>
              <c:strCache>
                <c:ptCount val="1"/>
                <c:pt idx="0">
                  <c:v>Kolestrol Ölçüm Oranı</c:v>
                </c:pt>
              </c:strCache>
            </c:strRef>
          </c:tx>
          <c:spPr>
            <a:ln w="19050" cap="rnd">
              <a:solidFill>
                <a:schemeClr val="accent3"/>
              </a:solidFill>
              <a:round/>
            </a:ln>
            <a:effectLst/>
          </c:spPr>
          <c:marker>
            <c:symbol val="circle"/>
            <c:size val="9"/>
            <c:spPr>
              <a:solidFill>
                <a:schemeClr val="accent3"/>
              </a:solidFill>
              <a:ln w="25400">
                <a:solidFill>
                  <a:schemeClr val="accent3"/>
                </a:solidFill>
              </a:ln>
              <a:effectLst/>
            </c:spPr>
          </c:marker>
          <c:dPt>
            <c:idx val="0"/>
            <c:marker>
              <c:symbol val="circle"/>
              <c:size val="9"/>
              <c:spPr>
                <a:noFill/>
                <a:ln w="25400">
                  <a:solidFill>
                    <a:schemeClr val="accent3"/>
                  </a:solidFill>
                </a:ln>
                <a:effectLst/>
              </c:spPr>
            </c:marker>
            <c:bubble3D val="0"/>
            <c:extLst>
              <c:ext xmlns:c16="http://schemas.microsoft.com/office/drawing/2014/chart" uri="{C3380CC4-5D6E-409C-BE32-E72D297353CC}">
                <c16:uniqueId val="{00000006-09E1-4019-8313-8AC427829132}"/>
              </c:ext>
            </c:extLst>
          </c:dPt>
          <c:dPt>
            <c:idx val="1"/>
            <c:marker>
              <c:symbol val="circle"/>
              <c:size val="9"/>
              <c:spPr>
                <a:solidFill>
                  <a:schemeClr val="accent3"/>
                </a:solidFill>
                <a:ln w="25400">
                  <a:solidFill>
                    <a:schemeClr val="accent3"/>
                  </a:solidFill>
                </a:ln>
                <a:effectLst/>
              </c:spPr>
            </c:marker>
            <c:bubble3D val="0"/>
            <c:extLst>
              <c:ext xmlns:c16="http://schemas.microsoft.com/office/drawing/2014/chart" uri="{C3380CC4-5D6E-409C-BE32-E72D297353CC}">
                <c16:uniqueId val="{00000007-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Overall!$J$11:$J$12</c:f>
              <c:numCache>
                <c:formatCode>General</c:formatCode>
                <c:ptCount val="2"/>
                <c:pt idx="0">
                  <c:v>6</c:v>
                </c:pt>
                <c:pt idx="1">
                  <c:v>6</c:v>
                </c:pt>
              </c:numCache>
            </c:numRef>
          </c:xVal>
          <c:yVal>
            <c:numRef>
              <c:f>Overall!$I$11:$I$12</c:f>
              <c:numCache>
                <c:formatCode>General</c:formatCode>
                <c:ptCount val="2"/>
                <c:pt idx="0">
                  <c:v>62</c:v>
                </c:pt>
                <c:pt idx="1">
                  <c:v>71</c:v>
                </c:pt>
              </c:numCache>
            </c:numRef>
          </c:yVal>
          <c:smooth val="0"/>
          <c:extLst>
            <c:ext xmlns:c16="http://schemas.microsoft.com/office/drawing/2014/chart" uri="{C3380CC4-5D6E-409C-BE32-E72D297353CC}">
              <c16:uniqueId val="{00000008-09E1-4019-8313-8AC427829132}"/>
            </c:ext>
          </c:extLst>
        </c:ser>
        <c:ser>
          <c:idx val="3"/>
          <c:order val="3"/>
          <c:tx>
            <c:strRef>
              <c:f>Overall!$G$14</c:f>
              <c:strCache>
                <c:ptCount val="1"/>
                <c:pt idx="0">
                  <c:v>Kreatinin Ölçüm Oranı</c:v>
                </c:pt>
              </c:strCache>
            </c:strRef>
          </c:tx>
          <c:spPr>
            <a:ln w="19050" cap="rnd">
              <a:solidFill>
                <a:schemeClr val="accent4"/>
              </a:solidFill>
              <a:round/>
            </a:ln>
            <a:effectLst/>
          </c:spPr>
          <c:marker>
            <c:symbol val="circle"/>
            <c:size val="9"/>
            <c:spPr>
              <a:solidFill>
                <a:schemeClr val="accent4"/>
              </a:solidFill>
              <a:ln w="25400">
                <a:solidFill>
                  <a:schemeClr val="accent4"/>
                </a:solidFill>
              </a:ln>
              <a:effectLst/>
            </c:spPr>
          </c:marker>
          <c:dPt>
            <c:idx val="0"/>
            <c:marker>
              <c:symbol val="circle"/>
              <c:size val="9"/>
              <c:spPr>
                <a:noFill/>
                <a:ln w="25400">
                  <a:solidFill>
                    <a:schemeClr val="accent4"/>
                  </a:solidFill>
                </a:ln>
                <a:effectLst/>
              </c:spPr>
            </c:marker>
            <c:bubble3D val="0"/>
            <c:extLst>
              <c:ext xmlns:c16="http://schemas.microsoft.com/office/drawing/2014/chart" uri="{C3380CC4-5D6E-409C-BE32-E72D297353CC}">
                <c16:uniqueId val="{00000009-09E1-4019-8313-8AC427829132}"/>
              </c:ext>
            </c:extLst>
          </c:dPt>
          <c:dPt>
            <c:idx val="1"/>
            <c:marker>
              <c:symbol val="circle"/>
              <c:size val="9"/>
              <c:spPr>
                <a:solidFill>
                  <a:schemeClr val="accent4"/>
                </a:solidFill>
                <a:ln w="25400">
                  <a:solidFill>
                    <a:schemeClr val="accent4"/>
                  </a:solidFill>
                </a:ln>
                <a:effectLst/>
              </c:spPr>
            </c:marker>
            <c:bubble3D val="0"/>
            <c:extLst>
              <c:ext xmlns:c16="http://schemas.microsoft.com/office/drawing/2014/chart" uri="{C3380CC4-5D6E-409C-BE32-E72D297353CC}">
                <c16:uniqueId val="{0000000A-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Overall!$J$14:$J$15</c:f>
              <c:numCache>
                <c:formatCode>General</c:formatCode>
                <c:ptCount val="2"/>
                <c:pt idx="0">
                  <c:v>8</c:v>
                </c:pt>
                <c:pt idx="1">
                  <c:v>8</c:v>
                </c:pt>
              </c:numCache>
            </c:numRef>
          </c:xVal>
          <c:yVal>
            <c:numRef>
              <c:f>Overall!$I$14:$I$15</c:f>
              <c:numCache>
                <c:formatCode>General</c:formatCode>
                <c:ptCount val="2"/>
                <c:pt idx="0">
                  <c:v>71</c:v>
                </c:pt>
                <c:pt idx="1">
                  <c:v>86</c:v>
                </c:pt>
              </c:numCache>
            </c:numRef>
          </c:yVal>
          <c:smooth val="0"/>
          <c:extLst>
            <c:ext xmlns:c16="http://schemas.microsoft.com/office/drawing/2014/chart" uri="{C3380CC4-5D6E-409C-BE32-E72D297353CC}">
              <c16:uniqueId val="{0000000B-09E1-4019-8313-8AC427829132}"/>
            </c:ext>
          </c:extLst>
        </c:ser>
        <c:ser>
          <c:idx val="4"/>
          <c:order val="4"/>
          <c:tx>
            <c:strRef>
              <c:f>Overall!$G$17</c:f>
              <c:strCache>
                <c:ptCount val="1"/>
                <c:pt idx="0">
                  <c:v>Proteinüri Ölçüm Oranı</c:v>
                </c:pt>
              </c:strCache>
            </c:strRef>
          </c:tx>
          <c:spPr>
            <a:ln w="19050" cap="rnd">
              <a:solidFill>
                <a:schemeClr val="accent5"/>
              </a:solidFill>
              <a:round/>
            </a:ln>
            <a:effectLst/>
          </c:spPr>
          <c:marker>
            <c:symbol val="circle"/>
            <c:size val="9"/>
            <c:spPr>
              <a:solidFill>
                <a:schemeClr val="accent5"/>
              </a:solidFill>
              <a:ln w="25400">
                <a:solidFill>
                  <a:schemeClr val="accent5"/>
                </a:solidFill>
              </a:ln>
              <a:effectLst/>
            </c:spPr>
          </c:marker>
          <c:dPt>
            <c:idx val="0"/>
            <c:marker>
              <c:symbol val="circle"/>
              <c:size val="9"/>
              <c:spPr>
                <a:noFill/>
                <a:ln w="25400">
                  <a:solidFill>
                    <a:schemeClr val="accent5"/>
                  </a:solidFill>
                </a:ln>
                <a:effectLst/>
              </c:spPr>
            </c:marker>
            <c:bubble3D val="0"/>
            <c:extLst>
              <c:ext xmlns:c16="http://schemas.microsoft.com/office/drawing/2014/chart" uri="{C3380CC4-5D6E-409C-BE32-E72D297353CC}">
                <c16:uniqueId val="{0000000C-09E1-4019-8313-8AC427829132}"/>
              </c:ext>
            </c:extLst>
          </c:dPt>
          <c:dPt>
            <c:idx val="1"/>
            <c:marker>
              <c:symbol val="circle"/>
              <c:size val="9"/>
              <c:spPr>
                <a:solidFill>
                  <a:schemeClr val="accent5"/>
                </a:solidFill>
                <a:ln w="25400">
                  <a:solidFill>
                    <a:schemeClr val="accent5"/>
                  </a:solidFill>
                </a:ln>
                <a:effectLst/>
              </c:spPr>
            </c:marker>
            <c:bubble3D val="0"/>
            <c:extLst>
              <c:ext xmlns:c16="http://schemas.microsoft.com/office/drawing/2014/chart" uri="{C3380CC4-5D6E-409C-BE32-E72D297353CC}">
                <c16:uniqueId val="{0000000D-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Overall!$J$17:$J$18</c:f>
              <c:numCache>
                <c:formatCode>General</c:formatCode>
                <c:ptCount val="2"/>
                <c:pt idx="0">
                  <c:v>10</c:v>
                </c:pt>
                <c:pt idx="1">
                  <c:v>10</c:v>
                </c:pt>
              </c:numCache>
            </c:numRef>
          </c:xVal>
          <c:yVal>
            <c:numRef>
              <c:f>Overall!$I$17:$I$18</c:f>
              <c:numCache>
                <c:formatCode>General</c:formatCode>
                <c:ptCount val="2"/>
                <c:pt idx="0">
                  <c:v>41</c:v>
                </c:pt>
                <c:pt idx="1">
                  <c:v>48</c:v>
                </c:pt>
              </c:numCache>
            </c:numRef>
          </c:yVal>
          <c:smooth val="0"/>
          <c:extLst>
            <c:ext xmlns:c16="http://schemas.microsoft.com/office/drawing/2014/chart" uri="{C3380CC4-5D6E-409C-BE32-E72D297353CC}">
              <c16:uniqueId val="{0000000E-09E1-4019-8313-8AC427829132}"/>
            </c:ext>
          </c:extLst>
        </c:ser>
        <c:ser>
          <c:idx val="5"/>
          <c:order val="5"/>
          <c:tx>
            <c:strRef>
              <c:f>Overall!$G$20</c:f>
              <c:strCache>
                <c:ptCount val="1"/>
                <c:pt idx="0">
                  <c:v>AKŞ Ölçüm Oranı</c:v>
                </c:pt>
              </c:strCache>
            </c:strRef>
          </c:tx>
          <c:spPr>
            <a:ln w="19050" cap="rnd">
              <a:solidFill>
                <a:schemeClr val="accent6"/>
              </a:solidFill>
              <a:round/>
            </a:ln>
            <a:effectLst/>
          </c:spPr>
          <c:marker>
            <c:symbol val="circle"/>
            <c:size val="9"/>
            <c:spPr>
              <a:solidFill>
                <a:schemeClr val="accent6"/>
              </a:solidFill>
              <a:ln w="25400">
                <a:solidFill>
                  <a:schemeClr val="accent6"/>
                </a:solidFill>
              </a:ln>
              <a:effectLst/>
            </c:spPr>
          </c:marker>
          <c:dPt>
            <c:idx val="0"/>
            <c:marker>
              <c:symbol val="circle"/>
              <c:size val="9"/>
              <c:spPr>
                <a:noFill/>
                <a:ln w="25400">
                  <a:solidFill>
                    <a:schemeClr val="accent6"/>
                  </a:solidFill>
                </a:ln>
                <a:effectLst/>
              </c:spPr>
            </c:marker>
            <c:bubble3D val="0"/>
            <c:extLst>
              <c:ext xmlns:c16="http://schemas.microsoft.com/office/drawing/2014/chart" uri="{C3380CC4-5D6E-409C-BE32-E72D297353CC}">
                <c16:uniqueId val="{0000000F-09E1-4019-8313-8AC427829132}"/>
              </c:ext>
            </c:extLst>
          </c:dPt>
          <c:dPt>
            <c:idx val="1"/>
            <c:marker>
              <c:symbol val="circle"/>
              <c:size val="9"/>
              <c:spPr>
                <a:solidFill>
                  <a:schemeClr val="accent6"/>
                </a:solidFill>
                <a:ln w="25400">
                  <a:solidFill>
                    <a:schemeClr val="accent6"/>
                  </a:solidFill>
                </a:ln>
                <a:effectLst/>
              </c:spPr>
            </c:marker>
            <c:bubble3D val="0"/>
            <c:extLst>
              <c:ext xmlns:c16="http://schemas.microsoft.com/office/drawing/2014/chart" uri="{C3380CC4-5D6E-409C-BE32-E72D297353CC}">
                <c16:uniqueId val="{00000010-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Overall!$J$20:$J$21</c:f>
              <c:numCache>
                <c:formatCode>General</c:formatCode>
                <c:ptCount val="2"/>
                <c:pt idx="0">
                  <c:v>12</c:v>
                </c:pt>
                <c:pt idx="1">
                  <c:v>12</c:v>
                </c:pt>
              </c:numCache>
            </c:numRef>
          </c:xVal>
          <c:yVal>
            <c:numRef>
              <c:f>Overall!$I$20:$I$21</c:f>
              <c:numCache>
                <c:formatCode>General</c:formatCode>
                <c:ptCount val="2"/>
                <c:pt idx="0">
                  <c:v>70</c:v>
                </c:pt>
                <c:pt idx="1">
                  <c:v>85</c:v>
                </c:pt>
              </c:numCache>
            </c:numRef>
          </c:yVal>
          <c:smooth val="0"/>
          <c:extLst>
            <c:ext xmlns:c16="http://schemas.microsoft.com/office/drawing/2014/chart" uri="{C3380CC4-5D6E-409C-BE32-E72D297353CC}">
              <c16:uniqueId val="{00000011-09E1-4019-8313-8AC427829132}"/>
            </c:ext>
          </c:extLst>
        </c:ser>
        <c:ser>
          <c:idx val="6"/>
          <c:order val="6"/>
          <c:tx>
            <c:strRef>
              <c:f>Overall!$G$23</c:f>
              <c:strCache>
                <c:ptCount val="1"/>
                <c:pt idx="0">
                  <c:v>HbA1c Ölçüm Oranı</c:v>
                </c:pt>
              </c:strCache>
            </c:strRef>
          </c:tx>
          <c:spPr>
            <a:ln w="19050" cap="rnd">
              <a:solidFill>
                <a:srgbClr val="2C4D75"/>
              </a:solidFill>
              <a:round/>
            </a:ln>
            <a:effectLst/>
          </c:spPr>
          <c:marker>
            <c:symbol val="circle"/>
            <c:size val="9"/>
            <c:spPr>
              <a:solidFill>
                <a:srgbClr val="2C4D75"/>
              </a:solidFill>
              <a:ln w="25400">
                <a:solidFill>
                  <a:srgbClr val="2C4D75"/>
                </a:solidFill>
              </a:ln>
              <a:effectLst/>
            </c:spPr>
          </c:marker>
          <c:dPt>
            <c:idx val="0"/>
            <c:marker>
              <c:symbol val="circle"/>
              <c:size val="9"/>
              <c:spPr>
                <a:noFill/>
                <a:ln w="25400">
                  <a:solidFill>
                    <a:srgbClr val="2C4D75"/>
                  </a:solidFill>
                </a:ln>
                <a:effectLst/>
              </c:spPr>
            </c:marker>
            <c:bubble3D val="0"/>
            <c:extLst>
              <c:ext xmlns:c16="http://schemas.microsoft.com/office/drawing/2014/chart" uri="{C3380CC4-5D6E-409C-BE32-E72D297353CC}">
                <c16:uniqueId val="{00000012-09E1-4019-8313-8AC427829132}"/>
              </c:ext>
            </c:extLst>
          </c:dPt>
          <c:dPt>
            <c:idx val="1"/>
            <c:marker>
              <c:symbol val="circle"/>
              <c:size val="9"/>
              <c:spPr>
                <a:solidFill>
                  <a:srgbClr val="2C4D75"/>
                </a:solidFill>
                <a:ln w="25400">
                  <a:solidFill>
                    <a:srgbClr val="2C4D75"/>
                  </a:solidFill>
                </a:ln>
                <a:effectLst/>
              </c:spPr>
            </c:marker>
            <c:bubble3D val="0"/>
            <c:extLst>
              <c:ext xmlns:c16="http://schemas.microsoft.com/office/drawing/2014/chart" uri="{C3380CC4-5D6E-409C-BE32-E72D297353CC}">
                <c16:uniqueId val="{00000013-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Overall!$J$23:$J$24</c:f>
              <c:numCache>
                <c:formatCode>General</c:formatCode>
                <c:ptCount val="2"/>
                <c:pt idx="0">
                  <c:v>14</c:v>
                </c:pt>
                <c:pt idx="1">
                  <c:v>14</c:v>
                </c:pt>
              </c:numCache>
            </c:numRef>
          </c:xVal>
          <c:yVal>
            <c:numRef>
              <c:f>Overall!$I$23:$I$24</c:f>
              <c:numCache>
                <c:formatCode>General</c:formatCode>
                <c:ptCount val="2"/>
                <c:pt idx="0">
                  <c:v>34</c:v>
                </c:pt>
                <c:pt idx="1">
                  <c:v>46</c:v>
                </c:pt>
              </c:numCache>
            </c:numRef>
          </c:yVal>
          <c:smooth val="0"/>
          <c:extLst>
            <c:ext xmlns:c16="http://schemas.microsoft.com/office/drawing/2014/chart" uri="{C3380CC4-5D6E-409C-BE32-E72D297353CC}">
              <c16:uniqueId val="{00000014-09E1-4019-8313-8AC427829132}"/>
            </c:ext>
          </c:extLst>
        </c:ser>
        <c:ser>
          <c:idx val="7"/>
          <c:order val="7"/>
          <c:tx>
            <c:strRef>
              <c:f>Overall!$G$29</c:f>
              <c:strCache>
                <c:ptCount val="1"/>
                <c:pt idx="0">
                  <c:v>Tütün Kullanımı Kayıt Oranı</c:v>
                </c:pt>
              </c:strCache>
            </c:strRef>
          </c:tx>
          <c:spPr>
            <a:ln w="19050" cap="rnd">
              <a:solidFill>
                <a:srgbClr val="772C2A"/>
              </a:solidFill>
              <a:round/>
            </a:ln>
            <a:effectLst/>
          </c:spPr>
          <c:marker>
            <c:symbol val="circle"/>
            <c:size val="9"/>
            <c:spPr>
              <a:solidFill>
                <a:srgbClr val="772C2A"/>
              </a:solidFill>
              <a:ln w="25400">
                <a:solidFill>
                  <a:srgbClr val="772C2A"/>
                </a:solidFill>
              </a:ln>
              <a:effectLst/>
            </c:spPr>
          </c:marker>
          <c:dPt>
            <c:idx val="0"/>
            <c:marker>
              <c:symbol val="circle"/>
              <c:size val="9"/>
              <c:spPr>
                <a:noFill/>
                <a:ln w="25400">
                  <a:solidFill>
                    <a:srgbClr val="772C2A"/>
                  </a:solidFill>
                </a:ln>
                <a:effectLst/>
              </c:spPr>
            </c:marker>
            <c:bubble3D val="0"/>
            <c:extLst>
              <c:ext xmlns:c16="http://schemas.microsoft.com/office/drawing/2014/chart" uri="{C3380CC4-5D6E-409C-BE32-E72D297353CC}">
                <c16:uniqueId val="{00000015-09E1-4019-8313-8AC427829132}"/>
              </c:ext>
            </c:extLst>
          </c:dPt>
          <c:dPt>
            <c:idx val="1"/>
            <c:marker>
              <c:symbol val="circle"/>
              <c:size val="9"/>
              <c:spPr>
                <a:solidFill>
                  <a:srgbClr val="772C2A"/>
                </a:solidFill>
                <a:ln w="25400">
                  <a:solidFill>
                    <a:srgbClr val="772C2A"/>
                  </a:solidFill>
                </a:ln>
                <a:effectLst/>
              </c:spPr>
            </c:marker>
            <c:bubble3D val="0"/>
            <c:extLst>
              <c:ext xmlns:c16="http://schemas.microsoft.com/office/drawing/2014/chart" uri="{C3380CC4-5D6E-409C-BE32-E72D297353CC}">
                <c16:uniqueId val="{00000016-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Overall!$J$29:$J$30</c:f>
              <c:numCache>
                <c:formatCode>General</c:formatCode>
                <c:ptCount val="2"/>
                <c:pt idx="0">
                  <c:v>16</c:v>
                </c:pt>
                <c:pt idx="1">
                  <c:v>16</c:v>
                </c:pt>
              </c:numCache>
            </c:numRef>
          </c:xVal>
          <c:yVal>
            <c:numRef>
              <c:f>Overall!$I$29:$I$30</c:f>
              <c:numCache>
                <c:formatCode>General</c:formatCode>
                <c:ptCount val="2"/>
                <c:pt idx="0">
                  <c:v>6</c:v>
                </c:pt>
                <c:pt idx="1">
                  <c:v>22</c:v>
                </c:pt>
              </c:numCache>
            </c:numRef>
          </c:yVal>
          <c:smooth val="0"/>
          <c:extLst>
            <c:ext xmlns:c16="http://schemas.microsoft.com/office/drawing/2014/chart" uri="{C3380CC4-5D6E-409C-BE32-E72D297353CC}">
              <c16:uniqueId val="{00000017-09E1-4019-8313-8AC427829132}"/>
            </c:ext>
          </c:extLst>
        </c:ser>
        <c:ser>
          <c:idx val="8"/>
          <c:order val="8"/>
          <c:tx>
            <c:strRef>
              <c:f>Overall!$G$32</c:f>
              <c:strCache>
                <c:ptCount val="1"/>
                <c:pt idx="0">
                  <c:v>Risk Skoru Ölçüm Oranı</c:v>
                </c:pt>
              </c:strCache>
            </c:strRef>
          </c:tx>
          <c:spPr>
            <a:ln w="19050" cap="rnd">
              <a:solidFill>
                <a:srgbClr val="5F7530"/>
              </a:solidFill>
              <a:round/>
            </a:ln>
            <a:effectLst/>
          </c:spPr>
          <c:marker>
            <c:symbol val="circle"/>
            <c:size val="9"/>
            <c:spPr>
              <a:solidFill>
                <a:srgbClr val="5F7530"/>
              </a:solidFill>
              <a:ln w="25400">
                <a:solidFill>
                  <a:srgbClr val="5F7530"/>
                </a:solidFill>
              </a:ln>
              <a:effectLst/>
            </c:spPr>
          </c:marker>
          <c:dPt>
            <c:idx val="0"/>
            <c:marker>
              <c:symbol val="circle"/>
              <c:size val="9"/>
              <c:spPr>
                <a:noFill/>
                <a:ln w="25400">
                  <a:solidFill>
                    <a:srgbClr val="5F7530"/>
                  </a:solidFill>
                </a:ln>
                <a:effectLst/>
              </c:spPr>
            </c:marker>
            <c:bubble3D val="0"/>
            <c:extLst>
              <c:ext xmlns:c16="http://schemas.microsoft.com/office/drawing/2014/chart" uri="{C3380CC4-5D6E-409C-BE32-E72D297353CC}">
                <c16:uniqueId val="{00000018-09E1-4019-8313-8AC427829132}"/>
              </c:ext>
            </c:extLst>
          </c:dPt>
          <c:dPt>
            <c:idx val="1"/>
            <c:marker>
              <c:symbol val="circle"/>
              <c:size val="9"/>
              <c:spPr>
                <a:solidFill>
                  <a:srgbClr val="5F7530"/>
                </a:solidFill>
                <a:ln w="25400">
                  <a:solidFill>
                    <a:srgbClr val="5F7530"/>
                  </a:solidFill>
                </a:ln>
                <a:effectLst/>
              </c:spPr>
            </c:marker>
            <c:bubble3D val="0"/>
            <c:extLst>
              <c:ext xmlns:c16="http://schemas.microsoft.com/office/drawing/2014/chart" uri="{C3380CC4-5D6E-409C-BE32-E72D297353CC}">
                <c16:uniqueId val="{00000019-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Overall!$J$32:$J$33</c:f>
              <c:numCache>
                <c:formatCode>General</c:formatCode>
                <c:ptCount val="2"/>
                <c:pt idx="0">
                  <c:v>18</c:v>
                </c:pt>
                <c:pt idx="1">
                  <c:v>18</c:v>
                </c:pt>
              </c:numCache>
            </c:numRef>
          </c:xVal>
          <c:yVal>
            <c:numRef>
              <c:f>Overall!$I$32:$I$33</c:f>
              <c:numCache>
                <c:formatCode>General</c:formatCode>
                <c:ptCount val="2"/>
                <c:pt idx="0">
                  <c:v>4</c:v>
                </c:pt>
                <c:pt idx="1">
                  <c:v>18</c:v>
                </c:pt>
              </c:numCache>
            </c:numRef>
          </c:yVal>
          <c:smooth val="0"/>
          <c:extLst>
            <c:ext xmlns:c16="http://schemas.microsoft.com/office/drawing/2014/chart" uri="{C3380CC4-5D6E-409C-BE32-E72D297353CC}">
              <c16:uniqueId val="{0000001A-09E1-4019-8313-8AC427829132}"/>
            </c:ext>
          </c:extLst>
        </c:ser>
        <c:ser>
          <c:idx val="9"/>
          <c:order val="9"/>
          <c:tx>
            <c:strRef>
              <c:f>Overall!$G$35</c:f>
              <c:strCache>
                <c:ptCount val="1"/>
                <c:pt idx="0">
                  <c:v>Yaşam Tarzı Değişikliği Önerisi Oranı</c:v>
                </c:pt>
              </c:strCache>
            </c:strRef>
          </c:tx>
          <c:spPr>
            <a:ln w="19050" cap="rnd">
              <a:solidFill>
                <a:srgbClr val="8B1360"/>
              </a:solidFill>
              <a:round/>
            </a:ln>
            <a:effectLst/>
          </c:spPr>
          <c:marker>
            <c:symbol val="circle"/>
            <c:size val="9"/>
            <c:spPr>
              <a:solidFill>
                <a:srgbClr val="8B1360"/>
              </a:solidFill>
              <a:ln w="25400">
                <a:solidFill>
                  <a:srgbClr val="8B1360"/>
                </a:solidFill>
              </a:ln>
              <a:effectLst/>
            </c:spPr>
          </c:marker>
          <c:dPt>
            <c:idx val="0"/>
            <c:marker>
              <c:symbol val="circle"/>
              <c:size val="9"/>
              <c:spPr>
                <a:noFill/>
                <a:ln w="25400">
                  <a:solidFill>
                    <a:srgbClr val="8B1360"/>
                  </a:solidFill>
                </a:ln>
                <a:effectLst/>
              </c:spPr>
            </c:marker>
            <c:bubble3D val="0"/>
            <c:extLst>
              <c:ext xmlns:c16="http://schemas.microsoft.com/office/drawing/2014/chart" uri="{C3380CC4-5D6E-409C-BE32-E72D297353CC}">
                <c16:uniqueId val="{0000001B-09E1-4019-8313-8AC427829132}"/>
              </c:ext>
            </c:extLst>
          </c:dPt>
          <c:dPt>
            <c:idx val="1"/>
            <c:marker>
              <c:symbol val="circle"/>
              <c:size val="9"/>
              <c:spPr>
                <a:solidFill>
                  <a:srgbClr val="8B1360"/>
                </a:solidFill>
                <a:ln w="25400">
                  <a:solidFill>
                    <a:srgbClr val="8B1360"/>
                  </a:solidFill>
                </a:ln>
                <a:effectLst/>
              </c:spPr>
            </c:marker>
            <c:bubble3D val="0"/>
            <c:extLst>
              <c:ext xmlns:c16="http://schemas.microsoft.com/office/drawing/2014/chart" uri="{C3380CC4-5D6E-409C-BE32-E72D297353CC}">
                <c16:uniqueId val="{0000001C-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Overall!$J$35:$J$36</c:f>
              <c:numCache>
                <c:formatCode>General</c:formatCode>
                <c:ptCount val="2"/>
                <c:pt idx="0">
                  <c:v>20</c:v>
                </c:pt>
                <c:pt idx="1">
                  <c:v>20</c:v>
                </c:pt>
              </c:numCache>
            </c:numRef>
          </c:xVal>
          <c:yVal>
            <c:numRef>
              <c:f>Overall!$I$35:$I$36</c:f>
              <c:numCache>
                <c:formatCode>General</c:formatCode>
                <c:ptCount val="2"/>
                <c:pt idx="0">
                  <c:v>9</c:v>
                </c:pt>
                <c:pt idx="1">
                  <c:v>24</c:v>
                </c:pt>
              </c:numCache>
            </c:numRef>
          </c:yVal>
          <c:smooth val="0"/>
          <c:extLst>
            <c:ext xmlns:c16="http://schemas.microsoft.com/office/drawing/2014/chart" uri="{C3380CC4-5D6E-409C-BE32-E72D297353CC}">
              <c16:uniqueId val="{0000001D-09E1-4019-8313-8AC427829132}"/>
            </c:ext>
          </c:extLst>
        </c:ser>
        <c:ser>
          <c:idx val="10"/>
          <c:order val="10"/>
          <c:tx>
            <c:strRef>
              <c:f>Overall!$G$38</c:f>
              <c:strCache>
                <c:ptCount val="1"/>
              </c:strCache>
            </c:strRef>
          </c:tx>
          <c:spPr>
            <a:ln w="19050" cap="rnd">
              <a:solidFill>
                <a:schemeClr val="accent5">
                  <a:lumMod val="60000"/>
                </a:schemeClr>
              </a:solidFill>
              <a:round/>
            </a:ln>
            <a:effectLst/>
          </c:spPr>
          <c:marker>
            <c:symbol val="circle"/>
            <c:size val="9"/>
            <c:spPr>
              <a:solidFill>
                <a:schemeClr val="accent5">
                  <a:lumMod val="60000"/>
                </a:schemeClr>
              </a:solidFill>
              <a:ln w="25400">
                <a:solidFill>
                  <a:schemeClr val="accent5">
                    <a:lumMod val="60000"/>
                  </a:schemeClr>
                </a:solidFill>
              </a:ln>
              <a:effectLst/>
            </c:spPr>
          </c:marker>
          <c:dPt>
            <c:idx val="0"/>
            <c:marker>
              <c:symbol val="circle"/>
              <c:size val="9"/>
              <c:spPr>
                <a:solidFill>
                  <a:schemeClr val="accent6"/>
                </a:solidFill>
                <a:ln w="25400">
                  <a:solidFill>
                    <a:schemeClr val="accent6"/>
                  </a:solidFill>
                </a:ln>
                <a:effectLst/>
              </c:spPr>
            </c:marker>
            <c:bubble3D val="0"/>
            <c:extLst>
              <c:ext xmlns:c16="http://schemas.microsoft.com/office/drawing/2014/chart" uri="{C3380CC4-5D6E-409C-BE32-E72D297353CC}">
                <c16:uniqueId val="{0000001E-09E1-4019-8313-8AC427829132}"/>
              </c:ext>
            </c:extLst>
          </c:dPt>
          <c:dPt>
            <c:idx val="1"/>
            <c:marker>
              <c:symbol val="circle"/>
              <c:size val="9"/>
              <c:spPr>
                <a:solidFill>
                  <a:schemeClr val="accent1"/>
                </a:solidFill>
                <a:ln w="25400">
                  <a:solidFill>
                    <a:schemeClr val="accent1"/>
                  </a:solidFill>
                </a:ln>
                <a:effectLst/>
              </c:spPr>
            </c:marker>
            <c:bubble3D val="0"/>
            <c:extLst>
              <c:ext xmlns:c16="http://schemas.microsoft.com/office/drawing/2014/chart" uri="{C3380CC4-5D6E-409C-BE32-E72D297353CC}">
                <c16:uniqueId val="{0000001F-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Overall!$J$38:$J$39</c:f>
              <c:numCache>
                <c:formatCode>General</c:formatCode>
                <c:ptCount val="2"/>
              </c:numCache>
            </c:numRef>
          </c:xVal>
          <c:yVal>
            <c:numRef>
              <c:f>Overall!$I$38:$I$39</c:f>
              <c:numCache>
                <c:formatCode>General</c:formatCode>
                <c:ptCount val="2"/>
              </c:numCache>
            </c:numRef>
          </c:yVal>
          <c:smooth val="0"/>
          <c:extLst>
            <c:ext xmlns:c16="http://schemas.microsoft.com/office/drawing/2014/chart" uri="{C3380CC4-5D6E-409C-BE32-E72D297353CC}">
              <c16:uniqueId val="{00000020-09E1-4019-8313-8AC427829132}"/>
            </c:ext>
          </c:extLst>
        </c:ser>
        <c:ser>
          <c:idx val="11"/>
          <c:order val="11"/>
          <c:tx>
            <c:strRef>
              <c:f>Overall!$G$41</c:f>
              <c:strCache>
                <c:ptCount val="1"/>
              </c:strCache>
            </c:strRef>
          </c:tx>
          <c:spPr>
            <a:ln w="19050" cap="rnd">
              <a:solidFill>
                <a:schemeClr val="accent6">
                  <a:lumMod val="50000"/>
                </a:schemeClr>
              </a:solidFill>
              <a:round/>
            </a:ln>
            <a:effectLst/>
          </c:spPr>
          <c:marker>
            <c:symbol val="circle"/>
            <c:size val="9"/>
            <c:spPr>
              <a:solidFill>
                <a:schemeClr val="accent6">
                  <a:lumMod val="50000"/>
                </a:schemeClr>
              </a:solidFill>
              <a:ln w="25400">
                <a:solidFill>
                  <a:schemeClr val="accent6">
                    <a:lumMod val="50000"/>
                  </a:schemeClr>
                </a:solidFill>
              </a:ln>
              <a:effectLst/>
            </c:spPr>
          </c:marker>
          <c:dPt>
            <c:idx val="0"/>
            <c:marker>
              <c:symbol val="circle"/>
              <c:size val="9"/>
              <c:spPr>
                <a:solidFill>
                  <a:schemeClr val="accent6"/>
                </a:solidFill>
                <a:ln w="25400">
                  <a:solidFill>
                    <a:schemeClr val="accent6"/>
                  </a:solidFill>
                </a:ln>
                <a:effectLst/>
              </c:spPr>
            </c:marker>
            <c:bubble3D val="0"/>
            <c:extLst>
              <c:ext xmlns:c16="http://schemas.microsoft.com/office/drawing/2014/chart" uri="{C3380CC4-5D6E-409C-BE32-E72D297353CC}">
                <c16:uniqueId val="{00000021-09E1-4019-8313-8AC427829132}"/>
              </c:ext>
            </c:extLst>
          </c:dPt>
          <c:dPt>
            <c:idx val="1"/>
            <c:marker>
              <c:symbol val="circle"/>
              <c:size val="9"/>
              <c:spPr>
                <a:solidFill>
                  <a:schemeClr val="accent1"/>
                </a:solidFill>
                <a:ln w="25400">
                  <a:solidFill>
                    <a:schemeClr val="accent1"/>
                  </a:solidFill>
                </a:ln>
                <a:effectLst/>
              </c:spPr>
            </c:marker>
            <c:bubble3D val="0"/>
            <c:extLst>
              <c:ext xmlns:c16="http://schemas.microsoft.com/office/drawing/2014/chart" uri="{C3380CC4-5D6E-409C-BE32-E72D297353CC}">
                <c16:uniqueId val="{00000022-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Overall!$J$41:$J$42</c:f>
              <c:numCache>
                <c:formatCode>General</c:formatCode>
                <c:ptCount val="2"/>
              </c:numCache>
            </c:numRef>
          </c:xVal>
          <c:yVal>
            <c:numRef>
              <c:f>Overall!$I$41:$I$42</c:f>
              <c:numCache>
                <c:formatCode>General</c:formatCode>
                <c:ptCount val="2"/>
              </c:numCache>
            </c:numRef>
          </c:yVal>
          <c:smooth val="0"/>
          <c:extLst>
            <c:ext xmlns:c16="http://schemas.microsoft.com/office/drawing/2014/chart" uri="{C3380CC4-5D6E-409C-BE32-E72D297353CC}">
              <c16:uniqueId val="{00000023-09E1-4019-8313-8AC427829132}"/>
            </c:ext>
          </c:extLst>
        </c:ser>
        <c:ser>
          <c:idx val="12"/>
          <c:order val="12"/>
          <c:tx>
            <c:strRef>
              <c:f>Overall!$G$44</c:f>
              <c:strCache>
                <c:ptCount val="1"/>
              </c:strCache>
            </c:strRef>
          </c:tx>
          <c:spPr>
            <a:ln w="19050" cap="rnd">
              <a:solidFill>
                <a:schemeClr val="accent1">
                  <a:lumMod val="80000"/>
                  <a:lumOff val="20000"/>
                </a:schemeClr>
              </a:solidFill>
              <a:round/>
            </a:ln>
            <a:effectLst/>
          </c:spPr>
          <c:marker>
            <c:symbol val="circle"/>
            <c:size val="9"/>
            <c:spPr>
              <a:solidFill>
                <a:schemeClr val="accent1">
                  <a:lumMod val="80000"/>
                  <a:lumOff val="20000"/>
                </a:schemeClr>
              </a:solidFill>
              <a:ln w="25400">
                <a:solidFill>
                  <a:schemeClr val="accent1">
                    <a:lumMod val="80000"/>
                    <a:lumOff val="20000"/>
                  </a:schemeClr>
                </a:solidFill>
              </a:ln>
              <a:effectLst/>
            </c:spPr>
          </c:marker>
          <c:dPt>
            <c:idx val="0"/>
            <c:marker>
              <c:symbol val="circle"/>
              <c:size val="9"/>
              <c:spPr>
                <a:solidFill>
                  <a:schemeClr val="accent6"/>
                </a:solidFill>
                <a:ln w="25400">
                  <a:solidFill>
                    <a:schemeClr val="accent6"/>
                  </a:solidFill>
                </a:ln>
                <a:effectLst/>
              </c:spPr>
            </c:marker>
            <c:bubble3D val="0"/>
            <c:extLst>
              <c:ext xmlns:c16="http://schemas.microsoft.com/office/drawing/2014/chart" uri="{C3380CC4-5D6E-409C-BE32-E72D297353CC}">
                <c16:uniqueId val="{00000024-09E1-4019-8313-8AC427829132}"/>
              </c:ext>
            </c:extLst>
          </c:dPt>
          <c:dPt>
            <c:idx val="1"/>
            <c:marker>
              <c:symbol val="circle"/>
              <c:size val="9"/>
              <c:spPr>
                <a:solidFill>
                  <a:schemeClr val="accent1"/>
                </a:solidFill>
                <a:ln w="25400">
                  <a:solidFill>
                    <a:schemeClr val="accent1"/>
                  </a:solidFill>
                </a:ln>
                <a:effectLst/>
              </c:spPr>
            </c:marker>
            <c:bubble3D val="0"/>
            <c:extLst>
              <c:ext xmlns:c16="http://schemas.microsoft.com/office/drawing/2014/chart" uri="{C3380CC4-5D6E-409C-BE32-E72D297353CC}">
                <c16:uniqueId val="{00000025-09E1-4019-8313-8AC4278291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Overall!$J$44:$J$45</c:f>
              <c:numCache>
                <c:formatCode>General</c:formatCode>
                <c:ptCount val="2"/>
              </c:numCache>
            </c:numRef>
          </c:xVal>
          <c:yVal>
            <c:numRef>
              <c:f>Overall!$I$44:$I$45</c:f>
              <c:numCache>
                <c:formatCode>General</c:formatCode>
                <c:ptCount val="2"/>
              </c:numCache>
            </c:numRef>
          </c:yVal>
          <c:smooth val="0"/>
          <c:extLst>
            <c:ext xmlns:c16="http://schemas.microsoft.com/office/drawing/2014/chart" uri="{C3380CC4-5D6E-409C-BE32-E72D297353CC}">
              <c16:uniqueId val="{00000026-09E1-4019-8313-8AC427829132}"/>
            </c:ext>
          </c:extLst>
        </c:ser>
        <c:dLbls>
          <c:dLblPos val="r"/>
          <c:showLegendKey val="0"/>
          <c:showVal val="1"/>
          <c:showCatName val="0"/>
          <c:showSerName val="0"/>
          <c:showPercent val="0"/>
          <c:showBubbleSize val="0"/>
        </c:dLbls>
        <c:axId val="615026352"/>
        <c:axId val="615016840"/>
      </c:scatterChart>
      <c:valAx>
        <c:axId val="615026352"/>
        <c:scaling>
          <c:orientation val="minMax"/>
          <c:max val="30"/>
          <c:min val="0"/>
        </c:scaling>
        <c:delete val="1"/>
        <c:axPos val="b"/>
        <c:numFmt formatCode="General" sourceLinked="1"/>
        <c:majorTickMark val="none"/>
        <c:minorTickMark val="none"/>
        <c:tickLblPos val="nextTo"/>
        <c:crossAx val="615016840"/>
        <c:crosses val="autoZero"/>
        <c:crossBetween val="midCat"/>
        <c:majorUnit val="16"/>
      </c:valAx>
      <c:valAx>
        <c:axId val="615016840"/>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a:t>
                </a:r>
              </a:p>
            </c:rich>
          </c:tx>
          <c:layout>
            <c:manualLayout>
              <c:xMode val="edge"/>
              <c:yMode val="edge"/>
              <c:x val="3.6120879091537772E-2"/>
              <c:y val="0.3476261678200780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20B0604020202020204" charset="-94"/>
                <a:ea typeface="+mn-ea"/>
                <a:cs typeface="+mn-cs"/>
              </a:defRPr>
            </a:pPr>
            <a:endParaRPr lang="tr-TR"/>
          </a:p>
        </c:txPr>
        <c:crossAx val="615026352"/>
        <c:crosses val="autoZero"/>
        <c:crossBetween val="midCat"/>
        <c:majorUnit val="5"/>
      </c:valAx>
      <c:spPr>
        <a:noFill/>
        <a:ln>
          <a:noFill/>
        </a:ln>
        <a:effectLst/>
      </c:spPr>
    </c:plotArea>
    <c:legend>
      <c:legendPos val="b"/>
      <c:legendEntry>
        <c:idx val="10"/>
        <c:delete val="1"/>
      </c:legendEntry>
      <c:legendEntry>
        <c:idx val="11"/>
        <c:delete val="1"/>
      </c:legendEntry>
      <c:legendEntry>
        <c:idx val="12"/>
        <c:delete val="1"/>
      </c:legendEntry>
      <c:layout>
        <c:manualLayout>
          <c:xMode val="edge"/>
          <c:yMode val="edge"/>
          <c:x val="0"/>
          <c:y val="0.84110647053608234"/>
          <c:w val="1"/>
          <c:h val="0.15733770596625563"/>
        </c:manualLayout>
      </c:layout>
      <c:overlay val="0"/>
      <c:spPr>
        <a:noFill/>
        <a:ln>
          <a:noFill/>
        </a:ln>
        <a:effectLst/>
      </c:spPr>
      <c:txPr>
        <a:bodyPr rot="0" spcFirstLastPara="1" vertOverflow="ellipsis" vert="horz" wrap="square" anchor="b" anchorCtr="0"/>
        <a:lstStyle/>
        <a:p>
          <a:pPr>
            <a:defRPr sz="900" b="0" i="0" u="none" strike="noStrike" kern="1200" baseline="0">
              <a:solidFill>
                <a:schemeClr val="tx1">
                  <a:lumMod val="65000"/>
                  <a:lumOff val="35000"/>
                </a:schemeClr>
              </a:solidFill>
              <a:latin typeface="Montserrat" panose="020B0604020202020204" charset="-94"/>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tr-TR"/>
    </a:p>
  </c:txPr>
  <c:externalData r:id="rId3">
    <c:autoUpdate val="0"/>
  </c:externalData>
  <c:userShapes r:id="rId4"/>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Sheet4!$A$10:$A$16</cx:f>
        <cx:lvl ptCount="7">
          <cx:pt idx="0">Kardiyovasküler hastalıklar %31</cx:pt>
          <cx:pt idx="1">Kanserler %16</cx:pt>
          <cx:pt idx="2">Kronik solunum yolu hastalıkları %7</cx:pt>
          <cx:pt idx="3">Diyabet %3</cx:pt>
          <cx:pt idx="4">Diğer bulaşıcı olmayan hastalıklar %15</cx:pt>
          <cx:pt idx="5">Bulaşıcı hastalıklar, maternal nedenler, perinatal nedenlerve nutrisyonel nedenler %20</cx:pt>
          <cx:pt idx="6">Yaralanmalar %9</cx:pt>
        </cx:lvl>
      </cx:strDim>
      <cx:numDim type="size">
        <cx:f>Sheet4!$B$10:$B$16</cx:f>
        <cx:lvl ptCount="7" formatCode="0%">
          <cx:pt idx="0">0.31</cx:pt>
          <cx:pt idx="1">0.16</cx:pt>
          <cx:pt idx="2">0.070000000000000007</cx:pt>
          <cx:pt idx="3">0.029999999999999999</cx:pt>
          <cx:pt idx="4">0.14999999999999999</cx:pt>
          <cx:pt idx="5">0.20000000000000001</cx:pt>
          <cx:pt idx="6">0.089999999999999997</cx:pt>
        </cx:lvl>
      </cx:numDim>
    </cx:data>
  </cx:chartData>
  <cx:chart>
    <cx:title pos="t" align="ctr" overlay="0">
      <cx:tx>
        <cx:txData>
          <cx:v/>
        </cx:txData>
      </cx:tx>
      <cx:txPr>
        <a:bodyPr spcFirstLastPara="1" vertOverflow="ellipsis" horzOverflow="overflow" wrap="square" lIns="0" tIns="0" rIns="0" bIns="0" anchor="ctr" anchorCtr="1"/>
        <a:lstStyle/>
        <a:p>
          <a:pPr algn="ctr" rtl="0">
            <a:defRPr sz="900" b="1">
              <a:solidFill>
                <a:srgbClr val="002060"/>
              </a:solidFill>
            </a:defRPr>
          </a:pPr>
          <a:endParaRPr lang="en-US" sz="900" b="1" i="0" u="none" strike="noStrike" spc="0" normalizeH="0" baseline="0" dirty="0">
            <a:solidFill>
              <a:srgbClr val="002060"/>
            </a:solidFill>
            <a:latin typeface="Calibri Light" panose="020F0302020204030204"/>
          </a:endParaRPr>
        </a:p>
      </cx:txPr>
    </cx:title>
    <cx:plotArea>
      <cx:plotAreaRegion>
        <cx:series layoutId="sunburst" uniqueId="{8FF6A301-BD8D-4C06-985F-2AB364BD1D94}">
          <cx:spPr>
            <a:ln>
              <a:noFill/>
            </a:ln>
          </cx:spPr>
          <cx:dataId val="0"/>
        </cx:series>
      </cx:plotAreaRegion>
    </cx:plotArea>
    <cx:legend pos="r" align="ctr" overlay="0">
      <cx:txPr>
        <a:bodyPr spcFirstLastPara="1" vertOverflow="ellipsis" horzOverflow="overflow" wrap="square" lIns="0" tIns="0" rIns="0" bIns="0" anchor="ctr" anchorCtr="1"/>
        <a:lstStyle/>
        <a:p>
          <a:pPr algn="ctr" rtl="0">
            <a:defRPr sz="900" b="1">
              <a:solidFill>
                <a:schemeClr val="tx1"/>
              </a:solidFill>
            </a:defRPr>
          </a:pPr>
          <a:endParaRPr lang="en-US" sz="900" b="1" i="0" u="none" strike="noStrike" baseline="0">
            <a:solidFill>
              <a:schemeClr val="tx1"/>
            </a:solidFill>
            <a:latin typeface="Calibri" panose="020F0502020204030204"/>
          </a:endParaRPr>
        </a:p>
      </cx:txPr>
    </cx:legend>
  </cx:chart>
  <cx:spPr>
    <a:solidFill>
      <a:schemeClr val="bg1"/>
    </a:solidFill>
    <a:ln>
      <a:solidFill>
        <a:schemeClr val="bg1">
          <a:lumMod val="65000"/>
        </a:schemeClr>
      </a:solidFill>
    </a:ln>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6">
  <cs:axisTitle>
    <cs:lnRef idx="0"/>
    <cs:fillRef idx="0"/>
    <cs:effectRef idx="0"/>
    <cs:fontRef idx="major">
      <a:schemeClr val="dk1">
        <a:lumMod val="50000"/>
        <a:lumOff val="50000"/>
      </a:schemeClr>
    </cs:fontRef>
    <cs:defRPr sz="900"/>
  </cs:axisTitle>
  <cs:categoryAxis>
    <cs:lnRef idx="0"/>
    <cs:fillRef idx="0"/>
    <cs:effectRef idx="0"/>
    <cs:fontRef idx="major">
      <a:schemeClr val="dk1">
        <a:lumMod val="50000"/>
        <a:lumOff val="50000"/>
      </a:schemeClr>
    </cs:fontRef>
    <cs:defRPr sz="90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cs:chartArea>
  <cs:dataLabel>
    <cs:lnRef idx="0"/>
    <cs:fillRef idx="0"/>
    <cs:effectRef idx="0"/>
    <cs:fontRef idx="minor">
      <a:schemeClr val="dk1">
        <a:lumMod val="75000"/>
        <a:lumOff val="25000"/>
      </a:schemeClr>
    </cs:fontRef>
    <cs:defRPr sz="900"/>
    <cs:bodyPr lIns="38100" tIns="19050" rIns="38100" bIns="19050">
      <a:spAutoFit/>
    </cs:bodyPr>
  </cs:dataLabel>
  <cs:dataLabelCallout>
    <cs:lnRef idx="0"/>
    <cs:fillRef idx="0"/>
    <cs:effectRef idx="0"/>
    <cs:fontRef idx="major">
      <a:schemeClr val="dk1">
        <a:lumMod val="50000"/>
        <a:lumOff val="50000"/>
      </a:schemeClr>
    </cs:fontRef>
    <cs:spPr>
      <a:solidFill>
        <a:schemeClr val="lt1">
          <a:alpha val="75000"/>
        </a:schemeClr>
      </a:solidFill>
      <a:ln w="9525">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9525">
        <a:solidFill>
          <a:schemeClr val="lt1"/>
        </a:solidFill>
      </a:ln>
    </cs:spPr>
  </cs:dataPoint>
  <cs:dataPoint3D>
    <cs:lnRef idx="0"/>
    <cs:fillRef idx="0">
      <cs:styleClr val="auto"/>
    </cs:fillRef>
    <cs:effectRef idx="0"/>
    <cs:fontRef idx="minor">
      <a:schemeClr val="tx1"/>
    </cs:fontRef>
    <cs:spPr>
      <a:solidFill>
        <a:schemeClr val="phClr"/>
      </a:solidFill>
      <a:ln w="9525">
        <a:solidFill>
          <a:schemeClr val="lt1"/>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solidFill>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lumOff val="10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ajor">
      <a:schemeClr val="dk1">
        <a:lumMod val="50000"/>
        <a:lumOff val="50000"/>
      </a:schemeClr>
    </cs:fontRef>
    <cs:defRPr sz="900"/>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ajor">
      <a:schemeClr val="dk1">
        <a:lumMod val="50000"/>
        <a:lumOff val="50000"/>
      </a:schemeClr>
    </cs:fontRef>
    <cs:defRPr sz="1600" b="1" spc="0" normalizeH="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ajor">
      <a:schemeClr val="dk1">
        <a:lumMod val="50000"/>
        <a:lumOff val="50000"/>
      </a:schemeClr>
    </cs:fontRef>
    <cs:defRPr sz="900"/>
  </cs:trendlineLabel>
  <cs:upBar>
    <cs:lnRef idx="0"/>
    <cs:fillRef idx="0"/>
    <cs:effectRef idx="0"/>
    <cs:fontRef idx="minor">
      <a:schemeClr val="dk1"/>
    </cs:fontRef>
    <cs:spPr>
      <a:solidFill>
        <a:schemeClr val="lt1"/>
      </a:solidFill>
    </cs:spPr>
  </cs:upBar>
  <cs:valueAxis>
    <cs:lnRef idx="0"/>
    <cs:fillRef idx="0"/>
    <cs:effectRef idx="0"/>
    <cs:fontRef idx="major">
      <a:schemeClr val="dk1">
        <a:lumMod val="50000"/>
        <a:lumOff val="50000"/>
      </a:schemeClr>
    </cs:fontRef>
    <cs:defRPr sz="9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2580E4-E44F-47DA-9601-D695DEF781DA}"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tr-TR"/>
        </a:p>
      </dgm:t>
    </dgm:pt>
    <dgm:pt modelId="{662C5DFD-AA6F-45A7-82A7-245D68CD391B}">
      <dgm:prSet phldrT="[Metin]" custT="1"/>
      <dgm:spPr>
        <a:solidFill>
          <a:srgbClr val="C00000"/>
        </a:solidFill>
      </dgm:spPr>
      <dgm:t>
        <a:bodyPr/>
        <a:lstStyle/>
        <a:p>
          <a:pPr algn="l"/>
          <a:r>
            <a:rPr lang="tr-TR" sz="1200" b="1" dirty="0">
              <a:solidFill>
                <a:schemeClr val="bg1"/>
              </a:solidFill>
              <a:effectLst/>
            </a:rPr>
            <a:t>Kalp ve damar hastalıkları, kanser, diyabet veya kronik akciğer hastalıklarına bağlı erken ölümlerin  %25 göreli azaltılması</a:t>
          </a:r>
          <a:endParaRPr lang="tr-TR" sz="1200" b="1" dirty="0">
            <a:solidFill>
              <a:schemeClr val="bg1"/>
            </a:solidFill>
          </a:endParaRPr>
        </a:p>
      </dgm:t>
    </dgm:pt>
    <dgm:pt modelId="{3F78A251-FE33-46C5-93F0-DB8D29E7B0EF}" type="parTrans" cxnId="{87472D11-7905-48CE-986F-521DCF3DDC75}">
      <dgm:prSet/>
      <dgm:spPr/>
      <dgm:t>
        <a:bodyPr/>
        <a:lstStyle/>
        <a:p>
          <a:pPr algn="l"/>
          <a:endParaRPr lang="tr-TR" sz="1200" b="1">
            <a:solidFill>
              <a:schemeClr val="tx2">
                <a:lumMod val="50000"/>
              </a:schemeClr>
            </a:solidFill>
          </a:endParaRPr>
        </a:p>
      </dgm:t>
    </dgm:pt>
    <dgm:pt modelId="{8A7BB4D5-5244-4BB0-A191-8B801C835B3B}" type="sibTrans" cxnId="{87472D11-7905-48CE-986F-521DCF3DDC75}">
      <dgm:prSet/>
      <dgm:spPr/>
      <dgm:t>
        <a:bodyPr/>
        <a:lstStyle/>
        <a:p>
          <a:pPr algn="l"/>
          <a:endParaRPr lang="tr-TR" sz="1200" b="1">
            <a:solidFill>
              <a:schemeClr val="tx2">
                <a:lumMod val="50000"/>
              </a:schemeClr>
            </a:solidFill>
          </a:endParaRPr>
        </a:p>
      </dgm:t>
    </dgm:pt>
    <dgm:pt modelId="{191A7F93-0ECF-4988-9044-DB866FADFB31}">
      <dgm:prSet phldrT="[Metin]" custT="1"/>
      <dgm:spPr>
        <a:solidFill>
          <a:schemeClr val="accent5">
            <a:lumMod val="40000"/>
            <a:lumOff val="60000"/>
          </a:schemeClr>
        </a:solidFill>
      </dgm:spPr>
      <dgm:t>
        <a:bodyPr/>
        <a:lstStyle/>
        <a:p>
          <a:pPr algn="l"/>
          <a:r>
            <a:rPr lang="tr-TR" sz="1200" b="1" dirty="0">
              <a:solidFill>
                <a:schemeClr val="tx2">
                  <a:lumMod val="50000"/>
                </a:schemeClr>
              </a:solidFill>
              <a:effectLst/>
            </a:rPr>
            <a:t>Alkol kullanımının artışının önlenmesi</a:t>
          </a:r>
          <a:endParaRPr lang="tr-TR" sz="1200" b="1" dirty="0">
            <a:solidFill>
              <a:schemeClr val="tx2">
                <a:lumMod val="50000"/>
              </a:schemeClr>
            </a:solidFill>
          </a:endParaRPr>
        </a:p>
      </dgm:t>
    </dgm:pt>
    <dgm:pt modelId="{E9899EE5-79BC-43F9-B8E9-1C3C803C11C4}" type="parTrans" cxnId="{CBBAB78F-53DF-4F71-B076-00639E295D10}">
      <dgm:prSet/>
      <dgm:spPr/>
      <dgm:t>
        <a:bodyPr/>
        <a:lstStyle/>
        <a:p>
          <a:pPr algn="l"/>
          <a:endParaRPr lang="tr-TR" sz="1200" b="1">
            <a:solidFill>
              <a:schemeClr val="tx2">
                <a:lumMod val="50000"/>
              </a:schemeClr>
            </a:solidFill>
          </a:endParaRPr>
        </a:p>
      </dgm:t>
    </dgm:pt>
    <dgm:pt modelId="{18C3A531-9A79-4E10-9B01-D9AD5A173BD3}" type="sibTrans" cxnId="{CBBAB78F-53DF-4F71-B076-00639E295D10}">
      <dgm:prSet/>
      <dgm:spPr/>
      <dgm:t>
        <a:bodyPr/>
        <a:lstStyle/>
        <a:p>
          <a:pPr algn="l"/>
          <a:endParaRPr lang="tr-TR" sz="1200" b="1">
            <a:solidFill>
              <a:schemeClr val="tx2">
                <a:lumMod val="50000"/>
              </a:schemeClr>
            </a:solidFill>
          </a:endParaRPr>
        </a:p>
      </dgm:t>
    </dgm:pt>
    <dgm:pt modelId="{04570B80-35CA-4558-BF54-39CCDAB2E61F}">
      <dgm:prSet phldrT="[Metin]" custT="1"/>
      <dgm:spPr>
        <a:solidFill>
          <a:schemeClr val="accent4">
            <a:lumMod val="40000"/>
            <a:lumOff val="60000"/>
          </a:schemeClr>
        </a:solidFill>
      </dgm:spPr>
      <dgm:t>
        <a:bodyPr/>
        <a:lstStyle/>
        <a:p>
          <a:pPr algn="l"/>
          <a:r>
            <a:rPr lang="tr-TR" sz="1200" b="1" dirty="0">
              <a:solidFill>
                <a:schemeClr val="tx2">
                  <a:lumMod val="50000"/>
                </a:schemeClr>
              </a:solidFill>
              <a:effectLst/>
            </a:rPr>
            <a:t>Fiziksel </a:t>
          </a:r>
          <a:r>
            <a:rPr lang="tr-TR" sz="1200" b="1" dirty="0" err="1">
              <a:solidFill>
                <a:schemeClr val="tx2">
                  <a:lumMod val="50000"/>
                </a:schemeClr>
              </a:solidFill>
              <a:effectLst/>
            </a:rPr>
            <a:t>inaktivite</a:t>
          </a:r>
          <a:r>
            <a:rPr lang="tr-TR" sz="1200" b="1" dirty="0">
              <a:solidFill>
                <a:schemeClr val="tx2">
                  <a:lumMod val="50000"/>
                </a:schemeClr>
              </a:solidFill>
              <a:effectLst/>
            </a:rPr>
            <a:t> sıklığında %10 azalma</a:t>
          </a:r>
          <a:endParaRPr lang="tr-TR" sz="1200" b="1" dirty="0">
            <a:solidFill>
              <a:schemeClr val="tx2">
                <a:lumMod val="50000"/>
              </a:schemeClr>
            </a:solidFill>
          </a:endParaRPr>
        </a:p>
      </dgm:t>
    </dgm:pt>
    <dgm:pt modelId="{A559F61B-CBD7-4360-B491-4A9598942757}" type="parTrans" cxnId="{45A1BA81-2530-420C-BB9B-0397F9F690F0}">
      <dgm:prSet/>
      <dgm:spPr/>
      <dgm:t>
        <a:bodyPr/>
        <a:lstStyle/>
        <a:p>
          <a:pPr algn="l"/>
          <a:endParaRPr lang="tr-TR" sz="1200" b="1">
            <a:solidFill>
              <a:schemeClr val="tx2">
                <a:lumMod val="50000"/>
              </a:schemeClr>
            </a:solidFill>
          </a:endParaRPr>
        </a:p>
      </dgm:t>
    </dgm:pt>
    <dgm:pt modelId="{A365FA05-B849-4376-90B3-F3348D03FC35}" type="sibTrans" cxnId="{45A1BA81-2530-420C-BB9B-0397F9F690F0}">
      <dgm:prSet/>
      <dgm:spPr/>
      <dgm:t>
        <a:bodyPr/>
        <a:lstStyle/>
        <a:p>
          <a:pPr algn="l"/>
          <a:endParaRPr lang="tr-TR" sz="1200" b="1">
            <a:solidFill>
              <a:schemeClr val="tx2">
                <a:lumMod val="50000"/>
              </a:schemeClr>
            </a:solidFill>
          </a:endParaRPr>
        </a:p>
      </dgm:t>
    </dgm:pt>
    <dgm:pt modelId="{DE40BDCD-D2D2-4F7F-B89D-8088E051A55F}">
      <dgm:prSet custT="1"/>
      <dgm:spPr/>
      <dgm:t>
        <a:bodyPr/>
        <a:lstStyle/>
        <a:p>
          <a:pPr algn="l"/>
          <a:r>
            <a:rPr lang="tr-TR" sz="1200" b="1" dirty="0">
              <a:solidFill>
                <a:schemeClr val="tx2">
                  <a:lumMod val="50000"/>
                </a:schemeClr>
              </a:solidFill>
              <a:effectLst/>
            </a:rPr>
            <a:t>Nüfusun ortanca tuz/sodyum tüketim oranında %30 göreli azalma</a:t>
          </a:r>
          <a:endParaRPr lang="tr-TR" sz="1200" b="1" dirty="0">
            <a:solidFill>
              <a:schemeClr val="tx2">
                <a:lumMod val="50000"/>
              </a:schemeClr>
            </a:solidFill>
            <a:effectLst/>
            <a:latin typeface="Calibri"/>
            <a:ea typeface="Times New Roman"/>
            <a:cs typeface="Times New Roman"/>
          </a:endParaRPr>
        </a:p>
      </dgm:t>
    </dgm:pt>
    <dgm:pt modelId="{10032867-2229-4F41-934C-DC41860649BF}" type="parTrans" cxnId="{D44E5BC7-3C79-438C-9994-5C7FCEB35D16}">
      <dgm:prSet/>
      <dgm:spPr/>
      <dgm:t>
        <a:bodyPr/>
        <a:lstStyle/>
        <a:p>
          <a:pPr algn="l"/>
          <a:endParaRPr lang="tr-TR" sz="1200" b="1">
            <a:solidFill>
              <a:schemeClr val="tx2">
                <a:lumMod val="50000"/>
              </a:schemeClr>
            </a:solidFill>
          </a:endParaRPr>
        </a:p>
      </dgm:t>
    </dgm:pt>
    <dgm:pt modelId="{73E0A5B9-798A-476A-8B8D-C3DD9840B34C}" type="sibTrans" cxnId="{D44E5BC7-3C79-438C-9994-5C7FCEB35D16}">
      <dgm:prSet/>
      <dgm:spPr/>
      <dgm:t>
        <a:bodyPr/>
        <a:lstStyle/>
        <a:p>
          <a:pPr algn="l"/>
          <a:endParaRPr lang="tr-TR" sz="1200" b="1">
            <a:solidFill>
              <a:schemeClr val="tx2">
                <a:lumMod val="50000"/>
              </a:schemeClr>
            </a:solidFill>
          </a:endParaRPr>
        </a:p>
      </dgm:t>
    </dgm:pt>
    <dgm:pt modelId="{6CF47315-AFC5-497C-9D7B-B8AB4906C1C2}">
      <dgm:prSet custT="1"/>
      <dgm:spPr/>
      <dgm:t>
        <a:bodyPr/>
        <a:lstStyle/>
        <a:p>
          <a:pPr algn="l"/>
          <a:r>
            <a:rPr lang="tr-TR" sz="1200" b="1" dirty="0">
              <a:solidFill>
                <a:schemeClr val="bg1"/>
              </a:solidFill>
              <a:effectLst/>
            </a:rPr>
            <a:t>15 yaş üstü bireylerde tütün kullanma sıklığında %30 göreli azalma</a:t>
          </a:r>
          <a:endParaRPr lang="tr-TR" sz="1200" b="1" dirty="0">
            <a:solidFill>
              <a:schemeClr val="bg1"/>
            </a:solidFill>
            <a:effectLst/>
            <a:latin typeface="Calibri"/>
            <a:ea typeface="Times New Roman"/>
            <a:cs typeface="Times New Roman"/>
          </a:endParaRPr>
        </a:p>
      </dgm:t>
    </dgm:pt>
    <dgm:pt modelId="{992C8967-7962-4BE9-B381-2EB35E2222A5}" type="parTrans" cxnId="{704098A0-8BE7-4AB0-ADE2-2C7E79E8B2C5}">
      <dgm:prSet/>
      <dgm:spPr/>
      <dgm:t>
        <a:bodyPr/>
        <a:lstStyle/>
        <a:p>
          <a:pPr algn="l"/>
          <a:endParaRPr lang="tr-TR" sz="1200" b="1">
            <a:solidFill>
              <a:schemeClr val="tx2">
                <a:lumMod val="50000"/>
              </a:schemeClr>
            </a:solidFill>
          </a:endParaRPr>
        </a:p>
      </dgm:t>
    </dgm:pt>
    <dgm:pt modelId="{D851A8F6-F946-4CEE-B304-D1DAA71C3D17}" type="sibTrans" cxnId="{704098A0-8BE7-4AB0-ADE2-2C7E79E8B2C5}">
      <dgm:prSet/>
      <dgm:spPr/>
      <dgm:t>
        <a:bodyPr/>
        <a:lstStyle/>
        <a:p>
          <a:pPr algn="l"/>
          <a:endParaRPr lang="tr-TR" sz="1200" b="1">
            <a:solidFill>
              <a:schemeClr val="tx2">
                <a:lumMod val="50000"/>
              </a:schemeClr>
            </a:solidFill>
          </a:endParaRPr>
        </a:p>
      </dgm:t>
    </dgm:pt>
    <dgm:pt modelId="{C9FF44F1-BBEC-4E37-B89A-CDF398397DF1}" type="pres">
      <dgm:prSet presAssocID="{6D2580E4-E44F-47DA-9601-D695DEF781DA}" presName="Name0" presStyleCnt="0">
        <dgm:presLayoutVars>
          <dgm:chMax val="7"/>
          <dgm:chPref val="7"/>
          <dgm:dir/>
        </dgm:presLayoutVars>
      </dgm:prSet>
      <dgm:spPr/>
    </dgm:pt>
    <dgm:pt modelId="{8605E6C0-0716-434B-BDCF-7D75FDA3955A}" type="pres">
      <dgm:prSet presAssocID="{6D2580E4-E44F-47DA-9601-D695DEF781DA}" presName="Name1" presStyleCnt="0"/>
      <dgm:spPr/>
    </dgm:pt>
    <dgm:pt modelId="{9AD64CC4-BB96-425F-B2B5-BC26BAC1DF08}" type="pres">
      <dgm:prSet presAssocID="{6D2580E4-E44F-47DA-9601-D695DEF781DA}" presName="cycle" presStyleCnt="0"/>
      <dgm:spPr/>
    </dgm:pt>
    <dgm:pt modelId="{32DF16B8-25E6-4A0E-A690-04D17809192E}" type="pres">
      <dgm:prSet presAssocID="{6D2580E4-E44F-47DA-9601-D695DEF781DA}" presName="srcNode" presStyleLbl="node1" presStyleIdx="0" presStyleCnt="5"/>
      <dgm:spPr/>
    </dgm:pt>
    <dgm:pt modelId="{173AA912-3B0B-4C8C-8A65-A3A6A8589CF7}" type="pres">
      <dgm:prSet presAssocID="{6D2580E4-E44F-47DA-9601-D695DEF781DA}" presName="conn" presStyleLbl="parChTrans1D2" presStyleIdx="0" presStyleCnt="1"/>
      <dgm:spPr/>
    </dgm:pt>
    <dgm:pt modelId="{FFE42DF3-872E-4E8F-8EEC-E8EE940BA543}" type="pres">
      <dgm:prSet presAssocID="{6D2580E4-E44F-47DA-9601-D695DEF781DA}" presName="extraNode" presStyleLbl="node1" presStyleIdx="0" presStyleCnt="5"/>
      <dgm:spPr/>
    </dgm:pt>
    <dgm:pt modelId="{39F21A53-76DB-4B13-9555-9FA5D135579E}" type="pres">
      <dgm:prSet presAssocID="{6D2580E4-E44F-47DA-9601-D695DEF781DA}" presName="dstNode" presStyleLbl="node1" presStyleIdx="0" presStyleCnt="5"/>
      <dgm:spPr/>
    </dgm:pt>
    <dgm:pt modelId="{7E429E27-64E4-4E51-9B3B-C1EB93065764}" type="pres">
      <dgm:prSet presAssocID="{662C5DFD-AA6F-45A7-82A7-245D68CD391B}" presName="text_1" presStyleLbl="node1" presStyleIdx="0" presStyleCnt="5">
        <dgm:presLayoutVars>
          <dgm:bulletEnabled val="1"/>
        </dgm:presLayoutVars>
      </dgm:prSet>
      <dgm:spPr/>
    </dgm:pt>
    <dgm:pt modelId="{92BD19A5-E106-4F16-912A-4B53E3468AC7}" type="pres">
      <dgm:prSet presAssocID="{662C5DFD-AA6F-45A7-82A7-245D68CD391B}" presName="accent_1" presStyleCnt="0"/>
      <dgm:spPr/>
    </dgm:pt>
    <dgm:pt modelId="{A72877A9-7646-48A7-8D12-C01603FD096B}" type="pres">
      <dgm:prSet presAssocID="{662C5DFD-AA6F-45A7-82A7-245D68CD391B}" presName="accentRepeatNode" presStyleLbl="solidFgAcc1" presStyleIdx="0" presStyleCnt="5"/>
      <dgm:spPr/>
    </dgm:pt>
    <dgm:pt modelId="{28C00880-F37F-4BC1-97D7-D2E034E05832}" type="pres">
      <dgm:prSet presAssocID="{191A7F93-0ECF-4988-9044-DB866FADFB31}" presName="text_2" presStyleLbl="node1" presStyleIdx="1" presStyleCnt="5">
        <dgm:presLayoutVars>
          <dgm:bulletEnabled val="1"/>
        </dgm:presLayoutVars>
      </dgm:prSet>
      <dgm:spPr/>
    </dgm:pt>
    <dgm:pt modelId="{B49DF2C4-7004-4EFB-BA01-4930B8529204}" type="pres">
      <dgm:prSet presAssocID="{191A7F93-0ECF-4988-9044-DB866FADFB31}" presName="accent_2" presStyleCnt="0"/>
      <dgm:spPr/>
    </dgm:pt>
    <dgm:pt modelId="{116AAD22-259C-4F24-9A1C-38AA669F7619}" type="pres">
      <dgm:prSet presAssocID="{191A7F93-0ECF-4988-9044-DB866FADFB31}" presName="accentRepeatNode" presStyleLbl="solidFgAcc1" presStyleIdx="1" presStyleCnt="5"/>
      <dgm:spPr/>
    </dgm:pt>
    <dgm:pt modelId="{4BE1BEC8-7E4E-4CF6-A84C-B1430932D639}" type="pres">
      <dgm:prSet presAssocID="{04570B80-35CA-4558-BF54-39CCDAB2E61F}" presName="text_3" presStyleLbl="node1" presStyleIdx="2" presStyleCnt="5">
        <dgm:presLayoutVars>
          <dgm:bulletEnabled val="1"/>
        </dgm:presLayoutVars>
      </dgm:prSet>
      <dgm:spPr/>
    </dgm:pt>
    <dgm:pt modelId="{DE37B743-E3EF-4C4E-A380-25568D81A314}" type="pres">
      <dgm:prSet presAssocID="{04570B80-35CA-4558-BF54-39CCDAB2E61F}" presName="accent_3" presStyleCnt="0"/>
      <dgm:spPr/>
    </dgm:pt>
    <dgm:pt modelId="{7D0BF133-6B21-4B37-8E87-B6F913745029}" type="pres">
      <dgm:prSet presAssocID="{04570B80-35CA-4558-BF54-39CCDAB2E61F}" presName="accentRepeatNode" presStyleLbl="solidFgAcc1" presStyleIdx="2" presStyleCnt="5"/>
      <dgm:spPr/>
    </dgm:pt>
    <dgm:pt modelId="{C63BC431-6A0C-4549-AF0E-74D8DDF7EBDB}" type="pres">
      <dgm:prSet presAssocID="{DE40BDCD-D2D2-4F7F-B89D-8088E051A55F}" presName="text_4" presStyleLbl="node1" presStyleIdx="3" presStyleCnt="5">
        <dgm:presLayoutVars>
          <dgm:bulletEnabled val="1"/>
        </dgm:presLayoutVars>
      </dgm:prSet>
      <dgm:spPr/>
    </dgm:pt>
    <dgm:pt modelId="{03886610-6E70-4962-8F6D-DBEF16AF5616}" type="pres">
      <dgm:prSet presAssocID="{DE40BDCD-D2D2-4F7F-B89D-8088E051A55F}" presName="accent_4" presStyleCnt="0"/>
      <dgm:spPr/>
    </dgm:pt>
    <dgm:pt modelId="{450E1CF0-A4EA-44A2-8F91-AD6CDA9AAE8A}" type="pres">
      <dgm:prSet presAssocID="{DE40BDCD-D2D2-4F7F-B89D-8088E051A55F}" presName="accentRepeatNode" presStyleLbl="solidFgAcc1" presStyleIdx="3" presStyleCnt="5"/>
      <dgm:spPr/>
    </dgm:pt>
    <dgm:pt modelId="{5002E922-CFE0-4741-90B9-553648668FB3}" type="pres">
      <dgm:prSet presAssocID="{6CF47315-AFC5-497C-9D7B-B8AB4906C1C2}" presName="text_5" presStyleLbl="node1" presStyleIdx="4" presStyleCnt="5">
        <dgm:presLayoutVars>
          <dgm:bulletEnabled val="1"/>
        </dgm:presLayoutVars>
      </dgm:prSet>
      <dgm:spPr/>
    </dgm:pt>
    <dgm:pt modelId="{DDFD9982-35A9-4557-AF5E-B759E7A4B519}" type="pres">
      <dgm:prSet presAssocID="{6CF47315-AFC5-497C-9D7B-B8AB4906C1C2}" presName="accent_5" presStyleCnt="0"/>
      <dgm:spPr/>
    </dgm:pt>
    <dgm:pt modelId="{DD5E3847-5648-4992-94DC-4A903EC38B20}" type="pres">
      <dgm:prSet presAssocID="{6CF47315-AFC5-497C-9D7B-B8AB4906C1C2}" presName="accentRepeatNode" presStyleLbl="solidFgAcc1" presStyleIdx="4" presStyleCnt="5"/>
      <dgm:spPr/>
    </dgm:pt>
  </dgm:ptLst>
  <dgm:cxnLst>
    <dgm:cxn modelId="{87472D11-7905-48CE-986F-521DCF3DDC75}" srcId="{6D2580E4-E44F-47DA-9601-D695DEF781DA}" destId="{662C5DFD-AA6F-45A7-82A7-245D68CD391B}" srcOrd="0" destOrd="0" parTransId="{3F78A251-FE33-46C5-93F0-DB8D29E7B0EF}" sibTransId="{8A7BB4D5-5244-4BB0-A191-8B801C835B3B}"/>
    <dgm:cxn modelId="{D5341E12-B08A-452D-B234-7AF2B2B2B7EB}" type="presOf" srcId="{6CF47315-AFC5-497C-9D7B-B8AB4906C1C2}" destId="{5002E922-CFE0-4741-90B9-553648668FB3}" srcOrd="0" destOrd="0" presId="urn:microsoft.com/office/officeart/2008/layout/VerticalCurvedList"/>
    <dgm:cxn modelId="{83441042-35D9-4328-901A-6C55D0AD8A20}" type="presOf" srcId="{6D2580E4-E44F-47DA-9601-D695DEF781DA}" destId="{C9FF44F1-BBEC-4E37-B89A-CDF398397DF1}" srcOrd="0" destOrd="0" presId="urn:microsoft.com/office/officeart/2008/layout/VerticalCurvedList"/>
    <dgm:cxn modelId="{AEC49A51-5AAC-4A76-A82E-53DE93E069E7}" type="presOf" srcId="{8A7BB4D5-5244-4BB0-A191-8B801C835B3B}" destId="{173AA912-3B0B-4C8C-8A65-A3A6A8589CF7}" srcOrd="0" destOrd="0" presId="urn:microsoft.com/office/officeart/2008/layout/VerticalCurvedList"/>
    <dgm:cxn modelId="{B270D152-A44D-4DC8-B529-B8D58B366B7E}" type="presOf" srcId="{662C5DFD-AA6F-45A7-82A7-245D68CD391B}" destId="{7E429E27-64E4-4E51-9B3B-C1EB93065764}" srcOrd="0" destOrd="0" presId="urn:microsoft.com/office/officeart/2008/layout/VerticalCurvedList"/>
    <dgm:cxn modelId="{45A1BA81-2530-420C-BB9B-0397F9F690F0}" srcId="{6D2580E4-E44F-47DA-9601-D695DEF781DA}" destId="{04570B80-35CA-4558-BF54-39CCDAB2E61F}" srcOrd="2" destOrd="0" parTransId="{A559F61B-CBD7-4360-B491-4A9598942757}" sibTransId="{A365FA05-B849-4376-90B3-F3348D03FC35}"/>
    <dgm:cxn modelId="{3214FB8C-4EE5-4F9C-9EE6-A10BFFE7D3CB}" type="presOf" srcId="{191A7F93-0ECF-4988-9044-DB866FADFB31}" destId="{28C00880-F37F-4BC1-97D7-D2E034E05832}" srcOrd="0" destOrd="0" presId="urn:microsoft.com/office/officeart/2008/layout/VerticalCurvedList"/>
    <dgm:cxn modelId="{CBBAB78F-53DF-4F71-B076-00639E295D10}" srcId="{6D2580E4-E44F-47DA-9601-D695DEF781DA}" destId="{191A7F93-0ECF-4988-9044-DB866FADFB31}" srcOrd="1" destOrd="0" parTransId="{E9899EE5-79BC-43F9-B8E9-1C3C803C11C4}" sibTransId="{18C3A531-9A79-4E10-9B01-D9AD5A173BD3}"/>
    <dgm:cxn modelId="{A95C8E91-7A26-49AA-A117-7F67E6BC6174}" type="presOf" srcId="{DE40BDCD-D2D2-4F7F-B89D-8088E051A55F}" destId="{C63BC431-6A0C-4549-AF0E-74D8DDF7EBDB}" srcOrd="0" destOrd="0" presId="urn:microsoft.com/office/officeart/2008/layout/VerticalCurvedList"/>
    <dgm:cxn modelId="{704098A0-8BE7-4AB0-ADE2-2C7E79E8B2C5}" srcId="{6D2580E4-E44F-47DA-9601-D695DEF781DA}" destId="{6CF47315-AFC5-497C-9D7B-B8AB4906C1C2}" srcOrd="4" destOrd="0" parTransId="{992C8967-7962-4BE9-B381-2EB35E2222A5}" sibTransId="{D851A8F6-F946-4CEE-B304-D1DAA71C3D17}"/>
    <dgm:cxn modelId="{D44E5BC7-3C79-438C-9994-5C7FCEB35D16}" srcId="{6D2580E4-E44F-47DA-9601-D695DEF781DA}" destId="{DE40BDCD-D2D2-4F7F-B89D-8088E051A55F}" srcOrd="3" destOrd="0" parTransId="{10032867-2229-4F41-934C-DC41860649BF}" sibTransId="{73E0A5B9-798A-476A-8B8D-C3DD9840B34C}"/>
    <dgm:cxn modelId="{6E782FEA-7B81-44FE-A6C4-6626D3A4BD02}" type="presOf" srcId="{04570B80-35CA-4558-BF54-39CCDAB2E61F}" destId="{4BE1BEC8-7E4E-4CF6-A84C-B1430932D639}" srcOrd="0" destOrd="0" presId="urn:microsoft.com/office/officeart/2008/layout/VerticalCurvedList"/>
    <dgm:cxn modelId="{C289DF91-1B2C-4801-BFBF-7F3E1B410F26}" type="presParOf" srcId="{C9FF44F1-BBEC-4E37-B89A-CDF398397DF1}" destId="{8605E6C0-0716-434B-BDCF-7D75FDA3955A}" srcOrd="0" destOrd="0" presId="urn:microsoft.com/office/officeart/2008/layout/VerticalCurvedList"/>
    <dgm:cxn modelId="{484663A1-D3F8-417A-99B4-303C99022EF7}" type="presParOf" srcId="{8605E6C0-0716-434B-BDCF-7D75FDA3955A}" destId="{9AD64CC4-BB96-425F-B2B5-BC26BAC1DF08}" srcOrd="0" destOrd="0" presId="urn:microsoft.com/office/officeart/2008/layout/VerticalCurvedList"/>
    <dgm:cxn modelId="{F0E050FC-1306-4905-A8AE-1215C249788B}" type="presParOf" srcId="{9AD64CC4-BB96-425F-B2B5-BC26BAC1DF08}" destId="{32DF16B8-25E6-4A0E-A690-04D17809192E}" srcOrd="0" destOrd="0" presId="urn:microsoft.com/office/officeart/2008/layout/VerticalCurvedList"/>
    <dgm:cxn modelId="{DCAC4AAB-0794-4F77-89FA-335B923458D6}" type="presParOf" srcId="{9AD64CC4-BB96-425F-B2B5-BC26BAC1DF08}" destId="{173AA912-3B0B-4C8C-8A65-A3A6A8589CF7}" srcOrd="1" destOrd="0" presId="urn:microsoft.com/office/officeart/2008/layout/VerticalCurvedList"/>
    <dgm:cxn modelId="{93C3C3DE-EB13-4428-9B9F-BB5EDCD9C739}" type="presParOf" srcId="{9AD64CC4-BB96-425F-B2B5-BC26BAC1DF08}" destId="{FFE42DF3-872E-4E8F-8EEC-E8EE940BA543}" srcOrd="2" destOrd="0" presId="urn:microsoft.com/office/officeart/2008/layout/VerticalCurvedList"/>
    <dgm:cxn modelId="{45F68A01-74A7-46D5-8AC7-37B25104AA55}" type="presParOf" srcId="{9AD64CC4-BB96-425F-B2B5-BC26BAC1DF08}" destId="{39F21A53-76DB-4B13-9555-9FA5D135579E}" srcOrd="3" destOrd="0" presId="urn:microsoft.com/office/officeart/2008/layout/VerticalCurvedList"/>
    <dgm:cxn modelId="{92C2268E-8E21-4997-83A4-1BB6ACDD36BC}" type="presParOf" srcId="{8605E6C0-0716-434B-BDCF-7D75FDA3955A}" destId="{7E429E27-64E4-4E51-9B3B-C1EB93065764}" srcOrd="1" destOrd="0" presId="urn:microsoft.com/office/officeart/2008/layout/VerticalCurvedList"/>
    <dgm:cxn modelId="{05733EF5-4281-449F-92F8-6BC2E69A3E92}" type="presParOf" srcId="{8605E6C0-0716-434B-BDCF-7D75FDA3955A}" destId="{92BD19A5-E106-4F16-912A-4B53E3468AC7}" srcOrd="2" destOrd="0" presId="urn:microsoft.com/office/officeart/2008/layout/VerticalCurvedList"/>
    <dgm:cxn modelId="{C52BA75B-41A1-49FD-A1DE-88940218038B}" type="presParOf" srcId="{92BD19A5-E106-4F16-912A-4B53E3468AC7}" destId="{A72877A9-7646-48A7-8D12-C01603FD096B}" srcOrd="0" destOrd="0" presId="urn:microsoft.com/office/officeart/2008/layout/VerticalCurvedList"/>
    <dgm:cxn modelId="{4D83B103-A3C6-4DF0-81CB-55DF6F7DE2BA}" type="presParOf" srcId="{8605E6C0-0716-434B-BDCF-7D75FDA3955A}" destId="{28C00880-F37F-4BC1-97D7-D2E034E05832}" srcOrd="3" destOrd="0" presId="urn:microsoft.com/office/officeart/2008/layout/VerticalCurvedList"/>
    <dgm:cxn modelId="{5A9BB142-1D7E-412A-B8EE-CA81B4E7A1F4}" type="presParOf" srcId="{8605E6C0-0716-434B-BDCF-7D75FDA3955A}" destId="{B49DF2C4-7004-4EFB-BA01-4930B8529204}" srcOrd="4" destOrd="0" presId="urn:microsoft.com/office/officeart/2008/layout/VerticalCurvedList"/>
    <dgm:cxn modelId="{F878AEE5-D313-4611-BA0E-13FC9A7FF61A}" type="presParOf" srcId="{B49DF2C4-7004-4EFB-BA01-4930B8529204}" destId="{116AAD22-259C-4F24-9A1C-38AA669F7619}" srcOrd="0" destOrd="0" presId="urn:microsoft.com/office/officeart/2008/layout/VerticalCurvedList"/>
    <dgm:cxn modelId="{90E03FAF-DFE7-4731-8144-70C744201D38}" type="presParOf" srcId="{8605E6C0-0716-434B-BDCF-7D75FDA3955A}" destId="{4BE1BEC8-7E4E-4CF6-A84C-B1430932D639}" srcOrd="5" destOrd="0" presId="urn:microsoft.com/office/officeart/2008/layout/VerticalCurvedList"/>
    <dgm:cxn modelId="{99A2F5FA-64AE-413C-ABCA-3F710A7AE55B}" type="presParOf" srcId="{8605E6C0-0716-434B-BDCF-7D75FDA3955A}" destId="{DE37B743-E3EF-4C4E-A380-25568D81A314}" srcOrd="6" destOrd="0" presId="urn:microsoft.com/office/officeart/2008/layout/VerticalCurvedList"/>
    <dgm:cxn modelId="{218DC632-7F46-4EC4-B8EA-09764B594ACC}" type="presParOf" srcId="{DE37B743-E3EF-4C4E-A380-25568D81A314}" destId="{7D0BF133-6B21-4B37-8E87-B6F913745029}" srcOrd="0" destOrd="0" presId="urn:microsoft.com/office/officeart/2008/layout/VerticalCurvedList"/>
    <dgm:cxn modelId="{C37349CB-0231-4B4E-99BC-2B82B2BF3BA8}" type="presParOf" srcId="{8605E6C0-0716-434B-BDCF-7D75FDA3955A}" destId="{C63BC431-6A0C-4549-AF0E-74D8DDF7EBDB}" srcOrd="7" destOrd="0" presId="urn:microsoft.com/office/officeart/2008/layout/VerticalCurvedList"/>
    <dgm:cxn modelId="{5C678469-D172-48CE-AC46-3496E94B6C58}" type="presParOf" srcId="{8605E6C0-0716-434B-BDCF-7D75FDA3955A}" destId="{03886610-6E70-4962-8F6D-DBEF16AF5616}" srcOrd="8" destOrd="0" presId="urn:microsoft.com/office/officeart/2008/layout/VerticalCurvedList"/>
    <dgm:cxn modelId="{07AEA5F6-C555-4400-9849-81E55E926A3F}" type="presParOf" srcId="{03886610-6E70-4962-8F6D-DBEF16AF5616}" destId="{450E1CF0-A4EA-44A2-8F91-AD6CDA9AAE8A}" srcOrd="0" destOrd="0" presId="urn:microsoft.com/office/officeart/2008/layout/VerticalCurvedList"/>
    <dgm:cxn modelId="{509BADB7-261F-47E8-95FA-55E50C9F6B8B}" type="presParOf" srcId="{8605E6C0-0716-434B-BDCF-7D75FDA3955A}" destId="{5002E922-CFE0-4741-90B9-553648668FB3}" srcOrd="9" destOrd="0" presId="urn:microsoft.com/office/officeart/2008/layout/VerticalCurvedList"/>
    <dgm:cxn modelId="{8E4316A4-A92A-4FF1-A638-ECE15A639A64}" type="presParOf" srcId="{8605E6C0-0716-434B-BDCF-7D75FDA3955A}" destId="{DDFD9982-35A9-4557-AF5E-B759E7A4B519}" srcOrd="10" destOrd="0" presId="urn:microsoft.com/office/officeart/2008/layout/VerticalCurvedList"/>
    <dgm:cxn modelId="{CFB881CE-8E46-4088-B56D-BEEDE2290E39}" type="presParOf" srcId="{DDFD9982-35A9-4557-AF5E-B759E7A4B519}" destId="{DD5E3847-5648-4992-94DC-4A903EC38B2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2580E4-E44F-47DA-9601-D695DEF781DA}"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tr-TR"/>
        </a:p>
      </dgm:t>
    </dgm:pt>
    <dgm:pt modelId="{662C5DFD-AA6F-45A7-82A7-245D68CD391B}">
      <dgm:prSet phldrT="[Metin]" custT="1"/>
      <dgm:spPr>
        <a:solidFill>
          <a:srgbClr val="FF8585"/>
        </a:solidFill>
      </dgm:spPr>
      <dgm:t>
        <a:bodyPr/>
        <a:lstStyle/>
        <a:p>
          <a:r>
            <a:rPr lang="tr-TR" sz="1200" b="1" dirty="0">
              <a:solidFill>
                <a:schemeClr val="tx1"/>
              </a:solidFill>
              <a:effectLst/>
            </a:rPr>
            <a:t>Kan basıncı yüksekliği sıklığının %20 azaltılması</a:t>
          </a:r>
          <a:endParaRPr lang="tr-TR" sz="1200" b="1" dirty="0">
            <a:solidFill>
              <a:schemeClr val="tx1"/>
            </a:solidFill>
          </a:endParaRPr>
        </a:p>
      </dgm:t>
    </dgm:pt>
    <dgm:pt modelId="{3F78A251-FE33-46C5-93F0-DB8D29E7B0EF}" type="parTrans" cxnId="{87472D11-7905-48CE-986F-521DCF3DDC75}">
      <dgm:prSet/>
      <dgm:spPr/>
      <dgm:t>
        <a:bodyPr/>
        <a:lstStyle/>
        <a:p>
          <a:endParaRPr lang="tr-TR" sz="3600" b="1">
            <a:solidFill>
              <a:schemeClr val="tx1"/>
            </a:solidFill>
          </a:endParaRPr>
        </a:p>
      </dgm:t>
    </dgm:pt>
    <dgm:pt modelId="{8A7BB4D5-5244-4BB0-A191-8B801C835B3B}" type="sibTrans" cxnId="{87472D11-7905-48CE-986F-521DCF3DDC75}">
      <dgm:prSet/>
      <dgm:spPr/>
      <dgm:t>
        <a:bodyPr/>
        <a:lstStyle/>
        <a:p>
          <a:endParaRPr lang="tr-TR" sz="3600" b="1">
            <a:solidFill>
              <a:schemeClr val="tx1"/>
            </a:solidFill>
          </a:endParaRPr>
        </a:p>
      </dgm:t>
    </dgm:pt>
    <dgm:pt modelId="{191A7F93-0ECF-4988-9044-DB866FADFB31}">
      <dgm:prSet phldrT="[Metin]" custT="1"/>
      <dgm:spPr>
        <a:solidFill>
          <a:schemeClr val="accent6">
            <a:lumMod val="40000"/>
            <a:lumOff val="60000"/>
          </a:schemeClr>
        </a:solidFill>
      </dgm:spPr>
      <dgm:t>
        <a:bodyPr/>
        <a:lstStyle/>
        <a:p>
          <a:r>
            <a:rPr lang="tr-TR" sz="1200" b="1" dirty="0">
              <a:solidFill>
                <a:schemeClr val="tx1"/>
              </a:solidFill>
              <a:effectLst/>
            </a:rPr>
            <a:t>Diyabet  ve </a:t>
          </a:r>
          <a:r>
            <a:rPr lang="tr-TR" sz="1200" b="1" dirty="0" err="1">
              <a:solidFill>
                <a:schemeClr val="tx1"/>
              </a:solidFill>
              <a:effectLst/>
            </a:rPr>
            <a:t>obezite</a:t>
          </a:r>
          <a:r>
            <a:rPr lang="tr-TR" sz="1200" b="1" dirty="0">
              <a:solidFill>
                <a:schemeClr val="tx1"/>
              </a:solidFill>
              <a:effectLst/>
            </a:rPr>
            <a:t> artışının durdurulması</a:t>
          </a:r>
          <a:endParaRPr lang="tr-TR" sz="1200" b="1" dirty="0">
            <a:solidFill>
              <a:schemeClr val="tx1"/>
            </a:solidFill>
          </a:endParaRPr>
        </a:p>
      </dgm:t>
    </dgm:pt>
    <dgm:pt modelId="{E9899EE5-79BC-43F9-B8E9-1C3C803C11C4}" type="parTrans" cxnId="{CBBAB78F-53DF-4F71-B076-00639E295D10}">
      <dgm:prSet/>
      <dgm:spPr/>
      <dgm:t>
        <a:bodyPr/>
        <a:lstStyle/>
        <a:p>
          <a:endParaRPr lang="tr-TR" sz="3600" b="1">
            <a:solidFill>
              <a:schemeClr val="tx1"/>
            </a:solidFill>
          </a:endParaRPr>
        </a:p>
      </dgm:t>
    </dgm:pt>
    <dgm:pt modelId="{18C3A531-9A79-4E10-9B01-D9AD5A173BD3}" type="sibTrans" cxnId="{CBBAB78F-53DF-4F71-B076-00639E295D10}">
      <dgm:prSet/>
      <dgm:spPr/>
      <dgm:t>
        <a:bodyPr/>
        <a:lstStyle/>
        <a:p>
          <a:endParaRPr lang="tr-TR" sz="3600" b="1">
            <a:solidFill>
              <a:schemeClr val="tx1"/>
            </a:solidFill>
          </a:endParaRPr>
        </a:p>
      </dgm:t>
    </dgm:pt>
    <dgm:pt modelId="{04570B80-35CA-4558-BF54-39CCDAB2E61F}">
      <dgm:prSet phldrT="[Metin]" custT="1"/>
      <dgm:spPr/>
      <dgm:t>
        <a:bodyPr/>
        <a:lstStyle/>
        <a:p>
          <a:r>
            <a:rPr lang="tr-TR" sz="1200" b="1" dirty="0">
              <a:solidFill>
                <a:schemeClr val="tx1"/>
              </a:solidFill>
              <a:effectLst/>
            </a:rPr>
            <a:t>Toplumun kalp  ve damar hastalığı açısından (kalp krizi ve inme geçiren bireyler dahil) ilaç tedavisi ve danışmanlık hizmetleri almasında en az %50 iyileşme sağlanması</a:t>
          </a:r>
          <a:endParaRPr lang="tr-TR" sz="1200" b="1" dirty="0">
            <a:solidFill>
              <a:schemeClr val="tx1"/>
            </a:solidFill>
          </a:endParaRPr>
        </a:p>
      </dgm:t>
    </dgm:pt>
    <dgm:pt modelId="{A559F61B-CBD7-4360-B491-4A9598942757}" type="parTrans" cxnId="{45A1BA81-2530-420C-BB9B-0397F9F690F0}">
      <dgm:prSet/>
      <dgm:spPr/>
      <dgm:t>
        <a:bodyPr/>
        <a:lstStyle/>
        <a:p>
          <a:endParaRPr lang="tr-TR" sz="3600" b="1">
            <a:solidFill>
              <a:schemeClr val="tx1"/>
            </a:solidFill>
          </a:endParaRPr>
        </a:p>
      </dgm:t>
    </dgm:pt>
    <dgm:pt modelId="{A365FA05-B849-4376-90B3-F3348D03FC35}" type="sibTrans" cxnId="{45A1BA81-2530-420C-BB9B-0397F9F690F0}">
      <dgm:prSet/>
      <dgm:spPr/>
      <dgm:t>
        <a:bodyPr/>
        <a:lstStyle/>
        <a:p>
          <a:endParaRPr lang="tr-TR" sz="3600" b="1">
            <a:solidFill>
              <a:schemeClr val="tx1"/>
            </a:solidFill>
          </a:endParaRPr>
        </a:p>
      </dgm:t>
    </dgm:pt>
    <dgm:pt modelId="{DE40BDCD-D2D2-4F7F-B89D-8088E051A55F}">
      <dgm:prSet custT="1"/>
      <dgm:spPr/>
      <dgm:t>
        <a:bodyPr/>
        <a:lstStyle/>
        <a:p>
          <a:r>
            <a:rPr lang="tr-TR" sz="1100" b="1" dirty="0">
              <a:solidFill>
                <a:schemeClr val="bg1"/>
              </a:solidFill>
              <a:effectLst/>
            </a:rPr>
            <a:t>Kronik hastalıkların tedavisi için gerekli olan temel teknolojilerin ve ilaçların sağlanmasında  %80’in üzerinde bir iyileşme sağlanmış ve hedefe ulaşılmıştır, sürdürülebilirliği izlenmektedir.</a:t>
          </a:r>
          <a:endParaRPr lang="tr-TR" sz="1100" b="1" dirty="0">
            <a:solidFill>
              <a:schemeClr val="bg1"/>
            </a:solidFill>
            <a:effectLst/>
            <a:latin typeface="Calibri"/>
            <a:ea typeface="Times New Roman"/>
            <a:cs typeface="Times New Roman"/>
          </a:endParaRPr>
        </a:p>
      </dgm:t>
    </dgm:pt>
    <dgm:pt modelId="{10032867-2229-4F41-934C-DC41860649BF}" type="parTrans" cxnId="{D44E5BC7-3C79-438C-9994-5C7FCEB35D16}">
      <dgm:prSet/>
      <dgm:spPr/>
      <dgm:t>
        <a:bodyPr/>
        <a:lstStyle/>
        <a:p>
          <a:endParaRPr lang="tr-TR" sz="3600" b="1">
            <a:solidFill>
              <a:schemeClr val="tx1"/>
            </a:solidFill>
          </a:endParaRPr>
        </a:p>
      </dgm:t>
    </dgm:pt>
    <dgm:pt modelId="{73E0A5B9-798A-476A-8B8D-C3DD9840B34C}" type="sibTrans" cxnId="{D44E5BC7-3C79-438C-9994-5C7FCEB35D16}">
      <dgm:prSet/>
      <dgm:spPr/>
      <dgm:t>
        <a:bodyPr/>
        <a:lstStyle/>
        <a:p>
          <a:endParaRPr lang="tr-TR" sz="3600" b="1">
            <a:solidFill>
              <a:schemeClr val="tx1"/>
            </a:solidFill>
          </a:endParaRPr>
        </a:p>
      </dgm:t>
    </dgm:pt>
    <dgm:pt modelId="{C9FF44F1-BBEC-4E37-B89A-CDF398397DF1}" type="pres">
      <dgm:prSet presAssocID="{6D2580E4-E44F-47DA-9601-D695DEF781DA}" presName="Name0" presStyleCnt="0">
        <dgm:presLayoutVars>
          <dgm:chMax val="7"/>
          <dgm:chPref val="7"/>
          <dgm:dir/>
        </dgm:presLayoutVars>
      </dgm:prSet>
      <dgm:spPr/>
    </dgm:pt>
    <dgm:pt modelId="{8605E6C0-0716-434B-BDCF-7D75FDA3955A}" type="pres">
      <dgm:prSet presAssocID="{6D2580E4-E44F-47DA-9601-D695DEF781DA}" presName="Name1" presStyleCnt="0"/>
      <dgm:spPr/>
    </dgm:pt>
    <dgm:pt modelId="{9AD64CC4-BB96-425F-B2B5-BC26BAC1DF08}" type="pres">
      <dgm:prSet presAssocID="{6D2580E4-E44F-47DA-9601-D695DEF781DA}" presName="cycle" presStyleCnt="0"/>
      <dgm:spPr/>
    </dgm:pt>
    <dgm:pt modelId="{32DF16B8-25E6-4A0E-A690-04D17809192E}" type="pres">
      <dgm:prSet presAssocID="{6D2580E4-E44F-47DA-9601-D695DEF781DA}" presName="srcNode" presStyleLbl="node1" presStyleIdx="0" presStyleCnt="4"/>
      <dgm:spPr/>
    </dgm:pt>
    <dgm:pt modelId="{173AA912-3B0B-4C8C-8A65-A3A6A8589CF7}" type="pres">
      <dgm:prSet presAssocID="{6D2580E4-E44F-47DA-9601-D695DEF781DA}" presName="conn" presStyleLbl="parChTrans1D2" presStyleIdx="0" presStyleCnt="1"/>
      <dgm:spPr/>
    </dgm:pt>
    <dgm:pt modelId="{FFE42DF3-872E-4E8F-8EEC-E8EE940BA543}" type="pres">
      <dgm:prSet presAssocID="{6D2580E4-E44F-47DA-9601-D695DEF781DA}" presName="extraNode" presStyleLbl="node1" presStyleIdx="0" presStyleCnt="4"/>
      <dgm:spPr/>
    </dgm:pt>
    <dgm:pt modelId="{39F21A53-76DB-4B13-9555-9FA5D135579E}" type="pres">
      <dgm:prSet presAssocID="{6D2580E4-E44F-47DA-9601-D695DEF781DA}" presName="dstNode" presStyleLbl="node1" presStyleIdx="0" presStyleCnt="4"/>
      <dgm:spPr/>
    </dgm:pt>
    <dgm:pt modelId="{7E429E27-64E4-4E51-9B3B-C1EB93065764}" type="pres">
      <dgm:prSet presAssocID="{662C5DFD-AA6F-45A7-82A7-245D68CD391B}" presName="text_1" presStyleLbl="node1" presStyleIdx="0" presStyleCnt="4">
        <dgm:presLayoutVars>
          <dgm:bulletEnabled val="1"/>
        </dgm:presLayoutVars>
      </dgm:prSet>
      <dgm:spPr/>
    </dgm:pt>
    <dgm:pt modelId="{92BD19A5-E106-4F16-912A-4B53E3468AC7}" type="pres">
      <dgm:prSet presAssocID="{662C5DFD-AA6F-45A7-82A7-245D68CD391B}" presName="accent_1" presStyleCnt="0"/>
      <dgm:spPr/>
    </dgm:pt>
    <dgm:pt modelId="{A72877A9-7646-48A7-8D12-C01603FD096B}" type="pres">
      <dgm:prSet presAssocID="{662C5DFD-AA6F-45A7-82A7-245D68CD391B}" presName="accentRepeatNode" presStyleLbl="solidFgAcc1" presStyleIdx="0" presStyleCnt="4"/>
      <dgm:spPr/>
    </dgm:pt>
    <dgm:pt modelId="{28C00880-F37F-4BC1-97D7-D2E034E05832}" type="pres">
      <dgm:prSet presAssocID="{191A7F93-0ECF-4988-9044-DB866FADFB31}" presName="text_2" presStyleLbl="node1" presStyleIdx="1" presStyleCnt="4">
        <dgm:presLayoutVars>
          <dgm:bulletEnabled val="1"/>
        </dgm:presLayoutVars>
      </dgm:prSet>
      <dgm:spPr/>
    </dgm:pt>
    <dgm:pt modelId="{B49DF2C4-7004-4EFB-BA01-4930B8529204}" type="pres">
      <dgm:prSet presAssocID="{191A7F93-0ECF-4988-9044-DB866FADFB31}" presName="accent_2" presStyleCnt="0"/>
      <dgm:spPr/>
    </dgm:pt>
    <dgm:pt modelId="{116AAD22-259C-4F24-9A1C-38AA669F7619}" type="pres">
      <dgm:prSet presAssocID="{191A7F93-0ECF-4988-9044-DB866FADFB31}" presName="accentRepeatNode" presStyleLbl="solidFgAcc1" presStyleIdx="1" presStyleCnt="4"/>
      <dgm:spPr/>
    </dgm:pt>
    <dgm:pt modelId="{4BE1BEC8-7E4E-4CF6-A84C-B1430932D639}" type="pres">
      <dgm:prSet presAssocID="{04570B80-35CA-4558-BF54-39CCDAB2E61F}" presName="text_3" presStyleLbl="node1" presStyleIdx="2" presStyleCnt="4">
        <dgm:presLayoutVars>
          <dgm:bulletEnabled val="1"/>
        </dgm:presLayoutVars>
      </dgm:prSet>
      <dgm:spPr/>
    </dgm:pt>
    <dgm:pt modelId="{DE37B743-E3EF-4C4E-A380-25568D81A314}" type="pres">
      <dgm:prSet presAssocID="{04570B80-35CA-4558-BF54-39CCDAB2E61F}" presName="accent_3" presStyleCnt="0"/>
      <dgm:spPr/>
    </dgm:pt>
    <dgm:pt modelId="{7D0BF133-6B21-4B37-8E87-B6F913745029}" type="pres">
      <dgm:prSet presAssocID="{04570B80-35CA-4558-BF54-39CCDAB2E61F}" presName="accentRepeatNode" presStyleLbl="solidFgAcc1" presStyleIdx="2" presStyleCnt="4"/>
      <dgm:spPr/>
    </dgm:pt>
    <dgm:pt modelId="{C63BC431-6A0C-4549-AF0E-74D8DDF7EBDB}" type="pres">
      <dgm:prSet presAssocID="{DE40BDCD-D2D2-4F7F-B89D-8088E051A55F}" presName="text_4" presStyleLbl="node1" presStyleIdx="3" presStyleCnt="4">
        <dgm:presLayoutVars>
          <dgm:bulletEnabled val="1"/>
        </dgm:presLayoutVars>
      </dgm:prSet>
      <dgm:spPr/>
    </dgm:pt>
    <dgm:pt modelId="{03886610-6E70-4962-8F6D-DBEF16AF5616}" type="pres">
      <dgm:prSet presAssocID="{DE40BDCD-D2D2-4F7F-B89D-8088E051A55F}" presName="accent_4" presStyleCnt="0"/>
      <dgm:spPr/>
    </dgm:pt>
    <dgm:pt modelId="{450E1CF0-A4EA-44A2-8F91-AD6CDA9AAE8A}" type="pres">
      <dgm:prSet presAssocID="{DE40BDCD-D2D2-4F7F-B89D-8088E051A55F}" presName="accentRepeatNode" presStyleLbl="solidFgAcc1" presStyleIdx="3" presStyleCnt="4"/>
      <dgm:spPr/>
    </dgm:pt>
  </dgm:ptLst>
  <dgm:cxnLst>
    <dgm:cxn modelId="{118D1D06-9CF7-4E0A-980E-1F015D4E254E}" type="presOf" srcId="{04570B80-35CA-4558-BF54-39CCDAB2E61F}" destId="{4BE1BEC8-7E4E-4CF6-A84C-B1430932D639}" srcOrd="0" destOrd="0" presId="urn:microsoft.com/office/officeart/2008/layout/VerticalCurvedList"/>
    <dgm:cxn modelId="{87472D11-7905-48CE-986F-521DCF3DDC75}" srcId="{6D2580E4-E44F-47DA-9601-D695DEF781DA}" destId="{662C5DFD-AA6F-45A7-82A7-245D68CD391B}" srcOrd="0" destOrd="0" parTransId="{3F78A251-FE33-46C5-93F0-DB8D29E7B0EF}" sibTransId="{8A7BB4D5-5244-4BB0-A191-8B801C835B3B}"/>
    <dgm:cxn modelId="{7CC73963-B9AE-4832-A76C-D36CB4239749}" type="presOf" srcId="{191A7F93-0ECF-4988-9044-DB866FADFB31}" destId="{28C00880-F37F-4BC1-97D7-D2E034E05832}" srcOrd="0" destOrd="0" presId="urn:microsoft.com/office/officeart/2008/layout/VerticalCurvedList"/>
    <dgm:cxn modelId="{026C7943-1D3D-4841-878C-41EB84BF7A11}" type="presOf" srcId="{DE40BDCD-D2D2-4F7F-B89D-8088E051A55F}" destId="{C63BC431-6A0C-4549-AF0E-74D8DDF7EBDB}" srcOrd="0" destOrd="0" presId="urn:microsoft.com/office/officeart/2008/layout/VerticalCurvedList"/>
    <dgm:cxn modelId="{526C9A66-C56B-46FB-A055-7CB74A7BAAC8}" type="presOf" srcId="{8A7BB4D5-5244-4BB0-A191-8B801C835B3B}" destId="{173AA912-3B0B-4C8C-8A65-A3A6A8589CF7}" srcOrd="0" destOrd="0" presId="urn:microsoft.com/office/officeart/2008/layout/VerticalCurvedList"/>
    <dgm:cxn modelId="{45A1BA81-2530-420C-BB9B-0397F9F690F0}" srcId="{6D2580E4-E44F-47DA-9601-D695DEF781DA}" destId="{04570B80-35CA-4558-BF54-39CCDAB2E61F}" srcOrd="2" destOrd="0" parTransId="{A559F61B-CBD7-4360-B491-4A9598942757}" sibTransId="{A365FA05-B849-4376-90B3-F3348D03FC35}"/>
    <dgm:cxn modelId="{CBBAB78F-53DF-4F71-B076-00639E295D10}" srcId="{6D2580E4-E44F-47DA-9601-D695DEF781DA}" destId="{191A7F93-0ECF-4988-9044-DB866FADFB31}" srcOrd="1" destOrd="0" parTransId="{E9899EE5-79BC-43F9-B8E9-1C3C803C11C4}" sibTransId="{18C3A531-9A79-4E10-9B01-D9AD5A173BD3}"/>
    <dgm:cxn modelId="{EF0D93B4-E986-4BB8-B7D7-03412B6FD11C}" type="presOf" srcId="{6D2580E4-E44F-47DA-9601-D695DEF781DA}" destId="{C9FF44F1-BBEC-4E37-B89A-CDF398397DF1}" srcOrd="0" destOrd="0" presId="urn:microsoft.com/office/officeart/2008/layout/VerticalCurvedList"/>
    <dgm:cxn modelId="{D44E5BC7-3C79-438C-9994-5C7FCEB35D16}" srcId="{6D2580E4-E44F-47DA-9601-D695DEF781DA}" destId="{DE40BDCD-D2D2-4F7F-B89D-8088E051A55F}" srcOrd="3" destOrd="0" parTransId="{10032867-2229-4F41-934C-DC41860649BF}" sibTransId="{73E0A5B9-798A-476A-8B8D-C3DD9840B34C}"/>
    <dgm:cxn modelId="{41C6D0DD-6613-4F83-BC39-51A29A5BB0B7}" type="presOf" srcId="{662C5DFD-AA6F-45A7-82A7-245D68CD391B}" destId="{7E429E27-64E4-4E51-9B3B-C1EB93065764}" srcOrd="0" destOrd="0" presId="urn:microsoft.com/office/officeart/2008/layout/VerticalCurvedList"/>
    <dgm:cxn modelId="{86AA4FDF-3BFD-4FB4-85A3-A266F3B32CF6}" type="presParOf" srcId="{C9FF44F1-BBEC-4E37-B89A-CDF398397DF1}" destId="{8605E6C0-0716-434B-BDCF-7D75FDA3955A}" srcOrd="0" destOrd="0" presId="urn:microsoft.com/office/officeart/2008/layout/VerticalCurvedList"/>
    <dgm:cxn modelId="{49B1E80A-A706-49A4-B282-7C86C1D97D0C}" type="presParOf" srcId="{8605E6C0-0716-434B-BDCF-7D75FDA3955A}" destId="{9AD64CC4-BB96-425F-B2B5-BC26BAC1DF08}" srcOrd="0" destOrd="0" presId="urn:microsoft.com/office/officeart/2008/layout/VerticalCurvedList"/>
    <dgm:cxn modelId="{A0D99CAB-6F53-44D2-BF28-84E3D887FE20}" type="presParOf" srcId="{9AD64CC4-BB96-425F-B2B5-BC26BAC1DF08}" destId="{32DF16B8-25E6-4A0E-A690-04D17809192E}" srcOrd="0" destOrd="0" presId="urn:microsoft.com/office/officeart/2008/layout/VerticalCurvedList"/>
    <dgm:cxn modelId="{60E979EA-DBB6-4C53-A4A0-3B025939599A}" type="presParOf" srcId="{9AD64CC4-BB96-425F-B2B5-BC26BAC1DF08}" destId="{173AA912-3B0B-4C8C-8A65-A3A6A8589CF7}" srcOrd="1" destOrd="0" presId="urn:microsoft.com/office/officeart/2008/layout/VerticalCurvedList"/>
    <dgm:cxn modelId="{A1415417-19A2-494B-8BFA-80A2B0241CDE}" type="presParOf" srcId="{9AD64CC4-BB96-425F-B2B5-BC26BAC1DF08}" destId="{FFE42DF3-872E-4E8F-8EEC-E8EE940BA543}" srcOrd="2" destOrd="0" presId="urn:microsoft.com/office/officeart/2008/layout/VerticalCurvedList"/>
    <dgm:cxn modelId="{1C3FD2F3-2DF8-4FE6-AB8F-EAD27E64C9E8}" type="presParOf" srcId="{9AD64CC4-BB96-425F-B2B5-BC26BAC1DF08}" destId="{39F21A53-76DB-4B13-9555-9FA5D135579E}" srcOrd="3" destOrd="0" presId="urn:microsoft.com/office/officeart/2008/layout/VerticalCurvedList"/>
    <dgm:cxn modelId="{1DDE2EEC-B34E-4AE1-8B28-826B776EB3A1}" type="presParOf" srcId="{8605E6C0-0716-434B-BDCF-7D75FDA3955A}" destId="{7E429E27-64E4-4E51-9B3B-C1EB93065764}" srcOrd="1" destOrd="0" presId="urn:microsoft.com/office/officeart/2008/layout/VerticalCurvedList"/>
    <dgm:cxn modelId="{1FAA2E06-495A-498B-908A-C84C882D9717}" type="presParOf" srcId="{8605E6C0-0716-434B-BDCF-7D75FDA3955A}" destId="{92BD19A5-E106-4F16-912A-4B53E3468AC7}" srcOrd="2" destOrd="0" presId="urn:microsoft.com/office/officeart/2008/layout/VerticalCurvedList"/>
    <dgm:cxn modelId="{F6EC57CF-6004-4481-8E11-64F05470FFF7}" type="presParOf" srcId="{92BD19A5-E106-4F16-912A-4B53E3468AC7}" destId="{A72877A9-7646-48A7-8D12-C01603FD096B}" srcOrd="0" destOrd="0" presId="urn:microsoft.com/office/officeart/2008/layout/VerticalCurvedList"/>
    <dgm:cxn modelId="{28EB1EE1-6E04-432F-AFEC-C502D74BCD81}" type="presParOf" srcId="{8605E6C0-0716-434B-BDCF-7D75FDA3955A}" destId="{28C00880-F37F-4BC1-97D7-D2E034E05832}" srcOrd="3" destOrd="0" presId="urn:microsoft.com/office/officeart/2008/layout/VerticalCurvedList"/>
    <dgm:cxn modelId="{DAD83F27-0BED-465C-9806-CB4EF5E75DF7}" type="presParOf" srcId="{8605E6C0-0716-434B-BDCF-7D75FDA3955A}" destId="{B49DF2C4-7004-4EFB-BA01-4930B8529204}" srcOrd="4" destOrd="0" presId="urn:microsoft.com/office/officeart/2008/layout/VerticalCurvedList"/>
    <dgm:cxn modelId="{E1F7FD41-B42C-4B72-92DA-0C4DDD3F3D49}" type="presParOf" srcId="{B49DF2C4-7004-4EFB-BA01-4930B8529204}" destId="{116AAD22-259C-4F24-9A1C-38AA669F7619}" srcOrd="0" destOrd="0" presId="urn:microsoft.com/office/officeart/2008/layout/VerticalCurvedList"/>
    <dgm:cxn modelId="{7040D476-5826-434D-B298-B29D690BB294}" type="presParOf" srcId="{8605E6C0-0716-434B-BDCF-7D75FDA3955A}" destId="{4BE1BEC8-7E4E-4CF6-A84C-B1430932D639}" srcOrd="5" destOrd="0" presId="urn:microsoft.com/office/officeart/2008/layout/VerticalCurvedList"/>
    <dgm:cxn modelId="{A51E111C-D5F2-4352-B391-D55B09B7CF75}" type="presParOf" srcId="{8605E6C0-0716-434B-BDCF-7D75FDA3955A}" destId="{DE37B743-E3EF-4C4E-A380-25568D81A314}" srcOrd="6" destOrd="0" presId="urn:microsoft.com/office/officeart/2008/layout/VerticalCurvedList"/>
    <dgm:cxn modelId="{DDE6377E-A351-4410-AFB0-A8717F6237E0}" type="presParOf" srcId="{DE37B743-E3EF-4C4E-A380-25568D81A314}" destId="{7D0BF133-6B21-4B37-8E87-B6F913745029}" srcOrd="0" destOrd="0" presId="urn:microsoft.com/office/officeart/2008/layout/VerticalCurvedList"/>
    <dgm:cxn modelId="{B540C488-0E29-4F0E-B907-48AC80314C4E}" type="presParOf" srcId="{8605E6C0-0716-434B-BDCF-7D75FDA3955A}" destId="{C63BC431-6A0C-4549-AF0E-74D8DDF7EBDB}" srcOrd="7" destOrd="0" presId="urn:microsoft.com/office/officeart/2008/layout/VerticalCurvedList"/>
    <dgm:cxn modelId="{8C686A72-E2E8-423C-9179-163B2E66E35F}" type="presParOf" srcId="{8605E6C0-0716-434B-BDCF-7D75FDA3955A}" destId="{03886610-6E70-4962-8F6D-DBEF16AF5616}" srcOrd="8" destOrd="0" presId="urn:microsoft.com/office/officeart/2008/layout/VerticalCurvedList"/>
    <dgm:cxn modelId="{55684771-9ECA-4982-B768-D9C44EAFCDFA}" type="presParOf" srcId="{03886610-6E70-4962-8F6D-DBEF16AF5616}" destId="{450E1CF0-A4EA-44A2-8F91-AD6CDA9AAE8A}"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6C801B-BBE4-4CF2-838C-52C44AA4F015}"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tr-TR"/>
        </a:p>
      </dgm:t>
    </dgm:pt>
    <dgm:pt modelId="{16AF0034-6A7F-4749-9A1B-417DC0D31099}">
      <dgm:prSet phldrT="[Metin]" custT="1"/>
      <dgm:spPr>
        <a:xfrm rot="5400000">
          <a:off x="-475705" y="692698"/>
          <a:ext cx="1937794" cy="885130"/>
        </a:xfrm>
        <a:prstGeom prst="chevron">
          <a:avLst/>
        </a:prstGeom>
        <a:solidFill>
          <a:srgbClr val="C00000"/>
        </a:solidFill>
        <a:ln w="25400" cap="flat" cmpd="sng" algn="ctr">
          <a:solidFill>
            <a:srgbClr val="C0504D">
              <a:hueOff val="0"/>
              <a:satOff val="0"/>
              <a:lumOff val="0"/>
              <a:alphaOff val="0"/>
            </a:srgbClr>
          </a:solidFill>
          <a:prstDash val="solid"/>
        </a:ln>
        <a:effectLst/>
      </dgm:spPr>
      <dgm:t>
        <a:bodyPr/>
        <a:lstStyle/>
        <a:p>
          <a:r>
            <a:rPr lang="tr-TR" sz="1100" b="1" dirty="0">
              <a:solidFill>
                <a:sysClr val="window" lastClr="FFFFFF"/>
              </a:solidFill>
              <a:latin typeface="Calibri"/>
              <a:ea typeface="+mn-ea"/>
              <a:cs typeface="+mn-cs"/>
            </a:rPr>
            <a:t>KRONİK HASTALIKLAR</a:t>
          </a:r>
        </a:p>
      </dgm:t>
    </dgm:pt>
    <dgm:pt modelId="{B200F514-FB75-42CA-8805-B70FB2C9A339}" type="parTrans" cxnId="{8A8A98C9-734B-4F1D-BF46-68AA96AA7C4A}">
      <dgm:prSet/>
      <dgm:spPr/>
      <dgm:t>
        <a:bodyPr/>
        <a:lstStyle/>
        <a:p>
          <a:endParaRPr lang="tr-TR"/>
        </a:p>
      </dgm:t>
    </dgm:pt>
    <dgm:pt modelId="{FAE99096-013B-4189-B4C5-4583C465F580}" type="sibTrans" cxnId="{8A8A98C9-734B-4F1D-BF46-68AA96AA7C4A}">
      <dgm:prSet/>
      <dgm:spPr/>
      <dgm:t>
        <a:bodyPr/>
        <a:lstStyle/>
        <a:p>
          <a:endParaRPr lang="tr-TR"/>
        </a:p>
      </dgm:t>
    </dgm:pt>
    <dgm:pt modelId="{C8E6E09E-D824-4804-9479-B6953A1D7420}">
      <dgm:prSet phldrT="[Metin]" custT="1"/>
      <dgm:spPr>
        <a:xfrm rot="5400000">
          <a:off x="2869546" y="-1728124"/>
          <a:ext cx="1541879" cy="5053082"/>
        </a:xfrm>
        <a:prstGeom prst="round2SameRect">
          <a:avLst/>
        </a:prstGeom>
        <a:solidFill>
          <a:sysClr val="window" lastClr="FFFFFF">
            <a:alpha val="90000"/>
            <a:hueOff val="0"/>
            <a:satOff val="0"/>
            <a:lumOff val="0"/>
            <a:alphaOff val="0"/>
          </a:sysClr>
        </a:solidFill>
        <a:ln w="25400" cap="flat" cmpd="sng" algn="ctr">
          <a:solidFill>
            <a:srgbClr val="C00000"/>
          </a:solidFill>
          <a:prstDash val="solid"/>
        </a:ln>
        <a:effectLst/>
      </dgm:spPr>
      <dgm:t>
        <a:bodyPr/>
        <a:lstStyle/>
        <a:p>
          <a:pPr>
            <a:lnSpc>
              <a:spcPct val="100000"/>
            </a:lnSpc>
          </a:pPr>
          <a:r>
            <a:rPr lang="tr-TR" sz="1500" b="1" dirty="0">
              <a:solidFill>
                <a:schemeClr val="tx1"/>
              </a:solidFill>
              <a:latin typeface="Calibri"/>
              <a:ea typeface="+mn-ea"/>
              <a:cs typeface="+mn-cs"/>
            </a:rPr>
            <a:t>Kronik Hava Yolu Hastalıkları (Astım, KOAH) Önleme ve Kontrol Programı</a:t>
          </a:r>
        </a:p>
      </dgm:t>
    </dgm:pt>
    <dgm:pt modelId="{2F1BA068-C610-4B6A-AF06-4FB80B681E07}" type="parTrans" cxnId="{04D9C75B-1474-4689-9FB9-D0D7F9B498D9}">
      <dgm:prSet/>
      <dgm:spPr/>
      <dgm:t>
        <a:bodyPr/>
        <a:lstStyle/>
        <a:p>
          <a:endParaRPr lang="tr-TR"/>
        </a:p>
      </dgm:t>
    </dgm:pt>
    <dgm:pt modelId="{F1E6AA4B-4FBB-41F3-9FD3-B15FB6BE5638}" type="sibTrans" cxnId="{04D9C75B-1474-4689-9FB9-D0D7F9B498D9}">
      <dgm:prSet/>
      <dgm:spPr/>
      <dgm:t>
        <a:bodyPr/>
        <a:lstStyle/>
        <a:p>
          <a:endParaRPr lang="tr-TR"/>
        </a:p>
      </dgm:t>
    </dgm:pt>
    <dgm:pt modelId="{E9114536-7B75-4677-9054-F459F8C339D7}">
      <dgm:prSet phldrT="[Metin]" custT="1"/>
      <dgm:spPr>
        <a:xfrm rot="5400000">
          <a:off x="2869546" y="-1728124"/>
          <a:ext cx="1541879" cy="5053082"/>
        </a:xfrm>
        <a:prstGeom prst="round2SameRect">
          <a:avLst/>
        </a:prstGeom>
        <a:solidFill>
          <a:sysClr val="window" lastClr="FFFFFF">
            <a:alpha val="90000"/>
            <a:hueOff val="0"/>
            <a:satOff val="0"/>
            <a:lumOff val="0"/>
            <a:alphaOff val="0"/>
          </a:sysClr>
        </a:solidFill>
        <a:ln w="25400" cap="flat" cmpd="sng" algn="ctr">
          <a:solidFill>
            <a:srgbClr val="C00000"/>
          </a:solidFill>
          <a:prstDash val="solid"/>
        </a:ln>
        <a:effectLst/>
      </dgm:spPr>
      <dgm:t>
        <a:bodyPr/>
        <a:lstStyle/>
        <a:p>
          <a:pPr>
            <a:lnSpc>
              <a:spcPct val="100000"/>
            </a:lnSpc>
          </a:pPr>
          <a:r>
            <a:rPr lang="tr-TR" sz="1500" b="1" dirty="0">
              <a:solidFill>
                <a:schemeClr val="tx1"/>
              </a:solidFill>
              <a:latin typeface="Calibri"/>
              <a:ea typeface="+mn-ea"/>
              <a:cs typeface="+mn-cs"/>
            </a:rPr>
            <a:t>Kalp ve Damar Hastalıkları Önleme ve Kontrol Programı</a:t>
          </a:r>
        </a:p>
      </dgm:t>
    </dgm:pt>
    <dgm:pt modelId="{89811114-36A3-48B8-816B-B21306ACE718}" type="parTrans" cxnId="{6ED75E6A-5495-4090-9316-E02C0C4D7B4D}">
      <dgm:prSet/>
      <dgm:spPr/>
      <dgm:t>
        <a:bodyPr/>
        <a:lstStyle/>
        <a:p>
          <a:endParaRPr lang="tr-TR"/>
        </a:p>
      </dgm:t>
    </dgm:pt>
    <dgm:pt modelId="{3EFBF58F-BAE7-480A-958B-7411312116FD}" type="sibTrans" cxnId="{6ED75E6A-5495-4090-9316-E02C0C4D7B4D}">
      <dgm:prSet/>
      <dgm:spPr/>
      <dgm:t>
        <a:bodyPr/>
        <a:lstStyle/>
        <a:p>
          <a:endParaRPr lang="tr-TR"/>
        </a:p>
      </dgm:t>
    </dgm:pt>
    <dgm:pt modelId="{80CD924E-2016-4236-A7DE-7ECAF81319AA}">
      <dgm:prSet phldrT="[Metin]" custT="1"/>
      <dgm:spPr>
        <a:xfrm rot="5400000">
          <a:off x="-475705" y="4172893"/>
          <a:ext cx="1937794" cy="885130"/>
        </a:xfrm>
        <a:prstGeom prst="chevron">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dgm:spPr>
      <dgm:t>
        <a:bodyPr/>
        <a:lstStyle/>
        <a:p>
          <a:r>
            <a:rPr lang="tr-TR" sz="1100" b="1" dirty="0">
              <a:solidFill>
                <a:sysClr val="window" lastClr="FFFFFF"/>
              </a:solidFill>
              <a:latin typeface="Calibri"/>
              <a:ea typeface="+mn-ea"/>
              <a:cs typeface="+mn-cs"/>
            </a:rPr>
            <a:t>ENGELLİLİĞİN ÖNLENMESİ</a:t>
          </a:r>
        </a:p>
      </dgm:t>
    </dgm:pt>
    <dgm:pt modelId="{D54AFAD5-CA11-41B1-BF42-C7A7103E4AF5}" type="parTrans" cxnId="{F906DF57-648A-4D4A-8DDE-46EDBFB9A97B}">
      <dgm:prSet/>
      <dgm:spPr/>
      <dgm:t>
        <a:bodyPr/>
        <a:lstStyle/>
        <a:p>
          <a:endParaRPr lang="tr-TR"/>
        </a:p>
      </dgm:t>
    </dgm:pt>
    <dgm:pt modelId="{C4427D8A-0A62-45F0-BD87-AEC49BB57757}" type="sibTrans" cxnId="{F906DF57-648A-4D4A-8DDE-46EDBFB9A97B}">
      <dgm:prSet/>
      <dgm:spPr/>
      <dgm:t>
        <a:bodyPr/>
        <a:lstStyle/>
        <a:p>
          <a:endParaRPr lang="tr-TR"/>
        </a:p>
      </dgm:t>
    </dgm:pt>
    <dgm:pt modelId="{E4A0B47F-0ADA-46C2-80D4-47319CFCBEE3}">
      <dgm:prSet phldrT="[Metin]" custT="1"/>
      <dgm:spPr>
        <a:xfrm rot="5400000">
          <a:off x="2902616" y="1703770"/>
          <a:ext cx="1423112" cy="5149585"/>
        </a:xfrm>
        <a:prstGeom prst="round2SameRect">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dgm:spPr>
      <dgm:t>
        <a:bodyPr/>
        <a:lstStyle/>
        <a:p>
          <a:pPr>
            <a:lnSpc>
              <a:spcPct val="150000"/>
            </a:lnSpc>
            <a:spcAft>
              <a:spcPct val="15000"/>
            </a:spcAft>
          </a:pPr>
          <a:r>
            <a:rPr lang="tr-TR" sz="1600" b="1" dirty="0">
              <a:solidFill>
                <a:schemeClr val="tx1"/>
              </a:solidFill>
              <a:latin typeface="Calibri"/>
              <a:ea typeface="+mn-ea"/>
              <a:cs typeface="+mn-cs"/>
            </a:rPr>
            <a:t>Kas ve İskelet Hastalıkları Önleme ve Kontrol Programı</a:t>
          </a:r>
        </a:p>
      </dgm:t>
    </dgm:pt>
    <dgm:pt modelId="{03B52E4C-2B59-449A-8E2E-8E562CB1C87B}" type="parTrans" cxnId="{C5EC610A-EB92-40C1-A9C3-3B4CCF93B66A}">
      <dgm:prSet/>
      <dgm:spPr/>
      <dgm:t>
        <a:bodyPr/>
        <a:lstStyle/>
        <a:p>
          <a:endParaRPr lang="tr-TR"/>
        </a:p>
      </dgm:t>
    </dgm:pt>
    <dgm:pt modelId="{D8C253BB-1EF5-469E-80E8-67BF8CE1A83B}" type="sibTrans" cxnId="{C5EC610A-EB92-40C1-A9C3-3B4CCF93B66A}">
      <dgm:prSet/>
      <dgm:spPr/>
      <dgm:t>
        <a:bodyPr/>
        <a:lstStyle/>
        <a:p>
          <a:endParaRPr lang="tr-TR"/>
        </a:p>
      </dgm:t>
    </dgm:pt>
    <dgm:pt modelId="{ED9B7C52-058C-4A2C-9949-C053BEF1E5DC}">
      <dgm:prSet phldrT="[Metin]" custT="1"/>
      <dgm:spPr>
        <a:xfrm rot="5400000">
          <a:off x="-463224" y="2461587"/>
          <a:ext cx="1937794" cy="871241"/>
        </a:xfrm>
        <a:prstGeom prst="chevron">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r>
            <a:rPr lang="tr-TR" sz="1200" b="1" dirty="0">
              <a:solidFill>
                <a:sysClr val="window" lastClr="FFFFFF"/>
              </a:solidFill>
              <a:latin typeface="Calibri"/>
              <a:ea typeface="+mn-ea"/>
              <a:cs typeface="+mn-cs"/>
            </a:rPr>
            <a:t>YAŞLI SAĞLIĞI</a:t>
          </a:r>
        </a:p>
      </dgm:t>
    </dgm:pt>
    <dgm:pt modelId="{09B9FC2F-F388-43DD-8A3B-3B49C6D3DE5D}" type="parTrans" cxnId="{771DF899-A6BC-40B6-B7FE-0A8804CD5BA8}">
      <dgm:prSet/>
      <dgm:spPr/>
      <dgm:t>
        <a:bodyPr/>
        <a:lstStyle/>
        <a:p>
          <a:endParaRPr lang="tr-TR"/>
        </a:p>
      </dgm:t>
    </dgm:pt>
    <dgm:pt modelId="{C88B3400-AC2A-4E69-9608-2AAAAC9304B0}" type="sibTrans" cxnId="{771DF899-A6BC-40B6-B7FE-0A8804CD5BA8}">
      <dgm:prSet/>
      <dgm:spPr/>
      <dgm:t>
        <a:bodyPr/>
        <a:lstStyle/>
        <a:p>
          <a:endParaRPr lang="tr-TR"/>
        </a:p>
      </dgm:t>
    </dgm:pt>
    <dgm:pt modelId="{4CD3AF08-F6ED-4AEA-8993-B9E72E3E7EC1}">
      <dgm:prSet phldrT="[Metin]" custT="1"/>
      <dgm:spPr>
        <a:xfrm rot="5400000">
          <a:off x="2974460" y="98767"/>
          <a:ext cx="1260797" cy="5149585"/>
        </a:xfrm>
        <a:prstGeom prst="round2Same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gm:spPr>
      <dgm:t>
        <a:bodyPr/>
        <a:lstStyle/>
        <a:p>
          <a:r>
            <a:rPr lang="tr-TR" sz="1600" b="1" dirty="0">
              <a:solidFill>
                <a:schemeClr val="tx1"/>
              </a:solidFill>
              <a:latin typeface="Calibri"/>
              <a:ea typeface="+mn-ea"/>
              <a:cs typeface="+mn-cs"/>
            </a:rPr>
            <a:t>Sağlıklı Yaşlanma Eylem Planı ve Uygulama Programı</a:t>
          </a:r>
          <a:endParaRPr lang="tr-TR" sz="1600" dirty="0">
            <a:solidFill>
              <a:schemeClr val="tx1"/>
            </a:solidFill>
            <a:latin typeface="Calibri"/>
            <a:ea typeface="+mn-ea"/>
            <a:cs typeface="+mn-cs"/>
          </a:endParaRPr>
        </a:p>
      </dgm:t>
    </dgm:pt>
    <dgm:pt modelId="{7B12F286-0772-4479-8086-974300DB1FAB}" type="parTrans" cxnId="{0789EF71-89F9-4840-9AA7-B706A792CD70}">
      <dgm:prSet/>
      <dgm:spPr/>
      <dgm:t>
        <a:bodyPr/>
        <a:lstStyle/>
        <a:p>
          <a:endParaRPr lang="tr-TR"/>
        </a:p>
      </dgm:t>
    </dgm:pt>
    <dgm:pt modelId="{4F9121F5-F0A1-475E-B22E-2BC33CCF55FF}" type="sibTrans" cxnId="{0789EF71-89F9-4840-9AA7-B706A792CD70}">
      <dgm:prSet/>
      <dgm:spPr/>
      <dgm:t>
        <a:bodyPr/>
        <a:lstStyle/>
        <a:p>
          <a:endParaRPr lang="tr-TR"/>
        </a:p>
      </dgm:t>
    </dgm:pt>
    <dgm:pt modelId="{5CF06262-C100-4FA2-8213-71028409DF6A}">
      <dgm:prSet phldrT="[Metin]" custT="1"/>
      <dgm:spPr>
        <a:xfrm rot="5400000">
          <a:off x="2869546" y="-1728124"/>
          <a:ext cx="1541879" cy="5053082"/>
        </a:xfrm>
        <a:prstGeom prst="round2SameRect">
          <a:avLst/>
        </a:prstGeom>
        <a:solidFill>
          <a:sysClr val="window" lastClr="FFFFFF">
            <a:alpha val="90000"/>
            <a:hueOff val="0"/>
            <a:satOff val="0"/>
            <a:lumOff val="0"/>
            <a:alphaOff val="0"/>
          </a:sysClr>
        </a:solidFill>
        <a:ln w="25400" cap="flat" cmpd="sng" algn="ctr">
          <a:solidFill>
            <a:srgbClr val="C00000"/>
          </a:solidFill>
          <a:prstDash val="solid"/>
        </a:ln>
        <a:effectLst/>
      </dgm:spPr>
      <dgm:t>
        <a:bodyPr/>
        <a:lstStyle/>
        <a:p>
          <a:pPr>
            <a:lnSpc>
              <a:spcPct val="100000"/>
            </a:lnSpc>
          </a:pPr>
          <a:r>
            <a:rPr lang="tr-TR" sz="1500" b="1" dirty="0">
              <a:solidFill>
                <a:schemeClr val="tx1"/>
              </a:solidFill>
              <a:latin typeface="Calibri"/>
              <a:ea typeface="+mn-ea"/>
              <a:cs typeface="+mn-cs"/>
            </a:rPr>
            <a:t>Böbrek Hastalıkları Önleme ve Kontrol Programı</a:t>
          </a:r>
        </a:p>
      </dgm:t>
    </dgm:pt>
    <dgm:pt modelId="{EB299117-1F90-4C89-B175-8C202F8EA6C0}" type="parTrans" cxnId="{A9273780-A92F-40FA-A989-9DA631D751A7}">
      <dgm:prSet/>
      <dgm:spPr/>
      <dgm:t>
        <a:bodyPr/>
        <a:lstStyle/>
        <a:p>
          <a:endParaRPr lang="tr-TR"/>
        </a:p>
      </dgm:t>
    </dgm:pt>
    <dgm:pt modelId="{1757318F-E545-4361-A04B-831C5FE9414F}" type="sibTrans" cxnId="{A9273780-A92F-40FA-A989-9DA631D751A7}">
      <dgm:prSet/>
      <dgm:spPr/>
      <dgm:t>
        <a:bodyPr/>
        <a:lstStyle/>
        <a:p>
          <a:endParaRPr lang="tr-TR"/>
        </a:p>
      </dgm:t>
    </dgm:pt>
    <dgm:pt modelId="{F9A1A08A-53F6-4908-8FEE-6AA4F27F6567}">
      <dgm:prSet phldrT="[Metin]" custT="1"/>
      <dgm:spPr>
        <a:xfrm rot="5400000">
          <a:off x="2869546" y="-1728124"/>
          <a:ext cx="1541879" cy="5053082"/>
        </a:xfrm>
        <a:prstGeom prst="round2SameRect">
          <a:avLst/>
        </a:prstGeom>
        <a:solidFill>
          <a:sysClr val="window" lastClr="FFFFFF">
            <a:alpha val="90000"/>
            <a:hueOff val="0"/>
            <a:satOff val="0"/>
            <a:lumOff val="0"/>
            <a:alphaOff val="0"/>
          </a:sysClr>
        </a:solidFill>
        <a:ln w="25400" cap="flat" cmpd="sng" algn="ctr">
          <a:solidFill>
            <a:srgbClr val="C00000"/>
          </a:solidFill>
          <a:prstDash val="solid"/>
        </a:ln>
        <a:effectLst/>
      </dgm:spPr>
      <dgm:t>
        <a:bodyPr/>
        <a:lstStyle/>
        <a:p>
          <a:pPr>
            <a:lnSpc>
              <a:spcPct val="100000"/>
            </a:lnSpc>
          </a:pPr>
          <a:endParaRPr lang="tr-TR" sz="200" b="1" dirty="0">
            <a:solidFill>
              <a:schemeClr val="tx1"/>
            </a:solidFill>
            <a:latin typeface="Calibri"/>
            <a:ea typeface="+mn-ea"/>
            <a:cs typeface="+mn-cs"/>
          </a:endParaRPr>
        </a:p>
      </dgm:t>
    </dgm:pt>
    <dgm:pt modelId="{7B98887E-657C-47C6-975F-A8109569A23C}" type="parTrans" cxnId="{08BBBC0E-A5E9-436B-9E33-F629C6BA6BB6}">
      <dgm:prSet/>
      <dgm:spPr/>
      <dgm:t>
        <a:bodyPr/>
        <a:lstStyle/>
        <a:p>
          <a:endParaRPr lang="tr-TR"/>
        </a:p>
      </dgm:t>
    </dgm:pt>
    <dgm:pt modelId="{9D8A9131-B5DB-4C27-B054-09D33AD56D80}" type="sibTrans" cxnId="{08BBBC0E-A5E9-436B-9E33-F629C6BA6BB6}">
      <dgm:prSet/>
      <dgm:spPr/>
      <dgm:t>
        <a:bodyPr/>
        <a:lstStyle/>
        <a:p>
          <a:endParaRPr lang="tr-TR"/>
        </a:p>
      </dgm:t>
    </dgm:pt>
    <dgm:pt modelId="{5D5DEA25-5C76-402B-8088-5266A49D457F}">
      <dgm:prSet phldrT="[Metin]" custT="1"/>
      <dgm:spPr>
        <a:xfrm rot="5400000">
          <a:off x="2869546" y="-1728124"/>
          <a:ext cx="1541879" cy="5053082"/>
        </a:xfrm>
        <a:solidFill>
          <a:sysClr val="window" lastClr="FFFFFF">
            <a:alpha val="90000"/>
            <a:hueOff val="0"/>
            <a:satOff val="0"/>
            <a:lumOff val="0"/>
            <a:alphaOff val="0"/>
          </a:sysClr>
        </a:solidFill>
        <a:ln w="25400" cap="flat" cmpd="sng" algn="ctr">
          <a:solidFill>
            <a:srgbClr val="C00000"/>
          </a:solidFill>
          <a:prstDash val="solid"/>
        </a:ln>
        <a:effectLst/>
      </dgm:spPr>
      <dgm:t>
        <a:bodyPr/>
        <a:lstStyle/>
        <a:p>
          <a:pPr>
            <a:lnSpc>
              <a:spcPct val="100000"/>
            </a:lnSpc>
          </a:pPr>
          <a:r>
            <a:rPr lang="tr-TR" sz="1500" b="1" dirty="0">
              <a:solidFill>
                <a:schemeClr val="tx1"/>
              </a:solidFill>
              <a:latin typeface="Calibri"/>
              <a:ea typeface="+mn-ea"/>
              <a:cs typeface="+mn-cs"/>
            </a:rPr>
            <a:t>Bulaşıcı Olmayan Hastalıklar Çok Paydaşlı Eylem Planı </a:t>
          </a:r>
        </a:p>
      </dgm:t>
    </dgm:pt>
    <dgm:pt modelId="{719EB62F-3FAB-4CF8-8F08-5B85C4EA8A35}" type="parTrans" cxnId="{D9B96C2C-BE43-4A74-8025-DFA4F03870D6}">
      <dgm:prSet/>
      <dgm:spPr/>
      <dgm:t>
        <a:bodyPr/>
        <a:lstStyle/>
        <a:p>
          <a:endParaRPr lang="tr-TR"/>
        </a:p>
      </dgm:t>
    </dgm:pt>
    <dgm:pt modelId="{05C98438-0332-43AA-B39D-85E18B19397A}" type="sibTrans" cxnId="{D9B96C2C-BE43-4A74-8025-DFA4F03870D6}">
      <dgm:prSet/>
      <dgm:spPr/>
      <dgm:t>
        <a:bodyPr/>
        <a:lstStyle/>
        <a:p>
          <a:endParaRPr lang="tr-TR"/>
        </a:p>
      </dgm:t>
    </dgm:pt>
    <dgm:pt modelId="{0E5070F7-14AC-40D4-99D7-C483E6017FE9}" type="pres">
      <dgm:prSet presAssocID="{BA6C801B-BBE4-4CF2-838C-52C44AA4F015}" presName="linearFlow" presStyleCnt="0">
        <dgm:presLayoutVars>
          <dgm:dir/>
          <dgm:animLvl val="lvl"/>
          <dgm:resizeHandles val="exact"/>
        </dgm:presLayoutVars>
      </dgm:prSet>
      <dgm:spPr/>
    </dgm:pt>
    <dgm:pt modelId="{5CA0178D-29C2-4782-89DC-F26FE114568B}" type="pres">
      <dgm:prSet presAssocID="{16AF0034-6A7F-4749-9A1B-417DC0D31099}" presName="composite" presStyleCnt="0"/>
      <dgm:spPr/>
    </dgm:pt>
    <dgm:pt modelId="{16CAE6F5-0EEC-4C9D-8B9F-AB82AA1DAA5A}" type="pres">
      <dgm:prSet presAssocID="{16AF0034-6A7F-4749-9A1B-417DC0D31099}" presName="parentText" presStyleLbl="alignNode1" presStyleIdx="0" presStyleCnt="3" custScaleX="91099">
        <dgm:presLayoutVars>
          <dgm:chMax val="1"/>
          <dgm:bulletEnabled val="1"/>
        </dgm:presLayoutVars>
      </dgm:prSet>
      <dgm:spPr/>
    </dgm:pt>
    <dgm:pt modelId="{7F61DEA4-44AD-4E1F-A26E-A1925271D10B}" type="pres">
      <dgm:prSet presAssocID="{16AF0034-6A7F-4749-9A1B-417DC0D31099}" presName="descendantText" presStyleLbl="alignAcc1" presStyleIdx="0" presStyleCnt="3" custScaleX="100106" custScaleY="122294" custLinFactNeighborX="-443" custLinFactNeighborY="8920">
        <dgm:presLayoutVars>
          <dgm:bulletEnabled val="1"/>
        </dgm:presLayoutVars>
      </dgm:prSet>
      <dgm:spPr>
        <a:prstGeom prst="round2SameRect">
          <a:avLst/>
        </a:prstGeom>
      </dgm:spPr>
    </dgm:pt>
    <dgm:pt modelId="{8820B3F5-F3FB-4109-8411-166DAB7017D6}" type="pres">
      <dgm:prSet presAssocID="{FAE99096-013B-4189-B4C5-4583C465F580}" presName="sp" presStyleCnt="0"/>
      <dgm:spPr/>
    </dgm:pt>
    <dgm:pt modelId="{81BD4C2E-39DD-42A1-A010-65387A8DCD90}" type="pres">
      <dgm:prSet presAssocID="{80CD924E-2016-4236-A7DE-7ECAF81319AA}" presName="composite" presStyleCnt="0"/>
      <dgm:spPr/>
    </dgm:pt>
    <dgm:pt modelId="{C20D2D57-56B1-4970-B727-FA63F28EA634}" type="pres">
      <dgm:prSet presAssocID="{80CD924E-2016-4236-A7DE-7ECAF81319AA}" presName="parentText" presStyleLbl="alignNode1" presStyleIdx="1" presStyleCnt="3" custScaleX="81381" custLinFactNeighborX="2907" custLinFactNeighborY="84766">
        <dgm:presLayoutVars>
          <dgm:chMax val="1"/>
          <dgm:bulletEnabled val="1"/>
        </dgm:presLayoutVars>
      </dgm:prSet>
      <dgm:spPr/>
    </dgm:pt>
    <dgm:pt modelId="{E1C66EE5-A613-4699-97AD-23E3A44BC16C}" type="pres">
      <dgm:prSet presAssocID="{80CD924E-2016-4236-A7DE-7ECAF81319AA}" presName="descendantText" presStyleLbl="alignAcc1" presStyleIdx="1" presStyleCnt="3" custScaleY="112874" custLinFactY="35810" custLinFactNeighborX="-665" custLinFactNeighborY="100000">
        <dgm:presLayoutVars>
          <dgm:bulletEnabled val="1"/>
        </dgm:presLayoutVars>
      </dgm:prSet>
      <dgm:spPr/>
    </dgm:pt>
    <dgm:pt modelId="{A605EFBE-EED6-4653-A03E-254EA9F11ABA}" type="pres">
      <dgm:prSet presAssocID="{C4427D8A-0A62-45F0-BD87-AEC49BB57757}" presName="sp" presStyleCnt="0"/>
      <dgm:spPr/>
    </dgm:pt>
    <dgm:pt modelId="{940C498F-1486-4DE4-B631-DF1BADDEED13}" type="pres">
      <dgm:prSet presAssocID="{ED9B7C52-058C-4A2C-9949-C053BEF1E5DC}" presName="composite" presStyleCnt="0"/>
      <dgm:spPr/>
    </dgm:pt>
    <dgm:pt modelId="{4CC7D3C4-8D6F-4656-8C79-F87BEAEE686F}" type="pres">
      <dgm:prSet presAssocID="{ED9B7C52-058C-4A2C-9949-C053BEF1E5DC}" presName="parentText" presStyleLbl="alignNode1" presStyleIdx="2" presStyleCnt="3" custScaleX="84097" custLinFactNeighborX="1786" custLinFactNeighborY="-94546">
        <dgm:presLayoutVars>
          <dgm:chMax val="1"/>
          <dgm:bulletEnabled val="1"/>
        </dgm:presLayoutVars>
      </dgm:prSet>
      <dgm:spPr/>
    </dgm:pt>
    <dgm:pt modelId="{217B25D0-D924-42C1-A366-D900320177C3}" type="pres">
      <dgm:prSet presAssocID="{ED9B7C52-058C-4A2C-9949-C053BEF1E5DC}" presName="descendantText" presStyleLbl="alignAcc1" presStyleIdx="2" presStyleCnt="3" custScaleY="112635" custLinFactY="-39600" custLinFactNeighborX="-438" custLinFactNeighborY="-100000">
        <dgm:presLayoutVars>
          <dgm:bulletEnabled val="1"/>
        </dgm:presLayoutVars>
      </dgm:prSet>
      <dgm:spPr/>
    </dgm:pt>
  </dgm:ptLst>
  <dgm:cxnLst>
    <dgm:cxn modelId="{C5EC610A-EB92-40C1-A9C3-3B4CCF93B66A}" srcId="{80CD924E-2016-4236-A7DE-7ECAF81319AA}" destId="{E4A0B47F-0ADA-46C2-80D4-47319CFCBEE3}" srcOrd="0" destOrd="0" parTransId="{03B52E4C-2B59-449A-8E2E-8E562CB1C87B}" sibTransId="{D8C253BB-1EF5-469E-80E8-67BF8CE1A83B}"/>
    <dgm:cxn modelId="{08BBBC0E-A5E9-436B-9E33-F629C6BA6BB6}" srcId="{16AF0034-6A7F-4749-9A1B-417DC0D31099}" destId="{F9A1A08A-53F6-4908-8FEE-6AA4F27F6567}" srcOrd="1" destOrd="0" parTransId="{7B98887E-657C-47C6-975F-A8109569A23C}" sibTransId="{9D8A9131-B5DB-4C27-B054-09D33AD56D80}"/>
    <dgm:cxn modelId="{D9B96C2C-BE43-4A74-8025-DFA4F03870D6}" srcId="{16AF0034-6A7F-4749-9A1B-417DC0D31099}" destId="{5D5DEA25-5C76-402B-8088-5266A49D457F}" srcOrd="4" destOrd="0" parTransId="{719EB62F-3FAB-4CF8-8F08-5B85C4EA8A35}" sibTransId="{05C98438-0332-43AA-B39D-85E18B19397A}"/>
    <dgm:cxn modelId="{FCE4983D-E739-4EA3-9F3B-4F94F5922848}" type="presOf" srcId="{4CD3AF08-F6ED-4AEA-8993-B9E72E3E7EC1}" destId="{217B25D0-D924-42C1-A366-D900320177C3}" srcOrd="0" destOrd="0" presId="urn:microsoft.com/office/officeart/2005/8/layout/chevron2"/>
    <dgm:cxn modelId="{CEB91B40-7C4D-471E-B5DD-D8C2FC363EE2}" type="presOf" srcId="{E4A0B47F-0ADA-46C2-80D4-47319CFCBEE3}" destId="{E1C66EE5-A613-4699-97AD-23E3A44BC16C}" srcOrd="0" destOrd="0" presId="urn:microsoft.com/office/officeart/2005/8/layout/chevron2"/>
    <dgm:cxn modelId="{04D9C75B-1474-4689-9FB9-D0D7F9B498D9}" srcId="{16AF0034-6A7F-4749-9A1B-417DC0D31099}" destId="{C8E6E09E-D824-4804-9479-B6953A1D7420}" srcOrd="0" destOrd="0" parTransId="{2F1BA068-C610-4B6A-AF06-4FB80B681E07}" sibTransId="{F1E6AA4B-4FBB-41F3-9FD3-B15FB6BE5638}"/>
    <dgm:cxn modelId="{D7EEE643-8253-4C24-885D-79349E361906}" type="presOf" srcId="{ED9B7C52-058C-4A2C-9949-C053BEF1E5DC}" destId="{4CC7D3C4-8D6F-4656-8C79-F87BEAEE686F}" srcOrd="0" destOrd="0" presId="urn:microsoft.com/office/officeart/2005/8/layout/chevron2"/>
    <dgm:cxn modelId="{8EB6A946-ACE5-4CD6-AE4B-79CF670CFB8E}" type="presOf" srcId="{5D5DEA25-5C76-402B-8088-5266A49D457F}" destId="{7F61DEA4-44AD-4E1F-A26E-A1925271D10B}" srcOrd="0" destOrd="4" presId="urn:microsoft.com/office/officeart/2005/8/layout/chevron2"/>
    <dgm:cxn modelId="{8E22D469-86B0-41A7-8693-8922B9853742}" type="presOf" srcId="{16AF0034-6A7F-4749-9A1B-417DC0D31099}" destId="{16CAE6F5-0EEC-4C9D-8B9F-AB82AA1DAA5A}" srcOrd="0" destOrd="0" presId="urn:microsoft.com/office/officeart/2005/8/layout/chevron2"/>
    <dgm:cxn modelId="{6ED75E6A-5495-4090-9316-E02C0C4D7B4D}" srcId="{16AF0034-6A7F-4749-9A1B-417DC0D31099}" destId="{E9114536-7B75-4677-9054-F459F8C339D7}" srcOrd="2" destOrd="0" parTransId="{89811114-36A3-48B8-816B-B21306ACE718}" sibTransId="{3EFBF58F-BAE7-480A-958B-7411312116FD}"/>
    <dgm:cxn modelId="{0789EF71-89F9-4840-9AA7-B706A792CD70}" srcId="{ED9B7C52-058C-4A2C-9949-C053BEF1E5DC}" destId="{4CD3AF08-F6ED-4AEA-8993-B9E72E3E7EC1}" srcOrd="0" destOrd="0" parTransId="{7B12F286-0772-4479-8086-974300DB1FAB}" sibTransId="{4F9121F5-F0A1-475E-B22E-2BC33CCF55FF}"/>
    <dgm:cxn modelId="{8D65F975-1FCB-4451-94C2-943A5A7C33DE}" type="presOf" srcId="{80CD924E-2016-4236-A7DE-7ECAF81319AA}" destId="{C20D2D57-56B1-4970-B727-FA63F28EA634}" srcOrd="0" destOrd="0" presId="urn:microsoft.com/office/officeart/2005/8/layout/chevron2"/>
    <dgm:cxn modelId="{F906DF57-648A-4D4A-8DDE-46EDBFB9A97B}" srcId="{BA6C801B-BBE4-4CF2-838C-52C44AA4F015}" destId="{80CD924E-2016-4236-A7DE-7ECAF81319AA}" srcOrd="1" destOrd="0" parTransId="{D54AFAD5-CA11-41B1-BF42-C7A7103E4AF5}" sibTransId="{C4427D8A-0A62-45F0-BD87-AEC49BB57757}"/>
    <dgm:cxn modelId="{EC8E9159-A8FF-4FDE-9122-48ED087907A0}" type="presOf" srcId="{C8E6E09E-D824-4804-9479-B6953A1D7420}" destId="{7F61DEA4-44AD-4E1F-A26E-A1925271D10B}" srcOrd="0" destOrd="0" presId="urn:microsoft.com/office/officeart/2005/8/layout/chevron2"/>
    <dgm:cxn modelId="{A9273780-A92F-40FA-A989-9DA631D751A7}" srcId="{16AF0034-6A7F-4749-9A1B-417DC0D31099}" destId="{5CF06262-C100-4FA2-8213-71028409DF6A}" srcOrd="3" destOrd="0" parTransId="{EB299117-1F90-4C89-B175-8C202F8EA6C0}" sibTransId="{1757318F-E545-4361-A04B-831C5FE9414F}"/>
    <dgm:cxn modelId="{771DF899-A6BC-40B6-B7FE-0A8804CD5BA8}" srcId="{BA6C801B-BBE4-4CF2-838C-52C44AA4F015}" destId="{ED9B7C52-058C-4A2C-9949-C053BEF1E5DC}" srcOrd="2" destOrd="0" parTransId="{09B9FC2F-F388-43DD-8A3B-3B49C6D3DE5D}" sibTransId="{C88B3400-AC2A-4E69-9608-2AAAAC9304B0}"/>
    <dgm:cxn modelId="{8A8A98C9-734B-4F1D-BF46-68AA96AA7C4A}" srcId="{BA6C801B-BBE4-4CF2-838C-52C44AA4F015}" destId="{16AF0034-6A7F-4749-9A1B-417DC0D31099}" srcOrd="0" destOrd="0" parTransId="{B200F514-FB75-42CA-8805-B70FB2C9A339}" sibTransId="{FAE99096-013B-4189-B4C5-4583C465F580}"/>
    <dgm:cxn modelId="{1CE727CA-DA07-4875-9951-496575DE68DC}" type="presOf" srcId="{E9114536-7B75-4677-9054-F459F8C339D7}" destId="{7F61DEA4-44AD-4E1F-A26E-A1925271D10B}" srcOrd="0" destOrd="2" presId="urn:microsoft.com/office/officeart/2005/8/layout/chevron2"/>
    <dgm:cxn modelId="{26CDDECA-0044-46E0-8057-AA3BC5111731}" type="presOf" srcId="{BA6C801B-BBE4-4CF2-838C-52C44AA4F015}" destId="{0E5070F7-14AC-40D4-99D7-C483E6017FE9}" srcOrd="0" destOrd="0" presId="urn:microsoft.com/office/officeart/2005/8/layout/chevron2"/>
    <dgm:cxn modelId="{FB8EAECB-DB47-4760-8DC4-188525E537F2}" type="presOf" srcId="{5CF06262-C100-4FA2-8213-71028409DF6A}" destId="{7F61DEA4-44AD-4E1F-A26E-A1925271D10B}" srcOrd="0" destOrd="3" presId="urn:microsoft.com/office/officeart/2005/8/layout/chevron2"/>
    <dgm:cxn modelId="{453601E9-5537-4594-83DE-498787B0AB2F}" type="presOf" srcId="{F9A1A08A-53F6-4908-8FEE-6AA4F27F6567}" destId="{7F61DEA4-44AD-4E1F-A26E-A1925271D10B}" srcOrd="0" destOrd="1" presId="urn:microsoft.com/office/officeart/2005/8/layout/chevron2"/>
    <dgm:cxn modelId="{3DCEE57F-1737-45C2-8D78-59EBACE784E0}" type="presParOf" srcId="{0E5070F7-14AC-40D4-99D7-C483E6017FE9}" destId="{5CA0178D-29C2-4782-89DC-F26FE114568B}" srcOrd="0" destOrd="0" presId="urn:microsoft.com/office/officeart/2005/8/layout/chevron2"/>
    <dgm:cxn modelId="{F6D8DE69-1948-4C86-9BBE-789CFC4FB83F}" type="presParOf" srcId="{5CA0178D-29C2-4782-89DC-F26FE114568B}" destId="{16CAE6F5-0EEC-4C9D-8B9F-AB82AA1DAA5A}" srcOrd="0" destOrd="0" presId="urn:microsoft.com/office/officeart/2005/8/layout/chevron2"/>
    <dgm:cxn modelId="{63143F4E-B741-4EC0-B5C6-7EAB3CCF9CDB}" type="presParOf" srcId="{5CA0178D-29C2-4782-89DC-F26FE114568B}" destId="{7F61DEA4-44AD-4E1F-A26E-A1925271D10B}" srcOrd="1" destOrd="0" presId="urn:microsoft.com/office/officeart/2005/8/layout/chevron2"/>
    <dgm:cxn modelId="{F37440F5-898A-4151-856A-DE95929333D6}" type="presParOf" srcId="{0E5070F7-14AC-40D4-99D7-C483E6017FE9}" destId="{8820B3F5-F3FB-4109-8411-166DAB7017D6}" srcOrd="1" destOrd="0" presId="urn:microsoft.com/office/officeart/2005/8/layout/chevron2"/>
    <dgm:cxn modelId="{2EFF33B2-4A80-4297-891D-DB3531A17BD9}" type="presParOf" srcId="{0E5070F7-14AC-40D4-99D7-C483E6017FE9}" destId="{81BD4C2E-39DD-42A1-A010-65387A8DCD90}" srcOrd="2" destOrd="0" presId="urn:microsoft.com/office/officeart/2005/8/layout/chevron2"/>
    <dgm:cxn modelId="{5D434F86-D11D-496C-A65C-00551BD37EB8}" type="presParOf" srcId="{81BD4C2E-39DD-42A1-A010-65387A8DCD90}" destId="{C20D2D57-56B1-4970-B727-FA63F28EA634}" srcOrd="0" destOrd="0" presId="urn:microsoft.com/office/officeart/2005/8/layout/chevron2"/>
    <dgm:cxn modelId="{61A4F688-77E9-4389-AF2D-991B0716B880}" type="presParOf" srcId="{81BD4C2E-39DD-42A1-A010-65387A8DCD90}" destId="{E1C66EE5-A613-4699-97AD-23E3A44BC16C}" srcOrd="1" destOrd="0" presId="urn:microsoft.com/office/officeart/2005/8/layout/chevron2"/>
    <dgm:cxn modelId="{94AF7836-08F8-49D7-BF50-CE6EE01AE99F}" type="presParOf" srcId="{0E5070F7-14AC-40D4-99D7-C483E6017FE9}" destId="{A605EFBE-EED6-4653-A03E-254EA9F11ABA}" srcOrd="3" destOrd="0" presId="urn:microsoft.com/office/officeart/2005/8/layout/chevron2"/>
    <dgm:cxn modelId="{C03AC65C-9900-495B-8DA1-C5CF31423FF5}" type="presParOf" srcId="{0E5070F7-14AC-40D4-99D7-C483E6017FE9}" destId="{940C498F-1486-4DE4-B631-DF1BADDEED13}" srcOrd="4" destOrd="0" presId="urn:microsoft.com/office/officeart/2005/8/layout/chevron2"/>
    <dgm:cxn modelId="{F2826FCD-46FA-4A6E-B402-4E0738452694}" type="presParOf" srcId="{940C498F-1486-4DE4-B631-DF1BADDEED13}" destId="{4CC7D3C4-8D6F-4656-8C79-F87BEAEE686F}" srcOrd="0" destOrd="0" presId="urn:microsoft.com/office/officeart/2005/8/layout/chevron2"/>
    <dgm:cxn modelId="{EE308CDC-4DDF-4B45-B964-D49D75C11576}" type="presParOf" srcId="{940C498F-1486-4DE4-B631-DF1BADDEED13}" destId="{217B25D0-D924-42C1-A366-D900320177C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A0F083-B40C-47B4-8A84-27691A8D22FB}"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780CB135-946F-42EC-BFB2-B083126585B6}">
      <dgm:prSet phldrT="[Text]" custT="1"/>
      <dgm:spPr/>
      <dgm:t>
        <a:bodyPr/>
        <a:lstStyle/>
        <a:p>
          <a:r>
            <a:rPr lang="tr-TR" sz="1050" dirty="0"/>
            <a:t>Tanılar</a:t>
          </a:r>
          <a:endParaRPr lang="en-US" sz="1050" dirty="0"/>
        </a:p>
      </dgm:t>
    </dgm:pt>
    <dgm:pt modelId="{710EBBA9-339A-44F3-8C56-03D9BC0CE020}" type="parTrans" cxnId="{26D9AD56-8F0C-40F8-8FB2-F55161860314}">
      <dgm:prSet/>
      <dgm:spPr/>
      <dgm:t>
        <a:bodyPr/>
        <a:lstStyle/>
        <a:p>
          <a:endParaRPr lang="en-US"/>
        </a:p>
      </dgm:t>
    </dgm:pt>
    <dgm:pt modelId="{D22FA6A4-B8C5-4F02-BE7C-BF28AF3A3F8E}" type="sibTrans" cxnId="{26D9AD56-8F0C-40F8-8FB2-F55161860314}">
      <dgm:prSet/>
      <dgm:spPr/>
      <dgm:t>
        <a:bodyPr/>
        <a:lstStyle/>
        <a:p>
          <a:endParaRPr lang="en-US"/>
        </a:p>
      </dgm:t>
    </dgm:pt>
    <dgm:pt modelId="{BD692C95-E4E8-4109-9F7A-F401A7884A3D}">
      <dgm:prSet phldrT="[Text]" custT="1"/>
      <dgm:spPr/>
      <dgm:t>
        <a:bodyPr/>
        <a:lstStyle/>
        <a:p>
          <a:r>
            <a:rPr lang="tr-TR" sz="1000" dirty="0"/>
            <a:t>İlaçlar</a:t>
          </a:r>
          <a:endParaRPr lang="en-US" sz="1000" dirty="0"/>
        </a:p>
      </dgm:t>
    </dgm:pt>
    <dgm:pt modelId="{87928DBF-7DDB-4C53-9B5F-CA1BD38D2E47}" type="parTrans" cxnId="{7109EB38-449E-459E-B8E9-569B9AE7FBF7}">
      <dgm:prSet/>
      <dgm:spPr/>
      <dgm:t>
        <a:bodyPr/>
        <a:lstStyle/>
        <a:p>
          <a:endParaRPr lang="en-US"/>
        </a:p>
      </dgm:t>
    </dgm:pt>
    <dgm:pt modelId="{C0E9070B-7540-4841-BF0A-783BAAAA058C}" type="sibTrans" cxnId="{7109EB38-449E-459E-B8E9-569B9AE7FBF7}">
      <dgm:prSet/>
      <dgm:spPr/>
      <dgm:t>
        <a:bodyPr/>
        <a:lstStyle/>
        <a:p>
          <a:endParaRPr lang="en-US"/>
        </a:p>
      </dgm:t>
    </dgm:pt>
    <dgm:pt modelId="{4C89DE02-D3B5-4B04-8FF1-4F4910820177}">
      <dgm:prSet phldrT="[Text]" custT="1"/>
      <dgm:spPr/>
      <dgm:t>
        <a:bodyPr/>
        <a:lstStyle/>
        <a:p>
          <a:r>
            <a:rPr lang="tr-TR" sz="800" dirty="0" err="1"/>
            <a:t>Lab</a:t>
          </a:r>
          <a:r>
            <a:rPr lang="tr-TR" sz="800" dirty="0"/>
            <a:t>. Tetkikleri</a:t>
          </a:r>
          <a:endParaRPr lang="en-US" sz="800" dirty="0"/>
        </a:p>
      </dgm:t>
    </dgm:pt>
    <dgm:pt modelId="{1847F2A9-5F25-4FB9-8E2F-BEED27EB326C}" type="parTrans" cxnId="{5A304418-97F5-43F9-ABB2-59661D37C48A}">
      <dgm:prSet/>
      <dgm:spPr/>
      <dgm:t>
        <a:bodyPr/>
        <a:lstStyle/>
        <a:p>
          <a:endParaRPr lang="en-US"/>
        </a:p>
      </dgm:t>
    </dgm:pt>
    <dgm:pt modelId="{7A0507DF-DFF2-44E2-B3E1-C9D1B61689AF}" type="sibTrans" cxnId="{5A304418-97F5-43F9-ABB2-59661D37C48A}">
      <dgm:prSet/>
      <dgm:spPr/>
      <dgm:t>
        <a:bodyPr/>
        <a:lstStyle/>
        <a:p>
          <a:endParaRPr lang="en-US"/>
        </a:p>
      </dgm:t>
    </dgm:pt>
    <dgm:pt modelId="{D51EAD70-DF40-4E61-A435-DDCA2737CE16}">
      <dgm:prSet phldrT="[Text]"/>
      <dgm:spPr/>
      <dgm:t>
        <a:bodyPr/>
        <a:lstStyle/>
        <a:p>
          <a:endParaRPr lang="en-US" dirty="0"/>
        </a:p>
      </dgm:t>
    </dgm:pt>
    <dgm:pt modelId="{CDD9943A-59A0-4D81-98FB-C18EF2CE89D5}" type="parTrans" cxnId="{AE13EB49-7217-4AED-BCC0-F8D80F9D2C57}">
      <dgm:prSet/>
      <dgm:spPr/>
      <dgm:t>
        <a:bodyPr/>
        <a:lstStyle/>
        <a:p>
          <a:endParaRPr lang="en-US"/>
        </a:p>
      </dgm:t>
    </dgm:pt>
    <dgm:pt modelId="{9F48E80C-35AE-4F07-AECB-EB4C14B6E7A3}" type="sibTrans" cxnId="{AE13EB49-7217-4AED-BCC0-F8D80F9D2C57}">
      <dgm:prSet/>
      <dgm:spPr/>
      <dgm:t>
        <a:bodyPr/>
        <a:lstStyle/>
        <a:p>
          <a:endParaRPr lang="en-US"/>
        </a:p>
      </dgm:t>
    </dgm:pt>
    <dgm:pt modelId="{DDCD38C0-FA38-4851-9E68-E4B5B828DF12}" type="pres">
      <dgm:prSet presAssocID="{62A0F083-B40C-47B4-8A84-27691A8D22FB}" presName="Name0" presStyleCnt="0">
        <dgm:presLayoutVars>
          <dgm:chMax val="4"/>
          <dgm:resizeHandles val="exact"/>
        </dgm:presLayoutVars>
      </dgm:prSet>
      <dgm:spPr/>
    </dgm:pt>
    <dgm:pt modelId="{244DB2EC-9944-4B0B-9D75-EF649151A854}" type="pres">
      <dgm:prSet presAssocID="{62A0F083-B40C-47B4-8A84-27691A8D22FB}" presName="ellipse" presStyleLbl="trBgShp" presStyleIdx="0" presStyleCnt="1" custScaleX="131421" custScaleY="226311" custLinFactNeighborX="297" custLinFactNeighborY="-20645"/>
      <dgm:spPr/>
    </dgm:pt>
    <dgm:pt modelId="{BABF7EB5-34AD-47D7-9420-59BDFBC8942F}" type="pres">
      <dgm:prSet presAssocID="{62A0F083-B40C-47B4-8A84-27691A8D22FB}" presName="arrow1" presStyleLbl="fgShp" presStyleIdx="0" presStyleCnt="1"/>
      <dgm:spPr/>
    </dgm:pt>
    <dgm:pt modelId="{23186B11-5F51-4B86-B72C-7E204ECB53FD}" type="pres">
      <dgm:prSet presAssocID="{62A0F083-B40C-47B4-8A84-27691A8D22FB}" presName="rectangle" presStyleLbl="revTx" presStyleIdx="0" presStyleCnt="1">
        <dgm:presLayoutVars>
          <dgm:bulletEnabled val="1"/>
        </dgm:presLayoutVars>
      </dgm:prSet>
      <dgm:spPr/>
    </dgm:pt>
    <dgm:pt modelId="{EB02DB88-2BFB-4857-A37A-4E0B6F656CFA}" type="pres">
      <dgm:prSet presAssocID="{BD692C95-E4E8-4109-9F7A-F401A7884A3D}" presName="item1" presStyleLbl="node1" presStyleIdx="0" presStyleCnt="3" custScaleX="160336" custScaleY="163861" custLinFactNeighborX="-19491" custLinFactNeighborY="36908">
        <dgm:presLayoutVars>
          <dgm:bulletEnabled val="1"/>
        </dgm:presLayoutVars>
      </dgm:prSet>
      <dgm:spPr/>
    </dgm:pt>
    <dgm:pt modelId="{FAE75C26-8FBC-4600-9635-84A3DA0BF4B5}" type="pres">
      <dgm:prSet presAssocID="{4C89DE02-D3B5-4B04-8FF1-4F4910820177}" presName="item2" presStyleLbl="node1" presStyleIdx="1" presStyleCnt="3" custScaleX="148849" custScaleY="129942" custLinFactNeighborX="-21236" custLinFactNeighborY="-30727">
        <dgm:presLayoutVars>
          <dgm:bulletEnabled val="1"/>
        </dgm:presLayoutVars>
      </dgm:prSet>
      <dgm:spPr/>
    </dgm:pt>
    <dgm:pt modelId="{AA9AB4FB-A6C7-4E2E-B7C7-3A0143A078C0}" type="pres">
      <dgm:prSet presAssocID="{D51EAD70-DF40-4E61-A435-DDCA2737CE16}" presName="item3" presStyleLbl="node1" presStyleIdx="2" presStyleCnt="3" custScaleX="153012" custScaleY="146662" custLinFactNeighborX="32247" custLinFactNeighborY="169">
        <dgm:presLayoutVars>
          <dgm:bulletEnabled val="1"/>
        </dgm:presLayoutVars>
      </dgm:prSet>
      <dgm:spPr/>
    </dgm:pt>
    <dgm:pt modelId="{CF2E62FF-38F0-4757-8AE3-8D9D66D001F3}" type="pres">
      <dgm:prSet presAssocID="{62A0F083-B40C-47B4-8A84-27691A8D22FB}" presName="funnel" presStyleLbl="trAlignAcc1" presStyleIdx="0" presStyleCnt="1" custScaleX="136007" custScaleY="201203" custLinFactNeighborX="-12645" custLinFactNeighborY="-17873"/>
      <dgm:spPr/>
    </dgm:pt>
  </dgm:ptLst>
  <dgm:cxnLst>
    <dgm:cxn modelId="{5A304418-97F5-43F9-ABB2-59661D37C48A}" srcId="{62A0F083-B40C-47B4-8A84-27691A8D22FB}" destId="{4C89DE02-D3B5-4B04-8FF1-4F4910820177}" srcOrd="2" destOrd="0" parTransId="{1847F2A9-5F25-4FB9-8E2F-BEED27EB326C}" sibTransId="{7A0507DF-DFF2-44E2-B3E1-C9D1B61689AF}"/>
    <dgm:cxn modelId="{65617025-FE90-4CF4-8755-240F540D8D16}" type="presOf" srcId="{BD692C95-E4E8-4109-9F7A-F401A7884A3D}" destId="{FAE75C26-8FBC-4600-9635-84A3DA0BF4B5}" srcOrd="0" destOrd="0" presId="urn:microsoft.com/office/officeart/2005/8/layout/funnel1"/>
    <dgm:cxn modelId="{7109EB38-449E-459E-B8E9-569B9AE7FBF7}" srcId="{62A0F083-B40C-47B4-8A84-27691A8D22FB}" destId="{BD692C95-E4E8-4109-9F7A-F401A7884A3D}" srcOrd="1" destOrd="0" parTransId="{87928DBF-7DDB-4C53-9B5F-CA1BD38D2E47}" sibTransId="{C0E9070B-7540-4841-BF0A-783BAAAA058C}"/>
    <dgm:cxn modelId="{AE13EB49-7217-4AED-BCC0-F8D80F9D2C57}" srcId="{62A0F083-B40C-47B4-8A84-27691A8D22FB}" destId="{D51EAD70-DF40-4E61-A435-DDCA2737CE16}" srcOrd="3" destOrd="0" parTransId="{CDD9943A-59A0-4D81-98FB-C18EF2CE89D5}" sibTransId="{9F48E80C-35AE-4F07-AECB-EB4C14B6E7A3}"/>
    <dgm:cxn modelId="{29FECC4C-7B0C-4329-B6A8-137F0AA408FE}" type="presOf" srcId="{D51EAD70-DF40-4E61-A435-DDCA2737CE16}" destId="{23186B11-5F51-4B86-B72C-7E204ECB53FD}" srcOrd="0" destOrd="0" presId="urn:microsoft.com/office/officeart/2005/8/layout/funnel1"/>
    <dgm:cxn modelId="{26D9AD56-8F0C-40F8-8FB2-F55161860314}" srcId="{62A0F083-B40C-47B4-8A84-27691A8D22FB}" destId="{780CB135-946F-42EC-BFB2-B083126585B6}" srcOrd="0" destOrd="0" parTransId="{710EBBA9-339A-44F3-8C56-03D9BC0CE020}" sibTransId="{D22FA6A4-B8C5-4F02-BE7C-BF28AF3A3F8E}"/>
    <dgm:cxn modelId="{B3BD7388-0CAE-4162-B266-F2B6CBB2A7F0}" type="presOf" srcId="{780CB135-946F-42EC-BFB2-B083126585B6}" destId="{AA9AB4FB-A6C7-4E2E-B7C7-3A0143A078C0}" srcOrd="0" destOrd="0" presId="urn:microsoft.com/office/officeart/2005/8/layout/funnel1"/>
    <dgm:cxn modelId="{C895F0A7-E40B-428E-ABEE-D86E6F0976C1}" type="presOf" srcId="{4C89DE02-D3B5-4B04-8FF1-4F4910820177}" destId="{EB02DB88-2BFB-4857-A37A-4E0B6F656CFA}" srcOrd="0" destOrd="0" presId="urn:microsoft.com/office/officeart/2005/8/layout/funnel1"/>
    <dgm:cxn modelId="{FA0A17F9-5DC3-4693-BBDE-24341D83209B}" type="presOf" srcId="{62A0F083-B40C-47B4-8A84-27691A8D22FB}" destId="{DDCD38C0-FA38-4851-9E68-E4B5B828DF12}" srcOrd="0" destOrd="0" presId="urn:microsoft.com/office/officeart/2005/8/layout/funnel1"/>
    <dgm:cxn modelId="{901921BB-AEED-4BDB-AD25-69049AF8A384}" type="presParOf" srcId="{DDCD38C0-FA38-4851-9E68-E4B5B828DF12}" destId="{244DB2EC-9944-4B0B-9D75-EF649151A854}" srcOrd="0" destOrd="0" presId="urn:microsoft.com/office/officeart/2005/8/layout/funnel1"/>
    <dgm:cxn modelId="{C37FEEBE-2C9C-42FE-81A7-665B8095C912}" type="presParOf" srcId="{DDCD38C0-FA38-4851-9E68-E4B5B828DF12}" destId="{BABF7EB5-34AD-47D7-9420-59BDFBC8942F}" srcOrd="1" destOrd="0" presId="urn:microsoft.com/office/officeart/2005/8/layout/funnel1"/>
    <dgm:cxn modelId="{AF92CB5D-D866-46ED-88AA-A036613B5E95}" type="presParOf" srcId="{DDCD38C0-FA38-4851-9E68-E4B5B828DF12}" destId="{23186B11-5F51-4B86-B72C-7E204ECB53FD}" srcOrd="2" destOrd="0" presId="urn:microsoft.com/office/officeart/2005/8/layout/funnel1"/>
    <dgm:cxn modelId="{A77EB4CF-246C-4C11-AFF1-6E18E3E4B44A}" type="presParOf" srcId="{DDCD38C0-FA38-4851-9E68-E4B5B828DF12}" destId="{EB02DB88-2BFB-4857-A37A-4E0B6F656CFA}" srcOrd="3" destOrd="0" presId="urn:microsoft.com/office/officeart/2005/8/layout/funnel1"/>
    <dgm:cxn modelId="{712975AF-E2BE-4AB1-BBAF-4E6F980F9216}" type="presParOf" srcId="{DDCD38C0-FA38-4851-9E68-E4B5B828DF12}" destId="{FAE75C26-8FBC-4600-9635-84A3DA0BF4B5}" srcOrd="4" destOrd="0" presId="urn:microsoft.com/office/officeart/2005/8/layout/funnel1"/>
    <dgm:cxn modelId="{7D82C780-D5AC-47DB-8D0E-3C07C0C43E9E}" type="presParOf" srcId="{DDCD38C0-FA38-4851-9E68-E4B5B828DF12}" destId="{AA9AB4FB-A6C7-4E2E-B7C7-3A0143A078C0}" srcOrd="5" destOrd="0" presId="urn:microsoft.com/office/officeart/2005/8/layout/funnel1"/>
    <dgm:cxn modelId="{3DCBB622-6825-4DF1-848C-4499C164F88B}" type="presParOf" srcId="{DDCD38C0-FA38-4851-9E68-E4B5B828DF12}" destId="{CF2E62FF-38F0-4757-8AE3-8D9D66D001F3}"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AA912-3B0B-4C8C-8A65-A3A6A8589CF7}">
      <dsp:nvSpPr>
        <dsp:cNvPr id="0" name=""/>
        <dsp:cNvSpPr/>
      </dsp:nvSpPr>
      <dsp:spPr>
        <a:xfrm>
          <a:off x="-3312553" y="-509543"/>
          <a:ext cx="3950151" cy="3950151"/>
        </a:xfrm>
        <a:prstGeom prst="blockArc">
          <a:avLst>
            <a:gd name="adj1" fmla="val 18900000"/>
            <a:gd name="adj2" fmla="val 2700000"/>
            <a:gd name="adj3" fmla="val 547"/>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429E27-64E4-4E51-9B3B-C1EB93065764}">
      <dsp:nvSpPr>
        <dsp:cNvPr id="0" name=""/>
        <dsp:cNvSpPr/>
      </dsp:nvSpPr>
      <dsp:spPr>
        <a:xfrm>
          <a:off x="279848" y="183132"/>
          <a:ext cx="8080098" cy="36650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910" tIns="30480" rIns="30480" bIns="30480" numCol="1" spcCol="1270" anchor="ctr" anchorCtr="0">
          <a:noAutofit/>
        </a:bodyPr>
        <a:lstStyle/>
        <a:p>
          <a:pPr marL="0" lvl="0" indent="0" algn="l" defTabSz="533400">
            <a:lnSpc>
              <a:spcPct val="90000"/>
            </a:lnSpc>
            <a:spcBef>
              <a:spcPct val="0"/>
            </a:spcBef>
            <a:spcAft>
              <a:spcPct val="35000"/>
            </a:spcAft>
            <a:buNone/>
          </a:pPr>
          <a:r>
            <a:rPr lang="tr-TR" sz="1200" b="1" kern="1200" dirty="0">
              <a:solidFill>
                <a:schemeClr val="bg1"/>
              </a:solidFill>
              <a:effectLst/>
            </a:rPr>
            <a:t>Kalp ve damar hastalıkları, kanser, diyabet veya kronik akciğer hastalıklarına bağlı erken ölümlerin  %25 göreli azaltılması</a:t>
          </a:r>
          <a:endParaRPr lang="tr-TR" sz="1200" b="1" kern="1200" dirty="0">
            <a:solidFill>
              <a:schemeClr val="bg1"/>
            </a:solidFill>
          </a:endParaRPr>
        </a:p>
      </dsp:txBody>
      <dsp:txXfrm>
        <a:off x="279848" y="183132"/>
        <a:ext cx="8080098" cy="366500"/>
      </dsp:txXfrm>
    </dsp:sp>
    <dsp:sp modelId="{A72877A9-7646-48A7-8D12-C01603FD096B}">
      <dsp:nvSpPr>
        <dsp:cNvPr id="0" name=""/>
        <dsp:cNvSpPr/>
      </dsp:nvSpPr>
      <dsp:spPr>
        <a:xfrm>
          <a:off x="50785" y="137320"/>
          <a:ext cx="458125" cy="45812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C00880-F37F-4BC1-97D7-D2E034E05832}">
      <dsp:nvSpPr>
        <dsp:cNvPr id="0" name=""/>
        <dsp:cNvSpPr/>
      </dsp:nvSpPr>
      <dsp:spPr>
        <a:xfrm>
          <a:off x="542471" y="732707"/>
          <a:ext cx="7817475" cy="366500"/>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910" tIns="30480" rIns="30480" bIns="30480" numCol="1" spcCol="1270" anchor="ctr" anchorCtr="0">
          <a:noAutofit/>
        </a:bodyPr>
        <a:lstStyle/>
        <a:p>
          <a:pPr marL="0" lvl="0" indent="0" algn="l" defTabSz="533400">
            <a:lnSpc>
              <a:spcPct val="90000"/>
            </a:lnSpc>
            <a:spcBef>
              <a:spcPct val="0"/>
            </a:spcBef>
            <a:spcAft>
              <a:spcPct val="35000"/>
            </a:spcAft>
            <a:buNone/>
          </a:pPr>
          <a:r>
            <a:rPr lang="tr-TR" sz="1200" b="1" kern="1200" dirty="0">
              <a:solidFill>
                <a:schemeClr val="tx2">
                  <a:lumMod val="50000"/>
                </a:schemeClr>
              </a:solidFill>
              <a:effectLst/>
            </a:rPr>
            <a:t>Alkol kullanımının artışının önlenmesi</a:t>
          </a:r>
          <a:endParaRPr lang="tr-TR" sz="1200" b="1" kern="1200" dirty="0">
            <a:solidFill>
              <a:schemeClr val="tx2">
                <a:lumMod val="50000"/>
              </a:schemeClr>
            </a:solidFill>
          </a:endParaRPr>
        </a:p>
      </dsp:txBody>
      <dsp:txXfrm>
        <a:off x="542471" y="732707"/>
        <a:ext cx="7817475" cy="366500"/>
      </dsp:txXfrm>
    </dsp:sp>
    <dsp:sp modelId="{116AAD22-259C-4F24-9A1C-38AA669F7619}">
      <dsp:nvSpPr>
        <dsp:cNvPr id="0" name=""/>
        <dsp:cNvSpPr/>
      </dsp:nvSpPr>
      <dsp:spPr>
        <a:xfrm>
          <a:off x="313408" y="686895"/>
          <a:ext cx="458125" cy="458125"/>
        </a:xfrm>
        <a:prstGeom prst="ellipse">
          <a:avLst/>
        </a:prstGeom>
        <a:solidFill>
          <a:schemeClr val="lt1">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E1BEC8-7E4E-4CF6-A84C-B1430932D639}">
      <dsp:nvSpPr>
        <dsp:cNvPr id="0" name=""/>
        <dsp:cNvSpPr/>
      </dsp:nvSpPr>
      <dsp:spPr>
        <a:xfrm>
          <a:off x="623075" y="1282282"/>
          <a:ext cx="7736871" cy="366500"/>
        </a:xfrm>
        <a:prstGeom prst="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910" tIns="30480" rIns="30480" bIns="30480" numCol="1" spcCol="1270" anchor="ctr" anchorCtr="0">
          <a:noAutofit/>
        </a:bodyPr>
        <a:lstStyle/>
        <a:p>
          <a:pPr marL="0" lvl="0" indent="0" algn="l" defTabSz="533400">
            <a:lnSpc>
              <a:spcPct val="90000"/>
            </a:lnSpc>
            <a:spcBef>
              <a:spcPct val="0"/>
            </a:spcBef>
            <a:spcAft>
              <a:spcPct val="35000"/>
            </a:spcAft>
            <a:buNone/>
          </a:pPr>
          <a:r>
            <a:rPr lang="tr-TR" sz="1200" b="1" kern="1200" dirty="0">
              <a:solidFill>
                <a:schemeClr val="tx2">
                  <a:lumMod val="50000"/>
                </a:schemeClr>
              </a:solidFill>
              <a:effectLst/>
            </a:rPr>
            <a:t>Fiziksel </a:t>
          </a:r>
          <a:r>
            <a:rPr lang="tr-TR" sz="1200" b="1" kern="1200" dirty="0" err="1">
              <a:solidFill>
                <a:schemeClr val="tx2">
                  <a:lumMod val="50000"/>
                </a:schemeClr>
              </a:solidFill>
              <a:effectLst/>
            </a:rPr>
            <a:t>inaktivite</a:t>
          </a:r>
          <a:r>
            <a:rPr lang="tr-TR" sz="1200" b="1" kern="1200" dirty="0">
              <a:solidFill>
                <a:schemeClr val="tx2">
                  <a:lumMod val="50000"/>
                </a:schemeClr>
              </a:solidFill>
              <a:effectLst/>
            </a:rPr>
            <a:t> sıklığında %10 azalma</a:t>
          </a:r>
          <a:endParaRPr lang="tr-TR" sz="1200" b="1" kern="1200" dirty="0">
            <a:solidFill>
              <a:schemeClr val="tx2">
                <a:lumMod val="50000"/>
              </a:schemeClr>
            </a:solidFill>
          </a:endParaRPr>
        </a:p>
      </dsp:txBody>
      <dsp:txXfrm>
        <a:off x="623075" y="1282282"/>
        <a:ext cx="7736871" cy="366500"/>
      </dsp:txXfrm>
    </dsp:sp>
    <dsp:sp modelId="{7D0BF133-6B21-4B37-8E87-B6F913745029}">
      <dsp:nvSpPr>
        <dsp:cNvPr id="0" name=""/>
        <dsp:cNvSpPr/>
      </dsp:nvSpPr>
      <dsp:spPr>
        <a:xfrm>
          <a:off x="394013" y="1236469"/>
          <a:ext cx="458125" cy="458125"/>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3BC431-6A0C-4549-AF0E-74D8DDF7EBDB}">
      <dsp:nvSpPr>
        <dsp:cNvPr id="0" name=""/>
        <dsp:cNvSpPr/>
      </dsp:nvSpPr>
      <dsp:spPr>
        <a:xfrm>
          <a:off x="542471" y="1831857"/>
          <a:ext cx="7817475" cy="366500"/>
        </a:xfrm>
        <a:prstGeom prst="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910" tIns="30480" rIns="30480" bIns="30480" numCol="1" spcCol="1270" anchor="ctr" anchorCtr="0">
          <a:noAutofit/>
        </a:bodyPr>
        <a:lstStyle/>
        <a:p>
          <a:pPr marL="0" lvl="0" indent="0" algn="l" defTabSz="533400">
            <a:lnSpc>
              <a:spcPct val="90000"/>
            </a:lnSpc>
            <a:spcBef>
              <a:spcPct val="0"/>
            </a:spcBef>
            <a:spcAft>
              <a:spcPct val="35000"/>
            </a:spcAft>
            <a:buNone/>
          </a:pPr>
          <a:r>
            <a:rPr lang="tr-TR" sz="1200" b="1" kern="1200" dirty="0">
              <a:solidFill>
                <a:schemeClr val="tx2">
                  <a:lumMod val="50000"/>
                </a:schemeClr>
              </a:solidFill>
              <a:effectLst/>
            </a:rPr>
            <a:t>Nüfusun ortanca tuz/sodyum tüketim oranında %30 göreli azalma</a:t>
          </a:r>
          <a:endParaRPr lang="tr-TR" sz="1200" b="1" kern="1200" dirty="0">
            <a:solidFill>
              <a:schemeClr val="tx2">
                <a:lumMod val="50000"/>
              </a:schemeClr>
            </a:solidFill>
            <a:effectLst/>
            <a:latin typeface="Calibri"/>
            <a:ea typeface="Times New Roman"/>
            <a:cs typeface="Times New Roman"/>
          </a:endParaRPr>
        </a:p>
      </dsp:txBody>
      <dsp:txXfrm>
        <a:off x="542471" y="1831857"/>
        <a:ext cx="7817475" cy="366500"/>
      </dsp:txXfrm>
    </dsp:sp>
    <dsp:sp modelId="{450E1CF0-A4EA-44A2-8F91-AD6CDA9AAE8A}">
      <dsp:nvSpPr>
        <dsp:cNvPr id="0" name=""/>
        <dsp:cNvSpPr/>
      </dsp:nvSpPr>
      <dsp:spPr>
        <a:xfrm>
          <a:off x="313408" y="1786044"/>
          <a:ext cx="458125" cy="458125"/>
        </a:xfrm>
        <a:prstGeom prst="ellipse">
          <a:avLst/>
        </a:prstGeom>
        <a:solidFill>
          <a:schemeClr val="lt1">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02E922-CFE0-4741-90B9-553648668FB3}">
      <dsp:nvSpPr>
        <dsp:cNvPr id="0" name=""/>
        <dsp:cNvSpPr/>
      </dsp:nvSpPr>
      <dsp:spPr>
        <a:xfrm>
          <a:off x="279848" y="2381431"/>
          <a:ext cx="8080098" cy="366500"/>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910" tIns="30480" rIns="30480" bIns="30480" numCol="1" spcCol="1270" anchor="ctr" anchorCtr="0">
          <a:noAutofit/>
        </a:bodyPr>
        <a:lstStyle/>
        <a:p>
          <a:pPr marL="0" lvl="0" indent="0" algn="l" defTabSz="533400">
            <a:lnSpc>
              <a:spcPct val="90000"/>
            </a:lnSpc>
            <a:spcBef>
              <a:spcPct val="0"/>
            </a:spcBef>
            <a:spcAft>
              <a:spcPct val="35000"/>
            </a:spcAft>
            <a:buNone/>
          </a:pPr>
          <a:r>
            <a:rPr lang="tr-TR" sz="1200" b="1" kern="1200" dirty="0">
              <a:solidFill>
                <a:schemeClr val="bg1"/>
              </a:solidFill>
              <a:effectLst/>
            </a:rPr>
            <a:t>15 yaş üstü bireylerde tütün kullanma sıklığında %30 göreli azalma</a:t>
          </a:r>
          <a:endParaRPr lang="tr-TR" sz="1200" b="1" kern="1200" dirty="0">
            <a:solidFill>
              <a:schemeClr val="bg1"/>
            </a:solidFill>
            <a:effectLst/>
            <a:latin typeface="Calibri"/>
            <a:ea typeface="Times New Roman"/>
            <a:cs typeface="Times New Roman"/>
          </a:endParaRPr>
        </a:p>
      </dsp:txBody>
      <dsp:txXfrm>
        <a:off x="279848" y="2381431"/>
        <a:ext cx="8080098" cy="366500"/>
      </dsp:txXfrm>
    </dsp:sp>
    <dsp:sp modelId="{DD5E3847-5648-4992-94DC-4A903EC38B20}">
      <dsp:nvSpPr>
        <dsp:cNvPr id="0" name=""/>
        <dsp:cNvSpPr/>
      </dsp:nvSpPr>
      <dsp:spPr>
        <a:xfrm>
          <a:off x="50785" y="2335619"/>
          <a:ext cx="458125" cy="458125"/>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AA912-3B0B-4C8C-8A65-A3A6A8589CF7}">
      <dsp:nvSpPr>
        <dsp:cNvPr id="0" name=""/>
        <dsp:cNvSpPr/>
      </dsp:nvSpPr>
      <dsp:spPr>
        <a:xfrm>
          <a:off x="-2682023" y="-413685"/>
          <a:ext cx="3201126" cy="3201126"/>
        </a:xfrm>
        <a:prstGeom prst="blockArc">
          <a:avLst>
            <a:gd name="adj1" fmla="val 18900000"/>
            <a:gd name="adj2" fmla="val 2700000"/>
            <a:gd name="adj3" fmla="val 675"/>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429E27-64E4-4E51-9B3B-C1EB93065764}">
      <dsp:nvSpPr>
        <dsp:cNvPr id="0" name=""/>
        <dsp:cNvSpPr/>
      </dsp:nvSpPr>
      <dsp:spPr>
        <a:xfrm>
          <a:off x="272501" y="182494"/>
          <a:ext cx="8096247" cy="365178"/>
        </a:xfrm>
        <a:prstGeom prst="rect">
          <a:avLst/>
        </a:prstGeom>
        <a:solidFill>
          <a:srgbClr val="FF85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860" tIns="30480" rIns="30480" bIns="30480" numCol="1" spcCol="1270" anchor="ctr" anchorCtr="0">
          <a:noAutofit/>
        </a:bodyPr>
        <a:lstStyle/>
        <a:p>
          <a:pPr marL="0" lvl="0" indent="0" algn="l" defTabSz="533400">
            <a:lnSpc>
              <a:spcPct val="90000"/>
            </a:lnSpc>
            <a:spcBef>
              <a:spcPct val="0"/>
            </a:spcBef>
            <a:spcAft>
              <a:spcPct val="35000"/>
            </a:spcAft>
            <a:buNone/>
          </a:pPr>
          <a:r>
            <a:rPr lang="tr-TR" sz="1200" b="1" kern="1200" dirty="0">
              <a:solidFill>
                <a:schemeClr val="tx1"/>
              </a:solidFill>
              <a:effectLst/>
            </a:rPr>
            <a:t>Kan basıncı yüksekliği sıklığının %20 azaltılması</a:t>
          </a:r>
          <a:endParaRPr lang="tr-TR" sz="1200" b="1" kern="1200" dirty="0">
            <a:solidFill>
              <a:schemeClr val="tx1"/>
            </a:solidFill>
          </a:endParaRPr>
        </a:p>
      </dsp:txBody>
      <dsp:txXfrm>
        <a:off x="272501" y="182494"/>
        <a:ext cx="8096247" cy="365178"/>
      </dsp:txXfrm>
    </dsp:sp>
    <dsp:sp modelId="{A72877A9-7646-48A7-8D12-C01603FD096B}">
      <dsp:nvSpPr>
        <dsp:cNvPr id="0" name=""/>
        <dsp:cNvSpPr/>
      </dsp:nvSpPr>
      <dsp:spPr>
        <a:xfrm>
          <a:off x="44264" y="136846"/>
          <a:ext cx="456473" cy="45647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C00880-F37F-4BC1-97D7-D2E034E05832}">
      <dsp:nvSpPr>
        <dsp:cNvPr id="0" name=""/>
        <dsp:cNvSpPr/>
      </dsp:nvSpPr>
      <dsp:spPr>
        <a:xfrm>
          <a:off x="481866" y="730356"/>
          <a:ext cx="7886882" cy="365178"/>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860" tIns="30480" rIns="30480" bIns="30480" numCol="1" spcCol="1270" anchor="ctr" anchorCtr="0">
          <a:noAutofit/>
        </a:bodyPr>
        <a:lstStyle/>
        <a:p>
          <a:pPr marL="0" lvl="0" indent="0" algn="l" defTabSz="533400">
            <a:lnSpc>
              <a:spcPct val="90000"/>
            </a:lnSpc>
            <a:spcBef>
              <a:spcPct val="0"/>
            </a:spcBef>
            <a:spcAft>
              <a:spcPct val="35000"/>
            </a:spcAft>
            <a:buNone/>
          </a:pPr>
          <a:r>
            <a:rPr lang="tr-TR" sz="1200" b="1" kern="1200" dirty="0">
              <a:solidFill>
                <a:schemeClr val="tx1"/>
              </a:solidFill>
              <a:effectLst/>
            </a:rPr>
            <a:t>Diyabet  ve </a:t>
          </a:r>
          <a:r>
            <a:rPr lang="tr-TR" sz="1200" b="1" kern="1200" dirty="0" err="1">
              <a:solidFill>
                <a:schemeClr val="tx1"/>
              </a:solidFill>
              <a:effectLst/>
            </a:rPr>
            <a:t>obezite</a:t>
          </a:r>
          <a:r>
            <a:rPr lang="tr-TR" sz="1200" b="1" kern="1200" dirty="0">
              <a:solidFill>
                <a:schemeClr val="tx1"/>
              </a:solidFill>
              <a:effectLst/>
            </a:rPr>
            <a:t> artışının durdurulması</a:t>
          </a:r>
          <a:endParaRPr lang="tr-TR" sz="1200" b="1" kern="1200" dirty="0">
            <a:solidFill>
              <a:schemeClr val="tx1"/>
            </a:solidFill>
          </a:endParaRPr>
        </a:p>
      </dsp:txBody>
      <dsp:txXfrm>
        <a:off x="481866" y="730356"/>
        <a:ext cx="7886882" cy="365178"/>
      </dsp:txXfrm>
    </dsp:sp>
    <dsp:sp modelId="{116AAD22-259C-4F24-9A1C-38AA669F7619}">
      <dsp:nvSpPr>
        <dsp:cNvPr id="0" name=""/>
        <dsp:cNvSpPr/>
      </dsp:nvSpPr>
      <dsp:spPr>
        <a:xfrm>
          <a:off x="253629" y="684709"/>
          <a:ext cx="456473" cy="456473"/>
        </a:xfrm>
        <a:prstGeom prst="ellipse">
          <a:avLst/>
        </a:prstGeom>
        <a:solidFill>
          <a:schemeClr val="lt1">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E1BEC8-7E4E-4CF6-A84C-B1430932D639}">
      <dsp:nvSpPr>
        <dsp:cNvPr id="0" name=""/>
        <dsp:cNvSpPr/>
      </dsp:nvSpPr>
      <dsp:spPr>
        <a:xfrm>
          <a:off x="481866" y="1278219"/>
          <a:ext cx="7886882" cy="365178"/>
        </a:xfrm>
        <a:prstGeom prst="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860" tIns="30480" rIns="30480" bIns="30480" numCol="1" spcCol="1270" anchor="ctr" anchorCtr="0">
          <a:noAutofit/>
        </a:bodyPr>
        <a:lstStyle/>
        <a:p>
          <a:pPr marL="0" lvl="0" indent="0" algn="l" defTabSz="533400">
            <a:lnSpc>
              <a:spcPct val="90000"/>
            </a:lnSpc>
            <a:spcBef>
              <a:spcPct val="0"/>
            </a:spcBef>
            <a:spcAft>
              <a:spcPct val="35000"/>
            </a:spcAft>
            <a:buNone/>
          </a:pPr>
          <a:r>
            <a:rPr lang="tr-TR" sz="1200" b="1" kern="1200" dirty="0">
              <a:solidFill>
                <a:schemeClr val="tx1"/>
              </a:solidFill>
              <a:effectLst/>
            </a:rPr>
            <a:t>Toplumun kalp  ve damar hastalığı açısından (kalp krizi ve inme geçiren bireyler dahil) ilaç tedavisi ve danışmanlık hizmetleri almasında en az %50 iyileşme sağlanması</a:t>
          </a:r>
          <a:endParaRPr lang="tr-TR" sz="1200" b="1" kern="1200" dirty="0">
            <a:solidFill>
              <a:schemeClr val="tx1"/>
            </a:solidFill>
          </a:endParaRPr>
        </a:p>
      </dsp:txBody>
      <dsp:txXfrm>
        <a:off x="481866" y="1278219"/>
        <a:ext cx="7886882" cy="365178"/>
      </dsp:txXfrm>
    </dsp:sp>
    <dsp:sp modelId="{7D0BF133-6B21-4B37-8E87-B6F913745029}">
      <dsp:nvSpPr>
        <dsp:cNvPr id="0" name=""/>
        <dsp:cNvSpPr/>
      </dsp:nvSpPr>
      <dsp:spPr>
        <a:xfrm>
          <a:off x="253629" y="1232572"/>
          <a:ext cx="456473" cy="456473"/>
        </a:xfrm>
        <a:prstGeom prst="ellipse">
          <a:avLst/>
        </a:prstGeom>
        <a:solidFill>
          <a:schemeClr val="lt1">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3BC431-6A0C-4549-AF0E-74D8DDF7EBDB}">
      <dsp:nvSpPr>
        <dsp:cNvPr id="0" name=""/>
        <dsp:cNvSpPr/>
      </dsp:nvSpPr>
      <dsp:spPr>
        <a:xfrm>
          <a:off x="272501" y="1826082"/>
          <a:ext cx="8096247" cy="365178"/>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860" tIns="27940" rIns="27940" bIns="27940" numCol="1" spcCol="1270" anchor="ctr" anchorCtr="0">
          <a:noAutofit/>
        </a:bodyPr>
        <a:lstStyle/>
        <a:p>
          <a:pPr marL="0" lvl="0" indent="0" algn="l" defTabSz="488950">
            <a:lnSpc>
              <a:spcPct val="90000"/>
            </a:lnSpc>
            <a:spcBef>
              <a:spcPct val="0"/>
            </a:spcBef>
            <a:spcAft>
              <a:spcPct val="35000"/>
            </a:spcAft>
            <a:buNone/>
          </a:pPr>
          <a:r>
            <a:rPr lang="tr-TR" sz="1100" b="1" kern="1200" dirty="0">
              <a:solidFill>
                <a:schemeClr val="bg1"/>
              </a:solidFill>
              <a:effectLst/>
            </a:rPr>
            <a:t>Kronik hastalıkların tedavisi için gerekli olan temel teknolojilerin ve ilaçların sağlanmasında  %80’in üzerinde bir iyileşme sağlanmış ve hedefe ulaşılmıştır, sürdürülebilirliği izlenmektedir.</a:t>
          </a:r>
          <a:endParaRPr lang="tr-TR" sz="1100" b="1" kern="1200" dirty="0">
            <a:solidFill>
              <a:schemeClr val="bg1"/>
            </a:solidFill>
            <a:effectLst/>
            <a:latin typeface="Calibri"/>
            <a:ea typeface="Times New Roman"/>
            <a:cs typeface="Times New Roman"/>
          </a:endParaRPr>
        </a:p>
      </dsp:txBody>
      <dsp:txXfrm>
        <a:off x="272501" y="1826082"/>
        <a:ext cx="8096247" cy="365178"/>
      </dsp:txXfrm>
    </dsp:sp>
    <dsp:sp modelId="{450E1CF0-A4EA-44A2-8F91-AD6CDA9AAE8A}">
      <dsp:nvSpPr>
        <dsp:cNvPr id="0" name=""/>
        <dsp:cNvSpPr/>
      </dsp:nvSpPr>
      <dsp:spPr>
        <a:xfrm>
          <a:off x="44264" y="1780434"/>
          <a:ext cx="456473" cy="456473"/>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AE6F5-0EEC-4C9D-8B9F-AB82AA1DAA5A}">
      <dsp:nvSpPr>
        <dsp:cNvPr id="0" name=""/>
        <dsp:cNvSpPr/>
      </dsp:nvSpPr>
      <dsp:spPr>
        <a:xfrm rot="5400000">
          <a:off x="-398053" y="560879"/>
          <a:ext cx="1741412" cy="904608"/>
        </a:xfrm>
        <a:prstGeom prst="chevron">
          <a:avLst/>
        </a:prstGeom>
        <a:solidFill>
          <a:srgbClr val="C00000"/>
        </a:solidFill>
        <a:ln w="25400" cap="flat" cmpd="sng" algn="ctr">
          <a:solidFill>
            <a:srgbClr val="C0504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tr-TR" sz="1100" b="1" kern="1200" dirty="0">
              <a:solidFill>
                <a:sysClr val="window" lastClr="FFFFFF"/>
              </a:solidFill>
              <a:latin typeface="Calibri"/>
              <a:ea typeface="+mn-ea"/>
              <a:cs typeface="+mn-cs"/>
            </a:rPr>
            <a:t>KRONİK HASTALIKLAR</a:t>
          </a:r>
        </a:p>
      </dsp:txBody>
      <dsp:txXfrm rot="-5400000">
        <a:off x="20349" y="594781"/>
        <a:ext cx="904608" cy="836804"/>
      </dsp:txXfrm>
    </dsp:sp>
    <dsp:sp modelId="{7F61DEA4-44AD-4E1F-A26E-A1925271D10B}">
      <dsp:nvSpPr>
        <dsp:cNvPr id="0" name=""/>
        <dsp:cNvSpPr/>
      </dsp:nvSpPr>
      <dsp:spPr>
        <a:xfrm rot="5400000">
          <a:off x="3545379" y="-2491703"/>
          <a:ext cx="1385621" cy="6603517"/>
        </a:xfrm>
        <a:prstGeom prst="round2SameRect">
          <a:avLst/>
        </a:prstGeom>
        <a:solidFill>
          <a:sysClr val="window" lastClr="FFFFFF">
            <a:alpha val="90000"/>
            <a:hueOff val="0"/>
            <a:satOff val="0"/>
            <a:lumOff val="0"/>
            <a:alphaOff val="0"/>
          </a:sysClr>
        </a:solidFill>
        <a:ln w="254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100000"/>
            </a:lnSpc>
            <a:spcBef>
              <a:spcPct val="0"/>
            </a:spcBef>
            <a:spcAft>
              <a:spcPct val="15000"/>
            </a:spcAft>
            <a:buChar char="•"/>
          </a:pPr>
          <a:r>
            <a:rPr lang="tr-TR" sz="1500" b="1" kern="1200" dirty="0">
              <a:solidFill>
                <a:schemeClr val="tx1"/>
              </a:solidFill>
              <a:latin typeface="Calibri"/>
              <a:ea typeface="+mn-ea"/>
              <a:cs typeface="+mn-cs"/>
            </a:rPr>
            <a:t>Kronik Hava Yolu Hastalıkları (Astım, KOAH) Önleme ve Kontrol Programı</a:t>
          </a:r>
        </a:p>
        <a:p>
          <a:pPr marL="57150" lvl="1" indent="-57150" algn="l" defTabSz="88900">
            <a:lnSpc>
              <a:spcPct val="100000"/>
            </a:lnSpc>
            <a:spcBef>
              <a:spcPct val="0"/>
            </a:spcBef>
            <a:spcAft>
              <a:spcPct val="15000"/>
            </a:spcAft>
            <a:buChar char="•"/>
          </a:pPr>
          <a:endParaRPr lang="tr-TR" sz="200" b="1" kern="1200" dirty="0">
            <a:solidFill>
              <a:schemeClr val="tx1"/>
            </a:solidFill>
            <a:latin typeface="Calibri"/>
            <a:ea typeface="+mn-ea"/>
            <a:cs typeface="+mn-cs"/>
          </a:endParaRPr>
        </a:p>
        <a:p>
          <a:pPr marL="114300" lvl="1" indent="-114300" algn="l" defTabSz="666750">
            <a:lnSpc>
              <a:spcPct val="100000"/>
            </a:lnSpc>
            <a:spcBef>
              <a:spcPct val="0"/>
            </a:spcBef>
            <a:spcAft>
              <a:spcPct val="15000"/>
            </a:spcAft>
            <a:buChar char="•"/>
          </a:pPr>
          <a:r>
            <a:rPr lang="tr-TR" sz="1500" b="1" kern="1200" dirty="0">
              <a:solidFill>
                <a:schemeClr val="tx1"/>
              </a:solidFill>
              <a:latin typeface="Calibri"/>
              <a:ea typeface="+mn-ea"/>
              <a:cs typeface="+mn-cs"/>
            </a:rPr>
            <a:t>Kalp ve Damar Hastalıkları Önleme ve Kontrol Programı</a:t>
          </a:r>
        </a:p>
        <a:p>
          <a:pPr marL="114300" lvl="1" indent="-114300" algn="l" defTabSz="666750">
            <a:lnSpc>
              <a:spcPct val="100000"/>
            </a:lnSpc>
            <a:spcBef>
              <a:spcPct val="0"/>
            </a:spcBef>
            <a:spcAft>
              <a:spcPct val="15000"/>
            </a:spcAft>
            <a:buChar char="•"/>
          </a:pPr>
          <a:r>
            <a:rPr lang="tr-TR" sz="1500" b="1" kern="1200" dirty="0">
              <a:solidFill>
                <a:schemeClr val="tx1"/>
              </a:solidFill>
              <a:latin typeface="Calibri"/>
              <a:ea typeface="+mn-ea"/>
              <a:cs typeface="+mn-cs"/>
            </a:rPr>
            <a:t>Böbrek Hastalıkları Önleme ve Kontrol Programı</a:t>
          </a:r>
        </a:p>
        <a:p>
          <a:pPr marL="114300" lvl="1" indent="-114300" algn="l" defTabSz="666750">
            <a:lnSpc>
              <a:spcPct val="100000"/>
            </a:lnSpc>
            <a:spcBef>
              <a:spcPct val="0"/>
            </a:spcBef>
            <a:spcAft>
              <a:spcPct val="15000"/>
            </a:spcAft>
            <a:buChar char="•"/>
          </a:pPr>
          <a:r>
            <a:rPr lang="tr-TR" sz="1500" b="1" kern="1200" dirty="0">
              <a:solidFill>
                <a:schemeClr val="tx1"/>
              </a:solidFill>
              <a:latin typeface="Calibri"/>
              <a:ea typeface="+mn-ea"/>
              <a:cs typeface="+mn-cs"/>
            </a:rPr>
            <a:t>Bulaşıcı Olmayan Hastalıklar Çok Paydaşlı Eylem Planı </a:t>
          </a:r>
        </a:p>
      </dsp:txBody>
      <dsp:txXfrm rot="-5400000">
        <a:off x="936431" y="184885"/>
        <a:ext cx="6535877" cy="1250341"/>
      </dsp:txXfrm>
    </dsp:sp>
    <dsp:sp modelId="{C20D2D57-56B1-4970-B727-FA63F28EA634}">
      <dsp:nvSpPr>
        <dsp:cNvPr id="0" name=""/>
        <dsp:cNvSpPr/>
      </dsp:nvSpPr>
      <dsp:spPr>
        <a:xfrm rot="5400000">
          <a:off x="-417436" y="3719037"/>
          <a:ext cx="1741412" cy="808109"/>
        </a:xfrm>
        <a:prstGeom prst="chevron">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tr-TR" sz="1100" b="1" kern="1200" dirty="0">
              <a:solidFill>
                <a:sysClr val="window" lastClr="FFFFFF"/>
              </a:solidFill>
              <a:latin typeface="Calibri"/>
              <a:ea typeface="+mn-ea"/>
              <a:cs typeface="+mn-cs"/>
            </a:rPr>
            <a:t>ENGELLİLİĞİN ÖNLENMESİ</a:t>
          </a:r>
        </a:p>
      </dsp:txBody>
      <dsp:txXfrm rot="-5400000">
        <a:off x="49215" y="3656441"/>
        <a:ext cx="808109" cy="933303"/>
      </dsp:txXfrm>
    </dsp:sp>
    <dsp:sp modelId="{E1C66EE5-A613-4699-97AD-23E3A44BC16C}">
      <dsp:nvSpPr>
        <dsp:cNvPr id="0" name=""/>
        <dsp:cNvSpPr/>
      </dsp:nvSpPr>
      <dsp:spPr>
        <a:xfrm rot="5400000">
          <a:off x="3535851" y="583270"/>
          <a:ext cx="1278890" cy="6596524"/>
        </a:xfrm>
        <a:prstGeom prst="round2SameRect">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150000"/>
            </a:lnSpc>
            <a:spcBef>
              <a:spcPct val="0"/>
            </a:spcBef>
            <a:spcAft>
              <a:spcPct val="15000"/>
            </a:spcAft>
            <a:buChar char="•"/>
          </a:pPr>
          <a:r>
            <a:rPr lang="tr-TR" sz="1600" b="1" kern="1200" dirty="0">
              <a:solidFill>
                <a:schemeClr val="tx1"/>
              </a:solidFill>
              <a:latin typeface="Calibri"/>
              <a:ea typeface="+mn-ea"/>
              <a:cs typeface="+mn-cs"/>
            </a:rPr>
            <a:t>Kas ve İskelet Hastalıkları Önleme ve Kontrol Programı</a:t>
          </a:r>
        </a:p>
      </dsp:txBody>
      <dsp:txXfrm rot="-5400000">
        <a:off x="877034" y="3304517"/>
        <a:ext cx="6534094" cy="1154030"/>
      </dsp:txXfrm>
    </dsp:sp>
    <dsp:sp modelId="{4CC7D3C4-8D6F-4656-8C79-F87BEAEE686F}">
      <dsp:nvSpPr>
        <dsp:cNvPr id="0" name=""/>
        <dsp:cNvSpPr/>
      </dsp:nvSpPr>
      <dsp:spPr>
        <a:xfrm rot="5400000">
          <a:off x="-415083" y="2215418"/>
          <a:ext cx="1741412" cy="835079"/>
        </a:xfrm>
        <a:prstGeom prst="chevron">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tr-TR" sz="1200" b="1" kern="1200" dirty="0">
              <a:solidFill>
                <a:sysClr val="window" lastClr="FFFFFF"/>
              </a:solidFill>
              <a:latin typeface="Calibri"/>
              <a:ea typeface="+mn-ea"/>
              <a:cs typeface="+mn-cs"/>
            </a:rPr>
            <a:t>YAŞLI SAĞLIĞI</a:t>
          </a:r>
        </a:p>
      </dsp:txBody>
      <dsp:txXfrm rot="-5400000">
        <a:off x="38084" y="2179792"/>
        <a:ext cx="835079" cy="906333"/>
      </dsp:txXfrm>
    </dsp:sp>
    <dsp:sp modelId="{217B25D0-D924-42C1-A366-D900320177C3}">
      <dsp:nvSpPr>
        <dsp:cNvPr id="0" name=""/>
        <dsp:cNvSpPr/>
      </dsp:nvSpPr>
      <dsp:spPr>
        <a:xfrm rot="5400000">
          <a:off x="3565664" y="-904764"/>
          <a:ext cx="1276182" cy="6596524"/>
        </a:xfrm>
        <a:prstGeom prst="round2Same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tr-TR" sz="1600" b="1" kern="1200" dirty="0">
              <a:solidFill>
                <a:schemeClr val="tx1"/>
              </a:solidFill>
              <a:latin typeface="Calibri"/>
              <a:ea typeface="+mn-ea"/>
              <a:cs typeface="+mn-cs"/>
            </a:rPr>
            <a:t>Sağlıklı Yaşlanma Eylem Planı ve Uygulama Programı</a:t>
          </a:r>
          <a:endParaRPr lang="tr-TR" sz="1600" kern="1200" dirty="0">
            <a:solidFill>
              <a:schemeClr val="tx1"/>
            </a:solidFill>
            <a:latin typeface="Calibri"/>
            <a:ea typeface="+mn-ea"/>
            <a:cs typeface="+mn-cs"/>
          </a:endParaRPr>
        </a:p>
      </dsp:txBody>
      <dsp:txXfrm rot="-5400000">
        <a:off x="905493" y="1817705"/>
        <a:ext cx="6534226" cy="1151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DB2EC-9944-4B0B-9D75-EF649151A854}">
      <dsp:nvSpPr>
        <dsp:cNvPr id="0" name=""/>
        <dsp:cNvSpPr/>
      </dsp:nvSpPr>
      <dsp:spPr>
        <a:xfrm>
          <a:off x="206216" y="329468"/>
          <a:ext cx="2267719" cy="135618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BF7EB5-34AD-47D7-9420-59BDFBC8942F}">
      <dsp:nvSpPr>
        <dsp:cNvPr id="0" name=""/>
        <dsp:cNvSpPr/>
      </dsp:nvSpPr>
      <dsp:spPr>
        <a:xfrm>
          <a:off x="1170423" y="2299024"/>
          <a:ext cx="334406" cy="214020"/>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186B11-5F51-4B86-B72C-7E204ECB53FD}">
      <dsp:nvSpPr>
        <dsp:cNvPr id="0" name=""/>
        <dsp:cNvSpPr/>
      </dsp:nvSpPr>
      <dsp:spPr>
        <a:xfrm>
          <a:off x="535050" y="2470240"/>
          <a:ext cx="1605151" cy="401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535050" y="2470240"/>
        <a:ext cx="1605151" cy="401287"/>
      </dsp:txXfrm>
    </dsp:sp>
    <dsp:sp modelId="{EB02DB88-2BFB-4857-A37A-4E0B6F656CFA}">
      <dsp:nvSpPr>
        <dsp:cNvPr id="0" name=""/>
        <dsp:cNvSpPr/>
      </dsp:nvSpPr>
      <dsp:spPr>
        <a:xfrm>
          <a:off x="800615" y="1507147"/>
          <a:ext cx="965113" cy="9863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kern="1200" dirty="0" err="1"/>
            <a:t>Lab</a:t>
          </a:r>
          <a:r>
            <a:rPr lang="tr-TR" sz="800" kern="1200" dirty="0"/>
            <a:t>. Tetkikleri</a:t>
          </a:r>
          <a:endParaRPr lang="en-US" sz="800" kern="1200" dirty="0"/>
        </a:p>
      </dsp:txBody>
      <dsp:txXfrm>
        <a:off x="941953" y="1651592"/>
        <a:ext cx="682437" cy="697441"/>
      </dsp:txXfrm>
    </dsp:sp>
    <dsp:sp modelId="{FAE75C26-8FBC-4600-9635-84A3DA0BF4B5}">
      <dsp:nvSpPr>
        <dsp:cNvPr id="0" name=""/>
        <dsp:cNvSpPr/>
      </dsp:nvSpPr>
      <dsp:spPr>
        <a:xfrm>
          <a:off x="393968" y="750533"/>
          <a:ext cx="895969" cy="7821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kern="1200" dirty="0"/>
            <a:t>İlaçlar</a:t>
          </a:r>
          <a:endParaRPr lang="en-US" sz="1000" kern="1200" dirty="0"/>
        </a:p>
      </dsp:txBody>
      <dsp:txXfrm>
        <a:off x="525180" y="865078"/>
        <a:ext cx="633545" cy="553072"/>
      </dsp:txXfrm>
    </dsp:sp>
    <dsp:sp modelId="{AA9AB4FB-A6C7-4E2E-B7C7-3A0143A078C0}">
      <dsp:nvSpPr>
        <dsp:cNvPr id="0" name=""/>
        <dsp:cNvSpPr/>
      </dsp:nvSpPr>
      <dsp:spPr>
        <a:xfrm>
          <a:off x="1318678" y="740650"/>
          <a:ext cx="921028" cy="8828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tr-TR" sz="1050" kern="1200" dirty="0"/>
            <a:t>Tanılar</a:t>
          </a:r>
          <a:endParaRPr lang="en-US" sz="1050" kern="1200" dirty="0"/>
        </a:p>
      </dsp:txBody>
      <dsp:txXfrm>
        <a:off x="1453559" y="869934"/>
        <a:ext cx="651266" cy="624237"/>
      </dsp:txXfrm>
    </dsp:sp>
    <dsp:sp modelId="{CF2E62FF-38F0-4757-8AE3-8D9D66D001F3}">
      <dsp:nvSpPr>
        <dsp:cNvPr id="0" name=""/>
        <dsp:cNvSpPr/>
      </dsp:nvSpPr>
      <dsp:spPr>
        <a:xfrm>
          <a:off x="0" y="-3"/>
          <a:ext cx="2546971" cy="301430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0.27263</cdr:x>
      <cdr:y>0.74149</cdr:y>
    </cdr:from>
    <cdr:to>
      <cdr:x>0.91501</cdr:x>
      <cdr:y>0.8185</cdr:y>
    </cdr:to>
    <cdr:sp macro="" textlink="">
      <cdr:nvSpPr>
        <cdr:cNvPr id="2" name="TextBox 1">
          <a:extLst xmlns:a="http://schemas.openxmlformats.org/drawingml/2006/main">
            <a:ext uri="{FF2B5EF4-FFF2-40B4-BE49-F238E27FC236}">
              <a16:creationId xmlns:a16="http://schemas.microsoft.com/office/drawing/2014/main" id="{B11D9BEE-90A4-4A95-8F07-1E41703F38C1}"/>
            </a:ext>
          </a:extLst>
        </cdr:cNvPr>
        <cdr:cNvSpPr txBox="1"/>
      </cdr:nvSpPr>
      <cdr:spPr>
        <a:xfrm xmlns:a="http://schemas.openxmlformats.org/drawingml/2006/main">
          <a:off x="3063240" y="3634424"/>
          <a:ext cx="7217505" cy="3775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a:t>   </a:t>
          </a:r>
          <a:r>
            <a:rPr lang="tr-TR" sz="1000" dirty="0"/>
            <a:t>       Başlangıçtaki Oran</a:t>
          </a:r>
          <a:r>
            <a:rPr lang="en-US" sz="1000" dirty="0"/>
            <a:t>         </a:t>
          </a:r>
          <a:r>
            <a:rPr lang="tr-TR" sz="1000" dirty="0"/>
            <a:t>    </a:t>
          </a:r>
          <a:r>
            <a:rPr lang="en-US" sz="1000" dirty="0"/>
            <a:t>       </a:t>
          </a:r>
          <a:r>
            <a:rPr lang="tr-TR" sz="1000" dirty="0"/>
            <a:t>              Finaldeki Oran</a:t>
          </a:r>
          <a:endParaRPr lang="en-US" sz="1000" dirty="0"/>
        </a:p>
      </cdr:txBody>
    </cdr:sp>
  </cdr:relSizeAnchor>
  <cdr:relSizeAnchor xmlns:cdr="http://schemas.openxmlformats.org/drawingml/2006/chartDrawing">
    <cdr:from>
      <cdr:x>0.28281</cdr:x>
      <cdr:y>0.74855</cdr:y>
    </cdr:from>
    <cdr:to>
      <cdr:x>0.29845</cdr:x>
      <cdr:y>0.77886</cdr:y>
    </cdr:to>
    <cdr:sp macro="" textlink="">
      <cdr:nvSpPr>
        <cdr:cNvPr id="3" name="Oval 2">
          <a:extLst xmlns:a="http://schemas.openxmlformats.org/drawingml/2006/main">
            <a:ext uri="{FF2B5EF4-FFF2-40B4-BE49-F238E27FC236}">
              <a16:creationId xmlns:a16="http://schemas.microsoft.com/office/drawing/2014/main" id="{02A9410E-1320-46C3-9507-59E5905EEA04}"/>
            </a:ext>
          </a:extLst>
        </cdr:cNvPr>
        <cdr:cNvSpPr/>
      </cdr:nvSpPr>
      <cdr:spPr>
        <a:xfrm xmlns:a="http://schemas.openxmlformats.org/drawingml/2006/main">
          <a:off x="3177540" y="3669031"/>
          <a:ext cx="175722" cy="148589"/>
        </a:xfrm>
        <a:prstGeom xmlns:a="http://schemas.openxmlformats.org/drawingml/2006/main" prst="ellipse">
          <a:avLst/>
        </a:prstGeom>
        <a:ln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0.45276</cdr:x>
      <cdr:y>0.74855</cdr:y>
    </cdr:from>
    <cdr:to>
      <cdr:x>0.46999</cdr:x>
      <cdr:y>0.77676</cdr:y>
    </cdr:to>
    <cdr:sp macro="" textlink="">
      <cdr:nvSpPr>
        <cdr:cNvPr id="6" name="Oval 5"/>
        <cdr:cNvSpPr/>
      </cdr:nvSpPr>
      <cdr:spPr>
        <a:xfrm xmlns:a="http://schemas.openxmlformats.org/drawingml/2006/main" flipV="1">
          <a:off x="5087116" y="3669031"/>
          <a:ext cx="193544" cy="138316"/>
        </a:xfrm>
        <a:prstGeom xmlns:a="http://schemas.openxmlformats.org/drawingml/2006/main" prst="ellipse">
          <a:avLst/>
        </a:prstGeom>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7CE49-6EA8-4F7F-8AD6-B301AC117438}"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7EE4D-4E8D-4892-9DAB-2A44AC299347}" type="slidenum">
              <a:rPr lang="en-US" smtClean="0"/>
              <a:t>‹#›</a:t>
            </a:fld>
            <a:endParaRPr lang="en-US"/>
          </a:p>
        </p:txBody>
      </p:sp>
    </p:spTree>
    <p:extLst>
      <p:ext uri="{BB962C8B-B14F-4D97-AF65-F5344CB8AC3E}">
        <p14:creationId xmlns:p14="http://schemas.microsoft.com/office/powerpoint/2010/main" val="270729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AF7EE4D-4E8D-4892-9DAB-2A44AC299347}" type="slidenum">
              <a:rPr lang="en-US" smtClean="0"/>
              <a:t>3</a:t>
            </a:fld>
            <a:endParaRPr lang="en-US"/>
          </a:p>
        </p:txBody>
      </p:sp>
    </p:spTree>
    <p:extLst>
      <p:ext uri="{BB962C8B-B14F-4D97-AF65-F5344CB8AC3E}">
        <p14:creationId xmlns:p14="http://schemas.microsoft.com/office/powerpoint/2010/main" val="2361286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AF7EE4D-4E8D-4892-9DAB-2A44AC299347}" type="slidenum">
              <a:rPr lang="en-US" smtClean="0"/>
              <a:t>13</a:t>
            </a:fld>
            <a:endParaRPr lang="en-US"/>
          </a:p>
        </p:txBody>
      </p:sp>
    </p:spTree>
    <p:extLst>
      <p:ext uri="{BB962C8B-B14F-4D97-AF65-F5344CB8AC3E}">
        <p14:creationId xmlns:p14="http://schemas.microsoft.com/office/powerpoint/2010/main" val="1550377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AF7EE4D-4E8D-4892-9DAB-2A44AC299347}" type="slidenum">
              <a:rPr lang="en-US" smtClean="0"/>
              <a:t>14</a:t>
            </a:fld>
            <a:endParaRPr lang="en-US"/>
          </a:p>
        </p:txBody>
      </p:sp>
    </p:spTree>
    <p:extLst>
      <p:ext uri="{BB962C8B-B14F-4D97-AF65-F5344CB8AC3E}">
        <p14:creationId xmlns:p14="http://schemas.microsoft.com/office/powerpoint/2010/main" val="382450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AF7EE4D-4E8D-4892-9DAB-2A44AC299347}" type="slidenum">
              <a:rPr lang="en-US" smtClean="0"/>
              <a:t>15</a:t>
            </a:fld>
            <a:endParaRPr lang="en-US"/>
          </a:p>
        </p:txBody>
      </p:sp>
    </p:spTree>
    <p:extLst>
      <p:ext uri="{BB962C8B-B14F-4D97-AF65-F5344CB8AC3E}">
        <p14:creationId xmlns:p14="http://schemas.microsoft.com/office/powerpoint/2010/main" val="2779202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AF7EE4D-4E8D-4892-9DAB-2A44AC299347}" type="slidenum">
              <a:rPr lang="en-US" smtClean="0"/>
              <a:t>16</a:t>
            </a:fld>
            <a:endParaRPr lang="en-US"/>
          </a:p>
        </p:txBody>
      </p:sp>
    </p:spTree>
    <p:extLst>
      <p:ext uri="{BB962C8B-B14F-4D97-AF65-F5344CB8AC3E}">
        <p14:creationId xmlns:p14="http://schemas.microsoft.com/office/powerpoint/2010/main" val="3090439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188DFAF-29F9-47DF-80F5-3CD861776F47}" type="slidenum">
              <a:rPr lang="tr-TR" smtClean="0"/>
              <a:t>19</a:t>
            </a:fld>
            <a:endParaRPr lang="tr-TR"/>
          </a:p>
        </p:txBody>
      </p:sp>
    </p:spTree>
    <p:extLst>
      <p:ext uri="{BB962C8B-B14F-4D97-AF65-F5344CB8AC3E}">
        <p14:creationId xmlns:p14="http://schemas.microsoft.com/office/powerpoint/2010/main" val="4181489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F7EE4D-4E8D-4892-9DAB-2A44AC299347}" type="slidenum">
              <a:rPr lang="en-US" smtClean="0"/>
              <a:t>20</a:t>
            </a:fld>
            <a:endParaRPr lang="en-US"/>
          </a:p>
        </p:txBody>
      </p:sp>
    </p:spTree>
    <p:extLst>
      <p:ext uri="{BB962C8B-B14F-4D97-AF65-F5344CB8AC3E}">
        <p14:creationId xmlns:p14="http://schemas.microsoft.com/office/powerpoint/2010/main" val="4221823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F7EE4D-4E8D-4892-9DAB-2A44AC299347}" type="slidenum">
              <a:rPr lang="en-US" smtClean="0"/>
              <a:t>22</a:t>
            </a:fld>
            <a:endParaRPr lang="en-US"/>
          </a:p>
        </p:txBody>
      </p:sp>
    </p:spTree>
    <p:extLst>
      <p:ext uri="{BB962C8B-B14F-4D97-AF65-F5344CB8AC3E}">
        <p14:creationId xmlns:p14="http://schemas.microsoft.com/office/powerpoint/2010/main" val="1991022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AF7EE4D-4E8D-4892-9DAB-2A44AC299347}" type="slidenum">
              <a:rPr lang="en-US" smtClean="0"/>
              <a:t>23</a:t>
            </a:fld>
            <a:endParaRPr lang="en-US"/>
          </a:p>
        </p:txBody>
      </p:sp>
    </p:spTree>
    <p:extLst>
      <p:ext uri="{BB962C8B-B14F-4D97-AF65-F5344CB8AC3E}">
        <p14:creationId xmlns:p14="http://schemas.microsoft.com/office/powerpoint/2010/main" val="1756668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188DFAF-29F9-47DF-80F5-3CD861776F47}" type="slidenum">
              <a:rPr lang="tr-TR" smtClean="0"/>
              <a:t>24</a:t>
            </a:fld>
            <a:endParaRPr lang="tr-TR"/>
          </a:p>
        </p:txBody>
      </p:sp>
    </p:spTree>
    <p:extLst>
      <p:ext uri="{BB962C8B-B14F-4D97-AF65-F5344CB8AC3E}">
        <p14:creationId xmlns:p14="http://schemas.microsoft.com/office/powerpoint/2010/main" val="12369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F7EE4D-4E8D-4892-9DAB-2A44AC299347}" type="slidenum">
              <a:rPr lang="en-US" smtClean="0"/>
              <a:t>26</a:t>
            </a:fld>
            <a:endParaRPr lang="en-US"/>
          </a:p>
        </p:txBody>
      </p:sp>
    </p:spTree>
    <p:extLst>
      <p:ext uri="{BB962C8B-B14F-4D97-AF65-F5344CB8AC3E}">
        <p14:creationId xmlns:p14="http://schemas.microsoft.com/office/powerpoint/2010/main" val="210844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188DFAF-29F9-47DF-80F5-3CD861776F47}" type="slidenum">
              <a:rPr lang="tr-TR" smtClean="0"/>
              <a:t>4</a:t>
            </a:fld>
            <a:endParaRPr lang="tr-TR"/>
          </a:p>
        </p:txBody>
      </p:sp>
    </p:spTree>
    <p:extLst>
      <p:ext uri="{BB962C8B-B14F-4D97-AF65-F5344CB8AC3E}">
        <p14:creationId xmlns:p14="http://schemas.microsoft.com/office/powerpoint/2010/main" val="1618987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188DFAF-29F9-47DF-80F5-3CD861776F47}" type="slidenum">
              <a:rPr lang="tr-TR" smtClean="0"/>
              <a:t>29</a:t>
            </a:fld>
            <a:endParaRPr lang="tr-TR"/>
          </a:p>
        </p:txBody>
      </p:sp>
    </p:spTree>
    <p:extLst>
      <p:ext uri="{BB962C8B-B14F-4D97-AF65-F5344CB8AC3E}">
        <p14:creationId xmlns:p14="http://schemas.microsoft.com/office/powerpoint/2010/main" val="1985067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F7EE4D-4E8D-4892-9DAB-2A44AC299347}" type="slidenum">
              <a:rPr lang="en-US" smtClean="0"/>
              <a:t>32</a:t>
            </a:fld>
            <a:endParaRPr lang="en-US"/>
          </a:p>
        </p:txBody>
      </p:sp>
    </p:spTree>
    <p:extLst>
      <p:ext uri="{BB962C8B-B14F-4D97-AF65-F5344CB8AC3E}">
        <p14:creationId xmlns:p14="http://schemas.microsoft.com/office/powerpoint/2010/main" val="2014554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188DFAF-29F9-47DF-80F5-3CD861776F47}" type="slidenum">
              <a:rPr lang="tr-TR" smtClean="0"/>
              <a:t>35</a:t>
            </a:fld>
            <a:endParaRPr lang="tr-TR"/>
          </a:p>
        </p:txBody>
      </p:sp>
    </p:spTree>
    <p:extLst>
      <p:ext uri="{BB962C8B-B14F-4D97-AF65-F5344CB8AC3E}">
        <p14:creationId xmlns:p14="http://schemas.microsoft.com/office/powerpoint/2010/main" val="3688040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AF7EE4D-4E8D-4892-9DAB-2A44AC299347}" type="slidenum">
              <a:rPr lang="en-US" smtClean="0"/>
              <a:t>36</a:t>
            </a:fld>
            <a:endParaRPr lang="en-US"/>
          </a:p>
        </p:txBody>
      </p:sp>
    </p:spTree>
    <p:extLst>
      <p:ext uri="{BB962C8B-B14F-4D97-AF65-F5344CB8AC3E}">
        <p14:creationId xmlns:p14="http://schemas.microsoft.com/office/powerpoint/2010/main" val="2172707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76F617-9F2F-4C2E-BFD6-197F20EE5901}" type="slidenum">
              <a:rPr lang="tr-TR" smtClean="0"/>
              <a:t>37</a:t>
            </a:fld>
            <a:endParaRPr lang="tr-TR"/>
          </a:p>
        </p:txBody>
      </p:sp>
    </p:spTree>
    <p:extLst>
      <p:ext uri="{BB962C8B-B14F-4D97-AF65-F5344CB8AC3E}">
        <p14:creationId xmlns:p14="http://schemas.microsoft.com/office/powerpoint/2010/main" val="235113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ayt Görüntüsü Yer Tutucusu 1">
            <a:extLst>
              <a:ext uri="{FF2B5EF4-FFF2-40B4-BE49-F238E27FC236}">
                <a16:creationId xmlns:a16="http://schemas.microsoft.com/office/drawing/2014/main" id="{C978A3A6-40D7-4B35-B138-48AF8B8BD2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 Yer Tutucusu 2">
            <a:extLst>
              <a:ext uri="{FF2B5EF4-FFF2-40B4-BE49-F238E27FC236}">
                <a16:creationId xmlns:a16="http://schemas.microsoft.com/office/drawing/2014/main" id="{B1C9E2F6-7112-41D7-ADDE-80F964462294}"/>
              </a:ext>
            </a:extLst>
          </p:cNvPr>
          <p:cNvSpPr>
            <a:spLocks noGrp="1"/>
          </p:cNvSpPr>
          <p:nvPr>
            <p:ph type="body" idx="1"/>
          </p:nvPr>
        </p:nvSpPr>
        <p:spPr/>
        <p:txBody>
          <a:bodyPr/>
          <a:lstStyle/>
          <a:p>
            <a:pPr eaLnBrk="1" fontAlgn="auto" hangingPunct="1">
              <a:spcBef>
                <a:spcPts val="0"/>
              </a:spcBef>
              <a:spcAft>
                <a:spcPts val="0"/>
              </a:spcAft>
              <a:defRPr/>
            </a:pPr>
            <a:r>
              <a:rPr lang="tr-TR" sz="900" dirty="0"/>
              <a:t>Türkiye’de sağlık kayıtlarından yapılan </a:t>
            </a:r>
            <a:r>
              <a:rPr lang="tr-TR" sz="900" dirty="0" err="1"/>
              <a:t>kohort</a:t>
            </a:r>
            <a:r>
              <a:rPr lang="tr-TR" sz="900" dirty="0"/>
              <a:t> çalışmasında; Türkiye’de en az bir kronik hastalığı olanların oranı yaşa ve cinsiyete standardize olarak % 37,2’dir. Araştırmada bir kronik hastalığı (toplumda en sık görülen koroner arter hastalığı, inme, diyabet ve kanser hastalıkları) olanların oranı %21.4, iki hastalığı olanların %10.6, üç hastalığı olanların %3.7 ve 4 hastalığı olanların oranı ise %0.46’dır.</a:t>
            </a:r>
          </a:p>
          <a:p>
            <a:pPr eaLnBrk="1" fontAlgn="auto" hangingPunct="1">
              <a:spcBef>
                <a:spcPts val="0"/>
              </a:spcBef>
              <a:spcAft>
                <a:spcPts val="0"/>
              </a:spcAft>
              <a:defRPr/>
            </a:pPr>
            <a:r>
              <a:rPr lang="tr-TR" sz="862" dirty="0"/>
              <a:t>Nüfustaki yaygınlığı dikkate alındığında kronik hastalık tarama izlemleri sağlık harcamalarının sürdürülebilirliği açısından önem arz etmektedir. </a:t>
            </a:r>
          </a:p>
          <a:p>
            <a:pPr eaLnBrk="1" fontAlgn="auto" hangingPunct="1">
              <a:spcBef>
                <a:spcPts val="0"/>
              </a:spcBef>
              <a:spcAft>
                <a:spcPts val="0"/>
              </a:spcAft>
              <a:defRPr/>
            </a:pPr>
            <a:r>
              <a:rPr lang="tr-TR" sz="862" dirty="0"/>
              <a:t>Sağlık kayıtları incelenirken 2018 yılında; 2017 yılının verileri analiz için temin edilmiş olup 2019-2020 yılında analiz tamamlanmış ve 2021 yılında yayımlanmıştır.</a:t>
            </a:r>
          </a:p>
        </p:txBody>
      </p:sp>
      <p:sp>
        <p:nvSpPr>
          <p:cNvPr id="9220" name="Slayt Numarası Yer Tutucusu 3">
            <a:extLst>
              <a:ext uri="{FF2B5EF4-FFF2-40B4-BE49-F238E27FC236}">
                <a16:creationId xmlns:a16="http://schemas.microsoft.com/office/drawing/2014/main" id="{D45E1FD0-4306-48D7-85D8-5E906168C3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23B4EEE-2641-4CB6-85EF-8B5EB4B44E5B}" type="slidenum">
              <a:rPr lang="tr-TR" altLang="tr-TR" smtClean="0">
                <a:solidFill>
                  <a:srgbClr val="000000"/>
                </a:solidFill>
              </a:rPr>
              <a:pPr fontAlgn="base">
                <a:spcBef>
                  <a:spcPct val="0"/>
                </a:spcBef>
                <a:spcAft>
                  <a:spcPct val="0"/>
                </a:spcAft>
              </a:pPr>
              <a:t>5</a:t>
            </a:fld>
            <a:endParaRPr lang="tr-TR" altLang="tr-TR">
              <a:solidFill>
                <a:srgbClr val="000000"/>
              </a:solidFill>
            </a:endParaRPr>
          </a:p>
        </p:txBody>
      </p:sp>
    </p:spTree>
    <p:extLst>
      <p:ext uri="{BB962C8B-B14F-4D97-AF65-F5344CB8AC3E}">
        <p14:creationId xmlns:p14="http://schemas.microsoft.com/office/powerpoint/2010/main" val="20140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ayt Görüntüsü Yer Tutucusu 1">
            <a:extLst>
              <a:ext uri="{FF2B5EF4-FFF2-40B4-BE49-F238E27FC236}">
                <a16:creationId xmlns:a16="http://schemas.microsoft.com/office/drawing/2014/main" id="{444C158B-ECE0-4741-A19D-4966121126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 Yer Tutucusu 2">
            <a:extLst>
              <a:ext uri="{FF2B5EF4-FFF2-40B4-BE49-F238E27FC236}">
                <a16:creationId xmlns:a16="http://schemas.microsoft.com/office/drawing/2014/main" id="{B1C9E2F6-7112-41D7-ADDE-80F964462294}"/>
              </a:ext>
            </a:extLst>
          </p:cNvPr>
          <p:cNvSpPr>
            <a:spLocks noGrp="1"/>
          </p:cNvSpPr>
          <p:nvPr>
            <p:ph type="body" idx="1"/>
          </p:nvPr>
        </p:nvSpPr>
        <p:spPr/>
        <p:txBody>
          <a:bodyPr/>
          <a:lstStyle/>
          <a:p>
            <a:pPr eaLnBrk="1" fontAlgn="auto" hangingPunct="1">
              <a:spcBef>
                <a:spcPts val="0"/>
              </a:spcBef>
              <a:spcAft>
                <a:spcPts val="0"/>
              </a:spcAft>
              <a:defRPr/>
            </a:pPr>
            <a:r>
              <a:rPr lang="tr-TR" sz="900" dirty="0"/>
              <a:t>Türkiye’de en az bir kronik hastalığı olanların oranı yaşa ve cinsiyete standardize olarak % 37,2’dir. Araştırmada toplumda en sık görülen koroner arter hastalığı, inme, diyabet ve kanser hastalıkları olanların oranı incelenmiştir.</a:t>
            </a:r>
          </a:p>
          <a:p>
            <a:pPr marL="171450" indent="-171450">
              <a:lnSpc>
                <a:spcPct val="170000"/>
              </a:lnSpc>
              <a:defRPr/>
            </a:pPr>
            <a:r>
              <a:rPr lang="tr-TR" sz="900" dirty="0" err="1"/>
              <a:t>Multimorbidite</a:t>
            </a:r>
            <a:r>
              <a:rPr lang="tr-TR" sz="900" dirty="0"/>
              <a:t> (çoklu kronik hastalık) oranı yaşla  birlikte artmaktadır. </a:t>
            </a:r>
            <a:r>
              <a:rPr lang="tr-TR" sz="862" dirty="0"/>
              <a:t>Nüfustaki yaygınlığı dikkate alındığında kronik hastalık tarama izlemleri sağlık harcamalarının sürdürülebilirliği açısından önem arz etmektedir. </a:t>
            </a:r>
            <a:r>
              <a:rPr lang="tr-TR" sz="900" dirty="0"/>
              <a:t>35-44 yaşında bir kronik hastalık görülme (</a:t>
            </a:r>
            <a:r>
              <a:rPr lang="tr-TR" sz="900" dirty="0" err="1"/>
              <a:t>multimorbidite</a:t>
            </a:r>
            <a:r>
              <a:rPr lang="tr-TR" sz="900" dirty="0"/>
              <a:t>) sıklığı % 20,9 iken,  iki  kronik hastalık  % 6,5 oranında görülmektedir. </a:t>
            </a:r>
          </a:p>
          <a:p>
            <a:pPr marL="171450" indent="-171450">
              <a:lnSpc>
                <a:spcPct val="170000"/>
              </a:lnSpc>
              <a:defRPr/>
            </a:pPr>
            <a:r>
              <a:rPr lang="tr-TR" sz="900" dirty="0"/>
              <a:t>45-54 yaş arasında bir kronik hastalık görülme (</a:t>
            </a:r>
            <a:r>
              <a:rPr lang="tr-TR" sz="900" dirty="0" err="1"/>
              <a:t>multimorbidite</a:t>
            </a:r>
            <a:r>
              <a:rPr lang="tr-TR" sz="900" dirty="0"/>
              <a:t>) sıklığı % 31,8 iken, iki kronik hastalık %13,6 oranında görülmektedir. </a:t>
            </a:r>
          </a:p>
          <a:p>
            <a:pPr marL="171450" indent="-171450">
              <a:lnSpc>
                <a:spcPct val="170000"/>
              </a:lnSpc>
              <a:defRPr/>
            </a:pPr>
            <a:r>
              <a:rPr lang="tr-TR" sz="900" dirty="0"/>
              <a:t>65 yaş üstünde bir kronik hastalık görülme (</a:t>
            </a:r>
            <a:r>
              <a:rPr lang="tr-TR" sz="900" dirty="0" err="1"/>
              <a:t>multimorbidite</a:t>
            </a:r>
            <a:r>
              <a:rPr lang="tr-TR" sz="900" dirty="0"/>
              <a:t>) sıklığı % 34,7 iken, iki kronik hastalık görülme oranı %24,7 ve üç kronik hastalık görülme oranı %14,3’tür.</a:t>
            </a:r>
          </a:p>
          <a:p>
            <a:pPr eaLnBrk="1" fontAlgn="auto" hangingPunct="1">
              <a:spcBef>
                <a:spcPts val="0"/>
              </a:spcBef>
              <a:spcAft>
                <a:spcPts val="0"/>
              </a:spcAft>
              <a:defRPr/>
            </a:pPr>
            <a:endParaRPr lang="tr-TR" sz="862" dirty="0"/>
          </a:p>
        </p:txBody>
      </p:sp>
      <p:sp>
        <p:nvSpPr>
          <p:cNvPr id="11268" name="Slayt Numarası Yer Tutucusu 3">
            <a:extLst>
              <a:ext uri="{FF2B5EF4-FFF2-40B4-BE49-F238E27FC236}">
                <a16:creationId xmlns:a16="http://schemas.microsoft.com/office/drawing/2014/main" id="{3154EEE0-16B3-4939-812F-C1B60EB0AF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7C66CC8-3D0D-44FA-844B-3E3FB7649A14}" type="slidenum">
              <a:rPr lang="tr-TR" altLang="tr-TR" smtClean="0">
                <a:solidFill>
                  <a:srgbClr val="000000"/>
                </a:solidFill>
              </a:rPr>
              <a:pPr fontAlgn="base">
                <a:spcBef>
                  <a:spcPct val="0"/>
                </a:spcBef>
                <a:spcAft>
                  <a:spcPct val="0"/>
                </a:spcAft>
              </a:pPr>
              <a:t>6</a:t>
            </a:fld>
            <a:endParaRPr lang="tr-TR" altLang="tr-TR">
              <a:solidFill>
                <a:srgbClr val="000000"/>
              </a:solidFill>
            </a:endParaRPr>
          </a:p>
        </p:txBody>
      </p:sp>
    </p:spTree>
    <p:extLst>
      <p:ext uri="{BB962C8B-B14F-4D97-AF65-F5344CB8AC3E}">
        <p14:creationId xmlns:p14="http://schemas.microsoft.com/office/powerpoint/2010/main" val="1702934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AF7EE4D-4E8D-4892-9DAB-2A44AC299347}" type="slidenum">
              <a:rPr lang="en-US" smtClean="0"/>
              <a:t>8</a:t>
            </a:fld>
            <a:endParaRPr lang="en-US"/>
          </a:p>
        </p:txBody>
      </p:sp>
    </p:spTree>
    <p:extLst>
      <p:ext uri="{BB962C8B-B14F-4D97-AF65-F5344CB8AC3E}">
        <p14:creationId xmlns:p14="http://schemas.microsoft.com/office/powerpoint/2010/main" val="3423704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F7EE4D-4E8D-4892-9DAB-2A44AC299347}" type="slidenum">
              <a:rPr lang="en-US" smtClean="0"/>
              <a:t>9</a:t>
            </a:fld>
            <a:endParaRPr lang="en-US"/>
          </a:p>
        </p:txBody>
      </p:sp>
    </p:spTree>
    <p:extLst>
      <p:ext uri="{BB962C8B-B14F-4D97-AF65-F5344CB8AC3E}">
        <p14:creationId xmlns:p14="http://schemas.microsoft.com/office/powerpoint/2010/main" val="216432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AF7EE4D-4E8D-4892-9DAB-2A44AC299347}" type="slidenum">
              <a:rPr lang="en-US" smtClean="0"/>
              <a:t>10</a:t>
            </a:fld>
            <a:endParaRPr lang="en-US"/>
          </a:p>
        </p:txBody>
      </p:sp>
    </p:spTree>
    <p:extLst>
      <p:ext uri="{BB962C8B-B14F-4D97-AF65-F5344CB8AC3E}">
        <p14:creationId xmlns:p14="http://schemas.microsoft.com/office/powerpoint/2010/main" val="215834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AF7EE4D-4E8D-4892-9DAB-2A44AC299347}" type="slidenum">
              <a:rPr lang="en-US" smtClean="0"/>
              <a:t>11</a:t>
            </a:fld>
            <a:endParaRPr lang="en-US"/>
          </a:p>
        </p:txBody>
      </p:sp>
    </p:spTree>
    <p:extLst>
      <p:ext uri="{BB962C8B-B14F-4D97-AF65-F5344CB8AC3E}">
        <p14:creationId xmlns:p14="http://schemas.microsoft.com/office/powerpoint/2010/main" val="3180112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82AE90-E27E-49F7-8B71-4891A9B45C76}" type="slidenum">
              <a:rPr lang="tr-TR" smtClean="0"/>
              <a:t>12</a:t>
            </a:fld>
            <a:endParaRPr lang="tr-TR"/>
          </a:p>
        </p:txBody>
      </p:sp>
    </p:spTree>
    <p:extLst>
      <p:ext uri="{BB962C8B-B14F-4D97-AF65-F5344CB8AC3E}">
        <p14:creationId xmlns:p14="http://schemas.microsoft.com/office/powerpoint/2010/main" val="259324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DC0786E-E8CC-4F66-B03A-6BD619E097E0}"/>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356CEF6-B762-4785-B78F-EBC2CF09A0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05D1281-C6B9-4CF4-AC30-F80570764392}"/>
              </a:ext>
            </a:extLst>
          </p:cNvPr>
          <p:cNvSpPr>
            <a:spLocks noGrp="1"/>
          </p:cNvSpPr>
          <p:nvPr>
            <p:ph type="dt" sz="half" idx="10"/>
          </p:nvPr>
        </p:nvSpPr>
        <p:spPr/>
        <p:txBody>
          <a:bodyPr/>
          <a:lstStyle/>
          <a:p>
            <a:fld id="{E0F1F284-9FD5-4A3D-8021-17017737DF2F}" type="datetimeFigureOut">
              <a:rPr lang="tr-TR" smtClean="0"/>
              <a:t>23.10.2023</a:t>
            </a:fld>
            <a:endParaRPr lang="tr-TR"/>
          </a:p>
        </p:txBody>
      </p:sp>
      <p:sp>
        <p:nvSpPr>
          <p:cNvPr id="5" name="Alt Bilgi Yer Tutucusu 4">
            <a:extLst>
              <a:ext uri="{FF2B5EF4-FFF2-40B4-BE49-F238E27FC236}">
                <a16:creationId xmlns:a16="http://schemas.microsoft.com/office/drawing/2014/main" id="{B84A5826-974F-4FEE-A8EB-FEC8F7777B3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EB0CDC4-D733-4469-A7FD-3D164592010E}"/>
              </a:ext>
            </a:extLst>
          </p:cNvPr>
          <p:cNvSpPr>
            <a:spLocks noGrp="1"/>
          </p:cNvSpPr>
          <p:nvPr>
            <p:ph type="sldNum" sz="quarter" idx="12"/>
          </p:nvPr>
        </p:nvSpPr>
        <p:spPr/>
        <p:txBody>
          <a:bodyPr/>
          <a:lstStyle/>
          <a:p>
            <a:fld id="{7822F0C5-99FE-4816-A55A-36320035FF0D}" type="slidenum">
              <a:rPr lang="tr-TR" smtClean="0"/>
              <a:t>‹#›</a:t>
            </a:fld>
            <a:endParaRPr lang="tr-TR"/>
          </a:p>
        </p:txBody>
      </p:sp>
    </p:spTree>
    <p:extLst>
      <p:ext uri="{BB962C8B-B14F-4D97-AF65-F5344CB8AC3E}">
        <p14:creationId xmlns:p14="http://schemas.microsoft.com/office/powerpoint/2010/main" val="1264956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CA4E93D-7ED3-43C3-B7FD-D92CDC4C7EB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2364580-8F66-4A89-9B7C-A0C36C8CD099}"/>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0145B06-6E23-4A26-A40A-87D2E81161C3}"/>
              </a:ext>
            </a:extLst>
          </p:cNvPr>
          <p:cNvSpPr>
            <a:spLocks noGrp="1"/>
          </p:cNvSpPr>
          <p:nvPr>
            <p:ph type="dt" sz="half" idx="10"/>
          </p:nvPr>
        </p:nvSpPr>
        <p:spPr/>
        <p:txBody>
          <a:bodyPr/>
          <a:lstStyle/>
          <a:p>
            <a:fld id="{E0F1F284-9FD5-4A3D-8021-17017737DF2F}" type="datetimeFigureOut">
              <a:rPr lang="tr-TR" smtClean="0"/>
              <a:t>23.10.2023</a:t>
            </a:fld>
            <a:endParaRPr lang="tr-TR"/>
          </a:p>
        </p:txBody>
      </p:sp>
      <p:sp>
        <p:nvSpPr>
          <p:cNvPr id="5" name="Alt Bilgi Yer Tutucusu 4">
            <a:extLst>
              <a:ext uri="{FF2B5EF4-FFF2-40B4-BE49-F238E27FC236}">
                <a16:creationId xmlns:a16="http://schemas.microsoft.com/office/drawing/2014/main" id="{FE50AC53-4270-4342-8E11-23DFF505910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BD7A186-39BD-47AE-B8E3-99750FCA96A7}"/>
              </a:ext>
            </a:extLst>
          </p:cNvPr>
          <p:cNvSpPr>
            <a:spLocks noGrp="1"/>
          </p:cNvSpPr>
          <p:nvPr>
            <p:ph type="sldNum" sz="quarter" idx="12"/>
          </p:nvPr>
        </p:nvSpPr>
        <p:spPr/>
        <p:txBody>
          <a:bodyPr/>
          <a:lstStyle/>
          <a:p>
            <a:fld id="{7822F0C5-99FE-4816-A55A-36320035FF0D}" type="slidenum">
              <a:rPr lang="tr-TR" smtClean="0"/>
              <a:t>‹#›</a:t>
            </a:fld>
            <a:endParaRPr lang="tr-TR"/>
          </a:p>
        </p:txBody>
      </p:sp>
    </p:spTree>
    <p:extLst>
      <p:ext uri="{BB962C8B-B14F-4D97-AF65-F5344CB8AC3E}">
        <p14:creationId xmlns:p14="http://schemas.microsoft.com/office/powerpoint/2010/main" val="152349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981575C1-BC27-46D8-8ABC-B087B8D765C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DB0FBC0-0FB0-4C63-80E0-BD914A795248}"/>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CA374F0-0652-429B-B613-303E42A6D598}"/>
              </a:ext>
            </a:extLst>
          </p:cNvPr>
          <p:cNvSpPr>
            <a:spLocks noGrp="1"/>
          </p:cNvSpPr>
          <p:nvPr>
            <p:ph type="dt" sz="half" idx="10"/>
          </p:nvPr>
        </p:nvSpPr>
        <p:spPr/>
        <p:txBody>
          <a:bodyPr/>
          <a:lstStyle/>
          <a:p>
            <a:fld id="{E0F1F284-9FD5-4A3D-8021-17017737DF2F}" type="datetimeFigureOut">
              <a:rPr lang="tr-TR" smtClean="0"/>
              <a:t>23.10.2023</a:t>
            </a:fld>
            <a:endParaRPr lang="tr-TR"/>
          </a:p>
        </p:txBody>
      </p:sp>
      <p:sp>
        <p:nvSpPr>
          <p:cNvPr id="5" name="Alt Bilgi Yer Tutucusu 4">
            <a:extLst>
              <a:ext uri="{FF2B5EF4-FFF2-40B4-BE49-F238E27FC236}">
                <a16:creationId xmlns:a16="http://schemas.microsoft.com/office/drawing/2014/main" id="{F4D07D9C-7C3E-4471-9CC2-170A790403F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5EA34A3-9828-4866-A750-F672FCE15AD8}"/>
              </a:ext>
            </a:extLst>
          </p:cNvPr>
          <p:cNvSpPr>
            <a:spLocks noGrp="1"/>
          </p:cNvSpPr>
          <p:nvPr>
            <p:ph type="sldNum" sz="quarter" idx="12"/>
          </p:nvPr>
        </p:nvSpPr>
        <p:spPr/>
        <p:txBody>
          <a:bodyPr/>
          <a:lstStyle/>
          <a:p>
            <a:fld id="{7822F0C5-99FE-4816-A55A-36320035FF0D}" type="slidenum">
              <a:rPr lang="tr-TR" smtClean="0"/>
              <a:t>‹#›</a:t>
            </a:fld>
            <a:endParaRPr lang="tr-TR"/>
          </a:p>
        </p:txBody>
      </p:sp>
    </p:spTree>
    <p:extLst>
      <p:ext uri="{BB962C8B-B14F-4D97-AF65-F5344CB8AC3E}">
        <p14:creationId xmlns:p14="http://schemas.microsoft.com/office/powerpoint/2010/main" val="295241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201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Özel Düzen">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4F618D6F-69F2-49AA-8C28-24DA6C23B371}"/>
              </a:ext>
            </a:extLst>
          </p:cNvPr>
          <p:cNvSpPr/>
          <p:nvPr userDrawn="1"/>
        </p:nvSpPr>
        <p:spPr>
          <a:xfrm>
            <a:off x="-335663" y="557715"/>
            <a:ext cx="2129322" cy="636852"/>
          </a:xfrm>
          <a:prstGeom prst="rect">
            <a:avLst/>
          </a:prstGeom>
          <a:solidFill>
            <a:srgbClr val="00A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18" dirty="0">
              <a:latin typeface="Century Gothic" panose="020B0502020202020204" pitchFamily="34" charset="0"/>
            </a:endParaRPr>
          </a:p>
        </p:txBody>
      </p:sp>
      <p:sp>
        <p:nvSpPr>
          <p:cNvPr id="6" name="Title 1"/>
          <p:cNvSpPr>
            <a:spLocks noGrp="1"/>
          </p:cNvSpPr>
          <p:nvPr>
            <p:ph type="ctrTitle"/>
          </p:nvPr>
        </p:nvSpPr>
        <p:spPr>
          <a:xfrm>
            <a:off x="1987736" y="573482"/>
            <a:ext cx="6215038" cy="616215"/>
          </a:xfrm>
        </p:spPr>
        <p:txBody>
          <a:bodyPr anchor="ctr">
            <a:noAutofit/>
          </a:bodyPr>
          <a:lstStyle>
            <a:lvl1pPr algn="l">
              <a:defRPr sz="2017" b="1">
                <a:solidFill>
                  <a:schemeClr val="tx1">
                    <a:lumMod val="65000"/>
                    <a:lumOff val="35000"/>
                  </a:schemeClr>
                </a:solidFill>
                <a:latin typeface="Arial Black" panose="020B0A04020102020204" pitchFamily="34" charset="0"/>
              </a:defRPr>
            </a:lvl1pPr>
          </a:lstStyle>
          <a:p>
            <a:r>
              <a:rPr lang="tr-TR" dirty="0"/>
              <a:t>Asıl başlık stili için tıklatın</a:t>
            </a:r>
            <a:endParaRPr lang="en-US" dirty="0"/>
          </a:p>
        </p:txBody>
      </p:sp>
      <p:sp>
        <p:nvSpPr>
          <p:cNvPr id="14" name="Slayt Numarası Yer Tutucusu 1">
            <a:extLst>
              <a:ext uri="{FF2B5EF4-FFF2-40B4-BE49-F238E27FC236}">
                <a16:creationId xmlns:a16="http://schemas.microsoft.com/office/drawing/2014/main" id="{293B60B3-4D23-4E9B-8063-68D973B50760}"/>
              </a:ext>
            </a:extLst>
          </p:cNvPr>
          <p:cNvSpPr>
            <a:spLocks noGrp="1"/>
          </p:cNvSpPr>
          <p:nvPr>
            <p:ph type="sldNum" sz="quarter" idx="12"/>
          </p:nvPr>
        </p:nvSpPr>
        <p:spPr>
          <a:xfrm>
            <a:off x="9180817" y="6424187"/>
            <a:ext cx="2743200" cy="365125"/>
          </a:xfrm>
        </p:spPr>
        <p:txBody>
          <a:bodyPr/>
          <a:lstStyle>
            <a:lvl1pPr>
              <a:defRPr sz="1009" b="1">
                <a:solidFill>
                  <a:schemeClr val="tx1">
                    <a:lumMod val="65000"/>
                    <a:lumOff val="35000"/>
                  </a:schemeClr>
                </a:solidFill>
                <a:latin typeface="Arial" panose="020B0604020202020204" pitchFamily="34" charset="0"/>
                <a:cs typeface="Arial" panose="020B0604020202020204" pitchFamily="34" charset="0"/>
              </a:defRPr>
            </a:lvl1pPr>
          </a:lstStyle>
          <a:p>
            <a:pPr defTabSz="739028"/>
            <a:fld id="{44EAF8A1-DDF0-4AFC-9917-76488A5A3E8A}" type="slidenum">
              <a:rPr lang="tr-TR" smtClean="0"/>
              <a:pPr defTabSz="739028"/>
              <a:t>‹#›</a:t>
            </a:fld>
            <a:endParaRPr lang="tr-TR" dirty="0"/>
          </a:p>
        </p:txBody>
      </p:sp>
      <p:sp>
        <p:nvSpPr>
          <p:cNvPr id="16" name="Dikdörtgen 15">
            <a:extLst>
              <a:ext uri="{FF2B5EF4-FFF2-40B4-BE49-F238E27FC236}">
                <a16:creationId xmlns:a16="http://schemas.microsoft.com/office/drawing/2014/main" id="{14E5BC5C-16B8-47C2-BD36-86FEDE846441}"/>
              </a:ext>
            </a:extLst>
          </p:cNvPr>
          <p:cNvSpPr/>
          <p:nvPr userDrawn="1"/>
        </p:nvSpPr>
        <p:spPr>
          <a:xfrm>
            <a:off x="11416386" y="6511749"/>
            <a:ext cx="64508" cy="201011"/>
          </a:xfrm>
          <a:prstGeom prst="rect">
            <a:avLst/>
          </a:prstGeom>
          <a:solidFill>
            <a:srgbClr val="00A3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118" dirty="0">
              <a:solidFill>
                <a:srgbClr val="00A3A2"/>
              </a:solidFill>
              <a:latin typeface="Century Gothic" panose="020B0502020202020204" pitchFamily="34" charset="0"/>
            </a:endParaRPr>
          </a:p>
        </p:txBody>
      </p:sp>
      <p:sp>
        <p:nvSpPr>
          <p:cNvPr id="19" name="Metin Yer Tutucusu 18">
            <a:extLst>
              <a:ext uri="{FF2B5EF4-FFF2-40B4-BE49-F238E27FC236}">
                <a16:creationId xmlns:a16="http://schemas.microsoft.com/office/drawing/2014/main" id="{29716AFB-46B4-4547-A1E9-257E4FA84EA0}"/>
              </a:ext>
            </a:extLst>
          </p:cNvPr>
          <p:cNvSpPr>
            <a:spLocks noGrp="1"/>
          </p:cNvSpPr>
          <p:nvPr>
            <p:ph type="body" sz="quarter" idx="14"/>
          </p:nvPr>
        </p:nvSpPr>
        <p:spPr>
          <a:xfrm>
            <a:off x="634561" y="552846"/>
            <a:ext cx="1159097" cy="636852"/>
          </a:xfrm>
        </p:spPr>
        <p:txBody>
          <a:bodyPr anchor="ctr">
            <a:normAutofit/>
          </a:bodyPr>
          <a:lstStyle>
            <a:lvl1pPr marL="0" indent="0">
              <a:buNone/>
              <a:defRPr sz="2689">
                <a:solidFill>
                  <a:schemeClr val="bg1"/>
                </a:solidFill>
                <a:latin typeface="Arial Black" panose="020B0A04020102020204" pitchFamily="34" charset="0"/>
              </a:defRPr>
            </a:lvl1pPr>
          </a:lstStyle>
          <a:p>
            <a:pPr lvl="0"/>
            <a:r>
              <a:rPr lang="tr-TR" dirty="0"/>
              <a:t>A</a:t>
            </a:r>
          </a:p>
        </p:txBody>
      </p:sp>
      <p:pic>
        <p:nvPicPr>
          <p:cNvPr id="17" name="Resim 16">
            <a:extLst>
              <a:ext uri="{FF2B5EF4-FFF2-40B4-BE49-F238E27FC236}">
                <a16:creationId xmlns:a16="http://schemas.microsoft.com/office/drawing/2014/main" id="{6BB8D854-949D-4EB7-A8CE-BD2459C79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778" t="26596" r="11914" b="57663"/>
          <a:stretch/>
        </p:blipFill>
        <p:spPr>
          <a:xfrm>
            <a:off x="634560" y="6392627"/>
            <a:ext cx="1509233" cy="428243"/>
          </a:xfrm>
          <a:prstGeom prst="rect">
            <a:avLst/>
          </a:prstGeom>
        </p:spPr>
      </p:pic>
      <p:sp>
        <p:nvSpPr>
          <p:cNvPr id="18" name="Dikdörtgen 17">
            <a:extLst>
              <a:ext uri="{FF2B5EF4-FFF2-40B4-BE49-F238E27FC236}">
                <a16:creationId xmlns:a16="http://schemas.microsoft.com/office/drawing/2014/main" id="{28AEB1DF-4C42-4A6E-B669-76318EF5DB4B}"/>
              </a:ext>
            </a:extLst>
          </p:cNvPr>
          <p:cNvSpPr/>
          <p:nvPr userDrawn="1"/>
        </p:nvSpPr>
        <p:spPr>
          <a:xfrm>
            <a:off x="8202773" y="752432"/>
            <a:ext cx="4206283" cy="194747"/>
          </a:xfrm>
          <a:prstGeom prst="rect">
            <a:avLst/>
          </a:prstGeom>
          <a:solidFill>
            <a:srgbClr val="00A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18" dirty="0">
              <a:latin typeface="Century Gothic" panose="020B0502020202020204" pitchFamily="34" charset="0"/>
            </a:endParaRPr>
          </a:p>
        </p:txBody>
      </p:sp>
    </p:spTree>
    <p:extLst>
      <p:ext uri="{BB962C8B-B14F-4D97-AF65-F5344CB8AC3E}">
        <p14:creationId xmlns:p14="http://schemas.microsoft.com/office/powerpoint/2010/main" val="3197093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ZEMİNLİ">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549969D3-4A58-474A-85C5-6D263FBC4F34}"/>
              </a:ext>
            </a:extLst>
          </p:cNvPr>
          <p:cNvPicPr>
            <a:picLocks noChangeAspect="1"/>
          </p:cNvPicPr>
          <p:nvPr userDrawn="1"/>
        </p:nvPicPr>
        <p:blipFill>
          <a:blip r:embed="rId2"/>
          <a:stretch>
            <a:fillRect/>
          </a:stretch>
        </p:blipFill>
        <p:spPr>
          <a:xfrm>
            <a:off x="10204266" y="1"/>
            <a:ext cx="1987734" cy="6858000"/>
          </a:xfrm>
          <a:prstGeom prst="rect">
            <a:avLst/>
          </a:prstGeom>
        </p:spPr>
      </p:pic>
      <p:pic>
        <p:nvPicPr>
          <p:cNvPr id="2" name="Grafik 1">
            <a:extLst>
              <a:ext uri="{FF2B5EF4-FFF2-40B4-BE49-F238E27FC236}">
                <a16:creationId xmlns:a16="http://schemas.microsoft.com/office/drawing/2014/main" id="{239CA25C-FA9B-4DFE-90A5-4ACA1DF1F4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55917" y="425881"/>
            <a:ext cx="926076" cy="781520"/>
          </a:xfrm>
          <a:prstGeom prst="rect">
            <a:avLst/>
          </a:prstGeom>
        </p:spPr>
      </p:pic>
      <p:sp>
        <p:nvSpPr>
          <p:cNvPr id="6" name="Title 1"/>
          <p:cNvSpPr>
            <a:spLocks noGrp="1"/>
          </p:cNvSpPr>
          <p:nvPr>
            <p:ph type="ctrTitle"/>
          </p:nvPr>
        </p:nvSpPr>
        <p:spPr>
          <a:xfrm>
            <a:off x="1987736" y="573482"/>
            <a:ext cx="5230481" cy="616215"/>
          </a:xfrm>
        </p:spPr>
        <p:txBody>
          <a:bodyPr anchor="ctr">
            <a:normAutofit/>
          </a:bodyPr>
          <a:lstStyle>
            <a:lvl1pPr algn="l">
              <a:defRPr sz="1793" b="1">
                <a:solidFill>
                  <a:schemeClr val="tx1">
                    <a:lumMod val="65000"/>
                    <a:lumOff val="35000"/>
                  </a:schemeClr>
                </a:solidFill>
                <a:latin typeface="Arial Black" panose="020B0A04020102020204" pitchFamily="34" charset="0"/>
              </a:defRPr>
            </a:lvl1pPr>
          </a:lstStyle>
          <a:p>
            <a:r>
              <a:rPr lang="tr-TR" dirty="0"/>
              <a:t>Asıl başlık stili için tıklatın</a:t>
            </a:r>
            <a:endParaRPr lang="en-US" dirty="0"/>
          </a:p>
        </p:txBody>
      </p:sp>
      <p:pic>
        <p:nvPicPr>
          <p:cNvPr id="8" name="Resim 7">
            <a:extLst>
              <a:ext uri="{FF2B5EF4-FFF2-40B4-BE49-F238E27FC236}">
                <a16:creationId xmlns:a16="http://schemas.microsoft.com/office/drawing/2014/main" id="{B2161A54-4022-4C43-A131-84FAFFA33E6A}"/>
              </a:ext>
            </a:extLst>
          </p:cNvPr>
          <p:cNvPicPr>
            <a:picLocks noChangeAspect="1"/>
          </p:cNvPicPr>
          <p:nvPr userDrawn="1"/>
        </p:nvPicPr>
        <p:blipFill>
          <a:blip r:embed="rId5"/>
          <a:stretch>
            <a:fillRect/>
          </a:stretch>
        </p:blipFill>
        <p:spPr>
          <a:xfrm>
            <a:off x="813466" y="558571"/>
            <a:ext cx="1011447" cy="635140"/>
          </a:xfrm>
          <a:prstGeom prst="rect">
            <a:avLst/>
          </a:prstGeom>
        </p:spPr>
      </p:pic>
      <p:sp>
        <p:nvSpPr>
          <p:cNvPr id="14" name="Slayt Numarası Yer Tutucusu 1">
            <a:extLst>
              <a:ext uri="{FF2B5EF4-FFF2-40B4-BE49-F238E27FC236}">
                <a16:creationId xmlns:a16="http://schemas.microsoft.com/office/drawing/2014/main" id="{293B60B3-4D23-4E9B-8063-68D973B50760}"/>
              </a:ext>
            </a:extLst>
          </p:cNvPr>
          <p:cNvSpPr>
            <a:spLocks noGrp="1"/>
          </p:cNvSpPr>
          <p:nvPr>
            <p:ph type="sldNum" sz="quarter" idx="12"/>
          </p:nvPr>
        </p:nvSpPr>
        <p:spPr>
          <a:xfrm>
            <a:off x="8938793" y="6219159"/>
            <a:ext cx="2743200" cy="365125"/>
          </a:xfrm>
        </p:spPr>
        <p:txBody>
          <a:bodyPr/>
          <a:lstStyle>
            <a:lvl1pPr>
              <a:defRPr sz="1121" b="1">
                <a:solidFill>
                  <a:schemeClr val="bg1"/>
                </a:solidFill>
                <a:latin typeface="Arial" panose="020B0604020202020204" pitchFamily="34" charset="0"/>
                <a:cs typeface="Arial" panose="020B0604020202020204" pitchFamily="34" charset="0"/>
              </a:defRPr>
            </a:lvl1pPr>
          </a:lstStyle>
          <a:p>
            <a:pPr defTabSz="739028"/>
            <a:fld id="{9D673A3A-7614-42C7-AC38-1D09FB60CF44}" type="slidenum">
              <a:rPr lang="tr-TR" smtClean="0"/>
              <a:pPr defTabSz="739028"/>
              <a:t>‹#›</a:t>
            </a:fld>
            <a:endParaRPr lang="tr-TR" dirty="0"/>
          </a:p>
        </p:txBody>
      </p:sp>
      <p:sp>
        <p:nvSpPr>
          <p:cNvPr id="16" name="Dikdörtgen 15">
            <a:extLst>
              <a:ext uri="{FF2B5EF4-FFF2-40B4-BE49-F238E27FC236}">
                <a16:creationId xmlns:a16="http://schemas.microsoft.com/office/drawing/2014/main" id="{14E5BC5C-16B8-47C2-BD36-86FEDE846441}"/>
              </a:ext>
            </a:extLst>
          </p:cNvPr>
          <p:cNvSpPr/>
          <p:nvPr userDrawn="1"/>
        </p:nvSpPr>
        <p:spPr>
          <a:xfrm>
            <a:off x="11154449" y="6306720"/>
            <a:ext cx="64508" cy="2010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118" dirty="0">
              <a:solidFill>
                <a:schemeClr val="tx1">
                  <a:lumMod val="65000"/>
                  <a:lumOff val="35000"/>
                </a:schemeClr>
              </a:solidFill>
              <a:latin typeface="Century Gothic" panose="020B0502020202020204" pitchFamily="34" charset="0"/>
            </a:endParaRPr>
          </a:p>
        </p:txBody>
      </p:sp>
      <p:sp>
        <p:nvSpPr>
          <p:cNvPr id="19" name="Metin Yer Tutucusu 18">
            <a:extLst>
              <a:ext uri="{FF2B5EF4-FFF2-40B4-BE49-F238E27FC236}">
                <a16:creationId xmlns:a16="http://schemas.microsoft.com/office/drawing/2014/main" id="{29716AFB-46B4-4547-A1E9-257E4FA84EA0}"/>
              </a:ext>
            </a:extLst>
          </p:cNvPr>
          <p:cNvSpPr>
            <a:spLocks noGrp="1"/>
          </p:cNvSpPr>
          <p:nvPr>
            <p:ph type="body" sz="quarter" idx="14"/>
          </p:nvPr>
        </p:nvSpPr>
        <p:spPr>
          <a:xfrm>
            <a:off x="967590" y="615764"/>
            <a:ext cx="598658" cy="867648"/>
          </a:xfrm>
        </p:spPr>
        <p:txBody>
          <a:bodyPr>
            <a:normAutofit/>
          </a:bodyPr>
          <a:lstStyle>
            <a:lvl1pPr marL="0" indent="0">
              <a:buNone/>
              <a:defRPr sz="2689">
                <a:solidFill>
                  <a:schemeClr val="bg1"/>
                </a:solidFill>
                <a:latin typeface="Arial Black" panose="020B0A04020102020204" pitchFamily="34" charset="0"/>
              </a:defRPr>
            </a:lvl1pPr>
          </a:lstStyle>
          <a:p>
            <a:pPr lvl="0"/>
            <a:r>
              <a:rPr lang="tr-TR" dirty="0"/>
              <a:t>A</a:t>
            </a:r>
          </a:p>
        </p:txBody>
      </p:sp>
      <p:cxnSp>
        <p:nvCxnSpPr>
          <p:cNvPr id="27" name="Düz Bağlayıcı 26">
            <a:extLst>
              <a:ext uri="{FF2B5EF4-FFF2-40B4-BE49-F238E27FC236}">
                <a16:creationId xmlns:a16="http://schemas.microsoft.com/office/drawing/2014/main" id="{7CFE389B-04D5-4235-A392-52E42DA53BAB}"/>
              </a:ext>
            </a:extLst>
          </p:cNvPr>
          <p:cNvCxnSpPr>
            <a:cxnSpLocks/>
          </p:cNvCxnSpPr>
          <p:nvPr userDrawn="1"/>
        </p:nvCxnSpPr>
        <p:spPr>
          <a:xfrm>
            <a:off x="2118877" y="1049586"/>
            <a:ext cx="8085389" cy="0"/>
          </a:xfrm>
          <a:prstGeom prst="line">
            <a:avLst/>
          </a:prstGeom>
          <a:ln w="19050">
            <a:solidFill>
              <a:srgbClr val="5E9F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863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aşlık Slaydı">
    <p:spTree>
      <p:nvGrpSpPr>
        <p:cNvPr id="1" name=""/>
        <p:cNvGrpSpPr/>
        <p:nvPr/>
      </p:nvGrpSpPr>
      <p:grpSpPr>
        <a:xfrm>
          <a:off x="0" y="0"/>
          <a:ext cx="0" cy="0"/>
          <a:chOff x="0" y="0"/>
          <a:chExt cx="0" cy="0"/>
        </a:xfrm>
      </p:grpSpPr>
      <p:sp>
        <p:nvSpPr>
          <p:cNvPr id="8" name="Dikdörtgen 7"/>
          <p:cNvSpPr/>
          <p:nvPr userDrawn="1"/>
        </p:nvSpPr>
        <p:spPr>
          <a:xfrm>
            <a:off x="-1" y="6394460"/>
            <a:ext cx="2438272" cy="72215"/>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18" dirty="0">
              <a:latin typeface="Century Gothic" panose="020B0502020202020204" pitchFamily="34" charset="0"/>
            </a:endParaRPr>
          </a:p>
        </p:txBody>
      </p:sp>
      <p:sp>
        <p:nvSpPr>
          <p:cNvPr id="10" name="Dikdörtgen 9"/>
          <p:cNvSpPr/>
          <p:nvPr userDrawn="1"/>
        </p:nvSpPr>
        <p:spPr>
          <a:xfrm>
            <a:off x="-185876" y="537187"/>
            <a:ext cx="1148064" cy="616215"/>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18" dirty="0">
              <a:latin typeface="Century Gothic" panose="020B0502020202020204" pitchFamily="34" charset="0"/>
            </a:endParaRPr>
          </a:p>
        </p:txBody>
      </p:sp>
      <p:sp>
        <p:nvSpPr>
          <p:cNvPr id="11" name="Paralelkenar 13"/>
          <p:cNvSpPr/>
          <p:nvPr userDrawn="1"/>
        </p:nvSpPr>
        <p:spPr>
          <a:xfrm flipH="1">
            <a:off x="4012759" y="-193770"/>
            <a:ext cx="8276999" cy="6165962"/>
          </a:xfrm>
          <a:custGeom>
            <a:avLst/>
            <a:gdLst>
              <a:gd name="connsiteX0" fmla="*/ 0 w 5594888"/>
              <a:gd name="connsiteY0" fmla="*/ 5759450 h 5759450"/>
              <a:gd name="connsiteX1" fmla="*/ 1398722 w 5594888"/>
              <a:gd name="connsiteY1" fmla="*/ 0 h 5759450"/>
              <a:gd name="connsiteX2" fmla="*/ 5594888 w 5594888"/>
              <a:gd name="connsiteY2" fmla="*/ 0 h 5759450"/>
              <a:gd name="connsiteX3" fmla="*/ 4196166 w 5594888"/>
              <a:gd name="connsiteY3" fmla="*/ 5759450 h 5759450"/>
              <a:gd name="connsiteX4" fmla="*/ 0 w 5594888"/>
              <a:gd name="connsiteY4" fmla="*/ 5759450 h 5759450"/>
              <a:gd name="connsiteX0" fmla="*/ 0 w 5594888"/>
              <a:gd name="connsiteY0" fmla="*/ 5759450 h 5759450"/>
              <a:gd name="connsiteX1" fmla="*/ 1011265 w 5594888"/>
              <a:gd name="connsiteY1" fmla="*/ 7749 h 5759450"/>
              <a:gd name="connsiteX2" fmla="*/ 5594888 w 5594888"/>
              <a:gd name="connsiteY2" fmla="*/ 0 h 5759450"/>
              <a:gd name="connsiteX3" fmla="*/ 4196166 w 5594888"/>
              <a:gd name="connsiteY3" fmla="*/ 5759450 h 5759450"/>
              <a:gd name="connsiteX4" fmla="*/ 0 w 5594888"/>
              <a:gd name="connsiteY4" fmla="*/ 5759450 h 5759450"/>
              <a:gd name="connsiteX0" fmla="*/ 213101 w 4583623"/>
              <a:gd name="connsiteY0" fmla="*/ 5759450 h 5759450"/>
              <a:gd name="connsiteX1" fmla="*/ 0 w 4583623"/>
              <a:gd name="connsiteY1" fmla="*/ 7749 h 5759450"/>
              <a:gd name="connsiteX2" fmla="*/ 4583623 w 4583623"/>
              <a:gd name="connsiteY2" fmla="*/ 0 h 5759450"/>
              <a:gd name="connsiteX3" fmla="*/ 3184901 w 4583623"/>
              <a:gd name="connsiteY3" fmla="*/ 5759450 h 5759450"/>
              <a:gd name="connsiteX4" fmla="*/ 213101 w 4583623"/>
              <a:gd name="connsiteY4" fmla="*/ 5759450 h 5759450"/>
              <a:gd name="connsiteX0" fmla="*/ 0 w 4587498"/>
              <a:gd name="connsiteY0" fmla="*/ 5767200 h 5767200"/>
              <a:gd name="connsiteX1" fmla="*/ 3875 w 4587498"/>
              <a:gd name="connsiteY1" fmla="*/ 7749 h 5767200"/>
              <a:gd name="connsiteX2" fmla="*/ 4587498 w 4587498"/>
              <a:gd name="connsiteY2" fmla="*/ 0 h 5767200"/>
              <a:gd name="connsiteX3" fmla="*/ 3188776 w 4587498"/>
              <a:gd name="connsiteY3" fmla="*/ 5759450 h 5767200"/>
              <a:gd name="connsiteX4" fmla="*/ 0 w 4587498"/>
              <a:gd name="connsiteY4" fmla="*/ 5767200 h 5767200"/>
              <a:gd name="connsiteX0" fmla="*/ 0 w 4757979"/>
              <a:gd name="connsiteY0" fmla="*/ 5774949 h 5774949"/>
              <a:gd name="connsiteX1" fmla="*/ 3875 w 4757979"/>
              <a:gd name="connsiteY1" fmla="*/ 15498 h 5774949"/>
              <a:gd name="connsiteX2" fmla="*/ 4757979 w 4757979"/>
              <a:gd name="connsiteY2" fmla="*/ 0 h 5774949"/>
              <a:gd name="connsiteX3" fmla="*/ 3188776 w 4757979"/>
              <a:gd name="connsiteY3" fmla="*/ 5767199 h 5774949"/>
              <a:gd name="connsiteX4" fmla="*/ 0 w 4757979"/>
              <a:gd name="connsiteY4" fmla="*/ 5774949 h 5774949"/>
              <a:gd name="connsiteX0" fmla="*/ 0 w 5160935"/>
              <a:gd name="connsiteY0" fmla="*/ 5767200 h 5767200"/>
              <a:gd name="connsiteX1" fmla="*/ 3875 w 5160935"/>
              <a:gd name="connsiteY1" fmla="*/ 7749 h 5767200"/>
              <a:gd name="connsiteX2" fmla="*/ 5160935 w 5160935"/>
              <a:gd name="connsiteY2" fmla="*/ 0 h 5767200"/>
              <a:gd name="connsiteX3" fmla="*/ 3188776 w 5160935"/>
              <a:gd name="connsiteY3" fmla="*/ 5759450 h 5767200"/>
              <a:gd name="connsiteX4" fmla="*/ 0 w 5160935"/>
              <a:gd name="connsiteY4" fmla="*/ 5767200 h 5767200"/>
              <a:gd name="connsiteX0" fmla="*/ 0 w 5160935"/>
              <a:gd name="connsiteY0" fmla="*/ 5767200 h 5767200"/>
              <a:gd name="connsiteX1" fmla="*/ 3875 w 5160935"/>
              <a:gd name="connsiteY1" fmla="*/ 7749 h 5767200"/>
              <a:gd name="connsiteX2" fmla="*/ 5160935 w 5160935"/>
              <a:gd name="connsiteY2" fmla="*/ 0 h 5767200"/>
              <a:gd name="connsiteX3" fmla="*/ 3994688 w 5160935"/>
              <a:gd name="connsiteY3" fmla="*/ 3597436 h 5767200"/>
              <a:gd name="connsiteX4" fmla="*/ 0 w 5160935"/>
              <a:gd name="connsiteY4" fmla="*/ 5767200 h 5767200"/>
              <a:gd name="connsiteX0" fmla="*/ 0 w 5160935"/>
              <a:gd name="connsiteY0" fmla="*/ 3597437 h 3597437"/>
              <a:gd name="connsiteX1" fmla="*/ 3875 w 5160935"/>
              <a:gd name="connsiteY1" fmla="*/ 7749 h 3597437"/>
              <a:gd name="connsiteX2" fmla="*/ 5160935 w 5160935"/>
              <a:gd name="connsiteY2" fmla="*/ 0 h 3597437"/>
              <a:gd name="connsiteX3" fmla="*/ 3994688 w 5160935"/>
              <a:gd name="connsiteY3" fmla="*/ 3597436 h 3597437"/>
              <a:gd name="connsiteX4" fmla="*/ 0 w 5160935"/>
              <a:gd name="connsiteY4" fmla="*/ 3597437 h 3597437"/>
              <a:gd name="connsiteX0" fmla="*/ 0 w 5866108"/>
              <a:gd name="connsiteY0" fmla="*/ 3589688 h 3589688"/>
              <a:gd name="connsiteX1" fmla="*/ 3875 w 5866108"/>
              <a:gd name="connsiteY1" fmla="*/ 0 h 3589688"/>
              <a:gd name="connsiteX2" fmla="*/ 5866108 w 5866108"/>
              <a:gd name="connsiteY2" fmla="*/ 0 h 3589688"/>
              <a:gd name="connsiteX3" fmla="*/ 3994688 w 5866108"/>
              <a:gd name="connsiteY3" fmla="*/ 3589687 h 3589688"/>
              <a:gd name="connsiteX4" fmla="*/ 0 w 5866108"/>
              <a:gd name="connsiteY4" fmla="*/ 3589688 h 3589688"/>
              <a:gd name="connsiteX0" fmla="*/ 0 w 5866108"/>
              <a:gd name="connsiteY0" fmla="*/ 3589688 h 3589688"/>
              <a:gd name="connsiteX1" fmla="*/ 3875 w 5866108"/>
              <a:gd name="connsiteY1" fmla="*/ 0 h 3589688"/>
              <a:gd name="connsiteX2" fmla="*/ 5866108 w 5866108"/>
              <a:gd name="connsiteY2" fmla="*/ 0 h 3589688"/>
              <a:gd name="connsiteX3" fmla="*/ 4281406 w 5866108"/>
              <a:gd name="connsiteY3" fmla="*/ 3589687 h 3589688"/>
              <a:gd name="connsiteX4" fmla="*/ 0 w 5866108"/>
              <a:gd name="connsiteY4" fmla="*/ 3589688 h 3589688"/>
              <a:gd name="connsiteX0" fmla="*/ 0 w 5866108"/>
              <a:gd name="connsiteY0" fmla="*/ 3589688 h 4325856"/>
              <a:gd name="connsiteX1" fmla="*/ 3875 w 5866108"/>
              <a:gd name="connsiteY1" fmla="*/ 0 h 4325856"/>
              <a:gd name="connsiteX2" fmla="*/ 5866108 w 5866108"/>
              <a:gd name="connsiteY2" fmla="*/ 0 h 4325856"/>
              <a:gd name="connsiteX3" fmla="*/ 3971440 w 5866108"/>
              <a:gd name="connsiteY3" fmla="*/ 4325856 h 4325856"/>
              <a:gd name="connsiteX4" fmla="*/ 0 w 5866108"/>
              <a:gd name="connsiteY4" fmla="*/ 3589688 h 4325856"/>
              <a:gd name="connsiteX0" fmla="*/ 4046 w 5862405"/>
              <a:gd name="connsiteY0" fmla="*/ 4310359 h 4325856"/>
              <a:gd name="connsiteX1" fmla="*/ 172 w 5862405"/>
              <a:gd name="connsiteY1" fmla="*/ 0 h 4325856"/>
              <a:gd name="connsiteX2" fmla="*/ 5862405 w 5862405"/>
              <a:gd name="connsiteY2" fmla="*/ 0 h 4325856"/>
              <a:gd name="connsiteX3" fmla="*/ 3967737 w 5862405"/>
              <a:gd name="connsiteY3" fmla="*/ 4325856 h 4325856"/>
              <a:gd name="connsiteX4" fmla="*/ 4046 w 5862405"/>
              <a:gd name="connsiteY4" fmla="*/ 4310359 h 4325856"/>
              <a:gd name="connsiteX0" fmla="*/ 0 w 5866108"/>
              <a:gd name="connsiteY0" fmla="*/ 4325857 h 4325857"/>
              <a:gd name="connsiteX1" fmla="*/ 3875 w 5866108"/>
              <a:gd name="connsiteY1" fmla="*/ 0 h 4325857"/>
              <a:gd name="connsiteX2" fmla="*/ 5866108 w 5866108"/>
              <a:gd name="connsiteY2" fmla="*/ 0 h 4325857"/>
              <a:gd name="connsiteX3" fmla="*/ 3971440 w 5866108"/>
              <a:gd name="connsiteY3" fmla="*/ 4325856 h 4325857"/>
              <a:gd name="connsiteX4" fmla="*/ 0 w 5866108"/>
              <a:gd name="connsiteY4" fmla="*/ 4325857 h 4325857"/>
              <a:gd name="connsiteX0" fmla="*/ 0 w 5866108"/>
              <a:gd name="connsiteY0" fmla="*/ 4325857 h 5007782"/>
              <a:gd name="connsiteX1" fmla="*/ 3875 w 5866108"/>
              <a:gd name="connsiteY1" fmla="*/ 0 h 5007782"/>
              <a:gd name="connsiteX2" fmla="*/ 5866108 w 5866108"/>
              <a:gd name="connsiteY2" fmla="*/ 0 h 5007782"/>
              <a:gd name="connsiteX3" fmla="*/ 3661474 w 5866108"/>
              <a:gd name="connsiteY3" fmla="*/ 5007782 h 5007782"/>
              <a:gd name="connsiteX4" fmla="*/ 0 w 5866108"/>
              <a:gd name="connsiteY4" fmla="*/ 4325857 h 5007782"/>
              <a:gd name="connsiteX0" fmla="*/ 0 w 5866108"/>
              <a:gd name="connsiteY0" fmla="*/ 5007783 h 5007783"/>
              <a:gd name="connsiteX1" fmla="*/ 3875 w 5866108"/>
              <a:gd name="connsiteY1" fmla="*/ 0 h 5007783"/>
              <a:gd name="connsiteX2" fmla="*/ 5866108 w 5866108"/>
              <a:gd name="connsiteY2" fmla="*/ 0 h 5007783"/>
              <a:gd name="connsiteX3" fmla="*/ 3661474 w 5866108"/>
              <a:gd name="connsiteY3" fmla="*/ 5007782 h 5007783"/>
              <a:gd name="connsiteX4" fmla="*/ 0 w 5866108"/>
              <a:gd name="connsiteY4" fmla="*/ 5007783 h 500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6108" h="5007783">
                <a:moveTo>
                  <a:pt x="0" y="5007783"/>
                </a:moveTo>
                <a:cubicBezTo>
                  <a:pt x="1292" y="3087966"/>
                  <a:pt x="2583" y="1919817"/>
                  <a:pt x="3875" y="0"/>
                </a:cubicBezTo>
                <a:lnTo>
                  <a:pt x="5866108" y="0"/>
                </a:lnTo>
                <a:lnTo>
                  <a:pt x="3661474" y="5007782"/>
                </a:lnTo>
                <a:lnTo>
                  <a:pt x="0" y="500778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18" dirty="0">
              <a:latin typeface="Century Gothic" panose="020B0502020202020204" pitchFamily="34" charset="0"/>
            </a:endParaRPr>
          </a:p>
        </p:txBody>
      </p:sp>
      <p:sp>
        <p:nvSpPr>
          <p:cNvPr id="14" name="Title 1"/>
          <p:cNvSpPr>
            <a:spLocks noGrp="1"/>
          </p:cNvSpPr>
          <p:nvPr>
            <p:ph type="ctrTitle"/>
          </p:nvPr>
        </p:nvSpPr>
        <p:spPr>
          <a:xfrm>
            <a:off x="969069" y="537187"/>
            <a:ext cx="5230481" cy="616215"/>
          </a:xfrm>
          <a:prstGeom prst="rect">
            <a:avLst/>
          </a:prstGeom>
        </p:spPr>
        <p:txBody>
          <a:bodyPr anchor="ctr">
            <a:normAutofit/>
          </a:bodyPr>
          <a:lstStyle>
            <a:lvl1pPr algn="l">
              <a:defRPr sz="268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15" name="Subtitle 2"/>
          <p:cNvSpPr>
            <a:spLocks noGrp="1"/>
          </p:cNvSpPr>
          <p:nvPr>
            <p:ph type="subTitle" idx="1"/>
          </p:nvPr>
        </p:nvSpPr>
        <p:spPr>
          <a:xfrm>
            <a:off x="6096001" y="1183654"/>
            <a:ext cx="4161652" cy="1655761"/>
          </a:xfrm>
          <a:prstGeom prst="rect">
            <a:avLst/>
          </a:prstGeom>
        </p:spPr>
        <p:txBody>
          <a:bodyPr>
            <a:normAutofit/>
          </a:bodyPr>
          <a:lstStyle>
            <a:lvl1pPr marL="0" indent="0" algn="l">
              <a:lnSpc>
                <a:spcPct val="150000"/>
              </a:lnSpc>
              <a:buNone/>
              <a:defRPr sz="1569">
                <a:latin typeface="Arial Narrow" panose="020B0606020202030204" pitchFamily="34" charset="0"/>
              </a:defRPr>
            </a:lvl1pPr>
            <a:lvl2pPr marL="430262" indent="0" algn="ctr">
              <a:buNone/>
              <a:defRPr sz="1883"/>
            </a:lvl2pPr>
            <a:lvl3pPr marL="860523" indent="0" algn="ctr">
              <a:buNone/>
              <a:defRPr sz="1694"/>
            </a:lvl3pPr>
            <a:lvl4pPr marL="1290786" indent="0" algn="ctr">
              <a:buNone/>
              <a:defRPr sz="1506"/>
            </a:lvl4pPr>
            <a:lvl5pPr marL="1721047" indent="0" algn="ctr">
              <a:buNone/>
              <a:defRPr sz="1506"/>
            </a:lvl5pPr>
            <a:lvl6pPr marL="2151309" indent="0" algn="ctr">
              <a:buNone/>
              <a:defRPr sz="1506"/>
            </a:lvl6pPr>
            <a:lvl7pPr marL="2581570" indent="0" algn="ctr">
              <a:buNone/>
              <a:defRPr sz="1506"/>
            </a:lvl7pPr>
            <a:lvl8pPr marL="3011832" indent="0" algn="ctr">
              <a:buNone/>
              <a:defRPr sz="1506"/>
            </a:lvl8pPr>
            <a:lvl9pPr marL="3442093" indent="0" algn="ctr">
              <a:buNone/>
              <a:defRPr sz="1506"/>
            </a:lvl9pPr>
          </a:lstStyle>
          <a:p>
            <a:r>
              <a:rPr lang="tr-TR" dirty="0"/>
              <a:t>Asıl alt başlık stilini düzenlemek için tıklayın</a:t>
            </a:r>
            <a:endParaRPr lang="en-US" dirty="0"/>
          </a:p>
        </p:txBody>
      </p:sp>
      <p:sp>
        <p:nvSpPr>
          <p:cNvPr id="4" name="Slayt Numarası Yer Tutucusu 3"/>
          <p:cNvSpPr>
            <a:spLocks noGrp="1"/>
          </p:cNvSpPr>
          <p:nvPr>
            <p:ph type="sldNum" sz="quarter" idx="12"/>
          </p:nvPr>
        </p:nvSpPr>
        <p:spPr>
          <a:xfrm>
            <a:off x="8413521" y="6310938"/>
            <a:ext cx="2743929" cy="364826"/>
          </a:xfrm>
          <a:prstGeom prst="rect">
            <a:avLst/>
          </a:prstGeom>
        </p:spPr>
        <p:txBody>
          <a:bodyPr/>
          <a:lstStyle>
            <a:lvl1pPr>
              <a:defRPr b="1">
                <a:solidFill>
                  <a:srgbClr val="254268"/>
                </a:solidFill>
                <a:latin typeface="Arial Narrow" panose="020B0606020202030204" pitchFamily="34" charset="0"/>
              </a:defRPr>
            </a:lvl1pPr>
          </a:lstStyle>
          <a:p>
            <a:fld id="{208B52B6-1C9E-4AB6-8FB4-EE662B77C4C9}" type="slidenum">
              <a:rPr lang="tr-TR" smtClean="0"/>
              <a:pPr/>
              <a:t>‹#›</a:t>
            </a:fld>
            <a:endParaRPr lang="tr-TR" dirty="0"/>
          </a:p>
        </p:txBody>
      </p:sp>
      <p:pic>
        <p:nvPicPr>
          <p:cNvPr id="9" name="Resim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564274" y="6124284"/>
            <a:ext cx="2040069" cy="578865"/>
          </a:xfrm>
          <a:prstGeom prst="rect">
            <a:avLst/>
          </a:prstGeom>
        </p:spPr>
      </p:pic>
    </p:spTree>
    <p:extLst>
      <p:ext uri="{BB962C8B-B14F-4D97-AF65-F5344CB8AC3E}">
        <p14:creationId xmlns:p14="http://schemas.microsoft.com/office/powerpoint/2010/main" val="3946882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Özel Düzen">
    <p:spTree>
      <p:nvGrpSpPr>
        <p:cNvPr id="1" name=""/>
        <p:cNvGrpSpPr/>
        <p:nvPr/>
      </p:nvGrpSpPr>
      <p:grpSpPr>
        <a:xfrm>
          <a:off x="0" y="0"/>
          <a:ext cx="0" cy="0"/>
          <a:chOff x="0" y="0"/>
          <a:chExt cx="0" cy="0"/>
        </a:xfrm>
      </p:grpSpPr>
      <p:sp>
        <p:nvSpPr>
          <p:cNvPr id="3" name="Dikdörtgen 2"/>
          <p:cNvSpPr/>
          <p:nvPr userDrawn="1"/>
        </p:nvSpPr>
        <p:spPr>
          <a:xfrm>
            <a:off x="2" y="6394880"/>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sp>
        <p:nvSpPr>
          <p:cNvPr id="4" name="Dikdörtgen 3"/>
          <p:cNvSpPr/>
          <p:nvPr userDrawn="1"/>
        </p:nvSpPr>
        <p:spPr>
          <a:xfrm>
            <a:off x="-230712" y="536847"/>
            <a:ext cx="11938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pic>
        <p:nvPicPr>
          <p:cNvPr id="5" name="Resim 8"/>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41580"/>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969069" y="537187"/>
            <a:ext cx="5230481" cy="616215"/>
          </a:xfrm>
        </p:spPr>
        <p:txBody>
          <a:bodyPr>
            <a:normAutofit/>
          </a:bodyPr>
          <a:lstStyle>
            <a:lvl1pPr algn="l">
              <a:defRPr sz="226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7" name="Slayt Numarası Yer Tutucusu 3"/>
          <p:cNvSpPr>
            <a:spLocks noGrp="1"/>
          </p:cNvSpPr>
          <p:nvPr>
            <p:ph type="sldNum" sz="quarter" idx="10"/>
          </p:nvPr>
        </p:nvSpPr>
        <p:spPr>
          <a:xfrm>
            <a:off x="8390819" y="6311707"/>
            <a:ext cx="2743929" cy="364826"/>
          </a:xfrm>
        </p:spPr>
        <p:txBody>
          <a:bodyPr/>
          <a:lstStyle>
            <a:lvl1pPr>
              <a:defRPr b="1" smtClean="0">
                <a:solidFill>
                  <a:srgbClr val="254268"/>
                </a:solidFill>
                <a:latin typeface="Arial Narrow" panose="020B0606020202030204" pitchFamily="34" charset="0"/>
              </a:defRPr>
            </a:lvl1pPr>
          </a:lstStyle>
          <a:p>
            <a:pPr>
              <a:defRPr/>
            </a:pPr>
            <a:fld id="{789573CC-0140-44AD-A044-FE474CBBB612}" type="slidenum">
              <a:rPr lang="tr-TR"/>
              <a:pPr>
                <a:defRPr/>
              </a:pPr>
              <a:t>‹#›</a:t>
            </a:fld>
            <a:endParaRPr lang="tr-TR" dirty="0"/>
          </a:p>
        </p:txBody>
      </p:sp>
    </p:spTree>
    <p:extLst>
      <p:ext uri="{BB962C8B-B14F-4D97-AF65-F5344CB8AC3E}">
        <p14:creationId xmlns:p14="http://schemas.microsoft.com/office/powerpoint/2010/main" val="3477731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Özel Düzen">
    <p:spTree>
      <p:nvGrpSpPr>
        <p:cNvPr id="1" name=""/>
        <p:cNvGrpSpPr/>
        <p:nvPr/>
      </p:nvGrpSpPr>
      <p:grpSpPr>
        <a:xfrm>
          <a:off x="0" y="0"/>
          <a:ext cx="0" cy="0"/>
          <a:chOff x="0" y="0"/>
          <a:chExt cx="0" cy="0"/>
        </a:xfrm>
      </p:grpSpPr>
      <p:sp>
        <p:nvSpPr>
          <p:cNvPr id="3" name="Dikdörtgen 2"/>
          <p:cNvSpPr/>
          <p:nvPr userDrawn="1"/>
        </p:nvSpPr>
        <p:spPr>
          <a:xfrm>
            <a:off x="2" y="6394880"/>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sp>
        <p:nvSpPr>
          <p:cNvPr id="4" name="Dikdörtgen 3"/>
          <p:cNvSpPr/>
          <p:nvPr userDrawn="1"/>
        </p:nvSpPr>
        <p:spPr>
          <a:xfrm>
            <a:off x="-230712" y="536847"/>
            <a:ext cx="11938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pic>
        <p:nvPicPr>
          <p:cNvPr id="5" name="Resim 8"/>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41580"/>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969069" y="537187"/>
            <a:ext cx="5230481" cy="616215"/>
          </a:xfrm>
        </p:spPr>
        <p:txBody>
          <a:bodyPr>
            <a:normAutofit/>
          </a:bodyPr>
          <a:lstStyle>
            <a:lvl1pPr algn="l">
              <a:defRPr sz="226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7" name="Slayt Numarası Yer Tutucusu 3"/>
          <p:cNvSpPr>
            <a:spLocks noGrp="1"/>
          </p:cNvSpPr>
          <p:nvPr>
            <p:ph type="sldNum" sz="quarter" idx="10"/>
          </p:nvPr>
        </p:nvSpPr>
        <p:spPr>
          <a:xfrm>
            <a:off x="8390819" y="6311707"/>
            <a:ext cx="2743929" cy="364826"/>
          </a:xfrm>
        </p:spPr>
        <p:txBody>
          <a:bodyPr/>
          <a:lstStyle>
            <a:lvl1pPr>
              <a:defRPr b="1" smtClean="0">
                <a:solidFill>
                  <a:srgbClr val="254268"/>
                </a:solidFill>
                <a:latin typeface="Arial Narrow" panose="020B0606020202030204" pitchFamily="34" charset="0"/>
              </a:defRPr>
            </a:lvl1pPr>
          </a:lstStyle>
          <a:p>
            <a:pPr>
              <a:defRPr/>
            </a:pPr>
            <a:fld id="{789573CC-0140-44AD-A044-FE474CBBB612}" type="slidenum">
              <a:rPr lang="tr-TR"/>
              <a:pPr>
                <a:defRPr/>
              </a:pPr>
              <a:t>‹#›</a:t>
            </a:fld>
            <a:endParaRPr lang="tr-TR" dirty="0"/>
          </a:p>
        </p:txBody>
      </p:sp>
    </p:spTree>
    <p:extLst>
      <p:ext uri="{BB962C8B-B14F-4D97-AF65-F5344CB8AC3E}">
        <p14:creationId xmlns:p14="http://schemas.microsoft.com/office/powerpoint/2010/main" val="3943150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Özel Düzen">
    <p:spTree>
      <p:nvGrpSpPr>
        <p:cNvPr id="1" name=""/>
        <p:cNvGrpSpPr/>
        <p:nvPr/>
      </p:nvGrpSpPr>
      <p:grpSpPr>
        <a:xfrm>
          <a:off x="0" y="0"/>
          <a:ext cx="0" cy="0"/>
          <a:chOff x="0" y="0"/>
          <a:chExt cx="0" cy="0"/>
        </a:xfrm>
      </p:grpSpPr>
      <p:sp>
        <p:nvSpPr>
          <p:cNvPr id="3" name="Dikdörtgen 2"/>
          <p:cNvSpPr/>
          <p:nvPr userDrawn="1"/>
        </p:nvSpPr>
        <p:spPr>
          <a:xfrm>
            <a:off x="2" y="6394880"/>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sp>
        <p:nvSpPr>
          <p:cNvPr id="4" name="Dikdörtgen 3"/>
          <p:cNvSpPr/>
          <p:nvPr userDrawn="1"/>
        </p:nvSpPr>
        <p:spPr>
          <a:xfrm>
            <a:off x="-230712" y="536847"/>
            <a:ext cx="11938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pic>
        <p:nvPicPr>
          <p:cNvPr id="5" name="Resim 8"/>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41580"/>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969069" y="537187"/>
            <a:ext cx="5230481" cy="616215"/>
          </a:xfrm>
        </p:spPr>
        <p:txBody>
          <a:bodyPr>
            <a:normAutofit/>
          </a:bodyPr>
          <a:lstStyle>
            <a:lvl1pPr algn="l">
              <a:defRPr sz="226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7" name="Slayt Numarası Yer Tutucusu 3"/>
          <p:cNvSpPr>
            <a:spLocks noGrp="1"/>
          </p:cNvSpPr>
          <p:nvPr>
            <p:ph type="sldNum" sz="quarter" idx="10"/>
          </p:nvPr>
        </p:nvSpPr>
        <p:spPr>
          <a:xfrm>
            <a:off x="8390819" y="6311707"/>
            <a:ext cx="2743929" cy="364826"/>
          </a:xfrm>
        </p:spPr>
        <p:txBody>
          <a:bodyPr/>
          <a:lstStyle>
            <a:lvl1pPr>
              <a:defRPr b="1" smtClean="0">
                <a:solidFill>
                  <a:srgbClr val="254268"/>
                </a:solidFill>
                <a:latin typeface="Arial Narrow" panose="020B0606020202030204" pitchFamily="34" charset="0"/>
              </a:defRPr>
            </a:lvl1pPr>
          </a:lstStyle>
          <a:p>
            <a:pPr>
              <a:defRPr/>
            </a:pPr>
            <a:fld id="{789573CC-0140-44AD-A044-FE474CBBB612}" type="slidenum">
              <a:rPr lang="tr-TR"/>
              <a:pPr>
                <a:defRPr/>
              </a:pPr>
              <a:t>‹#›</a:t>
            </a:fld>
            <a:endParaRPr lang="tr-TR" dirty="0"/>
          </a:p>
        </p:txBody>
      </p:sp>
    </p:spTree>
    <p:extLst>
      <p:ext uri="{BB962C8B-B14F-4D97-AF65-F5344CB8AC3E}">
        <p14:creationId xmlns:p14="http://schemas.microsoft.com/office/powerpoint/2010/main" val="831425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Özel Düzen">
    <p:spTree>
      <p:nvGrpSpPr>
        <p:cNvPr id="1" name=""/>
        <p:cNvGrpSpPr/>
        <p:nvPr/>
      </p:nvGrpSpPr>
      <p:grpSpPr>
        <a:xfrm>
          <a:off x="0" y="0"/>
          <a:ext cx="0" cy="0"/>
          <a:chOff x="0" y="0"/>
          <a:chExt cx="0" cy="0"/>
        </a:xfrm>
      </p:grpSpPr>
      <p:sp>
        <p:nvSpPr>
          <p:cNvPr id="3" name="Dikdörtgen 2"/>
          <p:cNvSpPr/>
          <p:nvPr userDrawn="1"/>
        </p:nvSpPr>
        <p:spPr>
          <a:xfrm>
            <a:off x="2" y="6394880"/>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sp>
        <p:nvSpPr>
          <p:cNvPr id="4" name="Dikdörtgen 3"/>
          <p:cNvSpPr/>
          <p:nvPr userDrawn="1"/>
        </p:nvSpPr>
        <p:spPr>
          <a:xfrm>
            <a:off x="-230712" y="536847"/>
            <a:ext cx="11938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pic>
        <p:nvPicPr>
          <p:cNvPr id="5" name="Resim 8"/>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41580"/>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969069" y="537187"/>
            <a:ext cx="5230481" cy="616215"/>
          </a:xfrm>
        </p:spPr>
        <p:txBody>
          <a:bodyPr>
            <a:normAutofit/>
          </a:bodyPr>
          <a:lstStyle>
            <a:lvl1pPr algn="l">
              <a:defRPr sz="226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7" name="Slayt Numarası Yer Tutucusu 3"/>
          <p:cNvSpPr>
            <a:spLocks noGrp="1"/>
          </p:cNvSpPr>
          <p:nvPr>
            <p:ph type="sldNum" sz="quarter" idx="10"/>
          </p:nvPr>
        </p:nvSpPr>
        <p:spPr>
          <a:xfrm>
            <a:off x="8390819" y="6311707"/>
            <a:ext cx="2743929" cy="364826"/>
          </a:xfrm>
        </p:spPr>
        <p:txBody>
          <a:bodyPr/>
          <a:lstStyle>
            <a:lvl1pPr>
              <a:defRPr b="1" smtClean="0">
                <a:solidFill>
                  <a:srgbClr val="254268"/>
                </a:solidFill>
                <a:latin typeface="Arial Narrow" panose="020B0606020202030204" pitchFamily="34" charset="0"/>
              </a:defRPr>
            </a:lvl1pPr>
          </a:lstStyle>
          <a:p>
            <a:pPr>
              <a:defRPr/>
            </a:pPr>
            <a:fld id="{789573CC-0140-44AD-A044-FE474CBBB612}" type="slidenum">
              <a:rPr lang="tr-TR"/>
              <a:pPr>
                <a:defRPr/>
              </a:pPr>
              <a:t>‹#›</a:t>
            </a:fld>
            <a:endParaRPr lang="tr-TR" dirty="0"/>
          </a:p>
        </p:txBody>
      </p:sp>
    </p:spTree>
    <p:extLst>
      <p:ext uri="{BB962C8B-B14F-4D97-AF65-F5344CB8AC3E}">
        <p14:creationId xmlns:p14="http://schemas.microsoft.com/office/powerpoint/2010/main" val="395031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B1688C8-3D90-494F-BF00-542F55A90E8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023990C-1B25-431B-A159-703488F1D75D}"/>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A7A7A63-2028-4DD8-9024-2C4E886172C5}"/>
              </a:ext>
            </a:extLst>
          </p:cNvPr>
          <p:cNvSpPr>
            <a:spLocks noGrp="1"/>
          </p:cNvSpPr>
          <p:nvPr>
            <p:ph type="dt" sz="half" idx="10"/>
          </p:nvPr>
        </p:nvSpPr>
        <p:spPr/>
        <p:txBody>
          <a:bodyPr/>
          <a:lstStyle/>
          <a:p>
            <a:fld id="{E0F1F284-9FD5-4A3D-8021-17017737DF2F}" type="datetimeFigureOut">
              <a:rPr lang="tr-TR" smtClean="0"/>
              <a:t>23.10.2023</a:t>
            </a:fld>
            <a:endParaRPr lang="tr-TR"/>
          </a:p>
        </p:txBody>
      </p:sp>
      <p:sp>
        <p:nvSpPr>
          <p:cNvPr id="5" name="Alt Bilgi Yer Tutucusu 4">
            <a:extLst>
              <a:ext uri="{FF2B5EF4-FFF2-40B4-BE49-F238E27FC236}">
                <a16:creationId xmlns:a16="http://schemas.microsoft.com/office/drawing/2014/main" id="{8C85C471-3F47-4FCB-AE51-AC0F14D2922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5BD48EA-7C65-474A-B0C5-FB487A889137}"/>
              </a:ext>
            </a:extLst>
          </p:cNvPr>
          <p:cNvSpPr>
            <a:spLocks noGrp="1"/>
          </p:cNvSpPr>
          <p:nvPr>
            <p:ph type="sldNum" sz="quarter" idx="12"/>
          </p:nvPr>
        </p:nvSpPr>
        <p:spPr/>
        <p:txBody>
          <a:bodyPr/>
          <a:lstStyle/>
          <a:p>
            <a:fld id="{7822F0C5-99FE-4816-A55A-36320035FF0D}" type="slidenum">
              <a:rPr lang="tr-TR" smtClean="0"/>
              <a:t>‹#›</a:t>
            </a:fld>
            <a:endParaRPr lang="tr-TR"/>
          </a:p>
        </p:txBody>
      </p:sp>
    </p:spTree>
    <p:extLst>
      <p:ext uri="{BB962C8B-B14F-4D97-AF65-F5344CB8AC3E}">
        <p14:creationId xmlns:p14="http://schemas.microsoft.com/office/powerpoint/2010/main" val="2550717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Özel Düzen">
    <p:spTree>
      <p:nvGrpSpPr>
        <p:cNvPr id="1" name=""/>
        <p:cNvGrpSpPr/>
        <p:nvPr/>
      </p:nvGrpSpPr>
      <p:grpSpPr>
        <a:xfrm>
          <a:off x="0" y="0"/>
          <a:ext cx="0" cy="0"/>
          <a:chOff x="0" y="0"/>
          <a:chExt cx="0" cy="0"/>
        </a:xfrm>
      </p:grpSpPr>
      <p:sp>
        <p:nvSpPr>
          <p:cNvPr id="3" name="Dikdörtgen 2"/>
          <p:cNvSpPr/>
          <p:nvPr userDrawn="1"/>
        </p:nvSpPr>
        <p:spPr>
          <a:xfrm>
            <a:off x="2" y="6394880"/>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sp>
        <p:nvSpPr>
          <p:cNvPr id="4" name="Dikdörtgen 3"/>
          <p:cNvSpPr/>
          <p:nvPr userDrawn="1"/>
        </p:nvSpPr>
        <p:spPr>
          <a:xfrm>
            <a:off x="-230712" y="536847"/>
            <a:ext cx="11938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pic>
        <p:nvPicPr>
          <p:cNvPr id="5" name="Resim 8"/>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41580"/>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969069" y="537187"/>
            <a:ext cx="5230481" cy="616215"/>
          </a:xfrm>
        </p:spPr>
        <p:txBody>
          <a:bodyPr>
            <a:normAutofit/>
          </a:bodyPr>
          <a:lstStyle>
            <a:lvl1pPr algn="l">
              <a:defRPr sz="226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7" name="Slayt Numarası Yer Tutucusu 3"/>
          <p:cNvSpPr>
            <a:spLocks noGrp="1"/>
          </p:cNvSpPr>
          <p:nvPr>
            <p:ph type="sldNum" sz="quarter" idx="10"/>
          </p:nvPr>
        </p:nvSpPr>
        <p:spPr>
          <a:xfrm>
            <a:off x="8390819" y="6311707"/>
            <a:ext cx="2743929" cy="364826"/>
          </a:xfrm>
        </p:spPr>
        <p:txBody>
          <a:bodyPr/>
          <a:lstStyle>
            <a:lvl1pPr>
              <a:defRPr b="1" smtClean="0">
                <a:solidFill>
                  <a:srgbClr val="254268"/>
                </a:solidFill>
                <a:latin typeface="Arial Narrow" panose="020B0606020202030204" pitchFamily="34" charset="0"/>
              </a:defRPr>
            </a:lvl1pPr>
          </a:lstStyle>
          <a:p>
            <a:pPr>
              <a:defRPr/>
            </a:pPr>
            <a:fld id="{789573CC-0140-44AD-A044-FE474CBBB612}" type="slidenum">
              <a:rPr lang="tr-TR"/>
              <a:pPr>
                <a:defRPr/>
              </a:pPr>
              <a:t>‹#›</a:t>
            </a:fld>
            <a:endParaRPr lang="tr-TR" dirty="0"/>
          </a:p>
        </p:txBody>
      </p:sp>
    </p:spTree>
    <p:extLst>
      <p:ext uri="{BB962C8B-B14F-4D97-AF65-F5344CB8AC3E}">
        <p14:creationId xmlns:p14="http://schemas.microsoft.com/office/powerpoint/2010/main" val="1496083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Özel Düzen">
    <p:spTree>
      <p:nvGrpSpPr>
        <p:cNvPr id="1" name=""/>
        <p:cNvGrpSpPr/>
        <p:nvPr/>
      </p:nvGrpSpPr>
      <p:grpSpPr>
        <a:xfrm>
          <a:off x="0" y="0"/>
          <a:ext cx="0" cy="0"/>
          <a:chOff x="0" y="0"/>
          <a:chExt cx="0" cy="0"/>
        </a:xfrm>
      </p:grpSpPr>
      <p:sp>
        <p:nvSpPr>
          <p:cNvPr id="3" name="Dikdörtgen 2"/>
          <p:cNvSpPr/>
          <p:nvPr userDrawn="1"/>
        </p:nvSpPr>
        <p:spPr>
          <a:xfrm>
            <a:off x="2" y="6394880"/>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sp>
        <p:nvSpPr>
          <p:cNvPr id="4" name="Dikdörtgen 3"/>
          <p:cNvSpPr/>
          <p:nvPr userDrawn="1"/>
        </p:nvSpPr>
        <p:spPr>
          <a:xfrm>
            <a:off x="-230712" y="536847"/>
            <a:ext cx="11938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pic>
        <p:nvPicPr>
          <p:cNvPr id="5" name="Resim 8"/>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41580"/>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969069" y="537187"/>
            <a:ext cx="5230481" cy="616215"/>
          </a:xfrm>
        </p:spPr>
        <p:txBody>
          <a:bodyPr>
            <a:normAutofit/>
          </a:bodyPr>
          <a:lstStyle>
            <a:lvl1pPr algn="l">
              <a:defRPr sz="226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7" name="Slayt Numarası Yer Tutucusu 3"/>
          <p:cNvSpPr>
            <a:spLocks noGrp="1"/>
          </p:cNvSpPr>
          <p:nvPr>
            <p:ph type="sldNum" sz="quarter" idx="10"/>
          </p:nvPr>
        </p:nvSpPr>
        <p:spPr>
          <a:xfrm>
            <a:off x="8390819" y="6311707"/>
            <a:ext cx="2743929" cy="364826"/>
          </a:xfrm>
        </p:spPr>
        <p:txBody>
          <a:bodyPr/>
          <a:lstStyle>
            <a:lvl1pPr>
              <a:defRPr b="1" smtClean="0">
                <a:solidFill>
                  <a:srgbClr val="254268"/>
                </a:solidFill>
                <a:latin typeface="Arial Narrow" panose="020B0606020202030204" pitchFamily="34" charset="0"/>
              </a:defRPr>
            </a:lvl1pPr>
          </a:lstStyle>
          <a:p>
            <a:pPr>
              <a:defRPr/>
            </a:pPr>
            <a:fld id="{789573CC-0140-44AD-A044-FE474CBBB612}" type="slidenum">
              <a:rPr lang="tr-TR"/>
              <a:pPr>
                <a:defRPr/>
              </a:pPr>
              <a:t>‹#›</a:t>
            </a:fld>
            <a:endParaRPr lang="tr-TR" dirty="0"/>
          </a:p>
        </p:txBody>
      </p:sp>
    </p:spTree>
    <p:extLst>
      <p:ext uri="{BB962C8B-B14F-4D97-AF65-F5344CB8AC3E}">
        <p14:creationId xmlns:p14="http://schemas.microsoft.com/office/powerpoint/2010/main" val="29250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Özel Düzen">
    <p:spTree>
      <p:nvGrpSpPr>
        <p:cNvPr id="1" name=""/>
        <p:cNvGrpSpPr/>
        <p:nvPr/>
      </p:nvGrpSpPr>
      <p:grpSpPr>
        <a:xfrm>
          <a:off x="0" y="0"/>
          <a:ext cx="0" cy="0"/>
          <a:chOff x="0" y="0"/>
          <a:chExt cx="0" cy="0"/>
        </a:xfrm>
      </p:grpSpPr>
      <p:sp>
        <p:nvSpPr>
          <p:cNvPr id="3" name="Dikdörtgen 2"/>
          <p:cNvSpPr/>
          <p:nvPr userDrawn="1"/>
        </p:nvSpPr>
        <p:spPr>
          <a:xfrm>
            <a:off x="2" y="6394880"/>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sp>
        <p:nvSpPr>
          <p:cNvPr id="4" name="Dikdörtgen 3"/>
          <p:cNvSpPr/>
          <p:nvPr userDrawn="1"/>
        </p:nvSpPr>
        <p:spPr>
          <a:xfrm>
            <a:off x="-230712" y="536847"/>
            <a:ext cx="11938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pic>
        <p:nvPicPr>
          <p:cNvPr id="5" name="Resim 8"/>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41580"/>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969069" y="537187"/>
            <a:ext cx="5230481" cy="616215"/>
          </a:xfrm>
        </p:spPr>
        <p:txBody>
          <a:bodyPr>
            <a:normAutofit/>
          </a:bodyPr>
          <a:lstStyle>
            <a:lvl1pPr algn="l">
              <a:defRPr sz="226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7" name="Slayt Numarası Yer Tutucusu 3"/>
          <p:cNvSpPr>
            <a:spLocks noGrp="1"/>
          </p:cNvSpPr>
          <p:nvPr>
            <p:ph type="sldNum" sz="quarter" idx="10"/>
          </p:nvPr>
        </p:nvSpPr>
        <p:spPr>
          <a:xfrm>
            <a:off x="8390819" y="6311707"/>
            <a:ext cx="2743929" cy="364826"/>
          </a:xfrm>
        </p:spPr>
        <p:txBody>
          <a:bodyPr/>
          <a:lstStyle>
            <a:lvl1pPr>
              <a:defRPr b="1" smtClean="0">
                <a:solidFill>
                  <a:srgbClr val="254268"/>
                </a:solidFill>
                <a:latin typeface="Arial Narrow" panose="020B0606020202030204" pitchFamily="34" charset="0"/>
              </a:defRPr>
            </a:lvl1pPr>
          </a:lstStyle>
          <a:p>
            <a:pPr>
              <a:defRPr/>
            </a:pPr>
            <a:fld id="{789573CC-0140-44AD-A044-FE474CBBB612}" type="slidenum">
              <a:rPr lang="tr-TR"/>
              <a:pPr>
                <a:defRPr/>
              </a:pPr>
              <a:t>‹#›</a:t>
            </a:fld>
            <a:endParaRPr lang="tr-TR" dirty="0"/>
          </a:p>
        </p:txBody>
      </p:sp>
    </p:spTree>
    <p:extLst>
      <p:ext uri="{BB962C8B-B14F-4D97-AF65-F5344CB8AC3E}">
        <p14:creationId xmlns:p14="http://schemas.microsoft.com/office/powerpoint/2010/main" val="141787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Özel Düzen">
    <p:spTree>
      <p:nvGrpSpPr>
        <p:cNvPr id="1" name=""/>
        <p:cNvGrpSpPr/>
        <p:nvPr/>
      </p:nvGrpSpPr>
      <p:grpSpPr>
        <a:xfrm>
          <a:off x="0" y="0"/>
          <a:ext cx="0" cy="0"/>
          <a:chOff x="0" y="0"/>
          <a:chExt cx="0" cy="0"/>
        </a:xfrm>
      </p:grpSpPr>
      <p:sp>
        <p:nvSpPr>
          <p:cNvPr id="3" name="Dikdörtgen 2"/>
          <p:cNvSpPr/>
          <p:nvPr userDrawn="1"/>
        </p:nvSpPr>
        <p:spPr>
          <a:xfrm>
            <a:off x="2" y="6394880"/>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sp>
        <p:nvSpPr>
          <p:cNvPr id="4" name="Dikdörtgen 3"/>
          <p:cNvSpPr/>
          <p:nvPr userDrawn="1"/>
        </p:nvSpPr>
        <p:spPr>
          <a:xfrm>
            <a:off x="-230712" y="536847"/>
            <a:ext cx="11938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pic>
        <p:nvPicPr>
          <p:cNvPr id="5" name="Resim 8"/>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41580"/>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969069" y="537187"/>
            <a:ext cx="5230481" cy="616215"/>
          </a:xfrm>
        </p:spPr>
        <p:txBody>
          <a:bodyPr>
            <a:normAutofit/>
          </a:bodyPr>
          <a:lstStyle>
            <a:lvl1pPr algn="l">
              <a:defRPr sz="226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7" name="Slayt Numarası Yer Tutucusu 3"/>
          <p:cNvSpPr>
            <a:spLocks noGrp="1"/>
          </p:cNvSpPr>
          <p:nvPr>
            <p:ph type="sldNum" sz="quarter" idx="10"/>
          </p:nvPr>
        </p:nvSpPr>
        <p:spPr>
          <a:xfrm>
            <a:off x="8390819" y="6311707"/>
            <a:ext cx="2743929" cy="364826"/>
          </a:xfrm>
        </p:spPr>
        <p:txBody>
          <a:bodyPr/>
          <a:lstStyle>
            <a:lvl1pPr>
              <a:defRPr b="1" smtClean="0">
                <a:solidFill>
                  <a:srgbClr val="254268"/>
                </a:solidFill>
                <a:latin typeface="Arial Narrow" panose="020B0606020202030204" pitchFamily="34" charset="0"/>
              </a:defRPr>
            </a:lvl1pPr>
          </a:lstStyle>
          <a:p>
            <a:pPr>
              <a:defRPr/>
            </a:pPr>
            <a:fld id="{789573CC-0140-44AD-A044-FE474CBBB612}" type="slidenum">
              <a:rPr lang="tr-TR"/>
              <a:pPr>
                <a:defRPr/>
              </a:pPr>
              <a:t>‹#›</a:t>
            </a:fld>
            <a:endParaRPr lang="tr-TR" dirty="0"/>
          </a:p>
        </p:txBody>
      </p:sp>
    </p:spTree>
    <p:extLst>
      <p:ext uri="{BB962C8B-B14F-4D97-AF65-F5344CB8AC3E}">
        <p14:creationId xmlns:p14="http://schemas.microsoft.com/office/powerpoint/2010/main" val="1748223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Özel Düzen">
    <p:spTree>
      <p:nvGrpSpPr>
        <p:cNvPr id="1" name=""/>
        <p:cNvGrpSpPr/>
        <p:nvPr/>
      </p:nvGrpSpPr>
      <p:grpSpPr>
        <a:xfrm>
          <a:off x="0" y="0"/>
          <a:ext cx="0" cy="0"/>
          <a:chOff x="0" y="0"/>
          <a:chExt cx="0" cy="0"/>
        </a:xfrm>
      </p:grpSpPr>
      <p:sp>
        <p:nvSpPr>
          <p:cNvPr id="3" name="Dikdörtgen 2"/>
          <p:cNvSpPr/>
          <p:nvPr userDrawn="1"/>
        </p:nvSpPr>
        <p:spPr>
          <a:xfrm>
            <a:off x="2" y="6394880"/>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sp>
        <p:nvSpPr>
          <p:cNvPr id="4" name="Dikdörtgen 3"/>
          <p:cNvSpPr/>
          <p:nvPr userDrawn="1"/>
        </p:nvSpPr>
        <p:spPr>
          <a:xfrm>
            <a:off x="-230712" y="536847"/>
            <a:ext cx="11938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pic>
        <p:nvPicPr>
          <p:cNvPr id="5" name="Resim 8"/>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41580"/>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969069" y="537187"/>
            <a:ext cx="5230481" cy="616215"/>
          </a:xfrm>
        </p:spPr>
        <p:txBody>
          <a:bodyPr>
            <a:normAutofit/>
          </a:bodyPr>
          <a:lstStyle>
            <a:lvl1pPr algn="l">
              <a:defRPr sz="226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7" name="Slayt Numarası Yer Tutucusu 3"/>
          <p:cNvSpPr>
            <a:spLocks noGrp="1"/>
          </p:cNvSpPr>
          <p:nvPr>
            <p:ph type="sldNum" sz="quarter" idx="10"/>
          </p:nvPr>
        </p:nvSpPr>
        <p:spPr>
          <a:xfrm>
            <a:off x="8390819" y="6311707"/>
            <a:ext cx="2743929" cy="364826"/>
          </a:xfrm>
        </p:spPr>
        <p:txBody>
          <a:bodyPr/>
          <a:lstStyle>
            <a:lvl1pPr>
              <a:defRPr b="1" smtClean="0">
                <a:solidFill>
                  <a:srgbClr val="254268"/>
                </a:solidFill>
                <a:latin typeface="Arial Narrow" panose="020B0606020202030204" pitchFamily="34" charset="0"/>
              </a:defRPr>
            </a:lvl1pPr>
          </a:lstStyle>
          <a:p>
            <a:pPr>
              <a:defRPr/>
            </a:pPr>
            <a:fld id="{789573CC-0140-44AD-A044-FE474CBBB612}" type="slidenum">
              <a:rPr lang="tr-TR"/>
              <a:pPr>
                <a:defRPr/>
              </a:pPr>
              <a:t>‹#›</a:t>
            </a:fld>
            <a:endParaRPr lang="tr-TR" dirty="0"/>
          </a:p>
        </p:txBody>
      </p:sp>
    </p:spTree>
    <p:extLst>
      <p:ext uri="{BB962C8B-B14F-4D97-AF65-F5344CB8AC3E}">
        <p14:creationId xmlns:p14="http://schemas.microsoft.com/office/powerpoint/2010/main" val="3245087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Özel Düzen">
    <p:spTree>
      <p:nvGrpSpPr>
        <p:cNvPr id="1" name=""/>
        <p:cNvGrpSpPr/>
        <p:nvPr/>
      </p:nvGrpSpPr>
      <p:grpSpPr>
        <a:xfrm>
          <a:off x="0" y="0"/>
          <a:ext cx="0" cy="0"/>
          <a:chOff x="0" y="0"/>
          <a:chExt cx="0" cy="0"/>
        </a:xfrm>
      </p:grpSpPr>
      <p:sp>
        <p:nvSpPr>
          <p:cNvPr id="3" name="Dikdörtgen 2"/>
          <p:cNvSpPr/>
          <p:nvPr userDrawn="1"/>
        </p:nvSpPr>
        <p:spPr>
          <a:xfrm>
            <a:off x="2" y="6394880"/>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sp>
        <p:nvSpPr>
          <p:cNvPr id="4" name="Dikdörtgen 3"/>
          <p:cNvSpPr/>
          <p:nvPr userDrawn="1"/>
        </p:nvSpPr>
        <p:spPr>
          <a:xfrm>
            <a:off x="-230712" y="536847"/>
            <a:ext cx="11938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pic>
        <p:nvPicPr>
          <p:cNvPr id="5" name="Resim 8"/>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41580"/>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969069" y="537187"/>
            <a:ext cx="5230481" cy="616215"/>
          </a:xfrm>
        </p:spPr>
        <p:txBody>
          <a:bodyPr>
            <a:normAutofit/>
          </a:bodyPr>
          <a:lstStyle>
            <a:lvl1pPr algn="l">
              <a:defRPr sz="226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7" name="Slayt Numarası Yer Tutucusu 3"/>
          <p:cNvSpPr>
            <a:spLocks noGrp="1"/>
          </p:cNvSpPr>
          <p:nvPr>
            <p:ph type="sldNum" sz="quarter" idx="10"/>
          </p:nvPr>
        </p:nvSpPr>
        <p:spPr>
          <a:xfrm>
            <a:off x="8390819" y="6311707"/>
            <a:ext cx="2743929" cy="364826"/>
          </a:xfrm>
        </p:spPr>
        <p:txBody>
          <a:bodyPr/>
          <a:lstStyle>
            <a:lvl1pPr>
              <a:defRPr b="1" smtClean="0">
                <a:solidFill>
                  <a:srgbClr val="254268"/>
                </a:solidFill>
                <a:latin typeface="Arial Narrow" panose="020B0606020202030204" pitchFamily="34" charset="0"/>
              </a:defRPr>
            </a:lvl1pPr>
          </a:lstStyle>
          <a:p>
            <a:pPr>
              <a:defRPr/>
            </a:pPr>
            <a:fld id="{789573CC-0140-44AD-A044-FE474CBBB612}" type="slidenum">
              <a:rPr lang="tr-TR"/>
              <a:pPr>
                <a:defRPr/>
              </a:pPr>
              <a:t>‹#›</a:t>
            </a:fld>
            <a:endParaRPr lang="tr-TR" dirty="0"/>
          </a:p>
        </p:txBody>
      </p:sp>
    </p:spTree>
    <p:extLst>
      <p:ext uri="{BB962C8B-B14F-4D97-AF65-F5344CB8AC3E}">
        <p14:creationId xmlns:p14="http://schemas.microsoft.com/office/powerpoint/2010/main" val="2245410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Özel Düzen">
    <p:spTree>
      <p:nvGrpSpPr>
        <p:cNvPr id="1" name=""/>
        <p:cNvGrpSpPr/>
        <p:nvPr/>
      </p:nvGrpSpPr>
      <p:grpSpPr>
        <a:xfrm>
          <a:off x="0" y="0"/>
          <a:ext cx="0" cy="0"/>
          <a:chOff x="0" y="0"/>
          <a:chExt cx="0" cy="0"/>
        </a:xfrm>
      </p:grpSpPr>
      <p:sp>
        <p:nvSpPr>
          <p:cNvPr id="3" name="Dikdörtgen 2"/>
          <p:cNvSpPr/>
          <p:nvPr userDrawn="1"/>
        </p:nvSpPr>
        <p:spPr>
          <a:xfrm>
            <a:off x="2" y="6394880"/>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sp>
        <p:nvSpPr>
          <p:cNvPr id="4" name="Dikdörtgen 3"/>
          <p:cNvSpPr/>
          <p:nvPr userDrawn="1"/>
        </p:nvSpPr>
        <p:spPr>
          <a:xfrm>
            <a:off x="-230712" y="536847"/>
            <a:ext cx="11938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pic>
        <p:nvPicPr>
          <p:cNvPr id="5" name="Resim 8"/>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41580"/>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969069" y="537187"/>
            <a:ext cx="5230481" cy="616215"/>
          </a:xfrm>
        </p:spPr>
        <p:txBody>
          <a:bodyPr>
            <a:normAutofit/>
          </a:bodyPr>
          <a:lstStyle>
            <a:lvl1pPr algn="l">
              <a:defRPr sz="226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7" name="Slayt Numarası Yer Tutucusu 3"/>
          <p:cNvSpPr>
            <a:spLocks noGrp="1"/>
          </p:cNvSpPr>
          <p:nvPr>
            <p:ph type="sldNum" sz="quarter" idx="10"/>
          </p:nvPr>
        </p:nvSpPr>
        <p:spPr>
          <a:xfrm>
            <a:off x="8390819" y="6311707"/>
            <a:ext cx="2743929" cy="364826"/>
          </a:xfrm>
        </p:spPr>
        <p:txBody>
          <a:bodyPr/>
          <a:lstStyle>
            <a:lvl1pPr>
              <a:defRPr b="1" smtClean="0">
                <a:solidFill>
                  <a:srgbClr val="254268"/>
                </a:solidFill>
                <a:latin typeface="Arial Narrow" panose="020B0606020202030204" pitchFamily="34" charset="0"/>
              </a:defRPr>
            </a:lvl1pPr>
          </a:lstStyle>
          <a:p>
            <a:pPr>
              <a:defRPr/>
            </a:pPr>
            <a:fld id="{789573CC-0140-44AD-A044-FE474CBBB612}" type="slidenum">
              <a:rPr lang="tr-TR"/>
              <a:pPr>
                <a:defRPr/>
              </a:pPr>
              <a:t>‹#›</a:t>
            </a:fld>
            <a:endParaRPr lang="tr-TR" dirty="0"/>
          </a:p>
        </p:txBody>
      </p:sp>
    </p:spTree>
    <p:extLst>
      <p:ext uri="{BB962C8B-B14F-4D97-AF65-F5344CB8AC3E}">
        <p14:creationId xmlns:p14="http://schemas.microsoft.com/office/powerpoint/2010/main" val="2569223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Özel Düzen">
    <p:spTree>
      <p:nvGrpSpPr>
        <p:cNvPr id="1" name=""/>
        <p:cNvGrpSpPr/>
        <p:nvPr/>
      </p:nvGrpSpPr>
      <p:grpSpPr>
        <a:xfrm>
          <a:off x="0" y="0"/>
          <a:ext cx="0" cy="0"/>
          <a:chOff x="0" y="0"/>
          <a:chExt cx="0" cy="0"/>
        </a:xfrm>
      </p:grpSpPr>
      <p:sp>
        <p:nvSpPr>
          <p:cNvPr id="3" name="Dikdörtgen 2"/>
          <p:cNvSpPr/>
          <p:nvPr userDrawn="1"/>
        </p:nvSpPr>
        <p:spPr>
          <a:xfrm>
            <a:off x="2" y="6394880"/>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sp>
        <p:nvSpPr>
          <p:cNvPr id="4" name="Dikdörtgen 3"/>
          <p:cNvSpPr/>
          <p:nvPr userDrawn="1"/>
        </p:nvSpPr>
        <p:spPr>
          <a:xfrm>
            <a:off x="-230712" y="536847"/>
            <a:ext cx="11938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702" dirty="0">
              <a:latin typeface="Century Gothic" panose="020B0502020202020204" pitchFamily="34" charset="0"/>
            </a:endParaRPr>
          </a:p>
        </p:txBody>
      </p:sp>
      <p:pic>
        <p:nvPicPr>
          <p:cNvPr id="5" name="Resim 8"/>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41580"/>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969069" y="537187"/>
            <a:ext cx="5230481" cy="616215"/>
          </a:xfrm>
        </p:spPr>
        <p:txBody>
          <a:bodyPr>
            <a:normAutofit/>
          </a:bodyPr>
          <a:lstStyle>
            <a:lvl1pPr algn="l">
              <a:defRPr sz="226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7" name="Slayt Numarası Yer Tutucusu 3"/>
          <p:cNvSpPr>
            <a:spLocks noGrp="1"/>
          </p:cNvSpPr>
          <p:nvPr>
            <p:ph type="sldNum" sz="quarter" idx="10"/>
          </p:nvPr>
        </p:nvSpPr>
        <p:spPr>
          <a:xfrm>
            <a:off x="8390819" y="6311707"/>
            <a:ext cx="2743929" cy="364826"/>
          </a:xfrm>
        </p:spPr>
        <p:txBody>
          <a:bodyPr/>
          <a:lstStyle>
            <a:lvl1pPr>
              <a:defRPr b="1" smtClean="0">
                <a:solidFill>
                  <a:srgbClr val="254268"/>
                </a:solidFill>
                <a:latin typeface="Arial Narrow" panose="020B0606020202030204" pitchFamily="34" charset="0"/>
              </a:defRPr>
            </a:lvl1pPr>
          </a:lstStyle>
          <a:p>
            <a:pPr>
              <a:defRPr/>
            </a:pPr>
            <a:fld id="{789573CC-0140-44AD-A044-FE474CBBB612}" type="slidenum">
              <a:rPr lang="tr-TR"/>
              <a:pPr>
                <a:defRPr/>
              </a:pPr>
              <a:t>‹#›</a:t>
            </a:fld>
            <a:endParaRPr lang="tr-TR" dirty="0"/>
          </a:p>
        </p:txBody>
      </p:sp>
    </p:spTree>
    <p:extLst>
      <p:ext uri="{BB962C8B-B14F-4D97-AF65-F5344CB8AC3E}">
        <p14:creationId xmlns:p14="http://schemas.microsoft.com/office/powerpoint/2010/main" val="705593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6A0E39F-13E8-4E10-8DB3-4D113DFD9581}"/>
              </a:ext>
            </a:extLst>
          </p:cNvPr>
          <p:cNvSpPr/>
          <p:nvPr userDrawn="1"/>
        </p:nvSpPr>
        <p:spPr>
          <a:xfrm>
            <a:off x="1" y="6394879"/>
            <a:ext cx="2439296" cy="71831"/>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2118" dirty="0">
              <a:latin typeface="Century Gothic" panose="020B0502020202020204" pitchFamily="34" charset="0"/>
            </a:endParaRPr>
          </a:p>
        </p:txBody>
      </p:sp>
      <p:sp>
        <p:nvSpPr>
          <p:cNvPr id="5" name="Dikdörtgen 4">
            <a:extLst>
              <a:ext uri="{FF2B5EF4-FFF2-40B4-BE49-F238E27FC236}">
                <a16:creationId xmlns:a16="http://schemas.microsoft.com/office/drawing/2014/main" id="{BFA614A8-D0EC-461D-90CE-4A60DD8A5154}"/>
              </a:ext>
            </a:extLst>
          </p:cNvPr>
          <p:cNvSpPr/>
          <p:nvPr userDrawn="1"/>
        </p:nvSpPr>
        <p:spPr>
          <a:xfrm>
            <a:off x="-185916" y="536845"/>
            <a:ext cx="1149090" cy="616237"/>
          </a:xfrm>
          <a:prstGeom prst="rect">
            <a:avLst/>
          </a:prstGeom>
          <a:solidFill>
            <a:srgbClr val="254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2118" dirty="0">
              <a:latin typeface="Century Gothic" panose="020B0502020202020204" pitchFamily="34" charset="0"/>
            </a:endParaRPr>
          </a:p>
        </p:txBody>
      </p:sp>
      <p:sp>
        <p:nvSpPr>
          <p:cNvPr id="6" name="Paralelkenar 13">
            <a:extLst>
              <a:ext uri="{FF2B5EF4-FFF2-40B4-BE49-F238E27FC236}">
                <a16:creationId xmlns:a16="http://schemas.microsoft.com/office/drawing/2014/main" id="{FFECC3E8-E7CC-4DA2-928D-D347B4F74C12}"/>
              </a:ext>
            </a:extLst>
          </p:cNvPr>
          <p:cNvSpPr/>
          <p:nvPr userDrawn="1"/>
        </p:nvSpPr>
        <p:spPr>
          <a:xfrm flipH="1">
            <a:off x="4011734" y="-194701"/>
            <a:ext cx="8278823" cy="6166152"/>
          </a:xfrm>
          <a:custGeom>
            <a:avLst/>
            <a:gdLst>
              <a:gd name="connsiteX0" fmla="*/ 0 w 5594888"/>
              <a:gd name="connsiteY0" fmla="*/ 5759450 h 5759450"/>
              <a:gd name="connsiteX1" fmla="*/ 1398722 w 5594888"/>
              <a:gd name="connsiteY1" fmla="*/ 0 h 5759450"/>
              <a:gd name="connsiteX2" fmla="*/ 5594888 w 5594888"/>
              <a:gd name="connsiteY2" fmla="*/ 0 h 5759450"/>
              <a:gd name="connsiteX3" fmla="*/ 4196166 w 5594888"/>
              <a:gd name="connsiteY3" fmla="*/ 5759450 h 5759450"/>
              <a:gd name="connsiteX4" fmla="*/ 0 w 5594888"/>
              <a:gd name="connsiteY4" fmla="*/ 5759450 h 5759450"/>
              <a:gd name="connsiteX0" fmla="*/ 0 w 5594888"/>
              <a:gd name="connsiteY0" fmla="*/ 5759450 h 5759450"/>
              <a:gd name="connsiteX1" fmla="*/ 1011265 w 5594888"/>
              <a:gd name="connsiteY1" fmla="*/ 7749 h 5759450"/>
              <a:gd name="connsiteX2" fmla="*/ 5594888 w 5594888"/>
              <a:gd name="connsiteY2" fmla="*/ 0 h 5759450"/>
              <a:gd name="connsiteX3" fmla="*/ 4196166 w 5594888"/>
              <a:gd name="connsiteY3" fmla="*/ 5759450 h 5759450"/>
              <a:gd name="connsiteX4" fmla="*/ 0 w 5594888"/>
              <a:gd name="connsiteY4" fmla="*/ 5759450 h 5759450"/>
              <a:gd name="connsiteX0" fmla="*/ 213101 w 4583623"/>
              <a:gd name="connsiteY0" fmla="*/ 5759450 h 5759450"/>
              <a:gd name="connsiteX1" fmla="*/ 0 w 4583623"/>
              <a:gd name="connsiteY1" fmla="*/ 7749 h 5759450"/>
              <a:gd name="connsiteX2" fmla="*/ 4583623 w 4583623"/>
              <a:gd name="connsiteY2" fmla="*/ 0 h 5759450"/>
              <a:gd name="connsiteX3" fmla="*/ 3184901 w 4583623"/>
              <a:gd name="connsiteY3" fmla="*/ 5759450 h 5759450"/>
              <a:gd name="connsiteX4" fmla="*/ 213101 w 4583623"/>
              <a:gd name="connsiteY4" fmla="*/ 5759450 h 5759450"/>
              <a:gd name="connsiteX0" fmla="*/ 0 w 4587498"/>
              <a:gd name="connsiteY0" fmla="*/ 5767200 h 5767200"/>
              <a:gd name="connsiteX1" fmla="*/ 3875 w 4587498"/>
              <a:gd name="connsiteY1" fmla="*/ 7749 h 5767200"/>
              <a:gd name="connsiteX2" fmla="*/ 4587498 w 4587498"/>
              <a:gd name="connsiteY2" fmla="*/ 0 h 5767200"/>
              <a:gd name="connsiteX3" fmla="*/ 3188776 w 4587498"/>
              <a:gd name="connsiteY3" fmla="*/ 5759450 h 5767200"/>
              <a:gd name="connsiteX4" fmla="*/ 0 w 4587498"/>
              <a:gd name="connsiteY4" fmla="*/ 5767200 h 5767200"/>
              <a:gd name="connsiteX0" fmla="*/ 0 w 4757979"/>
              <a:gd name="connsiteY0" fmla="*/ 5774949 h 5774949"/>
              <a:gd name="connsiteX1" fmla="*/ 3875 w 4757979"/>
              <a:gd name="connsiteY1" fmla="*/ 15498 h 5774949"/>
              <a:gd name="connsiteX2" fmla="*/ 4757979 w 4757979"/>
              <a:gd name="connsiteY2" fmla="*/ 0 h 5774949"/>
              <a:gd name="connsiteX3" fmla="*/ 3188776 w 4757979"/>
              <a:gd name="connsiteY3" fmla="*/ 5767199 h 5774949"/>
              <a:gd name="connsiteX4" fmla="*/ 0 w 4757979"/>
              <a:gd name="connsiteY4" fmla="*/ 5774949 h 5774949"/>
              <a:gd name="connsiteX0" fmla="*/ 0 w 5160935"/>
              <a:gd name="connsiteY0" fmla="*/ 5767200 h 5767200"/>
              <a:gd name="connsiteX1" fmla="*/ 3875 w 5160935"/>
              <a:gd name="connsiteY1" fmla="*/ 7749 h 5767200"/>
              <a:gd name="connsiteX2" fmla="*/ 5160935 w 5160935"/>
              <a:gd name="connsiteY2" fmla="*/ 0 h 5767200"/>
              <a:gd name="connsiteX3" fmla="*/ 3188776 w 5160935"/>
              <a:gd name="connsiteY3" fmla="*/ 5759450 h 5767200"/>
              <a:gd name="connsiteX4" fmla="*/ 0 w 5160935"/>
              <a:gd name="connsiteY4" fmla="*/ 5767200 h 5767200"/>
              <a:gd name="connsiteX0" fmla="*/ 0 w 5160935"/>
              <a:gd name="connsiteY0" fmla="*/ 5767200 h 5767200"/>
              <a:gd name="connsiteX1" fmla="*/ 3875 w 5160935"/>
              <a:gd name="connsiteY1" fmla="*/ 7749 h 5767200"/>
              <a:gd name="connsiteX2" fmla="*/ 5160935 w 5160935"/>
              <a:gd name="connsiteY2" fmla="*/ 0 h 5767200"/>
              <a:gd name="connsiteX3" fmla="*/ 3994688 w 5160935"/>
              <a:gd name="connsiteY3" fmla="*/ 3597436 h 5767200"/>
              <a:gd name="connsiteX4" fmla="*/ 0 w 5160935"/>
              <a:gd name="connsiteY4" fmla="*/ 5767200 h 5767200"/>
              <a:gd name="connsiteX0" fmla="*/ 0 w 5160935"/>
              <a:gd name="connsiteY0" fmla="*/ 3597437 h 3597437"/>
              <a:gd name="connsiteX1" fmla="*/ 3875 w 5160935"/>
              <a:gd name="connsiteY1" fmla="*/ 7749 h 3597437"/>
              <a:gd name="connsiteX2" fmla="*/ 5160935 w 5160935"/>
              <a:gd name="connsiteY2" fmla="*/ 0 h 3597437"/>
              <a:gd name="connsiteX3" fmla="*/ 3994688 w 5160935"/>
              <a:gd name="connsiteY3" fmla="*/ 3597436 h 3597437"/>
              <a:gd name="connsiteX4" fmla="*/ 0 w 5160935"/>
              <a:gd name="connsiteY4" fmla="*/ 3597437 h 3597437"/>
              <a:gd name="connsiteX0" fmla="*/ 0 w 5866108"/>
              <a:gd name="connsiteY0" fmla="*/ 3589688 h 3589688"/>
              <a:gd name="connsiteX1" fmla="*/ 3875 w 5866108"/>
              <a:gd name="connsiteY1" fmla="*/ 0 h 3589688"/>
              <a:gd name="connsiteX2" fmla="*/ 5866108 w 5866108"/>
              <a:gd name="connsiteY2" fmla="*/ 0 h 3589688"/>
              <a:gd name="connsiteX3" fmla="*/ 3994688 w 5866108"/>
              <a:gd name="connsiteY3" fmla="*/ 3589687 h 3589688"/>
              <a:gd name="connsiteX4" fmla="*/ 0 w 5866108"/>
              <a:gd name="connsiteY4" fmla="*/ 3589688 h 3589688"/>
              <a:gd name="connsiteX0" fmla="*/ 0 w 5866108"/>
              <a:gd name="connsiteY0" fmla="*/ 3589688 h 3589688"/>
              <a:gd name="connsiteX1" fmla="*/ 3875 w 5866108"/>
              <a:gd name="connsiteY1" fmla="*/ 0 h 3589688"/>
              <a:gd name="connsiteX2" fmla="*/ 5866108 w 5866108"/>
              <a:gd name="connsiteY2" fmla="*/ 0 h 3589688"/>
              <a:gd name="connsiteX3" fmla="*/ 4281406 w 5866108"/>
              <a:gd name="connsiteY3" fmla="*/ 3589687 h 3589688"/>
              <a:gd name="connsiteX4" fmla="*/ 0 w 5866108"/>
              <a:gd name="connsiteY4" fmla="*/ 3589688 h 3589688"/>
              <a:gd name="connsiteX0" fmla="*/ 0 w 5866108"/>
              <a:gd name="connsiteY0" fmla="*/ 3589688 h 4325856"/>
              <a:gd name="connsiteX1" fmla="*/ 3875 w 5866108"/>
              <a:gd name="connsiteY1" fmla="*/ 0 h 4325856"/>
              <a:gd name="connsiteX2" fmla="*/ 5866108 w 5866108"/>
              <a:gd name="connsiteY2" fmla="*/ 0 h 4325856"/>
              <a:gd name="connsiteX3" fmla="*/ 3971440 w 5866108"/>
              <a:gd name="connsiteY3" fmla="*/ 4325856 h 4325856"/>
              <a:gd name="connsiteX4" fmla="*/ 0 w 5866108"/>
              <a:gd name="connsiteY4" fmla="*/ 3589688 h 4325856"/>
              <a:gd name="connsiteX0" fmla="*/ 4046 w 5862405"/>
              <a:gd name="connsiteY0" fmla="*/ 4310359 h 4325856"/>
              <a:gd name="connsiteX1" fmla="*/ 172 w 5862405"/>
              <a:gd name="connsiteY1" fmla="*/ 0 h 4325856"/>
              <a:gd name="connsiteX2" fmla="*/ 5862405 w 5862405"/>
              <a:gd name="connsiteY2" fmla="*/ 0 h 4325856"/>
              <a:gd name="connsiteX3" fmla="*/ 3967737 w 5862405"/>
              <a:gd name="connsiteY3" fmla="*/ 4325856 h 4325856"/>
              <a:gd name="connsiteX4" fmla="*/ 4046 w 5862405"/>
              <a:gd name="connsiteY4" fmla="*/ 4310359 h 4325856"/>
              <a:gd name="connsiteX0" fmla="*/ 0 w 5866108"/>
              <a:gd name="connsiteY0" fmla="*/ 4325857 h 4325857"/>
              <a:gd name="connsiteX1" fmla="*/ 3875 w 5866108"/>
              <a:gd name="connsiteY1" fmla="*/ 0 h 4325857"/>
              <a:gd name="connsiteX2" fmla="*/ 5866108 w 5866108"/>
              <a:gd name="connsiteY2" fmla="*/ 0 h 4325857"/>
              <a:gd name="connsiteX3" fmla="*/ 3971440 w 5866108"/>
              <a:gd name="connsiteY3" fmla="*/ 4325856 h 4325857"/>
              <a:gd name="connsiteX4" fmla="*/ 0 w 5866108"/>
              <a:gd name="connsiteY4" fmla="*/ 4325857 h 4325857"/>
              <a:gd name="connsiteX0" fmla="*/ 0 w 5866108"/>
              <a:gd name="connsiteY0" fmla="*/ 4325857 h 5007782"/>
              <a:gd name="connsiteX1" fmla="*/ 3875 w 5866108"/>
              <a:gd name="connsiteY1" fmla="*/ 0 h 5007782"/>
              <a:gd name="connsiteX2" fmla="*/ 5866108 w 5866108"/>
              <a:gd name="connsiteY2" fmla="*/ 0 h 5007782"/>
              <a:gd name="connsiteX3" fmla="*/ 3661474 w 5866108"/>
              <a:gd name="connsiteY3" fmla="*/ 5007782 h 5007782"/>
              <a:gd name="connsiteX4" fmla="*/ 0 w 5866108"/>
              <a:gd name="connsiteY4" fmla="*/ 4325857 h 5007782"/>
              <a:gd name="connsiteX0" fmla="*/ 0 w 5866108"/>
              <a:gd name="connsiteY0" fmla="*/ 5007783 h 5007783"/>
              <a:gd name="connsiteX1" fmla="*/ 3875 w 5866108"/>
              <a:gd name="connsiteY1" fmla="*/ 0 h 5007783"/>
              <a:gd name="connsiteX2" fmla="*/ 5866108 w 5866108"/>
              <a:gd name="connsiteY2" fmla="*/ 0 h 5007783"/>
              <a:gd name="connsiteX3" fmla="*/ 3661474 w 5866108"/>
              <a:gd name="connsiteY3" fmla="*/ 5007782 h 5007783"/>
              <a:gd name="connsiteX4" fmla="*/ 0 w 5866108"/>
              <a:gd name="connsiteY4" fmla="*/ 5007783 h 500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6108" h="5007783">
                <a:moveTo>
                  <a:pt x="0" y="5007783"/>
                </a:moveTo>
                <a:cubicBezTo>
                  <a:pt x="1292" y="3087966"/>
                  <a:pt x="2583" y="1919817"/>
                  <a:pt x="3875" y="0"/>
                </a:cubicBezTo>
                <a:lnTo>
                  <a:pt x="5866108" y="0"/>
                </a:lnTo>
                <a:lnTo>
                  <a:pt x="3661474" y="5007782"/>
                </a:lnTo>
                <a:lnTo>
                  <a:pt x="0" y="500778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2118" dirty="0">
              <a:latin typeface="Century Gothic" panose="020B0502020202020204" pitchFamily="34" charset="0"/>
            </a:endParaRPr>
          </a:p>
        </p:txBody>
      </p:sp>
      <p:pic>
        <p:nvPicPr>
          <p:cNvPr id="7" name="Resim 9"/>
          <p:cNvPicPr>
            <a:picLocks noChangeAspect="1"/>
          </p:cNvPicPr>
          <p:nvPr userDrawn="1"/>
        </p:nvPicPr>
        <p:blipFill>
          <a:blip r:embed="rId2">
            <a:extLst>
              <a:ext uri="{28A0092B-C50C-407E-A947-70E740481C1C}">
                <a14:useLocalDpi xmlns:a14="http://schemas.microsoft.com/office/drawing/2010/main" val="0"/>
              </a:ext>
            </a:extLst>
          </a:blip>
          <a:srcRect l="22778" t="26596" r="11914" b="57663"/>
          <a:stretch>
            <a:fillRect/>
          </a:stretch>
        </p:blipFill>
        <p:spPr bwMode="auto">
          <a:xfrm>
            <a:off x="2564734" y="6124565"/>
            <a:ext cx="2040585" cy="578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itle 1"/>
          <p:cNvSpPr>
            <a:spLocks noGrp="1"/>
          </p:cNvSpPr>
          <p:nvPr>
            <p:ph type="ctrTitle"/>
          </p:nvPr>
        </p:nvSpPr>
        <p:spPr>
          <a:xfrm>
            <a:off x="969069" y="537187"/>
            <a:ext cx="5230481" cy="616215"/>
          </a:xfrm>
          <a:prstGeom prst="rect">
            <a:avLst/>
          </a:prstGeom>
        </p:spPr>
        <p:txBody>
          <a:bodyPr>
            <a:normAutofit/>
          </a:bodyPr>
          <a:lstStyle>
            <a:lvl1pPr algn="l">
              <a:defRPr sz="2689" b="1">
                <a:solidFill>
                  <a:srgbClr val="254268"/>
                </a:solidFill>
                <a:latin typeface="Arial Narrow" panose="020B0606020202030204" pitchFamily="34" charset="0"/>
              </a:defRPr>
            </a:lvl1pPr>
          </a:lstStyle>
          <a:p>
            <a:r>
              <a:rPr lang="tr-TR" dirty="0"/>
              <a:t>Asıl başlık stili için tıklatın</a:t>
            </a:r>
            <a:endParaRPr lang="en-US" dirty="0"/>
          </a:p>
        </p:txBody>
      </p:sp>
      <p:sp>
        <p:nvSpPr>
          <p:cNvPr id="15" name="Subtitle 2"/>
          <p:cNvSpPr>
            <a:spLocks noGrp="1"/>
          </p:cNvSpPr>
          <p:nvPr>
            <p:ph type="subTitle" idx="1"/>
          </p:nvPr>
        </p:nvSpPr>
        <p:spPr>
          <a:xfrm>
            <a:off x="6096001" y="1183654"/>
            <a:ext cx="4161652" cy="1655761"/>
          </a:xfrm>
          <a:prstGeom prst="rect">
            <a:avLst/>
          </a:prstGeom>
        </p:spPr>
        <p:txBody>
          <a:bodyPr>
            <a:normAutofit/>
          </a:bodyPr>
          <a:lstStyle>
            <a:lvl1pPr marL="0" indent="0" algn="l">
              <a:lnSpc>
                <a:spcPct val="150000"/>
              </a:lnSpc>
              <a:buNone/>
              <a:defRPr sz="1569">
                <a:latin typeface="Arial Narrow" panose="020B0606020202030204" pitchFamily="34" charset="0"/>
              </a:defRPr>
            </a:lvl1pPr>
            <a:lvl2pPr marL="430262" indent="0" algn="ctr">
              <a:buNone/>
              <a:defRPr sz="1883"/>
            </a:lvl2pPr>
            <a:lvl3pPr marL="860523" indent="0" algn="ctr">
              <a:buNone/>
              <a:defRPr sz="1694"/>
            </a:lvl3pPr>
            <a:lvl4pPr marL="1290786" indent="0" algn="ctr">
              <a:buNone/>
              <a:defRPr sz="1506"/>
            </a:lvl4pPr>
            <a:lvl5pPr marL="1721047" indent="0" algn="ctr">
              <a:buNone/>
              <a:defRPr sz="1506"/>
            </a:lvl5pPr>
            <a:lvl6pPr marL="2151309" indent="0" algn="ctr">
              <a:buNone/>
              <a:defRPr sz="1506"/>
            </a:lvl6pPr>
            <a:lvl7pPr marL="2581570" indent="0" algn="ctr">
              <a:buNone/>
              <a:defRPr sz="1506"/>
            </a:lvl7pPr>
            <a:lvl8pPr marL="3011832" indent="0" algn="ctr">
              <a:buNone/>
              <a:defRPr sz="1506"/>
            </a:lvl8pPr>
            <a:lvl9pPr marL="3442093" indent="0" algn="ctr">
              <a:buNone/>
              <a:defRPr sz="1506"/>
            </a:lvl9pPr>
          </a:lstStyle>
          <a:p>
            <a:r>
              <a:rPr lang="tr-TR" dirty="0"/>
              <a:t>Asıl alt başlık stilini düzenlemek için tıklayın</a:t>
            </a:r>
            <a:endParaRPr lang="en-US" dirty="0"/>
          </a:p>
        </p:txBody>
      </p:sp>
      <p:sp>
        <p:nvSpPr>
          <p:cNvPr id="8" name="Slayt Numarası Yer Tutucusu 3">
            <a:extLst>
              <a:ext uri="{FF2B5EF4-FFF2-40B4-BE49-F238E27FC236}">
                <a16:creationId xmlns:a16="http://schemas.microsoft.com/office/drawing/2014/main" id="{B629895B-DC74-49B3-A39E-6B96D7E66E80}"/>
              </a:ext>
            </a:extLst>
          </p:cNvPr>
          <p:cNvSpPr>
            <a:spLocks noGrp="1"/>
          </p:cNvSpPr>
          <p:nvPr>
            <p:ph type="sldNum" sz="quarter" idx="10"/>
          </p:nvPr>
        </p:nvSpPr>
        <p:spPr>
          <a:xfrm>
            <a:off x="8413218" y="6311706"/>
            <a:ext cx="2743929" cy="364826"/>
          </a:xfrm>
          <a:prstGeom prst="rect">
            <a:avLst/>
          </a:prstGeom>
        </p:spPr>
        <p:txBody>
          <a:bodyPr/>
          <a:lstStyle>
            <a:lvl1pPr>
              <a:defRPr b="1">
                <a:solidFill>
                  <a:srgbClr val="254268"/>
                </a:solidFill>
                <a:latin typeface="Arial Narrow" panose="020B0606020202030204" pitchFamily="34" charset="0"/>
              </a:defRPr>
            </a:lvl1pPr>
          </a:lstStyle>
          <a:p>
            <a:pPr>
              <a:defRPr/>
            </a:pPr>
            <a:fld id="{D49C6DEC-A1B1-4606-B6B1-63CF7A73C279}" type="slidenum">
              <a:rPr lang="tr-TR"/>
              <a:pPr>
                <a:defRPr/>
              </a:pPr>
              <a:t>‹#›</a:t>
            </a:fld>
            <a:endParaRPr lang="tr-TR" dirty="0"/>
          </a:p>
        </p:txBody>
      </p:sp>
    </p:spTree>
    <p:extLst>
      <p:ext uri="{BB962C8B-B14F-4D97-AF65-F5344CB8AC3E}">
        <p14:creationId xmlns:p14="http://schemas.microsoft.com/office/powerpoint/2010/main" val="465461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a:xfrm>
            <a:off x="838202" y="365127"/>
            <a:ext cx="10515599" cy="1325562"/>
          </a:xfrm>
          <a:prstGeom prst="rect">
            <a:avLst/>
          </a:prstGeom>
        </p:spPr>
        <p:txBody>
          <a:bodyPr/>
          <a:lstStyle/>
          <a:p>
            <a:r>
              <a:rPr lang="tr-TR"/>
              <a:t>Asıl başlık stili için tıklatın</a:t>
            </a:r>
            <a:endParaRPr lang="en-US"/>
          </a:p>
        </p:txBody>
      </p:sp>
      <p:sp>
        <p:nvSpPr>
          <p:cNvPr id="3" name="Veri Yer Tutucusu 2"/>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endParaRPr lang="en-US" dirty="0"/>
          </a:p>
        </p:txBody>
      </p:sp>
      <p:sp>
        <p:nvSpPr>
          <p:cNvPr id="4" name="Altbilgi Yer Tutucusu 3"/>
          <p:cNvSpPr>
            <a:spLocks noGrp="1"/>
          </p:cNvSpPr>
          <p:nvPr>
            <p:ph type="ftr" sz="quarter" idx="11"/>
          </p:nvPr>
        </p:nvSpPr>
        <p:spPr>
          <a:xfrm>
            <a:off x="4038601" y="6356353"/>
            <a:ext cx="4114801" cy="365125"/>
          </a:xfrm>
          <a:prstGeom prst="rect">
            <a:avLst/>
          </a:prstGeom>
        </p:spPr>
        <p:txBody>
          <a:bodyPr/>
          <a:lstStyle>
            <a:lvl1pPr>
              <a:defRPr>
                <a:latin typeface="Century Gothic" panose="020B0502020202020204" pitchFamily="34" charset="0"/>
              </a:defRPr>
            </a:lvl1pPr>
          </a:lstStyle>
          <a:p>
            <a:endParaRPr lang="en-US" dirty="0"/>
          </a:p>
        </p:txBody>
      </p:sp>
      <p:sp>
        <p:nvSpPr>
          <p:cNvPr id="5" name="Slayt Numarası Yer Tutucusu 4"/>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7BE64CD7-F02D-442E-A295-0757540CBAF9}" type="slidenum">
              <a:rPr lang="en-US" smtClean="0"/>
              <a:pPr/>
              <a:t>‹#›</a:t>
            </a:fld>
            <a:endParaRPr lang="en-US" dirty="0"/>
          </a:p>
        </p:txBody>
      </p:sp>
    </p:spTree>
    <p:extLst>
      <p:ext uri="{BB962C8B-B14F-4D97-AF65-F5344CB8AC3E}">
        <p14:creationId xmlns:p14="http://schemas.microsoft.com/office/powerpoint/2010/main" val="343322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056F6BB-C707-4A00-BDF0-760C25C6629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94E9A66-D919-42D8-B359-2450C02809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B44E7116-7BE7-4527-92AF-20F2DAD4588B}"/>
              </a:ext>
            </a:extLst>
          </p:cNvPr>
          <p:cNvSpPr>
            <a:spLocks noGrp="1"/>
          </p:cNvSpPr>
          <p:nvPr>
            <p:ph type="dt" sz="half" idx="10"/>
          </p:nvPr>
        </p:nvSpPr>
        <p:spPr/>
        <p:txBody>
          <a:bodyPr/>
          <a:lstStyle/>
          <a:p>
            <a:fld id="{E0F1F284-9FD5-4A3D-8021-17017737DF2F}" type="datetimeFigureOut">
              <a:rPr lang="tr-TR" smtClean="0"/>
              <a:t>23.10.2023</a:t>
            </a:fld>
            <a:endParaRPr lang="tr-TR"/>
          </a:p>
        </p:txBody>
      </p:sp>
      <p:sp>
        <p:nvSpPr>
          <p:cNvPr id="5" name="Alt Bilgi Yer Tutucusu 4">
            <a:extLst>
              <a:ext uri="{FF2B5EF4-FFF2-40B4-BE49-F238E27FC236}">
                <a16:creationId xmlns:a16="http://schemas.microsoft.com/office/drawing/2014/main" id="{C4093448-5240-4EE8-901F-11BE55066ED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EE02A10-EA36-4E6B-9B17-A6646C30E6F5}"/>
              </a:ext>
            </a:extLst>
          </p:cNvPr>
          <p:cNvSpPr>
            <a:spLocks noGrp="1"/>
          </p:cNvSpPr>
          <p:nvPr>
            <p:ph type="sldNum" sz="quarter" idx="12"/>
          </p:nvPr>
        </p:nvSpPr>
        <p:spPr/>
        <p:txBody>
          <a:bodyPr/>
          <a:lstStyle/>
          <a:p>
            <a:fld id="{7822F0C5-99FE-4816-A55A-36320035FF0D}" type="slidenum">
              <a:rPr lang="tr-TR" smtClean="0"/>
              <a:t>‹#›</a:t>
            </a:fld>
            <a:endParaRPr lang="tr-TR"/>
          </a:p>
        </p:txBody>
      </p:sp>
    </p:spTree>
    <p:extLst>
      <p:ext uri="{BB962C8B-B14F-4D97-AF65-F5344CB8AC3E}">
        <p14:creationId xmlns:p14="http://schemas.microsoft.com/office/powerpoint/2010/main" val="1526757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3_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2" y="1122363"/>
            <a:ext cx="9143999" cy="2387600"/>
          </a:xfrm>
        </p:spPr>
        <p:txBody>
          <a:bodyPr anchor="b"/>
          <a:lstStyle>
            <a:lvl1pPr algn="ctr">
              <a:defRPr sz="4765"/>
            </a:lvl1pPr>
          </a:lstStyle>
          <a:p>
            <a:r>
              <a:rPr lang="tr-TR"/>
              <a:t>Asıl başlık stili için tıklatın</a:t>
            </a:r>
          </a:p>
        </p:txBody>
      </p:sp>
      <p:sp>
        <p:nvSpPr>
          <p:cNvPr id="3" name="Alt Başlık 2"/>
          <p:cNvSpPr>
            <a:spLocks noGrp="1"/>
          </p:cNvSpPr>
          <p:nvPr>
            <p:ph type="subTitle" idx="1"/>
          </p:nvPr>
        </p:nvSpPr>
        <p:spPr>
          <a:xfrm>
            <a:off x="1524002" y="3602040"/>
            <a:ext cx="9143999" cy="1655761"/>
          </a:xfrm>
        </p:spPr>
        <p:txBody>
          <a:bodyPr/>
          <a:lstStyle>
            <a:lvl1pPr marL="0" indent="0" algn="ctr">
              <a:buNone/>
              <a:defRPr sz="1906">
                <a:latin typeface="Century Gothic" panose="020B0502020202020204" pitchFamily="34" charset="0"/>
              </a:defRPr>
            </a:lvl1pPr>
            <a:lvl2pPr marL="363095" indent="0" algn="ctr">
              <a:buNone/>
              <a:defRPr sz="1588"/>
            </a:lvl2pPr>
            <a:lvl3pPr marL="726188" indent="0" algn="ctr">
              <a:buNone/>
              <a:defRPr sz="1430"/>
            </a:lvl3pPr>
            <a:lvl4pPr marL="1089283" indent="0" algn="ctr">
              <a:buNone/>
              <a:defRPr sz="1271"/>
            </a:lvl4pPr>
            <a:lvl5pPr marL="1452377" indent="0" algn="ctr">
              <a:buNone/>
              <a:defRPr sz="1271"/>
            </a:lvl5pPr>
            <a:lvl6pPr marL="1815471" indent="0" algn="ctr">
              <a:buNone/>
              <a:defRPr sz="1271"/>
            </a:lvl6pPr>
            <a:lvl7pPr marL="2178565" indent="0" algn="ctr">
              <a:buNone/>
              <a:defRPr sz="1271"/>
            </a:lvl7pPr>
            <a:lvl8pPr marL="2541659" indent="0" algn="ctr">
              <a:buNone/>
              <a:defRPr sz="1271"/>
            </a:lvl8pPr>
            <a:lvl9pPr marL="2904753" indent="0" algn="ctr">
              <a:buNone/>
              <a:defRPr sz="1271"/>
            </a:lvl9pPr>
          </a:lstStyle>
          <a:p>
            <a:r>
              <a:rPr lang="tr-TR" dirty="0"/>
              <a:t>Asıl alt başlık stilini düzenlemek için tıklayın</a:t>
            </a:r>
          </a:p>
        </p:txBody>
      </p:sp>
      <p:sp>
        <p:nvSpPr>
          <p:cNvPr id="4" name="Veri Yer Tutucusu 3"/>
          <p:cNvSpPr>
            <a:spLocks noGrp="1"/>
          </p:cNvSpPr>
          <p:nvPr>
            <p:ph type="dt" sz="half" idx="10"/>
          </p:nvPr>
        </p:nvSpPr>
        <p:spPr/>
        <p:txBody>
          <a:bodyPr/>
          <a:lstStyle>
            <a:lvl1pPr>
              <a:defRPr>
                <a:latin typeface="Century Gothic" panose="020B0502020202020204" pitchFamily="34" charset="0"/>
              </a:defRPr>
            </a:lvl1pPr>
          </a:lstStyle>
          <a:p>
            <a:endParaRPr lang="tr-TR"/>
          </a:p>
        </p:txBody>
      </p:sp>
      <p:sp>
        <p:nvSpPr>
          <p:cNvPr id="5" name="Altbilgi Yer Tutucusu 4"/>
          <p:cNvSpPr>
            <a:spLocks noGrp="1"/>
          </p:cNvSpPr>
          <p:nvPr>
            <p:ph type="ftr" sz="quarter" idx="11"/>
          </p:nvPr>
        </p:nvSpPr>
        <p:spPr/>
        <p:txBody>
          <a:bodyPr/>
          <a:lstStyle>
            <a:lvl1pPr>
              <a:defRPr>
                <a:latin typeface="Century Gothic" panose="020B0502020202020204" pitchFamily="34" charset="0"/>
              </a:defRPr>
            </a:lvl1pPr>
          </a:lstStyle>
          <a:p>
            <a:endParaRPr lang="tr-TR"/>
          </a:p>
        </p:txBody>
      </p:sp>
      <p:sp>
        <p:nvSpPr>
          <p:cNvPr id="6" name="Slayt Numarası Yer Tutucusu 5"/>
          <p:cNvSpPr>
            <a:spLocks noGrp="1"/>
          </p:cNvSpPr>
          <p:nvPr>
            <p:ph type="sldNum" sz="quarter" idx="12"/>
          </p:nvPr>
        </p:nvSpPr>
        <p:spPr/>
        <p:txBody>
          <a:bodyPr/>
          <a:lstStyle>
            <a:lvl1pPr>
              <a:defRPr>
                <a:latin typeface="Century Gothic" panose="020B0502020202020204" pitchFamily="34" charset="0"/>
              </a:defRPr>
            </a:lvl1pPr>
          </a:lstStyle>
          <a:p>
            <a:fld id="{D3C14347-CFD9-4A32-9690-5E4B7E33600E}" type="slidenum">
              <a:rPr lang="tr-TR" smtClean="0"/>
              <a:pPr/>
              <a:t>‹#›</a:t>
            </a:fld>
            <a:endParaRPr lang="tr-TR"/>
          </a:p>
        </p:txBody>
      </p:sp>
    </p:spTree>
    <p:extLst>
      <p:ext uri="{BB962C8B-B14F-4D97-AF65-F5344CB8AC3E}">
        <p14:creationId xmlns:p14="http://schemas.microsoft.com/office/powerpoint/2010/main" val="3516411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Başlık Slaydı">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2" y="6356358"/>
            <a:ext cx="2743200"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5" name="Footer Placeholder 4"/>
          <p:cNvSpPr>
            <a:spLocks noGrp="1"/>
          </p:cNvSpPr>
          <p:nvPr>
            <p:ph type="ftr" sz="quarter" idx="11"/>
          </p:nvPr>
        </p:nvSpPr>
        <p:spPr>
          <a:xfrm>
            <a:off x="4038605" y="6356358"/>
            <a:ext cx="4114801"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6" name="Slide Number Placeholder 5"/>
          <p:cNvSpPr>
            <a:spLocks noGrp="1"/>
          </p:cNvSpPr>
          <p:nvPr>
            <p:ph type="sldNum" sz="quarter" idx="12"/>
          </p:nvPr>
        </p:nvSpPr>
        <p:spPr>
          <a:xfrm>
            <a:off x="8610602" y="6356358"/>
            <a:ext cx="2743200" cy="365125"/>
          </a:xfrm>
          <a:prstGeom prst="rect">
            <a:avLst/>
          </a:prstGeom>
        </p:spPr>
        <p:txBody>
          <a:bodyPr/>
          <a:lstStyle>
            <a:lvl1pPr>
              <a:defRPr>
                <a:latin typeface="Arial" panose="020B0604020202020204" pitchFamily="34" charset="0"/>
              </a:defRPr>
            </a:lvl1pPr>
          </a:lstStyle>
          <a:p>
            <a:pPr defTabSz="739028"/>
            <a:fld id="{B2C3B8B3-F421-924C-9E16-791329F0FE9B}" type="slidenum">
              <a:rPr lang="tr-TR" sz="1488" smtClean="0">
                <a:solidFill>
                  <a:prstClr val="black"/>
                </a:solidFill>
              </a:rPr>
              <a:pPr defTabSz="739028"/>
              <a:t>‹#›</a:t>
            </a:fld>
            <a:endParaRPr lang="tr-TR" sz="1488" dirty="0">
              <a:solidFill>
                <a:prstClr val="black"/>
              </a:solidFill>
            </a:endParaRPr>
          </a:p>
        </p:txBody>
      </p:sp>
    </p:spTree>
    <p:extLst>
      <p:ext uri="{BB962C8B-B14F-4D97-AF65-F5344CB8AC3E}">
        <p14:creationId xmlns:p14="http://schemas.microsoft.com/office/powerpoint/2010/main" val="19604154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Başlık Slaydı">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2" y="6356358"/>
            <a:ext cx="2743200"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5" name="Footer Placeholder 4"/>
          <p:cNvSpPr>
            <a:spLocks noGrp="1"/>
          </p:cNvSpPr>
          <p:nvPr>
            <p:ph type="ftr" sz="quarter" idx="11"/>
          </p:nvPr>
        </p:nvSpPr>
        <p:spPr>
          <a:xfrm>
            <a:off x="4038605" y="6356358"/>
            <a:ext cx="4114801"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6" name="Slide Number Placeholder 5"/>
          <p:cNvSpPr>
            <a:spLocks noGrp="1"/>
          </p:cNvSpPr>
          <p:nvPr>
            <p:ph type="sldNum" sz="quarter" idx="12"/>
          </p:nvPr>
        </p:nvSpPr>
        <p:spPr>
          <a:xfrm>
            <a:off x="8610602" y="6356358"/>
            <a:ext cx="2743200" cy="365125"/>
          </a:xfrm>
          <a:prstGeom prst="rect">
            <a:avLst/>
          </a:prstGeom>
        </p:spPr>
        <p:txBody>
          <a:bodyPr/>
          <a:lstStyle>
            <a:lvl1pPr>
              <a:defRPr>
                <a:latin typeface="Arial" panose="020B0604020202020204" pitchFamily="34" charset="0"/>
              </a:defRPr>
            </a:lvl1pPr>
          </a:lstStyle>
          <a:p>
            <a:pPr defTabSz="739028"/>
            <a:fld id="{B2C3B8B3-F421-924C-9E16-791329F0FE9B}" type="slidenum">
              <a:rPr lang="tr-TR" sz="1488" smtClean="0">
                <a:solidFill>
                  <a:prstClr val="black"/>
                </a:solidFill>
              </a:rPr>
              <a:pPr defTabSz="739028"/>
              <a:t>‹#›</a:t>
            </a:fld>
            <a:endParaRPr lang="tr-TR" sz="1488" dirty="0">
              <a:solidFill>
                <a:prstClr val="black"/>
              </a:solidFill>
            </a:endParaRPr>
          </a:p>
        </p:txBody>
      </p:sp>
    </p:spTree>
    <p:extLst>
      <p:ext uri="{BB962C8B-B14F-4D97-AF65-F5344CB8AC3E}">
        <p14:creationId xmlns:p14="http://schemas.microsoft.com/office/powerpoint/2010/main" val="2302460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Başlık Slaydı">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2" y="6356358"/>
            <a:ext cx="2743200"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5" name="Footer Placeholder 4"/>
          <p:cNvSpPr>
            <a:spLocks noGrp="1"/>
          </p:cNvSpPr>
          <p:nvPr>
            <p:ph type="ftr" sz="quarter" idx="11"/>
          </p:nvPr>
        </p:nvSpPr>
        <p:spPr>
          <a:xfrm>
            <a:off x="4038605" y="6356358"/>
            <a:ext cx="4114801"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6" name="Slide Number Placeholder 5"/>
          <p:cNvSpPr>
            <a:spLocks noGrp="1"/>
          </p:cNvSpPr>
          <p:nvPr>
            <p:ph type="sldNum" sz="quarter" idx="12"/>
          </p:nvPr>
        </p:nvSpPr>
        <p:spPr>
          <a:xfrm>
            <a:off x="8610602" y="6356358"/>
            <a:ext cx="2743200" cy="365125"/>
          </a:xfrm>
          <a:prstGeom prst="rect">
            <a:avLst/>
          </a:prstGeom>
        </p:spPr>
        <p:txBody>
          <a:bodyPr/>
          <a:lstStyle>
            <a:lvl1pPr>
              <a:defRPr>
                <a:latin typeface="Arial" panose="020B0604020202020204" pitchFamily="34" charset="0"/>
              </a:defRPr>
            </a:lvl1pPr>
          </a:lstStyle>
          <a:p>
            <a:pPr defTabSz="739028"/>
            <a:fld id="{B2C3B8B3-F421-924C-9E16-791329F0FE9B}" type="slidenum">
              <a:rPr lang="tr-TR" sz="1488" smtClean="0">
                <a:solidFill>
                  <a:prstClr val="black"/>
                </a:solidFill>
              </a:rPr>
              <a:pPr defTabSz="739028"/>
              <a:t>‹#›</a:t>
            </a:fld>
            <a:endParaRPr lang="tr-TR" sz="1488" dirty="0">
              <a:solidFill>
                <a:prstClr val="black"/>
              </a:solidFill>
            </a:endParaRPr>
          </a:p>
        </p:txBody>
      </p:sp>
    </p:spTree>
    <p:extLst>
      <p:ext uri="{BB962C8B-B14F-4D97-AF65-F5344CB8AC3E}">
        <p14:creationId xmlns:p14="http://schemas.microsoft.com/office/powerpoint/2010/main" val="276380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Başlık Slaydı">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2" y="6356358"/>
            <a:ext cx="2743200"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5" name="Footer Placeholder 4"/>
          <p:cNvSpPr>
            <a:spLocks noGrp="1"/>
          </p:cNvSpPr>
          <p:nvPr>
            <p:ph type="ftr" sz="quarter" idx="11"/>
          </p:nvPr>
        </p:nvSpPr>
        <p:spPr>
          <a:xfrm>
            <a:off x="4038605" y="6356358"/>
            <a:ext cx="4114801"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6" name="Slide Number Placeholder 5"/>
          <p:cNvSpPr>
            <a:spLocks noGrp="1"/>
          </p:cNvSpPr>
          <p:nvPr>
            <p:ph type="sldNum" sz="quarter" idx="12"/>
          </p:nvPr>
        </p:nvSpPr>
        <p:spPr>
          <a:xfrm>
            <a:off x="8610602" y="6356358"/>
            <a:ext cx="2743200" cy="365125"/>
          </a:xfrm>
          <a:prstGeom prst="rect">
            <a:avLst/>
          </a:prstGeom>
        </p:spPr>
        <p:txBody>
          <a:bodyPr/>
          <a:lstStyle>
            <a:lvl1pPr>
              <a:defRPr>
                <a:latin typeface="Arial" panose="020B0604020202020204" pitchFamily="34" charset="0"/>
              </a:defRPr>
            </a:lvl1pPr>
          </a:lstStyle>
          <a:p>
            <a:pPr defTabSz="739028"/>
            <a:fld id="{B2C3B8B3-F421-924C-9E16-791329F0FE9B}" type="slidenum">
              <a:rPr lang="tr-TR" sz="1488" smtClean="0">
                <a:solidFill>
                  <a:prstClr val="black"/>
                </a:solidFill>
              </a:rPr>
              <a:pPr defTabSz="739028"/>
              <a:t>‹#›</a:t>
            </a:fld>
            <a:endParaRPr lang="tr-TR" sz="1488" dirty="0">
              <a:solidFill>
                <a:prstClr val="black"/>
              </a:solidFill>
            </a:endParaRPr>
          </a:p>
        </p:txBody>
      </p:sp>
    </p:spTree>
    <p:extLst>
      <p:ext uri="{BB962C8B-B14F-4D97-AF65-F5344CB8AC3E}">
        <p14:creationId xmlns:p14="http://schemas.microsoft.com/office/powerpoint/2010/main" val="2486663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Başlık Slaydı">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2" y="6356358"/>
            <a:ext cx="2743200"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5" name="Footer Placeholder 4"/>
          <p:cNvSpPr>
            <a:spLocks noGrp="1"/>
          </p:cNvSpPr>
          <p:nvPr>
            <p:ph type="ftr" sz="quarter" idx="11"/>
          </p:nvPr>
        </p:nvSpPr>
        <p:spPr>
          <a:xfrm>
            <a:off x="4038605" y="6356358"/>
            <a:ext cx="4114801"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6" name="Slide Number Placeholder 5"/>
          <p:cNvSpPr>
            <a:spLocks noGrp="1"/>
          </p:cNvSpPr>
          <p:nvPr>
            <p:ph type="sldNum" sz="quarter" idx="12"/>
          </p:nvPr>
        </p:nvSpPr>
        <p:spPr>
          <a:xfrm>
            <a:off x="8610602" y="6356358"/>
            <a:ext cx="2743200" cy="365125"/>
          </a:xfrm>
          <a:prstGeom prst="rect">
            <a:avLst/>
          </a:prstGeom>
        </p:spPr>
        <p:txBody>
          <a:bodyPr/>
          <a:lstStyle>
            <a:lvl1pPr>
              <a:defRPr>
                <a:latin typeface="Arial" panose="020B0604020202020204" pitchFamily="34" charset="0"/>
              </a:defRPr>
            </a:lvl1pPr>
          </a:lstStyle>
          <a:p>
            <a:pPr defTabSz="739028"/>
            <a:fld id="{B2C3B8B3-F421-924C-9E16-791329F0FE9B}" type="slidenum">
              <a:rPr lang="tr-TR" sz="1488" smtClean="0">
                <a:solidFill>
                  <a:prstClr val="black"/>
                </a:solidFill>
              </a:rPr>
              <a:pPr defTabSz="739028"/>
              <a:t>‹#›</a:t>
            </a:fld>
            <a:endParaRPr lang="tr-TR" sz="1488" dirty="0">
              <a:solidFill>
                <a:prstClr val="black"/>
              </a:solidFill>
            </a:endParaRPr>
          </a:p>
        </p:txBody>
      </p:sp>
    </p:spTree>
    <p:extLst>
      <p:ext uri="{BB962C8B-B14F-4D97-AF65-F5344CB8AC3E}">
        <p14:creationId xmlns:p14="http://schemas.microsoft.com/office/powerpoint/2010/main" val="221743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Başlık Slaydı">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2" y="6356358"/>
            <a:ext cx="2743200"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5" name="Footer Placeholder 4"/>
          <p:cNvSpPr>
            <a:spLocks noGrp="1"/>
          </p:cNvSpPr>
          <p:nvPr>
            <p:ph type="ftr" sz="quarter" idx="11"/>
          </p:nvPr>
        </p:nvSpPr>
        <p:spPr>
          <a:xfrm>
            <a:off x="4038605" y="6356358"/>
            <a:ext cx="4114801"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6" name="Slide Number Placeholder 5"/>
          <p:cNvSpPr>
            <a:spLocks noGrp="1"/>
          </p:cNvSpPr>
          <p:nvPr>
            <p:ph type="sldNum" sz="quarter" idx="12"/>
          </p:nvPr>
        </p:nvSpPr>
        <p:spPr>
          <a:xfrm>
            <a:off x="8610602" y="6356358"/>
            <a:ext cx="2743200" cy="365125"/>
          </a:xfrm>
          <a:prstGeom prst="rect">
            <a:avLst/>
          </a:prstGeom>
        </p:spPr>
        <p:txBody>
          <a:bodyPr/>
          <a:lstStyle>
            <a:lvl1pPr>
              <a:defRPr>
                <a:latin typeface="Arial" panose="020B0604020202020204" pitchFamily="34" charset="0"/>
              </a:defRPr>
            </a:lvl1pPr>
          </a:lstStyle>
          <a:p>
            <a:pPr defTabSz="739028"/>
            <a:fld id="{B2C3B8B3-F421-924C-9E16-791329F0FE9B}" type="slidenum">
              <a:rPr lang="tr-TR" sz="1488" smtClean="0">
                <a:solidFill>
                  <a:prstClr val="black"/>
                </a:solidFill>
              </a:rPr>
              <a:pPr defTabSz="739028"/>
              <a:t>‹#›</a:t>
            </a:fld>
            <a:endParaRPr lang="tr-TR" sz="1488" dirty="0">
              <a:solidFill>
                <a:prstClr val="black"/>
              </a:solidFill>
            </a:endParaRPr>
          </a:p>
        </p:txBody>
      </p:sp>
    </p:spTree>
    <p:extLst>
      <p:ext uri="{BB962C8B-B14F-4D97-AF65-F5344CB8AC3E}">
        <p14:creationId xmlns:p14="http://schemas.microsoft.com/office/powerpoint/2010/main" val="255277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Başlık Slaydı">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2" y="6356358"/>
            <a:ext cx="2743200"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5" name="Footer Placeholder 4"/>
          <p:cNvSpPr>
            <a:spLocks noGrp="1"/>
          </p:cNvSpPr>
          <p:nvPr>
            <p:ph type="ftr" sz="quarter" idx="11"/>
          </p:nvPr>
        </p:nvSpPr>
        <p:spPr>
          <a:xfrm>
            <a:off x="4038605" y="6356358"/>
            <a:ext cx="4114801"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6" name="Slide Number Placeholder 5"/>
          <p:cNvSpPr>
            <a:spLocks noGrp="1"/>
          </p:cNvSpPr>
          <p:nvPr>
            <p:ph type="sldNum" sz="quarter" idx="12"/>
          </p:nvPr>
        </p:nvSpPr>
        <p:spPr>
          <a:xfrm>
            <a:off x="8610602" y="6356358"/>
            <a:ext cx="2743200" cy="365125"/>
          </a:xfrm>
          <a:prstGeom prst="rect">
            <a:avLst/>
          </a:prstGeom>
        </p:spPr>
        <p:txBody>
          <a:bodyPr/>
          <a:lstStyle>
            <a:lvl1pPr>
              <a:defRPr>
                <a:latin typeface="Arial" panose="020B0604020202020204" pitchFamily="34" charset="0"/>
              </a:defRPr>
            </a:lvl1pPr>
          </a:lstStyle>
          <a:p>
            <a:pPr defTabSz="739028"/>
            <a:fld id="{B2C3B8B3-F421-924C-9E16-791329F0FE9B}" type="slidenum">
              <a:rPr lang="tr-TR" sz="1488" smtClean="0">
                <a:solidFill>
                  <a:prstClr val="black"/>
                </a:solidFill>
              </a:rPr>
              <a:pPr defTabSz="739028"/>
              <a:t>‹#›</a:t>
            </a:fld>
            <a:endParaRPr lang="tr-TR" sz="1488" dirty="0">
              <a:solidFill>
                <a:prstClr val="black"/>
              </a:solidFill>
            </a:endParaRPr>
          </a:p>
        </p:txBody>
      </p:sp>
    </p:spTree>
    <p:extLst>
      <p:ext uri="{BB962C8B-B14F-4D97-AF65-F5344CB8AC3E}">
        <p14:creationId xmlns:p14="http://schemas.microsoft.com/office/powerpoint/2010/main" val="1482995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_Başlık Slaydı">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2" y="6356358"/>
            <a:ext cx="2743200"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5" name="Footer Placeholder 4"/>
          <p:cNvSpPr>
            <a:spLocks noGrp="1"/>
          </p:cNvSpPr>
          <p:nvPr>
            <p:ph type="ftr" sz="quarter" idx="11"/>
          </p:nvPr>
        </p:nvSpPr>
        <p:spPr>
          <a:xfrm>
            <a:off x="4038605" y="6356358"/>
            <a:ext cx="4114801"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6" name="Slide Number Placeholder 5"/>
          <p:cNvSpPr>
            <a:spLocks noGrp="1"/>
          </p:cNvSpPr>
          <p:nvPr>
            <p:ph type="sldNum" sz="quarter" idx="12"/>
          </p:nvPr>
        </p:nvSpPr>
        <p:spPr>
          <a:xfrm>
            <a:off x="8610602" y="6356358"/>
            <a:ext cx="2743200" cy="365125"/>
          </a:xfrm>
          <a:prstGeom prst="rect">
            <a:avLst/>
          </a:prstGeom>
        </p:spPr>
        <p:txBody>
          <a:bodyPr/>
          <a:lstStyle>
            <a:lvl1pPr>
              <a:defRPr>
                <a:latin typeface="Arial" panose="020B0604020202020204" pitchFamily="34" charset="0"/>
              </a:defRPr>
            </a:lvl1pPr>
          </a:lstStyle>
          <a:p>
            <a:pPr defTabSz="739028"/>
            <a:fld id="{B2C3B8B3-F421-924C-9E16-791329F0FE9B}" type="slidenum">
              <a:rPr lang="tr-TR" sz="1488" smtClean="0">
                <a:solidFill>
                  <a:prstClr val="black"/>
                </a:solidFill>
              </a:rPr>
              <a:pPr defTabSz="739028"/>
              <a:t>‹#›</a:t>
            </a:fld>
            <a:endParaRPr lang="tr-TR" sz="1488" dirty="0">
              <a:solidFill>
                <a:prstClr val="black"/>
              </a:solidFill>
            </a:endParaRPr>
          </a:p>
        </p:txBody>
      </p:sp>
    </p:spTree>
    <p:extLst>
      <p:ext uri="{BB962C8B-B14F-4D97-AF65-F5344CB8AC3E}">
        <p14:creationId xmlns:p14="http://schemas.microsoft.com/office/powerpoint/2010/main" val="866147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3_Başlık Slaydı">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2" y="6356358"/>
            <a:ext cx="2743200"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5" name="Footer Placeholder 4"/>
          <p:cNvSpPr>
            <a:spLocks noGrp="1"/>
          </p:cNvSpPr>
          <p:nvPr>
            <p:ph type="ftr" sz="quarter" idx="11"/>
          </p:nvPr>
        </p:nvSpPr>
        <p:spPr>
          <a:xfrm>
            <a:off x="4038605" y="6356358"/>
            <a:ext cx="4114801" cy="365125"/>
          </a:xfrm>
          <a:prstGeom prst="rect">
            <a:avLst/>
          </a:prstGeom>
        </p:spPr>
        <p:txBody>
          <a:bodyPr/>
          <a:lstStyle>
            <a:lvl1pPr>
              <a:defRPr>
                <a:latin typeface="Arial" panose="020B0604020202020204" pitchFamily="34" charset="0"/>
              </a:defRPr>
            </a:lvl1pPr>
          </a:lstStyle>
          <a:p>
            <a:pPr defTabSz="739028"/>
            <a:endParaRPr lang="tr-TR" sz="1488" dirty="0">
              <a:solidFill>
                <a:prstClr val="black"/>
              </a:solidFill>
            </a:endParaRPr>
          </a:p>
        </p:txBody>
      </p:sp>
      <p:sp>
        <p:nvSpPr>
          <p:cNvPr id="6" name="Slide Number Placeholder 5"/>
          <p:cNvSpPr>
            <a:spLocks noGrp="1"/>
          </p:cNvSpPr>
          <p:nvPr>
            <p:ph type="sldNum" sz="quarter" idx="12"/>
          </p:nvPr>
        </p:nvSpPr>
        <p:spPr>
          <a:xfrm>
            <a:off x="8610602" y="6356358"/>
            <a:ext cx="2743200" cy="365125"/>
          </a:xfrm>
          <a:prstGeom prst="rect">
            <a:avLst/>
          </a:prstGeom>
        </p:spPr>
        <p:txBody>
          <a:bodyPr/>
          <a:lstStyle>
            <a:lvl1pPr>
              <a:defRPr>
                <a:latin typeface="Arial" panose="020B0604020202020204" pitchFamily="34" charset="0"/>
              </a:defRPr>
            </a:lvl1pPr>
          </a:lstStyle>
          <a:p>
            <a:pPr defTabSz="739028"/>
            <a:fld id="{B2C3B8B3-F421-924C-9E16-791329F0FE9B}" type="slidenum">
              <a:rPr lang="tr-TR" sz="1488" smtClean="0">
                <a:solidFill>
                  <a:prstClr val="black"/>
                </a:solidFill>
              </a:rPr>
              <a:pPr defTabSz="739028"/>
              <a:t>‹#›</a:t>
            </a:fld>
            <a:endParaRPr lang="tr-TR" sz="1488" dirty="0">
              <a:solidFill>
                <a:prstClr val="black"/>
              </a:solidFill>
            </a:endParaRPr>
          </a:p>
        </p:txBody>
      </p:sp>
    </p:spTree>
    <p:extLst>
      <p:ext uri="{BB962C8B-B14F-4D97-AF65-F5344CB8AC3E}">
        <p14:creationId xmlns:p14="http://schemas.microsoft.com/office/powerpoint/2010/main" val="109119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289882D-A4D5-4CBB-BDB9-04EC8B63ADB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61DF25B-91DF-475B-972D-C9CC29A5CC98}"/>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3C0BF54-8E3A-4CCB-8551-BF3CAFD0803C}"/>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936F32A-4B41-46EC-BB56-AAE84EA9AEF3}"/>
              </a:ext>
            </a:extLst>
          </p:cNvPr>
          <p:cNvSpPr>
            <a:spLocks noGrp="1"/>
          </p:cNvSpPr>
          <p:nvPr>
            <p:ph type="dt" sz="half" idx="10"/>
          </p:nvPr>
        </p:nvSpPr>
        <p:spPr/>
        <p:txBody>
          <a:bodyPr/>
          <a:lstStyle/>
          <a:p>
            <a:fld id="{E0F1F284-9FD5-4A3D-8021-17017737DF2F}" type="datetimeFigureOut">
              <a:rPr lang="tr-TR" smtClean="0"/>
              <a:t>23.10.2023</a:t>
            </a:fld>
            <a:endParaRPr lang="tr-TR"/>
          </a:p>
        </p:txBody>
      </p:sp>
      <p:sp>
        <p:nvSpPr>
          <p:cNvPr id="6" name="Alt Bilgi Yer Tutucusu 5">
            <a:extLst>
              <a:ext uri="{FF2B5EF4-FFF2-40B4-BE49-F238E27FC236}">
                <a16:creationId xmlns:a16="http://schemas.microsoft.com/office/drawing/2014/main" id="{00E45C24-598D-4504-923D-DAE792587FC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F7F1893-0C88-4C7B-9202-B92AF64FF913}"/>
              </a:ext>
            </a:extLst>
          </p:cNvPr>
          <p:cNvSpPr>
            <a:spLocks noGrp="1"/>
          </p:cNvSpPr>
          <p:nvPr>
            <p:ph type="sldNum" sz="quarter" idx="12"/>
          </p:nvPr>
        </p:nvSpPr>
        <p:spPr/>
        <p:txBody>
          <a:bodyPr/>
          <a:lstStyle/>
          <a:p>
            <a:fld id="{7822F0C5-99FE-4816-A55A-36320035FF0D}" type="slidenum">
              <a:rPr lang="tr-TR" smtClean="0"/>
              <a:t>‹#›</a:t>
            </a:fld>
            <a:endParaRPr lang="tr-TR"/>
          </a:p>
        </p:txBody>
      </p:sp>
    </p:spTree>
    <p:extLst>
      <p:ext uri="{BB962C8B-B14F-4D97-AF65-F5344CB8AC3E}">
        <p14:creationId xmlns:p14="http://schemas.microsoft.com/office/powerpoint/2010/main" val="2332266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B0475A4-5DB6-419E-9110-7825786E3BCF}"/>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39D02D75-71E8-4303-B893-75216836D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C499BDB-6A45-473E-9C93-00065477D850}"/>
              </a:ext>
            </a:extLst>
          </p:cNvPr>
          <p:cNvSpPr>
            <a:spLocks noGrp="1"/>
          </p:cNvSpPr>
          <p:nvPr>
            <p:ph type="dt" sz="half" idx="10"/>
          </p:nvPr>
        </p:nvSpPr>
        <p:spPr/>
        <p:txBody>
          <a:bodyPr/>
          <a:lstStyle/>
          <a:p>
            <a:fld id="{4833160F-5FA9-4015-8F41-0DAB97E4CCF4}" type="datetimeFigureOut">
              <a:rPr lang="tr-TR" smtClean="0"/>
              <a:t>23.10.2023</a:t>
            </a:fld>
            <a:endParaRPr lang="tr-TR"/>
          </a:p>
        </p:txBody>
      </p:sp>
      <p:sp>
        <p:nvSpPr>
          <p:cNvPr id="5" name="Alt Bilgi Yer Tutucusu 4">
            <a:extLst>
              <a:ext uri="{FF2B5EF4-FFF2-40B4-BE49-F238E27FC236}">
                <a16:creationId xmlns:a16="http://schemas.microsoft.com/office/drawing/2014/main" id="{6647736D-65D0-400B-A446-59D6D16168B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5C9A8DA-0040-4728-AFBA-47AF11E2159B}"/>
              </a:ext>
            </a:extLst>
          </p:cNvPr>
          <p:cNvSpPr>
            <a:spLocks noGrp="1"/>
          </p:cNvSpPr>
          <p:nvPr>
            <p:ph type="sldNum" sz="quarter" idx="12"/>
          </p:nvPr>
        </p:nvSpPr>
        <p:spPr/>
        <p:txBody>
          <a:bodyPr/>
          <a:lstStyle/>
          <a:p>
            <a:fld id="{786639BB-EF70-4A94-B30C-FF036DFCA9DA}" type="slidenum">
              <a:rPr lang="tr-TR" smtClean="0"/>
              <a:t>‹#›</a:t>
            </a:fld>
            <a:endParaRPr lang="tr-TR"/>
          </a:p>
        </p:txBody>
      </p:sp>
    </p:spTree>
    <p:extLst>
      <p:ext uri="{BB962C8B-B14F-4D97-AF65-F5344CB8AC3E}">
        <p14:creationId xmlns:p14="http://schemas.microsoft.com/office/powerpoint/2010/main" val="2536542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706B28F-C6A3-4397-8C9F-B8444803C25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6DA29B3-57C9-4AFE-A41B-2DED04D383FB}"/>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C4AC109-0413-4F30-9053-42AED331DD57}"/>
              </a:ext>
            </a:extLst>
          </p:cNvPr>
          <p:cNvSpPr>
            <a:spLocks noGrp="1"/>
          </p:cNvSpPr>
          <p:nvPr>
            <p:ph type="dt" sz="half" idx="10"/>
          </p:nvPr>
        </p:nvSpPr>
        <p:spPr/>
        <p:txBody>
          <a:bodyPr/>
          <a:lstStyle/>
          <a:p>
            <a:fld id="{4833160F-5FA9-4015-8F41-0DAB97E4CCF4}" type="datetimeFigureOut">
              <a:rPr lang="tr-TR" smtClean="0"/>
              <a:t>23.10.2023</a:t>
            </a:fld>
            <a:endParaRPr lang="tr-TR"/>
          </a:p>
        </p:txBody>
      </p:sp>
      <p:sp>
        <p:nvSpPr>
          <p:cNvPr id="5" name="Alt Bilgi Yer Tutucusu 4">
            <a:extLst>
              <a:ext uri="{FF2B5EF4-FFF2-40B4-BE49-F238E27FC236}">
                <a16:creationId xmlns:a16="http://schemas.microsoft.com/office/drawing/2014/main" id="{441A7559-02A5-4838-AEEB-2F749DF614D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7308F3D-226C-4C05-8C06-6BCFAB276BB9}"/>
              </a:ext>
            </a:extLst>
          </p:cNvPr>
          <p:cNvSpPr>
            <a:spLocks noGrp="1"/>
          </p:cNvSpPr>
          <p:nvPr>
            <p:ph type="sldNum" sz="quarter" idx="12"/>
          </p:nvPr>
        </p:nvSpPr>
        <p:spPr/>
        <p:txBody>
          <a:bodyPr/>
          <a:lstStyle/>
          <a:p>
            <a:fld id="{786639BB-EF70-4A94-B30C-FF036DFCA9DA}" type="slidenum">
              <a:rPr lang="tr-TR" smtClean="0"/>
              <a:t>‹#›</a:t>
            </a:fld>
            <a:endParaRPr lang="tr-TR"/>
          </a:p>
        </p:txBody>
      </p:sp>
    </p:spTree>
    <p:extLst>
      <p:ext uri="{BB962C8B-B14F-4D97-AF65-F5344CB8AC3E}">
        <p14:creationId xmlns:p14="http://schemas.microsoft.com/office/powerpoint/2010/main" val="2737792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5FF60AF-94F1-4896-B5B0-B34066D78B97}"/>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DCA944A3-A41B-449E-BE1D-E71A19959E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300C4AFC-4E02-4BDD-903D-1234284991DE}"/>
              </a:ext>
            </a:extLst>
          </p:cNvPr>
          <p:cNvSpPr>
            <a:spLocks noGrp="1"/>
          </p:cNvSpPr>
          <p:nvPr>
            <p:ph type="dt" sz="half" idx="10"/>
          </p:nvPr>
        </p:nvSpPr>
        <p:spPr/>
        <p:txBody>
          <a:bodyPr/>
          <a:lstStyle/>
          <a:p>
            <a:fld id="{4833160F-5FA9-4015-8F41-0DAB97E4CCF4}" type="datetimeFigureOut">
              <a:rPr lang="tr-TR" smtClean="0"/>
              <a:t>23.10.2023</a:t>
            </a:fld>
            <a:endParaRPr lang="tr-TR"/>
          </a:p>
        </p:txBody>
      </p:sp>
      <p:sp>
        <p:nvSpPr>
          <p:cNvPr id="5" name="Alt Bilgi Yer Tutucusu 4">
            <a:extLst>
              <a:ext uri="{FF2B5EF4-FFF2-40B4-BE49-F238E27FC236}">
                <a16:creationId xmlns:a16="http://schemas.microsoft.com/office/drawing/2014/main" id="{80111546-34F2-4629-BE64-44EAE6B4716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5C95C9F-3CED-45CF-80BA-A302D49F18D4}"/>
              </a:ext>
            </a:extLst>
          </p:cNvPr>
          <p:cNvSpPr>
            <a:spLocks noGrp="1"/>
          </p:cNvSpPr>
          <p:nvPr>
            <p:ph type="sldNum" sz="quarter" idx="12"/>
          </p:nvPr>
        </p:nvSpPr>
        <p:spPr/>
        <p:txBody>
          <a:bodyPr/>
          <a:lstStyle/>
          <a:p>
            <a:fld id="{786639BB-EF70-4A94-B30C-FF036DFCA9DA}" type="slidenum">
              <a:rPr lang="tr-TR" smtClean="0"/>
              <a:t>‹#›</a:t>
            </a:fld>
            <a:endParaRPr lang="tr-TR"/>
          </a:p>
        </p:txBody>
      </p:sp>
    </p:spTree>
    <p:extLst>
      <p:ext uri="{BB962C8B-B14F-4D97-AF65-F5344CB8AC3E}">
        <p14:creationId xmlns:p14="http://schemas.microsoft.com/office/powerpoint/2010/main" val="1614413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0A51CD9-534D-4997-B6A5-E0955817958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41BE57C-A562-4CA4-A9C4-106A9C1A7E0D}"/>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948C59B1-AAE8-4409-A8CE-FBD4DE60B8B4}"/>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D00FF44-0045-4274-88AC-44432BA13B2C}"/>
              </a:ext>
            </a:extLst>
          </p:cNvPr>
          <p:cNvSpPr>
            <a:spLocks noGrp="1"/>
          </p:cNvSpPr>
          <p:nvPr>
            <p:ph type="dt" sz="half" idx="10"/>
          </p:nvPr>
        </p:nvSpPr>
        <p:spPr/>
        <p:txBody>
          <a:bodyPr/>
          <a:lstStyle/>
          <a:p>
            <a:fld id="{4833160F-5FA9-4015-8F41-0DAB97E4CCF4}" type="datetimeFigureOut">
              <a:rPr lang="tr-TR" smtClean="0"/>
              <a:t>23.10.2023</a:t>
            </a:fld>
            <a:endParaRPr lang="tr-TR"/>
          </a:p>
        </p:txBody>
      </p:sp>
      <p:sp>
        <p:nvSpPr>
          <p:cNvPr id="6" name="Alt Bilgi Yer Tutucusu 5">
            <a:extLst>
              <a:ext uri="{FF2B5EF4-FFF2-40B4-BE49-F238E27FC236}">
                <a16:creationId xmlns:a16="http://schemas.microsoft.com/office/drawing/2014/main" id="{F0F3D498-61E5-484C-B3B5-D660BD333E4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7888B95-68E2-41A4-AFAE-6473142A654A}"/>
              </a:ext>
            </a:extLst>
          </p:cNvPr>
          <p:cNvSpPr>
            <a:spLocks noGrp="1"/>
          </p:cNvSpPr>
          <p:nvPr>
            <p:ph type="sldNum" sz="quarter" idx="12"/>
          </p:nvPr>
        </p:nvSpPr>
        <p:spPr/>
        <p:txBody>
          <a:bodyPr/>
          <a:lstStyle/>
          <a:p>
            <a:fld id="{786639BB-EF70-4A94-B30C-FF036DFCA9DA}" type="slidenum">
              <a:rPr lang="tr-TR" smtClean="0"/>
              <a:t>‹#›</a:t>
            </a:fld>
            <a:endParaRPr lang="tr-TR"/>
          </a:p>
        </p:txBody>
      </p:sp>
    </p:spTree>
    <p:extLst>
      <p:ext uri="{BB962C8B-B14F-4D97-AF65-F5344CB8AC3E}">
        <p14:creationId xmlns:p14="http://schemas.microsoft.com/office/powerpoint/2010/main" val="686389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3DE20A0-28BB-469E-9471-C146DF3A6CD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B051582-2A14-4226-9638-6C5D33B359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51836F0A-8E5C-4C44-9B46-DB11BDE59C1D}"/>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8317332-8E3A-45E2-BD51-C7378B69F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88E6D95A-2D1B-49AC-9866-83701B296DBA}"/>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D24A76FC-9B5B-438A-979D-5793F92FD4DA}"/>
              </a:ext>
            </a:extLst>
          </p:cNvPr>
          <p:cNvSpPr>
            <a:spLocks noGrp="1"/>
          </p:cNvSpPr>
          <p:nvPr>
            <p:ph type="dt" sz="half" idx="10"/>
          </p:nvPr>
        </p:nvSpPr>
        <p:spPr/>
        <p:txBody>
          <a:bodyPr/>
          <a:lstStyle/>
          <a:p>
            <a:fld id="{4833160F-5FA9-4015-8F41-0DAB97E4CCF4}" type="datetimeFigureOut">
              <a:rPr lang="tr-TR" smtClean="0"/>
              <a:t>23.10.2023</a:t>
            </a:fld>
            <a:endParaRPr lang="tr-TR"/>
          </a:p>
        </p:txBody>
      </p:sp>
      <p:sp>
        <p:nvSpPr>
          <p:cNvPr id="8" name="Alt Bilgi Yer Tutucusu 7">
            <a:extLst>
              <a:ext uri="{FF2B5EF4-FFF2-40B4-BE49-F238E27FC236}">
                <a16:creationId xmlns:a16="http://schemas.microsoft.com/office/drawing/2014/main" id="{845DEE1F-62A7-45C1-8EFF-D4493838B867}"/>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576E27A-852D-43D0-A775-B5991001AFBC}"/>
              </a:ext>
            </a:extLst>
          </p:cNvPr>
          <p:cNvSpPr>
            <a:spLocks noGrp="1"/>
          </p:cNvSpPr>
          <p:nvPr>
            <p:ph type="sldNum" sz="quarter" idx="12"/>
          </p:nvPr>
        </p:nvSpPr>
        <p:spPr/>
        <p:txBody>
          <a:bodyPr/>
          <a:lstStyle/>
          <a:p>
            <a:fld id="{786639BB-EF70-4A94-B30C-FF036DFCA9DA}" type="slidenum">
              <a:rPr lang="tr-TR" smtClean="0"/>
              <a:t>‹#›</a:t>
            </a:fld>
            <a:endParaRPr lang="tr-TR"/>
          </a:p>
        </p:txBody>
      </p:sp>
    </p:spTree>
    <p:extLst>
      <p:ext uri="{BB962C8B-B14F-4D97-AF65-F5344CB8AC3E}">
        <p14:creationId xmlns:p14="http://schemas.microsoft.com/office/powerpoint/2010/main" val="2519291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04E023D-4DA2-4385-BC58-DA5EA0B7AEE3}"/>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3A3AFCA-2E11-456F-B4B4-064CADED367B}"/>
              </a:ext>
            </a:extLst>
          </p:cNvPr>
          <p:cNvSpPr>
            <a:spLocks noGrp="1"/>
          </p:cNvSpPr>
          <p:nvPr>
            <p:ph type="dt" sz="half" idx="10"/>
          </p:nvPr>
        </p:nvSpPr>
        <p:spPr/>
        <p:txBody>
          <a:bodyPr/>
          <a:lstStyle/>
          <a:p>
            <a:fld id="{4833160F-5FA9-4015-8F41-0DAB97E4CCF4}" type="datetimeFigureOut">
              <a:rPr lang="tr-TR" smtClean="0"/>
              <a:t>23.10.2023</a:t>
            </a:fld>
            <a:endParaRPr lang="tr-TR"/>
          </a:p>
        </p:txBody>
      </p:sp>
      <p:sp>
        <p:nvSpPr>
          <p:cNvPr id="4" name="Alt Bilgi Yer Tutucusu 3">
            <a:extLst>
              <a:ext uri="{FF2B5EF4-FFF2-40B4-BE49-F238E27FC236}">
                <a16:creationId xmlns:a16="http://schemas.microsoft.com/office/drawing/2014/main" id="{EF6B1F59-4D1D-4BD8-A999-9193DF10085A}"/>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AA923D75-7BBA-40F5-987F-9F67189E8A48}"/>
              </a:ext>
            </a:extLst>
          </p:cNvPr>
          <p:cNvSpPr>
            <a:spLocks noGrp="1"/>
          </p:cNvSpPr>
          <p:nvPr>
            <p:ph type="sldNum" sz="quarter" idx="12"/>
          </p:nvPr>
        </p:nvSpPr>
        <p:spPr/>
        <p:txBody>
          <a:bodyPr/>
          <a:lstStyle/>
          <a:p>
            <a:fld id="{786639BB-EF70-4A94-B30C-FF036DFCA9DA}" type="slidenum">
              <a:rPr lang="tr-TR" smtClean="0"/>
              <a:t>‹#›</a:t>
            </a:fld>
            <a:endParaRPr lang="tr-TR"/>
          </a:p>
        </p:txBody>
      </p:sp>
    </p:spTree>
    <p:extLst>
      <p:ext uri="{BB962C8B-B14F-4D97-AF65-F5344CB8AC3E}">
        <p14:creationId xmlns:p14="http://schemas.microsoft.com/office/powerpoint/2010/main" val="35901232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BFA3667-ACA6-4109-B91D-B02834C01A64}"/>
              </a:ext>
            </a:extLst>
          </p:cNvPr>
          <p:cNvSpPr>
            <a:spLocks noGrp="1"/>
          </p:cNvSpPr>
          <p:nvPr>
            <p:ph type="dt" sz="half" idx="10"/>
          </p:nvPr>
        </p:nvSpPr>
        <p:spPr/>
        <p:txBody>
          <a:bodyPr/>
          <a:lstStyle/>
          <a:p>
            <a:fld id="{4833160F-5FA9-4015-8F41-0DAB97E4CCF4}" type="datetimeFigureOut">
              <a:rPr lang="tr-TR" smtClean="0"/>
              <a:t>23.10.2023</a:t>
            </a:fld>
            <a:endParaRPr lang="tr-TR"/>
          </a:p>
        </p:txBody>
      </p:sp>
      <p:sp>
        <p:nvSpPr>
          <p:cNvPr id="3" name="Alt Bilgi Yer Tutucusu 2">
            <a:extLst>
              <a:ext uri="{FF2B5EF4-FFF2-40B4-BE49-F238E27FC236}">
                <a16:creationId xmlns:a16="http://schemas.microsoft.com/office/drawing/2014/main" id="{CB035B18-B932-4EB4-BCB3-5DD5367412E5}"/>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7CA39EC-9E5C-411A-B58C-62E72DB2464F}"/>
              </a:ext>
            </a:extLst>
          </p:cNvPr>
          <p:cNvSpPr>
            <a:spLocks noGrp="1"/>
          </p:cNvSpPr>
          <p:nvPr>
            <p:ph type="sldNum" sz="quarter" idx="12"/>
          </p:nvPr>
        </p:nvSpPr>
        <p:spPr/>
        <p:txBody>
          <a:bodyPr/>
          <a:lstStyle/>
          <a:p>
            <a:fld id="{786639BB-EF70-4A94-B30C-FF036DFCA9DA}" type="slidenum">
              <a:rPr lang="tr-TR" smtClean="0"/>
              <a:t>‹#›</a:t>
            </a:fld>
            <a:endParaRPr lang="tr-TR"/>
          </a:p>
        </p:txBody>
      </p:sp>
    </p:spTree>
    <p:extLst>
      <p:ext uri="{BB962C8B-B14F-4D97-AF65-F5344CB8AC3E}">
        <p14:creationId xmlns:p14="http://schemas.microsoft.com/office/powerpoint/2010/main" val="23133675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7C20982-CB60-49C4-AAC5-374DFB85FFF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4F1B4629-9D36-41C9-8EDB-88D5A26F5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6E301D2-5940-43E9-A697-65A73ED3C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225DC36C-AEBE-4E96-8648-B4681176BA4C}"/>
              </a:ext>
            </a:extLst>
          </p:cNvPr>
          <p:cNvSpPr>
            <a:spLocks noGrp="1"/>
          </p:cNvSpPr>
          <p:nvPr>
            <p:ph type="dt" sz="half" idx="10"/>
          </p:nvPr>
        </p:nvSpPr>
        <p:spPr/>
        <p:txBody>
          <a:bodyPr/>
          <a:lstStyle/>
          <a:p>
            <a:fld id="{4833160F-5FA9-4015-8F41-0DAB97E4CCF4}" type="datetimeFigureOut">
              <a:rPr lang="tr-TR" smtClean="0"/>
              <a:t>23.10.2023</a:t>
            </a:fld>
            <a:endParaRPr lang="tr-TR"/>
          </a:p>
        </p:txBody>
      </p:sp>
      <p:sp>
        <p:nvSpPr>
          <p:cNvPr id="6" name="Alt Bilgi Yer Tutucusu 5">
            <a:extLst>
              <a:ext uri="{FF2B5EF4-FFF2-40B4-BE49-F238E27FC236}">
                <a16:creationId xmlns:a16="http://schemas.microsoft.com/office/drawing/2014/main" id="{411026E4-1D4D-49D4-9923-0B64EC7442F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0E7E105-69B4-4B5A-BB10-51CAB62A8078}"/>
              </a:ext>
            </a:extLst>
          </p:cNvPr>
          <p:cNvSpPr>
            <a:spLocks noGrp="1"/>
          </p:cNvSpPr>
          <p:nvPr>
            <p:ph type="sldNum" sz="quarter" idx="12"/>
          </p:nvPr>
        </p:nvSpPr>
        <p:spPr/>
        <p:txBody>
          <a:bodyPr/>
          <a:lstStyle/>
          <a:p>
            <a:fld id="{786639BB-EF70-4A94-B30C-FF036DFCA9DA}" type="slidenum">
              <a:rPr lang="tr-TR" smtClean="0"/>
              <a:t>‹#›</a:t>
            </a:fld>
            <a:endParaRPr lang="tr-TR"/>
          </a:p>
        </p:txBody>
      </p:sp>
    </p:spTree>
    <p:extLst>
      <p:ext uri="{BB962C8B-B14F-4D97-AF65-F5344CB8AC3E}">
        <p14:creationId xmlns:p14="http://schemas.microsoft.com/office/powerpoint/2010/main" val="303634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2DD6B27-1E5E-4201-8035-2B75FA60CCC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B79C5F6F-637D-4D58-822C-CE5C72BBDA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91A5B225-D138-4ED8-809F-8F35961E7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FCBE1FEF-23F3-4F05-871E-891845A645DA}"/>
              </a:ext>
            </a:extLst>
          </p:cNvPr>
          <p:cNvSpPr>
            <a:spLocks noGrp="1"/>
          </p:cNvSpPr>
          <p:nvPr>
            <p:ph type="dt" sz="half" idx="10"/>
          </p:nvPr>
        </p:nvSpPr>
        <p:spPr/>
        <p:txBody>
          <a:bodyPr/>
          <a:lstStyle/>
          <a:p>
            <a:fld id="{4833160F-5FA9-4015-8F41-0DAB97E4CCF4}" type="datetimeFigureOut">
              <a:rPr lang="tr-TR" smtClean="0"/>
              <a:t>23.10.2023</a:t>
            </a:fld>
            <a:endParaRPr lang="tr-TR"/>
          </a:p>
        </p:txBody>
      </p:sp>
      <p:sp>
        <p:nvSpPr>
          <p:cNvPr id="6" name="Alt Bilgi Yer Tutucusu 5">
            <a:extLst>
              <a:ext uri="{FF2B5EF4-FFF2-40B4-BE49-F238E27FC236}">
                <a16:creationId xmlns:a16="http://schemas.microsoft.com/office/drawing/2014/main" id="{B2E21644-510F-488E-ABAE-C4311D82A51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7C8755-B235-4DA7-8F34-2E90FBBCEF44}"/>
              </a:ext>
            </a:extLst>
          </p:cNvPr>
          <p:cNvSpPr>
            <a:spLocks noGrp="1"/>
          </p:cNvSpPr>
          <p:nvPr>
            <p:ph type="sldNum" sz="quarter" idx="12"/>
          </p:nvPr>
        </p:nvSpPr>
        <p:spPr/>
        <p:txBody>
          <a:bodyPr/>
          <a:lstStyle/>
          <a:p>
            <a:fld id="{786639BB-EF70-4A94-B30C-FF036DFCA9DA}" type="slidenum">
              <a:rPr lang="tr-TR" smtClean="0"/>
              <a:t>‹#›</a:t>
            </a:fld>
            <a:endParaRPr lang="tr-TR"/>
          </a:p>
        </p:txBody>
      </p:sp>
    </p:spTree>
    <p:extLst>
      <p:ext uri="{BB962C8B-B14F-4D97-AF65-F5344CB8AC3E}">
        <p14:creationId xmlns:p14="http://schemas.microsoft.com/office/powerpoint/2010/main" val="1871429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2485DB1-72C1-4EFE-9E17-6C7B2437689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10F1DABE-A8F8-406F-AF36-C82AF0595672}"/>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B24A214-2F36-420E-B080-FF168B1E5A0D}"/>
              </a:ext>
            </a:extLst>
          </p:cNvPr>
          <p:cNvSpPr>
            <a:spLocks noGrp="1"/>
          </p:cNvSpPr>
          <p:nvPr>
            <p:ph type="dt" sz="half" idx="10"/>
          </p:nvPr>
        </p:nvSpPr>
        <p:spPr/>
        <p:txBody>
          <a:bodyPr/>
          <a:lstStyle/>
          <a:p>
            <a:fld id="{4833160F-5FA9-4015-8F41-0DAB97E4CCF4}" type="datetimeFigureOut">
              <a:rPr lang="tr-TR" smtClean="0"/>
              <a:t>23.10.2023</a:t>
            </a:fld>
            <a:endParaRPr lang="tr-TR"/>
          </a:p>
        </p:txBody>
      </p:sp>
      <p:sp>
        <p:nvSpPr>
          <p:cNvPr id="5" name="Alt Bilgi Yer Tutucusu 4">
            <a:extLst>
              <a:ext uri="{FF2B5EF4-FFF2-40B4-BE49-F238E27FC236}">
                <a16:creationId xmlns:a16="http://schemas.microsoft.com/office/drawing/2014/main" id="{44B72F10-8C9D-4800-B474-B88245C22E9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BE9E830-320E-4DD5-B5D5-932F4C034A56}"/>
              </a:ext>
            </a:extLst>
          </p:cNvPr>
          <p:cNvSpPr>
            <a:spLocks noGrp="1"/>
          </p:cNvSpPr>
          <p:nvPr>
            <p:ph type="sldNum" sz="quarter" idx="12"/>
          </p:nvPr>
        </p:nvSpPr>
        <p:spPr/>
        <p:txBody>
          <a:bodyPr/>
          <a:lstStyle/>
          <a:p>
            <a:fld id="{786639BB-EF70-4A94-B30C-FF036DFCA9DA}" type="slidenum">
              <a:rPr lang="tr-TR" smtClean="0"/>
              <a:t>‹#›</a:t>
            </a:fld>
            <a:endParaRPr lang="tr-TR"/>
          </a:p>
        </p:txBody>
      </p:sp>
    </p:spTree>
    <p:extLst>
      <p:ext uri="{BB962C8B-B14F-4D97-AF65-F5344CB8AC3E}">
        <p14:creationId xmlns:p14="http://schemas.microsoft.com/office/powerpoint/2010/main" val="195483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1BA2434-6735-4C66-AE55-DC89AF778640}"/>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02D6AEC-F0FB-45C1-BD0C-074C5B91F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4B8240F7-72D8-4FB1-B30D-0960F3716210}"/>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2C2F3A0-2739-4890-B645-91FF00F18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E547DEA9-305B-48C6-9635-581F72D6319C}"/>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7C4DBDB8-9010-4EA2-AE6F-967C8404C243}"/>
              </a:ext>
            </a:extLst>
          </p:cNvPr>
          <p:cNvSpPr>
            <a:spLocks noGrp="1"/>
          </p:cNvSpPr>
          <p:nvPr>
            <p:ph type="dt" sz="half" idx="10"/>
          </p:nvPr>
        </p:nvSpPr>
        <p:spPr/>
        <p:txBody>
          <a:bodyPr/>
          <a:lstStyle/>
          <a:p>
            <a:fld id="{E0F1F284-9FD5-4A3D-8021-17017737DF2F}" type="datetimeFigureOut">
              <a:rPr lang="tr-TR" smtClean="0"/>
              <a:t>23.10.2023</a:t>
            </a:fld>
            <a:endParaRPr lang="tr-TR"/>
          </a:p>
        </p:txBody>
      </p:sp>
      <p:sp>
        <p:nvSpPr>
          <p:cNvPr id="8" name="Alt Bilgi Yer Tutucusu 7">
            <a:extLst>
              <a:ext uri="{FF2B5EF4-FFF2-40B4-BE49-F238E27FC236}">
                <a16:creationId xmlns:a16="http://schemas.microsoft.com/office/drawing/2014/main" id="{785B2379-FB0F-4444-A354-81B48255309E}"/>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22F4F24B-0E84-49FB-9BA7-5FC633417F49}"/>
              </a:ext>
            </a:extLst>
          </p:cNvPr>
          <p:cNvSpPr>
            <a:spLocks noGrp="1"/>
          </p:cNvSpPr>
          <p:nvPr>
            <p:ph type="sldNum" sz="quarter" idx="12"/>
          </p:nvPr>
        </p:nvSpPr>
        <p:spPr/>
        <p:txBody>
          <a:bodyPr/>
          <a:lstStyle/>
          <a:p>
            <a:fld id="{7822F0C5-99FE-4816-A55A-36320035FF0D}" type="slidenum">
              <a:rPr lang="tr-TR" smtClean="0"/>
              <a:t>‹#›</a:t>
            </a:fld>
            <a:endParaRPr lang="tr-TR"/>
          </a:p>
        </p:txBody>
      </p:sp>
    </p:spTree>
    <p:extLst>
      <p:ext uri="{BB962C8B-B14F-4D97-AF65-F5344CB8AC3E}">
        <p14:creationId xmlns:p14="http://schemas.microsoft.com/office/powerpoint/2010/main" val="32820687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556A7A51-7447-4FD3-B87D-58DB665E11EA}"/>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F910129-43B7-4378-A4CE-22EA679C8F5B}"/>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B03C9CF-2639-4C83-B3D5-E5F7BE8F87F7}"/>
              </a:ext>
            </a:extLst>
          </p:cNvPr>
          <p:cNvSpPr>
            <a:spLocks noGrp="1"/>
          </p:cNvSpPr>
          <p:nvPr>
            <p:ph type="dt" sz="half" idx="10"/>
          </p:nvPr>
        </p:nvSpPr>
        <p:spPr/>
        <p:txBody>
          <a:bodyPr/>
          <a:lstStyle/>
          <a:p>
            <a:fld id="{4833160F-5FA9-4015-8F41-0DAB97E4CCF4}" type="datetimeFigureOut">
              <a:rPr lang="tr-TR" smtClean="0"/>
              <a:t>23.10.2023</a:t>
            </a:fld>
            <a:endParaRPr lang="tr-TR"/>
          </a:p>
        </p:txBody>
      </p:sp>
      <p:sp>
        <p:nvSpPr>
          <p:cNvPr id="5" name="Alt Bilgi Yer Tutucusu 4">
            <a:extLst>
              <a:ext uri="{FF2B5EF4-FFF2-40B4-BE49-F238E27FC236}">
                <a16:creationId xmlns:a16="http://schemas.microsoft.com/office/drawing/2014/main" id="{38E2BE39-289E-4FCF-A87F-DE765EB8DDB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3F9C381-4265-49AC-8C48-15C7925811C5}"/>
              </a:ext>
            </a:extLst>
          </p:cNvPr>
          <p:cNvSpPr>
            <a:spLocks noGrp="1"/>
          </p:cNvSpPr>
          <p:nvPr>
            <p:ph type="sldNum" sz="quarter" idx="12"/>
          </p:nvPr>
        </p:nvSpPr>
        <p:spPr/>
        <p:txBody>
          <a:bodyPr/>
          <a:lstStyle/>
          <a:p>
            <a:fld id="{786639BB-EF70-4A94-B30C-FF036DFCA9DA}" type="slidenum">
              <a:rPr lang="tr-TR" smtClean="0"/>
              <a:t>‹#›</a:t>
            </a:fld>
            <a:endParaRPr lang="tr-TR"/>
          </a:p>
        </p:txBody>
      </p:sp>
    </p:spTree>
    <p:extLst>
      <p:ext uri="{BB962C8B-B14F-4D97-AF65-F5344CB8AC3E}">
        <p14:creationId xmlns:p14="http://schemas.microsoft.com/office/powerpoint/2010/main" val="154852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E61C9FB-7F84-40FF-B965-C256200266B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082A246-1A29-43D3-BD18-73823560DC1D}"/>
              </a:ext>
            </a:extLst>
          </p:cNvPr>
          <p:cNvSpPr>
            <a:spLocks noGrp="1"/>
          </p:cNvSpPr>
          <p:nvPr>
            <p:ph type="dt" sz="half" idx="10"/>
          </p:nvPr>
        </p:nvSpPr>
        <p:spPr/>
        <p:txBody>
          <a:bodyPr/>
          <a:lstStyle/>
          <a:p>
            <a:fld id="{E0F1F284-9FD5-4A3D-8021-17017737DF2F}" type="datetimeFigureOut">
              <a:rPr lang="tr-TR" smtClean="0"/>
              <a:t>23.10.2023</a:t>
            </a:fld>
            <a:endParaRPr lang="tr-TR"/>
          </a:p>
        </p:txBody>
      </p:sp>
      <p:sp>
        <p:nvSpPr>
          <p:cNvPr id="4" name="Alt Bilgi Yer Tutucusu 3">
            <a:extLst>
              <a:ext uri="{FF2B5EF4-FFF2-40B4-BE49-F238E27FC236}">
                <a16:creationId xmlns:a16="http://schemas.microsoft.com/office/drawing/2014/main" id="{8FADABA2-A558-4585-A3DB-F59860DC7B2E}"/>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13736756-A1D1-4932-B912-36D1A6B5FB0A}"/>
              </a:ext>
            </a:extLst>
          </p:cNvPr>
          <p:cNvSpPr>
            <a:spLocks noGrp="1"/>
          </p:cNvSpPr>
          <p:nvPr>
            <p:ph type="sldNum" sz="quarter" idx="12"/>
          </p:nvPr>
        </p:nvSpPr>
        <p:spPr/>
        <p:txBody>
          <a:bodyPr/>
          <a:lstStyle/>
          <a:p>
            <a:fld id="{7822F0C5-99FE-4816-A55A-36320035FF0D}" type="slidenum">
              <a:rPr lang="tr-TR" smtClean="0"/>
              <a:t>‹#›</a:t>
            </a:fld>
            <a:endParaRPr lang="tr-TR"/>
          </a:p>
        </p:txBody>
      </p:sp>
    </p:spTree>
    <p:extLst>
      <p:ext uri="{BB962C8B-B14F-4D97-AF65-F5344CB8AC3E}">
        <p14:creationId xmlns:p14="http://schemas.microsoft.com/office/powerpoint/2010/main" val="1074706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981FE22-3E11-45A6-A2E0-B6058B15C813}"/>
              </a:ext>
            </a:extLst>
          </p:cNvPr>
          <p:cNvSpPr>
            <a:spLocks noGrp="1"/>
          </p:cNvSpPr>
          <p:nvPr>
            <p:ph type="dt" sz="half" idx="10"/>
          </p:nvPr>
        </p:nvSpPr>
        <p:spPr/>
        <p:txBody>
          <a:bodyPr/>
          <a:lstStyle/>
          <a:p>
            <a:fld id="{E0F1F284-9FD5-4A3D-8021-17017737DF2F}" type="datetimeFigureOut">
              <a:rPr lang="tr-TR" smtClean="0"/>
              <a:t>23.10.2023</a:t>
            </a:fld>
            <a:endParaRPr lang="tr-TR"/>
          </a:p>
        </p:txBody>
      </p:sp>
      <p:sp>
        <p:nvSpPr>
          <p:cNvPr id="3" name="Alt Bilgi Yer Tutucusu 2">
            <a:extLst>
              <a:ext uri="{FF2B5EF4-FFF2-40B4-BE49-F238E27FC236}">
                <a16:creationId xmlns:a16="http://schemas.microsoft.com/office/drawing/2014/main" id="{F1747F95-B753-44D0-B650-B9324E998CD0}"/>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C87040B-0335-4D35-9131-2D942FFD52A6}"/>
              </a:ext>
            </a:extLst>
          </p:cNvPr>
          <p:cNvSpPr>
            <a:spLocks noGrp="1"/>
          </p:cNvSpPr>
          <p:nvPr>
            <p:ph type="sldNum" sz="quarter" idx="12"/>
          </p:nvPr>
        </p:nvSpPr>
        <p:spPr/>
        <p:txBody>
          <a:bodyPr/>
          <a:lstStyle/>
          <a:p>
            <a:fld id="{7822F0C5-99FE-4816-A55A-36320035FF0D}" type="slidenum">
              <a:rPr lang="tr-TR" smtClean="0"/>
              <a:t>‹#›</a:t>
            </a:fld>
            <a:endParaRPr lang="tr-TR"/>
          </a:p>
        </p:txBody>
      </p:sp>
    </p:spTree>
    <p:extLst>
      <p:ext uri="{BB962C8B-B14F-4D97-AF65-F5344CB8AC3E}">
        <p14:creationId xmlns:p14="http://schemas.microsoft.com/office/powerpoint/2010/main" val="2884698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7262F1C-1ACB-448A-B5AC-EA503653F6D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4D2C1B49-687F-4589-A68E-D30E2BCA7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844265C-6CC8-4823-A59A-E0518038C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C99855A1-45E1-4451-A4C3-B35234CB8DEF}"/>
              </a:ext>
            </a:extLst>
          </p:cNvPr>
          <p:cNvSpPr>
            <a:spLocks noGrp="1"/>
          </p:cNvSpPr>
          <p:nvPr>
            <p:ph type="dt" sz="half" idx="10"/>
          </p:nvPr>
        </p:nvSpPr>
        <p:spPr/>
        <p:txBody>
          <a:bodyPr/>
          <a:lstStyle/>
          <a:p>
            <a:fld id="{E0F1F284-9FD5-4A3D-8021-17017737DF2F}" type="datetimeFigureOut">
              <a:rPr lang="tr-TR" smtClean="0"/>
              <a:t>23.10.2023</a:t>
            </a:fld>
            <a:endParaRPr lang="tr-TR"/>
          </a:p>
        </p:txBody>
      </p:sp>
      <p:sp>
        <p:nvSpPr>
          <p:cNvPr id="6" name="Alt Bilgi Yer Tutucusu 5">
            <a:extLst>
              <a:ext uri="{FF2B5EF4-FFF2-40B4-BE49-F238E27FC236}">
                <a16:creationId xmlns:a16="http://schemas.microsoft.com/office/drawing/2014/main" id="{8DBD8024-6A9B-4AC5-B717-1083A90A855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FF32FF0-1E23-408E-8F26-C81BE6AA6F1F}"/>
              </a:ext>
            </a:extLst>
          </p:cNvPr>
          <p:cNvSpPr>
            <a:spLocks noGrp="1"/>
          </p:cNvSpPr>
          <p:nvPr>
            <p:ph type="sldNum" sz="quarter" idx="12"/>
          </p:nvPr>
        </p:nvSpPr>
        <p:spPr/>
        <p:txBody>
          <a:bodyPr/>
          <a:lstStyle/>
          <a:p>
            <a:fld id="{7822F0C5-99FE-4816-A55A-36320035FF0D}" type="slidenum">
              <a:rPr lang="tr-TR" smtClean="0"/>
              <a:t>‹#›</a:t>
            </a:fld>
            <a:endParaRPr lang="tr-TR"/>
          </a:p>
        </p:txBody>
      </p:sp>
    </p:spTree>
    <p:extLst>
      <p:ext uri="{BB962C8B-B14F-4D97-AF65-F5344CB8AC3E}">
        <p14:creationId xmlns:p14="http://schemas.microsoft.com/office/powerpoint/2010/main" val="1774913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F7BF0D3-B3F6-444D-9294-ECAE7B6B7A1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7D50E72-B747-419C-B127-5555F16E03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DF7217D-FED6-4EAD-8A3E-912786518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89B1E723-7A93-4447-960A-33EDC786D76E}"/>
              </a:ext>
            </a:extLst>
          </p:cNvPr>
          <p:cNvSpPr>
            <a:spLocks noGrp="1"/>
          </p:cNvSpPr>
          <p:nvPr>
            <p:ph type="dt" sz="half" idx="10"/>
          </p:nvPr>
        </p:nvSpPr>
        <p:spPr/>
        <p:txBody>
          <a:bodyPr/>
          <a:lstStyle/>
          <a:p>
            <a:fld id="{E0F1F284-9FD5-4A3D-8021-17017737DF2F}" type="datetimeFigureOut">
              <a:rPr lang="tr-TR" smtClean="0"/>
              <a:t>23.10.2023</a:t>
            </a:fld>
            <a:endParaRPr lang="tr-TR"/>
          </a:p>
        </p:txBody>
      </p:sp>
      <p:sp>
        <p:nvSpPr>
          <p:cNvPr id="6" name="Alt Bilgi Yer Tutucusu 5">
            <a:extLst>
              <a:ext uri="{FF2B5EF4-FFF2-40B4-BE49-F238E27FC236}">
                <a16:creationId xmlns:a16="http://schemas.microsoft.com/office/drawing/2014/main" id="{A76C6364-6F8B-4BFF-8896-BE179AB13FD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10ABE2B-A700-4CEB-BF2D-C236E2B54C69}"/>
              </a:ext>
            </a:extLst>
          </p:cNvPr>
          <p:cNvSpPr>
            <a:spLocks noGrp="1"/>
          </p:cNvSpPr>
          <p:nvPr>
            <p:ph type="sldNum" sz="quarter" idx="12"/>
          </p:nvPr>
        </p:nvSpPr>
        <p:spPr/>
        <p:txBody>
          <a:bodyPr/>
          <a:lstStyle/>
          <a:p>
            <a:fld id="{7822F0C5-99FE-4816-A55A-36320035FF0D}" type="slidenum">
              <a:rPr lang="tr-TR" smtClean="0"/>
              <a:t>‹#›</a:t>
            </a:fld>
            <a:endParaRPr lang="tr-TR"/>
          </a:p>
        </p:txBody>
      </p:sp>
    </p:spTree>
    <p:extLst>
      <p:ext uri="{BB962C8B-B14F-4D97-AF65-F5344CB8AC3E}">
        <p14:creationId xmlns:p14="http://schemas.microsoft.com/office/powerpoint/2010/main" val="285588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9.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8ACA70F-127E-47CE-A2D5-D102436EF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9D41D7E-8E6E-480B-BE21-35D4625D5B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01F11FC-F913-4DCB-A795-CAA53D0529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1F284-9FD5-4A3D-8021-17017737DF2F}" type="datetimeFigureOut">
              <a:rPr lang="tr-TR" smtClean="0"/>
              <a:t>23.10.2023</a:t>
            </a:fld>
            <a:endParaRPr lang="tr-TR"/>
          </a:p>
        </p:txBody>
      </p:sp>
      <p:sp>
        <p:nvSpPr>
          <p:cNvPr id="5" name="Alt Bilgi Yer Tutucusu 4">
            <a:extLst>
              <a:ext uri="{FF2B5EF4-FFF2-40B4-BE49-F238E27FC236}">
                <a16:creationId xmlns:a16="http://schemas.microsoft.com/office/drawing/2014/main" id="{FC1979F3-7486-4DD2-854C-B179CD7B3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D0ECD9C3-0005-492C-B536-10C7AB019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22F0C5-99FE-4816-A55A-36320035FF0D}" type="slidenum">
              <a:rPr lang="tr-TR" smtClean="0"/>
              <a:t>‹#›</a:t>
            </a:fld>
            <a:endParaRPr lang="tr-TR"/>
          </a:p>
        </p:txBody>
      </p:sp>
    </p:spTree>
    <p:extLst>
      <p:ext uri="{BB962C8B-B14F-4D97-AF65-F5344CB8AC3E}">
        <p14:creationId xmlns:p14="http://schemas.microsoft.com/office/powerpoint/2010/main" val="4126249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795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Lst>
  <p:hf hdr="0" ftr="0" dt="0"/>
  <p:txStyles>
    <p:titleStyle>
      <a:lvl1pPr algn="l" defTabSz="1024677" rtl="0" eaLnBrk="1" latinLnBrk="0" hangingPunct="1">
        <a:lnSpc>
          <a:spcPct val="90000"/>
        </a:lnSpc>
        <a:spcBef>
          <a:spcPct val="0"/>
        </a:spcBef>
        <a:buNone/>
        <a:defRPr sz="4931" kern="1200">
          <a:solidFill>
            <a:schemeClr val="tx1"/>
          </a:solidFill>
          <a:latin typeface="+mj-lt"/>
          <a:ea typeface="+mj-ea"/>
          <a:cs typeface="+mj-cs"/>
        </a:defRPr>
      </a:lvl1pPr>
    </p:titleStyle>
    <p:bodyStyle>
      <a:lvl1pPr marL="256169" indent="-256169" algn="l" defTabSz="1024677" rtl="0" eaLnBrk="1" latinLnBrk="0" hangingPunct="1">
        <a:lnSpc>
          <a:spcPct val="90000"/>
        </a:lnSpc>
        <a:spcBef>
          <a:spcPts val="1121"/>
        </a:spcBef>
        <a:buFont typeface="Arial" panose="020B0604020202020204" pitchFamily="34" charset="0"/>
        <a:buChar char="•"/>
        <a:defRPr sz="3138" kern="1200">
          <a:solidFill>
            <a:schemeClr val="tx1"/>
          </a:solidFill>
          <a:latin typeface="+mn-lt"/>
          <a:ea typeface="+mn-ea"/>
          <a:cs typeface="+mn-cs"/>
        </a:defRPr>
      </a:lvl1pPr>
      <a:lvl2pPr marL="768507" indent="-256169" algn="l" defTabSz="1024677" rtl="0" eaLnBrk="1" latinLnBrk="0" hangingPunct="1">
        <a:lnSpc>
          <a:spcPct val="90000"/>
        </a:lnSpc>
        <a:spcBef>
          <a:spcPts val="560"/>
        </a:spcBef>
        <a:buFont typeface="Arial" panose="020B0604020202020204" pitchFamily="34" charset="0"/>
        <a:buChar char="•"/>
        <a:defRPr sz="2689" kern="1200">
          <a:solidFill>
            <a:schemeClr val="tx1"/>
          </a:solidFill>
          <a:latin typeface="+mn-lt"/>
          <a:ea typeface="+mn-ea"/>
          <a:cs typeface="+mn-cs"/>
        </a:defRPr>
      </a:lvl2pPr>
      <a:lvl3pPr marL="1280846" indent="-256169" algn="l" defTabSz="1024677" rtl="0" eaLnBrk="1" latinLnBrk="0" hangingPunct="1">
        <a:lnSpc>
          <a:spcPct val="90000"/>
        </a:lnSpc>
        <a:spcBef>
          <a:spcPts val="560"/>
        </a:spcBef>
        <a:buFont typeface="Arial" panose="020B0604020202020204" pitchFamily="34" charset="0"/>
        <a:buChar char="•"/>
        <a:defRPr sz="2241" kern="1200">
          <a:solidFill>
            <a:schemeClr val="tx1"/>
          </a:solidFill>
          <a:latin typeface="+mn-lt"/>
          <a:ea typeface="+mn-ea"/>
          <a:cs typeface="+mn-cs"/>
        </a:defRPr>
      </a:lvl3pPr>
      <a:lvl4pPr marL="1793184" indent="-256169" algn="l" defTabSz="1024677"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4pPr>
      <a:lvl5pPr marL="2305522" indent="-256169" algn="l" defTabSz="1024677"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5pPr>
      <a:lvl6pPr marL="2817861" indent="-256169" algn="l" defTabSz="1024677"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6pPr>
      <a:lvl7pPr marL="3330199" indent="-256169" algn="l" defTabSz="1024677"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7pPr>
      <a:lvl8pPr marL="3842537" indent="-256169" algn="l" defTabSz="1024677"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8pPr>
      <a:lvl9pPr marL="4354876" indent="-256169" algn="l" defTabSz="1024677"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9pPr>
    </p:bodyStyle>
    <p:otherStyle>
      <a:defPPr>
        <a:defRPr lang="tr-TR"/>
      </a:defPPr>
      <a:lvl1pPr marL="0" algn="l" defTabSz="1024677" rtl="0" eaLnBrk="1" latinLnBrk="0" hangingPunct="1">
        <a:defRPr sz="2017" kern="1200">
          <a:solidFill>
            <a:schemeClr val="tx1"/>
          </a:solidFill>
          <a:latin typeface="+mn-lt"/>
          <a:ea typeface="+mn-ea"/>
          <a:cs typeface="+mn-cs"/>
        </a:defRPr>
      </a:lvl1pPr>
      <a:lvl2pPr marL="512338" algn="l" defTabSz="1024677" rtl="0" eaLnBrk="1" latinLnBrk="0" hangingPunct="1">
        <a:defRPr sz="2017" kern="1200">
          <a:solidFill>
            <a:schemeClr val="tx1"/>
          </a:solidFill>
          <a:latin typeface="+mn-lt"/>
          <a:ea typeface="+mn-ea"/>
          <a:cs typeface="+mn-cs"/>
        </a:defRPr>
      </a:lvl2pPr>
      <a:lvl3pPr marL="1024677" algn="l" defTabSz="1024677" rtl="0" eaLnBrk="1" latinLnBrk="0" hangingPunct="1">
        <a:defRPr sz="2017" kern="1200">
          <a:solidFill>
            <a:schemeClr val="tx1"/>
          </a:solidFill>
          <a:latin typeface="+mn-lt"/>
          <a:ea typeface="+mn-ea"/>
          <a:cs typeface="+mn-cs"/>
        </a:defRPr>
      </a:lvl3pPr>
      <a:lvl4pPr marL="1537015" algn="l" defTabSz="1024677" rtl="0" eaLnBrk="1" latinLnBrk="0" hangingPunct="1">
        <a:defRPr sz="2017" kern="1200">
          <a:solidFill>
            <a:schemeClr val="tx1"/>
          </a:solidFill>
          <a:latin typeface="+mn-lt"/>
          <a:ea typeface="+mn-ea"/>
          <a:cs typeface="+mn-cs"/>
        </a:defRPr>
      </a:lvl4pPr>
      <a:lvl5pPr marL="2049353" algn="l" defTabSz="1024677" rtl="0" eaLnBrk="1" latinLnBrk="0" hangingPunct="1">
        <a:defRPr sz="2017" kern="1200">
          <a:solidFill>
            <a:schemeClr val="tx1"/>
          </a:solidFill>
          <a:latin typeface="+mn-lt"/>
          <a:ea typeface="+mn-ea"/>
          <a:cs typeface="+mn-cs"/>
        </a:defRPr>
      </a:lvl5pPr>
      <a:lvl6pPr marL="2561692" algn="l" defTabSz="1024677" rtl="0" eaLnBrk="1" latinLnBrk="0" hangingPunct="1">
        <a:defRPr sz="2017" kern="1200">
          <a:solidFill>
            <a:schemeClr val="tx1"/>
          </a:solidFill>
          <a:latin typeface="+mn-lt"/>
          <a:ea typeface="+mn-ea"/>
          <a:cs typeface="+mn-cs"/>
        </a:defRPr>
      </a:lvl6pPr>
      <a:lvl7pPr marL="3074030" algn="l" defTabSz="1024677" rtl="0" eaLnBrk="1" latinLnBrk="0" hangingPunct="1">
        <a:defRPr sz="2017" kern="1200">
          <a:solidFill>
            <a:schemeClr val="tx1"/>
          </a:solidFill>
          <a:latin typeface="+mn-lt"/>
          <a:ea typeface="+mn-ea"/>
          <a:cs typeface="+mn-cs"/>
        </a:defRPr>
      </a:lvl7pPr>
      <a:lvl8pPr marL="3586368" algn="l" defTabSz="1024677" rtl="0" eaLnBrk="1" latinLnBrk="0" hangingPunct="1">
        <a:defRPr sz="2017" kern="1200">
          <a:solidFill>
            <a:schemeClr val="tx1"/>
          </a:solidFill>
          <a:latin typeface="+mn-lt"/>
          <a:ea typeface="+mn-ea"/>
          <a:cs typeface="+mn-cs"/>
        </a:defRPr>
      </a:lvl8pPr>
      <a:lvl9pPr marL="4098707" algn="l" defTabSz="1024677" rtl="0" eaLnBrk="1" latinLnBrk="0" hangingPunct="1">
        <a:defRPr sz="201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B49AFF3-693C-4F92-84FB-88730911F2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BCBBAB7-7E06-4024-A810-BD9612927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F0A5BA6-FD01-40BF-998B-AD87AD6869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3160F-5FA9-4015-8F41-0DAB97E4CCF4}" type="datetimeFigureOut">
              <a:rPr lang="tr-TR" smtClean="0"/>
              <a:t>23.10.2023</a:t>
            </a:fld>
            <a:endParaRPr lang="tr-TR"/>
          </a:p>
        </p:txBody>
      </p:sp>
      <p:sp>
        <p:nvSpPr>
          <p:cNvPr id="5" name="Alt Bilgi Yer Tutucusu 4">
            <a:extLst>
              <a:ext uri="{FF2B5EF4-FFF2-40B4-BE49-F238E27FC236}">
                <a16:creationId xmlns:a16="http://schemas.microsoft.com/office/drawing/2014/main" id="{F59BB3F4-D8AE-4729-9A0D-8AAD5BB43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7CAD3260-F1A2-4336-880A-8245B0286B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639BB-EF70-4A94-B30C-FF036DFCA9DA}" type="slidenum">
              <a:rPr lang="tr-TR" smtClean="0"/>
              <a:t>‹#›</a:t>
            </a:fld>
            <a:endParaRPr lang="tr-TR"/>
          </a:p>
        </p:txBody>
      </p:sp>
    </p:spTree>
    <p:extLst>
      <p:ext uri="{BB962C8B-B14F-4D97-AF65-F5344CB8AC3E}">
        <p14:creationId xmlns:p14="http://schemas.microsoft.com/office/powerpoint/2010/main" val="9463193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5.png"/><Relationship Id="rId5" Type="http://schemas.openxmlformats.org/officeDocument/2006/relationships/diagramQuickStyle" Target="../diagrams/quickStyle3.xml"/><Relationship Id="rId10" Type="http://schemas.openxmlformats.org/officeDocument/2006/relationships/image" Target="../media/image24.png"/><Relationship Id="rId4" Type="http://schemas.openxmlformats.org/officeDocument/2006/relationships/diagramLayout" Target="../diagrams/layout3.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hsgm.saglik.gov.tr/tr/kronikhastaliklar-anasayfa" TargetMode="External"/><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hyp.saglik.gov.tr/" TargetMode="Externa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3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3.jpeg"/><Relationship Id="rId7" Type="http://schemas.openxmlformats.org/officeDocument/2006/relationships/diagramColors" Target="../diagrams/colors4.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65.jpeg"/><Relationship Id="rId4" Type="http://schemas.openxmlformats.org/officeDocument/2006/relationships/diagramData" Target="../diagrams/data4.xml"/><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hyperlink" Target="https://hsgmdestek.saglik.gov.tr/tr/kronikhastaliklar-haberler/hyp-yayinda.html" TargetMode="Externa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www.tr.undp.org/content/turkey/tr/home/post-2015/sdg-overview.html" TargetMode="External"/><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www.tr.undp.org/content/turkey/en/home/post-2015/sdg-overview/goal-3.html"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a:extLst>
              <a:ext uri="{FF2B5EF4-FFF2-40B4-BE49-F238E27FC236}">
                <a16:creationId xmlns:a16="http://schemas.microsoft.com/office/drawing/2014/main" id="{0A45924E-89C3-441C-81BB-3BDEB496798D}"/>
              </a:ext>
            </a:extLst>
          </p:cNvPr>
          <p:cNvSpPr>
            <a:spLocks noGrp="1"/>
          </p:cNvSpPr>
          <p:nvPr>
            <p:ph type="ctrTitle"/>
          </p:nvPr>
        </p:nvSpPr>
        <p:spPr>
          <a:xfrm>
            <a:off x="948813" y="1797994"/>
            <a:ext cx="10294374" cy="1956654"/>
          </a:xfrm>
        </p:spPr>
        <p:txBody>
          <a:bodyPr>
            <a:noAutofit/>
          </a:bodyPr>
          <a:lstStyle/>
          <a:p>
            <a:r>
              <a:rPr lang="en-US" sz="3600" b="1" dirty="0">
                <a:latin typeface="+mn-lt"/>
              </a:rPr>
              <a:t>BİRİNC</a:t>
            </a:r>
            <a:r>
              <a:rPr lang="tr-TR" sz="3600" b="1" dirty="0">
                <a:latin typeface="+mn-lt"/>
              </a:rPr>
              <a:t>İ</a:t>
            </a:r>
            <a:r>
              <a:rPr lang="en-US" sz="3600" b="1" dirty="0">
                <a:latin typeface="+mn-lt"/>
              </a:rPr>
              <a:t> BASAMAK SAĞLIK KURULUŞLARINDA KRONİK </a:t>
            </a:r>
            <a:r>
              <a:rPr lang="tr-TR" sz="3600" b="1" dirty="0">
                <a:latin typeface="+mn-lt"/>
              </a:rPr>
              <a:t>HASTALIKLARIN</a:t>
            </a:r>
            <a:r>
              <a:rPr lang="en-US" sz="3600" b="1" dirty="0">
                <a:latin typeface="+mn-lt"/>
              </a:rPr>
              <a:t> </a:t>
            </a:r>
            <a:r>
              <a:rPr lang="tr-TR" sz="3600" b="1" dirty="0">
                <a:latin typeface="+mn-lt"/>
              </a:rPr>
              <a:t>YÖNETİMİ</a:t>
            </a:r>
            <a:endParaRPr lang="tr-TR" sz="3600" dirty="0">
              <a:latin typeface="+mn-lt"/>
            </a:endParaRPr>
          </a:p>
        </p:txBody>
      </p:sp>
      <p:sp>
        <p:nvSpPr>
          <p:cNvPr id="7" name="Alt Başlık 2">
            <a:extLst>
              <a:ext uri="{FF2B5EF4-FFF2-40B4-BE49-F238E27FC236}">
                <a16:creationId xmlns:a16="http://schemas.microsoft.com/office/drawing/2014/main" id="{6B6783C7-4BD9-4874-B71B-CC49D71926C1}"/>
              </a:ext>
            </a:extLst>
          </p:cNvPr>
          <p:cNvSpPr>
            <a:spLocks noGrp="1"/>
          </p:cNvSpPr>
          <p:nvPr>
            <p:ph type="subTitle" idx="1"/>
          </p:nvPr>
        </p:nvSpPr>
        <p:spPr>
          <a:xfrm>
            <a:off x="1356337" y="4081679"/>
            <a:ext cx="9635612" cy="723896"/>
          </a:xfrm>
        </p:spPr>
        <p:txBody>
          <a:bodyPr>
            <a:noAutofit/>
          </a:bodyPr>
          <a:lstStyle/>
          <a:p>
            <a:r>
              <a:rPr lang="tr-TR" b="1" dirty="0">
                <a:ea typeface="+mj-ea"/>
                <a:cs typeface="+mj-cs"/>
              </a:rPr>
              <a:t>Kronik Hastalıklar ve Yaşlı Sağlığı  Dairesi Başkanlığı</a:t>
            </a:r>
          </a:p>
        </p:txBody>
      </p:sp>
      <p:sp>
        <p:nvSpPr>
          <p:cNvPr id="2" name="Dikdörtgen 1"/>
          <p:cNvSpPr/>
          <p:nvPr/>
        </p:nvSpPr>
        <p:spPr>
          <a:xfrm>
            <a:off x="160774" y="0"/>
            <a:ext cx="12031226" cy="1125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160" y="379296"/>
            <a:ext cx="2487256" cy="1719584"/>
          </a:xfrm>
          <a:prstGeom prst="rect">
            <a:avLst/>
          </a:prstGeom>
        </p:spPr>
      </p:pic>
      <p:pic>
        <p:nvPicPr>
          <p:cNvPr id="8" name="Picture 2" descr="The Partnership – The Defeat-NCD Partnership">
            <a:extLst>
              <a:ext uri="{FF2B5EF4-FFF2-40B4-BE49-F238E27FC236}">
                <a16:creationId xmlns:a16="http://schemas.microsoft.com/office/drawing/2014/main" id="{F78CB7D2-D364-47C7-96F4-0B2ECDEF35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5209" y="3749388"/>
            <a:ext cx="2611462" cy="31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171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0359" y="967563"/>
            <a:ext cx="9891324" cy="794253"/>
          </a:xfrm>
        </p:spPr>
        <p:txBody>
          <a:bodyPr>
            <a:noAutofit/>
          </a:bodyPr>
          <a:lstStyle/>
          <a:p>
            <a:r>
              <a:rPr lang="tr-TR" sz="2800" b="1" dirty="0">
                <a:latin typeface="Calibri" panose="020F0502020204030204" pitchFamily="34" charset="0"/>
                <a:cs typeface="Times New Roman" panose="02020603050405020304" pitchFamily="18" charset="0"/>
              </a:rPr>
              <a:t>Bulaşıcı Olmayan Hastalıklar ve Ulusal Politika</a:t>
            </a:r>
          </a:p>
        </p:txBody>
      </p:sp>
      <p:sp>
        <p:nvSpPr>
          <p:cNvPr id="3" name="İçerik Yer Tutucusu 2"/>
          <p:cNvSpPr>
            <a:spLocks noGrp="1"/>
          </p:cNvSpPr>
          <p:nvPr>
            <p:ph idx="1"/>
          </p:nvPr>
        </p:nvSpPr>
        <p:spPr>
          <a:xfrm>
            <a:off x="434177" y="1834369"/>
            <a:ext cx="6337816" cy="4805882"/>
          </a:xfrm>
        </p:spPr>
        <p:txBody>
          <a:bodyPr>
            <a:normAutofit/>
          </a:bodyPr>
          <a:lstStyle/>
          <a:p>
            <a:pPr algn="just">
              <a:lnSpc>
                <a:spcPct val="100000"/>
              </a:lnSpc>
              <a:buFont typeface="Wingdings" panose="05000000000000000000" pitchFamily="2" charset="2"/>
              <a:buChar char="ü"/>
            </a:pPr>
            <a:r>
              <a:rPr lang="tr-TR" sz="2200" dirty="0"/>
              <a:t>Bakanlığımızca, 2008 yılından itibaren bulaşıcı olmayan hastalıklar ve risk faktörlerine yönelik önleme kontrol programları yürütülmektedir.</a:t>
            </a:r>
          </a:p>
          <a:p>
            <a:pPr algn="just">
              <a:lnSpc>
                <a:spcPct val="100000"/>
              </a:lnSpc>
              <a:buFont typeface="Wingdings" panose="05000000000000000000" pitchFamily="2" charset="2"/>
              <a:buChar char="ü"/>
            </a:pPr>
            <a:endParaRPr lang="tr-TR" sz="2200" dirty="0"/>
          </a:p>
          <a:p>
            <a:pPr algn="just">
              <a:lnSpc>
                <a:spcPct val="100000"/>
              </a:lnSpc>
              <a:buFont typeface="Wingdings" panose="05000000000000000000" pitchFamily="2" charset="2"/>
              <a:buChar char="ü"/>
            </a:pPr>
            <a:r>
              <a:rPr lang="tr-TR" sz="2200" dirty="0"/>
              <a:t>2010 yılından bu yana Bakanlığımızın Stratejik Planlarında</a:t>
            </a:r>
            <a:r>
              <a:rPr lang="en-US" sz="2200" dirty="0"/>
              <a:t>,</a:t>
            </a:r>
            <a:r>
              <a:rPr lang="tr-TR" sz="2200" dirty="0"/>
              <a:t> </a:t>
            </a:r>
          </a:p>
          <a:p>
            <a:pPr algn="just">
              <a:lnSpc>
                <a:spcPct val="100000"/>
              </a:lnSpc>
              <a:buFont typeface="Wingdings" panose="05000000000000000000" pitchFamily="2" charset="2"/>
              <a:buChar char="ü"/>
            </a:pPr>
            <a:endParaRPr lang="tr-TR" sz="2200" dirty="0"/>
          </a:p>
          <a:p>
            <a:pPr algn="just">
              <a:lnSpc>
                <a:spcPct val="100000"/>
              </a:lnSpc>
              <a:buFont typeface="Wingdings" panose="05000000000000000000" pitchFamily="2" charset="2"/>
              <a:buChar char="ü"/>
            </a:pPr>
            <a:r>
              <a:rPr lang="tr-TR" sz="2200" dirty="0"/>
              <a:t>2</a:t>
            </a:r>
            <a:r>
              <a:rPr lang="en-US" sz="2200" dirty="0"/>
              <a:t>01</a:t>
            </a:r>
            <a:r>
              <a:rPr lang="tr-TR" sz="2200" dirty="0"/>
              <a:t>4 yılından günümüze kadar Hükümetimizin Kalkın</a:t>
            </a:r>
            <a:r>
              <a:rPr lang="en-US" sz="2200" dirty="0"/>
              <a:t>m</a:t>
            </a:r>
            <a:r>
              <a:rPr lang="tr-TR" sz="2200" dirty="0"/>
              <a:t>a Plan</a:t>
            </a:r>
            <a:r>
              <a:rPr lang="en-US" sz="2200" dirty="0" err="1"/>
              <a:t>ların</a:t>
            </a:r>
            <a:r>
              <a:rPr lang="tr-TR" sz="2200" dirty="0"/>
              <a:t>da bulaşıcı olmayan hastalıklar ve risk faktörleri ile mücadele öncelikli konular arasında yer almıştır.</a:t>
            </a:r>
          </a:p>
          <a:p>
            <a:pPr algn="just">
              <a:lnSpc>
                <a:spcPct val="150000"/>
              </a:lnSpc>
              <a:buFont typeface="Wingdings" panose="05000000000000000000" pitchFamily="2" charset="2"/>
              <a:buChar char="ü"/>
            </a:pPr>
            <a:endParaRPr lang="tr-TR" sz="2200" dirty="0"/>
          </a:p>
          <a:p>
            <a:pPr algn="just">
              <a:lnSpc>
                <a:spcPct val="150000"/>
              </a:lnSpc>
              <a:buFont typeface="Wingdings" panose="05000000000000000000" pitchFamily="2" charset="2"/>
              <a:buChar char="ü"/>
            </a:pPr>
            <a:endParaRPr lang="tr-TR" sz="2200" dirty="0"/>
          </a:p>
          <a:p>
            <a:pPr algn="just">
              <a:lnSpc>
                <a:spcPct val="150000"/>
              </a:lnSpc>
              <a:buFont typeface="Wingdings" panose="05000000000000000000" pitchFamily="2" charset="2"/>
              <a:buChar char="ü"/>
            </a:pPr>
            <a:endParaRPr lang="tr-TR" sz="2200" dirty="0"/>
          </a:p>
        </p:txBody>
      </p:sp>
      <p:pic>
        <p:nvPicPr>
          <p:cNvPr id="8" name="Resim 7">
            <a:extLst>
              <a:ext uri="{FF2B5EF4-FFF2-40B4-BE49-F238E27FC236}">
                <a16:creationId xmlns:a16="http://schemas.microsoft.com/office/drawing/2014/main" id="{4BDA5DBA-6EAC-4780-B191-A604AB7372F4}"/>
              </a:ext>
            </a:extLst>
          </p:cNvPr>
          <p:cNvPicPr>
            <a:picLocks noChangeAspect="1"/>
          </p:cNvPicPr>
          <p:nvPr/>
        </p:nvPicPr>
        <p:blipFill>
          <a:blip r:embed="rId3"/>
          <a:stretch>
            <a:fillRect/>
          </a:stretch>
        </p:blipFill>
        <p:spPr>
          <a:xfrm>
            <a:off x="7441950" y="1757903"/>
            <a:ext cx="2154724" cy="2954622"/>
          </a:xfrm>
          <a:prstGeom prst="rect">
            <a:avLst/>
          </a:prstGeom>
          <a:ln>
            <a:solidFill>
              <a:srgbClr val="C00000"/>
            </a:solidFill>
          </a:ln>
        </p:spPr>
      </p:pic>
      <p:pic>
        <p:nvPicPr>
          <p:cNvPr id="9" name="Resim 8">
            <a:extLst>
              <a:ext uri="{FF2B5EF4-FFF2-40B4-BE49-F238E27FC236}">
                <a16:creationId xmlns:a16="http://schemas.microsoft.com/office/drawing/2014/main" id="{7CD21C91-BC45-4E44-9EA4-9BDC501E2EE5}"/>
              </a:ext>
            </a:extLst>
          </p:cNvPr>
          <p:cNvPicPr>
            <a:picLocks noChangeAspect="1"/>
          </p:cNvPicPr>
          <p:nvPr/>
        </p:nvPicPr>
        <p:blipFill>
          <a:blip r:embed="rId4"/>
          <a:stretch>
            <a:fillRect/>
          </a:stretch>
        </p:blipFill>
        <p:spPr>
          <a:xfrm>
            <a:off x="9568479" y="3328668"/>
            <a:ext cx="2038619" cy="2809585"/>
          </a:xfrm>
          <a:prstGeom prst="rect">
            <a:avLst/>
          </a:prstGeom>
        </p:spPr>
      </p:pic>
    </p:spTree>
    <p:extLst>
      <p:ext uri="{BB962C8B-B14F-4D97-AF65-F5344CB8AC3E}">
        <p14:creationId xmlns:p14="http://schemas.microsoft.com/office/powerpoint/2010/main" val="358941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72801D9-8BF4-45A0-B49A-58131E7BC966}"/>
              </a:ext>
            </a:extLst>
          </p:cNvPr>
          <p:cNvSpPr txBox="1">
            <a:spLocks/>
          </p:cNvSpPr>
          <p:nvPr/>
        </p:nvSpPr>
        <p:spPr>
          <a:xfrm>
            <a:off x="347790" y="1125233"/>
            <a:ext cx="10993168" cy="4146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cs typeface="Times New Roman" panose="02020603050405020304" pitchFamily="18" charset="0"/>
              </a:rPr>
              <a:t>Bulaşıcı Olmayan Hastalıklarda Nihai Hedeflerimiz</a:t>
            </a:r>
          </a:p>
        </p:txBody>
      </p:sp>
      <p:pic>
        <p:nvPicPr>
          <p:cNvPr id="3" name="İçerik Yer Tutucusu 3">
            <a:extLst>
              <a:ext uri="{FF2B5EF4-FFF2-40B4-BE49-F238E27FC236}">
                <a16:creationId xmlns:a16="http://schemas.microsoft.com/office/drawing/2014/main" id="{2DD506C7-9E4D-44D5-A8CA-C7B77C000BC9}"/>
              </a:ext>
            </a:extLst>
          </p:cNvPr>
          <p:cNvPicPr>
            <a:picLocks noChangeAspect="1"/>
          </p:cNvPicPr>
          <p:nvPr/>
        </p:nvPicPr>
        <p:blipFill rotWithShape="1">
          <a:blip r:embed="rId3"/>
          <a:srcRect l="34683" t="11974" r="34697" b="12182"/>
          <a:stretch/>
        </p:blipFill>
        <p:spPr>
          <a:xfrm>
            <a:off x="8793480" y="1733107"/>
            <a:ext cx="3124200" cy="4755561"/>
          </a:xfrm>
          <a:prstGeom prst="rect">
            <a:avLst/>
          </a:prstGeom>
        </p:spPr>
      </p:pic>
      <p:graphicFrame>
        <p:nvGraphicFramePr>
          <p:cNvPr id="4" name="Diyagram 3">
            <a:extLst>
              <a:ext uri="{FF2B5EF4-FFF2-40B4-BE49-F238E27FC236}">
                <a16:creationId xmlns:a16="http://schemas.microsoft.com/office/drawing/2014/main" id="{8A774B60-35FD-4E38-8158-1FC1C22150A5}"/>
              </a:ext>
            </a:extLst>
          </p:cNvPr>
          <p:cNvGraphicFramePr/>
          <p:nvPr>
            <p:extLst>
              <p:ext uri="{D42A27DB-BD31-4B8C-83A1-F6EECF244321}">
                <p14:modId xmlns:p14="http://schemas.microsoft.com/office/powerpoint/2010/main" val="2620593158"/>
              </p:ext>
            </p:extLst>
          </p:nvPr>
        </p:nvGraphicFramePr>
        <p:xfrm>
          <a:off x="259080" y="1512606"/>
          <a:ext cx="8397240" cy="2931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yagram 4">
            <a:extLst>
              <a:ext uri="{FF2B5EF4-FFF2-40B4-BE49-F238E27FC236}">
                <a16:creationId xmlns:a16="http://schemas.microsoft.com/office/drawing/2014/main" id="{6D04EDE7-574C-4877-9AFF-33D479C3CC9B}"/>
              </a:ext>
            </a:extLst>
          </p:cNvPr>
          <p:cNvGraphicFramePr/>
          <p:nvPr>
            <p:extLst>
              <p:ext uri="{D42A27DB-BD31-4B8C-83A1-F6EECF244321}">
                <p14:modId xmlns:p14="http://schemas.microsoft.com/office/powerpoint/2010/main" val="1343978801"/>
              </p:ext>
            </p:extLst>
          </p:nvPr>
        </p:nvGraphicFramePr>
        <p:xfrm>
          <a:off x="259080" y="4307080"/>
          <a:ext cx="8397240" cy="237375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75326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369380" y="1115194"/>
            <a:ext cx="11791950" cy="492443"/>
          </a:xfrm>
          <a:prstGeom prst="rect">
            <a:avLst/>
          </a:prstGeom>
        </p:spPr>
        <p:txBody>
          <a:bodyPr wrap="square">
            <a:spAutoFit/>
          </a:bodyPr>
          <a:lstStyle/>
          <a:p>
            <a:r>
              <a:rPr lang="tr-TR" sz="2600" b="1" dirty="0"/>
              <a:t>Yaşam Boyu Sağlığın Güçlendirilmesine Yönelik Önleme ve Kontrol Programları</a:t>
            </a:r>
            <a:endParaRPr lang="tr-TR" sz="2600" dirty="0"/>
          </a:p>
        </p:txBody>
      </p:sp>
      <p:graphicFrame>
        <p:nvGraphicFramePr>
          <p:cNvPr id="22" name="Diyagram 21">
            <a:extLst>
              <a:ext uri="{FF2B5EF4-FFF2-40B4-BE49-F238E27FC236}">
                <a16:creationId xmlns:a16="http://schemas.microsoft.com/office/drawing/2014/main" id="{4785720F-3393-4B61-9702-85EE666F9A06}"/>
              </a:ext>
            </a:extLst>
          </p:cNvPr>
          <p:cNvGraphicFramePr/>
          <p:nvPr>
            <p:extLst>
              <p:ext uri="{D42A27DB-BD31-4B8C-83A1-F6EECF244321}">
                <p14:modId xmlns:p14="http://schemas.microsoft.com/office/powerpoint/2010/main" val="28497588"/>
              </p:ext>
            </p:extLst>
          </p:nvPr>
        </p:nvGraphicFramePr>
        <p:xfrm>
          <a:off x="369380" y="1669355"/>
          <a:ext cx="7589520" cy="5166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Resim 6">
            <a:extLst>
              <a:ext uri="{FF2B5EF4-FFF2-40B4-BE49-F238E27FC236}">
                <a16:creationId xmlns:a16="http://schemas.microsoft.com/office/drawing/2014/main" id="{CAA3018B-CDEE-4A7C-ABC7-7DD10F99EBD9}"/>
              </a:ext>
            </a:extLst>
          </p:cNvPr>
          <p:cNvPicPr>
            <a:picLocks noChangeAspect="1"/>
          </p:cNvPicPr>
          <p:nvPr/>
        </p:nvPicPr>
        <p:blipFill rotWithShape="1">
          <a:blip r:embed="rId8"/>
          <a:srcRect l="9155" t="1815" r="3543" b="2676"/>
          <a:stretch/>
        </p:blipFill>
        <p:spPr>
          <a:xfrm>
            <a:off x="9669212" y="4414059"/>
            <a:ext cx="1424080" cy="1761733"/>
          </a:xfrm>
          <a:prstGeom prst="rect">
            <a:avLst/>
          </a:prstGeom>
          <a:ln>
            <a:solidFill>
              <a:schemeClr val="bg1">
                <a:lumMod val="65000"/>
              </a:schemeClr>
            </a:solidFill>
          </a:ln>
        </p:spPr>
      </p:pic>
      <p:grpSp>
        <p:nvGrpSpPr>
          <p:cNvPr id="24" name="Grup 23">
            <a:extLst>
              <a:ext uri="{FF2B5EF4-FFF2-40B4-BE49-F238E27FC236}">
                <a16:creationId xmlns:a16="http://schemas.microsoft.com/office/drawing/2014/main" id="{5A38909A-52FE-46D5-AE3B-4BCADCD9E6F0}"/>
              </a:ext>
            </a:extLst>
          </p:cNvPr>
          <p:cNvGrpSpPr/>
          <p:nvPr/>
        </p:nvGrpSpPr>
        <p:grpSpPr>
          <a:xfrm>
            <a:off x="7978389" y="1698171"/>
            <a:ext cx="4037770" cy="2587333"/>
            <a:chOff x="8158337" y="1534602"/>
            <a:chExt cx="4058636" cy="2591418"/>
          </a:xfrm>
        </p:grpSpPr>
        <p:pic>
          <p:nvPicPr>
            <p:cNvPr id="5" name="Resim 4">
              <a:extLst>
                <a:ext uri="{FF2B5EF4-FFF2-40B4-BE49-F238E27FC236}">
                  <a16:creationId xmlns:a16="http://schemas.microsoft.com/office/drawing/2014/main" id="{9B4AD1EA-3D1F-48E2-9DCA-3C88F3DD4F2F}"/>
                </a:ext>
              </a:extLst>
            </p:cNvPr>
            <p:cNvPicPr>
              <a:picLocks noChangeAspect="1"/>
            </p:cNvPicPr>
            <p:nvPr/>
          </p:nvPicPr>
          <p:blipFill>
            <a:blip r:embed="rId9"/>
            <a:stretch>
              <a:fillRect/>
            </a:stretch>
          </p:blipFill>
          <p:spPr>
            <a:xfrm>
              <a:off x="8158337" y="1534602"/>
              <a:ext cx="1224500" cy="1623778"/>
            </a:xfrm>
            <a:prstGeom prst="rect">
              <a:avLst/>
            </a:prstGeom>
            <a:ln>
              <a:solidFill>
                <a:schemeClr val="bg1">
                  <a:lumMod val="65000"/>
                </a:schemeClr>
              </a:solidFill>
            </a:ln>
          </p:spPr>
        </p:pic>
        <p:pic>
          <p:nvPicPr>
            <p:cNvPr id="3" name="Resim 2">
              <a:extLst>
                <a:ext uri="{FF2B5EF4-FFF2-40B4-BE49-F238E27FC236}">
                  <a16:creationId xmlns:a16="http://schemas.microsoft.com/office/drawing/2014/main" id="{00AB6010-CB2A-4AD0-9636-F2CC5BCACB35}"/>
                </a:ext>
              </a:extLst>
            </p:cNvPr>
            <p:cNvPicPr>
              <a:picLocks noChangeAspect="1"/>
            </p:cNvPicPr>
            <p:nvPr/>
          </p:nvPicPr>
          <p:blipFill>
            <a:blip r:embed="rId10"/>
            <a:stretch>
              <a:fillRect/>
            </a:stretch>
          </p:blipFill>
          <p:spPr>
            <a:xfrm>
              <a:off x="9235061" y="1762662"/>
              <a:ext cx="1245670" cy="1761733"/>
            </a:xfrm>
            <a:prstGeom prst="rect">
              <a:avLst/>
            </a:prstGeom>
            <a:ln>
              <a:solidFill>
                <a:schemeClr val="bg1">
                  <a:lumMod val="65000"/>
                </a:schemeClr>
              </a:solidFill>
            </a:ln>
          </p:spPr>
        </p:pic>
        <p:pic>
          <p:nvPicPr>
            <p:cNvPr id="4" name="Resim 3">
              <a:extLst>
                <a:ext uri="{FF2B5EF4-FFF2-40B4-BE49-F238E27FC236}">
                  <a16:creationId xmlns:a16="http://schemas.microsoft.com/office/drawing/2014/main" id="{3EAD0876-B4FF-4E65-B6AD-C4031CB76BC3}"/>
                </a:ext>
              </a:extLst>
            </p:cNvPr>
            <p:cNvPicPr>
              <a:picLocks noChangeAspect="1"/>
            </p:cNvPicPr>
            <p:nvPr/>
          </p:nvPicPr>
          <p:blipFill>
            <a:blip r:embed="rId11"/>
            <a:stretch>
              <a:fillRect/>
            </a:stretch>
          </p:blipFill>
          <p:spPr>
            <a:xfrm>
              <a:off x="10084348" y="1980145"/>
              <a:ext cx="1245670" cy="1779529"/>
            </a:xfrm>
            <a:prstGeom prst="rect">
              <a:avLst/>
            </a:prstGeom>
            <a:ln>
              <a:solidFill>
                <a:schemeClr val="bg1">
                  <a:lumMod val="65000"/>
                </a:schemeClr>
              </a:solidFill>
            </a:ln>
          </p:spPr>
        </p:pic>
        <p:pic>
          <p:nvPicPr>
            <p:cNvPr id="23" name="Resim 22">
              <a:extLst>
                <a:ext uri="{FF2B5EF4-FFF2-40B4-BE49-F238E27FC236}">
                  <a16:creationId xmlns:a16="http://schemas.microsoft.com/office/drawing/2014/main" id="{B281B1A0-9145-4F3B-9927-CC0D4D4DE6FA}"/>
                </a:ext>
              </a:extLst>
            </p:cNvPr>
            <p:cNvPicPr>
              <a:picLocks noChangeAspect="1"/>
            </p:cNvPicPr>
            <p:nvPr/>
          </p:nvPicPr>
          <p:blipFill rotWithShape="1">
            <a:blip r:embed="rId12"/>
            <a:srcRect l="53105" t="10827" r="13362" b="4444"/>
            <a:stretch/>
          </p:blipFill>
          <p:spPr>
            <a:xfrm>
              <a:off x="10966217" y="2346491"/>
              <a:ext cx="1250756" cy="1779529"/>
            </a:xfrm>
            <a:prstGeom prst="rect">
              <a:avLst/>
            </a:prstGeom>
            <a:ln>
              <a:solidFill>
                <a:schemeClr val="bg1">
                  <a:lumMod val="75000"/>
                </a:schemeClr>
              </a:solidFill>
            </a:ln>
          </p:spPr>
        </p:pic>
      </p:grpSp>
      <p:pic>
        <p:nvPicPr>
          <p:cNvPr id="21" name="Resim 20">
            <a:extLst>
              <a:ext uri="{FF2B5EF4-FFF2-40B4-BE49-F238E27FC236}">
                <a16:creationId xmlns:a16="http://schemas.microsoft.com/office/drawing/2014/main" id="{3857FEAB-79FE-4131-836D-9797314939D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136926" y="3753204"/>
            <a:ext cx="1354260" cy="1831392"/>
          </a:xfrm>
          <a:prstGeom prst="rect">
            <a:avLst/>
          </a:prstGeom>
          <a:ln>
            <a:solidFill>
              <a:schemeClr val="bg1">
                <a:lumMod val="65000"/>
              </a:schemeClr>
            </a:solidFill>
          </a:ln>
        </p:spPr>
      </p:pic>
    </p:spTree>
    <p:extLst>
      <p:ext uri="{BB962C8B-B14F-4D97-AF65-F5344CB8AC3E}">
        <p14:creationId xmlns:p14="http://schemas.microsoft.com/office/powerpoint/2010/main" val="2210500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E922E56-9415-4304-B5F3-9C36D04CAE4B}"/>
              </a:ext>
            </a:extLst>
          </p:cNvPr>
          <p:cNvSpPr/>
          <p:nvPr/>
        </p:nvSpPr>
        <p:spPr>
          <a:xfrm>
            <a:off x="408607" y="6136777"/>
            <a:ext cx="3571619" cy="29225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750"/>
              </a:spcAft>
              <a:buClrTx/>
              <a:buSzTx/>
              <a:buFontTx/>
              <a:buNone/>
              <a:tabLst/>
              <a:defRPr/>
            </a:pPr>
            <a:r>
              <a:rPr kumimoji="0" lang="tr-TR" sz="1200" b="0" i="1" u="none" strike="noStrike" kern="1200" cap="none" spc="0" normalizeH="0" baseline="0" noProof="0" dirty="0">
                <a:ln>
                  <a:noFill/>
                </a:ln>
                <a:effectLst/>
                <a:uLnTx/>
                <a:uFillTx/>
                <a:latin typeface="Calibri"/>
                <a:ea typeface="Times New Roman"/>
                <a:cs typeface="Times New Roman"/>
              </a:rPr>
              <a:t>*Sağlık Bakanlığı - Ulusal Hastalık Yükü Çalışması 2013</a:t>
            </a:r>
            <a:endParaRPr kumimoji="0" lang="tr-TR" sz="1200" b="0" i="0" u="none" strike="noStrike" kern="1200" cap="none" spc="0" normalizeH="0" baseline="0" noProof="0" dirty="0">
              <a:ln>
                <a:noFill/>
              </a:ln>
              <a:effectLst/>
              <a:uLnTx/>
              <a:uFillTx/>
              <a:latin typeface="Calibri"/>
              <a:ea typeface="Times New Roman"/>
              <a:cs typeface="Times New Roman"/>
            </a:endParaRPr>
          </a:p>
        </p:txBody>
      </p:sp>
      <p:grpSp>
        <p:nvGrpSpPr>
          <p:cNvPr id="9" name="Grup 8">
            <a:extLst>
              <a:ext uri="{FF2B5EF4-FFF2-40B4-BE49-F238E27FC236}">
                <a16:creationId xmlns:a16="http://schemas.microsoft.com/office/drawing/2014/main" id="{A65921CF-4FAF-4460-98D1-FD5B0A6634F3}"/>
              </a:ext>
            </a:extLst>
          </p:cNvPr>
          <p:cNvGrpSpPr>
            <a:grpSpLocks/>
          </p:cNvGrpSpPr>
          <p:nvPr/>
        </p:nvGrpSpPr>
        <p:grpSpPr bwMode="auto">
          <a:xfrm>
            <a:off x="458796" y="1611808"/>
            <a:ext cx="2828305" cy="4128708"/>
            <a:chOff x="830997" y="3992992"/>
            <a:chExt cx="2804503" cy="4071781"/>
          </a:xfrm>
        </p:grpSpPr>
        <p:sp>
          <p:nvSpPr>
            <p:cNvPr id="10" name="Dikdörtgen 9">
              <a:extLst>
                <a:ext uri="{FF2B5EF4-FFF2-40B4-BE49-F238E27FC236}">
                  <a16:creationId xmlns:a16="http://schemas.microsoft.com/office/drawing/2014/main" id="{C4F50649-628C-4D44-B72F-A0C664BCCD85}"/>
                </a:ext>
              </a:extLst>
            </p:cNvPr>
            <p:cNvSpPr/>
            <p:nvPr/>
          </p:nvSpPr>
          <p:spPr>
            <a:xfrm>
              <a:off x="830997" y="3992992"/>
              <a:ext cx="2804503" cy="4071781"/>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nvGrpSpPr>
            <p:cNvPr id="11" name="Grup 20">
              <a:extLst>
                <a:ext uri="{FF2B5EF4-FFF2-40B4-BE49-F238E27FC236}">
                  <a16:creationId xmlns:a16="http://schemas.microsoft.com/office/drawing/2014/main" id="{868A8A4B-8C34-4784-823A-DE8C91A41078}"/>
                </a:ext>
              </a:extLst>
            </p:cNvPr>
            <p:cNvGrpSpPr>
              <a:grpSpLocks/>
            </p:cNvGrpSpPr>
            <p:nvPr/>
          </p:nvGrpSpPr>
          <p:grpSpPr bwMode="auto">
            <a:xfrm>
              <a:off x="911052" y="4719846"/>
              <a:ext cx="2644392" cy="3338123"/>
              <a:chOff x="445069" y="4455362"/>
              <a:chExt cx="2644392" cy="3338123"/>
            </a:xfrm>
          </p:grpSpPr>
          <p:sp>
            <p:nvSpPr>
              <p:cNvPr id="12" name="Rectangle 5">
                <a:extLst>
                  <a:ext uri="{FF2B5EF4-FFF2-40B4-BE49-F238E27FC236}">
                    <a16:creationId xmlns:a16="http://schemas.microsoft.com/office/drawing/2014/main" id="{F8D82461-621A-423B-A858-304F8D53F29C}"/>
                  </a:ext>
                </a:extLst>
              </p:cNvPr>
              <p:cNvSpPr/>
              <p:nvPr/>
            </p:nvSpPr>
            <p:spPr>
              <a:xfrm>
                <a:off x="771359" y="4455362"/>
                <a:ext cx="2089336" cy="73029"/>
              </a:xfrm>
              <a:prstGeom prst="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chemeClr val="tx1"/>
                  </a:solidFill>
                  <a:effectLst/>
                  <a:uLnTx/>
                  <a:uFillTx/>
                  <a:latin typeface="Calibri" panose="020F0502020204030204"/>
                  <a:ea typeface="맑은 고딕" panose="020B0503020000020004" pitchFamily="34" charset="-127"/>
                  <a:cs typeface="+mn-cs"/>
                </a:endParaRPr>
              </a:p>
            </p:txBody>
          </p:sp>
          <p:sp>
            <p:nvSpPr>
              <p:cNvPr id="14" name="Dikdörtgen 17">
                <a:extLst>
                  <a:ext uri="{FF2B5EF4-FFF2-40B4-BE49-F238E27FC236}">
                    <a16:creationId xmlns:a16="http://schemas.microsoft.com/office/drawing/2014/main" id="{26A0292E-579E-4E98-A8EC-10A6DA7320AB}"/>
                  </a:ext>
                </a:extLst>
              </p:cNvPr>
              <p:cNvSpPr>
                <a:spLocks noChangeArrowheads="1"/>
              </p:cNvSpPr>
              <p:nvPr/>
            </p:nvSpPr>
            <p:spPr bwMode="auto">
              <a:xfrm>
                <a:off x="445069" y="4727803"/>
                <a:ext cx="2644392" cy="30656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92075"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lvl="0" defTabSz="914400">
                  <a:defRPr/>
                </a:pPr>
                <a:r>
                  <a:rPr lang="tr-TR" sz="2000" dirty="0" err="1">
                    <a:cs typeface="Times New Roman" pitchFamily="18" charset="0"/>
                  </a:rPr>
                  <a:t>BOH’ların</a:t>
                </a:r>
                <a:r>
                  <a:rPr lang="tr-TR" sz="2000" dirty="0">
                    <a:cs typeface="Times New Roman" pitchFamily="18" charset="0"/>
                  </a:rPr>
                  <a:t> gelişiminin önlenmesi </a:t>
                </a:r>
              </a:p>
              <a:p>
                <a:pPr marL="0" lvl="0" defTabSz="914400">
                  <a:defRPr/>
                </a:pPr>
                <a:endParaRPr lang="tr-TR" sz="800" dirty="0">
                  <a:cs typeface="Times New Roman" pitchFamily="18" charset="0"/>
                </a:endParaRPr>
              </a:p>
              <a:p>
                <a:pPr marL="0" lvl="0" defTabSz="914400">
                  <a:defRPr/>
                </a:pPr>
                <a:r>
                  <a:rPr lang="tr-TR" sz="2000" b="1" dirty="0">
                    <a:cs typeface="Times New Roman" pitchFamily="18" charset="0"/>
                  </a:rPr>
                  <a:t>a) </a:t>
                </a:r>
                <a:r>
                  <a:rPr lang="tr-TR" sz="2000" dirty="0">
                    <a:cs typeface="Times New Roman" pitchFamily="18" charset="0"/>
                  </a:rPr>
                  <a:t>Toplumun risk faktörleri ile ilgili farkındalığının artırılması</a:t>
                </a:r>
              </a:p>
              <a:p>
                <a:pPr marL="0" lvl="0" defTabSz="914400">
                  <a:defRPr/>
                </a:pPr>
                <a:endParaRPr lang="tr-TR" sz="800" dirty="0">
                  <a:cs typeface="Times New Roman" pitchFamily="18" charset="0"/>
                </a:endParaRPr>
              </a:p>
              <a:p>
                <a:pPr marL="0" lvl="0" defTabSz="914400">
                  <a:defRPr/>
                </a:pPr>
                <a:r>
                  <a:rPr lang="tr-TR" sz="2000" b="1" dirty="0">
                    <a:cs typeface="Times New Roman" pitchFamily="18" charset="0"/>
                  </a:rPr>
                  <a:t>b) </a:t>
                </a:r>
                <a:r>
                  <a:rPr lang="tr-TR" sz="2000" dirty="0">
                    <a:cs typeface="Times New Roman" pitchFamily="18" charset="0"/>
                  </a:rPr>
                  <a:t>Koruyucu sağlık hizmetleri ile hastalık gelişiminin önlenmesi </a:t>
                </a:r>
              </a:p>
            </p:txBody>
          </p:sp>
        </p:grpSp>
      </p:grpSp>
      <p:grpSp>
        <p:nvGrpSpPr>
          <p:cNvPr id="15" name="Grup 14">
            <a:extLst>
              <a:ext uri="{FF2B5EF4-FFF2-40B4-BE49-F238E27FC236}">
                <a16:creationId xmlns:a16="http://schemas.microsoft.com/office/drawing/2014/main" id="{8FF82E2D-E591-4756-8175-BAD7DF702A58}"/>
              </a:ext>
            </a:extLst>
          </p:cNvPr>
          <p:cNvGrpSpPr>
            <a:grpSpLocks/>
          </p:cNvGrpSpPr>
          <p:nvPr/>
        </p:nvGrpSpPr>
        <p:grpSpPr bwMode="auto">
          <a:xfrm>
            <a:off x="3350936" y="1620000"/>
            <a:ext cx="2750305" cy="4120516"/>
            <a:chOff x="3966072" y="3988077"/>
            <a:chExt cx="2908907" cy="2976980"/>
          </a:xfrm>
        </p:grpSpPr>
        <p:grpSp>
          <p:nvGrpSpPr>
            <p:cNvPr id="16" name="Grup 21">
              <a:extLst>
                <a:ext uri="{FF2B5EF4-FFF2-40B4-BE49-F238E27FC236}">
                  <a16:creationId xmlns:a16="http://schemas.microsoft.com/office/drawing/2014/main" id="{6ED25506-4F22-4625-9C01-96F644A3D8A3}"/>
                </a:ext>
              </a:extLst>
            </p:cNvPr>
            <p:cNvGrpSpPr>
              <a:grpSpLocks/>
            </p:cNvGrpSpPr>
            <p:nvPr/>
          </p:nvGrpSpPr>
          <p:grpSpPr bwMode="auto">
            <a:xfrm>
              <a:off x="4127067" y="4572005"/>
              <a:ext cx="2558743" cy="1127093"/>
              <a:chOff x="3968047" y="4355693"/>
              <a:chExt cx="2558743" cy="1127093"/>
            </a:xfrm>
          </p:grpSpPr>
          <p:sp>
            <p:nvSpPr>
              <p:cNvPr id="18" name="Rectangle 20">
                <a:extLst>
                  <a:ext uri="{FF2B5EF4-FFF2-40B4-BE49-F238E27FC236}">
                    <a16:creationId xmlns:a16="http://schemas.microsoft.com/office/drawing/2014/main" id="{02B90625-6871-405F-98F5-784A78C24103}"/>
                  </a:ext>
                </a:extLst>
              </p:cNvPr>
              <p:cNvSpPr/>
              <p:nvPr/>
            </p:nvSpPr>
            <p:spPr>
              <a:xfrm>
                <a:off x="4249771" y="4355693"/>
                <a:ext cx="2088561" cy="7144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chemeClr val="tx1"/>
                  </a:solidFill>
                  <a:effectLst/>
                  <a:uLnTx/>
                  <a:uFillTx/>
                  <a:latin typeface="Calibri" panose="020F0502020204030204"/>
                  <a:ea typeface="맑은 고딕" panose="020B0503020000020004" pitchFamily="34" charset="-127"/>
                  <a:cs typeface="+mn-cs"/>
                </a:endParaRPr>
              </a:p>
            </p:txBody>
          </p:sp>
          <p:sp>
            <p:nvSpPr>
              <p:cNvPr id="20" name="Dikdörtgen 18">
                <a:extLst>
                  <a:ext uri="{FF2B5EF4-FFF2-40B4-BE49-F238E27FC236}">
                    <a16:creationId xmlns:a16="http://schemas.microsoft.com/office/drawing/2014/main" id="{5D7A6BC2-986C-4D5A-B8FF-4E6ED97C8DDE}"/>
                  </a:ext>
                </a:extLst>
              </p:cNvPr>
              <p:cNvSpPr>
                <a:spLocks noChangeArrowheads="1"/>
              </p:cNvSpPr>
              <p:nvPr/>
            </p:nvSpPr>
            <p:spPr bwMode="auto">
              <a:xfrm>
                <a:off x="3968047" y="4497908"/>
                <a:ext cx="2558743" cy="9848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92075"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lvl="0" defTabSz="914400">
                  <a:defRPr/>
                </a:pPr>
                <a:r>
                  <a:rPr lang="tr-TR" sz="2000" dirty="0">
                    <a:cs typeface="Times New Roman" pitchFamily="18" charset="0"/>
                  </a:rPr>
                  <a:t>Erken tanı ve uygun tedavi hizmetlerinin sunulmasının geliştirilmesi </a:t>
                </a:r>
                <a:endParaRPr lang="tr-TR" sz="2000" dirty="0"/>
              </a:p>
            </p:txBody>
          </p:sp>
        </p:grpSp>
        <p:sp>
          <p:nvSpPr>
            <p:cNvPr id="17" name="Dikdörtgen 16">
              <a:extLst>
                <a:ext uri="{FF2B5EF4-FFF2-40B4-BE49-F238E27FC236}">
                  <a16:creationId xmlns:a16="http://schemas.microsoft.com/office/drawing/2014/main" id="{5E414259-9DED-49DD-84B3-7FC4CDC155CB}"/>
                </a:ext>
              </a:extLst>
            </p:cNvPr>
            <p:cNvSpPr/>
            <p:nvPr/>
          </p:nvSpPr>
          <p:spPr>
            <a:xfrm>
              <a:off x="3966072" y="3988077"/>
              <a:ext cx="2908907" cy="2976980"/>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21" name="Grup 20">
            <a:extLst>
              <a:ext uri="{FF2B5EF4-FFF2-40B4-BE49-F238E27FC236}">
                <a16:creationId xmlns:a16="http://schemas.microsoft.com/office/drawing/2014/main" id="{53D983C6-DDBD-49D9-A42F-3B5D84B4DBF3}"/>
              </a:ext>
            </a:extLst>
          </p:cNvPr>
          <p:cNvGrpSpPr>
            <a:grpSpLocks/>
          </p:cNvGrpSpPr>
          <p:nvPr/>
        </p:nvGrpSpPr>
        <p:grpSpPr bwMode="auto">
          <a:xfrm>
            <a:off x="6132801" y="1611808"/>
            <a:ext cx="2703816" cy="4128708"/>
            <a:chOff x="7218653" y="4026608"/>
            <a:chExt cx="2875934" cy="2946289"/>
          </a:xfrm>
        </p:grpSpPr>
        <p:grpSp>
          <p:nvGrpSpPr>
            <p:cNvPr id="22" name="Grup 22">
              <a:extLst>
                <a:ext uri="{FF2B5EF4-FFF2-40B4-BE49-F238E27FC236}">
                  <a16:creationId xmlns:a16="http://schemas.microsoft.com/office/drawing/2014/main" id="{6B79A67B-9206-45CB-BCC0-F016E0A3CC19}"/>
                </a:ext>
              </a:extLst>
            </p:cNvPr>
            <p:cNvGrpSpPr>
              <a:grpSpLocks/>
            </p:cNvGrpSpPr>
            <p:nvPr/>
          </p:nvGrpSpPr>
          <p:grpSpPr bwMode="auto">
            <a:xfrm>
              <a:off x="7422574" y="4561372"/>
              <a:ext cx="2468090" cy="1375823"/>
              <a:chOff x="7347161" y="4381303"/>
              <a:chExt cx="2468090" cy="1375823"/>
            </a:xfrm>
          </p:grpSpPr>
          <p:sp>
            <p:nvSpPr>
              <p:cNvPr id="24" name="Rectangle 26">
                <a:extLst>
                  <a:ext uri="{FF2B5EF4-FFF2-40B4-BE49-F238E27FC236}">
                    <a16:creationId xmlns:a16="http://schemas.microsoft.com/office/drawing/2014/main" id="{B0D8C538-D3E5-4A2D-985A-F3F724AD3052}"/>
                  </a:ext>
                </a:extLst>
              </p:cNvPr>
              <p:cNvSpPr/>
              <p:nvPr/>
            </p:nvSpPr>
            <p:spPr>
              <a:xfrm>
                <a:off x="7608114" y="4381303"/>
                <a:ext cx="2089335" cy="7144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chemeClr val="tx1"/>
                  </a:solidFill>
                  <a:effectLst/>
                  <a:uLnTx/>
                  <a:uFillTx/>
                  <a:latin typeface="Calibri" panose="020F0502020204030204"/>
                  <a:ea typeface="맑은 고딕" panose="020B0503020000020004" pitchFamily="34" charset="-127"/>
                  <a:cs typeface="+mn-cs"/>
                </a:endParaRPr>
              </a:p>
            </p:txBody>
          </p:sp>
          <p:sp>
            <p:nvSpPr>
              <p:cNvPr id="26" name="Dikdörtgen 19">
                <a:extLst>
                  <a:ext uri="{FF2B5EF4-FFF2-40B4-BE49-F238E27FC236}">
                    <a16:creationId xmlns:a16="http://schemas.microsoft.com/office/drawing/2014/main" id="{526B4189-4356-495C-867E-979B37967B4D}"/>
                  </a:ext>
                </a:extLst>
              </p:cNvPr>
              <p:cNvSpPr>
                <a:spLocks noChangeArrowheads="1"/>
              </p:cNvSpPr>
              <p:nvPr/>
            </p:nvSpPr>
            <p:spPr bwMode="auto">
              <a:xfrm>
                <a:off x="7347161" y="4555721"/>
                <a:ext cx="2468090" cy="12014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92075"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lvl="0" defTabSz="914400">
                  <a:defRPr/>
                </a:pPr>
                <a:r>
                  <a:rPr lang="tr-TR" sz="2000" dirty="0">
                    <a:cs typeface="Times New Roman" pitchFamily="18" charset="0"/>
                  </a:rPr>
                  <a:t>Komplikasyonların önlenmesi ve  rehabilitasyon hizmetlerinin geliştirilmesi</a:t>
                </a:r>
                <a:endParaRPr lang="tr-TR" sz="2000" dirty="0"/>
              </a:p>
            </p:txBody>
          </p:sp>
        </p:grpSp>
        <p:sp>
          <p:nvSpPr>
            <p:cNvPr id="23" name="Dikdörtgen 22">
              <a:extLst>
                <a:ext uri="{FF2B5EF4-FFF2-40B4-BE49-F238E27FC236}">
                  <a16:creationId xmlns:a16="http://schemas.microsoft.com/office/drawing/2014/main" id="{0F1DFE85-9783-4B15-942F-01B865F55AAF}"/>
                </a:ext>
              </a:extLst>
            </p:cNvPr>
            <p:cNvSpPr/>
            <p:nvPr/>
          </p:nvSpPr>
          <p:spPr>
            <a:xfrm>
              <a:off x="7218653" y="4026608"/>
              <a:ext cx="2875934" cy="294628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27" name="Grup 26">
            <a:extLst>
              <a:ext uri="{FF2B5EF4-FFF2-40B4-BE49-F238E27FC236}">
                <a16:creationId xmlns:a16="http://schemas.microsoft.com/office/drawing/2014/main" id="{838F4974-FBD7-414C-A4E1-F32D2540DAB3}"/>
              </a:ext>
            </a:extLst>
          </p:cNvPr>
          <p:cNvGrpSpPr>
            <a:grpSpLocks/>
          </p:cNvGrpSpPr>
          <p:nvPr/>
        </p:nvGrpSpPr>
        <p:grpSpPr bwMode="auto">
          <a:xfrm>
            <a:off x="8926171" y="1611807"/>
            <a:ext cx="2756146" cy="4128707"/>
            <a:chOff x="7396352" y="3992991"/>
            <a:chExt cx="2875934" cy="2946289"/>
          </a:xfrm>
        </p:grpSpPr>
        <p:grpSp>
          <p:nvGrpSpPr>
            <p:cNvPr id="28" name="Grup 22">
              <a:extLst>
                <a:ext uri="{FF2B5EF4-FFF2-40B4-BE49-F238E27FC236}">
                  <a16:creationId xmlns:a16="http://schemas.microsoft.com/office/drawing/2014/main" id="{BFB4C6D7-36F6-494C-B6FD-4EE7478F61B8}"/>
                </a:ext>
              </a:extLst>
            </p:cNvPr>
            <p:cNvGrpSpPr>
              <a:grpSpLocks/>
            </p:cNvGrpSpPr>
            <p:nvPr/>
          </p:nvGrpSpPr>
          <p:grpSpPr bwMode="auto">
            <a:xfrm>
              <a:off x="7615911" y="4538012"/>
              <a:ext cx="2436816" cy="1138887"/>
              <a:chOff x="7540498" y="4357943"/>
              <a:chExt cx="2436816" cy="1138887"/>
            </a:xfrm>
          </p:grpSpPr>
          <p:sp>
            <p:nvSpPr>
              <p:cNvPr id="30" name="Rectangle 26">
                <a:extLst>
                  <a:ext uri="{FF2B5EF4-FFF2-40B4-BE49-F238E27FC236}">
                    <a16:creationId xmlns:a16="http://schemas.microsoft.com/office/drawing/2014/main" id="{C25246E5-D150-4466-8266-98C50327D70C}"/>
                  </a:ext>
                </a:extLst>
              </p:cNvPr>
              <p:cNvSpPr/>
              <p:nvPr/>
            </p:nvSpPr>
            <p:spPr>
              <a:xfrm>
                <a:off x="7887980" y="4357943"/>
                <a:ext cx="2089334" cy="71442"/>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chemeClr val="tx1"/>
                  </a:solidFill>
                  <a:effectLst/>
                  <a:uLnTx/>
                  <a:uFillTx/>
                  <a:latin typeface="Calibri" panose="020F0502020204030204"/>
                  <a:ea typeface="맑은 고딕" panose="020B0503020000020004" pitchFamily="34" charset="-127"/>
                  <a:cs typeface="+mn-cs"/>
                </a:endParaRPr>
              </a:p>
            </p:txBody>
          </p:sp>
          <p:sp>
            <p:nvSpPr>
              <p:cNvPr id="32" name="Dikdörtgen 19">
                <a:extLst>
                  <a:ext uri="{FF2B5EF4-FFF2-40B4-BE49-F238E27FC236}">
                    <a16:creationId xmlns:a16="http://schemas.microsoft.com/office/drawing/2014/main" id="{B06401C2-7F10-4DF0-9554-754787A9C23C}"/>
                  </a:ext>
                </a:extLst>
              </p:cNvPr>
              <p:cNvSpPr>
                <a:spLocks noChangeArrowheads="1"/>
              </p:cNvSpPr>
              <p:nvPr/>
            </p:nvSpPr>
            <p:spPr bwMode="auto">
              <a:xfrm>
                <a:off x="7540498" y="4522105"/>
                <a:ext cx="2436815" cy="9747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92075"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lvl="0"/>
                <a:r>
                  <a:rPr lang="tr-TR" sz="2000" dirty="0">
                    <a:cs typeface="Times New Roman" pitchFamily="18" charset="0"/>
                  </a:rPr>
                  <a:t>İzleme ve değerlendirme çalışmalarının güçlendirilmesi </a:t>
                </a:r>
                <a:endParaRPr lang="tr-TR" sz="2000" dirty="0"/>
              </a:p>
            </p:txBody>
          </p:sp>
        </p:grpSp>
        <p:sp>
          <p:nvSpPr>
            <p:cNvPr id="29" name="Dikdörtgen 28">
              <a:extLst>
                <a:ext uri="{FF2B5EF4-FFF2-40B4-BE49-F238E27FC236}">
                  <a16:creationId xmlns:a16="http://schemas.microsoft.com/office/drawing/2014/main" id="{411222BF-7FE7-4835-B4BB-DDE7300E1A35}"/>
                </a:ext>
              </a:extLst>
            </p:cNvPr>
            <p:cNvSpPr/>
            <p:nvPr/>
          </p:nvSpPr>
          <p:spPr>
            <a:xfrm>
              <a:off x="7396352" y="3992991"/>
              <a:ext cx="2875934" cy="2946289"/>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3" name="Akış Çizelgesi: Bağlayıcı 2">
            <a:extLst>
              <a:ext uri="{FF2B5EF4-FFF2-40B4-BE49-F238E27FC236}">
                <a16:creationId xmlns:a16="http://schemas.microsoft.com/office/drawing/2014/main" id="{6C790A0F-5368-4434-83CC-56E4775FBC0F}"/>
              </a:ext>
            </a:extLst>
          </p:cNvPr>
          <p:cNvSpPr/>
          <p:nvPr/>
        </p:nvSpPr>
        <p:spPr>
          <a:xfrm>
            <a:off x="1625454" y="1741567"/>
            <a:ext cx="457200" cy="457200"/>
          </a:xfrm>
          <a:prstGeom prst="flowChartConnector">
            <a:avLst/>
          </a:prstGeom>
          <a:solidFill>
            <a:srgbClr val="FEF8F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1</a:t>
            </a:r>
          </a:p>
        </p:txBody>
      </p:sp>
      <p:sp>
        <p:nvSpPr>
          <p:cNvPr id="33" name="Akış Çizelgesi: Bağlayıcı 32">
            <a:extLst>
              <a:ext uri="{FF2B5EF4-FFF2-40B4-BE49-F238E27FC236}">
                <a16:creationId xmlns:a16="http://schemas.microsoft.com/office/drawing/2014/main" id="{15F465D6-5C17-48A4-AF60-71905B123C3D}"/>
              </a:ext>
            </a:extLst>
          </p:cNvPr>
          <p:cNvSpPr/>
          <p:nvPr/>
        </p:nvSpPr>
        <p:spPr>
          <a:xfrm>
            <a:off x="4452856" y="1704973"/>
            <a:ext cx="457200" cy="488134"/>
          </a:xfrm>
          <a:prstGeom prst="flowChartConnector">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2</a:t>
            </a:r>
          </a:p>
        </p:txBody>
      </p:sp>
      <p:sp>
        <p:nvSpPr>
          <p:cNvPr id="34" name="Akış Çizelgesi: Bağlayıcı 33">
            <a:extLst>
              <a:ext uri="{FF2B5EF4-FFF2-40B4-BE49-F238E27FC236}">
                <a16:creationId xmlns:a16="http://schemas.microsoft.com/office/drawing/2014/main" id="{FBB8C036-2AAF-41D3-9DF0-F9F25536523B}"/>
              </a:ext>
            </a:extLst>
          </p:cNvPr>
          <p:cNvSpPr/>
          <p:nvPr/>
        </p:nvSpPr>
        <p:spPr>
          <a:xfrm>
            <a:off x="7387230" y="1751771"/>
            <a:ext cx="457200" cy="457200"/>
          </a:xfrm>
          <a:prstGeom prst="flowChartConnector">
            <a:avLst/>
          </a:prstGeom>
          <a:solidFill>
            <a:schemeClr val="accent6">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3</a:t>
            </a:r>
          </a:p>
        </p:txBody>
      </p:sp>
      <p:sp>
        <p:nvSpPr>
          <p:cNvPr id="35" name="Akış Çizelgesi: Bağlayıcı 34">
            <a:extLst>
              <a:ext uri="{FF2B5EF4-FFF2-40B4-BE49-F238E27FC236}">
                <a16:creationId xmlns:a16="http://schemas.microsoft.com/office/drawing/2014/main" id="{B9526A6B-7155-4E55-A6EF-980EA8257C0B}"/>
              </a:ext>
            </a:extLst>
          </p:cNvPr>
          <p:cNvSpPr/>
          <p:nvPr/>
        </p:nvSpPr>
        <p:spPr>
          <a:xfrm>
            <a:off x="10308161" y="1720440"/>
            <a:ext cx="457200" cy="457200"/>
          </a:xfrm>
          <a:prstGeom prst="flowChartConnector">
            <a:avLst/>
          </a:prstGeom>
          <a:solidFill>
            <a:schemeClr val="accent6">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4</a:t>
            </a:r>
          </a:p>
        </p:txBody>
      </p:sp>
      <p:sp>
        <p:nvSpPr>
          <p:cNvPr id="31" name="Dikdörtgen 30">
            <a:extLst>
              <a:ext uri="{FF2B5EF4-FFF2-40B4-BE49-F238E27FC236}">
                <a16:creationId xmlns:a16="http://schemas.microsoft.com/office/drawing/2014/main" id="{71439AF8-AAB3-4A6D-B6EC-942DF158674D}"/>
              </a:ext>
            </a:extLst>
          </p:cNvPr>
          <p:cNvSpPr/>
          <p:nvPr/>
        </p:nvSpPr>
        <p:spPr>
          <a:xfrm>
            <a:off x="458796" y="883620"/>
            <a:ext cx="11553350" cy="523220"/>
          </a:xfrm>
          <a:prstGeom prst="rect">
            <a:avLst/>
          </a:prstGeom>
        </p:spPr>
        <p:txBody>
          <a:bodyPr wrap="square">
            <a:spAutoFit/>
          </a:bodyPr>
          <a:lstStyle/>
          <a:p>
            <a:pPr lvl="0">
              <a:defRPr/>
            </a:pPr>
            <a:r>
              <a:rPr lang="tr-TR" altLang="tr-TR" sz="2800" b="1" dirty="0"/>
              <a:t>Önleme</a:t>
            </a:r>
            <a:r>
              <a:rPr lang="tr-TR" altLang="tr-TR" sz="2800" b="1" dirty="0">
                <a:latin typeface="Calibri" panose="020F0502020204030204" pitchFamily="34" charset="0"/>
                <a:cs typeface="Calibri" panose="020F0502020204030204" pitchFamily="34" charset="0"/>
              </a:rPr>
              <a:t>  </a:t>
            </a:r>
            <a:r>
              <a:rPr lang="tr-TR" altLang="tr-TR" sz="2800" b="1" dirty="0"/>
              <a:t>ve Kontrol Programları Müdahaleleri</a:t>
            </a:r>
            <a:endParaRPr lang="tr-TR" sz="2800" b="1" dirty="0"/>
          </a:p>
        </p:txBody>
      </p:sp>
    </p:spTree>
    <p:extLst>
      <p:ext uri="{BB962C8B-B14F-4D97-AF65-F5344CB8AC3E}">
        <p14:creationId xmlns:p14="http://schemas.microsoft.com/office/powerpoint/2010/main" val="265626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750"/>
                                        <p:tgtEl>
                                          <p:spTgt spid="1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750"/>
                                        <p:tgtEl>
                                          <p:spTgt spid="21"/>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E033D89F-3E9C-4FEC-AF01-6126F97BEEF4}"/>
              </a:ext>
            </a:extLst>
          </p:cNvPr>
          <p:cNvSpPr/>
          <p:nvPr/>
        </p:nvSpPr>
        <p:spPr>
          <a:xfrm>
            <a:off x="1" y="1986221"/>
            <a:ext cx="12191999" cy="24512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ikdörtgen 4">
            <a:extLst>
              <a:ext uri="{FF2B5EF4-FFF2-40B4-BE49-F238E27FC236}">
                <a16:creationId xmlns:a16="http://schemas.microsoft.com/office/drawing/2014/main" id="{3239EC90-83C1-46A9-AF53-39310C97D5B6}"/>
              </a:ext>
            </a:extLst>
          </p:cNvPr>
          <p:cNvSpPr/>
          <p:nvPr/>
        </p:nvSpPr>
        <p:spPr>
          <a:xfrm>
            <a:off x="565960" y="2474852"/>
            <a:ext cx="8739567" cy="1200329"/>
          </a:xfrm>
          <a:prstGeom prst="rect">
            <a:avLst/>
          </a:prstGeom>
          <a:ln>
            <a:noFill/>
          </a:ln>
        </p:spPr>
        <p:txBody>
          <a:bodyPr wrap="square">
            <a:spAutoFit/>
          </a:bodyPr>
          <a:lstStyle/>
          <a:p>
            <a:pPr defTabSz="457200">
              <a:defRPr/>
            </a:pPr>
            <a:r>
              <a:rPr lang="tr-TR" sz="3600" b="1" dirty="0">
                <a:solidFill>
                  <a:srgbClr val="C00000"/>
                </a:solidFill>
                <a:latin typeface="Calibri" panose="020F0502020204030204" pitchFamily="34" charset="0"/>
                <a:cs typeface="Calibri" panose="020F0502020204030204" pitchFamily="34" charset="0"/>
              </a:rPr>
              <a:t>Kronik hastalıklar ve </a:t>
            </a:r>
          </a:p>
          <a:p>
            <a:pPr defTabSz="457200">
              <a:defRPr/>
            </a:pPr>
            <a:r>
              <a:rPr lang="tr-TR" sz="3600" b="1" dirty="0">
                <a:solidFill>
                  <a:srgbClr val="C00000"/>
                </a:solidFill>
                <a:latin typeface="Calibri" panose="020F0502020204030204" pitchFamily="34" charset="0"/>
                <a:cs typeface="Calibri" panose="020F0502020204030204" pitchFamily="34" charset="0"/>
              </a:rPr>
              <a:t>yaşlı değerlendirmesi</a:t>
            </a:r>
          </a:p>
        </p:txBody>
      </p:sp>
      <p:pic>
        <p:nvPicPr>
          <p:cNvPr id="6" name="Resim 5">
            <a:extLst>
              <a:ext uri="{FF2B5EF4-FFF2-40B4-BE49-F238E27FC236}">
                <a16:creationId xmlns:a16="http://schemas.microsoft.com/office/drawing/2014/main" id="{05C72193-86D8-4A71-BD7D-61A2B6017E22}"/>
              </a:ext>
            </a:extLst>
          </p:cNvPr>
          <p:cNvPicPr>
            <a:picLocks noChangeAspect="1"/>
          </p:cNvPicPr>
          <p:nvPr/>
        </p:nvPicPr>
        <p:blipFill rotWithShape="1">
          <a:blip r:embed="rId4"/>
          <a:srcRect t="13799" r="1192" b="5334"/>
          <a:stretch/>
        </p:blipFill>
        <p:spPr>
          <a:xfrm>
            <a:off x="6688805" y="1986220"/>
            <a:ext cx="5027765" cy="2451267"/>
          </a:xfrm>
          <a:prstGeom prst="rect">
            <a:avLst/>
          </a:prstGeom>
        </p:spPr>
      </p:pic>
    </p:spTree>
    <p:custDataLst>
      <p:tags r:id="rId1"/>
    </p:custDataLst>
    <p:extLst>
      <p:ext uri="{BB962C8B-B14F-4D97-AF65-F5344CB8AC3E}">
        <p14:creationId xmlns:p14="http://schemas.microsoft.com/office/powerpoint/2010/main" val="326715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k: Yukarı Bükülü 53">
            <a:extLst>
              <a:ext uri="{FF2B5EF4-FFF2-40B4-BE49-F238E27FC236}">
                <a16:creationId xmlns:a16="http://schemas.microsoft.com/office/drawing/2014/main" id="{1AA88BE3-005F-4218-81A5-24491C6563BE}"/>
              </a:ext>
            </a:extLst>
          </p:cNvPr>
          <p:cNvSpPr/>
          <p:nvPr/>
        </p:nvSpPr>
        <p:spPr>
          <a:xfrm flipH="1" flipV="1">
            <a:off x="5709617" y="3825960"/>
            <a:ext cx="3892650" cy="1034040"/>
          </a:xfrm>
          <a:prstGeom prst="curved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solidFill>
                <a:schemeClr val="tx1"/>
              </a:solidFill>
            </a:endParaRPr>
          </a:p>
        </p:txBody>
      </p:sp>
      <p:sp>
        <p:nvSpPr>
          <p:cNvPr id="35" name="Ok: Yukarı Bükülü 34">
            <a:extLst>
              <a:ext uri="{FF2B5EF4-FFF2-40B4-BE49-F238E27FC236}">
                <a16:creationId xmlns:a16="http://schemas.microsoft.com/office/drawing/2014/main" id="{C223879C-AC46-4246-8707-0BF05CEC1154}"/>
              </a:ext>
            </a:extLst>
          </p:cNvPr>
          <p:cNvSpPr/>
          <p:nvPr/>
        </p:nvSpPr>
        <p:spPr>
          <a:xfrm>
            <a:off x="6025169" y="2995494"/>
            <a:ext cx="3499803" cy="75706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solidFill>
                <a:schemeClr val="tx1"/>
              </a:solidFill>
            </a:endParaRPr>
          </a:p>
        </p:txBody>
      </p:sp>
      <p:grpSp>
        <p:nvGrpSpPr>
          <p:cNvPr id="22" name="Grup 21">
            <a:extLst>
              <a:ext uri="{FF2B5EF4-FFF2-40B4-BE49-F238E27FC236}">
                <a16:creationId xmlns:a16="http://schemas.microsoft.com/office/drawing/2014/main" id="{34CD2989-4276-4E3A-84AA-EDD105489B94}"/>
              </a:ext>
            </a:extLst>
          </p:cNvPr>
          <p:cNvGrpSpPr/>
          <p:nvPr/>
        </p:nvGrpSpPr>
        <p:grpSpPr>
          <a:xfrm>
            <a:off x="433084" y="1890081"/>
            <a:ext cx="2364441" cy="1155653"/>
            <a:chOff x="115518" y="1222291"/>
            <a:chExt cx="1063982" cy="638389"/>
          </a:xfrm>
          <a:solidFill>
            <a:srgbClr val="00B0F0"/>
          </a:solidFill>
        </p:grpSpPr>
        <p:sp>
          <p:nvSpPr>
            <p:cNvPr id="46" name="Dikdörtgen: Yuvarlatılmış Köşeler 45">
              <a:extLst>
                <a:ext uri="{FF2B5EF4-FFF2-40B4-BE49-F238E27FC236}">
                  <a16:creationId xmlns:a16="http://schemas.microsoft.com/office/drawing/2014/main" id="{65EC9B84-A1A2-449D-A430-72D587752091}"/>
                </a:ext>
              </a:extLst>
            </p:cNvPr>
            <p:cNvSpPr/>
            <p:nvPr/>
          </p:nvSpPr>
          <p:spPr>
            <a:xfrm>
              <a:off x="115518" y="1222291"/>
              <a:ext cx="1063982" cy="63838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Dikdörtgen: Yuvarlatılmış Köşeler 4">
              <a:extLst>
                <a:ext uri="{FF2B5EF4-FFF2-40B4-BE49-F238E27FC236}">
                  <a16:creationId xmlns:a16="http://schemas.microsoft.com/office/drawing/2014/main" id="{846AEB5E-3C8C-4E21-87B1-71415173A127}"/>
                </a:ext>
              </a:extLst>
            </p:cNvPr>
            <p:cNvSpPr txBox="1"/>
            <p:nvPr/>
          </p:nvSpPr>
          <p:spPr>
            <a:xfrm>
              <a:off x="115518" y="1274178"/>
              <a:ext cx="1063982" cy="42559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4572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000" kern="1200" dirty="0"/>
                <a:t>Aile hekimliğinde tarama</a:t>
              </a:r>
            </a:p>
            <a:p>
              <a:pPr marL="0" lvl="0" defTabSz="1200150">
                <a:lnSpc>
                  <a:spcPct val="90000"/>
                </a:lnSpc>
                <a:spcBef>
                  <a:spcPct val="0"/>
                </a:spcBef>
                <a:spcAft>
                  <a:spcPct val="35000"/>
                </a:spcAft>
                <a:buNone/>
              </a:pPr>
              <a:endParaRPr lang="tr-TR" sz="2400" kern="1200" dirty="0"/>
            </a:p>
          </p:txBody>
        </p:sp>
      </p:grpSp>
      <p:grpSp>
        <p:nvGrpSpPr>
          <p:cNvPr id="23" name="Grup 22">
            <a:extLst>
              <a:ext uri="{FF2B5EF4-FFF2-40B4-BE49-F238E27FC236}">
                <a16:creationId xmlns:a16="http://schemas.microsoft.com/office/drawing/2014/main" id="{D108772E-2EE3-47E3-A8D6-758B5B17CC3C}"/>
              </a:ext>
            </a:extLst>
          </p:cNvPr>
          <p:cNvGrpSpPr/>
          <p:nvPr/>
        </p:nvGrpSpPr>
        <p:grpSpPr>
          <a:xfrm>
            <a:off x="370695" y="2914906"/>
            <a:ext cx="2543689" cy="3439848"/>
            <a:chOff x="289203" y="1925232"/>
            <a:chExt cx="1065761" cy="2203200"/>
          </a:xfrm>
        </p:grpSpPr>
        <p:sp>
          <p:nvSpPr>
            <p:cNvPr id="44" name="Dikdörtgen: Yuvarlatılmış Köşeler 43">
              <a:extLst>
                <a:ext uri="{FF2B5EF4-FFF2-40B4-BE49-F238E27FC236}">
                  <a16:creationId xmlns:a16="http://schemas.microsoft.com/office/drawing/2014/main" id="{D3F5FFF2-417F-4F4B-BC3A-7DFBA489E121}"/>
                </a:ext>
              </a:extLst>
            </p:cNvPr>
            <p:cNvSpPr/>
            <p:nvPr/>
          </p:nvSpPr>
          <p:spPr>
            <a:xfrm>
              <a:off x="289203" y="1925232"/>
              <a:ext cx="1063982" cy="2203200"/>
            </a:xfrm>
            <a:prstGeom prst="roundRect">
              <a:avLst>
                <a:gd name="adj" fmla="val 10000"/>
              </a:avLst>
            </a:prstGeom>
            <a:ln>
              <a:solidFill>
                <a:srgbClr val="00B0F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5" name="Dikdörtgen: Yuvarlatılmış Köşeler 6">
              <a:extLst>
                <a:ext uri="{FF2B5EF4-FFF2-40B4-BE49-F238E27FC236}">
                  <a16:creationId xmlns:a16="http://schemas.microsoft.com/office/drawing/2014/main" id="{997211BA-4792-41C9-9ABC-2A4199E0793B}"/>
                </a:ext>
              </a:extLst>
            </p:cNvPr>
            <p:cNvSpPr txBox="1"/>
            <p:nvPr/>
          </p:nvSpPr>
          <p:spPr>
            <a:xfrm>
              <a:off x="291125" y="1987557"/>
              <a:ext cx="1063839" cy="2140874"/>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8232" tIns="78232" rIns="78232" bIns="78232" numCol="1" spcCol="1270" anchor="t" anchorCtr="0">
              <a:noAutofit/>
            </a:bodyPr>
            <a:lstStyle/>
            <a:p>
              <a:pPr marL="0" lvl="1">
                <a:lnSpc>
                  <a:spcPct val="150000"/>
                </a:lnSpc>
                <a:spcBef>
                  <a:spcPct val="0"/>
                </a:spcBef>
                <a:spcAft>
                  <a:spcPct val="15000"/>
                </a:spcAft>
                <a:buFont typeface="Wingdings" panose="05000000000000000000" pitchFamily="2" charset="2"/>
                <a:buChar char="ü"/>
                <a:tabLst>
                  <a:tab pos="265113" algn="l"/>
                  <a:tab pos="361950" algn="l"/>
                </a:tabLst>
              </a:pPr>
              <a:r>
                <a:rPr lang="tr-TR" dirty="0">
                  <a:solidFill>
                    <a:schemeClr val="tx1"/>
                  </a:solidFill>
                </a:rPr>
                <a:t>Kan Basıncı </a:t>
              </a:r>
            </a:p>
            <a:p>
              <a:pPr marL="0" lvl="1">
                <a:lnSpc>
                  <a:spcPct val="150000"/>
                </a:lnSpc>
                <a:spcBef>
                  <a:spcPct val="0"/>
                </a:spcBef>
                <a:spcAft>
                  <a:spcPct val="15000"/>
                </a:spcAft>
                <a:buFont typeface="Wingdings" panose="05000000000000000000" pitchFamily="2" charset="2"/>
                <a:buChar char="ü"/>
                <a:tabLst>
                  <a:tab pos="265113" algn="l"/>
                  <a:tab pos="361950" algn="l"/>
                </a:tabLst>
              </a:pPr>
              <a:r>
                <a:rPr lang="tr-TR" dirty="0">
                  <a:solidFill>
                    <a:schemeClr val="tx1"/>
                  </a:solidFill>
                </a:rPr>
                <a:t>Boy, kilo, BKİ Ölçümü</a:t>
              </a:r>
            </a:p>
            <a:p>
              <a:pPr marL="0" marR="0" lvl="1" fontAlgn="auto">
                <a:lnSpc>
                  <a:spcPct val="150000"/>
                </a:lnSpc>
                <a:spcBef>
                  <a:spcPct val="0"/>
                </a:spcBef>
                <a:spcAft>
                  <a:spcPct val="15000"/>
                </a:spcAft>
                <a:buClrTx/>
                <a:buSzTx/>
                <a:buFont typeface="Wingdings" panose="05000000000000000000" pitchFamily="2" charset="2"/>
                <a:buChar char="ü"/>
                <a:tabLst>
                  <a:tab pos="265113" algn="l"/>
                  <a:tab pos="361950" algn="l"/>
                </a:tabLst>
                <a:defRPr/>
              </a:pPr>
              <a:r>
                <a:rPr lang="tr-TR" dirty="0">
                  <a:solidFill>
                    <a:schemeClr val="tx1"/>
                  </a:solidFill>
                </a:rPr>
                <a:t>AKŞ, kolestero</a:t>
              </a:r>
              <a:r>
                <a:rPr lang="en-US" dirty="0">
                  <a:solidFill>
                    <a:schemeClr val="tx1"/>
                  </a:solidFill>
                </a:rPr>
                <a:t>l</a:t>
              </a:r>
              <a:r>
                <a:rPr lang="tr-TR" dirty="0">
                  <a:solidFill>
                    <a:schemeClr val="tx1"/>
                  </a:solidFill>
                </a:rPr>
                <a:t> ölçümü</a:t>
              </a:r>
            </a:p>
            <a:p>
              <a:pPr marL="0" lvl="1">
                <a:lnSpc>
                  <a:spcPct val="150000"/>
                </a:lnSpc>
                <a:spcBef>
                  <a:spcPct val="0"/>
                </a:spcBef>
                <a:spcAft>
                  <a:spcPct val="15000"/>
                </a:spcAft>
                <a:buFont typeface="Wingdings" panose="05000000000000000000" pitchFamily="2" charset="2"/>
                <a:buChar char="ü"/>
                <a:tabLst>
                  <a:tab pos="265113" algn="l"/>
                  <a:tab pos="361950" algn="l"/>
                </a:tabLst>
                <a:defRPr/>
              </a:pPr>
              <a:r>
                <a:rPr lang="tr-TR" dirty="0">
                  <a:solidFill>
                    <a:schemeClr val="tx1"/>
                  </a:solidFill>
                </a:rPr>
                <a:t>Çok yönlü yaşlı değerlendirmesi (Demans, bağımsızlık …)</a:t>
              </a:r>
              <a:endParaRPr lang="tr-TR" sz="4000" kern="1200" dirty="0">
                <a:solidFill>
                  <a:schemeClr val="tx1"/>
                </a:solidFill>
              </a:endParaRPr>
            </a:p>
          </p:txBody>
        </p:sp>
      </p:grpSp>
      <p:grpSp>
        <p:nvGrpSpPr>
          <p:cNvPr id="24" name="Grup 23">
            <a:extLst>
              <a:ext uri="{FF2B5EF4-FFF2-40B4-BE49-F238E27FC236}">
                <a16:creationId xmlns:a16="http://schemas.microsoft.com/office/drawing/2014/main" id="{C9AABFFD-0602-4922-BD72-CE671A4F3292}"/>
              </a:ext>
            </a:extLst>
          </p:cNvPr>
          <p:cNvGrpSpPr/>
          <p:nvPr/>
        </p:nvGrpSpPr>
        <p:grpSpPr>
          <a:xfrm>
            <a:off x="3443982" y="1900440"/>
            <a:ext cx="2361827" cy="1058842"/>
            <a:chOff x="1667052" y="1233347"/>
            <a:chExt cx="1111844" cy="638389"/>
          </a:xfrm>
        </p:grpSpPr>
        <p:sp>
          <p:nvSpPr>
            <p:cNvPr id="42" name="Dikdörtgen: Yuvarlatılmış Köşeler 41">
              <a:extLst>
                <a:ext uri="{FF2B5EF4-FFF2-40B4-BE49-F238E27FC236}">
                  <a16:creationId xmlns:a16="http://schemas.microsoft.com/office/drawing/2014/main" id="{9352DFFE-130E-484B-BB16-79996E067075}"/>
                </a:ext>
              </a:extLst>
            </p:cNvPr>
            <p:cNvSpPr/>
            <p:nvPr/>
          </p:nvSpPr>
          <p:spPr>
            <a:xfrm>
              <a:off x="1672381" y="1233347"/>
              <a:ext cx="1106515" cy="63838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Dikdörtgen: Yuvarlatılmış Köşeler 8">
              <a:extLst>
                <a:ext uri="{FF2B5EF4-FFF2-40B4-BE49-F238E27FC236}">
                  <a16:creationId xmlns:a16="http://schemas.microsoft.com/office/drawing/2014/main" id="{DC291D9D-1854-433C-AD6F-54CE63ECCBDC}"/>
                </a:ext>
              </a:extLst>
            </p:cNvPr>
            <p:cNvSpPr txBox="1"/>
            <p:nvPr/>
          </p:nvSpPr>
          <p:spPr>
            <a:xfrm>
              <a:off x="1667052" y="1340184"/>
              <a:ext cx="1107151" cy="4782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64008" rIns="64008" bIns="34290" numCol="1" spcCol="1270" anchor="t" anchorCtr="0">
              <a:noAutofit/>
            </a:bodyPr>
            <a:lstStyle/>
            <a:p>
              <a:pPr marL="0" lvl="0" indent="0" algn="ctr" defTabSz="400050">
                <a:lnSpc>
                  <a:spcPct val="90000"/>
                </a:lnSpc>
                <a:spcBef>
                  <a:spcPct val="0"/>
                </a:spcBef>
                <a:spcAft>
                  <a:spcPct val="35000"/>
                </a:spcAft>
                <a:buNone/>
              </a:pPr>
              <a:r>
                <a:rPr lang="tr-TR" sz="2000" kern="1200" dirty="0"/>
                <a:t>Aile hekimliğinde İzlem</a:t>
              </a:r>
            </a:p>
          </p:txBody>
        </p:sp>
      </p:grpSp>
      <p:grpSp>
        <p:nvGrpSpPr>
          <p:cNvPr id="25" name="Grup 24">
            <a:extLst>
              <a:ext uri="{FF2B5EF4-FFF2-40B4-BE49-F238E27FC236}">
                <a16:creationId xmlns:a16="http://schemas.microsoft.com/office/drawing/2014/main" id="{A35C8E9A-4393-48CA-A098-0ED3DF1AB22D}"/>
              </a:ext>
            </a:extLst>
          </p:cNvPr>
          <p:cNvGrpSpPr/>
          <p:nvPr/>
        </p:nvGrpSpPr>
        <p:grpSpPr>
          <a:xfrm>
            <a:off x="3338296" y="2956093"/>
            <a:ext cx="2586258" cy="3444947"/>
            <a:chOff x="1809589" y="1745929"/>
            <a:chExt cx="1143670" cy="2203200"/>
          </a:xfrm>
        </p:grpSpPr>
        <p:sp>
          <p:nvSpPr>
            <p:cNvPr id="40" name="Dikdörtgen: Yuvarlatılmış Köşeler 39">
              <a:extLst>
                <a:ext uri="{FF2B5EF4-FFF2-40B4-BE49-F238E27FC236}">
                  <a16:creationId xmlns:a16="http://schemas.microsoft.com/office/drawing/2014/main" id="{CF8B2FD7-D764-44D7-9C51-A03BEE30C3D7}"/>
                </a:ext>
              </a:extLst>
            </p:cNvPr>
            <p:cNvSpPr/>
            <p:nvPr/>
          </p:nvSpPr>
          <p:spPr>
            <a:xfrm>
              <a:off x="1809589" y="1745929"/>
              <a:ext cx="1143670" cy="2203200"/>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41" name="Dikdörtgen: Yuvarlatılmış Köşeler 10">
              <a:extLst>
                <a:ext uri="{FF2B5EF4-FFF2-40B4-BE49-F238E27FC236}">
                  <a16:creationId xmlns:a16="http://schemas.microsoft.com/office/drawing/2014/main" id="{9602E526-F42B-4AB6-9824-106AE2CBC781}"/>
                </a:ext>
              </a:extLst>
            </p:cNvPr>
            <p:cNvSpPr txBox="1"/>
            <p:nvPr/>
          </p:nvSpPr>
          <p:spPr>
            <a:xfrm>
              <a:off x="1824610" y="1777093"/>
              <a:ext cx="1073655" cy="2015054"/>
            </a:xfrm>
            <a:prstGeom prst="rect">
              <a:avLst/>
            </a:prstGeom>
            <a:ln>
              <a:noFill/>
            </a:ln>
          </p:spPr>
          <p:style>
            <a:lnRef idx="2">
              <a:schemeClr val="accent1"/>
            </a:lnRef>
            <a:fillRef idx="1">
              <a:schemeClr val="lt1"/>
            </a:fillRef>
            <a:effectRef idx="0">
              <a:schemeClr val="accent1"/>
            </a:effectRef>
            <a:fontRef idx="minor">
              <a:schemeClr val="dk1"/>
            </a:fontRef>
          </p:style>
          <p:txBody>
            <a:bodyPr spcFirstLastPara="0" vert="horz" wrap="square" lIns="64008" tIns="64008" rIns="64008" bIns="64008" numCol="1" spcCol="1270" anchor="t" anchorCtr="0">
              <a:noAutofit/>
            </a:bodyPr>
            <a:lstStyle/>
            <a:p>
              <a:pPr marL="0" lvl="1" indent="-342900">
                <a:lnSpc>
                  <a:spcPct val="150000"/>
                </a:lnSpc>
                <a:spcBef>
                  <a:spcPct val="0"/>
                </a:spcBef>
                <a:spcAft>
                  <a:spcPct val="15000"/>
                </a:spcAft>
                <a:buFont typeface="Wingdings" panose="05000000000000000000" pitchFamily="2" charset="2"/>
                <a:buChar char="ü"/>
                <a:tabLst>
                  <a:tab pos="265113" algn="l"/>
                  <a:tab pos="361950" algn="l"/>
                </a:tabLst>
              </a:pPr>
              <a:r>
                <a:rPr lang="tr-TR" dirty="0">
                  <a:solidFill>
                    <a:schemeClr val="tx1"/>
                  </a:solidFill>
                </a:rPr>
                <a:t>Hipertansiyon</a:t>
              </a:r>
            </a:p>
            <a:p>
              <a:pPr marL="0" lvl="1" indent="-342900">
                <a:lnSpc>
                  <a:spcPct val="150000"/>
                </a:lnSpc>
                <a:spcBef>
                  <a:spcPct val="0"/>
                </a:spcBef>
                <a:spcAft>
                  <a:spcPct val="15000"/>
                </a:spcAft>
                <a:buFont typeface="Wingdings" panose="05000000000000000000" pitchFamily="2" charset="2"/>
                <a:buChar char="ü"/>
                <a:tabLst>
                  <a:tab pos="265113" algn="l"/>
                  <a:tab pos="361950" algn="l"/>
                </a:tabLst>
              </a:pPr>
              <a:r>
                <a:rPr lang="tr-TR" dirty="0">
                  <a:solidFill>
                    <a:schemeClr val="tx1"/>
                  </a:solidFill>
                </a:rPr>
                <a:t>Obezite </a:t>
              </a:r>
            </a:p>
            <a:p>
              <a:pPr marL="0" lvl="1" indent="-342900">
                <a:lnSpc>
                  <a:spcPct val="150000"/>
                </a:lnSpc>
                <a:spcBef>
                  <a:spcPct val="0"/>
                </a:spcBef>
                <a:spcAft>
                  <a:spcPct val="15000"/>
                </a:spcAft>
                <a:buFont typeface="Wingdings" panose="05000000000000000000" pitchFamily="2" charset="2"/>
                <a:buChar char="ü"/>
                <a:tabLst>
                  <a:tab pos="265113" algn="l"/>
                  <a:tab pos="361950" algn="l"/>
                </a:tabLst>
              </a:pPr>
              <a:r>
                <a:rPr lang="tr-TR" dirty="0">
                  <a:solidFill>
                    <a:schemeClr val="tx1"/>
                  </a:solidFill>
                </a:rPr>
                <a:t>Diyabet</a:t>
              </a:r>
            </a:p>
            <a:p>
              <a:pPr marL="0" lvl="1" indent="-342900">
                <a:lnSpc>
                  <a:spcPct val="150000"/>
                </a:lnSpc>
                <a:spcBef>
                  <a:spcPct val="0"/>
                </a:spcBef>
                <a:spcAft>
                  <a:spcPct val="15000"/>
                </a:spcAft>
                <a:buFont typeface="Wingdings" panose="05000000000000000000" pitchFamily="2" charset="2"/>
                <a:buChar char="ü"/>
                <a:tabLst>
                  <a:tab pos="265113" algn="l"/>
                  <a:tab pos="361950" algn="l"/>
                </a:tabLst>
              </a:pPr>
              <a:r>
                <a:rPr lang="tr-TR" dirty="0">
                  <a:solidFill>
                    <a:schemeClr val="tx1"/>
                  </a:solidFill>
                </a:rPr>
                <a:t>Kardiyovasküler risk</a:t>
              </a:r>
            </a:p>
            <a:p>
              <a:pPr marL="0" lvl="1" indent="-342900">
                <a:lnSpc>
                  <a:spcPct val="150000"/>
                </a:lnSpc>
                <a:spcBef>
                  <a:spcPct val="0"/>
                </a:spcBef>
                <a:spcAft>
                  <a:spcPct val="15000"/>
                </a:spcAft>
                <a:buFont typeface="Wingdings" panose="05000000000000000000" pitchFamily="2" charset="2"/>
                <a:buChar char="ü"/>
                <a:tabLst>
                  <a:tab pos="265113" algn="l"/>
                  <a:tab pos="361950" algn="l"/>
                </a:tabLst>
              </a:pPr>
              <a:r>
                <a:rPr lang="tr-TR" dirty="0">
                  <a:solidFill>
                    <a:schemeClr val="tx1"/>
                  </a:solidFill>
                </a:rPr>
                <a:t>Çok yönlü yaşlı izlemi</a:t>
              </a:r>
            </a:p>
          </p:txBody>
        </p:sp>
      </p:grpSp>
      <p:grpSp>
        <p:nvGrpSpPr>
          <p:cNvPr id="26" name="Grup 25">
            <a:extLst>
              <a:ext uri="{FF2B5EF4-FFF2-40B4-BE49-F238E27FC236}">
                <a16:creationId xmlns:a16="http://schemas.microsoft.com/office/drawing/2014/main" id="{6BE46130-6B42-4776-95BF-80D07C300AA4}"/>
              </a:ext>
            </a:extLst>
          </p:cNvPr>
          <p:cNvGrpSpPr/>
          <p:nvPr/>
        </p:nvGrpSpPr>
        <p:grpSpPr>
          <a:xfrm>
            <a:off x="6409684" y="1872813"/>
            <a:ext cx="2310262" cy="1076110"/>
            <a:chOff x="3374369" y="1222936"/>
            <a:chExt cx="1063982" cy="648800"/>
          </a:xfrm>
          <a:solidFill>
            <a:schemeClr val="accent6">
              <a:lumMod val="60000"/>
              <a:lumOff val="40000"/>
            </a:schemeClr>
          </a:solidFill>
        </p:grpSpPr>
        <p:sp>
          <p:nvSpPr>
            <p:cNvPr id="38" name="Dikdörtgen: Yuvarlatılmış Köşeler 37">
              <a:extLst>
                <a:ext uri="{FF2B5EF4-FFF2-40B4-BE49-F238E27FC236}">
                  <a16:creationId xmlns:a16="http://schemas.microsoft.com/office/drawing/2014/main" id="{3DFF78C9-6B9E-481D-A1A0-95C16015F68F}"/>
                </a:ext>
              </a:extLst>
            </p:cNvPr>
            <p:cNvSpPr/>
            <p:nvPr/>
          </p:nvSpPr>
          <p:spPr>
            <a:xfrm>
              <a:off x="3374369" y="1233347"/>
              <a:ext cx="1063982" cy="63838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Dikdörtgen: Yuvarlatılmış Köşeler 12">
              <a:extLst>
                <a:ext uri="{FF2B5EF4-FFF2-40B4-BE49-F238E27FC236}">
                  <a16:creationId xmlns:a16="http://schemas.microsoft.com/office/drawing/2014/main" id="{E73E20C1-AEFE-4FB1-8FB7-27133DD44D80}"/>
                </a:ext>
              </a:extLst>
            </p:cNvPr>
            <p:cNvSpPr txBox="1"/>
            <p:nvPr/>
          </p:nvSpPr>
          <p:spPr>
            <a:xfrm>
              <a:off x="3392293" y="1222936"/>
              <a:ext cx="1040907" cy="5026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9144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000" kern="1200" dirty="0" err="1"/>
                <a:t>SHM’de</a:t>
              </a:r>
              <a:r>
                <a:rPr lang="tr-TR" sz="2000" kern="1200" dirty="0"/>
                <a:t> danışmanlık</a:t>
              </a:r>
              <a:endParaRPr lang="tr-TR" sz="2000" dirty="0"/>
            </a:p>
            <a:p>
              <a:pPr marL="0" lvl="0" defTabSz="577850">
                <a:lnSpc>
                  <a:spcPct val="90000"/>
                </a:lnSpc>
                <a:spcBef>
                  <a:spcPct val="0"/>
                </a:spcBef>
                <a:spcAft>
                  <a:spcPct val="35000"/>
                </a:spcAft>
                <a:buNone/>
              </a:pPr>
              <a:endParaRPr lang="tr-TR" sz="5400" kern="1200" dirty="0"/>
            </a:p>
          </p:txBody>
        </p:sp>
      </p:grpSp>
      <p:grpSp>
        <p:nvGrpSpPr>
          <p:cNvPr id="27" name="Grup 26">
            <a:extLst>
              <a:ext uri="{FF2B5EF4-FFF2-40B4-BE49-F238E27FC236}">
                <a16:creationId xmlns:a16="http://schemas.microsoft.com/office/drawing/2014/main" id="{4F4DE305-FB5C-4E80-B3EA-13DFCB4A070A}"/>
              </a:ext>
            </a:extLst>
          </p:cNvPr>
          <p:cNvGrpSpPr/>
          <p:nvPr/>
        </p:nvGrpSpPr>
        <p:grpSpPr>
          <a:xfrm>
            <a:off x="6313126" y="2857629"/>
            <a:ext cx="2586258" cy="3547015"/>
            <a:chOff x="3598443" y="1820529"/>
            <a:chExt cx="1063982" cy="2203200"/>
          </a:xfrm>
        </p:grpSpPr>
        <p:sp>
          <p:nvSpPr>
            <p:cNvPr id="36" name="Dikdörtgen: Yuvarlatılmış Köşeler 35">
              <a:extLst>
                <a:ext uri="{FF2B5EF4-FFF2-40B4-BE49-F238E27FC236}">
                  <a16:creationId xmlns:a16="http://schemas.microsoft.com/office/drawing/2014/main" id="{8C4C94E4-964A-421F-AD5E-9214C13B2628}"/>
                </a:ext>
              </a:extLst>
            </p:cNvPr>
            <p:cNvSpPr/>
            <p:nvPr/>
          </p:nvSpPr>
          <p:spPr>
            <a:xfrm>
              <a:off x="3598443" y="1820529"/>
              <a:ext cx="1063982" cy="2203200"/>
            </a:xfrm>
            <a:prstGeom prst="roundRect">
              <a:avLst>
                <a:gd name="adj" fmla="val 10000"/>
              </a:avLst>
            </a:prstGeom>
            <a:ln>
              <a:solidFill>
                <a:srgbClr val="92D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Dikdörtgen: Yuvarlatılmış Köşeler 14">
              <a:extLst>
                <a:ext uri="{FF2B5EF4-FFF2-40B4-BE49-F238E27FC236}">
                  <a16:creationId xmlns:a16="http://schemas.microsoft.com/office/drawing/2014/main" id="{987F7A17-D9B6-4467-85D7-495FB3166565}"/>
                </a:ext>
              </a:extLst>
            </p:cNvPr>
            <p:cNvSpPr txBox="1"/>
            <p:nvPr/>
          </p:nvSpPr>
          <p:spPr>
            <a:xfrm>
              <a:off x="3623155" y="1825665"/>
              <a:ext cx="997820" cy="2140874"/>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64008" bIns="64008" numCol="1" spcCol="1270" anchor="t" anchorCtr="0">
              <a:noAutofit/>
            </a:bodyPr>
            <a:lstStyle/>
            <a:p>
              <a:pPr marL="0" lvl="1" indent="-285750">
                <a:lnSpc>
                  <a:spcPct val="150000"/>
                </a:lnSpc>
                <a:spcBef>
                  <a:spcPct val="0"/>
                </a:spcBef>
                <a:spcAft>
                  <a:spcPct val="15000"/>
                </a:spcAft>
                <a:buFont typeface="Wingdings" panose="05000000000000000000" pitchFamily="2" charset="2"/>
                <a:buChar char="ü"/>
                <a:tabLst>
                  <a:tab pos="265113" algn="l"/>
                  <a:tab pos="361950" algn="l"/>
                </a:tabLst>
              </a:pPr>
              <a:r>
                <a:rPr lang="tr-TR" dirty="0">
                  <a:solidFill>
                    <a:schemeClr val="tx1"/>
                  </a:solidFill>
                </a:rPr>
                <a:t>Sağlıklı beslenme </a:t>
              </a:r>
            </a:p>
            <a:p>
              <a:pPr marL="0" lvl="1" indent="-285750">
                <a:lnSpc>
                  <a:spcPct val="150000"/>
                </a:lnSpc>
                <a:spcBef>
                  <a:spcPct val="0"/>
                </a:spcBef>
                <a:spcAft>
                  <a:spcPct val="15000"/>
                </a:spcAft>
                <a:buFont typeface="Wingdings" panose="05000000000000000000" pitchFamily="2" charset="2"/>
                <a:buChar char="ü"/>
                <a:tabLst>
                  <a:tab pos="265113" algn="l"/>
                  <a:tab pos="361950" algn="l"/>
                </a:tabLst>
              </a:pPr>
              <a:r>
                <a:rPr lang="tr-TR" dirty="0">
                  <a:solidFill>
                    <a:schemeClr val="tx1"/>
                  </a:solidFill>
                </a:rPr>
                <a:t>Fiziksel aktivite</a:t>
              </a:r>
            </a:p>
            <a:p>
              <a:pPr marL="0" lvl="1" indent="-285750">
                <a:lnSpc>
                  <a:spcPct val="150000"/>
                </a:lnSpc>
                <a:spcBef>
                  <a:spcPct val="0"/>
                </a:spcBef>
                <a:spcAft>
                  <a:spcPct val="15000"/>
                </a:spcAft>
                <a:buFont typeface="Wingdings" panose="05000000000000000000" pitchFamily="2" charset="2"/>
                <a:buChar char="ü"/>
                <a:tabLst>
                  <a:tab pos="265113" algn="l"/>
                  <a:tab pos="361950" algn="l"/>
                </a:tabLst>
              </a:pPr>
              <a:r>
                <a:rPr lang="tr-TR" dirty="0">
                  <a:solidFill>
                    <a:schemeClr val="tx1"/>
                  </a:solidFill>
                </a:rPr>
                <a:t>Sağlığın sosyal belirleyicileri</a:t>
              </a:r>
            </a:p>
            <a:p>
              <a:pPr marL="0" lvl="1" indent="-285750">
                <a:lnSpc>
                  <a:spcPct val="150000"/>
                </a:lnSpc>
                <a:spcBef>
                  <a:spcPct val="0"/>
                </a:spcBef>
                <a:spcAft>
                  <a:spcPct val="15000"/>
                </a:spcAft>
                <a:buFont typeface="Wingdings" panose="05000000000000000000" pitchFamily="2" charset="2"/>
                <a:buChar char="ü"/>
                <a:tabLst>
                  <a:tab pos="265113" algn="l"/>
                  <a:tab pos="361950" algn="l"/>
                </a:tabLst>
              </a:pPr>
              <a:r>
                <a:rPr lang="tr-TR" dirty="0">
                  <a:solidFill>
                    <a:schemeClr val="tx1"/>
                  </a:solidFill>
                </a:rPr>
                <a:t>Tedaviye uyum vb</a:t>
              </a:r>
              <a:r>
                <a:rPr lang="en-US" dirty="0">
                  <a:solidFill>
                    <a:schemeClr val="tx1"/>
                  </a:solidFill>
                </a:rPr>
                <a:t>.</a:t>
              </a:r>
              <a:r>
                <a:rPr lang="tr-TR" dirty="0">
                  <a:solidFill>
                    <a:schemeClr val="tx1"/>
                  </a:solidFill>
                </a:rPr>
                <a:t> </a:t>
              </a:r>
            </a:p>
            <a:p>
              <a:pPr marL="0" lvl="1">
                <a:lnSpc>
                  <a:spcPct val="150000"/>
                </a:lnSpc>
                <a:spcBef>
                  <a:spcPct val="0"/>
                </a:spcBef>
                <a:spcAft>
                  <a:spcPct val="15000"/>
                </a:spcAft>
                <a:tabLst>
                  <a:tab pos="265113" algn="l"/>
                  <a:tab pos="361950" algn="l"/>
                </a:tabLst>
              </a:pPr>
              <a:r>
                <a:rPr lang="tr-TR" dirty="0">
                  <a:solidFill>
                    <a:schemeClr val="tx1"/>
                  </a:solidFill>
                </a:rPr>
                <a:t>bireysel ve grup danışmanlık hizmetleri</a:t>
              </a:r>
            </a:p>
          </p:txBody>
        </p:sp>
      </p:grpSp>
      <p:grpSp>
        <p:nvGrpSpPr>
          <p:cNvPr id="30" name="Grup 29">
            <a:extLst>
              <a:ext uri="{FF2B5EF4-FFF2-40B4-BE49-F238E27FC236}">
                <a16:creationId xmlns:a16="http://schemas.microsoft.com/office/drawing/2014/main" id="{37BC0DC7-023D-4CC2-B320-DAE1BC5DA2D9}"/>
              </a:ext>
            </a:extLst>
          </p:cNvPr>
          <p:cNvGrpSpPr/>
          <p:nvPr/>
        </p:nvGrpSpPr>
        <p:grpSpPr>
          <a:xfrm>
            <a:off x="9496811" y="1839806"/>
            <a:ext cx="2195373" cy="1058842"/>
            <a:chOff x="6841378" y="1394937"/>
            <a:chExt cx="1063982" cy="638389"/>
          </a:xfrm>
          <a:solidFill>
            <a:srgbClr val="C00000"/>
          </a:solidFill>
        </p:grpSpPr>
        <p:sp>
          <p:nvSpPr>
            <p:cNvPr id="32" name="Dikdörtgen: Yuvarlatılmış Köşeler 31">
              <a:extLst>
                <a:ext uri="{FF2B5EF4-FFF2-40B4-BE49-F238E27FC236}">
                  <a16:creationId xmlns:a16="http://schemas.microsoft.com/office/drawing/2014/main" id="{2975F854-A430-4AC1-8EBE-716612E6AC31}"/>
                </a:ext>
              </a:extLst>
            </p:cNvPr>
            <p:cNvSpPr/>
            <p:nvPr/>
          </p:nvSpPr>
          <p:spPr>
            <a:xfrm>
              <a:off x="6841378" y="1394937"/>
              <a:ext cx="1063982" cy="63838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Dikdörtgen: Yuvarlatılmış Köşeler 19">
              <a:extLst>
                <a:ext uri="{FF2B5EF4-FFF2-40B4-BE49-F238E27FC236}">
                  <a16:creationId xmlns:a16="http://schemas.microsoft.com/office/drawing/2014/main" id="{2D7C322E-371F-4E94-A081-C02E81DC5A46}"/>
                </a:ext>
              </a:extLst>
            </p:cNvPr>
            <p:cNvSpPr txBox="1"/>
            <p:nvPr/>
          </p:nvSpPr>
          <p:spPr>
            <a:xfrm>
              <a:off x="6892487" y="1425170"/>
              <a:ext cx="978004" cy="55809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008" tIns="64008" rIns="64008" bIns="34290" numCol="1" spcCol="1270" anchor="t" anchorCtr="0">
              <a:noAutofit/>
            </a:bodyPr>
            <a:lstStyle/>
            <a:p>
              <a:pPr marL="0" lvl="0" indent="0" algn="ctr" defTabSz="400050">
                <a:lnSpc>
                  <a:spcPct val="90000"/>
                </a:lnSpc>
                <a:spcBef>
                  <a:spcPct val="0"/>
                </a:spcBef>
                <a:spcAft>
                  <a:spcPct val="35000"/>
                </a:spcAft>
                <a:buNone/>
              </a:pPr>
              <a:r>
                <a:rPr lang="tr-TR" sz="2000" dirty="0"/>
                <a:t>Hastanelerde</a:t>
              </a:r>
              <a:r>
                <a:rPr lang="tr-TR" sz="2000" kern="1200" dirty="0"/>
                <a:t> komplikasyon izlemi</a:t>
              </a:r>
            </a:p>
          </p:txBody>
        </p:sp>
      </p:grpSp>
      <p:sp>
        <p:nvSpPr>
          <p:cNvPr id="31" name="Dikdörtgen: Yuvarlatılmış Köşeler 30">
            <a:extLst>
              <a:ext uri="{FF2B5EF4-FFF2-40B4-BE49-F238E27FC236}">
                <a16:creationId xmlns:a16="http://schemas.microsoft.com/office/drawing/2014/main" id="{C92D4663-21A2-4B46-AF61-90430C1626FD}"/>
              </a:ext>
            </a:extLst>
          </p:cNvPr>
          <p:cNvSpPr/>
          <p:nvPr/>
        </p:nvSpPr>
        <p:spPr>
          <a:xfrm>
            <a:off x="9461474" y="2903602"/>
            <a:ext cx="2305146" cy="3497438"/>
          </a:xfrm>
          <a:prstGeom prst="roundRect">
            <a:avLst>
              <a:gd name="adj" fmla="val 10000"/>
            </a:avLst>
          </a:prstGeom>
          <a:ln>
            <a:solidFill>
              <a:srgbClr val="C0000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342900" indent="-342900">
              <a:lnSpc>
                <a:spcPct val="150000"/>
              </a:lnSpc>
              <a:buFont typeface="Wingdings" panose="05000000000000000000" pitchFamily="2" charset="2"/>
              <a:buChar char="ü"/>
            </a:pPr>
            <a:r>
              <a:rPr lang="tr-TR" dirty="0" err="1">
                <a:solidFill>
                  <a:schemeClr val="tx1"/>
                </a:solidFill>
              </a:rPr>
              <a:t>Retinopati</a:t>
            </a:r>
            <a:r>
              <a:rPr lang="tr-TR" dirty="0">
                <a:solidFill>
                  <a:schemeClr val="tx1"/>
                </a:solidFill>
              </a:rPr>
              <a:t> </a:t>
            </a:r>
          </a:p>
          <a:p>
            <a:pPr marL="342900" indent="-342900">
              <a:lnSpc>
                <a:spcPct val="150000"/>
              </a:lnSpc>
              <a:buFont typeface="Wingdings" panose="05000000000000000000" pitchFamily="2" charset="2"/>
              <a:buChar char="ü"/>
            </a:pPr>
            <a:r>
              <a:rPr lang="tr-TR" dirty="0">
                <a:solidFill>
                  <a:schemeClr val="tx1"/>
                </a:solidFill>
              </a:rPr>
              <a:t>Kronik böbrek hastalığı</a:t>
            </a:r>
          </a:p>
          <a:p>
            <a:pPr marL="342900" indent="-342900">
              <a:lnSpc>
                <a:spcPct val="150000"/>
              </a:lnSpc>
              <a:buFont typeface="Wingdings" panose="05000000000000000000" pitchFamily="2" charset="2"/>
              <a:buChar char="ü"/>
            </a:pPr>
            <a:r>
              <a:rPr lang="tr-TR" dirty="0">
                <a:solidFill>
                  <a:schemeClr val="tx1"/>
                </a:solidFill>
              </a:rPr>
              <a:t>Koroner kalp hastalığı</a:t>
            </a:r>
          </a:p>
          <a:p>
            <a:pPr marL="342900" indent="-342900">
              <a:lnSpc>
                <a:spcPct val="150000"/>
              </a:lnSpc>
              <a:buFont typeface="Wingdings" panose="05000000000000000000" pitchFamily="2" charset="2"/>
              <a:buChar char="ü"/>
            </a:pPr>
            <a:r>
              <a:rPr lang="tr-TR" dirty="0">
                <a:solidFill>
                  <a:schemeClr val="tx1"/>
                </a:solidFill>
              </a:rPr>
              <a:t>Diyabetik nöropati </a:t>
            </a:r>
            <a:r>
              <a:rPr lang="en-US" dirty="0">
                <a:solidFill>
                  <a:schemeClr val="tx1"/>
                </a:solidFill>
              </a:rPr>
              <a:t>vb.</a:t>
            </a:r>
            <a:endParaRPr lang="tr-TR" dirty="0">
              <a:solidFill>
                <a:schemeClr val="tx1"/>
              </a:solidFill>
            </a:endParaRPr>
          </a:p>
          <a:p>
            <a:pPr>
              <a:lnSpc>
                <a:spcPct val="150000"/>
              </a:lnSpc>
            </a:pPr>
            <a:r>
              <a:rPr lang="tr-TR" dirty="0">
                <a:solidFill>
                  <a:schemeClr val="tx1"/>
                </a:solidFill>
              </a:rPr>
              <a:t>tarama ve izlemleri </a:t>
            </a:r>
          </a:p>
          <a:p>
            <a:pPr algn="ctr"/>
            <a:endParaRPr lang="tr-TR" sz="1600" dirty="0">
              <a:solidFill>
                <a:schemeClr val="tx1"/>
              </a:solidFill>
            </a:endParaRPr>
          </a:p>
        </p:txBody>
      </p:sp>
      <p:sp>
        <p:nvSpPr>
          <p:cNvPr id="52" name="Dikdörtgen 51">
            <a:extLst>
              <a:ext uri="{FF2B5EF4-FFF2-40B4-BE49-F238E27FC236}">
                <a16:creationId xmlns:a16="http://schemas.microsoft.com/office/drawing/2014/main" id="{4E82CA5B-5A08-4E5E-81C7-39E90C922D82}"/>
              </a:ext>
            </a:extLst>
          </p:cNvPr>
          <p:cNvSpPr/>
          <p:nvPr/>
        </p:nvSpPr>
        <p:spPr>
          <a:xfrm>
            <a:off x="378236" y="1161363"/>
            <a:ext cx="11813764" cy="452432"/>
          </a:xfrm>
          <a:prstGeom prst="rect">
            <a:avLst/>
          </a:prstGeom>
        </p:spPr>
        <p:txBody>
          <a:bodyPr wrap="square">
            <a:spAutoFit/>
          </a:bodyPr>
          <a:lstStyle/>
          <a:p>
            <a:pPr>
              <a:lnSpc>
                <a:spcPct val="90000"/>
              </a:lnSpc>
              <a:spcBef>
                <a:spcPct val="0"/>
              </a:spcBef>
            </a:pPr>
            <a:r>
              <a:rPr lang="tr-TR" sz="2600" b="1" dirty="0">
                <a:latin typeface="Calibri" panose="020F0502020204030204" pitchFamily="34" charset="0"/>
                <a:cs typeface="Times New Roman" panose="02020603050405020304" pitchFamily="18" charset="0"/>
              </a:rPr>
              <a:t>Bulaşıcı Olmayan Hastalıklarda Önleme ve Kontrolde Uçtan Uca Süreç Yönetimi</a:t>
            </a:r>
          </a:p>
        </p:txBody>
      </p:sp>
      <p:sp>
        <p:nvSpPr>
          <p:cNvPr id="2" name="Ok: Yukarı Bükülü 1">
            <a:extLst>
              <a:ext uri="{FF2B5EF4-FFF2-40B4-BE49-F238E27FC236}">
                <a16:creationId xmlns:a16="http://schemas.microsoft.com/office/drawing/2014/main" id="{9AA747F7-6000-4881-8330-489317734BE4}"/>
              </a:ext>
            </a:extLst>
          </p:cNvPr>
          <p:cNvSpPr/>
          <p:nvPr/>
        </p:nvSpPr>
        <p:spPr>
          <a:xfrm rot="10800000">
            <a:off x="2799143" y="1783819"/>
            <a:ext cx="654543" cy="45243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9" name="Ok: Yukarı Bükülü 28">
            <a:extLst>
              <a:ext uri="{FF2B5EF4-FFF2-40B4-BE49-F238E27FC236}">
                <a16:creationId xmlns:a16="http://schemas.microsoft.com/office/drawing/2014/main" id="{AEC08FD3-7D18-4427-AC59-0B277F2DB646}"/>
              </a:ext>
            </a:extLst>
          </p:cNvPr>
          <p:cNvSpPr/>
          <p:nvPr/>
        </p:nvSpPr>
        <p:spPr>
          <a:xfrm rot="10800000">
            <a:off x="5757410" y="1672122"/>
            <a:ext cx="654542" cy="480333"/>
          </a:xfrm>
          <a:prstGeom prst="curved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Ok: Yukarı Bükülü 33">
            <a:extLst>
              <a:ext uri="{FF2B5EF4-FFF2-40B4-BE49-F238E27FC236}">
                <a16:creationId xmlns:a16="http://schemas.microsoft.com/office/drawing/2014/main" id="{5B98BA9C-77BF-4837-BA31-75173352AEA5}"/>
              </a:ext>
            </a:extLst>
          </p:cNvPr>
          <p:cNvSpPr/>
          <p:nvPr/>
        </p:nvSpPr>
        <p:spPr>
          <a:xfrm rot="10800000">
            <a:off x="8719150" y="1664894"/>
            <a:ext cx="742323" cy="480334"/>
          </a:xfrm>
          <a:prstGeom prst="curved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Ok: Yukarı Bükülü 2">
            <a:extLst>
              <a:ext uri="{FF2B5EF4-FFF2-40B4-BE49-F238E27FC236}">
                <a16:creationId xmlns:a16="http://schemas.microsoft.com/office/drawing/2014/main" id="{609A1A0E-EF4B-41E2-9237-E3215DB3A4C1}"/>
              </a:ext>
            </a:extLst>
          </p:cNvPr>
          <p:cNvSpPr/>
          <p:nvPr/>
        </p:nvSpPr>
        <p:spPr>
          <a:xfrm>
            <a:off x="2819444" y="2500251"/>
            <a:ext cx="706189" cy="448671"/>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8" name="Ok: Yukarı Bükülü 47">
            <a:extLst>
              <a:ext uri="{FF2B5EF4-FFF2-40B4-BE49-F238E27FC236}">
                <a16:creationId xmlns:a16="http://schemas.microsoft.com/office/drawing/2014/main" id="{BD4FB2F6-1491-4C43-8232-B72AA5F43690}"/>
              </a:ext>
            </a:extLst>
          </p:cNvPr>
          <p:cNvSpPr/>
          <p:nvPr/>
        </p:nvSpPr>
        <p:spPr>
          <a:xfrm>
            <a:off x="5793658" y="2421479"/>
            <a:ext cx="706189" cy="44867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3" name="Ok: Yukarı Bükülü 52">
            <a:extLst>
              <a:ext uri="{FF2B5EF4-FFF2-40B4-BE49-F238E27FC236}">
                <a16:creationId xmlns:a16="http://schemas.microsoft.com/office/drawing/2014/main" id="{B456D3D2-1AFF-471F-B29C-C51D12562261}"/>
              </a:ext>
            </a:extLst>
          </p:cNvPr>
          <p:cNvSpPr/>
          <p:nvPr/>
        </p:nvSpPr>
        <p:spPr>
          <a:xfrm>
            <a:off x="8730336" y="2421480"/>
            <a:ext cx="794636" cy="462308"/>
          </a:xfrm>
          <a:prstGeom prst="curved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Tree>
    <p:extLst>
      <p:ext uri="{BB962C8B-B14F-4D97-AF65-F5344CB8AC3E}">
        <p14:creationId xmlns:p14="http://schemas.microsoft.com/office/powerpoint/2010/main" val="1272556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1">
            <a:extLst>
              <a:ext uri="{FF2B5EF4-FFF2-40B4-BE49-F238E27FC236}">
                <a16:creationId xmlns:a16="http://schemas.microsoft.com/office/drawing/2014/main" id="{4D744302-0639-467D-92F7-0591496BD1FD}"/>
              </a:ext>
            </a:extLst>
          </p:cNvPr>
          <p:cNvSpPr txBox="1">
            <a:spLocks/>
          </p:cNvSpPr>
          <p:nvPr/>
        </p:nvSpPr>
        <p:spPr>
          <a:xfrm>
            <a:off x="393862" y="1089220"/>
            <a:ext cx="11184742" cy="523220"/>
          </a:xfrm>
          <a:prstGeom prst="rect">
            <a:avLst/>
          </a:prstGeom>
        </p:spPr>
        <p:txBody>
          <a:bodyPr wrap="square">
            <a:spAutoFit/>
          </a:bodyPr>
          <a:lstStyle>
            <a:defPPr>
              <a:defRPr lang="tr-TR"/>
            </a:defPPr>
            <a:lvl1pPr>
              <a:defRPr sz="2800" b="1">
                <a:solidFill>
                  <a:srgbClr val="002060"/>
                </a:solidFill>
                <a:highlight>
                  <a:srgbClr val="000000">
                    <a:alpha val="0"/>
                  </a:srgbClr>
                </a:highlight>
                <a:cs typeface="Courier New" panose="02070309020205020404" pitchFamily="49" charset="0"/>
              </a:defRPr>
            </a:lvl1pPr>
          </a:lstStyle>
          <a:p>
            <a:r>
              <a:rPr lang="tr-TR" dirty="0">
                <a:solidFill>
                  <a:schemeClr val="tx1"/>
                </a:solidFill>
              </a:rPr>
              <a:t>Kronik Hastalıklar İzlemi ve Çok Yönlü Yaşlı Değerlendirmesi Kılavuzları</a:t>
            </a:r>
          </a:p>
        </p:txBody>
      </p:sp>
      <p:sp>
        <p:nvSpPr>
          <p:cNvPr id="4" name="İçerik Yer Tutucusu 2">
            <a:extLst>
              <a:ext uri="{FF2B5EF4-FFF2-40B4-BE49-F238E27FC236}">
                <a16:creationId xmlns:a16="http://schemas.microsoft.com/office/drawing/2014/main" id="{3FDE96B9-2D0A-499A-878D-DF321280267E}"/>
              </a:ext>
            </a:extLst>
          </p:cNvPr>
          <p:cNvSpPr txBox="1">
            <a:spLocks/>
          </p:cNvSpPr>
          <p:nvPr/>
        </p:nvSpPr>
        <p:spPr>
          <a:xfrm>
            <a:off x="485795" y="1892174"/>
            <a:ext cx="5188047" cy="4128379"/>
          </a:xfrm>
          <a:prstGeom prst="rect">
            <a:avLst/>
          </a:prstGeom>
          <a:solidFill>
            <a:schemeClr val="accent5">
              <a:lumMod val="20000"/>
              <a:lumOff val="80000"/>
            </a:schemeClr>
          </a:solidFill>
        </p:spPr>
        <p:txBody>
          <a:bodyPr vert="horz" lIns="74295" tIns="37148" rIns="74295" bIns="37148" rtlCol="0" anchor="t">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nSpc>
                <a:spcPct val="150000"/>
              </a:lnSpc>
              <a:spcBef>
                <a:spcPct val="0"/>
              </a:spcBef>
            </a:pPr>
            <a:r>
              <a:rPr lang="tr-TR" dirty="0">
                <a:solidFill>
                  <a:schemeClr val="tx1"/>
                </a:solidFill>
              </a:rPr>
              <a:t>Aile hekimleri için;</a:t>
            </a:r>
          </a:p>
          <a:p>
            <a:pPr marL="342900" indent="-342900">
              <a:lnSpc>
                <a:spcPct val="150000"/>
              </a:lnSpc>
              <a:spcBef>
                <a:spcPct val="0"/>
              </a:spcBef>
              <a:buFont typeface="Arial" panose="020B0604020202020204" pitchFamily="34" charset="0"/>
              <a:buChar char="•"/>
            </a:pPr>
            <a:r>
              <a:rPr lang="tr-TR" u="sng" dirty="0">
                <a:solidFill>
                  <a:schemeClr val="tx1"/>
                </a:solidFill>
              </a:rPr>
              <a:t>2017 yılında</a:t>
            </a:r>
            <a:r>
              <a:rPr lang="tr-TR" dirty="0">
                <a:solidFill>
                  <a:schemeClr val="tx1"/>
                </a:solidFill>
              </a:rPr>
              <a:t> HT ve kardiyovasküler risk değerlendirme kılavuzu, </a:t>
            </a:r>
          </a:p>
          <a:p>
            <a:pPr marL="342900" indent="-342900">
              <a:lnSpc>
                <a:spcPct val="150000"/>
              </a:lnSpc>
              <a:spcBef>
                <a:spcPct val="0"/>
              </a:spcBef>
              <a:buFont typeface="Arial" panose="020B0604020202020204" pitchFamily="34" charset="0"/>
              <a:buChar char="•"/>
            </a:pPr>
            <a:r>
              <a:rPr lang="tr-TR" u="sng" dirty="0">
                <a:solidFill>
                  <a:schemeClr val="tx1"/>
                </a:solidFill>
              </a:rPr>
              <a:t>2019 yılında</a:t>
            </a:r>
            <a:r>
              <a:rPr lang="tr-TR" dirty="0">
                <a:solidFill>
                  <a:schemeClr val="tx1"/>
                </a:solidFill>
              </a:rPr>
              <a:t> kronik böbrek yetmezliği izlem kılavuzu, koroner arter hastalığı izlem kılavuzu, inme izlem kılavuzu ve çok yönlü yaşlı değerlendirmesi ve izlem kılavuzu, </a:t>
            </a:r>
          </a:p>
          <a:p>
            <a:pPr marL="342900" indent="-342900">
              <a:lnSpc>
                <a:spcPct val="150000"/>
              </a:lnSpc>
              <a:spcBef>
                <a:spcPct val="0"/>
              </a:spcBef>
              <a:buFont typeface="Arial" panose="020B0604020202020204" pitchFamily="34" charset="0"/>
              <a:buChar char="•"/>
            </a:pPr>
            <a:r>
              <a:rPr lang="tr-TR" u="sng" dirty="0">
                <a:solidFill>
                  <a:schemeClr val="tx1"/>
                </a:solidFill>
              </a:rPr>
              <a:t>2022 yılında</a:t>
            </a:r>
            <a:r>
              <a:rPr lang="tr-TR" dirty="0">
                <a:solidFill>
                  <a:schemeClr val="tx1"/>
                </a:solidFill>
              </a:rPr>
              <a:t> ise astım ve KOAH izlem kılavuzları  hazırlanmıştır. </a:t>
            </a:r>
          </a:p>
          <a:p>
            <a:pPr algn="just">
              <a:lnSpc>
                <a:spcPct val="150000"/>
              </a:lnSpc>
            </a:pPr>
            <a:r>
              <a:rPr lang="tr-TR" b="1" dirty="0">
                <a:solidFill>
                  <a:schemeClr val="tx1"/>
                </a:solidFill>
              </a:rPr>
              <a:t> </a:t>
            </a:r>
            <a:endParaRPr lang="tr-TR" sz="1800" dirty="0">
              <a:solidFill>
                <a:schemeClr val="tx1"/>
              </a:solidFill>
            </a:endParaRPr>
          </a:p>
        </p:txBody>
      </p:sp>
      <p:sp>
        <p:nvSpPr>
          <p:cNvPr id="5" name="Dikdörtgen 4">
            <a:extLst>
              <a:ext uri="{FF2B5EF4-FFF2-40B4-BE49-F238E27FC236}">
                <a16:creationId xmlns:a16="http://schemas.microsoft.com/office/drawing/2014/main" id="{2E2809D5-35A8-4069-92E5-ABBDDF5CBDB1}"/>
              </a:ext>
            </a:extLst>
          </p:cNvPr>
          <p:cNvSpPr/>
          <p:nvPr/>
        </p:nvSpPr>
        <p:spPr>
          <a:xfrm>
            <a:off x="485795" y="6238530"/>
            <a:ext cx="11792500" cy="340734"/>
          </a:xfrm>
          <a:prstGeom prst="rect">
            <a:avLst/>
          </a:prstGeom>
        </p:spPr>
        <p:txBody>
          <a:bodyPr wrap="square">
            <a:spAutoFit/>
          </a:bodyPr>
          <a:lstStyle/>
          <a:p>
            <a:pPr marL="39370" algn="just">
              <a:lnSpc>
                <a:spcPct val="150000"/>
              </a:lnSpc>
              <a:spcAft>
                <a:spcPts val="0"/>
              </a:spcAft>
            </a:pPr>
            <a:r>
              <a:rPr lang="tr-TR" sz="1200" b="1" i="1" dirty="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Kaynak</a:t>
            </a:r>
            <a:r>
              <a:rPr lang="tr-TR" sz="1200" i="1" dirty="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https://hsgm.saglik.gov.tr/tr/kronikhastaliklar-anasayfa</a:t>
            </a:r>
            <a:endParaRPr lang="tr-TR" sz="1200" i="1" dirty="0">
              <a:ea typeface="Calibri" panose="020F0502020204030204" pitchFamily="34" charset="0"/>
              <a:cs typeface="Times New Roman" panose="02020603050405020304" pitchFamily="18" charset="0"/>
            </a:endParaRPr>
          </a:p>
        </p:txBody>
      </p:sp>
      <p:grpSp>
        <p:nvGrpSpPr>
          <p:cNvPr id="19" name="Grup 21">
            <a:extLst>
              <a:ext uri="{FF2B5EF4-FFF2-40B4-BE49-F238E27FC236}">
                <a16:creationId xmlns:a16="http://schemas.microsoft.com/office/drawing/2014/main" id="{E954E2AE-9A96-B7D0-B861-46A0F7C4E3C8}"/>
              </a:ext>
            </a:extLst>
          </p:cNvPr>
          <p:cNvGrpSpPr/>
          <p:nvPr/>
        </p:nvGrpSpPr>
        <p:grpSpPr>
          <a:xfrm>
            <a:off x="5886867" y="1955545"/>
            <a:ext cx="6026998" cy="3779136"/>
            <a:chOff x="6423079" y="2361028"/>
            <a:chExt cx="6069584" cy="3453033"/>
          </a:xfrm>
        </p:grpSpPr>
        <p:pic>
          <p:nvPicPr>
            <p:cNvPr id="20" name="Resim 15">
              <a:extLst>
                <a:ext uri="{FF2B5EF4-FFF2-40B4-BE49-F238E27FC236}">
                  <a16:creationId xmlns:a16="http://schemas.microsoft.com/office/drawing/2014/main" id="{774CF50F-A8B2-F3C9-EA15-0138FF999CED}"/>
                </a:ext>
              </a:extLst>
            </p:cNvPr>
            <p:cNvPicPr>
              <a:picLocks noChangeAspect="1"/>
            </p:cNvPicPr>
            <p:nvPr/>
          </p:nvPicPr>
          <p:blipFill>
            <a:blip r:embed="rId4"/>
            <a:stretch>
              <a:fillRect/>
            </a:stretch>
          </p:blipFill>
          <p:spPr>
            <a:xfrm>
              <a:off x="6423079" y="2380739"/>
              <a:ext cx="1435990" cy="1960186"/>
            </a:xfrm>
            <a:prstGeom prst="rect">
              <a:avLst/>
            </a:prstGeom>
            <a:ln>
              <a:solidFill>
                <a:srgbClr val="FF0000"/>
              </a:solidFill>
            </a:ln>
          </p:spPr>
        </p:pic>
        <p:pic>
          <p:nvPicPr>
            <p:cNvPr id="21" name="Resim 16">
              <a:extLst>
                <a:ext uri="{FF2B5EF4-FFF2-40B4-BE49-F238E27FC236}">
                  <a16:creationId xmlns:a16="http://schemas.microsoft.com/office/drawing/2014/main" id="{CC240929-9934-CD36-EFD0-0DE71861910D}"/>
                </a:ext>
              </a:extLst>
            </p:cNvPr>
            <p:cNvPicPr>
              <a:picLocks noChangeAspect="1"/>
            </p:cNvPicPr>
            <p:nvPr/>
          </p:nvPicPr>
          <p:blipFill>
            <a:blip r:embed="rId5"/>
            <a:stretch>
              <a:fillRect/>
            </a:stretch>
          </p:blipFill>
          <p:spPr>
            <a:xfrm>
              <a:off x="8013781" y="2361028"/>
              <a:ext cx="1405014" cy="1960187"/>
            </a:xfrm>
            <a:prstGeom prst="rect">
              <a:avLst/>
            </a:prstGeom>
            <a:ln>
              <a:solidFill>
                <a:srgbClr val="FF0000"/>
              </a:solidFill>
            </a:ln>
          </p:spPr>
        </p:pic>
        <p:pic>
          <p:nvPicPr>
            <p:cNvPr id="22" name="Resim 17">
              <a:extLst>
                <a:ext uri="{FF2B5EF4-FFF2-40B4-BE49-F238E27FC236}">
                  <a16:creationId xmlns:a16="http://schemas.microsoft.com/office/drawing/2014/main" id="{EDAF33CE-B783-1818-2918-B4AAEFC3D1E1}"/>
                </a:ext>
              </a:extLst>
            </p:cNvPr>
            <p:cNvPicPr>
              <a:picLocks noChangeAspect="1"/>
            </p:cNvPicPr>
            <p:nvPr/>
          </p:nvPicPr>
          <p:blipFill>
            <a:blip r:embed="rId6"/>
            <a:stretch>
              <a:fillRect/>
            </a:stretch>
          </p:blipFill>
          <p:spPr>
            <a:xfrm>
              <a:off x="9621291" y="2396200"/>
              <a:ext cx="1396986" cy="1866893"/>
            </a:xfrm>
            <a:prstGeom prst="rect">
              <a:avLst/>
            </a:prstGeom>
            <a:ln>
              <a:solidFill>
                <a:srgbClr val="FF0000"/>
              </a:solidFill>
            </a:ln>
          </p:spPr>
        </p:pic>
        <p:pic>
          <p:nvPicPr>
            <p:cNvPr id="23" name="Resim 18">
              <a:extLst>
                <a:ext uri="{FF2B5EF4-FFF2-40B4-BE49-F238E27FC236}">
                  <a16:creationId xmlns:a16="http://schemas.microsoft.com/office/drawing/2014/main" id="{E55B4C4B-BF3F-F8EC-BE5A-59D61C76946E}"/>
                </a:ext>
              </a:extLst>
            </p:cNvPr>
            <p:cNvPicPr>
              <a:picLocks noChangeAspect="1"/>
            </p:cNvPicPr>
            <p:nvPr/>
          </p:nvPicPr>
          <p:blipFill>
            <a:blip r:embed="rId7"/>
            <a:stretch>
              <a:fillRect/>
            </a:stretch>
          </p:blipFill>
          <p:spPr>
            <a:xfrm>
              <a:off x="8022702" y="3835644"/>
              <a:ext cx="1386886" cy="1960188"/>
            </a:xfrm>
            <a:prstGeom prst="rect">
              <a:avLst/>
            </a:prstGeom>
            <a:ln>
              <a:solidFill>
                <a:srgbClr val="FF4F4F"/>
              </a:solidFill>
            </a:ln>
          </p:spPr>
        </p:pic>
        <p:pic>
          <p:nvPicPr>
            <p:cNvPr id="24" name="Resim 19">
              <a:extLst>
                <a:ext uri="{FF2B5EF4-FFF2-40B4-BE49-F238E27FC236}">
                  <a16:creationId xmlns:a16="http://schemas.microsoft.com/office/drawing/2014/main" id="{C6CDD5DA-B1F5-3459-6A9F-02951F9456E7}"/>
                </a:ext>
              </a:extLst>
            </p:cNvPr>
            <p:cNvPicPr>
              <a:picLocks noChangeAspect="1"/>
            </p:cNvPicPr>
            <p:nvPr/>
          </p:nvPicPr>
          <p:blipFill>
            <a:blip r:embed="rId8"/>
            <a:stretch>
              <a:fillRect/>
            </a:stretch>
          </p:blipFill>
          <p:spPr>
            <a:xfrm>
              <a:off x="9605170" y="3853875"/>
              <a:ext cx="1414556" cy="1960186"/>
            </a:xfrm>
            <a:prstGeom prst="rect">
              <a:avLst/>
            </a:prstGeom>
            <a:ln>
              <a:solidFill>
                <a:srgbClr val="FF0000"/>
              </a:solidFill>
            </a:ln>
          </p:spPr>
        </p:pic>
        <p:pic>
          <p:nvPicPr>
            <p:cNvPr id="25" name="Resim 20">
              <a:extLst>
                <a:ext uri="{FF2B5EF4-FFF2-40B4-BE49-F238E27FC236}">
                  <a16:creationId xmlns:a16="http://schemas.microsoft.com/office/drawing/2014/main" id="{8581FC83-1A0C-BF74-62B3-ED8246E68366}"/>
                </a:ext>
              </a:extLst>
            </p:cNvPr>
            <p:cNvPicPr>
              <a:picLocks noChangeAspect="1"/>
            </p:cNvPicPr>
            <p:nvPr/>
          </p:nvPicPr>
          <p:blipFill rotWithShape="1">
            <a:blip r:embed="rId9"/>
            <a:srcRect r="3513" b="6840"/>
            <a:stretch/>
          </p:blipFill>
          <p:spPr>
            <a:xfrm>
              <a:off x="11116365" y="2407674"/>
              <a:ext cx="1376298" cy="1866893"/>
            </a:xfrm>
            <a:prstGeom prst="rect">
              <a:avLst/>
            </a:prstGeom>
            <a:ln>
              <a:solidFill>
                <a:srgbClr val="FF0000"/>
              </a:solidFill>
            </a:ln>
          </p:spPr>
        </p:pic>
      </p:grpSp>
      <p:pic>
        <p:nvPicPr>
          <p:cNvPr id="26" name="Picture 15">
            <a:extLst>
              <a:ext uri="{FF2B5EF4-FFF2-40B4-BE49-F238E27FC236}">
                <a16:creationId xmlns:a16="http://schemas.microsoft.com/office/drawing/2014/main" id="{4C4AD76E-09F3-1F6A-835E-33EA84E06290}"/>
              </a:ext>
            </a:extLst>
          </p:cNvPr>
          <p:cNvPicPr>
            <a:picLocks noChangeAspect="1"/>
          </p:cNvPicPr>
          <p:nvPr/>
        </p:nvPicPr>
        <p:blipFill>
          <a:blip r:embed="rId10"/>
          <a:stretch>
            <a:fillRect/>
          </a:stretch>
        </p:blipFill>
        <p:spPr>
          <a:xfrm>
            <a:off x="5877993" y="3569423"/>
            <a:ext cx="1437207" cy="2145305"/>
          </a:xfrm>
          <a:prstGeom prst="rect">
            <a:avLst/>
          </a:prstGeom>
          <a:ln>
            <a:solidFill>
              <a:srgbClr val="FF0000"/>
            </a:solidFill>
          </a:ln>
        </p:spPr>
      </p:pic>
      <p:pic>
        <p:nvPicPr>
          <p:cNvPr id="27" name="Picture 17">
            <a:extLst>
              <a:ext uri="{FF2B5EF4-FFF2-40B4-BE49-F238E27FC236}">
                <a16:creationId xmlns:a16="http://schemas.microsoft.com/office/drawing/2014/main" id="{787C1F33-2122-10CB-7D5B-28E65F82FD4C}"/>
              </a:ext>
            </a:extLst>
          </p:cNvPr>
          <p:cNvPicPr>
            <a:picLocks noChangeAspect="1"/>
          </p:cNvPicPr>
          <p:nvPr/>
        </p:nvPicPr>
        <p:blipFill>
          <a:blip r:embed="rId11"/>
          <a:stretch>
            <a:fillRect/>
          </a:stretch>
        </p:blipFill>
        <p:spPr>
          <a:xfrm>
            <a:off x="10554943" y="3569423"/>
            <a:ext cx="1358922" cy="2165257"/>
          </a:xfrm>
          <a:prstGeom prst="rect">
            <a:avLst/>
          </a:prstGeom>
          <a:ln>
            <a:solidFill>
              <a:srgbClr val="FF0000"/>
            </a:solidFill>
          </a:ln>
        </p:spPr>
      </p:pic>
    </p:spTree>
    <p:extLst>
      <p:ext uri="{BB962C8B-B14F-4D97-AF65-F5344CB8AC3E}">
        <p14:creationId xmlns:p14="http://schemas.microsoft.com/office/powerpoint/2010/main" val="3489266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F7B37F5-CADF-4922-86AD-7870C74F0F20}"/>
              </a:ext>
            </a:extLst>
          </p:cNvPr>
          <p:cNvSpPr txBox="1">
            <a:spLocks/>
          </p:cNvSpPr>
          <p:nvPr/>
        </p:nvSpPr>
        <p:spPr>
          <a:xfrm>
            <a:off x="234977" y="1043420"/>
            <a:ext cx="11184742" cy="523220"/>
          </a:xfrm>
          <a:prstGeom prst="rect">
            <a:avLst/>
          </a:prstGeom>
        </p:spPr>
        <p:txBody>
          <a:bodyPr wrap="square">
            <a:spAutoFit/>
          </a:bodyPr>
          <a:lstStyle>
            <a:defPPr marL="0" marR="0" indent="0" algn="l" defTabSz="914400" rtl="0" fontAlgn="auto" latinLnBrk="1"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defRPr>
            </a:defPPr>
            <a:lvl1pPr>
              <a:defRPr sz="2400" b="1">
                <a:solidFill>
                  <a:srgbClr val="00A9C9"/>
                </a:solidFill>
                <a:highlight>
                  <a:srgbClr val="000000">
                    <a:alpha val="0"/>
                  </a:srgbClr>
                </a:highlight>
                <a:latin typeface="Montserrat" panose="020B0604020202020204" charset="-94"/>
              </a:defRPr>
            </a:lvl1pPr>
          </a:lstStyle>
          <a:p>
            <a:r>
              <a:rPr lang="tr-TR" sz="2800" dirty="0">
                <a:solidFill>
                  <a:schemeClr val="tx1"/>
                </a:solidFill>
                <a:latin typeface="+mn-lt"/>
                <a:cs typeface="Courier New" panose="02070309020205020404" pitchFamily="49" charset="0"/>
              </a:rPr>
              <a:t>Kronik Hastalıklar İzlemi Standartlarının Tanımlanması </a:t>
            </a:r>
          </a:p>
        </p:txBody>
      </p:sp>
      <p:sp>
        <p:nvSpPr>
          <p:cNvPr id="3" name="İçerik Yer Tutucusu 2">
            <a:extLst>
              <a:ext uri="{FF2B5EF4-FFF2-40B4-BE49-F238E27FC236}">
                <a16:creationId xmlns:a16="http://schemas.microsoft.com/office/drawing/2014/main" id="{DB39D610-4F1D-4656-9DF3-BC7AA61E882B}"/>
              </a:ext>
            </a:extLst>
          </p:cNvPr>
          <p:cNvSpPr txBox="1">
            <a:spLocks/>
          </p:cNvSpPr>
          <p:nvPr/>
        </p:nvSpPr>
        <p:spPr>
          <a:xfrm>
            <a:off x="321547" y="1561655"/>
            <a:ext cx="6149591" cy="5018147"/>
          </a:xfrm>
          <a:prstGeom prst="rect">
            <a:avLst/>
          </a:prstGeom>
          <a:solidFill>
            <a:schemeClr val="accent5">
              <a:lumMod val="20000"/>
              <a:lumOff val="80000"/>
            </a:schemeClr>
          </a:solidFill>
        </p:spPr>
        <p:txBody>
          <a:bodyPr vert="horz" lIns="74295" tIns="37148" rIns="74295" bIns="37148" rtlCol="0" anchor="t">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a:lnSpc>
                <a:spcPct val="150000"/>
              </a:lnSpc>
            </a:pPr>
            <a:r>
              <a:rPr lang="tr-TR" sz="1600" b="1" dirty="0">
                <a:solidFill>
                  <a:schemeClr val="tx1"/>
                </a:solidFill>
              </a:rPr>
              <a:t>Tarama : </a:t>
            </a:r>
          </a:p>
          <a:p>
            <a:pPr marL="278606" indent="-278606">
              <a:lnSpc>
                <a:spcPct val="150000"/>
              </a:lnSpc>
              <a:buFontTx/>
              <a:buChar char="-"/>
            </a:pPr>
            <a:r>
              <a:rPr lang="tr-TR" sz="1600" dirty="0">
                <a:solidFill>
                  <a:schemeClr val="tx1"/>
                </a:solidFill>
              </a:rPr>
              <a:t>18 yaş üstü her bireyin tansiyon </a:t>
            </a:r>
            <a:r>
              <a:rPr lang="tr-TR" sz="1600" dirty="0" err="1">
                <a:solidFill>
                  <a:schemeClr val="tx1"/>
                </a:solidFill>
              </a:rPr>
              <a:t>arteriyelinin</a:t>
            </a:r>
            <a:r>
              <a:rPr lang="tr-TR" sz="1600" dirty="0">
                <a:solidFill>
                  <a:schemeClr val="tx1"/>
                </a:solidFill>
              </a:rPr>
              <a:t> ölçülmesi</a:t>
            </a:r>
          </a:p>
          <a:p>
            <a:pPr marL="278606" indent="-278606">
              <a:lnSpc>
                <a:spcPct val="150000"/>
              </a:lnSpc>
              <a:buFontTx/>
              <a:buChar char="-"/>
            </a:pPr>
            <a:r>
              <a:rPr lang="tr-TR" sz="1600" dirty="0">
                <a:solidFill>
                  <a:schemeClr val="tx1"/>
                </a:solidFill>
              </a:rPr>
              <a:t>40 yaş üstü kan şekeri ölçümü,</a:t>
            </a:r>
          </a:p>
          <a:p>
            <a:pPr marL="278606" indent="-278606">
              <a:lnSpc>
                <a:spcPct val="150000"/>
              </a:lnSpc>
              <a:buFontTx/>
              <a:buChar char="-"/>
            </a:pPr>
            <a:r>
              <a:rPr lang="tr-TR" sz="1600" dirty="0">
                <a:solidFill>
                  <a:schemeClr val="tx1"/>
                </a:solidFill>
              </a:rPr>
              <a:t>40 yaş üstü </a:t>
            </a:r>
            <a:r>
              <a:rPr lang="tr-TR" sz="1600" dirty="0" err="1">
                <a:solidFill>
                  <a:schemeClr val="tx1"/>
                </a:solidFill>
              </a:rPr>
              <a:t>kardiyovasküler</a:t>
            </a:r>
            <a:r>
              <a:rPr lang="tr-TR" sz="1600" dirty="0">
                <a:solidFill>
                  <a:schemeClr val="tx1"/>
                </a:solidFill>
              </a:rPr>
              <a:t> risk değerlendirmesi,</a:t>
            </a:r>
          </a:p>
          <a:p>
            <a:pPr>
              <a:lnSpc>
                <a:spcPct val="150000"/>
              </a:lnSpc>
            </a:pPr>
            <a:r>
              <a:rPr lang="tr-TR" sz="1600" b="1" dirty="0">
                <a:solidFill>
                  <a:schemeClr val="tx1"/>
                </a:solidFill>
              </a:rPr>
              <a:t>Düzenli izlem:</a:t>
            </a:r>
          </a:p>
          <a:p>
            <a:pPr marL="278606" indent="-278606">
              <a:lnSpc>
                <a:spcPct val="150000"/>
              </a:lnSpc>
              <a:buFontTx/>
              <a:buChar char="-"/>
            </a:pPr>
            <a:r>
              <a:rPr lang="tr-TR" sz="1600" dirty="0">
                <a:solidFill>
                  <a:schemeClr val="tx1"/>
                </a:solidFill>
              </a:rPr>
              <a:t>Diyabetik veya </a:t>
            </a:r>
            <a:r>
              <a:rPr lang="tr-TR" sz="1600" dirty="0" err="1">
                <a:solidFill>
                  <a:schemeClr val="tx1"/>
                </a:solidFill>
              </a:rPr>
              <a:t>hipertansif</a:t>
            </a:r>
            <a:r>
              <a:rPr lang="tr-TR" sz="1600" dirty="0">
                <a:solidFill>
                  <a:schemeClr val="tx1"/>
                </a:solidFill>
              </a:rPr>
              <a:t> bireylerin düzenli aralıklarla kontrole çağrılarak kan şekeri ve tansiyon değerinde regülasyonun izlenmesi</a:t>
            </a:r>
          </a:p>
          <a:p>
            <a:pPr marL="278606" indent="-278606">
              <a:lnSpc>
                <a:spcPct val="150000"/>
              </a:lnSpc>
              <a:buFontTx/>
              <a:buChar char="-"/>
            </a:pPr>
            <a:r>
              <a:rPr lang="tr-TR" sz="1600" dirty="0">
                <a:solidFill>
                  <a:schemeClr val="tx1"/>
                </a:solidFill>
              </a:rPr>
              <a:t>Yaşlı bireylerin düzenli izlenmesi</a:t>
            </a:r>
          </a:p>
          <a:p>
            <a:pPr>
              <a:lnSpc>
                <a:spcPct val="150000"/>
              </a:lnSpc>
            </a:pPr>
            <a:r>
              <a:rPr lang="tr-TR" sz="1600" b="1" dirty="0">
                <a:solidFill>
                  <a:schemeClr val="tx1"/>
                </a:solidFill>
              </a:rPr>
              <a:t>Komplikasyonların erken tespiti ve önlenmesi:</a:t>
            </a:r>
          </a:p>
          <a:p>
            <a:pPr marL="278606" indent="-278606">
              <a:lnSpc>
                <a:spcPct val="150000"/>
              </a:lnSpc>
              <a:buFontTx/>
              <a:buChar char="-"/>
            </a:pPr>
            <a:r>
              <a:rPr lang="tr-TR" sz="1600" dirty="0">
                <a:solidFill>
                  <a:schemeClr val="tx1"/>
                </a:solidFill>
              </a:rPr>
              <a:t>Diyabetik veya </a:t>
            </a:r>
            <a:r>
              <a:rPr lang="tr-TR" sz="1600" dirty="0" err="1">
                <a:solidFill>
                  <a:schemeClr val="tx1"/>
                </a:solidFill>
              </a:rPr>
              <a:t>hipertansif</a:t>
            </a:r>
            <a:r>
              <a:rPr lang="tr-TR" sz="1600" dirty="0">
                <a:solidFill>
                  <a:schemeClr val="tx1"/>
                </a:solidFill>
              </a:rPr>
              <a:t> bireylerde böbrek yetmezliği, sol </a:t>
            </a:r>
            <a:r>
              <a:rPr lang="tr-TR" sz="1600" dirty="0" err="1">
                <a:solidFill>
                  <a:schemeClr val="tx1"/>
                </a:solidFill>
              </a:rPr>
              <a:t>ventrikül</a:t>
            </a:r>
            <a:r>
              <a:rPr lang="tr-TR" sz="1600" dirty="0">
                <a:solidFill>
                  <a:schemeClr val="tx1"/>
                </a:solidFill>
              </a:rPr>
              <a:t> </a:t>
            </a:r>
            <a:r>
              <a:rPr lang="tr-TR" sz="1600" dirty="0" err="1">
                <a:solidFill>
                  <a:schemeClr val="tx1"/>
                </a:solidFill>
              </a:rPr>
              <a:t>hipertrofisi</a:t>
            </a:r>
            <a:r>
              <a:rPr lang="tr-TR" sz="1600" dirty="0">
                <a:solidFill>
                  <a:schemeClr val="tx1"/>
                </a:solidFill>
              </a:rPr>
              <a:t> ve </a:t>
            </a:r>
            <a:r>
              <a:rPr lang="tr-TR" sz="1600" dirty="0" err="1">
                <a:solidFill>
                  <a:schemeClr val="tx1"/>
                </a:solidFill>
              </a:rPr>
              <a:t>retinopatiye</a:t>
            </a:r>
            <a:r>
              <a:rPr lang="tr-TR" sz="1600" dirty="0">
                <a:solidFill>
                  <a:schemeClr val="tx1"/>
                </a:solidFill>
              </a:rPr>
              <a:t> vb. yönelik  izlem ile bireylerin engelli hale gelmesinin önlenmesi için tarama, izlem ve komplikasyon izlemi</a:t>
            </a:r>
          </a:p>
        </p:txBody>
      </p:sp>
      <p:graphicFrame>
        <p:nvGraphicFramePr>
          <p:cNvPr id="4" name="Tablo 3">
            <a:extLst>
              <a:ext uri="{FF2B5EF4-FFF2-40B4-BE49-F238E27FC236}">
                <a16:creationId xmlns:a16="http://schemas.microsoft.com/office/drawing/2014/main" id="{845D9DF5-3472-4925-9DE3-4C1AA8AE5B0E}"/>
              </a:ext>
            </a:extLst>
          </p:cNvPr>
          <p:cNvGraphicFramePr>
            <a:graphicFrameLocks noGrp="1"/>
          </p:cNvGraphicFramePr>
          <p:nvPr>
            <p:extLst>
              <p:ext uri="{D42A27DB-BD31-4B8C-83A1-F6EECF244321}">
                <p14:modId xmlns:p14="http://schemas.microsoft.com/office/powerpoint/2010/main" val="559247546"/>
              </p:ext>
            </p:extLst>
          </p:nvPr>
        </p:nvGraphicFramePr>
        <p:xfrm>
          <a:off x="6631912" y="1561655"/>
          <a:ext cx="5096455" cy="2172890"/>
        </p:xfrm>
        <a:graphic>
          <a:graphicData uri="http://schemas.openxmlformats.org/drawingml/2006/table">
            <a:tbl>
              <a:tblPr firstRow="1" firstCol="1" bandRow="1"/>
              <a:tblGrid>
                <a:gridCol w="1635000">
                  <a:extLst>
                    <a:ext uri="{9D8B030D-6E8A-4147-A177-3AD203B41FA5}">
                      <a16:colId xmlns:a16="http://schemas.microsoft.com/office/drawing/2014/main" val="4218938213"/>
                    </a:ext>
                  </a:extLst>
                </a:gridCol>
                <a:gridCol w="933532">
                  <a:extLst>
                    <a:ext uri="{9D8B030D-6E8A-4147-A177-3AD203B41FA5}">
                      <a16:colId xmlns:a16="http://schemas.microsoft.com/office/drawing/2014/main" val="1383572272"/>
                    </a:ext>
                  </a:extLst>
                </a:gridCol>
                <a:gridCol w="861804">
                  <a:extLst>
                    <a:ext uri="{9D8B030D-6E8A-4147-A177-3AD203B41FA5}">
                      <a16:colId xmlns:a16="http://schemas.microsoft.com/office/drawing/2014/main" val="1184705829"/>
                    </a:ext>
                  </a:extLst>
                </a:gridCol>
                <a:gridCol w="861804">
                  <a:extLst>
                    <a:ext uri="{9D8B030D-6E8A-4147-A177-3AD203B41FA5}">
                      <a16:colId xmlns:a16="http://schemas.microsoft.com/office/drawing/2014/main" val="1595445839"/>
                    </a:ext>
                  </a:extLst>
                </a:gridCol>
                <a:gridCol w="804315">
                  <a:extLst>
                    <a:ext uri="{9D8B030D-6E8A-4147-A177-3AD203B41FA5}">
                      <a16:colId xmlns:a16="http://schemas.microsoft.com/office/drawing/2014/main" val="3718465805"/>
                    </a:ext>
                  </a:extLst>
                </a:gridCol>
              </a:tblGrid>
              <a:tr h="226630">
                <a:tc rowSpan="2">
                  <a:txBody>
                    <a:bodyPr/>
                    <a:lstStyle/>
                    <a:p>
                      <a:pPr>
                        <a:spcAft>
                          <a:spcPts val="1000"/>
                        </a:spcAft>
                      </a:pPr>
                      <a:r>
                        <a:rPr lang="tr-TR" sz="900" b="1" dirty="0">
                          <a:effectLst/>
                          <a:latin typeface="Times New Roman" panose="02020603050405020304" pitchFamily="18" charset="0"/>
                          <a:ea typeface="Times New Roman" panose="02020603050405020304" pitchFamily="18" charset="0"/>
                        </a:rPr>
                        <a:t> </a:t>
                      </a:r>
                      <a:endParaRPr lang="tr-TR" sz="1200" dirty="0">
                        <a:effectLst/>
                        <a:latin typeface="Times New Roman" panose="02020603050405020304" pitchFamily="18" charset="0"/>
                        <a:ea typeface="SimSun" panose="02010600030101010101" pitchFamily="2" charset="-122"/>
                      </a:endParaRPr>
                    </a:p>
                    <a:p>
                      <a:pPr>
                        <a:spcAft>
                          <a:spcPts val="1000"/>
                        </a:spcAft>
                      </a:pPr>
                      <a:r>
                        <a:rPr lang="tr-TR" sz="900" b="1" dirty="0">
                          <a:solidFill>
                            <a:schemeClr val="bg1"/>
                          </a:solidFill>
                          <a:effectLst/>
                          <a:latin typeface="Times New Roman" panose="02020603050405020304" pitchFamily="18" charset="0"/>
                          <a:ea typeface="Times New Roman" panose="02020603050405020304" pitchFamily="18" charset="0"/>
                        </a:rPr>
                        <a:t>Fizik Muayene</a:t>
                      </a:r>
                      <a:endParaRPr lang="tr-TR" sz="12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1000"/>
                        </a:spcAft>
                      </a:pPr>
                      <a:r>
                        <a:rPr lang="tr-TR" sz="900" b="1" dirty="0">
                          <a:solidFill>
                            <a:schemeClr val="bg1"/>
                          </a:solidFill>
                          <a:effectLst/>
                          <a:latin typeface="Times New Roman" panose="02020603050405020304" pitchFamily="18" charset="0"/>
                          <a:ea typeface="Times New Roman" panose="02020603050405020304" pitchFamily="18" charset="0"/>
                        </a:rPr>
                        <a:t>1.İzlem</a:t>
                      </a:r>
                      <a:endParaRPr lang="tr-TR" sz="12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1000"/>
                        </a:spcAft>
                      </a:pPr>
                      <a:r>
                        <a:rPr lang="tr-TR" sz="900" b="1" dirty="0">
                          <a:solidFill>
                            <a:schemeClr val="bg1"/>
                          </a:solidFill>
                          <a:effectLst/>
                          <a:latin typeface="Times New Roman" panose="02020603050405020304" pitchFamily="18" charset="0"/>
                          <a:ea typeface="Times New Roman" panose="02020603050405020304" pitchFamily="18" charset="0"/>
                        </a:rPr>
                        <a:t>2. İzlem</a:t>
                      </a:r>
                      <a:endParaRPr lang="tr-TR" sz="12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1000"/>
                        </a:spcAft>
                      </a:pPr>
                      <a:r>
                        <a:rPr lang="tr-TR" sz="900" b="1" dirty="0">
                          <a:solidFill>
                            <a:schemeClr val="bg1"/>
                          </a:solidFill>
                          <a:effectLst/>
                          <a:latin typeface="Times New Roman" panose="02020603050405020304" pitchFamily="18" charset="0"/>
                          <a:ea typeface="Times New Roman" panose="02020603050405020304" pitchFamily="18" charset="0"/>
                        </a:rPr>
                        <a:t>3. İzlem</a:t>
                      </a:r>
                      <a:endParaRPr lang="tr-TR" sz="12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1000"/>
                        </a:spcAft>
                      </a:pPr>
                      <a:r>
                        <a:rPr lang="tr-TR" sz="900" b="1" dirty="0">
                          <a:solidFill>
                            <a:schemeClr val="bg1"/>
                          </a:solidFill>
                          <a:effectLst/>
                          <a:latin typeface="Times New Roman" panose="02020603050405020304" pitchFamily="18" charset="0"/>
                          <a:ea typeface="Times New Roman" panose="02020603050405020304" pitchFamily="18" charset="0"/>
                        </a:rPr>
                        <a:t>4. İzlem</a:t>
                      </a:r>
                      <a:endParaRPr lang="tr-TR" sz="12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550246304"/>
                  </a:ext>
                </a:extLst>
              </a:tr>
              <a:tr h="365142">
                <a:tc vMerge="1">
                  <a:txBody>
                    <a:bodyPr/>
                    <a:lstStyle/>
                    <a:p>
                      <a:endParaRPr lang="tr-TR"/>
                    </a:p>
                  </a:txBody>
                  <a:tcPr/>
                </a:tc>
                <a:tc>
                  <a:txBody>
                    <a:bodyPr/>
                    <a:lstStyle/>
                    <a:p>
                      <a:pPr algn="ctr">
                        <a:lnSpc>
                          <a:spcPct val="115000"/>
                        </a:lnSpc>
                        <a:spcAft>
                          <a:spcPts val="1000"/>
                        </a:spcAft>
                      </a:pPr>
                      <a:r>
                        <a:rPr lang="tr-TR" sz="900" b="1" dirty="0">
                          <a:effectLst/>
                          <a:latin typeface="Times New Roman" panose="02020603050405020304" pitchFamily="18" charset="0"/>
                          <a:ea typeface="Times New Roman" panose="02020603050405020304" pitchFamily="18" charset="0"/>
                        </a:rPr>
                        <a:t>İlk İzlem / Yılın İlk izlemi</a:t>
                      </a:r>
                      <a:endParaRPr lang="tr-TR"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dirty="0">
                          <a:effectLst/>
                          <a:latin typeface="Times New Roman" panose="02020603050405020304" pitchFamily="18" charset="0"/>
                          <a:ea typeface="Times New Roman" panose="02020603050405020304" pitchFamily="18" charset="0"/>
                        </a:rPr>
                        <a:t>İlk izlemden</a:t>
                      </a:r>
                      <a:endParaRPr lang="tr-TR" sz="1200" dirty="0">
                        <a:effectLst/>
                        <a:latin typeface="Times New Roman" panose="02020603050405020304" pitchFamily="18" charset="0"/>
                        <a:ea typeface="SimSun" panose="02010600030101010101" pitchFamily="2" charset="-122"/>
                      </a:endParaRPr>
                    </a:p>
                    <a:p>
                      <a:pPr algn="ctr">
                        <a:spcAft>
                          <a:spcPts val="0"/>
                        </a:spcAft>
                      </a:pPr>
                      <a:r>
                        <a:rPr lang="tr-TR" sz="900" b="1" dirty="0">
                          <a:effectLst/>
                          <a:latin typeface="Times New Roman" panose="02020603050405020304" pitchFamily="18" charset="0"/>
                          <a:ea typeface="Times New Roman" panose="02020603050405020304" pitchFamily="18" charset="0"/>
                        </a:rPr>
                        <a:t>3 ay sonra</a:t>
                      </a:r>
                      <a:endParaRPr lang="tr-TR"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dirty="0">
                          <a:effectLst/>
                          <a:latin typeface="Times New Roman" panose="02020603050405020304" pitchFamily="18" charset="0"/>
                          <a:ea typeface="Times New Roman" panose="02020603050405020304" pitchFamily="18" charset="0"/>
                        </a:rPr>
                        <a:t>İkinci izlemden</a:t>
                      </a:r>
                      <a:endParaRPr lang="tr-TR" sz="1200" dirty="0">
                        <a:effectLst/>
                        <a:latin typeface="Times New Roman" panose="02020603050405020304" pitchFamily="18" charset="0"/>
                        <a:ea typeface="SimSun" panose="02010600030101010101" pitchFamily="2" charset="-122"/>
                      </a:endParaRPr>
                    </a:p>
                    <a:p>
                      <a:pPr algn="ctr">
                        <a:spcAft>
                          <a:spcPts val="0"/>
                        </a:spcAft>
                      </a:pPr>
                      <a:r>
                        <a:rPr lang="tr-TR" sz="900" b="1" dirty="0">
                          <a:effectLst/>
                          <a:latin typeface="Times New Roman" panose="02020603050405020304" pitchFamily="18" charset="0"/>
                          <a:ea typeface="Times New Roman" panose="02020603050405020304" pitchFamily="18" charset="0"/>
                        </a:rPr>
                        <a:t> 3 ay sonra</a:t>
                      </a:r>
                      <a:endParaRPr lang="tr-TR"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a:effectLst/>
                          <a:latin typeface="Times New Roman" panose="02020603050405020304" pitchFamily="18" charset="0"/>
                          <a:ea typeface="Times New Roman" panose="02020603050405020304" pitchFamily="18" charset="0"/>
                        </a:rPr>
                        <a:t>Üçüncü izlemden </a:t>
                      </a:r>
                      <a:endParaRPr lang="tr-TR" sz="1200">
                        <a:effectLst/>
                        <a:latin typeface="Times New Roman" panose="02020603050405020304" pitchFamily="18" charset="0"/>
                        <a:ea typeface="SimSun" panose="02010600030101010101" pitchFamily="2" charset="-122"/>
                      </a:endParaRPr>
                    </a:p>
                    <a:p>
                      <a:pPr algn="ctr">
                        <a:spcAft>
                          <a:spcPts val="0"/>
                        </a:spcAft>
                      </a:pPr>
                      <a:r>
                        <a:rPr lang="tr-TR" sz="900" b="1">
                          <a:effectLst/>
                          <a:latin typeface="Times New Roman" panose="02020603050405020304" pitchFamily="18" charset="0"/>
                          <a:ea typeface="Times New Roman" panose="02020603050405020304" pitchFamily="18" charset="0"/>
                        </a:rPr>
                        <a:t>3 ay sonra</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3331051"/>
                  </a:ext>
                </a:extLst>
              </a:tr>
              <a:tr h="268390">
                <a:tc>
                  <a:txBody>
                    <a:bodyPr/>
                    <a:lstStyle/>
                    <a:p>
                      <a:pPr>
                        <a:lnSpc>
                          <a:spcPct val="115000"/>
                        </a:lnSpc>
                        <a:spcAft>
                          <a:spcPts val="1000"/>
                        </a:spcAft>
                      </a:pPr>
                      <a:r>
                        <a:rPr lang="tr-TR" sz="900">
                          <a:effectLst/>
                          <a:latin typeface="Times New Roman" panose="02020603050405020304" pitchFamily="18" charset="0"/>
                          <a:ea typeface="Times New Roman" panose="02020603050405020304" pitchFamily="18" charset="0"/>
                        </a:rPr>
                        <a:t>Kan Basıncı Ölçümü</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308731"/>
                  </a:ext>
                </a:extLst>
              </a:tr>
              <a:tr h="259733">
                <a:tc>
                  <a:txBody>
                    <a:bodyPr/>
                    <a:lstStyle/>
                    <a:p>
                      <a:pPr>
                        <a:lnSpc>
                          <a:spcPct val="115000"/>
                        </a:lnSpc>
                        <a:spcAft>
                          <a:spcPts val="1000"/>
                        </a:spcAft>
                      </a:pPr>
                      <a:r>
                        <a:rPr lang="tr-TR" sz="900">
                          <a:effectLst/>
                          <a:latin typeface="Times New Roman" panose="02020603050405020304" pitchFamily="18" charset="0"/>
                          <a:ea typeface="Times New Roman" panose="02020603050405020304" pitchFamily="18" charset="0"/>
                        </a:rPr>
                        <a:t>Boy Ölçümü</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896235"/>
                  </a:ext>
                </a:extLst>
              </a:tr>
              <a:tr h="259733">
                <a:tc>
                  <a:txBody>
                    <a:bodyPr/>
                    <a:lstStyle/>
                    <a:p>
                      <a:pPr>
                        <a:lnSpc>
                          <a:spcPct val="115000"/>
                        </a:lnSpc>
                        <a:spcAft>
                          <a:spcPts val="1000"/>
                        </a:spcAft>
                      </a:pPr>
                      <a:r>
                        <a:rPr lang="tr-TR" sz="900" dirty="0">
                          <a:effectLst/>
                          <a:latin typeface="Times New Roman" panose="02020603050405020304" pitchFamily="18" charset="0"/>
                          <a:ea typeface="Times New Roman" panose="02020603050405020304" pitchFamily="18" charset="0"/>
                        </a:rPr>
                        <a:t>Kilo Ölçümü</a:t>
                      </a:r>
                      <a:endParaRPr lang="tr-TR"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9935251"/>
                  </a:ext>
                </a:extLst>
              </a:tr>
              <a:tr h="222555">
                <a:tc>
                  <a:txBody>
                    <a:bodyPr/>
                    <a:lstStyle/>
                    <a:p>
                      <a:pPr>
                        <a:lnSpc>
                          <a:spcPct val="115000"/>
                        </a:lnSpc>
                        <a:spcAft>
                          <a:spcPts val="1000"/>
                        </a:spcAft>
                      </a:pPr>
                      <a:r>
                        <a:rPr lang="tr-TR" sz="900">
                          <a:effectLst/>
                          <a:latin typeface="Times New Roman" panose="02020603050405020304" pitchFamily="18" charset="0"/>
                          <a:ea typeface="Times New Roman" panose="02020603050405020304" pitchFamily="18" charset="0"/>
                        </a:rPr>
                        <a:t>Bel Çevresi</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dirty="0">
                          <a:solidFill>
                            <a:srgbClr val="000000"/>
                          </a:solidFill>
                          <a:effectLst/>
                          <a:latin typeface="Times New Roman" panose="02020603050405020304" pitchFamily="18" charset="0"/>
                          <a:ea typeface="Times New Roman" panose="02020603050405020304" pitchFamily="18" charset="0"/>
                        </a:rPr>
                        <a:t>√</a:t>
                      </a:r>
                      <a:endParaRPr lang="tr-TR"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864353"/>
                  </a:ext>
                </a:extLst>
              </a:tr>
              <a:tr h="248020">
                <a:tc>
                  <a:txBody>
                    <a:bodyPr/>
                    <a:lstStyle/>
                    <a:p>
                      <a:pPr>
                        <a:lnSpc>
                          <a:spcPct val="115000"/>
                        </a:lnSpc>
                        <a:spcAft>
                          <a:spcPts val="1000"/>
                        </a:spcAft>
                      </a:pPr>
                      <a:r>
                        <a:rPr lang="tr-TR" sz="900" dirty="0">
                          <a:effectLst/>
                          <a:latin typeface="Times New Roman" panose="02020603050405020304" pitchFamily="18" charset="0"/>
                          <a:ea typeface="Times New Roman" panose="02020603050405020304" pitchFamily="18" charset="0"/>
                        </a:rPr>
                        <a:t>Kardiyovasküler Risk Değerlendirme</a:t>
                      </a:r>
                      <a:endParaRPr lang="tr-TR"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tr-TR" sz="900">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tr-TR" sz="900">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effectLst/>
                          <a:latin typeface="Times New Roman" panose="02020603050405020304" pitchFamily="18" charset="0"/>
                          <a:ea typeface="SimSun" panose="02010600030101010101" pitchFamily="2" charset="-122"/>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5391668"/>
                  </a:ext>
                </a:extLst>
              </a:tr>
              <a:tr h="221537">
                <a:tc>
                  <a:txBody>
                    <a:bodyPr/>
                    <a:lstStyle/>
                    <a:p>
                      <a:pPr>
                        <a:lnSpc>
                          <a:spcPct val="115000"/>
                        </a:lnSpc>
                        <a:spcAft>
                          <a:spcPts val="1000"/>
                        </a:spcAft>
                      </a:pPr>
                      <a:r>
                        <a:rPr lang="tr-TR" sz="900">
                          <a:effectLst/>
                          <a:latin typeface="Times New Roman" panose="02020603050405020304" pitchFamily="18" charset="0"/>
                          <a:ea typeface="Times New Roman" panose="02020603050405020304" pitchFamily="18" charset="0"/>
                        </a:rPr>
                        <a:t>Göz Dibi Muayenesi</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tr-TR" sz="900">
                          <a:effectLst/>
                          <a:latin typeface="Times New Roman" panose="02020603050405020304" pitchFamily="18" charset="0"/>
                          <a:ea typeface="Times New Roman" panose="02020603050405020304" pitchFamily="18" charset="0"/>
                        </a:rPr>
                        <a:t>Yılda Bir Kez</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tr-TR" sz="900">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tr-TR" sz="900">
                          <a:effectLst/>
                          <a:latin typeface="Times New Roman" panose="02020603050405020304" pitchFamily="18" charset="0"/>
                          <a:ea typeface="Times New Roman" panose="02020603050405020304" pitchFamily="18" charset="0"/>
                        </a:rPr>
                        <a:t>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tr-TR" sz="900" dirty="0">
                          <a:effectLst/>
                          <a:latin typeface="Times New Roman" panose="02020603050405020304" pitchFamily="18" charset="0"/>
                          <a:ea typeface="Times New Roman" panose="02020603050405020304" pitchFamily="18" charset="0"/>
                        </a:rPr>
                        <a:t> </a:t>
                      </a:r>
                      <a:endParaRPr lang="tr-TR"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708877"/>
                  </a:ext>
                </a:extLst>
              </a:tr>
            </a:tbl>
          </a:graphicData>
        </a:graphic>
      </p:graphicFrame>
      <p:graphicFrame>
        <p:nvGraphicFramePr>
          <p:cNvPr id="5" name="Tablo 4">
            <a:extLst>
              <a:ext uri="{FF2B5EF4-FFF2-40B4-BE49-F238E27FC236}">
                <a16:creationId xmlns:a16="http://schemas.microsoft.com/office/drawing/2014/main" id="{80D0718E-AAA4-4F11-888C-CFC75DB4BCD5}"/>
              </a:ext>
            </a:extLst>
          </p:cNvPr>
          <p:cNvGraphicFramePr>
            <a:graphicFrameLocks noGrp="1"/>
          </p:cNvGraphicFramePr>
          <p:nvPr>
            <p:extLst>
              <p:ext uri="{D42A27DB-BD31-4B8C-83A1-F6EECF244321}">
                <p14:modId xmlns:p14="http://schemas.microsoft.com/office/powerpoint/2010/main" val="2825709056"/>
              </p:ext>
            </p:extLst>
          </p:nvPr>
        </p:nvGraphicFramePr>
        <p:xfrm>
          <a:off x="6631912" y="3838302"/>
          <a:ext cx="5096454" cy="2741500"/>
        </p:xfrm>
        <a:graphic>
          <a:graphicData uri="http://schemas.openxmlformats.org/drawingml/2006/table">
            <a:tbl>
              <a:tblPr firstRow="1" firstCol="1" bandRow="1"/>
              <a:tblGrid>
                <a:gridCol w="1756775">
                  <a:extLst>
                    <a:ext uri="{9D8B030D-6E8A-4147-A177-3AD203B41FA5}">
                      <a16:colId xmlns:a16="http://schemas.microsoft.com/office/drawing/2014/main" val="3047419304"/>
                    </a:ext>
                  </a:extLst>
                </a:gridCol>
                <a:gridCol w="799163">
                  <a:extLst>
                    <a:ext uri="{9D8B030D-6E8A-4147-A177-3AD203B41FA5}">
                      <a16:colId xmlns:a16="http://schemas.microsoft.com/office/drawing/2014/main" val="3822919759"/>
                    </a:ext>
                  </a:extLst>
                </a:gridCol>
                <a:gridCol w="870942">
                  <a:extLst>
                    <a:ext uri="{9D8B030D-6E8A-4147-A177-3AD203B41FA5}">
                      <a16:colId xmlns:a16="http://schemas.microsoft.com/office/drawing/2014/main" val="4284566043"/>
                    </a:ext>
                  </a:extLst>
                </a:gridCol>
                <a:gridCol w="889553">
                  <a:extLst>
                    <a:ext uri="{9D8B030D-6E8A-4147-A177-3AD203B41FA5}">
                      <a16:colId xmlns:a16="http://schemas.microsoft.com/office/drawing/2014/main" val="651936424"/>
                    </a:ext>
                  </a:extLst>
                </a:gridCol>
                <a:gridCol w="780021">
                  <a:extLst>
                    <a:ext uri="{9D8B030D-6E8A-4147-A177-3AD203B41FA5}">
                      <a16:colId xmlns:a16="http://schemas.microsoft.com/office/drawing/2014/main" val="1752411439"/>
                    </a:ext>
                  </a:extLst>
                </a:gridCol>
              </a:tblGrid>
              <a:tr h="250349">
                <a:tc>
                  <a:txBody>
                    <a:bodyPr/>
                    <a:lstStyle/>
                    <a:p>
                      <a:pPr algn="ctr">
                        <a:spcAft>
                          <a:spcPts val="1000"/>
                        </a:spcAft>
                      </a:pPr>
                      <a:r>
                        <a:rPr lang="tr-TR" sz="900" b="1" dirty="0">
                          <a:solidFill>
                            <a:schemeClr val="bg1"/>
                          </a:solidFill>
                          <a:effectLst/>
                          <a:latin typeface="Times New Roman" panose="02020603050405020304" pitchFamily="18" charset="0"/>
                          <a:ea typeface="Times New Roman" panose="02020603050405020304" pitchFamily="18" charset="0"/>
                        </a:rPr>
                        <a:t>Tetkikler</a:t>
                      </a:r>
                      <a:endParaRPr lang="tr-TR" sz="12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0"/>
                        </a:spcAft>
                      </a:pPr>
                      <a:r>
                        <a:rPr lang="tr-TR" sz="900" b="1" dirty="0">
                          <a:solidFill>
                            <a:schemeClr val="bg1"/>
                          </a:solidFill>
                          <a:effectLst/>
                          <a:latin typeface="Times New Roman" panose="02020603050405020304" pitchFamily="18" charset="0"/>
                          <a:ea typeface="Times New Roman" panose="02020603050405020304" pitchFamily="18" charset="0"/>
                        </a:rPr>
                        <a:t>1.Yıl İzlemi</a:t>
                      </a:r>
                      <a:endParaRPr lang="tr-TR" sz="12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0"/>
                        </a:spcAft>
                      </a:pPr>
                      <a:r>
                        <a:rPr lang="tr-TR" sz="900" b="1" dirty="0">
                          <a:solidFill>
                            <a:schemeClr val="bg1"/>
                          </a:solidFill>
                          <a:effectLst/>
                          <a:latin typeface="Times New Roman" panose="02020603050405020304" pitchFamily="18" charset="0"/>
                          <a:ea typeface="Times New Roman" panose="02020603050405020304" pitchFamily="18" charset="0"/>
                        </a:rPr>
                        <a:t>2. Yıl İzlemi</a:t>
                      </a:r>
                      <a:endParaRPr lang="tr-TR" sz="12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0"/>
                        </a:spcAft>
                      </a:pPr>
                      <a:r>
                        <a:rPr lang="tr-TR" sz="900" b="1" dirty="0">
                          <a:solidFill>
                            <a:schemeClr val="bg1"/>
                          </a:solidFill>
                          <a:effectLst/>
                          <a:latin typeface="Times New Roman" panose="02020603050405020304" pitchFamily="18" charset="0"/>
                          <a:ea typeface="Times New Roman" panose="02020603050405020304" pitchFamily="18" charset="0"/>
                        </a:rPr>
                        <a:t>3. Yıl İzlemi</a:t>
                      </a:r>
                      <a:endParaRPr lang="tr-TR" sz="12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0"/>
                        </a:spcAft>
                      </a:pPr>
                      <a:r>
                        <a:rPr lang="tr-TR" sz="900" b="1" dirty="0">
                          <a:solidFill>
                            <a:schemeClr val="bg1"/>
                          </a:solidFill>
                          <a:effectLst/>
                          <a:latin typeface="Times New Roman" panose="02020603050405020304" pitchFamily="18" charset="0"/>
                          <a:ea typeface="Times New Roman" panose="02020603050405020304" pitchFamily="18" charset="0"/>
                        </a:rPr>
                        <a:t>4. Yıl İzlemi</a:t>
                      </a:r>
                      <a:endParaRPr lang="tr-TR" sz="12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4232261577"/>
                  </a:ext>
                </a:extLst>
              </a:tr>
              <a:tr h="361194">
                <a:tc>
                  <a:txBody>
                    <a:bodyPr/>
                    <a:lstStyle/>
                    <a:p>
                      <a:pPr>
                        <a:lnSpc>
                          <a:spcPct val="115000"/>
                        </a:lnSpc>
                        <a:spcAft>
                          <a:spcPts val="1000"/>
                        </a:spcAft>
                      </a:pPr>
                      <a:r>
                        <a:rPr lang="tr-TR" sz="900" dirty="0">
                          <a:effectLst/>
                          <a:latin typeface="Times New Roman" panose="02020603050405020304" pitchFamily="18" charset="0"/>
                          <a:ea typeface="Times New Roman" panose="02020603050405020304" pitchFamily="18" charset="0"/>
                        </a:rPr>
                        <a:t> </a:t>
                      </a:r>
                      <a:endParaRPr lang="tr-TR"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dirty="0">
                          <a:effectLst/>
                          <a:latin typeface="Times New Roman" panose="02020603050405020304" pitchFamily="18" charset="0"/>
                          <a:ea typeface="Times New Roman" panose="02020603050405020304" pitchFamily="18" charset="0"/>
                        </a:rPr>
                        <a:t>İlk İzlem / Yılın İlk izlemi</a:t>
                      </a:r>
                      <a:endParaRPr lang="tr-TR"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dirty="0">
                          <a:effectLst/>
                          <a:latin typeface="Times New Roman" panose="02020603050405020304" pitchFamily="18" charset="0"/>
                          <a:ea typeface="Times New Roman" panose="02020603050405020304" pitchFamily="18" charset="0"/>
                        </a:rPr>
                        <a:t>İlk izlemden </a:t>
                      </a:r>
                      <a:endParaRPr lang="tr-TR" sz="1200" dirty="0">
                        <a:effectLst/>
                        <a:latin typeface="Times New Roman" panose="02020603050405020304" pitchFamily="18" charset="0"/>
                        <a:ea typeface="SimSun" panose="02010600030101010101" pitchFamily="2" charset="-122"/>
                      </a:endParaRPr>
                    </a:p>
                    <a:p>
                      <a:pPr algn="ctr">
                        <a:spcAft>
                          <a:spcPts val="0"/>
                        </a:spcAft>
                      </a:pPr>
                      <a:r>
                        <a:rPr lang="tr-TR" sz="900" b="1" dirty="0">
                          <a:effectLst/>
                          <a:latin typeface="Times New Roman" panose="02020603050405020304" pitchFamily="18" charset="0"/>
                          <a:ea typeface="Times New Roman" panose="02020603050405020304" pitchFamily="18" charset="0"/>
                        </a:rPr>
                        <a:t>12 ay sonra</a:t>
                      </a:r>
                      <a:endParaRPr lang="tr-TR"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effectLst/>
                          <a:latin typeface="Times New Roman" panose="02020603050405020304" pitchFamily="18" charset="0"/>
                          <a:ea typeface="Times New Roman" panose="02020603050405020304" pitchFamily="18" charset="0"/>
                        </a:rPr>
                        <a:t>Her yıl ve 12 ay arayla</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effectLst/>
                          <a:latin typeface="Times New Roman" panose="02020603050405020304" pitchFamily="18" charset="0"/>
                          <a:ea typeface="Times New Roman" panose="02020603050405020304" pitchFamily="18" charset="0"/>
                        </a:rPr>
                        <a:t>Her yıl ve 12 ay arayla</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3018349"/>
                  </a:ext>
                </a:extLst>
              </a:tr>
              <a:tr h="542011">
                <a:tc>
                  <a:txBody>
                    <a:bodyPr/>
                    <a:lstStyle/>
                    <a:p>
                      <a:pPr>
                        <a:lnSpc>
                          <a:spcPct val="115000"/>
                        </a:lnSpc>
                        <a:spcAft>
                          <a:spcPts val="1000"/>
                        </a:spcAft>
                      </a:pPr>
                      <a:r>
                        <a:rPr lang="tr-TR" sz="900" dirty="0">
                          <a:effectLst/>
                          <a:latin typeface="Times New Roman" panose="02020603050405020304" pitchFamily="18" charset="0"/>
                          <a:ea typeface="Times New Roman" panose="02020603050405020304" pitchFamily="18" charset="0"/>
                        </a:rPr>
                        <a:t>Böbrek Fonksiyonlarının Değerlendirmesi </a:t>
                      </a:r>
                      <a:r>
                        <a:rPr lang="tr-TR" sz="900" i="1" dirty="0">
                          <a:effectLst/>
                          <a:latin typeface="Times New Roman" panose="02020603050405020304" pitchFamily="18" charset="0"/>
                          <a:ea typeface="Times New Roman" panose="02020603050405020304" pitchFamily="18" charset="0"/>
                        </a:rPr>
                        <a:t>(Tahmini </a:t>
                      </a:r>
                      <a:r>
                        <a:rPr lang="tr-TR" sz="900" i="1" dirty="0" err="1">
                          <a:effectLst/>
                          <a:latin typeface="Times New Roman" panose="02020603050405020304" pitchFamily="18" charset="0"/>
                          <a:ea typeface="Times New Roman" panose="02020603050405020304" pitchFamily="18" charset="0"/>
                        </a:rPr>
                        <a:t>Glomerüler</a:t>
                      </a:r>
                      <a:r>
                        <a:rPr lang="tr-TR" sz="900" i="1" dirty="0">
                          <a:effectLst/>
                          <a:latin typeface="Times New Roman" panose="02020603050405020304" pitchFamily="18" charset="0"/>
                          <a:ea typeface="Times New Roman" panose="02020603050405020304" pitchFamily="18" charset="0"/>
                        </a:rPr>
                        <a:t> </a:t>
                      </a:r>
                      <a:r>
                        <a:rPr lang="tr-TR" sz="900" i="1" dirty="0" err="1">
                          <a:effectLst/>
                          <a:latin typeface="Times New Roman" panose="02020603050405020304" pitchFamily="18" charset="0"/>
                          <a:ea typeface="Times New Roman" panose="02020603050405020304" pitchFamily="18" charset="0"/>
                        </a:rPr>
                        <a:t>Filtrasyon</a:t>
                      </a:r>
                      <a:r>
                        <a:rPr lang="tr-TR" sz="900" i="1" dirty="0">
                          <a:effectLst/>
                          <a:latin typeface="Times New Roman" panose="02020603050405020304" pitchFamily="18" charset="0"/>
                          <a:ea typeface="Times New Roman" panose="02020603050405020304" pitchFamily="18" charset="0"/>
                        </a:rPr>
                        <a:t> Hızı, Sodyum, Potasyum, </a:t>
                      </a:r>
                      <a:r>
                        <a:rPr lang="tr-TR" sz="900" i="1" dirty="0" err="1">
                          <a:effectLst/>
                          <a:latin typeface="Times New Roman" panose="02020603050405020304" pitchFamily="18" charset="0"/>
                          <a:ea typeface="Times New Roman" panose="02020603050405020304" pitchFamily="18" charset="0"/>
                        </a:rPr>
                        <a:t>Kreatinin</a:t>
                      </a:r>
                      <a:r>
                        <a:rPr lang="tr-TR" sz="900" i="1" dirty="0">
                          <a:effectLst/>
                          <a:latin typeface="Times New Roman" panose="02020603050405020304" pitchFamily="18" charset="0"/>
                          <a:ea typeface="Times New Roman" panose="02020603050405020304" pitchFamily="18" charset="0"/>
                        </a:rPr>
                        <a:t>, Ürik Asit)</a:t>
                      </a:r>
                      <a:endParaRPr lang="tr-TR"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3498"/>
                  </a:ext>
                </a:extLst>
              </a:tr>
              <a:tr h="143829">
                <a:tc>
                  <a:txBody>
                    <a:bodyPr/>
                    <a:lstStyle/>
                    <a:p>
                      <a:pPr>
                        <a:lnSpc>
                          <a:spcPct val="115000"/>
                        </a:lnSpc>
                        <a:spcAft>
                          <a:spcPts val="1000"/>
                        </a:spcAft>
                      </a:pPr>
                      <a:r>
                        <a:rPr lang="tr-TR" sz="900">
                          <a:effectLst/>
                          <a:latin typeface="Times New Roman" panose="02020603050405020304" pitchFamily="18" charset="0"/>
                          <a:ea typeface="Times New Roman" panose="02020603050405020304" pitchFamily="18" charset="0"/>
                        </a:rPr>
                        <a:t>Tam İdrar Tetkiki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6817885"/>
                  </a:ext>
                </a:extLst>
              </a:tr>
              <a:tr h="190871">
                <a:tc>
                  <a:txBody>
                    <a:bodyPr/>
                    <a:lstStyle/>
                    <a:p>
                      <a:pPr>
                        <a:lnSpc>
                          <a:spcPct val="115000"/>
                        </a:lnSpc>
                        <a:spcAft>
                          <a:spcPts val="1000"/>
                        </a:spcAft>
                      </a:pPr>
                      <a:r>
                        <a:rPr lang="tr-TR" sz="900">
                          <a:effectLst/>
                          <a:latin typeface="Times New Roman" panose="02020603050405020304" pitchFamily="18" charset="0"/>
                          <a:ea typeface="Times New Roman" panose="02020603050405020304" pitchFamily="18" charset="0"/>
                        </a:rPr>
                        <a:t>Açlık Kan Glukozu</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6115766"/>
                  </a:ext>
                </a:extLst>
              </a:tr>
              <a:tr h="265467">
                <a:tc>
                  <a:txBody>
                    <a:bodyPr/>
                    <a:lstStyle/>
                    <a:p>
                      <a:pPr>
                        <a:lnSpc>
                          <a:spcPct val="115000"/>
                        </a:lnSpc>
                        <a:spcAft>
                          <a:spcPts val="1000"/>
                        </a:spcAft>
                      </a:pPr>
                      <a:r>
                        <a:rPr lang="tr-TR" sz="900">
                          <a:effectLst/>
                          <a:latin typeface="Times New Roman" panose="02020603050405020304" pitchFamily="18" charset="0"/>
                          <a:ea typeface="Times New Roman" panose="02020603050405020304" pitchFamily="18" charset="0"/>
                        </a:rPr>
                        <a:t>Lipid Profili (Total Kolesterol, LDL Kolesterol, HDL, Trigliserid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3027230"/>
                  </a:ext>
                </a:extLst>
              </a:tr>
              <a:tr h="288198">
                <a:tc>
                  <a:txBody>
                    <a:bodyPr/>
                    <a:lstStyle/>
                    <a:p>
                      <a:pPr>
                        <a:lnSpc>
                          <a:spcPct val="115000"/>
                        </a:lnSpc>
                        <a:spcAft>
                          <a:spcPts val="1000"/>
                        </a:spcAft>
                      </a:pPr>
                      <a:r>
                        <a:rPr lang="tr-TR" sz="900">
                          <a:effectLst/>
                          <a:latin typeface="Times New Roman" panose="02020603050405020304" pitchFamily="18" charset="0"/>
                          <a:ea typeface="Times New Roman" panose="02020603050405020304" pitchFamily="18" charset="0"/>
                        </a:rPr>
                        <a:t>12 Derivasyonlu Elektrokardiyografi (EKG)</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3208931"/>
                  </a:ext>
                </a:extLst>
              </a:tr>
              <a:tr h="155184">
                <a:tc>
                  <a:txBody>
                    <a:bodyPr/>
                    <a:lstStyle/>
                    <a:p>
                      <a:pPr>
                        <a:lnSpc>
                          <a:spcPct val="115000"/>
                        </a:lnSpc>
                        <a:spcAft>
                          <a:spcPts val="1000"/>
                        </a:spcAft>
                      </a:pPr>
                      <a:r>
                        <a:rPr lang="tr-TR" sz="900">
                          <a:effectLst/>
                          <a:latin typeface="Times New Roman" panose="02020603050405020304" pitchFamily="18" charset="0"/>
                          <a:ea typeface="Times New Roman" panose="02020603050405020304" pitchFamily="18" charset="0"/>
                        </a:rPr>
                        <a:t>Mikroalbuminüri </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900" b="1" dirty="0">
                          <a:solidFill>
                            <a:srgbClr val="000000"/>
                          </a:solidFill>
                          <a:effectLst/>
                          <a:latin typeface="Times New Roman" panose="02020603050405020304" pitchFamily="18" charset="0"/>
                          <a:ea typeface="Times New Roman" panose="02020603050405020304" pitchFamily="18" charset="0"/>
                        </a:rPr>
                        <a:t>√</a:t>
                      </a:r>
                      <a:endParaRPr lang="tr-TR"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3328874"/>
                  </a:ext>
                </a:extLst>
              </a:tr>
            </a:tbl>
          </a:graphicData>
        </a:graphic>
      </p:graphicFrame>
    </p:spTree>
    <p:extLst>
      <p:ext uri="{BB962C8B-B14F-4D97-AF65-F5344CB8AC3E}">
        <p14:creationId xmlns:p14="http://schemas.microsoft.com/office/powerpoint/2010/main" val="2272112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B0FB3FB2-9CA7-4F83-83D6-7F504AA52E40}"/>
              </a:ext>
            </a:extLst>
          </p:cNvPr>
          <p:cNvSpPr/>
          <p:nvPr/>
        </p:nvSpPr>
        <p:spPr>
          <a:xfrm>
            <a:off x="357961" y="1107829"/>
            <a:ext cx="10955081" cy="461665"/>
          </a:xfrm>
          <a:prstGeom prst="rect">
            <a:avLst/>
          </a:prstGeom>
        </p:spPr>
        <p:txBody>
          <a:bodyPr wrap="square">
            <a:spAutoFit/>
          </a:bodyPr>
          <a:lstStyle/>
          <a:p>
            <a:r>
              <a:rPr lang="tr-TR" sz="2400" b="1" dirty="0">
                <a:highlight>
                  <a:srgbClr val="000000">
                    <a:alpha val="0"/>
                  </a:srgbClr>
                </a:highlight>
                <a:cs typeface="Courier New" panose="02070309020205020404" pitchFamily="49" charset="0"/>
              </a:rPr>
              <a:t>Birinci Basamak Sağlık Hizmeti Kronik Hastalık İzlemi Saha Uygulama Çalışması, 2016</a:t>
            </a:r>
          </a:p>
        </p:txBody>
      </p:sp>
      <p:pic>
        <p:nvPicPr>
          <p:cNvPr id="3" name="Resim 2">
            <a:extLst>
              <a:ext uri="{FF2B5EF4-FFF2-40B4-BE49-F238E27FC236}">
                <a16:creationId xmlns:a16="http://schemas.microsoft.com/office/drawing/2014/main" id="{7ED94B68-D573-4030-B1B4-5584B4D204FB}"/>
              </a:ext>
            </a:extLst>
          </p:cNvPr>
          <p:cNvPicPr>
            <a:picLocks noChangeAspect="1"/>
          </p:cNvPicPr>
          <p:nvPr/>
        </p:nvPicPr>
        <p:blipFill rotWithShape="1">
          <a:blip r:embed="rId2"/>
          <a:srcRect l="35756" t="43026" r="13394" b="30387"/>
          <a:stretch/>
        </p:blipFill>
        <p:spPr>
          <a:xfrm>
            <a:off x="357961" y="2369006"/>
            <a:ext cx="6862955" cy="2018393"/>
          </a:xfrm>
          <a:prstGeom prst="rect">
            <a:avLst/>
          </a:prstGeom>
        </p:spPr>
      </p:pic>
      <p:pic>
        <p:nvPicPr>
          <p:cNvPr id="4" name="Resim 3">
            <a:extLst>
              <a:ext uri="{FF2B5EF4-FFF2-40B4-BE49-F238E27FC236}">
                <a16:creationId xmlns:a16="http://schemas.microsoft.com/office/drawing/2014/main" id="{34452589-DCCD-44D6-9407-634E2F0455D6}"/>
              </a:ext>
            </a:extLst>
          </p:cNvPr>
          <p:cNvPicPr>
            <a:picLocks noChangeAspect="1"/>
          </p:cNvPicPr>
          <p:nvPr/>
        </p:nvPicPr>
        <p:blipFill rotWithShape="1">
          <a:blip r:embed="rId3"/>
          <a:srcRect l="35612" t="33602" r="13937" b="28198"/>
          <a:stretch/>
        </p:blipFill>
        <p:spPr>
          <a:xfrm>
            <a:off x="5653635" y="4186584"/>
            <a:ext cx="5949109" cy="2299523"/>
          </a:xfrm>
          <a:prstGeom prst="rect">
            <a:avLst/>
          </a:prstGeom>
        </p:spPr>
      </p:pic>
      <p:sp>
        <p:nvSpPr>
          <p:cNvPr id="5" name="Dikdörtgen 4">
            <a:extLst>
              <a:ext uri="{FF2B5EF4-FFF2-40B4-BE49-F238E27FC236}">
                <a16:creationId xmlns:a16="http://schemas.microsoft.com/office/drawing/2014/main" id="{261A7001-0843-449E-B612-BB1931FDB384}"/>
              </a:ext>
            </a:extLst>
          </p:cNvPr>
          <p:cNvSpPr/>
          <p:nvPr/>
        </p:nvSpPr>
        <p:spPr>
          <a:xfrm>
            <a:off x="357961" y="1725484"/>
            <a:ext cx="11077547" cy="66053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342900" indent="-342900">
              <a:buFont typeface="Arial" panose="020B0604020202020204" pitchFamily="34" charset="0"/>
              <a:buChar char="•"/>
            </a:pPr>
            <a:r>
              <a:rPr lang="tr-TR" sz="2000" dirty="0">
                <a:solidFill>
                  <a:schemeClr val="tx1"/>
                </a:solidFill>
              </a:rPr>
              <a:t>Aile hekimlerine kronik hastalık tarama ve izlemi standartları tanıtılmış, 2 ay süreci  uygulamaları istenmiş ve diyabet/hipertansiyon/KVR izleminde karşılaşılan sorunlar incelenmiştir. </a:t>
            </a:r>
          </a:p>
        </p:txBody>
      </p:sp>
      <p:sp>
        <p:nvSpPr>
          <p:cNvPr id="6" name="Dikdörtgen 5">
            <a:extLst>
              <a:ext uri="{FF2B5EF4-FFF2-40B4-BE49-F238E27FC236}">
                <a16:creationId xmlns:a16="http://schemas.microsoft.com/office/drawing/2014/main" id="{3B62F6D1-1405-4AAE-AA7A-415183B40742}"/>
              </a:ext>
            </a:extLst>
          </p:cNvPr>
          <p:cNvSpPr/>
          <p:nvPr/>
        </p:nvSpPr>
        <p:spPr>
          <a:xfrm>
            <a:off x="357961" y="5492147"/>
            <a:ext cx="4896444" cy="830997"/>
          </a:xfrm>
          <a:prstGeom prst="rect">
            <a:avLst/>
          </a:prstGeom>
        </p:spPr>
        <p:txBody>
          <a:bodyPr wrap="square">
            <a:spAutoFit/>
          </a:bodyPr>
          <a:lstStyle/>
          <a:p>
            <a:r>
              <a:rPr lang="tr-TR" sz="1200" b="1" i="1" dirty="0"/>
              <a:t>Kaynak:</a:t>
            </a:r>
            <a:r>
              <a:rPr lang="tr-TR" sz="1200" i="1" dirty="0"/>
              <a:t> https://hsgm.saglik.gov.tr/depo/birimler/kronik-hastaliklar-engelli-db/hastaliklar/bobrek_hastaliklari/raporlar_istatistikler/Birinci_Basamak_Saglik_Hizmeti_Kronik_Hastalik_Izlemi_Saha_Uygulama_Calismasi_Istanbul_Ankara_Erzurum.pdf</a:t>
            </a:r>
          </a:p>
        </p:txBody>
      </p:sp>
    </p:spTree>
    <p:extLst>
      <p:ext uri="{BB962C8B-B14F-4D97-AF65-F5344CB8AC3E}">
        <p14:creationId xmlns:p14="http://schemas.microsoft.com/office/powerpoint/2010/main" val="864700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k 1">
            <a:extLst>
              <a:ext uri="{FF2B5EF4-FFF2-40B4-BE49-F238E27FC236}">
                <a16:creationId xmlns:a16="http://schemas.microsoft.com/office/drawing/2014/main" id="{4807DA23-0486-4791-AB9A-3C282F708D84}"/>
              </a:ext>
            </a:extLst>
          </p:cNvPr>
          <p:cNvGraphicFramePr/>
          <p:nvPr>
            <p:extLst>
              <p:ext uri="{D42A27DB-BD31-4B8C-83A1-F6EECF244321}">
                <p14:modId xmlns:p14="http://schemas.microsoft.com/office/powerpoint/2010/main" val="1841961207"/>
              </p:ext>
            </p:extLst>
          </p:nvPr>
        </p:nvGraphicFramePr>
        <p:xfrm>
          <a:off x="422988" y="1683559"/>
          <a:ext cx="11235690" cy="4283339"/>
        </p:xfrm>
        <a:graphic>
          <a:graphicData uri="http://schemas.openxmlformats.org/drawingml/2006/chart">
            <c:chart xmlns:c="http://schemas.openxmlformats.org/drawingml/2006/chart" xmlns:r="http://schemas.openxmlformats.org/officeDocument/2006/relationships" r:id="rId3"/>
          </a:graphicData>
        </a:graphic>
      </p:graphicFrame>
      <p:sp>
        <p:nvSpPr>
          <p:cNvPr id="3" name="Dikdörtgen 2">
            <a:extLst>
              <a:ext uri="{FF2B5EF4-FFF2-40B4-BE49-F238E27FC236}">
                <a16:creationId xmlns:a16="http://schemas.microsoft.com/office/drawing/2014/main" id="{2954BFCA-199E-4A26-895A-6CF850B7505F}"/>
              </a:ext>
            </a:extLst>
          </p:cNvPr>
          <p:cNvSpPr/>
          <p:nvPr/>
        </p:nvSpPr>
        <p:spPr>
          <a:xfrm>
            <a:off x="385873" y="1062807"/>
            <a:ext cx="11420254" cy="492443"/>
          </a:xfrm>
          <a:prstGeom prst="rect">
            <a:avLst/>
          </a:prstGeom>
        </p:spPr>
        <p:txBody>
          <a:bodyPr wrap="square">
            <a:spAutoFit/>
          </a:bodyPr>
          <a:lstStyle/>
          <a:p>
            <a:r>
              <a:rPr lang="en-US" sz="2600" b="1" dirty="0" err="1">
                <a:highlight>
                  <a:srgbClr val="000000">
                    <a:alpha val="0"/>
                  </a:srgbClr>
                </a:highlight>
                <a:cs typeface="Courier New" panose="02070309020205020404" pitchFamily="49" charset="0"/>
              </a:rPr>
              <a:t>Türkiye’de</a:t>
            </a:r>
            <a:r>
              <a:rPr lang="en-US" sz="2600" b="1" dirty="0">
                <a:highlight>
                  <a:srgbClr val="000000">
                    <a:alpha val="0"/>
                  </a:srgbClr>
                </a:highlight>
                <a:cs typeface="Courier New" panose="02070309020205020404" pitchFamily="49" charset="0"/>
              </a:rPr>
              <a:t> Kan Bas</a:t>
            </a:r>
            <a:r>
              <a:rPr lang="tr-TR" sz="2600" b="1" dirty="0">
                <a:highlight>
                  <a:srgbClr val="000000">
                    <a:alpha val="0"/>
                  </a:srgbClr>
                </a:highlight>
                <a:cs typeface="Courier New" panose="02070309020205020404" pitchFamily="49" charset="0"/>
              </a:rPr>
              <a:t>ı</a:t>
            </a:r>
            <a:r>
              <a:rPr lang="en-US" sz="2600" b="1" dirty="0" err="1">
                <a:highlight>
                  <a:srgbClr val="000000">
                    <a:alpha val="0"/>
                  </a:srgbClr>
                </a:highlight>
                <a:cs typeface="Courier New" panose="02070309020205020404" pitchFamily="49" charset="0"/>
              </a:rPr>
              <a:t>nc</a:t>
            </a:r>
            <a:r>
              <a:rPr lang="tr-TR" sz="2600" b="1" dirty="0">
                <a:highlight>
                  <a:srgbClr val="000000">
                    <a:alpha val="0"/>
                  </a:srgbClr>
                </a:highlight>
                <a:cs typeface="Courier New" panose="02070309020205020404" pitchFamily="49" charset="0"/>
              </a:rPr>
              <a:t>ı</a:t>
            </a:r>
            <a:r>
              <a:rPr lang="en-US" sz="2600" b="1" dirty="0">
                <a:highlight>
                  <a:srgbClr val="000000">
                    <a:alpha val="0"/>
                  </a:srgbClr>
                </a:highlight>
                <a:cs typeface="Courier New" panose="02070309020205020404" pitchFamily="49" charset="0"/>
              </a:rPr>
              <a:t> </a:t>
            </a:r>
            <a:r>
              <a:rPr lang="en-US" sz="2600" b="1" dirty="0" err="1">
                <a:highlight>
                  <a:srgbClr val="000000">
                    <a:alpha val="0"/>
                  </a:srgbClr>
                </a:highlight>
                <a:cs typeface="Courier New" panose="02070309020205020404" pitchFamily="49" charset="0"/>
              </a:rPr>
              <a:t>Kontrolünün</a:t>
            </a:r>
            <a:r>
              <a:rPr lang="en-US" sz="2600" b="1" dirty="0">
                <a:highlight>
                  <a:srgbClr val="000000">
                    <a:alpha val="0"/>
                  </a:srgbClr>
                </a:highlight>
                <a:cs typeface="Courier New" panose="02070309020205020404" pitchFamily="49" charset="0"/>
              </a:rPr>
              <a:t> </a:t>
            </a:r>
            <a:r>
              <a:rPr lang="en-US" sz="2600" b="1" dirty="0" err="1">
                <a:highlight>
                  <a:srgbClr val="000000">
                    <a:alpha val="0"/>
                  </a:srgbClr>
                </a:highlight>
                <a:cs typeface="Courier New" panose="02070309020205020404" pitchFamily="49" charset="0"/>
              </a:rPr>
              <a:t>İyileştirilmesi</a:t>
            </a:r>
            <a:r>
              <a:rPr lang="en-US" sz="2600" b="1" dirty="0">
                <a:highlight>
                  <a:srgbClr val="000000">
                    <a:alpha val="0"/>
                  </a:srgbClr>
                </a:highlight>
                <a:cs typeface="Courier New" panose="02070309020205020404" pitchFamily="49" charset="0"/>
              </a:rPr>
              <a:t> </a:t>
            </a:r>
            <a:r>
              <a:rPr lang="en-US" sz="2600" b="1" dirty="0" err="1">
                <a:highlight>
                  <a:srgbClr val="000000">
                    <a:alpha val="0"/>
                  </a:srgbClr>
                </a:highlight>
                <a:cs typeface="Courier New" panose="02070309020205020404" pitchFamily="49" charset="0"/>
              </a:rPr>
              <a:t>Projesi</a:t>
            </a:r>
            <a:r>
              <a:rPr lang="tr-TR" sz="2600" b="1" dirty="0">
                <a:highlight>
                  <a:srgbClr val="000000">
                    <a:alpha val="0"/>
                  </a:srgbClr>
                </a:highlight>
                <a:cs typeface="Courier New" panose="02070309020205020404" pitchFamily="49" charset="0"/>
              </a:rPr>
              <a:t> (2019-2020) Sonuçları</a:t>
            </a:r>
          </a:p>
        </p:txBody>
      </p:sp>
      <p:sp>
        <p:nvSpPr>
          <p:cNvPr id="4" name="Dikdörtgen 3">
            <a:extLst>
              <a:ext uri="{FF2B5EF4-FFF2-40B4-BE49-F238E27FC236}">
                <a16:creationId xmlns:a16="http://schemas.microsoft.com/office/drawing/2014/main" id="{B078868F-856F-436A-A42F-27EB61C53867}"/>
              </a:ext>
            </a:extLst>
          </p:cNvPr>
          <p:cNvSpPr/>
          <p:nvPr/>
        </p:nvSpPr>
        <p:spPr>
          <a:xfrm>
            <a:off x="395334" y="6193966"/>
            <a:ext cx="11617659" cy="276999"/>
          </a:xfrm>
          <a:prstGeom prst="rect">
            <a:avLst/>
          </a:prstGeom>
        </p:spPr>
        <p:txBody>
          <a:bodyPr wrap="square">
            <a:spAutoFit/>
          </a:bodyPr>
          <a:lstStyle/>
          <a:p>
            <a:r>
              <a:rPr lang="tr-TR" sz="1200" b="1" i="1" dirty="0"/>
              <a:t>Kaynak: </a:t>
            </a:r>
            <a:r>
              <a:rPr lang="tr-TR" sz="1200" i="1" dirty="0"/>
              <a:t>https://hsgm.saglik.gov.tr/depo/birimler/kronik-hastaliklar-engelli-db/haberler/2022HTProjesiRaporu/HTCP_Rapor_TR.pdf</a:t>
            </a:r>
          </a:p>
        </p:txBody>
      </p:sp>
    </p:spTree>
    <p:extLst>
      <p:ext uri="{BB962C8B-B14F-4D97-AF65-F5344CB8AC3E}">
        <p14:creationId xmlns:p14="http://schemas.microsoft.com/office/powerpoint/2010/main" val="848938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B72989-2BC8-4F9F-ABBB-5891CF20DFB5}"/>
              </a:ext>
            </a:extLst>
          </p:cNvPr>
          <p:cNvSpPr txBox="1">
            <a:spLocks/>
          </p:cNvSpPr>
          <p:nvPr/>
        </p:nvSpPr>
        <p:spPr>
          <a:xfrm>
            <a:off x="944545" y="1133130"/>
            <a:ext cx="9841126" cy="4984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mn-lt"/>
              </a:rPr>
              <a:t>Sunum Planı</a:t>
            </a:r>
          </a:p>
        </p:txBody>
      </p:sp>
      <p:sp>
        <p:nvSpPr>
          <p:cNvPr id="3" name="İçerik Yer Tutucusu 2">
            <a:extLst>
              <a:ext uri="{FF2B5EF4-FFF2-40B4-BE49-F238E27FC236}">
                <a16:creationId xmlns:a16="http://schemas.microsoft.com/office/drawing/2014/main" id="{02EC77E5-5CAF-41D6-B747-966927F0114D}"/>
              </a:ext>
            </a:extLst>
          </p:cNvPr>
          <p:cNvSpPr txBox="1">
            <a:spLocks/>
          </p:cNvSpPr>
          <p:nvPr/>
        </p:nvSpPr>
        <p:spPr>
          <a:xfrm>
            <a:off x="823965" y="1802486"/>
            <a:ext cx="9841126" cy="48219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200000"/>
              </a:lnSpc>
              <a:spcBef>
                <a:spcPts val="0"/>
              </a:spcBef>
              <a:buFont typeface="Wingdings" panose="05000000000000000000" pitchFamily="2" charset="2"/>
              <a:buChar char="ü"/>
              <a:defRPr/>
            </a:pPr>
            <a:r>
              <a:rPr lang="tr-TR" sz="2400" dirty="0">
                <a:cs typeface="Times New Roman" pitchFamily="18" charset="0"/>
              </a:rPr>
              <a:t>Bulaşıcı olmayan hastalıklarda dünyada ve Türkiye’de mevcut durum</a:t>
            </a:r>
          </a:p>
          <a:p>
            <a:pPr marL="0" indent="0" defTabSz="457200">
              <a:lnSpc>
                <a:spcPct val="200000"/>
              </a:lnSpc>
              <a:spcBef>
                <a:spcPts val="0"/>
              </a:spcBef>
              <a:buFont typeface="Wingdings" panose="05000000000000000000" pitchFamily="2" charset="2"/>
              <a:buChar char="ü"/>
              <a:defRPr/>
            </a:pPr>
            <a:r>
              <a:rPr lang="tr-TR" sz="2400" dirty="0">
                <a:cs typeface="Times New Roman" pitchFamily="18" charset="0"/>
              </a:rPr>
              <a:t>Uluslararası ve ulusal sağlık politika çerçevesi</a:t>
            </a:r>
          </a:p>
          <a:p>
            <a:pPr defTabSz="457200">
              <a:lnSpc>
                <a:spcPct val="200000"/>
              </a:lnSpc>
              <a:spcBef>
                <a:spcPts val="0"/>
              </a:spcBef>
              <a:buFont typeface="Wingdings" panose="05000000000000000000" pitchFamily="2" charset="2"/>
              <a:buChar char="ü"/>
              <a:defRPr/>
            </a:pPr>
            <a:r>
              <a:rPr lang="tr-TR" sz="2400" dirty="0">
                <a:cs typeface="Times New Roman" pitchFamily="18" charset="0"/>
              </a:rPr>
              <a:t>Kronik hastalıklar ve yaşlı değerlendirmesi</a:t>
            </a:r>
          </a:p>
        </p:txBody>
      </p:sp>
    </p:spTree>
    <p:extLst>
      <p:ext uri="{BB962C8B-B14F-4D97-AF65-F5344CB8AC3E}">
        <p14:creationId xmlns:p14="http://schemas.microsoft.com/office/powerpoint/2010/main" val="3840806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srdc\Desktop\snapshots\hasta-dashboard.png">
            <a:extLst>
              <a:ext uri="{FF2B5EF4-FFF2-40B4-BE49-F238E27FC236}">
                <a16:creationId xmlns:a16="http://schemas.microsoft.com/office/drawing/2014/main" id="{2EA76894-C0FD-4F57-BFC5-B5B4E17C1DF9}"/>
              </a:ext>
            </a:extLst>
          </p:cNvPr>
          <p:cNvPicPr/>
          <p:nvPr/>
        </p:nvPicPr>
        <p:blipFill rotWithShape="1">
          <a:blip r:embed="rId3" cstate="print">
            <a:extLst>
              <a:ext uri="{28A0092B-C50C-407E-A947-70E740481C1C}">
                <a14:useLocalDpi xmlns:a14="http://schemas.microsoft.com/office/drawing/2010/main" val="0"/>
              </a:ext>
            </a:extLst>
          </a:blip>
          <a:srcRect b="52945"/>
          <a:stretch/>
        </p:blipFill>
        <p:spPr bwMode="auto">
          <a:xfrm>
            <a:off x="7905750" y="1565859"/>
            <a:ext cx="3540570" cy="2200674"/>
          </a:xfrm>
          <a:prstGeom prst="rect">
            <a:avLst/>
          </a:prstGeom>
          <a:noFill/>
          <a:ln>
            <a:noFill/>
          </a:ln>
        </p:spPr>
      </p:pic>
      <p:pic>
        <p:nvPicPr>
          <p:cNvPr id="3" name="Picture 3" descr="A screenshot of a social media post&#10;&#10;Description automatically generated">
            <a:extLst>
              <a:ext uri="{FF2B5EF4-FFF2-40B4-BE49-F238E27FC236}">
                <a16:creationId xmlns:a16="http://schemas.microsoft.com/office/drawing/2014/main" id="{7C381B2D-1A8F-46D5-A349-0EBB1ED6B5D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192444" y="2771775"/>
            <a:ext cx="3661128" cy="2228850"/>
          </a:xfrm>
          <a:prstGeom prst="rect">
            <a:avLst/>
          </a:prstGeom>
        </p:spPr>
      </p:pic>
      <p:pic>
        <p:nvPicPr>
          <p:cNvPr id="4" name="Picture 5" descr="C:\Users\srdc\Desktop\snapshots\kvr-risk.png">
            <a:extLst>
              <a:ext uri="{FF2B5EF4-FFF2-40B4-BE49-F238E27FC236}">
                <a16:creationId xmlns:a16="http://schemas.microsoft.com/office/drawing/2014/main" id="{E3489D93-D964-42B2-A8A7-BC12204DE17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8170" y="4309035"/>
            <a:ext cx="3409950" cy="2263071"/>
          </a:xfrm>
          <a:prstGeom prst="rect">
            <a:avLst/>
          </a:prstGeom>
          <a:noFill/>
          <a:ln>
            <a:noFill/>
          </a:ln>
        </p:spPr>
      </p:pic>
      <p:sp>
        <p:nvSpPr>
          <p:cNvPr id="5" name="Title 2">
            <a:extLst>
              <a:ext uri="{FF2B5EF4-FFF2-40B4-BE49-F238E27FC236}">
                <a16:creationId xmlns:a16="http://schemas.microsoft.com/office/drawing/2014/main" id="{E8330399-6EC1-4B46-8001-7686798D5B4A}"/>
              </a:ext>
            </a:extLst>
          </p:cNvPr>
          <p:cNvSpPr txBox="1">
            <a:spLocks/>
          </p:cNvSpPr>
          <p:nvPr/>
        </p:nvSpPr>
        <p:spPr>
          <a:xfrm>
            <a:off x="323850" y="999034"/>
            <a:ext cx="8956061" cy="470306"/>
          </a:xfrm>
          <a:prstGeom prst="rect">
            <a:avLst/>
          </a:prstGeom>
        </p:spPr>
        <p:txBody>
          <a:bodyPr vert="horz" lIns="74295" tIns="37148" rIns="74295" bIns="37148" rtlCol="0" anchor="ctr">
            <a:noAutofit/>
          </a:bodyPr>
          <a:lstStyle>
            <a:defPPr marL="0" marR="0" indent="0" algn="l" defTabSz="914400" rtl="0" fontAlgn="auto" latinLnBrk="1" hangingPunct="0">
              <a:lnSpc>
                <a:spcPct val="100000"/>
              </a:lnSpc>
              <a:spcBef>
                <a:spcPct val="0"/>
              </a:spcBef>
              <a:spcAft>
                <a:spcPct val="0"/>
              </a:spcAft>
              <a:buClrTx/>
              <a:buSzTx/>
              <a:buFontTx/>
              <a:buNone/>
              <a:defRPr kumimoji="0" sz="1800" b="0" i="0" u="none" strike="noStrike" cap="none" spc="0" normalizeH="0" baseline="0">
                <a:ln>
                  <a:noFill/>
                </a:ln>
                <a:solidFill>
                  <a:srgbClr val="000000"/>
                </a:solidFill>
                <a:effectLst/>
                <a:uFillTx/>
              </a:defRPr>
            </a:defPPr>
            <a:lvl1pPr>
              <a:defRPr sz="2400" b="1" kern="1200">
                <a:solidFill>
                  <a:srgbClr val="00A9C9"/>
                </a:solidFill>
                <a:highlight>
                  <a:srgbClr val="000000">
                    <a:alpha val="0"/>
                  </a:srgbClr>
                </a:highlight>
                <a:latin typeface="Montserrat" panose="020B0604020202020204" charset="-94"/>
                <a:ea typeface="+mj-ea"/>
                <a:cs typeface="+mj-cs"/>
              </a:defRPr>
            </a:lvl1pPr>
          </a:lstStyle>
          <a:p>
            <a:r>
              <a:rPr lang="tr-TR" sz="2800" dirty="0">
                <a:solidFill>
                  <a:schemeClr val="tx1"/>
                </a:solidFill>
                <a:latin typeface="+mn-lt"/>
              </a:rPr>
              <a:t>Hastalık Yönetim Platformu (HYP)</a:t>
            </a:r>
          </a:p>
        </p:txBody>
      </p:sp>
      <p:sp>
        <p:nvSpPr>
          <p:cNvPr id="6" name="İçerik Yer Tutucusu 2">
            <a:extLst>
              <a:ext uri="{FF2B5EF4-FFF2-40B4-BE49-F238E27FC236}">
                <a16:creationId xmlns:a16="http://schemas.microsoft.com/office/drawing/2014/main" id="{942F6A82-6085-4C36-8472-28D19260CD5F}"/>
              </a:ext>
            </a:extLst>
          </p:cNvPr>
          <p:cNvSpPr txBox="1">
            <a:spLocks/>
          </p:cNvSpPr>
          <p:nvPr/>
        </p:nvSpPr>
        <p:spPr>
          <a:xfrm>
            <a:off x="323850" y="1588031"/>
            <a:ext cx="7486650" cy="4770791"/>
          </a:xfrm>
          <a:prstGeom prst="rect">
            <a:avLst/>
          </a:prstGeom>
          <a:solidFill>
            <a:schemeClr val="accent5">
              <a:lumMod val="20000"/>
              <a:lumOff val="80000"/>
            </a:schemeClr>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pPr>
            <a:r>
              <a:rPr lang="tr-TR" sz="2000" dirty="0">
                <a:cs typeface="Times New Roman" pitchFamily="18" charset="0"/>
              </a:rPr>
              <a:t>Kronik hastalıkların erken teşhisi, tedavisinde ve süreç yönetiminde birinci basamak sağlık hizmetlerinin daha aktif bir rol üstlenmesinin sağlanması; tarama ve tedavi sürecinin kanıta dayalı klinik uygulama yönergeleri doğrultusunda yürütülmesi, hastalıkların semptom ve bulgularının kontrol altına alınması, bireylerin fonksiyon kayıpları yaşamalarının ve engelli hale gelmelerinin önüne geçilmesi amaçları ile HYP web uygulaması geliştirilmiştir. </a:t>
            </a:r>
            <a:endParaRPr lang="en-US" sz="2000" dirty="0">
              <a:cs typeface="Times New Roman" pitchFamily="18" charset="0"/>
            </a:endParaRPr>
          </a:p>
          <a:p>
            <a:pPr>
              <a:lnSpc>
                <a:spcPct val="140000"/>
              </a:lnSpc>
            </a:pPr>
            <a:r>
              <a:rPr lang="tr-TR" sz="2000" dirty="0">
                <a:cs typeface="Times New Roman" pitchFamily="18" charset="0"/>
              </a:rPr>
              <a:t>HT, DM ve kardiyovasküler risk değerlendirmesi, obezite tarama/izlem ve çok yönlü yaşlı değerlendirmesi parametrelerinin yer aldığı yazılım hazırlanarak 1 </a:t>
            </a:r>
            <a:r>
              <a:rPr lang="en-US" sz="2000" dirty="0" err="1">
                <a:cs typeface="Times New Roman" pitchFamily="18" charset="0"/>
              </a:rPr>
              <a:t>Temmuz</a:t>
            </a:r>
            <a:r>
              <a:rPr lang="tr-TR" sz="2000" dirty="0">
                <a:cs typeface="Times New Roman" pitchFamily="18" charset="0"/>
              </a:rPr>
              <a:t> 2021 tarihinde aile hekimlerinin kullanımına açılmıştır.  </a:t>
            </a:r>
          </a:p>
        </p:txBody>
      </p:sp>
      <p:sp>
        <p:nvSpPr>
          <p:cNvPr id="7" name="Dikdörtgen 6">
            <a:extLst>
              <a:ext uri="{FF2B5EF4-FFF2-40B4-BE49-F238E27FC236}">
                <a16:creationId xmlns:a16="http://schemas.microsoft.com/office/drawing/2014/main" id="{93C239C8-4B50-49A9-B8B8-3ADD8374A415}"/>
              </a:ext>
            </a:extLst>
          </p:cNvPr>
          <p:cNvSpPr/>
          <p:nvPr/>
        </p:nvSpPr>
        <p:spPr>
          <a:xfrm>
            <a:off x="400376" y="6477513"/>
            <a:ext cx="1659429" cy="261610"/>
          </a:xfrm>
          <a:prstGeom prst="rect">
            <a:avLst/>
          </a:prstGeom>
        </p:spPr>
        <p:txBody>
          <a:bodyPr wrap="none">
            <a:spAutoFit/>
          </a:bodyPr>
          <a:lstStyle/>
          <a:p>
            <a:r>
              <a:rPr lang="en-US" sz="1100" b="1" i="1" dirty="0" err="1">
                <a:ea typeface="Calibri" panose="020F0502020204030204" pitchFamily="34" charset="0"/>
              </a:rPr>
              <a:t>Kaynak</a:t>
            </a:r>
            <a:r>
              <a:rPr lang="en-US" sz="1100" b="1" i="1" dirty="0">
                <a:ea typeface="Calibri" panose="020F0502020204030204" pitchFamily="34" charset="0"/>
              </a:rPr>
              <a:t>: </a:t>
            </a:r>
            <a:r>
              <a:rPr lang="en-US" sz="1100" i="1" dirty="0">
                <a:ea typeface="Calibri" panose="020F0502020204030204" pitchFamily="34" charset="0"/>
              </a:rPr>
              <a:t>hyp.saglik.gov.tr </a:t>
            </a:r>
            <a:endParaRPr lang="tr-TR" sz="1100" i="1" dirty="0"/>
          </a:p>
        </p:txBody>
      </p:sp>
    </p:spTree>
    <p:extLst>
      <p:ext uri="{BB962C8B-B14F-4D97-AF65-F5344CB8AC3E}">
        <p14:creationId xmlns:p14="http://schemas.microsoft.com/office/powerpoint/2010/main" val="322793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a:extLst>
              <a:ext uri="{FF2B5EF4-FFF2-40B4-BE49-F238E27FC236}">
                <a16:creationId xmlns:a16="http://schemas.microsoft.com/office/drawing/2014/main" id="{942F6A82-6085-4C36-8472-28D19260CD5F}"/>
              </a:ext>
            </a:extLst>
          </p:cNvPr>
          <p:cNvSpPr txBox="1">
            <a:spLocks/>
          </p:cNvSpPr>
          <p:nvPr/>
        </p:nvSpPr>
        <p:spPr>
          <a:xfrm>
            <a:off x="1053517" y="1859315"/>
            <a:ext cx="9256092" cy="3576844"/>
          </a:xfrm>
          <a:prstGeom prst="rect">
            <a:avLst/>
          </a:prstGeom>
          <a:solidFill>
            <a:schemeClr val="accent5">
              <a:lumMod val="20000"/>
              <a:lumOff val="80000"/>
            </a:schemeClr>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just" defTabSz="914400" rtl="0" eaLnBrk="1" fontAlgn="auto" latinLnBrk="0" hangingPunct="1">
              <a:lnSpc>
                <a:spcPct val="140000"/>
              </a:lnSpc>
              <a:spcBef>
                <a:spcPts val="1000"/>
              </a:spcBef>
              <a:spcAft>
                <a:spcPts val="0"/>
              </a:spcAft>
              <a:buClrTx/>
              <a:buSzTx/>
              <a:buFont typeface="Wingdings" panose="05000000000000000000" pitchFamily="2" charset="2"/>
              <a:buChar char="ü"/>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p:txBody>
      </p:sp>
      <p:sp>
        <p:nvSpPr>
          <p:cNvPr id="2" name="Unvan 1">
            <a:extLst>
              <a:ext uri="{FF2B5EF4-FFF2-40B4-BE49-F238E27FC236}">
                <a16:creationId xmlns:a16="http://schemas.microsoft.com/office/drawing/2014/main" id="{C9C45D81-A4E9-40AE-B67A-6714D5121A71}"/>
              </a:ext>
            </a:extLst>
          </p:cNvPr>
          <p:cNvSpPr>
            <a:spLocks noGrp="1"/>
          </p:cNvSpPr>
          <p:nvPr>
            <p:ph type="title"/>
          </p:nvPr>
        </p:nvSpPr>
        <p:spPr>
          <a:xfrm>
            <a:off x="772162" y="706508"/>
            <a:ext cx="6607269" cy="1152806"/>
          </a:xfrm>
        </p:spPr>
        <p:txBody>
          <a:bodyPr>
            <a:normAutofit/>
          </a:bodyPr>
          <a:lstStyle/>
          <a:p>
            <a:pPr marL="449580" lvl="0" indent="-228600">
              <a:lnSpc>
                <a:spcPct val="107000"/>
              </a:lnSpc>
              <a:spcBef>
                <a:spcPts val="1000"/>
              </a:spcBef>
              <a:spcAft>
                <a:spcPts val="800"/>
              </a:spcAft>
            </a:pPr>
            <a:r>
              <a:rPr lang="tr-TR" sz="2800" b="1" dirty="0">
                <a:latin typeface="+mn-lt"/>
                <a:ea typeface="Calibri" panose="020F0502020204030204" pitchFamily="34" charset="0"/>
                <a:cs typeface="Times New Roman" panose="02020603050405020304" pitchFamily="18" charset="0"/>
              </a:rPr>
              <a:t>HYP Bünyesinde Yapılan İzlemler</a:t>
            </a:r>
            <a:endParaRPr lang="tr-TR" sz="2800" dirty="0"/>
          </a:p>
        </p:txBody>
      </p:sp>
      <p:sp>
        <p:nvSpPr>
          <p:cNvPr id="3" name="İçerik Yer Tutucusu 2">
            <a:extLst>
              <a:ext uri="{FF2B5EF4-FFF2-40B4-BE49-F238E27FC236}">
                <a16:creationId xmlns:a16="http://schemas.microsoft.com/office/drawing/2014/main" id="{76AE9FAB-2A69-4A2D-BDEB-FB6BBAF5CA57}"/>
              </a:ext>
            </a:extLst>
          </p:cNvPr>
          <p:cNvSpPr>
            <a:spLocks noGrp="1"/>
          </p:cNvSpPr>
          <p:nvPr>
            <p:ph idx="1"/>
          </p:nvPr>
        </p:nvSpPr>
        <p:spPr>
          <a:xfrm>
            <a:off x="1331077" y="2220869"/>
            <a:ext cx="5489438" cy="4351338"/>
          </a:xfrm>
        </p:spPr>
        <p:txBody>
          <a:bodyPr>
            <a:normAutofit/>
          </a:bodyPr>
          <a:lstStyle/>
          <a:p>
            <a:pPr>
              <a:spcBef>
                <a:spcPts val="600"/>
              </a:spcBef>
              <a:spcAft>
                <a:spcPts val="600"/>
              </a:spcAft>
              <a:buFont typeface="+mj-lt"/>
              <a:buAutoNum type="arabicPeriod"/>
            </a:pPr>
            <a:endParaRPr lang="tr-TR" sz="700" dirty="0">
              <a:ea typeface="Calibri" panose="020F0502020204030204" pitchFamily="34" charset="0"/>
              <a:cs typeface="Times New Roman" panose="02020603050405020304" pitchFamily="18" charset="0"/>
            </a:endParaRPr>
          </a:p>
          <a:p>
            <a:pPr marL="457200" lvl="0" indent="-457200">
              <a:spcBef>
                <a:spcPts val="600"/>
              </a:spcBef>
              <a:spcAft>
                <a:spcPts val="600"/>
              </a:spcAft>
              <a:buFont typeface="+mj-lt"/>
              <a:buAutoNum type="arabicPeriod"/>
            </a:pPr>
            <a:r>
              <a:rPr lang="tr-TR" sz="2400" dirty="0">
                <a:ea typeface="Times New Roman" panose="02020603050405020304" pitchFamily="18" charset="0"/>
                <a:cs typeface="Times New Roman" panose="02020603050405020304" pitchFamily="18" charset="0"/>
              </a:rPr>
              <a:t>Hipertansiyon Tarama ve İzlemi</a:t>
            </a:r>
          </a:p>
          <a:p>
            <a:pPr marL="457200" lvl="0" indent="-457200">
              <a:spcAft>
                <a:spcPts val="600"/>
              </a:spcAft>
              <a:buFont typeface="+mj-lt"/>
              <a:buAutoNum type="arabicPeriod"/>
            </a:pPr>
            <a:r>
              <a:rPr lang="tr-TR" sz="2400" dirty="0">
                <a:ea typeface="Times New Roman" panose="02020603050405020304" pitchFamily="18" charset="0"/>
                <a:cs typeface="Times New Roman" panose="02020603050405020304" pitchFamily="18" charset="0"/>
              </a:rPr>
              <a:t>Diyabet Tarama ve İzlemi</a:t>
            </a:r>
          </a:p>
          <a:p>
            <a:pPr marL="457200" lvl="0" indent="-457200">
              <a:spcAft>
                <a:spcPts val="600"/>
              </a:spcAft>
              <a:buFont typeface="+mj-lt"/>
              <a:buAutoNum type="arabicPeriod"/>
            </a:pPr>
            <a:r>
              <a:rPr lang="tr-TR" sz="2400" dirty="0">
                <a:ea typeface="Times New Roman" panose="02020603050405020304" pitchFamily="18" charset="0"/>
                <a:cs typeface="Times New Roman" panose="02020603050405020304" pitchFamily="18" charset="0"/>
              </a:rPr>
              <a:t>Kardiyovasküler Risk Taraması ve İzlemi</a:t>
            </a:r>
          </a:p>
          <a:p>
            <a:pPr marL="457200" lvl="0" indent="-457200">
              <a:spcAft>
                <a:spcPts val="600"/>
              </a:spcAft>
              <a:buFont typeface="+mj-lt"/>
              <a:buAutoNum type="arabicPeriod"/>
            </a:pPr>
            <a:r>
              <a:rPr lang="tr-TR" sz="2400" dirty="0">
                <a:ea typeface="Times New Roman" panose="02020603050405020304" pitchFamily="18" charset="0"/>
                <a:cs typeface="Times New Roman" panose="02020603050405020304" pitchFamily="18" charset="0"/>
              </a:rPr>
              <a:t>Obezite Tarama ve İzlemi </a:t>
            </a:r>
          </a:p>
          <a:p>
            <a:pPr marL="457200" lvl="0" indent="-457200">
              <a:spcAft>
                <a:spcPts val="600"/>
              </a:spcAft>
              <a:buFont typeface="+mj-lt"/>
              <a:buAutoNum type="arabicPeriod"/>
            </a:pPr>
            <a:r>
              <a:rPr lang="tr-TR" sz="2400" dirty="0">
                <a:ea typeface="Times New Roman" panose="02020603050405020304" pitchFamily="18" charset="0"/>
                <a:cs typeface="Times New Roman" panose="02020603050405020304" pitchFamily="18" charset="0"/>
              </a:rPr>
              <a:t>Çok Yönlü Yaşlı Değerlendirmesi </a:t>
            </a:r>
          </a:p>
        </p:txBody>
      </p:sp>
      <p:pic>
        <p:nvPicPr>
          <p:cNvPr id="9" name="Resim 8">
            <a:extLst>
              <a:ext uri="{FF2B5EF4-FFF2-40B4-BE49-F238E27FC236}">
                <a16:creationId xmlns:a16="http://schemas.microsoft.com/office/drawing/2014/main" id="{05C72193-86D8-4A71-BD7D-61A2B6017E22}"/>
              </a:ext>
            </a:extLst>
          </p:cNvPr>
          <p:cNvPicPr>
            <a:picLocks noChangeAspect="1"/>
          </p:cNvPicPr>
          <p:nvPr/>
        </p:nvPicPr>
        <p:blipFill rotWithShape="1">
          <a:blip r:embed="rId2"/>
          <a:srcRect t="13799" r="1192" b="5334"/>
          <a:stretch/>
        </p:blipFill>
        <p:spPr>
          <a:xfrm>
            <a:off x="6689886" y="4098666"/>
            <a:ext cx="4490016" cy="2221748"/>
          </a:xfrm>
          <a:prstGeom prst="rect">
            <a:avLst/>
          </a:prstGeom>
        </p:spPr>
      </p:pic>
      <p:sp>
        <p:nvSpPr>
          <p:cNvPr id="4" name="Dikdörtgen 14">
            <a:extLst>
              <a:ext uri="{FF2B5EF4-FFF2-40B4-BE49-F238E27FC236}">
                <a16:creationId xmlns:a16="http://schemas.microsoft.com/office/drawing/2014/main" id="{D47B338C-88D7-9F8F-1B7F-56A17AAB306D}"/>
              </a:ext>
            </a:extLst>
          </p:cNvPr>
          <p:cNvSpPr/>
          <p:nvPr/>
        </p:nvSpPr>
        <p:spPr>
          <a:xfrm>
            <a:off x="1053517" y="1749201"/>
            <a:ext cx="9256092" cy="471668"/>
          </a:xfrm>
          <a:prstGeom prst="rect">
            <a:avLst/>
          </a:prstGeom>
          <a:solidFill>
            <a:srgbClr val="00A3A2"/>
          </a:solidFill>
        </p:spPr>
        <p:txBody>
          <a:bodyPr wrap="square">
            <a:spAutoFit/>
          </a:bodyPr>
          <a:lstStyle/>
          <a:p>
            <a:pPr defTabSz="537904">
              <a:defRPr/>
            </a:pPr>
            <a:r>
              <a:rPr lang="tr-TR" altLang="tr-TR" sz="2400" b="1" spc="-7" dirty="0">
                <a:solidFill>
                  <a:prstClr val="white"/>
                </a:solidFill>
                <a:cs typeface="Arial" panose="020B0604020202020204" pitchFamily="34" charset="0"/>
              </a:rPr>
              <a:t>Kronik Hastalık Tarama ve İzlemlerini Sistematik Bir Hale Getirdik</a:t>
            </a:r>
            <a:endParaRPr lang="tr-TR" altLang="tr-TR" sz="2400" spc="-7" dirty="0">
              <a:solidFill>
                <a:prstClr val="white"/>
              </a:solidFill>
              <a:cs typeface="Arial" panose="020B0604020202020204" pitchFamily="34" charset="0"/>
            </a:endParaRPr>
          </a:p>
        </p:txBody>
      </p:sp>
    </p:spTree>
    <p:extLst>
      <p:ext uri="{BB962C8B-B14F-4D97-AF65-F5344CB8AC3E}">
        <p14:creationId xmlns:p14="http://schemas.microsoft.com/office/powerpoint/2010/main" val="3610709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up 188"/>
          <p:cNvGrpSpPr/>
          <p:nvPr/>
        </p:nvGrpSpPr>
        <p:grpSpPr>
          <a:xfrm>
            <a:off x="427183" y="1511425"/>
            <a:ext cx="2488036" cy="2163141"/>
            <a:chOff x="1766433" y="1346343"/>
            <a:chExt cx="2488036" cy="2196275"/>
          </a:xfrm>
        </p:grpSpPr>
        <p:cxnSp>
          <p:nvCxnSpPr>
            <p:cNvPr id="136" name="Straight Connector 48"/>
            <p:cNvCxnSpPr/>
            <p:nvPr/>
          </p:nvCxnSpPr>
          <p:spPr>
            <a:xfrm flipV="1">
              <a:off x="2197417" y="2586032"/>
              <a:ext cx="676852" cy="378556"/>
            </a:xfrm>
            <a:prstGeom prst="line">
              <a:avLst/>
            </a:prstGeom>
            <a:ln w="57150">
              <a:solidFill>
                <a:schemeClr val="bg1"/>
              </a:solidFill>
            </a:ln>
            <a:effectLst>
              <a:outerShdw blurRad="25400" dist="38100" dir="7800000" sx="92000" sy="92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grpSp>
          <p:nvGrpSpPr>
            <p:cNvPr id="138" name="Group 22"/>
            <p:cNvGrpSpPr/>
            <p:nvPr/>
          </p:nvGrpSpPr>
          <p:grpSpPr>
            <a:xfrm rot="14870089">
              <a:off x="2729068" y="1330351"/>
              <a:ext cx="1509410" cy="1541393"/>
              <a:chOff x="7750297" y="3103685"/>
              <a:chExt cx="1301598" cy="1301598"/>
            </a:xfrm>
          </p:grpSpPr>
          <p:sp>
            <p:nvSpPr>
              <p:cNvPr id="146" name="Oval 145"/>
              <p:cNvSpPr/>
              <p:nvPr/>
            </p:nvSpPr>
            <p:spPr>
              <a:xfrm>
                <a:off x="7750297" y="3103685"/>
                <a:ext cx="1301598" cy="1301598"/>
              </a:xfrm>
              <a:prstGeom prst="ellipse">
                <a:avLst/>
              </a:prstGeom>
              <a:gradFill flip="none" rotWithShape="1">
                <a:gsLst>
                  <a:gs pos="2000">
                    <a:schemeClr val="bg1"/>
                  </a:gs>
                  <a:gs pos="100000">
                    <a:schemeClr val="bg1">
                      <a:lumMod val="95000"/>
                    </a:schemeClr>
                  </a:gs>
                </a:gsLst>
                <a:path path="circle">
                  <a:fillToRect t="100000" r="100000"/>
                </a:path>
                <a:tileRect l="-100000" b="-100000"/>
              </a:gradFill>
              <a:ln w="12700">
                <a:solidFill>
                  <a:schemeClr val="bg1"/>
                </a:solidFill>
              </a:ln>
              <a:effectLst>
                <a:outerShdw blurRad="50800" dist="114300" dir="78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7" name="Oval 146"/>
              <p:cNvSpPr/>
              <p:nvPr/>
            </p:nvSpPr>
            <p:spPr>
              <a:xfrm>
                <a:off x="7859575" y="3212963"/>
                <a:ext cx="1083042" cy="1083042"/>
              </a:xfrm>
              <a:prstGeom prst="ellipse">
                <a:avLst/>
              </a:prstGeom>
              <a:gradFill flip="none" rotWithShape="1">
                <a:gsLst>
                  <a:gs pos="26000">
                    <a:schemeClr val="accent3"/>
                  </a:gs>
                  <a:gs pos="100000">
                    <a:schemeClr val="accent3">
                      <a:lumMod val="85000"/>
                      <a:lumOff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141" name="Freeform 9"/>
            <p:cNvSpPr>
              <a:spLocks/>
            </p:cNvSpPr>
            <p:nvPr/>
          </p:nvSpPr>
          <p:spPr bwMode="auto">
            <a:xfrm rot="14870089">
              <a:off x="1525548" y="2756461"/>
              <a:ext cx="1027042" cy="545271"/>
            </a:xfrm>
            <a:custGeom>
              <a:avLst/>
              <a:gdLst>
                <a:gd name="T0" fmla="*/ 1398 w 1558"/>
                <a:gd name="T1" fmla="*/ 0 h 810"/>
                <a:gd name="T2" fmla="*/ 1558 w 1558"/>
                <a:gd name="T3" fmla="*/ 162 h 810"/>
                <a:gd name="T4" fmla="*/ 1464 w 1558"/>
                <a:gd name="T5" fmla="*/ 251 h 810"/>
                <a:gd name="T6" fmla="*/ 1363 w 1558"/>
                <a:gd name="T7" fmla="*/ 335 h 810"/>
                <a:gd name="T8" fmla="*/ 1259 w 1558"/>
                <a:gd name="T9" fmla="*/ 413 h 810"/>
                <a:gd name="T10" fmla="*/ 1150 w 1558"/>
                <a:gd name="T11" fmla="*/ 484 h 810"/>
                <a:gd name="T12" fmla="*/ 1037 w 1558"/>
                <a:gd name="T13" fmla="*/ 551 h 810"/>
                <a:gd name="T14" fmla="*/ 918 w 1558"/>
                <a:gd name="T15" fmla="*/ 608 h 810"/>
                <a:gd name="T16" fmla="*/ 797 w 1558"/>
                <a:gd name="T17" fmla="*/ 661 h 810"/>
                <a:gd name="T18" fmla="*/ 671 w 1558"/>
                <a:gd name="T19" fmla="*/ 705 h 810"/>
                <a:gd name="T20" fmla="*/ 543 w 1558"/>
                <a:gd name="T21" fmla="*/ 742 h 810"/>
                <a:gd name="T22" fmla="*/ 411 w 1558"/>
                <a:gd name="T23" fmla="*/ 771 h 810"/>
                <a:gd name="T24" fmla="*/ 276 w 1558"/>
                <a:gd name="T25" fmla="*/ 792 h 810"/>
                <a:gd name="T26" fmla="*/ 139 w 1558"/>
                <a:gd name="T27" fmla="*/ 804 h 810"/>
                <a:gd name="T28" fmla="*/ 0 w 1558"/>
                <a:gd name="T29" fmla="*/ 810 h 810"/>
                <a:gd name="T30" fmla="*/ 0 w 1558"/>
                <a:gd name="T31" fmla="*/ 582 h 810"/>
                <a:gd name="T32" fmla="*/ 124 w 1558"/>
                <a:gd name="T33" fmla="*/ 578 h 810"/>
                <a:gd name="T34" fmla="*/ 248 w 1558"/>
                <a:gd name="T35" fmla="*/ 567 h 810"/>
                <a:gd name="T36" fmla="*/ 368 w 1558"/>
                <a:gd name="T37" fmla="*/ 548 h 810"/>
                <a:gd name="T38" fmla="*/ 487 w 1558"/>
                <a:gd name="T39" fmla="*/ 522 h 810"/>
                <a:gd name="T40" fmla="*/ 602 w 1558"/>
                <a:gd name="T41" fmla="*/ 488 h 810"/>
                <a:gd name="T42" fmla="*/ 714 w 1558"/>
                <a:gd name="T43" fmla="*/ 448 h 810"/>
                <a:gd name="T44" fmla="*/ 823 w 1558"/>
                <a:gd name="T45" fmla="*/ 402 h 810"/>
                <a:gd name="T46" fmla="*/ 929 w 1558"/>
                <a:gd name="T47" fmla="*/ 349 h 810"/>
                <a:gd name="T48" fmla="*/ 1031 w 1558"/>
                <a:gd name="T49" fmla="*/ 291 h 810"/>
                <a:gd name="T50" fmla="*/ 1129 w 1558"/>
                <a:gd name="T51" fmla="*/ 227 h 810"/>
                <a:gd name="T52" fmla="*/ 1223 w 1558"/>
                <a:gd name="T53" fmla="*/ 156 h 810"/>
                <a:gd name="T54" fmla="*/ 1312 w 1558"/>
                <a:gd name="T55" fmla="*/ 82 h 810"/>
                <a:gd name="T56" fmla="*/ 1398 w 1558"/>
                <a:gd name="T57"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58" h="810">
                  <a:moveTo>
                    <a:pt x="1398" y="0"/>
                  </a:moveTo>
                  <a:lnTo>
                    <a:pt x="1558" y="162"/>
                  </a:lnTo>
                  <a:lnTo>
                    <a:pt x="1464" y="251"/>
                  </a:lnTo>
                  <a:lnTo>
                    <a:pt x="1363" y="335"/>
                  </a:lnTo>
                  <a:lnTo>
                    <a:pt x="1259" y="413"/>
                  </a:lnTo>
                  <a:lnTo>
                    <a:pt x="1150" y="484"/>
                  </a:lnTo>
                  <a:lnTo>
                    <a:pt x="1037" y="551"/>
                  </a:lnTo>
                  <a:lnTo>
                    <a:pt x="918" y="608"/>
                  </a:lnTo>
                  <a:lnTo>
                    <a:pt x="797" y="661"/>
                  </a:lnTo>
                  <a:lnTo>
                    <a:pt x="671" y="705"/>
                  </a:lnTo>
                  <a:lnTo>
                    <a:pt x="543" y="742"/>
                  </a:lnTo>
                  <a:lnTo>
                    <a:pt x="411" y="771"/>
                  </a:lnTo>
                  <a:lnTo>
                    <a:pt x="276" y="792"/>
                  </a:lnTo>
                  <a:lnTo>
                    <a:pt x="139" y="804"/>
                  </a:lnTo>
                  <a:lnTo>
                    <a:pt x="0" y="810"/>
                  </a:lnTo>
                  <a:lnTo>
                    <a:pt x="0" y="582"/>
                  </a:lnTo>
                  <a:lnTo>
                    <a:pt x="124" y="578"/>
                  </a:lnTo>
                  <a:lnTo>
                    <a:pt x="248" y="567"/>
                  </a:lnTo>
                  <a:lnTo>
                    <a:pt x="368" y="548"/>
                  </a:lnTo>
                  <a:lnTo>
                    <a:pt x="487" y="522"/>
                  </a:lnTo>
                  <a:lnTo>
                    <a:pt x="602" y="488"/>
                  </a:lnTo>
                  <a:lnTo>
                    <a:pt x="714" y="448"/>
                  </a:lnTo>
                  <a:lnTo>
                    <a:pt x="823" y="402"/>
                  </a:lnTo>
                  <a:lnTo>
                    <a:pt x="929" y="349"/>
                  </a:lnTo>
                  <a:lnTo>
                    <a:pt x="1031" y="291"/>
                  </a:lnTo>
                  <a:lnTo>
                    <a:pt x="1129" y="227"/>
                  </a:lnTo>
                  <a:lnTo>
                    <a:pt x="1223" y="156"/>
                  </a:lnTo>
                  <a:lnTo>
                    <a:pt x="1312" y="82"/>
                  </a:lnTo>
                  <a:lnTo>
                    <a:pt x="1398"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1" name="Dikdörtgen 170"/>
            <p:cNvSpPr/>
            <p:nvPr/>
          </p:nvSpPr>
          <p:spPr>
            <a:xfrm>
              <a:off x="2838057" y="1772033"/>
              <a:ext cx="1254483" cy="7187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ea typeface="+mn-ea"/>
                  <a:cs typeface="+mn-cs"/>
                </a:rPr>
                <a:t>Hastalar için</a:t>
              </a:r>
            </a:p>
          </p:txBody>
        </p:sp>
      </p:grpSp>
      <p:grpSp>
        <p:nvGrpSpPr>
          <p:cNvPr id="190" name="Grup 189"/>
          <p:cNvGrpSpPr/>
          <p:nvPr/>
        </p:nvGrpSpPr>
        <p:grpSpPr>
          <a:xfrm>
            <a:off x="775770" y="3244353"/>
            <a:ext cx="2666661" cy="1509410"/>
            <a:chOff x="2153363" y="3213637"/>
            <a:chExt cx="2666661" cy="1509410"/>
          </a:xfrm>
        </p:grpSpPr>
        <p:cxnSp>
          <p:nvCxnSpPr>
            <p:cNvPr id="135" name="Straight Connector 43"/>
            <p:cNvCxnSpPr>
              <a:endCxn id="142" idx="20"/>
            </p:cNvCxnSpPr>
            <p:nvPr/>
          </p:nvCxnSpPr>
          <p:spPr>
            <a:xfrm rot="14870089" flipV="1">
              <a:off x="2824020" y="3581201"/>
              <a:ext cx="316906" cy="717945"/>
            </a:xfrm>
            <a:prstGeom prst="line">
              <a:avLst/>
            </a:prstGeom>
            <a:ln w="57150">
              <a:solidFill>
                <a:schemeClr val="bg1"/>
              </a:solidFill>
            </a:ln>
            <a:effectLst>
              <a:outerShdw blurRad="25400" dist="38100" dir="7800000" sx="92000" sy="92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grpSp>
          <p:nvGrpSpPr>
            <p:cNvPr id="139" name="Group 25"/>
            <p:cNvGrpSpPr/>
            <p:nvPr/>
          </p:nvGrpSpPr>
          <p:grpSpPr>
            <a:xfrm rot="14870089">
              <a:off x="3294623" y="3197645"/>
              <a:ext cx="1509410" cy="1541393"/>
              <a:chOff x="7750297" y="3103685"/>
              <a:chExt cx="1301598" cy="1301598"/>
            </a:xfrm>
          </p:grpSpPr>
          <p:sp>
            <p:nvSpPr>
              <p:cNvPr id="144" name="Oval 143"/>
              <p:cNvSpPr/>
              <p:nvPr/>
            </p:nvSpPr>
            <p:spPr>
              <a:xfrm>
                <a:off x="7750297" y="3103685"/>
                <a:ext cx="1301598" cy="1301598"/>
              </a:xfrm>
              <a:prstGeom prst="ellipse">
                <a:avLst/>
              </a:prstGeom>
              <a:gradFill flip="none" rotWithShape="1">
                <a:gsLst>
                  <a:gs pos="2000">
                    <a:schemeClr val="bg1"/>
                  </a:gs>
                  <a:gs pos="100000">
                    <a:schemeClr val="bg1">
                      <a:lumMod val="95000"/>
                    </a:schemeClr>
                  </a:gs>
                </a:gsLst>
                <a:path path="circle">
                  <a:fillToRect t="100000" r="100000"/>
                </a:path>
                <a:tileRect l="-100000" b="-100000"/>
              </a:gradFill>
              <a:ln w="12700">
                <a:solidFill>
                  <a:schemeClr val="bg1"/>
                </a:solidFill>
              </a:ln>
              <a:effectLst>
                <a:outerShdw blurRad="50800" dist="114300" dir="78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5" name="Oval 144"/>
              <p:cNvSpPr/>
              <p:nvPr/>
            </p:nvSpPr>
            <p:spPr>
              <a:xfrm>
                <a:off x="7859575" y="3212963"/>
                <a:ext cx="1083042" cy="1083042"/>
              </a:xfrm>
              <a:prstGeom prst="ellipse">
                <a:avLst/>
              </a:prstGeom>
              <a:gradFill flip="none" rotWithShape="1">
                <a:gsLst>
                  <a:gs pos="26000">
                    <a:schemeClr val="accent2"/>
                  </a:gs>
                  <a:gs pos="89000">
                    <a:schemeClr val="accent2">
                      <a:lumMod val="59000"/>
                      <a:lumOff val="41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142" name="Freeform 10"/>
            <p:cNvSpPr>
              <a:spLocks/>
            </p:cNvSpPr>
            <p:nvPr/>
          </p:nvSpPr>
          <p:spPr bwMode="auto">
            <a:xfrm rot="14870089">
              <a:off x="1911172" y="3709017"/>
              <a:ext cx="1030998" cy="546616"/>
            </a:xfrm>
            <a:custGeom>
              <a:avLst/>
              <a:gdLst>
                <a:gd name="T0" fmla="*/ 161 w 1563"/>
                <a:gd name="T1" fmla="*/ 0 h 812"/>
                <a:gd name="T2" fmla="*/ 246 w 1563"/>
                <a:gd name="T3" fmla="*/ 80 h 812"/>
                <a:gd name="T4" fmla="*/ 336 w 1563"/>
                <a:gd name="T5" fmla="*/ 155 h 812"/>
                <a:gd name="T6" fmla="*/ 430 w 1563"/>
                <a:gd name="T7" fmla="*/ 226 h 812"/>
                <a:gd name="T8" fmla="*/ 528 w 1563"/>
                <a:gd name="T9" fmla="*/ 291 h 812"/>
                <a:gd name="T10" fmla="*/ 630 w 1563"/>
                <a:gd name="T11" fmla="*/ 350 h 812"/>
                <a:gd name="T12" fmla="*/ 736 w 1563"/>
                <a:gd name="T13" fmla="*/ 402 h 812"/>
                <a:gd name="T14" fmla="*/ 846 w 1563"/>
                <a:gd name="T15" fmla="*/ 449 h 812"/>
                <a:gd name="T16" fmla="*/ 958 w 1563"/>
                <a:gd name="T17" fmla="*/ 489 h 812"/>
                <a:gd name="T18" fmla="*/ 1074 w 1563"/>
                <a:gd name="T19" fmla="*/ 522 h 812"/>
                <a:gd name="T20" fmla="*/ 1192 w 1563"/>
                <a:gd name="T21" fmla="*/ 550 h 812"/>
                <a:gd name="T22" fmla="*/ 1313 w 1563"/>
                <a:gd name="T23" fmla="*/ 568 h 812"/>
                <a:gd name="T24" fmla="*/ 1437 w 1563"/>
                <a:gd name="T25" fmla="*/ 580 h 812"/>
                <a:gd name="T26" fmla="*/ 1563 w 1563"/>
                <a:gd name="T27" fmla="*/ 584 h 812"/>
                <a:gd name="T28" fmla="*/ 1563 w 1563"/>
                <a:gd name="T29" fmla="*/ 812 h 812"/>
                <a:gd name="T30" fmla="*/ 1422 w 1563"/>
                <a:gd name="T31" fmla="*/ 806 h 812"/>
                <a:gd name="T32" fmla="*/ 1284 w 1563"/>
                <a:gd name="T33" fmla="*/ 794 h 812"/>
                <a:gd name="T34" fmla="*/ 1151 w 1563"/>
                <a:gd name="T35" fmla="*/ 772 h 812"/>
                <a:gd name="T36" fmla="*/ 1018 w 1563"/>
                <a:gd name="T37" fmla="*/ 743 h 812"/>
                <a:gd name="T38" fmla="*/ 889 w 1563"/>
                <a:gd name="T39" fmla="*/ 706 h 812"/>
                <a:gd name="T40" fmla="*/ 763 w 1563"/>
                <a:gd name="T41" fmla="*/ 661 h 812"/>
                <a:gd name="T42" fmla="*/ 641 w 1563"/>
                <a:gd name="T43" fmla="*/ 609 h 812"/>
                <a:gd name="T44" fmla="*/ 523 w 1563"/>
                <a:gd name="T45" fmla="*/ 550 h 812"/>
                <a:gd name="T46" fmla="*/ 409 w 1563"/>
                <a:gd name="T47" fmla="*/ 485 h 812"/>
                <a:gd name="T48" fmla="*/ 300 w 1563"/>
                <a:gd name="T49" fmla="*/ 413 h 812"/>
                <a:gd name="T50" fmla="*/ 195 w 1563"/>
                <a:gd name="T51" fmla="*/ 335 h 812"/>
                <a:gd name="T52" fmla="*/ 95 w 1563"/>
                <a:gd name="T53" fmla="*/ 251 h 812"/>
                <a:gd name="T54" fmla="*/ 0 w 1563"/>
                <a:gd name="T55" fmla="*/ 160 h 812"/>
                <a:gd name="T56" fmla="*/ 161 w 1563"/>
                <a:gd name="T57"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63" h="812">
                  <a:moveTo>
                    <a:pt x="161" y="0"/>
                  </a:moveTo>
                  <a:lnTo>
                    <a:pt x="246" y="80"/>
                  </a:lnTo>
                  <a:lnTo>
                    <a:pt x="336" y="155"/>
                  </a:lnTo>
                  <a:lnTo>
                    <a:pt x="430" y="226"/>
                  </a:lnTo>
                  <a:lnTo>
                    <a:pt x="528" y="291"/>
                  </a:lnTo>
                  <a:lnTo>
                    <a:pt x="630" y="350"/>
                  </a:lnTo>
                  <a:lnTo>
                    <a:pt x="736" y="402"/>
                  </a:lnTo>
                  <a:lnTo>
                    <a:pt x="846" y="449"/>
                  </a:lnTo>
                  <a:lnTo>
                    <a:pt x="958" y="489"/>
                  </a:lnTo>
                  <a:lnTo>
                    <a:pt x="1074" y="522"/>
                  </a:lnTo>
                  <a:lnTo>
                    <a:pt x="1192" y="550"/>
                  </a:lnTo>
                  <a:lnTo>
                    <a:pt x="1313" y="568"/>
                  </a:lnTo>
                  <a:lnTo>
                    <a:pt x="1437" y="580"/>
                  </a:lnTo>
                  <a:lnTo>
                    <a:pt x="1563" y="584"/>
                  </a:lnTo>
                  <a:lnTo>
                    <a:pt x="1563" y="812"/>
                  </a:lnTo>
                  <a:lnTo>
                    <a:pt x="1422" y="806"/>
                  </a:lnTo>
                  <a:lnTo>
                    <a:pt x="1284" y="794"/>
                  </a:lnTo>
                  <a:lnTo>
                    <a:pt x="1151" y="772"/>
                  </a:lnTo>
                  <a:lnTo>
                    <a:pt x="1018" y="743"/>
                  </a:lnTo>
                  <a:lnTo>
                    <a:pt x="889" y="706"/>
                  </a:lnTo>
                  <a:lnTo>
                    <a:pt x="763" y="661"/>
                  </a:lnTo>
                  <a:lnTo>
                    <a:pt x="641" y="609"/>
                  </a:lnTo>
                  <a:lnTo>
                    <a:pt x="523" y="550"/>
                  </a:lnTo>
                  <a:lnTo>
                    <a:pt x="409" y="485"/>
                  </a:lnTo>
                  <a:lnTo>
                    <a:pt x="300" y="413"/>
                  </a:lnTo>
                  <a:lnTo>
                    <a:pt x="195" y="335"/>
                  </a:lnTo>
                  <a:lnTo>
                    <a:pt x="95" y="251"/>
                  </a:lnTo>
                  <a:lnTo>
                    <a:pt x="0" y="160"/>
                  </a:lnTo>
                  <a:lnTo>
                    <a:pt x="16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2" name="Dikdörtgen 171"/>
            <p:cNvSpPr/>
            <p:nvPr/>
          </p:nvSpPr>
          <p:spPr>
            <a:xfrm>
              <a:off x="3386788" y="3641236"/>
              <a:ext cx="132508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ea typeface="+mn-ea"/>
                  <a:cs typeface="+mn-cs"/>
                </a:rPr>
                <a:t>Hekimler için</a:t>
              </a:r>
            </a:p>
          </p:txBody>
        </p:sp>
      </p:grpSp>
      <p:grpSp>
        <p:nvGrpSpPr>
          <p:cNvPr id="191" name="Grup 190"/>
          <p:cNvGrpSpPr/>
          <p:nvPr/>
        </p:nvGrpSpPr>
        <p:grpSpPr>
          <a:xfrm>
            <a:off x="151409" y="4575039"/>
            <a:ext cx="2650341" cy="1914974"/>
            <a:chOff x="1515640" y="4601917"/>
            <a:chExt cx="2650341" cy="1914974"/>
          </a:xfrm>
        </p:grpSpPr>
        <p:cxnSp>
          <p:nvCxnSpPr>
            <p:cNvPr id="134" name="Straight Connector 38"/>
            <p:cNvCxnSpPr/>
            <p:nvPr/>
          </p:nvCxnSpPr>
          <p:spPr>
            <a:xfrm flipH="1" flipV="1">
              <a:off x="2116784" y="5013987"/>
              <a:ext cx="766411" cy="364631"/>
            </a:xfrm>
            <a:prstGeom prst="line">
              <a:avLst/>
            </a:prstGeom>
            <a:ln w="57150">
              <a:solidFill>
                <a:schemeClr val="bg1"/>
              </a:solidFill>
            </a:ln>
            <a:effectLst>
              <a:outerShdw blurRad="25400" dist="38100" dir="7800000" sx="92000" sy="92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grpSp>
          <p:nvGrpSpPr>
            <p:cNvPr id="137" name="Group 32"/>
            <p:cNvGrpSpPr/>
            <p:nvPr/>
          </p:nvGrpSpPr>
          <p:grpSpPr>
            <a:xfrm rot="14870089">
              <a:off x="2640580" y="4991489"/>
              <a:ext cx="1509410" cy="1541393"/>
              <a:chOff x="7750297" y="3103685"/>
              <a:chExt cx="1301598" cy="1301598"/>
            </a:xfrm>
          </p:grpSpPr>
          <p:sp>
            <p:nvSpPr>
              <p:cNvPr id="148" name="Oval 147"/>
              <p:cNvSpPr/>
              <p:nvPr/>
            </p:nvSpPr>
            <p:spPr>
              <a:xfrm>
                <a:off x="7750297" y="3103685"/>
                <a:ext cx="1301598" cy="1301598"/>
              </a:xfrm>
              <a:prstGeom prst="ellipse">
                <a:avLst/>
              </a:prstGeom>
              <a:gradFill flip="none" rotWithShape="1">
                <a:gsLst>
                  <a:gs pos="2000">
                    <a:schemeClr val="bg1"/>
                  </a:gs>
                  <a:gs pos="100000">
                    <a:schemeClr val="bg1">
                      <a:lumMod val="95000"/>
                    </a:schemeClr>
                  </a:gs>
                </a:gsLst>
                <a:path path="circle">
                  <a:fillToRect t="100000" r="100000"/>
                </a:path>
                <a:tileRect l="-100000" b="-100000"/>
              </a:gradFill>
              <a:ln w="12700">
                <a:solidFill>
                  <a:schemeClr val="bg1"/>
                </a:solidFill>
              </a:ln>
              <a:effectLst>
                <a:outerShdw blurRad="50800" dist="114300" dir="78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9" name="Oval 148"/>
              <p:cNvSpPr/>
              <p:nvPr/>
            </p:nvSpPr>
            <p:spPr>
              <a:xfrm>
                <a:off x="7861175" y="3188848"/>
                <a:ext cx="1083042" cy="1083042"/>
              </a:xfrm>
              <a:prstGeom prst="ellipse">
                <a:avLst/>
              </a:prstGeom>
              <a:gradFill flip="none" rotWithShape="1">
                <a:gsLst>
                  <a:gs pos="26000">
                    <a:schemeClr val="accent1">
                      <a:lumMod val="96000"/>
                    </a:schemeClr>
                  </a:gs>
                  <a:gs pos="76000">
                    <a:schemeClr val="accent1">
                      <a:lumMod val="76000"/>
                      <a:lumOff val="2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143" name="Freeform 11"/>
            <p:cNvSpPr>
              <a:spLocks/>
            </p:cNvSpPr>
            <p:nvPr/>
          </p:nvSpPr>
          <p:spPr bwMode="auto">
            <a:xfrm rot="14870089">
              <a:off x="1777032" y="4340525"/>
              <a:ext cx="527365" cy="1050150"/>
            </a:xfrm>
            <a:custGeom>
              <a:avLst/>
              <a:gdLst>
                <a:gd name="T0" fmla="*/ 2 w 800"/>
                <a:gd name="T1" fmla="*/ 0 h 1561"/>
                <a:gd name="T2" fmla="*/ 228 w 800"/>
                <a:gd name="T3" fmla="*/ 0 h 1561"/>
                <a:gd name="T4" fmla="*/ 228 w 800"/>
                <a:gd name="T5" fmla="*/ 11 h 1561"/>
                <a:gd name="T6" fmla="*/ 232 w 800"/>
                <a:gd name="T7" fmla="*/ 135 h 1561"/>
                <a:gd name="T8" fmla="*/ 243 w 800"/>
                <a:gd name="T9" fmla="*/ 258 h 1561"/>
                <a:gd name="T10" fmla="*/ 262 w 800"/>
                <a:gd name="T11" fmla="*/ 378 h 1561"/>
                <a:gd name="T12" fmla="*/ 287 w 800"/>
                <a:gd name="T13" fmla="*/ 495 h 1561"/>
                <a:gd name="T14" fmla="*/ 320 w 800"/>
                <a:gd name="T15" fmla="*/ 609 h 1561"/>
                <a:gd name="T16" fmla="*/ 360 w 800"/>
                <a:gd name="T17" fmla="*/ 721 h 1561"/>
                <a:gd name="T18" fmla="*/ 406 w 800"/>
                <a:gd name="T19" fmla="*/ 829 h 1561"/>
                <a:gd name="T20" fmla="*/ 457 w 800"/>
                <a:gd name="T21" fmla="*/ 935 h 1561"/>
                <a:gd name="T22" fmla="*/ 515 w 800"/>
                <a:gd name="T23" fmla="*/ 1035 h 1561"/>
                <a:gd name="T24" fmla="*/ 578 w 800"/>
                <a:gd name="T25" fmla="*/ 1133 h 1561"/>
                <a:gd name="T26" fmla="*/ 647 w 800"/>
                <a:gd name="T27" fmla="*/ 1227 h 1561"/>
                <a:gd name="T28" fmla="*/ 721 w 800"/>
                <a:gd name="T29" fmla="*/ 1315 h 1561"/>
                <a:gd name="T30" fmla="*/ 800 w 800"/>
                <a:gd name="T31" fmla="*/ 1401 h 1561"/>
                <a:gd name="T32" fmla="*/ 639 w 800"/>
                <a:gd name="T33" fmla="*/ 1561 h 1561"/>
                <a:gd name="T34" fmla="*/ 550 w 800"/>
                <a:gd name="T35" fmla="*/ 1467 h 1561"/>
                <a:gd name="T36" fmla="*/ 468 w 800"/>
                <a:gd name="T37" fmla="*/ 1368 h 1561"/>
                <a:gd name="T38" fmla="*/ 392 w 800"/>
                <a:gd name="T39" fmla="*/ 1263 h 1561"/>
                <a:gd name="T40" fmla="*/ 320 w 800"/>
                <a:gd name="T41" fmla="*/ 1154 h 1561"/>
                <a:gd name="T42" fmla="*/ 257 w 800"/>
                <a:gd name="T43" fmla="*/ 1041 h 1561"/>
                <a:gd name="T44" fmla="*/ 199 w 800"/>
                <a:gd name="T45" fmla="*/ 924 h 1561"/>
                <a:gd name="T46" fmla="*/ 148 w 800"/>
                <a:gd name="T47" fmla="*/ 802 h 1561"/>
                <a:gd name="T48" fmla="*/ 104 w 800"/>
                <a:gd name="T49" fmla="*/ 678 h 1561"/>
                <a:gd name="T50" fmla="*/ 68 w 800"/>
                <a:gd name="T51" fmla="*/ 550 h 1561"/>
                <a:gd name="T52" fmla="*/ 39 w 800"/>
                <a:gd name="T53" fmla="*/ 419 h 1561"/>
                <a:gd name="T54" fmla="*/ 18 w 800"/>
                <a:gd name="T55" fmla="*/ 285 h 1561"/>
                <a:gd name="T56" fmla="*/ 6 w 800"/>
                <a:gd name="T57" fmla="*/ 150 h 1561"/>
                <a:gd name="T58" fmla="*/ 0 w 800"/>
                <a:gd name="T59" fmla="*/ 11 h 1561"/>
                <a:gd name="T60" fmla="*/ 2 w 800"/>
                <a:gd name="T61" fmla="*/ 0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0" h="1561">
                  <a:moveTo>
                    <a:pt x="2" y="0"/>
                  </a:moveTo>
                  <a:lnTo>
                    <a:pt x="228" y="0"/>
                  </a:lnTo>
                  <a:lnTo>
                    <a:pt x="228" y="11"/>
                  </a:lnTo>
                  <a:lnTo>
                    <a:pt x="232" y="135"/>
                  </a:lnTo>
                  <a:lnTo>
                    <a:pt x="243" y="258"/>
                  </a:lnTo>
                  <a:lnTo>
                    <a:pt x="262" y="378"/>
                  </a:lnTo>
                  <a:lnTo>
                    <a:pt x="287" y="495"/>
                  </a:lnTo>
                  <a:lnTo>
                    <a:pt x="320" y="609"/>
                  </a:lnTo>
                  <a:lnTo>
                    <a:pt x="360" y="721"/>
                  </a:lnTo>
                  <a:lnTo>
                    <a:pt x="406" y="829"/>
                  </a:lnTo>
                  <a:lnTo>
                    <a:pt x="457" y="935"/>
                  </a:lnTo>
                  <a:lnTo>
                    <a:pt x="515" y="1035"/>
                  </a:lnTo>
                  <a:lnTo>
                    <a:pt x="578" y="1133"/>
                  </a:lnTo>
                  <a:lnTo>
                    <a:pt x="647" y="1227"/>
                  </a:lnTo>
                  <a:lnTo>
                    <a:pt x="721" y="1315"/>
                  </a:lnTo>
                  <a:lnTo>
                    <a:pt x="800" y="1401"/>
                  </a:lnTo>
                  <a:lnTo>
                    <a:pt x="639" y="1561"/>
                  </a:lnTo>
                  <a:lnTo>
                    <a:pt x="550" y="1467"/>
                  </a:lnTo>
                  <a:lnTo>
                    <a:pt x="468" y="1368"/>
                  </a:lnTo>
                  <a:lnTo>
                    <a:pt x="392" y="1263"/>
                  </a:lnTo>
                  <a:lnTo>
                    <a:pt x="320" y="1154"/>
                  </a:lnTo>
                  <a:lnTo>
                    <a:pt x="257" y="1041"/>
                  </a:lnTo>
                  <a:lnTo>
                    <a:pt x="199" y="924"/>
                  </a:lnTo>
                  <a:lnTo>
                    <a:pt x="148" y="802"/>
                  </a:lnTo>
                  <a:lnTo>
                    <a:pt x="104" y="678"/>
                  </a:lnTo>
                  <a:lnTo>
                    <a:pt x="68" y="550"/>
                  </a:lnTo>
                  <a:lnTo>
                    <a:pt x="39" y="419"/>
                  </a:lnTo>
                  <a:lnTo>
                    <a:pt x="18" y="285"/>
                  </a:lnTo>
                  <a:lnTo>
                    <a:pt x="6" y="150"/>
                  </a:lnTo>
                  <a:lnTo>
                    <a:pt x="0" y="11"/>
                  </a:lnTo>
                  <a:lnTo>
                    <a:pt x="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3" name="Dikdörtgen 172"/>
            <p:cNvSpPr/>
            <p:nvPr/>
          </p:nvSpPr>
          <p:spPr>
            <a:xfrm>
              <a:off x="2621623" y="5329034"/>
              <a:ext cx="147997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ea typeface="+mn-ea"/>
                  <a:cs typeface="+mn-cs"/>
                </a:rPr>
                <a:t>Karar alıcılar için </a:t>
              </a:r>
            </a:p>
          </p:txBody>
        </p:sp>
      </p:grpSp>
      <p:sp>
        <p:nvSpPr>
          <p:cNvPr id="174" name="Dikdörtgen 173"/>
          <p:cNvSpPr/>
          <p:nvPr/>
        </p:nvSpPr>
        <p:spPr>
          <a:xfrm>
            <a:off x="2922778" y="1550476"/>
            <a:ext cx="3707020" cy="96795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2000" i="0" u="none" strike="noStrike" kern="1200" cap="none" spc="0" normalizeH="0" baseline="0" noProof="0" dirty="0">
                <a:ln>
                  <a:noFill/>
                </a:ln>
                <a:solidFill>
                  <a:srgbClr val="159C81"/>
                </a:solidFill>
                <a:effectLst/>
                <a:uLnTx/>
                <a:uFillTx/>
                <a:ea typeface="+mn-ea"/>
                <a:cs typeface="+mn-cs"/>
              </a:rPr>
              <a:t>Hastalıklarının</a:t>
            </a:r>
            <a:r>
              <a:rPr kumimoji="0" lang="tr-TR" sz="2000" i="0" u="none" strike="noStrike" kern="1200" cap="none" spc="0" normalizeH="0" noProof="0" dirty="0">
                <a:ln>
                  <a:noFill/>
                </a:ln>
                <a:solidFill>
                  <a:srgbClr val="159C81"/>
                </a:solidFill>
                <a:effectLst/>
                <a:uLnTx/>
                <a:uFillTx/>
                <a:ea typeface="+mn-ea"/>
                <a:cs typeface="+mn-cs"/>
              </a:rPr>
              <a:t> yönetiminde aktif rol almak (Öz yönetim desteği)</a:t>
            </a:r>
            <a:endParaRPr kumimoji="0" lang="tr-TR" sz="2000" i="0" u="none" strike="noStrike" kern="1200" cap="none" spc="0" normalizeH="0" baseline="0" noProof="0" dirty="0">
              <a:ln>
                <a:noFill/>
              </a:ln>
              <a:solidFill>
                <a:srgbClr val="159C81"/>
              </a:solidFill>
              <a:effectLst/>
              <a:uLnTx/>
              <a:uFillTx/>
              <a:ea typeface="+mn-ea"/>
              <a:cs typeface="+mn-cs"/>
            </a:endParaRPr>
          </a:p>
        </p:txBody>
      </p:sp>
      <p:sp>
        <p:nvSpPr>
          <p:cNvPr id="175" name="Dikdörtgen 174"/>
          <p:cNvSpPr/>
          <p:nvPr/>
        </p:nvSpPr>
        <p:spPr>
          <a:xfrm>
            <a:off x="3443580" y="2997991"/>
            <a:ext cx="3883378" cy="1938992"/>
          </a:xfrm>
          <a:prstGeom prst="rect">
            <a:avLst/>
          </a:prstGeom>
        </p:spPr>
        <p:txBody>
          <a:bodyPr wrap="square">
            <a:spAutoFit/>
          </a:bodyPr>
          <a:lstStyle/>
          <a:p>
            <a:pPr lvl="0">
              <a:lnSpc>
                <a:spcPct val="150000"/>
              </a:lnSpc>
              <a:defRPr/>
            </a:pPr>
            <a:r>
              <a:rPr kumimoji="0" lang="tr-TR" sz="2000" i="0" u="none" strike="noStrike" kern="1200" cap="none" spc="0" normalizeH="0" baseline="0" noProof="0" dirty="0">
                <a:ln>
                  <a:noFill/>
                </a:ln>
                <a:solidFill>
                  <a:srgbClr val="EB6715"/>
                </a:solidFill>
                <a:effectLst/>
                <a:uLnTx/>
                <a:uFillTx/>
              </a:rPr>
              <a:t>Tarama ve izlem süreçlerinin karar destek servisleri aracılığıyla</a:t>
            </a:r>
            <a:r>
              <a:rPr lang="tr-TR" sz="2000" dirty="0">
                <a:solidFill>
                  <a:srgbClr val="EB6715"/>
                </a:solidFill>
              </a:rPr>
              <a:t> kanıta dayalı klinik protokoller doğrultusunda yönetilmesi </a:t>
            </a:r>
          </a:p>
        </p:txBody>
      </p:sp>
      <p:sp>
        <p:nvSpPr>
          <p:cNvPr id="176" name="Dikdörtgen 175"/>
          <p:cNvSpPr/>
          <p:nvPr/>
        </p:nvSpPr>
        <p:spPr>
          <a:xfrm>
            <a:off x="2785884" y="5324493"/>
            <a:ext cx="4143070" cy="1015663"/>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tr-TR" sz="2000" i="0" u="none" strike="noStrike" kern="1200" cap="none" spc="0" normalizeH="0" baseline="0" noProof="0" dirty="0">
                <a:ln>
                  <a:noFill/>
                </a:ln>
                <a:solidFill>
                  <a:srgbClr val="06356C"/>
                </a:solidFill>
                <a:effectLst/>
                <a:uLnTx/>
                <a:uFillTx/>
                <a:ea typeface="+mn-ea"/>
                <a:cs typeface="+mn-cs"/>
              </a:rPr>
              <a:t>Kalite tabanlı klinik denetim ve performans yönetimi için veri toplanması</a:t>
            </a:r>
          </a:p>
        </p:txBody>
      </p:sp>
      <p:sp>
        <p:nvSpPr>
          <p:cNvPr id="183" name="Ay 182"/>
          <p:cNvSpPr/>
          <p:nvPr/>
        </p:nvSpPr>
        <p:spPr>
          <a:xfrm flipH="1">
            <a:off x="6814625" y="1780933"/>
            <a:ext cx="857610" cy="4495724"/>
          </a:xfrm>
          <a:prstGeom prst="moon">
            <a:avLst>
              <a:gd name="adj" fmla="val 14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84" name="Rounded Rectangle 10"/>
          <p:cNvSpPr/>
          <p:nvPr/>
        </p:nvSpPr>
        <p:spPr>
          <a:xfrm>
            <a:off x="7747507" y="1775932"/>
            <a:ext cx="4256881" cy="86655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ea typeface="+mn-ea"/>
                <a:cs typeface="+mn-cs"/>
              </a:rPr>
              <a:t>Erken teşhisin sağlanması</a:t>
            </a:r>
          </a:p>
        </p:txBody>
      </p:sp>
      <p:sp>
        <p:nvSpPr>
          <p:cNvPr id="185" name="Rounded Rectangle 51"/>
          <p:cNvSpPr/>
          <p:nvPr/>
        </p:nvSpPr>
        <p:spPr>
          <a:xfrm>
            <a:off x="7808499" y="3388080"/>
            <a:ext cx="4195890" cy="102149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lnSpc>
                <a:spcPct val="150000"/>
              </a:lnSpc>
              <a:defRPr/>
            </a:pPr>
            <a:r>
              <a:rPr lang="tr-TR" sz="2000" b="1" dirty="0"/>
              <a:t>Semptom ve bulgularının kontrol altına alınması</a:t>
            </a:r>
            <a:endParaRPr kumimoji="0" lang="tr-TR" sz="2000" b="1" i="0" u="none" strike="noStrike" kern="1200" cap="none" spc="0" normalizeH="0" baseline="0" noProof="0" dirty="0">
              <a:ln>
                <a:noFill/>
              </a:ln>
              <a:solidFill>
                <a:prstClr val="white"/>
              </a:solidFill>
              <a:effectLst/>
              <a:uLnTx/>
              <a:uFillTx/>
              <a:latin typeface="Century Gothic"/>
            </a:endParaRPr>
          </a:p>
        </p:txBody>
      </p:sp>
      <p:sp>
        <p:nvSpPr>
          <p:cNvPr id="186" name="Rounded Rectangle 56"/>
          <p:cNvSpPr/>
          <p:nvPr/>
        </p:nvSpPr>
        <p:spPr>
          <a:xfrm>
            <a:off x="7808499" y="5256756"/>
            <a:ext cx="4195889" cy="103061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2000" b="1" dirty="0"/>
              <a:t>Bireylerin fonksiyon kayıpları yaşamalarının ve engelli hale gelmelerinin önüne geçilmesi</a:t>
            </a:r>
            <a:endParaRPr kumimoji="0" lang="tr-TR" sz="2000" b="1" i="0" u="none" strike="noStrike" kern="1200" cap="none" spc="0" normalizeH="0" baseline="0" noProof="0" dirty="0">
              <a:ln>
                <a:noFill/>
              </a:ln>
              <a:solidFill>
                <a:prstClr val="white"/>
              </a:solidFill>
              <a:effectLst/>
              <a:uLnTx/>
              <a:uFillTx/>
              <a:latin typeface="Century Gothic"/>
            </a:endParaRPr>
          </a:p>
        </p:txBody>
      </p:sp>
      <p:sp>
        <p:nvSpPr>
          <p:cNvPr id="192" name="Dikdörtgen 191"/>
          <p:cNvSpPr/>
          <p:nvPr/>
        </p:nvSpPr>
        <p:spPr>
          <a:xfrm>
            <a:off x="384203" y="986837"/>
            <a:ext cx="9955812" cy="461665"/>
          </a:xfrm>
          <a:prstGeom prst="rect">
            <a:avLst/>
          </a:prstGeom>
        </p:spPr>
        <p:txBody>
          <a:bodyPr wrap="square" lIns="0" tIns="0" rIns="0" bIns="0">
            <a:noAutofit/>
          </a:bodyPr>
          <a:lstStyle/>
          <a:p>
            <a:pPr defTabSz="869720" fontAlgn="base">
              <a:lnSpc>
                <a:spcPct val="90000"/>
              </a:lnSpc>
              <a:spcBef>
                <a:spcPts val="956"/>
              </a:spcBef>
              <a:spcAft>
                <a:spcPct val="0"/>
              </a:spcAft>
            </a:pPr>
            <a:r>
              <a:rPr lang="tr-TR" sz="2800" b="1" dirty="0">
                <a:cs typeface="Times New Roman" panose="02020603050405020304" pitchFamily="18" charset="0"/>
              </a:rPr>
              <a:t>Hastalık Yönetim Platformunun </a:t>
            </a:r>
            <a:r>
              <a:rPr lang="tr-TR" sz="2800" b="1" dirty="0">
                <a:ea typeface="+mj-ea"/>
                <a:cs typeface="+mj-cs"/>
              </a:rPr>
              <a:t>Öngörülen Katma Değerleri</a:t>
            </a:r>
          </a:p>
        </p:txBody>
      </p:sp>
    </p:spTree>
    <p:extLst>
      <p:ext uri="{BB962C8B-B14F-4D97-AF65-F5344CB8AC3E}">
        <p14:creationId xmlns:p14="http://schemas.microsoft.com/office/powerpoint/2010/main" val="33187285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left)">
                                      <p:cBhvr>
                                        <p:cTn id="7" dur="500"/>
                                        <p:tgtEl>
                                          <p:spTgt spid="18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4"/>
                                        </p:tgtEl>
                                        <p:attrNameLst>
                                          <p:attrName>style.visibility</p:attrName>
                                        </p:attrNameLst>
                                      </p:cBhvr>
                                      <p:to>
                                        <p:strVal val="visible"/>
                                      </p:to>
                                    </p:set>
                                    <p:animEffect transition="in" filter="fade">
                                      <p:cBhvr>
                                        <p:cTn id="11" dur="500"/>
                                        <p:tgtEl>
                                          <p:spTgt spid="17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0"/>
                                        </p:tgtEl>
                                        <p:attrNameLst>
                                          <p:attrName>style.visibility</p:attrName>
                                        </p:attrNameLst>
                                      </p:cBhvr>
                                      <p:to>
                                        <p:strVal val="visible"/>
                                      </p:to>
                                    </p:set>
                                    <p:animEffect transition="in" filter="wipe(left)">
                                      <p:cBhvr>
                                        <p:cTn id="16" dur="500"/>
                                        <p:tgtEl>
                                          <p:spTgt spid="19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5"/>
                                        </p:tgtEl>
                                        <p:attrNameLst>
                                          <p:attrName>style.visibility</p:attrName>
                                        </p:attrNameLst>
                                      </p:cBhvr>
                                      <p:to>
                                        <p:strVal val="visible"/>
                                      </p:to>
                                    </p:set>
                                    <p:animEffect transition="in" filter="fade">
                                      <p:cBhvr>
                                        <p:cTn id="20" dur="500"/>
                                        <p:tgtEl>
                                          <p:spTgt spid="17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1"/>
                                        </p:tgtEl>
                                        <p:attrNameLst>
                                          <p:attrName>style.visibility</p:attrName>
                                        </p:attrNameLst>
                                      </p:cBhvr>
                                      <p:to>
                                        <p:strVal val="visible"/>
                                      </p:to>
                                    </p:set>
                                    <p:animEffect transition="in" filter="wipe(left)">
                                      <p:cBhvr>
                                        <p:cTn id="25" dur="500"/>
                                        <p:tgtEl>
                                          <p:spTgt spid="19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76"/>
                                        </p:tgtEl>
                                        <p:attrNameLst>
                                          <p:attrName>style.visibility</p:attrName>
                                        </p:attrNameLst>
                                      </p:cBhvr>
                                      <p:to>
                                        <p:strVal val="visible"/>
                                      </p:to>
                                    </p:set>
                                    <p:animEffect transition="in" filter="fade">
                                      <p:cBhvr>
                                        <p:cTn id="29" dur="500"/>
                                        <p:tgtEl>
                                          <p:spTgt spid="17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83"/>
                                        </p:tgtEl>
                                        <p:attrNameLst>
                                          <p:attrName>style.visibility</p:attrName>
                                        </p:attrNameLst>
                                      </p:cBhvr>
                                      <p:to>
                                        <p:strVal val="visible"/>
                                      </p:to>
                                    </p:set>
                                    <p:animEffect transition="in" filter="wipe(up)">
                                      <p:cBhvr>
                                        <p:cTn id="34" dur="500"/>
                                        <p:tgtEl>
                                          <p:spTgt spid="18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84"/>
                                        </p:tgtEl>
                                        <p:attrNameLst>
                                          <p:attrName>style.visibility</p:attrName>
                                        </p:attrNameLst>
                                      </p:cBhvr>
                                      <p:to>
                                        <p:strVal val="visible"/>
                                      </p:to>
                                    </p:set>
                                    <p:anim calcmode="lin" valueType="num">
                                      <p:cBhvr additive="base">
                                        <p:cTn id="39" dur="500" fill="hold"/>
                                        <p:tgtEl>
                                          <p:spTgt spid="184"/>
                                        </p:tgtEl>
                                        <p:attrNameLst>
                                          <p:attrName>ppt_x</p:attrName>
                                        </p:attrNameLst>
                                      </p:cBhvr>
                                      <p:tavLst>
                                        <p:tav tm="0">
                                          <p:val>
                                            <p:strVal val="1+#ppt_w/2"/>
                                          </p:val>
                                        </p:tav>
                                        <p:tav tm="100000">
                                          <p:val>
                                            <p:strVal val="#ppt_x"/>
                                          </p:val>
                                        </p:tav>
                                      </p:tavLst>
                                    </p:anim>
                                    <p:anim calcmode="lin" valueType="num">
                                      <p:cBhvr additive="base">
                                        <p:cTn id="40" dur="5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85"/>
                                        </p:tgtEl>
                                        <p:attrNameLst>
                                          <p:attrName>style.visibility</p:attrName>
                                        </p:attrNameLst>
                                      </p:cBhvr>
                                      <p:to>
                                        <p:strVal val="visible"/>
                                      </p:to>
                                    </p:set>
                                    <p:anim calcmode="lin" valueType="num">
                                      <p:cBhvr additive="base">
                                        <p:cTn id="45" dur="500" fill="hold"/>
                                        <p:tgtEl>
                                          <p:spTgt spid="185"/>
                                        </p:tgtEl>
                                        <p:attrNameLst>
                                          <p:attrName>ppt_x</p:attrName>
                                        </p:attrNameLst>
                                      </p:cBhvr>
                                      <p:tavLst>
                                        <p:tav tm="0">
                                          <p:val>
                                            <p:strVal val="1+#ppt_w/2"/>
                                          </p:val>
                                        </p:tav>
                                        <p:tav tm="100000">
                                          <p:val>
                                            <p:strVal val="#ppt_x"/>
                                          </p:val>
                                        </p:tav>
                                      </p:tavLst>
                                    </p:anim>
                                    <p:anim calcmode="lin" valueType="num">
                                      <p:cBhvr additive="base">
                                        <p:cTn id="46" dur="500" fill="hold"/>
                                        <p:tgtEl>
                                          <p:spTgt spid="18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86"/>
                                        </p:tgtEl>
                                        <p:attrNameLst>
                                          <p:attrName>style.visibility</p:attrName>
                                        </p:attrNameLst>
                                      </p:cBhvr>
                                      <p:to>
                                        <p:strVal val="visible"/>
                                      </p:to>
                                    </p:set>
                                    <p:anim calcmode="lin" valueType="num">
                                      <p:cBhvr additive="base">
                                        <p:cTn id="51" dur="500" fill="hold"/>
                                        <p:tgtEl>
                                          <p:spTgt spid="186"/>
                                        </p:tgtEl>
                                        <p:attrNameLst>
                                          <p:attrName>ppt_x</p:attrName>
                                        </p:attrNameLst>
                                      </p:cBhvr>
                                      <p:tavLst>
                                        <p:tav tm="0">
                                          <p:val>
                                            <p:strVal val="1+#ppt_w/2"/>
                                          </p:val>
                                        </p:tav>
                                        <p:tav tm="100000">
                                          <p:val>
                                            <p:strVal val="#ppt_x"/>
                                          </p:val>
                                        </p:tav>
                                      </p:tavLst>
                                    </p:anim>
                                    <p:anim calcmode="lin" valueType="num">
                                      <p:cBhvr additive="base">
                                        <p:cTn id="52" dur="500" fill="hold"/>
                                        <p:tgtEl>
                                          <p:spTgt spid="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5" grpId="0"/>
      <p:bldP spid="176" grpId="0"/>
      <p:bldP spid="183" grpId="0" animBg="1"/>
      <p:bldP spid="184" grpId="0" animBg="1"/>
      <p:bldP spid="185" grpId="0" animBg="1"/>
      <p:bldP spid="18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A1F9228-2371-46CB-BAC4-8573CB9EAEED}"/>
              </a:ext>
            </a:extLst>
          </p:cNvPr>
          <p:cNvSpPr txBox="1">
            <a:spLocks/>
          </p:cNvSpPr>
          <p:nvPr/>
        </p:nvSpPr>
        <p:spPr>
          <a:xfrm>
            <a:off x="354506" y="1084872"/>
            <a:ext cx="10878312" cy="5385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highlight>
                  <a:srgbClr val="000000">
                    <a:alpha val="0"/>
                  </a:srgbClr>
                </a:highlight>
                <a:latin typeface="+mn-lt"/>
              </a:rPr>
              <a:t>Hastalık Yönetim Platformunda Yapılabilen İşlemler</a:t>
            </a:r>
          </a:p>
        </p:txBody>
      </p:sp>
      <p:sp>
        <p:nvSpPr>
          <p:cNvPr id="3" name="İçerik Yer Tutucusu 2">
            <a:extLst>
              <a:ext uri="{FF2B5EF4-FFF2-40B4-BE49-F238E27FC236}">
                <a16:creationId xmlns:a16="http://schemas.microsoft.com/office/drawing/2014/main" id="{4F93B6F3-805A-42E9-9E8B-69585A43FC2E}"/>
              </a:ext>
            </a:extLst>
          </p:cNvPr>
          <p:cNvSpPr txBox="1">
            <a:spLocks/>
          </p:cNvSpPr>
          <p:nvPr/>
        </p:nvSpPr>
        <p:spPr>
          <a:xfrm>
            <a:off x="354506" y="1911427"/>
            <a:ext cx="6527556" cy="46480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pPr>
            <a:r>
              <a:rPr lang="tr-TR" sz="2100" dirty="0">
                <a:cs typeface="Times New Roman" pitchFamily="18" charset="0"/>
              </a:rPr>
              <a:t>Tarama ve izlem hedef listelerinden bireyin/ </a:t>
            </a:r>
            <a:r>
              <a:rPr lang="tr-TR" sz="2100" u="sng" dirty="0">
                <a:cs typeface="Times New Roman" pitchFamily="18" charset="0"/>
              </a:rPr>
              <a:t>hastanın seçilmesi  </a:t>
            </a:r>
          </a:p>
          <a:p>
            <a:pPr>
              <a:lnSpc>
                <a:spcPct val="140000"/>
              </a:lnSpc>
            </a:pPr>
            <a:r>
              <a:rPr lang="tr-TR" sz="2100" dirty="0">
                <a:cs typeface="Times New Roman" pitchFamily="18" charset="0"/>
              </a:rPr>
              <a:t>Tarama ve izlemin tüm </a:t>
            </a:r>
            <a:r>
              <a:rPr lang="tr-TR" sz="2100" u="sng" dirty="0">
                <a:cs typeface="Times New Roman" pitchFamily="18" charset="0"/>
              </a:rPr>
              <a:t>parametrelerinin kaydedilmesi</a:t>
            </a:r>
            <a:r>
              <a:rPr lang="tr-TR" sz="2100" dirty="0">
                <a:cs typeface="Times New Roman" pitchFamily="18" charset="0"/>
              </a:rPr>
              <a:t> </a:t>
            </a:r>
          </a:p>
          <a:p>
            <a:pPr>
              <a:lnSpc>
                <a:spcPct val="140000"/>
              </a:lnSpc>
            </a:pPr>
            <a:r>
              <a:rPr lang="tr-TR" sz="2100" dirty="0">
                <a:cs typeface="Times New Roman" pitchFamily="18" charset="0"/>
              </a:rPr>
              <a:t>Tarama ve izlemlerde yer alan </a:t>
            </a:r>
            <a:r>
              <a:rPr lang="tr-TR" sz="2100" u="sng" dirty="0">
                <a:cs typeface="Times New Roman" pitchFamily="18" charset="0"/>
              </a:rPr>
              <a:t>tıbbi hedeflerin izlenmesi</a:t>
            </a:r>
            <a:r>
              <a:rPr lang="tr-TR" sz="2100" dirty="0">
                <a:cs typeface="Times New Roman" pitchFamily="18" charset="0"/>
              </a:rPr>
              <a:t> </a:t>
            </a:r>
            <a:endParaRPr lang="en-US" sz="2100" dirty="0">
              <a:cs typeface="Times New Roman" pitchFamily="18" charset="0"/>
            </a:endParaRPr>
          </a:p>
          <a:p>
            <a:pPr>
              <a:lnSpc>
                <a:spcPct val="140000"/>
              </a:lnSpc>
            </a:pPr>
            <a:r>
              <a:rPr lang="tr-TR" sz="2100" dirty="0">
                <a:cs typeface="Times New Roman" pitchFamily="18" charset="0"/>
              </a:rPr>
              <a:t>Yaklaşan/ geciken tarama ve izlemler için </a:t>
            </a:r>
            <a:r>
              <a:rPr lang="tr-TR" sz="2100" u="sng" dirty="0">
                <a:cs typeface="Times New Roman" pitchFamily="18" charset="0"/>
              </a:rPr>
              <a:t>toplu </a:t>
            </a:r>
            <a:r>
              <a:rPr lang="tr-TR" sz="2100" u="sng" dirty="0" err="1">
                <a:cs typeface="Times New Roman" pitchFamily="18" charset="0"/>
              </a:rPr>
              <a:t>sms</a:t>
            </a:r>
            <a:r>
              <a:rPr lang="tr-TR" sz="2100" u="sng" dirty="0">
                <a:cs typeface="Times New Roman" pitchFamily="18" charset="0"/>
              </a:rPr>
              <a:t> gönderilmesi</a:t>
            </a:r>
            <a:r>
              <a:rPr lang="tr-TR" sz="2100" dirty="0">
                <a:cs typeface="Times New Roman" pitchFamily="18" charset="0"/>
              </a:rPr>
              <a:t> </a:t>
            </a:r>
          </a:p>
          <a:p>
            <a:pPr>
              <a:lnSpc>
                <a:spcPct val="140000"/>
              </a:lnSpc>
            </a:pPr>
            <a:r>
              <a:rPr lang="tr-TR" sz="2100" dirty="0">
                <a:cs typeface="Times New Roman" pitchFamily="18" charset="0"/>
              </a:rPr>
              <a:t>Vekaleten veya geçici sorumlu olunan birimlerin de </a:t>
            </a:r>
            <a:r>
              <a:rPr lang="tr-TR" sz="2100" u="sng" dirty="0">
                <a:cs typeface="Times New Roman" pitchFamily="18" charset="0"/>
              </a:rPr>
              <a:t>tarama ve izlem listelerine ulaşılabilmesi</a:t>
            </a:r>
            <a:r>
              <a:rPr lang="tr-TR" sz="2100" dirty="0">
                <a:cs typeface="Times New Roman" pitchFamily="18" charset="0"/>
              </a:rPr>
              <a:t> mümkündür. </a:t>
            </a:r>
            <a:endParaRPr lang="en-US" sz="2100" dirty="0">
              <a:cs typeface="Times New Roman" pitchFamily="18" charset="0"/>
            </a:endParaRPr>
          </a:p>
          <a:p>
            <a:pPr>
              <a:lnSpc>
                <a:spcPct val="140000"/>
              </a:lnSpc>
            </a:pPr>
            <a:endParaRPr lang="tr-TR" sz="2100" dirty="0">
              <a:cs typeface="Times New Roman" pitchFamily="18" charset="0"/>
            </a:endParaRPr>
          </a:p>
        </p:txBody>
      </p:sp>
      <p:pic>
        <p:nvPicPr>
          <p:cNvPr id="4" name="Picture 5">
            <a:extLst>
              <a:ext uri="{FF2B5EF4-FFF2-40B4-BE49-F238E27FC236}">
                <a16:creationId xmlns:a16="http://schemas.microsoft.com/office/drawing/2014/main" id="{058840F3-D91D-47E2-8D87-ED4EA1AC68F1}"/>
              </a:ext>
            </a:extLst>
          </p:cNvPr>
          <p:cNvPicPr>
            <a:picLocks noChangeAspect="1"/>
          </p:cNvPicPr>
          <p:nvPr/>
        </p:nvPicPr>
        <p:blipFill rotWithShape="1">
          <a:blip r:embed="rId3"/>
          <a:srcRect b="7658"/>
          <a:stretch/>
        </p:blipFill>
        <p:spPr>
          <a:xfrm>
            <a:off x="6882062" y="2127183"/>
            <a:ext cx="4955432" cy="3833608"/>
          </a:xfrm>
          <a:prstGeom prst="rect">
            <a:avLst/>
          </a:prstGeom>
          <a:ln>
            <a:solidFill>
              <a:schemeClr val="bg1">
                <a:lumMod val="65000"/>
              </a:schemeClr>
            </a:solidFill>
          </a:ln>
        </p:spPr>
      </p:pic>
    </p:spTree>
    <p:extLst>
      <p:ext uri="{BB962C8B-B14F-4D97-AF65-F5344CB8AC3E}">
        <p14:creationId xmlns:p14="http://schemas.microsoft.com/office/powerpoint/2010/main" val="492716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A1F9228-2371-46CB-BAC4-8573CB9EAEED}"/>
              </a:ext>
            </a:extLst>
          </p:cNvPr>
          <p:cNvSpPr>
            <a:spLocks noGrp="1"/>
          </p:cNvSpPr>
          <p:nvPr>
            <p:ph type="title"/>
          </p:nvPr>
        </p:nvSpPr>
        <p:spPr>
          <a:xfrm>
            <a:off x="341465" y="1017074"/>
            <a:ext cx="10515600" cy="538544"/>
          </a:xfrm>
        </p:spPr>
        <p:txBody>
          <a:bodyPr>
            <a:noAutofit/>
          </a:bodyPr>
          <a:lstStyle/>
          <a:p>
            <a:r>
              <a:rPr lang="tr-TR" sz="2800" b="1" dirty="0">
                <a:latin typeface="+mn-lt"/>
              </a:rPr>
              <a:t>Hastalık Yönetim Platformunun Hekim Kayıt Ekranı Kullanımı</a:t>
            </a:r>
          </a:p>
        </p:txBody>
      </p:sp>
      <p:sp>
        <p:nvSpPr>
          <p:cNvPr id="3" name="İçerik Yer Tutucusu 2">
            <a:extLst>
              <a:ext uri="{FF2B5EF4-FFF2-40B4-BE49-F238E27FC236}">
                <a16:creationId xmlns:a16="http://schemas.microsoft.com/office/drawing/2014/main" id="{4F93B6F3-805A-42E9-9E8B-69585A43FC2E}"/>
              </a:ext>
            </a:extLst>
          </p:cNvPr>
          <p:cNvSpPr>
            <a:spLocks noGrp="1"/>
          </p:cNvSpPr>
          <p:nvPr>
            <p:ph idx="1"/>
          </p:nvPr>
        </p:nvSpPr>
        <p:spPr>
          <a:xfrm>
            <a:off x="341465" y="5566979"/>
            <a:ext cx="11358880" cy="814007"/>
          </a:xfrm>
        </p:spPr>
        <p:txBody>
          <a:bodyPr>
            <a:noAutofit/>
          </a:bodyPr>
          <a:lstStyle/>
          <a:p>
            <a:pPr marL="0" indent="0">
              <a:lnSpc>
                <a:spcPct val="150000"/>
              </a:lnSpc>
              <a:spcBef>
                <a:spcPts val="0"/>
              </a:spcBef>
              <a:buNone/>
            </a:pPr>
            <a:r>
              <a:rPr lang="tr-TR" sz="1800" dirty="0">
                <a:cs typeface="Times New Roman" pitchFamily="18" charset="0"/>
              </a:rPr>
              <a:t>Her hastalık için farklı renkte ekranlar tasarlanmış olup hastalık takip geçmişi, bir önceki tedavi planı özeti, tedavi planı notları, önemli parametreleri ve hedefleri hasta kayıt ekranında yer almaktadır.</a:t>
            </a:r>
            <a:endParaRPr lang="tr-TR" sz="2000" dirty="0">
              <a:cs typeface="Times New Roman" pitchFamily="18" charset="0"/>
            </a:endParaRPr>
          </a:p>
        </p:txBody>
      </p:sp>
      <p:pic>
        <p:nvPicPr>
          <p:cNvPr id="8" name="Picture 7" descr="C:\Users\srdc\Desktop\snapshots\hasta-dashboard.png">
            <a:extLst>
              <a:ext uri="{FF2B5EF4-FFF2-40B4-BE49-F238E27FC236}">
                <a16:creationId xmlns:a16="http://schemas.microsoft.com/office/drawing/2014/main" id="{4AA32DDD-5761-4A50-ABD3-01E8270CBDE0}"/>
              </a:ext>
            </a:extLst>
          </p:cNvPr>
          <p:cNvPicPr/>
          <p:nvPr/>
        </p:nvPicPr>
        <p:blipFill rotWithShape="1">
          <a:blip r:embed="rId3" cstate="print">
            <a:extLst>
              <a:ext uri="{28A0092B-C50C-407E-A947-70E740481C1C}">
                <a14:useLocalDpi xmlns:a14="http://schemas.microsoft.com/office/drawing/2010/main" val="0"/>
              </a:ext>
            </a:extLst>
          </a:blip>
          <a:srcRect b="52945"/>
          <a:stretch/>
        </p:blipFill>
        <p:spPr bwMode="auto">
          <a:xfrm>
            <a:off x="650277" y="1753630"/>
            <a:ext cx="4444238" cy="2959047"/>
          </a:xfrm>
          <a:prstGeom prst="rect">
            <a:avLst/>
          </a:prstGeom>
          <a:noFill/>
          <a:ln>
            <a:noFill/>
          </a:ln>
        </p:spPr>
      </p:pic>
      <p:pic>
        <p:nvPicPr>
          <p:cNvPr id="9" name="Picture 3" descr="A screenshot of a social media post&#10;&#10;Description automatically generated">
            <a:extLst>
              <a:ext uri="{FF2B5EF4-FFF2-40B4-BE49-F238E27FC236}">
                <a16:creationId xmlns:a16="http://schemas.microsoft.com/office/drawing/2014/main" id="{7125C14F-2940-4E6E-A318-37D9E929656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908809" y="1907307"/>
            <a:ext cx="4723099" cy="3189057"/>
          </a:xfrm>
          <a:prstGeom prst="rect">
            <a:avLst/>
          </a:prstGeom>
        </p:spPr>
      </p:pic>
      <p:pic>
        <p:nvPicPr>
          <p:cNvPr id="10" name="Picture 5" descr="C:\Users\srdc\Desktop\snapshots\kvr-risk.png">
            <a:extLst>
              <a:ext uri="{FF2B5EF4-FFF2-40B4-BE49-F238E27FC236}">
                <a16:creationId xmlns:a16="http://schemas.microsoft.com/office/drawing/2014/main" id="{4A1E628C-5834-4B24-B4BA-8B01C7E74F8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3460" y="2376052"/>
            <a:ext cx="4620656" cy="3154715"/>
          </a:xfrm>
          <a:prstGeom prst="rect">
            <a:avLst/>
          </a:prstGeom>
          <a:noFill/>
          <a:ln>
            <a:noFill/>
          </a:ln>
        </p:spPr>
      </p:pic>
    </p:spTree>
    <p:extLst>
      <p:ext uri="{BB962C8B-B14F-4D97-AF65-F5344CB8AC3E}">
        <p14:creationId xmlns:p14="http://schemas.microsoft.com/office/powerpoint/2010/main" val="538154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8EDD368-E481-49AD-A73D-31F289288454}"/>
              </a:ext>
            </a:extLst>
          </p:cNvPr>
          <p:cNvSpPr>
            <a:spLocks noGrp="1"/>
          </p:cNvSpPr>
          <p:nvPr>
            <p:ph type="title"/>
          </p:nvPr>
        </p:nvSpPr>
        <p:spPr>
          <a:xfrm>
            <a:off x="516653" y="1029426"/>
            <a:ext cx="10515600" cy="683924"/>
          </a:xfrm>
        </p:spPr>
        <p:txBody>
          <a:bodyPr/>
          <a:lstStyle/>
          <a:p>
            <a:pPr>
              <a:defRPr/>
            </a:pPr>
            <a:r>
              <a:rPr lang="tr-TR" sz="2800" b="1" dirty="0">
                <a:latin typeface="+mn-lt"/>
                <a:ea typeface="+mn-ea"/>
                <a:cs typeface="+mn-cs"/>
              </a:rPr>
              <a:t>HYP’de Hasta Listesi Ekranı</a:t>
            </a:r>
          </a:p>
        </p:txBody>
      </p:sp>
      <p:pic>
        <p:nvPicPr>
          <p:cNvPr id="4" name="Picture 1">
            <a:extLst>
              <a:ext uri="{FF2B5EF4-FFF2-40B4-BE49-F238E27FC236}">
                <a16:creationId xmlns:a16="http://schemas.microsoft.com/office/drawing/2014/main" id="{B109607A-3E0B-46B8-A43D-C6486BEE8BED}"/>
              </a:ext>
            </a:extLst>
          </p:cNvPr>
          <p:cNvPicPr>
            <a:picLocks noGrp="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70171" y="2037506"/>
            <a:ext cx="5540291" cy="4154984"/>
          </a:xfrm>
          <a:prstGeom prst="rect">
            <a:avLst/>
          </a:prstGeom>
          <a:noFill/>
          <a:ln>
            <a:solidFill>
              <a:schemeClr val="bg1">
                <a:lumMod val="65000"/>
              </a:schemeClr>
            </a:solidFill>
          </a:ln>
        </p:spPr>
      </p:pic>
      <p:sp>
        <p:nvSpPr>
          <p:cNvPr id="5" name="Dikdörtgen 4"/>
          <p:cNvSpPr/>
          <p:nvPr/>
        </p:nvSpPr>
        <p:spPr>
          <a:xfrm>
            <a:off x="261256" y="1806394"/>
            <a:ext cx="5687368" cy="4154984"/>
          </a:xfrm>
          <a:prstGeom prst="rect">
            <a:avLst/>
          </a:prstGeom>
        </p:spPr>
        <p:txBody>
          <a:bodyPr wrap="square">
            <a:spAutoFit/>
          </a:bodyPr>
          <a:lstStyle/>
          <a:p>
            <a:pPr marL="342900" indent="-342900">
              <a:lnSpc>
                <a:spcPct val="150000"/>
              </a:lnSpc>
              <a:buFont typeface="Arial" panose="020B0604020202020204" pitchFamily="34" charset="0"/>
              <a:buChar char="•"/>
            </a:pPr>
            <a:r>
              <a:rPr lang="tr-TR" sz="2200" dirty="0">
                <a:ea typeface="Calibri" panose="020F0502020204030204" pitchFamily="34" charset="0"/>
              </a:rPr>
              <a:t>Kronik hastalık taraması/izlemi ve yaşlı izlemi yapılması gereken hedef nüfusu toplu olarak görüntülenebilmektedir. </a:t>
            </a:r>
          </a:p>
          <a:p>
            <a:pPr marL="342900" indent="-342900">
              <a:lnSpc>
                <a:spcPct val="150000"/>
              </a:lnSpc>
              <a:buFont typeface="Arial" panose="020B0604020202020204" pitchFamily="34" charset="0"/>
              <a:buChar char="•"/>
            </a:pPr>
            <a:r>
              <a:rPr lang="tr-TR" sz="2200" dirty="0">
                <a:ea typeface="Calibri" panose="020F0502020204030204" pitchFamily="34" charset="0"/>
              </a:rPr>
              <a:t>Hastaların takip edilen hastalıklarına göre (Diyabet, Hipertansiyon, Kardiyovasküler Risk Değerlendirme, Obezite, Çok Yönlü Yaşlı Değerlendirmesi) ayrı ayrı durumları gözlenebilmektedir.</a:t>
            </a:r>
            <a:endParaRPr lang="tr-TR" sz="2200" dirty="0"/>
          </a:p>
        </p:txBody>
      </p:sp>
    </p:spTree>
    <p:extLst>
      <p:ext uri="{BB962C8B-B14F-4D97-AF65-F5344CB8AC3E}">
        <p14:creationId xmlns:p14="http://schemas.microsoft.com/office/powerpoint/2010/main" val="1421393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7EA0FA1-D437-4806-A8C9-E84F5B764184}"/>
              </a:ext>
            </a:extLst>
          </p:cNvPr>
          <p:cNvSpPr>
            <a:spLocks noGrp="1"/>
          </p:cNvSpPr>
          <p:nvPr>
            <p:ph type="title"/>
          </p:nvPr>
        </p:nvSpPr>
        <p:spPr>
          <a:xfrm>
            <a:off x="466953" y="844320"/>
            <a:ext cx="10515600" cy="730106"/>
          </a:xfrm>
        </p:spPr>
        <p:txBody>
          <a:bodyPr/>
          <a:lstStyle/>
          <a:p>
            <a:pPr>
              <a:defRPr/>
            </a:pPr>
            <a:r>
              <a:rPr lang="tr-TR" sz="2800" b="1" dirty="0">
                <a:latin typeface="+mn-lt"/>
              </a:rPr>
              <a:t>HYP’de</a:t>
            </a:r>
            <a:r>
              <a:rPr lang="tr-TR" sz="2800" b="1" dirty="0"/>
              <a:t> </a:t>
            </a:r>
            <a:r>
              <a:rPr lang="tr-TR" sz="2800" b="1" dirty="0">
                <a:latin typeface="+mn-lt"/>
                <a:ea typeface="+mn-ea"/>
                <a:cs typeface="+mn-cs"/>
              </a:rPr>
              <a:t>Hasta Takip Ekranı</a:t>
            </a:r>
          </a:p>
        </p:txBody>
      </p:sp>
      <p:sp>
        <p:nvSpPr>
          <p:cNvPr id="3" name="Dikdörtgen 2"/>
          <p:cNvSpPr/>
          <p:nvPr/>
        </p:nvSpPr>
        <p:spPr>
          <a:xfrm>
            <a:off x="304627" y="1563206"/>
            <a:ext cx="6630320" cy="4763099"/>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ea typeface="Calibri" panose="020F0502020204030204" pitchFamily="34" charset="0"/>
              </a:rPr>
              <a:t>H</a:t>
            </a:r>
            <a:r>
              <a:rPr lang="tr-TR" sz="2000" dirty="0">
                <a:ea typeface="Calibri" panose="020F0502020204030204" pitchFamily="34" charset="0"/>
              </a:rPr>
              <a:t>astanın taraması veya izlemi başlatılacağında veya var olan işleme devam edileceğinde öncelikle hastayla ilgili genel bilgilerin görüntülendiği hasta ekranı açılır. </a:t>
            </a:r>
          </a:p>
          <a:p>
            <a:pPr marL="647700" lvl="1" indent="-285750">
              <a:lnSpc>
                <a:spcPct val="150000"/>
              </a:lnSpc>
              <a:buFont typeface="Calibri" panose="020F0502020204030204" pitchFamily="34" charset="0"/>
              <a:buChar char="₋"/>
              <a:tabLst>
                <a:tab pos="542925" algn="l"/>
              </a:tabLst>
            </a:pPr>
            <a:r>
              <a:rPr lang="tr-TR" sz="1600" dirty="0">
                <a:ea typeface="Calibri" panose="020F0502020204030204" pitchFamily="34" charset="0"/>
              </a:rPr>
              <a:t>hastanın demografik bilgileri ve hastalık programlarındaki durumları, </a:t>
            </a:r>
          </a:p>
          <a:p>
            <a:pPr marL="647700" lvl="1" indent="-285750">
              <a:lnSpc>
                <a:spcPct val="150000"/>
              </a:lnSpc>
              <a:buFont typeface="Calibri" panose="020F0502020204030204" pitchFamily="34" charset="0"/>
              <a:buChar char="₋"/>
              <a:tabLst>
                <a:tab pos="542925" algn="l"/>
              </a:tabLst>
            </a:pPr>
            <a:r>
              <a:rPr lang="tr-TR" sz="1600" dirty="0">
                <a:ea typeface="Calibri" panose="020F0502020204030204" pitchFamily="34" charset="0"/>
              </a:rPr>
              <a:t>hastanın tarama ve izlem geçmişi ile sağlık kurumu ziyaretlerinin kronolojik gösterimi, </a:t>
            </a:r>
          </a:p>
          <a:p>
            <a:pPr marL="647700" lvl="1" indent="-285750">
              <a:lnSpc>
                <a:spcPct val="150000"/>
              </a:lnSpc>
              <a:buFont typeface="Calibri" panose="020F0502020204030204" pitchFamily="34" charset="0"/>
              <a:buChar char="₋"/>
              <a:tabLst>
                <a:tab pos="542925" algn="l"/>
              </a:tabLst>
            </a:pPr>
            <a:r>
              <a:rPr lang="tr-TR" sz="1600" dirty="0">
                <a:ea typeface="Calibri" panose="020F0502020204030204" pitchFamily="34" charset="0"/>
              </a:rPr>
              <a:t>hastanın tedavisi ile ilgili son takipte verilen öneriler, hasta için girilmiş tedavi planı notları, </a:t>
            </a:r>
          </a:p>
          <a:p>
            <a:pPr marL="647700" lvl="1" indent="-285750">
              <a:lnSpc>
                <a:spcPct val="150000"/>
              </a:lnSpc>
              <a:buFont typeface="Calibri" panose="020F0502020204030204" pitchFamily="34" charset="0"/>
              <a:buChar char="₋"/>
              <a:tabLst>
                <a:tab pos="542925" algn="l"/>
              </a:tabLst>
            </a:pPr>
            <a:r>
              <a:rPr lang="tr-TR" sz="1600" dirty="0">
                <a:ea typeface="Calibri" panose="020F0502020204030204" pitchFamily="34" charset="0"/>
              </a:rPr>
              <a:t>hastanın varsa kan basıncı değerleri/hedefleri, lipit, KVR, kan şekeri, yaşam tarzı değerleri/hedefleri vb. ile</a:t>
            </a:r>
          </a:p>
          <a:p>
            <a:pPr marL="647700" lvl="1" indent="-285750">
              <a:lnSpc>
                <a:spcPct val="150000"/>
              </a:lnSpc>
              <a:buFont typeface="Calibri" panose="020F0502020204030204" pitchFamily="34" charset="0"/>
              <a:buChar char="₋"/>
              <a:tabLst>
                <a:tab pos="542925" algn="l"/>
              </a:tabLst>
            </a:pPr>
            <a:r>
              <a:rPr lang="tr-TR" sz="1600" dirty="0">
                <a:ea typeface="Calibri" panose="020F0502020204030204" pitchFamily="34" charset="0"/>
              </a:rPr>
              <a:t>hastanın e-</a:t>
            </a:r>
            <a:r>
              <a:rPr lang="tr-TR" sz="1600" dirty="0" err="1">
                <a:ea typeface="Calibri" panose="020F0502020204030204" pitchFamily="34" charset="0"/>
              </a:rPr>
              <a:t>Nabız’a</a:t>
            </a:r>
            <a:r>
              <a:rPr lang="tr-TR" sz="1600" dirty="0">
                <a:ea typeface="Calibri" panose="020F0502020204030204" pitchFamily="34" charset="0"/>
              </a:rPr>
              <a:t> girdiği ölçümleri (Kilo, tansiyon gibi) de görüntülenebilmektedir. </a:t>
            </a:r>
          </a:p>
        </p:txBody>
      </p:sp>
      <p:pic>
        <p:nvPicPr>
          <p:cNvPr id="6" name="İçerik Yer Tutucusu 3">
            <a:extLst>
              <a:ext uri="{FF2B5EF4-FFF2-40B4-BE49-F238E27FC236}">
                <a16:creationId xmlns:a16="http://schemas.microsoft.com/office/drawing/2014/main" id="{06C109C7-6139-4461-ABF3-48DBC88978C2}"/>
              </a:ext>
            </a:extLst>
          </p:cNvPr>
          <p:cNvPicPr>
            <a:picLocks/>
          </p:cNvPicPr>
          <p:nvPr/>
        </p:nvPicPr>
        <p:blipFill rotWithShape="1">
          <a:blip r:embed="rId3" cstate="print">
            <a:extLst>
              <a:ext uri="{28A0092B-C50C-407E-A947-70E740481C1C}">
                <a14:useLocalDpi xmlns:a14="http://schemas.microsoft.com/office/drawing/2010/main" val="0"/>
              </a:ext>
            </a:extLst>
          </a:blip>
          <a:srcRect b="59681"/>
          <a:stretch/>
        </p:blipFill>
        <p:spPr bwMode="auto">
          <a:xfrm>
            <a:off x="6989280" y="1865125"/>
            <a:ext cx="4734549" cy="39200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8080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D6D05A5-9771-43D4-B6D3-F13BC51250EA}"/>
              </a:ext>
            </a:extLst>
          </p:cNvPr>
          <p:cNvSpPr>
            <a:spLocks noGrp="1"/>
          </p:cNvSpPr>
          <p:nvPr>
            <p:ph type="title"/>
          </p:nvPr>
        </p:nvSpPr>
        <p:spPr>
          <a:xfrm>
            <a:off x="486508" y="932873"/>
            <a:ext cx="10515600" cy="757815"/>
          </a:xfrm>
        </p:spPr>
        <p:txBody>
          <a:bodyPr/>
          <a:lstStyle/>
          <a:p>
            <a:pPr>
              <a:defRPr/>
            </a:pPr>
            <a:r>
              <a:rPr lang="tr-TR" sz="2800" b="1" dirty="0">
                <a:latin typeface="+mn-lt"/>
              </a:rPr>
              <a:t>HYP’de</a:t>
            </a:r>
            <a:r>
              <a:rPr lang="tr-TR" sz="2800" b="1" dirty="0"/>
              <a:t> </a:t>
            </a:r>
            <a:r>
              <a:rPr lang="tr-TR" sz="2800" b="1" dirty="0">
                <a:latin typeface="+mn-lt"/>
                <a:ea typeface="+mn-ea"/>
                <a:cs typeface="+mn-cs"/>
              </a:rPr>
              <a:t>Nüfus Takibi Ekranı</a:t>
            </a:r>
          </a:p>
        </p:txBody>
      </p:sp>
      <p:sp>
        <p:nvSpPr>
          <p:cNvPr id="3" name="Dikdörtgen 2"/>
          <p:cNvSpPr/>
          <p:nvPr/>
        </p:nvSpPr>
        <p:spPr>
          <a:xfrm>
            <a:off x="280124" y="1607981"/>
            <a:ext cx="6530762" cy="4580485"/>
          </a:xfrm>
          <a:prstGeom prst="rect">
            <a:avLst/>
          </a:prstGeom>
        </p:spPr>
        <p:txBody>
          <a:bodyPr wrap="square">
            <a:spAutoFit/>
          </a:bodyPr>
          <a:lstStyle/>
          <a:p>
            <a:pPr marL="342900" indent="-342900">
              <a:lnSpc>
                <a:spcPct val="150000"/>
              </a:lnSpc>
              <a:buFont typeface="Arial" panose="020B0604020202020204" pitchFamily="34" charset="0"/>
              <a:buChar char="•"/>
            </a:pPr>
            <a:r>
              <a:rPr lang="tr-TR" sz="2200" dirty="0" err="1">
                <a:ea typeface="Calibri" panose="020F0502020204030204" pitchFamily="34" charset="0"/>
              </a:rPr>
              <a:t>Populasyon</a:t>
            </a:r>
            <a:r>
              <a:rPr lang="tr-TR" sz="2200" dirty="0">
                <a:ea typeface="Calibri" panose="020F0502020204030204" pitchFamily="34" charset="0"/>
              </a:rPr>
              <a:t> Takibi bölümünde hekim kendi hedef kitle </a:t>
            </a:r>
            <a:r>
              <a:rPr lang="tr-TR" sz="2200" dirty="0" err="1">
                <a:ea typeface="Calibri" panose="020F0502020204030204" pitchFamily="34" charset="0"/>
              </a:rPr>
              <a:t>populasyonundaki</a:t>
            </a:r>
            <a:r>
              <a:rPr lang="tr-TR" sz="2200" dirty="0">
                <a:ea typeface="Calibri" panose="020F0502020204030204" pitchFamily="34" charset="0"/>
              </a:rPr>
              <a:t> hastalarının tüm hastalıklar için ayrı ayrı tarama ve izlem istatistiklerini görebilir.</a:t>
            </a:r>
          </a:p>
          <a:p>
            <a:pPr>
              <a:lnSpc>
                <a:spcPct val="150000"/>
              </a:lnSpc>
            </a:pPr>
            <a:endParaRPr lang="tr-TR" sz="1050" dirty="0">
              <a:ea typeface="Calibri" panose="020F0502020204030204" pitchFamily="34" charset="0"/>
            </a:endParaRPr>
          </a:p>
          <a:p>
            <a:pPr marL="647700" lvl="1" indent="-285750">
              <a:lnSpc>
                <a:spcPct val="150000"/>
              </a:lnSpc>
              <a:buFont typeface="Calibri" panose="020F0502020204030204" pitchFamily="34" charset="0"/>
              <a:buChar char="₋"/>
              <a:tabLst>
                <a:tab pos="542925" algn="l"/>
              </a:tabLst>
            </a:pPr>
            <a:r>
              <a:rPr lang="tr-TR" sz="2000" dirty="0"/>
              <a:t>‘Toplam Hasta’ sayısı, </a:t>
            </a:r>
          </a:p>
          <a:p>
            <a:pPr marL="647700" lvl="1" indent="-285750">
              <a:lnSpc>
                <a:spcPct val="150000"/>
              </a:lnSpc>
              <a:buFont typeface="Calibri" panose="020F0502020204030204" pitchFamily="34" charset="0"/>
              <a:buChar char="₋"/>
              <a:tabLst>
                <a:tab pos="542925" algn="l"/>
              </a:tabLst>
            </a:pPr>
            <a:r>
              <a:rPr lang="tr-TR" sz="2000" dirty="0"/>
              <a:t>‘Zamanında Taranan/İzlenen’ hasta sayısı ve oranı,</a:t>
            </a:r>
          </a:p>
          <a:p>
            <a:pPr marL="647700" lvl="1" indent="-285750">
              <a:lnSpc>
                <a:spcPct val="150000"/>
              </a:lnSpc>
              <a:buFont typeface="Calibri" panose="020F0502020204030204" pitchFamily="34" charset="0"/>
              <a:buChar char="₋"/>
              <a:tabLst>
                <a:tab pos="542925" algn="l"/>
              </a:tabLst>
            </a:pPr>
            <a:r>
              <a:rPr lang="tr-TR" sz="2000" dirty="0"/>
              <a:t>‘Taraması/İzlemi devam eden’ hasta sayısı ve oranı, </a:t>
            </a:r>
          </a:p>
          <a:p>
            <a:pPr marL="647700" lvl="1" indent="-285750">
              <a:lnSpc>
                <a:spcPct val="150000"/>
              </a:lnSpc>
              <a:buFont typeface="Calibri" panose="020F0502020204030204" pitchFamily="34" charset="0"/>
              <a:buChar char="₋"/>
              <a:tabLst>
                <a:tab pos="542925" algn="l"/>
              </a:tabLst>
            </a:pPr>
            <a:r>
              <a:rPr lang="tr-TR" sz="2000" dirty="0"/>
              <a:t>‘Taraması/İzlemi durdurulan’’ hasta sayısı ve oranı, </a:t>
            </a:r>
          </a:p>
          <a:p>
            <a:pPr marL="647700" lvl="1" indent="-285750">
              <a:lnSpc>
                <a:spcPct val="150000"/>
              </a:lnSpc>
              <a:buFont typeface="Calibri" panose="020F0502020204030204" pitchFamily="34" charset="0"/>
              <a:buChar char="₋"/>
              <a:tabLst>
                <a:tab pos="542925" algn="l"/>
              </a:tabLst>
            </a:pPr>
            <a:r>
              <a:rPr lang="tr-TR" sz="2000" dirty="0"/>
              <a:t>‘Taraması/İzlemi geciken’’ hasta sayısı ve oranı</a:t>
            </a:r>
          </a:p>
          <a:p>
            <a:pPr marL="647700" lvl="1" indent="-285750">
              <a:lnSpc>
                <a:spcPct val="150000"/>
              </a:lnSpc>
              <a:buFont typeface="Calibri" panose="020F0502020204030204" pitchFamily="34" charset="0"/>
              <a:buChar char="₋"/>
              <a:tabLst>
                <a:tab pos="542925" algn="l"/>
              </a:tabLst>
            </a:pPr>
            <a:r>
              <a:rPr lang="tr-TR" sz="2000" dirty="0"/>
              <a:t>‘Hiç Taranmayan/İzlenmeyen’ hasta sayısı ve oranı</a:t>
            </a:r>
          </a:p>
        </p:txBody>
      </p:sp>
      <p:pic>
        <p:nvPicPr>
          <p:cNvPr id="6" name="İçerik Yer Tutucusu 3">
            <a:extLst>
              <a:ext uri="{FF2B5EF4-FFF2-40B4-BE49-F238E27FC236}">
                <a16:creationId xmlns:a16="http://schemas.microsoft.com/office/drawing/2014/main" id="{D1A560F6-11D8-44A5-8EC9-C34026515BF6}"/>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r="-235" b="31424"/>
          <a:stretch/>
        </p:blipFill>
        <p:spPr bwMode="auto">
          <a:xfrm>
            <a:off x="6810886" y="1883120"/>
            <a:ext cx="4995028" cy="3911098"/>
          </a:xfrm>
          <a:prstGeom prst="rect">
            <a:avLst/>
          </a:prstGeom>
          <a:noFill/>
          <a:ln>
            <a:solidFill>
              <a:schemeClr val="bg1">
                <a:lumMod val="6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7153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0C76CBBF-FF73-4D7D-A146-59D3070812E9}"/>
              </a:ext>
            </a:extLst>
          </p:cNvPr>
          <p:cNvSpPr txBox="1">
            <a:spLocks/>
          </p:cNvSpPr>
          <p:nvPr/>
        </p:nvSpPr>
        <p:spPr>
          <a:xfrm>
            <a:off x="294750" y="1005424"/>
            <a:ext cx="11578394" cy="6080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n-NO" sz="2800" b="1" dirty="0">
                <a:latin typeface="+mn-lt"/>
              </a:rPr>
              <a:t>HYP’de</a:t>
            </a:r>
            <a:r>
              <a:rPr lang="tr-TR" sz="2800" b="1" dirty="0">
                <a:latin typeface="+mn-lt"/>
              </a:rPr>
              <a:t> </a:t>
            </a:r>
            <a:r>
              <a:rPr lang="nn-NO" sz="2800" b="1" dirty="0">
                <a:latin typeface="+mn-lt"/>
              </a:rPr>
              <a:t>Yaşam Tarz</a:t>
            </a:r>
            <a:r>
              <a:rPr lang="tr-TR" sz="2800" b="1" dirty="0">
                <a:latin typeface="+mn-lt"/>
              </a:rPr>
              <a:t>ı</a:t>
            </a:r>
            <a:r>
              <a:rPr lang="nn-NO" sz="2800" b="1" dirty="0">
                <a:latin typeface="+mn-lt"/>
              </a:rPr>
              <a:t> Öne</a:t>
            </a:r>
            <a:r>
              <a:rPr lang="tr-TR" sz="2800" b="1" dirty="0" err="1">
                <a:latin typeface="+mn-lt"/>
              </a:rPr>
              <a:t>ri</a:t>
            </a:r>
            <a:r>
              <a:rPr lang="nn-NO" sz="2800" b="1" dirty="0">
                <a:latin typeface="+mn-lt"/>
              </a:rPr>
              <a:t>ler</a:t>
            </a:r>
            <a:r>
              <a:rPr lang="tr-TR" sz="2800" b="1" dirty="0">
                <a:latin typeface="+mn-lt"/>
              </a:rPr>
              <a:t>inin İzlenmesi</a:t>
            </a:r>
          </a:p>
        </p:txBody>
      </p:sp>
      <p:grpSp>
        <p:nvGrpSpPr>
          <p:cNvPr id="3" name="Grup 2">
            <a:extLst>
              <a:ext uri="{FF2B5EF4-FFF2-40B4-BE49-F238E27FC236}">
                <a16:creationId xmlns:a16="http://schemas.microsoft.com/office/drawing/2014/main" id="{E07495EE-2539-4737-A7F2-28B8E5C32EAD}"/>
              </a:ext>
            </a:extLst>
          </p:cNvPr>
          <p:cNvGrpSpPr/>
          <p:nvPr/>
        </p:nvGrpSpPr>
        <p:grpSpPr>
          <a:xfrm>
            <a:off x="6451041" y="1759495"/>
            <a:ext cx="5130671" cy="4339988"/>
            <a:chOff x="295240" y="1749259"/>
            <a:chExt cx="10665997" cy="4657725"/>
          </a:xfrm>
        </p:grpSpPr>
        <p:pic>
          <p:nvPicPr>
            <p:cNvPr id="7" name="Picture 4" descr="C:\Users\srdc\Desktop\snapshots\yasam-tarzi-beslenme.png">
              <a:extLst>
                <a:ext uri="{FF2B5EF4-FFF2-40B4-BE49-F238E27FC236}">
                  <a16:creationId xmlns:a16="http://schemas.microsoft.com/office/drawing/2014/main" id="{5546DCB6-AF14-4884-B530-E44F0936481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240" y="1749259"/>
              <a:ext cx="10665997" cy="4657725"/>
            </a:xfrm>
            <a:prstGeom prst="rect">
              <a:avLst/>
            </a:prstGeom>
            <a:noFill/>
            <a:ln>
              <a:noFill/>
            </a:ln>
          </p:spPr>
        </p:pic>
        <p:sp>
          <p:nvSpPr>
            <p:cNvPr id="2" name="Dikdörtgen 1">
              <a:extLst>
                <a:ext uri="{FF2B5EF4-FFF2-40B4-BE49-F238E27FC236}">
                  <a16:creationId xmlns:a16="http://schemas.microsoft.com/office/drawing/2014/main" id="{ADD147FA-8874-4457-9ECE-56F4DADB44A9}"/>
                </a:ext>
              </a:extLst>
            </p:cNvPr>
            <p:cNvSpPr/>
            <p:nvPr/>
          </p:nvSpPr>
          <p:spPr>
            <a:xfrm>
              <a:off x="782366" y="2062764"/>
              <a:ext cx="1148316" cy="33256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8" name="Dikdörtgen 7"/>
          <p:cNvSpPr/>
          <p:nvPr/>
        </p:nvSpPr>
        <p:spPr>
          <a:xfrm>
            <a:off x="294750" y="1613435"/>
            <a:ext cx="5895035" cy="4764253"/>
          </a:xfrm>
          <a:prstGeom prst="rect">
            <a:avLst/>
          </a:prstGeom>
        </p:spPr>
        <p:txBody>
          <a:bodyPr wrap="square">
            <a:spAutoFit/>
          </a:bodyPr>
          <a:lstStyle/>
          <a:p>
            <a:pPr marL="342900" indent="-342900">
              <a:lnSpc>
                <a:spcPct val="150000"/>
              </a:lnSpc>
              <a:spcAft>
                <a:spcPts val="600"/>
              </a:spcAft>
              <a:buFont typeface="Arial" panose="020B0604020202020204" pitchFamily="34" charset="0"/>
              <a:buChar char="•"/>
            </a:pPr>
            <a:r>
              <a:rPr lang="tr-TR" sz="2200" dirty="0">
                <a:ea typeface="Calibri" panose="020F0502020204030204" pitchFamily="34" charset="0"/>
                <a:cs typeface="Times New Roman" panose="02020603050405020304" pitchFamily="18" charset="0"/>
              </a:rPr>
              <a:t>Aile Hekimleri tarafından tarama ve izlem süreçleri sırasında hastaya sağlıklı yaşam önerileri sunulmakta, </a:t>
            </a:r>
          </a:p>
          <a:p>
            <a:pPr marL="342900" indent="-342900">
              <a:lnSpc>
                <a:spcPct val="150000"/>
              </a:lnSpc>
              <a:spcAft>
                <a:spcPts val="600"/>
              </a:spcAft>
              <a:buFont typeface="Arial" panose="020B0604020202020204" pitchFamily="34" charset="0"/>
              <a:buChar char="•"/>
            </a:pPr>
            <a:r>
              <a:rPr lang="tr-TR" sz="2200" dirty="0">
                <a:ea typeface="Calibri" panose="020F0502020204030204" pitchFamily="34" charset="0"/>
                <a:cs typeface="Times New Roman" panose="02020603050405020304" pitchFamily="18" charset="0"/>
              </a:rPr>
              <a:t>Kişiye özel </a:t>
            </a:r>
            <a:r>
              <a:rPr lang="en-US" sz="2200" dirty="0" err="1">
                <a:ea typeface="Calibri" panose="020F0502020204030204" pitchFamily="34" charset="0"/>
                <a:cs typeface="Times New Roman" panose="02020603050405020304" pitchFamily="18" charset="0"/>
              </a:rPr>
              <a:t>müdahale</a:t>
            </a:r>
            <a:r>
              <a:rPr lang="en-US" sz="2200" dirty="0">
                <a:ea typeface="Calibri" panose="020F0502020204030204" pitchFamily="34" charset="0"/>
                <a:cs typeface="Times New Roman" panose="02020603050405020304" pitchFamily="18" charset="0"/>
              </a:rPr>
              <a:t> </a:t>
            </a:r>
            <a:r>
              <a:rPr lang="tr-TR" sz="2200" dirty="0">
                <a:ea typeface="Calibri" panose="020F0502020204030204" pitchFamily="34" charset="0"/>
                <a:cs typeface="Times New Roman" panose="02020603050405020304" pitchFamily="18" charset="0"/>
              </a:rPr>
              <a:t>gere</a:t>
            </a:r>
            <a:r>
              <a:rPr lang="en-US" sz="2200" dirty="0" err="1">
                <a:ea typeface="Calibri" panose="020F0502020204030204" pitchFamily="34" charset="0"/>
                <a:cs typeface="Times New Roman" panose="02020603050405020304" pitchFamily="18" charset="0"/>
              </a:rPr>
              <a:t>ğinde</a:t>
            </a:r>
            <a:r>
              <a:rPr lang="tr-TR" sz="2200" dirty="0">
                <a:ea typeface="Calibri" panose="020F0502020204030204" pitchFamily="34" charset="0"/>
                <a:cs typeface="Times New Roman" panose="02020603050405020304" pitchFamily="18" charset="0"/>
              </a:rPr>
              <a:t> Sağlıklı Hayat Merkezlerine Diyetisyen, Fizyoterapist ve Psikologlar tarafından takip edilmek üzere yönlendirilebilmektedir. </a:t>
            </a:r>
          </a:p>
          <a:p>
            <a:pPr marL="342900" indent="-342900">
              <a:lnSpc>
                <a:spcPct val="150000"/>
              </a:lnSpc>
              <a:spcAft>
                <a:spcPts val="600"/>
              </a:spcAft>
              <a:buFont typeface="Arial" panose="020B0604020202020204" pitchFamily="34" charset="0"/>
              <a:buChar char="•"/>
            </a:pPr>
            <a:r>
              <a:rPr lang="tr-TR" sz="2200" dirty="0">
                <a:ea typeface="Calibri" panose="020F0502020204030204" pitchFamily="34" charset="0"/>
                <a:cs typeface="Times New Roman" panose="02020603050405020304" pitchFamily="18" charset="0"/>
              </a:rPr>
              <a:t>Bu yönlendirmeler sırasında Aile Hekimi ilgili sağlık uzmanına iletilmek üzere not da yazabilir. </a:t>
            </a:r>
          </a:p>
        </p:txBody>
      </p:sp>
    </p:spTree>
    <p:extLst>
      <p:ext uri="{BB962C8B-B14F-4D97-AF65-F5344CB8AC3E}">
        <p14:creationId xmlns:p14="http://schemas.microsoft.com/office/powerpoint/2010/main" val="1604807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screenshot of a cell phone&#10;&#10;Description automatically generated">
            <a:extLst>
              <a:ext uri="{FF2B5EF4-FFF2-40B4-BE49-F238E27FC236}">
                <a16:creationId xmlns:a16="http://schemas.microsoft.com/office/drawing/2014/main" id="{09344A56-B47D-4A3A-B943-714A965601B1}"/>
              </a:ext>
            </a:extLst>
          </p:cNvPr>
          <p:cNvPicPr>
            <a:picLocks noChangeAspect="1"/>
          </p:cNvPicPr>
          <p:nvPr/>
        </p:nvPicPr>
        <p:blipFill rotWithShape="1">
          <a:blip r:embed="rId3">
            <a:extLst>
              <a:ext uri="{28A0092B-C50C-407E-A947-70E740481C1C}">
                <a14:useLocalDpi xmlns:a14="http://schemas.microsoft.com/office/drawing/2010/main" val="0"/>
              </a:ext>
            </a:extLst>
          </a:blip>
          <a:srcRect b="48333"/>
          <a:stretch/>
        </p:blipFill>
        <p:spPr>
          <a:xfrm>
            <a:off x="514141" y="1784108"/>
            <a:ext cx="5132258" cy="3919582"/>
          </a:xfrm>
          <a:prstGeom prst="rect">
            <a:avLst/>
          </a:prstGeom>
          <a:ln w="19050">
            <a:noFill/>
          </a:ln>
        </p:spPr>
      </p:pic>
      <p:sp>
        <p:nvSpPr>
          <p:cNvPr id="3" name="Title 2">
            <a:extLst>
              <a:ext uri="{FF2B5EF4-FFF2-40B4-BE49-F238E27FC236}">
                <a16:creationId xmlns:a16="http://schemas.microsoft.com/office/drawing/2014/main" id="{A64E974E-E17D-44C6-A45D-500A04E9774A}"/>
              </a:ext>
            </a:extLst>
          </p:cNvPr>
          <p:cNvSpPr txBox="1">
            <a:spLocks/>
          </p:cNvSpPr>
          <p:nvPr/>
        </p:nvSpPr>
        <p:spPr>
          <a:xfrm>
            <a:off x="366215" y="1122293"/>
            <a:ext cx="11580397" cy="6080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mn-lt"/>
              </a:rPr>
              <a:t>HYP’de Tedavi Planı Özeti ve </a:t>
            </a:r>
            <a:r>
              <a:rPr lang="nn-NO" sz="2800" b="1" dirty="0">
                <a:latin typeface="+mn-lt"/>
              </a:rPr>
              <a:t>Öner</a:t>
            </a:r>
            <a:r>
              <a:rPr lang="tr-TR" sz="2800" b="1" dirty="0">
                <a:latin typeface="+mn-lt"/>
              </a:rPr>
              <a:t>i</a:t>
            </a:r>
            <a:r>
              <a:rPr lang="nn-NO" sz="2800" b="1" dirty="0">
                <a:latin typeface="+mn-lt"/>
              </a:rPr>
              <a:t>ler</a:t>
            </a:r>
            <a:r>
              <a:rPr lang="tr-TR" sz="2800" b="1" dirty="0">
                <a:latin typeface="+mn-lt"/>
              </a:rPr>
              <a:t>in İzlenmesi</a:t>
            </a:r>
          </a:p>
        </p:txBody>
      </p:sp>
      <p:sp>
        <p:nvSpPr>
          <p:cNvPr id="4" name="Dikdörtgen 3">
            <a:extLst>
              <a:ext uri="{FF2B5EF4-FFF2-40B4-BE49-F238E27FC236}">
                <a16:creationId xmlns:a16="http://schemas.microsoft.com/office/drawing/2014/main" id="{1E9536DA-6F5D-4AFC-88BD-D6C356751356}"/>
              </a:ext>
            </a:extLst>
          </p:cNvPr>
          <p:cNvSpPr/>
          <p:nvPr/>
        </p:nvSpPr>
        <p:spPr>
          <a:xfrm>
            <a:off x="441308" y="5852666"/>
            <a:ext cx="10878001" cy="608010"/>
          </a:xfrm>
          <a:prstGeom prst="rect">
            <a:avLst/>
          </a:prstGeom>
        </p:spPr>
        <p:txBody>
          <a:bodyPr>
            <a:noAutofit/>
          </a:bodyPr>
          <a:lstStyle/>
          <a:p>
            <a:pPr>
              <a:spcBef>
                <a:spcPts val="1000"/>
              </a:spcBef>
            </a:pPr>
            <a:r>
              <a:rPr lang="tr-TR" sz="2000" dirty="0">
                <a:cs typeface="Times New Roman" pitchFamily="18" charset="0"/>
              </a:rPr>
              <a:t>Tarama ve izlemler sırasında konan hedefler önerilen aktiviteler özetlenmekte ve çıktı alınarak </a:t>
            </a:r>
            <a:r>
              <a:rPr lang="tr-TR" sz="2000" u="sng" dirty="0">
                <a:cs typeface="Times New Roman" pitchFamily="18" charset="0"/>
              </a:rPr>
              <a:t>tedavi planı hasta ile paylaşılabilmektedir.</a:t>
            </a:r>
          </a:p>
        </p:txBody>
      </p:sp>
      <p:sp>
        <p:nvSpPr>
          <p:cNvPr id="5" name="Dikdörtgen 4">
            <a:extLst>
              <a:ext uri="{FF2B5EF4-FFF2-40B4-BE49-F238E27FC236}">
                <a16:creationId xmlns:a16="http://schemas.microsoft.com/office/drawing/2014/main" id="{3BBAAB3C-AE3C-48C2-B6B3-64C798217312}"/>
              </a:ext>
            </a:extLst>
          </p:cNvPr>
          <p:cNvSpPr/>
          <p:nvPr/>
        </p:nvSpPr>
        <p:spPr>
          <a:xfrm>
            <a:off x="1039315" y="2097312"/>
            <a:ext cx="13081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Dikdörtgen 9">
            <a:extLst>
              <a:ext uri="{FF2B5EF4-FFF2-40B4-BE49-F238E27FC236}">
                <a16:creationId xmlns:a16="http://schemas.microsoft.com/office/drawing/2014/main" id="{233B708E-B1D3-4880-A432-6F667259F8CB}"/>
              </a:ext>
            </a:extLst>
          </p:cNvPr>
          <p:cNvSpPr/>
          <p:nvPr/>
        </p:nvSpPr>
        <p:spPr>
          <a:xfrm>
            <a:off x="4923743" y="2554512"/>
            <a:ext cx="1102537" cy="3615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1" name="Picture 5" descr="A screenshot of a cell phone&#10;&#10;Description automatically generated">
            <a:extLst>
              <a:ext uri="{FF2B5EF4-FFF2-40B4-BE49-F238E27FC236}">
                <a16:creationId xmlns:a16="http://schemas.microsoft.com/office/drawing/2014/main" id="{70D303B6-FF89-4ED9-A46A-EEA793908D66}"/>
              </a:ext>
            </a:extLst>
          </p:cNvPr>
          <p:cNvPicPr>
            <a:picLocks noChangeAspect="1"/>
          </p:cNvPicPr>
          <p:nvPr/>
        </p:nvPicPr>
        <p:blipFill rotWithShape="1">
          <a:blip r:embed="rId3">
            <a:extLst>
              <a:ext uri="{28A0092B-C50C-407E-A947-70E740481C1C}">
                <a14:useLocalDpi xmlns:a14="http://schemas.microsoft.com/office/drawing/2010/main" val="0"/>
              </a:ext>
            </a:extLst>
          </a:blip>
          <a:srcRect l="21694" t="48333" r="-2113"/>
          <a:stretch/>
        </p:blipFill>
        <p:spPr>
          <a:xfrm>
            <a:off x="6408753" y="1772371"/>
            <a:ext cx="4980505" cy="3967532"/>
          </a:xfrm>
          <a:prstGeom prst="rect">
            <a:avLst/>
          </a:prstGeom>
        </p:spPr>
      </p:pic>
    </p:spTree>
    <p:extLst>
      <p:ext uri="{BB962C8B-B14F-4D97-AF65-F5344CB8AC3E}">
        <p14:creationId xmlns:p14="http://schemas.microsoft.com/office/powerpoint/2010/main" val="983169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84C3C58-A72E-4925-A149-3C788E276C36}"/>
              </a:ext>
            </a:extLst>
          </p:cNvPr>
          <p:cNvSpPr/>
          <p:nvPr/>
        </p:nvSpPr>
        <p:spPr>
          <a:xfrm>
            <a:off x="0" y="181354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E033D89F-3E9C-4FEC-AF01-6126F97BEEF4}"/>
              </a:ext>
            </a:extLst>
          </p:cNvPr>
          <p:cNvSpPr/>
          <p:nvPr/>
        </p:nvSpPr>
        <p:spPr>
          <a:xfrm>
            <a:off x="1" y="2010841"/>
            <a:ext cx="12191999" cy="24512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a:extLst>
              <a:ext uri="{FF2B5EF4-FFF2-40B4-BE49-F238E27FC236}">
                <a16:creationId xmlns:a16="http://schemas.microsoft.com/office/drawing/2014/main" id="{3239EC90-83C1-46A9-AF53-39310C97D5B6}"/>
              </a:ext>
            </a:extLst>
          </p:cNvPr>
          <p:cNvSpPr/>
          <p:nvPr/>
        </p:nvSpPr>
        <p:spPr>
          <a:xfrm>
            <a:off x="341195" y="2586251"/>
            <a:ext cx="7558796" cy="1754326"/>
          </a:xfrm>
          <a:prstGeom prst="rect">
            <a:avLst/>
          </a:prstGeom>
          <a:ln>
            <a:noFill/>
          </a:ln>
        </p:spPr>
        <p:txBody>
          <a:bodyPr wrap="square">
            <a:spAutoFit/>
          </a:bodyPr>
          <a:lstStyle/>
          <a:p>
            <a:pPr lvl="0" defTabSz="457200">
              <a:defRPr/>
            </a:pPr>
            <a:r>
              <a:rPr lang="tr-TR" sz="3600" b="1" dirty="0">
                <a:solidFill>
                  <a:srgbClr val="C00000"/>
                </a:solidFill>
                <a:latin typeface="Calibri" panose="020F0502020204030204" pitchFamily="34" charset="0"/>
                <a:cs typeface="Calibri" panose="020F0502020204030204" pitchFamily="34" charset="0"/>
              </a:rPr>
              <a:t>Bulaşıcı olmayan hastalıklarda dünyada ve Türkiye’de mevcut durum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ko-KR" sz="3600" b="1" i="0" u="none" strike="noStrike" kern="1200" cap="none" spc="0" normalizeH="0" baseline="0" noProof="0" dirty="0">
              <a:ln>
                <a:noFill/>
              </a:ln>
              <a:solidFill>
                <a:srgbClr val="C00000"/>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pic>
        <p:nvPicPr>
          <p:cNvPr id="6" name="Picture 2" descr="The Partnership – The Defeat-NCD Partnership">
            <a:extLst>
              <a:ext uri="{FF2B5EF4-FFF2-40B4-BE49-F238E27FC236}">
                <a16:creationId xmlns:a16="http://schemas.microsoft.com/office/drawing/2014/main" id="{F78CB7D2-D364-47C7-96F4-0B2ECDEF357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2344" y="1412776"/>
            <a:ext cx="2924859" cy="346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590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363051" y="1096438"/>
            <a:ext cx="8760708" cy="523220"/>
          </a:xfrm>
          <a:prstGeom prst="rect">
            <a:avLst/>
          </a:prstGeom>
        </p:spPr>
        <p:txBody>
          <a:bodyPr wrap="square">
            <a:spAutoFit/>
          </a:bodyPr>
          <a:lstStyle/>
          <a:p>
            <a:pPr lvl="0">
              <a:defRPr/>
            </a:pPr>
            <a:r>
              <a:rPr lang="tr-TR" sz="2800" b="1" dirty="0"/>
              <a:t>HYP’de Aile Sağlığı Çalışanı </a:t>
            </a:r>
            <a:r>
              <a:rPr lang="tr-TR" sz="2800" b="1" dirty="0">
                <a:ea typeface="+mj-ea"/>
                <a:cs typeface="+mj-cs"/>
              </a:rPr>
              <a:t>Ekranı Kullanımı</a:t>
            </a:r>
          </a:p>
        </p:txBody>
      </p:sp>
      <p:sp>
        <p:nvSpPr>
          <p:cNvPr id="13" name="TextBox 6">
            <a:extLst>
              <a:ext uri="{FF2B5EF4-FFF2-40B4-BE49-F238E27FC236}">
                <a16:creationId xmlns:a16="http://schemas.microsoft.com/office/drawing/2014/main" id="{1A4F2EBE-7BAF-436D-AFC3-BA30E7A9F760}"/>
              </a:ext>
            </a:extLst>
          </p:cNvPr>
          <p:cNvSpPr txBox="1"/>
          <p:nvPr/>
        </p:nvSpPr>
        <p:spPr>
          <a:xfrm>
            <a:off x="363051" y="1700202"/>
            <a:ext cx="6459780" cy="4717702"/>
          </a:xfrm>
          <a:prstGeom prst="rect">
            <a:avLst/>
          </a:prstGeom>
          <a:noFill/>
        </p:spPr>
        <p:txBody>
          <a:bodyPr wrap="square" rtlCol="0">
            <a:spAutoFit/>
          </a:bodyPr>
          <a:lstStyle/>
          <a:p>
            <a:pPr marL="342900" indent="-342900" fontAlgn="base">
              <a:lnSpc>
                <a:spcPct val="130000"/>
              </a:lnSpc>
              <a:spcBef>
                <a:spcPts val="1000"/>
              </a:spcBef>
              <a:spcAft>
                <a:spcPct val="0"/>
              </a:spcAft>
              <a:buSzPct val="130000"/>
              <a:buFont typeface="Arial" panose="020B0604020202020204" pitchFamily="34" charset="0"/>
              <a:buChar char="•"/>
              <a:defRPr/>
            </a:pPr>
            <a:r>
              <a:rPr lang="tr-TR" altLang="tr-TR" sz="2000" dirty="0">
                <a:cs typeface="Times New Roman" pitchFamily="18" charset="0"/>
              </a:rPr>
              <a:t>Aile hekimleri birlikte çalıştıkları aile sağlığı çalışanı</a:t>
            </a:r>
            <a:r>
              <a:rPr lang="en-US" altLang="tr-TR" sz="2000" dirty="0" err="1">
                <a:cs typeface="Times New Roman" pitchFamily="18" charset="0"/>
              </a:rPr>
              <a:t>nı</a:t>
            </a:r>
            <a:r>
              <a:rPr lang="tr-TR" altLang="tr-TR" sz="2000" dirty="0">
                <a:cs typeface="Times New Roman" pitchFamily="18" charset="0"/>
              </a:rPr>
              <a:t> sisteme tanıtabilmekte</a:t>
            </a:r>
            <a:r>
              <a:rPr lang="en-US" altLang="tr-TR" sz="2000" dirty="0">
                <a:cs typeface="Times New Roman" pitchFamily="18" charset="0"/>
              </a:rPr>
              <a:t>dir.</a:t>
            </a:r>
            <a:endParaRPr lang="tr-TR" altLang="tr-TR" sz="2000" dirty="0">
              <a:cs typeface="Times New Roman" pitchFamily="18" charset="0"/>
            </a:endParaRPr>
          </a:p>
          <a:p>
            <a:pPr marL="342900" indent="-342900" fontAlgn="base">
              <a:lnSpc>
                <a:spcPct val="130000"/>
              </a:lnSpc>
              <a:spcBef>
                <a:spcPts val="1000"/>
              </a:spcBef>
              <a:spcAft>
                <a:spcPct val="0"/>
              </a:spcAft>
              <a:buSzPct val="130000"/>
              <a:buFont typeface="Arial" panose="020B0604020202020204" pitchFamily="34" charset="0"/>
              <a:buChar char="•"/>
              <a:defRPr/>
            </a:pPr>
            <a:r>
              <a:rPr lang="en-US" altLang="tr-TR" sz="2000" dirty="0" err="1">
                <a:cs typeface="Times New Roman" pitchFamily="18" charset="0"/>
              </a:rPr>
              <a:t>Aile</a:t>
            </a:r>
            <a:r>
              <a:rPr lang="en-US" altLang="tr-TR" sz="2000" dirty="0">
                <a:cs typeface="Times New Roman" pitchFamily="18" charset="0"/>
              </a:rPr>
              <a:t> </a:t>
            </a:r>
            <a:r>
              <a:rPr lang="en-US" altLang="tr-TR" sz="2000" dirty="0" err="1">
                <a:cs typeface="Times New Roman" pitchFamily="18" charset="0"/>
              </a:rPr>
              <a:t>sağlığı</a:t>
            </a:r>
            <a:r>
              <a:rPr lang="en-US" altLang="tr-TR" sz="2000" dirty="0">
                <a:cs typeface="Times New Roman" pitchFamily="18" charset="0"/>
              </a:rPr>
              <a:t> </a:t>
            </a:r>
            <a:r>
              <a:rPr lang="en-US" altLang="tr-TR" sz="2000" dirty="0" err="1">
                <a:cs typeface="Times New Roman" pitchFamily="18" charset="0"/>
              </a:rPr>
              <a:t>çalışanı</a:t>
            </a:r>
            <a:r>
              <a:rPr lang="en-US" altLang="tr-TR" sz="2000" dirty="0">
                <a:cs typeface="Times New Roman" pitchFamily="18" charset="0"/>
              </a:rPr>
              <a:t> b</a:t>
            </a:r>
            <a:r>
              <a:rPr lang="tr-TR" altLang="tr-TR" sz="2000" dirty="0">
                <a:cs typeface="Times New Roman" pitchFamily="18" charset="0"/>
              </a:rPr>
              <a:t>ağlı bulunduğu birimdeki tüm hastaları görüntüleyebilmekte,</a:t>
            </a:r>
            <a:r>
              <a:rPr lang="en-US" altLang="tr-TR" sz="2000" dirty="0">
                <a:cs typeface="Times New Roman" pitchFamily="18" charset="0"/>
              </a:rPr>
              <a:t> p</a:t>
            </a:r>
            <a:r>
              <a:rPr lang="tr-TR" sz="2000" dirty="0">
                <a:cs typeface="Times New Roman" pitchFamily="18" charset="0"/>
              </a:rPr>
              <a:t>opülasyonunu filtreleyebilmekte</a:t>
            </a:r>
            <a:r>
              <a:rPr lang="en-US" sz="2000" dirty="0">
                <a:cs typeface="Times New Roman" pitchFamily="18" charset="0"/>
              </a:rPr>
              <a:t> </a:t>
            </a:r>
            <a:r>
              <a:rPr lang="en-US" sz="2000" dirty="0" err="1">
                <a:cs typeface="Times New Roman" pitchFamily="18" charset="0"/>
              </a:rPr>
              <a:t>ve</a:t>
            </a:r>
            <a:r>
              <a:rPr lang="en-US" sz="2000" dirty="0">
                <a:cs typeface="Times New Roman" pitchFamily="18" charset="0"/>
              </a:rPr>
              <a:t> h</a:t>
            </a:r>
            <a:r>
              <a:rPr lang="tr-TR" altLang="tr-TR" sz="2000" dirty="0">
                <a:cs typeface="Times New Roman" pitchFamily="18" charset="0"/>
              </a:rPr>
              <a:t>astalar için temel fizik muayene ölçümlerini (tansiyon arteryal, boy, kilo vb.) sisteme  girebilmekte</a:t>
            </a:r>
            <a:r>
              <a:rPr lang="en-US" altLang="tr-TR" sz="2000" dirty="0">
                <a:cs typeface="Times New Roman" pitchFamily="18" charset="0"/>
              </a:rPr>
              <a:t>dir.</a:t>
            </a:r>
          </a:p>
          <a:p>
            <a:pPr marL="342900" indent="-342900" fontAlgn="base">
              <a:lnSpc>
                <a:spcPct val="130000"/>
              </a:lnSpc>
              <a:spcBef>
                <a:spcPts val="1000"/>
              </a:spcBef>
              <a:spcAft>
                <a:spcPct val="0"/>
              </a:spcAft>
              <a:buSzPct val="130000"/>
              <a:buFont typeface="Arial" panose="020B0604020202020204" pitchFamily="34" charset="0"/>
              <a:buChar char="•"/>
              <a:defRPr/>
            </a:pPr>
            <a:r>
              <a:rPr lang="tr-TR" altLang="tr-TR" sz="2000" dirty="0">
                <a:cs typeface="Times New Roman" pitchFamily="18" charset="0"/>
              </a:rPr>
              <a:t>Yaşlı bireyin fonksiyonel durumu (tam bağımlı, kısmi bağımlı, tam bağımsız olma durumu), beslenme değerlendirmesi ve mental durum değerlendirmesi aile hekimi veya ASÇ tarafından yapıl</a:t>
            </a:r>
            <a:r>
              <a:rPr lang="en-US" altLang="tr-TR" sz="2000" dirty="0" err="1">
                <a:cs typeface="Times New Roman" pitchFamily="18" charset="0"/>
              </a:rPr>
              <a:t>abilmektedir</a:t>
            </a:r>
            <a:r>
              <a:rPr lang="en-US" altLang="tr-TR" sz="2000" dirty="0">
                <a:cs typeface="Times New Roman" pitchFamily="18" charset="0"/>
              </a:rPr>
              <a:t>.</a:t>
            </a:r>
            <a:endParaRPr lang="tr-TR" altLang="tr-TR" sz="2000" dirty="0">
              <a:cs typeface="Times New Roman" pitchFamily="18" charset="0"/>
            </a:endParaRPr>
          </a:p>
        </p:txBody>
      </p:sp>
      <p:pic>
        <p:nvPicPr>
          <p:cNvPr id="4" name="Resim 3"/>
          <p:cNvPicPr>
            <a:picLocks noChangeAspect="1"/>
          </p:cNvPicPr>
          <p:nvPr/>
        </p:nvPicPr>
        <p:blipFill rotWithShape="1">
          <a:blip r:embed="rId2"/>
          <a:srcRect t="3260" b="3215"/>
          <a:stretch/>
        </p:blipFill>
        <p:spPr>
          <a:xfrm>
            <a:off x="6983605" y="1619658"/>
            <a:ext cx="3388335" cy="2542937"/>
          </a:xfrm>
          <a:prstGeom prst="rect">
            <a:avLst/>
          </a:prstGeom>
        </p:spPr>
      </p:pic>
      <p:pic>
        <p:nvPicPr>
          <p:cNvPr id="2" name="Resim 1">
            <a:extLst>
              <a:ext uri="{FF2B5EF4-FFF2-40B4-BE49-F238E27FC236}">
                <a16:creationId xmlns:a16="http://schemas.microsoft.com/office/drawing/2014/main" id="{8A182020-32DE-CE2F-C6BD-A319E22723BF}"/>
              </a:ext>
            </a:extLst>
          </p:cNvPr>
          <p:cNvPicPr>
            <a:picLocks noChangeAspect="1"/>
          </p:cNvPicPr>
          <p:nvPr/>
        </p:nvPicPr>
        <p:blipFill>
          <a:blip r:embed="rId3"/>
          <a:stretch>
            <a:fillRect/>
          </a:stretch>
        </p:blipFill>
        <p:spPr>
          <a:xfrm>
            <a:off x="8219551" y="3689775"/>
            <a:ext cx="3388335" cy="2542937"/>
          </a:xfrm>
          <a:prstGeom prst="rect">
            <a:avLst/>
          </a:prstGeom>
        </p:spPr>
      </p:pic>
    </p:spTree>
    <p:extLst>
      <p:ext uri="{BB962C8B-B14F-4D97-AF65-F5344CB8AC3E}">
        <p14:creationId xmlns:p14="http://schemas.microsoft.com/office/powerpoint/2010/main" val="1201387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3EE076FB-12E9-4559-8A2B-3E8EDE1E6AEF}"/>
              </a:ext>
            </a:extLst>
          </p:cNvPr>
          <p:cNvSpPr/>
          <p:nvPr/>
        </p:nvSpPr>
        <p:spPr>
          <a:xfrm>
            <a:off x="341076" y="753626"/>
            <a:ext cx="11435592" cy="984739"/>
          </a:xfrm>
          <a:prstGeom prst="rect">
            <a:avLst/>
          </a:prstGeom>
        </p:spPr>
        <p:txBody>
          <a:bodyPr vert="horz" lIns="91440" tIns="45720" rIns="91440" bIns="45720" rtlCol="0" anchor="ctr">
            <a:noAutofit/>
          </a:bodyPr>
          <a:lstStyle/>
          <a:p>
            <a:pPr>
              <a:spcBef>
                <a:spcPts val="600"/>
              </a:spcBef>
              <a:spcAft>
                <a:spcPts val="600"/>
              </a:spcAft>
            </a:pPr>
            <a:r>
              <a:rPr lang="tr-TR" sz="2800" b="1" dirty="0">
                <a:cs typeface="Arial" panose="020B0604020202020204" pitchFamily="34" charset="0"/>
              </a:rPr>
              <a:t>HYP Kapsamında Sağlıklı Hayat Merkezleri ile Birlikte Yürütülebilen İşlemler</a:t>
            </a:r>
          </a:p>
        </p:txBody>
      </p:sp>
      <p:sp>
        <p:nvSpPr>
          <p:cNvPr id="4" name="Dikdörtgen 3"/>
          <p:cNvSpPr/>
          <p:nvPr/>
        </p:nvSpPr>
        <p:spPr>
          <a:xfrm>
            <a:off x="341075" y="1603836"/>
            <a:ext cx="7587073" cy="4948406"/>
          </a:xfrm>
          <a:prstGeom prst="rect">
            <a:avLst/>
          </a:prstGeom>
        </p:spPr>
        <p:txBody>
          <a:bodyPr wrap="square">
            <a:spAutoFit/>
          </a:bodyPr>
          <a:lstStyle/>
          <a:p>
            <a:pPr marL="342900" indent="-342900">
              <a:lnSpc>
                <a:spcPct val="150000"/>
              </a:lnSpc>
              <a:spcAft>
                <a:spcPts val="600"/>
              </a:spcAft>
              <a:buFont typeface="Arial" panose="020B0604020202020204" pitchFamily="34" charset="0"/>
              <a:buChar char="•"/>
            </a:pPr>
            <a:r>
              <a:rPr lang="tr-TR" sz="1900" dirty="0">
                <a:ea typeface="Calibri" panose="020F0502020204030204" pitchFamily="34" charset="0"/>
                <a:cs typeface="Times New Roman" panose="02020603050405020304" pitchFamily="18" charset="0"/>
              </a:rPr>
              <a:t>Sağlıklı Hayat Merkezlerinde görev yapan fizyoterapist, diyetisyen ve psikologlar hastanın temel bilgilerine erişilebilen, ‘Hasta Takip Özeti’ ekranına erişebilmektedir. HYP’ye </a:t>
            </a:r>
            <a:r>
              <a:rPr lang="en-US" sz="1900" u="sng" dirty="0">
                <a:solidFill>
                  <a:srgbClr val="0563C1"/>
                </a:solidFill>
                <a:ea typeface="Calibri" panose="020F0502020204030204" pitchFamily="34" charset="0"/>
                <a:cs typeface="Times New Roman" panose="02020603050405020304" pitchFamily="18" charset="0"/>
                <a:hlinkClick r:id="rId2"/>
              </a:rPr>
              <a:t>http://hyp.saglik.gov.tr</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adresi</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üzerinden</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giriş</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yapıldıktan</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sonra</a:t>
            </a:r>
            <a:r>
              <a:rPr lang="en-US" sz="1900" dirty="0">
                <a:ea typeface="Calibri" panose="020F0502020204030204" pitchFamily="34" charset="0"/>
                <a:cs typeface="Times New Roman" panose="02020603050405020304" pitchFamily="18" charset="0"/>
              </a:rPr>
              <a:t> </a:t>
            </a:r>
            <a:r>
              <a:rPr lang="tr-TR" sz="1900" dirty="0">
                <a:ea typeface="Calibri" panose="020F0502020204030204" pitchFamily="34" charset="0"/>
                <a:cs typeface="Times New Roman" panose="02020603050405020304" pitchFamily="18" charset="0"/>
              </a:rPr>
              <a:t>k</a:t>
            </a:r>
            <a:r>
              <a:rPr lang="en-US" sz="1900" dirty="0" err="1">
                <a:ea typeface="Calibri" panose="020F0502020204030204" pitchFamily="34" charset="0"/>
                <a:cs typeface="Times New Roman" panose="02020603050405020304" pitchFamily="18" charset="0"/>
              </a:rPr>
              <a:t>ullanıcı</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hastasının</a:t>
            </a:r>
            <a:r>
              <a:rPr lang="en-US" sz="1900" dirty="0">
                <a:ea typeface="Calibri" panose="020F0502020204030204" pitchFamily="34" charset="0"/>
                <a:cs typeface="Times New Roman" panose="02020603050405020304" pitchFamily="18" charset="0"/>
              </a:rPr>
              <a:t> T.C. </a:t>
            </a:r>
            <a:r>
              <a:rPr lang="en-US" sz="1900" dirty="0" err="1">
                <a:ea typeface="Calibri" panose="020F0502020204030204" pitchFamily="34" charset="0"/>
                <a:cs typeface="Times New Roman" panose="02020603050405020304" pitchFamily="18" charset="0"/>
              </a:rPr>
              <a:t>Kimlik</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numarasını</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yazarak</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sistemde</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hastasını</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arayabilir</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ve</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kendi</a:t>
            </a:r>
            <a:r>
              <a:rPr lang="en-US" sz="1900" dirty="0">
                <a:ea typeface="Calibri" panose="020F0502020204030204" pitchFamily="34" charset="0"/>
                <a:cs typeface="Times New Roman" panose="02020603050405020304" pitchFamily="18" charset="0"/>
              </a:rPr>
              <a:t> hasta </a:t>
            </a:r>
            <a:r>
              <a:rPr lang="en-US" sz="1900" dirty="0" err="1">
                <a:ea typeface="Calibri" panose="020F0502020204030204" pitchFamily="34" charset="0"/>
                <a:cs typeface="Times New Roman" panose="02020603050405020304" pitchFamily="18" charset="0"/>
              </a:rPr>
              <a:t>listelerine</a:t>
            </a:r>
            <a:r>
              <a:rPr lang="en-US" sz="1900" dirty="0">
                <a:ea typeface="Calibri" panose="020F0502020204030204" pitchFamily="34" charset="0"/>
                <a:cs typeface="Times New Roman" panose="02020603050405020304" pitchFamily="18" charset="0"/>
              </a:rPr>
              <a:t> </a:t>
            </a:r>
            <a:r>
              <a:rPr lang="en-US" sz="1900" dirty="0" err="1">
                <a:ea typeface="Calibri" panose="020F0502020204030204" pitchFamily="34" charset="0"/>
                <a:cs typeface="Times New Roman" panose="02020603050405020304" pitchFamily="18" charset="0"/>
              </a:rPr>
              <a:t>ekleyebilir</a:t>
            </a:r>
            <a:r>
              <a:rPr lang="tr-TR" sz="1900" dirty="0">
                <a:ea typeface="Calibri" panose="020F0502020204030204" pitchFamily="34" charset="0"/>
                <a:cs typeface="Times New Roman" panose="02020603050405020304" pitchFamily="18" charset="0"/>
              </a:rPr>
              <a:t>. </a:t>
            </a:r>
            <a:endParaRPr lang="en-US" sz="1900" dirty="0">
              <a:ea typeface="Calibri" panose="020F0502020204030204" pitchFamily="34" charset="0"/>
              <a:cs typeface="Times New Roman" panose="02020603050405020304" pitchFamily="18" charset="0"/>
            </a:endParaRPr>
          </a:p>
          <a:p>
            <a:pPr marL="342900" indent="-342900">
              <a:lnSpc>
                <a:spcPct val="150000"/>
              </a:lnSpc>
              <a:spcAft>
                <a:spcPts val="600"/>
              </a:spcAft>
              <a:buFont typeface="Arial" panose="020B0604020202020204" pitchFamily="34" charset="0"/>
              <a:buChar char="•"/>
            </a:pPr>
            <a:r>
              <a:rPr lang="en-US" sz="1900" dirty="0">
                <a:ea typeface="Calibri" panose="020F0502020204030204" pitchFamily="34" charset="0"/>
                <a:cs typeface="Times New Roman" panose="02020603050405020304" pitchFamily="18" charset="0"/>
              </a:rPr>
              <a:t>T</a:t>
            </a:r>
            <a:r>
              <a:rPr lang="tr-TR" sz="1900" dirty="0">
                <a:ea typeface="Calibri" panose="020F0502020204030204" pitchFamily="34" charset="0"/>
                <a:cs typeface="Times New Roman" panose="02020603050405020304" pitchFamily="18" charset="0"/>
              </a:rPr>
              <a:t>akipler</a:t>
            </a:r>
            <a:r>
              <a:rPr lang="en-US" sz="1900" dirty="0" err="1">
                <a:ea typeface="Calibri" panose="020F0502020204030204" pitchFamily="34" charset="0"/>
                <a:cs typeface="Times New Roman" panose="02020603050405020304" pitchFamily="18" charset="0"/>
              </a:rPr>
              <a:t>i</a:t>
            </a:r>
            <a:r>
              <a:rPr lang="tr-TR" sz="1900" dirty="0">
                <a:ea typeface="Calibri" panose="020F0502020204030204" pitchFamily="34" charset="0"/>
                <a:cs typeface="Times New Roman" panose="02020603050405020304" pitchFamily="18" charset="0"/>
              </a:rPr>
              <a:t> sırasında ilgili HSYS modüllerine</a:t>
            </a:r>
            <a:r>
              <a:rPr lang="en-US" sz="1900" dirty="0">
                <a:ea typeface="Calibri" panose="020F0502020204030204" pitchFamily="34" charset="0"/>
                <a:cs typeface="Times New Roman" panose="02020603050405020304" pitchFamily="18" charset="0"/>
              </a:rPr>
              <a:t> </a:t>
            </a:r>
            <a:r>
              <a:rPr lang="tr-TR" sz="1900" dirty="0">
                <a:ea typeface="Calibri" panose="020F0502020204030204" pitchFamily="34" charset="0"/>
                <a:cs typeface="Times New Roman" panose="02020603050405020304" pitchFamily="18" charset="0"/>
              </a:rPr>
              <a:t>(Fizyoterapi Hizmet Programı, Psikososyal Destek Programı, Beslenme ve Fiziksel Aktivite Sistemi)  gir</a:t>
            </a:r>
            <a:r>
              <a:rPr lang="en-US" sz="1900" dirty="0" err="1">
                <a:ea typeface="Calibri" panose="020F0502020204030204" pitchFamily="34" charset="0"/>
                <a:cs typeface="Times New Roman" panose="02020603050405020304" pitchFamily="18" charset="0"/>
              </a:rPr>
              <a:t>dikleri</a:t>
            </a:r>
            <a:r>
              <a:rPr lang="tr-TR" sz="1900" dirty="0">
                <a:ea typeface="Calibri" panose="020F0502020204030204" pitchFamily="34" charset="0"/>
                <a:cs typeface="Times New Roman" panose="02020603050405020304" pitchFamily="18" charset="0"/>
              </a:rPr>
              <a:t> bilgiler, işlem sonuçları  ve sonuç açıklamaları HYP’ye aktarılır. Böylece izlem sırasında yardımcı sağlık uzmanları tarafından girilen bu bilgilere Aile Hekimleri de HYP üzerinden ulaşabilmektedir. </a:t>
            </a:r>
          </a:p>
        </p:txBody>
      </p:sp>
      <p:pic>
        <p:nvPicPr>
          <p:cNvPr id="10" name="Picture 1"/>
          <p:cNvPicPr/>
          <p:nvPr/>
        </p:nvPicPr>
        <p:blipFill rotWithShape="1">
          <a:blip r:embed="rId3" cstate="print">
            <a:extLst>
              <a:ext uri="{28A0092B-C50C-407E-A947-70E740481C1C}">
                <a14:useLocalDpi xmlns:a14="http://schemas.microsoft.com/office/drawing/2010/main" val="0"/>
              </a:ext>
            </a:extLst>
          </a:blip>
          <a:srcRect b="23004"/>
          <a:stretch/>
        </p:blipFill>
        <p:spPr>
          <a:xfrm>
            <a:off x="8110994" y="3602885"/>
            <a:ext cx="3408331" cy="984739"/>
          </a:xfrm>
          <a:prstGeom prst="rect">
            <a:avLst/>
          </a:prstGeom>
        </p:spPr>
      </p:pic>
      <p:pic>
        <p:nvPicPr>
          <p:cNvPr id="12" name="Picture 439"/>
          <p:cNvPicPr/>
          <p:nvPr/>
        </p:nvPicPr>
        <p:blipFill>
          <a:blip r:embed="rId4" cstate="print">
            <a:extLst>
              <a:ext uri="{28A0092B-C50C-407E-A947-70E740481C1C}">
                <a14:useLocalDpi xmlns:a14="http://schemas.microsoft.com/office/drawing/2010/main" val="0"/>
              </a:ext>
            </a:extLst>
          </a:blip>
          <a:stretch>
            <a:fillRect/>
          </a:stretch>
        </p:blipFill>
        <p:spPr>
          <a:xfrm>
            <a:off x="8110996" y="5137864"/>
            <a:ext cx="3408332" cy="1600586"/>
          </a:xfrm>
          <a:prstGeom prst="rect">
            <a:avLst/>
          </a:prstGeom>
        </p:spPr>
      </p:pic>
      <p:sp>
        <p:nvSpPr>
          <p:cNvPr id="13" name="Rectangle: Rounded Corners 440"/>
          <p:cNvSpPr/>
          <p:nvPr/>
        </p:nvSpPr>
        <p:spPr>
          <a:xfrm>
            <a:off x="8839638" y="6004026"/>
            <a:ext cx="431165" cy="200696"/>
          </a:xfrm>
          <a:prstGeom prst="round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4" name="Rectangle: Rounded Corners 440"/>
          <p:cNvSpPr/>
          <p:nvPr/>
        </p:nvSpPr>
        <p:spPr>
          <a:xfrm>
            <a:off x="9383997" y="6507695"/>
            <a:ext cx="431165" cy="223619"/>
          </a:xfrm>
          <a:prstGeom prst="round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5" name="Rectangle: Rounded Corners 440"/>
          <p:cNvSpPr/>
          <p:nvPr/>
        </p:nvSpPr>
        <p:spPr>
          <a:xfrm>
            <a:off x="9055220" y="4265302"/>
            <a:ext cx="705517" cy="152900"/>
          </a:xfrm>
          <a:prstGeom prst="round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2" name="Picture 6">
            <a:extLst>
              <a:ext uri="{FF2B5EF4-FFF2-40B4-BE49-F238E27FC236}">
                <a16:creationId xmlns:a16="http://schemas.microsoft.com/office/drawing/2014/main" id="{7DFBA374-98D6-4D47-6355-1C0084C96106}"/>
              </a:ext>
            </a:extLst>
          </p:cNvPr>
          <p:cNvPicPr/>
          <p:nvPr/>
        </p:nvPicPr>
        <p:blipFill>
          <a:blip r:embed="rId5"/>
          <a:stretch>
            <a:fillRect/>
          </a:stretch>
        </p:blipFill>
        <p:spPr>
          <a:xfrm>
            <a:off x="8110995" y="1756714"/>
            <a:ext cx="3408330" cy="1739422"/>
          </a:xfrm>
          <a:prstGeom prst="rect">
            <a:avLst/>
          </a:prstGeom>
        </p:spPr>
      </p:pic>
      <p:sp>
        <p:nvSpPr>
          <p:cNvPr id="3" name="Rectangle: Rounded Corners 9">
            <a:extLst>
              <a:ext uri="{FF2B5EF4-FFF2-40B4-BE49-F238E27FC236}">
                <a16:creationId xmlns:a16="http://schemas.microsoft.com/office/drawing/2014/main" id="{0CD5FFB1-7ADB-A559-4686-99FEFE561220}"/>
              </a:ext>
            </a:extLst>
          </p:cNvPr>
          <p:cNvSpPr/>
          <p:nvPr/>
        </p:nvSpPr>
        <p:spPr>
          <a:xfrm>
            <a:off x="8773915" y="2164387"/>
            <a:ext cx="1294533" cy="1350097"/>
          </a:xfrm>
          <a:prstGeom prst="round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11" name="Picture 3"/>
          <p:cNvPicPr/>
          <p:nvPr/>
        </p:nvPicPr>
        <p:blipFill rotWithShape="1">
          <a:blip r:embed="rId6" cstate="hqprint">
            <a:extLst>
              <a:ext uri="{28A0092B-C50C-407E-A947-70E740481C1C}">
                <a14:useLocalDpi xmlns:a14="http://schemas.microsoft.com/office/drawing/2010/main" val="0"/>
              </a:ext>
            </a:extLst>
          </a:blip>
          <a:srcRect t="29843"/>
          <a:stretch/>
        </p:blipFill>
        <p:spPr>
          <a:xfrm>
            <a:off x="8110995" y="4605973"/>
            <a:ext cx="3408331" cy="668686"/>
          </a:xfrm>
          <a:prstGeom prst="rect">
            <a:avLst/>
          </a:prstGeom>
        </p:spPr>
      </p:pic>
    </p:spTree>
    <p:extLst>
      <p:ext uri="{BB962C8B-B14F-4D97-AF65-F5344CB8AC3E}">
        <p14:creationId xmlns:p14="http://schemas.microsoft.com/office/powerpoint/2010/main" val="3863452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B6A9542E-C4C2-4145-A1F6-D7B442FC067E}"/>
              </a:ext>
            </a:extLst>
          </p:cNvPr>
          <p:cNvSpPr/>
          <p:nvPr/>
        </p:nvSpPr>
        <p:spPr>
          <a:xfrm>
            <a:off x="562707" y="2419350"/>
            <a:ext cx="6873073" cy="3562350"/>
          </a:xfrm>
          <a:prstGeom prst="rect">
            <a:avLst/>
          </a:prstGeom>
          <a:solidFill>
            <a:schemeClr val="accent5">
              <a:lumMod val="20000"/>
              <a:lumOff val="80000"/>
            </a:schemeClr>
          </a:solidFill>
        </p:spPr>
        <p:txBody>
          <a:bodyPr anchor="ctr">
            <a:noAutofit/>
          </a:bodyPr>
          <a:lstStyle/>
          <a:p>
            <a:pPr algn="just" hangingPunct="1">
              <a:lnSpc>
                <a:spcPct val="170000"/>
              </a:lnSpc>
              <a:buFont typeface="Arial" panose="020B0604020202020204" pitchFamily="34" charset="0"/>
            </a:pPr>
            <a:r>
              <a:rPr lang="en-US" sz="2200" kern="1200" dirty="0" err="1"/>
              <a:t>Aile</a:t>
            </a:r>
            <a:r>
              <a:rPr lang="en-US" sz="2200" kern="1200" dirty="0"/>
              <a:t> </a:t>
            </a:r>
            <a:r>
              <a:rPr lang="en-US" sz="2200" kern="1200" dirty="0" err="1"/>
              <a:t>hekimlerinin</a:t>
            </a:r>
            <a:r>
              <a:rPr lang="en-US" sz="2200" kern="1200" dirty="0"/>
              <a:t> </a:t>
            </a:r>
            <a:r>
              <a:rPr lang="en-US" sz="2200" kern="1200" dirty="0" err="1"/>
              <a:t>hizmet</a:t>
            </a:r>
            <a:r>
              <a:rPr lang="en-US" sz="2200" kern="1200" dirty="0"/>
              <a:t> </a:t>
            </a:r>
            <a:r>
              <a:rPr lang="en-US" sz="2200" kern="1200" dirty="0" err="1"/>
              <a:t>sunumunu</a:t>
            </a:r>
            <a:r>
              <a:rPr lang="en-US" sz="2200" kern="1200" dirty="0"/>
              <a:t> </a:t>
            </a:r>
            <a:r>
              <a:rPr lang="en-US" sz="2200" kern="1200" dirty="0" err="1"/>
              <a:t>düzenlemek</a:t>
            </a:r>
            <a:r>
              <a:rPr lang="en-US" sz="2200" kern="1200" dirty="0"/>
              <a:t> </a:t>
            </a:r>
            <a:r>
              <a:rPr lang="en-US" sz="2200" kern="1200" dirty="0" err="1"/>
              <a:t>amacıyla</a:t>
            </a:r>
            <a:r>
              <a:rPr lang="en-US" sz="2200" kern="1200" dirty="0"/>
              <a:t> </a:t>
            </a:r>
            <a:r>
              <a:rPr lang="en-US" sz="2200" kern="1200" dirty="0" err="1"/>
              <a:t>performans</a:t>
            </a:r>
            <a:r>
              <a:rPr lang="en-US" sz="2200" kern="1200" dirty="0"/>
              <a:t> </a:t>
            </a:r>
            <a:r>
              <a:rPr lang="en-US" sz="2200" kern="1200" dirty="0" err="1"/>
              <a:t>ödemelerinde</a:t>
            </a:r>
            <a:r>
              <a:rPr lang="en-US" sz="2200" kern="1200" dirty="0"/>
              <a:t> </a:t>
            </a:r>
            <a:r>
              <a:rPr lang="en-US" sz="2200" kern="1200" dirty="0" err="1"/>
              <a:t>kronik</a:t>
            </a:r>
            <a:r>
              <a:rPr lang="en-US" sz="2200" kern="1200" dirty="0"/>
              <a:t> hastalık </a:t>
            </a:r>
            <a:r>
              <a:rPr lang="en-US" sz="2200" kern="1200" dirty="0" err="1"/>
              <a:t>tarama</a:t>
            </a:r>
            <a:r>
              <a:rPr lang="en-US" sz="2200" kern="1200" dirty="0"/>
              <a:t> ve </a:t>
            </a:r>
            <a:r>
              <a:rPr lang="en-US" sz="2200" kern="1200" dirty="0" err="1"/>
              <a:t>izlemlerinin</a:t>
            </a:r>
            <a:r>
              <a:rPr lang="en-US" sz="2200" kern="1200" dirty="0"/>
              <a:t> (hipertansiyon, </a:t>
            </a:r>
            <a:r>
              <a:rPr lang="en-US" sz="2200" kern="1200" dirty="0" err="1"/>
              <a:t>diyabet</a:t>
            </a:r>
            <a:r>
              <a:rPr lang="en-US" sz="2200" kern="1200" dirty="0"/>
              <a:t> ve kardiyovasküler risk </a:t>
            </a:r>
            <a:r>
              <a:rPr lang="en-US" sz="2200" kern="1200" dirty="0" err="1"/>
              <a:t>değerlendirmesi</a:t>
            </a:r>
            <a:r>
              <a:rPr lang="en-US" sz="2200" kern="1200" dirty="0"/>
              <a:t> vb.) </a:t>
            </a:r>
            <a:r>
              <a:rPr lang="tr-TR" sz="2200" dirty="0"/>
              <a:t>ve çok yönlü yaşlı değerlendirmesinin </a:t>
            </a:r>
            <a:r>
              <a:rPr lang="en-US" sz="2200" kern="1200" dirty="0"/>
              <a:t>de yer </a:t>
            </a:r>
            <a:r>
              <a:rPr lang="en-US" sz="2200" kern="1200" dirty="0" err="1"/>
              <a:t>alması</a:t>
            </a:r>
            <a:r>
              <a:rPr lang="en-US" sz="2200" kern="1200" dirty="0"/>
              <a:t> için </a:t>
            </a:r>
            <a:r>
              <a:rPr lang="en-US" sz="2200" kern="1200" dirty="0" err="1"/>
              <a:t>teknik</a:t>
            </a:r>
            <a:r>
              <a:rPr lang="en-US" sz="2200" kern="1200" dirty="0"/>
              <a:t> </a:t>
            </a:r>
            <a:r>
              <a:rPr lang="en-US" sz="2200" kern="1200" dirty="0" err="1"/>
              <a:t>öneriler</a:t>
            </a:r>
            <a:r>
              <a:rPr lang="en-US" sz="2200" kern="1200" dirty="0"/>
              <a:t> </a:t>
            </a:r>
            <a:r>
              <a:rPr lang="en-US" sz="2200" kern="1200" dirty="0" err="1"/>
              <a:t>hazırlanmış</a:t>
            </a:r>
            <a:r>
              <a:rPr lang="en-US" sz="2200" kern="1200" dirty="0"/>
              <a:t> ve </a:t>
            </a:r>
            <a:r>
              <a:rPr lang="en-US" sz="2200" kern="1200" dirty="0" err="1"/>
              <a:t>yönetmelik</a:t>
            </a:r>
            <a:r>
              <a:rPr lang="tr-TR" sz="2200" dirty="0"/>
              <a:t>te yer alması </a:t>
            </a:r>
            <a:r>
              <a:rPr lang="en-US" sz="2200" kern="1200" dirty="0" err="1"/>
              <a:t>sağlanmıştır</a:t>
            </a:r>
            <a:r>
              <a:rPr lang="en-US" sz="2200" kern="1200" dirty="0"/>
              <a:t>. </a:t>
            </a:r>
            <a:endParaRPr lang="tr-TR" sz="2200" kern="1200" dirty="0"/>
          </a:p>
        </p:txBody>
      </p:sp>
      <p:sp>
        <p:nvSpPr>
          <p:cNvPr id="4" name="Dikdörtgen 3">
            <a:extLst>
              <a:ext uri="{FF2B5EF4-FFF2-40B4-BE49-F238E27FC236}">
                <a16:creationId xmlns:a16="http://schemas.microsoft.com/office/drawing/2014/main" id="{BF115B14-95B0-41D1-BF3F-B37D3B6CB5AB}"/>
              </a:ext>
            </a:extLst>
          </p:cNvPr>
          <p:cNvSpPr/>
          <p:nvPr/>
        </p:nvSpPr>
        <p:spPr>
          <a:xfrm>
            <a:off x="535548" y="1071757"/>
            <a:ext cx="9515789" cy="523220"/>
          </a:xfrm>
          <a:prstGeom prst="rect">
            <a:avLst/>
          </a:prstGeom>
        </p:spPr>
        <p:txBody>
          <a:bodyPr wrap="square">
            <a:spAutoFit/>
          </a:bodyPr>
          <a:lstStyle/>
          <a:p>
            <a:r>
              <a:rPr lang="en-US" sz="2800" b="1" dirty="0" err="1"/>
              <a:t>Performans</a:t>
            </a:r>
            <a:r>
              <a:rPr lang="en-US" sz="2800" b="1" dirty="0"/>
              <a:t> </a:t>
            </a:r>
            <a:r>
              <a:rPr lang="en-US" sz="2800" b="1" dirty="0" err="1"/>
              <a:t>Ödeme</a:t>
            </a:r>
            <a:r>
              <a:rPr lang="en-US" sz="2800" b="1" dirty="0"/>
              <a:t> </a:t>
            </a:r>
            <a:r>
              <a:rPr lang="en-US" sz="2800" b="1" dirty="0" err="1"/>
              <a:t>Değişikliği</a:t>
            </a:r>
            <a:r>
              <a:rPr lang="en-US" sz="2800" b="1" dirty="0"/>
              <a:t> </a:t>
            </a:r>
            <a:r>
              <a:rPr lang="en-US" sz="2800" b="1" dirty="0" err="1"/>
              <a:t>Önerilerinin</a:t>
            </a:r>
            <a:r>
              <a:rPr lang="en-US" sz="2800" b="1" dirty="0"/>
              <a:t> </a:t>
            </a:r>
            <a:r>
              <a:rPr lang="en-US" sz="2800" b="1" dirty="0" err="1"/>
              <a:t>Hazırlanması</a:t>
            </a:r>
            <a:endParaRPr lang="tr-TR" sz="2800" b="1" dirty="0"/>
          </a:p>
        </p:txBody>
      </p:sp>
      <p:pic>
        <p:nvPicPr>
          <p:cNvPr id="2" name="Resim 1"/>
          <p:cNvPicPr>
            <a:picLocks noChangeAspect="1"/>
          </p:cNvPicPr>
          <p:nvPr/>
        </p:nvPicPr>
        <p:blipFill>
          <a:blip r:embed="rId3"/>
          <a:stretch>
            <a:fillRect/>
          </a:stretch>
        </p:blipFill>
        <p:spPr>
          <a:xfrm>
            <a:off x="7801707" y="1767357"/>
            <a:ext cx="3613534" cy="4612195"/>
          </a:xfrm>
          <a:prstGeom prst="rect">
            <a:avLst/>
          </a:prstGeom>
          <a:ln>
            <a:solidFill>
              <a:schemeClr val="bg1">
                <a:lumMod val="65000"/>
              </a:schemeClr>
            </a:solidFill>
          </a:ln>
        </p:spPr>
      </p:pic>
    </p:spTree>
    <p:extLst>
      <p:ext uri="{BB962C8B-B14F-4D97-AF65-F5344CB8AC3E}">
        <p14:creationId xmlns:p14="http://schemas.microsoft.com/office/powerpoint/2010/main" val="835647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a:off x="736983" y="4582142"/>
            <a:ext cx="1500000" cy="830997"/>
          </a:xfrm>
          <a:prstGeom prst="rect">
            <a:avLst/>
          </a:prstGeom>
        </p:spPr>
        <p:txBody>
          <a:bodyPr wrap="square">
            <a:spAutoFit/>
          </a:bodyPr>
          <a:lstStyle/>
          <a:p>
            <a:pPr algn="r"/>
            <a:r>
              <a:rPr lang="tr-TR" sz="1200" dirty="0">
                <a:solidFill>
                  <a:prstClr val="white"/>
                </a:solidFill>
              </a:rPr>
              <a:t>15 yaş üstü bireylerde tütün kullanma sıklığında %30 göreli azalma</a:t>
            </a:r>
            <a:endParaRPr lang="tr-TR" sz="1200" dirty="0">
              <a:solidFill>
                <a:prstClr val="white"/>
              </a:solidFill>
              <a:ea typeface="Times New Roman"/>
              <a:cs typeface="Times New Roman"/>
            </a:endParaRPr>
          </a:p>
        </p:txBody>
      </p:sp>
      <p:sp>
        <p:nvSpPr>
          <p:cNvPr id="9" name="Dikdörtgen 8"/>
          <p:cNvSpPr/>
          <p:nvPr/>
        </p:nvSpPr>
        <p:spPr>
          <a:xfrm>
            <a:off x="297005" y="904985"/>
            <a:ext cx="9656747" cy="50120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tr-TR" sz="2800" b="1" dirty="0">
                <a:solidFill>
                  <a:schemeClr val="tx1"/>
                </a:solidFill>
              </a:rPr>
              <a:t>SİNA Pozitif Performans Ekranları</a:t>
            </a:r>
          </a:p>
        </p:txBody>
      </p:sp>
      <p:pic>
        <p:nvPicPr>
          <p:cNvPr id="8" name="Resim 7">
            <a:extLst>
              <a:ext uri="{FF2B5EF4-FFF2-40B4-BE49-F238E27FC236}">
                <a16:creationId xmlns:a16="http://schemas.microsoft.com/office/drawing/2014/main" id="{D1E746F4-E2E4-4AF9-B879-3FEFFFC04B85}"/>
              </a:ext>
            </a:extLst>
          </p:cNvPr>
          <p:cNvPicPr>
            <a:picLocks noChangeAspect="1"/>
          </p:cNvPicPr>
          <p:nvPr/>
        </p:nvPicPr>
        <p:blipFill rotWithShape="1">
          <a:blip r:embed="rId2"/>
          <a:srcRect r="2020"/>
          <a:stretch/>
        </p:blipFill>
        <p:spPr>
          <a:xfrm>
            <a:off x="494377" y="1468451"/>
            <a:ext cx="10037816" cy="4967362"/>
          </a:xfrm>
          <a:prstGeom prst="rect">
            <a:avLst/>
          </a:prstGeom>
        </p:spPr>
      </p:pic>
      <p:pic>
        <p:nvPicPr>
          <p:cNvPr id="5" name="Resim 4">
            <a:extLst>
              <a:ext uri="{FF2B5EF4-FFF2-40B4-BE49-F238E27FC236}">
                <a16:creationId xmlns:a16="http://schemas.microsoft.com/office/drawing/2014/main" id="{7A669556-2598-4B51-A8D6-FDE5FE7A9E46}"/>
              </a:ext>
            </a:extLst>
          </p:cNvPr>
          <p:cNvPicPr>
            <a:picLocks noChangeAspect="1"/>
          </p:cNvPicPr>
          <p:nvPr/>
        </p:nvPicPr>
        <p:blipFill>
          <a:blip r:embed="rId3"/>
          <a:stretch>
            <a:fillRect/>
          </a:stretch>
        </p:blipFill>
        <p:spPr>
          <a:xfrm>
            <a:off x="10147290" y="4997640"/>
            <a:ext cx="1550333" cy="1546903"/>
          </a:xfrm>
          <a:prstGeom prst="rect">
            <a:avLst/>
          </a:prstGeom>
        </p:spPr>
      </p:pic>
    </p:spTree>
    <p:extLst>
      <p:ext uri="{BB962C8B-B14F-4D97-AF65-F5344CB8AC3E}">
        <p14:creationId xmlns:p14="http://schemas.microsoft.com/office/powerpoint/2010/main" val="9725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a:off x="736983" y="4582142"/>
            <a:ext cx="1500000" cy="830997"/>
          </a:xfrm>
          <a:prstGeom prst="rect">
            <a:avLst/>
          </a:prstGeom>
        </p:spPr>
        <p:txBody>
          <a:bodyPr wrap="square">
            <a:spAutoFit/>
          </a:bodyPr>
          <a:lstStyle/>
          <a:p>
            <a:pPr algn="r"/>
            <a:r>
              <a:rPr lang="tr-TR" sz="1200" dirty="0">
                <a:solidFill>
                  <a:prstClr val="white"/>
                </a:solidFill>
              </a:rPr>
              <a:t>15 yaş üstü bireylerde tütün kullanma sıklığında %30 göreli azalma</a:t>
            </a:r>
            <a:endParaRPr lang="tr-TR" sz="1200" dirty="0">
              <a:solidFill>
                <a:prstClr val="white"/>
              </a:solidFill>
              <a:ea typeface="Times New Roman"/>
              <a:cs typeface="Times New Roman"/>
            </a:endParaRPr>
          </a:p>
        </p:txBody>
      </p:sp>
      <p:sp>
        <p:nvSpPr>
          <p:cNvPr id="9" name="Dikdörtgen 8"/>
          <p:cNvSpPr/>
          <p:nvPr/>
        </p:nvSpPr>
        <p:spPr>
          <a:xfrm>
            <a:off x="512617" y="775673"/>
            <a:ext cx="9656747" cy="50120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tr-TR" sz="2800" b="1" dirty="0">
                <a:solidFill>
                  <a:schemeClr val="tx1"/>
                </a:solidFill>
              </a:rPr>
              <a:t>SİNA Pozitif Performans Ekran Örnekleri</a:t>
            </a:r>
          </a:p>
        </p:txBody>
      </p:sp>
      <p:pic>
        <p:nvPicPr>
          <p:cNvPr id="6" name="Resim 5">
            <a:extLst>
              <a:ext uri="{FF2B5EF4-FFF2-40B4-BE49-F238E27FC236}">
                <a16:creationId xmlns:a16="http://schemas.microsoft.com/office/drawing/2014/main" id="{BA5E2627-5483-46D7-A5EE-DED3C56BD0CA}"/>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623453" y="1725655"/>
            <a:ext cx="3430171" cy="2159528"/>
          </a:xfrm>
          <a:prstGeom prst="rect">
            <a:avLst/>
          </a:prstGeom>
          <a:ln>
            <a:solidFill>
              <a:schemeClr val="bg1">
                <a:lumMod val="75000"/>
              </a:schemeClr>
            </a:solidFill>
          </a:ln>
        </p:spPr>
      </p:pic>
      <p:sp>
        <p:nvSpPr>
          <p:cNvPr id="7" name="Dikdörtgen 6">
            <a:extLst>
              <a:ext uri="{FF2B5EF4-FFF2-40B4-BE49-F238E27FC236}">
                <a16:creationId xmlns:a16="http://schemas.microsoft.com/office/drawing/2014/main" id="{5071A11D-5DC0-4994-A3D0-35F79D56D1E2}"/>
              </a:ext>
            </a:extLst>
          </p:cNvPr>
          <p:cNvSpPr/>
          <p:nvPr/>
        </p:nvSpPr>
        <p:spPr>
          <a:xfrm>
            <a:off x="512617" y="1237974"/>
            <a:ext cx="4277592" cy="50120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tr-TR" sz="1600" b="1" dirty="0">
                <a:solidFill>
                  <a:srgbClr val="002060"/>
                </a:solidFill>
              </a:rPr>
              <a:t>HT Tarama Sayısı, Oranı, Haziran 2022, Türkiye</a:t>
            </a:r>
          </a:p>
        </p:txBody>
      </p:sp>
      <p:grpSp>
        <p:nvGrpSpPr>
          <p:cNvPr id="10" name="Grup 9">
            <a:extLst>
              <a:ext uri="{FF2B5EF4-FFF2-40B4-BE49-F238E27FC236}">
                <a16:creationId xmlns:a16="http://schemas.microsoft.com/office/drawing/2014/main" id="{2AF3CB2C-EB40-4F42-8CF8-4BC4B4221B30}"/>
              </a:ext>
            </a:extLst>
          </p:cNvPr>
          <p:cNvGrpSpPr/>
          <p:nvPr/>
        </p:nvGrpSpPr>
        <p:grpSpPr>
          <a:xfrm>
            <a:off x="2348198" y="4476105"/>
            <a:ext cx="3198651" cy="2068259"/>
            <a:chOff x="5655365" y="2047226"/>
            <a:chExt cx="5201024" cy="3702050"/>
          </a:xfrm>
        </p:grpSpPr>
        <p:pic>
          <p:nvPicPr>
            <p:cNvPr id="11" name="Resim 10">
              <a:extLst>
                <a:ext uri="{FF2B5EF4-FFF2-40B4-BE49-F238E27FC236}">
                  <a16:creationId xmlns:a16="http://schemas.microsoft.com/office/drawing/2014/main" id="{08D19625-BB8D-49C0-BE14-4B0478752D9F}"/>
                </a:ext>
              </a:extLst>
            </p:cNvPr>
            <p:cNvPicPr>
              <a:picLocks noChangeAspect="1"/>
            </p:cNvPicPr>
            <p:nvPr/>
          </p:nvPicPr>
          <p:blipFill rotWithShape="1">
            <a:blip r:embed="rId3">
              <a:extLst>
                <a:ext uri="{28A0092B-C50C-407E-A947-70E740481C1C}">
                  <a14:useLocalDpi xmlns:a14="http://schemas.microsoft.com/office/drawing/2010/main" val="0"/>
                </a:ext>
              </a:extLst>
            </a:blip>
            <a:srcRect l="49751"/>
            <a:stretch/>
          </p:blipFill>
          <p:spPr>
            <a:xfrm>
              <a:off x="5655365" y="2047226"/>
              <a:ext cx="5201024" cy="3702050"/>
            </a:xfrm>
            <a:prstGeom prst="rect">
              <a:avLst/>
            </a:prstGeom>
            <a:ln>
              <a:solidFill>
                <a:schemeClr val="bg1">
                  <a:lumMod val="75000"/>
                </a:schemeClr>
              </a:solidFill>
            </a:ln>
          </p:spPr>
        </p:pic>
        <p:pic>
          <p:nvPicPr>
            <p:cNvPr id="12" name="Resim 11">
              <a:extLst>
                <a:ext uri="{FF2B5EF4-FFF2-40B4-BE49-F238E27FC236}">
                  <a16:creationId xmlns:a16="http://schemas.microsoft.com/office/drawing/2014/main" id="{AD6B212E-3D9D-47D7-ACD2-DC5BAF6F41FD}"/>
                </a:ext>
              </a:extLst>
            </p:cNvPr>
            <p:cNvPicPr>
              <a:picLocks noChangeAspect="1"/>
            </p:cNvPicPr>
            <p:nvPr/>
          </p:nvPicPr>
          <p:blipFill rotWithShape="1">
            <a:blip r:embed="rId3">
              <a:extLst>
                <a:ext uri="{28A0092B-C50C-407E-A947-70E740481C1C}">
                  <a14:useLocalDpi xmlns:a14="http://schemas.microsoft.com/office/drawing/2010/main" val="0"/>
                </a:ext>
              </a:extLst>
            </a:blip>
            <a:srcRect r="41179" b="81069"/>
            <a:stretch/>
          </p:blipFill>
          <p:spPr>
            <a:xfrm>
              <a:off x="5655365" y="2104277"/>
              <a:ext cx="5108712" cy="700835"/>
            </a:xfrm>
            <a:prstGeom prst="rect">
              <a:avLst/>
            </a:prstGeom>
            <a:ln>
              <a:noFill/>
            </a:ln>
          </p:spPr>
        </p:pic>
      </p:grpSp>
      <p:sp>
        <p:nvSpPr>
          <p:cNvPr id="13" name="Dikdörtgen 12">
            <a:extLst>
              <a:ext uri="{FF2B5EF4-FFF2-40B4-BE49-F238E27FC236}">
                <a16:creationId xmlns:a16="http://schemas.microsoft.com/office/drawing/2014/main" id="{C474FB4A-D7AA-435A-9773-BBB0460C9123}"/>
              </a:ext>
            </a:extLst>
          </p:cNvPr>
          <p:cNvSpPr/>
          <p:nvPr/>
        </p:nvSpPr>
        <p:spPr>
          <a:xfrm>
            <a:off x="2214956" y="4014485"/>
            <a:ext cx="5359522" cy="50120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tr-TR" sz="1600" b="1" dirty="0">
                <a:solidFill>
                  <a:srgbClr val="002060"/>
                </a:solidFill>
              </a:rPr>
              <a:t>HT İzlem Sayısı, Oranı, Haziran 2022, Türkiye</a:t>
            </a:r>
          </a:p>
        </p:txBody>
      </p:sp>
      <p:pic>
        <p:nvPicPr>
          <p:cNvPr id="14" name="Resim 13">
            <a:extLst>
              <a:ext uri="{FF2B5EF4-FFF2-40B4-BE49-F238E27FC236}">
                <a16:creationId xmlns:a16="http://schemas.microsoft.com/office/drawing/2014/main" id="{B9EC4CE2-14A8-4CEF-90A7-F1F0500FC793}"/>
              </a:ext>
            </a:extLst>
          </p:cNvPr>
          <p:cNvPicPr>
            <a:picLocks noChangeAspect="1"/>
          </p:cNvPicPr>
          <p:nvPr/>
        </p:nvPicPr>
        <p:blipFill rotWithShape="1">
          <a:blip r:embed="rId4">
            <a:extLst>
              <a:ext uri="{28A0092B-C50C-407E-A947-70E740481C1C}">
                <a14:useLocalDpi xmlns:a14="http://schemas.microsoft.com/office/drawing/2010/main" val="0"/>
              </a:ext>
            </a:extLst>
          </a:blip>
          <a:srcRect r="49407"/>
          <a:stretch/>
        </p:blipFill>
        <p:spPr>
          <a:xfrm>
            <a:off x="6492000" y="1671509"/>
            <a:ext cx="3420927" cy="2152042"/>
          </a:xfrm>
          <a:prstGeom prst="rect">
            <a:avLst/>
          </a:prstGeom>
          <a:ln>
            <a:solidFill>
              <a:schemeClr val="bg1">
                <a:lumMod val="75000"/>
              </a:schemeClr>
            </a:solidFill>
          </a:ln>
        </p:spPr>
      </p:pic>
      <p:sp>
        <p:nvSpPr>
          <p:cNvPr id="15" name="Dikdörtgen 14">
            <a:extLst>
              <a:ext uri="{FF2B5EF4-FFF2-40B4-BE49-F238E27FC236}">
                <a16:creationId xmlns:a16="http://schemas.microsoft.com/office/drawing/2014/main" id="{3BA6EF5D-B297-48A0-9AAA-0667DBB11598}"/>
              </a:ext>
            </a:extLst>
          </p:cNvPr>
          <p:cNvSpPr/>
          <p:nvPr/>
        </p:nvSpPr>
        <p:spPr>
          <a:xfrm>
            <a:off x="6379523" y="1237974"/>
            <a:ext cx="5359522" cy="50120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tr-TR" sz="1600" b="1" dirty="0">
                <a:solidFill>
                  <a:srgbClr val="002060"/>
                </a:solidFill>
              </a:rPr>
              <a:t>KVR Tarama Sayısı, Oranı, Haziran 2022, Türkiye</a:t>
            </a:r>
          </a:p>
        </p:txBody>
      </p:sp>
      <p:grpSp>
        <p:nvGrpSpPr>
          <p:cNvPr id="16" name="Grup 15">
            <a:extLst>
              <a:ext uri="{FF2B5EF4-FFF2-40B4-BE49-F238E27FC236}">
                <a16:creationId xmlns:a16="http://schemas.microsoft.com/office/drawing/2014/main" id="{707E692F-64AD-4622-AB6D-1314497FFFD6}"/>
              </a:ext>
            </a:extLst>
          </p:cNvPr>
          <p:cNvGrpSpPr/>
          <p:nvPr/>
        </p:nvGrpSpPr>
        <p:grpSpPr>
          <a:xfrm>
            <a:off x="7707720" y="4378903"/>
            <a:ext cx="3242975" cy="2068471"/>
            <a:chOff x="6000819" y="3223556"/>
            <a:chExt cx="5218450" cy="3873500"/>
          </a:xfrm>
        </p:grpSpPr>
        <p:pic>
          <p:nvPicPr>
            <p:cNvPr id="17" name="Resim 16">
              <a:extLst>
                <a:ext uri="{FF2B5EF4-FFF2-40B4-BE49-F238E27FC236}">
                  <a16:creationId xmlns:a16="http://schemas.microsoft.com/office/drawing/2014/main" id="{D5BEB1BC-8BC5-4EA0-811A-533FEB7312EF}"/>
                </a:ext>
              </a:extLst>
            </p:cNvPr>
            <p:cNvPicPr>
              <a:picLocks noChangeAspect="1"/>
            </p:cNvPicPr>
            <p:nvPr/>
          </p:nvPicPr>
          <p:blipFill rotWithShape="1">
            <a:blip r:embed="rId4">
              <a:extLst>
                <a:ext uri="{28A0092B-C50C-407E-A947-70E740481C1C}">
                  <a14:useLocalDpi xmlns:a14="http://schemas.microsoft.com/office/drawing/2010/main" val="0"/>
                </a:ext>
              </a:extLst>
            </a:blip>
            <a:srcRect l="49962"/>
            <a:stretch/>
          </p:blipFill>
          <p:spPr>
            <a:xfrm>
              <a:off x="6001931" y="3223556"/>
              <a:ext cx="5217338" cy="3873500"/>
            </a:xfrm>
            <a:prstGeom prst="rect">
              <a:avLst/>
            </a:prstGeom>
            <a:ln>
              <a:solidFill>
                <a:schemeClr val="bg1">
                  <a:lumMod val="75000"/>
                </a:schemeClr>
              </a:solidFill>
            </a:ln>
          </p:spPr>
        </p:pic>
        <p:pic>
          <p:nvPicPr>
            <p:cNvPr id="18" name="Resim 17">
              <a:extLst>
                <a:ext uri="{FF2B5EF4-FFF2-40B4-BE49-F238E27FC236}">
                  <a16:creationId xmlns:a16="http://schemas.microsoft.com/office/drawing/2014/main" id="{DC707BEC-1B55-4A97-A313-A8D0F384AD24}"/>
                </a:ext>
              </a:extLst>
            </p:cNvPr>
            <p:cNvPicPr>
              <a:picLocks noChangeAspect="1"/>
            </p:cNvPicPr>
            <p:nvPr/>
          </p:nvPicPr>
          <p:blipFill rotWithShape="1">
            <a:blip r:embed="rId3">
              <a:extLst>
                <a:ext uri="{28A0092B-C50C-407E-A947-70E740481C1C}">
                  <a14:useLocalDpi xmlns:a14="http://schemas.microsoft.com/office/drawing/2010/main" val="0"/>
                </a:ext>
              </a:extLst>
            </a:blip>
            <a:srcRect r="41179" b="81069"/>
            <a:stretch/>
          </p:blipFill>
          <p:spPr>
            <a:xfrm>
              <a:off x="6000819" y="3223556"/>
              <a:ext cx="5217338" cy="879738"/>
            </a:xfrm>
            <a:prstGeom prst="rect">
              <a:avLst/>
            </a:prstGeom>
            <a:ln>
              <a:solidFill>
                <a:schemeClr val="bg1">
                  <a:lumMod val="75000"/>
                </a:schemeClr>
              </a:solidFill>
            </a:ln>
          </p:spPr>
        </p:pic>
      </p:grpSp>
      <p:sp>
        <p:nvSpPr>
          <p:cNvPr id="19" name="Dikdörtgen 18">
            <a:extLst>
              <a:ext uri="{FF2B5EF4-FFF2-40B4-BE49-F238E27FC236}">
                <a16:creationId xmlns:a16="http://schemas.microsoft.com/office/drawing/2014/main" id="{FA275D46-C5AE-497F-B430-541548ED69EC}"/>
              </a:ext>
            </a:extLst>
          </p:cNvPr>
          <p:cNvSpPr/>
          <p:nvPr/>
        </p:nvSpPr>
        <p:spPr>
          <a:xfrm>
            <a:off x="7574478" y="3885183"/>
            <a:ext cx="5359522" cy="50120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tr-TR" sz="1600" b="1" dirty="0">
                <a:solidFill>
                  <a:srgbClr val="002060"/>
                </a:solidFill>
              </a:rPr>
              <a:t>KVR İzlem Sayısı, Oranı, Haziran 2022, Türkiye</a:t>
            </a:r>
          </a:p>
        </p:txBody>
      </p:sp>
    </p:spTree>
    <p:extLst>
      <p:ext uri="{BB962C8B-B14F-4D97-AF65-F5344CB8AC3E}">
        <p14:creationId xmlns:p14="http://schemas.microsoft.com/office/powerpoint/2010/main" val="3082242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AE5D2C7C-0913-478A-83AB-0F8FA16CA8B3}"/>
              </a:ext>
            </a:extLst>
          </p:cNvPr>
          <p:cNvGrpSpPr/>
          <p:nvPr/>
        </p:nvGrpSpPr>
        <p:grpSpPr>
          <a:xfrm>
            <a:off x="303672" y="1654283"/>
            <a:ext cx="8852118" cy="4820946"/>
            <a:chOff x="2336012" y="469909"/>
            <a:chExt cx="7176815" cy="4855075"/>
          </a:xfrm>
        </p:grpSpPr>
        <p:sp>
          <p:nvSpPr>
            <p:cNvPr id="3" name="Freeform: Shape 6">
              <a:extLst>
                <a:ext uri="{FF2B5EF4-FFF2-40B4-BE49-F238E27FC236}">
                  <a16:creationId xmlns:a16="http://schemas.microsoft.com/office/drawing/2014/main" id="{682B64DF-E884-43EF-B6EA-844F33DEC49F}"/>
                </a:ext>
              </a:extLst>
            </p:cNvPr>
            <p:cNvSpPr/>
            <p:nvPr/>
          </p:nvSpPr>
          <p:spPr>
            <a:xfrm>
              <a:off x="6526839" y="3532210"/>
              <a:ext cx="2985988" cy="1792774"/>
            </a:xfrm>
            <a:custGeom>
              <a:avLst/>
              <a:gdLst>
                <a:gd name="connsiteX0" fmla="*/ 0 w 1907662"/>
                <a:gd name="connsiteY0" fmla="*/ 123573 h 1235732"/>
                <a:gd name="connsiteX1" fmla="*/ 123573 w 1907662"/>
                <a:gd name="connsiteY1" fmla="*/ 0 h 1235732"/>
                <a:gd name="connsiteX2" fmla="*/ 1784089 w 1907662"/>
                <a:gd name="connsiteY2" fmla="*/ 0 h 1235732"/>
                <a:gd name="connsiteX3" fmla="*/ 1907662 w 1907662"/>
                <a:gd name="connsiteY3" fmla="*/ 123573 h 1235732"/>
                <a:gd name="connsiteX4" fmla="*/ 1907662 w 1907662"/>
                <a:gd name="connsiteY4" fmla="*/ 1112159 h 1235732"/>
                <a:gd name="connsiteX5" fmla="*/ 1784089 w 1907662"/>
                <a:gd name="connsiteY5" fmla="*/ 1235732 h 1235732"/>
                <a:gd name="connsiteX6" fmla="*/ 123573 w 1907662"/>
                <a:gd name="connsiteY6" fmla="*/ 1235732 h 1235732"/>
                <a:gd name="connsiteX7" fmla="*/ 0 w 1907662"/>
                <a:gd name="connsiteY7" fmla="*/ 1112159 h 1235732"/>
                <a:gd name="connsiteX8" fmla="*/ 0 w 1907662"/>
                <a:gd name="connsiteY8" fmla="*/ 123573 h 123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662" h="1235732">
                  <a:moveTo>
                    <a:pt x="0" y="123573"/>
                  </a:moveTo>
                  <a:cubicBezTo>
                    <a:pt x="0" y="55326"/>
                    <a:pt x="55326" y="0"/>
                    <a:pt x="123573" y="0"/>
                  </a:cubicBezTo>
                  <a:lnTo>
                    <a:pt x="1784089" y="0"/>
                  </a:lnTo>
                  <a:cubicBezTo>
                    <a:pt x="1852336" y="0"/>
                    <a:pt x="1907662" y="55326"/>
                    <a:pt x="1907662" y="123573"/>
                  </a:cubicBezTo>
                  <a:lnTo>
                    <a:pt x="1907662" y="1112159"/>
                  </a:lnTo>
                  <a:cubicBezTo>
                    <a:pt x="1907662" y="1180406"/>
                    <a:pt x="1852336" y="1235732"/>
                    <a:pt x="1784089" y="1235732"/>
                  </a:cubicBezTo>
                  <a:lnTo>
                    <a:pt x="123573" y="1235732"/>
                  </a:lnTo>
                  <a:cubicBezTo>
                    <a:pt x="55326" y="1235732"/>
                    <a:pt x="0" y="1180406"/>
                    <a:pt x="0" y="1112159"/>
                  </a:cubicBezTo>
                  <a:lnTo>
                    <a:pt x="0" y="12357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2794" tIns="469428" rIns="160495" bIns="160495" numCol="1" spcCol="1270" anchor="t" anchorCtr="0">
              <a:noAutofit/>
            </a:bodyPr>
            <a:lstStyle/>
            <a:p>
              <a:pPr marL="228600" lvl="1" indent="-228600" algn="l" defTabSz="1200150">
                <a:lnSpc>
                  <a:spcPct val="90000"/>
                </a:lnSpc>
                <a:spcBef>
                  <a:spcPct val="0"/>
                </a:spcBef>
                <a:spcAft>
                  <a:spcPct val="15000"/>
                </a:spcAft>
                <a:buChar char="•"/>
              </a:pPr>
              <a:endParaRPr lang="en-US" sz="2700" kern="1200"/>
            </a:p>
          </p:txBody>
        </p:sp>
        <p:sp>
          <p:nvSpPr>
            <p:cNvPr id="4" name="Freeform: Shape 7">
              <a:extLst>
                <a:ext uri="{FF2B5EF4-FFF2-40B4-BE49-F238E27FC236}">
                  <a16:creationId xmlns:a16="http://schemas.microsoft.com/office/drawing/2014/main" id="{2CE7D3A4-80CA-4E6D-98E9-51725C1CC706}"/>
                </a:ext>
              </a:extLst>
            </p:cNvPr>
            <p:cNvSpPr/>
            <p:nvPr/>
          </p:nvSpPr>
          <p:spPr>
            <a:xfrm>
              <a:off x="2336012" y="3334583"/>
              <a:ext cx="2985988" cy="1946544"/>
            </a:xfrm>
            <a:custGeom>
              <a:avLst/>
              <a:gdLst>
                <a:gd name="connsiteX0" fmla="*/ 0 w 1907662"/>
                <a:gd name="connsiteY0" fmla="*/ 123573 h 1235732"/>
                <a:gd name="connsiteX1" fmla="*/ 123573 w 1907662"/>
                <a:gd name="connsiteY1" fmla="*/ 0 h 1235732"/>
                <a:gd name="connsiteX2" fmla="*/ 1784089 w 1907662"/>
                <a:gd name="connsiteY2" fmla="*/ 0 h 1235732"/>
                <a:gd name="connsiteX3" fmla="*/ 1907662 w 1907662"/>
                <a:gd name="connsiteY3" fmla="*/ 123573 h 1235732"/>
                <a:gd name="connsiteX4" fmla="*/ 1907662 w 1907662"/>
                <a:gd name="connsiteY4" fmla="*/ 1112159 h 1235732"/>
                <a:gd name="connsiteX5" fmla="*/ 1784089 w 1907662"/>
                <a:gd name="connsiteY5" fmla="*/ 1235732 h 1235732"/>
                <a:gd name="connsiteX6" fmla="*/ 123573 w 1907662"/>
                <a:gd name="connsiteY6" fmla="*/ 1235732 h 1235732"/>
                <a:gd name="connsiteX7" fmla="*/ 0 w 1907662"/>
                <a:gd name="connsiteY7" fmla="*/ 1112159 h 1235732"/>
                <a:gd name="connsiteX8" fmla="*/ 0 w 1907662"/>
                <a:gd name="connsiteY8" fmla="*/ 123573 h 123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662" h="1235732">
                  <a:moveTo>
                    <a:pt x="0" y="123573"/>
                  </a:moveTo>
                  <a:cubicBezTo>
                    <a:pt x="0" y="55326"/>
                    <a:pt x="55326" y="0"/>
                    <a:pt x="123573" y="0"/>
                  </a:cubicBezTo>
                  <a:lnTo>
                    <a:pt x="1784089" y="0"/>
                  </a:lnTo>
                  <a:cubicBezTo>
                    <a:pt x="1852336" y="0"/>
                    <a:pt x="1907662" y="55326"/>
                    <a:pt x="1907662" y="123573"/>
                  </a:cubicBezTo>
                  <a:lnTo>
                    <a:pt x="1907662" y="1112159"/>
                  </a:lnTo>
                  <a:cubicBezTo>
                    <a:pt x="1907662" y="1180406"/>
                    <a:pt x="1852336" y="1235732"/>
                    <a:pt x="1784089" y="1235732"/>
                  </a:cubicBezTo>
                  <a:lnTo>
                    <a:pt x="123573" y="1235732"/>
                  </a:lnTo>
                  <a:cubicBezTo>
                    <a:pt x="55326" y="1235732"/>
                    <a:pt x="0" y="1180406"/>
                    <a:pt x="0" y="1112159"/>
                  </a:cubicBezTo>
                  <a:lnTo>
                    <a:pt x="0" y="12357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245" tIns="374178" rIns="637544" bIns="65245"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p:txBody>
        </p:sp>
        <p:sp>
          <p:nvSpPr>
            <p:cNvPr id="5" name="Freeform: Shape 8">
              <a:extLst>
                <a:ext uri="{FF2B5EF4-FFF2-40B4-BE49-F238E27FC236}">
                  <a16:creationId xmlns:a16="http://schemas.microsoft.com/office/drawing/2014/main" id="{502851F3-25EC-485B-B2CA-E99DAB5150DD}"/>
                </a:ext>
              </a:extLst>
            </p:cNvPr>
            <p:cNvSpPr/>
            <p:nvPr/>
          </p:nvSpPr>
          <p:spPr>
            <a:xfrm>
              <a:off x="6526838" y="469909"/>
              <a:ext cx="2960143" cy="1672101"/>
            </a:xfrm>
            <a:custGeom>
              <a:avLst/>
              <a:gdLst>
                <a:gd name="connsiteX0" fmla="*/ 0 w 1907662"/>
                <a:gd name="connsiteY0" fmla="*/ 123573 h 1235732"/>
                <a:gd name="connsiteX1" fmla="*/ 123573 w 1907662"/>
                <a:gd name="connsiteY1" fmla="*/ 0 h 1235732"/>
                <a:gd name="connsiteX2" fmla="*/ 1784089 w 1907662"/>
                <a:gd name="connsiteY2" fmla="*/ 0 h 1235732"/>
                <a:gd name="connsiteX3" fmla="*/ 1907662 w 1907662"/>
                <a:gd name="connsiteY3" fmla="*/ 123573 h 1235732"/>
                <a:gd name="connsiteX4" fmla="*/ 1907662 w 1907662"/>
                <a:gd name="connsiteY4" fmla="*/ 1112159 h 1235732"/>
                <a:gd name="connsiteX5" fmla="*/ 1784089 w 1907662"/>
                <a:gd name="connsiteY5" fmla="*/ 1235732 h 1235732"/>
                <a:gd name="connsiteX6" fmla="*/ 123573 w 1907662"/>
                <a:gd name="connsiteY6" fmla="*/ 1235732 h 1235732"/>
                <a:gd name="connsiteX7" fmla="*/ 0 w 1907662"/>
                <a:gd name="connsiteY7" fmla="*/ 1112159 h 1235732"/>
                <a:gd name="connsiteX8" fmla="*/ 0 w 1907662"/>
                <a:gd name="connsiteY8" fmla="*/ 123573 h 123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662" h="1235732">
                  <a:moveTo>
                    <a:pt x="0" y="123573"/>
                  </a:moveTo>
                  <a:cubicBezTo>
                    <a:pt x="0" y="55326"/>
                    <a:pt x="55326" y="0"/>
                    <a:pt x="123573" y="0"/>
                  </a:cubicBezTo>
                  <a:lnTo>
                    <a:pt x="1784089" y="0"/>
                  </a:lnTo>
                  <a:cubicBezTo>
                    <a:pt x="1852336" y="0"/>
                    <a:pt x="1907662" y="55326"/>
                    <a:pt x="1907662" y="123573"/>
                  </a:cubicBezTo>
                  <a:lnTo>
                    <a:pt x="1907662" y="1112159"/>
                  </a:lnTo>
                  <a:cubicBezTo>
                    <a:pt x="1907662" y="1180406"/>
                    <a:pt x="1852336" y="1235732"/>
                    <a:pt x="1784089" y="1235732"/>
                  </a:cubicBezTo>
                  <a:lnTo>
                    <a:pt x="123573" y="1235732"/>
                  </a:lnTo>
                  <a:cubicBezTo>
                    <a:pt x="55326" y="1235732"/>
                    <a:pt x="0" y="1180406"/>
                    <a:pt x="0" y="1112159"/>
                  </a:cubicBezTo>
                  <a:lnTo>
                    <a:pt x="0" y="12357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2794" tIns="160495" rIns="160495" bIns="469428" numCol="1" spcCol="1270" anchor="t" anchorCtr="0">
              <a:noAutofit/>
            </a:bodyPr>
            <a:lstStyle/>
            <a:p>
              <a:pPr marL="228600" lvl="1" indent="-228600" algn="l" defTabSz="1200150">
                <a:lnSpc>
                  <a:spcPct val="90000"/>
                </a:lnSpc>
                <a:spcBef>
                  <a:spcPct val="0"/>
                </a:spcBef>
                <a:spcAft>
                  <a:spcPct val="15000"/>
                </a:spcAft>
                <a:buChar char="•"/>
              </a:pPr>
              <a:endParaRPr lang="en-US" sz="2700" kern="1200" dirty="0"/>
            </a:p>
          </p:txBody>
        </p:sp>
        <p:sp>
          <p:nvSpPr>
            <p:cNvPr id="6" name="Freeform: Shape 9">
              <a:extLst>
                <a:ext uri="{FF2B5EF4-FFF2-40B4-BE49-F238E27FC236}">
                  <a16:creationId xmlns:a16="http://schemas.microsoft.com/office/drawing/2014/main" id="{FB95DCC9-CCC9-4602-823B-EEF4494E6C93}"/>
                </a:ext>
              </a:extLst>
            </p:cNvPr>
            <p:cNvSpPr/>
            <p:nvPr/>
          </p:nvSpPr>
          <p:spPr>
            <a:xfrm>
              <a:off x="2371494" y="469909"/>
              <a:ext cx="2950505" cy="1672101"/>
            </a:xfrm>
            <a:custGeom>
              <a:avLst/>
              <a:gdLst>
                <a:gd name="connsiteX0" fmla="*/ 0 w 1907662"/>
                <a:gd name="connsiteY0" fmla="*/ 123573 h 1235732"/>
                <a:gd name="connsiteX1" fmla="*/ 123573 w 1907662"/>
                <a:gd name="connsiteY1" fmla="*/ 0 h 1235732"/>
                <a:gd name="connsiteX2" fmla="*/ 1784089 w 1907662"/>
                <a:gd name="connsiteY2" fmla="*/ 0 h 1235732"/>
                <a:gd name="connsiteX3" fmla="*/ 1907662 w 1907662"/>
                <a:gd name="connsiteY3" fmla="*/ 123573 h 1235732"/>
                <a:gd name="connsiteX4" fmla="*/ 1907662 w 1907662"/>
                <a:gd name="connsiteY4" fmla="*/ 1112159 h 1235732"/>
                <a:gd name="connsiteX5" fmla="*/ 1784089 w 1907662"/>
                <a:gd name="connsiteY5" fmla="*/ 1235732 h 1235732"/>
                <a:gd name="connsiteX6" fmla="*/ 123573 w 1907662"/>
                <a:gd name="connsiteY6" fmla="*/ 1235732 h 1235732"/>
                <a:gd name="connsiteX7" fmla="*/ 0 w 1907662"/>
                <a:gd name="connsiteY7" fmla="*/ 1112159 h 1235732"/>
                <a:gd name="connsiteX8" fmla="*/ 0 w 1907662"/>
                <a:gd name="connsiteY8" fmla="*/ 123573 h 123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662" h="1235732">
                  <a:moveTo>
                    <a:pt x="0" y="123573"/>
                  </a:moveTo>
                  <a:cubicBezTo>
                    <a:pt x="0" y="55326"/>
                    <a:pt x="55326" y="0"/>
                    <a:pt x="123573" y="0"/>
                  </a:cubicBezTo>
                  <a:lnTo>
                    <a:pt x="1784089" y="0"/>
                  </a:lnTo>
                  <a:cubicBezTo>
                    <a:pt x="1852336" y="0"/>
                    <a:pt x="1907662" y="55326"/>
                    <a:pt x="1907662" y="123573"/>
                  </a:cubicBezTo>
                  <a:lnTo>
                    <a:pt x="1907662" y="1112159"/>
                  </a:lnTo>
                  <a:cubicBezTo>
                    <a:pt x="1907662" y="1180406"/>
                    <a:pt x="1852336" y="1235732"/>
                    <a:pt x="1784089" y="1235732"/>
                  </a:cubicBezTo>
                  <a:lnTo>
                    <a:pt x="123573" y="1235732"/>
                  </a:lnTo>
                  <a:cubicBezTo>
                    <a:pt x="55326" y="1235732"/>
                    <a:pt x="0" y="1180406"/>
                    <a:pt x="0" y="1112159"/>
                  </a:cubicBezTo>
                  <a:lnTo>
                    <a:pt x="0" y="12357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0495" tIns="160495" rIns="732794" bIns="469428" numCol="1" spcCol="1270" anchor="t" anchorCtr="0">
              <a:noAutofit/>
            </a:bodyPr>
            <a:lstStyle/>
            <a:p>
              <a:pPr marL="228600" lvl="1" indent="-228600" algn="l" defTabSz="1200150">
                <a:lnSpc>
                  <a:spcPct val="90000"/>
                </a:lnSpc>
                <a:spcBef>
                  <a:spcPct val="0"/>
                </a:spcBef>
                <a:spcAft>
                  <a:spcPct val="15000"/>
                </a:spcAft>
                <a:buChar char="•"/>
              </a:pPr>
              <a:endParaRPr lang="en-US" sz="2700" kern="1200"/>
            </a:p>
          </p:txBody>
        </p:sp>
        <p:sp>
          <p:nvSpPr>
            <p:cNvPr id="7" name="Freeform: Shape 10">
              <a:extLst>
                <a:ext uri="{FF2B5EF4-FFF2-40B4-BE49-F238E27FC236}">
                  <a16:creationId xmlns:a16="http://schemas.microsoft.com/office/drawing/2014/main" id="{91913D3D-F0D3-4A34-A513-E636C05DA8AD}"/>
                </a:ext>
              </a:extLst>
            </p:cNvPr>
            <p:cNvSpPr/>
            <p:nvPr/>
          </p:nvSpPr>
          <p:spPr>
            <a:xfrm>
              <a:off x="4213702" y="1126392"/>
              <a:ext cx="1672100" cy="1672100"/>
            </a:xfrm>
            <a:custGeom>
              <a:avLst/>
              <a:gdLst>
                <a:gd name="connsiteX0" fmla="*/ 0 w 1672100"/>
                <a:gd name="connsiteY0" fmla="*/ 1672100 h 1672100"/>
                <a:gd name="connsiteX1" fmla="*/ 1672100 w 1672100"/>
                <a:gd name="connsiteY1" fmla="*/ 0 h 1672100"/>
                <a:gd name="connsiteX2" fmla="*/ 1672100 w 1672100"/>
                <a:gd name="connsiteY2" fmla="*/ 1672100 h 1672100"/>
                <a:gd name="connsiteX3" fmla="*/ 0 w 1672100"/>
                <a:gd name="connsiteY3" fmla="*/ 1672100 h 1672100"/>
              </a:gdLst>
              <a:ahLst/>
              <a:cxnLst>
                <a:cxn ang="0">
                  <a:pos x="connsiteX0" y="connsiteY0"/>
                </a:cxn>
                <a:cxn ang="0">
                  <a:pos x="connsiteX1" y="connsiteY1"/>
                </a:cxn>
                <a:cxn ang="0">
                  <a:pos x="connsiteX2" y="connsiteY2"/>
                </a:cxn>
                <a:cxn ang="0">
                  <a:pos x="connsiteX3" y="connsiteY3"/>
                </a:cxn>
              </a:cxnLst>
              <a:rect l="l" t="t" r="r" b="b"/>
              <a:pathLst>
                <a:path w="1672100" h="1672100">
                  <a:moveTo>
                    <a:pt x="0" y="1672100"/>
                  </a:moveTo>
                  <a:cubicBezTo>
                    <a:pt x="0" y="748625"/>
                    <a:pt x="748625" y="0"/>
                    <a:pt x="1672100" y="0"/>
                  </a:cubicBezTo>
                  <a:lnTo>
                    <a:pt x="1672100" y="1672100"/>
                  </a:lnTo>
                  <a:lnTo>
                    <a:pt x="0" y="1672100"/>
                  </a:lnTo>
                  <a:close/>
                </a:path>
              </a:pathLst>
            </a:custGeom>
            <a:solidFill>
              <a:srgbClr val="E2A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5091" tIns="575091" rIns="85344" bIns="85344" numCol="1" spcCol="1270" anchor="ctr" anchorCtr="0">
              <a:noAutofit/>
            </a:bodyPr>
            <a:lstStyle/>
            <a:p>
              <a:pPr algn="ctr" defTabSz="533400">
                <a:lnSpc>
                  <a:spcPct val="90000"/>
                </a:lnSpc>
                <a:spcBef>
                  <a:spcPct val="0"/>
                </a:spcBef>
                <a:spcAft>
                  <a:spcPct val="35000"/>
                </a:spcAft>
              </a:pPr>
              <a:r>
                <a:rPr lang="tr-TR" sz="1200" b="1" dirty="0"/>
                <a:t>Tarama ve Risk Değerlendirme</a:t>
              </a:r>
              <a:endParaRPr lang="en-US" sz="1200" b="1" dirty="0"/>
            </a:p>
            <a:p>
              <a:pPr marL="0" lvl="0" indent="0" algn="ctr" defTabSz="533400">
                <a:lnSpc>
                  <a:spcPct val="90000"/>
                </a:lnSpc>
                <a:spcBef>
                  <a:spcPct val="0"/>
                </a:spcBef>
                <a:spcAft>
                  <a:spcPct val="35000"/>
                </a:spcAft>
                <a:buNone/>
              </a:pPr>
              <a:endParaRPr lang="en-US" sz="1200" b="1" kern="1200" dirty="0"/>
            </a:p>
          </p:txBody>
        </p:sp>
        <p:sp>
          <p:nvSpPr>
            <p:cNvPr id="8" name="Freeform: Shape 11">
              <a:extLst>
                <a:ext uri="{FF2B5EF4-FFF2-40B4-BE49-F238E27FC236}">
                  <a16:creationId xmlns:a16="http://schemas.microsoft.com/office/drawing/2014/main" id="{330C06BE-716D-46A2-A177-D71D2AEEBE17}"/>
                </a:ext>
              </a:extLst>
            </p:cNvPr>
            <p:cNvSpPr/>
            <p:nvPr/>
          </p:nvSpPr>
          <p:spPr>
            <a:xfrm>
              <a:off x="5963036" y="1126392"/>
              <a:ext cx="1672100" cy="1672100"/>
            </a:xfrm>
            <a:custGeom>
              <a:avLst/>
              <a:gdLst>
                <a:gd name="connsiteX0" fmla="*/ 0 w 1672100"/>
                <a:gd name="connsiteY0" fmla="*/ 1672100 h 1672100"/>
                <a:gd name="connsiteX1" fmla="*/ 1672100 w 1672100"/>
                <a:gd name="connsiteY1" fmla="*/ 0 h 1672100"/>
                <a:gd name="connsiteX2" fmla="*/ 1672100 w 1672100"/>
                <a:gd name="connsiteY2" fmla="*/ 1672100 h 1672100"/>
                <a:gd name="connsiteX3" fmla="*/ 0 w 1672100"/>
                <a:gd name="connsiteY3" fmla="*/ 1672100 h 1672100"/>
              </a:gdLst>
              <a:ahLst/>
              <a:cxnLst>
                <a:cxn ang="0">
                  <a:pos x="connsiteX0" y="connsiteY0"/>
                </a:cxn>
                <a:cxn ang="0">
                  <a:pos x="connsiteX1" y="connsiteY1"/>
                </a:cxn>
                <a:cxn ang="0">
                  <a:pos x="connsiteX2" y="connsiteY2"/>
                </a:cxn>
                <a:cxn ang="0">
                  <a:pos x="connsiteX3" y="connsiteY3"/>
                </a:cxn>
              </a:cxnLst>
              <a:rect l="l" t="t" r="r" b="b"/>
              <a:pathLst>
                <a:path w="1672100" h="1672100">
                  <a:moveTo>
                    <a:pt x="0" y="0"/>
                  </a:moveTo>
                  <a:cubicBezTo>
                    <a:pt x="923475" y="0"/>
                    <a:pt x="1672100" y="748625"/>
                    <a:pt x="1672100" y="1672100"/>
                  </a:cubicBezTo>
                  <a:lnTo>
                    <a:pt x="0" y="1672100"/>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575091" rIns="432000" bIns="85344" numCol="1" spcCol="1270" anchor="ctr" anchorCtr="0">
              <a:noAutofit/>
            </a:bodyPr>
            <a:lstStyle/>
            <a:p>
              <a:pPr algn="ctr" defTabSz="533400">
                <a:lnSpc>
                  <a:spcPct val="90000"/>
                </a:lnSpc>
                <a:spcBef>
                  <a:spcPct val="0"/>
                </a:spcBef>
                <a:spcAft>
                  <a:spcPct val="35000"/>
                </a:spcAft>
              </a:pPr>
              <a:r>
                <a:rPr lang="tr-TR" sz="1200" b="1" dirty="0"/>
                <a:t>Klinik Denetim ve Performans Yönetimi</a:t>
              </a:r>
              <a:endParaRPr lang="en-US" sz="1200" b="1" dirty="0"/>
            </a:p>
            <a:p>
              <a:pPr marL="0" lvl="0" indent="0" algn="ctr" defTabSz="533400">
                <a:lnSpc>
                  <a:spcPct val="90000"/>
                </a:lnSpc>
                <a:spcBef>
                  <a:spcPct val="0"/>
                </a:spcBef>
                <a:spcAft>
                  <a:spcPct val="35000"/>
                </a:spcAft>
                <a:buNone/>
              </a:pPr>
              <a:endParaRPr lang="en-US" sz="1200" b="1" kern="1200" dirty="0"/>
            </a:p>
          </p:txBody>
        </p:sp>
        <p:sp>
          <p:nvSpPr>
            <p:cNvPr id="9" name="Freeform: Shape 12">
              <a:extLst>
                <a:ext uri="{FF2B5EF4-FFF2-40B4-BE49-F238E27FC236}">
                  <a16:creationId xmlns:a16="http://schemas.microsoft.com/office/drawing/2014/main" id="{8843D4D8-9014-414A-ACDA-60482AB10CC5}"/>
                </a:ext>
              </a:extLst>
            </p:cNvPr>
            <p:cNvSpPr/>
            <p:nvPr/>
          </p:nvSpPr>
          <p:spPr>
            <a:xfrm>
              <a:off x="5973207" y="2856789"/>
              <a:ext cx="1672100" cy="1672101"/>
            </a:xfrm>
            <a:custGeom>
              <a:avLst/>
              <a:gdLst>
                <a:gd name="connsiteX0" fmla="*/ 0 w 1672100"/>
                <a:gd name="connsiteY0" fmla="*/ 1672100 h 1672100"/>
                <a:gd name="connsiteX1" fmla="*/ 1672100 w 1672100"/>
                <a:gd name="connsiteY1" fmla="*/ 0 h 1672100"/>
                <a:gd name="connsiteX2" fmla="*/ 1672100 w 1672100"/>
                <a:gd name="connsiteY2" fmla="*/ 1672100 h 1672100"/>
                <a:gd name="connsiteX3" fmla="*/ 0 w 1672100"/>
                <a:gd name="connsiteY3" fmla="*/ 1672100 h 1672100"/>
              </a:gdLst>
              <a:ahLst/>
              <a:cxnLst>
                <a:cxn ang="0">
                  <a:pos x="connsiteX0" y="connsiteY0"/>
                </a:cxn>
                <a:cxn ang="0">
                  <a:pos x="connsiteX1" y="connsiteY1"/>
                </a:cxn>
                <a:cxn ang="0">
                  <a:pos x="connsiteX2" y="connsiteY2"/>
                </a:cxn>
                <a:cxn ang="0">
                  <a:pos x="connsiteX3" y="connsiteY3"/>
                </a:cxn>
              </a:cxnLst>
              <a:rect l="l" t="t" r="r" b="b"/>
              <a:pathLst>
                <a:path w="1672100" h="1672100">
                  <a:moveTo>
                    <a:pt x="1672100" y="0"/>
                  </a:moveTo>
                  <a:cubicBezTo>
                    <a:pt x="1672100" y="923475"/>
                    <a:pt x="923475" y="1672100"/>
                    <a:pt x="0" y="1672100"/>
                  </a:cubicBezTo>
                  <a:lnTo>
                    <a:pt x="0" y="0"/>
                  </a:lnTo>
                  <a:lnTo>
                    <a:pt x="167210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85345" rIns="575091" bIns="575091" numCol="1" spcCol="1270" anchor="ctr" anchorCtr="0">
              <a:noAutofit/>
            </a:bodyPr>
            <a:lstStyle/>
            <a:p>
              <a:pPr>
                <a:lnSpc>
                  <a:spcPct val="107000"/>
                </a:lnSpc>
              </a:pPr>
              <a:r>
                <a:rPr lang="en-US" sz="1200" b="1" dirty="0" err="1"/>
                <a:t>Hastalara</a:t>
              </a:r>
              <a:r>
                <a:rPr lang="en-US" sz="1200" b="1" dirty="0"/>
                <a:t> </a:t>
              </a:r>
              <a:r>
                <a:rPr lang="en-US" sz="1200" b="1" dirty="0" err="1"/>
                <a:t>Öz</a:t>
              </a:r>
              <a:r>
                <a:rPr lang="tr-TR" sz="1200" b="1" dirty="0"/>
                <a:t> </a:t>
              </a:r>
              <a:r>
                <a:rPr lang="en-US" sz="1200" b="1" dirty="0" err="1"/>
                <a:t>Yönetim</a:t>
              </a:r>
              <a:r>
                <a:rPr lang="en-US" sz="1200" b="1" dirty="0"/>
                <a:t> </a:t>
              </a:r>
              <a:r>
                <a:rPr lang="en-US" sz="1200" b="1" dirty="0" err="1"/>
                <a:t>Desteği</a:t>
              </a: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0" lvl="0" indent="0" algn="ctr" defTabSz="533400">
                <a:lnSpc>
                  <a:spcPct val="90000"/>
                </a:lnSpc>
                <a:spcBef>
                  <a:spcPct val="0"/>
                </a:spcBef>
                <a:spcAft>
                  <a:spcPct val="35000"/>
                </a:spcAft>
                <a:buNone/>
              </a:pPr>
              <a:endParaRPr lang="en-US" sz="1200" b="1" kern="1200" dirty="0"/>
            </a:p>
          </p:txBody>
        </p:sp>
        <p:sp>
          <p:nvSpPr>
            <p:cNvPr id="10" name="Freeform: Shape 13">
              <a:extLst>
                <a:ext uri="{FF2B5EF4-FFF2-40B4-BE49-F238E27FC236}">
                  <a16:creationId xmlns:a16="http://schemas.microsoft.com/office/drawing/2014/main" id="{BD5B586B-1BED-45F9-A334-8C8BF3C7A34D}"/>
                </a:ext>
              </a:extLst>
            </p:cNvPr>
            <p:cNvSpPr/>
            <p:nvPr/>
          </p:nvSpPr>
          <p:spPr>
            <a:xfrm rot="21600000">
              <a:off x="4213702" y="2875727"/>
              <a:ext cx="1672100" cy="1672100"/>
            </a:xfrm>
            <a:custGeom>
              <a:avLst/>
              <a:gdLst>
                <a:gd name="connsiteX0" fmla="*/ 0 w 1672100"/>
                <a:gd name="connsiteY0" fmla="*/ 1672100 h 1672100"/>
                <a:gd name="connsiteX1" fmla="*/ 1672100 w 1672100"/>
                <a:gd name="connsiteY1" fmla="*/ 0 h 1672100"/>
                <a:gd name="connsiteX2" fmla="*/ 1672100 w 1672100"/>
                <a:gd name="connsiteY2" fmla="*/ 1672100 h 1672100"/>
                <a:gd name="connsiteX3" fmla="*/ 0 w 1672100"/>
                <a:gd name="connsiteY3" fmla="*/ 1672100 h 1672100"/>
              </a:gdLst>
              <a:ahLst/>
              <a:cxnLst>
                <a:cxn ang="0">
                  <a:pos x="connsiteX0" y="connsiteY0"/>
                </a:cxn>
                <a:cxn ang="0">
                  <a:pos x="connsiteX1" y="connsiteY1"/>
                </a:cxn>
                <a:cxn ang="0">
                  <a:pos x="connsiteX2" y="connsiteY2"/>
                </a:cxn>
                <a:cxn ang="0">
                  <a:pos x="connsiteX3" y="connsiteY3"/>
                </a:cxn>
              </a:cxnLst>
              <a:rect l="l" t="t" r="r" b="b"/>
              <a:pathLst>
                <a:path w="1672100" h="1672100">
                  <a:moveTo>
                    <a:pt x="1672100" y="1672100"/>
                  </a:moveTo>
                  <a:cubicBezTo>
                    <a:pt x="748625" y="1672100"/>
                    <a:pt x="0" y="923475"/>
                    <a:pt x="0" y="0"/>
                  </a:cubicBezTo>
                  <a:lnTo>
                    <a:pt x="1672100" y="0"/>
                  </a:lnTo>
                  <a:lnTo>
                    <a:pt x="1672100" y="167210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5091" tIns="85344" rIns="85344" bIns="575091" numCol="1" spcCol="1270" anchor="ctr" anchorCtr="0">
              <a:noAutofit/>
            </a:bodyPr>
            <a:lstStyle/>
            <a:p>
              <a:pPr>
                <a:lnSpc>
                  <a:spcPct val="107000"/>
                </a:lnSpc>
              </a:pPr>
              <a:r>
                <a:rPr lang="tr-TR" sz="1200" b="1" dirty="0"/>
                <a:t>Hastalık İzlem Süreci</a:t>
              </a:r>
            </a:p>
          </p:txBody>
        </p:sp>
      </p:grpSp>
      <p:sp>
        <p:nvSpPr>
          <p:cNvPr id="11" name="TextBox 20">
            <a:extLst>
              <a:ext uri="{FF2B5EF4-FFF2-40B4-BE49-F238E27FC236}">
                <a16:creationId xmlns:a16="http://schemas.microsoft.com/office/drawing/2014/main" id="{398CED8C-2963-4C61-BB74-990FBEF2E42A}"/>
              </a:ext>
            </a:extLst>
          </p:cNvPr>
          <p:cNvSpPr txBox="1"/>
          <p:nvPr/>
        </p:nvSpPr>
        <p:spPr>
          <a:xfrm>
            <a:off x="393329" y="5026027"/>
            <a:ext cx="2754847" cy="458420"/>
          </a:xfrm>
          <a:prstGeom prst="rect">
            <a:avLst/>
          </a:prstGeom>
          <a:noFill/>
        </p:spPr>
        <p:txBody>
          <a:bodyPr wrap="square" rtlCol="0">
            <a:spAutoFit/>
          </a:bodyPr>
          <a:lstStyle/>
          <a:p>
            <a:pPr marL="171450" lvl="0" indent="-171450">
              <a:buFont typeface="Wingdings" panose="05000000000000000000" pitchFamily="2" charset="2"/>
              <a:buChar char="ü"/>
            </a:pPr>
            <a:r>
              <a:rPr lang="tr-TR" sz="1200" b="1" dirty="0">
                <a:solidFill>
                  <a:schemeClr val="accent1">
                    <a:lumMod val="75000"/>
                  </a:schemeClr>
                </a:solidFill>
              </a:rPr>
              <a:t> Klinik kılavuzların otomasyonu</a:t>
            </a:r>
          </a:p>
          <a:p>
            <a:pPr lvl="0"/>
            <a:r>
              <a:rPr lang="tr-TR" sz="1200" b="1" dirty="0">
                <a:solidFill>
                  <a:schemeClr val="accent1">
                    <a:lumMod val="75000"/>
                  </a:schemeClr>
                </a:solidFill>
              </a:rPr>
              <a:t> </a:t>
            </a:r>
            <a:endParaRPr lang="en-US" sz="1200" b="1" dirty="0">
              <a:solidFill>
                <a:schemeClr val="accent1">
                  <a:lumMod val="75000"/>
                </a:schemeClr>
              </a:solidFill>
            </a:endParaRPr>
          </a:p>
        </p:txBody>
      </p:sp>
      <p:sp>
        <p:nvSpPr>
          <p:cNvPr id="13" name="TextBox 22">
            <a:extLst>
              <a:ext uri="{FF2B5EF4-FFF2-40B4-BE49-F238E27FC236}">
                <a16:creationId xmlns:a16="http://schemas.microsoft.com/office/drawing/2014/main" id="{3140DE9F-BEF6-4874-8DD9-D0B47C56439E}"/>
              </a:ext>
            </a:extLst>
          </p:cNvPr>
          <p:cNvSpPr txBox="1"/>
          <p:nvPr/>
        </p:nvSpPr>
        <p:spPr>
          <a:xfrm>
            <a:off x="600861" y="5530637"/>
            <a:ext cx="2604439" cy="275052"/>
          </a:xfrm>
          <a:prstGeom prst="rect">
            <a:avLst/>
          </a:prstGeom>
          <a:noFill/>
        </p:spPr>
        <p:txBody>
          <a:bodyPr wrap="square" rtlCol="0">
            <a:spAutoFit/>
          </a:bodyPr>
          <a:lstStyle/>
          <a:p>
            <a:pPr marL="171450" lvl="0" indent="-171450">
              <a:buFont typeface="Wingdings" panose="05000000000000000000" pitchFamily="2" charset="2"/>
              <a:buChar char="ü"/>
            </a:pPr>
            <a:r>
              <a:rPr lang="tr-TR" sz="1200" b="1" dirty="0">
                <a:solidFill>
                  <a:schemeClr val="accent1">
                    <a:lumMod val="75000"/>
                  </a:schemeClr>
                </a:solidFill>
              </a:rPr>
              <a:t> Entegre Bakım Desteği Hazırlıkları</a:t>
            </a:r>
            <a:endParaRPr lang="en-US" sz="1200" b="1" dirty="0">
              <a:solidFill>
                <a:schemeClr val="accent1">
                  <a:lumMod val="75000"/>
                </a:schemeClr>
              </a:solidFill>
            </a:endParaRPr>
          </a:p>
        </p:txBody>
      </p:sp>
      <p:sp>
        <p:nvSpPr>
          <p:cNvPr id="14" name="TextBox 24">
            <a:extLst>
              <a:ext uri="{FF2B5EF4-FFF2-40B4-BE49-F238E27FC236}">
                <a16:creationId xmlns:a16="http://schemas.microsoft.com/office/drawing/2014/main" id="{673FE93C-5B75-4E08-83D5-5ED394588C4A}"/>
              </a:ext>
            </a:extLst>
          </p:cNvPr>
          <p:cNvSpPr txBox="1"/>
          <p:nvPr/>
        </p:nvSpPr>
        <p:spPr>
          <a:xfrm>
            <a:off x="279322" y="2001910"/>
            <a:ext cx="3492551" cy="275052"/>
          </a:xfrm>
          <a:prstGeom prst="rect">
            <a:avLst/>
          </a:prstGeom>
          <a:noFill/>
        </p:spPr>
        <p:txBody>
          <a:bodyPr wrap="square" rtlCol="0">
            <a:spAutoFit/>
          </a:bodyPr>
          <a:lstStyle/>
          <a:p>
            <a:pPr marL="171450" indent="-171450">
              <a:buFont typeface="Wingdings" panose="05000000000000000000" pitchFamily="2" charset="2"/>
              <a:buChar char="ü"/>
            </a:pPr>
            <a:r>
              <a:rPr lang="tr-TR" sz="1200" b="1" dirty="0">
                <a:solidFill>
                  <a:schemeClr val="accent1">
                    <a:lumMod val="75000"/>
                  </a:schemeClr>
                </a:solidFill>
              </a:rPr>
              <a:t>Hastaya özel risk belirleme</a:t>
            </a:r>
            <a:endParaRPr lang="en-US" sz="1200" b="1" dirty="0">
              <a:solidFill>
                <a:schemeClr val="accent1">
                  <a:lumMod val="75000"/>
                </a:schemeClr>
              </a:solidFill>
            </a:endParaRPr>
          </a:p>
        </p:txBody>
      </p:sp>
      <p:sp>
        <p:nvSpPr>
          <p:cNvPr id="15" name="TextBox 26">
            <a:extLst>
              <a:ext uri="{FF2B5EF4-FFF2-40B4-BE49-F238E27FC236}">
                <a16:creationId xmlns:a16="http://schemas.microsoft.com/office/drawing/2014/main" id="{A029D7A5-5A38-4D94-A9B4-276EC14A9FCC}"/>
              </a:ext>
            </a:extLst>
          </p:cNvPr>
          <p:cNvSpPr txBox="1"/>
          <p:nvPr/>
        </p:nvSpPr>
        <p:spPr>
          <a:xfrm>
            <a:off x="697554" y="2554450"/>
            <a:ext cx="2727740" cy="461665"/>
          </a:xfrm>
          <a:prstGeom prst="rect">
            <a:avLst/>
          </a:prstGeom>
          <a:noFill/>
        </p:spPr>
        <p:txBody>
          <a:bodyPr wrap="square" rtlCol="0">
            <a:spAutoFit/>
          </a:bodyPr>
          <a:lstStyle/>
          <a:p>
            <a:pPr marL="171450" indent="-171450">
              <a:buFont typeface="Wingdings" panose="05000000000000000000" pitchFamily="2" charset="2"/>
              <a:buChar char="ü"/>
            </a:pPr>
            <a:r>
              <a:rPr lang="tr-TR" sz="1200" b="1" dirty="0">
                <a:solidFill>
                  <a:schemeClr val="accent1">
                    <a:lumMod val="75000"/>
                  </a:schemeClr>
                </a:solidFill>
              </a:rPr>
              <a:t>Medikal tedavi ve yaşam tarzı değişikliği öneriler</a:t>
            </a:r>
            <a:endParaRPr lang="en-US" sz="1200" b="1" dirty="0">
              <a:solidFill>
                <a:schemeClr val="accent1">
                  <a:lumMod val="75000"/>
                </a:schemeClr>
              </a:solidFill>
            </a:endParaRPr>
          </a:p>
        </p:txBody>
      </p:sp>
      <p:sp>
        <p:nvSpPr>
          <p:cNvPr id="16" name="TextBox 29">
            <a:extLst>
              <a:ext uri="{FF2B5EF4-FFF2-40B4-BE49-F238E27FC236}">
                <a16:creationId xmlns:a16="http://schemas.microsoft.com/office/drawing/2014/main" id="{FE80545B-72D8-4A94-8345-604A1F4C2D98}"/>
              </a:ext>
            </a:extLst>
          </p:cNvPr>
          <p:cNvSpPr txBox="1"/>
          <p:nvPr/>
        </p:nvSpPr>
        <p:spPr>
          <a:xfrm>
            <a:off x="807952" y="5949955"/>
            <a:ext cx="1811724" cy="397297"/>
          </a:xfrm>
          <a:prstGeom prst="rect">
            <a:avLst/>
          </a:prstGeom>
          <a:noFill/>
        </p:spPr>
        <p:txBody>
          <a:bodyPr wrap="square" rtlCol="0">
            <a:spAutoFit/>
          </a:bodyPr>
          <a:lstStyle/>
          <a:p>
            <a:pPr lvl="0"/>
            <a:r>
              <a:rPr lang="tr-TR" sz="1000" b="1" dirty="0">
                <a:solidFill>
                  <a:schemeClr val="accent1">
                    <a:lumMod val="75000"/>
                  </a:schemeClr>
                </a:solidFill>
              </a:rPr>
              <a:t>(1. basamak, Uzman Hekim ve</a:t>
            </a:r>
          </a:p>
          <a:p>
            <a:pPr lvl="0"/>
            <a:r>
              <a:rPr lang="tr-TR" sz="1000" b="1" dirty="0">
                <a:solidFill>
                  <a:schemeClr val="accent1">
                    <a:lumMod val="75000"/>
                  </a:schemeClr>
                </a:solidFill>
              </a:rPr>
              <a:t> Sağlıklı Hayat Merkezleri)</a:t>
            </a:r>
            <a:endParaRPr lang="en-US" sz="1000" b="1" dirty="0">
              <a:solidFill>
                <a:schemeClr val="accent1">
                  <a:lumMod val="75000"/>
                </a:schemeClr>
              </a:solidFill>
            </a:endParaRPr>
          </a:p>
        </p:txBody>
      </p:sp>
      <p:sp>
        <p:nvSpPr>
          <p:cNvPr id="17" name="TextBox 30">
            <a:extLst>
              <a:ext uri="{FF2B5EF4-FFF2-40B4-BE49-F238E27FC236}">
                <a16:creationId xmlns:a16="http://schemas.microsoft.com/office/drawing/2014/main" id="{59D6FB33-B9A8-437D-8BA5-ED4D320B75D9}"/>
              </a:ext>
            </a:extLst>
          </p:cNvPr>
          <p:cNvSpPr txBox="1"/>
          <p:nvPr/>
        </p:nvSpPr>
        <p:spPr>
          <a:xfrm>
            <a:off x="6302366" y="2758321"/>
            <a:ext cx="3035675" cy="275052"/>
          </a:xfrm>
          <a:prstGeom prst="rect">
            <a:avLst/>
          </a:prstGeom>
          <a:noFill/>
        </p:spPr>
        <p:txBody>
          <a:bodyPr wrap="square" rtlCol="0">
            <a:spAutoFit/>
          </a:bodyPr>
          <a:lstStyle/>
          <a:p>
            <a:pPr marL="171450" lvl="0" indent="-171450">
              <a:buFont typeface="Wingdings" panose="05000000000000000000" pitchFamily="2" charset="2"/>
              <a:buChar char="ü"/>
            </a:pPr>
            <a:r>
              <a:rPr lang="tr-TR" sz="1200" b="1" dirty="0">
                <a:solidFill>
                  <a:schemeClr val="accent1">
                    <a:lumMod val="75000"/>
                  </a:schemeClr>
                </a:solidFill>
              </a:rPr>
              <a:t> Hastalık klinik göstergelerinin izlenmesi </a:t>
            </a:r>
            <a:endParaRPr lang="en-US" sz="1200" b="1" dirty="0">
              <a:solidFill>
                <a:schemeClr val="accent1">
                  <a:lumMod val="75000"/>
                </a:schemeClr>
              </a:solidFill>
            </a:endParaRPr>
          </a:p>
        </p:txBody>
      </p:sp>
      <p:sp>
        <p:nvSpPr>
          <p:cNvPr id="19" name="TextBox 32">
            <a:extLst>
              <a:ext uri="{FF2B5EF4-FFF2-40B4-BE49-F238E27FC236}">
                <a16:creationId xmlns:a16="http://schemas.microsoft.com/office/drawing/2014/main" id="{98E57577-D2FF-4A4D-8244-54A7F8158218}"/>
              </a:ext>
            </a:extLst>
          </p:cNvPr>
          <p:cNvSpPr txBox="1"/>
          <p:nvPr/>
        </p:nvSpPr>
        <p:spPr>
          <a:xfrm>
            <a:off x="6028848" y="2376480"/>
            <a:ext cx="2636306" cy="275052"/>
          </a:xfrm>
          <a:prstGeom prst="rect">
            <a:avLst/>
          </a:prstGeom>
          <a:noFill/>
        </p:spPr>
        <p:txBody>
          <a:bodyPr wrap="square" rtlCol="0">
            <a:spAutoFit/>
          </a:bodyPr>
          <a:lstStyle/>
          <a:p>
            <a:pPr marL="171450" lvl="0" indent="-171450">
              <a:buFont typeface="Wingdings" panose="05000000000000000000" pitchFamily="2" charset="2"/>
              <a:buChar char="ü"/>
            </a:pPr>
            <a:r>
              <a:rPr lang="tr-TR" sz="1200" b="1" dirty="0">
                <a:solidFill>
                  <a:schemeClr val="accent1">
                    <a:lumMod val="75000"/>
                  </a:schemeClr>
                </a:solidFill>
              </a:rPr>
              <a:t>Gerçekleşen izlem ve tarama sayısı</a:t>
            </a:r>
          </a:p>
        </p:txBody>
      </p:sp>
      <p:sp>
        <p:nvSpPr>
          <p:cNvPr id="20" name="TextBox 33">
            <a:extLst>
              <a:ext uri="{FF2B5EF4-FFF2-40B4-BE49-F238E27FC236}">
                <a16:creationId xmlns:a16="http://schemas.microsoft.com/office/drawing/2014/main" id="{0CC4CB24-1202-47D1-A288-7F19F38DBAAD}"/>
              </a:ext>
            </a:extLst>
          </p:cNvPr>
          <p:cNvSpPr txBox="1"/>
          <p:nvPr/>
        </p:nvSpPr>
        <p:spPr>
          <a:xfrm>
            <a:off x="6208185" y="5276687"/>
            <a:ext cx="3055204" cy="458420"/>
          </a:xfrm>
          <a:prstGeom prst="rect">
            <a:avLst/>
          </a:prstGeom>
          <a:noFill/>
        </p:spPr>
        <p:txBody>
          <a:bodyPr wrap="square" rtlCol="0">
            <a:spAutoFit/>
          </a:bodyPr>
          <a:lstStyle/>
          <a:p>
            <a:pPr marL="171450" indent="-171450">
              <a:buFont typeface="Wingdings" panose="05000000000000000000" pitchFamily="2" charset="2"/>
              <a:buChar char="ü"/>
            </a:pPr>
            <a:r>
              <a:rPr lang="tr-TR" sz="1200" b="1" dirty="0">
                <a:solidFill>
                  <a:schemeClr val="accent1">
                    <a:lumMod val="75000"/>
                  </a:schemeClr>
                </a:solidFill>
              </a:rPr>
              <a:t>Tedavi planı erişimi</a:t>
            </a:r>
          </a:p>
          <a:p>
            <a:r>
              <a:rPr lang="tr-TR" sz="1200" b="1" dirty="0">
                <a:solidFill>
                  <a:schemeClr val="accent1">
                    <a:lumMod val="75000"/>
                  </a:schemeClr>
                </a:solidFill>
              </a:rPr>
              <a:t>(hedefler, ilaç tedavisi, yaşam tarzı önerileri)</a:t>
            </a:r>
            <a:endParaRPr lang="en-US" sz="1200" b="1" dirty="0">
              <a:solidFill>
                <a:schemeClr val="accent1">
                  <a:lumMod val="75000"/>
                </a:schemeClr>
              </a:solidFill>
            </a:endParaRPr>
          </a:p>
        </p:txBody>
      </p:sp>
      <p:sp>
        <p:nvSpPr>
          <p:cNvPr id="21" name="TextBox 36">
            <a:extLst>
              <a:ext uri="{FF2B5EF4-FFF2-40B4-BE49-F238E27FC236}">
                <a16:creationId xmlns:a16="http://schemas.microsoft.com/office/drawing/2014/main" id="{BBEF4990-B9BA-4E14-AC6D-CBC066040BB8}"/>
              </a:ext>
            </a:extLst>
          </p:cNvPr>
          <p:cNvSpPr txBox="1"/>
          <p:nvPr/>
        </p:nvSpPr>
        <p:spPr>
          <a:xfrm>
            <a:off x="6947603" y="5853037"/>
            <a:ext cx="2712978" cy="275052"/>
          </a:xfrm>
          <a:prstGeom prst="rect">
            <a:avLst/>
          </a:prstGeom>
          <a:noFill/>
        </p:spPr>
        <p:txBody>
          <a:bodyPr wrap="square" rtlCol="0">
            <a:spAutoFit/>
          </a:bodyPr>
          <a:lstStyle/>
          <a:p>
            <a:pPr marL="171450" indent="-171450">
              <a:buFont typeface="Wingdings" panose="05000000000000000000" pitchFamily="2" charset="2"/>
              <a:buChar char="ü"/>
            </a:pPr>
            <a:r>
              <a:rPr lang="tr-TR" sz="1200" b="1" dirty="0">
                <a:solidFill>
                  <a:schemeClr val="accent1">
                    <a:lumMod val="75000"/>
                  </a:schemeClr>
                </a:solidFill>
              </a:rPr>
              <a:t>Eğitici materyaller</a:t>
            </a:r>
            <a:endParaRPr lang="en-US" sz="1200" b="1" dirty="0">
              <a:solidFill>
                <a:schemeClr val="accent1">
                  <a:lumMod val="75000"/>
                </a:schemeClr>
              </a:solidFill>
            </a:endParaRPr>
          </a:p>
        </p:txBody>
      </p:sp>
      <p:sp>
        <p:nvSpPr>
          <p:cNvPr id="22" name="TextBox 39">
            <a:extLst>
              <a:ext uri="{FF2B5EF4-FFF2-40B4-BE49-F238E27FC236}">
                <a16:creationId xmlns:a16="http://schemas.microsoft.com/office/drawing/2014/main" id="{39E37712-FC23-4039-B03D-A7C881E4DDC8}"/>
              </a:ext>
            </a:extLst>
          </p:cNvPr>
          <p:cNvSpPr txBox="1"/>
          <p:nvPr/>
        </p:nvSpPr>
        <p:spPr>
          <a:xfrm>
            <a:off x="5808573" y="2010084"/>
            <a:ext cx="3065000" cy="276999"/>
          </a:xfrm>
          <a:prstGeom prst="rect">
            <a:avLst/>
          </a:prstGeom>
          <a:noFill/>
        </p:spPr>
        <p:txBody>
          <a:bodyPr wrap="square" rtlCol="0">
            <a:spAutoFit/>
          </a:bodyPr>
          <a:lstStyle/>
          <a:p>
            <a:pPr marL="171450" lvl="0" indent="-171450">
              <a:buFont typeface="Wingdings" panose="05000000000000000000" pitchFamily="2" charset="2"/>
              <a:buChar char="ü"/>
            </a:pPr>
            <a:r>
              <a:rPr lang="tr-TR" sz="1200" b="1" dirty="0">
                <a:solidFill>
                  <a:schemeClr val="accent1">
                    <a:lumMod val="75000"/>
                  </a:schemeClr>
                </a:solidFill>
              </a:rPr>
              <a:t> Kronik hastalığı olan  nüfusun takibi</a:t>
            </a:r>
          </a:p>
        </p:txBody>
      </p:sp>
      <p:sp>
        <p:nvSpPr>
          <p:cNvPr id="23" name="TextBox 40">
            <a:extLst>
              <a:ext uri="{FF2B5EF4-FFF2-40B4-BE49-F238E27FC236}">
                <a16:creationId xmlns:a16="http://schemas.microsoft.com/office/drawing/2014/main" id="{4F5BFF2F-E482-47C8-8D3A-4E310C9253B4}"/>
              </a:ext>
            </a:extLst>
          </p:cNvPr>
          <p:cNvSpPr txBox="1"/>
          <p:nvPr/>
        </p:nvSpPr>
        <p:spPr>
          <a:xfrm>
            <a:off x="990086" y="3034556"/>
            <a:ext cx="1937088" cy="275052"/>
          </a:xfrm>
          <a:prstGeom prst="rect">
            <a:avLst/>
          </a:prstGeom>
          <a:noFill/>
        </p:spPr>
        <p:txBody>
          <a:bodyPr wrap="square" rtlCol="0">
            <a:spAutoFit/>
          </a:bodyPr>
          <a:lstStyle/>
          <a:p>
            <a:pPr marL="171450" indent="-171450">
              <a:buFont typeface="Wingdings" panose="05000000000000000000" pitchFamily="2" charset="2"/>
              <a:buChar char="ü"/>
            </a:pPr>
            <a:r>
              <a:rPr lang="tr-TR" sz="1200" b="1" dirty="0">
                <a:solidFill>
                  <a:schemeClr val="accent1">
                    <a:lumMod val="75000"/>
                  </a:schemeClr>
                </a:solidFill>
              </a:rPr>
              <a:t>Klinik gösterge hedefleri</a:t>
            </a:r>
            <a:endParaRPr lang="en-US" sz="1200" b="1" dirty="0">
              <a:solidFill>
                <a:schemeClr val="accent1">
                  <a:lumMod val="75000"/>
                </a:schemeClr>
              </a:solidFill>
            </a:endParaRPr>
          </a:p>
        </p:txBody>
      </p:sp>
      <p:pic>
        <p:nvPicPr>
          <p:cNvPr id="24" name="Picture 4" descr="Image result for hekim">
            <a:extLst>
              <a:ext uri="{FF2B5EF4-FFF2-40B4-BE49-F238E27FC236}">
                <a16:creationId xmlns:a16="http://schemas.microsoft.com/office/drawing/2014/main" id="{BE5408C1-47D5-49CE-86DC-C049F808F9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9823" y="1756327"/>
            <a:ext cx="2319813" cy="1310298"/>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D4A2B9CE-D36E-48D3-8CC6-254538B63F74}"/>
              </a:ext>
            </a:extLst>
          </p:cNvPr>
          <p:cNvSpPr/>
          <p:nvPr/>
        </p:nvSpPr>
        <p:spPr>
          <a:xfrm>
            <a:off x="290328" y="1501928"/>
            <a:ext cx="295558" cy="299719"/>
          </a:xfrm>
          <a:prstGeom prst="ellipse">
            <a:avLst/>
          </a:prstGeom>
          <a:solidFill>
            <a:srgbClr val="E2AC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tr-TR" dirty="0"/>
              <a:t>1</a:t>
            </a:r>
            <a:endParaRPr lang="en-US" dirty="0"/>
          </a:p>
        </p:txBody>
      </p:sp>
      <p:sp>
        <p:nvSpPr>
          <p:cNvPr id="26" name="Oval 25">
            <a:extLst>
              <a:ext uri="{FF2B5EF4-FFF2-40B4-BE49-F238E27FC236}">
                <a16:creationId xmlns:a16="http://schemas.microsoft.com/office/drawing/2014/main" id="{3F37A55E-DBC5-4C38-AEA7-CD6FFF1276D3}"/>
              </a:ext>
            </a:extLst>
          </p:cNvPr>
          <p:cNvSpPr/>
          <p:nvPr/>
        </p:nvSpPr>
        <p:spPr>
          <a:xfrm>
            <a:off x="8935418" y="1565782"/>
            <a:ext cx="295558" cy="299719"/>
          </a:xfrm>
          <a:prstGeom prst="ellipse">
            <a:avLst/>
          </a:prstGeom>
          <a:solidFill>
            <a:srgbClr val="C00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tr-TR" dirty="0"/>
              <a:t>4</a:t>
            </a:r>
            <a:endParaRPr lang="en-US" dirty="0"/>
          </a:p>
        </p:txBody>
      </p:sp>
      <p:sp>
        <p:nvSpPr>
          <p:cNvPr id="27" name="Oval 26">
            <a:extLst>
              <a:ext uri="{FF2B5EF4-FFF2-40B4-BE49-F238E27FC236}">
                <a16:creationId xmlns:a16="http://schemas.microsoft.com/office/drawing/2014/main" id="{9AF88F2D-E7F2-41DD-B402-C9A143A2C3D5}"/>
              </a:ext>
            </a:extLst>
          </p:cNvPr>
          <p:cNvSpPr/>
          <p:nvPr/>
        </p:nvSpPr>
        <p:spPr>
          <a:xfrm>
            <a:off x="8964848" y="4608259"/>
            <a:ext cx="295558" cy="299719"/>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3</a:t>
            </a:r>
          </a:p>
        </p:txBody>
      </p:sp>
      <p:sp>
        <p:nvSpPr>
          <p:cNvPr id="28" name="Oval 27">
            <a:extLst>
              <a:ext uri="{FF2B5EF4-FFF2-40B4-BE49-F238E27FC236}">
                <a16:creationId xmlns:a16="http://schemas.microsoft.com/office/drawing/2014/main" id="{9978F5C0-8BD8-4ECB-A2EF-4A72311EF48D}"/>
              </a:ext>
            </a:extLst>
          </p:cNvPr>
          <p:cNvSpPr/>
          <p:nvPr/>
        </p:nvSpPr>
        <p:spPr>
          <a:xfrm>
            <a:off x="150645" y="4395963"/>
            <a:ext cx="295558" cy="299719"/>
          </a:xfrm>
          <a:prstGeom prst="ellipse">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2</a:t>
            </a:r>
          </a:p>
        </p:txBody>
      </p:sp>
      <p:sp>
        <p:nvSpPr>
          <p:cNvPr id="29" name="TextBox 49">
            <a:extLst>
              <a:ext uri="{FF2B5EF4-FFF2-40B4-BE49-F238E27FC236}">
                <a16:creationId xmlns:a16="http://schemas.microsoft.com/office/drawing/2014/main" id="{4249DAED-2492-4988-84F6-5831A032ACD3}"/>
              </a:ext>
            </a:extLst>
          </p:cNvPr>
          <p:cNvSpPr txBox="1"/>
          <p:nvPr/>
        </p:nvSpPr>
        <p:spPr>
          <a:xfrm>
            <a:off x="446927" y="2305004"/>
            <a:ext cx="1257879" cy="275052"/>
          </a:xfrm>
          <a:prstGeom prst="rect">
            <a:avLst/>
          </a:prstGeom>
          <a:noFill/>
        </p:spPr>
        <p:txBody>
          <a:bodyPr wrap="square" rtlCol="0">
            <a:spAutoFit/>
          </a:bodyPr>
          <a:lstStyle/>
          <a:p>
            <a:pPr marL="171450" indent="-171450">
              <a:buFont typeface="Wingdings" panose="05000000000000000000" pitchFamily="2" charset="2"/>
              <a:buChar char="ü"/>
            </a:pPr>
            <a:r>
              <a:rPr lang="tr-TR" sz="1200" b="1" dirty="0">
                <a:solidFill>
                  <a:schemeClr val="accent1">
                    <a:lumMod val="75000"/>
                  </a:schemeClr>
                </a:solidFill>
              </a:rPr>
              <a:t>Erken teşhis</a:t>
            </a:r>
            <a:endParaRPr lang="en-US" sz="1200" b="1" dirty="0">
              <a:solidFill>
                <a:schemeClr val="accent1">
                  <a:lumMod val="75000"/>
                </a:schemeClr>
              </a:solidFill>
            </a:endParaRPr>
          </a:p>
        </p:txBody>
      </p:sp>
      <p:sp>
        <p:nvSpPr>
          <p:cNvPr id="30" name="Title 6">
            <a:extLst>
              <a:ext uri="{FF2B5EF4-FFF2-40B4-BE49-F238E27FC236}">
                <a16:creationId xmlns:a16="http://schemas.microsoft.com/office/drawing/2014/main" id="{15A17C27-4AA6-477A-B49F-89629CF4F149}"/>
              </a:ext>
            </a:extLst>
          </p:cNvPr>
          <p:cNvSpPr txBox="1">
            <a:spLocks/>
          </p:cNvSpPr>
          <p:nvPr/>
        </p:nvSpPr>
        <p:spPr>
          <a:xfrm>
            <a:off x="279322" y="1033725"/>
            <a:ext cx="10558724" cy="488107"/>
          </a:xfrm>
          <a:prstGeom prst="rect">
            <a:avLst/>
          </a:prstGeom>
        </p:spPr>
        <p:txBody>
          <a:bodyPr>
            <a:noAutofit/>
          </a:bodyPr>
          <a:lstStyle>
            <a:defPPr>
              <a:defRPr lang="tr-TR"/>
            </a:defPPr>
            <a:lvl1pPr>
              <a:lnSpc>
                <a:spcPct val="90000"/>
              </a:lnSpc>
              <a:spcBef>
                <a:spcPct val="0"/>
              </a:spcBef>
              <a:buNone/>
              <a:defRPr sz="2800" b="1">
                <a:solidFill>
                  <a:srgbClr val="002060"/>
                </a:solidFil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2600" dirty="0">
                <a:solidFill>
                  <a:schemeClr val="tx1"/>
                </a:solidFill>
                <a:sym typeface="Verdana"/>
              </a:rPr>
              <a:t>Hastalık Yönetim Platformu ve E-nabız Uygulamalarının Entegrasyonu </a:t>
            </a:r>
            <a:endParaRPr lang="en-US" sz="2600" dirty="0">
              <a:solidFill>
                <a:schemeClr val="tx1"/>
              </a:solidFill>
              <a:sym typeface="Verdana"/>
            </a:endParaRPr>
          </a:p>
        </p:txBody>
      </p:sp>
      <p:graphicFrame>
        <p:nvGraphicFramePr>
          <p:cNvPr id="34" name="Diagram 25">
            <a:extLst>
              <a:ext uri="{FF2B5EF4-FFF2-40B4-BE49-F238E27FC236}">
                <a16:creationId xmlns:a16="http://schemas.microsoft.com/office/drawing/2014/main" id="{C1993EB3-9159-482F-BB26-BB015636B6B6}"/>
              </a:ext>
            </a:extLst>
          </p:cNvPr>
          <p:cNvGraphicFramePr/>
          <p:nvPr>
            <p:extLst>
              <p:ext uri="{D42A27DB-BD31-4B8C-83A1-F6EECF244321}">
                <p14:modId xmlns:p14="http://schemas.microsoft.com/office/powerpoint/2010/main" val="3168884441"/>
              </p:ext>
            </p:extLst>
          </p:nvPr>
        </p:nvGraphicFramePr>
        <p:xfrm>
          <a:off x="9516747" y="3033868"/>
          <a:ext cx="2675253" cy="30142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5" name="Picture 2" descr="Image result for enabÄ±z">
            <a:extLst>
              <a:ext uri="{FF2B5EF4-FFF2-40B4-BE49-F238E27FC236}">
                <a16:creationId xmlns:a16="http://schemas.microsoft.com/office/drawing/2014/main" id="{4067986A-9F58-4FF3-82E4-8B73444A80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0188" y="2139436"/>
            <a:ext cx="2122750" cy="69855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e-patient">
            <a:extLst>
              <a:ext uri="{FF2B5EF4-FFF2-40B4-BE49-F238E27FC236}">
                <a16:creationId xmlns:a16="http://schemas.microsoft.com/office/drawing/2014/main" id="{9C570C90-5E33-403F-B66A-B9F0F0CF42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3391" y="5051496"/>
            <a:ext cx="2325130" cy="130390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20">
            <a:extLst>
              <a:ext uri="{FF2B5EF4-FFF2-40B4-BE49-F238E27FC236}">
                <a16:creationId xmlns:a16="http://schemas.microsoft.com/office/drawing/2014/main" id="{249F246F-1F69-45DB-A12A-6EE7C4457974}"/>
              </a:ext>
            </a:extLst>
          </p:cNvPr>
          <p:cNvSpPr txBox="1"/>
          <p:nvPr/>
        </p:nvSpPr>
        <p:spPr>
          <a:xfrm>
            <a:off x="348922" y="4648821"/>
            <a:ext cx="2754847" cy="275052"/>
          </a:xfrm>
          <a:prstGeom prst="rect">
            <a:avLst/>
          </a:prstGeom>
          <a:noFill/>
        </p:spPr>
        <p:txBody>
          <a:bodyPr wrap="square" rtlCol="0">
            <a:spAutoFit/>
          </a:bodyPr>
          <a:lstStyle/>
          <a:p>
            <a:pPr lvl="0"/>
            <a:r>
              <a:rPr lang="tr-TR" sz="1200" b="1" dirty="0">
                <a:solidFill>
                  <a:srgbClr val="C00000"/>
                </a:solidFill>
              </a:rPr>
              <a:t>Süreçlerin Otomasyonu  </a:t>
            </a:r>
            <a:endParaRPr lang="en-US" sz="1200" b="1" dirty="0">
              <a:solidFill>
                <a:srgbClr val="C00000"/>
              </a:solidFill>
            </a:endParaRPr>
          </a:p>
        </p:txBody>
      </p:sp>
      <p:sp>
        <p:nvSpPr>
          <p:cNvPr id="38" name="TextBox 20">
            <a:extLst>
              <a:ext uri="{FF2B5EF4-FFF2-40B4-BE49-F238E27FC236}">
                <a16:creationId xmlns:a16="http://schemas.microsoft.com/office/drawing/2014/main" id="{E32886A3-2D04-4ED3-87AA-8F823A56ED73}"/>
              </a:ext>
            </a:extLst>
          </p:cNvPr>
          <p:cNvSpPr txBox="1"/>
          <p:nvPr/>
        </p:nvSpPr>
        <p:spPr>
          <a:xfrm>
            <a:off x="435752" y="1756327"/>
            <a:ext cx="2754847" cy="275052"/>
          </a:xfrm>
          <a:prstGeom prst="rect">
            <a:avLst/>
          </a:prstGeom>
          <a:noFill/>
        </p:spPr>
        <p:txBody>
          <a:bodyPr wrap="square" rtlCol="0">
            <a:spAutoFit/>
          </a:bodyPr>
          <a:lstStyle/>
          <a:p>
            <a:pPr lvl="0"/>
            <a:r>
              <a:rPr lang="tr-TR" sz="1200" b="1" dirty="0">
                <a:solidFill>
                  <a:srgbClr val="C00000"/>
                </a:solidFill>
              </a:rPr>
              <a:t>Hastaya Özel Süreç Değerlendirmesi  </a:t>
            </a:r>
            <a:endParaRPr lang="en-US" sz="1200" b="1" dirty="0">
              <a:solidFill>
                <a:srgbClr val="C00000"/>
              </a:solidFill>
            </a:endParaRPr>
          </a:p>
        </p:txBody>
      </p:sp>
      <p:sp>
        <p:nvSpPr>
          <p:cNvPr id="39" name="TextBox 20">
            <a:extLst>
              <a:ext uri="{FF2B5EF4-FFF2-40B4-BE49-F238E27FC236}">
                <a16:creationId xmlns:a16="http://schemas.microsoft.com/office/drawing/2014/main" id="{4555C25E-5962-4101-BB5C-FAA9DF3971FD}"/>
              </a:ext>
            </a:extLst>
          </p:cNvPr>
          <p:cNvSpPr txBox="1"/>
          <p:nvPr/>
        </p:nvSpPr>
        <p:spPr>
          <a:xfrm>
            <a:off x="6513085" y="4939197"/>
            <a:ext cx="2754847" cy="275052"/>
          </a:xfrm>
          <a:prstGeom prst="rect">
            <a:avLst/>
          </a:prstGeom>
          <a:noFill/>
        </p:spPr>
        <p:txBody>
          <a:bodyPr wrap="square" rtlCol="0">
            <a:spAutoFit/>
          </a:bodyPr>
          <a:lstStyle/>
          <a:p>
            <a:pPr lvl="0"/>
            <a:r>
              <a:rPr lang="tr-TR" sz="1200" b="1" dirty="0">
                <a:solidFill>
                  <a:srgbClr val="C00000"/>
                </a:solidFill>
              </a:rPr>
              <a:t>Hastanın Sürece Dahil Olması  </a:t>
            </a:r>
            <a:endParaRPr lang="en-US" sz="1200" b="1" dirty="0">
              <a:solidFill>
                <a:srgbClr val="C00000"/>
              </a:solidFill>
            </a:endParaRPr>
          </a:p>
        </p:txBody>
      </p:sp>
      <p:sp>
        <p:nvSpPr>
          <p:cNvPr id="40" name="TextBox 20">
            <a:extLst>
              <a:ext uri="{FF2B5EF4-FFF2-40B4-BE49-F238E27FC236}">
                <a16:creationId xmlns:a16="http://schemas.microsoft.com/office/drawing/2014/main" id="{AA8778F5-F86B-4396-93A2-3163E677A772}"/>
              </a:ext>
            </a:extLst>
          </p:cNvPr>
          <p:cNvSpPr txBox="1"/>
          <p:nvPr/>
        </p:nvSpPr>
        <p:spPr>
          <a:xfrm>
            <a:off x="5821118" y="1715642"/>
            <a:ext cx="3492737" cy="275052"/>
          </a:xfrm>
          <a:prstGeom prst="rect">
            <a:avLst/>
          </a:prstGeom>
          <a:noFill/>
        </p:spPr>
        <p:txBody>
          <a:bodyPr wrap="square" rtlCol="0">
            <a:spAutoFit/>
          </a:bodyPr>
          <a:lstStyle/>
          <a:p>
            <a:pPr lvl="0"/>
            <a:r>
              <a:rPr lang="tr-TR" sz="1200" b="1" dirty="0">
                <a:solidFill>
                  <a:srgbClr val="C00000"/>
                </a:solidFill>
              </a:rPr>
              <a:t>Hastalık Yönetim Süreçlerinin  Değerlendirmesi  </a:t>
            </a:r>
            <a:endParaRPr lang="en-US" sz="1200" b="1" dirty="0">
              <a:solidFill>
                <a:srgbClr val="C00000"/>
              </a:solidFill>
            </a:endParaRPr>
          </a:p>
        </p:txBody>
      </p:sp>
      <p:sp>
        <p:nvSpPr>
          <p:cNvPr id="41" name="Ok: Sol Sağ 40">
            <a:extLst>
              <a:ext uri="{FF2B5EF4-FFF2-40B4-BE49-F238E27FC236}">
                <a16:creationId xmlns:a16="http://schemas.microsoft.com/office/drawing/2014/main" id="{3EBDAC0E-A077-444F-A98F-1CF1E17FE4A4}"/>
              </a:ext>
            </a:extLst>
          </p:cNvPr>
          <p:cNvSpPr/>
          <p:nvPr/>
        </p:nvSpPr>
        <p:spPr>
          <a:xfrm>
            <a:off x="9230976" y="5304433"/>
            <a:ext cx="906210" cy="4584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87505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337456" y="961188"/>
            <a:ext cx="10163811" cy="523220"/>
          </a:xfrm>
          <a:prstGeom prst="rect">
            <a:avLst/>
          </a:prstGeom>
        </p:spPr>
        <p:txBody>
          <a:bodyPr wrap="square">
            <a:spAutoFit/>
          </a:bodyPr>
          <a:lstStyle/>
          <a:p>
            <a:pPr>
              <a:defRPr/>
            </a:pPr>
            <a:r>
              <a:rPr lang="tr-TR" sz="2800" b="1" dirty="0">
                <a:ea typeface="+mj-ea"/>
                <a:cs typeface="+mj-cs"/>
              </a:rPr>
              <a:t>Daire Başkanlığımız Web Sayfası HYP İle İlgili Bilgilendirme</a:t>
            </a:r>
          </a:p>
        </p:txBody>
      </p:sp>
      <p:pic>
        <p:nvPicPr>
          <p:cNvPr id="4" name="Resim 3"/>
          <p:cNvPicPr>
            <a:picLocks noChangeAspect="1"/>
          </p:cNvPicPr>
          <p:nvPr/>
        </p:nvPicPr>
        <p:blipFill rotWithShape="1">
          <a:blip r:embed="rId4"/>
          <a:srcRect l="17421" t="5508" r="19478" b="34463"/>
          <a:stretch/>
        </p:blipFill>
        <p:spPr>
          <a:xfrm>
            <a:off x="396773" y="1568918"/>
            <a:ext cx="10776020" cy="4090737"/>
          </a:xfrm>
          <a:prstGeom prst="rect">
            <a:avLst/>
          </a:prstGeom>
        </p:spPr>
      </p:pic>
      <p:sp>
        <p:nvSpPr>
          <p:cNvPr id="2" name="Metin kutusu 1"/>
          <p:cNvSpPr txBox="1"/>
          <p:nvPr/>
        </p:nvSpPr>
        <p:spPr>
          <a:xfrm>
            <a:off x="337456" y="5751031"/>
            <a:ext cx="10776019" cy="615553"/>
          </a:xfrm>
          <a:prstGeom prst="rect">
            <a:avLst/>
          </a:prstGeom>
          <a:noFill/>
        </p:spPr>
        <p:txBody>
          <a:bodyPr wrap="square" rtlCol="0">
            <a:spAutoFit/>
          </a:bodyPr>
          <a:lstStyle/>
          <a:p>
            <a:pPr algn="ctr"/>
            <a:r>
              <a:rPr lang="tr-TR" sz="2000" b="1" u="sng" dirty="0">
                <a:solidFill>
                  <a:srgbClr val="800000"/>
                </a:solidFill>
              </a:rPr>
              <a:t>Bilgilendirme Linki </a:t>
            </a:r>
            <a:r>
              <a:rPr lang="tr-TR" sz="2000" b="1" dirty="0">
                <a:solidFill>
                  <a:srgbClr val="800000"/>
                </a:solidFill>
              </a:rPr>
              <a:t>                                 </a:t>
            </a:r>
            <a:r>
              <a:rPr lang="tr-TR" sz="1400" i="1" dirty="0">
                <a:hlinkClick r:id="rId5"/>
              </a:rPr>
              <a:t>https://hsgmdestek.saglik.gov.tr/tr/kronikhastaliklar-haberler/hyp-yayinda.html</a:t>
            </a:r>
            <a:endParaRPr lang="tr-TR" sz="1400" i="1" dirty="0"/>
          </a:p>
          <a:p>
            <a:endParaRPr lang="tr-TR" sz="1400" i="1" dirty="0"/>
          </a:p>
        </p:txBody>
      </p:sp>
      <p:sp>
        <p:nvSpPr>
          <p:cNvPr id="6" name="Sağ Ok 4">
            <a:extLst>
              <a:ext uri="{FF2B5EF4-FFF2-40B4-BE49-F238E27FC236}">
                <a16:creationId xmlns:a16="http://schemas.microsoft.com/office/drawing/2014/main" id="{00AEDB7F-63C5-47AE-9408-E3F6A3046D1B}"/>
              </a:ext>
            </a:extLst>
          </p:cNvPr>
          <p:cNvSpPr/>
          <p:nvPr/>
        </p:nvSpPr>
        <p:spPr>
          <a:xfrm>
            <a:off x="3000702" y="5751031"/>
            <a:ext cx="1609799" cy="442167"/>
          </a:xfrm>
          <a:prstGeom prst="rightArrow">
            <a:avLst/>
          </a:prstGeom>
          <a:solidFill>
            <a:schemeClr val="accent5">
              <a:lumMod val="60000"/>
              <a:lumOff val="40000"/>
            </a:schemeClr>
          </a:solidFill>
          <a:ln>
            <a:noFill/>
          </a:ln>
          <a:effectLst/>
        </p:spPr>
      </p:sp>
    </p:spTree>
    <p:custDataLst>
      <p:tags r:id="rId1"/>
    </p:custDataLst>
    <p:extLst>
      <p:ext uri="{BB962C8B-B14F-4D97-AF65-F5344CB8AC3E}">
        <p14:creationId xmlns:p14="http://schemas.microsoft.com/office/powerpoint/2010/main" val="5640585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9042400" y="6333207"/>
            <a:ext cx="2844800" cy="365125"/>
          </a:xfrm>
        </p:spPr>
        <p:txBody>
          <a:bodyPr/>
          <a:lstStyle/>
          <a:p>
            <a:pPr>
              <a:defRPr/>
            </a:pPr>
            <a:fld id="{0440B0F1-B375-4602-97B9-220858994DED}" type="slidenum">
              <a:rPr lang="en-US" altLang="tr-TR" smtClean="0"/>
              <a:pPr>
                <a:defRPr/>
              </a:pPr>
              <a:t>37</a:t>
            </a:fld>
            <a:endParaRPr lang="en-US" altLang="tr-TR" dirty="0"/>
          </a:p>
        </p:txBody>
      </p:sp>
      <p:sp>
        <p:nvSpPr>
          <p:cNvPr id="3" name="Dikdörtgen 2"/>
          <p:cNvSpPr/>
          <p:nvPr/>
        </p:nvSpPr>
        <p:spPr>
          <a:xfrm>
            <a:off x="846825" y="1087883"/>
            <a:ext cx="10498348" cy="1846659"/>
          </a:xfrm>
          <a:prstGeom prst="rect">
            <a:avLst/>
          </a:prstGeom>
        </p:spPr>
        <p:txBody>
          <a:bodyPr wrap="square">
            <a:spAutoFit/>
          </a:bodyPr>
          <a:lstStyle/>
          <a:p>
            <a:pPr lvl="0" algn="ctr"/>
            <a:r>
              <a:rPr kumimoji="0" lang="tr-TR" altLang="tr-TR" sz="2400" strike="noStrike" kern="0" cap="none" spc="0" normalizeH="0" baseline="0" noProof="0" dirty="0">
                <a:ln>
                  <a:noFill/>
                </a:ln>
                <a:effectLst/>
                <a:uLnTx/>
                <a:uFillTx/>
                <a:ea typeface="+mj-ea"/>
                <a:cs typeface="+mj-cs"/>
              </a:rPr>
              <a:t>Bulaşıcı olmayan hastalıkların önlemesi  ve kontrolüne</a:t>
            </a:r>
            <a:r>
              <a:rPr kumimoji="0" lang="tr-TR" altLang="tr-TR" sz="2400" strike="noStrike" kern="0" cap="none" spc="0" normalizeH="0" noProof="0" dirty="0">
                <a:ln>
                  <a:noFill/>
                </a:ln>
                <a:effectLst/>
                <a:uLnTx/>
                <a:uFillTx/>
                <a:ea typeface="+mj-ea"/>
                <a:cs typeface="+mj-cs"/>
              </a:rPr>
              <a:t> yönelik </a:t>
            </a:r>
            <a:r>
              <a:rPr kumimoji="0" lang="tr-TR" altLang="tr-TR" sz="2400" strike="noStrike" kern="0" cap="none" spc="0" normalizeH="0" baseline="0" noProof="0" dirty="0">
                <a:ln>
                  <a:noFill/>
                </a:ln>
                <a:effectLst/>
                <a:uLnTx/>
                <a:uFillTx/>
                <a:ea typeface="+mj-ea"/>
                <a:cs typeface="+mj-cs"/>
              </a:rPr>
              <a:t>yürütmüş olduğumuz önleme  ve kontrol programlarına, hazırlamış olduğumuz eğitim </a:t>
            </a:r>
            <a:r>
              <a:rPr lang="tr-TR" altLang="tr-TR" sz="2400" kern="0" dirty="0">
                <a:ea typeface="+mj-ea"/>
                <a:cs typeface="+mj-cs"/>
              </a:rPr>
              <a:t>ve farkındalık </a:t>
            </a:r>
            <a:r>
              <a:rPr kumimoji="0" lang="tr-TR" altLang="tr-TR" sz="2400" strike="noStrike" kern="0" cap="none" spc="0" normalizeH="0" baseline="0" noProof="0" dirty="0">
                <a:ln>
                  <a:noFill/>
                </a:ln>
                <a:effectLst/>
                <a:uLnTx/>
                <a:uFillTx/>
                <a:ea typeface="+mj-ea"/>
                <a:cs typeface="+mj-cs"/>
              </a:rPr>
              <a:t>materyallerine</a:t>
            </a:r>
            <a:r>
              <a:rPr kumimoji="0" lang="tr-TR" altLang="tr-TR" sz="2400" strike="noStrike" kern="0" cap="none" spc="0" normalizeH="0" noProof="0" dirty="0">
                <a:ln>
                  <a:noFill/>
                </a:ln>
                <a:effectLst/>
                <a:uLnTx/>
                <a:uFillTx/>
                <a:ea typeface="+mj-ea"/>
                <a:cs typeface="+mj-cs"/>
              </a:rPr>
              <a:t> ve yapmış olduğumuz çalışmalara yönelik tüm bilgilere </a:t>
            </a:r>
            <a:r>
              <a:rPr kumimoji="0" lang="tr-TR" altLang="tr-TR" sz="2400" b="1" strike="noStrike" kern="0" cap="none" spc="0" normalizeH="0" noProof="0" dirty="0">
                <a:ln>
                  <a:noFill/>
                </a:ln>
                <a:solidFill>
                  <a:srgbClr val="C00000"/>
                </a:solidFill>
                <a:effectLst/>
                <a:uLnTx/>
                <a:uFillTx/>
                <a:ea typeface="+mj-ea"/>
                <a:cs typeface="+mj-cs"/>
              </a:rPr>
              <a:t>aşağıda yer alan linkten ulaşabilirsiniz. </a:t>
            </a:r>
            <a:r>
              <a:rPr kumimoji="0" lang="tr-TR" altLang="tr-TR" sz="2400" b="1" strike="noStrike" kern="0" cap="none" spc="0" normalizeH="0" baseline="0" noProof="0" dirty="0">
                <a:ln>
                  <a:noFill/>
                </a:ln>
                <a:solidFill>
                  <a:srgbClr val="C00000"/>
                </a:solidFill>
                <a:effectLst/>
                <a:uLnTx/>
                <a:uFillTx/>
                <a:ea typeface="+mj-ea"/>
                <a:cs typeface="+mj-cs"/>
              </a:rPr>
              <a:t> </a:t>
            </a:r>
            <a:br>
              <a:rPr kumimoji="0" lang="tr-TR" altLang="tr-TR" sz="2400" b="1" strike="noStrike" kern="0" cap="none" spc="0" normalizeH="0" baseline="0" noProof="0" dirty="0">
                <a:ln>
                  <a:noFill/>
                </a:ln>
                <a:solidFill>
                  <a:srgbClr val="C00000"/>
                </a:solidFill>
                <a:effectLst/>
                <a:uLnTx/>
                <a:uFillTx/>
                <a:ea typeface="+mj-ea"/>
                <a:cs typeface="+mj-cs"/>
              </a:rPr>
            </a:br>
            <a:endParaRPr kumimoji="0" lang="tr-TR" sz="1600" b="1" strike="noStrike" kern="0" cap="none" spc="0" normalizeH="0" baseline="0" noProof="0" dirty="0">
              <a:ln>
                <a:noFill/>
              </a:ln>
              <a:solidFill>
                <a:sysClr val="windowText" lastClr="000000"/>
              </a:solidFill>
              <a:effectLst/>
              <a:uLnTx/>
              <a:uFillTx/>
            </a:endParaRPr>
          </a:p>
        </p:txBody>
      </p:sp>
      <p:sp>
        <p:nvSpPr>
          <p:cNvPr id="5" name="Sağ Ok 4"/>
          <p:cNvSpPr/>
          <p:nvPr/>
        </p:nvSpPr>
        <p:spPr>
          <a:xfrm rot="5400000">
            <a:off x="4226054" y="3589092"/>
            <a:ext cx="2333651" cy="1024551"/>
          </a:xfrm>
          <a:prstGeom prst="rightArrow">
            <a:avLst/>
          </a:prstGeom>
          <a:solidFill>
            <a:schemeClr val="accent5">
              <a:lumMod val="60000"/>
              <a:lumOff val="40000"/>
            </a:schemeClr>
          </a:solidFill>
          <a:ln>
            <a:noFill/>
          </a:ln>
          <a:effectLst/>
        </p:spPr>
      </p:sp>
      <p:pic>
        <p:nvPicPr>
          <p:cNvPr id="14" name="Resim 13"/>
          <p:cNvPicPr>
            <a:picLocks noChangeAspect="1"/>
          </p:cNvPicPr>
          <p:nvPr/>
        </p:nvPicPr>
        <p:blipFill>
          <a:blip r:embed="rId3"/>
          <a:stretch>
            <a:fillRect/>
          </a:stretch>
        </p:blipFill>
        <p:spPr>
          <a:xfrm>
            <a:off x="7383009" y="2847560"/>
            <a:ext cx="4220273" cy="2908757"/>
          </a:xfrm>
          <a:prstGeom prst="rect">
            <a:avLst/>
          </a:prstGeom>
          <a:ln>
            <a:solidFill>
              <a:schemeClr val="bg1">
                <a:lumMod val="75000"/>
              </a:schemeClr>
            </a:solidFill>
          </a:ln>
        </p:spPr>
      </p:pic>
      <p:sp>
        <p:nvSpPr>
          <p:cNvPr id="4" name="Dikdörtgen 3"/>
          <p:cNvSpPr/>
          <p:nvPr/>
        </p:nvSpPr>
        <p:spPr>
          <a:xfrm>
            <a:off x="1151435" y="6208341"/>
            <a:ext cx="9695196" cy="369332"/>
          </a:xfrm>
          <a:prstGeom prst="rect">
            <a:avLst/>
          </a:prstGeom>
        </p:spPr>
        <p:txBody>
          <a:bodyPr wrap="square">
            <a:spAutoFit/>
          </a:bodyPr>
          <a:lstStyle/>
          <a:p>
            <a:pPr lvl="0"/>
            <a:r>
              <a:rPr lang="tr-TR" kern="0" dirty="0">
                <a:solidFill>
                  <a:srgbClr val="C00000"/>
                </a:solidFill>
              </a:rPr>
              <a:t>Kronik Hastalıklar ve Yaşlı Sağlığı Dairesi Başkanlığı </a:t>
            </a:r>
            <a:r>
              <a:rPr kumimoji="0" lang="tr-TR" i="0" u="none" strike="noStrike" kern="0" cap="none" spc="0" normalizeH="0" baseline="0" noProof="0" dirty="0">
                <a:ln>
                  <a:noFill/>
                </a:ln>
                <a:effectLst/>
                <a:uLnTx/>
                <a:uFillTx/>
              </a:rPr>
              <a:t>İletişim Tel: 0 (312) 565 61 03</a:t>
            </a:r>
          </a:p>
        </p:txBody>
      </p:sp>
      <p:sp>
        <p:nvSpPr>
          <p:cNvPr id="6" name="Dikdörtgen 5"/>
          <p:cNvSpPr/>
          <p:nvPr/>
        </p:nvSpPr>
        <p:spPr>
          <a:xfrm>
            <a:off x="1151435" y="5429473"/>
            <a:ext cx="6139117" cy="400110"/>
          </a:xfrm>
          <a:prstGeom prst="rect">
            <a:avLst/>
          </a:prstGeom>
        </p:spPr>
        <p:txBody>
          <a:bodyPr wrap="square">
            <a:spAutoFit/>
          </a:bodyPr>
          <a:lstStyle/>
          <a:p>
            <a:r>
              <a:rPr lang="tr-TR" sz="2000" b="1" dirty="0"/>
              <a:t>https://hsgm.saglik.gov.tr/tr/kronikhastaliklar</a:t>
            </a:r>
          </a:p>
        </p:txBody>
      </p:sp>
      <p:pic>
        <p:nvPicPr>
          <p:cNvPr id="1028" name="Picture 4" descr="Abstract flat vector illustration of design and development concepts Elements for mobile and web app Stock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67710" t="4186" r="4992" b="68288"/>
          <a:stretch/>
        </p:blipFill>
        <p:spPr bwMode="auto">
          <a:xfrm>
            <a:off x="445544" y="5352544"/>
            <a:ext cx="621521" cy="6267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one icon color set Royalty Free Vector Image , #Sponsored, #color, #set, #Phone, #icon #A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075" r="35543" b="65318"/>
          <a:stretch/>
        </p:blipFill>
        <p:spPr bwMode="auto">
          <a:xfrm>
            <a:off x="547755" y="6157350"/>
            <a:ext cx="417097" cy="4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888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txBox="1">
            <a:spLocks noGrp="1"/>
          </p:cNvSpPr>
          <p:nvPr>
            <p:ph idx="1"/>
          </p:nvPr>
        </p:nvSpPr>
        <p:spPr>
          <a:xfrm>
            <a:off x="0" y="5383755"/>
            <a:ext cx="6112801" cy="840230"/>
          </a:xfrm>
          <a:prstGeom prst="rect">
            <a:avLst/>
          </a:prstGeom>
          <a:noFill/>
        </p:spPr>
        <p:txBody>
          <a:bodyPr wrap="square" rtlCol="0">
            <a:spAutoFit/>
          </a:bodyPr>
          <a:lstStyle/>
          <a:p>
            <a:pPr marL="0" indent="0" algn="ctr">
              <a:buNone/>
            </a:pPr>
            <a:r>
              <a:rPr lang="tr-TR" sz="5400" b="1" i="1" dirty="0"/>
              <a:t>Teşekkürler.</a:t>
            </a:r>
          </a:p>
        </p:txBody>
      </p:sp>
      <p:pic>
        <p:nvPicPr>
          <p:cNvPr id="8" name="Picture 2" descr="The Partnership – The Defeat-NCD Partnership">
            <a:extLst>
              <a:ext uri="{FF2B5EF4-FFF2-40B4-BE49-F238E27FC236}">
                <a16:creationId xmlns:a16="http://schemas.microsoft.com/office/drawing/2014/main" id="{D94BE42D-25B8-4419-8262-C325C412DB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3284" y="1218935"/>
            <a:ext cx="4546023" cy="5377231"/>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117381" y="2383374"/>
            <a:ext cx="5343803" cy="1754326"/>
          </a:xfrm>
          <a:prstGeom prst="rect">
            <a:avLst/>
          </a:prstGeom>
        </p:spPr>
        <p:txBody>
          <a:bodyPr wrap="square">
            <a:spAutoFit/>
          </a:bodyPr>
          <a:lstStyle/>
          <a:p>
            <a:pPr marL="214313" indent="-214313">
              <a:lnSpc>
                <a:spcPct val="150000"/>
              </a:lnSpc>
              <a:buFont typeface="Wingdings" panose="05000000000000000000" pitchFamily="2" charset="2"/>
              <a:buChar char="ü"/>
              <a:defRPr/>
            </a:pPr>
            <a:r>
              <a:rPr lang="tr-TR" sz="2400" dirty="0">
                <a:latin typeface="Calibri"/>
              </a:rPr>
              <a:t>Bütüncül Yaklaşım  </a:t>
            </a:r>
          </a:p>
          <a:p>
            <a:pPr marL="214313" indent="-214313">
              <a:lnSpc>
                <a:spcPct val="150000"/>
              </a:lnSpc>
              <a:buFont typeface="Wingdings" panose="05000000000000000000" pitchFamily="2" charset="2"/>
              <a:buChar char="ü"/>
              <a:defRPr/>
            </a:pPr>
            <a:r>
              <a:rPr lang="tr-TR" sz="2400" dirty="0">
                <a:latin typeface="Calibri"/>
              </a:rPr>
              <a:t>Aktif İşbirliği</a:t>
            </a:r>
          </a:p>
          <a:p>
            <a:pPr marL="214313" indent="-214313">
              <a:lnSpc>
                <a:spcPct val="150000"/>
              </a:lnSpc>
              <a:buFont typeface="Wingdings" panose="05000000000000000000" pitchFamily="2" charset="2"/>
              <a:buChar char="ü"/>
              <a:defRPr/>
            </a:pPr>
            <a:r>
              <a:rPr lang="tr-TR" sz="2400" dirty="0">
                <a:latin typeface="Calibri"/>
              </a:rPr>
              <a:t>Ortak Hedefe Birlikte Yürümek Gerek!…</a:t>
            </a:r>
          </a:p>
        </p:txBody>
      </p:sp>
      <p:sp>
        <p:nvSpPr>
          <p:cNvPr id="6" name="Dikdörtgen 5"/>
          <p:cNvSpPr/>
          <p:nvPr/>
        </p:nvSpPr>
        <p:spPr>
          <a:xfrm>
            <a:off x="1195020" y="1489351"/>
            <a:ext cx="3407569" cy="507831"/>
          </a:xfrm>
          <a:prstGeom prst="rect">
            <a:avLst/>
          </a:prstGeom>
        </p:spPr>
        <p:txBody>
          <a:bodyPr wrap="square">
            <a:spAutoFit/>
          </a:bodyPr>
          <a:lstStyle/>
          <a:p>
            <a:pPr>
              <a:defRPr/>
            </a:pPr>
            <a:r>
              <a:rPr lang="tr-TR" sz="2700" b="1" cap="all" dirty="0">
                <a:solidFill>
                  <a:srgbClr val="C00000"/>
                </a:solidFill>
                <a:latin typeface="Calibri"/>
              </a:rPr>
              <a:t>BAŞARI İÇİN;</a:t>
            </a:r>
            <a:endParaRPr lang="tr-TR" sz="1200" dirty="0">
              <a:solidFill>
                <a:prstClr val="black"/>
              </a:solidFill>
              <a:latin typeface="Calibri"/>
            </a:endParaRPr>
          </a:p>
        </p:txBody>
      </p:sp>
    </p:spTree>
    <p:extLst>
      <p:ext uri="{BB962C8B-B14F-4D97-AF65-F5344CB8AC3E}">
        <p14:creationId xmlns:p14="http://schemas.microsoft.com/office/powerpoint/2010/main" val="282530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3287" y="939555"/>
            <a:ext cx="5103387" cy="672793"/>
          </a:xfrm>
        </p:spPr>
        <p:txBody>
          <a:bodyPr>
            <a:noAutofit/>
          </a:bodyPr>
          <a:lstStyle/>
          <a:p>
            <a:pPr marL="0" indent="0" algn="just">
              <a:lnSpc>
                <a:spcPct val="120000"/>
              </a:lnSpc>
              <a:buNone/>
            </a:pPr>
            <a:r>
              <a:rPr lang="tr-TR" sz="2000" b="1" dirty="0"/>
              <a:t>Dünya’da Tüm Ölümlerin ve Bulaşıcı Olmayan Hastalıklardan Ölümlerin Dağılımı, 2016</a:t>
            </a:r>
            <a:endParaRPr lang="tr-TR" sz="3200" b="1" dirty="0"/>
          </a:p>
          <a:p>
            <a:pPr marL="0" indent="0" algn="just">
              <a:lnSpc>
                <a:spcPct val="120000"/>
              </a:lnSpc>
              <a:buNone/>
            </a:pPr>
            <a:endParaRPr lang="tr-TR" sz="500" b="1" dirty="0"/>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FF269-4786-4C26-A928-14E756CEA3C1}" type="slidenum">
              <a:rPr kumimoji="0" lang="tr-TR" sz="1200" b="0" i="0" u="none" strike="noStrike" kern="1200" cap="none" spc="0" normalizeH="0" baseline="0" noProof="0" smtClean="0">
                <a:ln>
                  <a:noFill/>
                </a:ln>
                <a:solidFill>
                  <a:schemeClr val="tx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a:ln>
                <a:noFill/>
              </a:ln>
              <a:solidFill>
                <a:schemeClr val="tx1"/>
              </a:solidFill>
              <a:effectLst/>
              <a:uLnTx/>
              <a:uFillTx/>
              <a:latin typeface="Calibri"/>
              <a:ea typeface="+mn-ea"/>
              <a:cs typeface="+mn-cs"/>
            </a:endParaRPr>
          </a:p>
        </p:txBody>
      </p:sp>
      <p:sp>
        <p:nvSpPr>
          <p:cNvPr id="5" name="Dikdörtgen 4"/>
          <p:cNvSpPr/>
          <p:nvPr/>
        </p:nvSpPr>
        <p:spPr>
          <a:xfrm>
            <a:off x="393287" y="6324035"/>
            <a:ext cx="5987847" cy="275588"/>
          </a:xfrm>
          <a:prstGeom prst="rect">
            <a:avLst/>
          </a:prstGeom>
        </p:spPr>
        <p:txBody>
          <a:bodyPr wrap="square">
            <a:spAutoFit/>
          </a:bodyPr>
          <a:lstStyle/>
          <a:p>
            <a:pPr>
              <a:lnSpc>
                <a:spcPct val="115000"/>
              </a:lnSpc>
              <a:spcAft>
                <a:spcPts val="600"/>
              </a:spcAft>
            </a:pPr>
            <a:r>
              <a:rPr lang="tr-TR" sz="1100" b="1" i="1" dirty="0">
                <a:latin typeface="Calibri" panose="020F0502020204030204" pitchFamily="34" charset="0"/>
                <a:ea typeface="TimesNewRomanPSMT"/>
                <a:cs typeface="Times New Roman" panose="02020603050405020304" pitchFamily="18" charset="0"/>
              </a:rPr>
              <a:t>Kaynak</a:t>
            </a:r>
            <a:r>
              <a:rPr lang="tr-TR" sz="1100" i="1" dirty="0">
                <a:latin typeface="Calibri" panose="020F0502020204030204" pitchFamily="34" charset="0"/>
                <a:ea typeface="TimesNewRomanPSMT"/>
                <a:cs typeface="Times New Roman" panose="02020603050405020304" pitchFamily="18" charset="0"/>
              </a:rPr>
              <a:t>: </a:t>
            </a:r>
            <a:r>
              <a:rPr lang="tr-TR" sz="1100" i="1" dirty="0" err="1">
                <a:latin typeface="Calibri" panose="020F0502020204030204" pitchFamily="34" charset="0"/>
                <a:ea typeface="TimesNewRomanPSMT"/>
                <a:cs typeface="Times New Roman" panose="02020603050405020304" pitchFamily="18" charset="0"/>
              </a:rPr>
              <a:t>Noncommunicable</a:t>
            </a:r>
            <a:r>
              <a:rPr lang="tr-TR" sz="1100" i="1" dirty="0">
                <a:latin typeface="Calibri" panose="020F0502020204030204" pitchFamily="34" charset="0"/>
                <a:ea typeface="TimesNewRomanPSMT"/>
                <a:cs typeface="Times New Roman" panose="02020603050405020304" pitchFamily="18" charset="0"/>
              </a:rPr>
              <a:t> </a:t>
            </a:r>
            <a:r>
              <a:rPr lang="tr-TR" sz="1100" i="1" dirty="0" err="1">
                <a:latin typeface="Calibri" panose="020F0502020204030204" pitchFamily="34" charset="0"/>
                <a:ea typeface="TimesNewRomanPSMT"/>
                <a:cs typeface="Times New Roman" panose="02020603050405020304" pitchFamily="18" charset="0"/>
              </a:rPr>
              <a:t>diseases</a:t>
            </a:r>
            <a:r>
              <a:rPr lang="tr-TR" sz="1100" i="1" dirty="0">
                <a:latin typeface="Calibri" panose="020F0502020204030204" pitchFamily="34" charset="0"/>
                <a:ea typeface="TimesNewRomanPSMT"/>
                <a:cs typeface="Times New Roman" panose="02020603050405020304" pitchFamily="18" charset="0"/>
              </a:rPr>
              <a:t> </a:t>
            </a:r>
            <a:r>
              <a:rPr lang="tr-TR" sz="1100" i="1" dirty="0" err="1">
                <a:latin typeface="Calibri" panose="020F0502020204030204" pitchFamily="34" charset="0"/>
                <a:ea typeface="TimesNewRomanPSMT"/>
                <a:cs typeface="Times New Roman" panose="02020603050405020304" pitchFamily="18" charset="0"/>
              </a:rPr>
              <a:t>country</a:t>
            </a:r>
            <a:r>
              <a:rPr lang="tr-TR" sz="1100" i="1" dirty="0">
                <a:latin typeface="Calibri" panose="020F0502020204030204" pitchFamily="34" charset="0"/>
                <a:ea typeface="TimesNewRomanPSMT"/>
                <a:cs typeface="Times New Roman" panose="02020603050405020304" pitchFamily="18" charset="0"/>
              </a:rPr>
              <a:t> </a:t>
            </a:r>
            <a:r>
              <a:rPr lang="tr-TR" sz="1100" i="1" dirty="0" err="1">
                <a:latin typeface="Calibri" panose="020F0502020204030204" pitchFamily="34" charset="0"/>
                <a:ea typeface="TimesNewRomanPSMT"/>
                <a:cs typeface="Times New Roman" panose="02020603050405020304" pitchFamily="18" charset="0"/>
              </a:rPr>
              <a:t>profiles</a:t>
            </a:r>
            <a:r>
              <a:rPr lang="tr-TR" sz="1100" i="1" dirty="0">
                <a:latin typeface="Calibri" panose="020F0502020204030204" pitchFamily="34" charset="0"/>
                <a:ea typeface="TimesNewRomanPSMT"/>
                <a:cs typeface="Times New Roman" panose="02020603050405020304" pitchFamily="18" charset="0"/>
              </a:rPr>
              <a:t> 2018. </a:t>
            </a:r>
            <a:r>
              <a:rPr lang="tr-TR" sz="1100" i="1" dirty="0" err="1">
                <a:latin typeface="Calibri" panose="020F0502020204030204" pitchFamily="34" charset="0"/>
                <a:ea typeface="TimesNewRomanPSMT"/>
                <a:cs typeface="Times New Roman" panose="02020603050405020304" pitchFamily="18" charset="0"/>
              </a:rPr>
              <a:t>Geneva</a:t>
            </a:r>
            <a:r>
              <a:rPr lang="tr-TR" sz="1100" i="1" dirty="0">
                <a:latin typeface="Calibri" panose="020F0502020204030204" pitchFamily="34" charset="0"/>
                <a:ea typeface="TimesNewRomanPSMT"/>
                <a:cs typeface="Times New Roman" panose="02020603050405020304" pitchFamily="18" charset="0"/>
              </a:rPr>
              <a:t>: World </a:t>
            </a:r>
            <a:r>
              <a:rPr lang="tr-TR" sz="1100" i="1" dirty="0" err="1">
                <a:latin typeface="Calibri" panose="020F0502020204030204" pitchFamily="34" charset="0"/>
                <a:ea typeface="TimesNewRomanPSMT"/>
                <a:cs typeface="Times New Roman" panose="02020603050405020304" pitchFamily="18" charset="0"/>
              </a:rPr>
              <a:t>Health</a:t>
            </a:r>
            <a:r>
              <a:rPr lang="tr-TR" sz="1100" i="1" dirty="0">
                <a:latin typeface="Calibri" panose="020F0502020204030204" pitchFamily="34" charset="0"/>
                <a:ea typeface="TimesNewRomanPSMT"/>
                <a:cs typeface="Times New Roman" panose="02020603050405020304" pitchFamily="18" charset="0"/>
              </a:rPr>
              <a:t> </a:t>
            </a:r>
            <a:r>
              <a:rPr lang="tr-TR" sz="1100" i="1" dirty="0" err="1">
                <a:latin typeface="Calibri" panose="020F0502020204030204" pitchFamily="34" charset="0"/>
                <a:ea typeface="TimesNewRomanPSMT"/>
                <a:cs typeface="Times New Roman" panose="02020603050405020304" pitchFamily="18" charset="0"/>
              </a:rPr>
              <a:t>Organization</a:t>
            </a:r>
            <a:r>
              <a:rPr lang="tr-TR" sz="1100" i="1" dirty="0">
                <a:latin typeface="Calibri" panose="020F0502020204030204" pitchFamily="34" charset="0"/>
                <a:ea typeface="TimesNewRomanPSMT"/>
                <a:cs typeface="Times New Roman" panose="02020603050405020304" pitchFamily="18" charset="0"/>
              </a:rPr>
              <a:t>; 2018</a:t>
            </a:r>
          </a:p>
        </p:txBody>
      </p:sp>
      <mc:AlternateContent xmlns:mc="http://schemas.openxmlformats.org/markup-compatibility/2006" xmlns:cx1="http://schemas.microsoft.com/office/drawing/2015/9/8/chartex">
        <mc:Choice Requires="cx1">
          <p:graphicFrame>
            <p:nvGraphicFramePr>
              <p:cNvPr id="13" name="Chart 82">
                <a:extLst>
                  <a:ext uri="{FF2B5EF4-FFF2-40B4-BE49-F238E27FC236}">
                    <a16:creationId xmlns:a16="http://schemas.microsoft.com/office/drawing/2014/main" id="{A8547A7B-86DB-4B88-BE98-91DF7EB8B1DB}"/>
                  </a:ext>
                </a:extLst>
              </p:cNvPr>
              <p:cNvGraphicFramePr/>
              <p:nvPr>
                <p:extLst>
                  <p:ext uri="{D42A27DB-BD31-4B8C-83A1-F6EECF244321}">
                    <p14:modId xmlns:p14="http://schemas.microsoft.com/office/powerpoint/2010/main" val="928899176"/>
                  </p:ext>
                </p:extLst>
              </p:nvPr>
            </p:nvGraphicFramePr>
            <p:xfrm>
              <a:off x="502388" y="2239045"/>
              <a:ext cx="5538816" cy="390683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3" name="Chart 82">
                <a:extLst>
                  <a:ext uri="{FF2B5EF4-FFF2-40B4-BE49-F238E27FC236}">
                    <a16:creationId xmlns:a16="http://schemas.microsoft.com/office/drawing/2014/main" id="{A8547A7B-86DB-4B88-BE98-91DF7EB8B1DB}"/>
                  </a:ext>
                </a:extLst>
              </p:cNvPr>
              <p:cNvPicPr>
                <a:picLocks noGrp="1" noRot="1" noChangeAspect="1" noMove="1" noResize="1" noEditPoints="1" noAdjustHandles="1" noChangeArrowheads="1" noChangeShapeType="1"/>
              </p:cNvPicPr>
              <p:nvPr/>
            </p:nvPicPr>
            <p:blipFill>
              <a:blip r:embed="rId4"/>
              <a:stretch>
                <a:fillRect/>
              </a:stretch>
            </p:blipFill>
            <p:spPr>
              <a:xfrm>
                <a:off x="502388" y="2239045"/>
                <a:ext cx="5538816" cy="3906838"/>
              </a:xfrm>
              <a:prstGeom prst="rect">
                <a:avLst/>
              </a:prstGeom>
            </p:spPr>
          </p:pic>
        </mc:Fallback>
      </mc:AlternateContent>
      <p:sp>
        <p:nvSpPr>
          <p:cNvPr id="14" name="Text Box 2"/>
          <p:cNvSpPr txBox="1">
            <a:spLocks noChangeArrowheads="1"/>
          </p:cNvSpPr>
          <p:nvPr/>
        </p:nvSpPr>
        <p:spPr bwMode="auto">
          <a:xfrm>
            <a:off x="429963" y="1771822"/>
            <a:ext cx="5473541" cy="45461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tr-TR" b="1" i="0" u="none" strike="noStrike" kern="0" cap="none" spc="0" normalizeH="0" baseline="0" noProof="0" dirty="0" err="1">
                <a:ln>
                  <a:noFill/>
                </a:ln>
                <a:solidFill>
                  <a:schemeClr val="accent1"/>
                </a:solidFill>
                <a:effectLst/>
                <a:uLnTx/>
                <a:uFillTx/>
                <a:latin typeface="Calibri" panose="020F0502020204030204" pitchFamily="34" charset="0"/>
                <a:ea typeface="Times New Roman" panose="02020603050405020304" pitchFamily="18" charset="0"/>
              </a:rPr>
              <a:t>BOH'lar</a:t>
            </a:r>
            <a:r>
              <a:rPr kumimoji="0" lang="tr-TR" b="1" i="0" u="none" strike="noStrike" kern="0" cap="none" spc="0" normalizeH="0" baseline="0" noProof="0" dirty="0">
                <a:ln>
                  <a:noFill/>
                </a:ln>
                <a:solidFill>
                  <a:schemeClr val="accent1"/>
                </a:solidFill>
                <a:effectLst/>
                <a:uLnTx/>
                <a:uFillTx/>
                <a:latin typeface="Calibri" panose="020F0502020204030204" pitchFamily="34" charset="0"/>
                <a:ea typeface="Times New Roman" panose="02020603050405020304" pitchFamily="18" charset="0"/>
              </a:rPr>
              <a:t> 57 milyon küresel ölümün % 71'ini oluşturuyor</a:t>
            </a:r>
            <a:r>
              <a:rPr lang="tr-TR" sz="1400" kern="0" dirty="0">
                <a:solidFill>
                  <a:schemeClr val="accent1"/>
                </a:solidFill>
                <a:latin typeface="Calibri" panose="020F0502020204030204" pitchFamily="34" charset="0"/>
                <a:ea typeface="Times New Roman" panose="02020603050405020304" pitchFamily="18" charset="0"/>
              </a:rPr>
              <a:t>.</a:t>
            </a:r>
            <a:r>
              <a:rPr kumimoji="0" lang="tr-TR" sz="1100" b="0" i="0" u="none" strike="noStrike" kern="0" cap="none" spc="0" normalizeH="0" baseline="0" noProof="0" dirty="0">
                <a:ln>
                  <a:noFill/>
                </a:ln>
                <a:solidFill>
                  <a:schemeClr val="accent1"/>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tr-TR" sz="1000" b="0" i="0" u="none" strike="noStrike" kern="0" cap="none" spc="0" normalizeH="0" baseline="0" noProof="0" dirty="0">
              <a:ln>
                <a:noFill/>
              </a:ln>
              <a:solidFill>
                <a:schemeClr val="accent1"/>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Dikdörtgen 1">
            <a:extLst>
              <a:ext uri="{FF2B5EF4-FFF2-40B4-BE49-F238E27FC236}">
                <a16:creationId xmlns:a16="http://schemas.microsoft.com/office/drawing/2014/main" id="{17EC509F-AAC4-46E3-92FA-989C1A14AC13}"/>
              </a:ext>
            </a:extLst>
          </p:cNvPr>
          <p:cNvSpPr/>
          <p:nvPr/>
        </p:nvSpPr>
        <p:spPr>
          <a:xfrm>
            <a:off x="6041204" y="995583"/>
            <a:ext cx="5743255" cy="830997"/>
          </a:xfrm>
          <a:prstGeom prst="rect">
            <a:avLst/>
          </a:prstGeom>
        </p:spPr>
        <p:txBody>
          <a:bodyPr wrap="square">
            <a:spAutoFit/>
          </a:bodyPr>
          <a:lstStyle/>
          <a:p>
            <a:pPr algn="just">
              <a:lnSpc>
                <a:spcPct val="120000"/>
              </a:lnSpc>
            </a:pPr>
            <a:r>
              <a:rPr lang="tr-TR" sz="2000" b="1" dirty="0"/>
              <a:t>Türkiye’de Tüm Ölümlerin ve Bulaşıcı Olmayan Hastalıklardan Ölümlerin Dağılımı, 2022</a:t>
            </a:r>
          </a:p>
        </p:txBody>
      </p:sp>
      <p:sp>
        <p:nvSpPr>
          <p:cNvPr id="15" name="Dikdörtgen 14">
            <a:extLst>
              <a:ext uri="{FF2B5EF4-FFF2-40B4-BE49-F238E27FC236}">
                <a16:creationId xmlns:a16="http://schemas.microsoft.com/office/drawing/2014/main" id="{DC975C14-A74E-463D-861D-7431C6A8D57D}"/>
              </a:ext>
            </a:extLst>
          </p:cNvPr>
          <p:cNvSpPr/>
          <p:nvPr/>
        </p:nvSpPr>
        <p:spPr>
          <a:xfrm>
            <a:off x="6349111" y="6316158"/>
            <a:ext cx="5507267" cy="275588"/>
          </a:xfrm>
          <a:prstGeom prst="rect">
            <a:avLst/>
          </a:prstGeom>
        </p:spPr>
        <p:txBody>
          <a:bodyPr wrap="square">
            <a:spAutoFit/>
          </a:bodyPr>
          <a:lstStyle/>
          <a:p>
            <a:pPr lvl="0">
              <a:lnSpc>
                <a:spcPct val="115000"/>
              </a:lnSpc>
              <a:spcAft>
                <a:spcPts val="600"/>
              </a:spcAft>
            </a:pPr>
            <a:r>
              <a:rPr kumimoji="0" lang="tr-TR" sz="1100" b="1" i="1" u="none" strike="noStrike" kern="1200" cap="none" spc="0" normalizeH="0" baseline="0" noProof="0" dirty="0">
                <a:ln>
                  <a:noFill/>
                </a:ln>
                <a:effectLst/>
                <a:uLnTx/>
                <a:uFillTx/>
                <a:latin typeface="Calibri" panose="020F0502020204030204" pitchFamily="34" charset="0"/>
                <a:ea typeface="TimesNewRomanPSMT"/>
                <a:cs typeface="Times New Roman" panose="02020603050405020304" pitchFamily="18" charset="0"/>
              </a:rPr>
              <a:t>Kaynak</a:t>
            </a:r>
            <a:r>
              <a:rPr lang="tr-TR" sz="1100" i="1" dirty="0">
                <a:latin typeface="Calibri" panose="020F0502020204030204" pitchFamily="34" charset="0"/>
                <a:ea typeface="TimesNewRomanPSMT"/>
                <a:cs typeface="Times New Roman" panose="02020603050405020304" pitchFamily="18" charset="0"/>
              </a:rPr>
              <a:t>: TÜİK  Ölüm Nedeni İstatistikleri, 2022                                                                                                      </a:t>
            </a:r>
            <a:endParaRPr kumimoji="0" lang="tr-TR" sz="1100" b="0" i="1" u="none" strike="noStrike" kern="1200" cap="none" spc="0" normalizeH="0" baseline="0" noProof="0" dirty="0">
              <a:ln>
                <a:noFill/>
              </a:ln>
              <a:effectLst/>
              <a:uLnTx/>
              <a:uFillTx/>
              <a:latin typeface="Calibri" panose="020F0502020204030204" pitchFamily="34" charset="0"/>
              <a:ea typeface="TimesNewRomanPSMT"/>
              <a:cs typeface="Times New Roman" panose="02020603050405020304" pitchFamily="18" charset="0"/>
            </a:endParaRPr>
          </a:p>
        </p:txBody>
      </p:sp>
      <p:sp>
        <p:nvSpPr>
          <p:cNvPr id="10" name="Text Box 2">
            <a:extLst>
              <a:ext uri="{FF2B5EF4-FFF2-40B4-BE49-F238E27FC236}">
                <a16:creationId xmlns:a16="http://schemas.microsoft.com/office/drawing/2014/main" id="{FA2C6746-77A7-48B9-98D2-0691571C90E6}"/>
              </a:ext>
            </a:extLst>
          </p:cNvPr>
          <p:cNvSpPr txBox="1">
            <a:spLocks noChangeArrowheads="1"/>
          </p:cNvSpPr>
          <p:nvPr/>
        </p:nvSpPr>
        <p:spPr bwMode="auto">
          <a:xfrm>
            <a:off x="6114106" y="1768977"/>
            <a:ext cx="5473541" cy="45461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tr-TR" b="1" i="0" u="none" strike="noStrike" kern="0" cap="none" spc="0" normalizeH="0" baseline="0" noProof="0" dirty="0">
                <a:ln>
                  <a:noFill/>
                </a:ln>
                <a:solidFill>
                  <a:schemeClr val="accent1"/>
                </a:solidFill>
                <a:effectLst/>
                <a:uLnTx/>
                <a:uFillTx/>
                <a:latin typeface="Calibri" panose="020F0502020204030204" pitchFamily="34" charset="0"/>
                <a:ea typeface="Times New Roman" panose="02020603050405020304" pitchFamily="18" charset="0"/>
              </a:rPr>
              <a:t>Ülkemizde de benzer bir tablo mevcut.</a:t>
            </a:r>
            <a:r>
              <a:rPr kumimoji="0" lang="tr-TR" sz="1100" b="0" i="0" u="none" strike="noStrike" kern="0" cap="none" spc="0" normalizeH="0" baseline="0" noProof="0" dirty="0">
                <a:ln>
                  <a:noFill/>
                </a:ln>
                <a:solidFill>
                  <a:schemeClr val="accent1"/>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tr-TR" sz="1000" b="0" i="0" u="none" strike="noStrike" kern="0" cap="none" spc="0" normalizeH="0" baseline="0" noProof="0" dirty="0">
              <a:ln>
                <a:noFill/>
              </a:ln>
              <a:solidFill>
                <a:schemeClr val="accent1"/>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12" name="Grafik 11">
            <a:extLst>
              <a:ext uri="{FF2B5EF4-FFF2-40B4-BE49-F238E27FC236}">
                <a16:creationId xmlns:a16="http://schemas.microsoft.com/office/drawing/2014/main" id="{8F023CA1-DD11-4D36-B346-9DD54B6A2628}"/>
              </a:ext>
            </a:extLst>
          </p:cNvPr>
          <p:cNvGraphicFramePr>
            <a:graphicFrameLocks/>
          </p:cNvGraphicFramePr>
          <p:nvPr>
            <p:extLst>
              <p:ext uri="{D42A27DB-BD31-4B8C-83A1-F6EECF244321}">
                <p14:modId xmlns:p14="http://schemas.microsoft.com/office/powerpoint/2010/main" val="4130257663"/>
              </p:ext>
            </p:extLst>
          </p:nvPr>
        </p:nvGraphicFramePr>
        <p:xfrm>
          <a:off x="6055458" y="2232280"/>
          <a:ext cx="5907243" cy="39068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05093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Dikdörtgen 27">
            <a:extLst>
              <a:ext uri="{FF2B5EF4-FFF2-40B4-BE49-F238E27FC236}">
                <a16:creationId xmlns:a16="http://schemas.microsoft.com/office/drawing/2014/main" id="{C0BB5227-F2D6-4B1F-BCA7-68E30CF67B26}"/>
              </a:ext>
            </a:extLst>
          </p:cNvPr>
          <p:cNvSpPr>
            <a:spLocks noChangeArrowheads="1"/>
          </p:cNvSpPr>
          <p:nvPr/>
        </p:nvSpPr>
        <p:spPr bwMode="auto">
          <a:xfrm>
            <a:off x="6700335" y="1768363"/>
            <a:ext cx="4935656" cy="1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7000"/>
              </a:lnSpc>
              <a:spcAft>
                <a:spcPts val="800"/>
              </a:spcAft>
              <a:buFont typeface="Wingdings" panose="05000000000000000000" pitchFamily="2" charset="2"/>
              <a:buChar char="ü"/>
            </a:pPr>
            <a:r>
              <a:rPr lang="tr-TR" altLang="tr-TR" sz="2200" b="1" dirty="0">
                <a:latin typeface="+mn-lt"/>
                <a:cs typeface="Times New Roman" pitchFamily="18" charset="0"/>
              </a:rPr>
              <a:t>Vatandaşlarımızın üçte birinden fazlasında </a:t>
            </a:r>
            <a:r>
              <a:rPr lang="tr-TR" altLang="tr-TR" sz="2200" b="1" u="sng" dirty="0">
                <a:latin typeface="+mn-lt"/>
                <a:cs typeface="Times New Roman" pitchFamily="18" charset="0"/>
              </a:rPr>
              <a:t>en az bir kronik hastalık </a:t>
            </a:r>
            <a:r>
              <a:rPr lang="tr-TR" altLang="tr-TR" sz="2200" b="1" dirty="0">
                <a:latin typeface="+mn-lt"/>
                <a:cs typeface="Times New Roman" pitchFamily="18" charset="0"/>
              </a:rPr>
              <a:t>bulunmaktadır.</a:t>
            </a:r>
          </a:p>
        </p:txBody>
      </p:sp>
      <p:sp>
        <p:nvSpPr>
          <p:cNvPr id="30" name="object 9">
            <a:extLst>
              <a:ext uri="{FF2B5EF4-FFF2-40B4-BE49-F238E27FC236}">
                <a16:creationId xmlns:a16="http://schemas.microsoft.com/office/drawing/2014/main" id="{50B6C1AE-C7F7-4561-85CC-840AD9C33B04}"/>
              </a:ext>
            </a:extLst>
          </p:cNvPr>
          <p:cNvSpPr txBox="1"/>
          <p:nvPr/>
        </p:nvSpPr>
        <p:spPr>
          <a:xfrm>
            <a:off x="572756" y="955486"/>
            <a:ext cx="5077748" cy="587853"/>
          </a:xfrm>
          <a:prstGeom prst="rect">
            <a:avLst/>
          </a:prstGeom>
          <a:noFill/>
        </p:spPr>
        <p:txBody>
          <a:bodyPr wrap="square" rtlCol="0">
            <a:spAutoFit/>
          </a:bodyPr>
          <a:lstStyle>
            <a:defPPr>
              <a:defRPr lang="tr-TR"/>
            </a:defPPr>
            <a:lvl1pPr marR="0" lvl="0" indent="0" fontAlgn="auto">
              <a:lnSpc>
                <a:spcPct val="115000"/>
              </a:lnSpc>
              <a:spcBef>
                <a:spcPts val="0"/>
              </a:spcBef>
              <a:spcAft>
                <a:spcPts val="0"/>
              </a:spcAft>
              <a:buClrTx/>
              <a:buSzTx/>
              <a:buFontTx/>
              <a:buNone/>
              <a:tabLst/>
              <a:defRPr kumimoji="0" sz="2400" b="1" i="0" u="none" strike="noStrike" cap="none" spc="0" normalizeH="0" baseline="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defRPr>
            </a:lvl1pPr>
          </a:lstStyle>
          <a:p>
            <a:r>
              <a:rPr lang="tr-TR" sz="2800" dirty="0">
                <a:solidFill>
                  <a:schemeClr val="tx1"/>
                </a:solidFill>
                <a:latin typeface="+mn-lt"/>
                <a:ea typeface="+mn-ea"/>
                <a:cs typeface="+mn-cs"/>
              </a:rPr>
              <a:t>Kronik Hastalık Görülme Sıklığı</a:t>
            </a:r>
          </a:p>
        </p:txBody>
      </p:sp>
      <p:sp>
        <p:nvSpPr>
          <p:cNvPr id="8198" name="Dikdörtgen 23">
            <a:extLst>
              <a:ext uri="{FF2B5EF4-FFF2-40B4-BE49-F238E27FC236}">
                <a16:creationId xmlns:a16="http://schemas.microsoft.com/office/drawing/2014/main" id="{98150074-7470-4F9A-8650-BC8240A382D3}"/>
              </a:ext>
            </a:extLst>
          </p:cNvPr>
          <p:cNvSpPr>
            <a:spLocks noChangeArrowheads="1"/>
          </p:cNvSpPr>
          <p:nvPr/>
        </p:nvSpPr>
        <p:spPr bwMode="auto">
          <a:xfrm>
            <a:off x="396903" y="6163399"/>
            <a:ext cx="11343763" cy="53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800"/>
              </a:spcAft>
              <a:buNone/>
            </a:pPr>
            <a:r>
              <a:rPr lang="tr-TR" altLang="tr-TR" sz="1100" b="1" i="1" dirty="0">
                <a:latin typeface="+mn-lt"/>
                <a:cs typeface="Times New Roman" pitchFamily="18" charset="0"/>
              </a:rPr>
              <a:t>Kaynak: </a:t>
            </a:r>
            <a:r>
              <a:rPr lang="tr-TR" altLang="tr-TR" sz="1100" i="1" dirty="0">
                <a:latin typeface="+mn-lt"/>
                <a:cs typeface="Times New Roman" pitchFamily="18" charset="0"/>
              </a:rPr>
              <a:t>Türkiye Bulaşıcı Olmayan Hastalıklar Ve Risk Faktörleri </a:t>
            </a:r>
            <a:r>
              <a:rPr lang="tr-TR" altLang="tr-TR" sz="1100" i="1" dirty="0" err="1">
                <a:latin typeface="+mn-lt"/>
                <a:cs typeface="Times New Roman" pitchFamily="18" charset="0"/>
              </a:rPr>
              <a:t>Kohort</a:t>
            </a:r>
            <a:r>
              <a:rPr lang="tr-TR" altLang="tr-TR" sz="1100" i="1" dirty="0">
                <a:latin typeface="+mn-lt"/>
                <a:cs typeface="Times New Roman" pitchFamily="18" charset="0"/>
              </a:rPr>
              <a:t> Çalışması, 2021. </a:t>
            </a:r>
          </a:p>
          <a:p>
            <a:pPr>
              <a:lnSpc>
                <a:spcPct val="100000"/>
              </a:lnSpc>
              <a:spcBef>
                <a:spcPts val="0"/>
              </a:spcBef>
              <a:spcAft>
                <a:spcPts val="800"/>
              </a:spcAft>
              <a:buNone/>
            </a:pPr>
            <a:r>
              <a:rPr lang="tr-TR" altLang="tr-TR" sz="1100" i="1" dirty="0">
                <a:latin typeface="+mn-lt"/>
                <a:cs typeface="Times New Roman" pitchFamily="18" charset="0"/>
              </a:rPr>
              <a:t>https://hsgm.saglik.gov.tr/depo/birimler/kronik-hastaliklar-engelli-db/hastaliklar/kalpvedamar/raporlar_ist/v9s_NCD.kohort._27.10.2021.pdf</a:t>
            </a:r>
            <a:endParaRPr lang="tr-TR" altLang="tr-TR" sz="100" i="1" dirty="0">
              <a:latin typeface="Arial Narrow" panose="020B0606020202030204" pitchFamily="34" charset="0"/>
              <a:cs typeface="Arial" panose="020B0604020202020204" pitchFamily="34" charset="0"/>
            </a:endParaRPr>
          </a:p>
        </p:txBody>
      </p:sp>
      <p:sp>
        <p:nvSpPr>
          <p:cNvPr id="8200" name="Dikdörtgen 2">
            <a:extLst>
              <a:ext uri="{FF2B5EF4-FFF2-40B4-BE49-F238E27FC236}">
                <a16:creationId xmlns:a16="http://schemas.microsoft.com/office/drawing/2014/main" id="{BA076677-1B4A-4660-9F98-D9F3239E269D}"/>
              </a:ext>
            </a:extLst>
          </p:cNvPr>
          <p:cNvSpPr>
            <a:spLocks noChangeArrowheads="1"/>
          </p:cNvSpPr>
          <p:nvPr/>
        </p:nvSpPr>
        <p:spPr bwMode="auto">
          <a:xfrm>
            <a:off x="396903" y="5646975"/>
            <a:ext cx="5404362" cy="31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Aft>
                <a:spcPts val="800"/>
              </a:spcAft>
              <a:buNone/>
            </a:pPr>
            <a:r>
              <a:rPr lang="tr-TR" altLang="tr-TR" sz="1400" b="1" i="1" dirty="0">
                <a:latin typeface="+mn-lt"/>
                <a:cs typeface="Times New Roman" pitchFamily="18" charset="0"/>
              </a:rPr>
              <a:t>Kronik hastalıkların cinsiyete göre dağılımı, 2017</a:t>
            </a:r>
          </a:p>
        </p:txBody>
      </p:sp>
      <p:graphicFrame>
        <p:nvGraphicFramePr>
          <p:cNvPr id="29" name="Grafik 28">
            <a:extLst>
              <a:ext uri="{FF2B5EF4-FFF2-40B4-BE49-F238E27FC236}">
                <a16:creationId xmlns:a16="http://schemas.microsoft.com/office/drawing/2014/main" id="{CA7CEFB8-510A-4035-B845-6098AB439FA4}"/>
              </a:ext>
            </a:extLst>
          </p:cNvPr>
          <p:cNvGraphicFramePr>
            <a:graphicFrameLocks/>
          </p:cNvGraphicFramePr>
          <p:nvPr>
            <p:extLst>
              <p:ext uri="{D42A27DB-BD31-4B8C-83A1-F6EECF244321}">
                <p14:modId xmlns:p14="http://schemas.microsoft.com/office/powerpoint/2010/main" val="3415659119"/>
              </p:ext>
            </p:extLst>
          </p:nvPr>
        </p:nvGraphicFramePr>
        <p:xfrm>
          <a:off x="318368" y="1813628"/>
          <a:ext cx="5961851" cy="3903883"/>
        </p:xfrm>
        <a:graphic>
          <a:graphicData uri="http://schemas.openxmlformats.org/drawingml/2006/chart">
            <c:chart xmlns:c="http://schemas.openxmlformats.org/drawingml/2006/chart" xmlns:r="http://schemas.openxmlformats.org/officeDocument/2006/relationships" r:id="rId3"/>
          </a:graphicData>
        </a:graphic>
      </p:graphicFrame>
      <p:pic>
        <p:nvPicPr>
          <p:cNvPr id="5" name="Resim 4">
            <a:extLst>
              <a:ext uri="{FF2B5EF4-FFF2-40B4-BE49-F238E27FC236}">
                <a16:creationId xmlns:a16="http://schemas.microsoft.com/office/drawing/2014/main" id="{343D0B9D-297C-431D-B3A1-37BB9320BBDB}"/>
              </a:ext>
            </a:extLst>
          </p:cNvPr>
          <p:cNvPicPr>
            <a:picLocks noChangeAspect="1"/>
          </p:cNvPicPr>
          <p:nvPr/>
        </p:nvPicPr>
        <p:blipFill>
          <a:blip r:embed="rId4"/>
          <a:stretch>
            <a:fillRect/>
          </a:stretch>
        </p:blipFill>
        <p:spPr>
          <a:xfrm>
            <a:off x="9397003" y="3103332"/>
            <a:ext cx="1893527" cy="2701415"/>
          </a:xfrm>
          <a:prstGeom prst="rect">
            <a:avLst/>
          </a:prstGeom>
        </p:spPr>
      </p:pic>
      <p:pic>
        <p:nvPicPr>
          <p:cNvPr id="6" name="Resim 5">
            <a:extLst>
              <a:ext uri="{FF2B5EF4-FFF2-40B4-BE49-F238E27FC236}">
                <a16:creationId xmlns:a16="http://schemas.microsoft.com/office/drawing/2014/main" id="{0572E263-6AD1-4930-84EE-FE68D3C7D2D2}"/>
              </a:ext>
            </a:extLst>
          </p:cNvPr>
          <p:cNvPicPr>
            <a:picLocks noChangeAspect="1"/>
          </p:cNvPicPr>
          <p:nvPr/>
        </p:nvPicPr>
        <p:blipFill rotWithShape="1">
          <a:blip r:embed="rId5"/>
          <a:srcRect l="6681" t="2141"/>
          <a:stretch/>
        </p:blipFill>
        <p:spPr>
          <a:xfrm>
            <a:off x="6700335" y="3103332"/>
            <a:ext cx="1893527" cy="2701415"/>
          </a:xfrm>
          <a:prstGeom prst="rect">
            <a:avLst/>
          </a:prstGeom>
        </p:spPr>
      </p:pic>
    </p:spTree>
    <p:extLst>
      <p:ext uri="{BB962C8B-B14F-4D97-AF65-F5344CB8AC3E}">
        <p14:creationId xmlns:p14="http://schemas.microsoft.com/office/powerpoint/2010/main" val="3780703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Dikdörtgen 27">
            <a:extLst>
              <a:ext uri="{FF2B5EF4-FFF2-40B4-BE49-F238E27FC236}">
                <a16:creationId xmlns:a16="http://schemas.microsoft.com/office/drawing/2014/main" id="{4CE28DEF-0656-42A5-B3A9-DC58874F712F}"/>
              </a:ext>
            </a:extLst>
          </p:cNvPr>
          <p:cNvSpPr>
            <a:spLocks noChangeArrowheads="1"/>
          </p:cNvSpPr>
          <p:nvPr/>
        </p:nvSpPr>
        <p:spPr bwMode="auto">
          <a:xfrm>
            <a:off x="6925901" y="1774672"/>
            <a:ext cx="4608557" cy="356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7000"/>
              </a:lnSpc>
              <a:spcAft>
                <a:spcPts val="800"/>
              </a:spcAft>
              <a:buFont typeface="Wingdings" panose="05000000000000000000" pitchFamily="2" charset="2"/>
              <a:buChar char="ü"/>
              <a:defRPr/>
            </a:pPr>
            <a:r>
              <a:rPr lang="tr-TR" sz="2200" dirty="0">
                <a:latin typeface="+mn-lt"/>
                <a:cs typeface="Times New Roman" pitchFamily="18" charset="0"/>
              </a:rPr>
              <a:t>45-54 yaş arasında bir kronik hastalık görülme sıklığı % 31,8 iken, iki kronik hastalık %13,6 oranında görülmektedir.</a:t>
            </a:r>
          </a:p>
          <a:p>
            <a:pPr marL="342900" indent="-342900">
              <a:lnSpc>
                <a:spcPct val="107000"/>
              </a:lnSpc>
              <a:spcAft>
                <a:spcPts val="800"/>
              </a:spcAft>
              <a:buFont typeface="Wingdings" panose="05000000000000000000" pitchFamily="2" charset="2"/>
              <a:buChar char="ü"/>
              <a:defRPr/>
            </a:pPr>
            <a:r>
              <a:rPr lang="tr-TR" sz="2200" dirty="0">
                <a:latin typeface="+mn-lt"/>
                <a:cs typeface="Times New Roman" pitchFamily="18" charset="0"/>
              </a:rPr>
              <a:t>65 yaş üstünde bir kronik hastalık görülme sıklığı % 35,2 iken, iki kronik hastalık görülme oranı % 28,7 ve üç kronik hastalık görülme oranı % 14,3’tür.</a:t>
            </a:r>
          </a:p>
        </p:txBody>
      </p:sp>
      <p:sp>
        <p:nvSpPr>
          <p:cNvPr id="30" name="object 9">
            <a:extLst>
              <a:ext uri="{FF2B5EF4-FFF2-40B4-BE49-F238E27FC236}">
                <a16:creationId xmlns:a16="http://schemas.microsoft.com/office/drawing/2014/main" id="{50B6C1AE-C7F7-4561-85CC-840AD9C33B04}"/>
              </a:ext>
            </a:extLst>
          </p:cNvPr>
          <p:cNvSpPr txBox="1"/>
          <p:nvPr/>
        </p:nvSpPr>
        <p:spPr>
          <a:xfrm>
            <a:off x="572756" y="1003036"/>
            <a:ext cx="6682412" cy="513702"/>
          </a:xfrm>
          <a:prstGeom prst="rect">
            <a:avLst/>
          </a:prstGeom>
        </p:spPr>
        <p:txBody>
          <a:bodyPr wrap="square" lIns="0" tIns="18006" rIns="0" bIns="0">
            <a:spAutoFit/>
          </a:bodyPr>
          <a:lstStyle/>
          <a:p>
            <a:pPr>
              <a:lnSpc>
                <a:spcPct val="115000"/>
              </a:lnSpc>
              <a:defRPr/>
            </a:pPr>
            <a:r>
              <a:rPr lang="tr-TR" sz="2800" b="1" dirty="0"/>
              <a:t>Yaşla Birlikte Kronik Hastalık Sayısı Artması</a:t>
            </a:r>
          </a:p>
        </p:txBody>
      </p:sp>
      <p:pic>
        <p:nvPicPr>
          <p:cNvPr id="10248" name="Grafik 24">
            <a:extLst>
              <a:ext uri="{FF2B5EF4-FFF2-40B4-BE49-F238E27FC236}">
                <a16:creationId xmlns:a16="http://schemas.microsoft.com/office/drawing/2014/main" id="{3E6D5E73-82D8-4D0D-98AC-6535A1AB807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76" y="1704590"/>
            <a:ext cx="6396149" cy="392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Dikdörtgen 2">
            <a:extLst>
              <a:ext uri="{FF2B5EF4-FFF2-40B4-BE49-F238E27FC236}">
                <a16:creationId xmlns:a16="http://schemas.microsoft.com/office/drawing/2014/main" id="{2377A828-7E37-457B-B559-C6188C46750E}"/>
              </a:ext>
            </a:extLst>
          </p:cNvPr>
          <p:cNvSpPr>
            <a:spLocks noChangeArrowheads="1"/>
          </p:cNvSpPr>
          <p:nvPr/>
        </p:nvSpPr>
        <p:spPr bwMode="auto">
          <a:xfrm>
            <a:off x="430164" y="5736512"/>
            <a:ext cx="5404362" cy="31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Aft>
                <a:spcPts val="800"/>
              </a:spcAft>
              <a:buNone/>
            </a:pPr>
            <a:r>
              <a:rPr lang="tr-TR" altLang="tr-TR" sz="1400" b="1" i="1" dirty="0">
                <a:cs typeface="Times New Roman" pitchFamily="18" charset="0"/>
              </a:rPr>
              <a:t>Kronik hastalıkların yaş gruplarına göre dağılımı, 2017</a:t>
            </a:r>
          </a:p>
        </p:txBody>
      </p:sp>
      <p:sp>
        <p:nvSpPr>
          <p:cNvPr id="14" name="Dikdörtgen 23">
            <a:extLst>
              <a:ext uri="{FF2B5EF4-FFF2-40B4-BE49-F238E27FC236}">
                <a16:creationId xmlns:a16="http://schemas.microsoft.com/office/drawing/2014/main" id="{26D75151-452A-403E-911D-60896D8137D2}"/>
              </a:ext>
            </a:extLst>
          </p:cNvPr>
          <p:cNvSpPr>
            <a:spLocks noChangeArrowheads="1"/>
          </p:cNvSpPr>
          <p:nvPr/>
        </p:nvSpPr>
        <p:spPr bwMode="auto">
          <a:xfrm>
            <a:off x="369876" y="6232188"/>
            <a:ext cx="11343763" cy="53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800"/>
              </a:spcAft>
              <a:buNone/>
            </a:pPr>
            <a:r>
              <a:rPr lang="tr-TR" altLang="tr-TR" sz="1100" b="1" i="1" dirty="0">
                <a:latin typeface="+mn-lt"/>
                <a:cs typeface="Times New Roman" pitchFamily="18" charset="0"/>
              </a:rPr>
              <a:t>Kaynak: </a:t>
            </a:r>
            <a:r>
              <a:rPr lang="tr-TR" altLang="tr-TR" sz="1100" i="1" dirty="0">
                <a:latin typeface="+mn-lt"/>
                <a:cs typeface="Times New Roman" pitchFamily="18" charset="0"/>
              </a:rPr>
              <a:t>Türkiye Bulaşıcı Olmayan Hastalıklar Ve Risk Faktörleri </a:t>
            </a:r>
            <a:r>
              <a:rPr lang="tr-TR" altLang="tr-TR" sz="1100" i="1" dirty="0" err="1">
                <a:latin typeface="+mn-lt"/>
                <a:cs typeface="Times New Roman" pitchFamily="18" charset="0"/>
              </a:rPr>
              <a:t>Kohort</a:t>
            </a:r>
            <a:r>
              <a:rPr lang="tr-TR" altLang="tr-TR" sz="1100" i="1" dirty="0">
                <a:latin typeface="+mn-lt"/>
                <a:cs typeface="Times New Roman" pitchFamily="18" charset="0"/>
              </a:rPr>
              <a:t> Çalışması, 2021. </a:t>
            </a:r>
          </a:p>
          <a:p>
            <a:pPr>
              <a:lnSpc>
                <a:spcPct val="100000"/>
              </a:lnSpc>
              <a:spcBef>
                <a:spcPts val="0"/>
              </a:spcBef>
              <a:spcAft>
                <a:spcPts val="800"/>
              </a:spcAft>
              <a:buNone/>
            </a:pPr>
            <a:r>
              <a:rPr lang="tr-TR" altLang="tr-TR" sz="1100" i="1" dirty="0">
                <a:latin typeface="+mn-lt"/>
                <a:cs typeface="Times New Roman" pitchFamily="18" charset="0"/>
              </a:rPr>
              <a:t>https://hsgm.saglik.gov.tr/depo/birimler/kronik-hastaliklar-engelli-db/hastaliklar/kalpvedamar/raporlar_ist/v9s_NCD.kohort._27.10.2021.pdf</a:t>
            </a:r>
            <a:endParaRPr lang="tr-TR" altLang="tr-TR" sz="100" i="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08047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318977" y="891585"/>
            <a:ext cx="10858919" cy="4055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tr-TR"/>
            </a:defPPr>
            <a:lvl1pPr>
              <a:lnSpc>
                <a:spcPct val="90000"/>
              </a:lnSpc>
              <a:spcBef>
                <a:spcPct val="0"/>
              </a:spcBef>
              <a:buNone/>
              <a:defRPr sz="2400" b="1">
                <a:solidFill>
                  <a:srgbClr val="002060"/>
                </a:solidFill>
                <a:latin typeface="Calibri" panose="020F0502020204030204" pitchFamily="34" charset="0"/>
                <a:ea typeface="+mj-ea"/>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altLang="tr-TR" b="1" i="0" u="none" strike="noStrike" kern="1200" cap="none" spc="0" normalizeH="0" baseline="0" noProof="0" dirty="0">
                <a:ln>
                  <a:noFill/>
                </a:ln>
                <a:solidFill>
                  <a:schemeClr val="tx1"/>
                </a:solidFill>
                <a:effectLst/>
                <a:uLnTx/>
                <a:uFillTx/>
                <a:latin typeface="Calibri" panose="020F0502020204030204" pitchFamily="34" charset="0"/>
                <a:ea typeface="+mj-ea"/>
                <a:cs typeface="Times New Roman" panose="02020603050405020304" pitchFamily="18" charset="0"/>
              </a:rPr>
              <a:t>Avrupa Birliği Koroner Kalp Hastalıklardan Prematür Ölümler, Erkek (35-74 Yaş)</a:t>
            </a:r>
          </a:p>
        </p:txBody>
      </p:sp>
      <p:pic>
        <p:nvPicPr>
          <p:cNvPr id="13315"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b="1642"/>
          <a:stretch/>
        </p:blipFill>
        <p:spPr bwMode="auto">
          <a:xfrm>
            <a:off x="318978" y="1598065"/>
            <a:ext cx="7580446" cy="478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8109192" y="1598065"/>
            <a:ext cx="3607092" cy="506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50000"/>
              </a:lnSpc>
              <a:spcBef>
                <a:spcPct val="20000"/>
              </a:spcBef>
              <a:spcAft>
                <a:spcPts val="0"/>
              </a:spcAft>
              <a:buClr>
                <a:srgbClr val="ED7D31"/>
              </a:buClr>
              <a:buSzTx/>
              <a:buFontTx/>
              <a:buNone/>
              <a:tabLst/>
              <a:defRPr/>
            </a:pPr>
            <a:r>
              <a:rPr kumimoji="0" lang="tr-TR" altLang="tr-TR" sz="1400" b="0" i="0" u="none" strike="noStrike" kern="1200" cap="none" spc="0" normalizeH="0" baseline="0" noProof="0" dirty="0">
                <a:ln>
                  <a:noFill/>
                </a:ln>
                <a:effectLst/>
                <a:uLnTx/>
                <a:uFillTx/>
                <a:latin typeface="Calibri" panose="020F0502020204030204"/>
                <a:ea typeface="+mn-ea"/>
                <a:cs typeface="Arial" charset="0"/>
              </a:rPr>
              <a:t>      </a:t>
            </a:r>
            <a:r>
              <a:rPr kumimoji="0" lang="tr-TR" altLang="tr-TR" sz="1800" b="1" i="0" u="none" strike="noStrike" kern="1200" cap="none" spc="0" normalizeH="0" baseline="0" noProof="0" dirty="0">
                <a:ln>
                  <a:noFill/>
                </a:ln>
                <a:effectLst/>
                <a:uLnTx/>
                <a:uFillTx/>
                <a:latin typeface="Calibri" panose="020F0502020204030204"/>
                <a:ea typeface="+mn-ea"/>
                <a:cs typeface="Arial" charset="0"/>
              </a:rPr>
              <a:t>Hastalığın iyi yönetilmesi ile;</a:t>
            </a:r>
          </a:p>
          <a:p>
            <a:pPr marL="257175" marR="0" lvl="0" indent="-257175" algn="l" defTabSz="914400" rtl="0" eaLnBrk="1" fontAlgn="auto" latinLnBrk="0" hangingPunct="1">
              <a:lnSpc>
                <a:spcPct val="150000"/>
              </a:lnSpc>
              <a:spcBef>
                <a:spcPct val="20000"/>
              </a:spcBef>
              <a:spcAft>
                <a:spcPts val="0"/>
              </a:spcAft>
              <a:buClr>
                <a:srgbClr val="4472C4">
                  <a:lumMod val="50000"/>
                </a:srgbClr>
              </a:buClr>
              <a:buSzTx/>
              <a:buFont typeface="Wingdings" panose="05000000000000000000" pitchFamily="2" charset="2"/>
              <a:buChar char="ü"/>
              <a:tabLst/>
              <a:defRPr/>
            </a:pPr>
            <a:r>
              <a:rPr kumimoji="0" lang="tr-TR" altLang="tr-TR" sz="1400" b="0" i="0" u="none" strike="noStrike" kern="1200" cap="none" spc="0" normalizeH="0" baseline="0" noProof="0" dirty="0">
                <a:ln>
                  <a:noFill/>
                </a:ln>
                <a:effectLst/>
                <a:uLnTx/>
                <a:uFillTx/>
                <a:latin typeface="Calibri" panose="020F0502020204030204"/>
                <a:ea typeface="+mn-ea"/>
                <a:cs typeface="Arial" charset="0"/>
              </a:rPr>
              <a:t>35- 74 yaş arası erkeklerde </a:t>
            </a:r>
            <a:r>
              <a:rPr kumimoji="0" lang="tr-TR" altLang="tr-TR" sz="1400" b="0" i="0" u="none" strike="noStrike" kern="1200" cap="none" spc="0" normalizeH="0" baseline="0" noProof="0" dirty="0" err="1">
                <a:ln>
                  <a:noFill/>
                </a:ln>
                <a:effectLst/>
                <a:uLnTx/>
                <a:uFillTx/>
                <a:latin typeface="Calibri" panose="020F0502020204030204"/>
                <a:ea typeface="+mn-ea"/>
                <a:cs typeface="Arial" charset="0"/>
              </a:rPr>
              <a:t>Prematür</a:t>
            </a:r>
            <a:r>
              <a:rPr kumimoji="0" lang="tr-TR" altLang="tr-TR" sz="1400" b="0" i="0" u="none" strike="noStrike" kern="1200" cap="none" spc="0" normalizeH="0" baseline="0" noProof="0" dirty="0">
                <a:ln>
                  <a:noFill/>
                </a:ln>
                <a:effectLst/>
                <a:uLnTx/>
                <a:uFillTx/>
                <a:latin typeface="Calibri" panose="020F0502020204030204"/>
                <a:ea typeface="+mn-ea"/>
                <a:cs typeface="Arial" charset="0"/>
              </a:rPr>
              <a:t> kalp hastalığı, felç ve diyabete bağlı ölümlerin </a:t>
            </a:r>
            <a:r>
              <a:rPr kumimoji="0" lang="tr-TR" altLang="tr-TR" sz="2800" b="0" i="0" u="none" strike="noStrike" kern="1200" cap="none" spc="0" normalizeH="0" baseline="0" noProof="0" dirty="0">
                <a:ln>
                  <a:noFill/>
                </a:ln>
                <a:effectLst/>
                <a:uLnTx/>
                <a:uFillTx/>
                <a:latin typeface="Calibri" panose="020F0502020204030204"/>
                <a:ea typeface="+mn-ea"/>
                <a:cs typeface="Arial" charset="0"/>
              </a:rPr>
              <a:t>%80</a:t>
            </a:r>
            <a:r>
              <a:rPr kumimoji="0" lang="tr-TR" altLang="tr-TR" sz="1400" b="0" i="0" u="none" strike="noStrike" kern="1200" cap="none" spc="0" normalizeH="0" baseline="0" noProof="0" dirty="0">
                <a:ln>
                  <a:noFill/>
                </a:ln>
                <a:effectLst/>
                <a:uLnTx/>
                <a:uFillTx/>
                <a:latin typeface="Calibri" panose="020F0502020204030204"/>
                <a:ea typeface="+mn-ea"/>
                <a:cs typeface="Arial" charset="0"/>
              </a:rPr>
              <a:t>’ inin, kanserlerin </a:t>
            </a:r>
            <a:r>
              <a:rPr kumimoji="0" lang="tr-TR" altLang="tr-TR" sz="2800" b="0" i="0" u="none" strike="noStrike" kern="1200" cap="none" spc="0" normalizeH="0" baseline="0" noProof="0" dirty="0">
                <a:ln>
                  <a:noFill/>
                </a:ln>
                <a:effectLst/>
                <a:uLnTx/>
                <a:uFillTx/>
                <a:latin typeface="Calibri" panose="020F0502020204030204"/>
                <a:ea typeface="+mn-ea"/>
                <a:cs typeface="Arial" charset="0"/>
              </a:rPr>
              <a:t>%40</a:t>
            </a:r>
            <a:r>
              <a:rPr kumimoji="0" lang="tr-TR" altLang="tr-TR" sz="1400" b="0" i="0" u="none" strike="noStrike" kern="1200" cap="none" spc="0" normalizeH="0" baseline="0" noProof="0" dirty="0">
                <a:ln>
                  <a:noFill/>
                </a:ln>
                <a:effectLst/>
                <a:uLnTx/>
                <a:uFillTx/>
                <a:latin typeface="Calibri" panose="020F0502020204030204"/>
                <a:ea typeface="+mn-ea"/>
                <a:cs typeface="Arial" charset="0"/>
              </a:rPr>
              <a:t> ‘</a:t>
            </a:r>
            <a:r>
              <a:rPr kumimoji="0" lang="tr-TR" altLang="tr-TR" sz="1400" b="0" i="0" u="none" strike="noStrike" kern="1200" cap="none" spc="0" normalizeH="0" baseline="0" noProof="0" dirty="0" err="1">
                <a:ln>
                  <a:noFill/>
                </a:ln>
                <a:effectLst/>
                <a:uLnTx/>
                <a:uFillTx/>
                <a:latin typeface="Calibri" panose="020F0502020204030204"/>
                <a:ea typeface="+mn-ea"/>
                <a:cs typeface="Arial" charset="0"/>
              </a:rPr>
              <a:t>ının</a:t>
            </a:r>
            <a:r>
              <a:rPr kumimoji="0" lang="tr-TR" altLang="tr-TR" sz="1400" b="0" i="0" u="none" strike="noStrike" kern="1200" cap="none" spc="0" normalizeH="0" baseline="0" noProof="0" dirty="0">
                <a:ln>
                  <a:noFill/>
                </a:ln>
                <a:effectLst/>
                <a:uLnTx/>
                <a:uFillTx/>
                <a:latin typeface="Calibri" panose="020F0502020204030204"/>
                <a:ea typeface="+mn-ea"/>
                <a:cs typeface="Arial" charset="0"/>
              </a:rPr>
              <a:t> önlenebilir.</a:t>
            </a:r>
          </a:p>
          <a:p>
            <a:pPr marL="257175" marR="0" lvl="0" indent="-257175" algn="l" defTabSz="914400" rtl="0" eaLnBrk="1" fontAlgn="auto" latinLnBrk="0" hangingPunct="1">
              <a:lnSpc>
                <a:spcPct val="150000"/>
              </a:lnSpc>
              <a:spcBef>
                <a:spcPct val="20000"/>
              </a:spcBef>
              <a:spcAft>
                <a:spcPts val="0"/>
              </a:spcAft>
              <a:buClr>
                <a:srgbClr val="4472C4">
                  <a:lumMod val="50000"/>
                </a:srgbClr>
              </a:buClr>
              <a:buSzTx/>
              <a:buFont typeface="Wingdings" panose="05000000000000000000" pitchFamily="2" charset="2"/>
              <a:buChar char="ü"/>
              <a:tabLst/>
              <a:defRPr/>
            </a:pPr>
            <a:r>
              <a:rPr kumimoji="0" lang="en-US" altLang="tr-TR" sz="1400" b="0" i="0" u="none" strike="noStrike" kern="1200" cap="none" spc="0" normalizeH="0" baseline="0" noProof="0" dirty="0" err="1">
                <a:ln>
                  <a:noFill/>
                </a:ln>
                <a:effectLst/>
                <a:uLnTx/>
                <a:uFillTx/>
                <a:latin typeface="Calibri" panose="020F0502020204030204"/>
                <a:ea typeface="+mn-ea"/>
                <a:cs typeface="Arial" charset="0"/>
              </a:rPr>
              <a:t>A.B.D.’de</a:t>
            </a:r>
            <a:r>
              <a:rPr kumimoji="0" lang="en-US" altLang="tr-TR" sz="1400" b="0" i="0" u="none" strike="noStrike" kern="1200" cap="none" spc="0" normalizeH="0" baseline="0" noProof="0" dirty="0">
                <a:ln>
                  <a:noFill/>
                </a:ln>
                <a:effectLst/>
                <a:uLnTx/>
                <a:uFillTx/>
                <a:latin typeface="Calibri" panose="020F0502020204030204"/>
                <a:ea typeface="+mn-ea"/>
                <a:cs typeface="Arial" charset="0"/>
              </a:rPr>
              <a:t> </a:t>
            </a:r>
            <a:r>
              <a:rPr kumimoji="0" lang="en-US" altLang="tr-TR" sz="2800" b="0" i="0" u="none" strike="noStrike" kern="1200" cap="none" spc="0" normalizeH="0" baseline="0" noProof="0" dirty="0">
                <a:ln>
                  <a:noFill/>
                </a:ln>
                <a:effectLst/>
                <a:uLnTx/>
                <a:uFillTx/>
                <a:latin typeface="Calibri" panose="020F0502020204030204"/>
                <a:ea typeface="+mn-ea"/>
                <a:cs typeface="Arial" charset="0"/>
              </a:rPr>
              <a:t>14</a:t>
            </a:r>
            <a:r>
              <a:rPr kumimoji="0" lang="en-US" altLang="tr-TR" sz="1400" b="0" i="0" u="none" strike="noStrike" kern="1200" cap="none" spc="0" normalizeH="0" baseline="0" noProof="0" dirty="0">
                <a:ln>
                  <a:noFill/>
                </a:ln>
                <a:effectLst/>
                <a:uLnTx/>
                <a:uFillTx/>
                <a:latin typeface="Calibri" panose="020F0502020204030204"/>
                <a:ea typeface="+mn-ea"/>
                <a:cs typeface="Arial" charset="0"/>
              </a:rPr>
              <a:t> </a:t>
            </a:r>
            <a:r>
              <a:rPr kumimoji="0" lang="en-US" altLang="tr-TR" sz="1400" b="0" i="0" u="none" strike="noStrike" kern="1200" cap="none" spc="0" normalizeH="0" baseline="0" noProof="0" dirty="0" err="1">
                <a:ln>
                  <a:noFill/>
                </a:ln>
                <a:effectLst/>
                <a:uLnTx/>
                <a:uFillTx/>
                <a:latin typeface="Calibri" panose="020F0502020204030204"/>
                <a:ea typeface="+mn-ea"/>
                <a:cs typeface="Arial" charset="0"/>
              </a:rPr>
              <a:t>milyon</a:t>
            </a:r>
            <a:r>
              <a:rPr kumimoji="0" lang="en-US" altLang="tr-TR" sz="1400" b="0" i="0" u="none" strike="noStrike" kern="1200" cap="none" spc="0" normalizeH="0" baseline="0" noProof="0" dirty="0">
                <a:ln>
                  <a:noFill/>
                </a:ln>
                <a:effectLst/>
                <a:uLnTx/>
                <a:uFillTx/>
                <a:latin typeface="Calibri" panose="020F0502020204030204"/>
                <a:ea typeface="+mn-ea"/>
                <a:cs typeface="Arial" charset="0"/>
              </a:rPr>
              <a:t> </a:t>
            </a:r>
            <a:r>
              <a:rPr kumimoji="0" lang="tr-TR" altLang="tr-TR" sz="1400" b="0" i="0" u="none" strike="noStrike" kern="1200" cap="none" spc="0" normalizeH="0" baseline="0" noProof="0" dirty="0">
                <a:ln>
                  <a:noFill/>
                </a:ln>
                <a:effectLst/>
                <a:uLnTx/>
                <a:uFillTx/>
                <a:latin typeface="Calibri" panose="020F0502020204030204"/>
                <a:ea typeface="+mn-ea"/>
                <a:cs typeface="Arial" charset="0"/>
              </a:rPr>
              <a:t>KVH </a:t>
            </a:r>
            <a:r>
              <a:rPr kumimoji="0" lang="en-US" altLang="tr-TR" sz="1400" b="0" i="0" u="none" strike="noStrike" kern="1200" cap="none" spc="0" normalizeH="0" baseline="0" noProof="0" dirty="0" err="1">
                <a:ln>
                  <a:noFill/>
                </a:ln>
                <a:effectLst/>
                <a:uLnTx/>
                <a:uFillTx/>
                <a:latin typeface="Calibri" panose="020F0502020204030204"/>
                <a:ea typeface="+mn-ea"/>
                <a:cs typeface="Arial" charset="0"/>
              </a:rPr>
              <a:t>ölümü</a:t>
            </a:r>
            <a:r>
              <a:rPr kumimoji="0" lang="tr-TR" altLang="tr-TR" sz="1400" b="0" i="0" u="none" strike="noStrike" kern="1200" cap="none" spc="0" normalizeH="0" baseline="0" noProof="0" dirty="0">
                <a:ln>
                  <a:noFill/>
                </a:ln>
                <a:effectLst/>
                <a:uLnTx/>
                <a:uFillTx/>
                <a:latin typeface="Calibri" panose="020F0502020204030204"/>
                <a:ea typeface="+mn-ea"/>
                <a:cs typeface="Arial" charset="0"/>
              </a:rPr>
              <a:t>, </a:t>
            </a:r>
          </a:p>
          <a:p>
            <a:pPr marL="257175" marR="0" lvl="0" indent="-257175" algn="l" defTabSz="914400" rtl="0" eaLnBrk="1" fontAlgn="auto" latinLnBrk="0" hangingPunct="1">
              <a:lnSpc>
                <a:spcPct val="150000"/>
              </a:lnSpc>
              <a:spcBef>
                <a:spcPct val="20000"/>
              </a:spcBef>
              <a:spcAft>
                <a:spcPts val="0"/>
              </a:spcAft>
              <a:buClr>
                <a:srgbClr val="4472C4">
                  <a:lumMod val="50000"/>
                </a:srgbClr>
              </a:buClr>
              <a:buSzTx/>
              <a:buFont typeface="Wingdings" panose="05000000000000000000" pitchFamily="2" charset="2"/>
              <a:buChar char="ü"/>
              <a:tabLst/>
              <a:defRPr/>
            </a:pPr>
            <a:r>
              <a:rPr kumimoji="0" lang="en-US" altLang="tr-TR" sz="1400" b="0" i="0" u="none" strike="noStrike" kern="1200" cap="none" spc="0" normalizeH="0" baseline="0" noProof="0" dirty="0" err="1">
                <a:ln>
                  <a:noFill/>
                </a:ln>
                <a:effectLst/>
                <a:uLnTx/>
                <a:uFillTx/>
                <a:latin typeface="Calibri" panose="020F0502020204030204"/>
                <a:ea typeface="+mn-ea"/>
                <a:cs typeface="Arial" charset="0"/>
              </a:rPr>
              <a:t>İngiltere</a:t>
            </a:r>
            <a:r>
              <a:rPr kumimoji="0" lang="tr-TR" altLang="tr-TR" sz="1400" b="0" i="0" u="none" strike="noStrike" kern="1200" cap="none" spc="0" normalizeH="0" baseline="0" noProof="0" dirty="0">
                <a:ln>
                  <a:noFill/>
                </a:ln>
                <a:effectLst/>
                <a:uLnTx/>
                <a:uFillTx/>
                <a:latin typeface="Calibri" panose="020F0502020204030204"/>
                <a:ea typeface="+mn-ea"/>
                <a:cs typeface="Arial" charset="0"/>
              </a:rPr>
              <a:t>’ de</a:t>
            </a:r>
            <a:r>
              <a:rPr kumimoji="0" lang="en-US" altLang="tr-TR" sz="1400" b="0" i="0" u="none" strike="noStrike" kern="1200" cap="none" spc="0" normalizeH="0" baseline="0" noProof="0" dirty="0">
                <a:ln>
                  <a:noFill/>
                </a:ln>
                <a:effectLst/>
                <a:uLnTx/>
                <a:uFillTx/>
                <a:latin typeface="Calibri" panose="020F0502020204030204"/>
                <a:ea typeface="+mn-ea"/>
                <a:cs typeface="Arial" charset="0"/>
              </a:rPr>
              <a:t> </a:t>
            </a:r>
            <a:r>
              <a:rPr kumimoji="0" lang="en-US" altLang="tr-TR" sz="2800" b="0" i="0" u="none" strike="noStrike" kern="1200" cap="none" spc="0" normalizeH="0" baseline="0" noProof="0" dirty="0">
                <a:ln>
                  <a:noFill/>
                </a:ln>
                <a:effectLst/>
                <a:uLnTx/>
                <a:uFillTx/>
                <a:latin typeface="Calibri" panose="020F0502020204030204"/>
                <a:ea typeface="+mn-ea"/>
                <a:cs typeface="Arial" charset="0"/>
              </a:rPr>
              <a:t>3 </a:t>
            </a:r>
            <a:r>
              <a:rPr kumimoji="0" lang="tr-TR" altLang="tr-TR" sz="2800" b="0" i="0" u="none" strike="noStrike" kern="1200" cap="none" spc="0" normalizeH="0" baseline="0" noProof="0" dirty="0">
                <a:ln>
                  <a:noFill/>
                </a:ln>
                <a:effectLst/>
                <a:uLnTx/>
                <a:uFillTx/>
                <a:latin typeface="Calibri" panose="020F0502020204030204"/>
                <a:ea typeface="+mn-ea"/>
                <a:cs typeface="Arial" charset="0"/>
              </a:rPr>
              <a:t> </a:t>
            </a:r>
            <a:r>
              <a:rPr kumimoji="0" lang="en-US" altLang="tr-TR" sz="1400" b="0" i="0" u="none" strike="noStrike" kern="1200" cap="none" spc="0" normalizeH="0" baseline="0" noProof="0" dirty="0" err="1">
                <a:ln>
                  <a:noFill/>
                </a:ln>
                <a:effectLst/>
                <a:uLnTx/>
                <a:uFillTx/>
                <a:latin typeface="Calibri" panose="020F0502020204030204"/>
                <a:ea typeface="+mn-ea"/>
                <a:cs typeface="Arial" charset="0"/>
              </a:rPr>
              <a:t>milyon</a:t>
            </a:r>
            <a:r>
              <a:rPr kumimoji="0" lang="en-US" altLang="tr-TR" sz="1400" b="0" i="0" u="none" strike="noStrike" kern="1200" cap="none" spc="0" normalizeH="0" baseline="0" noProof="0" dirty="0">
                <a:ln>
                  <a:noFill/>
                </a:ln>
                <a:effectLst/>
                <a:uLnTx/>
                <a:uFillTx/>
                <a:latin typeface="Calibri" panose="020F0502020204030204"/>
                <a:ea typeface="+mn-ea"/>
                <a:cs typeface="Arial" charset="0"/>
              </a:rPr>
              <a:t> </a:t>
            </a:r>
            <a:r>
              <a:rPr kumimoji="0" lang="en-US" altLang="tr-TR" sz="1400" b="0" i="0" u="none" strike="noStrike" kern="1200" cap="none" spc="0" normalizeH="0" baseline="0" noProof="0" dirty="0" err="1">
                <a:ln>
                  <a:noFill/>
                </a:ln>
                <a:effectLst/>
                <a:uLnTx/>
                <a:uFillTx/>
                <a:latin typeface="Calibri" panose="020F0502020204030204"/>
                <a:ea typeface="+mn-ea"/>
                <a:cs typeface="Arial" charset="0"/>
              </a:rPr>
              <a:t>kişi</a:t>
            </a:r>
            <a:r>
              <a:rPr kumimoji="0" lang="tr-TR" altLang="tr-TR" sz="1400" b="0" i="0" u="none" strike="noStrike" kern="1200" cap="none" spc="0" normalizeH="0" baseline="0" noProof="0" dirty="0" err="1">
                <a:ln>
                  <a:noFill/>
                </a:ln>
                <a:effectLst/>
                <a:uLnTx/>
                <a:uFillTx/>
                <a:latin typeface="Calibri" panose="020F0502020204030204"/>
                <a:ea typeface="+mn-ea"/>
                <a:cs typeface="Arial" charset="0"/>
              </a:rPr>
              <a:t>nin</a:t>
            </a:r>
            <a:r>
              <a:rPr kumimoji="0" lang="tr-TR" altLang="tr-TR" sz="1400" b="0" i="0" u="none" strike="noStrike" kern="1200" cap="none" spc="0" normalizeH="0" baseline="0" noProof="0" dirty="0">
                <a:ln>
                  <a:noFill/>
                </a:ln>
                <a:effectLst/>
                <a:uLnTx/>
                <a:uFillTx/>
                <a:latin typeface="Calibri" panose="020F0502020204030204"/>
                <a:ea typeface="+mn-ea"/>
                <a:cs typeface="Arial" charset="0"/>
              </a:rPr>
              <a:t> erken ölümü, </a:t>
            </a:r>
          </a:p>
          <a:p>
            <a:pPr marL="257175" marR="0" lvl="0" indent="-257175" algn="l" defTabSz="914400" rtl="0" eaLnBrk="1" fontAlgn="auto" latinLnBrk="0" hangingPunct="1">
              <a:lnSpc>
                <a:spcPct val="150000"/>
              </a:lnSpc>
              <a:spcBef>
                <a:spcPct val="20000"/>
              </a:spcBef>
              <a:spcAft>
                <a:spcPts val="0"/>
              </a:spcAft>
              <a:buClr>
                <a:srgbClr val="4472C4">
                  <a:lumMod val="50000"/>
                </a:srgbClr>
              </a:buClr>
              <a:buSzTx/>
              <a:buFont typeface="Wingdings" panose="05000000000000000000" pitchFamily="2" charset="2"/>
              <a:buChar char="ü"/>
              <a:tabLst/>
              <a:defRPr/>
            </a:pPr>
            <a:r>
              <a:rPr kumimoji="0" lang="tr-TR" altLang="tr-TR" sz="1400" b="0" i="0" u="none" strike="noStrike" kern="1200" cap="none" spc="0" normalizeH="0" baseline="0" noProof="0" dirty="0">
                <a:ln>
                  <a:noFill/>
                </a:ln>
                <a:effectLst/>
                <a:uLnTx/>
                <a:uFillTx/>
                <a:latin typeface="Calibri" panose="020F0502020204030204"/>
                <a:ea typeface="+mn-ea"/>
                <a:cs typeface="Arial" charset="0"/>
              </a:rPr>
              <a:t>Yani erken ölümlerin </a:t>
            </a:r>
            <a:r>
              <a:rPr kumimoji="0" lang="tr-TR" altLang="tr-TR" sz="2400" b="0" i="0" u="none" strike="noStrike" kern="1200" cap="none" spc="0" normalizeH="0" baseline="0" noProof="0" dirty="0">
                <a:ln>
                  <a:noFill/>
                </a:ln>
                <a:effectLst/>
                <a:uLnTx/>
                <a:uFillTx/>
                <a:latin typeface="Calibri" panose="020F0502020204030204"/>
                <a:ea typeface="+mn-ea"/>
                <a:cs typeface="Arial" charset="0"/>
              </a:rPr>
              <a:t>%70’inin</a:t>
            </a:r>
            <a:r>
              <a:rPr kumimoji="0" lang="tr-TR" altLang="tr-TR" sz="1400" b="0" i="0" u="none" strike="noStrike" kern="1200" cap="none" spc="0" normalizeH="0" baseline="0" noProof="0" dirty="0">
                <a:ln>
                  <a:noFill/>
                </a:ln>
                <a:effectLst/>
                <a:uLnTx/>
                <a:uFillTx/>
                <a:latin typeface="Calibri" panose="020F0502020204030204"/>
                <a:ea typeface="+mn-ea"/>
                <a:cs typeface="Arial" charset="0"/>
              </a:rPr>
              <a:t> önlenmesi mümkündür.</a:t>
            </a:r>
            <a:endParaRPr kumimoji="0" lang="en-US" altLang="tr-TR" sz="1400" b="0" i="0" u="none" strike="noStrike" kern="1200" cap="none" spc="0" normalizeH="0" baseline="0" noProof="0" dirty="0">
              <a:ln>
                <a:noFill/>
              </a:ln>
              <a:effectLst/>
              <a:uLnTx/>
              <a:uFillTx/>
              <a:latin typeface="Calibri" panose="020F0502020204030204"/>
              <a:ea typeface="+mn-ea"/>
              <a:cs typeface="Arial" charset="0"/>
            </a:endParaRPr>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C79C7-24E6-4B39-87FF-817E85FEA72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382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84C3C58-A72E-4925-A149-3C788E276C36}"/>
              </a:ext>
            </a:extLst>
          </p:cNvPr>
          <p:cNvSpPr/>
          <p:nvPr/>
        </p:nvSpPr>
        <p:spPr>
          <a:xfrm>
            <a:off x="0" y="181354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E033D89F-3E9C-4FEC-AF01-6126F97BEEF4}"/>
              </a:ext>
            </a:extLst>
          </p:cNvPr>
          <p:cNvSpPr/>
          <p:nvPr/>
        </p:nvSpPr>
        <p:spPr>
          <a:xfrm>
            <a:off x="1" y="2010841"/>
            <a:ext cx="12191999" cy="24512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Dikdörtgen 4">
            <a:extLst>
              <a:ext uri="{FF2B5EF4-FFF2-40B4-BE49-F238E27FC236}">
                <a16:creationId xmlns:a16="http://schemas.microsoft.com/office/drawing/2014/main" id="{3239EC90-83C1-46A9-AF53-39310C97D5B6}"/>
              </a:ext>
            </a:extLst>
          </p:cNvPr>
          <p:cNvSpPr/>
          <p:nvPr/>
        </p:nvSpPr>
        <p:spPr>
          <a:xfrm>
            <a:off x="341195" y="2821632"/>
            <a:ext cx="8851148" cy="1200329"/>
          </a:xfrm>
          <a:prstGeom prst="rect">
            <a:avLst/>
          </a:prstGeom>
          <a:ln>
            <a:noFill/>
          </a:ln>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tr-TR" sz="3600" b="1" dirty="0">
                <a:solidFill>
                  <a:srgbClr val="C00000"/>
                </a:solidFill>
                <a:latin typeface="Calibri" panose="020F0502020204030204" pitchFamily="34" charset="0"/>
                <a:cs typeface="Calibri" panose="020F0502020204030204" pitchFamily="34" charset="0"/>
              </a:rPr>
              <a:t>Uluslararası ve ulusal sağlık politika çerçevesi</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ko-KR" sz="3600" b="1" i="0" u="none" strike="noStrike" kern="1200" cap="none" spc="0" normalizeH="0" baseline="0" noProof="0" dirty="0">
              <a:ln>
                <a:noFill/>
              </a:ln>
              <a:solidFill>
                <a:srgbClr val="C00000"/>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pic>
        <p:nvPicPr>
          <p:cNvPr id="6" name="Picture 2" descr="The Partnership – The Defeat-NCD Partnership">
            <a:extLst>
              <a:ext uri="{FF2B5EF4-FFF2-40B4-BE49-F238E27FC236}">
                <a16:creationId xmlns:a16="http://schemas.microsoft.com/office/drawing/2014/main" id="{F78CB7D2-D364-47C7-96F4-0B2ECDEF357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2344" y="1412776"/>
            <a:ext cx="2924859" cy="346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145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2389" y="1021971"/>
            <a:ext cx="8154229" cy="686880"/>
          </a:xfrm>
        </p:spPr>
        <p:txBody>
          <a:bodyPr>
            <a:noAutofit/>
          </a:bodyPr>
          <a:lstStyle/>
          <a:p>
            <a:r>
              <a:rPr lang="tr-TR" sz="2800" b="1" dirty="0">
                <a:latin typeface="Calibri" panose="020F0502020204030204" pitchFamily="34" charset="0"/>
                <a:cs typeface="Times New Roman" panose="02020603050405020304" pitchFamily="18" charset="0"/>
              </a:rPr>
              <a:t>Bulaşıcı Olmayan Hastalıklar ve Uluslararası Politika</a:t>
            </a:r>
          </a:p>
        </p:txBody>
      </p:sp>
      <p:sp>
        <p:nvSpPr>
          <p:cNvPr id="3" name="İçerik Yer Tutucusu 2"/>
          <p:cNvSpPr>
            <a:spLocks noGrp="1"/>
          </p:cNvSpPr>
          <p:nvPr>
            <p:ph idx="1"/>
          </p:nvPr>
        </p:nvSpPr>
        <p:spPr>
          <a:xfrm>
            <a:off x="322389" y="1708851"/>
            <a:ext cx="8154229" cy="4558390"/>
          </a:xfrm>
        </p:spPr>
        <p:txBody>
          <a:bodyPr>
            <a:noAutofit/>
          </a:bodyPr>
          <a:lstStyle/>
          <a:p>
            <a:pPr algn="just"/>
            <a:r>
              <a:rPr lang="tr-TR" sz="1800" dirty="0"/>
              <a:t>BM Genel Kurulu, 2011 yılında bulaşıcı olmayan hastalıklar (kalp ve damar hastalıkları, kanserler ve kronik hava yolu hastalıkları) hakkında dört stratejik hedef belirlemiştir; </a:t>
            </a:r>
          </a:p>
          <a:p>
            <a:pPr marL="0" indent="0" algn="just">
              <a:buNone/>
            </a:pPr>
            <a:endParaRPr lang="tr-TR" sz="1800" dirty="0"/>
          </a:p>
          <a:p>
            <a:pPr marL="1028700" lvl="1" indent="-571500" algn="just">
              <a:buAutoNum type="romanLcParenR"/>
            </a:pPr>
            <a:r>
              <a:rPr lang="tr-TR" sz="1800" dirty="0"/>
              <a:t>Ulusal kapasiteler, liderlik, yönetişim ve ortaklıkların güçlendirilmesi; </a:t>
            </a:r>
          </a:p>
          <a:p>
            <a:pPr marL="1028700" lvl="1" indent="-571500" algn="just">
              <a:buAutoNum type="romanLcParenR"/>
            </a:pPr>
            <a:r>
              <a:rPr lang="tr-TR" sz="1800" dirty="0"/>
              <a:t>Değiştirilebilir ve önlenebilir risk faktörlerinin azaltılması; </a:t>
            </a:r>
          </a:p>
          <a:p>
            <a:pPr marL="1028700" lvl="1" indent="-571500" algn="just">
              <a:buAutoNum type="romanLcParenR"/>
            </a:pPr>
            <a:r>
              <a:rPr lang="tr-TR" sz="1800" dirty="0"/>
              <a:t>Sağlık sisteminin müdahalesinin güçlendirilmesi; </a:t>
            </a:r>
          </a:p>
          <a:p>
            <a:pPr marL="1028700" lvl="1" indent="-571500" algn="just">
              <a:buAutoNum type="romanLcParenR"/>
            </a:pPr>
            <a:r>
              <a:rPr lang="tr-TR" sz="1800" dirty="0"/>
              <a:t>Bulaşıcı olmayan hastalık trendleri ve belirleyicilerinin izlenmesi ve önleme ve kontrole yönelik ilerlemenin değerlendirilmesi </a:t>
            </a:r>
            <a:endParaRPr lang="tr-TR" sz="600" dirty="0"/>
          </a:p>
          <a:p>
            <a:pPr marL="571500" indent="-571500" algn="just">
              <a:buAutoNum type="romanLcParenR"/>
            </a:pPr>
            <a:endParaRPr lang="tr-TR" sz="800" dirty="0"/>
          </a:p>
          <a:p>
            <a:pPr algn="just"/>
            <a:r>
              <a:rPr lang="tr-TR" sz="1800" dirty="0"/>
              <a:t>Bulaşıcı olmayan hastalıklara bağlı erken ölümlerin 2025 yılına kadar %25 azaltılması hedefi; 2015 yılında, </a:t>
            </a:r>
            <a:r>
              <a:rPr lang="tr-TR" sz="1800" b="1" dirty="0"/>
              <a:t>"2030 yılına kadar % 30 azaltılması"</a:t>
            </a:r>
            <a:r>
              <a:rPr lang="tr-TR" sz="1800" dirty="0"/>
              <a:t> olarak güncellenmiştir.</a:t>
            </a:r>
          </a:p>
          <a:p>
            <a:pPr algn="just"/>
            <a:r>
              <a:rPr lang="tr-TR" sz="1800" dirty="0"/>
              <a:t>DSÖ tarafından ülkelere önderlik yapılması amacıyla </a:t>
            </a:r>
            <a:r>
              <a:rPr lang="tr-TR" sz="1800" b="1" dirty="0"/>
              <a:t>"Bulaşıcı Olmayan hastalıkların Önlenmesi ve Kontrolü için Küresel Eylem Planı 2013-2020" </a:t>
            </a:r>
            <a:r>
              <a:rPr lang="tr-TR" sz="1800" dirty="0"/>
              <a:t>yayımlanmıştır. </a:t>
            </a:r>
          </a:p>
        </p:txBody>
      </p:sp>
      <p:pic>
        <p:nvPicPr>
          <p:cNvPr id="4" name="Picture 4" descr="100x100xSUSDEV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180479" y="1494161"/>
            <a:ext cx="1302003" cy="10337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100x100xTR_SDG_Icons_NoText-0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7136" y="1494161"/>
            <a:ext cx="1164635" cy="103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rotWithShape="1">
          <a:blip r:embed="rId7"/>
          <a:srcRect l="39500" t="22267" r="41000" b="26177"/>
          <a:stretch/>
        </p:blipFill>
        <p:spPr>
          <a:xfrm>
            <a:off x="9180479" y="2727799"/>
            <a:ext cx="2530394" cy="3513200"/>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30933319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Özel Tasarı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2271</TotalTime>
  <Words>2778</Words>
  <Application>Microsoft Office PowerPoint</Application>
  <PresentationFormat>Geniş ekran</PresentationFormat>
  <Paragraphs>364</Paragraphs>
  <Slides>38</Slides>
  <Notes>24</Notes>
  <HiddenSlides>0</HiddenSlides>
  <MMClips>0</MMClips>
  <ScaleCrop>false</ScaleCrop>
  <HeadingPairs>
    <vt:vector size="6" baseType="variant">
      <vt:variant>
        <vt:lpstr>Kullanılan Yazı Tipleri</vt:lpstr>
      </vt:variant>
      <vt:variant>
        <vt:i4>13</vt:i4>
      </vt:variant>
      <vt:variant>
        <vt:lpstr>Tema</vt:lpstr>
      </vt:variant>
      <vt:variant>
        <vt:i4>3</vt:i4>
      </vt:variant>
      <vt:variant>
        <vt:lpstr>Slayt Başlıkları</vt:lpstr>
      </vt:variant>
      <vt:variant>
        <vt:i4>38</vt:i4>
      </vt:variant>
    </vt:vector>
  </HeadingPairs>
  <TitlesOfParts>
    <vt:vector size="54" baseType="lpstr">
      <vt:lpstr>맑은 고딕</vt:lpstr>
      <vt:lpstr>SimSun</vt:lpstr>
      <vt:lpstr>Arial</vt:lpstr>
      <vt:lpstr>Arial Black</vt:lpstr>
      <vt:lpstr>Arial Narrow</vt:lpstr>
      <vt:lpstr>Calibri</vt:lpstr>
      <vt:lpstr>Calibri Light</vt:lpstr>
      <vt:lpstr>Century Gothic</vt:lpstr>
      <vt:lpstr>Courier New</vt:lpstr>
      <vt:lpstr>Times New Roman</vt:lpstr>
      <vt:lpstr>TimesNewRomanPSMT</vt:lpstr>
      <vt:lpstr>Verdana</vt:lpstr>
      <vt:lpstr>Wingdings</vt:lpstr>
      <vt:lpstr>Office Teması</vt:lpstr>
      <vt:lpstr>1_Özel Tasarım</vt:lpstr>
      <vt:lpstr>1_Office Teması</vt:lpstr>
      <vt:lpstr>BİRİNCİ BASAMAK SAĞLIK KURULUŞLARINDA KRONİK HASTALIKLARIN YÖNETİMİ</vt:lpstr>
      <vt:lpstr>PowerPoint Sunusu</vt:lpstr>
      <vt:lpstr>PowerPoint Sunusu</vt:lpstr>
      <vt:lpstr>PowerPoint Sunusu</vt:lpstr>
      <vt:lpstr>PowerPoint Sunusu</vt:lpstr>
      <vt:lpstr>PowerPoint Sunusu</vt:lpstr>
      <vt:lpstr>PowerPoint Sunusu</vt:lpstr>
      <vt:lpstr>PowerPoint Sunusu</vt:lpstr>
      <vt:lpstr>Bulaşıcı Olmayan Hastalıklar ve Uluslararası Politika</vt:lpstr>
      <vt:lpstr>Bulaşıcı Olmayan Hastalıklar ve Ulusal Politika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HYP Bünyesinde Yapılan İzlemler</vt:lpstr>
      <vt:lpstr>PowerPoint Sunusu</vt:lpstr>
      <vt:lpstr>PowerPoint Sunusu</vt:lpstr>
      <vt:lpstr>Hastalık Yönetim Platformunun Hekim Kayıt Ekranı Kullanımı</vt:lpstr>
      <vt:lpstr>HYP’de Hasta Listesi Ekranı</vt:lpstr>
      <vt:lpstr>HYP’de Hasta Takip Ekranı</vt:lpstr>
      <vt:lpstr>HYP’de Nüfus Takibi Ekranı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EZGİ HACIKAMİLOĞLU</dc:creator>
  <cp:lastModifiedBy>Zübeyde ÖZKAN ALTUNAY</cp:lastModifiedBy>
  <cp:revision>568</cp:revision>
  <dcterms:created xsi:type="dcterms:W3CDTF">2021-04-15T07:44:44Z</dcterms:created>
  <dcterms:modified xsi:type="dcterms:W3CDTF">2023-10-23T13:00:15Z</dcterms:modified>
</cp:coreProperties>
</file>