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61" r:id="rId4"/>
    <p:sldId id="260" r:id="rId5"/>
    <p:sldId id="275" r:id="rId6"/>
    <p:sldId id="263" r:id="rId7"/>
    <p:sldId id="264" r:id="rId8"/>
    <p:sldId id="265" r:id="rId9"/>
    <p:sldId id="269" r:id="rId10"/>
    <p:sldId id="270" r:id="rId11"/>
    <p:sldId id="338" r:id="rId12"/>
    <p:sldId id="272" r:id="rId13"/>
    <p:sldId id="273" r:id="rId14"/>
    <p:sldId id="274" r:id="rId15"/>
    <p:sldId id="280" r:id="rId16"/>
    <p:sldId id="259" r:id="rId17"/>
    <p:sldId id="262" r:id="rId18"/>
    <p:sldId id="285" r:id="rId19"/>
    <p:sldId id="286" r:id="rId20"/>
    <p:sldId id="287" r:id="rId21"/>
    <p:sldId id="288" r:id="rId22"/>
    <p:sldId id="296" r:id="rId23"/>
    <p:sldId id="297" r:id="rId24"/>
    <p:sldId id="291" r:id="rId25"/>
    <p:sldId id="301" r:id="rId26"/>
    <p:sldId id="339" r:id="rId27"/>
    <p:sldId id="302" r:id="rId28"/>
    <p:sldId id="311" r:id="rId29"/>
    <p:sldId id="313" r:id="rId30"/>
    <p:sldId id="312" r:id="rId31"/>
    <p:sldId id="320" r:id="rId32"/>
    <p:sldId id="324" r:id="rId33"/>
    <p:sldId id="323" r:id="rId34"/>
    <p:sldId id="322" r:id="rId35"/>
    <p:sldId id="325" r:id="rId36"/>
    <p:sldId id="330" r:id="rId37"/>
    <p:sldId id="328" r:id="rId38"/>
    <p:sldId id="329" r:id="rId39"/>
    <p:sldId id="331" r:id="rId40"/>
    <p:sldId id="332" r:id="rId41"/>
    <p:sldId id="334" r:id="rId42"/>
    <p:sldId id="335"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ayda" initials="İ" lastIdx="1" clrIdx="0">
    <p:extLst>
      <p:ext uri="{19B8F6BF-5375-455C-9EA6-DF929625EA0E}">
        <p15:presenceInfo xmlns:p15="http://schemas.microsoft.com/office/powerpoint/2012/main" userId="İlay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18" autoAdjust="0"/>
  </p:normalViewPr>
  <p:slideViewPr>
    <p:cSldViewPr snapToGrid="0">
      <p:cViewPr varScale="1">
        <p:scale>
          <a:sx n="103" d="100"/>
          <a:sy n="103"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I:\T&#252;rkiye%20&#214;l&#252;me%20Neden%20Olan%20ilk%20On%20Hastal&#305;&#287;&#305;n%20Y&#252;zde%20De&#287;i&#351;imi,%20(%25),%202004-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_al__ma_Sayfas_.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al__ma_Sayfas_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al__ma_Sayfas_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al__ma_Sayfas_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al__ma_Sayfas_6.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file:///C:\Users\B.EK&#304;NC&#304;.BANU-EKINCI\Desktop\HT%20prevalans&#305;%202003%202017.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Sayfa2!$B$53</c:f>
              <c:strCache>
                <c:ptCount val="1"/>
                <c:pt idx="0">
                  <c:v>2004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Sayfa2!$A$54:$A$63</c:f>
              <c:strCache>
                <c:ptCount val="10"/>
                <c:pt idx="0">
                  <c:v>Perinatal dönemden kaynaklanan belirli durumlar
</c:v>
                </c:pt>
                <c:pt idx="1">
                  <c:v>Alzheimer hastalığı
</c:v>
                </c:pt>
                <c:pt idx="2">
                  <c:v>Böbrek yetmezliği
</c:v>
                </c:pt>
                <c:pt idx="3">
                  <c:v>Kazalar
</c:v>
                </c:pt>
                <c:pt idx="4">
                  <c:v>Diyabet hastalığı (şeker)
</c:v>
                </c:pt>
                <c:pt idx="5">
                  <c:v>Hipertansif hastalıklar
</c:v>
                </c:pt>
                <c:pt idx="6">
                  <c:v>Kronik obstrüktif akciğer hastalığı ve bronşiektazi</c:v>
                </c:pt>
                <c:pt idx="7">
                  <c:v>Gırtlak ve soluk borusu/bronş /akciğerin kötü huylu tümörü
</c:v>
                </c:pt>
                <c:pt idx="8">
                  <c:v>Serebro-vasküler hastalık
</c:v>
                </c:pt>
                <c:pt idx="9">
                  <c:v>İskemik kalp hastalığı
</c:v>
                </c:pt>
              </c:strCache>
            </c:strRef>
          </c:cat>
          <c:val>
            <c:numRef>
              <c:f>Sayfa2!$B$54:$B$63</c:f>
              <c:numCache>
                <c:formatCode>General</c:formatCode>
                <c:ptCount val="10"/>
                <c:pt idx="0">
                  <c:v>5.8</c:v>
                </c:pt>
                <c:pt idx="3" formatCode="0.0">
                  <c:v>2</c:v>
                </c:pt>
                <c:pt idx="4">
                  <c:v>2.2000000000000002</c:v>
                </c:pt>
                <c:pt idx="5" formatCode="0.0">
                  <c:v>3</c:v>
                </c:pt>
                <c:pt idx="6">
                  <c:v>5.8</c:v>
                </c:pt>
                <c:pt idx="7">
                  <c:v>2.7</c:v>
                </c:pt>
                <c:pt idx="8" formatCode="0.0">
                  <c:v>15</c:v>
                </c:pt>
                <c:pt idx="9">
                  <c:v>21.7</c:v>
                </c:pt>
              </c:numCache>
            </c:numRef>
          </c:val>
          <c:extLst>
            <c:ext xmlns:c16="http://schemas.microsoft.com/office/drawing/2014/chart" uri="{C3380CC4-5D6E-409C-BE32-E72D297353CC}">
              <c16:uniqueId val="{00000000-94B6-41E1-97BB-9A8F22D2DFF9}"/>
            </c:ext>
          </c:extLst>
        </c:ser>
        <c:ser>
          <c:idx val="1"/>
          <c:order val="1"/>
          <c:tx>
            <c:strRef>
              <c:f>Sayfa2!$C$53</c:f>
              <c:strCache>
                <c:ptCount val="1"/>
                <c:pt idx="0">
                  <c:v>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Sayfa2!$A$54:$A$63</c:f>
              <c:strCache>
                <c:ptCount val="10"/>
                <c:pt idx="0">
                  <c:v>Perinatal dönemden kaynaklanan belirli durumlar
</c:v>
                </c:pt>
                <c:pt idx="1">
                  <c:v>Alzheimer hastalığı
</c:v>
                </c:pt>
                <c:pt idx="2">
                  <c:v>Böbrek yetmezliği
</c:v>
                </c:pt>
                <c:pt idx="3">
                  <c:v>Kazalar
</c:v>
                </c:pt>
                <c:pt idx="4">
                  <c:v>Diyabet hastalığı (şeker)
</c:v>
                </c:pt>
                <c:pt idx="5">
                  <c:v>Hipertansif hastalıklar
</c:v>
                </c:pt>
                <c:pt idx="6">
                  <c:v>Kronik obstrüktif akciğer hastalığı ve bronşiektazi</c:v>
                </c:pt>
                <c:pt idx="7">
                  <c:v>Gırtlak ve soluk borusu/bronş /akciğerin kötü huylu tümörü
</c:v>
                </c:pt>
                <c:pt idx="8">
                  <c:v>Serebro-vasküler hastalık
</c:v>
                </c:pt>
                <c:pt idx="9">
                  <c:v>İskemik kalp hastalığı
</c:v>
                </c:pt>
              </c:strCache>
            </c:strRef>
          </c:cat>
          <c:val>
            <c:numRef>
              <c:f>Sayfa2!$C$54:$C$63</c:f>
              <c:numCache>
                <c:formatCode>General</c:formatCode>
                <c:ptCount val="10"/>
                <c:pt idx="0">
                  <c:v>1.9</c:v>
                </c:pt>
                <c:pt idx="1">
                  <c:v>3.3</c:v>
                </c:pt>
                <c:pt idx="2">
                  <c:v>3.3</c:v>
                </c:pt>
                <c:pt idx="3">
                  <c:v>3.7</c:v>
                </c:pt>
                <c:pt idx="4">
                  <c:v>3.8</c:v>
                </c:pt>
                <c:pt idx="5">
                  <c:v>3.5</c:v>
                </c:pt>
                <c:pt idx="6">
                  <c:v>5.9</c:v>
                </c:pt>
                <c:pt idx="7">
                  <c:v>5.9</c:v>
                </c:pt>
                <c:pt idx="8">
                  <c:v>9.1</c:v>
                </c:pt>
                <c:pt idx="9">
                  <c:v>15.6</c:v>
                </c:pt>
              </c:numCache>
            </c:numRef>
          </c:val>
          <c:extLst>
            <c:ext xmlns:c16="http://schemas.microsoft.com/office/drawing/2014/chart" uri="{C3380CC4-5D6E-409C-BE32-E72D297353CC}">
              <c16:uniqueId val="{00000001-94B6-41E1-97BB-9A8F22D2DFF9}"/>
            </c:ext>
          </c:extLst>
        </c:ser>
        <c:dLbls>
          <c:showLegendKey val="0"/>
          <c:showVal val="0"/>
          <c:showCatName val="0"/>
          <c:showSerName val="0"/>
          <c:showPercent val="0"/>
          <c:showBubbleSize val="0"/>
        </c:dLbls>
        <c:gapWidth val="115"/>
        <c:overlap val="-20"/>
        <c:axId val="151110416"/>
        <c:axId val="151111072"/>
      </c:barChart>
      <c:catAx>
        <c:axId val="15111041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5">
                    <a:lumMod val="50000"/>
                  </a:schemeClr>
                </a:solidFill>
                <a:latin typeface="+mn-lt"/>
                <a:ea typeface="+mn-ea"/>
                <a:cs typeface="+mn-cs"/>
              </a:defRPr>
            </a:pPr>
            <a:endParaRPr lang="tr-TR"/>
          </a:p>
        </c:txPr>
        <c:crossAx val="151111072"/>
        <c:crosses val="autoZero"/>
        <c:auto val="1"/>
        <c:lblAlgn val="ctr"/>
        <c:lblOffset val="100"/>
        <c:noMultiLvlLbl val="0"/>
      </c:catAx>
      <c:valAx>
        <c:axId val="151111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5">
                    <a:lumMod val="50000"/>
                  </a:schemeClr>
                </a:solidFill>
                <a:latin typeface="+mn-lt"/>
                <a:ea typeface="+mn-ea"/>
                <a:cs typeface="+mn-cs"/>
              </a:defRPr>
            </a:pPr>
            <a:endParaRPr lang="tr-TR"/>
          </a:p>
        </c:txPr>
        <c:crossAx val="151110416"/>
        <c:crosses val="autoZero"/>
        <c:crossBetween val="between"/>
      </c:valAx>
      <c:spPr>
        <a:noFill/>
        <a:ln>
          <a:noFill/>
        </a:ln>
        <a:effectLst/>
      </c:spPr>
    </c:plotArea>
    <c:legend>
      <c:legendPos val="b"/>
      <c:layout>
        <c:manualLayout>
          <c:xMode val="edge"/>
          <c:yMode val="edge"/>
          <c:x val="0.80623606785273927"/>
          <c:y val="0.32002545297387497"/>
          <c:w val="0.11868842830252306"/>
          <c:h val="0.409290462390756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5">
                  <a:lumMod val="50000"/>
                </a:schemeClr>
              </a:solidFill>
              <a:latin typeface="+mn-lt"/>
              <a:ea typeface="+mn-ea"/>
              <a:cs typeface="+mn-cs"/>
            </a:defRPr>
          </a:pPr>
          <a:endParaRPr lang="tr-TR"/>
        </a:p>
      </c:txPr>
    </c:legend>
    <c:plotVisOnly val="1"/>
    <c:dispBlanksAs val="gap"/>
    <c:showDLblsOverMax val="0"/>
  </c:chart>
  <c:spPr>
    <a:noFill/>
    <a:ln>
      <a:solidFill>
        <a:schemeClr val="tx1"/>
      </a:solidFill>
    </a:ln>
    <a:effectLst/>
  </c:spPr>
  <c:txPr>
    <a:bodyPr/>
    <a:lstStyle/>
    <a:p>
      <a:pPr>
        <a:defRPr sz="1000"/>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2"/>
          <c:order val="0"/>
          <c:spPr>
            <a:solidFill>
              <a:schemeClr val="accent3"/>
            </a:solidFill>
            <a:ln>
              <a:noFill/>
            </a:ln>
            <a:effectLst/>
            <a:sp3d/>
          </c:spPr>
          <c:invertIfNegative val="0"/>
          <c:dLbls>
            <c:dLbl>
              <c:idx val="0"/>
              <c:layout>
                <c:manualLayout>
                  <c:x val="8.3333333333333228E-3"/>
                  <c:y val="-8.3333333333333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E6-44D6-8B58-7F1BCFEA3230}"/>
                </c:ext>
              </c:extLst>
            </c:dLbl>
            <c:dLbl>
              <c:idx val="1"/>
              <c:layout>
                <c:manualLayout>
                  <c:x val="1.6666666666666701E-2"/>
                  <c:y val="-5.0925925925926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E6-44D6-8B58-7F1BCFEA3230}"/>
                </c:ext>
              </c:extLst>
            </c:dLbl>
            <c:dLbl>
              <c:idx val="2"/>
              <c:layout>
                <c:manualLayout>
                  <c:x val="2.7777777777778026E-3"/>
                  <c:y val="-7.4074074074074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E6-44D6-8B58-7F1BCFEA3230}"/>
                </c:ext>
              </c:extLst>
            </c:dLbl>
            <c:dLbl>
              <c:idx val="3"/>
              <c:layout>
                <c:manualLayout>
                  <c:x val="1.3888888888889006E-2"/>
                  <c:y val="-6.481481481481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E6-44D6-8B58-7F1BCFEA3230}"/>
                </c:ext>
              </c:extLst>
            </c:dLbl>
            <c:spPr>
              <a:noFill/>
              <a:ln>
                <a:noFill/>
              </a:ln>
              <a:effectLst/>
            </c:spPr>
            <c:txPr>
              <a:bodyPr rot="0" vert="horz"/>
              <a:lstStyle/>
              <a:p>
                <a:pPr>
                  <a:defRPr sz="1050" b="1">
                    <a:solidFill>
                      <a:srgbClr val="002060"/>
                    </a:solidFill>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Sayfa1!$E$3:$E$6</c:f>
              <c:strCache>
                <c:ptCount val="4"/>
                <c:pt idx="0">
                  <c:v>1998, TURDEP 1</c:v>
                </c:pt>
                <c:pt idx="1">
                  <c:v>2009, TURDEP 2 </c:v>
                </c:pt>
                <c:pt idx="2">
                  <c:v>2010, TBSA </c:v>
                </c:pt>
                <c:pt idx="3">
                  <c:v>2017, STEPS </c:v>
                </c:pt>
              </c:strCache>
            </c:strRef>
          </c:cat>
          <c:val>
            <c:numRef>
              <c:f>Sayfa1!$F$3:$F$6</c:f>
              <c:numCache>
                <c:formatCode>General</c:formatCode>
                <c:ptCount val="4"/>
                <c:pt idx="0">
                  <c:v>22.3</c:v>
                </c:pt>
                <c:pt idx="1">
                  <c:v>31.2</c:v>
                </c:pt>
                <c:pt idx="2">
                  <c:v>30.3</c:v>
                </c:pt>
                <c:pt idx="3">
                  <c:v>32</c:v>
                </c:pt>
              </c:numCache>
            </c:numRef>
          </c:val>
          <c:extLst>
            <c:ext xmlns:c16="http://schemas.microsoft.com/office/drawing/2014/chart" uri="{C3380CC4-5D6E-409C-BE32-E72D297353CC}">
              <c16:uniqueId val="{00000004-7DE6-44D6-8B58-7F1BCFEA3230}"/>
            </c:ext>
          </c:extLst>
        </c:ser>
        <c:dLbls>
          <c:showLegendKey val="0"/>
          <c:showVal val="0"/>
          <c:showCatName val="0"/>
          <c:showSerName val="0"/>
          <c:showPercent val="0"/>
          <c:showBubbleSize val="0"/>
        </c:dLbls>
        <c:gapWidth val="150"/>
        <c:shape val="box"/>
        <c:axId val="224736768"/>
        <c:axId val="224738304"/>
        <c:axId val="0"/>
      </c:bar3DChart>
      <c:catAx>
        <c:axId val="224736768"/>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a:solidFill>
                  <a:srgbClr val="002060"/>
                </a:solidFill>
              </a:defRPr>
            </a:pPr>
            <a:endParaRPr lang="tr-TR"/>
          </a:p>
        </c:txPr>
        <c:crossAx val="224738304"/>
        <c:crosses val="autoZero"/>
        <c:auto val="1"/>
        <c:lblAlgn val="ctr"/>
        <c:lblOffset val="100"/>
        <c:noMultiLvlLbl val="0"/>
      </c:catAx>
      <c:valAx>
        <c:axId val="22473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tr-TR"/>
          </a:p>
        </c:txPr>
        <c:crossAx val="22473676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accent5">
              <a:lumMod val="50000"/>
            </a:schemeClr>
          </a:solidFill>
        </a:defRPr>
      </a:pPr>
      <a:endParaRPr lang="tr-T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115481312529223E-2"/>
          <c:y val="5.6165287364772797E-2"/>
          <c:w val="0.89743343491043182"/>
          <c:h val="0.79877624904882505"/>
        </c:manualLayout>
      </c:layout>
      <c:bar3DChart>
        <c:barDir val="col"/>
        <c:grouping val="clustered"/>
        <c:varyColors val="0"/>
        <c:ser>
          <c:idx val="0"/>
          <c:order val="0"/>
          <c:tx>
            <c:strRef>
              <c:f>Sayfa2!$F$4</c:f>
              <c:strCache>
                <c:ptCount val="1"/>
                <c:pt idx="0">
                  <c:v>YÜZDE</c:v>
                </c:pt>
              </c:strCache>
            </c:strRef>
          </c:tx>
          <c:spPr>
            <a:solidFill>
              <a:schemeClr val="accent1"/>
            </a:solidFill>
            <a:ln>
              <a:noFill/>
            </a:ln>
            <a:effectLst/>
            <a:sp3d/>
          </c:spPr>
          <c:invertIfNegative val="0"/>
          <c:dLbls>
            <c:dLbl>
              <c:idx val="0"/>
              <c:layout>
                <c:manualLayout>
                  <c:x val="-2.7777777777778226E-3"/>
                  <c:y val="-9.7222222222222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54-43F9-9D00-F2D199F2F375}"/>
                </c:ext>
              </c:extLst>
            </c:dLbl>
            <c:dLbl>
              <c:idx val="1"/>
              <c:layout>
                <c:manualLayout>
                  <c:x val="0"/>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54-43F9-9D00-F2D199F2F375}"/>
                </c:ext>
              </c:extLst>
            </c:dLbl>
            <c:dLbl>
              <c:idx val="2"/>
              <c:layout>
                <c:manualLayout>
                  <c:x val="2.777777777777702E-3"/>
                  <c:y val="-6.0185185185185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4-43F9-9D00-F2D199F2F37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Sayfa2!$D$5:$E$7</c:f>
              <c:multiLvlStrCache>
                <c:ptCount val="3"/>
                <c:lvl>
                  <c:pt idx="0">
                    <c:v>2009</c:v>
                  </c:pt>
                  <c:pt idx="1">
                    <c:v>2013</c:v>
                  </c:pt>
                  <c:pt idx="2">
                    <c:v>2016</c:v>
                  </c:pt>
                </c:lvl>
                <c:lvl>
                  <c:pt idx="1">
                    <c:v>YIL</c:v>
                  </c:pt>
                </c:lvl>
              </c:multiLvlStrCache>
            </c:multiLvlStrRef>
          </c:cat>
          <c:val>
            <c:numRef>
              <c:f>Sayfa2!$F$5:$F$7</c:f>
              <c:numCache>
                <c:formatCode>General</c:formatCode>
                <c:ptCount val="3"/>
                <c:pt idx="0">
                  <c:v>6.5</c:v>
                </c:pt>
                <c:pt idx="1">
                  <c:v>8.3000000000000007</c:v>
                </c:pt>
                <c:pt idx="2">
                  <c:v>9.9</c:v>
                </c:pt>
              </c:numCache>
            </c:numRef>
          </c:val>
          <c:extLst>
            <c:ext xmlns:c16="http://schemas.microsoft.com/office/drawing/2014/chart" uri="{C3380CC4-5D6E-409C-BE32-E72D297353CC}">
              <c16:uniqueId val="{00000003-1C54-43F9-9D00-F2D199F2F375}"/>
            </c:ext>
          </c:extLst>
        </c:ser>
        <c:dLbls>
          <c:showLegendKey val="0"/>
          <c:showVal val="0"/>
          <c:showCatName val="0"/>
          <c:showSerName val="0"/>
          <c:showPercent val="0"/>
          <c:showBubbleSize val="0"/>
        </c:dLbls>
        <c:gapWidth val="150"/>
        <c:shape val="box"/>
        <c:axId val="224803072"/>
        <c:axId val="224808960"/>
        <c:axId val="0"/>
      </c:bar3DChart>
      <c:catAx>
        <c:axId val="224803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tr-TR"/>
          </a:p>
        </c:txPr>
        <c:crossAx val="224808960"/>
        <c:crosses val="autoZero"/>
        <c:auto val="1"/>
        <c:lblAlgn val="ctr"/>
        <c:lblOffset val="100"/>
        <c:noMultiLvlLbl val="0"/>
      </c:catAx>
      <c:valAx>
        <c:axId val="22480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4803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5">
                    <a:lumMod val="50000"/>
                  </a:schemeClr>
                </a:solidFill>
                <a:latin typeface="+mn-lt"/>
                <a:ea typeface="+mn-ea"/>
                <a:cs typeface="+mn-cs"/>
              </a:defRPr>
            </a:pPr>
            <a:r>
              <a:rPr lang="tr-TR" b="1" dirty="0">
                <a:solidFill>
                  <a:schemeClr val="accent5">
                    <a:lumMod val="50000"/>
                  </a:schemeClr>
                </a:solidFill>
              </a:rPr>
              <a:t>TÜRKİYE DİYABET PREVALANSI, %</a:t>
            </a:r>
          </a:p>
        </c:rich>
      </c:tx>
      <c:layout>
        <c:manualLayout>
          <c:xMode val="edge"/>
          <c:yMode val="edge"/>
          <c:x val="0.20118815009234994"/>
          <c:y val="4.9019607843137723E-3"/>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Lbls>
            <c:dLbl>
              <c:idx val="0"/>
              <c:layout>
                <c:manualLayout>
                  <c:x val="1.1111111111111141E-2"/>
                  <c:y val="-8.796296296296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9B-4869-938D-79F62246A75E}"/>
                </c:ext>
              </c:extLst>
            </c:dLbl>
            <c:dLbl>
              <c:idx val="1"/>
              <c:layout>
                <c:manualLayout>
                  <c:x val="5.3395158938465977E-2"/>
                  <c:y val="-4.2619793542963989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2060"/>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2309565470982793"/>
                      <c:h val="7.1241894395553493E-2"/>
                    </c:manualLayout>
                  </c15:layout>
                </c:ext>
                <c:ext xmlns:c16="http://schemas.microsoft.com/office/drawing/2014/chart" uri="{C3380CC4-5D6E-409C-BE32-E72D297353CC}">
                  <c16:uniqueId val="{00000001-199B-4869-938D-79F62246A75E}"/>
                </c:ext>
              </c:extLst>
            </c:dLbl>
            <c:dLbl>
              <c:idx val="2"/>
              <c:layout>
                <c:manualLayout>
                  <c:x val="4.9999999999999933E-2"/>
                  <c:y val="-8.3333333333333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9B-4869-938D-79F62246A75E}"/>
                </c:ext>
              </c:extLst>
            </c:dLbl>
            <c:dLbl>
              <c:idx val="3"/>
              <c:layout>
                <c:manualLayout>
                  <c:x val="1.1111111111110943E-2"/>
                  <c:y val="-6.4814814814815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9B-4869-938D-79F62246A75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Sayfa4!$E$7:$E$10</c:f>
              <c:strCache>
                <c:ptCount val="4"/>
                <c:pt idx="0">
                  <c:v>1998, TURDEP 1</c:v>
                </c:pt>
                <c:pt idx="1">
                  <c:v>2009, TURDEP 2 </c:v>
                </c:pt>
                <c:pt idx="2">
                  <c:v>2011, Kronik Hastalıklar ve Risk Faktörleri Çalışması</c:v>
                </c:pt>
                <c:pt idx="3">
                  <c:v>2017, STEPS </c:v>
                </c:pt>
              </c:strCache>
            </c:strRef>
          </c:cat>
          <c:val>
            <c:numRef>
              <c:f>Sayfa4!$F$7:$F$10</c:f>
              <c:numCache>
                <c:formatCode>General</c:formatCode>
                <c:ptCount val="4"/>
                <c:pt idx="0">
                  <c:v>7.4</c:v>
                </c:pt>
                <c:pt idx="1">
                  <c:v>13.6</c:v>
                </c:pt>
                <c:pt idx="2">
                  <c:v>12.3</c:v>
                </c:pt>
                <c:pt idx="3">
                  <c:v>12.2</c:v>
                </c:pt>
              </c:numCache>
            </c:numRef>
          </c:val>
          <c:extLst>
            <c:ext xmlns:c16="http://schemas.microsoft.com/office/drawing/2014/chart" uri="{C3380CC4-5D6E-409C-BE32-E72D297353CC}">
              <c16:uniqueId val="{00000004-199B-4869-938D-79F62246A75E}"/>
            </c:ext>
          </c:extLst>
        </c:ser>
        <c:dLbls>
          <c:showLegendKey val="0"/>
          <c:showVal val="0"/>
          <c:showCatName val="0"/>
          <c:showSerName val="0"/>
          <c:showPercent val="0"/>
          <c:showBubbleSize val="0"/>
        </c:dLbls>
        <c:gapWidth val="150"/>
        <c:shape val="box"/>
        <c:axId val="223186304"/>
        <c:axId val="223208576"/>
        <c:axId val="0"/>
      </c:bar3DChart>
      <c:catAx>
        <c:axId val="223186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tr-TR"/>
          </a:p>
        </c:txPr>
        <c:crossAx val="223208576"/>
        <c:crosses val="autoZero"/>
        <c:auto val="1"/>
        <c:lblAlgn val="ctr"/>
        <c:lblOffset val="100"/>
        <c:noMultiLvlLbl val="0"/>
      </c:catAx>
      <c:valAx>
        <c:axId val="22320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2318630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5">
                    <a:lumMod val="50000"/>
                  </a:schemeClr>
                </a:solidFill>
                <a:latin typeface="+mn-lt"/>
                <a:ea typeface="+mn-ea"/>
                <a:cs typeface="+mn-cs"/>
              </a:defRPr>
            </a:pPr>
            <a:r>
              <a:rPr lang="tr-TR" b="1">
                <a:solidFill>
                  <a:schemeClr val="accent5">
                    <a:lumMod val="50000"/>
                  </a:schemeClr>
                </a:solidFill>
              </a:rPr>
              <a:t>TÜRKİYE</a:t>
            </a:r>
            <a:r>
              <a:rPr lang="tr-TR" b="1" baseline="0">
                <a:solidFill>
                  <a:schemeClr val="accent5">
                    <a:lumMod val="50000"/>
                  </a:schemeClr>
                </a:solidFill>
              </a:rPr>
              <a:t>  KİŞİ BAŞI TUZ TÜKETİMİ, gr/gün</a:t>
            </a:r>
            <a:endParaRPr lang="tr-TR" b="1">
              <a:solidFill>
                <a:schemeClr val="accent5">
                  <a:lumMod val="50000"/>
                </a:schemeClr>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5">
                  <a:lumMod val="50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Sayfa3!$F$7</c:f>
              <c:strCache>
                <c:ptCount val="1"/>
                <c:pt idx="0">
                  <c:v>gr</c:v>
                </c:pt>
              </c:strCache>
            </c:strRef>
          </c:tx>
          <c:spPr>
            <a:solidFill>
              <a:schemeClr val="accent1"/>
            </a:solidFill>
            <a:ln>
              <a:noFill/>
            </a:ln>
            <a:effectLst/>
            <a:sp3d/>
          </c:spPr>
          <c:invertIfNegative val="0"/>
          <c:dLbls>
            <c:dLbl>
              <c:idx val="0"/>
              <c:layout>
                <c:manualLayout>
                  <c:x val="8.3333333333333332E-3"/>
                  <c:y val="-4.1666666666666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C4-4317-987F-D5DBA04B9529}"/>
                </c:ext>
              </c:extLst>
            </c:dLbl>
            <c:dLbl>
              <c:idx val="1"/>
              <c:layout>
                <c:manualLayout>
                  <c:x val="2.5000000000000001E-2"/>
                  <c:y val="-8.3333333333333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C4-4317-987F-D5DBA04B9529}"/>
                </c:ext>
              </c:extLst>
            </c:dLbl>
            <c:dLbl>
              <c:idx val="2"/>
              <c:layout>
                <c:manualLayout>
                  <c:x val="4.1666666666666664E-2"/>
                  <c:y val="-0.10648148148148157"/>
                </c:manualLayout>
              </c:layout>
              <c:tx>
                <c:rich>
                  <a:bodyPr/>
                  <a:lstStyle/>
                  <a:p>
                    <a:r>
                      <a:rPr lang="en-US" dirty="0"/>
                      <a:t>9,9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C4-4317-987F-D5DBA04B952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Sayfa3!$D$8:$E$10</c:f>
              <c:multiLvlStrCache>
                <c:ptCount val="3"/>
                <c:lvl>
                  <c:pt idx="0">
                    <c:v>2008</c:v>
                  </c:pt>
                  <c:pt idx="1">
                    <c:v>2012</c:v>
                  </c:pt>
                  <c:pt idx="2">
                    <c:v>2017</c:v>
                  </c:pt>
                </c:lvl>
                <c:lvl>
                  <c:pt idx="1">
                    <c:v>Yıl</c:v>
                  </c:pt>
                </c:lvl>
              </c:multiLvlStrCache>
            </c:multiLvlStrRef>
          </c:cat>
          <c:val>
            <c:numRef>
              <c:f>Sayfa3!$F$8:$F$10</c:f>
              <c:numCache>
                <c:formatCode>General</c:formatCode>
                <c:ptCount val="3"/>
                <c:pt idx="0">
                  <c:v>18</c:v>
                </c:pt>
                <c:pt idx="1">
                  <c:v>15</c:v>
                </c:pt>
                <c:pt idx="2">
                  <c:v>9.1999999999999993</c:v>
                </c:pt>
              </c:numCache>
            </c:numRef>
          </c:val>
          <c:extLst>
            <c:ext xmlns:c16="http://schemas.microsoft.com/office/drawing/2014/chart" uri="{C3380CC4-5D6E-409C-BE32-E72D297353CC}">
              <c16:uniqueId val="{00000003-99C4-4317-987F-D5DBA04B9529}"/>
            </c:ext>
          </c:extLst>
        </c:ser>
        <c:dLbls>
          <c:showLegendKey val="0"/>
          <c:showVal val="0"/>
          <c:showCatName val="0"/>
          <c:showSerName val="0"/>
          <c:showPercent val="0"/>
          <c:showBubbleSize val="0"/>
        </c:dLbls>
        <c:gapWidth val="150"/>
        <c:shape val="box"/>
        <c:axId val="431144408"/>
        <c:axId val="431144736"/>
        <c:axId val="0"/>
      </c:bar3DChart>
      <c:catAx>
        <c:axId val="431144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431144736"/>
        <c:crosses val="autoZero"/>
        <c:auto val="1"/>
        <c:lblAlgn val="ctr"/>
        <c:lblOffset val="100"/>
        <c:noMultiLvlLbl val="0"/>
      </c:catAx>
      <c:valAx>
        <c:axId val="43114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31144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37024392929905"/>
          <c:y val="4.3443916725651378E-2"/>
          <c:w val="0.79621716865811354"/>
          <c:h val="0.85603130698628926"/>
        </c:manualLayout>
      </c:layout>
      <c:bar3DChart>
        <c:barDir val="col"/>
        <c:grouping val="clustered"/>
        <c:varyColors val="0"/>
        <c:ser>
          <c:idx val="0"/>
          <c:order val="0"/>
          <c:tx>
            <c:strRef>
              <c:f>Sayfa1!$G$5</c:f>
              <c:strCache>
                <c:ptCount val="1"/>
                <c:pt idx="0">
                  <c:v>YÜZDE</c:v>
                </c:pt>
              </c:strCache>
            </c:strRef>
          </c:tx>
          <c:spPr>
            <a:solidFill>
              <a:schemeClr val="accent1"/>
            </a:solidFill>
            <a:ln>
              <a:noFill/>
            </a:ln>
            <a:effectLst/>
            <a:sp3d/>
          </c:spPr>
          <c:invertIfNegative val="0"/>
          <c:dLbls>
            <c:dLbl>
              <c:idx val="0"/>
              <c:layout>
                <c:manualLayout>
                  <c:x val="5.2777777777777778E-2"/>
                  <c:y val="-0.106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0C-4EF3-A427-F617489CFB5E}"/>
                </c:ext>
              </c:extLst>
            </c:dLbl>
            <c:dLbl>
              <c:idx val="2"/>
              <c:layout>
                <c:manualLayout>
                  <c:x val="4.7222222222222117E-2"/>
                  <c:y val="-0.15740740740740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0C-4EF3-A427-F617489CFB5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Sayfa1!$F$6:$F$8</c:f>
              <c:numCache>
                <c:formatCode>General</c:formatCode>
                <c:ptCount val="3"/>
                <c:pt idx="0">
                  <c:v>2010</c:v>
                </c:pt>
                <c:pt idx="2">
                  <c:v>2017</c:v>
                </c:pt>
              </c:numCache>
            </c:numRef>
          </c:cat>
          <c:val>
            <c:numRef>
              <c:f>Sayfa1!$G$6:$G$8</c:f>
              <c:numCache>
                <c:formatCode>General</c:formatCode>
                <c:ptCount val="3"/>
                <c:pt idx="0">
                  <c:v>74.5</c:v>
                </c:pt>
                <c:pt idx="2">
                  <c:v>43.3</c:v>
                </c:pt>
              </c:numCache>
            </c:numRef>
          </c:val>
          <c:extLst>
            <c:ext xmlns:c16="http://schemas.microsoft.com/office/drawing/2014/chart" uri="{C3380CC4-5D6E-409C-BE32-E72D297353CC}">
              <c16:uniqueId val="{00000002-3D0C-4EF3-A427-F617489CFB5E}"/>
            </c:ext>
          </c:extLst>
        </c:ser>
        <c:dLbls>
          <c:showLegendKey val="0"/>
          <c:showVal val="0"/>
          <c:showCatName val="0"/>
          <c:showSerName val="0"/>
          <c:showPercent val="0"/>
          <c:showBubbleSize val="0"/>
        </c:dLbls>
        <c:gapWidth val="150"/>
        <c:shape val="box"/>
        <c:axId val="487838496"/>
        <c:axId val="487836856"/>
        <c:axId val="0"/>
      </c:bar3DChart>
      <c:catAx>
        <c:axId val="487838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487836856"/>
        <c:crosses val="autoZero"/>
        <c:auto val="1"/>
        <c:lblAlgn val="ctr"/>
        <c:lblOffset val="100"/>
        <c:noMultiLvlLbl val="0"/>
      </c:catAx>
      <c:valAx>
        <c:axId val="487836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87838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2060"/>
                </a:solidFill>
              </a:defRPr>
            </a:pPr>
            <a:r>
              <a:rPr lang="en-US">
                <a:solidFill>
                  <a:srgbClr val="002060"/>
                </a:solidFill>
              </a:rPr>
              <a:t>15 YAŞ ÜZERI NÜFUSTA TÜTÜN KULLANIM SIKLIĞI</a:t>
            </a:r>
            <a:r>
              <a:rPr lang="tr-TR">
                <a:solidFill>
                  <a:srgbClr val="002060"/>
                </a:solidFill>
              </a:rPr>
              <a:t> (%)</a:t>
            </a:r>
            <a:endParaRPr lang="en-US">
              <a:solidFill>
                <a:srgbClr val="002060"/>
              </a:solidFill>
            </a:endParaRPr>
          </a:p>
        </c:rich>
      </c:tx>
      <c:layout>
        <c:manualLayout>
          <c:xMode val="edge"/>
          <c:yMode val="edge"/>
          <c:x val="0.13442975094247311"/>
          <c:y val="3.1510363684181794E-2"/>
        </c:manualLayout>
      </c:layout>
      <c:overlay val="0"/>
    </c:title>
    <c:autoTitleDeleted val="0"/>
    <c:plotArea>
      <c:layout>
        <c:manualLayout>
          <c:layoutTarget val="inner"/>
          <c:xMode val="edge"/>
          <c:yMode val="edge"/>
          <c:x val="0.10890449530906997"/>
          <c:y val="0.29205190660525904"/>
          <c:w val="0.89109550469093002"/>
          <c:h val="0.54300109334830526"/>
        </c:manualLayout>
      </c:layout>
      <c:lineChart>
        <c:grouping val="stacked"/>
        <c:varyColors val="0"/>
        <c:ser>
          <c:idx val="0"/>
          <c:order val="0"/>
          <c:tx>
            <c:strRef>
              <c:f>Sayfa1!$B$1</c:f>
              <c:strCache>
                <c:ptCount val="1"/>
                <c:pt idx="0">
                  <c:v>15 Yalş Üzeri Nüfusta Tütün Kullanım Sıklığı</c:v>
                </c:pt>
              </c:strCache>
            </c:strRef>
          </c:tx>
          <c:marker>
            <c:symbol val="none"/>
          </c:marker>
          <c:dLbls>
            <c:dLbl>
              <c:idx val="0"/>
              <c:layout>
                <c:manualLayout>
                  <c:x val="-3.472222222222222E-3"/>
                  <c:y val="-3.08663592698393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26-4A3B-B94B-FE70B58D3984}"/>
                </c:ext>
              </c:extLst>
            </c:dLbl>
            <c:dLbl>
              <c:idx val="1"/>
              <c:layout>
                <c:manualLayout>
                  <c:x val="-3.4722222222222645E-3"/>
                  <c:y val="-3.6478424591628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26-4A3B-B94B-FE70B58D3984}"/>
                </c:ext>
              </c:extLst>
            </c:dLbl>
            <c:dLbl>
              <c:idx val="3"/>
              <c:layout>
                <c:manualLayout>
                  <c:x val="-6.9444444444443599E-3"/>
                  <c:y val="-5.3314620556995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26-4A3B-B94B-FE70B58D3984}"/>
                </c:ext>
              </c:extLst>
            </c:dLbl>
            <c:dLbl>
              <c:idx val="4"/>
              <c:tx>
                <c:rich>
                  <a:bodyPr/>
                  <a:lstStyle/>
                  <a:p>
                    <a:fld id="{E1DC27FC-0EAD-4115-BE46-0A9BD8A1C43E}" type="VALUE">
                      <a:rPr lang="en-US" smtClean="0"/>
                      <a:pPr/>
                      <a:t>[DEĞER]</a:t>
                    </a:fld>
                    <a:endParaRPr lang="tr-T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C26-4A3B-B94B-FE70B58D398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Sayfa1!$A$2:$A$6</c:f>
              <c:numCache>
                <c:formatCode>General</c:formatCode>
                <c:ptCount val="5"/>
                <c:pt idx="0">
                  <c:v>2008</c:v>
                </c:pt>
                <c:pt idx="1">
                  <c:v>2010</c:v>
                </c:pt>
                <c:pt idx="2">
                  <c:v>2012</c:v>
                </c:pt>
                <c:pt idx="3">
                  <c:v>2014</c:v>
                </c:pt>
                <c:pt idx="4">
                  <c:v>2016</c:v>
                </c:pt>
              </c:numCache>
            </c:numRef>
          </c:cat>
          <c:val>
            <c:numRef>
              <c:f>Sayfa1!$B$2:$B$6</c:f>
              <c:numCache>
                <c:formatCode>General</c:formatCode>
                <c:ptCount val="5"/>
                <c:pt idx="0">
                  <c:v>31.2</c:v>
                </c:pt>
                <c:pt idx="1">
                  <c:v>29.5</c:v>
                </c:pt>
                <c:pt idx="2">
                  <c:v>26.8</c:v>
                </c:pt>
                <c:pt idx="3">
                  <c:v>32.5</c:v>
                </c:pt>
                <c:pt idx="4">
                  <c:v>31.6</c:v>
                </c:pt>
              </c:numCache>
            </c:numRef>
          </c:val>
          <c:smooth val="0"/>
          <c:extLst>
            <c:ext xmlns:c16="http://schemas.microsoft.com/office/drawing/2014/chart" uri="{C3380CC4-5D6E-409C-BE32-E72D297353CC}">
              <c16:uniqueId val="{00000004-5C26-4A3B-B94B-FE70B58D3984}"/>
            </c:ext>
          </c:extLst>
        </c:ser>
        <c:dLbls>
          <c:showLegendKey val="0"/>
          <c:showVal val="0"/>
          <c:showCatName val="0"/>
          <c:showSerName val="0"/>
          <c:showPercent val="0"/>
          <c:showBubbleSize val="0"/>
        </c:dLbls>
        <c:smooth val="0"/>
        <c:axId val="41573888"/>
        <c:axId val="34878528"/>
      </c:lineChart>
      <c:catAx>
        <c:axId val="41573888"/>
        <c:scaling>
          <c:orientation val="minMax"/>
        </c:scaling>
        <c:delete val="0"/>
        <c:axPos val="b"/>
        <c:numFmt formatCode="General" sourceLinked="1"/>
        <c:majorTickMark val="out"/>
        <c:minorTickMark val="none"/>
        <c:tickLblPos val="nextTo"/>
        <c:crossAx val="34878528"/>
        <c:crosses val="autoZero"/>
        <c:auto val="1"/>
        <c:lblAlgn val="ctr"/>
        <c:lblOffset val="100"/>
        <c:noMultiLvlLbl val="0"/>
      </c:catAx>
      <c:valAx>
        <c:axId val="34878528"/>
        <c:scaling>
          <c:orientation val="minMax"/>
          <c:max val="35"/>
          <c:min val="24"/>
        </c:scaling>
        <c:delete val="0"/>
        <c:axPos val="l"/>
        <c:majorGridlines/>
        <c:numFmt formatCode="General" sourceLinked="1"/>
        <c:majorTickMark val="out"/>
        <c:minorTickMark val="none"/>
        <c:tickLblPos val="nextTo"/>
        <c:crossAx val="41573888"/>
        <c:crosses val="autoZero"/>
        <c:crossBetween val="between"/>
      </c:valAx>
    </c:plotArea>
    <c:plotVisOnly val="1"/>
    <c:dispBlanksAs val="zero"/>
    <c:showDLblsOverMax val="0"/>
  </c:chart>
  <c:spPr>
    <a:ln>
      <a:solidFill>
        <a:schemeClr val="tx1"/>
      </a:solidFill>
    </a:ln>
  </c:spPr>
  <c:txPr>
    <a:bodyPr/>
    <a:lstStyle/>
    <a:p>
      <a:pPr>
        <a:defRPr sz="1200"/>
      </a:pPr>
      <a:endParaRPr lang="tr-T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67020062346332E-2"/>
          <c:y val="4.729361972490518E-2"/>
          <c:w val="0.94125178159820388"/>
          <c:h val="0.61528249463454032"/>
        </c:manualLayout>
      </c:layout>
      <c:lineChart>
        <c:grouping val="stacked"/>
        <c:varyColors val="0"/>
        <c:ser>
          <c:idx val="0"/>
          <c:order val="0"/>
          <c:tx>
            <c:strRef>
              <c:f>Sayfa1!$B$1</c:f>
              <c:strCache>
                <c:ptCount val="1"/>
                <c:pt idx="0">
                  <c:v>15 Yaş Üzeri Genel Nüfusta Alkol Kullanım Sıklığı </c:v>
                </c:pt>
              </c:strCache>
            </c:strRef>
          </c:tx>
          <c:spPr>
            <a:ln w="28575" cap="rnd">
              <a:solidFill>
                <a:srgbClr val="0070C0"/>
              </a:solidFill>
              <a:round/>
            </a:ln>
            <a:effectLst/>
          </c:spPr>
          <c:marker>
            <c:symbol val="circle"/>
            <c:size val="5"/>
            <c:spPr>
              <a:solidFill>
                <a:schemeClr val="accent1"/>
              </a:solidFill>
              <a:ln w="9525">
                <a:solidFill>
                  <a:schemeClr val="accent1"/>
                </a:solidFill>
              </a:ln>
              <a:effectLst/>
            </c:spPr>
          </c:marker>
          <c:dLbls>
            <c:dLbl>
              <c:idx val="0"/>
              <c:layout>
                <c:manualLayout>
                  <c:x val="-4.3093721227390636E-2"/>
                  <c:y val="4.7413584006640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C2-4A7D-B81E-AB0C93D72165}"/>
                </c:ext>
              </c:extLst>
            </c:dLbl>
            <c:dLbl>
              <c:idx val="1"/>
              <c:layout>
                <c:manualLayout>
                  <c:x val="-3.2169908589608061E-2"/>
                  <c:y val="4.6218070685129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C2-4A7D-B81E-AB0C93D72165}"/>
                </c:ext>
              </c:extLst>
            </c:dLbl>
            <c:dLbl>
              <c:idx val="2"/>
              <c:layout>
                <c:manualLayout>
                  <c:x val="-1.6908212560386472E-2"/>
                  <c:y val="5.2535564922789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C2-4A7D-B81E-AB0C93D7216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Sayfa1!$A$2:$A$6</c:f>
              <c:numCache>
                <c:formatCode>General</c:formatCode>
                <c:ptCount val="4"/>
                <c:pt idx="0">
                  <c:v>2010</c:v>
                </c:pt>
                <c:pt idx="1">
                  <c:v>2012</c:v>
                </c:pt>
                <c:pt idx="2">
                  <c:v>2014</c:v>
                </c:pt>
                <c:pt idx="3">
                  <c:v>2016</c:v>
                </c:pt>
              </c:numCache>
            </c:numRef>
          </c:cat>
          <c:val>
            <c:numRef>
              <c:f>Sayfa1!$B$2:$B$6</c:f>
              <c:numCache>
                <c:formatCode>General</c:formatCode>
                <c:ptCount val="4"/>
                <c:pt idx="0">
                  <c:v>12.6</c:v>
                </c:pt>
                <c:pt idx="1">
                  <c:v>10.4</c:v>
                </c:pt>
                <c:pt idx="2">
                  <c:v>14.9</c:v>
                </c:pt>
                <c:pt idx="3">
                  <c:v>12.2</c:v>
                </c:pt>
              </c:numCache>
            </c:numRef>
          </c:val>
          <c:smooth val="0"/>
          <c:extLst>
            <c:ext xmlns:c16="http://schemas.microsoft.com/office/drawing/2014/chart" uri="{C3380CC4-5D6E-409C-BE32-E72D297353CC}">
              <c16:uniqueId val="{00000003-98C2-4A7D-B81E-AB0C93D72165}"/>
            </c:ext>
          </c:extLst>
        </c:ser>
        <c:dLbls>
          <c:showLegendKey val="0"/>
          <c:showVal val="0"/>
          <c:showCatName val="0"/>
          <c:showSerName val="0"/>
          <c:showPercent val="0"/>
          <c:showBubbleSize val="0"/>
        </c:dLbls>
        <c:marker val="1"/>
        <c:smooth val="0"/>
        <c:axId val="467122024"/>
        <c:axId val="467120056"/>
      </c:lineChart>
      <c:catAx>
        <c:axId val="467122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2060"/>
                </a:solidFill>
                <a:latin typeface="+mn-lt"/>
                <a:ea typeface="+mn-ea"/>
                <a:cs typeface="+mn-cs"/>
              </a:defRPr>
            </a:pPr>
            <a:endParaRPr lang="tr-TR"/>
          </a:p>
        </c:txPr>
        <c:crossAx val="467120056"/>
        <c:crosses val="autoZero"/>
        <c:auto val="1"/>
        <c:lblAlgn val="ctr"/>
        <c:lblOffset val="100"/>
        <c:noMultiLvlLbl val="0"/>
      </c:catAx>
      <c:valAx>
        <c:axId val="467120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2060"/>
                </a:solidFill>
                <a:latin typeface="+mn-lt"/>
                <a:ea typeface="+mn-ea"/>
                <a:cs typeface="+mn-cs"/>
              </a:defRPr>
            </a:pPr>
            <a:endParaRPr lang="tr-TR"/>
          </a:p>
        </c:txPr>
        <c:crossAx val="467122024"/>
        <c:crosses val="autoZero"/>
        <c:crossBetween val="between"/>
      </c:valAx>
      <c:spPr>
        <a:noFill/>
        <a:ln>
          <a:solidFill>
            <a:schemeClr val="bg2">
              <a:lumMod val="75000"/>
            </a:schemeClr>
          </a:solidFill>
        </a:ln>
        <a:effectLst/>
      </c:spPr>
    </c:plotArea>
    <c:legend>
      <c:legendPos val="b"/>
      <c:layout>
        <c:manualLayout>
          <c:xMode val="edge"/>
          <c:yMode val="edge"/>
          <c:x val="3.1913235728263767E-2"/>
          <c:y val="0.84715621885637793"/>
          <c:w val="0.83233660149513156"/>
          <c:h val="0.12228687203194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solidFill>
        <a:schemeClr val="tx1"/>
      </a:solid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accent5">
                    <a:lumMod val="50000"/>
                  </a:schemeClr>
                </a:solidFill>
                <a:latin typeface="+mn-lt"/>
                <a:ea typeface="+mn-ea"/>
                <a:cs typeface="+mn-cs"/>
              </a:defRPr>
            </a:pPr>
            <a:r>
              <a:rPr lang="tr-TR" sz="1800">
                <a:solidFill>
                  <a:schemeClr val="accent5">
                    <a:lumMod val="50000"/>
                  </a:schemeClr>
                </a:solidFill>
              </a:rPr>
              <a:t>18 Yaş Üstü Bireylerde Hipertansiyon Sıklığı</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accent5">
                  <a:lumMod val="50000"/>
                </a:schemeClr>
              </a:solidFill>
              <a:latin typeface="+mn-lt"/>
              <a:ea typeface="+mn-ea"/>
              <a:cs typeface="+mn-cs"/>
            </a:defRPr>
          </a:pPr>
          <a:endParaRPr lang="tr-TR"/>
        </a:p>
      </c:txPr>
    </c:title>
    <c:autoTitleDeleted val="0"/>
    <c:plotArea>
      <c:layout>
        <c:manualLayout>
          <c:layoutTarget val="inner"/>
          <c:xMode val="edge"/>
          <c:yMode val="edge"/>
          <c:x val="0.10094606229776834"/>
          <c:y val="0.19321138211382113"/>
          <c:w val="0.83291637156466558"/>
          <c:h val="0.62604986876640423"/>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5">
                        <a:lumMod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Sayfa1!$E$3:$H$3</c:f>
              <c:strCache>
                <c:ptCount val="4"/>
                <c:pt idx="0">
                  <c:v>PatenT, 2003 </c:v>
                </c:pt>
                <c:pt idx="1">
                  <c:v>Kronik Hastalıklar ve Risk Faktörleri Sıklığı Çalışması, 2011 </c:v>
                </c:pt>
                <c:pt idx="2">
                  <c:v>PatenT2, 2012</c:v>
                </c:pt>
                <c:pt idx="3">
                  <c:v>Türkiye Hane Halkı Sağlık Araştırması, 2017</c:v>
                </c:pt>
              </c:strCache>
            </c:strRef>
          </c:cat>
          <c:val>
            <c:numRef>
              <c:f>Sayfa1!$E$4:$H$4</c:f>
              <c:numCache>
                <c:formatCode>General</c:formatCode>
                <c:ptCount val="4"/>
                <c:pt idx="0" formatCode="0.00">
                  <c:v>31.8</c:v>
                </c:pt>
                <c:pt idx="1">
                  <c:v>25</c:v>
                </c:pt>
                <c:pt idx="2">
                  <c:v>30.3</c:v>
                </c:pt>
                <c:pt idx="3">
                  <c:v>28.7</c:v>
                </c:pt>
              </c:numCache>
            </c:numRef>
          </c:val>
          <c:extLst>
            <c:ext xmlns:c16="http://schemas.microsoft.com/office/drawing/2014/chart" uri="{C3380CC4-5D6E-409C-BE32-E72D297353CC}">
              <c16:uniqueId val="{00000000-5991-46E0-9E16-1FBE6E14E0C2}"/>
            </c:ext>
          </c:extLst>
        </c:ser>
        <c:dLbls>
          <c:dLblPos val="outEnd"/>
          <c:showLegendKey val="0"/>
          <c:showVal val="1"/>
          <c:showCatName val="0"/>
          <c:showSerName val="0"/>
          <c:showPercent val="0"/>
          <c:showBubbleSize val="0"/>
        </c:dLbls>
        <c:gapWidth val="100"/>
        <c:overlap val="-24"/>
        <c:axId val="364392480"/>
        <c:axId val="366379520"/>
      </c:barChart>
      <c:catAx>
        <c:axId val="3643924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5">
                    <a:lumMod val="50000"/>
                  </a:schemeClr>
                </a:solidFill>
                <a:latin typeface="+mn-lt"/>
                <a:ea typeface="+mn-ea"/>
                <a:cs typeface="+mn-cs"/>
              </a:defRPr>
            </a:pPr>
            <a:endParaRPr lang="tr-TR"/>
          </a:p>
        </c:txPr>
        <c:crossAx val="366379520"/>
        <c:crossesAt val="0"/>
        <c:auto val="1"/>
        <c:lblAlgn val="ctr"/>
        <c:lblOffset val="100"/>
        <c:noMultiLvlLbl val="0"/>
      </c:catAx>
      <c:valAx>
        <c:axId val="366379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tr-TR"/>
                  <a:t>Sıklık,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5">
                    <a:lumMod val="50000"/>
                  </a:schemeClr>
                </a:solidFill>
                <a:latin typeface="+mn-lt"/>
                <a:ea typeface="+mn-ea"/>
                <a:cs typeface="+mn-cs"/>
              </a:defRPr>
            </a:pPr>
            <a:endParaRPr lang="tr-TR"/>
          </a:p>
        </c:txPr>
        <c:crossAx val="364392480"/>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580E4-E44F-47DA-9601-D695DEF781DA}"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tr-TR"/>
        </a:p>
      </dgm:t>
    </dgm:pt>
    <dgm:pt modelId="{662C5DFD-AA6F-45A7-82A7-245D68CD391B}">
      <dgm:prSet phldrT="[Metin]" custT="1"/>
      <dgm:spPr>
        <a:solidFill>
          <a:srgbClr val="C00000"/>
        </a:solidFill>
      </dgm:spPr>
      <dgm:t>
        <a:bodyPr/>
        <a:lstStyle/>
        <a:p>
          <a:pPr algn="l"/>
          <a:r>
            <a:rPr lang="tr-TR" sz="1500" b="1" dirty="0">
              <a:solidFill>
                <a:schemeClr val="bg1"/>
              </a:solidFill>
              <a:effectLst/>
            </a:rPr>
            <a:t>Kalp ve damar hastalıkları, kanser, diyabet veya kronik akciğer hastalıklarına bağlı erken ölümlerin  %25 göreli azaltılması</a:t>
          </a:r>
          <a:endParaRPr lang="tr-TR" sz="1500" b="1" dirty="0">
            <a:solidFill>
              <a:schemeClr val="bg1"/>
            </a:solidFill>
          </a:endParaRPr>
        </a:p>
      </dgm:t>
    </dgm:pt>
    <dgm:pt modelId="{3F78A251-FE33-46C5-93F0-DB8D29E7B0EF}" type="parTrans" cxnId="{87472D11-7905-48CE-986F-521DCF3DDC75}">
      <dgm:prSet/>
      <dgm:spPr/>
      <dgm:t>
        <a:bodyPr/>
        <a:lstStyle/>
        <a:p>
          <a:pPr algn="l"/>
          <a:endParaRPr lang="tr-TR" sz="1500" b="1">
            <a:solidFill>
              <a:schemeClr val="tx2">
                <a:lumMod val="50000"/>
              </a:schemeClr>
            </a:solidFill>
          </a:endParaRPr>
        </a:p>
      </dgm:t>
    </dgm:pt>
    <dgm:pt modelId="{8A7BB4D5-5244-4BB0-A191-8B801C835B3B}" type="sibTrans" cxnId="{87472D11-7905-48CE-986F-521DCF3DDC75}">
      <dgm:prSet/>
      <dgm:spPr/>
      <dgm:t>
        <a:bodyPr/>
        <a:lstStyle/>
        <a:p>
          <a:pPr algn="l"/>
          <a:endParaRPr lang="tr-TR" sz="1500" b="1">
            <a:solidFill>
              <a:schemeClr val="tx2">
                <a:lumMod val="50000"/>
              </a:schemeClr>
            </a:solidFill>
          </a:endParaRPr>
        </a:p>
      </dgm:t>
    </dgm:pt>
    <dgm:pt modelId="{191A7F93-0ECF-4988-9044-DB866FADFB31}">
      <dgm:prSet phldrT="[Metin]" custT="1"/>
      <dgm:spPr/>
      <dgm:t>
        <a:bodyPr/>
        <a:lstStyle/>
        <a:p>
          <a:pPr algn="l"/>
          <a:r>
            <a:rPr lang="tr-TR" sz="1500" b="1" dirty="0">
              <a:solidFill>
                <a:schemeClr val="tx2">
                  <a:lumMod val="50000"/>
                </a:schemeClr>
              </a:solidFill>
              <a:effectLst/>
            </a:rPr>
            <a:t>Alkol kullanımının artışının önlenmesi</a:t>
          </a:r>
          <a:endParaRPr lang="tr-TR" sz="1500" b="1" dirty="0">
            <a:solidFill>
              <a:schemeClr val="tx2">
                <a:lumMod val="50000"/>
              </a:schemeClr>
            </a:solidFill>
          </a:endParaRPr>
        </a:p>
      </dgm:t>
    </dgm:pt>
    <dgm:pt modelId="{E9899EE5-79BC-43F9-B8E9-1C3C803C11C4}" type="parTrans" cxnId="{CBBAB78F-53DF-4F71-B076-00639E295D10}">
      <dgm:prSet/>
      <dgm:spPr/>
      <dgm:t>
        <a:bodyPr/>
        <a:lstStyle/>
        <a:p>
          <a:pPr algn="l"/>
          <a:endParaRPr lang="tr-TR" sz="1500" b="1">
            <a:solidFill>
              <a:schemeClr val="tx2">
                <a:lumMod val="50000"/>
              </a:schemeClr>
            </a:solidFill>
          </a:endParaRPr>
        </a:p>
      </dgm:t>
    </dgm:pt>
    <dgm:pt modelId="{18C3A531-9A79-4E10-9B01-D9AD5A173BD3}" type="sibTrans" cxnId="{CBBAB78F-53DF-4F71-B076-00639E295D10}">
      <dgm:prSet/>
      <dgm:spPr/>
      <dgm:t>
        <a:bodyPr/>
        <a:lstStyle/>
        <a:p>
          <a:pPr algn="l"/>
          <a:endParaRPr lang="tr-TR" sz="1500" b="1">
            <a:solidFill>
              <a:schemeClr val="tx2">
                <a:lumMod val="50000"/>
              </a:schemeClr>
            </a:solidFill>
          </a:endParaRPr>
        </a:p>
      </dgm:t>
    </dgm:pt>
    <dgm:pt modelId="{04570B80-35CA-4558-BF54-39CCDAB2E61F}">
      <dgm:prSet phldrT="[Metin]" custT="1"/>
      <dgm:spPr/>
      <dgm:t>
        <a:bodyPr/>
        <a:lstStyle/>
        <a:p>
          <a:pPr algn="l"/>
          <a:r>
            <a:rPr lang="tr-TR" sz="1500" b="1" dirty="0">
              <a:solidFill>
                <a:schemeClr val="tx2">
                  <a:lumMod val="50000"/>
                </a:schemeClr>
              </a:solidFill>
              <a:effectLst/>
            </a:rPr>
            <a:t>Fiziksel </a:t>
          </a:r>
          <a:r>
            <a:rPr lang="tr-TR" sz="1500" b="1" dirty="0" err="1">
              <a:solidFill>
                <a:schemeClr val="tx2">
                  <a:lumMod val="50000"/>
                </a:schemeClr>
              </a:solidFill>
              <a:effectLst/>
            </a:rPr>
            <a:t>inaktivite</a:t>
          </a:r>
          <a:r>
            <a:rPr lang="tr-TR" sz="1500" b="1" dirty="0">
              <a:solidFill>
                <a:schemeClr val="tx2">
                  <a:lumMod val="50000"/>
                </a:schemeClr>
              </a:solidFill>
              <a:effectLst/>
            </a:rPr>
            <a:t> sıklığında %10 azalma</a:t>
          </a:r>
          <a:endParaRPr lang="tr-TR" sz="1500" b="1" dirty="0">
            <a:solidFill>
              <a:schemeClr val="tx2">
                <a:lumMod val="50000"/>
              </a:schemeClr>
            </a:solidFill>
          </a:endParaRPr>
        </a:p>
      </dgm:t>
    </dgm:pt>
    <dgm:pt modelId="{A559F61B-CBD7-4360-B491-4A9598942757}" type="parTrans" cxnId="{45A1BA81-2530-420C-BB9B-0397F9F690F0}">
      <dgm:prSet/>
      <dgm:spPr/>
      <dgm:t>
        <a:bodyPr/>
        <a:lstStyle/>
        <a:p>
          <a:pPr algn="l"/>
          <a:endParaRPr lang="tr-TR" sz="1500" b="1">
            <a:solidFill>
              <a:schemeClr val="tx2">
                <a:lumMod val="50000"/>
              </a:schemeClr>
            </a:solidFill>
          </a:endParaRPr>
        </a:p>
      </dgm:t>
    </dgm:pt>
    <dgm:pt modelId="{A365FA05-B849-4376-90B3-F3348D03FC35}" type="sibTrans" cxnId="{45A1BA81-2530-420C-BB9B-0397F9F690F0}">
      <dgm:prSet/>
      <dgm:spPr/>
      <dgm:t>
        <a:bodyPr/>
        <a:lstStyle/>
        <a:p>
          <a:pPr algn="l"/>
          <a:endParaRPr lang="tr-TR" sz="1500" b="1">
            <a:solidFill>
              <a:schemeClr val="tx2">
                <a:lumMod val="50000"/>
              </a:schemeClr>
            </a:solidFill>
          </a:endParaRPr>
        </a:p>
      </dgm:t>
    </dgm:pt>
    <dgm:pt modelId="{DE40BDCD-D2D2-4F7F-B89D-8088E051A55F}">
      <dgm:prSet custT="1"/>
      <dgm:spPr/>
      <dgm:t>
        <a:bodyPr/>
        <a:lstStyle/>
        <a:p>
          <a:pPr algn="l"/>
          <a:r>
            <a:rPr lang="tr-TR" sz="1500" b="1" dirty="0">
              <a:solidFill>
                <a:schemeClr val="tx2">
                  <a:lumMod val="50000"/>
                </a:schemeClr>
              </a:solidFill>
              <a:effectLst/>
            </a:rPr>
            <a:t>Nüfusun ortanca tuz/sodyum tüketim oranında %30 göreli azalma</a:t>
          </a:r>
          <a:endParaRPr lang="tr-TR" sz="1500" b="1" dirty="0">
            <a:solidFill>
              <a:schemeClr val="tx2">
                <a:lumMod val="50000"/>
              </a:schemeClr>
            </a:solidFill>
            <a:effectLst/>
            <a:latin typeface="Calibri"/>
            <a:ea typeface="Times New Roman"/>
            <a:cs typeface="Times New Roman"/>
          </a:endParaRPr>
        </a:p>
      </dgm:t>
    </dgm:pt>
    <dgm:pt modelId="{10032867-2229-4F41-934C-DC41860649BF}" type="parTrans" cxnId="{D44E5BC7-3C79-438C-9994-5C7FCEB35D16}">
      <dgm:prSet/>
      <dgm:spPr/>
      <dgm:t>
        <a:bodyPr/>
        <a:lstStyle/>
        <a:p>
          <a:pPr algn="l"/>
          <a:endParaRPr lang="tr-TR" sz="1500" b="1">
            <a:solidFill>
              <a:schemeClr val="tx2">
                <a:lumMod val="50000"/>
              </a:schemeClr>
            </a:solidFill>
          </a:endParaRPr>
        </a:p>
      </dgm:t>
    </dgm:pt>
    <dgm:pt modelId="{73E0A5B9-798A-476A-8B8D-C3DD9840B34C}" type="sibTrans" cxnId="{D44E5BC7-3C79-438C-9994-5C7FCEB35D16}">
      <dgm:prSet/>
      <dgm:spPr/>
      <dgm:t>
        <a:bodyPr/>
        <a:lstStyle/>
        <a:p>
          <a:pPr algn="l"/>
          <a:endParaRPr lang="tr-TR" sz="1500" b="1">
            <a:solidFill>
              <a:schemeClr val="tx2">
                <a:lumMod val="50000"/>
              </a:schemeClr>
            </a:solidFill>
          </a:endParaRPr>
        </a:p>
      </dgm:t>
    </dgm:pt>
    <dgm:pt modelId="{6CF47315-AFC5-497C-9D7B-B8AB4906C1C2}">
      <dgm:prSet custT="1"/>
      <dgm:spPr/>
      <dgm:t>
        <a:bodyPr/>
        <a:lstStyle/>
        <a:p>
          <a:pPr algn="l"/>
          <a:r>
            <a:rPr lang="tr-TR" sz="1500" b="1">
              <a:solidFill>
                <a:schemeClr val="tx2">
                  <a:lumMod val="50000"/>
                </a:schemeClr>
              </a:solidFill>
              <a:effectLst/>
            </a:rPr>
            <a:t>15 yaş üstü bireylerde tütün kullanma sıklığında %30 göreli azalma</a:t>
          </a:r>
          <a:endParaRPr lang="tr-TR" sz="1500" b="1" dirty="0">
            <a:solidFill>
              <a:schemeClr val="tx2">
                <a:lumMod val="50000"/>
              </a:schemeClr>
            </a:solidFill>
            <a:effectLst/>
            <a:latin typeface="Calibri"/>
            <a:ea typeface="Times New Roman"/>
            <a:cs typeface="Times New Roman"/>
          </a:endParaRPr>
        </a:p>
      </dgm:t>
    </dgm:pt>
    <dgm:pt modelId="{992C8967-7962-4BE9-B381-2EB35E2222A5}" type="parTrans" cxnId="{704098A0-8BE7-4AB0-ADE2-2C7E79E8B2C5}">
      <dgm:prSet/>
      <dgm:spPr/>
      <dgm:t>
        <a:bodyPr/>
        <a:lstStyle/>
        <a:p>
          <a:pPr algn="l"/>
          <a:endParaRPr lang="tr-TR" sz="1500" b="1">
            <a:solidFill>
              <a:schemeClr val="tx2">
                <a:lumMod val="50000"/>
              </a:schemeClr>
            </a:solidFill>
          </a:endParaRPr>
        </a:p>
      </dgm:t>
    </dgm:pt>
    <dgm:pt modelId="{D851A8F6-F946-4CEE-B304-D1DAA71C3D17}" type="sibTrans" cxnId="{704098A0-8BE7-4AB0-ADE2-2C7E79E8B2C5}">
      <dgm:prSet/>
      <dgm:spPr/>
      <dgm:t>
        <a:bodyPr/>
        <a:lstStyle/>
        <a:p>
          <a:pPr algn="l"/>
          <a:endParaRPr lang="tr-TR" sz="1500" b="1">
            <a:solidFill>
              <a:schemeClr val="tx2">
                <a:lumMod val="50000"/>
              </a:schemeClr>
            </a:solidFill>
          </a:endParaRPr>
        </a:p>
      </dgm:t>
    </dgm:pt>
    <dgm:pt modelId="{C9FF44F1-BBEC-4E37-B89A-CDF398397DF1}" type="pres">
      <dgm:prSet presAssocID="{6D2580E4-E44F-47DA-9601-D695DEF781DA}" presName="Name0" presStyleCnt="0">
        <dgm:presLayoutVars>
          <dgm:chMax val="7"/>
          <dgm:chPref val="7"/>
          <dgm:dir/>
        </dgm:presLayoutVars>
      </dgm:prSet>
      <dgm:spPr/>
      <dgm:t>
        <a:bodyPr/>
        <a:lstStyle/>
        <a:p>
          <a:endParaRPr lang="tr-TR"/>
        </a:p>
      </dgm:t>
    </dgm:pt>
    <dgm:pt modelId="{8605E6C0-0716-434B-BDCF-7D75FDA3955A}" type="pres">
      <dgm:prSet presAssocID="{6D2580E4-E44F-47DA-9601-D695DEF781DA}" presName="Name1" presStyleCnt="0"/>
      <dgm:spPr/>
    </dgm:pt>
    <dgm:pt modelId="{9AD64CC4-BB96-425F-B2B5-BC26BAC1DF08}" type="pres">
      <dgm:prSet presAssocID="{6D2580E4-E44F-47DA-9601-D695DEF781DA}" presName="cycle" presStyleCnt="0"/>
      <dgm:spPr/>
    </dgm:pt>
    <dgm:pt modelId="{32DF16B8-25E6-4A0E-A690-04D17809192E}" type="pres">
      <dgm:prSet presAssocID="{6D2580E4-E44F-47DA-9601-D695DEF781DA}" presName="srcNode" presStyleLbl="node1" presStyleIdx="0" presStyleCnt="5"/>
      <dgm:spPr/>
    </dgm:pt>
    <dgm:pt modelId="{173AA912-3B0B-4C8C-8A65-A3A6A8589CF7}" type="pres">
      <dgm:prSet presAssocID="{6D2580E4-E44F-47DA-9601-D695DEF781DA}" presName="conn" presStyleLbl="parChTrans1D2" presStyleIdx="0" presStyleCnt="1"/>
      <dgm:spPr/>
      <dgm:t>
        <a:bodyPr/>
        <a:lstStyle/>
        <a:p>
          <a:endParaRPr lang="tr-TR"/>
        </a:p>
      </dgm:t>
    </dgm:pt>
    <dgm:pt modelId="{FFE42DF3-872E-4E8F-8EEC-E8EE940BA543}" type="pres">
      <dgm:prSet presAssocID="{6D2580E4-E44F-47DA-9601-D695DEF781DA}" presName="extraNode" presStyleLbl="node1" presStyleIdx="0" presStyleCnt="5"/>
      <dgm:spPr/>
    </dgm:pt>
    <dgm:pt modelId="{39F21A53-76DB-4B13-9555-9FA5D135579E}" type="pres">
      <dgm:prSet presAssocID="{6D2580E4-E44F-47DA-9601-D695DEF781DA}" presName="dstNode" presStyleLbl="node1" presStyleIdx="0" presStyleCnt="5"/>
      <dgm:spPr/>
    </dgm:pt>
    <dgm:pt modelId="{7E429E27-64E4-4E51-9B3B-C1EB93065764}" type="pres">
      <dgm:prSet presAssocID="{662C5DFD-AA6F-45A7-82A7-245D68CD391B}" presName="text_1" presStyleLbl="node1" presStyleIdx="0" presStyleCnt="5">
        <dgm:presLayoutVars>
          <dgm:bulletEnabled val="1"/>
        </dgm:presLayoutVars>
      </dgm:prSet>
      <dgm:spPr/>
      <dgm:t>
        <a:bodyPr/>
        <a:lstStyle/>
        <a:p>
          <a:endParaRPr lang="tr-TR"/>
        </a:p>
      </dgm:t>
    </dgm:pt>
    <dgm:pt modelId="{92BD19A5-E106-4F16-912A-4B53E3468AC7}" type="pres">
      <dgm:prSet presAssocID="{662C5DFD-AA6F-45A7-82A7-245D68CD391B}" presName="accent_1" presStyleCnt="0"/>
      <dgm:spPr/>
    </dgm:pt>
    <dgm:pt modelId="{A72877A9-7646-48A7-8D12-C01603FD096B}" type="pres">
      <dgm:prSet presAssocID="{662C5DFD-AA6F-45A7-82A7-245D68CD391B}" presName="accentRepeatNode" presStyleLbl="solidFgAcc1" presStyleIdx="0" presStyleCnt="5"/>
      <dgm:spPr/>
    </dgm:pt>
    <dgm:pt modelId="{28C00880-F37F-4BC1-97D7-D2E034E05832}" type="pres">
      <dgm:prSet presAssocID="{191A7F93-0ECF-4988-9044-DB866FADFB31}" presName="text_2" presStyleLbl="node1" presStyleIdx="1" presStyleCnt="5">
        <dgm:presLayoutVars>
          <dgm:bulletEnabled val="1"/>
        </dgm:presLayoutVars>
      </dgm:prSet>
      <dgm:spPr/>
      <dgm:t>
        <a:bodyPr/>
        <a:lstStyle/>
        <a:p>
          <a:endParaRPr lang="tr-TR"/>
        </a:p>
      </dgm:t>
    </dgm:pt>
    <dgm:pt modelId="{B49DF2C4-7004-4EFB-BA01-4930B8529204}" type="pres">
      <dgm:prSet presAssocID="{191A7F93-0ECF-4988-9044-DB866FADFB31}" presName="accent_2" presStyleCnt="0"/>
      <dgm:spPr/>
    </dgm:pt>
    <dgm:pt modelId="{116AAD22-259C-4F24-9A1C-38AA669F7619}" type="pres">
      <dgm:prSet presAssocID="{191A7F93-0ECF-4988-9044-DB866FADFB31}" presName="accentRepeatNode" presStyleLbl="solidFgAcc1" presStyleIdx="1" presStyleCnt="5"/>
      <dgm:spPr/>
    </dgm:pt>
    <dgm:pt modelId="{4BE1BEC8-7E4E-4CF6-A84C-B1430932D639}" type="pres">
      <dgm:prSet presAssocID="{04570B80-35CA-4558-BF54-39CCDAB2E61F}" presName="text_3" presStyleLbl="node1" presStyleIdx="2" presStyleCnt="5">
        <dgm:presLayoutVars>
          <dgm:bulletEnabled val="1"/>
        </dgm:presLayoutVars>
      </dgm:prSet>
      <dgm:spPr/>
      <dgm:t>
        <a:bodyPr/>
        <a:lstStyle/>
        <a:p>
          <a:endParaRPr lang="tr-TR"/>
        </a:p>
      </dgm:t>
    </dgm:pt>
    <dgm:pt modelId="{DE37B743-E3EF-4C4E-A380-25568D81A314}" type="pres">
      <dgm:prSet presAssocID="{04570B80-35CA-4558-BF54-39CCDAB2E61F}" presName="accent_3" presStyleCnt="0"/>
      <dgm:spPr/>
    </dgm:pt>
    <dgm:pt modelId="{7D0BF133-6B21-4B37-8E87-B6F913745029}" type="pres">
      <dgm:prSet presAssocID="{04570B80-35CA-4558-BF54-39CCDAB2E61F}" presName="accentRepeatNode" presStyleLbl="solidFgAcc1" presStyleIdx="2" presStyleCnt="5"/>
      <dgm:spPr/>
    </dgm:pt>
    <dgm:pt modelId="{C63BC431-6A0C-4549-AF0E-74D8DDF7EBDB}" type="pres">
      <dgm:prSet presAssocID="{DE40BDCD-D2D2-4F7F-B89D-8088E051A55F}" presName="text_4" presStyleLbl="node1" presStyleIdx="3" presStyleCnt="5">
        <dgm:presLayoutVars>
          <dgm:bulletEnabled val="1"/>
        </dgm:presLayoutVars>
      </dgm:prSet>
      <dgm:spPr/>
      <dgm:t>
        <a:bodyPr/>
        <a:lstStyle/>
        <a:p>
          <a:endParaRPr lang="tr-TR"/>
        </a:p>
      </dgm:t>
    </dgm:pt>
    <dgm:pt modelId="{03886610-6E70-4962-8F6D-DBEF16AF5616}" type="pres">
      <dgm:prSet presAssocID="{DE40BDCD-D2D2-4F7F-B89D-8088E051A55F}" presName="accent_4" presStyleCnt="0"/>
      <dgm:spPr/>
    </dgm:pt>
    <dgm:pt modelId="{450E1CF0-A4EA-44A2-8F91-AD6CDA9AAE8A}" type="pres">
      <dgm:prSet presAssocID="{DE40BDCD-D2D2-4F7F-B89D-8088E051A55F}" presName="accentRepeatNode" presStyleLbl="solidFgAcc1" presStyleIdx="3" presStyleCnt="5"/>
      <dgm:spPr/>
    </dgm:pt>
    <dgm:pt modelId="{5002E922-CFE0-4741-90B9-553648668FB3}" type="pres">
      <dgm:prSet presAssocID="{6CF47315-AFC5-497C-9D7B-B8AB4906C1C2}" presName="text_5" presStyleLbl="node1" presStyleIdx="4" presStyleCnt="5">
        <dgm:presLayoutVars>
          <dgm:bulletEnabled val="1"/>
        </dgm:presLayoutVars>
      </dgm:prSet>
      <dgm:spPr/>
      <dgm:t>
        <a:bodyPr/>
        <a:lstStyle/>
        <a:p>
          <a:endParaRPr lang="tr-TR"/>
        </a:p>
      </dgm:t>
    </dgm:pt>
    <dgm:pt modelId="{DDFD9982-35A9-4557-AF5E-B759E7A4B519}" type="pres">
      <dgm:prSet presAssocID="{6CF47315-AFC5-497C-9D7B-B8AB4906C1C2}" presName="accent_5" presStyleCnt="0"/>
      <dgm:spPr/>
    </dgm:pt>
    <dgm:pt modelId="{DD5E3847-5648-4992-94DC-4A903EC38B20}" type="pres">
      <dgm:prSet presAssocID="{6CF47315-AFC5-497C-9D7B-B8AB4906C1C2}" presName="accentRepeatNode" presStyleLbl="solidFgAcc1" presStyleIdx="4" presStyleCnt="5"/>
      <dgm:spPr/>
    </dgm:pt>
  </dgm:ptLst>
  <dgm:cxnLst>
    <dgm:cxn modelId="{3214FB8C-4EE5-4F9C-9EE6-A10BFFE7D3CB}" type="presOf" srcId="{191A7F93-0ECF-4988-9044-DB866FADFB31}" destId="{28C00880-F37F-4BC1-97D7-D2E034E05832}" srcOrd="0" destOrd="0" presId="urn:microsoft.com/office/officeart/2008/layout/VerticalCurvedList"/>
    <dgm:cxn modelId="{D44E5BC7-3C79-438C-9994-5C7FCEB35D16}" srcId="{6D2580E4-E44F-47DA-9601-D695DEF781DA}" destId="{DE40BDCD-D2D2-4F7F-B89D-8088E051A55F}" srcOrd="3" destOrd="0" parTransId="{10032867-2229-4F41-934C-DC41860649BF}" sibTransId="{73E0A5B9-798A-476A-8B8D-C3DD9840B34C}"/>
    <dgm:cxn modelId="{D5341E12-B08A-452D-B234-7AF2B2B2B7EB}" type="presOf" srcId="{6CF47315-AFC5-497C-9D7B-B8AB4906C1C2}" destId="{5002E922-CFE0-4741-90B9-553648668FB3}" srcOrd="0" destOrd="0" presId="urn:microsoft.com/office/officeart/2008/layout/VerticalCurvedList"/>
    <dgm:cxn modelId="{CBBAB78F-53DF-4F71-B076-00639E295D10}" srcId="{6D2580E4-E44F-47DA-9601-D695DEF781DA}" destId="{191A7F93-0ECF-4988-9044-DB866FADFB31}" srcOrd="1" destOrd="0" parTransId="{E9899EE5-79BC-43F9-B8E9-1C3C803C11C4}" sibTransId="{18C3A531-9A79-4E10-9B01-D9AD5A173BD3}"/>
    <dgm:cxn modelId="{B270D152-A44D-4DC8-B529-B8D58B366B7E}" type="presOf" srcId="{662C5DFD-AA6F-45A7-82A7-245D68CD391B}" destId="{7E429E27-64E4-4E51-9B3B-C1EB93065764}" srcOrd="0" destOrd="0" presId="urn:microsoft.com/office/officeart/2008/layout/VerticalCurvedList"/>
    <dgm:cxn modelId="{45A1BA81-2530-420C-BB9B-0397F9F690F0}" srcId="{6D2580E4-E44F-47DA-9601-D695DEF781DA}" destId="{04570B80-35CA-4558-BF54-39CCDAB2E61F}" srcOrd="2" destOrd="0" parTransId="{A559F61B-CBD7-4360-B491-4A9598942757}" sibTransId="{A365FA05-B849-4376-90B3-F3348D03FC35}"/>
    <dgm:cxn modelId="{AEC49A51-5AAC-4A76-A82E-53DE93E069E7}" type="presOf" srcId="{8A7BB4D5-5244-4BB0-A191-8B801C835B3B}" destId="{173AA912-3B0B-4C8C-8A65-A3A6A8589CF7}" srcOrd="0" destOrd="0" presId="urn:microsoft.com/office/officeart/2008/layout/VerticalCurvedList"/>
    <dgm:cxn modelId="{83441042-35D9-4328-901A-6C55D0AD8A20}" type="presOf" srcId="{6D2580E4-E44F-47DA-9601-D695DEF781DA}" destId="{C9FF44F1-BBEC-4E37-B89A-CDF398397DF1}" srcOrd="0" destOrd="0" presId="urn:microsoft.com/office/officeart/2008/layout/VerticalCurvedList"/>
    <dgm:cxn modelId="{704098A0-8BE7-4AB0-ADE2-2C7E79E8B2C5}" srcId="{6D2580E4-E44F-47DA-9601-D695DEF781DA}" destId="{6CF47315-AFC5-497C-9D7B-B8AB4906C1C2}" srcOrd="4" destOrd="0" parTransId="{992C8967-7962-4BE9-B381-2EB35E2222A5}" sibTransId="{D851A8F6-F946-4CEE-B304-D1DAA71C3D17}"/>
    <dgm:cxn modelId="{87472D11-7905-48CE-986F-521DCF3DDC75}" srcId="{6D2580E4-E44F-47DA-9601-D695DEF781DA}" destId="{662C5DFD-AA6F-45A7-82A7-245D68CD391B}" srcOrd="0" destOrd="0" parTransId="{3F78A251-FE33-46C5-93F0-DB8D29E7B0EF}" sibTransId="{8A7BB4D5-5244-4BB0-A191-8B801C835B3B}"/>
    <dgm:cxn modelId="{A95C8E91-7A26-49AA-A117-7F67E6BC6174}" type="presOf" srcId="{DE40BDCD-D2D2-4F7F-B89D-8088E051A55F}" destId="{C63BC431-6A0C-4549-AF0E-74D8DDF7EBDB}" srcOrd="0" destOrd="0" presId="urn:microsoft.com/office/officeart/2008/layout/VerticalCurvedList"/>
    <dgm:cxn modelId="{6E782FEA-7B81-44FE-A6C4-6626D3A4BD02}" type="presOf" srcId="{04570B80-35CA-4558-BF54-39CCDAB2E61F}" destId="{4BE1BEC8-7E4E-4CF6-A84C-B1430932D639}" srcOrd="0" destOrd="0" presId="urn:microsoft.com/office/officeart/2008/layout/VerticalCurvedList"/>
    <dgm:cxn modelId="{C289DF91-1B2C-4801-BFBF-7F3E1B410F26}" type="presParOf" srcId="{C9FF44F1-BBEC-4E37-B89A-CDF398397DF1}" destId="{8605E6C0-0716-434B-BDCF-7D75FDA3955A}" srcOrd="0" destOrd="0" presId="urn:microsoft.com/office/officeart/2008/layout/VerticalCurvedList"/>
    <dgm:cxn modelId="{484663A1-D3F8-417A-99B4-303C99022EF7}" type="presParOf" srcId="{8605E6C0-0716-434B-BDCF-7D75FDA3955A}" destId="{9AD64CC4-BB96-425F-B2B5-BC26BAC1DF08}" srcOrd="0" destOrd="0" presId="urn:microsoft.com/office/officeart/2008/layout/VerticalCurvedList"/>
    <dgm:cxn modelId="{F0E050FC-1306-4905-A8AE-1215C249788B}" type="presParOf" srcId="{9AD64CC4-BB96-425F-B2B5-BC26BAC1DF08}" destId="{32DF16B8-25E6-4A0E-A690-04D17809192E}" srcOrd="0" destOrd="0" presId="urn:microsoft.com/office/officeart/2008/layout/VerticalCurvedList"/>
    <dgm:cxn modelId="{DCAC4AAB-0794-4F77-89FA-335B923458D6}" type="presParOf" srcId="{9AD64CC4-BB96-425F-B2B5-BC26BAC1DF08}" destId="{173AA912-3B0B-4C8C-8A65-A3A6A8589CF7}" srcOrd="1" destOrd="0" presId="urn:microsoft.com/office/officeart/2008/layout/VerticalCurvedList"/>
    <dgm:cxn modelId="{93C3C3DE-EB13-4428-9B9F-BB5EDCD9C739}" type="presParOf" srcId="{9AD64CC4-BB96-425F-B2B5-BC26BAC1DF08}" destId="{FFE42DF3-872E-4E8F-8EEC-E8EE940BA543}" srcOrd="2" destOrd="0" presId="urn:microsoft.com/office/officeart/2008/layout/VerticalCurvedList"/>
    <dgm:cxn modelId="{45F68A01-74A7-46D5-8AC7-37B25104AA55}" type="presParOf" srcId="{9AD64CC4-BB96-425F-B2B5-BC26BAC1DF08}" destId="{39F21A53-76DB-4B13-9555-9FA5D135579E}" srcOrd="3" destOrd="0" presId="urn:microsoft.com/office/officeart/2008/layout/VerticalCurvedList"/>
    <dgm:cxn modelId="{92C2268E-8E21-4997-83A4-1BB6ACDD36BC}" type="presParOf" srcId="{8605E6C0-0716-434B-BDCF-7D75FDA3955A}" destId="{7E429E27-64E4-4E51-9B3B-C1EB93065764}" srcOrd="1" destOrd="0" presId="urn:microsoft.com/office/officeart/2008/layout/VerticalCurvedList"/>
    <dgm:cxn modelId="{05733EF5-4281-449F-92F8-6BC2E69A3E92}" type="presParOf" srcId="{8605E6C0-0716-434B-BDCF-7D75FDA3955A}" destId="{92BD19A5-E106-4F16-912A-4B53E3468AC7}" srcOrd="2" destOrd="0" presId="urn:microsoft.com/office/officeart/2008/layout/VerticalCurvedList"/>
    <dgm:cxn modelId="{C52BA75B-41A1-49FD-A1DE-88940218038B}" type="presParOf" srcId="{92BD19A5-E106-4F16-912A-4B53E3468AC7}" destId="{A72877A9-7646-48A7-8D12-C01603FD096B}" srcOrd="0" destOrd="0" presId="urn:microsoft.com/office/officeart/2008/layout/VerticalCurvedList"/>
    <dgm:cxn modelId="{4D83B103-A3C6-4DF0-81CB-55DF6F7DE2BA}" type="presParOf" srcId="{8605E6C0-0716-434B-BDCF-7D75FDA3955A}" destId="{28C00880-F37F-4BC1-97D7-D2E034E05832}" srcOrd="3" destOrd="0" presId="urn:microsoft.com/office/officeart/2008/layout/VerticalCurvedList"/>
    <dgm:cxn modelId="{5A9BB142-1D7E-412A-B8EE-CA81B4E7A1F4}" type="presParOf" srcId="{8605E6C0-0716-434B-BDCF-7D75FDA3955A}" destId="{B49DF2C4-7004-4EFB-BA01-4930B8529204}" srcOrd="4" destOrd="0" presId="urn:microsoft.com/office/officeart/2008/layout/VerticalCurvedList"/>
    <dgm:cxn modelId="{F878AEE5-D313-4611-BA0E-13FC9A7FF61A}" type="presParOf" srcId="{B49DF2C4-7004-4EFB-BA01-4930B8529204}" destId="{116AAD22-259C-4F24-9A1C-38AA669F7619}" srcOrd="0" destOrd="0" presId="urn:microsoft.com/office/officeart/2008/layout/VerticalCurvedList"/>
    <dgm:cxn modelId="{90E03FAF-DFE7-4731-8144-70C744201D38}" type="presParOf" srcId="{8605E6C0-0716-434B-BDCF-7D75FDA3955A}" destId="{4BE1BEC8-7E4E-4CF6-A84C-B1430932D639}" srcOrd="5" destOrd="0" presId="urn:microsoft.com/office/officeart/2008/layout/VerticalCurvedList"/>
    <dgm:cxn modelId="{99A2F5FA-64AE-413C-ABCA-3F710A7AE55B}" type="presParOf" srcId="{8605E6C0-0716-434B-BDCF-7D75FDA3955A}" destId="{DE37B743-E3EF-4C4E-A380-25568D81A314}" srcOrd="6" destOrd="0" presId="urn:microsoft.com/office/officeart/2008/layout/VerticalCurvedList"/>
    <dgm:cxn modelId="{218DC632-7F46-4EC4-B8EA-09764B594ACC}" type="presParOf" srcId="{DE37B743-E3EF-4C4E-A380-25568D81A314}" destId="{7D0BF133-6B21-4B37-8E87-B6F913745029}" srcOrd="0" destOrd="0" presId="urn:microsoft.com/office/officeart/2008/layout/VerticalCurvedList"/>
    <dgm:cxn modelId="{C37349CB-0231-4B4E-99BC-2B82B2BF3BA8}" type="presParOf" srcId="{8605E6C0-0716-434B-BDCF-7D75FDA3955A}" destId="{C63BC431-6A0C-4549-AF0E-74D8DDF7EBDB}" srcOrd="7" destOrd="0" presId="urn:microsoft.com/office/officeart/2008/layout/VerticalCurvedList"/>
    <dgm:cxn modelId="{5C678469-D172-48CE-AC46-3496E94B6C58}" type="presParOf" srcId="{8605E6C0-0716-434B-BDCF-7D75FDA3955A}" destId="{03886610-6E70-4962-8F6D-DBEF16AF5616}" srcOrd="8" destOrd="0" presId="urn:microsoft.com/office/officeart/2008/layout/VerticalCurvedList"/>
    <dgm:cxn modelId="{07AEA5F6-C555-4400-9849-81E55E926A3F}" type="presParOf" srcId="{03886610-6E70-4962-8F6D-DBEF16AF5616}" destId="{450E1CF0-A4EA-44A2-8F91-AD6CDA9AAE8A}" srcOrd="0" destOrd="0" presId="urn:microsoft.com/office/officeart/2008/layout/VerticalCurvedList"/>
    <dgm:cxn modelId="{509BADB7-261F-47E8-95FA-55E50C9F6B8B}" type="presParOf" srcId="{8605E6C0-0716-434B-BDCF-7D75FDA3955A}" destId="{5002E922-CFE0-4741-90B9-553648668FB3}" srcOrd="9" destOrd="0" presId="urn:microsoft.com/office/officeart/2008/layout/VerticalCurvedList"/>
    <dgm:cxn modelId="{8E4316A4-A92A-4FF1-A638-ECE15A639A64}" type="presParOf" srcId="{8605E6C0-0716-434B-BDCF-7D75FDA3955A}" destId="{DDFD9982-35A9-4557-AF5E-B759E7A4B519}" srcOrd="10" destOrd="0" presId="urn:microsoft.com/office/officeart/2008/layout/VerticalCurvedList"/>
    <dgm:cxn modelId="{CFB881CE-8E46-4088-B56D-BEEDE2290E39}" type="presParOf" srcId="{DDFD9982-35A9-4557-AF5E-B759E7A4B519}" destId="{DD5E3847-5648-4992-94DC-4A903EC38B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580E4-E44F-47DA-9601-D695DEF781DA}"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tr-TR"/>
        </a:p>
      </dgm:t>
    </dgm:pt>
    <dgm:pt modelId="{662C5DFD-AA6F-45A7-82A7-245D68CD391B}">
      <dgm:prSet phldrT="[Metin]" custT="1"/>
      <dgm:spPr/>
      <dgm:t>
        <a:bodyPr/>
        <a:lstStyle/>
        <a:p>
          <a:r>
            <a:rPr lang="tr-TR" sz="1600" b="1" dirty="0">
              <a:solidFill>
                <a:schemeClr val="tx2">
                  <a:lumMod val="50000"/>
                </a:schemeClr>
              </a:solidFill>
              <a:effectLst/>
            </a:rPr>
            <a:t>Kan basıncı yüksekliği sıklığının %20 azaltılması</a:t>
          </a:r>
          <a:endParaRPr lang="tr-TR" sz="1600" b="1" dirty="0">
            <a:solidFill>
              <a:schemeClr val="tx2">
                <a:lumMod val="50000"/>
              </a:schemeClr>
            </a:solidFill>
          </a:endParaRPr>
        </a:p>
      </dgm:t>
    </dgm:pt>
    <dgm:pt modelId="{3F78A251-FE33-46C5-93F0-DB8D29E7B0EF}" type="parTrans" cxnId="{87472D11-7905-48CE-986F-521DCF3DDC75}">
      <dgm:prSet/>
      <dgm:spPr/>
      <dgm:t>
        <a:bodyPr/>
        <a:lstStyle/>
        <a:p>
          <a:endParaRPr lang="tr-TR" sz="4400" b="1">
            <a:solidFill>
              <a:schemeClr val="tx2">
                <a:lumMod val="50000"/>
              </a:schemeClr>
            </a:solidFill>
          </a:endParaRPr>
        </a:p>
      </dgm:t>
    </dgm:pt>
    <dgm:pt modelId="{8A7BB4D5-5244-4BB0-A191-8B801C835B3B}" type="sibTrans" cxnId="{87472D11-7905-48CE-986F-521DCF3DDC75}">
      <dgm:prSet/>
      <dgm:spPr/>
      <dgm:t>
        <a:bodyPr/>
        <a:lstStyle/>
        <a:p>
          <a:endParaRPr lang="tr-TR" sz="4400" b="1">
            <a:solidFill>
              <a:schemeClr val="tx2">
                <a:lumMod val="50000"/>
              </a:schemeClr>
            </a:solidFill>
          </a:endParaRPr>
        </a:p>
      </dgm:t>
    </dgm:pt>
    <dgm:pt modelId="{191A7F93-0ECF-4988-9044-DB866FADFB31}">
      <dgm:prSet phldrT="[Metin]" custT="1"/>
      <dgm:spPr/>
      <dgm:t>
        <a:bodyPr/>
        <a:lstStyle/>
        <a:p>
          <a:r>
            <a:rPr lang="tr-TR" sz="1600" b="1" dirty="0">
              <a:solidFill>
                <a:schemeClr val="tx2">
                  <a:lumMod val="50000"/>
                </a:schemeClr>
              </a:solidFill>
              <a:effectLst/>
            </a:rPr>
            <a:t>Diyabet  ve </a:t>
          </a:r>
          <a:r>
            <a:rPr lang="tr-TR" sz="1600" b="1" dirty="0" err="1">
              <a:solidFill>
                <a:schemeClr val="tx2">
                  <a:lumMod val="50000"/>
                </a:schemeClr>
              </a:solidFill>
              <a:effectLst/>
            </a:rPr>
            <a:t>obezite</a:t>
          </a:r>
          <a:r>
            <a:rPr lang="tr-TR" sz="1600" b="1" dirty="0">
              <a:solidFill>
                <a:schemeClr val="tx2">
                  <a:lumMod val="50000"/>
                </a:schemeClr>
              </a:solidFill>
              <a:effectLst/>
            </a:rPr>
            <a:t> artışının durdurulması</a:t>
          </a:r>
          <a:endParaRPr lang="tr-TR" sz="1600" b="1" dirty="0">
            <a:solidFill>
              <a:schemeClr val="tx2">
                <a:lumMod val="50000"/>
              </a:schemeClr>
            </a:solidFill>
          </a:endParaRPr>
        </a:p>
      </dgm:t>
    </dgm:pt>
    <dgm:pt modelId="{E9899EE5-79BC-43F9-B8E9-1C3C803C11C4}" type="parTrans" cxnId="{CBBAB78F-53DF-4F71-B076-00639E295D10}">
      <dgm:prSet/>
      <dgm:spPr/>
      <dgm:t>
        <a:bodyPr/>
        <a:lstStyle/>
        <a:p>
          <a:endParaRPr lang="tr-TR" sz="4400" b="1">
            <a:solidFill>
              <a:schemeClr val="tx2">
                <a:lumMod val="50000"/>
              </a:schemeClr>
            </a:solidFill>
          </a:endParaRPr>
        </a:p>
      </dgm:t>
    </dgm:pt>
    <dgm:pt modelId="{18C3A531-9A79-4E10-9B01-D9AD5A173BD3}" type="sibTrans" cxnId="{CBBAB78F-53DF-4F71-B076-00639E295D10}">
      <dgm:prSet/>
      <dgm:spPr/>
      <dgm:t>
        <a:bodyPr/>
        <a:lstStyle/>
        <a:p>
          <a:endParaRPr lang="tr-TR" sz="4400" b="1">
            <a:solidFill>
              <a:schemeClr val="tx2">
                <a:lumMod val="50000"/>
              </a:schemeClr>
            </a:solidFill>
          </a:endParaRPr>
        </a:p>
      </dgm:t>
    </dgm:pt>
    <dgm:pt modelId="{04570B80-35CA-4558-BF54-39CCDAB2E61F}">
      <dgm:prSet phldrT="[Metin]" custT="1"/>
      <dgm:spPr/>
      <dgm:t>
        <a:bodyPr/>
        <a:lstStyle/>
        <a:p>
          <a:r>
            <a:rPr lang="tr-TR" sz="1600" b="1" dirty="0">
              <a:solidFill>
                <a:schemeClr val="tx2">
                  <a:lumMod val="50000"/>
                </a:schemeClr>
              </a:solidFill>
              <a:effectLst/>
            </a:rPr>
            <a:t>Toplumun kalp  ve damar hastalığı açısından (kalp krizi ve inme geçiren bireyler dahil) ilaç tedavisi ve danışmanlık hizmetleri almasında en az %50 iyileşme sağlanması</a:t>
          </a:r>
          <a:endParaRPr lang="tr-TR" sz="1600" b="1" dirty="0">
            <a:solidFill>
              <a:schemeClr val="tx2">
                <a:lumMod val="50000"/>
              </a:schemeClr>
            </a:solidFill>
          </a:endParaRPr>
        </a:p>
      </dgm:t>
    </dgm:pt>
    <dgm:pt modelId="{A559F61B-CBD7-4360-B491-4A9598942757}" type="parTrans" cxnId="{45A1BA81-2530-420C-BB9B-0397F9F690F0}">
      <dgm:prSet/>
      <dgm:spPr/>
      <dgm:t>
        <a:bodyPr/>
        <a:lstStyle/>
        <a:p>
          <a:endParaRPr lang="tr-TR" sz="4400" b="1">
            <a:solidFill>
              <a:schemeClr val="tx2">
                <a:lumMod val="50000"/>
              </a:schemeClr>
            </a:solidFill>
          </a:endParaRPr>
        </a:p>
      </dgm:t>
    </dgm:pt>
    <dgm:pt modelId="{A365FA05-B849-4376-90B3-F3348D03FC35}" type="sibTrans" cxnId="{45A1BA81-2530-420C-BB9B-0397F9F690F0}">
      <dgm:prSet/>
      <dgm:spPr/>
      <dgm:t>
        <a:bodyPr/>
        <a:lstStyle/>
        <a:p>
          <a:endParaRPr lang="tr-TR" sz="4400" b="1">
            <a:solidFill>
              <a:schemeClr val="tx2">
                <a:lumMod val="50000"/>
              </a:schemeClr>
            </a:solidFill>
          </a:endParaRPr>
        </a:p>
      </dgm:t>
    </dgm:pt>
    <dgm:pt modelId="{DE40BDCD-D2D2-4F7F-B89D-8088E051A55F}">
      <dgm:prSet custT="1"/>
      <dgm:spPr/>
      <dgm:t>
        <a:bodyPr/>
        <a:lstStyle/>
        <a:p>
          <a:r>
            <a:rPr lang="tr-TR" sz="1400" b="1" dirty="0">
              <a:solidFill>
                <a:schemeClr val="tx2">
                  <a:lumMod val="50000"/>
                </a:schemeClr>
              </a:solidFill>
              <a:effectLst/>
            </a:rPr>
            <a:t>Kronik hastalıkların tedavisi için gerekli olan temel teknolojilerin ve ilaçların sağlanmasında  %80’in üzerinde bir iyileşme sağlanmış ve hedefe ulaşılmıştır, sürdürülebilirliği izlenmektedir.</a:t>
          </a:r>
          <a:endParaRPr lang="tr-TR" sz="1400" b="1" dirty="0">
            <a:solidFill>
              <a:schemeClr val="tx2">
                <a:lumMod val="50000"/>
              </a:schemeClr>
            </a:solidFill>
            <a:effectLst/>
            <a:latin typeface="Calibri"/>
            <a:ea typeface="Times New Roman"/>
            <a:cs typeface="Times New Roman"/>
          </a:endParaRPr>
        </a:p>
      </dgm:t>
    </dgm:pt>
    <dgm:pt modelId="{10032867-2229-4F41-934C-DC41860649BF}" type="parTrans" cxnId="{D44E5BC7-3C79-438C-9994-5C7FCEB35D16}">
      <dgm:prSet/>
      <dgm:spPr/>
      <dgm:t>
        <a:bodyPr/>
        <a:lstStyle/>
        <a:p>
          <a:endParaRPr lang="tr-TR" sz="4400" b="1">
            <a:solidFill>
              <a:schemeClr val="tx2">
                <a:lumMod val="50000"/>
              </a:schemeClr>
            </a:solidFill>
          </a:endParaRPr>
        </a:p>
      </dgm:t>
    </dgm:pt>
    <dgm:pt modelId="{73E0A5B9-798A-476A-8B8D-C3DD9840B34C}" type="sibTrans" cxnId="{D44E5BC7-3C79-438C-9994-5C7FCEB35D16}">
      <dgm:prSet/>
      <dgm:spPr/>
      <dgm:t>
        <a:bodyPr/>
        <a:lstStyle/>
        <a:p>
          <a:endParaRPr lang="tr-TR" sz="4400" b="1">
            <a:solidFill>
              <a:schemeClr val="tx2">
                <a:lumMod val="50000"/>
              </a:schemeClr>
            </a:solidFill>
          </a:endParaRPr>
        </a:p>
      </dgm:t>
    </dgm:pt>
    <dgm:pt modelId="{C9FF44F1-BBEC-4E37-B89A-CDF398397DF1}" type="pres">
      <dgm:prSet presAssocID="{6D2580E4-E44F-47DA-9601-D695DEF781DA}" presName="Name0" presStyleCnt="0">
        <dgm:presLayoutVars>
          <dgm:chMax val="7"/>
          <dgm:chPref val="7"/>
          <dgm:dir/>
        </dgm:presLayoutVars>
      </dgm:prSet>
      <dgm:spPr/>
      <dgm:t>
        <a:bodyPr/>
        <a:lstStyle/>
        <a:p>
          <a:endParaRPr lang="tr-TR"/>
        </a:p>
      </dgm:t>
    </dgm:pt>
    <dgm:pt modelId="{8605E6C0-0716-434B-BDCF-7D75FDA3955A}" type="pres">
      <dgm:prSet presAssocID="{6D2580E4-E44F-47DA-9601-D695DEF781DA}" presName="Name1" presStyleCnt="0"/>
      <dgm:spPr/>
    </dgm:pt>
    <dgm:pt modelId="{9AD64CC4-BB96-425F-B2B5-BC26BAC1DF08}" type="pres">
      <dgm:prSet presAssocID="{6D2580E4-E44F-47DA-9601-D695DEF781DA}" presName="cycle" presStyleCnt="0"/>
      <dgm:spPr/>
    </dgm:pt>
    <dgm:pt modelId="{32DF16B8-25E6-4A0E-A690-04D17809192E}" type="pres">
      <dgm:prSet presAssocID="{6D2580E4-E44F-47DA-9601-D695DEF781DA}" presName="srcNode" presStyleLbl="node1" presStyleIdx="0" presStyleCnt="4"/>
      <dgm:spPr/>
    </dgm:pt>
    <dgm:pt modelId="{173AA912-3B0B-4C8C-8A65-A3A6A8589CF7}" type="pres">
      <dgm:prSet presAssocID="{6D2580E4-E44F-47DA-9601-D695DEF781DA}" presName="conn" presStyleLbl="parChTrans1D2" presStyleIdx="0" presStyleCnt="1"/>
      <dgm:spPr/>
      <dgm:t>
        <a:bodyPr/>
        <a:lstStyle/>
        <a:p>
          <a:endParaRPr lang="tr-TR"/>
        </a:p>
      </dgm:t>
    </dgm:pt>
    <dgm:pt modelId="{FFE42DF3-872E-4E8F-8EEC-E8EE940BA543}" type="pres">
      <dgm:prSet presAssocID="{6D2580E4-E44F-47DA-9601-D695DEF781DA}" presName="extraNode" presStyleLbl="node1" presStyleIdx="0" presStyleCnt="4"/>
      <dgm:spPr/>
    </dgm:pt>
    <dgm:pt modelId="{39F21A53-76DB-4B13-9555-9FA5D135579E}" type="pres">
      <dgm:prSet presAssocID="{6D2580E4-E44F-47DA-9601-D695DEF781DA}" presName="dstNode" presStyleLbl="node1" presStyleIdx="0" presStyleCnt="4"/>
      <dgm:spPr/>
    </dgm:pt>
    <dgm:pt modelId="{7E429E27-64E4-4E51-9B3B-C1EB93065764}" type="pres">
      <dgm:prSet presAssocID="{662C5DFD-AA6F-45A7-82A7-245D68CD391B}" presName="text_1" presStyleLbl="node1" presStyleIdx="0" presStyleCnt="4">
        <dgm:presLayoutVars>
          <dgm:bulletEnabled val="1"/>
        </dgm:presLayoutVars>
      </dgm:prSet>
      <dgm:spPr/>
      <dgm:t>
        <a:bodyPr/>
        <a:lstStyle/>
        <a:p>
          <a:endParaRPr lang="tr-TR"/>
        </a:p>
      </dgm:t>
    </dgm:pt>
    <dgm:pt modelId="{92BD19A5-E106-4F16-912A-4B53E3468AC7}" type="pres">
      <dgm:prSet presAssocID="{662C5DFD-AA6F-45A7-82A7-245D68CD391B}" presName="accent_1" presStyleCnt="0"/>
      <dgm:spPr/>
    </dgm:pt>
    <dgm:pt modelId="{A72877A9-7646-48A7-8D12-C01603FD096B}" type="pres">
      <dgm:prSet presAssocID="{662C5DFD-AA6F-45A7-82A7-245D68CD391B}" presName="accentRepeatNode" presStyleLbl="solidFgAcc1" presStyleIdx="0" presStyleCnt="4"/>
      <dgm:spPr/>
    </dgm:pt>
    <dgm:pt modelId="{28C00880-F37F-4BC1-97D7-D2E034E05832}" type="pres">
      <dgm:prSet presAssocID="{191A7F93-0ECF-4988-9044-DB866FADFB31}" presName="text_2" presStyleLbl="node1" presStyleIdx="1" presStyleCnt="4">
        <dgm:presLayoutVars>
          <dgm:bulletEnabled val="1"/>
        </dgm:presLayoutVars>
      </dgm:prSet>
      <dgm:spPr/>
      <dgm:t>
        <a:bodyPr/>
        <a:lstStyle/>
        <a:p>
          <a:endParaRPr lang="tr-TR"/>
        </a:p>
      </dgm:t>
    </dgm:pt>
    <dgm:pt modelId="{B49DF2C4-7004-4EFB-BA01-4930B8529204}" type="pres">
      <dgm:prSet presAssocID="{191A7F93-0ECF-4988-9044-DB866FADFB31}" presName="accent_2" presStyleCnt="0"/>
      <dgm:spPr/>
    </dgm:pt>
    <dgm:pt modelId="{116AAD22-259C-4F24-9A1C-38AA669F7619}" type="pres">
      <dgm:prSet presAssocID="{191A7F93-0ECF-4988-9044-DB866FADFB31}" presName="accentRepeatNode" presStyleLbl="solidFgAcc1" presStyleIdx="1" presStyleCnt="4"/>
      <dgm:spPr/>
    </dgm:pt>
    <dgm:pt modelId="{4BE1BEC8-7E4E-4CF6-A84C-B1430932D639}" type="pres">
      <dgm:prSet presAssocID="{04570B80-35CA-4558-BF54-39CCDAB2E61F}" presName="text_3" presStyleLbl="node1" presStyleIdx="2" presStyleCnt="4">
        <dgm:presLayoutVars>
          <dgm:bulletEnabled val="1"/>
        </dgm:presLayoutVars>
      </dgm:prSet>
      <dgm:spPr/>
      <dgm:t>
        <a:bodyPr/>
        <a:lstStyle/>
        <a:p>
          <a:endParaRPr lang="tr-TR"/>
        </a:p>
      </dgm:t>
    </dgm:pt>
    <dgm:pt modelId="{DE37B743-E3EF-4C4E-A380-25568D81A314}" type="pres">
      <dgm:prSet presAssocID="{04570B80-35CA-4558-BF54-39CCDAB2E61F}" presName="accent_3" presStyleCnt="0"/>
      <dgm:spPr/>
    </dgm:pt>
    <dgm:pt modelId="{7D0BF133-6B21-4B37-8E87-B6F913745029}" type="pres">
      <dgm:prSet presAssocID="{04570B80-35CA-4558-BF54-39CCDAB2E61F}" presName="accentRepeatNode" presStyleLbl="solidFgAcc1" presStyleIdx="2" presStyleCnt="4"/>
      <dgm:spPr/>
    </dgm:pt>
    <dgm:pt modelId="{C63BC431-6A0C-4549-AF0E-74D8DDF7EBDB}" type="pres">
      <dgm:prSet presAssocID="{DE40BDCD-D2D2-4F7F-B89D-8088E051A55F}" presName="text_4" presStyleLbl="node1" presStyleIdx="3" presStyleCnt="4">
        <dgm:presLayoutVars>
          <dgm:bulletEnabled val="1"/>
        </dgm:presLayoutVars>
      </dgm:prSet>
      <dgm:spPr/>
      <dgm:t>
        <a:bodyPr/>
        <a:lstStyle/>
        <a:p>
          <a:endParaRPr lang="tr-TR"/>
        </a:p>
      </dgm:t>
    </dgm:pt>
    <dgm:pt modelId="{03886610-6E70-4962-8F6D-DBEF16AF5616}" type="pres">
      <dgm:prSet presAssocID="{DE40BDCD-D2D2-4F7F-B89D-8088E051A55F}" presName="accent_4" presStyleCnt="0"/>
      <dgm:spPr/>
    </dgm:pt>
    <dgm:pt modelId="{450E1CF0-A4EA-44A2-8F91-AD6CDA9AAE8A}" type="pres">
      <dgm:prSet presAssocID="{DE40BDCD-D2D2-4F7F-B89D-8088E051A55F}" presName="accentRepeatNode" presStyleLbl="solidFgAcc1" presStyleIdx="3" presStyleCnt="4"/>
      <dgm:spPr/>
    </dgm:pt>
  </dgm:ptLst>
  <dgm:cxnLst>
    <dgm:cxn modelId="{526C9A66-C56B-46FB-A055-7CB74A7BAAC8}" type="presOf" srcId="{8A7BB4D5-5244-4BB0-A191-8B801C835B3B}" destId="{173AA912-3B0B-4C8C-8A65-A3A6A8589CF7}" srcOrd="0" destOrd="0" presId="urn:microsoft.com/office/officeart/2008/layout/VerticalCurvedList"/>
    <dgm:cxn modelId="{7CC73963-B9AE-4832-A76C-D36CB4239749}" type="presOf" srcId="{191A7F93-0ECF-4988-9044-DB866FADFB31}" destId="{28C00880-F37F-4BC1-97D7-D2E034E05832}" srcOrd="0" destOrd="0" presId="urn:microsoft.com/office/officeart/2008/layout/VerticalCurvedList"/>
    <dgm:cxn modelId="{EF0D93B4-E986-4BB8-B7D7-03412B6FD11C}" type="presOf" srcId="{6D2580E4-E44F-47DA-9601-D695DEF781DA}" destId="{C9FF44F1-BBEC-4E37-B89A-CDF398397DF1}" srcOrd="0" destOrd="0" presId="urn:microsoft.com/office/officeart/2008/layout/VerticalCurvedList"/>
    <dgm:cxn modelId="{D44E5BC7-3C79-438C-9994-5C7FCEB35D16}" srcId="{6D2580E4-E44F-47DA-9601-D695DEF781DA}" destId="{DE40BDCD-D2D2-4F7F-B89D-8088E051A55F}" srcOrd="3" destOrd="0" parTransId="{10032867-2229-4F41-934C-DC41860649BF}" sibTransId="{73E0A5B9-798A-476A-8B8D-C3DD9840B34C}"/>
    <dgm:cxn modelId="{CBBAB78F-53DF-4F71-B076-00639E295D10}" srcId="{6D2580E4-E44F-47DA-9601-D695DEF781DA}" destId="{191A7F93-0ECF-4988-9044-DB866FADFB31}" srcOrd="1" destOrd="0" parTransId="{E9899EE5-79BC-43F9-B8E9-1C3C803C11C4}" sibTransId="{18C3A531-9A79-4E10-9B01-D9AD5A173BD3}"/>
    <dgm:cxn modelId="{45A1BA81-2530-420C-BB9B-0397F9F690F0}" srcId="{6D2580E4-E44F-47DA-9601-D695DEF781DA}" destId="{04570B80-35CA-4558-BF54-39CCDAB2E61F}" srcOrd="2" destOrd="0" parTransId="{A559F61B-CBD7-4360-B491-4A9598942757}" sibTransId="{A365FA05-B849-4376-90B3-F3348D03FC35}"/>
    <dgm:cxn modelId="{026C7943-1D3D-4841-878C-41EB84BF7A11}" type="presOf" srcId="{DE40BDCD-D2D2-4F7F-B89D-8088E051A55F}" destId="{C63BC431-6A0C-4549-AF0E-74D8DDF7EBDB}" srcOrd="0" destOrd="0" presId="urn:microsoft.com/office/officeart/2008/layout/VerticalCurvedList"/>
    <dgm:cxn modelId="{118D1D06-9CF7-4E0A-980E-1F015D4E254E}" type="presOf" srcId="{04570B80-35CA-4558-BF54-39CCDAB2E61F}" destId="{4BE1BEC8-7E4E-4CF6-A84C-B1430932D639}" srcOrd="0" destOrd="0" presId="urn:microsoft.com/office/officeart/2008/layout/VerticalCurvedList"/>
    <dgm:cxn modelId="{87472D11-7905-48CE-986F-521DCF3DDC75}" srcId="{6D2580E4-E44F-47DA-9601-D695DEF781DA}" destId="{662C5DFD-AA6F-45A7-82A7-245D68CD391B}" srcOrd="0" destOrd="0" parTransId="{3F78A251-FE33-46C5-93F0-DB8D29E7B0EF}" sibTransId="{8A7BB4D5-5244-4BB0-A191-8B801C835B3B}"/>
    <dgm:cxn modelId="{41C6D0DD-6613-4F83-BC39-51A29A5BB0B7}" type="presOf" srcId="{662C5DFD-AA6F-45A7-82A7-245D68CD391B}" destId="{7E429E27-64E4-4E51-9B3B-C1EB93065764}" srcOrd="0" destOrd="0" presId="urn:microsoft.com/office/officeart/2008/layout/VerticalCurvedList"/>
    <dgm:cxn modelId="{86AA4FDF-3BFD-4FB4-85A3-A266F3B32CF6}" type="presParOf" srcId="{C9FF44F1-BBEC-4E37-B89A-CDF398397DF1}" destId="{8605E6C0-0716-434B-BDCF-7D75FDA3955A}" srcOrd="0" destOrd="0" presId="urn:microsoft.com/office/officeart/2008/layout/VerticalCurvedList"/>
    <dgm:cxn modelId="{49B1E80A-A706-49A4-B282-7C86C1D97D0C}" type="presParOf" srcId="{8605E6C0-0716-434B-BDCF-7D75FDA3955A}" destId="{9AD64CC4-BB96-425F-B2B5-BC26BAC1DF08}" srcOrd="0" destOrd="0" presId="urn:microsoft.com/office/officeart/2008/layout/VerticalCurvedList"/>
    <dgm:cxn modelId="{A0D99CAB-6F53-44D2-BF28-84E3D887FE20}" type="presParOf" srcId="{9AD64CC4-BB96-425F-B2B5-BC26BAC1DF08}" destId="{32DF16B8-25E6-4A0E-A690-04D17809192E}" srcOrd="0" destOrd="0" presId="urn:microsoft.com/office/officeart/2008/layout/VerticalCurvedList"/>
    <dgm:cxn modelId="{60E979EA-DBB6-4C53-A4A0-3B025939599A}" type="presParOf" srcId="{9AD64CC4-BB96-425F-B2B5-BC26BAC1DF08}" destId="{173AA912-3B0B-4C8C-8A65-A3A6A8589CF7}" srcOrd="1" destOrd="0" presId="urn:microsoft.com/office/officeart/2008/layout/VerticalCurvedList"/>
    <dgm:cxn modelId="{A1415417-19A2-494B-8BFA-80A2B0241CDE}" type="presParOf" srcId="{9AD64CC4-BB96-425F-B2B5-BC26BAC1DF08}" destId="{FFE42DF3-872E-4E8F-8EEC-E8EE940BA543}" srcOrd="2" destOrd="0" presId="urn:microsoft.com/office/officeart/2008/layout/VerticalCurvedList"/>
    <dgm:cxn modelId="{1C3FD2F3-2DF8-4FE6-AB8F-EAD27E64C9E8}" type="presParOf" srcId="{9AD64CC4-BB96-425F-B2B5-BC26BAC1DF08}" destId="{39F21A53-76DB-4B13-9555-9FA5D135579E}" srcOrd="3" destOrd="0" presId="urn:microsoft.com/office/officeart/2008/layout/VerticalCurvedList"/>
    <dgm:cxn modelId="{1DDE2EEC-B34E-4AE1-8B28-826B776EB3A1}" type="presParOf" srcId="{8605E6C0-0716-434B-BDCF-7D75FDA3955A}" destId="{7E429E27-64E4-4E51-9B3B-C1EB93065764}" srcOrd="1" destOrd="0" presId="urn:microsoft.com/office/officeart/2008/layout/VerticalCurvedList"/>
    <dgm:cxn modelId="{1FAA2E06-495A-498B-908A-C84C882D9717}" type="presParOf" srcId="{8605E6C0-0716-434B-BDCF-7D75FDA3955A}" destId="{92BD19A5-E106-4F16-912A-4B53E3468AC7}" srcOrd="2" destOrd="0" presId="urn:microsoft.com/office/officeart/2008/layout/VerticalCurvedList"/>
    <dgm:cxn modelId="{F6EC57CF-6004-4481-8E11-64F05470FFF7}" type="presParOf" srcId="{92BD19A5-E106-4F16-912A-4B53E3468AC7}" destId="{A72877A9-7646-48A7-8D12-C01603FD096B}" srcOrd="0" destOrd="0" presId="urn:microsoft.com/office/officeart/2008/layout/VerticalCurvedList"/>
    <dgm:cxn modelId="{28EB1EE1-6E04-432F-AFEC-C502D74BCD81}" type="presParOf" srcId="{8605E6C0-0716-434B-BDCF-7D75FDA3955A}" destId="{28C00880-F37F-4BC1-97D7-D2E034E05832}" srcOrd="3" destOrd="0" presId="urn:microsoft.com/office/officeart/2008/layout/VerticalCurvedList"/>
    <dgm:cxn modelId="{DAD83F27-0BED-465C-9806-CB4EF5E75DF7}" type="presParOf" srcId="{8605E6C0-0716-434B-BDCF-7D75FDA3955A}" destId="{B49DF2C4-7004-4EFB-BA01-4930B8529204}" srcOrd="4" destOrd="0" presId="urn:microsoft.com/office/officeart/2008/layout/VerticalCurvedList"/>
    <dgm:cxn modelId="{E1F7FD41-B42C-4B72-92DA-0C4DDD3F3D49}" type="presParOf" srcId="{B49DF2C4-7004-4EFB-BA01-4930B8529204}" destId="{116AAD22-259C-4F24-9A1C-38AA669F7619}" srcOrd="0" destOrd="0" presId="urn:microsoft.com/office/officeart/2008/layout/VerticalCurvedList"/>
    <dgm:cxn modelId="{7040D476-5826-434D-B298-B29D690BB294}" type="presParOf" srcId="{8605E6C0-0716-434B-BDCF-7D75FDA3955A}" destId="{4BE1BEC8-7E4E-4CF6-A84C-B1430932D639}" srcOrd="5" destOrd="0" presId="urn:microsoft.com/office/officeart/2008/layout/VerticalCurvedList"/>
    <dgm:cxn modelId="{A51E111C-D5F2-4352-B391-D55B09B7CF75}" type="presParOf" srcId="{8605E6C0-0716-434B-BDCF-7D75FDA3955A}" destId="{DE37B743-E3EF-4C4E-A380-25568D81A314}" srcOrd="6" destOrd="0" presId="urn:microsoft.com/office/officeart/2008/layout/VerticalCurvedList"/>
    <dgm:cxn modelId="{DDE6377E-A351-4410-AFB0-A8717F6237E0}" type="presParOf" srcId="{DE37B743-E3EF-4C4E-A380-25568D81A314}" destId="{7D0BF133-6B21-4B37-8E87-B6F913745029}" srcOrd="0" destOrd="0" presId="urn:microsoft.com/office/officeart/2008/layout/VerticalCurvedList"/>
    <dgm:cxn modelId="{B540C488-0E29-4F0E-B907-48AC80314C4E}" type="presParOf" srcId="{8605E6C0-0716-434B-BDCF-7D75FDA3955A}" destId="{C63BC431-6A0C-4549-AF0E-74D8DDF7EBDB}" srcOrd="7" destOrd="0" presId="urn:microsoft.com/office/officeart/2008/layout/VerticalCurvedList"/>
    <dgm:cxn modelId="{8C686A72-E2E8-423C-9179-163B2E66E35F}" type="presParOf" srcId="{8605E6C0-0716-434B-BDCF-7D75FDA3955A}" destId="{03886610-6E70-4962-8F6D-DBEF16AF5616}" srcOrd="8" destOrd="0" presId="urn:microsoft.com/office/officeart/2008/layout/VerticalCurvedList"/>
    <dgm:cxn modelId="{55684771-9ECA-4982-B768-D9C44EAFCDFA}" type="presParOf" srcId="{03886610-6E70-4962-8F6D-DBEF16AF5616}" destId="{450E1CF0-A4EA-44A2-8F91-AD6CDA9AAE8A}"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6C801B-BBE4-4CF2-838C-52C44AA4F015}"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tr-TR"/>
        </a:p>
      </dgm:t>
    </dgm:pt>
    <dgm:pt modelId="{16AF0034-6A7F-4749-9A1B-417DC0D31099}">
      <dgm:prSet phldrT="[Metin]" custT="1"/>
      <dgm:spPr>
        <a:xfrm rot="5400000">
          <a:off x="-475705" y="692698"/>
          <a:ext cx="1937794" cy="885130"/>
        </a:xfrm>
        <a:prstGeom prst="chevron">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r>
            <a:rPr lang="tr-TR" sz="1150" b="1" dirty="0" smtClean="0">
              <a:solidFill>
                <a:schemeClr val="bg1"/>
              </a:solidFill>
              <a:latin typeface="Calibri"/>
              <a:ea typeface="+mn-ea"/>
              <a:cs typeface="+mn-cs"/>
            </a:rPr>
            <a:t>Risk</a:t>
          </a:r>
          <a:r>
            <a:rPr lang="tr-TR" sz="1150" b="1" baseline="0" dirty="0" smtClean="0">
              <a:solidFill>
                <a:schemeClr val="bg1"/>
              </a:solidFill>
              <a:latin typeface="Calibri"/>
              <a:ea typeface="+mn-ea"/>
              <a:cs typeface="+mn-cs"/>
            </a:rPr>
            <a:t> Faktörlerine Yönelik Programlar</a:t>
          </a:r>
          <a:endParaRPr lang="tr-TR" sz="1150" b="1" dirty="0">
            <a:solidFill>
              <a:schemeClr val="bg1"/>
            </a:solidFill>
            <a:latin typeface="Calibri"/>
            <a:ea typeface="+mn-ea"/>
            <a:cs typeface="+mn-cs"/>
          </a:endParaRPr>
        </a:p>
      </dgm:t>
    </dgm:pt>
    <dgm:pt modelId="{B200F514-FB75-42CA-8805-B70FB2C9A339}" type="parTrans" cxnId="{8A8A98C9-734B-4F1D-BF46-68AA96AA7C4A}">
      <dgm:prSet/>
      <dgm:spPr/>
      <dgm:t>
        <a:bodyPr/>
        <a:lstStyle/>
        <a:p>
          <a:endParaRPr lang="tr-TR"/>
        </a:p>
      </dgm:t>
    </dgm:pt>
    <dgm:pt modelId="{FAE99096-013B-4189-B4C5-4583C465F580}" type="sibTrans" cxnId="{8A8A98C9-734B-4F1D-BF46-68AA96AA7C4A}">
      <dgm:prSet/>
      <dgm:spPr/>
      <dgm:t>
        <a:bodyPr/>
        <a:lstStyle/>
        <a:p>
          <a:endParaRPr lang="tr-TR"/>
        </a:p>
      </dgm:t>
    </dgm:pt>
    <dgm:pt modelId="{C8E6E09E-D824-4804-9479-B6953A1D7420}">
      <dgm:prSet phldrT="[Metin]" custT="1"/>
      <dgm:spPr>
        <a:xfrm rot="5400000">
          <a:off x="2869546" y="-1728124"/>
          <a:ext cx="1541879" cy="5053082"/>
        </a:xfrm>
        <a:prstGeom prst="round2Same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nSpc>
              <a:spcPct val="150000"/>
            </a:lnSpc>
          </a:pPr>
          <a:r>
            <a:rPr lang="tr-TR" sz="1600" b="1" dirty="0">
              <a:solidFill>
                <a:schemeClr val="accent5">
                  <a:lumMod val="50000"/>
                </a:schemeClr>
              </a:solidFill>
            </a:rPr>
            <a:t>Tütün Kontrolü Strateji Belgesi ve Eylem Planı</a:t>
          </a:r>
          <a:endParaRPr lang="tr-TR" sz="1600" b="1" dirty="0">
            <a:solidFill>
              <a:schemeClr val="accent5">
                <a:lumMod val="50000"/>
              </a:schemeClr>
            </a:solidFill>
            <a:latin typeface="Calibri"/>
            <a:ea typeface="+mn-ea"/>
            <a:cs typeface="+mn-cs"/>
          </a:endParaRPr>
        </a:p>
      </dgm:t>
    </dgm:pt>
    <dgm:pt modelId="{2F1BA068-C610-4B6A-AF06-4FB80B681E07}" type="parTrans" cxnId="{04D9C75B-1474-4689-9FB9-D0D7F9B498D9}">
      <dgm:prSet/>
      <dgm:spPr/>
      <dgm:t>
        <a:bodyPr/>
        <a:lstStyle/>
        <a:p>
          <a:endParaRPr lang="tr-TR"/>
        </a:p>
      </dgm:t>
    </dgm:pt>
    <dgm:pt modelId="{F1E6AA4B-4FBB-41F3-9FD3-B15FB6BE5638}" type="sibTrans" cxnId="{04D9C75B-1474-4689-9FB9-D0D7F9B498D9}">
      <dgm:prSet/>
      <dgm:spPr/>
      <dgm:t>
        <a:bodyPr/>
        <a:lstStyle/>
        <a:p>
          <a:endParaRPr lang="tr-TR"/>
        </a:p>
      </dgm:t>
    </dgm:pt>
    <dgm:pt modelId="{ED9B7C52-058C-4A2C-9949-C053BEF1E5DC}">
      <dgm:prSet phldrT="[Metin]" custT="1"/>
      <dgm:spPr>
        <a:xfrm rot="5400000">
          <a:off x="-463224" y="2461587"/>
          <a:ext cx="1937794" cy="871241"/>
        </a:xfrm>
        <a:prstGeom prst="chevron">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r>
            <a:rPr lang="tr-TR" sz="1200" b="1" dirty="0" smtClean="0">
              <a:solidFill>
                <a:sysClr val="window" lastClr="FFFFFF"/>
              </a:solidFill>
              <a:latin typeface="Calibri"/>
              <a:ea typeface="+mn-ea"/>
              <a:cs typeface="+mn-cs"/>
            </a:rPr>
            <a:t>Bulaşıcı Olmayan  Hastalıklara Yönelik  Programlar</a:t>
          </a:r>
          <a:endParaRPr lang="tr-TR" sz="1200" b="1" dirty="0">
            <a:solidFill>
              <a:sysClr val="window" lastClr="FFFFFF"/>
            </a:solidFill>
            <a:latin typeface="Calibri"/>
            <a:ea typeface="+mn-ea"/>
            <a:cs typeface="+mn-cs"/>
          </a:endParaRPr>
        </a:p>
      </dgm:t>
    </dgm:pt>
    <dgm:pt modelId="{09B9FC2F-F388-43DD-8A3B-3B49C6D3DE5D}" type="parTrans" cxnId="{771DF899-A6BC-40B6-B7FE-0A8804CD5BA8}">
      <dgm:prSet/>
      <dgm:spPr/>
      <dgm:t>
        <a:bodyPr/>
        <a:lstStyle/>
        <a:p>
          <a:endParaRPr lang="tr-TR"/>
        </a:p>
      </dgm:t>
    </dgm:pt>
    <dgm:pt modelId="{C88B3400-AC2A-4E69-9608-2AAAAC9304B0}" type="sibTrans" cxnId="{771DF899-A6BC-40B6-B7FE-0A8804CD5BA8}">
      <dgm:prSet/>
      <dgm:spPr/>
      <dgm:t>
        <a:bodyPr/>
        <a:lstStyle/>
        <a:p>
          <a:endParaRPr lang="tr-TR"/>
        </a:p>
      </dgm:t>
    </dgm:pt>
    <dgm:pt modelId="{4CD3AF08-F6ED-4AEA-8993-B9E72E3E7EC1}">
      <dgm:prSet phldrT="[Metin]" custT="1"/>
      <dgm:spPr>
        <a:xfrm rot="5400000">
          <a:off x="2974460" y="98767"/>
          <a:ext cx="1260797" cy="5149585"/>
        </a:xfrm>
        <a:prstGeom prst="round2Same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lnSpc>
              <a:spcPct val="150000"/>
            </a:lnSpc>
          </a:pPr>
          <a:r>
            <a:rPr lang="tr-TR" sz="1600" b="1" dirty="0" smtClean="0">
              <a:solidFill>
                <a:schemeClr val="accent5">
                  <a:lumMod val="50000"/>
                </a:schemeClr>
              </a:solidFill>
              <a:latin typeface="Calibri"/>
              <a:ea typeface="+mn-ea"/>
              <a:cs typeface="+mn-cs"/>
            </a:rPr>
            <a:t>Sağlıklı Yaşlanma Eylem Planı ve Uygulama Programı</a:t>
          </a:r>
          <a:endParaRPr lang="tr-TR" sz="1600" b="1" dirty="0">
            <a:solidFill>
              <a:schemeClr val="accent5">
                <a:lumMod val="50000"/>
              </a:schemeClr>
            </a:solidFill>
            <a:latin typeface="Calibri"/>
            <a:ea typeface="+mn-ea"/>
            <a:cs typeface="+mn-cs"/>
          </a:endParaRPr>
        </a:p>
      </dgm:t>
    </dgm:pt>
    <dgm:pt modelId="{7B12F286-0772-4479-8086-974300DB1FAB}" type="parTrans" cxnId="{0789EF71-89F9-4840-9AA7-B706A792CD70}">
      <dgm:prSet/>
      <dgm:spPr/>
      <dgm:t>
        <a:bodyPr/>
        <a:lstStyle/>
        <a:p>
          <a:endParaRPr lang="tr-TR"/>
        </a:p>
      </dgm:t>
    </dgm:pt>
    <dgm:pt modelId="{4F9121F5-F0A1-475E-B22E-2BC33CCF55FF}" type="sibTrans" cxnId="{0789EF71-89F9-4840-9AA7-B706A792CD70}">
      <dgm:prSet/>
      <dgm:spPr/>
      <dgm:t>
        <a:bodyPr/>
        <a:lstStyle/>
        <a:p>
          <a:endParaRPr lang="tr-TR"/>
        </a:p>
      </dgm:t>
    </dgm:pt>
    <dgm:pt modelId="{A804D945-9C6A-4652-8154-3C3EC1CBFBB6}">
      <dgm:prSet custT="1"/>
      <dgm:spPr/>
      <dgm:t>
        <a:bodyPr/>
        <a:lstStyle/>
        <a:p>
          <a:pPr>
            <a:lnSpc>
              <a:spcPct val="100000"/>
            </a:lnSpc>
          </a:pPr>
          <a:r>
            <a:rPr lang="tr-TR" sz="1600" b="1" dirty="0">
              <a:solidFill>
                <a:schemeClr val="accent5">
                  <a:lumMod val="50000"/>
                </a:schemeClr>
              </a:solidFill>
              <a:latin typeface="Calibri"/>
              <a:ea typeface="+mn-ea"/>
              <a:cs typeface="+mn-cs"/>
            </a:rPr>
            <a:t>Türkiye Kronik Hava Yolu Hastalıkları (Astım, KOAH) Önleme ve Kontrol Programı</a:t>
          </a:r>
        </a:p>
      </dgm:t>
    </dgm:pt>
    <dgm:pt modelId="{94763A2B-8C22-4498-9002-31DCD044195E}" type="parTrans" cxnId="{B0B16FB5-7007-4623-9F71-DC5CCB6F6A92}">
      <dgm:prSet/>
      <dgm:spPr/>
      <dgm:t>
        <a:bodyPr/>
        <a:lstStyle/>
        <a:p>
          <a:endParaRPr lang="tr-TR"/>
        </a:p>
      </dgm:t>
    </dgm:pt>
    <dgm:pt modelId="{876E9508-B158-4B2E-BE56-8C8A46FBAB91}" type="sibTrans" cxnId="{B0B16FB5-7007-4623-9F71-DC5CCB6F6A92}">
      <dgm:prSet/>
      <dgm:spPr/>
      <dgm:t>
        <a:bodyPr/>
        <a:lstStyle/>
        <a:p>
          <a:endParaRPr lang="tr-TR"/>
        </a:p>
      </dgm:t>
    </dgm:pt>
    <dgm:pt modelId="{904BB62F-A860-4F4C-943F-E0077481B49D}">
      <dgm:prSet custT="1"/>
      <dgm:spPr/>
      <dgm:t>
        <a:bodyPr/>
        <a:lstStyle/>
        <a:p>
          <a:pPr>
            <a:lnSpc>
              <a:spcPct val="150000"/>
            </a:lnSpc>
          </a:pPr>
          <a:r>
            <a:rPr lang="tr-TR" sz="1600" b="1" dirty="0">
              <a:solidFill>
                <a:schemeClr val="accent5">
                  <a:lumMod val="50000"/>
                </a:schemeClr>
              </a:solidFill>
              <a:latin typeface="Calibri"/>
              <a:ea typeface="+mn-ea"/>
              <a:cs typeface="+mn-cs"/>
            </a:rPr>
            <a:t>Türkiye Kalp ve Damar Hastalıkları Önleme ve Kontrol Programı</a:t>
          </a:r>
        </a:p>
      </dgm:t>
    </dgm:pt>
    <dgm:pt modelId="{F123E48D-8464-4004-82E7-56E8948C2C31}" type="parTrans" cxnId="{A764B0A6-D7A5-48F2-9D75-395DC502ABA4}">
      <dgm:prSet/>
      <dgm:spPr/>
      <dgm:t>
        <a:bodyPr/>
        <a:lstStyle/>
        <a:p>
          <a:endParaRPr lang="tr-TR"/>
        </a:p>
      </dgm:t>
    </dgm:pt>
    <dgm:pt modelId="{70F6DCE5-13F4-450C-8005-62BF73F6FC5A}" type="sibTrans" cxnId="{A764B0A6-D7A5-48F2-9D75-395DC502ABA4}">
      <dgm:prSet/>
      <dgm:spPr/>
      <dgm:t>
        <a:bodyPr/>
        <a:lstStyle/>
        <a:p>
          <a:endParaRPr lang="tr-TR"/>
        </a:p>
      </dgm:t>
    </dgm:pt>
    <dgm:pt modelId="{829E9288-81DD-494F-815B-C0B727D3BE4D}">
      <dgm:prSet custT="1"/>
      <dgm:spPr/>
      <dgm:t>
        <a:bodyPr/>
        <a:lstStyle/>
        <a:p>
          <a:pPr>
            <a:lnSpc>
              <a:spcPct val="150000"/>
            </a:lnSpc>
          </a:pPr>
          <a:r>
            <a:rPr lang="tr-TR" sz="1600" b="1" dirty="0">
              <a:solidFill>
                <a:schemeClr val="accent5">
                  <a:lumMod val="50000"/>
                </a:schemeClr>
              </a:solidFill>
              <a:latin typeface="Calibri"/>
              <a:ea typeface="+mn-ea"/>
              <a:cs typeface="+mn-cs"/>
            </a:rPr>
            <a:t>Türkiye Böbrek Hastalıkları Önleme ve Kontrol Programı</a:t>
          </a:r>
        </a:p>
      </dgm:t>
    </dgm:pt>
    <dgm:pt modelId="{C4154F56-E0CD-405E-83B3-CD41055BEAB5}" type="parTrans" cxnId="{5C4392F2-CF58-40A2-970B-4135751F950E}">
      <dgm:prSet/>
      <dgm:spPr/>
      <dgm:t>
        <a:bodyPr/>
        <a:lstStyle/>
        <a:p>
          <a:endParaRPr lang="tr-TR"/>
        </a:p>
      </dgm:t>
    </dgm:pt>
    <dgm:pt modelId="{D00C1BF3-2A2A-4F3E-B4F7-8267D30422FE}" type="sibTrans" cxnId="{5C4392F2-CF58-40A2-970B-4135751F950E}">
      <dgm:prSet/>
      <dgm:spPr/>
      <dgm:t>
        <a:bodyPr/>
        <a:lstStyle/>
        <a:p>
          <a:endParaRPr lang="tr-TR"/>
        </a:p>
      </dgm:t>
    </dgm:pt>
    <dgm:pt modelId="{7E65AC64-FE83-4DA3-9692-39B40A11EEB0}">
      <dgm:prSet custT="1"/>
      <dgm:spPr/>
      <dgm:t>
        <a:bodyPr/>
        <a:lstStyle/>
        <a:p>
          <a:pPr>
            <a:lnSpc>
              <a:spcPct val="150000"/>
            </a:lnSpc>
          </a:pPr>
          <a:r>
            <a:rPr lang="tr-TR" sz="1600" b="1" dirty="0">
              <a:solidFill>
                <a:schemeClr val="accent5">
                  <a:lumMod val="50000"/>
                </a:schemeClr>
              </a:solidFill>
              <a:latin typeface="Calibri"/>
              <a:ea typeface="+mn-ea"/>
              <a:cs typeface="+mn-cs"/>
            </a:rPr>
            <a:t>Türkiye Diyabet Programı</a:t>
          </a:r>
        </a:p>
      </dgm:t>
    </dgm:pt>
    <dgm:pt modelId="{D825F7F4-2F99-42A6-8D2E-F608FBA9CB65}" type="parTrans" cxnId="{5A6B2CD2-FC54-48DC-9843-F734ABCC882C}">
      <dgm:prSet/>
      <dgm:spPr/>
      <dgm:t>
        <a:bodyPr/>
        <a:lstStyle/>
        <a:p>
          <a:endParaRPr lang="tr-TR"/>
        </a:p>
      </dgm:t>
    </dgm:pt>
    <dgm:pt modelId="{B34EED5A-546A-4BEF-8174-ED05D958B033}" type="sibTrans" cxnId="{5A6B2CD2-FC54-48DC-9843-F734ABCC882C}">
      <dgm:prSet/>
      <dgm:spPr/>
      <dgm:t>
        <a:bodyPr/>
        <a:lstStyle/>
        <a:p>
          <a:endParaRPr lang="tr-TR"/>
        </a:p>
      </dgm:t>
    </dgm:pt>
    <dgm:pt modelId="{F6AB300D-7E56-44F9-AF89-98A338B55CA5}">
      <dgm:prSet custT="1"/>
      <dgm:spPr/>
      <dgm:t>
        <a:bodyPr/>
        <a:lstStyle/>
        <a:p>
          <a:pPr>
            <a:lnSpc>
              <a:spcPct val="150000"/>
            </a:lnSpc>
          </a:pPr>
          <a:r>
            <a:rPr lang="tr-TR" sz="1600" b="1" dirty="0">
              <a:solidFill>
                <a:schemeClr val="accent5">
                  <a:lumMod val="50000"/>
                </a:schemeClr>
              </a:solidFill>
              <a:latin typeface="Calibri"/>
              <a:ea typeface="+mn-ea"/>
              <a:cs typeface="+mn-cs"/>
            </a:rPr>
            <a:t>Türkiye Kanser Kontrol Programı</a:t>
          </a:r>
        </a:p>
      </dgm:t>
    </dgm:pt>
    <dgm:pt modelId="{8208C731-995C-4DA5-9417-FB952884AB04}" type="parTrans" cxnId="{1DDE56FE-6DDA-4205-97C0-900AF26B8C3B}">
      <dgm:prSet/>
      <dgm:spPr/>
      <dgm:t>
        <a:bodyPr/>
        <a:lstStyle/>
        <a:p>
          <a:endParaRPr lang="tr-TR"/>
        </a:p>
      </dgm:t>
    </dgm:pt>
    <dgm:pt modelId="{40B95937-211E-4551-936B-5AA69F2CD577}" type="sibTrans" cxnId="{1DDE56FE-6DDA-4205-97C0-900AF26B8C3B}">
      <dgm:prSet/>
      <dgm:spPr/>
      <dgm:t>
        <a:bodyPr/>
        <a:lstStyle/>
        <a:p>
          <a:endParaRPr lang="tr-TR"/>
        </a:p>
      </dgm:t>
    </dgm:pt>
    <dgm:pt modelId="{1EAC11E1-B8CE-475E-AFC2-8B1991085FF7}">
      <dgm:prSet phldrT="[Metin]" custT="1"/>
      <dgm:spPr>
        <a:xfrm rot="5400000">
          <a:off x="2869546" y="-1728124"/>
          <a:ext cx="1541879" cy="505308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nSpc>
              <a:spcPct val="100000"/>
            </a:lnSpc>
          </a:pPr>
          <a:endParaRPr lang="tr-TR" sz="2000" b="1" dirty="0">
            <a:solidFill>
              <a:schemeClr val="accent5">
                <a:lumMod val="50000"/>
              </a:schemeClr>
            </a:solidFill>
            <a:latin typeface="Calibri"/>
            <a:ea typeface="+mn-ea"/>
            <a:cs typeface="+mn-cs"/>
          </a:endParaRPr>
        </a:p>
      </dgm:t>
    </dgm:pt>
    <dgm:pt modelId="{F2E38424-5948-4AE2-AC61-95BD7B0CCB25}" type="parTrans" cxnId="{2E28C3FB-7FD6-4634-9D24-10FA02C9CAF5}">
      <dgm:prSet/>
      <dgm:spPr/>
      <dgm:t>
        <a:bodyPr/>
        <a:lstStyle/>
        <a:p>
          <a:endParaRPr lang="tr-TR"/>
        </a:p>
      </dgm:t>
    </dgm:pt>
    <dgm:pt modelId="{25E2475D-7C9D-4476-A06D-B52BB8FEEEF3}" type="sibTrans" cxnId="{2E28C3FB-7FD6-4634-9D24-10FA02C9CAF5}">
      <dgm:prSet/>
      <dgm:spPr/>
      <dgm:t>
        <a:bodyPr/>
        <a:lstStyle/>
        <a:p>
          <a:endParaRPr lang="tr-TR"/>
        </a:p>
      </dgm:t>
    </dgm:pt>
    <dgm:pt modelId="{E5DD2DBD-49A9-482A-8394-81A42EE99FCA}">
      <dgm:prSet phldrT="[Metin]" custT="1"/>
      <dgm:spPr>
        <a:xfrm rot="5400000">
          <a:off x="2869546" y="-1728124"/>
          <a:ext cx="1541879" cy="505308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nSpc>
              <a:spcPct val="150000"/>
            </a:lnSpc>
          </a:pPr>
          <a:r>
            <a:rPr lang="tr-TR" sz="1600" b="1" dirty="0">
              <a:solidFill>
                <a:schemeClr val="accent5">
                  <a:lumMod val="50000"/>
                </a:schemeClr>
              </a:solidFill>
              <a:latin typeface="Calibri"/>
              <a:ea typeface="+mn-ea"/>
              <a:cs typeface="+mn-cs"/>
            </a:rPr>
            <a:t>Türkiye Sağlıklı Beslenme ve Hareketli Hayat Programı</a:t>
          </a:r>
        </a:p>
      </dgm:t>
    </dgm:pt>
    <dgm:pt modelId="{8D379AB5-4B9D-4132-A36B-3E9D072E178A}" type="parTrans" cxnId="{7A79338E-E4D4-479C-9D68-D136BA092CCC}">
      <dgm:prSet/>
      <dgm:spPr/>
      <dgm:t>
        <a:bodyPr/>
        <a:lstStyle/>
        <a:p>
          <a:endParaRPr lang="tr-TR"/>
        </a:p>
      </dgm:t>
    </dgm:pt>
    <dgm:pt modelId="{4BAA8587-788C-420C-A72B-8F5B9162BB3A}" type="sibTrans" cxnId="{7A79338E-E4D4-479C-9D68-D136BA092CCC}">
      <dgm:prSet/>
      <dgm:spPr/>
      <dgm:t>
        <a:bodyPr/>
        <a:lstStyle/>
        <a:p>
          <a:endParaRPr lang="tr-TR"/>
        </a:p>
      </dgm:t>
    </dgm:pt>
    <dgm:pt modelId="{80DD9D26-CB10-427A-85B2-83CD97CF8939}">
      <dgm:prSet phldrT="[Metin]" custT="1"/>
      <dgm:spPr>
        <a:xfrm rot="5400000">
          <a:off x="2869546" y="-1728124"/>
          <a:ext cx="1541879" cy="505308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nSpc>
              <a:spcPct val="150000"/>
            </a:lnSpc>
          </a:pPr>
          <a:r>
            <a:rPr lang="tr-TR" sz="1600" b="1" dirty="0">
              <a:solidFill>
                <a:schemeClr val="accent5">
                  <a:lumMod val="50000"/>
                </a:schemeClr>
              </a:solidFill>
              <a:latin typeface="Calibri"/>
              <a:ea typeface="+mn-ea"/>
              <a:cs typeface="+mn-cs"/>
            </a:rPr>
            <a:t>Türkiye Aşırı Tuz tüketiminin Azaltılması Programı</a:t>
          </a:r>
        </a:p>
      </dgm:t>
    </dgm:pt>
    <dgm:pt modelId="{E604282E-B626-4E8B-9BE6-375445E08236}" type="parTrans" cxnId="{10938EE8-635B-4EFF-B9CB-889EC3644F78}">
      <dgm:prSet/>
      <dgm:spPr/>
      <dgm:t>
        <a:bodyPr/>
        <a:lstStyle/>
        <a:p>
          <a:endParaRPr lang="tr-TR"/>
        </a:p>
      </dgm:t>
    </dgm:pt>
    <dgm:pt modelId="{2CA36B6E-5F64-4DE6-A036-447116275758}" type="sibTrans" cxnId="{10938EE8-635B-4EFF-B9CB-889EC3644F78}">
      <dgm:prSet/>
      <dgm:spPr/>
      <dgm:t>
        <a:bodyPr/>
        <a:lstStyle/>
        <a:p>
          <a:endParaRPr lang="tr-TR"/>
        </a:p>
      </dgm:t>
    </dgm:pt>
    <dgm:pt modelId="{0D757437-F6F4-46D4-AA04-3BF8CF5BD8F1}">
      <dgm:prSet custT="1"/>
      <dgm:spPr/>
      <dgm:t>
        <a:bodyPr/>
        <a:lstStyle/>
        <a:p>
          <a:pPr>
            <a:lnSpc>
              <a:spcPct val="150000"/>
            </a:lnSpc>
          </a:pPr>
          <a:r>
            <a:rPr lang="tr-TR" sz="1600" b="1" dirty="0" smtClean="0">
              <a:solidFill>
                <a:schemeClr val="accent5">
                  <a:lumMod val="50000"/>
                </a:schemeClr>
              </a:solidFill>
              <a:latin typeface="Calibri"/>
              <a:ea typeface="+mn-ea"/>
              <a:cs typeface="+mn-cs"/>
            </a:rPr>
            <a:t>Türkiye Kas ve İskelet Sistemi Hastalıkları Önleme ve Kontrol Programı</a:t>
          </a:r>
          <a:endParaRPr lang="tr-TR" sz="1600" b="1" dirty="0">
            <a:solidFill>
              <a:schemeClr val="accent5">
                <a:lumMod val="50000"/>
              </a:schemeClr>
            </a:solidFill>
            <a:latin typeface="Calibri"/>
            <a:ea typeface="+mn-ea"/>
            <a:cs typeface="+mn-cs"/>
          </a:endParaRPr>
        </a:p>
      </dgm:t>
    </dgm:pt>
    <dgm:pt modelId="{A8EBF546-30AB-42F9-98AA-1E6BF9F910E6}" type="parTrans" cxnId="{05141F94-ABE0-4525-A51A-29C80E54A8A9}">
      <dgm:prSet/>
      <dgm:spPr/>
      <dgm:t>
        <a:bodyPr/>
        <a:lstStyle/>
        <a:p>
          <a:endParaRPr lang="tr-TR"/>
        </a:p>
      </dgm:t>
    </dgm:pt>
    <dgm:pt modelId="{59BFE424-20DF-4CF1-AC8A-EB027DD99EC1}" type="sibTrans" cxnId="{05141F94-ABE0-4525-A51A-29C80E54A8A9}">
      <dgm:prSet/>
      <dgm:spPr/>
      <dgm:t>
        <a:bodyPr/>
        <a:lstStyle/>
        <a:p>
          <a:endParaRPr lang="tr-TR"/>
        </a:p>
      </dgm:t>
    </dgm:pt>
    <dgm:pt modelId="{0E5070F7-14AC-40D4-99D7-C483E6017FE9}" type="pres">
      <dgm:prSet presAssocID="{BA6C801B-BBE4-4CF2-838C-52C44AA4F015}" presName="linearFlow" presStyleCnt="0">
        <dgm:presLayoutVars>
          <dgm:dir/>
          <dgm:animLvl val="lvl"/>
          <dgm:resizeHandles val="exact"/>
        </dgm:presLayoutVars>
      </dgm:prSet>
      <dgm:spPr/>
      <dgm:t>
        <a:bodyPr/>
        <a:lstStyle/>
        <a:p>
          <a:endParaRPr lang="tr-TR"/>
        </a:p>
      </dgm:t>
    </dgm:pt>
    <dgm:pt modelId="{5CA0178D-29C2-4782-89DC-F26FE114568B}" type="pres">
      <dgm:prSet presAssocID="{16AF0034-6A7F-4749-9A1B-417DC0D31099}" presName="composite" presStyleCnt="0"/>
      <dgm:spPr/>
    </dgm:pt>
    <dgm:pt modelId="{16CAE6F5-0EEC-4C9D-8B9F-AB82AA1DAA5A}" type="pres">
      <dgm:prSet presAssocID="{16AF0034-6A7F-4749-9A1B-417DC0D31099}" presName="parentText" presStyleLbl="alignNode1" presStyleIdx="0" presStyleCnt="2" custScaleX="68644" custScaleY="86411" custLinFactNeighborX="6100" custLinFactNeighborY="-3603">
        <dgm:presLayoutVars>
          <dgm:chMax val="1"/>
          <dgm:bulletEnabled val="1"/>
        </dgm:presLayoutVars>
      </dgm:prSet>
      <dgm:spPr/>
      <dgm:t>
        <a:bodyPr/>
        <a:lstStyle/>
        <a:p>
          <a:endParaRPr lang="tr-TR"/>
        </a:p>
      </dgm:t>
    </dgm:pt>
    <dgm:pt modelId="{7F61DEA4-44AD-4E1F-A26E-A1925271D10B}" type="pres">
      <dgm:prSet presAssocID="{16AF0034-6A7F-4749-9A1B-417DC0D31099}" presName="descendantText" presStyleLbl="alignAcc1" presStyleIdx="0" presStyleCnt="2" custScaleX="95626" custScaleY="89394" custLinFactNeighborX="173" custLinFactNeighborY="-7840">
        <dgm:presLayoutVars>
          <dgm:bulletEnabled val="1"/>
        </dgm:presLayoutVars>
      </dgm:prSet>
      <dgm:spPr>
        <a:prstGeom prst="round2SameRect">
          <a:avLst/>
        </a:prstGeom>
      </dgm:spPr>
      <dgm:t>
        <a:bodyPr/>
        <a:lstStyle/>
        <a:p>
          <a:endParaRPr lang="tr-TR"/>
        </a:p>
      </dgm:t>
    </dgm:pt>
    <dgm:pt modelId="{8820B3F5-F3FB-4109-8411-166DAB7017D6}" type="pres">
      <dgm:prSet presAssocID="{FAE99096-013B-4189-B4C5-4583C465F580}" presName="sp" presStyleCnt="0"/>
      <dgm:spPr/>
    </dgm:pt>
    <dgm:pt modelId="{940C498F-1486-4DE4-B631-DF1BADDEED13}" type="pres">
      <dgm:prSet presAssocID="{ED9B7C52-058C-4A2C-9949-C053BEF1E5DC}" presName="composite" presStyleCnt="0"/>
      <dgm:spPr/>
    </dgm:pt>
    <dgm:pt modelId="{4CC7D3C4-8D6F-4656-8C79-F87BEAEE686F}" type="pres">
      <dgm:prSet presAssocID="{ED9B7C52-058C-4A2C-9949-C053BEF1E5DC}" presName="parentText" presStyleLbl="alignNode1" presStyleIdx="1" presStyleCnt="2" custScaleX="68625" custLinFactNeighborX="8016" custLinFactNeighborY="-15708">
        <dgm:presLayoutVars>
          <dgm:chMax val="1"/>
          <dgm:bulletEnabled val="1"/>
        </dgm:presLayoutVars>
      </dgm:prSet>
      <dgm:spPr/>
      <dgm:t>
        <a:bodyPr/>
        <a:lstStyle/>
        <a:p>
          <a:endParaRPr lang="tr-TR"/>
        </a:p>
      </dgm:t>
    </dgm:pt>
    <dgm:pt modelId="{217B25D0-D924-42C1-A366-D900320177C3}" type="pres">
      <dgm:prSet presAssocID="{ED9B7C52-058C-4A2C-9949-C053BEF1E5DC}" presName="descendantText" presStyleLbl="alignAcc1" presStyleIdx="1" presStyleCnt="2" custScaleX="95906" custScaleY="196296" custLinFactNeighborX="480" custLinFactNeighborY="5089">
        <dgm:presLayoutVars>
          <dgm:bulletEnabled val="1"/>
        </dgm:presLayoutVars>
      </dgm:prSet>
      <dgm:spPr/>
      <dgm:t>
        <a:bodyPr/>
        <a:lstStyle/>
        <a:p>
          <a:endParaRPr lang="tr-TR"/>
        </a:p>
      </dgm:t>
    </dgm:pt>
  </dgm:ptLst>
  <dgm:cxnLst>
    <dgm:cxn modelId="{D7EEE643-8253-4C24-885D-79349E361906}" type="presOf" srcId="{ED9B7C52-058C-4A2C-9949-C053BEF1E5DC}" destId="{4CC7D3C4-8D6F-4656-8C79-F87BEAEE686F}" srcOrd="0" destOrd="0" presId="urn:microsoft.com/office/officeart/2005/8/layout/chevron2"/>
    <dgm:cxn modelId="{46C0ADE0-5150-49D7-8643-4BB968565158}" type="presOf" srcId="{7E65AC64-FE83-4DA3-9692-39B40A11EEB0}" destId="{217B25D0-D924-42C1-A366-D900320177C3}" srcOrd="0" destOrd="5" presId="urn:microsoft.com/office/officeart/2005/8/layout/chevron2"/>
    <dgm:cxn modelId="{AC4466C0-60B4-4E15-99EC-E43CB22DA0C0}" type="presOf" srcId="{904BB62F-A860-4F4C-943F-E0077481B49D}" destId="{217B25D0-D924-42C1-A366-D900320177C3}" srcOrd="0" destOrd="2" presId="urn:microsoft.com/office/officeart/2005/8/layout/chevron2"/>
    <dgm:cxn modelId="{5A6B2CD2-FC54-48DC-9843-F734ABCC882C}" srcId="{ED9B7C52-058C-4A2C-9949-C053BEF1E5DC}" destId="{7E65AC64-FE83-4DA3-9692-39B40A11EEB0}" srcOrd="5" destOrd="0" parTransId="{D825F7F4-2F99-42A6-8D2E-F608FBA9CB65}" sibTransId="{B34EED5A-546A-4BEF-8174-ED05D958B033}"/>
    <dgm:cxn modelId="{563FC99C-73EA-4F21-B0F1-270876E24AA3}" type="presOf" srcId="{E5DD2DBD-49A9-482A-8394-81A42EE99FCA}" destId="{7F61DEA4-44AD-4E1F-A26E-A1925271D10B}" srcOrd="0" destOrd="1" presId="urn:microsoft.com/office/officeart/2005/8/layout/chevron2"/>
    <dgm:cxn modelId="{1DDE56FE-6DDA-4205-97C0-900AF26B8C3B}" srcId="{ED9B7C52-058C-4A2C-9949-C053BEF1E5DC}" destId="{F6AB300D-7E56-44F9-AF89-98A338B55CA5}" srcOrd="6" destOrd="0" parTransId="{8208C731-995C-4DA5-9417-FB952884AB04}" sibTransId="{40B95937-211E-4551-936B-5AA69F2CD577}"/>
    <dgm:cxn modelId="{83972FA4-D191-4E64-9333-08E8849083E0}" type="presOf" srcId="{80DD9D26-CB10-427A-85B2-83CD97CF8939}" destId="{7F61DEA4-44AD-4E1F-A26E-A1925271D10B}" srcOrd="0" destOrd="2" presId="urn:microsoft.com/office/officeart/2005/8/layout/chevron2"/>
    <dgm:cxn modelId="{04D9C75B-1474-4689-9FB9-D0D7F9B498D9}" srcId="{16AF0034-6A7F-4749-9A1B-417DC0D31099}" destId="{C8E6E09E-D824-4804-9479-B6953A1D7420}" srcOrd="0" destOrd="0" parTransId="{2F1BA068-C610-4B6A-AF06-4FB80B681E07}" sibTransId="{F1E6AA4B-4FBB-41F3-9FD3-B15FB6BE5638}"/>
    <dgm:cxn modelId="{8E22D469-86B0-41A7-8693-8922B9853742}" type="presOf" srcId="{16AF0034-6A7F-4749-9A1B-417DC0D31099}" destId="{16CAE6F5-0EEC-4C9D-8B9F-AB82AA1DAA5A}" srcOrd="0" destOrd="0" presId="urn:microsoft.com/office/officeart/2005/8/layout/chevron2"/>
    <dgm:cxn modelId="{26CDDECA-0044-46E0-8057-AA3BC5111731}" type="presOf" srcId="{BA6C801B-BBE4-4CF2-838C-52C44AA4F015}" destId="{0E5070F7-14AC-40D4-99D7-C483E6017FE9}" srcOrd="0" destOrd="0" presId="urn:microsoft.com/office/officeart/2005/8/layout/chevron2"/>
    <dgm:cxn modelId="{10938EE8-635B-4EFF-B9CB-889EC3644F78}" srcId="{16AF0034-6A7F-4749-9A1B-417DC0D31099}" destId="{80DD9D26-CB10-427A-85B2-83CD97CF8939}" srcOrd="2" destOrd="0" parTransId="{E604282E-B626-4E8B-9BE6-375445E08236}" sibTransId="{2CA36B6E-5F64-4DE6-A036-447116275758}"/>
    <dgm:cxn modelId="{7A79338E-E4D4-479C-9D68-D136BA092CCC}" srcId="{16AF0034-6A7F-4749-9A1B-417DC0D31099}" destId="{E5DD2DBD-49A9-482A-8394-81A42EE99FCA}" srcOrd="1" destOrd="0" parTransId="{8D379AB5-4B9D-4132-A36B-3E9D072E178A}" sibTransId="{4BAA8587-788C-420C-A72B-8F5B9162BB3A}"/>
    <dgm:cxn modelId="{C9690CCB-0ADF-4D0E-B53C-71E24638C5CB}" type="presOf" srcId="{829E9288-81DD-494F-815B-C0B727D3BE4D}" destId="{217B25D0-D924-42C1-A366-D900320177C3}" srcOrd="0" destOrd="3" presId="urn:microsoft.com/office/officeart/2005/8/layout/chevron2"/>
    <dgm:cxn modelId="{771DF899-A6BC-40B6-B7FE-0A8804CD5BA8}" srcId="{BA6C801B-BBE4-4CF2-838C-52C44AA4F015}" destId="{ED9B7C52-058C-4A2C-9949-C053BEF1E5DC}" srcOrd="1" destOrd="0" parTransId="{09B9FC2F-F388-43DD-8A3B-3B49C6D3DE5D}" sibTransId="{C88B3400-AC2A-4E69-9608-2AAAAC9304B0}"/>
    <dgm:cxn modelId="{40BD7B47-CE7F-499B-9686-E13B5F62B392}" type="presOf" srcId="{A804D945-9C6A-4652-8154-3C3EC1CBFBB6}" destId="{217B25D0-D924-42C1-A366-D900320177C3}" srcOrd="0" destOrd="1" presId="urn:microsoft.com/office/officeart/2005/8/layout/chevron2"/>
    <dgm:cxn modelId="{EC8E9159-A8FF-4FDE-9122-48ED087907A0}" type="presOf" srcId="{C8E6E09E-D824-4804-9479-B6953A1D7420}" destId="{7F61DEA4-44AD-4E1F-A26E-A1925271D10B}" srcOrd="0" destOrd="0" presId="urn:microsoft.com/office/officeart/2005/8/layout/chevron2"/>
    <dgm:cxn modelId="{FCE4983D-E739-4EA3-9F3B-4F94F5922848}" type="presOf" srcId="{4CD3AF08-F6ED-4AEA-8993-B9E72E3E7EC1}" destId="{217B25D0-D924-42C1-A366-D900320177C3}" srcOrd="0" destOrd="0" presId="urn:microsoft.com/office/officeart/2005/8/layout/chevron2"/>
    <dgm:cxn modelId="{2FD44120-8F64-4007-B770-C7849388E194}" type="presOf" srcId="{0D757437-F6F4-46D4-AA04-3BF8CF5BD8F1}" destId="{217B25D0-D924-42C1-A366-D900320177C3}" srcOrd="0" destOrd="4" presId="urn:microsoft.com/office/officeart/2005/8/layout/chevron2"/>
    <dgm:cxn modelId="{C77839E1-6212-4533-BA1F-D738D7579065}" type="presOf" srcId="{1EAC11E1-B8CE-475E-AFC2-8B1991085FF7}" destId="{7F61DEA4-44AD-4E1F-A26E-A1925271D10B}" srcOrd="0" destOrd="3" presId="urn:microsoft.com/office/officeart/2005/8/layout/chevron2"/>
    <dgm:cxn modelId="{B0B16FB5-7007-4623-9F71-DC5CCB6F6A92}" srcId="{ED9B7C52-058C-4A2C-9949-C053BEF1E5DC}" destId="{A804D945-9C6A-4652-8154-3C3EC1CBFBB6}" srcOrd="1" destOrd="0" parTransId="{94763A2B-8C22-4498-9002-31DCD044195E}" sibTransId="{876E9508-B158-4B2E-BE56-8C8A46FBAB91}"/>
    <dgm:cxn modelId="{8A8A98C9-734B-4F1D-BF46-68AA96AA7C4A}" srcId="{BA6C801B-BBE4-4CF2-838C-52C44AA4F015}" destId="{16AF0034-6A7F-4749-9A1B-417DC0D31099}" srcOrd="0" destOrd="0" parTransId="{B200F514-FB75-42CA-8805-B70FB2C9A339}" sibTransId="{FAE99096-013B-4189-B4C5-4583C465F580}"/>
    <dgm:cxn modelId="{A764B0A6-D7A5-48F2-9D75-395DC502ABA4}" srcId="{ED9B7C52-058C-4A2C-9949-C053BEF1E5DC}" destId="{904BB62F-A860-4F4C-943F-E0077481B49D}" srcOrd="2" destOrd="0" parTransId="{F123E48D-8464-4004-82E7-56E8948C2C31}" sibTransId="{70F6DCE5-13F4-450C-8005-62BF73F6FC5A}"/>
    <dgm:cxn modelId="{A59E2CD5-E7E2-4EF9-957A-D1A15AF2D39F}" type="presOf" srcId="{F6AB300D-7E56-44F9-AF89-98A338B55CA5}" destId="{217B25D0-D924-42C1-A366-D900320177C3}" srcOrd="0" destOrd="6" presId="urn:microsoft.com/office/officeart/2005/8/layout/chevron2"/>
    <dgm:cxn modelId="{2E28C3FB-7FD6-4634-9D24-10FA02C9CAF5}" srcId="{16AF0034-6A7F-4749-9A1B-417DC0D31099}" destId="{1EAC11E1-B8CE-475E-AFC2-8B1991085FF7}" srcOrd="3" destOrd="0" parTransId="{F2E38424-5948-4AE2-AC61-95BD7B0CCB25}" sibTransId="{25E2475D-7C9D-4476-A06D-B52BB8FEEEF3}"/>
    <dgm:cxn modelId="{05141F94-ABE0-4525-A51A-29C80E54A8A9}" srcId="{ED9B7C52-058C-4A2C-9949-C053BEF1E5DC}" destId="{0D757437-F6F4-46D4-AA04-3BF8CF5BD8F1}" srcOrd="4" destOrd="0" parTransId="{A8EBF546-30AB-42F9-98AA-1E6BF9F910E6}" sibTransId="{59BFE424-20DF-4CF1-AC8A-EB027DD99EC1}"/>
    <dgm:cxn modelId="{0789EF71-89F9-4840-9AA7-B706A792CD70}" srcId="{ED9B7C52-058C-4A2C-9949-C053BEF1E5DC}" destId="{4CD3AF08-F6ED-4AEA-8993-B9E72E3E7EC1}" srcOrd="0" destOrd="0" parTransId="{7B12F286-0772-4479-8086-974300DB1FAB}" sibTransId="{4F9121F5-F0A1-475E-B22E-2BC33CCF55FF}"/>
    <dgm:cxn modelId="{5C4392F2-CF58-40A2-970B-4135751F950E}" srcId="{ED9B7C52-058C-4A2C-9949-C053BEF1E5DC}" destId="{829E9288-81DD-494F-815B-C0B727D3BE4D}" srcOrd="3" destOrd="0" parTransId="{C4154F56-E0CD-405E-83B3-CD41055BEAB5}" sibTransId="{D00C1BF3-2A2A-4F3E-B4F7-8267D30422FE}"/>
    <dgm:cxn modelId="{3DCEE57F-1737-45C2-8D78-59EBACE784E0}" type="presParOf" srcId="{0E5070F7-14AC-40D4-99D7-C483E6017FE9}" destId="{5CA0178D-29C2-4782-89DC-F26FE114568B}" srcOrd="0" destOrd="0" presId="urn:microsoft.com/office/officeart/2005/8/layout/chevron2"/>
    <dgm:cxn modelId="{F6D8DE69-1948-4C86-9BBE-789CFC4FB83F}" type="presParOf" srcId="{5CA0178D-29C2-4782-89DC-F26FE114568B}" destId="{16CAE6F5-0EEC-4C9D-8B9F-AB82AA1DAA5A}" srcOrd="0" destOrd="0" presId="urn:microsoft.com/office/officeart/2005/8/layout/chevron2"/>
    <dgm:cxn modelId="{63143F4E-B741-4EC0-B5C6-7EAB3CCF9CDB}" type="presParOf" srcId="{5CA0178D-29C2-4782-89DC-F26FE114568B}" destId="{7F61DEA4-44AD-4E1F-A26E-A1925271D10B}" srcOrd="1" destOrd="0" presId="urn:microsoft.com/office/officeart/2005/8/layout/chevron2"/>
    <dgm:cxn modelId="{F37440F5-898A-4151-856A-DE95929333D6}" type="presParOf" srcId="{0E5070F7-14AC-40D4-99D7-C483E6017FE9}" destId="{8820B3F5-F3FB-4109-8411-166DAB7017D6}" srcOrd="1" destOrd="0" presId="urn:microsoft.com/office/officeart/2005/8/layout/chevron2"/>
    <dgm:cxn modelId="{C03AC65C-9900-495B-8DA1-C5CF31423FF5}" type="presParOf" srcId="{0E5070F7-14AC-40D4-99D7-C483E6017FE9}" destId="{940C498F-1486-4DE4-B631-DF1BADDEED13}" srcOrd="2" destOrd="0" presId="urn:microsoft.com/office/officeart/2005/8/layout/chevron2"/>
    <dgm:cxn modelId="{F2826FCD-46FA-4A6E-B402-4E0738452694}" type="presParOf" srcId="{940C498F-1486-4DE4-B631-DF1BADDEED13}" destId="{4CC7D3C4-8D6F-4656-8C79-F87BEAEE686F}" srcOrd="0" destOrd="0" presId="urn:microsoft.com/office/officeart/2005/8/layout/chevron2"/>
    <dgm:cxn modelId="{EE308CDC-4DDF-4B45-B964-D49D75C11576}" type="presParOf" srcId="{940C498F-1486-4DE4-B631-DF1BADDEED13}" destId="{217B25D0-D924-42C1-A366-D900320177C3}"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AA912-3B0B-4C8C-8A65-A3A6A8589CF7}">
      <dsp:nvSpPr>
        <dsp:cNvPr id="0" name=""/>
        <dsp:cNvSpPr/>
      </dsp:nvSpPr>
      <dsp:spPr>
        <a:xfrm>
          <a:off x="-3687320" y="-566517"/>
          <a:ext cx="4395347" cy="4395347"/>
        </a:xfrm>
        <a:prstGeom prst="blockArc">
          <a:avLst>
            <a:gd name="adj1" fmla="val 18900000"/>
            <a:gd name="adj2" fmla="val 2700000"/>
            <a:gd name="adj3" fmla="val 49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29E27-64E4-4E51-9B3B-C1EB93065764}">
      <dsp:nvSpPr>
        <dsp:cNvPr id="0" name=""/>
        <dsp:cNvSpPr/>
      </dsp:nvSpPr>
      <dsp:spPr>
        <a:xfrm>
          <a:off x="310457" y="203829"/>
          <a:ext cx="8044257" cy="40791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786" tIns="38100" rIns="38100" bIns="38100" numCol="1" spcCol="1270" anchor="ctr" anchorCtr="0">
          <a:noAutofit/>
        </a:bodyPr>
        <a:lstStyle/>
        <a:p>
          <a:pPr lvl="0" algn="l" defTabSz="666750">
            <a:lnSpc>
              <a:spcPct val="90000"/>
            </a:lnSpc>
            <a:spcBef>
              <a:spcPct val="0"/>
            </a:spcBef>
            <a:spcAft>
              <a:spcPct val="35000"/>
            </a:spcAft>
          </a:pPr>
          <a:r>
            <a:rPr lang="tr-TR" sz="1500" b="1" kern="1200" dirty="0">
              <a:solidFill>
                <a:schemeClr val="bg1"/>
              </a:solidFill>
              <a:effectLst/>
            </a:rPr>
            <a:t>Kalp ve damar hastalıkları, kanser, diyabet veya kronik akciğer hastalıklarına bağlı erken ölümlerin  %25 göreli azaltılması</a:t>
          </a:r>
          <a:endParaRPr lang="tr-TR" sz="1500" b="1" kern="1200" dirty="0">
            <a:solidFill>
              <a:schemeClr val="bg1"/>
            </a:solidFill>
          </a:endParaRPr>
        </a:p>
      </dsp:txBody>
      <dsp:txXfrm>
        <a:off x="310457" y="203829"/>
        <a:ext cx="8044257" cy="407919"/>
      </dsp:txXfrm>
    </dsp:sp>
    <dsp:sp modelId="{A72877A9-7646-48A7-8D12-C01603FD096B}">
      <dsp:nvSpPr>
        <dsp:cNvPr id="0" name=""/>
        <dsp:cNvSpPr/>
      </dsp:nvSpPr>
      <dsp:spPr>
        <a:xfrm>
          <a:off x="55507" y="152839"/>
          <a:ext cx="509899" cy="50989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00880-F37F-4BC1-97D7-D2E034E05832}">
      <dsp:nvSpPr>
        <dsp:cNvPr id="0" name=""/>
        <dsp:cNvSpPr/>
      </dsp:nvSpPr>
      <dsp:spPr>
        <a:xfrm>
          <a:off x="602760" y="815512"/>
          <a:ext cx="7751954" cy="407919"/>
        </a:xfrm>
        <a:prstGeom prst="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786" tIns="38100" rIns="38100" bIns="38100" numCol="1" spcCol="1270" anchor="ctr" anchorCtr="0">
          <a:noAutofit/>
        </a:bodyPr>
        <a:lstStyle/>
        <a:p>
          <a:pPr lvl="0" algn="l" defTabSz="666750">
            <a:lnSpc>
              <a:spcPct val="90000"/>
            </a:lnSpc>
            <a:spcBef>
              <a:spcPct val="0"/>
            </a:spcBef>
            <a:spcAft>
              <a:spcPct val="35000"/>
            </a:spcAft>
          </a:pPr>
          <a:r>
            <a:rPr lang="tr-TR" sz="1500" b="1" kern="1200" dirty="0">
              <a:solidFill>
                <a:schemeClr val="tx2">
                  <a:lumMod val="50000"/>
                </a:schemeClr>
              </a:solidFill>
              <a:effectLst/>
            </a:rPr>
            <a:t>Alkol kullanımının artışının önlenmesi</a:t>
          </a:r>
          <a:endParaRPr lang="tr-TR" sz="1500" b="1" kern="1200" dirty="0">
            <a:solidFill>
              <a:schemeClr val="tx2">
                <a:lumMod val="50000"/>
              </a:schemeClr>
            </a:solidFill>
          </a:endParaRPr>
        </a:p>
      </dsp:txBody>
      <dsp:txXfrm>
        <a:off x="602760" y="815512"/>
        <a:ext cx="7751954" cy="407919"/>
      </dsp:txXfrm>
    </dsp:sp>
    <dsp:sp modelId="{116AAD22-259C-4F24-9A1C-38AA669F7619}">
      <dsp:nvSpPr>
        <dsp:cNvPr id="0" name=""/>
        <dsp:cNvSpPr/>
      </dsp:nvSpPr>
      <dsp:spPr>
        <a:xfrm>
          <a:off x="347810" y="764522"/>
          <a:ext cx="509899" cy="509899"/>
        </a:xfrm>
        <a:prstGeom prst="ellipse">
          <a:avLst/>
        </a:prstGeom>
        <a:solidFill>
          <a:schemeClr val="lt1">
            <a:hueOff val="0"/>
            <a:satOff val="0"/>
            <a:lumOff val="0"/>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E1BEC8-7E4E-4CF6-A84C-B1430932D639}">
      <dsp:nvSpPr>
        <dsp:cNvPr id="0" name=""/>
        <dsp:cNvSpPr/>
      </dsp:nvSpPr>
      <dsp:spPr>
        <a:xfrm>
          <a:off x="692474" y="1427196"/>
          <a:ext cx="7662241" cy="407919"/>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786" tIns="38100" rIns="38100" bIns="38100" numCol="1" spcCol="1270" anchor="ctr" anchorCtr="0">
          <a:noAutofit/>
        </a:bodyPr>
        <a:lstStyle/>
        <a:p>
          <a:pPr lvl="0" algn="l" defTabSz="666750">
            <a:lnSpc>
              <a:spcPct val="90000"/>
            </a:lnSpc>
            <a:spcBef>
              <a:spcPct val="0"/>
            </a:spcBef>
            <a:spcAft>
              <a:spcPct val="35000"/>
            </a:spcAft>
          </a:pPr>
          <a:r>
            <a:rPr lang="tr-TR" sz="1500" b="1" kern="1200" dirty="0">
              <a:solidFill>
                <a:schemeClr val="tx2">
                  <a:lumMod val="50000"/>
                </a:schemeClr>
              </a:solidFill>
              <a:effectLst/>
            </a:rPr>
            <a:t>Fiziksel </a:t>
          </a:r>
          <a:r>
            <a:rPr lang="tr-TR" sz="1500" b="1" kern="1200" dirty="0" err="1">
              <a:solidFill>
                <a:schemeClr val="tx2">
                  <a:lumMod val="50000"/>
                </a:schemeClr>
              </a:solidFill>
              <a:effectLst/>
            </a:rPr>
            <a:t>inaktivite</a:t>
          </a:r>
          <a:r>
            <a:rPr lang="tr-TR" sz="1500" b="1" kern="1200" dirty="0">
              <a:solidFill>
                <a:schemeClr val="tx2">
                  <a:lumMod val="50000"/>
                </a:schemeClr>
              </a:solidFill>
              <a:effectLst/>
            </a:rPr>
            <a:t> sıklığında %10 azalma</a:t>
          </a:r>
          <a:endParaRPr lang="tr-TR" sz="1500" b="1" kern="1200" dirty="0">
            <a:solidFill>
              <a:schemeClr val="tx2">
                <a:lumMod val="50000"/>
              </a:schemeClr>
            </a:solidFill>
          </a:endParaRPr>
        </a:p>
      </dsp:txBody>
      <dsp:txXfrm>
        <a:off x="692474" y="1427196"/>
        <a:ext cx="7662241" cy="407919"/>
      </dsp:txXfrm>
    </dsp:sp>
    <dsp:sp modelId="{7D0BF133-6B21-4B37-8E87-B6F913745029}">
      <dsp:nvSpPr>
        <dsp:cNvPr id="0" name=""/>
        <dsp:cNvSpPr/>
      </dsp:nvSpPr>
      <dsp:spPr>
        <a:xfrm>
          <a:off x="437524" y="1376206"/>
          <a:ext cx="509899" cy="509899"/>
        </a:xfrm>
        <a:prstGeom prst="ellipse">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BC431-6A0C-4549-AF0E-74D8DDF7EBDB}">
      <dsp:nvSpPr>
        <dsp:cNvPr id="0" name=""/>
        <dsp:cNvSpPr/>
      </dsp:nvSpPr>
      <dsp:spPr>
        <a:xfrm>
          <a:off x="602760" y="2038879"/>
          <a:ext cx="7751954" cy="407919"/>
        </a:xfrm>
        <a:prstGeom prst="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786" tIns="38100" rIns="38100" bIns="38100" numCol="1" spcCol="1270" anchor="ctr" anchorCtr="0">
          <a:noAutofit/>
        </a:bodyPr>
        <a:lstStyle/>
        <a:p>
          <a:pPr lvl="0" algn="l" defTabSz="666750">
            <a:lnSpc>
              <a:spcPct val="90000"/>
            </a:lnSpc>
            <a:spcBef>
              <a:spcPct val="0"/>
            </a:spcBef>
            <a:spcAft>
              <a:spcPct val="35000"/>
            </a:spcAft>
          </a:pPr>
          <a:r>
            <a:rPr lang="tr-TR" sz="1500" b="1" kern="1200" dirty="0">
              <a:solidFill>
                <a:schemeClr val="tx2">
                  <a:lumMod val="50000"/>
                </a:schemeClr>
              </a:solidFill>
              <a:effectLst/>
            </a:rPr>
            <a:t>Nüfusun ortanca tuz/sodyum tüketim oranında %30 göreli azalma</a:t>
          </a:r>
          <a:endParaRPr lang="tr-TR" sz="1500" b="1" kern="1200" dirty="0">
            <a:solidFill>
              <a:schemeClr val="tx2">
                <a:lumMod val="50000"/>
              </a:schemeClr>
            </a:solidFill>
            <a:effectLst/>
            <a:latin typeface="Calibri"/>
            <a:ea typeface="Times New Roman"/>
            <a:cs typeface="Times New Roman"/>
          </a:endParaRPr>
        </a:p>
      </dsp:txBody>
      <dsp:txXfrm>
        <a:off x="602760" y="2038879"/>
        <a:ext cx="7751954" cy="407919"/>
      </dsp:txXfrm>
    </dsp:sp>
    <dsp:sp modelId="{450E1CF0-A4EA-44A2-8F91-AD6CDA9AAE8A}">
      <dsp:nvSpPr>
        <dsp:cNvPr id="0" name=""/>
        <dsp:cNvSpPr/>
      </dsp:nvSpPr>
      <dsp:spPr>
        <a:xfrm>
          <a:off x="347810" y="1987889"/>
          <a:ext cx="509899" cy="509899"/>
        </a:xfrm>
        <a:prstGeom prst="ellipse">
          <a:avLst/>
        </a:prstGeom>
        <a:solidFill>
          <a:schemeClr val="lt1">
            <a:hueOff val="0"/>
            <a:satOff val="0"/>
            <a:lumOff val="0"/>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02E922-CFE0-4741-90B9-553648668FB3}">
      <dsp:nvSpPr>
        <dsp:cNvPr id="0" name=""/>
        <dsp:cNvSpPr/>
      </dsp:nvSpPr>
      <dsp:spPr>
        <a:xfrm>
          <a:off x="310457" y="2650563"/>
          <a:ext cx="8044257" cy="407919"/>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786" tIns="38100" rIns="38100" bIns="38100" numCol="1" spcCol="1270" anchor="ctr" anchorCtr="0">
          <a:noAutofit/>
        </a:bodyPr>
        <a:lstStyle/>
        <a:p>
          <a:pPr lvl="0" algn="l" defTabSz="666750">
            <a:lnSpc>
              <a:spcPct val="90000"/>
            </a:lnSpc>
            <a:spcBef>
              <a:spcPct val="0"/>
            </a:spcBef>
            <a:spcAft>
              <a:spcPct val="35000"/>
            </a:spcAft>
          </a:pPr>
          <a:r>
            <a:rPr lang="tr-TR" sz="1500" b="1" kern="1200">
              <a:solidFill>
                <a:schemeClr val="tx2">
                  <a:lumMod val="50000"/>
                </a:schemeClr>
              </a:solidFill>
              <a:effectLst/>
            </a:rPr>
            <a:t>15 yaş üstü bireylerde tütün kullanma sıklığında %30 göreli azalma</a:t>
          </a:r>
          <a:endParaRPr lang="tr-TR" sz="1500" b="1" kern="1200" dirty="0">
            <a:solidFill>
              <a:schemeClr val="tx2">
                <a:lumMod val="50000"/>
              </a:schemeClr>
            </a:solidFill>
            <a:effectLst/>
            <a:latin typeface="Calibri"/>
            <a:ea typeface="Times New Roman"/>
            <a:cs typeface="Times New Roman"/>
          </a:endParaRPr>
        </a:p>
      </dsp:txBody>
      <dsp:txXfrm>
        <a:off x="310457" y="2650563"/>
        <a:ext cx="8044257" cy="407919"/>
      </dsp:txXfrm>
    </dsp:sp>
    <dsp:sp modelId="{DD5E3847-5648-4992-94DC-4A903EC38B20}">
      <dsp:nvSpPr>
        <dsp:cNvPr id="0" name=""/>
        <dsp:cNvSpPr/>
      </dsp:nvSpPr>
      <dsp:spPr>
        <a:xfrm>
          <a:off x="55507" y="2599573"/>
          <a:ext cx="509899" cy="509899"/>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AA912-3B0B-4C8C-8A65-A3A6A8589CF7}">
      <dsp:nvSpPr>
        <dsp:cNvPr id="0" name=""/>
        <dsp:cNvSpPr/>
      </dsp:nvSpPr>
      <dsp:spPr>
        <a:xfrm>
          <a:off x="-2916807" y="-449379"/>
          <a:ext cx="3480033" cy="3480033"/>
        </a:xfrm>
        <a:prstGeom prst="blockArc">
          <a:avLst>
            <a:gd name="adj1" fmla="val 18900000"/>
            <a:gd name="adj2" fmla="val 2700000"/>
            <a:gd name="adj3" fmla="val 62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29E27-64E4-4E51-9B3B-C1EB93065764}">
      <dsp:nvSpPr>
        <dsp:cNvPr id="0" name=""/>
        <dsp:cNvSpPr/>
      </dsp:nvSpPr>
      <dsp:spPr>
        <a:xfrm>
          <a:off x="295537" y="198448"/>
          <a:ext cx="8069934" cy="3971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01" tIns="40640" rIns="40640" bIns="40640" numCol="1" spcCol="1270" anchor="ctr" anchorCtr="0">
          <a:noAutofit/>
        </a:bodyPr>
        <a:lstStyle/>
        <a:p>
          <a:pPr lvl="0" algn="l" defTabSz="711200">
            <a:lnSpc>
              <a:spcPct val="90000"/>
            </a:lnSpc>
            <a:spcBef>
              <a:spcPct val="0"/>
            </a:spcBef>
            <a:spcAft>
              <a:spcPct val="35000"/>
            </a:spcAft>
          </a:pPr>
          <a:r>
            <a:rPr lang="tr-TR" sz="1600" b="1" kern="1200" dirty="0">
              <a:solidFill>
                <a:schemeClr val="tx2">
                  <a:lumMod val="50000"/>
                </a:schemeClr>
              </a:solidFill>
              <a:effectLst/>
            </a:rPr>
            <a:t>Kan basıncı yüksekliği sıklığının %20 azaltılması</a:t>
          </a:r>
          <a:endParaRPr lang="tr-TR" sz="1600" b="1" kern="1200" dirty="0">
            <a:solidFill>
              <a:schemeClr val="tx2">
                <a:lumMod val="50000"/>
              </a:schemeClr>
            </a:solidFill>
          </a:endParaRPr>
        </a:p>
      </dsp:txBody>
      <dsp:txXfrm>
        <a:off x="295537" y="198448"/>
        <a:ext cx="8069934" cy="397103"/>
      </dsp:txXfrm>
    </dsp:sp>
    <dsp:sp modelId="{A72877A9-7646-48A7-8D12-C01603FD096B}">
      <dsp:nvSpPr>
        <dsp:cNvPr id="0" name=""/>
        <dsp:cNvSpPr/>
      </dsp:nvSpPr>
      <dsp:spPr>
        <a:xfrm>
          <a:off x="47347" y="148810"/>
          <a:ext cx="496379" cy="49637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C00880-F37F-4BC1-97D7-D2E034E05832}">
      <dsp:nvSpPr>
        <dsp:cNvPr id="0" name=""/>
        <dsp:cNvSpPr/>
      </dsp:nvSpPr>
      <dsp:spPr>
        <a:xfrm>
          <a:off x="523205" y="794206"/>
          <a:ext cx="7842265" cy="397103"/>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01" tIns="40640" rIns="40640" bIns="40640" numCol="1" spcCol="1270" anchor="ctr" anchorCtr="0">
          <a:noAutofit/>
        </a:bodyPr>
        <a:lstStyle/>
        <a:p>
          <a:pPr lvl="0" algn="l" defTabSz="711200">
            <a:lnSpc>
              <a:spcPct val="90000"/>
            </a:lnSpc>
            <a:spcBef>
              <a:spcPct val="0"/>
            </a:spcBef>
            <a:spcAft>
              <a:spcPct val="35000"/>
            </a:spcAft>
          </a:pPr>
          <a:r>
            <a:rPr lang="tr-TR" sz="1600" b="1" kern="1200" dirty="0">
              <a:solidFill>
                <a:schemeClr val="tx2">
                  <a:lumMod val="50000"/>
                </a:schemeClr>
              </a:solidFill>
              <a:effectLst/>
            </a:rPr>
            <a:t>Diyabet  ve </a:t>
          </a:r>
          <a:r>
            <a:rPr lang="tr-TR" sz="1600" b="1" kern="1200" dirty="0" err="1">
              <a:solidFill>
                <a:schemeClr val="tx2">
                  <a:lumMod val="50000"/>
                </a:schemeClr>
              </a:solidFill>
              <a:effectLst/>
            </a:rPr>
            <a:t>obezite</a:t>
          </a:r>
          <a:r>
            <a:rPr lang="tr-TR" sz="1600" b="1" kern="1200" dirty="0">
              <a:solidFill>
                <a:schemeClr val="tx2">
                  <a:lumMod val="50000"/>
                </a:schemeClr>
              </a:solidFill>
              <a:effectLst/>
            </a:rPr>
            <a:t> artışının durdurulması</a:t>
          </a:r>
          <a:endParaRPr lang="tr-TR" sz="1600" b="1" kern="1200" dirty="0">
            <a:solidFill>
              <a:schemeClr val="tx2">
                <a:lumMod val="50000"/>
              </a:schemeClr>
            </a:solidFill>
          </a:endParaRPr>
        </a:p>
      </dsp:txBody>
      <dsp:txXfrm>
        <a:off x="523205" y="794206"/>
        <a:ext cx="7842265" cy="397103"/>
      </dsp:txXfrm>
    </dsp:sp>
    <dsp:sp modelId="{116AAD22-259C-4F24-9A1C-38AA669F7619}">
      <dsp:nvSpPr>
        <dsp:cNvPr id="0" name=""/>
        <dsp:cNvSpPr/>
      </dsp:nvSpPr>
      <dsp:spPr>
        <a:xfrm>
          <a:off x="275016" y="744568"/>
          <a:ext cx="496379" cy="496379"/>
        </a:xfrm>
        <a:prstGeom prst="ellipse">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E1BEC8-7E4E-4CF6-A84C-B1430932D639}">
      <dsp:nvSpPr>
        <dsp:cNvPr id="0" name=""/>
        <dsp:cNvSpPr/>
      </dsp:nvSpPr>
      <dsp:spPr>
        <a:xfrm>
          <a:off x="523205" y="1389964"/>
          <a:ext cx="7842265" cy="397103"/>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01" tIns="40640" rIns="40640" bIns="40640" numCol="1" spcCol="1270" anchor="ctr" anchorCtr="0">
          <a:noAutofit/>
        </a:bodyPr>
        <a:lstStyle/>
        <a:p>
          <a:pPr lvl="0" algn="l" defTabSz="711200">
            <a:lnSpc>
              <a:spcPct val="90000"/>
            </a:lnSpc>
            <a:spcBef>
              <a:spcPct val="0"/>
            </a:spcBef>
            <a:spcAft>
              <a:spcPct val="35000"/>
            </a:spcAft>
          </a:pPr>
          <a:r>
            <a:rPr lang="tr-TR" sz="1600" b="1" kern="1200" dirty="0">
              <a:solidFill>
                <a:schemeClr val="tx2">
                  <a:lumMod val="50000"/>
                </a:schemeClr>
              </a:solidFill>
              <a:effectLst/>
            </a:rPr>
            <a:t>Toplumun kalp  ve damar hastalığı açısından (kalp krizi ve inme geçiren bireyler dahil) ilaç tedavisi ve danışmanlık hizmetleri almasında en az %50 iyileşme sağlanması</a:t>
          </a:r>
          <a:endParaRPr lang="tr-TR" sz="1600" b="1" kern="1200" dirty="0">
            <a:solidFill>
              <a:schemeClr val="tx2">
                <a:lumMod val="50000"/>
              </a:schemeClr>
            </a:solidFill>
          </a:endParaRPr>
        </a:p>
      </dsp:txBody>
      <dsp:txXfrm>
        <a:off x="523205" y="1389964"/>
        <a:ext cx="7842265" cy="397103"/>
      </dsp:txXfrm>
    </dsp:sp>
    <dsp:sp modelId="{7D0BF133-6B21-4B37-8E87-B6F913745029}">
      <dsp:nvSpPr>
        <dsp:cNvPr id="0" name=""/>
        <dsp:cNvSpPr/>
      </dsp:nvSpPr>
      <dsp:spPr>
        <a:xfrm>
          <a:off x="275016" y="1340327"/>
          <a:ext cx="496379" cy="496379"/>
        </a:xfrm>
        <a:prstGeom prst="ellipse">
          <a:avLst/>
        </a:prstGeom>
        <a:solidFill>
          <a:schemeClr val="lt1">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BC431-6A0C-4549-AF0E-74D8DDF7EBDB}">
      <dsp:nvSpPr>
        <dsp:cNvPr id="0" name=""/>
        <dsp:cNvSpPr/>
      </dsp:nvSpPr>
      <dsp:spPr>
        <a:xfrm>
          <a:off x="295537" y="1985723"/>
          <a:ext cx="8069934" cy="397103"/>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01" tIns="35560" rIns="35560" bIns="35560" numCol="1" spcCol="1270" anchor="ctr" anchorCtr="0">
          <a:noAutofit/>
        </a:bodyPr>
        <a:lstStyle/>
        <a:p>
          <a:pPr lvl="0" algn="l" defTabSz="622300">
            <a:lnSpc>
              <a:spcPct val="90000"/>
            </a:lnSpc>
            <a:spcBef>
              <a:spcPct val="0"/>
            </a:spcBef>
            <a:spcAft>
              <a:spcPct val="35000"/>
            </a:spcAft>
          </a:pPr>
          <a:r>
            <a:rPr lang="tr-TR" sz="1400" b="1" kern="1200" dirty="0">
              <a:solidFill>
                <a:schemeClr val="tx2">
                  <a:lumMod val="50000"/>
                </a:schemeClr>
              </a:solidFill>
              <a:effectLst/>
            </a:rPr>
            <a:t>Kronik hastalıkların tedavisi için gerekli olan temel teknolojilerin ve ilaçların sağlanmasında  %80’in üzerinde bir iyileşme sağlanmış ve hedefe ulaşılmıştır, sürdürülebilirliği izlenmektedir.</a:t>
          </a:r>
          <a:endParaRPr lang="tr-TR" sz="1400" b="1" kern="1200" dirty="0">
            <a:solidFill>
              <a:schemeClr val="tx2">
                <a:lumMod val="50000"/>
              </a:schemeClr>
            </a:solidFill>
            <a:effectLst/>
            <a:latin typeface="Calibri"/>
            <a:ea typeface="Times New Roman"/>
            <a:cs typeface="Times New Roman"/>
          </a:endParaRPr>
        </a:p>
      </dsp:txBody>
      <dsp:txXfrm>
        <a:off x="295537" y="1985723"/>
        <a:ext cx="8069934" cy="397103"/>
      </dsp:txXfrm>
    </dsp:sp>
    <dsp:sp modelId="{450E1CF0-A4EA-44A2-8F91-AD6CDA9AAE8A}">
      <dsp:nvSpPr>
        <dsp:cNvPr id="0" name=""/>
        <dsp:cNvSpPr/>
      </dsp:nvSpPr>
      <dsp:spPr>
        <a:xfrm>
          <a:off x="47347" y="1936085"/>
          <a:ext cx="496379" cy="496379"/>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AE6F5-0EEC-4C9D-8B9F-AB82AA1DAA5A}">
      <dsp:nvSpPr>
        <dsp:cNvPr id="0" name=""/>
        <dsp:cNvSpPr/>
      </dsp:nvSpPr>
      <dsp:spPr>
        <a:xfrm rot="5400000">
          <a:off x="-296001" y="909477"/>
          <a:ext cx="1947301" cy="860800"/>
        </a:xfrm>
        <a:prstGeom prst="chevron">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11175">
            <a:lnSpc>
              <a:spcPct val="90000"/>
            </a:lnSpc>
            <a:spcBef>
              <a:spcPct val="0"/>
            </a:spcBef>
            <a:spcAft>
              <a:spcPct val="35000"/>
            </a:spcAft>
          </a:pPr>
          <a:r>
            <a:rPr lang="tr-TR" sz="1150" b="1" kern="1200" dirty="0" smtClean="0">
              <a:solidFill>
                <a:schemeClr val="bg1"/>
              </a:solidFill>
              <a:latin typeface="Calibri"/>
              <a:ea typeface="+mn-ea"/>
              <a:cs typeface="+mn-cs"/>
            </a:rPr>
            <a:t>Risk</a:t>
          </a:r>
          <a:r>
            <a:rPr lang="tr-TR" sz="1150" b="1" kern="1200" baseline="0" dirty="0" smtClean="0">
              <a:solidFill>
                <a:schemeClr val="bg1"/>
              </a:solidFill>
              <a:latin typeface="Calibri"/>
              <a:ea typeface="+mn-ea"/>
              <a:cs typeface="+mn-cs"/>
            </a:rPr>
            <a:t> Faktörlerine Yönelik Programlar</a:t>
          </a:r>
          <a:endParaRPr lang="tr-TR" sz="1150" b="1" kern="1200" dirty="0">
            <a:solidFill>
              <a:schemeClr val="bg1"/>
            </a:solidFill>
            <a:latin typeface="Calibri"/>
            <a:ea typeface="+mn-ea"/>
            <a:cs typeface="+mn-cs"/>
          </a:endParaRPr>
        </a:p>
      </dsp:txBody>
      <dsp:txXfrm rot="-5400000">
        <a:off x="247249" y="796627"/>
        <a:ext cx="860800" cy="1086501"/>
      </dsp:txXfrm>
    </dsp:sp>
    <dsp:sp modelId="{7F61DEA4-44AD-4E1F-A26E-A1925271D10B}">
      <dsp:nvSpPr>
        <dsp:cNvPr id="0" name=""/>
        <dsp:cNvSpPr/>
      </dsp:nvSpPr>
      <dsp:spPr>
        <a:xfrm rot="5400000">
          <a:off x="4049921" y="-2401799"/>
          <a:ext cx="1454020" cy="6763700"/>
        </a:xfrm>
        <a:prstGeom prst="round2Same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rPr>
            <a:t>Tütün Kontrolü Strateji Belgesi ve Eylem Planı</a:t>
          </a:r>
          <a:endParaRPr lang="tr-TR" sz="1600" b="1" kern="1200" dirty="0">
            <a:solidFill>
              <a:schemeClr val="accent5">
                <a:lumMod val="50000"/>
              </a:schemeClr>
            </a:solidFill>
            <a:latin typeface="Calibri"/>
            <a:ea typeface="+mn-ea"/>
            <a:cs typeface="+mn-cs"/>
          </a:endParaRPr>
        </a:p>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Sağlıklı Beslenme ve Hareketli Hayat Programı</a:t>
          </a:r>
        </a:p>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Aşırı Tuz tüketiminin Azaltılması Programı</a:t>
          </a:r>
        </a:p>
        <a:p>
          <a:pPr marL="228600" lvl="1" indent="-228600" algn="l" defTabSz="889000">
            <a:lnSpc>
              <a:spcPct val="100000"/>
            </a:lnSpc>
            <a:spcBef>
              <a:spcPct val="0"/>
            </a:spcBef>
            <a:spcAft>
              <a:spcPct val="15000"/>
            </a:spcAft>
            <a:buChar char="••"/>
          </a:pPr>
          <a:endParaRPr lang="tr-TR" sz="2000" b="1" kern="1200" dirty="0">
            <a:solidFill>
              <a:schemeClr val="accent5">
                <a:lumMod val="50000"/>
              </a:schemeClr>
            </a:solidFill>
            <a:latin typeface="Calibri"/>
            <a:ea typeface="+mn-ea"/>
            <a:cs typeface="+mn-cs"/>
          </a:endParaRPr>
        </a:p>
      </dsp:txBody>
      <dsp:txXfrm rot="-5400000">
        <a:off x="1395082" y="324019"/>
        <a:ext cx="6692721" cy="1312062"/>
      </dsp:txXfrm>
    </dsp:sp>
    <dsp:sp modelId="{4CC7D3C4-8D6F-4656-8C79-F87BEAEE686F}">
      <dsp:nvSpPr>
        <dsp:cNvPr id="0" name=""/>
        <dsp:cNvSpPr/>
      </dsp:nvSpPr>
      <dsp:spPr>
        <a:xfrm rot="5400000">
          <a:off x="-425210" y="3276304"/>
          <a:ext cx="2253533" cy="860561"/>
        </a:xfrm>
        <a:prstGeom prst="chevron">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smtClean="0">
              <a:solidFill>
                <a:sysClr val="window" lastClr="FFFFFF"/>
              </a:solidFill>
              <a:latin typeface="Calibri"/>
              <a:ea typeface="+mn-ea"/>
              <a:cs typeface="+mn-cs"/>
            </a:rPr>
            <a:t>Bulaşıcı Olmayan  Hastalıklara Yönelik  Programlar</a:t>
          </a:r>
          <a:endParaRPr lang="tr-TR" sz="1200" b="1" kern="1200" dirty="0">
            <a:solidFill>
              <a:sysClr val="window" lastClr="FFFFFF"/>
            </a:solidFill>
            <a:latin typeface="Calibri"/>
            <a:ea typeface="+mn-ea"/>
            <a:cs typeface="+mn-cs"/>
          </a:endParaRPr>
        </a:p>
      </dsp:txBody>
      <dsp:txXfrm rot="-5400000">
        <a:off x="271276" y="3010100"/>
        <a:ext cx="860561" cy="1392972"/>
      </dsp:txXfrm>
    </dsp:sp>
    <dsp:sp modelId="{217B25D0-D924-42C1-A366-D900320177C3}">
      <dsp:nvSpPr>
        <dsp:cNvPr id="0" name=""/>
        <dsp:cNvSpPr/>
      </dsp:nvSpPr>
      <dsp:spPr>
        <a:xfrm rot="5400000">
          <a:off x="3202120" y="438091"/>
          <a:ext cx="3192814" cy="6783504"/>
        </a:xfrm>
        <a:prstGeom prst="round2Same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150000"/>
            </a:lnSpc>
            <a:spcBef>
              <a:spcPct val="0"/>
            </a:spcBef>
            <a:spcAft>
              <a:spcPct val="15000"/>
            </a:spcAft>
            <a:buChar char="••"/>
          </a:pPr>
          <a:r>
            <a:rPr lang="tr-TR" sz="1600" b="1" kern="1200" dirty="0" smtClean="0">
              <a:solidFill>
                <a:schemeClr val="accent5">
                  <a:lumMod val="50000"/>
                </a:schemeClr>
              </a:solidFill>
              <a:latin typeface="Calibri"/>
              <a:ea typeface="+mn-ea"/>
              <a:cs typeface="+mn-cs"/>
            </a:rPr>
            <a:t>Sağlıklı Yaşlanma Eylem Planı ve Uygulama Programı</a:t>
          </a:r>
          <a:endParaRPr lang="tr-TR" sz="1600" b="1" kern="1200" dirty="0">
            <a:solidFill>
              <a:schemeClr val="accent5">
                <a:lumMod val="50000"/>
              </a:schemeClr>
            </a:solidFill>
            <a:latin typeface="Calibri"/>
            <a:ea typeface="+mn-ea"/>
            <a:cs typeface="+mn-cs"/>
          </a:endParaRPr>
        </a:p>
        <a:p>
          <a:pPr marL="171450" lvl="1" indent="-171450" algn="l" defTabSz="711200">
            <a:lnSpc>
              <a:spcPct val="10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Kronik Hava Yolu Hastalıkları (Astım, KOAH) Önleme ve Kontrol Programı</a:t>
          </a:r>
        </a:p>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Kalp ve Damar Hastalıkları Önleme ve Kontrol Programı</a:t>
          </a:r>
        </a:p>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Böbrek Hastalıkları Önleme ve Kontrol Programı</a:t>
          </a:r>
        </a:p>
        <a:p>
          <a:pPr marL="171450" lvl="1" indent="-171450" algn="l" defTabSz="711200">
            <a:lnSpc>
              <a:spcPct val="150000"/>
            </a:lnSpc>
            <a:spcBef>
              <a:spcPct val="0"/>
            </a:spcBef>
            <a:spcAft>
              <a:spcPct val="15000"/>
            </a:spcAft>
            <a:buChar char="••"/>
          </a:pPr>
          <a:r>
            <a:rPr lang="tr-TR" sz="1600" b="1" kern="1200" dirty="0" smtClean="0">
              <a:solidFill>
                <a:schemeClr val="accent5">
                  <a:lumMod val="50000"/>
                </a:schemeClr>
              </a:solidFill>
              <a:latin typeface="Calibri"/>
              <a:ea typeface="+mn-ea"/>
              <a:cs typeface="+mn-cs"/>
            </a:rPr>
            <a:t>Türkiye Kas ve İskelet Sistemi Hastalıkları Önleme ve Kontrol Programı</a:t>
          </a:r>
          <a:endParaRPr lang="tr-TR" sz="1600" b="1" kern="1200" dirty="0">
            <a:solidFill>
              <a:schemeClr val="accent5">
                <a:lumMod val="50000"/>
              </a:schemeClr>
            </a:solidFill>
            <a:latin typeface="Calibri"/>
            <a:ea typeface="+mn-ea"/>
            <a:cs typeface="+mn-cs"/>
          </a:endParaRPr>
        </a:p>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Diyabet Programı</a:t>
          </a:r>
        </a:p>
        <a:p>
          <a:pPr marL="171450" lvl="1" indent="-171450" algn="l" defTabSz="711200">
            <a:lnSpc>
              <a:spcPct val="150000"/>
            </a:lnSpc>
            <a:spcBef>
              <a:spcPct val="0"/>
            </a:spcBef>
            <a:spcAft>
              <a:spcPct val="15000"/>
            </a:spcAft>
            <a:buChar char="••"/>
          </a:pPr>
          <a:r>
            <a:rPr lang="tr-TR" sz="1600" b="1" kern="1200" dirty="0">
              <a:solidFill>
                <a:schemeClr val="accent5">
                  <a:lumMod val="50000"/>
                </a:schemeClr>
              </a:solidFill>
              <a:latin typeface="Calibri"/>
              <a:ea typeface="+mn-ea"/>
              <a:cs typeface="+mn-cs"/>
            </a:rPr>
            <a:t>Türkiye Kanser Kontrol Programı</a:t>
          </a:r>
        </a:p>
      </dsp:txBody>
      <dsp:txXfrm rot="-5400000">
        <a:off x="1406775" y="2389296"/>
        <a:ext cx="6627644" cy="28810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E280D-258E-4A91-A814-719E102FCD2B}" type="datetimeFigureOut">
              <a:rPr lang="tr-TR" smtClean="0"/>
              <a:t>5.03.2019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2AE90-E27E-49F7-8B71-4891A9B45C76}" type="slidenum">
              <a:rPr lang="tr-TR" smtClean="0"/>
              <a:t>‹#›</a:t>
            </a:fld>
            <a:endParaRPr lang="tr-TR"/>
          </a:p>
        </p:txBody>
      </p:sp>
    </p:spTree>
    <p:extLst>
      <p:ext uri="{BB962C8B-B14F-4D97-AF65-F5344CB8AC3E}">
        <p14:creationId xmlns:p14="http://schemas.microsoft.com/office/powerpoint/2010/main" val="16328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82AE90-E27E-49F7-8B71-4891A9B45C76}" type="slidenum">
              <a:rPr lang="tr-TR" smtClean="0"/>
              <a:t>18</a:t>
            </a:fld>
            <a:endParaRPr lang="tr-TR"/>
          </a:p>
        </p:txBody>
      </p:sp>
    </p:spTree>
    <p:extLst>
      <p:ext uri="{BB962C8B-B14F-4D97-AF65-F5344CB8AC3E}">
        <p14:creationId xmlns:p14="http://schemas.microsoft.com/office/powerpoint/2010/main" val="175802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82AE90-E27E-49F7-8B71-4891A9B45C76}" type="slidenum">
              <a:rPr lang="tr-TR" smtClean="0"/>
              <a:t>21</a:t>
            </a:fld>
            <a:endParaRPr lang="tr-TR"/>
          </a:p>
        </p:txBody>
      </p:sp>
    </p:spTree>
    <p:extLst>
      <p:ext uri="{BB962C8B-B14F-4D97-AF65-F5344CB8AC3E}">
        <p14:creationId xmlns:p14="http://schemas.microsoft.com/office/powerpoint/2010/main" val="162737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82AE90-E27E-49F7-8B71-4891A9B45C76}" type="slidenum">
              <a:rPr lang="tr-TR" smtClean="0"/>
              <a:t>35</a:t>
            </a:fld>
            <a:endParaRPr lang="tr-TR"/>
          </a:p>
        </p:txBody>
      </p:sp>
    </p:spTree>
    <p:extLst>
      <p:ext uri="{BB962C8B-B14F-4D97-AF65-F5344CB8AC3E}">
        <p14:creationId xmlns:p14="http://schemas.microsoft.com/office/powerpoint/2010/main" val="311678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D59E3F35-3BD1-4449-8D9F-0B8B0B2A0258}" type="datetimeFigureOut">
              <a:rPr lang="tr-TR" smtClean="0"/>
              <a:t>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184332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59E3F35-3BD1-4449-8D9F-0B8B0B2A0258}" type="datetimeFigureOut">
              <a:rPr lang="tr-TR" smtClean="0"/>
              <a:t>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390272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59E3F35-3BD1-4449-8D9F-0B8B0B2A0258}" type="datetimeFigureOut">
              <a:rPr lang="tr-TR" smtClean="0"/>
              <a:t>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384372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59E3F35-3BD1-4449-8D9F-0B8B0B2A0258}" type="datetimeFigureOut">
              <a:rPr lang="tr-TR" smtClean="0"/>
              <a:t>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307807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D59E3F35-3BD1-4449-8D9F-0B8B0B2A0258}" type="datetimeFigureOut">
              <a:rPr lang="tr-TR" smtClean="0"/>
              <a:t>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206158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D59E3F35-3BD1-4449-8D9F-0B8B0B2A0258}" type="datetimeFigureOut">
              <a:rPr lang="tr-TR" smtClean="0"/>
              <a:t>5.03.2019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108639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59E3F35-3BD1-4449-8D9F-0B8B0B2A0258}" type="datetimeFigureOut">
              <a:rPr lang="tr-TR" smtClean="0"/>
              <a:t>5.03.2019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292397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D59E3F35-3BD1-4449-8D9F-0B8B0B2A0258}" type="datetimeFigureOut">
              <a:rPr lang="tr-TR" smtClean="0"/>
              <a:t>5.03.2019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289812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59E3F35-3BD1-4449-8D9F-0B8B0B2A0258}" type="datetimeFigureOut">
              <a:rPr lang="tr-TR" smtClean="0"/>
              <a:t>5.03.2019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94167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59E3F35-3BD1-4449-8D9F-0B8B0B2A0258}" type="datetimeFigureOut">
              <a:rPr lang="tr-TR" smtClean="0"/>
              <a:t>5.03.2019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151560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59E3F35-3BD1-4449-8D9F-0B8B0B2A0258}" type="datetimeFigureOut">
              <a:rPr lang="tr-TR" smtClean="0"/>
              <a:t>5.03.2019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E10980-D759-4F63-856E-E14E619B2EA4}" type="slidenum">
              <a:rPr lang="tr-TR" smtClean="0"/>
              <a:t>‹#›</a:t>
            </a:fld>
            <a:endParaRPr lang="tr-TR"/>
          </a:p>
        </p:txBody>
      </p:sp>
    </p:spTree>
    <p:extLst>
      <p:ext uri="{BB962C8B-B14F-4D97-AF65-F5344CB8AC3E}">
        <p14:creationId xmlns:p14="http://schemas.microsoft.com/office/powerpoint/2010/main" val="323740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3F35-3BD1-4449-8D9F-0B8B0B2A0258}" type="datetimeFigureOut">
              <a:rPr lang="tr-TR" smtClean="0"/>
              <a:t>5.03.2019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10980-D759-4F63-856E-E14E619B2EA4}" type="slidenum">
              <a:rPr lang="tr-TR" smtClean="0"/>
              <a:t>‹#›</a:t>
            </a:fld>
            <a:endParaRPr lang="tr-TR"/>
          </a:p>
        </p:txBody>
      </p:sp>
    </p:spTree>
    <p:extLst>
      <p:ext uri="{BB962C8B-B14F-4D97-AF65-F5344CB8AC3E}">
        <p14:creationId xmlns:p14="http://schemas.microsoft.com/office/powerpoint/2010/main" val="400131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euro.who.int/__data/assets/pdf_file/0007/375775/turkey-risk-factors-tur.pdf?ua=1"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tr.undp.org/content/turkey/tr/home/post-2015/sdg-overview.html"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tr.undp.org/content/turkey/en/home/post-2015/sdg-overview/goal-3.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diagramLayout" Target="../diagrams/layout3.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25.png"/><Relationship Id="rId10" Type="http://schemas.microsoft.com/office/2007/relationships/diagramDrawing" Target="../diagrams/drawing3.xml"/><Relationship Id="rId4" Type="http://schemas.openxmlformats.org/officeDocument/2006/relationships/image" Target="../media/image19.png"/><Relationship Id="rId9" Type="http://schemas.openxmlformats.org/officeDocument/2006/relationships/diagramColors" Target="../diagrams/colors3.xml"/><Relationship Id="rId14"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ipertansiyon%20K&#305;lavuzu%2011.08.2017.docx" TargetMode="External"/><Relationship Id="rId2" Type="http://schemas.openxmlformats.org/officeDocument/2006/relationships/hyperlink" Target="score.TR.docx"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876300"/>
            <a:ext cx="9144000" cy="3135313"/>
          </a:xfrm>
        </p:spPr>
        <p:txBody>
          <a:bodyPr>
            <a:normAutofit fontScale="90000"/>
          </a:bodyPr>
          <a:lstStyle/>
          <a:p>
            <a:r>
              <a:rPr lang="tr-TR" b="1" dirty="0">
                <a:solidFill>
                  <a:srgbClr val="FF0000"/>
                </a:solidFill>
              </a:rPr>
              <a:t>BULAŞICI OLMAYAN </a:t>
            </a:r>
            <a:r>
              <a:rPr lang="tr-TR" b="1" dirty="0" smtClean="0">
                <a:solidFill>
                  <a:srgbClr val="FF0000"/>
                </a:solidFill>
              </a:rPr>
              <a:t>HASTALIKLAR ÖNLEME </a:t>
            </a:r>
            <a:r>
              <a:rPr lang="tr-TR" b="1" dirty="0">
                <a:solidFill>
                  <a:srgbClr val="FF0000"/>
                </a:solidFill>
              </a:rPr>
              <a:t>VE </a:t>
            </a:r>
            <a:r>
              <a:rPr lang="tr-TR" b="1" dirty="0" smtClean="0">
                <a:solidFill>
                  <a:srgbClr val="FF0000"/>
                </a:solidFill>
              </a:rPr>
              <a:t>KONTROL PROGRAMLARININ YÖNETİMİ</a:t>
            </a:r>
            <a:endParaRPr lang="tr-TR" b="1" dirty="0">
              <a:solidFill>
                <a:srgbClr val="FF0000"/>
              </a:solidFill>
            </a:endParaRPr>
          </a:p>
        </p:txBody>
      </p:sp>
      <p:sp>
        <p:nvSpPr>
          <p:cNvPr id="3" name="Alt Başlık 2"/>
          <p:cNvSpPr>
            <a:spLocks noGrp="1"/>
          </p:cNvSpPr>
          <p:nvPr>
            <p:ph type="subTitle" idx="1"/>
          </p:nvPr>
        </p:nvSpPr>
        <p:spPr>
          <a:xfrm>
            <a:off x="1752600" y="4483100"/>
            <a:ext cx="9144000" cy="939800"/>
          </a:xfrm>
        </p:spPr>
        <p:txBody>
          <a:bodyPr/>
          <a:lstStyle/>
          <a:p>
            <a:r>
              <a:rPr lang="tr-TR" b="1" dirty="0" smtClean="0">
                <a:solidFill>
                  <a:schemeClr val="accent5">
                    <a:lumMod val="50000"/>
                  </a:schemeClr>
                </a:solidFill>
              </a:rPr>
              <a:t>Kronik Hastalıklar ve Yaşlı Sağlığı Dairesi Başkanlığı</a:t>
            </a:r>
          </a:p>
          <a:p>
            <a:r>
              <a:rPr lang="tr-TR" b="1" dirty="0" smtClean="0">
                <a:solidFill>
                  <a:schemeClr val="accent5">
                    <a:lumMod val="50000"/>
                  </a:schemeClr>
                </a:solidFill>
              </a:rPr>
              <a:t>2018</a:t>
            </a:r>
            <a:endParaRPr lang="tr-TR" b="1" dirty="0">
              <a:solidFill>
                <a:schemeClr val="accent5">
                  <a:lumMod val="50000"/>
                </a:schemeClr>
              </a:solidFill>
            </a:endParaRPr>
          </a:p>
        </p:txBody>
      </p:sp>
    </p:spTree>
    <p:extLst>
      <p:ext uri="{BB962C8B-B14F-4D97-AF65-F5344CB8AC3E}">
        <p14:creationId xmlns:p14="http://schemas.microsoft.com/office/powerpoint/2010/main" val="2220374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k 2"/>
          <p:cNvGraphicFramePr>
            <a:graphicFrameLocks/>
          </p:cNvGraphicFramePr>
          <p:nvPr>
            <p:extLst>
              <p:ext uri="{D42A27DB-BD31-4B8C-83A1-F6EECF244321}">
                <p14:modId xmlns:p14="http://schemas.microsoft.com/office/powerpoint/2010/main" val="2481351827"/>
              </p:ext>
            </p:extLst>
          </p:nvPr>
        </p:nvGraphicFramePr>
        <p:xfrm>
          <a:off x="627612" y="939099"/>
          <a:ext cx="4858788" cy="2745396"/>
        </p:xfrm>
        <a:graphic>
          <a:graphicData uri="http://schemas.openxmlformats.org/drawingml/2006/chart">
            <c:chart xmlns:c="http://schemas.openxmlformats.org/drawingml/2006/chart" xmlns:r="http://schemas.openxmlformats.org/officeDocument/2006/relationships" r:id="rId2"/>
          </a:graphicData>
        </a:graphic>
      </p:graphicFrame>
      <p:sp>
        <p:nvSpPr>
          <p:cNvPr id="6" name="Başlık 1"/>
          <p:cNvSpPr txBox="1">
            <a:spLocks/>
          </p:cNvSpPr>
          <p:nvPr/>
        </p:nvSpPr>
        <p:spPr>
          <a:xfrm>
            <a:off x="1268971" y="233164"/>
            <a:ext cx="8229600" cy="617615"/>
          </a:xfrm>
          <a:prstGeom prst="rect">
            <a:avLst/>
          </a:prstGeom>
        </p:spPr>
        <p:txBody>
          <a:bodyP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lgn="just"/>
            <a:r>
              <a:rPr lang="tr-TR" sz="2400" b="1" dirty="0">
                <a:solidFill>
                  <a:schemeClr val="bg1"/>
                </a:solidFill>
                <a:latin typeface="Calibri" panose="020F0502020204030204" pitchFamily="34" charset="0"/>
                <a:cs typeface="Times New Roman" panose="02020603050405020304" pitchFamily="18" charset="0"/>
              </a:rPr>
              <a:t>DİYABET ORANINDA DEĞİŞİM</a:t>
            </a:r>
          </a:p>
        </p:txBody>
      </p:sp>
      <p:graphicFrame>
        <p:nvGraphicFramePr>
          <p:cNvPr id="9" name="Grafik 8"/>
          <p:cNvGraphicFramePr>
            <a:graphicFrameLocks/>
          </p:cNvGraphicFramePr>
          <p:nvPr>
            <p:extLst>
              <p:ext uri="{D42A27DB-BD31-4B8C-83A1-F6EECF244321}">
                <p14:modId xmlns:p14="http://schemas.microsoft.com/office/powerpoint/2010/main" val="4269093360"/>
              </p:ext>
            </p:extLst>
          </p:nvPr>
        </p:nvGraphicFramePr>
        <p:xfrm>
          <a:off x="236276" y="3771157"/>
          <a:ext cx="5147495" cy="28292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k 9"/>
          <p:cNvGraphicFramePr>
            <a:graphicFrameLocks/>
          </p:cNvGraphicFramePr>
          <p:nvPr>
            <p:extLst>
              <p:ext uri="{D42A27DB-BD31-4B8C-83A1-F6EECF244321}">
                <p14:modId xmlns:p14="http://schemas.microsoft.com/office/powerpoint/2010/main" val="1666859829"/>
              </p:ext>
            </p:extLst>
          </p:nvPr>
        </p:nvGraphicFramePr>
        <p:xfrm>
          <a:off x="6113929" y="939098"/>
          <a:ext cx="5118847" cy="3202020"/>
        </p:xfrm>
        <a:graphic>
          <a:graphicData uri="http://schemas.openxmlformats.org/drawingml/2006/chart">
            <c:chart xmlns:c="http://schemas.openxmlformats.org/drawingml/2006/chart" xmlns:r="http://schemas.openxmlformats.org/officeDocument/2006/relationships" r:id="rId4"/>
          </a:graphicData>
        </a:graphic>
      </p:graphicFrame>
      <p:sp>
        <p:nvSpPr>
          <p:cNvPr id="2" name="Dikdörtgen 1"/>
          <p:cNvSpPr/>
          <p:nvPr/>
        </p:nvSpPr>
        <p:spPr>
          <a:xfrm>
            <a:off x="6454589" y="4249619"/>
            <a:ext cx="5364372" cy="597599"/>
          </a:xfrm>
          <a:prstGeom prst="rect">
            <a:avLst/>
          </a:prstGeom>
        </p:spPr>
        <p:txBody>
          <a:bodyPr wrap="square">
            <a:spAutoFit/>
          </a:bodyPr>
          <a:lstStyle/>
          <a:p>
            <a:pPr marL="12700">
              <a:spcBef>
                <a:spcPts val="100"/>
              </a:spcBef>
            </a:pPr>
            <a:r>
              <a:rPr lang="tr-TR" sz="1600" b="1" spc="-5" dirty="0">
                <a:solidFill>
                  <a:schemeClr val="accent5">
                    <a:lumMod val="50000"/>
                  </a:schemeClr>
                </a:solidFill>
              </a:rPr>
              <a:t>15 yaş ve üzeri nüfusta yetersiz fiziksel aktivite yapma</a:t>
            </a:r>
            <a:r>
              <a:rPr lang="tr-TR" sz="1600" b="1" spc="-50" dirty="0">
                <a:solidFill>
                  <a:schemeClr val="accent5">
                    <a:lumMod val="50000"/>
                  </a:schemeClr>
                </a:solidFill>
              </a:rPr>
              <a:t> </a:t>
            </a:r>
            <a:r>
              <a:rPr lang="tr-TR" sz="1600" b="1" spc="-5" dirty="0">
                <a:solidFill>
                  <a:schemeClr val="accent5">
                    <a:lumMod val="50000"/>
                  </a:schemeClr>
                </a:solidFill>
              </a:rPr>
              <a:t>yüzdesi </a:t>
            </a:r>
          </a:p>
          <a:p>
            <a:pPr marL="12700">
              <a:spcBef>
                <a:spcPts val="100"/>
              </a:spcBef>
            </a:pPr>
            <a:r>
              <a:rPr lang="tr-TR" sz="1600" spc="-5" dirty="0">
                <a:solidFill>
                  <a:schemeClr val="accent5">
                    <a:lumMod val="50000"/>
                  </a:schemeClr>
                </a:solidFill>
              </a:rPr>
              <a:t>TBSA 2010, STEPS 2017</a:t>
            </a:r>
          </a:p>
        </p:txBody>
      </p:sp>
    </p:spTree>
    <p:extLst>
      <p:ext uri="{BB962C8B-B14F-4D97-AF65-F5344CB8AC3E}">
        <p14:creationId xmlns:p14="http://schemas.microsoft.com/office/powerpoint/2010/main" val="39182396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4"/>
          <p:cNvGraphicFramePr>
            <a:graphicFrameLocks/>
          </p:cNvGraphicFramePr>
          <p:nvPr>
            <p:extLst>
              <p:ext uri="{D42A27DB-BD31-4B8C-83A1-F6EECF244321}">
                <p14:modId xmlns:p14="http://schemas.microsoft.com/office/powerpoint/2010/main" val="731406932"/>
              </p:ext>
            </p:extLst>
          </p:nvPr>
        </p:nvGraphicFramePr>
        <p:xfrm>
          <a:off x="933956" y="1197668"/>
          <a:ext cx="4757159" cy="2368870"/>
        </p:xfrm>
        <a:graphic>
          <a:graphicData uri="http://schemas.openxmlformats.org/drawingml/2006/chart">
            <c:chart xmlns:c="http://schemas.openxmlformats.org/drawingml/2006/chart" xmlns:r="http://schemas.openxmlformats.org/officeDocument/2006/relationships" r:id="rId2"/>
          </a:graphicData>
        </a:graphic>
      </p:graphicFrame>
      <p:sp>
        <p:nvSpPr>
          <p:cNvPr id="3" name="Dikdörtgen 2"/>
          <p:cNvSpPr/>
          <p:nvPr/>
        </p:nvSpPr>
        <p:spPr>
          <a:xfrm>
            <a:off x="933956" y="3681605"/>
            <a:ext cx="5447615" cy="461665"/>
          </a:xfrm>
          <a:prstGeom prst="rect">
            <a:avLst/>
          </a:prstGeom>
        </p:spPr>
        <p:txBody>
          <a:bodyPr wrap="square">
            <a:spAutoFit/>
          </a:bodyPr>
          <a:lstStyle/>
          <a:p>
            <a:pPr algn="just" defTabSz="457200">
              <a:defRPr/>
            </a:pPr>
            <a:r>
              <a:rPr lang="tr-TR" sz="1200" b="1" dirty="0">
                <a:solidFill>
                  <a:srgbClr val="002060"/>
                </a:solidFill>
                <a:latin typeface="Arial" charset="0"/>
                <a:ea typeface="Arial" charset="0"/>
                <a:cs typeface="Arial" charset="0"/>
              </a:rPr>
              <a:t>Kaynak: TÜİK, </a:t>
            </a:r>
            <a:r>
              <a:rPr lang="tr-TR" sz="1200" dirty="0">
                <a:solidFill>
                  <a:srgbClr val="002060"/>
                </a:solidFill>
                <a:latin typeface="Arial" charset="0"/>
                <a:ea typeface="Arial" charset="0"/>
                <a:cs typeface="Arial" charset="0"/>
              </a:rPr>
              <a:t>Türkiye Sağlık Araştırması  2010, 2012, </a:t>
            </a:r>
            <a:r>
              <a:rPr lang="tr-TR" sz="1200" dirty="0" smtClean="0">
                <a:solidFill>
                  <a:srgbClr val="002060"/>
                </a:solidFill>
                <a:latin typeface="Arial" charset="0"/>
                <a:ea typeface="Arial" charset="0"/>
                <a:cs typeface="Arial" charset="0"/>
              </a:rPr>
              <a:t>2014,2016</a:t>
            </a:r>
          </a:p>
          <a:p>
            <a:pPr algn="just" defTabSz="457200">
              <a:defRPr/>
            </a:pPr>
            <a:r>
              <a:rPr lang="tr-TR" sz="1200" dirty="0" smtClean="0">
                <a:solidFill>
                  <a:srgbClr val="002060"/>
                </a:solidFill>
                <a:latin typeface="Arial" charset="0"/>
                <a:ea typeface="Arial" charset="0"/>
                <a:cs typeface="Arial" charset="0"/>
              </a:rPr>
              <a:t>               </a:t>
            </a:r>
            <a:r>
              <a:rPr lang="tr-TR" sz="1200" dirty="0">
                <a:solidFill>
                  <a:srgbClr val="002060"/>
                </a:solidFill>
                <a:latin typeface="Arial" charset="0"/>
                <a:ea typeface="Arial" charset="0"/>
                <a:cs typeface="Arial" charset="0"/>
              </a:rPr>
              <a:t>Küresel Yetişkin Tütün Araştırması 2008,2012</a:t>
            </a:r>
          </a:p>
        </p:txBody>
      </p:sp>
      <p:sp>
        <p:nvSpPr>
          <p:cNvPr id="4" name="Başlık 2"/>
          <p:cNvSpPr txBox="1">
            <a:spLocks/>
          </p:cNvSpPr>
          <p:nvPr/>
        </p:nvSpPr>
        <p:spPr>
          <a:xfrm>
            <a:off x="838200" y="4300049"/>
            <a:ext cx="4328261" cy="46247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tr-TR" sz="1600" b="1" dirty="0">
                <a:solidFill>
                  <a:srgbClr val="002060"/>
                </a:solidFill>
                <a:latin typeface="Calibri"/>
              </a:rPr>
              <a:t>KÜRESEL GENÇLİK TÜTÜN ANKETİ (13-15 YAŞ)</a:t>
            </a:r>
          </a:p>
        </p:txBody>
      </p:sp>
      <p:graphicFrame>
        <p:nvGraphicFramePr>
          <p:cNvPr id="5" name="İçerik Yer Tutucusu 5"/>
          <p:cNvGraphicFramePr>
            <a:graphicFrameLocks/>
          </p:cNvGraphicFramePr>
          <p:nvPr>
            <p:extLst>
              <p:ext uri="{D42A27DB-BD31-4B8C-83A1-F6EECF244321}">
                <p14:modId xmlns:p14="http://schemas.microsoft.com/office/powerpoint/2010/main" val="1635744435"/>
              </p:ext>
            </p:extLst>
          </p:nvPr>
        </p:nvGraphicFramePr>
        <p:xfrm>
          <a:off x="7296048" y="2517936"/>
          <a:ext cx="4697832" cy="2789002"/>
        </p:xfrm>
        <a:graphic>
          <a:graphicData uri="http://schemas.openxmlformats.org/drawingml/2006/chart">
            <c:chart xmlns:c="http://schemas.openxmlformats.org/drawingml/2006/chart" xmlns:r="http://schemas.openxmlformats.org/officeDocument/2006/relationships" r:id="rId3"/>
          </a:graphicData>
        </a:graphic>
      </p:graphicFrame>
      <p:sp>
        <p:nvSpPr>
          <p:cNvPr id="6" name="Başlık 1"/>
          <p:cNvSpPr txBox="1">
            <a:spLocks/>
          </p:cNvSpPr>
          <p:nvPr/>
        </p:nvSpPr>
        <p:spPr>
          <a:xfrm>
            <a:off x="1130757" y="193327"/>
            <a:ext cx="7312203" cy="548044"/>
          </a:xfrm>
          <a:prstGeom prst="rect">
            <a:avLst/>
          </a:prstGeom>
        </p:spPr>
        <p:txBody>
          <a:bodyPr>
            <a:no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lgn="just"/>
            <a:r>
              <a:rPr lang="tr-TR" sz="2800" b="1" dirty="0">
                <a:solidFill>
                  <a:schemeClr val="bg1"/>
                </a:solidFill>
              </a:rPr>
              <a:t>TÜTÜN KULLANIM ORANINDA DEĞİŞİM</a:t>
            </a:r>
          </a:p>
        </p:txBody>
      </p:sp>
      <p:sp>
        <p:nvSpPr>
          <p:cNvPr id="7" name="Başlık 1"/>
          <p:cNvSpPr txBox="1">
            <a:spLocks/>
          </p:cNvSpPr>
          <p:nvPr/>
        </p:nvSpPr>
        <p:spPr>
          <a:xfrm>
            <a:off x="7296048" y="1659536"/>
            <a:ext cx="4697832" cy="906900"/>
          </a:xfrm>
          <a:prstGeom prst="rect">
            <a:avLst/>
          </a:prstGeom>
        </p:spPr>
        <p:txBody>
          <a:bodyPr>
            <a:no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lgn="l"/>
            <a:r>
              <a:rPr lang="tr-TR" sz="2400" b="1" dirty="0">
                <a:solidFill>
                  <a:schemeClr val="accent1">
                    <a:lumMod val="50000"/>
                  </a:schemeClr>
                </a:solidFill>
              </a:rPr>
              <a:t>ALKOL KULLANIM ORANINDA DEĞİŞİM</a:t>
            </a:r>
          </a:p>
        </p:txBody>
      </p:sp>
      <p:graphicFrame>
        <p:nvGraphicFramePr>
          <p:cNvPr id="8" name="Tablo 7"/>
          <p:cNvGraphicFramePr>
            <a:graphicFrameLocks noGrp="1"/>
          </p:cNvGraphicFramePr>
          <p:nvPr>
            <p:extLst>
              <p:ext uri="{D42A27DB-BD31-4B8C-83A1-F6EECF244321}">
                <p14:modId xmlns:p14="http://schemas.microsoft.com/office/powerpoint/2010/main" val="2593820676"/>
              </p:ext>
            </p:extLst>
          </p:nvPr>
        </p:nvGraphicFramePr>
        <p:xfrm>
          <a:off x="838200" y="4762521"/>
          <a:ext cx="6208987" cy="1368211"/>
        </p:xfrm>
        <a:graphic>
          <a:graphicData uri="http://schemas.openxmlformats.org/drawingml/2006/table">
            <a:tbl>
              <a:tblPr firstRow="1" firstCol="1" bandRow="1" bandCol="1">
                <a:tableStyleId>{5C22544A-7EE6-4342-B048-85BDC9FD1C3A}</a:tableStyleId>
              </a:tblPr>
              <a:tblGrid>
                <a:gridCol w="976909">
                  <a:extLst>
                    <a:ext uri="{9D8B030D-6E8A-4147-A177-3AD203B41FA5}">
                      <a16:colId xmlns:a16="http://schemas.microsoft.com/office/drawing/2014/main" val="761735328"/>
                    </a:ext>
                  </a:extLst>
                </a:gridCol>
                <a:gridCol w="872013">
                  <a:extLst>
                    <a:ext uri="{9D8B030D-6E8A-4147-A177-3AD203B41FA5}">
                      <a16:colId xmlns:a16="http://schemas.microsoft.com/office/drawing/2014/main" val="1500506626"/>
                    </a:ext>
                  </a:extLst>
                </a:gridCol>
                <a:gridCol w="872013">
                  <a:extLst>
                    <a:ext uri="{9D8B030D-6E8A-4147-A177-3AD203B41FA5}">
                      <a16:colId xmlns:a16="http://schemas.microsoft.com/office/drawing/2014/main" val="793102303"/>
                    </a:ext>
                  </a:extLst>
                </a:gridCol>
                <a:gridCol w="872013">
                  <a:extLst>
                    <a:ext uri="{9D8B030D-6E8A-4147-A177-3AD203B41FA5}">
                      <a16:colId xmlns:a16="http://schemas.microsoft.com/office/drawing/2014/main" val="746458196"/>
                    </a:ext>
                  </a:extLst>
                </a:gridCol>
                <a:gridCol w="872013">
                  <a:extLst>
                    <a:ext uri="{9D8B030D-6E8A-4147-A177-3AD203B41FA5}">
                      <a16:colId xmlns:a16="http://schemas.microsoft.com/office/drawing/2014/main" val="2101343356"/>
                    </a:ext>
                  </a:extLst>
                </a:gridCol>
                <a:gridCol w="872013">
                  <a:extLst>
                    <a:ext uri="{9D8B030D-6E8A-4147-A177-3AD203B41FA5}">
                      <a16:colId xmlns:a16="http://schemas.microsoft.com/office/drawing/2014/main" val="2930174850"/>
                    </a:ext>
                  </a:extLst>
                </a:gridCol>
                <a:gridCol w="872013">
                  <a:extLst>
                    <a:ext uri="{9D8B030D-6E8A-4147-A177-3AD203B41FA5}">
                      <a16:colId xmlns:a16="http://schemas.microsoft.com/office/drawing/2014/main" val="1497580551"/>
                    </a:ext>
                  </a:extLst>
                </a:gridCol>
              </a:tblGrid>
              <a:tr h="270961">
                <a:tc rowSpan="2">
                  <a:txBody>
                    <a:bodyPr/>
                    <a:lstStyle/>
                    <a:p>
                      <a:pPr algn="ctr">
                        <a:lnSpc>
                          <a:spcPct val="115000"/>
                        </a:lnSpc>
                        <a:spcAft>
                          <a:spcPts val="0"/>
                        </a:spcAft>
                      </a:pPr>
                      <a:r>
                        <a:rPr lang="en-US" sz="1400" kern="1200" dirty="0">
                          <a:effectLst/>
                        </a:rPr>
                        <a:t> </a:t>
                      </a:r>
                      <a:r>
                        <a:rPr lang="tr-TR" sz="1400" kern="1200" dirty="0">
                          <a:effectLst/>
                        </a:rPr>
                        <a:t>Yıl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gridSpan="3">
                  <a:txBody>
                    <a:bodyPr/>
                    <a:lstStyle/>
                    <a:p>
                      <a:pPr algn="ctr">
                        <a:lnSpc>
                          <a:spcPct val="115000"/>
                        </a:lnSpc>
                        <a:spcAft>
                          <a:spcPts val="0"/>
                        </a:spcAft>
                      </a:pPr>
                      <a:r>
                        <a:rPr lang="tr-TR" sz="1400" kern="1200">
                          <a:effectLst/>
                        </a:rPr>
                        <a:t>Düzenli Olarak Sigara İçenler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hMerge="1">
                  <a:txBody>
                    <a:bodyPr/>
                    <a:lstStyle/>
                    <a:p>
                      <a:endParaRPr lang="tr-TR"/>
                    </a:p>
                  </a:txBody>
                  <a:tcPr/>
                </a:tc>
                <a:tc hMerge="1">
                  <a:txBody>
                    <a:bodyPr/>
                    <a:lstStyle/>
                    <a:p>
                      <a:endParaRPr lang="tr-TR"/>
                    </a:p>
                  </a:txBody>
                  <a:tcPr/>
                </a:tc>
                <a:tc gridSpan="3">
                  <a:txBody>
                    <a:bodyPr/>
                    <a:lstStyle/>
                    <a:p>
                      <a:pPr algn="ctr">
                        <a:lnSpc>
                          <a:spcPct val="115000"/>
                        </a:lnSpc>
                        <a:spcAft>
                          <a:spcPts val="0"/>
                        </a:spcAft>
                      </a:pPr>
                      <a:r>
                        <a:rPr lang="tr-TR" sz="1400" kern="1200">
                          <a:effectLst/>
                        </a:rPr>
                        <a:t>Düzenli Olarak Nargile İçenler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22523836"/>
                  </a:ext>
                </a:extLst>
              </a:tr>
              <a:tr h="160315">
                <a:tc vMerge="1">
                  <a:txBody>
                    <a:bodyPr/>
                    <a:lstStyle/>
                    <a:p>
                      <a:endParaRPr lang="tr-TR"/>
                    </a:p>
                  </a:txBody>
                  <a:tcPr/>
                </a:tc>
                <a:tc>
                  <a:txBody>
                    <a:bodyPr/>
                    <a:lstStyle/>
                    <a:p>
                      <a:pPr algn="ctr">
                        <a:lnSpc>
                          <a:spcPct val="115000"/>
                        </a:lnSpc>
                        <a:spcAft>
                          <a:spcPts val="0"/>
                        </a:spcAft>
                      </a:pPr>
                      <a:r>
                        <a:rPr lang="en-US" sz="1400" kern="1200">
                          <a:effectLst/>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tr-TR" sz="1400" kern="1200">
                          <a:effectLst/>
                        </a:rPr>
                        <a:t>Erkek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tr-TR" sz="1400" kern="1200">
                          <a:effectLst/>
                        </a:rPr>
                        <a:t>Kadın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tr-TR" sz="1400" kern="1200">
                          <a:effectLst/>
                        </a:rPr>
                        <a:t>Erkek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tr-TR" sz="1400" kern="1200">
                          <a:effectLst/>
                        </a:rPr>
                        <a:t>Kadın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699206689"/>
                  </a:ext>
                </a:extLst>
              </a:tr>
              <a:tr h="276210">
                <a:tc>
                  <a:txBody>
                    <a:bodyPr/>
                    <a:lstStyle/>
                    <a:p>
                      <a:pPr algn="ctr">
                        <a:lnSpc>
                          <a:spcPct val="115000"/>
                        </a:lnSpc>
                        <a:spcAft>
                          <a:spcPts val="0"/>
                        </a:spcAft>
                      </a:pPr>
                      <a:r>
                        <a:rPr lang="en-US" sz="1400" kern="1200">
                          <a:effectLst/>
                        </a:rPr>
                        <a:t>2009</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8.4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10.2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5.3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5.6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6.7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3.2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757238375"/>
                  </a:ext>
                </a:extLst>
              </a:tr>
              <a:tr h="276210">
                <a:tc>
                  <a:txBody>
                    <a:bodyPr/>
                    <a:lstStyle/>
                    <a:p>
                      <a:pPr algn="ctr">
                        <a:lnSpc>
                          <a:spcPct val="115000"/>
                        </a:lnSpc>
                        <a:spcAft>
                          <a:spcPts val="0"/>
                        </a:spcAft>
                      </a:pPr>
                      <a:r>
                        <a:rPr lang="en-US" sz="1400" kern="1200">
                          <a:effectLst/>
                        </a:rPr>
                        <a:t>2012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10.4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12.1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8.3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10.5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13.6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7.0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898927046"/>
                  </a:ext>
                </a:extLst>
              </a:tr>
              <a:tr h="276210">
                <a:tc>
                  <a:txBody>
                    <a:bodyPr/>
                    <a:lstStyle/>
                    <a:p>
                      <a:pPr algn="ctr">
                        <a:lnSpc>
                          <a:spcPct val="115000"/>
                        </a:lnSpc>
                        <a:spcAft>
                          <a:spcPts val="0"/>
                        </a:spcAft>
                      </a:pPr>
                      <a:r>
                        <a:rPr lang="en-US" sz="1600" kern="1200">
                          <a:effectLst/>
                        </a:rPr>
                        <a:t>2017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7.7*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9.9*</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5.3*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dirty="0">
                          <a:effectLst/>
                        </a:rPr>
                        <a:t>11.2**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a:effectLst/>
                        </a:rPr>
                        <a:t>16.2**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0"/>
                        </a:spcAft>
                      </a:pPr>
                      <a:r>
                        <a:rPr lang="en-US" sz="1400" kern="1200" dirty="0">
                          <a:effectLst/>
                        </a:rPr>
                        <a:t>6.0**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507830089"/>
                  </a:ext>
                </a:extLst>
              </a:tr>
            </a:tbl>
          </a:graphicData>
        </a:graphic>
      </p:graphicFrame>
      <p:sp>
        <p:nvSpPr>
          <p:cNvPr id="9" name="Dikdörtgen 8"/>
          <p:cNvSpPr/>
          <p:nvPr/>
        </p:nvSpPr>
        <p:spPr>
          <a:xfrm>
            <a:off x="334867" y="6236704"/>
            <a:ext cx="10937478" cy="325538"/>
          </a:xfrm>
          <a:prstGeom prst="rect">
            <a:avLst/>
          </a:prstGeom>
        </p:spPr>
        <p:txBody>
          <a:bodyPr wrap="square">
            <a:spAutoFit/>
          </a:bodyPr>
          <a:lstStyle/>
          <a:p>
            <a:pPr marL="449580" algn="just">
              <a:lnSpc>
                <a:spcPct val="115000"/>
              </a:lnSpc>
              <a:spcAft>
                <a:spcPts val="1000"/>
              </a:spcAft>
            </a:pPr>
            <a:r>
              <a:rPr lang="en-AU" sz="1400" dirty="0">
                <a:latin typeface="Calibri" panose="020F0502020204030204" pitchFamily="34" charset="0"/>
                <a:ea typeface="Times New Roman" panose="02020603050405020304" pitchFamily="18" charset="0"/>
                <a:cs typeface="Times New Roman" panose="02020603050405020304" pitchFamily="18" charset="0"/>
              </a:rPr>
              <a:t>* Son 30 </a:t>
            </a:r>
            <a:r>
              <a:rPr lang="en-AU" sz="1400" dirty="0" err="1">
                <a:latin typeface="Calibri" panose="020F0502020204030204" pitchFamily="34" charset="0"/>
                <a:ea typeface="Times New Roman" panose="02020603050405020304" pitchFamily="18" charset="0"/>
                <a:cs typeface="Times New Roman" panose="02020603050405020304" pitchFamily="18" charset="0"/>
              </a:rPr>
              <a:t>gün</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içinde</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herhangi</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bir</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zamanda</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sigara</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içenler</a:t>
            </a:r>
            <a:r>
              <a:rPr lang="en-AU" sz="1400" dirty="0">
                <a:latin typeface="Calibri" panose="020F0502020204030204" pitchFamily="34" charset="0"/>
                <a:ea typeface="Times New Roman" panose="02020603050405020304" pitchFamily="18" charset="0"/>
                <a:cs typeface="Times New Roman" panose="02020603050405020304" pitchFamily="18" charset="0"/>
              </a:rPr>
              <a:t>.    ** Son 30 </a:t>
            </a:r>
            <a:r>
              <a:rPr lang="en-AU" sz="1400" dirty="0" err="1">
                <a:latin typeface="Calibri" panose="020F0502020204030204" pitchFamily="34" charset="0"/>
                <a:ea typeface="Times New Roman" panose="02020603050405020304" pitchFamily="18" charset="0"/>
                <a:cs typeface="Times New Roman" panose="02020603050405020304" pitchFamily="18" charset="0"/>
              </a:rPr>
              <a:t>günün</a:t>
            </a:r>
            <a:r>
              <a:rPr lang="en-AU" sz="1400" dirty="0">
                <a:latin typeface="Calibri" panose="020F0502020204030204" pitchFamily="34" charset="0"/>
                <a:ea typeface="Times New Roman" panose="02020603050405020304" pitchFamily="18" charset="0"/>
                <a:cs typeface="Times New Roman" panose="02020603050405020304" pitchFamily="18" charset="0"/>
              </a:rPr>
              <a:t> 3 </a:t>
            </a:r>
            <a:r>
              <a:rPr lang="en-AU" sz="1400" dirty="0" err="1">
                <a:latin typeface="Calibri" panose="020F0502020204030204" pitchFamily="34" charset="0"/>
                <a:ea typeface="Times New Roman" panose="02020603050405020304" pitchFamily="18" charset="0"/>
                <a:cs typeface="Times New Roman" panose="02020603050405020304" pitchFamily="18" charset="0"/>
              </a:rPr>
              <a:t>veya</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daha</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fazla</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gününde</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nargile</a:t>
            </a:r>
            <a:r>
              <a:rPr lang="en-AU" sz="1400" dirty="0">
                <a:latin typeface="Calibri" panose="020F0502020204030204" pitchFamily="34" charset="0"/>
                <a:ea typeface="Times New Roman" panose="02020603050405020304" pitchFamily="18" charset="0"/>
                <a:cs typeface="Times New Roman" panose="02020603050405020304" pitchFamily="18" charset="0"/>
              </a:rPr>
              <a:t> </a:t>
            </a:r>
            <a:r>
              <a:rPr lang="en-AU" sz="1400" dirty="0" err="1">
                <a:latin typeface="Calibri" panose="020F0502020204030204" pitchFamily="34" charset="0"/>
                <a:ea typeface="Times New Roman" panose="02020603050405020304" pitchFamily="18" charset="0"/>
                <a:cs typeface="Times New Roman" panose="02020603050405020304" pitchFamily="18" charset="0"/>
              </a:rPr>
              <a:t>içenler</a:t>
            </a:r>
            <a:r>
              <a:rPr lang="en-AU" sz="1400" dirty="0">
                <a:latin typeface="Calibri" panose="020F0502020204030204" pitchFamily="34" charset="0"/>
                <a:ea typeface="Times New Roman" panose="02020603050405020304" pitchFamily="18" charset="0"/>
                <a:cs typeface="Times New Roman" panose="02020603050405020304" pitchFamily="18" charset="0"/>
              </a:rPr>
              <a: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0896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77463" y="112031"/>
            <a:ext cx="9347200" cy="687551"/>
          </a:xfrm>
          <a:prstGeom prst="rect">
            <a:avLst/>
          </a:prstGeom>
        </p:spPr>
        <p:txBody>
          <a:bodyPr vert="horz" lIns="108969" tIns="54485" rIns="108969" bIns="5448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tr-TR" sz="2400" b="1" dirty="0">
                <a:solidFill>
                  <a:schemeClr val="bg1"/>
                </a:solidFill>
                <a:latin typeface="Calibri" panose="020F0502020204030204" pitchFamily="34" charset="0"/>
                <a:cs typeface="Times New Roman" panose="02020603050405020304" pitchFamily="18" charset="0"/>
              </a:rPr>
              <a:t>TÜRKİYE’DE HİPERTANSİYON DEĞİŞİMİ</a:t>
            </a:r>
          </a:p>
        </p:txBody>
      </p:sp>
      <p:graphicFrame>
        <p:nvGraphicFramePr>
          <p:cNvPr id="7" name="Grafik 6"/>
          <p:cNvGraphicFramePr/>
          <p:nvPr>
            <p:extLst>
              <p:ext uri="{D42A27DB-BD31-4B8C-83A1-F6EECF244321}">
                <p14:modId xmlns:p14="http://schemas.microsoft.com/office/powerpoint/2010/main" val="1768199355"/>
              </p:ext>
            </p:extLst>
          </p:nvPr>
        </p:nvGraphicFramePr>
        <p:xfrm>
          <a:off x="716280" y="990600"/>
          <a:ext cx="10789920" cy="5365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0979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97908" y="228601"/>
            <a:ext cx="9788539" cy="1284234"/>
          </a:xfrm>
          <a:prstGeom prst="rect">
            <a:avLst/>
          </a:prstGeom>
        </p:spPr>
        <p:txBody>
          <a:bodyPr vert="horz" lIns="108969" tIns="54485" rIns="108969" bIns="54485"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tr-TR" sz="2600" b="1" dirty="0">
                <a:solidFill>
                  <a:schemeClr val="bg1"/>
                </a:solidFill>
                <a:latin typeface="Calibri" panose="020F0502020204030204" pitchFamily="34" charset="0"/>
                <a:cs typeface="Times New Roman" panose="02020603050405020304" pitchFamily="18" charset="0"/>
              </a:rPr>
              <a:t>TÜRKİYE’DE TEMEL İLAÇLARA ERİŞİM </a:t>
            </a:r>
          </a:p>
          <a:p>
            <a:pPr lvl="0" algn="l"/>
            <a:endParaRPr lang="tr-TR" sz="2200" b="1" dirty="0">
              <a:solidFill>
                <a:schemeClr val="accent1">
                  <a:lumMod val="50000"/>
                </a:schemeClr>
              </a:solidFill>
              <a:cs typeface="Arial"/>
            </a:endParaRPr>
          </a:p>
          <a:p>
            <a:pPr lvl="0" algn="l"/>
            <a:r>
              <a:rPr lang="tr-TR" sz="2200" b="1" dirty="0">
                <a:solidFill>
                  <a:schemeClr val="accent1">
                    <a:lumMod val="50000"/>
                  </a:schemeClr>
                </a:solidFill>
                <a:cs typeface="Arial"/>
              </a:rPr>
              <a:t>Kişi Başı Cari Sağlık Harcamasının Uluslararası Karşılaştırılması, Satınalma Gücü Paritesi (SGP) ABD $, 2015</a:t>
            </a:r>
          </a:p>
        </p:txBody>
      </p:sp>
      <p:sp>
        <p:nvSpPr>
          <p:cNvPr id="5" name="Dikdörtgen 4"/>
          <p:cNvSpPr/>
          <p:nvPr/>
        </p:nvSpPr>
        <p:spPr>
          <a:xfrm>
            <a:off x="1245857" y="6076665"/>
            <a:ext cx="10881360" cy="552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i="1" dirty="0">
                <a:solidFill>
                  <a:schemeClr val="accent5">
                    <a:lumMod val="50000"/>
                  </a:schemeClr>
                </a:solidFill>
              </a:rPr>
              <a:t>Kaynak</a:t>
            </a:r>
            <a:r>
              <a:rPr lang="tr-TR" sz="1200" i="1" dirty="0">
                <a:solidFill>
                  <a:schemeClr val="accent5">
                    <a:lumMod val="50000"/>
                  </a:schemeClr>
                </a:solidFill>
              </a:rPr>
              <a:t>: OECD </a:t>
            </a:r>
            <a:r>
              <a:rPr lang="tr-TR" sz="1200" i="1" dirty="0" err="1">
                <a:solidFill>
                  <a:schemeClr val="accent5">
                    <a:lumMod val="50000"/>
                  </a:schemeClr>
                </a:solidFill>
              </a:rPr>
              <a:t>Health</a:t>
            </a:r>
            <a:r>
              <a:rPr lang="tr-TR" sz="1200" i="1" dirty="0">
                <a:solidFill>
                  <a:schemeClr val="accent5">
                    <a:lumMod val="50000"/>
                  </a:schemeClr>
                </a:solidFill>
              </a:rPr>
              <a:t> Data 2017, Not: Türkiye verisi 2016 yılına aittir. Ülkelere </a:t>
            </a:r>
            <a:r>
              <a:rPr lang="tr-TR" sz="1200" i="1" dirty="0" err="1">
                <a:solidFill>
                  <a:schemeClr val="accent5">
                    <a:lumMod val="50000"/>
                  </a:schemeClr>
                </a:solidFill>
              </a:rPr>
              <a:t>aiat</a:t>
            </a:r>
            <a:r>
              <a:rPr lang="tr-TR" sz="1200" i="1" dirty="0">
                <a:solidFill>
                  <a:schemeClr val="accent5">
                    <a:lumMod val="50000"/>
                  </a:schemeClr>
                </a:solidFill>
              </a:rPr>
              <a:t> değerler 2015 yılı veya ulaşılabilen en yakın yıl değerleridir.</a:t>
            </a:r>
          </a:p>
        </p:txBody>
      </p:sp>
      <p:pic>
        <p:nvPicPr>
          <p:cNvPr id="6" name="Resim 5"/>
          <p:cNvPicPr>
            <a:picLocks noChangeAspect="1"/>
          </p:cNvPicPr>
          <p:nvPr/>
        </p:nvPicPr>
        <p:blipFill rotWithShape="1">
          <a:blip r:embed="rId2"/>
          <a:srcRect l="17679" t="21622" r="21873" b="10716"/>
          <a:stretch/>
        </p:blipFill>
        <p:spPr>
          <a:xfrm>
            <a:off x="1245857" y="1586253"/>
            <a:ext cx="9692640" cy="4416993"/>
          </a:xfrm>
          <a:prstGeom prst="rect">
            <a:avLst/>
          </a:prstGeom>
        </p:spPr>
      </p:pic>
    </p:spTree>
    <p:extLst>
      <p:ext uri="{BB962C8B-B14F-4D97-AF65-F5344CB8AC3E}">
        <p14:creationId xmlns:p14="http://schemas.microsoft.com/office/powerpoint/2010/main" val="2248441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20342" t="53239" r="35448" b="24775"/>
          <a:stretch/>
        </p:blipFill>
        <p:spPr>
          <a:xfrm>
            <a:off x="673100" y="1133828"/>
            <a:ext cx="10782300" cy="4911372"/>
          </a:xfrm>
          <a:prstGeom prst="rect">
            <a:avLst/>
          </a:prstGeom>
        </p:spPr>
      </p:pic>
      <p:sp>
        <p:nvSpPr>
          <p:cNvPr id="5" name="Dikdörtgen 4"/>
          <p:cNvSpPr/>
          <p:nvPr/>
        </p:nvSpPr>
        <p:spPr>
          <a:xfrm>
            <a:off x="801941" y="6146620"/>
            <a:ext cx="8824711" cy="461665"/>
          </a:xfrm>
          <a:prstGeom prst="rect">
            <a:avLst/>
          </a:prstGeom>
        </p:spPr>
        <p:txBody>
          <a:bodyPr wrap="square">
            <a:spAutoFit/>
          </a:bodyPr>
          <a:lstStyle/>
          <a:p>
            <a:r>
              <a:rPr lang="tr-TR" sz="1200" b="1" dirty="0"/>
              <a:t>Kaynak: </a:t>
            </a:r>
            <a:r>
              <a:rPr lang="tr-TR" sz="1200" dirty="0"/>
              <a:t>Türkiye Hanehalkı Sağlık Araştırması Bulaşıcı Olmayan Hastalıkların Risk Faktörleri 2017</a:t>
            </a:r>
          </a:p>
          <a:p>
            <a:r>
              <a:rPr lang="tr-TR" sz="1200" dirty="0">
                <a:solidFill>
                  <a:schemeClr val="accent3">
                    <a:lumMod val="20000"/>
                    <a:lumOff val="80000"/>
                  </a:schemeClr>
                </a:solidFill>
              </a:rPr>
              <a:t>   </a:t>
            </a:r>
            <a:r>
              <a:rPr lang="tr-TR" sz="1200" dirty="0" smtClean="0">
                <a:solidFill>
                  <a:schemeClr val="accent3">
                    <a:lumMod val="20000"/>
                    <a:lumOff val="80000"/>
                  </a:schemeClr>
                </a:solidFill>
              </a:rPr>
              <a:t>             </a:t>
            </a:r>
            <a:r>
              <a:rPr lang="tr-TR" sz="1200" dirty="0" smtClean="0">
                <a:hlinkClick r:id="rId3">
                  <a:extLst>
                    <a:ext uri="{A12FA001-AC4F-418D-AE19-62706E023703}">
                      <ahyp:hlinkClr xmlns:ahyp="http://schemas.microsoft.com/office/drawing/2018/hyperlinkcolor" xmlns="" val="tx"/>
                    </a:ext>
                  </a:extLst>
                </a:hlinkClick>
              </a:rPr>
              <a:t>http</a:t>
            </a:r>
            <a:r>
              <a:rPr lang="tr-TR" sz="1200" dirty="0">
                <a:hlinkClick r:id="rId3">
                  <a:extLst>
                    <a:ext uri="{A12FA001-AC4F-418D-AE19-62706E023703}">
                      <ahyp:hlinkClr xmlns:ahyp="http://schemas.microsoft.com/office/drawing/2018/hyperlinkcolor" xmlns="" val="tx"/>
                    </a:ext>
                  </a:extLst>
                </a:hlinkClick>
              </a:rPr>
              <a:t>://www.euro.who.int/__data/assets/pdf_file/0007/375775/turkey-risk-factors-tur.pdf?ua=1</a:t>
            </a:r>
            <a:r>
              <a:rPr lang="tr-TR" sz="1200" dirty="0"/>
              <a:t> </a:t>
            </a:r>
          </a:p>
        </p:txBody>
      </p:sp>
      <p:sp>
        <p:nvSpPr>
          <p:cNvPr id="6" name="Title 1"/>
          <p:cNvSpPr txBox="1">
            <a:spLocks/>
          </p:cNvSpPr>
          <p:nvPr/>
        </p:nvSpPr>
        <p:spPr>
          <a:xfrm>
            <a:off x="1117112" y="106680"/>
            <a:ext cx="9882984" cy="670560"/>
          </a:xfrm>
          <a:prstGeom prst="rect">
            <a:avLst/>
          </a:prstGeom>
        </p:spPr>
        <p:txBody>
          <a:bodyPr vert="horz" lIns="108969" tIns="54485" rIns="108969" bIns="5448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tr-TR" sz="2000" b="1" dirty="0">
                <a:solidFill>
                  <a:schemeClr val="bg1"/>
                </a:solidFill>
                <a:latin typeface="Calibri" panose="020F0502020204030204" pitchFamily="34" charset="0"/>
                <a:cs typeface="Times New Roman" panose="02020603050405020304" pitchFamily="18" charset="0"/>
              </a:rPr>
              <a:t>KALP HASTALIĞI VE İNME RİSKİNDEN KORUNMAK İÇİN İLAÇ VE DANIŞMANLIK ALAN UYGUN BİREY YÜZDESİ, 2017</a:t>
            </a:r>
          </a:p>
        </p:txBody>
      </p:sp>
    </p:spTree>
    <p:extLst>
      <p:ext uri="{BB962C8B-B14F-4D97-AF65-F5344CB8AC3E}">
        <p14:creationId xmlns:p14="http://schemas.microsoft.com/office/powerpoint/2010/main" val="1228227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1491374"/>
            <a:ext cx="10857931" cy="2852737"/>
          </a:xfrm>
        </p:spPr>
        <p:txBody>
          <a:bodyPr>
            <a:normAutofit/>
          </a:bodyPr>
          <a:lstStyle/>
          <a:p>
            <a:r>
              <a:rPr lang="tr-TR" b="1" dirty="0">
                <a:solidFill>
                  <a:schemeClr val="accent5">
                    <a:lumMod val="50000"/>
                  </a:schemeClr>
                </a:solidFill>
              </a:rPr>
              <a:t>2. Uluslararası ve Ulusal Politika Çerçevesi </a:t>
            </a:r>
            <a:endParaRPr lang="tr-TR" b="1" dirty="0"/>
          </a:p>
        </p:txBody>
      </p:sp>
    </p:spTree>
    <p:extLst>
      <p:ext uri="{BB962C8B-B14F-4D97-AF65-F5344CB8AC3E}">
        <p14:creationId xmlns:p14="http://schemas.microsoft.com/office/powerpoint/2010/main" val="572927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57300" y="320039"/>
            <a:ext cx="10111740" cy="576581"/>
          </a:xfrm>
        </p:spPr>
        <p:txBody>
          <a:bodyPr>
            <a:noAutofit/>
          </a:bodyPr>
          <a:lstStyle/>
          <a:p>
            <a:r>
              <a:rPr lang="tr-TR" sz="2400" b="1" dirty="0">
                <a:solidFill>
                  <a:schemeClr val="bg1"/>
                </a:solidFill>
                <a:latin typeface="Calibri" panose="020F0502020204030204" pitchFamily="34" charset="0"/>
                <a:cs typeface="Times New Roman" panose="02020603050405020304" pitchFamily="18" charset="0"/>
              </a:rPr>
              <a:t>BULAŞICI OLMAYAN HASTALIKLAR VE ULUSLARARASI POLİTİKA</a:t>
            </a:r>
            <a:br>
              <a:rPr lang="tr-TR" sz="2400" b="1" dirty="0">
                <a:solidFill>
                  <a:schemeClr val="bg1"/>
                </a:solidFill>
                <a:latin typeface="Calibri" panose="020F0502020204030204" pitchFamily="34" charset="0"/>
                <a:cs typeface="Times New Roman" panose="02020603050405020304" pitchFamily="18" charset="0"/>
              </a:rPr>
            </a:br>
            <a:endParaRPr lang="tr-TR" sz="2400" b="1" dirty="0">
              <a:solidFill>
                <a:schemeClr val="bg1"/>
              </a:solidFill>
              <a:latin typeface="Calibri" panose="020F0502020204030204" pitchFamily="34" charset="0"/>
              <a:cs typeface="Times New Roman" panose="02020603050405020304" pitchFamily="18" charset="0"/>
            </a:endParaRPr>
          </a:p>
        </p:txBody>
      </p:sp>
      <p:sp>
        <p:nvSpPr>
          <p:cNvPr id="3" name="İçerik Yer Tutucusu 2"/>
          <p:cNvSpPr>
            <a:spLocks noGrp="1"/>
          </p:cNvSpPr>
          <p:nvPr>
            <p:ph idx="1"/>
          </p:nvPr>
        </p:nvSpPr>
        <p:spPr>
          <a:xfrm>
            <a:off x="519752" y="1093252"/>
            <a:ext cx="7975600" cy="5521288"/>
          </a:xfrm>
        </p:spPr>
        <p:txBody>
          <a:bodyPr>
            <a:noAutofit/>
          </a:bodyPr>
          <a:lstStyle/>
          <a:p>
            <a:r>
              <a:rPr lang="tr-TR" sz="2000" dirty="0">
                <a:solidFill>
                  <a:schemeClr val="accent5">
                    <a:lumMod val="50000"/>
                  </a:schemeClr>
                </a:solidFill>
              </a:rPr>
              <a:t>Dünyada en sık görülen, en fazla ölüme ve engelliliğe neden olan bulaşıcı olmayan hastalıklar (kalp ve damar hastalıkları, kanserler ve kronik hava yolu hastalıkları) 2011 yılında Birleşmiş Milletler gündeminde  tartışılmış ve BM Genel Kurulunda dört stratejik hedef belirlenmiştir; </a:t>
            </a:r>
          </a:p>
          <a:p>
            <a:pPr marL="571500" indent="-571500">
              <a:buAutoNum type="romanLcParenR"/>
            </a:pPr>
            <a:r>
              <a:rPr lang="tr-TR" sz="2000" dirty="0">
                <a:solidFill>
                  <a:schemeClr val="accent5">
                    <a:lumMod val="50000"/>
                  </a:schemeClr>
                </a:solidFill>
              </a:rPr>
              <a:t>Ulusal kapasiteler, liderlik, yönetişim ve ortaklıkların güçlendirilmesi; </a:t>
            </a:r>
          </a:p>
          <a:p>
            <a:pPr marL="571500" indent="-571500">
              <a:buAutoNum type="romanLcParenR"/>
            </a:pPr>
            <a:r>
              <a:rPr lang="tr-TR" sz="2000" dirty="0">
                <a:solidFill>
                  <a:schemeClr val="accent5">
                    <a:lumMod val="50000"/>
                  </a:schemeClr>
                </a:solidFill>
              </a:rPr>
              <a:t>Değiştirilebilir ve önlenebilir risk faktörlerinin azaltılması; </a:t>
            </a:r>
          </a:p>
          <a:p>
            <a:pPr marL="571500" indent="-571500">
              <a:buAutoNum type="romanLcParenR"/>
            </a:pPr>
            <a:r>
              <a:rPr lang="tr-TR" sz="2000" dirty="0">
                <a:solidFill>
                  <a:schemeClr val="accent5">
                    <a:lumMod val="50000"/>
                  </a:schemeClr>
                </a:solidFill>
              </a:rPr>
              <a:t>Sağlık sisteminin müdahalesinin güçlendirilmesi; </a:t>
            </a:r>
          </a:p>
          <a:p>
            <a:pPr marL="571500" indent="-571500">
              <a:buAutoNum type="romanLcParenR"/>
            </a:pPr>
            <a:r>
              <a:rPr lang="tr-TR" sz="2000" dirty="0">
                <a:solidFill>
                  <a:schemeClr val="accent5">
                    <a:lumMod val="50000"/>
                  </a:schemeClr>
                </a:solidFill>
              </a:rPr>
              <a:t>Bulaşıcı olmayan hastalık trendleri ve belirleyicilerinin izlenmesi ve önleme ve kontrole yönelik ilerlemenin değerlendirilmesi </a:t>
            </a:r>
            <a:endParaRPr lang="tr-TR" sz="900" dirty="0">
              <a:solidFill>
                <a:schemeClr val="accent5">
                  <a:lumMod val="50000"/>
                </a:schemeClr>
              </a:solidFill>
            </a:endParaRPr>
          </a:p>
          <a:p>
            <a:pPr marL="571500" indent="-571500">
              <a:buAutoNum type="romanLcParenR"/>
            </a:pPr>
            <a:endParaRPr lang="tr-TR" sz="900" dirty="0">
              <a:solidFill>
                <a:schemeClr val="accent5">
                  <a:lumMod val="50000"/>
                </a:schemeClr>
              </a:solidFill>
            </a:endParaRPr>
          </a:p>
          <a:p>
            <a:r>
              <a:rPr lang="tr-TR" sz="2000" dirty="0">
                <a:solidFill>
                  <a:schemeClr val="accent5">
                    <a:lumMod val="50000"/>
                  </a:schemeClr>
                </a:solidFill>
              </a:rPr>
              <a:t>Eylül 2011’de bulaşıcı olmayan hastalıklara bağlı erken ölümlerin 2025 yılına kadar %25 azaltılması hedefi; 2015 yılı Eylül ayında 2030 yılına kadar % 30 azaltılması olarak güncellenmiştir.</a:t>
            </a:r>
          </a:p>
          <a:p>
            <a:r>
              <a:rPr lang="tr-TR" sz="2000" dirty="0">
                <a:solidFill>
                  <a:schemeClr val="accent5">
                    <a:lumMod val="50000"/>
                  </a:schemeClr>
                </a:solidFill>
              </a:rPr>
              <a:t>DSÖ tarafından ülkelere önderlik yapılması amacıyla «Bulaşıcı Olmayan hastalıkların Önlenmesi ve Kontrolü için Küresel Eylem Planı 2013-2020» yayımlanmıştır. </a:t>
            </a:r>
          </a:p>
        </p:txBody>
      </p:sp>
      <p:pic>
        <p:nvPicPr>
          <p:cNvPr id="4" name="Picture 4" descr="100x100xSUSDEV1">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157648" y="1168400"/>
            <a:ext cx="1339785" cy="12775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100x100xTR_SDG_Icons_NoText-0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0878" y="1168400"/>
            <a:ext cx="1302003" cy="127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rotWithShape="1">
          <a:blip r:embed="rId6"/>
          <a:srcRect l="39500" t="22267" r="41000" b="26177"/>
          <a:stretch/>
        </p:blipFill>
        <p:spPr>
          <a:xfrm>
            <a:off x="9157648" y="2717750"/>
            <a:ext cx="2725233" cy="3783715"/>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2479902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3480" y="243840"/>
            <a:ext cx="9738360" cy="502920"/>
          </a:xfrm>
        </p:spPr>
        <p:txBody>
          <a:bodyPr>
            <a:noAutofit/>
          </a:bodyPr>
          <a:lstStyle/>
          <a:p>
            <a:r>
              <a:rPr lang="tr-TR" sz="2400" b="1" dirty="0">
                <a:solidFill>
                  <a:schemeClr val="bg1"/>
                </a:solidFill>
                <a:latin typeface="Calibri" panose="020F0502020204030204" pitchFamily="34" charset="0"/>
                <a:cs typeface="Times New Roman" panose="02020603050405020304" pitchFamily="18" charset="0"/>
              </a:rPr>
              <a:t>BULAŞICI OLMAYAN HASTALIKLAR VE ULUSAL POLİTİKA</a:t>
            </a:r>
          </a:p>
        </p:txBody>
      </p:sp>
      <p:sp>
        <p:nvSpPr>
          <p:cNvPr id="3" name="İçerik Yer Tutucusu 2"/>
          <p:cNvSpPr>
            <a:spLocks noGrp="1"/>
          </p:cNvSpPr>
          <p:nvPr>
            <p:ph idx="1"/>
          </p:nvPr>
        </p:nvSpPr>
        <p:spPr>
          <a:xfrm>
            <a:off x="320040" y="1297152"/>
            <a:ext cx="7130045" cy="5696255"/>
          </a:xfrm>
        </p:spPr>
        <p:txBody>
          <a:bodyPr>
            <a:normAutofit/>
          </a:bodyPr>
          <a:lstStyle/>
          <a:p>
            <a:pPr algn="just">
              <a:lnSpc>
                <a:spcPct val="100000"/>
              </a:lnSpc>
            </a:pPr>
            <a:r>
              <a:rPr lang="tr-TR" sz="2400" dirty="0">
                <a:solidFill>
                  <a:schemeClr val="accent5">
                    <a:lumMod val="50000"/>
                  </a:schemeClr>
                </a:solidFill>
              </a:rPr>
              <a:t>2008 yılından itibaren bulaşıcı olmayan hastalıklar ve risk faktörlerine yönelik önleme kontrol programları yürütüyoruz.</a:t>
            </a:r>
          </a:p>
          <a:p>
            <a:pPr algn="just">
              <a:lnSpc>
                <a:spcPct val="100000"/>
              </a:lnSpc>
            </a:pPr>
            <a:endParaRPr lang="tr-TR" sz="1600" dirty="0">
              <a:solidFill>
                <a:schemeClr val="accent5">
                  <a:lumMod val="50000"/>
                </a:schemeClr>
              </a:solidFill>
            </a:endParaRPr>
          </a:p>
          <a:p>
            <a:pPr algn="just">
              <a:lnSpc>
                <a:spcPct val="100000"/>
              </a:lnSpc>
            </a:pPr>
            <a:r>
              <a:rPr lang="tr-TR" sz="2400" dirty="0">
                <a:solidFill>
                  <a:schemeClr val="accent5">
                    <a:lumMod val="50000"/>
                  </a:schemeClr>
                </a:solidFill>
              </a:rPr>
              <a:t>2010 yılından bu yana Bakanlığımızın Stratejik Planlarında ve </a:t>
            </a:r>
          </a:p>
          <a:p>
            <a:pPr algn="just">
              <a:lnSpc>
                <a:spcPct val="100000"/>
              </a:lnSpc>
            </a:pPr>
            <a:endParaRPr lang="tr-TR" sz="1600" dirty="0">
              <a:solidFill>
                <a:schemeClr val="accent5">
                  <a:lumMod val="50000"/>
                </a:schemeClr>
              </a:solidFill>
            </a:endParaRPr>
          </a:p>
          <a:p>
            <a:pPr algn="just">
              <a:lnSpc>
                <a:spcPct val="100000"/>
              </a:lnSpc>
            </a:pPr>
            <a:r>
              <a:rPr lang="tr-TR" sz="2400" dirty="0">
                <a:solidFill>
                  <a:schemeClr val="accent5">
                    <a:lumMod val="50000"/>
                  </a:schemeClr>
                </a:solidFill>
              </a:rPr>
              <a:t>2104 yılından günümüze kadar Hükümetimizin 10. Kalkınma Planında bulaşıcı olmayan hastalıklar ve risk faktörleri ile mücadele öncelikli konular arasında yer almıştır.</a:t>
            </a:r>
          </a:p>
          <a:p>
            <a:pPr algn="just">
              <a:lnSpc>
                <a:spcPct val="150000"/>
              </a:lnSpc>
            </a:pPr>
            <a:endParaRPr lang="tr-TR" dirty="0">
              <a:solidFill>
                <a:schemeClr val="accent5">
                  <a:lumMod val="50000"/>
                </a:schemeClr>
              </a:solidFill>
            </a:endParaRPr>
          </a:p>
          <a:p>
            <a:pPr algn="just">
              <a:lnSpc>
                <a:spcPct val="150000"/>
              </a:lnSpc>
            </a:pPr>
            <a:endParaRPr lang="tr-TR" dirty="0">
              <a:solidFill>
                <a:schemeClr val="accent5">
                  <a:lumMod val="50000"/>
                </a:schemeClr>
              </a:solidFill>
            </a:endParaRPr>
          </a:p>
          <a:p>
            <a:pPr algn="just">
              <a:lnSpc>
                <a:spcPct val="150000"/>
              </a:lnSpc>
            </a:pPr>
            <a:endParaRPr lang="tr-TR" dirty="0">
              <a:solidFill>
                <a:schemeClr val="accent5">
                  <a:lumMod val="50000"/>
                </a:schemeClr>
              </a:solidFill>
            </a:endParaRPr>
          </a:p>
        </p:txBody>
      </p:sp>
      <p:pic>
        <p:nvPicPr>
          <p:cNvPr id="5" name="Picture 2" descr="stratejik_plan"/>
          <p:cNvPicPr>
            <a:picLocks noChangeAspect="1" noChangeArrowheads="1"/>
          </p:cNvPicPr>
          <p:nvPr/>
        </p:nvPicPr>
        <p:blipFill rotWithShape="1">
          <a:blip r:embed="rId2">
            <a:extLst>
              <a:ext uri="{28A0092B-C50C-407E-A947-70E740481C1C}">
                <a14:useLocalDpi xmlns:a14="http://schemas.microsoft.com/office/drawing/2010/main" val="0"/>
              </a:ext>
            </a:extLst>
          </a:blip>
          <a:srcRect r="23524"/>
          <a:stretch/>
        </p:blipFill>
        <p:spPr bwMode="auto">
          <a:xfrm>
            <a:off x="7680960" y="944880"/>
            <a:ext cx="2323357" cy="3200400"/>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stretch>
            <a:fillRect/>
          </a:stretch>
        </p:blipFill>
        <p:spPr>
          <a:xfrm>
            <a:off x="8874546" y="1660853"/>
            <a:ext cx="2472901" cy="3331842"/>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p:spPr>
      </p:pic>
      <p:pic>
        <p:nvPicPr>
          <p:cNvPr id="7" name="Resim 6"/>
          <p:cNvPicPr>
            <a:picLocks noChangeAspect="1"/>
          </p:cNvPicPr>
          <p:nvPr/>
        </p:nvPicPr>
        <p:blipFill>
          <a:blip r:embed="rId4"/>
          <a:stretch>
            <a:fillRect/>
          </a:stretch>
        </p:blipFill>
        <p:spPr>
          <a:xfrm>
            <a:off x="9679779" y="3627120"/>
            <a:ext cx="2464122" cy="3230879"/>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p:spPr>
      </p:pic>
    </p:spTree>
    <p:extLst>
      <p:ext uri="{BB962C8B-B14F-4D97-AF65-F5344CB8AC3E}">
        <p14:creationId xmlns:p14="http://schemas.microsoft.com/office/powerpoint/2010/main" val="2263075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2040" y="0"/>
            <a:ext cx="10073640" cy="959168"/>
          </a:xfrm>
        </p:spPr>
        <p:txBody>
          <a:bodyPr>
            <a:normAutofit/>
          </a:bodyPr>
          <a:lstStyle/>
          <a:p>
            <a:r>
              <a:rPr lang="tr-TR" sz="2200" b="1" dirty="0">
                <a:solidFill>
                  <a:schemeClr val="bg1"/>
                </a:solidFill>
                <a:latin typeface="Calibri" panose="020F0502020204030204" pitchFamily="34" charset="0"/>
                <a:cs typeface="Times New Roman" panose="02020603050405020304" pitchFamily="18" charset="0"/>
              </a:rPr>
              <a:t>TÜRKİYE BULAŞICI OLMAYAN HASTALIKLAR ÇOK PAYDAŞLI EYLEM PLANI 2017-2025</a:t>
            </a:r>
          </a:p>
        </p:txBody>
      </p:sp>
      <p:pic>
        <p:nvPicPr>
          <p:cNvPr id="4" name="İçerik Yer Tutucusu 3"/>
          <p:cNvPicPr>
            <a:picLocks noGrp="1" noChangeAspect="1"/>
          </p:cNvPicPr>
          <p:nvPr>
            <p:ph idx="1"/>
          </p:nvPr>
        </p:nvPicPr>
        <p:blipFill rotWithShape="1">
          <a:blip r:embed="rId3"/>
          <a:srcRect l="34683" t="11974" r="34697" b="12182"/>
          <a:stretch/>
        </p:blipFill>
        <p:spPr>
          <a:xfrm>
            <a:off x="8793480" y="2657474"/>
            <a:ext cx="3124200" cy="3831193"/>
          </a:xfrm>
          <a:prstGeom prst="rect">
            <a:avLst/>
          </a:prstGeom>
        </p:spPr>
      </p:pic>
      <p:graphicFrame>
        <p:nvGraphicFramePr>
          <p:cNvPr id="5" name="Diyagram 4"/>
          <p:cNvGraphicFramePr/>
          <p:nvPr>
            <p:extLst>
              <p:ext uri="{D42A27DB-BD31-4B8C-83A1-F6EECF244321}">
                <p14:modId xmlns:p14="http://schemas.microsoft.com/office/powerpoint/2010/main" val="3159299715"/>
              </p:ext>
            </p:extLst>
          </p:nvPr>
        </p:nvGraphicFramePr>
        <p:xfrm>
          <a:off x="259080" y="959168"/>
          <a:ext cx="8397240" cy="3262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yagram 5"/>
          <p:cNvGraphicFramePr/>
          <p:nvPr>
            <p:extLst>
              <p:ext uri="{D42A27DB-BD31-4B8C-83A1-F6EECF244321}">
                <p14:modId xmlns:p14="http://schemas.microsoft.com/office/powerpoint/2010/main" val="2542503962"/>
              </p:ext>
            </p:extLst>
          </p:nvPr>
        </p:nvGraphicFramePr>
        <p:xfrm>
          <a:off x="259080" y="4099560"/>
          <a:ext cx="8397240" cy="25812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Dikdörtgen 6"/>
          <p:cNvSpPr/>
          <p:nvPr/>
        </p:nvSpPr>
        <p:spPr>
          <a:xfrm>
            <a:off x="8793480" y="809624"/>
            <a:ext cx="3124200" cy="1971675"/>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a:solidFill>
                  <a:schemeClr val="accent5">
                    <a:lumMod val="50000"/>
                  </a:schemeClr>
                </a:solidFill>
              </a:rPr>
              <a:t>Çok </a:t>
            </a:r>
            <a:r>
              <a:rPr lang="tr-TR" dirty="0" err="1">
                <a:solidFill>
                  <a:schemeClr val="accent5">
                    <a:lumMod val="50000"/>
                  </a:schemeClr>
                </a:solidFill>
              </a:rPr>
              <a:t>paydaşlı</a:t>
            </a:r>
            <a:r>
              <a:rPr lang="tr-TR" dirty="0">
                <a:solidFill>
                  <a:schemeClr val="accent5">
                    <a:lumMod val="50000"/>
                  </a:schemeClr>
                </a:solidFill>
              </a:rPr>
              <a:t> olarak </a:t>
            </a:r>
            <a:r>
              <a:rPr lang="tr-TR" dirty="0" smtClean="0">
                <a:solidFill>
                  <a:schemeClr val="accent5">
                    <a:lumMod val="50000"/>
                  </a:schemeClr>
                </a:solidFill>
              </a:rPr>
              <a:t>ülke </a:t>
            </a:r>
            <a:r>
              <a:rPr lang="tr-TR" dirty="0">
                <a:solidFill>
                  <a:schemeClr val="accent5">
                    <a:lumMod val="50000"/>
                  </a:schemeClr>
                </a:solidFill>
              </a:rPr>
              <a:t>hedeflerimizi belirledik</a:t>
            </a:r>
            <a:r>
              <a:rPr lang="tr-TR" dirty="0" smtClean="0">
                <a:solidFill>
                  <a:schemeClr val="accent5">
                    <a:lumMod val="50000"/>
                  </a:schemeClr>
                </a:solidFill>
              </a:rPr>
              <a:t>. İllerimizin de kendi hedeflerini belirlemesi ve uygulaması önem arz etmektedir.</a:t>
            </a:r>
            <a:endParaRPr lang="tr-TR" dirty="0">
              <a:solidFill>
                <a:schemeClr val="accent5">
                  <a:lumMod val="50000"/>
                </a:schemeClr>
              </a:solidFill>
            </a:endParaRPr>
          </a:p>
        </p:txBody>
      </p:sp>
      <p:sp>
        <p:nvSpPr>
          <p:cNvPr id="3" name="Dikdörtgen 2"/>
          <p:cNvSpPr/>
          <p:nvPr/>
        </p:nvSpPr>
        <p:spPr>
          <a:xfrm>
            <a:off x="468615" y="6488668"/>
            <a:ext cx="4118756" cy="338554"/>
          </a:xfrm>
          <a:prstGeom prst="rect">
            <a:avLst/>
          </a:prstGeom>
        </p:spPr>
        <p:txBody>
          <a:bodyPr wrap="none">
            <a:spAutoFit/>
          </a:bodyPr>
          <a:lstStyle/>
          <a:p>
            <a:r>
              <a:rPr lang="tr-TR" sz="1600" dirty="0">
                <a:solidFill>
                  <a:schemeClr val="accent5">
                    <a:lumMod val="50000"/>
                  </a:schemeClr>
                </a:solidFill>
              </a:rPr>
              <a:t>https://sbu.saglik.gov.tr/Ekutuphane/Yayin/547</a:t>
            </a:r>
          </a:p>
        </p:txBody>
      </p:sp>
    </p:spTree>
    <p:extLst>
      <p:ext uri="{BB962C8B-B14F-4D97-AF65-F5344CB8AC3E}">
        <p14:creationId xmlns:p14="http://schemas.microsoft.com/office/powerpoint/2010/main" val="1705011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solidFill>
                  <a:schemeClr val="accent5">
                    <a:lumMod val="50000"/>
                  </a:schemeClr>
                </a:solidFill>
              </a:rPr>
              <a:t>3.Bulaşıcı Olmayan Hastalıklar ve Risk Faktörlerine Yönelik Önleme ve Kontrol Programları</a:t>
            </a:r>
            <a:endParaRPr lang="tr-TR" b="1" dirty="0"/>
          </a:p>
        </p:txBody>
      </p:sp>
    </p:spTree>
    <p:extLst>
      <p:ext uri="{BB962C8B-B14F-4D97-AF65-F5344CB8AC3E}">
        <p14:creationId xmlns:p14="http://schemas.microsoft.com/office/powerpoint/2010/main" val="1963428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93800" y="212725"/>
            <a:ext cx="10464800" cy="498475"/>
          </a:xfrm>
        </p:spPr>
        <p:txBody>
          <a:bodyPr>
            <a:noAutofit/>
          </a:bodyPr>
          <a:lstStyle/>
          <a:p>
            <a:r>
              <a:rPr lang="tr-TR" b="1" dirty="0">
                <a:solidFill>
                  <a:schemeClr val="bg1"/>
                </a:solidFill>
              </a:rPr>
              <a:t>Sunum Planı</a:t>
            </a:r>
          </a:p>
        </p:txBody>
      </p:sp>
      <p:sp>
        <p:nvSpPr>
          <p:cNvPr id="3" name="İçerik Yer Tutucusu 2"/>
          <p:cNvSpPr>
            <a:spLocks noGrp="1"/>
          </p:cNvSpPr>
          <p:nvPr>
            <p:ph idx="1"/>
          </p:nvPr>
        </p:nvSpPr>
        <p:spPr>
          <a:xfrm>
            <a:off x="575945" y="1190625"/>
            <a:ext cx="11219180" cy="4610100"/>
          </a:xfrm>
        </p:spPr>
        <p:txBody>
          <a:bodyPr>
            <a:noAutofit/>
          </a:bodyPr>
          <a:lstStyle/>
          <a:p>
            <a:pPr marL="742950" indent="-742950">
              <a:lnSpc>
                <a:spcPct val="150000"/>
              </a:lnSpc>
              <a:buFont typeface="+mj-lt"/>
              <a:buAutoNum type="arabicPeriod"/>
            </a:pPr>
            <a:r>
              <a:rPr lang="tr-TR" sz="3200" dirty="0">
                <a:solidFill>
                  <a:schemeClr val="accent5">
                    <a:lumMod val="50000"/>
                  </a:schemeClr>
                </a:solidFill>
              </a:rPr>
              <a:t>Bulaşıcı Olmayan Hastalıklarda Mevcut Durum </a:t>
            </a:r>
          </a:p>
          <a:p>
            <a:pPr marL="742950" indent="-742950">
              <a:lnSpc>
                <a:spcPct val="150000"/>
              </a:lnSpc>
              <a:buFont typeface="+mj-lt"/>
              <a:buAutoNum type="arabicPeriod"/>
            </a:pPr>
            <a:r>
              <a:rPr lang="tr-TR" sz="3200" dirty="0">
                <a:solidFill>
                  <a:schemeClr val="accent5">
                    <a:lumMod val="50000"/>
                  </a:schemeClr>
                </a:solidFill>
              </a:rPr>
              <a:t>Uluslararası ve Ulusal Politika Çerçevesi </a:t>
            </a:r>
          </a:p>
          <a:p>
            <a:pPr marL="742950" indent="-742950">
              <a:lnSpc>
                <a:spcPct val="150000"/>
              </a:lnSpc>
              <a:buFont typeface="+mj-lt"/>
              <a:buAutoNum type="arabicPeriod"/>
            </a:pPr>
            <a:r>
              <a:rPr lang="tr-TR" sz="3200" dirty="0">
                <a:solidFill>
                  <a:schemeClr val="accent5">
                    <a:lumMod val="50000"/>
                  </a:schemeClr>
                </a:solidFill>
              </a:rPr>
              <a:t>Bulaşıcı Olmayan Hastalıklar ve Risk Faktörlerine Yönelik Önleme ve Kontrol Programları</a:t>
            </a:r>
          </a:p>
          <a:p>
            <a:pPr marL="742950" indent="-742950">
              <a:lnSpc>
                <a:spcPct val="150000"/>
              </a:lnSpc>
              <a:buFont typeface="+mj-lt"/>
              <a:buAutoNum type="arabicPeriod"/>
            </a:pPr>
            <a:r>
              <a:rPr lang="tr-TR" sz="3200" dirty="0">
                <a:solidFill>
                  <a:schemeClr val="accent5">
                    <a:lumMod val="50000"/>
                  </a:schemeClr>
                </a:solidFill>
              </a:rPr>
              <a:t>İzleme ve Değerlendirme Çalışmaları</a:t>
            </a:r>
          </a:p>
          <a:p>
            <a:pPr marL="742950" indent="-742950">
              <a:lnSpc>
                <a:spcPct val="150000"/>
              </a:lnSpc>
              <a:buFont typeface="+mj-lt"/>
              <a:buAutoNum type="arabicPeriod"/>
            </a:pPr>
            <a:endParaRPr lang="tr-TR" sz="3200" dirty="0">
              <a:solidFill>
                <a:schemeClr val="accent5">
                  <a:lumMod val="50000"/>
                </a:schemeClr>
              </a:solidFill>
            </a:endParaRPr>
          </a:p>
        </p:txBody>
      </p:sp>
    </p:spTree>
    <p:extLst>
      <p:ext uri="{BB962C8B-B14F-4D97-AF65-F5344CB8AC3E}">
        <p14:creationId xmlns:p14="http://schemas.microsoft.com/office/powerpoint/2010/main" val="2774710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77241" y="962987"/>
            <a:ext cx="11153536" cy="5622309"/>
          </a:xfrm>
          <a:prstGeom prst="rect">
            <a:avLst/>
          </a:prstGeom>
        </p:spPr>
      </p:pic>
      <p:sp>
        <p:nvSpPr>
          <p:cNvPr id="3" name="Dikdörtgen 2"/>
          <p:cNvSpPr/>
          <p:nvPr/>
        </p:nvSpPr>
        <p:spPr>
          <a:xfrm>
            <a:off x="1146413" y="193546"/>
            <a:ext cx="10268346" cy="400110"/>
          </a:xfrm>
          <a:prstGeom prst="rect">
            <a:avLst/>
          </a:prstGeom>
        </p:spPr>
        <p:txBody>
          <a:bodyPr wrap="square">
            <a:spAutoFit/>
          </a:bodyPr>
          <a:lstStyle/>
          <a:p>
            <a:pPr eaLnBrk="0" hangingPunct="0">
              <a:defRPr/>
            </a:pPr>
            <a:r>
              <a:rPr lang="tr-TR" sz="2000" b="1" dirty="0">
                <a:solidFill>
                  <a:schemeClr val="bg1"/>
                </a:solidFill>
              </a:rPr>
              <a:t>BULAŞICI OLMAYAN HASTALIKLARDA ÖNLEME  VE KONTROL POLİTİKALARININ  KAPSAMI</a:t>
            </a:r>
          </a:p>
        </p:txBody>
      </p:sp>
    </p:spTree>
    <p:extLst>
      <p:ext uri="{BB962C8B-B14F-4D97-AF65-F5344CB8AC3E}">
        <p14:creationId xmlns:p14="http://schemas.microsoft.com/office/powerpoint/2010/main" val="1405928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07" t="9366" r="34573" b="10634"/>
          <a:stretch/>
        </p:blipFill>
        <p:spPr bwMode="auto">
          <a:xfrm>
            <a:off x="8062350" y="3062054"/>
            <a:ext cx="1036899" cy="131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Resim 16"/>
          <p:cNvPicPr/>
          <p:nvPr/>
        </p:nvPicPr>
        <p:blipFill rotWithShape="1">
          <a:blip r:embed="rId4"/>
          <a:srcRect l="79547" t="37992" r="1324" b="13877"/>
          <a:stretch/>
        </p:blipFill>
        <p:spPr bwMode="auto">
          <a:xfrm>
            <a:off x="8399962" y="3288381"/>
            <a:ext cx="1030109" cy="1280462"/>
          </a:xfrm>
          <a:prstGeom prst="rect">
            <a:avLst/>
          </a:prstGeom>
          <a:ln>
            <a:noFill/>
          </a:ln>
          <a:extLst>
            <a:ext uri="{53640926-AAD7-44D8-BBD7-CCE9431645EC}">
              <a14:shadowObscured xmlns:a14="http://schemas.microsoft.com/office/drawing/2010/main"/>
            </a:ext>
          </a:extLst>
        </p:spPr>
      </p:pic>
      <p:pic>
        <p:nvPicPr>
          <p:cNvPr id="1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9588" y="935634"/>
            <a:ext cx="1209237" cy="177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yagram 6"/>
          <p:cNvGraphicFramePr/>
          <p:nvPr>
            <p:extLst>
              <p:ext uri="{D42A27DB-BD31-4B8C-83A1-F6EECF244321}">
                <p14:modId xmlns:p14="http://schemas.microsoft.com/office/powerpoint/2010/main" val="2510585891"/>
              </p:ext>
            </p:extLst>
          </p:nvPr>
        </p:nvGraphicFramePr>
        <p:xfrm>
          <a:off x="-168980" y="987362"/>
          <a:ext cx="8327083" cy="57240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2" descr="kapa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8304" y="1167244"/>
            <a:ext cx="1333495" cy="1872904"/>
          </a:xfrm>
          <a:prstGeom prst="rect">
            <a:avLst/>
          </a:prstGeom>
        </p:spPr>
      </p:pic>
      <p:sp>
        <p:nvSpPr>
          <p:cNvPr id="15" name="Dikdörtgen 14"/>
          <p:cNvSpPr/>
          <p:nvPr/>
        </p:nvSpPr>
        <p:spPr>
          <a:xfrm>
            <a:off x="1249679" y="108082"/>
            <a:ext cx="10165081" cy="707886"/>
          </a:xfrm>
          <a:prstGeom prst="rect">
            <a:avLst/>
          </a:prstGeom>
        </p:spPr>
        <p:txBody>
          <a:bodyPr wrap="square">
            <a:spAutoFit/>
          </a:bodyPr>
          <a:lstStyle/>
          <a:p>
            <a:r>
              <a:rPr lang="tr-TR" sz="2000" b="1" dirty="0">
                <a:solidFill>
                  <a:schemeClr val="bg1"/>
                </a:solidFill>
              </a:rPr>
              <a:t>BULAŞICI OLMAYAN HASTALIKLAR VE RİSK FAKTÖRLERİNE YÖNELİK ÖNLEME VE </a:t>
            </a:r>
          </a:p>
          <a:p>
            <a:r>
              <a:rPr lang="tr-TR" sz="2000" b="1" dirty="0">
                <a:solidFill>
                  <a:schemeClr val="bg1"/>
                </a:solidFill>
              </a:rPr>
              <a:t>KONTROL PROGRAMLARI</a:t>
            </a:r>
            <a:endParaRPr lang="tr-TR" sz="2000" dirty="0">
              <a:solidFill>
                <a:schemeClr val="bg1"/>
              </a:solidFill>
            </a:endParaRPr>
          </a:p>
        </p:txBody>
      </p:sp>
      <p:pic>
        <p:nvPicPr>
          <p:cNvPr id="19" name="Resim 18"/>
          <p:cNvPicPr>
            <a:picLocks noChangeAspect="1"/>
          </p:cNvPicPr>
          <p:nvPr/>
        </p:nvPicPr>
        <p:blipFill rotWithShape="1">
          <a:blip r:embed="rId12"/>
          <a:srcRect l="34700" t="18533" r="35400" b="5556"/>
          <a:stretch/>
        </p:blipFill>
        <p:spPr>
          <a:xfrm>
            <a:off x="10199450" y="1741600"/>
            <a:ext cx="1347815" cy="1712972"/>
          </a:xfrm>
          <a:prstGeom prst="rect">
            <a:avLst/>
          </a:prstGeom>
        </p:spPr>
      </p:pic>
      <p:pic>
        <p:nvPicPr>
          <p:cNvPr id="12" name="Resim 11"/>
          <p:cNvPicPr>
            <a:picLocks noChangeAspect="1"/>
          </p:cNvPicPr>
          <p:nvPr/>
        </p:nvPicPr>
        <p:blipFill rotWithShape="1">
          <a:blip r:embed="rId13"/>
          <a:srcRect l="33932" t="16513" r="35313" b="9728"/>
          <a:stretch/>
        </p:blipFill>
        <p:spPr>
          <a:xfrm>
            <a:off x="8894716" y="3551494"/>
            <a:ext cx="1061265" cy="1385525"/>
          </a:xfrm>
          <a:prstGeom prst="rect">
            <a:avLst/>
          </a:prstGeom>
          <a:noFill/>
          <a:ln w="9525">
            <a:solidFill>
              <a:schemeClr val="bg1">
                <a:lumMod val="65000"/>
              </a:schemeClr>
            </a:solidFill>
            <a:miter lim="800000"/>
            <a:headEnd/>
            <a:tailEnd/>
          </a:ln>
        </p:spPr>
      </p:pic>
      <p:pic>
        <p:nvPicPr>
          <p:cNvPr id="8" name="Resim 7"/>
          <p:cNvPicPr>
            <a:picLocks noChangeAspect="1"/>
          </p:cNvPicPr>
          <p:nvPr/>
        </p:nvPicPr>
        <p:blipFill>
          <a:blip r:embed="rId14"/>
          <a:stretch>
            <a:fillRect/>
          </a:stretch>
        </p:blipFill>
        <p:spPr>
          <a:xfrm>
            <a:off x="9380735" y="3766008"/>
            <a:ext cx="969242" cy="1303769"/>
          </a:xfrm>
          <a:prstGeom prst="rect">
            <a:avLst/>
          </a:prstGeom>
          <a:ln>
            <a:solidFill>
              <a:srgbClr val="0070C0"/>
            </a:solidFill>
          </a:ln>
        </p:spPr>
      </p:pic>
      <p:pic>
        <p:nvPicPr>
          <p:cNvPr id="9" name="Resim 8"/>
          <p:cNvPicPr>
            <a:picLocks noChangeAspect="1"/>
          </p:cNvPicPr>
          <p:nvPr/>
        </p:nvPicPr>
        <p:blipFill>
          <a:blip r:embed="rId15"/>
          <a:stretch>
            <a:fillRect/>
          </a:stretch>
        </p:blipFill>
        <p:spPr>
          <a:xfrm>
            <a:off x="9993314" y="4018086"/>
            <a:ext cx="985404" cy="1341548"/>
          </a:xfrm>
          <a:prstGeom prst="rect">
            <a:avLst/>
          </a:prstGeom>
          <a:ln>
            <a:solidFill>
              <a:srgbClr val="0070C0"/>
            </a:solidFill>
          </a:ln>
        </p:spPr>
      </p:pic>
      <p:pic>
        <p:nvPicPr>
          <p:cNvPr id="10" name="Resim 9"/>
          <p:cNvPicPr>
            <a:picLocks noChangeAspect="1"/>
          </p:cNvPicPr>
          <p:nvPr/>
        </p:nvPicPr>
        <p:blipFill>
          <a:blip r:embed="rId16"/>
          <a:stretch>
            <a:fillRect/>
          </a:stretch>
        </p:blipFill>
        <p:spPr>
          <a:xfrm>
            <a:off x="10496357" y="4380205"/>
            <a:ext cx="1104168" cy="1315745"/>
          </a:xfrm>
          <a:prstGeom prst="rect">
            <a:avLst/>
          </a:prstGeom>
          <a:ln>
            <a:solidFill>
              <a:srgbClr val="C00000"/>
            </a:solidFill>
          </a:ln>
        </p:spPr>
      </p:pic>
      <p:pic>
        <p:nvPicPr>
          <p:cNvPr id="13"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3859" t="8351" r="32772" b="5351"/>
          <a:stretch/>
        </p:blipFill>
        <p:spPr bwMode="auto">
          <a:xfrm>
            <a:off x="10853020" y="4871385"/>
            <a:ext cx="1199237" cy="148065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2376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txBox="1">
            <a:spLocks/>
          </p:cNvSpPr>
          <p:nvPr/>
        </p:nvSpPr>
        <p:spPr>
          <a:xfrm>
            <a:off x="482350" y="852300"/>
            <a:ext cx="9313463" cy="459522"/>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tr-TR" altLang="tr-TR" sz="2400" b="1" dirty="0">
                <a:solidFill>
                  <a:schemeClr val="accent5">
                    <a:lumMod val="50000"/>
                  </a:schemeClr>
                </a:solidFill>
                <a:latin typeface="+mn-lt"/>
              </a:rPr>
              <a:t>Ana Başlıkları</a:t>
            </a:r>
            <a:endParaRPr lang="tr-TR" sz="2400" b="1" dirty="0">
              <a:solidFill>
                <a:schemeClr val="accent5">
                  <a:lumMod val="50000"/>
                </a:schemeClr>
              </a:solidFill>
              <a:latin typeface="+mn-lt"/>
            </a:endParaRPr>
          </a:p>
        </p:txBody>
      </p:sp>
      <p:sp>
        <p:nvSpPr>
          <p:cNvPr id="6" name="İçerik Yer Tutucusu 2"/>
          <p:cNvSpPr txBox="1">
            <a:spLocks/>
          </p:cNvSpPr>
          <p:nvPr/>
        </p:nvSpPr>
        <p:spPr>
          <a:xfrm>
            <a:off x="482350" y="1311822"/>
            <a:ext cx="9591290" cy="2882364"/>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7983" indent="0">
              <a:spcBef>
                <a:spcPts val="0"/>
              </a:spcBef>
              <a:buClr>
                <a:schemeClr val="tx2">
                  <a:lumMod val="50000"/>
                </a:schemeClr>
              </a:buClr>
              <a:buNone/>
              <a:defRPr/>
            </a:pPr>
            <a:r>
              <a:rPr lang="tr-TR" sz="1600" dirty="0">
                <a:solidFill>
                  <a:schemeClr val="accent5">
                    <a:lumMod val="50000"/>
                  </a:schemeClr>
                </a:solidFill>
                <a:cs typeface="Times New Roman" pitchFamily="18" charset="0"/>
              </a:rPr>
              <a:t>1. </a:t>
            </a:r>
            <a:r>
              <a:rPr lang="tr-TR" sz="2000" dirty="0">
                <a:solidFill>
                  <a:schemeClr val="accent5">
                    <a:lumMod val="50000"/>
                  </a:schemeClr>
                </a:solidFill>
                <a:cs typeface="Times New Roman" pitchFamily="18" charset="0"/>
              </a:rPr>
              <a:t>Bulaşıcı olmayan hastalıklarının gelişiminin önlenmesi </a:t>
            </a:r>
          </a:p>
          <a:p>
            <a:pPr marL="217983" indent="0">
              <a:spcBef>
                <a:spcPts val="0"/>
              </a:spcBef>
              <a:buClr>
                <a:schemeClr val="tx2">
                  <a:lumMod val="50000"/>
                </a:schemeClr>
              </a:buClr>
              <a:buNone/>
              <a:defRPr/>
            </a:pPr>
            <a:endParaRPr lang="tr-TR" sz="1050" dirty="0">
              <a:solidFill>
                <a:schemeClr val="accent5">
                  <a:lumMod val="50000"/>
                </a:schemeClr>
              </a:solidFill>
              <a:cs typeface="Times New Roman" pitchFamily="18" charset="0"/>
            </a:endParaRPr>
          </a:p>
          <a:p>
            <a:pPr marL="585000" indent="0">
              <a:spcBef>
                <a:spcPts val="0"/>
              </a:spcBef>
              <a:buClr>
                <a:schemeClr val="tx2">
                  <a:lumMod val="50000"/>
                </a:schemeClr>
              </a:buClr>
              <a:buNone/>
              <a:defRPr/>
            </a:pPr>
            <a:r>
              <a:rPr lang="tr-TR" sz="2000" dirty="0">
                <a:solidFill>
                  <a:schemeClr val="accent5">
                    <a:lumMod val="50000"/>
                  </a:schemeClr>
                </a:solidFill>
                <a:cs typeface="Times New Roman" pitchFamily="18" charset="0"/>
              </a:rPr>
              <a:t>a. Toplumun risk faktörleri ile ilgili farkındalığının artırılması</a:t>
            </a:r>
          </a:p>
          <a:p>
            <a:pPr marL="585000" indent="0">
              <a:spcBef>
                <a:spcPts val="0"/>
              </a:spcBef>
              <a:buClr>
                <a:schemeClr val="tx2">
                  <a:lumMod val="50000"/>
                </a:schemeClr>
              </a:buClr>
              <a:buNone/>
              <a:defRPr/>
            </a:pPr>
            <a:r>
              <a:rPr lang="tr-TR" sz="2000" dirty="0">
                <a:solidFill>
                  <a:schemeClr val="accent5">
                    <a:lumMod val="50000"/>
                  </a:schemeClr>
                </a:solidFill>
                <a:cs typeface="Times New Roman" pitchFamily="18" charset="0"/>
              </a:rPr>
              <a:t>b. Koruyucu sağlık hizmetleri ile hastalık gelişiminin önlenmesi </a:t>
            </a:r>
          </a:p>
          <a:p>
            <a:pPr marL="217983" indent="0">
              <a:spcBef>
                <a:spcPts val="0"/>
              </a:spcBef>
              <a:buClr>
                <a:schemeClr val="tx2">
                  <a:lumMod val="50000"/>
                </a:schemeClr>
              </a:buClr>
              <a:buNone/>
              <a:defRPr/>
            </a:pPr>
            <a:endParaRPr lang="tr-TR" sz="1050" dirty="0">
              <a:solidFill>
                <a:schemeClr val="accent5">
                  <a:lumMod val="50000"/>
                </a:schemeClr>
              </a:solidFill>
              <a:cs typeface="Times New Roman" pitchFamily="18" charset="0"/>
            </a:endParaRPr>
          </a:p>
          <a:p>
            <a:pPr marL="217983" indent="0">
              <a:spcBef>
                <a:spcPts val="0"/>
              </a:spcBef>
              <a:buClr>
                <a:schemeClr val="tx2">
                  <a:lumMod val="50000"/>
                </a:schemeClr>
              </a:buClr>
              <a:buNone/>
              <a:defRPr/>
            </a:pPr>
            <a:r>
              <a:rPr lang="tr-TR" sz="2000" dirty="0">
                <a:solidFill>
                  <a:schemeClr val="accent5">
                    <a:lumMod val="50000"/>
                  </a:schemeClr>
                </a:solidFill>
                <a:cs typeface="Times New Roman" pitchFamily="18" charset="0"/>
              </a:rPr>
              <a:t>2. Erken tanı ve uygun tedavi hizmetlerinin sunulmasının geliştirilmesi </a:t>
            </a:r>
          </a:p>
          <a:p>
            <a:pPr marL="217983" indent="0">
              <a:spcBef>
                <a:spcPts val="0"/>
              </a:spcBef>
              <a:buClr>
                <a:schemeClr val="tx2">
                  <a:lumMod val="50000"/>
                </a:schemeClr>
              </a:buClr>
              <a:buNone/>
              <a:defRPr/>
            </a:pPr>
            <a:endParaRPr lang="tr-TR" sz="1000" dirty="0">
              <a:solidFill>
                <a:schemeClr val="accent5">
                  <a:lumMod val="50000"/>
                </a:schemeClr>
              </a:solidFill>
              <a:cs typeface="Times New Roman" pitchFamily="18" charset="0"/>
            </a:endParaRPr>
          </a:p>
          <a:p>
            <a:pPr marL="217983" indent="0">
              <a:spcBef>
                <a:spcPts val="0"/>
              </a:spcBef>
              <a:buClr>
                <a:schemeClr val="tx2">
                  <a:lumMod val="50000"/>
                </a:schemeClr>
              </a:buClr>
              <a:buNone/>
              <a:defRPr/>
            </a:pPr>
            <a:r>
              <a:rPr lang="tr-TR" sz="2000" dirty="0">
                <a:solidFill>
                  <a:schemeClr val="accent5">
                    <a:lumMod val="50000"/>
                  </a:schemeClr>
                </a:solidFill>
                <a:cs typeface="Times New Roman" pitchFamily="18" charset="0"/>
              </a:rPr>
              <a:t>3. Komplikasyonların önlenmesi ve rehabilitasyon hizmetlerinin geliştirilmesi</a:t>
            </a:r>
          </a:p>
          <a:p>
            <a:pPr marL="217983" indent="0">
              <a:spcBef>
                <a:spcPts val="0"/>
              </a:spcBef>
              <a:buClr>
                <a:schemeClr val="tx2">
                  <a:lumMod val="50000"/>
                </a:schemeClr>
              </a:buClr>
              <a:buNone/>
              <a:defRPr/>
            </a:pPr>
            <a:endParaRPr lang="tr-TR" sz="1000" dirty="0">
              <a:solidFill>
                <a:schemeClr val="accent5">
                  <a:lumMod val="50000"/>
                </a:schemeClr>
              </a:solidFill>
              <a:cs typeface="Times New Roman" pitchFamily="18" charset="0"/>
            </a:endParaRPr>
          </a:p>
          <a:p>
            <a:pPr marL="217983" indent="0">
              <a:spcBef>
                <a:spcPts val="0"/>
              </a:spcBef>
              <a:buClr>
                <a:schemeClr val="tx2">
                  <a:lumMod val="50000"/>
                </a:schemeClr>
              </a:buClr>
              <a:buNone/>
              <a:defRPr/>
            </a:pPr>
            <a:r>
              <a:rPr lang="tr-TR" sz="2000" dirty="0">
                <a:solidFill>
                  <a:schemeClr val="accent5">
                    <a:lumMod val="50000"/>
                  </a:schemeClr>
                </a:solidFill>
                <a:cs typeface="Times New Roman" pitchFamily="18" charset="0"/>
              </a:rPr>
              <a:t>4. İzleme ve değerlendirme çalışmalarının güçlendirilmesi </a:t>
            </a:r>
          </a:p>
        </p:txBody>
      </p:sp>
      <p:sp>
        <p:nvSpPr>
          <p:cNvPr id="7" name="Slayt Numarası Yer Tutucusu 3"/>
          <p:cNvSpPr txBox="1">
            <a:spLocks/>
          </p:cNvSpPr>
          <p:nvPr/>
        </p:nvSpPr>
        <p:spPr>
          <a:xfrm>
            <a:off x="1036320" y="12192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tr-TR" dirty="0">
              <a:solidFill>
                <a:schemeClr val="accent5">
                  <a:lumMod val="50000"/>
                </a:schemeClr>
              </a:solidFill>
            </a:endParaRPr>
          </a:p>
        </p:txBody>
      </p:sp>
      <p:sp>
        <p:nvSpPr>
          <p:cNvPr id="9" name="Dikdörtgen 8"/>
          <p:cNvSpPr/>
          <p:nvPr/>
        </p:nvSpPr>
        <p:spPr>
          <a:xfrm>
            <a:off x="482350" y="3902580"/>
            <a:ext cx="10901929" cy="2103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defTabSz="457200">
              <a:lnSpc>
                <a:spcPct val="150000"/>
              </a:lnSpc>
              <a:spcBef>
                <a:spcPct val="0"/>
              </a:spcBef>
              <a:buClr>
                <a:schemeClr val="tx2">
                  <a:lumMod val="50000"/>
                </a:schemeClr>
              </a:buClr>
              <a:defRPr/>
            </a:pPr>
            <a:r>
              <a:rPr lang="tr-TR" sz="2400" b="1" dirty="0">
                <a:solidFill>
                  <a:schemeClr val="accent5">
                    <a:lumMod val="50000"/>
                  </a:schemeClr>
                </a:solidFill>
                <a:ea typeface="+mj-ea"/>
                <a:cs typeface="+mj-cs"/>
              </a:rPr>
              <a:t>Çalışma modeli </a:t>
            </a:r>
          </a:p>
          <a:p>
            <a:pPr marL="503733" indent="-285750" defTabSz="457200">
              <a:lnSpc>
                <a:spcPct val="150000"/>
              </a:lnSpc>
              <a:buClr>
                <a:schemeClr val="tx2">
                  <a:lumMod val="50000"/>
                </a:schemeClr>
              </a:buClr>
              <a:buFont typeface="Wingdings" panose="05000000000000000000" pitchFamily="2" charset="2"/>
              <a:buChar char="ü"/>
              <a:defRPr/>
            </a:pPr>
            <a:r>
              <a:rPr lang="tr-TR" sz="2000" dirty="0">
                <a:solidFill>
                  <a:schemeClr val="accent5">
                    <a:lumMod val="50000"/>
                  </a:schemeClr>
                </a:solidFill>
                <a:cs typeface="Times New Roman" pitchFamily="18" charset="0"/>
              </a:rPr>
              <a:t>Her bir programda çalışma grupları ile faaliyetlere dair teknik çalışmalar,  </a:t>
            </a:r>
          </a:p>
          <a:p>
            <a:pPr marL="503733" indent="-285750" defTabSz="457200">
              <a:lnSpc>
                <a:spcPct val="150000"/>
              </a:lnSpc>
              <a:buClr>
                <a:schemeClr val="tx2">
                  <a:lumMod val="50000"/>
                </a:schemeClr>
              </a:buClr>
              <a:buFont typeface="Wingdings" panose="05000000000000000000" pitchFamily="2" charset="2"/>
              <a:buChar char="ü"/>
              <a:defRPr/>
            </a:pPr>
            <a:r>
              <a:rPr lang="tr-TR" sz="2000" dirty="0">
                <a:solidFill>
                  <a:schemeClr val="accent5">
                    <a:lumMod val="50000"/>
                  </a:schemeClr>
                </a:solidFill>
                <a:cs typeface="Times New Roman" pitchFamily="18" charset="0"/>
              </a:rPr>
              <a:t>Yürütme kurulları ile faaliyetler izlenmesi,</a:t>
            </a:r>
          </a:p>
          <a:p>
            <a:pPr marL="503733" indent="-285750" defTabSz="457200">
              <a:lnSpc>
                <a:spcPct val="150000"/>
              </a:lnSpc>
              <a:buClr>
                <a:schemeClr val="tx2">
                  <a:lumMod val="50000"/>
                </a:schemeClr>
              </a:buClr>
              <a:buFont typeface="Wingdings" panose="05000000000000000000" pitchFamily="2" charset="2"/>
              <a:buChar char="ü"/>
              <a:defRPr/>
            </a:pPr>
            <a:r>
              <a:rPr lang="tr-TR" sz="2000" dirty="0">
                <a:solidFill>
                  <a:schemeClr val="accent5">
                    <a:lumMod val="50000"/>
                  </a:schemeClr>
                </a:solidFill>
                <a:cs typeface="Times New Roman" pitchFamily="18" charset="0"/>
              </a:rPr>
              <a:t>İlgili Bakanlıklar, STK’lar ve 81 il sorumlularının yer aldığı Genel kurul çalışmaları ile ortak çalışma yöntemleri geliştirilmekte ve yaygınlaşması</a:t>
            </a:r>
          </a:p>
        </p:txBody>
      </p:sp>
      <p:sp>
        <p:nvSpPr>
          <p:cNvPr id="8" name="Dikdörtgen 7"/>
          <p:cNvSpPr/>
          <p:nvPr/>
        </p:nvSpPr>
        <p:spPr>
          <a:xfrm>
            <a:off x="1245248" y="268918"/>
            <a:ext cx="9873665" cy="461665"/>
          </a:xfrm>
          <a:prstGeom prst="rect">
            <a:avLst/>
          </a:prstGeom>
        </p:spPr>
        <p:txBody>
          <a:bodyPr wrap="none">
            <a:spAutoFit/>
          </a:bodyPr>
          <a:lstStyle/>
          <a:p>
            <a:r>
              <a:rPr lang="tr-TR" sz="2400" b="1" dirty="0">
                <a:solidFill>
                  <a:schemeClr val="bg1"/>
                </a:solidFill>
              </a:rPr>
              <a:t>BULAŞICI OLMAYAN HASTALIKLARDA ÖNLEME  VE KONTROL  PROGRAMLARI</a:t>
            </a:r>
            <a:endParaRPr lang="tr-TR" sz="2400" dirty="0"/>
          </a:p>
        </p:txBody>
      </p:sp>
    </p:spTree>
    <p:extLst>
      <p:ext uri="{BB962C8B-B14F-4D97-AF65-F5344CB8AC3E}">
        <p14:creationId xmlns:p14="http://schemas.microsoft.com/office/powerpoint/2010/main" val="125450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txBox="1">
            <a:spLocks/>
          </p:cNvSpPr>
          <p:nvPr/>
        </p:nvSpPr>
        <p:spPr>
          <a:xfrm>
            <a:off x="447739" y="1001501"/>
            <a:ext cx="8041165" cy="2960807"/>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spcBef>
                <a:spcPts val="0"/>
              </a:spcBef>
              <a:buNone/>
              <a:defRPr/>
            </a:pPr>
            <a:r>
              <a:rPr lang="tr-TR" sz="2000" b="1" dirty="0">
                <a:solidFill>
                  <a:schemeClr val="accent5">
                    <a:lumMod val="50000"/>
                  </a:schemeClr>
                </a:solidFill>
                <a:cs typeface="Times New Roman" pitchFamily="18" charset="0"/>
              </a:rPr>
              <a:t>Toplumun Risk Faktörleri İle İlgili Farkındalığının Artırılması</a:t>
            </a:r>
          </a:p>
          <a:p>
            <a:pPr algn="just">
              <a:lnSpc>
                <a:spcPct val="150000"/>
              </a:lnSpc>
              <a:spcBef>
                <a:spcPts val="0"/>
              </a:spcBef>
              <a:buFont typeface="Wingdings" panose="05000000000000000000" pitchFamily="2" charset="2"/>
              <a:buChar char="ü"/>
              <a:defRPr/>
            </a:pPr>
            <a:r>
              <a:rPr lang="tr-TR" sz="2000" dirty="0" smtClean="0">
                <a:solidFill>
                  <a:schemeClr val="accent5">
                    <a:lumMod val="50000"/>
                  </a:schemeClr>
                </a:solidFill>
                <a:cs typeface="Times New Roman" pitchFamily="18" charset="0"/>
              </a:rPr>
              <a:t>Tüm önleme ve kontrol programları kapsamında topluma </a:t>
            </a:r>
            <a:r>
              <a:rPr lang="tr-TR" sz="2000" dirty="0">
                <a:solidFill>
                  <a:schemeClr val="accent5">
                    <a:lumMod val="50000"/>
                  </a:schemeClr>
                </a:solidFill>
                <a:cs typeface="Times New Roman" pitchFamily="18" charset="0"/>
              </a:rPr>
              <a:t>yönelik </a:t>
            </a:r>
            <a:r>
              <a:rPr lang="tr-TR" sz="2000" b="1" dirty="0">
                <a:solidFill>
                  <a:schemeClr val="accent5">
                    <a:lumMod val="50000"/>
                  </a:schemeClr>
                </a:solidFill>
                <a:cs typeface="Times New Roman" pitchFamily="18" charset="0"/>
              </a:rPr>
              <a:t>farkındalık faaliyetleri için materyal </a:t>
            </a:r>
            <a:r>
              <a:rPr lang="tr-TR" sz="2000" dirty="0">
                <a:solidFill>
                  <a:schemeClr val="accent5">
                    <a:lumMod val="50000"/>
                  </a:schemeClr>
                </a:solidFill>
                <a:cs typeface="Times New Roman" pitchFamily="18" charset="0"/>
              </a:rPr>
              <a:t>(afiş, broşür, basın bilgi notu, videolar vb. ) </a:t>
            </a:r>
            <a:r>
              <a:rPr lang="tr-TR" sz="2000" dirty="0" smtClean="0">
                <a:solidFill>
                  <a:schemeClr val="accent5">
                    <a:lumMod val="50000"/>
                  </a:schemeClr>
                </a:solidFill>
                <a:cs typeface="Times New Roman" pitchFamily="18" charset="0"/>
              </a:rPr>
              <a:t>hazırlıyor </a:t>
            </a:r>
            <a:r>
              <a:rPr lang="tr-TR" sz="2000" dirty="0">
                <a:solidFill>
                  <a:schemeClr val="accent5">
                    <a:lumMod val="50000"/>
                  </a:schemeClr>
                </a:solidFill>
                <a:cs typeface="Times New Roman" pitchFamily="18" charset="0"/>
              </a:rPr>
              <a:t>ve her yıl güncelliyoruz.</a:t>
            </a:r>
          </a:p>
          <a:p>
            <a:pPr algn="just">
              <a:lnSpc>
                <a:spcPct val="150000"/>
              </a:lnSpc>
              <a:spcBef>
                <a:spcPts val="0"/>
              </a:spcBef>
              <a:buFont typeface="Wingdings" panose="05000000000000000000" pitchFamily="2" charset="2"/>
              <a:buChar char="ü"/>
              <a:defRPr/>
            </a:pPr>
            <a:endParaRPr lang="tr-TR" sz="700" dirty="0">
              <a:solidFill>
                <a:schemeClr val="accent5">
                  <a:lumMod val="50000"/>
                </a:schemeClr>
              </a:solidFill>
              <a:cs typeface="Times New Roman" pitchFamily="18" charset="0"/>
            </a:endParaRPr>
          </a:p>
          <a:p>
            <a:pPr algn="just">
              <a:lnSpc>
                <a:spcPct val="150000"/>
              </a:lnSpc>
              <a:spcBef>
                <a:spcPts val="0"/>
              </a:spcBef>
              <a:buFont typeface="Wingdings" panose="05000000000000000000" pitchFamily="2" charset="2"/>
              <a:buChar char="ü"/>
              <a:defRPr/>
            </a:pPr>
            <a:r>
              <a:rPr lang="tr-TR" sz="2000" dirty="0">
                <a:solidFill>
                  <a:schemeClr val="accent5">
                    <a:lumMod val="50000"/>
                  </a:schemeClr>
                </a:solidFill>
                <a:cs typeface="Times New Roman" pitchFamily="18" charset="0"/>
              </a:rPr>
              <a:t>Farkındalık faaliyetlerinin </a:t>
            </a:r>
            <a:r>
              <a:rPr lang="tr-TR" sz="2000" b="1" dirty="0">
                <a:solidFill>
                  <a:schemeClr val="accent5">
                    <a:lumMod val="50000"/>
                  </a:schemeClr>
                </a:solidFill>
                <a:cs typeface="Times New Roman" pitchFamily="18" charset="0"/>
              </a:rPr>
              <a:t>illerde yürütülmesinin koordinasyonu sağlıyoruz. </a:t>
            </a:r>
            <a:endParaRPr lang="tr-TR" sz="2000" dirty="0">
              <a:solidFill>
                <a:schemeClr val="accent5">
                  <a:lumMod val="50000"/>
                </a:schemeClr>
              </a:solidFill>
              <a:cs typeface="Times New Roman" pitchFamily="18" charset="0"/>
            </a:endParaRPr>
          </a:p>
        </p:txBody>
      </p:sp>
      <p:pic>
        <p:nvPicPr>
          <p:cNvPr id="4" name="Resim 3"/>
          <p:cNvPicPr>
            <a:picLocks noChangeAspect="1"/>
          </p:cNvPicPr>
          <p:nvPr/>
        </p:nvPicPr>
        <p:blipFill rotWithShape="1">
          <a:blip r:embed="rId2"/>
          <a:srcRect l="27303" t="40525" r="1557" b="12066"/>
          <a:stretch/>
        </p:blipFill>
        <p:spPr>
          <a:xfrm>
            <a:off x="8716393" y="1001501"/>
            <a:ext cx="2998367" cy="1400046"/>
          </a:xfrm>
          <a:prstGeom prst="rect">
            <a:avLst/>
          </a:prstGeom>
        </p:spPr>
      </p:pic>
      <p:pic>
        <p:nvPicPr>
          <p:cNvPr id="5" name="Resim 4"/>
          <p:cNvPicPr>
            <a:picLocks noChangeAspect="1"/>
          </p:cNvPicPr>
          <p:nvPr/>
        </p:nvPicPr>
        <p:blipFill rotWithShape="1">
          <a:blip r:embed="rId3"/>
          <a:srcRect l="33437" t="38704" r="20312" b="20555"/>
          <a:stretch/>
        </p:blipFill>
        <p:spPr>
          <a:xfrm>
            <a:off x="8686898" y="3962308"/>
            <a:ext cx="3057360" cy="1331615"/>
          </a:xfrm>
          <a:prstGeom prst="rect">
            <a:avLst/>
          </a:prstGeom>
        </p:spPr>
      </p:pic>
      <p:pic>
        <p:nvPicPr>
          <p:cNvPr id="6" name="Resim 5"/>
          <p:cNvPicPr>
            <a:picLocks noChangeAspect="1"/>
          </p:cNvPicPr>
          <p:nvPr/>
        </p:nvPicPr>
        <p:blipFill rotWithShape="1">
          <a:blip r:embed="rId4"/>
          <a:srcRect l="32653" t="30000" r="16821" b="13158"/>
          <a:stretch/>
        </p:blipFill>
        <p:spPr>
          <a:xfrm>
            <a:off x="8716394" y="2500596"/>
            <a:ext cx="2998367" cy="1400046"/>
          </a:xfrm>
          <a:prstGeom prst="rect">
            <a:avLst/>
          </a:prstGeom>
        </p:spPr>
      </p:pic>
      <p:sp>
        <p:nvSpPr>
          <p:cNvPr id="7" name="Dikdörtgen 6"/>
          <p:cNvSpPr/>
          <p:nvPr/>
        </p:nvSpPr>
        <p:spPr>
          <a:xfrm>
            <a:off x="447739" y="4131344"/>
            <a:ext cx="8041165" cy="2435731"/>
          </a:xfrm>
          <a:prstGeom prst="rect">
            <a:avLst/>
          </a:prstGeom>
        </p:spPr>
        <p:txBody>
          <a:bodyPr wrap="square">
            <a:spAutoFit/>
          </a:bodyPr>
          <a:lstStyle/>
          <a:p>
            <a:pPr algn="just">
              <a:lnSpc>
                <a:spcPct val="150000"/>
              </a:lnSpc>
              <a:defRPr/>
            </a:pPr>
            <a:r>
              <a:rPr lang="tr-TR" sz="2000" b="1" dirty="0">
                <a:solidFill>
                  <a:schemeClr val="accent5">
                    <a:lumMod val="50000"/>
                  </a:schemeClr>
                </a:solidFill>
                <a:cs typeface="Times New Roman" pitchFamily="18" charset="0"/>
              </a:rPr>
              <a:t>Koruyucu Sağlık Hizmetlerinin Sunulması</a:t>
            </a:r>
          </a:p>
          <a:p>
            <a:pPr marL="177800" indent="-177800" algn="just">
              <a:lnSpc>
                <a:spcPct val="150000"/>
              </a:lnSpc>
              <a:buFont typeface="Wingdings" panose="05000000000000000000" pitchFamily="2" charset="2"/>
              <a:buChar char="ü"/>
              <a:defRPr/>
            </a:pPr>
            <a:r>
              <a:rPr lang="tr-TR" sz="2000" dirty="0">
                <a:solidFill>
                  <a:schemeClr val="accent5">
                    <a:lumMod val="50000"/>
                  </a:schemeClr>
                </a:solidFill>
                <a:cs typeface="Times New Roman" pitchFamily="18" charset="0"/>
              </a:rPr>
              <a:t>   Diyabet, Astım, KOAH, HT, KBY,  kardiyovasküler risk değerlendirmesi, koroner arter hastalığı ve inme vb. konularda sağlık personeli farkındalığının  artırılmasına yönelik yüz yüze/uzaktan eğitimlerin yürütüyoruz. </a:t>
            </a:r>
          </a:p>
        </p:txBody>
      </p:sp>
      <p:pic>
        <p:nvPicPr>
          <p:cNvPr id="8" name="Resim 7"/>
          <p:cNvPicPr>
            <a:picLocks noChangeAspect="1"/>
          </p:cNvPicPr>
          <p:nvPr/>
        </p:nvPicPr>
        <p:blipFill rotWithShape="1">
          <a:blip r:embed="rId5"/>
          <a:srcRect l="26201" t="34842" r="6261" b="12355"/>
          <a:stretch/>
        </p:blipFill>
        <p:spPr>
          <a:xfrm>
            <a:off x="8754004" y="5349210"/>
            <a:ext cx="2990254" cy="1320892"/>
          </a:xfrm>
          <a:prstGeom prst="rect">
            <a:avLst/>
          </a:prstGeom>
        </p:spPr>
      </p:pic>
      <p:sp>
        <p:nvSpPr>
          <p:cNvPr id="9" name="Dikdörtgen 8"/>
          <p:cNvSpPr/>
          <p:nvPr/>
        </p:nvSpPr>
        <p:spPr>
          <a:xfrm>
            <a:off x="1149368" y="187898"/>
            <a:ext cx="9975832" cy="524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200" b="1" dirty="0" smtClean="0">
                <a:solidFill>
                  <a:schemeClr val="bg1"/>
                </a:solidFill>
              </a:rPr>
              <a:t>ÖNLEME VE KONTROL PROGRAMLARI KAPSAMINDA FARKINDALIĞININ </a:t>
            </a:r>
            <a:r>
              <a:rPr lang="tr-TR" sz="2200" b="1" dirty="0">
                <a:solidFill>
                  <a:schemeClr val="bg1"/>
                </a:solidFill>
              </a:rPr>
              <a:t>ARTIRILMASI</a:t>
            </a:r>
          </a:p>
        </p:txBody>
      </p:sp>
    </p:spTree>
    <p:extLst>
      <p:ext uri="{BB962C8B-B14F-4D97-AF65-F5344CB8AC3E}">
        <p14:creationId xmlns:p14="http://schemas.microsoft.com/office/powerpoint/2010/main" val="1513188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5138" y="1030035"/>
            <a:ext cx="11366527" cy="5068054"/>
          </a:xfrm>
          <a:prstGeom prst="rect">
            <a:avLst/>
          </a:prstGeom>
        </p:spPr>
        <p:txBody>
          <a:bodyPr wrap="square">
            <a:spAutoFit/>
          </a:bodyPr>
          <a:lstStyle/>
          <a:p>
            <a:pPr marL="72231" algn="just" eaLnBrk="0" hangingPunct="0">
              <a:spcBef>
                <a:spcPts val="975"/>
              </a:spcBef>
              <a:spcAft>
                <a:spcPts val="975"/>
              </a:spcAft>
              <a:tabLst>
                <a:tab pos="512326" algn="l"/>
              </a:tabLst>
            </a:pPr>
            <a:r>
              <a:rPr lang="tr-TR" sz="2000" b="1" dirty="0">
                <a:solidFill>
                  <a:schemeClr val="accent5">
                    <a:lumMod val="50000"/>
                  </a:schemeClr>
                </a:solidFill>
                <a:ea typeface="Times New Roman"/>
              </a:rPr>
              <a:t>81 İl Halk Sağlığı Müdürlüklerince 2012-2017 yılları arasında program kapsamında yapılan çalışmalarda</a:t>
            </a:r>
            <a:r>
              <a:rPr lang="tr-TR" sz="2000" dirty="0">
                <a:solidFill>
                  <a:schemeClr val="accent5">
                    <a:lumMod val="50000"/>
                  </a:schemeClr>
                </a:solidFill>
                <a:ea typeface="Times New Roman"/>
              </a:rPr>
              <a:t>;</a:t>
            </a:r>
          </a:p>
          <a:p>
            <a:pPr marL="357981" indent="-285750" algn="just" eaLnBrk="0" hangingPunct="0">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Halkımızdan 670.757 kişiye KOAH, 571.847 kişiye astım, 160.776 kişiye </a:t>
            </a:r>
            <a:r>
              <a:rPr lang="tr-TR" sz="2000" dirty="0" err="1">
                <a:solidFill>
                  <a:schemeClr val="accent5">
                    <a:lumMod val="50000"/>
                  </a:schemeClr>
                </a:solidFill>
                <a:ea typeface="Times New Roman"/>
              </a:rPr>
              <a:t>pulmoner</a:t>
            </a:r>
            <a:r>
              <a:rPr lang="tr-TR" sz="2000" dirty="0">
                <a:solidFill>
                  <a:schemeClr val="accent5">
                    <a:lumMod val="50000"/>
                  </a:schemeClr>
                </a:solidFill>
                <a:ea typeface="Times New Roman"/>
              </a:rPr>
              <a:t> rehabilitasyon bilgilendirmesi, </a:t>
            </a:r>
          </a:p>
          <a:p>
            <a:pPr marL="357981" indent="-285750" algn="just" eaLnBrk="0" hangingPunct="0">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Sağlık personeli içinden 67.186 kişiye </a:t>
            </a:r>
            <a:r>
              <a:rPr lang="tr-TR" sz="2000" b="1" dirty="0">
                <a:solidFill>
                  <a:schemeClr val="accent5">
                    <a:lumMod val="50000"/>
                  </a:schemeClr>
                </a:solidFill>
                <a:ea typeface="Times New Roman"/>
              </a:rPr>
              <a:t>KOAH </a:t>
            </a:r>
            <a:r>
              <a:rPr lang="tr-TR" sz="2000" dirty="0">
                <a:solidFill>
                  <a:schemeClr val="accent5">
                    <a:lumMod val="50000"/>
                  </a:schemeClr>
                </a:solidFill>
                <a:ea typeface="Times New Roman"/>
              </a:rPr>
              <a:t>, 60.564 kişiye </a:t>
            </a:r>
            <a:r>
              <a:rPr lang="tr-TR" sz="2000" b="1" dirty="0">
                <a:solidFill>
                  <a:schemeClr val="accent5">
                    <a:lumMod val="50000"/>
                  </a:schemeClr>
                </a:solidFill>
                <a:ea typeface="Times New Roman"/>
              </a:rPr>
              <a:t>astım, </a:t>
            </a:r>
            <a:r>
              <a:rPr lang="tr-TR" sz="2000" dirty="0">
                <a:solidFill>
                  <a:schemeClr val="accent5">
                    <a:lumMod val="50000"/>
                  </a:schemeClr>
                </a:solidFill>
                <a:ea typeface="Times New Roman"/>
              </a:rPr>
              <a:t>31.108 kişiye</a:t>
            </a:r>
            <a:r>
              <a:rPr lang="tr-TR" sz="2000" b="1" dirty="0">
                <a:solidFill>
                  <a:schemeClr val="accent5">
                    <a:lumMod val="50000"/>
                  </a:schemeClr>
                </a:solidFill>
                <a:ea typeface="Times New Roman"/>
              </a:rPr>
              <a:t> </a:t>
            </a:r>
            <a:r>
              <a:rPr lang="tr-TR" sz="2000" b="1" dirty="0" err="1">
                <a:solidFill>
                  <a:schemeClr val="accent5">
                    <a:lumMod val="50000"/>
                  </a:schemeClr>
                </a:solidFill>
                <a:ea typeface="Times New Roman"/>
              </a:rPr>
              <a:t>pulmoner</a:t>
            </a:r>
            <a:r>
              <a:rPr lang="tr-TR" sz="2000" b="1" dirty="0">
                <a:solidFill>
                  <a:schemeClr val="accent5">
                    <a:lumMod val="50000"/>
                  </a:schemeClr>
                </a:solidFill>
                <a:ea typeface="Times New Roman"/>
              </a:rPr>
              <a:t> rehabilitasyon </a:t>
            </a:r>
            <a:r>
              <a:rPr lang="tr-TR" sz="2000" dirty="0">
                <a:solidFill>
                  <a:schemeClr val="accent5">
                    <a:lumMod val="50000"/>
                  </a:schemeClr>
                </a:solidFill>
                <a:ea typeface="Times New Roman"/>
              </a:rPr>
              <a:t>bilgilendirmesi, </a:t>
            </a:r>
          </a:p>
          <a:p>
            <a:pPr marL="357981" indent="-285750" algn="just" eaLnBrk="0" hangingPunct="0">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Ayrıca </a:t>
            </a:r>
            <a:r>
              <a:rPr lang="tr-TR" sz="2000" b="1" dirty="0">
                <a:solidFill>
                  <a:schemeClr val="accent5">
                    <a:lumMod val="50000"/>
                  </a:schemeClr>
                </a:solidFill>
                <a:ea typeface="Times New Roman"/>
              </a:rPr>
              <a:t>KOAH, astım ve </a:t>
            </a:r>
            <a:r>
              <a:rPr lang="tr-TR" sz="2000" b="1" dirty="0" err="1">
                <a:solidFill>
                  <a:schemeClr val="accent5">
                    <a:lumMod val="50000"/>
                  </a:schemeClr>
                </a:solidFill>
                <a:ea typeface="Times New Roman"/>
              </a:rPr>
              <a:t>pulmoner</a:t>
            </a:r>
            <a:r>
              <a:rPr lang="tr-TR" sz="2000" b="1" dirty="0">
                <a:solidFill>
                  <a:schemeClr val="accent5">
                    <a:lumMod val="50000"/>
                  </a:schemeClr>
                </a:solidFill>
                <a:ea typeface="Times New Roman"/>
              </a:rPr>
              <a:t> rehabilitasyon konularına ilişkin toplam </a:t>
            </a:r>
            <a:r>
              <a:rPr lang="tr-TR" sz="2000" dirty="0">
                <a:solidFill>
                  <a:schemeClr val="accent5">
                    <a:lumMod val="50000"/>
                  </a:schemeClr>
                </a:solidFill>
                <a:ea typeface="Times New Roman"/>
              </a:rPr>
              <a:t>633 basın toplantısı, 522 radyo-</a:t>
            </a:r>
            <a:r>
              <a:rPr lang="tr-TR" sz="2000" dirty="0" err="1">
                <a:solidFill>
                  <a:schemeClr val="accent5">
                    <a:lumMod val="50000"/>
                  </a:schemeClr>
                </a:solidFill>
                <a:ea typeface="Times New Roman"/>
              </a:rPr>
              <a:t>tv</a:t>
            </a:r>
            <a:r>
              <a:rPr lang="tr-TR" sz="2000" dirty="0">
                <a:solidFill>
                  <a:schemeClr val="accent5">
                    <a:lumMod val="50000"/>
                  </a:schemeClr>
                </a:solidFill>
                <a:ea typeface="Times New Roman"/>
              </a:rPr>
              <a:t> konuşması, 2887 haber (internet, gazete, dergi vb.) yayımlanması, düzenli olarak farkındalığa yönelik bilgiler sosyal medya (</a:t>
            </a:r>
            <a:r>
              <a:rPr lang="tr-TR" sz="2000" dirty="0" err="1">
                <a:solidFill>
                  <a:schemeClr val="accent5">
                    <a:lumMod val="50000"/>
                  </a:schemeClr>
                </a:solidFill>
                <a:ea typeface="Times New Roman"/>
              </a:rPr>
              <a:t>facebook</a:t>
            </a:r>
            <a:r>
              <a:rPr lang="tr-TR" sz="2000" dirty="0">
                <a:solidFill>
                  <a:schemeClr val="accent5">
                    <a:lumMod val="50000"/>
                  </a:schemeClr>
                </a:solidFill>
                <a:ea typeface="Times New Roman"/>
              </a:rPr>
              <a:t>, </a:t>
            </a:r>
            <a:r>
              <a:rPr lang="tr-TR" sz="2000" dirty="0" err="1">
                <a:solidFill>
                  <a:schemeClr val="accent5">
                    <a:lumMod val="50000"/>
                  </a:schemeClr>
                </a:solidFill>
                <a:ea typeface="Times New Roman"/>
              </a:rPr>
              <a:t>twitter</a:t>
            </a:r>
            <a:r>
              <a:rPr lang="tr-TR" sz="2000" dirty="0">
                <a:solidFill>
                  <a:schemeClr val="accent5">
                    <a:lumMod val="50000"/>
                  </a:schemeClr>
                </a:solidFill>
                <a:ea typeface="Times New Roman"/>
              </a:rPr>
              <a:t>, </a:t>
            </a:r>
            <a:r>
              <a:rPr lang="tr-TR" sz="2000" dirty="0" err="1">
                <a:solidFill>
                  <a:schemeClr val="accent5">
                    <a:lumMod val="50000"/>
                  </a:schemeClr>
                </a:solidFill>
                <a:ea typeface="Times New Roman"/>
              </a:rPr>
              <a:t>instagram</a:t>
            </a:r>
            <a:r>
              <a:rPr lang="tr-TR" sz="2000" dirty="0">
                <a:solidFill>
                  <a:schemeClr val="accent5">
                    <a:lumMod val="50000"/>
                  </a:schemeClr>
                </a:solidFill>
                <a:ea typeface="Times New Roman"/>
              </a:rPr>
              <a:t> vb.) üzerinden toplam 7448 paylaşım </a:t>
            </a:r>
          </a:p>
          <a:p>
            <a:pPr marL="357981" indent="-285750" algn="just" eaLnBrk="0" hangingPunct="0">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2.514.830 basılı materyal (afiş broşür vb.) dağıtımı, 21.084 görsel materyal (cd, video, </a:t>
            </a:r>
            <a:r>
              <a:rPr lang="tr-TR" sz="2000" dirty="0" err="1">
                <a:solidFill>
                  <a:schemeClr val="accent5">
                    <a:lumMod val="50000"/>
                  </a:schemeClr>
                </a:solidFill>
                <a:ea typeface="Times New Roman"/>
              </a:rPr>
              <a:t>bilboard</a:t>
            </a:r>
            <a:r>
              <a:rPr lang="tr-TR" sz="2000" dirty="0">
                <a:solidFill>
                  <a:schemeClr val="accent5">
                    <a:lumMod val="50000"/>
                  </a:schemeClr>
                </a:solidFill>
                <a:ea typeface="Times New Roman"/>
              </a:rPr>
              <a:t> vb.) gösterimi, </a:t>
            </a:r>
          </a:p>
          <a:p>
            <a:pPr marL="357981" indent="-285750" algn="just" eaLnBrk="0" hangingPunct="0">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4709 stant kurulması, 587 yürüyüş, 114.179 ağaç dikimi (GARD ormanı oluşturulması amacıyla), 119.213 SFT ölçümü </a:t>
            </a:r>
            <a:endParaRPr lang="tr-TR" sz="2000" dirty="0" smtClean="0">
              <a:solidFill>
                <a:schemeClr val="accent5">
                  <a:lumMod val="50000"/>
                </a:schemeClr>
              </a:solidFill>
              <a:ea typeface="Times New Roman"/>
            </a:endParaRPr>
          </a:p>
        </p:txBody>
      </p:sp>
      <p:sp>
        <p:nvSpPr>
          <p:cNvPr id="3" name="Dikdörtgen 2"/>
          <p:cNvSpPr/>
          <p:nvPr/>
        </p:nvSpPr>
        <p:spPr>
          <a:xfrm>
            <a:off x="1204002" y="280906"/>
            <a:ext cx="9484318" cy="400110"/>
          </a:xfrm>
          <a:prstGeom prst="rect">
            <a:avLst/>
          </a:prstGeom>
        </p:spPr>
        <p:txBody>
          <a:bodyPr wrap="square">
            <a:spAutoFit/>
          </a:bodyPr>
          <a:lstStyle/>
          <a:p>
            <a:pPr>
              <a:spcBef>
                <a:spcPts val="975"/>
              </a:spcBef>
              <a:spcAft>
                <a:spcPts val="975"/>
              </a:spcAft>
            </a:pPr>
            <a:r>
              <a:rPr lang="tr-TR" sz="2000" b="1" dirty="0">
                <a:solidFill>
                  <a:schemeClr val="bg1"/>
                </a:solidFill>
              </a:rPr>
              <a:t>KRONİK HAVA YOLU HASTALIKLARI İÇİN FARKINDALIĞININ </a:t>
            </a:r>
            <a:r>
              <a:rPr lang="tr-TR" sz="2000" b="1" dirty="0" smtClean="0">
                <a:solidFill>
                  <a:schemeClr val="bg1"/>
                </a:solidFill>
              </a:rPr>
              <a:t>ARTIRILMASINDA SONUÇLAR</a:t>
            </a:r>
            <a:endParaRPr lang="tr-TR" sz="1400" dirty="0">
              <a:solidFill>
                <a:schemeClr val="bg1"/>
              </a:solidFill>
            </a:endParaRPr>
          </a:p>
        </p:txBody>
      </p:sp>
    </p:spTree>
    <p:extLst>
      <p:ext uri="{BB962C8B-B14F-4D97-AF65-F5344CB8AC3E}">
        <p14:creationId xmlns:p14="http://schemas.microsoft.com/office/powerpoint/2010/main" val="777563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İçerik Yer Tutucusu"/>
          <p:cNvSpPr txBox="1">
            <a:spLocks/>
          </p:cNvSpPr>
          <p:nvPr/>
        </p:nvSpPr>
        <p:spPr>
          <a:xfrm>
            <a:off x="390037" y="690206"/>
            <a:ext cx="9719163" cy="5446830"/>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defRPr/>
            </a:pPr>
            <a:r>
              <a:rPr lang="tr-TR" sz="2000" b="1" dirty="0">
                <a:solidFill>
                  <a:schemeClr val="accent5">
                    <a:lumMod val="50000"/>
                  </a:schemeClr>
                </a:solidFill>
              </a:rPr>
              <a:t>ERKEN TANI VE UYGUN TEDAVİYE ERİŞİM İÇİN HİZMET STANDARDİZASYONU </a:t>
            </a:r>
          </a:p>
          <a:p>
            <a:pPr algn="just">
              <a:defRPr/>
            </a:pPr>
            <a:r>
              <a:rPr lang="tr-TR" sz="2000" b="1" dirty="0" smtClean="0">
                <a:solidFill>
                  <a:schemeClr val="accent5">
                    <a:lumMod val="50000"/>
                  </a:schemeClr>
                </a:solidFill>
                <a:cs typeface="Times New Roman" pitchFamily="18" charset="0"/>
              </a:rPr>
              <a:t>Uygulama standartları geliştirme: </a:t>
            </a:r>
          </a:p>
          <a:p>
            <a:pPr marL="901700" algn="just">
              <a:buFont typeface="Wingdings" panose="05000000000000000000" pitchFamily="2" charset="2"/>
              <a:buChar char="ü"/>
              <a:defRPr/>
            </a:pPr>
            <a:r>
              <a:rPr lang="tr-TR" sz="2000" dirty="0" err="1" smtClean="0">
                <a:solidFill>
                  <a:schemeClr val="accent5">
                    <a:lumMod val="50000"/>
                  </a:schemeClr>
                </a:solidFill>
                <a:cs typeface="Times New Roman" pitchFamily="18" charset="0"/>
              </a:rPr>
              <a:t>Kardiyovasküler</a:t>
            </a:r>
            <a:r>
              <a:rPr lang="tr-TR" sz="2000" dirty="0" smtClean="0">
                <a:solidFill>
                  <a:schemeClr val="accent5">
                    <a:lumMod val="50000"/>
                  </a:schemeClr>
                </a:solidFill>
                <a:cs typeface="Times New Roman" pitchFamily="18" charset="0"/>
              </a:rPr>
              <a:t> </a:t>
            </a:r>
            <a:r>
              <a:rPr lang="tr-TR" sz="2000" dirty="0">
                <a:solidFill>
                  <a:schemeClr val="accent5">
                    <a:lumMod val="50000"/>
                  </a:schemeClr>
                </a:solidFill>
                <a:cs typeface="Times New Roman" pitchFamily="18" charset="0"/>
              </a:rPr>
              <a:t>risk değerlendirmesine (40-70 yaş arası tüm bireylerin için) esas alınmak üzere </a:t>
            </a:r>
            <a:r>
              <a:rPr lang="tr-TR" sz="2000" b="1" dirty="0">
                <a:solidFill>
                  <a:schemeClr val="accent5">
                    <a:lumMod val="50000"/>
                  </a:schemeClr>
                </a:solidFill>
                <a:cs typeface="Times New Roman" pitchFamily="18" charset="0"/>
                <a:hlinkClick r:id="rId2" action="ppaction://hlinkfile"/>
              </a:rPr>
              <a:t>SCORE Türkiye ölçeğini </a:t>
            </a:r>
            <a:r>
              <a:rPr lang="tr-TR" sz="2000" dirty="0">
                <a:solidFill>
                  <a:schemeClr val="accent5">
                    <a:lumMod val="50000"/>
                  </a:schemeClr>
                </a:solidFill>
                <a:cs typeface="Times New Roman" pitchFamily="18" charset="0"/>
              </a:rPr>
              <a:t>hazırladık. </a:t>
            </a:r>
          </a:p>
          <a:p>
            <a:pPr marL="901700" algn="just">
              <a:buFont typeface="Wingdings" panose="05000000000000000000" pitchFamily="2" charset="2"/>
              <a:buChar char="ü"/>
              <a:defRPr/>
            </a:pPr>
            <a:r>
              <a:rPr lang="tr-TR" sz="2000" dirty="0" smtClean="0">
                <a:solidFill>
                  <a:schemeClr val="accent5">
                    <a:lumMod val="50000"/>
                  </a:schemeClr>
                </a:solidFill>
                <a:cs typeface="Times New Roman" pitchFamily="18" charset="0"/>
              </a:rPr>
              <a:t>Tüm </a:t>
            </a:r>
            <a:r>
              <a:rPr lang="tr-TR" sz="2000" dirty="0">
                <a:solidFill>
                  <a:schemeClr val="accent5">
                    <a:lumMod val="50000"/>
                  </a:schemeClr>
                </a:solidFill>
                <a:cs typeface="Times New Roman" pitchFamily="18" charset="0"/>
              </a:rPr>
              <a:t>laboratuvarlara serum kreatinin düzeyi ölçülen olgularda erişkinler için CKD-EPI formülü, çocuklar için SCHWARTZ formülü ile tahmini </a:t>
            </a:r>
            <a:r>
              <a:rPr lang="tr-TR" sz="2000" b="1" dirty="0">
                <a:solidFill>
                  <a:schemeClr val="accent5">
                    <a:lumMod val="50000"/>
                  </a:schemeClr>
                </a:solidFill>
                <a:cs typeface="Times New Roman" pitchFamily="18" charset="0"/>
              </a:rPr>
              <a:t>GFR hızının bildirim zorunluluğu </a:t>
            </a:r>
            <a:r>
              <a:rPr lang="tr-TR" sz="2000" dirty="0">
                <a:solidFill>
                  <a:schemeClr val="accent5">
                    <a:lumMod val="50000"/>
                  </a:schemeClr>
                </a:solidFill>
                <a:cs typeface="Times New Roman" pitchFamily="18" charset="0"/>
              </a:rPr>
              <a:t>getirilmesi sağladık.</a:t>
            </a:r>
          </a:p>
          <a:p>
            <a:pPr algn="just">
              <a:defRPr/>
            </a:pPr>
            <a:endParaRPr lang="tr-TR" sz="600" dirty="0">
              <a:solidFill>
                <a:schemeClr val="accent5">
                  <a:lumMod val="50000"/>
                </a:schemeClr>
              </a:solidFill>
              <a:cs typeface="Times New Roman" pitchFamily="18" charset="0"/>
            </a:endParaRPr>
          </a:p>
          <a:p>
            <a:pPr algn="just">
              <a:defRPr/>
            </a:pPr>
            <a:r>
              <a:rPr lang="tr-TR" sz="2000" b="1" dirty="0" smtClean="0">
                <a:solidFill>
                  <a:schemeClr val="accent5">
                    <a:lumMod val="50000"/>
                  </a:schemeClr>
                </a:solidFill>
              </a:rPr>
              <a:t>Kılavuz hazırlama: </a:t>
            </a:r>
            <a:r>
              <a:rPr lang="tr-TR" sz="2000" dirty="0" smtClean="0">
                <a:solidFill>
                  <a:schemeClr val="accent5">
                    <a:lumMod val="50000"/>
                  </a:schemeClr>
                </a:solidFill>
              </a:rPr>
              <a:t>Kronik </a:t>
            </a:r>
            <a:r>
              <a:rPr lang="tr-TR" sz="2000" dirty="0">
                <a:solidFill>
                  <a:schemeClr val="accent5">
                    <a:lumMod val="50000"/>
                  </a:schemeClr>
                </a:solidFill>
              </a:rPr>
              <a:t>hastalık izlemi kapsamında </a:t>
            </a:r>
            <a:r>
              <a:rPr lang="tr-TR" sz="2000" b="1" dirty="0">
                <a:solidFill>
                  <a:schemeClr val="accent5">
                    <a:lumMod val="50000"/>
                  </a:schemeClr>
                </a:solidFill>
              </a:rPr>
              <a:t>DM, Kardiyovasküler Risk Değerlendirmesi ve </a:t>
            </a:r>
            <a:r>
              <a:rPr lang="tr-TR" sz="2000" b="1" dirty="0">
                <a:solidFill>
                  <a:schemeClr val="accent5">
                    <a:lumMod val="50000"/>
                  </a:schemeClr>
                </a:solidFill>
                <a:hlinkClick r:id="rId3" action="ppaction://hlinkfile"/>
              </a:rPr>
              <a:t>HT kılavuzu </a:t>
            </a:r>
            <a:r>
              <a:rPr lang="tr-TR" sz="2000" dirty="0">
                <a:solidFill>
                  <a:schemeClr val="accent5">
                    <a:lumMod val="50000"/>
                  </a:schemeClr>
                </a:solidFill>
              </a:rPr>
              <a:t>(tarama ve izlem algoritmaları, izlem sıklıkları, laboratuar parametrelerinin belirlendiği) hazırladık. </a:t>
            </a:r>
          </a:p>
          <a:p>
            <a:pPr algn="just">
              <a:defRPr/>
            </a:pPr>
            <a:endParaRPr lang="tr-TR" sz="600" dirty="0">
              <a:solidFill>
                <a:schemeClr val="accent5">
                  <a:lumMod val="50000"/>
                </a:schemeClr>
              </a:solidFill>
            </a:endParaRPr>
          </a:p>
          <a:p>
            <a:pPr algn="just">
              <a:defRPr/>
            </a:pPr>
            <a:r>
              <a:rPr lang="tr-TR" sz="2000" b="1" dirty="0" smtClean="0">
                <a:solidFill>
                  <a:schemeClr val="accent5">
                    <a:lumMod val="50000"/>
                  </a:schemeClr>
                </a:solidFill>
              </a:rPr>
              <a:t>Sağlık Çalışanlarının Eğitimi: </a:t>
            </a:r>
          </a:p>
          <a:p>
            <a:pPr marL="901700" algn="just">
              <a:buFont typeface="Wingdings" panose="05000000000000000000" pitchFamily="2" charset="2"/>
              <a:buChar char="ü"/>
              <a:defRPr/>
            </a:pPr>
            <a:r>
              <a:rPr lang="tr-TR" sz="2000" dirty="0" err="1">
                <a:solidFill>
                  <a:schemeClr val="accent5">
                    <a:lumMod val="50000"/>
                  </a:schemeClr>
                </a:solidFill>
                <a:cs typeface="Times New Roman" pitchFamily="18" charset="0"/>
              </a:rPr>
              <a:t>Kardiyovasküler</a:t>
            </a:r>
            <a:r>
              <a:rPr lang="tr-TR" sz="2000" dirty="0">
                <a:solidFill>
                  <a:schemeClr val="accent5">
                    <a:lumMod val="50000"/>
                  </a:schemeClr>
                </a:solidFill>
                <a:cs typeface="Times New Roman" pitchFamily="18" charset="0"/>
              </a:rPr>
              <a:t> Risk Değerlendirmesi ve HT kılavuzuna yönelik eğitim modülleri hazırlanmış ve 6 tur eğitici eğitimini (300 eğitici hekim) tamamladık.</a:t>
            </a:r>
          </a:p>
          <a:p>
            <a:pPr marL="901700" algn="just">
              <a:buFont typeface="Wingdings" panose="05000000000000000000" pitchFamily="2" charset="2"/>
              <a:buChar char="ü"/>
              <a:defRPr/>
            </a:pPr>
            <a:r>
              <a:rPr lang="tr-TR" sz="2000" dirty="0" smtClean="0">
                <a:solidFill>
                  <a:schemeClr val="accent5">
                    <a:lumMod val="50000"/>
                  </a:schemeClr>
                </a:solidFill>
                <a:cs typeface="Times New Roman" pitchFamily="18" charset="0"/>
              </a:rPr>
              <a:t>İllerde </a:t>
            </a:r>
            <a:r>
              <a:rPr lang="tr-TR" sz="2000" dirty="0">
                <a:solidFill>
                  <a:schemeClr val="accent5">
                    <a:lumMod val="50000"/>
                  </a:schemeClr>
                </a:solidFill>
                <a:cs typeface="Times New Roman" pitchFamily="18" charset="0"/>
              </a:rPr>
              <a:t>aile hekimlerinin yüz yüze eğitimlerinin 2018 yılı sonuna kadar tamamlanması planlıyoruz. </a:t>
            </a:r>
          </a:p>
          <a:p>
            <a:pPr algn="just">
              <a:defRPr/>
            </a:pPr>
            <a:r>
              <a:rPr lang="tr-TR" sz="2000" b="1" dirty="0" smtClean="0">
                <a:solidFill>
                  <a:schemeClr val="accent5">
                    <a:lumMod val="50000"/>
                  </a:schemeClr>
                </a:solidFill>
              </a:rPr>
              <a:t>Yazılım geliştirme: </a:t>
            </a:r>
            <a:r>
              <a:rPr lang="tr-TR" sz="2000" dirty="0" smtClean="0">
                <a:solidFill>
                  <a:schemeClr val="accent5">
                    <a:lumMod val="50000"/>
                  </a:schemeClr>
                </a:solidFill>
              </a:rPr>
              <a:t>Kronik </a:t>
            </a:r>
            <a:r>
              <a:rPr lang="tr-TR" sz="2000" dirty="0">
                <a:solidFill>
                  <a:schemeClr val="accent5">
                    <a:lumMod val="50000"/>
                  </a:schemeClr>
                </a:solidFill>
              </a:rPr>
              <a:t>Hastalık izlemi (</a:t>
            </a:r>
            <a:r>
              <a:rPr lang="tr-TR" sz="2000" dirty="0" err="1">
                <a:solidFill>
                  <a:schemeClr val="accent5">
                    <a:lumMod val="50000"/>
                  </a:schemeClr>
                </a:solidFill>
              </a:rPr>
              <a:t>kardiyovasküler</a:t>
            </a:r>
            <a:r>
              <a:rPr lang="tr-TR" sz="2000" dirty="0">
                <a:solidFill>
                  <a:schemeClr val="accent5">
                    <a:lumMod val="50000"/>
                  </a:schemeClr>
                </a:solidFill>
              </a:rPr>
              <a:t> risk değerlendirmesi, DM ve HT) için Sağlık Bilgi Sistemleri ile yazılım geliştirilmesine yönelik süreçleri sürdürüyoruz.</a:t>
            </a:r>
          </a:p>
        </p:txBody>
      </p:sp>
      <p:sp>
        <p:nvSpPr>
          <p:cNvPr id="6" name="1 Başlık"/>
          <p:cNvSpPr txBox="1">
            <a:spLocks/>
          </p:cNvSpPr>
          <p:nvPr/>
        </p:nvSpPr>
        <p:spPr>
          <a:xfrm>
            <a:off x="1106489" y="270115"/>
            <a:ext cx="9851072" cy="521691"/>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tr-TR" sz="2400" b="1" dirty="0">
              <a:solidFill>
                <a:schemeClr val="bg1"/>
              </a:solidFill>
              <a:latin typeface="+mn-lt"/>
            </a:endParaRPr>
          </a:p>
        </p:txBody>
      </p:sp>
      <p:pic>
        <p:nvPicPr>
          <p:cNvPr id="7" name="Resim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9200" y="3884930"/>
            <a:ext cx="2080170" cy="297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1106490" y="152401"/>
            <a:ext cx="9851072" cy="639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200" b="1" dirty="0" smtClean="0"/>
              <a:t>DİYABET, KALP </a:t>
            </a:r>
            <a:r>
              <a:rPr lang="tr-TR" sz="2200" b="1" dirty="0"/>
              <a:t>VE DAMAR HASTALIKLARI VE BÖBREK HASTALIKLARININ ÖNLENMESİ VE KONTROLÜ</a:t>
            </a:r>
          </a:p>
        </p:txBody>
      </p:sp>
    </p:spTree>
    <p:extLst>
      <p:ext uri="{BB962C8B-B14F-4D97-AF65-F5344CB8AC3E}">
        <p14:creationId xmlns:p14="http://schemas.microsoft.com/office/powerpoint/2010/main" val="2396391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6850" y="1072178"/>
            <a:ext cx="8737600" cy="5532793"/>
          </a:xfrm>
        </p:spPr>
        <p:txBody>
          <a:bodyPr>
            <a:noAutofit/>
          </a:bodyPr>
          <a:lstStyle/>
          <a:p>
            <a:pPr marL="0" indent="0">
              <a:lnSpc>
                <a:spcPct val="124000"/>
              </a:lnSpc>
              <a:buNone/>
            </a:pPr>
            <a:r>
              <a:rPr lang="tr-TR" sz="2000" b="1" dirty="0">
                <a:solidFill>
                  <a:schemeClr val="accent5">
                    <a:lumMod val="50000"/>
                  </a:schemeClr>
                </a:solidFill>
              </a:rPr>
              <a:t>KRONİK HASTALIK İZLEM MODELİ İÇİN SAHA UYGULAMASI</a:t>
            </a:r>
          </a:p>
          <a:p>
            <a:pPr marL="357981" indent="-285750" algn="just" eaLnBrk="0" hangingPunct="0">
              <a:lnSpc>
                <a:spcPct val="124000"/>
              </a:lnSpc>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Birinci basamak sağlık hizmeti kapsamında uygulama öncesi hazırlık süreci Şubat 2016 da başlamış olan bu çalışmanın eğitim, veri toplama süreci pratisyen hekimler için 1 Nisan -31 Mayıs 2016 tarihleri, aile hekimi uzmanları için 27 Nisan - 02 Haziran 2016 tarihleri arasında tamamlanmıştır. </a:t>
            </a:r>
          </a:p>
          <a:p>
            <a:pPr marL="357981" indent="-285750" algn="just" eaLnBrk="0" hangingPunct="0">
              <a:lnSpc>
                <a:spcPct val="124000"/>
              </a:lnSpc>
              <a:spcBef>
                <a:spcPts val="975"/>
              </a:spcBef>
              <a:spcAft>
                <a:spcPts val="975"/>
              </a:spcAft>
              <a:buFont typeface="Wingdings" panose="05000000000000000000" pitchFamily="2" charset="2"/>
              <a:buChar char="ü"/>
              <a:tabLst>
                <a:tab pos="512326" algn="l"/>
              </a:tabLst>
            </a:pPr>
            <a:r>
              <a:rPr lang="tr-TR" sz="2000" dirty="0">
                <a:solidFill>
                  <a:schemeClr val="accent5">
                    <a:lumMod val="50000"/>
                  </a:schemeClr>
                </a:solidFill>
                <a:ea typeface="Times New Roman"/>
              </a:rPr>
              <a:t>Bu çalışmada, aile sağlığı merkezine herhangi bir nedenle başvuran ve çalışmaya katılmayı kabul eden kişilerin </a:t>
            </a:r>
            <a:r>
              <a:rPr lang="tr-TR" sz="2000" dirty="0" err="1">
                <a:solidFill>
                  <a:schemeClr val="accent5">
                    <a:lumMod val="50000"/>
                  </a:schemeClr>
                </a:solidFill>
                <a:ea typeface="Times New Roman"/>
              </a:rPr>
              <a:t>kardiyovasküler</a:t>
            </a:r>
            <a:r>
              <a:rPr lang="tr-TR" sz="2000" dirty="0">
                <a:solidFill>
                  <a:schemeClr val="accent5">
                    <a:lumMod val="50000"/>
                  </a:schemeClr>
                </a:solidFill>
                <a:ea typeface="Times New Roman"/>
              </a:rPr>
              <a:t> risk değerlendirmesi, hipertansiyon tarama ve izlem bulguları, diyabet tarama ve izlem bulguları olarak üç başlık altında irdelenmiştir. </a:t>
            </a:r>
            <a:endParaRPr lang="tr-TR" sz="2000" dirty="0" smtClean="0">
              <a:solidFill>
                <a:schemeClr val="accent5">
                  <a:lumMod val="50000"/>
                </a:schemeClr>
              </a:solidFill>
              <a:ea typeface="Times New Roman"/>
            </a:endParaRPr>
          </a:p>
          <a:p>
            <a:pPr marL="357981" indent="-285750" algn="just" eaLnBrk="0" hangingPunct="0">
              <a:lnSpc>
                <a:spcPct val="124000"/>
              </a:lnSpc>
              <a:spcBef>
                <a:spcPts val="975"/>
              </a:spcBef>
              <a:spcAft>
                <a:spcPts val="975"/>
              </a:spcAft>
              <a:buFont typeface="Wingdings" panose="05000000000000000000" pitchFamily="2" charset="2"/>
              <a:buChar char="ü"/>
              <a:tabLst>
                <a:tab pos="512326" algn="l"/>
              </a:tabLst>
            </a:pPr>
            <a:r>
              <a:rPr lang="tr-TR" sz="2000" dirty="0" smtClean="0">
                <a:solidFill>
                  <a:schemeClr val="accent5">
                    <a:lumMod val="50000"/>
                  </a:schemeClr>
                </a:solidFill>
                <a:ea typeface="Times New Roman"/>
              </a:rPr>
              <a:t>Uygulama kılavuzlarının geliştirilmesi, eğitim ihtiyacı, ile göre değişen laboratuvar hizmetlerine dair sorunların çözülmesi ve yazılım için ihtiyaçlar tespit edilerek çözümler üretilmesini sağlamaktayız.</a:t>
            </a:r>
            <a:endParaRPr lang="tr-TR" sz="2000" dirty="0">
              <a:solidFill>
                <a:schemeClr val="accent5">
                  <a:lumMod val="50000"/>
                </a:schemeClr>
              </a:solidFill>
              <a:ea typeface="Times New Roman"/>
            </a:endParaRPr>
          </a:p>
        </p:txBody>
      </p:sp>
      <p:sp>
        <p:nvSpPr>
          <p:cNvPr id="4" name="Dikdörtgen 3"/>
          <p:cNvSpPr/>
          <p:nvPr/>
        </p:nvSpPr>
        <p:spPr>
          <a:xfrm>
            <a:off x="1106490" y="152401"/>
            <a:ext cx="9851072" cy="639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200" b="1" dirty="0" smtClean="0"/>
              <a:t>DİYABET, KALP </a:t>
            </a:r>
            <a:r>
              <a:rPr lang="tr-TR" sz="2200" b="1" dirty="0"/>
              <a:t>VE DAMAR HASTALIKLARI VE BÖBREK HASTALIKLARININ ÖNLENMESİ VE KONTROLÜ</a:t>
            </a:r>
          </a:p>
        </p:txBody>
      </p:sp>
      <p:pic>
        <p:nvPicPr>
          <p:cNvPr id="5" name="Resim 4"/>
          <p:cNvPicPr>
            <a:picLocks noChangeAspect="1"/>
          </p:cNvPicPr>
          <p:nvPr/>
        </p:nvPicPr>
        <p:blipFill rotWithShape="1">
          <a:blip r:embed="rId2"/>
          <a:srcRect l="37625" t="28222" r="37500" b="13556"/>
          <a:stretch/>
        </p:blipFill>
        <p:spPr>
          <a:xfrm>
            <a:off x="9132730" y="2000250"/>
            <a:ext cx="2792570" cy="3676650"/>
          </a:xfrm>
          <a:prstGeom prst="rect">
            <a:avLst/>
          </a:prstGeom>
        </p:spPr>
      </p:pic>
    </p:spTree>
    <p:extLst>
      <p:ext uri="{BB962C8B-B14F-4D97-AF65-F5344CB8AC3E}">
        <p14:creationId xmlns:p14="http://schemas.microsoft.com/office/powerpoint/2010/main" val="1373735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p:cNvSpPr txBox="1">
            <a:spLocks/>
          </p:cNvSpPr>
          <p:nvPr/>
        </p:nvSpPr>
        <p:spPr>
          <a:xfrm>
            <a:off x="205739" y="911820"/>
            <a:ext cx="10538461" cy="665559"/>
          </a:xfrm>
          <a:prstGeom prst="rect">
            <a:avLst/>
          </a:prstGeom>
        </p:spPr>
        <p:txBody>
          <a:bodyPr vert="horz" lIns="74295" tIns="37148" rIns="74295" bIns="3714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solidFill>
                  <a:schemeClr val="accent5">
                    <a:lumMod val="50000"/>
                  </a:schemeClr>
                </a:solidFill>
                <a:latin typeface="+mn-lt"/>
              </a:rPr>
              <a:t>Aile </a:t>
            </a:r>
            <a:r>
              <a:rPr lang="tr-TR" sz="2400" b="1" dirty="0" smtClean="0">
                <a:solidFill>
                  <a:schemeClr val="accent5">
                    <a:lumMod val="50000"/>
                  </a:schemeClr>
                </a:solidFill>
                <a:latin typeface="+mn-lt"/>
              </a:rPr>
              <a:t>Hekimleri İçin Kronik </a:t>
            </a:r>
            <a:r>
              <a:rPr lang="tr-TR" sz="2400" b="1" dirty="0">
                <a:solidFill>
                  <a:schemeClr val="accent5">
                    <a:lumMod val="50000"/>
                  </a:schemeClr>
                </a:solidFill>
                <a:latin typeface="+mn-lt"/>
              </a:rPr>
              <a:t>Hastalıklar İzleminde </a:t>
            </a:r>
            <a:r>
              <a:rPr lang="tr-TR" sz="2400" b="1" dirty="0" smtClean="0">
                <a:solidFill>
                  <a:schemeClr val="accent5">
                    <a:lumMod val="50000"/>
                  </a:schemeClr>
                </a:solidFill>
                <a:latin typeface="+mn-lt"/>
              </a:rPr>
              <a:t>Standardizasyon</a:t>
            </a:r>
            <a:endParaRPr lang="tr-TR" sz="2400" b="1" dirty="0">
              <a:solidFill>
                <a:schemeClr val="accent5">
                  <a:lumMod val="50000"/>
                </a:schemeClr>
              </a:solidFill>
              <a:latin typeface="+mn-lt"/>
            </a:endParaRPr>
          </a:p>
        </p:txBody>
      </p:sp>
      <p:sp>
        <p:nvSpPr>
          <p:cNvPr id="4" name="İçerik Yer Tutucusu 2"/>
          <p:cNvSpPr txBox="1">
            <a:spLocks/>
          </p:cNvSpPr>
          <p:nvPr/>
        </p:nvSpPr>
        <p:spPr>
          <a:xfrm>
            <a:off x="205739" y="1475780"/>
            <a:ext cx="5890261" cy="5776100"/>
          </a:xfrm>
          <a:prstGeom prst="rect">
            <a:avLst/>
          </a:prstGeom>
        </p:spPr>
        <p:txBody>
          <a:bodyPr vert="horz" lIns="74295" tIns="37148" rIns="74295" bIns="37148" rtlCol="0" anchor="t">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just"/>
            <a:r>
              <a:rPr lang="tr-TR" sz="2400" b="1" dirty="0" smtClean="0">
                <a:solidFill>
                  <a:schemeClr val="accent5">
                    <a:lumMod val="50000"/>
                  </a:schemeClr>
                </a:solidFill>
                <a:cs typeface="Times New Roman" pitchFamily="18" charset="0"/>
              </a:rPr>
              <a:t>Tarama </a:t>
            </a:r>
            <a:r>
              <a:rPr lang="tr-TR" sz="2400" b="1" dirty="0">
                <a:solidFill>
                  <a:schemeClr val="accent5">
                    <a:lumMod val="50000"/>
                  </a:schemeClr>
                </a:solidFill>
                <a:cs typeface="Times New Roman" pitchFamily="18" charset="0"/>
              </a:rPr>
              <a:t>: </a:t>
            </a:r>
          </a:p>
          <a:p>
            <a:pPr marL="278606" indent="-278606" algn="just">
              <a:buFontTx/>
              <a:buChar char="-"/>
            </a:pPr>
            <a:r>
              <a:rPr lang="tr-TR" sz="1800" dirty="0">
                <a:solidFill>
                  <a:schemeClr val="accent1">
                    <a:lumMod val="50000"/>
                  </a:schemeClr>
                </a:solidFill>
              </a:rPr>
              <a:t>18 yaş üstü her bireyin tansiyon </a:t>
            </a:r>
            <a:r>
              <a:rPr lang="tr-TR" sz="1800" dirty="0" err="1">
                <a:solidFill>
                  <a:schemeClr val="accent1">
                    <a:lumMod val="50000"/>
                  </a:schemeClr>
                </a:solidFill>
              </a:rPr>
              <a:t>arteriyelinin</a:t>
            </a:r>
            <a:r>
              <a:rPr lang="tr-TR" sz="1800" dirty="0">
                <a:solidFill>
                  <a:schemeClr val="accent1">
                    <a:lumMod val="50000"/>
                  </a:schemeClr>
                </a:solidFill>
              </a:rPr>
              <a:t> ölçülmesi</a:t>
            </a:r>
          </a:p>
          <a:p>
            <a:pPr marL="278606" indent="-278606" algn="just">
              <a:buFontTx/>
              <a:buChar char="-"/>
            </a:pPr>
            <a:r>
              <a:rPr lang="tr-TR" sz="1800" dirty="0">
                <a:solidFill>
                  <a:schemeClr val="accent1">
                    <a:lumMod val="50000"/>
                  </a:schemeClr>
                </a:solidFill>
              </a:rPr>
              <a:t>40 yaş üstü kan şekeri ölçümü,</a:t>
            </a:r>
          </a:p>
          <a:p>
            <a:pPr marL="278606" indent="-278606">
              <a:buFontTx/>
              <a:buChar char="-"/>
            </a:pPr>
            <a:r>
              <a:rPr lang="tr-TR" sz="1800" dirty="0">
                <a:solidFill>
                  <a:schemeClr val="accent1">
                    <a:lumMod val="50000"/>
                  </a:schemeClr>
                </a:solidFill>
              </a:rPr>
              <a:t>40 yaş üstü kardiyovasküler risk değerlendirmesi,</a:t>
            </a:r>
          </a:p>
          <a:p>
            <a:pPr algn="just"/>
            <a:r>
              <a:rPr lang="tr-TR" sz="2400" b="1" dirty="0" smtClean="0">
                <a:solidFill>
                  <a:schemeClr val="accent5">
                    <a:lumMod val="50000"/>
                  </a:schemeClr>
                </a:solidFill>
                <a:cs typeface="Times New Roman" pitchFamily="18" charset="0"/>
              </a:rPr>
              <a:t>Düzenli </a:t>
            </a:r>
            <a:r>
              <a:rPr lang="tr-TR" sz="2400" b="1" dirty="0">
                <a:solidFill>
                  <a:schemeClr val="accent5">
                    <a:lumMod val="50000"/>
                  </a:schemeClr>
                </a:solidFill>
                <a:cs typeface="Times New Roman" pitchFamily="18" charset="0"/>
              </a:rPr>
              <a:t>izlem:</a:t>
            </a:r>
          </a:p>
          <a:p>
            <a:pPr marL="278606" indent="-278606" algn="just">
              <a:buFontTx/>
              <a:buChar char="-"/>
            </a:pPr>
            <a:r>
              <a:rPr lang="tr-TR" sz="1800" dirty="0">
                <a:solidFill>
                  <a:schemeClr val="accent1">
                    <a:lumMod val="50000"/>
                  </a:schemeClr>
                </a:solidFill>
              </a:rPr>
              <a:t>Diyabetik veya hipertansif bireylerin düzenli aralıklarla kontrole çağrılarak kan şekeri ve tansiyon değerinde regülasyonun izlenmesi</a:t>
            </a:r>
          </a:p>
          <a:p>
            <a:pPr algn="just"/>
            <a:r>
              <a:rPr lang="tr-TR" sz="2400" b="1" dirty="0" smtClean="0">
                <a:solidFill>
                  <a:schemeClr val="accent5">
                    <a:lumMod val="50000"/>
                  </a:schemeClr>
                </a:solidFill>
                <a:cs typeface="Times New Roman" pitchFamily="18" charset="0"/>
              </a:rPr>
              <a:t>Komplikasyonların </a:t>
            </a:r>
            <a:r>
              <a:rPr lang="tr-TR" sz="2400" b="1" dirty="0">
                <a:solidFill>
                  <a:schemeClr val="accent5">
                    <a:lumMod val="50000"/>
                  </a:schemeClr>
                </a:solidFill>
                <a:cs typeface="Times New Roman" pitchFamily="18" charset="0"/>
              </a:rPr>
              <a:t>erken tespiti ve önlenmesi:</a:t>
            </a:r>
          </a:p>
          <a:p>
            <a:pPr marL="278606" indent="-278606" algn="just">
              <a:buFontTx/>
              <a:buChar char="-"/>
            </a:pPr>
            <a:r>
              <a:rPr lang="tr-TR" sz="1800" dirty="0">
                <a:solidFill>
                  <a:schemeClr val="accent1">
                    <a:lumMod val="50000"/>
                  </a:schemeClr>
                </a:solidFill>
              </a:rPr>
              <a:t>Diyabetik veya </a:t>
            </a:r>
            <a:r>
              <a:rPr lang="tr-TR" sz="1800" dirty="0" err="1">
                <a:solidFill>
                  <a:schemeClr val="accent1">
                    <a:lumMod val="50000"/>
                  </a:schemeClr>
                </a:solidFill>
              </a:rPr>
              <a:t>hipertansif</a:t>
            </a:r>
            <a:r>
              <a:rPr lang="tr-TR" sz="1800" dirty="0">
                <a:solidFill>
                  <a:schemeClr val="accent1">
                    <a:lumMod val="50000"/>
                  </a:schemeClr>
                </a:solidFill>
              </a:rPr>
              <a:t> bireylerde böbrek yetmezliği, sol </a:t>
            </a:r>
            <a:r>
              <a:rPr lang="tr-TR" sz="1800" dirty="0" err="1">
                <a:solidFill>
                  <a:schemeClr val="accent1">
                    <a:lumMod val="50000"/>
                  </a:schemeClr>
                </a:solidFill>
              </a:rPr>
              <a:t>ventrikül</a:t>
            </a:r>
            <a:r>
              <a:rPr lang="tr-TR" sz="1800" dirty="0">
                <a:solidFill>
                  <a:schemeClr val="accent1">
                    <a:lumMod val="50000"/>
                  </a:schemeClr>
                </a:solidFill>
              </a:rPr>
              <a:t> </a:t>
            </a:r>
            <a:r>
              <a:rPr lang="tr-TR" sz="1800" dirty="0" err="1">
                <a:solidFill>
                  <a:schemeClr val="accent1">
                    <a:lumMod val="50000"/>
                  </a:schemeClr>
                </a:solidFill>
              </a:rPr>
              <a:t>hipertrofisi</a:t>
            </a:r>
            <a:r>
              <a:rPr lang="tr-TR" sz="1800" dirty="0">
                <a:solidFill>
                  <a:schemeClr val="accent1">
                    <a:lumMod val="50000"/>
                  </a:schemeClr>
                </a:solidFill>
              </a:rPr>
              <a:t> ve </a:t>
            </a:r>
            <a:r>
              <a:rPr lang="tr-TR" sz="1800" dirty="0" err="1">
                <a:solidFill>
                  <a:schemeClr val="accent1">
                    <a:lumMod val="50000"/>
                  </a:schemeClr>
                </a:solidFill>
              </a:rPr>
              <a:t>retinopatiye</a:t>
            </a:r>
            <a:r>
              <a:rPr lang="tr-TR" sz="1800" dirty="0">
                <a:solidFill>
                  <a:schemeClr val="accent1">
                    <a:lumMod val="50000"/>
                  </a:schemeClr>
                </a:solidFill>
              </a:rPr>
              <a:t> yönelik  izlemi ile bireylerin engelli hale gelmesinin önlenmesi</a:t>
            </a:r>
          </a:p>
        </p:txBody>
      </p:sp>
      <p:pic>
        <p:nvPicPr>
          <p:cNvPr id="9" name="Resim 8"/>
          <p:cNvPicPr>
            <a:picLocks noChangeAspect="1"/>
          </p:cNvPicPr>
          <p:nvPr/>
        </p:nvPicPr>
        <p:blipFill>
          <a:blip r:embed="rId2"/>
          <a:stretch>
            <a:fillRect/>
          </a:stretch>
        </p:blipFill>
        <p:spPr>
          <a:xfrm>
            <a:off x="6269907" y="1475779"/>
            <a:ext cx="5922093" cy="4907101"/>
          </a:xfrm>
          <a:prstGeom prst="rect">
            <a:avLst/>
          </a:prstGeom>
        </p:spPr>
      </p:pic>
      <p:sp>
        <p:nvSpPr>
          <p:cNvPr id="2" name="Dikdörtgen 1"/>
          <p:cNvSpPr/>
          <p:nvPr/>
        </p:nvSpPr>
        <p:spPr>
          <a:xfrm>
            <a:off x="1168400" y="163889"/>
            <a:ext cx="9855200" cy="369332"/>
          </a:xfrm>
          <a:prstGeom prst="rect">
            <a:avLst/>
          </a:prstGeom>
        </p:spPr>
        <p:txBody>
          <a:bodyPr wrap="square">
            <a:spAutoFit/>
          </a:bodyPr>
          <a:lstStyle/>
          <a:p>
            <a:pPr algn="just"/>
            <a:r>
              <a:rPr lang="tr-TR" b="1" dirty="0" smtClean="0">
                <a:solidFill>
                  <a:schemeClr val="bg1"/>
                </a:solidFill>
              </a:rPr>
              <a:t>DİYABET, KALP </a:t>
            </a:r>
            <a:r>
              <a:rPr lang="tr-TR" b="1" dirty="0">
                <a:solidFill>
                  <a:schemeClr val="bg1"/>
                </a:solidFill>
              </a:rPr>
              <a:t>VE DAMAR HASTALIKLARI VE BÖBREK HASTALIKLARININ ÖNLENMESİ VE KONTROLÜ</a:t>
            </a:r>
          </a:p>
        </p:txBody>
      </p:sp>
    </p:spTree>
    <p:extLst>
      <p:ext uri="{BB962C8B-B14F-4D97-AF65-F5344CB8AC3E}">
        <p14:creationId xmlns:p14="http://schemas.microsoft.com/office/powerpoint/2010/main" val="40658920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62341" y="1409699"/>
            <a:ext cx="10667318" cy="5127093"/>
          </a:xfrm>
          <a:prstGeom prst="rect">
            <a:avLst/>
          </a:prstGeom>
        </p:spPr>
      </p:pic>
      <p:sp>
        <p:nvSpPr>
          <p:cNvPr id="3" name="Dikdörtgen 2"/>
          <p:cNvSpPr/>
          <p:nvPr/>
        </p:nvSpPr>
        <p:spPr>
          <a:xfrm>
            <a:off x="762341" y="859134"/>
            <a:ext cx="10959759" cy="400110"/>
          </a:xfrm>
          <a:prstGeom prst="rect">
            <a:avLst/>
          </a:prstGeom>
        </p:spPr>
        <p:txBody>
          <a:bodyPr wrap="square">
            <a:spAutoFit/>
          </a:bodyPr>
          <a:lstStyle/>
          <a:p>
            <a:pPr algn="just"/>
            <a:r>
              <a:rPr lang="tr-TR" sz="2000" b="1" dirty="0" smtClean="0">
                <a:solidFill>
                  <a:schemeClr val="accent5">
                    <a:lumMod val="50000"/>
                  </a:schemeClr>
                </a:solidFill>
                <a:ea typeface="Calibri" panose="020F0502020204030204" pitchFamily="34" charset="0"/>
                <a:cs typeface="Courier New" panose="02070309020205020404" pitchFamily="49" charset="0"/>
              </a:rPr>
              <a:t>Birinci Basamak Sağlık Hizmetlerinin Çeşitliliğinin Artırılması ve Kronik Hastalık Kontrolü  </a:t>
            </a:r>
            <a:endParaRPr lang="tr-TR" sz="2000" b="1" dirty="0">
              <a:solidFill>
                <a:schemeClr val="accent5">
                  <a:lumMod val="50000"/>
                </a:schemeClr>
              </a:solidFill>
              <a:ea typeface="Calibri" panose="020F0502020204030204" pitchFamily="34" charset="0"/>
              <a:cs typeface="Courier New" panose="02070309020205020404" pitchFamily="49" charset="0"/>
            </a:endParaRPr>
          </a:p>
        </p:txBody>
      </p:sp>
      <p:sp>
        <p:nvSpPr>
          <p:cNvPr id="4" name="Dikdörtgen 3"/>
          <p:cNvSpPr/>
          <p:nvPr/>
        </p:nvSpPr>
        <p:spPr>
          <a:xfrm>
            <a:off x="1168400" y="163889"/>
            <a:ext cx="9855200" cy="369332"/>
          </a:xfrm>
          <a:prstGeom prst="rect">
            <a:avLst/>
          </a:prstGeom>
        </p:spPr>
        <p:txBody>
          <a:bodyPr wrap="square">
            <a:spAutoFit/>
          </a:bodyPr>
          <a:lstStyle/>
          <a:p>
            <a:pPr algn="just"/>
            <a:r>
              <a:rPr lang="tr-TR" b="1" dirty="0" smtClean="0">
                <a:solidFill>
                  <a:schemeClr val="bg1"/>
                </a:solidFill>
              </a:rPr>
              <a:t>DİYABET, KALP </a:t>
            </a:r>
            <a:r>
              <a:rPr lang="tr-TR" b="1" dirty="0">
                <a:solidFill>
                  <a:schemeClr val="bg1"/>
                </a:solidFill>
              </a:rPr>
              <a:t>VE DAMAR HASTALIKLARI VE BÖBREK HASTALIKLARININ ÖNLENMESİ VE KONTROLÜ</a:t>
            </a:r>
          </a:p>
        </p:txBody>
      </p:sp>
    </p:spTree>
    <p:extLst>
      <p:ext uri="{BB962C8B-B14F-4D97-AF65-F5344CB8AC3E}">
        <p14:creationId xmlns:p14="http://schemas.microsoft.com/office/powerpoint/2010/main" val="3521149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1850" y="1313498"/>
            <a:ext cx="10515600" cy="2852737"/>
          </a:xfrm>
        </p:spPr>
        <p:txBody>
          <a:bodyPr/>
          <a:lstStyle/>
          <a:p>
            <a:r>
              <a:rPr lang="tr-TR" b="1" dirty="0">
                <a:solidFill>
                  <a:schemeClr val="accent5">
                    <a:lumMod val="50000"/>
                  </a:schemeClr>
                </a:solidFill>
              </a:rPr>
              <a:t>4.İzleme ve Değerlendirme Çalışmaları</a:t>
            </a:r>
          </a:p>
        </p:txBody>
      </p:sp>
    </p:spTree>
    <p:extLst>
      <p:ext uri="{BB962C8B-B14F-4D97-AF65-F5344CB8AC3E}">
        <p14:creationId xmlns:p14="http://schemas.microsoft.com/office/powerpoint/2010/main" val="3449160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5229" y="2244086"/>
            <a:ext cx="11018198" cy="2852737"/>
          </a:xfrm>
        </p:spPr>
        <p:txBody>
          <a:bodyPr>
            <a:normAutofit/>
          </a:bodyPr>
          <a:lstStyle/>
          <a:p>
            <a:r>
              <a:rPr lang="tr-TR" b="1" dirty="0">
                <a:solidFill>
                  <a:schemeClr val="accent5">
                    <a:lumMod val="50000"/>
                  </a:schemeClr>
                </a:solidFill>
              </a:rPr>
              <a:t>1.Bulaşıcı Olmayan Hastalıklarda Mevcut Durum </a:t>
            </a:r>
            <a:br>
              <a:rPr lang="tr-TR" b="1" dirty="0">
                <a:solidFill>
                  <a:schemeClr val="accent5">
                    <a:lumMod val="50000"/>
                  </a:schemeClr>
                </a:solidFill>
              </a:rPr>
            </a:br>
            <a:endParaRPr lang="tr-TR" b="1" dirty="0"/>
          </a:p>
        </p:txBody>
      </p:sp>
    </p:spTree>
    <p:extLst>
      <p:ext uri="{BB962C8B-B14F-4D97-AF65-F5344CB8AC3E}">
        <p14:creationId xmlns:p14="http://schemas.microsoft.com/office/powerpoint/2010/main" val="4036389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txBox="1">
            <a:spLocks/>
          </p:cNvSpPr>
          <p:nvPr/>
        </p:nvSpPr>
        <p:spPr bwMode="auto">
          <a:xfrm>
            <a:off x="1304850" y="181848"/>
            <a:ext cx="8953306" cy="5135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721" tIns="27861" rIns="55721" bIns="27861"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defRPr/>
            </a:pPr>
            <a:r>
              <a:rPr lang="tr-TR" sz="2400" b="1" dirty="0">
                <a:solidFill>
                  <a:schemeClr val="bg1"/>
                </a:solidFill>
                <a:latin typeface="+mn-lt"/>
                <a:cs typeface="Arial" panose="020B0604020202020204" pitchFamily="34" charset="0"/>
              </a:rPr>
              <a:t>HEDEF VE İNDİKATÖRLERİN İZLENMESİ</a:t>
            </a:r>
            <a:endParaRPr lang="tr-TR" altLang="tr-TR" sz="2400" b="1" dirty="0">
              <a:solidFill>
                <a:schemeClr val="bg1"/>
              </a:solidFill>
              <a:latin typeface="+mn-lt"/>
              <a:cs typeface="Arial" panose="020B0604020202020204" pitchFamily="34" charset="0"/>
            </a:endParaRPr>
          </a:p>
        </p:txBody>
      </p:sp>
      <p:sp>
        <p:nvSpPr>
          <p:cNvPr id="6" name="İçerik Yer Tutucusu 2"/>
          <p:cNvSpPr txBox="1">
            <a:spLocks/>
          </p:cNvSpPr>
          <p:nvPr/>
        </p:nvSpPr>
        <p:spPr>
          <a:xfrm>
            <a:off x="936674" y="1237686"/>
            <a:ext cx="10318651" cy="5254914"/>
          </a:xfr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tr-TR" sz="2000" b="1" dirty="0">
                <a:solidFill>
                  <a:schemeClr val="accent5">
                    <a:lumMod val="50000"/>
                  </a:schemeClr>
                </a:solidFill>
                <a:cs typeface="Arial" panose="020B0604020202020204" pitchFamily="34" charset="0"/>
              </a:rPr>
              <a:t>Ölüm Bildirim Sistemi</a:t>
            </a:r>
          </a:p>
          <a:p>
            <a:pPr>
              <a:defRPr/>
            </a:pPr>
            <a:endParaRPr lang="tr-TR" sz="2000" b="1" dirty="0">
              <a:solidFill>
                <a:schemeClr val="accent5">
                  <a:lumMod val="50000"/>
                </a:schemeClr>
              </a:solidFill>
              <a:cs typeface="Arial" panose="020B0604020202020204" pitchFamily="34" charset="0"/>
            </a:endParaRPr>
          </a:p>
          <a:p>
            <a:pPr>
              <a:defRPr/>
            </a:pPr>
            <a:r>
              <a:rPr lang="tr-TR" sz="2000" b="1" dirty="0">
                <a:solidFill>
                  <a:schemeClr val="accent5">
                    <a:lumMod val="50000"/>
                  </a:schemeClr>
                </a:solidFill>
                <a:cs typeface="Arial" panose="020B0604020202020204" pitchFamily="34" charset="0"/>
              </a:rPr>
              <a:t>KDS Raporları</a:t>
            </a:r>
          </a:p>
          <a:p>
            <a:pPr>
              <a:defRPr/>
            </a:pPr>
            <a:endParaRPr lang="tr-TR" sz="2000" b="1" dirty="0">
              <a:solidFill>
                <a:schemeClr val="accent5">
                  <a:lumMod val="50000"/>
                </a:schemeClr>
              </a:solidFill>
              <a:cs typeface="Arial" panose="020B0604020202020204" pitchFamily="34" charset="0"/>
            </a:endParaRPr>
          </a:p>
          <a:p>
            <a:pPr>
              <a:defRPr/>
            </a:pPr>
            <a:r>
              <a:rPr lang="tr-TR" sz="2000" b="1" dirty="0">
                <a:solidFill>
                  <a:schemeClr val="accent5">
                    <a:lumMod val="50000"/>
                  </a:schemeClr>
                </a:solidFill>
                <a:cs typeface="Arial" panose="020B0604020202020204" pitchFamily="34" charset="0"/>
              </a:rPr>
              <a:t>Klinik Kalite Çalışmaları</a:t>
            </a:r>
          </a:p>
          <a:p>
            <a:pPr marL="0" indent="0">
              <a:buNone/>
              <a:defRPr/>
            </a:pPr>
            <a:endParaRPr lang="tr-TR" sz="2000" b="1" dirty="0">
              <a:solidFill>
                <a:schemeClr val="accent5">
                  <a:lumMod val="50000"/>
                </a:schemeClr>
              </a:solidFill>
              <a:cs typeface="Arial" panose="020B0604020202020204" pitchFamily="34" charset="0"/>
            </a:endParaRPr>
          </a:p>
          <a:p>
            <a:pPr>
              <a:defRPr/>
            </a:pPr>
            <a:r>
              <a:rPr lang="tr-TR" sz="2000" b="1" dirty="0">
                <a:solidFill>
                  <a:schemeClr val="accent5">
                    <a:lumMod val="50000"/>
                  </a:schemeClr>
                </a:solidFill>
                <a:cs typeface="Arial" panose="020B0604020202020204" pitchFamily="34" charset="0"/>
              </a:rPr>
              <a:t>Hastalık Yükü Analizi Çalışmaları</a:t>
            </a:r>
          </a:p>
          <a:p>
            <a:pPr marL="0" indent="0">
              <a:buNone/>
              <a:defRPr/>
            </a:pPr>
            <a:r>
              <a:rPr lang="tr-TR" sz="2000" b="1" dirty="0">
                <a:solidFill>
                  <a:schemeClr val="accent5">
                    <a:lumMod val="50000"/>
                  </a:schemeClr>
                </a:solidFill>
                <a:cs typeface="Arial" panose="020B0604020202020204" pitchFamily="34" charset="0"/>
              </a:rPr>
              <a:t> </a:t>
            </a:r>
          </a:p>
          <a:p>
            <a:pPr>
              <a:defRPr/>
            </a:pPr>
            <a:r>
              <a:rPr lang="tr-TR" sz="2000" b="1" dirty="0">
                <a:solidFill>
                  <a:schemeClr val="accent5">
                    <a:lumMod val="50000"/>
                  </a:schemeClr>
                </a:solidFill>
                <a:cs typeface="Arial" panose="020B0604020202020204" pitchFamily="34" charset="0"/>
              </a:rPr>
              <a:t>Kronik Hastalıklar ve Risk Faktörleri Sıklığı Çalışması (5 yılda bir)</a:t>
            </a:r>
          </a:p>
          <a:p>
            <a:pPr marL="0" indent="0">
              <a:buNone/>
              <a:defRPr/>
            </a:pPr>
            <a:endParaRPr lang="tr-TR" sz="2000" b="1" dirty="0">
              <a:solidFill>
                <a:schemeClr val="accent5">
                  <a:lumMod val="50000"/>
                </a:schemeClr>
              </a:solidFill>
              <a:cs typeface="Arial" panose="020B0604020202020204" pitchFamily="34" charset="0"/>
            </a:endParaRPr>
          </a:p>
          <a:p>
            <a:pPr>
              <a:defRPr/>
            </a:pPr>
            <a:r>
              <a:rPr lang="tr-TR" sz="2000" b="1" dirty="0">
                <a:solidFill>
                  <a:schemeClr val="accent5">
                    <a:lumMod val="50000"/>
                  </a:schemeClr>
                </a:solidFill>
                <a:cs typeface="Arial" panose="020B0604020202020204" pitchFamily="34" charset="0"/>
              </a:rPr>
              <a:t>Maliyet Etkinlik Çalışmaları</a:t>
            </a:r>
          </a:p>
          <a:p>
            <a:pPr>
              <a:defRPr/>
            </a:pPr>
            <a:endParaRPr lang="tr-TR" sz="18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821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txBox="1">
            <a:spLocks/>
          </p:cNvSpPr>
          <p:nvPr/>
        </p:nvSpPr>
        <p:spPr>
          <a:xfrm>
            <a:off x="1314128" y="0"/>
            <a:ext cx="9430072" cy="926976"/>
          </a:xfrm>
          <a:prstGeom prst="rect">
            <a:avLst/>
          </a:prstGeom>
        </p:spPr>
        <p:txBody>
          <a:bodyPr vert="horz" anchor="ct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2" indent="0" algn="l" defTabSz="914400" rtl="0" eaLnBrk="1" fontAlgn="auto" latinLnBrk="0" hangingPunct="1">
              <a:lnSpc>
                <a:spcPct val="100000"/>
              </a:lnSpc>
              <a:spcBef>
                <a:spcPct val="0"/>
              </a:spcBef>
              <a:spcAft>
                <a:spcPts val="0"/>
              </a:spcAft>
              <a:buClrTx/>
              <a:buSzTx/>
              <a:buFontTx/>
              <a:buNone/>
              <a:tabLst/>
              <a:defRPr/>
            </a:pPr>
            <a:r>
              <a:rPr lang="tr-TR" sz="2400" b="1" dirty="0">
                <a:solidFill>
                  <a:schemeClr val="bg1"/>
                </a:solidFill>
                <a:ea typeface="+mj-ea"/>
                <a:cs typeface="Arial" panose="020B0604020202020204" pitchFamily="34" charset="0"/>
              </a:rPr>
              <a:t>ÖLÜM BİLDİRİM SİSTEMİNİN KURULMASI VE KALİTESİNİN ARTIRILMASI</a:t>
            </a:r>
          </a:p>
        </p:txBody>
      </p:sp>
      <p:sp>
        <p:nvSpPr>
          <p:cNvPr id="5" name="Dikdörtgen 4"/>
          <p:cNvSpPr/>
          <p:nvPr/>
        </p:nvSpPr>
        <p:spPr>
          <a:xfrm>
            <a:off x="274320" y="926976"/>
            <a:ext cx="11536680" cy="106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a:solidFill>
                  <a:schemeClr val="accent5">
                    <a:lumMod val="50000"/>
                  </a:schemeClr>
                </a:solidFill>
              </a:rPr>
              <a:t>2013 yılından itibaren, ülkemizdeki sağlık kuruluşunda veya sağlık kuruluşu dışında meydana gelen her ölüm, elektronik ortama, belirli algoritmalar ve standartlara uygun olarak kaydedilmekte ve TÜİK tarafından analiz edilerek yayımlanmaktadır.  </a:t>
            </a:r>
          </a:p>
        </p:txBody>
      </p:sp>
      <p:pic>
        <p:nvPicPr>
          <p:cNvPr id="6" name="Resim 5"/>
          <p:cNvPicPr>
            <a:picLocks noChangeAspect="1"/>
          </p:cNvPicPr>
          <p:nvPr/>
        </p:nvPicPr>
        <p:blipFill>
          <a:blip r:embed="rId2"/>
          <a:stretch>
            <a:fillRect/>
          </a:stretch>
        </p:blipFill>
        <p:spPr>
          <a:xfrm>
            <a:off x="229620" y="2138138"/>
            <a:ext cx="11276580" cy="4860696"/>
          </a:xfrm>
          <a:prstGeom prst="rect">
            <a:avLst/>
          </a:prstGeom>
        </p:spPr>
      </p:pic>
    </p:spTree>
    <p:extLst>
      <p:ext uri="{BB962C8B-B14F-4D97-AF65-F5344CB8AC3E}">
        <p14:creationId xmlns:p14="http://schemas.microsoft.com/office/powerpoint/2010/main" val="267484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Desktop\ÖBS sayfası resmi.png"/>
          <p:cNvPicPr>
            <a:picLocks noChangeAspect="1" noChangeArrowheads="1"/>
          </p:cNvPicPr>
          <p:nvPr/>
        </p:nvPicPr>
        <p:blipFill>
          <a:blip r:embed="rId2" cstate="print"/>
          <a:srcRect/>
          <a:stretch>
            <a:fillRect/>
          </a:stretch>
        </p:blipFill>
        <p:spPr bwMode="auto">
          <a:xfrm>
            <a:off x="6639871" y="838199"/>
            <a:ext cx="4674165" cy="2834641"/>
          </a:xfrm>
          <a:prstGeom prst="rect">
            <a:avLst/>
          </a:prstGeom>
          <a:noFill/>
        </p:spPr>
      </p:pic>
      <p:pic>
        <p:nvPicPr>
          <p:cNvPr id="3" name="Picture 2" descr="C:\Users\Administrator\Desktop\ÖBSölüm nedenlerisayfası.png"/>
          <p:cNvPicPr>
            <a:picLocks noChangeAspect="1" noChangeArrowheads="1"/>
          </p:cNvPicPr>
          <p:nvPr/>
        </p:nvPicPr>
        <p:blipFill>
          <a:blip r:embed="rId3" cstate="print"/>
          <a:srcRect/>
          <a:stretch>
            <a:fillRect/>
          </a:stretch>
        </p:blipFill>
        <p:spPr bwMode="auto">
          <a:xfrm>
            <a:off x="6639871" y="3672840"/>
            <a:ext cx="4674165" cy="3078008"/>
          </a:xfrm>
          <a:prstGeom prst="rect">
            <a:avLst/>
          </a:prstGeom>
          <a:noFill/>
        </p:spPr>
      </p:pic>
      <p:sp>
        <p:nvSpPr>
          <p:cNvPr id="2" name="Dikdörtgen 1"/>
          <p:cNvSpPr/>
          <p:nvPr/>
        </p:nvSpPr>
        <p:spPr>
          <a:xfrm>
            <a:off x="1140415" y="242054"/>
            <a:ext cx="5638082" cy="400110"/>
          </a:xfrm>
          <a:prstGeom prst="rect">
            <a:avLst/>
          </a:prstGeom>
        </p:spPr>
        <p:txBody>
          <a:bodyPr wrap="none">
            <a:spAutoFit/>
          </a:bodyPr>
          <a:lstStyle/>
          <a:p>
            <a:r>
              <a:rPr lang="tr-TR" sz="2000" b="1" kern="0" dirty="0">
                <a:solidFill>
                  <a:schemeClr val="bg1"/>
                </a:solidFill>
                <a:latin typeface="Trebuchet MS" pitchFamily="34" charset="0"/>
              </a:rPr>
              <a:t>ÖLÜM BİLDİRİM SİSTEMİNDE VERİ KAYITLARI </a:t>
            </a:r>
            <a:endParaRPr lang="tr-TR" sz="2000" b="1" dirty="0"/>
          </a:p>
        </p:txBody>
      </p:sp>
      <p:sp>
        <p:nvSpPr>
          <p:cNvPr id="4" name="Dikdörtgen 3"/>
          <p:cNvSpPr/>
          <p:nvPr/>
        </p:nvSpPr>
        <p:spPr>
          <a:xfrm>
            <a:off x="259079" y="962378"/>
            <a:ext cx="6111241" cy="5653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tr-TR" sz="2400" dirty="0">
                <a:solidFill>
                  <a:schemeClr val="accent5">
                    <a:lumMod val="50000"/>
                  </a:schemeClr>
                </a:solidFill>
              </a:rPr>
              <a:t>Ölümün gerçekleştiği yer,</a:t>
            </a:r>
          </a:p>
          <a:p>
            <a:pPr marL="342900" indent="-342900" algn="just">
              <a:lnSpc>
                <a:spcPct val="150000"/>
              </a:lnSpc>
              <a:buFont typeface="Arial" panose="020B0604020202020204" pitchFamily="34" charset="0"/>
              <a:buChar char="•"/>
            </a:pPr>
            <a:r>
              <a:rPr lang="tr-TR" sz="2400" dirty="0">
                <a:solidFill>
                  <a:schemeClr val="accent5">
                    <a:lumMod val="50000"/>
                  </a:schemeClr>
                </a:solidFill>
              </a:rPr>
              <a:t>Ölümün  adli olay olup olmadığı,</a:t>
            </a:r>
          </a:p>
          <a:p>
            <a:pPr marL="342900" indent="-342900" algn="just">
              <a:lnSpc>
                <a:spcPct val="150000"/>
              </a:lnSpc>
              <a:buFont typeface="Arial" panose="020B0604020202020204" pitchFamily="34" charset="0"/>
              <a:buChar char="•"/>
            </a:pPr>
            <a:r>
              <a:rPr lang="tr-TR" sz="2400" dirty="0">
                <a:solidFill>
                  <a:schemeClr val="accent5">
                    <a:lumMod val="50000"/>
                  </a:schemeClr>
                </a:solidFill>
              </a:rPr>
              <a:t>Anne veya bebek ölümü olup </a:t>
            </a:r>
            <a:r>
              <a:rPr lang="tr-TR" sz="2400" dirty="0" smtClean="0">
                <a:solidFill>
                  <a:schemeClr val="accent5">
                    <a:lumMod val="50000"/>
                  </a:schemeClr>
                </a:solidFill>
              </a:rPr>
              <a:t>olmadığı anlık olarak kaydedilmektedir</a:t>
            </a:r>
            <a:r>
              <a:rPr lang="tr-TR" sz="2400" dirty="0">
                <a:solidFill>
                  <a:schemeClr val="accent5">
                    <a:lumMod val="50000"/>
                  </a:schemeClr>
                </a:solidFill>
              </a:rPr>
              <a:t>. </a:t>
            </a:r>
          </a:p>
          <a:p>
            <a:pPr marL="342900" indent="-342900" algn="just">
              <a:lnSpc>
                <a:spcPct val="150000"/>
              </a:lnSpc>
              <a:buFont typeface="Arial" panose="020B0604020202020204" pitchFamily="34" charset="0"/>
              <a:buChar char="•"/>
            </a:pPr>
            <a:r>
              <a:rPr lang="tr-TR" sz="2400" dirty="0">
                <a:solidFill>
                  <a:schemeClr val="accent5">
                    <a:lumMod val="50000"/>
                  </a:schemeClr>
                </a:solidFill>
              </a:rPr>
              <a:t>Hekimin tercihine bağlı olarak ölüm nedeninin ICD kodu ile veya hastalık adı ile tanımlanmakta ve kalite eğitimi almış hekimler tarafından tanımların doğru olup olmadığı kontrol edilmektedir. </a:t>
            </a:r>
          </a:p>
        </p:txBody>
      </p:sp>
    </p:spTree>
    <p:extLst>
      <p:ext uri="{BB962C8B-B14F-4D97-AF65-F5344CB8AC3E}">
        <p14:creationId xmlns:p14="http://schemas.microsoft.com/office/powerpoint/2010/main" val="660091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Desktop\sOLUNUM.png"/>
          <p:cNvPicPr>
            <a:picLocks noChangeAspect="1" noChangeArrowheads="1"/>
          </p:cNvPicPr>
          <p:nvPr/>
        </p:nvPicPr>
        <p:blipFill rotWithShape="1">
          <a:blip r:embed="rId2">
            <a:extLst>
              <a:ext uri="{28A0092B-C50C-407E-A947-70E740481C1C}">
                <a14:useLocalDpi xmlns:a14="http://schemas.microsoft.com/office/drawing/2010/main" val="0"/>
              </a:ext>
            </a:extLst>
          </a:blip>
          <a:srcRect t="8631" b="4803"/>
          <a:stretch/>
        </p:blipFill>
        <p:spPr bwMode="auto">
          <a:xfrm>
            <a:off x="6789373" y="1438889"/>
            <a:ext cx="4836812" cy="4600105"/>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1392805" y="0"/>
            <a:ext cx="4703195" cy="602433"/>
          </a:xfrm>
          <a:prstGeom prst="rect">
            <a:avLst/>
          </a:prstGeom>
        </p:spPr>
        <p:txBody>
          <a:bodyPr vert="horz" lIns="0" rIns="0" bIns="0" anchor="b">
            <a:normAutofit/>
          </a:bodyPr>
          <a:lstStyle/>
          <a:p>
            <a:pPr>
              <a:spcBef>
                <a:spcPct val="20000"/>
              </a:spcBef>
              <a:buClr>
                <a:srgbClr val="9BBB59"/>
              </a:buClr>
              <a:buSzPct val="95000"/>
              <a:buFont typeface="Wingdings 2"/>
              <a:buNone/>
            </a:pPr>
            <a:r>
              <a:rPr lang="tr-TR" sz="2400" b="1" dirty="0">
                <a:solidFill>
                  <a:schemeClr val="bg1"/>
                </a:solidFill>
              </a:rPr>
              <a:t>KARAR DESTEK SİSTEMİ</a:t>
            </a:r>
          </a:p>
        </p:txBody>
      </p:sp>
      <p:sp>
        <p:nvSpPr>
          <p:cNvPr id="7" name="Dikdörtgen 6"/>
          <p:cNvSpPr/>
          <p:nvPr/>
        </p:nvSpPr>
        <p:spPr>
          <a:xfrm>
            <a:off x="765495" y="1606049"/>
            <a:ext cx="5609177" cy="4265783"/>
          </a:xfrm>
          <a:prstGeom prst="rect">
            <a:avLst/>
          </a:prstGeom>
        </p:spPr>
        <p:txBody>
          <a:bodyPr wrap="square">
            <a:spAutoFit/>
          </a:bodyPr>
          <a:lstStyle/>
          <a:p>
            <a:pPr marL="457200" indent="-457200">
              <a:lnSpc>
                <a:spcPct val="150000"/>
              </a:lnSpc>
              <a:spcBef>
                <a:spcPct val="20000"/>
              </a:spcBef>
              <a:buClr>
                <a:srgbClr val="1F497D">
                  <a:lumMod val="50000"/>
                </a:srgbClr>
              </a:buClr>
              <a:buFont typeface="Wingdings" panose="05000000000000000000" pitchFamily="2" charset="2"/>
              <a:buChar char="§"/>
              <a:defRPr/>
            </a:pPr>
            <a:r>
              <a:rPr lang="tr-TR" sz="2400" dirty="0">
                <a:solidFill>
                  <a:schemeClr val="accent1">
                    <a:lumMod val="50000"/>
                  </a:schemeClr>
                </a:solidFill>
              </a:rPr>
              <a:t>Tekil ( TC kimlik numarasına göre)</a:t>
            </a:r>
          </a:p>
          <a:p>
            <a:pPr marL="457200" indent="-457200">
              <a:lnSpc>
                <a:spcPct val="150000"/>
              </a:lnSpc>
              <a:spcBef>
                <a:spcPct val="20000"/>
              </a:spcBef>
              <a:buClr>
                <a:srgbClr val="1F497D">
                  <a:lumMod val="50000"/>
                </a:srgbClr>
              </a:buClr>
              <a:buFont typeface="Wingdings" panose="05000000000000000000" pitchFamily="2" charset="2"/>
              <a:buChar char="§"/>
              <a:defRPr/>
            </a:pPr>
            <a:r>
              <a:rPr lang="tr-TR" sz="2400" dirty="0">
                <a:solidFill>
                  <a:schemeClr val="accent1">
                    <a:lumMod val="50000"/>
                  </a:schemeClr>
                </a:solidFill>
              </a:rPr>
              <a:t>ICD Tanı kodları </a:t>
            </a:r>
          </a:p>
          <a:p>
            <a:pPr marL="457200" indent="-457200">
              <a:lnSpc>
                <a:spcPct val="150000"/>
              </a:lnSpc>
              <a:spcBef>
                <a:spcPct val="20000"/>
              </a:spcBef>
              <a:buClr>
                <a:srgbClr val="1F497D">
                  <a:lumMod val="50000"/>
                </a:srgbClr>
              </a:buClr>
              <a:buFont typeface="Wingdings" panose="05000000000000000000" pitchFamily="2" charset="2"/>
              <a:buChar char="§"/>
              <a:defRPr/>
            </a:pPr>
            <a:r>
              <a:rPr lang="tr-TR" sz="2400" dirty="0">
                <a:solidFill>
                  <a:schemeClr val="accent1">
                    <a:lumMod val="50000"/>
                  </a:schemeClr>
                </a:solidFill>
              </a:rPr>
              <a:t>Yaş</a:t>
            </a:r>
          </a:p>
          <a:p>
            <a:pPr marL="457200" indent="-457200">
              <a:lnSpc>
                <a:spcPct val="150000"/>
              </a:lnSpc>
              <a:spcBef>
                <a:spcPct val="20000"/>
              </a:spcBef>
              <a:buClr>
                <a:srgbClr val="1F497D">
                  <a:lumMod val="50000"/>
                </a:srgbClr>
              </a:buClr>
              <a:buFont typeface="Wingdings" panose="05000000000000000000" pitchFamily="2" charset="2"/>
              <a:buChar char="§"/>
              <a:defRPr/>
            </a:pPr>
            <a:r>
              <a:rPr lang="tr-TR" sz="2400" dirty="0">
                <a:solidFill>
                  <a:schemeClr val="accent1">
                    <a:lumMod val="50000"/>
                  </a:schemeClr>
                </a:solidFill>
              </a:rPr>
              <a:t>Cinsiyet</a:t>
            </a:r>
          </a:p>
          <a:p>
            <a:pPr marL="457200" indent="-457200">
              <a:lnSpc>
                <a:spcPct val="150000"/>
              </a:lnSpc>
              <a:spcBef>
                <a:spcPct val="20000"/>
              </a:spcBef>
              <a:buClr>
                <a:srgbClr val="1F497D">
                  <a:lumMod val="50000"/>
                </a:srgbClr>
              </a:buClr>
              <a:buFont typeface="Wingdings" panose="05000000000000000000" pitchFamily="2" charset="2"/>
              <a:buChar char="§"/>
              <a:defRPr/>
            </a:pPr>
            <a:r>
              <a:rPr lang="tr-TR" sz="2400" dirty="0">
                <a:solidFill>
                  <a:schemeClr val="accent1">
                    <a:lumMod val="50000"/>
                  </a:schemeClr>
                </a:solidFill>
              </a:rPr>
              <a:t>İl  düzeyinde sağlık hizmetine başvuran kişilerde kronik hastalık sıklıkları izlenmektedir.</a:t>
            </a:r>
          </a:p>
        </p:txBody>
      </p:sp>
    </p:spTree>
    <p:extLst>
      <p:ext uri="{BB962C8B-B14F-4D97-AF65-F5344CB8AC3E}">
        <p14:creationId xmlns:p14="http://schemas.microsoft.com/office/powerpoint/2010/main" val="4032294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12442" y="181094"/>
            <a:ext cx="5081199" cy="461665"/>
          </a:xfrm>
          <a:prstGeom prst="rect">
            <a:avLst/>
          </a:prstGeom>
        </p:spPr>
        <p:txBody>
          <a:bodyPr wrap="none">
            <a:spAutoFit/>
          </a:bodyPr>
          <a:lstStyle/>
          <a:p>
            <a:pPr>
              <a:defRPr/>
            </a:pPr>
            <a:r>
              <a:rPr lang="tr-TR" sz="2400" b="1" dirty="0">
                <a:solidFill>
                  <a:schemeClr val="bg1"/>
                </a:solidFill>
                <a:cs typeface="Arial" panose="020B0604020202020204" pitchFamily="34" charset="0"/>
              </a:rPr>
              <a:t>HASTALIK YÜKÜ ANALİZİ ÇALIŞMALARI</a:t>
            </a:r>
          </a:p>
        </p:txBody>
      </p:sp>
      <p:pic>
        <p:nvPicPr>
          <p:cNvPr id="5" name="Resim 4"/>
          <p:cNvPicPr>
            <a:picLocks noChangeAspect="1"/>
          </p:cNvPicPr>
          <p:nvPr/>
        </p:nvPicPr>
        <p:blipFill rotWithShape="1">
          <a:blip r:embed="rId2"/>
          <a:srcRect l="22699" t="35955" r="24201" b="10712"/>
          <a:stretch/>
        </p:blipFill>
        <p:spPr>
          <a:xfrm>
            <a:off x="506367" y="990600"/>
            <a:ext cx="11319873" cy="5615940"/>
          </a:xfrm>
          <a:prstGeom prst="rect">
            <a:avLst/>
          </a:prstGeom>
        </p:spPr>
      </p:pic>
    </p:spTree>
    <p:extLst>
      <p:ext uri="{BB962C8B-B14F-4D97-AF65-F5344CB8AC3E}">
        <p14:creationId xmlns:p14="http://schemas.microsoft.com/office/powerpoint/2010/main" val="35366315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rotWithShape="1">
          <a:blip r:embed="rId3"/>
          <a:srcRect l="38833" t="21852" r="40501" b="26000"/>
          <a:stretch/>
        </p:blipFill>
        <p:spPr>
          <a:xfrm>
            <a:off x="9763760" y="2562843"/>
            <a:ext cx="1595135" cy="1993088"/>
          </a:xfrm>
          <a:prstGeom prst="rect">
            <a:avLst/>
          </a:prstGeom>
        </p:spPr>
      </p:pic>
      <p:sp>
        <p:nvSpPr>
          <p:cNvPr id="2" name="Dikdörtgen 1"/>
          <p:cNvSpPr/>
          <p:nvPr/>
        </p:nvSpPr>
        <p:spPr>
          <a:xfrm>
            <a:off x="252341" y="4213511"/>
            <a:ext cx="6918113" cy="1200329"/>
          </a:xfrm>
          <a:prstGeom prst="rect">
            <a:avLst/>
          </a:prstGeom>
        </p:spPr>
        <p:txBody>
          <a:bodyPr wrap="square">
            <a:spAutoFit/>
          </a:bodyPr>
          <a:lstStyle/>
          <a:p>
            <a:pPr algn="just"/>
            <a:r>
              <a:rPr lang="tr-TR" sz="2400" dirty="0">
                <a:solidFill>
                  <a:schemeClr val="accent5">
                    <a:lumMod val="50000"/>
                  </a:schemeClr>
                </a:solidFill>
              </a:rPr>
              <a:t>Türkiye Hane halkı Sağlık Araştırması Bulaşıcı Olmayan Hastalıkların Risk Faktörleri Çalışması 2017 yılında DSÖ işbirliğiyle yapılmıştır.</a:t>
            </a:r>
          </a:p>
        </p:txBody>
      </p:sp>
      <p:sp>
        <p:nvSpPr>
          <p:cNvPr id="3" name="Dikdörtgen 2"/>
          <p:cNvSpPr/>
          <p:nvPr/>
        </p:nvSpPr>
        <p:spPr>
          <a:xfrm>
            <a:off x="1225975" y="165854"/>
            <a:ext cx="9914465" cy="461665"/>
          </a:xfrm>
          <a:prstGeom prst="rect">
            <a:avLst/>
          </a:prstGeom>
        </p:spPr>
        <p:txBody>
          <a:bodyPr wrap="square">
            <a:spAutoFit/>
          </a:bodyPr>
          <a:lstStyle/>
          <a:p>
            <a:r>
              <a:rPr lang="tr-TR" sz="2400" b="1" dirty="0">
                <a:solidFill>
                  <a:schemeClr val="bg1"/>
                </a:solidFill>
                <a:cs typeface="Arial" panose="020B0604020202020204" pitchFamily="34" charset="0"/>
              </a:rPr>
              <a:t>KRONİK HASTALIKLAR VE RİSK FAKTÖRLERİ SIKLIĞI ÇALIŞMALARI</a:t>
            </a:r>
            <a:endParaRPr lang="tr-TR" sz="2400" b="1" dirty="0">
              <a:solidFill>
                <a:schemeClr val="bg1"/>
              </a:solidFill>
            </a:endParaRPr>
          </a:p>
        </p:txBody>
      </p:sp>
      <p:sp>
        <p:nvSpPr>
          <p:cNvPr id="5" name="Dikdörtgen 4"/>
          <p:cNvSpPr/>
          <p:nvPr/>
        </p:nvSpPr>
        <p:spPr>
          <a:xfrm>
            <a:off x="322193" y="1008412"/>
            <a:ext cx="6674117" cy="1200329"/>
          </a:xfrm>
          <a:prstGeom prst="rect">
            <a:avLst/>
          </a:prstGeom>
        </p:spPr>
        <p:txBody>
          <a:bodyPr wrap="square">
            <a:spAutoFit/>
          </a:bodyPr>
          <a:lstStyle/>
          <a:p>
            <a:pPr algn="just"/>
            <a:r>
              <a:rPr lang="tr-TR" sz="2400" dirty="0">
                <a:solidFill>
                  <a:schemeClr val="accent5">
                    <a:lumMod val="50000"/>
                  </a:schemeClr>
                </a:solidFill>
                <a:cs typeface="Arial" panose="020B0604020202020204" pitchFamily="34" charset="0"/>
              </a:rPr>
              <a:t>K</a:t>
            </a:r>
            <a:r>
              <a:rPr lang="en-US" sz="2400" dirty="0" err="1">
                <a:solidFill>
                  <a:schemeClr val="accent5">
                    <a:lumMod val="50000"/>
                  </a:schemeClr>
                </a:solidFill>
                <a:cs typeface="Arial" panose="020B0604020202020204" pitchFamily="34" charset="0"/>
              </a:rPr>
              <a:t>ronik</a:t>
            </a:r>
            <a:r>
              <a:rPr lang="en-US" sz="2400" dirty="0">
                <a:solidFill>
                  <a:schemeClr val="accent5">
                    <a:lumMod val="50000"/>
                  </a:schemeClr>
                </a:solidFill>
                <a:cs typeface="Arial" panose="020B0604020202020204" pitchFamily="34" charset="0"/>
              </a:rPr>
              <a:t> </a:t>
            </a:r>
            <a:r>
              <a:rPr lang="en-US" sz="2400" dirty="0" err="1">
                <a:solidFill>
                  <a:schemeClr val="accent5">
                    <a:lumMod val="50000"/>
                  </a:schemeClr>
                </a:solidFill>
                <a:cs typeface="Arial" panose="020B0604020202020204" pitchFamily="34" charset="0"/>
              </a:rPr>
              <a:t>hastalıklar</a:t>
            </a:r>
            <a:r>
              <a:rPr lang="en-US" sz="2400" dirty="0">
                <a:solidFill>
                  <a:schemeClr val="accent5">
                    <a:lumMod val="50000"/>
                  </a:schemeClr>
                </a:solidFill>
                <a:cs typeface="Arial" panose="020B0604020202020204" pitchFamily="34" charset="0"/>
              </a:rPr>
              <a:t> </a:t>
            </a:r>
            <a:r>
              <a:rPr lang="en-US" sz="2400" dirty="0" err="1">
                <a:solidFill>
                  <a:schemeClr val="accent5">
                    <a:lumMod val="50000"/>
                  </a:schemeClr>
                </a:solidFill>
                <a:cs typeface="Arial" panose="020B0604020202020204" pitchFamily="34" charset="0"/>
              </a:rPr>
              <a:t>ve</a:t>
            </a:r>
            <a:r>
              <a:rPr lang="en-US" sz="2400" dirty="0">
                <a:solidFill>
                  <a:schemeClr val="accent5">
                    <a:lumMod val="50000"/>
                  </a:schemeClr>
                </a:solidFill>
                <a:cs typeface="Arial" panose="020B0604020202020204" pitchFamily="34" charset="0"/>
              </a:rPr>
              <a:t> risk </a:t>
            </a:r>
            <a:r>
              <a:rPr lang="en-US" sz="2400" dirty="0" err="1">
                <a:solidFill>
                  <a:schemeClr val="accent5">
                    <a:lumMod val="50000"/>
                  </a:schemeClr>
                </a:solidFill>
                <a:cs typeface="Arial" panose="020B0604020202020204" pitchFamily="34" charset="0"/>
              </a:rPr>
              <a:t>faktörlerinin</a:t>
            </a:r>
            <a:r>
              <a:rPr lang="en-US" sz="2400" dirty="0">
                <a:solidFill>
                  <a:schemeClr val="accent5">
                    <a:lumMod val="50000"/>
                  </a:schemeClr>
                </a:solidFill>
                <a:cs typeface="Arial" panose="020B0604020202020204" pitchFamily="34" charset="0"/>
              </a:rPr>
              <a:t> </a:t>
            </a:r>
            <a:r>
              <a:rPr lang="en-US" sz="2400" dirty="0" err="1">
                <a:solidFill>
                  <a:schemeClr val="accent5">
                    <a:lumMod val="50000"/>
                  </a:schemeClr>
                </a:solidFill>
                <a:cs typeface="Arial" panose="020B0604020202020204" pitchFamily="34" charset="0"/>
              </a:rPr>
              <a:t>sıklığını</a:t>
            </a:r>
            <a:r>
              <a:rPr lang="en-US" sz="2400" dirty="0">
                <a:solidFill>
                  <a:schemeClr val="accent5">
                    <a:lumMod val="50000"/>
                  </a:schemeClr>
                </a:solidFill>
                <a:cs typeface="Arial" panose="020B0604020202020204" pitchFamily="34" charset="0"/>
              </a:rPr>
              <a:t> </a:t>
            </a:r>
            <a:r>
              <a:rPr lang="en-US" sz="2400" dirty="0" err="1">
                <a:solidFill>
                  <a:schemeClr val="accent5">
                    <a:lumMod val="50000"/>
                  </a:schemeClr>
                </a:solidFill>
                <a:cs typeface="Arial" panose="020B0604020202020204" pitchFamily="34" charset="0"/>
              </a:rPr>
              <a:t>değerlendirmek</a:t>
            </a:r>
            <a:r>
              <a:rPr lang="en-US" sz="2400" dirty="0">
                <a:solidFill>
                  <a:schemeClr val="accent5">
                    <a:lumMod val="50000"/>
                  </a:schemeClr>
                </a:solidFill>
                <a:cs typeface="Arial" panose="020B0604020202020204" pitchFamily="34" charset="0"/>
              </a:rPr>
              <a:t> </a:t>
            </a:r>
            <a:r>
              <a:rPr lang="en-US" sz="2400" dirty="0" err="1">
                <a:solidFill>
                  <a:schemeClr val="accent5">
                    <a:lumMod val="50000"/>
                  </a:schemeClr>
                </a:solidFill>
                <a:cs typeface="Arial" panose="020B0604020202020204" pitchFamily="34" charset="0"/>
              </a:rPr>
              <a:t>amacıyla</a:t>
            </a:r>
            <a:r>
              <a:rPr lang="en-US" sz="2400" dirty="0">
                <a:solidFill>
                  <a:schemeClr val="accent5">
                    <a:lumMod val="50000"/>
                  </a:schemeClr>
                </a:solidFill>
                <a:cs typeface="Arial" panose="020B0604020202020204" pitchFamily="34" charset="0"/>
              </a:rPr>
              <a:t> 201</a:t>
            </a:r>
            <a:r>
              <a:rPr lang="tr-TR" sz="2400" dirty="0">
                <a:solidFill>
                  <a:schemeClr val="accent5">
                    <a:lumMod val="50000"/>
                  </a:schemeClr>
                </a:solidFill>
                <a:cs typeface="Arial" panose="020B0604020202020204" pitchFamily="34" charset="0"/>
              </a:rPr>
              <a:t>3</a:t>
            </a:r>
            <a:r>
              <a:rPr lang="en-US" sz="2400" dirty="0">
                <a:solidFill>
                  <a:schemeClr val="accent5">
                    <a:lumMod val="50000"/>
                  </a:schemeClr>
                </a:solidFill>
                <a:cs typeface="Arial" panose="020B0604020202020204" pitchFamily="34" charset="0"/>
              </a:rPr>
              <a:t> </a:t>
            </a:r>
            <a:r>
              <a:rPr lang="en-US" sz="2400" dirty="0" err="1">
                <a:solidFill>
                  <a:schemeClr val="accent5">
                    <a:lumMod val="50000"/>
                  </a:schemeClr>
                </a:solidFill>
                <a:cs typeface="Arial" panose="020B0604020202020204" pitchFamily="34" charset="0"/>
              </a:rPr>
              <a:t>yılında</a:t>
            </a:r>
            <a:r>
              <a:rPr lang="en-US" sz="2400" dirty="0">
                <a:solidFill>
                  <a:schemeClr val="accent5">
                    <a:lumMod val="50000"/>
                  </a:schemeClr>
                </a:solidFill>
                <a:cs typeface="Arial" panose="020B0604020202020204" pitchFamily="34" charset="0"/>
              </a:rPr>
              <a:t>  </a:t>
            </a:r>
            <a:r>
              <a:rPr lang="tr-TR" sz="2400" dirty="0">
                <a:solidFill>
                  <a:schemeClr val="accent5">
                    <a:lumMod val="50000"/>
                  </a:schemeClr>
                </a:solidFill>
                <a:cs typeface="Arial" panose="020B0604020202020204" pitchFamily="34" charset="0"/>
              </a:rPr>
              <a:t>sıklık çalışması </a:t>
            </a:r>
            <a:r>
              <a:rPr lang="en-US" sz="2400" dirty="0" err="1">
                <a:solidFill>
                  <a:schemeClr val="accent5">
                    <a:lumMod val="50000"/>
                  </a:schemeClr>
                </a:solidFill>
                <a:cs typeface="Arial" panose="020B0604020202020204" pitchFamily="34" charset="0"/>
              </a:rPr>
              <a:t>ya</a:t>
            </a:r>
            <a:r>
              <a:rPr lang="tr-TR" sz="2400" dirty="0" err="1">
                <a:solidFill>
                  <a:schemeClr val="accent5">
                    <a:lumMod val="50000"/>
                  </a:schemeClr>
                </a:solidFill>
                <a:cs typeface="Arial" panose="020B0604020202020204" pitchFamily="34" charset="0"/>
              </a:rPr>
              <a:t>yımlanmıştır</a:t>
            </a:r>
            <a:r>
              <a:rPr lang="tr-TR" sz="2400" dirty="0">
                <a:solidFill>
                  <a:schemeClr val="accent5">
                    <a:lumMod val="50000"/>
                  </a:schemeClr>
                </a:solidFill>
                <a:cs typeface="Arial" panose="020B0604020202020204" pitchFamily="34" charset="0"/>
              </a:rPr>
              <a:t>.</a:t>
            </a:r>
          </a:p>
        </p:txBody>
      </p:sp>
      <p:sp>
        <p:nvSpPr>
          <p:cNvPr id="9" name="Dikdörtgen 8"/>
          <p:cNvSpPr/>
          <p:nvPr/>
        </p:nvSpPr>
        <p:spPr>
          <a:xfrm>
            <a:off x="322193" y="2426296"/>
            <a:ext cx="6674117" cy="1569660"/>
          </a:xfrm>
          <a:prstGeom prst="rect">
            <a:avLst/>
          </a:prstGeom>
        </p:spPr>
        <p:txBody>
          <a:bodyPr wrap="square">
            <a:spAutoFit/>
          </a:bodyPr>
          <a:lstStyle/>
          <a:p>
            <a:pPr algn="just"/>
            <a:r>
              <a:rPr lang="tr-TR" sz="2400" dirty="0">
                <a:solidFill>
                  <a:schemeClr val="accent5">
                    <a:lumMod val="50000"/>
                  </a:schemeClr>
                </a:solidFill>
                <a:cs typeface="Arial" panose="020B0604020202020204" pitchFamily="34" charset="0"/>
              </a:rPr>
              <a:t>Suriyeli misafirlerimiz için 2015 yılında «Türkiye’deki Suriyelilerde Sağlık Durumu Araştırması - Bulaşıcı Olmayan Hastalık Risk Faktörleri Sıklığı» Çalışması DSÖ işbirliğiyle yapılmıştır.</a:t>
            </a:r>
          </a:p>
        </p:txBody>
      </p:sp>
      <p:pic>
        <p:nvPicPr>
          <p:cNvPr id="6" name="Resim 5"/>
          <p:cNvPicPr>
            <a:picLocks noChangeAspect="1"/>
          </p:cNvPicPr>
          <p:nvPr/>
        </p:nvPicPr>
        <p:blipFill rotWithShape="1">
          <a:blip r:embed="rId4"/>
          <a:srcRect l="33750" t="20666" r="35500" b="5407"/>
          <a:stretch/>
        </p:blipFill>
        <p:spPr>
          <a:xfrm>
            <a:off x="7321456" y="876443"/>
            <a:ext cx="1502410" cy="2031714"/>
          </a:xfrm>
          <a:prstGeom prst="rect">
            <a:avLst/>
          </a:prstGeom>
        </p:spPr>
      </p:pic>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36" b="2456"/>
          <a:stretch/>
        </p:blipFill>
        <p:spPr bwMode="auto">
          <a:xfrm>
            <a:off x="8007324" y="1570694"/>
            <a:ext cx="1522730" cy="1984299"/>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Resim 9"/>
          <p:cNvPicPr>
            <a:picLocks noChangeAspect="1"/>
          </p:cNvPicPr>
          <p:nvPr/>
        </p:nvPicPr>
        <p:blipFill rotWithShape="1">
          <a:blip r:embed="rId6"/>
          <a:srcRect l="33500" t="14667" r="35125" b="5332"/>
          <a:stretch/>
        </p:blipFill>
        <p:spPr>
          <a:xfrm>
            <a:off x="10416389" y="3429000"/>
            <a:ext cx="1550953" cy="2025450"/>
          </a:xfrm>
          <a:prstGeom prst="rect">
            <a:avLst/>
          </a:prstGeom>
        </p:spPr>
      </p:pic>
      <p:pic>
        <p:nvPicPr>
          <p:cNvPr id="8" name="Resim 7"/>
          <p:cNvPicPr>
            <a:picLocks noChangeAspect="1"/>
          </p:cNvPicPr>
          <p:nvPr/>
        </p:nvPicPr>
        <p:blipFill rotWithShape="1">
          <a:blip r:embed="rId7"/>
          <a:srcRect l="39100" t="22266" r="40299" b="26356"/>
          <a:stretch/>
        </p:blipFill>
        <p:spPr>
          <a:xfrm>
            <a:off x="7273541" y="3997284"/>
            <a:ext cx="1550325" cy="2013767"/>
          </a:xfrm>
          <a:prstGeom prst="rect">
            <a:avLst/>
          </a:prstGeom>
        </p:spPr>
      </p:pic>
      <p:pic>
        <p:nvPicPr>
          <p:cNvPr id="7" name="Resim 6"/>
          <p:cNvPicPr>
            <a:picLocks noChangeAspect="1"/>
          </p:cNvPicPr>
          <p:nvPr/>
        </p:nvPicPr>
        <p:blipFill rotWithShape="1">
          <a:blip r:embed="rId8"/>
          <a:srcRect l="39200" t="22800" r="40800" b="26533"/>
          <a:stretch/>
        </p:blipFill>
        <p:spPr>
          <a:xfrm>
            <a:off x="7951428" y="4881865"/>
            <a:ext cx="1578626" cy="1975296"/>
          </a:xfrm>
          <a:prstGeom prst="rect">
            <a:avLst/>
          </a:prstGeom>
        </p:spPr>
      </p:pic>
      <p:sp>
        <p:nvSpPr>
          <p:cNvPr id="11" name="Dikdörtgen 10"/>
          <p:cNvSpPr/>
          <p:nvPr/>
        </p:nvSpPr>
        <p:spPr>
          <a:xfrm>
            <a:off x="357700" y="5502944"/>
            <a:ext cx="6707393" cy="1354217"/>
          </a:xfrm>
          <a:prstGeom prst="rect">
            <a:avLst/>
          </a:prstGeom>
        </p:spPr>
        <p:txBody>
          <a:bodyPr wrap="square">
            <a:spAutoFit/>
          </a:bodyPr>
          <a:lstStyle/>
          <a:p>
            <a:r>
              <a:rPr lang="tr-TR" sz="1600" dirty="0">
                <a:solidFill>
                  <a:schemeClr val="accent5">
                    <a:lumMod val="50000"/>
                  </a:schemeClr>
                </a:solidFill>
              </a:rPr>
              <a:t>https://sbu.saglik.gov.tr/Ekutuphane/Yayin/462 </a:t>
            </a:r>
          </a:p>
          <a:p>
            <a:r>
              <a:rPr lang="tr-TR" sz="1600" dirty="0">
                <a:solidFill>
                  <a:schemeClr val="accent5">
                    <a:lumMod val="50000"/>
                  </a:schemeClr>
                </a:solidFill>
              </a:rPr>
              <a:t>https://sbu.saglik.gov.tr/Ekutuphane/Yayin/463 </a:t>
            </a:r>
          </a:p>
          <a:p>
            <a:r>
              <a:rPr lang="tr-TR" sz="1600" dirty="0">
                <a:solidFill>
                  <a:schemeClr val="accent5">
                    <a:lumMod val="50000"/>
                  </a:schemeClr>
                </a:solidFill>
              </a:rPr>
              <a:t>https://sbu.saglik.gov.tr/Ekutuphane/Yayin/541</a:t>
            </a:r>
          </a:p>
          <a:p>
            <a:r>
              <a:rPr lang="tr-TR" sz="1600" dirty="0">
                <a:solidFill>
                  <a:schemeClr val="accent5">
                    <a:lumMod val="50000"/>
                  </a:schemeClr>
                </a:solidFill>
              </a:rPr>
              <a:t>https://sbu.saglik.gov.tr/Ekutuphane/Yayin/542</a:t>
            </a:r>
          </a:p>
          <a:p>
            <a:r>
              <a:rPr lang="tr-TR" sz="1600" dirty="0">
                <a:solidFill>
                  <a:schemeClr val="accent5">
                    <a:lumMod val="50000"/>
                  </a:schemeClr>
                </a:solidFill>
              </a:rPr>
              <a:t>http://www.who.int/ncds/surveillance/steps/turkey/en/</a:t>
            </a:r>
          </a:p>
        </p:txBody>
      </p:sp>
    </p:spTree>
    <p:extLst>
      <p:ext uri="{BB962C8B-B14F-4D97-AF65-F5344CB8AC3E}">
        <p14:creationId xmlns:p14="http://schemas.microsoft.com/office/powerpoint/2010/main" val="7538153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42680" y="147849"/>
            <a:ext cx="6587609" cy="617026"/>
          </a:xfrm>
        </p:spPr>
        <p:txBody>
          <a:bodyPr>
            <a:noAutofit/>
          </a:bodyPr>
          <a:lstStyle/>
          <a:p>
            <a:pPr algn="l"/>
            <a:r>
              <a:rPr lang="tr-TR" sz="2400" b="1" dirty="0">
                <a:solidFill>
                  <a:schemeClr val="bg1"/>
                </a:solidFill>
                <a:latin typeface="+mn-lt"/>
              </a:rPr>
              <a:t>EKONOMİK YÜKÜN DEĞERLENDİRİLMESİ </a:t>
            </a:r>
          </a:p>
        </p:txBody>
      </p:sp>
      <p:sp>
        <p:nvSpPr>
          <p:cNvPr id="3" name="İçerik Yer Tutucusu 2"/>
          <p:cNvSpPr>
            <a:spLocks noGrp="1"/>
          </p:cNvSpPr>
          <p:nvPr>
            <p:ph idx="1"/>
          </p:nvPr>
        </p:nvSpPr>
        <p:spPr>
          <a:xfrm>
            <a:off x="1005840" y="929640"/>
            <a:ext cx="10805160" cy="4352251"/>
          </a:xfrm>
        </p:spPr>
        <p:txBody>
          <a:bodyPr>
            <a:noAutofit/>
          </a:bodyPr>
          <a:lstStyle/>
          <a:p>
            <a:pPr>
              <a:lnSpc>
                <a:spcPct val="150000"/>
              </a:lnSpc>
              <a:spcBef>
                <a:spcPts val="0"/>
              </a:spcBef>
            </a:pPr>
            <a:r>
              <a:rPr lang="tr-TR" sz="2400" dirty="0">
                <a:solidFill>
                  <a:schemeClr val="accent5">
                    <a:lumMod val="50000"/>
                  </a:schemeClr>
                </a:solidFill>
              </a:rPr>
              <a:t>Hastalık Maliyeti= Doğrudan Maliyetler + Dolaylı Maliyetler</a:t>
            </a:r>
          </a:p>
          <a:p>
            <a:pPr>
              <a:lnSpc>
                <a:spcPct val="150000"/>
              </a:lnSpc>
              <a:spcBef>
                <a:spcPts val="0"/>
              </a:spcBef>
            </a:pPr>
            <a:r>
              <a:rPr lang="tr-TR" sz="2400" dirty="0">
                <a:solidFill>
                  <a:schemeClr val="accent5">
                    <a:lumMod val="50000"/>
                  </a:schemeClr>
                </a:solidFill>
              </a:rPr>
              <a:t>Doğrudan Hastalık Maliyetleri= Hastaneye Yatış Maliyetleri + Ayaktan Hasta Maliyetleri + İlaç Maliyetleri</a:t>
            </a:r>
          </a:p>
          <a:p>
            <a:pPr>
              <a:lnSpc>
                <a:spcPct val="150000"/>
              </a:lnSpc>
              <a:spcBef>
                <a:spcPts val="0"/>
              </a:spcBef>
            </a:pPr>
            <a:r>
              <a:rPr lang="tr-TR" sz="2400" dirty="0">
                <a:solidFill>
                  <a:schemeClr val="accent5">
                    <a:lumMod val="50000"/>
                  </a:schemeClr>
                </a:solidFill>
              </a:rPr>
              <a:t>Dolaylı Hastalık Maliyetleri=Erken Ölüm Maliyetleri + Engellilik Maliyetleri ve Ekonomik Kayıplar</a:t>
            </a:r>
          </a:p>
          <a:p>
            <a:pPr>
              <a:lnSpc>
                <a:spcPct val="150000"/>
              </a:lnSpc>
              <a:spcBef>
                <a:spcPts val="0"/>
              </a:spcBef>
            </a:pPr>
            <a:r>
              <a:rPr lang="tr-TR" sz="2400" b="1" dirty="0">
                <a:solidFill>
                  <a:schemeClr val="accent5">
                    <a:lumMod val="50000"/>
                  </a:schemeClr>
                </a:solidFill>
              </a:rPr>
              <a:t>Erken Ölüm Maliyetleri= </a:t>
            </a:r>
            <a:r>
              <a:rPr lang="tr-TR" sz="2400" dirty="0" err="1">
                <a:solidFill>
                  <a:schemeClr val="accent5">
                    <a:lumMod val="50000"/>
                  </a:schemeClr>
                </a:solidFill>
              </a:rPr>
              <a:t>YLLs</a:t>
            </a:r>
            <a:r>
              <a:rPr lang="tr-TR" sz="2400" dirty="0">
                <a:solidFill>
                  <a:schemeClr val="accent5">
                    <a:lumMod val="50000"/>
                  </a:schemeClr>
                </a:solidFill>
              </a:rPr>
              <a:t> *Sağlık hizmeti etkisi</a:t>
            </a:r>
          </a:p>
          <a:p>
            <a:pPr>
              <a:lnSpc>
                <a:spcPct val="150000"/>
              </a:lnSpc>
              <a:spcBef>
                <a:spcPts val="0"/>
              </a:spcBef>
            </a:pPr>
            <a:r>
              <a:rPr lang="tr-TR" sz="2400" b="1" dirty="0">
                <a:solidFill>
                  <a:schemeClr val="accent5">
                    <a:lumMod val="50000"/>
                  </a:schemeClr>
                </a:solidFill>
              </a:rPr>
              <a:t>Engellilik Maliyetleri= </a:t>
            </a:r>
            <a:r>
              <a:rPr lang="tr-TR" sz="2400" dirty="0" err="1">
                <a:solidFill>
                  <a:schemeClr val="accent5">
                    <a:lumMod val="50000"/>
                  </a:schemeClr>
                </a:solidFill>
              </a:rPr>
              <a:t>YLDs</a:t>
            </a:r>
            <a:r>
              <a:rPr lang="tr-TR" sz="2400" dirty="0">
                <a:solidFill>
                  <a:schemeClr val="accent5">
                    <a:lumMod val="50000"/>
                  </a:schemeClr>
                </a:solidFill>
              </a:rPr>
              <a:t> *Sağlık hizmeti etkisi</a:t>
            </a:r>
          </a:p>
          <a:p>
            <a:pPr>
              <a:lnSpc>
                <a:spcPct val="150000"/>
              </a:lnSpc>
              <a:spcBef>
                <a:spcPts val="0"/>
              </a:spcBef>
            </a:pPr>
            <a:r>
              <a:rPr lang="tr-TR" sz="2400" b="1" dirty="0">
                <a:solidFill>
                  <a:schemeClr val="accent5">
                    <a:lumMod val="50000"/>
                  </a:schemeClr>
                </a:solidFill>
              </a:rPr>
              <a:t>DALY</a:t>
            </a:r>
            <a:r>
              <a:rPr lang="tr-TR" sz="2400" dirty="0">
                <a:solidFill>
                  <a:schemeClr val="accent5">
                    <a:lumMod val="50000"/>
                  </a:schemeClr>
                </a:solidFill>
              </a:rPr>
              <a:t>= YLL+YLD</a:t>
            </a:r>
            <a:endParaRPr lang="tr-TR" sz="1100" dirty="0">
              <a:solidFill>
                <a:schemeClr val="accent5">
                  <a:lumMod val="50000"/>
                </a:schemeClr>
              </a:solidFill>
            </a:endParaRPr>
          </a:p>
        </p:txBody>
      </p:sp>
      <p:sp>
        <p:nvSpPr>
          <p:cNvPr id="5" name="Dikdörtgen 4"/>
          <p:cNvSpPr/>
          <p:nvPr/>
        </p:nvSpPr>
        <p:spPr>
          <a:xfrm>
            <a:off x="1005840" y="5525731"/>
            <a:ext cx="10256520" cy="1200329"/>
          </a:xfrm>
          <a:prstGeom prst="rect">
            <a:avLst/>
          </a:prstGeom>
        </p:spPr>
        <p:txBody>
          <a:bodyPr wrap="square">
            <a:spAutoFit/>
          </a:bodyPr>
          <a:lstStyle/>
          <a:p>
            <a:pPr defTabSz="742950">
              <a:lnSpc>
                <a:spcPct val="150000"/>
              </a:lnSpc>
            </a:pPr>
            <a:r>
              <a:rPr lang="tr-TR" sz="1200" dirty="0">
                <a:solidFill>
                  <a:schemeClr val="accent5">
                    <a:lumMod val="50000"/>
                  </a:schemeClr>
                </a:solidFill>
              </a:rPr>
              <a:t>DALY= </a:t>
            </a:r>
            <a:r>
              <a:rPr lang="tr-TR" sz="1200" dirty="0" err="1">
                <a:solidFill>
                  <a:schemeClr val="accent5">
                    <a:lumMod val="50000"/>
                  </a:schemeClr>
                </a:solidFill>
              </a:rPr>
              <a:t>Disability-adjusted</a:t>
            </a:r>
            <a:r>
              <a:rPr lang="tr-TR" sz="1200" dirty="0">
                <a:solidFill>
                  <a:schemeClr val="accent5">
                    <a:lumMod val="50000"/>
                  </a:schemeClr>
                </a:solidFill>
              </a:rPr>
              <a:t> life </a:t>
            </a:r>
            <a:r>
              <a:rPr lang="tr-TR" sz="1200" dirty="0" err="1">
                <a:solidFill>
                  <a:schemeClr val="accent5">
                    <a:lumMod val="50000"/>
                  </a:schemeClr>
                </a:solidFill>
              </a:rPr>
              <a:t>years</a:t>
            </a:r>
            <a:r>
              <a:rPr lang="tr-TR" sz="1200" dirty="0">
                <a:solidFill>
                  <a:schemeClr val="accent5">
                    <a:lumMod val="50000"/>
                  </a:schemeClr>
                </a:solidFill>
              </a:rPr>
              <a:t> (Engelliğe ayarlanmış yaşam yılları)</a:t>
            </a:r>
          </a:p>
          <a:p>
            <a:pPr defTabSz="742950">
              <a:lnSpc>
                <a:spcPct val="150000"/>
              </a:lnSpc>
            </a:pPr>
            <a:r>
              <a:rPr lang="tr-TR" sz="1200" dirty="0">
                <a:solidFill>
                  <a:schemeClr val="accent5">
                    <a:lumMod val="50000"/>
                  </a:schemeClr>
                </a:solidFill>
              </a:rPr>
              <a:t>YLL= </a:t>
            </a:r>
            <a:r>
              <a:rPr lang="en-US" sz="1200" dirty="0">
                <a:solidFill>
                  <a:schemeClr val="accent5">
                    <a:lumMod val="50000"/>
                  </a:schemeClr>
                </a:solidFill>
              </a:rPr>
              <a:t>Years of life are lost</a:t>
            </a:r>
            <a:r>
              <a:rPr lang="tr-TR" sz="1200" dirty="0">
                <a:solidFill>
                  <a:schemeClr val="accent5">
                    <a:lumMod val="50000"/>
                  </a:schemeClr>
                </a:solidFill>
              </a:rPr>
              <a:t> ( Hastalık veya sağlık durumuna bağlı  ölümler ile sağlıklı hayattan kaybedilen yıllar)</a:t>
            </a:r>
          </a:p>
          <a:p>
            <a:pPr defTabSz="742950">
              <a:lnSpc>
                <a:spcPct val="150000"/>
              </a:lnSpc>
            </a:pPr>
            <a:r>
              <a:rPr lang="tr-TR" sz="1200" dirty="0">
                <a:solidFill>
                  <a:schemeClr val="accent5">
                    <a:lumMod val="50000"/>
                  </a:schemeClr>
                </a:solidFill>
              </a:rPr>
              <a:t>YLD= Y</a:t>
            </a:r>
            <a:r>
              <a:rPr lang="en-US" sz="1200" dirty="0">
                <a:solidFill>
                  <a:schemeClr val="accent5">
                    <a:lumMod val="50000"/>
                  </a:schemeClr>
                </a:solidFill>
              </a:rPr>
              <a:t>ears lost due to disability</a:t>
            </a:r>
            <a:r>
              <a:rPr lang="tr-TR" sz="1200" dirty="0">
                <a:solidFill>
                  <a:schemeClr val="accent5">
                    <a:lumMod val="50000"/>
                  </a:schemeClr>
                </a:solidFill>
              </a:rPr>
              <a:t> (Engelliliğe bağlı kaybedilen yıllar, sağlık durumunun yükü için kullanılır)</a:t>
            </a:r>
          </a:p>
          <a:p>
            <a:pPr defTabSz="742950">
              <a:lnSpc>
                <a:spcPct val="150000"/>
              </a:lnSpc>
            </a:pPr>
            <a:r>
              <a:rPr lang="tr-TR" sz="1200" dirty="0">
                <a:solidFill>
                  <a:schemeClr val="accent5">
                    <a:lumMod val="50000"/>
                  </a:schemeClr>
                </a:solidFill>
              </a:rPr>
              <a:t>Sağlık Hizmet Etkisi: </a:t>
            </a:r>
            <a:r>
              <a:rPr lang="tr-TR" sz="1200" dirty="0" err="1">
                <a:solidFill>
                  <a:schemeClr val="accent5">
                    <a:lumMod val="50000"/>
                  </a:schemeClr>
                </a:solidFill>
              </a:rPr>
              <a:t>Diagnostik</a:t>
            </a:r>
            <a:r>
              <a:rPr lang="tr-TR" sz="1200" dirty="0">
                <a:solidFill>
                  <a:schemeClr val="accent5">
                    <a:lumMod val="50000"/>
                  </a:schemeClr>
                </a:solidFill>
              </a:rPr>
              <a:t> doğruluk, tedavi etkisi, etkililik ( ülke kendi hedefini belirleyebilir) </a:t>
            </a:r>
          </a:p>
        </p:txBody>
      </p:sp>
    </p:spTree>
    <p:extLst>
      <p:ext uri="{BB962C8B-B14F-4D97-AF65-F5344CB8AC3E}">
        <p14:creationId xmlns:p14="http://schemas.microsoft.com/office/powerpoint/2010/main" val="40187392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Resim 41"/>
          <p:cNvPicPr>
            <a:picLocks noChangeAspect="1"/>
          </p:cNvPicPr>
          <p:nvPr/>
        </p:nvPicPr>
        <p:blipFill rotWithShape="1">
          <a:blip r:embed="rId2"/>
          <a:srcRect t="7004"/>
          <a:stretch/>
        </p:blipFill>
        <p:spPr>
          <a:xfrm>
            <a:off x="635572" y="819198"/>
            <a:ext cx="10875135" cy="6038802"/>
          </a:xfrm>
          <a:prstGeom prst="rect">
            <a:avLst/>
          </a:prstGeom>
        </p:spPr>
      </p:pic>
      <p:sp>
        <p:nvSpPr>
          <p:cNvPr id="5" name="Dikdörtgen 4"/>
          <p:cNvSpPr/>
          <p:nvPr/>
        </p:nvSpPr>
        <p:spPr>
          <a:xfrm>
            <a:off x="1127760" y="198119"/>
            <a:ext cx="9890760" cy="514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dirty="0">
                <a:solidFill>
                  <a:schemeClr val="bg1"/>
                </a:solidFill>
              </a:rPr>
              <a:t>TÜRKİYE’DE SAĞLIK HİZMETLERİNE ERİŞİM KALİTE (HAQ) ENDEKSİNDE DEĞİŞİM, 1990-2015</a:t>
            </a:r>
          </a:p>
        </p:txBody>
      </p:sp>
    </p:spTree>
    <p:extLst>
      <p:ext uri="{BB962C8B-B14F-4D97-AF65-F5344CB8AC3E}">
        <p14:creationId xmlns:p14="http://schemas.microsoft.com/office/powerpoint/2010/main" val="42712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15180"/>
          <a:stretch/>
        </p:blipFill>
        <p:spPr>
          <a:xfrm>
            <a:off x="124004" y="1127760"/>
            <a:ext cx="12067996" cy="5334000"/>
          </a:xfrm>
          <a:prstGeom prst="rect">
            <a:avLst/>
          </a:prstGeom>
        </p:spPr>
      </p:pic>
      <p:sp>
        <p:nvSpPr>
          <p:cNvPr id="6" name="Dikdörtgen 5"/>
          <p:cNvSpPr/>
          <p:nvPr/>
        </p:nvSpPr>
        <p:spPr>
          <a:xfrm>
            <a:off x="1127760" y="198119"/>
            <a:ext cx="9890760" cy="514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dirty="0">
                <a:solidFill>
                  <a:schemeClr val="bg1"/>
                </a:solidFill>
              </a:rPr>
              <a:t>TÜRKİYE’DE SAĞLIK HİZMETLERİ HARCAMA DAĞILIMI DEĞİŞİM, 2015-2020</a:t>
            </a:r>
          </a:p>
        </p:txBody>
      </p:sp>
    </p:spTree>
    <p:extLst>
      <p:ext uri="{BB962C8B-B14F-4D97-AF65-F5344CB8AC3E}">
        <p14:creationId xmlns:p14="http://schemas.microsoft.com/office/powerpoint/2010/main" val="24687575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txBox="1">
            <a:spLocks/>
          </p:cNvSpPr>
          <p:nvPr/>
        </p:nvSpPr>
        <p:spPr>
          <a:xfrm>
            <a:off x="1168289" y="230974"/>
            <a:ext cx="9977339" cy="724051"/>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tr-TR" sz="2200" b="1" dirty="0">
                <a:solidFill>
                  <a:schemeClr val="bg1"/>
                </a:solidFill>
                <a:latin typeface="+mn-lt"/>
              </a:rPr>
              <a:t>TÜRKİYE’DE BULAŞICI OLMAYAN HASTALIKLARIN EKONOMİK YÜKÜNÜN YAPISI</a:t>
            </a:r>
            <a:endParaRPr lang="tr-TR" sz="2200" dirty="0">
              <a:solidFill>
                <a:schemeClr val="bg1"/>
              </a:solidFill>
              <a:latin typeface="+mn-lt"/>
            </a:endParaRPr>
          </a:p>
        </p:txBody>
      </p:sp>
      <p:sp>
        <p:nvSpPr>
          <p:cNvPr id="6" name="Dikdörtgen 5"/>
          <p:cNvSpPr/>
          <p:nvPr/>
        </p:nvSpPr>
        <p:spPr>
          <a:xfrm>
            <a:off x="6433818" y="1052310"/>
            <a:ext cx="5511802" cy="5401479"/>
          </a:xfrm>
          <a:prstGeom prst="rect">
            <a:avLst/>
          </a:prstGeom>
        </p:spPr>
        <p:txBody>
          <a:bodyPr wrap="square">
            <a:spAutoFit/>
          </a:bodyPr>
          <a:lstStyle/>
          <a:p>
            <a:pPr algn="just">
              <a:lnSpc>
                <a:spcPct val="150000"/>
              </a:lnSpc>
            </a:pPr>
            <a:r>
              <a:rPr lang="tr-TR" sz="2300" dirty="0">
                <a:solidFill>
                  <a:schemeClr val="accent5">
                    <a:lumMod val="50000"/>
                  </a:schemeClr>
                </a:solidFill>
              </a:rPr>
              <a:t>2015 yılında </a:t>
            </a:r>
            <a:r>
              <a:rPr lang="tr-TR" sz="23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Hükümetin dört ana bulaşıcı olmayan hastalık için;</a:t>
            </a:r>
          </a:p>
          <a:p>
            <a:pPr marL="342900" indent="-342900" algn="just">
              <a:lnSpc>
                <a:spcPct val="150000"/>
              </a:lnSpc>
              <a:buFont typeface="Arial" panose="020B0604020202020204" pitchFamily="34" charset="0"/>
              <a:buChar char="•"/>
            </a:pPr>
            <a:r>
              <a:rPr lang="tr-TR" sz="23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Tahmini doğrudan harcamaları hâlihazırda 24,6 milyar TL’ye (harcamaların % 35,3’üne) tekabül etmekte iken, </a:t>
            </a:r>
          </a:p>
          <a:p>
            <a:pPr marL="342900" indent="-342900" algn="just">
              <a:lnSpc>
                <a:spcPct val="150000"/>
              </a:lnSpc>
              <a:buFont typeface="Arial" panose="020B0604020202020204" pitchFamily="34" charset="0"/>
              <a:buChar char="•"/>
            </a:pPr>
            <a:r>
              <a:rPr lang="tr-TR" sz="23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Bu hastalıkların oluşturduğu (işe devamsızlık, işte var olamama ve erken ölümler sonucu) ilave dolaylı ekonomik kayıpları 45,1 milyar TL’dir (harcamaların % % 64,7’si). </a:t>
            </a:r>
            <a:endParaRPr lang="tr-TR" sz="2300"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Dikdörtgen 6"/>
          <p:cNvSpPr/>
          <p:nvPr/>
        </p:nvSpPr>
        <p:spPr>
          <a:xfrm>
            <a:off x="226384" y="6453789"/>
            <a:ext cx="10499139" cy="253916"/>
          </a:xfrm>
          <a:prstGeom prst="rect">
            <a:avLst/>
          </a:prstGeom>
        </p:spPr>
        <p:txBody>
          <a:bodyPr wrap="square">
            <a:spAutoFit/>
          </a:bodyPr>
          <a:lstStyle/>
          <a:p>
            <a:r>
              <a:rPr lang="tr-TR" sz="1050" i="1" dirty="0">
                <a:solidFill>
                  <a:schemeClr val="accent5">
                    <a:lumMod val="50000"/>
                  </a:schemeClr>
                </a:solidFill>
              </a:rPr>
              <a:t>Türkiye’de Bulaşıcı Olmayan (kronik) Hastalıkların Önlenmesi ve Kontrolü İçin Yatırım Gerekçeleri Raporu, 2018</a:t>
            </a:r>
          </a:p>
        </p:txBody>
      </p:sp>
      <p:pic>
        <p:nvPicPr>
          <p:cNvPr id="8" name="Resim 7"/>
          <p:cNvPicPr>
            <a:picLocks noChangeAspect="1"/>
          </p:cNvPicPr>
          <p:nvPr/>
        </p:nvPicPr>
        <p:blipFill rotWithShape="1">
          <a:blip r:embed="rId2"/>
          <a:srcRect l="23052" t="19969" r="40052" b="52269"/>
          <a:stretch/>
        </p:blipFill>
        <p:spPr>
          <a:xfrm>
            <a:off x="348303" y="955025"/>
            <a:ext cx="5963595" cy="2460204"/>
          </a:xfrm>
          <a:prstGeom prst="rect">
            <a:avLst/>
          </a:prstGeom>
        </p:spPr>
      </p:pic>
      <p:pic>
        <p:nvPicPr>
          <p:cNvPr id="11" name="Resim 10"/>
          <p:cNvPicPr>
            <a:picLocks noChangeAspect="1"/>
          </p:cNvPicPr>
          <p:nvPr/>
        </p:nvPicPr>
        <p:blipFill rotWithShape="1">
          <a:blip r:embed="rId3"/>
          <a:srcRect l="21334" t="14888" r="30500" b="37685"/>
          <a:stretch/>
        </p:blipFill>
        <p:spPr>
          <a:xfrm>
            <a:off x="348304" y="3552147"/>
            <a:ext cx="5963595" cy="2901642"/>
          </a:xfrm>
          <a:prstGeom prst="rect">
            <a:avLst/>
          </a:prstGeom>
        </p:spPr>
      </p:pic>
    </p:spTree>
    <p:extLst>
      <p:ext uri="{BB962C8B-B14F-4D97-AF65-F5344CB8AC3E}">
        <p14:creationId xmlns:p14="http://schemas.microsoft.com/office/powerpoint/2010/main" val="2718233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92200" y="812800"/>
            <a:ext cx="1689100" cy="584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p:cNvSpPr txBox="1">
            <a:spLocks/>
          </p:cNvSpPr>
          <p:nvPr/>
        </p:nvSpPr>
        <p:spPr>
          <a:xfrm>
            <a:off x="372208" y="975427"/>
            <a:ext cx="8416192" cy="51965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tr-TR" sz="2400" dirty="0">
                <a:solidFill>
                  <a:schemeClr val="accent5">
                    <a:lumMod val="50000"/>
                  </a:schemeClr>
                </a:solidFill>
              </a:rPr>
              <a:t>Dünyada en sık görülen, en fazla ölüme ve engelliliğe neden olan bulaşıcı olmayan hastalıklar (kalp ve damar hastalıkları, kanserler, diyabet ve kronik hava yolu hastalıkları) ve </a:t>
            </a:r>
            <a:r>
              <a:rPr lang="tr-TR" sz="2400" dirty="0" err="1">
                <a:solidFill>
                  <a:schemeClr val="accent5">
                    <a:lumMod val="50000"/>
                  </a:schemeClr>
                </a:solidFill>
              </a:rPr>
              <a:t>mental</a:t>
            </a:r>
            <a:r>
              <a:rPr lang="tr-TR" sz="2400" dirty="0">
                <a:solidFill>
                  <a:schemeClr val="accent5">
                    <a:lumMod val="50000"/>
                  </a:schemeClr>
                </a:solidFill>
              </a:rPr>
              <a:t> hastalıklar en önemli sağlık tehdidi olarak algılanmaktadır. </a:t>
            </a:r>
          </a:p>
          <a:p>
            <a:pPr algn="just">
              <a:lnSpc>
                <a:spcPct val="150000"/>
              </a:lnSpc>
            </a:pPr>
            <a:r>
              <a:rPr lang="tr-TR" sz="2200" dirty="0">
                <a:solidFill>
                  <a:schemeClr val="accent5">
                    <a:lumMod val="50000"/>
                  </a:schemeClr>
                </a:solidFill>
              </a:rPr>
              <a:t>Tüm dünyada bulaşıcı olmayan hastalıklardan </a:t>
            </a:r>
            <a:r>
              <a:rPr lang="tr-TR" sz="2200" dirty="0">
                <a:solidFill>
                  <a:srgbClr val="C00000"/>
                </a:solidFill>
              </a:rPr>
              <a:t>30- 70 yaş arası erken ölüm oranı % 71 </a:t>
            </a:r>
            <a:r>
              <a:rPr lang="tr-TR" sz="2200" dirty="0">
                <a:solidFill>
                  <a:schemeClr val="accent5">
                    <a:lumMod val="50000"/>
                  </a:schemeClr>
                </a:solidFill>
              </a:rPr>
              <a:t>olup </a:t>
            </a:r>
            <a:r>
              <a:rPr lang="tr-TR" sz="2200" b="1" dirty="0">
                <a:solidFill>
                  <a:srgbClr val="C00000"/>
                </a:solidFill>
              </a:rPr>
              <a:t>41 milyon kişi</a:t>
            </a:r>
            <a:r>
              <a:rPr lang="tr-TR" sz="2200" b="1" dirty="0">
                <a:solidFill>
                  <a:schemeClr val="accent5">
                    <a:lumMod val="50000"/>
                  </a:schemeClr>
                </a:solidFill>
              </a:rPr>
              <a:t> </a:t>
            </a:r>
            <a:r>
              <a:rPr lang="tr-TR" sz="2200" dirty="0">
                <a:solidFill>
                  <a:schemeClr val="accent5">
                    <a:lumMod val="50000"/>
                  </a:schemeClr>
                </a:solidFill>
              </a:rPr>
              <a:t>bu hastalıklara bağlı olarak erken ölmüştür.</a:t>
            </a:r>
          </a:p>
          <a:p>
            <a:pPr>
              <a:lnSpc>
                <a:spcPct val="150000"/>
              </a:lnSpc>
            </a:pPr>
            <a:r>
              <a:rPr lang="tr-TR" sz="2200" dirty="0">
                <a:solidFill>
                  <a:srgbClr val="C00000"/>
                </a:solidFill>
              </a:rPr>
              <a:t>Her yıl 15 milyon </a:t>
            </a:r>
            <a:r>
              <a:rPr lang="tr-TR" sz="2200" dirty="0">
                <a:solidFill>
                  <a:schemeClr val="accent5">
                    <a:lumMod val="50000"/>
                  </a:schemeClr>
                </a:solidFill>
              </a:rPr>
              <a:t>insanın hayatı bulaşıcı olmayan hastalıklardan dolayı kısalmakta ve her </a:t>
            </a:r>
            <a:r>
              <a:rPr lang="tr-TR" sz="2200" b="1" dirty="0">
                <a:solidFill>
                  <a:srgbClr val="C00000"/>
                </a:solidFill>
              </a:rPr>
              <a:t>iki saniyede 1 kişi </a:t>
            </a:r>
            <a:r>
              <a:rPr lang="tr-TR" sz="2200" dirty="0">
                <a:solidFill>
                  <a:schemeClr val="accent5">
                    <a:lumMod val="50000"/>
                  </a:schemeClr>
                </a:solidFill>
              </a:rPr>
              <a:t>bu hastalıklardan ölmektedir.</a:t>
            </a:r>
          </a:p>
        </p:txBody>
      </p:sp>
      <p:sp>
        <p:nvSpPr>
          <p:cNvPr id="6" name="Dikdörtgen 5"/>
          <p:cNvSpPr/>
          <p:nvPr/>
        </p:nvSpPr>
        <p:spPr>
          <a:xfrm>
            <a:off x="1092200" y="167640"/>
            <a:ext cx="9911080" cy="54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b="1" dirty="0"/>
              <a:t> ERKEN ÖLÜMLER VE ENGELLİLİK</a:t>
            </a:r>
          </a:p>
        </p:txBody>
      </p:sp>
      <p:sp>
        <p:nvSpPr>
          <p:cNvPr id="7" name="Dikdörtgen 6"/>
          <p:cNvSpPr/>
          <p:nvPr/>
        </p:nvSpPr>
        <p:spPr>
          <a:xfrm>
            <a:off x="372208" y="6208497"/>
            <a:ext cx="10117992" cy="369332"/>
          </a:xfrm>
          <a:prstGeom prst="rect">
            <a:avLst/>
          </a:prstGeom>
        </p:spPr>
        <p:txBody>
          <a:bodyPr wrap="square">
            <a:spAutoFit/>
          </a:bodyPr>
          <a:lstStyle/>
          <a:p>
            <a:r>
              <a:rPr lang="tr-TR" dirty="0">
                <a:solidFill>
                  <a:schemeClr val="accent5">
                    <a:lumMod val="50000"/>
                  </a:schemeClr>
                </a:solidFill>
              </a:rPr>
              <a:t>http://www.who.int/nmh/publications/ncd-infographic-2014.pdf?ua=1</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1864" y="1104900"/>
            <a:ext cx="2679586" cy="3664787"/>
          </a:xfrm>
          <a:prstGeom prst="rect">
            <a:avLst/>
          </a:prstGeom>
          <a:noFill/>
          <a:ln w="9525">
            <a:solidFill>
              <a:schemeClr val="tx1"/>
            </a:solidFill>
            <a:miter lim="800000"/>
            <a:headEnd/>
            <a:tailEnd/>
          </a:ln>
          <a:effectLst>
            <a:glow rad="63500">
              <a:schemeClr val="accent1">
                <a:satMod val="175000"/>
                <a:alpha val="40000"/>
              </a:schemeClr>
            </a:glow>
            <a:outerShdw blurRad="50800" dist="1016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Resim 4"/>
          <p:cNvPicPr>
            <a:picLocks noChangeAspect="1"/>
          </p:cNvPicPr>
          <p:nvPr/>
        </p:nvPicPr>
        <p:blipFill rotWithShape="1">
          <a:blip r:embed="rId3"/>
          <a:srcRect l="36416" t="22593" r="38167" b="12666"/>
          <a:stretch/>
        </p:blipFill>
        <p:spPr>
          <a:xfrm>
            <a:off x="9264662" y="2728376"/>
            <a:ext cx="2597252" cy="3823675"/>
          </a:xfrm>
          <a:prstGeom prst="rect">
            <a:avLst/>
          </a:prstGeom>
        </p:spPr>
      </p:pic>
    </p:spTree>
    <p:extLst>
      <p:ext uri="{BB962C8B-B14F-4D97-AF65-F5344CB8AC3E}">
        <p14:creationId xmlns:p14="http://schemas.microsoft.com/office/powerpoint/2010/main" val="1690561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p:cNvSpPr txBox="1">
            <a:spLocks/>
          </p:cNvSpPr>
          <p:nvPr/>
        </p:nvSpPr>
        <p:spPr>
          <a:xfrm>
            <a:off x="406156" y="803578"/>
            <a:ext cx="9256004" cy="266510"/>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tr-TR" sz="1800" dirty="0">
              <a:solidFill>
                <a:schemeClr val="accent5">
                  <a:lumMod val="50000"/>
                </a:schemeClr>
              </a:solidFill>
              <a:latin typeface="+mn-lt"/>
            </a:endParaRPr>
          </a:p>
        </p:txBody>
      </p:sp>
      <p:sp>
        <p:nvSpPr>
          <p:cNvPr id="8" name="Unvan 1"/>
          <p:cNvSpPr txBox="1">
            <a:spLocks/>
          </p:cNvSpPr>
          <p:nvPr/>
        </p:nvSpPr>
        <p:spPr>
          <a:xfrm>
            <a:off x="6214110" y="3526018"/>
            <a:ext cx="4778024" cy="238265"/>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tr-TR" sz="1800" dirty="0">
              <a:solidFill>
                <a:srgbClr val="002060"/>
              </a:solidFill>
              <a:latin typeface="+mn-lt"/>
            </a:endParaRPr>
          </a:p>
        </p:txBody>
      </p:sp>
      <p:sp>
        <p:nvSpPr>
          <p:cNvPr id="9" name="Dikdörtgen 8"/>
          <p:cNvSpPr/>
          <p:nvPr/>
        </p:nvSpPr>
        <p:spPr>
          <a:xfrm>
            <a:off x="118110" y="6604084"/>
            <a:ext cx="8691427" cy="261610"/>
          </a:xfrm>
          <a:prstGeom prst="rect">
            <a:avLst/>
          </a:prstGeom>
        </p:spPr>
        <p:txBody>
          <a:bodyPr wrap="square">
            <a:spAutoFit/>
          </a:bodyPr>
          <a:lstStyle/>
          <a:p>
            <a:r>
              <a:rPr lang="tr-TR" sz="1050" i="1" dirty="0">
                <a:solidFill>
                  <a:schemeClr val="accent5">
                    <a:lumMod val="50000"/>
                  </a:schemeClr>
                </a:solidFill>
              </a:rPr>
              <a:t>Türkiye’de Bulaşıcı Olmayan (kronik) </a:t>
            </a:r>
            <a:r>
              <a:rPr lang="tr-TR" sz="1100" i="1" dirty="0">
                <a:solidFill>
                  <a:schemeClr val="accent5">
                    <a:lumMod val="50000"/>
                  </a:schemeClr>
                </a:solidFill>
              </a:rPr>
              <a:t>Hastalıkların</a:t>
            </a:r>
            <a:r>
              <a:rPr lang="tr-TR" sz="1050" i="1" dirty="0">
                <a:solidFill>
                  <a:schemeClr val="accent5">
                    <a:lumMod val="50000"/>
                  </a:schemeClr>
                </a:solidFill>
              </a:rPr>
              <a:t> Önlenmesi ve Kontrolü İçin Yatırım Gerekçeleri Raporu, 2018</a:t>
            </a:r>
          </a:p>
        </p:txBody>
      </p:sp>
      <p:sp>
        <p:nvSpPr>
          <p:cNvPr id="11" name="Slayt Numarası Yer Tutucusu 7"/>
          <p:cNvSpPr txBox="1">
            <a:spLocks/>
          </p:cNvSpPr>
          <p:nvPr/>
        </p:nvSpPr>
        <p:spPr>
          <a:xfrm>
            <a:off x="7981859" y="6075616"/>
            <a:ext cx="23114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pic>
        <p:nvPicPr>
          <p:cNvPr id="13" name="Resim 12"/>
          <p:cNvPicPr>
            <a:picLocks noChangeAspect="1"/>
          </p:cNvPicPr>
          <p:nvPr/>
        </p:nvPicPr>
        <p:blipFill rotWithShape="1">
          <a:blip r:embed="rId2"/>
          <a:srcRect l="23625" t="30889" r="22750" b="30445"/>
          <a:stretch/>
        </p:blipFill>
        <p:spPr>
          <a:xfrm>
            <a:off x="268965" y="1150746"/>
            <a:ext cx="5461907" cy="2460436"/>
          </a:xfrm>
          <a:prstGeom prst="rect">
            <a:avLst/>
          </a:prstGeom>
        </p:spPr>
      </p:pic>
      <p:sp>
        <p:nvSpPr>
          <p:cNvPr id="14" name="Dikdörtgen 13"/>
          <p:cNvSpPr/>
          <p:nvPr/>
        </p:nvSpPr>
        <p:spPr>
          <a:xfrm>
            <a:off x="5868064" y="1032120"/>
            <a:ext cx="5647027" cy="2643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600" dirty="0">
                <a:solidFill>
                  <a:schemeClr val="accent5">
                    <a:lumMod val="50000"/>
                  </a:schemeClr>
                </a:solidFill>
              </a:rPr>
              <a:t>KVH ve diyabet klinik müdahale paketinin bütününün uygulama maliyeti 5 yıllık ölçeklendirme dönemi için 1.619 milyon, 15 yıllık dönemi 15.794 milyon TL olacaktır.</a:t>
            </a:r>
          </a:p>
          <a:p>
            <a:pPr algn="just"/>
            <a:endParaRPr lang="tr-TR" sz="1050" dirty="0">
              <a:solidFill>
                <a:schemeClr val="accent5">
                  <a:lumMod val="50000"/>
                </a:schemeClr>
              </a:solidFill>
            </a:endParaRPr>
          </a:p>
          <a:p>
            <a:pPr algn="just"/>
            <a:r>
              <a:rPr lang="tr-TR" sz="1600" dirty="0">
                <a:solidFill>
                  <a:schemeClr val="accent5">
                    <a:lumMod val="50000"/>
                  </a:schemeClr>
                </a:solidFill>
              </a:rPr>
              <a:t>Tütün, fiziksel aktivite ve tuz paketlerinin yıllık toplam maliyeti, ilk beş yıl için klinik paket maliyetine nazaran iki kat ucuz olacaktır. </a:t>
            </a:r>
          </a:p>
          <a:p>
            <a:pPr algn="just"/>
            <a:endParaRPr lang="tr-TR" sz="1050" dirty="0">
              <a:solidFill>
                <a:schemeClr val="accent5">
                  <a:lumMod val="50000"/>
                </a:schemeClr>
              </a:solidFill>
            </a:endParaRPr>
          </a:p>
          <a:p>
            <a:pPr algn="just"/>
            <a:r>
              <a:rPr lang="tr-TR" sz="1600" dirty="0">
                <a:solidFill>
                  <a:schemeClr val="accent5">
                    <a:lumMod val="50000"/>
                  </a:schemeClr>
                </a:solidFill>
              </a:rPr>
              <a:t>En maliyetli politika paketi tütündür: MPOWER paketine dayalı tütün kontrolünün toplam maliyeti ilk yıl için 69,1 milyon TL’dir (2018) </a:t>
            </a:r>
          </a:p>
        </p:txBody>
      </p:sp>
      <p:pic>
        <p:nvPicPr>
          <p:cNvPr id="15" name="Resim 14"/>
          <p:cNvPicPr>
            <a:picLocks noChangeAspect="1"/>
          </p:cNvPicPr>
          <p:nvPr/>
        </p:nvPicPr>
        <p:blipFill rotWithShape="1">
          <a:blip r:embed="rId3"/>
          <a:srcRect l="24375" t="40222" r="22750" b="30444"/>
          <a:stretch/>
        </p:blipFill>
        <p:spPr>
          <a:xfrm>
            <a:off x="6522403" y="4128513"/>
            <a:ext cx="5527601" cy="2545987"/>
          </a:xfrm>
          <a:prstGeom prst="rect">
            <a:avLst/>
          </a:prstGeom>
        </p:spPr>
      </p:pic>
      <p:sp>
        <p:nvSpPr>
          <p:cNvPr id="16" name="Dikdörtgen 15"/>
          <p:cNvSpPr/>
          <p:nvPr/>
        </p:nvSpPr>
        <p:spPr>
          <a:xfrm>
            <a:off x="179736" y="4078492"/>
            <a:ext cx="6281041" cy="2554545"/>
          </a:xfrm>
          <a:prstGeom prst="rect">
            <a:avLst/>
          </a:prstGeom>
        </p:spPr>
        <p:txBody>
          <a:bodyPr wrap="square">
            <a:spAutoFit/>
          </a:bodyPr>
          <a:lstStyle/>
          <a:p>
            <a:pPr algn="just"/>
            <a:r>
              <a:rPr lang="tr-TR" sz="1600" dirty="0">
                <a:solidFill>
                  <a:schemeClr val="accent5">
                    <a:lumMod val="50000"/>
                  </a:schemeClr>
                </a:solidFill>
              </a:rPr>
              <a:t>En yüksek yatırım getirisi tuz müdahalelerine aittir: tuz müdahalelerine harcanan her bir Türk Lirası için beklenen getiri 15 yıllık dönem için 88 TL’dir (bu pakette yer alan müdahalelerin kapsama düzeyinin ve yoğunluğunun artması gerektiği ve hâlihazırda %100 kapsama düzeyine ulaşmış diğer politika müdahalelerinin yoğunluğunun artırılması gerektiği gerçeği göz önüne alınmıştır). </a:t>
            </a:r>
          </a:p>
          <a:p>
            <a:pPr algn="just"/>
            <a:r>
              <a:rPr lang="tr-TR" sz="1600" dirty="0">
                <a:solidFill>
                  <a:schemeClr val="accent5">
                    <a:lumMod val="50000"/>
                  </a:schemeClr>
                </a:solidFill>
              </a:rPr>
              <a:t>Tütün paketi 15 yıllık dönem için en yüksek ikinci yatırım getirisine sahiptir (5,0). Bunu KVH ve diyabet klinik müdahale paketleri izlemektedir (4,3). </a:t>
            </a:r>
          </a:p>
          <a:p>
            <a:pPr algn="just"/>
            <a:r>
              <a:rPr lang="tr-TR" sz="1600" dirty="0">
                <a:solidFill>
                  <a:schemeClr val="accent5">
                    <a:lumMod val="50000"/>
                  </a:schemeClr>
                </a:solidFill>
              </a:rPr>
              <a:t>5 yıllık dönemde yatırım getirisi en yüksek (3,3) ikinci paket klinik KVH ve diyabet müdahaleleri olup bunu tütün paketi (2,6) izlemektedir.</a:t>
            </a:r>
          </a:p>
        </p:txBody>
      </p:sp>
      <p:sp>
        <p:nvSpPr>
          <p:cNvPr id="17" name="Dikdörtgen 16"/>
          <p:cNvSpPr/>
          <p:nvPr/>
        </p:nvSpPr>
        <p:spPr>
          <a:xfrm>
            <a:off x="118110" y="3711714"/>
            <a:ext cx="11051478" cy="369332"/>
          </a:xfrm>
          <a:prstGeom prst="rect">
            <a:avLst/>
          </a:prstGeom>
        </p:spPr>
        <p:txBody>
          <a:bodyPr wrap="square">
            <a:spAutoFit/>
          </a:bodyPr>
          <a:lstStyle/>
          <a:p>
            <a:r>
              <a:rPr lang="tr-TR" b="1" dirty="0">
                <a:solidFill>
                  <a:srgbClr val="002060"/>
                </a:solidFill>
              </a:rPr>
              <a:t>MÜDAHALE PAKETİNE GÖRE 5 VE 15 YILLIK MALİYETLER , FAYDALAR VE YATIRIM GETİRİSİ (Milyon TL)</a:t>
            </a:r>
            <a:endParaRPr lang="tr-TR" dirty="0">
              <a:solidFill>
                <a:srgbClr val="002060"/>
              </a:solidFill>
            </a:endParaRPr>
          </a:p>
        </p:txBody>
      </p:sp>
      <p:sp>
        <p:nvSpPr>
          <p:cNvPr id="2" name="Rectangle 1">
            <a:extLst>
              <a:ext uri="{FF2B5EF4-FFF2-40B4-BE49-F238E27FC236}">
                <a16:creationId xmlns:a16="http://schemas.microsoft.com/office/drawing/2014/main" id="{D5219423-7157-44D4-99A8-EE3B6BAF89C9}"/>
              </a:ext>
            </a:extLst>
          </p:cNvPr>
          <p:cNvSpPr/>
          <p:nvPr/>
        </p:nvSpPr>
        <p:spPr>
          <a:xfrm>
            <a:off x="268964" y="847454"/>
            <a:ext cx="10723169" cy="369332"/>
          </a:xfrm>
          <a:prstGeom prst="rect">
            <a:avLst/>
          </a:prstGeom>
        </p:spPr>
        <p:txBody>
          <a:bodyPr wrap="square">
            <a:spAutoFit/>
          </a:bodyPr>
          <a:lstStyle/>
          <a:p>
            <a:r>
              <a:rPr lang="tr-TR" b="1" dirty="0">
                <a:solidFill>
                  <a:schemeClr val="accent5">
                    <a:lumMod val="50000"/>
                  </a:schemeClr>
                </a:solidFill>
              </a:rPr>
              <a:t>POLİTİKA PAKETLERİNİN  VE KLİNİK PAKETLERİN MALİYETİNE GENEL BAKIŞ (Milyon TL), 2018-2022 </a:t>
            </a:r>
            <a:endParaRPr lang="tr-TR" dirty="0">
              <a:solidFill>
                <a:schemeClr val="accent5">
                  <a:lumMod val="50000"/>
                </a:schemeClr>
              </a:solidFill>
            </a:endParaRPr>
          </a:p>
        </p:txBody>
      </p:sp>
    </p:spTree>
    <p:extLst>
      <p:ext uri="{BB962C8B-B14F-4D97-AF65-F5344CB8AC3E}">
        <p14:creationId xmlns:p14="http://schemas.microsoft.com/office/powerpoint/2010/main" val="38096771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1480" y="1555859"/>
            <a:ext cx="5684520" cy="3746282"/>
          </a:xfrm>
          <a:prstGeom prst="rect">
            <a:avLst/>
          </a:prstGeom>
        </p:spPr>
        <p:txBody>
          <a:bodyPr wrap="square">
            <a:spAutoFit/>
          </a:bodyPr>
          <a:lstStyle/>
          <a:p>
            <a:pPr algn="just">
              <a:lnSpc>
                <a:spcPct val="115000"/>
              </a:lnSpc>
              <a:spcAft>
                <a:spcPts val="1000"/>
              </a:spcAft>
            </a:pPr>
            <a:r>
              <a:rPr lang="tr-TR" sz="2600" dirty="0">
                <a:solidFill>
                  <a:schemeClr val="accent5">
                    <a:lumMod val="50000"/>
                  </a:schemeClr>
                </a:solidFill>
                <a:cs typeface="Arial" panose="020B0604020202020204" pitchFamily="34" charset="0"/>
              </a:rPr>
              <a:t>Türkiye Cumhuriyeti Sağlık Bakanlığının sürdürülebilir kalkınma hedeflerine ulaşılması için olağanüstü katkı sağladığı, bulaşıcı olmayan hastalıkların önlenmesine yönelik yürüttüğü başarılı çalışmalar ve gösterdiği olağanüstü çabası nedeniyle Avrupa Bölgesinde bu ödüle layık görülmüştür. </a:t>
            </a:r>
          </a:p>
        </p:txBody>
      </p:sp>
      <p:sp>
        <p:nvSpPr>
          <p:cNvPr id="4" name="Dikdörtgen 3"/>
          <p:cNvSpPr/>
          <p:nvPr/>
        </p:nvSpPr>
        <p:spPr>
          <a:xfrm>
            <a:off x="1310640" y="121920"/>
            <a:ext cx="7421880" cy="655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b="1" dirty="0">
                <a:solidFill>
                  <a:schemeClr val="bg1"/>
                </a:solidFill>
              </a:rPr>
              <a:t>BİRLEŞMİŞ MİLLETLER ÖDÜLÜ</a:t>
            </a:r>
          </a:p>
        </p:txBody>
      </p:sp>
      <p:pic>
        <p:nvPicPr>
          <p:cNvPr id="5" name="Resim 4"/>
          <p:cNvPicPr>
            <a:picLocks noChangeAspect="1"/>
          </p:cNvPicPr>
          <p:nvPr/>
        </p:nvPicPr>
        <p:blipFill rotWithShape="1">
          <a:blip r:embed="rId2"/>
          <a:srcRect l="9500" t="27778" r="33300" b="4666"/>
          <a:stretch/>
        </p:blipFill>
        <p:spPr>
          <a:xfrm>
            <a:off x="6407422" y="1195920"/>
            <a:ext cx="4650196" cy="3254160"/>
          </a:xfrm>
          <a:prstGeom prst="rect">
            <a:avLst/>
          </a:prstGeom>
        </p:spPr>
      </p:pic>
      <p:pic>
        <p:nvPicPr>
          <p:cNvPr id="3" name="Resim 2"/>
          <p:cNvPicPr>
            <a:picLocks noChangeAspect="1"/>
          </p:cNvPicPr>
          <p:nvPr/>
        </p:nvPicPr>
        <p:blipFill rotWithShape="1">
          <a:blip r:embed="rId3"/>
          <a:srcRect l="9700" t="14623" r="32300" b="7690"/>
          <a:stretch/>
        </p:blipFill>
        <p:spPr>
          <a:xfrm>
            <a:off x="7421880" y="3383280"/>
            <a:ext cx="4541520" cy="3154680"/>
          </a:xfrm>
          <a:prstGeom prst="rect">
            <a:avLst/>
          </a:prstGeom>
        </p:spPr>
      </p:pic>
    </p:spTree>
    <p:extLst>
      <p:ext uri="{BB962C8B-B14F-4D97-AF65-F5344CB8AC3E}">
        <p14:creationId xmlns:p14="http://schemas.microsoft.com/office/powerpoint/2010/main" val="1726392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34400" t="14266" r="35400" b="10000"/>
          <a:stretch/>
        </p:blipFill>
        <p:spPr>
          <a:xfrm>
            <a:off x="7132320" y="842840"/>
            <a:ext cx="2358504" cy="2758441"/>
          </a:xfrm>
          <a:prstGeom prst="rect">
            <a:avLst/>
          </a:prstGeom>
        </p:spPr>
      </p:pic>
      <p:sp>
        <p:nvSpPr>
          <p:cNvPr id="5" name="Dikdörtgen 4"/>
          <p:cNvSpPr/>
          <p:nvPr/>
        </p:nvSpPr>
        <p:spPr>
          <a:xfrm>
            <a:off x="436188" y="1722120"/>
            <a:ext cx="6873240" cy="2758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tr-TR" sz="3200" b="1" dirty="0">
                <a:solidFill>
                  <a:schemeClr val="accent5">
                    <a:lumMod val="50000"/>
                  </a:schemeClr>
                </a:solidFill>
              </a:rPr>
              <a:t>TOPLUMUN SAĞLIĞINI </a:t>
            </a:r>
          </a:p>
          <a:p>
            <a:pPr indent="625475"/>
            <a:r>
              <a:rPr lang="tr-TR" sz="3200" b="1" dirty="0">
                <a:solidFill>
                  <a:schemeClr val="accent5">
                    <a:lumMod val="50000"/>
                  </a:schemeClr>
                </a:solidFill>
              </a:rPr>
              <a:t>KORUMAYA KATKIDA BULUNMAK</a:t>
            </a:r>
          </a:p>
          <a:p>
            <a:pPr marL="571500" indent="-571500">
              <a:buFont typeface="Wingdings" panose="05000000000000000000" pitchFamily="2" charset="2"/>
              <a:buChar char="ü"/>
            </a:pPr>
            <a:endParaRPr lang="tr-TR" sz="6000" b="1" dirty="0">
              <a:solidFill>
                <a:schemeClr val="accent5">
                  <a:lumMod val="50000"/>
                </a:schemeClr>
              </a:solidFill>
            </a:endParaRPr>
          </a:p>
          <a:p>
            <a:pPr marL="571500" indent="-571500">
              <a:buFont typeface="Wingdings" panose="05000000000000000000" pitchFamily="2" charset="2"/>
              <a:buChar char="ü"/>
            </a:pPr>
            <a:r>
              <a:rPr lang="tr-TR" sz="3200" b="1" dirty="0">
                <a:solidFill>
                  <a:schemeClr val="accent5">
                    <a:lumMod val="50000"/>
                  </a:schemeClr>
                </a:solidFill>
              </a:rPr>
              <a:t>SAĞLIKLI DAVRANIP </a:t>
            </a:r>
          </a:p>
          <a:p>
            <a:r>
              <a:rPr lang="tr-TR" sz="3200" b="1" dirty="0">
                <a:solidFill>
                  <a:schemeClr val="accent5">
                    <a:lumMod val="50000"/>
                  </a:schemeClr>
                </a:solidFill>
              </a:rPr>
              <a:t>      SAĞLIKLI YAŞLANMAK DİLEĞİYLE…..</a:t>
            </a:r>
          </a:p>
        </p:txBody>
      </p:sp>
      <p:sp>
        <p:nvSpPr>
          <p:cNvPr id="6" name="Dikdörtgen 5"/>
          <p:cNvSpPr/>
          <p:nvPr/>
        </p:nvSpPr>
        <p:spPr>
          <a:xfrm>
            <a:off x="481909" y="5722772"/>
            <a:ext cx="7955280" cy="584775"/>
          </a:xfrm>
          <a:prstGeom prst="rect">
            <a:avLst/>
          </a:prstGeom>
        </p:spPr>
        <p:txBody>
          <a:bodyPr wrap="square">
            <a:spAutoFit/>
          </a:bodyPr>
          <a:lstStyle/>
          <a:p>
            <a:pPr algn="r"/>
            <a:r>
              <a:rPr lang="tr-TR" sz="3200" b="1" dirty="0" smtClean="0">
                <a:solidFill>
                  <a:srgbClr val="C00000"/>
                </a:solidFill>
              </a:rPr>
              <a:t>TEŞEKKÜRLER.</a:t>
            </a:r>
            <a:endParaRPr lang="tr-TR" sz="3200" dirty="0">
              <a:solidFill>
                <a:srgbClr val="C00000"/>
              </a:solidFill>
            </a:endParaRP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9" t="3074" r="32124" b="3721"/>
          <a:stretch/>
        </p:blipFill>
        <p:spPr bwMode="auto">
          <a:xfrm>
            <a:off x="8823960" y="3601281"/>
            <a:ext cx="2465847" cy="314332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4416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81100" y="165100"/>
            <a:ext cx="97536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200" b="1" dirty="0"/>
              <a:t>BULAŞICI OLMAYAN HASTALIKLARDAN BEKLENEN / GERÇEKLEŞEN ÖLÜM ORANI, TR, %, 30-69 YAŞ, 2012-2025</a:t>
            </a:r>
          </a:p>
        </p:txBody>
      </p:sp>
      <p:pic>
        <p:nvPicPr>
          <p:cNvPr id="7" name="Resim 6"/>
          <p:cNvPicPr>
            <a:picLocks noChangeAspect="1"/>
          </p:cNvPicPr>
          <p:nvPr/>
        </p:nvPicPr>
        <p:blipFill>
          <a:blip r:embed="rId2"/>
          <a:stretch>
            <a:fillRect/>
          </a:stretch>
        </p:blipFill>
        <p:spPr>
          <a:xfrm>
            <a:off x="426720" y="975360"/>
            <a:ext cx="10782886" cy="5623560"/>
          </a:xfrm>
          <a:prstGeom prst="rect">
            <a:avLst/>
          </a:prstGeom>
        </p:spPr>
      </p:pic>
    </p:spTree>
    <p:extLst>
      <p:ext uri="{BB962C8B-B14F-4D97-AF65-F5344CB8AC3E}">
        <p14:creationId xmlns:p14="http://schemas.microsoft.com/office/powerpoint/2010/main" val="4007761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p:cNvGraphicFramePr>
            <a:graphicFrameLocks/>
          </p:cNvGraphicFramePr>
          <p:nvPr>
            <p:extLst>
              <p:ext uri="{D42A27DB-BD31-4B8C-83A1-F6EECF244321}">
                <p14:modId xmlns:p14="http://schemas.microsoft.com/office/powerpoint/2010/main" val="1831101869"/>
              </p:ext>
            </p:extLst>
          </p:nvPr>
        </p:nvGraphicFramePr>
        <p:xfrm>
          <a:off x="731520" y="1051561"/>
          <a:ext cx="10623417" cy="4770120"/>
        </p:xfrm>
        <a:graphic>
          <a:graphicData uri="http://schemas.openxmlformats.org/drawingml/2006/chart">
            <c:chart xmlns:c="http://schemas.openxmlformats.org/drawingml/2006/chart" xmlns:r="http://schemas.openxmlformats.org/officeDocument/2006/relationships" r:id="rId2"/>
          </a:graphicData>
        </a:graphic>
      </p:graphicFrame>
      <p:sp>
        <p:nvSpPr>
          <p:cNvPr id="3" name="Başlık 1"/>
          <p:cNvSpPr txBox="1">
            <a:spLocks/>
          </p:cNvSpPr>
          <p:nvPr/>
        </p:nvSpPr>
        <p:spPr>
          <a:xfrm>
            <a:off x="1245869" y="275461"/>
            <a:ext cx="9848851" cy="318900"/>
          </a:xfr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tr-TR" sz="2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TÜRKİYE ÖLÜME NEDEN OLAN İLK ON HASTALIĞIN YÜZDE DEĞİŞİMİ, 2004-2017 </a:t>
            </a:r>
          </a:p>
        </p:txBody>
      </p:sp>
      <p:sp>
        <p:nvSpPr>
          <p:cNvPr id="4" name="Dikdörtgen 3"/>
          <p:cNvSpPr/>
          <p:nvPr/>
        </p:nvSpPr>
        <p:spPr>
          <a:xfrm>
            <a:off x="731520" y="5971104"/>
            <a:ext cx="7332830" cy="276999"/>
          </a:xfrm>
          <a:prstGeom prst="rect">
            <a:avLst/>
          </a:prstGeom>
        </p:spPr>
        <p:txBody>
          <a:bodyPr wrap="square">
            <a:spAutoFit/>
          </a:bodyPr>
          <a:lstStyle/>
          <a:p>
            <a:r>
              <a:rPr lang="tr-TR" sz="1200" b="1" i="1" dirty="0">
                <a:solidFill>
                  <a:schemeClr val="accent5">
                    <a:lumMod val="50000"/>
                  </a:schemeClr>
                </a:solidFill>
                <a:ea typeface="Times New Roman"/>
              </a:rPr>
              <a:t>Kaynak: </a:t>
            </a:r>
            <a:r>
              <a:rPr lang="tr-TR" sz="1200" i="1" dirty="0">
                <a:solidFill>
                  <a:schemeClr val="accent5">
                    <a:lumMod val="50000"/>
                  </a:schemeClr>
                </a:solidFill>
                <a:ea typeface="Times New Roman"/>
              </a:rPr>
              <a:t>2004 yılı verisi UHY-M 2004, 2017 verileri TUİK Ölüm Nedenleri İstatistikleri</a:t>
            </a:r>
            <a:endParaRPr lang="tr-TR" sz="2400" dirty="0">
              <a:solidFill>
                <a:schemeClr val="accent5">
                  <a:lumMod val="50000"/>
                </a:schemeClr>
              </a:solidFill>
              <a:latin typeface="Times New Roman"/>
              <a:ea typeface="Times New Roman"/>
            </a:endParaRPr>
          </a:p>
        </p:txBody>
      </p:sp>
    </p:spTree>
    <p:extLst>
      <p:ext uri="{BB962C8B-B14F-4D97-AF65-F5344CB8AC3E}">
        <p14:creationId xmlns:p14="http://schemas.microsoft.com/office/powerpoint/2010/main" val="1974455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Resim 92"/>
          <p:cNvPicPr>
            <a:picLocks noChangeAspect="1"/>
          </p:cNvPicPr>
          <p:nvPr/>
        </p:nvPicPr>
        <p:blipFill rotWithShape="1">
          <a:blip r:embed="rId2"/>
          <a:srcRect t="5978"/>
          <a:stretch/>
        </p:blipFill>
        <p:spPr>
          <a:xfrm>
            <a:off x="1188721" y="746760"/>
            <a:ext cx="9436926" cy="5609590"/>
          </a:xfrm>
          <a:prstGeom prst="rect">
            <a:avLst/>
          </a:prstGeom>
        </p:spPr>
      </p:pic>
      <p:sp>
        <p:nvSpPr>
          <p:cNvPr id="5" name="Dikdörtgen 4"/>
          <p:cNvSpPr/>
          <p:nvPr/>
        </p:nvSpPr>
        <p:spPr>
          <a:xfrm>
            <a:off x="1057017" y="152400"/>
            <a:ext cx="10038609" cy="594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dirty="0"/>
              <a:t>TÜRKİYE’DE EN SIK 10 ERKEN ÖLÜM (YLLS) NEDENİNDEKİ DEĞİŞİM, TÜM YAŞ GRUPLARINDA, 2005-2016</a:t>
            </a:r>
          </a:p>
        </p:txBody>
      </p:sp>
    </p:spTree>
    <p:extLst>
      <p:ext uri="{BB962C8B-B14F-4D97-AF65-F5344CB8AC3E}">
        <p14:creationId xmlns:p14="http://schemas.microsoft.com/office/powerpoint/2010/main" val="2872990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t="7996"/>
          <a:stretch/>
        </p:blipFill>
        <p:spPr>
          <a:xfrm>
            <a:off x="838200" y="838200"/>
            <a:ext cx="10011889" cy="5518150"/>
          </a:xfrm>
          <a:prstGeom prst="rect">
            <a:avLst/>
          </a:prstGeom>
        </p:spPr>
      </p:pic>
      <p:sp>
        <p:nvSpPr>
          <p:cNvPr id="6" name="Dikdörtgen 5"/>
          <p:cNvSpPr/>
          <p:nvPr/>
        </p:nvSpPr>
        <p:spPr>
          <a:xfrm>
            <a:off x="1158240" y="182880"/>
            <a:ext cx="9890760"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dirty="0"/>
              <a:t>TÜRKİYE’DE ENGELLİLİĞE ATFEDİLEN YILLAR (DALYs) DEĞİŞİMİ, TÜM YAŞ GRUPLARINDA, </a:t>
            </a:r>
          </a:p>
          <a:p>
            <a:pPr algn="just"/>
            <a:r>
              <a:rPr lang="tr-TR" sz="2000" b="1" dirty="0"/>
              <a:t>2005-2016</a:t>
            </a:r>
          </a:p>
        </p:txBody>
      </p:sp>
    </p:spTree>
    <p:extLst>
      <p:ext uri="{BB962C8B-B14F-4D97-AF65-F5344CB8AC3E}">
        <p14:creationId xmlns:p14="http://schemas.microsoft.com/office/powerpoint/2010/main" val="1771109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k 6"/>
          <p:cNvGraphicFramePr>
            <a:graphicFrameLocks/>
          </p:cNvGraphicFramePr>
          <p:nvPr>
            <p:extLst>
              <p:ext uri="{D42A27DB-BD31-4B8C-83A1-F6EECF244321}">
                <p14:modId xmlns:p14="http://schemas.microsoft.com/office/powerpoint/2010/main" val="3801554642"/>
              </p:ext>
            </p:extLst>
          </p:nvPr>
        </p:nvGraphicFramePr>
        <p:xfrm>
          <a:off x="1169468" y="1461797"/>
          <a:ext cx="4850332" cy="3989596"/>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p:nvSpPr>
        <p:spPr>
          <a:xfrm>
            <a:off x="1149883" y="5530902"/>
            <a:ext cx="3691361" cy="579646"/>
          </a:xfrm>
          <a:prstGeom prst="rect">
            <a:avLst/>
          </a:prstGeom>
        </p:spPr>
        <p:txBody>
          <a:bodyPr vert="horz" wrap="square" lIns="0" tIns="12700" rIns="0" bIns="0" rtlCol="0">
            <a:spAutoFit/>
          </a:bodyPr>
          <a:lstStyle/>
          <a:p>
            <a:pPr marL="12700" defTabSz="457200">
              <a:spcBef>
                <a:spcPts val="100"/>
              </a:spcBef>
              <a:defRPr/>
            </a:pPr>
            <a:r>
              <a:rPr lang="tr-TR" sz="1200" b="1" i="1" dirty="0">
                <a:solidFill>
                  <a:schemeClr val="accent5">
                    <a:lumMod val="50000"/>
                  </a:schemeClr>
                </a:solidFill>
                <a:cs typeface="Calibri"/>
              </a:rPr>
              <a:t>Kaynak: </a:t>
            </a:r>
            <a:r>
              <a:rPr lang="tr-TR" sz="1200" i="1" dirty="0">
                <a:solidFill>
                  <a:schemeClr val="accent5">
                    <a:lumMod val="50000"/>
                  </a:schemeClr>
                </a:solidFill>
                <a:cs typeface="Calibri"/>
              </a:rPr>
              <a:t>TURDEP </a:t>
            </a:r>
            <a:r>
              <a:rPr lang="tr-TR" sz="1200" i="1" dirty="0">
                <a:solidFill>
                  <a:schemeClr val="accent5">
                    <a:lumMod val="50000"/>
                  </a:schemeClr>
                </a:solidFill>
                <a:latin typeface="Calibri"/>
                <a:cs typeface="Calibri"/>
              </a:rPr>
              <a:t>20 yaş ve üzeri </a:t>
            </a:r>
          </a:p>
          <a:p>
            <a:pPr marL="12700" defTabSz="457200">
              <a:spcBef>
                <a:spcPts val="100"/>
              </a:spcBef>
              <a:defRPr/>
            </a:pPr>
            <a:r>
              <a:rPr lang="tr-TR" sz="1200" i="1" spc="-5" dirty="0">
                <a:solidFill>
                  <a:schemeClr val="accent5">
                    <a:lumMod val="50000"/>
                  </a:schemeClr>
                </a:solidFill>
                <a:latin typeface="Calibri"/>
                <a:cs typeface="Calibri"/>
              </a:rPr>
              <a:t>                </a:t>
            </a:r>
            <a:r>
              <a:rPr sz="1200" i="1" spc="-5" dirty="0">
                <a:solidFill>
                  <a:schemeClr val="accent5">
                    <a:lumMod val="50000"/>
                  </a:schemeClr>
                </a:solidFill>
                <a:latin typeface="Calibri"/>
                <a:cs typeface="Calibri"/>
              </a:rPr>
              <a:t>TBSA </a:t>
            </a:r>
            <a:r>
              <a:rPr sz="1200" i="1" dirty="0">
                <a:solidFill>
                  <a:schemeClr val="accent5">
                    <a:lumMod val="50000"/>
                  </a:schemeClr>
                </a:solidFill>
                <a:latin typeface="Calibri"/>
                <a:cs typeface="Calibri"/>
              </a:rPr>
              <a:t>19 </a:t>
            </a:r>
            <a:r>
              <a:rPr sz="1200" i="1" spc="-15" dirty="0">
                <a:solidFill>
                  <a:schemeClr val="accent5">
                    <a:lumMod val="50000"/>
                  </a:schemeClr>
                </a:solidFill>
                <a:latin typeface="Calibri"/>
                <a:cs typeface="Calibri"/>
              </a:rPr>
              <a:t>yaş </a:t>
            </a:r>
            <a:r>
              <a:rPr sz="1200" i="1" spc="-10" dirty="0">
                <a:solidFill>
                  <a:schemeClr val="accent5">
                    <a:lumMod val="50000"/>
                  </a:schemeClr>
                </a:solidFill>
                <a:latin typeface="Calibri"/>
                <a:cs typeface="Calibri"/>
              </a:rPr>
              <a:t>ve</a:t>
            </a:r>
            <a:r>
              <a:rPr sz="1200" i="1" spc="-60" dirty="0">
                <a:solidFill>
                  <a:schemeClr val="accent5">
                    <a:lumMod val="50000"/>
                  </a:schemeClr>
                </a:solidFill>
                <a:latin typeface="Calibri"/>
                <a:cs typeface="Calibri"/>
              </a:rPr>
              <a:t> </a:t>
            </a:r>
            <a:r>
              <a:rPr sz="1200" i="1" spc="-10" dirty="0">
                <a:solidFill>
                  <a:schemeClr val="accent5">
                    <a:lumMod val="50000"/>
                  </a:schemeClr>
                </a:solidFill>
                <a:latin typeface="Calibri"/>
                <a:cs typeface="Calibri"/>
              </a:rPr>
              <a:t>üzeri</a:t>
            </a:r>
            <a:endParaRPr sz="1200" i="1" dirty="0">
              <a:solidFill>
                <a:schemeClr val="accent5">
                  <a:lumMod val="50000"/>
                </a:schemeClr>
              </a:solidFill>
              <a:latin typeface="Calibri"/>
              <a:cs typeface="Calibri"/>
            </a:endParaRPr>
          </a:p>
          <a:p>
            <a:pPr marL="12700" defTabSz="457200">
              <a:defRPr/>
            </a:pPr>
            <a:r>
              <a:rPr lang="tr-TR" sz="1200" i="1" spc="-5" dirty="0">
                <a:solidFill>
                  <a:schemeClr val="accent5">
                    <a:lumMod val="50000"/>
                  </a:schemeClr>
                </a:solidFill>
                <a:latin typeface="Calibri"/>
                <a:cs typeface="Calibri"/>
              </a:rPr>
              <a:t>               </a:t>
            </a:r>
            <a:r>
              <a:rPr sz="1200" i="1" spc="-5" dirty="0">
                <a:solidFill>
                  <a:schemeClr val="accent5">
                    <a:lumMod val="50000"/>
                  </a:schemeClr>
                </a:solidFill>
                <a:latin typeface="Calibri"/>
                <a:cs typeface="Calibri"/>
              </a:rPr>
              <a:t>STEPS Çalışması </a:t>
            </a:r>
            <a:r>
              <a:rPr sz="1200" i="1" dirty="0">
                <a:solidFill>
                  <a:schemeClr val="accent5">
                    <a:lumMod val="50000"/>
                  </a:schemeClr>
                </a:solidFill>
                <a:latin typeface="Calibri"/>
                <a:cs typeface="Calibri"/>
              </a:rPr>
              <a:t>19 </a:t>
            </a:r>
            <a:r>
              <a:rPr sz="1200" i="1" spc="-15" dirty="0">
                <a:solidFill>
                  <a:schemeClr val="accent5">
                    <a:lumMod val="50000"/>
                  </a:schemeClr>
                </a:solidFill>
                <a:latin typeface="Calibri"/>
                <a:cs typeface="Calibri"/>
              </a:rPr>
              <a:t>yaş </a:t>
            </a:r>
            <a:r>
              <a:rPr sz="1200" i="1" spc="-10" dirty="0">
                <a:solidFill>
                  <a:schemeClr val="accent5">
                    <a:lumMod val="50000"/>
                  </a:schemeClr>
                </a:solidFill>
                <a:latin typeface="Calibri"/>
                <a:cs typeface="Calibri"/>
              </a:rPr>
              <a:t>ve</a:t>
            </a:r>
            <a:r>
              <a:rPr sz="1200" i="1" spc="-50" dirty="0">
                <a:solidFill>
                  <a:schemeClr val="accent5">
                    <a:lumMod val="50000"/>
                  </a:schemeClr>
                </a:solidFill>
                <a:latin typeface="Calibri"/>
                <a:cs typeface="Calibri"/>
              </a:rPr>
              <a:t> </a:t>
            </a:r>
            <a:r>
              <a:rPr sz="1200" i="1" spc="-10" dirty="0">
                <a:solidFill>
                  <a:schemeClr val="accent5">
                    <a:lumMod val="50000"/>
                  </a:schemeClr>
                </a:solidFill>
                <a:latin typeface="Calibri"/>
                <a:cs typeface="Calibri"/>
              </a:rPr>
              <a:t>üzeri</a:t>
            </a:r>
            <a:endParaRPr sz="1200" i="1" dirty="0">
              <a:solidFill>
                <a:schemeClr val="accent5">
                  <a:lumMod val="50000"/>
                </a:schemeClr>
              </a:solidFill>
              <a:latin typeface="Calibri"/>
              <a:cs typeface="Calibri"/>
            </a:endParaRPr>
          </a:p>
        </p:txBody>
      </p:sp>
      <p:graphicFrame>
        <p:nvGraphicFramePr>
          <p:cNvPr id="10" name="Grafik 5"/>
          <p:cNvGraphicFramePr>
            <a:graphicFrameLocks/>
          </p:cNvGraphicFramePr>
          <p:nvPr>
            <p:extLst>
              <p:ext uri="{D42A27DB-BD31-4B8C-83A1-F6EECF244321}">
                <p14:modId xmlns:p14="http://schemas.microsoft.com/office/powerpoint/2010/main" val="729034185"/>
              </p:ext>
            </p:extLst>
          </p:nvPr>
        </p:nvGraphicFramePr>
        <p:xfrm>
          <a:off x="6707286" y="1370869"/>
          <a:ext cx="4321184" cy="3617893"/>
        </p:xfrm>
        <a:graphic>
          <a:graphicData uri="http://schemas.openxmlformats.org/drawingml/2006/chart">
            <c:chart xmlns:c="http://schemas.openxmlformats.org/drawingml/2006/chart" xmlns:r="http://schemas.openxmlformats.org/officeDocument/2006/relationships" r:id="rId3"/>
          </a:graphicData>
        </a:graphic>
      </p:graphicFrame>
      <p:sp>
        <p:nvSpPr>
          <p:cNvPr id="11" name="Dikdörtgen 7"/>
          <p:cNvSpPr/>
          <p:nvPr/>
        </p:nvSpPr>
        <p:spPr>
          <a:xfrm>
            <a:off x="7172008" y="5451393"/>
            <a:ext cx="4101043" cy="461665"/>
          </a:xfrm>
          <a:prstGeom prst="rect">
            <a:avLst/>
          </a:prstGeom>
        </p:spPr>
        <p:txBody>
          <a:bodyPr wrap="square">
            <a:spAutoFit/>
          </a:bodyPr>
          <a:lstStyle/>
          <a:p>
            <a:pPr marL="12700" marR="5080" indent="-12700" algn="just" defTabSz="457200">
              <a:spcBef>
                <a:spcPts val="100"/>
              </a:spcBef>
              <a:defRPr/>
            </a:pPr>
            <a:r>
              <a:rPr lang="tr-TR" sz="1200" b="1" i="1" spc="-5" dirty="0">
                <a:solidFill>
                  <a:schemeClr val="accent5">
                    <a:lumMod val="50000"/>
                  </a:schemeClr>
                </a:solidFill>
                <a:latin typeface="Calibri"/>
                <a:cs typeface="Calibri"/>
              </a:rPr>
              <a:t>Kaynak: </a:t>
            </a:r>
            <a:r>
              <a:rPr lang="tr-TR" sz="1200" i="1" spc="-5" dirty="0">
                <a:solidFill>
                  <a:schemeClr val="accent5">
                    <a:lumMod val="50000"/>
                  </a:schemeClr>
                </a:solidFill>
                <a:latin typeface="Calibri"/>
                <a:cs typeface="Calibri"/>
              </a:rPr>
              <a:t>TOCBI 2009 ;Türkiye </a:t>
            </a:r>
            <a:r>
              <a:rPr lang="tr-TR" sz="1200" i="1" spc="-10" dirty="0">
                <a:solidFill>
                  <a:schemeClr val="accent5">
                    <a:lumMod val="50000"/>
                  </a:schemeClr>
                </a:solidFill>
                <a:latin typeface="Calibri"/>
                <a:cs typeface="Calibri"/>
              </a:rPr>
              <a:t>Çocukluk Çağı </a:t>
            </a:r>
            <a:r>
              <a:rPr lang="tr-TR" sz="1200" i="1" dirty="0">
                <a:solidFill>
                  <a:schemeClr val="accent5">
                    <a:lumMod val="50000"/>
                  </a:schemeClr>
                </a:solidFill>
                <a:latin typeface="Calibri"/>
                <a:cs typeface="Calibri"/>
              </a:rPr>
              <a:t>(2. </a:t>
            </a:r>
            <a:r>
              <a:rPr lang="tr-TR" sz="1200" i="1" spc="-5" dirty="0">
                <a:solidFill>
                  <a:schemeClr val="accent5">
                    <a:lumMod val="50000"/>
                  </a:schemeClr>
                </a:solidFill>
                <a:latin typeface="Calibri"/>
                <a:cs typeface="Calibri"/>
              </a:rPr>
              <a:t>Sınıf</a:t>
            </a:r>
            <a:r>
              <a:rPr lang="tr-TR" sz="1200" i="1" spc="-50" dirty="0">
                <a:solidFill>
                  <a:schemeClr val="accent5">
                    <a:lumMod val="50000"/>
                  </a:schemeClr>
                </a:solidFill>
                <a:latin typeface="Calibri"/>
                <a:cs typeface="Calibri"/>
              </a:rPr>
              <a:t> </a:t>
            </a:r>
            <a:r>
              <a:rPr lang="tr-TR" sz="1200" i="1" spc="-5" dirty="0">
                <a:solidFill>
                  <a:schemeClr val="accent5">
                    <a:lumMod val="50000"/>
                  </a:schemeClr>
                </a:solidFill>
                <a:latin typeface="Calibri"/>
                <a:cs typeface="Calibri"/>
              </a:rPr>
              <a:t>Öğrenciler</a:t>
            </a:r>
            <a:r>
              <a:rPr lang="tr-TR" sz="1200" i="1" dirty="0">
                <a:solidFill>
                  <a:schemeClr val="accent5">
                    <a:lumMod val="50000"/>
                  </a:schemeClr>
                </a:solidFill>
                <a:latin typeface="Calibri"/>
                <a:cs typeface="Calibri"/>
              </a:rPr>
              <a:t> ) </a:t>
            </a:r>
            <a:r>
              <a:rPr lang="tr-TR" sz="1200" i="1" spc="-5" dirty="0">
                <a:solidFill>
                  <a:schemeClr val="accent5">
                    <a:lumMod val="50000"/>
                  </a:schemeClr>
                </a:solidFill>
                <a:latin typeface="Calibri"/>
                <a:cs typeface="Calibri"/>
              </a:rPr>
              <a:t>Şişmanlık Araştırması  (</a:t>
            </a:r>
            <a:r>
              <a:rPr lang="tr-TR" sz="1200" i="1" spc="-5" dirty="0" err="1">
                <a:solidFill>
                  <a:schemeClr val="accent5">
                    <a:lumMod val="50000"/>
                  </a:schemeClr>
                </a:solidFill>
                <a:latin typeface="Calibri"/>
                <a:cs typeface="Calibri"/>
              </a:rPr>
              <a:t>Cosı</a:t>
            </a:r>
            <a:r>
              <a:rPr lang="tr-TR" sz="1200" i="1" spc="-5" dirty="0">
                <a:solidFill>
                  <a:schemeClr val="accent5">
                    <a:lumMod val="50000"/>
                  </a:schemeClr>
                </a:solidFill>
                <a:latin typeface="Calibri"/>
                <a:cs typeface="Calibri"/>
              </a:rPr>
              <a:t>-tur)</a:t>
            </a:r>
            <a:r>
              <a:rPr lang="tr-TR" sz="1200" i="1" spc="-75" dirty="0">
                <a:solidFill>
                  <a:schemeClr val="accent5">
                    <a:lumMod val="50000"/>
                  </a:schemeClr>
                </a:solidFill>
                <a:latin typeface="Calibri"/>
                <a:cs typeface="Calibri"/>
              </a:rPr>
              <a:t> 2013, </a:t>
            </a:r>
            <a:r>
              <a:rPr lang="tr-TR" sz="1200" i="1" spc="-5" dirty="0">
                <a:solidFill>
                  <a:schemeClr val="accent5">
                    <a:lumMod val="50000"/>
                  </a:schemeClr>
                </a:solidFill>
                <a:latin typeface="Calibri"/>
                <a:cs typeface="Calibri"/>
              </a:rPr>
              <a:t>2016</a:t>
            </a:r>
            <a:endParaRPr lang="tr-TR" sz="1200" i="1" dirty="0">
              <a:solidFill>
                <a:schemeClr val="accent5">
                  <a:lumMod val="50000"/>
                </a:schemeClr>
              </a:solidFill>
              <a:latin typeface="Calibri"/>
              <a:cs typeface="Calibri"/>
            </a:endParaRPr>
          </a:p>
        </p:txBody>
      </p:sp>
      <p:sp>
        <p:nvSpPr>
          <p:cNvPr id="12" name="TextBox 6"/>
          <p:cNvSpPr txBox="1"/>
          <p:nvPr/>
        </p:nvSpPr>
        <p:spPr>
          <a:xfrm>
            <a:off x="1573712" y="936412"/>
            <a:ext cx="3011714" cy="369332"/>
          </a:xfrm>
          <a:prstGeom prst="rect">
            <a:avLst/>
          </a:prstGeom>
          <a:noFill/>
        </p:spPr>
        <p:txBody>
          <a:bodyPr wrap="square" rtlCol="0">
            <a:spAutoFit/>
          </a:bodyPr>
          <a:lstStyle/>
          <a:p>
            <a:r>
              <a:rPr lang="en-US" b="1" dirty="0">
                <a:solidFill>
                  <a:schemeClr val="accent5">
                    <a:lumMod val="50000"/>
                  </a:schemeClr>
                </a:solidFill>
              </a:rPr>
              <a:t>20 YAŞ ÜSTÜ ERİŞKİNLERDE</a:t>
            </a:r>
          </a:p>
        </p:txBody>
      </p:sp>
      <p:sp>
        <p:nvSpPr>
          <p:cNvPr id="13" name="TextBox 7"/>
          <p:cNvSpPr txBox="1"/>
          <p:nvPr/>
        </p:nvSpPr>
        <p:spPr>
          <a:xfrm>
            <a:off x="7409355" y="936412"/>
            <a:ext cx="3381768" cy="369332"/>
          </a:xfrm>
          <a:prstGeom prst="rect">
            <a:avLst/>
          </a:prstGeom>
          <a:noFill/>
        </p:spPr>
        <p:txBody>
          <a:bodyPr wrap="square" rtlCol="0">
            <a:spAutoFit/>
          </a:bodyPr>
          <a:lstStyle/>
          <a:p>
            <a:r>
              <a:rPr lang="en-US" b="1" dirty="0">
                <a:solidFill>
                  <a:schemeClr val="accent5">
                    <a:lumMod val="50000"/>
                  </a:schemeClr>
                </a:solidFill>
              </a:rPr>
              <a:t>7-8 YAŞ GRUBU ÇOCUKLARDA</a:t>
            </a:r>
          </a:p>
        </p:txBody>
      </p:sp>
      <p:sp>
        <p:nvSpPr>
          <p:cNvPr id="14" name="Başlık 1"/>
          <p:cNvSpPr txBox="1">
            <a:spLocks/>
          </p:cNvSpPr>
          <p:nvPr/>
        </p:nvSpPr>
        <p:spPr>
          <a:xfrm>
            <a:off x="1573712" y="238272"/>
            <a:ext cx="8314549" cy="617615"/>
          </a:xfrm>
          <a:prstGeom prst="rect">
            <a:avLst/>
          </a:prstGeom>
        </p:spPr>
        <p:txBody>
          <a:bodyP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lgn="just"/>
            <a:r>
              <a:rPr lang="tr-TR" sz="2400" b="1" dirty="0">
                <a:solidFill>
                  <a:schemeClr val="bg1"/>
                </a:solidFill>
                <a:latin typeface="Calibri" panose="020F0502020204030204" pitchFamily="34" charset="0"/>
                <a:cs typeface="Times New Roman" panose="02020603050405020304" pitchFamily="18" charset="0"/>
              </a:rPr>
              <a:t>OBEZİTE ORANINDA DEĞİŞİM</a:t>
            </a:r>
          </a:p>
        </p:txBody>
      </p:sp>
    </p:spTree>
    <p:extLst>
      <p:ext uri="{BB962C8B-B14F-4D97-AF65-F5344CB8AC3E}">
        <p14:creationId xmlns:p14="http://schemas.microsoft.com/office/powerpoint/2010/main" val="220327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7.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ppt/theme/themeOverride2.xml><?xml version="1.0" encoding="utf-8"?>
<a:themeOverride xmlns:a="http://schemas.openxmlformats.org/drawingml/2006/main">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746</TotalTime>
  <Words>2415</Words>
  <Application>Microsoft Office PowerPoint</Application>
  <PresentationFormat>Geniş ekran</PresentationFormat>
  <Paragraphs>261</Paragraphs>
  <Slides>42</Slides>
  <Notes>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42</vt:i4>
      </vt:variant>
    </vt:vector>
  </HeadingPairs>
  <TitlesOfParts>
    <vt:vector size="51" baseType="lpstr">
      <vt:lpstr>Arial</vt:lpstr>
      <vt:lpstr>Calibri</vt:lpstr>
      <vt:lpstr>Calibri Light</vt:lpstr>
      <vt:lpstr>Courier New</vt:lpstr>
      <vt:lpstr>Times New Roman</vt:lpstr>
      <vt:lpstr>Trebuchet MS</vt:lpstr>
      <vt:lpstr>Wingdings</vt:lpstr>
      <vt:lpstr>Wingdings 2</vt:lpstr>
      <vt:lpstr>Office Teması</vt:lpstr>
      <vt:lpstr>BULAŞICI OLMAYAN HASTALIKLAR ÖNLEME VE KONTROL PROGRAMLARININ YÖNETİMİ</vt:lpstr>
      <vt:lpstr>Sunum Planı</vt:lpstr>
      <vt:lpstr>1.Bulaşıcı Olmayan Hastalıklarda Mevcut Durum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 Uluslararası ve Ulusal Politika Çerçevesi </vt:lpstr>
      <vt:lpstr>BULAŞICI OLMAYAN HASTALIKLAR VE ULUSLARARASI POLİTİKA </vt:lpstr>
      <vt:lpstr>BULAŞICI OLMAYAN HASTALIKLAR VE ULUSAL POLİTİKA</vt:lpstr>
      <vt:lpstr>TÜRKİYE BULAŞICI OLMAYAN HASTALIKLAR ÇOK PAYDAŞLI EYLEM PLANI 2017-2025</vt:lpstr>
      <vt:lpstr>3.Bulaşıcı Olmayan Hastalıklar ve Risk Faktörlerine Yönelik Önleme ve Kontrol Programları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4.İzleme ve Değerlendirme Çalışmaları</vt:lpstr>
      <vt:lpstr>PowerPoint Sunusu</vt:lpstr>
      <vt:lpstr>PowerPoint Sunusu</vt:lpstr>
      <vt:lpstr>PowerPoint Sunusu</vt:lpstr>
      <vt:lpstr>PowerPoint Sunusu</vt:lpstr>
      <vt:lpstr>PowerPoint Sunusu</vt:lpstr>
      <vt:lpstr>PowerPoint Sunusu</vt:lpstr>
      <vt:lpstr>EKONOMİK YÜKÜN DEĞERLENDİRİLMESİ </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BANU EKİNCİ</dc:creator>
  <cp:lastModifiedBy>ZÜBEYDE ÖZKAN ALTUNAY</cp:lastModifiedBy>
  <cp:revision>180</cp:revision>
  <dcterms:created xsi:type="dcterms:W3CDTF">2018-10-13T23:15:00Z</dcterms:created>
  <dcterms:modified xsi:type="dcterms:W3CDTF">2019-03-05T09:20:54Z</dcterms:modified>
</cp:coreProperties>
</file>