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9"/>
  </p:notesMasterIdLst>
  <p:sldIdLst>
    <p:sldId id="293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6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228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D19546-87B7-4888-B1BA-82B4AE4EF786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EB1697EF-8211-4EE0-AA7B-16580D03ADC2}">
      <dgm:prSet phldrT="[Text]" custT="1"/>
      <dgm:spPr>
        <a:ln w="19050">
          <a:solidFill>
            <a:schemeClr val="bg2">
              <a:lumMod val="90000"/>
            </a:schemeClr>
          </a:solidFill>
        </a:ln>
      </dgm:spPr>
      <dgm:t>
        <a:bodyPr/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rPr>
            <a:t>Obstrüktif A</a:t>
          </a:r>
          <a:r>
            <a:rPr kumimoji="0" lang="en-US" sz="2400" b="1" i="0" u="none" strike="noStrike" kern="1200" cap="none" spc="0" normalizeH="0" baseline="0" noProof="0" dirty="0" err="1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rPr>
            <a:t>kciğer</a:t>
          </a:r>
          <a:r>
            <a: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rPr>
            <a:t> </a:t>
          </a:r>
          <a:endParaRPr kumimoji="0" lang="en-US" sz="2400" b="1" i="0" u="none" strike="noStrike" kern="1200" cap="none" spc="0" normalizeH="0" baseline="0" noProof="0" dirty="0">
            <a:ln>
              <a:noFill/>
            </a:ln>
            <a:solidFill>
              <a:srgbClr val="404040"/>
            </a:solidFill>
            <a:effectLst/>
            <a:uLnTx/>
            <a:uFillTx/>
            <a:latin typeface="+mn-lt"/>
            <a:ea typeface="+mn-ea"/>
            <a:cs typeface="+mn-cs"/>
          </a:endParaRPr>
        </a:p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rPr>
            <a:t>H</a:t>
          </a:r>
          <a:r>
            <a: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rPr>
            <a:t>astalıkları</a:t>
          </a:r>
        </a:p>
        <a:p>
          <a:endParaRPr lang="tr-TR" dirty="0"/>
        </a:p>
      </dgm:t>
    </dgm:pt>
    <dgm:pt modelId="{DDA468C0-7431-43B4-9E27-08C8D3AE0EA0}" type="parTrans" cxnId="{6A17B718-935E-496D-B9CA-C900AE0FF59D}">
      <dgm:prSet/>
      <dgm:spPr/>
      <dgm:t>
        <a:bodyPr/>
        <a:lstStyle/>
        <a:p>
          <a:endParaRPr lang="tr-TR"/>
        </a:p>
      </dgm:t>
    </dgm:pt>
    <dgm:pt modelId="{3A4B417E-B63C-4D1D-A566-A6D8350F9960}" type="sibTrans" cxnId="{6A17B718-935E-496D-B9CA-C900AE0FF59D}">
      <dgm:prSet/>
      <dgm:spPr/>
      <dgm:t>
        <a:bodyPr/>
        <a:lstStyle/>
        <a:p>
          <a:endParaRPr lang="tr-TR"/>
        </a:p>
      </dgm:t>
    </dgm:pt>
    <dgm:pt modelId="{1F658A9D-D2B3-456C-BB1F-82B6083B9D95}">
      <dgm:prSet phldrT="[Text]" custT="1"/>
      <dgm:spPr/>
      <dgm:t>
        <a:bodyPr/>
        <a:lstStyle/>
        <a:p>
          <a:r>
            <a:rPr lang="tr-TR" sz="1600" dirty="0"/>
            <a:t>KOAH</a:t>
          </a:r>
        </a:p>
      </dgm:t>
    </dgm:pt>
    <dgm:pt modelId="{003A3D60-A8B4-48B5-948D-B8C7E76724F5}" type="parTrans" cxnId="{221D82CA-697F-4629-918F-7296BC1072C4}">
      <dgm:prSet/>
      <dgm:spPr/>
      <dgm:t>
        <a:bodyPr/>
        <a:lstStyle/>
        <a:p>
          <a:endParaRPr lang="tr-TR"/>
        </a:p>
      </dgm:t>
    </dgm:pt>
    <dgm:pt modelId="{D4862BA6-2BCD-4A21-BDEC-1B3BD834AF5F}" type="sibTrans" cxnId="{221D82CA-697F-4629-918F-7296BC1072C4}">
      <dgm:prSet/>
      <dgm:spPr/>
      <dgm:t>
        <a:bodyPr/>
        <a:lstStyle/>
        <a:p>
          <a:endParaRPr lang="tr-TR"/>
        </a:p>
      </dgm:t>
    </dgm:pt>
    <dgm:pt modelId="{8D99F25D-9DE3-4A7D-B5DA-4C17FCF62BFF}">
      <dgm:prSet phldrT="[Text]" custT="1"/>
      <dgm:spPr>
        <a:ln w="19050">
          <a:solidFill>
            <a:schemeClr val="bg2">
              <a:lumMod val="90000"/>
            </a:schemeClr>
          </a:solidFill>
        </a:ln>
      </dgm:spPr>
      <dgm:t>
        <a:bodyPr/>
        <a:lstStyle/>
        <a:p>
          <a:pPr algn="l"/>
          <a:r>
            <a: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rPr>
            <a:t>Res</a:t>
          </a:r>
          <a:r>
            <a: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rPr>
            <a:t>t</a:t>
          </a:r>
          <a:r>
            <a: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rPr>
            <a:t>riktif A</a:t>
          </a:r>
          <a:r>
            <a:rPr kumimoji="0" lang="en-US" sz="2400" b="1" i="0" u="none" strike="noStrike" kern="1200" cap="none" spc="0" normalizeH="0" baseline="0" noProof="0" dirty="0" err="1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rPr>
            <a:t>kciğer</a:t>
          </a:r>
          <a:r>
            <a: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rPr>
            <a:t> </a:t>
          </a:r>
          <a:endParaRPr kumimoji="0" lang="en-US" sz="2400" b="1" i="0" u="none" strike="noStrike" kern="1200" cap="none" spc="0" normalizeH="0" baseline="0" noProof="0" dirty="0">
            <a:ln>
              <a:noFill/>
            </a:ln>
            <a:solidFill>
              <a:srgbClr val="404040"/>
            </a:solidFill>
            <a:effectLst/>
            <a:uLnTx/>
            <a:uFillTx/>
            <a:latin typeface="+mn-lt"/>
            <a:ea typeface="+mn-ea"/>
            <a:cs typeface="+mn-cs"/>
          </a:endParaRPr>
        </a:p>
        <a:p>
          <a:pPr algn="l"/>
          <a:r>
            <a: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rPr>
            <a:t>H</a:t>
          </a:r>
          <a:r>
            <a: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rPr>
            <a:t>astalıkları</a:t>
          </a:r>
          <a:endParaRPr lang="tr-TR" sz="2400" dirty="0"/>
        </a:p>
      </dgm:t>
    </dgm:pt>
    <dgm:pt modelId="{4BE9863A-CEAB-4F39-B7C5-AD46C03CDB04}" type="parTrans" cxnId="{DECA75FA-FA2E-4536-9F9D-50B007D0FF9B}">
      <dgm:prSet/>
      <dgm:spPr/>
      <dgm:t>
        <a:bodyPr/>
        <a:lstStyle/>
        <a:p>
          <a:endParaRPr lang="tr-TR"/>
        </a:p>
      </dgm:t>
    </dgm:pt>
    <dgm:pt modelId="{6A85B92D-E9B1-42AD-9156-4326D664A051}" type="sibTrans" cxnId="{DECA75FA-FA2E-4536-9F9D-50B007D0FF9B}">
      <dgm:prSet/>
      <dgm:spPr/>
      <dgm:t>
        <a:bodyPr/>
        <a:lstStyle/>
        <a:p>
          <a:endParaRPr lang="tr-TR"/>
        </a:p>
      </dgm:t>
    </dgm:pt>
    <dgm:pt modelId="{961AF8AA-EFCC-4651-91AE-8ED3E2B75CDE}">
      <dgm:prSet phldrT="[Text]" custT="1"/>
      <dgm:spPr>
        <a:ln w="19050">
          <a:solidFill>
            <a:schemeClr val="bg2">
              <a:lumMod val="90000"/>
            </a:schemeClr>
          </a:solidFill>
        </a:ln>
      </dgm:spPr>
      <dgm:t>
        <a:bodyPr/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rPr>
            <a:t>Diğer</a:t>
          </a:r>
        </a:p>
        <a:p>
          <a:endParaRPr lang="tr-TR" dirty="0"/>
        </a:p>
      </dgm:t>
    </dgm:pt>
    <dgm:pt modelId="{1D4035E5-002A-4BD3-94EE-99684AE3CD5F}" type="parTrans" cxnId="{EBE86EF4-DD62-418F-9D0E-581862428012}">
      <dgm:prSet/>
      <dgm:spPr/>
      <dgm:t>
        <a:bodyPr/>
        <a:lstStyle/>
        <a:p>
          <a:endParaRPr lang="tr-TR"/>
        </a:p>
      </dgm:t>
    </dgm:pt>
    <dgm:pt modelId="{FA090B61-BFDA-4406-9058-FC6BEF51A82B}" type="sibTrans" cxnId="{EBE86EF4-DD62-418F-9D0E-581862428012}">
      <dgm:prSet/>
      <dgm:spPr/>
      <dgm:t>
        <a:bodyPr/>
        <a:lstStyle/>
        <a:p>
          <a:endParaRPr lang="tr-TR"/>
        </a:p>
      </dgm:t>
    </dgm:pt>
    <dgm:pt modelId="{D36E77FB-2D18-48AE-B6D3-E848F191C4F4}">
      <dgm:prSet phldrT="[Text]" custT="1"/>
      <dgm:spPr/>
      <dgm:t>
        <a:bodyPr/>
        <a:lstStyle/>
        <a:p>
          <a:r>
            <a:rPr lang="tr-TR" sz="1600" dirty="0"/>
            <a:t>Akciğer </a:t>
          </a:r>
          <a:r>
            <a:rPr lang="tr-TR" sz="1600" dirty="0" smtClean="0"/>
            <a:t>Kanseri</a:t>
          </a:r>
          <a:endParaRPr lang="tr-TR" sz="1600" dirty="0"/>
        </a:p>
      </dgm:t>
    </dgm:pt>
    <dgm:pt modelId="{82961F55-DCC6-48A9-A1F2-4E0669745F6B}" type="parTrans" cxnId="{41FF9368-614B-4941-9C33-17B282C669A9}">
      <dgm:prSet/>
      <dgm:spPr/>
      <dgm:t>
        <a:bodyPr/>
        <a:lstStyle/>
        <a:p>
          <a:endParaRPr lang="tr-TR"/>
        </a:p>
      </dgm:t>
    </dgm:pt>
    <dgm:pt modelId="{E2ADFF46-2B58-4823-95CA-954EC198071F}" type="sibTrans" cxnId="{41FF9368-614B-4941-9C33-17B282C669A9}">
      <dgm:prSet/>
      <dgm:spPr/>
      <dgm:t>
        <a:bodyPr/>
        <a:lstStyle/>
        <a:p>
          <a:endParaRPr lang="tr-TR"/>
        </a:p>
      </dgm:t>
    </dgm:pt>
    <dgm:pt modelId="{4E66B48D-40A4-4174-BC80-681231BAC4AB}">
      <dgm:prSet phldrT="[Text]" custT="1"/>
      <dgm:spPr/>
      <dgm:t>
        <a:bodyPr/>
        <a:lstStyle/>
        <a:p>
          <a:r>
            <a:rPr lang="tr-TR" sz="1600" dirty="0"/>
            <a:t>İnterstisyel </a:t>
          </a:r>
          <a:r>
            <a:rPr lang="en-US" sz="1600" dirty="0"/>
            <a:t>a</a:t>
          </a:r>
          <a:r>
            <a:rPr lang="tr-TR" sz="1600" dirty="0" err="1"/>
            <a:t>kciğer</a:t>
          </a:r>
          <a:r>
            <a:rPr lang="tr-TR" sz="1600" dirty="0"/>
            <a:t> </a:t>
          </a:r>
          <a:r>
            <a:rPr lang="en-US" sz="1600" dirty="0"/>
            <a:t>h</a:t>
          </a:r>
          <a:r>
            <a:rPr lang="tr-TR" sz="1600" dirty="0"/>
            <a:t>astalıkları</a:t>
          </a:r>
        </a:p>
      </dgm:t>
    </dgm:pt>
    <dgm:pt modelId="{5372F2D7-EE22-45E1-80A1-E9EA2CD99369}" type="sibTrans" cxnId="{DE312E16-231B-4924-BCDA-F76D23B58A63}">
      <dgm:prSet/>
      <dgm:spPr/>
      <dgm:t>
        <a:bodyPr/>
        <a:lstStyle/>
        <a:p>
          <a:endParaRPr lang="tr-TR"/>
        </a:p>
      </dgm:t>
    </dgm:pt>
    <dgm:pt modelId="{CC93CA7F-502F-45C8-A16A-D540AED4107A}" type="parTrans" cxnId="{DE312E16-231B-4924-BCDA-F76D23B58A63}">
      <dgm:prSet/>
      <dgm:spPr/>
      <dgm:t>
        <a:bodyPr/>
        <a:lstStyle/>
        <a:p>
          <a:endParaRPr lang="tr-TR"/>
        </a:p>
      </dgm:t>
    </dgm:pt>
    <dgm:pt modelId="{5479276A-8A88-4193-B979-045F27FC6D89}">
      <dgm:prSet custT="1"/>
      <dgm:spPr/>
      <dgm:t>
        <a:bodyPr/>
        <a:lstStyle/>
        <a:p>
          <a:r>
            <a:rPr lang="tr-TR" sz="1600" dirty="0"/>
            <a:t>Persistan astım</a:t>
          </a:r>
        </a:p>
      </dgm:t>
    </dgm:pt>
    <dgm:pt modelId="{C3838D84-0C15-48CB-8E37-FF792923385F}" type="parTrans" cxnId="{271DEE99-B330-44F5-8025-3AB215C6A54E}">
      <dgm:prSet/>
      <dgm:spPr/>
      <dgm:t>
        <a:bodyPr/>
        <a:lstStyle/>
        <a:p>
          <a:endParaRPr lang="tr-TR"/>
        </a:p>
      </dgm:t>
    </dgm:pt>
    <dgm:pt modelId="{8275956C-6044-4A2E-A4C8-2E819A97440B}" type="sibTrans" cxnId="{271DEE99-B330-44F5-8025-3AB215C6A54E}">
      <dgm:prSet/>
      <dgm:spPr/>
      <dgm:t>
        <a:bodyPr/>
        <a:lstStyle/>
        <a:p>
          <a:endParaRPr lang="tr-TR"/>
        </a:p>
      </dgm:t>
    </dgm:pt>
    <dgm:pt modelId="{E29FEB3B-828D-4FCC-8143-E15F4ABFE216}">
      <dgm:prSet custT="1"/>
      <dgm:spPr/>
      <dgm:t>
        <a:bodyPr/>
        <a:lstStyle/>
        <a:p>
          <a:r>
            <a:rPr lang="tr-TR" sz="1600" dirty="0" err="1" smtClean="0"/>
            <a:t>Bronşektazi</a:t>
          </a:r>
          <a:endParaRPr lang="tr-TR" sz="1600" dirty="0"/>
        </a:p>
      </dgm:t>
    </dgm:pt>
    <dgm:pt modelId="{E091500C-0097-4A0F-A0B2-51C057FBDA6D}" type="parTrans" cxnId="{E47232CB-11EB-41CC-B115-34087A18D861}">
      <dgm:prSet/>
      <dgm:spPr/>
      <dgm:t>
        <a:bodyPr/>
        <a:lstStyle/>
        <a:p>
          <a:endParaRPr lang="tr-TR"/>
        </a:p>
      </dgm:t>
    </dgm:pt>
    <dgm:pt modelId="{33D89886-97C5-4C9B-BDDF-099711A69939}" type="sibTrans" cxnId="{E47232CB-11EB-41CC-B115-34087A18D861}">
      <dgm:prSet/>
      <dgm:spPr/>
      <dgm:t>
        <a:bodyPr/>
        <a:lstStyle/>
        <a:p>
          <a:endParaRPr lang="tr-TR"/>
        </a:p>
      </dgm:t>
    </dgm:pt>
    <dgm:pt modelId="{8C7BBBB3-EF35-4ABC-BBF4-09ACEE70B9CE}">
      <dgm:prSet custT="1"/>
      <dgm:spPr/>
      <dgm:t>
        <a:bodyPr/>
        <a:lstStyle/>
        <a:p>
          <a:r>
            <a:rPr lang="tr-TR" sz="1600" dirty="0"/>
            <a:t>Kistik fibrozis</a:t>
          </a:r>
        </a:p>
      </dgm:t>
    </dgm:pt>
    <dgm:pt modelId="{29FF98CC-53D9-4AF4-98AA-3F661B5B1363}" type="parTrans" cxnId="{77AACA91-A200-4260-A36B-ACDAF3768C4F}">
      <dgm:prSet/>
      <dgm:spPr/>
      <dgm:t>
        <a:bodyPr/>
        <a:lstStyle/>
        <a:p>
          <a:endParaRPr lang="tr-TR"/>
        </a:p>
      </dgm:t>
    </dgm:pt>
    <dgm:pt modelId="{11AF13B7-5BD5-4CDE-91AC-9D382E158E61}" type="sibTrans" cxnId="{77AACA91-A200-4260-A36B-ACDAF3768C4F}">
      <dgm:prSet/>
      <dgm:spPr/>
      <dgm:t>
        <a:bodyPr/>
        <a:lstStyle/>
        <a:p>
          <a:endParaRPr lang="tr-TR"/>
        </a:p>
      </dgm:t>
    </dgm:pt>
    <dgm:pt modelId="{1FB49EFD-C96E-4B3E-9C0C-0C7E2DCEE279}">
      <dgm:prSet/>
      <dgm:spPr/>
      <dgm:t>
        <a:bodyPr/>
        <a:lstStyle/>
        <a:p>
          <a:endParaRPr lang="tr-TR" sz="1100" dirty="0"/>
        </a:p>
      </dgm:t>
    </dgm:pt>
    <dgm:pt modelId="{BC0E8ACF-550A-4419-B4A4-2720FB40D641}" type="parTrans" cxnId="{8D6E1055-971C-40E1-92A2-DFF9EE239D1F}">
      <dgm:prSet/>
      <dgm:spPr/>
      <dgm:t>
        <a:bodyPr/>
        <a:lstStyle/>
        <a:p>
          <a:endParaRPr lang="tr-TR"/>
        </a:p>
      </dgm:t>
    </dgm:pt>
    <dgm:pt modelId="{527BE35B-286A-46E5-B5A4-DBB9F235095D}" type="sibTrans" cxnId="{8D6E1055-971C-40E1-92A2-DFF9EE239D1F}">
      <dgm:prSet/>
      <dgm:spPr/>
      <dgm:t>
        <a:bodyPr/>
        <a:lstStyle/>
        <a:p>
          <a:endParaRPr lang="tr-TR"/>
        </a:p>
      </dgm:t>
    </dgm:pt>
    <dgm:pt modelId="{37E6B065-FE77-4779-852B-D83D86C02CBD}">
      <dgm:prSet custT="1"/>
      <dgm:spPr/>
      <dgm:t>
        <a:bodyPr/>
        <a:lstStyle/>
        <a:p>
          <a:r>
            <a:rPr lang="tr-TR" sz="1600" dirty="0"/>
            <a:t>Göğüs duvarı hastalıkları</a:t>
          </a:r>
        </a:p>
      </dgm:t>
    </dgm:pt>
    <dgm:pt modelId="{486EBE7D-6676-4B2D-B784-A51EE9DC5343}" type="parTrans" cxnId="{CFFA730D-4E1B-4770-A257-D9BE1F4D9F8B}">
      <dgm:prSet/>
      <dgm:spPr/>
      <dgm:t>
        <a:bodyPr/>
        <a:lstStyle/>
        <a:p>
          <a:endParaRPr lang="tr-TR"/>
        </a:p>
      </dgm:t>
    </dgm:pt>
    <dgm:pt modelId="{EB93207B-9767-4963-A3D2-BCF87D606DE1}" type="sibTrans" cxnId="{CFFA730D-4E1B-4770-A257-D9BE1F4D9F8B}">
      <dgm:prSet/>
      <dgm:spPr/>
      <dgm:t>
        <a:bodyPr/>
        <a:lstStyle/>
        <a:p>
          <a:endParaRPr lang="tr-TR"/>
        </a:p>
      </dgm:t>
    </dgm:pt>
    <dgm:pt modelId="{C0DC9A75-CB4B-4267-BE9F-9C12A8529E66}">
      <dgm:prSet custT="1"/>
      <dgm:spPr/>
      <dgm:t>
        <a:bodyPr/>
        <a:lstStyle/>
        <a:p>
          <a:r>
            <a:rPr lang="tr-TR" sz="1600" dirty="0"/>
            <a:t>Nöromusküler hastalıkları</a:t>
          </a:r>
        </a:p>
      </dgm:t>
    </dgm:pt>
    <dgm:pt modelId="{073A5C4E-8966-415B-ACD1-6D71115693B7}" type="parTrans" cxnId="{50C25828-FD7A-4059-8E4F-34CF9763ABB0}">
      <dgm:prSet/>
      <dgm:spPr/>
      <dgm:t>
        <a:bodyPr/>
        <a:lstStyle/>
        <a:p>
          <a:endParaRPr lang="tr-TR"/>
        </a:p>
      </dgm:t>
    </dgm:pt>
    <dgm:pt modelId="{3143B58F-62AB-4BB4-9AAE-8225FB0FC483}" type="sibTrans" cxnId="{50C25828-FD7A-4059-8E4F-34CF9763ABB0}">
      <dgm:prSet/>
      <dgm:spPr/>
      <dgm:t>
        <a:bodyPr/>
        <a:lstStyle/>
        <a:p>
          <a:endParaRPr lang="tr-TR"/>
        </a:p>
      </dgm:t>
    </dgm:pt>
    <dgm:pt modelId="{5E262697-BCA0-47DC-8725-CCEB728EF5C3}">
      <dgm:prSet custT="1"/>
      <dgm:spPr/>
      <dgm:t>
        <a:bodyPr/>
        <a:lstStyle/>
        <a:p>
          <a:r>
            <a:rPr lang="tr-TR" sz="1600" dirty="0"/>
            <a:t>Bronşiyolitis obliterans organize</a:t>
          </a:r>
          <a:r>
            <a:rPr lang="en-US" sz="1600" dirty="0"/>
            <a:t> </a:t>
          </a:r>
          <a:r>
            <a:rPr lang="tr-TR" sz="1600" dirty="0"/>
            <a:t>pnömoni</a:t>
          </a:r>
        </a:p>
      </dgm:t>
    </dgm:pt>
    <dgm:pt modelId="{26C85839-2B58-42CE-A547-1DA522E0AFF4}" type="parTrans" cxnId="{A4C9499B-4736-4AA2-8F5C-4AE6ED4AFCEC}">
      <dgm:prSet/>
      <dgm:spPr/>
      <dgm:t>
        <a:bodyPr/>
        <a:lstStyle/>
        <a:p>
          <a:endParaRPr lang="tr-TR"/>
        </a:p>
      </dgm:t>
    </dgm:pt>
    <dgm:pt modelId="{019A3052-E0AC-4A2D-B458-4FEB8C6AE66F}" type="sibTrans" cxnId="{A4C9499B-4736-4AA2-8F5C-4AE6ED4AFCEC}">
      <dgm:prSet/>
      <dgm:spPr/>
      <dgm:t>
        <a:bodyPr/>
        <a:lstStyle/>
        <a:p>
          <a:endParaRPr lang="tr-TR"/>
        </a:p>
      </dgm:t>
    </dgm:pt>
    <dgm:pt modelId="{A4DC5A34-985D-4B31-BDF4-C7FDED6E009D}">
      <dgm:prSet/>
      <dgm:spPr/>
      <dgm:t>
        <a:bodyPr/>
        <a:lstStyle/>
        <a:p>
          <a:endParaRPr lang="tr-TR" sz="1100" dirty="0"/>
        </a:p>
      </dgm:t>
    </dgm:pt>
    <dgm:pt modelId="{4EBF2EB5-740E-4C79-BB89-C57886B48FF2}" type="parTrans" cxnId="{A96C1276-6BB2-4F3A-8075-7691F1A31311}">
      <dgm:prSet/>
      <dgm:spPr/>
      <dgm:t>
        <a:bodyPr/>
        <a:lstStyle/>
        <a:p>
          <a:endParaRPr lang="tr-TR"/>
        </a:p>
      </dgm:t>
    </dgm:pt>
    <dgm:pt modelId="{FD9A1A4A-9EE7-491A-8D9F-9D8D886C9285}" type="sibTrans" cxnId="{A96C1276-6BB2-4F3A-8075-7691F1A31311}">
      <dgm:prSet/>
      <dgm:spPr/>
      <dgm:t>
        <a:bodyPr/>
        <a:lstStyle/>
        <a:p>
          <a:endParaRPr lang="tr-TR"/>
        </a:p>
      </dgm:t>
    </dgm:pt>
    <dgm:pt modelId="{E7C128A3-50D7-4815-A5CE-D94B6F74ACDE}">
      <dgm:prSet custT="1"/>
      <dgm:spPr/>
      <dgm:t>
        <a:bodyPr/>
        <a:lstStyle/>
        <a:p>
          <a:r>
            <a:rPr lang="tr-TR" sz="1600" dirty="0"/>
            <a:t>Primer </a:t>
          </a:r>
          <a:r>
            <a:rPr lang="en-US" sz="1600" dirty="0"/>
            <a:t>p</a:t>
          </a:r>
          <a:r>
            <a:rPr lang="tr-TR" sz="1600" dirty="0"/>
            <a:t>ulmoner </a:t>
          </a:r>
          <a:r>
            <a:rPr lang="en-US" sz="1600" dirty="0"/>
            <a:t>h</a:t>
          </a:r>
          <a:r>
            <a:rPr lang="tr-TR" sz="1600" dirty="0"/>
            <a:t>ipertansiyon</a:t>
          </a:r>
        </a:p>
      </dgm:t>
    </dgm:pt>
    <dgm:pt modelId="{FB1D767E-5A2B-4098-A029-FE6AD8148DD3}" type="parTrans" cxnId="{F1A03C36-8BDD-408E-8010-E037277C0DF4}">
      <dgm:prSet/>
      <dgm:spPr/>
      <dgm:t>
        <a:bodyPr/>
        <a:lstStyle/>
        <a:p>
          <a:endParaRPr lang="tr-TR"/>
        </a:p>
      </dgm:t>
    </dgm:pt>
    <dgm:pt modelId="{4290CCF1-DA55-45C7-9144-41E6B58BC026}" type="sibTrans" cxnId="{F1A03C36-8BDD-408E-8010-E037277C0DF4}">
      <dgm:prSet/>
      <dgm:spPr/>
      <dgm:t>
        <a:bodyPr/>
        <a:lstStyle/>
        <a:p>
          <a:endParaRPr lang="tr-TR"/>
        </a:p>
      </dgm:t>
    </dgm:pt>
    <dgm:pt modelId="{BD1564E1-640B-45FE-8FEF-3E943DCABA3F}">
      <dgm:prSet custT="1"/>
      <dgm:spPr/>
      <dgm:t>
        <a:bodyPr/>
        <a:lstStyle/>
        <a:p>
          <a:r>
            <a:rPr lang="tr-TR" sz="1600" dirty="0"/>
            <a:t>Pre-post cerrahi</a:t>
          </a:r>
        </a:p>
      </dgm:t>
    </dgm:pt>
    <dgm:pt modelId="{75586B35-32D7-41E7-9E6C-26C6DE28719B}" type="parTrans" cxnId="{66CEB3E8-1F1C-49DD-9686-113D82B1E185}">
      <dgm:prSet/>
      <dgm:spPr/>
      <dgm:t>
        <a:bodyPr/>
        <a:lstStyle/>
        <a:p>
          <a:endParaRPr lang="tr-TR"/>
        </a:p>
      </dgm:t>
    </dgm:pt>
    <dgm:pt modelId="{E07CBF91-3AC5-4784-A93F-C8401017C1DA}" type="sibTrans" cxnId="{66CEB3E8-1F1C-49DD-9686-113D82B1E185}">
      <dgm:prSet/>
      <dgm:spPr/>
      <dgm:t>
        <a:bodyPr/>
        <a:lstStyle/>
        <a:p>
          <a:endParaRPr lang="tr-TR"/>
        </a:p>
      </dgm:t>
    </dgm:pt>
    <dgm:pt modelId="{0C5C94B7-07F0-445F-9B89-C87AD0588ACA}">
      <dgm:prSet custT="1"/>
      <dgm:spPr/>
      <dgm:t>
        <a:bodyPr/>
        <a:lstStyle/>
        <a:p>
          <a:r>
            <a:rPr lang="tr-TR" sz="1600" dirty="0"/>
            <a:t>Pre-Post </a:t>
          </a:r>
          <a:r>
            <a:rPr lang="en-US" sz="1600" dirty="0"/>
            <a:t>a</a:t>
          </a:r>
          <a:r>
            <a:rPr lang="tr-TR" sz="1600" dirty="0" err="1"/>
            <a:t>kciğer</a:t>
          </a:r>
          <a:r>
            <a:rPr lang="tr-TR" sz="1600" dirty="0"/>
            <a:t> transplantasyonu</a:t>
          </a:r>
        </a:p>
      </dgm:t>
    </dgm:pt>
    <dgm:pt modelId="{2D0CBC66-D2DF-40AE-8DE5-D46B8FF7598E}" type="parTrans" cxnId="{DD581C22-C61B-4604-8E2E-3FB5B219E199}">
      <dgm:prSet/>
      <dgm:spPr/>
      <dgm:t>
        <a:bodyPr/>
        <a:lstStyle/>
        <a:p>
          <a:endParaRPr lang="tr-TR"/>
        </a:p>
      </dgm:t>
    </dgm:pt>
    <dgm:pt modelId="{36B4A39B-B37D-4E12-8815-EAC6D6C70B74}" type="sibTrans" cxnId="{DD581C22-C61B-4604-8E2E-3FB5B219E199}">
      <dgm:prSet/>
      <dgm:spPr/>
      <dgm:t>
        <a:bodyPr/>
        <a:lstStyle/>
        <a:p>
          <a:endParaRPr lang="tr-TR"/>
        </a:p>
      </dgm:t>
    </dgm:pt>
    <dgm:pt modelId="{0C88A626-1CC3-4672-A17F-4A76CE99B5DF}">
      <dgm:prSet custT="1"/>
      <dgm:spPr/>
      <dgm:t>
        <a:bodyPr/>
        <a:lstStyle/>
        <a:p>
          <a:r>
            <a:rPr lang="tr-TR" sz="1600" dirty="0"/>
            <a:t>Ventilatöre bağımlı hasta</a:t>
          </a:r>
        </a:p>
      </dgm:t>
    </dgm:pt>
    <dgm:pt modelId="{DB21E513-45A7-4480-9F0C-B2948E888524}" type="parTrans" cxnId="{D1E47361-E525-40AE-806B-226044659E44}">
      <dgm:prSet/>
      <dgm:spPr/>
      <dgm:t>
        <a:bodyPr/>
        <a:lstStyle/>
        <a:p>
          <a:endParaRPr lang="tr-TR"/>
        </a:p>
      </dgm:t>
    </dgm:pt>
    <dgm:pt modelId="{43F7AFA3-05BF-42A1-A06F-D4AC58E939E5}" type="sibTrans" cxnId="{D1E47361-E525-40AE-806B-226044659E44}">
      <dgm:prSet/>
      <dgm:spPr/>
      <dgm:t>
        <a:bodyPr/>
        <a:lstStyle/>
        <a:p>
          <a:endParaRPr lang="tr-TR"/>
        </a:p>
      </dgm:t>
    </dgm:pt>
    <dgm:pt modelId="{8F06EBDD-825C-42B0-ADFC-069663E67921}">
      <dgm:prSet custT="1"/>
      <dgm:spPr/>
      <dgm:t>
        <a:bodyPr/>
        <a:lstStyle/>
        <a:p>
          <a:r>
            <a:rPr lang="tr-TR" sz="1600" dirty="0"/>
            <a:t>Obezite ilişkili </a:t>
          </a:r>
          <a:r>
            <a:rPr lang="en-US" sz="1600" dirty="0"/>
            <a:t>a</a:t>
          </a:r>
          <a:r>
            <a:rPr lang="tr-TR" sz="1600" dirty="0" err="1"/>
            <a:t>kciğer</a:t>
          </a:r>
          <a:r>
            <a:rPr lang="tr-TR" sz="1600" dirty="0"/>
            <a:t> hastalığı</a:t>
          </a:r>
        </a:p>
      </dgm:t>
    </dgm:pt>
    <dgm:pt modelId="{F626259C-6A76-443E-9C5E-4AF44DE3E1CB}" type="parTrans" cxnId="{16EDF565-D729-406C-A4D2-3D0852172C8D}">
      <dgm:prSet/>
      <dgm:spPr/>
      <dgm:t>
        <a:bodyPr/>
        <a:lstStyle/>
        <a:p>
          <a:endParaRPr lang="tr-TR"/>
        </a:p>
      </dgm:t>
    </dgm:pt>
    <dgm:pt modelId="{48C0C7A8-95BF-4BFB-A4B1-EA82BB1AAC52}" type="sibTrans" cxnId="{16EDF565-D729-406C-A4D2-3D0852172C8D}">
      <dgm:prSet/>
      <dgm:spPr/>
      <dgm:t>
        <a:bodyPr/>
        <a:lstStyle/>
        <a:p>
          <a:endParaRPr lang="tr-TR"/>
        </a:p>
      </dgm:t>
    </dgm:pt>
    <dgm:pt modelId="{8A8C457B-3007-4517-AB83-DBC53ACDEBDE}">
      <dgm:prSet/>
      <dgm:spPr/>
      <dgm:t>
        <a:bodyPr/>
        <a:lstStyle/>
        <a:p>
          <a:endParaRPr lang="tr-TR" sz="1200" dirty="0"/>
        </a:p>
      </dgm:t>
    </dgm:pt>
    <dgm:pt modelId="{6642FA0E-B3E5-4615-8587-1B8BDE285DB5}" type="parTrans" cxnId="{1F7812A1-17A6-4FCE-A14A-B4D2A5FE4DBC}">
      <dgm:prSet/>
      <dgm:spPr/>
      <dgm:t>
        <a:bodyPr/>
        <a:lstStyle/>
        <a:p>
          <a:endParaRPr lang="tr-TR"/>
        </a:p>
      </dgm:t>
    </dgm:pt>
    <dgm:pt modelId="{CFAD123F-2DE0-4A0A-8718-FDC7BC4D7B4A}" type="sibTrans" cxnId="{1F7812A1-17A6-4FCE-A14A-B4D2A5FE4DBC}">
      <dgm:prSet/>
      <dgm:spPr/>
      <dgm:t>
        <a:bodyPr/>
        <a:lstStyle/>
        <a:p>
          <a:endParaRPr lang="tr-TR"/>
        </a:p>
      </dgm:t>
    </dgm:pt>
    <dgm:pt modelId="{BE6E0635-0E79-4DFB-B49C-51A363BCA265}">
      <dgm:prSet phldrT="[Text]" custT="1"/>
      <dgm:spPr/>
      <dgm:t>
        <a:bodyPr/>
        <a:lstStyle/>
        <a:p>
          <a:endParaRPr lang="tr-TR" sz="2000" dirty="0"/>
        </a:p>
      </dgm:t>
    </dgm:pt>
    <dgm:pt modelId="{D182E7D7-9137-485F-B0C0-A93DD72D3B4A}" type="parTrans" cxnId="{31344FDB-D48F-4184-B3E3-D9645561BE57}">
      <dgm:prSet/>
      <dgm:spPr/>
      <dgm:t>
        <a:bodyPr/>
        <a:lstStyle/>
        <a:p>
          <a:endParaRPr lang="tr-TR"/>
        </a:p>
      </dgm:t>
    </dgm:pt>
    <dgm:pt modelId="{4B1B1E9E-3989-4F28-AA1C-BF13E46B6805}" type="sibTrans" cxnId="{31344FDB-D48F-4184-B3E3-D9645561BE57}">
      <dgm:prSet/>
      <dgm:spPr/>
      <dgm:t>
        <a:bodyPr/>
        <a:lstStyle/>
        <a:p>
          <a:endParaRPr lang="tr-TR"/>
        </a:p>
      </dgm:t>
    </dgm:pt>
    <dgm:pt modelId="{DBC61736-F5AC-4919-9BAA-5D376E0455E2}" type="pres">
      <dgm:prSet presAssocID="{A8D19546-87B7-4888-B1BA-82B4AE4EF786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07307A2-C12C-43E2-8E56-03C79A3A9EAC}" type="pres">
      <dgm:prSet presAssocID="{EB1697EF-8211-4EE0-AA7B-16580D03ADC2}" presName="circle1" presStyleLbl="node1" presStyleIdx="0" presStyleCnt="3"/>
      <dgm:spPr>
        <a:solidFill>
          <a:srgbClr val="FFE7E7"/>
        </a:solidFill>
      </dgm:spPr>
    </dgm:pt>
    <dgm:pt modelId="{1F53DB05-3F68-454E-9E5B-BC616EB958D0}" type="pres">
      <dgm:prSet presAssocID="{EB1697EF-8211-4EE0-AA7B-16580D03ADC2}" presName="space" presStyleCnt="0"/>
      <dgm:spPr/>
    </dgm:pt>
    <dgm:pt modelId="{82A2EE24-2874-4C7C-BE0F-E3BEBCA85B1D}" type="pres">
      <dgm:prSet presAssocID="{EB1697EF-8211-4EE0-AA7B-16580D03ADC2}" presName="rect1" presStyleLbl="alignAcc1" presStyleIdx="0" presStyleCnt="3" custScaleY="100000" custLinFactNeighborX="11"/>
      <dgm:spPr/>
      <dgm:t>
        <a:bodyPr/>
        <a:lstStyle/>
        <a:p>
          <a:endParaRPr lang="tr-TR"/>
        </a:p>
      </dgm:t>
    </dgm:pt>
    <dgm:pt modelId="{313B4519-6796-4DB2-9645-CDEBCF35D227}" type="pres">
      <dgm:prSet presAssocID="{8D99F25D-9DE3-4A7D-B5DA-4C17FCF62BFF}" presName="vertSpace2" presStyleLbl="node1" presStyleIdx="0" presStyleCnt="3"/>
      <dgm:spPr/>
    </dgm:pt>
    <dgm:pt modelId="{8D3C4207-E1A1-4DBD-8635-EF8982A0D0C6}" type="pres">
      <dgm:prSet presAssocID="{8D99F25D-9DE3-4A7D-B5DA-4C17FCF62BFF}" presName="circle2" presStyleLbl="node1" presStyleIdx="1" presStyleCnt="3"/>
      <dgm:spPr>
        <a:solidFill>
          <a:schemeClr val="bg2">
            <a:lumMod val="90000"/>
          </a:schemeClr>
        </a:solidFill>
      </dgm:spPr>
    </dgm:pt>
    <dgm:pt modelId="{0C8B6774-F100-4D50-9A68-CFD5ADFB052C}" type="pres">
      <dgm:prSet presAssocID="{8D99F25D-9DE3-4A7D-B5DA-4C17FCF62BFF}" presName="rect2" presStyleLbl="alignAcc1" presStyleIdx="1" presStyleCnt="3" custLinFactNeighborX="4"/>
      <dgm:spPr/>
      <dgm:t>
        <a:bodyPr/>
        <a:lstStyle/>
        <a:p>
          <a:endParaRPr lang="tr-TR"/>
        </a:p>
      </dgm:t>
    </dgm:pt>
    <dgm:pt modelId="{D8F648E5-0001-4598-A254-C9893616AC53}" type="pres">
      <dgm:prSet presAssocID="{961AF8AA-EFCC-4651-91AE-8ED3E2B75CDE}" presName="vertSpace3" presStyleLbl="node1" presStyleIdx="1" presStyleCnt="3"/>
      <dgm:spPr/>
    </dgm:pt>
    <dgm:pt modelId="{0B7163FA-855E-481B-A001-1D05B6CF27C4}" type="pres">
      <dgm:prSet presAssocID="{961AF8AA-EFCC-4651-91AE-8ED3E2B75CDE}" presName="circle3" presStyleLbl="node1" presStyleIdx="2" presStyleCnt="3"/>
      <dgm:spPr>
        <a:solidFill>
          <a:schemeClr val="bg2">
            <a:lumMod val="75000"/>
          </a:schemeClr>
        </a:solidFill>
      </dgm:spPr>
    </dgm:pt>
    <dgm:pt modelId="{853A6414-4A24-415D-BCB4-7170F9F37A54}" type="pres">
      <dgm:prSet presAssocID="{961AF8AA-EFCC-4651-91AE-8ED3E2B75CDE}" presName="rect3" presStyleLbl="alignAcc1" presStyleIdx="2" presStyleCnt="3" custScaleY="113304"/>
      <dgm:spPr/>
      <dgm:t>
        <a:bodyPr/>
        <a:lstStyle/>
        <a:p>
          <a:endParaRPr lang="tr-TR"/>
        </a:p>
      </dgm:t>
    </dgm:pt>
    <dgm:pt modelId="{EF1E628B-977E-4493-92A4-7A27538E2D83}" type="pres">
      <dgm:prSet presAssocID="{EB1697EF-8211-4EE0-AA7B-16580D03ADC2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7683315-1148-42B4-8ACD-4A20DB36DC41}" type="pres">
      <dgm:prSet presAssocID="{EB1697EF-8211-4EE0-AA7B-16580D03ADC2}" presName="rect1ChTx" presStyleLbl="alignAcc1" presStyleIdx="2" presStyleCnt="3" custScaleX="104654" custLinFactNeighborX="-561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A9FCD7B-AB28-4E34-8D1D-C7C3AE9A8049}" type="pres">
      <dgm:prSet presAssocID="{8D99F25D-9DE3-4A7D-B5DA-4C17FCF62BFF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9F386FE-9FA3-4715-84F3-85FCB565DCD0}" type="pres">
      <dgm:prSet presAssocID="{8D99F25D-9DE3-4A7D-B5DA-4C17FCF62BFF}" presName="rect2ChTx" presStyleLbl="alignAcc1" presStyleIdx="2" presStyleCnt="3" custScaleX="113189" custLinFactNeighborX="-2528" custLinFactNeighborY="442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D122680-4D01-4483-B610-9E3B57455FCF}" type="pres">
      <dgm:prSet presAssocID="{961AF8AA-EFCC-4651-91AE-8ED3E2B75CDE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2F14C23-F734-48E7-90D1-E0E3358CEC40}" type="pres">
      <dgm:prSet presAssocID="{961AF8AA-EFCC-4651-91AE-8ED3E2B75CDE}" presName="rect3ChTx" presStyleLbl="alignAcc1" presStyleIdx="2" presStyleCnt="3" custLinFactNeighborX="-8825" custLinFactNeighborY="442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D193599-52FD-46FA-86CA-43B9A2C45244}" type="presOf" srcId="{A8D19546-87B7-4888-B1BA-82B4AE4EF786}" destId="{DBC61736-F5AC-4919-9BAA-5D376E0455E2}" srcOrd="0" destOrd="0" presId="urn:microsoft.com/office/officeart/2005/8/layout/target3"/>
    <dgm:cxn modelId="{D552165F-381D-447A-B51A-538A6ED990EB}" type="presOf" srcId="{E7C128A3-50D7-4815-A5CE-D94B6F74ACDE}" destId="{92F14C23-F734-48E7-90D1-E0E3358CEC40}" srcOrd="0" destOrd="1" presId="urn:microsoft.com/office/officeart/2005/8/layout/target3"/>
    <dgm:cxn modelId="{111EC14E-22A0-41BE-81EC-03B7A889C384}" type="presOf" srcId="{1FB49EFD-C96E-4B3E-9C0C-0C7E2DCEE279}" destId="{D7683315-1148-42B4-8ACD-4A20DB36DC41}" srcOrd="0" destOrd="5" presId="urn:microsoft.com/office/officeart/2005/8/layout/target3"/>
    <dgm:cxn modelId="{31344FDB-D48F-4184-B3E3-D9645561BE57}" srcId="{EB1697EF-8211-4EE0-AA7B-16580D03ADC2}" destId="{BE6E0635-0E79-4DFB-B49C-51A363BCA265}" srcOrd="0" destOrd="0" parTransId="{D182E7D7-9137-485F-B0C0-A93DD72D3B4A}" sibTransId="{4B1B1E9E-3989-4F28-AA1C-BF13E46B6805}"/>
    <dgm:cxn modelId="{83FD56F0-9BF9-4B61-9EB7-F222F87DE56A}" type="presOf" srcId="{8C7BBBB3-EF35-4ABC-BBF4-09ACEE70B9CE}" destId="{D7683315-1148-42B4-8ACD-4A20DB36DC41}" srcOrd="0" destOrd="4" presId="urn:microsoft.com/office/officeart/2005/8/layout/target3"/>
    <dgm:cxn modelId="{A96C1276-6BB2-4F3A-8075-7691F1A31311}" srcId="{8D99F25D-9DE3-4A7D-B5DA-4C17FCF62BFF}" destId="{A4DC5A34-985D-4B31-BDF4-C7FDED6E009D}" srcOrd="4" destOrd="0" parTransId="{4EBF2EB5-740E-4C79-BB89-C57886B48FF2}" sibTransId="{FD9A1A4A-9EE7-491A-8D9F-9D8D886C9285}"/>
    <dgm:cxn modelId="{55363E41-37B7-4595-B2ED-9A12A28A718C}" type="presOf" srcId="{EB1697EF-8211-4EE0-AA7B-16580D03ADC2}" destId="{EF1E628B-977E-4493-92A4-7A27538E2D83}" srcOrd="1" destOrd="0" presId="urn:microsoft.com/office/officeart/2005/8/layout/target3"/>
    <dgm:cxn modelId="{544F3BF9-8A46-4428-AE30-8DF40F153A49}" type="presOf" srcId="{BE6E0635-0E79-4DFB-B49C-51A363BCA265}" destId="{D7683315-1148-42B4-8ACD-4A20DB36DC41}" srcOrd="0" destOrd="0" presId="urn:microsoft.com/office/officeart/2005/8/layout/target3"/>
    <dgm:cxn modelId="{E47232CB-11EB-41CC-B115-34087A18D861}" srcId="{EB1697EF-8211-4EE0-AA7B-16580D03ADC2}" destId="{E29FEB3B-828D-4FCC-8143-E15F4ABFE216}" srcOrd="3" destOrd="0" parTransId="{E091500C-0097-4A0F-A0B2-51C057FBDA6D}" sibTransId="{33D89886-97C5-4C9B-BDDF-099711A69939}"/>
    <dgm:cxn modelId="{5CECFA77-ADEE-475D-97AF-1A01CC320CD2}" type="presOf" srcId="{A4DC5A34-985D-4B31-BDF4-C7FDED6E009D}" destId="{79F386FE-9FA3-4715-84F3-85FCB565DCD0}" srcOrd="0" destOrd="4" presId="urn:microsoft.com/office/officeart/2005/8/layout/target3"/>
    <dgm:cxn modelId="{1411A6BC-5A3C-4B17-8F1E-F8FBCEB95AFE}" type="presOf" srcId="{8F06EBDD-825C-42B0-ADFC-069663E67921}" destId="{92F14C23-F734-48E7-90D1-E0E3358CEC40}" srcOrd="0" destOrd="5" presId="urn:microsoft.com/office/officeart/2005/8/layout/target3"/>
    <dgm:cxn modelId="{4CBB38A6-2A59-419C-8BFF-9570593037E8}" type="presOf" srcId="{961AF8AA-EFCC-4651-91AE-8ED3E2B75CDE}" destId="{AD122680-4D01-4483-B610-9E3B57455FCF}" srcOrd="1" destOrd="0" presId="urn:microsoft.com/office/officeart/2005/8/layout/target3"/>
    <dgm:cxn modelId="{DECA75FA-FA2E-4536-9F9D-50B007D0FF9B}" srcId="{A8D19546-87B7-4888-B1BA-82B4AE4EF786}" destId="{8D99F25D-9DE3-4A7D-B5DA-4C17FCF62BFF}" srcOrd="1" destOrd="0" parTransId="{4BE9863A-CEAB-4F39-B7C5-AD46C03CDB04}" sibTransId="{6A85B92D-E9B1-42AD-9156-4326D664A051}"/>
    <dgm:cxn modelId="{1A91DACF-9554-43EE-8E24-30D097AC055A}" type="presOf" srcId="{D36E77FB-2D18-48AE-B6D3-E848F191C4F4}" destId="{92F14C23-F734-48E7-90D1-E0E3358CEC40}" srcOrd="0" destOrd="0" presId="urn:microsoft.com/office/officeart/2005/8/layout/target3"/>
    <dgm:cxn modelId="{56DA3FBF-40F4-490D-8D13-CA6706D1DFC0}" type="presOf" srcId="{EB1697EF-8211-4EE0-AA7B-16580D03ADC2}" destId="{82A2EE24-2874-4C7C-BE0F-E3BEBCA85B1D}" srcOrd="0" destOrd="0" presId="urn:microsoft.com/office/officeart/2005/8/layout/target3"/>
    <dgm:cxn modelId="{41FF9368-614B-4941-9C33-17B282C669A9}" srcId="{961AF8AA-EFCC-4651-91AE-8ED3E2B75CDE}" destId="{D36E77FB-2D18-48AE-B6D3-E848F191C4F4}" srcOrd="0" destOrd="0" parTransId="{82961F55-DCC6-48A9-A1F2-4E0669745F6B}" sibTransId="{E2ADFF46-2B58-4823-95CA-954EC198071F}"/>
    <dgm:cxn modelId="{D1E47361-E525-40AE-806B-226044659E44}" srcId="{961AF8AA-EFCC-4651-91AE-8ED3E2B75CDE}" destId="{0C88A626-1CC3-4672-A17F-4A76CE99B5DF}" srcOrd="4" destOrd="0" parTransId="{DB21E513-45A7-4480-9F0C-B2948E888524}" sibTransId="{43F7AFA3-05BF-42A1-A06F-D4AC58E939E5}"/>
    <dgm:cxn modelId="{271DEE99-B330-44F5-8025-3AB215C6A54E}" srcId="{EB1697EF-8211-4EE0-AA7B-16580D03ADC2}" destId="{5479276A-8A88-4193-B979-045F27FC6D89}" srcOrd="2" destOrd="0" parTransId="{C3838D84-0C15-48CB-8E37-FF792923385F}" sibTransId="{8275956C-6044-4A2E-A4C8-2E819A97440B}"/>
    <dgm:cxn modelId="{50C25828-FD7A-4059-8E4F-34CF9763ABB0}" srcId="{8D99F25D-9DE3-4A7D-B5DA-4C17FCF62BFF}" destId="{C0DC9A75-CB4B-4267-BE9F-9C12A8529E66}" srcOrd="2" destOrd="0" parTransId="{073A5C4E-8966-415B-ACD1-6D71115693B7}" sibTransId="{3143B58F-62AB-4BB4-9AAE-8225FB0FC483}"/>
    <dgm:cxn modelId="{CE3F1F31-4E71-401A-A479-4A217975265D}" type="presOf" srcId="{37E6B065-FE77-4779-852B-D83D86C02CBD}" destId="{79F386FE-9FA3-4715-84F3-85FCB565DCD0}" srcOrd="0" destOrd="1" presId="urn:microsoft.com/office/officeart/2005/8/layout/target3"/>
    <dgm:cxn modelId="{9EE9ABD2-E79C-454C-9479-F47FF53C3DE9}" type="presOf" srcId="{E29FEB3B-828D-4FCC-8143-E15F4ABFE216}" destId="{D7683315-1148-42B4-8ACD-4A20DB36DC41}" srcOrd="0" destOrd="3" presId="urn:microsoft.com/office/officeart/2005/8/layout/target3"/>
    <dgm:cxn modelId="{82BF9B16-BADA-495E-8F9F-714884F21E39}" type="presOf" srcId="{961AF8AA-EFCC-4651-91AE-8ED3E2B75CDE}" destId="{853A6414-4A24-415D-BCB4-7170F9F37A54}" srcOrd="0" destOrd="0" presId="urn:microsoft.com/office/officeart/2005/8/layout/target3"/>
    <dgm:cxn modelId="{A075F7E4-E043-409C-A8E3-7B5FD0573469}" type="presOf" srcId="{1F658A9D-D2B3-456C-BB1F-82B6083B9D95}" destId="{D7683315-1148-42B4-8ACD-4A20DB36DC41}" srcOrd="0" destOrd="1" presId="urn:microsoft.com/office/officeart/2005/8/layout/target3"/>
    <dgm:cxn modelId="{6DD3686C-8C44-4C04-835A-DA2741761E7F}" type="presOf" srcId="{0C5C94B7-07F0-445F-9B89-C87AD0588ACA}" destId="{92F14C23-F734-48E7-90D1-E0E3358CEC40}" srcOrd="0" destOrd="3" presId="urn:microsoft.com/office/officeart/2005/8/layout/target3"/>
    <dgm:cxn modelId="{CFFA730D-4E1B-4770-A257-D9BE1F4D9F8B}" srcId="{8D99F25D-9DE3-4A7D-B5DA-4C17FCF62BFF}" destId="{37E6B065-FE77-4779-852B-D83D86C02CBD}" srcOrd="1" destOrd="0" parTransId="{486EBE7D-6676-4B2D-B784-A51EE9DC5343}" sibTransId="{EB93207B-9767-4963-A3D2-BCF87D606DE1}"/>
    <dgm:cxn modelId="{1F7812A1-17A6-4FCE-A14A-B4D2A5FE4DBC}" srcId="{961AF8AA-EFCC-4651-91AE-8ED3E2B75CDE}" destId="{8A8C457B-3007-4517-AB83-DBC53ACDEBDE}" srcOrd="6" destOrd="0" parTransId="{6642FA0E-B3E5-4615-8587-1B8BDE285DB5}" sibTransId="{CFAD123F-2DE0-4A0A-8718-FDC7BC4D7B4A}"/>
    <dgm:cxn modelId="{5B3AE124-6F5E-4257-B058-402C3A27B8CF}" type="presOf" srcId="{5E262697-BCA0-47DC-8725-CCEB728EF5C3}" destId="{79F386FE-9FA3-4715-84F3-85FCB565DCD0}" srcOrd="0" destOrd="3" presId="urn:microsoft.com/office/officeart/2005/8/layout/target3"/>
    <dgm:cxn modelId="{221D82CA-697F-4629-918F-7296BC1072C4}" srcId="{EB1697EF-8211-4EE0-AA7B-16580D03ADC2}" destId="{1F658A9D-D2B3-456C-BB1F-82B6083B9D95}" srcOrd="1" destOrd="0" parTransId="{003A3D60-A8B4-48B5-948D-B8C7E76724F5}" sibTransId="{D4862BA6-2BCD-4A21-BDEC-1B3BD834AF5F}"/>
    <dgm:cxn modelId="{DE312E16-231B-4924-BCDA-F76D23B58A63}" srcId="{8D99F25D-9DE3-4A7D-B5DA-4C17FCF62BFF}" destId="{4E66B48D-40A4-4174-BC80-681231BAC4AB}" srcOrd="0" destOrd="0" parTransId="{CC93CA7F-502F-45C8-A16A-D540AED4107A}" sibTransId="{5372F2D7-EE22-45E1-80A1-E9EA2CD99369}"/>
    <dgm:cxn modelId="{30AF700E-EE1B-45D9-9232-7EE7556884AE}" type="presOf" srcId="{8D99F25D-9DE3-4A7D-B5DA-4C17FCF62BFF}" destId="{0C8B6774-F100-4D50-9A68-CFD5ADFB052C}" srcOrd="0" destOrd="0" presId="urn:microsoft.com/office/officeart/2005/8/layout/target3"/>
    <dgm:cxn modelId="{DD581C22-C61B-4604-8E2E-3FB5B219E199}" srcId="{961AF8AA-EFCC-4651-91AE-8ED3E2B75CDE}" destId="{0C5C94B7-07F0-445F-9B89-C87AD0588ACA}" srcOrd="3" destOrd="0" parTransId="{2D0CBC66-D2DF-40AE-8DE5-D46B8FF7598E}" sibTransId="{36B4A39B-B37D-4E12-8815-EAC6D6C70B74}"/>
    <dgm:cxn modelId="{66CEB3E8-1F1C-49DD-9686-113D82B1E185}" srcId="{961AF8AA-EFCC-4651-91AE-8ED3E2B75CDE}" destId="{BD1564E1-640B-45FE-8FEF-3E943DCABA3F}" srcOrd="2" destOrd="0" parTransId="{75586B35-32D7-41E7-9E6C-26C6DE28719B}" sibTransId="{E07CBF91-3AC5-4784-A93F-C8401017C1DA}"/>
    <dgm:cxn modelId="{8D6E1055-971C-40E1-92A2-DFF9EE239D1F}" srcId="{EB1697EF-8211-4EE0-AA7B-16580D03ADC2}" destId="{1FB49EFD-C96E-4B3E-9C0C-0C7E2DCEE279}" srcOrd="5" destOrd="0" parTransId="{BC0E8ACF-550A-4419-B4A4-2720FB40D641}" sibTransId="{527BE35B-286A-46E5-B5A4-DBB9F235095D}"/>
    <dgm:cxn modelId="{6A17B718-935E-496D-B9CA-C900AE0FF59D}" srcId="{A8D19546-87B7-4888-B1BA-82B4AE4EF786}" destId="{EB1697EF-8211-4EE0-AA7B-16580D03ADC2}" srcOrd="0" destOrd="0" parTransId="{DDA468C0-7431-43B4-9E27-08C8D3AE0EA0}" sibTransId="{3A4B417E-B63C-4D1D-A566-A6D8350F9960}"/>
    <dgm:cxn modelId="{F1A03C36-8BDD-408E-8010-E037277C0DF4}" srcId="{961AF8AA-EFCC-4651-91AE-8ED3E2B75CDE}" destId="{E7C128A3-50D7-4815-A5CE-D94B6F74ACDE}" srcOrd="1" destOrd="0" parTransId="{FB1D767E-5A2B-4098-A029-FE6AD8148DD3}" sibTransId="{4290CCF1-DA55-45C7-9144-41E6B58BC026}"/>
    <dgm:cxn modelId="{35EFCE2A-A3F1-497A-A570-41377E310BF1}" type="presOf" srcId="{BD1564E1-640B-45FE-8FEF-3E943DCABA3F}" destId="{92F14C23-F734-48E7-90D1-E0E3358CEC40}" srcOrd="0" destOrd="2" presId="urn:microsoft.com/office/officeart/2005/8/layout/target3"/>
    <dgm:cxn modelId="{77AACA91-A200-4260-A36B-ACDAF3768C4F}" srcId="{EB1697EF-8211-4EE0-AA7B-16580D03ADC2}" destId="{8C7BBBB3-EF35-4ABC-BBF4-09ACEE70B9CE}" srcOrd="4" destOrd="0" parTransId="{29FF98CC-53D9-4AF4-98AA-3F661B5B1363}" sibTransId="{11AF13B7-5BD5-4CDE-91AC-9D382E158E61}"/>
    <dgm:cxn modelId="{16EDF565-D729-406C-A4D2-3D0852172C8D}" srcId="{961AF8AA-EFCC-4651-91AE-8ED3E2B75CDE}" destId="{8F06EBDD-825C-42B0-ADFC-069663E67921}" srcOrd="5" destOrd="0" parTransId="{F626259C-6A76-443E-9C5E-4AF44DE3E1CB}" sibTransId="{48C0C7A8-95BF-4BFB-A4B1-EA82BB1AAC52}"/>
    <dgm:cxn modelId="{EBE86EF4-DD62-418F-9D0E-581862428012}" srcId="{A8D19546-87B7-4888-B1BA-82B4AE4EF786}" destId="{961AF8AA-EFCC-4651-91AE-8ED3E2B75CDE}" srcOrd="2" destOrd="0" parTransId="{1D4035E5-002A-4BD3-94EE-99684AE3CD5F}" sibTransId="{FA090B61-BFDA-4406-9058-FC6BEF51A82B}"/>
    <dgm:cxn modelId="{A4C9499B-4736-4AA2-8F5C-4AE6ED4AFCEC}" srcId="{8D99F25D-9DE3-4A7D-B5DA-4C17FCF62BFF}" destId="{5E262697-BCA0-47DC-8725-CCEB728EF5C3}" srcOrd="3" destOrd="0" parTransId="{26C85839-2B58-42CE-A547-1DA522E0AFF4}" sibTransId="{019A3052-E0AC-4A2D-B458-4FEB8C6AE66F}"/>
    <dgm:cxn modelId="{DF8CD654-D7C7-4910-95E9-637D7D4CACF9}" type="presOf" srcId="{4E66B48D-40A4-4174-BC80-681231BAC4AB}" destId="{79F386FE-9FA3-4715-84F3-85FCB565DCD0}" srcOrd="0" destOrd="0" presId="urn:microsoft.com/office/officeart/2005/8/layout/target3"/>
    <dgm:cxn modelId="{78239553-4AF5-4A37-B232-158B3E2BA7E9}" type="presOf" srcId="{0C88A626-1CC3-4672-A17F-4A76CE99B5DF}" destId="{92F14C23-F734-48E7-90D1-E0E3358CEC40}" srcOrd="0" destOrd="4" presId="urn:microsoft.com/office/officeart/2005/8/layout/target3"/>
    <dgm:cxn modelId="{22588BE7-0585-4984-92BA-0324D21EF496}" type="presOf" srcId="{8A8C457B-3007-4517-AB83-DBC53ACDEBDE}" destId="{92F14C23-F734-48E7-90D1-E0E3358CEC40}" srcOrd="0" destOrd="6" presId="urn:microsoft.com/office/officeart/2005/8/layout/target3"/>
    <dgm:cxn modelId="{23675718-6360-4359-8DF1-F7EDF3F6055C}" type="presOf" srcId="{5479276A-8A88-4193-B979-045F27FC6D89}" destId="{D7683315-1148-42B4-8ACD-4A20DB36DC41}" srcOrd="0" destOrd="2" presId="urn:microsoft.com/office/officeart/2005/8/layout/target3"/>
    <dgm:cxn modelId="{EFD70D7E-4CA4-440F-8473-805BD5A769EC}" type="presOf" srcId="{C0DC9A75-CB4B-4267-BE9F-9C12A8529E66}" destId="{79F386FE-9FA3-4715-84F3-85FCB565DCD0}" srcOrd="0" destOrd="2" presId="urn:microsoft.com/office/officeart/2005/8/layout/target3"/>
    <dgm:cxn modelId="{384BCCB3-640E-4ECD-B49E-E69B0A9C4A14}" type="presOf" srcId="{8D99F25D-9DE3-4A7D-B5DA-4C17FCF62BFF}" destId="{2A9FCD7B-AB28-4E34-8D1D-C7C3AE9A8049}" srcOrd="1" destOrd="0" presId="urn:microsoft.com/office/officeart/2005/8/layout/target3"/>
    <dgm:cxn modelId="{6CBF125F-28BE-4647-94DF-2FCAF17CE3D4}" type="presParOf" srcId="{DBC61736-F5AC-4919-9BAA-5D376E0455E2}" destId="{107307A2-C12C-43E2-8E56-03C79A3A9EAC}" srcOrd="0" destOrd="0" presId="urn:microsoft.com/office/officeart/2005/8/layout/target3"/>
    <dgm:cxn modelId="{32F2EC24-B86A-4D3F-BFAF-198BFFF8848A}" type="presParOf" srcId="{DBC61736-F5AC-4919-9BAA-5D376E0455E2}" destId="{1F53DB05-3F68-454E-9E5B-BC616EB958D0}" srcOrd="1" destOrd="0" presId="urn:microsoft.com/office/officeart/2005/8/layout/target3"/>
    <dgm:cxn modelId="{0BF3EE77-BB29-455C-8E8B-A3ECD328B69C}" type="presParOf" srcId="{DBC61736-F5AC-4919-9BAA-5D376E0455E2}" destId="{82A2EE24-2874-4C7C-BE0F-E3BEBCA85B1D}" srcOrd="2" destOrd="0" presId="urn:microsoft.com/office/officeart/2005/8/layout/target3"/>
    <dgm:cxn modelId="{C386BD0D-ECA4-4823-B9C6-03B05E9F804D}" type="presParOf" srcId="{DBC61736-F5AC-4919-9BAA-5D376E0455E2}" destId="{313B4519-6796-4DB2-9645-CDEBCF35D227}" srcOrd="3" destOrd="0" presId="urn:microsoft.com/office/officeart/2005/8/layout/target3"/>
    <dgm:cxn modelId="{BC2FE763-D302-45B6-B5DD-4FAB41226FFE}" type="presParOf" srcId="{DBC61736-F5AC-4919-9BAA-5D376E0455E2}" destId="{8D3C4207-E1A1-4DBD-8635-EF8982A0D0C6}" srcOrd="4" destOrd="0" presId="urn:microsoft.com/office/officeart/2005/8/layout/target3"/>
    <dgm:cxn modelId="{48D0B950-B642-4F7C-9362-3EFD0EE1FDAD}" type="presParOf" srcId="{DBC61736-F5AC-4919-9BAA-5D376E0455E2}" destId="{0C8B6774-F100-4D50-9A68-CFD5ADFB052C}" srcOrd="5" destOrd="0" presId="urn:microsoft.com/office/officeart/2005/8/layout/target3"/>
    <dgm:cxn modelId="{88A7D5BE-AB97-4EC4-ABD8-27079597190C}" type="presParOf" srcId="{DBC61736-F5AC-4919-9BAA-5D376E0455E2}" destId="{D8F648E5-0001-4598-A254-C9893616AC53}" srcOrd="6" destOrd="0" presId="urn:microsoft.com/office/officeart/2005/8/layout/target3"/>
    <dgm:cxn modelId="{D9EA07DD-A4D7-4F20-B155-54F4AF9D4A77}" type="presParOf" srcId="{DBC61736-F5AC-4919-9BAA-5D376E0455E2}" destId="{0B7163FA-855E-481B-A001-1D05B6CF27C4}" srcOrd="7" destOrd="0" presId="urn:microsoft.com/office/officeart/2005/8/layout/target3"/>
    <dgm:cxn modelId="{59BB8FFE-02F2-4841-A7E3-A09AB7A53535}" type="presParOf" srcId="{DBC61736-F5AC-4919-9BAA-5D376E0455E2}" destId="{853A6414-4A24-415D-BCB4-7170F9F37A54}" srcOrd="8" destOrd="0" presId="urn:microsoft.com/office/officeart/2005/8/layout/target3"/>
    <dgm:cxn modelId="{96D1F03A-35AA-4F42-ABC0-D5FD93EEC503}" type="presParOf" srcId="{DBC61736-F5AC-4919-9BAA-5D376E0455E2}" destId="{EF1E628B-977E-4493-92A4-7A27538E2D83}" srcOrd="9" destOrd="0" presId="urn:microsoft.com/office/officeart/2005/8/layout/target3"/>
    <dgm:cxn modelId="{551C9253-D47E-419B-963F-70F9C2535D71}" type="presParOf" srcId="{DBC61736-F5AC-4919-9BAA-5D376E0455E2}" destId="{D7683315-1148-42B4-8ACD-4A20DB36DC41}" srcOrd="10" destOrd="0" presId="urn:microsoft.com/office/officeart/2005/8/layout/target3"/>
    <dgm:cxn modelId="{BF7EFD81-668C-4533-B63C-80C55455E830}" type="presParOf" srcId="{DBC61736-F5AC-4919-9BAA-5D376E0455E2}" destId="{2A9FCD7B-AB28-4E34-8D1D-C7C3AE9A8049}" srcOrd="11" destOrd="0" presId="urn:microsoft.com/office/officeart/2005/8/layout/target3"/>
    <dgm:cxn modelId="{714FFB71-C383-4606-B4B8-F8C3D171ED20}" type="presParOf" srcId="{DBC61736-F5AC-4919-9BAA-5D376E0455E2}" destId="{79F386FE-9FA3-4715-84F3-85FCB565DCD0}" srcOrd="12" destOrd="0" presId="urn:microsoft.com/office/officeart/2005/8/layout/target3"/>
    <dgm:cxn modelId="{521A1208-30B9-42D9-9C4F-695E2E1F5F8B}" type="presParOf" srcId="{DBC61736-F5AC-4919-9BAA-5D376E0455E2}" destId="{AD122680-4D01-4483-B610-9E3B57455FCF}" srcOrd="13" destOrd="0" presId="urn:microsoft.com/office/officeart/2005/8/layout/target3"/>
    <dgm:cxn modelId="{8FA2F43B-0601-4513-BEFF-CFD48F8C36FC}" type="presParOf" srcId="{DBC61736-F5AC-4919-9BAA-5D376E0455E2}" destId="{92F14C23-F734-48E7-90D1-E0E3358CEC40}" srcOrd="14" destOrd="0" presId="urn:microsoft.com/office/officeart/2005/8/layout/target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7307A2-C12C-43E2-8E56-03C79A3A9EAC}">
      <dsp:nvSpPr>
        <dsp:cNvPr id="0" name=""/>
        <dsp:cNvSpPr/>
      </dsp:nvSpPr>
      <dsp:spPr>
        <a:xfrm>
          <a:off x="-135823" y="0"/>
          <a:ext cx="4825360" cy="4825360"/>
        </a:xfrm>
        <a:prstGeom prst="pie">
          <a:avLst>
            <a:gd name="adj1" fmla="val 5400000"/>
            <a:gd name="adj2" fmla="val 16200000"/>
          </a:avLst>
        </a:prstGeom>
        <a:solidFill>
          <a:srgbClr val="FFE7E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A2EE24-2874-4C7C-BE0F-E3BEBCA85B1D}">
      <dsp:nvSpPr>
        <dsp:cNvPr id="0" name=""/>
        <dsp:cNvSpPr/>
      </dsp:nvSpPr>
      <dsp:spPr>
        <a:xfrm>
          <a:off x="2277762" y="0"/>
          <a:ext cx="8238583" cy="48253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bg2">
              <a:lumMod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rPr>
            <a:t>Obstrüktif A</a:t>
          </a:r>
          <a:r>
            <a:rPr kumimoji="0" lang="en-US" sz="2400" b="1" i="0" u="none" strike="noStrike" kern="1200" cap="none" spc="0" normalizeH="0" baseline="0" noProof="0" dirty="0" err="1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rPr>
            <a:t>kciğer</a:t>
          </a:r>
          <a:r>
            <a: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rPr>
            <a:t> </a:t>
          </a:r>
          <a:endParaRPr kumimoji="0" lang="en-US" sz="2400" b="1" i="0" u="none" strike="noStrike" kern="1200" cap="none" spc="0" normalizeH="0" baseline="0" noProof="0" dirty="0">
            <a:ln>
              <a:noFill/>
            </a:ln>
            <a:solidFill>
              <a:srgbClr val="404040"/>
            </a:solidFill>
            <a:effectLst/>
            <a:uLnTx/>
            <a:uFillTx/>
            <a:latin typeface="+mn-lt"/>
            <a:ea typeface="+mn-ea"/>
            <a:cs typeface="+mn-cs"/>
          </a:endParaRPr>
        </a:p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rPr>
            <a:t>H</a:t>
          </a:r>
          <a:r>
            <a: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rPr>
            <a:t>astalıkları</a:t>
          </a:r>
        </a:p>
        <a:p>
          <a:pPr>
            <a:spcBef>
              <a:spcPct val="0"/>
            </a:spcBef>
          </a:pPr>
          <a:endParaRPr lang="tr-TR" dirty="0"/>
        </a:p>
      </dsp:txBody>
      <dsp:txXfrm>
        <a:off x="2277762" y="0"/>
        <a:ext cx="4119291" cy="1447611"/>
      </dsp:txXfrm>
    </dsp:sp>
    <dsp:sp modelId="{8D3C4207-E1A1-4DBD-8635-EF8982A0D0C6}">
      <dsp:nvSpPr>
        <dsp:cNvPr id="0" name=""/>
        <dsp:cNvSpPr/>
      </dsp:nvSpPr>
      <dsp:spPr>
        <a:xfrm>
          <a:off x="708616" y="1447611"/>
          <a:ext cx="3136480" cy="3136480"/>
        </a:xfrm>
        <a:prstGeom prst="pie">
          <a:avLst>
            <a:gd name="adj1" fmla="val 5400000"/>
            <a:gd name="adj2" fmla="val 16200000"/>
          </a:avLst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8B6774-F100-4D50-9A68-CFD5ADFB052C}">
      <dsp:nvSpPr>
        <dsp:cNvPr id="0" name=""/>
        <dsp:cNvSpPr/>
      </dsp:nvSpPr>
      <dsp:spPr>
        <a:xfrm>
          <a:off x="2277186" y="1447611"/>
          <a:ext cx="8238583" cy="313648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bg2">
              <a:lumMod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rPr>
            <a:t>Res</a:t>
          </a:r>
          <a:r>
            <a: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rPr>
            <a:t>t</a:t>
          </a:r>
          <a:r>
            <a: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rPr>
            <a:t>riktif A</a:t>
          </a:r>
          <a:r>
            <a:rPr kumimoji="0" lang="en-US" sz="2400" b="1" i="0" u="none" strike="noStrike" kern="1200" cap="none" spc="0" normalizeH="0" baseline="0" noProof="0" dirty="0" err="1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rPr>
            <a:t>kciğer</a:t>
          </a:r>
          <a:r>
            <a: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rPr>
            <a:t> </a:t>
          </a:r>
          <a:endParaRPr kumimoji="0" lang="en-US" sz="2400" b="1" i="0" u="none" strike="noStrike" kern="1200" cap="none" spc="0" normalizeH="0" baseline="0" noProof="0" dirty="0">
            <a:ln>
              <a:noFill/>
            </a:ln>
            <a:solidFill>
              <a:srgbClr val="404040"/>
            </a:solidFill>
            <a:effectLst/>
            <a:uLnTx/>
            <a:uFillTx/>
            <a:latin typeface="+mn-lt"/>
            <a:ea typeface="+mn-ea"/>
            <a:cs typeface="+mn-cs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rPr>
            <a:t>H</a:t>
          </a:r>
          <a:r>
            <a: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rPr>
            <a:t>astalıkları</a:t>
          </a:r>
          <a:endParaRPr lang="tr-TR" sz="2400" dirty="0"/>
        </a:p>
      </dsp:txBody>
      <dsp:txXfrm>
        <a:off x="2277186" y="1447611"/>
        <a:ext cx="4119291" cy="1447606"/>
      </dsp:txXfrm>
    </dsp:sp>
    <dsp:sp modelId="{0B7163FA-855E-481B-A001-1D05B6CF27C4}">
      <dsp:nvSpPr>
        <dsp:cNvPr id="0" name=""/>
        <dsp:cNvSpPr/>
      </dsp:nvSpPr>
      <dsp:spPr>
        <a:xfrm>
          <a:off x="1553053" y="2895217"/>
          <a:ext cx="1447606" cy="1447606"/>
        </a:xfrm>
        <a:prstGeom prst="pie">
          <a:avLst>
            <a:gd name="adj1" fmla="val 5400000"/>
            <a:gd name="adj2" fmla="val 16200000"/>
          </a:avLst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3A6414-4A24-415D-BCB4-7170F9F37A54}">
      <dsp:nvSpPr>
        <dsp:cNvPr id="0" name=""/>
        <dsp:cNvSpPr/>
      </dsp:nvSpPr>
      <dsp:spPr>
        <a:xfrm>
          <a:off x="2276856" y="2798922"/>
          <a:ext cx="8238583" cy="164019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bg2">
              <a:lumMod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rPr>
            <a:t>Diğer</a:t>
          </a:r>
        </a:p>
        <a:p>
          <a:pPr>
            <a:spcBef>
              <a:spcPct val="0"/>
            </a:spcBef>
          </a:pPr>
          <a:endParaRPr lang="tr-TR" dirty="0"/>
        </a:p>
      </dsp:txBody>
      <dsp:txXfrm>
        <a:off x="2276856" y="2798922"/>
        <a:ext cx="4119291" cy="1640196"/>
      </dsp:txXfrm>
    </dsp:sp>
    <dsp:sp modelId="{D7683315-1148-42B4-8ACD-4A20DB36DC41}">
      <dsp:nvSpPr>
        <dsp:cNvPr id="0" name=""/>
        <dsp:cNvSpPr/>
      </dsp:nvSpPr>
      <dsp:spPr>
        <a:xfrm>
          <a:off x="6069117" y="0"/>
          <a:ext cx="4311003" cy="144761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dirty="0"/>
            <a:t>KOAH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dirty="0"/>
            <a:t>Persistan astım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dirty="0" err="1" smtClean="0"/>
            <a:t>Bronşektazi</a:t>
          </a:r>
          <a:endParaRPr lang="tr-T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dirty="0"/>
            <a:t>Kistik fibrozis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1100" kern="1200" dirty="0"/>
        </a:p>
      </dsp:txBody>
      <dsp:txXfrm>
        <a:off x="6069117" y="0"/>
        <a:ext cx="4311003" cy="1447611"/>
      </dsp:txXfrm>
    </dsp:sp>
    <dsp:sp modelId="{79F386FE-9FA3-4715-84F3-85FCB565DCD0}">
      <dsp:nvSpPr>
        <dsp:cNvPr id="0" name=""/>
        <dsp:cNvSpPr/>
      </dsp:nvSpPr>
      <dsp:spPr>
        <a:xfrm>
          <a:off x="6020365" y="1511638"/>
          <a:ext cx="4662584" cy="144760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dirty="0"/>
            <a:t>İnterstisyel </a:t>
          </a:r>
          <a:r>
            <a:rPr lang="en-US" sz="1600" kern="1200" dirty="0"/>
            <a:t>a</a:t>
          </a:r>
          <a:r>
            <a:rPr lang="tr-TR" sz="1600" kern="1200" dirty="0" err="1"/>
            <a:t>kciğer</a:t>
          </a:r>
          <a:r>
            <a:rPr lang="tr-TR" sz="1600" kern="1200" dirty="0"/>
            <a:t> </a:t>
          </a:r>
          <a:r>
            <a:rPr lang="en-US" sz="1600" kern="1200" dirty="0"/>
            <a:t>h</a:t>
          </a:r>
          <a:r>
            <a:rPr lang="tr-TR" sz="1600" kern="1200" dirty="0"/>
            <a:t>astalıkları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dirty="0"/>
            <a:t>Göğüs duvarı hastalıkları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dirty="0"/>
            <a:t>Nöromusküler hastalıkları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dirty="0"/>
            <a:t>Bronşiyolitis obliterans organize</a:t>
          </a:r>
          <a:r>
            <a:rPr lang="en-US" sz="1600" kern="1200" dirty="0"/>
            <a:t> </a:t>
          </a:r>
          <a:r>
            <a:rPr lang="tr-TR" sz="1600" kern="1200" dirty="0"/>
            <a:t>pnömoni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1100" kern="1200" dirty="0"/>
        </a:p>
      </dsp:txBody>
      <dsp:txXfrm>
        <a:off x="6020365" y="1511638"/>
        <a:ext cx="4662584" cy="1447606"/>
      </dsp:txXfrm>
    </dsp:sp>
    <dsp:sp modelId="{92F14C23-F734-48E7-90D1-E0E3358CEC40}">
      <dsp:nvSpPr>
        <dsp:cNvPr id="0" name=""/>
        <dsp:cNvSpPr/>
      </dsp:nvSpPr>
      <dsp:spPr>
        <a:xfrm>
          <a:off x="6032620" y="2959245"/>
          <a:ext cx="4119291" cy="144760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dirty="0"/>
            <a:t>Akciğer </a:t>
          </a:r>
          <a:r>
            <a:rPr lang="tr-TR" sz="1600" kern="1200" dirty="0" smtClean="0"/>
            <a:t>Kanseri</a:t>
          </a:r>
          <a:endParaRPr lang="tr-T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dirty="0"/>
            <a:t>Primer </a:t>
          </a:r>
          <a:r>
            <a:rPr lang="en-US" sz="1600" kern="1200" dirty="0"/>
            <a:t>p</a:t>
          </a:r>
          <a:r>
            <a:rPr lang="tr-TR" sz="1600" kern="1200" dirty="0"/>
            <a:t>ulmoner </a:t>
          </a:r>
          <a:r>
            <a:rPr lang="en-US" sz="1600" kern="1200" dirty="0"/>
            <a:t>h</a:t>
          </a:r>
          <a:r>
            <a:rPr lang="tr-TR" sz="1600" kern="1200" dirty="0"/>
            <a:t>ipertansiyon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dirty="0"/>
            <a:t>Pre-post cerrahi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dirty="0"/>
            <a:t>Pre-Post </a:t>
          </a:r>
          <a:r>
            <a:rPr lang="en-US" sz="1600" kern="1200" dirty="0"/>
            <a:t>a</a:t>
          </a:r>
          <a:r>
            <a:rPr lang="tr-TR" sz="1600" kern="1200" dirty="0" err="1"/>
            <a:t>kciğer</a:t>
          </a:r>
          <a:r>
            <a:rPr lang="tr-TR" sz="1600" kern="1200" dirty="0"/>
            <a:t> transplantasyonu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dirty="0"/>
            <a:t>Ventilatöre bağımlı hasta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dirty="0"/>
            <a:t>Obezite ilişkili </a:t>
          </a:r>
          <a:r>
            <a:rPr lang="en-US" sz="1600" kern="1200" dirty="0"/>
            <a:t>a</a:t>
          </a:r>
          <a:r>
            <a:rPr lang="tr-TR" sz="1600" kern="1200" dirty="0" err="1"/>
            <a:t>kciğer</a:t>
          </a:r>
          <a:r>
            <a:rPr lang="tr-TR" sz="1600" kern="1200" dirty="0"/>
            <a:t> hastalığı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1200" kern="1200" dirty="0"/>
        </a:p>
      </dsp:txBody>
      <dsp:txXfrm>
        <a:off x="6032620" y="2959245"/>
        <a:ext cx="4119291" cy="14476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C6F771-CDB8-46B3-8F12-46A3AAB1B679}" type="datetimeFigureOut">
              <a:rPr lang="tr-TR" smtClean="0"/>
              <a:t>9.09.2022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A86B2A-69D6-4C3A-98BD-86FEEE6875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9922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23131D-E316-4A56-BD03-B8BC60C8B3F9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2922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23131D-E316-4A56-BD03-B8BC60C8B3F9}" type="slidenum">
              <a:rPr lang="tr-TR" smtClean="0"/>
              <a:pPr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66930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23131D-E316-4A56-BD03-B8BC60C8B3F9}" type="slidenum">
              <a:rPr lang="tr-TR" smtClean="0"/>
              <a:pPr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90409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23131D-E316-4A56-BD03-B8BC60C8B3F9}" type="slidenum">
              <a:rPr lang="tr-TR" smtClean="0"/>
              <a:pPr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06911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3131D-E316-4A56-BD03-B8BC60C8B3F9}" type="slidenum">
              <a:rPr lang="tr-TR" smtClean="0"/>
              <a:pPr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12205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23131D-E316-4A56-BD03-B8BC60C8B3F9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51404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23131D-E316-4A56-BD03-B8BC60C8B3F9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00664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3131D-E316-4A56-BD03-B8BC60C8B3F9}" type="slidenum">
              <a:rPr lang="tr-TR" smtClean="0"/>
              <a:pPr/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7872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3131D-E316-4A56-BD03-B8BC60C8B3F9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7236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3131D-E316-4A56-BD03-B8BC60C8B3F9}" type="slidenum">
              <a:rPr lang="tr-TR" smtClean="0"/>
              <a:pPr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1813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23131D-E316-4A56-BD03-B8BC60C8B3F9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9175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23131D-E316-4A56-BD03-B8BC60C8B3F9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2647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23131D-E316-4A56-BD03-B8BC60C8B3F9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5491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3131D-E316-4A56-BD03-B8BC60C8B3F9}" type="slidenum">
              <a:rPr lang="tr-TR" smtClean="0"/>
              <a:pPr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1033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23131D-E316-4A56-BD03-B8BC60C8B3F9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0643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23131D-E316-4A56-BD03-B8BC60C8B3F9}" type="slidenum">
              <a:rPr lang="tr-TR" smtClean="0"/>
              <a:pPr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2309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501BF-1982-432E-BE86-587B65E4CA25}" type="datetimeFigureOut">
              <a:rPr lang="tr-TR" smtClean="0"/>
              <a:t>9.09.2022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4020-2F3F-4605-AF01-B796D4CDD2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2606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501BF-1982-432E-BE86-587B65E4CA25}" type="datetimeFigureOut">
              <a:rPr lang="tr-TR" smtClean="0"/>
              <a:t>9.09.2022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4020-2F3F-4605-AF01-B796D4CDD2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7883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501BF-1982-432E-BE86-587B65E4CA25}" type="datetimeFigureOut">
              <a:rPr lang="tr-TR" smtClean="0"/>
              <a:t>9.09.2022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4020-2F3F-4605-AF01-B796D4CDD2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6320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965E7B6-DE5A-4000-AE54-FE8530A585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1F59B6D3-F4BF-4CD4-9B82-378BD6AC80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E070F4A-3BFD-49D1-8F64-24C6328CE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3B7CA-F190-45B6-82B9-9F67D1DB3DFA}" type="datetimeFigureOut">
              <a:rPr lang="tr-TR" smtClean="0"/>
              <a:pPr/>
              <a:t>9.09.2022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6970EEF-D35E-4890-8738-34BA57632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27AF201-659A-45DF-A0A0-88B01344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6320-EF76-4AF7-898E-F70A23E5439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06886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EEF8640-45A1-4951-9F66-416BCB9DF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7A19CCE-64BB-4039-9E9A-1FF27DDE3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20C0FC2-913C-4289-89AD-C25D7534E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3B7CA-F190-45B6-82B9-9F67D1DB3DFA}" type="datetimeFigureOut">
              <a:rPr lang="tr-TR" smtClean="0"/>
              <a:pPr/>
              <a:t>9.09.2022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C1B9E62-EC1F-4B1B-B846-85026E00A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886AE4F-1989-407A-8B3D-2DF60945B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6320-EF76-4AF7-898E-F70A23E5439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6555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8AB3587-A54B-4D98-B15E-DC4CE871D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332E4B7-63D2-4683-B158-6707081C3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54B0523-6CCE-4E7D-A8DD-574AA7E70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3B7CA-F190-45B6-82B9-9F67D1DB3DFA}" type="datetimeFigureOut">
              <a:rPr lang="tr-TR" smtClean="0"/>
              <a:pPr/>
              <a:t>9.09.2022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5BCFC6B-F4B9-4A47-AC1E-DDF6867E6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4776E7E-3A87-4550-9513-874F51EEF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6320-EF76-4AF7-898E-F70A23E5439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4450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23148BC-7B51-404B-A85A-1E6EDFA2C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AC1C02D-AB83-4098-86CF-F9A18A6BA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C244BF5-F5ED-4DCE-AFB9-D203983205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9C5101F-B4CB-4559-B7AB-17B1E5FF9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3B7CA-F190-45B6-82B9-9F67D1DB3DFA}" type="datetimeFigureOut">
              <a:rPr lang="tr-TR" smtClean="0"/>
              <a:pPr/>
              <a:t>9.09.2022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6435D85-9104-4372-8D05-1DBC6E6D2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C270B3E-0E5E-40F0-8EE9-D494294C6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6320-EF76-4AF7-898E-F70A23E5439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1397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FBC2762-4BE2-4D86-8B4B-02BBDEE00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4EA1A0C-D62F-4560-A64D-D18FDA69C1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8F4881A-7A36-4297-A429-86C12ACF37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92414871-C2CA-470E-A922-2CEE6DC06F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0F82507C-61FE-4D2C-8E97-B5E628CDA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6801EAB4-DC7D-4A86-A046-F9CA40C50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3B7CA-F190-45B6-82B9-9F67D1DB3DFA}" type="datetimeFigureOut">
              <a:rPr lang="tr-TR" smtClean="0"/>
              <a:pPr/>
              <a:t>9.09.2022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2488E027-A189-48AA-BE01-F25FFAEE6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05C514D6-1AAB-4A60-BF92-7E6763055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6320-EF76-4AF7-898E-F70A23E5439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40009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13490A8-123B-4FBA-8C46-BFA07F90B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D9B3E559-B830-422B-8A26-FD3599459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3B7CA-F190-45B6-82B9-9F67D1DB3DFA}" type="datetimeFigureOut">
              <a:rPr lang="tr-TR" smtClean="0"/>
              <a:pPr/>
              <a:t>9.09.2022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0FF90FE1-B641-4A96-8D36-AF3289F04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34DB1019-5865-43C6-9196-10CD78757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6320-EF76-4AF7-898E-F70A23E5439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59634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5C7AE95A-2240-4542-9FFA-AB8AD1A84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3B7CA-F190-45B6-82B9-9F67D1DB3DFA}" type="datetimeFigureOut">
              <a:rPr lang="tr-TR" smtClean="0"/>
              <a:pPr/>
              <a:t>9.09.2022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8C0AF9A8-A76E-4FD7-8B67-A682CFA59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BADD5C6-F0D7-44B4-9273-275701910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6320-EF76-4AF7-898E-F70A23E5439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93970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47775B0-06CF-4015-93F4-36817715B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EC9A21C-F016-412D-B1C4-0705BEC4D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BA0EE492-E71E-4945-B72D-0C3EA7A9DE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FCB7D97-9D4B-485D-BEB3-EEB692F9B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3B7CA-F190-45B6-82B9-9F67D1DB3DFA}" type="datetimeFigureOut">
              <a:rPr lang="tr-TR" smtClean="0"/>
              <a:pPr/>
              <a:t>9.09.2022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3319042-D562-463D-B59E-598600D75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D9F4E2D-9257-4D1B-A51A-20B7DE102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6320-EF76-4AF7-898E-F70A23E5439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7825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501BF-1982-432E-BE86-587B65E4CA25}" type="datetimeFigureOut">
              <a:rPr lang="tr-TR" smtClean="0"/>
              <a:t>9.09.2022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4020-2F3F-4605-AF01-B796D4CDD2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91468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31D2A2C-8F03-45A6-B2DE-43A03C0CC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ED21CF45-B6DD-4152-960B-007259B4DC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50855223-2FA1-4B75-A8CF-853FE8DDDB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BB4662C-36AD-45DF-B1D6-7AD52893C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3B7CA-F190-45B6-82B9-9F67D1DB3DFA}" type="datetimeFigureOut">
              <a:rPr lang="tr-TR" smtClean="0"/>
              <a:pPr/>
              <a:t>9.09.2022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0FF3022-F32C-4807-B1D2-EDBDE960A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A60630D-1B74-4B28-A9A1-4B411F62F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6320-EF76-4AF7-898E-F70A23E5439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40293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0A341AE-6995-4A5C-8726-A020FAC3C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811E2C84-D99B-4028-BAB9-EBF7978040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F119A9D-30CD-4B3F-8813-40DC972A0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3B7CA-F190-45B6-82B9-9F67D1DB3DFA}" type="datetimeFigureOut">
              <a:rPr lang="tr-TR" smtClean="0"/>
              <a:pPr/>
              <a:t>9.09.2022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A3A7029-0AA7-4372-A6D2-D1D44CB78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5120807-E581-4A27-AC0D-14173DA1F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6320-EF76-4AF7-898E-F70A23E5439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01285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47DD429F-8F1F-4C1B-A7C9-68A9E066E8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A19D7498-E9D5-4BEC-B8E6-D6C19080C8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3C7BE81-16A7-4216-A5F1-3DE0EDA61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3B7CA-F190-45B6-82B9-9F67D1DB3DFA}" type="datetimeFigureOut">
              <a:rPr lang="tr-TR" smtClean="0"/>
              <a:pPr/>
              <a:t>9.09.2022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080F38F-E0D3-436F-8ADE-223A39B64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46BF29C-9099-4849-99A1-9E13B113F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6320-EF76-4AF7-898E-F70A23E5439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520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501BF-1982-432E-BE86-587B65E4CA25}" type="datetimeFigureOut">
              <a:rPr lang="tr-TR" smtClean="0"/>
              <a:t>9.09.2022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4020-2F3F-4605-AF01-B796D4CDD2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203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501BF-1982-432E-BE86-587B65E4CA25}" type="datetimeFigureOut">
              <a:rPr lang="tr-TR" smtClean="0"/>
              <a:t>9.09.2022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4020-2F3F-4605-AF01-B796D4CDD2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6774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501BF-1982-432E-BE86-587B65E4CA25}" type="datetimeFigureOut">
              <a:rPr lang="tr-TR" smtClean="0"/>
              <a:t>9.09.2022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4020-2F3F-4605-AF01-B796D4CDD2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0941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501BF-1982-432E-BE86-587B65E4CA25}" type="datetimeFigureOut">
              <a:rPr lang="tr-TR" smtClean="0"/>
              <a:t>9.09.2022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4020-2F3F-4605-AF01-B796D4CDD2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3900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501BF-1982-432E-BE86-587B65E4CA25}" type="datetimeFigureOut">
              <a:rPr lang="tr-TR" smtClean="0"/>
              <a:t>9.09.2022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4020-2F3F-4605-AF01-B796D4CDD2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6003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501BF-1982-432E-BE86-587B65E4CA25}" type="datetimeFigureOut">
              <a:rPr lang="tr-TR" smtClean="0"/>
              <a:t>9.09.2022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4020-2F3F-4605-AF01-B796D4CDD2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156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501BF-1982-432E-BE86-587B65E4CA25}" type="datetimeFigureOut">
              <a:rPr lang="tr-TR" smtClean="0"/>
              <a:t>9.09.2022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4020-2F3F-4605-AF01-B796D4CDD2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3980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501BF-1982-432E-BE86-587B65E4CA25}" type="datetimeFigureOut">
              <a:rPr lang="tr-TR" smtClean="0"/>
              <a:t>9.09.2022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C4020-2F3F-4605-AF01-B796D4CDD25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1196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94D5E9CA-08FB-4444-855C-A7035B35B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39A39E8-3F3A-4EAF-9C36-06046F2DC9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2BE0867-6253-4F6C-8494-C8DE208465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3B7CA-F190-45B6-82B9-9F67D1DB3DFA}" type="datetimeFigureOut">
              <a:rPr lang="tr-TR" smtClean="0"/>
              <a:pPr/>
              <a:t>9.09.2022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2D69A67-F11C-4236-91C1-A5046EF95F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9DC9D54-E5FF-4A86-BAB2-A1A68488B8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F6320-EF76-4AF7-898E-F70A23E5439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317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CBA6FE02-EC32-42B9-9411-47F6346441D4}"/>
              </a:ext>
            </a:extLst>
          </p:cNvPr>
          <p:cNvSpPr/>
          <p:nvPr/>
        </p:nvSpPr>
        <p:spPr>
          <a:xfrm>
            <a:off x="2201200" y="2967335"/>
            <a:ext cx="77302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tr-TR" sz="2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BİRİNCİ BASAMAKTA ÇALIŞAN HEKİMLER İÇİN KRONİK OBSTRÜKTİF AKCİĞER HASTALIĞI (KOAH) EĞİTİMİ</a:t>
            </a:r>
          </a:p>
        </p:txBody>
      </p:sp>
      <p:sp>
        <p:nvSpPr>
          <p:cNvPr id="5" name="Dikdörtgen 4"/>
          <p:cNvSpPr/>
          <p:nvPr/>
        </p:nvSpPr>
        <p:spPr>
          <a:xfrm>
            <a:off x="3143717" y="4919792"/>
            <a:ext cx="60364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KOAH’DA PULMONER REHABİLİTASYON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F07300-B2F2-41E0-B827-7048C6A73D4E}"/>
              </a:ext>
            </a:extLst>
          </p:cNvPr>
          <p:cNvSpPr/>
          <p:nvPr/>
        </p:nvSpPr>
        <p:spPr>
          <a:xfrm>
            <a:off x="0" y="0"/>
            <a:ext cx="12192000" cy="2574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Resim 2" descr="C:\Users\zubeyde.ozkanaltunay\Desktop\1\KHYH 2013-2017 Kitap Word&amp;PDF\KHYH 2018-2023 Yayın Komisyon Yazısı ve Eki\31.12.2018_Kitap_SONYAYIN\hsgm logo.png">
            <a:extLst>
              <a:ext uri="{FF2B5EF4-FFF2-40B4-BE49-F238E27FC236}">
                <a16:creationId xmlns:a16="http://schemas.microsoft.com/office/drawing/2014/main" id="{3F2055E8-56DC-0641-75FB-F0FCB06E0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804" y="527152"/>
            <a:ext cx="2077071" cy="1549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Resim 3" descr="Açıklama: C:\Users\zuhal.ureten\Desktop\logo.png">
            <a:extLst>
              <a:ext uri="{FF2B5EF4-FFF2-40B4-BE49-F238E27FC236}">
                <a16:creationId xmlns:a16="http://schemas.microsoft.com/office/drawing/2014/main" id="{9BE841BB-F327-4B7D-58C8-3714570C1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580" y="685686"/>
            <a:ext cx="2600152" cy="12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Resim 5" descr="Açıklama: http://sirnak.hsm.saglik.gov.tr/resimler/kayan/31.png">
            <a:extLst>
              <a:ext uri="{FF2B5EF4-FFF2-40B4-BE49-F238E27FC236}">
                <a16:creationId xmlns:a16="http://schemas.microsoft.com/office/drawing/2014/main" id="{77076DCF-B026-800A-3785-D84A8BB63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279" y="1277440"/>
            <a:ext cx="3176716" cy="671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941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984C3C58-A72E-4925-A149-3C788E276C36}"/>
              </a:ext>
            </a:extLst>
          </p:cNvPr>
          <p:cNvSpPr/>
          <p:nvPr/>
        </p:nvSpPr>
        <p:spPr>
          <a:xfrm>
            <a:off x="0" y="1788928"/>
            <a:ext cx="12192000" cy="2880320"/>
          </a:xfrm>
          <a:prstGeom prst="rect">
            <a:avLst/>
          </a:prstGeom>
          <a:solidFill>
            <a:srgbClr val="C00000"/>
          </a:solidFill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E033D89F-3E9C-4FEC-AF01-6126F97BEEF4}"/>
              </a:ext>
            </a:extLst>
          </p:cNvPr>
          <p:cNvSpPr/>
          <p:nvPr/>
        </p:nvSpPr>
        <p:spPr>
          <a:xfrm>
            <a:off x="0" y="1906650"/>
            <a:ext cx="12192000" cy="2650086"/>
          </a:xfrm>
          <a:prstGeom prst="rect">
            <a:avLst/>
          </a:prstGeom>
          <a:solidFill>
            <a:srgbClr val="FFEB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3239EC90-83C1-46A9-AF53-39310C97D5B6}"/>
              </a:ext>
            </a:extLst>
          </p:cNvPr>
          <p:cNvSpPr/>
          <p:nvPr/>
        </p:nvSpPr>
        <p:spPr>
          <a:xfrm>
            <a:off x="323850" y="2013561"/>
            <a:ext cx="6486937" cy="255454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ctr" defTabSz="457200">
              <a:defRPr/>
            </a:pPr>
            <a:r>
              <a:rPr lang="tr-TR" altLang="ko-KR" sz="40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Pulmoner </a:t>
            </a:r>
            <a:r>
              <a:rPr lang="tr-TR" altLang="ko-KR" sz="4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Rehabilitasyon Programı </a:t>
            </a:r>
            <a:r>
              <a:rPr lang="tr-TR" altLang="ko-KR" sz="40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Yapılandırması ve Gereklilik </a:t>
            </a:r>
            <a:r>
              <a:rPr lang="tr-TR" altLang="ko-KR" sz="4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Oluşturan </a:t>
            </a:r>
            <a:r>
              <a:rPr lang="tr-TR" altLang="ko-KR" sz="40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Durumlar</a:t>
            </a:r>
            <a:endParaRPr lang="tr-TR" altLang="ko-KR" sz="40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637" y="1328683"/>
            <a:ext cx="4633249" cy="3719567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-2359" y="6254150"/>
            <a:ext cx="12192000" cy="603849"/>
          </a:xfrm>
          <a:prstGeom prst="rect">
            <a:avLst/>
          </a:prstGeom>
          <a:gradFill flip="none" rotWithShape="1">
            <a:gsLst>
              <a:gs pos="0">
                <a:srgbClr val="6C0000"/>
              </a:gs>
              <a:gs pos="74000">
                <a:srgbClr val="C00000"/>
              </a:gs>
              <a:gs pos="83000">
                <a:srgbClr val="C00000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50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C389C8-D8BC-4BA8-B2F7-7632EC260B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9789"/>
          <a:stretch/>
        </p:blipFill>
        <p:spPr>
          <a:xfrm>
            <a:off x="0" y="134435"/>
            <a:ext cx="12192000" cy="5998351"/>
          </a:xfrm>
          <a:prstGeom prst="rect">
            <a:avLst/>
          </a:prstGeom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id="{DFE7EDD4-D9EB-471C-812F-AE4DC16DF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8438" y="1844676"/>
            <a:ext cx="59039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A177F32E-D000-47D5-BF23-97C76F9598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562" y="3446175"/>
            <a:ext cx="9111421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tr-TR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Programlar kişiye özel yapılandırılmalıdır.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tr-TR" altLang="en-US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tr-TR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Merkez ve ekip yapılanması hasta seçiminde dikkate alınmalıdır.</a:t>
            </a:r>
            <a:endParaRPr kumimoji="0" lang="en-GB" altLang="en-US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CC00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tr-TR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 Box 11">
            <a:extLst>
              <a:ext uri="{FF2B5EF4-FFF2-40B4-BE49-F238E27FC236}">
                <a16:creationId xmlns:a16="http://schemas.microsoft.com/office/drawing/2014/main" id="{D9A0921E-1B2E-4488-B1EB-2F1E7DBAE2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1472725"/>
            <a:ext cx="8137525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Pulmoner Rehabilitasyon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Multidisipliner Bir Yaklaşımdır</a:t>
            </a:r>
            <a:endParaRPr kumimoji="0" lang="tr-TR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Resim 12">
            <a:extLst>
              <a:ext uri="{FF2B5EF4-FFF2-40B4-BE49-F238E27FC236}">
                <a16:creationId xmlns:a16="http://schemas.microsoft.com/office/drawing/2014/main" id="{CE1C227A-DE9E-407D-A3D9-518CCC9BF8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006" y="898219"/>
            <a:ext cx="777210" cy="2051834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-2359" y="6254150"/>
            <a:ext cx="12192000" cy="603849"/>
          </a:xfrm>
          <a:prstGeom prst="rect">
            <a:avLst/>
          </a:prstGeom>
          <a:gradFill flip="none" rotWithShape="1">
            <a:gsLst>
              <a:gs pos="0">
                <a:srgbClr val="6C0000"/>
              </a:gs>
              <a:gs pos="74000">
                <a:srgbClr val="C00000"/>
              </a:gs>
              <a:gs pos="83000">
                <a:srgbClr val="C00000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77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DCE7496-0F62-4302-BF48-2C406B2807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9789"/>
          <a:stretch/>
        </p:blipFill>
        <p:spPr>
          <a:xfrm>
            <a:off x="0" y="134435"/>
            <a:ext cx="12192000" cy="5998351"/>
          </a:xfrm>
          <a:prstGeom prst="rect">
            <a:avLst/>
          </a:prstGeom>
        </p:spPr>
      </p:pic>
      <p:sp>
        <p:nvSpPr>
          <p:cNvPr id="2" name="TextBox 6">
            <a:extLst>
              <a:ext uri="{FF2B5EF4-FFF2-40B4-BE49-F238E27FC236}">
                <a16:creationId xmlns:a16="http://schemas.microsoft.com/office/drawing/2014/main" id="{1A4F2EBE-7BAF-436D-AFC3-BA30E7A9F760}"/>
              </a:ext>
            </a:extLst>
          </p:cNvPr>
          <p:cNvSpPr txBox="1"/>
          <p:nvPr/>
        </p:nvSpPr>
        <p:spPr>
          <a:xfrm>
            <a:off x="675044" y="1369876"/>
            <a:ext cx="10586513" cy="5021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Doktor</a:t>
            </a:r>
          </a:p>
          <a:p>
            <a:pPr marL="342900" marR="0" lvl="0" indent="-34290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Fizyoterapist</a:t>
            </a:r>
          </a:p>
          <a:p>
            <a:pPr marL="342900" marR="0" lvl="0" indent="-34290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Solunum terapisti</a:t>
            </a:r>
          </a:p>
          <a:p>
            <a:pPr marL="342900" marR="0" lvl="0" indent="-34290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Diyetisyen</a:t>
            </a:r>
          </a:p>
          <a:p>
            <a:pPr marL="342900" marR="0" lvl="0" indent="-34290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Klinik fizyolog</a:t>
            </a:r>
          </a:p>
          <a:p>
            <a:pPr marL="342900" marR="0" lvl="0" indent="-34290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Psikolog</a:t>
            </a:r>
          </a:p>
          <a:p>
            <a:pPr marL="342900" marR="0" lvl="0" indent="-34290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Hemşire</a:t>
            </a:r>
          </a:p>
          <a:p>
            <a:pPr marL="342900" marR="0" lvl="0" indent="-34290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İş-uğraşı terapisti</a:t>
            </a: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9A674231-B60D-48E0-8682-B25E40739994}"/>
              </a:ext>
            </a:extLst>
          </p:cNvPr>
          <p:cNvSpPr/>
          <p:nvPr/>
        </p:nvSpPr>
        <p:spPr>
          <a:xfrm>
            <a:off x="675044" y="600888"/>
            <a:ext cx="91463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Pulmoner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Rehabilitasyonda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Multidisipliner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Ekip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etin kutusu 1">
            <a:extLst>
              <a:ext uri="{FF2B5EF4-FFF2-40B4-BE49-F238E27FC236}">
                <a16:creationId xmlns:a16="http://schemas.microsoft.com/office/drawing/2014/main" id="{7CFEE17E-BB82-461F-9E68-73FC1FA76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7824" y="3059060"/>
            <a:ext cx="6985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Minimum ekip yapısı; doktor, fizyoterapist</a:t>
            </a:r>
          </a:p>
        </p:txBody>
      </p:sp>
      <p:sp>
        <p:nvSpPr>
          <p:cNvPr id="8" name="Dikdörtgen 7"/>
          <p:cNvSpPr/>
          <p:nvPr/>
        </p:nvSpPr>
        <p:spPr>
          <a:xfrm>
            <a:off x="-2359" y="6254150"/>
            <a:ext cx="12192000" cy="603849"/>
          </a:xfrm>
          <a:prstGeom prst="rect">
            <a:avLst/>
          </a:prstGeom>
          <a:gradFill flip="none" rotWithShape="1">
            <a:gsLst>
              <a:gs pos="0">
                <a:srgbClr val="6C0000"/>
              </a:gs>
              <a:gs pos="74000">
                <a:srgbClr val="C00000"/>
              </a:gs>
              <a:gs pos="83000">
                <a:srgbClr val="C00000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178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>
            <a:extLst>
              <a:ext uri="{FF2B5EF4-FFF2-40B4-BE49-F238E27FC236}">
                <a16:creationId xmlns:a16="http://schemas.microsoft.com/office/drawing/2014/main" id="{9A674231-B60D-48E0-8682-B25E40739994}"/>
              </a:ext>
            </a:extLst>
          </p:cNvPr>
          <p:cNvSpPr/>
          <p:nvPr/>
        </p:nvSpPr>
        <p:spPr>
          <a:xfrm>
            <a:off x="675044" y="600888"/>
            <a:ext cx="91463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Pulmoner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Rehabilitasyon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Bileşenleri</a:t>
            </a:r>
            <a:endParaRPr kumimoji="0" lang="tr-TR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15FF1438-EA2C-498B-9E5D-664710F45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349617"/>
            <a:ext cx="2667000" cy="2514600"/>
          </a:xfrm>
          <a:custGeom>
            <a:avLst/>
            <a:gdLst>
              <a:gd name="G0" fmla="+- 8921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8921"/>
              <a:gd name="G18" fmla="*/ 8921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8921 10800 0"/>
              <a:gd name="G26" fmla="?: G9 G17 G25"/>
              <a:gd name="G27" fmla="?: G9 0 21600"/>
              <a:gd name="G28" fmla="cos 10800 11796480"/>
              <a:gd name="G29" fmla="sin 10800 11796480"/>
              <a:gd name="G30" fmla="sin 8921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939 w 21600"/>
              <a:gd name="T15" fmla="*/ 10800 h 21600"/>
              <a:gd name="T16" fmla="*/ 10800 w 21600"/>
              <a:gd name="T17" fmla="*/ 1879 h 21600"/>
              <a:gd name="T18" fmla="*/ 20661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879" y="10800"/>
                </a:moveTo>
                <a:cubicBezTo>
                  <a:pt x="1879" y="5873"/>
                  <a:pt x="5873" y="1879"/>
                  <a:pt x="10800" y="1879"/>
                </a:cubicBezTo>
                <a:cubicBezTo>
                  <a:pt x="15726" y="1878"/>
                  <a:pt x="19720" y="5873"/>
                  <a:pt x="19721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C00000"/>
          </a:solidFill>
          <a:ln w="2857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9CCB99-FE1C-4606-A142-C763EFFE1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1538" y="2503774"/>
            <a:ext cx="4392612" cy="1497293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ETKİNLİĞİN DEĞERLENDİRİLMESİ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Egzersiz kapasitesi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Yaşam </a:t>
            </a:r>
            <a:r>
              <a: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kalitesi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ispne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algısı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Etkinlik -maliyet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D5A5482A-0624-4C13-B05B-8A42778260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0281" y="1071775"/>
            <a:ext cx="3829320" cy="1401885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tr-TR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İÇERİK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gzersiz eğitimi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Eğitim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Nutrisyonel değerlendirme destek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Psikolojik ve sosyal destek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8">
            <a:extLst>
              <a:ext uri="{FF2B5EF4-FFF2-40B4-BE49-F238E27FC236}">
                <a16:creationId xmlns:a16="http://schemas.microsoft.com/office/drawing/2014/main" id="{D6F03DC5-F54F-4FDE-B15F-1C6E17A2ED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0" y="3070342"/>
            <a:ext cx="1676400" cy="1600200"/>
          </a:xfrm>
          <a:prstGeom prst="ellips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036F133A-5A90-495E-8706-F6A092F3D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3" y="3646605"/>
            <a:ext cx="14414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99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HASTA</a:t>
            </a:r>
            <a:endParaRPr kumimoji="0" lang="en-GB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utoShape 10">
            <a:extLst>
              <a:ext uri="{FF2B5EF4-FFF2-40B4-BE49-F238E27FC236}">
                <a16:creationId xmlns:a16="http://schemas.microsoft.com/office/drawing/2014/main" id="{CA4F7476-72F0-47ED-8CBF-913BE9935C75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524000" y="2709980"/>
            <a:ext cx="2667000" cy="2514600"/>
          </a:xfrm>
          <a:custGeom>
            <a:avLst/>
            <a:gdLst>
              <a:gd name="G0" fmla="+- 8921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8921"/>
              <a:gd name="G18" fmla="*/ 8921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8921 10800 0"/>
              <a:gd name="G26" fmla="?: G9 G17 G25"/>
              <a:gd name="G27" fmla="?: G9 0 21600"/>
              <a:gd name="G28" fmla="cos 10800 11796480"/>
              <a:gd name="G29" fmla="sin 10800 11796480"/>
              <a:gd name="G30" fmla="sin 8921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939 w 21600"/>
              <a:gd name="T15" fmla="*/ 10800 h 21600"/>
              <a:gd name="T16" fmla="*/ 10800 w 21600"/>
              <a:gd name="T17" fmla="*/ 1879 h 21600"/>
              <a:gd name="T18" fmla="*/ 20661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879" y="10800"/>
                </a:moveTo>
                <a:cubicBezTo>
                  <a:pt x="1879" y="5873"/>
                  <a:pt x="5873" y="1879"/>
                  <a:pt x="10800" y="1879"/>
                </a:cubicBezTo>
                <a:cubicBezTo>
                  <a:pt x="15726" y="1878"/>
                  <a:pt x="19720" y="5873"/>
                  <a:pt x="19721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2813E324-E3FC-4C73-99A7-4B481FA27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1846381"/>
            <a:ext cx="233429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Multi dis</a:t>
            </a:r>
            <a:r>
              <a:rPr kumimoji="0" lang="tr-TR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ipliner</a:t>
            </a:r>
            <a:r>
              <a:rPr kumimoji="0" lang="tr-TR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EKİP</a:t>
            </a:r>
            <a:endParaRPr kumimoji="0" lang="en-GB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 Box 13">
            <a:extLst>
              <a:ext uri="{FF2B5EF4-FFF2-40B4-BE49-F238E27FC236}">
                <a16:creationId xmlns:a16="http://schemas.microsoft.com/office/drawing/2014/main" id="{C62B7E39-3DFF-42C0-9880-13E694CEB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3627" y="5394432"/>
            <a:ext cx="6767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Aile</a:t>
            </a:r>
            <a:endParaRPr kumimoji="0" lang="en-GB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8">
            <a:extLst>
              <a:ext uri="{FF2B5EF4-FFF2-40B4-BE49-F238E27FC236}">
                <a16:creationId xmlns:a16="http://schemas.microsoft.com/office/drawing/2014/main" id="{7071FAA2-57E9-4708-87A4-0E1315325C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5964" y="4067114"/>
            <a:ext cx="3889375" cy="1943057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Line 20">
            <a:extLst>
              <a:ext uri="{FF2B5EF4-FFF2-40B4-BE49-F238E27FC236}">
                <a16:creationId xmlns:a16="http://schemas.microsoft.com/office/drawing/2014/main" id="{1817AD04-5905-45D8-B2E2-040AAF8A1982}"/>
              </a:ext>
            </a:extLst>
          </p:cNvPr>
          <p:cNvSpPr>
            <a:spLocks noChangeShapeType="1"/>
          </p:cNvSpPr>
          <p:nvPr/>
        </p:nvSpPr>
        <p:spPr bwMode="auto">
          <a:xfrm>
            <a:off x="2063750" y="2925880"/>
            <a:ext cx="287338" cy="2159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Line 21">
            <a:extLst>
              <a:ext uri="{FF2B5EF4-FFF2-40B4-BE49-F238E27FC236}">
                <a16:creationId xmlns:a16="http://schemas.microsoft.com/office/drawing/2014/main" id="{140B3660-85EB-44DD-A748-F61F98692AE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59150" y="2925880"/>
            <a:ext cx="287338" cy="2159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Line 22">
            <a:extLst>
              <a:ext uri="{FF2B5EF4-FFF2-40B4-BE49-F238E27FC236}">
                <a16:creationId xmlns:a16="http://schemas.microsoft.com/office/drawing/2014/main" id="{78FD09EC-E6A5-4E20-81EC-4561131C5A0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55913" y="4726105"/>
            <a:ext cx="0" cy="2159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Line 23">
            <a:extLst>
              <a:ext uri="{FF2B5EF4-FFF2-40B4-BE49-F238E27FC236}">
                <a16:creationId xmlns:a16="http://schemas.microsoft.com/office/drawing/2014/main" id="{04ECFD13-A816-4978-A477-537EB83728D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16235" y="2636519"/>
            <a:ext cx="903285" cy="678329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Line 24">
            <a:extLst>
              <a:ext uri="{FF2B5EF4-FFF2-40B4-BE49-F238E27FC236}">
                <a16:creationId xmlns:a16="http://schemas.microsoft.com/office/drawing/2014/main" id="{757CD939-C097-49CB-A463-517BF2C250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00280" y="3464515"/>
            <a:ext cx="1518189" cy="63929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Line 25">
            <a:extLst>
              <a:ext uri="{FF2B5EF4-FFF2-40B4-BE49-F238E27FC236}">
                <a16:creationId xmlns:a16="http://schemas.microsoft.com/office/drawing/2014/main" id="{953D5C3F-E223-40A1-9A4F-98255DD43EF3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6236" y="3779581"/>
            <a:ext cx="903285" cy="25249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Dikdörtgen 1">
            <a:extLst>
              <a:ext uri="{FF2B5EF4-FFF2-40B4-BE49-F238E27FC236}">
                <a16:creationId xmlns:a16="http://schemas.microsoft.com/office/drawing/2014/main" id="{646D66F2-7A4D-4286-A945-3B4FF472A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5964" y="4032009"/>
            <a:ext cx="295802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en-US" sz="2000" b="1" i="0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İŞLEYİŞ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Hasta seçimi</a:t>
            </a: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Başlangıç değerlendirilmesi</a:t>
            </a: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  <a:r>
              <a:rPr kumimoji="0" lang="en-GB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ehabili</a:t>
            </a:r>
            <a:r>
              <a:rPr kumimoji="0" lang="tr-T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tasyon programı</a:t>
            </a: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Etkinliğin değerlendirilmesi</a:t>
            </a: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İdame tedavi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Takip</a:t>
            </a: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Dikdörtgen 20"/>
          <p:cNvSpPr/>
          <p:nvPr/>
        </p:nvSpPr>
        <p:spPr>
          <a:xfrm>
            <a:off x="-2359" y="6254150"/>
            <a:ext cx="12192000" cy="603849"/>
          </a:xfrm>
          <a:prstGeom prst="rect">
            <a:avLst/>
          </a:prstGeom>
          <a:gradFill flip="none" rotWithShape="1">
            <a:gsLst>
              <a:gs pos="0">
                <a:srgbClr val="6C0000"/>
              </a:gs>
              <a:gs pos="74000">
                <a:srgbClr val="C00000"/>
              </a:gs>
              <a:gs pos="83000">
                <a:srgbClr val="C00000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860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/>
      <p:bldP spid="12" grpId="0"/>
      <p:bldP spid="13" grpId="0" animBg="1"/>
      <p:bldP spid="17" grpId="0" animBg="1"/>
      <p:bldP spid="18" grpId="0" animBg="1"/>
      <p:bldP spid="19" grpId="0" animBg="1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>
            <a:extLst>
              <a:ext uri="{FF2B5EF4-FFF2-40B4-BE49-F238E27FC236}">
                <a16:creationId xmlns:a16="http://schemas.microsoft.com/office/drawing/2014/main" id="{AEAB794E-7DBF-49DA-BC56-845082A13984}"/>
              </a:ext>
            </a:extLst>
          </p:cNvPr>
          <p:cNvSpPr txBox="1"/>
          <p:nvPr/>
        </p:nvSpPr>
        <p:spPr>
          <a:xfrm>
            <a:off x="675043" y="1225497"/>
            <a:ext cx="7425347" cy="4404988"/>
          </a:xfrm>
          <a:prstGeom prst="rect">
            <a:avLst/>
          </a:prstGeom>
          <a:solidFill>
            <a:srgbClr val="FFEBEB"/>
          </a:solidFill>
        </p:spPr>
        <p:txBody>
          <a:bodyPr wrap="square" rtlCol="0">
            <a:spAutoFit/>
          </a:bodyPr>
          <a:lstStyle/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kumimoji="0" lang="tr-TR" sz="2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lang="tr-TR" sz="21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kumimoji="0" lang="tr-TR" sz="2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lang="tr-TR" sz="21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kumimoji="0" lang="tr-TR" sz="2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lang="tr-TR" sz="21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kumimoji="0" lang="tr-TR" sz="2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lang="tr-TR" sz="21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kumimoji="0" lang="tr-TR" sz="2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1A4F2EBE-7BAF-436D-AFC3-BA30E7A9F760}"/>
              </a:ext>
            </a:extLst>
          </p:cNvPr>
          <p:cNvSpPr txBox="1"/>
          <p:nvPr/>
        </p:nvSpPr>
        <p:spPr>
          <a:xfrm>
            <a:off x="675044" y="1321756"/>
            <a:ext cx="7425346" cy="484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355600" rtl="0" eaLnBrk="1" fontAlgn="auto" latinLnBrk="0" hangingPunct="1">
              <a:spcBef>
                <a:spcPts val="400"/>
              </a:spcBef>
              <a:spcAft>
                <a:spcPts val="40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Hasta ve ailesinin eğitimi</a:t>
            </a:r>
          </a:p>
          <a:p>
            <a:pPr marL="342900" marR="0" lvl="0" indent="-342900" algn="l" defTabSz="355600" rtl="0" eaLnBrk="1" fontAlgn="auto" latinLnBrk="0" hangingPunct="1">
              <a:spcBef>
                <a:spcPts val="400"/>
              </a:spcBef>
              <a:spcAft>
                <a:spcPts val="40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Egzersiz eğitimi </a:t>
            </a:r>
          </a:p>
          <a:p>
            <a:pPr marL="342900" marR="0" lvl="0" indent="-342900" algn="l" defTabSz="355600" rtl="0" eaLnBrk="1" fontAlgn="auto" latinLnBrk="0" hangingPunct="1">
              <a:spcBef>
                <a:spcPts val="400"/>
              </a:spcBef>
              <a:spcAft>
                <a:spcPts val="40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Vücut kompozisyonunun değerlendirilmesi  </a:t>
            </a:r>
          </a:p>
          <a:p>
            <a:pPr marL="342900" marR="0" lvl="0" indent="-342900" algn="l" defTabSz="355600" rtl="0" eaLnBrk="1" fontAlgn="auto" latinLnBrk="0" hangingPunct="1">
              <a:spcBef>
                <a:spcPts val="400"/>
              </a:spcBef>
              <a:spcAft>
                <a:spcPts val="40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Beslenme desteği</a:t>
            </a:r>
          </a:p>
          <a:p>
            <a:pPr marL="342900" marR="0" lvl="0" indent="-342900" algn="l" defTabSz="355600" rtl="0" eaLnBrk="1" fontAlgn="auto" latinLnBrk="0" hangingPunct="1">
              <a:spcBef>
                <a:spcPts val="400"/>
              </a:spcBef>
              <a:spcAft>
                <a:spcPts val="40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Psikososyal destek</a:t>
            </a:r>
          </a:p>
          <a:p>
            <a:pPr marL="342900" marR="0" lvl="0" indent="-342900" algn="l" defTabSz="355600" rtl="0" eaLnBrk="1" fontAlgn="auto" latinLnBrk="0" hangingPunct="1">
              <a:spcBef>
                <a:spcPts val="400"/>
              </a:spcBef>
              <a:spcAft>
                <a:spcPts val="40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Nefes darlığı ile baş edebilme yöntemleri</a:t>
            </a:r>
          </a:p>
          <a:p>
            <a:pPr marL="342900" marR="0" lvl="0" indent="-342900" algn="l" defTabSz="355600" rtl="0" eaLnBrk="1" fontAlgn="auto" latinLnBrk="0" hangingPunct="1">
              <a:spcBef>
                <a:spcPts val="400"/>
              </a:spcBef>
              <a:spcAft>
                <a:spcPts val="40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İş-uğraşı tedavisi</a:t>
            </a:r>
          </a:p>
          <a:p>
            <a:pPr marL="342900" marR="0" lvl="0" indent="-342900" algn="l" defTabSz="355600" rtl="0" eaLnBrk="1" fontAlgn="auto" latinLnBrk="0" hangingPunct="1">
              <a:spcBef>
                <a:spcPts val="400"/>
              </a:spcBef>
              <a:spcAft>
                <a:spcPts val="40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Enerji koruma yöntemleri</a:t>
            </a:r>
          </a:p>
          <a:p>
            <a:pPr marL="342900" marR="0" lvl="0" indent="-342900" algn="l" defTabSz="355600" rtl="0" eaLnBrk="1" fontAlgn="auto" latinLnBrk="0" hangingPunct="1">
              <a:spcBef>
                <a:spcPts val="400"/>
              </a:spcBef>
              <a:spcAft>
                <a:spcPts val="40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Pulmoner rehabilitasyonun etkili olabilmesi için en az 8 hafta süre ile uygulanması gereklidir.</a:t>
            </a: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9A674231-B60D-48E0-8682-B25E40739994}"/>
              </a:ext>
            </a:extLst>
          </p:cNvPr>
          <p:cNvSpPr/>
          <p:nvPr/>
        </p:nvSpPr>
        <p:spPr>
          <a:xfrm>
            <a:off x="675044" y="600888"/>
            <a:ext cx="91463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Pulmoner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Rehabilitasyon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Programı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Yapılandırması</a:t>
            </a:r>
            <a:endParaRPr kumimoji="0" lang="tr-TR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53E244C0-DAA8-40B7-8257-37E5D42F70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322"/>
          <a:stretch/>
        </p:blipFill>
        <p:spPr>
          <a:xfrm>
            <a:off x="8448261" y="1225497"/>
            <a:ext cx="3150704" cy="4404988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-2359" y="6254150"/>
            <a:ext cx="12192000" cy="603849"/>
          </a:xfrm>
          <a:prstGeom prst="rect">
            <a:avLst/>
          </a:prstGeom>
          <a:gradFill flip="none" rotWithShape="1">
            <a:gsLst>
              <a:gs pos="0">
                <a:srgbClr val="6C0000"/>
              </a:gs>
              <a:gs pos="74000">
                <a:srgbClr val="C00000"/>
              </a:gs>
              <a:gs pos="83000">
                <a:srgbClr val="C00000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220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1A4F2EBE-7BAF-436D-AFC3-BA30E7A9F760}"/>
              </a:ext>
            </a:extLst>
          </p:cNvPr>
          <p:cNvSpPr txBox="1"/>
          <p:nvPr/>
        </p:nvSpPr>
        <p:spPr>
          <a:xfrm>
            <a:off x="675044" y="3429000"/>
            <a:ext cx="5177116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9A674231-B60D-48E0-8682-B25E40739994}"/>
              </a:ext>
            </a:extLst>
          </p:cNvPr>
          <p:cNvSpPr/>
          <p:nvPr/>
        </p:nvSpPr>
        <p:spPr>
          <a:xfrm>
            <a:off x="675044" y="600888"/>
            <a:ext cx="91463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Pulmoner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Rehabilitasyon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Kime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Uygulanır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F0C74FB-59B8-4257-9F55-DB5B407A9C41}"/>
              </a:ext>
            </a:extLst>
          </p:cNvPr>
          <p:cNvGraphicFramePr/>
          <p:nvPr>
            <p:extLst/>
          </p:nvPr>
        </p:nvGraphicFramePr>
        <p:xfrm>
          <a:off x="725797" y="1238558"/>
          <a:ext cx="10651263" cy="4825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Dikdörtgen 5"/>
          <p:cNvSpPr/>
          <p:nvPr/>
        </p:nvSpPr>
        <p:spPr>
          <a:xfrm>
            <a:off x="-2359" y="6254150"/>
            <a:ext cx="12192000" cy="603849"/>
          </a:xfrm>
          <a:prstGeom prst="rect">
            <a:avLst/>
          </a:prstGeom>
          <a:gradFill flip="none" rotWithShape="1">
            <a:gsLst>
              <a:gs pos="0">
                <a:srgbClr val="6C0000"/>
              </a:gs>
              <a:gs pos="74000">
                <a:srgbClr val="C00000"/>
              </a:gs>
              <a:gs pos="83000">
                <a:srgbClr val="C00000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12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>
            <a:extLst>
              <a:ext uri="{FF2B5EF4-FFF2-40B4-BE49-F238E27FC236}">
                <a16:creationId xmlns:a16="http://schemas.microsoft.com/office/drawing/2014/main" id="{88A73861-AF6D-4EDB-B047-DABC79507D6A}"/>
              </a:ext>
            </a:extLst>
          </p:cNvPr>
          <p:cNvSpPr txBox="1"/>
          <p:nvPr/>
        </p:nvSpPr>
        <p:spPr>
          <a:xfrm>
            <a:off x="675044" y="1225497"/>
            <a:ext cx="10586512" cy="4404988"/>
          </a:xfrm>
          <a:prstGeom prst="rect">
            <a:avLst/>
          </a:prstGeom>
          <a:solidFill>
            <a:srgbClr val="FFEBEB"/>
          </a:solidFill>
          <a:ln cap="rnd">
            <a:noFill/>
          </a:ln>
          <a:effectLst>
            <a:softEdge rad="12700"/>
          </a:effectLst>
        </p:spPr>
        <p:txBody>
          <a:bodyPr wrap="square" rtlCol="0">
            <a:spAutoFit/>
          </a:bodyPr>
          <a:lstStyle/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kumimoji="0" lang="tr-TR" sz="2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lang="tr-TR" sz="21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kumimoji="0" lang="tr-TR" sz="2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lang="tr-TR" sz="21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kumimoji="0" lang="tr-TR" sz="2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lang="tr-TR" sz="21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kumimoji="0" lang="tr-TR" sz="2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lang="tr-TR" sz="21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kumimoji="0" lang="tr-TR" sz="2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1A4F2EBE-7BAF-436D-AFC3-BA30E7A9F760}"/>
              </a:ext>
            </a:extLst>
          </p:cNvPr>
          <p:cNvSpPr txBox="1"/>
          <p:nvPr/>
        </p:nvSpPr>
        <p:spPr>
          <a:xfrm>
            <a:off x="675044" y="1177376"/>
            <a:ext cx="992628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İstirahat ya da egzersiz dispnesi</a:t>
            </a:r>
          </a:p>
          <a:p>
            <a:pPr marL="342900" marR="0" lvl="0" indent="-34290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Egzersiz toleransında azalma</a:t>
            </a:r>
          </a:p>
          <a:p>
            <a:pPr marL="342900" marR="0" lvl="0" indent="-34290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Günlük yaşam aktivitelerinde yetersizlik</a:t>
            </a:r>
          </a:p>
          <a:p>
            <a:pPr marL="342900" marR="0" lvl="0" indent="-34290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Sağlık durumunda bozulma</a:t>
            </a:r>
          </a:p>
          <a:p>
            <a:pPr marL="342900" marR="0" lvl="0" indent="-34290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Mesleki performansda azalma</a:t>
            </a:r>
          </a:p>
          <a:p>
            <a:pPr marL="342900" marR="0" lvl="0" indent="-34290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Beslenme yetersizliği</a:t>
            </a:r>
          </a:p>
          <a:p>
            <a:pPr marL="342900" marR="0" lvl="0" indent="-34290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Acil  başvurusu, hospitalizasyon, akut bakım ihtiyacında artma</a:t>
            </a:r>
          </a:p>
          <a:p>
            <a:pPr marL="342900" marR="0" lvl="0" indent="-34290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Tıbbi harcamalarda artış</a:t>
            </a: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9A674231-B60D-48E0-8682-B25E40739994}"/>
              </a:ext>
            </a:extLst>
          </p:cNvPr>
          <p:cNvSpPr/>
          <p:nvPr/>
        </p:nvSpPr>
        <p:spPr>
          <a:xfrm>
            <a:off x="675044" y="600888"/>
            <a:ext cx="91463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Pulmoner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Rehabilitasyona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Gereklilik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Oluşturan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Durumlar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-2359" y="6254150"/>
            <a:ext cx="12192000" cy="603849"/>
          </a:xfrm>
          <a:prstGeom prst="rect">
            <a:avLst/>
          </a:prstGeom>
          <a:gradFill flip="none" rotWithShape="1">
            <a:gsLst>
              <a:gs pos="0">
                <a:srgbClr val="6C0000"/>
              </a:gs>
              <a:gs pos="74000">
                <a:srgbClr val="C00000"/>
              </a:gs>
              <a:gs pos="83000">
                <a:srgbClr val="C00000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449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>
            <a:extLst>
              <a:ext uri="{FF2B5EF4-FFF2-40B4-BE49-F238E27FC236}">
                <a16:creationId xmlns:a16="http://schemas.microsoft.com/office/drawing/2014/main" id="{36F06508-93C4-4F70-AD22-2EC6BAD3AC01}"/>
              </a:ext>
            </a:extLst>
          </p:cNvPr>
          <p:cNvSpPr txBox="1"/>
          <p:nvPr/>
        </p:nvSpPr>
        <p:spPr>
          <a:xfrm>
            <a:off x="675044" y="1225497"/>
            <a:ext cx="10586512" cy="4404988"/>
          </a:xfrm>
          <a:prstGeom prst="rect">
            <a:avLst/>
          </a:prstGeom>
          <a:solidFill>
            <a:srgbClr val="FFEBEB"/>
          </a:solidFill>
        </p:spPr>
        <p:txBody>
          <a:bodyPr wrap="square" rtlCol="0">
            <a:spAutoFit/>
          </a:bodyPr>
          <a:lstStyle/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kumimoji="0" lang="tr-TR" sz="2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lang="tr-TR" sz="21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kumimoji="0" lang="tr-TR" sz="2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lang="tr-TR" sz="21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kumimoji="0" lang="tr-TR" sz="2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lang="tr-TR" sz="21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kumimoji="0" lang="tr-TR" sz="2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lang="tr-TR" sz="21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kumimoji="0" lang="tr-TR" sz="2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1A4F2EBE-7BAF-436D-AFC3-BA30E7A9F760}"/>
              </a:ext>
            </a:extLst>
          </p:cNvPr>
          <p:cNvSpPr txBox="1"/>
          <p:nvPr/>
        </p:nvSpPr>
        <p:spPr>
          <a:xfrm>
            <a:off x="675044" y="1748460"/>
            <a:ext cx="1058651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Eşlik eden hastalık;</a:t>
            </a:r>
          </a:p>
          <a:p>
            <a:pPr marL="720000" marR="0" lvl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Ciddi </a:t>
            </a:r>
            <a:r>
              <a:rPr kumimoji="0" lang="tr-T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pulmoner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hipertansiyon</a:t>
            </a:r>
          </a:p>
          <a:p>
            <a:pPr marL="720000" marR="0" lvl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Stabil olmayan kardiyovasküler hastalık</a:t>
            </a:r>
          </a:p>
          <a:p>
            <a:pPr marL="342900" marR="0" lvl="0" indent="-34290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Rehabilitasyonu engelleyecek;</a:t>
            </a:r>
          </a:p>
          <a:p>
            <a:pPr marL="720000" defTabSz="355600">
              <a:lnSpc>
                <a:spcPct val="150000"/>
              </a:lnSpc>
              <a:buClr>
                <a:srgbClr val="C00000"/>
              </a:buClr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lang="tr-TR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Artrit</a:t>
            </a:r>
          </a:p>
          <a:p>
            <a:pPr marL="720000" defTabSz="355600">
              <a:lnSpc>
                <a:spcPct val="150000"/>
              </a:lnSpc>
              <a:buClr>
                <a:srgbClr val="C00000"/>
              </a:buClr>
              <a:defRPr/>
            </a:pPr>
            <a:r>
              <a:rPr lang="tr-TR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- Ciddi nörolojik, bilişsel, </a:t>
            </a:r>
            <a:r>
              <a:rPr lang="tr-TR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psikiyatrik </a:t>
            </a:r>
            <a:r>
              <a:rPr lang="tr-TR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hastalık 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9A674231-B60D-48E0-8682-B25E40739994}"/>
              </a:ext>
            </a:extLst>
          </p:cNvPr>
          <p:cNvSpPr/>
          <p:nvPr/>
        </p:nvSpPr>
        <p:spPr>
          <a:xfrm>
            <a:off x="675044" y="600888"/>
            <a:ext cx="91463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Pulmoner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Rehabilitasyon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Hariç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Tutma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Kriterleri</a:t>
            </a:r>
            <a:endParaRPr kumimoji="0" lang="tr-TR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-2359" y="6254150"/>
            <a:ext cx="12192000" cy="603849"/>
          </a:xfrm>
          <a:prstGeom prst="rect">
            <a:avLst/>
          </a:prstGeom>
          <a:gradFill flip="none" rotWithShape="1">
            <a:gsLst>
              <a:gs pos="0">
                <a:srgbClr val="6C0000"/>
              </a:gs>
              <a:gs pos="74000">
                <a:srgbClr val="C00000"/>
              </a:gs>
              <a:gs pos="83000">
                <a:srgbClr val="C00000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171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984C3C58-A72E-4925-A149-3C788E276C36}"/>
              </a:ext>
            </a:extLst>
          </p:cNvPr>
          <p:cNvSpPr/>
          <p:nvPr/>
        </p:nvSpPr>
        <p:spPr>
          <a:xfrm>
            <a:off x="0" y="1788928"/>
            <a:ext cx="12192000" cy="2880320"/>
          </a:xfrm>
          <a:prstGeom prst="rect">
            <a:avLst/>
          </a:prstGeom>
          <a:solidFill>
            <a:srgbClr val="C00000"/>
          </a:solidFill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E033D89F-3E9C-4FEC-AF01-6126F97BEEF4}"/>
              </a:ext>
            </a:extLst>
          </p:cNvPr>
          <p:cNvSpPr/>
          <p:nvPr/>
        </p:nvSpPr>
        <p:spPr>
          <a:xfrm>
            <a:off x="0" y="1906650"/>
            <a:ext cx="12192000" cy="2650086"/>
          </a:xfrm>
          <a:prstGeom prst="rect">
            <a:avLst/>
          </a:prstGeom>
          <a:solidFill>
            <a:srgbClr val="FFEB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3239EC90-83C1-46A9-AF53-39310C97D5B6}"/>
              </a:ext>
            </a:extLst>
          </p:cNvPr>
          <p:cNvSpPr/>
          <p:nvPr/>
        </p:nvSpPr>
        <p:spPr>
          <a:xfrm>
            <a:off x="466725" y="2259592"/>
            <a:ext cx="6486937" cy="193899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ctr" defTabSz="457200">
              <a:defRPr/>
            </a:pPr>
            <a:r>
              <a:rPr lang="tr-TR" altLang="ko-KR" sz="4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Birinci Basamakta Pulmoner Rehabilitasyon </a:t>
            </a:r>
            <a:r>
              <a:rPr lang="tr-TR" altLang="ko-KR" sz="40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Bileşenleri ve  Adayların Seçimi</a:t>
            </a:r>
            <a:endParaRPr lang="tr-TR" altLang="ko-KR" sz="40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91B25E99-711A-4C03-B27C-3FB01C44D5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70" t="52148" r="1916" b="36178"/>
          <a:stretch/>
        </p:blipFill>
        <p:spPr>
          <a:xfrm>
            <a:off x="6860075" y="1906650"/>
            <a:ext cx="4857740" cy="2650086"/>
          </a:xfrm>
          <a:prstGeom prst="rect">
            <a:avLst/>
          </a:prstGeom>
        </p:spPr>
      </p:pic>
      <p:pic>
        <p:nvPicPr>
          <p:cNvPr id="6" name="Picture 13">
            <a:extLst>
              <a:ext uri="{FF2B5EF4-FFF2-40B4-BE49-F238E27FC236}">
                <a16:creationId xmlns:a16="http://schemas.microsoft.com/office/drawing/2014/main" id="{9E18672D-AF17-498D-BE75-292BA63825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835" t="16560" r="15223" b="12187"/>
          <a:stretch/>
        </p:blipFill>
        <p:spPr>
          <a:xfrm>
            <a:off x="8490048" y="446370"/>
            <a:ext cx="1597794" cy="1516305"/>
          </a:xfrm>
          <a:prstGeom prst="ellipse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-2359" y="6254150"/>
            <a:ext cx="12192000" cy="603849"/>
          </a:xfrm>
          <a:prstGeom prst="rect">
            <a:avLst/>
          </a:prstGeom>
          <a:gradFill flip="none" rotWithShape="1">
            <a:gsLst>
              <a:gs pos="0">
                <a:srgbClr val="6C0000"/>
              </a:gs>
              <a:gs pos="74000">
                <a:srgbClr val="C00000"/>
              </a:gs>
              <a:gs pos="83000">
                <a:srgbClr val="C00000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458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>
            <a:extLst>
              <a:ext uri="{FF2B5EF4-FFF2-40B4-BE49-F238E27FC236}">
                <a16:creationId xmlns:a16="http://schemas.microsoft.com/office/drawing/2014/main" id="{9A674231-B60D-48E0-8682-B25E40739994}"/>
              </a:ext>
            </a:extLst>
          </p:cNvPr>
          <p:cNvSpPr/>
          <p:nvPr/>
        </p:nvSpPr>
        <p:spPr>
          <a:xfrm>
            <a:off x="675044" y="600888"/>
            <a:ext cx="91463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Birinci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Basamakta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Pulmoner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Rehabilitasyon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Bileşenleri</a:t>
            </a:r>
            <a:endParaRPr kumimoji="0" lang="tr-TR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up 15">
            <a:extLst>
              <a:ext uri="{FF2B5EF4-FFF2-40B4-BE49-F238E27FC236}">
                <a16:creationId xmlns:a16="http://schemas.microsoft.com/office/drawing/2014/main" id="{32522ED6-7CAB-451E-BBC7-63FC22260376}"/>
              </a:ext>
            </a:extLst>
          </p:cNvPr>
          <p:cNvGrpSpPr/>
          <p:nvPr/>
        </p:nvGrpSpPr>
        <p:grpSpPr>
          <a:xfrm rot="758184">
            <a:off x="996278" y="1564330"/>
            <a:ext cx="2453873" cy="1539822"/>
            <a:chOff x="1047750" y="2356855"/>
            <a:chExt cx="3569933" cy="2404654"/>
          </a:xfrm>
        </p:grpSpPr>
        <p:pic>
          <p:nvPicPr>
            <p:cNvPr id="5" name="Resim 10">
              <a:extLst>
                <a:ext uri="{FF2B5EF4-FFF2-40B4-BE49-F238E27FC236}">
                  <a16:creationId xmlns:a16="http://schemas.microsoft.com/office/drawing/2014/main" id="{13AF282D-2D8A-4306-BC75-5E152238AB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750" y="2356855"/>
              <a:ext cx="3569933" cy="2404654"/>
            </a:xfrm>
            <a:prstGeom prst="rect">
              <a:avLst/>
            </a:prstGeom>
          </p:spPr>
        </p:pic>
        <p:sp>
          <p:nvSpPr>
            <p:cNvPr id="6" name="Dikdörtgen 19">
              <a:extLst>
                <a:ext uri="{FF2B5EF4-FFF2-40B4-BE49-F238E27FC236}">
                  <a16:creationId xmlns:a16="http://schemas.microsoft.com/office/drawing/2014/main" id="{321A466B-7BD3-4CD6-A755-60A413B6807F}"/>
                </a:ext>
              </a:extLst>
            </p:cNvPr>
            <p:cNvSpPr/>
            <p:nvPr/>
          </p:nvSpPr>
          <p:spPr>
            <a:xfrm rot="20814111">
              <a:off x="1352550" y="2880139"/>
              <a:ext cx="3028237" cy="11054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355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Tx/>
                <a:buFontTx/>
                <a:buNone/>
                <a:tabLst/>
                <a:defRPr/>
              </a:pPr>
              <a:r>
                <a:rPr kumimoji="0" lang="tr-T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Aday olgunun değerlendirilmesi</a:t>
              </a:r>
            </a:p>
          </p:txBody>
        </p:sp>
      </p:grpSp>
      <p:grpSp>
        <p:nvGrpSpPr>
          <p:cNvPr id="7" name="Grup 15">
            <a:extLst>
              <a:ext uri="{FF2B5EF4-FFF2-40B4-BE49-F238E27FC236}">
                <a16:creationId xmlns:a16="http://schemas.microsoft.com/office/drawing/2014/main" id="{E147F8EB-7F83-440D-A6B7-E421A8AC590B}"/>
              </a:ext>
            </a:extLst>
          </p:cNvPr>
          <p:cNvGrpSpPr/>
          <p:nvPr/>
        </p:nvGrpSpPr>
        <p:grpSpPr>
          <a:xfrm rot="758184">
            <a:off x="8561773" y="1614877"/>
            <a:ext cx="2519279" cy="1539822"/>
            <a:chOff x="1047750" y="2356855"/>
            <a:chExt cx="3665083" cy="2404654"/>
          </a:xfrm>
        </p:grpSpPr>
        <p:pic>
          <p:nvPicPr>
            <p:cNvPr id="8" name="Resim 10">
              <a:extLst>
                <a:ext uri="{FF2B5EF4-FFF2-40B4-BE49-F238E27FC236}">
                  <a16:creationId xmlns:a16="http://schemas.microsoft.com/office/drawing/2014/main" id="{4D3C0799-CE15-4F95-8B4D-8FD8E90D3F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750" y="2356855"/>
              <a:ext cx="3569933" cy="2404654"/>
            </a:xfrm>
            <a:prstGeom prst="rect">
              <a:avLst/>
            </a:prstGeom>
          </p:spPr>
        </p:pic>
        <p:sp>
          <p:nvSpPr>
            <p:cNvPr id="9" name="Dikdörtgen 19">
              <a:extLst>
                <a:ext uri="{FF2B5EF4-FFF2-40B4-BE49-F238E27FC236}">
                  <a16:creationId xmlns:a16="http://schemas.microsoft.com/office/drawing/2014/main" id="{B1806055-A46F-4C9A-A081-F5EBA920249C}"/>
                </a:ext>
              </a:extLst>
            </p:cNvPr>
            <p:cNvSpPr/>
            <p:nvPr/>
          </p:nvSpPr>
          <p:spPr>
            <a:xfrm rot="20814111">
              <a:off x="1500043" y="3271766"/>
              <a:ext cx="3212790" cy="624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355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Tx/>
                <a:buFontTx/>
                <a:buNone/>
                <a:tabLst/>
                <a:defRPr/>
              </a:pPr>
              <a:r>
                <a:rPr kumimoji="0" lang="tr-T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Egzersiz programı</a:t>
              </a:r>
            </a:p>
          </p:txBody>
        </p:sp>
      </p:grpSp>
      <p:grpSp>
        <p:nvGrpSpPr>
          <p:cNvPr id="10" name="Grup 15">
            <a:extLst>
              <a:ext uri="{FF2B5EF4-FFF2-40B4-BE49-F238E27FC236}">
                <a16:creationId xmlns:a16="http://schemas.microsoft.com/office/drawing/2014/main" id="{F394E7F9-4E98-4133-AB11-F557C52AD719}"/>
              </a:ext>
            </a:extLst>
          </p:cNvPr>
          <p:cNvGrpSpPr/>
          <p:nvPr/>
        </p:nvGrpSpPr>
        <p:grpSpPr>
          <a:xfrm rot="758184">
            <a:off x="4795377" y="3921721"/>
            <a:ext cx="2453872" cy="1539821"/>
            <a:chOff x="1047750" y="2356855"/>
            <a:chExt cx="3569933" cy="2404654"/>
          </a:xfrm>
        </p:grpSpPr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EAEA0C96-668B-4547-851B-D91563C6C6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750" y="2356855"/>
              <a:ext cx="3569933" cy="2404654"/>
            </a:xfrm>
            <a:prstGeom prst="rect">
              <a:avLst/>
            </a:prstGeom>
          </p:spPr>
        </p:pic>
        <p:sp>
          <p:nvSpPr>
            <p:cNvPr id="12" name="Dikdörtgen 19">
              <a:extLst>
                <a:ext uri="{FF2B5EF4-FFF2-40B4-BE49-F238E27FC236}">
                  <a16:creationId xmlns:a16="http://schemas.microsoft.com/office/drawing/2014/main" id="{69837CCF-4F29-4166-83F8-0C2886EFBBBF}"/>
                </a:ext>
              </a:extLst>
            </p:cNvPr>
            <p:cNvSpPr/>
            <p:nvPr/>
          </p:nvSpPr>
          <p:spPr>
            <a:xfrm rot="20814111">
              <a:off x="1232180" y="2481156"/>
              <a:ext cx="3130998" cy="1586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marR="0" lvl="0" indent="-342900" algn="l" defTabSz="355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355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Tx/>
                <a:buFontTx/>
                <a:buNone/>
                <a:tabLst/>
                <a:defRPr/>
              </a:pPr>
              <a:r>
                <a:rPr kumimoji="0" lang="tr-T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Kronik psikososyal destek</a:t>
              </a:r>
            </a:p>
          </p:txBody>
        </p:sp>
      </p:grpSp>
      <p:grpSp>
        <p:nvGrpSpPr>
          <p:cNvPr id="16" name="Grup 15">
            <a:extLst>
              <a:ext uri="{FF2B5EF4-FFF2-40B4-BE49-F238E27FC236}">
                <a16:creationId xmlns:a16="http://schemas.microsoft.com/office/drawing/2014/main" id="{DC37C3AA-D193-4756-9CDF-F5A39AFC6575}"/>
              </a:ext>
            </a:extLst>
          </p:cNvPr>
          <p:cNvGrpSpPr/>
          <p:nvPr/>
        </p:nvGrpSpPr>
        <p:grpSpPr>
          <a:xfrm rot="758184">
            <a:off x="973612" y="3892718"/>
            <a:ext cx="2453873" cy="1747022"/>
            <a:chOff x="1047750" y="2356855"/>
            <a:chExt cx="3569933" cy="2404654"/>
          </a:xfrm>
        </p:grpSpPr>
        <p:pic>
          <p:nvPicPr>
            <p:cNvPr id="17" name="Resim 10">
              <a:extLst>
                <a:ext uri="{FF2B5EF4-FFF2-40B4-BE49-F238E27FC236}">
                  <a16:creationId xmlns:a16="http://schemas.microsoft.com/office/drawing/2014/main" id="{78594ACD-D50C-4ACE-B6DD-D61DD8BA80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750" y="2356855"/>
              <a:ext cx="3569933" cy="2404654"/>
            </a:xfrm>
            <a:prstGeom prst="rect">
              <a:avLst/>
            </a:prstGeom>
          </p:spPr>
        </p:pic>
        <p:sp>
          <p:nvSpPr>
            <p:cNvPr id="18" name="Dikdörtgen 19">
              <a:extLst>
                <a:ext uri="{FF2B5EF4-FFF2-40B4-BE49-F238E27FC236}">
                  <a16:creationId xmlns:a16="http://schemas.microsoft.com/office/drawing/2014/main" id="{CD30120C-A062-4F1E-982A-18E2D22BF9C1}"/>
                </a:ext>
              </a:extLst>
            </p:cNvPr>
            <p:cNvSpPr/>
            <p:nvPr/>
          </p:nvSpPr>
          <p:spPr>
            <a:xfrm rot="20814111">
              <a:off x="1503195" y="2919131"/>
              <a:ext cx="2845609" cy="13979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355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Tx/>
                <a:buFontTx/>
                <a:buNone/>
                <a:tabLst/>
                <a:defRPr/>
              </a:pPr>
              <a:r>
                <a:rPr kumimoji="0" lang="tr-T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Nutrisyonel değerlendirme-destek</a:t>
              </a:r>
            </a:p>
          </p:txBody>
        </p:sp>
      </p:grpSp>
      <p:grpSp>
        <p:nvGrpSpPr>
          <p:cNvPr id="19" name="Grup 15">
            <a:extLst>
              <a:ext uri="{FF2B5EF4-FFF2-40B4-BE49-F238E27FC236}">
                <a16:creationId xmlns:a16="http://schemas.microsoft.com/office/drawing/2014/main" id="{C0AAC1A5-9E28-43E0-AB0A-1DE95AD97C6E}"/>
              </a:ext>
            </a:extLst>
          </p:cNvPr>
          <p:cNvGrpSpPr/>
          <p:nvPr/>
        </p:nvGrpSpPr>
        <p:grpSpPr>
          <a:xfrm rot="758184">
            <a:off x="4832551" y="1628123"/>
            <a:ext cx="2453873" cy="1539822"/>
            <a:chOff x="1047750" y="2356855"/>
            <a:chExt cx="3569933" cy="2404654"/>
          </a:xfrm>
        </p:grpSpPr>
        <p:pic>
          <p:nvPicPr>
            <p:cNvPr id="20" name="Resim 10">
              <a:extLst>
                <a:ext uri="{FF2B5EF4-FFF2-40B4-BE49-F238E27FC236}">
                  <a16:creationId xmlns:a16="http://schemas.microsoft.com/office/drawing/2014/main" id="{2E58C930-126B-4007-8D62-02E5EF2909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750" y="2356855"/>
              <a:ext cx="3569933" cy="2404654"/>
            </a:xfrm>
            <a:prstGeom prst="rect">
              <a:avLst/>
            </a:prstGeom>
          </p:spPr>
        </p:pic>
        <p:sp>
          <p:nvSpPr>
            <p:cNvPr id="21" name="Dikdörtgen 19">
              <a:extLst>
                <a:ext uri="{FF2B5EF4-FFF2-40B4-BE49-F238E27FC236}">
                  <a16:creationId xmlns:a16="http://schemas.microsoft.com/office/drawing/2014/main" id="{5CB9FFAC-8ED7-4AB4-90B4-32792608C3AE}"/>
                </a:ext>
              </a:extLst>
            </p:cNvPr>
            <p:cNvSpPr/>
            <p:nvPr/>
          </p:nvSpPr>
          <p:spPr>
            <a:xfrm rot="20814111">
              <a:off x="1204531" y="2974235"/>
              <a:ext cx="3249504" cy="11054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355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Tx/>
                <a:buFontTx/>
                <a:buNone/>
                <a:tabLst/>
                <a:defRPr/>
              </a:pPr>
              <a:r>
                <a:rPr kumimoji="0" lang="tr-T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Hasta ve ailesinin eğitimi</a:t>
              </a:r>
            </a:p>
          </p:txBody>
        </p:sp>
      </p:grpSp>
      <p:grpSp>
        <p:nvGrpSpPr>
          <p:cNvPr id="25" name="Grup 15">
            <a:extLst>
              <a:ext uri="{FF2B5EF4-FFF2-40B4-BE49-F238E27FC236}">
                <a16:creationId xmlns:a16="http://schemas.microsoft.com/office/drawing/2014/main" id="{93462482-1173-43CE-AA5A-E272DA446846}"/>
              </a:ext>
            </a:extLst>
          </p:cNvPr>
          <p:cNvGrpSpPr/>
          <p:nvPr/>
        </p:nvGrpSpPr>
        <p:grpSpPr>
          <a:xfrm rot="758184">
            <a:off x="8594477" y="3895228"/>
            <a:ext cx="2453873" cy="1539822"/>
            <a:chOff x="1047750" y="2356855"/>
            <a:chExt cx="3569933" cy="2404654"/>
          </a:xfrm>
        </p:grpSpPr>
        <p:pic>
          <p:nvPicPr>
            <p:cNvPr id="26" name="Resim 10">
              <a:extLst>
                <a:ext uri="{FF2B5EF4-FFF2-40B4-BE49-F238E27FC236}">
                  <a16:creationId xmlns:a16="http://schemas.microsoft.com/office/drawing/2014/main" id="{CE14681A-E43C-4DE6-B9D0-CD9D99BDDE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750" y="2356855"/>
              <a:ext cx="3569933" cy="2404654"/>
            </a:xfrm>
            <a:prstGeom prst="rect">
              <a:avLst/>
            </a:prstGeom>
          </p:spPr>
        </p:pic>
        <p:sp>
          <p:nvSpPr>
            <p:cNvPr id="27" name="Dikdörtgen 19">
              <a:extLst>
                <a:ext uri="{FF2B5EF4-FFF2-40B4-BE49-F238E27FC236}">
                  <a16:creationId xmlns:a16="http://schemas.microsoft.com/office/drawing/2014/main" id="{22582C11-1B84-4AA3-BBEA-8ACAB6EB4CEE}"/>
                </a:ext>
              </a:extLst>
            </p:cNvPr>
            <p:cNvSpPr/>
            <p:nvPr/>
          </p:nvSpPr>
          <p:spPr>
            <a:xfrm rot="20814111">
              <a:off x="1408465" y="2884229"/>
              <a:ext cx="2887595" cy="11054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355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Tx/>
                <a:buFontTx/>
                <a:buNone/>
                <a:tabLst/>
                <a:defRPr/>
              </a:pPr>
              <a:r>
                <a:rPr kumimoji="0" lang="tr-T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Etkinlik değerlendirme</a:t>
              </a:r>
            </a:p>
          </p:txBody>
        </p:sp>
      </p:grpSp>
      <p:sp>
        <p:nvSpPr>
          <p:cNvPr id="22" name="Dikdörtgen 21"/>
          <p:cNvSpPr/>
          <p:nvPr/>
        </p:nvSpPr>
        <p:spPr>
          <a:xfrm>
            <a:off x="-2359" y="6254150"/>
            <a:ext cx="12192000" cy="603849"/>
          </a:xfrm>
          <a:prstGeom prst="rect">
            <a:avLst/>
          </a:prstGeom>
          <a:gradFill flip="none" rotWithShape="1">
            <a:gsLst>
              <a:gs pos="0">
                <a:srgbClr val="6C0000"/>
              </a:gs>
              <a:gs pos="74000">
                <a:srgbClr val="C00000"/>
              </a:gs>
              <a:gs pos="83000">
                <a:srgbClr val="C00000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952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-2359" y="6254150"/>
            <a:ext cx="12192000" cy="603849"/>
          </a:xfrm>
          <a:prstGeom prst="rect">
            <a:avLst/>
          </a:prstGeom>
          <a:gradFill flip="none" rotWithShape="1">
            <a:gsLst>
              <a:gs pos="0">
                <a:srgbClr val="6C0000"/>
              </a:gs>
              <a:gs pos="74000">
                <a:srgbClr val="C00000"/>
              </a:gs>
              <a:gs pos="83000">
                <a:srgbClr val="C00000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r-TR"/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9A674231-B60D-48E0-8682-B25E40739994}"/>
              </a:ext>
            </a:extLst>
          </p:cNvPr>
          <p:cNvSpPr/>
          <p:nvPr/>
        </p:nvSpPr>
        <p:spPr>
          <a:xfrm>
            <a:off x="4498017" y="514519"/>
            <a:ext cx="64928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Neler </a:t>
            </a: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Öğreneceğiz</a:t>
            </a: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0E6821DB-3B53-463C-9E86-40C34E6F857D}"/>
              </a:ext>
            </a:extLst>
          </p:cNvPr>
          <p:cNvSpPr txBox="1"/>
          <p:nvPr/>
        </p:nvSpPr>
        <p:spPr>
          <a:xfrm>
            <a:off x="4498017" y="933450"/>
            <a:ext cx="749675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 eğitimde;</a:t>
            </a:r>
          </a:p>
          <a:p>
            <a:pPr marL="285750" lvl="0" indent="-285750" defTabSz="4572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tr-TR" sz="2300" dirty="0" smtClean="0">
                <a:solidFill>
                  <a:srgbClr val="404040"/>
                </a:solidFill>
              </a:rPr>
              <a:t>Pulmoner rehabilitasyonun amacı</a:t>
            </a:r>
          </a:p>
          <a:p>
            <a:pPr marL="285750" lvl="0" indent="-285750" defTabSz="4572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tr-TR" sz="2300" dirty="0" smtClean="0">
                <a:solidFill>
                  <a:srgbClr val="404040"/>
                </a:solidFill>
              </a:rPr>
              <a:t>Pulmoner rehabilitasyonun tedaviye katkıları</a:t>
            </a:r>
          </a:p>
          <a:p>
            <a:pPr marL="285750" indent="-285750" defTabSz="4572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tr-TR" sz="2300" dirty="0" smtClean="0">
                <a:solidFill>
                  <a:srgbClr val="404040"/>
                </a:solidFill>
              </a:rPr>
              <a:t>Pulmoner rehabilitasyon uygulanma zamanı ve bileşenleri</a:t>
            </a:r>
          </a:p>
          <a:p>
            <a:pPr marL="285750" indent="-285750" defTabSz="4572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tr-TR" sz="2300" dirty="0" smtClean="0">
                <a:solidFill>
                  <a:srgbClr val="404040"/>
                </a:solidFill>
              </a:rPr>
              <a:t>Pulmoner rehabilitasyona gereklilik oluşturan durumlar</a:t>
            </a:r>
          </a:p>
          <a:p>
            <a:pPr marL="285750" lvl="0" indent="-285750" defTabSz="4572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tr-TR" sz="2300" dirty="0" smtClean="0">
                <a:solidFill>
                  <a:srgbClr val="404040"/>
                </a:solidFill>
              </a:rPr>
              <a:t>Pulmoner rehabilitasyon programı adaylarının seçimi</a:t>
            </a:r>
          </a:p>
          <a:p>
            <a:pPr marL="285750" lvl="0" indent="-285750" defTabSz="4572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tr-TR" sz="2300" dirty="0" smtClean="0">
                <a:solidFill>
                  <a:srgbClr val="404040"/>
                </a:solidFill>
              </a:rPr>
              <a:t>Birinci basamakta </a:t>
            </a:r>
            <a:r>
              <a:rPr lang="tr-TR" sz="2300" dirty="0" err="1" smtClean="0">
                <a:solidFill>
                  <a:srgbClr val="404040"/>
                </a:solidFill>
              </a:rPr>
              <a:t>pulmoner</a:t>
            </a:r>
            <a:r>
              <a:rPr lang="tr-TR" sz="2300" dirty="0" smtClean="0">
                <a:solidFill>
                  <a:srgbClr val="404040"/>
                </a:solidFill>
              </a:rPr>
              <a:t> rehabilitasyon programı yapılandırması</a:t>
            </a:r>
          </a:p>
          <a:p>
            <a:pPr marR="0" lvl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kumimoji="0" lang="tr-TR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konularında </a:t>
            </a:r>
            <a:r>
              <a:rPr kumimoji="0" lang="tr-TR" sz="23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bilgi sahibi olacaksınız.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9B66F1CC-766C-4E64-9739-74C0BD365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05" y="1472381"/>
            <a:ext cx="3314700" cy="3219450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35396D3D-8C25-47E2-B72A-F7FC9DDB3F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895350"/>
            <a:ext cx="2381250" cy="596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99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214606E-7796-4F15-BED3-E9F0AE2A134F}"/>
              </a:ext>
            </a:extLst>
          </p:cNvPr>
          <p:cNvSpPr txBox="1"/>
          <p:nvPr/>
        </p:nvSpPr>
        <p:spPr>
          <a:xfrm>
            <a:off x="675043" y="1225497"/>
            <a:ext cx="5984173" cy="4404988"/>
          </a:xfrm>
          <a:prstGeom prst="rect">
            <a:avLst/>
          </a:prstGeom>
          <a:solidFill>
            <a:srgbClr val="FFEBEB"/>
          </a:solidFill>
        </p:spPr>
        <p:txBody>
          <a:bodyPr wrap="square" rtlCol="0">
            <a:spAutoFit/>
          </a:bodyPr>
          <a:lstStyle/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kumimoji="0" lang="tr-TR" sz="2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lang="tr-TR" sz="21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kumimoji="0" lang="tr-TR" sz="2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lang="tr-TR" sz="21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kumimoji="0" lang="tr-TR" sz="2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lang="tr-TR" sz="21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kumimoji="0" lang="tr-TR" sz="2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lang="tr-TR" sz="21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kumimoji="0" lang="tr-TR" sz="2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1A4F2EBE-7BAF-436D-AFC3-BA30E7A9F760}"/>
              </a:ext>
            </a:extLst>
          </p:cNvPr>
          <p:cNvSpPr txBox="1"/>
          <p:nvPr/>
        </p:nvSpPr>
        <p:spPr>
          <a:xfrm>
            <a:off x="675044" y="1369876"/>
            <a:ext cx="7703643" cy="4467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Stabil durumdaki semptomatik her hasta</a:t>
            </a:r>
          </a:p>
          <a:p>
            <a:pPr marL="342900" marR="0" lvl="0" indent="-34290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Yaş*</a:t>
            </a:r>
          </a:p>
          <a:p>
            <a:pPr marL="342900" marR="0" lvl="0" indent="-34290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Sigara içimi</a:t>
            </a:r>
          </a:p>
          <a:p>
            <a:pPr marL="342900" marR="0" lvl="0" indent="-34290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Solunum fonksiyonlarındaki kayıp düzeyi</a:t>
            </a:r>
          </a:p>
          <a:p>
            <a:pPr marL="342900" marR="0" lvl="0" indent="-34290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Eşlik eden hastalık</a:t>
            </a:r>
          </a:p>
          <a:p>
            <a:pPr marL="342900" marR="0" lvl="0" indent="-34290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Psikososyal durum</a:t>
            </a:r>
          </a:p>
          <a:p>
            <a:pPr marL="342900" lvl="0" indent="-342900" defTabSz="3556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tr-TR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Kas zayıflığı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	</a:t>
            </a:r>
            <a:r>
              <a:rPr lang="tr-TR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olup olmadığı değerlendirilir. 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															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9A674231-B60D-48E0-8682-B25E40739994}"/>
              </a:ext>
            </a:extLst>
          </p:cNvPr>
          <p:cNvSpPr/>
          <p:nvPr/>
        </p:nvSpPr>
        <p:spPr>
          <a:xfrm>
            <a:off x="675044" y="600888"/>
            <a:ext cx="91463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Pulmoner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Rehabilitasyon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Programı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Adayların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Seçimi-1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B25E99-711A-4C03-B27C-3FB01C44D5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70" t="52148" r="1916" b="36178"/>
          <a:stretch/>
        </p:blipFill>
        <p:spPr>
          <a:xfrm>
            <a:off x="6879125" y="2868126"/>
            <a:ext cx="4857740" cy="27549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E77555E-AE26-4454-9252-0B356070DFFB}"/>
              </a:ext>
            </a:extLst>
          </p:cNvPr>
          <p:cNvSpPr txBox="1"/>
          <p:nvPr/>
        </p:nvSpPr>
        <p:spPr>
          <a:xfrm>
            <a:off x="675043" y="5774864"/>
            <a:ext cx="112817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200" dirty="0" smtClean="0"/>
              <a:t>* İleri </a:t>
            </a:r>
            <a:r>
              <a:rPr lang="tr-TR" sz="1200" dirty="0"/>
              <a:t>yaş dışlama kriteri değildir. Pulmoner rehabilitasyon kazanımları genç yaş grubundaki olgularla benzerdir.</a:t>
            </a:r>
          </a:p>
          <a:p>
            <a:r>
              <a:rPr lang="tr-TR" sz="1200" dirty="0"/>
              <a:t>  </a:t>
            </a:r>
            <a:r>
              <a:rPr lang="tr-TR" sz="1200" dirty="0" smtClean="0"/>
              <a:t>** ACCP/AACVPR</a:t>
            </a:r>
            <a:r>
              <a:rPr lang="tr-TR" sz="1200" dirty="0"/>
              <a:t>, ATS, ERS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E18672D-AF17-498D-BE75-292BA63825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35" t="16560" r="15223" b="12187"/>
          <a:stretch/>
        </p:blipFill>
        <p:spPr>
          <a:xfrm>
            <a:off x="8509098" y="1456277"/>
            <a:ext cx="1597794" cy="1576285"/>
          </a:xfrm>
          <a:prstGeom prst="ellipse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-2359" y="6254150"/>
            <a:ext cx="12192000" cy="603849"/>
          </a:xfrm>
          <a:prstGeom prst="rect">
            <a:avLst/>
          </a:prstGeom>
          <a:gradFill flip="none" rotWithShape="1">
            <a:gsLst>
              <a:gs pos="0">
                <a:srgbClr val="6C0000"/>
              </a:gs>
              <a:gs pos="74000">
                <a:srgbClr val="C00000"/>
              </a:gs>
              <a:gs pos="83000">
                <a:srgbClr val="C00000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812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9FCBD4B-1BB9-4E5A-BFA4-7F1B394E3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4577" y="1023853"/>
            <a:ext cx="6242845" cy="4883319"/>
          </a:xfrm>
          <a:prstGeom prst="rect">
            <a:avLst/>
          </a:prstGeom>
          <a:solidFill>
            <a:schemeClr val="bg1">
              <a:alpha val="60000"/>
            </a:schemeClr>
          </a:solidFill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9A674231-B60D-48E0-8682-B25E40739994}"/>
              </a:ext>
            </a:extLst>
          </p:cNvPr>
          <p:cNvSpPr/>
          <p:nvPr/>
        </p:nvSpPr>
        <p:spPr>
          <a:xfrm>
            <a:off x="675044" y="600887"/>
            <a:ext cx="9146369" cy="954107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Pulmoner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Rehabilitasyon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Programı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Adayların Seçimi-2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06DA92A8-72BC-4B46-985C-DC8EE57953A0}"/>
              </a:ext>
            </a:extLst>
          </p:cNvPr>
          <p:cNvSpPr txBox="1">
            <a:spLocks noChangeArrowheads="1"/>
          </p:cNvSpPr>
          <p:nvPr/>
        </p:nvSpPr>
        <p:spPr>
          <a:xfrm>
            <a:off x="675044" y="1554995"/>
            <a:ext cx="10107256" cy="4530725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tr-TR" b="1" dirty="0">
              <a:latin typeface="Comic Sans MS" pitchFamily="66" charset="0"/>
            </a:endParaRPr>
          </a:p>
          <a:p>
            <a:pPr>
              <a:defRPr/>
            </a:pPr>
            <a:r>
              <a:rPr lang="tr-TR" sz="2400" b="1" dirty="0">
                <a:solidFill>
                  <a:srgbClr val="404040"/>
                </a:solidFill>
                <a:latin typeface="Calibri" panose="020F0502020204030204"/>
              </a:rPr>
              <a:t>Semptomatik tüm </a:t>
            </a:r>
            <a:r>
              <a:rPr lang="tr-TR" sz="2400" b="1" dirty="0" err="1">
                <a:solidFill>
                  <a:srgbClr val="404040"/>
                </a:solidFill>
                <a:latin typeface="Calibri" panose="020F0502020204030204"/>
              </a:rPr>
              <a:t>KOAH’lı</a:t>
            </a:r>
            <a:r>
              <a:rPr lang="tr-TR" sz="2400" b="1" dirty="0">
                <a:solidFill>
                  <a:srgbClr val="404040"/>
                </a:solidFill>
                <a:latin typeface="Calibri" panose="020F0502020204030204"/>
              </a:rPr>
              <a:t> olgular rehabilitasyon programına alınmalıdır.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tr-TR" sz="3600" b="1" dirty="0">
              <a:solidFill>
                <a:srgbClr val="404040"/>
              </a:solidFill>
              <a:cs typeface="Arial" pitchFamily="34" charset="0"/>
            </a:endParaRPr>
          </a:p>
          <a:p>
            <a:pPr lvl="1">
              <a:defRPr/>
            </a:pPr>
            <a:r>
              <a:rPr lang="tr-TR" dirty="0">
                <a:solidFill>
                  <a:srgbClr val="404040"/>
                </a:solidFill>
                <a:cs typeface="Arial" pitchFamily="34" charset="0"/>
              </a:rPr>
              <a:t>FEV</a:t>
            </a:r>
            <a:r>
              <a:rPr lang="tr-TR" baseline="-25000" dirty="0">
                <a:solidFill>
                  <a:srgbClr val="404040"/>
                </a:solidFill>
                <a:cs typeface="Arial" pitchFamily="34" charset="0"/>
              </a:rPr>
              <a:t>1</a:t>
            </a:r>
            <a:r>
              <a:rPr lang="tr-TR" dirty="0">
                <a:solidFill>
                  <a:srgbClr val="404040"/>
                </a:solidFill>
                <a:cs typeface="Arial" pitchFamily="34" charset="0"/>
              </a:rPr>
              <a:t> % 40 </a:t>
            </a:r>
            <a:r>
              <a:rPr lang="tr-TR" dirty="0">
                <a:solidFill>
                  <a:srgbClr val="404040"/>
                </a:solidFill>
                <a:cs typeface="Arial" pitchFamily="34" charset="0"/>
                <a:sym typeface="Symbol" pitchFamily="18" charset="2"/>
              </a:rPr>
              <a:t>altında ya da Evre IV hiperkapnik</a:t>
            </a:r>
          </a:p>
          <a:p>
            <a:pPr lvl="1">
              <a:defRPr/>
            </a:pPr>
            <a:r>
              <a:rPr lang="tr-TR" dirty="0">
                <a:solidFill>
                  <a:srgbClr val="404040"/>
                </a:solidFill>
                <a:cs typeface="Arial" pitchFamily="34" charset="0"/>
                <a:sym typeface="Symbol" pitchFamily="18" charset="2"/>
              </a:rPr>
              <a:t>İleri yaş</a:t>
            </a:r>
          </a:p>
          <a:p>
            <a:pPr lvl="1">
              <a:defRPr/>
            </a:pPr>
            <a:r>
              <a:rPr lang="tr-TR" dirty="0">
                <a:solidFill>
                  <a:srgbClr val="404040"/>
                </a:solidFill>
                <a:cs typeface="Arial" pitchFamily="34" charset="0"/>
                <a:sym typeface="Symbol" pitchFamily="18" charset="2"/>
              </a:rPr>
              <a:t>Halen sigara içen </a:t>
            </a:r>
          </a:p>
          <a:p>
            <a:pPr lvl="1">
              <a:defRPr/>
            </a:pPr>
            <a:endParaRPr lang="tr-TR" b="1" dirty="0">
              <a:solidFill>
                <a:srgbClr val="404040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835CFD89-38F9-4A35-9B82-20F0AA1DDB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1991" y="3230211"/>
            <a:ext cx="3662968" cy="1761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DIŞLANMAMALIDIR.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345EBB8C-9F57-4B34-BBE1-858EEB9534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2175" y="3736721"/>
            <a:ext cx="8496300" cy="93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7" name="Resim 12">
            <a:extLst>
              <a:ext uri="{FF2B5EF4-FFF2-40B4-BE49-F238E27FC236}">
                <a16:creationId xmlns:a16="http://schemas.microsoft.com/office/drawing/2014/main" id="{4A9F03FA-8F15-4F86-ACC5-72712CEB2F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720" y="902445"/>
            <a:ext cx="834679" cy="2158991"/>
          </a:xfrm>
          <a:prstGeom prst="rect">
            <a:avLst/>
          </a:prstGeom>
        </p:spPr>
      </p:pic>
      <p:sp>
        <p:nvSpPr>
          <p:cNvPr id="11" name="Right Brace 10">
            <a:extLst>
              <a:ext uri="{FF2B5EF4-FFF2-40B4-BE49-F238E27FC236}">
                <a16:creationId xmlns:a16="http://schemas.microsoft.com/office/drawing/2014/main" id="{9BBBBCE3-3750-44BE-BBEE-691DEA23B177}"/>
              </a:ext>
            </a:extLst>
          </p:cNvPr>
          <p:cNvSpPr/>
          <p:nvPr/>
        </p:nvSpPr>
        <p:spPr>
          <a:xfrm>
            <a:off x="6882192" y="3399171"/>
            <a:ext cx="413249" cy="1423162"/>
          </a:xfrm>
          <a:prstGeom prst="rightBrace">
            <a:avLst/>
          </a:prstGeom>
          <a:ln w="22225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Dikdörtgen 12"/>
          <p:cNvSpPr/>
          <p:nvPr/>
        </p:nvSpPr>
        <p:spPr>
          <a:xfrm>
            <a:off x="-2359" y="6254150"/>
            <a:ext cx="12192000" cy="603849"/>
          </a:xfrm>
          <a:prstGeom prst="rect">
            <a:avLst/>
          </a:prstGeom>
          <a:gradFill flip="none" rotWithShape="1">
            <a:gsLst>
              <a:gs pos="0">
                <a:srgbClr val="6C0000"/>
              </a:gs>
              <a:gs pos="74000">
                <a:srgbClr val="C00000"/>
              </a:gs>
              <a:gs pos="83000">
                <a:srgbClr val="C00000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915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733E013-2989-40CC-95B9-26C1A5613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4577" y="1023853"/>
            <a:ext cx="6242845" cy="4883319"/>
          </a:xfrm>
          <a:prstGeom prst="rect">
            <a:avLst/>
          </a:prstGeom>
        </p:spPr>
      </p:pic>
      <p:sp>
        <p:nvSpPr>
          <p:cNvPr id="2" name="TextBox 6">
            <a:extLst>
              <a:ext uri="{FF2B5EF4-FFF2-40B4-BE49-F238E27FC236}">
                <a16:creationId xmlns:a16="http://schemas.microsoft.com/office/drawing/2014/main" id="{1A4F2EBE-7BAF-436D-AFC3-BA30E7A9F760}"/>
              </a:ext>
            </a:extLst>
          </p:cNvPr>
          <p:cNvSpPr txBox="1"/>
          <p:nvPr/>
        </p:nvSpPr>
        <p:spPr>
          <a:xfrm>
            <a:off x="675042" y="1247035"/>
            <a:ext cx="10220755" cy="4524315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defTabSz="3556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tr-TR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Eşlik eden hastalık </a:t>
            </a:r>
            <a:r>
              <a:rPr lang="tr-TR" sz="24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varlığı: </a:t>
            </a:r>
            <a:r>
              <a:rPr lang="tr-TR" sz="2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PR’a</a:t>
            </a:r>
            <a:r>
              <a:rPr lang="tr-TR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hasta yönlendirilirken kalp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metabolik hastalıklar 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ya da 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iskelet 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sistemi hastalıkları 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mutlaka değerlendirilir. </a:t>
            </a:r>
          </a:p>
          <a:p>
            <a:pPr marL="342900" indent="-342900" defTabSz="3556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tr-TR" sz="2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Ko-morbid</a:t>
            </a:r>
            <a:r>
              <a:rPr lang="tr-TR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hastalık varlığı </a:t>
            </a:r>
            <a:r>
              <a:rPr lang="tr-TR" sz="2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PR’ye</a:t>
            </a:r>
            <a:r>
              <a:rPr lang="tr-TR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hasta kabulünde hariç tutma kriteri değildir.</a:t>
            </a:r>
          </a:p>
          <a:p>
            <a:pPr marL="342900" indent="-342900" defTabSz="3556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tr-TR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Anstabil</a:t>
            </a:r>
            <a:r>
              <a:rPr lang="tr-TR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 </a:t>
            </a:r>
            <a:r>
              <a:rPr lang="tr-TR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kardiyovasküler</a:t>
            </a:r>
            <a:r>
              <a:rPr lang="tr-TR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 hastalık, ciddi nörolojik, bilişsel, </a:t>
            </a:r>
            <a:r>
              <a:rPr lang="tr-TR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psikiatrik</a:t>
            </a:r>
            <a:r>
              <a:rPr lang="tr-TR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 hastalıkları olanlar </a:t>
            </a:r>
            <a:r>
              <a:rPr lang="tr-TR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pulmoner</a:t>
            </a:r>
            <a:r>
              <a:rPr lang="tr-TR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 rehabilitasyon programı dışında tutulur.</a:t>
            </a:r>
            <a:r>
              <a:rPr lang="tr-TR" sz="2400" dirty="0">
                <a:solidFill>
                  <a:srgbClr val="404040"/>
                </a:solidFill>
              </a:rPr>
              <a:t> </a:t>
            </a:r>
          </a:p>
          <a:p>
            <a:pPr marL="342900" indent="-342900" defTabSz="3556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tr-TR" sz="2400" dirty="0" err="1">
                <a:solidFill>
                  <a:srgbClr val="404040"/>
                </a:solidFill>
              </a:rPr>
              <a:t>Anksiyete</a:t>
            </a:r>
            <a:r>
              <a:rPr lang="tr-TR" sz="2400" dirty="0">
                <a:solidFill>
                  <a:srgbClr val="404040"/>
                </a:solidFill>
              </a:rPr>
              <a:t> ve depresyon </a:t>
            </a:r>
            <a:r>
              <a:rPr lang="tr-TR" sz="2400" dirty="0" err="1">
                <a:solidFill>
                  <a:srgbClr val="404040"/>
                </a:solidFill>
              </a:rPr>
              <a:t>multidisipliner</a:t>
            </a:r>
            <a:r>
              <a:rPr lang="tr-TR" sz="2400" dirty="0">
                <a:solidFill>
                  <a:srgbClr val="404040"/>
                </a:solidFill>
              </a:rPr>
              <a:t> </a:t>
            </a:r>
            <a:r>
              <a:rPr lang="tr-TR" sz="2400" dirty="0" err="1">
                <a:solidFill>
                  <a:srgbClr val="404040"/>
                </a:solidFill>
              </a:rPr>
              <a:t>pulmoner</a:t>
            </a:r>
            <a:r>
              <a:rPr lang="tr-TR" sz="2400" dirty="0">
                <a:solidFill>
                  <a:srgbClr val="404040"/>
                </a:solidFill>
              </a:rPr>
              <a:t> rehabilitasyona hasta seçiminde hariç tutma kriteri değildir</a:t>
            </a:r>
            <a:r>
              <a:rPr lang="tr-TR" sz="2400" dirty="0" smtClean="0">
                <a:solidFill>
                  <a:srgbClr val="404040"/>
                </a:solidFill>
              </a:rPr>
              <a:t>.</a:t>
            </a:r>
          </a:p>
          <a:p>
            <a:pPr marL="342900" indent="-342900" defTabSz="3556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endParaRPr lang="tr-TR" sz="2400" dirty="0">
              <a:solidFill>
                <a:srgbClr val="404040"/>
              </a:solidFill>
            </a:endParaRP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9A674231-B60D-48E0-8682-B25E40739994}"/>
              </a:ext>
            </a:extLst>
          </p:cNvPr>
          <p:cNvSpPr/>
          <p:nvPr/>
        </p:nvSpPr>
        <p:spPr>
          <a:xfrm>
            <a:off x="675042" y="575195"/>
            <a:ext cx="9146369" cy="707886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Pulmoner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Rehabilitasyon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Programı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Adayların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Seçimi-3</a:t>
            </a:r>
            <a:endParaRPr kumimoji="0" lang="tr-TR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Box 20">
            <a:extLst>
              <a:ext uri="{FF2B5EF4-FFF2-40B4-BE49-F238E27FC236}">
                <a16:creationId xmlns:a16="http://schemas.microsoft.com/office/drawing/2014/main" id="{4D4B836F-F06D-473C-88FA-30C4A6480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042" y="5537840"/>
            <a:ext cx="1116445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tr-TR"/>
            </a:defPPr>
            <a:lvl1pPr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latin typeface="Century Schoolbook" panose="02040604050505020304" pitchFamily="18" charset="0"/>
              </a:defRPr>
            </a:lvl9pPr>
          </a:lstStyle>
          <a:p>
            <a:r>
              <a:rPr lang="tr-TR" altLang="en-US" sz="1050" i="1" dirty="0" smtClean="0"/>
              <a:t>* </a:t>
            </a:r>
            <a:r>
              <a:rPr lang="tr-TR" altLang="en-US" sz="1050" i="1" dirty="0" err="1" smtClean="0">
                <a:solidFill>
                  <a:srgbClr val="404040"/>
                </a:solidFill>
              </a:rPr>
              <a:t>Thorax</a:t>
            </a:r>
            <a:r>
              <a:rPr lang="tr-TR" altLang="en-US" sz="1050" i="1" dirty="0" smtClean="0">
                <a:solidFill>
                  <a:srgbClr val="404040"/>
                </a:solidFill>
              </a:rPr>
              <a:t> 2008;63;487-92</a:t>
            </a:r>
          </a:p>
          <a:p>
            <a:r>
              <a:rPr lang="tr-TR" altLang="en-US" sz="1050" i="1" dirty="0" smtClean="0">
                <a:solidFill>
                  <a:srgbClr val="404040"/>
                </a:solidFill>
              </a:rPr>
              <a:t>** </a:t>
            </a:r>
            <a:r>
              <a:rPr lang="en-US" altLang="en-US" sz="1050" i="1" dirty="0" smtClean="0">
                <a:solidFill>
                  <a:srgbClr val="404040"/>
                </a:solidFill>
                <a:cs typeface="Arial" panose="020B0604020202020204" pitchFamily="34" charset="0"/>
              </a:rPr>
              <a:t>Arch </a:t>
            </a:r>
            <a:r>
              <a:rPr lang="en-US" altLang="en-US" sz="1050" i="1" dirty="0">
                <a:solidFill>
                  <a:srgbClr val="404040"/>
                </a:solidFill>
                <a:cs typeface="Arial" panose="020B0604020202020204" pitchFamily="34" charset="0"/>
              </a:rPr>
              <a:t>Phys Med </a:t>
            </a:r>
            <a:r>
              <a:rPr lang="en-US" altLang="en-US" sz="1050" i="1" dirty="0" err="1">
                <a:solidFill>
                  <a:srgbClr val="404040"/>
                </a:solidFill>
                <a:cs typeface="Arial" panose="020B0604020202020204" pitchFamily="34" charset="0"/>
              </a:rPr>
              <a:t>Rehabil</a:t>
            </a:r>
            <a:r>
              <a:rPr lang="en-US" altLang="en-US" sz="1050" i="1" dirty="0">
                <a:solidFill>
                  <a:srgbClr val="404040"/>
                </a:solidFill>
                <a:cs typeface="Arial" panose="020B0604020202020204" pitchFamily="34" charset="0"/>
              </a:rPr>
              <a:t>. </a:t>
            </a:r>
            <a:r>
              <a:rPr lang="en-US" altLang="en-US" sz="1050" i="1" dirty="0" smtClean="0">
                <a:solidFill>
                  <a:srgbClr val="404040"/>
                </a:solidFill>
                <a:cs typeface="Arial" panose="020B0604020202020204" pitchFamily="34" charset="0"/>
              </a:rPr>
              <a:t>2005;86:1788-92</a:t>
            </a:r>
            <a:endParaRPr lang="tr-TR" altLang="en-US" sz="1050" i="1" dirty="0" smtClean="0">
              <a:solidFill>
                <a:srgbClr val="404040"/>
              </a:solidFill>
              <a:cs typeface="Arial" panose="020B0604020202020204" pitchFamily="34" charset="0"/>
            </a:endParaRPr>
          </a:p>
          <a:p>
            <a:r>
              <a:rPr lang="tr-TR" altLang="en-US" sz="1050" i="1" dirty="0" smtClean="0">
                <a:solidFill>
                  <a:srgbClr val="404040"/>
                </a:solidFill>
                <a:cs typeface="Arial" panose="020B0604020202020204" pitchFamily="34" charset="0"/>
              </a:rPr>
              <a:t>***</a:t>
            </a:r>
            <a:r>
              <a:rPr lang="en-US" altLang="en-US" sz="1050" i="1" dirty="0" smtClean="0">
                <a:solidFill>
                  <a:srgbClr val="404040"/>
                </a:solidFill>
                <a:cs typeface="Arial" panose="020B0604020202020204" pitchFamily="34" charset="0"/>
              </a:rPr>
              <a:t> </a:t>
            </a:r>
            <a:r>
              <a:rPr lang="tr-TR" altLang="en-US" sz="1050" i="1" dirty="0" err="1" smtClean="0">
                <a:solidFill>
                  <a:srgbClr val="404040"/>
                </a:solidFill>
                <a:cs typeface="Arial" panose="020B0604020202020204" pitchFamily="34" charset="0"/>
              </a:rPr>
              <a:t>Am</a:t>
            </a:r>
            <a:r>
              <a:rPr lang="tr-TR" altLang="en-US" sz="1050" i="1" dirty="0">
                <a:solidFill>
                  <a:srgbClr val="404040"/>
                </a:solidFill>
                <a:cs typeface="Arial" panose="020B0604020202020204" pitchFamily="34" charset="0"/>
              </a:rPr>
              <a:t>. J. </a:t>
            </a:r>
            <a:r>
              <a:rPr lang="tr-TR" altLang="en-US" sz="1050" i="1" dirty="0" err="1">
                <a:solidFill>
                  <a:srgbClr val="404040"/>
                </a:solidFill>
                <a:cs typeface="Arial" panose="020B0604020202020204" pitchFamily="34" charset="0"/>
              </a:rPr>
              <a:t>Phys</a:t>
            </a:r>
            <a:r>
              <a:rPr lang="tr-TR" altLang="en-US" sz="1050" i="1" dirty="0">
                <a:solidFill>
                  <a:srgbClr val="404040"/>
                </a:solidFill>
                <a:cs typeface="Arial" panose="020B0604020202020204" pitchFamily="34" charset="0"/>
              </a:rPr>
              <a:t>. </a:t>
            </a:r>
            <a:r>
              <a:rPr lang="tr-TR" altLang="en-US" sz="1050" i="1" dirty="0" err="1">
                <a:solidFill>
                  <a:srgbClr val="404040"/>
                </a:solidFill>
                <a:cs typeface="Arial" panose="020B0604020202020204" pitchFamily="34" charset="0"/>
              </a:rPr>
              <a:t>Med</a:t>
            </a:r>
            <a:r>
              <a:rPr lang="tr-TR" altLang="en-US" sz="1050" i="1" dirty="0">
                <a:solidFill>
                  <a:srgbClr val="404040"/>
                </a:solidFill>
                <a:cs typeface="Arial" panose="020B0604020202020204" pitchFamily="34" charset="0"/>
              </a:rPr>
              <a:t>. </a:t>
            </a:r>
            <a:r>
              <a:rPr lang="tr-TR" altLang="en-US" sz="1050" i="1" dirty="0" err="1">
                <a:solidFill>
                  <a:srgbClr val="404040"/>
                </a:solidFill>
                <a:cs typeface="Arial" panose="020B0604020202020204" pitchFamily="34" charset="0"/>
              </a:rPr>
              <a:t>Rehab</a:t>
            </a:r>
            <a:r>
              <a:rPr lang="tr-TR" altLang="en-US" sz="1050" i="1" dirty="0">
                <a:solidFill>
                  <a:srgbClr val="404040"/>
                </a:solidFill>
                <a:cs typeface="Arial" panose="020B0604020202020204" pitchFamily="34" charset="0"/>
              </a:rPr>
              <a:t> 2007;86:30-6</a:t>
            </a:r>
            <a:endParaRPr lang="en-US" altLang="en-US" sz="1050" i="1" dirty="0">
              <a:solidFill>
                <a:srgbClr val="404040"/>
              </a:solidFill>
              <a:cs typeface="Arial" panose="020B0604020202020204" pitchFamily="34" charset="0"/>
            </a:endParaRPr>
          </a:p>
          <a:p>
            <a:endParaRPr lang="tr-TR" altLang="en-US" sz="1050" i="1" dirty="0">
              <a:solidFill>
                <a:srgbClr val="404040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-2359" y="6254150"/>
            <a:ext cx="12192000" cy="603849"/>
          </a:xfrm>
          <a:prstGeom prst="rect">
            <a:avLst/>
          </a:prstGeom>
          <a:gradFill flip="none" rotWithShape="1">
            <a:gsLst>
              <a:gs pos="0">
                <a:srgbClr val="6C0000"/>
              </a:gs>
              <a:gs pos="74000">
                <a:srgbClr val="C00000"/>
              </a:gs>
              <a:gs pos="83000">
                <a:srgbClr val="C00000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141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E6711D5-8B22-49ED-8FD5-38D44C8BF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4577" y="1023853"/>
            <a:ext cx="6242845" cy="4883319"/>
          </a:xfrm>
          <a:prstGeom prst="rect">
            <a:avLst/>
          </a:prstGeom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9A674231-B60D-48E0-8682-B25E40739994}"/>
              </a:ext>
            </a:extLst>
          </p:cNvPr>
          <p:cNvSpPr/>
          <p:nvPr/>
        </p:nvSpPr>
        <p:spPr>
          <a:xfrm>
            <a:off x="675044" y="600888"/>
            <a:ext cx="9146369" cy="1877437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Pulmoner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Rehabilitasyon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Programı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Adayların Seçimi-6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8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İçerik Yer Tutucusu 2">
            <a:extLst>
              <a:ext uri="{FF2B5EF4-FFF2-40B4-BE49-F238E27FC236}">
                <a16:creationId xmlns:a16="http://schemas.microsoft.com/office/drawing/2014/main" id="{70F7CB5C-2FB3-4632-83D0-C73192300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9605" y="2478325"/>
            <a:ext cx="9709266" cy="3240841"/>
          </a:xfrm>
          <a:solidFill>
            <a:schemeClr val="bg1">
              <a:alpha val="59000"/>
            </a:schemeClr>
          </a:solidFill>
        </p:spPr>
        <p:txBody>
          <a:bodyPr/>
          <a:lstStyle/>
          <a:p>
            <a:pPr marL="342900" indent="-342900" defTabSz="355600">
              <a:lnSpc>
                <a:spcPct val="150000"/>
              </a:lnSpc>
              <a:buClr>
                <a:srgbClr val="C00000"/>
              </a:buClr>
              <a:defRPr/>
            </a:pPr>
            <a:r>
              <a:rPr lang="tr-TR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İleri evre (Evre III-IV) </a:t>
            </a:r>
            <a:r>
              <a:rPr lang="tr-TR" sz="24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KOAH: </a:t>
            </a:r>
            <a:r>
              <a:rPr lang="tr-TR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Direkt </a:t>
            </a:r>
            <a:r>
              <a:rPr lang="tr-TR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gözetimli </a:t>
            </a:r>
            <a:r>
              <a:rPr lang="tr-TR" sz="2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pulmoner</a:t>
            </a:r>
            <a:r>
              <a:rPr lang="tr-TR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rehabilitasyon için hastane temelli programlara yönlendirilmelidir.</a:t>
            </a:r>
          </a:p>
        </p:txBody>
      </p:sp>
      <p:sp>
        <p:nvSpPr>
          <p:cNvPr id="5" name="Dikdörtgen 4"/>
          <p:cNvSpPr/>
          <p:nvPr/>
        </p:nvSpPr>
        <p:spPr>
          <a:xfrm>
            <a:off x="-2359" y="6254150"/>
            <a:ext cx="12192000" cy="603849"/>
          </a:xfrm>
          <a:prstGeom prst="rect">
            <a:avLst/>
          </a:prstGeom>
          <a:gradFill flip="none" rotWithShape="1">
            <a:gsLst>
              <a:gs pos="0">
                <a:srgbClr val="6C0000"/>
              </a:gs>
              <a:gs pos="74000">
                <a:srgbClr val="C00000"/>
              </a:gs>
              <a:gs pos="83000">
                <a:srgbClr val="C00000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772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6">
            <a:extLst>
              <a:ext uri="{FF2B5EF4-FFF2-40B4-BE49-F238E27FC236}">
                <a16:creationId xmlns:a16="http://schemas.microsoft.com/office/drawing/2014/main" id="{EE46BA92-B8E9-49AC-9489-6F0B0E234134}"/>
              </a:ext>
            </a:extLst>
          </p:cNvPr>
          <p:cNvSpPr txBox="1"/>
          <p:nvPr/>
        </p:nvSpPr>
        <p:spPr>
          <a:xfrm>
            <a:off x="675043" y="1225497"/>
            <a:ext cx="10586512" cy="4404988"/>
          </a:xfrm>
          <a:prstGeom prst="rect">
            <a:avLst/>
          </a:prstGeom>
          <a:solidFill>
            <a:srgbClr val="FFEBEB"/>
          </a:solidFill>
        </p:spPr>
        <p:txBody>
          <a:bodyPr wrap="square" rtlCol="0">
            <a:spAutoFit/>
          </a:bodyPr>
          <a:lstStyle/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kumimoji="0" lang="tr-TR" sz="2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lang="tr-TR" sz="21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kumimoji="0" lang="tr-TR" sz="2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lang="tr-TR" sz="21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kumimoji="0" lang="tr-TR" sz="2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lang="tr-TR" sz="21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kumimoji="0" lang="tr-TR" sz="2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lang="tr-TR" sz="21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kumimoji="0" lang="tr-TR" sz="2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1A4F2EBE-7BAF-436D-AFC3-BA30E7A9F760}"/>
              </a:ext>
            </a:extLst>
          </p:cNvPr>
          <p:cNvSpPr txBox="1"/>
          <p:nvPr/>
        </p:nvSpPr>
        <p:spPr>
          <a:xfrm>
            <a:off x="675043" y="2076542"/>
            <a:ext cx="88512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defTabSz="3556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Pulmoner rehabilitasyon merkez ve /veya ünitelerinde yapılandırılan programın idame tedavisi evde devam 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eder</a:t>
            </a:r>
            <a:r>
              <a:rPr lang="tr-TR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 marL="342900" lvl="0" indent="-342900" defTabSz="3556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tr-TR" sz="24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Semptomatik</a:t>
            </a:r>
            <a:r>
              <a:rPr lang="tr-TR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, yaşam kalitesi ve günlük yaşam aktivitesi azalmış, hastalık </a:t>
            </a:r>
            <a:r>
              <a:rPr lang="tr-TR" sz="2400" dirty="0">
                <a:solidFill>
                  <a:srgbClr val="404040"/>
                </a:solidFill>
              </a:rPr>
              <a:t>şiddeti </a:t>
            </a:r>
            <a:r>
              <a:rPr lang="tr-TR" sz="2400" dirty="0" smtClean="0">
                <a:solidFill>
                  <a:srgbClr val="404040"/>
                </a:solidFill>
              </a:rPr>
              <a:t>hafif </a:t>
            </a:r>
            <a:r>
              <a:rPr lang="tr-TR" sz="2400" dirty="0">
                <a:solidFill>
                  <a:srgbClr val="404040"/>
                </a:solidFill>
              </a:rPr>
              <a:t>olguda </a:t>
            </a:r>
            <a:r>
              <a:rPr kumimoji="0" lang="tr-TR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/>
              </a:rPr>
              <a:t>evde </a:t>
            </a:r>
            <a:r>
              <a:rPr kumimoji="0" lang="tr-TR" sz="240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/>
              </a:rPr>
              <a:t>pulmoner</a:t>
            </a:r>
            <a:r>
              <a:rPr kumimoji="0" lang="tr-TR" sz="240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/>
              </a:rPr>
              <a:t> rehabilitasyon </a:t>
            </a:r>
            <a:r>
              <a:rPr lang="tr-TR" sz="2400" dirty="0">
                <a:solidFill>
                  <a:srgbClr val="404040"/>
                </a:solidFill>
                <a:latin typeface="Calibri" panose="020F0502020204030204"/>
              </a:rPr>
              <a:t>uygulanır.</a:t>
            </a: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9A674231-B60D-48E0-8682-B25E40739994}"/>
              </a:ext>
            </a:extLst>
          </p:cNvPr>
          <p:cNvSpPr/>
          <p:nvPr/>
        </p:nvSpPr>
        <p:spPr>
          <a:xfrm>
            <a:off x="675044" y="600888"/>
            <a:ext cx="91463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Evde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Pulmoner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Rehabilitasyon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Kimlerde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Uygulanır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?-1</a:t>
            </a:r>
            <a:endParaRPr kumimoji="0" lang="tr-TR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D08A1444-619C-4CA4-AD87-AC46B5474D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1" t="15229" r="41382" b="45457"/>
          <a:stretch/>
        </p:blipFill>
        <p:spPr>
          <a:xfrm>
            <a:off x="9155288" y="3560763"/>
            <a:ext cx="2020434" cy="1969884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EE8DDD5F-F389-4E93-86C0-408E48CB76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965" t="37255" r="28259" b="45490"/>
          <a:stretch/>
        </p:blipFill>
        <p:spPr>
          <a:xfrm>
            <a:off x="9693969" y="4273015"/>
            <a:ext cx="924022" cy="369173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-2359" y="6254150"/>
            <a:ext cx="12192000" cy="603849"/>
          </a:xfrm>
          <a:prstGeom prst="rect">
            <a:avLst/>
          </a:prstGeom>
          <a:gradFill flip="none" rotWithShape="1">
            <a:gsLst>
              <a:gs pos="0">
                <a:srgbClr val="6C0000"/>
              </a:gs>
              <a:gs pos="74000">
                <a:srgbClr val="C00000"/>
              </a:gs>
              <a:gs pos="83000">
                <a:srgbClr val="C00000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7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>
            <a:extLst>
              <a:ext uri="{FF2B5EF4-FFF2-40B4-BE49-F238E27FC236}">
                <a16:creationId xmlns:a16="http://schemas.microsoft.com/office/drawing/2014/main" id="{006BD84B-5FC2-4620-AF51-62FC6EB9AA47}"/>
              </a:ext>
            </a:extLst>
          </p:cNvPr>
          <p:cNvSpPr txBox="1"/>
          <p:nvPr/>
        </p:nvSpPr>
        <p:spPr>
          <a:xfrm>
            <a:off x="675043" y="1225497"/>
            <a:ext cx="10586512" cy="4404988"/>
          </a:xfrm>
          <a:prstGeom prst="rect">
            <a:avLst/>
          </a:prstGeom>
          <a:solidFill>
            <a:srgbClr val="FFEBEB"/>
          </a:solidFill>
        </p:spPr>
        <p:txBody>
          <a:bodyPr wrap="square" rtlCol="0">
            <a:spAutoFit/>
          </a:bodyPr>
          <a:lstStyle/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kumimoji="0" lang="tr-TR" sz="2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lang="tr-TR" sz="21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kumimoji="0" lang="tr-TR" sz="2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lang="tr-TR" sz="21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kumimoji="0" lang="tr-TR" sz="2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lang="tr-TR" sz="21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kumimoji="0" lang="tr-TR" sz="2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lang="tr-TR" sz="21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kumimoji="0" lang="tr-TR" sz="2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1A4F2EBE-7BAF-436D-AFC3-BA30E7A9F760}"/>
              </a:ext>
            </a:extLst>
          </p:cNvPr>
          <p:cNvSpPr txBox="1"/>
          <p:nvPr/>
        </p:nvSpPr>
        <p:spPr>
          <a:xfrm>
            <a:off x="675045" y="1369876"/>
            <a:ext cx="1036658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Semptomatik, yaşam kalitesi ve günlük yaşam aktivitesi azalmış, hastalık şiddeti orta-ağır olgularda </a:t>
            </a:r>
            <a:r>
              <a:rPr kumimoji="0" lang="tr-T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pulmoner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rehabilitasyon merkezine danışma ya da yönlendirme imkânı olmayan olgularda (gereksinimler doğrultusunda yapılandırılmış basit programlar),</a:t>
            </a:r>
          </a:p>
          <a:p>
            <a:pPr marL="342900" marR="0" lvl="0" indent="-34290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Pulmoner rehabilitasyon merkezi/ ünitesine 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ulaşım                                                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(günlük 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transfer) problemi 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olanlarda </a:t>
            </a:r>
            <a:r>
              <a:rPr kumimoji="0" lang="tr-T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pulmoner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rehabilitasyon 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merkezi 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önerileri 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doğrultusunda 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uygulanır.</a:t>
            </a: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9A674231-B60D-48E0-8682-B25E40739994}"/>
              </a:ext>
            </a:extLst>
          </p:cNvPr>
          <p:cNvSpPr/>
          <p:nvPr/>
        </p:nvSpPr>
        <p:spPr>
          <a:xfrm>
            <a:off x="675044" y="600888"/>
            <a:ext cx="91463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Evde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Pulmoner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Rehabilitasyon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Kimlerde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Uygulanır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?-2</a:t>
            </a:r>
            <a:endParaRPr kumimoji="0" lang="tr-TR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D08A1444-619C-4CA4-AD87-AC46B5474D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1" t="15229" r="41382" b="45457"/>
          <a:stretch/>
        </p:blipFill>
        <p:spPr>
          <a:xfrm>
            <a:off x="9155288" y="3560763"/>
            <a:ext cx="2020434" cy="1969884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EE8DDD5F-F389-4E93-86C0-408E48CB76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965" t="37255" r="28259" b="45490"/>
          <a:stretch/>
        </p:blipFill>
        <p:spPr>
          <a:xfrm>
            <a:off x="9693969" y="4273015"/>
            <a:ext cx="924022" cy="369173"/>
          </a:xfrm>
          <a:prstGeom prst="rect">
            <a:avLst/>
          </a:prstGeom>
        </p:spPr>
      </p:pic>
      <p:sp>
        <p:nvSpPr>
          <p:cNvPr id="9" name="Dikdörtgen 8"/>
          <p:cNvSpPr/>
          <p:nvPr/>
        </p:nvSpPr>
        <p:spPr>
          <a:xfrm>
            <a:off x="-2359" y="6254150"/>
            <a:ext cx="12192000" cy="603849"/>
          </a:xfrm>
          <a:prstGeom prst="rect">
            <a:avLst/>
          </a:prstGeom>
          <a:gradFill flip="none" rotWithShape="1">
            <a:gsLst>
              <a:gs pos="0">
                <a:srgbClr val="6C0000"/>
              </a:gs>
              <a:gs pos="74000">
                <a:srgbClr val="C00000"/>
              </a:gs>
              <a:gs pos="83000">
                <a:srgbClr val="C00000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572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984C3C58-A72E-4925-A149-3C788E276C36}"/>
              </a:ext>
            </a:extLst>
          </p:cNvPr>
          <p:cNvSpPr/>
          <p:nvPr/>
        </p:nvSpPr>
        <p:spPr>
          <a:xfrm>
            <a:off x="0" y="1788928"/>
            <a:ext cx="12192000" cy="2880320"/>
          </a:xfrm>
          <a:prstGeom prst="rect">
            <a:avLst/>
          </a:prstGeom>
          <a:solidFill>
            <a:srgbClr val="C00000"/>
          </a:solidFill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E033D89F-3E9C-4FEC-AF01-6126F97BEEF4}"/>
              </a:ext>
            </a:extLst>
          </p:cNvPr>
          <p:cNvSpPr/>
          <p:nvPr/>
        </p:nvSpPr>
        <p:spPr>
          <a:xfrm>
            <a:off x="0" y="1906650"/>
            <a:ext cx="12192000" cy="2650086"/>
          </a:xfrm>
          <a:prstGeom prst="rect">
            <a:avLst/>
          </a:prstGeom>
          <a:solidFill>
            <a:srgbClr val="FFEB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3239EC90-83C1-46A9-AF53-39310C97D5B6}"/>
              </a:ext>
            </a:extLst>
          </p:cNvPr>
          <p:cNvSpPr/>
          <p:nvPr/>
        </p:nvSpPr>
        <p:spPr>
          <a:xfrm>
            <a:off x="466725" y="2259592"/>
            <a:ext cx="6486937" cy="193899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ctr" defTabSz="457200">
              <a:defRPr/>
            </a:pPr>
            <a:r>
              <a:rPr lang="tr-TR" altLang="ko-KR" sz="4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Birinci Basamakta Pulmoner Rehabilitasyon Programı </a:t>
            </a:r>
            <a:r>
              <a:rPr lang="tr-TR" altLang="ko-KR" sz="40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Yapılandırması</a:t>
            </a:r>
            <a:endParaRPr lang="tr-TR" altLang="ko-KR" sz="40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5" name="Picture 4" descr="Tıbbi, Hemşire, Doktor, Hastane, Sağlık, Cerrahi">
            <a:extLst>
              <a:ext uri="{FF2B5EF4-FFF2-40B4-BE49-F238E27FC236}">
                <a16:creationId xmlns:a16="http://schemas.microsoft.com/office/drawing/2014/main" id="{52E1FE59-C344-45C4-BCDF-4C8612729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662" y="1263983"/>
            <a:ext cx="4328810" cy="440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ikdörtgen 5"/>
          <p:cNvSpPr/>
          <p:nvPr/>
        </p:nvSpPr>
        <p:spPr>
          <a:xfrm>
            <a:off x="-2359" y="6254150"/>
            <a:ext cx="12192000" cy="603849"/>
          </a:xfrm>
          <a:prstGeom prst="rect">
            <a:avLst/>
          </a:prstGeom>
          <a:gradFill flip="none" rotWithShape="1">
            <a:gsLst>
              <a:gs pos="0">
                <a:srgbClr val="6C0000"/>
              </a:gs>
              <a:gs pos="74000">
                <a:srgbClr val="C00000"/>
              </a:gs>
              <a:gs pos="83000">
                <a:srgbClr val="C00000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513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>
            <a:extLst>
              <a:ext uri="{FF2B5EF4-FFF2-40B4-BE49-F238E27FC236}">
                <a16:creationId xmlns:a16="http://schemas.microsoft.com/office/drawing/2014/main" id="{3CD534C0-9436-4A34-B648-2AB897051AC0}"/>
              </a:ext>
            </a:extLst>
          </p:cNvPr>
          <p:cNvSpPr txBox="1"/>
          <p:nvPr/>
        </p:nvSpPr>
        <p:spPr>
          <a:xfrm>
            <a:off x="675043" y="1225497"/>
            <a:ext cx="10586512" cy="4404988"/>
          </a:xfrm>
          <a:prstGeom prst="rect">
            <a:avLst/>
          </a:prstGeom>
          <a:solidFill>
            <a:srgbClr val="FFEBEB"/>
          </a:solidFill>
        </p:spPr>
        <p:txBody>
          <a:bodyPr wrap="square" rtlCol="0">
            <a:spAutoFit/>
          </a:bodyPr>
          <a:lstStyle/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kumimoji="0" lang="tr-TR" sz="2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lang="tr-TR" sz="21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kumimoji="0" lang="tr-TR" sz="2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lang="tr-TR" sz="21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kumimoji="0" lang="tr-TR" sz="2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lang="tr-TR" sz="21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kumimoji="0" lang="tr-TR" sz="2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lang="tr-TR" sz="21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kumimoji="0" lang="tr-TR" sz="2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1A4F2EBE-7BAF-436D-AFC3-BA30E7A9F760}"/>
              </a:ext>
            </a:extLst>
          </p:cNvPr>
          <p:cNvSpPr txBox="1"/>
          <p:nvPr/>
        </p:nvSpPr>
        <p:spPr>
          <a:xfrm>
            <a:off x="692527" y="2047836"/>
            <a:ext cx="5634315" cy="4644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355600" rtl="0" eaLnBrk="1" fontAlgn="auto" latinLnBrk="0" hangingPunct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Akciğerler nasıl çalışır?</a:t>
            </a:r>
          </a:p>
          <a:p>
            <a:pPr marL="342900" marR="0" lvl="0" indent="-342900" algn="l" defTabSz="355600" rtl="0" eaLnBrk="1" fontAlgn="auto" latinLnBrk="0" hangingPunct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Hastalık ile ilgili bilgilendirme</a:t>
            </a:r>
          </a:p>
          <a:p>
            <a:pPr marL="342900" marR="0" lvl="0" indent="-342900" algn="l" defTabSz="355600" rtl="0" eaLnBrk="1" fontAlgn="auto" latinLnBrk="0" hangingPunct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Tedavi, ilaçların etki-yan etkileri, inhaler kullanma teknikleri, yardımcı solunum cihazlarının kullanımı, kendine bakım</a:t>
            </a:r>
          </a:p>
          <a:p>
            <a:pPr marL="342900" indent="-342900" defTabSz="35560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kumimoji="0" lang="tr-TR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Oksijen kullanım gerekliliği, nasıl </a:t>
            </a:r>
            <a:r>
              <a:rPr lang="tr-TR" sz="2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kullanılacağı</a:t>
            </a:r>
            <a:endParaRPr lang="en-US" sz="23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342900" indent="-342900" defTabSz="35560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tr-TR" sz="2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Solunum teknikleri</a:t>
            </a:r>
          </a:p>
          <a:p>
            <a:pPr marL="342900" marR="0" lvl="0" indent="-34290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tr-TR" sz="23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9A674231-B60D-48E0-8682-B25E40739994}"/>
              </a:ext>
            </a:extLst>
          </p:cNvPr>
          <p:cNvSpPr/>
          <p:nvPr/>
        </p:nvSpPr>
        <p:spPr>
          <a:xfrm>
            <a:off x="675044" y="600888"/>
            <a:ext cx="113035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Birinci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Basamakta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Pulmoner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Rehabilitasyon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Programı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Yapılandırma-1</a:t>
            </a:r>
            <a:endParaRPr kumimoji="0" lang="tr-TR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A38CD243-40F1-4CD4-8817-8805B95830DD}"/>
              </a:ext>
            </a:extLst>
          </p:cNvPr>
          <p:cNvSpPr txBox="1"/>
          <p:nvPr/>
        </p:nvSpPr>
        <p:spPr>
          <a:xfrm>
            <a:off x="6160181" y="2368567"/>
            <a:ext cx="5268036" cy="3605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35560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tr-TR" sz="23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Atak tanımı, hangi durumlarda hekime başvurması gerektiği</a:t>
            </a:r>
          </a:p>
          <a:p>
            <a:pPr marL="342900" indent="-342900" defTabSz="35560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tr-TR" sz="23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Egzersizin önemi</a:t>
            </a:r>
          </a:p>
          <a:p>
            <a:pPr marL="342900" indent="-342900" defTabSz="35560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tr-TR" sz="23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Solunum problemleri (</a:t>
            </a:r>
            <a:r>
              <a:rPr lang="en-US" sz="23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n</a:t>
            </a:r>
            <a:r>
              <a:rPr lang="tr-TR" sz="23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efes</a:t>
            </a:r>
            <a:r>
              <a:rPr lang="tr-TR" sz="23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 darlığı/öksürme/balgam çıkarma) ile baş edebilme yöntemleri</a:t>
            </a:r>
          </a:p>
          <a:p>
            <a:pPr marL="342900" indent="-342900" defTabSz="35560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tr-TR" sz="23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Seyahat</a:t>
            </a: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F6580A-3AD2-426B-9BAA-2D69201FF138}"/>
              </a:ext>
            </a:extLst>
          </p:cNvPr>
          <p:cNvSpPr txBox="1"/>
          <p:nvPr/>
        </p:nvSpPr>
        <p:spPr>
          <a:xfrm>
            <a:off x="2236596" y="1293820"/>
            <a:ext cx="91082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Hasta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a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ilesinin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e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ğitimi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aşağıdaki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başlıkları </a:t>
            </a: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içermelidir.</a:t>
            </a:r>
          </a:p>
        </p:txBody>
      </p:sp>
      <p:pic>
        <p:nvPicPr>
          <p:cNvPr id="8" name="Resim 12">
            <a:extLst>
              <a:ext uri="{FF2B5EF4-FFF2-40B4-BE49-F238E27FC236}">
                <a16:creationId xmlns:a16="http://schemas.microsoft.com/office/drawing/2014/main" id="{B016444A-E5BD-4F88-AFB2-F1AA899449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179" y="1094923"/>
            <a:ext cx="463239" cy="1222950"/>
          </a:xfrm>
          <a:prstGeom prst="rect">
            <a:avLst/>
          </a:prstGeom>
        </p:spPr>
      </p:pic>
      <p:sp>
        <p:nvSpPr>
          <p:cNvPr id="9" name="Dikdörtgen 8"/>
          <p:cNvSpPr/>
          <p:nvPr/>
        </p:nvSpPr>
        <p:spPr>
          <a:xfrm>
            <a:off x="-2359" y="6254150"/>
            <a:ext cx="12192000" cy="603849"/>
          </a:xfrm>
          <a:prstGeom prst="rect">
            <a:avLst/>
          </a:prstGeom>
          <a:gradFill flip="none" rotWithShape="1">
            <a:gsLst>
              <a:gs pos="0">
                <a:srgbClr val="6C0000"/>
              </a:gs>
              <a:gs pos="74000">
                <a:srgbClr val="C00000"/>
              </a:gs>
              <a:gs pos="83000">
                <a:srgbClr val="C00000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139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>
            <a:extLst>
              <a:ext uri="{FF2B5EF4-FFF2-40B4-BE49-F238E27FC236}">
                <a16:creationId xmlns:a16="http://schemas.microsoft.com/office/drawing/2014/main" id="{832B0766-11DA-480F-9902-DEB9F803FCF4}"/>
              </a:ext>
            </a:extLst>
          </p:cNvPr>
          <p:cNvSpPr txBox="1"/>
          <p:nvPr/>
        </p:nvSpPr>
        <p:spPr>
          <a:xfrm>
            <a:off x="675043" y="1225497"/>
            <a:ext cx="7887931" cy="4455066"/>
          </a:xfrm>
          <a:prstGeom prst="rect">
            <a:avLst/>
          </a:prstGeom>
          <a:solidFill>
            <a:srgbClr val="FFEBEB"/>
          </a:solidFill>
        </p:spPr>
        <p:txBody>
          <a:bodyPr wrap="square" rtlCol="0">
            <a:spAutoFit/>
          </a:bodyPr>
          <a:lstStyle/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kumimoji="0" lang="tr-TR" sz="2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lang="tr-TR" sz="21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kumimoji="0" lang="tr-TR" sz="2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lang="tr-TR" sz="21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kumimoji="0" lang="tr-TR" sz="2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lang="tr-TR" sz="21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kumimoji="0" lang="tr-TR" sz="2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lang="tr-TR" sz="21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kumimoji="0" lang="tr-TR" sz="2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1A4F2EBE-7BAF-436D-AFC3-BA30E7A9F760}"/>
              </a:ext>
            </a:extLst>
          </p:cNvPr>
          <p:cNvSpPr txBox="1"/>
          <p:nvPr/>
        </p:nvSpPr>
        <p:spPr>
          <a:xfrm>
            <a:off x="779819" y="1833681"/>
            <a:ext cx="74021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Egzersiz;</a:t>
            </a:r>
          </a:p>
          <a:p>
            <a:pPr marL="342900" marR="0" lvl="0" indent="-34290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Kas kuvvetini, kas dayanıklılığını ve direncini artırır.</a:t>
            </a:r>
          </a:p>
          <a:p>
            <a:pPr marL="342900" marR="0" lvl="0" indent="-34290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Kas ve eklemlerin hareketliliğini korur.</a:t>
            </a:r>
          </a:p>
          <a:p>
            <a:pPr marL="342900" marR="0" lvl="0" indent="-34290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Olumlu psikososyal etkiler sağlar.</a:t>
            </a:r>
          </a:p>
          <a:p>
            <a:pPr marL="342900" marR="0" lvl="0" indent="-34290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Vücut kompozisyonunun korunmasında yardımcıdır.</a:t>
            </a: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9A674231-B60D-48E0-8682-B25E40739994}"/>
              </a:ext>
            </a:extLst>
          </p:cNvPr>
          <p:cNvSpPr/>
          <p:nvPr/>
        </p:nvSpPr>
        <p:spPr>
          <a:xfrm>
            <a:off x="675044" y="600888"/>
            <a:ext cx="10841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Birinci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Basamakta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Pulmoner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Rehabilitasyon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Programı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Yapılandırma-2</a:t>
            </a:r>
            <a:endParaRPr kumimoji="0" lang="tr-TR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Resim 1">
            <a:extLst>
              <a:ext uri="{FF2B5EF4-FFF2-40B4-BE49-F238E27FC236}">
                <a16:creationId xmlns:a16="http://schemas.microsoft.com/office/drawing/2014/main" id="{4FA6BA79-0F6D-4031-842F-A3F99C6CBA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97" t="36725" r="40747" b="39196"/>
          <a:stretch/>
        </p:blipFill>
        <p:spPr>
          <a:xfrm>
            <a:off x="8643026" y="1225497"/>
            <a:ext cx="3044149" cy="4455066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-2359" y="6254150"/>
            <a:ext cx="12192000" cy="603849"/>
          </a:xfrm>
          <a:prstGeom prst="rect">
            <a:avLst/>
          </a:prstGeom>
          <a:gradFill flip="none" rotWithShape="1">
            <a:gsLst>
              <a:gs pos="0">
                <a:srgbClr val="6C0000"/>
              </a:gs>
              <a:gs pos="74000">
                <a:srgbClr val="C00000"/>
              </a:gs>
              <a:gs pos="83000">
                <a:srgbClr val="C00000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5205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2B0766-11DA-480F-9902-DEB9F803FCF4}"/>
              </a:ext>
            </a:extLst>
          </p:cNvPr>
          <p:cNvSpPr txBox="1"/>
          <p:nvPr/>
        </p:nvSpPr>
        <p:spPr>
          <a:xfrm>
            <a:off x="675043" y="1225497"/>
            <a:ext cx="7887931" cy="4455066"/>
          </a:xfrm>
          <a:prstGeom prst="rect">
            <a:avLst/>
          </a:prstGeom>
          <a:solidFill>
            <a:srgbClr val="FFEBEB"/>
          </a:solidFill>
        </p:spPr>
        <p:txBody>
          <a:bodyPr wrap="square" rtlCol="0">
            <a:spAutoFit/>
          </a:bodyPr>
          <a:lstStyle/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kumimoji="0" lang="tr-TR" sz="2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lang="tr-TR" sz="21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kumimoji="0" lang="tr-TR" sz="2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lang="tr-TR" sz="21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kumimoji="0" lang="tr-TR" sz="2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lang="tr-TR" sz="21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kumimoji="0" lang="tr-TR" sz="2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lang="tr-TR" sz="21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kumimoji="0" lang="tr-TR" sz="2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1A4F2EBE-7BAF-436D-AFC3-BA30E7A9F760}"/>
              </a:ext>
            </a:extLst>
          </p:cNvPr>
          <p:cNvSpPr txBox="1"/>
          <p:nvPr/>
        </p:nvSpPr>
        <p:spPr>
          <a:xfrm>
            <a:off x="675043" y="1184169"/>
            <a:ext cx="77069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Yürüyüş Egzersizleri-1; </a:t>
            </a:r>
          </a:p>
          <a:p>
            <a:pPr marL="342900" marR="0" lvl="0" indent="-34290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Hasta BORG skalasına göre 4-6 şiddetinde nefes darlığı hissettiği tempoda haftada en az 3 gün 20 dakika yürümelidir. </a:t>
            </a:r>
          </a:p>
          <a:p>
            <a:pPr marL="342900" marR="0" lvl="0" indent="-34290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Evde </a:t>
            </a:r>
            <a:r>
              <a:rPr kumimoji="0" lang="tr-T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pulmoner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rehabilitasyon programında yürüyüş önerilen hastalar; düz bir zemin üzerinde yürümeli, kısa etkili nefes açıcı ilacı yanında olarak mümkünse sürekli, çok uzun süreli duraklamadan yürümelidir. 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9A674231-B60D-48E0-8682-B25E40739994}"/>
              </a:ext>
            </a:extLst>
          </p:cNvPr>
          <p:cNvSpPr/>
          <p:nvPr/>
        </p:nvSpPr>
        <p:spPr>
          <a:xfrm>
            <a:off x="675044" y="600888"/>
            <a:ext cx="105865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Birinci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Basamakta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Pulmoner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Rehabilitasyon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Programı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Yapılandırma-3</a:t>
            </a:r>
            <a:endParaRPr kumimoji="0" lang="tr-TR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6215" y="1225496"/>
            <a:ext cx="2883658" cy="4527603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-2359" y="6254150"/>
            <a:ext cx="12192000" cy="603849"/>
          </a:xfrm>
          <a:prstGeom prst="rect">
            <a:avLst/>
          </a:prstGeom>
          <a:gradFill flip="none" rotWithShape="1">
            <a:gsLst>
              <a:gs pos="0">
                <a:srgbClr val="6C0000"/>
              </a:gs>
              <a:gs pos="74000">
                <a:srgbClr val="C00000"/>
              </a:gs>
              <a:gs pos="83000">
                <a:srgbClr val="C00000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787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>
            <a:extLst>
              <a:ext uri="{FF2B5EF4-FFF2-40B4-BE49-F238E27FC236}">
                <a16:creationId xmlns:a16="http://schemas.microsoft.com/office/drawing/2014/main" id="{BBAE3227-208B-4174-8CAA-777E55B2E556}"/>
              </a:ext>
            </a:extLst>
          </p:cNvPr>
          <p:cNvSpPr txBox="1"/>
          <p:nvPr/>
        </p:nvSpPr>
        <p:spPr>
          <a:xfrm>
            <a:off x="675043" y="1225497"/>
            <a:ext cx="10586512" cy="4404988"/>
          </a:xfrm>
          <a:prstGeom prst="rect">
            <a:avLst/>
          </a:prstGeom>
          <a:solidFill>
            <a:srgbClr val="FFEBEB"/>
          </a:solidFill>
        </p:spPr>
        <p:txBody>
          <a:bodyPr wrap="square" rtlCol="0">
            <a:spAutoFit/>
          </a:bodyPr>
          <a:lstStyle/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kumimoji="0" lang="tr-TR" sz="2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lang="tr-TR" sz="21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kumimoji="0" lang="tr-TR" sz="2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lang="tr-TR" sz="21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kumimoji="0" lang="tr-TR" sz="2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lang="tr-TR" sz="21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kumimoji="0" lang="tr-TR" sz="2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lang="tr-TR" sz="21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kumimoji="0" lang="tr-TR" sz="2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9A674231-B60D-48E0-8682-B25E40739994}"/>
              </a:ext>
            </a:extLst>
          </p:cNvPr>
          <p:cNvSpPr/>
          <p:nvPr/>
        </p:nvSpPr>
        <p:spPr>
          <a:xfrm>
            <a:off x="675044" y="600888"/>
            <a:ext cx="91463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Kısaltmalar</a:t>
            </a:r>
            <a:endParaRPr kumimoji="0" lang="tr-TR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1A4F2EBE-7BAF-436D-AFC3-BA30E7A9F760}"/>
              </a:ext>
            </a:extLst>
          </p:cNvPr>
          <p:cNvSpPr txBox="1"/>
          <p:nvPr/>
        </p:nvSpPr>
        <p:spPr>
          <a:xfrm>
            <a:off x="808395" y="1719831"/>
            <a:ext cx="1016440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90600" lvl="0" indent="-990600" defTabSz="355600">
              <a:lnSpc>
                <a:spcPct val="150000"/>
              </a:lnSpc>
              <a:buClr>
                <a:srgbClr val="4BACC6"/>
              </a:buClr>
              <a:defRPr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FEV1   </a:t>
            </a:r>
            <a:r>
              <a:rPr 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: Expire 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In The First Second Of Forced Expiration </a:t>
            </a:r>
            <a:r>
              <a:rPr lang="en-US" sz="2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Zorlu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(</a:t>
            </a:r>
            <a:r>
              <a:rPr lang="en-US" sz="2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Ekspiryumun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tr-TR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      </a:t>
            </a:r>
            <a:r>
              <a:rPr 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1.</a:t>
            </a:r>
            <a:r>
              <a:rPr lang="tr-TR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24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Saniyesinde</a:t>
            </a:r>
            <a:r>
              <a:rPr 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24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Çıkarılan</a:t>
            </a:r>
            <a:r>
              <a:rPr lang="tr-TR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240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Hava</a:t>
            </a:r>
            <a:r>
              <a:rPr 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2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Hacmi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)</a:t>
            </a:r>
          </a:p>
          <a:p>
            <a:pPr lvl="0" defTabSz="355600">
              <a:lnSpc>
                <a:spcPct val="150000"/>
              </a:lnSpc>
              <a:buClr>
                <a:srgbClr val="4BACC6"/>
              </a:buClr>
              <a:defRPr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FVC    </a:t>
            </a:r>
            <a:r>
              <a:rPr lang="tr-TR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:  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Forced Vital Capacity (</a:t>
            </a:r>
            <a:r>
              <a:rPr lang="en-US" sz="2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Zorlu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Vital </a:t>
            </a:r>
            <a:r>
              <a:rPr lang="en-US" sz="2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Kapasite</a:t>
            </a:r>
            <a:r>
              <a:rPr 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)</a:t>
            </a:r>
            <a:endParaRPr lang="tr-TR" sz="2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defTabSz="355600">
              <a:lnSpc>
                <a:spcPct val="150000"/>
              </a:lnSpc>
              <a:buClr>
                <a:srgbClr val="4BACC6"/>
              </a:buClr>
              <a:defRPr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KOAH </a:t>
            </a:r>
            <a:r>
              <a:rPr lang="tr-TR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:  </a:t>
            </a:r>
            <a:r>
              <a:rPr lang="en-US" sz="2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Kronik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2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Obstrüktif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2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Akciğer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2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Hastalığı</a:t>
            </a:r>
            <a:endParaRPr lang="tr-TR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defTabSz="355600">
              <a:lnSpc>
                <a:spcPct val="150000"/>
              </a:lnSpc>
              <a:buClr>
                <a:srgbClr val="4BACC6"/>
              </a:buClr>
              <a:defRPr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PR       </a:t>
            </a:r>
            <a:r>
              <a:rPr 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: </a:t>
            </a:r>
            <a:r>
              <a:rPr lang="en-US" sz="24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Pulmoner</a:t>
            </a:r>
            <a:r>
              <a:rPr 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24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Rehabilitasyon</a:t>
            </a:r>
            <a:endParaRPr lang="tr-TR" sz="2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defTabSz="355600">
              <a:lnSpc>
                <a:spcPct val="150000"/>
              </a:lnSpc>
              <a:buClr>
                <a:srgbClr val="4BACC6"/>
              </a:buClr>
              <a:defRPr/>
            </a:pPr>
            <a:r>
              <a:rPr lang="tr-TR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USOT  : Uzun </a:t>
            </a:r>
            <a:r>
              <a:rPr lang="tr-TR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Süreli Oksijen Tedavisi</a:t>
            </a: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-2359" y="6254150"/>
            <a:ext cx="12192000" cy="603849"/>
          </a:xfrm>
          <a:prstGeom prst="rect">
            <a:avLst/>
          </a:prstGeom>
          <a:gradFill flip="none" rotWithShape="1">
            <a:gsLst>
              <a:gs pos="0">
                <a:srgbClr val="6C0000"/>
              </a:gs>
              <a:gs pos="74000">
                <a:srgbClr val="C00000"/>
              </a:gs>
              <a:gs pos="83000">
                <a:srgbClr val="C00000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760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3">
            <a:extLst>
              <a:ext uri="{FF2B5EF4-FFF2-40B4-BE49-F238E27FC236}">
                <a16:creationId xmlns:a16="http://schemas.microsoft.com/office/drawing/2014/main" id="{832B0766-11DA-480F-9902-DEB9F803FCF4}"/>
              </a:ext>
            </a:extLst>
          </p:cNvPr>
          <p:cNvSpPr txBox="1"/>
          <p:nvPr/>
        </p:nvSpPr>
        <p:spPr>
          <a:xfrm>
            <a:off x="675043" y="1225497"/>
            <a:ext cx="7887931" cy="4455066"/>
          </a:xfrm>
          <a:prstGeom prst="rect">
            <a:avLst/>
          </a:prstGeom>
          <a:solidFill>
            <a:srgbClr val="FFEBEB"/>
          </a:solidFill>
        </p:spPr>
        <p:txBody>
          <a:bodyPr wrap="square" rtlCol="0">
            <a:spAutoFit/>
          </a:bodyPr>
          <a:lstStyle/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kumimoji="0" lang="tr-TR" sz="2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lang="tr-TR" sz="21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kumimoji="0" lang="tr-TR" sz="2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lang="tr-TR" sz="21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kumimoji="0" lang="tr-TR" sz="2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lang="tr-TR" sz="21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kumimoji="0" lang="tr-TR" sz="2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lang="tr-TR" sz="21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kumimoji="0" lang="tr-TR" sz="2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1A4F2EBE-7BAF-436D-AFC3-BA30E7A9F760}"/>
              </a:ext>
            </a:extLst>
          </p:cNvPr>
          <p:cNvSpPr txBox="1"/>
          <p:nvPr/>
        </p:nvSpPr>
        <p:spPr>
          <a:xfrm>
            <a:off x="851254" y="1875613"/>
            <a:ext cx="753550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Yürüyüş Egzersizleri-2; </a:t>
            </a:r>
          </a:p>
          <a:p>
            <a:pPr marL="342900" marR="0" lvl="0" indent="-34290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Hastalar yürüme zamanını yavaş yavaş arttırmalıdır.</a:t>
            </a:r>
          </a:p>
          <a:p>
            <a:pPr marL="342900" marR="0" lvl="0" indent="-34290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Hastalara fazla miktarda yemek yedikten sonra yürümemeleri ve bir anda aşırı egzersize kalkışmamaları ve tempolarını yavaş yavaş arttırmaları belirtilmelidir.</a:t>
            </a: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9A674231-B60D-48E0-8682-B25E40739994}"/>
              </a:ext>
            </a:extLst>
          </p:cNvPr>
          <p:cNvSpPr/>
          <p:nvPr/>
        </p:nvSpPr>
        <p:spPr>
          <a:xfrm>
            <a:off x="675044" y="600888"/>
            <a:ext cx="10841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Birinci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Basamakta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Pulmoner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Rehabilitasyon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Programı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Yapılandırma-4</a:t>
            </a:r>
            <a:endParaRPr kumimoji="0" lang="tr-TR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6215" y="1225496"/>
            <a:ext cx="2883658" cy="4527603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-2359" y="6254150"/>
            <a:ext cx="12192000" cy="603849"/>
          </a:xfrm>
          <a:prstGeom prst="rect">
            <a:avLst/>
          </a:prstGeom>
          <a:gradFill flip="none" rotWithShape="1">
            <a:gsLst>
              <a:gs pos="0">
                <a:srgbClr val="6C0000"/>
              </a:gs>
              <a:gs pos="74000">
                <a:srgbClr val="C00000"/>
              </a:gs>
              <a:gs pos="83000">
                <a:srgbClr val="C00000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428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309B241-05D9-4799-A291-49BD7D4B9FB5}"/>
              </a:ext>
            </a:extLst>
          </p:cNvPr>
          <p:cNvSpPr txBox="1"/>
          <p:nvPr/>
        </p:nvSpPr>
        <p:spPr>
          <a:xfrm>
            <a:off x="675044" y="1225497"/>
            <a:ext cx="8083946" cy="4404988"/>
          </a:xfrm>
          <a:prstGeom prst="rect">
            <a:avLst/>
          </a:prstGeom>
          <a:solidFill>
            <a:srgbClr val="FFEBEB"/>
          </a:solidFill>
        </p:spPr>
        <p:txBody>
          <a:bodyPr wrap="square" rtlCol="0">
            <a:spAutoFit/>
          </a:bodyPr>
          <a:lstStyle/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kumimoji="0" lang="tr-TR" sz="2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lang="tr-TR" sz="21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kumimoji="0" lang="tr-TR" sz="2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lang="tr-TR" sz="21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kumimoji="0" lang="tr-TR" sz="2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lang="tr-TR" sz="21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kumimoji="0" lang="tr-TR" sz="2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lang="tr-TR" sz="21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kumimoji="0" lang="tr-TR" sz="2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1A4F2EBE-7BAF-436D-AFC3-BA30E7A9F760}"/>
              </a:ext>
            </a:extLst>
          </p:cNvPr>
          <p:cNvSpPr txBox="1"/>
          <p:nvPr/>
        </p:nvSpPr>
        <p:spPr>
          <a:xfrm>
            <a:off x="675043" y="1215872"/>
            <a:ext cx="808394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tr-TR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Bacak ve Kol Kaslarını Kuvvetlendirme Güçlendirme Egzersizleri-1</a:t>
            </a:r>
          </a:p>
          <a:p>
            <a:pPr marL="342900" indent="-342900" defTabSz="3556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tr-TR" sz="23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Bacaklarda ortaya çıkan güçsüzlük, egzersiz kısıtlaması </a:t>
            </a:r>
            <a:endParaRPr lang="en-US" sz="23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  <a:p>
            <a:pPr defTabSz="355600">
              <a:lnSpc>
                <a:spcPct val="150000"/>
              </a:lnSpc>
              <a:buClr>
                <a:srgbClr val="C00000"/>
              </a:buClr>
              <a:defRPr/>
            </a:pPr>
            <a:r>
              <a:rPr lang="en-US" sz="23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     </a:t>
            </a:r>
            <a:r>
              <a:rPr lang="tr-TR" sz="23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ve yürüme mesafelerinin kısalmasına neden olan en </a:t>
            </a:r>
            <a:endParaRPr lang="en-US" sz="23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  <a:p>
            <a:pPr defTabSz="355600">
              <a:lnSpc>
                <a:spcPct val="150000"/>
              </a:lnSpc>
              <a:buClr>
                <a:srgbClr val="C00000"/>
              </a:buClr>
              <a:defRPr/>
            </a:pPr>
            <a:r>
              <a:rPr lang="en-US" sz="23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     </a:t>
            </a:r>
            <a:r>
              <a:rPr lang="tr-TR" sz="23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önemli faktörlerdir. Bu nedenle aerobik egzersizlere ek </a:t>
            </a:r>
            <a:endParaRPr lang="en-US" sz="23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  <a:p>
            <a:pPr marL="360000" defTabSz="355600">
              <a:lnSpc>
                <a:spcPct val="150000"/>
              </a:lnSpc>
              <a:buClr>
                <a:srgbClr val="C00000"/>
              </a:buClr>
              <a:defRPr/>
            </a:pPr>
            <a:r>
              <a:rPr lang="tr-TR" sz="23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olarak, kol ve bacakların serbest hareketler ve ağırlıklar              ile çalıştırılması önerilmektedir. </a:t>
            </a:r>
          </a:p>
          <a:p>
            <a:pPr marL="342900" indent="-342900" defTabSz="3556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tr-TR" sz="23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Kaslara eklenen ağırlıklar ve tekrarlar, kasların güçlenmesini sağlamaktadır.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9A674231-B60D-48E0-8682-B25E40739994}"/>
              </a:ext>
            </a:extLst>
          </p:cNvPr>
          <p:cNvSpPr/>
          <p:nvPr/>
        </p:nvSpPr>
        <p:spPr>
          <a:xfrm>
            <a:off x="675044" y="600888"/>
            <a:ext cx="10841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Birinci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Basamakta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Pulmoner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Rehabilitasyon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Programı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Yapılandırma-5</a:t>
            </a:r>
            <a:endParaRPr kumimoji="0" lang="tr-TR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617" y="1225497"/>
            <a:ext cx="2823983" cy="4404988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-2359" y="6254150"/>
            <a:ext cx="12192000" cy="603849"/>
          </a:xfrm>
          <a:prstGeom prst="rect">
            <a:avLst/>
          </a:prstGeom>
          <a:gradFill flip="none" rotWithShape="1">
            <a:gsLst>
              <a:gs pos="0">
                <a:srgbClr val="6C0000"/>
              </a:gs>
              <a:gs pos="74000">
                <a:srgbClr val="C00000"/>
              </a:gs>
              <a:gs pos="83000">
                <a:srgbClr val="C00000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820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616" y="1225497"/>
            <a:ext cx="2823984" cy="44049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BEB066E-0917-4F67-9D47-7D222B86419C}"/>
              </a:ext>
            </a:extLst>
          </p:cNvPr>
          <p:cNvSpPr txBox="1"/>
          <p:nvPr/>
        </p:nvSpPr>
        <p:spPr>
          <a:xfrm>
            <a:off x="675044" y="1225497"/>
            <a:ext cx="8083946" cy="4404988"/>
          </a:xfrm>
          <a:prstGeom prst="rect">
            <a:avLst/>
          </a:prstGeom>
          <a:solidFill>
            <a:srgbClr val="FFEBEB"/>
          </a:solidFill>
        </p:spPr>
        <p:txBody>
          <a:bodyPr wrap="square" rtlCol="0">
            <a:spAutoFit/>
          </a:bodyPr>
          <a:lstStyle/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kumimoji="0" lang="tr-TR" sz="2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lang="tr-TR" sz="21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kumimoji="0" lang="tr-TR" sz="2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lang="tr-TR" sz="21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kumimoji="0" lang="tr-TR" sz="2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lang="tr-TR" sz="21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kumimoji="0" lang="tr-TR" sz="2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lang="tr-TR" sz="21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kumimoji="0" lang="tr-TR" sz="2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F77AE9D5-38D2-4388-9733-609D9CA34F86}"/>
              </a:ext>
            </a:extLst>
          </p:cNvPr>
          <p:cNvSpPr txBox="1"/>
          <p:nvPr/>
        </p:nvSpPr>
        <p:spPr>
          <a:xfrm>
            <a:off x="656756" y="1189079"/>
            <a:ext cx="810223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tr-TR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Bacak ve Kol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tr-TR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Kaslarını Kuvvetlendirme Güçlendirme Egzersizleri-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tr-TR" sz="23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defTabSz="3556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sz="23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Kuvvetlendirme egzersizleri, fiziksel performansı da anlamlı derecede iyileştirmektedir. </a:t>
            </a:r>
          </a:p>
          <a:p>
            <a:pPr marL="342900" marR="0" lvl="0" indent="-342900" defTabSz="3556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sz="23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Egzersiz toleransındaki artışlar, kasların güçlenmesini ve     günlük yaşam aktivitelerini daha rahat yapabilir hale    gelmelerini sağlar. Hastanede uygulanan programların       devamı olarak </a:t>
            </a:r>
            <a:r>
              <a:rPr lang="tr-TR" sz="23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da </a:t>
            </a:r>
            <a:r>
              <a:rPr lang="tr-TR" sz="23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evde basit ağırlıkların günlük olarak uygulanması da önerilmektedir</a:t>
            </a:r>
            <a:r>
              <a:rPr lang="en-US" sz="23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.</a:t>
            </a:r>
            <a:endParaRPr lang="tr-TR" sz="23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</p:txBody>
      </p:sp>
      <p:sp>
        <p:nvSpPr>
          <p:cNvPr id="10" name="Dikdörtgen 2">
            <a:extLst>
              <a:ext uri="{FF2B5EF4-FFF2-40B4-BE49-F238E27FC236}">
                <a16:creationId xmlns:a16="http://schemas.microsoft.com/office/drawing/2014/main" id="{089683BC-BB32-4AB7-BC34-256470E9B598}"/>
              </a:ext>
            </a:extLst>
          </p:cNvPr>
          <p:cNvSpPr/>
          <p:nvPr/>
        </p:nvSpPr>
        <p:spPr>
          <a:xfrm>
            <a:off x="675044" y="600888"/>
            <a:ext cx="10841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Birinci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Basamakta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Pulmoner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Rehabilitasyon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Programı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Yapılandırma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  <a:endParaRPr kumimoji="0" lang="tr-TR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-2359" y="6254150"/>
            <a:ext cx="12192000" cy="603849"/>
          </a:xfrm>
          <a:prstGeom prst="rect">
            <a:avLst/>
          </a:prstGeom>
          <a:gradFill flip="none" rotWithShape="1">
            <a:gsLst>
              <a:gs pos="0">
                <a:srgbClr val="6C0000"/>
              </a:gs>
              <a:gs pos="74000">
                <a:srgbClr val="C00000"/>
              </a:gs>
              <a:gs pos="83000">
                <a:srgbClr val="C00000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255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EEA912F-2F28-4D14-805A-803906DAB01A}"/>
              </a:ext>
            </a:extLst>
          </p:cNvPr>
          <p:cNvSpPr txBox="1"/>
          <p:nvPr/>
        </p:nvSpPr>
        <p:spPr>
          <a:xfrm>
            <a:off x="675044" y="1225497"/>
            <a:ext cx="7613444" cy="4455066"/>
          </a:xfrm>
          <a:prstGeom prst="rect">
            <a:avLst/>
          </a:prstGeom>
          <a:solidFill>
            <a:srgbClr val="FFEBEB"/>
          </a:solidFill>
        </p:spPr>
        <p:txBody>
          <a:bodyPr wrap="square" rtlCol="0">
            <a:spAutoFit/>
          </a:bodyPr>
          <a:lstStyle/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kumimoji="0" lang="tr-TR" sz="2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lang="tr-TR" sz="21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kumimoji="0" lang="tr-TR" sz="2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lang="tr-TR" sz="21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kumimoji="0" lang="tr-TR" sz="2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lang="tr-TR" sz="21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kumimoji="0" lang="tr-TR" sz="2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lang="tr-TR" sz="21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kumimoji="0" lang="tr-TR" sz="2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1A4F2EBE-7BAF-436D-AFC3-BA30E7A9F760}"/>
              </a:ext>
            </a:extLst>
          </p:cNvPr>
          <p:cNvSpPr txBox="1"/>
          <p:nvPr/>
        </p:nvSpPr>
        <p:spPr>
          <a:xfrm>
            <a:off x="675044" y="1171491"/>
            <a:ext cx="7613444" cy="4362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Solunum Eğitimi-1;</a:t>
            </a:r>
          </a:p>
          <a:p>
            <a:pPr marR="0" lvl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kumimoji="0" lang="tr-TR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Anormal göğüs duvarı hareketin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tr-TR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yardımcı solunum kas aktivitesini ve dispneyi azaltmak, solunum etkinliğini arttırmak ventilasyon dağılımını iyileştirmek amacıyla diyafragmatik solunum veya yavaş derin solunum teknikleri kullanılır.</a:t>
            </a:r>
            <a:br>
              <a:rPr kumimoji="0" lang="tr-TR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tr-TR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-Diyafragmatik solunum</a:t>
            </a:r>
            <a:br>
              <a:rPr kumimoji="0" lang="tr-TR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tr-TR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-Yavaş ve derin solunum</a:t>
            </a:r>
            <a:br>
              <a:rPr kumimoji="0" lang="tr-TR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tr-TR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- Solunum kontrolü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9A674231-B60D-48E0-8682-B25E40739994}"/>
              </a:ext>
            </a:extLst>
          </p:cNvPr>
          <p:cNvSpPr/>
          <p:nvPr/>
        </p:nvSpPr>
        <p:spPr>
          <a:xfrm>
            <a:off x="675044" y="600888"/>
            <a:ext cx="105865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Birinci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Basamakta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Pulmoner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Rehabilitasyon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Programı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Yapılandırma-7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888" y="1776630"/>
            <a:ext cx="3568700" cy="3390900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-2359" y="6254150"/>
            <a:ext cx="12192000" cy="603849"/>
          </a:xfrm>
          <a:prstGeom prst="rect">
            <a:avLst/>
          </a:prstGeom>
          <a:gradFill flip="none" rotWithShape="1">
            <a:gsLst>
              <a:gs pos="0">
                <a:srgbClr val="6C0000"/>
              </a:gs>
              <a:gs pos="74000">
                <a:srgbClr val="C00000"/>
              </a:gs>
              <a:gs pos="83000">
                <a:srgbClr val="C00000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742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C20D83B-D3F6-44A2-A7DD-BC9A263C8398}"/>
              </a:ext>
            </a:extLst>
          </p:cNvPr>
          <p:cNvSpPr txBox="1"/>
          <p:nvPr/>
        </p:nvSpPr>
        <p:spPr>
          <a:xfrm>
            <a:off x="675043" y="1225497"/>
            <a:ext cx="7027783" cy="4404988"/>
          </a:xfrm>
          <a:prstGeom prst="rect">
            <a:avLst/>
          </a:prstGeom>
          <a:solidFill>
            <a:srgbClr val="FFEBEB"/>
          </a:solidFill>
        </p:spPr>
        <p:txBody>
          <a:bodyPr wrap="square" rtlCol="0">
            <a:spAutoFit/>
          </a:bodyPr>
          <a:lstStyle/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kumimoji="0" lang="tr-TR" sz="2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lang="tr-TR" sz="21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kumimoji="0" lang="tr-TR" sz="2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lang="tr-TR" sz="21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kumimoji="0" lang="tr-TR" sz="2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lang="tr-TR" sz="21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kumimoji="0" lang="tr-TR" sz="2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lang="tr-TR" sz="21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kumimoji="0" lang="tr-TR" sz="2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1A4F2EBE-7BAF-436D-AFC3-BA30E7A9F760}"/>
              </a:ext>
            </a:extLst>
          </p:cNvPr>
          <p:cNvSpPr txBox="1"/>
          <p:nvPr/>
        </p:nvSpPr>
        <p:spPr>
          <a:xfrm>
            <a:off x="675042" y="1945308"/>
            <a:ext cx="61646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Solunum Eğitimi-2;</a:t>
            </a: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Göğüs kafesinin dinamik hiperinflasyonunu azaltmak için solunum eğitimi; </a:t>
            </a:r>
            <a:b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- Büzük dudak solunumu</a:t>
            </a:r>
            <a:b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- Gevşeme 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egzersizleri</a:t>
            </a: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9A674231-B60D-48E0-8682-B25E40739994}"/>
              </a:ext>
            </a:extLst>
          </p:cNvPr>
          <p:cNvSpPr/>
          <p:nvPr/>
        </p:nvSpPr>
        <p:spPr>
          <a:xfrm>
            <a:off x="675044" y="600888"/>
            <a:ext cx="10841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Birinci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Basamakta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Pulmoner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Rehabilitasyon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Programı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Yapılandırma-8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150" y="1225498"/>
            <a:ext cx="2837616" cy="4404988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-2359" y="6254150"/>
            <a:ext cx="12192000" cy="603849"/>
          </a:xfrm>
          <a:prstGeom prst="rect">
            <a:avLst/>
          </a:prstGeom>
          <a:gradFill flip="none" rotWithShape="1">
            <a:gsLst>
              <a:gs pos="0">
                <a:srgbClr val="6C0000"/>
              </a:gs>
              <a:gs pos="74000">
                <a:srgbClr val="C00000"/>
              </a:gs>
              <a:gs pos="83000">
                <a:srgbClr val="C00000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115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BD0033-EEBB-431E-9283-88F8C6498F32}"/>
              </a:ext>
            </a:extLst>
          </p:cNvPr>
          <p:cNvSpPr txBox="1"/>
          <p:nvPr/>
        </p:nvSpPr>
        <p:spPr>
          <a:xfrm>
            <a:off x="675043" y="1225497"/>
            <a:ext cx="10586513" cy="4404988"/>
          </a:xfrm>
          <a:prstGeom prst="rect">
            <a:avLst/>
          </a:prstGeom>
          <a:solidFill>
            <a:srgbClr val="FFEBEB"/>
          </a:solidFill>
        </p:spPr>
        <p:txBody>
          <a:bodyPr wrap="square" rtlCol="0">
            <a:spAutoFit/>
          </a:bodyPr>
          <a:lstStyle/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kumimoji="0" lang="tr-TR" sz="2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lang="tr-TR" sz="21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kumimoji="0" lang="tr-TR" sz="2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lang="tr-TR" sz="21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kumimoji="0" lang="tr-TR" sz="2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lang="tr-TR" sz="21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kumimoji="0" lang="tr-TR" sz="2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lang="tr-TR" sz="21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kumimoji="0" lang="tr-TR" sz="2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1A4F2EBE-7BAF-436D-AFC3-BA30E7A9F760}"/>
              </a:ext>
            </a:extLst>
          </p:cNvPr>
          <p:cNvSpPr txBox="1"/>
          <p:nvPr/>
        </p:nvSpPr>
        <p:spPr>
          <a:xfrm>
            <a:off x="675044" y="1369876"/>
            <a:ext cx="105865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Ventilatör destekli veya ventilatör bağımlı bireylerde;</a:t>
            </a:r>
          </a:p>
          <a:p>
            <a:pPr marL="342900" marR="0" lvl="0" indent="-34290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Hastanın fiziksel durumu</a:t>
            </a:r>
          </a:p>
          <a:p>
            <a:pPr marL="342900" marR="0" lvl="0" indent="-34290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Ventilatöre uyum</a:t>
            </a:r>
          </a:p>
          <a:p>
            <a:pPr marL="342900" marR="0" lvl="0" indent="-34290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Ekipman işlerliği</a:t>
            </a:r>
          </a:p>
          <a:p>
            <a:pPr marL="342900" marR="0" lvl="0" indent="-34290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Bakım verenin yeterliliği sorgulanmalı</a:t>
            </a:r>
          </a:p>
          <a:p>
            <a:pPr marR="0" lvl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Gerekli durumlarda takip eden II. </a:t>
            </a:r>
            <a:r>
              <a:rPr lang="tr-TR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y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da 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III. basamak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evde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sağlık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hizmetleri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ekibine refere edilmelidir.</a:t>
            </a: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9A674231-B60D-48E0-8682-B25E40739994}"/>
              </a:ext>
            </a:extLst>
          </p:cNvPr>
          <p:cNvSpPr/>
          <p:nvPr/>
        </p:nvSpPr>
        <p:spPr>
          <a:xfrm>
            <a:off x="675044" y="600888"/>
            <a:ext cx="104257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Birinci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Basamakta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Pulmoner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Rehabilitasyon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Programı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Yapılandırma-9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74995D-03FD-49AE-AC14-64C89B2155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28"/>
          <a:stretch/>
        </p:blipFill>
        <p:spPr>
          <a:xfrm>
            <a:off x="9138334" y="3535774"/>
            <a:ext cx="2000582" cy="1969884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-2359" y="6254150"/>
            <a:ext cx="12192000" cy="603849"/>
          </a:xfrm>
          <a:prstGeom prst="rect">
            <a:avLst/>
          </a:prstGeom>
          <a:gradFill flip="none" rotWithShape="1">
            <a:gsLst>
              <a:gs pos="0">
                <a:srgbClr val="6C0000"/>
              </a:gs>
              <a:gs pos="74000">
                <a:srgbClr val="C00000"/>
              </a:gs>
              <a:gs pos="83000">
                <a:srgbClr val="C00000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153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:a16="http://schemas.microsoft.com/office/drawing/2014/main" id="{65E0D31C-B287-44EC-8037-D4A02447D0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879" y="31347"/>
            <a:ext cx="11510548" cy="591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1313" indent="-341313" defTabSz="4492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98513" indent="-341313" defTabSz="4492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spcBef>
                <a:spcPct val="20000"/>
              </a:spcBef>
              <a:buClr>
                <a:srgbClr val="8FB08C"/>
              </a:buClr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D16349"/>
              </a:buClr>
              <a:buSzPct val="115000"/>
              <a:buFont typeface="Wingdings 2" panose="05020102010507070707" pitchFamily="18" charset="2"/>
              <a:buNone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endParaRPr kumimoji="0" lang="tr-TR" altLang="tr-TR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pic>
        <p:nvPicPr>
          <p:cNvPr id="7" name="Resim 2" descr="C:\Users\zubeyde.ozkanaltunay\Desktop\1\KHYH 2013-2017 Kitap Word&amp;PDF\KHYH 2018-2023 Yayın Komisyon Yazısı ve Eki\31.12.2018_Kitap_SONYAYIN\hsgm logo.png">
            <a:extLst>
              <a:ext uri="{FF2B5EF4-FFF2-40B4-BE49-F238E27FC236}">
                <a16:creationId xmlns:a16="http://schemas.microsoft.com/office/drawing/2014/main" id="{BCA523AB-B3E6-416B-BDB7-FF54E1B79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266" y="1978876"/>
            <a:ext cx="2077071" cy="1549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Resim 3" descr="Açıklama: C:\Users\zuhal.ureten\Desktop\logo.png">
            <a:extLst>
              <a:ext uri="{FF2B5EF4-FFF2-40B4-BE49-F238E27FC236}">
                <a16:creationId xmlns:a16="http://schemas.microsoft.com/office/drawing/2014/main" id="{D05CA2AF-EE8B-4C5F-A62B-CBD2AB300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896" y="2137410"/>
            <a:ext cx="2600152" cy="12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Resim 5" descr="Açıklama: http://sirnak.hsm.saglik.gov.tr/resimler/kayan/31.png">
            <a:extLst>
              <a:ext uri="{FF2B5EF4-FFF2-40B4-BE49-F238E27FC236}">
                <a16:creationId xmlns:a16="http://schemas.microsoft.com/office/drawing/2014/main" id="{108E0A39-686E-4DE9-9BF6-4827B0B6C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089" y="2780447"/>
            <a:ext cx="3176716" cy="671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ikdörtgen 5"/>
          <p:cNvSpPr/>
          <p:nvPr/>
        </p:nvSpPr>
        <p:spPr>
          <a:xfrm>
            <a:off x="-2359" y="6254150"/>
            <a:ext cx="12192000" cy="603849"/>
          </a:xfrm>
          <a:prstGeom prst="rect">
            <a:avLst/>
          </a:prstGeom>
          <a:gradFill flip="none" rotWithShape="1">
            <a:gsLst>
              <a:gs pos="0">
                <a:srgbClr val="6C0000"/>
              </a:gs>
              <a:gs pos="74000">
                <a:srgbClr val="C00000"/>
              </a:gs>
              <a:gs pos="83000">
                <a:srgbClr val="C00000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57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>
            <a:extLst>
              <a:ext uri="{FF2B5EF4-FFF2-40B4-BE49-F238E27FC236}">
                <a16:creationId xmlns:a16="http://schemas.microsoft.com/office/drawing/2014/main" id="{984C3C58-A72E-4925-A149-3C788E276C36}"/>
              </a:ext>
            </a:extLst>
          </p:cNvPr>
          <p:cNvSpPr/>
          <p:nvPr/>
        </p:nvSpPr>
        <p:spPr>
          <a:xfrm>
            <a:off x="0" y="1788928"/>
            <a:ext cx="12192000" cy="2880320"/>
          </a:xfrm>
          <a:prstGeom prst="rect">
            <a:avLst/>
          </a:prstGeom>
          <a:solidFill>
            <a:srgbClr val="C00000"/>
          </a:solidFill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E033D89F-3E9C-4FEC-AF01-6126F97BEEF4}"/>
              </a:ext>
            </a:extLst>
          </p:cNvPr>
          <p:cNvSpPr/>
          <p:nvPr/>
        </p:nvSpPr>
        <p:spPr>
          <a:xfrm>
            <a:off x="0" y="1906650"/>
            <a:ext cx="12192000" cy="2650086"/>
          </a:xfrm>
          <a:prstGeom prst="rect">
            <a:avLst/>
          </a:prstGeom>
          <a:solidFill>
            <a:srgbClr val="FFEB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3239EC90-83C1-46A9-AF53-39310C97D5B6}"/>
              </a:ext>
            </a:extLst>
          </p:cNvPr>
          <p:cNvSpPr/>
          <p:nvPr/>
        </p:nvSpPr>
        <p:spPr>
          <a:xfrm>
            <a:off x="314325" y="2185011"/>
            <a:ext cx="6486937" cy="193899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ctr" defTabSz="457200">
              <a:defRPr/>
            </a:pPr>
            <a:r>
              <a:rPr kumimoji="0" lang="en-US" altLang="ko-KR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Pulmoner</a:t>
            </a:r>
            <a:r>
              <a:rPr kumimoji="0" lang="en-US" altLang="ko-KR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 </a:t>
            </a:r>
            <a:r>
              <a:rPr kumimoji="0" lang="en-US" altLang="ko-KR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Rehabilitasyon</a:t>
            </a:r>
            <a:r>
              <a:rPr kumimoji="0" lang="tr-TR" altLang="ko-KR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un Amacı, </a:t>
            </a:r>
            <a:r>
              <a:rPr kumimoji="0" lang="tr-TR" altLang="ko-KR" sz="4000" b="1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rPr>
              <a:t>Tedaviye Katkıları</a:t>
            </a:r>
            <a:r>
              <a:rPr lang="tr-TR" altLang="ko-KR" sz="4000" b="1" noProof="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     </a:t>
            </a:r>
            <a:r>
              <a:rPr lang="tr-TR" altLang="ko-KR" sz="40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ve Uygulanma Zamanı</a:t>
            </a:r>
            <a:endParaRPr kumimoji="0" lang="en-US" altLang="ko-KR" sz="4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E87CFCFE-4C47-4A3D-9A88-581C97D77D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1150" y="1305633"/>
            <a:ext cx="4852837" cy="3846909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-2359" y="6254150"/>
            <a:ext cx="12192000" cy="603849"/>
          </a:xfrm>
          <a:prstGeom prst="rect">
            <a:avLst/>
          </a:prstGeom>
          <a:gradFill flip="none" rotWithShape="1">
            <a:gsLst>
              <a:gs pos="0">
                <a:srgbClr val="6C0000"/>
              </a:gs>
              <a:gs pos="74000">
                <a:srgbClr val="C00000"/>
              </a:gs>
              <a:gs pos="83000">
                <a:srgbClr val="C00000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577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A6BE8C7-C5BA-457D-BA6E-A0C5C892DE12}"/>
              </a:ext>
            </a:extLst>
          </p:cNvPr>
          <p:cNvSpPr txBox="1"/>
          <p:nvPr/>
        </p:nvSpPr>
        <p:spPr>
          <a:xfrm>
            <a:off x="669026" y="1235646"/>
            <a:ext cx="7137212" cy="4404988"/>
          </a:xfrm>
          <a:prstGeom prst="rect">
            <a:avLst/>
          </a:prstGeom>
          <a:solidFill>
            <a:srgbClr val="FFEBEB"/>
          </a:solidFill>
        </p:spPr>
        <p:txBody>
          <a:bodyPr wrap="square" rtlCol="0">
            <a:spAutoFit/>
          </a:bodyPr>
          <a:lstStyle/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kumimoji="0" lang="tr-TR" sz="2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kumimoji="0" lang="tr-TR" sz="2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kumimoji="0" lang="tr-TR" sz="2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kumimoji="0" lang="tr-TR" sz="2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kumimoji="0" lang="tr-TR" sz="2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kumimoji="0" lang="tr-TR" sz="2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kumimoji="0" lang="tr-TR" sz="2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kumimoji="0" lang="tr-TR" sz="2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kumimoji="0" lang="tr-TR" sz="2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1A4F2EBE-7BAF-436D-AFC3-BA30E7A9F760}"/>
              </a:ext>
            </a:extLst>
          </p:cNvPr>
          <p:cNvSpPr txBox="1"/>
          <p:nvPr/>
        </p:nvSpPr>
        <p:spPr>
          <a:xfrm>
            <a:off x="669661" y="1486416"/>
            <a:ext cx="71522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marR="0" lvl="0" indent="-268288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Semptomları 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azaltmak.</a:t>
            </a: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68288" marR="0" lvl="0" indent="-268288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Fonksiyonel ve emosyonel durumu iyileştirerek yaşam kalitesini 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arttırmak.</a:t>
            </a: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68288" marR="0" lvl="0" indent="-268288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Hastalığın etkilerini azaltarak sağlık harcamalarını 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azaltmak.</a:t>
            </a: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68288" marR="0" lvl="0" indent="-268288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Uzun dönem sağlıkla ilişkili davranış değişikliği 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sağlayabilmek.</a:t>
            </a: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9A674231-B60D-48E0-8682-B25E40739994}"/>
              </a:ext>
            </a:extLst>
          </p:cNvPr>
          <p:cNvSpPr/>
          <p:nvPr/>
        </p:nvSpPr>
        <p:spPr>
          <a:xfrm>
            <a:off x="675044" y="600888"/>
            <a:ext cx="91463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Pulmoner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Rehabilitasyon</a:t>
            </a: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(PR)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Amacı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211273-5CD5-4F9A-8BC8-5E6423674D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9789"/>
          <a:stretch/>
        </p:blipFill>
        <p:spPr>
          <a:xfrm>
            <a:off x="8037096" y="1788625"/>
            <a:ext cx="3816611" cy="3353775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-2359" y="6254150"/>
            <a:ext cx="12192000" cy="603849"/>
          </a:xfrm>
          <a:prstGeom prst="rect">
            <a:avLst/>
          </a:prstGeom>
          <a:gradFill flip="none" rotWithShape="1">
            <a:gsLst>
              <a:gs pos="0">
                <a:srgbClr val="6C0000"/>
              </a:gs>
              <a:gs pos="74000">
                <a:srgbClr val="C00000"/>
              </a:gs>
              <a:gs pos="83000">
                <a:srgbClr val="C00000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955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704CBA7-3223-4DF6-905B-38C796490B90}"/>
              </a:ext>
            </a:extLst>
          </p:cNvPr>
          <p:cNvSpPr txBox="1"/>
          <p:nvPr/>
        </p:nvSpPr>
        <p:spPr>
          <a:xfrm>
            <a:off x="669026" y="1235646"/>
            <a:ext cx="7137212" cy="4404988"/>
          </a:xfrm>
          <a:prstGeom prst="rect">
            <a:avLst/>
          </a:prstGeom>
          <a:solidFill>
            <a:srgbClr val="FFEBEB"/>
          </a:solidFill>
        </p:spPr>
        <p:txBody>
          <a:bodyPr wrap="square" rtlCol="0">
            <a:spAutoFit/>
          </a:bodyPr>
          <a:lstStyle/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kumimoji="0" lang="tr-TR" sz="2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kumimoji="0" lang="tr-TR" sz="2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kumimoji="0" lang="tr-TR" sz="2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kumimoji="0" lang="tr-TR" sz="2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kumimoji="0" lang="tr-TR" sz="2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kumimoji="0" lang="tr-TR" sz="2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kumimoji="0" lang="tr-TR" sz="2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kumimoji="0" lang="tr-TR" sz="2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kumimoji="0" lang="tr-TR" sz="2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1A4F2EBE-7BAF-436D-AFC3-BA30E7A9F760}"/>
              </a:ext>
            </a:extLst>
          </p:cNvPr>
          <p:cNvSpPr txBox="1"/>
          <p:nvPr/>
        </p:nvSpPr>
        <p:spPr>
          <a:xfrm>
            <a:off x="684669" y="1235122"/>
            <a:ext cx="7236504" cy="4284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marR="0" lvl="0" indent="-179388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Egzersiz kapasitesinde artma </a:t>
            </a:r>
          </a:p>
          <a:p>
            <a:pPr marL="179388" marR="0" lvl="0" indent="-179388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Yaşam kalitesinde iyileşme</a:t>
            </a:r>
          </a:p>
          <a:p>
            <a:pPr marL="179388" marR="0" lvl="0" indent="-179388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Hastane başvuruları ve hastanede yatış süresinde azalma</a:t>
            </a:r>
          </a:p>
          <a:p>
            <a:pPr marL="179388" marR="0" lvl="0" indent="-179388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KOAH’la ilişkili anksiyete ve depresyonda azalma</a:t>
            </a:r>
          </a:p>
          <a:p>
            <a:pPr marL="179388" marR="0" lvl="0" indent="-179388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Üst ekstremite endurans ve güçlendirme eğitimi ile kol aktivitelerinde artış</a:t>
            </a:r>
          </a:p>
          <a:p>
            <a:pPr marL="179388" indent="-179388" defTabSz="3556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kumimoji="0" lang="tr-TR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Kazanımların rehabilitasyon programları sonrasında da devam etmesi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9A674231-B60D-48E0-8682-B25E40739994}"/>
              </a:ext>
            </a:extLst>
          </p:cNvPr>
          <p:cNvSpPr/>
          <p:nvPr/>
        </p:nvSpPr>
        <p:spPr>
          <a:xfrm>
            <a:off x="675044" y="600888"/>
            <a:ext cx="91463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Pulmoner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Rehabilitasyonun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Tedaviye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Katkıları</a:t>
            </a:r>
            <a:endParaRPr kumimoji="0" lang="tr-TR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2C90A4-D9D7-4C04-AA6D-00659B3AEE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9789"/>
          <a:stretch/>
        </p:blipFill>
        <p:spPr>
          <a:xfrm>
            <a:off x="8037096" y="1788625"/>
            <a:ext cx="3816611" cy="3353775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-2359" y="6254150"/>
            <a:ext cx="12192000" cy="603849"/>
          </a:xfrm>
          <a:prstGeom prst="rect">
            <a:avLst/>
          </a:prstGeom>
          <a:gradFill flip="none" rotWithShape="1">
            <a:gsLst>
              <a:gs pos="0">
                <a:srgbClr val="6C0000"/>
              </a:gs>
              <a:gs pos="74000">
                <a:srgbClr val="C00000"/>
              </a:gs>
              <a:gs pos="83000">
                <a:srgbClr val="C00000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324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id="{4C1E0DBA-72AE-4900-9F17-D094FF941589}"/>
              </a:ext>
            </a:extLst>
          </p:cNvPr>
          <p:cNvSpPr txBox="1"/>
          <p:nvPr/>
        </p:nvSpPr>
        <p:spPr>
          <a:xfrm>
            <a:off x="675043" y="1263018"/>
            <a:ext cx="7027783" cy="4404988"/>
          </a:xfrm>
          <a:prstGeom prst="rect">
            <a:avLst/>
          </a:prstGeom>
          <a:solidFill>
            <a:srgbClr val="FFEBEB"/>
          </a:solidFill>
        </p:spPr>
        <p:txBody>
          <a:bodyPr wrap="square" rtlCol="0">
            <a:spAutoFit/>
          </a:bodyPr>
          <a:lstStyle/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kumimoji="0" lang="tr-TR" sz="2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lang="tr-TR" sz="21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kumimoji="0" lang="tr-TR" sz="2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lang="tr-TR" sz="21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kumimoji="0" lang="tr-TR" sz="2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lang="tr-TR" sz="21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kumimoji="0" lang="tr-TR" sz="2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lang="tr-TR" sz="21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kumimoji="0" lang="tr-TR" sz="2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1A4F2EBE-7BAF-436D-AFC3-BA30E7A9F760}"/>
              </a:ext>
            </a:extLst>
          </p:cNvPr>
          <p:cNvSpPr txBox="1"/>
          <p:nvPr/>
        </p:nvSpPr>
        <p:spPr>
          <a:xfrm>
            <a:off x="675043" y="1471461"/>
            <a:ext cx="6511072" cy="4467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Atakla birlikte kötüleşen  sistemik etkilerin; </a:t>
            </a:r>
          </a:p>
          <a:p>
            <a:pPr marL="342900" marR="0" lvl="0" indent="-342900" defTabSz="3556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Kas güçsüzlüğü</a:t>
            </a:r>
          </a:p>
          <a:p>
            <a:pPr marL="342900" marR="0" lvl="0" indent="-34290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Egzersiz toleransında azalma</a:t>
            </a:r>
          </a:p>
          <a:p>
            <a:pPr marL="342900" marR="0" lvl="0" indent="-34290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Yaşam kalitesinde bozulma</a:t>
            </a:r>
          </a:p>
          <a:p>
            <a:pPr marL="342900" marR="0" lvl="0" indent="-34290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Nutrisyonel bozulma</a:t>
            </a:r>
          </a:p>
          <a:p>
            <a:pPr marL="342900" indent="-342900" defTabSz="3556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Depresyon</a:t>
            </a:r>
            <a:r>
              <a:rPr lang="tr-TR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</a:p>
          <a:p>
            <a:pPr defTabSz="355600">
              <a:lnSpc>
                <a:spcPct val="150000"/>
              </a:lnSpc>
              <a:buClr>
                <a:srgbClr val="C00000"/>
              </a:buClr>
              <a:defRPr/>
            </a:pPr>
            <a:r>
              <a:rPr lang="tr-TR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geri döndürülmesi amaçlanır.</a:t>
            </a:r>
          </a:p>
          <a:p>
            <a:pPr marL="342900" marR="0" lvl="0" indent="-34290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9A674231-B60D-48E0-8682-B25E40739994}"/>
              </a:ext>
            </a:extLst>
          </p:cNvPr>
          <p:cNvSpPr/>
          <p:nvPr/>
        </p:nvSpPr>
        <p:spPr>
          <a:xfrm>
            <a:off x="675044" y="600888"/>
            <a:ext cx="91463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Atak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Sonrası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Erken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Dönemde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tr-T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PR’nin</a:t>
            </a: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Önemi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-1 </a:t>
            </a:r>
            <a:endParaRPr kumimoji="0" lang="tr-TR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CC2511CF-D2AD-44AD-9AE7-8F16EBE440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2" t="7438" r="10640" b="15509"/>
          <a:stretch/>
        </p:blipFill>
        <p:spPr>
          <a:xfrm>
            <a:off x="8010729" y="1546467"/>
            <a:ext cx="3621367" cy="3838091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-2359" y="6254150"/>
            <a:ext cx="12192000" cy="603849"/>
          </a:xfrm>
          <a:prstGeom prst="rect">
            <a:avLst/>
          </a:prstGeom>
          <a:gradFill flip="none" rotWithShape="1">
            <a:gsLst>
              <a:gs pos="0">
                <a:srgbClr val="6C0000"/>
              </a:gs>
              <a:gs pos="74000">
                <a:srgbClr val="C00000"/>
              </a:gs>
              <a:gs pos="83000">
                <a:srgbClr val="C00000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645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517B582A-6348-4834-9970-35F80338D29C}"/>
              </a:ext>
            </a:extLst>
          </p:cNvPr>
          <p:cNvSpPr txBox="1"/>
          <p:nvPr/>
        </p:nvSpPr>
        <p:spPr>
          <a:xfrm>
            <a:off x="675043" y="1225497"/>
            <a:ext cx="7027783" cy="4404988"/>
          </a:xfrm>
          <a:prstGeom prst="rect">
            <a:avLst/>
          </a:prstGeom>
          <a:solidFill>
            <a:srgbClr val="FFEBEB"/>
          </a:solidFill>
        </p:spPr>
        <p:txBody>
          <a:bodyPr wrap="square" rtlCol="0">
            <a:spAutoFit/>
          </a:bodyPr>
          <a:lstStyle/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kumimoji="0" lang="tr-TR" sz="2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lang="tr-TR" sz="21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kumimoji="0" lang="tr-TR" sz="2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lang="tr-TR" sz="21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kumimoji="0" lang="tr-TR" sz="2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lang="tr-TR" sz="21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kumimoji="0" lang="tr-TR" sz="2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lang="tr-TR" sz="21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kumimoji="0" lang="tr-TR" sz="2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1A4F2EBE-7BAF-436D-AFC3-BA30E7A9F760}"/>
              </a:ext>
            </a:extLst>
          </p:cNvPr>
          <p:cNvSpPr txBox="1"/>
          <p:nvPr/>
        </p:nvSpPr>
        <p:spPr>
          <a:xfrm>
            <a:off x="779403" y="1607190"/>
            <a:ext cx="6819062" cy="391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Atak sonrası erken </a:t>
            </a:r>
            <a:r>
              <a:rPr lang="en-US" sz="24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pulmoner</a:t>
            </a: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 </a:t>
            </a:r>
            <a:r>
              <a:rPr lang="en-US" sz="24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rehabilitasyon</a:t>
            </a: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;</a:t>
            </a:r>
          </a:p>
          <a:p>
            <a:pPr marL="342900" marR="0" lvl="0" indent="-34290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E</a:t>
            </a:r>
            <a:r>
              <a:rPr kumimoji="0" lang="tr-TR" sz="24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gzersiz kapasitesinde artış</a:t>
            </a:r>
          </a:p>
          <a:p>
            <a:pPr marL="342900" marR="0" lvl="0" indent="-34290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Y</a:t>
            </a:r>
            <a:r>
              <a:rPr lang="tr-TR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aşam kalitesinde artış </a:t>
            </a:r>
          </a:p>
          <a:p>
            <a:pPr marL="342900" indent="-342900" defTabSz="3556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H</a:t>
            </a:r>
            <a:r>
              <a:rPr lang="tr-TR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astane başvurularında azalma</a:t>
            </a:r>
          </a:p>
          <a:p>
            <a:pPr marL="342900" marR="0" lvl="0" indent="-34290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M</a:t>
            </a:r>
            <a:r>
              <a:rPr lang="tr-TR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ortalite gelişim riskinde azalma</a:t>
            </a:r>
          </a:p>
          <a:p>
            <a:pPr marR="0" lvl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sağlamaktadır.</a:t>
            </a: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F49664EF-B907-4C23-A30D-2C12F09991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2" t="7438" r="10640" b="15509"/>
          <a:stretch/>
        </p:blipFill>
        <p:spPr>
          <a:xfrm>
            <a:off x="8010729" y="1546467"/>
            <a:ext cx="3621367" cy="3838091"/>
          </a:xfrm>
          <a:prstGeom prst="rect">
            <a:avLst/>
          </a:prstGeom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id="{9A674231-B60D-48E0-8682-B25E40739994}"/>
              </a:ext>
            </a:extLst>
          </p:cNvPr>
          <p:cNvSpPr/>
          <p:nvPr/>
        </p:nvSpPr>
        <p:spPr>
          <a:xfrm>
            <a:off x="675044" y="600888"/>
            <a:ext cx="91463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Atak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Sonrası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Erken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Dönemde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tr-T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PR’nin</a:t>
            </a: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Önemi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tr-TR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-2359" y="6254150"/>
            <a:ext cx="12192000" cy="603849"/>
          </a:xfrm>
          <a:prstGeom prst="rect">
            <a:avLst/>
          </a:prstGeom>
          <a:gradFill flip="none" rotWithShape="1">
            <a:gsLst>
              <a:gs pos="0">
                <a:srgbClr val="6C0000"/>
              </a:gs>
              <a:gs pos="74000">
                <a:srgbClr val="C00000"/>
              </a:gs>
              <a:gs pos="83000">
                <a:srgbClr val="C00000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353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DD900E3-D1DA-42E5-82B7-6A65B117B3DB}"/>
              </a:ext>
            </a:extLst>
          </p:cNvPr>
          <p:cNvSpPr txBox="1"/>
          <p:nvPr/>
        </p:nvSpPr>
        <p:spPr>
          <a:xfrm>
            <a:off x="669026" y="1235646"/>
            <a:ext cx="7137212" cy="4404988"/>
          </a:xfrm>
          <a:prstGeom prst="rect">
            <a:avLst/>
          </a:prstGeom>
          <a:solidFill>
            <a:srgbClr val="FFEBEB"/>
          </a:solidFill>
        </p:spPr>
        <p:txBody>
          <a:bodyPr wrap="square" rtlCol="0">
            <a:spAutoFit/>
          </a:bodyPr>
          <a:lstStyle/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kumimoji="0" lang="tr-TR" sz="2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kumimoji="0" lang="tr-TR" sz="2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kumimoji="0" lang="tr-TR" sz="2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kumimoji="0" lang="tr-TR" sz="2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kumimoji="0" lang="tr-TR" sz="2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kumimoji="0" lang="tr-TR" sz="2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kumimoji="0" lang="tr-TR" sz="2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kumimoji="0" lang="tr-TR" sz="2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kumimoji="0" lang="tr-TR" sz="2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1A4F2EBE-7BAF-436D-AFC3-BA30E7A9F760}"/>
              </a:ext>
            </a:extLst>
          </p:cNvPr>
          <p:cNvSpPr txBox="1"/>
          <p:nvPr/>
        </p:nvSpPr>
        <p:spPr>
          <a:xfrm>
            <a:off x="659401" y="1734266"/>
            <a:ext cx="67296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Solunum fonksiyonlarından bağımsız olarak, semptomatik olan her olguya PR 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uygulanır.</a:t>
            </a: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Hastalığın erken dönemlerinden itibaren 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başlanmalıdır.</a:t>
            </a: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Alevlenmeden sonraki ilk 3 hafta içinde başlanan PR programı etkin ve 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güvenlidir.</a:t>
            </a: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355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9A674231-B60D-48E0-8682-B25E40739994}"/>
              </a:ext>
            </a:extLst>
          </p:cNvPr>
          <p:cNvSpPr/>
          <p:nvPr/>
        </p:nvSpPr>
        <p:spPr>
          <a:xfrm>
            <a:off x="675044" y="600888"/>
            <a:ext cx="91463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Pulmoner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Rehabilitasyon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Ne Zaman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Uygulanmalı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endParaRPr kumimoji="0" lang="tr-TR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82933C-C739-4B1D-9A68-0BE7A71BCF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9789"/>
          <a:stretch/>
        </p:blipFill>
        <p:spPr>
          <a:xfrm>
            <a:off x="8037096" y="1788625"/>
            <a:ext cx="3816611" cy="3353775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-2359" y="6254150"/>
            <a:ext cx="12192000" cy="603849"/>
          </a:xfrm>
          <a:prstGeom prst="rect">
            <a:avLst/>
          </a:prstGeom>
          <a:gradFill flip="none" rotWithShape="1">
            <a:gsLst>
              <a:gs pos="0">
                <a:srgbClr val="6C0000"/>
              </a:gs>
              <a:gs pos="74000">
                <a:srgbClr val="C00000"/>
              </a:gs>
              <a:gs pos="83000">
                <a:srgbClr val="C00000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849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1352</Words>
  <Application>Microsoft Office PowerPoint</Application>
  <PresentationFormat>Geniş ekran</PresentationFormat>
  <Paragraphs>392</Paragraphs>
  <Slides>36</Slides>
  <Notes>16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36</vt:i4>
      </vt:variant>
    </vt:vector>
  </HeadingPairs>
  <TitlesOfParts>
    <vt:vector size="47" baseType="lpstr">
      <vt:lpstr>맑은 고딕</vt:lpstr>
      <vt:lpstr>SimSun</vt:lpstr>
      <vt:lpstr>Arial</vt:lpstr>
      <vt:lpstr>Calibri</vt:lpstr>
      <vt:lpstr>Calibri Light</vt:lpstr>
      <vt:lpstr>Comic Sans MS</vt:lpstr>
      <vt:lpstr>Symbol</vt:lpstr>
      <vt:lpstr>Wingdings</vt:lpstr>
      <vt:lpstr>Wingdings 2</vt:lpstr>
      <vt:lpstr>Office Teması</vt:lpstr>
      <vt:lpstr>1_Office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ZÜBEYDE ÖZKAN ALTUNAY</dc:creator>
  <cp:lastModifiedBy>ZÜBEYDE ÖZKAN ALTUNAY</cp:lastModifiedBy>
  <cp:revision>5</cp:revision>
  <dcterms:created xsi:type="dcterms:W3CDTF">2022-09-08T09:41:20Z</dcterms:created>
  <dcterms:modified xsi:type="dcterms:W3CDTF">2022-09-09T07:26:15Z</dcterms:modified>
</cp:coreProperties>
</file>