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8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660"/>
  </p:normalViewPr>
  <p:slideViewPr>
    <p:cSldViewPr snapToGrid="0" showGuides="1">
      <p:cViewPr varScale="1">
        <p:scale>
          <a:sx n="111" d="100"/>
          <a:sy n="111" d="100"/>
        </p:scale>
        <p:origin x="22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dirty="0"/>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Atak gelişimi için risk faktörleri</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scene3d>
          <a:camera prst="orthographicFron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endPar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endParaRP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FA5D98E7-251C-45CA-8657-FD6BF6C6EDC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ln/>
      </dgm:spPr>
      <dgm:t>
        <a:bodyPr spcFirstLastPara="0" vert="horz" wrap="square" lIns="0" tIns="0" rIns="0" bIns="0" numCol="1" spcCol="1270" anchor="ctr" anchorCtr="0"/>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b="1" kern="1200" dirty="0">
              <a:solidFill>
                <a:prstClr val="white"/>
              </a:solidFill>
              <a:latin typeface="Calibri"/>
              <a:ea typeface="+mn-ea"/>
              <a:cs typeface="+mn-cs"/>
            </a:rPr>
            <a:t>İlaçlar</a:t>
          </a:r>
          <a:endParaRPr lang="en-US" sz="2200" b="1" kern="1200" dirty="0">
            <a:solidFill>
              <a:prstClr val="white"/>
            </a:solidFill>
            <a:latin typeface="Calibri"/>
            <a:ea typeface="+mn-ea"/>
            <a:cs typeface="+mn-cs"/>
          </a:endParaRPr>
        </a:p>
        <a:p>
          <a:pPr marL="0" lvl="0" algn="ctr" defTabSz="889000">
            <a:lnSpc>
              <a:spcPct val="90000"/>
            </a:lnSpc>
            <a:spcBef>
              <a:spcPct val="0"/>
            </a:spcBef>
            <a:spcAft>
              <a:spcPct val="35000"/>
            </a:spcAft>
            <a:buNone/>
          </a:pPr>
          <a:endParaRPr lang="tr-TR" sz="2000" kern="1200" dirty="0">
            <a:solidFill>
              <a:prstClr val="white"/>
            </a:solidFill>
            <a:latin typeface="Calibri"/>
            <a:ea typeface="+mn-ea"/>
            <a:cs typeface="+mn-cs"/>
          </a:endParaRPr>
        </a:p>
      </dgm:t>
    </dgm:pt>
    <dgm:pt modelId="{6363B366-E3C7-4815-B0BC-ACF4A02AFB6A}" type="sibTrans" cxnId="{94557201-7A81-4165-BA42-4D6DE0FC84C7}">
      <dgm:prSet/>
      <dgm:spPr/>
      <dgm:t>
        <a:bodyPr/>
        <a:lstStyle/>
        <a:p>
          <a:endParaRPr lang="tr-TR"/>
        </a:p>
      </dgm:t>
    </dgm:pt>
    <dgm:pt modelId="{262C69D2-5BE2-41CD-915D-BD558AADF182}" type="parTrans" cxnId="{94557201-7A81-4165-BA42-4D6DE0FC84C7}">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r>
            <a:rPr lang="tr-TR" sz="2000" dirty="0">
              <a:solidFill>
                <a:srgbClr val="404040"/>
              </a:solidFill>
            </a:rPr>
            <a:t>Hızla etki ederek bronkokonstrüksiyonu düzelten, semptomları gideren ve gerektiğinde kullanılan ilaçlar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20A39E14-2F40-4D19-A2A0-6B7899F8AF94}">
      <dgm:prSet custT="1"/>
      <dgm:spPr>
        <a:solidFill>
          <a:srgbClr val="FFEBEB"/>
        </a:solidFill>
        <a:ln>
          <a:noFill/>
        </a:ln>
      </dgm:spPr>
      <dgm:t>
        <a:bodyPr/>
        <a:lstStyle/>
        <a:p>
          <a:r>
            <a:rPr lang="tr-TR" sz="2000" dirty="0">
              <a:solidFill>
                <a:srgbClr val="404040"/>
              </a:solidFill>
            </a:rPr>
            <a:t>- Kısa etkili beta agonist (SABA) (Tek başına kullanılmaz inhale steroid tedavisi alan hastaya  eklenebilir veya her kullanımda inhale steroid de beraberinde kullanılmaldır) </a:t>
          </a:r>
        </a:p>
        <a:p>
          <a:r>
            <a:rPr lang="tr-TR" sz="2000" dirty="0">
              <a:solidFill>
                <a:srgbClr val="404040"/>
              </a:solidFill>
            </a:rPr>
            <a:t>- Kısa etkili inhale antikolinerjik            - Düşük doz inhale kortikosteroid ve formoterol sabit kombinasyonu  </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dirty="0">
              <a:solidFill>
                <a:srgbClr val="404040"/>
              </a:solidFill>
            </a:rPr>
            <a:t>- Sistemik </a:t>
          </a:r>
          <a:r>
            <a:rPr lang="tr-TR" sz="2000" dirty="0" err="1">
              <a:solidFill>
                <a:srgbClr val="404040"/>
              </a:solidFill>
            </a:rPr>
            <a:t>kortikosteroid</a:t>
          </a:r>
          <a:r>
            <a:rPr lang="tr-TR" sz="2000" dirty="0">
              <a:solidFill>
                <a:srgbClr val="404040"/>
              </a:solidFill>
            </a:rPr>
            <a:t>                        - Magnezyum sülfat (çok ağır atakta)</a:t>
          </a:r>
        </a:p>
      </dgm:t>
    </dgm:pt>
    <dgm:pt modelId="{6ED5E5EA-F86F-4242-A429-27267D650E4A}" type="parTrans" cxnId="{2383D926-4461-4830-AB4B-393BBB3C2EB1}">
      <dgm:prSet/>
      <dgm:spPr/>
      <dgm:t>
        <a:bodyPr/>
        <a:lstStyle/>
        <a:p>
          <a:endParaRPr lang="tr-TR"/>
        </a:p>
      </dgm:t>
    </dgm:pt>
    <dgm:pt modelId="{1A46C20D-65DA-47E0-B211-C64BBB05C580}" type="sibTrans" cxnId="{2383D926-4461-4830-AB4B-393BBB3C2EB1}">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200" b="1" dirty="0"/>
            <a:t>Mekanizma</a:t>
          </a:r>
        </a:p>
        <a:p>
          <a:pPr marL="0" lvl="0" defTabSz="1822450">
            <a:lnSpc>
              <a:spcPct val="90000"/>
            </a:lnSpc>
            <a:spcBef>
              <a:spcPct val="0"/>
            </a:spcBef>
            <a:spcAft>
              <a:spcPct val="35000"/>
            </a:spcAft>
            <a:buNone/>
          </a:pPr>
          <a:endParaRPr lang="tr-TR" sz="2100" dirty="0"/>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2" custScaleX="97586" custScaleY="107598" custLinFactNeighborX="-6413" custLinFactNeighborY="-146"/>
      <dgm:spPr/>
      <dgm:t>
        <a:bodyPr/>
        <a:lstStyle/>
        <a:p>
          <a:endParaRPr lang="tr-TR"/>
        </a:p>
      </dgm:t>
    </dgm:pt>
    <dgm:pt modelId="{916E2EA8-937C-445D-8E7A-94DB581210CE}" type="pres">
      <dgm:prSet presAssocID="{AF1FDCA2-293B-48C4-89ED-A7928EF0BD79}" presName="firstChildTx" presStyleLbl="bgAccFollowNode1" presStyleIdx="0" presStyleCnt="2">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2" custLinFactNeighborX="-10529" custLinFactNeighborY="-2780"/>
      <dgm:spPr>
        <a:xfrm>
          <a:off x="1587" y="312247"/>
          <a:ext cx="1692671" cy="1692671"/>
        </a:xfrm>
        <a:prstGeom prst="ellipse">
          <a:avLst/>
        </a:prstGeom>
      </dgm:spPr>
      <dgm:t>
        <a:bodyPr/>
        <a:lstStyle/>
        <a:p>
          <a:endParaRPr lang="tr-TR"/>
        </a:p>
      </dgm:t>
    </dgm:pt>
    <dgm:pt modelId="{BACAD040-3772-4B7F-88FF-E204074AFACA}" type="pres">
      <dgm:prSet presAssocID="{8CE594D2-7B79-4C2D-8608-C999CD9F8C2C}" presName="transSpace" presStyleCnt="0"/>
      <dgm:spPr/>
    </dgm:pt>
    <dgm:pt modelId="{9455A243-03D7-4A37-8D71-9C5258CDB52A}" type="pres">
      <dgm:prSet presAssocID="{FA5D98E7-251C-45CA-8657-FD6BF6C6EDC9}" presName="posSpace" presStyleCnt="0"/>
      <dgm:spPr/>
    </dgm:pt>
    <dgm:pt modelId="{7452C0FC-8E29-46CB-9520-6AD84A76E027}" type="pres">
      <dgm:prSet presAssocID="{FA5D98E7-251C-45CA-8657-FD6BF6C6EDC9}" presName="vertFlow" presStyleCnt="0"/>
      <dgm:spPr/>
    </dgm:pt>
    <dgm:pt modelId="{A01DD4D4-3844-4A17-B6B2-B2E3E94D9722}" type="pres">
      <dgm:prSet presAssocID="{FA5D98E7-251C-45CA-8657-FD6BF6C6EDC9}" presName="topSpace" presStyleCnt="0"/>
      <dgm:spPr/>
    </dgm:pt>
    <dgm:pt modelId="{356760A8-1C0A-4C55-9CE3-42562900CEFC}" type="pres">
      <dgm:prSet presAssocID="{FA5D98E7-251C-45CA-8657-FD6BF6C6EDC9}" presName="firstComp" presStyleCnt="0"/>
      <dgm:spPr/>
    </dgm:pt>
    <dgm:pt modelId="{FBDA2683-099E-4581-A5AB-C1A5C79F0313}" type="pres">
      <dgm:prSet presAssocID="{FA5D98E7-251C-45CA-8657-FD6BF6C6EDC9}" presName="firstChild" presStyleLbl="bgAccFollowNode1" presStyleIdx="1" presStyleCnt="2" custScaleX="121049" custScaleY="105047" custLinFactNeighborX="-10309" custLinFactNeighborY="-14937"/>
      <dgm:spPr/>
      <dgm:t>
        <a:bodyPr/>
        <a:lstStyle/>
        <a:p>
          <a:endParaRPr lang="tr-TR"/>
        </a:p>
      </dgm:t>
    </dgm:pt>
    <dgm:pt modelId="{5E11F34F-6EAB-4CCE-9BD2-90B7E07FE0AF}" type="pres">
      <dgm:prSet presAssocID="{FA5D98E7-251C-45CA-8657-FD6BF6C6EDC9}" presName="firstChildTx" presStyleLbl="bgAccFollowNode1" presStyleIdx="1" presStyleCnt="2">
        <dgm:presLayoutVars>
          <dgm:bulletEnabled val="1"/>
        </dgm:presLayoutVars>
      </dgm:prSet>
      <dgm:spPr/>
      <dgm:t>
        <a:bodyPr/>
        <a:lstStyle/>
        <a:p>
          <a:endParaRPr lang="tr-TR"/>
        </a:p>
      </dgm:t>
    </dgm:pt>
    <dgm:pt modelId="{2A5A30FB-7EA5-44FD-8E99-28E52E025F5A}" type="pres">
      <dgm:prSet presAssocID="{FA5D98E7-251C-45CA-8657-FD6BF6C6EDC9}" presName="negSpace" presStyleCnt="0"/>
      <dgm:spPr/>
    </dgm:pt>
    <dgm:pt modelId="{C3DE1259-6429-40F7-918A-45BF57E323B3}" type="pres">
      <dgm:prSet presAssocID="{FA5D98E7-251C-45CA-8657-FD6BF6C6EDC9}" presName="circle" presStyleLbl="node1" presStyleIdx="1" presStyleCnt="2" custLinFactNeighborX="-35376" custLinFactNeighborY="-6477"/>
      <dgm:spPr>
        <a:xfrm>
          <a:off x="4233267" y="312247"/>
          <a:ext cx="1692671" cy="1692671"/>
        </a:xfrm>
        <a:prstGeom prst="ellipse">
          <a:avLst/>
        </a:prstGeom>
      </dgm:spPr>
      <dgm:t>
        <a:bodyPr/>
        <a:lstStyle/>
        <a:p>
          <a:endParaRPr lang="tr-TR"/>
        </a:p>
      </dgm:t>
    </dgm:pt>
  </dgm:ptLst>
  <dgm:cxnLst>
    <dgm:cxn modelId="{94557201-7A81-4165-BA42-4D6DE0FC84C7}" srcId="{FB844D5B-5E9C-4A85-94B1-90F8ECEFBE86}" destId="{FA5D98E7-251C-45CA-8657-FD6BF6C6EDC9}" srcOrd="1" destOrd="0" parTransId="{262C69D2-5BE2-41CD-915D-BD558AADF182}" sibTransId="{6363B366-E3C7-4815-B0BC-ACF4A02AFB6A}"/>
    <dgm:cxn modelId="{8B8F83A8-4E6A-4F8E-90B8-CEF627EC24EC}" srcId="{AF1FDCA2-293B-48C4-89ED-A7928EF0BD79}" destId="{5FE46720-BC9A-45A3-A60B-5BAD9B8AE2CA}" srcOrd="0" destOrd="0" parTransId="{778A414E-1F31-475F-9B51-4350EF4870E9}" sibTransId="{919C1D4A-E0FC-4F64-80FA-7E82E048B3FB}"/>
    <dgm:cxn modelId="{54471FA4-3DB1-4336-B4D7-223223EFB01C}" type="presOf" srcId="{20A39E14-2F40-4D19-A2A0-6B7899F8AF94}" destId="{FBDA2683-099E-4581-A5AB-C1A5C79F0313}" srcOrd="0" destOrd="0" presId="urn:microsoft.com/office/officeart/2005/8/layout/hList9"/>
    <dgm:cxn modelId="{462800C9-0926-4776-8D3B-ED264A245D8F}" type="presOf" srcId="{20A39E14-2F40-4D19-A2A0-6B7899F8AF94}" destId="{5E11F34F-6EAB-4CCE-9BD2-90B7E07FE0AF}" srcOrd="1" destOrd="0" presId="urn:microsoft.com/office/officeart/2005/8/layout/hList9"/>
    <dgm:cxn modelId="{FEA88868-251F-4DA1-9A4F-B436AF8E96A5}" type="presOf" srcId="{FB844D5B-5E9C-4A85-94B1-90F8ECEFBE86}" destId="{3D7CC5C2-DE6F-492C-877F-1474A05B4C48}" srcOrd="0" destOrd="0" presId="urn:microsoft.com/office/officeart/2005/8/layout/hList9"/>
    <dgm:cxn modelId="{2383D926-4461-4830-AB4B-393BBB3C2EB1}" srcId="{FA5D98E7-251C-45CA-8657-FD6BF6C6EDC9}" destId="{20A39E14-2F40-4D19-A2A0-6B7899F8AF94}" srcOrd="0" destOrd="0" parTransId="{6ED5E5EA-F86F-4242-A429-27267D650E4A}" sibTransId="{1A46C20D-65DA-47E0-B211-C64BBB05C580}"/>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F7876FB5-4C5C-4578-885F-5999195651BF}" type="presOf" srcId="{5FE46720-BC9A-45A3-A60B-5BAD9B8AE2CA}" destId="{53754E6C-71C1-425E-952E-4817A83ADF19}" srcOrd="0" destOrd="0" presId="urn:microsoft.com/office/officeart/2005/8/layout/hList9"/>
    <dgm:cxn modelId="{EF92801A-4B28-4421-AE8F-460B8DE15292}" srcId="{FB844D5B-5E9C-4A85-94B1-90F8ECEFBE86}" destId="{AF1FDCA2-293B-48C4-89ED-A7928EF0BD79}" srcOrd="0" destOrd="0" parTransId="{AEF6A874-FC1A-4A5E-8959-3EA45BD6E71D}" sibTransId="{8CE594D2-7B79-4C2D-8608-C999CD9F8C2C}"/>
    <dgm:cxn modelId="{23F569EE-6082-47D2-AEB1-58574CD868FD}" type="presOf" srcId="{FA5D98E7-251C-45CA-8657-FD6BF6C6EDC9}" destId="{C3DE1259-6429-40F7-918A-45BF57E323B3}"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 modelId="{6EB640E7-6EC5-4AA6-A6C3-8F61FAD3C7E5}" type="presParOf" srcId="{3D7CC5C2-DE6F-492C-877F-1474A05B4C48}" destId="{BACAD040-3772-4B7F-88FF-E204074AFACA}" srcOrd="4" destOrd="0" presId="urn:microsoft.com/office/officeart/2005/8/layout/hList9"/>
    <dgm:cxn modelId="{5B7E061A-F994-4EF0-8937-BDF1F87E8271}" type="presParOf" srcId="{3D7CC5C2-DE6F-492C-877F-1474A05B4C48}" destId="{9455A243-03D7-4A37-8D71-9C5258CDB52A}" srcOrd="5" destOrd="0" presId="urn:microsoft.com/office/officeart/2005/8/layout/hList9"/>
    <dgm:cxn modelId="{211C8F6C-03D3-433E-9E0C-401B60B543DE}" type="presParOf" srcId="{3D7CC5C2-DE6F-492C-877F-1474A05B4C48}" destId="{7452C0FC-8E29-46CB-9520-6AD84A76E027}" srcOrd="6" destOrd="0" presId="urn:microsoft.com/office/officeart/2005/8/layout/hList9"/>
    <dgm:cxn modelId="{FF5EB6C7-6845-4F78-980A-C1A31402E88A}" type="presParOf" srcId="{7452C0FC-8E29-46CB-9520-6AD84A76E027}" destId="{A01DD4D4-3844-4A17-B6B2-B2E3E94D9722}" srcOrd="0" destOrd="0" presId="urn:microsoft.com/office/officeart/2005/8/layout/hList9"/>
    <dgm:cxn modelId="{56E853E3-D153-4E6F-84A8-D81823DB74F5}" type="presParOf" srcId="{7452C0FC-8E29-46CB-9520-6AD84A76E027}" destId="{356760A8-1C0A-4C55-9CE3-42562900CEFC}" srcOrd="1" destOrd="0" presId="urn:microsoft.com/office/officeart/2005/8/layout/hList9"/>
    <dgm:cxn modelId="{4CDAC5C5-DE90-408D-A156-590B329D7990}" type="presParOf" srcId="{356760A8-1C0A-4C55-9CE3-42562900CEFC}" destId="{FBDA2683-099E-4581-A5AB-C1A5C79F0313}" srcOrd="0" destOrd="0" presId="urn:microsoft.com/office/officeart/2005/8/layout/hList9"/>
    <dgm:cxn modelId="{46105385-94E7-46EF-A4F4-1C66D3EF7363}" type="presParOf" srcId="{356760A8-1C0A-4C55-9CE3-42562900CEFC}" destId="{5E11F34F-6EAB-4CCE-9BD2-90B7E07FE0AF}" srcOrd="1" destOrd="0" presId="urn:microsoft.com/office/officeart/2005/8/layout/hList9"/>
    <dgm:cxn modelId="{F1F0FD32-8376-4811-A5AE-3194806F1978}" type="presParOf" srcId="{3D7CC5C2-DE6F-492C-877F-1474A05B4C48}" destId="{2A5A30FB-7EA5-44FD-8E99-28E52E025F5A}" srcOrd="7" destOrd="0" presId="urn:microsoft.com/office/officeart/2005/8/layout/hList9"/>
    <dgm:cxn modelId="{5BAF016D-8C37-4F11-83FD-4C927B0093B0}" type="presParOf" srcId="{3D7CC5C2-DE6F-492C-877F-1474A05B4C48}" destId="{C3DE1259-6429-40F7-918A-45BF57E323B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FA5D98E7-251C-45CA-8657-FD6BF6C6EDC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ln/>
      </dgm:spPr>
      <dgm:t>
        <a:bodyPr spcFirstLastPara="0" vert="horz" wrap="square" lIns="0" tIns="0" rIns="0" bIns="0" numCol="1" spcCol="1270" anchor="ctr" anchorCtr="0"/>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kern="1200" dirty="0">
              <a:solidFill>
                <a:prstClr val="white"/>
              </a:solidFill>
              <a:latin typeface="Calibri"/>
              <a:ea typeface="+mn-ea"/>
              <a:cs typeface="+mn-cs"/>
            </a:rPr>
            <a:t>İlaçlar</a:t>
          </a:r>
          <a:endParaRPr lang="en-US" sz="2200" kern="1200" dirty="0">
            <a:solidFill>
              <a:prstClr val="white"/>
            </a:solidFill>
            <a:latin typeface="Calibri"/>
            <a:ea typeface="+mn-ea"/>
            <a:cs typeface="+mn-cs"/>
          </a:endParaRPr>
        </a:p>
        <a:p>
          <a:pPr marL="0" lvl="0" algn="ctr" defTabSz="889000">
            <a:lnSpc>
              <a:spcPct val="90000"/>
            </a:lnSpc>
            <a:spcBef>
              <a:spcPct val="0"/>
            </a:spcBef>
            <a:spcAft>
              <a:spcPct val="35000"/>
            </a:spcAft>
            <a:buNone/>
          </a:pPr>
          <a:endParaRPr lang="tr-TR" sz="2000" kern="1200" dirty="0">
            <a:solidFill>
              <a:prstClr val="white"/>
            </a:solidFill>
            <a:latin typeface="Calibri"/>
            <a:ea typeface="+mn-ea"/>
            <a:cs typeface="+mn-cs"/>
          </a:endParaRPr>
        </a:p>
      </dgm:t>
    </dgm:pt>
    <dgm:pt modelId="{6363B366-E3C7-4815-B0BC-ACF4A02AFB6A}" type="sibTrans" cxnId="{94557201-7A81-4165-BA42-4D6DE0FC84C7}">
      <dgm:prSet/>
      <dgm:spPr/>
      <dgm:t>
        <a:bodyPr/>
        <a:lstStyle/>
        <a:p>
          <a:endParaRPr lang="tr-TR"/>
        </a:p>
      </dgm:t>
    </dgm:pt>
    <dgm:pt modelId="{262C69D2-5BE2-41CD-915D-BD558AADF182}" type="parTrans" cxnId="{94557201-7A81-4165-BA42-4D6DE0FC84C7}">
      <dgm:prSet/>
      <dgm:spPr/>
      <dgm:t>
        <a:bodyPr/>
        <a:lstStyle/>
        <a:p>
          <a:endParaRPr lang="tr-TR"/>
        </a:p>
      </dgm:t>
    </dgm:pt>
    <dgm:pt modelId="{5FE46720-BC9A-45A3-A60B-5BAD9B8AE2CA}">
      <dgm:prSet custT="1"/>
      <dgm:spPr>
        <a:solidFill>
          <a:srgbClr val="FFEBEB"/>
        </a:solidFill>
        <a:ln>
          <a:noFill/>
        </a:ln>
      </dgm:spPr>
      <dgm:t>
        <a:bodyPr/>
        <a:lstStyle/>
        <a:p>
          <a:r>
            <a:rPr lang="tr-TR" sz="2000" dirty="0">
              <a:solidFill>
                <a:srgbClr val="404040"/>
              </a:solidFill>
            </a:rPr>
            <a:t>Yüksek doz kontrol edici tedaviye (inhale kortikosteroid ve uzun etkili beta2-agonist sabit kombinasyonu) ve risk faktörlerinin kontrol edilmesine rağmen astım kontrolü sağlanamayan veya alevlenmeleri olan hastalara eklenebilen ilaçlar</a:t>
          </a:r>
        </a:p>
        <a:p>
          <a:endParaRPr lang="tr-TR" sz="2000" dirty="0"/>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20A39E14-2F40-4D19-A2A0-6B7899F8AF94}">
      <dgm:prSet custT="1"/>
      <dgm:spPr>
        <a:solidFill>
          <a:srgbClr val="FFEBEB"/>
        </a:solidFill>
        <a:ln>
          <a:noFill/>
        </a:l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dirty="0"/>
            <a:t>- </a:t>
          </a:r>
          <a:r>
            <a:rPr lang="tr-TR" sz="2000" dirty="0">
              <a:solidFill>
                <a:srgbClr val="404040"/>
              </a:solidFill>
            </a:rPr>
            <a:t>Uzun etkili inhale antikolinerjik (LAMA)</a:t>
          </a:r>
        </a:p>
        <a:p>
          <a:r>
            <a:rPr lang="tr-TR" sz="2000" dirty="0">
              <a:solidFill>
                <a:srgbClr val="404040"/>
              </a:solidFill>
            </a:rPr>
            <a:t>- </a:t>
          </a:r>
          <a:r>
            <a:rPr lang="da-DK" sz="2000" dirty="0">
              <a:solidFill>
                <a:srgbClr val="404040"/>
              </a:solidFill>
            </a:rPr>
            <a:t>Uzun süreli düşük doz oral kortikosteroid tedavisi </a:t>
          </a:r>
          <a:endParaRPr lang="tr-TR" sz="2000" dirty="0">
            <a:solidFill>
              <a:srgbClr val="404040"/>
            </a:solidFill>
          </a:endParaRPr>
        </a:p>
        <a:p>
          <a:r>
            <a:rPr lang="tr-TR" sz="2000" dirty="0">
              <a:solidFill>
                <a:srgbClr val="404040"/>
              </a:solidFill>
            </a:rPr>
            <a:t>- </a:t>
          </a:r>
          <a:r>
            <a:rPr lang="it-IT" sz="2000" dirty="0">
              <a:solidFill>
                <a:srgbClr val="404040"/>
              </a:solidFill>
            </a:rPr>
            <a:t>Biyolojik ajanlar (anti-IgE, </a:t>
          </a:r>
          <a:r>
            <a:rPr lang="tr-TR" sz="2000" dirty="0">
              <a:solidFill>
                <a:srgbClr val="404040"/>
              </a:solidFill>
            </a:rPr>
            <a:t>   </a:t>
          </a:r>
          <a:r>
            <a:rPr lang="it-IT" sz="2000" dirty="0">
              <a:solidFill>
                <a:srgbClr val="404040"/>
              </a:solidFill>
            </a:rPr>
            <a:t>anti-IL5/5R ve anti-IL4R)</a:t>
          </a:r>
          <a:endParaRPr lang="tr-TR" sz="2000" dirty="0">
            <a:solidFill>
              <a:srgbClr val="404040"/>
            </a:solidFill>
          </a:endParaRPr>
        </a:p>
        <a:p>
          <a:r>
            <a:rPr lang="tr-TR" sz="2000" dirty="0">
              <a:solidFill>
                <a:srgbClr val="404040"/>
              </a:solidFill>
            </a:rPr>
            <a:t>- Diğer tedaviler; (Allerjen immünoterapi bronşiyal termoplasti, aşılar…) </a:t>
          </a:r>
        </a:p>
        <a:p>
          <a:pPr>
            <a:buFont typeface="Arial" panose="020B0604020202020204" pitchFamily="34" charset="0"/>
            <a:buChar char="•"/>
          </a:pPr>
          <a:endParaRPr lang="tr-TR" sz="1800" dirty="0"/>
        </a:p>
      </dgm:t>
    </dgm:pt>
    <dgm:pt modelId="{6ED5E5EA-F86F-4242-A429-27267D650E4A}" type="parTrans" cxnId="{2383D926-4461-4830-AB4B-393BBB3C2EB1}">
      <dgm:prSet/>
      <dgm:spPr/>
      <dgm:t>
        <a:bodyPr/>
        <a:lstStyle/>
        <a:p>
          <a:endParaRPr lang="tr-TR"/>
        </a:p>
      </dgm:t>
    </dgm:pt>
    <dgm:pt modelId="{1A46C20D-65DA-47E0-B211-C64BBB05C580}" type="sibTrans" cxnId="{2383D926-4461-4830-AB4B-393BBB3C2EB1}">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200" b="1" dirty="0"/>
            <a:t>Mekanizma</a:t>
          </a:r>
        </a:p>
        <a:p>
          <a:pPr marL="0" lvl="0" defTabSz="1822450">
            <a:lnSpc>
              <a:spcPct val="90000"/>
            </a:lnSpc>
            <a:spcBef>
              <a:spcPct val="0"/>
            </a:spcBef>
            <a:spcAft>
              <a:spcPct val="35000"/>
            </a:spcAft>
            <a:buNone/>
          </a:pPr>
          <a:endParaRPr lang="tr-TR" sz="2100" dirty="0"/>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2" custScaleX="108169" custScaleY="107598" custLinFactNeighborX="6240" custLinFactNeighborY="-4840"/>
      <dgm:spPr/>
      <dgm:t>
        <a:bodyPr/>
        <a:lstStyle/>
        <a:p>
          <a:endParaRPr lang="tr-TR"/>
        </a:p>
      </dgm:t>
    </dgm:pt>
    <dgm:pt modelId="{916E2EA8-937C-445D-8E7A-94DB581210CE}" type="pres">
      <dgm:prSet presAssocID="{AF1FDCA2-293B-48C4-89ED-A7928EF0BD79}" presName="firstChildTx" presStyleLbl="bgAccFollowNode1" presStyleIdx="0" presStyleCnt="2">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2" custLinFactNeighborX="-11090" custLinFactNeighborY="-3051"/>
      <dgm:spPr>
        <a:xfrm>
          <a:off x="1587" y="312247"/>
          <a:ext cx="1692671" cy="1692671"/>
        </a:xfrm>
        <a:prstGeom prst="ellipse">
          <a:avLst/>
        </a:prstGeom>
      </dgm:spPr>
      <dgm:t>
        <a:bodyPr/>
        <a:lstStyle/>
        <a:p>
          <a:endParaRPr lang="tr-TR"/>
        </a:p>
      </dgm:t>
    </dgm:pt>
    <dgm:pt modelId="{BACAD040-3772-4B7F-88FF-E204074AFACA}" type="pres">
      <dgm:prSet presAssocID="{8CE594D2-7B79-4C2D-8608-C999CD9F8C2C}" presName="transSpace" presStyleCnt="0"/>
      <dgm:spPr/>
    </dgm:pt>
    <dgm:pt modelId="{9455A243-03D7-4A37-8D71-9C5258CDB52A}" type="pres">
      <dgm:prSet presAssocID="{FA5D98E7-251C-45CA-8657-FD6BF6C6EDC9}" presName="posSpace" presStyleCnt="0"/>
      <dgm:spPr/>
    </dgm:pt>
    <dgm:pt modelId="{7452C0FC-8E29-46CB-9520-6AD84A76E027}" type="pres">
      <dgm:prSet presAssocID="{FA5D98E7-251C-45CA-8657-FD6BF6C6EDC9}" presName="vertFlow" presStyleCnt="0"/>
      <dgm:spPr/>
    </dgm:pt>
    <dgm:pt modelId="{A01DD4D4-3844-4A17-B6B2-B2E3E94D9722}" type="pres">
      <dgm:prSet presAssocID="{FA5D98E7-251C-45CA-8657-FD6BF6C6EDC9}" presName="topSpace" presStyleCnt="0"/>
      <dgm:spPr/>
    </dgm:pt>
    <dgm:pt modelId="{356760A8-1C0A-4C55-9CE3-42562900CEFC}" type="pres">
      <dgm:prSet presAssocID="{FA5D98E7-251C-45CA-8657-FD6BF6C6EDC9}" presName="firstComp" presStyleCnt="0"/>
      <dgm:spPr/>
    </dgm:pt>
    <dgm:pt modelId="{FBDA2683-099E-4581-A5AB-C1A5C79F0313}" type="pres">
      <dgm:prSet presAssocID="{FA5D98E7-251C-45CA-8657-FD6BF6C6EDC9}" presName="firstChild" presStyleLbl="bgAccFollowNode1" presStyleIdx="1" presStyleCnt="2" custScaleX="113665" custScaleY="105047" custLinFactNeighborX="-10309" custLinFactNeighborY="-14937"/>
      <dgm:spPr/>
      <dgm:t>
        <a:bodyPr/>
        <a:lstStyle/>
        <a:p>
          <a:endParaRPr lang="tr-TR"/>
        </a:p>
      </dgm:t>
    </dgm:pt>
    <dgm:pt modelId="{5E11F34F-6EAB-4CCE-9BD2-90B7E07FE0AF}" type="pres">
      <dgm:prSet presAssocID="{FA5D98E7-251C-45CA-8657-FD6BF6C6EDC9}" presName="firstChildTx" presStyleLbl="bgAccFollowNode1" presStyleIdx="1" presStyleCnt="2">
        <dgm:presLayoutVars>
          <dgm:bulletEnabled val="1"/>
        </dgm:presLayoutVars>
      </dgm:prSet>
      <dgm:spPr/>
      <dgm:t>
        <a:bodyPr/>
        <a:lstStyle/>
        <a:p>
          <a:endParaRPr lang="tr-TR"/>
        </a:p>
      </dgm:t>
    </dgm:pt>
    <dgm:pt modelId="{2A5A30FB-7EA5-44FD-8E99-28E52E025F5A}" type="pres">
      <dgm:prSet presAssocID="{FA5D98E7-251C-45CA-8657-FD6BF6C6EDC9}" presName="negSpace" presStyleCnt="0"/>
      <dgm:spPr/>
    </dgm:pt>
    <dgm:pt modelId="{C3DE1259-6429-40F7-918A-45BF57E323B3}" type="pres">
      <dgm:prSet presAssocID="{FA5D98E7-251C-45CA-8657-FD6BF6C6EDC9}" presName="circle" presStyleLbl="node1" presStyleIdx="1" presStyleCnt="2" custLinFactNeighborX="-23336" custLinFactNeighborY="-7649"/>
      <dgm:spPr>
        <a:xfrm>
          <a:off x="4233267" y="312247"/>
          <a:ext cx="1692671" cy="1692671"/>
        </a:xfrm>
        <a:prstGeom prst="ellipse">
          <a:avLst/>
        </a:prstGeom>
      </dgm:spPr>
      <dgm:t>
        <a:bodyPr/>
        <a:lstStyle/>
        <a:p>
          <a:endParaRPr lang="tr-TR"/>
        </a:p>
      </dgm:t>
    </dgm:pt>
  </dgm:ptLst>
  <dgm:cxnLst>
    <dgm:cxn modelId="{94557201-7A81-4165-BA42-4D6DE0FC84C7}" srcId="{FB844D5B-5E9C-4A85-94B1-90F8ECEFBE86}" destId="{FA5D98E7-251C-45CA-8657-FD6BF6C6EDC9}" srcOrd="1" destOrd="0" parTransId="{262C69D2-5BE2-41CD-915D-BD558AADF182}" sibTransId="{6363B366-E3C7-4815-B0BC-ACF4A02AFB6A}"/>
    <dgm:cxn modelId="{8B8F83A8-4E6A-4F8E-90B8-CEF627EC24EC}" srcId="{AF1FDCA2-293B-48C4-89ED-A7928EF0BD79}" destId="{5FE46720-BC9A-45A3-A60B-5BAD9B8AE2CA}" srcOrd="0" destOrd="0" parTransId="{778A414E-1F31-475F-9B51-4350EF4870E9}" sibTransId="{919C1D4A-E0FC-4F64-80FA-7E82E048B3FB}"/>
    <dgm:cxn modelId="{54471FA4-3DB1-4336-B4D7-223223EFB01C}" type="presOf" srcId="{20A39E14-2F40-4D19-A2A0-6B7899F8AF94}" destId="{FBDA2683-099E-4581-A5AB-C1A5C79F0313}" srcOrd="0" destOrd="0" presId="urn:microsoft.com/office/officeart/2005/8/layout/hList9"/>
    <dgm:cxn modelId="{462800C9-0926-4776-8D3B-ED264A245D8F}" type="presOf" srcId="{20A39E14-2F40-4D19-A2A0-6B7899F8AF94}" destId="{5E11F34F-6EAB-4CCE-9BD2-90B7E07FE0AF}" srcOrd="1" destOrd="0" presId="urn:microsoft.com/office/officeart/2005/8/layout/hList9"/>
    <dgm:cxn modelId="{FEA88868-251F-4DA1-9A4F-B436AF8E96A5}" type="presOf" srcId="{FB844D5B-5E9C-4A85-94B1-90F8ECEFBE86}" destId="{3D7CC5C2-DE6F-492C-877F-1474A05B4C48}" srcOrd="0" destOrd="0" presId="urn:microsoft.com/office/officeart/2005/8/layout/hList9"/>
    <dgm:cxn modelId="{2383D926-4461-4830-AB4B-393BBB3C2EB1}" srcId="{FA5D98E7-251C-45CA-8657-FD6BF6C6EDC9}" destId="{20A39E14-2F40-4D19-A2A0-6B7899F8AF94}" srcOrd="0" destOrd="0" parTransId="{6ED5E5EA-F86F-4242-A429-27267D650E4A}" sibTransId="{1A46C20D-65DA-47E0-B211-C64BBB05C580}"/>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F7876FB5-4C5C-4578-885F-5999195651BF}" type="presOf" srcId="{5FE46720-BC9A-45A3-A60B-5BAD9B8AE2CA}" destId="{53754E6C-71C1-425E-952E-4817A83ADF19}" srcOrd="0" destOrd="0" presId="urn:microsoft.com/office/officeart/2005/8/layout/hList9"/>
    <dgm:cxn modelId="{EF92801A-4B28-4421-AE8F-460B8DE15292}" srcId="{FB844D5B-5E9C-4A85-94B1-90F8ECEFBE86}" destId="{AF1FDCA2-293B-48C4-89ED-A7928EF0BD79}" srcOrd="0" destOrd="0" parTransId="{AEF6A874-FC1A-4A5E-8959-3EA45BD6E71D}" sibTransId="{8CE594D2-7B79-4C2D-8608-C999CD9F8C2C}"/>
    <dgm:cxn modelId="{23F569EE-6082-47D2-AEB1-58574CD868FD}" type="presOf" srcId="{FA5D98E7-251C-45CA-8657-FD6BF6C6EDC9}" destId="{C3DE1259-6429-40F7-918A-45BF57E323B3}"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 modelId="{6EB640E7-6EC5-4AA6-A6C3-8F61FAD3C7E5}" type="presParOf" srcId="{3D7CC5C2-DE6F-492C-877F-1474A05B4C48}" destId="{BACAD040-3772-4B7F-88FF-E204074AFACA}" srcOrd="4" destOrd="0" presId="urn:microsoft.com/office/officeart/2005/8/layout/hList9"/>
    <dgm:cxn modelId="{5B7E061A-F994-4EF0-8937-BDF1F87E8271}" type="presParOf" srcId="{3D7CC5C2-DE6F-492C-877F-1474A05B4C48}" destId="{9455A243-03D7-4A37-8D71-9C5258CDB52A}" srcOrd="5" destOrd="0" presId="urn:microsoft.com/office/officeart/2005/8/layout/hList9"/>
    <dgm:cxn modelId="{211C8F6C-03D3-433E-9E0C-401B60B543DE}" type="presParOf" srcId="{3D7CC5C2-DE6F-492C-877F-1474A05B4C48}" destId="{7452C0FC-8E29-46CB-9520-6AD84A76E027}" srcOrd="6" destOrd="0" presId="urn:microsoft.com/office/officeart/2005/8/layout/hList9"/>
    <dgm:cxn modelId="{FF5EB6C7-6845-4F78-980A-C1A31402E88A}" type="presParOf" srcId="{7452C0FC-8E29-46CB-9520-6AD84A76E027}" destId="{A01DD4D4-3844-4A17-B6B2-B2E3E94D9722}" srcOrd="0" destOrd="0" presId="urn:microsoft.com/office/officeart/2005/8/layout/hList9"/>
    <dgm:cxn modelId="{56E853E3-D153-4E6F-84A8-D81823DB74F5}" type="presParOf" srcId="{7452C0FC-8E29-46CB-9520-6AD84A76E027}" destId="{356760A8-1C0A-4C55-9CE3-42562900CEFC}" srcOrd="1" destOrd="0" presId="urn:microsoft.com/office/officeart/2005/8/layout/hList9"/>
    <dgm:cxn modelId="{4CDAC5C5-DE90-408D-A156-590B329D7990}" type="presParOf" srcId="{356760A8-1C0A-4C55-9CE3-42562900CEFC}" destId="{FBDA2683-099E-4581-A5AB-C1A5C79F0313}" srcOrd="0" destOrd="0" presId="urn:microsoft.com/office/officeart/2005/8/layout/hList9"/>
    <dgm:cxn modelId="{46105385-94E7-46EF-A4F4-1C66D3EF7363}" type="presParOf" srcId="{356760A8-1C0A-4C55-9CE3-42562900CEFC}" destId="{5E11F34F-6EAB-4CCE-9BD2-90B7E07FE0AF}" srcOrd="1" destOrd="0" presId="urn:microsoft.com/office/officeart/2005/8/layout/hList9"/>
    <dgm:cxn modelId="{F1F0FD32-8376-4811-A5AE-3194806F1978}" type="presParOf" srcId="{3D7CC5C2-DE6F-492C-877F-1474A05B4C48}" destId="{2A5A30FB-7EA5-44FD-8E99-28E52E025F5A}" srcOrd="7" destOrd="0" presId="urn:microsoft.com/office/officeart/2005/8/layout/hList9"/>
    <dgm:cxn modelId="{5BAF016D-8C37-4F11-83FD-4C927B0093B0}" type="presParOf" srcId="{3D7CC5C2-DE6F-492C-877F-1474A05B4C48}" destId="{C3DE1259-6429-40F7-918A-45BF57E323B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r>
            <a:rPr lang="tr-TR" sz="2000" b="0" dirty="0">
              <a:solidFill>
                <a:srgbClr val="404040"/>
              </a:solidFill>
            </a:rPr>
            <a:t>Tedavi basamağı azaltılır.</a:t>
          </a:r>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000" b="1" dirty="0">
              <a:solidFill>
                <a:schemeClr val="tx1"/>
              </a:solidFill>
            </a:rPr>
            <a:t>Astım semptomları en az 3 aydır kontrol altında olan ve astım atağı açısından risk faktörleri olmayan hastada</a:t>
          </a:r>
        </a:p>
        <a:p>
          <a:pPr marL="0" lvl="0" defTabSz="666750">
            <a:lnSpc>
              <a:spcPct val="90000"/>
            </a:lnSpc>
            <a:spcBef>
              <a:spcPct val="0"/>
            </a:spcBef>
            <a:spcAft>
              <a:spcPct val="35000"/>
            </a:spcAft>
          </a:pPr>
          <a:endParaRPr lang="tr-TR" sz="2100" dirty="0">
            <a:solidFill>
              <a:schemeClr val="tx1"/>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96239" custScaleY="95152">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ln>
          <a:solidFill>
            <a:schemeClr val="bg1">
              <a:lumMod val="50000"/>
            </a:schemeClr>
          </a:solidFill>
        </a:ln>
      </dgm:spPr>
      <dgm:t>
        <a:bodyPr/>
        <a:lstStyle/>
        <a:p>
          <a:endParaRPr lang="tr-TR" sz="2000" b="1" dirty="0">
            <a:solidFill>
              <a:srgbClr val="404040"/>
            </a:solidFill>
          </a:endParaRPr>
        </a:p>
        <a:p>
          <a:endParaRPr lang="tr-TR" sz="2000" b="1" dirty="0">
            <a:solidFill>
              <a:srgbClr val="404040"/>
            </a:solidFill>
          </a:endParaRPr>
        </a:p>
        <a:p>
          <a:r>
            <a:rPr lang="tr-TR" sz="2000" b="0" dirty="0">
              <a:solidFill>
                <a:srgbClr val="404040"/>
              </a:solidFill>
            </a:rPr>
            <a:t>Basamak yükseltmesi yapılmalıdır.</a:t>
          </a:r>
        </a:p>
        <a:p>
          <a:endParaRPr lang="tr-TR" sz="2400" b="1"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C00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000" b="1" dirty="0">
              <a:solidFill>
                <a:schemeClr val="bg1"/>
              </a:solidFill>
            </a:rPr>
            <a:t>Astım semptomları kontrol altında olmayan hastada</a:t>
          </a:r>
        </a:p>
        <a:p>
          <a:pPr marL="0" lvl="0" defTabSz="666750">
            <a:lnSpc>
              <a:spcPct val="90000"/>
            </a:lnSpc>
            <a:spcBef>
              <a:spcPct val="0"/>
            </a:spcBef>
            <a:spcAft>
              <a:spcPct val="35000"/>
            </a:spcAft>
          </a:pPr>
          <a:endParaRPr lang="tr-TR" sz="2400" dirty="0"/>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Y="105207" custLinFactNeighborX="61" custLinFactNeighborY="15382">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02AE84F3-A790-4B25-BD30-F2C19E9619C8}">
      <dgm:prSet phldrT="[Text]" custT="1"/>
      <dgm:spPr>
        <a:solidFill>
          <a:srgbClr val="FFC9C9"/>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000" b="1" dirty="0">
              <a:solidFill>
                <a:schemeClr val="tx1"/>
              </a:solidFill>
              <a:ea typeface="Times New Roman" panose="02020603050405020304" pitchFamily="18" charset="0"/>
            </a:rPr>
            <a:t>Astım semptomları kontrol altında olan ancak astım atağı açısından risk faktörleri olan hastada</a:t>
          </a:r>
        </a:p>
        <a:p>
          <a:pPr marL="0" lvl="0" defTabSz="800100">
            <a:lnSpc>
              <a:spcPct val="90000"/>
            </a:lnSpc>
            <a:spcBef>
              <a:spcPct val="0"/>
            </a:spcBef>
            <a:spcAft>
              <a:spcPct val="35000"/>
            </a:spcAft>
          </a:pPr>
          <a:endParaRPr lang="tr-TR" sz="2000" dirty="0">
            <a:solidFill>
              <a:schemeClr val="tx1"/>
            </a:solidFill>
          </a:endParaRPr>
        </a:p>
      </dgm:t>
    </dgm:pt>
    <dgm:pt modelId="{5E792742-4C79-4DEB-9C81-143307260E0A}" type="parTrans" cxnId="{60EB08FD-C2A4-4C40-90B9-CA7895B4EFA1}">
      <dgm:prSet/>
      <dgm:spPr/>
      <dgm:t>
        <a:bodyPr/>
        <a:lstStyle/>
        <a:p>
          <a:endParaRPr lang="tr-TR"/>
        </a:p>
      </dgm:t>
    </dgm:pt>
    <dgm:pt modelId="{0291B41B-6645-48C6-ABAD-8963218F9457}" type="sibTrans" cxnId="{60EB08FD-C2A4-4C40-90B9-CA7895B4EFA1}">
      <dgm:prSet/>
      <dgm:spPr/>
      <dgm:t>
        <a:bodyPr/>
        <a:lstStyle/>
        <a:p>
          <a:endParaRPr lang="tr-TR"/>
        </a:p>
      </dgm:t>
    </dgm:pt>
    <dgm:pt modelId="{E7817639-9996-4159-A347-0BE4AC979653}">
      <dgm:prSet phldrT="[Text]" custT="1"/>
      <dgm:spPr>
        <a:ln>
          <a:solidFill>
            <a:schemeClr val="bg1">
              <a:lumMod val="65000"/>
            </a:schemeClr>
          </a:solidFill>
        </a:ln>
      </dgm:spPr>
      <dgm:t>
        <a:bodyPr/>
        <a:lstStyle/>
        <a:p>
          <a:pPr algn="l">
            <a:spcAft>
              <a:spcPct val="35000"/>
            </a:spcAft>
            <a:buFont typeface="Arial" panose="020B0604020202020204" pitchFamily="34" charset="0"/>
            <a:buNone/>
          </a:pPr>
          <a:endParaRPr lang="tr-TR" sz="2000" b="1" kern="1200" dirty="0">
            <a:solidFill>
              <a:srgbClr val="404040"/>
            </a:solidFill>
            <a:latin typeface="+mn-lt"/>
            <a:ea typeface="+mn-ea"/>
            <a:cs typeface="+mn-cs"/>
          </a:endParaRPr>
        </a:p>
        <a:p>
          <a:pPr algn="l">
            <a:spcAft>
              <a:spcPts val="0"/>
            </a:spcAft>
            <a:buFont typeface="Arial" panose="020B0604020202020204" pitchFamily="34" charset="0"/>
            <a:buNone/>
          </a:pPr>
          <a:r>
            <a:rPr lang="en-US" sz="2000" b="0" kern="1200" dirty="0">
              <a:solidFill>
                <a:srgbClr val="404040"/>
              </a:solidFill>
              <a:latin typeface="+mn-lt"/>
              <a:ea typeface="+mn-ea"/>
              <a:cs typeface="+mn-cs"/>
            </a:rPr>
            <a:t>Basamak </a:t>
          </a:r>
          <a:r>
            <a:rPr lang="en-US" sz="2000" b="0" kern="1200" dirty="0" err="1">
              <a:solidFill>
                <a:srgbClr val="404040"/>
              </a:solidFill>
              <a:latin typeface="+mn-lt"/>
              <a:ea typeface="+mn-ea"/>
              <a:cs typeface="+mn-cs"/>
            </a:rPr>
            <a:t>inilmemesi</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düşünülebilir</a:t>
          </a:r>
          <a:r>
            <a:rPr lang="tr-TR" sz="2000" b="0" kern="1200" dirty="0">
              <a:solidFill>
                <a:srgbClr val="404040"/>
              </a:solidFill>
              <a:latin typeface="+mn-lt"/>
              <a:ea typeface="+mn-ea"/>
              <a:cs typeface="+mn-cs"/>
            </a:rPr>
            <a:t>. </a:t>
          </a:r>
        </a:p>
        <a:p>
          <a:pPr algn="l">
            <a:spcAft>
              <a:spcPts val="0"/>
            </a:spcAft>
            <a:buFont typeface="Arial" panose="020B0604020202020204" pitchFamily="34" charset="0"/>
            <a:buNone/>
          </a:pPr>
          <a:r>
            <a:rPr lang="en-US" sz="2000" b="0" kern="1200" dirty="0">
              <a:solidFill>
                <a:srgbClr val="404040"/>
              </a:solidFill>
              <a:latin typeface="+mn-lt"/>
              <a:ea typeface="+mn-ea"/>
              <a:cs typeface="+mn-cs"/>
            </a:rPr>
            <a:t>Yan </a:t>
          </a:r>
          <a:r>
            <a:rPr lang="en-US" sz="2000" b="0" kern="1200" dirty="0" err="1">
              <a:solidFill>
                <a:srgbClr val="404040"/>
              </a:solidFill>
              <a:latin typeface="+mn-lt"/>
              <a:ea typeface="+mn-ea"/>
              <a:cs typeface="+mn-cs"/>
            </a:rPr>
            <a:t>etki</a:t>
          </a:r>
          <a:r>
            <a:rPr lang="en-US" sz="2000" b="0" kern="1200" dirty="0">
              <a:solidFill>
                <a:srgbClr val="404040"/>
              </a:solidFill>
              <a:latin typeface="+mn-lt"/>
              <a:ea typeface="+mn-ea"/>
              <a:cs typeface="+mn-cs"/>
            </a:rPr>
            <a:t> vs. </a:t>
          </a:r>
          <a:r>
            <a:rPr lang="en-US" sz="2000" b="0" kern="1200" dirty="0" err="1">
              <a:solidFill>
                <a:srgbClr val="404040"/>
              </a:solidFill>
              <a:latin typeface="+mn-lt"/>
              <a:ea typeface="+mn-ea"/>
              <a:cs typeface="+mn-cs"/>
            </a:rPr>
            <a:t>nedeni</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ile</a:t>
          </a:r>
          <a:r>
            <a:rPr lang="tr-TR"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basamak</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inilmes</a:t>
          </a:r>
          <a:r>
            <a:rPr lang="tr-TR" sz="2000" b="0" kern="1200" dirty="0">
              <a:solidFill>
                <a:srgbClr val="404040"/>
              </a:solidFill>
              <a:latin typeface="+mn-lt"/>
              <a:ea typeface="+mn-ea"/>
              <a:cs typeface="+mn-cs"/>
            </a:rPr>
            <a:t>i </a:t>
          </a:r>
          <a:r>
            <a:rPr lang="en-US" sz="2000" b="0" kern="1200" dirty="0" err="1">
              <a:solidFill>
                <a:srgbClr val="404040"/>
              </a:solidFill>
              <a:latin typeface="+mn-lt"/>
              <a:ea typeface="+mn-ea"/>
              <a:cs typeface="+mn-cs"/>
            </a:rPr>
            <a:t>planlanmış</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ise</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yakın</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takip</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önerilir</a:t>
          </a:r>
          <a:r>
            <a:rPr lang="tr-TR" sz="2000" b="0" kern="1200" dirty="0">
              <a:solidFill>
                <a:srgbClr val="404040"/>
              </a:solidFill>
              <a:latin typeface="+mn-lt"/>
              <a:ea typeface="+mn-ea"/>
              <a:cs typeface="+mn-cs"/>
            </a:rPr>
            <a:t>.</a:t>
          </a:r>
          <a:endParaRPr lang="en-US" sz="2000" b="0" kern="1200" dirty="0">
            <a:solidFill>
              <a:srgbClr val="404040"/>
            </a:solidFill>
            <a:latin typeface="+mn-lt"/>
            <a:ea typeface="+mn-ea"/>
            <a:cs typeface="+mn-cs"/>
          </a:endParaRPr>
        </a:p>
        <a:p>
          <a:pPr>
            <a:spcAft>
              <a:spcPct val="35000"/>
            </a:spcAft>
          </a:pPr>
          <a:endParaRPr lang="tr-TR" sz="2000" b="1" dirty="0"/>
        </a:p>
      </dgm:t>
    </dgm:pt>
    <dgm:pt modelId="{F25435B0-30BF-4075-B387-38DF6A64BFFA}" type="parTrans" cxnId="{E98D155E-A9C2-4908-AB62-C7081F07AF30}">
      <dgm:prSet/>
      <dgm:spPr>
        <a:ln>
          <a:solidFill>
            <a:schemeClr val="bg1">
              <a:lumMod val="50000"/>
            </a:schemeClr>
          </a:solidFill>
        </a:ln>
      </dgm:spPr>
      <dgm:t>
        <a:bodyPr/>
        <a:lstStyle/>
        <a:p>
          <a:endParaRPr lang="tr-TR"/>
        </a:p>
      </dgm:t>
    </dgm:pt>
    <dgm:pt modelId="{7DEE105E-53C2-41EA-A33A-C3E46B286EF6}" type="sibTrans" cxnId="{E98D155E-A9C2-4908-AB62-C7081F07AF3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893E74A8-9D16-457E-96BC-CEC2C363E333}" type="pres">
      <dgm:prSet presAssocID="{02AE84F3-A790-4B25-BD30-F2C19E9619C8}" presName="root" presStyleCnt="0"/>
      <dgm:spPr/>
    </dgm:pt>
    <dgm:pt modelId="{E172FD7E-A502-4622-A16B-5D3DE4BD72F7}" type="pres">
      <dgm:prSet presAssocID="{02AE84F3-A790-4B25-BD30-F2C19E9619C8}" presName="rootComposite" presStyleCnt="0"/>
      <dgm:spPr/>
    </dgm:pt>
    <dgm:pt modelId="{2AF03AEE-E665-48A4-8675-504B33094BCD}" type="pres">
      <dgm:prSet presAssocID="{02AE84F3-A790-4B25-BD30-F2C19E9619C8}" presName="rootText" presStyleLbl="node1" presStyleIdx="0" presStyleCnt="1" custLinFactNeighborX="-17250" custLinFactNeighborY="1465"/>
      <dgm:spPr/>
      <dgm:t>
        <a:bodyPr/>
        <a:lstStyle/>
        <a:p>
          <a:endParaRPr lang="tr-TR"/>
        </a:p>
      </dgm:t>
    </dgm:pt>
    <dgm:pt modelId="{46C18F98-A501-4FEE-B38A-C46E92C7E7A7}" type="pres">
      <dgm:prSet presAssocID="{02AE84F3-A790-4B25-BD30-F2C19E9619C8}" presName="rootConnector" presStyleLbl="node1" presStyleIdx="0" presStyleCnt="1"/>
      <dgm:spPr/>
      <dgm:t>
        <a:bodyPr/>
        <a:lstStyle/>
        <a:p>
          <a:endParaRPr lang="tr-TR"/>
        </a:p>
      </dgm:t>
    </dgm:pt>
    <dgm:pt modelId="{C03BFFF3-A2FB-4381-8C71-F301D9B8C1E1}" type="pres">
      <dgm:prSet presAssocID="{02AE84F3-A790-4B25-BD30-F2C19E9619C8}" presName="childShape" presStyleCnt="0"/>
      <dgm:spPr/>
    </dgm:pt>
    <dgm:pt modelId="{7CF204FA-B495-4A6F-B0FC-AA5534C3FF33}" type="pres">
      <dgm:prSet presAssocID="{F25435B0-30BF-4075-B387-38DF6A64BFFA}" presName="Name13" presStyleLbl="parChTrans1D2" presStyleIdx="0" presStyleCnt="1"/>
      <dgm:spPr/>
      <dgm:t>
        <a:bodyPr/>
        <a:lstStyle/>
        <a:p>
          <a:endParaRPr lang="tr-TR"/>
        </a:p>
      </dgm:t>
    </dgm:pt>
    <dgm:pt modelId="{40ECB543-4BF7-450F-B260-8E3CC16D4028}" type="pres">
      <dgm:prSet presAssocID="{E7817639-9996-4159-A347-0BE4AC979653}" presName="childText" presStyleLbl="bgAcc1" presStyleIdx="0" presStyleCnt="1" custLinFactNeighborX="-1023" custLinFactNeighborY="71">
        <dgm:presLayoutVars>
          <dgm:bulletEnabled val="1"/>
        </dgm:presLayoutVars>
      </dgm:prSet>
      <dgm:spPr/>
      <dgm:t>
        <a:bodyPr/>
        <a:lstStyle/>
        <a:p>
          <a:endParaRPr lang="tr-TR"/>
        </a:p>
      </dgm:t>
    </dgm:pt>
  </dgm:ptLst>
  <dgm:cxnLst>
    <dgm:cxn modelId="{67F42267-481F-4E77-9E0A-2184E760F124}" type="presOf" srcId="{02AE84F3-A790-4B25-BD30-F2C19E9619C8}" destId="{46C18F98-A501-4FEE-B38A-C46E92C7E7A7}" srcOrd="1" destOrd="0" presId="urn:microsoft.com/office/officeart/2005/8/layout/hierarchy3"/>
    <dgm:cxn modelId="{60EB08FD-C2A4-4C40-90B9-CA7895B4EFA1}" srcId="{D8DBB220-BDF7-442D-BE89-70567F3058B8}" destId="{02AE84F3-A790-4B25-BD30-F2C19E9619C8}" srcOrd="0" destOrd="0" parTransId="{5E792742-4C79-4DEB-9C81-143307260E0A}" sibTransId="{0291B41B-6645-48C6-ABAD-8963218F9457}"/>
    <dgm:cxn modelId="{0C12CF1F-06C4-40FA-9DF7-230C5F96329F}" type="presOf" srcId="{02AE84F3-A790-4B25-BD30-F2C19E9619C8}" destId="{2AF03AEE-E665-48A4-8675-504B33094BCD}" srcOrd="0" destOrd="0" presId="urn:microsoft.com/office/officeart/2005/8/layout/hierarchy3"/>
    <dgm:cxn modelId="{E5F98429-1218-4092-9B41-C11A517CA943}" type="presOf" srcId="{E7817639-9996-4159-A347-0BE4AC979653}" destId="{40ECB543-4BF7-450F-B260-8E3CC16D4028}" srcOrd="0" destOrd="0" presId="urn:microsoft.com/office/officeart/2005/8/layout/hierarchy3"/>
    <dgm:cxn modelId="{6E792031-2629-46B8-BE68-CD282A73295B}" type="presOf" srcId="{F25435B0-30BF-4075-B387-38DF6A64BFFA}" destId="{7CF204FA-B495-4A6F-B0FC-AA5534C3FF33}"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E98D155E-A9C2-4908-AB62-C7081F07AF30}" srcId="{02AE84F3-A790-4B25-BD30-F2C19E9619C8}" destId="{E7817639-9996-4159-A347-0BE4AC979653}" srcOrd="0" destOrd="0" parTransId="{F25435B0-30BF-4075-B387-38DF6A64BFFA}" sibTransId="{7DEE105E-53C2-41EA-A33A-C3E46B286EF6}"/>
    <dgm:cxn modelId="{E0FCD3A5-EC61-4790-8ECA-A8E0A13CC7FA}" type="presParOf" srcId="{1438F608-5838-47BB-9AC1-A4A97DF0FA8D}" destId="{893E74A8-9D16-457E-96BC-CEC2C363E333}" srcOrd="0" destOrd="0" presId="urn:microsoft.com/office/officeart/2005/8/layout/hierarchy3"/>
    <dgm:cxn modelId="{6FDFC26D-BA52-4A56-BA1B-A69F82CC4076}" type="presParOf" srcId="{893E74A8-9D16-457E-96BC-CEC2C363E333}" destId="{E172FD7E-A502-4622-A16B-5D3DE4BD72F7}" srcOrd="0" destOrd="0" presId="urn:microsoft.com/office/officeart/2005/8/layout/hierarchy3"/>
    <dgm:cxn modelId="{8D781745-983C-4804-ABE6-F929AE810E6C}" type="presParOf" srcId="{E172FD7E-A502-4622-A16B-5D3DE4BD72F7}" destId="{2AF03AEE-E665-48A4-8675-504B33094BCD}" srcOrd="0" destOrd="0" presId="urn:microsoft.com/office/officeart/2005/8/layout/hierarchy3"/>
    <dgm:cxn modelId="{7A14C31B-D98B-4C7A-9ADC-8918B2C7B604}" type="presParOf" srcId="{E172FD7E-A502-4622-A16B-5D3DE4BD72F7}" destId="{46C18F98-A501-4FEE-B38A-C46E92C7E7A7}" srcOrd="1" destOrd="0" presId="urn:microsoft.com/office/officeart/2005/8/layout/hierarchy3"/>
    <dgm:cxn modelId="{4B063445-A3CF-4E10-8192-323D297794BF}" type="presParOf" srcId="{893E74A8-9D16-457E-96BC-CEC2C363E333}" destId="{C03BFFF3-A2FB-4381-8C71-F301D9B8C1E1}" srcOrd="1" destOrd="0" presId="urn:microsoft.com/office/officeart/2005/8/layout/hierarchy3"/>
    <dgm:cxn modelId="{FEFA8F8D-AC4F-4D44-8008-05B9E77F08E3}" type="presParOf" srcId="{C03BFFF3-A2FB-4381-8C71-F301D9B8C1E1}" destId="{7CF204FA-B495-4A6F-B0FC-AA5534C3FF33}" srcOrd="0" destOrd="0" presId="urn:microsoft.com/office/officeart/2005/8/layout/hierarchy3"/>
    <dgm:cxn modelId="{25A93D5E-0201-4925-9824-074A49FD9E1C}" type="presParOf" srcId="{C03BFFF3-A2FB-4381-8C71-F301D9B8C1E1}" destId="{40ECB543-4BF7-450F-B260-8E3CC16D4028}" srcOrd="1"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pPr algn="l"/>
          <a:r>
            <a:rPr lang="en-US" sz="2000" dirty="0">
              <a:solidFill>
                <a:schemeClr val="tx1">
                  <a:lumMod val="65000"/>
                  <a:lumOff val="35000"/>
                </a:schemeClr>
              </a:solidFill>
              <a:latin typeface="+mn-lt"/>
              <a:ea typeface="+mn-ea"/>
              <a:cs typeface="Times New Roman" panose="02020603050405020304" pitchFamily="18" charset="0"/>
            </a:rPr>
            <a:t>Son 4 </a:t>
          </a:r>
          <a:r>
            <a:rPr lang="en-US" sz="2000" dirty="0" err="1">
              <a:solidFill>
                <a:schemeClr val="tx1">
                  <a:lumMod val="65000"/>
                  <a:lumOff val="35000"/>
                </a:schemeClr>
              </a:solidFill>
              <a:latin typeface="+mn-lt"/>
              <a:ea typeface="+mn-ea"/>
              <a:cs typeface="Times New Roman" panose="02020603050405020304" pitchFamily="18" charset="0"/>
            </a:rPr>
            <a:t>haftadaki</a:t>
          </a:r>
          <a:r>
            <a:rPr lang="en-US" sz="2000" dirty="0">
              <a:solidFill>
                <a:schemeClr val="tx1">
                  <a:lumMod val="65000"/>
                  <a:lumOff val="35000"/>
                </a:schemeClr>
              </a:solidFill>
              <a:latin typeface="+mn-lt"/>
              <a:ea typeface="+mn-ea"/>
              <a:cs typeface="Times New Roman" panose="02020603050405020304" pitchFamily="18" charset="0"/>
            </a:rPr>
            <a:t> </a:t>
          </a:r>
          <a:r>
            <a:rPr lang="en-US" sz="2000" dirty="0" err="1">
              <a:solidFill>
                <a:schemeClr val="tx1">
                  <a:lumMod val="65000"/>
                  <a:lumOff val="35000"/>
                </a:schemeClr>
              </a:solidFill>
              <a:latin typeface="+mn-lt"/>
              <a:ea typeface="+mn-ea"/>
              <a:cs typeface="Times New Roman" panose="02020603050405020304" pitchFamily="18" charset="0"/>
            </a:rPr>
            <a:t>semptom</a:t>
          </a:r>
          <a:r>
            <a:rPr lang="en-US" sz="2000" dirty="0">
              <a:solidFill>
                <a:schemeClr val="tx1">
                  <a:lumMod val="65000"/>
                  <a:lumOff val="35000"/>
                </a:schemeClr>
              </a:solidFill>
              <a:latin typeface="+mn-lt"/>
              <a:ea typeface="+mn-ea"/>
              <a:cs typeface="Times New Roman" panose="02020603050405020304" pitchFamily="18" charset="0"/>
            </a:rPr>
            <a:t> </a:t>
          </a:r>
          <a:r>
            <a:rPr lang="en-US" sz="2000" dirty="0" err="1">
              <a:solidFill>
                <a:schemeClr val="tx1">
                  <a:lumMod val="65000"/>
                  <a:lumOff val="35000"/>
                </a:schemeClr>
              </a:solidFill>
              <a:latin typeface="+mn-lt"/>
              <a:ea typeface="+mn-ea"/>
              <a:cs typeface="Times New Roman" panose="02020603050405020304" pitchFamily="18" charset="0"/>
            </a:rPr>
            <a:t>kontrolü</a:t>
          </a:r>
          <a:endParaRPr lang="tr-TR" sz="2000" b="0" dirty="0">
            <a:solidFill>
              <a:schemeClr val="tx1">
                <a:lumMod val="65000"/>
                <a:lumOff val="35000"/>
              </a:schemeClr>
            </a:solidFill>
            <a:latin typeface="+mn-lt"/>
          </a:endParaRPr>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tr-TR" sz="2400" b="1"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tr-TR" sz="2400" b="1" dirty="0">
              <a:solidFill>
                <a:srgbClr val="404040"/>
              </a:solidFill>
            </a:rPr>
            <a:t>Astım kontrolünün değerlendirilmesi</a:t>
          </a:r>
        </a:p>
        <a:p>
          <a:pPr marL="0" lvl="0" defTabSz="666750">
            <a:lnSpc>
              <a:spcPct val="90000"/>
            </a:lnSpc>
            <a:spcBef>
              <a:spcPct val="0"/>
            </a:spcBef>
            <a:spcAft>
              <a:spcPct val="35000"/>
            </a:spcAft>
          </a:pPr>
          <a:endParaRPr lang="tr-TR" sz="2100" dirty="0">
            <a:solidFill>
              <a:schemeClr val="tx1"/>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3F84EC1C-E8D7-4403-9D42-5BDE66DF1516}">
      <dgm:prSet custT="1"/>
      <dgm:spPr>
        <a:no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r>
            <a:rPr lang="tr-TR" sz="2000" b="0" kern="1200" dirty="0">
              <a:solidFill>
                <a:srgbClr val="404040"/>
              </a:solidFill>
              <a:latin typeface="Calibri"/>
              <a:ea typeface="+mn-ea"/>
              <a:cs typeface="+mn-cs"/>
            </a:rPr>
            <a:t>Risklerin değerlendirilmesi</a:t>
          </a:r>
        </a:p>
        <a:p>
          <a:pPr marL="0" lvl="0" indent="0" algn="ctr" defTabSz="889000">
            <a:lnSpc>
              <a:spcPct val="90000"/>
            </a:lnSpc>
            <a:spcBef>
              <a:spcPct val="0"/>
            </a:spcBef>
            <a:spcAft>
              <a:spcPct val="35000"/>
            </a:spcAft>
            <a:buNone/>
          </a:pPr>
          <a:endParaRPr lang="tr-TR" sz="2000" b="0" kern="1200" dirty="0">
            <a:solidFill>
              <a:srgbClr val="404040"/>
            </a:solidFill>
            <a:latin typeface="Calibri"/>
            <a:ea typeface="+mn-ea"/>
            <a:cs typeface="+mn-cs"/>
          </a:endParaRPr>
        </a:p>
      </dgm:t>
    </dgm:pt>
    <dgm:pt modelId="{EC981050-EA98-4113-9F37-10381CA418E9}" type="parTrans" cxnId="{AF50897C-660F-4318-94DB-5796470FA695}">
      <dgm:prSet/>
      <dgm:spPr>
        <a:noFill/>
        <a:ln w="12700" cap="flat" cmpd="sng" algn="ctr">
          <a:solidFill>
            <a:prstClr val="white">
              <a:lumMod val="50000"/>
            </a:prstClr>
          </a:solidFill>
          <a:prstDash val="solid"/>
          <a:miter lim="800000"/>
        </a:ln>
        <a:effectLst/>
      </dgm:spPr>
      <dgm:t>
        <a:bodyPr/>
        <a:lstStyle/>
        <a:p>
          <a:endParaRPr lang="tr-TR"/>
        </a:p>
      </dgm:t>
    </dgm:pt>
    <dgm:pt modelId="{138EA1A9-CC2D-4E10-9463-BF5C78635979}" type="sibTrans" cxnId="{AF50897C-660F-4318-94DB-5796470FA695}">
      <dgm:prSet/>
      <dgm:spPr/>
      <dgm:t>
        <a:bodyPr/>
        <a:lstStyle/>
        <a:p>
          <a:endParaRPr lang="tr-TR"/>
        </a:p>
      </dgm:t>
    </dgm:pt>
    <dgm:pt modelId="{FA8468A3-9F83-4EB9-B920-7573E6021D47}">
      <dgm:prSet custT="1"/>
      <dgm:spPr>
        <a:no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pPr algn="l"/>
          <a:r>
            <a:rPr lang="tr-TR" sz="2000" b="0" kern="1200" dirty="0">
              <a:solidFill>
                <a:srgbClr val="404040"/>
              </a:solidFill>
              <a:latin typeface="Calibri"/>
              <a:ea typeface="+mn-ea"/>
              <a:cs typeface="+mn-cs"/>
            </a:rPr>
            <a:t>Solunum fonksiyon testi</a:t>
          </a:r>
        </a:p>
      </dgm:t>
    </dgm:pt>
    <dgm:pt modelId="{261A41D3-AA02-4A23-A7C2-1EA0EC9E914A}" type="parTrans" cxnId="{50E0192D-F09A-4AB9-B320-C90B11038626}">
      <dgm:prSet/>
      <dgm:spPr>
        <a:ln>
          <a:solidFill>
            <a:schemeClr val="bg1">
              <a:lumMod val="50000"/>
            </a:schemeClr>
          </a:solidFill>
        </a:ln>
      </dgm:spPr>
      <dgm:t>
        <a:bodyPr/>
        <a:lstStyle/>
        <a:p>
          <a:endParaRPr lang="tr-TR"/>
        </a:p>
      </dgm:t>
    </dgm:pt>
    <dgm:pt modelId="{57E6AC74-C294-40EF-BB3A-0C3177DB8FB3}" type="sibTrans" cxnId="{50E0192D-F09A-4AB9-B320-C90B11038626}">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166677" custLinFactNeighborX="6969" custLinFactNeighborY="14224"/>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3"/>
      <dgm:spPr/>
      <dgm:t>
        <a:bodyPr/>
        <a:lstStyle/>
        <a:p>
          <a:endParaRPr lang="tr-TR"/>
        </a:p>
      </dgm:t>
    </dgm:pt>
    <dgm:pt modelId="{3BD5B5D9-0238-4786-B630-804E6121D8FE}" type="pres">
      <dgm:prSet presAssocID="{68BC99AF-5356-4A2F-9580-71D0AF55F257}" presName="childText" presStyleLbl="bgAcc1" presStyleIdx="0" presStyleCnt="3" custScaleX="167321" custScaleY="95152">
        <dgm:presLayoutVars>
          <dgm:bulletEnabled val="1"/>
        </dgm:presLayoutVars>
      </dgm:prSet>
      <dgm:spPr/>
      <dgm:t>
        <a:bodyPr/>
        <a:lstStyle/>
        <a:p>
          <a:endParaRPr lang="tr-TR"/>
        </a:p>
      </dgm:t>
    </dgm:pt>
    <dgm:pt modelId="{BFEDCE60-A9D7-4592-A89B-81A3D14D1CA8}" type="pres">
      <dgm:prSet presAssocID="{EC981050-EA98-4113-9F37-10381CA418E9}" presName="Name13" presStyleLbl="parChTrans1D2" presStyleIdx="1" presStyleCnt="3"/>
      <dgm:spPr>
        <a:xfrm>
          <a:off x="1095725" y="1089440"/>
          <a:ext cx="184928" cy="1724905"/>
        </a:xfrm>
        <a:custGeom>
          <a:avLst/>
          <a:gdLst/>
          <a:ahLst/>
          <a:cxnLst/>
          <a:rect l="0" t="0" r="0" b="0"/>
          <a:pathLst>
            <a:path>
              <a:moveTo>
                <a:pt x="0" y="0"/>
              </a:moveTo>
              <a:lnTo>
                <a:pt x="0" y="1724905"/>
              </a:lnTo>
              <a:lnTo>
                <a:pt x="184928" y="1724905"/>
              </a:lnTo>
            </a:path>
          </a:pathLst>
        </a:custGeom>
      </dgm:spPr>
      <dgm:t>
        <a:bodyPr/>
        <a:lstStyle/>
        <a:p>
          <a:endParaRPr lang="tr-TR"/>
        </a:p>
      </dgm:t>
    </dgm:pt>
    <dgm:pt modelId="{963D6522-A6A7-49A1-9FC6-1BDF4D922154}" type="pres">
      <dgm:prSet presAssocID="{3F84EC1C-E8D7-4403-9D42-5BDE66DF1516}" presName="childText" presStyleLbl="bgAcc1" presStyleIdx="1" presStyleCnt="3" custScaleX="168688">
        <dgm:presLayoutVars>
          <dgm:bulletEnabled val="1"/>
        </dgm:presLayoutVars>
      </dgm:prSet>
      <dgm:spPr>
        <a:xfrm>
          <a:off x="1227541" y="2061193"/>
          <a:ext cx="1344377" cy="840235"/>
        </a:xfrm>
        <a:prstGeom prst="roundRect">
          <a:avLst>
            <a:gd name="adj" fmla="val 10000"/>
          </a:avLst>
        </a:prstGeom>
      </dgm:spPr>
      <dgm:t>
        <a:bodyPr/>
        <a:lstStyle/>
        <a:p>
          <a:endParaRPr lang="tr-TR"/>
        </a:p>
      </dgm:t>
    </dgm:pt>
    <dgm:pt modelId="{683EDC2C-29E1-4F6C-B879-5A6E3127E617}" type="pres">
      <dgm:prSet presAssocID="{261A41D3-AA02-4A23-A7C2-1EA0EC9E914A}" presName="Name13" presStyleLbl="parChTrans1D2" presStyleIdx="2" presStyleCnt="3"/>
      <dgm:spPr/>
      <dgm:t>
        <a:bodyPr/>
        <a:lstStyle/>
        <a:p>
          <a:endParaRPr lang="tr-TR"/>
        </a:p>
      </dgm:t>
    </dgm:pt>
    <dgm:pt modelId="{33641ED0-629A-4790-B8F6-C162C70F8559}" type="pres">
      <dgm:prSet presAssocID="{FA8468A3-9F83-4EB9-B920-7573E6021D47}" presName="childText" presStyleLbl="bgAcc1" presStyleIdx="2" presStyleCnt="3" custScaleX="159514">
        <dgm:presLayoutVars>
          <dgm:bulletEnabled val="1"/>
        </dgm:presLayoutVars>
      </dgm:prSet>
      <dgm:spPr>
        <a:xfrm>
          <a:off x="1227541" y="3111488"/>
          <a:ext cx="1344377" cy="840235"/>
        </a:xfrm>
        <a:prstGeom prst="roundRect">
          <a:avLst>
            <a:gd name="adj" fmla="val 10000"/>
          </a:avLst>
        </a:prstGeom>
      </dgm:spPr>
      <dgm:t>
        <a:bodyPr/>
        <a:lstStyle/>
        <a:p>
          <a:endParaRPr lang="tr-TR"/>
        </a:p>
      </dgm:t>
    </dgm:pt>
  </dgm:ptLst>
  <dgm:cxnLst>
    <dgm:cxn modelId="{7848923E-34D3-4E66-8E29-AEF1F88EE19F}" type="presOf" srcId="{261A41D3-AA02-4A23-A7C2-1EA0EC9E914A}" destId="{683EDC2C-29E1-4F6C-B879-5A6E3127E617}" srcOrd="0" destOrd="0" presId="urn:microsoft.com/office/officeart/2005/8/layout/hierarchy3"/>
    <dgm:cxn modelId="{5236AA3D-6DC0-4C32-B699-DD266C40C624}" type="presOf" srcId="{11FE78ED-09A7-40A1-9489-CDB76368278B}" destId="{5787377C-98E5-4D7F-822F-A05E0D5AAEA0}" srcOrd="0" destOrd="0" presId="urn:microsoft.com/office/officeart/2005/8/layout/hierarchy3"/>
    <dgm:cxn modelId="{281A09F7-D413-4F8C-8AE1-0DD6F0B8E476}" type="presOf" srcId="{11FE78ED-09A7-40A1-9489-CDB76368278B}" destId="{6F0A3A4C-05C9-4D35-9719-CCAFCA7C3EA9}" srcOrd="1"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9A0F8829-0311-477A-91FE-72D4FEBDE56F}" type="presOf" srcId="{3F84EC1C-E8D7-4403-9D42-5BDE66DF1516}" destId="{963D6522-A6A7-49A1-9FC6-1BDF4D922154}" srcOrd="0" destOrd="0" presId="urn:microsoft.com/office/officeart/2005/8/layout/hierarchy3"/>
    <dgm:cxn modelId="{AF50897C-660F-4318-94DB-5796470FA695}" srcId="{11FE78ED-09A7-40A1-9489-CDB76368278B}" destId="{3F84EC1C-E8D7-4403-9D42-5BDE66DF1516}" srcOrd="1" destOrd="0" parTransId="{EC981050-EA98-4113-9F37-10381CA418E9}" sibTransId="{138EA1A9-CC2D-4E10-9463-BF5C78635979}"/>
    <dgm:cxn modelId="{29BC93BC-897A-4308-8947-54CD070B377C}" type="presOf" srcId="{D8DBB220-BDF7-442D-BE89-70567F3058B8}" destId="{1438F608-5838-47BB-9AC1-A4A97DF0FA8D}" srcOrd="0" destOrd="0" presId="urn:microsoft.com/office/officeart/2005/8/layout/hierarchy3"/>
    <dgm:cxn modelId="{488B4FF0-BE78-47BF-84FD-76816FDE64BB}" type="presOf" srcId="{FA8468A3-9F83-4EB9-B920-7573E6021D47}" destId="{33641ED0-629A-4790-B8F6-C162C70F8559}"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903E4DB7-16D1-4DB1-BC4F-3FC8E4E1ED49}" type="presOf" srcId="{EC981050-EA98-4113-9F37-10381CA418E9}" destId="{BFEDCE60-A9D7-4592-A89B-81A3D14D1CA8}" srcOrd="0" destOrd="0" presId="urn:microsoft.com/office/officeart/2005/8/layout/hierarchy3"/>
    <dgm:cxn modelId="{4565DAE8-EF13-4B84-B034-2B719EE24D99}" type="presOf" srcId="{65E5BAC5-9481-4A9E-99BA-FF3254AB30B4}" destId="{4908FF40-3EDE-4E3D-BE85-C64D84353360}" srcOrd="0" destOrd="0" presId="urn:microsoft.com/office/officeart/2005/8/layout/hierarchy3"/>
    <dgm:cxn modelId="{50E0192D-F09A-4AB9-B320-C90B11038626}" srcId="{11FE78ED-09A7-40A1-9489-CDB76368278B}" destId="{FA8468A3-9F83-4EB9-B920-7573E6021D47}" srcOrd="2" destOrd="0" parTransId="{261A41D3-AA02-4A23-A7C2-1EA0EC9E914A}" sibTransId="{57E6AC74-C294-40EF-BB3A-0C3177DB8FB3}"/>
    <dgm:cxn modelId="{19761876-1F57-4CA5-A4C9-EDF41E73B570}" srcId="{D8DBB220-BDF7-442D-BE89-70567F3058B8}" destId="{11FE78ED-09A7-40A1-9489-CDB76368278B}" srcOrd="0" destOrd="0" parTransId="{869C9FC2-E355-4DE1-A4AF-F85B93669C14}" sibTransId="{B6100578-466F-4F8F-A152-2385F26441F0}"/>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 modelId="{3F825A32-0088-4507-9885-0A1AC336368A}" type="presParOf" srcId="{080FEA34-BEE3-4DED-A063-E4C2364CBD31}" destId="{BFEDCE60-A9D7-4592-A89B-81A3D14D1CA8}" srcOrd="2" destOrd="0" presId="urn:microsoft.com/office/officeart/2005/8/layout/hierarchy3"/>
    <dgm:cxn modelId="{4A80A66A-D40C-4610-A4B5-7BBFA1B8322A}" type="presParOf" srcId="{080FEA34-BEE3-4DED-A063-E4C2364CBD31}" destId="{963D6522-A6A7-49A1-9FC6-1BDF4D922154}" srcOrd="3" destOrd="0" presId="urn:microsoft.com/office/officeart/2005/8/layout/hierarchy3"/>
    <dgm:cxn modelId="{A6DAED36-FBFC-44A3-AA92-6A4CE722C6EA}" type="presParOf" srcId="{080FEA34-BEE3-4DED-A063-E4C2364CBD31}" destId="{683EDC2C-29E1-4F6C-B879-5A6E3127E617}" srcOrd="4" destOrd="0" presId="urn:microsoft.com/office/officeart/2005/8/layout/hierarchy3"/>
    <dgm:cxn modelId="{242F3550-6FCF-4359-AF73-D3BF7B976BE6}" type="presParOf" srcId="{080FEA34-BEE3-4DED-A063-E4C2364CBD31}" destId="{33641ED0-629A-4790-B8F6-C162C70F8559}" srcOrd="5"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ln>
          <a:solidFill>
            <a:schemeClr val="bg1">
              <a:lumMod val="50000"/>
            </a:schemeClr>
          </a:solidFill>
        </a:ln>
      </dgm:spPr>
      <dgm:t>
        <a:bodyPr/>
        <a:lstStyle/>
        <a:p>
          <a:endParaRPr lang="tr-TR" sz="2000" b="1" dirty="0">
            <a:solidFill>
              <a:srgbClr val="404040"/>
            </a:solidFill>
          </a:endParaRPr>
        </a:p>
        <a:p>
          <a:endParaRPr lang="tr-TR" sz="2000" b="1" dirty="0">
            <a:solidFill>
              <a:srgbClr val="404040"/>
            </a:solidFill>
          </a:endParaRPr>
        </a:p>
        <a:p>
          <a:r>
            <a:rPr lang="tr-TR" sz="2000" b="0" dirty="0">
              <a:solidFill>
                <a:srgbClr val="404040"/>
              </a:solidFill>
            </a:rPr>
            <a:t>Rinit/rinosinüzit</a:t>
          </a:r>
        </a:p>
        <a:p>
          <a:endParaRPr lang="tr-TR" sz="2400" b="1"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C00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kern="1200" dirty="0">
              <a:solidFill>
                <a:schemeClr val="bg1"/>
              </a:solidFill>
              <a:latin typeface="Calibri"/>
              <a:ea typeface="+mn-ea"/>
              <a:cs typeface="+mn-cs"/>
            </a:rPr>
            <a:t>Komorbiditelerin değerlendirilmesi</a:t>
          </a: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445B4FC7-4637-4BEA-9DB2-DC7463E1A64E}">
      <dgm:prSet custT="1"/>
      <dgm:spPr>
        <a:solidFill>
          <a:prstClr val="white">
            <a:alpha val="90000"/>
            <a:hueOff val="0"/>
            <a:satOff val="0"/>
            <a:lumOff val="0"/>
            <a:alphaOff val="0"/>
          </a:prstClr>
        </a:solid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r>
            <a:rPr lang="tr-TR" sz="2000" b="0" dirty="0">
              <a:solidFill>
                <a:srgbClr val="404040"/>
              </a:solidFill>
            </a:rPr>
            <a:t>GÖR</a:t>
          </a:r>
        </a:p>
      </dgm:t>
    </dgm:pt>
    <dgm:pt modelId="{ED9591C5-9472-4CFF-8CD9-10B7FA30CDB5}" type="parTrans" cxnId="{2CB9CF5F-9938-46F8-8B10-1DD7B054D299}">
      <dgm:prSet/>
      <dgm:spPr>
        <a:ln>
          <a:solidFill>
            <a:schemeClr val="bg1">
              <a:lumMod val="50000"/>
            </a:schemeClr>
          </a:solidFill>
        </a:ln>
      </dgm:spPr>
      <dgm:t>
        <a:bodyPr/>
        <a:lstStyle/>
        <a:p>
          <a:endParaRPr lang="tr-TR"/>
        </a:p>
      </dgm:t>
    </dgm:pt>
    <dgm:pt modelId="{0A66123B-4156-4D80-9AB5-90C404604F19}" type="sibTrans" cxnId="{2CB9CF5F-9938-46F8-8B10-1DD7B054D299}">
      <dgm:prSet/>
      <dgm:spPr/>
      <dgm:t>
        <a:bodyPr/>
        <a:lstStyle/>
        <a:p>
          <a:endParaRPr lang="tr-TR"/>
        </a:p>
      </dgm:t>
    </dgm:pt>
    <dgm:pt modelId="{F541877E-A144-4234-A9B2-8C105B5ED05E}">
      <dgm:prSet custT="1"/>
      <dgm:spPr>
        <a:solidFill>
          <a:prstClr val="white">
            <a:alpha val="90000"/>
            <a:hueOff val="0"/>
            <a:satOff val="0"/>
            <a:lumOff val="0"/>
            <a:alphaOff val="0"/>
          </a:prstClr>
        </a:solid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pPr>
            <a:lnSpc>
              <a:spcPct val="100000"/>
            </a:lnSpc>
            <a:spcAft>
              <a:spcPts val="0"/>
            </a:spcAft>
          </a:pPr>
          <a:r>
            <a:rPr lang="tr-TR" sz="2000" b="0" kern="1200" dirty="0">
              <a:solidFill>
                <a:srgbClr val="404040"/>
              </a:solidFill>
              <a:latin typeface="Calibri"/>
              <a:ea typeface="+mn-ea"/>
              <a:cs typeface="+mn-cs"/>
            </a:rPr>
            <a:t>Depresyon</a:t>
          </a:r>
          <a:r>
            <a:rPr lang="tr-TR" sz="2000" b="0" kern="1200" dirty="0">
              <a:solidFill>
                <a:srgbClr val="404040"/>
              </a:solidFill>
            </a:rPr>
            <a:t>/</a:t>
          </a:r>
        </a:p>
        <a:p>
          <a:pPr>
            <a:lnSpc>
              <a:spcPct val="100000"/>
            </a:lnSpc>
            <a:spcAft>
              <a:spcPts val="0"/>
            </a:spcAft>
          </a:pPr>
          <a:r>
            <a:rPr lang="tr-TR" sz="2000" b="0" kern="1200" dirty="0" err="1" smtClean="0">
              <a:solidFill>
                <a:srgbClr val="404040"/>
              </a:solidFill>
              <a:latin typeface="Calibri"/>
              <a:ea typeface="+mn-ea"/>
              <a:cs typeface="+mn-cs"/>
            </a:rPr>
            <a:t>Anksiyete</a:t>
          </a:r>
          <a:endParaRPr lang="tr-TR" sz="2000" b="0" kern="1200" dirty="0">
            <a:solidFill>
              <a:srgbClr val="404040"/>
            </a:solidFill>
            <a:latin typeface="Calibri"/>
            <a:ea typeface="+mn-ea"/>
            <a:cs typeface="+mn-cs"/>
          </a:endParaRPr>
        </a:p>
      </dgm:t>
    </dgm:pt>
    <dgm:pt modelId="{0AB5144F-12D6-4B14-9860-BD097B1A5A4B}" type="parTrans" cxnId="{F7808799-8DDE-4430-A233-18FBBE11F70F}">
      <dgm:prSet/>
      <dgm:spPr>
        <a:ln>
          <a:solidFill>
            <a:schemeClr val="bg1">
              <a:lumMod val="50000"/>
            </a:schemeClr>
          </a:solidFill>
        </a:ln>
      </dgm:spPr>
      <dgm:t>
        <a:bodyPr/>
        <a:lstStyle/>
        <a:p>
          <a:endParaRPr lang="tr-TR"/>
        </a:p>
      </dgm:t>
    </dgm:pt>
    <dgm:pt modelId="{B8D5E035-E5EC-4E4D-91F1-49050E040029}" type="sibTrans" cxnId="{F7808799-8DDE-4430-A233-18FBBE11F70F}">
      <dgm:prSet/>
      <dgm:spPr/>
      <dgm:t>
        <a:bodyPr/>
        <a:lstStyle/>
        <a:p>
          <a:endParaRPr lang="tr-TR"/>
        </a:p>
      </dgm:t>
    </dgm:pt>
    <dgm:pt modelId="{0251E83C-F5BD-4285-86A8-28A5C4F70A8F}">
      <dgm:prSet custT="1"/>
      <dgm:spPr>
        <a:solidFill>
          <a:prstClr val="white">
            <a:alpha val="90000"/>
            <a:hueOff val="0"/>
            <a:satOff val="0"/>
            <a:lumOff val="0"/>
            <a:alphaOff val="0"/>
          </a:prstClr>
        </a:solid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tr-TR" sz="2000" b="0" kern="1200" dirty="0">
              <a:solidFill>
                <a:srgbClr val="404040"/>
              </a:solidFill>
              <a:latin typeface="Calibri"/>
              <a:ea typeface="+mn-ea"/>
              <a:cs typeface="+mn-cs"/>
            </a:rPr>
            <a:t>Obezite/uyku  apnesi</a:t>
          </a:r>
        </a:p>
      </dgm:t>
    </dgm:pt>
    <dgm:pt modelId="{0042E28A-81E3-4BBB-8A9A-9641AD862EA3}" type="sibTrans" cxnId="{8EAA5E9D-260B-478D-877F-678210CBC844}">
      <dgm:prSet/>
      <dgm:spPr/>
      <dgm:t>
        <a:bodyPr/>
        <a:lstStyle/>
        <a:p>
          <a:endParaRPr lang="tr-TR"/>
        </a:p>
      </dgm:t>
    </dgm:pt>
    <dgm:pt modelId="{1B872F80-AF95-40DF-ACA8-BB47B64EDEBE}" type="parTrans" cxnId="{8EAA5E9D-260B-478D-877F-678210CBC844}">
      <dgm:prSet/>
      <dgm:spPr>
        <a:ln>
          <a:solidFill>
            <a:schemeClr val="bg1">
              <a:lumMod val="50000"/>
            </a:schemeClr>
          </a:solidFill>
        </a:ln>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313739" custScaleY="162475" custLinFactNeighborX="20818" custLinFactNeighborY="-28262"/>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4"/>
      <dgm:spPr/>
      <dgm:t>
        <a:bodyPr/>
        <a:lstStyle/>
        <a:p>
          <a:endParaRPr lang="tr-TR"/>
        </a:p>
      </dgm:t>
    </dgm:pt>
    <dgm:pt modelId="{3BD5B5D9-0238-4786-B630-804E6121D8FE}" type="pres">
      <dgm:prSet presAssocID="{68BC99AF-5356-4A2F-9580-71D0AF55F257}" presName="childText" presStyleLbl="bgAcc1" presStyleIdx="0" presStyleCnt="4" custScaleX="279984" custScaleY="105207" custLinFactNeighborX="61" custLinFactNeighborY="15382">
        <dgm:presLayoutVars>
          <dgm:bulletEnabled val="1"/>
        </dgm:presLayoutVars>
      </dgm:prSet>
      <dgm:spPr/>
      <dgm:t>
        <a:bodyPr/>
        <a:lstStyle/>
        <a:p>
          <a:endParaRPr lang="tr-TR"/>
        </a:p>
      </dgm:t>
    </dgm:pt>
    <dgm:pt modelId="{3A5228E3-BECD-4F57-921B-E5D012F13C47}" type="pres">
      <dgm:prSet presAssocID="{ED9591C5-9472-4CFF-8CD9-10B7FA30CDB5}" presName="Name13" presStyleLbl="parChTrans1D2" presStyleIdx="1" presStyleCnt="4"/>
      <dgm:spPr/>
      <dgm:t>
        <a:bodyPr/>
        <a:lstStyle/>
        <a:p>
          <a:endParaRPr lang="tr-TR"/>
        </a:p>
      </dgm:t>
    </dgm:pt>
    <dgm:pt modelId="{A14C5D69-80CB-4B89-BC6F-706AED4F0BB7}" type="pres">
      <dgm:prSet presAssocID="{445B4FC7-4637-4BEA-9DB2-DC7463E1A64E}" presName="childText" presStyleLbl="bgAcc1" presStyleIdx="1" presStyleCnt="4" custScaleX="276500" custLinFactNeighborX="4615" custLinFactNeighborY="36920">
        <dgm:presLayoutVars>
          <dgm:bulletEnabled val="1"/>
        </dgm:presLayoutVars>
      </dgm:prSet>
      <dgm:spPr>
        <a:xfrm>
          <a:off x="649456" y="2029414"/>
          <a:ext cx="1561687" cy="515986"/>
        </a:xfrm>
        <a:prstGeom prst="roundRect">
          <a:avLst>
            <a:gd name="adj" fmla="val 10000"/>
          </a:avLst>
        </a:prstGeom>
      </dgm:spPr>
      <dgm:t>
        <a:bodyPr/>
        <a:lstStyle/>
        <a:p>
          <a:endParaRPr lang="tr-TR"/>
        </a:p>
      </dgm:t>
    </dgm:pt>
    <dgm:pt modelId="{C1DDCF6E-D5AD-47B3-917E-BF57D35057B0}" type="pres">
      <dgm:prSet presAssocID="{1B872F80-AF95-40DF-ACA8-BB47B64EDEBE}" presName="Name13" presStyleLbl="parChTrans1D2" presStyleIdx="2" presStyleCnt="4"/>
      <dgm:spPr/>
      <dgm:t>
        <a:bodyPr/>
        <a:lstStyle/>
        <a:p>
          <a:endParaRPr lang="tr-TR"/>
        </a:p>
      </dgm:t>
    </dgm:pt>
    <dgm:pt modelId="{7F2C4866-2F96-4B2B-9DAE-E0CF0ED5F662}" type="pres">
      <dgm:prSet presAssocID="{0251E83C-F5BD-4285-86A8-28A5C4F70A8F}" presName="childText" presStyleLbl="bgAcc1" presStyleIdx="2" presStyleCnt="4" custScaleX="286077" custLinFactNeighborX="-8532" custLinFactNeighborY="44304">
        <dgm:presLayoutVars>
          <dgm:bulletEnabled val="1"/>
        </dgm:presLayoutVars>
      </dgm:prSet>
      <dgm:spPr>
        <a:xfrm>
          <a:off x="649456" y="2674397"/>
          <a:ext cx="2133185" cy="515986"/>
        </a:xfrm>
        <a:prstGeom prst="roundRect">
          <a:avLst>
            <a:gd name="adj" fmla="val 10000"/>
          </a:avLst>
        </a:prstGeom>
      </dgm:spPr>
      <dgm:t>
        <a:bodyPr/>
        <a:lstStyle/>
        <a:p>
          <a:endParaRPr lang="tr-TR"/>
        </a:p>
      </dgm:t>
    </dgm:pt>
    <dgm:pt modelId="{349AF987-6843-471B-B21E-68C0AAB35588}" type="pres">
      <dgm:prSet presAssocID="{0AB5144F-12D6-4B14-9860-BD097B1A5A4B}" presName="Name13" presStyleLbl="parChTrans1D2" presStyleIdx="3" presStyleCnt="4"/>
      <dgm:spPr/>
      <dgm:t>
        <a:bodyPr/>
        <a:lstStyle/>
        <a:p>
          <a:endParaRPr lang="tr-TR"/>
        </a:p>
      </dgm:t>
    </dgm:pt>
    <dgm:pt modelId="{73A4DB09-2FFE-4EDD-8C2A-3D69714F1F0D}" type="pres">
      <dgm:prSet presAssocID="{F541877E-A144-4234-A9B2-8C105B5ED05E}" presName="childText" presStyleLbl="bgAcc1" presStyleIdx="3" presStyleCnt="4" custScaleX="270753" custLinFactNeighborY="70167">
        <dgm:presLayoutVars>
          <dgm:bulletEnabled val="1"/>
        </dgm:presLayoutVars>
      </dgm:prSet>
      <dgm:spPr>
        <a:xfrm>
          <a:off x="649456" y="3319379"/>
          <a:ext cx="1523587" cy="515986"/>
        </a:xfrm>
        <a:prstGeom prst="roundRect">
          <a:avLst>
            <a:gd name="adj" fmla="val 10000"/>
          </a:avLst>
        </a:prstGeom>
      </dgm:spPr>
      <dgm:t>
        <a:bodyPr/>
        <a:lstStyle/>
        <a:p>
          <a:endParaRPr lang="tr-TR"/>
        </a:p>
      </dgm:t>
    </dgm:pt>
  </dgm:ptLst>
  <dgm:cxnLst>
    <dgm:cxn modelId="{F7808799-8DDE-4430-A233-18FBBE11F70F}" srcId="{11FE78ED-09A7-40A1-9489-CDB76368278B}" destId="{F541877E-A144-4234-A9B2-8C105B5ED05E}" srcOrd="3" destOrd="0" parTransId="{0AB5144F-12D6-4B14-9860-BD097B1A5A4B}" sibTransId="{B8D5E035-E5EC-4E4D-91F1-49050E040029}"/>
    <dgm:cxn modelId="{5236AA3D-6DC0-4C32-B699-DD266C40C624}" type="presOf" srcId="{11FE78ED-09A7-40A1-9489-CDB76368278B}" destId="{5787377C-98E5-4D7F-822F-A05E0D5AAEA0}" srcOrd="0" destOrd="0" presId="urn:microsoft.com/office/officeart/2005/8/layout/hierarchy3"/>
    <dgm:cxn modelId="{281A09F7-D413-4F8C-8AE1-0DD6F0B8E476}" type="presOf" srcId="{11FE78ED-09A7-40A1-9489-CDB76368278B}" destId="{6F0A3A4C-05C9-4D35-9719-CCAFCA7C3EA9}" srcOrd="1"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E6EA148E-5264-4185-93EA-699364CF76E6}" type="presOf" srcId="{0251E83C-F5BD-4285-86A8-28A5C4F70A8F}" destId="{7F2C4866-2F96-4B2B-9DAE-E0CF0ED5F662}"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32197CBA-6594-428B-8A2F-F6F2258959FC}" type="presOf" srcId="{0AB5144F-12D6-4B14-9860-BD097B1A5A4B}" destId="{349AF987-6843-471B-B21E-68C0AAB35588}" srcOrd="0" destOrd="0" presId="urn:microsoft.com/office/officeart/2005/8/layout/hierarchy3"/>
    <dgm:cxn modelId="{A01231D5-387A-4C37-B770-A6DC6C163629}" type="presOf" srcId="{445B4FC7-4637-4BEA-9DB2-DC7463E1A64E}" destId="{A14C5D69-80CB-4B89-BC6F-706AED4F0BB7}" srcOrd="0" destOrd="0" presId="urn:microsoft.com/office/officeart/2005/8/layout/hierarchy3"/>
    <dgm:cxn modelId="{2CB9CF5F-9938-46F8-8B10-1DD7B054D299}" srcId="{11FE78ED-09A7-40A1-9489-CDB76368278B}" destId="{445B4FC7-4637-4BEA-9DB2-DC7463E1A64E}" srcOrd="1" destOrd="0" parTransId="{ED9591C5-9472-4CFF-8CD9-10B7FA30CDB5}" sibTransId="{0A66123B-4156-4D80-9AB5-90C404604F19}"/>
    <dgm:cxn modelId="{8EAA5E9D-260B-478D-877F-678210CBC844}" srcId="{11FE78ED-09A7-40A1-9489-CDB76368278B}" destId="{0251E83C-F5BD-4285-86A8-28A5C4F70A8F}" srcOrd="2" destOrd="0" parTransId="{1B872F80-AF95-40DF-ACA8-BB47B64EDEBE}" sibTransId="{0042E28A-81E3-4BBB-8A9A-9641AD862EA3}"/>
    <dgm:cxn modelId="{648C34F5-79B7-451F-BE2E-9F93AFDEB3D4}" type="presOf" srcId="{F541877E-A144-4234-A9B2-8C105B5ED05E}" destId="{73A4DB09-2FFE-4EDD-8C2A-3D69714F1F0D}" srcOrd="0" destOrd="0" presId="urn:microsoft.com/office/officeart/2005/8/layout/hierarchy3"/>
    <dgm:cxn modelId="{4565DAE8-EF13-4B84-B034-2B719EE24D99}" type="presOf" srcId="{65E5BAC5-9481-4A9E-99BA-FF3254AB30B4}" destId="{4908FF40-3EDE-4E3D-BE85-C64D84353360}" srcOrd="0" destOrd="0" presId="urn:microsoft.com/office/officeart/2005/8/layout/hierarchy3"/>
    <dgm:cxn modelId="{05C22FFE-C280-41F4-841C-2D1F6099A1C2}" type="presOf" srcId="{1B872F80-AF95-40DF-ACA8-BB47B64EDEBE}" destId="{C1DDCF6E-D5AD-47B3-917E-BF57D35057B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F76D17FB-A365-4E0A-9755-8CD76915D876}" type="presOf" srcId="{ED9591C5-9472-4CFF-8CD9-10B7FA30CDB5}" destId="{3A5228E3-BECD-4F57-921B-E5D012F13C47}" srcOrd="0"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 modelId="{F8CA0FEB-C4B8-4228-AF56-39C1556046B0}" type="presParOf" srcId="{080FEA34-BEE3-4DED-A063-E4C2364CBD31}" destId="{3A5228E3-BECD-4F57-921B-E5D012F13C47}" srcOrd="2" destOrd="0" presId="urn:microsoft.com/office/officeart/2005/8/layout/hierarchy3"/>
    <dgm:cxn modelId="{D7614303-DD4C-40A1-A24B-396077E764A3}" type="presParOf" srcId="{080FEA34-BEE3-4DED-A063-E4C2364CBD31}" destId="{A14C5D69-80CB-4B89-BC6F-706AED4F0BB7}" srcOrd="3" destOrd="0" presId="urn:microsoft.com/office/officeart/2005/8/layout/hierarchy3"/>
    <dgm:cxn modelId="{4CACCD62-6032-4141-A5E1-807A01FA3AFE}" type="presParOf" srcId="{080FEA34-BEE3-4DED-A063-E4C2364CBD31}" destId="{C1DDCF6E-D5AD-47B3-917E-BF57D35057B0}" srcOrd="4" destOrd="0" presId="urn:microsoft.com/office/officeart/2005/8/layout/hierarchy3"/>
    <dgm:cxn modelId="{CD51BCF1-C5A2-48E4-94DB-AA4DFA8D300F}" type="presParOf" srcId="{080FEA34-BEE3-4DED-A063-E4C2364CBD31}" destId="{7F2C4866-2F96-4B2B-9DAE-E0CF0ED5F662}" srcOrd="5" destOrd="0" presId="urn:microsoft.com/office/officeart/2005/8/layout/hierarchy3"/>
    <dgm:cxn modelId="{1972FB77-CF63-41BE-B246-EFAA24022A98}" type="presParOf" srcId="{080FEA34-BEE3-4DED-A063-E4C2364CBD31}" destId="{349AF987-6843-471B-B21E-68C0AAB35588}" srcOrd="6" destOrd="0" presId="urn:microsoft.com/office/officeart/2005/8/layout/hierarchy3"/>
    <dgm:cxn modelId="{097783A5-2A69-47FC-8958-F36AF1414D0A}" type="presParOf" srcId="{080FEA34-BEE3-4DED-A063-E4C2364CBD31}" destId="{73A4DB09-2FFE-4EDD-8C2A-3D69714F1F0D}" srcOrd="7"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02AE84F3-A790-4B25-BD30-F2C19E9619C8}">
      <dgm:prSet phldrT="[Text]" custT="1"/>
      <dgm:spPr>
        <a:solidFill>
          <a:srgbClr val="FFC9C9"/>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kern="1200" dirty="0">
              <a:solidFill>
                <a:srgbClr val="404040"/>
              </a:solidFill>
              <a:latin typeface="Calibri"/>
              <a:ea typeface="+mn-ea"/>
              <a:cs typeface="+mn-cs"/>
            </a:rPr>
            <a:t>İlaç tedavisinin değerlendirilmesi</a:t>
          </a:r>
        </a:p>
      </dgm:t>
    </dgm:pt>
    <dgm:pt modelId="{5E792742-4C79-4DEB-9C81-143307260E0A}" type="parTrans" cxnId="{60EB08FD-C2A4-4C40-90B9-CA7895B4EFA1}">
      <dgm:prSet/>
      <dgm:spPr/>
      <dgm:t>
        <a:bodyPr/>
        <a:lstStyle/>
        <a:p>
          <a:endParaRPr lang="tr-TR"/>
        </a:p>
      </dgm:t>
    </dgm:pt>
    <dgm:pt modelId="{0291B41B-6645-48C6-ABAD-8963218F9457}" type="sibTrans" cxnId="{60EB08FD-C2A4-4C40-90B9-CA7895B4EFA1}">
      <dgm:prSet/>
      <dgm:spPr/>
      <dgm:t>
        <a:bodyPr/>
        <a:lstStyle/>
        <a:p>
          <a:endParaRPr lang="tr-TR"/>
        </a:p>
      </dgm:t>
    </dgm:pt>
    <dgm:pt modelId="{E7817639-9996-4159-A347-0BE4AC979653}">
      <dgm:prSet phldrT="[Text]" custT="1"/>
      <dgm:spPr>
        <a:no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pPr algn="l">
            <a:spcAft>
              <a:spcPct val="35000"/>
            </a:spcAft>
            <a:buFont typeface="Arial" panose="020B0604020202020204" pitchFamily="34" charset="0"/>
            <a:buNone/>
          </a:pPr>
          <a:endParaRPr lang="tr-TR" sz="2000" b="0" kern="1200" dirty="0">
            <a:solidFill>
              <a:srgbClr val="404040"/>
            </a:solidFill>
            <a:latin typeface="Calibri"/>
            <a:ea typeface="+mn-ea"/>
            <a:cs typeface="+mn-cs"/>
          </a:endParaRPr>
        </a:p>
        <a:p>
          <a:pPr algn="l">
            <a:spcAft>
              <a:spcPts val="0"/>
            </a:spcAft>
            <a:buFont typeface="Arial" panose="020B0604020202020204" pitchFamily="34" charset="0"/>
            <a:buNone/>
          </a:pPr>
          <a:r>
            <a:rPr lang="tr-TR" sz="2000" b="0" kern="1200" dirty="0">
              <a:solidFill>
                <a:srgbClr val="404040"/>
              </a:solidFill>
              <a:latin typeface="+mn-lt"/>
              <a:ea typeface="+mn-ea"/>
              <a:cs typeface="+mn-cs"/>
            </a:rPr>
            <a:t>İnhalasyon tekniği</a:t>
          </a:r>
        </a:p>
        <a:p>
          <a:pPr>
            <a:spcAft>
              <a:spcPct val="35000"/>
            </a:spcAft>
          </a:pPr>
          <a:endParaRPr lang="tr-TR" sz="2000" b="1" dirty="0"/>
        </a:p>
      </dgm:t>
    </dgm:pt>
    <dgm:pt modelId="{F25435B0-30BF-4075-B387-38DF6A64BFFA}" type="parTrans" cxnId="{E98D155E-A9C2-4908-AB62-C7081F07AF30}">
      <dgm:prSet/>
      <dgm:spPr>
        <a:ln>
          <a:solidFill>
            <a:schemeClr val="bg1">
              <a:lumMod val="50000"/>
            </a:schemeClr>
          </a:solidFill>
        </a:ln>
      </dgm:spPr>
      <dgm:t>
        <a:bodyPr/>
        <a:lstStyle/>
        <a:p>
          <a:endParaRPr lang="tr-TR"/>
        </a:p>
      </dgm:t>
    </dgm:pt>
    <dgm:pt modelId="{7DEE105E-53C2-41EA-A33A-C3E46B286EF6}" type="sibTrans" cxnId="{E98D155E-A9C2-4908-AB62-C7081F07AF30}">
      <dgm:prSet/>
      <dgm:spPr/>
      <dgm:t>
        <a:bodyPr/>
        <a:lstStyle/>
        <a:p>
          <a:endParaRPr lang="tr-TR"/>
        </a:p>
      </dgm:t>
    </dgm:pt>
    <dgm:pt modelId="{4329EF0F-81EC-468E-8025-AE92A5B1E31B}">
      <dgm:prSet custT="1"/>
      <dgm:spPr>
        <a:no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pPr marL="0" lvl="0" algn="l" defTabSz="889000">
            <a:lnSpc>
              <a:spcPct val="90000"/>
            </a:lnSpc>
            <a:spcBef>
              <a:spcPct val="0"/>
            </a:spcBef>
            <a:spcAft>
              <a:spcPct val="35000"/>
            </a:spcAft>
            <a:buFont typeface="Arial" panose="020B0604020202020204" pitchFamily="34" charset="0"/>
            <a:buNone/>
          </a:pPr>
          <a:r>
            <a:rPr lang="tr-TR" sz="2000" b="0" kern="1200" dirty="0">
              <a:solidFill>
                <a:srgbClr val="404040"/>
              </a:solidFill>
              <a:latin typeface="Calibri"/>
              <a:ea typeface="+mn-ea"/>
              <a:cs typeface="+mn-cs"/>
            </a:rPr>
            <a:t>Yazılı epikriz ile tedavi planının kontrolü</a:t>
          </a:r>
        </a:p>
      </dgm:t>
    </dgm:pt>
    <dgm:pt modelId="{7EA3D17F-A6B0-432B-805C-3BB4A3ECCB8C}" type="parTrans" cxnId="{8E8B64D8-A5AE-45BE-B2B5-E52816426AD3}">
      <dgm:prSet/>
      <dgm:spPr>
        <a:ln>
          <a:solidFill>
            <a:schemeClr val="bg1">
              <a:lumMod val="50000"/>
            </a:schemeClr>
          </a:solidFill>
        </a:ln>
      </dgm:spPr>
      <dgm:t>
        <a:bodyPr/>
        <a:lstStyle/>
        <a:p>
          <a:endParaRPr lang="tr-TR"/>
        </a:p>
      </dgm:t>
    </dgm:pt>
    <dgm:pt modelId="{7AD91C51-51E6-4410-B0F5-C432E6703363}" type="sibTrans" cxnId="{8E8B64D8-A5AE-45BE-B2B5-E52816426AD3}">
      <dgm:prSet/>
      <dgm:spPr/>
      <dgm:t>
        <a:bodyPr/>
        <a:lstStyle/>
        <a:p>
          <a:endParaRPr lang="tr-TR"/>
        </a:p>
      </dgm:t>
    </dgm:pt>
    <dgm:pt modelId="{A818C8D2-D08E-46BB-9F01-9C910A9DF1A7}">
      <dgm:prSet custT="1"/>
      <dgm:spPr>
        <a:noFill/>
        <a:ln w="12700" cap="flat" cmpd="sng" algn="ctr">
          <a:solidFill>
            <a:prstClr val="white">
              <a:lumMod val="50000"/>
            </a:prstClr>
          </a:solidFill>
          <a:prstDash val="solid"/>
          <a:miter lim="800000"/>
        </a:ln>
        <a:effectLst/>
      </dgm:spPr>
      <dgm:t>
        <a:bodyPr spcFirstLastPara="0" vert="horz" wrap="square" lIns="38100" tIns="25400" rIns="38100" bIns="25400" numCol="1" spcCol="1270" anchor="ctr" anchorCtr="0"/>
        <a:lstStyle/>
        <a:p>
          <a:pPr algn="l">
            <a:spcAft>
              <a:spcPct val="35000"/>
            </a:spcAft>
            <a:buFont typeface="Arial" panose="020B0604020202020204" pitchFamily="34" charset="0"/>
            <a:buNone/>
          </a:pPr>
          <a:r>
            <a:rPr lang="tr-TR" sz="2000" b="0" kern="1200" dirty="0">
              <a:solidFill>
                <a:srgbClr val="404040"/>
              </a:solidFill>
              <a:latin typeface="+mn-lt"/>
              <a:ea typeface="+mn-ea"/>
              <a:cs typeface="+mn-cs"/>
            </a:rPr>
            <a:t>Hastanın beklentilerinin öğrenilmesi</a:t>
          </a:r>
        </a:p>
      </dgm:t>
    </dgm:pt>
    <dgm:pt modelId="{1F5347A7-DAFC-4030-94A4-8CA7870470C9}" type="parTrans" cxnId="{D1A609ED-7435-4185-80A6-73ADEB61FD76}">
      <dgm:prSet/>
      <dgm:spPr>
        <a:ln>
          <a:solidFill>
            <a:schemeClr val="bg1">
              <a:lumMod val="50000"/>
            </a:schemeClr>
          </a:solidFill>
        </a:ln>
      </dgm:spPr>
      <dgm:t>
        <a:bodyPr/>
        <a:lstStyle/>
        <a:p>
          <a:endParaRPr lang="tr-TR"/>
        </a:p>
      </dgm:t>
    </dgm:pt>
    <dgm:pt modelId="{46CC0B58-A749-42F0-AA95-B343FC8FE120}" type="sibTrans" cxnId="{D1A609ED-7435-4185-80A6-73ADEB61FD76}">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893E74A8-9D16-457E-96BC-CEC2C363E333}" type="pres">
      <dgm:prSet presAssocID="{02AE84F3-A790-4B25-BD30-F2C19E9619C8}" presName="root" presStyleCnt="0"/>
      <dgm:spPr/>
    </dgm:pt>
    <dgm:pt modelId="{E172FD7E-A502-4622-A16B-5D3DE4BD72F7}" type="pres">
      <dgm:prSet presAssocID="{02AE84F3-A790-4B25-BD30-F2C19E9619C8}" presName="rootComposite" presStyleCnt="0"/>
      <dgm:spPr/>
    </dgm:pt>
    <dgm:pt modelId="{2AF03AEE-E665-48A4-8675-504B33094BCD}" type="pres">
      <dgm:prSet presAssocID="{02AE84F3-A790-4B25-BD30-F2C19E9619C8}" presName="rootText" presStyleLbl="node1" presStyleIdx="0" presStyleCnt="1" custScaleX="185401" custLinFactNeighborX="-17250" custLinFactNeighborY="1465"/>
      <dgm:spPr/>
      <dgm:t>
        <a:bodyPr/>
        <a:lstStyle/>
        <a:p>
          <a:endParaRPr lang="tr-TR"/>
        </a:p>
      </dgm:t>
    </dgm:pt>
    <dgm:pt modelId="{46C18F98-A501-4FEE-B38A-C46E92C7E7A7}" type="pres">
      <dgm:prSet presAssocID="{02AE84F3-A790-4B25-BD30-F2C19E9619C8}" presName="rootConnector" presStyleLbl="node1" presStyleIdx="0" presStyleCnt="1"/>
      <dgm:spPr/>
      <dgm:t>
        <a:bodyPr/>
        <a:lstStyle/>
        <a:p>
          <a:endParaRPr lang="tr-TR"/>
        </a:p>
      </dgm:t>
    </dgm:pt>
    <dgm:pt modelId="{C03BFFF3-A2FB-4381-8C71-F301D9B8C1E1}" type="pres">
      <dgm:prSet presAssocID="{02AE84F3-A790-4B25-BD30-F2C19E9619C8}" presName="childShape" presStyleCnt="0"/>
      <dgm:spPr/>
    </dgm:pt>
    <dgm:pt modelId="{7CF204FA-B495-4A6F-B0FC-AA5534C3FF33}" type="pres">
      <dgm:prSet presAssocID="{F25435B0-30BF-4075-B387-38DF6A64BFFA}" presName="Name13" presStyleLbl="parChTrans1D2" presStyleIdx="0" presStyleCnt="3"/>
      <dgm:spPr/>
      <dgm:t>
        <a:bodyPr/>
        <a:lstStyle/>
        <a:p>
          <a:endParaRPr lang="tr-TR"/>
        </a:p>
      </dgm:t>
    </dgm:pt>
    <dgm:pt modelId="{40ECB543-4BF7-450F-B260-8E3CC16D4028}" type="pres">
      <dgm:prSet presAssocID="{E7817639-9996-4159-A347-0BE4AC979653}" presName="childText" presStyleLbl="bgAcc1" presStyleIdx="0" presStyleCnt="3" custScaleX="172448" custLinFactNeighborX="-1023" custLinFactNeighborY="71">
        <dgm:presLayoutVars>
          <dgm:bulletEnabled val="1"/>
        </dgm:presLayoutVars>
      </dgm:prSet>
      <dgm:spPr>
        <a:xfrm>
          <a:off x="1411343" y="1035026"/>
          <a:ext cx="1323930" cy="827456"/>
        </a:xfrm>
        <a:prstGeom prst="roundRect">
          <a:avLst>
            <a:gd name="adj" fmla="val 10000"/>
          </a:avLst>
        </a:prstGeom>
      </dgm:spPr>
      <dgm:t>
        <a:bodyPr/>
        <a:lstStyle/>
        <a:p>
          <a:endParaRPr lang="tr-TR"/>
        </a:p>
      </dgm:t>
    </dgm:pt>
    <dgm:pt modelId="{443DC3A7-AC34-4201-932D-DFD381962FB1}" type="pres">
      <dgm:prSet presAssocID="{7EA3D17F-A6B0-432B-805C-3BB4A3ECCB8C}" presName="Name13" presStyleLbl="parChTrans1D2" presStyleIdx="1" presStyleCnt="3"/>
      <dgm:spPr/>
      <dgm:t>
        <a:bodyPr/>
        <a:lstStyle/>
        <a:p>
          <a:endParaRPr lang="tr-TR"/>
        </a:p>
      </dgm:t>
    </dgm:pt>
    <dgm:pt modelId="{D583C57F-52AB-4DB7-94B2-85B950D5A961}" type="pres">
      <dgm:prSet presAssocID="{4329EF0F-81EC-468E-8025-AE92A5B1E31B}" presName="childText" presStyleLbl="bgAcc1" presStyleIdx="1" presStyleCnt="3" custScaleX="172125">
        <dgm:presLayoutVars>
          <dgm:bulletEnabled val="1"/>
        </dgm:presLayoutVars>
      </dgm:prSet>
      <dgm:spPr>
        <a:xfrm>
          <a:off x="1424887" y="2068760"/>
          <a:ext cx="1323930" cy="827456"/>
        </a:xfrm>
        <a:prstGeom prst="roundRect">
          <a:avLst>
            <a:gd name="adj" fmla="val 10000"/>
          </a:avLst>
        </a:prstGeom>
      </dgm:spPr>
      <dgm:t>
        <a:bodyPr/>
        <a:lstStyle/>
        <a:p>
          <a:endParaRPr lang="tr-TR"/>
        </a:p>
      </dgm:t>
    </dgm:pt>
    <dgm:pt modelId="{ACCF8D4E-1638-4017-B868-31FADE029EEA}" type="pres">
      <dgm:prSet presAssocID="{1F5347A7-DAFC-4030-94A4-8CA7870470C9}" presName="Name13" presStyleLbl="parChTrans1D2" presStyleIdx="2" presStyleCnt="3"/>
      <dgm:spPr/>
      <dgm:t>
        <a:bodyPr/>
        <a:lstStyle/>
        <a:p>
          <a:endParaRPr lang="tr-TR"/>
        </a:p>
      </dgm:t>
    </dgm:pt>
    <dgm:pt modelId="{BBF98E9C-D97A-472E-B9D6-87915A73AF3A}" type="pres">
      <dgm:prSet presAssocID="{A818C8D2-D08E-46BB-9F01-9C910A9DF1A7}" presName="childText" presStyleLbl="bgAcc1" presStyleIdx="2" presStyleCnt="3" custScaleX="176133">
        <dgm:presLayoutVars>
          <dgm:bulletEnabled val="1"/>
        </dgm:presLayoutVars>
      </dgm:prSet>
      <dgm:spPr>
        <a:xfrm>
          <a:off x="1424887" y="3103081"/>
          <a:ext cx="1323930" cy="827456"/>
        </a:xfrm>
        <a:prstGeom prst="roundRect">
          <a:avLst>
            <a:gd name="adj" fmla="val 10000"/>
          </a:avLst>
        </a:prstGeom>
      </dgm:spPr>
      <dgm:t>
        <a:bodyPr/>
        <a:lstStyle/>
        <a:p>
          <a:endParaRPr lang="tr-TR"/>
        </a:p>
      </dgm:t>
    </dgm:pt>
  </dgm:ptLst>
  <dgm:cxnLst>
    <dgm:cxn modelId="{67F42267-481F-4E77-9E0A-2184E760F124}" type="presOf" srcId="{02AE84F3-A790-4B25-BD30-F2C19E9619C8}" destId="{46C18F98-A501-4FEE-B38A-C46E92C7E7A7}" srcOrd="1" destOrd="0" presId="urn:microsoft.com/office/officeart/2005/8/layout/hierarchy3"/>
    <dgm:cxn modelId="{E5F98429-1218-4092-9B41-C11A517CA943}" type="presOf" srcId="{E7817639-9996-4159-A347-0BE4AC979653}" destId="{40ECB543-4BF7-450F-B260-8E3CC16D4028}"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E6927DBF-F422-4331-98E0-F6FBAD79A0C9}" type="presOf" srcId="{A818C8D2-D08E-46BB-9F01-9C910A9DF1A7}" destId="{BBF98E9C-D97A-472E-B9D6-87915A73AF3A}" srcOrd="0" destOrd="0" presId="urn:microsoft.com/office/officeart/2005/8/layout/hierarchy3"/>
    <dgm:cxn modelId="{6E792031-2629-46B8-BE68-CD282A73295B}" type="presOf" srcId="{F25435B0-30BF-4075-B387-38DF6A64BFFA}" destId="{7CF204FA-B495-4A6F-B0FC-AA5534C3FF33}" srcOrd="0" destOrd="0" presId="urn:microsoft.com/office/officeart/2005/8/layout/hierarchy3"/>
    <dgm:cxn modelId="{60EB08FD-C2A4-4C40-90B9-CA7895B4EFA1}" srcId="{D8DBB220-BDF7-442D-BE89-70567F3058B8}" destId="{02AE84F3-A790-4B25-BD30-F2C19E9619C8}" srcOrd="0" destOrd="0" parTransId="{5E792742-4C79-4DEB-9C81-143307260E0A}" sibTransId="{0291B41B-6645-48C6-ABAD-8963218F9457}"/>
    <dgm:cxn modelId="{0C12CF1F-06C4-40FA-9DF7-230C5F96329F}" type="presOf" srcId="{02AE84F3-A790-4B25-BD30-F2C19E9619C8}" destId="{2AF03AEE-E665-48A4-8675-504B33094BCD}" srcOrd="0" destOrd="0" presId="urn:microsoft.com/office/officeart/2005/8/layout/hierarchy3"/>
    <dgm:cxn modelId="{D1A609ED-7435-4185-80A6-73ADEB61FD76}" srcId="{02AE84F3-A790-4B25-BD30-F2C19E9619C8}" destId="{A818C8D2-D08E-46BB-9F01-9C910A9DF1A7}" srcOrd="2" destOrd="0" parTransId="{1F5347A7-DAFC-4030-94A4-8CA7870470C9}" sibTransId="{46CC0B58-A749-42F0-AA95-B343FC8FE120}"/>
    <dgm:cxn modelId="{EFC8E8E5-0DEC-4408-95D5-EF99BE42B879}" type="presOf" srcId="{4329EF0F-81EC-468E-8025-AE92A5B1E31B}" destId="{D583C57F-52AB-4DB7-94B2-85B950D5A961}" srcOrd="0" destOrd="0" presId="urn:microsoft.com/office/officeart/2005/8/layout/hierarchy3"/>
    <dgm:cxn modelId="{66018981-C9D2-436C-905E-F193F8314B32}" type="presOf" srcId="{1F5347A7-DAFC-4030-94A4-8CA7870470C9}" destId="{ACCF8D4E-1638-4017-B868-31FADE029EEA}" srcOrd="0" destOrd="0" presId="urn:microsoft.com/office/officeart/2005/8/layout/hierarchy3"/>
    <dgm:cxn modelId="{8452EC1F-3B09-492E-B09A-ABB9943B66D0}" type="presOf" srcId="{7EA3D17F-A6B0-432B-805C-3BB4A3ECCB8C}" destId="{443DC3A7-AC34-4201-932D-DFD381962FB1}" srcOrd="0" destOrd="0" presId="urn:microsoft.com/office/officeart/2005/8/layout/hierarchy3"/>
    <dgm:cxn modelId="{8E8B64D8-A5AE-45BE-B2B5-E52816426AD3}" srcId="{02AE84F3-A790-4B25-BD30-F2C19E9619C8}" destId="{4329EF0F-81EC-468E-8025-AE92A5B1E31B}" srcOrd="1" destOrd="0" parTransId="{7EA3D17F-A6B0-432B-805C-3BB4A3ECCB8C}" sibTransId="{7AD91C51-51E6-4410-B0F5-C432E6703363}"/>
    <dgm:cxn modelId="{E98D155E-A9C2-4908-AB62-C7081F07AF30}" srcId="{02AE84F3-A790-4B25-BD30-F2C19E9619C8}" destId="{E7817639-9996-4159-A347-0BE4AC979653}" srcOrd="0" destOrd="0" parTransId="{F25435B0-30BF-4075-B387-38DF6A64BFFA}" sibTransId="{7DEE105E-53C2-41EA-A33A-C3E46B286EF6}"/>
    <dgm:cxn modelId="{E0FCD3A5-EC61-4790-8ECA-A8E0A13CC7FA}" type="presParOf" srcId="{1438F608-5838-47BB-9AC1-A4A97DF0FA8D}" destId="{893E74A8-9D16-457E-96BC-CEC2C363E333}" srcOrd="0" destOrd="0" presId="urn:microsoft.com/office/officeart/2005/8/layout/hierarchy3"/>
    <dgm:cxn modelId="{6FDFC26D-BA52-4A56-BA1B-A69F82CC4076}" type="presParOf" srcId="{893E74A8-9D16-457E-96BC-CEC2C363E333}" destId="{E172FD7E-A502-4622-A16B-5D3DE4BD72F7}" srcOrd="0" destOrd="0" presId="urn:microsoft.com/office/officeart/2005/8/layout/hierarchy3"/>
    <dgm:cxn modelId="{8D781745-983C-4804-ABE6-F929AE810E6C}" type="presParOf" srcId="{E172FD7E-A502-4622-A16B-5D3DE4BD72F7}" destId="{2AF03AEE-E665-48A4-8675-504B33094BCD}" srcOrd="0" destOrd="0" presId="urn:microsoft.com/office/officeart/2005/8/layout/hierarchy3"/>
    <dgm:cxn modelId="{7A14C31B-D98B-4C7A-9ADC-8918B2C7B604}" type="presParOf" srcId="{E172FD7E-A502-4622-A16B-5D3DE4BD72F7}" destId="{46C18F98-A501-4FEE-B38A-C46E92C7E7A7}" srcOrd="1" destOrd="0" presId="urn:microsoft.com/office/officeart/2005/8/layout/hierarchy3"/>
    <dgm:cxn modelId="{4B063445-A3CF-4E10-8192-323D297794BF}" type="presParOf" srcId="{893E74A8-9D16-457E-96BC-CEC2C363E333}" destId="{C03BFFF3-A2FB-4381-8C71-F301D9B8C1E1}" srcOrd="1" destOrd="0" presId="urn:microsoft.com/office/officeart/2005/8/layout/hierarchy3"/>
    <dgm:cxn modelId="{FEFA8F8D-AC4F-4D44-8008-05B9E77F08E3}" type="presParOf" srcId="{C03BFFF3-A2FB-4381-8C71-F301D9B8C1E1}" destId="{7CF204FA-B495-4A6F-B0FC-AA5534C3FF33}" srcOrd="0" destOrd="0" presId="urn:microsoft.com/office/officeart/2005/8/layout/hierarchy3"/>
    <dgm:cxn modelId="{25A93D5E-0201-4925-9824-074A49FD9E1C}" type="presParOf" srcId="{C03BFFF3-A2FB-4381-8C71-F301D9B8C1E1}" destId="{40ECB543-4BF7-450F-B260-8E3CC16D4028}" srcOrd="1" destOrd="0" presId="urn:microsoft.com/office/officeart/2005/8/layout/hierarchy3"/>
    <dgm:cxn modelId="{83776662-5055-487A-B698-1CB16E4746ED}" type="presParOf" srcId="{C03BFFF3-A2FB-4381-8C71-F301D9B8C1E1}" destId="{443DC3A7-AC34-4201-932D-DFD381962FB1}" srcOrd="2" destOrd="0" presId="urn:microsoft.com/office/officeart/2005/8/layout/hierarchy3"/>
    <dgm:cxn modelId="{4FE90897-D10C-4BC6-B8E3-E6804E12E2B2}" type="presParOf" srcId="{C03BFFF3-A2FB-4381-8C71-F301D9B8C1E1}" destId="{D583C57F-52AB-4DB7-94B2-85B950D5A961}" srcOrd="3" destOrd="0" presId="urn:microsoft.com/office/officeart/2005/8/layout/hierarchy3"/>
    <dgm:cxn modelId="{E6411DDB-9879-46CD-9520-FA859304B665}" type="presParOf" srcId="{C03BFFF3-A2FB-4381-8C71-F301D9B8C1E1}" destId="{ACCF8D4E-1638-4017-B868-31FADE029EEA}" srcOrd="4" destOrd="0" presId="urn:microsoft.com/office/officeart/2005/8/layout/hierarchy3"/>
    <dgm:cxn modelId="{B76EEF5F-6317-4C3C-9889-EEBE221A1D3C}" type="presParOf" srcId="{C03BFFF3-A2FB-4381-8C71-F301D9B8C1E1}" destId="{BBF98E9C-D97A-472E-B9D6-87915A73AF3A}" srcOrd="5"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54C9B02-1851-472A-AA12-E051E4EA3F86}" type="doc">
      <dgm:prSet loTypeId="urn:microsoft.com/office/officeart/2005/8/layout/cycle3" loCatId="cycle" qsTypeId="urn:microsoft.com/office/officeart/2005/8/quickstyle/simple5" qsCatId="simple" csTypeId="urn:microsoft.com/office/officeart/2005/8/colors/accent1_2" csCatId="accent1" phldr="1"/>
      <dgm:spPr/>
      <dgm:t>
        <a:bodyPr/>
        <a:lstStyle/>
        <a:p>
          <a:endParaRPr lang="tr-TR"/>
        </a:p>
      </dgm:t>
    </dgm:pt>
    <dgm:pt modelId="{5AF6C73A-BF43-4FC8-B98F-168D56C780DD}">
      <dgm:prSet phldrT="[Metin]" custT="1"/>
      <dgm:spPr>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spcFirstLastPara="0" vert="horz" wrap="square" lIns="91440" tIns="45720" rIns="91440" bIns="45720" numCol="1" spcCol="1270" anchor="ctr" anchorCtr="0"/>
        <a:lstStyle/>
        <a:p>
          <a:pPr algn="l">
            <a:buNone/>
          </a:pPr>
          <a:r>
            <a:rPr lang="tr-TR" sz="1400" dirty="0">
              <a:solidFill>
                <a:sysClr val="window" lastClr="FFFFFF"/>
              </a:solidFill>
              <a:latin typeface="+mn-lt"/>
              <a:ea typeface="+mn-ea"/>
              <a:cs typeface="Times New Roman" panose="02020603050405020304" pitchFamily="18" charset="0"/>
            </a:rPr>
            <a:t>Semptomlar</a:t>
          </a:r>
        </a:p>
        <a:p>
          <a:pPr algn="l">
            <a:buNone/>
          </a:pPr>
          <a:r>
            <a:rPr lang="tr-TR" sz="1400" dirty="0">
              <a:solidFill>
                <a:sysClr val="window" lastClr="FFFFFF"/>
              </a:solidFill>
              <a:latin typeface="+mn-lt"/>
              <a:ea typeface="+mn-ea"/>
              <a:cs typeface="Times New Roman" panose="02020603050405020304" pitchFamily="18" charset="0"/>
            </a:rPr>
            <a:t>Ataklar</a:t>
          </a:r>
        </a:p>
        <a:p>
          <a:pPr algn="l">
            <a:buNone/>
          </a:pPr>
          <a:r>
            <a:rPr lang="tr-TR" sz="1400" dirty="0">
              <a:solidFill>
                <a:sysClr val="window" lastClr="FFFFFF"/>
              </a:solidFill>
              <a:latin typeface="+mn-lt"/>
              <a:ea typeface="+mn-ea"/>
              <a:cs typeface="Times New Roman" panose="02020603050405020304" pitchFamily="18" charset="0"/>
            </a:rPr>
            <a:t>Yan etkiler</a:t>
          </a:r>
        </a:p>
        <a:p>
          <a:pPr algn="l">
            <a:buNone/>
          </a:pPr>
          <a:r>
            <a:rPr lang="tr-TR" sz="1400" dirty="0">
              <a:solidFill>
                <a:sysClr val="window" lastClr="FFFFFF"/>
              </a:solidFill>
              <a:latin typeface="+mn-lt"/>
              <a:ea typeface="+mn-ea"/>
              <a:cs typeface="Times New Roman" panose="02020603050405020304" pitchFamily="18" charset="0"/>
            </a:rPr>
            <a:t>Solunum Fonksiyonu</a:t>
          </a:r>
        </a:p>
        <a:p>
          <a:pPr algn="l">
            <a:buNone/>
          </a:pPr>
          <a:r>
            <a:rPr lang="tr-TR" sz="1400" dirty="0">
              <a:solidFill>
                <a:sysClr val="window" lastClr="FFFFFF"/>
              </a:solidFill>
              <a:latin typeface="+mn-lt"/>
              <a:ea typeface="+mn-ea"/>
              <a:cs typeface="Times New Roman" panose="02020603050405020304" pitchFamily="18" charset="0"/>
            </a:rPr>
            <a:t>Hasta (ve yakınının) memnuniyeti</a:t>
          </a:r>
        </a:p>
      </dgm:t>
    </dgm:pt>
    <dgm:pt modelId="{9D293E77-7841-4C35-90CD-5F5BBD1B8C39}" type="parTrans" cxnId="{D6F2E452-20A2-468F-B65D-2976842FC40F}">
      <dgm:prSet/>
      <dgm:spPr/>
      <dgm:t>
        <a:bodyPr/>
        <a:lstStyle/>
        <a:p>
          <a:endParaRPr lang="tr-TR" sz="1400">
            <a:latin typeface="+mn-lt"/>
          </a:endParaRPr>
        </a:p>
      </dgm:t>
    </dgm:pt>
    <dgm:pt modelId="{F8B599B8-466A-4D92-91A5-5887F5630820}" type="sibTrans" cxnId="{D6F2E452-20A2-468F-B65D-2976842FC40F}">
      <dgm:prSet/>
      <dgm:spPr>
        <a:xfrm>
          <a:off x="1206927" y="-181405"/>
          <a:ext cx="3101694" cy="3101694"/>
        </a:xfrm>
        <a:prstGeom prst="circularArrow">
          <a:avLst>
            <a:gd name="adj1" fmla="val 5689"/>
            <a:gd name="adj2" fmla="val 340510"/>
            <a:gd name="adj3" fmla="val 12783458"/>
            <a:gd name="adj4" fmla="val 18017457"/>
            <a:gd name="adj5" fmla="val 5908"/>
          </a:avLst>
        </a:prstGeom>
        <a:solidFill>
          <a:schemeClr val="bg1">
            <a:lumMod val="85000"/>
          </a:schemeClr>
        </a:solidFill>
        <a:ln>
          <a:noFill/>
        </a:ln>
        <a:effectLst>
          <a:outerShdw blurRad="40000" dist="23000" dir="5400000" rotWithShape="0">
            <a:srgbClr val="000000">
              <a:alpha val="35000"/>
            </a:srgbClr>
          </a:outerShdw>
        </a:effectLst>
      </dgm:spPr>
      <dgm:t>
        <a:bodyPr/>
        <a:lstStyle/>
        <a:p>
          <a:endParaRPr lang="tr-TR" sz="1400">
            <a:solidFill>
              <a:schemeClr val="tx2">
                <a:lumMod val="75000"/>
              </a:schemeClr>
            </a:solidFill>
            <a:latin typeface="+mn-lt"/>
          </a:endParaRPr>
        </a:p>
      </dgm:t>
    </dgm:pt>
    <dgm:pt modelId="{5AC14049-F2D7-4E0A-AFC8-66C79CE3C8E9}">
      <dgm:prSet phldrT="[Metin]" custT="1"/>
      <dgm:spPr>
        <a:xfrm>
          <a:off x="2893595" y="2029458"/>
          <a:ext cx="2079470" cy="1065228"/>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lgn="l">
            <a:buNone/>
          </a:pPr>
          <a:r>
            <a:rPr lang="tr-TR" sz="1400" dirty="0">
              <a:solidFill>
                <a:schemeClr val="tx1"/>
              </a:solidFill>
              <a:latin typeface="+mn-lt"/>
              <a:ea typeface="+mn-ea"/>
              <a:cs typeface="Times New Roman" panose="02020603050405020304" pitchFamily="18" charset="0"/>
            </a:rPr>
            <a:t>Tanı (gerekli ise)</a:t>
          </a:r>
        </a:p>
        <a:p>
          <a:pPr algn="l">
            <a:buNone/>
          </a:pPr>
          <a:r>
            <a:rPr lang="tr-TR" sz="1400" dirty="0">
              <a:solidFill>
                <a:schemeClr val="tx1"/>
              </a:solidFill>
              <a:latin typeface="+mn-lt"/>
              <a:ea typeface="+mn-ea"/>
              <a:cs typeface="Times New Roman" panose="02020603050405020304" pitchFamily="18" charset="0"/>
            </a:rPr>
            <a:t>Semptom kontrolü ve Değiştirilebilir risk faktörleri</a:t>
          </a:r>
        </a:p>
        <a:p>
          <a:pPr algn="l">
            <a:buNone/>
          </a:pPr>
          <a:r>
            <a:rPr lang="tr-TR" sz="1400" dirty="0">
              <a:solidFill>
                <a:schemeClr val="tx1"/>
              </a:solidFill>
              <a:latin typeface="+mn-lt"/>
              <a:ea typeface="+mn-ea"/>
              <a:cs typeface="Times New Roman" panose="02020603050405020304" pitchFamily="18" charset="0"/>
            </a:rPr>
            <a:t>Komorbiditeler</a:t>
          </a:r>
        </a:p>
        <a:p>
          <a:pPr algn="l">
            <a:buNone/>
          </a:pPr>
          <a:r>
            <a:rPr lang="tr-TR" sz="1400" dirty="0">
              <a:solidFill>
                <a:schemeClr val="tx1"/>
              </a:solidFill>
              <a:latin typeface="+mn-lt"/>
              <a:ea typeface="+mn-ea"/>
              <a:cs typeface="Times New Roman" panose="02020603050405020304" pitchFamily="18" charset="0"/>
            </a:rPr>
            <a:t>İnhalar teknik ve uyum</a:t>
          </a:r>
        </a:p>
        <a:p>
          <a:pPr algn="l">
            <a:buNone/>
          </a:pPr>
          <a:r>
            <a:rPr lang="tr-TR" sz="1400" dirty="0">
              <a:solidFill>
                <a:schemeClr val="tx1"/>
              </a:solidFill>
              <a:latin typeface="+mn-lt"/>
              <a:ea typeface="+mn-ea"/>
              <a:cs typeface="Times New Roman" panose="02020603050405020304" pitchFamily="18" charset="0"/>
            </a:rPr>
            <a:t>Hasta beklentileri</a:t>
          </a:r>
        </a:p>
      </dgm:t>
    </dgm:pt>
    <dgm:pt modelId="{5D3499A2-292B-452F-9404-3E2B2EA287C3}" type="parTrans" cxnId="{9864797C-9493-40C5-8950-3E0FB5DA2178}">
      <dgm:prSet/>
      <dgm:spPr/>
      <dgm:t>
        <a:bodyPr/>
        <a:lstStyle/>
        <a:p>
          <a:endParaRPr lang="tr-TR" sz="1400">
            <a:latin typeface="+mn-lt"/>
          </a:endParaRPr>
        </a:p>
      </dgm:t>
    </dgm:pt>
    <dgm:pt modelId="{9D3328CD-0D50-45EE-A996-60FDE33E0EC5}" type="sibTrans" cxnId="{9864797C-9493-40C5-8950-3E0FB5DA2178}">
      <dgm:prSet/>
      <dgm:spPr/>
      <dgm:t>
        <a:bodyPr/>
        <a:lstStyle/>
        <a:p>
          <a:endParaRPr lang="tr-TR" sz="1400">
            <a:latin typeface="+mn-lt"/>
          </a:endParaRPr>
        </a:p>
      </dgm:t>
    </dgm:pt>
    <dgm:pt modelId="{A436FC82-1A38-434C-86B2-092FE53F2844}">
      <dgm:prSet phldrT="[Metin]" custT="1"/>
      <dgm:spPr>
        <a:xfrm>
          <a:off x="513334" y="2027630"/>
          <a:ext cx="2137767" cy="1068883"/>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lgn="l">
            <a:buNone/>
          </a:pPr>
          <a:r>
            <a:rPr lang="tr-TR" sz="1400" kern="1200" dirty="0">
              <a:solidFill>
                <a:sysClr val="window" lastClr="FFFFFF"/>
              </a:solidFill>
              <a:latin typeface="Calibri"/>
              <a:ea typeface="+mn-ea"/>
              <a:cs typeface="Times New Roman" panose="02020603050405020304" pitchFamily="18" charset="0"/>
            </a:rPr>
            <a:t>Değiştirilebilir</a:t>
          </a:r>
          <a:r>
            <a:rPr lang="tr-TR" sz="1400" kern="1200" dirty="0">
              <a:solidFill>
                <a:sysClr val="window" lastClr="FFFFFF"/>
              </a:solidFill>
              <a:latin typeface="+mn-lt"/>
              <a:ea typeface="+mn-ea"/>
              <a:cs typeface="Times New Roman" panose="02020603050405020304" pitchFamily="18" charset="0"/>
            </a:rPr>
            <a:t> risk faktörlerinin ve komorbiditelerin tedavisi</a:t>
          </a:r>
        </a:p>
        <a:p>
          <a:pPr algn="l">
            <a:buNone/>
          </a:pPr>
          <a:r>
            <a:rPr lang="tr-TR" sz="1400" kern="1200" dirty="0">
              <a:solidFill>
                <a:sysClr val="window" lastClr="FFFFFF"/>
              </a:solidFill>
              <a:latin typeface="+mn-lt"/>
              <a:ea typeface="+mn-ea"/>
              <a:cs typeface="Times New Roman" panose="02020603050405020304" pitchFamily="18" charset="0"/>
            </a:rPr>
            <a:t>Nonfarmakolojik stratejiler</a:t>
          </a:r>
        </a:p>
        <a:p>
          <a:pPr algn="l">
            <a:buNone/>
          </a:pPr>
          <a:r>
            <a:rPr lang="tr-TR" sz="1400" kern="1200" dirty="0">
              <a:solidFill>
                <a:sysClr val="window" lastClr="FFFFFF"/>
              </a:solidFill>
              <a:latin typeface="+mn-lt"/>
              <a:ea typeface="+mn-ea"/>
              <a:cs typeface="Times New Roman" panose="02020603050405020304" pitchFamily="18" charset="0"/>
            </a:rPr>
            <a:t>Eğitim(İnhalasyon becerileri dahil)</a:t>
          </a:r>
        </a:p>
        <a:p>
          <a:pPr algn="l">
            <a:buNone/>
          </a:pPr>
          <a:r>
            <a:rPr lang="tr-TR" sz="1400" kern="1200" dirty="0">
              <a:solidFill>
                <a:sysClr val="window" lastClr="FFFFFF"/>
              </a:solidFill>
              <a:latin typeface="+mn-lt"/>
              <a:ea typeface="+mn-ea"/>
              <a:cs typeface="Times New Roman" panose="02020603050405020304" pitchFamily="18" charset="0"/>
            </a:rPr>
            <a:t>Astım İlaçları</a:t>
          </a:r>
        </a:p>
      </dgm:t>
    </dgm:pt>
    <dgm:pt modelId="{1A68C2BB-138D-4D01-A6D6-F3473F04706B}" type="parTrans" cxnId="{A2131CB5-168A-4C40-8D85-791ED052FC29}">
      <dgm:prSet/>
      <dgm:spPr/>
      <dgm:t>
        <a:bodyPr/>
        <a:lstStyle/>
        <a:p>
          <a:endParaRPr lang="tr-TR" sz="1400">
            <a:latin typeface="+mn-lt"/>
          </a:endParaRPr>
        </a:p>
      </dgm:t>
    </dgm:pt>
    <dgm:pt modelId="{9B5BF717-F3CA-4820-94F1-8A029C7383FB}" type="sibTrans" cxnId="{A2131CB5-168A-4C40-8D85-791ED052FC29}">
      <dgm:prSet/>
      <dgm:spPr/>
      <dgm:t>
        <a:bodyPr/>
        <a:lstStyle/>
        <a:p>
          <a:endParaRPr lang="tr-TR" sz="1400">
            <a:latin typeface="+mn-lt"/>
          </a:endParaRPr>
        </a:p>
      </dgm:t>
    </dgm:pt>
    <dgm:pt modelId="{5683E713-F884-48CE-AC64-A6F40CB39810}" type="pres">
      <dgm:prSet presAssocID="{554C9B02-1851-472A-AA12-E051E4EA3F86}" presName="Name0" presStyleCnt="0">
        <dgm:presLayoutVars>
          <dgm:dir/>
          <dgm:resizeHandles val="exact"/>
        </dgm:presLayoutVars>
      </dgm:prSet>
      <dgm:spPr/>
      <dgm:t>
        <a:bodyPr/>
        <a:lstStyle/>
        <a:p>
          <a:endParaRPr lang="tr-TR"/>
        </a:p>
      </dgm:t>
    </dgm:pt>
    <dgm:pt modelId="{F8F15468-6167-4485-83EA-05BD3D4282E3}" type="pres">
      <dgm:prSet presAssocID="{554C9B02-1851-472A-AA12-E051E4EA3F86}" presName="cycle" presStyleCnt="0"/>
      <dgm:spPr/>
    </dgm:pt>
    <dgm:pt modelId="{38657C84-F80B-4A89-A7F8-213EEDC0ED4D}" type="pres">
      <dgm:prSet presAssocID="{5AF6C73A-BF43-4FC8-B98F-168D56C780DD}" presName="nodeFirstNode" presStyleLbl="node1" presStyleIdx="0" presStyleCnt="3" custScaleX="101115" custScaleY="96795" custRadScaleRad="82138" custRadScaleInc="5254">
        <dgm:presLayoutVars>
          <dgm:bulletEnabled val="1"/>
        </dgm:presLayoutVars>
      </dgm:prSet>
      <dgm:spPr>
        <a:xfrm>
          <a:off x="2129241" y="363469"/>
          <a:ext cx="3091208" cy="1479570"/>
        </a:xfrm>
        <a:prstGeom prst="roundRect">
          <a:avLst/>
        </a:prstGeom>
      </dgm:spPr>
      <dgm:t>
        <a:bodyPr/>
        <a:lstStyle/>
        <a:p>
          <a:endParaRPr lang="tr-TR"/>
        </a:p>
      </dgm:t>
    </dgm:pt>
    <dgm:pt modelId="{E356BA44-4D85-49AE-A6B9-1CFECD998069}" type="pres">
      <dgm:prSet presAssocID="{F8B599B8-466A-4D92-91A5-5887F5630820}" presName="sibTransFirstNode" presStyleLbl="bgShp" presStyleIdx="0" presStyleCnt="1"/>
      <dgm:spPr>
        <a:prstGeom prst="circularArrow">
          <a:avLst>
            <a:gd name="adj1" fmla="val 5689"/>
            <a:gd name="adj2" fmla="val 340510"/>
            <a:gd name="adj3" fmla="val 12783458"/>
            <a:gd name="adj4" fmla="val 18017457"/>
            <a:gd name="adj5" fmla="val 5908"/>
          </a:avLst>
        </a:prstGeom>
      </dgm:spPr>
      <dgm:t>
        <a:bodyPr/>
        <a:lstStyle/>
        <a:p>
          <a:endParaRPr lang="tr-TR"/>
        </a:p>
      </dgm:t>
    </dgm:pt>
    <dgm:pt modelId="{D518C5C9-F4A4-4B76-9ABE-F06C72D07566}" type="pres">
      <dgm:prSet presAssocID="{5AC14049-F2D7-4E0A-AFC8-66C79CE3C8E9}" presName="nodeFollowingNodes" presStyleLbl="node1" presStyleIdx="1" presStyleCnt="3" custScaleX="97273" custScaleY="98518" custRadScaleRad="96854" custRadScaleInc="-8189">
        <dgm:presLayoutVars>
          <dgm:bulletEnabled val="1"/>
        </dgm:presLayoutVars>
      </dgm:prSet>
      <dgm:spPr>
        <a:prstGeom prst="roundRect">
          <a:avLst/>
        </a:prstGeom>
      </dgm:spPr>
      <dgm:t>
        <a:bodyPr/>
        <a:lstStyle/>
        <a:p>
          <a:endParaRPr lang="tr-TR"/>
        </a:p>
      </dgm:t>
    </dgm:pt>
    <dgm:pt modelId="{087EBFA2-674F-402C-8730-E6A83C772D12}" type="pres">
      <dgm:prSet presAssocID="{A436FC82-1A38-434C-86B2-092FE53F2844}" presName="nodeFollowingNodes" presStyleLbl="node1" presStyleIdx="2" presStyleCnt="3" custScaleY="97777" custRadScaleRad="93433" custRadScaleInc="7241">
        <dgm:presLayoutVars>
          <dgm:bulletEnabled val="1"/>
        </dgm:presLayoutVars>
      </dgm:prSet>
      <dgm:spPr>
        <a:prstGeom prst="roundRect">
          <a:avLst/>
        </a:prstGeom>
      </dgm:spPr>
      <dgm:t>
        <a:bodyPr/>
        <a:lstStyle/>
        <a:p>
          <a:endParaRPr lang="tr-TR"/>
        </a:p>
      </dgm:t>
    </dgm:pt>
  </dgm:ptLst>
  <dgm:cxnLst>
    <dgm:cxn modelId="{1C8EB875-B915-4EA9-9436-AC11157C0FAC}" type="presOf" srcId="{554C9B02-1851-472A-AA12-E051E4EA3F86}" destId="{5683E713-F884-48CE-AC64-A6F40CB39810}" srcOrd="0" destOrd="0" presId="urn:microsoft.com/office/officeart/2005/8/layout/cycle3"/>
    <dgm:cxn modelId="{E03F8A07-59C8-48C8-B6C7-70F9364FCF85}" type="presOf" srcId="{F8B599B8-466A-4D92-91A5-5887F5630820}" destId="{E356BA44-4D85-49AE-A6B9-1CFECD998069}" srcOrd="0" destOrd="0" presId="urn:microsoft.com/office/officeart/2005/8/layout/cycle3"/>
    <dgm:cxn modelId="{9864797C-9493-40C5-8950-3E0FB5DA2178}" srcId="{554C9B02-1851-472A-AA12-E051E4EA3F86}" destId="{5AC14049-F2D7-4E0A-AFC8-66C79CE3C8E9}" srcOrd="1" destOrd="0" parTransId="{5D3499A2-292B-452F-9404-3E2B2EA287C3}" sibTransId="{9D3328CD-0D50-45EE-A996-60FDE33E0EC5}"/>
    <dgm:cxn modelId="{A2131CB5-168A-4C40-8D85-791ED052FC29}" srcId="{554C9B02-1851-472A-AA12-E051E4EA3F86}" destId="{A436FC82-1A38-434C-86B2-092FE53F2844}" srcOrd="2" destOrd="0" parTransId="{1A68C2BB-138D-4D01-A6D6-F3473F04706B}" sibTransId="{9B5BF717-F3CA-4820-94F1-8A029C7383FB}"/>
    <dgm:cxn modelId="{D0817E31-7DE8-47B6-B04A-7AC45879536B}" type="presOf" srcId="{5AF6C73A-BF43-4FC8-B98F-168D56C780DD}" destId="{38657C84-F80B-4A89-A7F8-213EEDC0ED4D}" srcOrd="0" destOrd="0" presId="urn:microsoft.com/office/officeart/2005/8/layout/cycle3"/>
    <dgm:cxn modelId="{D6F2E452-20A2-468F-B65D-2976842FC40F}" srcId="{554C9B02-1851-472A-AA12-E051E4EA3F86}" destId="{5AF6C73A-BF43-4FC8-B98F-168D56C780DD}" srcOrd="0" destOrd="0" parTransId="{9D293E77-7841-4C35-90CD-5F5BBD1B8C39}" sibTransId="{F8B599B8-466A-4D92-91A5-5887F5630820}"/>
    <dgm:cxn modelId="{8502FDAC-13A2-4304-947F-8079EF54A326}" type="presOf" srcId="{5AC14049-F2D7-4E0A-AFC8-66C79CE3C8E9}" destId="{D518C5C9-F4A4-4B76-9ABE-F06C72D07566}" srcOrd="0" destOrd="0" presId="urn:microsoft.com/office/officeart/2005/8/layout/cycle3"/>
    <dgm:cxn modelId="{2A52B0C0-0A66-4E30-BBBF-C7A1A84828E0}" type="presOf" srcId="{A436FC82-1A38-434C-86B2-092FE53F2844}" destId="{087EBFA2-674F-402C-8730-E6A83C772D12}" srcOrd="0" destOrd="0" presId="urn:microsoft.com/office/officeart/2005/8/layout/cycle3"/>
    <dgm:cxn modelId="{7A3B2B08-148B-40E1-95BC-E444856BAC92}" type="presParOf" srcId="{5683E713-F884-48CE-AC64-A6F40CB39810}" destId="{F8F15468-6167-4485-83EA-05BD3D4282E3}" srcOrd="0" destOrd="0" presId="urn:microsoft.com/office/officeart/2005/8/layout/cycle3"/>
    <dgm:cxn modelId="{95E16FF1-1AAC-4D03-8FA9-188D9557C769}" type="presParOf" srcId="{F8F15468-6167-4485-83EA-05BD3D4282E3}" destId="{38657C84-F80B-4A89-A7F8-213EEDC0ED4D}" srcOrd="0" destOrd="0" presId="urn:microsoft.com/office/officeart/2005/8/layout/cycle3"/>
    <dgm:cxn modelId="{F1FED86A-2286-496F-A477-9C4641776CBC}" type="presParOf" srcId="{F8F15468-6167-4485-83EA-05BD3D4282E3}" destId="{E356BA44-4D85-49AE-A6B9-1CFECD998069}" srcOrd="1" destOrd="0" presId="urn:microsoft.com/office/officeart/2005/8/layout/cycle3"/>
    <dgm:cxn modelId="{97C8DA8C-C596-45DF-BD24-D57F2249C52E}" type="presParOf" srcId="{F8F15468-6167-4485-83EA-05BD3D4282E3}" destId="{D518C5C9-F4A4-4B76-9ABE-F06C72D07566}" srcOrd="2" destOrd="0" presId="urn:microsoft.com/office/officeart/2005/8/layout/cycle3"/>
    <dgm:cxn modelId="{D9A53EE8-97C9-43CA-9FBA-D4612C963E2A}" type="presParOf" srcId="{F8F15468-6167-4485-83EA-05BD3D4282E3}" destId="{087EBFA2-674F-402C-8730-E6A83C772D12}"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7904459-954D-044A-B269-CBEDF9C181BE}" type="doc">
      <dgm:prSet loTypeId="urn:microsoft.com/office/officeart/2005/8/layout/hProcess9" loCatId="" qsTypeId="urn:microsoft.com/office/officeart/2005/8/quickstyle/simple4" qsCatId="simple" csTypeId="urn:microsoft.com/office/officeart/2005/8/colors/colorful4" csCatId="colorful" phldr="1"/>
      <dgm:spPr/>
    </dgm:pt>
    <dgm:pt modelId="{87DE967D-A585-4546-BEFE-D99EF990489D}">
      <dgm:prSet phldrT="[Text]" custT="1"/>
      <dgm:spPr>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2200" kern="1200" dirty="0" err="1">
              <a:solidFill>
                <a:sysClr val="window" lastClr="FFFFFF"/>
              </a:solidFill>
              <a:latin typeface="Calibri"/>
              <a:ea typeface="+mn-ea"/>
              <a:cs typeface="Times New Roman" panose="02020603050405020304" pitchFamily="18" charset="0"/>
            </a:rPr>
            <a:t>Tedavinin</a:t>
          </a:r>
          <a:r>
            <a:rPr lang="en-US" sz="2200" kern="1200" dirty="0">
              <a:solidFill>
                <a:sysClr val="window" lastClr="FFFFFF"/>
              </a:solidFill>
              <a:latin typeface="Calibri"/>
              <a:ea typeface="+mn-ea"/>
              <a:cs typeface="Times New Roman" panose="02020603050405020304" pitchFamily="18" charset="0"/>
            </a:rPr>
            <a:t> </a:t>
          </a:r>
          <a:r>
            <a:rPr lang="en-US" sz="2200" kern="1200" dirty="0" err="1">
              <a:solidFill>
                <a:sysClr val="window" lastClr="FFFFFF"/>
              </a:solidFill>
              <a:latin typeface="Calibri"/>
              <a:ea typeface="+mn-ea"/>
              <a:cs typeface="Times New Roman" panose="02020603050405020304" pitchFamily="18" charset="0"/>
            </a:rPr>
            <a:t>başlanması</a:t>
          </a:r>
          <a:r>
            <a:rPr lang="en-US" sz="2200" kern="1200" dirty="0">
              <a:solidFill>
                <a:sysClr val="window" lastClr="FFFFFF"/>
              </a:solidFill>
              <a:latin typeface="Calibri"/>
              <a:ea typeface="+mn-ea"/>
              <a:cs typeface="Times New Roman" panose="02020603050405020304" pitchFamily="18" charset="0"/>
            </a:rPr>
            <a:t> </a:t>
          </a:r>
        </a:p>
      </dgm:t>
    </dgm:pt>
    <dgm:pt modelId="{748CE1E4-547B-A84A-9D4A-BA6D8EA0A872}" type="parTrans" cxnId="{DC69C34A-8B64-5843-B4BA-6C0CD3063566}">
      <dgm:prSet/>
      <dgm:spPr/>
      <dgm:t>
        <a:bodyPr/>
        <a:lstStyle/>
        <a:p>
          <a:endParaRPr lang="en-US">
            <a:solidFill>
              <a:srgbClr val="000000"/>
            </a:solidFill>
          </a:endParaRPr>
        </a:p>
      </dgm:t>
    </dgm:pt>
    <dgm:pt modelId="{8070CE6E-889B-3B4B-9C77-28E8E2B3F43B}" type="sibTrans" cxnId="{DC69C34A-8B64-5843-B4BA-6C0CD3063566}">
      <dgm:prSet/>
      <dgm:spPr/>
      <dgm:t>
        <a:bodyPr/>
        <a:lstStyle/>
        <a:p>
          <a:endParaRPr lang="en-US">
            <a:solidFill>
              <a:srgbClr val="000000"/>
            </a:solidFill>
          </a:endParaRPr>
        </a:p>
      </dgm:t>
    </dgm:pt>
    <dgm:pt modelId="{7589975B-7A0E-F74F-AD1A-2808535CC03B}">
      <dgm:prSet phldrT="[Text]" custT="1"/>
      <dgm:spPr>
        <a:solidFill>
          <a:srgbClr val="EE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53340" tIns="53340" rIns="53340" bIns="53340" numCol="1" spcCol="1270" anchor="ctr" anchorCtr="0"/>
        <a:lstStyle/>
        <a:p>
          <a:pPr marL="0" lvl="0" algn="ctr" defTabSz="622300">
            <a:lnSpc>
              <a:spcPct val="90000"/>
            </a:lnSpc>
            <a:spcBef>
              <a:spcPct val="0"/>
            </a:spcBef>
            <a:spcAft>
              <a:spcPct val="35000"/>
            </a:spcAft>
            <a:buNone/>
          </a:pPr>
          <a:r>
            <a:rPr lang="en-US" sz="2200" kern="1200" dirty="0">
              <a:solidFill>
                <a:sysClr val="window" lastClr="FFFFFF"/>
              </a:solidFill>
              <a:latin typeface="Calibri"/>
              <a:ea typeface="+mn-ea"/>
              <a:cs typeface="Times New Roman" panose="02020603050405020304" pitchFamily="18" charset="0"/>
            </a:rPr>
            <a:t>4. </a:t>
          </a:r>
          <a:r>
            <a:rPr lang="en-US" sz="2200" kern="1200" dirty="0" err="1">
              <a:solidFill>
                <a:sysClr val="window" lastClr="FFFFFF"/>
              </a:solidFill>
              <a:latin typeface="Calibri"/>
              <a:ea typeface="+mn-ea"/>
              <a:cs typeface="Times New Roman" panose="02020603050405020304" pitchFamily="18" charset="0"/>
            </a:rPr>
            <a:t>Hafta</a:t>
          </a:r>
          <a:r>
            <a:rPr lang="en-US" sz="2200" kern="1200" dirty="0">
              <a:solidFill>
                <a:sysClr val="window" lastClr="FFFFFF"/>
              </a:solidFill>
              <a:latin typeface="Calibri"/>
              <a:ea typeface="+mn-ea"/>
              <a:cs typeface="Times New Roman" panose="02020603050405020304" pitchFamily="18" charset="0"/>
            </a:rPr>
            <a:t> ilk </a:t>
          </a:r>
          <a:r>
            <a:rPr lang="en-US" sz="2200" kern="1200" dirty="0" err="1">
              <a:solidFill>
                <a:sysClr val="window" lastClr="FFFFFF"/>
              </a:solidFill>
              <a:latin typeface="Calibri"/>
              <a:ea typeface="+mn-ea"/>
              <a:cs typeface="Times New Roman" panose="02020603050405020304" pitchFamily="18" charset="0"/>
            </a:rPr>
            <a:t>kontrol</a:t>
          </a:r>
          <a:r>
            <a:rPr lang="en-US" sz="2200" kern="1200" dirty="0">
              <a:solidFill>
                <a:sysClr val="window" lastClr="FFFFFF"/>
              </a:solidFill>
              <a:latin typeface="Calibri"/>
              <a:ea typeface="+mn-ea"/>
              <a:cs typeface="Times New Roman" panose="02020603050405020304" pitchFamily="18" charset="0"/>
            </a:rPr>
            <a:t>*</a:t>
          </a:r>
        </a:p>
      </dgm:t>
    </dgm:pt>
    <dgm:pt modelId="{58E748D8-423C-9747-A430-4B00265DE164}" type="parTrans" cxnId="{ACBAFE26-5A2E-0D49-9B47-221F69D64BF0}">
      <dgm:prSet/>
      <dgm:spPr/>
      <dgm:t>
        <a:bodyPr/>
        <a:lstStyle/>
        <a:p>
          <a:endParaRPr lang="en-US">
            <a:solidFill>
              <a:srgbClr val="000000"/>
            </a:solidFill>
          </a:endParaRPr>
        </a:p>
      </dgm:t>
    </dgm:pt>
    <dgm:pt modelId="{167713D7-C0C7-CF48-AFA5-16FC128EF851}" type="sibTrans" cxnId="{ACBAFE26-5A2E-0D49-9B47-221F69D64BF0}">
      <dgm:prSet/>
      <dgm:spPr/>
      <dgm:t>
        <a:bodyPr/>
        <a:lstStyle/>
        <a:p>
          <a:endParaRPr lang="en-US">
            <a:solidFill>
              <a:srgbClr val="000000"/>
            </a:solidFill>
          </a:endParaRPr>
        </a:p>
      </dgm:t>
    </dgm:pt>
    <dgm:pt modelId="{0F576A75-5898-9A4D-AECE-CD7C0B35C779}">
      <dgm:prSet phldrT="[Text]" custT="1"/>
      <dgm:spPr>
        <a:solidFill>
          <a:srgbClr val="FF818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2200" kern="1200" dirty="0" err="1">
              <a:solidFill>
                <a:srgbClr val="404040"/>
              </a:solidFill>
              <a:latin typeface="Calibri"/>
              <a:ea typeface="+mn-ea"/>
              <a:cs typeface="Times New Roman" panose="02020603050405020304" pitchFamily="18" charset="0"/>
            </a:rPr>
            <a:t>Kontrol</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sağlanıncaya</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kadar</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ayda</a:t>
          </a:r>
          <a:r>
            <a:rPr lang="en-US" sz="2200" kern="1200" dirty="0">
              <a:solidFill>
                <a:srgbClr val="404040"/>
              </a:solidFill>
              <a:latin typeface="Calibri"/>
              <a:ea typeface="+mn-ea"/>
              <a:cs typeface="Times New Roman" panose="02020603050405020304" pitchFamily="18" charset="0"/>
            </a:rPr>
            <a:t> 1</a:t>
          </a:r>
        </a:p>
      </dgm:t>
    </dgm:pt>
    <dgm:pt modelId="{39F67F2F-7111-2B4F-8087-B2D60AA6158E}" type="parTrans" cxnId="{54AFD1CE-341C-9C49-A44F-37A1A4050F70}">
      <dgm:prSet/>
      <dgm:spPr/>
      <dgm:t>
        <a:bodyPr/>
        <a:lstStyle/>
        <a:p>
          <a:endParaRPr lang="en-US">
            <a:solidFill>
              <a:srgbClr val="000000"/>
            </a:solidFill>
          </a:endParaRPr>
        </a:p>
      </dgm:t>
    </dgm:pt>
    <dgm:pt modelId="{2CDEB9FC-7104-434B-8C58-E4CCD0BF1669}" type="sibTrans" cxnId="{54AFD1CE-341C-9C49-A44F-37A1A4050F70}">
      <dgm:prSet/>
      <dgm:spPr/>
      <dgm:t>
        <a:bodyPr/>
        <a:lstStyle/>
        <a:p>
          <a:endParaRPr lang="en-US">
            <a:solidFill>
              <a:srgbClr val="000000"/>
            </a:solidFill>
          </a:endParaRPr>
        </a:p>
      </dgm:t>
    </dgm:pt>
    <dgm:pt modelId="{94D751F8-019F-3048-B578-2C12CB3732C8}">
      <dgm:prSet phldrT="[Text]" custT="1"/>
      <dgm:spPr>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2200" kern="1200" dirty="0" err="1">
              <a:solidFill>
                <a:srgbClr val="404040"/>
              </a:solidFill>
              <a:latin typeface="Calibri"/>
              <a:ea typeface="+mn-ea"/>
              <a:cs typeface="Times New Roman" panose="02020603050405020304" pitchFamily="18" charset="0"/>
            </a:rPr>
            <a:t>Kontrol</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sağlandıktan</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sonra</a:t>
          </a:r>
          <a:r>
            <a:rPr lang="en-US" sz="2200" kern="1200" dirty="0">
              <a:solidFill>
                <a:srgbClr val="404040"/>
              </a:solidFill>
              <a:latin typeface="Calibri"/>
              <a:ea typeface="+mn-ea"/>
              <a:cs typeface="Times New Roman" panose="02020603050405020304" pitchFamily="18" charset="0"/>
            </a:rPr>
            <a:t> </a:t>
          </a:r>
          <a:r>
            <a:rPr lang="en-US" sz="2200" kern="1200" dirty="0" smtClean="0">
              <a:solidFill>
                <a:srgbClr val="404040"/>
              </a:solidFill>
              <a:latin typeface="Calibri"/>
              <a:ea typeface="+mn-ea"/>
              <a:cs typeface="Times New Roman" panose="02020603050405020304" pitchFamily="18" charset="0"/>
            </a:rPr>
            <a:t>3-</a:t>
          </a:r>
          <a:r>
            <a:rPr lang="tr-TR" sz="2200" kern="1200" dirty="0" smtClean="0">
              <a:solidFill>
                <a:srgbClr val="404040"/>
              </a:solidFill>
              <a:latin typeface="Calibri"/>
              <a:ea typeface="+mn-ea"/>
              <a:cs typeface="Times New Roman" panose="02020603050405020304" pitchFamily="18" charset="0"/>
            </a:rPr>
            <a:t>6</a:t>
          </a:r>
          <a:r>
            <a:rPr lang="en-US" sz="2200" kern="1200" dirty="0" smtClean="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ayda</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bir</a:t>
          </a:r>
          <a:endParaRPr lang="en-US" sz="2200" kern="1200" dirty="0">
            <a:solidFill>
              <a:srgbClr val="404040"/>
            </a:solidFill>
            <a:latin typeface="Calibri"/>
            <a:ea typeface="+mn-ea"/>
            <a:cs typeface="Times New Roman" panose="02020603050405020304" pitchFamily="18" charset="0"/>
          </a:endParaRPr>
        </a:p>
      </dgm:t>
    </dgm:pt>
    <dgm:pt modelId="{2AD33943-AD8D-D447-B1DF-79420D07797B}" type="parTrans" cxnId="{D564DCD6-F172-7A40-8B12-AE911BAB3358}">
      <dgm:prSet/>
      <dgm:spPr/>
      <dgm:t>
        <a:bodyPr/>
        <a:lstStyle/>
        <a:p>
          <a:endParaRPr lang="en-US">
            <a:solidFill>
              <a:srgbClr val="000000"/>
            </a:solidFill>
          </a:endParaRPr>
        </a:p>
      </dgm:t>
    </dgm:pt>
    <dgm:pt modelId="{EB674BAF-A573-DD49-8D5C-30A4F20F1FF7}" type="sibTrans" cxnId="{D564DCD6-F172-7A40-8B12-AE911BAB3358}">
      <dgm:prSet/>
      <dgm:spPr/>
      <dgm:t>
        <a:bodyPr/>
        <a:lstStyle/>
        <a:p>
          <a:endParaRPr lang="en-US">
            <a:solidFill>
              <a:srgbClr val="000000"/>
            </a:solidFill>
          </a:endParaRPr>
        </a:p>
      </dgm:t>
    </dgm:pt>
    <dgm:pt modelId="{C40CD48A-10A5-4047-8D3E-FFF4093C1965}" type="pres">
      <dgm:prSet presAssocID="{47904459-954D-044A-B269-CBEDF9C181BE}" presName="CompostProcess" presStyleCnt="0">
        <dgm:presLayoutVars>
          <dgm:dir/>
          <dgm:resizeHandles val="exact"/>
        </dgm:presLayoutVars>
      </dgm:prSet>
      <dgm:spPr/>
    </dgm:pt>
    <dgm:pt modelId="{820E539E-C603-1E42-854F-8EE3B0E6D6A8}" type="pres">
      <dgm:prSet presAssocID="{47904459-954D-044A-B269-CBEDF9C181BE}" presName="arrow" presStyleLbl="bgShp" presStyleIdx="0" presStyleCnt="1" custScaleX="117647"/>
      <dgm:spPr>
        <a:xfrm>
          <a:off x="2" y="0"/>
          <a:ext cx="10052706" cy="3233369"/>
        </a:xfrm>
        <a:prstGeom prst="rightArrow">
          <a:avLst/>
        </a:prstGeom>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pt>
    <dgm:pt modelId="{718283AF-5ADF-F344-9AD0-DC7A984F7C46}" type="pres">
      <dgm:prSet presAssocID="{47904459-954D-044A-B269-CBEDF9C181BE}" presName="linearProcess" presStyleCnt="0"/>
      <dgm:spPr/>
    </dgm:pt>
    <dgm:pt modelId="{B2E60B38-3FA9-614F-969F-3EB4DF326175}" type="pres">
      <dgm:prSet presAssocID="{87DE967D-A585-4546-BEFE-D99EF990489D}" presName="textNode" presStyleLbl="node1" presStyleIdx="0" presStyleCnt="4" custLinFactX="-2796" custLinFactNeighborX="-100000" custLinFactNeighborY="-368">
        <dgm:presLayoutVars>
          <dgm:bulletEnabled val="1"/>
        </dgm:presLayoutVars>
      </dgm:prSet>
      <dgm:spPr>
        <a:xfrm>
          <a:off x="2627" y="970010"/>
          <a:ext cx="2040975" cy="1293347"/>
        </a:xfrm>
        <a:prstGeom prst="roundRect">
          <a:avLst/>
        </a:prstGeom>
      </dgm:spPr>
      <dgm:t>
        <a:bodyPr/>
        <a:lstStyle/>
        <a:p>
          <a:endParaRPr lang="tr-TR"/>
        </a:p>
      </dgm:t>
    </dgm:pt>
    <dgm:pt modelId="{39D059D5-1B37-5C4E-8FD9-95EB85398848}" type="pres">
      <dgm:prSet presAssocID="{8070CE6E-889B-3B4B-9C77-28E8E2B3F43B}" presName="sibTrans" presStyleCnt="0"/>
      <dgm:spPr/>
    </dgm:pt>
    <dgm:pt modelId="{7F2C5330-DB01-374D-BB5B-A598E1EB7C2B}" type="pres">
      <dgm:prSet presAssocID="{7589975B-7A0E-F74F-AD1A-2808535CC03B}" presName="textNode" presStyleLbl="node1" presStyleIdx="1" presStyleCnt="4">
        <dgm:presLayoutVars>
          <dgm:bulletEnabled val="1"/>
        </dgm:presLayoutVars>
      </dgm:prSet>
      <dgm:spPr>
        <a:xfrm>
          <a:off x="2383765" y="970010"/>
          <a:ext cx="2040975" cy="1293347"/>
        </a:xfrm>
        <a:prstGeom prst="roundRect">
          <a:avLst/>
        </a:prstGeom>
      </dgm:spPr>
      <dgm:t>
        <a:bodyPr/>
        <a:lstStyle/>
        <a:p>
          <a:endParaRPr lang="tr-TR"/>
        </a:p>
      </dgm:t>
    </dgm:pt>
    <dgm:pt modelId="{1F0A8DBD-15F8-F34B-8D14-CE288FFFC807}" type="pres">
      <dgm:prSet presAssocID="{167713D7-C0C7-CF48-AFA5-16FC128EF851}" presName="sibTrans" presStyleCnt="0"/>
      <dgm:spPr/>
    </dgm:pt>
    <dgm:pt modelId="{E88A3A19-9E5D-4242-9AD5-07A9BB516ACF}" type="pres">
      <dgm:prSet presAssocID="{0F576A75-5898-9A4D-AECE-CD7C0B35C779}" presName="textNode" presStyleLbl="node1" presStyleIdx="2" presStyleCnt="4">
        <dgm:presLayoutVars>
          <dgm:bulletEnabled val="1"/>
        </dgm:presLayoutVars>
      </dgm:prSet>
      <dgm:spPr>
        <a:xfrm>
          <a:off x="4764903" y="970010"/>
          <a:ext cx="2040975" cy="1293347"/>
        </a:xfrm>
        <a:prstGeom prst="roundRect">
          <a:avLst/>
        </a:prstGeom>
      </dgm:spPr>
      <dgm:t>
        <a:bodyPr/>
        <a:lstStyle/>
        <a:p>
          <a:endParaRPr lang="tr-TR"/>
        </a:p>
      </dgm:t>
    </dgm:pt>
    <dgm:pt modelId="{A86A2EF8-CD69-3047-AF23-201F2AA0FB9F}" type="pres">
      <dgm:prSet presAssocID="{2CDEB9FC-7104-434B-8C58-E4CCD0BF1669}" presName="sibTrans" presStyleCnt="0"/>
      <dgm:spPr/>
    </dgm:pt>
    <dgm:pt modelId="{814CCBFC-DB3C-1749-8B2B-82581F4D49DA}" type="pres">
      <dgm:prSet presAssocID="{94D751F8-019F-3048-B578-2C12CB3732C8}" presName="textNode" presStyleLbl="node1" presStyleIdx="3" presStyleCnt="4" custScaleX="142287">
        <dgm:presLayoutVars>
          <dgm:bulletEnabled val="1"/>
        </dgm:presLayoutVars>
      </dgm:prSet>
      <dgm:spPr>
        <a:xfrm>
          <a:off x="7146041" y="970010"/>
          <a:ext cx="2904042" cy="1293347"/>
        </a:xfrm>
        <a:prstGeom prst="roundRect">
          <a:avLst/>
        </a:prstGeom>
      </dgm:spPr>
      <dgm:t>
        <a:bodyPr/>
        <a:lstStyle/>
        <a:p>
          <a:endParaRPr lang="tr-TR"/>
        </a:p>
      </dgm:t>
    </dgm:pt>
  </dgm:ptLst>
  <dgm:cxnLst>
    <dgm:cxn modelId="{610E643C-5243-4CB7-AAD1-313EDC1DFF00}" type="presOf" srcId="{87DE967D-A585-4546-BEFE-D99EF990489D}" destId="{B2E60B38-3FA9-614F-969F-3EB4DF326175}" srcOrd="0" destOrd="0" presId="urn:microsoft.com/office/officeart/2005/8/layout/hProcess9"/>
    <dgm:cxn modelId="{96206F33-4651-4CC0-BCAA-463523ECB16A}" type="presOf" srcId="{0F576A75-5898-9A4D-AECE-CD7C0B35C779}" destId="{E88A3A19-9E5D-4242-9AD5-07A9BB516ACF}" srcOrd="0" destOrd="0" presId="urn:microsoft.com/office/officeart/2005/8/layout/hProcess9"/>
    <dgm:cxn modelId="{1EF920B7-10BE-4DF4-81B2-F4637E00B25F}" type="presOf" srcId="{94D751F8-019F-3048-B578-2C12CB3732C8}" destId="{814CCBFC-DB3C-1749-8B2B-82581F4D49DA}" srcOrd="0" destOrd="0" presId="urn:microsoft.com/office/officeart/2005/8/layout/hProcess9"/>
    <dgm:cxn modelId="{ACBAFE26-5A2E-0D49-9B47-221F69D64BF0}" srcId="{47904459-954D-044A-B269-CBEDF9C181BE}" destId="{7589975B-7A0E-F74F-AD1A-2808535CC03B}" srcOrd="1" destOrd="0" parTransId="{58E748D8-423C-9747-A430-4B00265DE164}" sibTransId="{167713D7-C0C7-CF48-AFA5-16FC128EF851}"/>
    <dgm:cxn modelId="{D564DCD6-F172-7A40-8B12-AE911BAB3358}" srcId="{47904459-954D-044A-B269-CBEDF9C181BE}" destId="{94D751F8-019F-3048-B578-2C12CB3732C8}" srcOrd="3" destOrd="0" parTransId="{2AD33943-AD8D-D447-B1DF-79420D07797B}" sibTransId="{EB674BAF-A573-DD49-8D5C-30A4F20F1FF7}"/>
    <dgm:cxn modelId="{AC62960D-B383-4EF1-9FC1-02CBF3FF0D9D}" type="presOf" srcId="{47904459-954D-044A-B269-CBEDF9C181BE}" destId="{C40CD48A-10A5-4047-8D3E-FFF4093C1965}" srcOrd="0" destOrd="0" presId="urn:microsoft.com/office/officeart/2005/8/layout/hProcess9"/>
    <dgm:cxn modelId="{DC69C34A-8B64-5843-B4BA-6C0CD3063566}" srcId="{47904459-954D-044A-B269-CBEDF9C181BE}" destId="{87DE967D-A585-4546-BEFE-D99EF990489D}" srcOrd="0" destOrd="0" parTransId="{748CE1E4-547B-A84A-9D4A-BA6D8EA0A872}" sibTransId="{8070CE6E-889B-3B4B-9C77-28E8E2B3F43B}"/>
    <dgm:cxn modelId="{12854E0E-4029-4D9F-B3E9-254A01FD79F5}" type="presOf" srcId="{7589975B-7A0E-F74F-AD1A-2808535CC03B}" destId="{7F2C5330-DB01-374D-BB5B-A598E1EB7C2B}" srcOrd="0" destOrd="0" presId="urn:microsoft.com/office/officeart/2005/8/layout/hProcess9"/>
    <dgm:cxn modelId="{54AFD1CE-341C-9C49-A44F-37A1A4050F70}" srcId="{47904459-954D-044A-B269-CBEDF9C181BE}" destId="{0F576A75-5898-9A4D-AECE-CD7C0B35C779}" srcOrd="2" destOrd="0" parTransId="{39F67F2F-7111-2B4F-8087-B2D60AA6158E}" sibTransId="{2CDEB9FC-7104-434B-8C58-E4CCD0BF1669}"/>
    <dgm:cxn modelId="{33F567CC-FF46-4793-B6FC-DDFD33404BFF}" type="presParOf" srcId="{C40CD48A-10A5-4047-8D3E-FFF4093C1965}" destId="{820E539E-C603-1E42-854F-8EE3B0E6D6A8}" srcOrd="0" destOrd="0" presId="urn:microsoft.com/office/officeart/2005/8/layout/hProcess9"/>
    <dgm:cxn modelId="{DAACFEF8-99FC-47DC-8606-BF4D51BAA6CA}" type="presParOf" srcId="{C40CD48A-10A5-4047-8D3E-FFF4093C1965}" destId="{718283AF-5ADF-F344-9AD0-DC7A984F7C46}" srcOrd="1" destOrd="0" presId="urn:microsoft.com/office/officeart/2005/8/layout/hProcess9"/>
    <dgm:cxn modelId="{05D6946B-2798-456E-A562-3377EF19D09D}" type="presParOf" srcId="{718283AF-5ADF-F344-9AD0-DC7A984F7C46}" destId="{B2E60B38-3FA9-614F-969F-3EB4DF326175}" srcOrd="0" destOrd="0" presId="urn:microsoft.com/office/officeart/2005/8/layout/hProcess9"/>
    <dgm:cxn modelId="{C1DEC0F6-F737-4342-9EBA-7B38EDC2674A}" type="presParOf" srcId="{718283AF-5ADF-F344-9AD0-DC7A984F7C46}" destId="{39D059D5-1B37-5C4E-8FD9-95EB85398848}" srcOrd="1" destOrd="0" presId="urn:microsoft.com/office/officeart/2005/8/layout/hProcess9"/>
    <dgm:cxn modelId="{4DC6BDE7-F5C9-472A-AB94-5FE3D7BEE734}" type="presParOf" srcId="{718283AF-5ADF-F344-9AD0-DC7A984F7C46}" destId="{7F2C5330-DB01-374D-BB5B-A598E1EB7C2B}" srcOrd="2" destOrd="0" presId="urn:microsoft.com/office/officeart/2005/8/layout/hProcess9"/>
    <dgm:cxn modelId="{157262CD-3492-48EF-99D0-06198F249ABD}" type="presParOf" srcId="{718283AF-5ADF-F344-9AD0-DC7A984F7C46}" destId="{1F0A8DBD-15F8-F34B-8D14-CE288FFFC807}" srcOrd="3" destOrd="0" presId="urn:microsoft.com/office/officeart/2005/8/layout/hProcess9"/>
    <dgm:cxn modelId="{BE6187CD-64EC-4B80-BF74-AC888CDE2106}" type="presParOf" srcId="{718283AF-5ADF-F344-9AD0-DC7A984F7C46}" destId="{E88A3A19-9E5D-4242-9AD5-07A9BB516ACF}" srcOrd="4" destOrd="0" presId="urn:microsoft.com/office/officeart/2005/8/layout/hProcess9"/>
    <dgm:cxn modelId="{710EA95C-CA04-4D35-89D0-3E365EBE56A9}" type="presParOf" srcId="{718283AF-5ADF-F344-9AD0-DC7A984F7C46}" destId="{A86A2EF8-CD69-3047-AF23-201F2AA0FB9F}" srcOrd="5" destOrd="0" presId="urn:microsoft.com/office/officeart/2005/8/layout/hProcess9"/>
    <dgm:cxn modelId="{3F83B93A-335C-4454-8940-8AA02B617131}" type="presParOf" srcId="{718283AF-5ADF-F344-9AD0-DC7A984F7C46}" destId="{814CCBFC-DB3C-1749-8B2B-82581F4D49D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dirty="0"/>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effectLst>
          <a:outerShdw blurRad="50800" dist="38100" algn="l" rotWithShape="0">
            <a:prstClr val="black">
              <a:alpha val="40000"/>
            </a:prstClr>
          </a:outerShdw>
        </a:effectLst>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Astım atağı için risk faktörleri</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endPar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endParaRP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4ABCCF8-A7EB-4478-BB68-AC498D8B3AB2}" type="doc">
      <dgm:prSet loTypeId="urn:microsoft.com/office/officeart/2005/8/layout/chevron2" loCatId="list" qsTypeId="urn:microsoft.com/office/officeart/2005/8/quickstyle/simple4" qsCatId="simple" csTypeId="urn:microsoft.com/office/officeart/2005/8/colors/accent1_3" csCatId="accent1" phldr="1"/>
      <dgm:spPr/>
      <dgm:t>
        <a:bodyPr/>
        <a:lstStyle/>
        <a:p>
          <a:endParaRPr lang="tr-TR"/>
        </a:p>
      </dgm:t>
    </dgm:pt>
    <dgm:pt modelId="{C353D223-5B89-4FBA-902D-9DDA063846B7}">
      <dgm:prSet phldrT="[Metin]" custT="1"/>
      <dgm:spPr>
        <a:solidFill>
          <a:srgbClr val="C0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buNone/>
          </a:pPr>
          <a:endParaRPr lang="tr-TR" sz="2000" b="1" dirty="0">
            <a:solidFill>
              <a:sysClr val="window" lastClr="FFFFFF"/>
            </a:solidFill>
            <a:latin typeface="+mn-lt"/>
            <a:ea typeface="+mn-ea"/>
            <a:cs typeface="Times New Roman" panose="02020603050405020304" pitchFamily="18" charset="0"/>
          </a:endParaRPr>
        </a:p>
        <a:p>
          <a:pPr>
            <a:buNone/>
          </a:pPr>
          <a:r>
            <a:rPr lang="tr-TR" sz="2800" b="1" dirty="0">
              <a:solidFill>
                <a:sysClr val="window" lastClr="FFFFFF"/>
              </a:solidFill>
              <a:latin typeface="+mn-lt"/>
              <a:ea typeface="+mn-ea"/>
              <a:cs typeface="Times New Roman" panose="02020603050405020304" pitchFamily="18" charset="0"/>
            </a:rPr>
            <a:t>Atak şiddetini değerlendir </a:t>
          </a:r>
        </a:p>
        <a:p>
          <a:pPr>
            <a:buNone/>
          </a:pPr>
          <a:endParaRPr lang="tr-TR" sz="2000" b="1" dirty="0">
            <a:solidFill>
              <a:sysClr val="window" lastClr="FFFFFF"/>
            </a:solidFill>
            <a:latin typeface="+mn-lt"/>
            <a:ea typeface="+mn-ea"/>
            <a:cs typeface="Times New Roman" panose="02020603050405020304" pitchFamily="18" charset="0"/>
          </a:endParaRPr>
        </a:p>
      </dgm:t>
    </dgm:pt>
    <dgm:pt modelId="{B91C9768-4673-426D-87C1-98679A719920}" type="parTrans" cxnId="{3622256B-2DC2-4E0E-8A27-5502493AD073}">
      <dgm:prSet/>
      <dgm:spPr/>
      <dgm:t>
        <a:bodyPr/>
        <a:lstStyle/>
        <a:p>
          <a:endParaRPr lang="tr-TR" sz="2000">
            <a:latin typeface="+mn-lt"/>
            <a:cs typeface="Times New Roman" panose="02020603050405020304" pitchFamily="18" charset="0"/>
          </a:endParaRPr>
        </a:p>
      </dgm:t>
    </dgm:pt>
    <dgm:pt modelId="{0196336F-6090-40A8-A94D-8513458A0448}" type="sibTrans" cxnId="{3622256B-2DC2-4E0E-8A27-5502493AD073}">
      <dgm:prSet/>
      <dgm:spPr/>
      <dgm:t>
        <a:bodyPr/>
        <a:lstStyle/>
        <a:p>
          <a:endParaRPr lang="tr-TR" sz="2000">
            <a:latin typeface="+mn-lt"/>
            <a:cs typeface="Times New Roman" panose="02020603050405020304" pitchFamily="18" charset="0"/>
          </a:endParaRPr>
        </a:p>
      </dgm:t>
    </dgm:pt>
    <dgm:pt modelId="{F7FFD578-188A-4510-81AA-31411A0C777E}">
      <dgm:prSet phldrT="[Metin]" custT="1"/>
      <dgm:spPr>
        <a:xfrm rot="5400000">
          <a:off x="5239273" y="-4437654"/>
          <a:ext cx="836425" cy="9716228"/>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Hızlı bir anamnez ve fizik muayene sonrası tedaviye hemen başla.</a:t>
          </a:r>
          <a:endParaRPr lang="tr-TR" sz="2300" b="1" dirty="0">
            <a:solidFill>
              <a:srgbClr val="404040"/>
            </a:solidFill>
            <a:latin typeface="+mn-lt"/>
            <a:ea typeface="+mn-ea"/>
            <a:cs typeface="Times New Roman" panose="02020603050405020304" pitchFamily="18" charset="0"/>
          </a:endParaRPr>
        </a:p>
      </dgm:t>
    </dgm:pt>
    <dgm:pt modelId="{B01CA354-BD8F-46CF-A451-DB9F65FFE932}" type="parTrans" cxnId="{05C32E93-D781-4B11-BC08-3C271AB4EB3C}">
      <dgm:prSet/>
      <dgm:spPr/>
      <dgm:t>
        <a:bodyPr/>
        <a:lstStyle/>
        <a:p>
          <a:endParaRPr lang="tr-TR" sz="2000">
            <a:latin typeface="+mn-lt"/>
            <a:cs typeface="Times New Roman" panose="02020603050405020304" pitchFamily="18" charset="0"/>
          </a:endParaRPr>
        </a:p>
      </dgm:t>
    </dgm:pt>
    <dgm:pt modelId="{C2F38FD5-29F2-4B4B-ABD2-9C8733A15BF5}" type="sibTrans" cxnId="{05C32E93-D781-4B11-BC08-3C271AB4EB3C}">
      <dgm:prSet/>
      <dgm:spPr/>
      <dgm:t>
        <a:bodyPr/>
        <a:lstStyle/>
        <a:p>
          <a:endParaRPr lang="tr-TR" sz="2000">
            <a:latin typeface="+mn-lt"/>
            <a:cs typeface="Times New Roman" panose="02020603050405020304" pitchFamily="18" charset="0"/>
          </a:endParaRPr>
        </a:p>
      </dgm:t>
    </dgm:pt>
    <dgm:pt modelId="{513F99D0-4F0B-4F87-8839-EC781647B7DC}">
      <dgm:prSet custT="1"/>
      <dgm:spPr>
        <a:xfrm rot="5400000">
          <a:off x="5239273" y="-4437654"/>
          <a:ext cx="836425" cy="9716228"/>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Hayatı tehdit edici atak bulgusu varsa acil servise yönlendirmek için hazırlıkları yaparken SABA, ipratropium bromür, kontrollü oksijen ve sistemik steroid hemen başla.</a:t>
          </a:r>
        </a:p>
      </dgm:t>
    </dgm:pt>
    <dgm:pt modelId="{A6E269CB-9C24-4C88-AC05-6F8E96BD6D94}" type="parTrans" cxnId="{186DDF51-4C7D-4B17-9699-B415D50862B1}">
      <dgm:prSet/>
      <dgm:spPr/>
      <dgm:t>
        <a:bodyPr/>
        <a:lstStyle/>
        <a:p>
          <a:endParaRPr lang="tr-TR" sz="2000">
            <a:latin typeface="+mn-lt"/>
            <a:cs typeface="Times New Roman" panose="02020603050405020304" pitchFamily="18" charset="0"/>
          </a:endParaRPr>
        </a:p>
      </dgm:t>
    </dgm:pt>
    <dgm:pt modelId="{525ED42F-F41C-4D38-A2DA-7D4657C6B080}" type="sibTrans" cxnId="{186DDF51-4C7D-4B17-9699-B415D50862B1}">
      <dgm:prSet/>
      <dgm:spPr/>
      <dgm:t>
        <a:bodyPr/>
        <a:lstStyle/>
        <a:p>
          <a:endParaRPr lang="tr-TR" sz="2000">
            <a:latin typeface="+mn-lt"/>
            <a:cs typeface="Times New Roman" panose="02020603050405020304" pitchFamily="18" charset="0"/>
          </a:endParaRPr>
        </a:p>
      </dgm:t>
    </dgm:pt>
    <dgm:pt modelId="{2E1FF186-C0CE-42DA-936C-7C39002CFC3C}">
      <dgm:prSet custT="1"/>
      <dgm:spPr>
        <a:xfrm rot="5400000">
          <a:off x="5239273" y="-4437654"/>
          <a:ext cx="836425" cy="9716228"/>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Hafif ataklar, uygun koşullar mevcutsa birinci basamakta takip edilebilir.</a:t>
          </a:r>
        </a:p>
      </dgm:t>
    </dgm:pt>
    <dgm:pt modelId="{41CA12C4-5B25-4F94-B89D-A54084BB2ABC}" type="parTrans" cxnId="{583A3D93-1C99-4CA9-89AE-C6583359B5E4}">
      <dgm:prSet/>
      <dgm:spPr/>
      <dgm:t>
        <a:bodyPr/>
        <a:lstStyle/>
        <a:p>
          <a:endParaRPr lang="tr-TR" sz="2000">
            <a:latin typeface="+mn-lt"/>
            <a:cs typeface="Times New Roman" panose="02020603050405020304" pitchFamily="18" charset="0"/>
          </a:endParaRPr>
        </a:p>
      </dgm:t>
    </dgm:pt>
    <dgm:pt modelId="{FA501189-682D-498A-A5EE-8C75D09D7DB1}" type="sibTrans" cxnId="{583A3D93-1C99-4CA9-89AE-C6583359B5E4}">
      <dgm:prSet/>
      <dgm:spPr/>
      <dgm:t>
        <a:bodyPr/>
        <a:lstStyle/>
        <a:p>
          <a:endParaRPr lang="tr-TR" sz="2000">
            <a:latin typeface="+mn-lt"/>
            <a:cs typeface="Times New Roman" panose="02020603050405020304" pitchFamily="18" charset="0"/>
          </a:endParaRPr>
        </a:p>
      </dgm:t>
    </dgm:pt>
    <dgm:pt modelId="{1240DC8B-2629-4E65-8730-936FCEB1ACA1}">
      <dgm:prSet phldrT="[Metin]" custT="1"/>
      <dgm:spPr>
        <a:xfrm rot="5400000">
          <a:off x="5239273" y="-4437654"/>
          <a:ext cx="836425" cy="9716228"/>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Elde ettiğin bulgulara göre atak şiddetini değerlendir. </a:t>
          </a:r>
          <a:endParaRPr lang="tr-TR" sz="2300" b="1" dirty="0">
            <a:solidFill>
              <a:srgbClr val="404040"/>
            </a:solidFill>
            <a:latin typeface="+mn-lt"/>
            <a:ea typeface="+mn-ea"/>
            <a:cs typeface="Times New Roman" panose="02020603050405020304" pitchFamily="18" charset="0"/>
          </a:endParaRPr>
        </a:p>
      </dgm:t>
    </dgm:pt>
    <dgm:pt modelId="{1264948E-4970-4652-AEDD-050F72DBCDE5}" type="parTrans" cxnId="{8FA45A3E-75E2-49BE-A4FB-4E4BCB92BD4F}">
      <dgm:prSet/>
      <dgm:spPr/>
      <dgm:t>
        <a:bodyPr/>
        <a:lstStyle/>
        <a:p>
          <a:endParaRPr lang="tr-TR" sz="2000">
            <a:latin typeface="+mn-lt"/>
            <a:cs typeface="Times New Roman" panose="02020603050405020304" pitchFamily="18" charset="0"/>
          </a:endParaRPr>
        </a:p>
      </dgm:t>
    </dgm:pt>
    <dgm:pt modelId="{754C8842-47AC-4D77-9B76-2E73D2AD46EC}" type="sibTrans" cxnId="{8FA45A3E-75E2-49BE-A4FB-4E4BCB92BD4F}">
      <dgm:prSet/>
      <dgm:spPr/>
      <dgm:t>
        <a:bodyPr/>
        <a:lstStyle/>
        <a:p>
          <a:endParaRPr lang="tr-TR" sz="2000">
            <a:latin typeface="+mn-lt"/>
            <a:cs typeface="Times New Roman" panose="02020603050405020304" pitchFamily="18" charset="0"/>
          </a:endParaRPr>
        </a:p>
      </dgm:t>
    </dgm:pt>
    <dgm:pt modelId="{ADA62272-1DA3-4D6C-802E-59902A712F4B}" type="pres">
      <dgm:prSet presAssocID="{24ABCCF8-A7EB-4478-BB68-AC498D8B3AB2}" presName="linearFlow" presStyleCnt="0">
        <dgm:presLayoutVars>
          <dgm:dir/>
          <dgm:animLvl val="lvl"/>
          <dgm:resizeHandles val="exact"/>
        </dgm:presLayoutVars>
      </dgm:prSet>
      <dgm:spPr/>
      <dgm:t>
        <a:bodyPr/>
        <a:lstStyle/>
        <a:p>
          <a:endParaRPr lang="tr-TR"/>
        </a:p>
      </dgm:t>
    </dgm:pt>
    <dgm:pt modelId="{B1D2C1F9-2B0C-46CF-B419-BC4230842C6B}" type="pres">
      <dgm:prSet presAssocID="{C353D223-5B89-4FBA-902D-9DDA063846B7}" presName="composite" presStyleCnt="0"/>
      <dgm:spPr/>
    </dgm:pt>
    <dgm:pt modelId="{D5515A9A-D45A-40F4-9984-0FEFD17DCABA}" type="pres">
      <dgm:prSet presAssocID="{C353D223-5B89-4FBA-902D-9DDA063846B7}" presName="parentText" presStyleLbl="alignNode1" presStyleIdx="0" presStyleCnt="1" custLinFactNeighborX="1217" custLinFactNeighborY="-19501">
        <dgm:presLayoutVars>
          <dgm:chMax val="1"/>
          <dgm:bulletEnabled val="1"/>
        </dgm:presLayoutVars>
      </dgm:prSet>
      <dgm:spPr>
        <a:xfrm rot="5400000">
          <a:off x="-171293" y="220421"/>
          <a:ext cx="1141959" cy="799371"/>
        </a:xfrm>
        <a:prstGeom prst="chevron">
          <a:avLst/>
        </a:prstGeom>
      </dgm:spPr>
      <dgm:t>
        <a:bodyPr/>
        <a:lstStyle/>
        <a:p>
          <a:endParaRPr lang="tr-TR"/>
        </a:p>
      </dgm:t>
    </dgm:pt>
    <dgm:pt modelId="{8DC11EC1-EB09-4191-834E-6E18D1A724D9}" type="pres">
      <dgm:prSet presAssocID="{C353D223-5B89-4FBA-902D-9DDA063846B7}" presName="descendantText" presStyleLbl="alignAcc1" presStyleIdx="0" presStyleCnt="1" custScaleX="83511" custScaleY="157422" custLinFactNeighborX="-8130" custLinFactNeighborY="-968">
        <dgm:presLayoutVars>
          <dgm:bulletEnabled val="1"/>
        </dgm:presLayoutVars>
      </dgm:prSet>
      <dgm:spPr>
        <a:prstGeom prst="round2SameRect">
          <a:avLst/>
        </a:prstGeom>
      </dgm:spPr>
      <dgm:t>
        <a:bodyPr/>
        <a:lstStyle/>
        <a:p>
          <a:endParaRPr lang="tr-TR"/>
        </a:p>
      </dgm:t>
    </dgm:pt>
  </dgm:ptLst>
  <dgm:cxnLst>
    <dgm:cxn modelId="{F730B7CC-58EA-4B46-BDBB-75C18E465BBF}" type="presOf" srcId="{1240DC8B-2629-4E65-8730-936FCEB1ACA1}" destId="{8DC11EC1-EB09-4191-834E-6E18D1A724D9}" srcOrd="0" destOrd="1" presId="urn:microsoft.com/office/officeart/2005/8/layout/chevron2"/>
    <dgm:cxn modelId="{583A3D93-1C99-4CA9-89AE-C6583359B5E4}" srcId="{C353D223-5B89-4FBA-902D-9DDA063846B7}" destId="{2E1FF186-C0CE-42DA-936C-7C39002CFC3C}" srcOrd="3" destOrd="0" parTransId="{41CA12C4-5B25-4F94-B89D-A54084BB2ABC}" sibTransId="{FA501189-682D-498A-A5EE-8C75D09D7DB1}"/>
    <dgm:cxn modelId="{1DD4C258-066C-4023-9393-0315FBEF2002}" type="presOf" srcId="{24ABCCF8-A7EB-4478-BB68-AC498D8B3AB2}" destId="{ADA62272-1DA3-4D6C-802E-59902A712F4B}" srcOrd="0" destOrd="0" presId="urn:microsoft.com/office/officeart/2005/8/layout/chevron2"/>
    <dgm:cxn modelId="{E50591F2-68EB-4D05-AC31-E208CF3AEF1E}" type="presOf" srcId="{F7FFD578-188A-4510-81AA-31411A0C777E}" destId="{8DC11EC1-EB09-4191-834E-6E18D1A724D9}" srcOrd="0" destOrd="0" presId="urn:microsoft.com/office/officeart/2005/8/layout/chevron2"/>
    <dgm:cxn modelId="{8FA45A3E-75E2-49BE-A4FB-4E4BCB92BD4F}" srcId="{C353D223-5B89-4FBA-902D-9DDA063846B7}" destId="{1240DC8B-2629-4E65-8730-936FCEB1ACA1}" srcOrd="1" destOrd="0" parTransId="{1264948E-4970-4652-AEDD-050F72DBCDE5}" sibTransId="{754C8842-47AC-4D77-9B76-2E73D2AD46EC}"/>
    <dgm:cxn modelId="{26DE8E2E-04D0-4CBB-A5B8-C394A7D0BCED}" type="presOf" srcId="{2E1FF186-C0CE-42DA-936C-7C39002CFC3C}" destId="{8DC11EC1-EB09-4191-834E-6E18D1A724D9}" srcOrd="0" destOrd="3" presId="urn:microsoft.com/office/officeart/2005/8/layout/chevron2"/>
    <dgm:cxn modelId="{05C32E93-D781-4B11-BC08-3C271AB4EB3C}" srcId="{C353D223-5B89-4FBA-902D-9DDA063846B7}" destId="{F7FFD578-188A-4510-81AA-31411A0C777E}" srcOrd="0" destOrd="0" parTransId="{B01CA354-BD8F-46CF-A451-DB9F65FFE932}" sibTransId="{C2F38FD5-29F2-4B4B-ABD2-9C8733A15BF5}"/>
    <dgm:cxn modelId="{481B2830-B42F-44BB-B598-E2F8277FA402}" type="presOf" srcId="{513F99D0-4F0B-4F87-8839-EC781647B7DC}" destId="{8DC11EC1-EB09-4191-834E-6E18D1A724D9}" srcOrd="0" destOrd="2" presId="urn:microsoft.com/office/officeart/2005/8/layout/chevron2"/>
    <dgm:cxn modelId="{165A9DEC-3E7D-46EF-B314-B7F1DB82FA47}" type="presOf" srcId="{C353D223-5B89-4FBA-902D-9DDA063846B7}" destId="{D5515A9A-D45A-40F4-9984-0FEFD17DCABA}" srcOrd="0" destOrd="0" presId="urn:microsoft.com/office/officeart/2005/8/layout/chevron2"/>
    <dgm:cxn modelId="{186DDF51-4C7D-4B17-9699-B415D50862B1}" srcId="{C353D223-5B89-4FBA-902D-9DDA063846B7}" destId="{513F99D0-4F0B-4F87-8839-EC781647B7DC}" srcOrd="2" destOrd="0" parTransId="{A6E269CB-9C24-4C88-AC05-6F8E96BD6D94}" sibTransId="{525ED42F-F41C-4D38-A2DA-7D4657C6B080}"/>
    <dgm:cxn modelId="{3622256B-2DC2-4E0E-8A27-5502493AD073}" srcId="{24ABCCF8-A7EB-4478-BB68-AC498D8B3AB2}" destId="{C353D223-5B89-4FBA-902D-9DDA063846B7}" srcOrd="0" destOrd="0" parTransId="{B91C9768-4673-426D-87C1-98679A719920}" sibTransId="{0196336F-6090-40A8-A94D-8513458A0448}"/>
    <dgm:cxn modelId="{9FDB3B8F-211C-49EE-A1CE-F279112C48C9}" type="presParOf" srcId="{ADA62272-1DA3-4D6C-802E-59902A712F4B}" destId="{B1D2C1F9-2B0C-46CF-B419-BC4230842C6B}" srcOrd="0" destOrd="0" presId="urn:microsoft.com/office/officeart/2005/8/layout/chevron2"/>
    <dgm:cxn modelId="{7EB43275-89A4-4845-870B-64DEBAA7C88C}" type="presParOf" srcId="{B1D2C1F9-2B0C-46CF-B419-BC4230842C6B}" destId="{D5515A9A-D45A-40F4-9984-0FEFD17DCABA}" srcOrd="0" destOrd="0" presId="urn:microsoft.com/office/officeart/2005/8/layout/chevron2"/>
    <dgm:cxn modelId="{C712BF08-208A-4C34-802A-7D9E3D205913}" type="presParOf" srcId="{B1D2C1F9-2B0C-46CF-B419-BC4230842C6B}" destId="{8DC11EC1-EB09-4191-834E-6E18D1A724D9}" srcOrd="1" destOrd="0" presId="urn:microsoft.com/office/officeart/2005/8/layout/chevron2"/>
  </dgm:cxnLst>
  <dgm:bg>
    <a:solidFill>
      <a:sysClr val="window" lastClr="FFFFFF">
        <a:hueOff val="0"/>
        <a:satOff val="0"/>
        <a:lumOff val="0"/>
      </a:sysClr>
    </a:solid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4ABCCF8-A7EB-4478-BB68-AC498D8B3AB2}" type="doc">
      <dgm:prSet loTypeId="urn:microsoft.com/office/officeart/2005/8/layout/chevron2" loCatId="list" qsTypeId="urn:microsoft.com/office/officeart/2005/8/quickstyle/simple4" qsCatId="simple" csTypeId="urn:microsoft.com/office/officeart/2005/8/colors/accent1_3" csCatId="accent1" phldr="1"/>
      <dgm:spPr/>
      <dgm:t>
        <a:bodyPr/>
        <a:lstStyle/>
        <a:p>
          <a:endParaRPr lang="tr-TR"/>
        </a:p>
      </dgm:t>
    </dgm:pt>
    <dgm:pt modelId="{5B0988B1-0C3C-4720-97E3-45429A7B7ACE}">
      <dgm:prSet phldrT="[Metin]" custT="1"/>
      <dgm:spPr>
        <a:solidFill>
          <a:schemeClr val="bg1">
            <a:lumMod val="5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buNone/>
          </a:pPr>
          <a:r>
            <a:rPr lang="tr-TR" sz="2800" b="1" dirty="0">
              <a:solidFill>
                <a:sysClr val="window" lastClr="FFFFFF"/>
              </a:solidFill>
              <a:latin typeface="+mn-lt"/>
              <a:ea typeface="+mn-ea"/>
              <a:cs typeface="Times New Roman" panose="02020603050405020304" pitchFamily="18" charset="0"/>
            </a:rPr>
            <a:t>Öykü</a:t>
          </a:r>
        </a:p>
      </dgm:t>
    </dgm:pt>
    <dgm:pt modelId="{F1621520-11A3-41B9-A7B4-39F2EFF84473}" type="parTrans" cxnId="{3AA57853-A956-4BBA-8D41-3AB389326941}">
      <dgm:prSet/>
      <dgm:spPr/>
      <dgm:t>
        <a:bodyPr/>
        <a:lstStyle/>
        <a:p>
          <a:endParaRPr lang="tr-TR" sz="1000">
            <a:latin typeface="Times New Roman" panose="02020603050405020304" pitchFamily="18" charset="0"/>
            <a:cs typeface="Times New Roman" panose="02020603050405020304" pitchFamily="18" charset="0"/>
          </a:endParaRPr>
        </a:p>
      </dgm:t>
    </dgm:pt>
    <dgm:pt modelId="{CC358556-E365-4E49-8022-540DD0DA324A}" type="sibTrans" cxnId="{3AA57853-A956-4BBA-8D41-3AB389326941}">
      <dgm:prSet/>
      <dgm:spPr/>
      <dgm:t>
        <a:bodyPr/>
        <a:lstStyle/>
        <a:p>
          <a:endParaRPr lang="tr-TR" sz="1000">
            <a:latin typeface="Times New Roman" panose="02020603050405020304" pitchFamily="18" charset="0"/>
            <a:cs typeface="Times New Roman" panose="02020603050405020304" pitchFamily="18" charset="0"/>
          </a:endParaRPr>
        </a:p>
      </dgm:t>
    </dgm:pt>
    <dgm:pt modelId="{6C0B8880-8226-4AC4-B0ED-980B6327A771}">
      <dgm:prSet phldrT="[Metin]" custT="1"/>
      <dgm:spPr>
        <a:xfrm rot="5400000">
          <a:off x="5132475" y="-3224442"/>
          <a:ext cx="1050020"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spcAft>
              <a:spcPts val="600"/>
            </a:spcAft>
            <a:buChar char="•"/>
          </a:pPr>
          <a:r>
            <a:rPr lang="tr-TR" sz="2300" dirty="0">
              <a:solidFill>
                <a:srgbClr val="404040"/>
              </a:solidFill>
              <a:latin typeface="+mn-lt"/>
              <a:ea typeface="+mn-ea"/>
              <a:cs typeface="Times New Roman" panose="02020603050405020304" pitchFamily="18" charset="0"/>
            </a:rPr>
            <a:t>Atak başlangıç zamanı ve biliniyorsa nedenleri </a:t>
          </a:r>
        </a:p>
      </dgm:t>
    </dgm:pt>
    <dgm:pt modelId="{A264E226-5FCE-4BB8-943B-119389784D7F}" type="parTrans" cxnId="{6D5361DB-719D-4DB0-BDA5-D827556BD657}">
      <dgm:prSet/>
      <dgm:spPr/>
      <dgm:t>
        <a:bodyPr/>
        <a:lstStyle/>
        <a:p>
          <a:endParaRPr lang="tr-TR" sz="1000">
            <a:latin typeface="Times New Roman" panose="02020603050405020304" pitchFamily="18" charset="0"/>
            <a:cs typeface="Times New Roman" panose="02020603050405020304" pitchFamily="18" charset="0"/>
          </a:endParaRPr>
        </a:p>
      </dgm:t>
    </dgm:pt>
    <dgm:pt modelId="{78FE1300-C62D-4503-B492-2EFB5624A56E}" type="sibTrans" cxnId="{6D5361DB-719D-4DB0-BDA5-D827556BD657}">
      <dgm:prSet/>
      <dgm:spPr/>
      <dgm:t>
        <a:bodyPr/>
        <a:lstStyle/>
        <a:p>
          <a:endParaRPr lang="tr-TR" sz="1000">
            <a:latin typeface="Times New Roman" panose="02020603050405020304" pitchFamily="18" charset="0"/>
            <a:cs typeface="Times New Roman" panose="02020603050405020304" pitchFamily="18" charset="0"/>
          </a:endParaRPr>
        </a:p>
      </dgm:t>
    </dgm:pt>
    <dgm:pt modelId="{2E088572-5484-46F1-8C46-E9A33C28C794}">
      <dgm:prSet custT="1"/>
      <dgm:spPr>
        <a:xfrm rot="5400000">
          <a:off x="5132475" y="-3224442"/>
          <a:ext cx="1050020"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spcAft>
              <a:spcPts val="600"/>
            </a:spcAft>
            <a:buChar char="•"/>
          </a:pPr>
          <a:r>
            <a:rPr lang="tr-TR" sz="2300" dirty="0">
              <a:solidFill>
                <a:srgbClr val="404040"/>
              </a:solidFill>
              <a:latin typeface="+mn-lt"/>
              <a:ea typeface="+mn-ea"/>
              <a:cs typeface="Times New Roman" panose="02020603050405020304" pitchFamily="18" charset="0"/>
            </a:rPr>
            <a:t>Astım semptomlarının ciddiyeti (egzersiz kısıtlaması ve uyku kalitesi vb.)</a:t>
          </a:r>
        </a:p>
      </dgm:t>
    </dgm:pt>
    <dgm:pt modelId="{3369890F-5F96-4E70-9610-D639DB2236A9}" type="parTrans" cxnId="{E20AA9B3-60ED-423E-908C-BBE3EC9DCFD5}">
      <dgm:prSet/>
      <dgm:spPr/>
      <dgm:t>
        <a:bodyPr/>
        <a:lstStyle/>
        <a:p>
          <a:endParaRPr lang="tr-TR" sz="1000">
            <a:latin typeface="Times New Roman" panose="02020603050405020304" pitchFamily="18" charset="0"/>
            <a:cs typeface="Times New Roman" panose="02020603050405020304" pitchFamily="18" charset="0"/>
          </a:endParaRPr>
        </a:p>
      </dgm:t>
    </dgm:pt>
    <dgm:pt modelId="{450A6D97-0CB7-4BAA-9262-3AE8CF90DEE5}" type="sibTrans" cxnId="{E20AA9B3-60ED-423E-908C-BBE3EC9DCFD5}">
      <dgm:prSet/>
      <dgm:spPr/>
      <dgm:t>
        <a:bodyPr/>
        <a:lstStyle/>
        <a:p>
          <a:endParaRPr lang="tr-TR" sz="1000">
            <a:latin typeface="Times New Roman" panose="02020603050405020304" pitchFamily="18" charset="0"/>
            <a:cs typeface="Times New Roman" panose="02020603050405020304" pitchFamily="18" charset="0"/>
          </a:endParaRPr>
        </a:p>
      </dgm:t>
    </dgm:pt>
    <dgm:pt modelId="{F240083D-FD62-4D12-9C0B-AA0EC528CF6D}">
      <dgm:prSet custT="1"/>
      <dgm:spPr>
        <a:xfrm rot="5400000">
          <a:off x="5132475" y="-3224442"/>
          <a:ext cx="1050020"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spcAft>
              <a:spcPts val="600"/>
            </a:spcAft>
            <a:buChar char="•"/>
          </a:pPr>
          <a:r>
            <a:rPr lang="tr-TR" sz="2300" dirty="0">
              <a:solidFill>
                <a:srgbClr val="404040"/>
              </a:solidFill>
              <a:latin typeface="+mn-lt"/>
              <a:ea typeface="+mn-ea"/>
              <a:cs typeface="Times New Roman" panose="02020603050405020304" pitchFamily="18" charset="0"/>
            </a:rPr>
            <a:t>Anafilaksi semptomu varlığı</a:t>
          </a:r>
        </a:p>
      </dgm:t>
    </dgm:pt>
    <dgm:pt modelId="{71E902B5-1AB1-44C9-9E82-2248E7AD2ABE}" type="parTrans" cxnId="{13B29EE7-5EC5-44E4-A7E6-BE2B443CB79B}">
      <dgm:prSet/>
      <dgm:spPr/>
      <dgm:t>
        <a:bodyPr/>
        <a:lstStyle/>
        <a:p>
          <a:endParaRPr lang="tr-TR" sz="1000">
            <a:latin typeface="Times New Roman" panose="02020603050405020304" pitchFamily="18" charset="0"/>
            <a:cs typeface="Times New Roman" panose="02020603050405020304" pitchFamily="18" charset="0"/>
          </a:endParaRPr>
        </a:p>
      </dgm:t>
    </dgm:pt>
    <dgm:pt modelId="{D545BDB1-65F7-4C6F-8DB5-C81F61BC8B49}" type="sibTrans" cxnId="{13B29EE7-5EC5-44E4-A7E6-BE2B443CB79B}">
      <dgm:prSet/>
      <dgm:spPr/>
      <dgm:t>
        <a:bodyPr/>
        <a:lstStyle/>
        <a:p>
          <a:endParaRPr lang="tr-TR" sz="1000">
            <a:latin typeface="Times New Roman" panose="02020603050405020304" pitchFamily="18" charset="0"/>
            <a:cs typeface="Times New Roman" panose="02020603050405020304" pitchFamily="18" charset="0"/>
          </a:endParaRPr>
        </a:p>
      </dgm:t>
    </dgm:pt>
    <dgm:pt modelId="{0C87606D-FF06-4784-A4DE-2A4A6FA0C838}">
      <dgm:prSet custT="1"/>
      <dgm:spPr>
        <a:xfrm rot="5400000">
          <a:off x="5132475" y="-3224442"/>
          <a:ext cx="1050020"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spcAft>
              <a:spcPts val="600"/>
            </a:spcAft>
            <a:buChar char="•"/>
          </a:pPr>
          <a:r>
            <a:rPr lang="tr-TR" sz="2300" dirty="0">
              <a:solidFill>
                <a:srgbClr val="404040"/>
              </a:solidFill>
              <a:latin typeface="+mn-lt"/>
              <a:ea typeface="+mn-ea"/>
              <a:cs typeface="Times New Roman" panose="02020603050405020304" pitchFamily="18" charset="0"/>
            </a:rPr>
            <a:t>Astım ilişkili ölüm için risk faktörleri*</a:t>
          </a:r>
        </a:p>
      </dgm:t>
    </dgm:pt>
    <dgm:pt modelId="{F7723BCF-B546-427B-9CF4-2E979DC11ECC}" type="parTrans" cxnId="{0CFA96CF-0663-49B2-8BA3-7E767E4F81CC}">
      <dgm:prSet/>
      <dgm:spPr/>
      <dgm:t>
        <a:bodyPr/>
        <a:lstStyle/>
        <a:p>
          <a:endParaRPr lang="tr-TR" sz="1000">
            <a:latin typeface="Times New Roman" panose="02020603050405020304" pitchFamily="18" charset="0"/>
            <a:cs typeface="Times New Roman" panose="02020603050405020304" pitchFamily="18" charset="0"/>
          </a:endParaRPr>
        </a:p>
      </dgm:t>
    </dgm:pt>
    <dgm:pt modelId="{FD378B47-5806-497C-B307-EC080B800C51}" type="sibTrans" cxnId="{0CFA96CF-0663-49B2-8BA3-7E767E4F81CC}">
      <dgm:prSet/>
      <dgm:spPr/>
      <dgm:t>
        <a:bodyPr/>
        <a:lstStyle/>
        <a:p>
          <a:endParaRPr lang="tr-TR" sz="1000">
            <a:latin typeface="Times New Roman" panose="02020603050405020304" pitchFamily="18" charset="0"/>
            <a:cs typeface="Times New Roman" panose="02020603050405020304" pitchFamily="18" charset="0"/>
          </a:endParaRPr>
        </a:p>
      </dgm:t>
    </dgm:pt>
    <dgm:pt modelId="{ABBC0333-A4A2-4CA1-A698-A67A95EB3745}">
      <dgm:prSet custT="1"/>
      <dgm:spPr>
        <a:xfrm rot="5400000">
          <a:off x="5132475" y="-3224442"/>
          <a:ext cx="1050020"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spcAft>
              <a:spcPts val="600"/>
            </a:spcAft>
            <a:buChar char="•"/>
          </a:pPr>
          <a:r>
            <a:rPr lang="tr-TR" sz="2300" dirty="0">
              <a:solidFill>
                <a:srgbClr val="404040"/>
              </a:solidFill>
              <a:latin typeface="+mn-lt"/>
              <a:ea typeface="+mn-ea"/>
              <a:cs typeface="Times New Roman" panose="02020603050405020304" pitchFamily="18" charset="0"/>
            </a:rPr>
            <a:t>Kullanmakta olduğu tüm kontrol edici ve kurtarıcı ilaçların dozları ve cihazları, ilaç uyumu, doz ayarlamaları ve almakta olduğu tedaviye yanıtı </a:t>
          </a:r>
        </a:p>
      </dgm:t>
    </dgm:pt>
    <dgm:pt modelId="{1A38048B-C0BE-4D17-B9A3-B3F711E88CC7}" type="sibTrans" cxnId="{58BB7D1A-C112-4E03-9135-1F3EFB563702}">
      <dgm:prSet/>
      <dgm:spPr/>
      <dgm:t>
        <a:bodyPr/>
        <a:lstStyle/>
        <a:p>
          <a:endParaRPr lang="tr-TR" sz="1000">
            <a:latin typeface="Times New Roman" panose="02020603050405020304" pitchFamily="18" charset="0"/>
            <a:cs typeface="Times New Roman" panose="02020603050405020304" pitchFamily="18" charset="0"/>
          </a:endParaRPr>
        </a:p>
      </dgm:t>
    </dgm:pt>
    <dgm:pt modelId="{D1BEBDC8-3B66-4EFC-8FB0-49A0BC901666}" type="parTrans" cxnId="{58BB7D1A-C112-4E03-9135-1F3EFB563702}">
      <dgm:prSet/>
      <dgm:spPr/>
      <dgm:t>
        <a:bodyPr/>
        <a:lstStyle/>
        <a:p>
          <a:endParaRPr lang="tr-TR" sz="1000">
            <a:latin typeface="Times New Roman" panose="02020603050405020304" pitchFamily="18" charset="0"/>
            <a:cs typeface="Times New Roman" panose="02020603050405020304" pitchFamily="18" charset="0"/>
          </a:endParaRPr>
        </a:p>
      </dgm:t>
    </dgm:pt>
    <dgm:pt modelId="{ADA62272-1DA3-4D6C-802E-59902A712F4B}" type="pres">
      <dgm:prSet presAssocID="{24ABCCF8-A7EB-4478-BB68-AC498D8B3AB2}" presName="linearFlow" presStyleCnt="0">
        <dgm:presLayoutVars>
          <dgm:dir/>
          <dgm:animLvl val="lvl"/>
          <dgm:resizeHandles val="exact"/>
        </dgm:presLayoutVars>
      </dgm:prSet>
      <dgm:spPr/>
      <dgm:t>
        <a:bodyPr/>
        <a:lstStyle/>
        <a:p>
          <a:endParaRPr lang="tr-TR"/>
        </a:p>
      </dgm:t>
    </dgm:pt>
    <dgm:pt modelId="{6B1B95A1-F6FC-4929-A798-4AB3A5AF5058}" type="pres">
      <dgm:prSet presAssocID="{5B0988B1-0C3C-4720-97E3-45429A7B7ACE}" presName="composite" presStyleCnt="0"/>
      <dgm:spPr/>
    </dgm:pt>
    <dgm:pt modelId="{955D1D8E-C9A5-46B9-BE79-4C15641F6058}" type="pres">
      <dgm:prSet presAssocID="{5B0988B1-0C3C-4720-97E3-45429A7B7ACE}" presName="parentText" presStyleLbl="alignNode1" presStyleIdx="0" presStyleCnt="1" custScaleX="93992" custScaleY="88611" custLinFactNeighborX="2277" custLinFactNeighborY="-7078">
        <dgm:presLayoutVars>
          <dgm:chMax val="1"/>
          <dgm:bulletEnabled val="1"/>
        </dgm:presLayoutVars>
      </dgm:prSet>
      <dgm:spPr>
        <a:xfrm rot="5400000">
          <a:off x="-171293" y="1371149"/>
          <a:ext cx="1141959" cy="799371"/>
        </a:xfrm>
        <a:prstGeom prst="chevron">
          <a:avLst/>
        </a:prstGeom>
      </dgm:spPr>
      <dgm:t>
        <a:bodyPr/>
        <a:lstStyle/>
        <a:p>
          <a:endParaRPr lang="tr-TR"/>
        </a:p>
      </dgm:t>
    </dgm:pt>
    <dgm:pt modelId="{3FB52F53-44C8-4A70-B2F0-5191CE57A020}" type="pres">
      <dgm:prSet presAssocID="{5B0988B1-0C3C-4720-97E3-45429A7B7ACE}" presName="descendantText" presStyleLbl="alignAcc1" presStyleIdx="0" presStyleCnt="1" custScaleY="119446" custLinFactNeighborX="185" custLinFactNeighborY="7835">
        <dgm:presLayoutVars>
          <dgm:bulletEnabled val="1"/>
        </dgm:presLayoutVars>
      </dgm:prSet>
      <dgm:spPr>
        <a:prstGeom prst="round2SameRect">
          <a:avLst/>
        </a:prstGeom>
      </dgm:spPr>
      <dgm:t>
        <a:bodyPr/>
        <a:lstStyle/>
        <a:p>
          <a:endParaRPr lang="tr-TR"/>
        </a:p>
      </dgm:t>
    </dgm:pt>
  </dgm:ptLst>
  <dgm:cxnLst>
    <dgm:cxn modelId="{0CFA96CF-0663-49B2-8BA3-7E767E4F81CC}" srcId="{5B0988B1-0C3C-4720-97E3-45429A7B7ACE}" destId="{0C87606D-FF06-4784-A4DE-2A4A6FA0C838}" srcOrd="3" destOrd="0" parTransId="{F7723BCF-B546-427B-9CF4-2E979DC11ECC}" sibTransId="{FD378B47-5806-497C-B307-EC080B800C51}"/>
    <dgm:cxn modelId="{58BB7D1A-C112-4E03-9135-1F3EFB563702}" srcId="{5B0988B1-0C3C-4720-97E3-45429A7B7ACE}" destId="{ABBC0333-A4A2-4CA1-A698-A67A95EB3745}" srcOrd="4" destOrd="0" parTransId="{D1BEBDC8-3B66-4EFC-8FB0-49A0BC901666}" sibTransId="{1A38048B-C0BE-4D17-B9A3-B3F711E88CC7}"/>
    <dgm:cxn modelId="{2F7A83B6-7FDB-4160-87FE-8E265D2560A4}" type="presOf" srcId="{0C87606D-FF06-4784-A4DE-2A4A6FA0C838}" destId="{3FB52F53-44C8-4A70-B2F0-5191CE57A020}" srcOrd="0" destOrd="3" presId="urn:microsoft.com/office/officeart/2005/8/layout/chevron2"/>
    <dgm:cxn modelId="{13B29EE7-5EC5-44E4-A7E6-BE2B443CB79B}" srcId="{5B0988B1-0C3C-4720-97E3-45429A7B7ACE}" destId="{F240083D-FD62-4D12-9C0B-AA0EC528CF6D}" srcOrd="2" destOrd="0" parTransId="{71E902B5-1AB1-44C9-9E82-2248E7AD2ABE}" sibTransId="{D545BDB1-65F7-4C6F-8DB5-C81F61BC8B49}"/>
    <dgm:cxn modelId="{1DD4C258-066C-4023-9393-0315FBEF2002}" type="presOf" srcId="{24ABCCF8-A7EB-4478-BB68-AC498D8B3AB2}" destId="{ADA62272-1DA3-4D6C-802E-59902A712F4B}" srcOrd="0" destOrd="0" presId="urn:microsoft.com/office/officeart/2005/8/layout/chevron2"/>
    <dgm:cxn modelId="{C8BC6808-9747-48D0-A615-2BA9AD34BE49}" type="presOf" srcId="{5B0988B1-0C3C-4720-97E3-45429A7B7ACE}" destId="{955D1D8E-C9A5-46B9-BE79-4C15641F6058}" srcOrd="0" destOrd="0" presId="urn:microsoft.com/office/officeart/2005/8/layout/chevron2"/>
    <dgm:cxn modelId="{3AA57853-A956-4BBA-8D41-3AB389326941}" srcId="{24ABCCF8-A7EB-4478-BB68-AC498D8B3AB2}" destId="{5B0988B1-0C3C-4720-97E3-45429A7B7ACE}" srcOrd="0" destOrd="0" parTransId="{F1621520-11A3-41B9-A7B4-39F2EFF84473}" sibTransId="{CC358556-E365-4E49-8022-540DD0DA324A}"/>
    <dgm:cxn modelId="{E20AA9B3-60ED-423E-908C-BBE3EC9DCFD5}" srcId="{5B0988B1-0C3C-4720-97E3-45429A7B7ACE}" destId="{2E088572-5484-46F1-8C46-E9A33C28C794}" srcOrd="1" destOrd="0" parTransId="{3369890F-5F96-4E70-9610-D639DB2236A9}" sibTransId="{450A6D97-0CB7-4BAA-9262-3AE8CF90DEE5}"/>
    <dgm:cxn modelId="{6D5361DB-719D-4DB0-BDA5-D827556BD657}" srcId="{5B0988B1-0C3C-4720-97E3-45429A7B7ACE}" destId="{6C0B8880-8226-4AC4-B0ED-980B6327A771}" srcOrd="0" destOrd="0" parTransId="{A264E226-5FCE-4BB8-943B-119389784D7F}" sibTransId="{78FE1300-C62D-4503-B492-2EFB5624A56E}"/>
    <dgm:cxn modelId="{46CD9EA8-B58D-41BC-A758-E9B997AC6891}" type="presOf" srcId="{2E088572-5484-46F1-8C46-E9A33C28C794}" destId="{3FB52F53-44C8-4A70-B2F0-5191CE57A020}" srcOrd="0" destOrd="1" presId="urn:microsoft.com/office/officeart/2005/8/layout/chevron2"/>
    <dgm:cxn modelId="{BF43C19D-5607-412A-942B-A458846DFED7}" type="presOf" srcId="{6C0B8880-8226-4AC4-B0ED-980B6327A771}" destId="{3FB52F53-44C8-4A70-B2F0-5191CE57A020}" srcOrd="0" destOrd="0" presId="urn:microsoft.com/office/officeart/2005/8/layout/chevron2"/>
    <dgm:cxn modelId="{2F0E3BD4-2897-425E-AB14-97CFFD400961}" type="presOf" srcId="{ABBC0333-A4A2-4CA1-A698-A67A95EB3745}" destId="{3FB52F53-44C8-4A70-B2F0-5191CE57A020}" srcOrd="0" destOrd="4" presId="urn:microsoft.com/office/officeart/2005/8/layout/chevron2"/>
    <dgm:cxn modelId="{C5836D13-BCCF-4213-A82E-93C1DDEEAA8A}" type="presOf" srcId="{F240083D-FD62-4D12-9C0B-AA0EC528CF6D}" destId="{3FB52F53-44C8-4A70-B2F0-5191CE57A020}" srcOrd="0" destOrd="2" presId="urn:microsoft.com/office/officeart/2005/8/layout/chevron2"/>
    <dgm:cxn modelId="{10C177A8-D407-4706-A821-C47A951C4034}" type="presParOf" srcId="{ADA62272-1DA3-4D6C-802E-59902A712F4B}" destId="{6B1B95A1-F6FC-4929-A798-4AB3A5AF5058}" srcOrd="0" destOrd="0" presId="urn:microsoft.com/office/officeart/2005/8/layout/chevron2"/>
    <dgm:cxn modelId="{C50A395F-8230-4348-AA0A-232439DC207E}" type="presParOf" srcId="{6B1B95A1-F6FC-4929-A798-4AB3A5AF5058}" destId="{955D1D8E-C9A5-46B9-BE79-4C15641F6058}" srcOrd="0" destOrd="0" presId="urn:microsoft.com/office/officeart/2005/8/layout/chevron2"/>
    <dgm:cxn modelId="{E1FFC13D-B9E4-427C-88F7-2F7CC2093EBF}" type="presParOf" srcId="{6B1B95A1-F6FC-4929-A798-4AB3A5AF5058}" destId="{3FB52F53-44C8-4A70-B2F0-5191CE57A02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4ABCCF8-A7EB-4478-BB68-AC498D8B3AB2}" type="doc">
      <dgm:prSet loTypeId="urn:microsoft.com/office/officeart/2005/8/layout/chevron2" loCatId="list" qsTypeId="urn:microsoft.com/office/officeart/2005/8/quickstyle/simple4" qsCatId="simple" csTypeId="urn:microsoft.com/office/officeart/2005/8/colors/accent1_3" csCatId="accent1" phldr="1"/>
      <dgm:spPr/>
      <dgm:t>
        <a:bodyPr/>
        <a:lstStyle/>
        <a:p>
          <a:endParaRPr lang="tr-TR"/>
        </a:p>
      </dgm:t>
    </dgm:pt>
    <dgm:pt modelId="{CCCCA603-274C-4A37-9939-AC6D42A61424}">
      <dgm:prSet phldrT="[Metin]" custT="1"/>
      <dgm:spPr>
        <a:solidFill>
          <a:schemeClr val="bg1">
            <a:lumMod val="65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buNone/>
          </a:pPr>
          <a:r>
            <a:rPr lang="tr-TR" sz="2800" b="1" dirty="0">
              <a:solidFill>
                <a:sysClr val="window" lastClr="FFFFFF"/>
              </a:solidFill>
              <a:latin typeface="+mn-lt"/>
              <a:ea typeface="+mn-ea"/>
              <a:cs typeface="Times New Roman" panose="02020603050405020304" pitchFamily="18" charset="0"/>
            </a:rPr>
            <a:t>Fizik muayene</a:t>
          </a:r>
        </a:p>
      </dgm:t>
    </dgm:pt>
    <dgm:pt modelId="{C5D2CCA7-4FED-4895-B841-2649D82501F2}" type="parTrans" cxnId="{E469C07B-7E13-4696-89E2-80058EA856D5}">
      <dgm:prSet/>
      <dgm:spPr/>
      <dgm:t>
        <a:bodyPr/>
        <a:lstStyle/>
        <a:p>
          <a:endParaRPr lang="tr-TR" sz="1000">
            <a:latin typeface="Times New Roman" panose="02020603050405020304" pitchFamily="18" charset="0"/>
            <a:cs typeface="Times New Roman" panose="02020603050405020304" pitchFamily="18" charset="0"/>
          </a:endParaRPr>
        </a:p>
      </dgm:t>
    </dgm:pt>
    <dgm:pt modelId="{342A9775-3748-423A-8079-BF5422934D19}" type="sibTrans" cxnId="{E469C07B-7E13-4696-89E2-80058EA856D5}">
      <dgm:prSet/>
      <dgm:spPr/>
      <dgm:t>
        <a:bodyPr/>
        <a:lstStyle/>
        <a:p>
          <a:endParaRPr lang="tr-TR" sz="1000">
            <a:latin typeface="Times New Roman" panose="02020603050405020304" pitchFamily="18" charset="0"/>
            <a:cs typeface="Times New Roman" panose="02020603050405020304" pitchFamily="18" charset="0"/>
          </a:endParaRPr>
        </a:p>
      </dgm:t>
    </dgm:pt>
    <dgm:pt modelId="{61F02EF2-90D2-4513-A0B9-C90602101EE8}">
      <dgm:prSet phldrT="[Metin]" custT="1"/>
      <dgm:spPr>
        <a:xfrm rot="5400000">
          <a:off x="5291793" y="-2217275"/>
          <a:ext cx="731384"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Atağın şiddeti ile ilgili vital bulguları (bilinç durumu, vücut ısısı, kalp atım hızı, solunum sayısı, kan basıncı vb.) değerlendir.</a:t>
          </a:r>
          <a:endParaRPr lang="tr-TR" sz="2300" b="1" i="0" dirty="0">
            <a:solidFill>
              <a:srgbClr val="404040"/>
            </a:solidFill>
            <a:latin typeface="+mn-lt"/>
            <a:ea typeface="+mn-ea"/>
            <a:cs typeface="Times New Roman" panose="02020603050405020304" pitchFamily="18" charset="0"/>
          </a:endParaRPr>
        </a:p>
      </dgm:t>
    </dgm:pt>
    <dgm:pt modelId="{1BFEBF23-39B0-4E9A-BBD8-7C6F4DD57333}" type="parTrans" cxnId="{87AF777E-CA13-4405-A6A1-A41B19A6521C}">
      <dgm:prSet/>
      <dgm:spPr/>
      <dgm:t>
        <a:bodyPr/>
        <a:lstStyle/>
        <a:p>
          <a:endParaRPr lang="tr-TR" sz="1000">
            <a:latin typeface="Times New Roman" panose="02020603050405020304" pitchFamily="18" charset="0"/>
            <a:cs typeface="Times New Roman" panose="02020603050405020304" pitchFamily="18" charset="0"/>
          </a:endParaRPr>
        </a:p>
      </dgm:t>
    </dgm:pt>
    <dgm:pt modelId="{87041A05-BEF4-4D52-B410-1713560EF64C}" type="sibTrans" cxnId="{87AF777E-CA13-4405-A6A1-A41B19A6521C}">
      <dgm:prSet/>
      <dgm:spPr/>
      <dgm:t>
        <a:bodyPr/>
        <a:lstStyle/>
        <a:p>
          <a:endParaRPr lang="tr-TR" sz="1000">
            <a:latin typeface="Times New Roman" panose="02020603050405020304" pitchFamily="18" charset="0"/>
            <a:cs typeface="Times New Roman" panose="02020603050405020304" pitchFamily="18" charset="0"/>
          </a:endParaRPr>
        </a:p>
      </dgm:t>
    </dgm:pt>
    <dgm:pt modelId="{B19A2B5F-F96B-46B0-AA8A-D893E42485AE}">
      <dgm:prSet custT="1"/>
      <dgm:spPr>
        <a:xfrm rot="5400000">
          <a:off x="5291793" y="-2217275"/>
          <a:ext cx="731384"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Komplike durumları (anafilaksi, pnömoni, pnömotoraks vb.) ayırt et.</a:t>
          </a:r>
        </a:p>
      </dgm:t>
    </dgm:pt>
    <dgm:pt modelId="{F1857B93-9A8A-44B4-AE76-ACC2354B4C5B}" type="parTrans" cxnId="{0FC64C33-5B00-439D-86CD-BB359682AB53}">
      <dgm:prSet/>
      <dgm:spPr/>
      <dgm:t>
        <a:bodyPr/>
        <a:lstStyle/>
        <a:p>
          <a:endParaRPr lang="tr-TR" sz="1000">
            <a:latin typeface="Times New Roman" panose="02020603050405020304" pitchFamily="18" charset="0"/>
            <a:cs typeface="Times New Roman" panose="02020603050405020304" pitchFamily="18" charset="0"/>
          </a:endParaRPr>
        </a:p>
      </dgm:t>
    </dgm:pt>
    <dgm:pt modelId="{C36C2565-92F1-4DA2-B195-684BE82C7D9B}" type="sibTrans" cxnId="{0FC64C33-5B00-439D-86CD-BB359682AB53}">
      <dgm:prSet/>
      <dgm:spPr/>
      <dgm:t>
        <a:bodyPr/>
        <a:lstStyle/>
        <a:p>
          <a:endParaRPr lang="tr-TR" sz="1000">
            <a:latin typeface="Times New Roman" panose="02020603050405020304" pitchFamily="18" charset="0"/>
            <a:cs typeface="Times New Roman" panose="02020603050405020304" pitchFamily="18" charset="0"/>
          </a:endParaRPr>
        </a:p>
      </dgm:t>
    </dgm:pt>
    <dgm:pt modelId="{4D783C19-EF09-4700-A2D6-35FE341FFE70}">
      <dgm:prSet custT="1"/>
      <dgm:spPr>
        <a:xfrm rot="5400000">
          <a:off x="5291793" y="-2217275"/>
          <a:ext cx="731384" cy="9716228"/>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ln>
        <a:effectLst/>
      </dgm:spPr>
      <dgm:t>
        <a:bodyPr/>
        <a:lstStyle/>
        <a:p>
          <a:pPr algn="just">
            <a:spcAft>
              <a:spcPts val="600"/>
            </a:spcAft>
            <a:buChar char="•"/>
          </a:pPr>
          <a:r>
            <a:rPr lang="tr-TR" sz="2300" dirty="0">
              <a:solidFill>
                <a:srgbClr val="404040"/>
              </a:solidFill>
              <a:latin typeface="+mn-lt"/>
              <a:ea typeface="+mn-ea"/>
              <a:cs typeface="Times New Roman" panose="02020603050405020304" pitchFamily="18" charset="0"/>
            </a:rPr>
            <a:t>Akut nefes darlığı yapabilecek diğer sebepler (kalp yetmezliği, üst hava yolu disfonksiyonu, pulmoner emboli, yabancı cisim vb.) yönünden araştır.**</a:t>
          </a:r>
        </a:p>
      </dgm:t>
    </dgm:pt>
    <dgm:pt modelId="{8FA4159E-7124-41D8-AF88-66AA86B556CE}" type="parTrans" cxnId="{2C9F8914-4321-4343-93E2-2E2BADE3B21F}">
      <dgm:prSet/>
      <dgm:spPr/>
      <dgm:t>
        <a:bodyPr/>
        <a:lstStyle/>
        <a:p>
          <a:endParaRPr lang="tr-TR" sz="1000">
            <a:latin typeface="Times New Roman" panose="02020603050405020304" pitchFamily="18" charset="0"/>
            <a:cs typeface="Times New Roman" panose="02020603050405020304" pitchFamily="18" charset="0"/>
          </a:endParaRPr>
        </a:p>
      </dgm:t>
    </dgm:pt>
    <dgm:pt modelId="{129E44A1-5D29-4D0B-AFB1-3D45812BDC4F}" type="sibTrans" cxnId="{2C9F8914-4321-4343-93E2-2E2BADE3B21F}">
      <dgm:prSet/>
      <dgm:spPr/>
      <dgm:t>
        <a:bodyPr/>
        <a:lstStyle/>
        <a:p>
          <a:endParaRPr lang="tr-TR" sz="1000">
            <a:latin typeface="Times New Roman" panose="02020603050405020304" pitchFamily="18" charset="0"/>
            <a:cs typeface="Times New Roman" panose="02020603050405020304" pitchFamily="18" charset="0"/>
          </a:endParaRPr>
        </a:p>
      </dgm:t>
    </dgm:pt>
    <dgm:pt modelId="{ADA62272-1DA3-4D6C-802E-59902A712F4B}" type="pres">
      <dgm:prSet presAssocID="{24ABCCF8-A7EB-4478-BB68-AC498D8B3AB2}" presName="linearFlow" presStyleCnt="0">
        <dgm:presLayoutVars>
          <dgm:dir/>
          <dgm:animLvl val="lvl"/>
          <dgm:resizeHandles val="exact"/>
        </dgm:presLayoutVars>
      </dgm:prSet>
      <dgm:spPr/>
      <dgm:t>
        <a:bodyPr/>
        <a:lstStyle/>
        <a:p>
          <a:endParaRPr lang="tr-TR"/>
        </a:p>
      </dgm:t>
    </dgm:pt>
    <dgm:pt modelId="{04BBF064-84CE-4F57-A777-618E0DE329A5}" type="pres">
      <dgm:prSet presAssocID="{CCCCA603-274C-4A37-9939-AC6D42A61424}" presName="composite" presStyleCnt="0"/>
      <dgm:spPr/>
    </dgm:pt>
    <dgm:pt modelId="{371361F7-C9EF-4D5F-A2AF-64EE4D522025}" type="pres">
      <dgm:prSet presAssocID="{CCCCA603-274C-4A37-9939-AC6D42A61424}" presName="parentText" presStyleLbl="alignNode1" presStyleIdx="0" presStyleCnt="1" custScaleX="91989" custScaleY="86936" custLinFactNeighborX="2232" custLinFactNeighborY="-8446">
        <dgm:presLayoutVars>
          <dgm:chMax val="1"/>
          <dgm:bulletEnabled val="1"/>
        </dgm:presLayoutVars>
      </dgm:prSet>
      <dgm:spPr>
        <a:xfrm rot="5400000">
          <a:off x="-171293" y="2422544"/>
          <a:ext cx="1141959" cy="799371"/>
        </a:xfrm>
        <a:prstGeom prst="chevron">
          <a:avLst/>
        </a:prstGeom>
      </dgm:spPr>
      <dgm:t>
        <a:bodyPr/>
        <a:lstStyle/>
        <a:p>
          <a:endParaRPr lang="tr-TR"/>
        </a:p>
      </dgm:t>
    </dgm:pt>
    <dgm:pt modelId="{2FAF6A99-B47A-4FC8-845C-35F03F5F2BAC}" type="pres">
      <dgm:prSet presAssocID="{CCCCA603-274C-4A37-9939-AC6D42A61424}" presName="descendantText" presStyleLbl="alignAcc1" presStyleIdx="0" presStyleCnt="1" custScaleY="98533" custLinFactNeighborX="-182" custLinFactNeighborY="731">
        <dgm:presLayoutVars>
          <dgm:bulletEnabled val="1"/>
        </dgm:presLayoutVars>
      </dgm:prSet>
      <dgm:spPr>
        <a:prstGeom prst="round2SameRect">
          <a:avLst/>
        </a:prstGeom>
      </dgm:spPr>
      <dgm:t>
        <a:bodyPr/>
        <a:lstStyle/>
        <a:p>
          <a:endParaRPr lang="tr-TR"/>
        </a:p>
      </dgm:t>
    </dgm:pt>
  </dgm:ptLst>
  <dgm:cxnLst>
    <dgm:cxn modelId="{A740899F-B328-4D84-A4BF-33437D990BB2}" type="presOf" srcId="{4D783C19-EF09-4700-A2D6-35FE341FFE70}" destId="{2FAF6A99-B47A-4FC8-845C-35F03F5F2BAC}" srcOrd="0" destOrd="2" presId="urn:microsoft.com/office/officeart/2005/8/layout/chevron2"/>
    <dgm:cxn modelId="{A39F1789-3085-4D5C-9741-20F0CE6D172A}" type="presOf" srcId="{61F02EF2-90D2-4513-A0B9-C90602101EE8}" destId="{2FAF6A99-B47A-4FC8-845C-35F03F5F2BAC}" srcOrd="0" destOrd="0" presId="urn:microsoft.com/office/officeart/2005/8/layout/chevron2"/>
    <dgm:cxn modelId="{1DD4C258-066C-4023-9393-0315FBEF2002}" type="presOf" srcId="{24ABCCF8-A7EB-4478-BB68-AC498D8B3AB2}" destId="{ADA62272-1DA3-4D6C-802E-59902A712F4B}" srcOrd="0" destOrd="0" presId="urn:microsoft.com/office/officeart/2005/8/layout/chevron2"/>
    <dgm:cxn modelId="{2C9F8914-4321-4343-93E2-2E2BADE3B21F}" srcId="{CCCCA603-274C-4A37-9939-AC6D42A61424}" destId="{4D783C19-EF09-4700-A2D6-35FE341FFE70}" srcOrd="2" destOrd="0" parTransId="{8FA4159E-7124-41D8-AF88-66AA86B556CE}" sibTransId="{129E44A1-5D29-4D0B-AFB1-3D45812BDC4F}"/>
    <dgm:cxn modelId="{0D989E36-A1A8-41B0-895D-00CBE5C31637}" type="presOf" srcId="{B19A2B5F-F96B-46B0-AA8A-D893E42485AE}" destId="{2FAF6A99-B47A-4FC8-845C-35F03F5F2BAC}" srcOrd="0" destOrd="1" presId="urn:microsoft.com/office/officeart/2005/8/layout/chevron2"/>
    <dgm:cxn modelId="{0FC64C33-5B00-439D-86CD-BB359682AB53}" srcId="{CCCCA603-274C-4A37-9939-AC6D42A61424}" destId="{B19A2B5F-F96B-46B0-AA8A-D893E42485AE}" srcOrd="1" destOrd="0" parTransId="{F1857B93-9A8A-44B4-AE76-ACC2354B4C5B}" sibTransId="{C36C2565-92F1-4DA2-B195-684BE82C7D9B}"/>
    <dgm:cxn modelId="{0929EFBA-E39A-46B6-ABB4-355D88E004F9}" type="presOf" srcId="{CCCCA603-274C-4A37-9939-AC6D42A61424}" destId="{371361F7-C9EF-4D5F-A2AF-64EE4D522025}" srcOrd="0" destOrd="0" presId="urn:microsoft.com/office/officeart/2005/8/layout/chevron2"/>
    <dgm:cxn modelId="{87AF777E-CA13-4405-A6A1-A41B19A6521C}" srcId="{CCCCA603-274C-4A37-9939-AC6D42A61424}" destId="{61F02EF2-90D2-4513-A0B9-C90602101EE8}" srcOrd="0" destOrd="0" parTransId="{1BFEBF23-39B0-4E9A-BBD8-7C6F4DD57333}" sibTransId="{87041A05-BEF4-4D52-B410-1713560EF64C}"/>
    <dgm:cxn modelId="{E469C07B-7E13-4696-89E2-80058EA856D5}" srcId="{24ABCCF8-A7EB-4478-BB68-AC498D8B3AB2}" destId="{CCCCA603-274C-4A37-9939-AC6D42A61424}" srcOrd="0" destOrd="0" parTransId="{C5D2CCA7-4FED-4895-B841-2649D82501F2}" sibTransId="{342A9775-3748-423A-8079-BF5422934D19}"/>
    <dgm:cxn modelId="{A00DBC91-880B-40CB-BEEF-19C97477E538}" type="presParOf" srcId="{ADA62272-1DA3-4D6C-802E-59902A712F4B}" destId="{04BBF064-84CE-4F57-A777-618E0DE329A5}" srcOrd="0" destOrd="0" presId="urn:microsoft.com/office/officeart/2005/8/layout/chevron2"/>
    <dgm:cxn modelId="{BBA3B438-E26C-430A-8077-1D746BE8F5F7}" type="presParOf" srcId="{04BBF064-84CE-4F57-A777-618E0DE329A5}" destId="{371361F7-C9EF-4D5F-A2AF-64EE4D522025}" srcOrd="0" destOrd="0" presId="urn:microsoft.com/office/officeart/2005/8/layout/chevron2"/>
    <dgm:cxn modelId="{5F075460-C436-489F-AFF4-97BC34657E1C}" type="presParOf" srcId="{04BBF064-84CE-4F57-A777-618E0DE329A5}" destId="{2FAF6A99-B47A-4FC8-845C-35F03F5F2B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4ABCCF8-A7EB-4478-BB68-AC498D8B3AB2}" type="doc">
      <dgm:prSet loTypeId="urn:microsoft.com/office/officeart/2005/8/layout/chevron2" loCatId="list" qsTypeId="urn:microsoft.com/office/officeart/2005/8/quickstyle/simple4" qsCatId="simple" csTypeId="urn:microsoft.com/office/officeart/2005/8/colors/accent1_3" csCatId="accent1" phldr="1"/>
      <dgm:spPr/>
      <dgm:t>
        <a:bodyPr/>
        <a:lstStyle/>
        <a:p>
          <a:endParaRPr lang="tr-TR"/>
        </a:p>
      </dgm:t>
    </dgm:pt>
    <dgm:pt modelId="{7D524C18-73F7-4B32-9739-2062D3741FF0}">
      <dgm:prSet custT="1"/>
      <dgm:spPr>
        <a:solidFill>
          <a:schemeClr val="bg1">
            <a:lumMod val="75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buNone/>
          </a:pPr>
          <a:r>
            <a:rPr lang="tr-TR" sz="2800" b="1" dirty="0">
              <a:solidFill>
                <a:sysClr val="window" lastClr="FFFFFF"/>
              </a:solidFill>
              <a:latin typeface="+mn-lt"/>
              <a:ea typeface="+mn-ea"/>
              <a:cs typeface="Times New Roman" panose="02020603050405020304" pitchFamily="18" charset="0"/>
            </a:rPr>
            <a:t>Objektif  ölçümler </a:t>
          </a:r>
        </a:p>
      </dgm:t>
    </dgm:pt>
    <dgm:pt modelId="{2FA6043C-4BA9-4FB7-A022-76F1193935EA}" type="parTrans" cxnId="{084614EA-BB41-4928-A962-9CF91E4B8866}">
      <dgm:prSet/>
      <dgm:spPr/>
      <dgm:t>
        <a:bodyPr/>
        <a:lstStyle/>
        <a:p>
          <a:endParaRPr lang="tr-TR" sz="1050">
            <a:latin typeface="+mn-lt"/>
            <a:cs typeface="Times New Roman" panose="02020603050405020304" pitchFamily="18" charset="0"/>
          </a:endParaRPr>
        </a:p>
      </dgm:t>
    </dgm:pt>
    <dgm:pt modelId="{D2E82EF1-584E-46F9-83BA-64ECE830BB43}" type="sibTrans" cxnId="{084614EA-BB41-4928-A962-9CF91E4B8866}">
      <dgm:prSet/>
      <dgm:spPr/>
      <dgm:t>
        <a:bodyPr/>
        <a:lstStyle/>
        <a:p>
          <a:endParaRPr lang="tr-TR" sz="1050">
            <a:latin typeface="+mn-lt"/>
            <a:cs typeface="Times New Roman" panose="02020603050405020304" pitchFamily="18" charset="0"/>
          </a:endParaRPr>
        </a:p>
      </dgm:t>
    </dgm:pt>
    <dgm:pt modelId="{2DB29D3F-A98C-4D8D-AC5A-C121D0CAC0AD}">
      <dgm:prSet custT="1"/>
      <dgm:spPr>
        <a:xfrm rot="5400000">
          <a:off x="5371472" y="-1265794"/>
          <a:ext cx="572025" cy="9716228"/>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ln>
        <a:effectLst/>
      </dgm:spPr>
      <dgm:t>
        <a:bodyPr/>
        <a:lstStyle/>
        <a:p>
          <a:pPr>
            <a:spcAft>
              <a:spcPts val="600"/>
            </a:spcAft>
            <a:buChar char="•"/>
          </a:pPr>
          <a:r>
            <a:rPr lang="tr-TR" sz="2300" b="1" dirty="0">
              <a:solidFill>
                <a:srgbClr val="404040"/>
              </a:solidFill>
              <a:latin typeface="+mn-lt"/>
              <a:ea typeface="+mn-ea"/>
              <a:cs typeface="Times New Roman" panose="02020603050405020304" pitchFamily="18" charset="0"/>
            </a:rPr>
            <a:t>Nabız oksimetri:</a:t>
          </a:r>
          <a:r>
            <a:rPr lang="tr-TR" sz="2300" i="1" dirty="0">
              <a:solidFill>
                <a:srgbClr val="404040"/>
              </a:solidFill>
              <a:latin typeface="+mn-lt"/>
              <a:ea typeface="+mn-ea"/>
              <a:cs typeface="Times New Roman" panose="02020603050405020304" pitchFamily="18" charset="0"/>
            </a:rPr>
            <a:t> </a:t>
          </a:r>
          <a:r>
            <a:rPr lang="tr-TR" sz="2300" dirty="0">
              <a:solidFill>
                <a:srgbClr val="404040"/>
              </a:solidFill>
              <a:latin typeface="+mn-lt"/>
              <a:ea typeface="+mn-ea"/>
              <a:cs typeface="Times New Roman" panose="02020603050405020304" pitchFamily="18" charset="0"/>
            </a:rPr>
            <a:t>Oksijen satürasyonu %90’ın altında ise dikkat et, agresif tedavi ihtiyacını gösterir.</a:t>
          </a:r>
        </a:p>
      </dgm:t>
    </dgm:pt>
    <dgm:pt modelId="{C9B0E176-3B28-4CEF-9ECE-E63125D16990}" type="parTrans" cxnId="{A8B825ED-ACE3-4F47-A9AD-4D89011DC16E}">
      <dgm:prSet/>
      <dgm:spPr/>
      <dgm:t>
        <a:bodyPr/>
        <a:lstStyle/>
        <a:p>
          <a:endParaRPr lang="tr-TR" sz="1050">
            <a:latin typeface="+mn-lt"/>
            <a:cs typeface="Times New Roman" panose="02020603050405020304" pitchFamily="18" charset="0"/>
          </a:endParaRPr>
        </a:p>
      </dgm:t>
    </dgm:pt>
    <dgm:pt modelId="{873038FF-EA9C-4C5B-B58C-3F18706B2A9F}" type="sibTrans" cxnId="{A8B825ED-ACE3-4F47-A9AD-4D89011DC16E}">
      <dgm:prSet/>
      <dgm:spPr/>
      <dgm:t>
        <a:bodyPr/>
        <a:lstStyle/>
        <a:p>
          <a:endParaRPr lang="tr-TR" sz="1050">
            <a:latin typeface="+mn-lt"/>
            <a:cs typeface="Times New Roman" panose="02020603050405020304" pitchFamily="18" charset="0"/>
          </a:endParaRPr>
        </a:p>
      </dgm:t>
    </dgm:pt>
    <dgm:pt modelId="{FB6F6FB6-B8C9-4BC6-A614-EED29A9D3B62}">
      <dgm:prSet custT="1"/>
      <dgm:spPr>
        <a:xfrm rot="5400000">
          <a:off x="5371472" y="-1265794"/>
          <a:ext cx="572025" cy="9716228"/>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ln>
        <a:effectLst/>
      </dgm:spPr>
      <dgm:t>
        <a:bodyPr/>
        <a:lstStyle/>
        <a:p>
          <a:pPr>
            <a:spcAft>
              <a:spcPts val="600"/>
            </a:spcAft>
            <a:buChar char="•"/>
          </a:pPr>
          <a:r>
            <a:rPr lang="tr-TR" sz="2300" b="1" dirty="0">
              <a:solidFill>
                <a:srgbClr val="404040"/>
              </a:solidFill>
              <a:latin typeface="+mn-lt"/>
              <a:ea typeface="+mn-ea"/>
              <a:cs typeface="Times New Roman" panose="02020603050405020304" pitchFamily="18" charset="0"/>
            </a:rPr>
            <a:t>PEF:  </a:t>
          </a:r>
          <a:r>
            <a:rPr lang="tr-TR" sz="2300" b="0" dirty="0">
              <a:solidFill>
                <a:srgbClr val="404040"/>
              </a:solidFill>
              <a:latin typeface="+mn-lt"/>
              <a:ea typeface="+mn-ea"/>
              <a:cs typeface="Times New Roman" panose="02020603050405020304" pitchFamily="18" charset="0"/>
            </a:rPr>
            <a:t>Atak ciddiyetinin değerlendirilmesinde önemlidir, mümkünse kişinin en iyi değerinin üzerinden değerlendir</a:t>
          </a:r>
          <a:r>
            <a:rPr lang="tr-TR" sz="2300" b="0" dirty="0">
              <a:solidFill>
                <a:sysClr val="windowText" lastClr="000000">
                  <a:hueOff val="0"/>
                  <a:satOff val="0"/>
                  <a:lumOff val="0"/>
                  <a:alphaOff val="0"/>
                </a:sysClr>
              </a:solidFill>
              <a:latin typeface="+mn-lt"/>
              <a:ea typeface="+mn-ea"/>
              <a:cs typeface="Times New Roman" panose="02020603050405020304" pitchFamily="18" charset="0"/>
            </a:rPr>
            <a:t>.</a:t>
          </a:r>
          <a:endParaRPr lang="tr-TR" sz="2300" b="1" dirty="0">
            <a:solidFill>
              <a:sysClr val="windowText" lastClr="000000">
                <a:hueOff val="0"/>
                <a:satOff val="0"/>
                <a:lumOff val="0"/>
                <a:alphaOff val="0"/>
              </a:sysClr>
            </a:solidFill>
            <a:latin typeface="+mn-lt"/>
            <a:ea typeface="+mn-ea"/>
            <a:cs typeface="Times New Roman" panose="02020603050405020304" pitchFamily="18" charset="0"/>
          </a:endParaRPr>
        </a:p>
      </dgm:t>
    </dgm:pt>
    <dgm:pt modelId="{51531245-F2B2-4CF1-95CA-304BC119025D}" type="parTrans" cxnId="{76FC691A-5D0D-4063-8F93-03AD1990C159}">
      <dgm:prSet/>
      <dgm:spPr/>
      <dgm:t>
        <a:bodyPr/>
        <a:lstStyle/>
        <a:p>
          <a:endParaRPr lang="tr-TR" sz="1050">
            <a:latin typeface="+mn-lt"/>
            <a:cs typeface="Times New Roman" panose="02020603050405020304" pitchFamily="18" charset="0"/>
          </a:endParaRPr>
        </a:p>
      </dgm:t>
    </dgm:pt>
    <dgm:pt modelId="{B0E132E0-2A45-4366-BBAB-B9B5D6C8AAC9}" type="sibTrans" cxnId="{76FC691A-5D0D-4063-8F93-03AD1990C159}">
      <dgm:prSet/>
      <dgm:spPr/>
      <dgm:t>
        <a:bodyPr/>
        <a:lstStyle/>
        <a:p>
          <a:endParaRPr lang="tr-TR" sz="1050">
            <a:latin typeface="+mn-lt"/>
            <a:cs typeface="Times New Roman" panose="02020603050405020304" pitchFamily="18" charset="0"/>
          </a:endParaRPr>
        </a:p>
      </dgm:t>
    </dgm:pt>
    <dgm:pt modelId="{ADA62272-1DA3-4D6C-802E-59902A712F4B}" type="pres">
      <dgm:prSet presAssocID="{24ABCCF8-A7EB-4478-BB68-AC498D8B3AB2}" presName="linearFlow" presStyleCnt="0">
        <dgm:presLayoutVars>
          <dgm:dir/>
          <dgm:animLvl val="lvl"/>
          <dgm:resizeHandles val="exact"/>
        </dgm:presLayoutVars>
      </dgm:prSet>
      <dgm:spPr/>
      <dgm:t>
        <a:bodyPr/>
        <a:lstStyle/>
        <a:p>
          <a:endParaRPr lang="tr-TR"/>
        </a:p>
      </dgm:t>
    </dgm:pt>
    <dgm:pt modelId="{A64BEEB2-9287-4009-9F99-B2C8254E15A5}" type="pres">
      <dgm:prSet presAssocID="{7D524C18-73F7-4B32-9739-2062D3741FF0}" presName="composite" presStyleCnt="0"/>
      <dgm:spPr/>
    </dgm:pt>
    <dgm:pt modelId="{D211F086-F858-4B61-8BAF-8331C02D7C14}" type="pres">
      <dgm:prSet presAssocID="{7D524C18-73F7-4B32-9739-2062D3741FF0}" presName="parentText" presStyleLbl="alignNode1" presStyleIdx="0" presStyleCnt="1" custScaleX="81174" custScaleY="80915" custLinFactNeighborX="3033" custLinFactNeighborY="-345">
        <dgm:presLayoutVars>
          <dgm:chMax val="1"/>
          <dgm:bulletEnabled val="1"/>
        </dgm:presLayoutVars>
      </dgm:prSet>
      <dgm:spPr>
        <a:xfrm rot="5400000">
          <a:off x="-171293" y="3380672"/>
          <a:ext cx="1141959" cy="799371"/>
        </a:xfrm>
        <a:prstGeom prst="chevron">
          <a:avLst/>
        </a:prstGeom>
      </dgm:spPr>
      <dgm:t>
        <a:bodyPr/>
        <a:lstStyle/>
        <a:p>
          <a:endParaRPr lang="tr-TR"/>
        </a:p>
      </dgm:t>
    </dgm:pt>
    <dgm:pt modelId="{559CE534-12B8-4ECD-BE56-01AAD4D9BD34}" type="pres">
      <dgm:prSet presAssocID="{7D524C18-73F7-4B32-9739-2062D3741FF0}" presName="descendantText" presStyleLbl="alignAcc1" presStyleIdx="0" presStyleCnt="1" custScaleY="77064" custLinFactNeighborX="-5428" custLinFactNeighborY="-12137">
        <dgm:presLayoutVars>
          <dgm:bulletEnabled val="1"/>
        </dgm:presLayoutVars>
      </dgm:prSet>
      <dgm:spPr>
        <a:prstGeom prst="round2SameRect">
          <a:avLst/>
        </a:prstGeom>
      </dgm:spPr>
      <dgm:t>
        <a:bodyPr/>
        <a:lstStyle/>
        <a:p>
          <a:endParaRPr lang="tr-TR"/>
        </a:p>
      </dgm:t>
    </dgm:pt>
  </dgm:ptLst>
  <dgm:cxnLst>
    <dgm:cxn modelId="{084614EA-BB41-4928-A962-9CF91E4B8866}" srcId="{24ABCCF8-A7EB-4478-BB68-AC498D8B3AB2}" destId="{7D524C18-73F7-4B32-9739-2062D3741FF0}" srcOrd="0" destOrd="0" parTransId="{2FA6043C-4BA9-4FB7-A022-76F1193935EA}" sibTransId="{D2E82EF1-584E-46F9-83BA-64ECE830BB43}"/>
    <dgm:cxn modelId="{1DD4C258-066C-4023-9393-0315FBEF2002}" type="presOf" srcId="{24ABCCF8-A7EB-4478-BB68-AC498D8B3AB2}" destId="{ADA62272-1DA3-4D6C-802E-59902A712F4B}" srcOrd="0" destOrd="0" presId="urn:microsoft.com/office/officeart/2005/8/layout/chevron2"/>
    <dgm:cxn modelId="{BE8EE7EB-1B4C-4764-9292-8BC02E255D71}" type="presOf" srcId="{2DB29D3F-A98C-4D8D-AC5A-C121D0CAC0AD}" destId="{559CE534-12B8-4ECD-BE56-01AAD4D9BD34}" srcOrd="0" destOrd="0" presId="urn:microsoft.com/office/officeart/2005/8/layout/chevron2"/>
    <dgm:cxn modelId="{76FC691A-5D0D-4063-8F93-03AD1990C159}" srcId="{7D524C18-73F7-4B32-9739-2062D3741FF0}" destId="{FB6F6FB6-B8C9-4BC6-A614-EED29A9D3B62}" srcOrd="1" destOrd="0" parTransId="{51531245-F2B2-4CF1-95CA-304BC119025D}" sibTransId="{B0E132E0-2A45-4366-BBAB-B9B5D6C8AAC9}"/>
    <dgm:cxn modelId="{08851844-2F0C-42A6-B14C-22BB40B36AC7}" type="presOf" srcId="{FB6F6FB6-B8C9-4BC6-A614-EED29A9D3B62}" destId="{559CE534-12B8-4ECD-BE56-01AAD4D9BD34}" srcOrd="0" destOrd="1" presId="urn:microsoft.com/office/officeart/2005/8/layout/chevron2"/>
    <dgm:cxn modelId="{A8B825ED-ACE3-4F47-A9AD-4D89011DC16E}" srcId="{7D524C18-73F7-4B32-9739-2062D3741FF0}" destId="{2DB29D3F-A98C-4D8D-AC5A-C121D0CAC0AD}" srcOrd="0" destOrd="0" parTransId="{C9B0E176-3B28-4CEF-9ECE-E63125D16990}" sibTransId="{873038FF-EA9C-4C5B-B58C-3F18706B2A9F}"/>
    <dgm:cxn modelId="{DCF5B96D-7AEE-43AA-B1A8-1AA08DD3445E}" type="presOf" srcId="{7D524C18-73F7-4B32-9739-2062D3741FF0}" destId="{D211F086-F858-4B61-8BAF-8331C02D7C14}" srcOrd="0" destOrd="0" presId="urn:microsoft.com/office/officeart/2005/8/layout/chevron2"/>
    <dgm:cxn modelId="{ECF76E4A-3A3C-4B5B-A2B7-4ED1A78C7905}" type="presParOf" srcId="{ADA62272-1DA3-4D6C-802E-59902A712F4B}" destId="{A64BEEB2-9287-4009-9F99-B2C8254E15A5}" srcOrd="0" destOrd="0" presId="urn:microsoft.com/office/officeart/2005/8/layout/chevron2"/>
    <dgm:cxn modelId="{7A7BF9FE-43CB-4577-8D8C-8E9203544D8F}" type="presParOf" srcId="{A64BEEB2-9287-4009-9F99-B2C8254E15A5}" destId="{D211F086-F858-4B61-8BAF-8331C02D7C14}" srcOrd="0" destOrd="0" presId="urn:microsoft.com/office/officeart/2005/8/layout/chevron2"/>
    <dgm:cxn modelId="{58FABFE6-223B-4ADC-85DB-6F7CB27E93CE}" type="presParOf" srcId="{A64BEEB2-9287-4009-9F99-B2C8254E15A5}" destId="{559CE534-12B8-4ECD-BE56-01AAD4D9BD3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Astımdan şüphelenilmiş ise gereken değerlendirmeler ve tetkikler yapılarak tanının kesinleştirilmesi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47429" custLinFactNeighborX="394" custLinFactNeighborY="-12768"/>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591" custScaleY="120382" custLinFactNeighborX="-113" custLinFactNeighborY="-13957">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1895" custLinFactNeighborY="-7936"/>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Medikal tedavinin düzenlenmesi ve yaşam tarzı değişikliği önerilmesi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47476" custLinFactNeighborX="456" custLinFactNeighborY="-14100"/>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20991" custLinFactNeighborX="600" custLinFactNeighborY="-14472">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2228" custLinFactNeighborY="-7228"/>
      <dgm:spPr>
        <a:xfrm>
          <a:off x="122395" y="451751"/>
          <a:ext cx="1717700" cy="1025725"/>
        </a:xfrm>
        <a:prstGeom prst="roundRect">
          <a:avLst>
            <a:gd name="adj" fmla="val 10000"/>
          </a:avLst>
        </a:prstGeom>
        <a:noFill/>
        <a:ln w="12700" cap="flat" cmpd="sng" algn="ctr">
          <a:noFill/>
          <a:prstDash val="solid"/>
          <a:miter lim="800000"/>
        </a:ln>
        <a:effectLst/>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marL="0" algn="l">
            <a:buClrTx/>
            <a:buSzTx/>
            <a:buFont typeface="Arial" panose="020B0604020202020204" pitchFamily="34" charset="0"/>
            <a:buNone/>
          </a:pPr>
          <a:r>
            <a:rPr kumimoji="0" lang="tr-TR" sz="1800" b="1" i="0" u="none" strike="noStrike" cap="none" spc="0" normalizeH="0" baseline="0" noProof="0" dirty="0">
              <a:ln>
                <a:noFill/>
              </a:ln>
              <a:solidFill>
                <a:srgbClr val="404040"/>
              </a:solidFill>
              <a:effectLst/>
              <a:uLnTx/>
              <a:uFillTx/>
              <a:latin typeface="Calibri" panose="020F0502020204030204"/>
              <a:ea typeface="+mn-ea"/>
              <a:cs typeface="+mn-cs"/>
            </a:rPr>
            <a:t>Astım tanısı almış çocuk ve erişkinlerinde; </a:t>
          </a:r>
          <a:endParaRPr kumimoji="0" lang="en-US" sz="1800" b="1" i="0" u="none" strike="noStrike" cap="none" spc="0" normalizeH="0" baseline="0" noProof="0" dirty="0">
            <a:ln>
              <a:noFill/>
            </a:ln>
            <a:solidFill>
              <a:srgbClr val="404040"/>
            </a:solidFill>
            <a:effectLst/>
            <a:uLnTx/>
            <a:uFillTx/>
            <a:latin typeface="Calibri" panose="020F0502020204030204"/>
            <a:ea typeface="+mn-ea"/>
            <a:cs typeface="+mn-cs"/>
          </a:endParaRPr>
        </a:p>
        <a:p>
          <a:pPr marL="180975" indent="-180975" algn="l">
            <a:buClrTx/>
            <a:buSzTx/>
            <a:buFont typeface="Arial" panose="020B0604020202020204" pitchFamily="34" charset="0"/>
            <a:buChar char="•"/>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İlk kez astım tanısı almış ve tedaviye başlanan veya tedavi değişikliği yapılan hastaların 1-3 ay içerisinde,</a:t>
          </a:r>
          <a:endParaRPr kumimoji="0" lang="en-US" sz="1800" b="0" i="0" u="none" strike="noStrike" cap="none" spc="0" normalizeH="0" baseline="0" noProof="0" dirty="0">
            <a:ln>
              <a:noFill/>
            </a:ln>
            <a:solidFill>
              <a:srgbClr val="404040"/>
            </a:solidFill>
            <a:effectLst/>
            <a:uLnTx/>
            <a:uFillTx/>
            <a:latin typeface="Calibri" panose="020F0502020204030204"/>
            <a:ea typeface="+mn-ea"/>
            <a:cs typeface="+mn-cs"/>
          </a:endParaRPr>
        </a:p>
        <a:p>
          <a:pPr marL="0" algn="l">
            <a:buClrTx/>
            <a:buSzTx/>
            <a:buFont typeface="Arial" panose="020B0604020202020204" pitchFamily="34" charset="0"/>
            <a:buChar char="•"/>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 Rutin takipte olan hastalar 3-12 ayda bir,</a:t>
          </a:r>
        </a:p>
        <a:p>
          <a:pPr marL="0" algn="l">
            <a:buClrTx/>
            <a:buSzTx/>
            <a:buFont typeface="Arial" panose="020B0604020202020204" pitchFamily="34" charset="0"/>
            <a:buChar char="•"/>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 Gebe olan hastaların 4-6 haftada bir, </a:t>
          </a:r>
        </a:p>
        <a:p>
          <a:pPr marL="0" algn="ctr">
            <a:buClrTx/>
            <a:buSzTx/>
            <a:buFont typeface="Arial" panose="020B0604020202020204" pitchFamily="34" charset="0"/>
            <a:buChar char="•"/>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 Astım atağında gelen hastanın ilk kontrolü  1 hafta içinde</a:t>
          </a:r>
          <a:r>
            <a:rPr kumimoji="0" lang="en-US" sz="1800" b="0" i="0" u="none" strike="noStrike" cap="none" spc="0" normalizeH="0" baseline="0" noProof="0" dirty="0">
              <a:ln>
                <a:noFill/>
              </a:ln>
              <a:solidFill>
                <a:srgbClr val="404040"/>
              </a:solidFill>
              <a:effectLst/>
              <a:uLnTx/>
              <a:uFillTx/>
              <a:latin typeface="Calibri" panose="020F0502020204030204"/>
              <a:ea typeface="+mn-ea"/>
              <a:cs typeface="+mn-cs"/>
            </a:rPr>
            <a:t>, </a:t>
          </a: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sonraki kontroller 1-3 ay içinde</a:t>
          </a:r>
          <a:r>
            <a:rPr kumimoji="0" lang="en-US" sz="1800" b="0" i="0" u="none" strike="noStrike" cap="none" spc="0" normalizeH="0" baseline="0" noProof="0" dirty="0">
              <a:ln>
                <a:noFill/>
              </a:ln>
              <a:solidFill>
                <a:srgbClr val="404040"/>
              </a:solidFill>
              <a:effectLst/>
              <a:uLnTx/>
              <a:uFillTx/>
              <a:latin typeface="Calibri" panose="020F0502020204030204"/>
              <a:ea typeface="+mn-ea"/>
              <a:cs typeface="+mn-cs"/>
            </a:rPr>
            <a:t>,</a:t>
          </a: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 </a:t>
          </a:r>
          <a:r>
            <a:rPr kumimoji="0" lang="tr-TR" sz="1800" b="1" i="0" u="none" strike="noStrike" cap="none" spc="0" normalizeH="0" baseline="0" noProof="0" dirty="0">
              <a:ln>
                <a:noFill/>
              </a:ln>
              <a:solidFill>
                <a:srgbClr val="404040"/>
              </a:solidFill>
              <a:effectLst/>
              <a:uLnTx/>
              <a:uFillTx/>
              <a:latin typeface="Calibri" panose="020F0502020204030204"/>
              <a:ea typeface="+mn-ea"/>
              <a:cs typeface="+mn-cs"/>
            </a:rPr>
            <a:t>sağlık kontrolünün gerçekleştirilerek</a:t>
          </a:r>
          <a:r>
            <a:rPr kumimoji="0" lang="en-US" sz="1800" b="1" i="0" u="none" strike="noStrike" cap="none" spc="0" normalizeH="0" baseline="0" noProof="0" dirty="0">
              <a:ln>
                <a:noFill/>
              </a:ln>
              <a:solidFill>
                <a:srgbClr val="404040"/>
              </a:solidFill>
              <a:effectLst/>
              <a:uLnTx/>
              <a:uFillTx/>
              <a:latin typeface="Calibri" panose="020F0502020204030204"/>
              <a:ea typeface="+mn-ea"/>
              <a:cs typeface="+mn-cs"/>
            </a:rPr>
            <a:t> </a:t>
          </a:r>
          <a:r>
            <a:rPr kumimoji="0" lang="tr-TR" sz="1800" b="1" i="0" u="none" strike="noStrike" cap="none" spc="0" normalizeH="0" baseline="0" noProof="0" dirty="0">
              <a:ln>
                <a:noFill/>
              </a:ln>
              <a:solidFill>
                <a:srgbClr val="404040"/>
              </a:solidFill>
              <a:effectLst/>
              <a:uLnTx/>
              <a:uFillTx/>
              <a:latin typeface="Calibri" panose="020F0502020204030204"/>
              <a:ea typeface="+mn-ea"/>
              <a:cs typeface="+mn-cs"/>
            </a:rPr>
            <a:t>komplikasyon gelişiminin önlenmesi </a:t>
          </a:r>
          <a:endParaRPr kumimoji="0" lang="tr-TR" altLang="tr-TR" sz="2400" b="1"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X="90494" custScaleY="49342" custLinFactNeighborX="420" custLinFactNeighborY="-11107"/>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96604" custScaleY="126908" custLinFactNeighborX="251" custLinFactNeighborY="-7176">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44005"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None/>
          </a:pPr>
          <a:endPar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None/>
          </a:pPr>
          <a:r>
            <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rPr>
            <a:t>Komplikasyonlu vakanın uzman hekimlerle ortak izlenmesi </a:t>
          </a:r>
        </a:p>
        <a:p>
          <a:pPr>
            <a:buClrTx/>
            <a:buSzTx/>
            <a:buFont typeface="Arial" panose="020B0604020202020204" pitchFamily="34" charset="0"/>
            <a:buChar char="•"/>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49306" custLinFactNeighborX="442" custLinFactNeighborY="-12354"/>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4903" custScaleY="121610" custLinFactNeighborX="844" custLinFactNeighborY="-12159">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dirty="0"/>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Atak gelişimi için risk faktörleri</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02870" tIns="51435" rIns="102870" bIns="51435" numCol="1" spcCol="1270" anchor="ctr" anchorCtr="0"/>
        <a:lstStyle/>
        <a:p>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dirty="0"/>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Atak gelişimi için risk faktörleri</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İlave tedaviler </a:t>
          </a:r>
          <a:endParaRPr lang="tr-TR" sz="2400" dirty="0"/>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Kontrol edici ilaçlar</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scene3d>
          <a:camera prst="orthographicFron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İlave tedaviler </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effectLst>
          <a:outerShdw blurRad="50800" dist="38100" algn="l" rotWithShape="0">
            <a:prstClr val="black">
              <a:alpha val="40000"/>
            </a:prstClr>
          </a:outerShdw>
        </a:effectLst>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Kontrol edici ilaçlar</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İlave tedaviler </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Kontrol edici ilaçlar</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İlave tedaviler </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400" b="1" i="0" u="none" strike="noStrike" cap="none" spc="0" normalizeH="0" baseline="0" noProof="0" dirty="0">
              <a:ln/>
              <a:effectLst/>
              <a:uLnTx/>
              <a:uFillTx/>
              <a:latin typeface="Calibri" panose="020F0502020204030204"/>
              <a:ea typeface="ＭＳ Ｐゴシック" panose="020B0600070205080204" pitchFamily="34" charset="-128"/>
              <a:cs typeface="+mn-cs"/>
            </a:rPr>
            <a:t>Kontrol edici ilaçlar</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t>
        <a:bodyPr/>
        <a:lstStyle/>
        <a:p>
          <a:endParaRPr lang="tr-TR"/>
        </a:p>
      </dgm:t>
    </dgm:pt>
  </dgm:ptLst>
  <dgm:cxnLst>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200" b="1" dirty="0"/>
            <a:t>Mekanizma</a:t>
          </a:r>
        </a:p>
        <a:p>
          <a:pPr marL="0" lvl="0" defTabSz="1822450">
            <a:lnSpc>
              <a:spcPct val="90000"/>
            </a:lnSpc>
            <a:spcBef>
              <a:spcPct val="0"/>
            </a:spcBef>
            <a:spcAft>
              <a:spcPct val="35000"/>
            </a:spcAft>
            <a:buNone/>
          </a:pPr>
          <a:endParaRPr lang="tr-TR" sz="21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FA5D98E7-251C-45CA-8657-FD6BF6C6EDC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ln/>
      </dgm:spPr>
      <dgm:t>
        <a:bodyPr spcFirstLastPara="0" vert="horz" wrap="square" lIns="0" tIns="0" rIns="0" bIns="0" numCol="1" spcCol="1270" anchor="ctr" anchorCtr="0"/>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solidFill>
                <a:prstClr val="white"/>
              </a:solidFill>
              <a:latin typeface="Calibri"/>
              <a:ea typeface="+mn-ea"/>
              <a:cs typeface="+mn-cs"/>
            </a:rPr>
            <a:t>İlaçlar</a:t>
          </a:r>
          <a:endParaRPr lang="en-US" sz="2400" b="1" kern="1200" dirty="0">
            <a:solidFill>
              <a:prstClr val="white"/>
            </a:solidFill>
            <a:latin typeface="Calibri"/>
            <a:ea typeface="+mn-ea"/>
            <a:cs typeface="+mn-cs"/>
          </a:endParaRPr>
        </a:p>
        <a:p>
          <a:pPr marL="0" lvl="0" algn="ctr" defTabSz="889000">
            <a:lnSpc>
              <a:spcPct val="90000"/>
            </a:lnSpc>
            <a:spcBef>
              <a:spcPct val="0"/>
            </a:spcBef>
            <a:spcAft>
              <a:spcPct val="35000"/>
            </a:spcAft>
            <a:buNone/>
          </a:pPr>
          <a:endParaRPr lang="tr-TR" sz="2000" kern="1200" dirty="0">
            <a:solidFill>
              <a:prstClr val="white"/>
            </a:solidFill>
            <a:latin typeface="Calibri"/>
            <a:ea typeface="+mn-ea"/>
            <a:cs typeface="+mn-cs"/>
          </a:endParaRPr>
        </a:p>
      </dgm:t>
    </dgm:pt>
    <dgm:pt modelId="{6363B366-E3C7-4815-B0BC-ACF4A02AFB6A}" type="sibTrans" cxnId="{94557201-7A81-4165-BA42-4D6DE0FC84C7}">
      <dgm:prSet/>
      <dgm:spPr/>
      <dgm:t>
        <a:bodyPr/>
        <a:lstStyle/>
        <a:p>
          <a:endParaRPr lang="tr-TR"/>
        </a:p>
      </dgm:t>
    </dgm:pt>
    <dgm:pt modelId="{262C69D2-5BE2-41CD-915D-BD558AADF182}" type="parTrans" cxnId="{94557201-7A81-4165-BA42-4D6DE0FC84C7}">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r>
            <a:rPr lang="tr-TR" sz="2000" dirty="0">
              <a:solidFill>
                <a:srgbClr val="404040"/>
              </a:solidFill>
            </a:rPr>
            <a:t>Esas olarak anti-inflamatuar etkileri yoluyla astımın kontrol altında tutulmasını sağlamak üzere kullanılan ilaçlar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20A39E14-2F40-4D19-A2A0-6B7899F8AF94}">
      <dgm:prSet custT="1"/>
      <dgm:spPr>
        <a:solidFill>
          <a:srgbClr val="FFEBEB"/>
        </a:solidFill>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000" dirty="0"/>
            <a:t>- </a:t>
          </a:r>
          <a:r>
            <a:rPr lang="tr-TR" sz="2000" dirty="0">
              <a:solidFill>
                <a:srgbClr val="404040"/>
              </a:solidFill>
            </a:rPr>
            <a:t>İnhale kortikosteroid (İKS)</a:t>
          </a:r>
        </a:p>
        <a:p>
          <a:pPr marL="0" marR="0" lvl="0" indent="0" defTabSz="914400" eaLnBrk="1" fontAlgn="auto" latinLnBrk="0" hangingPunct="1">
            <a:lnSpc>
              <a:spcPct val="100000"/>
            </a:lnSpc>
            <a:spcBef>
              <a:spcPts val="0"/>
            </a:spcBef>
            <a:spcAft>
              <a:spcPts val="0"/>
            </a:spcAft>
            <a:buClrTx/>
            <a:buSzTx/>
            <a:buFontTx/>
            <a:buNone/>
            <a:tabLst/>
            <a:defRPr/>
          </a:pPr>
          <a:r>
            <a:rPr lang="tr-TR" sz="2000" dirty="0">
              <a:solidFill>
                <a:srgbClr val="404040"/>
              </a:solidFill>
            </a:rPr>
            <a:t>- İnhale kortikosteroid ve </a:t>
          </a:r>
        </a:p>
        <a:p>
          <a:pPr marL="0" marR="0" lvl="0" indent="0" defTabSz="914400" eaLnBrk="1" fontAlgn="auto" latinLnBrk="0" hangingPunct="1">
            <a:lnSpc>
              <a:spcPct val="100000"/>
            </a:lnSpc>
            <a:spcBef>
              <a:spcPts val="0"/>
            </a:spcBef>
            <a:spcAft>
              <a:spcPts val="0"/>
            </a:spcAft>
            <a:buClrTx/>
            <a:buSzTx/>
            <a:buFontTx/>
            <a:buNone/>
            <a:tabLst/>
            <a:defRPr/>
          </a:pPr>
          <a:r>
            <a:rPr lang="tr-TR" sz="2000" dirty="0">
              <a:solidFill>
                <a:srgbClr val="404040"/>
              </a:solidFill>
            </a:rPr>
            <a:t>uzun etkili beta2-agonist (LABA) sabit kombinasyonu                                - Lökotrien reseptör antagonisti (LTRA)</a:t>
          </a:r>
        </a:p>
      </dgm:t>
    </dgm:pt>
    <dgm:pt modelId="{6ED5E5EA-F86F-4242-A429-27267D650E4A}" type="parTrans" cxnId="{2383D926-4461-4830-AB4B-393BBB3C2EB1}">
      <dgm:prSet/>
      <dgm:spPr/>
      <dgm:t>
        <a:bodyPr/>
        <a:lstStyle/>
        <a:p>
          <a:endParaRPr lang="tr-TR"/>
        </a:p>
      </dgm:t>
    </dgm:pt>
    <dgm:pt modelId="{1A46C20D-65DA-47E0-B211-C64BBB05C580}" type="sibTrans" cxnId="{2383D926-4461-4830-AB4B-393BBB3C2EB1}">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2" custScaleX="110325" custScaleY="105047" custLinFactNeighborX="8497" custLinFactNeighborY="1564"/>
      <dgm:spPr/>
      <dgm:t>
        <a:bodyPr/>
        <a:lstStyle/>
        <a:p>
          <a:endParaRPr lang="tr-TR"/>
        </a:p>
      </dgm:t>
    </dgm:pt>
    <dgm:pt modelId="{916E2EA8-937C-445D-8E7A-94DB581210CE}" type="pres">
      <dgm:prSet presAssocID="{AF1FDCA2-293B-48C4-89ED-A7928EF0BD79}" presName="firstChildTx" presStyleLbl="bgAccFollowNode1" presStyleIdx="0" presStyleCnt="2">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2" custLinFactNeighborX="-16626" custLinFactNeighborY="504"/>
      <dgm:spPr>
        <a:xfrm>
          <a:off x="1587" y="312247"/>
          <a:ext cx="1692671" cy="1692671"/>
        </a:xfrm>
        <a:prstGeom prst="ellipse">
          <a:avLst/>
        </a:prstGeom>
      </dgm:spPr>
      <dgm:t>
        <a:bodyPr/>
        <a:lstStyle/>
        <a:p>
          <a:endParaRPr lang="tr-TR"/>
        </a:p>
      </dgm:t>
    </dgm:pt>
    <dgm:pt modelId="{BACAD040-3772-4B7F-88FF-E204074AFACA}" type="pres">
      <dgm:prSet presAssocID="{8CE594D2-7B79-4C2D-8608-C999CD9F8C2C}" presName="transSpace" presStyleCnt="0"/>
      <dgm:spPr/>
    </dgm:pt>
    <dgm:pt modelId="{9455A243-03D7-4A37-8D71-9C5258CDB52A}" type="pres">
      <dgm:prSet presAssocID="{FA5D98E7-251C-45CA-8657-FD6BF6C6EDC9}" presName="posSpace" presStyleCnt="0"/>
      <dgm:spPr/>
    </dgm:pt>
    <dgm:pt modelId="{7452C0FC-8E29-46CB-9520-6AD84A76E027}" type="pres">
      <dgm:prSet presAssocID="{FA5D98E7-251C-45CA-8657-FD6BF6C6EDC9}" presName="vertFlow" presStyleCnt="0"/>
      <dgm:spPr/>
    </dgm:pt>
    <dgm:pt modelId="{A01DD4D4-3844-4A17-B6B2-B2E3E94D9722}" type="pres">
      <dgm:prSet presAssocID="{FA5D98E7-251C-45CA-8657-FD6BF6C6EDC9}" presName="topSpace" presStyleCnt="0"/>
      <dgm:spPr/>
    </dgm:pt>
    <dgm:pt modelId="{356760A8-1C0A-4C55-9CE3-42562900CEFC}" type="pres">
      <dgm:prSet presAssocID="{FA5D98E7-251C-45CA-8657-FD6BF6C6EDC9}" presName="firstComp" presStyleCnt="0"/>
      <dgm:spPr/>
    </dgm:pt>
    <dgm:pt modelId="{FBDA2683-099E-4581-A5AB-C1A5C79F0313}" type="pres">
      <dgm:prSet presAssocID="{FA5D98E7-251C-45CA-8657-FD6BF6C6EDC9}" presName="firstChild" presStyleLbl="bgAccFollowNode1" presStyleIdx="1" presStyleCnt="2" custScaleX="114416" custScaleY="105047" custLinFactNeighborX="-5682" custLinFactNeighborY="-696"/>
      <dgm:spPr/>
      <dgm:t>
        <a:bodyPr/>
        <a:lstStyle/>
        <a:p>
          <a:endParaRPr lang="tr-TR"/>
        </a:p>
      </dgm:t>
    </dgm:pt>
    <dgm:pt modelId="{5E11F34F-6EAB-4CCE-9BD2-90B7E07FE0AF}" type="pres">
      <dgm:prSet presAssocID="{FA5D98E7-251C-45CA-8657-FD6BF6C6EDC9}" presName="firstChildTx" presStyleLbl="bgAccFollowNode1" presStyleIdx="1" presStyleCnt="2">
        <dgm:presLayoutVars>
          <dgm:bulletEnabled val="1"/>
        </dgm:presLayoutVars>
      </dgm:prSet>
      <dgm:spPr/>
      <dgm:t>
        <a:bodyPr/>
        <a:lstStyle/>
        <a:p>
          <a:endParaRPr lang="tr-TR"/>
        </a:p>
      </dgm:t>
    </dgm:pt>
    <dgm:pt modelId="{2A5A30FB-7EA5-44FD-8E99-28E52E025F5A}" type="pres">
      <dgm:prSet presAssocID="{FA5D98E7-251C-45CA-8657-FD6BF6C6EDC9}" presName="negSpace" presStyleCnt="0"/>
      <dgm:spPr/>
    </dgm:pt>
    <dgm:pt modelId="{C3DE1259-6429-40F7-918A-45BF57E323B3}" type="pres">
      <dgm:prSet presAssocID="{FA5D98E7-251C-45CA-8657-FD6BF6C6EDC9}" presName="circle" presStyleLbl="node1" presStyleIdx="1" presStyleCnt="2" custLinFactNeighborX="-19856" custLinFactNeighborY="-2220"/>
      <dgm:spPr>
        <a:xfrm>
          <a:off x="4233267" y="312247"/>
          <a:ext cx="1692671" cy="1692671"/>
        </a:xfrm>
        <a:prstGeom prst="ellipse">
          <a:avLst/>
        </a:prstGeom>
      </dgm:spPr>
      <dgm:t>
        <a:bodyPr/>
        <a:lstStyle/>
        <a:p>
          <a:endParaRPr lang="tr-TR"/>
        </a:p>
      </dgm:t>
    </dgm:pt>
  </dgm:ptLst>
  <dgm:cxnLst>
    <dgm:cxn modelId="{94557201-7A81-4165-BA42-4D6DE0FC84C7}" srcId="{FB844D5B-5E9C-4A85-94B1-90F8ECEFBE86}" destId="{FA5D98E7-251C-45CA-8657-FD6BF6C6EDC9}" srcOrd="1" destOrd="0" parTransId="{262C69D2-5BE2-41CD-915D-BD558AADF182}" sibTransId="{6363B366-E3C7-4815-B0BC-ACF4A02AFB6A}"/>
    <dgm:cxn modelId="{8B8F83A8-4E6A-4F8E-90B8-CEF627EC24EC}" srcId="{AF1FDCA2-293B-48C4-89ED-A7928EF0BD79}" destId="{5FE46720-BC9A-45A3-A60B-5BAD9B8AE2CA}" srcOrd="0" destOrd="0" parTransId="{778A414E-1F31-475F-9B51-4350EF4870E9}" sibTransId="{919C1D4A-E0FC-4F64-80FA-7E82E048B3FB}"/>
    <dgm:cxn modelId="{54471FA4-3DB1-4336-B4D7-223223EFB01C}" type="presOf" srcId="{20A39E14-2F40-4D19-A2A0-6B7899F8AF94}" destId="{FBDA2683-099E-4581-A5AB-C1A5C79F0313}" srcOrd="0" destOrd="0" presId="urn:microsoft.com/office/officeart/2005/8/layout/hList9"/>
    <dgm:cxn modelId="{462800C9-0926-4776-8D3B-ED264A245D8F}" type="presOf" srcId="{20A39E14-2F40-4D19-A2A0-6B7899F8AF94}" destId="{5E11F34F-6EAB-4CCE-9BD2-90B7E07FE0AF}" srcOrd="1" destOrd="0" presId="urn:microsoft.com/office/officeart/2005/8/layout/hList9"/>
    <dgm:cxn modelId="{FEA88868-251F-4DA1-9A4F-B436AF8E96A5}" type="presOf" srcId="{FB844D5B-5E9C-4A85-94B1-90F8ECEFBE86}" destId="{3D7CC5C2-DE6F-492C-877F-1474A05B4C48}" srcOrd="0" destOrd="0" presId="urn:microsoft.com/office/officeart/2005/8/layout/hList9"/>
    <dgm:cxn modelId="{2383D926-4461-4830-AB4B-393BBB3C2EB1}" srcId="{FA5D98E7-251C-45CA-8657-FD6BF6C6EDC9}" destId="{20A39E14-2F40-4D19-A2A0-6B7899F8AF94}" srcOrd="0" destOrd="0" parTransId="{6ED5E5EA-F86F-4242-A429-27267D650E4A}" sibTransId="{1A46C20D-65DA-47E0-B211-C64BBB05C580}"/>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F7876FB5-4C5C-4578-885F-5999195651BF}" type="presOf" srcId="{5FE46720-BC9A-45A3-A60B-5BAD9B8AE2CA}" destId="{53754E6C-71C1-425E-952E-4817A83ADF19}" srcOrd="0" destOrd="0" presId="urn:microsoft.com/office/officeart/2005/8/layout/hList9"/>
    <dgm:cxn modelId="{EF92801A-4B28-4421-AE8F-460B8DE15292}" srcId="{FB844D5B-5E9C-4A85-94B1-90F8ECEFBE86}" destId="{AF1FDCA2-293B-48C4-89ED-A7928EF0BD79}" srcOrd="0" destOrd="0" parTransId="{AEF6A874-FC1A-4A5E-8959-3EA45BD6E71D}" sibTransId="{8CE594D2-7B79-4C2D-8608-C999CD9F8C2C}"/>
    <dgm:cxn modelId="{23F569EE-6082-47D2-AEB1-58574CD868FD}" type="presOf" srcId="{FA5D98E7-251C-45CA-8657-FD6BF6C6EDC9}" destId="{C3DE1259-6429-40F7-918A-45BF57E323B3}"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 modelId="{6EB640E7-6EC5-4AA6-A6C3-8F61FAD3C7E5}" type="presParOf" srcId="{3D7CC5C2-DE6F-492C-877F-1474A05B4C48}" destId="{BACAD040-3772-4B7F-88FF-E204074AFACA}" srcOrd="4" destOrd="0" presId="urn:microsoft.com/office/officeart/2005/8/layout/hList9"/>
    <dgm:cxn modelId="{5B7E061A-F994-4EF0-8937-BDF1F87E8271}" type="presParOf" srcId="{3D7CC5C2-DE6F-492C-877F-1474A05B4C48}" destId="{9455A243-03D7-4A37-8D71-9C5258CDB52A}" srcOrd="5" destOrd="0" presId="urn:microsoft.com/office/officeart/2005/8/layout/hList9"/>
    <dgm:cxn modelId="{211C8F6C-03D3-433E-9E0C-401B60B543DE}" type="presParOf" srcId="{3D7CC5C2-DE6F-492C-877F-1474A05B4C48}" destId="{7452C0FC-8E29-46CB-9520-6AD84A76E027}" srcOrd="6" destOrd="0" presId="urn:microsoft.com/office/officeart/2005/8/layout/hList9"/>
    <dgm:cxn modelId="{FF5EB6C7-6845-4F78-980A-C1A31402E88A}" type="presParOf" srcId="{7452C0FC-8E29-46CB-9520-6AD84A76E027}" destId="{A01DD4D4-3844-4A17-B6B2-B2E3E94D9722}" srcOrd="0" destOrd="0" presId="urn:microsoft.com/office/officeart/2005/8/layout/hList9"/>
    <dgm:cxn modelId="{56E853E3-D153-4E6F-84A8-D81823DB74F5}" type="presParOf" srcId="{7452C0FC-8E29-46CB-9520-6AD84A76E027}" destId="{356760A8-1C0A-4C55-9CE3-42562900CEFC}" srcOrd="1" destOrd="0" presId="urn:microsoft.com/office/officeart/2005/8/layout/hList9"/>
    <dgm:cxn modelId="{4CDAC5C5-DE90-408D-A156-590B329D7990}" type="presParOf" srcId="{356760A8-1C0A-4C55-9CE3-42562900CEFC}" destId="{FBDA2683-099E-4581-A5AB-C1A5C79F0313}" srcOrd="0" destOrd="0" presId="urn:microsoft.com/office/officeart/2005/8/layout/hList9"/>
    <dgm:cxn modelId="{46105385-94E7-46EF-A4F4-1C66D3EF7363}" type="presParOf" srcId="{356760A8-1C0A-4C55-9CE3-42562900CEFC}" destId="{5E11F34F-6EAB-4CCE-9BD2-90B7E07FE0AF}" srcOrd="1" destOrd="0" presId="urn:microsoft.com/office/officeart/2005/8/layout/hList9"/>
    <dgm:cxn modelId="{F1F0FD32-8376-4811-A5AE-3194806F1978}" type="presParOf" srcId="{3D7CC5C2-DE6F-492C-877F-1474A05B4C48}" destId="{2A5A30FB-7EA5-44FD-8E99-28E52E025F5A}" srcOrd="7" destOrd="0" presId="urn:microsoft.com/office/officeart/2005/8/layout/hList9"/>
    <dgm:cxn modelId="{5BAF016D-8C37-4F11-83FD-4C927B0093B0}" type="presParOf" srcId="{3D7CC5C2-DE6F-492C-877F-1474A05B4C48}" destId="{C3DE1259-6429-40F7-918A-45BF57E323B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Atak gelişimi için risk faktörleri</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endPar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endParaRP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kern="1200" dirty="0"/>
        </a:p>
      </dsp:txBody>
      <dsp:txXfrm>
        <a:off x="2669638" y="3025261"/>
        <a:ext cx="2788724" cy="12695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292034" y="968330"/>
          <a:ext cx="3135019" cy="2362627"/>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a:solidFill>
                <a:srgbClr val="404040"/>
              </a:solidFill>
            </a:rPr>
            <a:t>Hızla etki ederek bronkokonstrüksiyonu düzelten, semptomları gideren ve gerektiğinde kullanılan ilaçlar</a:t>
          </a:r>
        </a:p>
      </dsp:txBody>
      <dsp:txXfrm>
        <a:off x="1793637" y="968330"/>
        <a:ext cx="2633415" cy="2362627"/>
      </dsp:txXfrm>
    </dsp:sp>
    <dsp:sp modelId="{103F0B8F-C249-4641-BC23-16C3AB7A9AA6}">
      <dsp:nvSpPr>
        <dsp:cNvPr id="0" name=""/>
        <dsp:cNvSpPr/>
      </dsp:nvSpPr>
      <dsp:spPr>
        <a:xfrm>
          <a:off x="-414719" y="32646"/>
          <a:ext cx="2194693" cy="2194693"/>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b="1" kern="1200" dirty="0"/>
            <a:t>Mekanizma</a:t>
          </a:r>
        </a:p>
        <a:p>
          <a:pPr marL="0" lvl="0" algn="ctr" defTabSz="1822450">
            <a:lnSpc>
              <a:spcPct val="90000"/>
            </a:lnSpc>
            <a:spcBef>
              <a:spcPct val="0"/>
            </a:spcBef>
            <a:spcAft>
              <a:spcPct val="35000"/>
            </a:spcAft>
            <a:buNone/>
          </a:pPr>
          <a:endParaRPr lang="tr-TR" sz="2100" kern="1200" dirty="0"/>
        </a:p>
      </dsp:txBody>
      <dsp:txXfrm>
        <a:off x="-93314" y="354051"/>
        <a:ext cx="1551883" cy="1551883"/>
      </dsp:txXfrm>
    </dsp:sp>
    <dsp:sp modelId="{FBDA2683-099E-4581-A5AB-C1A5C79F0313}">
      <dsp:nvSpPr>
        <dsp:cNvPr id="0" name=""/>
        <dsp:cNvSpPr/>
      </dsp:nvSpPr>
      <dsp:spPr>
        <a:xfrm>
          <a:off x="6416957" y="643550"/>
          <a:ext cx="4823780" cy="2306612"/>
        </a:xfrm>
        <a:prstGeom prst="rect">
          <a:avLst/>
        </a:prstGeom>
        <a:solidFill>
          <a:srgbClr val="FFEBEB"/>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algn="l">
            <a:spcBef>
              <a:spcPct val="0"/>
            </a:spcBef>
          </a:pPr>
          <a:r>
            <a:rPr lang="tr-TR" sz="2000" kern="1200" dirty="0">
              <a:solidFill>
                <a:srgbClr val="404040"/>
              </a:solidFill>
            </a:rPr>
            <a:t>- Kısa etkili beta agonist (SABA) (Tek başına kullanılmaz inhale steroid tedavisi alan hastaya  eklenebilir veya her kullanımda inhale steroid de beraberinde kullanılmaldır) </a:t>
          </a:r>
        </a:p>
        <a:p>
          <a:pPr algn="l">
            <a:spcBef>
              <a:spcPct val="0"/>
            </a:spcBef>
          </a:pPr>
          <a:r>
            <a:rPr lang="tr-TR" sz="2000" kern="1200" dirty="0">
              <a:solidFill>
                <a:srgbClr val="404040"/>
              </a:solidFill>
            </a:rPr>
            <a:t>- Kısa etkili inhale antikolinerjik            - Düşük doz inhale kortikosteroid ve formoterol sabit kombinasyonu  </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tr-TR" sz="2000" kern="1200" dirty="0">
              <a:solidFill>
                <a:srgbClr val="404040"/>
              </a:solidFill>
            </a:rPr>
            <a:t>- Sistemik </a:t>
          </a:r>
          <a:r>
            <a:rPr lang="tr-TR" sz="2000" kern="1200" dirty="0" err="1">
              <a:solidFill>
                <a:srgbClr val="404040"/>
              </a:solidFill>
            </a:rPr>
            <a:t>kortikosteroid</a:t>
          </a:r>
          <a:r>
            <a:rPr lang="tr-TR" sz="2000" kern="1200" dirty="0">
              <a:solidFill>
                <a:srgbClr val="404040"/>
              </a:solidFill>
            </a:rPr>
            <a:t>                        - Magnezyum sülfat (çok ağır atakta)</a:t>
          </a:r>
        </a:p>
      </dsp:txBody>
      <dsp:txXfrm>
        <a:off x="7188762" y="643550"/>
        <a:ext cx="4051975" cy="2306612"/>
      </dsp:txXfrm>
    </dsp:sp>
    <dsp:sp modelId="{C3DE1259-6429-40F7-918A-45BF57E323B3}">
      <dsp:nvSpPr>
        <dsp:cNvPr id="0" name=""/>
        <dsp:cNvSpPr/>
      </dsp:nvSpPr>
      <dsp:spPr>
        <a:xfrm>
          <a:off x="4818047" y="0"/>
          <a:ext cx="2194693" cy="2194693"/>
        </a:xfrm>
        <a:prstGeom prst="ellipse">
          <a:avLst/>
        </a:prstGeom>
        <a:solidFill>
          <a:schemeClr val="bg1">
            <a:lumMod val="65000"/>
          </a:schemeClr>
        </a:solidFill>
        <a:ln>
          <a:noFill/>
        </a:ln>
        <a:effectLst/>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b="1" kern="1200" dirty="0">
              <a:solidFill>
                <a:prstClr val="white"/>
              </a:solidFill>
              <a:latin typeface="Calibri"/>
              <a:ea typeface="+mn-ea"/>
              <a:cs typeface="+mn-cs"/>
            </a:rPr>
            <a:t>İlaçlar</a:t>
          </a:r>
          <a:endParaRPr lang="en-US" sz="2200" b="1" kern="1200" dirty="0">
            <a:solidFill>
              <a:prstClr val="white"/>
            </a:solidFill>
            <a:latin typeface="Calibri"/>
            <a:ea typeface="+mn-ea"/>
            <a:cs typeface="+mn-cs"/>
          </a:endParaRPr>
        </a:p>
        <a:p>
          <a:pPr marL="0" lvl="0" algn="ctr" defTabSz="889000">
            <a:lnSpc>
              <a:spcPct val="90000"/>
            </a:lnSpc>
            <a:spcBef>
              <a:spcPct val="0"/>
            </a:spcBef>
            <a:spcAft>
              <a:spcPct val="35000"/>
            </a:spcAft>
            <a:buNone/>
          </a:pPr>
          <a:endParaRPr lang="tr-TR" sz="2000" kern="1200" dirty="0">
            <a:solidFill>
              <a:prstClr val="white"/>
            </a:solidFill>
            <a:latin typeface="Calibri"/>
            <a:ea typeface="+mn-ea"/>
            <a:cs typeface="+mn-cs"/>
          </a:endParaRPr>
        </a:p>
      </dsp:txBody>
      <dsp:txXfrm>
        <a:off x="5139452" y="321405"/>
        <a:ext cx="1551883" cy="15518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578729" y="867381"/>
          <a:ext cx="3842232" cy="2356720"/>
        </a:xfrm>
        <a:prstGeom prst="rect">
          <a:avLst/>
        </a:prstGeom>
        <a:solidFill>
          <a:srgbClr val="FFEBEB"/>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a:solidFill>
                <a:srgbClr val="404040"/>
              </a:solidFill>
            </a:rPr>
            <a:t>Yüksek doz kontrol edici tedaviye (inhale kortikosteroid ve uzun etkili beta2-agonist sabit kombinasyonu) ve risk faktörlerinin kontrol edilmesine rağmen astım kontrolü sağlanamayan veya alevlenmeleri olan hastalara eklenebilen ilaçlar</a:t>
          </a:r>
        </a:p>
        <a:p>
          <a:pPr lvl="0" algn="l" defTabSz="889000">
            <a:lnSpc>
              <a:spcPct val="90000"/>
            </a:lnSpc>
            <a:spcBef>
              <a:spcPct val="0"/>
            </a:spcBef>
            <a:spcAft>
              <a:spcPct val="35000"/>
            </a:spcAft>
          </a:pPr>
          <a:endParaRPr lang="tr-TR" sz="2000" kern="1200" dirty="0"/>
        </a:p>
      </dsp:txBody>
      <dsp:txXfrm>
        <a:off x="2193487" y="867381"/>
        <a:ext cx="3227475" cy="2356720"/>
      </dsp:txXfrm>
    </dsp:sp>
    <dsp:sp modelId="{103F0B8F-C249-4641-BC23-16C3AB7A9AA6}">
      <dsp:nvSpPr>
        <dsp:cNvPr id="0" name=""/>
        <dsp:cNvSpPr/>
      </dsp:nvSpPr>
      <dsp:spPr>
        <a:xfrm>
          <a:off x="0" y="30916"/>
          <a:ext cx="2189206" cy="218920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b="1" kern="1200" dirty="0"/>
            <a:t>Mekanizma</a:t>
          </a:r>
        </a:p>
        <a:p>
          <a:pPr marL="0" lvl="0" algn="ctr" defTabSz="1822450">
            <a:lnSpc>
              <a:spcPct val="90000"/>
            </a:lnSpc>
            <a:spcBef>
              <a:spcPct val="0"/>
            </a:spcBef>
            <a:spcAft>
              <a:spcPct val="35000"/>
            </a:spcAft>
            <a:buNone/>
          </a:pPr>
          <a:endParaRPr lang="tr-TR" sz="2100" kern="1200" dirty="0"/>
        </a:p>
      </dsp:txBody>
      <dsp:txXfrm>
        <a:off x="320602" y="351518"/>
        <a:ext cx="1548002" cy="1548002"/>
      </dsp:txXfrm>
    </dsp:sp>
    <dsp:sp modelId="{FBDA2683-099E-4581-A5AB-C1A5C79F0313}">
      <dsp:nvSpPr>
        <dsp:cNvPr id="0" name=""/>
        <dsp:cNvSpPr/>
      </dsp:nvSpPr>
      <dsp:spPr>
        <a:xfrm>
          <a:off x="7003732" y="646226"/>
          <a:ext cx="4242594" cy="2300845"/>
        </a:xfrm>
        <a:prstGeom prst="rect">
          <a:avLst/>
        </a:prstGeom>
        <a:solidFill>
          <a:srgbClr val="FFEBEB"/>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tr-TR" sz="2000" kern="1200" dirty="0"/>
            <a:t>- </a:t>
          </a:r>
          <a:r>
            <a:rPr lang="tr-TR" sz="2000" kern="1200" dirty="0">
              <a:solidFill>
                <a:srgbClr val="404040"/>
              </a:solidFill>
            </a:rPr>
            <a:t>Uzun etkili inhale antikolinerjik (LAMA)</a:t>
          </a:r>
        </a:p>
        <a:p>
          <a:pPr algn="l">
            <a:spcBef>
              <a:spcPct val="0"/>
            </a:spcBef>
          </a:pPr>
          <a:r>
            <a:rPr lang="tr-TR" sz="2000" kern="1200" dirty="0">
              <a:solidFill>
                <a:srgbClr val="404040"/>
              </a:solidFill>
            </a:rPr>
            <a:t>- </a:t>
          </a:r>
          <a:r>
            <a:rPr lang="da-DK" sz="2000" kern="1200" dirty="0">
              <a:solidFill>
                <a:srgbClr val="404040"/>
              </a:solidFill>
            </a:rPr>
            <a:t>Uzun süreli düşük doz oral kortikosteroid tedavisi </a:t>
          </a:r>
          <a:endParaRPr lang="tr-TR" sz="2000" kern="1200" dirty="0">
            <a:solidFill>
              <a:srgbClr val="404040"/>
            </a:solidFill>
          </a:endParaRPr>
        </a:p>
        <a:p>
          <a:pPr algn="l">
            <a:spcBef>
              <a:spcPct val="0"/>
            </a:spcBef>
          </a:pPr>
          <a:r>
            <a:rPr lang="tr-TR" sz="2000" kern="1200" dirty="0">
              <a:solidFill>
                <a:srgbClr val="404040"/>
              </a:solidFill>
            </a:rPr>
            <a:t>- </a:t>
          </a:r>
          <a:r>
            <a:rPr lang="it-IT" sz="2000" kern="1200" dirty="0">
              <a:solidFill>
                <a:srgbClr val="404040"/>
              </a:solidFill>
            </a:rPr>
            <a:t>Biyolojik ajanlar (anti-IgE, </a:t>
          </a:r>
          <a:r>
            <a:rPr lang="tr-TR" sz="2000" kern="1200" dirty="0">
              <a:solidFill>
                <a:srgbClr val="404040"/>
              </a:solidFill>
            </a:rPr>
            <a:t>   </a:t>
          </a:r>
          <a:r>
            <a:rPr lang="it-IT" sz="2000" kern="1200" dirty="0">
              <a:solidFill>
                <a:srgbClr val="404040"/>
              </a:solidFill>
            </a:rPr>
            <a:t>anti-IL5/5R ve anti-IL4R)</a:t>
          </a:r>
          <a:endParaRPr lang="tr-TR" sz="2000" kern="1200" dirty="0">
            <a:solidFill>
              <a:srgbClr val="404040"/>
            </a:solidFill>
          </a:endParaRPr>
        </a:p>
        <a:p>
          <a:pPr algn="l">
            <a:spcBef>
              <a:spcPct val="0"/>
            </a:spcBef>
          </a:pPr>
          <a:r>
            <a:rPr lang="tr-TR" sz="2000" kern="1200" dirty="0">
              <a:solidFill>
                <a:srgbClr val="404040"/>
              </a:solidFill>
            </a:rPr>
            <a:t>- Diğer tedaviler; (Allerjen immünoterapi bronşiyal termoplasti, aşılar…) </a:t>
          </a:r>
        </a:p>
        <a:p>
          <a:pPr algn="l">
            <a:spcBef>
              <a:spcPct val="0"/>
            </a:spcBef>
            <a:buFont typeface="Arial" panose="020B0604020202020204" pitchFamily="34" charset="0"/>
            <a:buChar char="•"/>
          </a:pPr>
          <a:endParaRPr lang="tr-TR" sz="1800" kern="1200" dirty="0"/>
        </a:p>
      </dsp:txBody>
      <dsp:txXfrm>
        <a:off x="7682547" y="646226"/>
        <a:ext cx="3563779" cy="2300845"/>
      </dsp:txXfrm>
    </dsp:sp>
    <dsp:sp modelId="{C3DE1259-6429-40F7-918A-45BF57E323B3}">
      <dsp:nvSpPr>
        <dsp:cNvPr id="0" name=""/>
        <dsp:cNvSpPr/>
      </dsp:nvSpPr>
      <dsp:spPr>
        <a:xfrm>
          <a:off x="5420931" y="0"/>
          <a:ext cx="2189206" cy="2189206"/>
        </a:xfrm>
        <a:prstGeom prst="ellipse">
          <a:avLst/>
        </a:prstGeom>
        <a:solidFill>
          <a:schemeClr val="bg1">
            <a:lumMod val="65000"/>
          </a:schemeClr>
        </a:solidFill>
        <a:ln>
          <a:noFill/>
        </a:ln>
        <a:effectLst/>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kern="1200" dirty="0">
              <a:solidFill>
                <a:prstClr val="white"/>
              </a:solidFill>
              <a:latin typeface="Calibri"/>
              <a:ea typeface="+mn-ea"/>
              <a:cs typeface="+mn-cs"/>
            </a:rPr>
            <a:t>İlaçlar</a:t>
          </a:r>
          <a:endParaRPr lang="en-US" sz="2200" kern="1200" dirty="0">
            <a:solidFill>
              <a:prstClr val="white"/>
            </a:solidFill>
            <a:latin typeface="Calibri"/>
            <a:ea typeface="+mn-ea"/>
            <a:cs typeface="+mn-cs"/>
          </a:endParaRPr>
        </a:p>
        <a:p>
          <a:pPr marL="0" lvl="0" algn="ctr" defTabSz="889000">
            <a:lnSpc>
              <a:spcPct val="90000"/>
            </a:lnSpc>
            <a:spcBef>
              <a:spcPct val="0"/>
            </a:spcBef>
            <a:spcAft>
              <a:spcPct val="35000"/>
            </a:spcAft>
            <a:buNone/>
          </a:pPr>
          <a:endParaRPr lang="tr-TR" sz="2000" kern="1200" dirty="0">
            <a:solidFill>
              <a:prstClr val="white"/>
            </a:solidFill>
            <a:latin typeface="Calibri"/>
            <a:ea typeface="+mn-ea"/>
            <a:cs typeface="+mn-cs"/>
          </a:endParaRPr>
        </a:p>
      </dsp:txBody>
      <dsp:txXfrm>
        <a:off x="5741533" y="320602"/>
        <a:ext cx="1548002" cy="15480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238343" y="94"/>
          <a:ext cx="3591039" cy="1795519"/>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000" b="1" kern="1200" dirty="0">
              <a:solidFill>
                <a:schemeClr val="tx1"/>
              </a:solidFill>
            </a:rPr>
            <a:t>Astım semptomları en az 3 aydır kontrol altında olan ve astım atağı açısından risk faktörleri olmayan hastada</a:t>
          </a:r>
        </a:p>
        <a:p>
          <a:pPr marL="0" lvl="0" algn="ctr" defTabSz="666750">
            <a:lnSpc>
              <a:spcPct val="90000"/>
            </a:lnSpc>
            <a:spcBef>
              <a:spcPct val="0"/>
            </a:spcBef>
            <a:spcAft>
              <a:spcPct val="35000"/>
            </a:spcAft>
          </a:pPr>
          <a:endParaRPr lang="tr-TR" sz="2100" kern="1200" dirty="0">
            <a:solidFill>
              <a:schemeClr val="tx1"/>
            </a:solidFill>
          </a:endParaRPr>
        </a:p>
      </dsp:txBody>
      <dsp:txXfrm>
        <a:off x="290932" y="52683"/>
        <a:ext cx="3485861" cy="1690341"/>
      </dsp:txXfrm>
    </dsp:sp>
    <dsp:sp modelId="{4908FF40-3EDE-4E3D-BE85-C64D84353360}">
      <dsp:nvSpPr>
        <dsp:cNvPr id="0" name=""/>
        <dsp:cNvSpPr/>
      </dsp:nvSpPr>
      <dsp:spPr>
        <a:xfrm>
          <a:off x="597447" y="1795614"/>
          <a:ext cx="359103" cy="1303116"/>
        </a:xfrm>
        <a:custGeom>
          <a:avLst/>
          <a:gdLst/>
          <a:ahLst/>
          <a:cxnLst/>
          <a:rect l="0" t="0" r="0" b="0"/>
          <a:pathLst>
            <a:path>
              <a:moveTo>
                <a:pt x="0" y="0"/>
              </a:moveTo>
              <a:lnTo>
                <a:pt x="0" y="1303116"/>
              </a:lnTo>
              <a:lnTo>
                <a:pt x="359103" y="1303116"/>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956551" y="2244494"/>
          <a:ext cx="2764784" cy="1708472"/>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0" kern="1200" dirty="0">
              <a:solidFill>
                <a:srgbClr val="404040"/>
              </a:solidFill>
            </a:rPr>
            <a:t>Tedavi basamağı azaltılır.</a:t>
          </a:r>
          <a:endParaRPr lang="tr-TR" sz="2000" b="0" kern="1200" dirty="0"/>
        </a:p>
      </dsp:txBody>
      <dsp:txXfrm>
        <a:off x="1006590" y="2294533"/>
        <a:ext cx="2664706" cy="16083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582" y="249056"/>
          <a:ext cx="3238366" cy="161918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000" b="1" kern="1200" dirty="0">
              <a:solidFill>
                <a:schemeClr val="bg1"/>
              </a:solidFill>
            </a:rPr>
            <a:t>Astım semptomları kontrol altında olmayan hastada</a:t>
          </a:r>
        </a:p>
        <a:p>
          <a:pPr marL="0" lvl="0" algn="ctr" defTabSz="666750">
            <a:lnSpc>
              <a:spcPct val="90000"/>
            </a:lnSpc>
            <a:spcBef>
              <a:spcPct val="0"/>
            </a:spcBef>
            <a:spcAft>
              <a:spcPct val="35000"/>
            </a:spcAft>
          </a:pPr>
          <a:endParaRPr lang="tr-TR" sz="2400" kern="1200" dirty="0"/>
        </a:p>
      </dsp:txBody>
      <dsp:txXfrm>
        <a:off x="49006" y="296480"/>
        <a:ext cx="3143518" cy="1524335"/>
      </dsp:txXfrm>
    </dsp:sp>
    <dsp:sp modelId="{4908FF40-3EDE-4E3D-BE85-C64D84353360}">
      <dsp:nvSpPr>
        <dsp:cNvPr id="0" name=""/>
        <dsp:cNvSpPr/>
      </dsp:nvSpPr>
      <dsp:spPr>
        <a:xfrm>
          <a:off x="325419" y="1868239"/>
          <a:ext cx="325416" cy="1505599"/>
        </a:xfrm>
        <a:custGeom>
          <a:avLst/>
          <a:gdLst/>
          <a:ahLst/>
          <a:cxnLst/>
          <a:rect l="0" t="0" r="0" b="0"/>
          <a:pathLst>
            <a:path>
              <a:moveTo>
                <a:pt x="0" y="0"/>
              </a:moveTo>
              <a:lnTo>
                <a:pt x="0" y="1505599"/>
              </a:lnTo>
              <a:lnTo>
                <a:pt x="325416" y="1505599"/>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650836" y="2522091"/>
          <a:ext cx="2590693" cy="1703494"/>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tr-TR" sz="2000" b="1" kern="1200" dirty="0">
            <a:solidFill>
              <a:srgbClr val="404040"/>
            </a:solidFill>
          </a:endParaRPr>
        </a:p>
        <a:p>
          <a:pPr lvl="0" algn="ctr" defTabSz="889000">
            <a:lnSpc>
              <a:spcPct val="90000"/>
            </a:lnSpc>
            <a:spcBef>
              <a:spcPct val="0"/>
            </a:spcBef>
            <a:spcAft>
              <a:spcPct val="35000"/>
            </a:spcAft>
          </a:pPr>
          <a:endParaRPr lang="tr-TR" sz="2000" b="1" kern="1200" dirty="0">
            <a:solidFill>
              <a:srgbClr val="404040"/>
            </a:solidFill>
          </a:endParaRPr>
        </a:p>
        <a:p>
          <a:pPr lvl="0" algn="ctr" defTabSz="889000">
            <a:lnSpc>
              <a:spcPct val="90000"/>
            </a:lnSpc>
            <a:spcBef>
              <a:spcPct val="0"/>
            </a:spcBef>
            <a:spcAft>
              <a:spcPct val="35000"/>
            </a:spcAft>
          </a:pPr>
          <a:r>
            <a:rPr lang="tr-TR" sz="2000" b="0" kern="1200" dirty="0">
              <a:solidFill>
                <a:srgbClr val="404040"/>
              </a:solidFill>
            </a:rPr>
            <a:t>Basamak yükseltmesi yapılmalıdır.</a:t>
          </a:r>
        </a:p>
        <a:p>
          <a:pPr lvl="0" algn="ctr" defTabSz="889000">
            <a:lnSpc>
              <a:spcPct val="90000"/>
            </a:lnSpc>
            <a:spcBef>
              <a:spcPct val="0"/>
            </a:spcBef>
            <a:spcAft>
              <a:spcPct val="35000"/>
            </a:spcAft>
          </a:pPr>
          <a:endParaRPr lang="tr-TR" sz="2400" b="1" kern="1200" dirty="0"/>
        </a:p>
      </dsp:txBody>
      <dsp:txXfrm>
        <a:off x="700730" y="2571985"/>
        <a:ext cx="2490905" cy="16037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03AEE-E665-48A4-8675-504B33094BCD}">
      <dsp:nvSpPr>
        <dsp:cNvPr id="0" name=""/>
        <dsp:cNvSpPr/>
      </dsp:nvSpPr>
      <dsp:spPr>
        <a:xfrm>
          <a:off x="0" y="26806"/>
          <a:ext cx="3491729" cy="1745864"/>
        </a:xfrm>
        <a:prstGeom prst="roundRect">
          <a:avLst>
            <a:gd name="adj" fmla="val 10000"/>
          </a:avLst>
        </a:prstGeom>
        <a:solidFill>
          <a:srgbClr val="FFC9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000" b="1" kern="1200" dirty="0">
              <a:solidFill>
                <a:schemeClr val="tx1"/>
              </a:solidFill>
              <a:ea typeface="Times New Roman" panose="02020603050405020304" pitchFamily="18" charset="0"/>
            </a:rPr>
            <a:t>Astım semptomları kontrol altında olan ancak astım atağı açısından risk faktörleri olan hastada</a:t>
          </a:r>
        </a:p>
        <a:p>
          <a:pPr marL="0" lvl="0" algn="ctr" defTabSz="800100">
            <a:lnSpc>
              <a:spcPct val="90000"/>
            </a:lnSpc>
            <a:spcBef>
              <a:spcPct val="0"/>
            </a:spcBef>
            <a:spcAft>
              <a:spcPct val="35000"/>
            </a:spcAft>
          </a:pPr>
          <a:endParaRPr lang="tr-TR" sz="2000" kern="1200" dirty="0">
            <a:solidFill>
              <a:schemeClr val="tx1"/>
            </a:solidFill>
          </a:endParaRPr>
        </a:p>
      </dsp:txBody>
      <dsp:txXfrm>
        <a:off x="51135" y="77941"/>
        <a:ext cx="3389459" cy="1643594"/>
      </dsp:txXfrm>
    </dsp:sp>
    <dsp:sp modelId="{7CF204FA-B495-4A6F-B0FC-AA5534C3FF33}">
      <dsp:nvSpPr>
        <dsp:cNvPr id="0" name=""/>
        <dsp:cNvSpPr/>
      </dsp:nvSpPr>
      <dsp:spPr>
        <a:xfrm>
          <a:off x="349172" y="1772671"/>
          <a:ext cx="608594" cy="1285051"/>
        </a:xfrm>
        <a:custGeom>
          <a:avLst/>
          <a:gdLst/>
          <a:ahLst/>
          <a:cxnLst/>
          <a:rect l="0" t="0" r="0" b="0"/>
          <a:pathLst>
            <a:path>
              <a:moveTo>
                <a:pt x="0" y="0"/>
              </a:moveTo>
              <a:lnTo>
                <a:pt x="0" y="1285051"/>
              </a:lnTo>
              <a:lnTo>
                <a:pt x="608594" y="128505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40ECB543-4BF7-450F-B260-8E3CC16D4028}">
      <dsp:nvSpPr>
        <dsp:cNvPr id="0" name=""/>
        <dsp:cNvSpPr/>
      </dsp:nvSpPr>
      <dsp:spPr>
        <a:xfrm>
          <a:off x="957767" y="2184791"/>
          <a:ext cx="2793383" cy="1745864"/>
        </a:xfrm>
        <a:prstGeom prst="roundRect">
          <a:avLst>
            <a:gd name="adj" fmla="val 10000"/>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buFont typeface="Arial" panose="020B0604020202020204" pitchFamily="34" charset="0"/>
            <a:buNone/>
          </a:pPr>
          <a:endParaRPr lang="tr-TR" sz="2000" b="1" kern="1200" dirty="0">
            <a:solidFill>
              <a:srgbClr val="404040"/>
            </a:solidFill>
            <a:latin typeface="+mn-lt"/>
            <a:ea typeface="+mn-ea"/>
            <a:cs typeface="+mn-cs"/>
          </a:endParaRPr>
        </a:p>
        <a:p>
          <a:pPr lvl="0" algn="l" defTabSz="889000">
            <a:lnSpc>
              <a:spcPct val="90000"/>
            </a:lnSpc>
            <a:spcBef>
              <a:spcPct val="0"/>
            </a:spcBef>
            <a:spcAft>
              <a:spcPts val="0"/>
            </a:spcAft>
            <a:buFont typeface="Arial" panose="020B0604020202020204" pitchFamily="34" charset="0"/>
            <a:buNone/>
          </a:pPr>
          <a:r>
            <a:rPr lang="en-US" sz="2000" b="0" kern="1200" dirty="0">
              <a:solidFill>
                <a:srgbClr val="404040"/>
              </a:solidFill>
              <a:latin typeface="+mn-lt"/>
              <a:ea typeface="+mn-ea"/>
              <a:cs typeface="+mn-cs"/>
            </a:rPr>
            <a:t>Basamak </a:t>
          </a:r>
          <a:r>
            <a:rPr lang="en-US" sz="2000" b="0" kern="1200" dirty="0" err="1">
              <a:solidFill>
                <a:srgbClr val="404040"/>
              </a:solidFill>
              <a:latin typeface="+mn-lt"/>
              <a:ea typeface="+mn-ea"/>
              <a:cs typeface="+mn-cs"/>
            </a:rPr>
            <a:t>inilmemesi</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düşünülebilir</a:t>
          </a:r>
          <a:r>
            <a:rPr lang="tr-TR" sz="2000" b="0" kern="1200" dirty="0">
              <a:solidFill>
                <a:srgbClr val="404040"/>
              </a:solidFill>
              <a:latin typeface="+mn-lt"/>
              <a:ea typeface="+mn-ea"/>
              <a:cs typeface="+mn-cs"/>
            </a:rPr>
            <a:t>. </a:t>
          </a:r>
        </a:p>
        <a:p>
          <a:pPr lvl="0" algn="l" defTabSz="889000">
            <a:lnSpc>
              <a:spcPct val="90000"/>
            </a:lnSpc>
            <a:spcBef>
              <a:spcPct val="0"/>
            </a:spcBef>
            <a:spcAft>
              <a:spcPts val="0"/>
            </a:spcAft>
            <a:buFont typeface="Arial" panose="020B0604020202020204" pitchFamily="34" charset="0"/>
            <a:buNone/>
          </a:pPr>
          <a:r>
            <a:rPr lang="en-US" sz="2000" b="0" kern="1200" dirty="0">
              <a:solidFill>
                <a:srgbClr val="404040"/>
              </a:solidFill>
              <a:latin typeface="+mn-lt"/>
              <a:ea typeface="+mn-ea"/>
              <a:cs typeface="+mn-cs"/>
            </a:rPr>
            <a:t>Yan </a:t>
          </a:r>
          <a:r>
            <a:rPr lang="en-US" sz="2000" b="0" kern="1200" dirty="0" err="1">
              <a:solidFill>
                <a:srgbClr val="404040"/>
              </a:solidFill>
              <a:latin typeface="+mn-lt"/>
              <a:ea typeface="+mn-ea"/>
              <a:cs typeface="+mn-cs"/>
            </a:rPr>
            <a:t>etki</a:t>
          </a:r>
          <a:r>
            <a:rPr lang="en-US" sz="2000" b="0" kern="1200" dirty="0">
              <a:solidFill>
                <a:srgbClr val="404040"/>
              </a:solidFill>
              <a:latin typeface="+mn-lt"/>
              <a:ea typeface="+mn-ea"/>
              <a:cs typeface="+mn-cs"/>
            </a:rPr>
            <a:t> vs. </a:t>
          </a:r>
          <a:r>
            <a:rPr lang="en-US" sz="2000" b="0" kern="1200" dirty="0" err="1">
              <a:solidFill>
                <a:srgbClr val="404040"/>
              </a:solidFill>
              <a:latin typeface="+mn-lt"/>
              <a:ea typeface="+mn-ea"/>
              <a:cs typeface="+mn-cs"/>
            </a:rPr>
            <a:t>nedeni</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ile</a:t>
          </a:r>
          <a:r>
            <a:rPr lang="tr-TR"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basamak</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inilmes</a:t>
          </a:r>
          <a:r>
            <a:rPr lang="tr-TR" sz="2000" b="0" kern="1200" dirty="0">
              <a:solidFill>
                <a:srgbClr val="404040"/>
              </a:solidFill>
              <a:latin typeface="+mn-lt"/>
              <a:ea typeface="+mn-ea"/>
              <a:cs typeface="+mn-cs"/>
            </a:rPr>
            <a:t>i </a:t>
          </a:r>
          <a:r>
            <a:rPr lang="en-US" sz="2000" b="0" kern="1200" dirty="0" err="1">
              <a:solidFill>
                <a:srgbClr val="404040"/>
              </a:solidFill>
              <a:latin typeface="+mn-lt"/>
              <a:ea typeface="+mn-ea"/>
              <a:cs typeface="+mn-cs"/>
            </a:rPr>
            <a:t>planlanmış</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ise</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yakın</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takip</a:t>
          </a:r>
          <a:r>
            <a:rPr lang="en-US" sz="2000" b="0" kern="1200" dirty="0">
              <a:solidFill>
                <a:srgbClr val="404040"/>
              </a:solidFill>
              <a:latin typeface="+mn-lt"/>
              <a:ea typeface="+mn-ea"/>
              <a:cs typeface="+mn-cs"/>
            </a:rPr>
            <a:t> </a:t>
          </a:r>
          <a:r>
            <a:rPr lang="en-US" sz="2000" b="0" kern="1200" dirty="0" err="1">
              <a:solidFill>
                <a:srgbClr val="404040"/>
              </a:solidFill>
              <a:latin typeface="+mn-lt"/>
              <a:ea typeface="+mn-ea"/>
              <a:cs typeface="+mn-cs"/>
            </a:rPr>
            <a:t>önerilir</a:t>
          </a:r>
          <a:r>
            <a:rPr lang="tr-TR" sz="2000" b="0" kern="1200" dirty="0">
              <a:solidFill>
                <a:srgbClr val="404040"/>
              </a:solidFill>
              <a:latin typeface="+mn-lt"/>
              <a:ea typeface="+mn-ea"/>
              <a:cs typeface="+mn-cs"/>
            </a:rPr>
            <a:t>.</a:t>
          </a:r>
          <a:endParaRPr lang="en-US" sz="2000" b="0" kern="1200" dirty="0">
            <a:solidFill>
              <a:srgbClr val="404040"/>
            </a:solidFill>
            <a:latin typeface="+mn-lt"/>
            <a:ea typeface="+mn-ea"/>
            <a:cs typeface="+mn-cs"/>
          </a:endParaRPr>
        </a:p>
        <a:p>
          <a:pPr lvl="0" defTabSz="889000">
            <a:lnSpc>
              <a:spcPct val="90000"/>
            </a:lnSpc>
            <a:spcBef>
              <a:spcPct val="0"/>
            </a:spcBef>
            <a:spcAft>
              <a:spcPct val="35000"/>
            </a:spcAft>
          </a:pPr>
          <a:endParaRPr lang="tr-TR" sz="2000" b="1" dirty="0"/>
        </a:p>
      </dsp:txBody>
      <dsp:txXfrm>
        <a:off x="1008902" y="2235926"/>
        <a:ext cx="2691113" cy="16435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777916" y="136075"/>
          <a:ext cx="3178082" cy="953365"/>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tr-TR" sz="2400" b="1"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solidFill>
                <a:srgbClr val="404040"/>
              </a:solidFill>
            </a:rPr>
            <a:t>Astım kontrolünün değerlendirilmesi</a:t>
          </a:r>
        </a:p>
        <a:p>
          <a:pPr marL="0" lvl="0" algn="ctr" defTabSz="666750">
            <a:lnSpc>
              <a:spcPct val="90000"/>
            </a:lnSpc>
            <a:spcBef>
              <a:spcPct val="0"/>
            </a:spcBef>
            <a:spcAft>
              <a:spcPct val="35000"/>
            </a:spcAft>
          </a:pPr>
          <a:endParaRPr lang="tr-TR" sz="2100" kern="1200" dirty="0">
            <a:solidFill>
              <a:schemeClr val="tx1"/>
            </a:solidFill>
          </a:endParaRPr>
        </a:p>
      </dsp:txBody>
      <dsp:txXfrm>
        <a:off x="805839" y="163998"/>
        <a:ext cx="3122236" cy="897519"/>
      </dsp:txXfrm>
    </dsp:sp>
    <dsp:sp modelId="{4908FF40-3EDE-4E3D-BE85-C64D84353360}">
      <dsp:nvSpPr>
        <dsp:cNvPr id="0" name=""/>
        <dsp:cNvSpPr/>
      </dsp:nvSpPr>
      <dsp:spPr>
        <a:xfrm>
          <a:off x="1095725" y="1089440"/>
          <a:ext cx="184928" cy="556307"/>
        </a:xfrm>
        <a:custGeom>
          <a:avLst/>
          <a:gdLst/>
          <a:ahLst/>
          <a:cxnLst/>
          <a:rect l="0" t="0" r="0" b="0"/>
          <a:pathLst>
            <a:path>
              <a:moveTo>
                <a:pt x="0" y="0"/>
              </a:moveTo>
              <a:lnTo>
                <a:pt x="0" y="556307"/>
              </a:lnTo>
              <a:lnTo>
                <a:pt x="184928" y="556307"/>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1280653" y="1192175"/>
          <a:ext cx="2552289" cy="907146"/>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a:solidFill>
                <a:schemeClr val="tx1">
                  <a:lumMod val="65000"/>
                  <a:lumOff val="35000"/>
                </a:schemeClr>
              </a:solidFill>
              <a:latin typeface="+mn-lt"/>
              <a:ea typeface="+mn-ea"/>
              <a:cs typeface="Times New Roman" panose="02020603050405020304" pitchFamily="18" charset="0"/>
            </a:rPr>
            <a:t>Son 4 </a:t>
          </a:r>
          <a:r>
            <a:rPr lang="en-US" sz="2000" kern="1200" dirty="0" err="1">
              <a:solidFill>
                <a:schemeClr val="tx1">
                  <a:lumMod val="65000"/>
                  <a:lumOff val="35000"/>
                </a:schemeClr>
              </a:solidFill>
              <a:latin typeface="+mn-lt"/>
              <a:ea typeface="+mn-ea"/>
              <a:cs typeface="Times New Roman" panose="02020603050405020304" pitchFamily="18" charset="0"/>
            </a:rPr>
            <a:t>haftadaki</a:t>
          </a:r>
          <a:r>
            <a:rPr lang="en-US" sz="2000" kern="1200" dirty="0">
              <a:solidFill>
                <a:schemeClr val="tx1">
                  <a:lumMod val="65000"/>
                  <a:lumOff val="35000"/>
                </a:schemeClr>
              </a:solidFill>
              <a:latin typeface="+mn-lt"/>
              <a:ea typeface="+mn-ea"/>
              <a:cs typeface="Times New Roman" panose="02020603050405020304" pitchFamily="18" charset="0"/>
            </a:rPr>
            <a:t> </a:t>
          </a:r>
          <a:r>
            <a:rPr lang="en-US" sz="2000" kern="1200" dirty="0" err="1">
              <a:solidFill>
                <a:schemeClr val="tx1">
                  <a:lumMod val="65000"/>
                  <a:lumOff val="35000"/>
                </a:schemeClr>
              </a:solidFill>
              <a:latin typeface="+mn-lt"/>
              <a:ea typeface="+mn-ea"/>
              <a:cs typeface="Times New Roman" panose="02020603050405020304" pitchFamily="18" charset="0"/>
            </a:rPr>
            <a:t>semptom</a:t>
          </a:r>
          <a:r>
            <a:rPr lang="en-US" sz="2000" kern="1200" dirty="0">
              <a:solidFill>
                <a:schemeClr val="tx1">
                  <a:lumMod val="65000"/>
                  <a:lumOff val="35000"/>
                </a:schemeClr>
              </a:solidFill>
              <a:latin typeface="+mn-lt"/>
              <a:ea typeface="+mn-ea"/>
              <a:cs typeface="Times New Roman" panose="02020603050405020304" pitchFamily="18" charset="0"/>
            </a:rPr>
            <a:t> </a:t>
          </a:r>
          <a:r>
            <a:rPr lang="en-US" sz="2000" kern="1200" dirty="0" err="1">
              <a:solidFill>
                <a:schemeClr val="tx1">
                  <a:lumMod val="65000"/>
                  <a:lumOff val="35000"/>
                </a:schemeClr>
              </a:solidFill>
              <a:latin typeface="+mn-lt"/>
              <a:ea typeface="+mn-ea"/>
              <a:cs typeface="Times New Roman" panose="02020603050405020304" pitchFamily="18" charset="0"/>
            </a:rPr>
            <a:t>kontrolü</a:t>
          </a:r>
          <a:endParaRPr lang="tr-TR" sz="2000" b="0" kern="1200" dirty="0">
            <a:solidFill>
              <a:schemeClr val="tx1">
                <a:lumMod val="65000"/>
                <a:lumOff val="35000"/>
              </a:schemeClr>
            </a:solidFill>
            <a:latin typeface="+mn-lt"/>
          </a:endParaRPr>
        </a:p>
      </dsp:txBody>
      <dsp:txXfrm>
        <a:off x="1307222" y="1218744"/>
        <a:ext cx="2499151" cy="854008"/>
      </dsp:txXfrm>
    </dsp:sp>
    <dsp:sp modelId="{BFEDCE60-A9D7-4592-A89B-81A3D14D1CA8}">
      <dsp:nvSpPr>
        <dsp:cNvPr id="0" name=""/>
        <dsp:cNvSpPr/>
      </dsp:nvSpPr>
      <dsp:spPr>
        <a:xfrm>
          <a:off x="1095725" y="1089440"/>
          <a:ext cx="184928" cy="1724905"/>
        </a:xfrm>
        <a:custGeom>
          <a:avLst/>
          <a:gdLst/>
          <a:ahLst/>
          <a:cxnLst/>
          <a:rect l="0" t="0" r="0" b="0"/>
          <a:pathLst>
            <a:path>
              <a:moveTo>
                <a:pt x="0" y="0"/>
              </a:moveTo>
              <a:lnTo>
                <a:pt x="0" y="1724905"/>
              </a:lnTo>
              <a:lnTo>
                <a:pt x="184928" y="1724905"/>
              </a:lnTo>
            </a:path>
          </a:pathLst>
        </a:custGeom>
        <a:noFill/>
        <a:ln w="12700" cap="flat" cmpd="sng" algn="ctr">
          <a:solidFill>
            <a:prstClr val="white">
              <a:lumMod val="50000"/>
            </a:prstClr>
          </a:solidFill>
          <a:prstDash val="solid"/>
          <a:miter lim="800000"/>
        </a:ln>
        <a:effectLst/>
      </dsp:spPr>
      <dsp:style>
        <a:lnRef idx="2">
          <a:scrgbClr r="0" g="0" b="0"/>
        </a:lnRef>
        <a:fillRef idx="0">
          <a:scrgbClr r="0" g="0" b="0"/>
        </a:fillRef>
        <a:effectRef idx="0">
          <a:scrgbClr r="0" g="0" b="0"/>
        </a:effectRef>
        <a:fontRef idx="minor"/>
      </dsp:style>
    </dsp:sp>
    <dsp:sp modelId="{963D6522-A6A7-49A1-9FC6-1BDF4D922154}">
      <dsp:nvSpPr>
        <dsp:cNvPr id="0" name=""/>
        <dsp:cNvSpPr/>
      </dsp:nvSpPr>
      <dsp:spPr>
        <a:xfrm>
          <a:off x="1280653" y="2337663"/>
          <a:ext cx="2573141" cy="953365"/>
        </a:xfrm>
        <a:prstGeom prst="roundRect">
          <a:avLst>
            <a:gd name="adj" fmla="val 10000"/>
          </a:avLst>
        </a:prstGeom>
        <a:no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a:spcBef>
              <a:spcPct val="0"/>
            </a:spcBef>
          </a:pPr>
          <a:r>
            <a:rPr lang="tr-TR" sz="2000" b="0" kern="1200" dirty="0">
              <a:solidFill>
                <a:srgbClr val="404040"/>
              </a:solidFill>
              <a:latin typeface="Calibri"/>
              <a:ea typeface="+mn-ea"/>
              <a:cs typeface="+mn-cs"/>
            </a:rPr>
            <a:t>Risklerin değerlendirilmesi</a:t>
          </a:r>
        </a:p>
        <a:p>
          <a:pPr marL="0" lvl="0" indent="0" algn="ctr" defTabSz="889000">
            <a:lnSpc>
              <a:spcPct val="90000"/>
            </a:lnSpc>
            <a:spcBef>
              <a:spcPct val="0"/>
            </a:spcBef>
            <a:spcAft>
              <a:spcPct val="35000"/>
            </a:spcAft>
            <a:buNone/>
          </a:pPr>
          <a:endParaRPr lang="tr-TR" sz="2000" b="0" kern="1200" dirty="0">
            <a:solidFill>
              <a:srgbClr val="404040"/>
            </a:solidFill>
            <a:latin typeface="Calibri"/>
            <a:ea typeface="+mn-ea"/>
            <a:cs typeface="+mn-cs"/>
          </a:endParaRPr>
        </a:p>
      </dsp:txBody>
      <dsp:txXfrm>
        <a:off x="1308576" y="2365586"/>
        <a:ext cx="2517295" cy="897519"/>
      </dsp:txXfrm>
    </dsp:sp>
    <dsp:sp modelId="{683EDC2C-29E1-4F6C-B879-5A6E3127E617}">
      <dsp:nvSpPr>
        <dsp:cNvPr id="0" name=""/>
        <dsp:cNvSpPr/>
      </dsp:nvSpPr>
      <dsp:spPr>
        <a:xfrm>
          <a:off x="1095725" y="1089440"/>
          <a:ext cx="184928" cy="2916612"/>
        </a:xfrm>
        <a:custGeom>
          <a:avLst/>
          <a:gdLst/>
          <a:ahLst/>
          <a:cxnLst/>
          <a:rect l="0" t="0" r="0" b="0"/>
          <a:pathLst>
            <a:path>
              <a:moveTo>
                <a:pt x="0" y="0"/>
              </a:moveTo>
              <a:lnTo>
                <a:pt x="0" y="2916612"/>
              </a:lnTo>
              <a:lnTo>
                <a:pt x="184928" y="2916612"/>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3641ED0-629A-4790-B8F6-C162C70F8559}">
      <dsp:nvSpPr>
        <dsp:cNvPr id="0" name=""/>
        <dsp:cNvSpPr/>
      </dsp:nvSpPr>
      <dsp:spPr>
        <a:xfrm>
          <a:off x="1280653" y="3529370"/>
          <a:ext cx="2433202" cy="953365"/>
        </a:xfrm>
        <a:prstGeom prst="roundRect">
          <a:avLst>
            <a:gd name="adj" fmla="val 10000"/>
          </a:avLst>
        </a:prstGeom>
        <a:no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tr-TR" sz="2000" b="0" kern="1200" dirty="0">
              <a:solidFill>
                <a:srgbClr val="404040"/>
              </a:solidFill>
              <a:latin typeface="Calibri"/>
              <a:ea typeface="+mn-ea"/>
              <a:cs typeface="+mn-cs"/>
            </a:rPr>
            <a:t>Solunum fonksiyon testi</a:t>
          </a:r>
        </a:p>
      </dsp:txBody>
      <dsp:txXfrm>
        <a:off x="1308576" y="3557293"/>
        <a:ext cx="2377356" cy="8975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3833" y="644035"/>
          <a:ext cx="3237698" cy="83834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solidFill>
                <a:schemeClr val="bg1"/>
              </a:solidFill>
              <a:latin typeface="Calibri"/>
              <a:ea typeface="+mn-ea"/>
              <a:cs typeface="+mn-cs"/>
            </a:rPr>
            <a:t>Komorbiditelerin değerlendirilmesi</a:t>
          </a:r>
        </a:p>
      </dsp:txBody>
      <dsp:txXfrm>
        <a:off x="28387" y="668589"/>
        <a:ext cx="3188590" cy="789240"/>
      </dsp:txXfrm>
    </dsp:sp>
    <dsp:sp modelId="{4908FF40-3EDE-4E3D-BE85-C64D84353360}">
      <dsp:nvSpPr>
        <dsp:cNvPr id="0" name=""/>
        <dsp:cNvSpPr/>
      </dsp:nvSpPr>
      <dsp:spPr>
        <a:xfrm>
          <a:off x="327602" y="1482383"/>
          <a:ext cx="322356" cy="625620"/>
        </a:xfrm>
        <a:custGeom>
          <a:avLst/>
          <a:gdLst/>
          <a:ahLst/>
          <a:cxnLst/>
          <a:rect l="0" t="0" r="0" b="0"/>
          <a:pathLst>
            <a:path>
              <a:moveTo>
                <a:pt x="0" y="0"/>
              </a:moveTo>
              <a:lnTo>
                <a:pt x="0" y="625620"/>
              </a:lnTo>
              <a:lnTo>
                <a:pt x="322356" y="625620"/>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649959" y="1836577"/>
          <a:ext cx="2311485" cy="542853"/>
        </a:xfrm>
        <a:prstGeom prst="roundRect">
          <a:avLst>
            <a:gd name="adj" fmla="val 10000"/>
          </a:avLst>
        </a:prstGeom>
        <a:solidFill>
          <a:schemeClr val="lt1">
            <a:alpha val="90000"/>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tr-TR" sz="2000" b="1" kern="1200" dirty="0">
            <a:solidFill>
              <a:srgbClr val="404040"/>
            </a:solidFill>
          </a:endParaRPr>
        </a:p>
        <a:p>
          <a:pPr lvl="0" algn="ctr" defTabSz="889000">
            <a:lnSpc>
              <a:spcPct val="90000"/>
            </a:lnSpc>
            <a:spcBef>
              <a:spcPct val="0"/>
            </a:spcBef>
            <a:spcAft>
              <a:spcPct val="35000"/>
            </a:spcAft>
          </a:pPr>
          <a:endParaRPr lang="tr-TR" sz="2000" b="1" kern="1200" dirty="0">
            <a:solidFill>
              <a:srgbClr val="404040"/>
            </a:solidFill>
          </a:endParaRPr>
        </a:p>
        <a:p>
          <a:pPr lvl="0" algn="ctr" defTabSz="889000">
            <a:lnSpc>
              <a:spcPct val="90000"/>
            </a:lnSpc>
            <a:spcBef>
              <a:spcPct val="0"/>
            </a:spcBef>
            <a:spcAft>
              <a:spcPct val="35000"/>
            </a:spcAft>
          </a:pPr>
          <a:r>
            <a:rPr lang="tr-TR" sz="2000" b="0" kern="1200" dirty="0">
              <a:solidFill>
                <a:srgbClr val="404040"/>
              </a:solidFill>
            </a:rPr>
            <a:t>Rinit/rinosinüzit</a:t>
          </a:r>
        </a:p>
        <a:p>
          <a:pPr lvl="0" algn="ctr" defTabSz="889000">
            <a:lnSpc>
              <a:spcPct val="90000"/>
            </a:lnSpc>
            <a:spcBef>
              <a:spcPct val="0"/>
            </a:spcBef>
            <a:spcAft>
              <a:spcPct val="35000"/>
            </a:spcAft>
          </a:pPr>
          <a:endParaRPr lang="tr-TR" sz="2400" b="1" kern="1200" dirty="0"/>
        </a:p>
      </dsp:txBody>
      <dsp:txXfrm>
        <a:off x="665859" y="1852477"/>
        <a:ext cx="2279685" cy="511053"/>
      </dsp:txXfrm>
    </dsp:sp>
    <dsp:sp modelId="{3A5228E3-BECD-4F57-921B-E5D012F13C47}">
      <dsp:nvSpPr>
        <dsp:cNvPr id="0" name=""/>
        <dsp:cNvSpPr/>
      </dsp:nvSpPr>
      <dsp:spPr>
        <a:xfrm>
          <a:off x="327602" y="1482383"/>
          <a:ext cx="359953" cy="1395169"/>
        </a:xfrm>
        <a:custGeom>
          <a:avLst/>
          <a:gdLst/>
          <a:ahLst/>
          <a:cxnLst/>
          <a:rect l="0" t="0" r="0" b="0"/>
          <a:pathLst>
            <a:path>
              <a:moveTo>
                <a:pt x="0" y="0"/>
              </a:moveTo>
              <a:lnTo>
                <a:pt x="0" y="1395169"/>
              </a:lnTo>
              <a:lnTo>
                <a:pt x="359953" y="1395169"/>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14C5D69-80CB-4B89-BC6F-706AED4F0BB7}">
      <dsp:nvSpPr>
        <dsp:cNvPr id="0" name=""/>
        <dsp:cNvSpPr/>
      </dsp:nvSpPr>
      <dsp:spPr>
        <a:xfrm>
          <a:off x="687556" y="2619560"/>
          <a:ext cx="2282722" cy="515986"/>
        </a:xfrm>
        <a:prstGeom prst="roundRect">
          <a:avLst>
            <a:gd name="adj" fmla="val 10000"/>
          </a:avLst>
        </a:prstGeom>
        <a:solidFill>
          <a:prstClr val="white">
            <a:alpha val="90000"/>
            <a:hueOff val="0"/>
            <a:satOff val="0"/>
            <a:lumOff val="0"/>
            <a:alphaOff val="0"/>
          </a:prstClr>
        </a:solid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0" kern="1200" dirty="0">
              <a:solidFill>
                <a:srgbClr val="404040"/>
              </a:solidFill>
            </a:rPr>
            <a:t>GÖR</a:t>
          </a:r>
        </a:p>
      </dsp:txBody>
      <dsp:txXfrm>
        <a:off x="702669" y="2634673"/>
        <a:ext cx="2252496" cy="485760"/>
      </dsp:txXfrm>
    </dsp:sp>
    <dsp:sp modelId="{C1DDCF6E-D5AD-47B3-917E-BF57D35057B0}">
      <dsp:nvSpPr>
        <dsp:cNvPr id="0" name=""/>
        <dsp:cNvSpPr/>
      </dsp:nvSpPr>
      <dsp:spPr>
        <a:xfrm>
          <a:off x="327602" y="1482383"/>
          <a:ext cx="251415" cy="2078252"/>
        </a:xfrm>
        <a:custGeom>
          <a:avLst/>
          <a:gdLst/>
          <a:ahLst/>
          <a:cxnLst/>
          <a:rect l="0" t="0" r="0" b="0"/>
          <a:pathLst>
            <a:path>
              <a:moveTo>
                <a:pt x="0" y="0"/>
              </a:moveTo>
              <a:lnTo>
                <a:pt x="0" y="2078252"/>
              </a:lnTo>
              <a:lnTo>
                <a:pt x="251415" y="2078252"/>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F2C4866-2F96-4B2B-9DAE-E0CF0ED5F662}">
      <dsp:nvSpPr>
        <dsp:cNvPr id="0" name=""/>
        <dsp:cNvSpPr/>
      </dsp:nvSpPr>
      <dsp:spPr>
        <a:xfrm>
          <a:off x="579018" y="3302643"/>
          <a:ext cx="2361787" cy="515986"/>
        </a:xfrm>
        <a:prstGeom prst="roundRect">
          <a:avLst>
            <a:gd name="adj" fmla="val 10000"/>
          </a:avLst>
        </a:prstGeom>
        <a:solidFill>
          <a:prstClr val="white">
            <a:alpha val="90000"/>
            <a:hueOff val="0"/>
            <a:satOff val="0"/>
            <a:lumOff val="0"/>
            <a:alphaOff val="0"/>
          </a:prstClr>
        </a:solid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tr-TR" sz="2000" b="0" kern="1200" dirty="0">
              <a:solidFill>
                <a:srgbClr val="404040"/>
              </a:solidFill>
              <a:latin typeface="Calibri"/>
              <a:ea typeface="+mn-ea"/>
              <a:cs typeface="+mn-cs"/>
            </a:rPr>
            <a:t>Obezite/uyku  apnesi</a:t>
          </a:r>
        </a:p>
      </dsp:txBody>
      <dsp:txXfrm>
        <a:off x="594131" y="3317756"/>
        <a:ext cx="2331561" cy="485760"/>
      </dsp:txXfrm>
    </dsp:sp>
    <dsp:sp modelId="{349AF987-6843-471B-B21E-68C0AAB35588}">
      <dsp:nvSpPr>
        <dsp:cNvPr id="0" name=""/>
        <dsp:cNvSpPr/>
      </dsp:nvSpPr>
      <dsp:spPr>
        <a:xfrm>
          <a:off x="327602" y="1482383"/>
          <a:ext cx="321853" cy="2856684"/>
        </a:xfrm>
        <a:custGeom>
          <a:avLst/>
          <a:gdLst/>
          <a:ahLst/>
          <a:cxnLst/>
          <a:rect l="0" t="0" r="0" b="0"/>
          <a:pathLst>
            <a:path>
              <a:moveTo>
                <a:pt x="0" y="0"/>
              </a:moveTo>
              <a:lnTo>
                <a:pt x="0" y="2856684"/>
              </a:lnTo>
              <a:lnTo>
                <a:pt x="321853" y="285668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3A4DB09-2FFE-4EDD-8C2A-3D69714F1F0D}">
      <dsp:nvSpPr>
        <dsp:cNvPr id="0" name=""/>
        <dsp:cNvSpPr/>
      </dsp:nvSpPr>
      <dsp:spPr>
        <a:xfrm>
          <a:off x="649456" y="4081075"/>
          <a:ext cx="2235276" cy="515986"/>
        </a:xfrm>
        <a:prstGeom prst="roundRect">
          <a:avLst>
            <a:gd name="adj" fmla="val 10000"/>
          </a:avLst>
        </a:prstGeom>
        <a:solidFill>
          <a:prstClr val="white">
            <a:alpha val="90000"/>
            <a:hueOff val="0"/>
            <a:satOff val="0"/>
            <a:lumOff val="0"/>
            <a:alphaOff val="0"/>
          </a:prstClr>
        </a:solid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100000"/>
            </a:lnSpc>
            <a:spcBef>
              <a:spcPct val="0"/>
            </a:spcBef>
            <a:spcAft>
              <a:spcPts val="0"/>
            </a:spcAft>
          </a:pPr>
          <a:r>
            <a:rPr lang="tr-TR" sz="2000" b="0" kern="1200" dirty="0">
              <a:solidFill>
                <a:srgbClr val="404040"/>
              </a:solidFill>
              <a:latin typeface="Calibri"/>
              <a:ea typeface="+mn-ea"/>
              <a:cs typeface="+mn-cs"/>
            </a:rPr>
            <a:t>Depresyon</a:t>
          </a:r>
          <a:r>
            <a:rPr lang="tr-TR" sz="2000" b="0" kern="1200" dirty="0">
              <a:solidFill>
                <a:srgbClr val="404040"/>
              </a:solidFill>
            </a:rPr>
            <a:t>/</a:t>
          </a:r>
        </a:p>
        <a:p>
          <a:pPr lvl="0" algn="ctr" defTabSz="889000">
            <a:lnSpc>
              <a:spcPct val="100000"/>
            </a:lnSpc>
            <a:spcBef>
              <a:spcPct val="0"/>
            </a:spcBef>
            <a:spcAft>
              <a:spcPts val="0"/>
            </a:spcAft>
          </a:pPr>
          <a:r>
            <a:rPr lang="tr-TR" sz="2000" b="0" kern="1200" dirty="0" err="1" smtClean="0">
              <a:solidFill>
                <a:srgbClr val="404040"/>
              </a:solidFill>
              <a:latin typeface="Calibri"/>
              <a:ea typeface="+mn-ea"/>
              <a:cs typeface="+mn-cs"/>
            </a:rPr>
            <a:t>Anksiyete</a:t>
          </a:r>
          <a:endParaRPr lang="tr-TR" sz="2000" b="0" kern="1200" dirty="0">
            <a:solidFill>
              <a:srgbClr val="404040"/>
            </a:solidFill>
            <a:latin typeface="Calibri"/>
            <a:ea typeface="+mn-ea"/>
            <a:cs typeface="+mn-cs"/>
          </a:endParaRPr>
        </a:p>
      </dsp:txBody>
      <dsp:txXfrm>
        <a:off x="664569" y="4096188"/>
        <a:ext cx="2205050" cy="4857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03AEE-E665-48A4-8675-504B33094BCD}">
      <dsp:nvSpPr>
        <dsp:cNvPr id="0" name=""/>
        <dsp:cNvSpPr/>
      </dsp:nvSpPr>
      <dsp:spPr>
        <a:xfrm>
          <a:off x="389792" y="13867"/>
          <a:ext cx="3414750" cy="920909"/>
        </a:xfrm>
        <a:prstGeom prst="roundRect">
          <a:avLst>
            <a:gd name="adj" fmla="val 10000"/>
          </a:avLst>
        </a:prstGeom>
        <a:solidFill>
          <a:srgbClr val="FFC9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solidFill>
                <a:srgbClr val="404040"/>
              </a:solidFill>
              <a:latin typeface="Calibri"/>
              <a:ea typeface="+mn-ea"/>
              <a:cs typeface="+mn-cs"/>
            </a:rPr>
            <a:t>İlaç tedavisinin değerlendirilmesi</a:t>
          </a:r>
        </a:p>
      </dsp:txBody>
      <dsp:txXfrm>
        <a:off x="416765" y="40840"/>
        <a:ext cx="3360804" cy="866963"/>
      </dsp:txXfrm>
    </dsp:sp>
    <dsp:sp modelId="{7CF204FA-B495-4A6F-B0FC-AA5534C3FF33}">
      <dsp:nvSpPr>
        <dsp:cNvPr id="0" name=""/>
        <dsp:cNvSpPr/>
      </dsp:nvSpPr>
      <dsp:spPr>
        <a:xfrm>
          <a:off x="731267" y="934777"/>
          <a:ext cx="644115" cy="677844"/>
        </a:xfrm>
        <a:custGeom>
          <a:avLst/>
          <a:gdLst/>
          <a:ahLst/>
          <a:cxnLst/>
          <a:rect l="0" t="0" r="0" b="0"/>
          <a:pathLst>
            <a:path>
              <a:moveTo>
                <a:pt x="0" y="0"/>
              </a:moveTo>
              <a:lnTo>
                <a:pt x="0" y="677844"/>
              </a:lnTo>
              <a:lnTo>
                <a:pt x="644115" y="67784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40ECB543-4BF7-450F-B260-8E3CC16D4028}">
      <dsp:nvSpPr>
        <dsp:cNvPr id="0" name=""/>
        <dsp:cNvSpPr/>
      </dsp:nvSpPr>
      <dsp:spPr>
        <a:xfrm>
          <a:off x="1375382" y="1152167"/>
          <a:ext cx="2540943" cy="920909"/>
        </a:xfrm>
        <a:prstGeom prst="roundRect">
          <a:avLst>
            <a:gd name="adj" fmla="val 10000"/>
          </a:avLst>
        </a:prstGeom>
        <a:no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buFont typeface="Arial" panose="020B0604020202020204" pitchFamily="34" charset="0"/>
            <a:buNone/>
          </a:pPr>
          <a:endParaRPr lang="tr-TR" sz="2000" b="0" kern="1200" dirty="0">
            <a:solidFill>
              <a:srgbClr val="404040"/>
            </a:solidFill>
            <a:latin typeface="Calibri"/>
            <a:ea typeface="+mn-ea"/>
            <a:cs typeface="+mn-cs"/>
          </a:endParaRPr>
        </a:p>
        <a:p>
          <a:pPr lvl="0" algn="l" defTabSz="889000">
            <a:lnSpc>
              <a:spcPct val="90000"/>
            </a:lnSpc>
            <a:spcBef>
              <a:spcPct val="0"/>
            </a:spcBef>
            <a:spcAft>
              <a:spcPts val="0"/>
            </a:spcAft>
            <a:buFont typeface="Arial" panose="020B0604020202020204" pitchFamily="34" charset="0"/>
            <a:buNone/>
          </a:pPr>
          <a:r>
            <a:rPr lang="tr-TR" sz="2000" b="0" kern="1200" dirty="0">
              <a:solidFill>
                <a:srgbClr val="404040"/>
              </a:solidFill>
              <a:latin typeface="+mn-lt"/>
              <a:ea typeface="+mn-ea"/>
              <a:cs typeface="+mn-cs"/>
            </a:rPr>
            <a:t>İnhalasyon tekniği</a:t>
          </a:r>
        </a:p>
        <a:p>
          <a:pPr lvl="0" defTabSz="889000">
            <a:lnSpc>
              <a:spcPct val="90000"/>
            </a:lnSpc>
            <a:spcBef>
              <a:spcPct val="0"/>
            </a:spcBef>
            <a:spcAft>
              <a:spcPct val="35000"/>
            </a:spcAft>
          </a:pPr>
          <a:endParaRPr lang="tr-TR" sz="2000" b="1" dirty="0"/>
        </a:p>
      </dsp:txBody>
      <dsp:txXfrm>
        <a:off x="1402355" y="1179140"/>
        <a:ext cx="2486997" cy="866963"/>
      </dsp:txXfrm>
    </dsp:sp>
    <dsp:sp modelId="{443DC3A7-AC34-4201-932D-DFD381962FB1}">
      <dsp:nvSpPr>
        <dsp:cNvPr id="0" name=""/>
        <dsp:cNvSpPr/>
      </dsp:nvSpPr>
      <dsp:spPr>
        <a:xfrm>
          <a:off x="731267" y="934777"/>
          <a:ext cx="659188" cy="1828327"/>
        </a:xfrm>
        <a:custGeom>
          <a:avLst/>
          <a:gdLst/>
          <a:ahLst/>
          <a:cxnLst/>
          <a:rect l="0" t="0" r="0" b="0"/>
          <a:pathLst>
            <a:path>
              <a:moveTo>
                <a:pt x="0" y="0"/>
              </a:moveTo>
              <a:lnTo>
                <a:pt x="0" y="1828327"/>
              </a:lnTo>
              <a:lnTo>
                <a:pt x="659188" y="1828327"/>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D583C57F-52AB-4DB7-94B2-85B950D5A961}">
      <dsp:nvSpPr>
        <dsp:cNvPr id="0" name=""/>
        <dsp:cNvSpPr/>
      </dsp:nvSpPr>
      <dsp:spPr>
        <a:xfrm>
          <a:off x="1390456" y="2302650"/>
          <a:ext cx="2536184" cy="920909"/>
        </a:xfrm>
        <a:prstGeom prst="roundRect">
          <a:avLst>
            <a:gd name="adj" fmla="val 10000"/>
          </a:avLst>
        </a:prstGeom>
        <a:no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algn="l" defTabSz="889000">
            <a:lnSpc>
              <a:spcPct val="90000"/>
            </a:lnSpc>
            <a:spcBef>
              <a:spcPct val="0"/>
            </a:spcBef>
            <a:spcAft>
              <a:spcPct val="35000"/>
            </a:spcAft>
            <a:buFont typeface="Arial" panose="020B0604020202020204" pitchFamily="34" charset="0"/>
            <a:buNone/>
          </a:pPr>
          <a:r>
            <a:rPr lang="tr-TR" sz="2000" b="0" kern="1200" dirty="0">
              <a:solidFill>
                <a:srgbClr val="404040"/>
              </a:solidFill>
              <a:latin typeface="Calibri"/>
              <a:ea typeface="+mn-ea"/>
              <a:cs typeface="+mn-cs"/>
            </a:rPr>
            <a:t>Yazılı epikriz ile tedavi planının kontrolü</a:t>
          </a:r>
        </a:p>
      </dsp:txBody>
      <dsp:txXfrm>
        <a:off x="1417429" y="2329623"/>
        <a:ext cx="2482238" cy="866963"/>
      </dsp:txXfrm>
    </dsp:sp>
    <dsp:sp modelId="{ACCF8D4E-1638-4017-B868-31FADE029EEA}">
      <dsp:nvSpPr>
        <dsp:cNvPr id="0" name=""/>
        <dsp:cNvSpPr/>
      </dsp:nvSpPr>
      <dsp:spPr>
        <a:xfrm>
          <a:off x="731267" y="934777"/>
          <a:ext cx="659188" cy="2979464"/>
        </a:xfrm>
        <a:custGeom>
          <a:avLst/>
          <a:gdLst/>
          <a:ahLst/>
          <a:cxnLst/>
          <a:rect l="0" t="0" r="0" b="0"/>
          <a:pathLst>
            <a:path>
              <a:moveTo>
                <a:pt x="0" y="0"/>
              </a:moveTo>
              <a:lnTo>
                <a:pt x="0" y="2979464"/>
              </a:lnTo>
              <a:lnTo>
                <a:pt x="659188" y="297946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BBF98E9C-D97A-472E-B9D6-87915A73AF3A}">
      <dsp:nvSpPr>
        <dsp:cNvPr id="0" name=""/>
        <dsp:cNvSpPr/>
      </dsp:nvSpPr>
      <dsp:spPr>
        <a:xfrm>
          <a:off x="1390456" y="3453786"/>
          <a:ext cx="2595240" cy="920909"/>
        </a:xfrm>
        <a:prstGeom prst="roundRect">
          <a:avLst>
            <a:gd name="adj" fmla="val 10000"/>
          </a:avLst>
        </a:prstGeom>
        <a:noFill/>
        <a:ln w="12700" cap="flat" cmpd="sng" algn="ctr">
          <a:solidFill>
            <a:prstClr val="white">
              <a:lumMod val="5000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buFont typeface="Arial" panose="020B0604020202020204" pitchFamily="34" charset="0"/>
            <a:buNone/>
          </a:pPr>
          <a:r>
            <a:rPr lang="tr-TR" sz="2000" b="0" kern="1200" dirty="0">
              <a:solidFill>
                <a:srgbClr val="404040"/>
              </a:solidFill>
              <a:latin typeface="+mn-lt"/>
              <a:ea typeface="+mn-ea"/>
              <a:cs typeface="+mn-cs"/>
            </a:rPr>
            <a:t>Hastanın beklentilerinin öğrenilmesi</a:t>
          </a:r>
        </a:p>
      </dsp:txBody>
      <dsp:txXfrm>
        <a:off x="1417429" y="3480759"/>
        <a:ext cx="2541294" cy="86696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6BA44-4D85-49AE-A6B9-1CFECD998069}">
      <dsp:nvSpPr>
        <dsp:cNvPr id="0" name=""/>
        <dsp:cNvSpPr/>
      </dsp:nvSpPr>
      <dsp:spPr>
        <a:xfrm>
          <a:off x="1503704" y="70092"/>
          <a:ext cx="4342282" cy="4342282"/>
        </a:xfrm>
        <a:prstGeom prst="circularArrow">
          <a:avLst>
            <a:gd name="adj1" fmla="val 5689"/>
            <a:gd name="adj2" fmla="val 340510"/>
            <a:gd name="adj3" fmla="val 12783458"/>
            <a:gd name="adj4" fmla="val 18017457"/>
            <a:gd name="adj5" fmla="val 5908"/>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8657C84-F80B-4A89-A7F8-213EEDC0ED4D}">
      <dsp:nvSpPr>
        <dsp:cNvPr id="0" name=""/>
        <dsp:cNvSpPr/>
      </dsp:nvSpPr>
      <dsp:spPr>
        <a:xfrm>
          <a:off x="2129241" y="363469"/>
          <a:ext cx="3091208" cy="1479570"/>
        </a:xfrm>
        <a:prstGeom prst="roundRect">
          <a:avLst/>
        </a:prstGeom>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Semptomlar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Ataklar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Yan etkiler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Solunum Fonksiyonu</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Hasta (ve yakınının) memnuniyeti</a:t>
          </a:r>
        </a:p>
      </dsp:txBody>
      <dsp:txXfrm>
        <a:off x="2201468" y="435696"/>
        <a:ext cx="2946754" cy="1335116"/>
      </dsp:txXfrm>
    </dsp:sp>
    <dsp:sp modelId="{D518C5C9-F4A4-4B76-9ABE-F06C72D07566}">
      <dsp:nvSpPr>
        <dsp:cNvPr id="0" name=""/>
        <dsp:cNvSpPr/>
      </dsp:nvSpPr>
      <dsp:spPr>
        <a:xfrm>
          <a:off x="3758146" y="2614095"/>
          <a:ext cx="2973753" cy="1505907"/>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Tanı (gerekli ise)</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Semptom kontrolü ve Değiştirilebilir risk faktörleri</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Komorbiditeler</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İnhalar teknik ve uyum</a:t>
          </a:r>
        </a:p>
        <a:p>
          <a:pPr lvl="0" algn="l" defTabSz="622300">
            <a:lnSpc>
              <a:spcPct val="90000"/>
            </a:lnSpc>
            <a:spcBef>
              <a:spcPct val="0"/>
            </a:spcBef>
            <a:spcAft>
              <a:spcPct val="35000"/>
            </a:spcAft>
            <a:buNone/>
          </a:pPr>
          <a:r>
            <a:rPr lang="tr-TR" sz="1400" kern="1200" dirty="0">
              <a:solidFill>
                <a:schemeClr val="tx1"/>
              </a:solidFill>
              <a:latin typeface="+mn-lt"/>
              <a:ea typeface="+mn-ea"/>
              <a:cs typeface="Times New Roman" panose="02020603050405020304" pitchFamily="18" charset="0"/>
            </a:rPr>
            <a:t>Hasta beklentileri</a:t>
          </a:r>
        </a:p>
      </dsp:txBody>
      <dsp:txXfrm>
        <a:off x="3831658" y="2687607"/>
        <a:ext cx="2826729" cy="1358883"/>
      </dsp:txXfrm>
    </dsp:sp>
    <dsp:sp modelId="{087EBFA2-674F-402C-8730-E6A83C772D12}">
      <dsp:nvSpPr>
        <dsp:cNvPr id="0" name=""/>
        <dsp:cNvSpPr/>
      </dsp:nvSpPr>
      <dsp:spPr>
        <a:xfrm>
          <a:off x="389118" y="2619071"/>
          <a:ext cx="3057121" cy="1494580"/>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None/>
          </a:pPr>
          <a:r>
            <a:rPr lang="tr-TR" sz="1400" kern="1200" dirty="0">
              <a:solidFill>
                <a:sysClr val="window" lastClr="FFFFFF"/>
              </a:solidFill>
              <a:latin typeface="Calibri"/>
              <a:ea typeface="+mn-ea"/>
              <a:cs typeface="Times New Roman" panose="02020603050405020304" pitchFamily="18" charset="0"/>
            </a:rPr>
            <a:t>Değiştirilebilir</a:t>
          </a:r>
          <a:r>
            <a:rPr lang="tr-TR" sz="1400" kern="1200" dirty="0">
              <a:solidFill>
                <a:sysClr val="window" lastClr="FFFFFF"/>
              </a:solidFill>
              <a:latin typeface="+mn-lt"/>
              <a:ea typeface="+mn-ea"/>
              <a:cs typeface="Times New Roman" panose="02020603050405020304" pitchFamily="18" charset="0"/>
            </a:rPr>
            <a:t> risk faktörlerinin ve komorbiditelerin tedavisi</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Nonfarmakolojik stratejiler</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Eğitim(İnhalasyon becerileri dahil)</a:t>
          </a:r>
        </a:p>
        <a:p>
          <a:pPr lvl="0" algn="l" defTabSz="622300">
            <a:lnSpc>
              <a:spcPct val="90000"/>
            </a:lnSpc>
            <a:spcBef>
              <a:spcPct val="0"/>
            </a:spcBef>
            <a:spcAft>
              <a:spcPct val="35000"/>
            </a:spcAft>
            <a:buNone/>
          </a:pPr>
          <a:r>
            <a:rPr lang="tr-TR" sz="1400" kern="1200" dirty="0">
              <a:solidFill>
                <a:sysClr val="window" lastClr="FFFFFF"/>
              </a:solidFill>
              <a:latin typeface="+mn-lt"/>
              <a:ea typeface="+mn-ea"/>
              <a:cs typeface="Times New Roman" panose="02020603050405020304" pitchFamily="18" charset="0"/>
            </a:rPr>
            <a:t>Astım İlaçları</a:t>
          </a:r>
        </a:p>
      </dsp:txBody>
      <dsp:txXfrm>
        <a:off x="462077" y="2692030"/>
        <a:ext cx="2911203" cy="13486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E539E-C603-1E42-854F-8EE3B0E6D6A8}">
      <dsp:nvSpPr>
        <dsp:cNvPr id="0" name=""/>
        <dsp:cNvSpPr/>
      </dsp:nvSpPr>
      <dsp:spPr>
        <a:xfrm>
          <a:off x="2" y="0"/>
          <a:ext cx="10052706" cy="3233369"/>
        </a:xfrm>
        <a:prstGeom prst="rightArrow">
          <a:avLst/>
        </a:prstGeom>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2">
          <a:scrgbClr r="0" g="0" b="0"/>
        </a:effectRef>
        <a:fontRef idx="minor"/>
      </dsp:style>
    </dsp:sp>
    <dsp:sp modelId="{B2E60B38-3FA9-614F-969F-3EB4DF326175}">
      <dsp:nvSpPr>
        <dsp:cNvPr id="0" name=""/>
        <dsp:cNvSpPr/>
      </dsp:nvSpPr>
      <dsp:spPr>
        <a:xfrm>
          <a:off x="0" y="965251"/>
          <a:ext cx="2040975" cy="1293347"/>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200" kern="1200" dirty="0" err="1">
              <a:solidFill>
                <a:sysClr val="window" lastClr="FFFFFF"/>
              </a:solidFill>
              <a:latin typeface="Calibri"/>
              <a:ea typeface="+mn-ea"/>
              <a:cs typeface="Times New Roman" panose="02020603050405020304" pitchFamily="18" charset="0"/>
            </a:rPr>
            <a:t>Tedavinin</a:t>
          </a:r>
          <a:r>
            <a:rPr lang="en-US" sz="2200" kern="1200" dirty="0">
              <a:solidFill>
                <a:sysClr val="window" lastClr="FFFFFF"/>
              </a:solidFill>
              <a:latin typeface="Calibri"/>
              <a:ea typeface="+mn-ea"/>
              <a:cs typeface="Times New Roman" panose="02020603050405020304" pitchFamily="18" charset="0"/>
            </a:rPr>
            <a:t> </a:t>
          </a:r>
          <a:r>
            <a:rPr lang="en-US" sz="2200" kern="1200" dirty="0" err="1">
              <a:solidFill>
                <a:sysClr val="window" lastClr="FFFFFF"/>
              </a:solidFill>
              <a:latin typeface="Calibri"/>
              <a:ea typeface="+mn-ea"/>
              <a:cs typeface="Times New Roman" panose="02020603050405020304" pitchFamily="18" charset="0"/>
            </a:rPr>
            <a:t>başlanması</a:t>
          </a:r>
          <a:r>
            <a:rPr lang="en-US" sz="2200" kern="1200" dirty="0">
              <a:solidFill>
                <a:sysClr val="window" lastClr="FFFFFF"/>
              </a:solidFill>
              <a:latin typeface="Calibri"/>
              <a:ea typeface="+mn-ea"/>
              <a:cs typeface="Times New Roman" panose="02020603050405020304" pitchFamily="18" charset="0"/>
            </a:rPr>
            <a:t> </a:t>
          </a:r>
        </a:p>
      </dsp:txBody>
      <dsp:txXfrm>
        <a:off x="63136" y="1028387"/>
        <a:ext cx="1914703" cy="1167075"/>
      </dsp:txXfrm>
    </dsp:sp>
    <dsp:sp modelId="{7F2C5330-DB01-374D-BB5B-A598E1EB7C2B}">
      <dsp:nvSpPr>
        <dsp:cNvPr id="0" name=""/>
        <dsp:cNvSpPr/>
      </dsp:nvSpPr>
      <dsp:spPr>
        <a:xfrm>
          <a:off x="2383765" y="970010"/>
          <a:ext cx="2040975" cy="1293347"/>
        </a:xfrm>
        <a:prstGeom prst="roundRect">
          <a:avLst/>
        </a:prstGeom>
        <a:solidFill>
          <a:srgbClr val="EE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algn="ctr" defTabSz="622300">
            <a:lnSpc>
              <a:spcPct val="90000"/>
            </a:lnSpc>
            <a:spcBef>
              <a:spcPct val="0"/>
            </a:spcBef>
            <a:spcAft>
              <a:spcPct val="35000"/>
            </a:spcAft>
            <a:buNone/>
          </a:pPr>
          <a:r>
            <a:rPr lang="en-US" sz="2200" kern="1200" dirty="0">
              <a:solidFill>
                <a:sysClr val="window" lastClr="FFFFFF"/>
              </a:solidFill>
              <a:latin typeface="Calibri"/>
              <a:ea typeface="+mn-ea"/>
              <a:cs typeface="Times New Roman" panose="02020603050405020304" pitchFamily="18" charset="0"/>
            </a:rPr>
            <a:t>4. </a:t>
          </a:r>
          <a:r>
            <a:rPr lang="en-US" sz="2200" kern="1200" dirty="0" err="1">
              <a:solidFill>
                <a:sysClr val="window" lastClr="FFFFFF"/>
              </a:solidFill>
              <a:latin typeface="Calibri"/>
              <a:ea typeface="+mn-ea"/>
              <a:cs typeface="Times New Roman" panose="02020603050405020304" pitchFamily="18" charset="0"/>
            </a:rPr>
            <a:t>Hafta</a:t>
          </a:r>
          <a:r>
            <a:rPr lang="en-US" sz="2200" kern="1200" dirty="0">
              <a:solidFill>
                <a:sysClr val="window" lastClr="FFFFFF"/>
              </a:solidFill>
              <a:latin typeface="Calibri"/>
              <a:ea typeface="+mn-ea"/>
              <a:cs typeface="Times New Roman" panose="02020603050405020304" pitchFamily="18" charset="0"/>
            </a:rPr>
            <a:t> ilk </a:t>
          </a:r>
          <a:r>
            <a:rPr lang="en-US" sz="2200" kern="1200" dirty="0" err="1">
              <a:solidFill>
                <a:sysClr val="window" lastClr="FFFFFF"/>
              </a:solidFill>
              <a:latin typeface="Calibri"/>
              <a:ea typeface="+mn-ea"/>
              <a:cs typeface="Times New Roman" panose="02020603050405020304" pitchFamily="18" charset="0"/>
            </a:rPr>
            <a:t>kontrol</a:t>
          </a:r>
          <a:r>
            <a:rPr lang="en-US" sz="2200" kern="1200" dirty="0">
              <a:solidFill>
                <a:sysClr val="window" lastClr="FFFFFF"/>
              </a:solidFill>
              <a:latin typeface="Calibri"/>
              <a:ea typeface="+mn-ea"/>
              <a:cs typeface="Times New Roman" panose="02020603050405020304" pitchFamily="18" charset="0"/>
            </a:rPr>
            <a:t>*</a:t>
          </a:r>
        </a:p>
      </dsp:txBody>
      <dsp:txXfrm>
        <a:off x="2446901" y="1033146"/>
        <a:ext cx="1914703" cy="1167075"/>
      </dsp:txXfrm>
    </dsp:sp>
    <dsp:sp modelId="{E88A3A19-9E5D-4242-9AD5-07A9BB516ACF}">
      <dsp:nvSpPr>
        <dsp:cNvPr id="0" name=""/>
        <dsp:cNvSpPr/>
      </dsp:nvSpPr>
      <dsp:spPr>
        <a:xfrm>
          <a:off x="4764903" y="970010"/>
          <a:ext cx="2040975" cy="1293347"/>
        </a:xfrm>
        <a:prstGeom prst="roundRect">
          <a:avLst/>
        </a:prstGeom>
        <a:solidFill>
          <a:srgbClr val="FF818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200" kern="1200" dirty="0" err="1">
              <a:solidFill>
                <a:srgbClr val="404040"/>
              </a:solidFill>
              <a:latin typeface="Calibri"/>
              <a:ea typeface="+mn-ea"/>
              <a:cs typeface="Times New Roman" panose="02020603050405020304" pitchFamily="18" charset="0"/>
            </a:rPr>
            <a:t>Kontrol</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sağlanıncaya</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kadar</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ayda</a:t>
          </a:r>
          <a:r>
            <a:rPr lang="en-US" sz="2200" kern="1200" dirty="0">
              <a:solidFill>
                <a:srgbClr val="404040"/>
              </a:solidFill>
              <a:latin typeface="Calibri"/>
              <a:ea typeface="+mn-ea"/>
              <a:cs typeface="Times New Roman" panose="02020603050405020304" pitchFamily="18" charset="0"/>
            </a:rPr>
            <a:t> 1</a:t>
          </a:r>
        </a:p>
      </dsp:txBody>
      <dsp:txXfrm>
        <a:off x="4828039" y="1033146"/>
        <a:ext cx="1914703" cy="1167075"/>
      </dsp:txXfrm>
    </dsp:sp>
    <dsp:sp modelId="{814CCBFC-DB3C-1749-8B2B-82581F4D49DA}">
      <dsp:nvSpPr>
        <dsp:cNvPr id="0" name=""/>
        <dsp:cNvSpPr/>
      </dsp:nvSpPr>
      <dsp:spPr>
        <a:xfrm>
          <a:off x="7146041" y="970010"/>
          <a:ext cx="2904042" cy="1293347"/>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200" kern="1200" dirty="0" err="1">
              <a:solidFill>
                <a:srgbClr val="404040"/>
              </a:solidFill>
              <a:latin typeface="Calibri"/>
              <a:ea typeface="+mn-ea"/>
              <a:cs typeface="Times New Roman" panose="02020603050405020304" pitchFamily="18" charset="0"/>
            </a:rPr>
            <a:t>Kontrol</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sağlandıktan</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sonra</a:t>
          </a:r>
          <a:r>
            <a:rPr lang="en-US" sz="2200" kern="1200" dirty="0">
              <a:solidFill>
                <a:srgbClr val="404040"/>
              </a:solidFill>
              <a:latin typeface="Calibri"/>
              <a:ea typeface="+mn-ea"/>
              <a:cs typeface="Times New Roman" panose="02020603050405020304" pitchFamily="18" charset="0"/>
            </a:rPr>
            <a:t> </a:t>
          </a:r>
          <a:r>
            <a:rPr lang="en-US" sz="2200" kern="1200" dirty="0" smtClean="0">
              <a:solidFill>
                <a:srgbClr val="404040"/>
              </a:solidFill>
              <a:latin typeface="Calibri"/>
              <a:ea typeface="+mn-ea"/>
              <a:cs typeface="Times New Roman" panose="02020603050405020304" pitchFamily="18" charset="0"/>
            </a:rPr>
            <a:t>3-</a:t>
          </a:r>
          <a:r>
            <a:rPr lang="tr-TR" sz="2200" kern="1200" dirty="0" smtClean="0">
              <a:solidFill>
                <a:srgbClr val="404040"/>
              </a:solidFill>
              <a:latin typeface="Calibri"/>
              <a:ea typeface="+mn-ea"/>
              <a:cs typeface="Times New Roman" panose="02020603050405020304" pitchFamily="18" charset="0"/>
            </a:rPr>
            <a:t>6</a:t>
          </a:r>
          <a:r>
            <a:rPr lang="en-US" sz="2200" kern="1200" dirty="0" smtClean="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ayda</a:t>
          </a:r>
          <a:r>
            <a:rPr lang="en-US" sz="2200" kern="1200" dirty="0">
              <a:solidFill>
                <a:srgbClr val="404040"/>
              </a:solidFill>
              <a:latin typeface="Calibri"/>
              <a:ea typeface="+mn-ea"/>
              <a:cs typeface="Times New Roman" panose="02020603050405020304" pitchFamily="18" charset="0"/>
            </a:rPr>
            <a:t> </a:t>
          </a:r>
          <a:r>
            <a:rPr lang="en-US" sz="2200" kern="1200" dirty="0" err="1">
              <a:solidFill>
                <a:srgbClr val="404040"/>
              </a:solidFill>
              <a:latin typeface="Calibri"/>
              <a:ea typeface="+mn-ea"/>
              <a:cs typeface="Times New Roman" panose="02020603050405020304" pitchFamily="18" charset="0"/>
            </a:rPr>
            <a:t>bir</a:t>
          </a:r>
          <a:endParaRPr lang="en-US" sz="2200" kern="1200" dirty="0">
            <a:solidFill>
              <a:srgbClr val="404040"/>
            </a:solidFill>
            <a:latin typeface="Calibri"/>
            <a:ea typeface="+mn-ea"/>
            <a:cs typeface="Times New Roman" panose="02020603050405020304" pitchFamily="18" charset="0"/>
          </a:endParaRPr>
        </a:p>
      </dsp:txBody>
      <dsp:txXfrm>
        <a:off x="7209177" y="1033146"/>
        <a:ext cx="2777770" cy="1167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Astım atağı için risk faktörleri</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endPar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endParaRP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kern="1200" dirty="0"/>
        </a:p>
      </dsp:txBody>
      <dsp:txXfrm>
        <a:off x="2669638" y="3025261"/>
        <a:ext cx="2788724" cy="12695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15A9A-D45A-40F4-9984-0FEFD17DCABA}">
      <dsp:nvSpPr>
        <dsp:cNvPr id="0" name=""/>
        <dsp:cNvSpPr/>
      </dsp:nvSpPr>
      <dsp:spPr>
        <a:xfrm rot="5400000">
          <a:off x="-129662" y="545084"/>
          <a:ext cx="3633894" cy="2543726"/>
        </a:xfrm>
        <a:prstGeom prst="chevron">
          <a:avLst/>
        </a:prstGeom>
        <a:solidFill>
          <a:srgbClr val="C00000"/>
        </a:solidFill>
        <a:ln w="9525"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buNone/>
          </a:pPr>
          <a:endParaRPr lang="tr-TR" sz="2000" b="1" kern="1200" dirty="0">
            <a:solidFill>
              <a:sysClr val="window" lastClr="FFFFFF"/>
            </a:solidFill>
            <a:latin typeface="+mn-lt"/>
            <a:ea typeface="+mn-ea"/>
            <a:cs typeface="Times New Roman" panose="02020603050405020304" pitchFamily="18" charset="0"/>
          </a:endParaRPr>
        </a:p>
        <a:p>
          <a:pPr lvl="0" algn="ctr" defTabSz="889000">
            <a:lnSpc>
              <a:spcPct val="90000"/>
            </a:lnSpc>
            <a:spcBef>
              <a:spcPct val="0"/>
            </a:spcBef>
            <a:spcAft>
              <a:spcPct val="35000"/>
            </a:spcAft>
            <a:buNone/>
          </a:pPr>
          <a:r>
            <a:rPr lang="tr-TR" sz="2800" b="1" kern="1200" dirty="0">
              <a:solidFill>
                <a:sysClr val="window" lastClr="FFFFFF"/>
              </a:solidFill>
              <a:latin typeface="+mn-lt"/>
              <a:ea typeface="+mn-ea"/>
              <a:cs typeface="Times New Roman" panose="02020603050405020304" pitchFamily="18" charset="0"/>
            </a:rPr>
            <a:t>Atak şiddetini değerlendir </a:t>
          </a:r>
        </a:p>
        <a:p>
          <a:pPr lvl="0" algn="ctr" defTabSz="889000">
            <a:lnSpc>
              <a:spcPct val="90000"/>
            </a:lnSpc>
            <a:spcBef>
              <a:spcPct val="0"/>
            </a:spcBef>
            <a:spcAft>
              <a:spcPct val="35000"/>
            </a:spcAft>
            <a:buNone/>
          </a:pPr>
          <a:endParaRPr lang="tr-TR" sz="2000" b="1" kern="1200" dirty="0">
            <a:solidFill>
              <a:sysClr val="window" lastClr="FFFFFF"/>
            </a:solidFill>
            <a:latin typeface="+mn-lt"/>
            <a:ea typeface="+mn-ea"/>
            <a:cs typeface="Times New Roman" panose="02020603050405020304" pitchFamily="18" charset="0"/>
          </a:endParaRPr>
        </a:p>
      </dsp:txBody>
      <dsp:txXfrm rot="-5400000">
        <a:off x="415422" y="1271863"/>
        <a:ext cx="2543726" cy="1090168"/>
      </dsp:txXfrm>
    </dsp:sp>
    <dsp:sp modelId="{8DC11EC1-EB09-4191-834E-6E18D1A724D9}">
      <dsp:nvSpPr>
        <dsp:cNvPr id="0" name=""/>
        <dsp:cNvSpPr/>
      </dsp:nvSpPr>
      <dsp:spPr>
        <a:xfrm rot="5400000">
          <a:off x="4973066" y="-2034197"/>
          <a:ext cx="3720312" cy="7788706"/>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Hızlı bir anamnez ve fizik muayene sonrası tedaviye hemen başla.</a:t>
          </a:r>
          <a:endParaRPr lang="tr-TR" sz="2300" b="1" kern="1200" dirty="0">
            <a:solidFill>
              <a:srgbClr val="404040"/>
            </a:solidFill>
            <a:latin typeface="+mn-lt"/>
            <a:ea typeface="+mn-ea"/>
            <a:cs typeface="Times New Roman" panose="02020603050405020304" pitchFamily="18" charset="0"/>
          </a:endParaRPr>
        </a:p>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Elde ettiğin bulgulara göre atak şiddetini değerlendir. </a:t>
          </a:r>
          <a:endParaRPr lang="tr-TR" sz="2300" b="1" kern="1200" dirty="0">
            <a:solidFill>
              <a:srgbClr val="404040"/>
            </a:solidFill>
            <a:latin typeface="+mn-lt"/>
            <a:ea typeface="+mn-ea"/>
            <a:cs typeface="Times New Roman" panose="02020603050405020304" pitchFamily="18" charset="0"/>
          </a:endParaRPr>
        </a:p>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Hayatı tehdit edici atak bulgusu varsa acil servise yönlendirmek için hazırlıkları yaparken SABA, ipratropium bromür, kontrollü oksijen ve sistemik steroid hemen başla.</a:t>
          </a:r>
        </a:p>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Hafif ataklar, uygun koşullar mevcutsa birinci basamakta takip edilebilir.</a:t>
          </a:r>
        </a:p>
      </dsp:txBody>
      <dsp:txXfrm rot="-5400000">
        <a:off x="2938870" y="181610"/>
        <a:ext cx="7607095" cy="33570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D1D8E-C9A5-46B9-BE79-4C15641F6058}">
      <dsp:nvSpPr>
        <dsp:cNvPr id="0" name=""/>
        <dsp:cNvSpPr/>
      </dsp:nvSpPr>
      <dsp:spPr>
        <a:xfrm rot="5400000">
          <a:off x="-328730" y="859145"/>
          <a:ext cx="3324101" cy="2468172"/>
        </a:xfrm>
        <a:prstGeom prst="chevron">
          <a:avLst/>
        </a:prstGeom>
        <a:solidFill>
          <a:schemeClr val="bg1">
            <a:lumMod val="50000"/>
          </a:schemeClr>
        </a:solidFill>
        <a:ln w="9525"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buNone/>
          </a:pPr>
          <a:r>
            <a:rPr lang="tr-TR" sz="2800" b="1" kern="1200" dirty="0">
              <a:solidFill>
                <a:sysClr val="window" lastClr="FFFFFF"/>
              </a:solidFill>
              <a:latin typeface="+mn-lt"/>
              <a:ea typeface="+mn-ea"/>
              <a:cs typeface="Times New Roman" panose="02020603050405020304" pitchFamily="18" charset="0"/>
            </a:rPr>
            <a:t>Öykü</a:t>
          </a:r>
        </a:p>
      </dsp:txBody>
      <dsp:txXfrm rot="-5400000">
        <a:off x="99235" y="1665266"/>
        <a:ext cx="2468172" cy="855929"/>
      </dsp:txXfrm>
    </dsp:sp>
    <dsp:sp modelId="{3FB52F53-44C8-4A70-B2F0-5191CE57A020}">
      <dsp:nvSpPr>
        <dsp:cNvPr id="0" name=""/>
        <dsp:cNvSpPr/>
      </dsp:nvSpPr>
      <dsp:spPr>
        <a:xfrm rot="5400000">
          <a:off x="5038029" y="-2000082"/>
          <a:ext cx="2912537" cy="7786790"/>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Atak başlangıç zamanı ve biliniyorsa nedenleri </a:t>
          </a:r>
        </a:p>
        <a:p>
          <a:pPr marL="228600" lvl="1" indent="-228600" algn="l"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Astım semptomlarının ciddiyeti (egzersiz kısıtlaması ve uyku kalitesi vb.)</a:t>
          </a:r>
        </a:p>
        <a:p>
          <a:pPr marL="228600" lvl="1" indent="-228600" algn="l"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Anafilaksi semptomu varlığı</a:t>
          </a:r>
        </a:p>
        <a:p>
          <a:pPr marL="228600" lvl="1" indent="-228600" algn="l"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Astım ilişkili ölüm için risk faktörleri*</a:t>
          </a:r>
        </a:p>
        <a:p>
          <a:pPr marL="228600" lvl="1" indent="-228600" algn="l"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Kullanmakta olduğu tüm kontrol edici ve kurtarıcı ilaçların dozları ve cihazları, ilaç uyumu, doz ayarlamaları ve almakta olduğu tedaviye yanıtı </a:t>
          </a:r>
        </a:p>
      </dsp:txBody>
      <dsp:txXfrm rot="-5400000">
        <a:off x="2600903" y="579222"/>
        <a:ext cx="7644612" cy="26281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361F7-C9EF-4D5F-A2AF-64EE4D522025}">
      <dsp:nvSpPr>
        <dsp:cNvPr id="0" name=""/>
        <dsp:cNvSpPr/>
      </dsp:nvSpPr>
      <dsp:spPr>
        <a:xfrm rot="5400000">
          <a:off x="-309195" y="744803"/>
          <a:ext cx="3235645" cy="2396598"/>
        </a:xfrm>
        <a:prstGeom prst="chevron">
          <a:avLst/>
        </a:prstGeom>
        <a:solidFill>
          <a:schemeClr val="bg1">
            <a:lumMod val="65000"/>
          </a:schemeClr>
        </a:solidFill>
        <a:ln w="9525"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buNone/>
          </a:pPr>
          <a:r>
            <a:rPr lang="tr-TR" sz="2800" b="1" kern="1200" dirty="0">
              <a:solidFill>
                <a:sysClr val="window" lastClr="FFFFFF"/>
              </a:solidFill>
              <a:latin typeface="+mn-lt"/>
              <a:ea typeface="+mn-ea"/>
              <a:cs typeface="Times New Roman" panose="02020603050405020304" pitchFamily="18" charset="0"/>
            </a:rPr>
            <a:t>Fizik muayene</a:t>
          </a:r>
        </a:p>
      </dsp:txBody>
      <dsp:txXfrm rot="-5400000">
        <a:off x="110329" y="1523578"/>
        <a:ext cx="2396598" cy="839047"/>
      </dsp:txXfrm>
    </dsp:sp>
    <dsp:sp modelId="{2FAF6A99-B47A-4FC8-845C-35F03F5F2BAC}">
      <dsp:nvSpPr>
        <dsp:cNvPr id="0" name=""/>
        <dsp:cNvSpPr/>
      </dsp:nvSpPr>
      <dsp:spPr>
        <a:xfrm rot="5400000">
          <a:off x="5403454" y="-2433143"/>
          <a:ext cx="2383726" cy="8113905"/>
        </a:xfrm>
        <a:prstGeom prst="round2SameRect">
          <a:avLst/>
        </a:prstGeom>
        <a:solidFill>
          <a:sysClr val="window" lastClr="FFFFFF">
            <a:alpha val="90000"/>
            <a:hueOff val="0"/>
            <a:satOff val="0"/>
            <a:lumOff val="0"/>
            <a:alphaOff val="0"/>
          </a:sysClr>
        </a:solidFill>
        <a:ln w="9525" cap="flat" cmpd="sng" algn="ctr">
          <a:solidFill>
            <a:schemeClr val="bg1">
              <a:lumMod val="6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Atağın şiddeti ile ilgili vital bulguları (bilinç durumu, vücut ısısı, kalp atım hızı, solunum sayısı, kan basıncı vb.) değerlendir.</a:t>
          </a:r>
          <a:endParaRPr lang="tr-TR" sz="2300" b="1" i="0" kern="1200" dirty="0">
            <a:solidFill>
              <a:srgbClr val="404040"/>
            </a:solidFill>
            <a:latin typeface="+mn-lt"/>
            <a:ea typeface="+mn-ea"/>
            <a:cs typeface="Times New Roman" panose="02020603050405020304" pitchFamily="18" charset="0"/>
          </a:endParaRPr>
        </a:p>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Komplike durumları (anafilaksi, pnömoni, pnömotoraks vb.) ayırt et.</a:t>
          </a:r>
        </a:p>
        <a:p>
          <a:pPr marL="228600" lvl="1" indent="-228600" algn="just" defTabSz="1022350">
            <a:lnSpc>
              <a:spcPct val="90000"/>
            </a:lnSpc>
            <a:spcBef>
              <a:spcPct val="0"/>
            </a:spcBef>
            <a:spcAft>
              <a:spcPts val="600"/>
            </a:spcAft>
            <a:buChar char="••"/>
          </a:pPr>
          <a:r>
            <a:rPr lang="tr-TR" sz="2300" kern="1200" dirty="0">
              <a:solidFill>
                <a:srgbClr val="404040"/>
              </a:solidFill>
              <a:latin typeface="+mn-lt"/>
              <a:ea typeface="+mn-ea"/>
              <a:cs typeface="Times New Roman" panose="02020603050405020304" pitchFamily="18" charset="0"/>
            </a:rPr>
            <a:t>Akut nefes darlığı yapabilecek diğer sebepler (kalp yetmezliği, üst hava yolu disfonksiyonu, pulmoner emboli, yabancı cisim vb.) yönünden araştır.**</a:t>
          </a:r>
        </a:p>
      </dsp:txBody>
      <dsp:txXfrm rot="-5400000">
        <a:off x="2538365" y="548310"/>
        <a:ext cx="7997541" cy="21509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1F086-F858-4B61-8BAF-8331C02D7C14}">
      <dsp:nvSpPr>
        <dsp:cNvPr id="0" name=""/>
        <dsp:cNvSpPr/>
      </dsp:nvSpPr>
      <dsp:spPr>
        <a:xfrm rot="5400000">
          <a:off x="-405374" y="867820"/>
          <a:ext cx="3305373" cy="2321167"/>
        </a:xfrm>
        <a:prstGeom prst="chevron">
          <a:avLst/>
        </a:prstGeom>
        <a:solidFill>
          <a:schemeClr val="bg1">
            <a:lumMod val="75000"/>
          </a:schemeClr>
        </a:solidFill>
        <a:ln w="9525"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buNone/>
          </a:pPr>
          <a:r>
            <a:rPr lang="tr-TR" sz="2800" b="1" kern="1200" dirty="0">
              <a:solidFill>
                <a:sysClr val="window" lastClr="FFFFFF"/>
              </a:solidFill>
              <a:latin typeface="+mn-lt"/>
              <a:ea typeface="+mn-ea"/>
              <a:cs typeface="Times New Roman" panose="02020603050405020304" pitchFamily="18" charset="0"/>
            </a:rPr>
            <a:t>Objektif  ölçümler </a:t>
          </a:r>
        </a:p>
      </dsp:txBody>
      <dsp:txXfrm rot="-5400000">
        <a:off x="86730" y="1536301"/>
        <a:ext cx="2321167" cy="984206"/>
      </dsp:txXfrm>
    </dsp:sp>
    <dsp:sp modelId="{559CE534-12B8-4ECD-BE56-01AAD4D9BD34}">
      <dsp:nvSpPr>
        <dsp:cNvPr id="0" name=""/>
        <dsp:cNvSpPr/>
      </dsp:nvSpPr>
      <dsp:spPr>
        <a:xfrm rot="5400000">
          <a:off x="5248855" y="-2432885"/>
          <a:ext cx="2046239" cy="7656103"/>
        </a:xfrm>
        <a:prstGeom prst="round2SameRect">
          <a:avLst/>
        </a:prstGeom>
        <a:solidFill>
          <a:sysClr val="window" lastClr="FFFFFF">
            <a:alpha val="90000"/>
            <a:hueOff val="0"/>
            <a:satOff val="0"/>
            <a:lumOff val="0"/>
            <a:alphaOff val="0"/>
          </a:sysClr>
        </a:solidFill>
        <a:ln w="9525" cap="flat" cmpd="sng" algn="ctr">
          <a:solidFill>
            <a:schemeClr val="bg1">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ts val="600"/>
            </a:spcAft>
            <a:buChar char="••"/>
          </a:pPr>
          <a:r>
            <a:rPr lang="tr-TR" sz="2300" b="1" kern="1200" dirty="0">
              <a:solidFill>
                <a:srgbClr val="404040"/>
              </a:solidFill>
              <a:latin typeface="+mn-lt"/>
              <a:ea typeface="+mn-ea"/>
              <a:cs typeface="Times New Roman" panose="02020603050405020304" pitchFamily="18" charset="0"/>
            </a:rPr>
            <a:t>Nabız oksimetri:</a:t>
          </a:r>
          <a:r>
            <a:rPr lang="tr-TR" sz="2300" i="1" kern="1200" dirty="0">
              <a:solidFill>
                <a:srgbClr val="404040"/>
              </a:solidFill>
              <a:latin typeface="+mn-lt"/>
              <a:ea typeface="+mn-ea"/>
              <a:cs typeface="Times New Roman" panose="02020603050405020304" pitchFamily="18" charset="0"/>
            </a:rPr>
            <a:t> </a:t>
          </a:r>
          <a:r>
            <a:rPr lang="tr-TR" sz="2300" kern="1200" dirty="0">
              <a:solidFill>
                <a:srgbClr val="404040"/>
              </a:solidFill>
              <a:latin typeface="+mn-lt"/>
              <a:ea typeface="+mn-ea"/>
              <a:cs typeface="Times New Roman" panose="02020603050405020304" pitchFamily="18" charset="0"/>
            </a:rPr>
            <a:t>Oksijen satürasyonu %90’ın altında ise dikkat et, agresif tedavi ihtiyacını gösterir.</a:t>
          </a:r>
        </a:p>
        <a:p>
          <a:pPr marL="228600" lvl="1" indent="-228600" algn="l" defTabSz="1022350">
            <a:lnSpc>
              <a:spcPct val="90000"/>
            </a:lnSpc>
            <a:spcBef>
              <a:spcPct val="0"/>
            </a:spcBef>
            <a:spcAft>
              <a:spcPts val="600"/>
            </a:spcAft>
            <a:buChar char="••"/>
          </a:pPr>
          <a:r>
            <a:rPr lang="tr-TR" sz="2300" b="1" kern="1200" dirty="0">
              <a:solidFill>
                <a:srgbClr val="404040"/>
              </a:solidFill>
              <a:latin typeface="+mn-lt"/>
              <a:ea typeface="+mn-ea"/>
              <a:cs typeface="Times New Roman" panose="02020603050405020304" pitchFamily="18" charset="0"/>
            </a:rPr>
            <a:t>PEF:  </a:t>
          </a:r>
          <a:r>
            <a:rPr lang="tr-TR" sz="2300" b="0" kern="1200" dirty="0">
              <a:solidFill>
                <a:srgbClr val="404040"/>
              </a:solidFill>
              <a:latin typeface="+mn-lt"/>
              <a:ea typeface="+mn-ea"/>
              <a:cs typeface="Times New Roman" panose="02020603050405020304" pitchFamily="18" charset="0"/>
            </a:rPr>
            <a:t>Atak ciddiyetinin değerlendirilmesinde önemlidir, mümkünse kişinin en iyi değerinin üzerinden değerlendir</a:t>
          </a:r>
          <a:r>
            <a:rPr lang="tr-TR" sz="2300" b="0" kern="1200" dirty="0">
              <a:solidFill>
                <a:sysClr val="windowText" lastClr="000000">
                  <a:hueOff val="0"/>
                  <a:satOff val="0"/>
                  <a:lumOff val="0"/>
                  <a:alphaOff val="0"/>
                </a:sysClr>
              </a:solidFill>
              <a:latin typeface="+mn-lt"/>
              <a:ea typeface="+mn-ea"/>
              <a:cs typeface="Times New Roman" panose="02020603050405020304" pitchFamily="18" charset="0"/>
            </a:rPr>
            <a:t>.</a:t>
          </a:r>
          <a:endParaRPr lang="tr-TR" sz="2300" b="1" kern="1200" dirty="0">
            <a:solidFill>
              <a:sysClr val="windowText" lastClr="000000">
                <a:hueOff val="0"/>
                <a:satOff val="0"/>
                <a:lumOff val="0"/>
                <a:alphaOff val="0"/>
              </a:sysClr>
            </a:solidFill>
            <a:latin typeface="+mn-lt"/>
            <a:ea typeface="+mn-ea"/>
            <a:cs typeface="Times New Roman" panose="02020603050405020304" pitchFamily="18" charset="0"/>
          </a:endParaRPr>
        </a:p>
      </dsp:txBody>
      <dsp:txXfrm rot="-5400000">
        <a:off x="2443924" y="471935"/>
        <a:ext cx="7556214" cy="184646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99656"/>
          <a:ext cx="2192121" cy="1051409"/>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94528" y="328469"/>
          <a:ext cx="1929920"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5319" y="1424474"/>
          <a:ext cx="2057121" cy="3261667"/>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Astımdan şüphelenilmiş ise gereken değerlendirmeler ve tetkikler yapılarak tanının kesinleştirilmesi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8583" y="1424474"/>
        <a:ext cx="1930593" cy="319840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69608"/>
          <a:ext cx="1893205" cy="1052451"/>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49529" y="335854"/>
          <a:ext cx="1668493"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8248" y="1398146"/>
          <a:ext cx="1776729" cy="3278168"/>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Medikal tedavinin düzenlenmesi ve yaşam tarzı değişikliği önerilmesi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889" y="1398146"/>
        <a:ext cx="1667447" cy="322352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255871" y="302939"/>
          <a:ext cx="4476090" cy="105102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73669" y="408049"/>
          <a:ext cx="4640430" cy="68738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243368" y="1417855"/>
          <a:ext cx="4482841" cy="3303952"/>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algn="l" defTabSz="800100">
            <a:lnSpc>
              <a:spcPct val="90000"/>
            </a:lnSpc>
            <a:spcBef>
              <a:spcPct val="0"/>
            </a:spcBef>
            <a:spcAft>
              <a:spcPct val="35000"/>
            </a:spcAft>
            <a:buClrTx/>
            <a:buSzTx/>
            <a:buFont typeface="Arial" panose="020B0604020202020204" pitchFamily="34" charset="0"/>
            <a:buNone/>
          </a:pPr>
          <a:r>
            <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rPr>
            <a:t>Astım tanısı almış çocuk ve erişkinlerinde; </a:t>
          </a:r>
          <a:endParaRPr kumimoji="0" lang="en-US"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180975" lvl="0" indent="-180975" algn="l" defTabSz="800100">
            <a:lnSpc>
              <a:spcPct val="90000"/>
            </a:lnSpc>
            <a:spcBef>
              <a:spcPct val="0"/>
            </a:spcBef>
            <a:spcAft>
              <a:spcPct val="35000"/>
            </a:spcAft>
            <a:buClrTx/>
            <a:buSzTx/>
            <a:buFont typeface="Arial" panose="020B0604020202020204" pitchFamily="34" charset="0"/>
            <a:buChar char="•"/>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İlk kez astım tanısı almış ve tedaviye başlanan veya tedavi değişikliği yapılan hastaların 1-3 ay içerisinde,</a:t>
          </a:r>
          <a:endPar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algn="l" defTabSz="800100">
            <a:lnSpc>
              <a:spcPct val="90000"/>
            </a:lnSpc>
            <a:spcBef>
              <a:spcPct val="0"/>
            </a:spcBef>
            <a:spcAft>
              <a:spcPct val="35000"/>
            </a:spcAft>
            <a:buClrTx/>
            <a:buSzTx/>
            <a:buFont typeface="Arial" panose="020B0604020202020204" pitchFamily="34" charset="0"/>
            <a:buChar char="•"/>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 Rutin takipte olan hastalar 3-12 ayda bir,</a:t>
          </a:r>
        </a:p>
        <a:p>
          <a:pPr marL="0" lvl="0" algn="l" defTabSz="800100">
            <a:lnSpc>
              <a:spcPct val="90000"/>
            </a:lnSpc>
            <a:spcBef>
              <a:spcPct val="0"/>
            </a:spcBef>
            <a:spcAft>
              <a:spcPct val="35000"/>
            </a:spcAft>
            <a:buClrTx/>
            <a:buSzTx/>
            <a:buFont typeface="Arial" panose="020B0604020202020204" pitchFamily="34" charset="0"/>
            <a:buChar char="•"/>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 Gebe olan hastaların 4-6 haftada bir, </a:t>
          </a:r>
        </a:p>
        <a:p>
          <a:pPr marL="0" lvl="0" algn="ctr" defTabSz="800100">
            <a:lnSpc>
              <a:spcPct val="90000"/>
            </a:lnSpc>
            <a:spcBef>
              <a:spcPct val="0"/>
            </a:spcBef>
            <a:spcAft>
              <a:spcPct val="35000"/>
            </a:spcAft>
            <a:buClrTx/>
            <a:buSzTx/>
            <a:buFont typeface="Arial" panose="020B0604020202020204" pitchFamily="34" charset="0"/>
            <a:buChar char="•"/>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 Astım atağında gelen hastanın ilk kontrolü  1 hafta içinde</a:t>
          </a: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sonraki kontroller 1-3 ay içinde</a:t>
          </a: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rPr>
            <a:t>sağlık kontrolünün gerçekleştirilerek</a:t>
          </a:r>
          <a:r>
            <a:rPr kumimoji="0" lang="en-US" sz="18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rPr>
            <a:t>komplikasyon gelişiminin önlenmesi </a:t>
          </a:r>
          <a:endParaRPr kumimoji="0" lang="tr-TR" alt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344976" y="1417855"/>
        <a:ext cx="4279625" cy="320234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88029"/>
          <a:ext cx="1949817" cy="1093019"/>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0105" y="305374"/>
          <a:ext cx="1745208"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4250" y="1448236"/>
          <a:ext cx="1830775" cy="329494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ClrTx/>
            <a:buSzTx/>
            <a:buFont typeface="Arial" panose="020B0604020202020204" pitchFamily="34" charset="0"/>
            <a:buNone/>
          </a:pPr>
          <a:endPar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endPar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r>
            <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rPr>
            <a:t>Komplikasyonlu vakanın uzman hekimlerle ortak izlenmesi </a:t>
          </a:r>
        </a:p>
        <a:p>
          <a:pPr lvl="0" algn="ctr" defTabSz="800100">
            <a:lnSpc>
              <a:spcPct val="90000"/>
            </a:lnSpc>
            <a:spcBef>
              <a:spcPct val="0"/>
            </a:spcBef>
            <a:spcAft>
              <a:spcPct val="35000"/>
            </a:spcAft>
            <a:buClrTx/>
            <a:buSzTx/>
            <a:buFont typeface="Arial" panose="020B0604020202020204" pitchFamily="34" charset="0"/>
            <a:buChar char="•"/>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30553" y="1448236"/>
        <a:ext cx="1718169" cy="3238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Atak gelişimi için risk faktörleri</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pPr>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kern="1200" dirty="0"/>
        </a:p>
      </dsp:txBody>
      <dsp:txXfrm>
        <a:off x="2669638" y="3025261"/>
        <a:ext cx="2788724" cy="1269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Atak gelişimi için risk faktörleri</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pPr>
          <a:r>
            <a:rPr kumimoji="0" lang="tr-TR" altLang="tr-TR" sz="2400" b="1" i="0" u="none" strike="noStrike" kern="1200" cap="none" spc="0" normalizeH="0" baseline="0" noProof="0" dirty="0" smtClean="0">
              <a:ln/>
              <a:solidFill>
                <a:srgbClr val="404040"/>
              </a:solidFill>
              <a:effectLst/>
              <a:uLnTx/>
              <a:uFillTx/>
              <a:latin typeface="Calibri" panose="020F0502020204030204"/>
              <a:ea typeface="ＭＳ Ｐゴシック" panose="020B0600070205080204" pitchFamily="34" charset="-128"/>
              <a:cs typeface="+mn-cs"/>
            </a:rPr>
            <a:t>Kalıcı hava akımı kısıtlılığı gelişimi için risk faktörleri</a:t>
          </a: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İlaç yan etki gelişimi için risk faktörleri</a:t>
          </a:r>
          <a:endParaRPr lang="tr-TR" sz="2400" kern="1200" dirty="0"/>
        </a:p>
      </dsp:txBody>
      <dsp:txXfrm>
        <a:off x="2669638" y="3025261"/>
        <a:ext cx="2788724" cy="12695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Kontrol edici ilaçlar</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İlave tedaviler </a:t>
          </a:r>
          <a:endParaRPr lang="tr-TR" sz="2400" kern="1200" dirty="0"/>
        </a:p>
      </dsp:txBody>
      <dsp:txXfrm>
        <a:off x="2669638" y="3025261"/>
        <a:ext cx="2788724" cy="12695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Kontrol edici ilaçlar</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İlave tedaviler </a:t>
          </a:r>
        </a:p>
      </dsp:txBody>
      <dsp:txXfrm>
        <a:off x="2669638" y="3025261"/>
        <a:ext cx="2788724" cy="12695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Kontrol edici ilaçlar</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İlave tedaviler </a:t>
          </a:r>
        </a:p>
      </dsp:txBody>
      <dsp:txXfrm>
        <a:off x="2669638" y="3025261"/>
        <a:ext cx="2788724" cy="12695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Kontrol edici ilaçlar</a:t>
          </a:r>
        </a:p>
      </dsp:txBody>
      <dsp:txXfrm>
        <a:off x="2669638" y="70809"/>
        <a:ext cx="2788724" cy="1269525"/>
      </dsp:txXfrm>
    </dsp:sp>
    <dsp:sp modelId="{51CBB406-956B-411C-8586-AD7383647EF8}">
      <dsp:nvSpPr>
        <dsp:cNvPr id="0" name=""/>
        <dsp:cNvSpPr/>
      </dsp:nvSpPr>
      <dsp:spPr>
        <a:xfrm>
          <a:off x="2600960" y="1479357"/>
          <a:ext cx="2926080" cy="1406881"/>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Semptom giderici (Kurtarıcı) ilaçlar</a:t>
          </a:r>
        </a:p>
      </dsp:txBody>
      <dsp:txXfrm>
        <a:off x="2669638" y="1548035"/>
        <a:ext cx="2788724" cy="1269525"/>
      </dsp:txXfrm>
    </dsp:sp>
    <dsp:sp modelId="{FF57E713-11A2-4782-B037-312D861ABA02}">
      <dsp:nvSpPr>
        <dsp:cNvPr id="0" name=""/>
        <dsp:cNvSpPr/>
      </dsp:nvSpPr>
      <ds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İlave tedaviler </a:t>
          </a:r>
        </a:p>
      </dsp:txBody>
      <dsp:txXfrm>
        <a:off x="2669638" y="3025261"/>
        <a:ext cx="2788724" cy="12695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554127" y="1050018"/>
          <a:ext cx="3877460" cy="2232075"/>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a:solidFill>
                <a:srgbClr val="404040"/>
              </a:solidFill>
            </a:rPr>
            <a:t>Esas olarak anti-inflamatuar etkileri yoluyla astımın kontrol altında tutulmasını sağlamak üzere kullanılan ilaçlar</a:t>
          </a:r>
        </a:p>
      </dsp:txBody>
      <dsp:txXfrm>
        <a:off x="2174520" y="1050018"/>
        <a:ext cx="3257066" cy="2232075"/>
      </dsp:txXfrm>
    </dsp:sp>
    <dsp:sp modelId="{103F0B8F-C249-4641-BC23-16C3AB7A9AA6}">
      <dsp:nvSpPr>
        <dsp:cNvPr id="0" name=""/>
        <dsp:cNvSpPr/>
      </dsp:nvSpPr>
      <dsp:spPr>
        <a:xfrm>
          <a:off x="0" y="177980"/>
          <a:ext cx="2123773" cy="2123773"/>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200" b="1" kern="1200" dirty="0"/>
            <a:t>Mekanizma</a:t>
          </a:r>
        </a:p>
        <a:p>
          <a:pPr marL="0" lvl="0" algn="ctr" defTabSz="1822450">
            <a:lnSpc>
              <a:spcPct val="90000"/>
            </a:lnSpc>
            <a:spcBef>
              <a:spcPct val="0"/>
            </a:spcBef>
            <a:spcAft>
              <a:spcPct val="35000"/>
            </a:spcAft>
            <a:buNone/>
          </a:pPr>
          <a:endParaRPr lang="tr-TR" sz="2100" kern="1200" dirty="0"/>
        </a:p>
      </dsp:txBody>
      <dsp:txXfrm>
        <a:off x="311019" y="488999"/>
        <a:ext cx="1501735" cy="1501735"/>
      </dsp:txXfrm>
    </dsp:sp>
    <dsp:sp modelId="{FBDA2683-099E-4581-A5AB-C1A5C79F0313}">
      <dsp:nvSpPr>
        <dsp:cNvPr id="0" name=""/>
        <dsp:cNvSpPr/>
      </dsp:nvSpPr>
      <dsp:spPr>
        <a:xfrm>
          <a:off x="7049623" y="1001997"/>
          <a:ext cx="4170354" cy="2232075"/>
        </a:xfrm>
        <a:prstGeom prst="rect">
          <a:avLst/>
        </a:prstGeom>
        <a:solidFill>
          <a:srgbClr val="FFEBEB"/>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2000" kern="1200" dirty="0"/>
            <a:t>- </a:t>
          </a:r>
          <a:r>
            <a:rPr lang="tr-TR" sz="2000" kern="1200" dirty="0">
              <a:solidFill>
                <a:srgbClr val="404040"/>
              </a:solidFill>
            </a:rPr>
            <a:t>İnhale kortikosteroid (İKS)</a:t>
          </a:r>
        </a:p>
        <a:p>
          <a:pPr marL="0" marR="0" lvl="0" indent="0" algn="l" defTabSz="914400" eaLnBrk="1" fontAlgn="auto" latinLnBrk="0" hangingPunct="1">
            <a:lnSpc>
              <a:spcPct val="100000"/>
            </a:lnSpc>
            <a:spcBef>
              <a:spcPct val="0"/>
            </a:spcBef>
            <a:spcAft>
              <a:spcPts val="0"/>
            </a:spcAft>
            <a:buClrTx/>
            <a:buSzTx/>
            <a:buFontTx/>
            <a:buNone/>
            <a:tabLst/>
            <a:defRPr/>
          </a:pPr>
          <a:r>
            <a:rPr lang="tr-TR" sz="2000" kern="1200" dirty="0">
              <a:solidFill>
                <a:srgbClr val="404040"/>
              </a:solidFill>
            </a:rPr>
            <a:t>- İnhale kortikosteroid ve </a:t>
          </a:r>
        </a:p>
        <a:p>
          <a:pPr marL="0" marR="0" lvl="0" indent="0" algn="l" defTabSz="914400" eaLnBrk="1" fontAlgn="auto" latinLnBrk="0" hangingPunct="1">
            <a:lnSpc>
              <a:spcPct val="100000"/>
            </a:lnSpc>
            <a:spcBef>
              <a:spcPct val="0"/>
            </a:spcBef>
            <a:spcAft>
              <a:spcPts val="0"/>
            </a:spcAft>
            <a:buClrTx/>
            <a:buSzTx/>
            <a:buFontTx/>
            <a:buNone/>
            <a:tabLst/>
            <a:defRPr/>
          </a:pPr>
          <a:r>
            <a:rPr lang="tr-TR" sz="2000" kern="1200" dirty="0">
              <a:solidFill>
                <a:srgbClr val="404040"/>
              </a:solidFill>
            </a:rPr>
            <a:t>uzun etkili beta2-agonist (LABA) sabit kombinasyonu                                - Lökotrien reseptör antagonisti (LTRA)</a:t>
          </a:r>
        </a:p>
      </dsp:txBody>
      <dsp:txXfrm>
        <a:off x="7716880" y="1001997"/>
        <a:ext cx="3503097" cy="2232075"/>
      </dsp:txXfrm>
    </dsp:sp>
    <dsp:sp modelId="{C3DE1259-6429-40F7-918A-45BF57E323B3}">
      <dsp:nvSpPr>
        <dsp:cNvPr id="0" name=""/>
        <dsp:cNvSpPr/>
      </dsp:nvSpPr>
      <dsp:spPr>
        <a:xfrm>
          <a:off x="5572500" y="120129"/>
          <a:ext cx="2123773" cy="2123773"/>
        </a:xfrm>
        <a:prstGeom prst="ellipse">
          <a:avLst/>
        </a:prstGeom>
        <a:solidFill>
          <a:schemeClr val="bg1">
            <a:lumMod val="65000"/>
          </a:schemeClr>
        </a:solidFill>
        <a:ln>
          <a:noFill/>
        </a:ln>
        <a:effectLst/>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solidFill>
                <a:prstClr val="white"/>
              </a:solidFill>
              <a:latin typeface="Calibri"/>
              <a:ea typeface="+mn-ea"/>
              <a:cs typeface="+mn-cs"/>
            </a:rPr>
            <a:t>İlaçlar</a:t>
          </a:r>
          <a:endParaRPr lang="en-US" sz="2400" b="1" kern="1200" dirty="0">
            <a:solidFill>
              <a:prstClr val="white"/>
            </a:solidFill>
            <a:latin typeface="Calibri"/>
            <a:ea typeface="+mn-ea"/>
            <a:cs typeface="+mn-cs"/>
          </a:endParaRPr>
        </a:p>
        <a:p>
          <a:pPr marL="0" lvl="0" algn="ctr" defTabSz="889000">
            <a:lnSpc>
              <a:spcPct val="90000"/>
            </a:lnSpc>
            <a:spcBef>
              <a:spcPct val="0"/>
            </a:spcBef>
            <a:spcAft>
              <a:spcPct val="35000"/>
            </a:spcAft>
            <a:buNone/>
          </a:pPr>
          <a:endParaRPr lang="tr-TR" sz="2000" kern="1200" dirty="0">
            <a:solidFill>
              <a:prstClr val="white"/>
            </a:solidFill>
            <a:latin typeface="Calibri"/>
            <a:ea typeface="+mn-ea"/>
            <a:cs typeface="+mn-cs"/>
          </a:endParaRPr>
        </a:p>
      </dsp:txBody>
      <dsp:txXfrm>
        <a:off x="5883519" y="431148"/>
        <a:ext cx="1501735" cy="150173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8F431DD9-AEF7-4FD0-8CEC-4B3348EBD3BC}"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41488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431DD9-AEF7-4FD0-8CEC-4B3348EBD3BC}"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14151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431DD9-AEF7-4FD0-8CEC-4B3348EBD3BC}"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1183314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65E7B6-DE5A-4000-AE54-FE8530A585C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F59B6D3-F4BF-4CD4-9B82-378BD6AC8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E070F4A-3BFD-49D1-8F64-24C6328CE1DB}"/>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76970EEF-D35E-4890-8738-34BA576323E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7AF201-659A-45DF-A0A0-88B013440D1E}"/>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570047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EF8640-45A1-4951-9F66-416BCB9DFBA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7A19CCE-64BB-4039-9E9A-1FF27DDE322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0C0FC2-913C-4289-89AD-C25D7534ED2E}"/>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AC1B9E62-EC1F-4B1B-B846-85026E00A5F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886AE4F-1989-407A-8B3D-2DF60945B339}"/>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425304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B3587-A54B-4D98-B15E-DC4CE871D32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332E4B7-63D2-4683-B158-6707081C3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54B0523-6CCE-4E7D-A8DD-574AA7E705E0}"/>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05BCFC6B-F4B9-4A47-AC1E-DDF6867E6F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4776E7E-3A87-4550-9513-874F51EEF11F}"/>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805645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148BC-7B51-404B-A85A-1E6EDFA2C94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C1C02D-AB83-4098-86CF-F9A18A6BACC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C244BF5-F5ED-4DCE-AFB9-D2039832054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9C5101F-B4CB-4559-B7AB-17B1E5FF9C79}"/>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6" name="Alt Bilgi Yer Tutucusu 5">
            <a:extLst>
              <a:ext uri="{FF2B5EF4-FFF2-40B4-BE49-F238E27FC236}">
                <a16:creationId xmlns:a16="http://schemas.microsoft.com/office/drawing/2014/main" id="{F6435D85-9104-4372-8D05-1DBC6E6D24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C270B3E-0E5E-40F0-8EE9-D494294C662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398530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BC2762-4BE2-4D86-8B4B-02BBDEE0008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EA1A0C-D62F-4560-A64D-D18FDA69C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8F4881A-7A36-4297-A429-86C12ACF378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2414871-C2CA-470E-A922-2CEE6DC06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F82507C-61FE-4D2C-8E97-B5E628CDAEA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801EAB4-DC7D-4A86-A046-F9CA40C50514}"/>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8" name="Alt Bilgi Yer Tutucusu 7">
            <a:extLst>
              <a:ext uri="{FF2B5EF4-FFF2-40B4-BE49-F238E27FC236}">
                <a16:creationId xmlns:a16="http://schemas.microsoft.com/office/drawing/2014/main" id="{2488E027-A189-48AA-BE01-F25FFAEE6AE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5C514D6-1AAB-4A60-BF92-7E6763055B36}"/>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82921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3490A8-123B-4FBA-8C46-BFA07F90BE8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9B3E559-B830-422B-8A26-FD3599459364}"/>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4" name="Alt Bilgi Yer Tutucusu 3">
            <a:extLst>
              <a:ext uri="{FF2B5EF4-FFF2-40B4-BE49-F238E27FC236}">
                <a16:creationId xmlns:a16="http://schemas.microsoft.com/office/drawing/2014/main" id="{0FF90FE1-B641-4A96-8D36-AF3289F04BF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4DB1019-5865-43C6-9196-10CD78757CD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819444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C7AE95A-2240-4542-9FFA-AB8AD1A841AE}"/>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3" name="Alt Bilgi Yer Tutucusu 2">
            <a:extLst>
              <a:ext uri="{FF2B5EF4-FFF2-40B4-BE49-F238E27FC236}">
                <a16:creationId xmlns:a16="http://schemas.microsoft.com/office/drawing/2014/main" id="{8C0AF9A8-A76E-4FD7-8B67-A682CFA59E1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BADD5C6-F0D7-44B4-9273-275701910104}"/>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202775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7775B0-06CF-4015-93F4-36817715B02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EC9A21C-F016-412D-B1C4-0705BEC4D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A0EE492-E71E-4945-B72D-0C3EA7A9D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FCB7D97-9D4B-485D-BEB3-EEB692F9B975}"/>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6" name="Alt Bilgi Yer Tutucusu 5">
            <a:extLst>
              <a:ext uri="{FF2B5EF4-FFF2-40B4-BE49-F238E27FC236}">
                <a16:creationId xmlns:a16="http://schemas.microsoft.com/office/drawing/2014/main" id="{23319042-D562-463D-B59E-598600D75A9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D9F4E2D-9257-4D1B-A51A-20B7DE10298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54640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431DD9-AEF7-4FD0-8CEC-4B3348EBD3BC}"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2270003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1D2A2C-8F03-45A6-B2DE-43A03C0CCBA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D21CF45-B6DD-4152-960B-007259B4D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0855223-2FA1-4B75-A8CF-853FE8DDD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BB4662C-36AD-45DF-B1D6-7AD52893C89B}"/>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6" name="Alt Bilgi Yer Tutucusu 5">
            <a:extLst>
              <a:ext uri="{FF2B5EF4-FFF2-40B4-BE49-F238E27FC236}">
                <a16:creationId xmlns:a16="http://schemas.microsoft.com/office/drawing/2014/main" id="{30FF3022-F32C-4807-B1D2-EDBDE960A5E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A60630D-1B74-4B28-A9A1-4B411F62F983}"/>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138692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A341AE-6995-4A5C-8726-A020FAC3C9E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11E2C84-D99B-4028-BAB9-EBF79780401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F119A9D-30CD-4B3F-8813-40DC972A0A5F}"/>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FA3A7029-0AA7-4372-A6D2-D1D44CB78D1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120807-E581-4A27-AC0D-14173DA1FCD7}"/>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70014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7DD429F-8F1F-4C1B-A7C9-68A9E066E8B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19D7498-E9D5-4BEC-B8E6-D6C19080C85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C7BE81-16A7-4216-A5F1-3DE0EDA61719}"/>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2080F38F-E0D3-436F-8ADE-223A39B649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6BF29C-9099-4849-99A1-9E13B113F6D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408302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8F431DD9-AEF7-4FD0-8CEC-4B3348EBD3BC}"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147314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F431DD9-AEF7-4FD0-8CEC-4B3348EBD3BC}" type="datetimeFigureOut">
              <a:rPr lang="tr-TR" smtClean="0"/>
              <a:t>9.09.2022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114143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F431DD9-AEF7-4FD0-8CEC-4B3348EBD3BC}" type="datetimeFigureOut">
              <a:rPr lang="tr-TR" smtClean="0"/>
              <a:t>9.09.2022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18388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F431DD9-AEF7-4FD0-8CEC-4B3348EBD3BC}" type="datetimeFigureOut">
              <a:rPr lang="tr-TR" smtClean="0"/>
              <a:t>9.09.2022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237544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F431DD9-AEF7-4FD0-8CEC-4B3348EBD3BC}" type="datetimeFigureOut">
              <a:rPr lang="tr-TR" smtClean="0"/>
              <a:t>9.09.2022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63516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8F431DD9-AEF7-4FD0-8CEC-4B3348EBD3BC}" type="datetimeFigureOut">
              <a:rPr lang="tr-TR" smtClean="0"/>
              <a:t>9.09.2022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236789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8F431DD9-AEF7-4FD0-8CEC-4B3348EBD3BC}" type="datetimeFigureOut">
              <a:rPr lang="tr-TR" smtClean="0"/>
              <a:t>9.09.2022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9EB3827-D890-4606-B970-76BECEA47C77}" type="slidenum">
              <a:rPr lang="tr-TR" smtClean="0"/>
              <a:t>‹#›</a:t>
            </a:fld>
            <a:endParaRPr lang="tr-TR"/>
          </a:p>
        </p:txBody>
      </p:sp>
    </p:spTree>
    <p:extLst>
      <p:ext uri="{BB962C8B-B14F-4D97-AF65-F5344CB8AC3E}">
        <p14:creationId xmlns:p14="http://schemas.microsoft.com/office/powerpoint/2010/main" val="220390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31DD9-AEF7-4FD0-8CEC-4B3348EBD3BC}" type="datetimeFigureOut">
              <a:rPr lang="tr-TR" smtClean="0"/>
              <a:t>9.09.2022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B3827-D890-4606-B970-76BECEA47C77}" type="slidenum">
              <a:rPr lang="tr-TR" smtClean="0"/>
              <a:t>‹#›</a:t>
            </a:fld>
            <a:endParaRPr lang="tr-TR"/>
          </a:p>
        </p:txBody>
      </p:sp>
    </p:spTree>
    <p:extLst>
      <p:ext uri="{BB962C8B-B14F-4D97-AF65-F5344CB8AC3E}">
        <p14:creationId xmlns:p14="http://schemas.microsoft.com/office/powerpoint/2010/main" val="3713995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4D5E9CA-08FB-4444-855C-A7035B35B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39A39E8-3F3A-4EAF-9C36-06046F2DC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BE0867-6253-4F6C-8494-C8DE20846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12D69A67-F11C-4236-91C1-A5046EF95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9DC9D54-E5FF-4A86-BAB2-A1A68488B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F6320-EF76-4AF7-898E-F70A23E54393}" type="slidenum">
              <a:rPr lang="tr-TR" smtClean="0"/>
              <a:pPr/>
              <a:t>‹#›</a:t>
            </a:fld>
            <a:endParaRPr lang="tr-TR"/>
          </a:p>
        </p:txBody>
      </p:sp>
    </p:spTree>
    <p:extLst>
      <p:ext uri="{BB962C8B-B14F-4D97-AF65-F5344CB8AC3E}">
        <p14:creationId xmlns:p14="http://schemas.microsoft.com/office/powerpoint/2010/main" val="199756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0.emf"/></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diagramData" Target="../diagrams/data26.xml"/><Relationship Id="rId18" Type="http://schemas.openxmlformats.org/officeDocument/2006/relationships/diagramData" Target="../diagrams/data27.xml"/><Relationship Id="rId3" Type="http://schemas.openxmlformats.org/officeDocument/2006/relationships/diagramData" Target="../diagrams/data24.xml"/><Relationship Id="rId21" Type="http://schemas.openxmlformats.org/officeDocument/2006/relationships/diagramColors" Target="../diagrams/colors27.xml"/><Relationship Id="rId7" Type="http://schemas.microsoft.com/office/2007/relationships/diagramDrawing" Target="../diagrams/drawing24.xml"/><Relationship Id="rId12" Type="http://schemas.microsoft.com/office/2007/relationships/diagramDrawing" Target="../diagrams/drawing25.xml"/><Relationship Id="rId17" Type="http://schemas.microsoft.com/office/2007/relationships/diagramDrawing" Target="../diagrams/drawing26.xml"/><Relationship Id="rId2" Type="http://schemas.openxmlformats.org/officeDocument/2006/relationships/image" Target="../media/image70.emf"/><Relationship Id="rId16" Type="http://schemas.openxmlformats.org/officeDocument/2006/relationships/diagramColors" Target="../diagrams/colors26.xml"/><Relationship Id="rId20" Type="http://schemas.openxmlformats.org/officeDocument/2006/relationships/diagramQuickStyle" Target="../diagrams/quickStyle27.xml"/><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5" Type="http://schemas.openxmlformats.org/officeDocument/2006/relationships/diagramQuickStyle" Target="../diagrams/quickStyle26.xml"/><Relationship Id="rId10" Type="http://schemas.openxmlformats.org/officeDocument/2006/relationships/diagramQuickStyle" Target="../diagrams/quickStyle25.xml"/><Relationship Id="rId19" Type="http://schemas.openxmlformats.org/officeDocument/2006/relationships/diagramLayout" Target="../diagrams/layout27.xml"/><Relationship Id="rId4" Type="http://schemas.openxmlformats.org/officeDocument/2006/relationships/diagramLayout" Target="../diagrams/layout24.xml"/><Relationship Id="rId9" Type="http://schemas.openxmlformats.org/officeDocument/2006/relationships/diagramLayout" Target="../diagrams/layout25.xml"/><Relationship Id="rId14" Type="http://schemas.openxmlformats.org/officeDocument/2006/relationships/diagramLayout" Target="../diagrams/layout26.xml"/><Relationship Id="rId22" Type="http://schemas.microsoft.com/office/2007/relationships/diagramDrawing" Target="../diagrams/drawing27.xml"/></Relationships>
</file>

<file path=ppt/slides/_rels/slide1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2.emf"/></Relationships>
</file>

<file path=ppt/slides/_rels/slide12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emf"/><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diagramData" Target="../diagrams/data12.xml"/><Relationship Id="rId16" Type="http://schemas.microsoft.com/office/2007/relationships/diagramDrawing" Target="../diagrams/drawing14.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6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10.wdp"/></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44AFF2-4DC8-3BE6-4883-CC8F9E3DCC11}"/>
              </a:ext>
            </a:extLst>
          </p:cNvPr>
          <p:cNvSpPr/>
          <p:nvPr/>
        </p:nvSpPr>
        <p:spPr>
          <a:xfrm>
            <a:off x="0" y="0"/>
            <a:ext cx="12192000" cy="2574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Dikdörtgen 1">
            <a:extLst>
              <a:ext uri="{FF2B5EF4-FFF2-40B4-BE49-F238E27FC236}">
                <a16:creationId xmlns:a16="http://schemas.microsoft.com/office/drawing/2014/main" id="{CBA6FE02-EC32-42B9-9411-47F6346441D4}"/>
              </a:ext>
            </a:extLst>
          </p:cNvPr>
          <p:cNvSpPr/>
          <p:nvPr/>
        </p:nvSpPr>
        <p:spPr>
          <a:xfrm>
            <a:off x="2299121" y="2951946"/>
            <a:ext cx="759375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Calibri"/>
                <a:ea typeface="+mn-ea"/>
                <a:cs typeface="+mn-cs"/>
              </a:rPr>
              <a:t>BİRİNCİ BASAMAKTA ÇALIŞAN HEKİMLER İÇİN ASTIM HASTALIĞI EĞİTİMİ</a:t>
            </a:r>
          </a:p>
        </p:txBody>
      </p:sp>
      <p:sp>
        <p:nvSpPr>
          <p:cNvPr id="5" name="Dikdörtgen 4"/>
          <p:cNvSpPr/>
          <p:nvPr/>
        </p:nvSpPr>
        <p:spPr>
          <a:xfrm>
            <a:off x="4604503" y="4937730"/>
            <a:ext cx="27911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ASTIM HASTALIĞI</a:t>
            </a: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14F3419E-C607-E1A0-AEB0-5D20782A3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95" y="622162"/>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3" descr="Açıklama: C:\Users\zuhal.ureten\Desktop\logo.png">
            <a:extLst>
              <a:ext uri="{FF2B5EF4-FFF2-40B4-BE49-F238E27FC236}">
                <a16:creationId xmlns:a16="http://schemas.microsoft.com/office/drawing/2014/main" id="{8E824720-982E-F07D-C33F-9DF5D5102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214" y="780696"/>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99751318-0FDB-D323-F171-30FD68415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469" y="780696"/>
            <a:ext cx="1448209" cy="14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5" descr="Açıklama: http://sirnak.hsm.saglik.gov.tr/resimler/kayan/31.png">
            <a:extLst>
              <a:ext uri="{FF2B5EF4-FFF2-40B4-BE49-F238E27FC236}">
                <a16:creationId xmlns:a16="http://schemas.microsoft.com/office/drawing/2014/main" id="{68D98F10-F4A0-0E36-690A-7204F11FB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4567" y="1378468"/>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73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9434"/>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Etyopatogenez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ounded Rectangle 10">
            <a:extLst>
              <a:ext uri="{FF2B5EF4-FFF2-40B4-BE49-F238E27FC236}">
                <a16:creationId xmlns:a16="http://schemas.microsoft.com/office/drawing/2014/main" id="{D9BBD46B-032D-4174-A64E-6A360304B416}"/>
              </a:ext>
            </a:extLst>
          </p:cNvPr>
          <p:cNvSpPr/>
          <p:nvPr/>
        </p:nvSpPr>
        <p:spPr>
          <a:xfrm>
            <a:off x="8087701" y="2980800"/>
            <a:ext cx="3180403" cy="1052831"/>
          </a:xfrm>
          <a:prstGeom prst="roundRect">
            <a:avLst/>
          </a:prstGeom>
          <a:solidFill>
            <a:schemeClr val="bg1">
              <a:lumMod val="6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indent="-342900" algn="ctr">
              <a:lnSpc>
                <a:spcPct val="120000"/>
              </a:lnSpc>
              <a:spcBef>
                <a:spcPct val="20000"/>
              </a:spcBef>
              <a:spcAft>
                <a:spcPct val="30000"/>
              </a:spcAft>
              <a:buSzPct val="70000"/>
            </a:pPr>
            <a:endParaRPr lang="tr-TR" sz="3600" b="1">
              <a:solidFill>
                <a:schemeClr val="bg1"/>
              </a:solidFill>
              <a:ea typeface="Arial Unicode MS" pitchFamily="34" charset="-128"/>
            </a:endParaRPr>
          </a:p>
        </p:txBody>
      </p:sp>
      <p:sp>
        <p:nvSpPr>
          <p:cNvPr id="5" name="Rounded Rectangle 10">
            <a:extLst>
              <a:ext uri="{FF2B5EF4-FFF2-40B4-BE49-F238E27FC236}">
                <a16:creationId xmlns:a16="http://schemas.microsoft.com/office/drawing/2014/main" id="{C38129D2-5C81-4660-84D5-5EDE27B35595}"/>
              </a:ext>
            </a:extLst>
          </p:cNvPr>
          <p:cNvSpPr/>
          <p:nvPr/>
        </p:nvSpPr>
        <p:spPr>
          <a:xfrm>
            <a:off x="5198483" y="2980800"/>
            <a:ext cx="1998879" cy="1052831"/>
          </a:xfrm>
          <a:prstGeom prst="roundRect">
            <a:avLst/>
          </a:prstGeom>
          <a:solidFill>
            <a:schemeClr val="bg1">
              <a:lumMod val="6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342900" indent="-342900" algn="ctr">
              <a:lnSpc>
                <a:spcPct val="120000"/>
              </a:lnSpc>
              <a:spcBef>
                <a:spcPct val="20000"/>
              </a:spcBef>
              <a:spcAft>
                <a:spcPct val="30000"/>
              </a:spcAft>
              <a:buSzPct val="70000"/>
              <a:defRPr/>
            </a:pPr>
            <a:endParaRPr lang="tr-TR" sz="3600" b="1">
              <a:solidFill>
                <a:srgbClr val="404040"/>
              </a:solidFill>
              <a:ea typeface="Arial Unicode MS" pitchFamily="34" charset="-128"/>
              <a:cs typeface="Arial Unicode MS" pitchFamily="34" charset="-128"/>
            </a:endParaRPr>
          </a:p>
        </p:txBody>
      </p:sp>
      <p:sp>
        <p:nvSpPr>
          <p:cNvPr id="6" name="Rounded Rectangle 36">
            <a:extLst>
              <a:ext uri="{FF2B5EF4-FFF2-40B4-BE49-F238E27FC236}">
                <a16:creationId xmlns:a16="http://schemas.microsoft.com/office/drawing/2014/main" id="{75D14660-FFA3-4F84-9F53-B8114F0FFFBE}"/>
              </a:ext>
            </a:extLst>
          </p:cNvPr>
          <p:cNvSpPr/>
          <p:nvPr/>
        </p:nvSpPr>
        <p:spPr>
          <a:xfrm>
            <a:off x="1901054" y="3832332"/>
            <a:ext cx="2402154" cy="837273"/>
          </a:xfrm>
          <a:prstGeom prst="roundRect">
            <a:avLst/>
          </a:prstGeom>
          <a:solidFill>
            <a:srgbClr val="C00000"/>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ctr" eaLnBrk="1" hangingPunct="1">
              <a:defRPr/>
            </a:pPr>
            <a:endParaRPr lang="tr-TR" sz="2000"/>
          </a:p>
        </p:txBody>
      </p:sp>
      <p:sp>
        <p:nvSpPr>
          <p:cNvPr id="7" name="Text Box 10">
            <a:extLst>
              <a:ext uri="{FF2B5EF4-FFF2-40B4-BE49-F238E27FC236}">
                <a16:creationId xmlns:a16="http://schemas.microsoft.com/office/drawing/2014/main" id="{0ADA52ED-B9A9-4AEB-A0BB-7166F89845EF}"/>
              </a:ext>
            </a:extLst>
          </p:cNvPr>
          <p:cNvSpPr txBox="1">
            <a:spLocks noChangeArrowheads="1"/>
          </p:cNvSpPr>
          <p:nvPr/>
        </p:nvSpPr>
        <p:spPr bwMode="auto">
          <a:xfrm>
            <a:off x="3408923" y="1160234"/>
            <a:ext cx="1800225" cy="707886"/>
          </a:xfrm>
          <a:prstGeom prst="rect">
            <a:avLst/>
          </a:prstGeom>
          <a:noFill/>
          <a:ln w="9525">
            <a:noFill/>
            <a:miter lim="800000"/>
            <a:headEnd/>
            <a:tailEnd/>
          </a:ln>
        </p:spPr>
        <p:txBody>
          <a:bodyPr>
            <a:spAutoFit/>
          </a:bodyPr>
          <a:lstStyle/>
          <a:p>
            <a:pPr algn="ctr">
              <a:defRPr/>
            </a:pPr>
            <a:r>
              <a:rPr lang="tr-TR" sz="2000" b="1" dirty="0">
                <a:solidFill>
                  <a:srgbClr val="404040"/>
                </a:solidFill>
              </a:rPr>
              <a:t>ÇEVRESEL RİSK FAKTÖRLERİ</a:t>
            </a:r>
            <a:endParaRPr lang="en-US" sz="2000" b="1" dirty="0">
              <a:solidFill>
                <a:srgbClr val="404040"/>
              </a:solidFill>
            </a:endParaRPr>
          </a:p>
        </p:txBody>
      </p:sp>
      <p:sp>
        <p:nvSpPr>
          <p:cNvPr id="8" name="Text Box 11">
            <a:extLst>
              <a:ext uri="{FF2B5EF4-FFF2-40B4-BE49-F238E27FC236}">
                <a16:creationId xmlns:a16="http://schemas.microsoft.com/office/drawing/2014/main" id="{904FB33F-64A7-4A68-8D71-BFC0D9220119}"/>
              </a:ext>
            </a:extLst>
          </p:cNvPr>
          <p:cNvSpPr txBox="1">
            <a:spLocks noChangeArrowheads="1"/>
          </p:cNvSpPr>
          <p:nvPr/>
        </p:nvSpPr>
        <p:spPr bwMode="auto">
          <a:xfrm>
            <a:off x="5197302" y="3123368"/>
            <a:ext cx="1926233" cy="707886"/>
          </a:xfrm>
          <a:prstGeom prst="rect">
            <a:avLst/>
          </a:prstGeom>
          <a:noFill/>
          <a:ln w="9525" algn="ctr">
            <a:noFill/>
            <a:miter lim="800000"/>
            <a:headEnd/>
            <a:tailEnd/>
          </a:ln>
        </p:spPr>
        <p:txBody>
          <a:bodyPr wrap="none">
            <a:spAutoFit/>
          </a:bodyPr>
          <a:lstStyle/>
          <a:p>
            <a:pPr algn="ctr">
              <a:defRPr/>
            </a:pPr>
            <a:r>
              <a:rPr lang="tr-TR" sz="2000" b="1" dirty="0">
                <a:solidFill>
                  <a:schemeClr val="bg1"/>
                </a:solidFill>
              </a:rPr>
              <a:t>Havayolu</a:t>
            </a:r>
          </a:p>
          <a:p>
            <a:pPr algn="ctr">
              <a:defRPr/>
            </a:pPr>
            <a:r>
              <a:rPr lang="tr-TR" sz="2000" b="1" dirty="0" err="1">
                <a:solidFill>
                  <a:schemeClr val="bg1"/>
                </a:solidFill>
              </a:rPr>
              <a:t>hiperreaktivitesi</a:t>
            </a:r>
            <a:endParaRPr lang="en-US" sz="2000" b="1" dirty="0">
              <a:solidFill>
                <a:schemeClr val="bg1"/>
              </a:solidFill>
            </a:endParaRPr>
          </a:p>
        </p:txBody>
      </p:sp>
      <p:sp>
        <p:nvSpPr>
          <p:cNvPr id="9" name="Text Box 12">
            <a:extLst>
              <a:ext uri="{FF2B5EF4-FFF2-40B4-BE49-F238E27FC236}">
                <a16:creationId xmlns:a16="http://schemas.microsoft.com/office/drawing/2014/main" id="{B742B9DB-2992-40B2-93D2-11756B245D96}"/>
              </a:ext>
            </a:extLst>
          </p:cNvPr>
          <p:cNvSpPr txBox="1">
            <a:spLocks noChangeArrowheads="1"/>
          </p:cNvSpPr>
          <p:nvPr/>
        </p:nvSpPr>
        <p:spPr bwMode="auto">
          <a:xfrm>
            <a:off x="8426725" y="5131556"/>
            <a:ext cx="2023760" cy="461665"/>
          </a:xfrm>
          <a:prstGeom prst="rect">
            <a:avLst/>
          </a:prstGeom>
          <a:noFill/>
          <a:ln w="9525" algn="ctr">
            <a:noFill/>
            <a:miter lim="800000"/>
            <a:headEnd/>
            <a:tailEnd/>
          </a:ln>
        </p:spPr>
        <p:txBody>
          <a:bodyPr wrap="none">
            <a:spAutoFit/>
          </a:bodyPr>
          <a:lstStyle/>
          <a:p>
            <a:pPr algn="ctr">
              <a:defRPr/>
            </a:pPr>
            <a:r>
              <a:rPr lang="tr-TR" sz="2400" b="1" dirty="0">
                <a:solidFill>
                  <a:srgbClr val="404040"/>
                </a:solidFill>
              </a:rPr>
              <a:t>SEMPTOMLAR</a:t>
            </a:r>
            <a:endParaRPr lang="en-US" sz="2400" b="1" dirty="0">
              <a:solidFill>
                <a:srgbClr val="404040"/>
              </a:solidFill>
            </a:endParaRPr>
          </a:p>
        </p:txBody>
      </p:sp>
      <p:sp>
        <p:nvSpPr>
          <p:cNvPr id="10" name="Text Box 13">
            <a:extLst>
              <a:ext uri="{FF2B5EF4-FFF2-40B4-BE49-F238E27FC236}">
                <a16:creationId xmlns:a16="http://schemas.microsoft.com/office/drawing/2014/main" id="{DFAEB3AE-8CED-4F30-A24F-B6B1CDE19C89}"/>
              </a:ext>
            </a:extLst>
          </p:cNvPr>
          <p:cNvSpPr txBox="1">
            <a:spLocks noChangeArrowheads="1"/>
          </p:cNvSpPr>
          <p:nvPr/>
        </p:nvSpPr>
        <p:spPr bwMode="auto">
          <a:xfrm>
            <a:off x="8049550" y="3183693"/>
            <a:ext cx="3249612" cy="707886"/>
          </a:xfrm>
          <a:prstGeom prst="rect">
            <a:avLst/>
          </a:prstGeom>
          <a:noFill/>
          <a:ln w="9525" algn="ctr">
            <a:noFill/>
            <a:miter lim="800000"/>
            <a:headEnd/>
            <a:tailEnd/>
          </a:ln>
        </p:spPr>
        <p:txBody>
          <a:bodyPr>
            <a:spAutoFit/>
          </a:bodyPr>
          <a:lstStyle/>
          <a:p>
            <a:pPr algn="ctr">
              <a:defRPr/>
            </a:pPr>
            <a:r>
              <a:rPr lang="tr-TR" sz="2000" b="1" dirty="0" err="1">
                <a:solidFill>
                  <a:schemeClr val="bg1"/>
                </a:solidFill>
              </a:rPr>
              <a:t>Diffüz</a:t>
            </a:r>
            <a:r>
              <a:rPr lang="tr-TR" sz="2000" b="1" dirty="0">
                <a:solidFill>
                  <a:schemeClr val="bg1"/>
                </a:solidFill>
              </a:rPr>
              <a:t> </a:t>
            </a:r>
            <a:r>
              <a:rPr lang="tr-TR" sz="2000" b="1" dirty="0" err="1">
                <a:solidFill>
                  <a:schemeClr val="bg1"/>
                </a:solidFill>
              </a:rPr>
              <a:t>reversible</a:t>
            </a:r>
            <a:r>
              <a:rPr lang="tr-TR" sz="2000" b="1" dirty="0">
                <a:solidFill>
                  <a:schemeClr val="bg1"/>
                </a:solidFill>
              </a:rPr>
              <a:t> havayolu obstrüksiyonu</a:t>
            </a:r>
            <a:endParaRPr lang="en-US" sz="2000" b="1" dirty="0">
              <a:solidFill>
                <a:schemeClr val="bg1"/>
              </a:solidFill>
            </a:endParaRPr>
          </a:p>
        </p:txBody>
      </p:sp>
      <p:sp>
        <p:nvSpPr>
          <p:cNvPr id="11" name="Text Box 14">
            <a:extLst>
              <a:ext uri="{FF2B5EF4-FFF2-40B4-BE49-F238E27FC236}">
                <a16:creationId xmlns:a16="http://schemas.microsoft.com/office/drawing/2014/main" id="{7F9CEBCC-D70D-492D-BFCB-84DD104147FA}"/>
              </a:ext>
            </a:extLst>
          </p:cNvPr>
          <p:cNvSpPr txBox="1">
            <a:spLocks noChangeArrowheads="1"/>
          </p:cNvSpPr>
          <p:nvPr/>
        </p:nvSpPr>
        <p:spPr bwMode="auto">
          <a:xfrm>
            <a:off x="6769129" y="1989892"/>
            <a:ext cx="1792478" cy="400110"/>
          </a:xfrm>
          <a:prstGeom prst="rect">
            <a:avLst/>
          </a:prstGeom>
          <a:noFill/>
          <a:ln w="9525" algn="ctr">
            <a:noFill/>
            <a:miter lim="800000"/>
            <a:headEnd/>
            <a:tailEnd/>
          </a:ln>
        </p:spPr>
        <p:txBody>
          <a:bodyPr wrap="none">
            <a:spAutoFit/>
          </a:bodyPr>
          <a:lstStyle/>
          <a:p>
            <a:pPr algn="ctr">
              <a:defRPr/>
            </a:pPr>
            <a:r>
              <a:rPr lang="tr-TR" sz="2000" b="1" dirty="0">
                <a:solidFill>
                  <a:srgbClr val="404040"/>
                </a:solidFill>
              </a:rPr>
              <a:t>TETİKLEYİCİLER</a:t>
            </a:r>
            <a:endParaRPr lang="en-US" sz="2000" b="1" dirty="0">
              <a:solidFill>
                <a:srgbClr val="404040"/>
              </a:solidFill>
            </a:endParaRPr>
          </a:p>
        </p:txBody>
      </p:sp>
      <p:sp>
        <p:nvSpPr>
          <p:cNvPr id="12" name="Line 23">
            <a:extLst>
              <a:ext uri="{FF2B5EF4-FFF2-40B4-BE49-F238E27FC236}">
                <a16:creationId xmlns:a16="http://schemas.microsoft.com/office/drawing/2014/main" id="{5E9AE83F-F411-4325-9AAA-B3F4D4FECEAB}"/>
              </a:ext>
            </a:extLst>
          </p:cNvPr>
          <p:cNvSpPr>
            <a:spLocks noChangeShapeType="1"/>
          </p:cNvSpPr>
          <p:nvPr/>
        </p:nvSpPr>
        <p:spPr bwMode="auto">
          <a:xfrm>
            <a:off x="9649743" y="4194931"/>
            <a:ext cx="0" cy="865187"/>
          </a:xfrm>
          <a:prstGeom prst="line">
            <a:avLst/>
          </a:prstGeom>
          <a:noFill/>
          <a:ln w="57150">
            <a:solidFill>
              <a:srgbClr val="A5002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13" name="Line 24">
            <a:extLst>
              <a:ext uri="{FF2B5EF4-FFF2-40B4-BE49-F238E27FC236}">
                <a16:creationId xmlns:a16="http://schemas.microsoft.com/office/drawing/2014/main" id="{67ED8B50-717C-4D17-B759-68B165B14E95}"/>
              </a:ext>
            </a:extLst>
          </p:cNvPr>
          <p:cNvSpPr>
            <a:spLocks noChangeShapeType="1"/>
          </p:cNvSpPr>
          <p:nvPr/>
        </p:nvSpPr>
        <p:spPr bwMode="auto">
          <a:xfrm>
            <a:off x="7632030" y="2396293"/>
            <a:ext cx="0" cy="792163"/>
          </a:xfrm>
          <a:prstGeom prst="line">
            <a:avLst/>
          </a:prstGeom>
          <a:noFill/>
          <a:ln w="57150">
            <a:solidFill>
              <a:srgbClr val="A5002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14" name="Rounded Rectangle 36">
            <a:extLst>
              <a:ext uri="{FF2B5EF4-FFF2-40B4-BE49-F238E27FC236}">
                <a16:creationId xmlns:a16="http://schemas.microsoft.com/office/drawing/2014/main" id="{87FA4225-B45B-4140-B453-6FBF36158C8B}"/>
              </a:ext>
            </a:extLst>
          </p:cNvPr>
          <p:cNvSpPr/>
          <p:nvPr/>
        </p:nvSpPr>
        <p:spPr>
          <a:xfrm>
            <a:off x="1902643" y="2284519"/>
            <a:ext cx="2402153" cy="837272"/>
          </a:xfrm>
          <a:prstGeom prst="roundRect">
            <a:avLst/>
          </a:prstGeom>
          <a:solidFill>
            <a:srgbClr val="C00000"/>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algn="ctr" eaLnBrk="1" hangingPunct="1">
              <a:defRPr/>
            </a:pPr>
            <a:endParaRPr lang="tr-TR" sz="2000"/>
          </a:p>
        </p:txBody>
      </p:sp>
      <p:sp>
        <p:nvSpPr>
          <p:cNvPr id="15" name="TextBox 37">
            <a:extLst>
              <a:ext uri="{FF2B5EF4-FFF2-40B4-BE49-F238E27FC236}">
                <a16:creationId xmlns:a16="http://schemas.microsoft.com/office/drawing/2014/main" id="{32217EE9-446E-483C-8C3B-6E1C500ECDEB}"/>
              </a:ext>
            </a:extLst>
          </p:cNvPr>
          <p:cNvSpPr txBox="1">
            <a:spLocks noChangeArrowheads="1"/>
          </p:cNvSpPr>
          <p:nvPr/>
        </p:nvSpPr>
        <p:spPr bwMode="auto">
          <a:xfrm>
            <a:off x="1945605" y="2216905"/>
            <a:ext cx="2413000" cy="707886"/>
          </a:xfrm>
          <a:prstGeom prst="rect">
            <a:avLst/>
          </a:prstGeom>
          <a:noFill/>
          <a:ln w="9525">
            <a:noFill/>
            <a:miter lim="800000"/>
            <a:headEnd/>
            <a:tailEnd/>
          </a:ln>
        </p:spPr>
        <p:txBody>
          <a:bodyPr>
            <a:spAutoFit/>
          </a:bodyPr>
          <a:lstStyle/>
          <a:p>
            <a:pPr algn="ctr" eaLnBrk="1" hangingPunct="1">
              <a:defRPr/>
            </a:pPr>
            <a:endParaRPr lang="tr-TR" sz="2000" b="1" dirty="0">
              <a:solidFill>
                <a:schemeClr val="bg1"/>
              </a:solidFill>
            </a:endParaRPr>
          </a:p>
          <a:p>
            <a:pPr algn="ctr" eaLnBrk="1" hangingPunct="1">
              <a:defRPr/>
            </a:pPr>
            <a:r>
              <a:rPr lang="tr-TR" sz="2000" b="1" dirty="0">
                <a:solidFill>
                  <a:schemeClr val="bg1"/>
                </a:solidFill>
              </a:rPr>
              <a:t>İNFLAMASYON</a:t>
            </a:r>
          </a:p>
        </p:txBody>
      </p:sp>
      <p:grpSp>
        <p:nvGrpSpPr>
          <p:cNvPr id="16" name="Right Arrow 38">
            <a:extLst>
              <a:ext uri="{FF2B5EF4-FFF2-40B4-BE49-F238E27FC236}">
                <a16:creationId xmlns:a16="http://schemas.microsoft.com/office/drawing/2014/main" id="{04F2898D-8CE2-47F3-B006-3C42BC41D880}"/>
              </a:ext>
            </a:extLst>
          </p:cNvPr>
          <p:cNvGrpSpPr>
            <a:grpSpLocks/>
          </p:cNvGrpSpPr>
          <p:nvPr/>
        </p:nvGrpSpPr>
        <p:grpSpPr bwMode="auto">
          <a:xfrm rot="18486991">
            <a:off x="4553074" y="2525674"/>
            <a:ext cx="407988" cy="638175"/>
            <a:chOff x="1041" y="2273"/>
            <a:chExt cx="480" cy="787"/>
          </a:xfrm>
        </p:grpSpPr>
        <p:pic>
          <p:nvPicPr>
            <p:cNvPr id="17" name="Right Arrow 38">
              <a:extLst>
                <a:ext uri="{FF2B5EF4-FFF2-40B4-BE49-F238E27FC236}">
                  <a16:creationId xmlns:a16="http://schemas.microsoft.com/office/drawing/2014/main" id="{94BD4441-F1DA-4137-8A99-4CFB5E7AE822}"/>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 y="2273"/>
              <a:ext cx="48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3">
              <a:extLst>
                <a:ext uri="{FF2B5EF4-FFF2-40B4-BE49-F238E27FC236}">
                  <a16:creationId xmlns:a16="http://schemas.microsoft.com/office/drawing/2014/main" id="{9D179ADC-85E0-4147-B91E-134E4E8C2136}"/>
                </a:ext>
              </a:extLst>
            </p:cNvPr>
            <p:cNvSpPr txBox="1">
              <a:spLocks noChangeArrowheads="1"/>
            </p:cNvSpPr>
            <p:nvPr/>
          </p:nvSpPr>
          <p:spPr bwMode="auto">
            <a:xfrm rot="5400000">
              <a:off x="969" y="2507"/>
              <a:ext cx="6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sz="1400">
                <a:solidFill>
                  <a:srgbClr val="FFFFFF"/>
                </a:solidFill>
              </a:endParaRPr>
            </a:p>
          </p:txBody>
        </p:sp>
      </p:grpSp>
      <p:grpSp>
        <p:nvGrpSpPr>
          <p:cNvPr id="19" name="Right Arrow 38">
            <a:extLst>
              <a:ext uri="{FF2B5EF4-FFF2-40B4-BE49-F238E27FC236}">
                <a16:creationId xmlns:a16="http://schemas.microsoft.com/office/drawing/2014/main" id="{4FB2C3E8-C236-4E40-8C62-433B3882E14B}"/>
              </a:ext>
            </a:extLst>
          </p:cNvPr>
          <p:cNvGrpSpPr>
            <a:grpSpLocks/>
          </p:cNvGrpSpPr>
          <p:nvPr/>
        </p:nvGrpSpPr>
        <p:grpSpPr bwMode="auto">
          <a:xfrm rot="16182415" flipH="1">
            <a:off x="7434387" y="3024149"/>
            <a:ext cx="466725" cy="792162"/>
            <a:chOff x="1041" y="2273"/>
            <a:chExt cx="480" cy="787"/>
          </a:xfrm>
        </p:grpSpPr>
        <p:pic>
          <p:nvPicPr>
            <p:cNvPr id="20" name="Right Arrow 38">
              <a:extLst>
                <a:ext uri="{FF2B5EF4-FFF2-40B4-BE49-F238E27FC236}">
                  <a16:creationId xmlns:a16="http://schemas.microsoft.com/office/drawing/2014/main" id="{90A12A5D-D94C-449D-A09C-F8CAF8C75006}"/>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 y="2273"/>
              <a:ext cx="48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Text Box 45">
              <a:extLst>
                <a:ext uri="{FF2B5EF4-FFF2-40B4-BE49-F238E27FC236}">
                  <a16:creationId xmlns:a16="http://schemas.microsoft.com/office/drawing/2014/main" id="{B75706BF-9DF8-419D-8A05-E1243C5BAB1B}"/>
                </a:ext>
              </a:extLst>
            </p:cNvPr>
            <p:cNvSpPr txBox="1">
              <a:spLocks noChangeArrowheads="1"/>
            </p:cNvSpPr>
            <p:nvPr/>
          </p:nvSpPr>
          <p:spPr bwMode="auto">
            <a:xfrm rot="5400000">
              <a:off x="969" y="2507"/>
              <a:ext cx="6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sz="2000"/>
            </a:p>
          </p:txBody>
        </p:sp>
      </p:grpSp>
      <p:sp>
        <p:nvSpPr>
          <p:cNvPr id="22" name="Text Box 46">
            <a:extLst>
              <a:ext uri="{FF2B5EF4-FFF2-40B4-BE49-F238E27FC236}">
                <a16:creationId xmlns:a16="http://schemas.microsoft.com/office/drawing/2014/main" id="{77FD3AAE-1FFB-45E6-8EBA-04AD355E36AD}"/>
              </a:ext>
            </a:extLst>
          </p:cNvPr>
          <p:cNvSpPr txBox="1">
            <a:spLocks noChangeArrowheads="1"/>
          </p:cNvSpPr>
          <p:nvPr/>
        </p:nvSpPr>
        <p:spPr bwMode="auto">
          <a:xfrm>
            <a:off x="1225371" y="1175931"/>
            <a:ext cx="1800225" cy="707886"/>
          </a:xfrm>
          <a:prstGeom prst="rect">
            <a:avLst/>
          </a:prstGeom>
          <a:noFill/>
          <a:ln w="9525">
            <a:noFill/>
            <a:miter lim="800000"/>
            <a:headEnd/>
            <a:tailEnd/>
          </a:ln>
        </p:spPr>
        <p:txBody>
          <a:bodyPr wrap="square">
            <a:spAutoFit/>
          </a:bodyPr>
          <a:lstStyle/>
          <a:p>
            <a:pPr algn="ctr">
              <a:defRPr/>
            </a:pPr>
            <a:r>
              <a:rPr lang="tr-TR" sz="2000" b="1" dirty="0">
                <a:solidFill>
                  <a:srgbClr val="404040"/>
                </a:solidFill>
              </a:rPr>
              <a:t>GENETİK FAKTÖRLER</a:t>
            </a:r>
            <a:endParaRPr lang="en-US" sz="2000" b="1" dirty="0">
              <a:solidFill>
                <a:srgbClr val="404040"/>
              </a:solidFill>
            </a:endParaRPr>
          </a:p>
        </p:txBody>
      </p:sp>
      <p:sp>
        <p:nvSpPr>
          <p:cNvPr id="23" name="Text Box 47">
            <a:extLst>
              <a:ext uri="{FF2B5EF4-FFF2-40B4-BE49-F238E27FC236}">
                <a16:creationId xmlns:a16="http://schemas.microsoft.com/office/drawing/2014/main" id="{EFF21A66-F12D-4BDF-9712-75B87DBFC77B}"/>
              </a:ext>
            </a:extLst>
          </p:cNvPr>
          <p:cNvSpPr txBox="1">
            <a:spLocks noChangeArrowheads="1"/>
          </p:cNvSpPr>
          <p:nvPr/>
        </p:nvSpPr>
        <p:spPr bwMode="auto">
          <a:xfrm>
            <a:off x="2153818" y="4082217"/>
            <a:ext cx="1885453" cy="400110"/>
          </a:xfrm>
          <a:prstGeom prst="rect">
            <a:avLst/>
          </a:prstGeom>
          <a:noFill/>
          <a:ln w="9525" algn="ctr">
            <a:noFill/>
            <a:miter lim="800000"/>
            <a:headEnd/>
            <a:tailEnd/>
          </a:ln>
        </p:spPr>
        <p:txBody>
          <a:bodyPr wrap="none">
            <a:spAutoFit/>
          </a:bodyPr>
          <a:lstStyle/>
          <a:p>
            <a:pPr algn="ctr">
              <a:defRPr/>
            </a:pPr>
            <a:r>
              <a:rPr lang="tr-TR" sz="2000" b="1" dirty="0">
                <a:solidFill>
                  <a:schemeClr val="bg1"/>
                </a:solidFill>
              </a:rPr>
              <a:t>REMODELLİNG</a:t>
            </a:r>
            <a:r>
              <a:rPr lang="en-US" sz="2000" b="1" dirty="0">
                <a:solidFill>
                  <a:schemeClr val="bg1"/>
                </a:solidFill>
              </a:rPr>
              <a:t>*</a:t>
            </a:r>
          </a:p>
        </p:txBody>
      </p:sp>
      <p:grpSp>
        <p:nvGrpSpPr>
          <p:cNvPr id="24" name="Right Arrow 38">
            <a:extLst>
              <a:ext uri="{FF2B5EF4-FFF2-40B4-BE49-F238E27FC236}">
                <a16:creationId xmlns:a16="http://schemas.microsoft.com/office/drawing/2014/main" id="{A3CE2A0F-2C76-4CCC-9D73-6BBDF67C6D4F}"/>
              </a:ext>
            </a:extLst>
          </p:cNvPr>
          <p:cNvGrpSpPr>
            <a:grpSpLocks/>
          </p:cNvGrpSpPr>
          <p:nvPr/>
        </p:nvGrpSpPr>
        <p:grpSpPr bwMode="auto">
          <a:xfrm rot="3113009" flipV="1">
            <a:off x="4581650" y="3673437"/>
            <a:ext cx="407987" cy="638175"/>
            <a:chOff x="1041" y="2273"/>
            <a:chExt cx="480" cy="787"/>
          </a:xfrm>
        </p:grpSpPr>
        <p:pic>
          <p:nvPicPr>
            <p:cNvPr id="25" name="Right Arrow 38">
              <a:extLst>
                <a:ext uri="{FF2B5EF4-FFF2-40B4-BE49-F238E27FC236}">
                  <a16:creationId xmlns:a16="http://schemas.microsoft.com/office/drawing/2014/main" id="{14A9BF08-70A1-43E1-A5CD-7C79F6802054}"/>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 y="2273"/>
              <a:ext cx="48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56">
              <a:extLst>
                <a:ext uri="{FF2B5EF4-FFF2-40B4-BE49-F238E27FC236}">
                  <a16:creationId xmlns:a16="http://schemas.microsoft.com/office/drawing/2014/main" id="{715D5E81-3F2A-4925-854F-8D0A92855380}"/>
                </a:ext>
              </a:extLst>
            </p:cNvPr>
            <p:cNvSpPr txBox="1">
              <a:spLocks noChangeArrowheads="1"/>
            </p:cNvSpPr>
            <p:nvPr/>
          </p:nvSpPr>
          <p:spPr bwMode="auto">
            <a:xfrm rot="5400000">
              <a:off x="969" y="2507"/>
              <a:ext cx="6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sz="1400">
                <a:solidFill>
                  <a:srgbClr val="FFFFFF"/>
                </a:solidFill>
              </a:endParaRPr>
            </a:p>
          </p:txBody>
        </p:sp>
      </p:grpSp>
      <p:grpSp>
        <p:nvGrpSpPr>
          <p:cNvPr id="27" name="Right Arrow 38">
            <a:extLst>
              <a:ext uri="{FF2B5EF4-FFF2-40B4-BE49-F238E27FC236}">
                <a16:creationId xmlns:a16="http://schemas.microsoft.com/office/drawing/2014/main" id="{EA57FA04-2F9F-4AF2-A255-45C948DA3CE2}"/>
              </a:ext>
            </a:extLst>
          </p:cNvPr>
          <p:cNvGrpSpPr>
            <a:grpSpLocks/>
          </p:cNvGrpSpPr>
          <p:nvPr/>
        </p:nvGrpSpPr>
        <p:grpSpPr bwMode="auto">
          <a:xfrm rot="21547075" flipH="1">
            <a:off x="2880644" y="3188456"/>
            <a:ext cx="466725" cy="504825"/>
            <a:chOff x="1041" y="2273"/>
            <a:chExt cx="480" cy="787"/>
          </a:xfrm>
        </p:grpSpPr>
        <p:pic>
          <p:nvPicPr>
            <p:cNvPr id="28" name="Right Arrow 38">
              <a:extLst>
                <a:ext uri="{FF2B5EF4-FFF2-40B4-BE49-F238E27FC236}">
                  <a16:creationId xmlns:a16="http://schemas.microsoft.com/office/drawing/2014/main" id="{AB2B25E2-8F37-4578-96B3-62B2BC50DC8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 y="2273"/>
              <a:ext cx="48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 name="Text Box 65">
              <a:extLst>
                <a:ext uri="{FF2B5EF4-FFF2-40B4-BE49-F238E27FC236}">
                  <a16:creationId xmlns:a16="http://schemas.microsoft.com/office/drawing/2014/main" id="{1A817CD5-346F-4E33-8CE6-4AC41B1E3530}"/>
                </a:ext>
              </a:extLst>
            </p:cNvPr>
            <p:cNvSpPr txBox="1">
              <a:spLocks noChangeArrowheads="1"/>
            </p:cNvSpPr>
            <p:nvPr/>
          </p:nvSpPr>
          <p:spPr bwMode="auto">
            <a:xfrm rot="5400000">
              <a:off x="969" y="2507"/>
              <a:ext cx="6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sz="2000"/>
            </a:p>
          </p:txBody>
        </p:sp>
      </p:grpSp>
      <p:sp>
        <p:nvSpPr>
          <p:cNvPr id="30" name="Line 66">
            <a:extLst>
              <a:ext uri="{FF2B5EF4-FFF2-40B4-BE49-F238E27FC236}">
                <a16:creationId xmlns:a16="http://schemas.microsoft.com/office/drawing/2014/main" id="{14C6F364-5D3C-4E73-8078-659308AC5AB3}"/>
              </a:ext>
            </a:extLst>
          </p:cNvPr>
          <p:cNvSpPr>
            <a:spLocks noChangeShapeType="1"/>
          </p:cNvSpPr>
          <p:nvPr/>
        </p:nvSpPr>
        <p:spPr bwMode="auto">
          <a:xfrm>
            <a:off x="2448843" y="1820030"/>
            <a:ext cx="431800" cy="360362"/>
          </a:xfrm>
          <a:prstGeom prst="line">
            <a:avLst/>
          </a:prstGeom>
          <a:noFill/>
          <a:ln w="57150">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31" name="Line 67">
            <a:extLst>
              <a:ext uri="{FF2B5EF4-FFF2-40B4-BE49-F238E27FC236}">
                <a16:creationId xmlns:a16="http://schemas.microsoft.com/office/drawing/2014/main" id="{96A9FC8E-D347-451B-876C-84A8AF3AC01A}"/>
              </a:ext>
            </a:extLst>
          </p:cNvPr>
          <p:cNvSpPr>
            <a:spLocks noChangeShapeType="1"/>
          </p:cNvSpPr>
          <p:nvPr/>
        </p:nvSpPr>
        <p:spPr bwMode="auto">
          <a:xfrm flipH="1">
            <a:off x="3601368" y="1820030"/>
            <a:ext cx="431800" cy="360362"/>
          </a:xfrm>
          <a:prstGeom prst="line">
            <a:avLst/>
          </a:prstGeom>
          <a:noFill/>
          <a:ln w="57150">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33" name="TextBox 32">
            <a:extLst>
              <a:ext uri="{FF2B5EF4-FFF2-40B4-BE49-F238E27FC236}">
                <a16:creationId xmlns:a16="http://schemas.microsoft.com/office/drawing/2014/main" id="{2D6E33A9-3459-45CD-9F13-5C9A384CE6C9}"/>
              </a:ext>
            </a:extLst>
          </p:cNvPr>
          <p:cNvSpPr txBox="1"/>
          <p:nvPr/>
        </p:nvSpPr>
        <p:spPr>
          <a:xfrm>
            <a:off x="767751" y="5593221"/>
            <a:ext cx="10876819" cy="461665"/>
          </a:xfrm>
          <a:prstGeom prst="rect">
            <a:avLst/>
          </a:prstGeom>
          <a:noFill/>
        </p:spPr>
        <p:txBody>
          <a:bodyPr wrap="square">
            <a:spAutoFit/>
          </a:bodyPr>
          <a:lstStyle/>
          <a:p>
            <a:pPr marL="85725" indent="-85725"/>
            <a:r>
              <a:rPr lang="en-US" sz="1200" b="0" i="0" dirty="0">
                <a:solidFill>
                  <a:srgbClr val="404040"/>
                </a:solidFill>
                <a:effectLst/>
              </a:rPr>
              <a:t>*</a:t>
            </a:r>
            <a:r>
              <a:rPr lang="en-US" sz="1200" b="0" dirty="0">
                <a:solidFill>
                  <a:srgbClr val="404040"/>
                </a:solidFill>
                <a:effectLst/>
              </a:rPr>
              <a:t>Astımda </a:t>
            </a:r>
            <a:r>
              <a:rPr lang="en-US" sz="1200" b="0" dirty="0" err="1">
                <a:solidFill>
                  <a:srgbClr val="404040"/>
                </a:solidFill>
                <a:effectLst/>
              </a:rPr>
              <a:t>kronik</a:t>
            </a:r>
            <a:r>
              <a:rPr lang="en-US" sz="1200" b="0" dirty="0">
                <a:solidFill>
                  <a:srgbClr val="404040"/>
                </a:solidFill>
                <a:effectLst/>
              </a:rPr>
              <a:t> </a:t>
            </a:r>
            <a:r>
              <a:rPr lang="en-US" sz="1200" b="0" dirty="0" err="1">
                <a:solidFill>
                  <a:srgbClr val="404040"/>
                </a:solidFill>
                <a:effectLst/>
              </a:rPr>
              <a:t>inflamasyona</a:t>
            </a:r>
            <a:r>
              <a:rPr lang="en-US" sz="1200" b="0" dirty="0">
                <a:solidFill>
                  <a:srgbClr val="404040"/>
                </a:solidFill>
                <a:effectLst/>
              </a:rPr>
              <a:t> </a:t>
            </a:r>
            <a:r>
              <a:rPr lang="en-US" sz="1200" b="0" dirty="0" err="1">
                <a:solidFill>
                  <a:srgbClr val="404040"/>
                </a:solidFill>
                <a:effectLst/>
              </a:rPr>
              <a:t>paralel</a:t>
            </a:r>
            <a:r>
              <a:rPr lang="en-US" sz="1200" b="0" dirty="0">
                <a:solidFill>
                  <a:srgbClr val="404040"/>
                </a:solidFill>
                <a:effectLst/>
              </a:rPr>
              <a:t> </a:t>
            </a:r>
            <a:r>
              <a:rPr lang="en-US" sz="1200" b="0" dirty="0" err="1">
                <a:solidFill>
                  <a:srgbClr val="404040"/>
                </a:solidFill>
                <a:effectLst/>
              </a:rPr>
              <a:t>olarak</a:t>
            </a:r>
            <a:r>
              <a:rPr lang="en-US" sz="1200" b="0" dirty="0">
                <a:solidFill>
                  <a:srgbClr val="404040"/>
                </a:solidFill>
                <a:effectLst/>
              </a:rPr>
              <a:t> </a:t>
            </a:r>
            <a:r>
              <a:rPr lang="en-US" sz="1200" b="0" dirty="0" err="1">
                <a:solidFill>
                  <a:srgbClr val="404040"/>
                </a:solidFill>
                <a:effectLst/>
              </a:rPr>
              <a:t>remodelling</a:t>
            </a:r>
            <a:r>
              <a:rPr lang="en-US" sz="1200" b="0" dirty="0">
                <a:solidFill>
                  <a:srgbClr val="404040"/>
                </a:solidFill>
                <a:effectLst/>
              </a:rPr>
              <a:t> </a:t>
            </a:r>
            <a:r>
              <a:rPr lang="en-US" sz="1200" b="0" dirty="0" err="1">
                <a:solidFill>
                  <a:srgbClr val="404040"/>
                </a:solidFill>
                <a:effectLst/>
              </a:rPr>
              <a:t>olarak</a:t>
            </a:r>
            <a:r>
              <a:rPr lang="en-US" sz="1200" b="0" dirty="0">
                <a:solidFill>
                  <a:srgbClr val="404040"/>
                </a:solidFill>
                <a:effectLst/>
              </a:rPr>
              <a:t> </a:t>
            </a:r>
            <a:r>
              <a:rPr lang="en-US" sz="1200" b="0" dirty="0" err="1">
                <a:solidFill>
                  <a:srgbClr val="404040"/>
                </a:solidFill>
                <a:effectLst/>
              </a:rPr>
              <a:t>bilinen</a:t>
            </a:r>
            <a:r>
              <a:rPr lang="en-US" sz="1200" b="0" dirty="0">
                <a:solidFill>
                  <a:srgbClr val="404040"/>
                </a:solidFill>
                <a:effectLst/>
              </a:rPr>
              <a:t> </a:t>
            </a:r>
            <a:r>
              <a:rPr lang="en-US" sz="1200" b="0" dirty="0" err="1">
                <a:solidFill>
                  <a:srgbClr val="404040"/>
                </a:solidFill>
                <a:effectLst/>
              </a:rPr>
              <a:t>bazı</a:t>
            </a:r>
            <a:r>
              <a:rPr lang="en-US" sz="1200" b="0" dirty="0">
                <a:solidFill>
                  <a:srgbClr val="404040"/>
                </a:solidFill>
                <a:effectLst/>
              </a:rPr>
              <a:t> </a:t>
            </a:r>
            <a:r>
              <a:rPr lang="en-US" sz="1200" b="0" dirty="0" err="1">
                <a:solidFill>
                  <a:srgbClr val="404040"/>
                </a:solidFill>
                <a:effectLst/>
              </a:rPr>
              <a:t>yapısal</a:t>
            </a:r>
            <a:r>
              <a:rPr lang="en-US" sz="1200" b="0" dirty="0">
                <a:solidFill>
                  <a:srgbClr val="404040"/>
                </a:solidFill>
                <a:effectLst/>
              </a:rPr>
              <a:t> </a:t>
            </a:r>
            <a:r>
              <a:rPr lang="en-US" sz="1200" b="0" dirty="0" err="1">
                <a:solidFill>
                  <a:srgbClr val="404040"/>
                </a:solidFill>
                <a:effectLst/>
              </a:rPr>
              <a:t>ve</a:t>
            </a:r>
            <a:r>
              <a:rPr lang="en-US" sz="1200" b="0" dirty="0">
                <a:solidFill>
                  <a:srgbClr val="404040"/>
                </a:solidFill>
                <a:effectLst/>
              </a:rPr>
              <a:t> </a:t>
            </a:r>
            <a:r>
              <a:rPr lang="en-US" sz="1200" b="0" dirty="0" err="1">
                <a:solidFill>
                  <a:srgbClr val="404040"/>
                </a:solidFill>
                <a:effectLst/>
              </a:rPr>
              <a:t>fonksiyonel</a:t>
            </a:r>
            <a:r>
              <a:rPr lang="en-US" sz="1200" b="0" dirty="0">
                <a:solidFill>
                  <a:srgbClr val="404040"/>
                </a:solidFill>
                <a:effectLst/>
              </a:rPr>
              <a:t> </a:t>
            </a:r>
            <a:r>
              <a:rPr lang="en-US" sz="1200" b="0" dirty="0" err="1">
                <a:solidFill>
                  <a:srgbClr val="404040"/>
                </a:solidFill>
                <a:effectLst/>
              </a:rPr>
              <a:t>değişiklikler</a:t>
            </a:r>
            <a:r>
              <a:rPr lang="en-US" sz="1200" b="0" dirty="0">
                <a:solidFill>
                  <a:srgbClr val="404040"/>
                </a:solidFill>
                <a:effectLst/>
              </a:rPr>
              <a:t> </a:t>
            </a:r>
            <a:r>
              <a:rPr lang="en-US" sz="1200" b="0" dirty="0" err="1">
                <a:solidFill>
                  <a:srgbClr val="404040"/>
                </a:solidFill>
                <a:effectLst/>
              </a:rPr>
              <a:t>oluşmaktadır</a:t>
            </a:r>
            <a:r>
              <a:rPr lang="en-US" sz="1200" b="0" dirty="0">
                <a:solidFill>
                  <a:srgbClr val="404040"/>
                </a:solidFill>
                <a:effectLst/>
              </a:rPr>
              <a:t>. </a:t>
            </a:r>
            <a:r>
              <a:rPr lang="en-US" sz="1200" b="0" dirty="0" err="1">
                <a:solidFill>
                  <a:srgbClr val="404040"/>
                </a:solidFill>
                <a:effectLst/>
              </a:rPr>
              <a:t>Remodelling</a:t>
            </a:r>
            <a:r>
              <a:rPr lang="en-US" sz="1200" b="0" dirty="0">
                <a:solidFill>
                  <a:srgbClr val="404040"/>
                </a:solidFill>
                <a:effectLst/>
              </a:rPr>
              <a:t> </a:t>
            </a:r>
            <a:r>
              <a:rPr lang="en-US" sz="1200" b="0" dirty="0" err="1">
                <a:solidFill>
                  <a:srgbClr val="404040"/>
                </a:solidFill>
                <a:effectLst/>
              </a:rPr>
              <a:t>tanımlaması</a:t>
            </a:r>
            <a:r>
              <a:rPr lang="en-US" sz="1200" b="0" dirty="0">
                <a:solidFill>
                  <a:srgbClr val="404040"/>
                </a:solidFill>
                <a:effectLst/>
              </a:rPr>
              <a:t> </a:t>
            </a:r>
            <a:r>
              <a:rPr lang="en-US" sz="1200" b="0" dirty="0" err="1">
                <a:solidFill>
                  <a:srgbClr val="404040"/>
                </a:solidFill>
                <a:effectLst/>
              </a:rPr>
              <a:t>altında</a:t>
            </a:r>
            <a:r>
              <a:rPr lang="en-US" sz="1200" b="0" dirty="0">
                <a:solidFill>
                  <a:srgbClr val="404040"/>
                </a:solidFill>
                <a:effectLst/>
              </a:rPr>
              <a:t> </a:t>
            </a:r>
            <a:r>
              <a:rPr lang="en-US" sz="1200" b="0" dirty="0" err="1">
                <a:solidFill>
                  <a:srgbClr val="404040"/>
                </a:solidFill>
                <a:effectLst/>
              </a:rPr>
              <a:t>bazal</a:t>
            </a:r>
            <a:r>
              <a:rPr lang="en-US" sz="1200" b="0" dirty="0">
                <a:solidFill>
                  <a:srgbClr val="404040"/>
                </a:solidFill>
                <a:effectLst/>
              </a:rPr>
              <a:t> </a:t>
            </a:r>
            <a:r>
              <a:rPr lang="tr-TR" sz="1200" b="0" dirty="0">
                <a:solidFill>
                  <a:srgbClr val="404040"/>
                </a:solidFill>
                <a:effectLst/>
              </a:rPr>
              <a:t> </a:t>
            </a:r>
            <a:r>
              <a:rPr lang="en-US" sz="1200" b="0" dirty="0" err="1">
                <a:solidFill>
                  <a:srgbClr val="404040"/>
                </a:solidFill>
                <a:effectLst/>
              </a:rPr>
              <a:t>membran</a:t>
            </a:r>
            <a:r>
              <a:rPr lang="en-US" sz="1200" b="0" dirty="0">
                <a:solidFill>
                  <a:srgbClr val="404040"/>
                </a:solidFill>
                <a:effectLst/>
              </a:rPr>
              <a:t> </a:t>
            </a:r>
            <a:r>
              <a:rPr lang="en-US" sz="1200" b="0" dirty="0" err="1">
                <a:solidFill>
                  <a:srgbClr val="404040"/>
                </a:solidFill>
                <a:effectLst/>
              </a:rPr>
              <a:t>kalınlaşması</a:t>
            </a:r>
            <a:r>
              <a:rPr lang="en-US" sz="1200" b="0" dirty="0">
                <a:solidFill>
                  <a:srgbClr val="404040"/>
                </a:solidFill>
                <a:effectLst/>
              </a:rPr>
              <a:t>, goblet </a:t>
            </a:r>
            <a:r>
              <a:rPr lang="en-US" sz="1200" b="0" dirty="0" err="1">
                <a:solidFill>
                  <a:srgbClr val="404040"/>
                </a:solidFill>
                <a:effectLst/>
              </a:rPr>
              <a:t>hücre</a:t>
            </a:r>
            <a:r>
              <a:rPr lang="en-US" sz="1200" b="0" dirty="0">
                <a:solidFill>
                  <a:srgbClr val="404040"/>
                </a:solidFill>
                <a:effectLst/>
              </a:rPr>
              <a:t> </a:t>
            </a:r>
            <a:r>
              <a:rPr lang="en-US" sz="1200" b="0" dirty="0" err="1">
                <a:solidFill>
                  <a:srgbClr val="404040"/>
                </a:solidFill>
                <a:effectLst/>
              </a:rPr>
              <a:t>hiperplazisi</a:t>
            </a:r>
            <a:r>
              <a:rPr lang="en-US" sz="1200" b="0" dirty="0">
                <a:solidFill>
                  <a:srgbClr val="404040"/>
                </a:solidFill>
                <a:effectLst/>
              </a:rPr>
              <a:t>, </a:t>
            </a:r>
            <a:r>
              <a:rPr lang="en-US" sz="1200" b="0" dirty="0" err="1">
                <a:solidFill>
                  <a:srgbClr val="404040"/>
                </a:solidFill>
                <a:effectLst/>
              </a:rPr>
              <a:t>bronş</a:t>
            </a:r>
            <a:r>
              <a:rPr lang="en-US" sz="1200" b="0" dirty="0">
                <a:solidFill>
                  <a:srgbClr val="404040"/>
                </a:solidFill>
                <a:effectLst/>
              </a:rPr>
              <a:t> </a:t>
            </a:r>
            <a:r>
              <a:rPr lang="en-US" sz="1200" b="0" dirty="0" err="1">
                <a:solidFill>
                  <a:srgbClr val="404040"/>
                </a:solidFill>
                <a:effectLst/>
              </a:rPr>
              <a:t>düz</a:t>
            </a:r>
            <a:r>
              <a:rPr lang="en-US" sz="1200" b="0" dirty="0">
                <a:solidFill>
                  <a:srgbClr val="404040"/>
                </a:solidFill>
                <a:effectLst/>
              </a:rPr>
              <a:t> </a:t>
            </a:r>
            <a:r>
              <a:rPr lang="en-US" sz="1200" b="0" dirty="0" err="1">
                <a:solidFill>
                  <a:srgbClr val="404040"/>
                </a:solidFill>
                <a:effectLst/>
              </a:rPr>
              <a:t>kasında</a:t>
            </a:r>
            <a:r>
              <a:rPr lang="en-US" sz="1200" b="0" dirty="0">
                <a:solidFill>
                  <a:srgbClr val="404040"/>
                </a:solidFill>
                <a:effectLst/>
              </a:rPr>
              <a:t> </a:t>
            </a:r>
            <a:r>
              <a:rPr lang="en-US" sz="1200" b="0" dirty="0" err="1">
                <a:solidFill>
                  <a:srgbClr val="404040"/>
                </a:solidFill>
                <a:effectLst/>
              </a:rPr>
              <a:t>kitlesel</a:t>
            </a:r>
            <a:r>
              <a:rPr lang="en-US" sz="1200" b="0" dirty="0">
                <a:solidFill>
                  <a:srgbClr val="404040"/>
                </a:solidFill>
                <a:effectLst/>
              </a:rPr>
              <a:t> </a:t>
            </a:r>
            <a:r>
              <a:rPr lang="en-US" sz="1200" b="0" dirty="0" err="1">
                <a:solidFill>
                  <a:srgbClr val="404040"/>
                </a:solidFill>
                <a:effectLst/>
              </a:rPr>
              <a:t>artış</a:t>
            </a:r>
            <a:r>
              <a:rPr lang="en-US" sz="1200" b="0" dirty="0">
                <a:solidFill>
                  <a:srgbClr val="404040"/>
                </a:solidFill>
                <a:effectLst/>
              </a:rPr>
              <a:t> </a:t>
            </a:r>
            <a:r>
              <a:rPr lang="en-US" sz="1200" b="0" dirty="0" err="1">
                <a:solidFill>
                  <a:srgbClr val="404040"/>
                </a:solidFill>
                <a:effectLst/>
              </a:rPr>
              <a:t>ve</a:t>
            </a:r>
            <a:r>
              <a:rPr lang="en-US" sz="1200" b="0" dirty="0">
                <a:solidFill>
                  <a:srgbClr val="404040"/>
                </a:solidFill>
                <a:effectLst/>
              </a:rPr>
              <a:t> </a:t>
            </a:r>
            <a:r>
              <a:rPr lang="en-US" sz="1200" b="0" dirty="0" err="1">
                <a:solidFill>
                  <a:srgbClr val="404040"/>
                </a:solidFill>
                <a:effectLst/>
              </a:rPr>
              <a:t>damarlanmada</a:t>
            </a:r>
            <a:r>
              <a:rPr lang="en-US" sz="1200" b="0" dirty="0">
                <a:solidFill>
                  <a:srgbClr val="404040"/>
                </a:solidFill>
                <a:effectLst/>
              </a:rPr>
              <a:t> </a:t>
            </a:r>
            <a:r>
              <a:rPr lang="en-US" sz="1200" b="0" dirty="0" err="1">
                <a:solidFill>
                  <a:srgbClr val="404040"/>
                </a:solidFill>
                <a:effectLst/>
              </a:rPr>
              <a:t>artış</a:t>
            </a:r>
            <a:r>
              <a:rPr lang="en-US" sz="1200" b="0" dirty="0">
                <a:solidFill>
                  <a:srgbClr val="404040"/>
                </a:solidFill>
                <a:effectLst/>
              </a:rPr>
              <a:t>.</a:t>
            </a:r>
            <a:endParaRPr lang="en-US" sz="1200" dirty="0">
              <a:solidFill>
                <a:srgbClr val="404040"/>
              </a:solidFill>
            </a:endParaRPr>
          </a:p>
        </p:txBody>
      </p:sp>
      <p:sp>
        <p:nvSpPr>
          <p:cNvPr id="32" name="Dikdörtgen 3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129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2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6766D1A-8EC6-4ED6-A8AE-25212D3666CB}"/>
              </a:ext>
            </a:extLst>
          </p:cNvPr>
          <p:cNvSpPr txBox="1"/>
          <p:nvPr/>
        </p:nvSpPr>
        <p:spPr>
          <a:xfrm>
            <a:off x="672656" y="1233378"/>
            <a:ext cx="6752117"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Karar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Verme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Stratejisi</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2656" y="1443841"/>
            <a:ext cx="7154506"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tedavi hakkında verilen kararlara aktif katılması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tedaviden beklentilerinin belirlenmesi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seçeneklerinin hastaya sunulması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Ortak karar doğrultusunda tedavi planı çizimi ve tedavi eylem planının oluşturulması</a:t>
            </a:r>
          </a:p>
          <a:p>
            <a:pPr marR="0" lvl="0" algn="l" defTabSz="355600" rtl="0" eaLnBrk="1" fontAlgn="auto" latinLnBrk="0" hangingPunct="1">
              <a:lnSpc>
                <a:spcPct val="150000"/>
              </a:lnSpc>
              <a:spcBef>
                <a:spcPts val="0"/>
              </a:spcBef>
              <a:spcAft>
                <a:spcPts val="0"/>
              </a:spcAft>
              <a:buClr>
                <a:srgbClr val="C00000"/>
              </a:buClr>
              <a:buSzTx/>
              <a:tabLst/>
              <a:defRPr/>
            </a:pPr>
            <a:r>
              <a:rPr lang="tr-TR" sz="2400" dirty="0">
                <a:solidFill>
                  <a:prstClr val="black">
                    <a:lumMod val="75000"/>
                    <a:lumOff val="25000"/>
                  </a:prstClr>
                </a:solidFill>
                <a:latin typeface="Calibri" panose="020F0502020204030204"/>
              </a:rPr>
              <a:t>     önemlidir.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0565" y="1755648"/>
            <a:ext cx="4241696" cy="334670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327735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B5D6BDE-890B-4EB0-A628-BF2F1D39B2B9}"/>
              </a:ext>
            </a:extLst>
          </p:cNvPr>
          <p:cNvSpPr txBox="1"/>
          <p:nvPr/>
        </p:nvSpPr>
        <p:spPr>
          <a:xfrm>
            <a:off x="672656" y="1224749"/>
            <a:ext cx="762585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5" name="Resim 2">
            <a:extLst>
              <a:ext uri="{FF2B5EF4-FFF2-40B4-BE49-F238E27FC236}">
                <a16:creationId xmlns:a16="http://schemas.microsoft.com/office/drawing/2014/main" id="{10588860-468A-4AF6-BDA3-964FFE79AD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54" t="-639" r="5146" b="639"/>
          <a:stretch/>
        </p:blipFill>
        <p:spPr>
          <a:xfrm>
            <a:off x="8298508" y="1784143"/>
            <a:ext cx="3632344" cy="3272461"/>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Eğitimi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Komponentleri</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71474"/>
            <a:ext cx="7853136" cy="452431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Uygun farmakolojik tedavi seçiminin yanı sıra aşağıdaki yaklaşımlar da tedaviye başlanılan hastada </a:t>
            </a:r>
            <a:r>
              <a:rPr lang="tr-TR" sz="2400" b="1" dirty="0" smtClean="0">
                <a:solidFill>
                  <a:srgbClr val="404040"/>
                </a:solidFill>
                <a:latin typeface="Calibri" panose="020F0502020204030204"/>
              </a:rPr>
              <a:t>uygulanmalıdır</a:t>
            </a:r>
            <a:r>
              <a:rPr kumimoji="0" lang="tr-TR" sz="2400" b="1" i="0" u="none" strike="noStrike" kern="1200" cap="none" spc="0" normalizeH="0" baseline="0" noProof="0" dirty="0" smtClean="0">
                <a:ln>
                  <a:noFill/>
                </a:ln>
                <a:solidFill>
                  <a:srgbClr val="404040"/>
                </a:solidFill>
                <a:effectLst/>
                <a:uLnTx/>
                <a:uFillTx/>
                <a:latin typeface="Calibri" panose="020F0502020204030204"/>
                <a:ea typeface="+mn-ea"/>
                <a:cs typeface="+mn-cs"/>
              </a:rPr>
              <a:t>:</a:t>
            </a:r>
            <a:endPar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indent="-342900" defTabSz="355600">
              <a:lnSpc>
                <a:spcPct val="150000"/>
              </a:lnSpc>
              <a:buClr>
                <a:srgbClr val="C00000"/>
              </a:buClr>
              <a:buFont typeface="Wingdings" panose="05000000000000000000" pitchFamily="2" charset="2"/>
              <a:buChar char="ü"/>
              <a:defRPr/>
            </a:pPr>
            <a:r>
              <a:rPr lang="tr-TR" sz="2400" dirty="0">
                <a:solidFill>
                  <a:prstClr val="black">
                    <a:lumMod val="75000"/>
                    <a:lumOff val="25000"/>
                  </a:prstClr>
                </a:solidFill>
              </a:rPr>
              <a:t>Tetikleyicilerden kaçınma önerilerinde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seçilen inhaler cihazın kullanım eğitiminin verilmesi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uyumunu arttırıcı yaklaşımlarda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sonraki vizit tarihinin kararlaştırılarak, takip planının çizilmesi </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414382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217C2-6BA7-41B4-9153-98098F6C58FC}"/>
              </a:ext>
            </a:extLst>
          </p:cNvPr>
          <p:cNvSpPr txBox="1"/>
          <p:nvPr/>
        </p:nvSpPr>
        <p:spPr>
          <a:xfrm>
            <a:off x="1523997" y="1183124"/>
            <a:ext cx="85344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ASTIM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81082E82-0787-4233-BBBE-0AF94E6A6696}"/>
              </a:ext>
            </a:extLst>
          </p:cNvPr>
          <p:cNvSpPr txBox="1">
            <a:spLocks noChangeArrowheads="1"/>
          </p:cNvSpPr>
          <p:nvPr/>
        </p:nvSpPr>
        <p:spPr bwMode="auto">
          <a:xfrm>
            <a:off x="1552138" y="2454893"/>
            <a:ext cx="911586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rgbClr val="C00000"/>
              </a:buClr>
              <a:buSzPct val="120000"/>
              <a:buFont typeface="Wingdings 2" panose="05020102010507070707" pitchFamily="18" charset="2"/>
              <a:buNone/>
              <a:tabLst/>
              <a:defRPr/>
            </a:pPr>
            <a:endParaRPr kumimoji="0" lang="tr-TR" altLang="tr-TR"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54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34" charset="-128"/>
                <a:cs typeface="+mn-cs"/>
              </a:rPr>
              <a:t>(2)</a:t>
            </a:r>
            <a:endParaRPr kumimoji="0" lang="tr-TR" altLang="tr-TR"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
                <a:srgbClr val="C00000"/>
              </a:buClr>
              <a:buSzPct val="120000"/>
              <a:buFont typeface="Wingdings 2" panose="05020102010507070707" pitchFamily="18" charset="2"/>
              <a:buNone/>
              <a:tabLst/>
              <a:defRPr/>
            </a:pPr>
            <a:r>
              <a:rPr kumimoji="0" lang="tr-TR" altLang="tr-TR" sz="28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rPr>
              <a:t>Tedavinin diğer önemli bir parçasını da non-farmakolojik tedavi yaklaşımları oluşturur.</a:t>
            </a:r>
          </a:p>
        </p:txBody>
      </p:sp>
      <p:pic>
        <p:nvPicPr>
          <p:cNvPr id="9" name="Resim 12">
            <a:extLst>
              <a:ext uri="{FF2B5EF4-FFF2-40B4-BE49-F238E27FC236}">
                <a16:creationId xmlns:a16="http://schemas.microsoft.com/office/drawing/2014/main" id="{9C061280-79FA-40D9-9937-5A875096C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353" y="757372"/>
            <a:ext cx="777210" cy="205183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374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2B06FE6-32C8-4BF2-ABC9-64DEFA7E87E3}"/>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Astımlı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272567"/>
            <a:ext cx="10412056" cy="433965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içimi ve pasif maruziyetin önlenmesi başta olmak üzere tetikleyicilerden kaçınma stratejilerinin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tartışılmalıdır.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Allerjen duyarlılığı gösterilebilmiş hastalarda allerjenden korunma önlemleri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tartışılmalıdır.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aktivite önerileri</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verilmeli, </a:t>
            </a:r>
            <a:r>
              <a:rPr lang="en-US" sz="2300" dirty="0">
                <a:solidFill>
                  <a:prstClr val="black">
                    <a:lumMod val="75000"/>
                    <a:lumOff val="25000"/>
                  </a:prstClr>
                </a:solidFill>
                <a:latin typeface="Calibri" panose="020F0502020204030204"/>
              </a:rPr>
              <a:t>h</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astalar spor yapmaya teşvik edilmelidir</a:t>
            </a:r>
            <a:r>
              <a:rPr lang="en-US" sz="2300" dirty="0">
                <a:solidFill>
                  <a:prstClr val="black">
                    <a:lumMod val="75000"/>
                    <a:lumOff val="25000"/>
                  </a:prstClr>
                </a:solidFill>
                <a:latin typeface="Calibri" panose="020F0502020204030204"/>
              </a:rPr>
              <a:t>.</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Bu </a:t>
            </a:r>
            <a:r>
              <a:rPr kumimoji="0" lang="en-US"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aşamad</a:t>
            </a:r>
            <a:r>
              <a:rPr lang="en-US" sz="2300" dirty="0">
                <a:solidFill>
                  <a:prstClr val="black">
                    <a:lumMod val="75000"/>
                    <a:lumOff val="25000"/>
                  </a:prstClr>
                </a:solidFill>
                <a:latin typeface="Calibri" panose="020F0502020204030204"/>
              </a:rPr>
              <a:t>a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ile tetiklenen bronkospazm için önerilerde bulunulmalı</a:t>
            </a:r>
            <a:r>
              <a:rPr lang="en-US" sz="2300" dirty="0" err="1">
                <a:solidFill>
                  <a:prstClr val="black">
                    <a:lumMod val="75000"/>
                    <a:lumOff val="25000"/>
                  </a:prstClr>
                </a:solidFill>
                <a:latin typeface="Calibri" panose="020F0502020204030204"/>
              </a:rPr>
              <a:t>dır</a:t>
            </a:r>
            <a:r>
              <a:rPr lang="en-US" sz="2300" dirty="0">
                <a:solidFill>
                  <a:prstClr val="black">
                    <a:lumMod val="75000"/>
                    <a:lumOff val="25000"/>
                  </a:prstClr>
                </a:solidFill>
                <a:latin typeface="Calibri" panose="020F0502020204030204"/>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Dış ortam hava kirliliğinin yüksek olduğu dönemlerde iç ortamda olunmalı ve ağır fiziksel aktiviteden kaçınılmalıdır.</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250936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09D4DDC-2769-476B-B62A-29A6ED4CD32D}"/>
              </a:ext>
            </a:extLst>
          </p:cNvPr>
          <p:cNvSpPr txBox="1"/>
          <p:nvPr/>
        </p:nvSpPr>
        <p:spPr>
          <a:xfrm>
            <a:off x="675043" y="1234123"/>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Astımlı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2" y="1251291"/>
            <a:ext cx="10332261" cy="5021055"/>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smtClean="0">
                <a:solidFill>
                  <a:prstClr val="black">
                    <a:lumMod val="75000"/>
                    <a:lumOff val="25000"/>
                  </a:prstClr>
                </a:solidFill>
              </a:rPr>
              <a:t>Yıllık </a:t>
            </a:r>
            <a:r>
              <a:rPr lang="tr-TR" sz="2300" dirty="0" err="1">
                <a:solidFill>
                  <a:prstClr val="black">
                    <a:lumMod val="75000"/>
                    <a:lumOff val="25000"/>
                  </a:prstClr>
                </a:solidFill>
              </a:rPr>
              <a:t>influenza</a:t>
            </a:r>
            <a:r>
              <a:rPr lang="tr-TR" sz="2300" dirty="0">
                <a:solidFill>
                  <a:prstClr val="black">
                    <a:lumMod val="75000"/>
                    <a:lumOff val="25000"/>
                  </a:prstClr>
                </a:solidFill>
              </a:rPr>
              <a:t> aşısı (Ekim, Kasım aylarında), </a:t>
            </a:r>
            <a:r>
              <a:rPr lang="tr-TR" sz="2300" dirty="0" smtClean="0">
                <a:solidFill>
                  <a:prstClr val="black">
                    <a:lumMod val="75000"/>
                    <a:lumOff val="25000"/>
                  </a:prstClr>
                </a:solidFill>
              </a:rPr>
              <a:t>COVID-19</a:t>
            </a:r>
            <a:r>
              <a:rPr lang="tr-TR" sz="2300" dirty="0">
                <a:solidFill>
                  <a:prstClr val="black">
                    <a:lumMod val="75000"/>
                    <a:lumOff val="25000"/>
                  </a:prstClr>
                </a:solidFill>
              </a:rPr>
              <a:t>, DBT (difteri, </a:t>
            </a:r>
            <a:r>
              <a:rPr lang="tr-TR" sz="2300" dirty="0" err="1">
                <a:solidFill>
                  <a:prstClr val="black">
                    <a:lumMod val="75000"/>
                    <a:lumOff val="25000"/>
                  </a:prstClr>
                </a:solidFill>
              </a:rPr>
              <a:t>tetanoz</a:t>
            </a:r>
            <a:r>
              <a:rPr lang="tr-TR" sz="2300" dirty="0">
                <a:solidFill>
                  <a:prstClr val="black">
                    <a:lumMod val="75000"/>
                    <a:lumOff val="25000"/>
                  </a:prstClr>
                </a:solidFill>
              </a:rPr>
              <a:t>, boğmaca) ve </a:t>
            </a:r>
            <a:r>
              <a:rPr lang="tr-TR" sz="2300" dirty="0" err="1">
                <a:solidFill>
                  <a:prstClr val="black">
                    <a:lumMod val="75000"/>
                    <a:lumOff val="25000"/>
                  </a:prstClr>
                </a:solidFill>
              </a:rPr>
              <a:t>pnömokok</a:t>
            </a:r>
            <a:r>
              <a:rPr lang="tr-TR" sz="2300" dirty="0">
                <a:solidFill>
                  <a:prstClr val="black">
                    <a:lumMod val="75000"/>
                    <a:lumOff val="25000"/>
                  </a:prstClr>
                </a:solidFill>
              </a:rPr>
              <a:t> aşısı yaptırmaları </a:t>
            </a:r>
            <a:r>
              <a:rPr lang="tr-TR" sz="2300" dirty="0" smtClean="0">
                <a:solidFill>
                  <a:prstClr val="black">
                    <a:lumMod val="75000"/>
                    <a:lumOff val="25000"/>
                  </a:prstClr>
                </a:solidFill>
              </a:rPr>
              <a:t>önerilmelidir.</a:t>
            </a:r>
          </a:p>
          <a:p>
            <a:pPr marL="342900" lvl="0" indent="-342900" defTabSz="355600">
              <a:lnSpc>
                <a:spcPct val="150000"/>
              </a:lnSpc>
              <a:buClr>
                <a:srgbClr val="C00000"/>
              </a:buClr>
              <a:buFont typeface="Arial" panose="020B0604020202020204" pitchFamily="34" charset="0"/>
              <a:buChar char="•"/>
              <a:defRPr/>
            </a:pPr>
            <a:r>
              <a:rPr lang="tr-TR" sz="2300" dirty="0" err="1" smtClean="0">
                <a:solidFill>
                  <a:prstClr val="black">
                    <a:lumMod val="75000"/>
                    <a:lumOff val="25000"/>
                  </a:prstClr>
                </a:solidFill>
              </a:rPr>
              <a:t>Obez</a:t>
            </a:r>
            <a:r>
              <a:rPr lang="tr-TR" sz="2300" dirty="0" smtClean="0">
                <a:solidFill>
                  <a:prstClr val="black">
                    <a:lumMod val="75000"/>
                    <a:lumOff val="25000"/>
                  </a:prstClr>
                </a:solidFill>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hastalarda astım kontrolü daha güçtür ve İKS’e yanıt azalabilir.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a:t>
            </a:r>
            <a:r>
              <a:rPr kumimoji="0" lang="en-US"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hastalarda</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kilo verme astım kontrolünü, akciğer fonksiyonlarını</a:t>
            </a:r>
            <a:r>
              <a:rPr lang="en-US" sz="2300" dirty="0">
                <a:solidFill>
                  <a:prstClr val="black">
                    <a:lumMod val="75000"/>
                    <a:lumOff val="25000"/>
                  </a:prstClr>
                </a:solidFill>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düzeltir ve ilaç gereksinimini azaltır.</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Bu h</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astalarda kilo vermenin fayda sağlayabileceği vurgulanmalı</a:t>
            </a:r>
            <a:r>
              <a:rPr kumimoji="0" lang="en-US"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dır</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Stres, üzüntü, heyecan ve </a:t>
            </a:r>
            <a:r>
              <a:rPr kumimoji="0" lang="tr-TR" sz="23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anksiyete</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gibi emosyonel faktörler astımlı hastanın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yakınmalarını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arttırabileceğinden stresi azaltıcı yöntemler önerilmeli ve gerekirse hastanın medikal destek alması sağlanmalı</a:t>
            </a:r>
            <a:r>
              <a:rPr kumimoji="0" lang="en-US"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dır</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15836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
            <a:extLst>
              <a:ext uri="{FF2B5EF4-FFF2-40B4-BE49-F238E27FC236}">
                <a16:creationId xmlns:a16="http://schemas.microsoft.com/office/drawing/2014/main" id="{59019790-010D-4BC2-B2C5-3EAAB31BE196}"/>
              </a:ext>
            </a:extLst>
          </p:cNvPr>
          <p:cNvSpPr txBox="1"/>
          <p:nvPr/>
        </p:nvSpPr>
        <p:spPr>
          <a:xfrm>
            <a:off x="672657" y="1233378"/>
            <a:ext cx="667525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Astımlı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2657" y="1448297"/>
            <a:ext cx="5825768"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Aşırı duyarlılık tanımlayan hastalarda sorumlu ilaçlar (NSAID grubu ağrı kesiciler gibi) kullanılmaması belirtilmeli,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Hastalar meslek astımı/iş yerinde tetiklenen astım konularında bilgilendirilmeli, gerekli durumlarda üst merkeze sevkleri sağlanmalıdır.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052" name="Picture 4" descr="Sembol, Logo, Simge, Karakter, Işaret, Logo Simgeleri">
            <a:extLst>
              <a:ext uri="{FF2B5EF4-FFF2-40B4-BE49-F238E27FC236}">
                <a16:creationId xmlns:a16="http://schemas.microsoft.com/office/drawing/2014/main" id="{F2B4B415-1675-4A19-ACA2-1E0617966B6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408692" y="1380021"/>
            <a:ext cx="2114807" cy="183012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EA4E1B9-46C7-46A5-A763-F49F0D55C7BA}"/>
              </a:ext>
            </a:extLst>
          </p:cNvPr>
          <p:cNvCxnSpPr>
            <a:cxnSpLocks/>
          </p:cNvCxnSpPr>
          <p:nvPr/>
        </p:nvCxnSpPr>
        <p:spPr>
          <a:xfrm flipH="1">
            <a:off x="8484890" y="1213117"/>
            <a:ext cx="2038609" cy="202036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85BD3C-6569-4CD3-85ED-D6D0621F321C}"/>
              </a:ext>
            </a:extLst>
          </p:cNvPr>
          <p:cNvCxnSpPr>
            <a:cxnSpLocks/>
          </p:cNvCxnSpPr>
          <p:nvPr/>
        </p:nvCxnSpPr>
        <p:spPr>
          <a:xfrm>
            <a:off x="8484890" y="1274771"/>
            <a:ext cx="2114807" cy="19587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8A1F89B-6EC0-4294-84CF-147C0870D768}"/>
              </a:ext>
            </a:extLst>
          </p:cNvPr>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6875" t="18221" r="4725" b="23842"/>
          <a:stretch/>
        </p:blipFill>
        <p:spPr>
          <a:xfrm>
            <a:off x="7773178" y="3167291"/>
            <a:ext cx="3462031" cy="2450476"/>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338560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7324DEE-799F-4ABF-8A32-6513DD956870}"/>
              </a:ext>
            </a:extLst>
          </p:cNvPr>
          <p:cNvGraphicFramePr>
            <a:graphicFrameLocks noChangeAspect="1"/>
          </p:cNvGraphicFramePr>
          <p:nvPr>
            <p:extLst/>
          </p:nvPr>
        </p:nvGraphicFramePr>
        <p:xfrm>
          <a:off x="386862" y="401056"/>
          <a:ext cx="11377246" cy="5574323"/>
        </p:xfrm>
        <a:graphic>
          <a:graphicData uri="http://schemas.openxmlformats.org/presentationml/2006/ole">
            <mc:AlternateContent xmlns:mc="http://schemas.openxmlformats.org/markup-compatibility/2006">
              <mc:Choice xmlns:v="urn:schemas-microsoft-com:vml" Requires="v">
                <p:oleObj spid="_x0000_s1038" r:id="rId3" imgW="20466383" imgH="9747425" progId="Visio.Drawing.15">
                  <p:embed/>
                </p:oleObj>
              </mc:Choice>
              <mc:Fallback>
                <p:oleObj r:id="rId3" imgW="20466383" imgH="9747425" progId="Visio.Drawing.15">
                  <p:embed/>
                  <p:pic>
                    <p:nvPicPr>
                      <p:cNvPr id="5" name="Object 4">
                        <a:extLst>
                          <a:ext uri="{FF2B5EF4-FFF2-40B4-BE49-F238E27FC236}">
                            <a16:creationId xmlns:a16="http://schemas.microsoft.com/office/drawing/2014/main" id="{E7324DEE-799F-4ABF-8A32-6513DD956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62" y="401056"/>
                        <a:ext cx="11377246" cy="5574323"/>
                      </a:xfrm>
                      <a:prstGeom prst="rect">
                        <a:avLst/>
                      </a:prstGeom>
                      <a:noFill/>
                    </p:spPr>
                  </p:pic>
                </p:oleObj>
              </mc:Fallback>
            </mc:AlternateContent>
          </a:graphicData>
        </a:graphic>
      </p:graphicFrame>
      <p:sp>
        <p:nvSpPr>
          <p:cNvPr id="3" name="Dikdörtgen 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599885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4152E86-B2EB-4B47-A863-078D9AB14E53}"/>
              </a:ext>
            </a:extLst>
          </p:cNvPr>
          <p:cNvSpPr txBox="1"/>
          <p:nvPr/>
        </p:nvSpPr>
        <p:spPr>
          <a:xfrm>
            <a:off x="672657" y="1224750"/>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Beslenme-1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64031" y="1198873"/>
            <a:ext cx="7039356" cy="4478149"/>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Yeterli ve Dengeli Beslenin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defTabSz="355600">
              <a:lnSpc>
                <a:spcPct val="150000"/>
              </a:lnSpc>
              <a:buClr>
                <a:srgbClr val="C00000"/>
              </a:buClr>
              <a:defRPr/>
            </a:pP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Yağ </a:t>
            </a:r>
            <a:r>
              <a:rPr lang="tr-TR" sz="2300" dirty="0" smtClean="0">
                <a:solidFill>
                  <a:prstClr val="black">
                    <a:lumMod val="75000"/>
                    <a:lumOff val="25000"/>
                  </a:prstClr>
                </a:solidFill>
              </a:rPr>
              <a:t>tüketimi </a:t>
            </a:r>
            <a:r>
              <a:rPr lang="tr-TR" sz="2300" dirty="0">
                <a:solidFill>
                  <a:prstClr val="black">
                    <a:lumMod val="75000"/>
                    <a:lumOff val="25000"/>
                  </a:prstClr>
                </a:solidFill>
              </a:rPr>
              <a:t>azaltılmalı.   </a:t>
            </a:r>
            <a:endParaRPr kumimoji="0" lang="tr-TR"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Bitkisel yağlar ve balık yağı ile beslenilmeli</a:t>
            </a:r>
          </a:p>
          <a:p>
            <a:pPr marL="7200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Az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yağlı süt ürünleri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kullanılmalı.</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Yağsız et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tüketilmeli.</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defTabSz="355600">
              <a:lnSpc>
                <a:spcPct val="150000"/>
              </a:lnSpc>
              <a:buClr>
                <a:srgbClr val="C00000"/>
              </a:buClr>
              <a:defRPr/>
            </a:pPr>
            <a:r>
              <a:rPr lang="tr-TR" sz="2300" dirty="0">
                <a:solidFill>
                  <a:prstClr val="black">
                    <a:lumMod val="75000"/>
                    <a:lumOff val="25000"/>
                  </a:prstClr>
                </a:solidFill>
                <a:latin typeface="Calibri" panose="020F0502020204030204"/>
              </a:rPr>
              <a:t>2-</a:t>
            </a:r>
            <a:r>
              <a:rPr lang="en-US" sz="2300" dirty="0">
                <a:solidFill>
                  <a:prstClr val="black">
                    <a:lumMod val="75000"/>
                    <a:lumOff val="25000"/>
                  </a:prstClr>
                </a:solidFill>
                <a:latin typeface="Calibri" panose="020F0502020204030204"/>
              </a:rPr>
              <a:t> </a:t>
            </a:r>
            <a:r>
              <a:rPr lang="tr-TR" sz="2300" dirty="0" smtClean="0">
                <a:solidFill>
                  <a:prstClr val="black">
                    <a:lumMod val="75000"/>
                    <a:lumOff val="25000"/>
                  </a:prstClr>
                </a:solidFill>
              </a:rPr>
              <a:t>Günlük </a:t>
            </a:r>
            <a:r>
              <a:rPr lang="tr-TR" sz="2300" dirty="0">
                <a:solidFill>
                  <a:prstClr val="black">
                    <a:lumMod val="75000"/>
                    <a:lumOff val="25000"/>
                  </a:prstClr>
                </a:solidFill>
              </a:rPr>
              <a:t>tuz </a:t>
            </a:r>
            <a:r>
              <a:rPr lang="tr-TR" sz="2300" dirty="0" smtClean="0">
                <a:solidFill>
                  <a:prstClr val="black">
                    <a:lumMod val="75000"/>
                    <a:lumOff val="25000"/>
                  </a:prstClr>
                </a:solidFill>
              </a:rPr>
              <a:t>alımı </a:t>
            </a:r>
            <a:r>
              <a:rPr lang="tr-TR" sz="2300" dirty="0">
                <a:solidFill>
                  <a:prstClr val="black">
                    <a:lumMod val="75000"/>
                    <a:lumOff val="25000"/>
                  </a:prstClr>
                </a:solidFill>
              </a:rPr>
              <a:t>en az üçte bir oranında azaltılmalı. </a:t>
            </a:r>
            <a:r>
              <a:rPr lang="tr-TR" sz="2300" dirty="0" smtClean="0">
                <a:solidFill>
                  <a:prstClr val="black">
                    <a:lumMod val="75000"/>
                    <a:lumOff val="25000"/>
                  </a:prstClr>
                </a:solidFill>
              </a:rPr>
              <a:t>     Günde </a:t>
            </a:r>
            <a:r>
              <a:rPr lang="tr-TR" sz="2300" dirty="0">
                <a:solidFill>
                  <a:prstClr val="black">
                    <a:lumMod val="75000"/>
                    <a:lumOff val="25000"/>
                  </a:prstClr>
                </a:solidFill>
              </a:rPr>
              <a:t>5 gr’dan fazla tuz tüketmemeye dikkat edilmeli. </a:t>
            </a:r>
            <a:endParaRPr lang="tr-TR" sz="2300" dirty="0" smtClean="0">
              <a:solidFill>
                <a:prstClr val="black">
                  <a:lumMod val="75000"/>
                  <a:lumOff val="25000"/>
                </a:prstClr>
              </a:solidFill>
            </a:endParaRPr>
          </a:p>
          <a:p>
            <a:pPr lvl="0" defTabSz="355600">
              <a:lnSpc>
                <a:spcPct val="150000"/>
              </a:lnSpc>
              <a:buClr>
                <a:srgbClr val="C00000"/>
              </a:buClr>
              <a:defRPr/>
            </a:pPr>
            <a:r>
              <a:rPr lang="tr-TR" sz="2400" dirty="0" smtClean="0">
                <a:solidFill>
                  <a:prstClr val="black">
                    <a:lumMod val="75000"/>
                    <a:lumOff val="25000"/>
                  </a:prstClr>
                </a:solidFill>
                <a:latin typeface="Calibri" panose="020F0502020204030204"/>
              </a:rPr>
              <a:t>3- </a:t>
            </a:r>
            <a:r>
              <a:rPr lang="tr-TR" sz="2400" dirty="0">
                <a:solidFill>
                  <a:prstClr val="black">
                    <a:lumMod val="75000"/>
                    <a:lumOff val="25000"/>
                  </a:prstClr>
                </a:solidFill>
                <a:latin typeface="Calibri" panose="020F0502020204030204"/>
              </a:rPr>
              <a:t>Haftada en az 2 kez balığa yer </a:t>
            </a:r>
            <a:r>
              <a:rPr lang="tr-TR" sz="2400" dirty="0">
                <a:solidFill>
                  <a:prstClr val="black">
                    <a:lumMod val="75000"/>
                    <a:lumOff val="25000"/>
                  </a:prstClr>
                </a:solidFill>
              </a:rPr>
              <a:t>verilmelidir.</a:t>
            </a:r>
            <a:endParaRPr lang="tr-TR" sz="2400" dirty="0">
              <a:solidFill>
                <a:prstClr val="black">
                  <a:lumMod val="75000"/>
                  <a:lumOff val="25000"/>
                </a:prstClr>
              </a:solidFill>
              <a:latin typeface="Calibri" panose="020F0502020204030204"/>
            </a:endParaRPr>
          </a:p>
        </p:txBody>
      </p:sp>
      <p:pic>
        <p:nvPicPr>
          <p:cNvPr id="5" name="Resim 8">
            <a:extLst>
              <a:ext uri="{FF2B5EF4-FFF2-40B4-BE49-F238E27FC236}">
                <a16:creationId xmlns:a16="http://schemas.microsoft.com/office/drawing/2014/main" id="{66423AD9-E4CB-4E31-961D-A30E57F7F2B1}"/>
              </a:ext>
            </a:extLst>
          </p:cNvPr>
          <p:cNvPicPr>
            <a:picLocks noChangeAspect="1"/>
          </p:cNvPicPr>
          <p:nvPr/>
        </p:nvPicPr>
        <p:blipFill rotWithShape="1">
          <a:blip r:embed="rId2"/>
          <a:srcRect b="16657"/>
          <a:stretch/>
        </p:blipFill>
        <p:spPr>
          <a:xfrm>
            <a:off x="8255478" y="1216125"/>
            <a:ext cx="3303915" cy="441361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5693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945B8DBC-0BEE-4806-9F07-DE305AF691FE}"/>
              </a:ext>
            </a:extLst>
          </p:cNvPr>
          <p:cNvSpPr txBox="1"/>
          <p:nvPr/>
        </p:nvSpPr>
        <p:spPr>
          <a:xfrm>
            <a:off x="681283" y="1224753"/>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Beslenme-2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095686"/>
            <a:ext cx="7011631" cy="4608954"/>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Yeterli ve Dengeli Beslenin ..!</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63525" lvl="0" indent="-263525" defTabSz="355600">
              <a:spcBef>
                <a:spcPts val="1000"/>
              </a:spcBef>
              <a:spcAft>
                <a:spcPts val="1000"/>
              </a:spcAft>
              <a:buClr>
                <a:srgbClr val="C00000"/>
              </a:buClr>
              <a:defRPr/>
            </a:pP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 Günlük 200</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gr (2-3 porsiyon) meyve ve günlük 200</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gr</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(2-3 porsiyon) sebze </a:t>
            </a:r>
            <a:r>
              <a:rPr lang="tr-TR" sz="2300" dirty="0" smtClean="0">
                <a:solidFill>
                  <a:prstClr val="black">
                    <a:lumMod val="75000"/>
                    <a:lumOff val="25000"/>
                  </a:prstClr>
                </a:solidFill>
              </a:rPr>
              <a:t>tüketilmeli.</a:t>
            </a:r>
          </a:p>
          <a:p>
            <a:pPr marL="263525" lvl="0" indent="-263525" defTabSz="355600">
              <a:spcBef>
                <a:spcPts val="1000"/>
              </a:spcBef>
              <a:spcAft>
                <a:spcPts val="1000"/>
              </a:spcAft>
              <a:buClr>
                <a:srgbClr val="C00000"/>
              </a:buClr>
              <a:defRPr/>
            </a:pPr>
            <a:r>
              <a:rPr lang="tr-TR" sz="2300" dirty="0" smtClean="0">
                <a:solidFill>
                  <a:prstClr val="black">
                    <a:lumMod val="75000"/>
                    <a:lumOff val="25000"/>
                  </a:prstClr>
                </a:solidFill>
              </a:rPr>
              <a:t>5-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Tam </a:t>
            </a:r>
            <a:r>
              <a:rPr kumimoji="0" lang="tr-TR"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tahıllar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ve </a:t>
            </a:r>
            <a:r>
              <a:rPr kumimoji="0" lang="tr-TR"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ürünleri</a:t>
            </a:r>
            <a:r>
              <a:rPr kumimoji="0" lang="tr-TR" sz="230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tercih </a:t>
            </a:r>
            <a:r>
              <a:rPr lang="tr-TR" sz="2300" dirty="0" smtClean="0">
                <a:solidFill>
                  <a:prstClr val="black">
                    <a:lumMod val="75000"/>
                    <a:lumOff val="25000"/>
                  </a:prstClr>
                </a:solidFill>
              </a:rPr>
              <a:t> edilmeli.</a:t>
            </a:r>
          </a:p>
          <a:p>
            <a:pPr marL="263525" lvl="0" indent="-263525" defTabSz="355600">
              <a:spcBef>
                <a:spcPts val="1000"/>
              </a:spcBef>
              <a:spcAft>
                <a:spcPts val="1000"/>
              </a:spcAft>
              <a:buClr>
                <a:srgbClr val="C00000"/>
              </a:buClr>
              <a:defRPr/>
            </a:pPr>
            <a:r>
              <a:rPr lang="tr-TR" sz="2300" dirty="0" smtClean="0">
                <a:solidFill>
                  <a:prstClr val="black">
                    <a:lumMod val="75000"/>
                    <a:lumOff val="25000"/>
                  </a:prstClr>
                </a:solidFill>
              </a:rPr>
              <a:t>6-</a:t>
            </a:r>
            <a:r>
              <a:rPr kumimoji="0" lang="en-US"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Posalı (lifli) gıda </a:t>
            </a:r>
            <a:r>
              <a:rPr kumimoji="0" lang="tr-TR"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tüketimi </a:t>
            </a:r>
            <a:r>
              <a:rPr lang="tr-TR" sz="2300" dirty="0" smtClean="0">
                <a:solidFill>
                  <a:prstClr val="black">
                    <a:lumMod val="75000"/>
                    <a:lumOff val="25000"/>
                  </a:prstClr>
                </a:solidFill>
              </a:rPr>
              <a:t>artırılmalı.</a:t>
            </a:r>
          </a:p>
          <a:p>
            <a:pPr marL="263525" lvl="0" indent="-263525" defTabSz="355600">
              <a:spcBef>
                <a:spcPts val="1000"/>
              </a:spcBef>
              <a:spcAft>
                <a:spcPts val="1000"/>
              </a:spcAft>
              <a:buClr>
                <a:srgbClr val="C00000"/>
              </a:buClr>
              <a:defRPr/>
            </a:pPr>
            <a:r>
              <a:rPr lang="tr-TR" sz="2300" dirty="0" smtClean="0">
                <a:solidFill>
                  <a:prstClr val="black">
                    <a:lumMod val="75000"/>
                    <a:lumOff val="25000"/>
                  </a:prstClr>
                </a:solidFill>
              </a:rPr>
              <a:t>7-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Şekerle tatlandırılmış içecekler </a:t>
            </a:r>
            <a:r>
              <a:rPr lang="tr-TR" sz="2300" dirty="0" smtClean="0">
                <a:solidFill>
                  <a:prstClr val="black">
                    <a:lumMod val="75000"/>
                    <a:lumOff val="25000"/>
                  </a:prstClr>
                </a:solidFill>
              </a:rPr>
              <a:t>tüketilmemeli.</a:t>
            </a:r>
          </a:p>
          <a:p>
            <a:pPr marL="263525" lvl="0" indent="-263525" defTabSz="355600">
              <a:spcBef>
                <a:spcPts val="1000"/>
              </a:spcBef>
              <a:spcAft>
                <a:spcPts val="1000"/>
              </a:spcAft>
              <a:buClr>
                <a:srgbClr val="C00000"/>
              </a:buClr>
              <a:defRPr/>
            </a:pPr>
            <a:r>
              <a:rPr lang="tr-TR" sz="2300" dirty="0" smtClean="0">
                <a:solidFill>
                  <a:prstClr val="black">
                    <a:lumMod val="75000"/>
                    <a:lumOff val="25000"/>
                  </a:prstClr>
                </a:solidFill>
              </a:rPr>
              <a:t>8-</a:t>
            </a:r>
            <a:r>
              <a:rPr kumimoji="0" lang="en-US" sz="23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Bel çevresi kadında 80-88 cm ise daha fazla kilo    alınmamalı, kadında ≥88 cm ve erkekte ≥102 cm                  ise kilo verilmesi tavsiye edilmelidir.</a:t>
            </a:r>
          </a:p>
        </p:txBody>
      </p:sp>
      <p:pic>
        <p:nvPicPr>
          <p:cNvPr id="8" name="Resim 8">
            <a:extLst>
              <a:ext uri="{FF2B5EF4-FFF2-40B4-BE49-F238E27FC236}">
                <a16:creationId xmlns:a16="http://schemas.microsoft.com/office/drawing/2014/main" id="{66423AD9-E4CB-4E31-961D-A30E57F7F2B1}"/>
              </a:ext>
            </a:extLst>
          </p:cNvPr>
          <p:cNvPicPr>
            <a:picLocks noChangeAspect="1"/>
          </p:cNvPicPr>
          <p:nvPr/>
        </p:nvPicPr>
        <p:blipFill rotWithShape="1">
          <a:blip r:embed="rId2"/>
          <a:srcRect b="16657"/>
          <a:stretch/>
        </p:blipFill>
        <p:spPr>
          <a:xfrm>
            <a:off x="8255478" y="1216125"/>
            <a:ext cx="3303915" cy="441361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0115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30A824-27F4-406F-8456-F3A47F7881C5}"/>
              </a:ext>
            </a:extLst>
          </p:cNvPr>
          <p:cNvSpPr txBox="1"/>
          <p:nvPr/>
        </p:nvSpPr>
        <p:spPr>
          <a:xfrm>
            <a:off x="672657" y="122474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5"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Aktivite-1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51879"/>
            <a:ext cx="6625870" cy="4177297"/>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4013" marR="0" lvl="0" indent="-354013" algn="l" defTabSz="355600" rtl="0" eaLnBrk="1" fontAlgn="auto" latinLnBrk="0" hangingPunct="1">
              <a:lnSpc>
                <a:spcPct val="150000"/>
              </a:lnSpc>
              <a:spcBef>
                <a:spcPts val="0"/>
              </a:spcBef>
              <a:spcAft>
                <a:spcPts val="0"/>
              </a:spcAft>
              <a:buClr>
                <a:srgbClr val="C00000"/>
              </a:buClr>
              <a:buSzTx/>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 Her yaştan sağlıklı yetişkinlerin haftada en az 2,5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saat</a:t>
            </a:r>
            <a:r>
              <a:rPr kumimoji="0" lang="tr-TR" sz="240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orta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şiddette fiziksel aktivite veya aerobik egzersiz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yapmaları önerilir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aktivite/aerobik egzersizler her biri  ≥10dk süren ve haftada 4-5 gün boyunca eşit olarak yayılmış, çoklu uygulamalar halinde gerçekleştirilmelidir).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0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412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latin typeface="Calibri"/>
              </a:rPr>
              <a:t>Risk Faktörleri-1</a:t>
            </a:r>
          </a:p>
        </p:txBody>
      </p:sp>
      <p:sp>
        <p:nvSpPr>
          <p:cNvPr id="9" name="Rectangle 9">
            <a:extLst>
              <a:ext uri="{FF2B5EF4-FFF2-40B4-BE49-F238E27FC236}">
                <a16:creationId xmlns:a16="http://schemas.microsoft.com/office/drawing/2014/main" id="{A2E7CE94-F0CD-47A6-89B6-F57AA508BEB0}"/>
              </a:ext>
            </a:extLst>
          </p:cNvPr>
          <p:cNvSpPr/>
          <p:nvPr/>
        </p:nvSpPr>
        <p:spPr>
          <a:xfrm>
            <a:off x="974895" y="1720923"/>
            <a:ext cx="10347225"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35044" y="1424592"/>
            <a:ext cx="3010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Kişisel Faktörler</a:t>
            </a: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7A853EF3-91E6-469F-B4A7-FF336E10612B}"/>
              </a:ext>
            </a:extLst>
          </p:cNvPr>
          <p:cNvSpPr txBox="1"/>
          <p:nvPr/>
        </p:nvSpPr>
        <p:spPr>
          <a:xfrm>
            <a:off x="1188947" y="1962438"/>
            <a:ext cx="9456562" cy="32778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Genetik </a:t>
            </a:r>
          </a:p>
          <a:p>
            <a:pPr marL="361950" marR="0" lvl="0" indent="0" algn="l" defTabSz="355600" rtl="0" eaLnBrk="1" fontAlgn="auto" latinLnBrk="0" hangingPunct="1">
              <a:lnSpc>
                <a:spcPct val="150000"/>
              </a:lnSpc>
              <a:spcBef>
                <a:spcPts val="0"/>
              </a:spcBef>
              <a:spcAft>
                <a:spcPts val="0"/>
              </a:spcAft>
              <a:buClr>
                <a:prstClr val="black"/>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Atopi</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61950" marR="0" lvl="0" indent="0" algn="l" defTabSz="355600" rtl="0" eaLnBrk="1" fontAlgn="auto" latinLnBrk="0" hangingPunct="1">
              <a:lnSpc>
                <a:spcPct val="150000"/>
              </a:lnSpc>
              <a:spcBef>
                <a:spcPts val="0"/>
              </a:spcBef>
              <a:spcAft>
                <a:spcPts val="0"/>
              </a:spcAft>
              <a:buClr>
                <a:prstClr val="black"/>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Bronş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hiperreaktivitesi</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Cinsiyet </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Obezite</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latin typeface="Calibri"/>
              </a:rPr>
              <a:t>Epigenetik</a:t>
            </a:r>
          </a:p>
        </p:txBody>
      </p:sp>
      <p:pic>
        <p:nvPicPr>
          <p:cNvPr id="8" name="Resim 1">
            <a:extLst>
              <a:ext uri="{FF2B5EF4-FFF2-40B4-BE49-F238E27FC236}">
                <a16:creationId xmlns:a16="http://schemas.microsoft.com/office/drawing/2014/main" id="{08BADA18-0BAB-4565-A0EA-E99249868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377" y="3435883"/>
            <a:ext cx="2852744" cy="2073705"/>
          </a:xfrm>
          <a:prstGeom prst="rect">
            <a:avLst/>
          </a:prstGeom>
        </p:spPr>
      </p:pic>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412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ECBD3C47-4567-4682-95ED-9F331020BE88}"/>
              </a:ext>
            </a:extLst>
          </p:cNvPr>
          <p:cNvSpPr txBox="1"/>
          <p:nvPr/>
        </p:nvSpPr>
        <p:spPr>
          <a:xfrm>
            <a:off x="681283"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Aktivite-2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20088" y="1740232"/>
            <a:ext cx="6697307" cy="34163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marR="0" lvl="0" indent="-358775"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Öyküsünde akut miyokart enfarktüsü, KABG, PKG, kararlı angına pektoris veya kararlı kompanse kronik kalp yetersizliği olan hastalarda kardiyoloji uzmanının bireysel önerisine uygun yoğunlukta aerobik egzersiz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yapmaları önerilmelidir.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2860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5EBCA5FA-C066-4493-8716-D476F54540D7}"/>
              </a:ext>
            </a:extLst>
          </p:cNvPr>
          <p:cNvSpPr txBox="1"/>
          <p:nvPr/>
        </p:nvSpPr>
        <p:spPr>
          <a:xfrm>
            <a:off x="672657"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Aktivite-3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00408" y="1233379"/>
            <a:ext cx="7109461" cy="526297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marR="0" lvl="0" indent="-358775" algn="l" defTabSz="355600" rtl="0" eaLnBrk="1" fontAlgn="auto" latinLnBrk="0" hangingPunct="1">
              <a:lnSpc>
                <a:spcPct val="150000"/>
              </a:lnSpc>
              <a:spcBef>
                <a:spcPts val="0"/>
              </a:spcBef>
              <a:spcAft>
                <a:spcPts val="0"/>
              </a:spcAft>
              <a:buClr>
                <a:srgbClr val="C00000"/>
              </a:buClr>
              <a:buSzTx/>
              <a:buFontTx/>
              <a:buNone/>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Sedanter hastaları, uygun şekilde egzersiz ile ilgili risk değerlendirmesi yapıldıktan sonra, hafif yoğunlukta egzersiz programlarına başlamaları için kuvvetle teşvik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edilmelidir.</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lvl="0" indent="-358775" defTabSz="355600">
              <a:lnSpc>
                <a:spcPct val="150000"/>
              </a:lnSpc>
              <a:buClr>
                <a:srgbClr val="C00000"/>
              </a:buClr>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r>
              <a:rPr lang="en-US" sz="2400" dirty="0">
                <a:solidFill>
                  <a:prstClr val="black">
                    <a:lumMod val="75000"/>
                    <a:lumOff val="25000"/>
                  </a:prstClr>
                </a:solidFill>
                <a:latin typeface="Calibri" panose="020F0502020204030204"/>
              </a:rPr>
              <a:t>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Yemek sonrası 2 saat hariç, uygun iklim koşullarında egzersiz (yürüme, yüzme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vs.) </a:t>
            </a:r>
            <a:r>
              <a:rPr lang="tr-TR" sz="2400" dirty="0">
                <a:solidFill>
                  <a:prstClr val="black">
                    <a:lumMod val="75000"/>
                    <a:lumOff val="25000"/>
                  </a:prstClr>
                </a:solidFill>
              </a:rPr>
              <a:t>yapılması tavsiye edilmelidir.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436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084B6ECE-9C61-49EB-BC34-75EFF76B1105}"/>
              </a:ext>
            </a:extLst>
          </p:cNvPr>
          <p:cNvSpPr txBox="1"/>
          <p:nvPr/>
        </p:nvSpPr>
        <p:spPr>
          <a:xfrm>
            <a:off x="675043" y="2063110"/>
            <a:ext cx="6992994" cy="3583545"/>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5" y="600888"/>
            <a:ext cx="6783030" cy="45286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Kullanılmaması-1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4013" marR="0" lvl="0" indent="-354013" algn="l" defTabSz="355600" rtl="0" eaLnBrk="1" fontAlgn="auto" latinLnBrk="0" hangingPunct="1">
              <a:lnSpc>
                <a:spcPct val="150000"/>
              </a:lnSpc>
              <a:spcBef>
                <a:spcPts val="0"/>
              </a:spcBef>
              <a:spcAft>
                <a:spcPts val="0"/>
              </a:spcAft>
              <a:buClr>
                <a:srgbClr val="C00000"/>
              </a:buClr>
              <a:buSzTx/>
              <a:buFontTx/>
              <a:buNone/>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kullanmayın ve içilen ortamlardan uzak durun</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mesajını</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net </a:t>
            </a:r>
            <a:r>
              <a:rPr kumimoji="0" lang="en-US" sz="240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şekilde</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verin</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4013" marR="0" lvl="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kan basıncını ve kalp atım hızını arttırır. HDL kolesterol düzeyini düşürür, kanın pıhtılaşma eğilimini arttırır. Ani kalp krizine neden olur.)</a:t>
            </a: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227918"/>
            <a:ext cx="10537786" cy="984885"/>
          </a:xfrm>
          <a:prstGeom prst="rect">
            <a:avLst/>
          </a:prstGeom>
          <a:noFill/>
        </p:spPr>
        <p:txBody>
          <a:bodyPr wrap="square" rtlCol="0">
            <a:spAutoFit/>
          </a:bodyPr>
          <a:lstStyle/>
          <a:p>
            <a:pPr marR="0" lvl="0" algn="l" defTabSz="355600" rtl="0" eaLnBrk="1" fontAlgn="auto" latinLnBrk="0" hangingPunct="1">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kullanıcılarının sağlıklarını iyileştirmek için yapabilecekleri en iyi şey bırakmaktır..!</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355600" rtl="0" eaLnBrk="1" fontAlgn="auto" latinLnBrk="0" hangingPunct="1">
              <a:spcBef>
                <a:spcPts val="0"/>
              </a:spcBef>
              <a:spcAft>
                <a:spcPts val="0"/>
              </a:spcAft>
              <a:buClr>
                <a:srgbClr val="C00000"/>
              </a:buClr>
              <a:buSzTx/>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1635" y="2200270"/>
            <a:ext cx="3892916" cy="334625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887534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E06761-020F-4BC4-8A96-E509B9933856}"/>
              </a:ext>
            </a:extLst>
          </p:cNvPr>
          <p:cNvSpPr txBox="1"/>
          <p:nvPr/>
        </p:nvSpPr>
        <p:spPr>
          <a:xfrm>
            <a:off x="672657" y="1224747"/>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Kullanılmaması-2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2657" y="1003633"/>
            <a:ext cx="6983055" cy="5009320"/>
          </a:xfrm>
          <a:prstGeom prst="rect">
            <a:avLst/>
          </a:prstGeom>
          <a:noFill/>
        </p:spPr>
        <p:txBody>
          <a:bodyPr wrap="square" rtlCol="0">
            <a:spAutoFit/>
          </a:bodyPr>
          <a:lstStyle/>
          <a:p>
            <a:pPr marL="0" marR="0" lvl="0" indent="0" algn="l" defTabSz="355600" rtl="0" eaLnBrk="1" fontAlgn="auto" latinLnBrk="0" hangingPunct="1">
              <a:lnSpc>
                <a:spcPct val="100000"/>
              </a:lnSpc>
              <a:spcBef>
                <a:spcPts val="0"/>
              </a:spcBef>
              <a:spcAft>
                <a:spcPts val="0"/>
              </a:spcAft>
              <a:buClr>
                <a:srgbClr val="C00000"/>
              </a:buClr>
              <a:buSzTx/>
              <a:buFontTx/>
              <a:buNone/>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kullanmayı bırakın</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mesajını</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verin</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içicisi ola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tüm hastalara sigarayı bırakma önerisinde bulunun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 söyleneceği ve nasıl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söyleneceği;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öneride bulunan hekime, öneriyi alan kullanıcıya ve önerinin bulunulduğu duruma bağlıdır. Hastaya bırakma önerisinde bulunurken, net cümleler kurun, kanıtlardan yararlanarak güçlü mesaj verin.</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l="10010"/>
          <a:stretch/>
        </p:blipFill>
        <p:spPr>
          <a:xfrm>
            <a:off x="8211311" y="2200270"/>
            <a:ext cx="3503239" cy="3346252"/>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04290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2224114A-5543-4D6B-ACA6-0854074BC65E}"/>
              </a:ext>
            </a:extLst>
          </p:cNvPr>
          <p:cNvSpPr txBox="1"/>
          <p:nvPr/>
        </p:nvSpPr>
        <p:spPr>
          <a:xfrm>
            <a:off x="664030" y="1233377"/>
            <a:ext cx="78801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Kullanılmaması-3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3" y="1181158"/>
            <a:ext cx="7826019" cy="4501232"/>
          </a:xfrm>
          <a:prstGeom prst="rect">
            <a:avLst/>
          </a:prstGeom>
          <a:noFill/>
        </p:spPr>
        <p:txBody>
          <a:bodyPr wrap="square" rtlCol="0">
            <a:spAutoFit/>
          </a:bodyPr>
          <a:lstStyle/>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Güçlü ve bireyselleştirilmiş bir </a:t>
            </a:r>
            <a:r>
              <a:rPr lang="tr-TR" sz="2400" dirty="0" smtClean="0">
                <a:solidFill>
                  <a:prstClr val="black">
                    <a:lumMod val="75000"/>
                    <a:lumOff val="25000"/>
                  </a:prstClr>
                </a:solidFill>
                <a:latin typeface="Calibri" panose="020F0502020204030204"/>
              </a:rPr>
              <a:t>şekilde, </a:t>
            </a:r>
            <a:r>
              <a:rPr lang="tr-TR" sz="2400" dirty="0">
                <a:solidFill>
                  <a:prstClr val="black">
                    <a:lumMod val="75000"/>
                    <a:lumOff val="25000"/>
                  </a:prstClr>
                </a:solidFill>
                <a:latin typeface="Calibri" panose="020F0502020204030204"/>
              </a:rPr>
              <a:t>bırakması için aşağıda yer alan mesajlar gibi mesajlar vererek teşvik edin.</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 kalp ve akciğer hastalığını, kalp krizi ve/veya inme riskini arttırır</a:t>
            </a:r>
            <a:r>
              <a:rPr kumimoji="0" lang="en-US"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kullanımını bırakmak kalbinizi ve sağlığınızı korumak için yapabileceğiniz en önemli şeydir.</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Artık bırakmak zorundasınız vb.</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Sigarayı bırakmak için antideprasanları kullanmayın.</a:t>
            </a:r>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18466"/>
          <a:stretch/>
        </p:blipFill>
        <p:spPr>
          <a:xfrm>
            <a:off x="8869679" y="2072254"/>
            <a:ext cx="3174055" cy="334625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90210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F0D66535-9A07-4364-9083-33A36EBC2B26}"/>
              </a:ext>
            </a:extLst>
          </p:cNvPr>
          <p:cNvSpPr txBox="1"/>
          <p:nvPr/>
        </p:nvSpPr>
        <p:spPr>
          <a:xfrm>
            <a:off x="672656" y="1233375"/>
            <a:ext cx="732386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Önlenmesi-1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19390"/>
            <a:ext cx="8034615" cy="3970318"/>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İç Ortam Hava Kirliliğini Azaltıcı Önlemler Alın..!</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İç ortamların havalandırması yeterli düzeyde </a:t>
            </a:r>
            <a:r>
              <a:rPr lang="tr-TR" sz="2400" dirty="0">
                <a:solidFill>
                  <a:prstClr val="black">
                    <a:lumMod val="75000"/>
                    <a:lumOff val="25000"/>
                  </a:prstClr>
                </a:solidFill>
              </a:rPr>
              <a:t> </a:t>
            </a:r>
            <a:r>
              <a:rPr lang="tr-TR" sz="2400" dirty="0" smtClean="0">
                <a:solidFill>
                  <a:prstClr val="black">
                    <a:lumMod val="75000"/>
                    <a:lumOff val="25000"/>
                  </a:prstClr>
                </a:solidFill>
              </a:rPr>
              <a:t>yapılmalı.</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 içerisinde ve mutfakta ısınma ve pişirme          işlemlerinde bacası çekmeyen soba, şohben,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açık ocak, mangal vb. </a:t>
            </a:r>
            <a:r>
              <a:rPr lang="tr-TR" sz="2400" dirty="0" smtClean="0">
                <a:solidFill>
                  <a:prstClr val="black">
                    <a:lumMod val="75000"/>
                    <a:lumOff val="25000"/>
                  </a:prstClr>
                </a:solidFill>
              </a:rPr>
              <a:t>kullanılmamalı.</a:t>
            </a:r>
          </a:p>
          <a:p>
            <a:pPr marL="342900" lvl="0" indent="-342900" defTabSz="355600">
              <a:lnSpc>
                <a:spcPct val="150000"/>
              </a:lnSpc>
              <a:buClr>
                <a:srgbClr val="C00000"/>
              </a:buClr>
              <a:buFont typeface="Arial" panose="020B0604020202020204" pitchFamily="34" charset="0"/>
              <a:buChar char="•"/>
              <a:defRPr/>
            </a:pPr>
            <a:r>
              <a:rPr lang="tr-TR" sz="2400" dirty="0" smtClean="0">
                <a:solidFill>
                  <a:prstClr val="black">
                    <a:lumMod val="75000"/>
                    <a:lumOff val="25000"/>
                  </a:prstClr>
                </a:solidFill>
              </a:rPr>
              <a:t>Tütün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ve tütün mamulleri </a:t>
            </a:r>
            <a:r>
              <a:rPr lang="tr-TR" sz="2400" dirty="0" smtClean="0">
                <a:solidFill>
                  <a:prstClr val="black">
                    <a:lumMod val="75000"/>
                    <a:lumOff val="25000"/>
                  </a:prstClr>
                </a:solidFill>
              </a:rPr>
              <a:t>kullanılmamalı.</a:t>
            </a:r>
          </a:p>
          <a:p>
            <a:pPr marL="342900" lvl="0" indent="-342900" defTabSz="355600">
              <a:lnSpc>
                <a:spcPct val="150000"/>
              </a:lnSpc>
              <a:buClr>
                <a:srgbClr val="C00000"/>
              </a:buClr>
              <a:buFont typeface="Arial" panose="020B0604020202020204" pitchFamily="34" charset="0"/>
              <a:buChar char="•"/>
              <a:defRPr/>
            </a:pPr>
            <a:r>
              <a:rPr lang="tr-TR" sz="2400" dirty="0" smtClean="0">
                <a:solidFill>
                  <a:prstClr val="black">
                    <a:lumMod val="75000"/>
                    <a:lumOff val="25000"/>
                  </a:prstClr>
                </a:solidFill>
              </a:rPr>
              <a:t>Temizlik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malzemeleri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birbiriyle </a:t>
            </a:r>
            <a:r>
              <a:rPr lang="tr-TR" sz="2400" dirty="0">
                <a:solidFill>
                  <a:prstClr val="black">
                    <a:lumMod val="75000"/>
                    <a:lumOff val="25000"/>
                  </a:prstClr>
                </a:solidFill>
              </a:rPr>
              <a:t>karıştırılmamalıdır.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Resim 2">
            <a:extLst>
              <a:ext uri="{FF2B5EF4-FFF2-40B4-BE49-F238E27FC236}">
                <a16:creationId xmlns:a16="http://schemas.microsoft.com/office/drawing/2014/main" id="{8D1B854B-17CF-4CEA-B2AB-A30BD669FA21}"/>
              </a:ext>
            </a:extLst>
          </p:cNvPr>
          <p:cNvPicPr>
            <a:picLocks noChangeAspect="1"/>
          </p:cNvPicPr>
          <p:nvPr/>
        </p:nvPicPr>
        <p:blipFill rotWithShape="1">
          <a:blip r:embed="rId2"/>
          <a:srcRect t="15037"/>
          <a:stretch/>
        </p:blipFill>
        <p:spPr>
          <a:xfrm>
            <a:off x="8307242" y="1233375"/>
            <a:ext cx="3370580" cy="4404988"/>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953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52834A-040D-4B14-BBD9-04BD72F90EF8}"/>
              </a:ext>
            </a:extLst>
          </p:cNvPr>
          <p:cNvSpPr txBox="1"/>
          <p:nvPr/>
        </p:nvSpPr>
        <p:spPr>
          <a:xfrm>
            <a:off x="672657"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Önlenmesi-2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65484"/>
            <a:ext cx="6740168" cy="443198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Klima/nem azaltıcı ağaçları kullanarak oda ısısı ve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nemi </a:t>
            </a:r>
            <a:r>
              <a:rPr lang="tr-TR" sz="2400" dirty="0">
                <a:solidFill>
                  <a:prstClr val="black">
                    <a:lumMod val="75000"/>
                    <a:lumOff val="25000"/>
                  </a:prstClr>
                </a:solidFill>
              </a:rPr>
              <a:t>azaltılmalı</a:t>
            </a:r>
            <a:r>
              <a:rPr lang="tr-TR" sz="2400" dirty="0" smtClean="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400" dirty="0" smtClean="0">
                <a:solidFill>
                  <a:prstClr val="black">
                    <a:lumMod val="75000"/>
                    <a:lumOff val="25000"/>
                  </a:prstClr>
                </a:solidFill>
              </a:rPr>
              <a:t>Kuru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temizleme uygulanan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giyecekler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birkaç saat dış ortamda </a:t>
            </a:r>
            <a:r>
              <a:rPr lang="tr-TR" sz="2400" dirty="0">
                <a:solidFill>
                  <a:prstClr val="black">
                    <a:lumMod val="75000"/>
                    <a:lumOff val="25000"/>
                  </a:prstClr>
                </a:solidFill>
              </a:rPr>
              <a:t>havalandırılmalı</a:t>
            </a:r>
            <a:r>
              <a:rPr lang="tr-TR" sz="2400" dirty="0" smtClean="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400" dirty="0" smtClean="0">
                <a:solidFill>
                  <a:prstClr val="black">
                    <a:lumMod val="75000"/>
                    <a:lumOff val="25000"/>
                  </a:prstClr>
                </a:solidFill>
              </a:rPr>
              <a:t>İç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ortamlarda kullanılacak boya, vernik, yapıştırıcı ve döşemelik malzemelerin uçucu organik madde içermemesine dikkat </a:t>
            </a:r>
            <a:r>
              <a:rPr lang="tr-TR" sz="2400" dirty="0">
                <a:solidFill>
                  <a:prstClr val="black">
                    <a:lumMod val="75000"/>
                    <a:lumOff val="25000"/>
                  </a:prstClr>
                </a:solidFill>
              </a:rPr>
              <a:t>edilmelidir.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2">
            <a:extLst>
              <a:ext uri="{FF2B5EF4-FFF2-40B4-BE49-F238E27FC236}">
                <a16:creationId xmlns:a16="http://schemas.microsoft.com/office/drawing/2014/main" id="{8D1B854B-17CF-4CEA-B2AB-A30BD669FA21}"/>
              </a:ext>
            </a:extLst>
          </p:cNvPr>
          <p:cNvPicPr>
            <a:picLocks noChangeAspect="1"/>
          </p:cNvPicPr>
          <p:nvPr/>
        </p:nvPicPr>
        <p:blipFill rotWithShape="1">
          <a:blip r:embed="rId2"/>
          <a:srcRect t="15037"/>
          <a:stretch/>
        </p:blipFill>
        <p:spPr>
          <a:xfrm>
            <a:off x="8307242" y="1233375"/>
            <a:ext cx="3370580" cy="440498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2666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111BE77-E246-4DE1-A395-AB7474B8FF96}"/>
              </a:ext>
            </a:extLst>
          </p:cNvPr>
          <p:cNvSpPr txBox="1"/>
          <p:nvPr/>
        </p:nvSpPr>
        <p:spPr>
          <a:xfrm>
            <a:off x="664031" y="123337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Önlenmesi-3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43841"/>
            <a:ext cx="6998744" cy="3970318"/>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Hava kirliliğinin yoğun olduğu dönemlerde iç ortamın uygun zamanlarda  havalandırmasına dikkat </a:t>
            </a:r>
            <a:r>
              <a:rPr lang="tr-TR" sz="2400" dirty="0">
                <a:solidFill>
                  <a:prstClr val="black">
                    <a:lumMod val="75000"/>
                    <a:lumOff val="25000"/>
                  </a:prstClr>
                </a:solidFill>
              </a:rPr>
              <a:t>edilmeli.</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Araç kullanırken havalandırma için cam açmak yerine aracın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kliması </a:t>
            </a:r>
            <a:r>
              <a:rPr lang="tr-TR" sz="2400" dirty="0">
                <a:solidFill>
                  <a:prstClr val="black">
                    <a:lumMod val="75000"/>
                    <a:lumOff val="25000"/>
                  </a:prstClr>
                </a:solidFill>
              </a:rPr>
              <a:t>kullanılmalı.</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Toksik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atıklar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yerleşim alanlarınızdan uzak </a:t>
            </a:r>
            <a:r>
              <a:rPr lang="tr-TR" sz="2400" dirty="0">
                <a:solidFill>
                  <a:prstClr val="black">
                    <a:lumMod val="75000"/>
                    <a:lumOff val="25000"/>
                  </a:prstClr>
                </a:solidFill>
              </a:rPr>
              <a:t>tutulmalıdır.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2">
            <a:extLst>
              <a:ext uri="{FF2B5EF4-FFF2-40B4-BE49-F238E27FC236}">
                <a16:creationId xmlns:a16="http://schemas.microsoft.com/office/drawing/2014/main" id="{8D1B854B-17CF-4CEA-B2AB-A30BD669FA21}"/>
              </a:ext>
            </a:extLst>
          </p:cNvPr>
          <p:cNvPicPr>
            <a:picLocks noChangeAspect="1"/>
          </p:cNvPicPr>
          <p:nvPr/>
        </p:nvPicPr>
        <p:blipFill rotWithShape="1">
          <a:blip r:embed="rId2"/>
          <a:srcRect t="15037"/>
          <a:stretch/>
        </p:blipFill>
        <p:spPr>
          <a:xfrm>
            <a:off x="8307242" y="1233375"/>
            <a:ext cx="3370580" cy="440498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427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CA0C8F-6639-45C8-B6A5-0196F1027E53}"/>
              </a:ext>
            </a:extLst>
          </p:cNvPr>
          <p:cNvSpPr txBox="1"/>
          <p:nvPr/>
        </p:nvSpPr>
        <p:spPr>
          <a:xfrm>
            <a:off x="672656" y="1233376"/>
            <a:ext cx="10896055" cy="2967415"/>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Mesleksel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15927"/>
            <a:ext cx="11074133" cy="3901068"/>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Mesleksel </a:t>
            </a:r>
            <a:r>
              <a:rPr kumimoji="0" lang="tr-TR" sz="24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maruziyeti</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engelleme önlemleri alınmalıdır..!</a:t>
            </a: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lvl="0" indent="-342900" defTabSz="355600">
              <a:lnSpc>
                <a:spcPct val="150000"/>
              </a:lnSpc>
              <a:buClr>
                <a:srgbClr val="C00000"/>
              </a:buClr>
              <a:buFont typeface="Arial" panose="020B0604020202020204" pitchFamily="34" charset="0"/>
              <a:buChar char="•"/>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İşyerinde koruyucu maskeler vb, </a:t>
            </a:r>
            <a:r>
              <a:rPr lang="tr-TR" sz="2300" dirty="0">
                <a:solidFill>
                  <a:prstClr val="black">
                    <a:lumMod val="75000"/>
                    <a:lumOff val="25000"/>
                  </a:prstClr>
                </a:solidFill>
              </a:rPr>
              <a:t>kullanılmalı</a:t>
            </a:r>
            <a:r>
              <a:rPr lang="tr-TR" sz="2300" dirty="0" smtClean="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300" dirty="0" smtClean="0">
                <a:solidFill>
                  <a:prstClr val="black">
                    <a:lumMod val="75000"/>
                    <a:lumOff val="25000"/>
                  </a:prstClr>
                </a:solidFill>
              </a:rPr>
              <a:t>Çalıştığınız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ortamın uygun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havalanması </a:t>
            </a:r>
            <a:r>
              <a:rPr lang="tr-TR" sz="2300" dirty="0" smtClean="0">
                <a:solidFill>
                  <a:prstClr val="black">
                    <a:lumMod val="75000"/>
                    <a:lumOff val="25000"/>
                  </a:prstClr>
                </a:solidFill>
              </a:rPr>
              <a:t>sağlanmalı/sağlanması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sağlatılmalı.</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Mümkünse iş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değiştirilmesi</a:t>
            </a:r>
            <a:r>
              <a:rPr kumimoji="0" lang="tr-TR" sz="23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önerilmelidir.</a:t>
            </a:r>
            <a:endPar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Not: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Birey riskli iş alanlarında çalışırken  solunum yolu hastalıkların</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dan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sorun  yaşıyorsa bu iş </a:t>
            </a:r>
            <a:r>
              <a:rPr kumimoji="0" lang="tr-TR"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alanında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çalışmayı sürdürüp  sürdüremeyeceği konusunda  gerekli değerlendirilmenin yapılması gerekir.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2">
            <a:extLst>
              <a:ext uri="{FF2B5EF4-FFF2-40B4-BE49-F238E27FC236}">
                <a16:creationId xmlns:a16="http://schemas.microsoft.com/office/drawing/2014/main" id="{0F6F562C-F866-4A1A-A1E4-075C21C4355B}"/>
              </a:ext>
            </a:extLst>
          </p:cNvPr>
          <p:cNvPicPr>
            <a:picLocks noChangeAspect="1"/>
          </p:cNvPicPr>
          <p:nvPr/>
        </p:nvPicPr>
        <p:blipFill rotWithShape="1">
          <a:blip r:embed="rId2"/>
          <a:srcRect t="57108" b="21391"/>
          <a:stretch/>
        </p:blipFill>
        <p:spPr>
          <a:xfrm>
            <a:off x="675044" y="4416725"/>
            <a:ext cx="10841912" cy="1340931"/>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097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CECA5848-6B4A-4104-B540-11D4A8723CB2}"/>
              </a:ext>
            </a:extLst>
          </p:cNvPr>
          <p:cNvSpPr txBox="1"/>
          <p:nvPr/>
        </p:nvSpPr>
        <p:spPr>
          <a:xfrm>
            <a:off x="620899" y="4304674"/>
            <a:ext cx="10709087" cy="132453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6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6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6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6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Astımlı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Hastanın İnhaler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Cihaz</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Kullanımı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3">
            <a:extLst>
              <a:ext uri="{FF2B5EF4-FFF2-40B4-BE49-F238E27FC236}">
                <a16:creationId xmlns:a16="http://schemas.microsoft.com/office/drawing/2014/main" id="{93ECE9CC-0C0E-4E09-9027-66160DB8A05B}"/>
              </a:ext>
            </a:extLst>
          </p:cNvPr>
          <p:cNvPicPr>
            <a:picLocks noChangeAspect="1"/>
          </p:cNvPicPr>
          <p:nvPr/>
        </p:nvPicPr>
        <p:blipFill rotWithShape="1">
          <a:blip r:embed="rId2"/>
          <a:srcRect r="27544"/>
          <a:stretch/>
        </p:blipFill>
        <p:spPr>
          <a:xfrm>
            <a:off x="4220962" y="1565795"/>
            <a:ext cx="3508963" cy="2348957"/>
          </a:xfrm>
          <a:prstGeom prst="rect">
            <a:avLst/>
          </a:prstGeom>
        </p:spPr>
      </p:pic>
      <p:pic>
        <p:nvPicPr>
          <p:cNvPr id="7" name="Resim 4">
            <a:extLst>
              <a:ext uri="{FF2B5EF4-FFF2-40B4-BE49-F238E27FC236}">
                <a16:creationId xmlns:a16="http://schemas.microsoft.com/office/drawing/2014/main" id="{C8FDDA86-5BA9-4964-8B00-4E5B8923F169}"/>
              </a:ext>
            </a:extLst>
          </p:cNvPr>
          <p:cNvPicPr>
            <a:picLocks noChangeAspect="1"/>
          </p:cNvPicPr>
          <p:nvPr/>
        </p:nvPicPr>
        <p:blipFill rotWithShape="1">
          <a:blip r:embed="rId3"/>
          <a:srcRect r="27426"/>
          <a:stretch/>
        </p:blipFill>
        <p:spPr>
          <a:xfrm>
            <a:off x="675044" y="1565798"/>
            <a:ext cx="3281034" cy="2348957"/>
          </a:xfrm>
          <a:prstGeom prst="rect">
            <a:avLst/>
          </a:prstGeom>
        </p:spPr>
      </p:pic>
      <p:pic>
        <p:nvPicPr>
          <p:cNvPr id="8" name="Resim 6">
            <a:extLst>
              <a:ext uri="{FF2B5EF4-FFF2-40B4-BE49-F238E27FC236}">
                <a16:creationId xmlns:a16="http://schemas.microsoft.com/office/drawing/2014/main" id="{90C1CABB-E71F-475B-9164-64605F19F8D2}"/>
              </a:ext>
            </a:extLst>
          </p:cNvPr>
          <p:cNvPicPr>
            <a:picLocks noChangeAspect="1"/>
          </p:cNvPicPr>
          <p:nvPr/>
        </p:nvPicPr>
        <p:blipFill rotWithShape="1">
          <a:blip r:embed="rId4"/>
          <a:srcRect r="27135"/>
          <a:stretch/>
        </p:blipFill>
        <p:spPr>
          <a:xfrm>
            <a:off x="7994809" y="1565795"/>
            <a:ext cx="3122669" cy="2348957"/>
          </a:xfrm>
          <a:prstGeom prst="rect">
            <a:avLst/>
          </a:prstGeom>
        </p:spPr>
      </p:pic>
      <p:sp>
        <p:nvSpPr>
          <p:cNvPr id="9" name="Dikdörtgen 7">
            <a:extLst>
              <a:ext uri="{FF2B5EF4-FFF2-40B4-BE49-F238E27FC236}">
                <a16:creationId xmlns:a16="http://schemas.microsoft.com/office/drawing/2014/main" id="{B73ED650-B2F2-495F-8FE5-307AEBEB74BD}"/>
              </a:ext>
            </a:extLst>
          </p:cNvPr>
          <p:cNvSpPr/>
          <p:nvPr/>
        </p:nvSpPr>
        <p:spPr>
          <a:xfrm>
            <a:off x="675044" y="4505274"/>
            <a:ext cx="10654944" cy="923330"/>
          </a:xfrm>
          <a:prstGeom prst="rect">
            <a:avLst/>
          </a:prstGeom>
        </p:spPr>
        <p:txBody>
          <a:bodyPr wrap="square">
            <a:spAutoFit/>
          </a:bodyPr>
          <a:lstStyle/>
          <a:p>
            <a:r>
              <a:rPr lang="tr-TR" dirty="0">
                <a:solidFill>
                  <a:srgbClr val="404040"/>
                </a:solidFill>
              </a:rPr>
              <a:t>Astımlı hasta</a:t>
            </a:r>
            <a:r>
              <a:rPr lang="en-US" dirty="0" err="1">
                <a:solidFill>
                  <a:srgbClr val="404040"/>
                </a:solidFill>
              </a:rPr>
              <a:t>nın</a:t>
            </a:r>
            <a:r>
              <a:rPr lang="tr-TR" dirty="0">
                <a:solidFill>
                  <a:srgbClr val="404040"/>
                </a:solidFill>
              </a:rPr>
              <a:t> "</a:t>
            </a:r>
            <a:r>
              <a:rPr lang="tr-TR" dirty="0" err="1">
                <a:solidFill>
                  <a:srgbClr val="404040"/>
                </a:solidFill>
              </a:rPr>
              <a:t>İnhaler</a:t>
            </a:r>
            <a:r>
              <a:rPr lang="tr-TR" dirty="0">
                <a:solidFill>
                  <a:srgbClr val="404040"/>
                </a:solidFill>
              </a:rPr>
              <a:t> Cihaz Kullanımı" ile ilgili eğitim videolarına aşağıda yer alan linkten ulaşabilirsiniz.</a:t>
            </a:r>
          </a:p>
          <a:p>
            <a:endParaRPr lang="tr-TR" dirty="0">
              <a:solidFill>
                <a:srgbClr val="404040"/>
              </a:solidFill>
            </a:endParaRPr>
          </a:p>
          <a:p>
            <a:r>
              <a:rPr lang="tr-TR" dirty="0">
                <a:solidFill>
                  <a:srgbClr val="404040"/>
                </a:solidFill>
              </a:rPr>
              <a:t>https://www.youtube.com/playlist?list=PLFBWYYlRMEj5YtUIKEBGYsBBClteuYNlE</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77193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Faktörleri-2</a:t>
            </a:r>
          </a:p>
        </p:txBody>
      </p:sp>
      <p:sp>
        <p:nvSpPr>
          <p:cNvPr id="9" name="Rectangle 9">
            <a:extLst>
              <a:ext uri="{FF2B5EF4-FFF2-40B4-BE49-F238E27FC236}">
                <a16:creationId xmlns:a16="http://schemas.microsoft.com/office/drawing/2014/main" id="{A2E7CE94-F0CD-47A6-89B6-F57AA508BEB0}"/>
              </a:ext>
            </a:extLst>
          </p:cNvPr>
          <p:cNvSpPr/>
          <p:nvPr/>
        </p:nvSpPr>
        <p:spPr>
          <a:xfrm>
            <a:off x="974895" y="1720923"/>
            <a:ext cx="10347225"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35044" y="1424592"/>
            <a:ext cx="3010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Çevresel Faktörler-1</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2">
            <a:extLst>
              <a:ext uri="{FF2B5EF4-FFF2-40B4-BE49-F238E27FC236}">
                <a16:creationId xmlns:a16="http://schemas.microsoft.com/office/drawing/2014/main" id="{7A853EF3-91E6-469F-B4A7-FF336E10612B}"/>
              </a:ext>
            </a:extLst>
          </p:cNvPr>
          <p:cNvSpPr txBox="1"/>
          <p:nvPr/>
        </p:nvSpPr>
        <p:spPr>
          <a:xfrm>
            <a:off x="974894" y="1862687"/>
            <a:ext cx="10230819" cy="32778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Allerjenler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630238" marR="0" lvl="0" indent="-268288" algn="l" defTabSz="355600" rtl="0" eaLnBrk="1" fontAlgn="auto" latinLnBrk="0" hangingPunct="1">
              <a:lnSpc>
                <a:spcPct val="150000"/>
              </a:lnSpc>
              <a:spcBef>
                <a:spcPts val="0"/>
              </a:spcBef>
              <a:spcAft>
                <a:spcPts val="0"/>
              </a:spcAft>
              <a:buClr>
                <a:prstClr val="black"/>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İç ortam: Ev içi akarları, ev hayvanları (kedi, köpek), hamamböceği ve küf mantarları</a:t>
            </a:r>
          </a:p>
          <a:p>
            <a:pPr marL="361950" marR="0" lvl="0" indent="0" algn="l" defTabSz="355600" rtl="0" eaLnBrk="1" fontAlgn="auto" latinLnBrk="0" hangingPunct="1">
              <a:lnSpc>
                <a:spcPct val="150000"/>
              </a:lnSpc>
              <a:spcBef>
                <a:spcPts val="0"/>
              </a:spcBef>
              <a:spcAft>
                <a:spcPts val="0"/>
              </a:spcAft>
              <a:buClr>
                <a:prstClr val="black"/>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Dış ortam: Polenler ve küf mantarları </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Enfeksiyonlar</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Özellikle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viral</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etkenler </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Sigara: Hem aktif hem de pasif içiciler</a:t>
            </a:r>
          </a:p>
        </p:txBody>
      </p:sp>
      <p:pic>
        <p:nvPicPr>
          <p:cNvPr id="17" name="Resim 1">
            <a:extLst>
              <a:ext uri="{FF2B5EF4-FFF2-40B4-BE49-F238E27FC236}">
                <a16:creationId xmlns:a16="http://schemas.microsoft.com/office/drawing/2014/main" id="{08BADA18-0BAB-4565-A0EA-E99249868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377" y="3435883"/>
            <a:ext cx="2852744" cy="2073705"/>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273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0" y="2875145"/>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Hastalığında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İzlem</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Picture 7">
            <a:extLst>
              <a:ext uri="{FF2B5EF4-FFF2-40B4-BE49-F238E27FC236}">
                <a16:creationId xmlns:a16="http://schemas.microsoft.com/office/drawing/2014/main" id="{E79FEAD0-0A62-4831-AF38-79D98A390514}"/>
              </a:ext>
            </a:extLst>
          </p:cNvPr>
          <p:cNvPicPr>
            <a:picLocks noChangeAspect="1"/>
          </p:cNvPicPr>
          <p:nvPr/>
        </p:nvPicPr>
        <p:blipFill>
          <a:blip r:embed="rId2"/>
          <a:stretch>
            <a:fillRect/>
          </a:stretch>
        </p:blipFill>
        <p:spPr>
          <a:xfrm>
            <a:off x="6847553" y="1300275"/>
            <a:ext cx="4654202" cy="3959983"/>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7839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406359" y="297620"/>
            <a:ext cx="1149590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Basamak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Hizmetlerinde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Kronik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Hastalık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İzlemlerinde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Aile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Hekimi</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SHM’nin</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Rolü</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Metin Kutusu 7">
            <a:extLst>
              <a:ext uri="{FF2B5EF4-FFF2-40B4-BE49-F238E27FC236}">
                <a16:creationId xmlns:a16="http://schemas.microsoft.com/office/drawing/2014/main" id="{B5FCEBB2-DFC1-47CB-9745-28B1D4914A57}"/>
              </a:ext>
            </a:extLst>
          </p:cNvPr>
          <p:cNvSpPr txBox="1">
            <a:spLocks noChangeArrowheads="1"/>
          </p:cNvSpPr>
          <p:nvPr/>
        </p:nvSpPr>
        <p:spPr bwMode="auto">
          <a:xfrm rot="9569555" flipV="1">
            <a:off x="9880167" y="2087869"/>
            <a:ext cx="1313591" cy="297976"/>
          </a:xfrm>
          <a:prstGeom prst="rect">
            <a:avLst/>
          </a:prstGeom>
          <a:solidFill>
            <a:srgbClr val="FFFFFF"/>
          </a:solidFill>
          <a:ln w="9525">
            <a:noFill/>
            <a:miter lim="800000"/>
            <a:headEnd/>
            <a:tailEnd/>
          </a:ln>
        </p:spPr>
        <p:txBody>
          <a:bodyPr rot="0" vert="horz" wrap="square" lIns="74295" tIns="37148" rIns="74295" bIns="37148"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B9BD5">
                    <a:lumMod val="75000"/>
                  </a:srgbClr>
                </a:solidFill>
                <a:effectLst/>
                <a:uLnTx/>
                <a:uFillTx/>
                <a:latin typeface="Calibri" panose="020F0502020204030204"/>
                <a:ea typeface="Calibri"/>
                <a:cs typeface="Times New Roman"/>
              </a:rPr>
              <a:t>Belgeleme</a:t>
            </a:r>
          </a:p>
        </p:txBody>
      </p:sp>
      <p:sp>
        <p:nvSpPr>
          <p:cNvPr id="6" name="Metin Kutusu 2">
            <a:extLst>
              <a:ext uri="{FF2B5EF4-FFF2-40B4-BE49-F238E27FC236}">
                <a16:creationId xmlns:a16="http://schemas.microsoft.com/office/drawing/2014/main" id="{00A275DF-3E3E-409A-ABF2-E966D779B2E0}"/>
              </a:ext>
            </a:extLst>
          </p:cNvPr>
          <p:cNvSpPr txBox="1">
            <a:spLocks noChangeArrowheads="1"/>
          </p:cNvSpPr>
          <p:nvPr/>
        </p:nvSpPr>
        <p:spPr bwMode="auto">
          <a:xfrm>
            <a:off x="1344289" y="4729558"/>
            <a:ext cx="1368057" cy="513313"/>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488"/>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ea typeface="Calibri"/>
                <a:cs typeface="Times New Roman"/>
              </a:rPr>
              <a:t>Kilo yönetimi grupları</a:t>
            </a:r>
          </a:p>
        </p:txBody>
      </p:sp>
      <p:sp>
        <p:nvSpPr>
          <p:cNvPr id="7" name="Metin Kutusu 2">
            <a:extLst>
              <a:ext uri="{FF2B5EF4-FFF2-40B4-BE49-F238E27FC236}">
                <a16:creationId xmlns:a16="http://schemas.microsoft.com/office/drawing/2014/main" id="{A4CDCD7D-DAD6-4E91-B97E-607461EB27EA}"/>
              </a:ext>
            </a:extLst>
          </p:cNvPr>
          <p:cNvSpPr txBox="1">
            <a:spLocks noChangeArrowheads="1"/>
          </p:cNvSpPr>
          <p:nvPr/>
        </p:nvSpPr>
        <p:spPr bwMode="auto">
          <a:xfrm>
            <a:off x="1352592" y="5557767"/>
            <a:ext cx="1368056" cy="52466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Egzersiz grupları</a:t>
            </a:r>
          </a:p>
        </p:txBody>
      </p:sp>
      <p:sp>
        <p:nvSpPr>
          <p:cNvPr id="8" name="Metin Kutusu 2">
            <a:extLst>
              <a:ext uri="{FF2B5EF4-FFF2-40B4-BE49-F238E27FC236}">
                <a16:creationId xmlns:a16="http://schemas.microsoft.com/office/drawing/2014/main" id="{E962DA0E-B4A9-4048-B284-3B6715705022}"/>
              </a:ext>
            </a:extLst>
          </p:cNvPr>
          <p:cNvSpPr txBox="1">
            <a:spLocks noChangeArrowheads="1"/>
          </p:cNvSpPr>
          <p:nvPr/>
        </p:nvSpPr>
        <p:spPr bwMode="auto">
          <a:xfrm>
            <a:off x="4980904" y="5601790"/>
            <a:ext cx="1582586" cy="513313"/>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Akran grupları</a:t>
            </a:r>
          </a:p>
        </p:txBody>
      </p:sp>
      <p:sp>
        <p:nvSpPr>
          <p:cNvPr id="9" name="Metin Kutusu 2">
            <a:extLst>
              <a:ext uri="{FF2B5EF4-FFF2-40B4-BE49-F238E27FC236}">
                <a16:creationId xmlns:a16="http://schemas.microsoft.com/office/drawing/2014/main" id="{1A525F77-C3F3-4071-BD59-11A5D6D11F43}"/>
              </a:ext>
            </a:extLst>
          </p:cNvPr>
          <p:cNvSpPr txBox="1">
            <a:spLocks noChangeArrowheads="1"/>
          </p:cNvSpPr>
          <p:nvPr/>
        </p:nvSpPr>
        <p:spPr bwMode="auto">
          <a:xfrm>
            <a:off x="4980905" y="4721532"/>
            <a:ext cx="1582586" cy="513471"/>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Alkol kullanımı yönetimi grupları</a:t>
            </a:r>
          </a:p>
        </p:txBody>
      </p:sp>
      <p:sp>
        <p:nvSpPr>
          <p:cNvPr id="10" name="Metin Kutusu 2">
            <a:extLst>
              <a:ext uri="{FF2B5EF4-FFF2-40B4-BE49-F238E27FC236}">
                <a16:creationId xmlns:a16="http://schemas.microsoft.com/office/drawing/2014/main" id="{218A558A-39F8-4AEF-B82F-B7EA28DE9176}"/>
              </a:ext>
            </a:extLst>
          </p:cNvPr>
          <p:cNvSpPr txBox="1">
            <a:spLocks noChangeArrowheads="1"/>
          </p:cNvSpPr>
          <p:nvPr/>
        </p:nvSpPr>
        <p:spPr bwMode="auto">
          <a:xfrm>
            <a:off x="3075740" y="5557767"/>
            <a:ext cx="1381211" cy="528094"/>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Zihinsel destek grupları</a:t>
            </a:r>
          </a:p>
        </p:txBody>
      </p:sp>
      <p:sp>
        <p:nvSpPr>
          <p:cNvPr id="11" name="Metin Kutusu 2">
            <a:extLst>
              <a:ext uri="{FF2B5EF4-FFF2-40B4-BE49-F238E27FC236}">
                <a16:creationId xmlns:a16="http://schemas.microsoft.com/office/drawing/2014/main" id="{27C533F7-98D3-456D-9CA0-AF2F14BCD4BC}"/>
              </a:ext>
            </a:extLst>
          </p:cNvPr>
          <p:cNvSpPr txBox="1">
            <a:spLocks noChangeArrowheads="1"/>
          </p:cNvSpPr>
          <p:nvPr/>
        </p:nvSpPr>
        <p:spPr bwMode="auto">
          <a:xfrm>
            <a:off x="3090498" y="4694586"/>
            <a:ext cx="1368057" cy="52466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Sağlıklı pişirme grupları</a:t>
            </a:r>
          </a:p>
        </p:txBody>
      </p:sp>
      <p:sp>
        <p:nvSpPr>
          <p:cNvPr id="12" name="Metin Kutusu 2">
            <a:extLst>
              <a:ext uri="{FF2B5EF4-FFF2-40B4-BE49-F238E27FC236}">
                <a16:creationId xmlns:a16="http://schemas.microsoft.com/office/drawing/2014/main" id="{36C3C283-86E2-4534-8905-69F689CE701F}"/>
              </a:ext>
            </a:extLst>
          </p:cNvPr>
          <p:cNvSpPr txBox="1">
            <a:spLocks noChangeArrowheads="1"/>
          </p:cNvSpPr>
          <p:nvPr/>
        </p:nvSpPr>
        <p:spPr bwMode="auto">
          <a:xfrm>
            <a:off x="5745459" y="1622067"/>
            <a:ext cx="1297666" cy="1159966"/>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ctr" defTabSz="914400" rtl="0" eaLnBrk="1" fontAlgn="auto" latinLnBrk="0" hangingPunct="1">
              <a:lnSpc>
                <a:spcPct val="115000"/>
              </a:lnSpc>
              <a:spcBef>
                <a:spcPts val="0"/>
              </a:spcBef>
              <a:spcAft>
                <a:spcPts val="488"/>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Calibri"/>
                <a:cs typeface="Times New Roman"/>
              </a:rPr>
              <a:t>Erken tespit:</a:t>
            </a:r>
          </a:p>
          <a:p>
            <a:pPr marL="0" marR="0" lvl="0" indent="0" algn="ctr" defTabSz="914400" rtl="0" eaLnBrk="1" fontAlgn="auto" latinLnBrk="0" hangingPunct="1">
              <a:lnSpc>
                <a:spcPct val="115000"/>
              </a:lnSpc>
              <a:spcBef>
                <a:spcPts val="0"/>
              </a:spcBef>
              <a:spcAft>
                <a:spcPts val="488"/>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ea typeface="Calibri"/>
                <a:cs typeface="Times New Roman"/>
              </a:rPr>
              <a:t>Yüksek riskli bireylerin teşhisi</a:t>
            </a:r>
          </a:p>
        </p:txBody>
      </p:sp>
      <p:sp>
        <p:nvSpPr>
          <p:cNvPr id="13" name="Metin Kutusu 10">
            <a:extLst>
              <a:ext uri="{FF2B5EF4-FFF2-40B4-BE49-F238E27FC236}">
                <a16:creationId xmlns:a16="http://schemas.microsoft.com/office/drawing/2014/main" id="{5EB3C42F-990A-472B-BAA2-C2FCAC37D404}"/>
              </a:ext>
            </a:extLst>
          </p:cNvPr>
          <p:cNvSpPr txBox="1">
            <a:spLocks noChangeArrowheads="1"/>
          </p:cNvSpPr>
          <p:nvPr/>
        </p:nvSpPr>
        <p:spPr bwMode="auto">
          <a:xfrm>
            <a:off x="3075740" y="3847240"/>
            <a:ext cx="1677350" cy="37898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ea typeface="Calibri"/>
                <a:cs typeface="Times New Roman"/>
              </a:rPr>
              <a:t>  Grup Müdahalesi</a:t>
            </a:r>
          </a:p>
        </p:txBody>
      </p:sp>
      <p:sp>
        <p:nvSpPr>
          <p:cNvPr id="14" name="Metin Kutusu 13">
            <a:extLst>
              <a:ext uri="{FF2B5EF4-FFF2-40B4-BE49-F238E27FC236}">
                <a16:creationId xmlns:a16="http://schemas.microsoft.com/office/drawing/2014/main" id="{676DE04B-8B2D-44D8-A2AA-E53F72797C35}"/>
              </a:ext>
            </a:extLst>
          </p:cNvPr>
          <p:cNvSpPr txBox="1">
            <a:spLocks noChangeArrowheads="1"/>
          </p:cNvSpPr>
          <p:nvPr/>
        </p:nvSpPr>
        <p:spPr bwMode="auto">
          <a:xfrm>
            <a:off x="8489478" y="3861381"/>
            <a:ext cx="1640443" cy="375859"/>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a:lnSpc>
                <a:spcPct val="115000"/>
              </a:lnSpc>
              <a:defRPr sz="1600">
                <a:solidFill>
                  <a:prstClr val="black"/>
                </a:solidFill>
                <a:ea typeface="Calibri"/>
                <a:cs typeface="Times New Roman"/>
              </a:defRPr>
            </a:lvl1pPr>
          </a:lstStyle>
          <a:p>
            <a:pPr marR="0" lvl="0" fontAlgn="auto">
              <a:lnSpc>
                <a:spcPct val="100000"/>
              </a:lnSpc>
              <a:spcBef>
                <a:spcPts val="0"/>
              </a:spcBef>
              <a:buClrTx/>
              <a:buSzTx/>
              <a:tabLst/>
              <a:defRPr/>
            </a:pPr>
            <a:r>
              <a:rPr lang="tr-TR" sz="1400" b="1" dirty="0">
                <a:solidFill>
                  <a:srgbClr val="404040"/>
                </a:solidFill>
                <a:latin typeface="Calibri" panose="020F0502020204030204"/>
              </a:rPr>
              <a:t>Bireysel Müdahale</a:t>
            </a:r>
          </a:p>
        </p:txBody>
      </p:sp>
      <p:sp>
        <p:nvSpPr>
          <p:cNvPr id="15" name="Metin Kutusu 14">
            <a:extLst>
              <a:ext uri="{FF2B5EF4-FFF2-40B4-BE49-F238E27FC236}">
                <a16:creationId xmlns:a16="http://schemas.microsoft.com/office/drawing/2014/main" id="{EB71AD7F-263C-41F5-A6E9-93DF33712EB8}"/>
              </a:ext>
            </a:extLst>
          </p:cNvPr>
          <p:cNvSpPr txBox="1">
            <a:spLocks noChangeArrowheads="1"/>
          </p:cNvSpPr>
          <p:nvPr/>
        </p:nvSpPr>
        <p:spPr bwMode="auto">
          <a:xfrm>
            <a:off x="7523989" y="2391089"/>
            <a:ext cx="1516622" cy="651199"/>
          </a:xfrm>
          <a:prstGeom prst="rect">
            <a:avLst/>
          </a:prstGeom>
          <a:solidFill>
            <a:schemeClr val="accent1">
              <a:lumMod val="20000"/>
              <a:lumOff val="8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defRPr sz="1300">
                <a:solidFill>
                  <a:schemeClr val="accent1">
                    <a:lumMod val="50000"/>
                  </a:schemeClr>
                </a:solidFill>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Diğer müdahale şekilleri</a:t>
            </a:r>
          </a:p>
        </p:txBody>
      </p:sp>
      <p:sp>
        <p:nvSpPr>
          <p:cNvPr id="16" name="Metin Kutusu 15">
            <a:extLst>
              <a:ext uri="{FF2B5EF4-FFF2-40B4-BE49-F238E27FC236}">
                <a16:creationId xmlns:a16="http://schemas.microsoft.com/office/drawing/2014/main" id="{6E43CF87-20DE-4D2C-8BD6-E9F749DB9D4E}"/>
              </a:ext>
            </a:extLst>
          </p:cNvPr>
          <p:cNvSpPr txBox="1">
            <a:spLocks noChangeArrowheads="1"/>
          </p:cNvSpPr>
          <p:nvPr/>
        </p:nvSpPr>
        <p:spPr bwMode="auto">
          <a:xfrm>
            <a:off x="7522136" y="1337632"/>
            <a:ext cx="1640443" cy="899225"/>
          </a:xfrm>
          <a:prstGeom prst="rect">
            <a:avLst/>
          </a:prstGeom>
          <a:solidFill>
            <a:schemeClr val="accent1">
              <a:lumMod val="20000"/>
              <a:lumOff val="8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Kendi kendine başlatılan yaşam tarzı değişiklikleri</a:t>
            </a:r>
          </a:p>
        </p:txBody>
      </p:sp>
      <p:sp>
        <p:nvSpPr>
          <p:cNvPr id="17" name="Metin Kutusu 1">
            <a:extLst>
              <a:ext uri="{FF2B5EF4-FFF2-40B4-BE49-F238E27FC236}">
                <a16:creationId xmlns:a16="http://schemas.microsoft.com/office/drawing/2014/main" id="{ACC31DB7-9C40-476C-86A6-1256966F37FD}"/>
              </a:ext>
            </a:extLst>
          </p:cNvPr>
          <p:cNvSpPr txBox="1">
            <a:spLocks noChangeArrowheads="1"/>
          </p:cNvSpPr>
          <p:nvPr/>
        </p:nvSpPr>
        <p:spPr bwMode="auto">
          <a:xfrm>
            <a:off x="9690300" y="1546012"/>
            <a:ext cx="2195925" cy="478844"/>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cs typeface="Times New Roman"/>
              </a:rPr>
              <a:t>Diğer müdahale şekilleri</a:t>
            </a:r>
          </a:p>
        </p:txBody>
      </p:sp>
      <p:sp>
        <p:nvSpPr>
          <p:cNvPr id="18" name="Metin Kutusu 16">
            <a:extLst>
              <a:ext uri="{FF2B5EF4-FFF2-40B4-BE49-F238E27FC236}">
                <a16:creationId xmlns:a16="http://schemas.microsoft.com/office/drawing/2014/main" id="{03D06ABA-80E0-40C2-BF02-873F489DF50A}"/>
              </a:ext>
            </a:extLst>
          </p:cNvPr>
          <p:cNvSpPr txBox="1">
            <a:spLocks noChangeArrowheads="1"/>
          </p:cNvSpPr>
          <p:nvPr/>
        </p:nvSpPr>
        <p:spPr bwMode="auto">
          <a:xfrm>
            <a:off x="9690299" y="2485082"/>
            <a:ext cx="2195925" cy="446615"/>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cs typeface="Times New Roman"/>
              </a:rPr>
              <a:t>Düzenli sağlık ziyaretleri</a:t>
            </a:r>
          </a:p>
        </p:txBody>
      </p:sp>
      <p:sp>
        <p:nvSpPr>
          <p:cNvPr id="19" name="Metin Kutusu 12">
            <a:extLst>
              <a:ext uri="{FF2B5EF4-FFF2-40B4-BE49-F238E27FC236}">
                <a16:creationId xmlns:a16="http://schemas.microsoft.com/office/drawing/2014/main" id="{0B2D08AF-34FA-4D46-9FA0-353F7A02BCD3}"/>
              </a:ext>
            </a:extLst>
          </p:cNvPr>
          <p:cNvSpPr txBox="1">
            <a:spLocks noChangeArrowheads="1"/>
          </p:cNvSpPr>
          <p:nvPr/>
        </p:nvSpPr>
        <p:spPr bwMode="auto">
          <a:xfrm>
            <a:off x="1232675" y="1800142"/>
            <a:ext cx="1126553" cy="1070178"/>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tr-TR" b="1" i="0" u="none" strike="noStrike" kern="1200" cap="none" spc="0" normalizeH="0" baseline="0" noProof="0" dirty="0">
                <a:ln>
                  <a:noFill/>
                </a:ln>
                <a:solidFill>
                  <a:prstClr val="white"/>
                </a:solidFill>
                <a:effectLst/>
                <a:uLnTx/>
                <a:uFillTx/>
                <a:latin typeface="Calibri" panose="020F0502020204030204"/>
                <a:cs typeface="Times New Roman"/>
              </a:rPr>
              <a:t>Düzenli </a:t>
            </a:r>
          </a:p>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tr-TR" b="1" i="0" u="none" strike="noStrike" kern="1200" cap="none" spc="0" normalizeH="0" baseline="0" noProof="0" dirty="0">
                <a:ln>
                  <a:noFill/>
                </a:ln>
                <a:solidFill>
                  <a:prstClr val="white"/>
                </a:solidFill>
                <a:effectLst/>
                <a:uLnTx/>
                <a:uFillTx/>
                <a:latin typeface="Calibri" panose="020F0502020204030204"/>
                <a:cs typeface="Times New Roman"/>
              </a:rPr>
              <a:t>tarama veya  İzlem</a:t>
            </a:r>
          </a:p>
        </p:txBody>
      </p:sp>
      <p:graphicFrame>
        <p:nvGraphicFramePr>
          <p:cNvPr id="20" name="Tablo 18">
            <a:extLst>
              <a:ext uri="{FF2B5EF4-FFF2-40B4-BE49-F238E27FC236}">
                <a16:creationId xmlns:a16="http://schemas.microsoft.com/office/drawing/2014/main" id="{7597C2E1-080E-454C-86A4-119264998FE5}"/>
              </a:ext>
            </a:extLst>
          </p:cNvPr>
          <p:cNvGraphicFramePr>
            <a:graphicFrameLocks noGrp="1"/>
          </p:cNvGraphicFramePr>
          <p:nvPr>
            <p:extLst/>
          </p:nvPr>
        </p:nvGraphicFramePr>
        <p:xfrm>
          <a:off x="2835627" y="1051955"/>
          <a:ext cx="2428968" cy="2481651"/>
        </p:xfrm>
        <a:graphic>
          <a:graphicData uri="http://schemas.openxmlformats.org/drawingml/2006/table">
            <a:tbl>
              <a:tblPr firstRow="1" firstCol="1" bandRow="1"/>
              <a:tblGrid>
                <a:gridCol w="2428968">
                  <a:extLst>
                    <a:ext uri="{9D8B030D-6E8A-4147-A177-3AD203B41FA5}">
                      <a16:colId xmlns:a16="http://schemas.microsoft.com/office/drawing/2014/main" val="20000"/>
                    </a:ext>
                  </a:extLst>
                </a:gridCol>
              </a:tblGrid>
              <a:tr h="551780">
                <a:tc>
                  <a:txBody>
                    <a:bodyPr/>
                    <a:lstStyle/>
                    <a:p>
                      <a:pPr marL="0" indent="0">
                        <a:lnSpc>
                          <a:spcPct val="100000"/>
                        </a:lnSpc>
                        <a:spcAft>
                          <a:spcPts val="0"/>
                        </a:spcAft>
                        <a:buFont typeface="Wingdings" panose="05000000000000000000" pitchFamily="2" charset="2"/>
                        <a:buNone/>
                      </a:pPr>
                      <a:r>
                        <a:rPr lang="tr-TR" sz="18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Standardize</a:t>
                      </a:r>
                      <a:r>
                        <a:rPr lang="tr-TR" sz="1800" b="1" kern="1200" baseline="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İzlem:  </a:t>
                      </a:r>
                    </a:p>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Boy, Kilo, Vücut Kitle İndeksi, Bel, </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Kan basıncı</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43637">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OGTT, Lipitler</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Tıbbi geçmiş anketi,</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76304">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Sigara, Fiziksel aktivite, Yeme alışkanlığı</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err="1" smtClean="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Kardiyovasküler</a:t>
                      </a:r>
                      <a:r>
                        <a:rPr lang="tr-TR" sz="1200" b="1" kern="1200" dirty="0" smtClean="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risk değerlendirmesi</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60207">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Alışkanlıkları değiştirmede gönüllülük</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1" name="Metin kutusu 19">
            <a:extLst>
              <a:ext uri="{FF2B5EF4-FFF2-40B4-BE49-F238E27FC236}">
                <a16:creationId xmlns:a16="http://schemas.microsoft.com/office/drawing/2014/main" id="{008E4983-E857-4DC6-A222-0E55ED3A6C77}"/>
              </a:ext>
            </a:extLst>
          </p:cNvPr>
          <p:cNvSpPr txBox="1"/>
          <p:nvPr/>
        </p:nvSpPr>
        <p:spPr>
          <a:xfrm rot="16200000">
            <a:off x="-531931" y="4567352"/>
            <a:ext cx="2602080" cy="692497"/>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mn-cs"/>
              </a:rPr>
              <a:t>Sağlıklı Hayat Merkezi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Metin kutusu 20">
            <a:extLst>
              <a:ext uri="{FF2B5EF4-FFF2-40B4-BE49-F238E27FC236}">
                <a16:creationId xmlns:a16="http://schemas.microsoft.com/office/drawing/2014/main" id="{43C52E38-3A58-453E-ACFA-67BBB7AC6A0A}"/>
              </a:ext>
            </a:extLst>
          </p:cNvPr>
          <p:cNvSpPr txBox="1"/>
          <p:nvPr/>
        </p:nvSpPr>
        <p:spPr>
          <a:xfrm rot="16200000">
            <a:off x="-363111" y="1951522"/>
            <a:ext cx="2299605" cy="615553"/>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mn-cs"/>
              </a:rPr>
              <a:t>Aile Sağlığı Merkezi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Metin Kutusu 2">
            <a:extLst>
              <a:ext uri="{FF2B5EF4-FFF2-40B4-BE49-F238E27FC236}">
                <a16:creationId xmlns:a16="http://schemas.microsoft.com/office/drawing/2014/main" id="{DD92A61D-AD96-4C34-9C48-A8A77D682D18}"/>
              </a:ext>
            </a:extLst>
          </p:cNvPr>
          <p:cNvSpPr txBox="1">
            <a:spLocks noChangeArrowheads="1"/>
          </p:cNvSpPr>
          <p:nvPr/>
        </p:nvSpPr>
        <p:spPr bwMode="auto">
          <a:xfrm>
            <a:off x="7789761" y="4721690"/>
            <a:ext cx="1250850" cy="513313"/>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solidFill>
                  <a:srgbClr val="404040"/>
                </a:solidFill>
              </a:rPr>
              <a:t>Kilo yönetimi</a:t>
            </a:r>
          </a:p>
        </p:txBody>
      </p:sp>
      <p:sp>
        <p:nvSpPr>
          <p:cNvPr id="24" name="Metin Kutusu 2">
            <a:extLst>
              <a:ext uri="{FF2B5EF4-FFF2-40B4-BE49-F238E27FC236}">
                <a16:creationId xmlns:a16="http://schemas.microsoft.com/office/drawing/2014/main" id="{0E15FF42-B132-4A89-B69A-AF56FB93FAD6}"/>
              </a:ext>
            </a:extLst>
          </p:cNvPr>
          <p:cNvSpPr txBox="1">
            <a:spLocks noChangeArrowheads="1"/>
          </p:cNvSpPr>
          <p:nvPr/>
        </p:nvSpPr>
        <p:spPr bwMode="auto">
          <a:xfrm>
            <a:off x="7779185" y="5557767"/>
            <a:ext cx="1261426" cy="524662"/>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stStyle>
          <a:p>
            <a:r>
              <a:rPr lang="tr-TR" dirty="0">
                <a:solidFill>
                  <a:srgbClr val="404040"/>
                </a:solidFill>
              </a:rPr>
              <a:t>Egzersiz danışmanlığı</a:t>
            </a:r>
          </a:p>
        </p:txBody>
      </p:sp>
      <p:sp>
        <p:nvSpPr>
          <p:cNvPr id="25" name="Metin Kutusu 2">
            <a:extLst>
              <a:ext uri="{FF2B5EF4-FFF2-40B4-BE49-F238E27FC236}">
                <a16:creationId xmlns:a16="http://schemas.microsoft.com/office/drawing/2014/main" id="{ED5F3E7C-88D8-464B-A577-F200C7109BCE}"/>
              </a:ext>
            </a:extLst>
          </p:cNvPr>
          <p:cNvSpPr txBox="1">
            <a:spLocks noChangeArrowheads="1"/>
          </p:cNvSpPr>
          <p:nvPr/>
        </p:nvSpPr>
        <p:spPr bwMode="auto">
          <a:xfrm>
            <a:off x="9525080" y="5551485"/>
            <a:ext cx="1571000" cy="528094"/>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stStyle>
          <a:p>
            <a:r>
              <a:rPr lang="tr-TR" dirty="0">
                <a:solidFill>
                  <a:srgbClr val="404040"/>
                </a:solidFill>
              </a:rPr>
              <a:t>Zihinsel destek danışmanlığı</a:t>
            </a:r>
          </a:p>
        </p:txBody>
      </p:sp>
      <p:sp>
        <p:nvSpPr>
          <p:cNvPr id="26" name="Metin Kutusu 2">
            <a:extLst>
              <a:ext uri="{FF2B5EF4-FFF2-40B4-BE49-F238E27FC236}">
                <a16:creationId xmlns:a16="http://schemas.microsoft.com/office/drawing/2014/main" id="{D8CFD35D-3634-41C9-8358-0F2C248C7294}"/>
              </a:ext>
            </a:extLst>
          </p:cNvPr>
          <p:cNvSpPr txBox="1">
            <a:spLocks noChangeArrowheads="1"/>
          </p:cNvSpPr>
          <p:nvPr/>
        </p:nvSpPr>
        <p:spPr bwMode="auto">
          <a:xfrm>
            <a:off x="9525080" y="4685435"/>
            <a:ext cx="1579303" cy="549567"/>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solidFill>
                  <a:srgbClr val="404040"/>
                </a:solidFill>
              </a:rPr>
              <a:t>Sağlıklı pişirme danışmanlığı</a:t>
            </a:r>
          </a:p>
          <a:p>
            <a:r>
              <a:rPr lang="tr-TR" dirty="0">
                <a:solidFill>
                  <a:srgbClr val="404040"/>
                </a:solidFill>
              </a:rPr>
              <a:t> </a:t>
            </a:r>
          </a:p>
        </p:txBody>
      </p:sp>
      <p:sp>
        <p:nvSpPr>
          <p:cNvPr id="27" name="Şeritli Sağ Ok 25">
            <a:extLst>
              <a:ext uri="{FF2B5EF4-FFF2-40B4-BE49-F238E27FC236}">
                <a16:creationId xmlns:a16="http://schemas.microsoft.com/office/drawing/2014/main" id="{3CBF97C7-29A4-411E-B44A-3C8819F5F0B9}"/>
              </a:ext>
            </a:extLst>
          </p:cNvPr>
          <p:cNvSpPr/>
          <p:nvPr/>
        </p:nvSpPr>
        <p:spPr>
          <a:xfrm>
            <a:off x="2407505" y="2139409"/>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Şeritli Sağ Ok 26">
            <a:extLst>
              <a:ext uri="{FF2B5EF4-FFF2-40B4-BE49-F238E27FC236}">
                <a16:creationId xmlns:a16="http://schemas.microsoft.com/office/drawing/2014/main" id="{19875A27-BA1F-4AF3-9347-857E5A98F104}"/>
              </a:ext>
            </a:extLst>
          </p:cNvPr>
          <p:cNvSpPr/>
          <p:nvPr/>
        </p:nvSpPr>
        <p:spPr>
          <a:xfrm>
            <a:off x="5312872" y="2130335"/>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Şeritli Sağ Ok 27">
            <a:extLst>
              <a:ext uri="{FF2B5EF4-FFF2-40B4-BE49-F238E27FC236}">
                <a16:creationId xmlns:a16="http://schemas.microsoft.com/office/drawing/2014/main" id="{5E8A5477-4A5E-44AE-9FA4-18CF007F4780}"/>
              </a:ext>
            </a:extLst>
          </p:cNvPr>
          <p:cNvSpPr/>
          <p:nvPr/>
        </p:nvSpPr>
        <p:spPr>
          <a:xfrm>
            <a:off x="7078331" y="1800142"/>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Şeritli Sağ Ok 28">
            <a:extLst>
              <a:ext uri="{FF2B5EF4-FFF2-40B4-BE49-F238E27FC236}">
                <a16:creationId xmlns:a16="http://schemas.microsoft.com/office/drawing/2014/main" id="{22495C3C-F155-4020-83BF-C902BDBE6D6E}"/>
              </a:ext>
            </a:extLst>
          </p:cNvPr>
          <p:cNvSpPr/>
          <p:nvPr/>
        </p:nvSpPr>
        <p:spPr>
          <a:xfrm>
            <a:off x="7091402" y="2461823"/>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Şeritli Sağ Ok 29">
            <a:extLst>
              <a:ext uri="{FF2B5EF4-FFF2-40B4-BE49-F238E27FC236}">
                <a16:creationId xmlns:a16="http://schemas.microsoft.com/office/drawing/2014/main" id="{D3CF69B8-1767-4D6F-BE35-919CF7A735EF}"/>
              </a:ext>
            </a:extLst>
          </p:cNvPr>
          <p:cNvSpPr/>
          <p:nvPr/>
        </p:nvSpPr>
        <p:spPr>
          <a:xfrm>
            <a:off x="9162579" y="1622067"/>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Şeritli Sağ Ok 30">
            <a:extLst>
              <a:ext uri="{FF2B5EF4-FFF2-40B4-BE49-F238E27FC236}">
                <a16:creationId xmlns:a16="http://schemas.microsoft.com/office/drawing/2014/main" id="{A84F7E7D-4788-4664-8A3C-DD3ED53F599C}"/>
              </a:ext>
            </a:extLst>
          </p:cNvPr>
          <p:cNvSpPr/>
          <p:nvPr/>
        </p:nvSpPr>
        <p:spPr>
          <a:xfrm>
            <a:off x="9162579" y="2478676"/>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Şeritli Sağ Ok 31">
            <a:extLst>
              <a:ext uri="{FF2B5EF4-FFF2-40B4-BE49-F238E27FC236}">
                <a16:creationId xmlns:a16="http://schemas.microsoft.com/office/drawing/2014/main" id="{630BEE6D-1E24-4A5F-B4F2-D7FFC9BE9F5F}"/>
              </a:ext>
            </a:extLst>
          </p:cNvPr>
          <p:cNvSpPr/>
          <p:nvPr/>
        </p:nvSpPr>
        <p:spPr>
          <a:xfrm rot="2049921">
            <a:off x="7271116" y="3340243"/>
            <a:ext cx="1104607" cy="348360"/>
          </a:xfrm>
          <a:prstGeom prst="stripedRight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Şeritli Sağ Ok 32">
            <a:extLst>
              <a:ext uri="{FF2B5EF4-FFF2-40B4-BE49-F238E27FC236}">
                <a16:creationId xmlns:a16="http://schemas.microsoft.com/office/drawing/2014/main" id="{AB99B6AD-6914-4F1A-BC00-68257E9FA306}"/>
              </a:ext>
            </a:extLst>
          </p:cNvPr>
          <p:cNvSpPr/>
          <p:nvPr/>
        </p:nvSpPr>
        <p:spPr>
          <a:xfrm rot="8765511">
            <a:off x="5023151" y="3348121"/>
            <a:ext cx="1032783" cy="349386"/>
          </a:xfrm>
          <a:prstGeom prst="stripedRightArrow">
            <a:avLst/>
          </a:prstGeom>
          <a:solidFill>
            <a:schemeClr val="accent3">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ikdörtgen 33">
            <a:extLst>
              <a:ext uri="{FF2B5EF4-FFF2-40B4-BE49-F238E27FC236}">
                <a16:creationId xmlns:a16="http://schemas.microsoft.com/office/drawing/2014/main" id="{0D1BE270-9741-4820-985D-0A255B9ADB4F}"/>
              </a:ext>
            </a:extLst>
          </p:cNvPr>
          <p:cNvSpPr/>
          <p:nvPr/>
        </p:nvSpPr>
        <p:spPr>
          <a:xfrm>
            <a:off x="2000098" y="4328611"/>
            <a:ext cx="3628572" cy="160886"/>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ikdörtgen 34">
            <a:extLst>
              <a:ext uri="{FF2B5EF4-FFF2-40B4-BE49-F238E27FC236}">
                <a16:creationId xmlns:a16="http://schemas.microsoft.com/office/drawing/2014/main" id="{DD6DB615-18A9-4A5A-9AAD-3305EC704EB3}"/>
              </a:ext>
            </a:extLst>
          </p:cNvPr>
          <p:cNvSpPr/>
          <p:nvPr/>
        </p:nvSpPr>
        <p:spPr>
          <a:xfrm>
            <a:off x="8131421" y="4327914"/>
            <a:ext cx="2084264" cy="136591"/>
          </a:xfrm>
          <a:prstGeom prst="rect">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şağı Ok 35">
            <a:extLst>
              <a:ext uri="{FF2B5EF4-FFF2-40B4-BE49-F238E27FC236}">
                <a16:creationId xmlns:a16="http://schemas.microsoft.com/office/drawing/2014/main" id="{B8C93B6E-6278-45EA-8675-FD93527912B5}"/>
              </a:ext>
            </a:extLst>
          </p:cNvPr>
          <p:cNvSpPr/>
          <p:nvPr/>
        </p:nvSpPr>
        <p:spPr>
          <a:xfrm>
            <a:off x="1956222" y="4498749"/>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şağı Ok 36">
            <a:extLst>
              <a:ext uri="{FF2B5EF4-FFF2-40B4-BE49-F238E27FC236}">
                <a16:creationId xmlns:a16="http://schemas.microsoft.com/office/drawing/2014/main" id="{2CA407D2-D9AE-41B5-953F-4FE411EC6C12}"/>
              </a:ext>
            </a:extLst>
          </p:cNvPr>
          <p:cNvSpPr/>
          <p:nvPr/>
        </p:nvSpPr>
        <p:spPr>
          <a:xfrm>
            <a:off x="3501641" y="4464505"/>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şağı Ok 37">
            <a:extLst>
              <a:ext uri="{FF2B5EF4-FFF2-40B4-BE49-F238E27FC236}">
                <a16:creationId xmlns:a16="http://schemas.microsoft.com/office/drawing/2014/main" id="{F02C885B-D85F-4173-B7F0-079EC685D06C}"/>
              </a:ext>
            </a:extLst>
          </p:cNvPr>
          <p:cNvSpPr/>
          <p:nvPr/>
        </p:nvSpPr>
        <p:spPr>
          <a:xfrm>
            <a:off x="5498013" y="4489497"/>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şağı Ok 38">
            <a:extLst>
              <a:ext uri="{FF2B5EF4-FFF2-40B4-BE49-F238E27FC236}">
                <a16:creationId xmlns:a16="http://schemas.microsoft.com/office/drawing/2014/main" id="{1D73D739-37E6-47AD-B6D6-12C2FE637978}"/>
              </a:ext>
            </a:extLst>
          </p:cNvPr>
          <p:cNvSpPr/>
          <p:nvPr/>
        </p:nvSpPr>
        <p:spPr>
          <a:xfrm>
            <a:off x="8094961" y="4468009"/>
            <a:ext cx="175922" cy="222783"/>
          </a:xfrm>
          <a:prstGeom prst="down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latin typeface="Calibri" panose="020F0502020204030204"/>
            </a:endParaRPr>
          </a:p>
        </p:txBody>
      </p:sp>
      <p:sp>
        <p:nvSpPr>
          <p:cNvPr id="41" name="Aşağı Ok 39">
            <a:extLst>
              <a:ext uri="{FF2B5EF4-FFF2-40B4-BE49-F238E27FC236}">
                <a16:creationId xmlns:a16="http://schemas.microsoft.com/office/drawing/2014/main" id="{4CA2C2EC-34E0-4B7E-9836-63E9A5BEAE8F}"/>
              </a:ext>
            </a:extLst>
          </p:cNvPr>
          <p:cNvSpPr/>
          <p:nvPr/>
        </p:nvSpPr>
        <p:spPr>
          <a:xfrm>
            <a:off x="10075727" y="4430515"/>
            <a:ext cx="175922" cy="222783"/>
          </a:xfrm>
          <a:prstGeom prst="down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latin typeface="Calibri" panose="020F0502020204030204"/>
            </a:endParaRPr>
          </a:p>
        </p:txBody>
      </p:sp>
      <p:sp>
        <p:nvSpPr>
          <p:cNvPr id="42" name="Aşağı Ok 40">
            <a:extLst>
              <a:ext uri="{FF2B5EF4-FFF2-40B4-BE49-F238E27FC236}">
                <a16:creationId xmlns:a16="http://schemas.microsoft.com/office/drawing/2014/main" id="{64BA8807-25AA-4895-ADF8-B337B6BF7212}"/>
              </a:ext>
            </a:extLst>
          </p:cNvPr>
          <p:cNvSpPr/>
          <p:nvPr/>
        </p:nvSpPr>
        <p:spPr>
          <a:xfrm>
            <a:off x="8096593" y="5295556"/>
            <a:ext cx="175922" cy="222783"/>
          </a:xfrm>
          <a:prstGeom prst="downArrow">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p>
            <a:pPr>
              <a:lnSpc>
                <a:spcPct val="115000"/>
              </a:lnSpc>
            </a:pPr>
            <a:endParaRPr lang="tr-TR" sz="1400" b="1">
              <a:solidFill>
                <a:schemeClr val="bg1"/>
              </a:solidFill>
              <a:latin typeface="Calibri" panose="020F0502020204030204"/>
              <a:cs typeface="Times New Roman"/>
            </a:endParaRPr>
          </a:p>
        </p:txBody>
      </p:sp>
      <p:sp>
        <p:nvSpPr>
          <p:cNvPr id="43" name="Aşağı Ok 41">
            <a:extLst>
              <a:ext uri="{FF2B5EF4-FFF2-40B4-BE49-F238E27FC236}">
                <a16:creationId xmlns:a16="http://schemas.microsoft.com/office/drawing/2014/main" id="{A5680646-E1DD-4511-A7EA-7B612D17843E}"/>
              </a:ext>
            </a:extLst>
          </p:cNvPr>
          <p:cNvSpPr/>
          <p:nvPr/>
        </p:nvSpPr>
        <p:spPr>
          <a:xfrm>
            <a:off x="10069485" y="5295555"/>
            <a:ext cx="175922" cy="222783"/>
          </a:xfrm>
          <a:prstGeom prst="downArrow">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p>
            <a:pPr>
              <a:lnSpc>
                <a:spcPct val="115000"/>
              </a:lnSpc>
            </a:pPr>
            <a:endParaRPr lang="tr-TR" sz="1400" b="1">
              <a:solidFill>
                <a:schemeClr val="bg1"/>
              </a:solidFill>
              <a:latin typeface="Calibri" panose="020F0502020204030204"/>
              <a:cs typeface="Times New Roman"/>
            </a:endParaRPr>
          </a:p>
        </p:txBody>
      </p:sp>
      <p:sp>
        <p:nvSpPr>
          <p:cNvPr id="44" name="Aşağı Ok 42">
            <a:extLst>
              <a:ext uri="{FF2B5EF4-FFF2-40B4-BE49-F238E27FC236}">
                <a16:creationId xmlns:a16="http://schemas.microsoft.com/office/drawing/2014/main" id="{2B5A4ABD-F362-45CD-ADD3-35E864A7BDA5}"/>
              </a:ext>
            </a:extLst>
          </p:cNvPr>
          <p:cNvSpPr/>
          <p:nvPr/>
        </p:nvSpPr>
        <p:spPr>
          <a:xfrm>
            <a:off x="1956222"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şağı Ok 43">
            <a:extLst>
              <a:ext uri="{FF2B5EF4-FFF2-40B4-BE49-F238E27FC236}">
                <a16:creationId xmlns:a16="http://schemas.microsoft.com/office/drawing/2014/main" id="{2064515C-CF85-4755-AA1C-F85C0C10CE18}"/>
              </a:ext>
            </a:extLst>
          </p:cNvPr>
          <p:cNvSpPr/>
          <p:nvPr/>
        </p:nvSpPr>
        <p:spPr>
          <a:xfrm>
            <a:off x="3501641"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şağı Ok 44">
            <a:extLst>
              <a:ext uri="{FF2B5EF4-FFF2-40B4-BE49-F238E27FC236}">
                <a16:creationId xmlns:a16="http://schemas.microsoft.com/office/drawing/2014/main" id="{D30582EC-3A3B-4E70-AA95-5D4E93EF9F65}"/>
              </a:ext>
            </a:extLst>
          </p:cNvPr>
          <p:cNvSpPr/>
          <p:nvPr/>
        </p:nvSpPr>
        <p:spPr>
          <a:xfrm>
            <a:off x="5498013"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ikdörtgen 4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545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anim calcmode="lin" valueType="num">
                                      <p:cBhvr>
                                        <p:cTn id="60" dur="1000" fill="hold"/>
                                        <p:tgtEl>
                                          <p:spTgt spid="30"/>
                                        </p:tgtEl>
                                        <p:attrNameLst>
                                          <p:attrName>ppt_x</p:attrName>
                                        </p:attrNameLst>
                                      </p:cBhvr>
                                      <p:tavLst>
                                        <p:tav tm="0">
                                          <p:val>
                                            <p:strVal val="#ppt_x"/>
                                          </p:val>
                                        </p:tav>
                                        <p:tav tm="100000">
                                          <p:val>
                                            <p:strVal val="#ppt_x"/>
                                          </p:val>
                                        </p:tav>
                                      </p:tavLst>
                                    </p:anim>
                                    <p:anim calcmode="lin" valueType="num">
                                      <p:cBhvr>
                                        <p:cTn id="61" dur="1000" fill="hold"/>
                                        <p:tgtEl>
                                          <p:spTgt spid="3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barn(inVertical)">
                                      <p:cBhvr>
                                        <p:cTn id="93" dur="500"/>
                                        <p:tgtEl>
                                          <p:spTgt spid="34"/>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barn(inVertical)">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1000"/>
                                        <p:tgtEl>
                                          <p:spTgt spid="6"/>
                                        </p:tgtEl>
                                      </p:cBhvr>
                                    </p:animEffect>
                                    <p:anim calcmode="lin" valueType="num">
                                      <p:cBhvr>
                                        <p:cTn id="102" dur="1000" fill="hold"/>
                                        <p:tgtEl>
                                          <p:spTgt spid="6"/>
                                        </p:tgtEl>
                                        <p:attrNameLst>
                                          <p:attrName>ppt_x</p:attrName>
                                        </p:attrNameLst>
                                      </p:cBhvr>
                                      <p:tavLst>
                                        <p:tav tm="0">
                                          <p:val>
                                            <p:strVal val="#ppt_x"/>
                                          </p:val>
                                        </p:tav>
                                        <p:tav tm="100000">
                                          <p:val>
                                            <p:strVal val="#ppt_x"/>
                                          </p:val>
                                        </p:tav>
                                      </p:tavLst>
                                    </p:anim>
                                    <p:anim calcmode="lin" valueType="num">
                                      <p:cBhvr>
                                        <p:cTn id="103" dur="1000" fill="hold"/>
                                        <p:tgtEl>
                                          <p:spTgt spid="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1000"/>
                                        <p:tgtEl>
                                          <p:spTgt spid="7"/>
                                        </p:tgtEl>
                                      </p:cBhvr>
                                    </p:animEffect>
                                    <p:anim calcmode="lin" valueType="num">
                                      <p:cBhvr>
                                        <p:cTn id="107" dur="1000" fill="hold"/>
                                        <p:tgtEl>
                                          <p:spTgt spid="7"/>
                                        </p:tgtEl>
                                        <p:attrNameLst>
                                          <p:attrName>ppt_x</p:attrName>
                                        </p:attrNameLst>
                                      </p:cBhvr>
                                      <p:tavLst>
                                        <p:tav tm="0">
                                          <p:val>
                                            <p:strVal val="#ppt_x"/>
                                          </p:val>
                                        </p:tav>
                                        <p:tav tm="100000">
                                          <p:val>
                                            <p:strVal val="#ppt_x"/>
                                          </p:val>
                                        </p:tav>
                                      </p:tavLst>
                                    </p:anim>
                                    <p:anim calcmode="lin" valueType="num">
                                      <p:cBhvr>
                                        <p:cTn id="108" dur="1000" fill="hold"/>
                                        <p:tgtEl>
                                          <p:spTgt spid="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fade">
                                      <p:cBhvr>
                                        <p:cTn id="111" dur="1000"/>
                                        <p:tgtEl>
                                          <p:spTgt spid="8"/>
                                        </p:tgtEl>
                                      </p:cBhvr>
                                    </p:animEffect>
                                    <p:anim calcmode="lin" valueType="num">
                                      <p:cBhvr>
                                        <p:cTn id="112" dur="1000" fill="hold"/>
                                        <p:tgtEl>
                                          <p:spTgt spid="8"/>
                                        </p:tgtEl>
                                        <p:attrNameLst>
                                          <p:attrName>ppt_x</p:attrName>
                                        </p:attrNameLst>
                                      </p:cBhvr>
                                      <p:tavLst>
                                        <p:tav tm="0">
                                          <p:val>
                                            <p:strVal val="#ppt_x"/>
                                          </p:val>
                                        </p:tav>
                                        <p:tav tm="100000">
                                          <p:val>
                                            <p:strVal val="#ppt_x"/>
                                          </p:val>
                                        </p:tav>
                                      </p:tavLst>
                                    </p:anim>
                                    <p:anim calcmode="lin" valueType="num">
                                      <p:cBhvr>
                                        <p:cTn id="113" dur="1000" fill="hold"/>
                                        <p:tgtEl>
                                          <p:spTgt spid="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1000"/>
                                        <p:tgtEl>
                                          <p:spTgt spid="9"/>
                                        </p:tgtEl>
                                      </p:cBhvr>
                                    </p:animEffect>
                                    <p:anim calcmode="lin" valueType="num">
                                      <p:cBhvr>
                                        <p:cTn id="117" dur="1000" fill="hold"/>
                                        <p:tgtEl>
                                          <p:spTgt spid="9"/>
                                        </p:tgtEl>
                                        <p:attrNameLst>
                                          <p:attrName>ppt_x</p:attrName>
                                        </p:attrNameLst>
                                      </p:cBhvr>
                                      <p:tavLst>
                                        <p:tav tm="0">
                                          <p:val>
                                            <p:strVal val="#ppt_x"/>
                                          </p:val>
                                        </p:tav>
                                        <p:tav tm="100000">
                                          <p:val>
                                            <p:strVal val="#ppt_x"/>
                                          </p:val>
                                        </p:tav>
                                      </p:tavLst>
                                    </p:anim>
                                    <p:anim calcmode="lin" valueType="num">
                                      <p:cBhvr>
                                        <p:cTn id="118" dur="1000" fill="hold"/>
                                        <p:tgtEl>
                                          <p:spTgt spid="9"/>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fade">
                                      <p:cBhvr>
                                        <p:cTn id="121" dur="1000"/>
                                        <p:tgtEl>
                                          <p:spTgt spid="10"/>
                                        </p:tgtEl>
                                      </p:cBhvr>
                                    </p:animEffect>
                                    <p:anim calcmode="lin" valueType="num">
                                      <p:cBhvr>
                                        <p:cTn id="122" dur="1000" fill="hold"/>
                                        <p:tgtEl>
                                          <p:spTgt spid="10"/>
                                        </p:tgtEl>
                                        <p:attrNameLst>
                                          <p:attrName>ppt_x</p:attrName>
                                        </p:attrNameLst>
                                      </p:cBhvr>
                                      <p:tavLst>
                                        <p:tav tm="0">
                                          <p:val>
                                            <p:strVal val="#ppt_x"/>
                                          </p:val>
                                        </p:tav>
                                        <p:tav tm="100000">
                                          <p:val>
                                            <p:strVal val="#ppt_x"/>
                                          </p:val>
                                        </p:tav>
                                      </p:tavLst>
                                    </p:anim>
                                    <p:anim calcmode="lin" valueType="num">
                                      <p:cBhvr>
                                        <p:cTn id="123" dur="1000" fill="hold"/>
                                        <p:tgtEl>
                                          <p:spTgt spid="10"/>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1000"/>
                                        <p:tgtEl>
                                          <p:spTgt spid="11"/>
                                        </p:tgtEl>
                                      </p:cBhvr>
                                    </p:animEffect>
                                    <p:anim calcmode="lin" valueType="num">
                                      <p:cBhvr>
                                        <p:cTn id="127" dur="1000" fill="hold"/>
                                        <p:tgtEl>
                                          <p:spTgt spid="11"/>
                                        </p:tgtEl>
                                        <p:attrNameLst>
                                          <p:attrName>ppt_x</p:attrName>
                                        </p:attrNameLst>
                                      </p:cBhvr>
                                      <p:tavLst>
                                        <p:tav tm="0">
                                          <p:val>
                                            <p:strVal val="#ppt_x"/>
                                          </p:val>
                                        </p:tav>
                                        <p:tav tm="100000">
                                          <p:val>
                                            <p:strVal val="#ppt_x"/>
                                          </p:val>
                                        </p:tav>
                                      </p:tavLst>
                                    </p:anim>
                                    <p:anim calcmode="lin" valueType="num">
                                      <p:cBhvr>
                                        <p:cTn id="128" dur="1000" fill="hold"/>
                                        <p:tgtEl>
                                          <p:spTgt spid="1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1000"/>
                                        <p:tgtEl>
                                          <p:spTgt spid="13"/>
                                        </p:tgtEl>
                                      </p:cBhvr>
                                    </p:animEffect>
                                    <p:anim calcmode="lin" valueType="num">
                                      <p:cBhvr>
                                        <p:cTn id="132" dur="1000" fill="hold"/>
                                        <p:tgtEl>
                                          <p:spTgt spid="13"/>
                                        </p:tgtEl>
                                        <p:attrNameLst>
                                          <p:attrName>ppt_x</p:attrName>
                                        </p:attrNameLst>
                                      </p:cBhvr>
                                      <p:tavLst>
                                        <p:tav tm="0">
                                          <p:val>
                                            <p:strVal val="#ppt_x"/>
                                          </p:val>
                                        </p:tav>
                                        <p:tav tm="100000">
                                          <p:val>
                                            <p:strVal val="#ppt_x"/>
                                          </p:val>
                                        </p:tav>
                                      </p:tavLst>
                                    </p:anim>
                                    <p:anim calcmode="lin" valueType="num">
                                      <p:cBhvr>
                                        <p:cTn id="133" dur="1000" fill="hold"/>
                                        <p:tgtEl>
                                          <p:spTgt spid="13"/>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1000"/>
                                        <p:tgtEl>
                                          <p:spTgt spid="14"/>
                                        </p:tgtEl>
                                      </p:cBhvr>
                                    </p:animEffect>
                                    <p:anim calcmode="lin" valueType="num">
                                      <p:cBhvr>
                                        <p:cTn id="137" dur="1000" fill="hold"/>
                                        <p:tgtEl>
                                          <p:spTgt spid="14"/>
                                        </p:tgtEl>
                                        <p:attrNameLst>
                                          <p:attrName>ppt_x</p:attrName>
                                        </p:attrNameLst>
                                      </p:cBhvr>
                                      <p:tavLst>
                                        <p:tav tm="0">
                                          <p:val>
                                            <p:strVal val="#ppt_x"/>
                                          </p:val>
                                        </p:tav>
                                        <p:tav tm="100000">
                                          <p:val>
                                            <p:strVal val="#ppt_x"/>
                                          </p:val>
                                        </p:tav>
                                      </p:tavLst>
                                    </p:anim>
                                    <p:anim calcmode="lin" valueType="num">
                                      <p:cBhvr>
                                        <p:cTn id="138" dur="1000" fill="hold"/>
                                        <p:tgtEl>
                                          <p:spTgt spid="1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1000"/>
                                        <p:tgtEl>
                                          <p:spTgt spid="23"/>
                                        </p:tgtEl>
                                      </p:cBhvr>
                                    </p:animEffect>
                                    <p:anim calcmode="lin" valueType="num">
                                      <p:cBhvr>
                                        <p:cTn id="142" dur="1000" fill="hold"/>
                                        <p:tgtEl>
                                          <p:spTgt spid="23"/>
                                        </p:tgtEl>
                                        <p:attrNameLst>
                                          <p:attrName>ppt_x</p:attrName>
                                        </p:attrNameLst>
                                      </p:cBhvr>
                                      <p:tavLst>
                                        <p:tav tm="0">
                                          <p:val>
                                            <p:strVal val="#ppt_x"/>
                                          </p:val>
                                        </p:tav>
                                        <p:tav tm="100000">
                                          <p:val>
                                            <p:strVal val="#ppt_x"/>
                                          </p:val>
                                        </p:tav>
                                      </p:tavLst>
                                    </p:anim>
                                    <p:anim calcmode="lin" valueType="num">
                                      <p:cBhvr>
                                        <p:cTn id="143" dur="1000" fill="hold"/>
                                        <p:tgtEl>
                                          <p:spTgt spid="23"/>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fade">
                                      <p:cBhvr>
                                        <p:cTn id="146" dur="1000"/>
                                        <p:tgtEl>
                                          <p:spTgt spid="24"/>
                                        </p:tgtEl>
                                      </p:cBhvr>
                                    </p:animEffect>
                                    <p:anim calcmode="lin" valueType="num">
                                      <p:cBhvr>
                                        <p:cTn id="147" dur="1000" fill="hold"/>
                                        <p:tgtEl>
                                          <p:spTgt spid="24"/>
                                        </p:tgtEl>
                                        <p:attrNameLst>
                                          <p:attrName>ppt_x</p:attrName>
                                        </p:attrNameLst>
                                      </p:cBhvr>
                                      <p:tavLst>
                                        <p:tav tm="0">
                                          <p:val>
                                            <p:strVal val="#ppt_x"/>
                                          </p:val>
                                        </p:tav>
                                        <p:tav tm="100000">
                                          <p:val>
                                            <p:strVal val="#ppt_x"/>
                                          </p:val>
                                        </p:tav>
                                      </p:tavLst>
                                    </p:anim>
                                    <p:anim calcmode="lin" valueType="num">
                                      <p:cBhvr>
                                        <p:cTn id="148" dur="1000" fill="hold"/>
                                        <p:tgtEl>
                                          <p:spTgt spid="24"/>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1000"/>
                                        <p:tgtEl>
                                          <p:spTgt spid="25"/>
                                        </p:tgtEl>
                                      </p:cBhvr>
                                    </p:animEffect>
                                    <p:anim calcmode="lin" valueType="num">
                                      <p:cBhvr>
                                        <p:cTn id="152" dur="1000" fill="hold"/>
                                        <p:tgtEl>
                                          <p:spTgt spid="25"/>
                                        </p:tgtEl>
                                        <p:attrNameLst>
                                          <p:attrName>ppt_x</p:attrName>
                                        </p:attrNameLst>
                                      </p:cBhvr>
                                      <p:tavLst>
                                        <p:tav tm="0">
                                          <p:val>
                                            <p:strVal val="#ppt_x"/>
                                          </p:val>
                                        </p:tav>
                                        <p:tav tm="100000">
                                          <p:val>
                                            <p:strVal val="#ppt_x"/>
                                          </p:val>
                                        </p:tav>
                                      </p:tavLst>
                                    </p:anim>
                                    <p:anim calcmode="lin" valueType="num">
                                      <p:cBhvr>
                                        <p:cTn id="153" dur="1000" fill="hold"/>
                                        <p:tgtEl>
                                          <p:spTgt spid="25"/>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1000"/>
                                        <p:tgtEl>
                                          <p:spTgt spid="26"/>
                                        </p:tgtEl>
                                      </p:cBhvr>
                                    </p:animEffect>
                                    <p:anim calcmode="lin" valueType="num">
                                      <p:cBhvr>
                                        <p:cTn id="157" dur="1000" fill="hold"/>
                                        <p:tgtEl>
                                          <p:spTgt spid="26"/>
                                        </p:tgtEl>
                                        <p:attrNameLst>
                                          <p:attrName>ppt_x</p:attrName>
                                        </p:attrNameLst>
                                      </p:cBhvr>
                                      <p:tavLst>
                                        <p:tav tm="0">
                                          <p:val>
                                            <p:strVal val="#ppt_x"/>
                                          </p:val>
                                        </p:tav>
                                        <p:tav tm="100000">
                                          <p:val>
                                            <p:strVal val="#ppt_x"/>
                                          </p:val>
                                        </p:tav>
                                      </p:tavLst>
                                    </p:anim>
                                    <p:anim calcmode="lin" valueType="num">
                                      <p:cBhvr>
                                        <p:cTn id="158" dur="1000" fill="hold"/>
                                        <p:tgtEl>
                                          <p:spTgt spid="26"/>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36"/>
                                        </p:tgtEl>
                                        <p:attrNameLst>
                                          <p:attrName>style.visibility</p:attrName>
                                        </p:attrNameLst>
                                      </p:cBhvr>
                                      <p:to>
                                        <p:strVal val="visible"/>
                                      </p:to>
                                    </p:set>
                                    <p:animEffect transition="in" filter="fade">
                                      <p:cBhvr>
                                        <p:cTn id="166" dur="1000"/>
                                        <p:tgtEl>
                                          <p:spTgt spid="36"/>
                                        </p:tgtEl>
                                      </p:cBhvr>
                                    </p:animEffect>
                                    <p:anim calcmode="lin" valueType="num">
                                      <p:cBhvr>
                                        <p:cTn id="167" dur="1000" fill="hold"/>
                                        <p:tgtEl>
                                          <p:spTgt spid="36"/>
                                        </p:tgtEl>
                                        <p:attrNameLst>
                                          <p:attrName>ppt_x</p:attrName>
                                        </p:attrNameLst>
                                      </p:cBhvr>
                                      <p:tavLst>
                                        <p:tav tm="0">
                                          <p:val>
                                            <p:strVal val="#ppt_x"/>
                                          </p:val>
                                        </p:tav>
                                        <p:tav tm="100000">
                                          <p:val>
                                            <p:strVal val="#ppt_x"/>
                                          </p:val>
                                        </p:tav>
                                      </p:tavLst>
                                    </p:anim>
                                    <p:anim calcmode="lin" valueType="num">
                                      <p:cBhvr>
                                        <p:cTn id="168" dur="1000" fill="hold"/>
                                        <p:tgtEl>
                                          <p:spTgt spid="36"/>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fade">
                                      <p:cBhvr>
                                        <p:cTn id="171" dur="1000"/>
                                        <p:tgtEl>
                                          <p:spTgt spid="37"/>
                                        </p:tgtEl>
                                      </p:cBhvr>
                                    </p:animEffect>
                                    <p:anim calcmode="lin" valueType="num">
                                      <p:cBhvr>
                                        <p:cTn id="172" dur="1000" fill="hold"/>
                                        <p:tgtEl>
                                          <p:spTgt spid="37"/>
                                        </p:tgtEl>
                                        <p:attrNameLst>
                                          <p:attrName>ppt_x</p:attrName>
                                        </p:attrNameLst>
                                      </p:cBhvr>
                                      <p:tavLst>
                                        <p:tav tm="0">
                                          <p:val>
                                            <p:strVal val="#ppt_x"/>
                                          </p:val>
                                        </p:tav>
                                        <p:tav tm="100000">
                                          <p:val>
                                            <p:strVal val="#ppt_x"/>
                                          </p:val>
                                        </p:tav>
                                      </p:tavLst>
                                    </p:anim>
                                    <p:anim calcmode="lin" valueType="num">
                                      <p:cBhvr>
                                        <p:cTn id="173" dur="1000" fill="hold"/>
                                        <p:tgtEl>
                                          <p:spTgt spid="37"/>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fade">
                                      <p:cBhvr>
                                        <p:cTn id="176" dur="1000"/>
                                        <p:tgtEl>
                                          <p:spTgt spid="38"/>
                                        </p:tgtEl>
                                      </p:cBhvr>
                                    </p:animEffect>
                                    <p:anim calcmode="lin" valueType="num">
                                      <p:cBhvr>
                                        <p:cTn id="177" dur="1000" fill="hold"/>
                                        <p:tgtEl>
                                          <p:spTgt spid="38"/>
                                        </p:tgtEl>
                                        <p:attrNameLst>
                                          <p:attrName>ppt_x</p:attrName>
                                        </p:attrNameLst>
                                      </p:cBhvr>
                                      <p:tavLst>
                                        <p:tav tm="0">
                                          <p:val>
                                            <p:strVal val="#ppt_x"/>
                                          </p:val>
                                        </p:tav>
                                        <p:tav tm="100000">
                                          <p:val>
                                            <p:strVal val="#ppt_x"/>
                                          </p:val>
                                        </p:tav>
                                      </p:tavLst>
                                    </p:anim>
                                    <p:anim calcmode="lin" valueType="num">
                                      <p:cBhvr>
                                        <p:cTn id="178" dur="1000" fill="hold"/>
                                        <p:tgtEl>
                                          <p:spTgt spid="38"/>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fade">
                                      <p:cBhvr>
                                        <p:cTn id="181" dur="1000"/>
                                        <p:tgtEl>
                                          <p:spTgt spid="39"/>
                                        </p:tgtEl>
                                      </p:cBhvr>
                                    </p:animEffect>
                                    <p:anim calcmode="lin" valueType="num">
                                      <p:cBhvr>
                                        <p:cTn id="182" dur="1000" fill="hold"/>
                                        <p:tgtEl>
                                          <p:spTgt spid="39"/>
                                        </p:tgtEl>
                                        <p:attrNameLst>
                                          <p:attrName>ppt_x</p:attrName>
                                        </p:attrNameLst>
                                      </p:cBhvr>
                                      <p:tavLst>
                                        <p:tav tm="0">
                                          <p:val>
                                            <p:strVal val="#ppt_x"/>
                                          </p:val>
                                        </p:tav>
                                        <p:tav tm="100000">
                                          <p:val>
                                            <p:strVal val="#ppt_x"/>
                                          </p:val>
                                        </p:tav>
                                      </p:tavLst>
                                    </p:anim>
                                    <p:anim calcmode="lin" valueType="num">
                                      <p:cBhvr>
                                        <p:cTn id="183" dur="1000" fill="hold"/>
                                        <p:tgtEl>
                                          <p:spTgt spid="39"/>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40"/>
                                        </p:tgtEl>
                                        <p:attrNameLst>
                                          <p:attrName>style.visibility</p:attrName>
                                        </p:attrNameLst>
                                      </p:cBhvr>
                                      <p:to>
                                        <p:strVal val="visible"/>
                                      </p:to>
                                    </p:set>
                                    <p:animEffect transition="in" filter="fade">
                                      <p:cBhvr>
                                        <p:cTn id="186" dur="1000"/>
                                        <p:tgtEl>
                                          <p:spTgt spid="40"/>
                                        </p:tgtEl>
                                      </p:cBhvr>
                                    </p:animEffect>
                                    <p:anim calcmode="lin" valueType="num">
                                      <p:cBhvr>
                                        <p:cTn id="187" dur="1000" fill="hold"/>
                                        <p:tgtEl>
                                          <p:spTgt spid="40"/>
                                        </p:tgtEl>
                                        <p:attrNameLst>
                                          <p:attrName>ppt_x</p:attrName>
                                        </p:attrNameLst>
                                      </p:cBhvr>
                                      <p:tavLst>
                                        <p:tav tm="0">
                                          <p:val>
                                            <p:strVal val="#ppt_x"/>
                                          </p:val>
                                        </p:tav>
                                        <p:tav tm="100000">
                                          <p:val>
                                            <p:strVal val="#ppt_x"/>
                                          </p:val>
                                        </p:tav>
                                      </p:tavLst>
                                    </p:anim>
                                    <p:anim calcmode="lin" valueType="num">
                                      <p:cBhvr>
                                        <p:cTn id="188" dur="1000" fill="hold"/>
                                        <p:tgtEl>
                                          <p:spTgt spid="40"/>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41"/>
                                        </p:tgtEl>
                                        <p:attrNameLst>
                                          <p:attrName>style.visibility</p:attrName>
                                        </p:attrNameLst>
                                      </p:cBhvr>
                                      <p:to>
                                        <p:strVal val="visible"/>
                                      </p:to>
                                    </p:set>
                                    <p:animEffect transition="in" filter="fade">
                                      <p:cBhvr>
                                        <p:cTn id="191" dur="1000"/>
                                        <p:tgtEl>
                                          <p:spTgt spid="41"/>
                                        </p:tgtEl>
                                      </p:cBhvr>
                                    </p:animEffect>
                                    <p:anim calcmode="lin" valueType="num">
                                      <p:cBhvr>
                                        <p:cTn id="192" dur="1000" fill="hold"/>
                                        <p:tgtEl>
                                          <p:spTgt spid="41"/>
                                        </p:tgtEl>
                                        <p:attrNameLst>
                                          <p:attrName>ppt_x</p:attrName>
                                        </p:attrNameLst>
                                      </p:cBhvr>
                                      <p:tavLst>
                                        <p:tav tm="0">
                                          <p:val>
                                            <p:strVal val="#ppt_x"/>
                                          </p:val>
                                        </p:tav>
                                        <p:tav tm="100000">
                                          <p:val>
                                            <p:strVal val="#ppt_x"/>
                                          </p:val>
                                        </p:tav>
                                      </p:tavLst>
                                    </p:anim>
                                    <p:anim calcmode="lin" valueType="num">
                                      <p:cBhvr>
                                        <p:cTn id="193" dur="1000" fill="hold"/>
                                        <p:tgtEl>
                                          <p:spTgt spid="41"/>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fade">
                                      <p:cBhvr>
                                        <p:cTn id="196" dur="1000"/>
                                        <p:tgtEl>
                                          <p:spTgt spid="42"/>
                                        </p:tgtEl>
                                      </p:cBhvr>
                                    </p:animEffect>
                                    <p:anim calcmode="lin" valueType="num">
                                      <p:cBhvr>
                                        <p:cTn id="197" dur="1000" fill="hold"/>
                                        <p:tgtEl>
                                          <p:spTgt spid="42"/>
                                        </p:tgtEl>
                                        <p:attrNameLst>
                                          <p:attrName>ppt_x</p:attrName>
                                        </p:attrNameLst>
                                      </p:cBhvr>
                                      <p:tavLst>
                                        <p:tav tm="0">
                                          <p:val>
                                            <p:strVal val="#ppt_x"/>
                                          </p:val>
                                        </p:tav>
                                        <p:tav tm="100000">
                                          <p:val>
                                            <p:strVal val="#ppt_x"/>
                                          </p:val>
                                        </p:tav>
                                      </p:tavLst>
                                    </p:anim>
                                    <p:anim calcmode="lin" valueType="num">
                                      <p:cBhvr>
                                        <p:cTn id="198" dur="1000" fill="hold"/>
                                        <p:tgtEl>
                                          <p:spTgt spid="42"/>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43"/>
                                        </p:tgtEl>
                                        <p:attrNameLst>
                                          <p:attrName>style.visibility</p:attrName>
                                        </p:attrNameLst>
                                      </p:cBhvr>
                                      <p:to>
                                        <p:strVal val="visible"/>
                                      </p:to>
                                    </p:set>
                                    <p:animEffect transition="in" filter="fade">
                                      <p:cBhvr>
                                        <p:cTn id="201" dur="1000"/>
                                        <p:tgtEl>
                                          <p:spTgt spid="43"/>
                                        </p:tgtEl>
                                      </p:cBhvr>
                                    </p:animEffect>
                                    <p:anim calcmode="lin" valueType="num">
                                      <p:cBhvr>
                                        <p:cTn id="202" dur="1000" fill="hold"/>
                                        <p:tgtEl>
                                          <p:spTgt spid="43"/>
                                        </p:tgtEl>
                                        <p:attrNameLst>
                                          <p:attrName>ppt_x</p:attrName>
                                        </p:attrNameLst>
                                      </p:cBhvr>
                                      <p:tavLst>
                                        <p:tav tm="0">
                                          <p:val>
                                            <p:strVal val="#ppt_x"/>
                                          </p:val>
                                        </p:tav>
                                        <p:tav tm="100000">
                                          <p:val>
                                            <p:strVal val="#ppt_x"/>
                                          </p:val>
                                        </p:tav>
                                      </p:tavLst>
                                    </p:anim>
                                    <p:anim calcmode="lin" valueType="num">
                                      <p:cBhvr>
                                        <p:cTn id="203" dur="1000" fill="hold"/>
                                        <p:tgtEl>
                                          <p:spTgt spid="43"/>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fade">
                                      <p:cBhvr>
                                        <p:cTn id="206" dur="1000"/>
                                        <p:tgtEl>
                                          <p:spTgt spid="44"/>
                                        </p:tgtEl>
                                      </p:cBhvr>
                                    </p:animEffect>
                                    <p:anim calcmode="lin" valueType="num">
                                      <p:cBhvr>
                                        <p:cTn id="207" dur="1000" fill="hold"/>
                                        <p:tgtEl>
                                          <p:spTgt spid="44"/>
                                        </p:tgtEl>
                                        <p:attrNameLst>
                                          <p:attrName>ppt_x</p:attrName>
                                        </p:attrNameLst>
                                      </p:cBhvr>
                                      <p:tavLst>
                                        <p:tav tm="0">
                                          <p:val>
                                            <p:strVal val="#ppt_x"/>
                                          </p:val>
                                        </p:tav>
                                        <p:tav tm="100000">
                                          <p:val>
                                            <p:strVal val="#ppt_x"/>
                                          </p:val>
                                        </p:tav>
                                      </p:tavLst>
                                    </p:anim>
                                    <p:anim calcmode="lin" valueType="num">
                                      <p:cBhvr>
                                        <p:cTn id="208" dur="1000" fill="hold"/>
                                        <p:tgtEl>
                                          <p:spTgt spid="44"/>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45"/>
                                        </p:tgtEl>
                                        <p:attrNameLst>
                                          <p:attrName>style.visibility</p:attrName>
                                        </p:attrNameLst>
                                      </p:cBhvr>
                                      <p:to>
                                        <p:strVal val="visible"/>
                                      </p:to>
                                    </p:set>
                                    <p:animEffect transition="in" filter="fade">
                                      <p:cBhvr>
                                        <p:cTn id="211" dur="1000"/>
                                        <p:tgtEl>
                                          <p:spTgt spid="45"/>
                                        </p:tgtEl>
                                      </p:cBhvr>
                                    </p:animEffect>
                                    <p:anim calcmode="lin" valueType="num">
                                      <p:cBhvr>
                                        <p:cTn id="212" dur="1000" fill="hold"/>
                                        <p:tgtEl>
                                          <p:spTgt spid="45"/>
                                        </p:tgtEl>
                                        <p:attrNameLst>
                                          <p:attrName>ppt_x</p:attrName>
                                        </p:attrNameLst>
                                      </p:cBhvr>
                                      <p:tavLst>
                                        <p:tav tm="0">
                                          <p:val>
                                            <p:strVal val="#ppt_x"/>
                                          </p:val>
                                        </p:tav>
                                        <p:tav tm="100000">
                                          <p:val>
                                            <p:strVal val="#ppt_x"/>
                                          </p:val>
                                        </p:tav>
                                      </p:tavLst>
                                    </p:anim>
                                    <p:anim calcmode="lin" valueType="num">
                                      <p:cBhvr>
                                        <p:cTn id="213" dur="1000" fill="hold"/>
                                        <p:tgtEl>
                                          <p:spTgt spid="45"/>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46"/>
                                        </p:tgtEl>
                                        <p:attrNameLst>
                                          <p:attrName>style.visibility</p:attrName>
                                        </p:attrNameLst>
                                      </p:cBhvr>
                                      <p:to>
                                        <p:strVal val="visible"/>
                                      </p:to>
                                    </p:set>
                                    <p:animEffect transition="in" filter="fade">
                                      <p:cBhvr>
                                        <p:cTn id="216" dur="1000"/>
                                        <p:tgtEl>
                                          <p:spTgt spid="46"/>
                                        </p:tgtEl>
                                      </p:cBhvr>
                                    </p:animEffect>
                                    <p:anim calcmode="lin" valueType="num">
                                      <p:cBhvr>
                                        <p:cTn id="217" dur="1000" fill="hold"/>
                                        <p:tgtEl>
                                          <p:spTgt spid="46"/>
                                        </p:tgtEl>
                                        <p:attrNameLst>
                                          <p:attrName>ppt_x</p:attrName>
                                        </p:attrNameLst>
                                      </p:cBhvr>
                                      <p:tavLst>
                                        <p:tav tm="0">
                                          <p:val>
                                            <p:strVal val="#ppt_x"/>
                                          </p:val>
                                        </p:tav>
                                        <p:tav tm="100000">
                                          <p:val>
                                            <p:strVal val="#ppt_x"/>
                                          </p:val>
                                        </p:tav>
                                      </p:tavLst>
                                    </p:anim>
                                    <p:anim calcmode="lin" valueType="num">
                                      <p:cBhvr>
                                        <p:cTn id="2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5CF68D-F51A-42A1-914C-BE3A39C50BEA}"/>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386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9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İzlemi</a:t>
            </a:r>
            <a:endParaRPr kumimoji="0" lang="tr-TR" sz="29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C69330AA-D0E3-4899-A889-4107AE67A615}"/>
              </a:ext>
            </a:extLst>
          </p:cNvPr>
          <p:cNvGraphicFramePr/>
          <p:nvPr>
            <p:extLst/>
          </p:nvPr>
        </p:nvGraphicFramePr>
        <p:xfrm>
          <a:off x="565333" y="1077747"/>
          <a:ext cx="2192121" cy="4926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D0A420A-482A-4C14-BBBD-F9BF9F94100D}"/>
              </a:ext>
            </a:extLst>
          </p:cNvPr>
          <p:cNvGraphicFramePr/>
          <p:nvPr>
            <p:extLst/>
          </p:nvPr>
        </p:nvGraphicFramePr>
        <p:xfrm>
          <a:off x="2848141" y="1091369"/>
          <a:ext cx="1893205" cy="49262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05FE44BC-A386-4DFB-8E5C-7DE783ACF1A2}"/>
              </a:ext>
            </a:extLst>
          </p:cNvPr>
          <p:cNvGraphicFramePr/>
          <p:nvPr>
            <p:extLst/>
          </p:nvPr>
        </p:nvGraphicFramePr>
        <p:xfrm>
          <a:off x="4566869" y="1062251"/>
          <a:ext cx="4946284" cy="47334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extLst/>
          </p:nvPr>
        </p:nvGraphicFramePr>
        <p:xfrm>
          <a:off x="9364571" y="1062251"/>
          <a:ext cx="1949817" cy="492624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6" name="Rectangle 15">
            <a:extLst>
              <a:ext uri="{FF2B5EF4-FFF2-40B4-BE49-F238E27FC236}">
                <a16:creationId xmlns:a16="http://schemas.microsoft.com/office/drawing/2014/main" id="{3CE4CC0F-5B8D-46E1-9D66-00BC7630FB1A}"/>
              </a:ext>
            </a:extLst>
          </p:cNvPr>
          <p:cNvSpPr/>
          <p:nvPr/>
        </p:nvSpPr>
        <p:spPr>
          <a:xfrm>
            <a:off x="897367" y="1172664"/>
            <a:ext cx="1632475"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rPr>
              <a:t>Erken Tanı</a:t>
            </a:r>
          </a:p>
        </p:txBody>
      </p:sp>
      <p:sp>
        <p:nvSpPr>
          <p:cNvPr id="17" name="Rectangle 16">
            <a:extLst>
              <a:ext uri="{FF2B5EF4-FFF2-40B4-BE49-F238E27FC236}">
                <a16:creationId xmlns:a16="http://schemas.microsoft.com/office/drawing/2014/main" id="{B1F26470-2A38-470A-962A-67DD718F93C4}"/>
              </a:ext>
            </a:extLst>
          </p:cNvPr>
          <p:cNvSpPr/>
          <p:nvPr/>
        </p:nvSpPr>
        <p:spPr>
          <a:xfrm>
            <a:off x="5020881" y="1484975"/>
            <a:ext cx="4038259" cy="82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Düzenli</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İ</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zlem</a:t>
            </a:r>
            <a:r>
              <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rPr>
              <a:t> </a:t>
            </a:r>
          </a:p>
        </p:txBody>
      </p:sp>
      <p:sp>
        <p:nvSpPr>
          <p:cNvPr id="19" name="Rectangle 18">
            <a:extLst>
              <a:ext uri="{FF2B5EF4-FFF2-40B4-BE49-F238E27FC236}">
                <a16:creationId xmlns:a16="http://schemas.microsoft.com/office/drawing/2014/main" id="{CBD61524-AABC-4582-B2E7-0C3C528F6150}"/>
              </a:ext>
            </a:extLst>
          </p:cNvPr>
          <p:cNvSpPr/>
          <p:nvPr/>
        </p:nvSpPr>
        <p:spPr>
          <a:xfrm>
            <a:off x="9394436" y="1611404"/>
            <a:ext cx="1939477" cy="83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355600" rtl="0" eaLnBrk="1" fontAlgn="auto" latinLnBrk="0" hangingPunct="1">
              <a:spcBef>
                <a:spcPts val="0"/>
              </a:spcBef>
              <a:spcAft>
                <a:spcPts val="0"/>
              </a:spcAft>
              <a:buClr>
                <a:srgbClr val="C00000"/>
              </a:buClr>
              <a:buSzTx/>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Komplikasyon İzlemi </a:t>
            </a:r>
          </a:p>
        </p:txBody>
      </p:sp>
      <p:sp>
        <p:nvSpPr>
          <p:cNvPr id="21" name="Rectangle 20">
            <a:extLst>
              <a:ext uri="{FF2B5EF4-FFF2-40B4-BE49-F238E27FC236}">
                <a16:creationId xmlns:a16="http://schemas.microsoft.com/office/drawing/2014/main" id="{80858B2F-2C5D-4B43-BD5F-0CBDC127586A}"/>
              </a:ext>
            </a:extLst>
          </p:cNvPr>
          <p:cNvSpPr/>
          <p:nvPr/>
        </p:nvSpPr>
        <p:spPr>
          <a:xfrm>
            <a:off x="2917034" y="1168615"/>
            <a:ext cx="1789804"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Tedavi</a:t>
            </a:r>
            <a:endPar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2090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Graphic spid="11" grpId="0">
        <p:bldAsOne/>
      </p:bldGraphic>
      <p:bldP spid="16" grpId="0"/>
      <p:bldP spid="17" grpId="0"/>
      <p:bldP spid="19" grpId="0"/>
      <p:bldP spid="21"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5" y="600888"/>
            <a:ext cx="10955482"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Basamak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Hizmet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Sunumunda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Algoritması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8E0D1C9-9D4E-40B7-B0A6-9B18326DC025}"/>
              </a:ext>
            </a:extLst>
          </p:cNvPr>
          <p:cNvPicPr>
            <a:picLocks noChangeAspect="1"/>
          </p:cNvPicPr>
          <p:nvPr/>
        </p:nvPicPr>
        <p:blipFill>
          <a:blip r:embed="rId2"/>
          <a:stretch>
            <a:fillRect/>
          </a:stretch>
        </p:blipFill>
        <p:spPr>
          <a:xfrm>
            <a:off x="3232879" y="1042737"/>
            <a:ext cx="6281900" cy="4796590"/>
          </a:xfrm>
          <a:prstGeom prst="rect">
            <a:avLst/>
          </a:prstGeom>
        </p:spPr>
      </p:pic>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460604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55F9B938-149F-40D7-911A-AE2A77592348}"/>
              </a:ext>
            </a:extLst>
          </p:cNvPr>
          <p:cNvGraphicFramePr>
            <a:graphicFrameLocks noChangeAspect="1"/>
          </p:cNvGraphicFramePr>
          <p:nvPr>
            <p:extLst/>
          </p:nvPr>
        </p:nvGraphicFramePr>
        <p:xfrm>
          <a:off x="4299283" y="498159"/>
          <a:ext cx="7049532" cy="5327083"/>
        </p:xfrm>
        <a:graphic>
          <a:graphicData uri="http://schemas.openxmlformats.org/presentationml/2006/ole">
            <mc:AlternateContent xmlns:mc="http://schemas.openxmlformats.org/markup-compatibility/2006">
              <mc:Choice xmlns:v="urn:schemas-microsoft-com:vml" Requires="v">
                <p:oleObj spid="_x0000_s2062" r:id="rId3" imgW="16808783" imgH="19431000" progId="Visio.Drawing.15">
                  <p:embed/>
                </p:oleObj>
              </mc:Choice>
              <mc:Fallback>
                <p:oleObj r:id="rId3" imgW="16808783" imgH="19431000" progId="Visio.Drawing.15">
                  <p:embed/>
                  <p:pic>
                    <p:nvPicPr>
                      <p:cNvPr id="5" name="Object 4">
                        <a:extLst>
                          <a:ext uri="{FF2B5EF4-FFF2-40B4-BE49-F238E27FC236}">
                            <a16:creationId xmlns:a16="http://schemas.microsoft.com/office/drawing/2014/main" id="{55F9B938-149F-40D7-911A-AE2A77592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283" y="498159"/>
                        <a:ext cx="7049532" cy="5327083"/>
                      </a:xfrm>
                      <a:prstGeom prst="rect">
                        <a:avLst/>
                      </a:prstGeom>
                      <a:noFill/>
                    </p:spPr>
                  </p:pic>
                </p:oleObj>
              </mc:Fallback>
            </mc:AlternateContent>
          </a:graphicData>
        </a:graphic>
      </p:graphicFrame>
      <p:sp>
        <p:nvSpPr>
          <p:cNvPr id="6" name="TextBox 6">
            <a:extLst>
              <a:ext uri="{FF2B5EF4-FFF2-40B4-BE49-F238E27FC236}">
                <a16:creationId xmlns:a16="http://schemas.microsoft.com/office/drawing/2014/main" id="{DD1A5A57-4303-4C99-920F-FCC816C3814A}"/>
              </a:ext>
            </a:extLst>
          </p:cNvPr>
          <p:cNvSpPr txBox="1"/>
          <p:nvPr/>
        </p:nvSpPr>
        <p:spPr>
          <a:xfrm>
            <a:off x="562749" y="1482171"/>
            <a:ext cx="3736534" cy="3359061"/>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hastalığı</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değerlendirmesi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algoritması</a:t>
            </a:r>
            <a:r>
              <a:rPr lang="en-US" sz="2400" dirty="0">
                <a:solidFill>
                  <a:prstClr val="black">
                    <a:lumMod val="75000"/>
                    <a:lumOff val="25000"/>
                  </a:prstClr>
                </a:solidFill>
                <a:latin typeface="Calibri" panose="020F0502020204030204"/>
              </a:rPr>
              <a:t>”</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için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lang="en-US" sz="2400" b="1" dirty="0">
                <a:solidFill>
                  <a:prstClr val="black">
                    <a:lumMod val="75000"/>
                    <a:lumOff val="25000"/>
                  </a:prstClr>
                </a:solidFill>
                <a:latin typeface="Calibri" panose="020F0502020204030204"/>
              </a:rPr>
              <a:t>H</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astalığını</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lang="en-US" sz="2400" b="1" dirty="0">
                <a:solidFill>
                  <a:prstClr val="black">
                    <a:lumMod val="75000"/>
                    <a:lumOff val="25000"/>
                  </a:prstClr>
                </a:solidFill>
                <a:latin typeface="Calibri" panose="020F0502020204030204"/>
              </a:rPr>
              <a:t>D</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eğerlendirme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Kılavuzunu</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inceleyebilirsiniz</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4592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503C75-4204-410E-8CED-62D1215856E1}"/>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646331"/>
          </a:xfrm>
          <a:prstGeom prst="rect">
            <a:avLst/>
          </a:prstGeom>
          <a:solidFill>
            <a:schemeClr val="bg1">
              <a:alpha val="4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Astımlı Hastada İzlem Parametreleri ve Sıklıkları-1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700" b="1" dirty="0">
              <a:solidFill>
                <a:prstClr val="black">
                  <a:lumMod val="75000"/>
                  <a:lumOff val="25000"/>
                </a:prstClr>
              </a:solidFill>
              <a:latin typeface="Calibri" panose="020F0502020204030204"/>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231857"/>
            <a:ext cx="10612388" cy="4938275"/>
          </a:xfrm>
          <a:prstGeom prst="rect">
            <a:avLst/>
          </a:prstGeom>
          <a:solidFill>
            <a:schemeClr val="bg1">
              <a:alpha val="48000"/>
            </a:schemeClr>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Astımlı hastaların izleminde hastalığın progresyonu ve komplikasyon gelişimininin klinik değerlendirmesi yapılırken;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faktörlerine maruziyetin sorgulanması,</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omorbiditelerin ve komplikasyonların anamnez, fizik muayene ve gerekli ek tetkiklerle belirlenmesi,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G</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ünlük fiziksel aktivitesinin izlenmesi,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T</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edavinin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değerlendirilmesi (etki, yan etkiler, inhaler tekniği),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değerlendirilmesi,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H</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astalığın sosyal belirleyicilerinin izlenmesi gerekmektedir.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lang="tr-TR" sz="2000" dirty="0">
              <a:solidFill>
                <a:prstClr val="black">
                  <a:lumMod val="75000"/>
                  <a:lumOff val="25000"/>
                </a:prstClr>
              </a:solidFill>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230829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E7BF9E-64F3-4391-A75C-BFEDFF3A01C4}"/>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a:solidFill>
            <a:schemeClr val="bg1">
              <a:alpha val="4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Astımlı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Parametreleri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Sıklıkları-2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45288"/>
            <a:ext cx="10586513" cy="1143070"/>
          </a:xfrm>
          <a:prstGeom prst="rect">
            <a:avLst/>
          </a:prstGeom>
          <a:solidFill>
            <a:schemeClr val="bg1">
              <a:alpha val="48000"/>
            </a:schemeClr>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Astımlı Hasta İçin Yıllık Muayene Parametreleri ve Sıklıkları</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5551B75A-6AD7-4D4E-B366-551FA490D6BF}"/>
              </a:ext>
            </a:extLst>
          </p:cNvPr>
          <p:cNvGraphicFramePr>
            <a:graphicFrameLocks noGrp="1"/>
          </p:cNvGraphicFramePr>
          <p:nvPr>
            <p:extLst/>
          </p:nvPr>
        </p:nvGraphicFramePr>
        <p:xfrm>
          <a:off x="675044" y="1741002"/>
          <a:ext cx="10586514" cy="4173152"/>
        </p:xfrm>
        <a:graphic>
          <a:graphicData uri="http://schemas.openxmlformats.org/drawingml/2006/table">
            <a:tbl>
              <a:tblPr firstRow="1" firstCol="1" bandRow="1"/>
              <a:tblGrid>
                <a:gridCol w="4102695">
                  <a:extLst>
                    <a:ext uri="{9D8B030D-6E8A-4147-A177-3AD203B41FA5}">
                      <a16:colId xmlns:a16="http://schemas.microsoft.com/office/drawing/2014/main" val="2205909267"/>
                    </a:ext>
                  </a:extLst>
                </a:gridCol>
                <a:gridCol w="1463149">
                  <a:extLst>
                    <a:ext uri="{9D8B030D-6E8A-4147-A177-3AD203B41FA5}">
                      <a16:colId xmlns:a16="http://schemas.microsoft.com/office/drawing/2014/main" val="2818832140"/>
                    </a:ext>
                  </a:extLst>
                </a:gridCol>
                <a:gridCol w="1410218">
                  <a:extLst>
                    <a:ext uri="{9D8B030D-6E8A-4147-A177-3AD203B41FA5}">
                      <a16:colId xmlns:a16="http://schemas.microsoft.com/office/drawing/2014/main" val="2703774907"/>
                    </a:ext>
                  </a:extLst>
                </a:gridCol>
                <a:gridCol w="1629627">
                  <a:extLst>
                    <a:ext uri="{9D8B030D-6E8A-4147-A177-3AD203B41FA5}">
                      <a16:colId xmlns:a16="http://schemas.microsoft.com/office/drawing/2014/main" val="1685580721"/>
                    </a:ext>
                  </a:extLst>
                </a:gridCol>
                <a:gridCol w="1980825">
                  <a:extLst>
                    <a:ext uri="{9D8B030D-6E8A-4147-A177-3AD203B41FA5}">
                      <a16:colId xmlns:a16="http://schemas.microsoft.com/office/drawing/2014/main" val="3791278760"/>
                    </a:ext>
                  </a:extLst>
                </a:gridCol>
              </a:tblGrid>
              <a:tr h="320367">
                <a:tc rowSpan="2">
                  <a:txBody>
                    <a:bodyPr/>
                    <a:lstStyle/>
                    <a:p>
                      <a:pPr>
                        <a:lnSpc>
                          <a:spcPct val="115000"/>
                        </a:lnSpc>
                        <a:spcAft>
                          <a:spcPts val="1000"/>
                        </a:spcAft>
                      </a:pPr>
                      <a:r>
                        <a:rPr lang="tr-TR" sz="2000" b="1" dirty="0">
                          <a:solidFill>
                            <a:srgbClr val="C00000"/>
                          </a:solidFill>
                          <a:effectLst/>
                          <a:latin typeface="+mn-lt"/>
                          <a:ea typeface="Times New Roman" panose="02020603050405020304" pitchFamily="18" charset="0"/>
                        </a:rPr>
                        <a:t> </a:t>
                      </a:r>
                      <a:endParaRPr lang="en-US" sz="2000" dirty="0">
                        <a:solidFill>
                          <a:srgbClr val="C00000"/>
                        </a:solidFill>
                        <a:effectLst/>
                        <a:latin typeface="+mn-lt"/>
                        <a:ea typeface="SimSun" panose="02010600030101010101" pitchFamily="2" charset="-122"/>
                      </a:endParaRPr>
                    </a:p>
                    <a:p>
                      <a:pPr algn="ctr">
                        <a:lnSpc>
                          <a:spcPct val="115000"/>
                        </a:lnSpc>
                        <a:spcAft>
                          <a:spcPts val="1000"/>
                        </a:spcAft>
                      </a:pPr>
                      <a:r>
                        <a:rPr lang="tr-TR" sz="2000" b="1" dirty="0">
                          <a:solidFill>
                            <a:srgbClr val="C00000"/>
                          </a:solidFill>
                          <a:effectLst/>
                          <a:latin typeface="+mn-lt"/>
                          <a:ea typeface="Times New Roman" panose="02020603050405020304" pitchFamily="18" charset="0"/>
                        </a:rPr>
                        <a:t>Fizik Muayene</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2000" b="1" dirty="0">
                          <a:solidFill>
                            <a:srgbClr val="C00000"/>
                          </a:solidFill>
                          <a:effectLst/>
                          <a:latin typeface="+mn-lt"/>
                          <a:ea typeface="Times New Roman" panose="02020603050405020304" pitchFamily="18" charset="0"/>
                        </a:rPr>
                        <a:t>1.İzlem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spcAft>
                          <a:spcPts val="1000"/>
                        </a:spcAft>
                      </a:pPr>
                      <a:r>
                        <a:rPr lang="tr-TR" sz="2000" b="1" dirty="0">
                          <a:solidFill>
                            <a:srgbClr val="C00000"/>
                          </a:solidFill>
                          <a:effectLst/>
                          <a:latin typeface="+mn-lt"/>
                          <a:ea typeface="Times New Roman" panose="02020603050405020304" pitchFamily="18" charset="0"/>
                        </a:rPr>
                        <a:t>2. 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spcAft>
                          <a:spcPts val="1000"/>
                        </a:spcAft>
                      </a:pPr>
                      <a:r>
                        <a:rPr lang="tr-TR" sz="2000" b="1" dirty="0">
                          <a:solidFill>
                            <a:srgbClr val="C00000"/>
                          </a:solidFill>
                          <a:effectLst/>
                          <a:latin typeface="+mn-lt"/>
                          <a:ea typeface="Times New Roman" panose="02020603050405020304" pitchFamily="18" charset="0"/>
                        </a:rPr>
                        <a:t>3. 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spcAft>
                          <a:spcPts val="1000"/>
                        </a:spcAft>
                      </a:pPr>
                      <a:r>
                        <a:rPr lang="tr-TR" sz="2000" b="1" dirty="0">
                          <a:solidFill>
                            <a:srgbClr val="C00000"/>
                          </a:solidFill>
                          <a:effectLst/>
                          <a:latin typeface="+mn-lt"/>
                          <a:ea typeface="Times New Roman" panose="02020603050405020304" pitchFamily="18" charset="0"/>
                        </a:rPr>
                        <a:t>4. 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extLst>
                  <a:ext uri="{0D108BD9-81ED-4DB2-BD59-A6C34878D82A}">
                    <a16:rowId xmlns:a16="http://schemas.microsoft.com/office/drawing/2014/main" val="70613312"/>
                  </a:ext>
                </a:extLst>
              </a:tr>
              <a:tr h="594615">
                <a:tc vMerge="1">
                  <a:txBody>
                    <a:bodyPr/>
                    <a:lstStyle/>
                    <a:p>
                      <a:endParaRPr lang="en-US"/>
                    </a:p>
                  </a:txBody>
                  <a:tcPr/>
                </a:tc>
                <a:tc>
                  <a:txBody>
                    <a:bodyPr/>
                    <a:lstStyle/>
                    <a:p>
                      <a:pPr algn="ctr">
                        <a:lnSpc>
                          <a:spcPct val="115000"/>
                        </a:lnSpc>
                        <a:spcAft>
                          <a:spcPts val="1000"/>
                        </a:spcAft>
                      </a:pPr>
                      <a:r>
                        <a:rPr lang="tr-TR" sz="1800" b="1" dirty="0">
                          <a:solidFill>
                            <a:srgbClr val="404040"/>
                          </a:solidFill>
                          <a:effectLst/>
                          <a:latin typeface="+mn-lt"/>
                          <a:ea typeface="Times New Roman" panose="02020603050405020304" pitchFamily="18" charset="0"/>
                        </a:rPr>
                        <a:t>İlk İzlem / Yılın İlk izlemi</a:t>
                      </a:r>
                      <a:endParaRPr lang="en-US" sz="1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1800" b="1" dirty="0">
                          <a:solidFill>
                            <a:srgbClr val="404040"/>
                          </a:solidFill>
                          <a:effectLst/>
                          <a:latin typeface="+mn-lt"/>
                          <a:ea typeface="Times New Roman" panose="02020603050405020304" pitchFamily="18" charset="0"/>
                        </a:rPr>
                        <a:t>İlk izlemden</a:t>
                      </a:r>
                      <a:endParaRPr lang="en-US" sz="1800" dirty="0">
                        <a:solidFill>
                          <a:srgbClr val="404040"/>
                        </a:solidFill>
                        <a:effectLst/>
                        <a:latin typeface="+mn-lt"/>
                        <a:ea typeface="SimSun" panose="02010600030101010101" pitchFamily="2" charset="-122"/>
                      </a:endParaRPr>
                    </a:p>
                    <a:p>
                      <a:pPr algn="ctr">
                        <a:lnSpc>
                          <a:spcPct val="115000"/>
                        </a:lnSpc>
                      </a:pPr>
                      <a:r>
                        <a:rPr lang="tr-TR" sz="1800" b="1" kern="1200" dirty="0">
                          <a:solidFill>
                            <a:srgbClr val="404040"/>
                          </a:solidFill>
                          <a:effectLst/>
                          <a:latin typeface="+mn-lt"/>
                          <a:ea typeface="Times New Roman" panose="02020603050405020304" pitchFamily="18" charset="0"/>
                          <a:cs typeface="+mn-cs"/>
                        </a:rPr>
                        <a:t>3 ay sonra</a:t>
                      </a:r>
                      <a:endParaRPr lang="en-US" sz="1800" b="1" kern="1200" dirty="0">
                        <a:solidFill>
                          <a:srgbClr val="404040"/>
                        </a:solidFill>
                        <a:effectLst/>
                        <a:latin typeface="+mn-lt"/>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1800" b="1" dirty="0">
                          <a:solidFill>
                            <a:srgbClr val="404040"/>
                          </a:solidFill>
                          <a:effectLst/>
                          <a:latin typeface="+mn-lt"/>
                          <a:ea typeface="Times New Roman" panose="02020603050405020304" pitchFamily="18" charset="0"/>
                        </a:rPr>
                        <a:t>İkinci izlemden</a:t>
                      </a:r>
                      <a:endParaRPr lang="en-US" sz="1800" dirty="0">
                        <a:solidFill>
                          <a:srgbClr val="404040"/>
                        </a:solidFill>
                        <a:effectLst/>
                        <a:latin typeface="+mn-lt"/>
                        <a:ea typeface="SimSun" panose="02010600030101010101" pitchFamily="2" charset="-122"/>
                      </a:endParaRPr>
                    </a:p>
                    <a:p>
                      <a:pPr algn="ctr">
                        <a:lnSpc>
                          <a:spcPct val="115000"/>
                        </a:lnSpc>
                      </a:pPr>
                      <a:r>
                        <a:rPr lang="tr-TR" sz="1800" b="1" dirty="0">
                          <a:solidFill>
                            <a:srgbClr val="404040"/>
                          </a:solidFill>
                          <a:effectLst/>
                          <a:latin typeface="+mn-lt"/>
                          <a:ea typeface="Times New Roman" panose="02020603050405020304" pitchFamily="18" charset="0"/>
                        </a:rPr>
                        <a:t> 3 ay sonra</a:t>
                      </a:r>
                      <a:endParaRPr lang="en-US" sz="1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1800" b="1" dirty="0">
                          <a:solidFill>
                            <a:srgbClr val="404040"/>
                          </a:solidFill>
                          <a:effectLst/>
                          <a:latin typeface="+mn-lt"/>
                          <a:ea typeface="Times New Roman" panose="02020603050405020304" pitchFamily="18" charset="0"/>
                        </a:rPr>
                        <a:t>Üçüncü izlemden </a:t>
                      </a:r>
                      <a:endParaRPr lang="en-US" sz="1800" dirty="0">
                        <a:solidFill>
                          <a:srgbClr val="404040"/>
                        </a:solidFill>
                        <a:effectLst/>
                        <a:latin typeface="+mn-lt"/>
                        <a:ea typeface="SimSun" panose="02010600030101010101" pitchFamily="2" charset="-122"/>
                      </a:endParaRPr>
                    </a:p>
                    <a:p>
                      <a:pPr algn="ctr">
                        <a:lnSpc>
                          <a:spcPct val="115000"/>
                        </a:lnSpc>
                      </a:pPr>
                      <a:r>
                        <a:rPr lang="tr-TR" sz="1800" b="1" dirty="0">
                          <a:solidFill>
                            <a:srgbClr val="404040"/>
                          </a:solidFill>
                          <a:effectLst/>
                          <a:latin typeface="+mn-lt"/>
                          <a:ea typeface="Times New Roman" panose="02020603050405020304" pitchFamily="18" charset="0"/>
                        </a:rPr>
                        <a:t>3 ay sonra</a:t>
                      </a:r>
                      <a:endParaRPr lang="en-US" sz="1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extLst>
                  <a:ext uri="{0D108BD9-81ED-4DB2-BD59-A6C34878D82A}">
                    <a16:rowId xmlns:a16="http://schemas.microsoft.com/office/drawing/2014/main" val="3033203061"/>
                  </a:ext>
                </a:extLst>
              </a:tr>
              <a:tr h="321597">
                <a:tc>
                  <a:txBody>
                    <a:bodyPr/>
                    <a:lstStyle/>
                    <a:p>
                      <a:pPr>
                        <a:lnSpc>
                          <a:spcPct val="115000"/>
                        </a:lnSpc>
                        <a:spcAft>
                          <a:spcPts val="1000"/>
                        </a:spcAft>
                      </a:pPr>
                      <a:r>
                        <a:rPr lang="tr-TR" sz="1600" dirty="0">
                          <a:solidFill>
                            <a:srgbClr val="404040"/>
                          </a:solidFill>
                          <a:effectLst/>
                          <a:latin typeface="+mn-lt"/>
                          <a:ea typeface="Times New Roman" panose="02020603050405020304" pitchFamily="18" charset="0"/>
                        </a:rPr>
                        <a:t>Solunum sistemi muayenesi </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202505976"/>
                  </a:ext>
                </a:extLst>
              </a:tr>
              <a:tr h="312903">
                <a:tc>
                  <a:txBody>
                    <a:bodyPr/>
                    <a:lstStyle/>
                    <a:p>
                      <a:pPr>
                        <a:lnSpc>
                          <a:spcPct val="115000"/>
                        </a:lnSpc>
                        <a:spcAft>
                          <a:spcPts val="1000"/>
                        </a:spcAft>
                      </a:pPr>
                      <a:r>
                        <a:rPr lang="tr-TR" sz="1600" dirty="0">
                          <a:solidFill>
                            <a:srgbClr val="404040"/>
                          </a:solidFill>
                          <a:effectLst/>
                          <a:latin typeface="+mn-lt"/>
                          <a:ea typeface="Times New Roman" panose="02020603050405020304" pitchFamily="18" charset="0"/>
                        </a:rPr>
                        <a:t>İnhaler tekniği ve uyumunun değerlendirilmesi </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1042805092"/>
                  </a:ext>
                </a:extLst>
              </a:tr>
              <a:tr h="327076">
                <a:tc>
                  <a:txBody>
                    <a:bodyPr/>
                    <a:lstStyle/>
                    <a:p>
                      <a:pPr>
                        <a:lnSpc>
                          <a:spcPct val="115000"/>
                        </a:lnSpc>
                        <a:spcAft>
                          <a:spcPts val="1000"/>
                        </a:spcAft>
                      </a:pPr>
                      <a:r>
                        <a:rPr lang="tr-TR" sz="1600" dirty="0">
                          <a:solidFill>
                            <a:srgbClr val="404040"/>
                          </a:solidFill>
                          <a:effectLst/>
                          <a:latin typeface="+mn-lt"/>
                          <a:ea typeface="Times New Roman" panose="02020603050405020304" pitchFamily="18" charset="0"/>
                        </a:rPr>
                        <a:t>İlaç yan etkilerinin değerlendirilmesi</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3085004949"/>
                  </a:ext>
                </a:extLst>
              </a:tr>
              <a:tr h="2159396">
                <a:tc>
                  <a:txBody>
                    <a:bodyPr/>
                    <a:lstStyle/>
                    <a:p>
                      <a:pPr>
                        <a:lnSpc>
                          <a:spcPct val="115000"/>
                        </a:lnSpc>
                      </a:pPr>
                      <a:r>
                        <a:rPr lang="tr-TR" sz="1600" dirty="0">
                          <a:solidFill>
                            <a:srgbClr val="404040"/>
                          </a:solidFill>
                          <a:effectLst/>
                          <a:latin typeface="+mn-lt"/>
                          <a:ea typeface="Times New Roman" panose="02020603050405020304" pitchFamily="18" charset="0"/>
                        </a:rPr>
                        <a:t>Yaşam Tarzına İlişkin Tavsiyeler</a:t>
                      </a:r>
                      <a:endParaRPr lang="en-US" sz="2400" dirty="0">
                        <a:solidFill>
                          <a:srgbClr val="404040"/>
                        </a:solidFill>
                        <a:effectLst/>
                        <a:latin typeface="+mn-lt"/>
                        <a:ea typeface="SimSun" panose="02010600030101010101" pitchFamily="2" charset="-122"/>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Sağlıklı beslenme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Fizik aktivite </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Tütün ve tütün mamulleri kullanmama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Isınma ya da yemek pişirme amaçlı duman maruziyetinden korunma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Mesleksel </a:t>
                      </a:r>
                      <a:r>
                        <a:rPr lang="tr-TR" sz="1400" dirty="0" err="1">
                          <a:solidFill>
                            <a:srgbClr val="404040"/>
                          </a:solidFill>
                          <a:effectLst/>
                          <a:latin typeface="+mn-lt"/>
                          <a:ea typeface="Times New Roman" panose="02020603050405020304" pitchFamily="18" charset="0"/>
                          <a:cs typeface="Times New Roman" panose="02020603050405020304" pitchFamily="18" charset="0"/>
                        </a:rPr>
                        <a:t>maruziyeti</a:t>
                      </a:r>
                      <a:r>
                        <a:rPr lang="tr-TR" sz="1400" dirty="0">
                          <a:solidFill>
                            <a:srgbClr val="404040"/>
                          </a:solidFill>
                          <a:effectLst/>
                          <a:latin typeface="+mn-lt"/>
                          <a:ea typeface="Times New Roman" panose="02020603050405020304" pitchFamily="18" charset="0"/>
                          <a:cs typeface="Times New Roman" panose="02020603050405020304" pitchFamily="18" charset="0"/>
                        </a:rPr>
                        <a:t> </a:t>
                      </a:r>
                      <a:r>
                        <a:rPr lang="tr-TR" sz="1400" dirty="0" smtClean="0">
                          <a:solidFill>
                            <a:srgbClr val="404040"/>
                          </a:solidFill>
                          <a:effectLst/>
                          <a:latin typeface="+mn-lt"/>
                          <a:ea typeface="Times New Roman" panose="02020603050405020304" pitchFamily="18" charset="0"/>
                          <a:cs typeface="Times New Roman" panose="02020603050405020304" pitchFamily="18" charset="0"/>
                        </a:rPr>
                        <a:t>engelleme </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İç ortam hava kirliliğine yönelik önlem önerileri</a:t>
                      </a:r>
                    </a:p>
                    <a:p>
                      <a:pPr marL="342900" lvl="0" indent="-342900">
                        <a:lnSpc>
                          <a:spcPct val="115000"/>
                        </a:lnSpc>
                        <a:spcAft>
                          <a:spcPts val="1000"/>
                        </a:spcAft>
                        <a:buFont typeface="Calibri" panose="020F0502020204030204" pitchFamily="34" charset="0"/>
                        <a:buChar char="-"/>
                      </a:pPr>
                      <a:endParaRPr lang="en-US" sz="600" dirty="0">
                        <a:solidFill>
                          <a:srgbClr val="40404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SimSun" panose="02010600030101010101" pitchFamily="2" charset="-122"/>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SimSun" panose="02010600030101010101" pitchFamily="2" charset="-122"/>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SimSun" panose="02010600030101010101" pitchFamily="2" charset="-122"/>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SimSun" panose="02010600030101010101" pitchFamily="2" charset="-122"/>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396420743"/>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321082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510031-DF5B-4D24-A86F-6C2426BB085E}"/>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a:solidFill>
            <a:schemeClr val="bg1">
              <a:alpha val="4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Astımlı </a:t>
            </a:r>
            <a:r>
              <a:rPr lang="tr-TR" sz="2800" b="1" dirty="0">
                <a:solidFill>
                  <a:prstClr val="black">
                    <a:lumMod val="75000"/>
                    <a:lumOff val="25000"/>
                  </a:prstClr>
                </a:solidFill>
                <a:latin typeface="Calibri" panose="020F0502020204030204"/>
              </a:rPr>
              <a:t>Hastada İzlem Parametreleri ve Sıklıkları-</a:t>
            </a:r>
            <a:r>
              <a:rPr lang="en-US" sz="2800" b="1" dirty="0">
                <a:solidFill>
                  <a:prstClr val="black">
                    <a:lumMod val="75000"/>
                    <a:lumOff val="25000"/>
                  </a:prstClr>
                </a:solidFill>
                <a:latin typeface="Calibri" panose="020F0502020204030204"/>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800" b="1" dirty="0">
              <a:solidFill>
                <a:prstClr val="black">
                  <a:lumMod val="75000"/>
                  <a:lumOff val="25000"/>
                </a:prstClr>
              </a:solidFill>
              <a:latin typeface="Calibri" panose="020F0502020204030204"/>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369876"/>
            <a:ext cx="10586513" cy="729110"/>
          </a:xfrm>
          <a:prstGeom prst="rect">
            <a:avLst/>
          </a:prstGeom>
          <a:solidFill>
            <a:schemeClr val="bg1">
              <a:alpha val="48000"/>
            </a:schemeClr>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Astımlı Hasta İçin Laboratuvar Tetkikleri ve Sıklıkları</a:t>
            </a:r>
            <a:endParaRPr kumimoji="0" lang="en-US" sz="24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4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89101DB8-E02E-4438-A34E-B93FF952AAB4}"/>
              </a:ext>
            </a:extLst>
          </p:cNvPr>
          <p:cNvGraphicFramePr>
            <a:graphicFrameLocks noGrp="1"/>
          </p:cNvGraphicFramePr>
          <p:nvPr>
            <p:extLst/>
          </p:nvPr>
        </p:nvGraphicFramePr>
        <p:xfrm>
          <a:off x="675044" y="2095873"/>
          <a:ext cx="10586513" cy="2064363"/>
        </p:xfrm>
        <a:graphic>
          <a:graphicData uri="http://schemas.openxmlformats.org/drawingml/2006/table">
            <a:tbl>
              <a:tblPr firstRow="1" firstCol="1" bandRow="1"/>
              <a:tblGrid>
                <a:gridCol w="3531725">
                  <a:extLst>
                    <a:ext uri="{9D8B030D-6E8A-4147-A177-3AD203B41FA5}">
                      <a16:colId xmlns:a16="http://schemas.microsoft.com/office/drawing/2014/main" val="193836735"/>
                    </a:ext>
                  </a:extLst>
                </a:gridCol>
                <a:gridCol w="1826562">
                  <a:extLst>
                    <a:ext uri="{9D8B030D-6E8A-4147-A177-3AD203B41FA5}">
                      <a16:colId xmlns:a16="http://schemas.microsoft.com/office/drawing/2014/main" val="336224321"/>
                    </a:ext>
                  </a:extLst>
                </a:gridCol>
                <a:gridCol w="1555334">
                  <a:extLst>
                    <a:ext uri="{9D8B030D-6E8A-4147-A177-3AD203B41FA5}">
                      <a16:colId xmlns:a16="http://schemas.microsoft.com/office/drawing/2014/main" val="385040229"/>
                    </a:ext>
                  </a:extLst>
                </a:gridCol>
                <a:gridCol w="1640793">
                  <a:extLst>
                    <a:ext uri="{9D8B030D-6E8A-4147-A177-3AD203B41FA5}">
                      <a16:colId xmlns:a16="http://schemas.microsoft.com/office/drawing/2014/main" val="806317293"/>
                    </a:ext>
                  </a:extLst>
                </a:gridCol>
                <a:gridCol w="2032099">
                  <a:extLst>
                    <a:ext uri="{9D8B030D-6E8A-4147-A177-3AD203B41FA5}">
                      <a16:colId xmlns:a16="http://schemas.microsoft.com/office/drawing/2014/main" val="3037003933"/>
                    </a:ext>
                  </a:extLst>
                </a:gridCol>
              </a:tblGrid>
              <a:tr h="485626">
                <a:tc>
                  <a:txBody>
                    <a:bodyPr/>
                    <a:lstStyle/>
                    <a:p>
                      <a:pPr algn="ctr">
                        <a:lnSpc>
                          <a:spcPct val="115000"/>
                        </a:lnSpc>
                        <a:spcAft>
                          <a:spcPts val="1000"/>
                        </a:spcAft>
                      </a:pPr>
                      <a:r>
                        <a:rPr lang="tr-TR" sz="2000" b="1" dirty="0">
                          <a:solidFill>
                            <a:srgbClr val="C00000"/>
                          </a:solidFill>
                          <a:effectLst/>
                          <a:latin typeface="+mn-lt"/>
                          <a:ea typeface="Times New Roman" panose="02020603050405020304" pitchFamily="18" charset="0"/>
                        </a:rPr>
                        <a:t>Laboratuvar Tetkikleri</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pPr>
                      <a:r>
                        <a:rPr lang="tr-TR" sz="2000" b="1" dirty="0">
                          <a:solidFill>
                            <a:srgbClr val="C00000"/>
                          </a:solidFill>
                          <a:effectLst/>
                          <a:latin typeface="+mn-lt"/>
                          <a:ea typeface="Times New Roman" panose="02020603050405020304" pitchFamily="18" charset="0"/>
                        </a:rPr>
                        <a:t>1.İzlem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2000" b="1" dirty="0">
                          <a:solidFill>
                            <a:srgbClr val="C00000"/>
                          </a:solidFill>
                          <a:effectLst/>
                          <a:latin typeface="+mn-lt"/>
                          <a:ea typeface="Times New Roman" panose="02020603050405020304" pitchFamily="18" charset="0"/>
                        </a:rPr>
                        <a:t>2. 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2000" b="1" dirty="0">
                          <a:solidFill>
                            <a:srgbClr val="C00000"/>
                          </a:solidFill>
                          <a:effectLst/>
                          <a:latin typeface="+mn-lt"/>
                          <a:ea typeface="Times New Roman" panose="02020603050405020304" pitchFamily="18" charset="0"/>
                        </a:rPr>
                        <a:t>3. 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2000" b="1" dirty="0">
                          <a:solidFill>
                            <a:srgbClr val="C00000"/>
                          </a:solidFill>
                          <a:effectLst/>
                          <a:latin typeface="+mn-lt"/>
                          <a:ea typeface="Times New Roman" panose="02020603050405020304" pitchFamily="18" charset="0"/>
                        </a:rPr>
                        <a:t>4. İzlem</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extLst>
                  <a:ext uri="{0D108BD9-81ED-4DB2-BD59-A6C34878D82A}">
                    <a16:rowId xmlns:a16="http://schemas.microsoft.com/office/drawing/2014/main" val="1146443006"/>
                  </a:ext>
                </a:extLst>
              </a:tr>
              <a:tr h="430530">
                <a:tc>
                  <a:txBody>
                    <a:bodyPr/>
                    <a:lstStyle/>
                    <a:p>
                      <a:pPr>
                        <a:lnSpc>
                          <a:spcPct val="115000"/>
                        </a:lnSpc>
                        <a:spcAft>
                          <a:spcPts val="1000"/>
                        </a:spcAft>
                      </a:pPr>
                      <a:r>
                        <a:rPr lang="tr-TR" sz="2000" dirty="0">
                          <a:solidFill>
                            <a:srgbClr val="C00000"/>
                          </a:solidFill>
                          <a:effectLst/>
                          <a:latin typeface="+mn-lt"/>
                          <a:ea typeface="Times New Roman" panose="02020603050405020304" pitchFamily="18" charset="0"/>
                        </a:rPr>
                        <a:t> </a:t>
                      </a:r>
                      <a:endParaRPr lang="en-US" sz="20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b="1" dirty="0">
                          <a:solidFill>
                            <a:srgbClr val="404040"/>
                          </a:solidFill>
                          <a:effectLst/>
                          <a:latin typeface="+mn-lt"/>
                          <a:ea typeface="Times New Roman" panose="02020603050405020304" pitchFamily="18" charset="0"/>
                        </a:rPr>
                        <a:t>İlk İzlem / Yılın İlk izlemi</a:t>
                      </a:r>
                      <a:endParaRPr lang="en-US" sz="1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1800" b="1" dirty="0">
                          <a:solidFill>
                            <a:srgbClr val="404040"/>
                          </a:solidFill>
                          <a:effectLst/>
                          <a:latin typeface="+mn-lt"/>
                          <a:ea typeface="Times New Roman" panose="02020603050405020304" pitchFamily="18" charset="0"/>
                        </a:rPr>
                        <a:t>İlk izlemden</a:t>
                      </a:r>
                      <a:endParaRPr lang="en-US" sz="1800" dirty="0">
                        <a:solidFill>
                          <a:srgbClr val="404040"/>
                        </a:solidFill>
                        <a:effectLst/>
                        <a:latin typeface="+mn-lt"/>
                        <a:ea typeface="SimSun" panose="02010600030101010101" pitchFamily="2" charset="-122"/>
                      </a:endParaRPr>
                    </a:p>
                    <a:p>
                      <a:pPr algn="ctr">
                        <a:lnSpc>
                          <a:spcPct val="115000"/>
                        </a:lnSpc>
                      </a:pPr>
                      <a:r>
                        <a:rPr lang="tr-TR" sz="1800" b="1" kern="1200" dirty="0">
                          <a:solidFill>
                            <a:srgbClr val="404040"/>
                          </a:solidFill>
                          <a:effectLst/>
                          <a:latin typeface="+mn-lt"/>
                          <a:ea typeface="Times New Roman" panose="02020603050405020304" pitchFamily="18" charset="0"/>
                          <a:cs typeface="+mn-cs"/>
                        </a:rPr>
                        <a:t>3</a:t>
                      </a:r>
                      <a:r>
                        <a:rPr lang="tr-TR" sz="1800" b="1" kern="1200" dirty="0" smtClean="0">
                          <a:solidFill>
                            <a:srgbClr val="404040"/>
                          </a:solidFill>
                          <a:effectLst/>
                          <a:latin typeface="+mn-lt"/>
                          <a:ea typeface="Times New Roman" panose="02020603050405020304" pitchFamily="18" charset="0"/>
                          <a:cs typeface="+mn-cs"/>
                        </a:rPr>
                        <a:t> </a:t>
                      </a:r>
                      <a:r>
                        <a:rPr lang="tr-TR" sz="1800" b="1" kern="1200" dirty="0">
                          <a:solidFill>
                            <a:srgbClr val="404040"/>
                          </a:solidFill>
                          <a:effectLst/>
                          <a:latin typeface="+mn-lt"/>
                          <a:ea typeface="Times New Roman" panose="02020603050405020304" pitchFamily="18" charset="0"/>
                          <a:cs typeface="+mn-cs"/>
                        </a:rPr>
                        <a:t>ay sonra</a:t>
                      </a:r>
                      <a:endParaRPr lang="en-US" sz="1800" b="1" kern="1200" dirty="0">
                        <a:solidFill>
                          <a:srgbClr val="404040"/>
                        </a:solidFill>
                        <a:effectLst/>
                        <a:latin typeface="+mn-lt"/>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1800" b="1" dirty="0">
                          <a:solidFill>
                            <a:srgbClr val="404040"/>
                          </a:solidFill>
                          <a:effectLst/>
                          <a:latin typeface="+mn-lt"/>
                          <a:ea typeface="Times New Roman" panose="02020603050405020304" pitchFamily="18" charset="0"/>
                        </a:rPr>
                        <a:t>İkinci izlemden</a:t>
                      </a:r>
                      <a:endParaRPr lang="en-US" sz="1800" dirty="0">
                        <a:solidFill>
                          <a:srgbClr val="404040"/>
                        </a:solidFill>
                        <a:effectLst/>
                        <a:latin typeface="+mn-lt"/>
                        <a:ea typeface="SimSun" panose="02010600030101010101" pitchFamily="2" charset="-122"/>
                      </a:endParaRPr>
                    </a:p>
                    <a:p>
                      <a:pPr algn="ctr">
                        <a:lnSpc>
                          <a:spcPct val="115000"/>
                        </a:lnSpc>
                      </a:pPr>
                      <a:r>
                        <a:rPr lang="tr-TR" sz="1800" b="1" dirty="0">
                          <a:solidFill>
                            <a:srgbClr val="404040"/>
                          </a:solidFill>
                          <a:effectLst/>
                          <a:latin typeface="+mn-lt"/>
                          <a:ea typeface="Times New Roman" panose="02020603050405020304" pitchFamily="18" charset="0"/>
                        </a:rPr>
                        <a:t>3 ay sonra</a:t>
                      </a:r>
                      <a:endParaRPr lang="en-US" sz="1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tc>
                  <a:txBody>
                    <a:bodyPr/>
                    <a:lstStyle/>
                    <a:p>
                      <a:pPr algn="ctr">
                        <a:lnSpc>
                          <a:spcPct val="115000"/>
                        </a:lnSpc>
                      </a:pPr>
                      <a:r>
                        <a:rPr lang="tr-TR" sz="1800" b="1" dirty="0">
                          <a:solidFill>
                            <a:srgbClr val="404040"/>
                          </a:solidFill>
                          <a:effectLst/>
                          <a:latin typeface="+mn-lt"/>
                          <a:ea typeface="Times New Roman" panose="02020603050405020304" pitchFamily="18" charset="0"/>
                        </a:rPr>
                        <a:t>Üçüncü izlemden </a:t>
                      </a:r>
                      <a:endParaRPr lang="en-US" sz="1800" dirty="0">
                        <a:solidFill>
                          <a:srgbClr val="404040"/>
                        </a:solidFill>
                        <a:effectLst/>
                        <a:latin typeface="+mn-lt"/>
                        <a:ea typeface="SimSun" panose="02010600030101010101" pitchFamily="2" charset="-122"/>
                      </a:endParaRPr>
                    </a:p>
                    <a:p>
                      <a:pPr algn="ctr">
                        <a:lnSpc>
                          <a:spcPct val="115000"/>
                        </a:lnSpc>
                      </a:pPr>
                      <a:r>
                        <a:rPr lang="tr-TR" sz="1800" b="1" dirty="0">
                          <a:solidFill>
                            <a:srgbClr val="404040"/>
                          </a:solidFill>
                          <a:effectLst/>
                          <a:latin typeface="+mn-lt"/>
                          <a:ea typeface="Times New Roman" panose="02020603050405020304" pitchFamily="18" charset="0"/>
                        </a:rPr>
                        <a:t>3 ay sonra</a:t>
                      </a:r>
                      <a:endParaRPr lang="en-US" sz="1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alpha val="48000"/>
                      </a:srgbClr>
                    </a:solidFill>
                  </a:tcPr>
                </a:tc>
                <a:extLst>
                  <a:ext uri="{0D108BD9-81ED-4DB2-BD59-A6C34878D82A}">
                    <a16:rowId xmlns:a16="http://schemas.microsoft.com/office/drawing/2014/main" val="1749702160"/>
                  </a:ext>
                </a:extLst>
              </a:tr>
              <a:tr h="316865">
                <a:tc>
                  <a:txBody>
                    <a:bodyPr/>
                    <a:lstStyle/>
                    <a:p>
                      <a:pPr>
                        <a:lnSpc>
                          <a:spcPct val="115000"/>
                        </a:lnSpc>
                        <a:spcAft>
                          <a:spcPts val="1000"/>
                        </a:spcAft>
                      </a:pPr>
                      <a:r>
                        <a:rPr lang="tr-TR" sz="1600" dirty="0">
                          <a:solidFill>
                            <a:srgbClr val="404040"/>
                          </a:solidFill>
                          <a:effectLst/>
                          <a:latin typeface="+mn-lt"/>
                          <a:ea typeface="Times New Roman" panose="02020603050405020304" pitchFamily="18" charset="0"/>
                        </a:rPr>
                        <a:t>Spirometri veya PEF Flowmetre </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 </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4012992734"/>
                  </a:ext>
                </a:extLst>
              </a:tr>
              <a:tr h="218590">
                <a:tc>
                  <a:txBody>
                    <a:bodyPr/>
                    <a:lstStyle/>
                    <a:p>
                      <a:pPr>
                        <a:lnSpc>
                          <a:spcPct val="115000"/>
                        </a:lnSpc>
                        <a:spcAft>
                          <a:spcPts val="1000"/>
                        </a:spcAft>
                      </a:pPr>
                      <a:r>
                        <a:rPr lang="tr-TR" sz="1600" dirty="0">
                          <a:solidFill>
                            <a:srgbClr val="404040"/>
                          </a:solidFill>
                          <a:effectLst/>
                          <a:latin typeface="+mn-lt"/>
                          <a:ea typeface="Times New Roman" panose="02020603050405020304" pitchFamily="18" charset="0"/>
                        </a:rPr>
                        <a:t>Tam Kan</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nSpc>
                          <a:spcPct val="115000"/>
                        </a:lnSpc>
                      </a:pPr>
                      <a:r>
                        <a:rPr lang="tr-TR" sz="1800" dirty="0">
                          <a:solidFill>
                            <a:srgbClr val="404040"/>
                          </a:solidFill>
                          <a:effectLst/>
                          <a:latin typeface="+mn-lt"/>
                          <a:ea typeface="Times New Roman" panose="02020603050405020304" pitchFamily="18" charset="0"/>
                        </a:rPr>
                        <a:t>            </a:t>
                      </a:r>
                      <a:r>
                        <a:rPr lang="en-US" sz="1800" dirty="0">
                          <a:solidFill>
                            <a:srgbClr val="404040"/>
                          </a:solidFill>
                          <a:effectLst/>
                          <a:latin typeface="+mn-lt"/>
                          <a:ea typeface="Times New Roman" panose="02020603050405020304" pitchFamily="18" charset="0"/>
                        </a:rPr>
                        <a:t>   </a:t>
                      </a:r>
                      <a:r>
                        <a:rPr lang="tr-TR" sz="1800"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 </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1827464869"/>
                  </a:ext>
                </a:extLst>
              </a:tr>
              <a:tr h="171450">
                <a:tc>
                  <a:txBody>
                    <a:bodyPr/>
                    <a:lstStyle/>
                    <a:p>
                      <a:pPr>
                        <a:lnSpc>
                          <a:spcPct val="115000"/>
                        </a:lnSpc>
                        <a:spcAft>
                          <a:spcPts val="1000"/>
                        </a:spcAft>
                      </a:pPr>
                      <a:r>
                        <a:rPr lang="tr-TR" sz="1600" dirty="0">
                          <a:solidFill>
                            <a:srgbClr val="404040"/>
                          </a:solidFill>
                          <a:effectLst/>
                          <a:latin typeface="+mn-lt"/>
                          <a:ea typeface="Times New Roman" panose="02020603050405020304" pitchFamily="18" charset="0"/>
                        </a:rPr>
                        <a:t>Astım kontrol testi</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pPr>
                      <a:r>
                        <a:rPr lang="tr-TR" sz="1800"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pPr>
                      <a:r>
                        <a:rPr lang="tr-TR" sz="1800"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48000"/>
                      </a:schemeClr>
                    </a:solidFill>
                  </a:tcPr>
                </a:tc>
                <a:extLst>
                  <a:ext uri="{0D108BD9-81ED-4DB2-BD59-A6C34878D82A}">
                    <a16:rowId xmlns:a16="http://schemas.microsoft.com/office/drawing/2014/main" val="3386552982"/>
                  </a:ext>
                </a:extLst>
              </a:tr>
            </a:tbl>
          </a:graphicData>
        </a:graphic>
      </p:graphicFrame>
      <p:sp>
        <p:nvSpPr>
          <p:cNvPr id="6" name="TextBox 5">
            <a:extLst>
              <a:ext uri="{FF2B5EF4-FFF2-40B4-BE49-F238E27FC236}">
                <a16:creationId xmlns:a16="http://schemas.microsoft.com/office/drawing/2014/main" id="{859310F4-CC1D-4360-9BEC-F1C12D97C517}"/>
              </a:ext>
            </a:extLst>
          </p:cNvPr>
          <p:cNvSpPr txBox="1"/>
          <p:nvPr/>
        </p:nvSpPr>
        <p:spPr>
          <a:xfrm>
            <a:off x="675044" y="4405600"/>
            <a:ext cx="10511401" cy="1472711"/>
          </a:xfrm>
          <a:prstGeom prst="rect">
            <a:avLst/>
          </a:prstGeom>
          <a:solidFill>
            <a:schemeClr val="bg1">
              <a:alpha val="48000"/>
            </a:schemeClr>
          </a:solidFill>
        </p:spPr>
        <p:txBody>
          <a:bodyPr wrap="square">
            <a:spAutoFit/>
          </a:bodyPr>
          <a:lstStyle/>
          <a:p>
            <a:pPr marL="0" marR="76835" lvl="0" indent="0" algn="just" defTabSz="914400" rtl="0" eaLnBrk="1" fontAlgn="auto" latinLnBrk="0" hangingPunct="1">
              <a:lnSpc>
                <a:spcPct val="115000"/>
              </a:lnSpc>
              <a:spcBef>
                <a:spcPts val="0"/>
              </a:spcBef>
              <a:spcAft>
                <a:spcPts val="0"/>
              </a:spcAft>
              <a:buClrTx/>
              <a:buSzTx/>
              <a:buFontTx/>
              <a:buNone/>
              <a:tabLst>
                <a:tab pos="6210935" algn="l"/>
              </a:tabLst>
              <a:defRPr/>
            </a:pPr>
            <a:r>
              <a:rPr kumimoji="0" lang="tr-TR" sz="16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PA Akciğer Grafisi ilk tanıda ayırıcı tanı için ve takiplerde  kontrolsüzlük durumlarında yapıldığı için rutin izlem listesine alınmamıştır. </a:t>
            </a:r>
          </a:p>
          <a:p>
            <a:pPr marL="0" marR="76835" lvl="0" indent="0" algn="just" defTabSz="914400" rtl="0" eaLnBrk="1" fontAlgn="auto" latinLnBrk="0" hangingPunct="1">
              <a:lnSpc>
                <a:spcPct val="115000"/>
              </a:lnSpc>
              <a:spcBef>
                <a:spcPts val="0"/>
              </a:spcBef>
              <a:spcAft>
                <a:spcPts val="0"/>
              </a:spcAft>
              <a:buClrTx/>
              <a:buSzTx/>
              <a:buFontTx/>
              <a:buNone/>
              <a:tabLst>
                <a:tab pos="6210935" algn="l"/>
              </a:tabLst>
              <a:defRPr/>
            </a:pPr>
            <a:endParaRPr lang="tr-TR" sz="1600" dirty="0">
              <a:solidFill>
                <a:srgbClr val="404040"/>
              </a:solidFill>
              <a:latin typeface="Calibri" panose="020F0502020204030204"/>
              <a:ea typeface="SimSun" panose="02010600030101010101" pitchFamily="2" charset="-122"/>
            </a:endParaRPr>
          </a:p>
          <a:p>
            <a:pPr marL="0" marR="76835" lvl="0" indent="0" algn="just" defTabSz="914400" rtl="0" eaLnBrk="1" fontAlgn="auto" latinLnBrk="0" hangingPunct="1">
              <a:lnSpc>
                <a:spcPct val="115000"/>
              </a:lnSpc>
              <a:spcBef>
                <a:spcPts val="0"/>
              </a:spcBef>
              <a:spcAft>
                <a:spcPts val="0"/>
              </a:spcAft>
              <a:buClrTx/>
              <a:buSzTx/>
              <a:buFontTx/>
              <a:buNone/>
              <a:tabLst>
                <a:tab pos="6210935" algn="l"/>
              </a:tabLst>
              <a:defRPr/>
            </a:pPr>
            <a:endParaRPr kumimoji="0" lang="tr-TR" sz="16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a:p>
            <a:pPr marL="0" marR="76835" lvl="0" indent="0" algn="just" defTabSz="914400" rtl="0" eaLnBrk="1" fontAlgn="auto" latinLnBrk="0" hangingPunct="1">
              <a:lnSpc>
                <a:spcPct val="115000"/>
              </a:lnSpc>
              <a:spcBef>
                <a:spcPts val="0"/>
              </a:spcBef>
              <a:spcAft>
                <a:spcPts val="0"/>
              </a:spcAft>
              <a:buClrTx/>
              <a:buSzTx/>
              <a:buFontTx/>
              <a:buNone/>
              <a:tabLst>
                <a:tab pos="6210935" algn="l"/>
              </a:tabLst>
              <a:defRPr/>
            </a:pPr>
            <a:endParaRPr kumimoji="0" lang="en-US" sz="14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5077409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E89BF0-60D7-4129-A344-B12FD8CD1586}"/>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5" name="TextBox 4">
            <a:extLst>
              <a:ext uri="{FF2B5EF4-FFF2-40B4-BE49-F238E27FC236}">
                <a16:creationId xmlns:a16="http://schemas.microsoft.com/office/drawing/2014/main" id="{CE4A9DC9-5055-4884-ADAE-9FF59F7E43F9}"/>
              </a:ext>
            </a:extLst>
          </p:cNvPr>
          <p:cNvSpPr txBox="1"/>
          <p:nvPr/>
        </p:nvSpPr>
        <p:spPr>
          <a:xfrm>
            <a:off x="1072771" y="387135"/>
            <a:ext cx="10555704" cy="5747727"/>
          </a:xfrm>
          <a:prstGeom prst="rect">
            <a:avLst/>
          </a:prstGeom>
          <a:solidFill>
            <a:schemeClr val="bg1">
              <a:alpha val="48000"/>
            </a:schemeClr>
          </a:solidFill>
        </p:spPr>
        <p:txBody>
          <a:bodyPr wrap="square">
            <a:spAutoFit/>
          </a:bodyPr>
          <a:lstStyle/>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2000" b="1" i="0" u="none" strike="noStrike" kern="1200" cap="none" spc="0" normalizeH="0" baseline="0" noProof="0" dirty="0">
                <a:ln>
                  <a:noFill/>
                </a:ln>
                <a:solidFill>
                  <a:schemeClr val="bg1"/>
                </a:solidFill>
                <a:effectLst/>
                <a:uLnTx/>
                <a:uFillTx/>
                <a:latin typeface="Calibri"/>
                <a:ea typeface="+mn-ea"/>
                <a:cs typeface="Arial" charset="0"/>
              </a:rPr>
              <a:t>.</a:t>
            </a:r>
          </a:p>
          <a:p>
            <a:pPr marL="0" marR="0" lvl="0" indent="0" algn="ctr" defTabSz="914400" rtl="0" eaLnBrk="1" fontAlgn="auto" latinLnBrk="0" hangingPunct="1">
              <a:lnSpc>
                <a:spcPct val="150000"/>
              </a:lnSpc>
              <a:spcBef>
                <a:spcPts val="1200"/>
              </a:spcBef>
              <a:spcAft>
                <a:spcPts val="0"/>
              </a:spcAft>
              <a:buClrTx/>
              <a:buSzTx/>
              <a:buFontTx/>
              <a:buNone/>
              <a:tabLst/>
              <a:defRPr/>
            </a:pPr>
            <a:r>
              <a:rPr lang="tr-TR" sz="2000" b="1" dirty="0">
                <a:solidFill>
                  <a:schemeClr val="bg1"/>
                </a:solidFill>
                <a:latin typeface="Calibri"/>
                <a:cs typeface="Arial" charset="0"/>
              </a:rPr>
              <a:t>.</a:t>
            </a:r>
          </a:p>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3600" b="1" i="0" u="none" strike="noStrike" kern="1200" cap="none" spc="0" normalizeH="0" baseline="0" noProof="0" dirty="0">
                <a:ln>
                  <a:noFill/>
                </a:ln>
                <a:solidFill>
                  <a:srgbClr val="C00000"/>
                </a:solidFill>
                <a:effectLst/>
                <a:uLnTx/>
                <a:uFillTx/>
                <a:latin typeface="Calibri"/>
                <a:ea typeface="+mn-ea"/>
                <a:cs typeface="Arial" charset="0"/>
              </a:rPr>
              <a:t>DİKKAT…!</a:t>
            </a: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900" b="0" i="0" u="none" strike="noStrike" kern="1200" cap="none" spc="0" normalizeH="0" baseline="0" noProof="0" dirty="0">
              <a:ln>
                <a:noFill/>
              </a:ln>
              <a:solidFill>
                <a:srgbClr val="002060"/>
              </a:solidFill>
              <a:effectLst/>
              <a:uLnTx/>
              <a:uFillTx/>
              <a:latin typeface="Calibri"/>
              <a:ea typeface="+mn-ea"/>
              <a:cs typeface="Arial" charset="0"/>
            </a:endParaRPr>
          </a:p>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404040"/>
                </a:solidFill>
                <a:effectLst/>
                <a:uLnTx/>
                <a:uFillTx/>
                <a:latin typeface="Calibri"/>
                <a:ea typeface="+mn-ea"/>
                <a:cs typeface="Arial" charset="0"/>
              </a:rPr>
              <a:t>ASTIM</a:t>
            </a:r>
            <a:r>
              <a:rPr kumimoji="0" lang="tr-TR" sz="2400" b="0" i="0" u="none" strike="noStrike" kern="1200" cap="none" spc="0" normalizeH="0" baseline="0" noProof="0" dirty="0">
                <a:ln>
                  <a:noFill/>
                </a:ln>
                <a:solidFill>
                  <a:srgbClr val="404040"/>
                </a:solidFill>
                <a:effectLst/>
                <a:uLnTx/>
                <a:uFillTx/>
                <a:latin typeface="Calibri"/>
                <a:ea typeface="+mn-ea"/>
                <a:cs typeface="Arial" charset="0"/>
              </a:rPr>
              <a:t> hastasında standart tetkik aralıkları tetkiklerin normal olması durumunda geçerlidir. Tetkikler patolojik sınırlarda ise hekim tetkik izlem aralığını ayrıca belirlemek </a:t>
            </a:r>
            <a:r>
              <a:rPr kumimoji="0" lang="tr-TR" sz="2400" b="0" i="0" u="none" strike="noStrike" kern="1200" cap="none" spc="0" normalizeH="0" baseline="0" noProof="0" dirty="0" smtClean="0">
                <a:ln>
                  <a:noFill/>
                </a:ln>
                <a:solidFill>
                  <a:srgbClr val="404040"/>
                </a:solidFill>
                <a:effectLst/>
                <a:uLnTx/>
                <a:uFillTx/>
                <a:latin typeface="Calibri"/>
                <a:ea typeface="+mn-ea"/>
                <a:cs typeface="Arial" charset="0"/>
              </a:rPr>
              <a:t>zorundadır.</a:t>
            </a:r>
            <a:endParaRPr kumimoji="0" lang="en-US" sz="2400" b="0" i="0" u="none" strike="noStrike" kern="1200" cap="none" spc="0" normalizeH="0" baseline="0" noProof="0" dirty="0">
              <a:ln>
                <a:noFill/>
              </a:ln>
              <a:solidFill>
                <a:srgbClr val="404040"/>
              </a:solidFill>
              <a:effectLst/>
              <a:uLnTx/>
              <a:uFillTx/>
              <a:latin typeface="Calibri"/>
              <a:ea typeface="+mn-ea"/>
              <a:cs typeface="Arial" charset="0"/>
            </a:endParaRP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a:ea typeface="+mn-ea"/>
              <a:cs typeface="Arial" charset="0"/>
            </a:endParaRP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a:ea typeface="+mn-ea"/>
              <a:cs typeface="Arial" charset="0"/>
            </a:endParaRPr>
          </a:p>
        </p:txBody>
      </p:sp>
      <p:sp>
        <p:nvSpPr>
          <p:cNvPr id="3" name="Freeform: Shape 2">
            <a:extLst>
              <a:ext uri="{FF2B5EF4-FFF2-40B4-BE49-F238E27FC236}">
                <a16:creationId xmlns:a16="http://schemas.microsoft.com/office/drawing/2014/main" id="{86438168-4160-4AD3-A0FB-4F160EFA9ED5}"/>
              </a:ext>
            </a:extLst>
          </p:cNvPr>
          <p:cNvSpPr/>
          <p:nvPr/>
        </p:nvSpPr>
        <p:spPr>
          <a:xfrm>
            <a:off x="1210357" y="956184"/>
            <a:ext cx="640270" cy="592160"/>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highlight>
                <a:srgbClr val="404040"/>
              </a:highlight>
              <a:latin typeface="Calibri" panose="020F0502020204030204"/>
              <a:ea typeface="맑은 고딕" panose="020B0503020000020004" pitchFamily="34" charset="-127"/>
            </a:endParaRPr>
          </a:p>
        </p:txBody>
      </p:sp>
      <p:pic>
        <p:nvPicPr>
          <p:cNvPr id="6" name="Resim 12">
            <a:extLst>
              <a:ext uri="{FF2B5EF4-FFF2-40B4-BE49-F238E27FC236}">
                <a16:creationId xmlns:a16="http://schemas.microsoft.com/office/drawing/2014/main" id="{02C255A7-AAE1-4FA2-B09B-41D8F2418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0855" y="667820"/>
            <a:ext cx="712003" cy="1879690"/>
          </a:xfrm>
          <a:prstGeom prst="rect">
            <a:avLst/>
          </a:prstGeom>
        </p:spPr>
      </p:pic>
      <p:sp>
        <p:nvSpPr>
          <p:cNvPr id="4" name="자유형: 도형 14">
            <a:extLst>
              <a:ext uri="{FF2B5EF4-FFF2-40B4-BE49-F238E27FC236}">
                <a16:creationId xmlns:a16="http://schemas.microsoft.com/office/drawing/2014/main" id="{33129DA3-7DD1-4403-ABC8-6BBAC41B021A}"/>
              </a:ext>
            </a:extLst>
          </p:cNvPr>
          <p:cNvSpPr/>
          <p:nvPr/>
        </p:nvSpPr>
        <p:spPr>
          <a:xfrm rot="10800000">
            <a:off x="10454851" y="4971722"/>
            <a:ext cx="640270" cy="592160"/>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chemeClr val="tx1"/>
              </a:solidFill>
              <a:effectLst/>
              <a:highlight>
                <a:srgbClr val="404040"/>
              </a:highlight>
              <a:uLnTx/>
              <a:uFillTx/>
              <a:latin typeface="Calibri" panose="020F0502020204030204"/>
              <a:ea typeface="맑은 고딕" panose="020B0503020000020004" pitchFamily="34" charset="-127"/>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857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519272-1DB8-4286-A501-AB79F78982FE}"/>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769441"/>
          </a:xfrm>
          <a:prstGeom prst="rect">
            <a:avLst/>
          </a:prstGeom>
          <a:solidFill>
            <a:schemeClr val="bg1">
              <a:alpha val="4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Kayıt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369876"/>
            <a:ext cx="10586513" cy="4770537"/>
          </a:xfrm>
          <a:prstGeom prst="rect">
            <a:avLst/>
          </a:prstGeom>
          <a:solidFill>
            <a:schemeClr val="bg1">
              <a:alpha val="48000"/>
            </a:schemeClr>
          </a:solidFill>
        </p:spPr>
        <p:txBody>
          <a:bodyPr wrap="square" rtlCol="0">
            <a:spAutoFit/>
          </a:bodyPr>
          <a:lstStyle/>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2400" b="0" i="0" u="none" strike="noStrike" kern="1200" cap="none" spc="0" normalizeH="0" baseline="0" noProof="0" dirty="0" smtClean="0">
                <a:ln>
                  <a:noFill/>
                </a:ln>
                <a:solidFill>
                  <a:srgbClr val="404040"/>
                </a:solidFill>
                <a:effectLst/>
                <a:uLnTx/>
                <a:uFillTx/>
                <a:latin typeface="Calibri" panose="020F0502020204030204"/>
                <a:ea typeface="+mn-ea"/>
                <a:cs typeface="Arial" charset="0"/>
              </a:rPr>
              <a:t>HYP/AHBS/</a:t>
            </a:r>
            <a:r>
              <a:rPr kumimoji="0" lang="tr-TR" sz="2400" b="0" i="0" u="none" strike="noStrike" kern="1200" cap="none" spc="0" normalizeH="0" baseline="0" noProof="0" dirty="0" err="1" smtClean="0">
                <a:ln>
                  <a:noFill/>
                </a:ln>
                <a:solidFill>
                  <a:srgbClr val="404040"/>
                </a:solidFill>
                <a:effectLst/>
                <a:uLnTx/>
                <a:uFillTx/>
                <a:latin typeface="Calibri" panose="020F0502020204030204"/>
                <a:ea typeface="+mn-ea"/>
                <a:cs typeface="Arial" charset="0"/>
              </a:rPr>
              <a:t>HBYS’ye</a:t>
            </a:r>
            <a:r>
              <a:rPr kumimoji="0" lang="tr-TR" sz="2400" b="0" i="0" u="none" strike="noStrike" kern="1200" cap="none" spc="0" normalizeH="0" baseline="0" noProof="0" dirty="0" smtClean="0">
                <a:ln>
                  <a:noFill/>
                </a:ln>
                <a:solidFill>
                  <a:srgbClr val="404040"/>
                </a:solidFill>
                <a:effectLst/>
                <a:uLnTx/>
                <a:uFillTx/>
                <a:latin typeface="Calibri" panose="020F0502020204030204"/>
                <a:ea typeface="+mn-ea"/>
                <a:cs typeface="Arial" charset="0"/>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Arial" charset="0"/>
              </a:rPr>
              <a:t>izlem kriterleri kılavuza uygun içerikle kaydedilmelidir. Hasta kaydı kapatılmadan önce doğru tanı kodu seçimi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Arial" charset="0"/>
              </a:rPr>
              <a:t>[J45 ve  alt kırılımları (J45.0 J45.1 J45.8 J45.9), J46]</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Arial" charset="0"/>
              </a:rPr>
              <a:t> yapılmalıdır.</a:t>
            </a:r>
            <a:endParaRPr lang="tr-TR" sz="2400" dirty="0">
              <a:solidFill>
                <a:prstClr val="black"/>
              </a:solidFill>
              <a:latin typeface="Calibri" panose="020F0502020204030204"/>
              <a:cs typeface="Arial" charset="0"/>
            </a:endParaRPr>
          </a:p>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Arial" charset="0"/>
              </a:rPr>
              <a:t>ASTIM</a:t>
            </a:r>
            <a:r>
              <a:rPr kumimoji="0" lang="tr-TR" sz="2400" b="1" i="0" u="none" strike="noStrike" kern="1200" cap="none" spc="0" normalizeH="0" baseline="0" noProof="0" dirty="0">
                <a:ln>
                  <a:noFill/>
                </a:ln>
                <a:solidFill>
                  <a:srgbClr val="C00000"/>
                </a:solidFill>
                <a:effectLst/>
                <a:uLnTx/>
                <a:uFillTx/>
                <a:latin typeface="Calibri" panose="020F0502020204030204"/>
                <a:ea typeface="+mn-ea"/>
                <a:cs typeface="Arial" charset="0"/>
              </a:rPr>
              <a:t> </a:t>
            </a:r>
            <a:r>
              <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Arial" charset="0"/>
              </a:rPr>
              <a:t>hasta</a:t>
            </a:r>
            <a:r>
              <a:rPr kumimoji="0" lang="en-US" sz="2400" b="0" i="0" u="none" strike="noStrike" kern="1200" cap="none" spc="0" normalizeH="0" baseline="0" noProof="0" dirty="0" err="1">
                <a:ln>
                  <a:noFill/>
                </a:ln>
                <a:solidFill>
                  <a:srgbClr val="C00000"/>
                </a:solidFill>
                <a:effectLst/>
                <a:uLnTx/>
                <a:uFillTx/>
                <a:latin typeface="Calibri" panose="020F0502020204030204"/>
                <a:ea typeface="+mn-ea"/>
                <a:cs typeface="Arial" charset="0"/>
              </a:rPr>
              <a:t>sı</a:t>
            </a:r>
            <a:r>
              <a:rPr kumimoji="0" lang="tr-TR" sz="2400" b="0" i="0" u="none" strike="noStrike" kern="1200" cap="none" spc="0" normalizeH="0" baseline="0" noProof="0" dirty="0" err="1">
                <a:ln>
                  <a:noFill/>
                </a:ln>
                <a:solidFill>
                  <a:srgbClr val="C00000"/>
                </a:solidFill>
                <a:effectLst/>
                <a:uLnTx/>
                <a:uFillTx/>
                <a:latin typeface="Calibri" panose="020F0502020204030204"/>
                <a:ea typeface="+mn-ea"/>
                <a:cs typeface="Arial" charset="0"/>
              </a:rPr>
              <a:t>nın</a:t>
            </a:r>
            <a:r>
              <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Arial" charset="0"/>
              </a:rPr>
              <a:t> rutin izlemine dair konuları kapsamakta olup </a:t>
            </a:r>
            <a:r>
              <a:rPr kumimoji="0" lang="tr-TR" sz="2400" b="1" i="0" u="none" strike="noStrike" kern="1200" cap="none" spc="0" normalizeH="0" baseline="0" noProof="0" dirty="0">
                <a:ln>
                  <a:noFill/>
                </a:ln>
                <a:solidFill>
                  <a:srgbClr val="C00000"/>
                </a:solidFill>
                <a:effectLst/>
                <a:uLnTx/>
                <a:uFillTx/>
                <a:latin typeface="Calibri" panose="020F0502020204030204"/>
                <a:ea typeface="+mn-ea"/>
                <a:cs typeface="Arial" charset="0"/>
              </a:rPr>
              <a:t>ivedi ve acil durumlar kapsam </a:t>
            </a:r>
            <a:r>
              <a:rPr kumimoji="0" lang="tr-TR" sz="2400" b="1" i="0" u="none" strike="noStrike" kern="1200" cap="none" spc="0" normalizeH="0" baseline="0" noProof="0" dirty="0" smtClean="0">
                <a:ln>
                  <a:noFill/>
                </a:ln>
                <a:solidFill>
                  <a:srgbClr val="C00000"/>
                </a:solidFill>
                <a:effectLst/>
                <a:uLnTx/>
                <a:uFillTx/>
                <a:latin typeface="Calibri" panose="020F0502020204030204"/>
                <a:ea typeface="+mn-ea"/>
                <a:cs typeface="Arial" charset="0"/>
              </a:rPr>
              <a:t>dışında </a:t>
            </a:r>
            <a:r>
              <a:rPr kumimoji="0" lang="tr-TR" sz="2400" b="1" i="0" u="none" strike="noStrike" kern="1200" cap="none" spc="0" normalizeH="0" baseline="0" noProof="0" dirty="0">
                <a:ln>
                  <a:noFill/>
                </a:ln>
                <a:solidFill>
                  <a:srgbClr val="C00000"/>
                </a:solidFill>
                <a:effectLst/>
                <a:uLnTx/>
                <a:uFillTx/>
                <a:latin typeface="Calibri" panose="020F0502020204030204"/>
                <a:ea typeface="+mn-ea"/>
                <a:cs typeface="Arial" charset="0"/>
              </a:rPr>
              <a:t>tutulmuştur.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8" descr="Folder check Icons - Download 5072 Free Folder check icons here">
            <a:extLst>
              <a:ext uri="{FF2B5EF4-FFF2-40B4-BE49-F238E27FC236}">
                <a16:creationId xmlns:a16="http://schemas.microsoft.com/office/drawing/2014/main" id="{B7187FB2-7B4F-4AA6-B98A-D6F07ECE966B}"/>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t="12768"/>
          <a:stretch/>
        </p:blipFill>
        <p:spPr bwMode="auto">
          <a:xfrm>
            <a:off x="9352746" y="3769860"/>
            <a:ext cx="2651891" cy="231329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8784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tr-TR" sz="2800" b="1" dirty="0">
                <a:solidFill>
                  <a:prstClr val="black">
                    <a:lumMod val="75000"/>
                    <a:lumOff val="25000"/>
                  </a:prstClr>
                </a:solidFill>
                <a:latin typeface="Calibri"/>
              </a:rPr>
              <a:t>Risk Faktörleri-3</a:t>
            </a:r>
          </a:p>
        </p:txBody>
      </p:sp>
      <p:sp>
        <p:nvSpPr>
          <p:cNvPr id="9" name="Rectangle 9">
            <a:extLst>
              <a:ext uri="{FF2B5EF4-FFF2-40B4-BE49-F238E27FC236}">
                <a16:creationId xmlns:a16="http://schemas.microsoft.com/office/drawing/2014/main" id="{A2E7CE94-F0CD-47A6-89B6-F57AA508BEB0}"/>
              </a:ext>
            </a:extLst>
          </p:cNvPr>
          <p:cNvSpPr/>
          <p:nvPr/>
        </p:nvSpPr>
        <p:spPr>
          <a:xfrm>
            <a:off x="974895" y="1720923"/>
            <a:ext cx="10347225"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35044" y="1424592"/>
            <a:ext cx="3010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Çevresel Faktörler-2</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Resim 1">
            <a:extLst>
              <a:ext uri="{FF2B5EF4-FFF2-40B4-BE49-F238E27FC236}">
                <a16:creationId xmlns:a16="http://schemas.microsoft.com/office/drawing/2014/main" id="{08BADA18-0BAB-4565-A0EA-E99249868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376" y="3459877"/>
            <a:ext cx="2852744" cy="2073705"/>
          </a:xfrm>
          <a:prstGeom prst="rect">
            <a:avLst/>
          </a:prstGeom>
        </p:spPr>
      </p:pic>
      <p:sp>
        <p:nvSpPr>
          <p:cNvPr id="14" name="TextBox 12">
            <a:extLst>
              <a:ext uri="{FF2B5EF4-FFF2-40B4-BE49-F238E27FC236}">
                <a16:creationId xmlns:a16="http://schemas.microsoft.com/office/drawing/2014/main" id="{7A853EF3-91E6-469F-B4A7-FF336E10612B}"/>
              </a:ext>
            </a:extLst>
          </p:cNvPr>
          <p:cNvSpPr txBox="1"/>
          <p:nvPr/>
        </p:nvSpPr>
        <p:spPr>
          <a:xfrm>
            <a:off x="1091301" y="2493353"/>
            <a:ext cx="10230819" cy="221599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Hava kirliliği: İç ve dış ortam hava kirliliği</a:t>
            </a: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Mesleki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duyarlılaştırıcılar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3556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Diyet</a:t>
            </a:r>
          </a:p>
          <a:p>
            <a:pPr marL="342900" indent="-342900" defTabSz="355600">
              <a:lnSpc>
                <a:spcPct val="150000"/>
              </a:lnSpc>
              <a:buClr>
                <a:prstClr val="black"/>
              </a:buClr>
              <a:buFont typeface="Arial" panose="020B0604020202020204" pitchFamily="34" charset="0"/>
              <a:buChar char="•"/>
              <a:defRPr/>
            </a:pPr>
            <a:r>
              <a:rPr lang="tr-TR" sz="2300" dirty="0">
                <a:solidFill>
                  <a:prstClr val="black">
                    <a:lumMod val="75000"/>
                    <a:lumOff val="25000"/>
                  </a:prstClr>
                </a:solidFill>
                <a:latin typeface="Calibri"/>
              </a:rPr>
              <a:t>Mikroorganizmalar: Hava yolu ve bağırsak flora bakterileri</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634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7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5E0D31C-B287-44EC-8037-D4A02447D0F5}"/>
              </a:ext>
            </a:extLst>
          </p:cNvPr>
          <p:cNvSpPr>
            <a:spLocks noChangeArrowheads="1"/>
          </p:cNvSpPr>
          <p:nvPr/>
        </p:nvSpPr>
        <p:spPr bwMode="auto">
          <a:xfrm>
            <a:off x="457879" y="31347"/>
            <a:ext cx="11510548" cy="591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pic>
        <p:nvPicPr>
          <p:cNvPr id="7"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BCA523AB-B3E6-416B-BDB7-FF54E1B7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 y="1978876"/>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3" descr="Açıklama: C:\Users\zuhal.ureten\Desktop\logo.png">
            <a:extLst>
              <a:ext uri="{FF2B5EF4-FFF2-40B4-BE49-F238E27FC236}">
                <a16:creationId xmlns:a16="http://schemas.microsoft.com/office/drawing/2014/main" id="{D05CA2AF-EE8B-4C5F-A62B-CBD2AB300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98" y="2137410"/>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F61055D-591E-4CAA-97B8-0D335ECF9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153" y="2137410"/>
            <a:ext cx="1448209" cy="14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5" descr="Açıklama: http://sirnak.hsm.saglik.gov.tr/resimler/kayan/31.png">
            <a:extLst>
              <a:ext uri="{FF2B5EF4-FFF2-40B4-BE49-F238E27FC236}">
                <a16:creationId xmlns:a16="http://schemas.microsoft.com/office/drawing/2014/main" id="{108E0A39-686E-4DE9-9BF6-4827B0B6C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251" y="2780447"/>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29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679682-D35F-4E92-8643-5FF8C03672E1}"/>
              </a:ext>
            </a:extLst>
          </p:cNvPr>
          <p:cNvPicPr>
            <a:picLocks noChangeAspect="1"/>
          </p:cNvPicPr>
          <p:nvPr/>
        </p:nvPicPr>
        <p:blipFill>
          <a:blip r:embed="rId2"/>
          <a:stretch>
            <a:fillRect/>
          </a:stretch>
        </p:blipFill>
        <p:spPr>
          <a:xfrm>
            <a:off x="0" y="124536"/>
            <a:ext cx="12192000" cy="6132576"/>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369876"/>
            <a:ext cx="10586513" cy="3970318"/>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yakınmaların artmasına neden olan faktörler “tetikleyiciler” olarak adlandırılır. Tetikleyiciler; allerjik   bir astımlıda “</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allerjen</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gibi spesifik veya altta yatan allerjik  zeminden bağımsız tüm hastalarda yakınmaların artmasına sebep olan “nonspesifik tetikleyiciler” dir.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Tetikleyiciler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Resim 16">
            <a:extLst>
              <a:ext uri="{FF2B5EF4-FFF2-40B4-BE49-F238E27FC236}">
                <a16:creationId xmlns:a16="http://schemas.microsoft.com/office/drawing/2014/main" id="{E091CFA4-6D6D-4130-9FB2-DCEA3C390E96}"/>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8219437" y="3156299"/>
            <a:ext cx="3203407" cy="3203407"/>
          </a:xfrm>
          <a:prstGeom prst="rect">
            <a:avLst/>
          </a:prstGeom>
        </p:spPr>
      </p:pic>
      <p:sp>
        <p:nvSpPr>
          <p:cNvPr id="7" name="TextBox 6">
            <a:extLst>
              <a:ext uri="{FF2B5EF4-FFF2-40B4-BE49-F238E27FC236}">
                <a16:creationId xmlns:a16="http://schemas.microsoft.com/office/drawing/2014/main" id="{A30685E0-C776-47B7-BA7B-79BC17DDB4F1}"/>
              </a:ext>
            </a:extLst>
          </p:cNvPr>
          <p:cNvSpPr txBox="1"/>
          <p:nvPr/>
        </p:nvSpPr>
        <p:spPr>
          <a:xfrm>
            <a:off x="8466799" y="4985193"/>
            <a:ext cx="2537230" cy="523220"/>
          </a:xfrm>
          <a:prstGeom prst="rect">
            <a:avLst/>
          </a:prstGeom>
          <a:noFill/>
        </p:spPr>
        <p:txBody>
          <a:bodyPr wrap="square">
            <a:spAutoFit/>
          </a:bodyPr>
          <a:lstStyle/>
          <a:p>
            <a:pPr algn="ctr"/>
            <a:r>
              <a:rPr lang="tr-TR" sz="2800" b="1" dirty="0">
                <a:solidFill>
                  <a:srgbClr val="404040"/>
                </a:solidFill>
                <a:latin typeface="Calibri" panose="020F0502020204030204"/>
              </a:rPr>
              <a:t>T</a:t>
            </a:r>
            <a:r>
              <a:rPr kumimoji="0" lang="tr-TR" sz="2800" b="1" i="0" u="none" strike="noStrike" kern="1200" cap="none" spc="0" normalizeH="0" baseline="0" noProof="0" dirty="0" err="1">
                <a:ln>
                  <a:noFill/>
                </a:ln>
                <a:solidFill>
                  <a:srgbClr val="404040"/>
                </a:solidFill>
                <a:effectLst/>
                <a:uLnTx/>
                <a:uFillTx/>
                <a:latin typeface="Calibri" panose="020F0502020204030204"/>
              </a:rPr>
              <a:t>etikleyiciler</a:t>
            </a:r>
            <a:endParaRPr lang="tr-TR" sz="2800" b="1" dirty="0">
              <a:solidFill>
                <a:srgbClr val="404040"/>
              </a:solidFill>
            </a:endParaRPr>
          </a:p>
        </p:txBody>
      </p:sp>
      <p:pic>
        <p:nvPicPr>
          <p:cNvPr id="5" name="Resim 4"/>
          <p:cNvPicPr>
            <a:picLocks noChangeAspect="1"/>
          </p:cNvPicPr>
          <p:nvPr/>
        </p:nvPicPr>
        <p:blipFill>
          <a:blip r:embed="rId4"/>
          <a:stretch>
            <a:fillRect/>
          </a:stretch>
        </p:blipFill>
        <p:spPr>
          <a:xfrm>
            <a:off x="9325156" y="3471778"/>
            <a:ext cx="586596" cy="1513415"/>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842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1A4F2EBE-7BAF-436D-AFC3-BA30E7A9F760}"/>
              </a:ext>
            </a:extLst>
          </p:cNvPr>
          <p:cNvSpPr txBox="1"/>
          <p:nvPr/>
        </p:nvSpPr>
        <p:spPr>
          <a:xfrm>
            <a:off x="675045" y="1225497"/>
            <a:ext cx="6156698" cy="4467057"/>
          </a:xfrm>
          <a:prstGeom prst="rect">
            <a:avLst/>
          </a:prstGeom>
          <a:solidFill>
            <a:schemeClr val="accent1"/>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Konu içeriği burada bu punto ile yer alacak. Konu içeriği burada bu punto ile yer alacak. Konu içeriği burada bu punto ile yer alacak. Konu içeriği burada bu punto ile yer alacak. Konu içeriği burada bu punto ile yer alacak. Konu içeriği burada bu punto ile yer alacak. Konu içeriği burada bu punto ile yer alacak. Konu içeriği burada bu punto ile yer alacak.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BCFB548-50E0-4FE4-B685-B6211D9C824F}"/>
              </a:ext>
            </a:extLst>
          </p:cNvPr>
          <p:cNvPicPr>
            <a:picLocks noChangeAspect="1"/>
          </p:cNvPicPr>
          <p:nvPr/>
        </p:nvPicPr>
        <p:blipFill>
          <a:blip r:embed="rId2"/>
          <a:stretch>
            <a:fillRect/>
          </a:stretch>
        </p:blipFill>
        <p:spPr>
          <a:xfrm>
            <a:off x="0" y="133162"/>
            <a:ext cx="12192000" cy="6132576"/>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83616"/>
            <a:ext cx="5581377" cy="618630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Solunum yollarının viral enfeksiyonları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Allerjenler (ev tozu akarı, polen, kedi, köpek, mesleksel allerjenler, besin gibi)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Sigara dumanı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Hava kirliliği </a:t>
            </a:r>
            <a:r>
              <a:rPr lang="tr-TR" sz="2400" dirty="0" smtClean="0">
                <a:solidFill>
                  <a:prstClr val="black">
                    <a:lumMod val="75000"/>
                    <a:lumOff val="25000"/>
                  </a:prstClr>
                </a:solidFill>
                <a:latin typeface="Calibri" panose="020F0502020204030204"/>
              </a:rPr>
              <a:t>/hava </a:t>
            </a:r>
            <a:r>
              <a:rPr lang="tr-TR" sz="2400" dirty="0">
                <a:solidFill>
                  <a:prstClr val="black">
                    <a:lumMod val="75000"/>
                    <a:lumOff val="25000"/>
                  </a:prstClr>
                </a:solidFill>
                <a:latin typeface="Calibri" panose="020F0502020204030204"/>
              </a:rPr>
              <a:t>değişimi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Keskin kokular, kimyasallar, duman vs.  gibi çevresel ve mesleki maruziyetler </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Tetikleyiciler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TextBox 6">
            <a:extLst>
              <a:ext uri="{FF2B5EF4-FFF2-40B4-BE49-F238E27FC236}">
                <a16:creationId xmlns:a16="http://schemas.microsoft.com/office/drawing/2014/main" id="{976006FE-A95D-445E-9EEB-2E67541AE9B4}"/>
              </a:ext>
            </a:extLst>
          </p:cNvPr>
          <p:cNvSpPr txBox="1"/>
          <p:nvPr/>
        </p:nvSpPr>
        <p:spPr>
          <a:xfrm>
            <a:off x="6424862" y="1274988"/>
            <a:ext cx="5092094" cy="668304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Stres</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Nonsteroidal antiinflamatuar ilaçlar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Emosyonel durum değişiklikleri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Gastroösafageal reflü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Rinit, nazal polip gibi üst hava yolu patolojileri</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94249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BAB1E9-553D-4B66-B414-81E4C5C81ADE}"/>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242890"/>
            <a:ext cx="6043612" cy="5871563"/>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856"/>
            <a:ext cx="10586513" cy="5632311"/>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Semptomları ve şiddeti aynı hastada zamanla değişir. Astımlı bireyler arasında farklılık gösterir.</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Tekrarlayan ve ataklar halinde gelen nefes darlığı</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Nefes alıp verirken ortaya çıkan hırıltı/hışıltı/ıslık sesi</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Göğüste baskı hissi ve </a:t>
            </a:r>
          </a:p>
          <a:p>
            <a:pPr marL="7200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Öksürük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gibi belirtilerle kendini gösterir.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2" descr="Doctors PNG Image - PurePNG | Free transparent CC0 PNG Image Library">
            <a:extLst>
              <a:ext uri="{FF2B5EF4-FFF2-40B4-BE49-F238E27FC236}">
                <a16:creationId xmlns:a16="http://schemas.microsoft.com/office/drawing/2014/main" id="{F5C40F1B-AEFD-4694-9149-582F50295E76}"/>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4023"/>
          <a:stretch/>
        </p:blipFill>
        <p:spPr bwMode="auto">
          <a:xfrm>
            <a:off x="9691957" y="4114800"/>
            <a:ext cx="2479842" cy="209918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41542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3D0E7B-258C-4E70-9885-71570E43263C}"/>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242890"/>
            <a:ext cx="6043612" cy="5871563"/>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857"/>
            <a:ext cx="10586513" cy="5078313"/>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Semptomların Özellikleri;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Tekrarlayıcı karakterde; nöbetler halindedir.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Daha çok gece ve/veya sabaha karşı olur.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Kendiliğinden veya ilaçlarla hafifler veya kaybolur.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Yakınmaların olmadığı dönemler vardır, mevsimsel değişkenlik gösterebilir.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Bazı faktörlerle (allerjen, irritan, egzersiz, viral infeksiyon, stres vs.) uyarılır.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9238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indent="-342900" defTabSz="355600">
              <a:lnSpc>
                <a:spcPct val="150000"/>
              </a:lnSpc>
              <a:buClr>
                <a:srgbClr val="C00000"/>
              </a:buClr>
              <a:buFont typeface="Arial" panose="020B0604020202020204" pitchFamily="34" charset="0"/>
              <a:buChar char="•"/>
              <a:defRPr/>
            </a:pPr>
            <a:endParaRPr lang="tr-TR" sz="2400" dirty="0">
              <a:solidFill>
                <a:prstClr val="black">
                  <a:lumMod val="75000"/>
                  <a:lumOff val="25000"/>
                </a:prstClr>
              </a:solidFill>
              <a:latin typeface="Calibri" panose="020F0502020204030204"/>
            </a:endParaRPr>
          </a:p>
          <a:p>
            <a:pPr marL="720000" indent="-342900" defTabSz="355600">
              <a:lnSpc>
                <a:spcPct val="150000"/>
              </a:lnSpc>
              <a:buClr>
                <a:srgbClr val="C00000"/>
              </a:buClr>
              <a:buFont typeface="Arial" panose="020B0604020202020204" pitchFamily="34" charset="0"/>
              <a:buChar char="•"/>
              <a:defRPr/>
            </a:pPr>
            <a:endParaRPr lang="tr-TR" sz="2400"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2" descr="Doctors PNG Image - PurePNG | Free transparent CC0 PNG Image Library">
            <a:extLst>
              <a:ext uri="{FF2B5EF4-FFF2-40B4-BE49-F238E27FC236}">
                <a16:creationId xmlns:a16="http://schemas.microsoft.com/office/drawing/2014/main" id="{F5C40F1B-AEFD-4694-9149-582F50295E76}"/>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4023"/>
          <a:stretch/>
        </p:blipFill>
        <p:spPr bwMode="auto">
          <a:xfrm>
            <a:off x="9691957" y="4114800"/>
            <a:ext cx="2479842" cy="2099180"/>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43015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AB6665-D23A-4C59-BCB2-E8F8763C2E62}"/>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242890"/>
            <a:ext cx="6043612" cy="5871563"/>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2 Metin Yer Tutucusu">
            <a:extLst>
              <a:ext uri="{FF2B5EF4-FFF2-40B4-BE49-F238E27FC236}">
                <a16:creationId xmlns:a16="http://schemas.microsoft.com/office/drawing/2014/main" id="{003B397D-95F0-4F75-B3FB-6716642C3EAE}"/>
              </a:ext>
            </a:extLst>
          </p:cNvPr>
          <p:cNvSpPr txBox="1">
            <a:spLocks/>
          </p:cNvSpPr>
          <p:nvPr/>
        </p:nvSpPr>
        <p:spPr>
          <a:xfrm>
            <a:off x="6009738" y="1343347"/>
            <a:ext cx="5308119" cy="846944"/>
          </a:xfrm>
          <a:prstGeom prst="rect">
            <a:avLst/>
          </a:prstGeom>
          <a:solidFill>
            <a:srgbClr val="C00000"/>
          </a:solidFill>
          <a:ln w="9525">
            <a:noFill/>
            <a:miter lim="800000"/>
            <a:headEnd/>
            <a:tailEnd/>
          </a:ln>
          <a:effectLst>
            <a:outerShdw dist="25400" dir="5400000" rotWithShape="0">
              <a:srgbClr val="000000">
                <a:alpha val="34998"/>
              </a:srgbClr>
            </a:outerShdw>
          </a:effectLst>
        </p:spPr>
        <p:txBody>
          <a:bodyPr/>
          <a:lstStyle>
            <a:defPPr>
              <a:defRPr lang="tr-TR"/>
            </a:defPPr>
            <a:lvl1pPr indent="0">
              <a:lnSpc>
                <a:spcPct val="90000"/>
              </a:lnSpc>
              <a:spcBef>
                <a:spcPts val="1000"/>
              </a:spcBef>
              <a:buFont typeface="Arial" panose="020B0604020202020204" pitchFamily="34" charset="0"/>
              <a:buNone/>
              <a:defRPr sz="2400" b="1">
                <a:solidFill>
                  <a:schemeClr val="bg1"/>
                </a:solidFill>
                <a:ea typeface="ＭＳ Ｐゴシック"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tr-TR" dirty="0"/>
              <a:t>Astım olasılığını azaltan semptomlar</a:t>
            </a:r>
            <a:endParaRPr lang="en-US" dirty="0"/>
          </a:p>
          <a:p>
            <a:endParaRPr lang="en-US" dirty="0"/>
          </a:p>
          <a:p>
            <a:endParaRPr lang="tr-TR" dirty="0"/>
          </a:p>
        </p:txBody>
      </p:sp>
      <p:sp>
        <p:nvSpPr>
          <p:cNvPr id="5" name="3 İçerik Yer Tutucusu">
            <a:extLst>
              <a:ext uri="{FF2B5EF4-FFF2-40B4-BE49-F238E27FC236}">
                <a16:creationId xmlns:a16="http://schemas.microsoft.com/office/drawing/2014/main" id="{A50E1D16-B877-4383-A8BE-BD5C24756B2A}"/>
              </a:ext>
            </a:extLst>
          </p:cNvPr>
          <p:cNvSpPr txBox="1">
            <a:spLocks/>
          </p:cNvSpPr>
          <p:nvPr/>
        </p:nvSpPr>
        <p:spPr>
          <a:xfrm>
            <a:off x="685410" y="2254459"/>
            <a:ext cx="5120167" cy="3568825"/>
          </a:xfrm>
          <a:prstGeom prst="rect">
            <a:avLst/>
          </a:prstGeom>
          <a:solidFill>
            <a:srgbClr val="FFEBEB"/>
          </a:solidFill>
          <a:ln>
            <a:noFill/>
          </a:ln>
        </p:spPr>
        <p:txBody>
          <a:bodyPr/>
          <a:lstStyle>
            <a:defPPr>
              <a:defRPr lang="tr-TR"/>
            </a:defPPr>
            <a:lvl1pPr fontAlgn="base">
              <a:spcBef>
                <a:spcPts val="1200"/>
              </a:spcBef>
              <a:spcAft>
                <a:spcPct val="0"/>
              </a:spcAft>
              <a:buClrTx/>
              <a:buSzTx/>
              <a:buFont typeface="Arial" panose="020B0604020202020204" pitchFamily="34" charset="0"/>
              <a:buChar char="•"/>
              <a:defRPr sz="2800">
                <a:solidFill>
                  <a:prstClr val="black"/>
                </a:solidFill>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9pPr>
          </a:lstStyle>
          <a:p>
            <a:pPr marL="342900" indent="-342900"/>
            <a:r>
              <a:rPr lang="tr-TR" altLang="tr-TR" sz="2300" dirty="0">
                <a:solidFill>
                  <a:srgbClr val="404040"/>
                </a:solidFill>
              </a:rPr>
              <a:t>Birden fazla semptom olması </a:t>
            </a:r>
            <a:r>
              <a:rPr lang="tr-TR" altLang="tr-TR" sz="2300" dirty="0" smtClean="0">
                <a:solidFill>
                  <a:srgbClr val="404040"/>
                </a:solidFill>
              </a:rPr>
              <a:t>(hışıltı</a:t>
            </a:r>
            <a:r>
              <a:rPr lang="tr-TR" altLang="tr-TR" sz="2300" dirty="0">
                <a:solidFill>
                  <a:srgbClr val="404040"/>
                </a:solidFill>
              </a:rPr>
              <a:t>, nefes darlığı, öksürük, göğüste darlık)</a:t>
            </a:r>
          </a:p>
          <a:p>
            <a:pPr marL="342900" indent="-342900"/>
            <a:r>
              <a:rPr lang="tr-TR" altLang="tr-TR" sz="2300" dirty="0">
                <a:solidFill>
                  <a:srgbClr val="404040"/>
                </a:solidFill>
              </a:rPr>
              <a:t>Semptomların gece veya sabaha karşı artması</a:t>
            </a:r>
          </a:p>
          <a:p>
            <a:pPr marL="342900" indent="-342900"/>
            <a:r>
              <a:rPr lang="tr-TR" altLang="tr-TR" sz="2300" dirty="0">
                <a:solidFill>
                  <a:srgbClr val="404040"/>
                </a:solidFill>
              </a:rPr>
              <a:t>Semptomların sıklığı ve şiddetinin değişkenlik  göstermesi</a:t>
            </a:r>
          </a:p>
          <a:p>
            <a:pPr marL="342900" indent="-342900"/>
            <a:r>
              <a:rPr lang="tr-TR" altLang="tr-TR" sz="2300" dirty="0">
                <a:solidFill>
                  <a:srgbClr val="404040"/>
                </a:solidFill>
              </a:rPr>
              <a:t>Semptomların tetikleyiciler ile ortaya çıkması</a:t>
            </a:r>
          </a:p>
        </p:txBody>
      </p:sp>
      <p:sp>
        <p:nvSpPr>
          <p:cNvPr id="6" name="4 İçerik Yer Tutucusu">
            <a:extLst>
              <a:ext uri="{FF2B5EF4-FFF2-40B4-BE49-F238E27FC236}">
                <a16:creationId xmlns:a16="http://schemas.microsoft.com/office/drawing/2014/main" id="{6765BC68-58C4-4EEF-B8EE-89E6C2D2BC9E}"/>
              </a:ext>
            </a:extLst>
          </p:cNvPr>
          <p:cNvSpPr txBox="1">
            <a:spLocks/>
          </p:cNvSpPr>
          <p:nvPr/>
        </p:nvSpPr>
        <p:spPr>
          <a:xfrm>
            <a:off x="6018366" y="2254459"/>
            <a:ext cx="5299491" cy="3632993"/>
          </a:xfrm>
          <a:prstGeom prst="rect">
            <a:avLst/>
          </a:prstGeom>
          <a:solidFill>
            <a:srgbClr val="FFEBEB"/>
          </a:solidFill>
          <a:ln>
            <a:noFill/>
          </a:ln>
        </p:spPr>
        <p:txBody>
          <a:bodyPr/>
          <a:lstStyle>
            <a:defPPr>
              <a:defRPr lang="tr-TR"/>
            </a:defPPr>
            <a:lvl1pPr fontAlgn="base">
              <a:spcBef>
                <a:spcPts val="1200"/>
              </a:spcBef>
              <a:spcAft>
                <a:spcPct val="0"/>
              </a:spcAft>
              <a:buClrTx/>
              <a:buSzTx/>
              <a:buFont typeface="Arial" panose="020B0604020202020204" pitchFamily="34" charset="0"/>
              <a:buChar char="•"/>
              <a:defRPr sz="2800">
                <a:solidFill>
                  <a:prstClr val="black"/>
                </a:solidFill>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9pPr>
          </a:lstStyle>
          <a:p>
            <a:pPr marL="342900" indent="-342900"/>
            <a:r>
              <a:rPr lang="tr-TR" altLang="tr-TR" sz="2300" dirty="0">
                <a:solidFill>
                  <a:srgbClr val="404040"/>
                </a:solidFill>
              </a:rPr>
              <a:t>Başka semptom olmaksızın tek başına öksürük varlığı</a:t>
            </a:r>
          </a:p>
          <a:p>
            <a:pPr marL="342900" indent="-342900"/>
            <a:r>
              <a:rPr lang="tr-TR" altLang="tr-TR" sz="2300" dirty="0">
                <a:solidFill>
                  <a:srgbClr val="404040"/>
                </a:solidFill>
              </a:rPr>
              <a:t>Kronik balgam </a:t>
            </a:r>
          </a:p>
          <a:p>
            <a:pPr marL="342900" indent="-342900"/>
            <a:r>
              <a:rPr lang="tr-TR" altLang="tr-TR" sz="2300" dirty="0">
                <a:solidFill>
                  <a:srgbClr val="404040"/>
                </a:solidFill>
              </a:rPr>
              <a:t>Nefes darlığına halsizlik, baş dönmesi, parestezi gibi semptomların eşlik etmesi</a:t>
            </a:r>
          </a:p>
          <a:p>
            <a:pPr marL="342900" indent="-342900"/>
            <a:r>
              <a:rPr lang="tr-TR" altLang="tr-TR" sz="2300" dirty="0">
                <a:solidFill>
                  <a:srgbClr val="404040"/>
                </a:solidFill>
              </a:rPr>
              <a:t>Göğüs ağrısı varlığı</a:t>
            </a:r>
          </a:p>
          <a:p>
            <a:pPr marL="342900" indent="-342900"/>
            <a:r>
              <a:rPr lang="tr-TR" altLang="tr-TR" sz="2300" dirty="0">
                <a:solidFill>
                  <a:srgbClr val="404040"/>
                </a:solidFill>
              </a:rPr>
              <a:t>Egzersizle tetiklenen dispneye eşlik eden stridor olması</a:t>
            </a:r>
          </a:p>
        </p:txBody>
      </p:sp>
      <p:sp>
        <p:nvSpPr>
          <p:cNvPr id="8" name="2 Metin Yer Tutucusu">
            <a:extLst>
              <a:ext uri="{FF2B5EF4-FFF2-40B4-BE49-F238E27FC236}">
                <a16:creationId xmlns:a16="http://schemas.microsoft.com/office/drawing/2014/main" id="{5C0054D0-45DF-4B4D-AED2-E4A75F9CCDD0}"/>
              </a:ext>
            </a:extLst>
          </p:cNvPr>
          <p:cNvSpPr txBox="1">
            <a:spLocks/>
          </p:cNvSpPr>
          <p:nvPr/>
        </p:nvSpPr>
        <p:spPr>
          <a:xfrm>
            <a:off x="685410" y="1343347"/>
            <a:ext cx="5120167" cy="846944"/>
          </a:xfrm>
          <a:prstGeom prst="rect">
            <a:avLst/>
          </a:prstGeom>
          <a:solidFill>
            <a:srgbClr val="C00000"/>
          </a:solidFill>
          <a:ln w="9525">
            <a:noFill/>
            <a:miter lim="800000"/>
            <a:headEnd/>
            <a:tailEnd/>
          </a:ln>
          <a:effectLst>
            <a:outerShdw dist="25400" dir="5400000" rotWithShape="0">
              <a:srgbClr val="000000">
                <a:alpha val="34998"/>
              </a:srgb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tr-TR" sz="2400" b="1" dirty="0">
                <a:solidFill>
                  <a:schemeClr val="bg1"/>
                </a:solidFill>
                <a:ea typeface="ＭＳ Ｐゴシック" pitchFamily="34" charset="-128"/>
              </a:rPr>
              <a:t>Astım olasılığını destekleyen semptomlar</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28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811721" y="5475227"/>
            <a:ext cx="11243602" cy="617733"/>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en-US" sz="1200" b="0" i="0" u="none" strike="noStrike" kern="1200" cap="none" spc="0" normalizeH="0" baseline="0" noProof="0" dirty="0">
                <a:ln>
                  <a:noFill/>
                </a:ln>
                <a:effectLst/>
                <a:uLnTx/>
                <a:uFillTx/>
                <a:latin typeface="Calibri" panose="020F0502020204030204"/>
              </a:rPr>
              <a:t>*</a:t>
            </a:r>
            <a:r>
              <a:rPr lang="tr-TR" sz="1200" dirty="0">
                <a:latin typeface="Calibri" panose="020F0502020204030204"/>
              </a:rPr>
              <a:t>Tabloda tanımlanan sorularla tedavi almakta olan hastanın semptom ve tedavisinin değerlendirmesi hekim taraşından basitçe yapılır.</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lang="tr-TR" sz="1200" dirty="0">
                <a:latin typeface="Calibri" panose="020F0502020204030204"/>
              </a:rPr>
              <a:t>Her sorunun ilk cevabı doğrudur. Kontrolün sağlanması için ilk cevabın verilmesini sağlamak üzere gereken yapılmalıdır.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51695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Hastada Semptom ve Tedavi Değerlendirmesi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ATA Testi (Assessment Tool for Asthma; Astım Tedavi Anketi)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6" name="Tablo 5"/>
          <p:cNvGraphicFramePr>
            <a:graphicFrameLocks noGrp="1"/>
          </p:cNvGraphicFramePr>
          <p:nvPr>
            <p:extLst/>
          </p:nvPr>
        </p:nvGraphicFramePr>
        <p:xfrm>
          <a:off x="769189" y="1395150"/>
          <a:ext cx="10408065" cy="4080077"/>
        </p:xfrm>
        <a:graphic>
          <a:graphicData uri="http://schemas.openxmlformats.org/drawingml/2006/table">
            <a:tbl>
              <a:tblPr firstRow="1" firstCol="1" bandRow="1">
                <a:tableStyleId>{C083E6E3-FA7D-4D7B-A595-EF9225AFEA82}</a:tableStyleId>
              </a:tblPr>
              <a:tblGrid>
                <a:gridCol w="395945">
                  <a:extLst>
                    <a:ext uri="{9D8B030D-6E8A-4147-A177-3AD203B41FA5}">
                      <a16:colId xmlns:a16="http://schemas.microsoft.com/office/drawing/2014/main" val="4132634127"/>
                    </a:ext>
                  </a:extLst>
                </a:gridCol>
                <a:gridCol w="7188689">
                  <a:extLst>
                    <a:ext uri="{9D8B030D-6E8A-4147-A177-3AD203B41FA5}">
                      <a16:colId xmlns:a16="http://schemas.microsoft.com/office/drawing/2014/main" val="587423546"/>
                    </a:ext>
                  </a:extLst>
                </a:gridCol>
                <a:gridCol w="2823431">
                  <a:extLst>
                    <a:ext uri="{9D8B030D-6E8A-4147-A177-3AD203B41FA5}">
                      <a16:colId xmlns:a16="http://schemas.microsoft.com/office/drawing/2014/main" val="2379705487"/>
                    </a:ext>
                  </a:extLst>
                </a:gridCol>
              </a:tblGrid>
              <a:tr h="519907">
                <a:tc>
                  <a:txBody>
                    <a:bodyPr/>
                    <a:lstStyle/>
                    <a:p>
                      <a:pPr marL="228600" lvl="0" indent="-228600" algn="ctr">
                        <a:lnSpc>
                          <a:spcPct val="150000"/>
                        </a:lnSpc>
                        <a:spcAft>
                          <a:spcPts val="0"/>
                        </a:spcAft>
                        <a:buFont typeface="+mj-lt"/>
                        <a:buAutoNum type="arabicPeriod"/>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kern="1200" dirty="0">
                          <a:effectLst/>
                        </a:rPr>
                        <a:t>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kern="1200" dirty="0">
                          <a:effectLst/>
                        </a:rPr>
                        <a:t>Son 1 ayda ne sıklıkta astıma bağlı gündüz yakınmalarınız (nefes darlığı, öksürük, hırıltı) oldu?</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kern="1200" dirty="0">
                          <a:effectLst/>
                        </a:rPr>
                        <a:t>□ Hiçbir zaman- haftada 2 veya daha az</a:t>
                      </a:r>
                      <a:endParaRPr lang="tr-TR" sz="1300" b="0" dirty="0">
                        <a:effectLst/>
                      </a:endParaRP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kern="1200" dirty="0">
                          <a:effectLst/>
                        </a:rPr>
                        <a:t>□ Haftada 2’den fazla</a:t>
                      </a:r>
                      <a:endParaRPr lang="tr-TR" sz="13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3497972283"/>
                  </a:ext>
                </a:extLst>
              </a:tr>
              <a:tr h="581114">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kern="1200" dirty="0">
                          <a:effectLst/>
                        </a:rPr>
                        <a:t>2. 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kern="1200" dirty="0">
                          <a:effectLst/>
                        </a:rPr>
                        <a:t>Son 1 ayda ne sıklıkta astıma bağlı gece yakınmalarınız (nefes darlığı, öksürük, hırıltı, uyku bölünmesi) oldu?</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kern="1200" dirty="0">
                          <a:effectLst/>
                        </a:rPr>
                        <a:t>□ Hiçbir zaman</a:t>
                      </a:r>
                      <a:endParaRPr lang="tr-TR" sz="1300" dirty="0">
                        <a:effectLst/>
                      </a:endParaRP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kern="1200" dirty="0">
                          <a:effectLst/>
                        </a:rPr>
                        <a:t>□ Bir gece veya daha fazla</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3218346828"/>
                  </a:ext>
                </a:extLst>
              </a:tr>
              <a:tr h="410931">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dirty="0">
                          <a:effectLst/>
                        </a:rPr>
                        <a:t>3. 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tr-TR" sz="1300" dirty="0">
                          <a:effectLst/>
                        </a:rPr>
                        <a:t>Son 1 ayda düzenli olarak aldığınız ilaçlara ek olarak rahatlatıcı, kurtarıcı ilaç (bronş açıcı ilaç) kullandınız mı?</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kern="1200" dirty="0">
                          <a:effectLst/>
                        </a:rPr>
                        <a:t>□ Hiçbir zaman- haftada 2 veya daha az</a:t>
                      </a:r>
                      <a:endParaRPr lang="tr-TR" sz="1300" dirty="0">
                        <a:effectLst/>
                      </a:endParaRP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kern="1200" dirty="0">
                          <a:effectLst/>
                        </a:rPr>
                        <a:t>□ Haftada 2’den fazla</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3849210464"/>
                  </a:ext>
                </a:extLst>
              </a:tr>
              <a:tr h="581114">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dirty="0">
                          <a:effectLst/>
                        </a:rPr>
                        <a:t>4. 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Son 1 ayda ne sıklıkta günlük faaliyetlerinizde (iş, okul, egzersiz, alışveriş ve ev işi vs.) kısıtlama yaşadınız?</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Hiçbir zaman</a:t>
                      </a: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Bir gün veya daha fazla</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3025475926"/>
                  </a:ext>
                </a:extLst>
              </a:tr>
              <a:tr h="436803">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dirty="0">
                          <a:effectLst/>
                        </a:rPr>
                        <a:t>5. 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Son gelişinizden beri astım nedeniyle daha önceden planlanmamış olan ve sistemik </a:t>
                      </a:r>
                      <a:r>
                        <a:rPr lang="tr-TR" sz="1300" dirty="0" err="1">
                          <a:effectLst/>
                        </a:rPr>
                        <a:t>steroid</a:t>
                      </a:r>
                      <a:r>
                        <a:rPr lang="tr-TR" sz="1300" dirty="0">
                          <a:effectLst/>
                        </a:rPr>
                        <a:t> kullanımı gerektiren doktor/acil servis başvurunuz oldu mu?</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Hayır </a:t>
                      </a: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Evet</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2594570769"/>
                  </a:ext>
                </a:extLst>
              </a:tr>
              <a:tr h="543464">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dirty="0">
                          <a:effectLst/>
                        </a:rPr>
                        <a:t>6. 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Müzmin(kronik) </a:t>
                      </a:r>
                      <a:r>
                        <a:rPr lang="tr-TR" sz="1300" dirty="0" err="1">
                          <a:effectLst/>
                        </a:rPr>
                        <a:t>allerjik</a:t>
                      </a:r>
                      <a:r>
                        <a:rPr lang="tr-TR" sz="1300" dirty="0">
                          <a:effectLst/>
                        </a:rPr>
                        <a:t> veya </a:t>
                      </a:r>
                      <a:r>
                        <a:rPr lang="tr-TR" sz="1300" dirty="0" err="1">
                          <a:effectLst/>
                        </a:rPr>
                        <a:t>allerjik</a:t>
                      </a:r>
                      <a:r>
                        <a:rPr lang="tr-TR" sz="1300" dirty="0">
                          <a:effectLst/>
                        </a:rPr>
                        <a:t> olmayan nezle, sinüzit, </a:t>
                      </a:r>
                      <a:r>
                        <a:rPr lang="tr-TR" sz="1300" dirty="0" err="1">
                          <a:effectLst/>
                        </a:rPr>
                        <a:t>reflü</a:t>
                      </a:r>
                      <a:r>
                        <a:rPr lang="tr-TR" sz="1300" dirty="0">
                          <a:effectLst/>
                        </a:rPr>
                        <a:t> (göğüste yanma, ekşime, gastrit), şişmanlık gibi eşlik eden ve tedavi edilmemiş bir hastalığınız var mı?</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Hayır </a:t>
                      </a: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Evet</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3248765047"/>
                  </a:ext>
                </a:extLst>
              </a:tr>
              <a:tr h="503372">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dirty="0">
                          <a:effectLst/>
                        </a:rPr>
                        <a:t>7. 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Son hekime gelişinizden beri (özellikle son haftayı düşünün) verilen her gün alınacak inhaler tedaviyi, hastalığınızı kontrol edecek tedaviyi düzgün kullanıyor musunuz?</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Hayır </a:t>
                      </a: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Evet</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2562009412"/>
                  </a:ext>
                </a:extLst>
              </a:tr>
              <a:tr h="503372">
                <a:tc>
                  <a:txBody>
                    <a:bodyPr/>
                    <a:lstStyle/>
                    <a:p>
                      <a:pPr marL="0" lvl="0" indent="0" algn="ctr">
                        <a:lnSpc>
                          <a:spcPct val="150000"/>
                        </a:lnSpc>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b="0" dirty="0">
                          <a:effectLst/>
                        </a:rPr>
                        <a:t>8. </a:t>
                      </a:r>
                      <a:endParaRPr lang="tr-TR"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marL="0" indent="0" algn="l">
                        <a:lnSpc>
                          <a:spcPct val="10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Her gün kullandığınız </a:t>
                      </a:r>
                      <a:r>
                        <a:rPr lang="tr-TR" sz="1300" dirty="0" err="1">
                          <a:effectLst/>
                        </a:rPr>
                        <a:t>inhaler</a:t>
                      </a:r>
                      <a:r>
                        <a:rPr lang="tr-TR" sz="1300" dirty="0">
                          <a:effectLst/>
                        </a:rPr>
                        <a:t>/</a:t>
                      </a:r>
                      <a:r>
                        <a:rPr lang="tr-TR" sz="1300" dirty="0" err="1">
                          <a:effectLst/>
                        </a:rPr>
                        <a:t>inhalerleri</a:t>
                      </a:r>
                      <a:r>
                        <a:rPr lang="tr-TR" sz="1300" dirty="0">
                          <a:effectLst/>
                        </a:rPr>
                        <a:t> nasıl kullandığınızı lütfen gösterin.</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803" marR="54803" marT="0" marB="0" anchor="ctr"/>
                </a:tc>
                <a:tc>
                  <a:txBody>
                    <a:bodyPr/>
                    <a:lstStyle/>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Doğru kullandı</a:t>
                      </a:r>
                    </a:p>
                    <a:p>
                      <a:pPr>
                        <a:lnSpc>
                          <a:spcPct val="10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1300" dirty="0">
                          <a:effectLst/>
                        </a:rPr>
                        <a:t>□ Yanlış kullanım var</a:t>
                      </a:r>
                      <a:endParaRPr lang="tr-TR"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803" marR="54803" marT="0" marB="0" anchor="ctr"/>
                </a:tc>
                <a:extLst>
                  <a:ext uri="{0D108BD9-81ED-4DB2-BD59-A6C34878D82A}">
                    <a16:rowId xmlns:a16="http://schemas.microsoft.com/office/drawing/2014/main" val="1110869428"/>
                  </a:ext>
                </a:extLst>
              </a:tr>
            </a:tbl>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18326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4634019" y="867211"/>
            <a:ext cx="6492851" cy="523220"/>
          </a:xfrm>
          <a:prstGeom prst="rect">
            <a:avLst/>
          </a:prstGeom>
        </p:spPr>
        <p:txBody>
          <a:bodyPr wrap="square">
            <a:spAutoFit/>
          </a:bodyPr>
          <a:lstStyle/>
          <a:p>
            <a:pPr lvl="0" algn="just" defTabSz="457200">
              <a:defRPr/>
            </a:pPr>
            <a:r>
              <a:rPr lang="tr-TR" sz="2800" b="1" dirty="0">
                <a:solidFill>
                  <a:prstClr val="black">
                    <a:lumMod val="75000"/>
                    <a:lumOff val="25000"/>
                  </a:prstClr>
                </a:solidFill>
              </a:rPr>
              <a:t>Neler Öğreneceğiz?</a:t>
            </a:r>
          </a:p>
        </p:txBody>
      </p:sp>
      <p:sp>
        <p:nvSpPr>
          <p:cNvPr id="5" name="TextBox 6">
            <a:extLst>
              <a:ext uri="{FF2B5EF4-FFF2-40B4-BE49-F238E27FC236}">
                <a16:creationId xmlns:a16="http://schemas.microsoft.com/office/drawing/2014/main" id="{0E6821DB-3B53-463C-9E86-40C34E6F857D}"/>
              </a:ext>
            </a:extLst>
          </p:cNvPr>
          <p:cNvSpPr txBox="1"/>
          <p:nvPr/>
        </p:nvSpPr>
        <p:spPr>
          <a:xfrm>
            <a:off x="4634019" y="1472381"/>
            <a:ext cx="7496759" cy="430784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
                <a:srgbClr val="FF0000"/>
              </a:buClr>
              <a:buSzTx/>
              <a:buFontTx/>
              <a:buNone/>
              <a:tabLst/>
              <a:defRPr/>
            </a:pPr>
            <a:r>
              <a:rPr lang="tr-TR" sz="2400" b="1" dirty="0">
                <a:solidFill>
                  <a:srgbClr val="C00000"/>
                </a:solidFill>
                <a:latin typeface="Calibri"/>
              </a:rPr>
              <a:t>Bu eğitimde;</a:t>
            </a:r>
          </a:p>
          <a:p>
            <a:pPr marL="34290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Astımın tanımı,</a:t>
            </a:r>
            <a:r>
              <a:rPr lang="en-US" sz="2300" dirty="0">
                <a:solidFill>
                  <a:prstClr val="black">
                    <a:lumMod val="75000"/>
                    <a:lumOff val="25000"/>
                  </a:prstClr>
                </a:solidFill>
                <a:latin typeface="Calibri" panose="020F0502020204030204"/>
              </a:rPr>
              <a:t> </a:t>
            </a:r>
            <a:r>
              <a:rPr lang="tr-TR" sz="2300" dirty="0">
                <a:solidFill>
                  <a:prstClr val="black">
                    <a:lumMod val="75000"/>
                    <a:lumOff val="25000"/>
                  </a:prstClr>
                </a:solidFill>
                <a:latin typeface="Calibri" panose="020F0502020204030204"/>
              </a:rPr>
              <a:t>risk faktörleri  ve tetikleyiciler</a:t>
            </a:r>
          </a:p>
          <a:p>
            <a:pPr marL="34290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Astımın tanısı</a:t>
            </a:r>
            <a:r>
              <a:rPr lang="en-US" sz="2300" dirty="0">
                <a:solidFill>
                  <a:prstClr val="black">
                    <a:lumMod val="75000"/>
                    <a:lumOff val="25000"/>
                  </a:prstClr>
                </a:solidFill>
                <a:latin typeface="Calibri" panose="020F0502020204030204"/>
              </a:rPr>
              <a:t>, </a:t>
            </a:r>
            <a:r>
              <a:rPr lang="tr-TR" sz="2300" dirty="0">
                <a:solidFill>
                  <a:prstClr val="black">
                    <a:lumMod val="75000"/>
                    <a:lumOff val="25000"/>
                  </a:prstClr>
                </a:solidFill>
                <a:latin typeface="Calibri" panose="020F0502020204030204"/>
              </a:rPr>
              <a:t>astıma özgü fizik muayene bulguları</a:t>
            </a:r>
          </a:p>
          <a:p>
            <a:pPr marL="34290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Astımda ilaç tedavisi  ve ilaç dışı tedaviler </a:t>
            </a:r>
            <a:endParaRPr lang="en-US" sz="2300" dirty="0">
              <a:solidFill>
                <a:prstClr val="black">
                  <a:lumMod val="75000"/>
                  <a:lumOff val="25000"/>
                </a:prstClr>
              </a:solidFill>
              <a:latin typeface="Calibri" panose="020F0502020204030204"/>
            </a:endParaRPr>
          </a:p>
          <a:p>
            <a:pPr marL="34290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Astımlı hastada sevk kriterleri</a:t>
            </a:r>
          </a:p>
          <a:p>
            <a:pPr marL="34290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Astım atağı, değerlendirmesi ve tedavisi </a:t>
            </a:r>
          </a:p>
          <a:p>
            <a:pPr marL="34290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Astım hastalığında izlem standartları</a:t>
            </a:r>
            <a:endParaRPr lang="en-US" sz="2300" dirty="0">
              <a:solidFill>
                <a:prstClr val="black">
                  <a:lumMod val="75000"/>
                  <a:lumOff val="25000"/>
                </a:prstClr>
              </a:solidFill>
              <a:latin typeface="Calibri" panose="020F0502020204030204"/>
            </a:endParaRPr>
          </a:p>
          <a:p>
            <a:pPr lvl="0" defTabSz="457200">
              <a:lnSpc>
                <a:spcPct val="150000"/>
              </a:lnSpc>
              <a:buClr>
                <a:srgbClr val="C00000"/>
              </a:buClr>
              <a:defRPr/>
            </a:pPr>
            <a:r>
              <a:rPr lang="tr-TR" sz="2300" b="1" dirty="0">
                <a:solidFill>
                  <a:srgbClr val="C00000"/>
                </a:solidFill>
              </a:rPr>
              <a:t>konularında bilgi sahibi olacaksınız.</a:t>
            </a:r>
          </a:p>
        </p:txBody>
      </p:sp>
      <p:pic>
        <p:nvPicPr>
          <p:cNvPr id="7" name="Resim 6">
            <a:extLst>
              <a:ext uri="{FF2B5EF4-FFF2-40B4-BE49-F238E27FC236}">
                <a16:creationId xmlns:a16="http://schemas.microsoft.com/office/drawing/2014/main" id="{9B66F1CC-766C-4E64-9739-74C0BD365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05" y="1472381"/>
            <a:ext cx="3314700" cy="3219450"/>
          </a:xfrm>
          <a:prstGeom prst="rect">
            <a:avLst/>
          </a:prstGeom>
        </p:spPr>
      </p:pic>
      <p:pic>
        <p:nvPicPr>
          <p:cNvPr id="9" name="Resim 8">
            <a:extLst>
              <a:ext uri="{FF2B5EF4-FFF2-40B4-BE49-F238E27FC236}">
                <a16:creationId xmlns:a16="http://schemas.microsoft.com/office/drawing/2014/main" id="{35396D3D-8C25-47E2-B72A-F7FC9DDB3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0" y="895350"/>
            <a:ext cx="2381250" cy="5962650"/>
          </a:xfrm>
          <a:prstGeom prst="rect">
            <a:avLst/>
          </a:prstGeom>
        </p:spPr>
      </p:pic>
    </p:spTree>
    <p:extLst>
      <p:ext uri="{BB962C8B-B14F-4D97-AF65-F5344CB8AC3E}">
        <p14:creationId xmlns:p14="http://schemas.microsoft.com/office/powerpoint/2010/main" val="7354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7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kdörtgen 1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Dikdörtgen 13">
            <a:extLst>
              <a:ext uri="{FF2B5EF4-FFF2-40B4-BE49-F238E27FC236}">
                <a16:creationId xmlns:a16="http://schemas.microsoft.com/office/drawing/2014/main" id="{3239EC90-83C1-46A9-AF53-39310C97D5B6}"/>
              </a:ext>
            </a:extLst>
          </p:cNvPr>
          <p:cNvSpPr/>
          <p:nvPr/>
        </p:nvSpPr>
        <p:spPr>
          <a:xfrm>
            <a:off x="285490" y="2367171"/>
            <a:ext cx="7094951"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a:solidFill>
                  <a:prstClr val="black">
                    <a:lumMod val="75000"/>
                    <a:lumOff val="25000"/>
                  </a:prstClr>
                </a:solidFill>
                <a:latin typeface="Calibri" panose="020F0502020204030204"/>
                <a:ea typeface="맑은 고딕" panose="020B0503020000020004" pitchFamily="34" charset="-127"/>
              </a:rPr>
              <a:t>Astım </a:t>
            </a:r>
            <a:r>
              <a:rPr lang="en-US" altLang="ko-KR" sz="4000" b="1" dirty="0" err="1">
                <a:solidFill>
                  <a:prstClr val="black">
                    <a:lumMod val="75000"/>
                    <a:lumOff val="25000"/>
                  </a:prstClr>
                </a:solidFill>
                <a:latin typeface="Calibri" panose="020F0502020204030204"/>
                <a:ea typeface="맑은 고딕" panose="020B0503020000020004" pitchFamily="34" charset="-127"/>
              </a:rPr>
              <a:t>Hastalığında</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Fizik</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Muayene</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ve</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Tanı</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Testleri</a:t>
            </a:r>
            <a:endParaRPr lang="en-US" altLang="ko-KR" sz="4000" b="1" dirty="0">
              <a:solidFill>
                <a:prstClr val="black">
                  <a:lumMod val="75000"/>
                  <a:lumOff val="25000"/>
                </a:prstClr>
              </a:solidFill>
              <a:latin typeface="Calibri" panose="020F0502020204030204"/>
              <a:ea typeface="맑은 고딕" panose="020B0503020000020004" pitchFamily="34" charset="-127"/>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altLang="ko-KR" sz="4000" b="1" dirty="0">
              <a:solidFill>
                <a:prstClr val="black">
                  <a:lumMod val="75000"/>
                  <a:lumOff val="25000"/>
                </a:prstClr>
              </a:solidFill>
              <a:latin typeface="Calibri" panose="020F0502020204030204"/>
              <a:ea typeface="맑은 고딕" panose="020B0503020000020004" pitchFamily="34" charset="-127"/>
            </a:endParaRPr>
          </a:p>
        </p:txBody>
      </p:sp>
      <p:pic>
        <p:nvPicPr>
          <p:cNvPr id="15" name="Picture 4" descr="Tıbbi, Hemşire, Doktor, Hastane, Sağlık, Cerrahi">
            <a:extLst>
              <a:ext uri="{FF2B5EF4-FFF2-40B4-BE49-F238E27FC236}">
                <a16:creationId xmlns:a16="http://schemas.microsoft.com/office/drawing/2014/main" id="{3808BD11-5C6D-4113-822F-CF394F2B3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924" y="814792"/>
            <a:ext cx="4441489" cy="470968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536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E73FCA1-7223-4BEA-AE91-5F5DBDD49A38}"/>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896087"/>
            <a:ext cx="10586513"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koydurucu değildir.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Hastalığın ve atağın ağırlık derecesine göre değişir.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Oskültasyonda normal akciğer sesi olabileceği gibi, ekspiryum sonunda veya inspiryum ve ekspiryumda ronküs olabilir. Atak dışında solunum sistemi muayenesi sıklıkla normaldir.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Muayene-1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29906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65C526C-B68B-4F65-96BD-5062ECA87E95}"/>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887461"/>
            <a:ext cx="10586513"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Atak esnasında; dispneik görünüm, yardımcı solunum kaslarının solunuma katılması, siyanoz, ekspiryumda uzama, ronküs, hışıltı, takipne, solunum seslerinde azalma görülebilir.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Muayene esnasında allerjik  rinit, atopik dermatit gibi diğer allerjik  hastalık bulgularının varlığını düşündüren bulgular açısından da inceleme yapılmalıdır.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Muayene-2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29000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68D9C72B-F14F-4A1C-9731-D209CFA15815}"/>
              </a:ext>
            </a:extLst>
          </p:cNvPr>
          <p:cNvSpPr txBox="1"/>
          <p:nvPr/>
        </p:nvSpPr>
        <p:spPr>
          <a:xfrm>
            <a:off x="672657" y="1224749"/>
            <a:ext cx="603707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2657" y="1772803"/>
            <a:ext cx="6037074"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Astım tanısı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karakteristik semptom varlığı ve değişken  hava yolu darlığının gösterilmesi</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ile konulur.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Tanının hasta tedavi alırken teyit edilmesi zordur, bu nedenle </a:t>
            </a:r>
            <a:r>
              <a:rPr kumimoji="0" lang="tr-TR" sz="2400" b="1" i="0" u="none" strike="noStrike" kern="1200" cap="none" spc="0" normalizeH="0" baseline="0" noProof="0" dirty="0" smtClean="0">
                <a:ln>
                  <a:noFill/>
                </a:ln>
                <a:solidFill>
                  <a:srgbClr val="404040"/>
                </a:solidFill>
                <a:effectLst/>
                <a:uLnTx/>
                <a:uFillTx/>
                <a:latin typeface="Calibri" panose="020F0502020204030204"/>
                <a:ea typeface="+mn-ea"/>
                <a:cs typeface="+mn-cs"/>
              </a:rPr>
              <a:t>tedaviye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başlanılmadan tanının kesinleştirilmesi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önemlidir</a:t>
            </a:r>
            <a:r>
              <a:rPr lang="tr-TR" sz="2400" dirty="0">
                <a:solidFill>
                  <a:srgbClr val="404040"/>
                </a:solidFill>
                <a:latin typeface="Calibri" panose="020F0502020204030204"/>
              </a:rPr>
              <a:t>.</a:t>
            </a:r>
            <a:endParaRPr kumimoji="0" lang="en-US" sz="2400" b="0" i="0" u="none" strike="noStrike" kern="1200" cap="none" spc="0" normalizeH="0" baseline="0" noProof="0" dirty="0">
              <a:ln>
                <a:noFill/>
              </a:ln>
              <a:solidFill>
                <a:srgbClr val="404040"/>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5F03667-17AC-418B-B3AA-D5716989822B}"/>
              </a:ext>
            </a:extLst>
          </p:cNvPr>
          <p:cNvPicPr>
            <a:picLocks noChangeAspect="1"/>
          </p:cNvPicPr>
          <p:nvPr/>
        </p:nvPicPr>
        <p:blipFill>
          <a:blip r:embed="rId2"/>
          <a:stretch>
            <a:fillRect/>
          </a:stretch>
        </p:blipFill>
        <p:spPr>
          <a:xfrm>
            <a:off x="6709731" y="2196353"/>
            <a:ext cx="5280319" cy="34333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311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30ACE5F2-11E6-4214-A01F-D8F255310786}"/>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69876"/>
            <a:ext cx="10586513" cy="612905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Astım tanısında dikkate alınması  gereken sorular;</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Hışıltılı solunum öyküsü var mı?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Geceleri öksürük var mı?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Egzersiz sonrası hışıltılı solunum ya da öksürük oluyor mu?</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Tetikleyicilere bağlı olarak hışıltılı solunum ya da öksürük oluyor mu?</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Soğuk algınlığı göğsüne iniyor ya da iyileşme 10 günden uzun sürüyor mu?</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Semptomlar astım ilaçları ile düzeliyor mu?</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8399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10">
            <a:extLst>
              <a:ext uri="{FF2B5EF4-FFF2-40B4-BE49-F238E27FC236}">
                <a16:creationId xmlns:a16="http://schemas.microsoft.com/office/drawing/2014/main" id="{09FF4FAB-FFD7-459E-88BD-7C135D1F1CC5}"/>
              </a:ext>
            </a:extLst>
          </p:cNvPr>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065" r="27754" b="3077"/>
          <a:stretch/>
        </p:blipFill>
        <p:spPr bwMode="auto">
          <a:xfrm>
            <a:off x="3381911" y="601700"/>
            <a:ext cx="4733684" cy="532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200000"/>
                    </a14:imgEffect>
                  </a14:imgLayer>
                </a14:imgProps>
              </a:ext>
            </a:extLst>
          </a:blip>
          <a:srcRect l="2382" t="1249" r="4478"/>
          <a:stretch/>
        </p:blipFill>
        <p:spPr>
          <a:xfrm>
            <a:off x="8899028" y="3353224"/>
            <a:ext cx="3279229" cy="287607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50767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Picture 4"/>
          <p:cNvPicPr>
            <a:picLocks noGrp="1"/>
          </p:cNvPicPr>
          <p:nvPr>
            <p:ph idx="1"/>
          </p:nvPr>
        </p:nvPicPr>
        <p:blipFill>
          <a:blip r:embed="rId2">
            <a:grayscl/>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941768" y="525518"/>
            <a:ext cx="7006174" cy="5479562"/>
          </a:xfrm>
          <a:prstGeom prst="snip2DiagRect">
            <a:avLst/>
          </a:prstGeom>
          <a:noFill/>
          <a:ln w="9525">
            <a:noFill/>
            <a:miter lim="800000"/>
            <a:headEnd/>
            <a:tailEnd/>
          </a:ln>
          <a:effectLst/>
        </p:spPr>
      </p:pic>
      <p:pic>
        <p:nvPicPr>
          <p:cNvPr id="7" name="Picture 7">
            <a:extLst>
              <a:ext uri="{FF2B5EF4-FFF2-40B4-BE49-F238E27FC236}">
                <a16:creationId xmlns:a16="http://schemas.microsoft.com/office/drawing/2014/main" id="{3F3DF28D-877C-4928-B57D-5B8CB0C34A84}"/>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200000"/>
                    </a14:imgEffect>
                  </a14:imgLayer>
                </a14:imgProps>
              </a:ext>
            </a:extLst>
          </a:blip>
          <a:srcRect l="2382" t="1249" r="4478"/>
          <a:stretch/>
        </p:blipFill>
        <p:spPr>
          <a:xfrm>
            <a:off x="8899028" y="3353224"/>
            <a:ext cx="3279229" cy="287607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09043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5EE39D72-B1F4-4094-BFC8-991776AF4406}"/>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84164"/>
            <a:ext cx="10586513" cy="578235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Astım tanısı konulmasında değişken havayolu darlığının gösterilmesi önemlidir.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Eğer mümkün ise tedavi başlanılmadan önce hastada solunum fonksiyon testleri ile değerlendirme yapılmalıdır.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05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77100" marR="0" lvl="0" algn="l" defTabSz="355600" rtl="0" eaLnBrk="1" fontAlgn="auto" latinLnBrk="0" hangingPunct="1">
              <a:lnSpc>
                <a:spcPct val="150000"/>
              </a:lnSpc>
              <a:spcBef>
                <a:spcPts val="600"/>
              </a:spcBef>
              <a:spcAft>
                <a:spcPts val="60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Basit spirometri (SFT ve reverzibilite)</a:t>
            </a:r>
          </a:p>
          <a:p>
            <a:pPr marL="377100" marR="0" lvl="0" algn="l" defTabSz="355600" rtl="0" eaLnBrk="1" fontAlgn="auto" latinLnBrk="0" hangingPunct="1">
              <a:lnSpc>
                <a:spcPct val="150000"/>
              </a:lnSpc>
              <a:spcBef>
                <a:spcPts val="600"/>
              </a:spcBef>
              <a:spcAft>
                <a:spcPts val="60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Bronş provokasyon testleri</a:t>
            </a:r>
          </a:p>
          <a:p>
            <a:pPr marL="377100" marR="0" lvl="0" algn="l" defTabSz="355600" rtl="0" eaLnBrk="1" fontAlgn="auto" latinLnBrk="0" hangingPunct="1">
              <a:lnSpc>
                <a:spcPct val="150000"/>
              </a:lnSpc>
              <a:spcBef>
                <a:spcPts val="600"/>
              </a:spcBef>
              <a:spcAft>
                <a:spcPts val="600"/>
              </a:spcAft>
              <a:buClr>
                <a:srgbClr val="C00000"/>
              </a:buClr>
              <a:buSzTx/>
              <a:tabLst/>
              <a:defRPr/>
            </a:pPr>
            <a:r>
              <a:rPr lang="tr-TR" sz="2400" dirty="0">
                <a:solidFill>
                  <a:srgbClr val="404040"/>
                </a:solidFill>
                <a:latin typeface="Calibri" panose="020F0502020204030204"/>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PEF (Zirve ekspiratuar akım hızı) takibi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Tanı-Solunum Fonksiyonlarının Değerlendirilmesi-1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Resim 14">
            <a:extLst>
              <a:ext uri="{FF2B5EF4-FFF2-40B4-BE49-F238E27FC236}">
                <a16:creationId xmlns:a16="http://schemas.microsoft.com/office/drawing/2014/main" id="{7E9C45DF-E9DC-4A4B-8CA7-8E8DC520FFA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37520" y="4748828"/>
            <a:ext cx="571294" cy="571294"/>
          </a:xfrm>
          <a:prstGeom prst="rect">
            <a:avLst/>
          </a:prstGeom>
          <a:solidFill>
            <a:schemeClr val="tx1">
              <a:lumMod val="65000"/>
              <a:lumOff val="35000"/>
              <a:alpha val="0"/>
            </a:schemeClr>
          </a:solidFill>
        </p:spPr>
      </p:pic>
      <p:pic>
        <p:nvPicPr>
          <p:cNvPr id="5" name="Resim 18">
            <a:extLst>
              <a:ext uri="{FF2B5EF4-FFF2-40B4-BE49-F238E27FC236}">
                <a16:creationId xmlns:a16="http://schemas.microsoft.com/office/drawing/2014/main" id="{57095A9B-CD31-47DF-8D79-59305DB59F65}"/>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37520" y="3426596"/>
            <a:ext cx="571294" cy="571294"/>
          </a:xfrm>
          <a:prstGeom prst="rect">
            <a:avLst/>
          </a:prstGeom>
          <a:solidFill>
            <a:schemeClr val="tx1">
              <a:lumMod val="65000"/>
              <a:lumOff val="35000"/>
              <a:alpha val="0"/>
            </a:schemeClr>
          </a:solidFill>
        </p:spPr>
      </p:pic>
      <p:pic>
        <p:nvPicPr>
          <p:cNvPr id="6" name="Resim 20">
            <a:extLst>
              <a:ext uri="{FF2B5EF4-FFF2-40B4-BE49-F238E27FC236}">
                <a16:creationId xmlns:a16="http://schemas.microsoft.com/office/drawing/2014/main" id="{77CCBD42-EE16-4190-B127-3194E160271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37520" y="4087712"/>
            <a:ext cx="571294" cy="571294"/>
          </a:xfrm>
          <a:prstGeom prst="rect">
            <a:avLst/>
          </a:prstGeom>
          <a:solidFill>
            <a:schemeClr val="tx1">
              <a:lumMod val="65000"/>
              <a:lumOff val="35000"/>
              <a:alpha val="0"/>
            </a:schemeClr>
          </a:solidFill>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165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861E0EDC-DCC7-426E-BC2F-C62882C54139}"/>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2164966"/>
            <a:ext cx="10586513" cy="341632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Basit spirometri değerlendirmesinde;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FEV1/FVC &lt;%75 ise hava yolu obstrüksiyonu varlığından söz edilebilir. Bu durumda bronkodilatör cevabının değerlendirilmesi için reverzibilite testi yapılarak astımdaki değişken havayolu darlığının gösterilmesi önemlidir. </a:t>
            </a:r>
          </a:p>
          <a:p>
            <a:pPr marR="0" lvl="0" algn="l" defTabSz="355600" rtl="0" eaLnBrk="1" fontAlgn="auto" latinLnBrk="0" hangingPunct="1">
              <a:lnSpc>
                <a:spcPct val="150000"/>
              </a:lnSpc>
              <a:spcBef>
                <a:spcPts val="0"/>
              </a:spcBef>
              <a:spcAft>
                <a:spcPts val="0"/>
              </a:spcAft>
              <a:buClr>
                <a:srgbClr val="C00000"/>
              </a:buClr>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Tanı-Solunum Fonksiyonlarının Değerlendirilmesi-2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74357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Fonksiyonlarının Değerlendirilmesi-1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E8E437B-D1E1-417E-BA81-0437313F327D}"/>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Lst>
          </a:blip>
          <a:srcRect t="30573"/>
          <a:stretch/>
        </p:blipFill>
        <p:spPr>
          <a:xfrm>
            <a:off x="897096" y="1489664"/>
            <a:ext cx="10397807" cy="4267012"/>
          </a:xfrm>
          <a:prstGeom prst="rect">
            <a:avLst/>
          </a:prstGeom>
        </p:spPr>
      </p:pic>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00376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D2E20A9-4A21-4F00-AAF3-3DB9ACDB5208}"/>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423908"/>
            <a:ext cx="10240606"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ACE</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a:t>
            </a:r>
            <a:r>
              <a:rPr lang="en-US" sz="2400" dirty="0">
                <a:solidFill>
                  <a:prstClr val="black">
                    <a:lumMod val="75000"/>
                    <a:lumOff val="25000"/>
                  </a:prstClr>
                </a:solidFill>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Angiotensin Converting Enzyme (Anjiyotensin Dönüştürücü Enzim)</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AHBS :  </a:t>
            </a:r>
            <a:r>
              <a:rPr lang="en-US" sz="2400" dirty="0" err="1">
                <a:solidFill>
                  <a:prstClr val="black">
                    <a:lumMod val="75000"/>
                    <a:lumOff val="25000"/>
                  </a:prstClr>
                </a:solidFill>
                <a:latin typeface="Calibri" panose="020F0502020204030204"/>
              </a:rPr>
              <a:t>Aile</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Hekimliği</a:t>
            </a:r>
            <a:r>
              <a:rPr lang="en-US" sz="2400" dirty="0">
                <a:solidFill>
                  <a:prstClr val="black">
                    <a:lumMod val="75000"/>
                    <a:lumOff val="25000"/>
                  </a:prstClr>
                </a:solidFill>
                <a:latin typeface="Calibri" panose="020F0502020204030204"/>
              </a:rPr>
              <a:t> Bilgi </a:t>
            </a:r>
            <a:r>
              <a:rPr lang="en-US" sz="2400" dirty="0" err="1">
                <a:solidFill>
                  <a:prstClr val="black">
                    <a:lumMod val="75000"/>
                    <a:lumOff val="25000"/>
                  </a:prstClr>
                </a:solidFill>
                <a:latin typeface="Calibri" panose="020F0502020204030204"/>
              </a:rPr>
              <a:t>Sistemi</a:t>
            </a:r>
            <a:r>
              <a:rPr lang="en-US" sz="2400" dirty="0">
                <a:solidFill>
                  <a:prstClr val="black">
                    <a:lumMod val="75000"/>
                    <a:lumOff val="25000"/>
                  </a:prstClr>
                </a:solidFill>
                <a:latin typeface="Calibri" panose="020F0502020204030204"/>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896938" marR="0" lvl="0" indent="-896938"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BOH  :  </a:t>
            </a:r>
            <a:r>
              <a:rPr lang="en-US" sz="2400" dirty="0" err="1">
                <a:solidFill>
                  <a:prstClr val="black">
                    <a:lumMod val="75000"/>
                    <a:lumOff val="25000"/>
                  </a:prstClr>
                </a:solidFill>
                <a:latin typeface="Calibri" panose="020F0502020204030204"/>
              </a:rPr>
              <a:t>Bulaşıcı</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Olmayan</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Hastalık</a:t>
            </a:r>
            <a:endParaRPr lang="tr-TR" sz="2400" dirty="0">
              <a:solidFill>
                <a:prstClr val="black">
                  <a:lumMod val="75000"/>
                  <a:lumOff val="25000"/>
                </a:prstClr>
              </a:solidFill>
              <a:latin typeface="Calibri" panose="020F0502020204030204"/>
            </a:endParaRPr>
          </a:p>
          <a:p>
            <a:pPr marL="896938" marR="0" lvl="0" indent="-896938"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CFC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rPr>
              <a:t>Klorofluorokarbon</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896938" marR="0" lvl="0" indent="-896938"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DPİ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Dry</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lang="en-US" sz="2400" dirty="0">
                <a:solidFill>
                  <a:prstClr val="black">
                    <a:lumMod val="75000"/>
                    <a:lumOff val="25000"/>
                  </a:prstClr>
                </a:solidFill>
                <a:latin typeface="Calibri" panose="020F0502020204030204"/>
              </a:rPr>
              <a:t>P</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owder İnhaler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lang="en-US" sz="2400" dirty="0">
                <a:solidFill>
                  <a:prstClr val="black">
                    <a:lumMod val="75000"/>
                    <a:lumOff val="25000"/>
                  </a:prstClr>
                </a:solidFill>
                <a:latin typeface="Calibri" panose="020F0502020204030204"/>
              </a:rPr>
              <a:t>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uru Toz İnhaler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p>
          <a:p>
            <a:pPr marL="896938" marR="0" lvl="0" indent="-896938" algn="l" defTabSz="355600" rtl="0" eaLnBrk="1" fontAlgn="auto" latinLnBrk="0" hangingPunct="1">
              <a:lnSpc>
                <a:spcPct val="150000"/>
              </a:lnSpc>
              <a:spcBef>
                <a:spcPts val="0"/>
              </a:spcBef>
              <a:spcAft>
                <a:spcPts val="0"/>
              </a:spcAft>
              <a:buClr>
                <a:srgbClr val="4BACC6"/>
              </a:buClr>
              <a:buSzTx/>
              <a:buFontTx/>
              <a:buNone/>
              <a:tabLst/>
              <a:defRPr/>
            </a:pPr>
            <a:r>
              <a:rPr lang="tr-TR" sz="2400" dirty="0">
                <a:solidFill>
                  <a:prstClr val="black">
                    <a:lumMod val="75000"/>
                    <a:lumOff val="25000"/>
                  </a:prstClr>
                </a:solidFill>
              </a:rPr>
              <a:t>FEV1 :</a:t>
            </a:r>
            <a:r>
              <a:rPr lang="en-US" sz="2400" dirty="0">
                <a:solidFill>
                  <a:prstClr val="black">
                    <a:lumMod val="75000"/>
                    <a:lumOff val="25000"/>
                  </a:prstClr>
                </a:solidFill>
              </a:rPr>
              <a:t>  </a:t>
            </a:r>
            <a:r>
              <a:rPr lang="tr-TR" sz="2400" dirty="0" err="1">
                <a:solidFill>
                  <a:prstClr val="black">
                    <a:lumMod val="75000"/>
                    <a:lumOff val="25000"/>
                  </a:prstClr>
                </a:solidFill>
              </a:rPr>
              <a:t>Expire</a:t>
            </a:r>
            <a:r>
              <a:rPr lang="tr-TR" sz="2400" dirty="0">
                <a:solidFill>
                  <a:prstClr val="black">
                    <a:lumMod val="75000"/>
                    <a:lumOff val="25000"/>
                  </a:prstClr>
                </a:solidFill>
              </a:rPr>
              <a:t> </a:t>
            </a:r>
            <a:r>
              <a:rPr lang="tr-TR" sz="2400" dirty="0" err="1">
                <a:solidFill>
                  <a:prstClr val="black">
                    <a:lumMod val="75000"/>
                    <a:lumOff val="25000"/>
                  </a:prstClr>
                </a:solidFill>
              </a:rPr>
              <a:t>In</a:t>
            </a:r>
            <a:r>
              <a:rPr lang="tr-TR" sz="2400" dirty="0">
                <a:solidFill>
                  <a:prstClr val="black">
                    <a:lumMod val="75000"/>
                    <a:lumOff val="25000"/>
                  </a:prstClr>
                </a:solidFill>
              </a:rPr>
              <a:t> </a:t>
            </a:r>
            <a:r>
              <a:rPr lang="tr-TR" sz="2400" dirty="0" err="1">
                <a:solidFill>
                  <a:prstClr val="black">
                    <a:lumMod val="75000"/>
                    <a:lumOff val="25000"/>
                  </a:prstClr>
                </a:solidFill>
              </a:rPr>
              <a:t>The</a:t>
            </a:r>
            <a:r>
              <a:rPr lang="tr-TR" sz="2400" dirty="0">
                <a:solidFill>
                  <a:prstClr val="black">
                    <a:lumMod val="75000"/>
                    <a:lumOff val="25000"/>
                  </a:prstClr>
                </a:solidFill>
              </a:rPr>
              <a:t> First Second Of </a:t>
            </a:r>
            <a:r>
              <a:rPr lang="tr-TR" sz="2400" dirty="0" err="1">
                <a:solidFill>
                  <a:prstClr val="black">
                    <a:lumMod val="75000"/>
                    <a:lumOff val="25000"/>
                  </a:prstClr>
                </a:solidFill>
              </a:rPr>
              <a:t>Forced</a:t>
            </a:r>
            <a:r>
              <a:rPr lang="tr-TR" sz="2400" dirty="0">
                <a:solidFill>
                  <a:prstClr val="black">
                    <a:lumMod val="75000"/>
                    <a:lumOff val="25000"/>
                  </a:prstClr>
                </a:solidFill>
              </a:rPr>
              <a:t> </a:t>
            </a:r>
            <a:r>
              <a:rPr lang="tr-TR" sz="2400" dirty="0" err="1">
                <a:solidFill>
                  <a:prstClr val="black">
                    <a:lumMod val="75000"/>
                    <a:lumOff val="25000"/>
                  </a:prstClr>
                </a:solidFill>
              </a:rPr>
              <a:t>Expiration</a:t>
            </a:r>
            <a:r>
              <a:rPr lang="tr-TR" sz="2400" dirty="0">
                <a:solidFill>
                  <a:prstClr val="black">
                    <a:lumMod val="75000"/>
                    <a:lumOff val="25000"/>
                  </a:prstClr>
                </a:solidFill>
              </a:rPr>
              <a:t> Zorlu                                (</a:t>
            </a:r>
            <a:r>
              <a:rPr lang="tr-TR" sz="2400" dirty="0" err="1">
                <a:solidFill>
                  <a:prstClr val="black">
                    <a:lumMod val="75000"/>
                    <a:lumOff val="25000"/>
                  </a:prstClr>
                </a:solidFill>
              </a:rPr>
              <a:t>Ekspiryumun</a:t>
            </a:r>
            <a:r>
              <a:rPr lang="tr-TR" sz="2400" dirty="0">
                <a:solidFill>
                  <a:prstClr val="black">
                    <a:lumMod val="75000"/>
                    <a:lumOff val="25000"/>
                  </a:prstClr>
                </a:solidFill>
              </a:rPr>
              <a:t> 1. Saniyesinde Çıkarılan Hava Hacmi)</a:t>
            </a:r>
            <a:endParaRPr lang="en-US" sz="2400" dirty="0">
              <a:solidFill>
                <a:prstClr val="black">
                  <a:lumMod val="75000"/>
                  <a:lumOff val="25000"/>
                </a:prstClr>
              </a:solidFill>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75574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5">
            <a:extLst>
              <a:ext uri="{FF2B5EF4-FFF2-40B4-BE49-F238E27FC236}">
                <a16:creationId xmlns:a16="http://schemas.microsoft.com/office/drawing/2014/main" id="{041592D3-9793-4A7A-8DBB-FDBF3F981ED3}"/>
              </a:ext>
            </a:extLst>
          </p:cNvPr>
          <p:cNvGrpSpPr>
            <a:grpSpLocks/>
          </p:cNvGrpSpPr>
          <p:nvPr/>
        </p:nvGrpSpPr>
        <p:grpSpPr bwMode="auto">
          <a:xfrm>
            <a:off x="1366058" y="1173587"/>
            <a:ext cx="4477530" cy="4776569"/>
            <a:chOff x="956639" y="3269399"/>
            <a:chExt cx="2183131" cy="2885253"/>
          </a:xfrm>
        </p:grpSpPr>
        <p:sp>
          <p:nvSpPr>
            <p:cNvPr id="18" name="Rounded Rectangle 2">
              <a:extLst>
                <a:ext uri="{FF2B5EF4-FFF2-40B4-BE49-F238E27FC236}">
                  <a16:creationId xmlns:a16="http://schemas.microsoft.com/office/drawing/2014/main" id="{9624EA18-516D-4713-B8F1-40CFAF033D03}"/>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6">
              <a:extLst>
                <a:ext uri="{FF2B5EF4-FFF2-40B4-BE49-F238E27FC236}">
                  <a16:creationId xmlns:a16="http://schemas.microsoft.com/office/drawing/2014/main" id="{13FEB499-5409-4D93-B586-6095DB42DCE6}"/>
                </a:ext>
              </a:extLst>
            </p:cNvPr>
            <p:cNvSpPr txBox="1">
              <a:spLocks noChangeArrowheads="1"/>
            </p:cNvSpPr>
            <p:nvPr/>
          </p:nvSpPr>
          <p:spPr bwMode="auto">
            <a:xfrm>
              <a:off x="1418708" y="3425941"/>
              <a:ext cx="1235494" cy="6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rgbClr val="FFFFFF"/>
                  </a:solidFill>
                  <a:latin typeface="+mn-lt"/>
                </a:rPr>
                <a:t>Erken reverzibilite</a:t>
              </a:r>
              <a:endParaRPr lang="ko-KR" altLang="en-US" sz="2800" b="1" dirty="0">
                <a:solidFill>
                  <a:srgbClr val="FFFFFF"/>
                </a:solidFill>
                <a:latin typeface="+mn-lt"/>
              </a:endParaRPr>
            </a:p>
          </p:txBody>
        </p:sp>
        <p:sp>
          <p:nvSpPr>
            <p:cNvPr id="20" name="자유형: 도형 51">
              <a:extLst>
                <a:ext uri="{FF2B5EF4-FFF2-40B4-BE49-F238E27FC236}">
                  <a16:creationId xmlns:a16="http://schemas.microsoft.com/office/drawing/2014/main" id="{76D6E331-E025-4BC8-933E-6B84D5667C48}"/>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1" name="TextBox 20">
              <a:extLst>
                <a:ext uri="{FF2B5EF4-FFF2-40B4-BE49-F238E27FC236}">
                  <a16:creationId xmlns:a16="http://schemas.microsoft.com/office/drawing/2014/main" id="{411BD7F8-85A0-426F-A7A9-B45959234090}"/>
                </a:ext>
              </a:extLst>
            </p:cNvPr>
            <p:cNvSpPr txBox="1">
              <a:spLocks noChangeArrowheads="1"/>
            </p:cNvSpPr>
            <p:nvPr/>
          </p:nvSpPr>
          <p:spPr bwMode="auto">
            <a:xfrm>
              <a:off x="985954" y="4353239"/>
              <a:ext cx="2153816" cy="15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Kısa etkili beta-2 agonist      (400</a:t>
              </a: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sym typeface="Symbol" panose="05050102010706020507" pitchFamily="18" charset="2"/>
                </a:rPr>
                <a:t></a:t>
              </a: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g </a:t>
              </a:r>
              <a:r>
                <a:rPr kumimoji="0" lang="tr-TR" altLang="tr-TR" sz="2400" b="1" i="0" u="none" strike="noStrike" kern="1200" cap="none" spc="0" normalizeH="0" baseline="0" noProof="0" dirty="0" err="1" smtClean="0">
                  <a:ln>
                    <a:noFill/>
                  </a:ln>
                  <a:solidFill>
                    <a:srgbClr val="404040"/>
                  </a:solidFill>
                  <a:effectLst/>
                  <a:uLnTx/>
                  <a:uFillTx/>
                  <a:latin typeface="Calibri"/>
                  <a:ea typeface="+mn-ea"/>
                  <a:cs typeface="Times New Roman" panose="02020603050405020304" pitchFamily="18" charset="0"/>
                </a:rPr>
                <a:t>salbutamol</a:t>
              </a:r>
              <a:r>
                <a:rPr kumimoji="0" lang="tr-TR" altLang="tr-TR" sz="2400" b="1" i="0" u="none" strike="noStrike" kern="1200" cap="none" spc="0" normalizeH="0" baseline="0" noProof="0" dirty="0" smtClean="0">
                  <a:ln>
                    <a:noFill/>
                  </a:ln>
                  <a:solidFill>
                    <a:srgbClr val="404040"/>
                  </a:solidFill>
                  <a:effectLst/>
                  <a:uLnTx/>
                  <a:uFillTx/>
                  <a:latin typeface="Calibri"/>
                  <a:ea typeface="+mn-ea"/>
                  <a:cs typeface="Times New Roman" panose="02020603050405020304" pitchFamily="18" charset="0"/>
                </a:rPr>
                <a:t>) </a:t>
              </a:r>
              <a:endPar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endParaRPr>
            </a:p>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endParaRPr lang="tr-TR" altLang="tr-TR" sz="2400" b="1" dirty="0">
                <a:solidFill>
                  <a:srgbClr val="404040"/>
                </a:solidFill>
                <a:latin typeface="Calibri"/>
                <a:cs typeface="Times New Roman" panose="02020603050405020304" pitchFamily="18" charset="0"/>
              </a:endParaRPr>
            </a:p>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endParaRPr kumimoji="0" lang="tr-TR" altLang="tr-TR" sz="18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endParaRPr>
            </a:p>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FEV1 değerinde %12 ve 200ml artış olması</a:t>
              </a:r>
            </a:p>
          </p:txBody>
        </p:sp>
      </p:gr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Fonksiyonlarının Değerlendirilmesi-2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9" descr="Scan1">
            <a:extLst>
              <a:ext uri="{FF2B5EF4-FFF2-40B4-BE49-F238E27FC236}">
                <a16:creationId xmlns:a16="http://schemas.microsoft.com/office/drawing/2014/main" id="{6D04BE0D-1AC4-442E-AB14-4B044EFB0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53" r="5045" b="18750"/>
          <a:stretch/>
        </p:blipFill>
        <p:spPr bwMode="auto">
          <a:xfrm>
            <a:off x="6503354" y="1173587"/>
            <a:ext cx="4794928" cy="477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Down 1">
            <a:extLst>
              <a:ext uri="{FF2B5EF4-FFF2-40B4-BE49-F238E27FC236}">
                <a16:creationId xmlns:a16="http://schemas.microsoft.com/office/drawing/2014/main" id="{4BE2D7A5-0155-43AA-802B-E3EC0E226167}"/>
              </a:ext>
            </a:extLst>
          </p:cNvPr>
          <p:cNvSpPr/>
          <p:nvPr/>
        </p:nvSpPr>
        <p:spPr>
          <a:xfrm>
            <a:off x="3370566" y="4038424"/>
            <a:ext cx="528638" cy="735370"/>
          </a:xfrm>
          <a:prstGeom prst="downArrow">
            <a:avLst>
              <a:gd name="adj1" fmla="val 38208"/>
              <a:gd name="adj2" fmla="val 5000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7921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Fonksiyonlarının Değerlendirilmesi-3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23" name="Grup 5">
            <a:extLst>
              <a:ext uri="{FF2B5EF4-FFF2-40B4-BE49-F238E27FC236}">
                <a16:creationId xmlns:a16="http://schemas.microsoft.com/office/drawing/2014/main" id="{76E48439-9B2C-4CBE-AD84-7A6DB9B8431B}"/>
              </a:ext>
            </a:extLst>
          </p:cNvPr>
          <p:cNvGrpSpPr>
            <a:grpSpLocks/>
          </p:cNvGrpSpPr>
          <p:nvPr/>
        </p:nvGrpSpPr>
        <p:grpSpPr bwMode="auto">
          <a:xfrm>
            <a:off x="881302" y="1080385"/>
            <a:ext cx="4878916" cy="4776569"/>
            <a:chOff x="956639" y="3269399"/>
            <a:chExt cx="2183131" cy="2885253"/>
          </a:xfrm>
        </p:grpSpPr>
        <p:sp>
          <p:nvSpPr>
            <p:cNvPr id="24" name="Rounded Rectangle 2">
              <a:extLst>
                <a:ext uri="{FF2B5EF4-FFF2-40B4-BE49-F238E27FC236}">
                  <a16:creationId xmlns:a16="http://schemas.microsoft.com/office/drawing/2014/main" id="{22BC5B18-808A-4266-BD07-1A20EC4AE96C}"/>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16">
              <a:extLst>
                <a:ext uri="{FF2B5EF4-FFF2-40B4-BE49-F238E27FC236}">
                  <a16:creationId xmlns:a16="http://schemas.microsoft.com/office/drawing/2014/main" id="{C93A274A-7EA4-4B57-ADA8-58773B390DDA}"/>
                </a:ext>
              </a:extLst>
            </p:cNvPr>
            <p:cNvSpPr txBox="1">
              <a:spLocks noChangeArrowheads="1"/>
            </p:cNvSpPr>
            <p:nvPr/>
          </p:nvSpPr>
          <p:spPr bwMode="auto">
            <a:xfrm>
              <a:off x="1418708" y="3425941"/>
              <a:ext cx="1235494" cy="6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rgbClr val="FFFFFF"/>
                  </a:solidFill>
                  <a:latin typeface="+mn-lt"/>
                </a:rPr>
                <a:t>Erken reverzibilite</a:t>
              </a:r>
              <a:endParaRPr lang="ko-KR" altLang="en-US" sz="2800" b="1" dirty="0">
                <a:solidFill>
                  <a:srgbClr val="FFFFFF"/>
                </a:solidFill>
                <a:latin typeface="+mn-lt"/>
              </a:endParaRPr>
            </a:p>
          </p:txBody>
        </p:sp>
        <p:sp>
          <p:nvSpPr>
            <p:cNvPr id="26" name="자유형: 도형 51">
              <a:extLst>
                <a:ext uri="{FF2B5EF4-FFF2-40B4-BE49-F238E27FC236}">
                  <a16:creationId xmlns:a16="http://schemas.microsoft.com/office/drawing/2014/main" id="{B2597044-83EA-4FCF-8229-0BCA4C404486}"/>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DA4A1F01-BF59-466B-9C03-791E03D90D62}"/>
                </a:ext>
              </a:extLst>
            </p:cNvPr>
            <p:cNvSpPr txBox="1">
              <a:spLocks noChangeArrowheads="1"/>
            </p:cNvSpPr>
            <p:nvPr/>
          </p:nvSpPr>
          <p:spPr bwMode="auto">
            <a:xfrm>
              <a:off x="985954" y="4353239"/>
              <a:ext cx="2153816" cy="15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Kısa etkili beta-2 agonist          (400</a:t>
              </a: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sym typeface="Symbol" panose="05050102010706020507" pitchFamily="18" charset="2"/>
                </a:rPr>
                <a:t></a:t>
              </a: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g </a:t>
              </a:r>
              <a:r>
                <a:rPr kumimoji="0" lang="tr-TR" altLang="tr-TR" sz="2400" b="1" i="0" u="none" strike="noStrike" kern="1200" cap="none" spc="0" normalizeH="0" baseline="0" noProof="0" dirty="0" err="1" smtClean="0">
                  <a:ln>
                    <a:noFill/>
                  </a:ln>
                  <a:solidFill>
                    <a:srgbClr val="404040"/>
                  </a:solidFill>
                  <a:effectLst/>
                  <a:uLnTx/>
                  <a:uFillTx/>
                  <a:latin typeface="Calibri"/>
                  <a:ea typeface="+mn-ea"/>
                  <a:cs typeface="Times New Roman" panose="02020603050405020304" pitchFamily="18" charset="0"/>
                </a:rPr>
                <a:t>salbutamol</a:t>
              </a:r>
              <a:r>
                <a:rPr kumimoji="0" lang="tr-TR" altLang="tr-TR" sz="2400" b="1" i="0" u="none" strike="noStrike" kern="1200" cap="none" spc="0" normalizeH="0" baseline="0" noProof="0" dirty="0" smtClean="0">
                  <a:ln>
                    <a:noFill/>
                  </a:ln>
                  <a:solidFill>
                    <a:srgbClr val="404040"/>
                  </a:solidFill>
                  <a:effectLst/>
                  <a:uLnTx/>
                  <a:uFillTx/>
                  <a:latin typeface="Calibri"/>
                  <a:ea typeface="+mn-ea"/>
                  <a:cs typeface="Times New Roman" panose="02020603050405020304" pitchFamily="18" charset="0"/>
                </a:rPr>
                <a:t>) </a:t>
              </a:r>
              <a:endPar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endParaRPr>
            </a:p>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endParaRPr lang="tr-TR" altLang="tr-TR" sz="2400" b="1" dirty="0">
                <a:solidFill>
                  <a:srgbClr val="404040"/>
                </a:solidFill>
                <a:latin typeface="Calibri"/>
                <a:cs typeface="Times New Roman" panose="02020603050405020304" pitchFamily="18" charset="0"/>
              </a:endParaRPr>
            </a:p>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endParaRPr kumimoji="0" lang="tr-TR" altLang="tr-TR" sz="18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endParaRPr>
            </a:p>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FEV1 değerinde %12 ve 200ml artış olması</a:t>
              </a:r>
            </a:p>
          </p:txBody>
        </p:sp>
      </p:grpSp>
      <p:sp>
        <p:nvSpPr>
          <p:cNvPr id="28" name="Arrow: Down 27">
            <a:extLst>
              <a:ext uri="{FF2B5EF4-FFF2-40B4-BE49-F238E27FC236}">
                <a16:creationId xmlns:a16="http://schemas.microsoft.com/office/drawing/2014/main" id="{D0317D29-7FF7-4389-A44A-834F8F23835C}"/>
              </a:ext>
            </a:extLst>
          </p:cNvPr>
          <p:cNvSpPr/>
          <p:nvPr/>
        </p:nvSpPr>
        <p:spPr>
          <a:xfrm>
            <a:off x="3020180" y="3794107"/>
            <a:ext cx="528638" cy="735370"/>
          </a:xfrm>
          <a:prstGeom prst="downArrow">
            <a:avLst>
              <a:gd name="adj1" fmla="val 38208"/>
              <a:gd name="adj2" fmla="val 5000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9" name="Grup 5">
            <a:extLst>
              <a:ext uri="{FF2B5EF4-FFF2-40B4-BE49-F238E27FC236}">
                <a16:creationId xmlns:a16="http://schemas.microsoft.com/office/drawing/2014/main" id="{5861E1D5-5A66-46CE-9E35-966FA9CE03C4}"/>
              </a:ext>
            </a:extLst>
          </p:cNvPr>
          <p:cNvGrpSpPr>
            <a:grpSpLocks/>
          </p:cNvGrpSpPr>
          <p:nvPr/>
        </p:nvGrpSpPr>
        <p:grpSpPr bwMode="auto">
          <a:xfrm>
            <a:off x="6484300" y="1080385"/>
            <a:ext cx="5060001" cy="4891761"/>
            <a:chOff x="956639" y="3269399"/>
            <a:chExt cx="2239789" cy="2954833"/>
          </a:xfrm>
        </p:grpSpPr>
        <p:sp>
          <p:nvSpPr>
            <p:cNvPr id="30" name="Rounded Rectangle 2">
              <a:extLst>
                <a:ext uri="{FF2B5EF4-FFF2-40B4-BE49-F238E27FC236}">
                  <a16:creationId xmlns:a16="http://schemas.microsoft.com/office/drawing/2014/main" id="{9EB0D064-A288-4EFC-A7CD-0674CCC3C39D}"/>
                </a:ext>
              </a:extLst>
            </p:cNvPr>
            <p:cNvSpPr>
              <a:spLocks noChangeAspect="1"/>
            </p:cNvSpPr>
            <p:nvPr/>
          </p:nvSpPr>
          <p:spPr>
            <a:xfrm>
              <a:off x="1117772" y="3269399"/>
              <a:ext cx="1828414" cy="18287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16">
              <a:extLst>
                <a:ext uri="{FF2B5EF4-FFF2-40B4-BE49-F238E27FC236}">
                  <a16:creationId xmlns:a16="http://schemas.microsoft.com/office/drawing/2014/main" id="{41B3C964-2696-449C-8A3D-B504D16EE808}"/>
                </a:ext>
              </a:extLst>
            </p:cNvPr>
            <p:cNvSpPr txBox="1">
              <a:spLocks noChangeArrowheads="1"/>
            </p:cNvSpPr>
            <p:nvPr/>
          </p:nvSpPr>
          <p:spPr bwMode="auto">
            <a:xfrm>
              <a:off x="1418708" y="3425941"/>
              <a:ext cx="1235494" cy="57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rgbClr val="FFFFFF"/>
                  </a:solidFill>
                  <a:latin typeface="+mn-lt"/>
                </a:rPr>
                <a:t>Geç </a:t>
              </a:r>
            </a:p>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rgbClr val="FFFFFF"/>
                  </a:solidFill>
                  <a:latin typeface="+mn-lt"/>
                </a:rPr>
                <a:t>reverzibilite</a:t>
              </a:r>
            </a:p>
          </p:txBody>
        </p:sp>
        <p:sp>
          <p:nvSpPr>
            <p:cNvPr id="32" name="자유형: 도형 51">
              <a:extLst>
                <a:ext uri="{FF2B5EF4-FFF2-40B4-BE49-F238E27FC236}">
                  <a16:creationId xmlns:a16="http://schemas.microsoft.com/office/drawing/2014/main" id="{347E95ED-3131-49D3-9CE5-373228394C1A}"/>
                </a:ext>
              </a:extLst>
            </p:cNvPr>
            <p:cNvSpPr/>
            <p:nvPr/>
          </p:nvSpPr>
          <p:spPr>
            <a:xfrm>
              <a:off x="956639" y="3850255"/>
              <a:ext cx="2239789"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3" name="TextBox 32">
              <a:extLst>
                <a:ext uri="{FF2B5EF4-FFF2-40B4-BE49-F238E27FC236}">
                  <a16:creationId xmlns:a16="http://schemas.microsoft.com/office/drawing/2014/main" id="{ECCB9FC4-C14E-4E41-8F74-4959AE6B9D25}"/>
                </a:ext>
              </a:extLst>
            </p:cNvPr>
            <p:cNvSpPr txBox="1">
              <a:spLocks noChangeArrowheads="1"/>
            </p:cNvSpPr>
            <p:nvPr/>
          </p:nvSpPr>
          <p:spPr bwMode="auto">
            <a:xfrm>
              <a:off x="956639" y="4305639"/>
              <a:ext cx="2239789" cy="191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342900" lvl="0" indent="-342900" algn="ctr" defTabSz="914400" fontAlgn="base">
                <a:spcAft>
                  <a:spcPct val="0"/>
                </a:spcAft>
                <a:buClr>
                  <a:srgbClr val="646B86"/>
                </a:buClr>
                <a:buSzPct val="50000"/>
                <a:defRPr/>
              </a:pPr>
              <a:r>
                <a:rPr kumimoji="0" lang="tr-TR" sz="2400" b="1" i="0" u="none" strike="noStrike" kern="1200" cap="none" spc="0" normalizeH="0" baseline="0" noProof="0" dirty="0" smtClean="0">
                  <a:ln>
                    <a:noFill/>
                  </a:ln>
                  <a:solidFill>
                    <a:srgbClr val="404040"/>
                  </a:solidFill>
                  <a:effectLst/>
                  <a:uLnTx/>
                  <a:uFillTx/>
                  <a:latin typeface="Calibri"/>
                  <a:ea typeface="ＭＳ Ｐゴシック" panose="020B0600070205080204" pitchFamily="34" charset="-128"/>
                  <a:cs typeface="Times New Roman" panose="02020603050405020304" pitchFamily="18" charset="0"/>
                </a:rPr>
                <a:t>İki haftalık </a:t>
              </a:r>
              <a:r>
                <a:rPr lang="tr-TR" sz="2400" b="1" dirty="0">
                  <a:solidFill>
                    <a:srgbClr val="404040"/>
                  </a:solidFill>
                  <a:latin typeface="Calibri"/>
                  <a:ea typeface="ＭＳ Ｐゴシック" panose="020B0600070205080204" pitchFamily="34" charset="-128"/>
                  <a:cs typeface="Times New Roman" panose="02020603050405020304" pitchFamily="18" charset="0"/>
                </a:rPr>
                <a:t>oral </a:t>
              </a:r>
              <a:r>
                <a:rPr lang="tr-TR" sz="2400" b="1" dirty="0" err="1">
                  <a:solidFill>
                    <a:srgbClr val="404040"/>
                  </a:solidFill>
                  <a:latin typeface="Calibri"/>
                  <a:ea typeface="ＭＳ Ｐゴシック" panose="020B0600070205080204" pitchFamily="34" charset="-128"/>
                  <a:cs typeface="Times New Roman" panose="02020603050405020304" pitchFamily="18" charset="0"/>
                </a:rPr>
                <a:t>kortikosteroid</a:t>
              </a:r>
              <a:r>
                <a:rPr lang="tr-TR" sz="2400" b="1" dirty="0">
                  <a:solidFill>
                    <a:srgbClr val="404040"/>
                  </a:solidFill>
                  <a:latin typeface="Calibri"/>
                  <a:ea typeface="ＭＳ Ｐゴシック" panose="020B0600070205080204" pitchFamily="34" charset="-128"/>
                  <a:cs typeface="Times New Roman" panose="02020603050405020304" pitchFamily="18" charset="0"/>
                </a:rPr>
                <a:t> </a:t>
              </a:r>
              <a:endParaRPr lang="tr-TR" sz="2400" b="1" dirty="0" smtClean="0">
                <a:solidFill>
                  <a:srgbClr val="404040"/>
                </a:solidFill>
                <a:latin typeface="Calibri"/>
                <a:ea typeface="ＭＳ Ｐゴシック" panose="020B0600070205080204" pitchFamily="34" charset="-128"/>
                <a:cs typeface="Times New Roman" panose="02020603050405020304" pitchFamily="18" charset="0"/>
              </a:endParaRPr>
            </a:p>
            <a:p>
              <a:pPr marL="342900" lvl="0" indent="-342900" algn="ctr" defTabSz="914400" fontAlgn="base">
                <a:spcAft>
                  <a:spcPct val="0"/>
                </a:spcAft>
                <a:buClr>
                  <a:srgbClr val="646B86"/>
                </a:buClr>
                <a:buSzPct val="50000"/>
                <a:defRPr/>
              </a:pPr>
              <a:r>
                <a:rPr lang="tr-TR" sz="2400" b="1" dirty="0" smtClean="0">
                  <a:solidFill>
                    <a:srgbClr val="404040"/>
                  </a:solidFill>
                  <a:latin typeface="Calibri"/>
                  <a:ea typeface="ＭＳ Ｐゴシック" panose="020B0600070205080204" pitchFamily="34" charset="-128"/>
                  <a:cs typeface="Times New Roman" panose="02020603050405020304" pitchFamily="18" charset="0"/>
                </a:rPr>
                <a:t>veya </a:t>
              </a:r>
              <a:endParaRPr kumimoji="0" lang="tr-TR" sz="2400" b="1" i="0" u="none" strike="noStrike" kern="1200" cap="none" spc="0" normalizeH="0" baseline="0" noProof="0" dirty="0" smtClean="0">
                <a:ln>
                  <a:noFill/>
                </a:ln>
                <a:solidFill>
                  <a:srgbClr val="404040"/>
                </a:solidFill>
                <a:effectLst/>
                <a:uLnTx/>
                <a:uFillTx/>
                <a:latin typeface="Calibri"/>
                <a:ea typeface="ＭＳ Ｐゴシック" panose="020B0600070205080204" pitchFamily="34" charset="-128"/>
                <a:cs typeface="Times New Roman" panose="02020603050405020304" pitchFamily="18" charset="0"/>
              </a:endParaRPr>
            </a:p>
            <a:p>
              <a:pPr algn="ctr" defTabSz="914400" fontAlgn="base">
                <a:spcAft>
                  <a:spcPct val="20000"/>
                </a:spcAft>
                <a:buClr>
                  <a:srgbClr val="00A3D6"/>
                </a:buClr>
                <a:buSzPct val="80000"/>
                <a:defRPr/>
              </a:pPr>
              <a:r>
                <a:rPr kumimoji="0" lang="tr-TR" sz="2400" b="1" i="0" u="none" strike="noStrike" kern="1200" cap="none" spc="0" normalizeH="0" baseline="0" noProof="0" dirty="0" smtClean="0">
                  <a:ln>
                    <a:noFill/>
                  </a:ln>
                  <a:solidFill>
                    <a:srgbClr val="404040"/>
                  </a:solidFill>
                  <a:effectLst/>
                  <a:uLnTx/>
                  <a:uFillTx/>
                  <a:latin typeface="Calibri"/>
                  <a:ea typeface="ＭＳ Ｐゴシック" panose="020B0600070205080204" pitchFamily="34" charset="-128"/>
                  <a:cs typeface="Times New Roman" panose="02020603050405020304" pitchFamily="18" charset="0"/>
                </a:rPr>
                <a:t>    </a:t>
              </a:r>
              <a:r>
                <a:rPr lang="tr-TR" sz="2400" b="1" dirty="0">
                  <a:solidFill>
                    <a:srgbClr val="404040"/>
                  </a:solidFill>
                  <a:latin typeface="Calibri"/>
                  <a:cs typeface="Times New Roman" panose="02020603050405020304" pitchFamily="18" charset="0"/>
                </a:rPr>
                <a:t>4 hafta uygun doz </a:t>
              </a:r>
              <a:r>
                <a:rPr lang="tr-TR" sz="2400" b="1" dirty="0" err="1">
                  <a:solidFill>
                    <a:srgbClr val="404040"/>
                  </a:solidFill>
                  <a:latin typeface="Calibri"/>
                  <a:cs typeface="Times New Roman" panose="02020603050405020304" pitchFamily="18" charset="0"/>
                </a:rPr>
                <a:t>inhale</a:t>
              </a:r>
              <a:r>
                <a:rPr lang="tr-TR" sz="2400" b="1" dirty="0">
                  <a:solidFill>
                    <a:srgbClr val="404040"/>
                  </a:solidFill>
                  <a:latin typeface="Calibri"/>
                  <a:cs typeface="Times New Roman" panose="02020603050405020304" pitchFamily="18" charset="0"/>
                </a:rPr>
                <a:t> </a:t>
              </a:r>
              <a:r>
                <a:rPr lang="tr-TR" sz="2400" b="1" dirty="0" err="1" smtClean="0">
                  <a:solidFill>
                    <a:srgbClr val="404040"/>
                  </a:solidFill>
                  <a:latin typeface="Calibri"/>
                  <a:cs typeface="Times New Roman" panose="02020603050405020304" pitchFamily="18" charset="0"/>
                </a:rPr>
                <a:t>kortikosteroid</a:t>
              </a:r>
              <a:r>
                <a:rPr lang="tr-TR" sz="2400" b="1" dirty="0" smtClean="0">
                  <a:solidFill>
                    <a:srgbClr val="404040"/>
                  </a:solidFill>
                  <a:latin typeface="Calibri"/>
                  <a:cs typeface="Times New Roman" panose="02020603050405020304" pitchFamily="18" charset="0"/>
                </a:rPr>
                <a:t> </a:t>
              </a:r>
              <a:endParaRPr lang="tr-TR" sz="4000" b="1" dirty="0">
                <a:solidFill>
                  <a:srgbClr val="404040"/>
                </a:solidFill>
                <a:latin typeface="Calibri"/>
                <a:cs typeface="Times New Roman" panose="02020603050405020304" pitchFamily="18" charset="0"/>
              </a:endParaRPr>
            </a:p>
            <a:p>
              <a:pPr algn="ctr" defTabSz="914400" fontAlgn="base">
                <a:lnSpc>
                  <a:spcPct val="110000"/>
                </a:lnSpc>
                <a:spcAft>
                  <a:spcPct val="20000"/>
                </a:spcAft>
                <a:buClr>
                  <a:srgbClr val="00A3D6"/>
                </a:buClr>
                <a:buSzPct val="80000"/>
                <a:defRPr/>
              </a:pPr>
              <a:endParaRPr lang="tr-TR" sz="3600" b="1" dirty="0" smtClean="0">
                <a:solidFill>
                  <a:srgbClr val="404040"/>
                </a:solidFill>
                <a:latin typeface="Calibri"/>
                <a:cs typeface="Times New Roman" panose="02020603050405020304" pitchFamily="18" charset="0"/>
              </a:endParaRPr>
            </a:p>
            <a:p>
              <a:pPr algn="ctr" defTabSz="914400" fontAlgn="base">
                <a:lnSpc>
                  <a:spcPct val="110000"/>
                </a:lnSpc>
                <a:spcAft>
                  <a:spcPct val="20000"/>
                </a:spcAft>
                <a:buClr>
                  <a:srgbClr val="00A3D6"/>
                </a:buClr>
                <a:buSzPct val="80000"/>
                <a:defRPr/>
              </a:pPr>
              <a:r>
                <a:rPr lang="tr-TR" sz="2400" b="1" dirty="0" smtClean="0">
                  <a:solidFill>
                    <a:srgbClr val="404040"/>
                  </a:solidFill>
                  <a:latin typeface="Calibri"/>
                  <a:cs typeface="Times New Roman" panose="02020603050405020304" pitchFamily="18" charset="0"/>
                </a:rPr>
                <a:t>FEV1 </a:t>
              </a:r>
              <a:r>
                <a:rPr lang="tr-TR" sz="2400" b="1" dirty="0">
                  <a:solidFill>
                    <a:srgbClr val="404040"/>
                  </a:solidFill>
                  <a:latin typeface="Calibri"/>
                  <a:cs typeface="Times New Roman" panose="02020603050405020304" pitchFamily="18" charset="0"/>
                </a:rPr>
                <a:t>değerinde %12 ve 200ml artış olması</a:t>
              </a:r>
            </a:p>
          </p:txBody>
        </p:sp>
      </p:grpSp>
      <p:sp>
        <p:nvSpPr>
          <p:cNvPr id="34" name="Arrow: Down 33">
            <a:extLst>
              <a:ext uri="{FF2B5EF4-FFF2-40B4-BE49-F238E27FC236}">
                <a16:creationId xmlns:a16="http://schemas.microsoft.com/office/drawing/2014/main" id="{4A2396AF-1DE2-4FA9-B003-A4F929E50E29}"/>
              </a:ext>
            </a:extLst>
          </p:cNvPr>
          <p:cNvSpPr/>
          <p:nvPr/>
        </p:nvSpPr>
        <p:spPr>
          <a:xfrm>
            <a:off x="8719096" y="4354458"/>
            <a:ext cx="528638" cy="735370"/>
          </a:xfrm>
          <a:prstGeom prst="downArrow">
            <a:avLst>
              <a:gd name="adj1" fmla="val 38208"/>
              <a:gd name="adj2" fmla="val 50000"/>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863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Fonksiyonlarının Değerlendirilmesi-4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3 Metin Yer Tutucusu">
            <a:extLst>
              <a:ext uri="{FF2B5EF4-FFF2-40B4-BE49-F238E27FC236}">
                <a16:creationId xmlns:a16="http://schemas.microsoft.com/office/drawing/2014/main" id="{6E7E1E26-ADF1-4F6F-A1B7-D49694DF1325}"/>
              </a:ext>
            </a:extLst>
          </p:cNvPr>
          <p:cNvSpPr txBox="1">
            <a:spLocks/>
          </p:cNvSpPr>
          <p:nvPr/>
        </p:nvSpPr>
        <p:spPr>
          <a:xfrm>
            <a:off x="1108967" y="1577733"/>
            <a:ext cx="6094486" cy="733425"/>
          </a:xfrm>
          <a:prstGeom prst="rect">
            <a:avLst/>
          </a:prstGeom>
          <a:solidFill>
            <a:srgbClr val="C00000"/>
          </a:solidFill>
          <a:ln w="9525" cap="rnd" cmpd="sng" algn="ctr">
            <a:noFill/>
            <a:prstDash val="solid"/>
            <a:miter lim="800000"/>
          </a:ln>
          <a:effectLst>
            <a:outerShdw dist="25400" dir="5400000" rotWithShape="0">
              <a:srgbClr val="000000">
                <a:alpha val="34998"/>
              </a:srgbClr>
            </a:outerShdw>
          </a:effectLst>
        </p:spPr>
        <p:txBody>
          <a:bodyPr vert="horz" wrap="square" lIns="91440" tIns="45720" rIns="91440" bIns="45720" numCol="1" anchor="ctr" anchorCtr="0" compatLnSpc="1">
            <a:prstTxWarp prst="textNoShape">
              <a:avLst/>
            </a:prstTxWarp>
            <a:noAutofit/>
          </a:bodyPr>
          <a:lstStyle>
            <a:defPPr>
              <a:defRPr lang="tr-TR"/>
            </a:defPPr>
            <a:lvl1pPr marR="0" lvl="0" indent="0" algn="ctr" eaLnBrk="0" fontAlgn="base" hangingPunct="0">
              <a:lnSpc>
                <a:spcPct val="100000"/>
              </a:lnSpc>
              <a:spcBef>
                <a:spcPct val="20000"/>
              </a:spcBef>
              <a:spcAft>
                <a:spcPct val="0"/>
              </a:spcAft>
              <a:buClr>
                <a:srgbClr val="D16349"/>
              </a:buClr>
              <a:buSzPct val="85000"/>
              <a:buFont typeface="Wingdings 2" panose="05020102010507070707" pitchFamily="18" charset="2"/>
              <a:buNone/>
              <a:tabLst/>
              <a:defRPr kumimoji="0" sz="2800" b="1" i="0" u="none" strike="noStrike" cap="none" spc="0" normalizeH="0" baseline="0">
                <a:ln>
                  <a:noFill/>
                </a:ln>
                <a:solidFill>
                  <a:srgbClr val="FFFFFF"/>
                </a:solidFill>
                <a:effectLst/>
                <a:uLnTx/>
                <a:uFillTx/>
              </a:defRPr>
            </a:lvl1pPr>
            <a:lvl2pPr marL="547688" indent="-273050" eaLnBrk="0" fontAlgn="base" hangingPunct="0">
              <a:spcBef>
                <a:spcPct val="20000"/>
              </a:spcBef>
              <a:spcAft>
                <a:spcPct val="0"/>
              </a:spcAft>
              <a:buClr>
                <a:schemeClr val="accent2"/>
              </a:buClr>
              <a:buSzPct val="70000"/>
              <a:buFont typeface="Wingdings" panose="05000000000000000000" pitchFamily="2" charset="2"/>
              <a:buNone/>
              <a:defRPr sz="2000" b="1">
                <a:solidFill>
                  <a:schemeClr val="lt1"/>
                </a:solidFill>
              </a:defRPr>
            </a:lvl2pPr>
            <a:lvl3pPr marL="822325" indent="-228600" eaLnBrk="0" fontAlgn="base" hangingPunct="0">
              <a:spcBef>
                <a:spcPct val="20000"/>
              </a:spcBef>
              <a:spcAft>
                <a:spcPct val="0"/>
              </a:spcAft>
              <a:buClr>
                <a:srgbClr val="8CADAE"/>
              </a:buClr>
              <a:buSzPct val="75000"/>
              <a:buFont typeface="Wingdings 2" panose="05020102010507070707" pitchFamily="18" charset="2"/>
              <a:buNone/>
              <a:defRPr b="1">
                <a:solidFill>
                  <a:schemeClr val="lt1"/>
                </a:solidFill>
              </a:defRPr>
            </a:lvl3pPr>
            <a:lvl4pPr marL="1096963" indent="-228600" eaLnBrk="0" fontAlgn="base" hangingPunct="0">
              <a:spcBef>
                <a:spcPct val="20000"/>
              </a:spcBef>
              <a:spcAft>
                <a:spcPct val="0"/>
              </a:spcAft>
              <a:buClr>
                <a:srgbClr val="8C7B70"/>
              </a:buClr>
              <a:buSzPct val="70000"/>
              <a:buFont typeface="Wingdings" panose="05000000000000000000" pitchFamily="2" charset="2"/>
              <a:buNone/>
              <a:defRPr sz="1600" b="1">
                <a:solidFill>
                  <a:schemeClr val="lt1"/>
                </a:solidFill>
              </a:defRPr>
            </a:lvl4pPr>
            <a:lvl5pPr marL="1371600" indent="-228600" eaLnBrk="0" fontAlgn="base" hangingPunct="0">
              <a:spcBef>
                <a:spcPct val="20000"/>
              </a:spcBef>
              <a:spcAft>
                <a:spcPct val="0"/>
              </a:spcAft>
              <a:buClr>
                <a:srgbClr val="8FB08C"/>
              </a:buClr>
              <a:buNone/>
              <a:defRPr sz="1600" b="1">
                <a:solidFill>
                  <a:schemeClr val="lt1"/>
                </a:solidFill>
              </a:defRPr>
            </a:lvl5pPr>
            <a:lvl6pPr marL="1645920" indent="-182880">
              <a:spcBef>
                <a:spcPct val="20000"/>
              </a:spcBef>
              <a:buClr>
                <a:schemeClr val="accent6"/>
              </a:buClr>
              <a:buSzPct val="80000"/>
              <a:buFont typeface="Wingdings 2"/>
              <a:buChar char=""/>
              <a:defRPr kumimoji="0">
                <a:solidFill>
                  <a:schemeClr val="lt1"/>
                </a:solidFill>
              </a:defRPr>
            </a:lvl6pPr>
            <a:lvl7pPr marL="1920240" indent="-182880">
              <a:spcBef>
                <a:spcPct val="20000"/>
              </a:spcBef>
              <a:buClr>
                <a:schemeClr val="accent1">
                  <a:shade val="75000"/>
                </a:schemeClr>
              </a:buClr>
              <a:buSzPct val="90000"/>
              <a:buChar char="•"/>
              <a:defRPr kumimoji="0" sz="1600" baseline="0">
                <a:solidFill>
                  <a:schemeClr val="lt1"/>
                </a:solidFill>
              </a:defRPr>
            </a:lvl7pPr>
            <a:lvl8pPr marL="2103120" indent="-182880">
              <a:spcBef>
                <a:spcPct val="20000"/>
              </a:spcBef>
              <a:buClr>
                <a:schemeClr val="accent4">
                  <a:shade val="75000"/>
                </a:schemeClr>
              </a:buClr>
              <a:buChar char="•"/>
              <a:defRPr kumimoji="0" sz="1600">
                <a:solidFill>
                  <a:schemeClr val="lt1"/>
                </a:solidFill>
              </a:defRPr>
            </a:lvl8pPr>
            <a:lvl9pPr marL="2377440" indent="-182880">
              <a:spcBef>
                <a:spcPct val="20000"/>
              </a:spcBef>
              <a:buClr>
                <a:schemeClr val="accent2">
                  <a:shade val="75000"/>
                </a:schemeClr>
              </a:buClr>
              <a:buSzPct val="90000"/>
              <a:buChar char="•"/>
              <a:defRPr kumimoji="0" sz="1400" cap="all" baseline="0">
                <a:solidFill>
                  <a:schemeClr val="lt1"/>
                </a:solidFill>
              </a:defRPr>
            </a:lvl9pPr>
          </a:lstStyle>
          <a:p>
            <a:r>
              <a:rPr lang="tr-TR" dirty="0"/>
              <a:t>Bronş Provokasyon Testi</a:t>
            </a:r>
          </a:p>
        </p:txBody>
      </p:sp>
      <p:sp>
        <p:nvSpPr>
          <p:cNvPr id="5" name="Rectangle 3">
            <a:extLst>
              <a:ext uri="{FF2B5EF4-FFF2-40B4-BE49-F238E27FC236}">
                <a16:creationId xmlns:a16="http://schemas.microsoft.com/office/drawing/2014/main" id="{E8D22999-BF67-47AA-A510-A2A1AA694238}"/>
              </a:ext>
            </a:extLst>
          </p:cNvPr>
          <p:cNvSpPr txBox="1">
            <a:spLocks noChangeArrowheads="1"/>
          </p:cNvSpPr>
          <p:nvPr/>
        </p:nvSpPr>
        <p:spPr bwMode="auto">
          <a:xfrm>
            <a:off x="1108967" y="2611293"/>
            <a:ext cx="6094486" cy="2611337"/>
          </a:xfrm>
          <a:prstGeom prst="rect">
            <a:avLst/>
          </a:prstGeom>
          <a:solidFill>
            <a:srgbClr val="FFEBEB"/>
          </a:solidFill>
          <a:ln>
            <a:noFill/>
          </a:ln>
        </p:spPr>
        <p:txBody>
          <a:bodyPr/>
          <a:lstStyle>
            <a:lvl1pPr marL="342900" indent="-342900">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9pPr>
          </a:lstStyle>
          <a:p>
            <a:pPr fontAlgn="base">
              <a:lnSpc>
                <a:spcPct val="150000"/>
              </a:lnSpc>
              <a:spcAft>
                <a:spcPct val="20000"/>
              </a:spcAft>
              <a:buClr>
                <a:srgbClr val="00A3D6"/>
              </a:buClr>
              <a:buSzPct val="80000"/>
              <a:buNone/>
            </a:pPr>
            <a:r>
              <a:rPr lang="tr-TR" altLang="tr-TR" sz="2800" dirty="0">
                <a:solidFill>
                  <a:srgbClr val="404040"/>
                </a:solidFill>
                <a:latin typeface="+mn-lt"/>
                <a:cs typeface="Times New Roman" panose="02020603050405020304" pitchFamily="18" charset="0"/>
              </a:rPr>
              <a:t>    </a:t>
            </a:r>
            <a:r>
              <a:rPr lang="tr-TR" altLang="tr-TR" sz="2400" dirty="0">
                <a:solidFill>
                  <a:srgbClr val="404040"/>
                </a:solidFill>
                <a:latin typeface="Calibri" panose="020F0502020204030204"/>
                <a:ea typeface="+mn-ea"/>
              </a:rPr>
              <a:t>Solunum  fonksiyon testleri normal olan olgularda özelleşmiş merkezlerde tanının kesinleştirilmesi için yapılabilir. </a:t>
            </a:r>
          </a:p>
          <a:p>
            <a:pPr fontAlgn="base">
              <a:lnSpc>
                <a:spcPct val="150000"/>
              </a:lnSpc>
              <a:spcAft>
                <a:spcPct val="20000"/>
              </a:spcAft>
              <a:buClr>
                <a:srgbClr val="00A3D6"/>
              </a:buClr>
              <a:buSzPct val="80000"/>
              <a:buNone/>
            </a:pPr>
            <a:r>
              <a:rPr lang="tr-TR" altLang="tr-TR" sz="2400" dirty="0">
                <a:solidFill>
                  <a:srgbClr val="404040"/>
                </a:solidFill>
                <a:latin typeface="Calibri" panose="020F0502020204030204"/>
                <a:ea typeface="+mn-ea"/>
              </a:rPr>
              <a:t>     Ancak  tanı için yapılması şart değildir. </a:t>
            </a:r>
          </a:p>
        </p:txBody>
      </p:sp>
      <p:pic>
        <p:nvPicPr>
          <p:cNvPr id="6" name="Picture 4" descr="IMG_0800">
            <a:extLst>
              <a:ext uri="{FF2B5EF4-FFF2-40B4-BE49-F238E27FC236}">
                <a16:creationId xmlns:a16="http://schemas.microsoft.com/office/drawing/2014/main" id="{B3CF8771-6EFB-44A0-BA1E-959EE37C4C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
                    </a14:imgEffect>
                    <a14:imgEffect>
                      <a14:colorTemperature colorTemp="4700"/>
                    </a14:imgEffect>
                    <a14:imgEffect>
                      <a14:saturation sat="6000"/>
                    </a14:imgEffect>
                    <a14:imgEffect>
                      <a14:brightnessContrast bright="22000" contrast="38000"/>
                    </a14:imgEffect>
                  </a14:imgLayer>
                </a14:imgProps>
              </a:ext>
              <a:ext uri="{28A0092B-C50C-407E-A947-70E740481C1C}">
                <a14:useLocalDpi xmlns:a14="http://schemas.microsoft.com/office/drawing/2010/main" val="0"/>
              </a:ext>
            </a:extLst>
          </a:blip>
          <a:srcRect t="25372" r="22130"/>
          <a:stretch/>
        </p:blipFill>
        <p:spPr bwMode="auto">
          <a:xfrm>
            <a:off x="7655687" y="1577733"/>
            <a:ext cx="3711389" cy="36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73930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latin typeface="Calibri" panose="020F0502020204030204"/>
              </a:rPr>
              <a:t>Solunum Fonksiyonlarının Değerlendirilmesi-5</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800" b="1"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4" name="Rounded Rectangle 36">
            <a:extLst>
              <a:ext uri="{FF2B5EF4-FFF2-40B4-BE49-F238E27FC236}">
                <a16:creationId xmlns:a16="http://schemas.microsoft.com/office/drawing/2014/main" id="{86AFCFAB-40E5-499D-9784-55F78F6BC108}"/>
              </a:ext>
            </a:extLst>
          </p:cNvPr>
          <p:cNvSpPr/>
          <p:nvPr/>
        </p:nvSpPr>
        <p:spPr>
          <a:xfrm>
            <a:off x="1682156" y="3865578"/>
            <a:ext cx="8704053" cy="1293016"/>
          </a:xfrm>
          <a:prstGeom prst="roundRect">
            <a:avLst/>
          </a:prstGeom>
          <a:solidFill>
            <a:schemeClr val="bg1">
              <a:lumMod val="65000"/>
            </a:schemeClr>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CE78FA36-D02C-4F97-A467-489ED320DF68}"/>
              </a:ext>
            </a:extLst>
          </p:cNvPr>
          <p:cNvSpPr txBox="1">
            <a:spLocks noChangeArrowheads="1"/>
          </p:cNvSpPr>
          <p:nvPr/>
        </p:nvSpPr>
        <p:spPr>
          <a:xfrm>
            <a:off x="590549" y="1136166"/>
            <a:ext cx="10572751" cy="3816350"/>
          </a:xfrm>
          <a:prstGeom prst="rect">
            <a:avLst/>
          </a:prstGeom>
        </p:spPr>
        <p:txBody>
          <a:bodyPr/>
          <a:lstStyle/>
          <a:p>
            <a:pPr marL="0" marR="0" lvl="0" indent="0" algn="l" defTabSz="914400" rtl="0" eaLnBrk="1" fontAlgn="auto" latinLnBrk="0" hangingPunct="1">
              <a:lnSpc>
                <a:spcPct val="110000"/>
              </a:lnSpc>
              <a:spcBef>
                <a:spcPct val="20000"/>
              </a:spcBef>
              <a:spcAft>
                <a:spcPts val="0"/>
              </a:spcAft>
              <a:buClr>
                <a:srgbClr val="0563C1"/>
              </a:buClr>
              <a:buSzPct val="80000"/>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 </a:t>
            </a:r>
            <a:r>
              <a:rPr kumimoji="0" lang="tr-TR" sz="2400" b="1" i="0" u="none" strike="noStrike" kern="0" cap="none" spc="0" normalizeH="0" baseline="0" noProof="0" dirty="0">
                <a:ln>
                  <a:noFill/>
                </a:ln>
                <a:solidFill>
                  <a:srgbClr val="404040"/>
                </a:solidFill>
                <a:effectLst/>
                <a:uLnTx/>
                <a:uFillTx/>
                <a:latin typeface="Calibri"/>
                <a:ea typeface="+mn-ea"/>
                <a:cs typeface="+mn-cs"/>
              </a:rPr>
              <a:t>Havayolu obstrüksiyonunun gösterilemediği durumlarda;</a:t>
            </a:r>
          </a:p>
          <a:p>
            <a:pPr marL="342900" marR="0" lvl="0" indent="-342900" algn="l" defTabSz="914400" rtl="0" eaLnBrk="1" fontAlgn="auto" latinLnBrk="0" hangingPunct="1">
              <a:lnSpc>
                <a:spcPct val="110000"/>
              </a:lnSpc>
              <a:spcBef>
                <a:spcPct val="20000"/>
              </a:spcBef>
              <a:spcAft>
                <a:spcPts val="0"/>
              </a:spcAft>
              <a:buClr>
                <a:srgbClr val="0563C1"/>
              </a:buClr>
              <a:buSzPct val="80000"/>
              <a:buFontTx/>
              <a:buNone/>
              <a:tabLst/>
              <a:defRPr/>
            </a:pPr>
            <a:endParaRPr kumimoji="0" lang="tr-TR" sz="2000" b="1" i="0" u="none" strike="noStrike" kern="0" cap="none" spc="0" normalizeH="0" baseline="0" noProof="0" dirty="0">
              <a:ln>
                <a:noFill/>
              </a:ln>
              <a:solidFill>
                <a:srgbClr val="404040"/>
              </a:solidFill>
              <a:effectLst>
                <a:outerShdw blurRad="38100" dist="38100" dir="2700000" algn="tl">
                  <a:srgbClr val="C0C0C0"/>
                </a:outerShdw>
              </a:effectLst>
              <a:uLnTx/>
              <a:uFillTx/>
              <a:latin typeface="Calibri"/>
              <a:ea typeface="+mn-ea"/>
              <a:cs typeface="+mn-cs"/>
            </a:endParaRPr>
          </a:p>
          <a:p>
            <a:pPr marL="342900" marR="0" lvl="0" indent="-342900" algn="l" defTabSz="914400" rtl="0" eaLnBrk="1" fontAlgn="auto" latinLnBrk="0" hangingPunct="1">
              <a:lnSpc>
                <a:spcPct val="110000"/>
              </a:lnSpc>
              <a:spcBef>
                <a:spcPct val="20000"/>
              </a:spcBef>
              <a:spcAft>
                <a:spcPts val="0"/>
              </a:spcAft>
              <a:buClr>
                <a:srgbClr val="0563C1"/>
              </a:buClr>
              <a:buSzPct val="80000"/>
              <a:buFontTx/>
              <a:buNone/>
              <a:tabLst/>
              <a:defRPr/>
            </a:pPr>
            <a:endParaRPr kumimoji="0" lang="tr-TR" sz="2400" b="1" i="0" u="none" strike="noStrike" kern="0" cap="none" spc="0" normalizeH="0" baseline="0" noProof="0" dirty="0">
              <a:ln>
                <a:noFill/>
              </a:ln>
              <a:solidFill>
                <a:srgbClr val="404040"/>
              </a:solidFill>
              <a:effectLst>
                <a:outerShdw blurRad="38100" dist="38100" dir="2700000" algn="tl">
                  <a:srgbClr val="C0C0C0"/>
                </a:outerShdw>
              </a:effectLst>
              <a:uLnTx/>
              <a:uFillTx/>
              <a:latin typeface="Calibri"/>
              <a:ea typeface="+mn-ea"/>
              <a:cs typeface="+mn-cs"/>
            </a:endParaRPr>
          </a:p>
          <a:p>
            <a:pPr marL="342900" marR="0" lvl="0" indent="-342900" algn="l" defTabSz="914400" rtl="0" eaLnBrk="1" fontAlgn="auto" latinLnBrk="0" hangingPunct="1">
              <a:lnSpc>
                <a:spcPct val="110000"/>
              </a:lnSpc>
              <a:spcBef>
                <a:spcPct val="20000"/>
              </a:spcBef>
              <a:spcAft>
                <a:spcPts val="0"/>
              </a:spcAft>
              <a:buClr>
                <a:srgbClr val="0563C1"/>
              </a:buClr>
              <a:buSzPct val="80000"/>
              <a:buFontTx/>
              <a:buNone/>
              <a:tabLst/>
              <a:defRPr/>
            </a:pPr>
            <a:r>
              <a:rPr kumimoji="0" lang="en-US" sz="2000" b="1" i="0" u="none" strike="noStrike" kern="0" cap="none" spc="0" normalizeH="0" baseline="0" noProof="0" dirty="0">
                <a:ln>
                  <a:noFill/>
                </a:ln>
                <a:solidFill>
                  <a:srgbClr val="404040"/>
                </a:solidFill>
                <a:effectLst/>
                <a:uLnTx/>
                <a:uFillTx/>
                <a:latin typeface="Calibri"/>
                <a:ea typeface="+mn-ea"/>
                <a:cs typeface="+mn-cs"/>
              </a:rPr>
              <a:t> </a:t>
            </a:r>
            <a:r>
              <a:rPr kumimoji="0" lang="tr-TR" sz="2300" b="1" i="0" u="none" strike="noStrike" kern="0" cap="none" spc="0" normalizeH="0" baseline="0" noProof="0" dirty="0">
                <a:ln>
                  <a:noFill/>
                </a:ln>
                <a:solidFill>
                  <a:srgbClr val="404040"/>
                </a:solidFill>
                <a:effectLst/>
                <a:uLnTx/>
                <a:uFillTx/>
                <a:latin typeface="Calibri"/>
                <a:ea typeface="+mn-ea"/>
                <a:cs typeface="+mn-cs"/>
              </a:rPr>
              <a:t>1. Aşağıdaki </a:t>
            </a:r>
            <a:r>
              <a:rPr kumimoji="0" lang="tr-TR" sz="2300" b="1" i="0" u="none" strike="noStrike" kern="0" cap="none" spc="0" normalizeH="0" baseline="0" noProof="0" dirty="0" smtClean="0">
                <a:ln>
                  <a:noFill/>
                </a:ln>
                <a:solidFill>
                  <a:srgbClr val="404040"/>
                </a:solidFill>
                <a:effectLst/>
                <a:uLnTx/>
                <a:uFillTx/>
                <a:latin typeface="Calibri"/>
                <a:ea typeface="+mn-ea"/>
                <a:cs typeface="+mn-cs"/>
              </a:rPr>
              <a:t> </a:t>
            </a:r>
            <a:r>
              <a:rPr kumimoji="0" lang="tr-TR" sz="2300" b="1" i="0" u="none" strike="noStrike" kern="0" cap="none" spc="0" normalizeH="0" baseline="0" noProof="0" dirty="0">
                <a:ln>
                  <a:noFill/>
                </a:ln>
                <a:solidFill>
                  <a:srgbClr val="404040"/>
                </a:solidFill>
                <a:effectLst/>
                <a:uLnTx/>
                <a:uFillTx/>
                <a:latin typeface="Calibri"/>
                <a:ea typeface="+mn-ea"/>
                <a:cs typeface="+mn-cs"/>
              </a:rPr>
              <a:t>formüle göre günlük hesaplanan PEF değişkenliği;</a:t>
            </a:r>
          </a:p>
          <a:p>
            <a:pPr marL="342900" marR="0" lvl="0" indent="-342900" algn="l" defTabSz="914400" rtl="0" eaLnBrk="1" fontAlgn="auto" latinLnBrk="0" hangingPunct="1">
              <a:lnSpc>
                <a:spcPct val="110000"/>
              </a:lnSpc>
              <a:spcBef>
                <a:spcPct val="20000"/>
              </a:spcBef>
              <a:spcAft>
                <a:spcPts val="0"/>
              </a:spcAft>
              <a:buClr>
                <a:srgbClr val="0563C1"/>
              </a:buClr>
              <a:buSzPct val="80000"/>
              <a:buFontTx/>
              <a:buNone/>
              <a:tabLst/>
              <a:defRPr/>
            </a:pPr>
            <a:r>
              <a:rPr lang="tr-TR" sz="2400" dirty="0">
                <a:solidFill>
                  <a:srgbClr val="404040"/>
                </a:solidFill>
                <a:ea typeface="ＭＳ Ｐゴシック" panose="020B0600070205080204" pitchFamily="34" charset="-128"/>
                <a:cs typeface="Times New Roman" panose="02020603050405020304" pitchFamily="18" charset="0"/>
              </a:rPr>
              <a:t>     Haftanın çoğu gününde </a:t>
            </a:r>
            <a:r>
              <a:rPr lang="tr-TR" sz="2400" dirty="0" smtClean="0">
                <a:solidFill>
                  <a:srgbClr val="404040"/>
                </a:solidFill>
                <a:ea typeface="ＭＳ Ｐゴシック" panose="020B0600070205080204" pitchFamily="34" charset="-128"/>
                <a:cs typeface="Times New Roman" panose="02020603050405020304" pitchFamily="18" charset="0"/>
              </a:rPr>
              <a:t> </a:t>
            </a:r>
            <a:r>
              <a:rPr lang="tr-TR" sz="2400" dirty="0">
                <a:solidFill>
                  <a:srgbClr val="404040"/>
                </a:solidFill>
                <a:ea typeface="ＭＳ Ｐゴシック" panose="020B0600070205080204" pitchFamily="34" charset="-128"/>
                <a:cs typeface="Times New Roman" panose="02020603050405020304" pitchFamily="18" charset="0"/>
              </a:rPr>
              <a:t>%10 üzerindeyse  astım lehine kabul edilir.</a:t>
            </a:r>
          </a:p>
        </p:txBody>
      </p:sp>
      <p:sp>
        <p:nvSpPr>
          <p:cNvPr id="16" name="Line 5">
            <a:extLst>
              <a:ext uri="{FF2B5EF4-FFF2-40B4-BE49-F238E27FC236}">
                <a16:creationId xmlns:a16="http://schemas.microsoft.com/office/drawing/2014/main" id="{B2BAA6BE-B7FA-4A19-A7BF-AC92A6FD605F}"/>
              </a:ext>
            </a:extLst>
          </p:cNvPr>
          <p:cNvSpPr>
            <a:spLocks noChangeShapeType="1"/>
          </p:cNvSpPr>
          <p:nvPr/>
        </p:nvSpPr>
        <p:spPr bwMode="auto">
          <a:xfrm>
            <a:off x="4333002" y="4504948"/>
            <a:ext cx="5120954" cy="1225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7">
            <a:extLst>
              <a:ext uri="{FF2B5EF4-FFF2-40B4-BE49-F238E27FC236}">
                <a16:creationId xmlns:a16="http://schemas.microsoft.com/office/drawing/2014/main" id="{974F90BD-4338-48C3-BB6C-E38A7FD8F91D}"/>
              </a:ext>
            </a:extLst>
          </p:cNvPr>
          <p:cNvSpPr>
            <a:spLocks noChangeArrowheads="1"/>
          </p:cNvSpPr>
          <p:nvPr/>
        </p:nvSpPr>
        <p:spPr bwMode="auto">
          <a:xfrm>
            <a:off x="9513601" y="4227815"/>
            <a:ext cx="737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ts val="0"/>
              </a:spcBef>
              <a:spcAft>
                <a:spcPts val="0"/>
              </a:spcAft>
              <a:buClrTx/>
              <a:buSzPct val="120000"/>
              <a:buFontTx/>
              <a:buNone/>
              <a:tabLst/>
              <a:defRPr/>
            </a:pPr>
            <a:r>
              <a:rPr kumimoji="0" lang="tr-TR" altLang="en-US"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X100</a:t>
            </a:r>
          </a:p>
        </p:txBody>
      </p:sp>
      <p:sp>
        <p:nvSpPr>
          <p:cNvPr id="18" name="Rectangle 8">
            <a:extLst>
              <a:ext uri="{FF2B5EF4-FFF2-40B4-BE49-F238E27FC236}">
                <a16:creationId xmlns:a16="http://schemas.microsoft.com/office/drawing/2014/main" id="{56CDD7A3-78AE-4CF8-A5CB-B9BEFFCACCB3}"/>
              </a:ext>
            </a:extLst>
          </p:cNvPr>
          <p:cNvSpPr>
            <a:spLocks noChangeArrowheads="1"/>
          </p:cNvSpPr>
          <p:nvPr/>
        </p:nvSpPr>
        <p:spPr bwMode="auto">
          <a:xfrm>
            <a:off x="1826049" y="4265970"/>
            <a:ext cx="2431692" cy="461665"/>
          </a:xfrm>
          <a:prstGeom prst="rect">
            <a:avLst/>
          </a:prstGeom>
          <a:noFill/>
          <a:ln w="952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PEF Değişkenliği </a:t>
            </a:r>
            <a:r>
              <a:rPr kumimoji="0" lang="tr-TR" sz="2000" b="1" i="0" u="none" strike="noStrike" kern="1200" cap="none" spc="0" normalizeH="0" baseline="0" noProof="0" dirty="0">
                <a:ln>
                  <a:noFill/>
                </a:ln>
                <a:solidFill>
                  <a:prstClr val="white"/>
                </a:solidFill>
                <a:effectLst/>
                <a:uLnTx/>
                <a:uFillTx/>
                <a:latin typeface="Calibri"/>
                <a:ea typeface="+mn-ea"/>
                <a:cs typeface="+mn-cs"/>
              </a:rPr>
              <a:t>=</a:t>
            </a:r>
          </a:p>
        </p:txBody>
      </p:sp>
      <p:sp>
        <p:nvSpPr>
          <p:cNvPr id="19" name="Rectangle 9">
            <a:extLst>
              <a:ext uri="{FF2B5EF4-FFF2-40B4-BE49-F238E27FC236}">
                <a16:creationId xmlns:a16="http://schemas.microsoft.com/office/drawing/2014/main" id="{DA20E373-FC2D-4964-B997-D78A9716EFB3}"/>
              </a:ext>
            </a:extLst>
          </p:cNvPr>
          <p:cNvSpPr>
            <a:spLocks noChangeArrowheads="1"/>
          </p:cNvSpPr>
          <p:nvPr/>
        </p:nvSpPr>
        <p:spPr bwMode="auto">
          <a:xfrm>
            <a:off x="4738205" y="4062444"/>
            <a:ext cx="4109338" cy="4616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Akşam PEF - Sabah PEF</a:t>
            </a:r>
          </a:p>
        </p:txBody>
      </p:sp>
      <p:sp>
        <p:nvSpPr>
          <p:cNvPr id="20" name="Rectangle 10">
            <a:extLst>
              <a:ext uri="{FF2B5EF4-FFF2-40B4-BE49-F238E27FC236}">
                <a16:creationId xmlns:a16="http://schemas.microsoft.com/office/drawing/2014/main" id="{3D64ED69-A4D6-4EDB-91C8-B1CBD7B577C3}"/>
              </a:ext>
            </a:extLst>
          </p:cNvPr>
          <p:cNvSpPr>
            <a:spLocks noChangeArrowheads="1"/>
          </p:cNvSpPr>
          <p:nvPr/>
        </p:nvSpPr>
        <p:spPr bwMode="auto">
          <a:xfrm>
            <a:off x="4914425" y="4582971"/>
            <a:ext cx="4077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en-US"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1/2 x (Akşam PEF + Sabah PEF</a:t>
            </a:r>
            <a:r>
              <a:rPr kumimoji="0" lang="tr-TR" altLang="en-US" sz="2400" b="1" i="0" u="none" strike="noStrike" kern="1200" cap="none" spc="0" normalizeH="0" baseline="0" noProof="0" dirty="0">
                <a:ln>
                  <a:noFill/>
                </a:ln>
                <a:solidFill>
                  <a:prstClr val="white"/>
                </a:solidFill>
                <a:effectLst/>
                <a:uLnTx/>
                <a:uFillTx/>
                <a:latin typeface="Calibri"/>
                <a:ea typeface="+mn-ea"/>
                <a:cs typeface="+mn-cs"/>
              </a:rPr>
              <a:t>)</a:t>
            </a:r>
          </a:p>
        </p:txBody>
      </p:sp>
      <p:sp>
        <p:nvSpPr>
          <p:cNvPr id="21" name="Text Box 16">
            <a:extLst>
              <a:ext uri="{FF2B5EF4-FFF2-40B4-BE49-F238E27FC236}">
                <a16:creationId xmlns:a16="http://schemas.microsoft.com/office/drawing/2014/main" id="{46D22B60-B4B8-4E90-9165-0594EA39FB29}"/>
              </a:ext>
            </a:extLst>
          </p:cNvPr>
          <p:cNvSpPr txBox="1">
            <a:spLocks noChangeArrowheads="1"/>
          </p:cNvSpPr>
          <p:nvPr/>
        </p:nvSpPr>
        <p:spPr bwMode="auto">
          <a:xfrm>
            <a:off x="600141" y="5231515"/>
            <a:ext cx="10735934" cy="90486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a:ea typeface="+mn-ea"/>
                <a:cs typeface="+mn-cs"/>
              </a:rPr>
              <a:t>2. Bir hafta içerisinde ölçülen en düşük sabah </a:t>
            </a:r>
            <a:r>
              <a:rPr kumimoji="0" lang="tr-TR" sz="2300" b="1" i="0" u="none" strike="noStrike" kern="1200" cap="none" spc="0" normalizeH="0" baseline="0" noProof="0" dirty="0" err="1">
                <a:ln>
                  <a:noFill/>
                </a:ln>
                <a:solidFill>
                  <a:srgbClr val="404040"/>
                </a:solidFill>
                <a:effectLst/>
                <a:uLnTx/>
                <a:uFillTx/>
                <a:latin typeface="Calibri"/>
                <a:ea typeface="+mn-ea"/>
                <a:cs typeface="+mn-cs"/>
              </a:rPr>
              <a:t>prebronkodilatör</a:t>
            </a:r>
            <a:r>
              <a:rPr kumimoji="0" lang="tr-TR" sz="2300" b="1" i="0" u="none" strike="noStrike" kern="1200" cap="none" spc="0" normalizeH="0" baseline="0" noProof="0" dirty="0">
                <a:ln>
                  <a:noFill/>
                </a:ln>
                <a:solidFill>
                  <a:srgbClr val="404040"/>
                </a:solidFill>
                <a:effectLst/>
                <a:uLnTx/>
                <a:uFillTx/>
                <a:latin typeface="Calibri"/>
                <a:ea typeface="+mn-ea"/>
                <a:cs typeface="+mn-cs"/>
              </a:rPr>
              <a:t> PEF değerinin hastanın en iyi PEF değerine oranı (</a:t>
            </a:r>
            <a:r>
              <a:rPr kumimoji="0" lang="tr-TR" sz="2300" b="1" i="0" u="none" strike="noStrike" kern="1200" cap="none" spc="0" normalizeH="0" baseline="0" noProof="0" dirty="0" err="1">
                <a:ln>
                  <a:noFill/>
                </a:ln>
                <a:solidFill>
                  <a:srgbClr val="404040"/>
                </a:solidFill>
                <a:effectLst/>
                <a:uLnTx/>
                <a:uFillTx/>
                <a:latin typeface="Calibri"/>
                <a:ea typeface="+mn-ea"/>
                <a:cs typeface="+mn-cs"/>
              </a:rPr>
              <a:t>Min</a:t>
            </a:r>
            <a:r>
              <a:rPr kumimoji="0" lang="tr-TR" sz="2300" b="1" i="0" u="none" strike="noStrike" kern="1200" cap="none" spc="0" normalizeH="0" baseline="0" noProof="0" dirty="0">
                <a:ln>
                  <a:noFill/>
                </a:ln>
                <a:solidFill>
                  <a:srgbClr val="404040"/>
                </a:solidFill>
                <a:effectLst/>
                <a:uLnTx/>
                <a:uFillTx/>
                <a:latin typeface="Calibri"/>
                <a:ea typeface="+mn-ea"/>
                <a:cs typeface="+mn-cs"/>
              </a:rPr>
              <a:t> % </a:t>
            </a:r>
            <a:r>
              <a:rPr kumimoji="0" lang="tr-TR" sz="2300" b="1" i="0" u="none" strike="noStrike" kern="1200" cap="none" spc="0" normalizeH="0" baseline="0" noProof="0" dirty="0" err="1">
                <a:ln>
                  <a:noFill/>
                </a:ln>
                <a:solidFill>
                  <a:srgbClr val="404040"/>
                </a:solidFill>
                <a:effectLst/>
                <a:uLnTx/>
                <a:uFillTx/>
                <a:latin typeface="Calibri"/>
                <a:ea typeface="+mn-ea"/>
                <a:cs typeface="+mn-cs"/>
              </a:rPr>
              <a:t>Max</a:t>
            </a:r>
            <a:r>
              <a:rPr kumimoji="0" lang="tr-TR" sz="2300" b="1" i="0" u="none" strike="noStrike" kern="1200" cap="none" spc="0" normalizeH="0" baseline="0" noProof="0" dirty="0">
                <a:ln>
                  <a:noFill/>
                </a:ln>
                <a:solidFill>
                  <a:srgbClr val="404040"/>
                </a:solidFill>
                <a:effectLst/>
                <a:uLnTx/>
                <a:uFillTx/>
                <a:latin typeface="Calibri"/>
                <a:ea typeface="+mn-ea"/>
                <a:cs typeface="+mn-cs"/>
              </a:rPr>
              <a:t>) </a:t>
            </a:r>
          </a:p>
        </p:txBody>
      </p:sp>
      <p:sp>
        <p:nvSpPr>
          <p:cNvPr id="23" name="3 Metin Yer Tutucusu">
            <a:extLst>
              <a:ext uri="{FF2B5EF4-FFF2-40B4-BE49-F238E27FC236}">
                <a16:creationId xmlns:a16="http://schemas.microsoft.com/office/drawing/2014/main" id="{B68DB9C5-F8E6-499F-978C-3A2DFCE15C48}"/>
              </a:ext>
            </a:extLst>
          </p:cNvPr>
          <p:cNvSpPr txBox="1">
            <a:spLocks/>
          </p:cNvSpPr>
          <p:nvPr/>
        </p:nvSpPr>
        <p:spPr>
          <a:xfrm>
            <a:off x="741220" y="1736241"/>
            <a:ext cx="6094486" cy="733425"/>
          </a:xfrm>
          <a:prstGeom prst="rect">
            <a:avLst/>
          </a:prstGeom>
          <a:solidFill>
            <a:srgbClr val="C00000"/>
          </a:solidFill>
          <a:ln w="9525" cap="rnd" cmpd="sng" algn="ctr">
            <a:noFill/>
            <a:prstDash val="solid"/>
            <a:miter lim="800000"/>
          </a:ln>
          <a:effectLst>
            <a:outerShdw dist="25400" dir="5400000" rotWithShape="0">
              <a:srgbClr val="000000">
                <a:alpha val="34998"/>
              </a:srgbClr>
            </a:outerShdw>
          </a:effectLst>
        </p:spPr>
        <p:txBody>
          <a:bodyPr vert="horz" wrap="square" lIns="91440" tIns="45720" rIns="91440" bIns="45720" numCol="1" anchor="ctr" anchorCtr="0" compatLnSpc="1">
            <a:prstTxWarp prst="textNoShape">
              <a:avLst/>
            </a:prstTxWarp>
            <a:noAutofit/>
          </a:bodyPr>
          <a:lstStyle>
            <a:defPPr>
              <a:defRPr lang="tr-TR"/>
            </a:defPPr>
            <a:lvl1pPr marR="0" lvl="0" indent="0" algn="ctr" eaLnBrk="0" fontAlgn="base" hangingPunct="0">
              <a:lnSpc>
                <a:spcPct val="100000"/>
              </a:lnSpc>
              <a:spcBef>
                <a:spcPct val="20000"/>
              </a:spcBef>
              <a:spcAft>
                <a:spcPct val="0"/>
              </a:spcAft>
              <a:buClr>
                <a:srgbClr val="D16349"/>
              </a:buClr>
              <a:buSzPct val="85000"/>
              <a:buFont typeface="Wingdings 2" panose="05020102010507070707" pitchFamily="18" charset="2"/>
              <a:buNone/>
              <a:tabLst/>
              <a:defRPr kumimoji="0" sz="2800" b="1" i="0" u="none" strike="noStrike" cap="none" spc="0" normalizeH="0" baseline="0">
                <a:ln>
                  <a:noFill/>
                </a:ln>
                <a:solidFill>
                  <a:srgbClr val="FFFFFF"/>
                </a:solidFill>
                <a:effectLst/>
                <a:uLnTx/>
                <a:uFillTx/>
              </a:defRPr>
            </a:lvl1pPr>
            <a:lvl2pPr marL="547688" indent="-273050" eaLnBrk="0" fontAlgn="base" hangingPunct="0">
              <a:spcBef>
                <a:spcPct val="20000"/>
              </a:spcBef>
              <a:spcAft>
                <a:spcPct val="0"/>
              </a:spcAft>
              <a:buClr>
                <a:schemeClr val="accent2"/>
              </a:buClr>
              <a:buSzPct val="70000"/>
              <a:buFont typeface="Wingdings" panose="05000000000000000000" pitchFamily="2" charset="2"/>
              <a:buNone/>
              <a:defRPr sz="2000" b="1">
                <a:solidFill>
                  <a:schemeClr val="lt1"/>
                </a:solidFill>
              </a:defRPr>
            </a:lvl2pPr>
            <a:lvl3pPr marL="822325" indent="-228600" eaLnBrk="0" fontAlgn="base" hangingPunct="0">
              <a:spcBef>
                <a:spcPct val="20000"/>
              </a:spcBef>
              <a:spcAft>
                <a:spcPct val="0"/>
              </a:spcAft>
              <a:buClr>
                <a:srgbClr val="8CADAE"/>
              </a:buClr>
              <a:buSzPct val="75000"/>
              <a:buFont typeface="Wingdings 2" panose="05020102010507070707" pitchFamily="18" charset="2"/>
              <a:buNone/>
              <a:defRPr b="1">
                <a:solidFill>
                  <a:schemeClr val="lt1"/>
                </a:solidFill>
              </a:defRPr>
            </a:lvl3pPr>
            <a:lvl4pPr marL="1096963" indent="-228600" eaLnBrk="0" fontAlgn="base" hangingPunct="0">
              <a:spcBef>
                <a:spcPct val="20000"/>
              </a:spcBef>
              <a:spcAft>
                <a:spcPct val="0"/>
              </a:spcAft>
              <a:buClr>
                <a:srgbClr val="8C7B70"/>
              </a:buClr>
              <a:buSzPct val="70000"/>
              <a:buFont typeface="Wingdings" panose="05000000000000000000" pitchFamily="2" charset="2"/>
              <a:buNone/>
              <a:defRPr sz="1600" b="1">
                <a:solidFill>
                  <a:schemeClr val="lt1"/>
                </a:solidFill>
              </a:defRPr>
            </a:lvl4pPr>
            <a:lvl5pPr marL="1371600" indent="-228600" eaLnBrk="0" fontAlgn="base" hangingPunct="0">
              <a:spcBef>
                <a:spcPct val="20000"/>
              </a:spcBef>
              <a:spcAft>
                <a:spcPct val="0"/>
              </a:spcAft>
              <a:buClr>
                <a:srgbClr val="8FB08C"/>
              </a:buClr>
              <a:buNone/>
              <a:defRPr sz="1600" b="1">
                <a:solidFill>
                  <a:schemeClr val="lt1"/>
                </a:solidFill>
              </a:defRPr>
            </a:lvl5pPr>
            <a:lvl6pPr marL="1645920" indent="-182880">
              <a:spcBef>
                <a:spcPct val="20000"/>
              </a:spcBef>
              <a:buClr>
                <a:schemeClr val="accent6"/>
              </a:buClr>
              <a:buSzPct val="80000"/>
              <a:buFont typeface="Wingdings 2"/>
              <a:buChar char=""/>
              <a:defRPr kumimoji="0">
                <a:solidFill>
                  <a:schemeClr val="lt1"/>
                </a:solidFill>
              </a:defRPr>
            </a:lvl6pPr>
            <a:lvl7pPr marL="1920240" indent="-182880">
              <a:spcBef>
                <a:spcPct val="20000"/>
              </a:spcBef>
              <a:buClr>
                <a:schemeClr val="accent1">
                  <a:shade val="75000"/>
                </a:schemeClr>
              </a:buClr>
              <a:buSzPct val="90000"/>
              <a:buChar char="•"/>
              <a:defRPr kumimoji="0" sz="1600" baseline="0">
                <a:solidFill>
                  <a:schemeClr val="lt1"/>
                </a:solidFill>
              </a:defRPr>
            </a:lvl7pPr>
            <a:lvl8pPr marL="2103120" indent="-182880">
              <a:spcBef>
                <a:spcPct val="20000"/>
              </a:spcBef>
              <a:buClr>
                <a:schemeClr val="accent4">
                  <a:shade val="75000"/>
                </a:schemeClr>
              </a:buClr>
              <a:buChar char="•"/>
              <a:defRPr kumimoji="0" sz="1600">
                <a:solidFill>
                  <a:schemeClr val="lt1"/>
                </a:solidFill>
              </a:defRPr>
            </a:lvl8pPr>
            <a:lvl9pPr marL="2377440" indent="-182880">
              <a:spcBef>
                <a:spcPct val="20000"/>
              </a:spcBef>
              <a:buClr>
                <a:schemeClr val="accent2">
                  <a:shade val="75000"/>
                </a:schemeClr>
              </a:buClr>
              <a:buSzPct val="90000"/>
              <a:buChar char="•"/>
              <a:defRPr kumimoji="0" sz="1400" cap="all" baseline="0">
                <a:solidFill>
                  <a:schemeClr val="lt1"/>
                </a:solidFill>
              </a:defRPr>
            </a:lvl9pPr>
          </a:lstStyle>
          <a:p>
            <a:pPr marL="0" marR="0" lvl="0" indent="0" algn="l" defTabSz="914400" rtl="0" eaLnBrk="0" fontAlgn="base" latinLnBrk="0" hangingPunct="0">
              <a:lnSpc>
                <a:spcPct val="100000"/>
              </a:lnSpc>
              <a:spcBef>
                <a:spcPct val="20000"/>
              </a:spcBef>
              <a:spcAft>
                <a:spcPct val="0"/>
              </a:spcAft>
              <a:buClr>
                <a:srgbClr val="D16349"/>
              </a:buClr>
              <a:buSzPct val="85000"/>
              <a:buFont typeface="Wingdings 2" panose="05020102010507070707" pitchFamily="18" charset="2"/>
              <a:buNone/>
              <a:tabLst/>
              <a:defRPr/>
            </a:pPr>
            <a:r>
              <a:rPr kumimoji="0" lang="tr-TR" sz="2800" b="1" i="0" u="none" strike="noStrike" kern="1200" cap="none" spc="0" normalizeH="0" baseline="0" noProof="0" dirty="0">
                <a:ln>
                  <a:noFill/>
                </a:ln>
                <a:solidFill>
                  <a:srgbClr val="FFFFFF"/>
                </a:solidFill>
                <a:effectLst/>
                <a:uLnTx/>
                <a:uFillTx/>
                <a:latin typeface="Calibri"/>
                <a:ea typeface="+mn-ea"/>
                <a:cs typeface="+mn-cs"/>
              </a:rPr>
              <a:t>PEF Değişkenliği:</a:t>
            </a: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759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Fonksiyonlarının Değerlendirilmesi-6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3 Metin Yer Tutucusu">
            <a:extLst>
              <a:ext uri="{FF2B5EF4-FFF2-40B4-BE49-F238E27FC236}">
                <a16:creationId xmlns:a16="http://schemas.microsoft.com/office/drawing/2014/main" id="{1DCC9F6E-88F5-4DB1-8C4F-D6CC8AF56A97}"/>
              </a:ext>
            </a:extLst>
          </p:cNvPr>
          <p:cNvSpPr txBox="1">
            <a:spLocks/>
          </p:cNvSpPr>
          <p:nvPr/>
        </p:nvSpPr>
        <p:spPr>
          <a:xfrm>
            <a:off x="689316" y="1319118"/>
            <a:ext cx="7568419" cy="670507"/>
          </a:xfrm>
          <a:prstGeom prst="rect">
            <a:avLst/>
          </a:prstGeom>
          <a:solidFill>
            <a:srgbClr val="C00000"/>
          </a:solidFill>
          <a:ln w="9525" cap="rnd" cmpd="sng" algn="ctr">
            <a:noFill/>
            <a:prstDash val="solid"/>
            <a:miter lim="800000"/>
          </a:ln>
          <a:effectLst>
            <a:outerShdw dist="25400" dir="5400000" rotWithShape="0">
              <a:srgbClr val="000000">
                <a:alpha val="34998"/>
              </a:srgbClr>
            </a:outerShdw>
          </a:effectLst>
        </p:spPr>
        <p:txBody>
          <a:bodyPr vert="horz" wrap="square" lIns="91440" tIns="45720" rIns="91440" bIns="45720" numCol="1" anchor="ctr" anchorCtr="0" compatLnSpc="1">
            <a:prstTxWarp prst="textNoShape">
              <a:avLst/>
            </a:prstTxWarp>
            <a:noAutofit/>
          </a:bodyPr>
          <a:lstStyle>
            <a:defPPr>
              <a:defRPr lang="tr-TR"/>
            </a:defPPr>
            <a:lvl1pPr marR="0" lvl="0" indent="0" algn="ctr" eaLnBrk="0" fontAlgn="base" hangingPunct="0">
              <a:lnSpc>
                <a:spcPct val="100000"/>
              </a:lnSpc>
              <a:spcBef>
                <a:spcPct val="20000"/>
              </a:spcBef>
              <a:spcAft>
                <a:spcPct val="0"/>
              </a:spcAft>
              <a:buClr>
                <a:srgbClr val="D16349"/>
              </a:buClr>
              <a:buSzPct val="85000"/>
              <a:buFont typeface="Wingdings 2" panose="05020102010507070707" pitchFamily="18" charset="2"/>
              <a:buNone/>
              <a:tabLst/>
              <a:defRPr kumimoji="0" sz="2800" b="1" i="0" u="none" strike="noStrike" cap="none" spc="0" normalizeH="0" baseline="0">
                <a:ln>
                  <a:noFill/>
                </a:ln>
                <a:solidFill>
                  <a:srgbClr val="FFFFFF"/>
                </a:solidFill>
                <a:effectLst/>
                <a:uLnTx/>
                <a:uFillTx/>
              </a:defRPr>
            </a:lvl1pPr>
            <a:lvl2pPr marL="547688" indent="-273050" eaLnBrk="0" fontAlgn="base" hangingPunct="0">
              <a:spcBef>
                <a:spcPct val="20000"/>
              </a:spcBef>
              <a:spcAft>
                <a:spcPct val="0"/>
              </a:spcAft>
              <a:buClr>
                <a:schemeClr val="accent2"/>
              </a:buClr>
              <a:buSzPct val="70000"/>
              <a:buFont typeface="Wingdings" panose="05000000000000000000" pitchFamily="2" charset="2"/>
              <a:buNone/>
              <a:defRPr sz="2000" b="1">
                <a:solidFill>
                  <a:schemeClr val="lt1"/>
                </a:solidFill>
              </a:defRPr>
            </a:lvl2pPr>
            <a:lvl3pPr marL="822325" indent="-228600" eaLnBrk="0" fontAlgn="base" hangingPunct="0">
              <a:spcBef>
                <a:spcPct val="20000"/>
              </a:spcBef>
              <a:spcAft>
                <a:spcPct val="0"/>
              </a:spcAft>
              <a:buClr>
                <a:srgbClr val="8CADAE"/>
              </a:buClr>
              <a:buSzPct val="75000"/>
              <a:buFont typeface="Wingdings 2" panose="05020102010507070707" pitchFamily="18" charset="2"/>
              <a:buNone/>
              <a:defRPr b="1">
                <a:solidFill>
                  <a:schemeClr val="lt1"/>
                </a:solidFill>
              </a:defRPr>
            </a:lvl3pPr>
            <a:lvl4pPr marL="1096963" indent="-228600" eaLnBrk="0" fontAlgn="base" hangingPunct="0">
              <a:spcBef>
                <a:spcPct val="20000"/>
              </a:spcBef>
              <a:spcAft>
                <a:spcPct val="0"/>
              </a:spcAft>
              <a:buClr>
                <a:srgbClr val="8C7B70"/>
              </a:buClr>
              <a:buSzPct val="70000"/>
              <a:buFont typeface="Wingdings" panose="05000000000000000000" pitchFamily="2" charset="2"/>
              <a:buNone/>
              <a:defRPr sz="1600" b="1">
                <a:solidFill>
                  <a:schemeClr val="lt1"/>
                </a:solidFill>
              </a:defRPr>
            </a:lvl4pPr>
            <a:lvl5pPr marL="1371600" indent="-228600" eaLnBrk="0" fontAlgn="base" hangingPunct="0">
              <a:spcBef>
                <a:spcPct val="20000"/>
              </a:spcBef>
              <a:spcAft>
                <a:spcPct val="0"/>
              </a:spcAft>
              <a:buClr>
                <a:srgbClr val="8FB08C"/>
              </a:buClr>
              <a:buNone/>
              <a:defRPr sz="1600" b="1">
                <a:solidFill>
                  <a:schemeClr val="lt1"/>
                </a:solidFill>
              </a:defRPr>
            </a:lvl5pPr>
            <a:lvl6pPr marL="1645920" indent="-182880">
              <a:spcBef>
                <a:spcPct val="20000"/>
              </a:spcBef>
              <a:buClr>
                <a:schemeClr val="accent6"/>
              </a:buClr>
              <a:buSzPct val="80000"/>
              <a:buFont typeface="Wingdings 2"/>
              <a:buChar char=""/>
              <a:defRPr kumimoji="0">
                <a:solidFill>
                  <a:schemeClr val="lt1"/>
                </a:solidFill>
              </a:defRPr>
            </a:lvl6pPr>
            <a:lvl7pPr marL="1920240" indent="-182880">
              <a:spcBef>
                <a:spcPct val="20000"/>
              </a:spcBef>
              <a:buClr>
                <a:schemeClr val="accent1">
                  <a:shade val="75000"/>
                </a:schemeClr>
              </a:buClr>
              <a:buSzPct val="90000"/>
              <a:buChar char="•"/>
              <a:defRPr kumimoji="0" sz="1600" baseline="0">
                <a:solidFill>
                  <a:schemeClr val="lt1"/>
                </a:solidFill>
              </a:defRPr>
            </a:lvl7pPr>
            <a:lvl8pPr marL="2103120" indent="-182880">
              <a:spcBef>
                <a:spcPct val="20000"/>
              </a:spcBef>
              <a:buClr>
                <a:schemeClr val="accent4">
                  <a:shade val="75000"/>
                </a:schemeClr>
              </a:buClr>
              <a:buChar char="•"/>
              <a:defRPr kumimoji="0" sz="1600">
                <a:solidFill>
                  <a:schemeClr val="lt1"/>
                </a:solidFill>
              </a:defRPr>
            </a:lvl8pPr>
            <a:lvl9pPr marL="2377440" indent="-182880">
              <a:spcBef>
                <a:spcPct val="20000"/>
              </a:spcBef>
              <a:buClr>
                <a:schemeClr val="accent2">
                  <a:shade val="75000"/>
                </a:schemeClr>
              </a:buClr>
              <a:buSzPct val="90000"/>
              <a:buChar char="•"/>
              <a:defRPr kumimoji="0" sz="1400" cap="all" baseline="0">
                <a:solidFill>
                  <a:schemeClr val="lt1"/>
                </a:solidFill>
              </a:defRPr>
            </a:lvl9pPr>
          </a:lstStyle>
          <a:p>
            <a:r>
              <a:rPr lang="tr-TR" dirty="0"/>
              <a:t>PEF metre kullanımı</a:t>
            </a:r>
          </a:p>
        </p:txBody>
      </p:sp>
      <p:sp>
        <p:nvSpPr>
          <p:cNvPr id="6" name="4 İçerik Yer Tutucusu">
            <a:extLst>
              <a:ext uri="{FF2B5EF4-FFF2-40B4-BE49-F238E27FC236}">
                <a16:creationId xmlns:a16="http://schemas.microsoft.com/office/drawing/2014/main" id="{C3A0C6AD-A0B3-489D-91F2-DF1B86D8DDA7}"/>
              </a:ext>
            </a:extLst>
          </p:cNvPr>
          <p:cNvSpPr txBox="1">
            <a:spLocks/>
          </p:cNvSpPr>
          <p:nvPr/>
        </p:nvSpPr>
        <p:spPr>
          <a:xfrm>
            <a:off x="689316" y="2172261"/>
            <a:ext cx="7568419" cy="3486667"/>
          </a:xfrm>
          <a:prstGeom prst="rect">
            <a:avLst/>
          </a:prstGeom>
          <a:solidFill>
            <a:srgbClr val="FFEBEB"/>
          </a:solidFill>
          <a:ln>
            <a:noFill/>
          </a:ln>
        </p:spPr>
        <p:txBody>
          <a:bodyPr/>
          <a:lstStyle>
            <a:defPPr>
              <a:defRPr lang="tr-TR"/>
            </a:defPPr>
            <a:lvl1pPr marL="342900" indent="-342900" fontAlgn="base">
              <a:lnSpc>
                <a:spcPct val="110000"/>
              </a:lnSpc>
              <a:spcBef>
                <a:spcPct val="20000"/>
              </a:spcBef>
              <a:spcAft>
                <a:spcPct val="20000"/>
              </a:spcAft>
              <a:buClr>
                <a:srgbClr val="00A3D6"/>
              </a:buClr>
              <a:buSzPct val="80000"/>
              <a:buFont typeface="Wingdings 2" panose="05020102010507070707" pitchFamily="18" charset="2"/>
              <a:buNone/>
              <a:defRPr sz="2800">
                <a:solidFill>
                  <a:prstClr val="black"/>
                </a:solidFill>
                <a:ea typeface="ＭＳ Ｐゴシック" panose="020B0600070205080204" pitchFamily="34" charset="-128"/>
                <a:cs typeface="Times New Roman" panose="02020603050405020304"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latin typeface="Arial" panose="020B0604020202020204" pitchFamily="34" charset="0"/>
                <a:ea typeface="ＭＳ Ｐゴシック" panose="020B0600070205080204" pitchFamily="34" charset="-128"/>
              </a:defRPr>
            </a:lvl9pPr>
          </a:lstStyle>
          <a:p>
            <a:pPr>
              <a:lnSpc>
                <a:spcPct val="100000"/>
              </a:lnSpc>
              <a:spcBef>
                <a:spcPts val="600"/>
              </a:spcBef>
              <a:buClr>
                <a:srgbClr val="C00000"/>
              </a:buClr>
              <a:buSzPct val="120000"/>
              <a:buFont typeface="Arial" panose="020B0604020202020204" pitchFamily="34" charset="0"/>
              <a:buChar char="•"/>
            </a:pPr>
            <a:r>
              <a:rPr lang="tr-TR" altLang="tr-TR" sz="2400" dirty="0">
                <a:solidFill>
                  <a:srgbClr val="404040"/>
                </a:solidFill>
              </a:rPr>
              <a:t>İbre sıfıra getirilir.</a:t>
            </a:r>
          </a:p>
          <a:p>
            <a:pPr>
              <a:lnSpc>
                <a:spcPct val="100000"/>
              </a:lnSpc>
              <a:spcBef>
                <a:spcPts val="600"/>
              </a:spcBef>
              <a:buClr>
                <a:srgbClr val="C00000"/>
              </a:buClr>
              <a:buSzPct val="120000"/>
              <a:buFont typeface="Arial" panose="020B0604020202020204" pitchFamily="34" charset="0"/>
              <a:buChar char="•"/>
            </a:pPr>
            <a:r>
              <a:rPr lang="tr-TR" altLang="tr-TR" sz="2400" dirty="0">
                <a:solidFill>
                  <a:srgbClr val="404040"/>
                </a:solidFill>
              </a:rPr>
              <a:t>Hasta derin bir nefes alır.</a:t>
            </a:r>
          </a:p>
          <a:p>
            <a:pPr>
              <a:lnSpc>
                <a:spcPct val="100000"/>
              </a:lnSpc>
              <a:spcBef>
                <a:spcPts val="600"/>
              </a:spcBef>
              <a:buClr>
                <a:srgbClr val="C00000"/>
              </a:buClr>
              <a:buSzPct val="120000"/>
              <a:buFont typeface="Arial" panose="020B0604020202020204" pitchFamily="34" charset="0"/>
              <a:buChar char="•"/>
            </a:pPr>
            <a:r>
              <a:rPr lang="tr-TR" altLang="tr-TR" sz="2400" dirty="0">
                <a:solidFill>
                  <a:srgbClr val="404040"/>
                </a:solidFill>
              </a:rPr>
              <a:t>PEF metreyi ağzına alıp hızla üfler.</a:t>
            </a:r>
          </a:p>
          <a:p>
            <a:pPr>
              <a:lnSpc>
                <a:spcPct val="100000"/>
              </a:lnSpc>
              <a:spcBef>
                <a:spcPts val="600"/>
              </a:spcBef>
              <a:buClr>
                <a:srgbClr val="C00000"/>
              </a:buClr>
              <a:buSzPct val="120000"/>
              <a:buFont typeface="Arial" panose="020B0604020202020204" pitchFamily="34" charset="0"/>
              <a:buChar char="•"/>
            </a:pPr>
            <a:r>
              <a:rPr lang="tr-TR" altLang="tr-TR" sz="2400" dirty="0">
                <a:solidFill>
                  <a:srgbClr val="404040"/>
                </a:solidFill>
              </a:rPr>
              <a:t>Aynı işlem 3 kere tekrarlanıp en yüksek değer kaydedilir.</a:t>
            </a:r>
          </a:p>
          <a:p>
            <a:pPr>
              <a:lnSpc>
                <a:spcPct val="100000"/>
              </a:lnSpc>
              <a:spcBef>
                <a:spcPts val="600"/>
              </a:spcBef>
              <a:buClr>
                <a:srgbClr val="C00000"/>
              </a:buClr>
              <a:buSzPct val="120000"/>
              <a:buFont typeface="Arial" panose="020B0604020202020204" pitchFamily="34" charset="0"/>
              <a:buChar char="•"/>
            </a:pPr>
            <a:r>
              <a:rPr lang="tr-TR" altLang="tr-TR" sz="2400" dirty="0">
                <a:solidFill>
                  <a:srgbClr val="404040"/>
                </a:solidFill>
              </a:rPr>
              <a:t>İki hafta </a:t>
            </a:r>
            <a:r>
              <a:rPr lang="tr-TR" altLang="tr-TR" sz="2400" b="1" dirty="0">
                <a:solidFill>
                  <a:srgbClr val="404040"/>
                </a:solidFill>
              </a:rPr>
              <a:t>sabah ve akşam </a:t>
            </a:r>
            <a:r>
              <a:rPr lang="tr-TR" altLang="tr-TR" sz="2400" dirty="0">
                <a:solidFill>
                  <a:srgbClr val="404040"/>
                </a:solidFill>
              </a:rPr>
              <a:t>ölçümleri kaydedilmelidir.</a:t>
            </a:r>
          </a:p>
          <a:p>
            <a:pPr>
              <a:lnSpc>
                <a:spcPct val="100000"/>
              </a:lnSpc>
              <a:spcBef>
                <a:spcPts val="600"/>
              </a:spcBef>
              <a:buClr>
                <a:srgbClr val="C00000"/>
              </a:buClr>
              <a:buSzPct val="120000"/>
              <a:buFont typeface="Arial" panose="020B0604020202020204" pitchFamily="34" charset="0"/>
              <a:buChar char="•"/>
            </a:pPr>
            <a:r>
              <a:rPr lang="tr-TR" altLang="tr-TR" sz="2400" dirty="0">
                <a:solidFill>
                  <a:srgbClr val="404040"/>
                </a:solidFill>
              </a:rPr>
              <a:t>Gün içinde veya günler arasında değerlerde &gt;%10 değişkenlik olması astım tanısı koydurur.</a:t>
            </a:r>
          </a:p>
        </p:txBody>
      </p:sp>
      <p:pic>
        <p:nvPicPr>
          <p:cNvPr id="7" name="Resim 4">
            <a:extLst>
              <a:ext uri="{FF2B5EF4-FFF2-40B4-BE49-F238E27FC236}">
                <a16:creationId xmlns:a16="http://schemas.microsoft.com/office/drawing/2014/main" id="{4CC2CBB1-6709-4A7A-84BA-39937A76F3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82485" y="2189846"/>
            <a:ext cx="3332187" cy="3486667"/>
          </a:xfrm>
          <a:prstGeom prst="round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71936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954D6F-24C8-4C57-8AA2-D42FA3607812}"/>
              </a:ext>
            </a:extLst>
          </p:cNvPr>
          <p:cNvSpPr txBox="1"/>
          <p:nvPr/>
        </p:nvSpPr>
        <p:spPr>
          <a:xfrm>
            <a:off x="672657" y="1233375"/>
            <a:ext cx="700862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46367" y="2354293"/>
            <a:ext cx="6520591" cy="1754326"/>
          </a:xfrm>
          <a:prstGeom prst="rect">
            <a:avLst/>
          </a:prstGeom>
          <a:noFill/>
        </p:spPr>
        <p:txBody>
          <a:bodyPr wrap="square" rtlCol="0">
            <a:spAutoFit/>
          </a:bodyPr>
          <a:lstStyle/>
          <a:p>
            <a:pPr defTabSz="355600">
              <a:lnSpc>
                <a:spcPct val="150000"/>
              </a:lnSpc>
              <a:buClr>
                <a:srgbClr val="C00000"/>
              </a:buClr>
              <a:defRPr/>
            </a:pPr>
            <a:r>
              <a:rPr lang="en-US" sz="2400" b="1" dirty="0">
                <a:solidFill>
                  <a:srgbClr val="404040"/>
                </a:solidFill>
                <a:latin typeface="Calibri" panose="020F0502020204030204"/>
              </a:rPr>
              <a:t>Tam </a:t>
            </a:r>
            <a:r>
              <a:rPr lang="en-US" sz="2400" b="1" dirty="0" err="1">
                <a:solidFill>
                  <a:srgbClr val="404040"/>
                </a:solidFill>
                <a:latin typeface="Calibri" panose="020F0502020204030204"/>
              </a:rPr>
              <a:t>kan</a:t>
            </a:r>
            <a:r>
              <a:rPr lang="en-US" sz="2400" b="1" dirty="0">
                <a:solidFill>
                  <a:srgbClr val="404040"/>
                </a:solidFill>
                <a:latin typeface="Calibri" panose="020F0502020204030204"/>
              </a:rPr>
              <a:t> </a:t>
            </a:r>
            <a:r>
              <a:rPr lang="en-US" sz="2400" b="1" dirty="0" err="1">
                <a:solidFill>
                  <a:srgbClr val="404040"/>
                </a:solidFill>
                <a:latin typeface="Calibri" panose="020F0502020204030204"/>
              </a:rPr>
              <a:t>sayımı</a:t>
            </a:r>
            <a:r>
              <a:rPr lang="en-US" sz="2400" b="1" dirty="0">
                <a:solidFill>
                  <a:srgbClr val="404040"/>
                </a:solidFill>
                <a:latin typeface="Calibri" panose="020F0502020204030204"/>
              </a:rPr>
              <a:t>  </a:t>
            </a:r>
            <a:r>
              <a:rPr lang="en-US" sz="2400" b="1" dirty="0" err="1">
                <a:solidFill>
                  <a:srgbClr val="404040"/>
                </a:solidFill>
                <a:latin typeface="Calibri" panose="020F0502020204030204"/>
              </a:rPr>
              <a:t>ve</a:t>
            </a:r>
            <a:r>
              <a:rPr lang="en-US" sz="2400" b="1" dirty="0">
                <a:solidFill>
                  <a:srgbClr val="404040"/>
                </a:solidFill>
                <a:latin typeface="Calibri" panose="020F0502020204030204"/>
              </a:rPr>
              <a:t> </a:t>
            </a:r>
            <a:r>
              <a:rPr lang="en-US" sz="2400" b="1" dirty="0" err="1">
                <a:solidFill>
                  <a:srgbClr val="404040"/>
                </a:solidFill>
                <a:latin typeface="Calibri" panose="020F0502020204030204"/>
              </a:rPr>
              <a:t>biyokimyasal</a:t>
            </a:r>
            <a:r>
              <a:rPr lang="en-US" sz="2400" b="1" dirty="0">
                <a:solidFill>
                  <a:srgbClr val="404040"/>
                </a:solidFill>
                <a:latin typeface="Calibri" panose="020F0502020204030204"/>
              </a:rPr>
              <a:t> </a:t>
            </a:r>
            <a:r>
              <a:rPr lang="en-US" sz="2400" b="1" dirty="0" err="1">
                <a:solidFill>
                  <a:srgbClr val="404040"/>
                </a:solidFill>
                <a:latin typeface="Calibri" panose="020F0502020204030204"/>
              </a:rPr>
              <a:t>inceleme</a:t>
            </a:r>
            <a:endParaRPr lang="en-US" sz="2400" b="1" dirty="0">
              <a:solidFill>
                <a:srgbClr val="404040"/>
              </a:solidFill>
              <a:latin typeface="Calibri" panose="020F0502020204030204"/>
            </a:endParaRPr>
          </a:p>
          <a:p>
            <a:pPr marL="452438" marR="0" lvl="0" indent="-452438"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Eozinofili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yönünden</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kan</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sayımı</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değerlendirilir</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Eşlik</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eden</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hastalık</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şüphesinde</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 de </a:t>
            </a:r>
            <a:r>
              <a:rPr lang="en-US" sz="2400" dirty="0" err="1">
                <a:solidFill>
                  <a:srgbClr val="404040"/>
                </a:solidFill>
                <a:latin typeface="Calibri" panose="020F0502020204030204"/>
                <a:ea typeface="ＭＳ Ｐゴシック" panose="020B0600070205080204" pitchFamily="34" charset="-128"/>
                <a:cs typeface="Times New Roman" panose="02020603050405020304" pitchFamily="18" charset="0"/>
              </a:rPr>
              <a:t>yapılır</a:t>
            </a:r>
            <a:r>
              <a:rPr lang="en-US" sz="2400" dirty="0">
                <a:solidFill>
                  <a:srgbClr val="404040"/>
                </a:solidFill>
                <a:latin typeface="Calibri" panose="020F0502020204030204"/>
                <a:ea typeface="ＭＳ Ｐゴシック" panose="020B0600070205080204" pitchFamily="34" charset="-128"/>
                <a:cs typeface="Times New Roman" panose="02020603050405020304" pitchFamily="18" charset="0"/>
              </a:rPr>
              <a:t>.</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Laboratuvar Testleri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Resim 3">
            <a:extLst>
              <a:ext uri="{FF2B5EF4-FFF2-40B4-BE49-F238E27FC236}">
                <a16:creationId xmlns:a16="http://schemas.microsoft.com/office/drawing/2014/main" id="{868B1CFF-89CC-428E-AA35-DC29A71A5E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27"/>
          <a:stretch/>
        </p:blipFill>
        <p:spPr>
          <a:xfrm>
            <a:off x="7798279" y="1233375"/>
            <a:ext cx="3981624" cy="4921863"/>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703400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2EC2E35B-2992-4EB1-B9FF-60B43B2806FB}"/>
              </a:ext>
            </a:extLst>
          </p:cNvPr>
          <p:cNvSpPr txBox="1"/>
          <p:nvPr/>
        </p:nvSpPr>
        <p:spPr>
          <a:xfrm>
            <a:off x="672657" y="1233375"/>
            <a:ext cx="700862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2657" y="1281119"/>
            <a:ext cx="6711595" cy="4362733"/>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en-US" sz="2400" b="1" i="0" u="none" strike="noStrike" kern="1200" cap="none" spc="0" normalizeH="0" baseline="0" noProof="0" dirty="0" err="1">
                <a:ln>
                  <a:noFill/>
                </a:ln>
                <a:solidFill>
                  <a:srgbClr val="404040"/>
                </a:solidFill>
                <a:effectLst/>
                <a:uLnTx/>
                <a:uFillTx/>
                <a:latin typeface="Calibri" panose="020F0502020204030204"/>
                <a:ea typeface="+mn-ea"/>
                <a:cs typeface="+mn-cs"/>
              </a:rPr>
              <a:t>Allerji</a:t>
            </a:r>
            <a:r>
              <a:rPr kumimoji="0" lang="en-US" sz="24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404040"/>
                </a:solidFill>
                <a:effectLst/>
                <a:uLnTx/>
                <a:uFillTx/>
                <a:latin typeface="Calibri" panose="020F0502020204030204"/>
                <a:ea typeface="+mn-ea"/>
                <a:cs typeface="+mn-cs"/>
              </a:rPr>
              <a:t>varlığının</a:t>
            </a:r>
            <a:r>
              <a:rPr kumimoji="0" lang="en-US" sz="24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404040"/>
                </a:solidFill>
                <a:effectLst/>
                <a:uLnTx/>
                <a:uFillTx/>
                <a:latin typeface="Calibri" panose="020F0502020204030204"/>
                <a:ea typeface="+mn-ea"/>
                <a:cs typeface="+mn-cs"/>
              </a:rPr>
              <a:t>değerlendirilmesi</a:t>
            </a:r>
            <a:endParaRPr kumimoji="0" lang="en-US" sz="24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452438" marR="0" lvl="0" indent="-452438"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Tanı</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için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gerekli</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değildir</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Astım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atak</a:t>
            </a:r>
            <a:r>
              <a:rPr lang="tr-TR"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nedenlerinin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belirlenmesi</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için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yapılır</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a:t>
            </a: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p>
          <a:p>
            <a:pPr marL="452438" marR="0" lvl="0" indent="-452438"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Prik</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test</a:t>
            </a: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ve</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spesifik</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IgE</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ölçümü</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il</a:t>
            </a: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e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değerlendirme</a:t>
            </a: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yapılabilir</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Bu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testlerin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birinci</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basamakta</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yapılması</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önerilmez</a:t>
            </a: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Ancak</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özellikle</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sık</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atağı</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olan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hastaların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bu</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testler</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açısından</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değerlendirilmek</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üzere</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üst</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merkeze</a:t>
            </a:r>
            <a:r>
              <a:rPr lang="tr-TR"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yönlendirilmesi</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önemlidir</a:t>
            </a:r>
            <a:r>
              <a:rPr kumimoji="0" lang="en-US" sz="23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Times New Roman" panose="02020603050405020304" pitchFamily="18" charset="0"/>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Laboratuvar Testleri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p>
        </p:txBody>
      </p:sp>
      <p:pic>
        <p:nvPicPr>
          <p:cNvPr id="7" name="Resim 3">
            <a:extLst>
              <a:ext uri="{FF2B5EF4-FFF2-40B4-BE49-F238E27FC236}">
                <a16:creationId xmlns:a16="http://schemas.microsoft.com/office/drawing/2014/main" id="{298C5152-D18E-4460-8B38-3309D95F54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27"/>
          <a:stretch/>
        </p:blipFill>
        <p:spPr>
          <a:xfrm>
            <a:off x="7798279" y="1233375"/>
            <a:ext cx="3981624" cy="4921863"/>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53142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DF570F-4773-4438-A6CE-ABC2ED87A481}"/>
              </a:ext>
            </a:extLst>
          </p:cNvPr>
          <p:cNvSpPr txBox="1"/>
          <p:nvPr/>
        </p:nvSpPr>
        <p:spPr>
          <a:xfrm>
            <a:off x="672657" y="1233375"/>
            <a:ext cx="700862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467614"/>
            <a:ext cx="6804058" cy="544764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en-US" sz="2400" b="1" i="0" u="none" strike="noStrike" kern="1200" cap="none" spc="0" normalizeH="0" baseline="0" noProof="0" dirty="0" err="1">
                <a:ln>
                  <a:noFill/>
                </a:ln>
                <a:solidFill>
                  <a:srgbClr val="404040"/>
                </a:solidFill>
                <a:effectLst/>
                <a:uLnTx/>
                <a:uFillTx/>
                <a:latin typeface="Calibri" panose="020F0502020204030204"/>
                <a:ea typeface="+mn-ea"/>
                <a:cs typeface="+mn-cs"/>
              </a:rPr>
              <a:t>Akciğer</a:t>
            </a:r>
            <a:r>
              <a:rPr kumimoji="0" lang="en-US" sz="2400" b="1" i="0" u="none" strike="noStrike" kern="1200" cap="none" spc="0" normalizeH="0" baseline="0" noProof="0" dirty="0">
                <a:ln>
                  <a:noFill/>
                </a:ln>
                <a:solidFill>
                  <a:srgbClr val="404040"/>
                </a:solidFill>
                <a:effectLst/>
                <a:uLnTx/>
                <a:uFillTx/>
                <a:latin typeface="Calibri" panose="020F0502020204030204"/>
                <a:ea typeface="+mn-ea"/>
                <a:cs typeface="+mn-cs"/>
              </a:rPr>
              <a:t> radyolojisi </a:t>
            </a:r>
          </a:p>
          <a:p>
            <a:pPr marL="442913" indent="-342900" defTabSz="355600">
              <a:lnSpc>
                <a:spcPct val="150000"/>
              </a:lnSpc>
              <a:buClr>
                <a:srgbClr val="C00000"/>
              </a:buClr>
              <a:buFont typeface="Wingdings" panose="05000000000000000000" pitchFamily="2" charset="2"/>
              <a:buChar char="ü"/>
              <a:defRPr/>
            </a:pP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Tanı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için</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gerekli</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değildir</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genelde</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normal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olması</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beklenir</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p>
          <a:p>
            <a:pPr marL="442913" indent="-342900" defTabSz="355600">
              <a:lnSpc>
                <a:spcPct val="150000"/>
              </a:lnSpc>
              <a:buClr>
                <a:srgbClr val="C00000"/>
              </a:buClr>
              <a:buFont typeface="Wingdings" panose="05000000000000000000" pitchFamily="2" charset="2"/>
              <a:buChar char="ü"/>
              <a:defRPr/>
            </a:pP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Ayırıcı</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tanı</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için</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ve</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takipte</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kontrolsüzlük</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durumlarında</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kullanılır</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p>
          <a:p>
            <a:pPr marL="442913" indent="-342900" defTabSz="355600">
              <a:lnSpc>
                <a:spcPct val="150000"/>
              </a:lnSpc>
              <a:buClr>
                <a:srgbClr val="C00000"/>
              </a:buClr>
              <a:buFont typeface="Wingdings" panose="05000000000000000000" pitchFamily="2" charset="2"/>
              <a:buChar char="ü"/>
              <a:defRPr/>
            </a:pP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Genellikle</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normal </a:t>
            </a:r>
            <a:r>
              <a:rPr lang="en-US" sz="2300" dirty="0" err="1" smtClean="0">
                <a:solidFill>
                  <a:srgbClr val="404040"/>
                </a:solidFill>
                <a:latin typeface="Calibri" panose="020F0502020204030204"/>
                <a:ea typeface="ＭＳ Ｐゴシック" panose="020B0600070205080204" pitchFamily="34" charset="-128"/>
                <a:cs typeface="Times New Roman" panose="02020603050405020304" pitchFamily="18" charset="0"/>
              </a:rPr>
              <a:t>olup</a:t>
            </a:r>
            <a:r>
              <a:rPr lang="en-US" sz="2300" dirty="0" smtClean="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ataklarda</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hiperinflasyon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bulguları</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 </a:t>
            </a:r>
            <a:r>
              <a:rPr lang="en-US" sz="2300" dirty="0" err="1">
                <a:solidFill>
                  <a:srgbClr val="404040"/>
                </a:solidFill>
                <a:latin typeface="Calibri" panose="020F0502020204030204"/>
                <a:ea typeface="ＭＳ Ｐゴシック" panose="020B0600070205080204" pitchFamily="34" charset="-128"/>
                <a:cs typeface="Times New Roman" panose="02020603050405020304" pitchFamily="18" charset="0"/>
              </a:rPr>
              <a:t>vardır</a:t>
            </a:r>
            <a:r>
              <a:rPr lang="en-US" sz="2300" dirty="0">
                <a:solidFill>
                  <a:srgbClr val="404040"/>
                </a:solidFill>
                <a:latin typeface="Calibri" panose="020F0502020204030204"/>
                <a:ea typeface="ＭＳ Ｐゴシック" panose="020B0600070205080204" pitchFamily="34" charset="-128"/>
                <a:cs typeface="Times New Roman" panose="02020603050405020304" pitchFamily="18" charset="0"/>
              </a:rPr>
              <a:t>.</a:t>
            </a:r>
          </a:p>
          <a:p>
            <a:pPr marL="720000" indent="-342900" defTabSz="355600">
              <a:lnSpc>
                <a:spcPct val="150000"/>
              </a:lnSpc>
              <a:buClr>
                <a:srgbClr val="C00000"/>
              </a:buClr>
              <a:buFont typeface="Wingdings" panose="05000000000000000000" pitchFamily="2" charset="2"/>
              <a:buChar char="ü"/>
              <a:defRPr/>
            </a:pPr>
            <a:endParaRPr lang="en-US" sz="2300" dirty="0">
              <a:solidFill>
                <a:prstClr val="black"/>
              </a:solidFill>
              <a:latin typeface="Calibri" panose="020F0502020204030204"/>
              <a:ea typeface="ＭＳ Ｐゴシック" panose="020B0600070205080204" pitchFamily="34" charset="-128"/>
              <a:cs typeface="Times New Roman" panose="02020603050405020304" pitchFamily="18" charset="0"/>
            </a:endParaRPr>
          </a:p>
          <a:p>
            <a:pPr marL="720000" indent="-342900" defTabSz="355600">
              <a:lnSpc>
                <a:spcPct val="150000"/>
              </a:lnSpc>
              <a:buClr>
                <a:srgbClr val="C00000"/>
              </a:buClr>
              <a:buFont typeface="Wingdings" panose="05000000000000000000" pitchFamily="2" charset="2"/>
              <a:buChar char="ü"/>
              <a:defRPr/>
            </a:pPr>
            <a:endParaRPr lang="en-US" sz="2300" dirty="0">
              <a:solidFill>
                <a:prstClr val="black"/>
              </a:solidFill>
              <a:latin typeface="Calibri" panose="020F0502020204030204"/>
              <a:ea typeface="ＭＳ Ｐゴシック" panose="020B0600070205080204" pitchFamily="34" charset="-128"/>
              <a:cs typeface="Times New Roman" panose="02020603050405020304" pitchFamily="18" charset="0"/>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Laboratuvar Testleri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p>
        </p:txBody>
      </p:sp>
      <p:pic>
        <p:nvPicPr>
          <p:cNvPr id="6" name="Resim 3">
            <a:extLst>
              <a:ext uri="{FF2B5EF4-FFF2-40B4-BE49-F238E27FC236}">
                <a16:creationId xmlns:a16="http://schemas.microsoft.com/office/drawing/2014/main" id="{4554CE65-C995-453E-B4B7-4EA9F0B932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27"/>
          <a:stretch/>
        </p:blipFill>
        <p:spPr>
          <a:xfrm>
            <a:off x="7798279" y="1233375"/>
            <a:ext cx="3981624" cy="4921863"/>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50230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A0ECC5-5D63-414F-8A89-01F5990C108C}"/>
              </a:ext>
            </a:extLst>
          </p:cNvPr>
          <p:cNvSpPr txBox="1"/>
          <p:nvPr/>
        </p:nvSpPr>
        <p:spPr>
          <a:xfrm>
            <a:off x="681283" y="1233379"/>
            <a:ext cx="6822887"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26746"/>
            <a:ext cx="6768743" cy="424731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Yaygın hava yolu obstrüksiyonları </a:t>
            </a:r>
          </a:p>
          <a:p>
            <a:pPr marL="720000" marR="0" lvl="0" indent="-342900" defTabSz="355600" fontAlgn="auto">
              <a:lnSpc>
                <a:spcPct val="150000"/>
              </a:lnSpc>
              <a:spcBef>
                <a:spcPts val="0"/>
              </a:spcBef>
              <a:spcAft>
                <a:spcPts val="0"/>
              </a:spcAft>
              <a:buClr>
                <a:srgbClr val="C00000"/>
              </a:buClr>
              <a:buSzTx/>
              <a:buFont typeface="Wingdings" panose="05000000000000000000" pitchFamily="2" charset="2"/>
              <a:buChar char="ü"/>
              <a:tabLst/>
              <a:defRPr/>
            </a:pPr>
            <a:r>
              <a:rPr lang="tr-TR" sz="2100" dirty="0">
                <a:solidFill>
                  <a:prstClr val="black">
                    <a:lumMod val="75000"/>
                    <a:lumOff val="25000"/>
                  </a:prstClr>
                </a:solidFill>
                <a:latin typeface="Calibri" panose="020F0502020204030204"/>
              </a:rPr>
              <a:t>KOAH, bronşektazi, obliteratif bronşiolit, kistik fibroz, reaktif hava yolu disfonksiyonu sendromu</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Lokal hava yolu obstrüksiyonları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Kronik rinosinüzit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Gastroözofagial reflü</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ACE blokerleri ile oluşan öksürükler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Sol kalp yetersizliği</a:t>
            </a:r>
            <a:endPar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Ayırıcı Tanı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11">
            <a:extLst>
              <a:ext uri="{FF2B5EF4-FFF2-40B4-BE49-F238E27FC236}">
                <a16:creationId xmlns:a16="http://schemas.microsoft.com/office/drawing/2014/main" id="{148B5D8F-0306-4967-9F4C-37911CF58ACC}"/>
              </a:ext>
            </a:extLst>
          </p:cNvPr>
          <p:cNvGrpSpPr>
            <a:grpSpLocks/>
          </p:cNvGrpSpPr>
          <p:nvPr/>
        </p:nvGrpSpPr>
        <p:grpSpPr bwMode="auto">
          <a:xfrm>
            <a:off x="7592434" y="1253790"/>
            <a:ext cx="4695457" cy="4320273"/>
            <a:chOff x="6654680" y="241863"/>
            <a:chExt cx="5696219" cy="5652402"/>
          </a:xfrm>
        </p:grpSpPr>
        <p:pic>
          <p:nvPicPr>
            <p:cNvPr id="5" name="Resim 2">
              <a:extLst>
                <a:ext uri="{FF2B5EF4-FFF2-40B4-BE49-F238E27FC236}">
                  <a16:creationId xmlns:a16="http://schemas.microsoft.com/office/drawing/2014/main" id="{11A5AC1C-037C-4418-A0DC-2E9A1AD5CF3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6676589" y="219954"/>
              <a:ext cx="5652402" cy="5696219"/>
            </a:xfrm>
            <a:prstGeom prst="rect">
              <a:avLst/>
            </a:prstGeom>
            <a:solidFill>
              <a:schemeClr val="bg1"/>
            </a:solidFill>
            <a:ln>
              <a:noFill/>
            </a:ln>
            <a:effectLst>
              <a:outerShdw blurRad="50800" dist="50800" dir="54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6" name="Dikdörtgen 3">
              <a:extLst>
                <a:ext uri="{FF2B5EF4-FFF2-40B4-BE49-F238E27FC236}">
                  <a16:creationId xmlns:a16="http://schemas.microsoft.com/office/drawing/2014/main" id="{EE3E9C2B-187F-4F59-8395-D7F7EB9DA997}"/>
                </a:ext>
              </a:extLst>
            </p:cNvPr>
            <p:cNvSpPr>
              <a:spLocks noChangeArrowheads="1"/>
            </p:cNvSpPr>
            <p:nvPr/>
          </p:nvSpPr>
          <p:spPr bwMode="auto">
            <a:xfrm>
              <a:off x="10287352" y="2348970"/>
              <a:ext cx="1465006" cy="143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Astım Ayırıcı Tanı</a:t>
              </a:r>
            </a:p>
          </p:txBody>
        </p:sp>
      </p:gr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600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11368" y="2695843"/>
            <a:ext cx="736355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Hastasında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Semptom</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Sınıflaması</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6" name="Picture 10">
            <a:extLst>
              <a:ext uri="{FF2B5EF4-FFF2-40B4-BE49-F238E27FC236}">
                <a16:creationId xmlns:a16="http://schemas.microsoft.com/office/drawing/2014/main" id="{EBC7135B-B51F-4AD9-A5B8-697E1436230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9743" t="4671" r="53132" b="33556"/>
          <a:stretch/>
        </p:blipFill>
        <p:spPr>
          <a:xfrm>
            <a:off x="9002712" y="1970191"/>
            <a:ext cx="1867558" cy="3356079"/>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366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528A81B-0824-4FB7-B841-86B6717B881F}"/>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536048"/>
            <a:ext cx="10586513" cy="4524315"/>
          </a:xfrm>
          <a:prstGeom prst="rect">
            <a:avLst/>
          </a:prstGeom>
          <a:noFill/>
        </p:spPr>
        <p:txBody>
          <a:bodyPr wrap="square" rtlCol="0">
            <a:spAutoFit/>
          </a:bodyPr>
          <a:lstStyle/>
          <a:p>
            <a:pPr lvl="0" defTabSz="355600">
              <a:lnSpc>
                <a:spcPct val="150000"/>
              </a:lnSpc>
              <a:buClr>
                <a:srgbClr val="4BACC6"/>
              </a:buClr>
              <a:defRPr/>
            </a:pPr>
            <a:r>
              <a:rPr lang="tr-TR" sz="2400" dirty="0">
                <a:solidFill>
                  <a:prstClr val="black">
                    <a:lumMod val="75000"/>
                    <a:lumOff val="25000"/>
                  </a:prstClr>
                </a:solidFill>
              </a:rPr>
              <a:t>FVC </a:t>
            </a:r>
            <a:r>
              <a:rPr lang="en-US" sz="2400" dirty="0">
                <a:solidFill>
                  <a:prstClr val="black">
                    <a:lumMod val="75000"/>
                    <a:lumOff val="25000"/>
                  </a:prstClr>
                </a:solidFill>
              </a:rPr>
              <a:t>  </a:t>
            </a:r>
            <a:r>
              <a:rPr lang="tr-TR" sz="2400" dirty="0">
                <a:solidFill>
                  <a:prstClr val="black">
                    <a:lumMod val="75000"/>
                    <a:lumOff val="25000"/>
                  </a:prstClr>
                </a:solidFill>
              </a:rPr>
              <a:t>:</a:t>
            </a:r>
            <a:r>
              <a:rPr lang="en-US" sz="2400" dirty="0">
                <a:solidFill>
                  <a:prstClr val="black">
                    <a:lumMod val="75000"/>
                    <a:lumOff val="25000"/>
                  </a:prstClr>
                </a:solidFill>
              </a:rPr>
              <a:t>  </a:t>
            </a:r>
            <a:r>
              <a:rPr lang="tr-TR" sz="2400" dirty="0" err="1">
                <a:solidFill>
                  <a:prstClr val="black">
                    <a:lumMod val="75000"/>
                    <a:lumOff val="25000"/>
                  </a:prstClr>
                </a:solidFill>
              </a:rPr>
              <a:t>Forced</a:t>
            </a:r>
            <a:r>
              <a:rPr lang="tr-TR" sz="2400" dirty="0">
                <a:solidFill>
                  <a:prstClr val="black">
                    <a:lumMod val="75000"/>
                    <a:lumOff val="25000"/>
                  </a:prstClr>
                </a:solidFill>
              </a:rPr>
              <a:t> </a:t>
            </a:r>
            <a:r>
              <a:rPr lang="tr-TR" sz="2400" dirty="0" err="1">
                <a:solidFill>
                  <a:prstClr val="black">
                    <a:lumMod val="75000"/>
                    <a:lumOff val="25000"/>
                  </a:prstClr>
                </a:solidFill>
              </a:rPr>
              <a:t>Vital</a:t>
            </a:r>
            <a:r>
              <a:rPr lang="tr-TR" sz="2400" dirty="0">
                <a:solidFill>
                  <a:prstClr val="black">
                    <a:lumMod val="75000"/>
                    <a:lumOff val="25000"/>
                  </a:prstClr>
                </a:solidFill>
              </a:rPr>
              <a:t> </a:t>
            </a:r>
            <a:r>
              <a:rPr lang="tr-TR" sz="2400" dirty="0" err="1">
                <a:solidFill>
                  <a:prstClr val="black">
                    <a:lumMod val="75000"/>
                    <a:lumOff val="25000"/>
                  </a:prstClr>
                </a:solidFill>
              </a:rPr>
              <a:t>Capacity</a:t>
            </a:r>
            <a:r>
              <a:rPr lang="tr-TR" sz="2400" dirty="0">
                <a:solidFill>
                  <a:prstClr val="black">
                    <a:lumMod val="75000"/>
                    <a:lumOff val="25000"/>
                  </a:prstClr>
                </a:solidFill>
              </a:rPr>
              <a:t> (Zorlu </a:t>
            </a:r>
            <a:r>
              <a:rPr lang="tr-TR" sz="2400" dirty="0" err="1">
                <a:solidFill>
                  <a:prstClr val="black">
                    <a:lumMod val="75000"/>
                    <a:lumOff val="25000"/>
                  </a:prstClr>
                </a:solidFill>
              </a:rPr>
              <a:t>Vital</a:t>
            </a:r>
            <a:r>
              <a:rPr lang="tr-TR" sz="2400" dirty="0">
                <a:solidFill>
                  <a:prstClr val="black">
                    <a:lumMod val="75000"/>
                    <a:lumOff val="25000"/>
                  </a:prstClr>
                </a:solidFill>
              </a:rPr>
              <a:t> Kapasite)</a:t>
            </a:r>
          </a:p>
          <a:p>
            <a:pPr lvl="0" defTabSz="355600">
              <a:lnSpc>
                <a:spcPct val="150000"/>
              </a:lnSpc>
              <a:buClr>
                <a:srgbClr val="4BACC6"/>
              </a:buClr>
              <a:defRPr/>
            </a:pPr>
            <a:r>
              <a:rPr lang="tr-TR" sz="2400" dirty="0">
                <a:solidFill>
                  <a:prstClr val="black">
                    <a:lumMod val="75000"/>
                    <a:lumOff val="25000"/>
                  </a:prstClr>
                </a:solidFill>
              </a:rPr>
              <a:t>GÖR  </a:t>
            </a:r>
            <a:r>
              <a:rPr lang="tr-TR" sz="2400" dirty="0" smtClean="0">
                <a:solidFill>
                  <a:prstClr val="black">
                    <a:lumMod val="75000"/>
                    <a:lumOff val="25000"/>
                  </a:prstClr>
                </a:solidFill>
              </a:rPr>
              <a:t>:  </a:t>
            </a:r>
            <a:r>
              <a:rPr lang="tr-TR" sz="2400" dirty="0" err="1" smtClean="0">
                <a:solidFill>
                  <a:prstClr val="black">
                    <a:lumMod val="75000"/>
                    <a:lumOff val="25000"/>
                  </a:prstClr>
                </a:solidFill>
              </a:rPr>
              <a:t>Gastroözofageal</a:t>
            </a:r>
            <a:r>
              <a:rPr lang="tr-TR" sz="2400" dirty="0" smtClean="0">
                <a:solidFill>
                  <a:prstClr val="black">
                    <a:lumMod val="75000"/>
                    <a:lumOff val="25000"/>
                  </a:prstClr>
                </a:solidFill>
              </a:rPr>
              <a:t> </a:t>
            </a:r>
            <a:r>
              <a:rPr lang="tr-TR" sz="2400" dirty="0" err="1">
                <a:solidFill>
                  <a:prstClr val="black">
                    <a:lumMod val="75000"/>
                    <a:lumOff val="25000"/>
                  </a:prstClr>
                </a:solidFill>
              </a:rPr>
              <a:t>Reflü</a:t>
            </a:r>
            <a:r>
              <a:rPr lang="tr-TR" sz="2400" dirty="0">
                <a:solidFill>
                  <a:prstClr val="black">
                    <a:lumMod val="75000"/>
                    <a:lumOff val="25000"/>
                  </a:prstClr>
                </a:solidFill>
              </a:rPr>
              <a:t> </a:t>
            </a:r>
            <a:endParaRPr lang="tr-TR" sz="2400" dirty="0" smtClean="0">
              <a:solidFill>
                <a:prstClr val="black">
                  <a:lumMod val="75000"/>
                  <a:lumOff val="25000"/>
                </a:prstClr>
              </a:solidFill>
            </a:endParaRPr>
          </a:p>
          <a:p>
            <a:pPr lvl="0" defTabSz="355600">
              <a:lnSpc>
                <a:spcPct val="150000"/>
              </a:lnSpc>
              <a:buClr>
                <a:srgbClr val="4BACC6"/>
              </a:buClr>
              <a:defRPr/>
            </a:pPr>
            <a:r>
              <a:rPr lang="tr-TR" sz="2400" dirty="0" smtClean="0">
                <a:solidFill>
                  <a:prstClr val="black">
                    <a:lumMod val="75000"/>
                    <a:lumOff val="25000"/>
                  </a:prstClr>
                </a:solidFill>
              </a:rPr>
              <a:t>HBYS </a:t>
            </a:r>
            <a:r>
              <a:rPr lang="tr-TR" sz="2400" dirty="0">
                <a:solidFill>
                  <a:prstClr val="black">
                    <a:lumMod val="75000"/>
                    <a:lumOff val="25000"/>
                  </a:prstClr>
                </a:solidFill>
              </a:rPr>
              <a:t>:  Hastane Bilgi Yönetim Sistemi</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HFA   :  </a:t>
            </a:r>
            <a:r>
              <a:rPr kumimoji="0" lang="en-US"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rPr>
              <a:t>Hidrofluoroalkan</a:t>
            </a:r>
            <a:endPar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ndParaRPr>
          </a:p>
          <a:p>
            <a:pPr defTabSz="355600">
              <a:lnSpc>
                <a:spcPct val="150000"/>
              </a:lnSpc>
              <a:buClr>
                <a:srgbClr val="4BACC6"/>
              </a:buClr>
              <a:defRPr/>
            </a:pPr>
            <a:r>
              <a:rPr lang="tr-TR" sz="2400" dirty="0">
                <a:solidFill>
                  <a:prstClr val="black">
                    <a:lumMod val="75000"/>
                    <a:lumOff val="25000"/>
                  </a:prstClr>
                </a:solidFill>
              </a:rPr>
              <a:t>HYP    : Hastalık Yönetim </a:t>
            </a:r>
            <a:r>
              <a:rPr lang="tr-TR" sz="2400" dirty="0" smtClean="0">
                <a:solidFill>
                  <a:prstClr val="black">
                    <a:lumMod val="75000"/>
                    <a:lumOff val="25000"/>
                  </a:prstClr>
                </a:solidFill>
              </a:rPr>
              <a:t>Platformu</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İKS</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rPr>
              <a:t>İnhale</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rPr>
              <a:t>Kortikosteroid</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b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b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KOAH</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Kronik </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rPr>
              <a:t>Obstrüktif</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Akciğer Hastalığı</a:t>
            </a:r>
            <a:b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b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21557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38402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Almakta Olan Hastada Semptom Kontrol Durumu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258">
            <a:extLst>
              <a:ext uri="{FF2B5EF4-FFF2-40B4-BE49-F238E27FC236}">
                <a16:creationId xmlns:a16="http://schemas.microsoft.com/office/drawing/2014/main" id="{BF0909C2-8920-468B-AC7B-444F0A6FD8C4}"/>
              </a:ext>
            </a:extLst>
          </p:cNvPr>
          <p:cNvGrpSpPr>
            <a:grpSpLocks/>
          </p:cNvGrpSpPr>
          <p:nvPr/>
        </p:nvGrpSpPr>
        <p:grpSpPr bwMode="auto">
          <a:xfrm>
            <a:off x="763760" y="1365806"/>
            <a:ext cx="10537813" cy="4203510"/>
            <a:chOff x="2248" y="15110"/>
            <a:chExt cx="92454" cy="25060"/>
          </a:xfrm>
        </p:grpSpPr>
        <p:sp>
          <p:nvSpPr>
            <p:cNvPr id="5" name="Rectangle 4">
              <a:extLst>
                <a:ext uri="{FF2B5EF4-FFF2-40B4-BE49-F238E27FC236}">
                  <a16:creationId xmlns:a16="http://schemas.microsoft.com/office/drawing/2014/main" id="{AD298012-43A4-45AF-810E-B484FD3F8934}"/>
                </a:ext>
              </a:extLst>
            </p:cNvPr>
            <p:cNvSpPr>
              <a:spLocks noChangeArrowheads="1"/>
            </p:cNvSpPr>
            <p:nvPr/>
          </p:nvSpPr>
          <p:spPr bwMode="auto">
            <a:xfrm>
              <a:off x="2285" y="20269"/>
              <a:ext cx="60692" cy="19901"/>
            </a:xfrm>
            <a:prstGeom prst="rect">
              <a:avLst/>
            </a:prstGeom>
            <a:solidFill>
              <a:srgbClr val="FFEBEB"/>
            </a:solidFill>
            <a:ln w="19050">
              <a:noFill/>
              <a:miter lim="800000"/>
              <a:headEnd/>
              <a:tailEnd/>
            </a:ln>
          </p:spPr>
          <p:txBody>
            <a:bodyPr rot="0" vert="horz" wrap="square" lIns="91440" tIns="45720" rIns="91440" bIns="45720" anchor="t" anchorCtr="0" upright="1">
              <a:no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Son 4 </a:t>
              </a:r>
              <a:r>
                <a:rPr kumimoji="0" lang="en-US" sz="2400" b="1"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hafta</a:t>
              </a:r>
              <a:r>
                <a:rPr kumimoji="0" lang="en-US" sz="2400" b="1"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1"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içinde</a:t>
              </a:r>
              <a:endPar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Haftada</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404040"/>
                  </a:solidFill>
                  <a:effectLst/>
                  <a:uLnTx/>
                  <a:uFillTx/>
                  <a:latin typeface="Calibri" panose="020F0502020204030204"/>
                  <a:ea typeface="Times New Roman" panose="02020603050405020304" pitchFamily="18" charset="0"/>
                  <a:cs typeface="+mn-cs"/>
                </a:rPr>
                <a:t>ikiden</a:t>
              </a:r>
              <a:r>
                <a:rPr kumimoji="0" lang="en-US" sz="2400" b="0" i="0" u="none" strike="noStrike" kern="1200" cap="none" spc="0" normalizeH="0" baseline="0" noProof="0" dirty="0" smtClean="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fazla</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gündüz</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astım</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semptomu</a:t>
              </a:r>
              <a:endPar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Astım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nedeni</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ile</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herhangi</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bir</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gece</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uyanma</a:t>
              </a:r>
              <a:endPar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Haftada</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ikiden</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fazla</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rahatlatıcı</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ilaç</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kullanma</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ihtiyacı</a:t>
              </a:r>
              <a:endPar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Astım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nedeni</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ile</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herhangi</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bir</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aktivitenin</a:t>
              </a:r>
              <a:r>
                <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a:t>
              </a:r>
              <a:r>
                <a:rPr kumimoji="0" lang="en-US" sz="2400" b="0" i="0" u="none" strike="noStrike" kern="1200" cap="none" spc="0" normalizeH="0" baseline="0" noProof="0" dirty="0" err="1">
                  <a:ln>
                    <a:noFill/>
                  </a:ln>
                  <a:solidFill>
                    <a:srgbClr val="404040"/>
                  </a:solidFill>
                  <a:effectLst/>
                  <a:uLnTx/>
                  <a:uFillTx/>
                  <a:latin typeface="Calibri" panose="020F0502020204030204"/>
                  <a:ea typeface="Times New Roman" panose="02020603050405020304" pitchFamily="18" charset="0"/>
                  <a:cs typeface="+mn-cs"/>
                </a:rPr>
                <a:t>kısıtlanması</a:t>
              </a:r>
              <a:endParaRPr kumimoji="0" lang="en-US" sz="24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DB93B28C-00D9-4171-8598-471E180DC80E}"/>
                </a:ext>
              </a:extLst>
            </p:cNvPr>
            <p:cNvSpPr>
              <a:spLocks noChangeArrowheads="1"/>
            </p:cNvSpPr>
            <p:nvPr/>
          </p:nvSpPr>
          <p:spPr bwMode="auto">
            <a:xfrm>
              <a:off x="64314" y="20268"/>
              <a:ext cx="30388" cy="5620"/>
            </a:xfrm>
            <a:prstGeom prst="rect">
              <a:avLst/>
            </a:prstGeom>
            <a:solidFill>
              <a:srgbClr val="FFEBEB"/>
            </a:solidFill>
            <a:ln w="19050">
              <a:noFill/>
              <a:miter lim="800000"/>
              <a:headEnd/>
              <a:tailEnd/>
            </a:ln>
          </p:spPr>
          <p:txBody>
            <a:bodyPr rot="0" vert="horz" wrap="square" lIns="91440" tIns="45720" rIns="91440" bIns="45720" anchor="t" anchorCtr="0" upright="1">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Times New Roman" panose="02020603050405020304" pitchFamily="18" charset="0"/>
                  <a:cs typeface="+mn-cs"/>
                </a:rPr>
                <a:t>Hiçbiri</a:t>
              </a:r>
              <a:r>
                <a:rPr kumimoji="0" lang="en-US" sz="2400" b="1" i="0" u="none" strike="noStrike" kern="1200" cap="none" spc="0" normalizeH="0" baseline="0" noProof="0" dirty="0">
                  <a:ln>
                    <a:noFill/>
                  </a:ln>
                  <a:solidFill>
                    <a:srgbClr val="008000"/>
                  </a:solidFill>
                  <a:effectLst/>
                  <a:uLnTx/>
                  <a:uFillTx/>
                  <a:latin typeface="Calibri" panose="020F0502020204030204"/>
                  <a:ea typeface="Times New Roman" panose="02020603050405020304" pitchFamily="18" charset="0"/>
                  <a:cs typeface="+mn-cs"/>
                </a:rPr>
                <a:t> yok</a:t>
              </a: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Calibri" panose="020F0502020204030204"/>
                  <a:ea typeface="Times New Roman" panose="02020603050405020304" pitchFamily="18" charset="0"/>
                  <a:cs typeface="+mn-cs"/>
                </a:rPr>
                <a:t>İYİ KONTROL</a:t>
              </a: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E04BD7BE-7D6E-4672-96C3-AB6CD446CCAB}"/>
                </a:ext>
              </a:extLst>
            </p:cNvPr>
            <p:cNvSpPr>
              <a:spLocks noChangeArrowheads="1"/>
            </p:cNvSpPr>
            <p:nvPr/>
          </p:nvSpPr>
          <p:spPr bwMode="auto">
            <a:xfrm>
              <a:off x="64314" y="26618"/>
              <a:ext cx="30388" cy="6128"/>
            </a:xfrm>
            <a:prstGeom prst="rect">
              <a:avLst/>
            </a:prstGeom>
            <a:solidFill>
              <a:srgbClr val="FFEBEB"/>
            </a:solidFill>
            <a:ln w="19050">
              <a:noFill/>
              <a:miter lim="800000"/>
              <a:headEnd/>
              <a:tailEnd/>
            </a:ln>
          </p:spPr>
          <p:txBody>
            <a:bodyPr rot="0" vert="horz" wrap="square" lIns="91440" tIns="45720" rIns="91440" bIns="45720" anchor="t" anchorCtr="0" upright="1">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alibri" panose="020F0502020204030204"/>
                  <a:ea typeface="Times New Roman" panose="02020603050405020304" pitchFamily="18" charset="0"/>
                  <a:cs typeface="+mn-cs"/>
                </a:rPr>
                <a:t>1-2’si </a:t>
              </a:r>
              <a:r>
                <a:rPr kumimoji="0" lang="en-US" sz="2400" b="1" i="0" u="none" strike="noStrike" kern="1200" cap="none" spc="0" normalizeH="0" baseline="0" noProof="0" dirty="0" err="1">
                  <a:ln>
                    <a:noFill/>
                  </a:ln>
                  <a:solidFill>
                    <a:srgbClr val="FF6600"/>
                  </a:solidFill>
                  <a:effectLst/>
                  <a:uLnTx/>
                  <a:uFillTx/>
                  <a:latin typeface="Calibri" panose="020F0502020204030204"/>
                  <a:ea typeface="Times New Roman" panose="02020603050405020304" pitchFamily="18" charset="0"/>
                  <a:cs typeface="+mn-cs"/>
                </a:rPr>
                <a:t>varsa</a:t>
              </a: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alibri" panose="020F0502020204030204"/>
                  <a:ea typeface="Times New Roman" panose="02020603050405020304" pitchFamily="18" charset="0"/>
                  <a:cs typeface="+mn-cs"/>
                </a:rPr>
                <a:t>KISMİ KONTROL</a:t>
              </a: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8" name="Rectangle 7">
              <a:extLst>
                <a:ext uri="{FF2B5EF4-FFF2-40B4-BE49-F238E27FC236}">
                  <a16:creationId xmlns:a16="http://schemas.microsoft.com/office/drawing/2014/main" id="{020A8159-E796-48C0-8309-3F6AAFA8F0DC}"/>
                </a:ext>
              </a:extLst>
            </p:cNvPr>
            <p:cNvSpPr>
              <a:spLocks noChangeArrowheads="1"/>
            </p:cNvSpPr>
            <p:nvPr/>
          </p:nvSpPr>
          <p:spPr bwMode="auto">
            <a:xfrm>
              <a:off x="64314" y="33474"/>
              <a:ext cx="30388" cy="6696"/>
            </a:xfrm>
            <a:prstGeom prst="rect">
              <a:avLst/>
            </a:prstGeom>
            <a:solidFill>
              <a:srgbClr val="FFEBEB"/>
            </a:solidFill>
            <a:ln w="19050">
              <a:noFill/>
              <a:miter lim="800000"/>
              <a:headEnd/>
              <a:tailEnd/>
            </a:ln>
          </p:spPr>
          <p:txBody>
            <a:bodyPr rot="0" vert="horz" wrap="square" lIns="91440" tIns="45720" rIns="91440" bIns="45720" anchor="ctr" anchorCtr="0" upright="1">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3-4’ü </a:t>
              </a:r>
              <a:r>
                <a:rPr kumimoji="0" lang="en-US" sz="2400" b="1" i="0" u="none" strike="noStrike" kern="1200" cap="none" spc="0" normalizeH="0" baseline="0" noProof="0" dirty="0" err="1">
                  <a:ln>
                    <a:noFill/>
                  </a:ln>
                  <a:solidFill>
                    <a:srgbClr val="FF0000"/>
                  </a:solidFill>
                  <a:effectLst/>
                  <a:uLnTx/>
                  <a:uFillTx/>
                  <a:latin typeface="Calibri" panose="020F0502020204030204"/>
                  <a:ea typeface="Times New Roman" panose="02020603050405020304" pitchFamily="18" charset="0"/>
                  <a:cs typeface="+mn-cs"/>
                </a:rPr>
                <a:t>varsa</a:t>
              </a: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KONTROLSÜZ</a:t>
              </a:r>
              <a:endPar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9" name="5 Metin kutusu">
              <a:extLst>
                <a:ext uri="{FF2B5EF4-FFF2-40B4-BE49-F238E27FC236}">
                  <a16:creationId xmlns:a16="http://schemas.microsoft.com/office/drawing/2014/main" id="{5386E707-4937-4179-8800-3BABCA2D5861}"/>
                </a:ext>
              </a:extLst>
            </p:cNvPr>
            <p:cNvSpPr txBox="1">
              <a:spLocks noChangeArrowheads="1"/>
            </p:cNvSpPr>
            <p:nvPr/>
          </p:nvSpPr>
          <p:spPr bwMode="auto">
            <a:xfrm>
              <a:off x="2248" y="15110"/>
              <a:ext cx="60692" cy="5158"/>
            </a:xfrm>
            <a:prstGeom prst="rect">
              <a:avLst/>
            </a:prstGeom>
            <a:solidFill>
              <a:srgbClr val="C0000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FFFF"/>
                  </a:solidFill>
                  <a:effectLst/>
                  <a:uLnTx/>
                  <a:uFillTx/>
                  <a:latin typeface="Calibri" panose="020F0502020204030204"/>
                  <a:ea typeface="Times New Roman" panose="02020603050405020304" pitchFamily="18" charset="0"/>
                  <a:cs typeface="+mn-cs"/>
                </a:rPr>
                <a:t>Semptom kontrol durumu</a:t>
              </a: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42890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Prognozunu Olumsuz Etkileyen Risk Faktörleri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853976" y="1417650"/>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1">
            <a:extLst>
              <a:ext uri="{FF2B5EF4-FFF2-40B4-BE49-F238E27FC236}">
                <a16:creationId xmlns:a16="http://schemas.microsoft.com/office/drawing/2014/main" id="{00B9AE98-F0D8-47D0-8FB4-D78474E618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3588" y="1554995"/>
            <a:ext cx="6359984" cy="4342747"/>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6648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Prognozunu Olumsuz Etkileyen Risk Faktörleri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911126" y="1381991"/>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Top Corners Rounded 8">
            <a:extLst>
              <a:ext uri="{FF2B5EF4-FFF2-40B4-BE49-F238E27FC236}">
                <a16:creationId xmlns:a16="http://schemas.microsoft.com/office/drawing/2014/main" id="{6D6A4D58-F1F4-4787-BBC9-917DF461F641}"/>
              </a:ext>
            </a:extLst>
          </p:cNvPr>
          <p:cNvSpPr/>
          <p:nvPr/>
        </p:nvSpPr>
        <p:spPr>
          <a:xfrm rot="5400000">
            <a:off x="5404093" y="-305815"/>
            <a:ext cx="4342747" cy="7739887"/>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50A8502-A805-4DF5-A7EF-4B824AF05977}"/>
              </a:ext>
            </a:extLst>
          </p:cNvPr>
          <p:cNvSpPr txBox="1"/>
          <p:nvPr/>
        </p:nvSpPr>
        <p:spPr>
          <a:xfrm>
            <a:off x="3866158" y="1525705"/>
            <a:ext cx="7674276" cy="3939540"/>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Astım semptomlarının kontrolünde bozukluk</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Fazla miktarda SABA kullanımı (1 kutu/ay)</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IKS yetersizliği; reçete edilmemiş, uyumsuzluk, kötü inhaler tekniği</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Düşük FEV1 düzeyi</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Psikososyal ve sosyoekonomik problemler</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Tetikleyicilere maruziyet (sigara,  mesleksel maruziyet, allerjen, hava kirliliği vs)</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Obezite, gebelik, kronik rinosinüzit, besin  allerjisi,  eozinofili varlığı, GÖR</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Son 1 yılda en az 1 kez atak geçirmiş olmak, yoğun bakım ünitesi yatışı</a:t>
            </a:r>
            <a:endParaRPr lang="tr-TR" sz="2000" dirty="0"/>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39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latin typeface="Calibri" panose="020F0502020204030204"/>
              </a:rPr>
              <a:t>Astım Prognozunu Olumsuz Etkileyen </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911126" y="1381991"/>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Top Corners Rounded 8">
            <a:extLst>
              <a:ext uri="{FF2B5EF4-FFF2-40B4-BE49-F238E27FC236}">
                <a16:creationId xmlns:a16="http://schemas.microsoft.com/office/drawing/2014/main" id="{6D6A4D58-F1F4-4787-BBC9-917DF461F641}"/>
              </a:ext>
            </a:extLst>
          </p:cNvPr>
          <p:cNvSpPr/>
          <p:nvPr/>
        </p:nvSpPr>
        <p:spPr>
          <a:xfrm rot="5400000">
            <a:off x="5503206" y="-382503"/>
            <a:ext cx="4157164" cy="7686155"/>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50A8502-A805-4DF5-A7EF-4B824AF05977}"/>
              </a:ext>
            </a:extLst>
          </p:cNvPr>
          <p:cNvSpPr txBox="1"/>
          <p:nvPr/>
        </p:nvSpPr>
        <p:spPr>
          <a:xfrm>
            <a:off x="4040576" y="1382286"/>
            <a:ext cx="7674276" cy="4093428"/>
          </a:xfrm>
          <a:prstGeom prst="rect">
            <a:avLst/>
          </a:prstGeom>
          <a:noFill/>
        </p:spPr>
        <p:txBody>
          <a:bodyPr wrap="square">
            <a:spAutoFit/>
          </a:bodyPr>
          <a:lstStyle/>
          <a:p>
            <a:pPr lvl="0" fontAlgn="base">
              <a:spcBef>
                <a:spcPts val="600"/>
              </a:spcBef>
              <a:spcAft>
                <a:spcPts val="600"/>
              </a:spcAft>
              <a:defRPr/>
            </a:pPr>
            <a:r>
              <a:rPr lang="tr-TR" sz="2000" dirty="0" err="1">
                <a:solidFill>
                  <a:srgbClr val="404040"/>
                </a:solidFill>
                <a:ea typeface="ＭＳ Ｐゴシック" pitchFamily="34" charset="-128"/>
              </a:rPr>
              <a:t>Preterm</a:t>
            </a:r>
            <a:r>
              <a:rPr lang="tr-TR" sz="2000" dirty="0">
                <a:solidFill>
                  <a:srgbClr val="404040"/>
                </a:solidFill>
                <a:ea typeface="ＭＳ Ｐゴシック" pitchFamily="34" charset="-128"/>
              </a:rPr>
              <a:t> doğum         </a:t>
            </a:r>
            <a:endParaRPr lang="tr-TR" sz="2000" dirty="0" smtClean="0">
              <a:solidFill>
                <a:srgbClr val="404040"/>
              </a:solidFill>
              <a:ea typeface="ＭＳ Ｐゴシック" pitchFamily="34" charset="-128"/>
            </a:endParaRPr>
          </a:p>
          <a:p>
            <a:pPr lvl="0" fontAlgn="base">
              <a:spcBef>
                <a:spcPts val="600"/>
              </a:spcBef>
              <a:spcAft>
                <a:spcPts val="600"/>
              </a:spcAft>
              <a:defRPr/>
            </a:pPr>
            <a:r>
              <a:rPr lang="tr-TR" sz="2000" dirty="0" smtClean="0">
                <a:solidFill>
                  <a:srgbClr val="404040"/>
                </a:solidFill>
                <a:ea typeface="ＭＳ Ｐゴシック" pitchFamily="34" charset="-128"/>
              </a:rPr>
              <a:t>Düşük </a:t>
            </a:r>
            <a:r>
              <a:rPr lang="tr-TR" sz="2000" dirty="0">
                <a:solidFill>
                  <a:srgbClr val="404040"/>
                </a:solidFill>
                <a:ea typeface="ＭＳ Ｐゴシック" pitchFamily="34" charset="-128"/>
              </a:rPr>
              <a:t>doğum ağırlığı, bebeklikte hızlı kilo alımı     </a:t>
            </a:r>
            <a:endParaRPr lang="tr-TR" sz="2000" dirty="0" smtClean="0">
              <a:solidFill>
                <a:srgbClr val="404040"/>
              </a:solidFill>
              <a:ea typeface="ＭＳ Ｐゴシック" pitchFamily="34" charset="-128"/>
            </a:endParaRPr>
          </a:p>
          <a:p>
            <a:pPr lvl="0" fontAlgn="base">
              <a:spcBef>
                <a:spcPts val="600"/>
              </a:spcBef>
              <a:spcAft>
                <a:spcPts val="600"/>
              </a:spcAft>
              <a:defRPr/>
            </a:pPr>
            <a:r>
              <a:rPr lang="tr-TR" sz="2000" dirty="0" smtClean="0">
                <a:solidFill>
                  <a:srgbClr val="404040"/>
                </a:solidFill>
                <a:ea typeface="ＭＳ Ｐゴシック" pitchFamily="34" charset="-128"/>
              </a:rPr>
              <a:t>Kronik  </a:t>
            </a:r>
            <a:r>
              <a:rPr lang="tr-TR" sz="2000" dirty="0">
                <a:solidFill>
                  <a:srgbClr val="404040"/>
                </a:solidFill>
                <a:ea typeface="ＭＳ Ｐゴシック" pitchFamily="34" charset="-128"/>
              </a:rPr>
              <a:t>mukus </a:t>
            </a:r>
            <a:r>
              <a:rPr lang="tr-TR" sz="2000" dirty="0" err="1">
                <a:solidFill>
                  <a:srgbClr val="404040"/>
                </a:solidFill>
                <a:ea typeface="ＭＳ Ｐゴシック" pitchFamily="34" charset="-128"/>
              </a:rPr>
              <a:t>hipersekreyonu</a:t>
            </a:r>
            <a:r>
              <a:rPr lang="tr-TR" sz="2000" dirty="0">
                <a:solidFill>
                  <a:srgbClr val="404040"/>
                </a:solidFill>
                <a:ea typeface="ＭＳ Ｐゴシック" pitchFamily="34" charset="-128"/>
              </a:rPr>
              <a:t> </a:t>
            </a:r>
          </a:p>
          <a:p>
            <a:pPr lvl="0" fontAlgn="base">
              <a:spcBef>
                <a:spcPts val="600"/>
              </a:spcBef>
              <a:spcAft>
                <a:spcPts val="600"/>
              </a:spcAft>
              <a:defRPr/>
            </a:pPr>
            <a:r>
              <a:rPr lang="tr-TR" sz="2000" dirty="0">
                <a:solidFill>
                  <a:srgbClr val="404040"/>
                </a:solidFill>
                <a:ea typeface="ＭＳ Ｐゴシック" pitchFamily="34" charset="-128"/>
              </a:rPr>
              <a:t>Sık atak geçiren hastalarda IKS tedavisinin olmaması</a:t>
            </a:r>
          </a:p>
          <a:p>
            <a:pPr lvl="0" fontAlgn="base">
              <a:spcBef>
                <a:spcPts val="600"/>
              </a:spcBef>
              <a:spcAft>
                <a:spcPts val="600"/>
              </a:spcAft>
              <a:defRPr/>
            </a:pPr>
            <a:r>
              <a:rPr lang="tr-TR" sz="2000" dirty="0">
                <a:solidFill>
                  <a:srgbClr val="404040"/>
                </a:solidFill>
                <a:ea typeface="ＭＳ Ｐゴシック" pitchFamily="34" charset="-128"/>
              </a:rPr>
              <a:t>Sigara kullanımı                                      </a:t>
            </a:r>
            <a:endParaRPr lang="tr-TR" sz="2000" dirty="0" smtClean="0">
              <a:solidFill>
                <a:srgbClr val="404040"/>
              </a:solidFill>
              <a:ea typeface="ＭＳ Ｐゴシック" pitchFamily="34" charset="-128"/>
            </a:endParaRPr>
          </a:p>
          <a:p>
            <a:pPr lvl="0" fontAlgn="base">
              <a:spcBef>
                <a:spcPts val="600"/>
              </a:spcBef>
              <a:spcAft>
                <a:spcPts val="600"/>
              </a:spcAft>
              <a:defRPr/>
            </a:pPr>
            <a:r>
              <a:rPr lang="tr-TR" sz="2000" dirty="0" smtClean="0">
                <a:solidFill>
                  <a:srgbClr val="404040"/>
                </a:solidFill>
                <a:ea typeface="ＭＳ Ｐゴシック" pitchFamily="34" charset="-128"/>
              </a:rPr>
              <a:t>Zararlı </a:t>
            </a:r>
            <a:r>
              <a:rPr lang="tr-TR" sz="2000" dirty="0">
                <a:solidFill>
                  <a:srgbClr val="404040"/>
                </a:solidFill>
                <a:ea typeface="ＭＳ Ｐゴシック" pitchFamily="34" charset="-128"/>
              </a:rPr>
              <a:t>kimyasallar                            </a:t>
            </a:r>
            <a:endParaRPr lang="tr-TR" sz="2000" dirty="0" smtClean="0">
              <a:solidFill>
                <a:srgbClr val="404040"/>
              </a:solidFill>
              <a:ea typeface="ＭＳ Ｐゴシック" pitchFamily="34" charset="-128"/>
            </a:endParaRPr>
          </a:p>
          <a:p>
            <a:pPr lvl="0" fontAlgn="base">
              <a:spcBef>
                <a:spcPts val="600"/>
              </a:spcBef>
              <a:spcAft>
                <a:spcPts val="600"/>
              </a:spcAft>
              <a:defRPr/>
            </a:pPr>
            <a:r>
              <a:rPr lang="tr-TR" sz="2000" dirty="0" smtClean="0">
                <a:solidFill>
                  <a:srgbClr val="404040"/>
                </a:solidFill>
                <a:ea typeface="ＭＳ Ｐゴシック" pitchFamily="34" charset="-128"/>
              </a:rPr>
              <a:t>Mesleksel </a:t>
            </a:r>
            <a:r>
              <a:rPr lang="tr-TR" sz="2000" dirty="0" err="1">
                <a:solidFill>
                  <a:srgbClr val="404040"/>
                </a:solidFill>
                <a:ea typeface="ＭＳ Ｐゴシック" pitchFamily="34" charset="-128"/>
              </a:rPr>
              <a:t>maruziyet</a:t>
            </a:r>
            <a:r>
              <a:rPr lang="tr-TR" sz="2000" dirty="0">
                <a:solidFill>
                  <a:srgbClr val="404040"/>
                </a:solidFill>
                <a:ea typeface="ＭＳ Ｐゴシック" pitchFamily="34" charset="-128"/>
              </a:rPr>
              <a:t> </a:t>
            </a:r>
          </a:p>
          <a:p>
            <a:pPr lvl="0" fontAlgn="base">
              <a:spcBef>
                <a:spcPts val="600"/>
              </a:spcBef>
              <a:spcAft>
                <a:spcPts val="600"/>
              </a:spcAft>
              <a:defRPr/>
            </a:pPr>
            <a:r>
              <a:rPr lang="tr-TR" sz="2000" dirty="0">
                <a:solidFill>
                  <a:srgbClr val="404040"/>
                </a:solidFill>
                <a:ea typeface="ＭＳ Ｐゴシック" pitchFamily="34" charset="-128"/>
              </a:rPr>
              <a:t>Düşük başlangıç FEV 1 düzeyi              </a:t>
            </a:r>
            <a:endParaRPr lang="tr-TR" sz="2000" dirty="0" smtClean="0">
              <a:solidFill>
                <a:srgbClr val="404040"/>
              </a:solidFill>
              <a:ea typeface="ＭＳ Ｐゴシック" pitchFamily="34" charset="-128"/>
            </a:endParaRPr>
          </a:p>
          <a:p>
            <a:pPr lvl="0" fontAlgn="base">
              <a:spcBef>
                <a:spcPts val="600"/>
              </a:spcBef>
              <a:spcAft>
                <a:spcPts val="600"/>
              </a:spcAft>
              <a:defRPr/>
            </a:pPr>
            <a:r>
              <a:rPr lang="tr-TR" sz="2000" dirty="0" smtClean="0">
                <a:solidFill>
                  <a:srgbClr val="404040"/>
                </a:solidFill>
                <a:ea typeface="ＭＳ Ｐゴシック" pitchFamily="34" charset="-128"/>
              </a:rPr>
              <a:t>Balgam </a:t>
            </a:r>
            <a:r>
              <a:rPr lang="tr-TR" sz="2000" dirty="0">
                <a:solidFill>
                  <a:srgbClr val="404040"/>
                </a:solidFill>
                <a:ea typeface="ＭＳ Ｐゴシック" pitchFamily="34" charset="-128"/>
              </a:rPr>
              <a:t>veya </a:t>
            </a:r>
            <a:r>
              <a:rPr lang="tr-TR" sz="2000" dirty="0" err="1">
                <a:solidFill>
                  <a:srgbClr val="404040"/>
                </a:solidFill>
                <a:ea typeface="ＭＳ Ｐゴシック" pitchFamily="34" charset="-128"/>
              </a:rPr>
              <a:t>Eozinofili</a:t>
            </a:r>
            <a:r>
              <a:rPr lang="tr-TR" sz="2000" dirty="0">
                <a:solidFill>
                  <a:srgbClr val="404040"/>
                </a:solidFill>
                <a:ea typeface="ＭＳ Ｐゴシック" pitchFamily="34" charset="-128"/>
              </a:rPr>
              <a:t> </a:t>
            </a:r>
            <a:endParaRPr lang="tr-TR" sz="2000" dirty="0">
              <a:solidFill>
                <a:srgbClr val="404040"/>
              </a:solidFill>
              <a:latin typeface="Calibri" panose="020F0502020204030204"/>
              <a:ea typeface="ＭＳ Ｐゴシック" pitchFamily="34" charset="-128"/>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1342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Prognozunu Olumsuz Etkileyen Risk Faktörleri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911126" y="1381991"/>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Top Corners Rounded 8">
            <a:extLst>
              <a:ext uri="{FF2B5EF4-FFF2-40B4-BE49-F238E27FC236}">
                <a16:creationId xmlns:a16="http://schemas.microsoft.com/office/drawing/2014/main" id="{6D6A4D58-F1F4-4787-BBC9-917DF461F641}"/>
              </a:ext>
            </a:extLst>
          </p:cNvPr>
          <p:cNvSpPr/>
          <p:nvPr/>
        </p:nvSpPr>
        <p:spPr>
          <a:xfrm rot="5400000">
            <a:off x="6636192" y="1050587"/>
            <a:ext cx="1854808" cy="7640340"/>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50A8502-A805-4DF5-A7EF-4B824AF05977}"/>
              </a:ext>
            </a:extLst>
          </p:cNvPr>
          <p:cNvSpPr txBox="1"/>
          <p:nvPr/>
        </p:nvSpPr>
        <p:spPr>
          <a:xfrm>
            <a:off x="4065089" y="4276039"/>
            <a:ext cx="7318677" cy="1015663"/>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Sistemik; </a:t>
            </a:r>
            <a:r>
              <a:rPr kumimoji="0" lang="tr-TR" sz="2000" b="0" i="0" u="none" strike="noStrike" kern="1200" cap="none" spc="0" normalizeH="0" baseline="0" noProof="0" dirty="0" smtClean="0">
                <a:ln>
                  <a:noFill/>
                </a:ln>
                <a:solidFill>
                  <a:srgbClr val="404040"/>
                </a:solidFill>
                <a:effectLst/>
                <a:uLnTx/>
                <a:uFillTx/>
                <a:latin typeface="Calibri" panose="020F0502020204030204"/>
                <a:ea typeface="ＭＳ Ｐゴシック" pitchFamily="34" charset="-128"/>
                <a:cs typeface="+mn-cs"/>
              </a:rPr>
              <a:t>sık </a:t>
            </a:r>
            <a:r>
              <a:rPr kumimoji="0" lang="en-US"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OKS</a:t>
            </a: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 yüksek doz/potent IKS, P450 inhibitörleri kullanımı</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Lokal; </a:t>
            </a:r>
            <a:r>
              <a:rPr kumimoji="0" lang="tr-TR" sz="2000" b="0" i="0" u="none" strike="noStrike" kern="1200" cap="none" spc="0" normalizeH="0" baseline="0" noProof="0" dirty="0" smtClean="0">
                <a:ln>
                  <a:noFill/>
                </a:ln>
                <a:solidFill>
                  <a:srgbClr val="404040"/>
                </a:solidFill>
                <a:effectLst/>
                <a:uLnTx/>
                <a:uFillTx/>
                <a:latin typeface="Calibri" panose="020F0502020204030204"/>
                <a:ea typeface="ＭＳ Ｐゴシック" pitchFamily="34" charset="-128"/>
                <a:cs typeface="+mn-cs"/>
              </a:rPr>
              <a:t>yüksek </a:t>
            </a:r>
            <a:r>
              <a:rPr kumimoji="0" lang="tr-TR" sz="20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doz/potent IKS kullanımı, kötü inhalasyon teknikleri</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662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69008" y="2794352"/>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Hastalığında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Sevk</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Picture 5">
            <a:extLst>
              <a:ext uri="{FF2B5EF4-FFF2-40B4-BE49-F238E27FC236}">
                <a16:creationId xmlns:a16="http://schemas.microsoft.com/office/drawing/2014/main" id="{B489A079-504F-402A-AA68-EDCD631B01A3}"/>
              </a:ext>
            </a:extLst>
          </p:cNvPr>
          <p:cNvPicPr>
            <a:picLocks noChangeAspect="1"/>
          </p:cNvPicPr>
          <p:nvPr/>
        </p:nvPicPr>
        <p:blipFill rotWithShape="1">
          <a:blip r:embed="rId2">
            <a:extLst>
              <a:ext uri="{28A0092B-C50C-407E-A947-70E740481C1C}">
                <a14:useLocalDpi xmlns:a14="http://schemas.microsoft.com/office/drawing/2010/main" val="0"/>
              </a:ext>
            </a:extLst>
          </a:blip>
          <a:srcRect b="8828"/>
          <a:stretch/>
        </p:blipFill>
        <p:spPr>
          <a:xfrm>
            <a:off x="6953250" y="1261586"/>
            <a:ext cx="4257278" cy="4191953"/>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5088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FE120CE6-5BE9-40FF-80C6-7D7EB3D389D7}"/>
              </a:ext>
            </a:extLst>
          </p:cNvPr>
          <p:cNvSpPr txBox="1"/>
          <p:nvPr/>
        </p:nvSpPr>
        <p:spPr>
          <a:xfrm>
            <a:off x="672657" y="1224751"/>
            <a:ext cx="6332349"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75928" y="1625291"/>
            <a:ext cx="6125806" cy="341632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semptomları astım ile uyumlu değil, semptom ile uyumlu değişken havayolu darlığı tespit edilemiyor veya hasta tedaviden fayda görmüyor ise;</a:t>
            </a:r>
          </a:p>
          <a:p>
            <a:pPr marL="720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mutlaka tanının desteklenmesi açısından üst merkeze 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Hangi Hastalar Bir Üst Basamağa Sevk Edilmelidir?-1</a:t>
            </a:r>
          </a:p>
        </p:txBody>
      </p:sp>
      <p:pic>
        <p:nvPicPr>
          <p:cNvPr id="6" name="Picture 5">
            <a:extLst>
              <a:ext uri="{FF2B5EF4-FFF2-40B4-BE49-F238E27FC236}">
                <a16:creationId xmlns:a16="http://schemas.microsoft.com/office/drawing/2014/main" id="{F4703DEF-8540-4176-B493-26CE5C4EF7F2}"/>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7313821" y="1224751"/>
            <a:ext cx="4257278" cy="4354881"/>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691430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FAC9EE-E10F-4309-8E01-5B5724E4FB6B}"/>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407770"/>
            <a:ext cx="10586513"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tanısının doğrulanması gerekliliği veya doğrulanmada güçlük varsa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Mesleki astım kuşkusu oluşmuş ise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ile ilgili önemli yan etki kanıtları veya riski varsa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Komplikasyonlar veya astım alt tiplerini düşündüren                              semptomların varlığında (Aspirin ile alevlenen solunum yolu                          hastalığı, eşlik eden</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ilaç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allerjisi</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varlığı</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veya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allerjik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bronkopulmoner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aspergillozis</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şüphesi gibi)</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Hangi Hastalar Bir Üst Basamağa Sevk Edilmelidir?-2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6A573AA3-3AD3-43A5-BA51-8F19CFC28F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088070" y="3526765"/>
            <a:ext cx="2000582" cy="1969884"/>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090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679299-ED7B-48A8-8FE1-CFE246AB960C}"/>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Hangi Hastalar Bir Üst Basamağa Sevk Edilmelidir?-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2" y="1904605"/>
            <a:ext cx="9851569" cy="3416320"/>
          </a:xfrm>
          <a:prstGeom prst="rect">
            <a:avLst/>
          </a:prstGeom>
          <a:noFill/>
        </p:spPr>
        <p:txBody>
          <a:bodyPr wrap="square" rtlCol="0">
            <a:spAutoFit/>
          </a:bodyPr>
          <a:lstStyle/>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Sık alevlenme durumunda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Orta/yüksek doz inhale kortikosteroid tedavisi ile kontrol altına alınamayan hastalar, kombinasyon tedavisi/ilaç raporlarının düzenlenebilmesi          amacı ile sevk edilmelidir. Sonrasında astım kontrolü sağlanmış                       ise tekrar izleme alınabilir.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6A573AA3-3AD3-43A5-BA51-8F19CFC28F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088070" y="3526765"/>
            <a:ext cx="2000582" cy="1969884"/>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3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6218616-0041-4C4A-B00B-8B6DC49CC38F}"/>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66361"/>
            <a:ext cx="10586513" cy="436273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ile ilgili ölüm riskine işaret eden risk faktörü varlığında;</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Entübasyon veya mekanik ventilasyon öyküsü</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 yıl içinde hastaneye yatış veya acil servis başvurusu</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Halen veya yakın zamanda oral steroid kullanımı</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Ayda 1 kutudan fazla kısa etkili beta agonist kullanımı</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Psikiyatrik problem varlığı</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tedavisine uyumsuzluk</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Besin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allerjisi</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varlığı</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Hangi Hastalar Bir Üst Basamağa Sevk Edilmelidir?-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6A573AA3-3AD3-43A5-BA51-8F19CFC28F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088070" y="3526765"/>
            <a:ext cx="2000582" cy="1969884"/>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148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CA4E4D68-25BB-4AA5-AFB8-D66AFA7740B7}"/>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720840"/>
            <a:ext cx="10586513" cy="3416320"/>
          </a:xfrm>
          <a:prstGeom prst="rect">
            <a:avLst/>
          </a:prstGeom>
          <a:noFill/>
        </p:spPr>
        <p:txBody>
          <a:bodyPr wrap="square" rtlCol="0">
            <a:spAutoFit/>
          </a:bodyPr>
          <a:lstStyle/>
          <a:p>
            <a:pPr lvl="0" defTabSz="355600">
              <a:lnSpc>
                <a:spcPct val="150000"/>
              </a:lnSpc>
              <a:buClr>
                <a:srgbClr val="4BACC6"/>
              </a:buClr>
              <a:defRPr/>
            </a:pPr>
            <a:r>
              <a:rPr lang="tr-TR" sz="2400" dirty="0">
                <a:solidFill>
                  <a:prstClr val="black">
                    <a:lumMod val="75000"/>
                    <a:lumOff val="25000"/>
                  </a:prstClr>
                </a:solidFill>
              </a:rPr>
              <a:t>LABA </a:t>
            </a:r>
            <a:r>
              <a:rPr lang="en-US" sz="2400" dirty="0">
                <a:solidFill>
                  <a:prstClr val="black">
                    <a:lumMod val="75000"/>
                    <a:lumOff val="25000"/>
                  </a:prstClr>
                </a:solidFill>
              </a:rPr>
              <a:t> </a:t>
            </a:r>
            <a:r>
              <a:rPr lang="tr-TR" sz="2400" dirty="0">
                <a:solidFill>
                  <a:prstClr val="black">
                    <a:lumMod val="75000"/>
                    <a:lumOff val="25000"/>
                  </a:prstClr>
                </a:solidFill>
              </a:rPr>
              <a:t>:</a:t>
            </a:r>
            <a:r>
              <a:rPr lang="en-US" sz="2400" dirty="0">
                <a:solidFill>
                  <a:prstClr val="black">
                    <a:lumMod val="75000"/>
                    <a:lumOff val="25000"/>
                  </a:prstClr>
                </a:solidFill>
              </a:rPr>
              <a:t>  </a:t>
            </a:r>
            <a:r>
              <a:rPr lang="tr-TR" sz="2400" dirty="0" err="1">
                <a:solidFill>
                  <a:prstClr val="black">
                    <a:lumMod val="75000"/>
                    <a:lumOff val="25000"/>
                  </a:prstClr>
                </a:solidFill>
              </a:rPr>
              <a:t>Long</a:t>
            </a:r>
            <a:r>
              <a:rPr lang="tr-TR" sz="2400" dirty="0">
                <a:solidFill>
                  <a:prstClr val="black">
                    <a:lumMod val="75000"/>
                    <a:lumOff val="25000"/>
                  </a:prstClr>
                </a:solidFill>
              </a:rPr>
              <a:t> </a:t>
            </a:r>
            <a:r>
              <a:rPr lang="tr-TR" sz="2400" dirty="0" err="1">
                <a:solidFill>
                  <a:prstClr val="black">
                    <a:lumMod val="75000"/>
                    <a:lumOff val="25000"/>
                  </a:prstClr>
                </a:solidFill>
              </a:rPr>
              <a:t>Acting</a:t>
            </a:r>
            <a:r>
              <a:rPr lang="tr-TR" sz="2400" dirty="0">
                <a:solidFill>
                  <a:prstClr val="black">
                    <a:lumMod val="75000"/>
                    <a:lumOff val="25000"/>
                  </a:prstClr>
                </a:solidFill>
              </a:rPr>
              <a:t> Beta2 </a:t>
            </a:r>
            <a:r>
              <a:rPr lang="tr-TR" sz="2400" dirty="0" err="1">
                <a:solidFill>
                  <a:prstClr val="black">
                    <a:lumMod val="75000"/>
                    <a:lumOff val="25000"/>
                  </a:prstClr>
                </a:solidFill>
              </a:rPr>
              <a:t>Agonist</a:t>
            </a:r>
            <a:r>
              <a:rPr lang="tr-TR" sz="2400" dirty="0">
                <a:solidFill>
                  <a:prstClr val="black">
                    <a:lumMod val="75000"/>
                    <a:lumOff val="25000"/>
                  </a:prstClr>
                </a:solidFill>
              </a:rPr>
              <a:t>, Uzun Etkili Beta 2agonist </a:t>
            </a:r>
            <a:endParaRPr lang="tr-TR" sz="2400" dirty="0" smtClean="0">
              <a:solidFill>
                <a:prstClr val="black">
                  <a:lumMod val="75000"/>
                  <a:lumOff val="25000"/>
                </a:prstClr>
              </a:solidFill>
            </a:endParaRPr>
          </a:p>
          <a:p>
            <a:pPr lvl="0" defTabSz="355600">
              <a:lnSpc>
                <a:spcPct val="150000"/>
              </a:lnSpc>
              <a:buClr>
                <a:srgbClr val="4BACC6"/>
              </a:buClr>
              <a:defRPr/>
            </a:pPr>
            <a:r>
              <a:rPr lang="tr-TR" sz="2400" dirty="0" smtClean="0">
                <a:solidFill>
                  <a:prstClr val="black">
                    <a:lumMod val="75000"/>
                    <a:lumOff val="25000"/>
                  </a:prstClr>
                </a:solidFill>
              </a:rPr>
              <a:t>ODİ </a:t>
            </a:r>
            <a:r>
              <a:rPr lang="en-US" sz="2400" dirty="0" smtClean="0">
                <a:solidFill>
                  <a:prstClr val="black">
                    <a:lumMod val="75000"/>
                    <a:lumOff val="25000"/>
                  </a:prstClr>
                </a:solidFill>
              </a:rPr>
              <a:t>    </a:t>
            </a:r>
            <a:r>
              <a:rPr lang="tr-TR" sz="2400" dirty="0">
                <a:solidFill>
                  <a:prstClr val="black">
                    <a:lumMod val="75000"/>
                    <a:lumOff val="25000"/>
                  </a:prstClr>
                </a:solidFill>
              </a:rPr>
              <a:t>:</a:t>
            </a:r>
            <a:r>
              <a:rPr lang="en-US" sz="2400" dirty="0">
                <a:solidFill>
                  <a:prstClr val="black">
                    <a:lumMod val="75000"/>
                    <a:lumOff val="25000"/>
                  </a:prstClr>
                </a:solidFill>
              </a:rPr>
              <a:t>  </a:t>
            </a:r>
            <a:r>
              <a:rPr lang="tr-TR" sz="2400" dirty="0">
                <a:solidFill>
                  <a:prstClr val="black">
                    <a:lumMod val="75000"/>
                    <a:lumOff val="25000"/>
                  </a:prstClr>
                </a:solidFill>
              </a:rPr>
              <a:t>Ölçülü Doz </a:t>
            </a:r>
            <a:r>
              <a:rPr lang="tr-TR" sz="2400" dirty="0" err="1">
                <a:solidFill>
                  <a:prstClr val="black">
                    <a:lumMod val="75000"/>
                    <a:lumOff val="25000"/>
                  </a:prstClr>
                </a:solidFill>
              </a:rPr>
              <a:t>İnhaler</a:t>
            </a:r>
            <a:endParaRPr lang="tr-TR" sz="2400" dirty="0" smtClean="0">
              <a:solidFill>
                <a:prstClr val="black">
                  <a:lumMod val="75000"/>
                  <a:lumOff val="25000"/>
                </a:prstClr>
              </a:solidFill>
            </a:endParaRPr>
          </a:p>
          <a:p>
            <a:pPr lvl="0" defTabSz="355600">
              <a:lnSpc>
                <a:spcPct val="150000"/>
              </a:lnSpc>
              <a:buClr>
                <a:srgbClr val="4BACC6"/>
              </a:buClr>
              <a:defRPr/>
            </a:pPr>
            <a:r>
              <a:rPr lang="tr-TR" sz="2400" dirty="0" smtClean="0">
                <a:solidFill>
                  <a:prstClr val="black">
                    <a:lumMod val="75000"/>
                    <a:lumOff val="25000"/>
                  </a:prstClr>
                </a:solidFill>
              </a:rPr>
              <a:t>PEF </a:t>
            </a:r>
            <a:r>
              <a:rPr lang="en-US" sz="2400" dirty="0" smtClean="0">
                <a:solidFill>
                  <a:prstClr val="black">
                    <a:lumMod val="75000"/>
                    <a:lumOff val="25000"/>
                  </a:prstClr>
                </a:solidFill>
              </a:rPr>
              <a:t>    </a:t>
            </a:r>
            <a:r>
              <a:rPr lang="tr-TR" sz="2400" dirty="0">
                <a:solidFill>
                  <a:prstClr val="black">
                    <a:lumMod val="75000"/>
                    <a:lumOff val="25000"/>
                  </a:prstClr>
                </a:solidFill>
              </a:rPr>
              <a:t>: </a:t>
            </a:r>
            <a:r>
              <a:rPr lang="en-US" sz="2400" dirty="0">
                <a:solidFill>
                  <a:prstClr val="black">
                    <a:lumMod val="75000"/>
                    <a:lumOff val="25000"/>
                  </a:prstClr>
                </a:solidFill>
              </a:rPr>
              <a:t> </a:t>
            </a:r>
            <a:r>
              <a:rPr lang="tr-TR" sz="2400" dirty="0" err="1">
                <a:solidFill>
                  <a:prstClr val="black">
                    <a:lumMod val="75000"/>
                    <a:lumOff val="25000"/>
                  </a:prstClr>
                </a:solidFill>
              </a:rPr>
              <a:t>Peak</a:t>
            </a:r>
            <a:r>
              <a:rPr lang="tr-TR" sz="2400" dirty="0">
                <a:solidFill>
                  <a:prstClr val="black">
                    <a:lumMod val="75000"/>
                    <a:lumOff val="25000"/>
                  </a:prstClr>
                </a:solidFill>
              </a:rPr>
              <a:t> </a:t>
            </a:r>
            <a:r>
              <a:rPr lang="tr-TR" sz="2400" dirty="0" err="1">
                <a:solidFill>
                  <a:prstClr val="black">
                    <a:lumMod val="75000"/>
                    <a:lumOff val="25000"/>
                  </a:prstClr>
                </a:solidFill>
              </a:rPr>
              <a:t>Expiratory</a:t>
            </a:r>
            <a:r>
              <a:rPr lang="tr-TR" sz="2400" dirty="0">
                <a:solidFill>
                  <a:prstClr val="black">
                    <a:lumMod val="75000"/>
                    <a:lumOff val="25000"/>
                  </a:prstClr>
                </a:solidFill>
              </a:rPr>
              <a:t> </a:t>
            </a:r>
            <a:r>
              <a:rPr lang="tr-TR" sz="2400" dirty="0" err="1">
                <a:solidFill>
                  <a:prstClr val="black">
                    <a:lumMod val="75000"/>
                    <a:lumOff val="25000"/>
                  </a:prstClr>
                </a:solidFill>
              </a:rPr>
              <a:t>Flow</a:t>
            </a:r>
            <a:r>
              <a:rPr lang="tr-TR" sz="2400" dirty="0">
                <a:solidFill>
                  <a:prstClr val="black">
                    <a:lumMod val="75000"/>
                    <a:lumOff val="25000"/>
                  </a:prstClr>
                </a:solidFill>
              </a:rPr>
              <a:t>, Zirve </a:t>
            </a:r>
            <a:r>
              <a:rPr lang="tr-TR" sz="2400" dirty="0" err="1">
                <a:solidFill>
                  <a:prstClr val="black">
                    <a:lumMod val="75000"/>
                    <a:lumOff val="25000"/>
                  </a:prstClr>
                </a:solidFill>
              </a:rPr>
              <a:t>Ekspiratuar</a:t>
            </a:r>
            <a:r>
              <a:rPr lang="tr-TR" sz="2400" dirty="0">
                <a:solidFill>
                  <a:prstClr val="black">
                    <a:lumMod val="75000"/>
                    <a:lumOff val="25000"/>
                  </a:prstClr>
                </a:solidFill>
              </a:rPr>
              <a:t> Akım</a:t>
            </a:r>
            <a:br>
              <a:rPr lang="tr-TR" sz="2400" dirty="0">
                <a:solidFill>
                  <a:prstClr val="black">
                    <a:lumMod val="75000"/>
                    <a:lumOff val="25000"/>
                  </a:prstClr>
                </a:solidFill>
              </a:rPr>
            </a:br>
            <a:r>
              <a:rPr lang="tr-TR" sz="2400" dirty="0">
                <a:solidFill>
                  <a:prstClr val="black">
                    <a:lumMod val="75000"/>
                    <a:lumOff val="25000"/>
                  </a:prstClr>
                </a:solidFill>
              </a:rPr>
              <a:t>SABA </a:t>
            </a:r>
            <a:r>
              <a:rPr lang="en-US" sz="2400" dirty="0">
                <a:solidFill>
                  <a:prstClr val="black">
                    <a:lumMod val="75000"/>
                    <a:lumOff val="25000"/>
                  </a:prstClr>
                </a:solidFill>
              </a:rPr>
              <a:t> </a:t>
            </a:r>
            <a:r>
              <a:rPr lang="tr-TR" sz="2400" dirty="0">
                <a:solidFill>
                  <a:prstClr val="black">
                    <a:lumMod val="75000"/>
                    <a:lumOff val="25000"/>
                  </a:prstClr>
                </a:solidFill>
              </a:rPr>
              <a:t>:</a:t>
            </a:r>
            <a:r>
              <a:rPr lang="en-US" sz="2400" dirty="0">
                <a:solidFill>
                  <a:prstClr val="black">
                    <a:lumMod val="75000"/>
                    <a:lumOff val="25000"/>
                  </a:prstClr>
                </a:solidFill>
              </a:rPr>
              <a:t>  </a:t>
            </a:r>
            <a:r>
              <a:rPr lang="tr-TR" sz="2400" dirty="0" err="1">
                <a:solidFill>
                  <a:prstClr val="black">
                    <a:lumMod val="75000"/>
                    <a:lumOff val="25000"/>
                  </a:prstClr>
                </a:solidFill>
              </a:rPr>
              <a:t>Short</a:t>
            </a:r>
            <a:r>
              <a:rPr lang="tr-TR" sz="2400" dirty="0">
                <a:solidFill>
                  <a:prstClr val="black">
                    <a:lumMod val="75000"/>
                    <a:lumOff val="25000"/>
                  </a:prstClr>
                </a:solidFill>
              </a:rPr>
              <a:t> </a:t>
            </a:r>
            <a:r>
              <a:rPr lang="tr-TR" sz="2400" dirty="0" err="1">
                <a:solidFill>
                  <a:prstClr val="black">
                    <a:lumMod val="75000"/>
                    <a:lumOff val="25000"/>
                  </a:prstClr>
                </a:solidFill>
              </a:rPr>
              <a:t>Acting</a:t>
            </a:r>
            <a:r>
              <a:rPr lang="tr-TR" sz="2400" dirty="0">
                <a:solidFill>
                  <a:prstClr val="black">
                    <a:lumMod val="75000"/>
                    <a:lumOff val="25000"/>
                  </a:prstClr>
                </a:solidFill>
              </a:rPr>
              <a:t> Beta2 </a:t>
            </a:r>
            <a:r>
              <a:rPr lang="tr-TR" sz="2400" dirty="0" err="1">
                <a:solidFill>
                  <a:prstClr val="black">
                    <a:lumMod val="75000"/>
                    <a:lumOff val="25000"/>
                  </a:prstClr>
                </a:solidFill>
              </a:rPr>
              <a:t>Agonist</a:t>
            </a:r>
            <a:r>
              <a:rPr lang="tr-TR" sz="2400" dirty="0">
                <a:solidFill>
                  <a:prstClr val="black">
                    <a:lumMod val="75000"/>
                    <a:lumOff val="25000"/>
                  </a:prstClr>
                </a:solidFill>
              </a:rPr>
              <a:t>, Kısa Etkili Beta 2agonist </a:t>
            </a:r>
          </a:p>
          <a:p>
            <a:pPr lvl="0" defTabSz="355600">
              <a:lnSpc>
                <a:spcPct val="150000"/>
              </a:lnSpc>
              <a:buClr>
                <a:srgbClr val="4BACC6"/>
              </a:buClr>
              <a:defRPr/>
            </a:pPr>
            <a:r>
              <a:rPr lang="tr-TR" sz="2400" dirty="0">
                <a:solidFill>
                  <a:prstClr val="black">
                    <a:lumMod val="75000"/>
                    <a:lumOff val="25000"/>
                  </a:prstClr>
                </a:solidFill>
              </a:rPr>
              <a:t>SaO2 </a:t>
            </a:r>
            <a:r>
              <a:rPr lang="en-US" sz="2400" dirty="0">
                <a:solidFill>
                  <a:prstClr val="black">
                    <a:lumMod val="75000"/>
                    <a:lumOff val="25000"/>
                  </a:prstClr>
                </a:solidFill>
              </a:rPr>
              <a:t> </a:t>
            </a:r>
            <a:r>
              <a:rPr lang="tr-TR" sz="2400" dirty="0">
                <a:solidFill>
                  <a:prstClr val="black">
                    <a:lumMod val="75000"/>
                    <a:lumOff val="25000"/>
                  </a:prstClr>
                </a:solidFill>
              </a:rPr>
              <a:t>: </a:t>
            </a:r>
            <a:r>
              <a:rPr lang="en-US" sz="2400" dirty="0">
                <a:solidFill>
                  <a:prstClr val="black">
                    <a:lumMod val="75000"/>
                    <a:lumOff val="25000"/>
                  </a:prstClr>
                </a:solidFill>
              </a:rPr>
              <a:t> </a:t>
            </a:r>
            <a:r>
              <a:rPr lang="tr-TR" sz="2400" dirty="0">
                <a:solidFill>
                  <a:prstClr val="black">
                    <a:lumMod val="75000"/>
                    <a:lumOff val="25000"/>
                  </a:prstClr>
                </a:solidFill>
              </a:rPr>
              <a:t>Oksijen </a:t>
            </a:r>
            <a:r>
              <a:rPr lang="tr-TR" sz="2400" dirty="0" err="1">
                <a:solidFill>
                  <a:prstClr val="black">
                    <a:lumMod val="75000"/>
                    <a:lumOff val="25000"/>
                  </a:prstClr>
                </a:solidFill>
              </a:rPr>
              <a:t>Saturasyonu</a:t>
            </a:r>
            <a:r>
              <a:rPr lang="tr-TR" sz="2400" dirty="0">
                <a:solidFill>
                  <a:prstClr val="black">
                    <a:lumMod val="75000"/>
                    <a:lumOff val="25000"/>
                  </a:prstClr>
                </a:solidFill>
              </a:rPr>
              <a:t/>
            </a:r>
            <a:br>
              <a:rPr lang="tr-TR" sz="2400" dirty="0">
                <a:solidFill>
                  <a:prstClr val="black">
                    <a:lumMod val="75000"/>
                    <a:lumOff val="25000"/>
                  </a:prstClr>
                </a:solidFill>
              </a:rPr>
            </a:br>
            <a:r>
              <a:rPr lang="tr-TR" sz="2400" dirty="0">
                <a:solidFill>
                  <a:prstClr val="black">
                    <a:lumMod val="75000"/>
                    <a:lumOff val="25000"/>
                  </a:prstClr>
                </a:solidFill>
              </a:rPr>
              <a:t>SFT </a:t>
            </a:r>
            <a:r>
              <a:rPr lang="en-US" sz="2400" dirty="0">
                <a:solidFill>
                  <a:prstClr val="black">
                    <a:lumMod val="75000"/>
                    <a:lumOff val="25000"/>
                  </a:prstClr>
                </a:solidFill>
              </a:rPr>
              <a:t>    </a:t>
            </a:r>
            <a:r>
              <a:rPr lang="tr-TR" sz="2400" dirty="0">
                <a:solidFill>
                  <a:prstClr val="black">
                    <a:lumMod val="75000"/>
                    <a:lumOff val="25000"/>
                  </a:prstClr>
                </a:solidFill>
              </a:rPr>
              <a:t>: </a:t>
            </a:r>
            <a:r>
              <a:rPr lang="en-US" sz="2400" dirty="0">
                <a:solidFill>
                  <a:prstClr val="black">
                    <a:lumMod val="75000"/>
                    <a:lumOff val="25000"/>
                  </a:prstClr>
                </a:solidFill>
              </a:rPr>
              <a:t> </a:t>
            </a:r>
            <a:r>
              <a:rPr lang="tr-TR" sz="2400" dirty="0">
                <a:solidFill>
                  <a:prstClr val="black">
                    <a:lumMod val="75000"/>
                    <a:lumOff val="25000"/>
                  </a:prstClr>
                </a:solidFill>
              </a:rPr>
              <a:t>Solunum </a:t>
            </a:r>
            <a:r>
              <a:rPr lang="tr-TR" sz="2400" dirty="0" err="1">
                <a:solidFill>
                  <a:prstClr val="black">
                    <a:lumMod val="75000"/>
                    <a:lumOff val="25000"/>
                  </a:prstClr>
                </a:solidFill>
              </a:rPr>
              <a:t>FonksiyonTestleri</a:t>
            </a:r>
            <a:r>
              <a:rPr lang="tr-TR" sz="2400" dirty="0">
                <a:solidFill>
                  <a:prstClr val="black">
                    <a:lumMod val="75000"/>
                    <a:lumOff val="25000"/>
                  </a:prstClr>
                </a:solidFill>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83287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0" y="2567368"/>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altLang="ko-KR" sz="4000" b="1" dirty="0">
                <a:solidFill>
                  <a:prstClr val="black">
                    <a:lumMod val="75000"/>
                    <a:lumOff val="25000"/>
                  </a:prstClr>
                </a:solidFill>
                <a:latin typeface="Calibri" panose="020F0502020204030204"/>
                <a:ea typeface="맑은 고딕" panose="020B0503020000020004" pitchFamily="34" charset="-127"/>
              </a:rPr>
              <a:t>Astım </a:t>
            </a:r>
            <a:r>
              <a:rPr lang="en-US" altLang="ko-KR" sz="4000" b="1" dirty="0" err="1">
                <a:solidFill>
                  <a:prstClr val="black">
                    <a:lumMod val="75000"/>
                    <a:lumOff val="25000"/>
                  </a:prstClr>
                </a:solidFill>
                <a:latin typeface="Calibri" panose="020F0502020204030204"/>
                <a:ea typeface="맑은 고딕" panose="020B0503020000020004" pitchFamily="34" charset="-127"/>
              </a:rPr>
              <a:t>Tedavisi</a:t>
            </a:r>
            <a:endParaRPr lang="en-US" altLang="ko-KR" sz="4000" b="1" dirty="0">
              <a:solidFill>
                <a:prstClr val="black">
                  <a:lumMod val="75000"/>
                  <a:lumOff val="25000"/>
                </a:prstClr>
              </a:solidFill>
              <a:latin typeface="Calibri" panose="020F0502020204030204"/>
              <a:ea typeface="맑은 고딕" panose="020B0503020000020004" pitchFamily="34" charset="-127"/>
            </a:endParaRPr>
          </a:p>
        </p:txBody>
      </p:sp>
      <p:pic>
        <p:nvPicPr>
          <p:cNvPr id="5" name="Picture 2" descr="diagnostic ile ilgili görsel sonucu">
            <a:extLst>
              <a:ext uri="{FF2B5EF4-FFF2-40B4-BE49-F238E27FC236}">
                <a16:creationId xmlns:a16="http://schemas.microsoft.com/office/drawing/2014/main" id="{A7B928AB-E493-4D10-8723-E90625CCA5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5762824" y="1441324"/>
            <a:ext cx="5957460" cy="42834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360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Amaçları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15">
            <a:extLst>
              <a:ext uri="{FF2B5EF4-FFF2-40B4-BE49-F238E27FC236}">
                <a16:creationId xmlns:a16="http://schemas.microsoft.com/office/drawing/2014/main" id="{EAAC8B6F-E149-4790-B4FA-357842F79A25}"/>
              </a:ext>
            </a:extLst>
          </p:cNvPr>
          <p:cNvGrpSpPr/>
          <p:nvPr/>
        </p:nvGrpSpPr>
        <p:grpSpPr>
          <a:xfrm rot="758184">
            <a:off x="672821" y="949197"/>
            <a:ext cx="4245144" cy="2935768"/>
            <a:chOff x="1047750" y="2356855"/>
            <a:chExt cx="3569933" cy="2404653"/>
          </a:xfrm>
        </p:grpSpPr>
        <p:pic>
          <p:nvPicPr>
            <p:cNvPr id="5" name="Resim 10">
              <a:extLst>
                <a:ext uri="{FF2B5EF4-FFF2-40B4-BE49-F238E27FC236}">
                  <a16:creationId xmlns:a16="http://schemas.microsoft.com/office/drawing/2014/main" id="{B8ED70E2-50D6-40CD-9376-39E7B749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6" name="Dikdörtgen 19">
              <a:extLst>
                <a:ext uri="{FF2B5EF4-FFF2-40B4-BE49-F238E27FC236}">
                  <a16:creationId xmlns:a16="http://schemas.microsoft.com/office/drawing/2014/main" id="{D7C9E072-1D75-4C39-9577-1050B8F3823F}"/>
                </a:ext>
              </a:extLst>
            </p:cNvPr>
            <p:cNvSpPr/>
            <p:nvPr/>
          </p:nvSpPr>
          <p:spPr>
            <a:xfrm rot="20814111">
              <a:off x="1187615" y="2972109"/>
              <a:ext cx="3234108" cy="936275"/>
            </a:xfrm>
            <a:prstGeom prst="rect">
              <a:avLst/>
            </a:prstGeom>
          </p:spPr>
          <p:txBody>
            <a:bodyPr wrap="square">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Kronik semptomları ve/veya atakları önlemek</a:t>
              </a:r>
            </a:p>
          </p:txBody>
        </p:sp>
      </p:grpSp>
      <p:grpSp>
        <p:nvGrpSpPr>
          <p:cNvPr id="7" name="Grup 15">
            <a:extLst>
              <a:ext uri="{FF2B5EF4-FFF2-40B4-BE49-F238E27FC236}">
                <a16:creationId xmlns:a16="http://schemas.microsoft.com/office/drawing/2014/main" id="{0FE8C86B-C97F-4A47-83AF-EDC68AC382A2}"/>
              </a:ext>
            </a:extLst>
          </p:cNvPr>
          <p:cNvGrpSpPr/>
          <p:nvPr/>
        </p:nvGrpSpPr>
        <p:grpSpPr>
          <a:xfrm rot="758184">
            <a:off x="5925772" y="1159206"/>
            <a:ext cx="4245144" cy="2935768"/>
            <a:chOff x="998235" y="2242608"/>
            <a:chExt cx="3569933" cy="2404653"/>
          </a:xfrm>
        </p:grpSpPr>
        <p:pic>
          <p:nvPicPr>
            <p:cNvPr id="8" name="Resim 10">
              <a:extLst>
                <a:ext uri="{FF2B5EF4-FFF2-40B4-BE49-F238E27FC236}">
                  <a16:creationId xmlns:a16="http://schemas.microsoft.com/office/drawing/2014/main" id="{88FD0A2D-ADDB-4659-A6E9-1BDF095C8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35" y="2242608"/>
              <a:ext cx="3569933" cy="2404653"/>
            </a:xfrm>
            <a:prstGeom prst="rect">
              <a:avLst/>
            </a:prstGeom>
          </p:spPr>
        </p:pic>
        <p:sp>
          <p:nvSpPr>
            <p:cNvPr id="9" name="Dikdörtgen 19">
              <a:extLst>
                <a:ext uri="{FF2B5EF4-FFF2-40B4-BE49-F238E27FC236}">
                  <a16:creationId xmlns:a16="http://schemas.microsoft.com/office/drawing/2014/main" id="{5A2FC787-714E-4C24-A02E-07401F7E6D28}"/>
                </a:ext>
              </a:extLst>
            </p:cNvPr>
            <p:cNvSpPr/>
            <p:nvPr/>
          </p:nvSpPr>
          <p:spPr>
            <a:xfrm rot="20814111">
              <a:off x="1187615" y="2972109"/>
              <a:ext cx="3234108" cy="936275"/>
            </a:xfrm>
            <a:prstGeom prst="rect">
              <a:avLst/>
            </a:prstGeom>
          </p:spPr>
          <p:txBody>
            <a:bodyPr wrap="square">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Normal akciğer fonksiyonları sağlamak</a:t>
              </a:r>
            </a:p>
          </p:txBody>
        </p:sp>
      </p:grpSp>
      <p:grpSp>
        <p:nvGrpSpPr>
          <p:cNvPr id="10" name="Grup 15">
            <a:extLst>
              <a:ext uri="{FF2B5EF4-FFF2-40B4-BE49-F238E27FC236}">
                <a16:creationId xmlns:a16="http://schemas.microsoft.com/office/drawing/2014/main" id="{2DD72CDF-5139-4C63-9F8F-4A0D7427A2F9}"/>
              </a:ext>
            </a:extLst>
          </p:cNvPr>
          <p:cNvGrpSpPr/>
          <p:nvPr/>
        </p:nvGrpSpPr>
        <p:grpSpPr>
          <a:xfrm rot="758184">
            <a:off x="1234908" y="3358167"/>
            <a:ext cx="4245144" cy="2935768"/>
            <a:chOff x="1047750" y="2356855"/>
            <a:chExt cx="3569933" cy="2404653"/>
          </a:xfrm>
        </p:grpSpPr>
        <p:pic>
          <p:nvPicPr>
            <p:cNvPr id="11" name="Resim 10">
              <a:extLst>
                <a:ext uri="{FF2B5EF4-FFF2-40B4-BE49-F238E27FC236}">
                  <a16:creationId xmlns:a16="http://schemas.microsoft.com/office/drawing/2014/main" id="{6E69B4A0-F521-483C-B01D-FCE839144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12" name="Dikdörtgen 19">
              <a:extLst>
                <a:ext uri="{FF2B5EF4-FFF2-40B4-BE49-F238E27FC236}">
                  <a16:creationId xmlns:a16="http://schemas.microsoft.com/office/drawing/2014/main" id="{D46FF044-35CC-49A6-A594-F03DAEC3782D}"/>
                </a:ext>
              </a:extLst>
            </p:cNvPr>
            <p:cNvSpPr/>
            <p:nvPr/>
          </p:nvSpPr>
          <p:spPr>
            <a:xfrm rot="20814111">
              <a:off x="1187615" y="2972109"/>
              <a:ext cx="3234108" cy="936275"/>
            </a:xfrm>
            <a:prstGeom prst="rect">
              <a:avLst/>
            </a:prstGeom>
          </p:spPr>
          <p:txBody>
            <a:bodyPr wrap="square">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Normal günlük yaşantıyı sağlamak</a:t>
              </a:r>
            </a:p>
          </p:txBody>
        </p:sp>
      </p:grpSp>
      <p:grpSp>
        <p:nvGrpSpPr>
          <p:cNvPr id="13" name="Grup 15">
            <a:extLst>
              <a:ext uri="{FF2B5EF4-FFF2-40B4-BE49-F238E27FC236}">
                <a16:creationId xmlns:a16="http://schemas.microsoft.com/office/drawing/2014/main" id="{483ADE24-587D-4842-A2CF-2C6905DAF74B}"/>
              </a:ext>
            </a:extLst>
          </p:cNvPr>
          <p:cNvGrpSpPr/>
          <p:nvPr/>
        </p:nvGrpSpPr>
        <p:grpSpPr>
          <a:xfrm rot="758184">
            <a:off x="6590889" y="3507151"/>
            <a:ext cx="4245144" cy="2935768"/>
            <a:chOff x="1047750" y="2356855"/>
            <a:chExt cx="3569933" cy="2404653"/>
          </a:xfrm>
        </p:grpSpPr>
        <p:pic>
          <p:nvPicPr>
            <p:cNvPr id="14" name="Resim 10">
              <a:extLst>
                <a:ext uri="{FF2B5EF4-FFF2-40B4-BE49-F238E27FC236}">
                  <a16:creationId xmlns:a16="http://schemas.microsoft.com/office/drawing/2014/main" id="{1E273B0A-C0FF-40E5-A89B-6D39F26F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15" name="Dikdörtgen 19">
              <a:extLst>
                <a:ext uri="{FF2B5EF4-FFF2-40B4-BE49-F238E27FC236}">
                  <a16:creationId xmlns:a16="http://schemas.microsoft.com/office/drawing/2014/main" id="{56AB0A87-5F74-44C1-B8E3-3BD3C328128D}"/>
                </a:ext>
              </a:extLst>
            </p:cNvPr>
            <p:cNvSpPr/>
            <p:nvPr/>
          </p:nvSpPr>
          <p:spPr>
            <a:xfrm rot="20814111">
              <a:off x="1187615" y="2972109"/>
              <a:ext cx="3234108" cy="936275"/>
            </a:xfrm>
            <a:prstGeom prst="rect">
              <a:avLst/>
            </a:prstGeom>
          </p:spPr>
          <p:txBody>
            <a:bodyPr wrap="square">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İlaç yan etkilerinden kaçınmak</a:t>
              </a:r>
            </a:p>
          </p:txBody>
        </p:sp>
      </p:grpSp>
      <p:sp>
        <p:nvSpPr>
          <p:cNvPr id="16" name="Dikdörtgen 1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69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Programı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23">
            <a:extLst>
              <a:ext uri="{FF2B5EF4-FFF2-40B4-BE49-F238E27FC236}">
                <a16:creationId xmlns:a16="http://schemas.microsoft.com/office/drawing/2014/main" id="{3C89E854-2231-46F1-91DF-FBCD7DA42FEF}"/>
              </a:ext>
            </a:extLst>
          </p:cNvPr>
          <p:cNvGrpSpPr/>
          <p:nvPr/>
        </p:nvGrpSpPr>
        <p:grpSpPr>
          <a:xfrm>
            <a:off x="944731" y="1353246"/>
            <a:ext cx="9250653" cy="4423469"/>
            <a:chOff x="943363" y="671469"/>
            <a:chExt cx="10084931" cy="4960738"/>
          </a:xfrm>
        </p:grpSpPr>
        <p:grpSp>
          <p:nvGrpSpPr>
            <p:cNvPr id="5" name="Grup 24">
              <a:extLst>
                <a:ext uri="{FF2B5EF4-FFF2-40B4-BE49-F238E27FC236}">
                  <a16:creationId xmlns:a16="http://schemas.microsoft.com/office/drawing/2014/main" id="{74058257-0690-41CD-87AE-E6C28A82EDFD}"/>
                </a:ext>
              </a:extLst>
            </p:cNvPr>
            <p:cNvGrpSpPr/>
            <p:nvPr/>
          </p:nvGrpSpPr>
          <p:grpSpPr>
            <a:xfrm>
              <a:off x="943363" y="671469"/>
              <a:ext cx="10084931" cy="3680768"/>
              <a:chOff x="5377288" y="2782499"/>
              <a:chExt cx="10084931" cy="3680768"/>
            </a:xfrm>
          </p:grpSpPr>
          <p:sp>
            <p:nvSpPr>
              <p:cNvPr id="14" name="Serbest Form 33">
                <a:extLst>
                  <a:ext uri="{FF2B5EF4-FFF2-40B4-BE49-F238E27FC236}">
                    <a16:creationId xmlns:a16="http://schemas.microsoft.com/office/drawing/2014/main" id="{C33DAD54-FCE3-4FDA-B0DA-AA40EE43089C}"/>
                  </a:ext>
                </a:extLst>
              </p:cNvPr>
              <p:cNvSpPr/>
              <p:nvPr/>
            </p:nvSpPr>
            <p:spPr>
              <a:xfrm>
                <a:off x="5490977" y="2782499"/>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Farmakolojik tedavi (Hiç tedavi almamış olguda başlangıç tedavisi, tedavi altındaki olguda ise astım kontrolü)</a:t>
                </a:r>
              </a:p>
            </p:txBody>
          </p:sp>
          <p:sp>
            <p:nvSpPr>
              <p:cNvPr id="15" name="Oval 14">
                <a:extLst>
                  <a:ext uri="{FF2B5EF4-FFF2-40B4-BE49-F238E27FC236}">
                    <a16:creationId xmlns:a16="http://schemas.microsoft.com/office/drawing/2014/main" id="{C894EE7D-B92C-43F4-A2A1-9428EFCE4F4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6" name="Serbest Form 35">
                <a:extLst>
                  <a:ext uri="{FF2B5EF4-FFF2-40B4-BE49-F238E27FC236}">
                    <a16:creationId xmlns:a16="http://schemas.microsoft.com/office/drawing/2014/main" id="{221E6310-E49F-40F4-AAC8-87ECDDE63415}"/>
                  </a:ext>
                </a:extLst>
              </p:cNvPr>
              <p:cNvSpPr/>
              <p:nvPr/>
            </p:nvSpPr>
            <p:spPr>
              <a:xfrm>
                <a:off x="5474561" y="4062438"/>
                <a:ext cx="9971242"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Tedaviye uyumun değerlendirilmesi</a:t>
                </a:r>
              </a:p>
            </p:txBody>
          </p:sp>
          <p:sp>
            <p:nvSpPr>
              <p:cNvPr id="17" name="Oval 16">
                <a:extLst>
                  <a:ext uri="{FF2B5EF4-FFF2-40B4-BE49-F238E27FC236}">
                    <a16:creationId xmlns:a16="http://schemas.microsoft.com/office/drawing/2014/main" id="{AD1DEFC2-AB5C-40F3-9103-47E990193CA3}"/>
                  </a:ext>
                </a:extLst>
              </p:cNvPr>
              <p:cNvSpPr/>
              <p:nvPr/>
            </p:nvSpPr>
            <p:spPr>
              <a:xfrm>
                <a:off x="5399508" y="4046150"/>
                <a:ext cx="1164748" cy="1136855"/>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8" name="Serbest Form 37">
                <a:extLst>
                  <a:ext uri="{FF2B5EF4-FFF2-40B4-BE49-F238E27FC236}">
                    <a16:creationId xmlns:a16="http://schemas.microsoft.com/office/drawing/2014/main" id="{E00E7519-30D2-492E-9678-2AC544FC7B67}"/>
                  </a:ext>
                </a:extLst>
              </p:cNvPr>
              <p:cNvSpPr/>
              <p:nvPr/>
            </p:nvSpPr>
            <p:spPr>
              <a:xfrm>
                <a:off x="5490618" y="5342408"/>
                <a:ext cx="9955185"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eğitimi</a:t>
                </a:r>
              </a:p>
            </p:txBody>
          </p:sp>
          <p:sp>
            <p:nvSpPr>
              <p:cNvPr id="19" name="Oval 18">
                <a:extLst>
                  <a:ext uri="{FF2B5EF4-FFF2-40B4-BE49-F238E27FC236}">
                    <a16:creationId xmlns:a16="http://schemas.microsoft.com/office/drawing/2014/main" id="{95548898-47C5-4CC5-8800-12E57DBFCA32}"/>
                  </a:ext>
                </a:extLst>
              </p:cNvPr>
              <p:cNvSpPr/>
              <p:nvPr/>
            </p:nvSpPr>
            <p:spPr>
              <a:xfrm>
                <a:off x="5413447" y="5342700"/>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grpSp>
          <p:nvGrpSpPr>
            <p:cNvPr id="10" name="Grup 29">
              <a:extLst>
                <a:ext uri="{FF2B5EF4-FFF2-40B4-BE49-F238E27FC236}">
                  <a16:creationId xmlns:a16="http://schemas.microsoft.com/office/drawing/2014/main" id="{1F255247-4159-479F-A8E5-61EA5A73042D}"/>
                </a:ext>
              </a:extLst>
            </p:cNvPr>
            <p:cNvGrpSpPr/>
            <p:nvPr/>
          </p:nvGrpSpPr>
          <p:grpSpPr>
            <a:xfrm>
              <a:off x="974449" y="4511348"/>
              <a:ext cx="10048414" cy="1120859"/>
              <a:chOff x="979782" y="4888451"/>
              <a:chExt cx="10048414" cy="1120859"/>
            </a:xfrm>
          </p:grpSpPr>
          <p:sp>
            <p:nvSpPr>
              <p:cNvPr id="12" name="Serbest Form 31">
                <a:extLst>
                  <a:ext uri="{FF2B5EF4-FFF2-40B4-BE49-F238E27FC236}">
                    <a16:creationId xmlns:a16="http://schemas.microsoft.com/office/drawing/2014/main" id="{00C5F61D-F4F7-4546-B749-949CE2736DA0}"/>
                  </a:ext>
                </a:extLst>
              </p:cNvPr>
              <p:cNvSpPr/>
              <p:nvPr/>
            </p:nvSpPr>
            <p:spPr>
              <a:xfrm>
                <a:off x="1056954" y="4888451"/>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Hastanın düzenli takibi</a:t>
                </a:r>
              </a:p>
            </p:txBody>
          </p:sp>
          <p:sp>
            <p:nvSpPr>
              <p:cNvPr id="13" name="Oval 12">
                <a:extLst>
                  <a:ext uri="{FF2B5EF4-FFF2-40B4-BE49-F238E27FC236}">
                    <a16:creationId xmlns:a16="http://schemas.microsoft.com/office/drawing/2014/main" id="{8514F9A1-000D-4B29-8CD2-3B534B22A277}"/>
                  </a:ext>
                </a:extLst>
              </p:cNvPr>
              <p:cNvSpPr/>
              <p:nvPr/>
            </p:nvSpPr>
            <p:spPr>
              <a:xfrm>
                <a:off x="979782" y="4888743"/>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grpSp>
      <p:pic>
        <p:nvPicPr>
          <p:cNvPr id="20" name="Resim 14">
            <a:extLst>
              <a:ext uri="{FF2B5EF4-FFF2-40B4-BE49-F238E27FC236}">
                <a16:creationId xmlns:a16="http://schemas.microsoft.com/office/drawing/2014/main" id="{718C6FA1-1B87-46E5-BDE3-E593DA22740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13663" y="3840726"/>
            <a:ext cx="571294" cy="571294"/>
          </a:xfrm>
          <a:prstGeom prst="rect">
            <a:avLst/>
          </a:prstGeom>
          <a:solidFill>
            <a:schemeClr val="tx1">
              <a:lumMod val="65000"/>
              <a:lumOff val="35000"/>
              <a:alpha val="0"/>
            </a:schemeClr>
          </a:solidFill>
        </p:spPr>
      </p:pic>
      <p:pic>
        <p:nvPicPr>
          <p:cNvPr id="21" name="Resim 18">
            <a:extLst>
              <a:ext uri="{FF2B5EF4-FFF2-40B4-BE49-F238E27FC236}">
                <a16:creationId xmlns:a16="http://schemas.microsoft.com/office/drawing/2014/main" id="{CE23D85C-B2CD-49D1-B5F7-9B2E7790A1E2}"/>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018" y="1540421"/>
            <a:ext cx="571294" cy="571294"/>
          </a:xfrm>
          <a:prstGeom prst="rect">
            <a:avLst/>
          </a:prstGeom>
          <a:solidFill>
            <a:schemeClr val="tx1">
              <a:lumMod val="65000"/>
              <a:lumOff val="35000"/>
              <a:alpha val="0"/>
            </a:schemeClr>
          </a:solidFill>
        </p:spPr>
      </p:pic>
      <p:pic>
        <p:nvPicPr>
          <p:cNvPr id="22" name="Resim 20">
            <a:extLst>
              <a:ext uri="{FF2B5EF4-FFF2-40B4-BE49-F238E27FC236}">
                <a16:creationId xmlns:a16="http://schemas.microsoft.com/office/drawing/2014/main" id="{647EAF78-D94F-4B26-8277-67789633E7A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8645" y="2642579"/>
            <a:ext cx="571294" cy="571294"/>
          </a:xfrm>
          <a:prstGeom prst="rect">
            <a:avLst/>
          </a:prstGeom>
          <a:solidFill>
            <a:schemeClr val="tx1">
              <a:lumMod val="65000"/>
              <a:lumOff val="35000"/>
              <a:alpha val="0"/>
            </a:schemeClr>
          </a:solidFill>
        </p:spPr>
      </p:pic>
      <p:pic>
        <p:nvPicPr>
          <p:cNvPr id="24" name="Resim 32">
            <a:extLst>
              <a:ext uri="{FF2B5EF4-FFF2-40B4-BE49-F238E27FC236}">
                <a16:creationId xmlns:a16="http://schemas.microsoft.com/office/drawing/2014/main" id="{5563A4A6-8FC5-4F01-BF0C-F0A521B4F0F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890" y="4991642"/>
            <a:ext cx="570422" cy="570422"/>
          </a:xfrm>
          <a:prstGeom prst="rect">
            <a:avLst/>
          </a:prstGeom>
          <a:solidFill>
            <a:schemeClr val="tx1">
              <a:lumMod val="65000"/>
              <a:lumOff val="35000"/>
              <a:alpha val="0"/>
            </a:schemeClr>
          </a:solidFill>
        </p:spPr>
      </p:pic>
      <p:sp>
        <p:nvSpPr>
          <p:cNvPr id="23" name="Dikdörtgen 2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2258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987286F-EFC0-464B-A7E4-C65AAD3A42E6}"/>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71474"/>
            <a:ext cx="10487536"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yeterli süre ayırın.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yaşam tarzı ile hastalık arasındaki ilişkiyi anladığından emin olun.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boyunca devam etmiş olan alışkanlıkları değiştirmenin zor olabileceğini ve yavaş yavaş ortaya çıkıp devam ettirilen değişikliğin genellikle daha kalıcı olduğunu kabul edin.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tarzı değişikliği yapmayı kabul etmesini sağlayın.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değiştirilecek risk faktörlerini belirleme işine katılmasını sağlayın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Değiştirilecek potansiyel engelleri araştırın.</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5528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C7066B1F-A566-467D-A911-0B88EE88516D}"/>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6" y="1171478"/>
            <a:ext cx="10440630" cy="502105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Davranışlar ve sağlık arasındaki ilişkiyi anlamak için bireylere yardım edin.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Davranış değişikliği konusundaki engelleri değerlendirmede bireylere yardımcı olun.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tarzı değişim planı tasarlayın.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planı geliştirin.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planına uyumu artırmak için ilaç uyumunu düzenli olarak değerlendirin.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Multidisipliner ekip bakış açısıyla hastayı ele alın ve diyetisyen, fizyoterapist vb. sağlık çalışanlarını sürece katın.</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333245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lvl="0">
              <a:defRPr/>
            </a:pPr>
            <a:r>
              <a:rPr lang="tr-TR" sz="2800" b="1" dirty="0">
                <a:solidFill>
                  <a:prstClr val="black">
                    <a:lumMod val="75000"/>
                    <a:lumOff val="25000"/>
                  </a:prstClr>
                </a:solidFill>
              </a:rPr>
              <a:t>Astımda Farmakolojik Tedavi Yaklaşımı-</a:t>
            </a:r>
            <a:r>
              <a:rPr lang="en-US" sz="2800" b="1" dirty="0">
                <a:solidFill>
                  <a:prstClr val="black">
                    <a:lumMod val="75000"/>
                    <a:lumOff val="25000"/>
                  </a:prstClr>
                </a:solidFill>
              </a:rPr>
              <a:t>1</a:t>
            </a:r>
            <a:endParaRPr lang="tr-TR" sz="2800" b="1" dirty="0">
              <a:solidFill>
                <a:prstClr val="black">
                  <a:lumMod val="75000"/>
                  <a:lumOff val="25000"/>
                </a:prst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853976" y="1417650"/>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diagnostic ile ilgili görsel sonucu">
            <a:extLst>
              <a:ext uri="{FF2B5EF4-FFF2-40B4-BE49-F238E27FC236}">
                <a16:creationId xmlns:a16="http://schemas.microsoft.com/office/drawing/2014/main" id="{D8C15BAC-1A21-49C6-867D-5C76CD4350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5248228" y="1669490"/>
            <a:ext cx="5957460" cy="42834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408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Yaklaşımı-2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911126" y="1381991"/>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Top Corners Rounded 8">
            <a:extLst>
              <a:ext uri="{FF2B5EF4-FFF2-40B4-BE49-F238E27FC236}">
                <a16:creationId xmlns:a16="http://schemas.microsoft.com/office/drawing/2014/main" id="{6D6A4D58-F1F4-4787-BBC9-917DF461F641}"/>
              </a:ext>
            </a:extLst>
          </p:cNvPr>
          <p:cNvSpPr/>
          <p:nvPr/>
        </p:nvSpPr>
        <p:spPr>
          <a:xfrm rot="5400000">
            <a:off x="6721089" y="-1622810"/>
            <a:ext cx="1964808"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50A8502-A805-4DF5-A7EF-4B824AF05977}"/>
              </a:ext>
            </a:extLst>
          </p:cNvPr>
          <p:cNvSpPr txBox="1"/>
          <p:nvPr/>
        </p:nvSpPr>
        <p:spPr>
          <a:xfrm>
            <a:off x="3866158" y="1525705"/>
            <a:ext cx="7674276" cy="1600438"/>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Hastanın yakınması olsun, olmasın idame tedavide düzenli kullanılan ilaçlardır. </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Bu ilaçlar hava yolu inflamasyonunu baskılar, semptom kontrolü sağlar,  atakları önler ve solunum fonksiyon kaybını azaltır .</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544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Farmakolojik Tedavi Yaklaşımı-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911126" y="1381991"/>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Top Corners Rounded 8">
            <a:extLst>
              <a:ext uri="{FF2B5EF4-FFF2-40B4-BE49-F238E27FC236}">
                <a16:creationId xmlns:a16="http://schemas.microsoft.com/office/drawing/2014/main" id="{6D6A4D58-F1F4-4787-BBC9-917DF461F641}"/>
              </a:ext>
            </a:extLst>
          </p:cNvPr>
          <p:cNvSpPr/>
          <p:nvPr/>
        </p:nvSpPr>
        <p:spPr>
          <a:xfrm rot="5400000">
            <a:off x="6865142" y="-468956"/>
            <a:ext cx="1743073"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50A8502-A805-4DF5-A7EF-4B824AF05977}"/>
              </a:ext>
            </a:extLst>
          </p:cNvPr>
          <p:cNvSpPr txBox="1"/>
          <p:nvPr/>
        </p:nvSpPr>
        <p:spPr>
          <a:xfrm>
            <a:off x="3963266" y="2798058"/>
            <a:ext cx="7674276" cy="1261884"/>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Semptom olduğu zaman semptomu gidermek için kullanılırlar. </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Kurtarıcı ilaçlara sık gereksinim olması kontrol edici ilaçların yetersiz </a:t>
            </a:r>
            <a:r>
              <a:rPr kumimoji="0" lang="tr-TR" sz="2200" b="0" i="0" u="none" strike="noStrike" kern="1200" cap="none" spc="0" normalizeH="0" baseline="0" noProof="0" dirty="0" smtClean="0">
                <a:ln>
                  <a:noFill/>
                </a:ln>
                <a:solidFill>
                  <a:srgbClr val="404040"/>
                </a:solidFill>
                <a:effectLst/>
                <a:uLnTx/>
                <a:uFillTx/>
                <a:latin typeface="Calibri" panose="020F0502020204030204"/>
                <a:ea typeface="ＭＳ Ｐゴシック" pitchFamily="34" charset="-128"/>
                <a:cs typeface="+mn-cs"/>
              </a:rPr>
              <a:t>olduğunun </a:t>
            </a:r>
            <a:r>
              <a:rPr kumimoji="0" lang="tr-TR" sz="22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ya da kullanılmadığının göstergesidir.</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647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Farmakolojik Tedavi Yaklaşımı-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AB6D58E7-4EC6-4ADC-9C6F-9131DCA4FC5B}"/>
              </a:ext>
            </a:extLst>
          </p:cNvPr>
          <p:cNvSpPr>
            <a:spLocks noChangeArrowheads="1"/>
          </p:cNvSpPr>
          <p:nvPr/>
        </p:nvSpPr>
        <p:spPr bwMode="auto">
          <a:xfrm>
            <a:off x="1338182" y="1532145"/>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aphicFrame>
        <p:nvGraphicFramePr>
          <p:cNvPr id="2" name="Diagram 1">
            <a:extLst>
              <a:ext uri="{FF2B5EF4-FFF2-40B4-BE49-F238E27FC236}">
                <a16:creationId xmlns:a16="http://schemas.microsoft.com/office/drawing/2014/main" id="{85B255A6-2A4B-4BC7-85CB-325A5CF4D3B6}"/>
              </a:ext>
            </a:extLst>
          </p:cNvPr>
          <p:cNvGraphicFramePr/>
          <p:nvPr>
            <p:extLst/>
          </p:nvPr>
        </p:nvGraphicFramePr>
        <p:xfrm>
          <a:off x="-1911126" y="1381991"/>
          <a:ext cx="8128000" cy="436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Top Corners Rounded 8">
            <a:extLst>
              <a:ext uri="{FF2B5EF4-FFF2-40B4-BE49-F238E27FC236}">
                <a16:creationId xmlns:a16="http://schemas.microsoft.com/office/drawing/2014/main" id="{6D6A4D58-F1F4-4787-BBC9-917DF461F641}"/>
              </a:ext>
            </a:extLst>
          </p:cNvPr>
          <p:cNvSpPr/>
          <p:nvPr/>
        </p:nvSpPr>
        <p:spPr>
          <a:xfrm rot="5400000">
            <a:off x="6886231" y="986284"/>
            <a:ext cx="1710327"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50A8502-A805-4DF5-A7EF-4B824AF05977}"/>
              </a:ext>
            </a:extLst>
          </p:cNvPr>
          <p:cNvSpPr txBox="1"/>
          <p:nvPr/>
        </p:nvSpPr>
        <p:spPr>
          <a:xfrm>
            <a:off x="4065089" y="4276039"/>
            <a:ext cx="7674276" cy="1563377"/>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Yüksek doz İKS/LABA kombinasyonu ile semptom kontrolü sağlanamayan veya atakları olan ağır hastalarda tedaviye eklenen ve tek başına kullanılmayan ilaçlardır.</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0370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Mekanizmaları-1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675044" y="2431163"/>
          <a:ext cx="10983556" cy="3416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Kontrol edici ilaçlar</a:t>
              </a:r>
            </a:p>
          </p:txBody>
        </p:sp>
      </p:gr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7396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kdörtgen 7">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Dikdörtgen 8">
            <a:extLst>
              <a:ext uri="{FF2B5EF4-FFF2-40B4-BE49-F238E27FC236}">
                <a16:creationId xmlns:a16="http://schemas.microsoft.com/office/drawing/2014/main" id="{3239EC90-83C1-46A9-AF53-39310C97D5B6}"/>
              </a:ext>
            </a:extLst>
          </p:cNvPr>
          <p:cNvSpPr/>
          <p:nvPr/>
        </p:nvSpPr>
        <p:spPr>
          <a:xfrm>
            <a:off x="337246" y="2105703"/>
            <a:ext cx="7363556" cy="224676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a:solidFill>
                  <a:prstClr val="black">
                    <a:lumMod val="75000"/>
                    <a:lumOff val="25000"/>
                  </a:prstClr>
                </a:solidFill>
                <a:latin typeface="Calibri" panose="020F0502020204030204"/>
              </a:rPr>
              <a:t>Astım</a:t>
            </a:r>
            <a:r>
              <a:rPr kumimoji="0" lang="en-US" altLang="ko-KR" sz="6000" b="1" i="0" u="none" strike="noStrike" kern="1200" cap="none" spc="0" normalizeH="0" baseline="0" noProof="0" dirty="0">
                <a:ln>
                  <a:noFill/>
                </a:ln>
                <a:effectLst/>
                <a:uLnTx/>
                <a:uFillTx/>
                <a:latin typeface="Calibri"/>
                <a:ea typeface="맑은 고딕" panose="020B0503020000020004" pitchFamily="34" charset="-127"/>
                <a:cs typeface="+mn-cs"/>
              </a:rPr>
              <a:t> </a:t>
            </a:r>
            <a:r>
              <a:rPr lang="en-US" altLang="ko-KR" sz="4000" b="1" dirty="0" err="1">
                <a:solidFill>
                  <a:prstClr val="black">
                    <a:lumMod val="75000"/>
                    <a:lumOff val="25000"/>
                  </a:prstClr>
                </a:solidFill>
                <a:latin typeface="Calibri" panose="020F0502020204030204"/>
              </a:rPr>
              <a:t>Hastalığının</a:t>
            </a:r>
            <a:r>
              <a:rPr lang="en-US" altLang="ko-KR" sz="4000" b="1" dirty="0">
                <a:solidFill>
                  <a:prstClr val="black">
                    <a:lumMod val="75000"/>
                    <a:lumOff val="25000"/>
                  </a:prstClr>
                </a:solidFill>
                <a:latin typeface="Calibri" panose="020F0502020204030204"/>
              </a:rPr>
              <a:t> </a:t>
            </a:r>
            <a:r>
              <a:rPr lang="en-US" altLang="ko-KR" sz="4000" b="1" dirty="0" err="1">
                <a:solidFill>
                  <a:prstClr val="black">
                    <a:lumMod val="75000"/>
                    <a:lumOff val="25000"/>
                  </a:prstClr>
                </a:solidFill>
                <a:latin typeface="Calibri" panose="020F0502020204030204"/>
              </a:rPr>
              <a:t>Tanımı</a:t>
            </a:r>
            <a:r>
              <a:rPr lang="en-US" altLang="ko-KR" sz="4000" b="1" dirty="0">
                <a:solidFill>
                  <a:prstClr val="black">
                    <a:lumMod val="75000"/>
                    <a:lumOff val="25000"/>
                  </a:prstClr>
                </a:solidFill>
                <a:latin typeface="Calibri" panose="020F0502020204030204"/>
              </a:rPr>
              <a:t>, </a:t>
            </a:r>
            <a:endParaRPr lang="tr-TR" altLang="ko-KR" sz="4000" b="1" dirty="0">
              <a:solidFill>
                <a:prstClr val="black">
                  <a:lumMod val="75000"/>
                  <a:lumOff val="25000"/>
                </a:prstClr>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a:solidFill>
                  <a:prstClr val="black">
                    <a:lumMod val="75000"/>
                    <a:lumOff val="25000"/>
                  </a:prstClr>
                </a:solidFill>
                <a:latin typeface="Calibri" panose="020F0502020204030204"/>
              </a:rPr>
              <a:t>Risk </a:t>
            </a:r>
            <a:r>
              <a:rPr lang="en-US" altLang="ko-KR" sz="4000" b="1" dirty="0" err="1">
                <a:solidFill>
                  <a:prstClr val="black">
                    <a:lumMod val="75000"/>
                    <a:lumOff val="25000"/>
                  </a:prstClr>
                </a:solidFill>
                <a:latin typeface="Calibri" panose="020F0502020204030204"/>
              </a:rPr>
              <a:t>Faktörleri</a:t>
            </a:r>
            <a:r>
              <a:rPr lang="en-US" altLang="ko-KR" sz="4000" b="1" dirty="0">
                <a:solidFill>
                  <a:prstClr val="black">
                    <a:lumMod val="75000"/>
                    <a:lumOff val="25000"/>
                  </a:prstClr>
                </a:solidFill>
                <a:latin typeface="Calibri" panose="020F0502020204030204"/>
              </a:rPr>
              <a:t> </a:t>
            </a:r>
            <a:r>
              <a:rPr lang="en-US" altLang="ko-KR" sz="4000" b="1" dirty="0" err="1">
                <a:solidFill>
                  <a:prstClr val="black">
                    <a:lumMod val="75000"/>
                    <a:lumOff val="25000"/>
                  </a:prstClr>
                </a:solidFill>
                <a:latin typeface="Calibri" panose="020F0502020204030204"/>
              </a:rPr>
              <a:t>ve</a:t>
            </a:r>
            <a:r>
              <a:rPr lang="en-US" altLang="ko-KR" sz="4000" b="1" dirty="0">
                <a:solidFill>
                  <a:prstClr val="black">
                    <a:lumMod val="75000"/>
                    <a:lumOff val="25000"/>
                  </a:prstClr>
                </a:solidFill>
                <a:latin typeface="Calibri" panose="020F0502020204030204"/>
              </a:rPr>
              <a:t> </a:t>
            </a:r>
            <a:r>
              <a:rPr lang="en-US" altLang="ko-KR" sz="4000" b="1" dirty="0" err="1">
                <a:solidFill>
                  <a:prstClr val="black">
                    <a:lumMod val="75000"/>
                    <a:lumOff val="25000"/>
                  </a:prstClr>
                </a:solidFill>
                <a:latin typeface="Calibri" panose="020F0502020204030204"/>
              </a:rPr>
              <a:t>Temel</a:t>
            </a:r>
            <a:r>
              <a:rPr lang="en-US" altLang="ko-KR" sz="4000" b="1" dirty="0">
                <a:solidFill>
                  <a:prstClr val="black">
                    <a:lumMod val="75000"/>
                    <a:lumOff val="25000"/>
                  </a:prstClr>
                </a:solidFill>
                <a:latin typeface="Calibri" panose="020F0502020204030204"/>
              </a:rPr>
              <a:t> </a:t>
            </a:r>
            <a:r>
              <a:rPr lang="en-US" altLang="ko-KR" sz="4000" b="1" dirty="0" err="1">
                <a:solidFill>
                  <a:prstClr val="black">
                    <a:lumMod val="75000"/>
                    <a:lumOff val="25000"/>
                  </a:prstClr>
                </a:solidFill>
                <a:latin typeface="Calibri" panose="020F0502020204030204"/>
              </a:rPr>
              <a:t>Semptomlar</a:t>
            </a:r>
            <a:endParaRPr lang="en-US" altLang="ko-KR" sz="4000" b="1" dirty="0">
              <a:solidFill>
                <a:prstClr val="black">
                  <a:lumMod val="75000"/>
                  <a:lumOff val="25000"/>
                </a:prstClr>
              </a:solidFill>
              <a:latin typeface="Calibri" panose="020F0502020204030204"/>
            </a:endParaRPr>
          </a:p>
        </p:txBody>
      </p:sp>
      <p:pic>
        <p:nvPicPr>
          <p:cNvPr id="10"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11" name="Resim 1">
            <a:extLst>
              <a:ext uri="{FF2B5EF4-FFF2-40B4-BE49-F238E27FC236}">
                <a16:creationId xmlns:a16="http://schemas.microsoft.com/office/drawing/2014/main" id="{A194865A-563A-41DF-BC63-AFE207DB7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295" y="4306163"/>
            <a:ext cx="2116123" cy="1538243"/>
          </a:xfrm>
          <a:prstGeom prst="rect">
            <a:avLst/>
          </a:prstGeom>
        </p:spPr>
      </p:pic>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07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D913FE5A-2F3B-493B-8118-1AA724C9BBE7}"/>
              </a:ext>
            </a:extLst>
          </p:cNvPr>
          <p:cNvSpPr txBox="1"/>
          <p:nvPr/>
        </p:nvSpPr>
        <p:spPr>
          <a:xfrm>
            <a:off x="7086595" y="2468155"/>
            <a:ext cx="4825280" cy="3465692"/>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Mekanizmaları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675044" y="2404144"/>
          <a:ext cx="11236831" cy="34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95C3153C-AB54-4AC3-B258-7C94CE2C32B5}"/>
              </a:ext>
            </a:extLst>
          </p:cNvPr>
          <p:cNvGrpSpPr/>
          <p:nvPr/>
        </p:nvGrpSpPr>
        <p:grpSpPr>
          <a:xfrm>
            <a:off x="675044" y="1276716"/>
            <a:ext cx="3450141" cy="954107"/>
            <a:chOff x="2600960" y="1479357"/>
            <a:chExt cx="2926080" cy="1406881"/>
          </a:xfrm>
          <a:scene3d>
            <a:camera prst="orthographicFront"/>
            <a:lightRig rig="flat" dir="t"/>
          </a:scene3d>
        </p:grpSpPr>
        <p:sp>
          <p:nvSpPr>
            <p:cNvPr id="8" name="Rectangle: Rounded Corners 7">
              <a:extLst>
                <a:ext uri="{FF2B5EF4-FFF2-40B4-BE49-F238E27FC236}">
                  <a16:creationId xmlns:a16="http://schemas.microsoft.com/office/drawing/2014/main" id="{354D72A6-8445-4412-8215-D04C2BF6A3F0}"/>
                </a:ext>
              </a:extLst>
            </p:cNvPr>
            <p:cNvSpPr/>
            <p:nvPr/>
          </p:nvSpPr>
          <p:spPr>
            <a:xfrm>
              <a:off x="2600960" y="1479357"/>
              <a:ext cx="2926080" cy="1406881"/>
            </a:xfrm>
            <a:prstGeom prst="roundRect">
              <a:avLst/>
            </a:prstGeom>
            <a:solidFill>
              <a:srgbClr val="FFEBEB"/>
            </a:solidFill>
            <a:ln>
              <a:noFill/>
            </a:ln>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9" name="Rectangle: Rounded Corners 4">
              <a:extLst>
                <a:ext uri="{FF2B5EF4-FFF2-40B4-BE49-F238E27FC236}">
                  <a16:creationId xmlns:a16="http://schemas.microsoft.com/office/drawing/2014/main" id="{29F40353-61F2-4C26-BA77-E6CD219C1891}"/>
                </a:ext>
              </a:extLst>
            </p:cNvPr>
            <p:cNvSpPr txBox="1"/>
            <p:nvPr/>
          </p:nvSpPr>
          <p:spPr>
            <a:xfrm>
              <a:off x="2669638" y="148482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solidFill>
                    <a:schemeClr val="tx1"/>
                  </a:solidFill>
                  <a:effectLst/>
                  <a:uLnTx/>
                  <a:uFillTx/>
                  <a:latin typeface="Calibri" panose="020F0502020204030204"/>
                  <a:ea typeface="ＭＳ Ｐゴシック" panose="020B0600070205080204" pitchFamily="34" charset="-128"/>
                  <a:cs typeface="+mn-cs"/>
                </a:rPr>
                <a:t>Semptom giderici (Kurtarıcı) ilaçlar</a:t>
              </a:r>
            </a:p>
          </p:txBody>
        </p:sp>
      </p:gr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9809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a:extLst>
              <a:ext uri="{FF2B5EF4-FFF2-40B4-BE49-F238E27FC236}">
                <a16:creationId xmlns:a16="http://schemas.microsoft.com/office/drawing/2014/main" id="{9DCD01D7-3681-4FA2-B8BE-AAF48AF8A909}"/>
              </a:ext>
            </a:extLst>
          </p:cNvPr>
          <p:cNvSpPr txBox="1"/>
          <p:nvPr/>
        </p:nvSpPr>
        <p:spPr>
          <a:xfrm>
            <a:off x="2000245" y="2493147"/>
            <a:ext cx="4095755" cy="3465692"/>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6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TextBox 6">
            <a:extLst>
              <a:ext uri="{FF2B5EF4-FFF2-40B4-BE49-F238E27FC236}">
                <a16:creationId xmlns:a16="http://schemas.microsoft.com/office/drawing/2014/main" id="{D913FE5A-2F3B-493B-8118-1AA724C9BBE7}"/>
              </a:ext>
            </a:extLst>
          </p:cNvPr>
          <p:cNvSpPr txBox="1"/>
          <p:nvPr/>
        </p:nvSpPr>
        <p:spPr>
          <a:xfrm>
            <a:off x="7129459" y="2468155"/>
            <a:ext cx="4782416" cy="3465692"/>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Mekanizmaları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675044" y="2404144"/>
          <a:ext cx="11236831" cy="34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DDCE421A-E6BC-48A8-89DA-FACF83FFD7DE}"/>
              </a:ext>
            </a:extLst>
          </p:cNvPr>
          <p:cNvGrpSpPr/>
          <p:nvPr/>
        </p:nvGrpSpPr>
        <p:grpSpPr>
          <a:xfrm>
            <a:off x="769417" y="1279255"/>
            <a:ext cx="3450141" cy="954107"/>
            <a:chOff x="2600960" y="2956583"/>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9CFEEB3A-EB10-4F9E-975D-C3E7079395FA}"/>
                </a:ext>
              </a:extLst>
            </p:cNvPr>
            <p:cNvSpPr/>
            <p:nvPr/>
          </p:nvSpPr>
          <p:spPr>
            <a:xfrm>
              <a:off x="2600960" y="2956583"/>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4" name="Rectangle: Rounded Corners 4">
              <a:extLst>
                <a:ext uri="{FF2B5EF4-FFF2-40B4-BE49-F238E27FC236}">
                  <a16:creationId xmlns:a16="http://schemas.microsoft.com/office/drawing/2014/main" id="{6F15DF27-C2F8-4CB3-9C98-8190B6DAAAA0}"/>
                </a:ext>
              </a:extLst>
            </p:cNvPr>
            <p:cNvSpPr txBox="1"/>
            <p:nvPr/>
          </p:nvSpPr>
          <p:spPr>
            <a:xfrm>
              <a:off x="2669638" y="3025261"/>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400" b="1" i="0" u="none" strike="noStrike" kern="1200" cap="none" spc="0" normalizeH="0" baseline="0" noProof="0" dirty="0">
                  <a:ln/>
                  <a:effectLst/>
                  <a:uLnTx/>
                  <a:uFillTx/>
                  <a:latin typeface="Calibri" panose="020F0502020204030204"/>
                  <a:ea typeface="ＭＳ Ｐゴシック" panose="020B0600070205080204" pitchFamily="34" charset="-128"/>
                  <a:cs typeface="+mn-cs"/>
                </a:rPr>
                <a:t>İlave tedaviler </a:t>
              </a:r>
              <a:endParaRPr lang="tr-TR" sz="2400" kern="1200" dirty="0"/>
            </a:p>
          </p:txBody>
        </p:sp>
      </p:gr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991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Graphic spid="11"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Seçimi-1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1" name="Resim 10"/>
          <p:cNvPicPr>
            <a:picLocks noChangeAspect="1"/>
          </p:cNvPicPr>
          <p:nvPr/>
        </p:nvPicPr>
        <p:blipFill rotWithShape="1">
          <a:blip r:embed="rId2"/>
          <a:srcRect r="36795"/>
          <a:stretch/>
        </p:blipFill>
        <p:spPr>
          <a:xfrm>
            <a:off x="1759788" y="1315092"/>
            <a:ext cx="8410755" cy="3860757"/>
          </a:xfrm>
          <a:prstGeom prst="rect">
            <a:avLst/>
          </a:prstGeom>
        </p:spPr>
      </p:pic>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408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Seçimi-2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Resim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10789" y="1426750"/>
            <a:ext cx="7949873" cy="4456562"/>
          </a:xfrm>
          <a:prstGeom prst="rect">
            <a:avLst/>
          </a:prstGeom>
        </p:spPr>
      </p:pic>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6735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Seçimi-3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Resim 1"/>
          <p:cNvPicPr>
            <a:picLocks noChangeAspect="1"/>
          </p:cNvPicPr>
          <p:nvPr/>
        </p:nvPicPr>
        <p:blipFill rotWithShape="1">
          <a:blip r:embed="rId2"/>
          <a:srcRect r="28679"/>
          <a:stretch/>
        </p:blipFill>
        <p:spPr>
          <a:xfrm>
            <a:off x="1723644" y="965675"/>
            <a:ext cx="8334756" cy="4965106"/>
          </a:xfrm>
          <a:prstGeom prst="rect">
            <a:avLst/>
          </a:prstGeom>
        </p:spPr>
      </p:pic>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018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Seçimi-4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Resim 1"/>
          <p:cNvPicPr>
            <a:picLocks noChangeAspect="1"/>
          </p:cNvPicPr>
          <p:nvPr/>
        </p:nvPicPr>
        <p:blipFill rotWithShape="1">
          <a:blip r:embed="rId2"/>
          <a:srcRect l="38374"/>
          <a:stretch/>
        </p:blipFill>
        <p:spPr>
          <a:xfrm>
            <a:off x="2080403" y="1077941"/>
            <a:ext cx="8031193" cy="3890874"/>
          </a:xfrm>
          <a:prstGeom prst="rect">
            <a:avLst/>
          </a:prstGeom>
        </p:spPr>
      </p:pic>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075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567368"/>
            <a:ext cx="681491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Hastalığında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Basama</a:t>
            </a:r>
            <a:r>
              <a:rPr kumimoji="0" lang="tr-TR"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a:t>
            </a:r>
            <a:r>
              <a:rPr kumimoji="0" lang="en-US"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Tedavi</a:t>
            </a:r>
            <a:r>
              <a:rPr kumimoji="0" lang="tr-TR"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si</a:t>
            </a:r>
            <a:r>
              <a:rPr kumimoji="0" lang="en-US"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Uygulaması</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p>
        </p:txBody>
      </p:sp>
      <p:pic>
        <p:nvPicPr>
          <p:cNvPr id="5" name="Picture 10">
            <a:extLst>
              <a:ext uri="{FF2B5EF4-FFF2-40B4-BE49-F238E27FC236}">
                <a16:creationId xmlns:a16="http://schemas.microsoft.com/office/drawing/2014/main" id="{4F009BFB-8358-443F-A4BA-DEB0ADD72A35}"/>
              </a:ext>
            </a:extLst>
          </p:cNvPr>
          <p:cNvPicPr>
            <a:picLocks noChangeAspect="1"/>
          </p:cNvPicPr>
          <p:nvPr/>
        </p:nvPicPr>
        <p:blipFill rotWithShape="1">
          <a:blip r:embed="rId2">
            <a:extLst>
              <a:ext uri="{28A0092B-C50C-407E-A947-70E740481C1C}">
                <a14:useLocalDpi xmlns:a14="http://schemas.microsoft.com/office/drawing/2010/main" val="0"/>
              </a:ext>
            </a:extLst>
          </a:blip>
          <a:srcRect l="12140" t="8333" r="14220" b="21167"/>
          <a:stretch/>
        </p:blipFill>
        <p:spPr>
          <a:xfrm>
            <a:off x="7541164" y="712705"/>
            <a:ext cx="3670204" cy="5032763"/>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680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91DDE15-E074-438D-8AAC-E4F484A645FC}"/>
              </a:ext>
            </a:extLst>
          </p:cNvPr>
          <p:cNvGraphicFramePr>
            <a:graphicFrameLocks noGrp="1"/>
          </p:cNvGraphicFramePr>
          <p:nvPr>
            <p:extLst/>
          </p:nvPr>
        </p:nvGraphicFramePr>
        <p:xfrm>
          <a:off x="528111" y="913944"/>
          <a:ext cx="10884108" cy="5252566"/>
        </p:xfrm>
        <a:graphic>
          <a:graphicData uri="http://schemas.openxmlformats.org/drawingml/2006/table">
            <a:tbl>
              <a:tblPr firstRow="1" firstCol="1" bandRow="1"/>
              <a:tblGrid>
                <a:gridCol w="718350">
                  <a:extLst>
                    <a:ext uri="{9D8B030D-6E8A-4147-A177-3AD203B41FA5}">
                      <a16:colId xmlns:a16="http://schemas.microsoft.com/office/drawing/2014/main" val="2894984371"/>
                    </a:ext>
                  </a:extLst>
                </a:gridCol>
                <a:gridCol w="1819825">
                  <a:extLst>
                    <a:ext uri="{9D8B030D-6E8A-4147-A177-3AD203B41FA5}">
                      <a16:colId xmlns:a16="http://schemas.microsoft.com/office/drawing/2014/main" val="577064685"/>
                    </a:ext>
                  </a:extLst>
                </a:gridCol>
                <a:gridCol w="76764">
                  <a:extLst>
                    <a:ext uri="{9D8B030D-6E8A-4147-A177-3AD203B41FA5}">
                      <a16:colId xmlns:a16="http://schemas.microsoft.com/office/drawing/2014/main" val="3441344546"/>
                    </a:ext>
                  </a:extLst>
                </a:gridCol>
                <a:gridCol w="743898">
                  <a:extLst>
                    <a:ext uri="{9D8B030D-6E8A-4147-A177-3AD203B41FA5}">
                      <a16:colId xmlns:a16="http://schemas.microsoft.com/office/drawing/2014/main" val="3509629939"/>
                    </a:ext>
                  </a:extLst>
                </a:gridCol>
                <a:gridCol w="886697">
                  <a:extLst>
                    <a:ext uri="{9D8B030D-6E8A-4147-A177-3AD203B41FA5}">
                      <a16:colId xmlns:a16="http://schemas.microsoft.com/office/drawing/2014/main" val="1859101003"/>
                    </a:ext>
                  </a:extLst>
                </a:gridCol>
                <a:gridCol w="1560352">
                  <a:extLst>
                    <a:ext uri="{9D8B030D-6E8A-4147-A177-3AD203B41FA5}">
                      <a16:colId xmlns:a16="http://schemas.microsoft.com/office/drawing/2014/main" val="2262852833"/>
                    </a:ext>
                  </a:extLst>
                </a:gridCol>
                <a:gridCol w="1887523">
                  <a:extLst>
                    <a:ext uri="{9D8B030D-6E8A-4147-A177-3AD203B41FA5}">
                      <a16:colId xmlns:a16="http://schemas.microsoft.com/office/drawing/2014/main" val="4202123741"/>
                    </a:ext>
                  </a:extLst>
                </a:gridCol>
                <a:gridCol w="1895912">
                  <a:extLst>
                    <a:ext uri="{9D8B030D-6E8A-4147-A177-3AD203B41FA5}">
                      <a16:colId xmlns:a16="http://schemas.microsoft.com/office/drawing/2014/main" val="849474810"/>
                    </a:ext>
                  </a:extLst>
                </a:gridCol>
                <a:gridCol w="1294787">
                  <a:extLst>
                    <a:ext uri="{9D8B030D-6E8A-4147-A177-3AD203B41FA5}">
                      <a16:colId xmlns:a16="http://schemas.microsoft.com/office/drawing/2014/main" val="3065584490"/>
                    </a:ext>
                  </a:extLst>
                </a:gridCol>
              </a:tblGrid>
              <a:tr h="238039">
                <a:tc gridSpan="2">
                  <a:txBody>
                    <a:bodyPr/>
                    <a:lstStyle/>
                    <a:p>
                      <a:pPr algn="ctr">
                        <a:lnSpc>
                          <a:spcPct val="115000"/>
                        </a:lnSpc>
                      </a:pPr>
                      <a:r>
                        <a:rPr lang="tr-TR" sz="1000"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pPr>
                      <a:r>
                        <a:rPr lang="tr-TR" sz="1000" b="1"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dirty="0">
                          <a:effectLst/>
                          <a:highlight>
                            <a:srgbClr val="FFFF00"/>
                          </a:highlight>
                          <a:latin typeface="+mn-lt"/>
                          <a:ea typeface="Calibri" panose="020F0502020204030204" pitchFamily="34" charset="0"/>
                          <a:cs typeface="Times New Roman" panose="02020603050405020304" pitchFamily="18" charset="0"/>
                        </a:rPr>
                        <a:t> </a:t>
                      </a:r>
                      <a:endParaRPr lang="en-US" sz="1000" dirty="0">
                        <a:effectLst/>
                        <a:highlight>
                          <a:srgbClr val="FFFF00"/>
                        </a:highligh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5. BASAMAK</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59071807"/>
                  </a:ext>
                </a:extLst>
              </a:tr>
              <a:tr h="238039">
                <a:tc gridSpan="5">
                  <a:txBody>
                    <a:bodyPr/>
                    <a:lstStyle/>
                    <a:p>
                      <a:pPr algn="ctr">
                        <a:lnSpc>
                          <a:spcPct val="115000"/>
                        </a:lnSpc>
                      </a:pP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4. BASAMAK </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5">
                  <a:txBody>
                    <a:bodyPr/>
                    <a:lstStyle/>
                    <a:p>
                      <a:pPr>
                        <a:lnSpc>
                          <a:spcPct val="100000"/>
                        </a:lnSpc>
                        <a:spcAft>
                          <a:spcPts val="1000"/>
                        </a:spcAft>
                      </a:pPr>
                      <a:r>
                        <a:rPr lang="tr-TR" sz="1000" dirty="0">
                          <a:solidFill>
                            <a:srgbClr val="FFFFFF"/>
                          </a:solidFill>
                          <a:effectLst/>
                          <a:latin typeface="+mn-lt"/>
                          <a:ea typeface="Calibri" panose="020F0502020204030204" pitchFamily="34" charset="0"/>
                          <a:cs typeface="Times New Roman" panose="02020603050405020304" pitchFamily="18" charset="0"/>
                        </a:rPr>
                        <a:t>Yüksek doz İKS/ LABA </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b="1" dirty="0">
                          <a:solidFill>
                            <a:srgbClr val="FFFFFF"/>
                          </a:solidFill>
                          <a:effectLst/>
                          <a:latin typeface="+mn-lt"/>
                          <a:ea typeface="Calibri" panose="020F0502020204030204" pitchFamily="34" charset="0"/>
                          <a:cs typeface="Times New Roman" panose="02020603050405020304" pitchFamily="18" charset="0"/>
                        </a:rPr>
                        <a:t>Fenotipik </a:t>
                      </a:r>
                      <a:r>
                        <a:rPr lang="tr-TR" sz="1000" dirty="0">
                          <a:solidFill>
                            <a:srgbClr val="FFFFFF"/>
                          </a:solidFill>
                          <a:effectLst/>
                          <a:latin typeface="+mn-lt"/>
                          <a:ea typeface="Calibri" panose="020F0502020204030204" pitchFamily="34" charset="0"/>
                          <a:cs typeface="Times New Roman" panose="02020603050405020304" pitchFamily="18" charset="0"/>
                        </a:rPr>
                        <a:t>değerlendirme için uzmanına sevk edilmesi </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b="1" dirty="0">
                          <a:solidFill>
                            <a:srgbClr val="FFFFFF"/>
                          </a:solidFill>
                          <a:effectLst/>
                          <a:latin typeface="+mn-lt"/>
                          <a:ea typeface="Calibri" panose="020F0502020204030204" pitchFamily="34" charset="0"/>
                          <a:cs typeface="Times New Roman" panose="02020603050405020304" pitchFamily="18" charset="0"/>
                        </a:rPr>
                        <a:t>Uzmanlar tarafından </a:t>
                      </a:r>
                      <a:r>
                        <a:rPr lang="tr-TR" sz="1000" dirty="0">
                          <a:solidFill>
                            <a:srgbClr val="FFFFFF"/>
                          </a:solidFill>
                          <a:effectLst/>
                          <a:latin typeface="+mn-lt"/>
                          <a:ea typeface="Calibri" panose="020F0502020204030204" pitchFamily="34" charset="0"/>
                          <a:cs typeface="Times New Roman" panose="02020603050405020304" pitchFamily="18" charset="0"/>
                        </a:rPr>
                        <a:t>Omalizumab/ Anti –IL5/R/ Anti –IL4 tedaviler başlanması</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D7D"/>
                    </a:solidFill>
                  </a:tcPr>
                </a:tc>
                <a:extLst>
                  <a:ext uri="{0D108BD9-81ED-4DB2-BD59-A6C34878D82A}">
                    <a16:rowId xmlns:a16="http://schemas.microsoft.com/office/drawing/2014/main" val="237583206"/>
                  </a:ext>
                </a:extLst>
              </a:tr>
              <a:tr h="238039">
                <a:tc gridSpan="2">
                  <a:txBody>
                    <a:bodyPr/>
                    <a:lstStyle/>
                    <a:p>
                      <a:pPr algn="ctr">
                        <a:lnSpc>
                          <a:spcPct val="115000"/>
                        </a:lnSpc>
                      </a:pPr>
                      <a:r>
                        <a:rPr lang="tr-TR" sz="1000"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ctr">
                        <a:lnSpc>
                          <a:spcPct val="115000"/>
                        </a:lnSpc>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15000"/>
                        </a:lnSpc>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3. BASAMAK </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4">
                  <a:txBody>
                    <a:bodyPr/>
                    <a:lstStyle/>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Orta doz İKS/ LABA</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endParaRPr lang="en-US"/>
                    </a:p>
                  </a:txBody>
                  <a:tcPr/>
                </a:tc>
                <a:extLst>
                  <a:ext uri="{0D108BD9-81ED-4DB2-BD59-A6C34878D82A}">
                    <a16:rowId xmlns:a16="http://schemas.microsoft.com/office/drawing/2014/main" val="3292409160"/>
                  </a:ext>
                </a:extLst>
              </a:tr>
              <a:tr h="238039">
                <a:tc gridSpan="2">
                  <a:txBody>
                    <a:bodyPr/>
                    <a:lstStyle/>
                    <a:p>
                      <a:pPr algn="ctr">
                        <a:lnSpc>
                          <a:spcPct val="115000"/>
                        </a:lnSpc>
                        <a:spcAft>
                          <a:spcPts val="1000"/>
                        </a:spcAft>
                      </a:pPr>
                      <a:r>
                        <a:rPr lang="tr-TR" sz="1000">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ctr">
                        <a:lnSpc>
                          <a:spcPct val="115000"/>
                        </a:lnSpc>
                        <a:spcAft>
                          <a:spcPts val="1000"/>
                        </a:spcAft>
                      </a:pPr>
                      <a:r>
                        <a:rPr lang="tr-TR" sz="10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tr-TR" sz="1400" b="1" kern="1200" dirty="0">
                          <a:solidFill>
                            <a:schemeClr val="tx1"/>
                          </a:solidFill>
                          <a:effectLst/>
                          <a:latin typeface="+mn-lt"/>
                          <a:ea typeface="Calibri" panose="020F0502020204030204" pitchFamily="34" charset="0"/>
                          <a:cs typeface="Times New Roman" panose="02020603050405020304" pitchFamily="18" charset="0"/>
                        </a:rPr>
                        <a:t>2. BASAMAK </a:t>
                      </a:r>
                      <a:endParaRPr lang="en-US" sz="1400" b="1" kern="1200" dirty="0">
                        <a:solidFill>
                          <a:schemeClr val="tx1"/>
                        </a:solidFill>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3">
                  <a:txBody>
                    <a:bodyPr/>
                    <a:lstStyle/>
                    <a:p>
                      <a:pPr>
                        <a:lnSpc>
                          <a:spcPct val="115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Düşük doz İKS/LABA</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76782105"/>
                  </a:ext>
                </a:extLst>
              </a:tr>
              <a:tr h="238039">
                <a:tc gridSpan="2">
                  <a:txBody>
                    <a:bodyPr/>
                    <a:lstStyle/>
                    <a:p>
                      <a:pPr algn="ctr">
                        <a:lnSpc>
                          <a:spcPct val="115000"/>
                        </a:lnSpc>
                        <a:spcAft>
                          <a:spcPts val="1000"/>
                        </a:spcAft>
                      </a:pPr>
                      <a:r>
                        <a:rPr lang="tr-TR" sz="1000"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ctr">
                        <a:lnSpc>
                          <a:spcPct val="115000"/>
                        </a:lnSpc>
                        <a:spcAft>
                          <a:spcPts val="1000"/>
                        </a:spcAft>
                      </a:pPr>
                      <a:r>
                        <a:rPr lang="tr-TR" sz="1400" b="1" dirty="0">
                          <a:effectLst/>
                          <a:latin typeface="+mn-lt"/>
                          <a:ea typeface="Calibri" panose="020F0502020204030204" pitchFamily="34" charset="0"/>
                          <a:cs typeface="Times New Roman" panose="02020603050405020304" pitchFamily="18" charset="0"/>
                        </a:rPr>
                        <a:t>1. BASAMAK </a:t>
                      </a:r>
                      <a:endParaRPr lang="en-US" sz="14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algn="ctr">
                        <a:lnSpc>
                          <a:spcPct val="115000"/>
                        </a:lnSpc>
                        <a:spcAft>
                          <a:spcPts val="1000"/>
                        </a:spcAft>
                      </a:pPr>
                      <a:r>
                        <a:rPr lang="tr-TR" sz="1000" b="1">
                          <a:effectLst/>
                          <a:latin typeface="+mn-lt"/>
                          <a:ea typeface="Calibri" panose="020F0502020204030204" pitchFamily="34" charset="0"/>
                          <a:cs typeface="Times New Roman" panose="02020603050405020304" pitchFamily="18" charset="0"/>
                        </a:rPr>
                        <a:t>1. BASAMAK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1. Düzenli düşük doz İKS </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veya</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2. Gereğinde İKS/Formoterol</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33213612"/>
                  </a:ext>
                </a:extLst>
              </a:tr>
              <a:tr h="1062262">
                <a:tc rowSpan="2">
                  <a:txBody>
                    <a:bodyPr/>
                    <a:lstStyle/>
                    <a:p>
                      <a:pPr marL="71755" marR="71755" algn="ctr">
                        <a:lnSpc>
                          <a:spcPct val="115000"/>
                        </a:lnSpc>
                        <a:spcAft>
                          <a:spcPts val="1000"/>
                        </a:spcAft>
                      </a:pPr>
                      <a:r>
                        <a:rPr lang="tr-TR" sz="1600" b="1" dirty="0">
                          <a:solidFill>
                            <a:srgbClr val="FFFFFF"/>
                          </a:solidFill>
                          <a:effectLst/>
                          <a:latin typeface="+mn-lt"/>
                          <a:ea typeface="Calibri" panose="020F0502020204030204" pitchFamily="34" charset="0"/>
                          <a:cs typeface="Times New Roman" panose="02020603050405020304" pitchFamily="18" charset="0"/>
                        </a:rPr>
                        <a:t>Kontrol Edici</a:t>
                      </a:r>
                      <a:endParaRPr lang="en-US" sz="1600" dirty="0">
                        <a:effectLst/>
                        <a:latin typeface="+mn-lt"/>
                        <a:ea typeface="SimSun" panose="02010600030101010101" pitchFamily="2" charset="-122"/>
                        <a:cs typeface="Times New Roman" panose="02020603050405020304" pitchFamily="18" charset="0"/>
                      </a:endParaRPr>
                    </a:p>
                  </a:txBody>
                  <a:tcPr marL="25682" marR="2568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R="71755">
                        <a:lnSpc>
                          <a:spcPct val="115000"/>
                        </a:lnSpc>
                        <a:spcAft>
                          <a:spcPts val="1000"/>
                        </a:spcAft>
                      </a:pPr>
                      <a:r>
                        <a:rPr lang="tr-TR" sz="14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SimSun" panose="02010600030101010101" pitchFamily="2" charset="-122"/>
                        <a:cs typeface="Times New Roman" panose="02020603050405020304" pitchFamily="18" charset="0"/>
                      </a:endParaRPr>
                    </a:p>
                    <a:p>
                      <a:pPr marR="71755">
                        <a:lnSpc>
                          <a:spcPct val="115000"/>
                        </a:lnSpc>
                        <a:spcAft>
                          <a:spcPts val="1000"/>
                        </a:spcAft>
                      </a:pPr>
                      <a:r>
                        <a:rPr lang="tr-TR" sz="11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SimSun" panose="02010600030101010101" pitchFamily="2" charset="-122"/>
                        <a:cs typeface="Times New Roman" panose="02020603050405020304" pitchFamily="18" charset="0"/>
                      </a:endParaRPr>
                    </a:p>
                    <a:p>
                      <a:pPr marR="71755" algn="ctr">
                        <a:lnSpc>
                          <a:spcPct val="115000"/>
                        </a:lnSpc>
                        <a:spcAft>
                          <a:spcPts val="1000"/>
                        </a:spcAft>
                      </a:pPr>
                      <a:r>
                        <a:rPr lang="tr-TR" sz="1400" b="1" dirty="0">
                          <a:solidFill>
                            <a:srgbClr val="FFFFFF"/>
                          </a:solidFill>
                          <a:effectLst/>
                          <a:latin typeface="+mn-lt"/>
                          <a:ea typeface="Calibri" panose="020F0502020204030204" pitchFamily="34" charset="0"/>
                          <a:cs typeface="Times New Roman" panose="02020603050405020304" pitchFamily="18" charset="0"/>
                        </a:rPr>
                        <a:t>  ÖNERİLEN</a:t>
                      </a:r>
                      <a:endParaRPr lang="en-US" sz="16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n-US"/>
                    </a:p>
                  </a:txBody>
                  <a:tcPr/>
                </a:tc>
                <a:tc gridSpan="2">
                  <a:txBody>
                    <a:bodyPr/>
                    <a:lstStyle/>
                    <a:p>
                      <a:pPr algn="ctr">
                        <a:lnSpc>
                          <a:spcPct val="115000"/>
                        </a:lnSpc>
                        <a:spcAft>
                          <a:spcPts val="1000"/>
                        </a:spcAft>
                      </a:pPr>
                      <a:r>
                        <a:rPr lang="tr-TR" sz="1050" dirty="0">
                          <a:effectLst/>
                          <a:latin typeface="+mn-lt"/>
                          <a:ea typeface="Calibri" panose="020F0502020204030204" pitchFamily="34" charset="0"/>
                          <a:cs typeface="Times New Roman" panose="02020603050405020304" pitchFamily="18" charset="0"/>
                        </a:rPr>
                        <a:t> </a:t>
                      </a:r>
                      <a:endParaRPr lang="en-US" sz="1050" dirty="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050" dirty="0">
                          <a:solidFill>
                            <a:srgbClr val="000000"/>
                          </a:solidFill>
                          <a:effectLst/>
                          <a:latin typeface="+mn-lt"/>
                          <a:ea typeface="Calibri" panose="020F0502020204030204" pitchFamily="34" charset="0"/>
                          <a:cs typeface="Times New Roman" panose="02020603050405020304" pitchFamily="18" charset="0"/>
                        </a:rPr>
                        <a:t>Gereğinde İKS*/Formoterol</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pPr algn="ctr">
                        <a:lnSpc>
                          <a:spcPct val="115000"/>
                        </a:lnSpc>
                        <a:spcAft>
                          <a:spcPts val="1000"/>
                        </a:spcAft>
                      </a:pPr>
                      <a:r>
                        <a:rPr lang="tr-TR" sz="1000">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000">
                          <a:solidFill>
                            <a:srgbClr val="000000"/>
                          </a:solidFill>
                          <a:effectLst/>
                          <a:latin typeface="+mn-lt"/>
                          <a:ea typeface="Calibri" panose="020F0502020204030204" pitchFamily="34" charset="0"/>
                          <a:cs typeface="Times New Roman" panose="02020603050405020304" pitchFamily="18" charset="0"/>
                        </a:rPr>
                        <a:t>Gereğinde İKS*/Formoterol</a:t>
                      </a: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pPr algn="ctr">
                        <a:lnSpc>
                          <a:spcPct val="115000"/>
                        </a:lnSpc>
                        <a:spcAft>
                          <a:spcPts val="1000"/>
                        </a:spcAft>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42310204"/>
                  </a:ext>
                </a:extLst>
              </a:tr>
              <a:tr h="1178085">
                <a:tc vMerge="1">
                  <a:txBody>
                    <a:bodyPr/>
                    <a:lstStyle/>
                    <a:p>
                      <a:endParaRPr lang="en-US"/>
                    </a:p>
                  </a:txBody>
                  <a:tcPr/>
                </a:tc>
                <a:tc gridSpan="2">
                  <a:txBody>
                    <a:bodyPr/>
                    <a:lstStyle/>
                    <a:p>
                      <a:pPr algn="ctr">
                        <a:lnSpc>
                          <a:spcPct val="115000"/>
                        </a:lnSpc>
                        <a:spcAft>
                          <a:spcPts val="1000"/>
                        </a:spcAft>
                      </a:pPr>
                      <a:r>
                        <a:rPr lang="tr-TR" sz="14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4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SimSun" panose="02010600030101010101" pitchFamily="2" charset="-122"/>
                        <a:cs typeface="Times New Roman" panose="02020603050405020304" pitchFamily="18" charset="0"/>
                      </a:endParaRPr>
                    </a:p>
                    <a:p>
                      <a:pPr algn="ctr">
                        <a:lnSpc>
                          <a:spcPct val="115000"/>
                        </a:lnSpc>
                        <a:spcAft>
                          <a:spcPts val="1000"/>
                        </a:spcAft>
                      </a:pPr>
                      <a:r>
                        <a:rPr lang="tr-TR" sz="1400" b="1" dirty="0">
                          <a:solidFill>
                            <a:srgbClr val="000000"/>
                          </a:solidFill>
                          <a:effectLst/>
                          <a:latin typeface="+mn-lt"/>
                          <a:ea typeface="Calibri" panose="020F0502020204030204" pitchFamily="34" charset="0"/>
                          <a:cs typeface="Times New Roman" panose="02020603050405020304" pitchFamily="18" charset="0"/>
                        </a:rPr>
                        <a:t>DİĞER SEÇENEK</a:t>
                      </a:r>
                      <a:endParaRPr lang="en-US" sz="16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hMerge="1">
                  <a:txBody>
                    <a:bodyPr/>
                    <a:lstStyle/>
                    <a:p>
                      <a:endParaRPr lang="en-US"/>
                    </a:p>
                  </a:txBody>
                  <a:tcPr/>
                </a:tc>
                <a:tc gridSpan="2">
                  <a:txBody>
                    <a:bodyPr/>
                    <a:lstStyle/>
                    <a:p>
                      <a:pPr algn="ctr">
                        <a:lnSpc>
                          <a:spcPct val="115000"/>
                        </a:lnSpc>
                        <a:spcAft>
                          <a:spcPts val="1000"/>
                        </a:spcAft>
                      </a:pPr>
                      <a:r>
                        <a:rPr lang="tr-TR" sz="1050">
                          <a:solidFill>
                            <a:srgbClr val="000000"/>
                          </a:solidFill>
                          <a:effectLst/>
                          <a:latin typeface="+mn-lt"/>
                          <a:ea typeface="Calibri" panose="020F0502020204030204" pitchFamily="34" charset="0"/>
                          <a:cs typeface="Times New Roman" panose="02020603050405020304" pitchFamily="18" charset="0"/>
                        </a:rPr>
                        <a:t>Gereğinde SABA+ İKS*</a:t>
                      </a:r>
                      <a:endParaRPr lang="en-US" sz="105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hMerge="1">
                  <a:txBody>
                    <a:bodyPr/>
                    <a:lstStyle/>
                    <a:p>
                      <a:pPr algn="ctr">
                        <a:lnSpc>
                          <a:spcPct val="115000"/>
                        </a:lnSpc>
                        <a:spcAft>
                          <a:spcPts val="1000"/>
                        </a:spcAft>
                      </a:pPr>
                      <a:r>
                        <a:rPr lang="tr-TR" sz="1000">
                          <a:solidFill>
                            <a:srgbClr val="000000"/>
                          </a:solidFill>
                          <a:effectLst/>
                          <a:latin typeface="+mn-lt"/>
                          <a:ea typeface="Calibri" panose="020F0502020204030204" pitchFamily="34" charset="0"/>
                          <a:cs typeface="Times New Roman" panose="02020603050405020304" pitchFamily="18" charset="0"/>
                        </a:rPr>
                        <a:t>Gereğinde SABA+ İKS*</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3. Lökotrien reseptör antagonisti</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veya</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4. Gereğinde SABA+ İKS </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1. Orta doz İKS</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veya</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2. Düşük doz İKS+ Lökotrien Reseptör Antagonisti** </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a:lnSpc>
                          <a:spcPct val="100000"/>
                        </a:lnSpc>
                        <a:spcAft>
                          <a:spcPts val="1000"/>
                        </a:spcAft>
                      </a:pPr>
                      <a:r>
                        <a:rPr lang="tr-TR" sz="800" dirty="0">
                          <a:effectLst/>
                          <a:latin typeface="+mn-lt"/>
                          <a:ea typeface="Calibri" panose="020F0502020204030204" pitchFamily="34" charset="0"/>
                          <a:cs typeface="Times New Roman" panose="02020603050405020304" pitchFamily="18" charset="0"/>
                        </a:rPr>
                        <a:t> </a:t>
                      </a:r>
                      <a:r>
                        <a:rPr lang="tr-TR" sz="1000" dirty="0">
                          <a:solidFill>
                            <a:srgbClr val="000000"/>
                          </a:solidFill>
                          <a:effectLst/>
                          <a:latin typeface="+mn-lt"/>
                          <a:ea typeface="Calibri" panose="020F0502020204030204" pitchFamily="34" charset="0"/>
                          <a:cs typeface="Times New Roman" panose="02020603050405020304" pitchFamily="18" charset="0"/>
                        </a:rPr>
                        <a:t>Yüksek doz İKS veya ilave tedavi olarak </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1. LAMA</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veya </a:t>
                      </a:r>
                      <a:endParaRPr lang="en-US" sz="1050" dirty="0">
                        <a:effectLst/>
                        <a:latin typeface="+mn-lt"/>
                        <a:ea typeface="SimSun" panose="02010600030101010101" pitchFamily="2" charset="-122"/>
                        <a:cs typeface="Times New Roman" panose="02020603050405020304" pitchFamily="18" charset="0"/>
                      </a:endParaRPr>
                    </a:p>
                    <a:p>
                      <a:pPr>
                        <a:lnSpc>
                          <a:spcPct val="100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2. Lokotrien Reseptör Antagonisti </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a:lnSpc>
                          <a:spcPct val="115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Yan etkileri göz önünde bulundurarak düşük doz oral  kortikosteoid başla</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extLst>
                  <a:ext uri="{0D108BD9-81ED-4DB2-BD59-A6C34878D82A}">
                    <a16:rowId xmlns:a16="http://schemas.microsoft.com/office/drawing/2014/main" val="1917412288"/>
                  </a:ext>
                </a:extLst>
              </a:tr>
              <a:tr h="815432">
                <a:tc rowSpan="2">
                  <a:txBody>
                    <a:bodyPr/>
                    <a:lstStyle/>
                    <a:p>
                      <a:pPr marL="71755" marR="71755" algn="ctr">
                        <a:lnSpc>
                          <a:spcPct val="115000"/>
                        </a:lnSpc>
                        <a:spcAft>
                          <a:spcPts val="1000"/>
                        </a:spcAft>
                      </a:pPr>
                      <a:r>
                        <a:rPr lang="tr-TR" sz="1600" b="1">
                          <a:solidFill>
                            <a:srgbClr val="FFFFFF"/>
                          </a:solidFill>
                          <a:effectLst/>
                          <a:latin typeface="+mn-lt"/>
                          <a:ea typeface="Calibri" panose="020F0502020204030204" pitchFamily="34" charset="0"/>
                          <a:cs typeface="Times New Roman" panose="02020603050405020304" pitchFamily="18" charset="0"/>
                        </a:rPr>
                        <a:t>Semptom Giderici</a:t>
                      </a:r>
                      <a:endParaRPr lang="en-US" sz="1600">
                        <a:effectLst/>
                        <a:latin typeface="+mn-lt"/>
                        <a:ea typeface="SimSun" panose="02010600030101010101" pitchFamily="2" charset="-122"/>
                        <a:cs typeface="Times New Roman" panose="02020603050405020304" pitchFamily="18" charset="0"/>
                      </a:endParaRPr>
                    </a:p>
                  </a:txBody>
                  <a:tcPr marL="25682" marR="2568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002060"/>
                    </a:solidFill>
                  </a:tcPr>
                </a:tc>
                <a:tc gridSpan="2">
                  <a:txBody>
                    <a:bodyPr/>
                    <a:lstStyle/>
                    <a:p>
                      <a:pPr algn="ctr">
                        <a:lnSpc>
                          <a:spcPct val="115000"/>
                        </a:lnSpc>
                        <a:spcAft>
                          <a:spcPts val="1000"/>
                        </a:spcAft>
                      </a:pPr>
                      <a:r>
                        <a:rPr lang="tr-TR" sz="1100" b="1" dirty="0">
                          <a:effectLst/>
                          <a:latin typeface="+mn-lt"/>
                          <a:ea typeface="Calibri" panose="020F0502020204030204" pitchFamily="34" charset="0"/>
                          <a:cs typeface="Times New Roman" panose="02020603050405020304" pitchFamily="18" charset="0"/>
                        </a:rPr>
                        <a:t> </a:t>
                      </a:r>
                      <a:endParaRPr lang="en-US"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1000"/>
                        </a:spcAft>
                      </a:pPr>
                      <a:r>
                        <a:rPr lang="tr-TR" sz="1400" b="1" dirty="0">
                          <a:solidFill>
                            <a:srgbClr val="FFFFFF"/>
                          </a:solidFill>
                          <a:effectLst/>
                          <a:latin typeface="+mn-lt"/>
                          <a:ea typeface="Calibri" panose="020F0502020204030204" pitchFamily="34" charset="0"/>
                          <a:cs typeface="Times New Roman" panose="02020603050405020304" pitchFamily="18" charset="0"/>
                        </a:rPr>
                        <a:t>ÖNERİLEN</a:t>
                      </a:r>
                      <a:endParaRPr lang="en-US" sz="1400" b="1" dirty="0">
                        <a:solidFill>
                          <a:srgbClr val="FFFFFF"/>
                        </a:solidFill>
                        <a:effectLst/>
                        <a:latin typeface="+mn-lt"/>
                        <a:ea typeface="Calibri" panose="020F0502020204030204" pitchFamily="34" charset="0"/>
                        <a:cs typeface="Times New Roman" panose="02020603050405020304" pitchFamily="18" charset="0"/>
                      </a:endParaRPr>
                    </a:p>
                    <a:p>
                      <a:pPr algn="ctr">
                        <a:lnSpc>
                          <a:spcPct val="115000"/>
                        </a:lnSpc>
                        <a:spcAft>
                          <a:spcPts val="1000"/>
                        </a:spcAft>
                      </a:pPr>
                      <a:endParaRPr lang="en-US" sz="6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n-US"/>
                    </a:p>
                  </a:txBody>
                  <a:tcPr/>
                </a:tc>
                <a:tc gridSpan="3">
                  <a:txBody>
                    <a:bodyPr/>
                    <a:lstStyle/>
                    <a:p>
                      <a:pPr algn="ctr">
                        <a:lnSpc>
                          <a:spcPct val="115000"/>
                        </a:lnSpc>
                        <a:spcAft>
                          <a:spcPts val="1000"/>
                        </a:spcAft>
                      </a:pPr>
                      <a:r>
                        <a:rPr lang="tr-TR" sz="1050" dirty="0">
                          <a:solidFill>
                            <a:srgbClr val="000000"/>
                          </a:solidFill>
                          <a:effectLst/>
                          <a:latin typeface="+mn-lt"/>
                          <a:ea typeface="Calibri" panose="020F0502020204030204" pitchFamily="34" charset="0"/>
                          <a:cs typeface="Times New Roman" panose="02020603050405020304" pitchFamily="18" charset="0"/>
                        </a:rPr>
                        <a:t>Gereğinde düşük doz İKS/Formoterol</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pPr>
                        <a:lnSpc>
                          <a:spcPct val="115000"/>
                        </a:lnSpc>
                        <a:spcAft>
                          <a:spcPts val="1000"/>
                        </a:spcAft>
                      </a:pPr>
                      <a:r>
                        <a:rPr lang="tr-TR" sz="1000">
                          <a:solidFill>
                            <a:srgbClr val="000000"/>
                          </a:solidFill>
                          <a:effectLst/>
                          <a:latin typeface="+mn-lt"/>
                          <a:ea typeface="Calibri" panose="020F0502020204030204" pitchFamily="34" charset="0"/>
                          <a:cs typeface="Times New Roman" panose="02020603050405020304" pitchFamily="18" charset="0"/>
                        </a:rPr>
                        <a:t>Gereğinde düşük doz İKS/Formoterol</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endParaRPr lang="en-US"/>
                    </a:p>
                  </a:txBody>
                  <a:tcPr/>
                </a:tc>
                <a:tc gridSpan="3">
                  <a:txBody>
                    <a:bodyPr/>
                    <a:lstStyle/>
                    <a:p>
                      <a:pPr algn="ctr">
                        <a:lnSpc>
                          <a:spcPct val="115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İdame tedavisinde İKS**/Formoterol alan olgular için gereğinde düşük doz İKS/Formoterol</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2666603"/>
                  </a:ext>
                </a:extLst>
              </a:tr>
              <a:tr h="238039">
                <a:tc vMerge="1">
                  <a:txBody>
                    <a:bodyPr/>
                    <a:lstStyle/>
                    <a:p>
                      <a:endParaRPr lang="en-US"/>
                    </a:p>
                  </a:txBody>
                  <a:tcPr/>
                </a:tc>
                <a:tc gridSpan="2">
                  <a:txBody>
                    <a:bodyPr/>
                    <a:lstStyle/>
                    <a:p>
                      <a:pPr algn="ctr">
                        <a:lnSpc>
                          <a:spcPct val="115000"/>
                        </a:lnSpc>
                        <a:spcAft>
                          <a:spcPts val="1000"/>
                        </a:spcAft>
                      </a:pPr>
                      <a:r>
                        <a:rPr lang="tr-TR" sz="1400" b="1" dirty="0">
                          <a:solidFill>
                            <a:srgbClr val="000000"/>
                          </a:solidFill>
                          <a:effectLst/>
                          <a:latin typeface="+mn-lt"/>
                          <a:ea typeface="Calibri" panose="020F0502020204030204" pitchFamily="34" charset="0"/>
                          <a:cs typeface="Times New Roman" panose="02020603050405020304" pitchFamily="18" charset="0"/>
                        </a:rPr>
                        <a:t>DİĞER SEÇENEK</a:t>
                      </a:r>
                      <a:endParaRPr lang="en-US" sz="1400" dirty="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gridSpan="2">
                  <a:txBody>
                    <a:bodyPr/>
                    <a:lstStyle/>
                    <a:p>
                      <a:pPr algn="ctr">
                        <a:lnSpc>
                          <a:spcPct val="115000"/>
                        </a:lnSpc>
                        <a:spcAft>
                          <a:spcPts val="1000"/>
                        </a:spcAft>
                      </a:pPr>
                      <a:r>
                        <a:rPr lang="tr-TR" sz="1400" dirty="0">
                          <a:effectLst/>
                          <a:latin typeface="+mn-lt"/>
                          <a:ea typeface="Calibri" panose="020F0502020204030204" pitchFamily="34"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hMerge="1">
                  <a:txBody>
                    <a:bodyPr/>
                    <a:lstStyle/>
                    <a:p>
                      <a:pPr algn="ctr">
                        <a:lnSpc>
                          <a:spcPct val="115000"/>
                        </a:lnSpc>
                        <a:spcAft>
                          <a:spcPts val="1000"/>
                        </a:spcAft>
                      </a:pPr>
                      <a:r>
                        <a:rPr lang="tr-TR" sz="1000">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ctr">
                        <a:lnSpc>
                          <a:spcPct val="115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SABA (sürekli IKS alımı varsa)</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AEEF3"/>
                    </a:solidFill>
                  </a:tcPr>
                </a:tc>
                <a:tc gridSpan="3">
                  <a:txBody>
                    <a:bodyPr/>
                    <a:lstStyle/>
                    <a:p>
                      <a:pPr algn="ctr">
                        <a:lnSpc>
                          <a:spcPct val="115000"/>
                        </a:lnSpc>
                        <a:spcAft>
                          <a:spcPts val="1000"/>
                        </a:spcAft>
                      </a:pPr>
                      <a:r>
                        <a:rPr lang="tr-TR" sz="1000" dirty="0">
                          <a:solidFill>
                            <a:srgbClr val="000000"/>
                          </a:solidFill>
                          <a:effectLst/>
                          <a:latin typeface="+mn-lt"/>
                          <a:ea typeface="Calibri" panose="020F0502020204030204" pitchFamily="34" charset="0"/>
                          <a:cs typeface="Times New Roman" panose="02020603050405020304" pitchFamily="18" charset="0"/>
                        </a:rPr>
                        <a:t>İdame Tedavisinde İKS**/LABA (formoterol dışı) alan olgularda gereğinde SABA</a:t>
                      </a:r>
                      <a:endParaRPr lang="en-US" sz="105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DBD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4457559"/>
                  </a:ext>
                </a:extLst>
              </a:tr>
              <a:tr h="243340">
                <a:tc gridSpan="9">
                  <a:txBody>
                    <a:bodyPr/>
                    <a:lstStyle/>
                    <a:p>
                      <a:pPr algn="just">
                        <a:lnSpc>
                          <a:spcPct val="115000"/>
                        </a:lnSpc>
                      </a:pPr>
                      <a:endParaRPr lang="en-US" sz="500" dirty="0">
                        <a:effectLst/>
                        <a:latin typeface="+mn-lt"/>
                        <a:ea typeface="SimSun" panose="02010600030101010101" pitchFamily="2" charset="-122"/>
                        <a:cs typeface="Times New Roman" panose="02020603050405020304" pitchFamily="18" charset="0"/>
                      </a:endParaRPr>
                    </a:p>
                    <a:p>
                      <a:pPr algn="just">
                        <a:lnSpc>
                          <a:spcPct val="115000"/>
                        </a:lnSpc>
                      </a:pPr>
                      <a:r>
                        <a:rPr lang="en-US" sz="900" dirty="0">
                          <a:effectLst/>
                          <a:latin typeface="+mn-lt"/>
                          <a:ea typeface="Calibri" panose="020F0502020204030204" pitchFamily="34" charset="0"/>
                          <a:cs typeface="Times New Roman" panose="02020603050405020304" pitchFamily="18" charset="0"/>
                        </a:rPr>
                        <a:t>                                                                                                     </a:t>
                      </a:r>
                      <a:r>
                        <a:rPr lang="tr-TR" sz="900" dirty="0">
                          <a:effectLst/>
                          <a:latin typeface="+mn-lt"/>
                          <a:ea typeface="Calibri" panose="020F0502020204030204" pitchFamily="34" charset="0"/>
                          <a:cs typeface="Times New Roman" panose="02020603050405020304" pitchFamily="18" charset="0"/>
                        </a:rPr>
                        <a:t>*Budenosid içeren kombinasyonlar</a:t>
                      </a:r>
                      <a:r>
                        <a:rPr lang="tr-TR" sz="900" dirty="0">
                          <a:effectLst/>
                          <a:latin typeface="+mn-lt"/>
                          <a:ea typeface="SimSun" panose="02010600030101010101" pitchFamily="2" charset="-122"/>
                          <a:cs typeface="Times New Roman" panose="02020603050405020304" pitchFamily="18" charset="0"/>
                        </a:rPr>
                        <a:t> </a:t>
                      </a:r>
                      <a:r>
                        <a:rPr lang="tr-TR" sz="900" dirty="0">
                          <a:effectLst/>
                          <a:latin typeface="+mn-lt"/>
                          <a:ea typeface="Calibri" panose="020F0502020204030204" pitchFamily="34" charset="0"/>
                          <a:cs typeface="Times New Roman" panose="02020603050405020304" pitchFamily="18" charset="0"/>
                        </a:rPr>
                        <a:t> </a:t>
                      </a:r>
                      <a:r>
                        <a:rPr lang="tr-TR" sz="900" dirty="0">
                          <a:effectLst/>
                          <a:latin typeface="+mn-lt"/>
                          <a:ea typeface="SimSun" panose="02010600030101010101" pitchFamily="2" charset="-122"/>
                          <a:cs typeface="Times New Roman" panose="02020603050405020304" pitchFamily="18" charset="0"/>
                        </a:rPr>
                        <a:t> </a:t>
                      </a:r>
                      <a:r>
                        <a:rPr lang="tr-TR" sz="900" dirty="0">
                          <a:effectLst/>
                          <a:latin typeface="+mn-lt"/>
                          <a:ea typeface="Calibri" panose="020F0502020204030204" pitchFamily="34" charset="0"/>
                          <a:cs typeface="Times New Roman" panose="02020603050405020304" pitchFamily="18" charset="0"/>
                        </a:rPr>
                        <a:t>           </a:t>
                      </a:r>
                      <a:r>
                        <a:rPr lang="en-US" sz="900" dirty="0">
                          <a:effectLst/>
                          <a:latin typeface="+mn-lt"/>
                          <a:ea typeface="Calibri" panose="020F0502020204030204" pitchFamily="34" charset="0"/>
                          <a:cs typeface="Times New Roman" panose="02020603050405020304" pitchFamily="18" charset="0"/>
                        </a:rPr>
                        <a:t>  </a:t>
                      </a:r>
                      <a:r>
                        <a:rPr lang="tr-TR" sz="900" dirty="0">
                          <a:effectLst/>
                          <a:latin typeface="+mn-lt"/>
                          <a:ea typeface="Calibri" panose="020F0502020204030204" pitchFamily="34" charset="0"/>
                          <a:cs typeface="Times New Roman" panose="02020603050405020304" pitchFamily="18" charset="0"/>
                        </a:rPr>
                        <a:t>** Budenosid veya beklometazon</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a:noFill/>
                    </a:lnL>
                    <a:lnR>
                      <a:noFill/>
                    </a:lnR>
                    <a:lnT>
                      <a:noFill/>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913787"/>
                  </a:ext>
                </a:extLst>
              </a:tr>
              <a:tr h="163771">
                <a:tc gridSpan="4">
                  <a:txBody>
                    <a:bodyPr/>
                    <a:lstStyle/>
                    <a:p>
                      <a:pPr algn="ctr">
                        <a:lnSpc>
                          <a:spcPct val="115000"/>
                        </a:lnSpc>
                      </a:pPr>
                      <a:r>
                        <a:rPr lang="tr-TR" sz="9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hMerge="1">
                  <a:txBody>
                    <a:bodyPr/>
                    <a:lstStyle/>
                    <a:p>
                      <a:endParaRPr lang="en-US"/>
                    </a:p>
                  </a:txBody>
                  <a:tcPr/>
                </a:tc>
                <a:tc hMerge="1">
                  <a:txBody>
                    <a:bodyPr/>
                    <a:lstStyle/>
                    <a:p>
                      <a:endParaRPr lang="en-US"/>
                    </a:p>
                  </a:txBody>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gridSpan="5">
                  <a:txBody>
                    <a:bodyPr/>
                    <a:lstStyle/>
                    <a:p>
                      <a:pPr>
                        <a:lnSpc>
                          <a:spcPct val="115000"/>
                        </a:lnSpc>
                      </a:pPr>
                      <a:r>
                        <a:rPr lang="tr-TR" sz="900" dirty="0">
                          <a:solidFill>
                            <a:srgbClr val="000000"/>
                          </a:solidFill>
                          <a:effectLst/>
                          <a:latin typeface="+mn-lt"/>
                          <a:ea typeface="Calibri" panose="020F0502020204030204" pitchFamily="34" charset="0"/>
                          <a:cs typeface="Times New Roman" panose="02020603050405020304" pitchFamily="18" charset="0"/>
                        </a:rPr>
                        <a:t>Birinci basamak sağlık kuruluşunda çalışan hekimler için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4740986"/>
                  </a:ext>
                </a:extLst>
              </a:tr>
              <a:tr h="153020">
                <a:tc gridSpan="4">
                  <a:txBody>
                    <a:bodyPr/>
                    <a:lstStyle/>
                    <a:p>
                      <a:pPr algn="ctr">
                        <a:lnSpc>
                          <a:spcPct val="115000"/>
                        </a:lnSpc>
                      </a:pPr>
                      <a:r>
                        <a:rPr lang="tr-TR" sz="900" b="1">
                          <a:effectLst/>
                          <a:latin typeface="+mn-lt"/>
                          <a:ea typeface="Calibri" panose="020F0502020204030204" pitchFamily="34" charset="0"/>
                          <a:cs typeface="Times New Roman" panose="02020603050405020304" pitchFamily="18" charset="0"/>
                        </a:rPr>
                        <a:t> </a:t>
                      </a:r>
                      <a:endParaRPr lang="en-US" sz="1000">
                        <a:effectLst/>
                        <a:latin typeface="+mn-lt"/>
                        <a:ea typeface="SimSun" panose="02010600030101010101" pitchFamily="2" charset="-122"/>
                        <a:cs typeface="Times New Roman" panose="02020603050405020304" pitchFamily="18" charset="0"/>
                      </a:endParaRPr>
                    </a:p>
                  </a:txBody>
                  <a:tcPr marL="25682" marR="25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gridSpan="5">
                  <a:txBody>
                    <a:bodyPr/>
                    <a:lstStyle/>
                    <a:p>
                      <a:pPr>
                        <a:lnSpc>
                          <a:spcPct val="115000"/>
                        </a:lnSpc>
                      </a:pPr>
                      <a:r>
                        <a:rPr lang="tr-TR" sz="900" dirty="0">
                          <a:solidFill>
                            <a:srgbClr val="000000"/>
                          </a:solidFill>
                          <a:effectLst/>
                          <a:latin typeface="+mn-lt"/>
                          <a:ea typeface="Calibri" panose="020F0502020204030204" pitchFamily="34" charset="0"/>
                          <a:cs typeface="Times New Roman" panose="02020603050405020304" pitchFamily="18" charset="0"/>
                        </a:rPr>
                        <a:t>Göğüs Hastalıkları/İmmünoloji&amp;Allerji/İç hastalıkları/Pediatri Uzmanları İçin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47406"/>
                  </a:ext>
                </a:extLst>
              </a:tr>
              <a:tr h="153020">
                <a:tc gridSpan="4">
                  <a:txBody>
                    <a:bodyPr/>
                    <a:lstStyle/>
                    <a:p>
                      <a:pPr algn="ctr">
                        <a:lnSpc>
                          <a:spcPct val="115000"/>
                        </a:lnSpc>
                      </a:pPr>
                      <a:r>
                        <a:rPr lang="tr-TR" sz="900" b="1" dirty="0">
                          <a:effectLst/>
                          <a:latin typeface="+mn-lt"/>
                          <a:ea typeface="Calibri" panose="020F0502020204030204" pitchFamily="34" charset="0"/>
                          <a:cs typeface="Times New Roman" panose="02020603050405020304" pitchFamily="18" charset="0"/>
                        </a:rPr>
                        <a:t>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7D7D"/>
                    </a:solidFill>
                  </a:tcPr>
                </a:tc>
                <a:tc hMerge="1">
                  <a:txBody>
                    <a:bodyPr/>
                    <a:lstStyle/>
                    <a:p>
                      <a:endParaRPr lang="en-US"/>
                    </a:p>
                  </a:txBody>
                  <a:tcPr/>
                </a:tc>
                <a:tc hMerge="1">
                  <a:txBody>
                    <a:bodyPr/>
                    <a:lstStyle/>
                    <a:p>
                      <a:endParaRPr lang="en-US"/>
                    </a:p>
                  </a:txBody>
                  <a:tcPr/>
                </a:tc>
                <a:tc hMerge="1">
                  <a:txBody>
                    <a:bodyPr/>
                    <a:lstStyle/>
                    <a:p>
                      <a:pPr algn="ctr">
                        <a:lnSpc>
                          <a:spcPct val="115000"/>
                        </a:lnSpc>
                      </a:pPr>
                      <a:endParaRPr lang="en-US" sz="1000">
                        <a:effectLst/>
                        <a:latin typeface="+mn-lt"/>
                        <a:ea typeface="SimSun" panose="02010600030101010101" pitchFamily="2" charset="-122"/>
                        <a:cs typeface="Times New Roman" panose="02020603050405020304" pitchFamily="18" charset="0"/>
                      </a:endParaRPr>
                    </a:p>
                  </a:txBody>
                  <a:tcPr marL="25682" marR="256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7D7D"/>
                    </a:solidFill>
                  </a:tcPr>
                </a:tc>
                <a:tc gridSpan="5">
                  <a:txBody>
                    <a:bodyPr/>
                    <a:lstStyle/>
                    <a:p>
                      <a:pPr>
                        <a:lnSpc>
                          <a:spcPct val="115000"/>
                        </a:lnSpc>
                      </a:pPr>
                      <a:r>
                        <a:rPr lang="tr-TR" sz="900" dirty="0">
                          <a:solidFill>
                            <a:srgbClr val="000000"/>
                          </a:solidFill>
                          <a:effectLst/>
                          <a:latin typeface="+mn-lt"/>
                          <a:ea typeface="Calibri" panose="020F0502020204030204" pitchFamily="34" charset="0"/>
                          <a:cs typeface="Times New Roman" panose="02020603050405020304" pitchFamily="18" charset="0"/>
                        </a:rPr>
                        <a:t>Astım konusunda deneyimli uzmanlar için </a:t>
                      </a:r>
                      <a:endParaRPr lang="en-US" sz="1000" dirty="0">
                        <a:effectLst/>
                        <a:latin typeface="+mn-lt"/>
                        <a:ea typeface="SimSun" panose="02010600030101010101" pitchFamily="2" charset="-122"/>
                        <a:cs typeface="Times New Roman" panose="02020603050405020304" pitchFamily="18" charset="0"/>
                      </a:endParaRPr>
                    </a:p>
                  </a:txBody>
                  <a:tcPr marL="25682" marR="2568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9395640"/>
                  </a:ext>
                </a:extLst>
              </a:tr>
            </a:tbl>
          </a:graphicData>
        </a:graphic>
      </p:graphicFrame>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lang="en-US" sz="2800" b="1" dirty="0" err="1">
                <a:solidFill>
                  <a:prstClr val="black">
                    <a:lumMod val="75000"/>
                    <a:lumOff val="25000"/>
                  </a:prstClr>
                </a:solidFill>
                <a:latin typeface="Calibri" panose="020F0502020204030204"/>
              </a:rPr>
              <a:t>Tedavisinde</a:t>
            </a:r>
            <a:r>
              <a:rPr lang="en-US" sz="2800" b="1" dirty="0">
                <a:solidFill>
                  <a:prstClr val="black">
                    <a:lumMod val="75000"/>
                    <a:lumOff val="25000"/>
                  </a:prstClr>
                </a:solidFill>
                <a:latin typeface="Calibri" panose="020F0502020204030204"/>
              </a:rPr>
              <a:t> Basamak Tedavisi </a:t>
            </a:r>
            <a:r>
              <a:rPr lang="en-US" sz="2800" b="1" dirty="0" err="1">
                <a:solidFill>
                  <a:prstClr val="black">
                    <a:lumMod val="75000"/>
                    <a:lumOff val="25000"/>
                  </a:prstClr>
                </a:solidFill>
                <a:latin typeface="Calibri" panose="020F0502020204030204"/>
              </a:rPr>
              <a:t>Uygulaması</a:t>
            </a:r>
            <a:endParaRPr lang="tr-TR" sz="2800" b="1" dirty="0">
              <a:solidFill>
                <a:prstClr val="black">
                  <a:lumMod val="75000"/>
                  <a:lumOff val="25000"/>
                </a:prstClr>
              </a:solidFill>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107947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3667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Basamağına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Karar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Verme</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79E8DA0E-F60B-4428-B815-8E7419E62A06}"/>
              </a:ext>
            </a:extLst>
          </p:cNvPr>
          <p:cNvGraphicFramePr/>
          <p:nvPr>
            <p:extLst/>
          </p:nvPr>
        </p:nvGraphicFramePr>
        <p:xfrm>
          <a:off x="435118" y="1419038"/>
          <a:ext cx="4067726" cy="3953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8DD410D-B8C2-4AEE-91E2-2146E00F29D7}"/>
              </a:ext>
            </a:extLst>
          </p:cNvPr>
          <p:cNvGraphicFramePr/>
          <p:nvPr>
            <p:extLst/>
          </p:nvPr>
        </p:nvGraphicFramePr>
        <p:xfrm>
          <a:off x="8329612" y="1209833"/>
          <a:ext cx="3241532" cy="42255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0CA64EC7-C7BA-483C-A624-22B02D226637}"/>
              </a:ext>
            </a:extLst>
          </p:cNvPr>
          <p:cNvGraphicFramePr/>
          <p:nvPr>
            <p:extLst/>
          </p:nvPr>
        </p:nvGraphicFramePr>
        <p:xfrm>
          <a:off x="4504775" y="1419038"/>
          <a:ext cx="4067726" cy="39306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756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5" grpId="0">
        <p:bldAsOne/>
      </p:bldGraphic>
      <p:bldGraphic spid="6"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951C7166-D108-4F75-99E4-82BCA450D360}"/>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660167"/>
            <a:ext cx="10586513" cy="3970318"/>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Basamak İnme;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Basamak inerken hastanın </a:t>
            </a:r>
            <a:r>
              <a:rPr kumimoji="0" lang="tr-TR"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ilgili </a:t>
            </a:r>
            <a:r>
              <a:rPr kumimoji="0" lang="tr-TR" sz="2400" b="0" i="0" u="none" strike="noStrike" kern="1200" cap="none" spc="0" normalizeH="0" baseline="0" noProof="0" smtClean="0">
                <a:ln>
                  <a:noFill/>
                </a:ln>
                <a:solidFill>
                  <a:prstClr val="black">
                    <a:lumMod val="75000"/>
                    <a:lumOff val="25000"/>
                  </a:prstClr>
                </a:solidFill>
                <a:effectLst/>
                <a:uLnTx/>
                <a:uFillTx/>
                <a:latin typeface="Calibri" panose="020F0502020204030204"/>
                <a:ea typeface="+mn-ea"/>
                <a:cs typeface="+mn-cs"/>
              </a:rPr>
              <a:t>basamakta,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 az 3 ay astımının kontrol altında olması ve astım atağı için risk faktörü taşımıyor olması gerekir.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Orta/yüksek doz inhale kortikosteroid yanında ikinci bir kontrol                            edici ilaç alan hastalarda basamak inerken, öncelikle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inhale</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kortikosteroid dozu %50 azaltılır.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78017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Basamağı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İnme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2"/>
          <a:srcRect r="6956" b="11023"/>
          <a:stretch/>
        </p:blipFill>
        <p:spPr>
          <a:xfrm>
            <a:off x="9109369" y="3569741"/>
            <a:ext cx="2000582" cy="1969884"/>
          </a:xfrm>
          <a:prstGeom prst="rect">
            <a:avLst/>
          </a:prstGeom>
        </p:spPr>
      </p:pic>
      <p:cxnSp>
        <p:nvCxnSpPr>
          <p:cNvPr id="7" name="Düz Ok Bağlayıcısı 6"/>
          <p:cNvCxnSpPr/>
          <p:nvPr/>
        </p:nvCxnSpPr>
        <p:spPr>
          <a:xfrm>
            <a:off x="10223894" y="4868715"/>
            <a:ext cx="462641" cy="459966"/>
          </a:xfrm>
          <a:prstGeom prst="straightConnector1">
            <a:avLst/>
          </a:prstGeom>
          <a:ln w="28575">
            <a:tailEnd type="triangle"/>
          </a:ln>
          <a:scene3d>
            <a:camera prst="orthographicFront"/>
            <a:lightRig rig="soft" dir="t"/>
          </a:scene3d>
          <a:sp3d prstMaterial="flat"/>
        </p:spPr>
        <p:style>
          <a:lnRef idx="3">
            <a:schemeClr val="accent3"/>
          </a:lnRef>
          <a:fillRef idx="0">
            <a:schemeClr val="accent3"/>
          </a:fillRef>
          <a:effectRef idx="2">
            <a:schemeClr val="accent3"/>
          </a:effectRef>
          <a:fontRef idx="minor">
            <a:schemeClr val="tx1"/>
          </a:fontRef>
        </p:style>
      </p:cxn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4296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BC4D2DD-F774-4126-AFA5-A4AF5E721152}"/>
              </a:ext>
            </a:extLst>
          </p:cNvPr>
          <p:cNvSpPr txBox="1"/>
          <p:nvPr/>
        </p:nvSpPr>
        <p:spPr>
          <a:xfrm>
            <a:off x="675043" y="1225497"/>
            <a:ext cx="673262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56296" y="1574698"/>
            <a:ext cx="6651371" cy="3531736"/>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tr-TR" sz="2400" dirty="0">
                <a:solidFill>
                  <a:prstClr val="black">
                    <a:lumMod val="75000"/>
                    <a:lumOff val="25000"/>
                  </a:prstClr>
                </a:solidFill>
                <a:latin typeface="Calibri" panose="020F0502020204030204"/>
              </a:rPr>
              <a:t>A</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kciğer içi hava yollarında mikrobik olmayan bir tür iltihap nedeniyle hava yolu duvarının daralması sonucu ortaya çıkan kronik inflamatuvar bir akciğer hastalığıdır.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5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Diffüz, değişken, genellikle reverzible hava yolu obstrüksiyonu</a:t>
            </a:r>
            <a:r>
              <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görülür.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rPr>
              <a:t>Astım</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Dikdörtgen 3"/>
          <p:cNvSpPr/>
          <p:nvPr/>
        </p:nvSpPr>
        <p:spPr>
          <a:xfrm>
            <a:off x="675042" y="5700266"/>
            <a:ext cx="11435704" cy="340734"/>
          </a:xfrm>
          <a:prstGeom prst="rect">
            <a:avLst/>
          </a:prstGeom>
        </p:spPr>
        <p:txBody>
          <a:bodyPr wrap="square">
            <a:spAutoFit/>
          </a:bodyPr>
          <a:lstStyle/>
          <a:p>
            <a:pPr lvl="0" defTabSz="355600">
              <a:lnSpc>
                <a:spcPct val="150000"/>
              </a:lnSpc>
              <a:buClr>
                <a:srgbClr val="4BACC6"/>
              </a:buClr>
              <a:defRPr/>
            </a:pPr>
            <a:r>
              <a:rPr lang="tr-TR" sz="1200" dirty="0">
                <a:solidFill>
                  <a:prstClr val="black">
                    <a:lumMod val="75000"/>
                    <a:lumOff val="25000"/>
                  </a:prstClr>
                </a:solidFill>
              </a:rPr>
              <a:t>*Bronş etrafındaki düz kas kasılması, havayolu ödemi ve artmış mukus </a:t>
            </a:r>
            <a:r>
              <a:rPr lang="tr-TR" sz="1200" dirty="0" err="1">
                <a:solidFill>
                  <a:prstClr val="black">
                    <a:lumMod val="75000"/>
                    <a:lumOff val="25000"/>
                  </a:prstClr>
                </a:solidFill>
              </a:rPr>
              <a:t>sekresyonu</a:t>
            </a:r>
            <a:r>
              <a:rPr lang="tr-TR" sz="1200" dirty="0">
                <a:solidFill>
                  <a:prstClr val="black">
                    <a:lumMod val="75000"/>
                    <a:lumOff val="25000"/>
                  </a:prstClr>
                </a:solidFill>
              </a:rPr>
              <a:t> görülür.</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1359" y="1224986"/>
            <a:ext cx="2620108" cy="445841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26635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9EF6672-6A15-48EF-871A-2AA72C4E692B}"/>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861581"/>
            <a:ext cx="10586513" cy="341632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Basamak Yükseltme;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Basamak yükseltilmesinden önce tanının doğru olduğundan, hastanın ilaçlarını kullandığından, cihazı doğru kullandığından, tetikleyicilere karşı korunduğundan ve komorbiditelerinin tedavi edildiğinden emin olunmalıdır.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koşullar sağlanmış ise bir üst basamağa geçilir.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2977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Basamağı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Yükseltme</a:t>
            </a:r>
          </a:p>
        </p:txBody>
      </p:sp>
      <p:pic>
        <p:nvPicPr>
          <p:cNvPr id="4" name="Resim 3"/>
          <p:cNvPicPr>
            <a:picLocks noChangeAspect="1"/>
          </p:cNvPicPr>
          <p:nvPr/>
        </p:nvPicPr>
        <p:blipFill rotWithShape="1">
          <a:blip r:embed="rId2">
            <a:duotone>
              <a:schemeClr val="accent3">
                <a:shade val="45000"/>
                <a:satMod val="135000"/>
              </a:schemeClr>
              <a:prstClr val="white"/>
            </a:duotone>
          </a:blip>
          <a:srcRect b="5464"/>
          <a:stretch/>
        </p:blipFill>
        <p:spPr>
          <a:xfrm>
            <a:off x="9109369" y="3569741"/>
            <a:ext cx="2000582" cy="1969884"/>
          </a:xfrm>
          <a:prstGeom prst="rect">
            <a:avLst/>
          </a:prstGeom>
        </p:spPr>
      </p:pic>
      <p:cxnSp>
        <p:nvCxnSpPr>
          <p:cNvPr id="6" name="Düz Ok Bağlayıcısı 5"/>
          <p:cNvCxnSpPr/>
          <p:nvPr/>
        </p:nvCxnSpPr>
        <p:spPr>
          <a:xfrm flipV="1">
            <a:off x="9863394" y="4809110"/>
            <a:ext cx="492532" cy="570180"/>
          </a:xfrm>
          <a:prstGeom prst="straightConnector1">
            <a:avLst/>
          </a:prstGeom>
          <a:ln w="28575">
            <a:tailEnd type="triangle"/>
          </a:ln>
          <a:scene3d>
            <a:camera prst="orthographicFront"/>
            <a:lightRig rig="soft" dir="t"/>
          </a:scene3d>
          <a:sp3d prstMaterial="flat"/>
        </p:spPr>
        <p:style>
          <a:lnRef idx="3">
            <a:schemeClr val="accent3"/>
          </a:lnRef>
          <a:fillRef idx="0">
            <a:schemeClr val="accent3"/>
          </a:fillRef>
          <a:effectRef idx="2">
            <a:schemeClr val="accent3"/>
          </a:effectRef>
          <a:fontRef idx="minor">
            <a:schemeClr val="tx1"/>
          </a:fontRef>
        </p:style>
      </p:cxn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201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FE120CE6-5BE9-40FF-80C6-7D7EB3D389D7}"/>
              </a:ext>
            </a:extLst>
          </p:cNvPr>
          <p:cNvSpPr txBox="1"/>
          <p:nvPr/>
        </p:nvSpPr>
        <p:spPr>
          <a:xfrm>
            <a:off x="672657" y="1224751"/>
            <a:ext cx="5352127"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5865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Tedavi</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Düzenlerken İlaç Seçimi-1 </a:t>
            </a:r>
          </a:p>
        </p:txBody>
      </p:sp>
      <p:sp>
        <p:nvSpPr>
          <p:cNvPr id="2" name="Dikdörtgen 1">
            <a:extLst>
              <a:ext uri="{FF2B5EF4-FFF2-40B4-BE49-F238E27FC236}">
                <a16:creationId xmlns:a16="http://schemas.microsoft.com/office/drawing/2014/main" id="{FEFB7905-E09F-4E4E-A6B7-9498D6CA82B3}"/>
              </a:ext>
            </a:extLst>
          </p:cNvPr>
          <p:cNvSpPr/>
          <p:nvPr/>
        </p:nvSpPr>
        <p:spPr>
          <a:xfrm>
            <a:off x="769047" y="1523779"/>
            <a:ext cx="5255737" cy="372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Kurtarıcı İdame Tedavisi; </a:t>
            </a:r>
          </a:p>
          <a:p>
            <a:pPr marL="0" marR="0" lvl="0" indent="0" algn="l" defTabSz="914400" rtl="0" eaLnBrk="1" fontAlgn="base" latinLnBrk="0" hangingPunct="1">
              <a:lnSpc>
                <a:spcPct val="150000"/>
              </a:lnSpc>
              <a:spcBef>
                <a:spcPts val="600"/>
              </a:spcBef>
              <a:spcAft>
                <a:spcPts val="600"/>
              </a:spcAft>
              <a:buClrTx/>
              <a:buSzTx/>
              <a:buFontTx/>
              <a:buNone/>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Astım hastasının tedavisinde ilaç seçerken kurtarıcı idame tedavisi uygulama seçeneği/yöntemi seçilebilir. Kurtarıcı idame tedavisinde düşük doz ve düzenli İKS/</a:t>
            </a:r>
            <a:r>
              <a:rPr kumimoji="0" lang="tr-TR" sz="2300" b="0" i="0" u="none" strike="noStrike" kern="1200" cap="none" spc="0" normalizeH="0" baseline="0" noProof="0" dirty="0" err="1">
                <a:ln>
                  <a:noFill/>
                </a:ln>
                <a:solidFill>
                  <a:srgbClr val="404040"/>
                </a:solidFill>
                <a:effectLst/>
                <a:uLnTx/>
                <a:uFillTx/>
                <a:latin typeface="Calibri" panose="020F0502020204030204"/>
                <a:ea typeface="ＭＳ Ｐゴシック" pitchFamily="34" charset="-128"/>
                <a:cs typeface="+mn-cs"/>
              </a:rPr>
              <a:t>formeterol</a:t>
            </a:r>
            <a:r>
              <a:rPr kumimoji="0" lang="tr-TR" sz="2300" b="0" i="0" u="none" strike="noStrike" kern="1200" cap="none" spc="0" normalizeH="0" baseline="0" noProof="0" dirty="0">
                <a:ln>
                  <a:noFill/>
                </a:ln>
                <a:solidFill>
                  <a:srgbClr val="404040"/>
                </a:solidFill>
                <a:effectLst/>
                <a:uLnTx/>
                <a:uFillTx/>
                <a:latin typeface="Calibri" panose="020F0502020204030204"/>
                <a:ea typeface="ＭＳ Ｐゴシック" pitchFamily="34" charset="-128"/>
                <a:cs typeface="+mn-cs"/>
              </a:rPr>
              <a:t> tedavisinin kullanılması    ve ihtiyaca göre dozun artırılıp/azaltılması yaklaşımı yer alır.</a:t>
            </a:r>
          </a:p>
        </p:txBody>
      </p:sp>
      <p:pic>
        <p:nvPicPr>
          <p:cNvPr id="9" name="Picture 8">
            <a:extLst>
              <a:ext uri="{FF2B5EF4-FFF2-40B4-BE49-F238E27FC236}">
                <a16:creationId xmlns:a16="http://schemas.microsoft.com/office/drawing/2014/main" id="{FC616319-7C98-41E8-8D52-405DB5D9E082}"/>
              </a:ext>
            </a:extLst>
          </p:cNvPr>
          <p:cNvPicPr>
            <a:picLocks noChangeAspect="1"/>
          </p:cNvPicPr>
          <p:nvPr/>
        </p:nvPicPr>
        <p:blipFill rotWithShape="1">
          <a:blip r:embed="rId2"/>
          <a:srcRect l="15281" t="9018" b="-365"/>
          <a:stretch/>
        </p:blipFill>
        <p:spPr>
          <a:xfrm>
            <a:off x="6254151" y="1158414"/>
            <a:ext cx="5352127" cy="4632585"/>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280548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FE120CE6-5BE9-40FF-80C6-7D7EB3D389D7}"/>
              </a:ext>
            </a:extLst>
          </p:cNvPr>
          <p:cNvSpPr txBox="1"/>
          <p:nvPr/>
        </p:nvSpPr>
        <p:spPr>
          <a:xfrm>
            <a:off x="672657" y="1224751"/>
            <a:ext cx="5352127"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a:extLst>
              <a:ext uri="{FF2B5EF4-FFF2-40B4-BE49-F238E27FC236}">
                <a16:creationId xmlns:a16="http://schemas.microsoft.com/office/drawing/2014/main" id="{FEFB7905-E09F-4E4E-A6B7-9498D6CA82B3}"/>
              </a:ext>
            </a:extLst>
          </p:cNvPr>
          <p:cNvSpPr/>
          <p:nvPr/>
        </p:nvSpPr>
        <p:spPr>
          <a:xfrm>
            <a:off x="769047" y="1535579"/>
            <a:ext cx="5255737" cy="372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Sabit Doz İle Tedavi; </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Astım hastasının tedavisinde ilaç seçerken sabit doz ile tedavi uygulama seçeneği/yöntemi seçilebilir. Sabit doz ile tedavi düşük doz ve düzenli İKS tedavisinin kullanılması ve ihtiyaca göre dozun artırılıp/azaltılması yaklaşımı yer alır. Gereğinde SABA eklenir veya çıkarılır.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Tedavi</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Düzenlerken İlaç Seçimi-2</a:t>
            </a:r>
          </a:p>
        </p:txBody>
      </p:sp>
      <p:pic>
        <p:nvPicPr>
          <p:cNvPr id="10" name="Picture 9">
            <a:extLst>
              <a:ext uri="{FF2B5EF4-FFF2-40B4-BE49-F238E27FC236}">
                <a16:creationId xmlns:a16="http://schemas.microsoft.com/office/drawing/2014/main" id="{C3E6FAD6-7AC6-48AE-A90C-DC6D0781924C}"/>
              </a:ext>
            </a:extLst>
          </p:cNvPr>
          <p:cNvPicPr>
            <a:picLocks noChangeAspect="1"/>
          </p:cNvPicPr>
          <p:nvPr/>
        </p:nvPicPr>
        <p:blipFill rotWithShape="1">
          <a:blip r:embed="rId2"/>
          <a:srcRect l="15938" t="9075"/>
          <a:stretch/>
        </p:blipFill>
        <p:spPr>
          <a:xfrm>
            <a:off x="6254151" y="1173192"/>
            <a:ext cx="5352126" cy="458463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632958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3" y="1369876"/>
            <a:ext cx="10586513" cy="1697068"/>
          </a:xfrm>
          <a:prstGeom prst="rect">
            <a:avLst/>
          </a:prstGeom>
          <a:noFill/>
        </p:spPr>
        <p:txBody>
          <a:bodyPr wrap="square" rtlCol="0">
            <a:spAutoFit/>
          </a:bodyPr>
          <a:lstStyle/>
          <a:p>
            <a:pPr marL="377100" marR="0" lvl="0" defTabSz="355600" fontAlgn="auto">
              <a:lnSpc>
                <a:spcPct val="150000"/>
              </a:lnSpc>
              <a:spcBef>
                <a:spcPts val="0"/>
              </a:spcBef>
              <a:spcAft>
                <a:spcPts val="0"/>
              </a:spcAft>
              <a:buClr>
                <a:srgbClr val="C00000"/>
              </a:buClr>
              <a:buSzTx/>
              <a:tabLst/>
              <a:defRPr/>
            </a:pPr>
            <a:endParaRPr lang="tr-TR" sz="2400" dirty="0">
              <a:solidFill>
                <a:prstClr val="black">
                  <a:lumMod val="75000"/>
                  <a:lumOff val="25000"/>
                </a:prstClr>
              </a:solidFill>
              <a:latin typeface="Calibri" panose="020F0502020204030204"/>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5" name="Grup 15">
            <a:extLst>
              <a:ext uri="{FF2B5EF4-FFF2-40B4-BE49-F238E27FC236}">
                <a16:creationId xmlns:a16="http://schemas.microsoft.com/office/drawing/2014/main" id="{62586422-B10A-494A-964F-3E31D20725B6}"/>
              </a:ext>
            </a:extLst>
          </p:cNvPr>
          <p:cNvGrpSpPr/>
          <p:nvPr/>
        </p:nvGrpSpPr>
        <p:grpSpPr>
          <a:xfrm rot="758184">
            <a:off x="436029" y="1935524"/>
            <a:ext cx="4245144" cy="2935768"/>
            <a:chOff x="1047750" y="2356855"/>
            <a:chExt cx="3569933" cy="2404653"/>
          </a:xfrm>
        </p:grpSpPr>
        <p:pic>
          <p:nvPicPr>
            <p:cNvPr id="6" name="Resim 10">
              <a:extLst>
                <a:ext uri="{FF2B5EF4-FFF2-40B4-BE49-F238E27FC236}">
                  <a16:creationId xmlns:a16="http://schemas.microsoft.com/office/drawing/2014/main" id="{F486E791-50E0-4C9F-BC93-D26D20F43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3"/>
            </a:xfrm>
            <a:prstGeom prst="rect">
              <a:avLst/>
            </a:prstGeom>
          </p:spPr>
        </p:pic>
        <p:sp>
          <p:nvSpPr>
            <p:cNvPr id="7" name="Dikdörtgen 19">
              <a:extLst>
                <a:ext uri="{FF2B5EF4-FFF2-40B4-BE49-F238E27FC236}">
                  <a16:creationId xmlns:a16="http://schemas.microsoft.com/office/drawing/2014/main" id="{07650315-15C5-47CB-85C5-E1AA37F9405A}"/>
                </a:ext>
              </a:extLst>
            </p:cNvPr>
            <p:cNvSpPr/>
            <p:nvPr/>
          </p:nvSpPr>
          <p:spPr>
            <a:xfrm rot="20814111">
              <a:off x="1261374" y="2970316"/>
              <a:ext cx="3234108" cy="1235271"/>
            </a:xfrm>
            <a:prstGeom prst="rect">
              <a:avLst/>
            </a:prstGeom>
          </p:spPr>
          <p:txBody>
            <a:bodyPr wrap="square">
              <a:spAutoFit/>
            </a:bodyPr>
            <a:lstStyle/>
            <a:p>
              <a:pPr lvl="0" defTabSz="355600">
                <a:spcBef>
                  <a:spcPts val="600"/>
                </a:spcBef>
                <a:spcAft>
                  <a:spcPts val="600"/>
                </a:spcAft>
                <a:buClr>
                  <a:srgbClr val="C00000"/>
                </a:buClr>
                <a:defRPr/>
              </a:pPr>
              <a:r>
                <a:rPr lang="en-US" sz="2300" dirty="0" err="1">
                  <a:solidFill>
                    <a:prstClr val="black">
                      <a:lumMod val="75000"/>
                      <a:lumOff val="25000"/>
                    </a:prstClr>
                  </a:solidFill>
                </a:rPr>
                <a:t>Erişkin</a:t>
              </a:r>
              <a:r>
                <a:rPr lang="en-US" sz="2300" dirty="0">
                  <a:solidFill>
                    <a:prstClr val="black">
                      <a:lumMod val="75000"/>
                      <a:lumOff val="25000"/>
                    </a:prstClr>
                  </a:solidFill>
                </a:rPr>
                <a:t>, </a:t>
              </a:r>
              <a:r>
                <a:rPr lang="tr-TR" sz="2300" dirty="0">
                  <a:solidFill>
                    <a:prstClr val="black">
                      <a:lumMod val="75000"/>
                      <a:lumOff val="25000"/>
                    </a:prstClr>
                  </a:solidFill>
                </a:rPr>
                <a:t>a</a:t>
              </a:r>
              <a:r>
                <a:rPr lang="en-US" sz="2300" dirty="0" err="1">
                  <a:solidFill>
                    <a:prstClr val="black">
                      <a:lumMod val="75000"/>
                      <a:lumOff val="25000"/>
                    </a:prstClr>
                  </a:solidFill>
                </a:rPr>
                <a:t>dölesan</a:t>
              </a:r>
              <a:r>
                <a:rPr lang="en-US" sz="2300" dirty="0">
                  <a:solidFill>
                    <a:prstClr val="black">
                      <a:lumMod val="75000"/>
                      <a:lumOff val="25000"/>
                    </a:prstClr>
                  </a:solidFill>
                </a:rPr>
                <a:t>, 6-11 </a:t>
              </a:r>
              <a:r>
                <a:rPr lang="tr-TR" sz="2300" dirty="0">
                  <a:solidFill>
                    <a:prstClr val="black">
                      <a:lumMod val="75000"/>
                      <a:lumOff val="25000"/>
                    </a:prstClr>
                  </a:solidFill>
                </a:rPr>
                <a:t>y</a:t>
              </a:r>
              <a:r>
                <a:rPr lang="en-US" sz="2300" dirty="0" err="1">
                  <a:solidFill>
                    <a:prstClr val="black">
                      <a:lumMod val="75000"/>
                      <a:lumOff val="25000"/>
                    </a:prstClr>
                  </a:solidFill>
                </a:rPr>
                <a:t>aş</a:t>
              </a:r>
              <a:r>
                <a:rPr lang="en-US" sz="2300" dirty="0">
                  <a:solidFill>
                    <a:prstClr val="black">
                      <a:lumMod val="75000"/>
                      <a:lumOff val="25000"/>
                    </a:prstClr>
                  </a:solidFill>
                </a:rPr>
                <a:t> </a:t>
              </a:r>
              <a:r>
                <a:rPr lang="tr-TR" sz="2300" dirty="0">
                  <a:solidFill>
                    <a:prstClr val="black">
                      <a:lumMod val="75000"/>
                      <a:lumOff val="25000"/>
                    </a:prstClr>
                  </a:solidFill>
                </a:rPr>
                <a:t>a</a:t>
              </a:r>
              <a:r>
                <a:rPr lang="en-US" sz="2300" dirty="0" err="1">
                  <a:solidFill>
                    <a:prstClr val="black">
                      <a:lumMod val="75000"/>
                      <a:lumOff val="25000"/>
                    </a:prstClr>
                  </a:solidFill>
                </a:rPr>
                <a:t>ralığında</a:t>
              </a:r>
              <a:r>
                <a:rPr lang="en-US" sz="2300" dirty="0">
                  <a:solidFill>
                    <a:prstClr val="black">
                      <a:lumMod val="75000"/>
                      <a:lumOff val="25000"/>
                    </a:prstClr>
                  </a:solidFill>
                </a:rPr>
                <a:t> </a:t>
              </a:r>
              <a:r>
                <a:rPr lang="tr-TR" sz="2300" dirty="0">
                  <a:solidFill>
                    <a:prstClr val="black">
                      <a:lumMod val="75000"/>
                      <a:lumOff val="25000"/>
                    </a:prstClr>
                  </a:solidFill>
                </a:rPr>
                <a:t>i</a:t>
              </a:r>
              <a:r>
                <a:rPr lang="en-US" sz="2300" dirty="0" err="1">
                  <a:solidFill>
                    <a:prstClr val="black">
                      <a:lumMod val="75000"/>
                      <a:lumOff val="25000"/>
                    </a:prstClr>
                  </a:solidFill>
                </a:rPr>
                <a:t>lk</a:t>
              </a:r>
              <a:r>
                <a:rPr lang="en-US" sz="2300" dirty="0">
                  <a:solidFill>
                    <a:prstClr val="black">
                      <a:lumMod val="75000"/>
                      <a:lumOff val="25000"/>
                    </a:prstClr>
                  </a:solidFill>
                </a:rPr>
                <a:t> </a:t>
              </a:r>
              <a:r>
                <a:rPr lang="en-US" sz="2300" dirty="0">
                  <a:solidFill>
                    <a:prstClr val="black">
                      <a:lumMod val="75000"/>
                      <a:lumOff val="25000"/>
                    </a:prstClr>
                  </a:solidFill>
                  <a:latin typeface="Calibri" panose="020F0502020204030204"/>
                </a:rPr>
                <a:t>k</a:t>
              </a: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rPr>
                <a:t>ontrol edici ilaç tedavisine mümkün olduğunca erken başlayın.</a:t>
              </a:r>
            </a:p>
          </p:txBody>
        </p:sp>
      </p:grpSp>
      <p:grpSp>
        <p:nvGrpSpPr>
          <p:cNvPr id="8" name="Grup 15">
            <a:extLst>
              <a:ext uri="{FF2B5EF4-FFF2-40B4-BE49-F238E27FC236}">
                <a16:creationId xmlns:a16="http://schemas.microsoft.com/office/drawing/2014/main" id="{350F960F-BD22-4559-87EF-5815DD750E0F}"/>
              </a:ext>
            </a:extLst>
          </p:cNvPr>
          <p:cNvGrpSpPr/>
          <p:nvPr/>
        </p:nvGrpSpPr>
        <p:grpSpPr>
          <a:xfrm rot="758184">
            <a:off x="5275204" y="1157685"/>
            <a:ext cx="6405191" cy="4538124"/>
            <a:chOff x="998235" y="2242608"/>
            <a:chExt cx="3569933" cy="2404653"/>
          </a:xfrm>
        </p:grpSpPr>
        <p:pic>
          <p:nvPicPr>
            <p:cNvPr id="9" name="Resim 10">
              <a:extLst>
                <a:ext uri="{FF2B5EF4-FFF2-40B4-BE49-F238E27FC236}">
                  <a16:creationId xmlns:a16="http://schemas.microsoft.com/office/drawing/2014/main" id="{93B73B03-A299-43B8-807A-3455575E5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35" y="2242608"/>
              <a:ext cx="3569933" cy="2404653"/>
            </a:xfrm>
            <a:prstGeom prst="rect">
              <a:avLst/>
            </a:prstGeom>
          </p:spPr>
        </p:pic>
        <p:sp>
          <p:nvSpPr>
            <p:cNvPr id="10" name="Dikdörtgen 19">
              <a:extLst>
                <a:ext uri="{FF2B5EF4-FFF2-40B4-BE49-F238E27FC236}">
                  <a16:creationId xmlns:a16="http://schemas.microsoft.com/office/drawing/2014/main" id="{8E65F94F-4BE7-4469-8018-3A8926649831}"/>
                </a:ext>
              </a:extLst>
            </p:cNvPr>
            <p:cNvSpPr/>
            <p:nvPr/>
          </p:nvSpPr>
          <p:spPr>
            <a:xfrm rot="20814111">
              <a:off x="1279963" y="2681464"/>
              <a:ext cx="3229508" cy="1565607"/>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Düzenli düşük doz İKS endikasyonları (en az biri):</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semptomları  ayda 2’den fazla</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nedeniyle gece uyanma ayda 1’den fazla </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Herhangi bir astım semptomunun yanı sıra atak risklerinden birinin varlığı</a:t>
              </a:r>
            </a:p>
          </p:txBody>
        </p:sp>
      </p:grpSp>
      <p:sp>
        <p:nvSpPr>
          <p:cNvPr id="11" name="Dikdörtgen 10">
            <a:extLst>
              <a:ext uri="{FF2B5EF4-FFF2-40B4-BE49-F238E27FC236}">
                <a16:creationId xmlns:a16="http://schemas.microsoft.com/office/drawing/2014/main" id="{15997C9F-3772-40F5-BAC8-7A1BE6D6EB10}"/>
              </a:ext>
            </a:extLst>
          </p:cNvPr>
          <p:cNvSpPr/>
          <p:nvPr/>
        </p:nvSpPr>
        <p:spPr>
          <a:xfrm>
            <a:off x="675044" y="600888"/>
            <a:ext cx="10841912" cy="523220"/>
          </a:xfrm>
          <a:prstGeom prst="rect">
            <a:avLst/>
          </a:prstGeom>
        </p:spPr>
        <p:txBody>
          <a:bodyPr wrap="square">
            <a:spAutoFit/>
          </a:bodyPr>
          <a:lstStyle/>
          <a:p>
            <a:pPr lvl="0">
              <a:defRPr/>
            </a:pPr>
            <a:r>
              <a:rPr lang="en-US" sz="2800" b="1" dirty="0" err="1">
                <a:solidFill>
                  <a:prstClr val="black">
                    <a:lumMod val="75000"/>
                    <a:lumOff val="25000"/>
                  </a:prstClr>
                </a:solidFill>
              </a:rPr>
              <a:t>Tedavi</a:t>
            </a:r>
            <a:r>
              <a:rPr lang="en-US" sz="2800" b="1" dirty="0">
                <a:solidFill>
                  <a:prstClr val="black">
                    <a:lumMod val="75000"/>
                    <a:lumOff val="25000"/>
                  </a:prstClr>
                </a:solidFill>
              </a:rPr>
              <a:t> </a:t>
            </a:r>
            <a:r>
              <a:rPr lang="en-US" sz="2800" b="1" dirty="0" err="1">
                <a:solidFill>
                  <a:prstClr val="black">
                    <a:lumMod val="75000"/>
                    <a:lumOff val="25000"/>
                  </a:prstClr>
                </a:solidFill>
              </a:rPr>
              <a:t>Almakta</a:t>
            </a:r>
            <a:r>
              <a:rPr lang="en-US" sz="2800" b="1" dirty="0">
                <a:solidFill>
                  <a:prstClr val="black">
                    <a:lumMod val="75000"/>
                    <a:lumOff val="25000"/>
                  </a:prstClr>
                </a:solidFill>
              </a:rPr>
              <a:t> Olan </a:t>
            </a:r>
            <a:r>
              <a:rPr lang="en-US" sz="2800" b="1" dirty="0" err="1">
                <a:solidFill>
                  <a:prstClr val="black">
                    <a:lumMod val="75000"/>
                    <a:lumOff val="25000"/>
                  </a:prstClr>
                </a:solidFill>
              </a:rPr>
              <a:t>Hastada</a:t>
            </a:r>
            <a:r>
              <a:rPr lang="en-US" sz="2800" b="1" dirty="0">
                <a:solidFill>
                  <a:prstClr val="black">
                    <a:lumMod val="75000"/>
                    <a:lumOff val="25000"/>
                  </a:prstClr>
                </a:solidFill>
              </a:rPr>
              <a:t> </a:t>
            </a:r>
            <a:r>
              <a:rPr lang="en-US" sz="2800" b="1" dirty="0" err="1">
                <a:solidFill>
                  <a:prstClr val="black">
                    <a:lumMod val="75000"/>
                    <a:lumOff val="25000"/>
                  </a:prstClr>
                </a:solidFill>
              </a:rPr>
              <a:t>Tedavi</a:t>
            </a:r>
            <a:r>
              <a:rPr lang="tr-TR" sz="2800" b="1" dirty="0">
                <a:solidFill>
                  <a:prstClr val="black">
                    <a:lumMod val="75000"/>
                    <a:lumOff val="25000"/>
                  </a:prstClr>
                </a:solidFill>
              </a:rPr>
              <a:t> Düzenlerken İlaç Seçimi-3</a:t>
            </a: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094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586513" cy="523220"/>
          </a:xfrm>
          <a:prstGeom prst="rect">
            <a:avLst/>
          </a:prstGeom>
        </p:spPr>
        <p:txBody>
          <a:bodyPr wrap="square">
            <a:spAutoFit/>
          </a:bodyPr>
          <a:lstStyle/>
          <a:p>
            <a:pPr>
              <a:defRPr/>
            </a:pPr>
            <a:r>
              <a:rPr lang="en-US" sz="2800" b="1" dirty="0" err="1">
                <a:solidFill>
                  <a:srgbClr val="404040"/>
                </a:solidFill>
              </a:rPr>
              <a:t>Tedavi</a:t>
            </a:r>
            <a:r>
              <a:rPr lang="en-US" sz="2800" b="1" dirty="0">
                <a:solidFill>
                  <a:srgbClr val="404040"/>
                </a:solidFill>
              </a:rPr>
              <a:t> </a:t>
            </a:r>
            <a:r>
              <a:rPr lang="en-US" sz="2800" b="1" dirty="0" err="1">
                <a:solidFill>
                  <a:srgbClr val="404040"/>
                </a:solidFill>
              </a:rPr>
              <a:t>Almakta</a:t>
            </a:r>
            <a:r>
              <a:rPr lang="en-US" sz="2800" b="1" dirty="0">
                <a:solidFill>
                  <a:srgbClr val="404040"/>
                </a:solidFill>
              </a:rPr>
              <a:t> Olan </a:t>
            </a:r>
            <a:r>
              <a:rPr lang="en-US" sz="2800" b="1" dirty="0" err="1">
                <a:solidFill>
                  <a:srgbClr val="404040"/>
                </a:solidFill>
              </a:rPr>
              <a:t>Hastada</a:t>
            </a:r>
            <a:r>
              <a:rPr lang="en-US" sz="2800" b="1" dirty="0">
                <a:solidFill>
                  <a:srgbClr val="404040"/>
                </a:solidFill>
              </a:rPr>
              <a:t> </a:t>
            </a:r>
            <a:r>
              <a:rPr lang="en-US" sz="2800" b="1" dirty="0" err="1">
                <a:solidFill>
                  <a:srgbClr val="404040"/>
                </a:solidFill>
              </a:rPr>
              <a:t>Tedavi</a:t>
            </a:r>
            <a:r>
              <a:rPr lang="tr-TR" sz="2800" b="1" dirty="0">
                <a:solidFill>
                  <a:srgbClr val="404040"/>
                </a:solidFill>
              </a:rPr>
              <a:t> Düzenlerken İlaç Seçimi-4</a:t>
            </a:r>
          </a:p>
        </p:txBody>
      </p:sp>
      <p:grpSp>
        <p:nvGrpSpPr>
          <p:cNvPr id="7" name="Grup 15">
            <a:extLst>
              <a:ext uri="{FF2B5EF4-FFF2-40B4-BE49-F238E27FC236}">
                <a16:creationId xmlns:a16="http://schemas.microsoft.com/office/drawing/2014/main" id="{4BB44A5B-4534-4064-B59F-DBDADD09AF40}"/>
              </a:ext>
            </a:extLst>
          </p:cNvPr>
          <p:cNvGrpSpPr/>
          <p:nvPr/>
        </p:nvGrpSpPr>
        <p:grpSpPr>
          <a:xfrm rot="758184">
            <a:off x="45176" y="1257735"/>
            <a:ext cx="6165054" cy="3755639"/>
            <a:chOff x="998235" y="2242608"/>
            <a:chExt cx="3569933" cy="2455408"/>
          </a:xfrm>
        </p:grpSpPr>
        <p:pic>
          <p:nvPicPr>
            <p:cNvPr id="8" name="Resim 10">
              <a:extLst>
                <a:ext uri="{FF2B5EF4-FFF2-40B4-BE49-F238E27FC236}">
                  <a16:creationId xmlns:a16="http://schemas.microsoft.com/office/drawing/2014/main" id="{8EF8757F-79CB-4FD6-B94F-628D6086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35" y="2242608"/>
              <a:ext cx="3569933" cy="2404653"/>
            </a:xfrm>
            <a:prstGeom prst="rect">
              <a:avLst/>
            </a:prstGeom>
          </p:spPr>
        </p:pic>
        <p:sp>
          <p:nvSpPr>
            <p:cNvPr id="9" name="Dikdörtgen 19">
              <a:extLst>
                <a:ext uri="{FF2B5EF4-FFF2-40B4-BE49-F238E27FC236}">
                  <a16:creationId xmlns:a16="http://schemas.microsoft.com/office/drawing/2014/main" id="{795592D5-FC18-4594-9405-5C6A6FF9402B}"/>
                </a:ext>
              </a:extLst>
            </p:cNvPr>
            <p:cNvSpPr/>
            <p:nvPr/>
          </p:nvSpPr>
          <p:spPr>
            <a:xfrm rot="20814111">
              <a:off x="1226706" y="2570094"/>
              <a:ext cx="3165821" cy="2127922"/>
            </a:xfrm>
            <a:prstGeom prst="rect">
              <a:avLst/>
            </a:prstGeom>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Üst tedavi basamağından başlamayı düşün:</a:t>
              </a:r>
            </a:p>
            <a:p>
              <a:pPr marL="342900" marR="0" lvl="0" indent="-250825"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Çoğu gün astım semptomu nedeniyle sıkıntı duyma</a:t>
              </a:r>
            </a:p>
            <a:p>
              <a:pPr marL="342900" marR="0" lvl="0" indent="-250825"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nedeniyle haftada 1’den fazla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gece uyanma</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özellikle atak için risk faktörü varsa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grpSp>
        <p:nvGrpSpPr>
          <p:cNvPr id="10" name="Grup 15">
            <a:extLst>
              <a:ext uri="{FF2B5EF4-FFF2-40B4-BE49-F238E27FC236}">
                <a16:creationId xmlns:a16="http://schemas.microsoft.com/office/drawing/2014/main" id="{C9E293E9-FC56-4ED7-92B2-8C2F63621931}"/>
              </a:ext>
            </a:extLst>
          </p:cNvPr>
          <p:cNvGrpSpPr/>
          <p:nvPr/>
        </p:nvGrpSpPr>
        <p:grpSpPr>
          <a:xfrm rot="758184">
            <a:off x="6044756" y="1169682"/>
            <a:ext cx="5823109" cy="3710307"/>
            <a:chOff x="998235" y="2242608"/>
            <a:chExt cx="3569933" cy="2404653"/>
          </a:xfrm>
        </p:grpSpPr>
        <p:pic>
          <p:nvPicPr>
            <p:cNvPr id="11" name="Resim 10">
              <a:extLst>
                <a:ext uri="{FF2B5EF4-FFF2-40B4-BE49-F238E27FC236}">
                  <a16:creationId xmlns:a16="http://schemas.microsoft.com/office/drawing/2014/main" id="{7BC72A2B-B76B-4DA1-9ECC-7DC1E8FE2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35" y="2242608"/>
              <a:ext cx="3569933" cy="2404653"/>
            </a:xfrm>
            <a:prstGeom prst="rect">
              <a:avLst/>
            </a:prstGeom>
          </p:spPr>
        </p:pic>
        <p:sp>
          <p:nvSpPr>
            <p:cNvPr id="12" name="Dikdörtgen 19">
              <a:extLst>
                <a:ext uri="{FF2B5EF4-FFF2-40B4-BE49-F238E27FC236}">
                  <a16:creationId xmlns:a16="http://schemas.microsoft.com/office/drawing/2014/main" id="{49D25492-8FAE-4320-B2B2-3EF98C8784B8}"/>
                </a:ext>
              </a:extLst>
            </p:cNvPr>
            <p:cNvSpPr/>
            <p:nvPr/>
          </p:nvSpPr>
          <p:spPr>
            <a:xfrm rot="20814111">
              <a:off x="1303938" y="2753788"/>
              <a:ext cx="3131519" cy="1780272"/>
            </a:xfrm>
            <a:prstGeom prst="rect">
              <a:avLst/>
            </a:prstGeom>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tanısını atak sırasında aldıysa:</a:t>
              </a:r>
            </a:p>
            <a:p>
              <a:pPr marL="185738" marR="0" lvl="0" indent="-185738"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 süreli oral steroid ve düzenli kontrol edici ilaç başla (yüksek doz İKS veya orta doz İKS/LABA başlayıp, takibe göre basamak azaltmayı planla)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9641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İnhale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Kortikosteroidlerin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Eşdeğerlik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Dozları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2560A8B-8AE6-47B3-B6E6-7C36D824E011}"/>
              </a:ext>
            </a:extLst>
          </p:cNvPr>
          <p:cNvSpPr txBox="1"/>
          <p:nvPr/>
        </p:nvSpPr>
        <p:spPr>
          <a:xfrm>
            <a:off x="675044" y="5557546"/>
            <a:ext cx="6093500" cy="517065"/>
          </a:xfrm>
          <a:prstGeom prst="rect">
            <a:avLst/>
          </a:prstGeom>
          <a:noFill/>
        </p:spPr>
        <p:txBody>
          <a:bodyPr wrap="square">
            <a:spAutoFit/>
          </a:bodyPr>
          <a:lstStyle/>
          <a:p>
            <a:pPr marL="0" marR="539115" lvl="0" indent="0" algn="just" defTabSz="914400" rtl="0" eaLnBrk="1" fontAlgn="auto" latinLnBrk="0" hangingPunct="1">
              <a:lnSpc>
                <a:spcPct val="115000"/>
              </a:lnSpc>
              <a:spcBef>
                <a:spcPts val="0"/>
              </a:spcBef>
              <a:spcAft>
                <a:spcPts val="0"/>
              </a:spcAft>
              <a:buClrTx/>
              <a:buSzTx/>
              <a:buFontTx/>
              <a:buNone/>
              <a:tabLst>
                <a:tab pos="180340" algn="l"/>
                <a:tab pos="630555" algn="l"/>
                <a:tab pos="900430" algn="l"/>
                <a:tab pos="2790825" algn="l"/>
                <a:tab pos="2970530" algn="l"/>
                <a:tab pos="3150870" algn="l"/>
              </a:tabLst>
              <a:defRPr/>
            </a:pPr>
            <a:r>
              <a:rPr kumimoji="0" lang="tr-TR"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tr-TR" sz="1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HFA: Hidrofluoroalkan</a:t>
            </a:r>
            <a:endParaRPr kumimoji="0" lang="en-US" sz="18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a:p>
            <a:pPr marL="0" marR="539115" lvl="0" indent="0" algn="just" defTabSz="914400" rtl="0" eaLnBrk="1" fontAlgn="auto" latinLnBrk="0" hangingPunct="1">
              <a:lnSpc>
                <a:spcPct val="115000"/>
              </a:lnSpc>
              <a:spcBef>
                <a:spcPts val="0"/>
              </a:spcBef>
              <a:spcAft>
                <a:spcPts val="0"/>
              </a:spcAft>
              <a:buClrTx/>
              <a:buSzTx/>
              <a:buFontTx/>
              <a:buNone/>
              <a:tabLst>
                <a:tab pos="180340" algn="l"/>
                <a:tab pos="630555" algn="l"/>
                <a:tab pos="900430" algn="l"/>
                <a:tab pos="2790825" algn="l"/>
                <a:tab pos="2970530" algn="l"/>
                <a:tab pos="3150870" algn="l"/>
              </a:tabLst>
              <a:defRPr/>
            </a:pPr>
            <a:r>
              <a:rPr kumimoji="0" lang="tr-TR" sz="1200" b="0" i="0" u="none" strike="noStrike" kern="1200" cap="none" spc="0" normalizeH="0" baseline="0" noProof="0" dirty="0">
                <a:ln>
                  <a:noFill/>
                </a:ln>
                <a:solidFill>
                  <a:srgbClr val="404040"/>
                </a:solidFill>
                <a:effectLst/>
                <a:uLnTx/>
                <a:uFillTx/>
                <a:latin typeface="Calibri" panose="020F0502020204030204"/>
                <a:ea typeface="Times New Roman" panose="02020603050405020304" pitchFamily="18" charset="0"/>
                <a:cs typeface="+mn-cs"/>
              </a:rPr>
              <a:t> ** DPI: KTİ: </a:t>
            </a:r>
            <a:r>
              <a:rPr kumimoji="0" lang="tr-TR"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Kuru Toz İnhaler </a:t>
            </a:r>
            <a:endParaRPr kumimoji="0" lang="en-US" sz="18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graphicFrame>
        <p:nvGraphicFramePr>
          <p:cNvPr id="7" name="2 Tablo">
            <a:extLst>
              <a:ext uri="{FF2B5EF4-FFF2-40B4-BE49-F238E27FC236}">
                <a16:creationId xmlns:a16="http://schemas.microsoft.com/office/drawing/2014/main" id="{72D28973-BCF9-4C89-BCF1-F365A8AEB9B8}"/>
              </a:ext>
            </a:extLst>
          </p:cNvPr>
          <p:cNvGraphicFramePr>
            <a:graphicFrameLocks noGrp="1"/>
          </p:cNvGraphicFramePr>
          <p:nvPr/>
        </p:nvGraphicFramePr>
        <p:xfrm>
          <a:off x="675045" y="1427337"/>
          <a:ext cx="10841914" cy="2807477"/>
        </p:xfrm>
        <a:graphic>
          <a:graphicData uri="http://schemas.openxmlformats.org/drawingml/2006/table">
            <a:tbl>
              <a:tblPr>
                <a:tableStyleId>{91EBBBCC-DAD2-459C-BE2E-F6DE35CF9A28}</a:tableStyleId>
              </a:tblPr>
              <a:tblGrid>
                <a:gridCol w="1132867">
                  <a:extLst>
                    <a:ext uri="{9D8B030D-6E8A-4147-A177-3AD203B41FA5}">
                      <a16:colId xmlns:a16="http://schemas.microsoft.com/office/drawing/2014/main" val="20002"/>
                    </a:ext>
                  </a:extLst>
                </a:gridCol>
                <a:gridCol w="2016725">
                  <a:extLst>
                    <a:ext uri="{9D8B030D-6E8A-4147-A177-3AD203B41FA5}">
                      <a16:colId xmlns:a16="http://schemas.microsoft.com/office/drawing/2014/main" val="3262150019"/>
                    </a:ext>
                  </a:extLst>
                </a:gridCol>
                <a:gridCol w="1574796">
                  <a:extLst>
                    <a:ext uri="{9D8B030D-6E8A-4147-A177-3AD203B41FA5}">
                      <a16:colId xmlns:a16="http://schemas.microsoft.com/office/drawing/2014/main" val="3937015039"/>
                    </a:ext>
                  </a:extLst>
                </a:gridCol>
                <a:gridCol w="1424821">
                  <a:extLst>
                    <a:ext uri="{9D8B030D-6E8A-4147-A177-3AD203B41FA5}">
                      <a16:colId xmlns:a16="http://schemas.microsoft.com/office/drawing/2014/main" val="1552354419"/>
                    </a:ext>
                  </a:extLst>
                </a:gridCol>
                <a:gridCol w="1496811">
                  <a:extLst>
                    <a:ext uri="{9D8B030D-6E8A-4147-A177-3AD203B41FA5}">
                      <a16:colId xmlns:a16="http://schemas.microsoft.com/office/drawing/2014/main" val="697720223"/>
                    </a:ext>
                  </a:extLst>
                </a:gridCol>
                <a:gridCol w="1618175">
                  <a:extLst>
                    <a:ext uri="{9D8B030D-6E8A-4147-A177-3AD203B41FA5}">
                      <a16:colId xmlns:a16="http://schemas.microsoft.com/office/drawing/2014/main" val="2970437937"/>
                    </a:ext>
                  </a:extLst>
                </a:gridCol>
                <a:gridCol w="1577719">
                  <a:extLst>
                    <a:ext uri="{9D8B030D-6E8A-4147-A177-3AD203B41FA5}">
                      <a16:colId xmlns:a16="http://schemas.microsoft.com/office/drawing/2014/main" val="20003"/>
                    </a:ext>
                  </a:extLst>
                </a:gridCol>
              </a:tblGrid>
              <a:tr h="675261">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DOZLAR</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a:t>
                      </a:r>
                      <a:r>
                        <a:rPr lang="tr-TR" sz="2000" b="1" dirty="0">
                          <a:solidFill>
                            <a:srgbClr val="40404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tr-TR" sz="2000" b="1" dirty="0">
                          <a:solidFill>
                            <a:srgbClr val="404040"/>
                          </a:solidFill>
                          <a:effectLst/>
                          <a:latin typeface="+mn-lt"/>
                          <a:ea typeface="Times New Roman" panose="02020603050405020304" pitchFamily="18" charset="0"/>
                          <a:cs typeface="Times New Roman" panose="02020603050405020304" pitchFamily="18" charset="0"/>
                        </a:rPr>
                        <a:t>g)</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BEKLAMETAZON</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(HFA)*</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FLUTİKAZON</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(DPI/HFA)</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BUDESONİD</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(DPI)**</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SİKLOZONİD</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(HFA)</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MOMETAZON</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FUROAT</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FLUTİKAZON</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FUROAT</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742076">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Düşük</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100-200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100-250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200-400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80-160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110-220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100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953194">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Orta</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200-400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250-500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400-800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160-320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220-440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100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11167">
                <a:tc>
                  <a:txBody>
                    <a:bodyPr/>
                    <a:lstStyle/>
                    <a:p>
                      <a:pPr algn="ctr">
                        <a:lnSpc>
                          <a:spcPct val="115000"/>
                        </a:lnSpc>
                      </a:pPr>
                      <a:r>
                        <a:rPr lang="tr-TR" sz="2000" b="1" dirty="0">
                          <a:solidFill>
                            <a:srgbClr val="404040"/>
                          </a:solidFill>
                          <a:effectLst/>
                          <a:latin typeface="+mn-lt"/>
                          <a:ea typeface="Times New Roman" panose="02020603050405020304" pitchFamily="18" charset="0"/>
                          <a:cs typeface="Times New Roman" panose="02020603050405020304" pitchFamily="18" charset="0"/>
                        </a:rPr>
                        <a:t>Yüksek</a:t>
                      </a:r>
                      <a:endParaRPr lang="en-US" sz="2000" b="1"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400</a:t>
                      </a:r>
                      <a:r>
                        <a:rPr lang="tr-TR" sz="2000" b="0" dirty="0">
                          <a:solidFill>
                            <a:srgbClr val="40404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a:solidFill>
                            <a:srgbClr val="404040"/>
                          </a:solidFill>
                          <a:effectLst/>
                          <a:latin typeface="+mn-lt"/>
                          <a:ea typeface="Times New Roman" panose="02020603050405020304" pitchFamily="18" charset="0"/>
                          <a:cs typeface="Times New Roman" panose="02020603050405020304" pitchFamily="18" charset="0"/>
                        </a:rPr>
                        <a:t>500</a:t>
                      </a:r>
                      <a:r>
                        <a:rPr lang="tr-TR" sz="2000" b="0">
                          <a:solidFill>
                            <a:srgbClr val="40404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endParaRPr lang="en-US" sz="2000" b="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800</a:t>
                      </a:r>
                      <a:r>
                        <a:rPr lang="tr-TR" sz="2000" b="0" dirty="0">
                          <a:solidFill>
                            <a:srgbClr val="40404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320</a:t>
                      </a:r>
                      <a:r>
                        <a:rPr lang="tr-TR" sz="2000" b="0" dirty="0">
                          <a:solidFill>
                            <a:srgbClr val="40404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440</a:t>
                      </a:r>
                      <a:r>
                        <a:rPr lang="tr-TR" sz="2000" b="0" dirty="0">
                          <a:solidFill>
                            <a:srgbClr val="40404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tr-TR" sz="2000" b="0" dirty="0">
                          <a:solidFill>
                            <a:srgbClr val="404040"/>
                          </a:solidFill>
                          <a:effectLst/>
                          <a:latin typeface="+mn-lt"/>
                          <a:ea typeface="Times New Roman" panose="02020603050405020304" pitchFamily="18" charset="0"/>
                          <a:cs typeface="Times New Roman" panose="02020603050405020304" pitchFamily="18" charset="0"/>
                        </a:rPr>
                        <a:t>200</a:t>
                      </a:r>
                      <a:endParaRPr lang="en-US" sz="2000" b="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8" name="3 Metin kutusu">
            <a:extLst>
              <a:ext uri="{FF2B5EF4-FFF2-40B4-BE49-F238E27FC236}">
                <a16:creationId xmlns:a16="http://schemas.microsoft.com/office/drawing/2014/main" id="{3F9C39C2-3A20-425D-A63E-B163B11F1BD4}"/>
              </a:ext>
            </a:extLst>
          </p:cNvPr>
          <p:cNvSpPr txBox="1">
            <a:spLocks noChangeArrowheads="1"/>
          </p:cNvSpPr>
          <p:nvPr/>
        </p:nvSpPr>
        <p:spPr bwMode="auto">
          <a:xfrm>
            <a:off x="675044" y="4301117"/>
            <a:ext cx="10841914" cy="584775"/>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tr-TR"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İKS</a:t>
            </a:r>
            <a:r>
              <a:rPr kumimoji="0" lang="tr-TR" altLang="en-US"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a:t>
            </a:r>
            <a:r>
              <a:rPr kumimoji="0" lang="tr-TR"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lerin tahmin edilen eş değer dozlarıdır.</a:t>
            </a:r>
            <a:r>
              <a:rPr kumimoji="0" lang="en-US"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 </a:t>
            </a:r>
            <a:r>
              <a:rPr kumimoji="0" lang="tr-TR"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Çoğu İKS düşük dozda etkilidir.</a:t>
            </a:r>
            <a:r>
              <a:rPr kumimoji="0" lang="en-US"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 </a:t>
            </a:r>
            <a:r>
              <a:rPr kumimoji="0" lang="tr-TR"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Tüm İKS</a:t>
            </a:r>
            <a:r>
              <a:rPr kumimoji="0" lang="tr-TR" altLang="en-US"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a:t>
            </a:r>
            <a:r>
              <a:rPr kumimoji="0" lang="tr-TR"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lerin yüksek dozlarının uzun süreli kullanımında yan etki riski artmıştır.</a:t>
            </a:r>
            <a:endParaRPr kumimoji="0" lang="en-US" altLang="tr-TR" sz="1600" b="0"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611351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730768"/>
            <a:ext cx="736355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Hastasında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İlaç</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Uyumu</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Takibi</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6" name="Picture 2" descr="Astım Ilacı, Nefes, Astım, Tıp, Tıbbi">
            <a:extLst>
              <a:ext uri="{FF2B5EF4-FFF2-40B4-BE49-F238E27FC236}">
                <a16:creationId xmlns:a16="http://schemas.microsoft.com/office/drawing/2014/main" id="{054F7030-CF97-4D93-A13D-57D682E9012A}"/>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943975" y="2730768"/>
            <a:ext cx="1779968" cy="277785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9025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stım Ilacı, Nefes, Astım, Tıp, Tıbbi">
            <a:extLst>
              <a:ext uri="{FF2B5EF4-FFF2-40B4-BE49-F238E27FC236}">
                <a16:creationId xmlns:a16="http://schemas.microsoft.com/office/drawing/2014/main" id="{2472F284-DE1E-4059-8394-70C06A830D3A}"/>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6412" t="11769" r="26412" b="25940"/>
          <a:stretch/>
        </p:blipFill>
        <p:spPr bwMode="auto">
          <a:xfrm>
            <a:off x="2845383" y="828675"/>
            <a:ext cx="5942999"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856"/>
            <a:ext cx="10586513" cy="4847481"/>
          </a:xfrm>
          <a:prstGeom prst="rect">
            <a:avLst/>
          </a:prstGeom>
          <a:solidFill>
            <a:schemeClr val="bg1">
              <a:alpha val="54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Uygun farmakolojik tedavi seçiminin yanı sıra aşağıdaki yaklaşımlar da tedaviye başlanılan hastada yapılmalıdır: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seçilen inhaler cihazın kullanım eğitiminin verilmesi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Tetikleyicilerden kaçınma önerilerinde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uyumunu arttırıcı yaklaşımlarda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sonraki vizit tarihinin kararlaştırılarak, takip planının çizilmes</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Uyumu</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Takibi</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131576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3667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Takip</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Komponentleri-1</a:t>
            </a:r>
          </a:p>
        </p:txBody>
      </p:sp>
      <p:graphicFrame>
        <p:nvGraphicFramePr>
          <p:cNvPr id="2" name="Diagram 1">
            <a:extLst>
              <a:ext uri="{FF2B5EF4-FFF2-40B4-BE49-F238E27FC236}">
                <a16:creationId xmlns:a16="http://schemas.microsoft.com/office/drawing/2014/main" id="{79E8DA0E-F60B-4428-B815-8E7419E62A06}"/>
              </a:ext>
            </a:extLst>
          </p:cNvPr>
          <p:cNvGraphicFramePr/>
          <p:nvPr/>
        </p:nvGraphicFramePr>
        <p:xfrm>
          <a:off x="-76200" y="1346094"/>
          <a:ext cx="4498832" cy="4483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8DD410D-B8C2-4AEE-91E2-2146E00F29D7}"/>
              </a:ext>
            </a:extLst>
          </p:cNvPr>
          <p:cNvGraphicFramePr/>
          <p:nvPr>
            <p:extLst/>
          </p:nvPr>
        </p:nvGraphicFramePr>
        <p:xfrm>
          <a:off x="8253412" y="822901"/>
          <a:ext cx="3241532" cy="5024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0CA64EC7-C7BA-483C-A624-22B02D226637}"/>
              </a:ext>
            </a:extLst>
          </p:cNvPr>
          <p:cNvGraphicFramePr/>
          <p:nvPr/>
        </p:nvGraphicFramePr>
        <p:xfrm>
          <a:off x="3933237" y="1454225"/>
          <a:ext cx="4829763" cy="437507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818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5" grpId="0">
        <p:bldAsOne/>
      </p:bldGraphic>
      <p:bldGraphic spid="6"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stım Ilacı, Nefes, Astım, Tıp, Tıbbi">
            <a:extLst>
              <a:ext uri="{FF2B5EF4-FFF2-40B4-BE49-F238E27FC236}">
                <a16:creationId xmlns:a16="http://schemas.microsoft.com/office/drawing/2014/main" id="{933E4B3C-7C0B-479D-874C-5DEF4B2C3177}"/>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6412" t="11769" r="26412" b="25940"/>
          <a:stretch/>
        </p:blipFill>
        <p:spPr bwMode="auto">
          <a:xfrm>
            <a:off x="2996800" y="1230059"/>
            <a:ext cx="5942999" cy="4368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1A4F2EBE-7BAF-436D-AFC3-BA30E7A9F760}"/>
              </a:ext>
            </a:extLst>
          </p:cNvPr>
          <p:cNvSpPr txBox="1"/>
          <p:nvPr/>
        </p:nvSpPr>
        <p:spPr>
          <a:xfrm>
            <a:off x="675044" y="1223229"/>
            <a:ext cx="10586513" cy="4467057"/>
          </a:xfrm>
          <a:prstGeom prst="rect">
            <a:avLst/>
          </a:prstGeom>
          <a:solidFill>
            <a:schemeClr val="bg1">
              <a:alpha val="60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R="0" lvl="0" algn="l" defTabSz="355600" rtl="0" eaLnBrk="1" fontAlgn="auto" latinLnBrk="0" hangingPunct="1">
              <a:lnSpc>
                <a:spcPct val="150000"/>
              </a:lnSpc>
              <a:spcBef>
                <a:spcPts val="0"/>
              </a:spcBef>
              <a:spcAft>
                <a:spcPts val="0"/>
              </a:spcAft>
              <a:buClr>
                <a:srgbClr val="C00000"/>
              </a:buClr>
              <a:buSzTx/>
              <a:tabLst/>
              <a:defRPr/>
            </a:pPr>
            <a:endParaRPr lang="tr-TR" sz="2400" b="1" dirty="0">
              <a:solidFill>
                <a:prstClr val="black">
                  <a:lumMod val="75000"/>
                  <a:lumOff val="25000"/>
                </a:prstClr>
              </a:solidFill>
              <a:latin typeface="Calibri" panose="020F0502020204030204"/>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rPr>
              <a:t>Tanının gözden geçirilmesi;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Her vizitte eldeki veriler ile astım tanı değerlendirmesi yapılmalı, herhangi bir şüphe durumunda hasta astım tanısının teyidi için üst merkeze sevk edilmelidir</a:t>
            </a:r>
            <a:endParaRPr lang="tr-TR" sz="2400" dirty="0">
              <a:solidFill>
                <a:prstClr val="black">
                  <a:lumMod val="75000"/>
                  <a:lumOff val="25000"/>
                </a:prstClr>
              </a:solidFill>
              <a:latin typeface="Calibri" panose="020F0502020204030204"/>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Takip</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Komponentleri-2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73985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a:extLst>
              <a:ext uri="{FF2B5EF4-FFF2-40B4-BE49-F238E27FC236}">
                <a16:creationId xmlns:a16="http://schemas.microsoft.com/office/drawing/2014/main" id="{1A4F2EBE-7BAF-436D-AFC3-BA30E7A9F760}"/>
              </a:ext>
            </a:extLst>
          </p:cNvPr>
          <p:cNvSpPr txBox="1"/>
          <p:nvPr/>
        </p:nvSpPr>
        <p:spPr>
          <a:xfrm>
            <a:off x="675045" y="1225497"/>
            <a:ext cx="6156698" cy="4467057"/>
          </a:xfrm>
          <a:prstGeom prst="rect">
            <a:avLst/>
          </a:prstGeom>
          <a:solidFill>
            <a:schemeClr val="accent1"/>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Konu içeriği burada bu punto ile yer alacak. Konu içeriği burada bu punto ile yer alacak. Konu içeriği burada bu punto ile yer alacak. Konu içeriği burada bu punto ile yer alacak. Konu içeriği burada bu punto ile yer alacak. Konu içeriği burada bu punto ile yer alacak. Konu içeriği burada bu punto ile yer alacak. Konu içeriği burada bu punto ile yer alacak.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Resim 5">
            <a:extLst>
              <a:ext uri="{FF2B5EF4-FFF2-40B4-BE49-F238E27FC236}">
                <a16:creationId xmlns:a16="http://schemas.microsoft.com/office/drawing/2014/main" id="{6A7A28FE-5163-4FF0-8282-46838B1343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28" name="TextBox 6">
            <a:extLst>
              <a:ext uri="{FF2B5EF4-FFF2-40B4-BE49-F238E27FC236}">
                <a16:creationId xmlns:a16="http://schemas.microsoft.com/office/drawing/2014/main" id="{28581D91-BBA8-4A8F-9FC1-76A5F9A295E5}"/>
              </a:ext>
            </a:extLst>
          </p:cNvPr>
          <p:cNvSpPr txBox="1"/>
          <p:nvPr/>
        </p:nvSpPr>
        <p:spPr>
          <a:xfrm>
            <a:off x="675043" y="1225497"/>
            <a:ext cx="604008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69876"/>
            <a:ext cx="579596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Dünyada yaklaşık 335 milyon, ülkemizde de yaklaşık olarak 4 milyon astım hastası bulunmaktadır. </a:t>
            </a:r>
          </a:p>
          <a:p>
            <a:pPr marL="342900" marR="0" lvl="0" indent="-342900" algn="l" defTabSz="355600" rtl="0" eaLnBrk="1" fontAlgn="auto" latinLnBrk="0" hangingPunct="1">
              <a:lnSpc>
                <a:spcPct val="150000"/>
              </a:lnSpc>
              <a:spcBef>
                <a:spcPts val="0"/>
              </a:spcBef>
              <a:spcAft>
                <a:spcPts val="0"/>
              </a:spcAft>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Ülkemizde ise yaklaşık her 12-13 erişkinden biri ve 7-8 çocuktan biri astım hastasıdır. Astımın görülme sıklığı yıllar içinde giderek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artmaktadır</a:t>
            </a:r>
            <a:r>
              <a:rPr lang="tr-TR" sz="2400" dirty="0">
                <a:solidFill>
                  <a:prstClr val="black">
                    <a:lumMod val="75000"/>
                    <a:lumOff val="25000"/>
                  </a:prstClr>
                </a:solidFill>
                <a:latin typeface="Calibri" panose="020F0502020204030204"/>
              </a:rPr>
              <a:t>.</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AB755F9-22B2-4BB7-923D-6D4200E847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57" t="20489" r="20080" b="20894"/>
          <a:stretch/>
        </p:blipFill>
        <p:spPr>
          <a:xfrm>
            <a:off x="7222316" y="1747602"/>
            <a:ext cx="3722075" cy="3740180"/>
          </a:xfrm>
          <a:prstGeom prst="ellipse">
            <a:avLst/>
          </a:prstGeom>
        </p:spPr>
      </p:pic>
      <p:sp>
        <p:nvSpPr>
          <p:cNvPr id="19" name="Speech Bubble: Rectangle 18">
            <a:extLst>
              <a:ext uri="{FF2B5EF4-FFF2-40B4-BE49-F238E27FC236}">
                <a16:creationId xmlns:a16="http://schemas.microsoft.com/office/drawing/2014/main" id="{3603267C-9C8D-4793-B055-D2816F35AD7E}"/>
              </a:ext>
            </a:extLst>
          </p:cNvPr>
          <p:cNvSpPr/>
          <p:nvPr/>
        </p:nvSpPr>
        <p:spPr>
          <a:xfrm>
            <a:off x="7043572" y="489622"/>
            <a:ext cx="1784678"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2300" b="1" i="0" u="none" strike="noStrike" kern="1200" cap="none" spc="0" normalizeH="0" baseline="0" noProof="0" dirty="0">
                <a:ln>
                  <a:noFill/>
                </a:ln>
                <a:solidFill>
                  <a:srgbClr val="404040"/>
                </a:solidFill>
                <a:effectLst/>
                <a:uLnTx/>
                <a:uFillTx/>
                <a:latin typeface="Calibri" panose="020F0502020204030204"/>
              </a:rPr>
              <a:t>Dünyada yaklaşık 335 milyon</a:t>
            </a:r>
            <a:endParaRPr lang="tr-TR" sz="2300" b="1" dirty="0">
              <a:solidFill>
                <a:srgbClr val="404040"/>
              </a:solidFill>
            </a:endParaRPr>
          </a:p>
        </p:txBody>
      </p:sp>
      <p:sp>
        <p:nvSpPr>
          <p:cNvPr id="26" name="Speech Bubble: Rectangle 25">
            <a:extLst>
              <a:ext uri="{FF2B5EF4-FFF2-40B4-BE49-F238E27FC236}">
                <a16:creationId xmlns:a16="http://schemas.microsoft.com/office/drawing/2014/main" id="{2CA13ABB-6266-4241-971E-0A76E058FFB3}"/>
              </a:ext>
            </a:extLst>
          </p:cNvPr>
          <p:cNvSpPr/>
          <p:nvPr/>
        </p:nvSpPr>
        <p:spPr>
          <a:xfrm>
            <a:off x="9642472" y="1217034"/>
            <a:ext cx="1874483"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300" b="1" dirty="0">
                <a:solidFill>
                  <a:srgbClr val="404040"/>
                </a:solidFill>
                <a:latin typeface="Calibri" panose="020F0502020204030204"/>
              </a:rPr>
              <a:t>Ü</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lkemizde yaklaşık 4 milyon</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587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19" grpId="0" animBg="1"/>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stım Ilacı, Nefes, Astım, Tıp, Tıbbi">
            <a:extLst>
              <a:ext uri="{FF2B5EF4-FFF2-40B4-BE49-F238E27FC236}">
                <a16:creationId xmlns:a16="http://schemas.microsoft.com/office/drawing/2014/main" id="{933E4B3C-7C0B-479D-874C-5DEF4B2C3177}"/>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6412" t="11769" r="26412" b="25940"/>
          <a:stretch/>
        </p:blipFill>
        <p:spPr bwMode="auto">
          <a:xfrm>
            <a:off x="2996800" y="1230059"/>
            <a:ext cx="5942999" cy="4368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1A4F2EBE-7BAF-436D-AFC3-BA30E7A9F760}"/>
              </a:ext>
            </a:extLst>
          </p:cNvPr>
          <p:cNvSpPr txBox="1"/>
          <p:nvPr/>
        </p:nvSpPr>
        <p:spPr>
          <a:xfrm>
            <a:off x="675044" y="1230059"/>
            <a:ext cx="10586513" cy="4524315"/>
          </a:xfrm>
          <a:prstGeom prst="rect">
            <a:avLst/>
          </a:prstGeom>
          <a:solidFill>
            <a:schemeClr val="bg1">
              <a:alpha val="60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Tedaviye uyumun değerlendirilmesi;</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ilaçları kullanmış mı?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İlaçları doktor tarafından söylenilen şekilde ve dozda mı kullanmış?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İlaçlara bağlı yan </a:t>
            </a:r>
            <a:r>
              <a:rPr kumimoji="0" lang="tr-TR" sz="2400" b="0" i="0" u="none" strike="noStrike" kern="1200" cap="none" spc="0" normalizeH="0" baseline="0" noProof="0" dirty="0" smtClean="0">
                <a:ln>
                  <a:noFill/>
                </a:ln>
                <a:solidFill>
                  <a:srgbClr val="404040"/>
                </a:solidFill>
                <a:effectLst/>
                <a:uLnTx/>
                <a:uFillTx/>
                <a:latin typeface="Calibri" panose="020F0502020204030204"/>
                <a:ea typeface="+mn-ea"/>
                <a:cs typeface="+mn-cs"/>
              </a:rPr>
              <a:t>etki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olmuş mu? Ara verilmesini gerektirmiş mi?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ilaçları uygun şekilde kullanmamış ise, nedeni nedir?</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Uyumsuzluğu ortadan kaldırmaya yönelik çözüm yöntemleri birlikte gözden geçirilir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Takip</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Komponentleri-3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74469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stım Ilacı, Nefes, Astım, Tıp, Tıbbi">
            <a:extLst>
              <a:ext uri="{FF2B5EF4-FFF2-40B4-BE49-F238E27FC236}">
                <a16:creationId xmlns:a16="http://schemas.microsoft.com/office/drawing/2014/main" id="{933E4B3C-7C0B-479D-874C-5DEF4B2C3177}"/>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6412" t="11769" r="26412" b="25940"/>
          <a:stretch/>
        </p:blipFill>
        <p:spPr bwMode="auto">
          <a:xfrm>
            <a:off x="2996800" y="1230059"/>
            <a:ext cx="5942999" cy="4368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856"/>
            <a:ext cx="10586513" cy="4524315"/>
          </a:xfrm>
          <a:prstGeom prst="rect">
            <a:avLst/>
          </a:prstGeom>
          <a:solidFill>
            <a:schemeClr val="bg1">
              <a:alpha val="60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İnhaler</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cihaz kullanımının değerlendirilmesi;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Hastadan ilacı nasıl kullandığını önce anlatması sonra uygulaması istenilir.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Kullanımda sorunlu noktalar var ise tespit edilerek düzeltilir.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neden veya başka nedenle hastanın cihaz kullanımında düzeltilemeyen hatalar var ise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tercihen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aynı etken maddeyi taşıyan ve hastanın kullanabileceği düşünülen başka bir cihaza geçilir. Yeni cihaz için eğitim verilir.</a:t>
            </a:r>
          </a:p>
          <a:p>
            <a:pPr marR="0" lvl="0" algn="l" defTabSz="355600" rtl="0" eaLnBrk="1" fontAlgn="auto" latinLnBrk="0" hangingPunct="1">
              <a:lnSpc>
                <a:spcPct val="150000"/>
              </a:lnSpc>
              <a:spcBef>
                <a:spcPts val="0"/>
              </a:spcBef>
              <a:spcAft>
                <a:spcPts val="0"/>
              </a:spcAft>
              <a:buClr>
                <a:srgbClr val="C00000"/>
              </a:buClr>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Takip</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Komponentleri-4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66648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2313BF-A692-4013-AF5A-0956BBCA6F79}"/>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242890"/>
            <a:ext cx="6043612" cy="5871563"/>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369876"/>
            <a:ext cx="11143145" cy="4385816"/>
          </a:xfrm>
          <a:prstGeom prst="rect">
            <a:avLst/>
          </a:prstGeom>
          <a:solidFill>
            <a:schemeClr val="bg1">
              <a:alpha val="2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Tetikleyiciler ve korunma önlemlerinin gözden geçirilmesi;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kullanan hastalar, mesleki maruziyet varlığı ve allerjen duyarlılığı bilinen hastalar başta olmak üzere bütün hastalar tetikleyicilerden kaçınma açısından uyarılmalıdır.  Burada hastanın kendi günlük hayatında tanımladığı tetikleyiciler var ise bu konunun özellikle üzerinde durulmalıdır.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önceden planlanmış korunma önlemlerini gerçekleştirememiş ise  çözüm yöntemleri birlikte gözden geçirilmelidir</a:t>
            </a:r>
            <a:r>
              <a:rPr lang="tr-TR" sz="2300" dirty="0">
                <a:solidFill>
                  <a:prstClr val="black">
                    <a:lumMod val="75000"/>
                    <a:lumOff val="25000"/>
                  </a:prstClr>
                </a:solidFill>
                <a:latin typeface="Calibri" panose="020F0502020204030204"/>
              </a:rPr>
              <a:t>.</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Takip</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Komponentleri-5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240226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5A0338-C210-4074-B678-1B2E9EE3530C}"/>
              </a:ext>
            </a:extLst>
          </p:cNvPr>
          <p:cNvPicPr>
            <a:picLocks noChangeAspect="1"/>
          </p:cNvPicPr>
          <p:nvPr/>
        </p:nvPicPr>
        <p:blipFill>
          <a:blip r:embed="rId2">
            <a:duotone>
              <a:schemeClr val="accent3">
                <a:shade val="45000"/>
                <a:satMod val="135000"/>
              </a:schemeClr>
              <a:prstClr val="white"/>
            </a:duotone>
          </a:blip>
          <a:stretch>
            <a:fillRect/>
          </a:stretch>
        </p:blipFill>
        <p:spPr>
          <a:xfrm>
            <a:off x="3414713" y="242890"/>
            <a:ext cx="6043612" cy="5871563"/>
          </a:xfrm>
          <a:prstGeom prst="rect">
            <a:avLst/>
          </a:prstGeom>
          <a:solidFill>
            <a:schemeClr val="bg1">
              <a:alpha val="40000"/>
            </a:schemeClr>
          </a:solidFill>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856"/>
            <a:ext cx="10586513" cy="5355312"/>
          </a:xfrm>
          <a:prstGeom prst="rect">
            <a:avLst/>
          </a:prstGeom>
          <a:solidFill>
            <a:schemeClr val="bg1">
              <a:alpha val="32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endParaRPr kumimoji="0" lang="tr-TR"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Komorbiditelerin</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değerlendirilmesi;</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komorbidite açısından (rinit, kronik sinüzit, nazal polip, reflü, OSAS, ilaç allerjisi, besin allerjsi vs), gerekli tedavi/yaklaşımlar planlanır veya hasta uygun merkeze yönlendirilir ve bunlara yönelik tedavi/yaklaşımlar yönünden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sorgulanmalıdır.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Tedavisi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Takip</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Komponentleri-6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30929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Kişiselleştirilmiş</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Komponentleri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yagram 6">
            <a:extLst>
              <a:ext uri="{FF2B5EF4-FFF2-40B4-BE49-F238E27FC236}">
                <a16:creationId xmlns:a16="http://schemas.microsoft.com/office/drawing/2014/main" id="{4EB8C5CD-78EE-43E2-BCE0-6832024001A5}"/>
              </a:ext>
            </a:extLst>
          </p:cNvPr>
          <p:cNvGraphicFramePr/>
          <p:nvPr>
            <p:extLst/>
          </p:nvPr>
        </p:nvGraphicFramePr>
        <p:xfrm>
          <a:off x="2231365" y="1416972"/>
          <a:ext cx="7050658" cy="4380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kdörtgen 17">
            <a:extLst>
              <a:ext uri="{FF2B5EF4-FFF2-40B4-BE49-F238E27FC236}">
                <a16:creationId xmlns:a16="http://schemas.microsoft.com/office/drawing/2014/main" id="{8D637E7C-043C-46FD-8215-C383E22159CA}"/>
              </a:ext>
            </a:extLst>
          </p:cNvPr>
          <p:cNvSpPr>
            <a:spLocks/>
          </p:cNvSpPr>
          <p:nvPr/>
        </p:nvSpPr>
        <p:spPr>
          <a:xfrm>
            <a:off x="4058772" y="1260348"/>
            <a:ext cx="3832915" cy="48577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tr-TR" b="1" dirty="0">
                <a:solidFill>
                  <a:srgbClr val="404040"/>
                </a:solidFill>
                <a:effectLst/>
                <a:ea typeface="SimSun" panose="02010600030101010101" pitchFamily="2" charset="-122"/>
              </a:rPr>
              <a:t>TEDAVİYE CEVABI GÖZDEN GEÇİRMEDE YARARLAN</a:t>
            </a:r>
            <a:endParaRPr lang="en-US" sz="2400" dirty="0">
              <a:solidFill>
                <a:srgbClr val="404040"/>
              </a:solidFill>
              <a:effectLst/>
              <a:ea typeface="SimSun" panose="02010600030101010101" pitchFamily="2" charset="-122"/>
            </a:endParaRPr>
          </a:p>
        </p:txBody>
      </p:sp>
      <p:sp>
        <p:nvSpPr>
          <p:cNvPr id="7" name="Dikdörtgen 21">
            <a:extLst>
              <a:ext uri="{FF2B5EF4-FFF2-40B4-BE49-F238E27FC236}">
                <a16:creationId xmlns:a16="http://schemas.microsoft.com/office/drawing/2014/main" id="{D7A7FFF7-A7D3-4F0D-BF46-0C934308B23C}"/>
              </a:ext>
            </a:extLst>
          </p:cNvPr>
          <p:cNvSpPr>
            <a:spLocks/>
          </p:cNvSpPr>
          <p:nvPr/>
        </p:nvSpPr>
        <p:spPr>
          <a:xfrm>
            <a:off x="2733360" y="5709407"/>
            <a:ext cx="2466975" cy="48577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tr-TR" b="1" dirty="0">
                <a:solidFill>
                  <a:srgbClr val="404040"/>
                </a:solidFill>
                <a:ea typeface="SimSun" panose="02010600030101010101" pitchFamily="2" charset="-122"/>
              </a:rPr>
              <a:t>TEDAVİYİ YENİDEN DÜZENLE</a:t>
            </a:r>
            <a:endParaRPr lang="en-US" b="1" dirty="0">
              <a:solidFill>
                <a:srgbClr val="404040"/>
              </a:solidFill>
              <a:ea typeface="SimSun" panose="02010600030101010101" pitchFamily="2" charset="-122"/>
            </a:endParaRPr>
          </a:p>
        </p:txBody>
      </p:sp>
      <p:sp>
        <p:nvSpPr>
          <p:cNvPr id="8" name="Dikdörtgen 24">
            <a:extLst>
              <a:ext uri="{FF2B5EF4-FFF2-40B4-BE49-F238E27FC236}">
                <a16:creationId xmlns:a16="http://schemas.microsoft.com/office/drawing/2014/main" id="{C898A324-6F5C-4A88-8C97-A1565A8A19FA}"/>
              </a:ext>
            </a:extLst>
          </p:cNvPr>
          <p:cNvSpPr>
            <a:spLocks/>
          </p:cNvSpPr>
          <p:nvPr/>
        </p:nvSpPr>
        <p:spPr>
          <a:xfrm>
            <a:off x="6658199" y="5597652"/>
            <a:ext cx="2466975" cy="48577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tr-TR" b="1" dirty="0">
                <a:solidFill>
                  <a:srgbClr val="404040"/>
                </a:solidFill>
                <a:ea typeface="SimSun" panose="02010600030101010101" pitchFamily="2" charset="-122"/>
              </a:rPr>
              <a:t>DEĞERLENDİR</a:t>
            </a:r>
            <a:endParaRPr lang="en-US" b="1" dirty="0">
              <a:solidFill>
                <a:srgbClr val="404040"/>
              </a:solidFill>
              <a:ea typeface="SimSun" panose="02010600030101010101" pitchFamily="2" charset="-122"/>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667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Sıklığı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65C1E6C2-F427-4341-9398-E5F559C1630E}"/>
              </a:ext>
            </a:extLst>
          </p:cNvPr>
          <p:cNvGraphicFramePr/>
          <p:nvPr>
            <p:extLst/>
          </p:nvPr>
        </p:nvGraphicFramePr>
        <p:xfrm>
          <a:off x="1069644" y="1320862"/>
          <a:ext cx="10052712" cy="3233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CD7CD77F-F47C-4FC2-A870-E3F469D64C9F}"/>
              </a:ext>
            </a:extLst>
          </p:cNvPr>
          <p:cNvSpPr>
            <a:spLocks noChangeArrowheads="1"/>
          </p:cNvSpPr>
          <p:nvPr/>
        </p:nvSpPr>
        <p:spPr bwMode="auto">
          <a:xfrm>
            <a:off x="831376" y="4860731"/>
            <a:ext cx="10529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Cambria" panose="02040503050406030204" pitchFamily="18" charset="0"/>
                <a:cs typeface="Times New Roman" panose="02020603050405020304" pitchFamily="18" charset="0"/>
              </a:rPr>
              <a:t>*Hekimin değerlendirmesine göre gerekli durumda hasta daha erken çağırılabilir.</a:t>
            </a:r>
            <a:endParaRPr kumimoji="0" lang="tr-TR" altLang="en-US" sz="2400" b="0" i="0" u="none" strike="noStrike" kern="1200" cap="none" spc="0" normalizeH="0" baseline="0" noProof="0" dirty="0">
              <a:ln>
                <a:noFill/>
              </a:ln>
              <a:solidFill>
                <a:srgbClr val="404040"/>
              </a:solidFill>
              <a:effectLst/>
              <a:uLnTx/>
              <a:uFillTx/>
              <a:latin typeface="Calibri" panose="020F0502020204030204"/>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0177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236500" y="2627834"/>
            <a:ext cx="6227838"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Atağı</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Değerlendirmesi</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ve </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Tedavisi </a:t>
            </a:r>
          </a:p>
        </p:txBody>
      </p:sp>
      <p:pic>
        <p:nvPicPr>
          <p:cNvPr id="5" name="Picture 5">
            <a:extLst>
              <a:ext uri="{FF2B5EF4-FFF2-40B4-BE49-F238E27FC236}">
                <a16:creationId xmlns:a16="http://schemas.microsoft.com/office/drawing/2014/main" id="{C6BDA2B3-5981-4466-8763-EF744989F8AB}"/>
              </a:ext>
            </a:extLst>
          </p:cNvPr>
          <p:cNvPicPr>
            <a:picLocks noChangeAspect="1"/>
          </p:cNvPicPr>
          <p:nvPr/>
        </p:nvPicPr>
        <p:blipFill rotWithShape="1">
          <a:blip r:embed="rId2"/>
          <a:srcRect l="5900" r="3473"/>
          <a:stretch/>
        </p:blipFill>
        <p:spPr>
          <a:xfrm>
            <a:off x="6700837" y="1469715"/>
            <a:ext cx="5000626" cy="3845545"/>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145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36FAF6-9CA4-4B94-A973-E7F78A8AEE4C}"/>
              </a:ext>
            </a:extLst>
          </p:cNvPr>
          <p:cNvSpPr txBox="1"/>
          <p:nvPr/>
        </p:nvSpPr>
        <p:spPr>
          <a:xfrm>
            <a:off x="672657" y="1224752"/>
            <a:ext cx="603707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Atağı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62849"/>
            <a:ext cx="6034687" cy="452431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alevlenmesi/atağı;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Astımlı hastalarda nefes darlığı, öksürük, hırıltılı/hışıltılı solunum, solunum güçlüğü ya da göğüste tıkanıklık gibi yakınmaların ortaya çıkması veya bu yakınmaların  birkaçının birlikte giderek artması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ile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fonksiyonlarında bozulmaların oluşmasına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akut astım atağı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denir. </a:t>
            </a:r>
          </a:p>
        </p:txBody>
      </p:sp>
      <p:pic>
        <p:nvPicPr>
          <p:cNvPr id="6" name="Picture 5">
            <a:extLst>
              <a:ext uri="{FF2B5EF4-FFF2-40B4-BE49-F238E27FC236}">
                <a16:creationId xmlns:a16="http://schemas.microsoft.com/office/drawing/2014/main" id="{2B26ADD5-5CB9-4170-AC76-1C994DB64F4C}"/>
              </a:ext>
            </a:extLst>
          </p:cNvPr>
          <p:cNvPicPr>
            <a:picLocks noChangeAspect="1"/>
          </p:cNvPicPr>
          <p:nvPr/>
        </p:nvPicPr>
        <p:blipFill rotWithShape="1">
          <a:blip r:embed="rId2"/>
          <a:srcRect l="5900" r="3473"/>
          <a:stretch/>
        </p:blipFill>
        <p:spPr>
          <a:xfrm>
            <a:off x="6903559" y="1478341"/>
            <a:ext cx="4852650" cy="3845545"/>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052485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6169F238-B9F5-4BC9-8D81-6B3520A2D3B5}"/>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 Atağı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Nedenleri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2657" y="1198873"/>
            <a:ext cx="10047590" cy="492442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Yetersiz tedavi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Tetikleyen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etkene maruziyet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Riskli hasta grubunda bulunma (fatal astım riski taşıyan durumları bulunma)</a:t>
            </a: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Daha önce hayatı tehdit edici atak geçirme</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Atak nedeniyle entübasyon veya mekanik ventilasyon öyküsü</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Geçen yıl 2’den fazla hastaneye yatma ve acile başvuru</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Ayda bir kutudan fazla kısa etkili beta agonist tüketme </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Oral steroidi kullanıyor veya yeni kesmiş olma</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Ek kardiovasküler veya akciğer hastalığı</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Psikiatrik problem veya hastalık</a:t>
            </a:r>
          </a:p>
          <a:p>
            <a:pPr marL="720000" marR="0" lvl="0" indent="-342900" algn="l" defTabSz="355600" rtl="0" eaLnBrk="1" fontAlgn="auto" latinLnBrk="0" hangingPunct="1">
              <a:spcBef>
                <a:spcPts val="0"/>
              </a:spcBef>
              <a:spcAft>
                <a:spcPts val="0"/>
              </a:spcAft>
              <a:buClr>
                <a:srgbClr val="C00000"/>
              </a:buClr>
              <a:buSzTx/>
              <a:buFont typeface="Wingdings" panose="05000000000000000000" pitchFamily="2" charset="2"/>
              <a:buChar char="Ø"/>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Çeşitli nedenler ile tanı ve tedavi hizmetlerine ulaşamama</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372891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Değerlendirmesi-1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yagram 6">
            <a:extLst>
              <a:ext uri="{FF2B5EF4-FFF2-40B4-BE49-F238E27FC236}">
                <a16:creationId xmlns:a16="http://schemas.microsoft.com/office/drawing/2014/main" id="{DAA0EB86-FFB2-450F-BC5D-87F34589AFCC}"/>
              </a:ext>
            </a:extLst>
          </p:cNvPr>
          <p:cNvGraphicFramePr>
            <a:graphicFrameLocks noGrp="1"/>
          </p:cNvGraphicFramePr>
          <p:nvPr>
            <p:ph idx="1"/>
            <p:extLst/>
          </p:nvPr>
        </p:nvGraphicFramePr>
        <p:xfrm>
          <a:off x="485540" y="1425411"/>
          <a:ext cx="1187029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4377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5">
            <a:extLst>
              <a:ext uri="{FF2B5EF4-FFF2-40B4-BE49-F238E27FC236}">
                <a16:creationId xmlns:a16="http://schemas.microsoft.com/office/drawing/2014/main" id="{23DF028C-7E7A-4C75-BF64-1DDB86390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89774"/>
            <a:ext cx="12192000" cy="5990252"/>
          </a:xfrm>
          <a:prstGeom prst="rect">
            <a:avLst/>
          </a:prstGeom>
        </p:spPr>
      </p:pic>
      <p:sp>
        <p:nvSpPr>
          <p:cNvPr id="7" name="TextBox 6">
            <a:extLst>
              <a:ext uri="{FF2B5EF4-FFF2-40B4-BE49-F238E27FC236}">
                <a16:creationId xmlns:a16="http://schemas.microsoft.com/office/drawing/2014/main" id="{93ADCBB2-DF2F-435D-BE05-23101C05DD2A}"/>
              </a:ext>
            </a:extLst>
          </p:cNvPr>
          <p:cNvSpPr txBox="1"/>
          <p:nvPr/>
        </p:nvSpPr>
        <p:spPr>
          <a:xfrm>
            <a:off x="675043" y="1225497"/>
            <a:ext cx="1054792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02114" y="1712957"/>
            <a:ext cx="10586513" cy="2308324"/>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Türkiye Hanehalkı Sağlık Araştırması: Bulaşıcı Olmayan Hastalıkların Risk Faktörleri Prevalansı, 2017 yılı  çalışmasında; çalışma grubunun %6,9’unun şimdiye kadar bir doktor tarafından astım tanısı almış (alerjik astım dâhil) olduğu (kadınlarda %8,7,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erkeklerde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%5,0) görülmüştür.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815882"/>
          </a:xfrm>
          <a:prstGeom prst="rect">
            <a:avLst/>
          </a:prstGeom>
        </p:spPr>
        <p:txBody>
          <a:bodyPr wrap="square">
            <a:spAutoFit/>
          </a:bodyPr>
          <a:lstStyle/>
          <a:p>
            <a:pPr>
              <a:defRPr/>
            </a:pPr>
            <a:r>
              <a:rPr lang="tr-TR" sz="2800" b="1" dirty="0">
                <a:solidFill>
                  <a:prstClr val="black">
                    <a:lumMod val="75000"/>
                    <a:lumOff val="25000"/>
                  </a:prstClr>
                </a:solidFill>
                <a:latin typeface="Calibri" panose="020F0502020204030204"/>
              </a:rPr>
              <a:t>Epidemiyoloji-2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442884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Değerlendirmesi-2</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yagram 6">
            <a:extLst>
              <a:ext uri="{FF2B5EF4-FFF2-40B4-BE49-F238E27FC236}">
                <a16:creationId xmlns:a16="http://schemas.microsoft.com/office/drawing/2014/main" id="{804FE219-997D-4A05-8E9E-78C7390CEC1A}"/>
              </a:ext>
            </a:extLst>
          </p:cNvPr>
          <p:cNvGraphicFramePr>
            <a:graphicFrameLocks noGrp="1"/>
          </p:cNvGraphicFramePr>
          <p:nvPr>
            <p:ph idx="1"/>
            <p:extLst/>
          </p:nvPr>
        </p:nvGraphicFramePr>
        <p:xfrm>
          <a:off x="810883" y="1004155"/>
          <a:ext cx="10412730" cy="42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3975A18-7B55-42B1-8B9C-8E71337E7F98}"/>
              </a:ext>
            </a:extLst>
          </p:cNvPr>
          <p:cNvSpPr txBox="1"/>
          <p:nvPr/>
        </p:nvSpPr>
        <p:spPr>
          <a:xfrm>
            <a:off x="3140926" y="4447652"/>
            <a:ext cx="8218526" cy="1646605"/>
          </a:xfrm>
          <a:prstGeom prst="rect">
            <a:avLst/>
          </a:prstGeom>
          <a:noFill/>
        </p:spPr>
        <p:txBody>
          <a:bodyPr wrap="square">
            <a:spAutoFit/>
          </a:bodyPr>
          <a:lstStyle/>
          <a:p>
            <a:pPr marL="228600" marR="0" lvl="0" indent="0" algn="l"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dirty="0">
                <a:ln>
                  <a:noFill/>
                </a:ln>
                <a:solidFill>
                  <a:srgbClr val="404040"/>
                </a:solidFill>
                <a:effectLst/>
                <a:uLnTx/>
                <a:uFillTx/>
                <a:latin typeface="Calibri" panose="020F0502020204030204"/>
                <a:ea typeface="ScalaLancetPro"/>
                <a:cs typeface="+mn-cs"/>
              </a:rPr>
              <a:t>* Daha önce, özellikle son 1 yılda astım atak nedeniyle acil servise başvuran, hastaneye yatan, özellikle yoğun bakım ünitesi yatışı ya da mekanik ventilasyon ihtiyacı olan hastalar, Kısa etkili beta 2 agonistleri çok sık kullanan (ayda 1 kutu ilacın tüketilmesi), inhaler kortikosteroid kullanmayan ya da düzensiz kullanan, halen ya da yakın geçmişte sistemik kortikosteroid kullanımına ihtiyaç duymuş hastalar, Doğrulanmış besin allerjisi de olan hastalar, psikiyatrik, psikososyal problemleri, ilaç bağımlılığı olan hastalar, ya da benzer sorunları yaşayan ebeveynlere sahip çocuk astımlı hastalar, evde atak yönetimi için yazılı astım eylem planına sahip olmayan ya da acil durumlarda hastalık yönetimi konusunda eğitim almamış astımlı hastalar atak nedeni ile ölüm riski taşıdıkları için çok daha yakın gözlem altında tutulmalıdırlar.</a:t>
            </a:r>
            <a:endParaRPr kumimoji="0" lang="en-US"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404040"/>
                </a:solidFill>
                <a:effectLst/>
                <a:uLnTx/>
                <a:uFillTx/>
                <a:latin typeface="Calibri" panose="020F0502020204030204"/>
                <a:ea typeface="ScalaLancetPro"/>
                <a:cs typeface="+mn-cs"/>
              </a:rPr>
              <a:t> </a:t>
            </a:r>
            <a:endParaRPr kumimoji="0" lang="en-US"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027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Değerlendirmesi-3</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yagram 6">
            <a:extLst>
              <a:ext uri="{FF2B5EF4-FFF2-40B4-BE49-F238E27FC236}">
                <a16:creationId xmlns:a16="http://schemas.microsoft.com/office/drawing/2014/main" id="{6315F63A-CF2B-4624-881A-BD2FCD894393}"/>
              </a:ext>
            </a:extLst>
          </p:cNvPr>
          <p:cNvGraphicFramePr>
            <a:graphicFrameLocks noGrp="1"/>
          </p:cNvGraphicFramePr>
          <p:nvPr>
            <p:ph idx="1"/>
            <p:extLst/>
          </p:nvPr>
        </p:nvGraphicFramePr>
        <p:xfrm>
          <a:off x="753645" y="1089085"/>
          <a:ext cx="10719215" cy="4289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4E68069-CE0F-4E6A-81AF-6126AB173313}"/>
              </a:ext>
            </a:extLst>
          </p:cNvPr>
          <p:cNvSpPr txBox="1"/>
          <p:nvPr/>
        </p:nvSpPr>
        <p:spPr>
          <a:xfrm>
            <a:off x="3067522" y="4169735"/>
            <a:ext cx="8155443" cy="676339"/>
          </a:xfrm>
          <a:prstGeom prst="rect">
            <a:avLst/>
          </a:prstGeom>
          <a:noFill/>
        </p:spPr>
        <p:txBody>
          <a:bodyPr wrap="square">
            <a:spAutoFit/>
          </a:bodyPr>
          <a:lstStyle/>
          <a:p>
            <a:pPr marL="228600" marR="0" lvl="0" indent="0" algn="l" defTabSz="914400" rtl="0" eaLnBrk="1" fontAlgn="auto" latinLnBrk="0" hangingPunct="1">
              <a:lnSpc>
                <a:spcPct val="115000"/>
              </a:lnSpc>
              <a:spcBef>
                <a:spcPts val="0"/>
              </a:spcBef>
              <a:spcAft>
                <a:spcPts val="600"/>
              </a:spcAft>
              <a:buClrTx/>
              <a:buSzTx/>
              <a:buFontTx/>
              <a:buNone/>
              <a:tabLst/>
              <a:defRPr/>
            </a:pPr>
            <a:r>
              <a:rPr kumimoji="0" lang="tr-TR" sz="1100" b="0" i="0" u="none" strike="noStrike" kern="1200" cap="none" spc="0" normalizeH="0" baseline="0" noProof="0" dirty="0">
                <a:ln>
                  <a:noFill/>
                </a:ln>
                <a:solidFill>
                  <a:srgbClr val="404040"/>
                </a:solidFill>
                <a:effectLst/>
                <a:uLnTx/>
                <a:uFillTx/>
                <a:latin typeface="Calibri" panose="020F0502020204030204"/>
                <a:ea typeface="ScalaLancetPro"/>
                <a:cs typeface="+mn-cs"/>
              </a:rPr>
              <a:t>**Akut epiglottitis, Vokal kord disfonksiyonu (adolesan ve erişkinlerde), Yabancı cisim aspirasyonu, Akut bronşit, bronşiolit, Pnömoni, Pulmoner ödem , Pulmoner emboli, KOAH, bronşektazi gibi kronik solunum yolu hastalıklarının alevlenmesi , Sol kalp yetmezliği, Hiperventilasyon sendromu</a:t>
            </a:r>
            <a:endParaRPr kumimoji="0" lang="en-US" sz="24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312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Değerlendirmesi-4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yagram 6">
            <a:extLst>
              <a:ext uri="{FF2B5EF4-FFF2-40B4-BE49-F238E27FC236}">
                <a16:creationId xmlns:a16="http://schemas.microsoft.com/office/drawing/2014/main" id="{9C76D270-6E29-4B59-8E1E-C83C4A71448E}"/>
              </a:ext>
            </a:extLst>
          </p:cNvPr>
          <p:cNvGraphicFramePr>
            <a:graphicFrameLocks noGrp="1"/>
          </p:cNvGraphicFramePr>
          <p:nvPr>
            <p:ph idx="1"/>
            <p:extLst/>
          </p:nvPr>
        </p:nvGraphicFramePr>
        <p:xfrm>
          <a:off x="774032" y="1013216"/>
          <a:ext cx="10515600" cy="4084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7504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Astımda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Şiddeti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Sınıflaması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Yuvarlatılmış Dikdörtgen 16">
            <a:extLst>
              <a:ext uri="{FF2B5EF4-FFF2-40B4-BE49-F238E27FC236}">
                <a16:creationId xmlns:a16="http://schemas.microsoft.com/office/drawing/2014/main" id="{A49A3F5E-37CD-490A-8C04-03531CEF8EB5}"/>
              </a:ext>
            </a:extLst>
          </p:cNvPr>
          <p:cNvSpPr/>
          <p:nvPr/>
        </p:nvSpPr>
        <p:spPr>
          <a:xfrm>
            <a:off x="461462" y="1485900"/>
            <a:ext cx="3748078" cy="4023360"/>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53340" tIns="53340" rIns="53340" bIns="53340" numCol="1" spcCol="1270" anchor="ctr" anchorCtr="0">
            <a:noAutofit/>
          </a:bodyPr>
          <a:lstStyle/>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pPr algn="ctr"/>
            <a:r>
              <a:rPr lang="tr-TR" sz="2000" b="1" dirty="0">
                <a:solidFill>
                  <a:srgbClr val="404040"/>
                </a:solidFill>
                <a:cs typeface="Times New Roman" panose="02020603050405020304" pitchFamily="18" charset="0"/>
              </a:rPr>
              <a:t>HAFİF</a:t>
            </a:r>
            <a:r>
              <a:rPr lang="en-US" sz="2000" b="1" dirty="0">
                <a:solidFill>
                  <a:srgbClr val="404040"/>
                </a:solidFill>
                <a:cs typeface="Times New Roman" panose="02020603050405020304" pitchFamily="18" charset="0"/>
              </a:rPr>
              <a:t>/</a:t>
            </a:r>
            <a:r>
              <a:rPr lang="tr-TR" sz="2000" b="1" dirty="0">
                <a:solidFill>
                  <a:srgbClr val="404040"/>
                </a:solidFill>
                <a:cs typeface="Times New Roman" panose="02020603050405020304" pitchFamily="18" charset="0"/>
              </a:rPr>
              <a:t>ORTA ŞİDDETTE</a:t>
            </a:r>
            <a:r>
              <a:rPr lang="en-US" sz="2000" b="1" dirty="0">
                <a:solidFill>
                  <a:srgbClr val="404040"/>
                </a:solidFill>
                <a:cs typeface="Times New Roman" panose="02020603050405020304" pitchFamily="18" charset="0"/>
              </a:rPr>
              <a:t> ATAK</a:t>
            </a:r>
            <a:endParaRPr lang="tr-TR" sz="1400" dirty="0">
              <a:solidFill>
                <a:srgbClr val="404040"/>
              </a:solidFill>
              <a:cs typeface="Times New Roman" panose="02020603050405020304" pitchFamily="18" charset="0"/>
            </a:endParaRPr>
          </a:p>
          <a:p>
            <a:pPr marL="285750" indent="-285750" eaLnBrk="0" fontAlgn="base" hangingPunct="0">
              <a:spcBef>
                <a:spcPts val="600"/>
              </a:spcBef>
              <a:spcAft>
                <a:spcPts val="600"/>
              </a:spcAft>
              <a:buFont typeface="Wingdings" panose="05000000000000000000" pitchFamily="2" charset="2"/>
              <a:buChar char="Ø"/>
              <a:defRPr/>
            </a:pPr>
            <a:r>
              <a:rPr lang="tr-TR" sz="1600" dirty="0">
                <a:solidFill>
                  <a:srgbClr val="404040"/>
                </a:solidFill>
                <a:latin typeface="Calibri" panose="020F0502020204030204"/>
                <a:cs typeface="Times New Roman" panose="02020603050405020304" pitchFamily="18" charset="0"/>
              </a:rPr>
              <a:t>Oturmayı tercih eden hasta, ajite değil, yarım cümleler ile konuşuyor</a:t>
            </a:r>
          </a:p>
          <a:p>
            <a:pPr marL="285750" indent="-285750" eaLnBrk="0" fontAlgn="base" hangingPunct="0">
              <a:spcBef>
                <a:spcPts val="600"/>
              </a:spcBef>
              <a:spcAft>
                <a:spcPts val="600"/>
              </a:spcAft>
              <a:buFont typeface="Wingdings" panose="05000000000000000000" pitchFamily="2" charset="2"/>
              <a:buChar char="Ø"/>
              <a:defRPr/>
            </a:pPr>
            <a:r>
              <a:rPr lang="tr-TR" sz="1600" dirty="0">
                <a:solidFill>
                  <a:srgbClr val="404040"/>
                </a:solidFill>
                <a:latin typeface="Calibri" panose="020F0502020204030204"/>
                <a:cs typeface="Times New Roman" panose="02020603050405020304" pitchFamily="18" charset="0"/>
              </a:rPr>
              <a:t>Solunum sayısı artmış</a:t>
            </a:r>
          </a:p>
          <a:p>
            <a:pPr marL="285750" indent="-285750" eaLnBrk="0" fontAlgn="base" hangingPunct="0">
              <a:spcBef>
                <a:spcPts val="600"/>
              </a:spcBef>
              <a:spcAft>
                <a:spcPts val="600"/>
              </a:spcAft>
              <a:buFont typeface="Wingdings" panose="05000000000000000000" pitchFamily="2" charset="2"/>
              <a:buChar char="Ø"/>
              <a:defRPr/>
            </a:pPr>
            <a:r>
              <a:rPr lang="tr-TR" sz="1600" dirty="0">
                <a:solidFill>
                  <a:srgbClr val="404040"/>
                </a:solidFill>
                <a:latin typeface="Calibri" panose="020F0502020204030204"/>
                <a:cs typeface="Times New Roman" panose="02020603050405020304" pitchFamily="18" charset="0"/>
              </a:rPr>
              <a:t>Yardımcı solunum kaslarını kullanmıyor</a:t>
            </a:r>
          </a:p>
          <a:p>
            <a:pPr marL="285750" indent="-285750" eaLnBrk="0" fontAlgn="base" hangingPunct="0">
              <a:spcBef>
                <a:spcPts val="600"/>
              </a:spcBef>
              <a:spcAft>
                <a:spcPts val="600"/>
              </a:spcAft>
              <a:buFont typeface="Wingdings" panose="05000000000000000000" pitchFamily="2" charset="2"/>
              <a:buChar char="Ø"/>
              <a:defRPr/>
            </a:pPr>
            <a:r>
              <a:rPr lang="tr-TR" sz="1600" dirty="0">
                <a:solidFill>
                  <a:srgbClr val="404040"/>
                </a:solidFill>
                <a:latin typeface="Calibri" panose="020F0502020204030204"/>
                <a:cs typeface="Times New Roman" panose="02020603050405020304" pitchFamily="18" charset="0"/>
              </a:rPr>
              <a:t>Nabız 100-120 atım/dak</a:t>
            </a:r>
          </a:p>
          <a:p>
            <a:pPr marL="285750" indent="-285750" eaLnBrk="0" fontAlgn="base" hangingPunct="0">
              <a:spcBef>
                <a:spcPts val="600"/>
              </a:spcBef>
              <a:spcAft>
                <a:spcPts val="600"/>
              </a:spcAft>
              <a:buFont typeface="Wingdings" panose="05000000000000000000" pitchFamily="2" charset="2"/>
              <a:buChar char="Ø"/>
              <a:defRPr/>
            </a:pPr>
            <a:r>
              <a:rPr lang="tr-TR" sz="1600" dirty="0">
                <a:solidFill>
                  <a:srgbClr val="404040"/>
                </a:solidFill>
                <a:latin typeface="Calibri" panose="020F0502020204030204"/>
                <a:cs typeface="Times New Roman" panose="02020603050405020304" pitchFamily="18" charset="0"/>
              </a:rPr>
              <a:t>SaO2 %90-95 (oda havasında)</a:t>
            </a:r>
          </a:p>
          <a:p>
            <a:pPr marL="285750" indent="-285750" eaLnBrk="0" fontAlgn="base" hangingPunct="0">
              <a:spcBef>
                <a:spcPts val="600"/>
              </a:spcBef>
              <a:spcAft>
                <a:spcPts val="600"/>
              </a:spcAft>
              <a:buFont typeface="Wingdings" panose="05000000000000000000" pitchFamily="2" charset="2"/>
              <a:buChar char="Ø"/>
              <a:defRPr/>
            </a:pPr>
            <a:r>
              <a:rPr lang="tr-TR" sz="1600" dirty="0">
                <a:solidFill>
                  <a:srgbClr val="404040"/>
                </a:solidFill>
                <a:latin typeface="Calibri" panose="020F0502020204030204"/>
                <a:cs typeface="Times New Roman" panose="02020603050405020304" pitchFamily="18" charset="0"/>
              </a:rPr>
              <a:t>PEF (Beklenen/kişisel en iyi değerin&gt;%50</a:t>
            </a: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a:p>
            <a:endParaRPr lang="tr-TR" sz="1400" dirty="0">
              <a:solidFill>
                <a:schemeClr val="tx1"/>
              </a:solidFill>
              <a:cs typeface="Times New Roman" panose="02020603050405020304" pitchFamily="18" charset="0"/>
            </a:endParaRPr>
          </a:p>
        </p:txBody>
      </p:sp>
      <p:sp>
        <p:nvSpPr>
          <p:cNvPr id="6" name="Yuvarlatılmış Dikdörtgen 18">
            <a:extLst>
              <a:ext uri="{FF2B5EF4-FFF2-40B4-BE49-F238E27FC236}">
                <a16:creationId xmlns:a16="http://schemas.microsoft.com/office/drawing/2014/main" id="{CDE73DE9-ED8B-4017-9803-54CF40020E34}"/>
              </a:ext>
            </a:extLst>
          </p:cNvPr>
          <p:cNvSpPr/>
          <p:nvPr/>
        </p:nvSpPr>
        <p:spPr>
          <a:xfrm>
            <a:off x="4361210" y="1457325"/>
            <a:ext cx="3850460" cy="4027082"/>
          </a:xfrm>
          <a:prstGeom prst="roundRect">
            <a:avLst/>
          </a:prstGeom>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p:spPr>
        <p:txBody>
          <a:bodyPr spcFirstLastPara="0" vert="horz" wrap="square" lIns="91440" tIns="45720" rIns="91440" bIns="45720" numCol="1" spcCol="1270" anchor="ctr" anchorCtr="0">
            <a:noAutofit/>
          </a:bodyPr>
          <a:lstStyle/>
          <a:p>
            <a:endParaRPr lang="tr-TR" sz="1400" dirty="0">
              <a:solidFill>
                <a:sysClr val="window" lastClr="FFFFFF"/>
              </a:solidFill>
              <a:cs typeface="Times New Roman" panose="02020603050405020304" pitchFamily="18" charset="0"/>
            </a:endParaRPr>
          </a:p>
          <a:p>
            <a:endParaRPr lang="tr-TR" sz="1400" dirty="0">
              <a:solidFill>
                <a:sysClr val="window" lastClr="FFFFFF"/>
              </a:solidFill>
              <a:cs typeface="Times New Roman" panose="02020603050405020304" pitchFamily="18" charset="0"/>
            </a:endParaRPr>
          </a:p>
          <a:p>
            <a:pPr algn="ctr"/>
            <a:r>
              <a:rPr lang="tr-TR" sz="2000" b="1" dirty="0">
                <a:solidFill>
                  <a:schemeClr val="bg1"/>
                </a:solidFill>
                <a:cs typeface="Times New Roman" panose="02020603050405020304" pitchFamily="18" charset="0"/>
              </a:rPr>
              <a:t>ŞİDDETLİ</a:t>
            </a:r>
            <a:r>
              <a:rPr lang="en-US" sz="2000" b="1" dirty="0">
                <a:solidFill>
                  <a:schemeClr val="bg1"/>
                </a:solidFill>
                <a:cs typeface="Times New Roman" panose="02020603050405020304" pitchFamily="18" charset="0"/>
              </a:rPr>
              <a:t>/</a:t>
            </a:r>
            <a:r>
              <a:rPr lang="tr-TR" sz="2000" b="1" dirty="0">
                <a:solidFill>
                  <a:schemeClr val="bg1"/>
                </a:solidFill>
                <a:cs typeface="Times New Roman" panose="02020603050405020304" pitchFamily="18" charset="0"/>
              </a:rPr>
              <a:t>AĞIR ATAK</a:t>
            </a:r>
          </a:p>
          <a:p>
            <a:pPr marL="285750" indent="-285750" eaLnBrk="0" fontAlgn="base" hangingPunct="0">
              <a:spcBef>
                <a:spcPts val="600"/>
              </a:spcBef>
              <a:spcAft>
                <a:spcPts val="600"/>
              </a:spcAft>
              <a:buFont typeface="Wingdings" panose="05000000000000000000" pitchFamily="2" charset="2"/>
              <a:buChar char="Ø"/>
              <a:defRPr/>
            </a:pPr>
            <a:r>
              <a:rPr lang="en-US" sz="1600" dirty="0" err="1">
                <a:solidFill>
                  <a:schemeClr val="bg1"/>
                </a:solidFill>
                <a:latin typeface="Calibri" panose="020F0502020204030204"/>
                <a:cs typeface="Times New Roman" panose="02020603050405020304" pitchFamily="18" charset="0"/>
              </a:rPr>
              <a:t>Ortopneik</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ajite</a:t>
            </a:r>
            <a:r>
              <a:rPr lang="en-US" sz="1600" dirty="0">
                <a:solidFill>
                  <a:schemeClr val="bg1"/>
                </a:solidFill>
                <a:latin typeface="Calibri" panose="020F0502020204030204"/>
                <a:cs typeface="Times New Roman" panose="02020603050405020304" pitchFamily="18" charset="0"/>
              </a:rPr>
              <a:t> hasta</a:t>
            </a:r>
            <a:r>
              <a:rPr lang="tr-TR" sz="1600" dirty="0">
                <a:solidFill>
                  <a:schemeClr val="bg1"/>
                </a:solidFill>
                <a:latin typeface="Calibri" panose="020F0502020204030204"/>
                <a:cs typeface="Times New Roman" panose="02020603050405020304" pitchFamily="18" charset="0"/>
              </a:rPr>
              <a:t>, a</a:t>
            </a:r>
            <a:r>
              <a:rPr lang="en-US" sz="1600" dirty="0" err="1">
                <a:solidFill>
                  <a:schemeClr val="bg1"/>
                </a:solidFill>
                <a:latin typeface="Calibri" panose="020F0502020204030204"/>
                <a:cs typeface="Times New Roman" panose="02020603050405020304" pitchFamily="18" charset="0"/>
              </a:rPr>
              <a:t>ncak</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sözcükler</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ile</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konuşabiliyor</a:t>
            </a:r>
            <a:endParaRPr lang="en-US" sz="1600" dirty="0">
              <a:solidFill>
                <a:schemeClr val="bg1"/>
              </a:solidFill>
              <a:latin typeface="Calibri" panose="020F0502020204030204"/>
              <a:cs typeface="Times New Roman" panose="02020603050405020304" pitchFamily="18" charset="0"/>
            </a:endParaRPr>
          </a:p>
          <a:p>
            <a:pPr marL="285750" indent="-285750" eaLnBrk="0" fontAlgn="base" hangingPunct="0">
              <a:spcBef>
                <a:spcPts val="600"/>
              </a:spcBef>
              <a:spcAft>
                <a:spcPts val="600"/>
              </a:spcAft>
              <a:buFont typeface="Wingdings" panose="05000000000000000000" pitchFamily="2" charset="2"/>
              <a:buChar char="Ø"/>
              <a:defRPr/>
            </a:pPr>
            <a:r>
              <a:rPr lang="en-US" sz="1600" dirty="0">
                <a:solidFill>
                  <a:schemeClr val="bg1"/>
                </a:solidFill>
                <a:latin typeface="Calibri" panose="020F0502020204030204"/>
                <a:cs typeface="Times New Roman" panose="02020603050405020304" pitchFamily="18" charset="0"/>
              </a:rPr>
              <a:t>Solunum </a:t>
            </a:r>
            <a:r>
              <a:rPr lang="en-US" sz="1600" dirty="0" err="1">
                <a:solidFill>
                  <a:schemeClr val="bg1"/>
                </a:solidFill>
                <a:latin typeface="Calibri" panose="020F0502020204030204"/>
                <a:cs typeface="Times New Roman" panose="02020603050405020304" pitchFamily="18" charset="0"/>
              </a:rPr>
              <a:t>sayısı</a:t>
            </a:r>
            <a:r>
              <a:rPr lang="en-US" sz="1600" dirty="0">
                <a:solidFill>
                  <a:schemeClr val="bg1"/>
                </a:solidFill>
                <a:latin typeface="Calibri" panose="020F0502020204030204"/>
                <a:cs typeface="Times New Roman" panose="02020603050405020304" pitchFamily="18" charset="0"/>
              </a:rPr>
              <a:t> &gt;30/dak</a:t>
            </a:r>
          </a:p>
          <a:p>
            <a:pPr marL="285750" indent="-285750" eaLnBrk="0" fontAlgn="base" hangingPunct="0">
              <a:spcBef>
                <a:spcPts val="600"/>
              </a:spcBef>
              <a:spcAft>
                <a:spcPts val="600"/>
              </a:spcAft>
              <a:buFont typeface="Wingdings" panose="05000000000000000000" pitchFamily="2" charset="2"/>
              <a:buChar char="Ø"/>
              <a:defRPr/>
            </a:pPr>
            <a:r>
              <a:rPr lang="en-US" sz="1600" dirty="0" err="1">
                <a:solidFill>
                  <a:schemeClr val="bg1"/>
                </a:solidFill>
                <a:latin typeface="Calibri" panose="020F0502020204030204"/>
                <a:cs typeface="Times New Roman" panose="02020603050405020304" pitchFamily="18" charset="0"/>
              </a:rPr>
              <a:t>Yardımcı</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solunum</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kaslarını</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kullanıyor</a:t>
            </a:r>
            <a:endParaRPr lang="en-US" sz="1600" dirty="0">
              <a:solidFill>
                <a:schemeClr val="bg1"/>
              </a:solidFill>
              <a:latin typeface="Calibri" panose="020F0502020204030204"/>
              <a:cs typeface="Times New Roman" panose="02020603050405020304" pitchFamily="18" charset="0"/>
            </a:endParaRPr>
          </a:p>
          <a:p>
            <a:pPr marL="285750" indent="-285750" eaLnBrk="0" fontAlgn="base" hangingPunct="0">
              <a:spcBef>
                <a:spcPts val="600"/>
              </a:spcBef>
              <a:spcAft>
                <a:spcPts val="600"/>
              </a:spcAft>
              <a:buFont typeface="Wingdings" panose="05000000000000000000" pitchFamily="2" charset="2"/>
              <a:buChar char="Ø"/>
              <a:defRPr/>
            </a:pPr>
            <a:r>
              <a:rPr lang="en-US" sz="1600" dirty="0" err="1">
                <a:solidFill>
                  <a:schemeClr val="bg1"/>
                </a:solidFill>
                <a:latin typeface="Calibri" panose="020F0502020204030204"/>
                <a:cs typeface="Times New Roman" panose="02020603050405020304" pitchFamily="18" charset="0"/>
              </a:rPr>
              <a:t>Nabız</a:t>
            </a:r>
            <a:r>
              <a:rPr lang="en-US" sz="1600" dirty="0">
                <a:solidFill>
                  <a:schemeClr val="bg1"/>
                </a:solidFill>
                <a:latin typeface="Calibri" panose="020F0502020204030204"/>
                <a:cs typeface="Times New Roman" panose="02020603050405020304" pitchFamily="18" charset="0"/>
              </a:rPr>
              <a:t> &gt;120 </a:t>
            </a:r>
            <a:r>
              <a:rPr lang="en-US" sz="1600" dirty="0" err="1">
                <a:solidFill>
                  <a:schemeClr val="bg1"/>
                </a:solidFill>
                <a:latin typeface="Calibri" panose="020F0502020204030204"/>
                <a:cs typeface="Times New Roman" panose="02020603050405020304" pitchFamily="18" charset="0"/>
              </a:rPr>
              <a:t>atım</a:t>
            </a:r>
            <a:r>
              <a:rPr lang="en-US" sz="1600" dirty="0">
                <a:solidFill>
                  <a:schemeClr val="bg1"/>
                </a:solidFill>
                <a:latin typeface="Calibri" panose="020F0502020204030204"/>
                <a:cs typeface="Times New Roman" panose="02020603050405020304" pitchFamily="18" charset="0"/>
              </a:rPr>
              <a:t>/dak </a:t>
            </a:r>
          </a:p>
          <a:p>
            <a:pPr marL="285750" indent="-285750" eaLnBrk="0" fontAlgn="base" hangingPunct="0">
              <a:spcBef>
                <a:spcPts val="600"/>
              </a:spcBef>
              <a:spcAft>
                <a:spcPts val="600"/>
              </a:spcAft>
              <a:buFont typeface="Wingdings" panose="05000000000000000000" pitchFamily="2" charset="2"/>
              <a:buChar char="Ø"/>
              <a:defRPr/>
            </a:pPr>
            <a:r>
              <a:rPr lang="en-US" sz="1600" dirty="0">
                <a:solidFill>
                  <a:schemeClr val="bg1"/>
                </a:solidFill>
                <a:latin typeface="Calibri" panose="020F0502020204030204"/>
                <a:cs typeface="Times New Roman" panose="02020603050405020304" pitchFamily="18" charset="0"/>
              </a:rPr>
              <a:t>SaO2 &lt;%90 (</a:t>
            </a:r>
            <a:r>
              <a:rPr lang="en-US" sz="1600" dirty="0" err="1">
                <a:solidFill>
                  <a:schemeClr val="bg1"/>
                </a:solidFill>
                <a:latin typeface="Calibri" panose="020F0502020204030204"/>
                <a:cs typeface="Times New Roman" panose="02020603050405020304" pitchFamily="18" charset="0"/>
              </a:rPr>
              <a:t>oda</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havasında</a:t>
            </a:r>
            <a:r>
              <a:rPr lang="en-US" sz="1600" dirty="0">
                <a:solidFill>
                  <a:schemeClr val="bg1"/>
                </a:solidFill>
                <a:latin typeface="Calibri" panose="020F0502020204030204"/>
                <a:cs typeface="Times New Roman" panose="02020603050405020304" pitchFamily="18" charset="0"/>
              </a:rPr>
              <a:t>)</a:t>
            </a:r>
          </a:p>
          <a:p>
            <a:pPr marL="285750" indent="-285750" eaLnBrk="0" fontAlgn="base" hangingPunct="0">
              <a:spcBef>
                <a:spcPts val="600"/>
              </a:spcBef>
              <a:spcAft>
                <a:spcPts val="600"/>
              </a:spcAft>
              <a:buFont typeface="Wingdings" panose="05000000000000000000" pitchFamily="2" charset="2"/>
              <a:buChar char="Ø"/>
              <a:defRPr/>
            </a:pPr>
            <a:r>
              <a:rPr lang="en-US" sz="1600" dirty="0">
                <a:solidFill>
                  <a:schemeClr val="bg1"/>
                </a:solidFill>
                <a:latin typeface="Calibri" panose="020F0502020204030204"/>
                <a:cs typeface="Times New Roman" panose="02020603050405020304" pitchFamily="18" charset="0"/>
              </a:rPr>
              <a:t>PEF (</a:t>
            </a:r>
            <a:r>
              <a:rPr lang="en-US" sz="1600" dirty="0" err="1">
                <a:solidFill>
                  <a:schemeClr val="bg1"/>
                </a:solidFill>
                <a:latin typeface="Calibri" panose="020F0502020204030204"/>
                <a:cs typeface="Times New Roman" panose="02020603050405020304" pitchFamily="18" charset="0"/>
              </a:rPr>
              <a:t>Beklenen</a:t>
            </a:r>
            <a:r>
              <a:rPr lang="en-US" sz="1600" dirty="0">
                <a:solidFill>
                  <a:schemeClr val="bg1"/>
                </a:solidFill>
                <a:latin typeface="Calibri" panose="020F0502020204030204"/>
                <a:cs typeface="Times New Roman" panose="02020603050405020304" pitchFamily="18" charset="0"/>
              </a:rPr>
              <a:t>/</a:t>
            </a:r>
            <a:r>
              <a:rPr lang="en-US" sz="1600" dirty="0" err="1">
                <a:solidFill>
                  <a:schemeClr val="bg1"/>
                </a:solidFill>
                <a:latin typeface="Calibri" panose="020F0502020204030204"/>
                <a:cs typeface="Times New Roman" panose="02020603050405020304" pitchFamily="18" charset="0"/>
              </a:rPr>
              <a:t>kişisel</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en</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iyi</a:t>
            </a:r>
            <a:r>
              <a:rPr lang="en-US" sz="1600" dirty="0">
                <a:solidFill>
                  <a:schemeClr val="bg1"/>
                </a:solidFill>
                <a:latin typeface="Calibri" panose="020F0502020204030204"/>
                <a:cs typeface="Times New Roman" panose="02020603050405020304" pitchFamily="18" charset="0"/>
              </a:rPr>
              <a:t> </a:t>
            </a:r>
            <a:r>
              <a:rPr lang="en-US" sz="1600" dirty="0" err="1">
                <a:solidFill>
                  <a:schemeClr val="bg1"/>
                </a:solidFill>
                <a:latin typeface="Calibri" panose="020F0502020204030204"/>
                <a:cs typeface="Times New Roman" panose="02020603050405020304" pitchFamily="18" charset="0"/>
              </a:rPr>
              <a:t>değerin</a:t>
            </a:r>
            <a:r>
              <a:rPr lang="en-US" sz="1600" dirty="0">
                <a:solidFill>
                  <a:schemeClr val="bg1"/>
                </a:solidFill>
                <a:latin typeface="Calibri" panose="020F0502020204030204"/>
                <a:cs typeface="Times New Roman" panose="02020603050405020304" pitchFamily="18" charset="0"/>
              </a:rPr>
              <a:t>) ≤%5</a:t>
            </a:r>
            <a:r>
              <a:rPr lang="tr-TR" sz="1600" dirty="0">
                <a:solidFill>
                  <a:schemeClr val="bg1"/>
                </a:solidFill>
                <a:latin typeface="Calibri" panose="020F0502020204030204"/>
                <a:cs typeface="Times New Roman" panose="02020603050405020304" pitchFamily="18" charset="0"/>
              </a:rPr>
              <a:t>0</a:t>
            </a:r>
          </a:p>
          <a:p>
            <a:pPr marL="285750" indent="-285750" eaLnBrk="0" fontAlgn="base" hangingPunct="0">
              <a:spcBef>
                <a:spcPts val="600"/>
              </a:spcBef>
              <a:spcAft>
                <a:spcPts val="600"/>
              </a:spcAft>
              <a:buFont typeface="Wingdings" panose="05000000000000000000" pitchFamily="2" charset="2"/>
              <a:buChar char="Ø"/>
              <a:defRPr/>
            </a:pPr>
            <a:endParaRPr lang="tr-TR" sz="1600" dirty="0">
              <a:solidFill>
                <a:prstClr val="black"/>
              </a:solidFill>
              <a:latin typeface="Calibri" panose="020F0502020204030204"/>
              <a:cs typeface="Times New Roman" panose="02020603050405020304" pitchFamily="18" charset="0"/>
            </a:endParaRPr>
          </a:p>
          <a:p>
            <a:endParaRPr lang="tr-TR" sz="1400" dirty="0">
              <a:solidFill>
                <a:sysClr val="window" lastClr="FFFFFF"/>
              </a:solidFill>
              <a:cs typeface="Times New Roman" panose="02020603050405020304" pitchFamily="18" charset="0"/>
            </a:endParaRPr>
          </a:p>
        </p:txBody>
      </p:sp>
      <p:sp>
        <p:nvSpPr>
          <p:cNvPr id="7" name="Yuvarlatılmış Dikdörtgen 19">
            <a:extLst>
              <a:ext uri="{FF2B5EF4-FFF2-40B4-BE49-F238E27FC236}">
                <a16:creationId xmlns:a16="http://schemas.microsoft.com/office/drawing/2014/main" id="{4A7C6EFF-F709-40DA-B26F-CBA223A66792}"/>
              </a:ext>
            </a:extLst>
          </p:cNvPr>
          <p:cNvSpPr/>
          <p:nvPr/>
        </p:nvSpPr>
        <p:spPr>
          <a:xfrm>
            <a:off x="8324340" y="1504984"/>
            <a:ext cx="3406198" cy="3979423"/>
          </a:xfrm>
          <a:prstGeom prst="roundRect">
            <a:avLst/>
          </a:prstGeom>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p:spPr>
        <p:txBody>
          <a:bodyPr spcFirstLastPara="0" vert="horz" wrap="square" lIns="91440" tIns="45720" rIns="91440" bIns="45720" numCol="1" spcCol="1270" anchor="ctr" anchorCtr="0">
            <a:noAutofit/>
          </a:bodyPr>
          <a:lstStyle/>
          <a:p>
            <a:pPr algn="ctr"/>
            <a:r>
              <a:rPr lang="tr-TR" sz="2000" b="1" dirty="0">
                <a:ln/>
                <a:solidFill>
                  <a:schemeClr val="bg1"/>
                </a:solidFill>
                <a:latin typeface="Calibri" panose="020F0502020204030204"/>
                <a:ea typeface="ＭＳ Ｐゴシック" panose="020B0600070205080204" pitchFamily="34" charset="-128"/>
              </a:rPr>
              <a:t>YAŞAMI TEHDİT EDİCİ NİTELİKTE</a:t>
            </a:r>
            <a:r>
              <a:rPr lang="en-US" sz="2000" b="1" dirty="0">
                <a:ln/>
                <a:solidFill>
                  <a:schemeClr val="bg1"/>
                </a:solidFill>
                <a:latin typeface="Calibri" panose="020F0502020204030204"/>
                <a:ea typeface="ＭＳ Ｐゴシック" panose="020B0600070205080204" pitchFamily="34" charset="-128"/>
              </a:rPr>
              <a:t> ATAK</a:t>
            </a:r>
            <a:endParaRPr lang="tr-TR" sz="2000" b="1" dirty="0">
              <a:ln/>
              <a:solidFill>
                <a:schemeClr val="bg1"/>
              </a:solidFill>
              <a:latin typeface="Calibri" panose="020F0502020204030204"/>
              <a:ea typeface="ＭＳ Ｐゴシック" panose="020B0600070205080204" pitchFamily="34" charset="-128"/>
            </a:endParaRPr>
          </a:p>
          <a:p>
            <a:endParaRPr lang="tr-TR" sz="2400" b="1" dirty="0">
              <a:ln/>
              <a:solidFill>
                <a:schemeClr val="bg1"/>
              </a:solidFill>
              <a:latin typeface="Calibri" panose="020F0502020204030204"/>
              <a:ea typeface="ＭＳ Ｐゴシック" panose="020B0600070205080204" pitchFamily="34" charset="-128"/>
            </a:endParaRPr>
          </a:p>
          <a:p>
            <a:r>
              <a:rPr lang="tr-TR" dirty="0">
                <a:ln/>
                <a:solidFill>
                  <a:schemeClr val="bg1"/>
                </a:solidFill>
                <a:latin typeface="Calibri" panose="020F0502020204030204"/>
                <a:ea typeface="ＭＳ Ｐゴシック" panose="020B0600070205080204" pitchFamily="34" charset="-128"/>
              </a:rPr>
              <a:t>Uykuya meyil, bilinç bulanıklığı veya sessiz akciğer</a:t>
            </a:r>
          </a:p>
        </p:txBody>
      </p:sp>
      <p:sp>
        <p:nvSpPr>
          <p:cNvPr id="9" name="Metin kutusu 4">
            <a:extLst>
              <a:ext uri="{FF2B5EF4-FFF2-40B4-BE49-F238E27FC236}">
                <a16:creationId xmlns:a16="http://schemas.microsoft.com/office/drawing/2014/main" id="{5CD0F5AD-A811-4C26-892C-02F25B615DED}"/>
              </a:ext>
            </a:extLst>
          </p:cNvPr>
          <p:cNvSpPr txBox="1">
            <a:spLocks noChangeArrowheads="1"/>
          </p:cNvSpPr>
          <p:nvPr/>
        </p:nvSpPr>
        <p:spPr bwMode="auto">
          <a:xfrm>
            <a:off x="675044" y="5627635"/>
            <a:ext cx="78359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bg1"/>
                </a:solidFill>
                <a:latin typeface="Arial" panose="020B0604020202020204" pitchFamily="34" charset="0"/>
                <a:ea typeface="ＭＳ Ｐゴシック" panose="020B0600070205080204" pitchFamily="34" charset="-128"/>
              </a:defRPr>
            </a:lvl1pPr>
            <a:lvl2pPr marL="742950" indent="-285750">
              <a:defRPr sz="4400" b="1">
                <a:solidFill>
                  <a:schemeClr val="bg1"/>
                </a:solidFill>
                <a:latin typeface="Arial" panose="020B0604020202020204" pitchFamily="34" charset="0"/>
                <a:ea typeface="ＭＳ Ｐゴシック" panose="020B0600070205080204" pitchFamily="34" charset="-128"/>
              </a:defRPr>
            </a:lvl2pPr>
            <a:lvl3pPr marL="1143000" indent="-228600">
              <a:defRPr sz="4400" b="1">
                <a:solidFill>
                  <a:schemeClr val="bg1"/>
                </a:solidFill>
                <a:latin typeface="Arial" panose="020B0604020202020204" pitchFamily="34" charset="0"/>
                <a:ea typeface="ＭＳ Ｐゴシック" panose="020B0600070205080204" pitchFamily="34" charset="-128"/>
              </a:defRPr>
            </a:lvl3pPr>
            <a:lvl4pPr marL="1600200" indent="-228600">
              <a:defRPr sz="4400" b="1">
                <a:solidFill>
                  <a:schemeClr val="bg1"/>
                </a:solidFill>
                <a:latin typeface="Arial" panose="020B0604020202020204" pitchFamily="34" charset="0"/>
                <a:ea typeface="ＭＳ Ｐゴシック" panose="020B0600070205080204" pitchFamily="34" charset="-128"/>
              </a:defRPr>
            </a:lvl4pPr>
            <a:lvl5pPr marL="2057400" indent="-228600">
              <a:defRPr sz="4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O2</a:t>
            </a:r>
            <a:r>
              <a:rPr kumimoji="0" lang="tr-TR" altLang="tr-TR" sz="1100" b="0" i="0" u="none" strike="noStrike" kern="1200" cap="none" spc="0" normalizeH="0" baseline="0" noProof="0" dirty="0">
                <a:ln>
                  <a:noFill/>
                </a:ln>
                <a:solidFill>
                  <a:srgbClr val="404040"/>
                </a:solidFill>
                <a:effectLst/>
                <a:uLnTx/>
                <a:uFillTx/>
                <a:latin typeface="Arial" panose="020B0604020202020204" pitchFamily="34" charset="0"/>
                <a:ea typeface="ＭＳ Ｐゴシック" panose="020B0600070205080204" pitchFamily="34" charset="-128"/>
                <a:cs typeface="+mn-cs"/>
              </a:rPr>
              <a:t>: </a:t>
            </a:r>
            <a:r>
              <a:rPr kumimoji="0" lang="tr-TR" altLang="tr-TR" sz="12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rPr>
              <a:t>Oksijen; PEF: peak expiratory flow, zirve </a:t>
            </a:r>
            <a:r>
              <a:rPr kumimoji="0" lang="tr-TR" altLang="tr-TR" sz="1200" b="0" i="0" u="none" strike="noStrike" kern="1200" cap="none" spc="0" normalizeH="0" baseline="0" noProof="0" dirty="0" err="1">
                <a:ln>
                  <a:noFill/>
                </a:ln>
                <a:solidFill>
                  <a:srgbClr val="404040"/>
                </a:solidFill>
                <a:effectLst/>
                <a:uLnTx/>
                <a:uFillTx/>
                <a:latin typeface="Calibri" panose="020F0502020204030204"/>
                <a:ea typeface="ＭＳ Ｐゴシック" panose="020B0600070205080204" pitchFamily="34" charset="-128"/>
                <a:cs typeface="+mn-cs"/>
              </a:rPr>
              <a:t>ekspiratuar</a:t>
            </a:r>
            <a:r>
              <a:rPr kumimoji="0" lang="tr-TR" altLang="tr-TR" sz="12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rPr>
              <a:t> akım</a:t>
            </a:r>
            <a:endParaRPr kumimoji="0" lang="tr-TR" altLang="tr-TR" sz="11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960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Tedavisi-1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8DDF09F1-D813-473A-BFB4-1B40616FCE38}"/>
              </a:ext>
            </a:extLst>
          </p:cNvPr>
          <p:cNvSpPr>
            <a:spLocks noChangeArrowheads="1"/>
          </p:cNvSpPr>
          <p:nvPr/>
        </p:nvSpPr>
        <p:spPr bwMode="auto">
          <a:xfrm>
            <a:off x="940380" y="3807787"/>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sp>
        <p:nvSpPr>
          <p:cNvPr id="7" name="Yuvarlatılmış Dikdörtgen 1">
            <a:extLst>
              <a:ext uri="{FF2B5EF4-FFF2-40B4-BE49-F238E27FC236}">
                <a16:creationId xmlns:a16="http://schemas.microsoft.com/office/drawing/2014/main" id="{5EE946B0-E237-424F-959E-540B7C548298}"/>
              </a:ext>
            </a:extLst>
          </p:cNvPr>
          <p:cNvSpPr/>
          <p:nvPr/>
        </p:nvSpPr>
        <p:spPr>
          <a:xfrm>
            <a:off x="3173461" y="1618983"/>
            <a:ext cx="6745856" cy="813383"/>
          </a:xfrm>
          <a:prstGeom prst="roundRect">
            <a:avLst/>
          </a:prstGeom>
          <a:gradFill rotWithShape="0">
            <a:gsLst>
              <a:gs pos="0">
                <a:prstClr val="white">
                  <a:lumMod val="65000"/>
                </a:prstClr>
              </a:gs>
              <a:gs pos="50000">
                <a:srgbClr val="A5A5A5">
                  <a:shade val="50000"/>
                  <a:hueOff val="0"/>
                  <a:satOff val="0"/>
                  <a:lumOff val="23975"/>
                  <a:alphaOff val="0"/>
                  <a:satMod val="110000"/>
                  <a:lumMod val="100000"/>
                  <a:shade val="100000"/>
                </a:srgbClr>
              </a:gs>
              <a:gs pos="100000">
                <a:srgbClr val="A5A5A5">
                  <a:shade val="50000"/>
                  <a:hueOff val="0"/>
                  <a:satOff val="0"/>
                  <a:lumOff val="2397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p:spPr>
        <p:txBody>
          <a:bodyPr spcFirstLastPara="0" vert="horz" wrap="square" lIns="91440" tIns="45720" rIns="91440" bIns="45720" numCol="1" spcCol="1270" anchor="ctr" anchorCtr="0">
            <a:noAutofit/>
          </a:bodyPr>
          <a:lstStyle/>
          <a:p>
            <a:pPr algn="ctr"/>
            <a:r>
              <a:rPr lang="tr-TR" sz="2400" dirty="0">
                <a:solidFill>
                  <a:sysClr val="window" lastClr="FFFFFF"/>
                </a:solidFill>
                <a:cs typeface="Times New Roman" panose="02020603050405020304" pitchFamily="18" charset="0"/>
              </a:rPr>
              <a:t>BİRİNCİ BASAMAK</a:t>
            </a:r>
          </a:p>
          <a:p>
            <a:pPr algn="ctr"/>
            <a:r>
              <a:rPr lang="tr-TR" sz="2000" dirty="0">
                <a:solidFill>
                  <a:sysClr val="window" lastClr="FFFFFF"/>
                </a:solidFill>
                <a:cs typeface="Times New Roman" panose="02020603050405020304" pitchFamily="18" charset="0"/>
              </a:rPr>
              <a:t>Hasta akut veya </a:t>
            </a:r>
            <a:r>
              <a:rPr lang="tr-TR" sz="2000" dirty="0" err="1">
                <a:solidFill>
                  <a:sysClr val="window" lastClr="FFFFFF"/>
                </a:solidFill>
                <a:cs typeface="Times New Roman" panose="02020603050405020304" pitchFamily="18" charset="0"/>
              </a:rPr>
              <a:t>subakut</a:t>
            </a:r>
            <a:r>
              <a:rPr lang="tr-TR" sz="2000" dirty="0">
                <a:solidFill>
                  <a:sysClr val="window" lastClr="FFFFFF"/>
                </a:solidFill>
                <a:cs typeface="Times New Roman" panose="02020603050405020304" pitchFamily="18" charset="0"/>
              </a:rPr>
              <a:t> astım alevlenmesiyle başvurur</a:t>
            </a:r>
          </a:p>
        </p:txBody>
      </p:sp>
      <p:sp>
        <p:nvSpPr>
          <p:cNvPr id="8" name="Yuvarlatılmış Dikdörtgen 2">
            <a:extLst>
              <a:ext uri="{FF2B5EF4-FFF2-40B4-BE49-F238E27FC236}">
                <a16:creationId xmlns:a16="http://schemas.microsoft.com/office/drawing/2014/main" id="{946DA498-E8A8-4D83-92D2-F6E1D3CFA9F4}"/>
              </a:ext>
            </a:extLst>
          </p:cNvPr>
          <p:cNvSpPr/>
          <p:nvPr/>
        </p:nvSpPr>
        <p:spPr>
          <a:xfrm>
            <a:off x="3947345" y="2834940"/>
            <a:ext cx="5184559" cy="1323528"/>
          </a:xfrm>
          <a:prstGeom prst="roundRect">
            <a:avLst/>
          </a:prstGeom>
          <a:solidFill>
            <a:srgbClr val="FFC9C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53340" tIns="53340" rIns="53340" bIns="53340" numCol="1" spcCol="1270" anchor="ctr" anchorCtr="0">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tr-TR" sz="1400" dirty="0">
                <a:solidFill>
                  <a:schemeClr val="tx1"/>
                </a:solidFill>
                <a:cs typeface="Times New Roman" panose="02020603050405020304" pitchFamily="18" charset="0"/>
              </a:rPr>
              <a:t> </a:t>
            </a:r>
            <a:r>
              <a:rPr kumimoji="0" lang="tr-TR" sz="2400" b="1" i="0" u="none" strike="noStrike" kern="1200" cap="none" spc="0" normalizeH="0" baseline="0" noProof="0" dirty="0">
                <a:ln>
                  <a:noFill/>
                </a:ln>
                <a:solidFill>
                  <a:srgbClr val="404040"/>
                </a:solidFill>
                <a:effectLst/>
                <a:uLnTx/>
                <a:uFillTx/>
                <a:latin typeface="Calibri"/>
                <a:ea typeface="+mn-ea"/>
                <a:cs typeface="+mn-cs"/>
              </a:rPr>
              <a:t>HASTAYI DEĞERLENDİRİN</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a:t>
            </a:r>
            <a:endPar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Bu astım mı?</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Astıma bağlı ölüm için risk faktörleri?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 Alevlenme şiddeti</a:t>
            </a: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9" name="Yuvarlatılmış Dikdörtgen 16">
            <a:extLst>
              <a:ext uri="{FF2B5EF4-FFF2-40B4-BE49-F238E27FC236}">
                <a16:creationId xmlns:a16="http://schemas.microsoft.com/office/drawing/2014/main" id="{824B419C-FA4D-4F93-9683-395F04436834}"/>
              </a:ext>
            </a:extLst>
          </p:cNvPr>
          <p:cNvSpPr/>
          <p:nvPr/>
        </p:nvSpPr>
        <p:spPr>
          <a:xfrm>
            <a:off x="1472756" y="4511024"/>
            <a:ext cx="3458200" cy="800039"/>
          </a:xfrm>
          <a:prstGeom prst="roundRect">
            <a:avLst/>
          </a:prstGeom>
          <a:no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HAFİF</a:t>
            </a:r>
            <a:r>
              <a:rPr kumimoji="0" lang="en-US" sz="2000" b="1"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ORTA ŞİDDETTE</a:t>
            </a:r>
            <a:r>
              <a:rPr kumimoji="0" lang="en-US" sz="2000" b="1" i="0" u="none" strike="noStrike" kern="1200" cap="none" spc="0" normalizeH="0" baseline="0" noProof="0" dirty="0">
                <a:ln>
                  <a:noFill/>
                </a:ln>
                <a:solidFill>
                  <a:srgbClr val="404040"/>
                </a:solidFill>
                <a:effectLst/>
                <a:uLnTx/>
                <a:uFillTx/>
                <a:latin typeface="Calibri" panose="020F0502020204030204"/>
                <a:ea typeface="+mn-ea"/>
                <a:cs typeface="+mn-cs"/>
              </a:rPr>
              <a:t> ATAK</a:t>
            </a:r>
            <a:endPar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0" name="Yuvarlatılmış Dikdörtgen 18">
            <a:extLst>
              <a:ext uri="{FF2B5EF4-FFF2-40B4-BE49-F238E27FC236}">
                <a16:creationId xmlns:a16="http://schemas.microsoft.com/office/drawing/2014/main" id="{538328CD-2433-432A-ACA1-9C8E9A32713D}"/>
              </a:ext>
            </a:extLst>
          </p:cNvPr>
          <p:cNvSpPr/>
          <p:nvPr/>
        </p:nvSpPr>
        <p:spPr>
          <a:xfrm>
            <a:off x="5111623" y="4529496"/>
            <a:ext cx="2556200" cy="80003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ŞİDDETLİ</a:t>
            </a:r>
            <a:r>
              <a:rPr kumimoji="0" lang="en-US" sz="2000" b="1"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AĞIR ATAK</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1" name="Yuvarlatılmış Dikdörtgen 19">
            <a:extLst>
              <a:ext uri="{FF2B5EF4-FFF2-40B4-BE49-F238E27FC236}">
                <a16:creationId xmlns:a16="http://schemas.microsoft.com/office/drawing/2014/main" id="{C974850B-371C-412D-878D-0BFDAB10D83B}"/>
              </a:ext>
            </a:extLst>
          </p:cNvPr>
          <p:cNvSpPr/>
          <p:nvPr/>
        </p:nvSpPr>
        <p:spPr>
          <a:xfrm>
            <a:off x="7848490" y="4512900"/>
            <a:ext cx="3899191" cy="816635"/>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YAŞAMI TEHDİT EDİCİ NİTELİKTE</a:t>
            </a:r>
            <a:r>
              <a:rPr kumimoji="0" lang="en-US" sz="2000" b="1" i="0" u="none" strike="noStrike" kern="1200" cap="none" spc="0" normalizeH="0" baseline="0" noProof="0" dirty="0">
                <a:ln>
                  <a:noFill/>
                </a:ln>
                <a:solidFill>
                  <a:srgbClr val="404040"/>
                </a:solidFill>
                <a:effectLst/>
                <a:uLnTx/>
                <a:uFillTx/>
                <a:latin typeface="Calibri" panose="020F0502020204030204"/>
                <a:ea typeface="+mn-ea"/>
                <a:cs typeface="+mn-cs"/>
              </a:rPr>
              <a:t> ATAK</a:t>
            </a:r>
            <a:endPar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2" name="3 Dikey Metin Yer Tutucusu">
            <a:extLst>
              <a:ext uri="{FF2B5EF4-FFF2-40B4-BE49-F238E27FC236}">
                <a16:creationId xmlns:a16="http://schemas.microsoft.com/office/drawing/2014/main" id="{65E9605F-88A0-4852-B47A-627FDF7218C0}"/>
              </a:ext>
            </a:extLst>
          </p:cNvPr>
          <p:cNvSpPr txBox="1">
            <a:spLocks/>
          </p:cNvSpPr>
          <p:nvPr/>
        </p:nvSpPr>
        <p:spPr bwMode="auto">
          <a:xfrm>
            <a:off x="562445" y="1618983"/>
            <a:ext cx="858989" cy="3692080"/>
          </a:xfrm>
          <a:prstGeom prst="rect">
            <a:avLst/>
          </a:prstGeom>
          <a:solidFill>
            <a:srgbClr val="C00000"/>
          </a:solidFill>
        </p:spPr>
        <p:txBody>
          <a:bodyPr vert="vert270"/>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Astım atak</a:t>
            </a:r>
          </a:p>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şiddetine karar ver</a:t>
            </a:r>
          </a:p>
        </p:txBody>
      </p:sp>
      <p:sp>
        <p:nvSpPr>
          <p:cNvPr id="13" name="15 Bükülü Ok">
            <a:extLst>
              <a:ext uri="{FF2B5EF4-FFF2-40B4-BE49-F238E27FC236}">
                <a16:creationId xmlns:a16="http://schemas.microsoft.com/office/drawing/2014/main" id="{62EAFA30-C64E-4807-9104-D6BA1ECADB2D}"/>
              </a:ext>
            </a:extLst>
          </p:cNvPr>
          <p:cNvSpPr/>
          <p:nvPr/>
        </p:nvSpPr>
        <p:spPr>
          <a:xfrm rot="5400000">
            <a:off x="9482143" y="3484343"/>
            <a:ext cx="605549" cy="1278971"/>
          </a:xfrm>
          <a:prstGeom prst="bentArrow">
            <a:avLst>
              <a:gd name="adj1" fmla="val 25000"/>
              <a:gd name="adj2" fmla="val 25000"/>
              <a:gd name="adj3" fmla="val 25000"/>
              <a:gd name="adj4" fmla="val 45640"/>
            </a:avLst>
          </a:prstGeom>
          <a:solidFill>
            <a:schemeClr val="bg1">
              <a:lumMod val="50000"/>
            </a:schemeClr>
          </a:solidFill>
          <a:ln w="9525" algn="ctr">
            <a:noFill/>
            <a:round/>
            <a:headEnd/>
            <a:tailEnd/>
          </a:ln>
        </p:spPr>
        <p:txBody>
          <a:bodyPr rot="10800000"/>
          <a:lstStyle/>
          <a:p>
            <a:pPr algn="ctr"/>
            <a:endParaRPr lang="tr-TR" sz="3200">
              <a:solidFill>
                <a:schemeClr val="tx1"/>
              </a:solidFill>
              <a:latin typeface="Calibri" panose="020F050202020403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0633221C-EE67-47B5-B0EB-409766AE1CB4}"/>
              </a:ext>
            </a:extLst>
          </p:cNvPr>
          <p:cNvPicPr>
            <a:picLocks noChangeAspect="1"/>
          </p:cNvPicPr>
          <p:nvPr/>
        </p:nvPicPr>
        <p:blipFill>
          <a:blip r:embed="rId2">
            <a:duotone>
              <a:schemeClr val="accent3">
                <a:shade val="45000"/>
                <a:satMod val="135000"/>
              </a:schemeClr>
              <a:prstClr val="white"/>
            </a:duotone>
          </a:blip>
          <a:stretch>
            <a:fillRect/>
          </a:stretch>
        </p:blipFill>
        <p:spPr>
          <a:xfrm>
            <a:off x="6123697" y="2416434"/>
            <a:ext cx="370935" cy="422812"/>
          </a:xfrm>
          <a:prstGeom prst="rect">
            <a:avLst/>
          </a:prstGeom>
        </p:spPr>
      </p:pic>
      <p:pic>
        <p:nvPicPr>
          <p:cNvPr id="15" name="Picture 2">
            <a:extLst>
              <a:ext uri="{FF2B5EF4-FFF2-40B4-BE49-F238E27FC236}">
                <a16:creationId xmlns:a16="http://schemas.microsoft.com/office/drawing/2014/main" id="{5C0826FE-99BD-4E6B-AAA0-1580CACBCA93}"/>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6195847" y="4157058"/>
            <a:ext cx="313282" cy="360444"/>
          </a:xfrm>
          <a:prstGeom prst="rect">
            <a:avLst/>
          </a:prstGeom>
          <a:noFill/>
        </p:spPr>
      </p:pic>
      <p:sp>
        <p:nvSpPr>
          <p:cNvPr id="16" name="15 Bükülü Ok">
            <a:extLst>
              <a:ext uri="{FF2B5EF4-FFF2-40B4-BE49-F238E27FC236}">
                <a16:creationId xmlns:a16="http://schemas.microsoft.com/office/drawing/2014/main" id="{94F77272-DE4B-4EC3-AE01-06AE6F6840DF}"/>
              </a:ext>
            </a:extLst>
          </p:cNvPr>
          <p:cNvSpPr/>
          <p:nvPr/>
        </p:nvSpPr>
        <p:spPr>
          <a:xfrm rot="16200000" flipH="1">
            <a:off x="3011720" y="3522428"/>
            <a:ext cx="552579" cy="1318671"/>
          </a:xfrm>
          <a:prstGeom prst="bentArrow">
            <a:avLst>
              <a:gd name="adj1" fmla="val 25000"/>
              <a:gd name="adj2" fmla="val 25000"/>
              <a:gd name="adj3" fmla="val 25000"/>
              <a:gd name="adj4" fmla="val 45640"/>
            </a:avLst>
          </a:prstGeom>
          <a:solidFill>
            <a:schemeClr val="bg1">
              <a:lumMod val="50000"/>
            </a:schemeClr>
          </a:solidFill>
          <a:ln w="9525" algn="ctr">
            <a:noFill/>
            <a:round/>
            <a:headEnd/>
            <a:tailEnd/>
          </a:ln>
        </p:spPr>
        <p:txBody>
          <a:bodyPr rot="10800000"/>
          <a:lstStyle/>
          <a:p>
            <a:pPr algn="ctr"/>
            <a:endParaRPr lang="tr-TR" sz="3200">
              <a:solidFill>
                <a:schemeClr val="tx1"/>
              </a:solidFill>
              <a:latin typeface="Calibri" panose="020F0502020204030204" pitchFamily="34" charset="0"/>
              <a:cs typeface="Arial" panose="020B0604020202020204" pitchFamily="34" charset="0"/>
            </a:endParaRPr>
          </a:p>
        </p:txBody>
      </p:sp>
      <p:sp>
        <p:nvSpPr>
          <p:cNvPr id="17" name="Dikdörtgen 1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668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Tedavisi-2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Yuvarlatılmış Dikdörtgen 1">
            <a:extLst>
              <a:ext uri="{FF2B5EF4-FFF2-40B4-BE49-F238E27FC236}">
                <a16:creationId xmlns:a16="http://schemas.microsoft.com/office/drawing/2014/main" id="{A0FC1312-3F7D-412C-82A5-73BC7755EA13}"/>
              </a:ext>
            </a:extLst>
          </p:cNvPr>
          <p:cNvSpPr/>
          <p:nvPr/>
        </p:nvSpPr>
        <p:spPr>
          <a:xfrm>
            <a:off x="2198771" y="1679427"/>
            <a:ext cx="4232301" cy="247660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TEDAVİYİ BAŞLATIN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SABA: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Spacer ve ÖDİ ile 4-10 puf. Bir saat içinde 20 dakika aralar ile tekrarla</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Prednizolon: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1mg/kg (maksimum 50 mg)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Kontrollü oksijen desteği (varsa):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hedef</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saturasyon %93-95</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tr-TR" sz="5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6" name="Yuvarlatılmış Dikdörtgen 2">
            <a:extLst>
              <a:ext uri="{FF2B5EF4-FFF2-40B4-BE49-F238E27FC236}">
                <a16:creationId xmlns:a16="http://schemas.microsoft.com/office/drawing/2014/main" id="{14B48FE2-28C3-406F-B706-FD3305D283C3}"/>
              </a:ext>
            </a:extLst>
          </p:cNvPr>
          <p:cNvSpPr/>
          <p:nvPr/>
        </p:nvSpPr>
        <p:spPr>
          <a:xfrm>
            <a:off x="2198771" y="4580932"/>
            <a:ext cx="6154557" cy="841509"/>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rPr>
              <a:t>İHTİYACA GÖRE SABA İLE TEDAVİYE DEVAM 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rPr>
              <a:t>1. SAATTE TEDAVİYE CEVABI DEĞERLENDİR (veya daha erken)</a:t>
            </a:r>
          </a:p>
        </p:txBody>
      </p:sp>
      <p:sp>
        <p:nvSpPr>
          <p:cNvPr id="7" name="Yuvarlatılmış Dikdörtgen 38">
            <a:extLst>
              <a:ext uri="{FF2B5EF4-FFF2-40B4-BE49-F238E27FC236}">
                <a16:creationId xmlns:a16="http://schemas.microsoft.com/office/drawing/2014/main" id="{9E1CF265-BB3F-411A-9892-C1BAB773D7B6}"/>
              </a:ext>
            </a:extLst>
          </p:cNvPr>
          <p:cNvSpPr/>
          <p:nvPr/>
        </p:nvSpPr>
        <p:spPr>
          <a:xfrm>
            <a:off x="8755664" y="2085935"/>
            <a:ext cx="2854503" cy="20701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mn-cs"/>
              </a:rPr>
              <a:t>ACİL SERVİSE/YOĞUN BAKIM KOŞULLARINA SEVK 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05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Beklerken: </a:t>
            </a:r>
            <a:r>
              <a:rPr kumimoji="0" lang="tr-TR" sz="1600" b="0" i="0" u="none" strike="noStrike" kern="1200" cap="none" spc="0" normalizeH="0" baseline="0" noProof="0" dirty="0">
                <a:ln>
                  <a:noFill/>
                </a:ln>
                <a:solidFill>
                  <a:prstClr val="white"/>
                </a:solidFill>
                <a:effectLst/>
                <a:uLnTx/>
                <a:uFillTx/>
                <a:latin typeface="Calibri" panose="020F0502020204030204"/>
                <a:ea typeface="+mn-ea"/>
                <a:cs typeface="+mn-cs"/>
              </a:rPr>
              <a:t>SABA, ipratropium bromür, sistemik steroid ve oksijen</a:t>
            </a:r>
          </a:p>
        </p:txBody>
      </p:sp>
      <p:sp>
        <p:nvSpPr>
          <p:cNvPr id="8" name="Metin kutusu 39">
            <a:extLst>
              <a:ext uri="{FF2B5EF4-FFF2-40B4-BE49-F238E27FC236}">
                <a16:creationId xmlns:a16="http://schemas.microsoft.com/office/drawing/2014/main" id="{A44C2A07-932C-4E85-88A4-6B83F2086F50}"/>
              </a:ext>
            </a:extLst>
          </p:cNvPr>
          <p:cNvSpPr txBox="1">
            <a:spLocks noChangeArrowheads="1"/>
          </p:cNvSpPr>
          <p:nvPr/>
        </p:nvSpPr>
        <p:spPr bwMode="auto">
          <a:xfrm>
            <a:off x="6832020" y="2927766"/>
            <a:ext cx="1552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bg1"/>
                </a:solidFill>
                <a:latin typeface="Arial" panose="020B0604020202020204" pitchFamily="34" charset="0"/>
                <a:ea typeface="ＭＳ Ｐゴシック" panose="020B0600070205080204" pitchFamily="34" charset="-128"/>
              </a:defRPr>
            </a:lvl1pPr>
            <a:lvl2pPr marL="742950" indent="-285750">
              <a:defRPr sz="4400" b="1">
                <a:solidFill>
                  <a:schemeClr val="bg1"/>
                </a:solidFill>
                <a:latin typeface="Arial" panose="020B0604020202020204" pitchFamily="34" charset="0"/>
                <a:ea typeface="ＭＳ Ｐゴシック" panose="020B0600070205080204" pitchFamily="34" charset="-128"/>
              </a:defRPr>
            </a:lvl2pPr>
            <a:lvl3pPr marL="1143000" indent="-228600">
              <a:defRPr sz="4400" b="1">
                <a:solidFill>
                  <a:schemeClr val="bg1"/>
                </a:solidFill>
                <a:latin typeface="Arial" panose="020B0604020202020204" pitchFamily="34" charset="0"/>
                <a:ea typeface="ＭＳ Ｐゴシック" panose="020B0600070205080204" pitchFamily="34" charset="-128"/>
              </a:defRPr>
            </a:lvl3pPr>
            <a:lvl4pPr marL="1600200" indent="-228600">
              <a:defRPr sz="4400" b="1">
                <a:solidFill>
                  <a:schemeClr val="bg1"/>
                </a:solidFill>
                <a:latin typeface="Arial" panose="020B0604020202020204" pitchFamily="34" charset="0"/>
                <a:ea typeface="ＭＳ Ｐゴシック" panose="020B0600070205080204" pitchFamily="34" charset="-128"/>
              </a:defRPr>
            </a:lvl4pPr>
            <a:lvl5pPr marL="2057400" indent="-228600">
              <a:defRPr sz="4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tr-TR" sz="1400" b="1"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KÖTÜLEŞME VAR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ŞİDDETLENİYOR</a:t>
            </a:r>
          </a:p>
        </p:txBody>
      </p:sp>
      <p:sp>
        <p:nvSpPr>
          <p:cNvPr id="9" name="Metin kutusu 39">
            <a:extLst>
              <a:ext uri="{FF2B5EF4-FFF2-40B4-BE49-F238E27FC236}">
                <a16:creationId xmlns:a16="http://schemas.microsoft.com/office/drawing/2014/main" id="{B681517D-B81A-4ADF-ACBD-964F473E3DAD}"/>
              </a:ext>
            </a:extLst>
          </p:cNvPr>
          <p:cNvSpPr txBox="1">
            <a:spLocks noChangeArrowheads="1"/>
          </p:cNvSpPr>
          <p:nvPr/>
        </p:nvSpPr>
        <p:spPr bwMode="auto">
          <a:xfrm>
            <a:off x="8688049" y="4626416"/>
            <a:ext cx="1552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tr-TR"/>
            </a:defPPr>
            <a:lvl1pPr marR="0" lvl="0" indent="0" eaLnBrk="0" fontAlgn="base" hangingPunct="0">
              <a:lnSpc>
                <a:spcPct val="100000"/>
              </a:lnSpc>
              <a:spcBef>
                <a:spcPct val="0"/>
              </a:spcBef>
              <a:spcAft>
                <a:spcPct val="0"/>
              </a:spcAft>
              <a:buClrTx/>
              <a:buSzTx/>
              <a:buFontTx/>
              <a:buNone/>
              <a:tabLst/>
              <a:defRPr kumimoji="0" sz="1400" b="1" i="0" u="none" strike="noStrike" cap="none" spc="0" normalizeH="0" baseline="0">
                <a:ln>
                  <a:noFill/>
                </a:ln>
                <a:solidFill>
                  <a:srgbClr val="404040"/>
                </a:solidFill>
                <a:effectLst/>
                <a:uLnTx/>
                <a:uFillTx/>
                <a:ea typeface="ＭＳ Ｐゴシック" panose="020B0600070205080204" pitchFamily="34" charset="-128"/>
              </a:defRPr>
            </a:lvl1pPr>
            <a:lvl2pPr marL="742950" indent="-285750">
              <a:defRPr sz="4400" b="1">
                <a:solidFill>
                  <a:schemeClr val="bg1"/>
                </a:solidFill>
                <a:latin typeface="Arial" panose="020B0604020202020204" pitchFamily="34" charset="0"/>
                <a:ea typeface="ＭＳ Ｐゴシック" panose="020B0600070205080204" pitchFamily="34" charset="-128"/>
              </a:defRPr>
            </a:lvl2pPr>
            <a:lvl3pPr marL="1143000" indent="-228600">
              <a:defRPr sz="4400" b="1">
                <a:solidFill>
                  <a:schemeClr val="bg1"/>
                </a:solidFill>
                <a:latin typeface="Arial" panose="020B0604020202020204" pitchFamily="34" charset="0"/>
                <a:ea typeface="ＭＳ Ｐゴシック" panose="020B0600070205080204" pitchFamily="34" charset="-128"/>
              </a:defRPr>
            </a:lvl3pPr>
            <a:lvl4pPr marL="1600200" indent="-228600">
              <a:defRPr sz="4400" b="1">
                <a:solidFill>
                  <a:schemeClr val="bg1"/>
                </a:solidFill>
                <a:latin typeface="Arial" panose="020B0604020202020204" pitchFamily="34" charset="0"/>
                <a:ea typeface="ＭＳ Ｐゴシック" panose="020B0600070205080204" pitchFamily="34" charset="-128"/>
              </a:defRPr>
            </a:lvl4pPr>
            <a:lvl5pPr marL="2057400" indent="-228600">
              <a:defRPr sz="4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tr-TR" sz="1400" b="1"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KÖTÜLEŞME VAR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ŞİDDETLENİYOR</a:t>
            </a:r>
          </a:p>
        </p:txBody>
      </p:sp>
      <p:sp>
        <p:nvSpPr>
          <p:cNvPr id="10" name="3 Dikey Metin Yer Tutucusu">
            <a:extLst>
              <a:ext uri="{FF2B5EF4-FFF2-40B4-BE49-F238E27FC236}">
                <a16:creationId xmlns:a16="http://schemas.microsoft.com/office/drawing/2014/main" id="{BAE96804-AF85-4CC8-9180-BDAF2BC94D77}"/>
              </a:ext>
            </a:extLst>
          </p:cNvPr>
          <p:cNvSpPr txBox="1">
            <a:spLocks/>
          </p:cNvSpPr>
          <p:nvPr/>
        </p:nvSpPr>
        <p:spPr bwMode="auto">
          <a:xfrm>
            <a:off x="623607" y="1679427"/>
            <a:ext cx="1389071" cy="3743014"/>
          </a:xfrm>
          <a:prstGeom prst="rect">
            <a:avLst/>
          </a:prstGeom>
          <a:solidFill>
            <a:srgbClr val="C00000"/>
          </a:solidFill>
        </p:spPr>
        <p:txBody>
          <a:bodyPr vert="vert270"/>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Astım atak</a:t>
            </a:r>
          </a:p>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t</a:t>
            </a:r>
            <a:r>
              <a:rPr kumimoji="0" lang="tr-TR" altLang="tr-TR" sz="2400" b="1" i="0" u="none" strike="noStrike" kern="1200" cap="none" spc="0" normalizeH="0" baseline="0" noProof="0" dirty="0" err="1">
                <a:ln>
                  <a:noFill/>
                </a:ln>
                <a:solidFill>
                  <a:prstClr val="white"/>
                </a:solidFill>
                <a:effectLst/>
                <a:uLnTx/>
                <a:uFillTx/>
                <a:latin typeface="Calibri" panose="020F0502020204030204"/>
                <a:ea typeface="ＭＳ Ｐゴシック" panose="020B0600070205080204" pitchFamily="34" charset="-128"/>
                <a:cs typeface="+mn-cs"/>
              </a:rPr>
              <a:t>edavisine</a:t>
            </a: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başla ve izle</a:t>
            </a:r>
          </a:p>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(Hafif /Orta Şiddette Atakta)</a:t>
            </a:r>
          </a:p>
        </p:txBody>
      </p:sp>
      <p:sp>
        <p:nvSpPr>
          <p:cNvPr id="11" name="15 Bükülü Ok">
            <a:extLst>
              <a:ext uri="{FF2B5EF4-FFF2-40B4-BE49-F238E27FC236}">
                <a16:creationId xmlns:a16="http://schemas.microsoft.com/office/drawing/2014/main" id="{71224560-4AC9-482A-AF3B-14619CE8B667}"/>
              </a:ext>
            </a:extLst>
          </p:cNvPr>
          <p:cNvSpPr/>
          <p:nvPr/>
        </p:nvSpPr>
        <p:spPr>
          <a:xfrm rot="5400000" flipH="1">
            <a:off x="10163644" y="4194730"/>
            <a:ext cx="753390" cy="700439"/>
          </a:xfrm>
          <a:prstGeom prst="bentArrow">
            <a:avLst>
              <a:gd name="adj1" fmla="val 25000"/>
              <a:gd name="adj2" fmla="val 26817"/>
              <a:gd name="adj3" fmla="val 25000"/>
              <a:gd name="adj4" fmla="val 45640"/>
            </a:avLst>
          </a:prstGeom>
          <a:solidFill>
            <a:schemeClr val="bg1">
              <a:lumMod val="50000"/>
            </a:schemeClr>
          </a:solidFill>
          <a:ln w="9525" algn="ctr">
            <a:noFill/>
            <a:round/>
            <a:headEnd/>
            <a:tailEnd/>
          </a:ln>
        </p:spPr>
        <p:txBody>
          <a:bodyPr rot="10800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2" name="Picture 2">
            <a:extLst>
              <a:ext uri="{FF2B5EF4-FFF2-40B4-BE49-F238E27FC236}">
                <a16:creationId xmlns:a16="http://schemas.microsoft.com/office/drawing/2014/main" id="{4A2AB87C-CBCA-467C-A6B8-E8BC55F1FAE6}"/>
              </a:ext>
            </a:extLst>
          </p:cNvPr>
          <p:cNvPicPr>
            <a:picLocks noChangeAspect="1"/>
          </p:cNvPicPr>
          <p:nvPr/>
        </p:nvPicPr>
        <p:blipFill>
          <a:blip r:embed="rId2"/>
          <a:stretch>
            <a:fillRect/>
          </a:stretch>
        </p:blipFill>
        <p:spPr>
          <a:xfrm rot="16200000">
            <a:off x="6476533" y="2894336"/>
            <a:ext cx="322058" cy="388915"/>
          </a:xfrm>
          <a:prstGeom prst="rect">
            <a:avLst/>
          </a:prstGeom>
        </p:spPr>
      </p:pic>
      <p:pic>
        <p:nvPicPr>
          <p:cNvPr id="13" name="Picture 2">
            <a:extLst>
              <a:ext uri="{FF2B5EF4-FFF2-40B4-BE49-F238E27FC236}">
                <a16:creationId xmlns:a16="http://schemas.microsoft.com/office/drawing/2014/main" id="{394D3A44-DFD8-49E2-90EF-2A3EF1742169}"/>
              </a:ext>
            </a:extLst>
          </p:cNvPr>
          <p:cNvPicPr>
            <a:picLocks noChangeAspect="1"/>
          </p:cNvPicPr>
          <p:nvPr/>
        </p:nvPicPr>
        <p:blipFill>
          <a:blip r:embed="rId2"/>
          <a:stretch>
            <a:fillRect/>
          </a:stretch>
        </p:blipFill>
        <p:spPr>
          <a:xfrm rot="16200000">
            <a:off x="8332563" y="2894336"/>
            <a:ext cx="322058" cy="388915"/>
          </a:xfrm>
          <a:prstGeom prst="rect">
            <a:avLst/>
          </a:prstGeom>
        </p:spPr>
      </p:pic>
      <p:pic>
        <p:nvPicPr>
          <p:cNvPr id="14" name="Picture 2">
            <a:extLst>
              <a:ext uri="{FF2B5EF4-FFF2-40B4-BE49-F238E27FC236}">
                <a16:creationId xmlns:a16="http://schemas.microsoft.com/office/drawing/2014/main" id="{328E2959-6B41-4220-95CE-74645594352B}"/>
              </a:ext>
            </a:extLst>
          </p:cNvPr>
          <p:cNvPicPr>
            <a:picLocks noChangeAspect="1"/>
          </p:cNvPicPr>
          <p:nvPr/>
        </p:nvPicPr>
        <p:blipFill>
          <a:blip r:embed="rId2"/>
          <a:stretch>
            <a:fillRect/>
          </a:stretch>
        </p:blipFill>
        <p:spPr>
          <a:xfrm>
            <a:off x="4082411" y="4156035"/>
            <a:ext cx="322058" cy="388915"/>
          </a:xfrm>
          <a:prstGeom prst="rect">
            <a:avLst/>
          </a:prstGeom>
        </p:spPr>
      </p:pic>
      <p:pic>
        <p:nvPicPr>
          <p:cNvPr id="15" name="Picture 2">
            <a:extLst>
              <a:ext uri="{FF2B5EF4-FFF2-40B4-BE49-F238E27FC236}">
                <a16:creationId xmlns:a16="http://schemas.microsoft.com/office/drawing/2014/main" id="{FD7BCFE8-65BC-4539-A8D2-A703E1255923}"/>
              </a:ext>
            </a:extLst>
          </p:cNvPr>
          <p:cNvPicPr>
            <a:picLocks noChangeAspect="1"/>
          </p:cNvPicPr>
          <p:nvPr/>
        </p:nvPicPr>
        <p:blipFill>
          <a:blip r:embed="rId2"/>
          <a:stretch>
            <a:fillRect/>
          </a:stretch>
        </p:blipFill>
        <p:spPr>
          <a:xfrm rot="16200000">
            <a:off x="8381208" y="4714968"/>
            <a:ext cx="322058" cy="388915"/>
          </a:xfrm>
          <a:prstGeom prst="rect">
            <a:avLst/>
          </a:prstGeom>
        </p:spPr>
      </p:pic>
      <p:sp>
        <p:nvSpPr>
          <p:cNvPr id="2" name="Dikdörtgen 1"/>
          <p:cNvSpPr/>
          <p:nvPr/>
        </p:nvSpPr>
        <p:spPr>
          <a:xfrm>
            <a:off x="8220974" y="376111"/>
            <a:ext cx="3331776" cy="9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Şiddetli/Ağır Atak/Yaşamı Tehdit Edici Nitelikte Atakta</a:t>
            </a:r>
          </a:p>
        </p:txBody>
      </p:sp>
      <p:pic>
        <p:nvPicPr>
          <p:cNvPr id="17" name="Picture 2">
            <a:extLst>
              <a:ext uri="{FF2B5EF4-FFF2-40B4-BE49-F238E27FC236}">
                <a16:creationId xmlns:a16="http://schemas.microsoft.com/office/drawing/2014/main" id="{394D3A44-DFD8-49E2-90EF-2A3EF1742169}"/>
              </a:ext>
            </a:extLst>
          </p:cNvPr>
          <p:cNvPicPr>
            <a:picLocks noChangeAspect="1"/>
          </p:cNvPicPr>
          <p:nvPr/>
        </p:nvPicPr>
        <p:blipFill>
          <a:blip r:embed="rId2"/>
          <a:stretch>
            <a:fillRect/>
          </a:stretch>
        </p:blipFill>
        <p:spPr>
          <a:xfrm>
            <a:off x="9860858" y="1290512"/>
            <a:ext cx="322058" cy="288122"/>
          </a:xfrm>
          <a:prstGeom prst="rect">
            <a:avLst/>
          </a:prstGeom>
        </p:spPr>
      </p:pic>
      <p:sp>
        <p:nvSpPr>
          <p:cNvPr id="18" name="Metin kutusu 39">
            <a:extLst>
              <a:ext uri="{FF2B5EF4-FFF2-40B4-BE49-F238E27FC236}">
                <a16:creationId xmlns:a16="http://schemas.microsoft.com/office/drawing/2014/main" id="{A44C2A07-932C-4E85-88A4-6B83F2086F50}"/>
              </a:ext>
            </a:extLst>
          </p:cNvPr>
          <p:cNvSpPr txBox="1">
            <a:spLocks noChangeArrowheads="1"/>
          </p:cNvSpPr>
          <p:nvPr/>
        </p:nvSpPr>
        <p:spPr bwMode="auto">
          <a:xfrm>
            <a:off x="9263717" y="1536047"/>
            <a:ext cx="155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bg1"/>
                </a:solidFill>
                <a:latin typeface="Arial" panose="020B0604020202020204" pitchFamily="34" charset="0"/>
                <a:ea typeface="ＭＳ Ｐゴシック" panose="020B0600070205080204" pitchFamily="34" charset="-128"/>
              </a:defRPr>
            </a:lvl1pPr>
            <a:lvl2pPr marL="742950" indent="-285750">
              <a:defRPr sz="4400" b="1">
                <a:solidFill>
                  <a:schemeClr val="bg1"/>
                </a:solidFill>
                <a:latin typeface="Arial" panose="020B0604020202020204" pitchFamily="34" charset="0"/>
                <a:ea typeface="ＭＳ Ｐゴシック" panose="020B0600070205080204" pitchFamily="34" charset="-128"/>
              </a:defRPr>
            </a:lvl2pPr>
            <a:lvl3pPr marL="1143000" indent="-228600">
              <a:defRPr sz="4400" b="1">
                <a:solidFill>
                  <a:schemeClr val="bg1"/>
                </a:solidFill>
                <a:latin typeface="Arial" panose="020B0604020202020204" pitchFamily="34" charset="0"/>
                <a:ea typeface="ＭＳ Ｐゴシック" panose="020B0600070205080204" pitchFamily="34" charset="-128"/>
              </a:defRPr>
            </a:lvl3pPr>
            <a:lvl4pPr marL="1600200" indent="-228600">
              <a:defRPr sz="4400" b="1">
                <a:solidFill>
                  <a:schemeClr val="bg1"/>
                </a:solidFill>
                <a:latin typeface="Arial" panose="020B0604020202020204" pitchFamily="34" charset="0"/>
                <a:ea typeface="ＭＳ Ｐゴシック" panose="020B0600070205080204" pitchFamily="34" charset="-128"/>
              </a:defRPr>
            </a:lvl4pPr>
            <a:lvl5pPr marL="2057400" indent="-228600">
              <a:defRPr sz="4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404040"/>
                </a:solidFill>
                <a:effectLst/>
                <a:uLnTx/>
                <a:uFillTx/>
                <a:latin typeface="Calibri"/>
                <a:ea typeface="ＭＳ Ｐゴシック" panose="020B0600070205080204" pitchFamily="34" charset="-128"/>
                <a:cs typeface="+mn-cs"/>
              </a:rPr>
              <a:t>ACİL !!!</a:t>
            </a:r>
          </a:p>
        </p:txBody>
      </p:sp>
      <p:pic>
        <p:nvPicPr>
          <p:cNvPr id="19" name="Picture 2">
            <a:extLst>
              <a:ext uri="{FF2B5EF4-FFF2-40B4-BE49-F238E27FC236}">
                <a16:creationId xmlns:a16="http://schemas.microsoft.com/office/drawing/2014/main" id="{394D3A44-DFD8-49E2-90EF-2A3EF1742169}"/>
              </a:ext>
            </a:extLst>
          </p:cNvPr>
          <p:cNvPicPr>
            <a:picLocks noChangeAspect="1"/>
          </p:cNvPicPr>
          <p:nvPr/>
        </p:nvPicPr>
        <p:blipFill>
          <a:blip r:embed="rId2"/>
          <a:stretch>
            <a:fillRect/>
          </a:stretch>
        </p:blipFill>
        <p:spPr>
          <a:xfrm>
            <a:off x="9878975" y="1843823"/>
            <a:ext cx="322058" cy="243817"/>
          </a:xfrm>
          <a:prstGeom prst="rect">
            <a:avLst/>
          </a:prstGeom>
        </p:spPr>
      </p:pic>
      <p:sp>
        <p:nvSpPr>
          <p:cNvPr id="20" name="Dikdörtgen 1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3903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1" grpId="0" animBg="1"/>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Tedavisi-3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Yuvarlatılmış Dikdörtgen 2">
            <a:extLst>
              <a:ext uri="{FF2B5EF4-FFF2-40B4-BE49-F238E27FC236}">
                <a16:creationId xmlns:a16="http://schemas.microsoft.com/office/drawing/2014/main" id="{FE8F99F4-E606-4135-B224-DBAD48B6CCAE}"/>
              </a:ext>
            </a:extLst>
          </p:cNvPr>
          <p:cNvSpPr/>
          <p:nvPr/>
        </p:nvSpPr>
        <p:spPr>
          <a:xfrm>
            <a:off x="3899138" y="1384152"/>
            <a:ext cx="5791200" cy="79057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İHTİYACA GÖRE SABA İLE TEDAVİYE DEVAM 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1. SAATTE TEDAVİYE CEVABI DEĞERLENDİR (veya daha erken)</a:t>
            </a:r>
          </a:p>
        </p:txBody>
      </p:sp>
      <p:sp>
        <p:nvSpPr>
          <p:cNvPr id="6" name="Yuvarlatılmış Dikdörtgen 6">
            <a:extLst>
              <a:ext uri="{FF2B5EF4-FFF2-40B4-BE49-F238E27FC236}">
                <a16:creationId xmlns:a16="http://schemas.microsoft.com/office/drawing/2014/main" id="{1FCABD72-EC90-4F3E-84B9-C3E5EA5D8152}"/>
              </a:ext>
            </a:extLst>
          </p:cNvPr>
          <p:cNvSpPr/>
          <p:nvPr/>
        </p:nvSpPr>
        <p:spPr>
          <a:xfrm>
            <a:off x="2035834" y="3250870"/>
            <a:ext cx="5236234" cy="2389367"/>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TABURCU</a:t>
            </a:r>
            <a:r>
              <a:rPr kumimoji="0" lang="en-US" b="1" i="0" u="none" strike="noStrike" kern="1200" cap="none" spc="0" normalizeH="0" baseline="0" noProof="0" dirty="0">
                <a:ln>
                  <a:noFill/>
                </a:ln>
                <a:solidFill>
                  <a:srgbClr val="404040"/>
                </a:solidFill>
                <a:effectLst/>
                <a:uLnTx/>
                <a:uFillTx/>
                <a:latin typeface="Calibri" panose="020F0502020204030204"/>
                <a:ea typeface="+mn-ea"/>
                <a:cs typeface="+mn-cs"/>
              </a:rPr>
              <a:t>LUK</a:t>
            </a: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b="1" i="0" u="none" strike="noStrike" kern="1200" cap="none" spc="0" normalizeH="0" baseline="0" noProof="0" dirty="0">
                <a:ln>
                  <a:noFill/>
                </a:ln>
                <a:solidFill>
                  <a:srgbClr val="404040"/>
                </a:solidFill>
                <a:effectLst/>
                <a:uLnTx/>
                <a:uFillTx/>
                <a:latin typeface="Calibri" panose="020F0502020204030204"/>
                <a:ea typeface="+mn-ea"/>
                <a:cs typeface="+mn-cs"/>
              </a:rPr>
              <a:t>İÇİN</a:t>
            </a: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 DEĞERLENDİRMESİ YAPIN</a:t>
            </a:r>
            <a:endParaRPr kumimoji="0" lang="tr-TR" sz="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R="0" lvl="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Semptomlar: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düzelme var, SABA gerekmiyor</a:t>
            </a:r>
          </a:p>
          <a:p>
            <a:pPr marR="0" lvl="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PEF</a:t>
            </a: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 </a:t>
            </a:r>
            <a:r>
              <a:rPr kumimoji="0" lang="tr-TR" sz="15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düzelme var ve en iyi değerin veya beklenenin &gt;%60- 80’i </a:t>
            </a:r>
          </a:p>
          <a:p>
            <a:pPr marR="0" lvl="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Oksijen satürasyonu</a:t>
            </a:r>
            <a:r>
              <a:rPr kumimoji="0" lang="en-US" sz="1600" b="1"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 </a:t>
            </a:r>
            <a:r>
              <a:rPr kumimoji="0" lang="tr-TR" sz="1600" b="1" i="0" u="none" strike="noStrike" kern="1200" cap="none" spc="0" normalizeH="0" baseline="0" noProof="0" dirty="0">
                <a:ln>
                  <a:noFill/>
                </a:ln>
                <a:solidFill>
                  <a:srgbClr val="404040"/>
                </a:solidFill>
                <a:effectLst/>
                <a:uLnTx/>
                <a:uFillTx/>
                <a:latin typeface="Times New Roman" panose="02020603050405020304" pitchFamily="18" charset="0"/>
                <a:ea typeface="SimSun" panose="02010600030101010101" pitchFamily="2" charset="-122"/>
                <a:cs typeface="+mn-cs"/>
              </a:rPr>
              <a:t>SaO</a:t>
            </a:r>
            <a:r>
              <a:rPr kumimoji="0" lang="tr-TR" sz="1600" b="1" i="0" u="none" strike="noStrike" kern="1200" cap="none" spc="0" normalizeH="0" baseline="-25000" noProof="0" dirty="0">
                <a:ln>
                  <a:noFill/>
                </a:ln>
                <a:solidFill>
                  <a:srgbClr val="404040"/>
                </a:solidFill>
                <a:effectLst/>
                <a:uLnTx/>
                <a:uFillTx/>
                <a:latin typeface="Times New Roman" panose="02020603050405020304" pitchFamily="18" charset="0"/>
                <a:ea typeface="SimSun" panose="02010600030101010101" pitchFamily="2" charset="-122"/>
                <a:cs typeface="+mn-cs"/>
              </a:rPr>
              <a:t>2</a:t>
            </a:r>
            <a:r>
              <a:rPr kumimoji="0" lang="en-US" sz="1600" b="1"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 </a:t>
            </a: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oda havasında &gt;%9</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4</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 </a:t>
            </a:r>
          </a:p>
          <a:p>
            <a:pPr marR="0" lvl="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Evde bakım olanakları: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yeterli</a:t>
            </a:r>
            <a:endPar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Tx/>
              <a:buFontTx/>
              <a:buNone/>
              <a:tabLst/>
              <a:defRPr/>
            </a:pPr>
            <a:r>
              <a:rPr kumimoji="0" lang="en-US" b="1" i="0" u="none" strike="noStrike" kern="1200" cap="none" spc="0" normalizeH="0" baseline="0" noProof="0" dirty="0" err="1" smtClean="0">
                <a:ln>
                  <a:noFill/>
                </a:ln>
                <a:solidFill>
                  <a:srgbClr val="404040"/>
                </a:solidFill>
                <a:effectLst/>
                <a:uLnTx/>
                <a:uFillTx/>
                <a:latin typeface="Calibri" panose="020F0502020204030204"/>
                <a:ea typeface="+mn-ea"/>
                <a:cs typeface="Times New Roman" panose="02020603050405020304" pitchFamily="18" charset="0"/>
              </a:rPr>
              <a:t>Taburculuk</a:t>
            </a:r>
            <a:r>
              <a:rPr kumimoji="0" lang="en-US" b="1" i="0" u="none" strike="noStrike" kern="1200" cap="none" spc="0" normalizeH="0" baseline="0" noProof="0" dirty="0" smtClean="0">
                <a:ln>
                  <a:noFill/>
                </a:ln>
                <a:solidFill>
                  <a:srgbClr val="404040"/>
                </a:solidFill>
                <a:effectLst/>
                <a:uLnTx/>
                <a:uFillTx/>
                <a:latin typeface="Calibri" panose="020F0502020204030204"/>
                <a:ea typeface="+mn-ea"/>
                <a:cs typeface="Times New Roman" panose="02020603050405020304" pitchFamily="18" charset="0"/>
              </a:rPr>
              <a:t> </a:t>
            </a:r>
            <a:r>
              <a:rPr kumimoji="0" lang="en-US" b="1" i="0" u="none" strike="noStrike" kern="1200" cap="none" spc="0" normalizeH="0" baseline="0" noProof="0" dirty="0" err="1" smtClean="0">
                <a:ln>
                  <a:noFill/>
                </a:ln>
                <a:solidFill>
                  <a:srgbClr val="404040"/>
                </a:solidFill>
                <a:effectLst/>
                <a:uLnTx/>
                <a:uFillTx/>
                <a:latin typeface="Calibri" panose="020F0502020204030204"/>
                <a:ea typeface="+mn-ea"/>
                <a:cs typeface="Times New Roman" panose="02020603050405020304" pitchFamily="18" charset="0"/>
              </a:rPr>
              <a:t>Düşün</a:t>
            </a:r>
            <a:r>
              <a:rPr kumimoji="0" lang="tr-TR" b="1" i="0" u="none" strike="noStrike" kern="1200" cap="none" spc="0" normalizeH="0" baseline="0" noProof="0" dirty="0" smtClean="0">
                <a:ln>
                  <a:noFill/>
                </a:ln>
                <a:solidFill>
                  <a:srgbClr val="404040"/>
                </a:solidFill>
                <a:effectLst/>
                <a:uLnTx/>
                <a:uFillTx/>
                <a:latin typeface="Calibri" panose="020F0502020204030204"/>
                <a:ea typeface="+mn-ea"/>
                <a:cs typeface="Times New Roman" panose="02020603050405020304" pitchFamily="18" charset="0"/>
              </a:rPr>
              <a:t>.</a:t>
            </a:r>
            <a:endParaRPr kumimoji="0" lang="tr-TR" b="1" i="0" u="none" strike="noStrike" kern="1200" cap="none" spc="0" normalizeH="0" baseline="0" noProof="0" dirty="0" smtClean="0">
              <a:ln>
                <a:noFill/>
              </a:ln>
              <a:solidFill>
                <a:srgbClr val="404040"/>
              </a:solidFill>
              <a:effectLst/>
              <a:uLnTx/>
              <a:uFillTx/>
              <a:latin typeface="Calibri" panose="020F0502020204030204"/>
              <a:ea typeface="+mn-ea"/>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7" name="Yuvarlatılmış Dikdörtgen 21">
            <a:extLst>
              <a:ext uri="{FF2B5EF4-FFF2-40B4-BE49-F238E27FC236}">
                <a16:creationId xmlns:a16="http://schemas.microsoft.com/office/drawing/2014/main" id="{C725232E-EEB3-4ECE-8F8A-226948A6B2A6}"/>
              </a:ext>
            </a:extLst>
          </p:cNvPr>
          <p:cNvSpPr/>
          <p:nvPr/>
        </p:nvSpPr>
        <p:spPr>
          <a:xfrm>
            <a:off x="7359195" y="3231350"/>
            <a:ext cx="4310836" cy="2406182"/>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TABURCU ETME İÇİN DÜZENLEME YAPIN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Kurta</a:t>
            </a:r>
            <a:r>
              <a:rPr kumimoji="0" lang="en-US" sz="1600" b="1" i="0" u="none" strike="noStrike" kern="1200" cap="none" spc="0" normalizeH="0" baseline="0" noProof="0" dirty="0" err="1">
                <a:ln>
                  <a:noFill/>
                </a:ln>
                <a:solidFill>
                  <a:srgbClr val="404040"/>
                </a:solidFill>
                <a:effectLst/>
                <a:uLnTx/>
                <a:uFillTx/>
                <a:latin typeface="Calibri" panose="020F0502020204030204"/>
                <a:ea typeface="+mn-ea"/>
                <a:cs typeface="+mn-cs"/>
              </a:rPr>
              <a:t>rıcı</a:t>
            </a: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 ilac: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gereksinime göre</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Kontrol edici ilaç: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başla veya basama</a:t>
            </a:r>
            <a:r>
              <a:rPr kumimoji="0" lang="en-US" sz="1600" b="0" i="0" u="none" strike="noStrike" kern="1200" cap="none" spc="0" normalizeH="0" baseline="0" noProof="0" dirty="0" err="1">
                <a:ln>
                  <a:noFill/>
                </a:ln>
                <a:solidFill>
                  <a:srgbClr val="404040"/>
                </a:solidFill>
                <a:effectLst/>
                <a:uLnTx/>
                <a:uFillTx/>
                <a:latin typeface="Calibri" panose="020F0502020204030204"/>
                <a:ea typeface="+mn-ea"/>
                <a:cs typeface="+mn-cs"/>
              </a:rPr>
              <a:t>ğı</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 artır</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inhaler </a:t>
            </a:r>
            <a:r>
              <a:rPr kumimoji="0" lang="en-US" sz="1600" b="0" i="0" u="none" strike="noStrike" kern="1200" cap="none" spc="0" normalizeH="0" baseline="0" noProof="0" dirty="0" err="1">
                <a:ln>
                  <a:noFill/>
                </a:ln>
                <a:solidFill>
                  <a:srgbClr val="404040"/>
                </a:solidFill>
                <a:effectLst/>
                <a:uLnTx/>
                <a:uFillTx/>
                <a:latin typeface="Calibri" panose="020F0502020204030204"/>
                <a:ea typeface="+mn-ea"/>
                <a:cs typeface="+mn-cs"/>
              </a:rPr>
              <a:t>tekniğini</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srgbClr val="404040"/>
                </a:solidFill>
                <a:effectLst/>
                <a:uLnTx/>
                <a:uFillTx/>
                <a:latin typeface="Calibri" panose="020F0502020204030204"/>
                <a:ea typeface="+mn-ea"/>
                <a:cs typeface="+mn-cs"/>
              </a:rPr>
              <a:t>ve</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srgbClr val="404040"/>
                </a:solidFill>
                <a:effectLst/>
                <a:uLnTx/>
                <a:uFillTx/>
                <a:latin typeface="Calibri" panose="020F0502020204030204"/>
                <a:ea typeface="+mn-ea"/>
                <a:cs typeface="+mn-cs"/>
              </a:rPr>
              <a:t>uyumunu</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b="0" i="0" u="none" strike="noStrike" kern="1200" cap="none" spc="0" normalizeH="0" baseline="0" noProof="0" dirty="0" err="1">
                <a:ln>
                  <a:noFill/>
                </a:ln>
                <a:solidFill>
                  <a:srgbClr val="404040"/>
                </a:solidFill>
                <a:effectLst/>
                <a:uLnTx/>
                <a:uFillTx/>
                <a:latin typeface="Calibri" panose="020F0502020204030204"/>
                <a:ea typeface="+mn-ea"/>
                <a:cs typeface="+mn-cs"/>
              </a:rPr>
              <a:t>kontol</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et</a:t>
            </a:r>
            <a:endPar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Prednizolon: </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genellikle 5- 7 gün sürdürün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sz="1600" b="1" i="0" u="none" strike="noStrike" kern="1200" cap="none" spc="0" normalizeH="0" baseline="0" noProof="0" dirty="0">
                <a:ln>
                  <a:noFill/>
                </a:ln>
                <a:solidFill>
                  <a:srgbClr val="404040"/>
                </a:solidFill>
                <a:effectLst/>
                <a:uLnTx/>
                <a:uFillTx/>
                <a:latin typeface="Calibri" panose="020F0502020204030204"/>
                <a:ea typeface="+mn-ea"/>
                <a:cs typeface="+mn-cs"/>
              </a:rPr>
              <a:t>İzleme görüşmesi</a:t>
            </a:r>
            <a:r>
              <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rPr>
              <a:t>: 2-7 gün içinde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8" name="3 Dikey Metin Yer Tutucusu">
            <a:extLst>
              <a:ext uri="{FF2B5EF4-FFF2-40B4-BE49-F238E27FC236}">
                <a16:creationId xmlns:a16="http://schemas.microsoft.com/office/drawing/2014/main" id="{FFFC2BC9-02F4-4458-A2FC-0FB7F779229A}"/>
              </a:ext>
            </a:extLst>
          </p:cNvPr>
          <p:cNvSpPr txBox="1">
            <a:spLocks/>
          </p:cNvSpPr>
          <p:nvPr/>
        </p:nvSpPr>
        <p:spPr bwMode="auto">
          <a:xfrm>
            <a:off x="606874" y="1384152"/>
            <a:ext cx="1385829" cy="4253380"/>
          </a:xfrm>
          <a:prstGeom prst="rect">
            <a:avLst/>
          </a:prstGeom>
          <a:solidFill>
            <a:srgbClr val="C00000"/>
          </a:solidFill>
        </p:spPr>
        <p:txBody>
          <a:bodyPr vert="vert270"/>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Astım atak</a:t>
            </a:r>
          </a:p>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Taburculuğa karar ver</a:t>
            </a:r>
          </a:p>
          <a:p>
            <a:pPr marL="0" lvl="0" indent="0">
              <a:spcBef>
                <a:spcPts val="600"/>
              </a:spcBef>
              <a:buNone/>
              <a:defRPr/>
            </a:pPr>
            <a:r>
              <a:rPr lang="tr-TR" altLang="tr-TR" sz="2000" dirty="0">
                <a:solidFill>
                  <a:prstClr val="white"/>
                </a:solidFill>
              </a:rPr>
              <a:t>(Hafif /Orta Şiddette Atakta)</a:t>
            </a:r>
          </a:p>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9" name="Yuvarlatılmış Dikdörtgen 21">
            <a:extLst>
              <a:ext uri="{FF2B5EF4-FFF2-40B4-BE49-F238E27FC236}">
                <a16:creationId xmlns:a16="http://schemas.microsoft.com/office/drawing/2014/main" id="{5018FB1F-5130-4505-99A9-6E4D7FA0756E}"/>
              </a:ext>
            </a:extLst>
          </p:cNvPr>
          <p:cNvSpPr/>
          <p:nvPr/>
        </p:nvSpPr>
        <p:spPr>
          <a:xfrm>
            <a:off x="4754649" y="2563642"/>
            <a:ext cx="4265613" cy="388915"/>
          </a:xfrm>
          <a:prstGeom prst="roundRect">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panose="020F0502020204030204"/>
                <a:ea typeface="+mn-ea"/>
                <a:cs typeface="+mn-cs"/>
              </a:rPr>
              <a:t>İYİLEŞME</a:t>
            </a:r>
            <a:endParaRPr kumimoji="0" lang="tr-TR"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id="{763A007A-EE58-48DE-A84E-0A42FB3FD421}"/>
              </a:ext>
            </a:extLst>
          </p:cNvPr>
          <p:cNvPicPr>
            <a:picLocks noChangeAspect="1"/>
          </p:cNvPicPr>
          <p:nvPr/>
        </p:nvPicPr>
        <p:blipFill>
          <a:blip r:embed="rId2">
            <a:extLst>
              <a:ext uri="{BEBA8EAE-BF5A-486C-A8C5-ECC9F3942E4B}">
                <a14:imgProps xmlns:a14="http://schemas.microsoft.com/office/drawing/2010/main">
                  <a14:imgLayer r:embed="rId3">
                    <a14:imgEffect>
                      <a14:artisticChalkSketch/>
                    </a14:imgEffect>
                  </a14:imgLayer>
                </a14:imgProps>
              </a:ext>
            </a:extLst>
          </a:blip>
          <a:stretch>
            <a:fillRect/>
          </a:stretch>
        </p:blipFill>
        <p:spPr>
          <a:xfrm>
            <a:off x="6616457" y="2174727"/>
            <a:ext cx="322058" cy="388915"/>
          </a:xfrm>
          <a:prstGeom prst="rect">
            <a:avLst/>
          </a:prstGeom>
        </p:spPr>
      </p:pic>
      <p:sp>
        <p:nvSpPr>
          <p:cNvPr id="11" name="15 Bükülü Ok">
            <a:extLst>
              <a:ext uri="{FF2B5EF4-FFF2-40B4-BE49-F238E27FC236}">
                <a16:creationId xmlns:a16="http://schemas.microsoft.com/office/drawing/2014/main" id="{7869298F-5AB3-433B-B736-13B9E8AB500D}"/>
              </a:ext>
            </a:extLst>
          </p:cNvPr>
          <p:cNvSpPr/>
          <p:nvPr/>
        </p:nvSpPr>
        <p:spPr>
          <a:xfrm rot="16200000" flipH="1">
            <a:off x="3819024" y="2295725"/>
            <a:ext cx="552579" cy="1318671"/>
          </a:xfrm>
          <a:prstGeom prst="bentArrow">
            <a:avLst>
              <a:gd name="adj1" fmla="val 25000"/>
              <a:gd name="adj2" fmla="val 25000"/>
              <a:gd name="adj3" fmla="val 25000"/>
              <a:gd name="adj4" fmla="val 45640"/>
            </a:avLst>
          </a:prstGeom>
          <a:solidFill>
            <a:schemeClr val="bg1">
              <a:lumMod val="50000"/>
            </a:schemeClr>
          </a:solidFill>
          <a:ln w="9525" algn="ctr">
            <a:noFill/>
            <a:round/>
            <a:headEnd/>
            <a:tailEnd/>
          </a:ln>
        </p:spPr>
        <p:txBody>
          <a:bodyPr rot="10800000"/>
          <a:lstStyle/>
          <a:p>
            <a:pPr algn="ctr"/>
            <a:endParaRPr lang="tr-TR" sz="3200">
              <a:solidFill>
                <a:schemeClr val="tx1"/>
              </a:solidFill>
              <a:latin typeface="Calibri" panose="020F0502020204030204" pitchFamily="34" charset="0"/>
              <a:cs typeface="Arial" panose="020B0604020202020204" pitchFamily="34" charset="0"/>
            </a:endParaRPr>
          </a:p>
        </p:txBody>
      </p:sp>
      <p:sp>
        <p:nvSpPr>
          <p:cNvPr id="12" name="15 Bükülü Ok">
            <a:extLst>
              <a:ext uri="{FF2B5EF4-FFF2-40B4-BE49-F238E27FC236}">
                <a16:creationId xmlns:a16="http://schemas.microsoft.com/office/drawing/2014/main" id="{9C87206B-46E2-437D-A864-D8D0CF56D03E}"/>
              </a:ext>
            </a:extLst>
          </p:cNvPr>
          <p:cNvSpPr/>
          <p:nvPr/>
        </p:nvSpPr>
        <p:spPr>
          <a:xfrm rot="5400000">
            <a:off x="9456662" y="2239883"/>
            <a:ext cx="467352" cy="1318671"/>
          </a:xfrm>
          <a:prstGeom prst="bentArrow">
            <a:avLst>
              <a:gd name="adj1" fmla="val 25000"/>
              <a:gd name="adj2" fmla="val 25000"/>
              <a:gd name="adj3" fmla="val 25000"/>
              <a:gd name="adj4" fmla="val 45640"/>
            </a:avLst>
          </a:prstGeom>
          <a:solidFill>
            <a:schemeClr val="bg1">
              <a:lumMod val="50000"/>
            </a:schemeClr>
          </a:solidFill>
          <a:ln w="9525" algn="ctr">
            <a:noFill/>
            <a:round/>
            <a:headEnd/>
            <a:tailEnd/>
          </a:ln>
        </p:spPr>
        <p:txBody>
          <a:bodyPr rot="10800000"/>
          <a:lstStyle/>
          <a:p>
            <a:pPr algn="ctr"/>
            <a:endParaRPr lang="tr-TR" sz="3200">
              <a:solidFill>
                <a:schemeClr val="tx1"/>
              </a:solidFill>
              <a:latin typeface="Calibri" panose="020F0502020204030204" pitchFamily="34" charset="0"/>
              <a:cs typeface="Arial" panose="020B0604020202020204" pitchFamily="34" charset="0"/>
            </a:endParaRPr>
          </a:p>
        </p:txBody>
      </p:sp>
      <p:sp>
        <p:nvSpPr>
          <p:cNvPr id="13" name="Metin kutusu 4">
            <a:extLst>
              <a:ext uri="{FF2B5EF4-FFF2-40B4-BE49-F238E27FC236}">
                <a16:creationId xmlns:a16="http://schemas.microsoft.com/office/drawing/2014/main" id="{2E32CDB7-D2D4-4B08-9C97-D43E60EF208E}"/>
              </a:ext>
            </a:extLst>
          </p:cNvPr>
          <p:cNvSpPr txBox="1">
            <a:spLocks noChangeArrowheads="1"/>
          </p:cNvSpPr>
          <p:nvPr/>
        </p:nvSpPr>
        <p:spPr bwMode="auto">
          <a:xfrm>
            <a:off x="1632466" y="5797345"/>
            <a:ext cx="78359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bg1"/>
                </a:solidFill>
                <a:latin typeface="Arial" panose="020B0604020202020204" pitchFamily="34" charset="0"/>
                <a:ea typeface="ＭＳ Ｐゴシック" panose="020B0600070205080204" pitchFamily="34" charset="-128"/>
              </a:defRPr>
            </a:lvl1pPr>
            <a:lvl2pPr marL="742950" indent="-285750">
              <a:defRPr sz="4400" b="1">
                <a:solidFill>
                  <a:schemeClr val="bg1"/>
                </a:solidFill>
                <a:latin typeface="Arial" panose="020B0604020202020204" pitchFamily="34" charset="0"/>
                <a:ea typeface="ＭＳ Ｐゴシック" panose="020B0600070205080204" pitchFamily="34" charset="-128"/>
              </a:defRPr>
            </a:lvl2pPr>
            <a:lvl3pPr marL="1143000" indent="-228600">
              <a:defRPr sz="4400" b="1">
                <a:solidFill>
                  <a:schemeClr val="bg1"/>
                </a:solidFill>
                <a:latin typeface="Arial" panose="020B0604020202020204" pitchFamily="34" charset="0"/>
                <a:ea typeface="ＭＳ Ｐゴシック" panose="020B0600070205080204" pitchFamily="34" charset="-128"/>
              </a:defRPr>
            </a:lvl3pPr>
            <a:lvl4pPr marL="1600200" indent="-228600">
              <a:defRPr sz="4400" b="1">
                <a:solidFill>
                  <a:schemeClr val="bg1"/>
                </a:solidFill>
                <a:latin typeface="Arial" panose="020B0604020202020204" pitchFamily="34" charset="0"/>
                <a:ea typeface="ＭＳ Ｐゴシック" panose="020B0600070205080204" pitchFamily="34" charset="-128"/>
              </a:defRPr>
            </a:lvl4pPr>
            <a:lvl5pPr marL="2057400" indent="-228600">
              <a:defRPr sz="4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100" b="0" i="0" u="none" strike="noStrike" kern="1200" cap="none" spc="0" normalizeH="0" baseline="0" noProof="0" dirty="0">
                <a:ln>
                  <a:noFill/>
                </a:ln>
                <a:solidFill>
                  <a:srgbClr val="404040"/>
                </a:solidFill>
                <a:effectLst/>
                <a:uLnTx/>
                <a:uFillTx/>
                <a:latin typeface="Arial" panose="020B0604020202020204" pitchFamily="34" charset="0"/>
                <a:ea typeface="ＭＳ Ｐゴシック" panose="020B0600070205080204" pitchFamily="34" charset="-128"/>
                <a:cs typeface="+mn-cs"/>
              </a:rPr>
              <a:t>O2: </a:t>
            </a:r>
            <a:r>
              <a:rPr kumimoji="0" lang="tr-TR" altLang="tr-TR" sz="12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rPr>
              <a:t>Oksijen; PEF: peak expiratory flow, zirve ekspiratuar akım; SABA:Short- acting beta2 agonist, kısa etkili beta 2agonist </a:t>
            </a:r>
            <a:endParaRPr kumimoji="0" lang="tr-TR" altLang="tr-TR" sz="11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endParaRPr>
          </a:p>
        </p:txBody>
      </p:sp>
      <p:sp>
        <p:nvSpPr>
          <p:cNvPr id="14" name="Dikdörtgen 1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457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Basamakta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Astım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Tedavisi-4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D480EF38-5F23-4B59-9BAD-E3522DFEC8F8}"/>
              </a:ext>
            </a:extLst>
          </p:cNvPr>
          <p:cNvSpPr>
            <a:spLocks noChangeArrowheads="1"/>
          </p:cNvSpPr>
          <p:nvPr/>
        </p:nvSpPr>
        <p:spPr bwMode="auto">
          <a:xfrm>
            <a:off x="903080" y="1272702"/>
            <a:ext cx="1020225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sp>
        <p:nvSpPr>
          <p:cNvPr id="6" name="3 Dikey Metin Yer Tutucusu">
            <a:extLst>
              <a:ext uri="{FF2B5EF4-FFF2-40B4-BE49-F238E27FC236}">
                <a16:creationId xmlns:a16="http://schemas.microsoft.com/office/drawing/2014/main" id="{1B1DF438-2030-4138-BE85-BBE5694BE594}"/>
              </a:ext>
            </a:extLst>
          </p:cNvPr>
          <p:cNvSpPr txBox="1">
            <a:spLocks/>
          </p:cNvSpPr>
          <p:nvPr/>
        </p:nvSpPr>
        <p:spPr bwMode="auto">
          <a:xfrm>
            <a:off x="609769" y="1451610"/>
            <a:ext cx="745722" cy="3417570"/>
          </a:xfrm>
          <a:prstGeom prst="rect">
            <a:avLst/>
          </a:prstGeom>
          <a:solidFill>
            <a:srgbClr val="C00000"/>
          </a:solidFill>
        </p:spPr>
        <p:txBody>
          <a:bodyPr vert="vert270"/>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İzleyin</a:t>
            </a:r>
          </a:p>
        </p:txBody>
      </p:sp>
      <p:sp>
        <p:nvSpPr>
          <p:cNvPr id="7" name="Yuvarlatılmış Dikdörtgen 3">
            <a:extLst>
              <a:ext uri="{FF2B5EF4-FFF2-40B4-BE49-F238E27FC236}">
                <a16:creationId xmlns:a16="http://schemas.microsoft.com/office/drawing/2014/main" id="{EC24E618-E148-4714-AD9C-A32EF7805BC3}"/>
              </a:ext>
            </a:extLst>
          </p:cNvPr>
          <p:cNvSpPr/>
          <p:nvPr/>
        </p:nvSpPr>
        <p:spPr>
          <a:xfrm>
            <a:off x="1820865" y="1451610"/>
            <a:ext cx="9696091" cy="341757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İZLEYİN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Semptom ve bulguları gözden geçir: </a:t>
            </a:r>
            <a:r>
              <a:rPr kumimoji="0" lang="tr-TR" b="0" i="0" u="none" strike="noStrike" kern="1200" cap="none" spc="0" normalizeH="0" baseline="0" noProof="0" dirty="0">
                <a:ln>
                  <a:noFill/>
                </a:ln>
                <a:solidFill>
                  <a:srgbClr val="404040"/>
                </a:solidFill>
                <a:effectLst/>
                <a:uLnTx/>
                <a:uFillTx/>
                <a:latin typeface="Calibri" panose="020F0502020204030204"/>
                <a:ea typeface="+mn-ea"/>
                <a:cs typeface="+mn-cs"/>
              </a:rPr>
              <a:t>Alevlenme düzeliyor mu? Prednizolon devam edilmeli mi?</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Kurtarıcı ilaç: </a:t>
            </a:r>
            <a:r>
              <a:rPr kumimoji="0" lang="tr-TR" b="0" i="0" u="none" strike="noStrike" kern="1200" cap="none" spc="0" normalizeH="0" baseline="0" noProof="0" dirty="0">
                <a:ln>
                  <a:noFill/>
                </a:ln>
                <a:solidFill>
                  <a:srgbClr val="404040"/>
                </a:solidFill>
                <a:effectLst/>
                <a:uLnTx/>
                <a:uFillTx/>
                <a:latin typeface="Calibri" panose="020F0502020204030204"/>
                <a:ea typeface="+mn-ea"/>
                <a:cs typeface="+mn-cs"/>
              </a:rPr>
              <a:t>Hastanın gereksinimine göre azalt.</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Kontrol edici: </a:t>
            </a:r>
            <a:r>
              <a:rPr kumimoji="0" lang="tr-TR" b="0" i="0" u="none" strike="noStrike" kern="1200" cap="none" spc="0" normalizeH="0" baseline="0" noProof="0" dirty="0">
                <a:ln>
                  <a:noFill/>
                </a:ln>
                <a:solidFill>
                  <a:srgbClr val="404040"/>
                </a:solidFill>
                <a:effectLst/>
                <a:uLnTx/>
                <a:uFillTx/>
                <a:latin typeface="Calibri" panose="020F0502020204030204"/>
                <a:ea typeface="+mn-ea"/>
                <a:cs typeface="+mn-cs"/>
              </a:rPr>
              <a:t>Atak öncesi duruma göre kısa süre (1-2 hafta) veya uzun süre (3 ay) yüksek dozdan devam et.</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Risk faktörleri: </a:t>
            </a:r>
            <a:r>
              <a:rPr kumimoji="0" lang="tr-TR" b="0" i="0" u="none" strike="noStrike" kern="1200" cap="none" spc="0" normalizeH="0" baseline="0" noProof="0" dirty="0">
                <a:ln>
                  <a:noFill/>
                </a:ln>
                <a:solidFill>
                  <a:srgbClr val="404040"/>
                </a:solidFill>
                <a:effectLst/>
                <a:uLnTx/>
                <a:uFillTx/>
                <a:latin typeface="Calibri" panose="020F0502020204030204"/>
                <a:ea typeface="+mn-ea"/>
                <a:cs typeface="+mn-cs"/>
              </a:rPr>
              <a:t>Atağa neden olabilecek değiştirilebilir risk faktörlerini, inhaler tekniği ve uyumu gözden geçir ve düzelt.</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tr-TR" b="1" i="0" u="none" strike="noStrike" kern="1200" cap="none" spc="0" normalizeH="0" baseline="0" noProof="0" dirty="0">
                <a:ln>
                  <a:noFill/>
                </a:ln>
                <a:solidFill>
                  <a:srgbClr val="404040"/>
                </a:solidFill>
                <a:effectLst/>
                <a:uLnTx/>
                <a:uFillTx/>
                <a:latin typeface="Calibri" panose="020F0502020204030204"/>
                <a:ea typeface="+mn-ea"/>
                <a:cs typeface="+mn-cs"/>
              </a:rPr>
              <a:t>Hareket planı: </a:t>
            </a:r>
            <a:r>
              <a:rPr kumimoji="0" lang="tr-TR" b="0" i="0" u="none" strike="noStrike" kern="1200" cap="none" spc="0" normalizeH="0" baseline="0" noProof="0" dirty="0">
                <a:ln>
                  <a:noFill/>
                </a:ln>
                <a:solidFill>
                  <a:srgbClr val="404040"/>
                </a:solidFill>
                <a:effectLst/>
                <a:uLnTx/>
                <a:uFillTx/>
                <a:latin typeface="Calibri" panose="020F0502020204030204"/>
                <a:ea typeface="+mn-ea"/>
                <a:cs typeface="+mn-cs"/>
              </a:rPr>
              <a:t>Anlaşılmış mı? Uygun yapıldı mı? Düzeltmeye gerek var mı?</a:t>
            </a:r>
            <a:endParaRPr kumimoji="0" lang="tr-TR" sz="16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191382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207855" y="2684602"/>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Astımlı</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Hastanın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Eğitimi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p>
        </p:txBody>
      </p:sp>
      <p:pic>
        <p:nvPicPr>
          <p:cNvPr id="5" name="Resim 2">
            <a:extLst>
              <a:ext uri="{FF2B5EF4-FFF2-40B4-BE49-F238E27FC236}">
                <a16:creationId xmlns:a16="http://schemas.microsoft.com/office/drawing/2014/main" id="{A4C1C604-ADE4-4D93-BC45-BF32ACD6FEE6}"/>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4654" t="-639" r="5146" b="639"/>
          <a:stretch/>
        </p:blipFill>
        <p:spPr>
          <a:xfrm>
            <a:off x="7026175" y="1513583"/>
            <a:ext cx="4333178" cy="3903859"/>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0151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56A0CE-23FD-4D3F-9370-C8D098238000}"/>
              </a:ext>
            </a:extLst>
          </p:cNvPr>
          <p:cNvSpPr txBox="1"/>
          <p:nvPr/>
        </p:nvSpPr>
        <p:spPr>
          <a:xfrm>
            <a:off x="1523997" y="1183125"/>
            <a:ext cx="85344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ASTIM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F35DB51A-5D63-49D0-A7A9-B4B253D32116}"/>
              </a:ext>
            </a:extLst>
          </p:cNvPr>
          <p:cNvSpPr txBox="1">
            <a:spLocks noChangeArrowheads="1"/>
          </p:cNvSpPr>
          <p:nvPr/>
        </p:nvSpPr>
        <p:spPr bwMode="auto">
          <a:xfrm>
            <a:off x="1538067" y="2842146"/>
            <a:ext cx="9115865" cy="2215991"/>
          </a:xfrm>
          <a:prstGeom prst="rect">
            <a:avLst/>
          </a:prstGeom>
          <a:noFill/>
        </p:spPr>
        <p:txBody>
          <a:bodyPr wrap="square">
            <a:spAutoFit/>
          </a:bodyPr>
          <a:lstStyle>
            <a:defPPr>
              <a:defRPr lang="tr-TR"/>
            </a:defPPr>
            <a:lvl1pPr marR="0" lvl="0" indent="0" algn="ctr" fontAlgn="base">
              <a:lnSpc>
                <a:spcPct val="100000"/>
              </a:lnSpc>
              <a:spcBef>
                <a:spcPct val="0"/>
              </a:spcBef>
              <a:spcAft>
                <a:spcPct val="0"/>
              </a:spcAft>
              <a:buClrTx/>
              <a:buSzTx/>
              <a:buFontTx/>
              <a:buNone/>
              <a:tabLst/>
              <a:defRPr kumimoji="0" sz="3600" b="1" i="0" u="none" strike="noStrike" cap="none" spc="0" normalizeH="0" baseline="0">
                <a:ln>
                  <a:noFill/>
                </a:ln>
                <a:solidFill>
                  <a:srgbClr val="C00000"/>
                </a:solidFill>
                <a:effectLst/>
                <a:uLnTx/>
                <a:uFillTx/>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5400" b="1" i="0" u="none" strike="noStrike" kern="1200" cap="none" spc="0" normalizeH="0" baseline="0" noProof="0" dirty="0">
                <a:ln>
                  <a:noFill/>
                </a:ln>
                <a:solidFill>
                  <a:srgbClr val="C00000"/>
                </a:solidFill>
                <a:effectLst/>
                <a:uLnTx/>
                <a:uFillTx/>
                <a:latin typeface="Calibri" panose="020F0502020204030204"/>
                <a:ea typeface="+mn-ea"/>
                <a:cs typeface="+mn-cs"/>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ve hekim iş birliğinin sağlanması ve tedavide </a:t>
            </a: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ortak karar verme stratejileri</a:t>
            </a: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nin benimsenmesi tedavinin önemli bir parçasıdır.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36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353" y="757372"/>
            <a:ext cx="777210" cy="205183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898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6687</Words>
  <Application>Microsoft Office PowerPoint</Application>
  <PresentationFormat>Geniş ekran</PresentationFormat>
  <Paragraphs>1547</Paragraphs>
  <Slides>130</Slides>
  <Notes>0</Notes>
  <HiddenSlides>0</HiddenSlides>
  <MMClips>0</MMClips>
  <ScaleCrop>false</ScaleCrop>
  <HeadingPairs>
    <vt:vector size="8" baseType="variant">
      <vt:variant>
        <vt:lpstr>Kullanılan Yazı Tipleri</vt:lpstr>
      </vt:variant>
      <vt:variant>
        <vt:i4>14</vt:i4>
      </vt:variant>
      <vt:variant>
        <vt:lpstr>Tema</vt:lpstr>
      </vt:variant>
      <vt:variant>
        <vt:i4>2</vt:i4>
      </vt:variant>
      <vt:variant>
        <vt:lpstr>Eklenmiş OLE Hizmet Programları</vt:lpstr>
      </vt:variant>
      <vt:variant>
        <vt:i4>1</vt:i4>
      </vt:variant>
      <vt:variant>
        <vt:lpstr>Slayt Başlıkları</vt:lpstr>
      </vt:variant>
      <vt:variant>
        <vt:i4>130</vt:i4>
      </vt:variant>
    </vt:vector>
  </HeadingPairs>
  <TitlesOfParts>
    <vt:vector size="147" baseType="lpstr">
      <vt:lpstr>맑은 고딕</vt:lpstr>
      <vt:lpstr>ＭＳ Ｐゴシック</vt:lpstr>
      <vt:lpstr>SimSun</vt:lpstr>
      <vt:lpstr>Arial</vt:lpstr>
      <vt:lpstr>Arial Unicode MS</vt:lpstr>
      <vt:lpstr>Calibri</vt:lpstr>
      <vt:lpstr>Calibri Light</vt:lpstr>
      <vt:lpstr>Cambria</vt:lpstr>
      <vt:lpstr>Comic Sans MS</vt:lpstr>
      <vt:lpstr>ScalaLancetPro</vt:lpstr>
      <vt:lpstr>Symbol</vt:lpstr>
      <vt:lpstr>Times New Roman</vt:lpstr>
      <vt:lpstr>Wingdings</vt:lpstr>
      <vt:lpstr>Wingdings 2</vt:lpstr>
      <vt:lpstr>Office Teması</vt:lpstr>
      <vt:lpstr>1_Office Teması</vt:lpstr>
      <vt:lpstr>Visio.Drawing.15</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ZÜBEYDE ÖZKAN ALTUNAY</dc:creator>
  <cp:lastModifiedBy>ZÜBEYDE ÖZKAN ALTUNAY</cp:lastModifiedBy>
  <cp:revision>11</cp:revision>
  <dcterms:created xsi:type="dcterms:W3CDTF">2022-09-08T09:38:09Z</dcterms:created>
  <dcterms:modified xsi:type="dcterms:W3CDTF">2022-09-09T07:26:33Z</dcterms:modified>
</cp:coreProperties>
</file>