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31"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3" r:id="rId32"/>
    <p:sldId id="392" r:id="rId33"/>
    <p:sldId id="394" r:id="rId34"/>
    <p:sldId id="395" r:id="rId35"/>
    <p:sldId id="396" r:id="rId36"/>
    <p:sldId id="397" r:id="rId37"/>
    <p:sldId id="398" r:id="rId38"/>
    <p:sldId id="399"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Lst>
  <p:sldSz cx="9144000" cy="6858000" type="screen4x3"/>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4660"/>
  </p:normalViewPr>
  <p:slideViewPr>
    <p:cSldViewPr snapToGrid="0">
      <p:cViewPr>
        <p:scale>
          <a:sx n="81" d="100"/>
          <a:sy n="81" d="100"/>
        </p:scale>
        <p:origin x="-3342" y="-8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6.jpeg"/><Relationship Id="rId3" Type="http://schemas.openxmlformats.org/officeDocument/2006/relationships/image" Target="../media/image30.jpeg"/><Relationship Id="rId7" Type="http://schemas.openxmlformats.org/officeDocument/2006/relationships/hyperlink" Target="http://images.google.com.tr/imgres?imgurl=http://www.e-sirket.com/ilanlar/49799_158474_DM3C43.JPG&amp;imgrefurl=http://www.e-sirket.com/ilanlar/158474/karbonmonoksit.dedektor.bayiligi/&amp;usg=__c10TFPgEHzZ8iv_-sO7BZKjGEsM=&amp;h=360&amp;w=360&amp;sz=11&amp;hl=tr&amp;start=40&amp;tbnid=kcRGNckFZ2t4nM:&amp;tbnh=121&amp;tbnw=121&amp;prev=/images?q=karbonmonoksit&amp;gbv=2&amp;ndsp=20&amp;hl=tr&amp;sa=N&amp;start=20" TargetMode="External"/><Relationship Id="rId12" Type="http://schemas.openxmlformats.org/officeDocument/2006/relationships/hyperlink" Target="http://urun.gittigidiyor.com/karbonmonoksit-dedektoru-Soba-sohben-v-s_W0QQidZZ21936201" TargetMode="External"/><Relationship Id="rId2" Type="http://schemas.openxmlformats.org/officeDocument/2006/relationships/hyperlink" Target="http://images.google.com.tr/imgres?imgurl=http://www.olusumelektrik.com/UserFiles//dedektor/GD-220C-Karbonmonoksit-Detektoru-220V-AC.gif&amp;imgrefurl=http://www.olusumelektrik.com/Sayfa-979-892-93/Gaz-Dedektorleri.htm&amp;usg=__-YyELNm99Ps5kEvBaO1cOclHshM=&amp;h=426&amp;w=400&amp;sz=56&amp;hl=tr&amp;start=28&amp;tbnid=IoRolge8nuLSTM:&amp;tbnh=126&amp;tbnw=118&amp;prev=/images?q=karbonmonoksit&amp;gbv=2&amp;ndsp=20&amp;hl=tr&amp;sa=N&amp;start=20" TargetMode="External"/><Relationship Id="rId1" Type="http://schemas.openxmlformats.org/officeDocument/2006/relationships/slideLayout" Target="../slideLayouts/slideLayout8.xml"/><Relationship Id="rId6" Type="http://schemas.openxmlformats.org/officeDocument/2006/relationships/image" Target="../media/image32.jpeg"/><Relationship Id="rId11" Type="http://schemas.openxmlformats.org/officeDocument/2006/relationships/image" Target="../media/image35.jpeg"/><Relationship Id="rId5" Type="http://schemas.openxmlformats.org/officeDocument/2006/relationships/image" Target="../media/image31.jpeg"/><Relationship Id="rId15" Type="http://schemas.openxmlformats.org/officeDocument/2006/relationships/image" Target="../media/image37.jpeg"/><Relationship Id="rId10" Type="http://schemas.openxmlformats.org/officeDocument/2006/relationships/hyperlink" Target="http://images.google.com.tr/imgres?imgurl=http://320volt.com/wp-content/uploads/2008/09/pic16f88_karbonmonoksit_alarm.jpg&amp;imgrefurl=http://320volt.com/mq-7-co-sensor-ve-pic16f88-ile-karbon-monoksit-alarm/&amp;usg=__JINg2dMFcfzNzfzEBV642Tna7fE=&amp;h=295&amp;w=400&amp;sz=25&amp;hl=tr&amp;start=23&amp;tbnid=7TzkX7yJ5KRQTM:&amp;tbnh=91&amp;tbnw=124&amp;prev=/images?q=karbonmonoksit&amp;gbv=2&amp;ndsp=20&amp;hl=tr&amp;sa=N&amp;start=20" TargetMode="External"/><Relationship Id="rId4" Type="http://schemas.openxmlformats.org/officeDocument/2006/relationships/hyperlink" Target="http://images.google.com.tr/imgres?imgurl=http://www.ilgazetesi.com.tr/wp-content/uploads/2009/01/dedektor.jpg&amp;imgrefurl=http://www.ilgazetesi.com.tr/2009/01/08/karbonmonoksit-zehirlenmelerine-dedektor-onlemi/&amp;usg=__jgzdSLG5bEmCSQalKraoUrQ7oaY=&amp;h=296&amp;w=290&amp;sz=10&amp;hl=tr&amp;start=27&amp;tbnid=g5TDXHfP9yPBJM:&amp;tbnh=116&amp;tbnw=114&amp;prev=/images?q=karbonmonoksit&amp;gbv=2&amp;ndsp=20&amp;hl=tr&amp;sa=N&amp;start=20" TargetMode="External"/><Relationship Id="rId9" Type="http://schemas.openxmlformats.org/officeDocument/2006/relationships/image" Target="../media/image34.jpeg"/><Relationship Id="rId14" Type="http://schemas.openxmlformats.org/officeDocument/2006/relationships/hyperlink" Target="http://urun.gittigidiyor.com/BIFGAZ-KARBONMONOKSIT-ALARM-DEDEKTORU-3YIL-GARAN_W0QQidZZ2184175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8.xml"/><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3.png"/><Relationship Id="rId5" Type="http://schemas.openxmlformats.org/officeDocument/2006/relationships/oleObject" Target="../embeddings/oleObject2.bin"/><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55.png"/><Relationship Id="rId5" Type="http://schemas.openxmlformats.org/officeDocument/2006/relationships/oleObject" Target="../embeddings/oleObject4.bin"/><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hyperlink" Target="http://www.cevreorman.gov.tr/" TargetMode="Externa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44907" y="5260157"/>
            <a:ext cx="5046847" cy="1197204"/>
          </a:xfrm>
        </p:spPr>
        <p:txBody>
          <a:bodyPr>
            <a:normAutofit/>
          </a:bodyPr>
          <a:lstStyle/>
          <a:p>
            <a:endParaRPr lang="tr-TR" sz="1100" dirty="0" smtClean="0">
              <a:solidFill>
                <a:srgbClr val="0000FF"/>
              </a:solidFill>
            </a:endParaRPr>
          </a:p>
          <a:p>
            <a:r>
              <a:rPr lang="tr-TR" b="1" dirty="0" smtClean="0">
                <a:solidFill>
                  <a:srgbClr val="0000FF"/>
                </a:solidFill>
              </a:rPr>
              <a:t>Yrd. Doç. Dr. Cevdet DEMİRTAŞ</a:t>
            </a:r>
          </a:p>
          <a:p>
            <a:r>
              <a:rPr lang="tr-TR" sz="1700" b="1" dirty="0" smtClean="0">
                <a:solidFill>
                  <a:schemeClr val="tx1"/>
                </a:solidFill>
              </a:rPr>
              <a:t>Karadeniz Teknik Üniversitesi, Mühendislik Fakültesi</a:t>
            </a:r>
            <a:endParaRPr lang="tr-TR" sz="1700" b="1"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2400" b="1" dirty="0" smtClean="0">
                <a:solidFill>
                  <a:srgbClr val="FF0000"/>
                </a:solidFill>
              </a:rPr>
              <a:t>Sobalar Yansın </a:t>
            </a:r>
            <a:br>
              <a:rPr lang="tr-TR" sz="2400" b="1" dirty="0" smtClean="0">
                <a:solidFill>
                  <a:srgbClr val="FF0000"/>
                </a:solidFill>
              </a:rPr>
            </a:br>
            <a:r>
              <a:rPr lang="tr-TR" sz="2400" b="1" dirty="0" smtClean="0">
                <a:solidFill>
                  <a:srgbClr val="FF0000"/>
                </a:solidFill>
              </a:rPr>
              <a:t>ama Ocaklar</a:t>
            </a:r>
            <a:br>
              <a:rPr lang="tr-TR" sz="2400" b="1" dirty="0" smtClean="0">
                <a:solidFill>
                  <a:srgbClr val="FF0000"/>
                </a:solidFill>
              </a:rPr>
            </a:br>
            <a:r>
              <a:rPr lang="tr-TR" sz="2400" b="1" dirty="0" smtClean="0">
                <a:solidFill>
                  <a:srgbClr val="FF0000"/>
                </a:solidFill>
              </a:rPr>
              <a:t>Sönmesin</a:t>
            </a:r>
            <a:endParaRPr lang="tr-TR" sz="2400" b="1" dirty="0">
              <a:solidFill>
                <a:srgbClr val="FF0000"/>
              </a:solidFill>
            </a:endParaRPr>
          </a:p>
        </p:txBody>
      </p:sp>
      <p:sp>
        <p:nvSpPr>
          <p:cNvPr id="5" name="4 Metin kutusu"/>
          <p:cNvSpPr txBox="1"/>
          <p:nvPr/>
        </p:nvSpPr>
        <p:spPr>
          <a:xfrm>
            <a:off x="1153575" y="4374037"/>
            <a:ext cx="7169810" cy="424732"/>
          </a:xfrm>
          <a:prstGeom prst="rect">
            <a:avLst/>
          </a:prstGeom>
        </p:spPr>
        <p:txBody>
          <a:bodyPr vert="horz" lIns="91440" tIns="45720" rIns="91440" bIns="45720" rtlCol="0" anchor="ctr">
            <a:noAutofit/>
          </a:bodyPr>
          <a:lstStyle>
            <a:lvl1pPr algn="r">
              <a:lnSpc>
                <a:spcPct val="90000"/>
              </a:lnSpc>
              <a:spcBef>
                <a:spcPct val="0"/>
              </a:spcBef>
              <a:buNone/>
              <a:defRPr sz="2400" b="1" i="0" u="none">
                <a:solidFill>
                  <a:srgbClr val="FF0000"/>
                </a:solidFill>
                <a:latin typeface="+mj-lt"/>
                <a:ea typeface="+mj-ea"/>
                <a:cs typeface="+mj-cs"/>
              </a:defRPr>
            </a:lvl1pPr>
          </a:lstStyle>
          <a:p>
            <a:pPr algn="ctr"/>
            <a:r>
              <a:rPr lang="tr-TR" sz="2450" dirty="0"/>
              <a:t>CO Zehirlenmeleri: Tesisat Projelerinin Önemi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es-ES" sz="3600" b="1" dirty="0" smtClean="0">
                <a:solidFill>
                  <a:srgbClr val="FF0000"/>
                </a:solidFill>
              </a:rPr>
              <a:t>Soba </a:t>
            </a:r>
            <a:r>
              <a:rPr lang="tr-TR" sz="3600" b="1" dirty="0" smtClean="0">
                <a:solidFill>
                  <a:srgbClr val="FF0000"/>
                </a:solidFill>
              </a:rPr>
              <a:t>v</a:t>
            </a:r>
            <a:r>
              <a:rPr lang="es-ES" sz="3600" b="1" dirty="0" smtClean="0">
                <a:solidFill>
                  <a:srgbClr val="FF0000"/>
                </a:solidFill>
              </a:rPr>
              <a:t>e Bacalarların</a:t>
            </a:r>
            <a:r>
              <a:rPr lang="tr-TR" sz="3600" b="1" dirty="0" smtClean="0">
                <a:solidFill>
                  <a:srgbClr val="FF0000"/>
                </a:solidFill>
              </a:rPr>
              <a:t> </a:t>
            </a:r>
            <a:r>
              <a:rPr lang="es-ES" sz="3600" b="1" dirty="0" smtClean="0">
                <a:solidFill>
                  <a:srgbClr val="FF0000"/>
                </a:solidFill>
              </a:rPr>
              <a:t>Yanmaya Etkisi</a:t>
            </a:r>
          </a:p>
        </p:txBody>
      </p:sp>
      <p:sp>
        <p:nvSpPr>
          <p:cNvPr id="2" name="Dikdörtgen 1"/>
          <p:cNvSpPr/>
          <p:nvPr/>
        </p:nvSpPr>
        <p:spPr>
          <a:xfrm>
            <a:off x="444500" y="993718"/>
            <a:ext cx="8470900" cy="5109091"/>
          </a:xfrm>
          <a:prstGeom prst="rect">
            <a:avLst/>
          </a:prstGeom>
        </p:spPr>
        <p:txBody>
          <a:bodyPr wrap="square">
            <a:spAutoFit/>
          </a:bodyPr>
          <a:lstStyle/>
          <a:p>
            <a:pPr indent="-457200" algn="just">
              <a:spcBef>
                <a:spcPts val="600"/>
              </a:spcBef>
              <a:spcAft>
                <a:spcPts val="1200"/>
              </a:spcAft>
            </a:pPr>
            <a:r>
              <a:rPr lang="tr-TR" sz="2800" b="1" spc="-10" dirty="0" smtClean="0">
                <a:solidFill>
                  <a:srgbClr val="0000FF"/>
                </a:solidFill>
                <a:ea typeface="Times New Roman" panose="02020603050405020304" pitchFamily="18" charset="0"/>
                <a:cs typeface="Times New Roman" panose="02020603050405020304" pitchFamily="18" charset="0"/>
              </a:rPr>
              <a:t>Aşağıdaki esaslara uymayan dairelerde ve işyerlerinde kışın her an yangın çıkabilir ve zehirlenme hadiseleri yaşanabilir. Lütfen aşağıdaki esaslara uyalım!</a:t>
            </a:r>
          </a:p>
          <a:p>
            <a:pPr indent="-457200" algn="just">
              <a:spcBef>
                <a:spcPts val="600"/>
              </a:spcBef>
              <a:spcAft>
                <a:spcPts val="0"/>
              </a:spcAft>
            </a:pPr>
            <a:r>
              <a:rPr lang="tr-TR" sz="2400" b="1" spc="-10" dirty="0" smtClean="0">
                <a:ea typeface="Times New Roman" panose="02020603050405020304" pitchFamily="18" charset="0"/>
                <a:cs typeface="Times New Roman" panose="02020603050405020304" pitchFamily="18" charset="0"/>
              </a:rPr>
              <a:t>Kömür satın alırken kömürün;</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Kalorisini</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Külünü</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Kükürdünü</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Şişme </a:t>
            </a:r>
            <a:r>
              <a:rPr lang="tr-TR" sz="2400" spc="-10" dirty="0">
                <a:ea typeface="Times New Roman" panose="02020603050405020304" pitchFamily="18" charset="0"/>
                <a:cs typeface="Times New Roman" panose="02020603050405020304" pitchFamily="18" charset="0"/>
              </a:rPr>
              <a:t>endeksini,</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Nem </a:t>
            </a:r>
            <a:r>
              <a:rPr lang="tr-TR" sz="2400" spc="-10" dirty="0">
                <a:ea typeface="Times New Roman" panose="02020603050405020304" pitchFamily="18" charset="0"/>
                <a:cs typeface="Times New Roman" panose="02020603050405020304" pitchFamily="18" charset="0"/>
              </a:rPr>
              <a:t>miktarını,</a:t>
            </a:r>
          </a:p>
          <a:p>
            <a:pPr marL="723900" indent="-3683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Ağırlığını, </a:t>
            </a:r>
          </a:p>
          <a:p>
            <a:pPr indent="-457200" algn="just">
              <a:spcBef>
                <a:spcPts val="600"/>
              </a:spcBef>
              <a:spcAft>
                <a:spcPts val="0"/>
              </a:spcAft>
            </a:pPr>
            <a:r>
              <a:rPr lang="tr-TR" sz="2400" spc="-10" dirty="0" smtClean="0">
                <a:ea typeface="Times New Roman" panose="02020603050405020304" pitchFamily="18" charset="0"/>
                <a:cs typeface="Times New Roman" panose="02020603050405020304" pitchFamily="18" charset="0"/>
              </a:rPr>
              <a:t>mutlaka </a:t>
            </a:r>
            <a:r>
              <a:rPr lang="tr-TR" sz="2400" spc="-10" dirty="0">
                <a:ea typeface="Times New Roman" panose="02020603050405020304" pitchFamily="18" charset="0"/>
                <a:cs typeface="Times New Roman" panose="02020603050405020304" pitchFamily="18" charset="0"/>
              </a:rPr>
              <a:t>sorunuz.</a:t>
            </a:r>
          </a:p>
        </p:txBody>
      </p:sp>
    </p:spTree>
    <p:extLst>
      <p:ext uri="{BB962C8B-B14F-4D97-AF65-F5344CB8AC3E}">
        <p14:creationId xmlns:p14="http://schemas.microsoft.com/office/powerpoint/2010/main" val="403596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606427"/>
            <a:ext cx="8614021" cy="854074"/>
          </a:xfrm>
        </p:spPr>
        <p:txBody>
          <a:bodyPr>
            <a:noAutofit/>
          </a:bodyPr>
          <a:lstStyle/>
          <a:p>
            <a:pPr>
              <a:lnSpc>
                <a:spcPct val="100000"/>
              </a:lnSpc>
            </a:pPr>
            <a:r>
              <a:rPr lang="es-ES" sz="3200" b="1" dirty="0">
                <a:solidFill>
                  <a:srgbClr val="FF0000"/>
                </a:solidFill>
              </a:rPr>
              <a:t>Isınmadan Kaynaklanan Hava Kirliliğinin Kontrolü Yönetmeliği </a:t>
            </a:r>
            <a:br>
              <a:rPr lang="es-ES" sz="3200" b="1" dirty="0">
                <a:solidFill>
                  <a:srgbClr val="FF0000"/>
                </a:solidFill>
              </a:rPr>
            </a:br>
            <a:endParaRPr lang="es-ES" sz="3200" b="1" dirty="0" smtClean="0">
              <a:solidFill>
                <a:srgbClr val="FF0000"/>
              </a:solidFill>
            </a:endParaRPr>
          </a:p>
        </p:txBody>
      </p:sp>
      <p:sp>
        <p:nvSpPr>
          <p:cNvPr id="2" name="Dikdörtgen 1"/>
          <p:cNvSpPr/>
          <p:nvPr/>
        </p:nvSpPr>
        <p:spPr>
          <a:xfrm>
            <a:off x="444500" y="1552518"/>
            <a:ext cx="8470900" cy="523220"/>
          </a:xfrm>
          <a:prstGeom prst="rect">
            <a:avLst/>
          </a:prstGeom>
        </p:spPr>
        <p:txBody>
          <a:bodyPr wrap="square">
            <a:spAutoFit/>
          </a:bodyPr>
          <a:lstStyle/>
          <a:p>
            <a:pPr indent="-457200" algn="just">
              <a:spcBef>
                <a:spcPts val="600"/>
              </a:spcBef>
              <a:spcAft>
                <a:spcPts val="1200"/>
              </a:spcAft>
            </a:pPr>
            <a:r>
              <a:rPr lang="tr-TR" sz="2800" b="1" spc="-10" dirty="0" smtClean="0">
                <a:solidFill>
                  <a:srgbClr val="0000FF"/>
                </a:solidFill>
                <a:ea typeface="Times New Roman" panose="02020603050405020304" pitchFamily="18" charset="0"/>
                <a:cs typeface="Times New Roman" panose="02020603050405020304" pitchFamily="18" charset="0"/>
              </a:rPr>
              <a:t>13 </a:t>
            </a:r>
            <a:r>
              <a:rPr lang="tr-TR" sz="2800" b="1" spc="-10" dirty="0">
                <a:solidFill>
                  <a:srgbClr val="0000FF"/>
                </a:solidFill>
                <a:ea typeface="Times New Roman" panose="02020603050405020304" pitchFamily="18" charset="0"/>
                <a:cs typeface="Times New Roman" panose="02020603050405020304" pitchFamily="18" charset="0"/>
              </a:rPr>
              <a:t>Ocak 2005 </a:t>
            </a:r>
            <a:r>
              <a:rPr lang="tr-TR" sz="2800" b="1" spc="-10" dirty="0" smtClean="0">
                <a:solidFill>
                  <a:srgbClr val="0000FF"/>
                </a:solidFill>
                <a:ea typeface="Times New Roman" panose="02020603050405020304" pitchFamily="18" charset="0"/>
                <a:cs typeface="Times New Roman" panose="02020603050405020304" pitchFamily="18" charset="0"/>
              </a:rPr>
              <a:t>Tarih ve 25699 Sayılı Resmi Gazete</a:t>
            </a:r>
          </a:p>
        </p:txBody>
      </p:sp>
      <p:pic>
        <p:nvPicPr>
          <p:cNvPr id="4" name="Resim 3"/>
          <p:cNvPicPr>
            <a:picLocks noChangeAspect="1"/>
          </p:cNvPicPr>
          <p:nvPr/>
        </p:nvPicPr>
        <p:blipFill rotWithShape="1">
          <a:blip r:embed="rId2"/>
          <a:srcRect l="6030" t="58454" r="38944" b="12448"/>
          <a:stretch/>
        </p:blipFill>
        <p:spPr>
          <a:xfrm>
            <a:off x="165100" y="2411260"/>
            <a:ext cx="8915400" cy="3468840"/>
          </a:xfrm>
          <a:prstGeom prst="rect">
            <a:avLst/>
          </a:prstGeom>
        </p:spPr>
      </p:pic>
    </p:spTree>
    <p:extLst>
      <p:ext uri="{BB962C8B-B14F-4D97-AF65-F5344CB8AC3E}">
        <p14:creationId xmlns:p14="http://schemas.microsoft.com/office/powerpoint/2010/main" val="3800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Hususlar-1</a:t>
            </a:r>
            <a:endParaRPr lang="es-ES" sz="2800" b="1" dirty="0">
              <a:solidFill>
                <a:srgbClr val="FF0000"/>
              </a:solidFill>
            </a:endParaRPr>
          </a:p>
        </p:txBody>
      </p:sp>
      <p:sp>
        <p:nvSpPr>
          <p:cNvPr id="8" name="Dikdörtgen 7"/>
          <p:cNvSpPr/>
          <p:nvPr/>
        </p:nvSpPr>
        <p:spPr>
          <a:xfrm>
            <a:off x="444500" y="993718"/>
            <a:ext cx="8470900" cy="4616648"/>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Isıl verimi en az %70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Izgara </a:t>
            </a:r>
            <a:r>
              <a:rPr lang="tr-TR" sz="2400" spc="-10" dirty="0">
                <a:ea typeface="Times New Roman" panose="02020603050405020304" pitchFamily="18" charset="0"/>
                <a:cs typeface="Times New Roman" panose="02020603050405020304" pitchFamily="18" charset="0"/>
              </a:rPr>
              <a:t>yüzey alanının ısıtma yüzeyine oranı 1/30-1/50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Bağlantı </a:t>
            </a:r>
            <a:r>
              <a:rPr lang="tr-TR" sz="2400" spc="-10" dirty="0">
                <a:ea typeface="Times New Roman" panose="02020603050405020304" pitchFamily="18" charset="0"/>
                <a:cs typeface="Times New Roman" panose="02020603050405020304" pitchFamily="18" charset="0"/>
              </a:rPr>
              <a:t>ve ayar yerlerinden, ızgara altından ve kapak kenarlarından hava sızıntısı olmadığı garanti edilmeli,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Hava </a:t>
            </a:r>
            <a:r>
              <a:rPr lang="tr-TR" sz="2400" spc="-10" dirty="0">
                <a:ea typeface="Times New Roman" panose="02020603050405020304" pitchFamily="18" charset="0"/>
                <a:cs typeface="Times New Roman" panose="02020603050405020304" pitchFamily="18" charset="0"/>
              </a:rPr>
              <a:t>ayar kanalları kapatıldığında yanma durmalı veya yavaşlamalı,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Bağlantı </a:t>
            </a:r>
            <a:r>
              <a:rPr lang="tr-TR" sz="2400" spc="-10" dirty="0">
                <a:ea typeface="Times New Roman" panose="02020603050405020304" pitchFamily="18" charset="0"/>
                <a:cs typeface="Times New Roman" panose="02020603050405020304" pitchFamily="18" charset="0"/>
              </a:rPr>
              <a:t>ve ek yerleri yüksek sıcaklığa dayanıklı ve zamanla bozulmayan conta ile sızdırmaz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bacadan  atılan  toz  miktarı  (emisyonu)  8 gram/</a:t>
            </a:r>
            <a:r>
              <a:rPr lang="tr-TR" sz="2400" spc="-10" dirty="0" err="1">
                <a:ea typeface="Times New Roman" panose="02020603050405020304" pitchFamily="18" charset="0"/>
                <a:cs typeface="Times New Roman" panose="02020603050405020304" pitchFamily="18" charset="0"/>
              </a:rPr>
              <a:t>saat’i</a:t>
            </a:r>
            <a:r>
              <a:rPr lang="tr-TR" sz="2400" spc="-10" dirty="0">
                <a:ea typeface="Times New Roman" panose="02020603050405020304" pitchFamily="18" charset="0"/>
                <a:cs typeface="Times New Roman" panose="02020603050405020304" pitchFamily="18" charset="0"/>
              </a:rPr>
              <a:t>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Emisyon </a:t>
            </a:r>
            <a:r>
              <a:rPr lang="tr-TR" sz="2400" spc="-10" dirty="0">
                <a:ea typeface="Times New Roman" panose="02020603050405020304" pitchFamily="18" charset="0"/>
                <a:cs typeface="Times New Roman" panose="02020603050405020304" pitchFamily="18" charset="0"/>
              </a:rPr>
              <a:t>belgesi olmayan soba satın alınmamalı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4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2</a:t>
            </a:r>
            <a:endParaRPr lang="es-ES" sz="2800" b="1" dirty="0">
              <a:solidFill>
                <a:srgbClr val="FF0000"/>
              </a:solidFill>
            </a:endParaRPr>
          </a:p>
        </p:txBody>
      </p:sp>
      <p:sp>
        <p:nvSpPr>
          <p:cNvPr id="8" name="Dikdörtgen 7"/>
          <p:cNvSpPr/>
          <p:nvPr/>
        </p:nvSpPr>
        <p:spPr>
          <a:xfrm>
            <a:off x="444500" y="993718"/>
            <a:ext cx="8470900" cy="5386090"/>
          </a:xfrm>
          <a:prstGeom prst="rect">
            <a:avLst/>
          </a:prstGeom>
        </p:spPr>
        <p:txBody>
          <a:bodyPr wrap="square">
            <a:spAutoFit/>
          </a:bodyPr>
          <a:lstStyle/>
          <a:p>
            <a:pPr marL="355600" indent="-355600" algn="just">
              <a:spcBef>
                <a:spcPts val="600"/>
              </a:spcBef>
              <a:buFont typeface="Wingdings" pitchFamily="2" charset="2"/>
              <a:buChar char="ü"/>
            </a:pPr>
            <a:r>
              <a:rPr lang="tr-TR" sz="2350" spc="-10" dirty="0">
                <a:ea typeface="Times New Roman" panose="02020603050405020304" pitchFamily="18" charset="0"/>
                <a:cs typeface="Times New Roman" panose="02020603050405020304" pitchFamily="18" charset="0"/>
              </a:rPr>
              <a:t>Yanmakta olan sobaya taze kömür ilave edildiğinde kömür kademe kademe ısınarak kor üzerine gelmeli, direkt olarak kor üzerine gelmemeli,</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Birim  </a:t>
            </a:r>
            <a:r>
              <a:rPr lang="tr-TR" sz="2350" spc="-10" dirty="0">
                <a:ea typeface="Times New Roman" panose="02020603050405020304" pitchFamily="18" charset="0"/>
                <a:cs typeface="Times New Roman" panose="02020603050405020304" pitchFamily="18" charset="0"/>
              </a:rPr>
              <a:t>kütle  kömürden  daha  fazla  ısı  temin  etmek  için  birinci  yanma bölümünde  oluşan  uçucu  ve  yanıcı  maddelerin  soba  içinde  yeterli  süre kalması ve daha sonra ikinci yanma bölümünde ikincil hava ile temas edip tam yanma gerçekleştikten ve ısısını ortama verdikten sonra gazlar sobayı terk etmeli,</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İkincil </a:t>
            </a:r>
            <a:r>
              <a:rPr lang="tr-TR" sz="2350" spc="-10" dirty="0">
                <a:ea typeface="Times New Roman" panose="02020603050405020304" pitchFamily="18" charset="0"/>
                <a:cs typeface="Times New Roman" panose="02020603050405020304" pitchFamily="18" charset="0"/>
              </a:rPr>
              <a:t>hava ısınarak yanma bölgesine yani kor üzerine ulaşacak şekilde soba dizayn edilmiş olmalı,</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Termostatla   </a:t>
            </a:r>
            <a:r>
              <a:rPr lang="tr-TR" sz="2350" spc="-10" dirty="0">
                <a:ea typeface="Times New Roman" panose="02020603050405020304" pitchFamily="18" charset="0"/>
                <a:cs typeface="Times New Roman" panose="02020603050405020304" pitchFamily="18" charset="0"/>
              </a:rPr>
              <a:t>veya   elle   kömür   yanma   hızı   (kg/saat)   istenildiği   orana ayarlanabilir olmalı  ve  yanma  verimliliğini  değiştirmemeli.  Birincil  hava ayar kapağı kapatıldığında yanma durmalı</a:t>
            </a:r>
            <a:r>
              <a:rPr lang="tr-TR" sz="2350" spc="-10" dirty="0" smtClean="0">
                <a:ea typeface="Times New Roman" panose="02020603050405020304" pitchFamily="18" charset="0"/>
                <a:cs typeface="Times New Roman" panose="02020603050405020304" pitchFamily="18" charset="0"/>
              </a:rPr>
              <a:t>,</a:t>
            </a:r>
            <a:endParaRPr lang="tr-TR" sz="235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0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a:solidFill>
                  <a:srgbClr val="FF0000"/>
                </a:solidFill>
              </a:rPr>
              <a:t>3</a:t>
            </a:r>
            <a:endParaRPr lang="es-ES" sz="2800" b="1" dirty="0">
              <a:solidFill>
                <a:srgbClr val="FF0000"/>
              </a:solidFill>
            </a:endParaRPr>
          </a:p>
        </p:txBody>
      </p:sp>
      <p:sp>
        <p:nvSpPr>
          <p:cNvPr id="8" name="Dikdörtgen 7"/>
          <p:cNvSpPr/>
          <p:nvPr/>
        </p:nvSpPr>
        <p:spPr>
          <a:xfrm>
            <a:off x="444500" y="993718"/>
            <a:ext cx="8470900" cy="4909036"/>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ısıtabileceği daire hacmi m3 olarak verilmeli (</a:t>
            </a:r>
            <a:r>
              <a:rPr lang="tr-TR" sz="2400" spc="-10" dirty="0" smtClean="0">
                <a:ea typeface="Times New Roman" panose="02020603050405020304" pitchFamily="18" charset="0"/>
                <a:cs typeface="Times New Roman" panose="02020603050405020304" pitchFamily="18" charset="0"/>
              </a:rPr>
              <a:t>28-57m3 </a:t>
            </a:r>
            <a:r>
              <a:rPr lang="tr-TR" sz="2400" spc="-10" dirty="0">
                <a:ea typeface="Times New Roman" panose="02020603050405020304" pitchFamily="18" charset="0"/>
                <a:cs typeface="Times New Roman" panose="02020603050405020304" pitchFamily="18" charset="0"/>
              </a:rPr>
              <a:t>hacme sahip odaları ısıtmak için </a:t>
            </a:r>
            <a:r>
              <a:rPr lang="tr-TR" sz="2400" spc="-10" dirty="0" smtClean="0">
                <a:ea typeface="Times New Roman" panose="02020603050405020304" pitchFamily="18" charset="0"/>
                <a:cs typeface="Times New Roman" panose="02020603050405020304" pitchFamily="18" charset="0"/>
              </a:rPr>
              <a:t>0.07kW/m3</a:t>
            </a:r>
            <a:r>
              <a:rPr lang="tr-TR" sz="2400" spc="-10" dirty="0">
                <a:ea typeface="Times New Roman" panose="02020603050405020304" pitchFamily="18" charset="0"/>
                <a:cs typeface="Times New Roman" panose="02020603050405020304" pitchFamily="18" charset="0"/>
              </a:rPr>
              <a:t>, </a:t>
            </a:r>
            <a:r>
              <a:rPr lang="tr-TR" sz="2400" spc="-10" dirty="0" smtClean="0">
                <a:ea typeface="Times New Roman" panose="02020603050405020304" pitchFamily="18" charset="0"/>
                <a:cs typeface="Times New Roman" panose="02020603050405020304" pitchFamily="18" charset="0"/>
              </a:rPr>
              <a:t>57-85m3 </a:t>
            </a:r>
            <a:r>
              <a:rPr lang="tr-TR" sz="2400" spc="-10" dirty="0">
                <a:ea typeface="Times New Roman" panose="02020603050405020304" pitchFamily="18" charset="0"/>
                <a:cs typeface="Times New Roman" panose="02020603050405020304" pitchFamily="18" charset="0"/>
              </a:rPr>
              <a:t>arasında olanlar için  </a:t>
            </a:r>
            <a:r>
              <a:rPr lang="tr-TR" sz="2400" spc="-10" dirty="0" smtClean="0">
                <a:ea typeface="Times New Roman" panose="02020603050405020304" pitchFamily="18" charset="0"/>
                <a:cs typeface="Times New Roman" panose="02020603050405020304" pitchFamily="18" charset="0"/>
              </a:rPr>
              <a:t>0.06kW/m3 ve 85m3 üzerinde  </a:t>
            </a:r>
            <a:r>
              <a:rPr lang="tr-TR" sz="2400" spc="-10" dirty="0">
                <a:ea typeface="Times New Roman" panose="02020603050405020304" pitchFamily="18" charset="0"/>
                <a:cs typeface="Times New Roman" panose="02020603050405020304" pitchFamily="18" charset="0"/>
              </a:rPr>
              <a:t>olanlar  için  </a:t>
            </a:r>
            <a:r>
              <a:rPr lang="tr-TR" sz="2400" spc="-10" dirty="0" smtClean="0">
                <a:ea typeface="Times New Roman" panose="02020603050405020304" pitchFamily="18" charset="0"/>
                <a:cs typeface="Times New Roman" panose="02020603050405020304" pitchFamily="18" charset="0"/>
              </a:rPr>
              <a:t>0.05kW/m3    </a:t>
            </a:r>
            <a:r>
              <a:rPr lang="tr-TR" sz="2400" spc="-10" dirty="0">
                <a:ea typeface="Times New Roman" panose="02020603050405020304" pitchFamily="18" charset="0"/>
                <a:cs typeface="Times New Roman" panose="02020603050405020304" pitchFamily="18" charset="0"/>
              </a:rPr>
              <a:t>ısıl  güç  hesaplamalarda kullanılabilir),</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sobanın  dış  yüzey  sıcaklığı  hiçbir  zaman 250oC’yi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Yanmakta </a:t>
            </a:r>
            <a:r>
              <a:rPr lang="tr-TR" sz="2400" spc="-10" dirty="0">
                <a:ea typeface="Times New Roman" panose="02020603050405020304" pitchFamily="18" charset="0"/>
                <a:cs typeface="Times New Roman" panose="02020603050405020304" pitchFamily="18" charset="0"/>
              </a:rPr>
              <a:t>olan sobadan çıkan gazların sıcaklığı bina bacası girişinde 200oC'den yüksek olmamalıdır.</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ısıl gücü hiçbir zaman 4000 </a:t>
            </a:r>
            <a:r>
              <a:rPr lang="tr-TR" sz="2400" spc="-10" dirty="0" err="1">
                <a:ea typeface="Times New Roman" panose="02020603050405020304" pitchFamily="18" charset="0"/>
                <a:cs typeface="Times New Roman" panose="02020603050405020304" pitchFamily="18" charset="0"/>
              </a:rPr>
              <a:t>kcal</a:t>
            </a:r>
            <a:r>
              <a:rPr lang="tr-TR" sz="2400" spc="-10" dirty="0">
                <a:ea typeface="Times New Roman" panose="02020603050405020304" pitchFamily="18" charset="0"/>
                <a:cs typeface="Times New Roman" panose="02020603050405020304" pitchFamily="18" charset="0"/>
              </a:rPr>
              <a:t>/saat-m2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Sobada </a:t>
            </a:r>
            <a:r>
              <a:rPr lang="tr-TR" sz="2400" spc="-10" dirty="0">
                <a:ea typeface="Times New Roman" panose="02020603050405020304" pitchFamily="18" charset="0"/>
                <a:cs typeface="Times New Roman" panose="02020603050405020304" pitchFamily="18" charset="0"/>
              </a:rPr>
              <a:t>hava yakıt oranı 12/1 eşit veya daha küçük olmalı</a:t>
            </a:r>
            <a:r>
              <a:rPr lang="tr-TR" sz="2400" spc="-10" dirty="0" smtClean="0">
                <a:ea typeface="Times New Roman" panose="02020603050405020304" pitchFamily="18" charset="0"/>
                <a:cs typeface="Times New Roman" panose="02020603050405020304" pitchFamily="18" charset="0"/>
              </a:rPr>
              <a:t>.</a:t>
            </a:r>
          </a:p>
          <a:p>
            <a:pPr marL="355600" indent="-3556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Sobaların kömür yanma bölgeleri sıcaklığı korumak için </a:t>
            </a:r>
            <a:r>
              <a:rPr lang="tr-TR" sz="2400" spc="-10" dirty="0" err="1">
                <a:ea typeface="Times New Roman" panose="02020603050405020304" pitchFamily="18" charset="0"/>
                <a:cs typeface="Times New Roman" panose="02020603050405020304" pitchFamily="18" charset="0"/>
              </a:rPr>
              <a:t>refrakter</a:t>
            </a:r>
            <a:r>
              <a:rPr lang="tr-TR" sz="2400" spc="-10" dirty="0">
                <a:ea typeface="Times New Roman" panose="02020603050405020304" pitchFamily="18" charset="0"/>
                <a:cs typeface="Times New Roman" panose="02020603050405020304" pitchFamily="18" charset="0"/>
              </a:rPr>
              <a:t> tuğla ile kaplı ve ısı yayma bölgesi ise tuğlasız olmalı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41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4</a:t>
            </a:r>
            <a:endParaRPr lang="es-ES" sz="2800" b="1" dirty="0">
              <a:solidFill>
                <a:srgbClr val="FF0000"/>
              </a:solidFill>
            </a:endParaRPr>
          </a:p>
        </p:txBody>
      </p:sp>
      <p:sp>
        <p:nvSpPr>
          <p:cNvPr id="8" name="Dikdörtgen 7"/>
          <p:cNvSpPr/>
          <p:nvPr/>
        </p:nvSpPr>
        <p:spPr>
          <a:xfrm>
            <a:off x="444500" y="993718"/>
            <a:ext cx="8470900" cy="5278368"/>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Sobalar </a:t>
            </a:r>
            <a:r>
              <a:rPr lang="tr-TR" sz="2400" spc="-10" dirty="0">
                <a:ea typeface="Times New Roman" panose="02020603050405020304" pitchFamily="18" charset="0"/>
                <a:cs typeface="Times New Roman" panose="02020603050405020304" pitchFamily="18" charset="0"/>
              </a:rPr>
              <a:t>uçucusu yüksek kömürler (10’nun ve üzeri) için üstten yakılacak şekilde düzenlenmiş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Kömürün </a:t>
            </a:r>
            <a:r>
              <a:rPr lang="tr-TR" sz="2400" spc="-10" dirty="0">
                <a:ea typeface="Times New Roman" panose="02020603050405020304" pitchFamily="18" charset="0"/>
                <a:cs typeface="Times New Roman" panose="02020603050405020304" pitchFamily="18" charset="0"/>
              </a:rPr>
              <a:t>yanmasını sağlayan birincil hava ayarlanabilir ve odada istenilen sıcaklık temin edilebilir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a:t>
            </a:r>
            <a:r>
              <a:rPr lang="tr-TR" sz="2400" spc="-10" dirty="0">
                <a:ea typeface="Times New Roman" panose="02020603050405020304" pitchFamily="18" charset="0"/>
                <a:cs typeface="Times New Roman" panose="02020603050405020304" pitchFamily="18" charset="0"/>
              </a:rPr>
              <a:t>, birincil (</a:t>
            </a:r>
            <a:r>
              <a:rPr lang="tr-TR" sz="2400" spc="-10" dirty="0" err="1">
                <a:ea typeface="Times New Roman" panose="02020603050405020304" pitchFamily="18" charset="0"/>
                <a:cs typeface="Times New Roman" panose="02020603050405020304" pitchFamily="18" charset="0"/>
              </a:rPr>
              <a:t>primer</a:t>
            </a:r>
            <a:r>
              <a:rPr lang="tr-TR" sz="2400" spc="-10" dirty="0">
                <a:ea typeface="Times New Roman" panose="02020603050405020304" pitchFamily="18" charset="0"/>
                <a:cs typeface="Times New Roman" panose="02020603050405020304" pitchFamily="18" charset="0"/>
              </a:rPr>
              <a:t>) havanın kömür yatağı içinden geçerek  yukarı doğru gidecek şekilde dizayn edilmiş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bacadan   gözle   görülür   kirletici   madde atılmamalı,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 </a:t>
            </a:r>
            <a:r>
              <a:rPr lang="tr-TR" sz="2400" spc="-10" dirty="0">
                <a:ea typeface="Times New Roman" panose="02020603050405020304" pitchFamily="18" charset="0"/>
                <a:cs typeface="Times New Roman" panose="02020603050405020304" pitchFamily="18" charset="0"/>
              </a:rPr>
              <a:t>üzerinde bulunan tüm kapakların çevresi ısıya dayanıklı yanmaz ve zamanla bozulmaz conta ile hava sızdırmaz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Baca </a:t>
            </a:r>
            <a:r>
              <a:rPr lang="tr-TR" sz="2400" spc="-10" dirty="0">
                <a:ea typeface="Times New Roman" panose="02020603050405020304" pitchFamily="18" charset="0"/>
                <a:cs typeface="Times New Roman" panose="02020603050405020304" pitchFamily="18" charset="0"/>
              </a:rPr>
              <a:t>klapesinin tamamen kapanmasını önleyici bir tertibat olmalı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09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5</a:t>
            </a:r>
            <a:endParaRPr lang="es-ES" sz="2800" b="1" dirty="0">
              <a:solidFill>
                <a:srgbClr val="FF0000"/>
              </a:solidFill>
            </a:endParaRPr>
          </a:p>
        </p:txBody>
      </p:sp>
      <p:sp>
        <p:nvSpPr>
          <p:cNvPr id="8" name="Dikdörtgen 7"/>
          <p:cNvSpPr/>
          <p:nvPr/>
        </p:nvSpPr>
        <p:spPr>
          <a:xfrm>
            <a:off x="444500" y="993718"/>
            <a:ext cx="8470900" cy="4539704"/>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Yüksek </a:t>
            </a:r>
            <a:r>
              <a:rPr lang="tr-TR" sz="2400" spc="-10" dirty="0">
                <a:ea typeface="Times New Roman" panose="02020603050405020304" pitchFamily="18" charset="0"/>
                <a:cs typeface="Times New Roman" panose="02020603050405020304" pitchFamily="18" charset="0"/>
              </a:rPr>
              <a:t>sıcaklığa dayanıklı contalar doğru yerleştirilmiş ve soba </a:t>
            </a:r>
            <a:r>
              <a:rPr lang="tr-TR" sz="2400" spc="-10" dirty="0" smtClean="0">
                <a:ea typeface="Times New Roman" panose="02020603050405020304" pitchFamily="18" charset="0"/>
                <a:cs typeface="Times New Roman" panose="02020603050405020304" pitchFamily="18" charset="0"/>
              </a:rPr>
              <a:t>kapakları kapatıldığında </a:t>
            </a:r>
            <a:r>
              <a:rPr lang="tr-TR" sz="2400" spc="-10" dirty="0">
                <a:ea typeface="Times New Roman" panose="02020603050405020304" pitchFamily="18" charset="0"/>
                <a:cs typeface="Times New Roman" panose="02020603050405020304" pitchFamily="18" charset="0"/>
              </a:rPr>
              <a:t>hava sızdırmadığı garanti edilmiş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Verimlilik </a:t>
            </a:r>
            <a:r>
              <a:rPr lang="tr-TR" sz="2400" spc="-10" dirty="0">
                <a:ea typeface="Times New Roman" panose="02020603050405020304" pitchFamily="18" charset="0"/>
                <a:cs typeface="Times New Roman" panose="02020603050405020304" pitchFamily="18" charset="0"/>
              </a:rPr>
              <a:t>tüm yanma hızlarında ve her türlü katı yakıt ile aynı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Izgara </a:t>
            </a:r>
            <a:r>
              <a:rPr lang="tr-TR" sz="2400" spc="-10" dirty="0">
                <a:ea typeface="Times New Roman" panose="02020603050405020304" pitchFamily="18" charset="0"/>
                <a:cs typeface="Times New Roman" panose="02020603050405020304" pitchFamily="18" charset="0"/>
              </a:rPr>
              <a:t>krom alaşımlı demir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gövde malzemesi en az 5 mm et kalınlıkta sert pik döküm veya çelik levhadan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işletme şartlarında bacadan atılan toz emisyonu %20 </a:t>
            </a:r>
            <a:r>
              <a:rPr lang="tr-TR" sz="2400" spc="-10" dirty="0" err="1">
                <a:ea typeface="Times New Roman" panose="02020603050405020304" pitchFamily="18" charset="0"/>
                <a:cs typeface="Times New Roman" panose="02020603050405020304" pitchFamily="18" charset="0"/>
              </a:rPr>
              <a:t>opasite’yi</a:t>
            </a:r>
            <a:r>
              <a:rPr lang="tr-TR" sz="2400" spc="-10" dirty="0">
                <a:ea typeface="Times New Roman" panose="02020603050405020304" pitchFamily="18" charset="0"/>
                <a:cs typeface="Times New Roman" panose="02020603050405020304" pitchFamily="18" charset="0"/>
              </a:rPr>
              <a:t>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Üretici </a:t>
            </a:r>
            <a:r>
              <a:rPr lang="tr-TR" sz="2400" spc="-10" dirty="0">
                <a:ea typeface="Times New Roman" panose="02020603050405020304" pitchFamily="18" charset="0"/>
                <a:cs typeface="Times New Roman" panose="02020603050405020304" pitchFamily="18" charset="0"/>
              </a:rPr>
              <a:t>evlerde sobanın nereye, ne şekilde kurulacağı ile ilgili </a:t>
            </a:r>
            <a:r>
              <a:rPr lang="tr-TR" sz="2400" spc="-10" dirty="0" smtClean="0">
                <a:ea typeface="Times New Roman" panose="02020603050405020304" pitchFamily="18" charset="0"/>
                <a:cs typeface="Times New Roman" panose="02020603050405020304" pitchFamily="18" charset="0"/>
              </a:rPr>
              <a:t>el kitapçığı </a:t>
            </a:r>
            <a:r>
              <a:rPr lang="tr-TR" sz="2400" spc="-10" dirty="0">
                <a:ea typeface="Times New Roman" panose="02020603050405020304" pitchFamily="18" charset="0"/>
                <a:cs typeface="Times New Roman" panose="02020603050405020304" pitchFamily="18" charset="0"/>
              </a:rPr>
              <a:t>hazırlamalı.</a:t>
            </a:r>
          </a:p>
        </p:txBody>
      </p:sp>
    </p:spTree>
    <p:extLst>
      <p:ext uri="{BB962C8B-B14F-4D97-AF65-F5344CB8AC3E}">
        <p14:creationId xmlns:p14="http://schemas.microsoft.com/office/powerpoint/2010/main" val="340517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314327"/>
            <a:ext cx="8614021" cy="854074"/>
          </a:xfrm>
        </p:spPr>
        <p:txBody>
          <a:bodyPr>
            <a:noAutofit/>
          </a:bodyPr>
          <a:lstStyle/>
          <a:p>
            <a:pPr>
              <a:lnSpc>
                <a:spcPct val="100000"/>
              </a:lnSpc>
            </a:pPr>
            <a:r>
              <a:rPr lang="es-ES" sz="2400" b="1" dirty="0" smtClean="0">
                <a:solidFill>
                  <a:srgbClr val="0000FF"/>
                </a:solidFill>
              </a:rPr>
              <a:t>Kömür Yakıtlı Bir Sobanın TS 4900 EN 13248 Standardına Uygun Olmalıdır</a:t>
            </a:r>
            <a:endParaRPr lang="es-ES" sz="2400" b="1" dirty="0">
              <a:solidFill>
                <a:srgbClr val="0000FF"/>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5" t="27993" r="35079" b="26760"/>
          <a:stretch/>
        </p:blipFill>
        <p:spPr bwMode="auto">
          <a:xfrm>
            <a:off x="567424" y="2250634"/>
            <a:ext cx="3490175" cy="268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47" y="2137426"/>
            <a:ext cx="4460875" cy="279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808724" y="5129768"/>
            <a:ext cx="3490175" cy="369332"/>
          </a:xfrm>
          <a:prstGeom prst="rect">
            <a:avLst/>
          </a:prstGeom>
        </p:spPr>
        <p:txBody>
          <a:bodyPr wrap="square">
            <a:spAutoFit/>
          </a:bodyPr>
          <a:lstStyle/>
          <a:p>
            <a:pPr algn="ctr"/>
            <a:r>
              <a:rPr lang="tr-TR" b="1" dirty="0" smtClean="0"/>
              <a:t>Doğru</a:t>
            </a:r>
            <a:endParaRPr lang="tr-TR" b="1" dirty="0"/>
          </a:p>
        </p:txBody>
      </p:sp>
      <p:sp>
        <p:nvSpPr>
          <p:cNvPr id="9" name="Dikdörtgen 8"/>
          <p:cNvSpPr/>
          <p:nvPr/>
        </p:nvSpPr>
        <p:spPr>
          <a:xfrm>
            <a:off x="453124" y="1309008"/>
            <a:ext cx="8424175" cy="461665"/>
          </a:xfrm>
          <a:prstGeom prst="rect">
            <a:avLst/>
          </a:prstGeom>
        </p:spPr>
        <p:txBody>
          <a:bodyPr wrap="square">
            <a:spAutoFit/>
          </a:bodyPr>
          <a:lstStyle/>
          <a:p>
            <a:r>
              <a:rPr lang="en-US" sz="2400" b="1" dirty="0" err="1"/>
              <a:t>Uçucusu</a:t>
            </a:r>
            <a:r>
              <a:rPr lang="en-US" sz="2400" b="1" dirty="0"/>
              <a:t> </a:t>
            </a:r>
            <a:r>
              <a:rPr lang="en-US" sz="2400" b="1" dirty="0" err="1"/>
              <a:t>Yüksek</a:t>
            </a:r>
            <a:r>
              <a:rPr lang="en-US" sz="2400" b="1" dirty="0"/>
              <a:t> </a:t>
            </a:r>
            <a:r>
              <a:rPr lang="en-US" sz="2400" b="1" dirty="0" err="1"/>
              <a:t>Kömürler</a:t>
            </a:r>
            <a:r>
              <a:rPr lang="en-US" sz="2400" b="1" dirty="0"/>
              <a:t> </a:t>
            </a:r>
            <a:r>
              <a:rPr lang="tr-TR" sz="2400" b="1" dirty="0" err="1"/>
              <a:t>i</a:t>
            </a:r>
            <a:r>
              <a:rPr lang="en-US" sz="2400" b="1" dirty="0" err="1" smtClean="0"/>
              <a:t>çin</a:t>
            </a:r>
            <a:r>
              <a:rPr lang="en-US" sz="2400" b="1" dirty="0" smtClean="0"/>
              <a:t> Soba </a:t>
            </a:r>
            <a:r>
              <a:rPr lang="en-US" sz="2400" b="1" dirty="0" err="1"/>
              <a:t>Uygulama</a:t>
            </a:r>
            <a:r>
              <a:rPr lang="en-US" sz="2400" b="1" dirty="0"/>
              <a:t> </a:t>
            </a:r>
            <a:r>
              <a:rPr lang="en-US" sz="2400" b="1" dirty="0" err="1" smtClean="0"/>
              <a:t>Örnekler</a:t>
            </a:r>
            <a:r>
              <a:rPr lang="tr-TR" sz="2400" b="1" dirty="0" smtClean="0"/>
              <a:t>i</a:t>
            </a:r>
            <a:endParaRPr lang="tr-TR" sz="2400" b="1" dirty="0"/>
          </a:p>
        </p:txBody>
      </p:sp>
      <p:sp>
        <p:nvSpPr>
          <p:cNvPr id="10" name="Dikdörtgen 9"/>
          <p:cNvSpPr/>
          <p:nvPr/>
        </p:nvSpPr>
        <p:spPr>
          <a:xfrm>
            <a:off x="5215696" y="5129768"/>
            <a:ext cx="3490175" cy="369332"/>
          </a:xfrm>
          <a:prstGeom prst="rect">
            <a:avLst/>
          </a:prstGeom>
        </p:spPr>
        <p:txBody>
          <a:bodyPr wrap="square">
            <a:spAutoFit/>
          </a:bodyPr>
          <a:lstStyle/>
          <a:p>
            <a:pPr algn="ctr"/>
            <a:r>
              <a:rPr lang="tr-TR" b="1" dirty="0" smtClean="0"/>
              <a:t>Yanlış</a:t>
            </a:r>
            <a:endParaRPr lang="tr-TR" b="1" dirty="0"/>
          </a:p>
        </p:txBody>
      </p:sp>
    </p:spTree>
    <p:extLst>
      <p:ext uri="{BB962C8B-B14F-4D97-AF65-F5344CB8AC3E}">
        <p14:creationId xmlns:p14="http://schemas.microsoft.com/office/powerpoint/2010/main" val="248174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- 1</a:t>
            </a:r>
            <a:endParaRPr lang="es-ES" sz="2800" b="1" dirty="0">
              <a:solidFill>
                <a:srgbClr val="FF0000"/>
              </a:solidFill>
            </a:endParaRPr>
          </a:p>
        </p:txBody>
      </p:sp>
      <p:sp>
        <p:nvSpPr>
          <p:cNvPr id="8" name="Dikdörtgen 7"/>
          <p:cNvSpPr/>
          <p:nvPr/>
        </p:nvSpPr>
        <p:spPr>
          <a:xfrm>
            <a:off x="444500" y="993718"/>
            <a:ext cx="8470900" cy="4078039"/>
          </a:xfrm>
          <a:prstGeom prst="rect">
            <a:avLst/>
          </a:prstGeom>
        </p:spPr>
        <p:txBody>
          <a:bodyPr wrap="square">
            <a:spAutoFit/>
          </a:bodyPr>
          <a:lstStyle/>
          <a:p>
            <a:pPr algn="just">
              <a:spcBef>
                <a:spcPts val="600"/>
              </a:spcBef>
              <a:spcAft>
                <a:spcPts val="0"/>
              </a:spcAft>
            </a:pPr>
            <a:r>
              <a:rPr lang="tr-TR" sz="2600" b="1" spc="-10" dirty="0">
                <a:solidFill>
                  <a:srgbClr val="0000FF"/>
                </a:solidFill>
                <a:ea typeface="Times New Roman" panose="02020603050405020304" pitchFamily="18" charset="0"/>
                <a:cs typeface="Times New Roman" panose="02020603050405020304" pitchFamily="18" charset="0"/>
              </a:rPr>
              <a:t>Isıtma Amaçlı Cihazlarda Karbon Monoksit Zehirlenmesinin Temel </a:t>
            </a:r>
            <a:r>
              <a:rPr lang="tr-TR" sz="2600" b="1" spc="-10" dirty="0" smtClean="0">
                <a:solidFill>
                  <a:srgbClr val="0000FF"/>
                </a:solidFill>
                <a:ea typeface="Times New Roman" panose="02020603050405020304" pitchFamily="18" charset="0"/>
                <a:cs typeface="Times New Roman" panose="02020603050405020304" pitchFamily="18" charset="0"/>
              </a:rPr>
              <a:t>Nedenleri:</a:t>
            </a:r>
            <a:endParaRPr lang="tr-TR" sz="2600" spc="-10" dirty="0">
              <a:ea typeface="Times New Roman" panose="02020603050405020304" pitchFamily="18" charset="0"/>
              <a:cs typeface="Times New Roman" panose="02020603050405020304" pitchFamily="18" charset="0"/>
            </a:endParaRPr>
          </a:p>
          <a:p>
            <a:pPr algn="just">
              <a:spcBef>
                <a:spcPts val="600"/>
              </a:spcBef>
              <a:spcAft>
                <a:spcPts val="0"/>
              </a:spcAft>
            </a:pPr>
            <a:r>
              <a:rPr lang="tr-TR" sz="2600" spc="-10" dirty="0">
                <a:ea typeface="Times New Roman" panose="02020603050405020304" pitchFamily="18" charset="0"/>
                <a:cs typeface="Times New Roman" panose="02020603050405020304" pitchFamily="18" charset="0"/>
              </a:rPr>
              <a:t>Soba, şofben, kombi gibi bacalı ısıtma cihazlarından kaynaklı CO zehirlenmeleri </a:t>
            </a:r>
            <a:r>
              <a:rPr lang="tr-TR" sz="2600" spc="-10" dirty="0" smtClean="0">
                <a:ea typeface="Times New Roman" panose="02020603050405020304" pitchFamily="18" charset="0"/>
                <a:cs typeface="Times New Roman" panose="02020603050405020304" pitchFamily="18" charset="0"/>
              </a:rPr>
              <a:t>genellikle;</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Standartlara </a:t>
            </a:r>
            <a:r>
              <a:rPr lang="tr-TR" sz="2600" spc="-10" dirty="0">
                <a:solidFill>
                  <a:srgbClr val="0000FF"/>
                </a:solidFill>
                <a:ea typeface="Times New Roman" panose="02020603050405020304" pitchFamily="18" charset="0"/>
                <a:cs typeface="Times New Roman" panose="02020603050405020304" pitchFamily="18" charset="0"/>
              </a:rPr>
              <a:t>Uygun Olmayan</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Bacalar-Bacalar </a:t>
            </a:r>
            <a:r>
              <a:rPr lang="tr-TR" sz="2600" spc="-10" dirty="0">
                <a:solidFill>
                  <a:srgbClr val="0000FF"/>
                </a:solidFill>
                <a:ea typeface="Times New Roman" panose="02020603050405020304" pitchFamily="18" charset="0"/>
                <a:cs typeface="Times New Roman" panose="02020603050405020304" pitchFamily="18" charset="0"/>
              </a:rPr>
              <a:t>Mutlaka Temizlenmelidir</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Havalandırmalar </a:t>
            </a:r>
            <a:r>
              <a:rPr lang="tr-TR" sz="2600" spc="-10" dirty="0">
                <a:solidFill>
                  <a:srgbClr val="0000FF"/>
                </a:solidFill>
                <a:ea typeface="Times New Roman" panose="02020603050405020304" pitchFamily="18" charset="0"/>
                <a:cs typeface="Times New Roman" panose="02020603050405020304" pitchFamily="18" charset="0"/>
              </a:rPr>
              <a:t>Kapatılmamalı</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Bacalı </a:t>
            </a:r>
            <a:r>
              <a:rPr lang="tr-TR" sz="2600" spc="-10" dirty="0">
                <a:solidFill>
                  <a:srgbClr val="0000FF"/>
                </a:solidFill>
                <a:ea typeface="Times New Roman" panose="02020603050405020304" pitchFamily="18" charset="0"/>
                <a:cs typeface="Times New Roman" panose="02020603050405020304" pitchFamily="18" charset="0"/>
              </a:rPr>
              <a:t>Soba, Kombi ve Şofben Bulunan Odalarda Uyunmamalıdır</a:t>
            </a:r>
            <a:r>
              <a:rPr lang="tr-TR" sz="2600" spc="-10" dirty="0" smtClean="0">
                <a:solidFill>
                  <a:srgbClr val="0000FF"/>
                </a:solidFill>
                <a:ea typeface="Times New Roman" panose="02020603050405020304" pitchFamily="18" charset="0"/>
                <a:cs typeface="Times New Roman" panose="02020603050405020304" pitchFamily="18" charset="0"/>
              </a:rPr>
              <a:t>.</a:t>
            </a:r>
            <a:endParaRPr lang="tr-TR" sz="2600" spc="-10" dirty="0">
              <a:solidFill>
                <a:srgbClr val="0000FF"/>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3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- 2</a:t>
            </a:r>
            <a:endParaRPr lang="es-ES" sz="2800" b="1" dirty="0">
              <a:solidFill>
                <a:srgbClr val="FF0000"/>
              </a:solidFill>
            </a:endParaRPr>
          </a:p>
        </p:txBody>
      </p:sp>
      <p:sp>
        <p:nvSpPr>
          <p:cNvPr id="8" name="Dikdörtgen 7"/>
          <p:cNvSpPr/>
          <p:nvPr/>
        </p:nvSpPr>
        <p:spPr>
          <a:xfrm>
            <a:off x="444500" y="993718"/>
            <a:ext cx="8470900" cy="5278368"/>
          </a:xfrm>
          <a:prstGeom prst="rect">
            <a:avLst/>
          </a:prstGeom>
        </p:spPr>
        <p:txBody>
          <a:bodyPr wrap="square">
            <a:spAutoFit/>
          </a:bodyPr>
          <a:lstStyle/>
          <a:p>
            <a:pPr algn="just">
              <a:spcBef>
                <a:spcPts val="600"/>
              </a:spcBef>
              <a:spcAft>
                <a:spcPts val="0"/>
              </a:spcAft>
            </a:pPr>
            <a:r>
              <a:rPr lang="tr-TR" sz="2600" b="1" spc="-10" dirty="0">
                <a:solidFill>
                  <a:srgbClr val="0000FF"/>
                </a:solidFill>
                <a:ea typeface="Times New Roman" panose="02020603050405020304" pitchFamily="18" charset="0"/>
                <a:cs typeface="Times New Roman" panose="02020603050405020304" pitchFamily="18" charset="0"/>
              </a:rPr>
              <a:t>Isıtma Amaçlı Cihazlarda Karbon Monoksit Zehirlenmesinin Temel </a:t>
            </a:r>
            <a:r>
              <a:rPr lang="tr-TR" sz="2600" b="1" spc="-10" dirty="0" smtClean="0">
                <a:solidFill>
                  <a:srgbClr val="0000FF"/>
                </a:solidFill>
                <a:ea typeface="Times New Roman" panose="02020603050405020304" pitchFamily="18" charset="0"/>
                <a:cs typeface="Times New Roman" panose="02020603050405020304" pitchFamily="18" charset="0"/>
              </a:rPr>
              <a:t>Nedenleri:</a:t>
            </a:r>
            <a:endParaRPr lang="tr-TR" sz="2600" spc="-10" dirty="0">
              <a:ea typeface="Times New Roman" panose="02020603050405020304" pitchFamily="18" charset="0"/>
              <a:cs typeface="Times New Roman" panose="02020603050405020304" pitchFamily="18" charset="0"/>
            </a:endParaRPr>
          </a:p>
          <a:p>
            <a:pPr algn="just">
              <a:spcBef>
                <a:spcPts val="600"/>
              </a:spcBef>
              <a:spcAft>
                <a:spcPts val="0"/>
              </a:spcAft>
            </a:pPr>
            <a:r>
              <a:rPr lang="tr-TR" sz="2600" spc="-10" dirty="0">
                <a:ea typeface="Times New Roman" panose="02020603050405020304" pitchFamily="18" charset="0"/>
                <a:cs typeface="Times New Roman" panose="02020603050405020304" pitchFamily="18" charset="0"/>
              </a:rPr>
              <a:t>Soba, şofben, kombi gibi bacalı ısıtma cihazlarından kaynaklı CO zehirlenmeleri </a:t>
            </a:r>
            <a:r>
              <a:rPr lang="tr-TR" sz="2600" spc="-10" dirty="0" smtClean="0">
                <a:ea typeface="Times New Roman" panose="02020603050405020304" pitchFamily="18" charset="0"/>
                <a:cs typeface="Times New Roman" panose="02020603050405020304" pitchFamily="18" charset="0"/>
              </a:rPr>
              <a:t>genellikle;</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Baca </a:t>
            </a:r>
            <a:r>
              <a:rPr lang="tr-TR" sz="2600" spc="-10" dirty="0">
                <a:ea typeface="Times New Roman" panose="02020603050405020304" pitchFamily="18" charset="0"/>
                <a:cs typeface="Times New Roman" panose="02020603050405020304" pitchFamily="18" charset="0"/>
              </a:rPr>
              <a:t>temizliğinin yapılmaması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Yakma </a:t>
            </a:r>
            <a:r>
              <a:rPr lang="tr-TR" sz="2600" spc="-10" dirty="0">
                <a:ea typeface="Times New Roman" panose="02020603050405020304" pitchFamily="18" charset="0"/>
                <a:cs typeface="Times New Roman" panose="02020603050405020304" pitchFamily="18" charset="0"/>
              </a:rPr>
              <a:t>cihazlarının bulunduğu ortama yeterli hava girişinin sağlanmaması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Soba</a:t>
            </a:r>
            <a:r>
              <a:rPr lang="tr-TR" sz="2600" spc="-10" dirty="0">
                <a:ea typeface="Times New Roman" panose="02020603050405020304" pitchFamily="18" charset="0"/>
                <a:cs typeface="Times New Roman" panose="02020603050405020304" pitchFamily="18" charset="0"/>
              </a:rPr>
              <a:t>, kombi, şofben, kat kaloriferi gibi cihazların ehil olmayan kişilerce tekniğine aykırı olarak montajının yapılarak devreye alınması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Yakma </a:t>
            </a:r>
            <a:r>
              <a:rPr lang="tr-TR" sz="2600" spc="-10" dirty="0">
                <a:ea typeface="Times New Roman" panose="02020603050405020304" pitchFamily="18" charset="0"/>
                <a:cs typeface="Times New Roman" panose="02020603050405020304" pitchFamily="18" charset="0"/>
              </a:rPr>
              <a:t>cihazlarının yıllık bakım ve kontrollerinin yapılmaması. </a:t>
            </a:r>
          </a:p>
        </p:txBody>
      </p:sp>
    </p:spTree>
    <p:extLst>
      <p:ext uri="{BB962C8B-B14F-4D97-AF65-F5344CB8AC3E}">
        <p14:creationId xmlns:p14="http://schemas.microsoft.com/office/powerpoint/2010/main" val="279831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İçerik Yer Tutucusu"/>
          <p:cNvSpPr txBox="1">
            <a:spLocks/>
          </p:cNvSpPr>
          <p:nvPr/>
        </p:nvSpPr>
        <p:spPr>
          <a:xfrm>
            <a:off x="495301" y="1044090"/>
            <a:ext cx="8483600"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tr-TR" sz="2400" dirty="0">
                <a:ea typeface="Times New Roman"/>
              </a:rPr>
              <a:t>Her yıl ülkemizde özellikle kış aylarında binle</a:t>
            </a:r>
            <a:r>
              <a:rPr lang="tr-TR" sz="2400" spc="-35" dirty="0">
                <a:ea typeface="Times New Roman"/>
              </a:rPr>
              <a:t>r</a:t>
            </a:r>
            <a:r>
              <a:rPr lang="tr-TR" sz="2400" dirty="0">
                <a:ea typeface="Times New Roman"/>
              </a:rPr>
              <a:t>ce insan </a:t>
            </a:r>
            <a:r>
              <a:rPr lang="tr-TR" sz="2400" dirty="0" err="1">
                <a:ea typeface="Times New Roman"/>
              </a:rPr>
              <a:t>karbonmonoksit</a:t>
            </a:r>
            <a:r>
              <a:rPr lang="tr-TR" sz="2400" dirty="0">
                <a:ea typeface="Times New Roman"/>
              </a:rPr>
              <a:t> zehirlenmesine maruz kalmakta, yüzle</a:t>
            </a:r>
            <a:r>
              <a:rPr lang="tr-TR" sz="2400" spc="-35" dirty="0">
                <a:ea typeface="Times New Roman"/>
              </a:rPr>
              <a:t>r</a:t>
            </a:r>
            <a:r>
              <a:rPr lang="tr-TR" sz="2400" dirty="0">
                <a:ea typeface="Times New Roman"/>
              </a:rPr>
              <a:t>ce insan da hayatını kaybetmektedi</a:t>
            </a:r>
            <a:r>
              <a:rPr lang="tr-TR" sz="2400" spc="-100" dirty="0">
                <a:ea typeface="Times New Roman"/>
              </a:rPr>
              <a:t>r</a:t>
            </a:r>
            <a:r>
              <a:rPr lang="tr-TR" sz="2400" dirty="0">
                <a:ea typeface="Times New Roman"/>
              </a:rPr>
              <a:t>. </a:t>
            </a:r>
          </a:p>
          <a:p>
            <a:pPr marL="0" indent="0" algn="just">
              <a:lnSpc>
                <a:spcPct val="100000"/>
              </a:lnSpc>
              <a:spcBef>
                <a:spcPts val="600"/>
              </a:spcBef>
              <a:buNone/>
            </a:pPr>
            <a:r>
              <a:rPr lang="tr-TR" sz="2400" dirty="0">
                <a:ea typeface="Times New Roman"/>
              </a:rPr>
              <a:t>Bu durumda;</a:t>
            </a:r>
          </a:p>
          <a:p>
            <a:pPr marL="457200" indent="-457200" algn="just">
              <a:lnSpc>
                <a:spcPct val="100000"/>
              </a:lnSpc>
              <a:spcBef>
                <a:spcPts val="600"/>
              </a:spcBef>
              <a:buFont typeface="Wingdings" panose="05000000000000000000" pitchFamily="2" charset="2"/>
              <a:buChar char="ü"/>
            </a:pPr>
            <a:r>
              <a:rPr lang="tr-TR" sz="2400" dirty="0">
                <a:ea typeface="Times New Roman"/>
              </a:rPr>
              <a:t>CO tanımı,</a:t>
            </a:r>
          </a:p>
          <a:p>
            <a:pPr marL="457200" indent="-457200" algn="just">
              <a:lnSpc>
                <a:spcPct val="100000"/>
              </a:lnSpc>
              <a:spcBef>
                <a:spcPts val="600"/>
              </a:spcBef>
              <a:buFont typeface="Wingdings" panose="05000000000000000000" pitchFamily="2" charset="2"/>
              <a:buChar char="ü"/>
            </a:pPr>
            <a:r>
              <a:rPr lang="tr-TR" sz="2400" dirty="0">
                <a:ea typeface="Times New Roman"/>
              </a:rPr>
              <a:t>CO oluşumu,</a:t>
            </a:r>
          </a:p>
          <a:p>
            <a:pPr marL="457200" indent="-457200" algn="just">
              <a:lnSpc>
                <a:spcPct val="100000"/>
              </a:lnSpc>
              <a:spcBef>
                <a:spcPts val="600"/>
              </a:spcBef>
              <a:buFont typeface="Wingdings" panose="05000000000000000000" pitchFamily="2" charset="2"/>
              <a:buChar char="ü"/>
            </a:pPr>
            <a:r>
              <a:rPr lang="tr-TR" sz="2400" dirty="0">
                <a:ea typeface="Times New Roman"/>
              </a:rPr>
              <a:t>CO kaynakları,</a:t>
            </a:r>
          </a:p>
          <a:p>
            <a:pPr marL="457200" indent="-457200" algn="just">
              <a:lnSpc>
                <a:spcPct val="100000"/>
              </a:lnSpc>
              <a:spcBef>
                <a:spcPts val="600"/>
              </a:spcBef>
              <a:buFont typeface="Wingdings" panose="05000000000000000000" pitchFamily="2" charset="2"/>
              <a:buChar char="ü"/>
            </a:pPr>
            <a:r>
              <a:rPr lang="tr-TR" sz="2400" dirty="0">
                <a:ea typeface="Times New Roman"/>
              </a:rPr>
              <a:t>Kaynaklardaki mimari, tesisat ve kurulum hataları,</a:t>
            </a:r>
          </a:p>
          <a:p>
            <a:pPr marL="457200" indent="-457200" algn="just">
              <a:lnSpc>
                <a:spcPct val="100000"/>
              </a:lnSpc>
              <a:spcBef>
                <a:spcPts val="600"/>
              </a:spcBef>
              <a:buFont typeface="Wingdings" panose="05000000000000000000" pitchFamily="2" charset="2"/>
              <a:buChar char="ü"/>
            </a:pPr>
            <a:r>
              <a:rPr lang="tr-TR" sz="2400" dirty="0">
                <a:ea typeface="Times New Roman"/>
              </a:rPr>
              <a:t>Kaynakları iyileştirme,</a:t>
            </a:r>
          </a:p>
          <a:p>
            <a:pPr marL="457200" indent="-457200" algn="just">
              <a:lnSpc>
                <a:spcPct val="100000"/>
              </a:lnSpc>
              <a:spcBef>
                <a:spcPts val="600"/>
              </a:spcBef>
              <a:buFont typeface="Wingdings" panose="05000000000000000000" pitchFamily="2" charset="2"/>
              <a:buChar char="ü"/>
            </a:pPr>
            <a:r>
              <a:rPr lang="tr-TR" sz="2400" dirty="0">
                <a:ea typeface="Times New Roman"/>
              </a:rPr>
              <a:t>Hataların önlenmesi,</a:t>
            </a:r>
          </a:p>
          <a:p>
            <a:pPr marL="457200" indent="-457200" algn="just">
              <a:lnSpc>
                <a:spcPct val="100000"/>
              </a:lnSpc>
              <a:spcBef>
                <a:spcPts val="600"/>
              </a:spcBef>
              <a:buFont typeface="Wingdings" panose="05000000000000000000" pitchFamily="2" charset="2"/>
              <a:buChar char="ü"/>
            </a:pPr>
            <a:r>
              <a:rPr lang="tr-TR" sz="2400" dirty="0">
                <a:ea typeface="Times New Roman"/>
              </a:rPr>
              <a:t>Denetim sorumluluğu,</a:t>
            </a:r>
          </a:p>
          <a:p>
            <a:pPr marL="0" indent="0" algn="just">
              <a:lnSpc>
                <a:spcPct val="100000"/>
              </a:lnSpc>
              <a:spcBef>
                <a:spcPts val="600"/>
              </a:spcBef>
              <a:buNone/>
            </a:pPr>
            <a:r>
              <a:rPr lang="tr-TR" sz="2400" dirty="0" smtClean="0">
                <a:ea typeface="Times New Roman"/>
              </a:rPr>
              <a:t>konularını </a:t>
            </a:r>
            <a:r>
              <a:rPr lang="tr-TR" sz="2400" dirty="0">
                <a:ea typeface="Times New Roman"/>
              </a:rPr>
              <a:t>incelemek gerekir.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- 3</a:t>
            </a:r>
            <a:endParaRPr lang="es-ES" sz="2800" b="1" dirty="0">
              <a:solidFill>
                <a:srgbClr val="FF0000"/>
              </a:solidFill>
            </a:endParaRPr>
          </a:p>
        </p:txBody>
      </p:sp>
      <p:sp>
        <p:nvSpPr>
          <p:cNvPr id="8" name="Dikdörtgen 7"/>
          <p:cNvSpPr/>
          <p:nvPr/>
        </p:nvSpPr>
        <p:spPr>
          <a:xfrm>
            <a:off x="444500" y="993718"/>
            <a:ext cx="8470900" cy="2754600"/>
          </a:xfrm>
          <a:prstGeom prst="rect">
            <a:avLst/>
          </a:prstGeom>
        </p:spPr>
        <p:txBody>
          <a:bodyPr wrap="square">
            <a:spAutoFit/>
          </a:bodyPr>
          <a:lstStyle/>
          <a:p>
            <a:pPr marL="355600" indent="-355600" algn="just">
              <a:spcBef>
                <a:spcPts val="600"/>
              </a:spcBef>
              <a:spcAft>
                <a:spcPts val="0"/>
              </a:spcAft>
              <a:buFont typeface="+mj-lt"/>
              <a:buAutoNum type="arabicPeriod"/>
            </a:pPr>
            <a:r>
              <a:rPr lang="tr-TR" sz="2400" b="1" spc="-10" dirty="0" smtClean="0">
                <a:solidFill>
                  <a:srgbClr val="0000FF"/>
                </a:solidFill>
                <a:ea typeface="Times New Roman" panose="02020603050405020304" pitchFamily="18" charset="0"/>
                <a:cs typeface="Times New Roman" panose="02020603050405020304" pitchFamily="18" charset="0"/>
              </a:rPr>
              <a:t>Standartlara uygun olmayan bacalar standartlara uygun hale getirilecektir</a:t>
            </a:r>
          </a:p>
          <a:p>
            <a:pPr algn="just">
              <a:spcBef>
                <a:spcPts val="600"/>
              </a:spcBef>
              <a:spcAft>
                <a:spcPts val="0"/>
              </a:spcAft>
            </a:pPr>
            <a:r>
              <a:rPr lang="tr-TR" sz="2400" spc="-10" dirty="0">
                <a:ea typeface="Times New Roman" panose="02020603050405020304" pitchFamily="18" charset="0"/>
                <a:cs typeface="Times New Roman" panose="02020603050405020304" pitchFamily="18" charset="0"/>
              </a:rPr>
              <a:t>Standartlara uygun dizayn edilen bacalar hem sızdırmazlık sağladığı için hem yükseklik, sıcaklık ve yan bina  koşulları  dikkate  alındığı  için  hem  de  çekiş hesapları kontrol edildiği için lodoslu havalarda riski en aza indirir. Bu nedenle tüm bacalı cihaz uygulamalarında  standartlara  uygun  baca  kullanılmasına dikkat edilmelidir.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450" y="3853753"/>
            <a:ext cx="2938473" cy="2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56" y="3853753"/>
            <a:ext cx="3929844" cy="2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9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- 4</a:t>
            </a:r>
            <a:endParaRPr lang="es-ES" sz="2800" b="1" dirty="0">
              <a:solidFill>
                <a:srgbClr val="FF0000"/>
              </a:solidFill>
            </a:endParaRPr>
          </a:p>
        </p:txBody>
      </p:sp>
      <p:sp>
        <p:nvSpPr>
          <p:cNvPr id="8" name="Dikdörtgen 7"/>
          <p:cNvSpPr/>
          <p:nvPr/>
        </p:nvSpPr>
        <p:spPr>
          <a:xfrm>
            <a:off x="444500" y="993718"/>
            <a:ext cx="8470900" cy="2908489"/>
          </a:xfrm>
          <a:prstGeom prst="rect">
            <a:avLst/>
          </a:prstGeom>
        </p:spPr>
        <p:txBody>
          <a:bodyPr wrap="square">
            <a:spAutoFit/>
          </a:bodyPr>
          <a:lstStyle/>
          <a:p>
            <a:pPr marL="355600" indent="-355600" algn="just">
              <a:spcBef>
                <a:spcPts val="600"/>
              </a:spcBef>
              <a:spcAft>
                <a:spcPts val="0"/>
              </a:spcAft>
              <a:buFont typeface="+mj-lt"/>
              <a:buAutoNum type="arabicPeriod" startAt="2"/>
            </a:pPr>
            <a:r>
              <a:rPr lang="tr-TR" sz="2400" b="1" spc="-10" dirty="0" smtClean="0">
                <a:solidFill>
                  <a:srgbClr val="0000FF"/>
                </a:solidFill>
                <a:ea typeface="Times New Roman" panose="02020603050405020304" pitchFamily="18" charset="0"/>
                <a:cs typeface="Times New Roman" panose="02020603050405020304" pitchFamily="18" charset="0"/>
              </a:rPr>
              <a:t>Bacalar </a:t>
            </a:r>
            <a:r>
              <a:rPr lang="tr-TR" sz="2400" b="1" spc="-10" dirty="0">
                <a:solidFill>
                  <a:srgbClr val="0000FF"/>
                </a:solidFill>
                <a:ea typeface="Times New Roman" panose="02020603050405020304" pitchFamily="18" charset="0"/>
                <a:cs typeface="Times New Roman" panose="02020603050405020304" pitchFamily="18" charset="0"/>
              </a:rPr>
              <a:t>ve </a:t>
            </a:r>
            <a:r>
              <a:rPr lang="tr-TR" sz="2400" b="1" spc="-10" dirty="0" smtClean="0">
                <a:solidFill>
                  <a:srgbClr val="0000FF"/>
                </a:solidFill>
                <a:ea typeface="Times New Roman" panose="02020603050405020304" pitchFamily="18" charset="0"/>
                <a:cs typeface="Times New Roman" panose="02020603050405020304" pitchFamily="18" charset="0"/>
              </a:rPr>
              <a:t>Borular </a:t>
            </a:r>
            <a:r>
              <a:rPr lang="tr-TR" sz="2400" b="1" spc="-10" dirty="0">
                <a:solidFill>
                  <a:srgbClr val="0000FF"/>
                </a:solidFill>
                <a:ea typeface="Times New Roman" panose="02020603050405020304" pitchFamily="18" charset="0"/>
                <a:cs typeface="Times New Roman" panose="02020603050405020304" pitchFamily="18" charset="0"/>
              </a:rPr>
              <a:t>Mutlaka </a:t>
            </a:r>
            <a:r>
              <a:rPr lang="tr-TR" sz="2400" b="1" spc="-10" dirty="0" smtClean="0">
                <a:solidFill>
                  <a:srgbClr val="0000FF"/>
                </a:solidFill>
                <a:ea typeface="Times New Roman" panose="02020603050405020304" pitchFamily="18" charset="0"/>
                <a:cs typeface="Times New Roman" panose="02020603050405020304" pitchFamily="18" charset="0"/>
              </a:rPr>
              <a:t>Temizlenmelidir</a:t>
            </a: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Bacaları is, kurum, katran ve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(Katran ruhu) bağladığı zaman baca kesiti daralır ve baca çekim gücü düşer. </a:t>
            </a:r>
            <a:r>
              <a:rPr lang="tr-TR" sz="2200" spc="-10" dirty="0" smtClean="0">
                <a:ea typeface="Times New Roman" panose="02020603050405020304" pitchFamily="18" charset="0"/>
                <a:cs typeface="Times New Roman" panose="02020603050405020304" pitchFamily="18" charset="0"/>
              </a:rPr>
              <a:t>Baca içinde </a:t>
            </a:r>
            <a:r>
              <a:rPr lang="tr-TR" sz="2200" spc="-10" dirty="0">
                <a:ea typeface="Times New Roman" panose="02020603050405020304" pitchFamily="18" charset="0"/>
                <a:cs typeface="Times New Roman" panose="02020603050405020304" pitchFamily="18" charset="0"/>
              </a:rPr>
              <a:t>0.6 cm kalınlıkta </a:t>
            </a:r>
            <a:r>
              <a:rPr lang="tr-TR" sz="2200" spc="-10" dirty="0" smtClean="0">
                <a:ea typeface="Times New Roman" panose="02020603050405020304" pitchFamily="18" charset="0"/>
                <a:cs typeface="Times New Roman" panose="02020603050405020304" pitchFamily="18" charset="0"/>
              </a:rPr>
              <a:t>kurum veya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biriktiğinde  baca  temizlenmelidir.  Bacalar  </a:t>
            </a:r>
            <a:r>
              <a:rPr lang="tr-TR" sz="2200" spc="-10" dirty="0" smtClean="0">
                <a:ea typeface="Times New Roman" panose="02020603050405020304" pitchFamily="18" charset="0"/>
                <a:cs typeface="Times New Roman" panose="02020603050405020304" pitchFamily="18" charset="0"/>
              </a:rPr>
              <a:t>mutlaka yılda bir </a:t>
            </a:r>
            <a:r>
              <a:rPr lang="tr-TR" sz="2200" spc="-10" dirty="0">
                <a:ea typeface="Times New Roman" panose="02020603050405020304" pitchFamily="18" charset="0"/>
                <a:cs typeface="Times New Roman" panose="02020603050405020304" pitchFamily="18" charset="0"/>
              </a:rPr>
              <a:t>defa temizlenmelidir.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kolay tutuşan bir maddedir. Buda yangına neden olur. İstanbul’da konutlardaki yangınların %20 si temizlenmeyen bacalardan ileri gelmektedir. Bir binanın </a:t>
            </a:r>
            <a:r>
              <a:rPr lang="tr-TR" sz="2200" spc="-10" dirty="0" smtClean="0">
                <a:ea typeface="Times New Roman" panose="02020603050405020304" pitchFamily="18" charset="0"/>
                <a:cs typeface="Times New Roman" panose="02020603050405020304" pitchFamily="18" charset="0"/>
              </a:rPr>
              <a:t>yıllık baca temizliği bina büyüklüğüne bağlı </a:t>
            </a:r>
            <a:r>
              <a:rPr lang="tr-TR" sz="2200" spc="-10" dirty="0">
                <a:ea typeface="Times New Roman" panose="02020603050405020304" pitchFamily="18" charset="0"/>
                <a:cs typeface="Times New Roman" panose="02020603050405020304" pitchFamily="18" charset="0"/>
              </a:rPr>
              <a:t>olarak 40-150 TL arasında değişmektedir.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859" y="3902208"/>
            <a:ext cx="4319943" cy="228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p:cNvPicPr>
            <a:picLocks noChangeAspect="1"/>
          </p:cNvPicPr>
          <p:nvPr/>
        </p:nvPicPr>
        <p:blipFill rotWithShape="1">
          <a:blip r:embed="rId3"/>
          <a:srcRect l="24429" t="26893" r="24991" b="17826"/>
          <a:stretch/>
        </p:blipFill>
        <p:spPr>
          <a:xfrm>
            <a:off x="587829" y="3902208"/>
            <a:ext cx="3296992" cy="2276524"/>
          </a:xfrm>
          <a:prstGeom prst="rect">
            <a:avLst/>
          </a:prstGeom>
        </p:spPr>
      </p:pic>
    </p:spTree>
    <p:extLst>
      <p:ext uri="{BB962C8B-B14F-4D97-AF65-F5344CB8AC3E}">
        <p14:creationId xmlns:p14="http://schemas.microsoft.com/office/powerpoint/2010/main" val="41331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- 5</a:t>
            </a:r>
            <a:endParaRPr lang="es-ES" sz="2800" b="1" dirty="0">
              <a:solidFill>
                <a:srgbClr val="FF0000"/>
              </a:solidFill>
            </a:endParaRPr>
          </a:p>
        </p:txBody>
      </p:sp>
      <p:sp>
        <p:nvSpPr>
          <p:cNvPr id="8" name="Dikdörtgen 7"/>
          <p:cNvSpPr/>
          <p:nvPr/>
        </p:nvSpPr>
        <p:spPr>
          <a:xfrm>
            <a:off x="444500" y="993718"/>
            <a:ext cx="8470900" cy="1554272"/>
          </a:xfrm>
          <a:prstGeom prst="rect">
            <a:avLst/>
          </a:prstGeom>
        </p:spPr>
        <p:txBody>
          <a:bodyPr wrap="square">
            <a:spAutoFit/>
          </a:bodyPr>
          <a:lstStyle/>
          <a:p>
            <a:pPr marL="355600" indent="-355600" algn="just">
              <a:spcBef>
                <a:spcPts val="600"/>
              </a:spcBef>
              <a:spcAft>
                <a:spcPts val="0"/>
              </a:spcAft>
              <a:buFont typeface="+mj-lt"/>
              <a:buAutoNum type="arabicPeriod" startAt="3"/>
            </a:pPr>
            <a:r>
              <a:rPr lang="tr-TR" sz="2400" b="1" spc="-10" dirty="0">
                <a:solidFill>
                  <a:srgbClr val="0000FF"/>
                </a:solidFill>
                <a:ea typeface="Times New Roman" panose="02020603050405020304" pitchFamily="18" charset="0"/>
                <a:cs typeface="Times New Roman" panose="02020603050405020304" pitchFamily="18" charset="0"/>
              </a:rPr>
              <a:t>Havalandırmalar </a:t>
            </a:r>
            <a:r>
              <a:rPr lang="tr-TR" sz="2400" b="1" spc="-10" dirty="0" smtClean="0">
                <a:solidFill>
                  <a:srgbClr val="0000FF"/>
                </a:solidFill>
                <a:ea typeface="Times New Roman" panose="02020603050405020304" pitchFamily="18" charset="0"/>
                <a:cs typeface="Times New Roman" panose="02020603050405020304" pitchFamily="18" charset="0"/>
              </a:rPr>
              <a:t>Kapatılmamalıdır</a:t>
            </a: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Karbon monoksit gazının temel oluşum nedenlerinden biride yanma için gerekli oksijen yetersizliğidir. Bu nedenle havalandırmalar kesinlikle kapatılmamalıdır.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419" y="2649590"/>
            <a:ext cx="4386262" cy="329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54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- 6</a:t>
            </a:r>
            <a:endParaRPr lang="es-ES" sz="2800" b="1" dirty="0">
              <a:solidFill>
                <a:srgbClr val="FF0000"/>
              </a:solidFill>
            </a:endParaRPr>
          </a:p>
        </p:txBody>
      </p:sp>
      <p:sp>
        <p:nvSpPr>
          <p:cNvPr id="8" name="Dikdörtgen 7"/>
          <p:cNvSpPr/>
          <p:nvPr/>
        </p:nvSpPr>
        <p:spPr>
          <a:xfrm>
            <a:off x="444500" y="993718"/>
            <a:ext cx="8470900" cy="2600712"/>
          </a:xfrm>
          <a:prstGeom prst="rect">
            <a:avLst/>
          </a:prstGeom>
        </p:spPr>
        <p:txBody>
          <a:bodyPr wrap="square">
            <a:spAutoFit/>
          </a:bodyPr>
          <a:lstStyle/>
          <a:p>
            <a:pPr marL="355600" indent="-355600" algn="just">
              <a:spcBef>
                <a:spcPts val="600"/>
              </a:spcBef>
              <a:spcAft>
                <a:spcPts val="0"/>
              </a:spcAft>
              <a:buFont typeface="+mj-lt"/>
              <a:buAutoNum type="arabicPeriod" startAt="4"/>
            </a:pPr>
            <a:r>
              <a:rPr lang="tr-TR" sz="2400" b="1" spc="-10" dirty="0">
                <a:solidFill>
                  <a:srgbClr val="0000FF"/>
                </a:solidFill>
                <a:ea typeface="Times New Roman" panose="02020603050405020304" pitchFamily="18" charset="0"/>
                <a:cs typeface="Times New Roman" panose="02020603050405020304" pitchFamily="18" charset="0"/>
              </a:rPr>
              <a:t>Bacalı Soba, Kombi ve Şofben Bulunan Odalarda Uyunmamalıdır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Meydana gelen karbon monoksit zehirlenmelerine bakıldığında zehirlenmelerin sıklıkla gece uyku esnasında meydana geldiği görülmektedir. Bu nedenle bacalı soba, kombi ve şofbenlerin bulunduğu odalarda yatılmamalıdır. Yatılması zorunluluk arz ediyorsa soba, kombi ya da şofben mutlaka kapatılmalıdır.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104" y="3610780"/>
            <a:ext cx="5122196" cy="262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73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- 7</a:t>
            </a:r>
            <a:endParaRPr lang="es-ES" sz="2800" b="1" dirty="0">
              <a:solidFill>
                <a:srgbClr val="FF0000"/>
              </a:solidFill>
            </a:endParaRPr>
          </a:p>
        </p:txBody>
      </p:sp>
      <p:sp>
        <p:nvSpPr>
          <p:cNvPr id="8" name="Dikdörtgen 7"/>
          <p:cNvSpPr/>
          <p:nvPr/>
        </p:nvSpPr>
        <p:spPr>
          <a:xfrm>
            <a:off x="444500" y="993718"/>
            <a:ext cx="8470900" cy="2231380"/>
          </a:xfrm>
          <a:prstGeom prst="rect">
            <a:avLst/>
          </a:prstGeom>
        </p:spPr>
        <p:txBody>
          <a:bodyPr wrap="square">
            <a:spAutoFit/>
          </a:bodyPr>
          <a:lstStyle/>
          <a:p>
            <a:pPr marL="355600" indent="-355600" algn="just">
              <a:spcBef>
                <a:spcPts val="600"/>
              </a:spcBef>
              <a:spcAft>
                <a:spcPts val="0"/>
              </a:spcAft>
              <a:buFont typeface="+mj-lt"/>
              <a:buAutoNum type="arabicPeriod" startAt="5"/>
            </a:pPr>
            <a:r>
              <a:rPr lang="tr-TR" sz="2400" b="1" spc="-10" dirty="0">
                <a:solidFill>
                  <a:srgbClr val="0000FF"/>
                </a:solidFill>
                <a:ea typeface="Times New Roman" panose="02020603050405020304" pitchFamily="18" charset="0"/>
                <a:cs typeface="Times New Roman" panose="02020603050405020304" pitchFamily="18" charset="0"/>
              </a:rPr>
              <a:t>Bacalı Şofbenler Banyoda Kullanılmamalıdır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err="1" smtClean="0">
                <a:ea typeface="Times New Roman" panose="02020603050405020304" pitchFamily="18" charset="0"/>
                <a:cs typeface="Times New Roman" panose="02020603050405020304" pitchFamily="18" charset="0"/>
              </a:rPr>
              <a:t>Karbonmonoksit</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zehirlenmesi vakalarının önemli bir bölümü de banyodaki şofbenlerden meydana gelmektedir. Banyolarda havalandırmaların yeterli veya hiç olmaması sebebiyle oluşan zehirli karbon monoksit gazına direkt maruz kalınarak zehirlenmeler meydana gelmektedir. Bu nedenle banyolarda bacalı şofben bulundurulmamalıdır.</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03" y="3186998"/>
            <a:ext cx="2873375"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8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- 8</a:t>
            </a:r>
            <a:endParaRPr lang="es-ES" sz="2800" b="1" dirty="0">
              <a:solidFill>
                <a:srgbClr val="FF0000"/>
              </a:solidFill>
            </a:endParaRPr>
          </a:p>
        </p:txBody>
      </p:sp>
      <p:sp>
        <p:nvSpPr>
          <p:cNvPr id="10" name="Dikdörtgen 9"/>
          <p:cNvSpPr/>
          <p:nvPr/>
        </p:nvSpPr>
        <p:spPr>
          <a:xfrm>
            <a:off x="444500" y="993718"/>
            <a:ext cx="8470900" cy="830997"/>
          </a:xfrm>
          <a:prstGeom prst="rect">
            <a:avLst/>
          </a:prstGeom>
        </p:spPr>
        <p:txBody>
          <a:bodyPr wrap="square">
            <a:spAutoFit/>
          </a:bodyPr>
          <a:lstStyle/>
          <a:p>
            <a:pPr marL="355600" indent="-355600" algn="just">
              <a:spcBef>
                <a:spcPts val="600"/>
              </a:spcBef>
              <a:spcAft>
                <a:spcPts val="0"/>
              </a:spcAft>
              <a:buFont typeface="+mj-lt"/>
              <a:buAutoNum type="arabicPeriod" startAt="6"/>
            </a:pPr>
            <a:r>
              <a:rPr lang="tr-TR" sz="2400" b="1" spc="-10" dirty="0">
                <a:solidFill>
                  <a:srgbClr val="0000FF"/>
                </a:solidFill>
                <a:ea typeface="Times New Roman" panose="02020603050405020304" pitchFamily="18" charset="0"/>
                <a:cs typeface="Times New Roman" panose="02020603050405020304" pitchFamily="18" charset="0"/>
              </a:rPr>
              <a:t>Mutfaklarda Kombi ve Şofbenler ile Aspiratör Aynı Bacaya </a:t>
            </a:r>
            <a:r>
              <a:rPr lang="tr-TR" sz="2400" b="1" spc="-10" dirty="0" smtClean="0">
                <a:solidFill>
                  <a:srgbClr val="0000FF"/>
                </a:solidFill>
                <a:ea typeface="Times New Roman" panose="02020603050405020304" pitchFamily="18" charset="0"/>
                <a:cs typeface="Times New Roman" panose="02020603050405020304" pitchFamily="18" charset="0"/>
              </a:rPr>
              <a:t>Bağlanmamalıdır</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144" y="2407060"/>
            <a:ext cx="3122614" cy="2672939"/>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44500" y="1806518"/>
            <a:ext cx="5257800" cy="4493538"/>
          </a:xfrm>
          <a:prstGeom prst="rect">
            <a:avLst/>
          </a:prstGeom>
        </p:spPr>
        <p:txBody>
          <a:bodyPr wrap="square">
            <a:spAutoFit/>
          </a:bodyPr>
          <a:lstStyle/>
          <a:p>
            <a:pPr algn="just">
              <a:spcBef>
                <a:spcPts val="600"/>
              </a:spcBef>
              <a:spcAft>
                <a:spcPts val="0"/>
              </a:spcAft>
            </a:pPr>
            <a:r>
              <a:rPr lang="tr-TR" sz="2200" spc="-10" dirty="0" smtClean="0">
                <a:ea typeface="Times New Roman" panose="02020603050405020304" pitchFamily="18" charset="0"/>
                <a:cs typeface="Times New Roman" panose="02020603050405020304" pitchFamily="18" charset="0"/>
              </a:rPr>
              <a:t>Bacalar </a:t>
            </a:r>
            <a:r>
              <a:rPr lang="tr-TR" sz="2200" spc="-10" dirty="0">
                <a:ea typeface="Times New Roman" panose="02020603050405020304" pitchFamily="18" charset="0"/>
                <a:cs typeface="Times New Roman" panose="02020603050405020304" pitchFamily="18" charset="0"/>
              </a:rPr>
              <a:t>doğal çekişli olarak çalışırlar. Eğer bu bacalara aspiratör gibi fanlı bir cihaz bağlanırsa doğal baca çekişi ortadan kalkmış olur. Böyle bir durumda aynı bacaya bağlı diğer dairelerde baca gazı bacaya gitmek yerine ortama dolar. Böylelikle </a:t>
            </a:r>
            <a:r>
              <a:rPr lang="tr-TR" sz="2200" spc="-10" dirty="0" err="1" smtClean="0">
                <a:ea typeface="Times New Roman" panose="02020603050405020304" pitchFamily="18" charset="0"/>
                <a:cs typeface="Times New Roman" panose="02020603050405020304" pitchFamily="18" charset="0"/>
              </a:rPr>
              <a:t>karbonmonoksit</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zehirlenmesi yaşanabilir. Bu nedenle mutfaklarda kombi ve şofbenler ile aspiratör aynı bacaya bağlanması hem o daireyi hem de diğer komşu daireleri tehlikeye atar. Mutfaklarda kombi ve şofbenler ile aspiratör aynı bacaya bağlanmamalıdır.</a:t>
            </a:r>
          </a:p>
        </p:txBody>
      </p:sp>
    </p:spTree>
    <p:extLst>
      <p:ext uri="{BB962C8B-B14F-4D97-AF65-F5344CB8AC3E}">
        <p14:creationId xmlns:p14="http://schemas.microsoft.com/office/powerpoint/2010/main" val="192109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- 9</a:t>
            </a:r>
            <a:endParaRPr lang="es-ES" sz="2800" b="1" dirty="0">
              <a:solidFill>
                <a:srgbClr val="FF0000"/>
              </a:solidFill>
            </a:endParaRPr>
          </a:p>
        </p:txBody>
      </p:sp>
      <p:sp>
        <p:nvSpPr>
          <p:cNvPr id="7" name="Dikdörtgen 6"/>
          <p:cNvSpPr/>
          <p:nvPr/>
        </p:nvSpPr>
        <p:spPr>
          <a:xfrm>
            <a:off x="444500" y="993718"/>
            <a:ext cx="8470900" cy="2908489"/>
          </a:xfrm>
          <a:prstGeom prst="rect">
            <a:avLst/>
          </a:prstGeom>
        </p:spPr>
        <p:txBody>
          <a:bodyPr wrap="square">
            <a:spAutoFit/>
          </a:bodyPr>
          <a:lstStyle/>
          <a:p>
            <a:pPr marL="355600" indent="-355600" algn="just">
              <a:spcBef>
                <a:spcPts val="600"/>
              </a:spcBef>
              <a:spcAft>
                <a:spcPts val="0"/>
              </a:spcAft>
              <a:buFont typeface="+mj-lt"/>
              <a:buAutoNum type="arabicPeriod" startAt="7"/>
            </a:pPr>
            <a:r>
              <a:rPr lang="tr-TR" sz="2400" b="1" spc="-10" dirty="0">
                <a:solidFill>
                  <a:srgbClr val="0000FF"/>
                </a:solidFill>
                <a:ea typeface="Times New Roman" panose="02020603050405020304" pitchFamily="18" charset="0"/>
                <a:cs typeface="Times New Roman" panose="02020603050405020304" pitchFamily="18" charset="0"/>
              </a:rPr>
              <a:t>Karbon Monoksit </a:t>
            </a:r>
            <a:r>
              <a:rPr lang="tr-TR" sz="2400" b="1" spc="-10" dirty="0" err="1">
                <a:solidFill>
                  <a:srgbClr val="0000FF"/>
                </a:solidFill>
                <a:ea typeface="Times New Roman" panose="02020603050405020304" pitchFamily="18" charset="0"/>
                <a:cs typeface="Times New Roman" panose="02020603050405020304" pitchFamily="18" charset="0"/>
              </a:rPr>
              <a:t>Dedektörü</a:t>
            </a:r>
            <a:r>
              <a:rPr lang="tr-TR" sz="2400" b="1" spc="-10" dirty="0">
                <a:solidFill>
                  <a:srgbClr val="0000FF"/>
                </a:solidFill>
                <a:ea typeface="Times New Roman" panose="02020603050405020304" pitchFamily="18" charset="0"/>
                <a:cs typeface="Times New Roman" panose="02020603050405020304" pitchFamily="18" charset="0"/>
              </a:rPr>
              <a:t> Kullanılmalıdır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Günümüzde teknoloji hayatımızın her alanına girmiş durumdadır. Bu konuda da zehirli karbon monoksit gazına duyarlı detektörler bulunmaktadır. Karbon monoksit detektörü içindeki elektrokimyasal sensor vasıtasıyla zehirli karbon monoksit gazını algılayarak sesli ikaz vermektedir. Karbon monoksit detektörleri TS EN 50291 standardına uygun olması gerekmektedir. Her bacalı soba, kombi ve şofbenlerin yanında mutlaka bir karbon monoksit detektörü kullanılmalıdır.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69494"/>
            <a:ext cx="3797300" cy="239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56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3200" b="1" dirty="0">
                <a:solidFill>
                  <a:srgbClr val="FF0000"/>
                </a:solidFill>
              </a:rPr>
              <a:t>Konutlarda Doğalgaz Kullanımı</a:t>
            </a:r>
          </a:p>
        </p:txBody>
      </p:sp>
      <p:sp>
        <p:nvSpPr>
          <p:cNvPr id="7" name="Dikdörtgen 6"/>
          <p:cNvSpPr/>
          <p:nvPr/>
        </p:nvSpPr>
        <p:spPr>
          <a:xfrm>
            <a:off x="444500" y="993718"/>
            <a:ext cx="8470900" cy="4967514"/>
          </a:xfrm>
          <a:prstGeom prst="rect">
            <a:avLst/>
          </a:prstGeom>
        </p:spPr>
        <p:txBody>
          <a:bodyPr wrap="square">
            <a:spAutoFit/>
          </a:bodyPr>
          <a:lstStyle/>
          <a:p>
            <a:pPr algn="just">
              <a:lnSpc>
                <a:spcPct val="110000"/>
              </a:lnSpc>
              <a:spcAft>
                <a:spcPts val="0"/>
              </a:spcAft>
            </a:pPr>
            <a:r>
              <a:rPr lang="tr-TR" sz="2400" b="1" spc="-10" dirty="0" smtClean="0">
                <a:ea typeface="Times New Roman" panose="02020603050405020304" pitchFamily="18" charset="0"/>
                <a:cs typeface="Times New Roman" panose="02020603050405020304" pitchFamily="18" charset="0"/>
              </a:rPr>
              <a:t>Konutlarımızda </a:t>
            </a:r>
            <a:r>
              <a:rPr lang="tr-TR" sz="2400" b="1" spc="-10" dirty="0">
                <a:ea typeface="Times New Roman" panose="02020603050405020304" pitchFamily="18" charset="0"/>
                <a:cs typeface="Times New Roman" panose="02020603050405020304" pitchFamily="18" charset="0"/>
              </a:rPr>
              <a:t>doğalgazı;</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ısıtma,</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sıcak su </a:t>
            </a:r>
            <a:r>
              <a:rPr lang="tr-TR" sz="2400" spc="-10" dirty="0" smtClean="0">
                <a:ea typeface="Times New Roman" panose="02020603050405020304" pitchFamily="18" charset="0"/>
                <a:cs typeface="Times New Roman" panose="02020603050405020304" pitchFamily="18" charset="0"/>
              </a:rPr>
              <a:t>elde etmek</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pişirme </a:t>
            </a:r>
            <a:endParaRPr lang="tr-TR" sz="2400" spc="-10" dirty="0" smtClean="0">
              <a:ea typeface="Times New Roman" panose="02020603050405020304" pitchFamily="18" charset="0"/>
              <a:cs typeface="Times New Roman" panose="02020603050405020304" pitchFamily="18" charset="0"/>
            </a:endParaRPr>
          </a:p>
          <a:p>
            <a:pPr algn="just">
              <a:lnSpc>
                <a:spcPct val="110000"/>
              </a:lnSpc>
              <a:spcAft>
                <a:spcPts val="0"/>
              </a:spcAft>
            </a:pPr>
            <a:r>
              <a:rPr lang="tr-TR" sz="2400" spc="-10" dirty="0" smtClean="0">
                <a:ea typeface="Times New Roman" panose="02020603050405020304" pitchFamily="18" charset="0"/>
                <a:cs typeface="Times New Roman" panose="02020603050405020304" pitchFamily="18" charset="0"/>
              </a:rPr>
              <a:t>amaçlı </a:t>
            </a:r>
            <a:r>
              <a:rPr lang="tr-TR" sz="2400" spc="-10" dirty="0">
                <a:ea typeface="Times New Roman" panose="02020603050405020304" pitchFamily="18" charset="0"/>
                <a:cs typeface="Times New Roman" panose="02020603050405020304" pitchFamily="18" charset="0"/>
              </a:rPr>
              <a:t>kullanıyoruz. </a:t>
            </a:r>
          </a:p>
          <a:p>
            <a:pPr algn="just">
              <a:lnSpc>
                <a:spcPct val="110000"/>
              </a:lnSpc>
              <a:spcAft>
                <a:spcPts val="0"/>
              </a:spcAft>
            </a:pPr>
            <a:r>
              <a:rPr lang="tr-TR" sz="2400" b="1" spc="-10" dirty="0">
                <a:ea typeface="Times New Roman" panose="02020603050405020304" pitchFamily="18" charset="0"/>
                <a:cs typeface="Times New Roman" panose="02020603050405020304" pitchFamily="18" charset="0"/>
              </a:rPr>
              <a:t>Isıtma amaçlı cihazlar;</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merkezi ısıtma için </a:t>
            </a:r>
            <a:r>
              <a:rPr lang="tr-TR" sz="2400" spc="-10" dirty="0" smtClean="0">
                <a:ea typeface="Times New Roman" panose="02020603050405020304" pitchFamily="18" charset="0"/>
                <a:cs typeface="Times New Roman" panose="02020603050405020304" pitchFamily="18" charset="0"/>
              </a:rPr>
              <a:t>kazan</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ferdi ısınma için doğalgaz sobası</a:t>
            </a: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kombi</a:t>
            </a:r>
            <a:endParaRPr lang="tr-TR" sz="2400" spc="-10" dirty="0">
              <a:ea typeface="Times New Roman" panose="02020603050405020304" pitchFamily="18" charset="0"/>
              <a:cs typeface="Times New Roman" panose="02020603050405020304" pitchFamily="18" charset="0"/>
            </a:endParaRPr>
          </a:p>
          <a:p>
            <a:pPr algn="just">
              <a:lnSpc>
                <a:spcPct val="110000"/>
              </a:lnSpc>
              <a:spcAft>
                <a:spcPts val="0"/>
              </a:spcAft>
            </a:pPr>
            <a:r>
              <a:rPr lang="tr-TR" sz="2400" b="1" spc="-10" dirty="0">
                <a:ea typeface="Times New Roman" panose="02020603050405020304" pitchFamily="18" charset="0"/>
                <a:cs typeface="Times New Roman" panose="02020603050405020304" pitchFamily="18" charset="0"/>
              </a:rPr>
              <a:t>Pişirme amaçlı cihazlar;</a:t>
            </a: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fırın</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ocak</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91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3200" b="1" dirty="0" smtClean="0">
                <a:solidFill>
                  <a:srgbClr val="FF0000"/>
                </a:solidFill>
              </a:rPr>
              <a:t>Ko</a:t>
            </a:r>
            <a:r>
              <a:rPr lang="tr-TR" sz="3200" b="1" dirty="0" err="1" smtClean="0">
                <a:solidFill>
                  <a:srgbClr val="FF0000"/>
                </a:solidFill>
              </a:rPr>
              <a:t>mbiler</a:t>
            </a:r>
            <a:endParaRPr lang="es-ES" sz="3200" b="1" dirty="0">
              <a:solidFill>
                <a:srgbClr val="FF0000"/>
              </a:solidFill>
            </a:endParaRPr>
          </a:p>
        </p:txBody>
      </p:sp>
      <p:sp>
        <p:nvSpPr>
          <p:cNvPr id="7" name="Dikdörtgen 6"/>
          <p:cNvSpPr/>
          <p:nvPr/>
        </p:nvSpPr>
        <p:spPr>
          <a:xfrm>
            <a:off x="444500" y="993718"/>
            <a:ext cx="8470900" cy="2103333"/>
          </a:xfrm>
          <a:prstGeom prst="rect">
            <a:avLst/>
          </a:prstGeom>
        </p:spPr>
        <p:txBody>
          <a:bodyPr wrap="square">
            <a:spAutoFit/>
          </a:bodyPr>
          <a:lstStyle/>
          <a:p>
            <a:pPr marL="355600" indent="-355600" algn="just">
              <a:lnSpc>
                <a:spcPct val="110000"/>
              </a:lnSpc>
              <a:spcAft>
                <a:spcPts val="0"/>
              </a:spcAft>
              <a:buFont typeface="+mj-lt"/>
              <a:buAutoNum type="arabicPeriod"/>
            </a:pPr>
            <a:r>
              <a:rPr lang="tr-TR" sz="2400" b="1" spc="-10" dirty="0" err="1">
                <a:solidFill>
                  <a:srgbClr val="0000FF"/>
                </a:solidFill>
                <a:ea typeface="Times New Roman" panose="02020603050405020304" pitchFamily="18" charset="0"/>
                <a:cs typeface="Times New Roman" panose="02020603050405020304" pitchFamily="18" charset="0"/>
              </a:rPr>
              <a:t>Hermetik</a:t>
            </a:r>
            <a:r>
              <a:rPr lang="tr-TR" sz="2400" b="1" spc="-10" dirty="0">
                <a:solidFill>
                  <a:srgbClr val="0000FF"/>
                </a:solidFill>
                <a:ea typeface="Times New Roman" panose="02020603050405020304" pitchFamily="18" charset="0"/>
                <a:cs typeface="Times New Roman" panose="02020603050405020304" pitchFamily="18" charset="0"/>
              </a:rPr>
              <a:t> kombiler:</a:t>
            </a:r>
            <a:r>
              <a:rPr lang="tr-TR" sz="2400" b="1" spc="-1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Bu cihazlar yanma için gerekli havayı dış ortamdan alıp yanmış gazı tekrar dış ortama veren cihazlardır</a:t>
            </a:r>
            <a:r>
              <a:rPr lang="tr-TR" sz="2400" spc="-10" dirty="0" smtClean="0">
                <a:ea typeface="Times New Roman" panose="02020603050405020304" pitchFamily="18" charset="0"/>
                <a:cs typeface="Times New Roman" panose="02020603050405020304" pitchFamily="18" charset="0"/>
              </a:rPr>
              <a:t>.</a:t>
            </a:r>
          </a:p>
          <a:p>
            <a:pPr marL="355600" indent="-355600" algn="just">
              <a:lnSpc>
                <a:spcPct val="110000"/>
              </a:lnSpc>
              <a:spcAft>
                <a:spcPts val="0"/>
              </a:spcAft>
              <a:buFont typeface="+mj-lt"/>
              <a:buAutoNum type="arabicPeriod"/>
            </a:pPr>
            <a:r>
              <a:rPr lang="tr-TR" sz="2400" b="1" spc="-10" dirty="0">
                <a:solidFill>
                  <a:srgbClr val="0000FF"/>
                </a:solidFill>
                <a:ea typeface="Times New Roman" panose="02020603050405020304" pitchFamily="18" charset="0"/>
                <a:cs typeface="Times New Roman" panose="02020603050405020304" pitchFamily="18" charset="0"/>
              </a:rPr>
              <a:t>Bacalı Kombiler:</a:t>
            </a:r>
            <a:r>
              <a:rPr lang="tr-TR" sz="2400" spc="-10" dirty="0">
                <a:ea typeface="Times New Roman" panose="02020603050405020304" pitchFamily="18" charset="0"/>
                <a:cs typeface="Times New Roman" panose="02020603050405020304" pitchFamily="18" charset="0"/>
              </a:rPr>
              <a:t> Yanma için gerekli havayı bulundukları ortamdan alıp, yanmış gazları uygun bir baca vasıtasıyla dışarı atan cihazlardır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518" y="2971800"/>
            <a:ext cx="4487943"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65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599" y="145519"/>
            <a:ext cx="5774207" cy="615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txBox="1">
            <a:spLocks/>
          </p:cNvSpPr>
          <p:nvPr/>
        </p:nvSpPr>
        <p:spPr>
          <a:xfrm>
            <a:off x="495301" y="1044090"/>
            <a:ext cx="5257799"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tr-TR" sz="2500" dirty="0" err="1">
                <a:ea typeface="Times New Roman"/>
              </a:rPr>
              <a:t>Karbonmonoksit</a:t>
            </a:r>
            <a:r>
              <a:rPr lang="tr-TR" sz="2500" dirty="0">
                <a:ea typeface="Times New Roman"/>
              </a:rPr>
              <a:t> öldürme potansiyeli olan;</a:t>
            </a:r>
          </a:p>
          <a:p>
            <a:pPr marL="444500" indent="-444500" algn="just">
              <a:lnSpc>
                <a:spcPct val="100000"/>
              </a:lnSpc>
              <a:spcBef>
                <a:spcPts val="600"/>
              </a:spcBef>
              <a:buFont typeface="Wingdings" pitchFamily="2" charset="2"/>
              <a:buChar char="ü"/>
            </a:pPr>
            <a:r>
              <a:rPr lang="tr-TR" sz="2500" dirty="0" smtClean="0">
                <a:ea typeface="Times New Roman"/>
              </a:rPr>
              <a:t>Boğucu ve zehirleyici,</a:t>
            </a:r>
          </a:p>
          <a:p>
            <a:pPr marL="444500" indent="-444500" algn="just">
              <a:lnSpc>
                <a:spcPct val="100000"/>
              </a:lnSpc>
              <a:spcBef>
                <a:spcPts val="600"/>
              </a:spcBef>
              <a:buFont typeface="Wingdings" pitchFamily="2" charset="2"/>
              <a:buChar char="ü"/>
            </a:pPr>
            <a:r>
              <a:rPr lang="tr-TR" sz="2500" dirty="0" smtClean="0">
                <a:ea typeface="Times New Roman"/>
              </a:rPr>
              <a:t>Renksiz,</a:t>
            </a:r>
          </a:p>
          <a:p>
            <a:pPr marL="444500" indent="-444500" algn="just">
              <a:lnSpc>
                <a:spcPct val="100000"/>
              </a:lnSpc>
              <a:spcBef>
                <a:spcPts val="600"/>
              </a:spcBef>
              <a:buFont typeface="Wingdings" pitchFamily="2" charset="2"/>
              <a:buChar char="ü"/>
            </a:pPr>
            <a:r>
              <a:rPr lang="tr-TR" sz="2500" dirty="0" smtClean="0">
                <a:ea typeface="Times New Roman"/>
              </a:rPr>
              <a:t>Kokusuz,</a:t>
            </a:r>
          </a:p>
          <a:p>
            <a:pPr marL="444500" indent="-444500" algn="just">
              <a:lnSpc>
                <a:spcPct val="100000"/>
              </a:lnSpc>
              <a:spcBef>
                <a:spcPts val="600"/>
              </a:spcBef>
              <a:buFont typeface="Wingdings" pitchFamily="2" charset="2"/>
              <a:buChar char="ü"/>
            </a:pPr>
            <a:r>
              <a:rPr lang="tr-TR" sz="2500" dirty="0" smtClean="0">
                <a:ea typeface="Times New Roman"/>
              </a:rPr>
              <a:t>Tatsız, </a:t>
            </a:r>
          </a:p>
          <a:p>
            <a:pPr marL="0" indent="0" algn="just">
              <a:lnSpc>
                <a:spcPct val="100000"/>
              </a:lnSpc>
              <a:spcBef>
                <a:spcPts val="600"/>
              </a:spcBef>
              <a:buNone/>
            </a:pPr>
            <a:r>
              <a:rPr lang="tr-TR" sz="2500" dirty="0" smtClean="0">
                <a:ea typeface="Times New Roman"/>
              </a:rPr>
              <a:t>bir </a:t>
            </a:r>
            <a:r>
              <a:rPr lang="tr-TR" sz="2500" dirty="0">
                <a:ea typeface="Times New Roman"/>
              </a:rPr>
              <a:t>gazdır.</a:t>
            </a:r>
          </a:p>
          <a:p>
            <a:pPr marL="0" indent="0" algn="just">
              <a:lnSpc>
                <a:spcPct val="100000"/>
              </a:lnSpc>
              <a:spcBef>
                <a:spcPts val="600"/>
              </a:spcBef>
              <a:buNone/>
            </a:pPr>
            <a:endParaRPr lang="tr-TR" sz="2500" dirty="0" smtClean="0">
              <a:ea typeface="Times New Roman"/>
            </a:endParaRPr>
          </a:p>
          <a:p>
            <a:pPr marL="0" indent="0" algn="just">
              <a:lnSpc>
                <a:spcPct val="100000"/>
              </a:lnSpc>
              <a:spcBef>
                <a:spcPts val="600"/>
              </a:spcBef>
              <a:buNone/>
            </a:pPr>
            <a:r>
              <a:rPr lang="tr-TR" sz="2500" dirty="0" smtClean="0">
                <a:ea typeface="Times New Roman"/>
              </a:rPr>
              <a:t>Bu </a:t>
            </a:r>
            <a:r>
              <a:rPr lang="tr-TR" sz="2500" dirty="0">
                <a:ea typeface="Times New Roman"/>
              </a:rPr>
              <a:t>nedenle fark edilmesi zor bir gazdır.  </a:t>
            </a:r>
          </a:p>
          <a:p>
            <a:pPr marL="0" indent="0" algn="just">
              <a:lnSpc>
                <a:spcPct val="100000"/>
              </a:lnSpc>
              <a:spcBef>
                <a:spcPts val="600"/>
              </a:spcBef>
              <a:buNone/>
            </a:pPr>
            <a:r>
              <a:rPr lang="tr-TR" sz="2500" dirty="0">
                <a:ea typeface="Times New Roman"/>
              </a:rPr>
              <a:t>Bu özelliklerinden ötürü sessiz katil adını almıştır.</a:t>
            </a:r>
          </a:p>
        </p:txBody>
      </p:sp>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Gazını Tanımak </a:t>
            </a:r>
            <a:endParaRPr lang="tr-TR" sz="36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562608"/>
            <a:ext cx="318611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3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33" y="1815056"/>
            <a:ext cx="3696857" cy="33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264" y="1815056"/>
            <a:ext cx="3774918" cy="3326647"/>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239921" y="583634"/>
            <a:ext cx="4581802" cy="584775"/>
          </a:xfrm>
          <a:prstGeom prst="rect">
            <a:avLst/>
          </a:prstGeom>
        </p:spPr>
        <p:txBody>
          <a:bodyPr wrap="square">
            <a:spAutoFit/>
          </a:bodyPr>
          <a:lstStyle/>
          <a:p>
            <a:r>
              <a:rPr lang="en-US" sz="3200" b="1" dirty="0" err="1">
                <a:solidFill>
                  <a:srgbClr val="FF0000"/>
                </a:solidFill>
                <a:cs typeface="Times New Roman" panose="02020603050405020304" pitchFamily="18" charset="0"/>
              </a:rPr>
              <a:t>Havalandırma</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menfezleri</a:t>
            </a:r>
            <a:endParaRPr lang="tr-TR" sz="3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958942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12" y="1679053"/>
            <a:ext cx="7359369" cy="3261247"/>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085744" y="403417"/>
            <a:ext cx="5306096" cy="584775"/>
          </a:xfrm>
          <a:prstGeom prst="rect">
            <a:avLst/>
          </a:prstGeom>
        </p:spPr>
        <p:txBody>
          <a:bodyPr wrap="square">
            <a:spAutoFit/>
          </a:bodyPr>
          <a:lstStyle/>
          <a:p>
            <a:r>
              <a:rPr lang="en-US" sz="3200" b="1" dirty="0" err="1">
                <a:solidFill>
                  <a:srgbClr val="FF0000"/>
                </a:solidFill>
                <a:cs typeface="Times New Roman" panose="02020603050405020304" pitchFamily="18" charset="0"/>
              </a:rPr>
              <a:t>İki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mekândan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havalandırma</a:t>
            </a:r>
            <a:endParaRPr lang="tr-TR" sz="3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56316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600" b="1" dirty="0">
                <a:solidFill>
                  <a:srgbClr val="FF0000"/>
                </a:solidFill>
              </a:rPr>
              <a:t>Cihazların Monte Edilecekleri Yerler İçin Genel Kurallar</a:t>
            </a:r>
          </a:p>
        </p:txBody>
      </p:sp>
      <p:sp>
        <p:nvSpPr>
          <p:cNvPr id="7" name="Dikdörtgen 6"/>
          <p:cNvSpPr/>
          <p:nvPr/>
        </p:nvSpPr>
        <p:spPr>
          <a:xfrm>
            <a:off x="355600" y="993718"/>
            <a:ext cx="8470900" cy="3139321"/>
          </a:xfrm>
          <a:prstGeom prst="rect">
            <a:avLst/>
          </a:prstGeom>
        </p:spPr>
        <p:txBody>
          <a:bodyPr wrap="square">
            <a:spAutoFit/>
          </a:bodyPr>
          <a:lstStyle/>
          <a:p>
            <a:pPr algn="just">
              <a:spcAft>
                <a:spcPts val="0"/>
              </a:spcAft>
            </a:pPr>
            <a:r>
              <a:rPr lang="tr-TR" sz="2200" spc="-10" dirty="0">
                <a:ea typeface="Times New Roman" panose="02020603050405020304" pitchFamily="18" charset="0"/>
                <a:cs typeface="Times New Roman" panose="02020603050405020304" pitchFamily="18" charset="0"/>
              </a:rPr>
              <a:t>Cihazın monte edileceği odanın hacmi cihaz/cihazların toplam anma ısıl gücünün her 1 </a:t>
            </a:r>
            <a:r>
              <a:rPr lang="tr-TR" sz="2200" spc="-10" dirty="0" err="1" smtClean="0">
                <a:ea typeface="Times New Roman" panose="02020603050405020304" pitchFamily="18" charset="0"/>
                <a:cs typeface="Times New Roman" panose="02020603050405020304" pitchFamily="18" charset="0"/>
              </a:rPr>
              <a:t>kw’ı</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için 1m³ olmalıdır. Montaj odasında bu hacim sağlanamıyor ise, yanma havası, cihazın monte edileceği odaya bitişik bir veya birden fazla odadan her biri en az 150 cm² serbest en kesit alanlı iki menfez ile temin edilmelidir. </a:t>
            </a:r>
          </a:p>
          <a:p>
            <a:pPr algn="just">
              <a:spcAft>
                <a:spcPts val="0"/>
              </a:spcAft>
            </a:pPr>
            <a:r>
              <a:rPr lang="tr-TR" sz="2200" spc="-10" dirty="0">
                <a:ea typeface="Times New Roman" panose="02020603050405020304" pitchFamily="18" charset="0"/>
                <a:cs typeface="Times New Roman" panose="02020603050405020304" pitchFamily="18" charset="0"/>
              </a:rPr>
              <a:t>Bu şekilde birbirine bitişik odaların toplam hacmi 1 </a:t>
            </a:r>
            <a:r>
              <a:rPr lang="tr-TR" sz="2200" spc="-10" dirty="0" err="1">
                <a:ea typeface="Times New Roman" panose="02020603050405020304" pitchFamily="18" charset="0"/>
                <a:cs typeface="Times New Roman" panose="02020603050405020304" pitchFamily="18" charset="0"/>
              </a:rPr>
              <a:t>kw</a:t>
            </a:r>
            <a:r>
              <a:rPr lang="tr-TR" sz="2200" spc="-10" dirty="0">
                <a:ea typeface="Times New Roman" panose="02020603050405020304" pitchFamily="18" charset="0"/>
                <a:cs typeface="Times New Roman" panose="02020603050405020304" pitchFamily="18" charset="0"/>
              </a:rPr>
              <a:t> anma ısıl gücü başına en </a:t>
            </a:r>
            <a:r>
              <a:rPr lang="tr-TR" sz="2200" spc="-10" dirty="0" smtClean="0">
                <a:ea typeface="Times New Roman" panose="02020603050405020304" pitchFamily="18" charset="0"/>
                <a:cs typeface="Times New Roman" panose="02020603050405020304" pitchFamily="18" charset="0"/>
              </a:rPr>
              <a:t>az 1m³  </a:t>
            </a:r>
            <a:r>
              <a:rPr lang="tr-TR" sz="2200" spc="-10" dirty="0">
                <a:ea typeface="Times New Roman" panose="02020603050405020304" pitchFamily="18" charset="0"/>
                <a:cs typeface="Times New Roman" panose="02020603050405020304" pitchFamily="18" charset="0"/>
              </a:rPr>
              <a:t>olmalı, </a:t>
            </a:r>
            <a:r>
              <a:rPr lang="tr-TR" sz="2200" spc="-10" dirty="0" smtClean="0">
                <a:ea typeface="Times New Roman" panose="02020603050405020304" pitchFamily="18" charset="0"/>
                <a:cs typeface="Times New Roman" panose="02020603050405020304" pitchFamily="18" charset="0"/>
              </a:rPr>
              <a:t>iki  </a:t>
            </a:r>
            <a:r>
              <a:rPr lang="tr-TR" sz="2200" spc="-10" dirty="0">
                <a:ea typeface="Times New Roman" panose="02020603050405020304" pitchFamily="18" charset="0"/>
                <a:cs typeface="Times New Roman" panose="02020603050405020304" pitchFamily="18" charset="0"/>
              </a:rPr>
              <a:t>menfez  de  aynı  duvara  açılmalı,  üst  menfez  tabandan  en  az  1.80m yüksekliğe, alttaki menfez döşemeden en fazla 45 cm yüksekliğe açılmalıdır.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903" y="4056839"/>
            <a:ext cx="4482187" cy="222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- 1</a:t>
            </a:r>
            <a:endParaRPr lang="es-ES" sz="2400" b="1" dirty="0">
              <a:solidFill>
                <a:srgbClr val="FF0000"/>
              </a:solidFill>
            </a:endParaRPr>
          </a:p>
        </p:txBody>
      </p:sp>
      <p:sp>
        <p:nvSpPr>
          <p:cNvPr id="7" name="Dikdörtgen 6"/>
          <p:cNvSpPr/>
          <p:nvPr/>
        </p:nvSpPr>
        <p:spPr>
          <a:xfrm>
            <a:off x="355600" y="993718"/>
            <a:ext cx="8470900" cy="4893647"/>
          </a:xfrm>
          <a:prstGeom prst="rect">
            <a:avLst/>
          </a:prstGeom>
        </p:spPr>
        <p:txBody>
          <a:bodyPr wrap="square">
            <a:spAutoFit/>
          </a:bodyPr>
          <a:lstStyle/>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tesisatları bu kurumlarca yetkilendirilen firmalara </a:t>
            </a:r>
            <a:r>
              <a:rPr lang="tr-TR" sz="2400" spc="-10" dirty="0" smtClean="0">
                <a:ea typeface="Times New Roman" panose="02020603050405020304" pitchFamily="18" charset="0"/>
                <a:cs typeface="Times New Roman" panose="02020603050405020304" pitchFamily="18" charset="0"/>
              </a:rPr>
              <a:t>yaptırılmalıdır.</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İdarelerince test ve kabulleri yapılmamış tesisatlar kesinlikle </a:t>
            </a:r>
            <a:r>
              <a:rPr lang="tr-TR" sz="2400" spc="-10" dirty="0" smtClean="0">
                <a:ea typeface="Times New Roman" panose="02020603050405020304" pitchFamily="18" charset="0"/>
                <a:cs typeface="Times New Roman" panose="02020603050405020304" pitchFamily="18" charset="0"/>
              </a:rPr>
              <a:t>kullanılmamalıdır.</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Yürürlükteki </a:t>
            </a:r>
            <a:r>
              <a:rPr lang="tr-TR" sz="2400" spc="-10" dirty="0">
                <a:ea typeface="Times New Roman" panose="02020603050405020304" pitchFamily="18" charset="0"/>
                <a:cs typeface="Times New Roman" panose="02020603050405020304" pitchFamily="18" charset="0"/>
              </a:rPr>
              <a:t>mevzuata göre doğalgaz işleri yapan firmalar mutlaka </a:t>
            </a:r>
            <a:r>
              <a:rPr lang="tr-TR" sz="2400" spc="-10" dirty="0" err="1">
                <a:ea typeface="Times New Roman" panose="02020603050405020304" pitchFamily="18" charset="0"/>
                <a:cs typeface="Times New Roman" panose="02020603050405020304" pitchFamily="18" charset="0"/>
              </a:rPr>
              <a:t>MMO‘dan</a:t>
            </a:r>
            <a:r>
              <a:rPr lang="tr-TR" sz="2400" spc="-10" dirty="0">
                <a:ea typeface="Times New Roman" panose="02020603050405020304" pitchFamily="18" charset="0"/>
                <a:cs typeface="Times New Roman" panose="02020603050405020304" pitchFamily="18" charset="0"/>
              </a:rPr>
              <a:t> yetki almış bir makine mühendisini çalıştırmak zorundadır. </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cihazların devreye alınması mutlaka yetkili servisler tarafından yapılmalıdır</a:t>
            </a:r>
            <a:r>
              <a:rPr lang="tr-TR" sz="2400" spc="-10" dirty="0" smtClean="0">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Cihazların </a:t>
            </a:r>
            <a:r>
              <a:rPr lang="tr-TR" sz="2400" spc="-10" dirty="0">
                <a:ea typeface="Times New Roman" panose="02020603050405020304" pitchFamily="18" charset="0"/>
                <a:cs typeface="Times New Roman" panose="02020603050405020304" pitchFamily="18" charset="0"/>
              </a:rPr>
              <a:t>yıllık periyodik bakımları mutlaka yetkili servislere yaptırılmalıdır. </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kullanımına geçtikten sonra, projesiz ve onaysız tadilat yaptırılmamalıdır. </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64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- 2</a:t>
            </a:r>
            <a:endParaRPr lang="es-ES" sz="2400" b="1" dirty="0">
              <a:solidFill>
                <a:srgbClr val="FF0000"/>
              </a:solidFill>
            </a:endParaRPr>
          </a:p>
        </p:txBody>
      </p:sp>
      <p:sp>
        <p:nvSpPr>
          <p:cNvPr id="7" name="Dikdörtgen 6"/>
          <p:cNvSpPr/>
          <p:nvPr/>
        </p:nvSpPr>
        <p:spPr>
          <a:xfrm>
            <a:off x="355600" y="993718"/>
            <a:ext cx="8470900" cy="5401479"/>
          </a:xfrm>
          <a:prstGeom prst="rect">
            <a:avLst/>
          </a:prstGeom>
        </p:spPr>
        <p:txBody>
          <a:bodyPr wrap="square">
            <a:spAutoFit/>
          </a:bodyPr>
          <a:lstStyle/>
          <a:p>
            <a:pPr marL="355600" indent="-355600" algn="just">
              <a:spcAft>
                <a:spcPts val="0"/>
              </a:spcAft>
              <a:buFont typeface="+mj-lt"/>
              <a:buAutoNum type="arabicPeriod" startAt="7"/>
            </a:pPr>
            <a:r>
              <a:rPr lang="tr-TR" sz="2300" b="1" spc="-10" dirty="0" smtClean="0">
                <a:solidFill>
                  <a:srgbClr val="0000FF"/>
                </a:solidFill>
                <a:ea typeface="Times New Roman" panose="02020603050405020304" pitchFamily="18" charset="0"/>
                <a:cs typeface="Times New Roman" panose="02020603050405020304" pitchFamily="18" charset="0"/>
              </a:rPr>
              <a:t>1 </a:t>
            </a:r>
            <a:r>
              <a:rPr lang="tr-TR" sz="2300" b="1" spc="-10" dirty="0">
                <a:solidFill>
                  <a:srgbClr val="0000FF"/>
                </a:solidFill>
                <a:ea typeface="Times New Roman" panose="02020603050405020304" pitchFamily="18" charset="0"/>
                <a:cs typeface="Times New Roman" panose="02020603050405020304" pitchFamily="18" charset="0"/>
              </a:rPr>
              <a:t>m³ doğalgazı yakmak için 10 m³ hava kullanılır. Bu nedenle bacalı cihazların bulunduğu mekânların havalandırılması çok önemlidir. Bu bakımdan bacalı cihazların bulunduğu ortamlardaki havalandırma menfezleri kesinlikle kapatılmamalı, sürekli açık ve temiz tutulmalıdır</a:t>
            </a:r>
            <a:r>
              <a:rPr lang="tr-TR" sz="2300" b="1" spc="-10" dirty="0" smtClean="0">
                <a:solidFill>
                  <a:srgbClr val="0000FF"/>
                </a:solidFill>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startAt="7"/>
            </a:pPr>
            <a:r>
              <a:rPr lang="tr-TR" sz="2300" spc="-10" dirty="0" smtClean="0">
                <a:solidFill>
                  <a:srgbClr val="0000FF"/>
                </a:solidFill>
                <a:ea typeface="Times New Roman" panose="02020603050405020304" pitchFamily="18" charset="0"/>
                <a:cs typeface="Times New Roman" panose="02020603050405020304" pitchFamily="18" charset="0"/>
              </a:rPr>
              <a:t>Kombilerde </a:t>
            </a:r>
            <a:r>
              <a:rPr lang="tr-TR" sz="2300" spc="-10" dirty="0">
                <a:solidFill>
                  <a:srgbClr val="0000FF"/>
                </a:solidFill>
                <a:ea typeface="Times New Roman" panose="02020603050405020304" pitchFamily="18" charset="0"/>
                <a:cs typeface="Times New Roman" panose="02020603050405020304" pitchFamily="18" charset="0"/>
              </a:rPr>
              <a:t>davlumbazının üzerinde baca tepmesi esnasında cihazın otomatik olarak gazını kesen bir düzenek mevcuttur. Bu </a:t>
            </a:r>
            <a:r>
              <a:rPr lang="tr-TR" sz="2300" spc="-10" dirty="0" err="1">
                <a:solidFill>
                  <a:srgbClr val="0000FF"/>
                </a:solidFill>
                <a:ea typeface="Times New Roman" panose="02020603050405020304" pitchFamily="18" charset="0"/>
                <a:cs typeface="Times New Roman" panose="02020603050405020304" pitchFamily="18" charset="0"/>
              </a:rPr>
              <a:t>sensör</a:t>
            </a:r>
            <a:r>
              <a:rPr lang="tr-TR" sz="2300" spc="-10" dirty="0">
                <a:solidFill>
                  <a:srgbClr val="0000FF"/>
                </a:solidFill>
                <a:ea typeface="Times New Roman" panose="02020603050405020304" pitchFamily="18" charset="0"/>
                <a:cs typeface="Times New Roman" panose="02020603050405020304" pitchFamily="18" charset="0"/>
              </a:rPr>
              <a:t> kesinlikle iptal edilmemeli ve özellikle 2000 yılı öncesinde doğalgaz kullanımına geçen aboneler bu düzeneğin cihazlarında bulunup bulunmadığını servislere kontrol ettirmeli yoksa bu düzenek bacalı cihazlara ilave edilmelidir</a:t>
            </a:r>
            <a:r>
              <a:rPr lang="tr-TR" sz="2300" spc="-10" dirty="0" smtClean="0">
                <a:solidFill>
                  <a:srgbClr val="0000FF"/>
                </a:solidFill>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startAt="7"/>
            </a:pPr>
            <a:r>
              <a:rPr lang="tr-TR" sz="2300" spc="-10" dirty="0" smtClean="0">
                <a:ea typeface="Times New Roman" panose="02020603050405020304" pitchFamily="18" charset="0"/>
                <a:cs typeface="Times New Roman" panose="02020603050405020304" pitchFamily="18" charset="0"/>
              </a:rPr>
              <a:t>Doğalgazlı </a:t>
            </a:r>
            <a:r>
              <a:rPr lang="tr-TR" sz="2300" spc="-10" dirty="0">
                <a:ea typeface="Times New Roman" panose="02020603050405020304" pitchFamily="18" charset="0"/>
                <a:cs typeface="Times New Roman" panose="02020603050405020304" pitchFamily="18" charset="0"/>
              </a:rPr>
              <a:t>bacaların cihazları yılda en az bir kez temizletilmelidir. Bir metreküp doğal gaz yandığı zaman iki metreküp su buharı oluşur. Çıkan bu su buharı zamanla baca sıvalarını ve tuğlalarını eriterek dökülmelere dolayısıyla baca tıkanmalarına sebep olmaktadır.</a:t>
            </a:r>
          </a:p>
        </p:txBody>
      </p:sp>
    </p:spTree>
    <p:extLst>
      <p:ext uri="{BB962C8B-B14F-4D97-AF65-F5344CB8AC3E}">
        <p14:creationId xmlns:p14="http://schemas.microsoft.com/office/powerpoint/2010/main" val="114670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- 3</a:t>
            </a:r>
            <a:endParaRPr lang="es-ES" sz="2400" b="1" dirty="0">
              <a:solidFill>
                <a:srgbClr val="FF0000"/>
              </a:solidFill>
            </a:endParaRPr>
          </a:p>
        </p:txBody>
      </p:sp>
      <p:sp>
        <p:nvSpPr>
          <p:cNvPr id="7" name="Dikdörtgen 6"/>
          <p:cNvSpPr/>
          <p:nvPr/>
        </p:nvSpPr>
        <p:spPr>
          <a:xfrm>
            <a:off x="355600" y="993718"/>
            <a:ext cx="8470900" cy="4524315"/>
          </a:xfrm>
          <a:prstGeom prst="rect">
            <a:avLst/>
          </a:prstGeom>
        </p:spPr>
        <p:txBody>
          <a:bodyPr wrap="square">
            <a:spAutoFit/>
          </a:bodyPr>
          <a:lstStyle/>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Bir dairede aynı bacaya kesinlikle iki cihaz bağlanmamalıdır. </a:t>
            </a:r>
          </a:p>
          <a:p>
            <a:pPr marL="457200" indent="-457200" algn="just">
              <a:spcAft>
                <a:spcPts val="0"/>
              </a:spcAft>
              <a:buFont typeface="+mj-lt"/>
              <a:buAutoNum type="arabicPeriod" startAt="10"/>
            </a:pPr>
            <a:r>
              <a:rPr lang="tr-TR" sz="2400" spc="-10" dirty="0" smtClean="0">
                <a:ea typeface="Times New Roman" panose="02020603050405020304" pitchFamily="18" charset="0"/>
                <a:cs typeface="Times New Roman" panose="02020603050405020304" pitchFamily="18" charset="0"/>
              </a:rPr>
              <a:t>Doğalgazlı </a:t>
            </a:r>
            <a:r>
              <a:rPr lang="tr-TR" sz="2400" spc="-10" dirty="0">
                <a:ea typeface="Times New Roman" panose="02020603050405020304" pitchFamily="18" charset="0"/>
                <a:cs typeface="Times New Roman" panose="02020603050405020304" pitchFamily="18" charset="0"/>
              </a:rPr>
              <a:t>bacalı cihazların bacalara bağlandığı esnek borunun cihazla bağlantılı olduğu çevre tamamen alüminyumlu folyo bant ile izole edilmeli, Bu boru baca içerisine en fazla 3-4 cm. kadar girmeli, boru ile baca arasındaki boşluklar alçı ile sıvanmalı, baca borusu yırtık ve delik olmamalıdır</a:t>
            </a:r>
            <a:r>
              <a:rPr lang="tr-TR" sz="2400" spc="-10" dirty="0" smtClean="0">
                <a:ea typeface="Times New Roman" panose="02020603050405020304" pitchFamily="18" charset="0"/>
                <a:cs typeface="Times New Roman" panose="02020603050405020304" pitchFamily="18" charset="0"/>
              </a:rPr>
              <a:t>.</a:t>
            </a:r>
          </a:p>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Atık gaz borusu olarak, çok çabuk deforme olan esnek alüminyum bağlantı malzemesi kullanılıyor ise bu bağlantı esnek çelik borularla değiştirilmelidir</a:t>
            </a:r>
            <a:r>
              <a:rPr lang="tr-TR" sz="2400" spc="-10" dirty="0" smtClean="0">
                <a:ea typeface="Times New Roman" panose="02020603050405020304" pitchFamily="18" charset="0"/>
                <a:cs typeface="Times New Roman" panose="02020603050405020304" pitchFamily="18" charset="0"/>
              </a:rPr>
              <a:t>.</a:t>
            </a:r>
          </a:p>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Bacalı cihaz kullanan abonelerin havadaki karbon monoksit oranını ölçerek alarm veren cihazları kullanması baca gazından kaynaklı zehirlenmeleri büyük ölçüde önleyecektir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222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- 4</a:t>
            </a:r>
            <a:endParaRPr lang="es-ES" sz="2400" b="1" dirty="0">
              <a:solidFill>
                <a:srgbClr val="FF0000"/>
              </a:solidFill>
            </a:endParaRPr>
          </a:p>
        </p:txBody>
      </p:sp>
      <p:sp>
        <p:nvSpPr>
          <p:cNvPr id="7" name="Dikdörtgen 6"/>
          <p:cNvSpPr/>
          <p:nvPr/>
        </p:nvSpPr>
        <p:spPr>
          <a:xfrm>
            <a:off x="355600" y="993718"/>
            <a:ext cx="8470900" cy="3416320"/>
          </a:xfrm>
          <a:prstGeom prst="rect">
            <a:avLst/>
          </a:prstGeom>
        </p:spPr>
        <p:txBody>
          <a:bodyPr wrap="square">
            <a:spAutoFit/>
          </a:bodyPr>
          <a:lstStyle/>
          <a:p>
            <a:pPr marL="457200" indent="-457200" algn="just">
              <a:spcAft>
                <a:spcPts val="0"/>
              </a:spcAft>
              <a:buFont typeface="+mj-lt"/>
              <a:buAutoNum type="arabicPeriod" startAt="14"/>
            </a:pPr>
            <a:r>
              <a:rPr lang="tr-TR" sz="2400" spc="-10" dirty="0" smtClean="0">
                <a:ea typeface="Times New Roman" panose="02020603050405020304" pitchFamily="18" charset="0"/>
                <a:cs typeface="Times New Roman" panose="02020603050405020304" pitchFamily="18" charset="0"/>
              </a:rPr>
              <a:t>Ülkemizde </a:t>
            </a:r>
            <a:r>
              <a:rPr lang="tr-TR" sz="2400" spc="-10" dirty="0">
                <a:ea typeface="Times New Roman" panose="02020603050405020304" pitchFamily="18" charset="0"/>
                <a:cs typeface="Times New Roman" panose="02020603050405020304" pitchFamily="18" charset="0"/>
              </a:rPr>
              <a:t>doğalgaz kullanımına Ankara‘dan başlayarak 1988 yılında geçilmiştir. Ancak 2002 yılına kadar doğalgaz baca standartları imar mevzuatımıza tam anlamıyla yansıtılamamıştır. Bu nedenle öncelikle 2002 yılından evvel gaz verilmiş binalardan başlanarak gaz dağıtım şirketleri veya yetkilendireceği kuruluşlar eliyle tüm bacalı cihazların emniyet donanımları, bacaların kullanıma uygun olup olmadığı tespit edilmeli eksikliklerin giderilmesi sağlanmalı, standart dışı ve risk içeren </a:t>
            </a:r>
            <a:r>
              <a:rPr lang="tr-TR" sz="2400" spc="-10" dirty="0" err="1">
                <a:ea typeface="Times New Roman" panose="02020603050405020304" pitchFamily="18" charset="0"/>
                <a:cs typeface="Times New Roman" panose="02020603050405020304" pitchFamily="18" charset="0"/>
              </a:rPr>
              <a:t>tesisatların</a:t>
            </a:r>
            <a:r>
              <a:rPr lang="tr-TR" sz="2400" spc="-10" dirty="0">
                <a:ea typeface="Times New Roman" panose="02020603050405020304" pitchFamily="18" charset="0"/>
                <a:cs typeface="Times New Roman" panose="02020603050405020304" pitchFamily="18" charset="0"/>
              </a:rPr>
              <a:t> kullanımına izin verilmemelidir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64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a:t>
            </a:r>
            <a:r>
              <a:rPr lang="es-ES" sz="2400" b="1" dirty="0">
                <a:solidFill>
                  <a:srgbClr val="FF0000"/>
                </a:solidFill>
              </a:rPr>
              <a:t>Dedektörü ve Doğalgaz Dedektörünün Sahip Olması Gereken Özellikler</a:t>
            </a:r>
          </a:p>
        </p:txBody>
      </p:sp>
      <p:sp>
        <p:nvSpPr>
          <p:cNvPr id="7" name="Dikdörtgen 6"/>
          <p:cNvSpPr/>
          <p:nvPr/>
        </p:nvSpPr>
        <p:spPr>
          <a:xfrm>
            <a:off x="355600" y="993718"/>
            <a:ext cx="8470900" cy="5262979"/>
          </a:xfrm>
          <a:prstGeom prst="rect">
            <a:avLst/>
          </a:prstGeom>
        </p:spPr>
        <p:txBody>
          <a:bodyPr wrap="square">
            <a:spAutoFit/>
          </a:bodyPr>
          <a:lstStyle/>
          <a:p>
            <a:pPr algn="just">
              <a:spcAft>
                <a:spcPts val="0"/>
              </a:spcAft>
            </a:pPr>
            <a:r>
              <a:rPr lang="tr-TR" sz="2400" spc="-10" dirty="0">
                <a:ea typeface="Times New Roman" panose="02020603050405020304" pitchFamily="18" charset="0"/>
                <a:cs typeface="Times New Roman" panose="02020603050405020304" pitchFamily="18" charset="0"/>
              </a:rPr>
              <a:t>Karbon monoksit gazının ortamda belirli bir seviyeye ulaşması durumunda veya herhangi bir gaz kaçağı durumunda alarm veren </a:t>
            </a:r>
            <a:r>
              <a:rPr lang="tr-TR" sz="2400" spc="-10" dirty="0" err="1">
                <a:ea typeface="Times New Roman" panose="02020603050405020304" pitchFamily="18" charset="0"/>
                <a:cs typeface="Times New Roman" panose="02020603050405020304" pitchFamily="18" charset="0"/>
              </a:rPr>
              <a:t>sensörler</a:t>
            </a:r>
            <a:r>
              <a:rPr lang="tr-TR" sz="2400" spc="-10" dirty="0">
                <a:ea typeface="Times New Roman" panose="02020603050405020304" pitchFamily="18" charset="0"/>
                <a:cs typeface="Times New Roman" panose="02020603050405020304" pitchFamily="18" charset="0"/>
              </a:rPr>
              <a:t> mevcuttur. Bu aygıtların kullanımının yaygınlaştırılması ve zorunlu hale getirilmesi, bu tür acıları yaşamamızın büyük ölçüde önüne geçecektir. Ancak bu cihazları seçerken ve montajında dikkat edilmesi gereken hususlar bulunmaktadır</a:t>
            </a:r>
            <a:r>
              <a:rPr lang="tr-TR" sz="2400" spc="-10" dirty="0" smtClean="0">
                <a:ea typeface="Times New Roman" panose="02020603050405020304" pitchFamily="18" charset="0"/>
                <a:cs typeface="Times New Roman" panose="02020603050405020304" pitchFamily="18" charset="0"/>
              </a:rPr>
              <a:t>.</a:t>
            </a:r>
          </a:p>
          <a:p>
            <a:pPr algn="just">
              <a:spcAft>
                <a:spcPts val="0"/>
              </a:spcAft>
            </a:pPr>
            <a:endParaRPr lang="tr-TR" sz="2400" spc="-10" dirty="0" smtClean="0">
              <a:ea typeface="Times New Roman" panose="02020603050405020304" pitchFamily="18" charset="0"/>
              <a:cs typeface="Times New Roman" panose="02020603050405020304" pitchFamily="18" charset="0"/>
            </a:endParaRPr>
          </a:p>
          <a:p>
            <a:pPr algn="just">
              <a:spcAft>
                <a:spcPts val="0"/>
              </a:spcAft>
            </a:pPr>
            <a:r>
              <a:rPr lang="tr-TR" sz="2400" spc="-10" dirty="0">
                <a:ea typeface="Times New Roman" panose="02020603050405020304" pitchFamily="18" charset="0"/>
                <a:cs typeface="Times New Roman" panose="02020603050405020304" pitchFamily="18" charset="0"/>
              </a:rPr>
              <a:t>Öncelikle bu cihazlar TS EN 50291 - TS EN 50270 ve TS EN 50194 standartlarına uygun olmalıdır. Ayrıca cihazların CE işaretli ve TSE Belgeli olmasına, tüketiciler azami dikkat göstermelidir. Ancak, EPDK tarafından çıkarılacak çerçeve bir düzenlemeyle, gerek karbondioksit gerekse doğalgaz kaçak </a:t>
            </a:r>
            <a:r>
              <a:rPr lang="tr-TR" sz="2400" spc="-10" dirty="0" err="1">
                <a:ea typeface="Times New Roman" panose="02020603050405020304" pitchFamily="18" charset="0"/>
                <a:cs typeface="Times New Roman" panose="02020603050405020304" pitchFamily="18" charset="0"/>
              </a:rPr>
              <a:t>dedektörlerinin</a:t>
            </a:r>
            <a:r>
              <a:rPr lang="tr-TR" sz="2400" spc="-10" dirty="0">
                <a:ea typeface="Times New Roman" panose="02020603050405020304" pitchFamily="18" charset="0"/>
                <a:cs typeface="Times New Roman" panose="02020603050405020304" pitchFamily="18" charset="0"/>
              </a:rPr>
              <a:t> bacalı doğalgaz kullanılan konutlarda zorunlu hale getirilmesi, çok daha büyük bir önem taşımaktadır.</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734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238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- 1</a:t>
            </a:r>
            <a:endParaRPr lang="es-ES" sz="2400" b="1" dirty="0">
              <a:solidFill>
                <a:srgbClr val="FF0000"/>
              </a:solidFill>
            </a:endParaRPr>
          </a:p>
        </p:txBody>
      </p:sp>
      <p:sp>
        <p:nvSpPr>
          <p:cNvPr id="7" name="Dikdörtgen 6"/>
          <p:cNvSpPr/>
          <p:nvPr/>
        </p:nvSpPr>
        <p:spPr>
          <a:xfrm>
            <a:off x="355600" y="904818"/>
            <a:ext cx="8470900" cy="4524315"/>
          </a:xfrm>
          <a:prstGeom prst="rect">
            <a:avLst/>
          </a:prstGeom>
        </p:spPr>
        <p:txBody>
          <a:bodyPr wrap="square">
            <a:spAutoFit/>
          </a:bodyPr>
          <a:lstStyle/>
          <a:p>
            <a:pPr algn="just">
              <a:spcAft>
                <a:spcPts val="0"/>
              </a:spcAft>
            </a:pPr>
            <a:r>
              <a:rPr lang="tr-TR" sz="2400" spc="-10" dirty="0">
                <a:ea typeface="Times New Roman" panose="02020603050405020304" pitchFamily="18" charset="0"/>
                <a:cs typeface="Times New Roman" panose="02020603050405020304" pitchFamily="18" charset="0"/>
              </a:rPr>
              <a:t>Ortamdaki karbon monoksit konsantrasyonu 50 </a:t>
            </a:r>
            <a:r>
              <a:rPr lang="tr-TR" sz="2400" spc="-10" dirty="0" err="1">
                <a:ea typeface="Times New Roman" panose="02020603050405020304" pitchFamily="18" charset="0"/>
                <a:cs typeface="Times New Roman" panose="02020603050405020304" pitchFamily="18" charset="0"/>
              </a:rPr>
              <a:t>ppm</a:t>
            </a:r>
            <a:r>
              <a:rPr lang="tr-TR" sz="2400" spc="-10" dirty="0">
                <a:ea typeface="Times New Roman" panose="02020603050405020304" pitchFamily="18" charset="0"/>
                <a:cs typeface="Times New Roman" panose="02020603050405020304" pitchFamily="18" charset="0"/>
              </a:rPr>
              <a:t> in üzerine çıktığında insan sağlığı için tehlike arz etmekte, 100 </a:t>
            </a:r>
            <a:r>
              <a:rPr lang="tr-TR" sz="2400" spc="-10" dirty="0" err="1">
                <a:ea typeface="Times New Roman" panose="02020603050405020304" pitchFamily="18" charset="0"/>
                <a:cs typeface="Times New Roman" panose="02020603050405020304" pitchFamily="18" charset="0"/>
              </a:rPr>
              <a:t>ppm‘in</a:t>
            </a:r>
            <a:r>
              <a:rPr lang="tr-TR" sz="2400" spc="-10" dirty="0">
                <a:ea typeface="Times New Roman" panose="02020603050405020304" pitchFamily="18" charset="0"/>
                <a:cs typeface="Times New Roman" panose="02020603050405020304" pitchFamily="18" charset="0"/>
              </a:rPr>
              <a:t> üzerine çıktığında kişileri komaya sokacak kadar etkili olmaktadır. Ortamdaki karbon monoksit konsantrasyonu 400 </a:t>
            </a:r>
            <a:r>
              <a:rPr lang="tr-TR" sz="2400" spc="-10" dirty="0" err="1">
                <a:ea typeface="Times New Roman" panose="02020603050405020304" pitchFamily="18" charset="0"/>
                <a:cs typeface="Times New Roman" panose="02020603050405020304" pitchFamily="18" charset="0"/>
              </a:rPr>
              <a:t>ppm‘den</a:t>
            </a:r>
            <a:r>
              <a:rPr lang="tr-TR" sz="2400" spc="-10" dirty="0">
                <a:ea typeface="Times New Roman" panose="02020603050405020304" pitchFamily="18" charset="0"/>
                <a:cs typeface="Times New Roman" panose="02020603050405020304" pitchFamily="18" charset="0"/>
              </a:rPr>
              <a:t> fazla olur ve müdahale etmede gecikilirse ölümle karşılaşılabilmektedir.</a:t>
            </a:r>
          </a:p>
          <a:p>
            <a:pPr algn="just">
              <a:spcAft>
                <a:spcPts val="0"/>
              </a:spcAft>
            </a:pPr>
            <a:r>
              <a:rPr lang="tr-TR" sz="2400" spc="-10" dirty="0">
                <a:ea typeface="Times New Roman" panose="02020603050405020304" pitchFamily="18" charset="0"/>
                <a:cs typeface="Times New Roman" panose="02020603050405020304" pitchFamily="18" charset="0"/>
              </a:rPr>
              <a:t>Bu nedenle CO alarm cihazları ortamdaki CO konsantrasyonu 50 </a:t>
            </a:r>
            <a:r>
              <a:rPr lang="tr-TR" sz="2400" spc="-10" dirty="0" err="1">
                <a:ea typeface="Times New Roman" panose="02020603050405020304" pitchFamily="18" charset="0"/>
                <a:cs typeface="Times New Roman" panose="02020603050405020304" pitchFamily="18" charset="0"/>
              </a:rPr>
              <a:t>ppm‘i</a:t>
            </a:r>
            <a:r>
              <a:rPr lang="tr-TR" sz="2400" spc="-10" dirty="0">
                <a:ea typeface="Times New Roman" panose="02020603050405020304" pitchFamily="18" charset="0"/>
                <a:cs typeface="Times New Roman" panose="02020603050405020304" pitchFamily="18" charset="0"/>
              </a:rPr>
              <a:t> geçtikten sonra yüksek sesle alarm (3,0 metrede 85 </a:t>
            </a:r>
            <a:r>
              <a:rPr lang="tr-TR" sz="2400" spc="-10" dirty="0" err="1">
                <a:ea typeface="Times New Roman" panose="02020603050405020304" pitchFamily="18" charset="0"/>
                <a:cs typeface="Times New Roman" panose="02020603050405020304" pitchFamily="18" charset="0"/>
              </a:rPr>
              <a:t>db</a:t>
            </a:r>
            <a:r>
              <a:rPr lang="tr-TR" sz="2400" spc="-10" dirty="0">
                <a:ea typeface="Times New Roman" panose="02020603050405020304" pitchFamily="18" charset="0"/>
                <a:cs typeface="Times New Roman" panose="02020603050405020304" pitchFamily="18" charset="0"/>
              </a:rPr>
              <a:t>) ve ışıklı ikaz verecek şekilde tasarlanmaktadır.</a:t>
            </a:r>
          </a:p>
          <a:p>
            <a:pPr algn="just">
              <a:spcAft>
                <a:spcPts val="0"/>
              </a:spcAft>
            </a:pPr>
            <a:r>
              <a:rPr lang="tr-TR" sz="2400" spc="-10" dirty="0">
                <a:ea typeface="Times New Roman" panose="02020603050405020304" pitchFamily="18" charset="0"/>
                <a:cs typeface="Times New Roman" panose="02020603050405020304" pitchFamily="18" charset="0"/>
              </a:rPr>
              <a:t>Doğrudan 220V şehir şebekesine bağlanabilen ya da 9V batarya ile çalışan tipleri mevcuttur. Hem şehir şebekesine bağlanabilen hem de elektrik kesintisinde bataryayı devreye sokarak kesintisiz bir şekilde hizmet sunabilecek </a:t>
            </a:r>
            <a:r>
              <a:rPr lang="tr-TR" sz="2400" spc="-10" dirty="0" err="1">
                <a:ea typeface="Times New Roman" panose="02020603050405020304" pitchFamily="18" charset="0"/>
                <a:cs typeface="Times New Roman" panose="02020603050405020304" pitchFamily="18" charset="0"/>
              </a:rPr>
              <a:t>dedektörlerde</a:t>
            </a:r>
            <a:r>
              <a:rPr lang="tr-TR" sz="2400" spc="-10" dirty="0">
                <a:ea typeface="Times New Roman" panose="02020603050405020304" pitchFamily="18" charset="0"/>
                <a:cs typeface="Times New Roman" panose="02020603050405020304" pitchFamily="18" charset="0"/>
              </a:rPr>
              <a:t> bulunmaktadır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816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- 2</a:t>
            </a:r>
            <a:endParaRPr lang="es-ES" sz="2400" b="1" dirty="0">
              <a:solidFill>
                <a:srgbClr val="FF0000"/>
              </a:solidFill>
            </a:endParaRPr>
          </a:p>
        </p:txBody>
      </p:sp>
      <p:sp>
        <p:nvSpPr>
          <p:cNvPr id="7" name="Dikdörtgen 6"/>
          <p:cNvSpPr/>
          <p:nvPr/>
        </p:nvSpPr>
        <p:spPr>
          <a:xfrm>
            <a:off x="355600" y="993718"/>
            <a:ext cx="8470900" cy="3046988"/>
          </a:xfrm>
          <a:prstGeom prst="rect">
            <a:avLst/>
          </a:prstGeom>
        </p:spPr>
        <p:txBody>
          <a:bodyPr wrap="square">
            <a:spAutoFit/>
          </a:bodyPr>
          <a:lstStyle/>
          <a:p>
            <a:pPr algn="just">
              <a:spcAft>
                <a:spcPts val="0"/>
              </a:spcAft>
            </a:pPr>
            <a:r>
              <a:rPr lang="tr-TR" sz="2400" spc="-10" dirty="0" smtClean="0">
                <a:ea typeface="Times New Roman" panose="02020603050405020304" pitchFamily="18" charset="0"/>
                <a:cs typeface="Times New Roman" panose="02020603050405020304" pitchFamily="18" charset="0"/>
              </a:rPr>
              <a:t>Yarı </a:t>
            </a:r>
            <a:r>
              <a:rPr lang="tr-TR" sz="2400" spc="-10" dirty="0">
                <a:ea typeface="Times New Roman" panose="02020603050405020304" pitchFamily="18" charset="0"/>
                <a:cs typeface="Times New Roman" panose="02020603050405020304" pitchFamily="18" charset="0"/>
              </a:rPr>
              <a:t>iletken sensörlü ya da elektrokimyasal </a:t>
            </a:r>
            <a:r>
              <a:rPr lang="tr-TR" sz="2400" spc="-10" dirty="0" err="1">
                <a:ea typeface="Times New Roman" panose="02020603050405020304" pitchFamily="18" charset="0"/>
                <a:cs typeface="Times New Roman" panose="02020603050405020304" pitchFamily="18" charset="0"/>
              </a:rPr>
              <a:t>sensör</a:t>
            </a:r>
            <a:r>
              <a:rPr lang="tr-TR" sz="2400" spc="-10" dirty="0">
                <a:ea typeface="Times New Roman" panose="02020603050405020304" pitchFamily="18" charset="0"/>
                <a:cs typeface="Times New Roman" panose="02020603050405020304" pitchFamily="18" charset="0"/>
              </a:rPr>
              <a:t> kullanılan tipleri bulunmaktadır. </a:t>
            </a:r>
            <a:r>
              <a:rPr lang="tr-TR" sz="2400" spc="-10" dirty="0" err="1">
                <a:ea typeface="Times New Roman" panose="02020603050405020304" pitchFamily="18" charset="0"/>
                <a:cs typeface="Times New Roman" panose="02020603050405020304" pitchFamily="18" charset="0"/>
              </a:rPr>
              <a:t>Reset</a:t>
            </a:r>
            <a:r>
              <a:rPr lang="tr-TR" sz="2400" spc="-10" dirty="0">
                <a:ea typeface="Times New Roman" panose="02020603050405020304" pitchFamily="18" charset="0"/>
                <a:cs typeface="Times New Roman" panose="02020603050405020304" pitchFamily="18" charset="0"/>
              </a:rPr>
              <a:t> düğmesine basılarak çalışıp çalışmadığı kullanıcı tarafından belirli periyotlarla test edilen tipleri olduğu gibi ayda bir otomatik olarak kendi kendini kontrol eden tipleri de bulunmaktadır.</a:t>
            </a:r>
          </a:p>
          <a:p>
            <a:pPr algn="just">
              <a:spcAft>
                <a:spcPts val="0"/>
              </a:spcAft>
            </a:pPr>
            <a:r>
              <a:rPr lang="tr-TR" sz="2400" spc="-10" dirty="0">
                <a:ea typeface="Times New Roman" panose="02020603050405020304" pitchFamily="18" charset="0"/>
                <a:cs typeface="Times New Roman" panose="02020603050405020304" pitchFamily="18" charset="0"/>
              </a:rPr>
              <a:t>CO </a:t>
            </a:r>
            <a:r>
              <a:rPr lang="tr-TR" sz="2400" spc="-10" dirty="0" err="1">
                <a:ea typeface="Times New Roman" panose="02020603050405020304" pitchFamily="18" charset="0"/>
                <a:cs typeface="Times New Roman" panose="02020603050405020304" pitchFamily="18" charset="0"/>
              </a:rPr>
              <a:t>dedektörü</a:t>
            </a:r>
            <a:r>
              <a:rPr lang="tr-TR" sz="2400" spc="-10" dirty="0">
                <a:ea typeface="Times New Roman" panose="02020603050405020304" pitchFamily="18" charset="0"/>
                <a:cs typeface="Times New Roman" panose="02020603050405020304" pitchFamily="18" charset="0"/>
              </a:rPr>
              <a:t> tavan seviyesinden 0-40 cm aşağıya yerleştirilmelidir.</a:t>
            </a:r>
          </a:p>
          <a:p>
            <a:pPr algn="just">
              <a:spcAft>
                <a:spcPts val="0"/>
              </a:spcAft>
            </a:pPr>
            <a:r>
              <a:rPr lang="tr-TR" sz="2400" spc="-10" dirty="0">
                <a:ea typeface="Times New Roman" panose="02020603050405020304" pitchFamily="18" charset="0"/>
                <a:cs typeface="Times New Roman" panose="02020603050405020304" pitchFamily="18" charset="0"/>
              </a:rPr>
              <a:t>Bu cihazlar TS EN 50291 - TS EN 50270 ve TS EN 50194 standartlarına uygun olmalıdır.</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68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Oluşumu</a:t>
            </a:r>
            <a:endParaRPr lang="tr-TR" sz="3600" b="1" dirty="0">
              <a:solidFill>
                <a:srgbClr val="FF0000"/>
              </a:solidFill>
            </a:endParaRPr>
          </a:p>
        </p:txBody>
      </p:sp>
      <p:sp>
        <p:nvSpPr>
          <p:cNvPr id="8" name="Dikdörtgen 7"/>
          <p:cNvSpPr/>
          <p:nvPr/>
        </p:nvSpPr>
        <p:spPr>
          <a:xfrm>
            <a:off x="444917" y="913031"/>
            <a:ext cx="8584784" cy="5262979"/>
          </a:xfrm>
          <a:prstGeom prst="rect">
            <a:avLst/>
          </a:prstGeom>
        </p:spPr>
        <p:txBody>
          <a:bodyPr wrap="square">
            <a:spAutoFit/>
          </a:bodyPr>
          <a:lstStyle/>
          <a:p>
            <a:pPr algn="just">
              <a:spcAft>
                <a:spcPts val="1200"/>
              </a:spcAft>
            </a:pPr>
            <a:r>
              <a:rPr lang="tr-TR" sz="2800" dirty="0" smtClean="0">
                <a:solidFill>
                  <a:srgbClr val="0000FF"/>
                </a:solidFill>
                <a:cs typeface="Times New Roman" panose="02020603050405020304" pitchFamily="18" charset="0"/>
              </a:rPr>
              <a:t>Fosil Kökenli Yakıtlarda</a:t>
            </a:r>
          </a:p>
          <a:p>
            <a:pPr algn="just">
              <a:spcAft>
                <a:spcPts val="1200"/>
              </a:spcAft>
            </a:pPr>
            <a:r>
              <a:rPr lang="tr-TR" sz="2400" dirty="0" smtClean="0">
                <a:cs typeface="Times New Roman" panose="02020603050405020304" pitchFamily="18" charset="0"/>
              </a:rPr>
              <a:t>Tam </a:t>
            </a:r>
            <a:r>
              <a:rPr lang="tr-TR" sz="2400" dirty="0">
                <a:cs typeface="Times New Roman" panose="02020603050405020304" pitchFamily="18" charset="0"/>
              </a:rPr>
              <a:t>yanma </a:t>
            </a:r>
            <a:r>
              <a:rPr lang="tr-TR" sz="2400" dirty="0" smtClean="0">
                <a:cs typeface="Times New Roman" panose="02020603050405020304" pitchFamily="18" charset="0"/>
              </a:rPr>
              <a:t>olmazsa, Karbondioksit </a:t>
            </a:r>
            <a:r>
              <a:rPr lang="tr-TR" sz="2400" dirty="0">
                <a:cs typeface="Times New Roman" panose="02020603050405020304" pitchFamily="18" charset="0"/>
              </a:rPr>
              <a:t>yerine </a:t>
            </a:r>
            <a:r>
              <a:rPr lang="tr-TR" sz="2400" dirty="0" err="1" smtClean="0">
                <a:cs typeface="Times New Roman" panose="02020603050405020304" pitchFamily="18" charset="0"/>
              </a:rPr>
              <a:t>karbonmonoksit</a:t>
            </a:r>
            <a:r>
              <a:rPr lang="tr-TR" sz="2400" dirty="0" smtClean="0">
                <a:cs typeface="Times New Roman" panose="02020603050405020304" pitchFamily="18" charset="0"/>
              </a:rPr>
              <a:t> </a:t>
            </a:r>
            <a:r>
              <a:rPr lang="tr-TR" sz="2400" dirty="0">
                <a:cs typeface="Times New Roman" panose="02020603050405020304" pitchFamily="18" charset="0"/>
              </a:rPr>
              <a:t>oluşur</a:t>
            </a:r>
            <a:r>
              <a:rPr lang="tr-TR" sz="2400" dirty="0" smtClean="0">
                <a:cs typeface="Times New Roman" panose="02020603050405020304" pitchFamily="18" charset="0"/>
              </a:rPr>
              <a:t>.</a:t>
            </a:r>
          </a:p>
          <a:p>
            <a:r>
              <a:rPr lang="tr-TR" sz="2400" dirty="0" smtClean="0">
                <a:cs typeface="Times New Roman" panose="02020603050405020304" pitchFamily="18" charset="0"/>
              </a:rPr>
              <a:t>C </a:t>
            </a:r>
            <a:r>
              <a:rPr lang="tr-TR" sz="2400" dirty="0">
                <a:cs typeface="Times New Roman" panose="02020603050405020304" pitchFamily="18" charset="0"/>
              </a:rPr>
              <a:t>+ 1/2O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CO</a:t>
            </a:r>
            <a:r>
              <a:rPr lang="tr-TR" sz="2400" baseline="-25000" dirty="0">
                <a:cs typeface="Times New Roman" panose="02020603050405020304" pitchFamily="18" charset="0"/>
              </a:rPr>
              <a:t> </a:t>
            </a:r>
            <a:endParaRPr lang="tr-TR" sz="2400" baseline="-25000" dirty="0" smtClean="0">
              <a:cs typeface="Times New Roman" panose="02020603050405020304" pitchFamily="18" charset="0"/>
            </a:endParaRPr>
          </a:p>
          <a:p>
            <a:endParaRPr lang="tr-TR" sz="2400" dirty="0">
              <a:cs typeface="Times New Roman" panose="02020603050405020304" pitchFamily="18" charset="0"/>
            </a:endParaRPr>
          </a:p>
          <a:p>
            <a:r>
              <a:rPr lang="tr-TR" sz="2400" dirty="0">
                <a:cs typeface="Times New Roman" panose="02020603050405020304" pitchFamily="18" charset="0"/>
              </a:rPr>
              <a:t>2H</a:t>
            </a:r>
            <a:r>
              <a:rPr lang="tr-TR" sz="2400" baseline="-25000" dirty="0">
                <a:cs typeface="Times New Roman" panose="02020603050405020304" pitchFamily="18" charset="0"/>
              </a:rPr>
              <a:t>2</a:t>
            </a:r>
            <a:r>
              <a:rPr lang="tr-TR" sz="2400" dirty="0">
                <a:cs typeface="Times New Roman" panose="02020603050405020304" pitchFamily="18" charset="0"/>
              </a:rPr>
              <a:t> + O</a:t>
            </a:r>
            <a:r>
              <a:rPr lang="tr-TR" sz="2400" baseline="-25000" dirty="0">
                <a:cs typeface="Times New Roman" panose="02020603050405020304" pitchFamily="18" charset="0"/>
              </a:rPr>
              <a:t>2</a:t>
            </a:r>
            <a:r>
              <a:rPr lang="tr-TR" sz="2400" dirty="0">
                <a:cs typeface="Times New Roman" panose="02020603050405020304" pitchFamily="18" charset="0"/>
              </a:rPr>
              <a:t>---- </a:t>
            </a:r>
            <a:r>
              <a:rPr lang="tr-TR" sz="2400" dirty="0" smtClean="0">
                <a:cs typeface="Times New Roman" panose="02020603050405020304" pitchFamily="18" charset="0"/>
              </a:rPr>
              <a:t>H</a:t>
            </a:r>
            <a:r>
              <a:rPr lang="tr-TR" sz="2400" baseline="-25000" dirty="0" smtClean="0">
                <a:cs typeface="Times New Roman" panose="02020603050405020304" pitchFamily="18" charset="0"/>
              </a:rPr>
              <a:t>2</a:t>
            </a:r>
            <a:r>
              <a:rPr lang="tr-TR" sz="2400" dirty="0" smtClean="0">
                <a:cs typeface="Times New Roman" panose="02020603050405020304" pitchFamily="18" charset="0"/>
              </a:rPr>
              <a:t>O</a:t>
            </a:r>
          </a:p>
          <a:p>
            <a:endParaRPr lang="tr-TR" sz="2400" dirty="0">
              <a:cs typeface="Times New Roman" panose="02020603050405020304" pitchFamily="18" charset="0"/>
            </a:endParaRPr>
          </a:p>
          <a:p>
            <a:r>
              <a:rPr lang="tr-TR" sz="2400" dirty="0">
                <a:cs typeface="Times New Roman" panose="02020603050405020304" pitchFamily="18" charset="0"/>
              </a:rPr>
              <a:t>CH</a:t>
            </a:r>
            <a:r>
              <a:rPr lang="tr-TR" sz="2400" baseline="-25000" dirty="0">
                <a:cs typeface="Times New Roman" panose="02020603050405020304" pitchFamily="18" charset="0"/>
              </a:rPr>
              <a:t>4 </a:t>
            </a:r>
            <a:r>
              <a:rPr lang="tr-TR" sz="2400" dirty="0">
                <a:cs typeface="Times New Roman" panose="02020603050405020304" pitchFamily="18" charset="0"/>
              </a:rPr>
              <a:t>+3/2O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CO</a:t>
            </a:r>
            <a:r>
              <a:rPr lang="tr-TR" sz="2400" dirty="0">
                <a:cs typeface="Times New Roman" panose="02020603050405020304" pitchFamily="18" charset="0"/>
              </a:rPr>
              <a:t> + 2H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metan</a:t>
            </a: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3</a:t>
            </a:r>
            <a:r>
              <a:rPr lang="tr-TR" sz="2400" dirty="0">
                <a:cs typeface="Times New Roman" panose="02020603050405020304" pitchFamily="18" charset="0"/>
              </a:rPr>
              <a:t>H</a:t>
            </a:r>
            <a:r>
              <a:rPr lang="tr-TR" sz="2400" baseline="-25000" dirty="0">
                <a:cs typeface="Times New Roman" panose="02020603050405020304" pitchFamily="18" charset="0"/>
              </a:rPr>
              <a:t>8</a:t>
            </a:r>
            <a:r>
              <a:rPr lang="tr-TR" sz="2400" dirty="0">
                <a:cs typeface="Times New Roman" panose="02020603050405020304" pitchFamily="18" charset="0"/>
              </a:rPr>
              <a:t> + 7/2O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3 CO</a:t>
            </a:r>
            <a:r>
              <a:rPr lang="tr-TR" sz="2400" baseline="-25000" dirty="0">
                <a:solidFill>
                  <a:srgbClr val="FF0000"/>
                </a:solidFill>
                <a:cs typeface="Times New Roman" panose="02020603050405020304" pitchFamily="18" charset="0"/>
              </a:rPr>
              <a:t> </a:t>
            </a:r>
            <a:r>
              <a:rPr lang="tr-TR" sz="2400" dirty="0">
                <a:cs typeface="Times New Roman" panose="02020603050405020304" pitchFamily="18" charset="0"/>
              </a:rPr>
              <a:t>+ 4 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err="1" smtClean="0">
                <a:cs typeface="Times New Roman" panose="02020603050405020304" pitchFamily="18" charset="0"/>
              </a:rPr>
              <a:t>propan</a:t>
            </a:r>
            <a:endParaRPr lang="tr-TR" sz="2400" dirty="0" smtClean="0">
              <a:cs typeface="Times New Roman" panose="02020603050405020304" pitchFamily="18" charset="0"/>
            </a:endParaRP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2</a:t>
            </a:r>
            <a:r>
              <a:rPr lang="tr-TR" sz="2400" dirty="0">
                <a:cs typeface="Times New Roman" panose="02020603050405020304" pitchFamily="18" charset="0"/>
              </a:rPr>
              <a:t>H</a:t>
            </a:r>
            <a:r>
              <a:rPr lang="tr-TR" sz="2400" baseline="-25000" dirty="0">
                <a:cs typeface="Times New Roman" panose="02020603050405020304" pitchFamily="18" charset="0"/>
              </a:rPr>
              <a:t>5</a:t>
            </a:r>
            <a:r>
              <a:rPr lang="tr-TR" sz="2400" dirty="0">
                <a:cs typeface="Times New Roman" panose="02020603050405020304" pitchFamily="18" charset="0"/>
              </a:rPr>
              <a:t>OH + 2 O2 ----- </a:t>
            </a:r>
            <a:r>
              <a:rPr lang="tr-TR" sz="2400" dirty="0">
                <a:solidFill>
                  <a:srgbClr val="FF0000"/>
                </a:solidFill>
                <a:cs typeface="Times New Roman" panose="02020603050405020304" pitchFamily="18" charset="0"/>
              </a:rPr>
              <a:t>2CO</a:t>
            </a:r>
            <a:r>
              <a:rPr lang="tr-TR" sz="2400" dirty="0">
                <a:cs typeface="Times New Roman" panose="02020603050405020304" pitchFamily="18" charset="0"/>
              </a:rPr>
              <a:t> + 3H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etanol</a:t>
            </a: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2</a:t>
            </a:r>
            <a:r>
              <a:rPr lang="tr-TR" sz="2400" dirty="0">
                <a:cs typeface="Times New Roman" panose="02020603050405020304" pitchFamily="18" charset="0"/>
              </a:rPr>
              <a:t>H</a:t>
            </a:r>
            <a:r>
              <a:rPr lang="tr-TR" sz="2400" baseline="-25000" dirty="0">
                <a:cs typeface="Times New Roman" panose="02020603050405020304" pitchFamily="18" charset="0"/>
              </a:rPr>
              <a:t>2</a:t>
            </a:r>
            <a:r>
              <a:rPr lang="tr-TR" sz="2400" dirty="0">
                <a:cs typeface="Times New Roman" panose="02020603050405020304" pitchFamily="18" charset="0"/>
              </a:rPr>
              <a:t>+ 3O2 ---- </a:t>
            </a:r>
            <a:r>
              <a:rPr lang="tr-TR" sz="2400" dirty="0">
                <a:solidFill>
                  <a:srgbClr val="FF0000"/>
                </a:solidFill>
                <a:cs typeface="Times New Roman" panose="02020603050405020304" pitchFamily="18" charset="0"/>
              </a:rPr>
              <a:t>2CO</a:t>
            </a:r>
            <a:r>
              <a:rPr lang="tr-TR" sz="2400" dirty="0">
                <a:cs typeface="Times New Roman" panose="02020603050405020304" pitchFamily="18" charset="0"/>
              </a:rPr>
              <a:t> + 2H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asetilen</a:t>
            </a:r>
            <a:endParaRPr lang="tr-TR" sz="2400" dirty="0">
              <a:cs typeface="Times New Roman" panose="02020603050405020304" pitchFamily="18" charset="0"/>
            </a:endParaRPr>
          </a:p>
        </p:txBody>
      </p:sp>
    </p:spTree>
    <p:extLst>
      <p:ext uri="{BB962C8B-B14F-4D97-AF65-F5344CB8AC3E}">
        <p14:creationId xmlns:p14="http://schemas.microsoft.com/office/powerpoint/2010/main" val="167603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- 3</a:t>
            </a:r>
            <a:endParaRPr lang="es-ES" sz="2400" b="1" dirty="0">
              <a:solidFill>
                <a:srgbClr val="FF0000"/>
              </a:solidFill>
            </a:endParaRPr>
          </a:p>
        </p:txBody>
      </p:sp>
      <p:pic>
        <p:nvPicPr>
          <p:cNvPr id="4" name="Picture 7" descr="karbonmonok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27101"/>
            <a:ext cx="7259856" cy="530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0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- 4</a:t>
            </a:r>
            <a:endParaRPr lang="es-ES" sz="2400" b="1" dirty="0">
              <a:solidFill>
                <a:srgbClr val="FF0000"/>
              </a:solidFill>
            </a:endParaRPr>
          </a:p>
        </p:txBody>
      </p:sp>
      <p:pic>
        <p:nvPicPr>
          <p:cNvPr id="8" name="Picture 5" descr="GD-220C-Karbonmonoksit-Detektoru-220V-A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0138"/>
            <a:ext cx="1752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edekt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6" y="1171576"/>
            <a:ext cx="14144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arbonmonoksit_Dedekto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171576"/>
            <a:ext cx="23050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49799_158474_DM3C4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1" y="1171576"/>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3833813" y="2971801"/>
            <a:ext cx="2917031" cy="461665"/>
          </a:xfrm>
          <a:prstGeom prst="rect">
            <a:avLst/>
          </a:prstGeom>
          <a:extLst/>
        </p:spPr>
        <p:txBody>
          <a:bodyPr vert="horz" lIns="91440" tIns="45720" rIns="91440" bIns="45720" rtlCol="0" anchor="ctr">
            <a:noAutofit/>
          </a:bodyPr>
          <a:lstStyle>
            <a:lvl1pPr>
              <a:lnSpc>
                <a:spcPct val="100000"/>
              </a:lnSpc>
              <a:spcBef>
                <a:spcPct val="0"/>
              </a:spcBef>
              <a:buNone/>
              <a:defRPr sz="2400" b="1" i="0" u="none">
                <a:solidFill>
                  <a:srgbClr val="FF0000"/>
                </a:solidFill>
                <a:latin typeface="+mj-lt"/>
                <a:ea typeface="+mj-ea"/>
                <a:cs typeface="+mj-cs"/>
              </a:defRPr>
            </a:lvl1pPr>
          </a:lstStyle>
          <a:p>
            <a:r>
              <a:rPr lang="tr-TR" dirty="0" smtClean="0">
                <a:solidFill>
                  <a:srgbClr val="0000FF"/>
                </a:solidFill>
                <a:latin typeface="+mn-lt"/>
              </a:rPr>
              <a:t>Elektrikli veya Pilli</a:t>
            </a:r>
            <a:endParaRPr lang="en-US" dirty="0">
              <a:solidFill>
                <a:srgbClr val="0000FF"/>
              </a:solidFill>
              <a:latin typeface="+mn-lt"/>
            </a:endParaRPr>
          </a:p>
        </p:txBody>
      </p:sp>
      <p:pic>
        <p:nvPicPr>
          <p:cNvPr id="13" name="Picture 14" descr="Smokerlyser Kişisel Karbonmonoksit Tes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4" y="3511550"/>
            <a:ext cx="2382837"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pic16f88_karbonmonoksit_alar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9" y="3835400"/>
            <a:ext cx="18002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21936201_tn9_0">
            <a:hlinkClick r:id="rId12" tooltip="karbonmonoksit dedektörü Soba+sohben v.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3835400"/>
            <a:ext cx="12239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3699671" y="5462885"/>
            <a:ext cx="3387724" cy="461665"/>
          </a:xfrm>
          <a:prstGeom prst="rect">
            <a:avLst/>
          </a:prstGeom>
          <a:extLst/>
        </p:spPr>
        <p:txBody>
          <a:bodyPr vert="horz" lIns="91440" tIns="45720" rIns="91440" bIns="45720" rtlCol="0" anchor="ctr">
            <a:noAutofit/>
          </a:bodyPr>
          <a:lstStyle>
            <a:defPPr>
              <a:defRPr lang="en-US"/>
            </a:defPPr>
            <a:lvl1pPr>
              <a:lnSpc>
                <a:spcPct val="100000"/>
              </a:lnSpc>
              <a:spcBef>
                <a:spcPct val="0"/>
              </a:spcBef>
              <a:buNone/>
              <a:defRPr sz="2400" b="1" i="0" u="none">
                <a:solidFill>
                  <a:srgbClr val="FF0000"/>
                </a:solidFill>
                <a:latin typeface="+mj-lt"/>
                <a:ea typeface="+mj-ea"/>
                <a:cs typeface="+mj-cs"/>
              </a:defRPr>
            </a:lvl1pPr>
          </a:lstStyle>
          <a:p>
            <a:r>
              <a:rPr lang="tr-TR" dirty="0" smtClean="0">
                <a:solidFill>
                  <a:srgbClr val="0000FF"/>
                </a:solidFill>
                <a:latin typeface="+mn-lt"/>
              </a:rPr>
              <a:t>Fiat Aralığı: 11- 80 TL</a:t>
            </a:r>
            <a:endParaRPr lang="en-US" dirty="0">
              <a:solidFill>
                <a:srgbClr val="0000FF"/>
              </a:solidFill>
              <a:latin typeface="+mn-lt"/>
            </a:endParaRPr>
          </a:p>
        </p:txBody>
      </p:sp>
      <p:pic>
        <p:nvPicPr>
          <p:cNvPr id="17" name="Picture 21" descr="21841752_tn9_0">
            <a:hlinkClick r:id="rId14" tooltip="BİFGAZ KARBONMONOKSİT ALARM DEDEKTÖRÜ 3YIL GARA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8126" y="3835401"/>
            <a:ext cx="1223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651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a:t>
            </a:r>
            <a:endParaRPr lang="es-ES" sz="2800" b="1" dirty="0">
              <a:solidFill>
                <a:srgbClr val="FF0000"/>
              </a:solidFill>
            </a:endParaRPr>
          </a:p>
        </p:txBody>
      </p:sp>
      <p:sp>
        <p:nvSpPr>
          <p:cNvPr id="30" name="Dikdörtgen 29"/>
          <p:cNvSpPr/>
          <p:nvPr/>
        </p:nvSpPr>
        <p:spPr>
          <a:xfrm>
            <a:off x="355600" y="993718"/>
            <a:ext cx="8470900" cy="830997"/>
          </a:xfrm>
          <a:prstGeom prst="rect">
            <a:avLst/>
          </a:prstGeom>
        </p:spPr>
        <p:txBody>
          <a:bodyPr wrap="square">
            <a:spAutoFit/>
          </a:bodyPr>
          <a:lstStyle/>
          <a:p>
            <a:pPr algn="just">
              <a:spcAft>
                <a:spcPts val="0"/>
              </a:spcAft>
            </a:pPr>
            <a:r>
              <a:rPr lang="tr-TR" sz="2400" spc="-10" dirty="0" smtClean="0">
                <a:ea typeface="Times New Roman" panose="02020603050405020304" pitchFamily="18" charset="0"/>
                <a:cs typeface="Times New Roman" panose="02020603050405020304" pitchFamily="18" charset="0"/>
              </a:rPr>
              <a:t>Baca  yüksekliğinin  yeterli  olması, baca  çekişini  iyileştireceğinden </a:t>
            </a:r>
            <a:r>
              <a:rPr lang="es-ES" sz="2400" spc="-10" dirty="0" smtClean="0">
                <a:ea typeface="Times New Roman" panose="02020603050405020304" pitchFamily="18" charset="0"/>
                <a:cs typeface="Times New Roman" panose="02020603050405020304" pitchFamily="18" charset="0"/>
              </a:rPr>
              <a:t>en az 3,5m ve en fazla 5m olmalı</a:t>
            </a:r>
            <a:r>
              <a:rPr lang="tr-TR" sz="2400" spc="-10" dirty="0" smtClean="0">
                <a:ea typeface="Times New Roman" panose="02020603050405020304" pitchFamily="18" charset="0"/>
                <a:cs typeface="Times New Roman" panose="02020603050405020304" pitchFamily="18" charset="0"/>
              </a:rPr>
              <a:t>.</a:t>
            </a:r>
          </a:p>
        </p:txBody>
      </p:sp>
      <p:pic>
        <p:nvPicPr>
          <p:cNvPr id="31" name="Resim 30"/>
          <p:cNvPicPr>
            <a:picLocks noChangeAspect="1"/>
          </p:cNvPicPr>
          <p:nvPr/>
        </p:nvPicPr>
        <p:blipFill rotWithShape="1">
          <a:blip r:embed="rId2"/>
          <a:srcRect l="27893" t="30546" r="27069" b="21567"/>
          <a:stretch/>
        </p:blipFill>
        <p:spPr>
          <a:xfrm>
            <a:off x="1452423" y="2126732"/>
            <a:ext cx="6428119" cy="3842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0257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a:t>
            </a:r>
            <a:endParaRPr lang="es-ES" sz="2800" b="1" dirty="0">
              <a:solidFill>
                <a:srgbClr val="FF0000"/>
              </a:solidFill>
            </a:endParaRPr>
          </a:p>
        </p:txBody>
      </p:sp>
      <p:sp>
        <p:nvSpPr>
          <p:cNvPr id="30" name="Dikdörtgen 29"/>
          <p:cNvSpPr/>
          <p:nvPr/>
        </p:nvSpPr>
        <p:spPr>
          <a:xfrm>
            <a:off x="355600" y="993718"/>
            <a:ext cx="8470900" cy="5093702"/>
          </a:xfrm>
          <a:prstGeom prst="rect">
            <a:avLst/>
          </a:prstGeom>
        </p:spPr>
        <p:txBody>
          <a:bodyPr wrap="square">
            <a:spAutoFit/>
          </a:bodyPr>
          <a:lstStyle/>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Sobalarda verimli bir yanma için etkili baca yüksekliği yeterli olmalıdır.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Etkili baca yüksekliği arttıkça baca çekim gücü de artar.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Yeterli  yükseklikte bacası olmayan sobalarda yanma için yeterli miktarda hava ve verimli bir yanma elde etmek zordur.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Bu tür sobalarda sık aralıklarla baca gazı tepmesi olur. </a:t>
            </a:r>
            <a:endParaRPr lang="tr-TR" sz="2500" spc="-10" dirty="0" smtClean="0">
              <a:ea typeface="Times New Roman" panose="02020603050405020304" pitchFamily="18" charset="0"/>
              <a:cs typeface="Times New Roman" panose="02020603050405020304" pitchFamily="18" charset="0"/>
            </a:endParaRP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Diğer taraftan baca yüksekliği arttıkça ısı ve  sürtünme kayıpları artar,</a:t>
            </a: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Bacada  gaz  yükselme  hızı  düşer  ve  bacada  nem  </a:t>
            </a:r>
            <a:r>
              <a:rPr lang="tr-TR" sz="2500" spc="-10" dirty="0" err="1">
                <a:ea typeface="Times New Roman" panose="02020603050405020304" pitchFamily="18" charset="0"/>
                <a:cs typeface="Times New Roman" panose="02020603050405020304" pitchFamily="18" charset="0"/>
              </a:rPr>
              <a:t>yoğuşması</a:t>
            </a:r>
            <a:r>
              <a:rPr lang="tr-TR" sz="2500" spc="-10" dirty="0">
                <a:ea typeface="Times New Roman" panose="02020603050405020304" pitchFamily="18" charset="0"/>
                <a:cs typeface="Times New Roman" panose="02020603050405020304" pitchFamily="18" charset="0"/>
              </a:rPr>
              <a:t>  meydana  gelir.</a:t>
            </a: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Uzun  bacalı  binalarda,  baca malzemesi olarak taş, tuğla veya paslanmaz çelik kullanılması tavsiye edilir. Böylece baca gazı içindeki nemin </a:t>
            </a:r>
            <a:r>
              <a:rPr lang="tr-TR" sz="2500" spc="-10" dirty="0" err="1">
                <a:ea typeface="Times New Roman" panose="02020603050405020304" pitchFamily="18" charset="0"/>
                <a:cs typeface="Times New Roman" panose="02020603050405020304" pitchFamily="18" charset="0"/>
              </a:rPr>
              <a:t>yoğuşması</a:t>
            </a:r>
            <a:r>
              <a:rPr lang="tr-TR" sz="2500" spc="-10" dirty="0">
                <a:ea typeface="Times New Roman" panose="02020603050405020304" pitchFamily="18" charset="0"/>
                <a:cs typeface="Times New Roman" panose="02020603050405020304" pitchFamily="18" charset="0"/>
              </a:rPr>
              <a:t> önlenir.</a:t>
            </a:r>
          </a:p>
        </p:txBody>
      </p:sp>
    </p:spTree>
    <p:extLst>
      <p:ext uri="{BB962C8B-B14F-4D97-AF65-F5344CB8AC3E}">
        <p14:creationId xmlns:p14="http://schemas.microsoft.com/office/powerpoint/2010/main" val="249718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-3</a:t>
            </a:r>
            <a:endParaRPr lang="es-ES" sz="2800" b="1" dirty="0">
              <a:solidFill>
                <a:srgbClr val="FF0000"/>
              </a:solidFill>
            </a:endParaRPr>
          </a:p>
        </p:txBody>
      </p:sp>
      <p:sp>
        <p:nvSpPr>
          <p:cNvPr id="30" name="Dikdörtgen 29"/>
          <p:cNvSpPr/>
          <p:nvPr/>
        </p:nvSpPr>
        <p:spPr>
          <a:xfrm>
            <a:off x="355600" y="993718"/>
            <a:ext cx="8470900" cy="2400657"/>
          </a:xfrm>
          <a:prstGeom prst="rect">
            <a:avLst/>
          </a:prstGeom>
        </p:spPr>
        <p:txBody>
          <a:bodyPr wrap="square">
            <a:spAutoFit/>
          </a:bodyPr>
          <a:lstStyle/>
          <a:p>
            <a:pPr algn="just">
              <a:spcAft>
                <a:spcPts val="0"/>
              </a:spcAft>
            </a:pPr>
            <a:r>
              <a:rPr lang="tr-TR" sz="2500" b="1" spc="-10" dirty="0" smtClean="0">
                <a:solidFill>
                  <a:srgbClr val="0000FF"/>
                </a:solidFill>
                <a:ea typeface="Times New Roman" panose="02020603050405020304" pitchFamily="18" charset="0"/>
                <a:cs typeface="Times New Roman" panose="02020603050405020304" pitchFamily="18" charset="0"/>
              </a:rPr>
              <a:t>Baca Çekiş Testi</a:t>
            </a:r>
            <a:endParaRPr lang="tr-TR" sz="2500" b="1" spc="-10" dirty="0">
              <a:solidFill>
                <a:srgbClr val="0000FF"/>
              </a:solidFill>
              <a:ea typeface="Times New Roman" panose="02020603050405020304" pitchFamily="18" charset="0"/>
              <a:cs typeface="Times New Roman" panose="02020603050405020304" pitchFamily="18" charset="0"/>
            </a:endParaRPr>
          </a:p>
          <a:p>
            <a:pPr algn="just">
              <a:spcAft>
                <a:spcPts val="0"/>
              </a:spcAft>
            </a:pPr>
            <a:r>
              <a:rPr lang="tr-TR" sz="2500" spc="-10" dirty="0">
                <a:ea typeface="Times New Roman" panose="02020603050405020304" pitchFamily="18" charset="0"/>
                <a:cs typeface="Times New Roman" panose="02020603050405020304" pitchFamily="18" charset="0"/>
              </a:rPr>
              <a:t>Baca çekiş testleri </a:t>
            </a:r>
            <a:r>
              <a:rPr lang="tr-TR" sz="2500" spc="-10" dirty="0" err="1">
                <a:ea typeface="Times New Roman" panose="02020603050405020304" pitchFamily="18" charset="0"/>
                <a:cs typeface="Times New Roman" panose="02020603050405020304" pitchFamily="18" charset="0"/>
              </a:rPr>
              <a:t>pitot</a:t>
            </a:r>
            <a:r>
              <a:rPr lang="tr-TR" sz="2500" spc="-10" dirty="0">
                <a:ea typeface="Times New Roman" panose="02020603050405020304" pitchFamily="18" charset="0"/>
                <a:cs typeface="Times New Roman" panose="02020603050405020304" pitchFamily="18" charset="0"/>
              </a:rPr>
              <a:t> tüpü ve dijital manometreden oluşan hız ölçüm cihazları ile ‘m/</a:t>
            </a:r>
            <a:r>
              <a:rPr lang="tr-TR" sz="2500" spc="-10" dirty="0" err="1">
                <a:ea typeface="Times New Roman" panose="02020603050405020304" pitchFamily="18" charset="0"/>
                <a:cs typeface="Times New Roman" panose="02020603050405020304" pitchFamily="18" charset="0"/>
              </a:rPr>
              <a:t>sn</a:t>
            </a:r>
            <a:r>
              <a:rPr lang="tr-TR" sz="2500" spc="-10" dirty="0">
                <a:ea typeface="Times New Roman" panose="02020603050405020304" pitchFamily="18" charset="0"/>
                <a:cs typeface="Times New Roman" panose="02020603050405020304" pitchFamily="18" charset="0"/>
              </a:rPr>
              <a:t>’ olarak veya  bir  başka tür  cihazla baca  çekişi  ‘</a:t>
            </a:r>
            <a:r>
              <a:rPr lang="tr-TR" sz="2500" spc="-10" dirty="0" err="1">
                <a:ea typeface="Times New Roman" panose="02020603050405020304" pitchFamily="18" charset="0"/>
                <a:cs typeface="Times New Roman" panose="02020603050405020304" pitchFamily="18" charset="0"/>
              </a:rPr>
              <a:t>mbar</a:t>
            </a:r>
            <a:r>
              <a:rPr lang="tr-TR" sz="2500" spc="-10" dirty="0">
                <a:ea typeface="Times New Roman" panose="02020603050405020304" pitchFamily="18" charset="0"/>
                <a:cs typeface="Times New Roman" panose="02020603050405020304" pitchFamily="18" charset="0"/>
              </a:rPr>
              <a:t>’  olarak ölçülür. Bu  derste, kullanımı  daha  yaygın  olan  bir  ölçüm  aletinin  kullanılışı  ve  testin  nasıl  yapıldığı anlatılacaktır</a:t>
            </a:r>
            <a:r>
              <a:rPr lang="tr-TR" sz="2500" spc="-10" dirty="0" smtClean="0">
                <a:ea typeface="Times New Roman" panose="02020603050405020304" pitchFamily="18" charset="0"/>
                <a:cs typeface="Times New Roman" panose="02020603050405020304" pitchFamily="18" charset="0"/>
              </a:rPr>
              <a:t>.</a:t>
            </a:r>
            <a:endParaRPr lang="tr-TR" sz="2500" spc="-10" dirty="0">
              <a:ea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05" r="18092"/>
          <a:stretch/>
        </p:blipFill>
        <p:spPr bwMode="auto">
          <a:xfrm>
            <a:off x="3403599" y="3585331"/>
            <a:ext cx="1917701" cy="2580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99" y="3394375"/>
            <a:ext cx="1943102" cy="2817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053" y="3858582"/>
            <a:ext cx="2811620" cy="203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9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-4</a:t>
            </a:r>
            <a:endParaRPr lang="es-ES" sz="2800" b="1" dirty="0">
              <a:solidFill>
                <a:srgbClr val="FF0000"/>
              </a:solidFill>
            </a:endParaRPr>
          </a:p>
        </p:txBody>
      </p:sp>
      <p:sp>
        <p:nvSpPr>
          <p:cNvPr id="7" name="4 İçerik Yer Tutucusu"/>
          <p:cNvSpPr txBox="1">
            <a:spLocks/>
          </p:cNvSpPr>
          <p:nvPr/>
        </p:nvSpPr>
        <p:spPr>
          <a:xfrm>
            <a:off x="266700" y="1344976"/>
            <a:ext cx="86897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Bacanın </a:t>
            </a:r>
            <a:r>
              <a:rPr lang="tr-TR" dirty="0"/>
              <a:t>çatı üzerindeki </a:t>
            </a:r>
            <a:r>
              <a:rPr lang="tr-TR" dirty="0" smtClean="0"/>
              <a:t>yüksekliği, </a:t>
            </a:r>
            <a:r>
              <a:rPr lang="tr-TR" dirty="0"/>
              <a:t>çatının en yüksek mahyasından </a:t>
            </a:r>
            <a:r>
              <a:rPr lang="tr-TR" dirty="0" smtClean="0"/>
              <a:t>en az 80 cm daha yüksekte yapılmalıdır.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2676277"/>
            <a:ext cx="7637929" cy="2664296"/>
          </a:xfrm>
          <a:prstGeom prst="rect">
            <a:avLst/>
          </a:prstGeom>
        </p:spPr>
      </p:pic>
    </p:spTree>
    <p:extLst>
      <p:ext uri="{BB962C8B-B14F-4D97-AF65-F5344CB8AC3E}">
        <p14:creationId xmlns:p14="http://schemas.microsoft.com/office/powerpoint/2010/main" val="55275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-5</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a:t>Bina çevresinde daha yüksek yapılar bulunuyorsa bu yapılarla baca arasında türbülans olmaması için en az 6 m uzakta olmalıdır.</a:t>
            </a:r>
            <a:endParaRPr lang="tr-TR"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6345" y="1943100"/>
            <a:ext cx="5230863" cy="4049646"/>
          </a:xfrm>
          <a:prstGeom prst="rect">
            <a:avLst/>
          </a:prstGeom>
          <a:noFill/>
        </p:spPr>
      </p:pic>
    </p:spTree>
    <p:extLst>
      <p:ext uri="{BB962C8B-B14F-4D97-AF65-F5344CB8AC3E}">
        <p14:creationId xmlns:p14="http://schemas.microsoft.com/office/powerpoint/2010/main" val="227664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-6</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Duman gazlarının akış hızının her noktada aynı olması için, baca </a:t>
            </a:r>
            <a:r>
              <a:rPr lang="tr-TR" dirty="0"/>
              <a:t>deliğinin boyutu tüm baca boyunca aynı olmalı; daralmalar olmamalıdır. </a:t>
            </a:r>
            <a:r>
              <a:rPr lang="tr-TR" dirty="0" smtClean="0"/>
              <a:t>Baca çapının en az 13 cm </a:t>
            </a:r>
            <a:r>
              <a:rPr lang="tr-TR" dirty="0"/>
              <a:t>o</a:t>
            </a:r>
            <a:r>
              <a:rPr lang="tr-TR" dirty="0" smtClean="0"/>
              <a:t>lması tavsiye edilir.</a:t>
            </a:r>
          </a:p>
          <a:p>
            <a:pPr marL="342900" lvl="1" indent="-342900" algn="just">
              <a:lnSpc>
                <a:spcPct val="100000"/>
              </a:lnSpc>
              <a:buFont typeface="Wingdings" pitchFamily="2" charset="2"/>
              <a:buChar char="ü"/>
            </a:pPr>
            <a:r>
              <a:rPr lang="tr-TR" dirty="0" smtClean="0"/>
              <a:t>Duman gazının soğuyarak ağırlaşması ve baca çekişinin kötüleşmesini önlemek için, bacanın geçtiği duvarın et kalınlığı en az 10 cm olmalı</a:t>
            </a:r>
            <a:r>
              <a:rPr lang="tr-TR" dirty="0"/>
              <a:t> </a:t>
            </a:r>
            <a:r>
              <a:rPr lang="tr-TR" dirty="0" smtClean="0"/>
              <a:t>- Erken soğuma</a:t>
            </a:r>
          </a:p>
          <a:p>
            <a:pPr marL="342900" lvl="1" indent="-342900" algn="just">
              <a:lnSpc>
                <a:spcPct val="100000"/>
              </a:lnSpc>
              <a:buFont typeface="Wingdings" pitchFamily="2" charset="2"/>
              <a:buChar char="ü"/>
            </a:pPr>
            <a:r>
              <a:rPr lang="tr-TR" dirty="0" smtClean="0"/>
              <a:t>Baca  gazının  soğuyarak  sızmasını  önlemek  için; baca  üzerinde  yarık  ve  çatlak olmamalı, baca iç yüzeyi pürüzsüz olmalıdır.</a:t>
            </a:r>
          </a:p>
          <a:p>
            <a:pPr marL="0" lvl="1" indent="0" algn="just">
              <a:lnSpc>
                <a:spcPct val="100000"/>
              </a:lnSpc>
              <a:buNone/>
            </a:pPr>
            <a:endParaRPr lang="tr-TR" dirty="0" smtClean="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35" y="4339986"/>
            <a:ext cx="2549799" cy="1962150"/>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4339986"/>
            <a:ext cx="2616200" cy="196215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237" y="4339243"/>
            <a:ext cx="2620564" cy="1962893"/>
          </a:xfrm>
          <a:prstGeom prst="rect">
            <a:avLst/>
          </a:prstGeom>
        </p:spPr>
      </p:pic>
    </p:spTree>
    <p:extLst>
      <p:ext uri="{BB962C8B-B14F-4D97-AF65-F5344CB8AC3E}">
        <p14:creationId xmlns:p14="http://schemas.microsoft.com/office/powerpoint/2010/main" val="1437888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-7</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Pencere </a:t>
            </a:r>
            <a:r>
              <a:rPr lang="tr-TR" dirty="0"/>
              <a:t>veya duvar delinerek soba borusundan baca oluşturulmuşsa bu tür bacalarda yükselen gazlar  meteorolojik değişikliklerden etkilenir. Gazların bacada yükselerek havaya atılmasını etkileyen en önemli  parametrelerden birisi baca gazı sıcaklığı ile hava sıcaklığı arasındaki farktır.</a:t>
            </a:r>
            <a:endParaRPr lang="tr-TR" dirty="0" smtClean="0"/>
          </a:p>
          <a:p>
            <a:pPr marL="342900" lvl="1" indent="-342900" algn="just">
              <a:lnSpc>
                <a:spcPct val="100000"/>
              </a:lnSpc>
              <a:buFont typeface="Wingdings" pitchFamily="2" charset="2"/>
              <a:buChar char="ü"/>
            </a:pPr>
            <a:endParaRPr lang="tr-TR" dirty="0" smtClean="0"/>
          </a:p>
          <a:p>
            <a:pPr marL="0" lvl="1" indent="0" algn="just">
              <a:lnSpc>
                <a:spcPct val="100000"/>
              </a:lnSpc>
              <a:buNone/>
            </a:pPr>
            <a:endParaRPr lang="tr-TR" dirty="0" smtClean="0"/>
          </a:p>
        </p:txBody>
      </p:sp>
      <p:pic>
        <p:nvPicPr>
          <p:cNvPr id="4" name="Resim 3"/>
          <p:cNvPicPr>
            <a:picLocks noChangeAspect="1"/>
          </p:cNvPicPr>
          <p:nvPr/>
        </p:nvPicPr>
        <p:blipFill rotWithShape="1">
          <a:blip r:embed="rId2"/>
          <a:srcRect l="27300" t="27245" r="27167" b="16065"/>
          <a:stretch/>
        </p:blipFill>
        <p:spPr>
          <a:xfrm>
            <a:off x="2262569" y="3131359"/>
            <a:ext cx="4455731" cy="3119011"/>
          </a:xfrm>
          <a:prstGeom prst="rect">
            <a:avLst/>
          </a:prstGeom>
          <a:ln>
            <a:noFill/>
          </a:ln>
          <a:effectLst>
            <a:softEdge rad="112500"/>
          </a:effectLst>
        </p:spPr>
      </p:pic>
    </p:spTree>
    <p:extLst>
      <p:ext uri="{BB962C8B-B14F-4D97-AF65-F5344CB8AC3E}">
        <p14:creationId xmlns:p14="http://schemas.microsoft.com/office/powerpoint/2010/main" val="64030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-8</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Baca gazının soğuyarak ağırlaşmasını ve baca tepmesini önlemek için; soba borusu pencere veya duvar delinerek uzatılmamalı. Uzatılmışsa hava ile temasta olan kısımları mutlaka yalıtılmalıdır.</a:t>
            </a:r>
          </a:p>
          <a:p>
            <a:pPr marL="0" lvl="1" indent="0" algn="just">
              <a:lnSpc>
                <a:spcPct val="100000"/>
              </a:lnSpc>
              <a:buNone/>
            </a:pPr>
            <a:endParaRPr lang="tr-TR" dirty="0" smtClean="0"/>
          </a:p>
        </p:txBody>
      </p:sp>
      <p:pic>
        <p:nvPicPr>
          <p:cNvPr id="6" name="Resim 5"/>
          <p:cNvPicPr>
            <a:picLocks noChangeAspect="1"/>
          </p:cNvPicPr>
          <p:nvPr/>
        </p:nvPicPr>
        <p:blipFill rotWithShape="1">
          <a:blip r:embed="rId2"/>
          <a:srcRect l="27399" t="31426" r="23110" b="18574"/>
          <a:stretch/>
        </p:blipFill>
        <p:spPr>
          <a:xfrm>
            <a:off x="1442647" y="2410015"/>
            <a:ext cx="6439436" cy="3657601"/>
          </a:xfrm>
          <a:prstGeom prst="rect">
            <a:avLst/>
          </a:prstGeom>
        </p:spPr>
      </p:pic>
    </p:spTree>
    <p:extLst>
      <p:ext uri="{BB962C8B-B14F-4D97-AF65-F5344CB8AC3E}">
        <p14:creationId xmlns:p14="http://schemas.microsoft.com/office/powerpoint/2010/main" val="74471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Gazı</a:t>
            </a:r>
            <a:endParaRPr lang="tr-TR" sz="3600" b="1" dirty="0">
              <a:solidFill>
                <a:srgbClr val="FF0000"/>
              </a:solidFill>
            </a:endParaRPr>
          </a:p>
        </p:txBody>
      </p:sp>
      <p:sp>
        <p:nvSpPr>
          <p:cNvPr id="2" name="Dikdörtgen 1"/>
          <p:cNvSpPr/>
          <p:nvPr/>
        </p:nvSpPr>
        <p:spPr>
          <a:xfrm>
            <a:off x="444500" y="993718"/>
            <a:ext cx="8470900" cy="4093428"/>
          </a:xfrm>
          <a:prstGeom prst="rect">
            <a:avLst/>
          </a:prstGeom>
        </p:spPr>
        <p:txBody>
          <a:bodyPr wrap="square">
            <a:spAutoFit/>
          </a:bodyPr>
          <a:lstStyle/>
          <a:p>
            <a:pPr algn="just">
              <a:spcAft>
                <a:spcPts val="0"/>
              </a:spcAft>
            </a:pPr>
            <a:r>
              <a:rPr lang="tr-TR" sz="2600" dirty="0" err="1" smtClean="0">
                <a:ea typeface="Times New Roman" panose="02020603050405020304" pitchFamily="18" charset="0"/>
              </a:rPr>
              <a:t>Karbonmonoksit</a:t>
            </a:r>
            <a:r>
              <a:rPr lang="tr-TR" sz="2600" dirty="0" smtClean="0">
                <a:ea typeface="Times New Roman" panose="02020603050405020304" pitchFamily="18" charset="0"/>
              </a:rPr>
              <a:t> gazı, </a:t>
            </a:r>
            <a:r>
              <a:rPr lang="tr-TR" sz="2600" dirty="0">
                <a:ea typeface="Times New Roman" panose="02020603050405020304" pitchFamily="18" charset="0"/>
              </a:rPr>
              <a:t>içinde karbon atomu bulunan yanıcı maddelerin (katı, sıvı, gaz) oksijen ile birleşerek yanması sonucu meydana çıkan bir atık gazdı</a:t>
            </a:r>
            <a:r>
              <a:rPr lang="tr-TR" sz="2600" spc="-60" dirty="0">
                <a:ea typeface="Times New Roman" panose="02020603050405020304" pitchFamily="18" charset="0"/>
              </a:rPr>
              <a:t>r</a:t>
            </a:r>
            <a:r>
              <a:rPr lang="tr-TR" sz="2600" dirty="0">
                <a:ea typeface="Times New Roman" panose="02020603050405020304" pitchFamily="18" charset="0"/>
              </a:rPr>
              <a:t>. </a:t>
            </a:r>
          </a:p>
          <a:p>
            <a:pPr marL="571500" indent="-571500" algn="just">
              <a:spcAft>
                <a:spcPts val="0"/>
              </a:spcAft>
              <a:buFont typeface="Wingdings" panose="05000000000000000000" pitchFamily="2" charset="2"/>
              <a:buChar char="ü"/>
            </a:pPr>
            <a:r>
              <a:rPr lang="tr-TR" sz="2600" dirty="0">
                <a:ea typeface="Times New Roman" panose="02020603050405020304" pitchFamily="18" charset="0"/>
              </a:rPr>
              <a:t>Eğer yanma işlemi standart şartlar altında olursa yanma </a:t>
            </a:r>
            <a:r>
              <a:rPr lang="tr-TR" sz="2600" dirty="0" smtClean="0">
                <a:ea typeface="Times New Roman" panose="02020603050405020304" pitchFamily="18" charset="0"/>
              </a:rPr>
              <a:t>"</a:t>
            </a:r>
            <a:r>
              <a:rPr lang="tr-TR" sz="2600" dirty="0" smtClean="0">
                <a:solidFill>
                  <a:srgbClr val="0000FF"/>
                </a:solidFill>
                <a:ea typeface="Times New Roman" panose="02020603050405020304" pitchFamily="18" charset="0"/>
              </a:rPr>
              <a:t>tam </a:t>
            </a:r>
            <a:r>
              <a:rPr lang="tr-TR" sz="2600" dirty="0">
                <a:solidFill>
                  <a:srgbClr val="0000FF"/>
                </a:solidFill>
                <a:ea typeface="Times New Roman" panose="02020603050405020304" pitchFamily="18" charset="0"/>
              </a:rPr>
              <a:t>yanma</a:t>
            </a:r>
            <a:r>
              <a:rPr lang="tr-TR" sz="2600" dirty="0">
                <a:ea typeface="Times New Roman" panose="02020603050405020304" pitchFamily="18" charset="0"/>
              </a:rPr>
              <a:t>” olarak adlandırılır ve yanma sonucu </a:t>
            </a:r>
            <a:r>
              <a:rPr lang="tr-TR" sz="2600" dirty="0" err="1" smtClean="0">
                <a:ea typeface="Times New Roman" panose="02020603050405020304" pitchFamily="18" charset="0"/>
              </a:rPr>
              <a:t>karbonmonoksit</a:t>
            </a:r>
            <a:r>
              <a:rPr lang="tr-TR" sz="2600" dirty="0" smtClean="0">
                <a:ea typeface="Times New Roman" panose="02020603050405020304" pitchFamily="18" charset="0"/>
              </a:rPr>
              <a:t>  </a:t>
            </a:r>
            <a:r>
              <a:rPr lang="tr-TR" sz="2600" dirty="0">
                <a:ea typeface="Times New Roman" panose="02020603050405020304" pitchFamily="18" charset="0"/>
              </a:rPr>
              <a:t>değil  </a:t>
            </a:r>
            <a:r>
              <a:rPr lang="tr-TR" sz="2600" dirty="0">
                <a:solidFill>
                  <a:srgbClr val="0000FF"/>
                </a:solidFill>
                <a:ea typeface="Times New Roman" panose="02020603050405020304" pitchFamily="18" charset="0"/>
              </a:rPr>
              <a:t>karbondioksit</a:t>
            </a:r>
            <a:r>
              <a:rPr lang="tr-TR" sz="2600" dirty="0">
                <a:ea typeface="Times New Roman" panose="02020603050405020304" pitchFamily="18" charset="0"/>
              </a:rPr>
              <a:t>  meydana  geli</a:t>
            </a:r>
            <a:r>
              <a:rPr lang="tr-TR" sz="2600" spc="-60" dirty="0">
                <a:ea typeface="Times New Roman" panose="02020603050405020304" pitchFamily="18" charset="0"/>
              </a:rPr>
              <a:t>r</a:t>
            </a:r>
            <a:r>
              <a:rPr lang="tr-TR" sz="2600" dirty="0">
                <a:ea typeface="Times New Roman" panose="02020603050405020304" pitchFamily="18" charset="0"/>
              </a:rPr>
              <a:t>.</a:t>
            </a:r>
          </a:p>
          <a:p>
            <a:pPr marL="571500" indent="-571500" algn="just">
              <a:spcAft>
                <a:spcPts val="0"/>
              </a:spcAft>
              <a:buFont typeface="Wingdings" panose="05000000000000000000" pitchFamily="2" charset="2"/>
              <a:buChar char="ü"/>
            </a:pPr>
            <a:r>
              <a:rPr lang="tr-TR" sz="2600" dirty="0">
                <a:ea typeface="Times New Roman" panose="02020603050405020304" pitchFamily="18" charset="0"/>
              </a:rPr>
              <a:t>Fakat  yanma  </a:t>
            </a:r>
            <a:r>
              <a:rPr lang="tr-TR" sz="2600" dirty="0">
                <a:solidFill>
                  <a:srgbClr val="0000FF"/>
                </a:solidFill>
                <a:ea typeface="Times New Roman" panose="02020603050405020304" pitchFamily="18" charset="0"/>
              </a:rPr>
              <a:t>tam yanma olmaz ise </a:t>
            </a:r>
            <a:r>
              <a:rPr lang="tr-TR" sz="2600" dirty="0">
                <a:ea typeface="Times New Roman" panose="02020603050405020304" pitchFamily="18" charset="0"/>
              </a:rPr>
              <a:t>yanma sonucu </a:t>
            </a:r>
            <a:r>
              <a:rPr lang="tr-TR" sz="2600" dirty="0" err="1" smtClean="0">
                <a:solidFill>
                  <a:srgbClr val="0000FF"/>
                </a:solidFill>
                <a:ea typeface="Times New Roman" panose="02020603050405020304" pitchFamily="18" charset="0"/>
              </a:rPr>
              <a:t>karbonmonoksit</a:t>
            </a:r>
            <a:r>
              <a:rPr lang="tr-TR" sz="2600" dirty="0" smtClean="0">
                <a:ea typeface="Times New Roman" panose="02020603050405020304" pitchFamily="18" charset="0"/>
              </a:rPr>
              <a:t>  gazı </a:t>
            </a:r>
            <a:r>
              <a:rPr lang="tr-TR" sz="2600" dirty="0">
                <a:ea typeface="Times New Roman" panose="02020603050405020304" pitchFamily="18" charset="0"/>
              </a:rPr>
              <a:t>açığa çıka</a:t>
            </a:r>
            <a:r>
              <a:rPr lang="tr-TR" sz="2600" spc="-60" dirty="0">
                <a:ea typeface="Times New Roman" panose="02020603050405020304" pitchFamily="18" charset="0"/>
              </a:rPr>
              <a:t>r</a:t>
            </a:r>
            <a:r>
              <a:rPr lang="tr-TR" sz="2600" dirty="0">
                <a:ea typeface="Times New Roman" panose="02020603050405020304" pitchFamily="18" charset="0"/>
              </a:rPr>
              <a:t>. </a:t>
            </a:r>
          </a:p>
          <a:p>
            <a:pPr marL="571500" indent="-571500" algn="just">
              <a:spcAft>
                <a:spcPts val="0"/>
              </a:spcAft>
              <a:buFont typeface="Wingdings" panose="05000000000000000000" pitchFamily="2" charset="2"/>
              <a:buChar char="ü"/>
            </a:pPr>
            <a:r>
              <a:rPr lang="tr-TR" sz="2600" spc="-75" dirty="0">
                <a:ea typeface="Times New Roman" panose="02020603050405020304" pitchFamily="18" charset="0"/>
              </a:rPr>
              <a:t>T</a:t>
            </a:r>
            <a:r>
              <a:rPr lang="tr-TR" sz="2600" dirty="0">
                <a:ea typeface="Times New Roman" panose="02020603050405020304" pitchFamily="18" charset="0"/>
              </a:rPr>
              <a:t>am yanma olmamasının temel sebeplerinden biri “</a:t>
            </a:r>
            <a:r>
              <a:rPr lang="tr-TR" sz="2600" dirty="0">
                <a:solidFill>
                  <a:srgbClr val="0000FF"/>
                </a:solidFill>
                <a:ea typeface="Times New Roman" panose="02020603050405020304" pitchFamily="18" charset="0"/>
              </a:rPr>
              <a:t>oksijen yetersizliği</a:t>
            </a:r>
            <a:r>
              <a:rPr lang="tr-TR" sz="2600" dirty="0">
                <a:ea typeface="Times New Roman" panose="02020603050405020304" pitchFamily="18" charset="0"/>
              </a:rPr>
              <a:t>” (</a:t>
            </a:r>
            <a:r>
              <a:rPr lang="tr-TR" sz="2600" dirty="0">
                <a:solidFill>
                  <a:srgbClr val="0000FF"/>
                </a:solidFill>
                <a:ea typeface="Times New Roman" panose="02020603050405020304" pitchFamily="18" charset="0"/>
              </a:rPr>
              <a:t>hava yetersizliği</a:t>
            </a:r>
            <a:r>
              <a:rPr lang="tr-TR" sz="2600" dirty="0">
                <a:ea typeface="Times New Roman" panose="02020603050405020304" pitchFamily="18" charset="0"/>
              </a:rPr>
              <a:t>)</a:t>
            </a:r>
            <a:r>
              <a:rPr lang="tr-TR" sz="2600" spc="25" dirty="0">
                <a:ea typeface="Times New Roman" panose="02020603050405020304" pitchFamily="18" charset="0"/>
              </a:rPr>
              <a:t>’</a:t>
            </a:r>
            <a:r>
              <a:rPr lang="tr-TR" sz="2600" dirty="0" err="1">
                <a:ea typeface="Times New Roman" panose="02020603050405020304" pitchFamily="18" charset="0"/>
              </a:rPr>
              <a:t>di</a:t>
            </a:r>
            <a:r>
              <a:rPr lang="tr-TR" sz="2600" spc="-60" dirty="0" err="1">
                <a:ea typeface="Times New Roman" panose="02020603050405020304" pitchFamily="18" charset="0"/>
              </a:rPr>
              <a:t>r</a:t>
            </a:r>
            <a:r>
              <a:rPr lang="tr-TR" sz="2600" dirty="0">
                <a:ea typeface="Times New Roman" panose="02020603050405020304" pitchFamily="18" charset="0"/>
              </a:rPr>
              <a:t>.</a:t>
            </a:r>
          </a:p>
        </p:txBody>
      </p:sp>
    </p:spTree>
    <p:extLst>
      <p:ext uri="{BB962C8B-B14F-4D97-AF65-F5344CB8AC3E}">
        <p14:creationId xmlns:p14="http://schemas.microsoft.com/office/powerpoint/2010/main" val="1655299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-9</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Rüzgarlı   havalarda   baca   tepmesini   ve   yağmur   suyunun   baca   içini   ıslatmasını önlemek için, bacada baca başlığı olmalıdır.</a:t>
            </a:r>
          </a:p>
          <a:p>
            <a:pPr marL="0" lvl="1" indent="0" algn="just">
              <a:lnSpc>
                <a:spcPct val="100000"/>
              </a:lnSpc>
              <a:buNone/>
            </a:pPr>
            <a:endParaRPr lang="tr-TR" dirty="0" smtClean="0"/>
          </a:p>
        </p:txBody>
      </p:sp>
      <p:pic>
        <p:nvPicPr>
          <p:cNvPr id="7" name="Resim 6"/>
          <p:cNvPicPr>
            <a:picLocks noChangeAspect="1"/>
          </p:cNvPicPr>
          <p:nvPr/>
        </p:nvPicPr>
        <p:blipFill rotWithShape="1">
          <a:blip r:embed="rId2"/>
          <a:srcRect l="21064" t="40097" r="21031" b="23460"/>
          <a:stretch/>
        </p:blipFill>
        <p:spPr>
          <a:xfrm>
            <a:off x="555870" y="2456509"/>
            <a:ext cx="8245230" cy="2917544"/>
          </a:xfrm>
          <a:prstGeom prst="rect">
            <a:avLst/>
          </a:prstGeom>
        </p:spPr>
      </p:pic>
    </p:spTree>
    <p:extLst>
      <p:ext uri="{BB962C8B-B14F-4D97-AF65-F5344CB8AC3E}">
        <p14:creationId xmlns:p14="http://schemas.microsoft.com/office/powerpoint/2010/main" val="991320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-10</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solidFill>
                  <a:srgbClr val="0000FF"/>
                </a:solidFill>
              </a:rPr>
              <a:t>Rüzgarın bina üzerine etkisi:</a:t>
            </a:r>
          </a:p>
          <a:p>
            <a:pPr marL="0" lvl="1" indent="0" algn="just">
              <a:lnSpc>
                <a:spcPct val="100000"/>
              </a:lnSpc>
              <a:buNone/>
            </a:pPr>
            <a:r>
              <a:rPr lang="tr-TR" sz="2300" dirty="0"/>
              <a:t>Rüzgarlı günlerde rüzgarın binaya çarptığı yöndeki cephede yüksek (pozitif) basınç, diğer cephede ise alçak (negatif) basınç oluşur. Rüzgarın estiği yöndeki duvarda yarık, çatlak veya boşluk ve pencerede camlar kırık ve çerçeve duvar veya çerçeve kanat arasında boşluk varsa  hava  buralardan  oda  içine  girmeye  çalışırken  diğer  yöndeki  duvardan  da  çıkmaya çalışır.  Rüzgarın  estiği  yöndeki  ve  diğer  yöndeki  bina  cephelerinde  yarık,  çatlak  veya boşluklar birbirine eşitse bu doğal baca çekişini pek etkilemez. Böyle bir  evde oturmak mümkün değildir. Rüzgarın estiği yönün tersi yönündeki cephede daha büyük boşluk, yarık, çatlak ve kırık cam varsa bina içindeki hava dışarı çıkmaya çalışır. Bu durumda oda içinde negatif basınç  seviyesi yükselir ve baca gibi doğal boşluklardan binaya hem baca içindeki gazlar ve hem de dışarıdan hava girmeye çalışır.</a:t>
            </a:r>
            <a:endParaRPr lang="tr-TR" sz="2300" dirty="0" smtClean="0"/>
          </a:p>
        </p:txBody>
      </p:sp>
    </p:spTree>
    <p:extLst>
      <p:ext uri="{BB962C8B-B14F-4D97-AF65-F5344CB8AC3E}">
        <p14:creationId xmlns:p14="http://schemas.microsoft.com/office/powerpoint/2010/main" val="940012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-11</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Odanın  hızla  soğumasını  ve  baca  çekişinin  kötüleşmesini  önlemek  için sobanın kurulu olduğu odadaki pencere ve kapının kırık camları tamir edilmelidir.</a:t>
            </a:r>
          </a:p>
          <a:p>
            <a:pPr marL="342900" lvl="1" indent="-342900" algn="just">
              <a:lnSpc>
                <a:spcPct val="100000"/>
              </a:lnSpc>
              <a:buFont typeface="Wingdings" pitchFamily="2" charset="2"/>
              <a:buChar char="ü"/>
            </a:pPr>
            <a:r>
              <a:rPr lang="tr-TR" dirty="0" smtClean="0"/>
              <a:t>Duman gazının soğuyarak oda içine sızmasını önlemek ve ısının sıcak  havayı dışarı atmamak için kapı ve pencere çerçevesi ile duvar arasında yarık, çatlak, boşluk olmamalı, varsa dışarıdan sızdırmaz olması sağlanmalıdır.</a:t>
            </a:r>
          </a:p>
          <a:p>
            <a:pPr marL="342900" lvl="1" indent="-342900" algn="just">
              <a:lnSpc>
                <a:spcPct val="100000"/>
              </a:lnSpc>
              <a:buFont typeface="Wingdings" pitchFamily="2" charset="2"/>
              <a:buChar char="ü"/>
            </a:pPr>
            <a:r>
              <a:rPr lang="tr-TR" dirty="0" smtClean="0"/>
              <a:t>Isının  sıcak  havayı  dışarıya  atmamak  için  çerçeve /kanat  arası  hava  sızdırmaz olarak yapılmalıdır.</a:t>
            </a:r>
          </a:p>
        </p:txBody>
      </p:sp>
    </p:spTree>
    <p:extLst>
      <p:ext uri="{BB962C8B-B14F-4D97-AF65-F5344CB8AC3E}">
        <p14:creationId xmlns:p14="http://schemas.microsoft.com/office/powerpoint/2010/main" val="2792546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-12</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Odanın  hızla  soğumasını  ve  baca  çekişinin  kötüleşmesini  önlemek  için sobanın kurulu olduğu odadaki pencere ve kapının kırık camları tamir edilmelidir.</a:t>
            </a:r>
          </a:p>
          <a:p>
            <a:pPr marL="342900" lvl="1" indent="-342900" algn="just">
              <a:lnSpc>
                <a:spcPct val="100000"/>
              </a:lnSpc>
              <a:buFont typeface="Wingdings" pitchFamily="2" charset="2"/>
              <a:buChar char="ü"/>
            </a:pPr>
            <a:r>
              <a:rPr lang="tr-TR" dirty="0" smtClean="0"/>
              <a:t>Duman gazının soğuyarak oda içine sızmasını önlemek ve ısının sıcak  havayı dışarı atmamak için kapı ve pencere çerçevesi ile duvar arasında yarık, çatlak, boşluk olmamalı, varsa dışarıdan sızdırmaz olması sağlanmalıdır.</a:t>
            </a:r>
          </a:p>
          <a:p>
            <a:pPr marL="342900" lvl="1" indent="-342900" algn="just">
              <a:lnSpc>
                <a:spcPct val="100000"/>
              </a:lnSpc>
              <a:buFont typeface="Wingdings" pitchFamily="2" charset="2"/>
              <a:buChar char="ü"/>
            </a:pPr>
            <a:r>
              <a:rPr lang="tr-TR" dirty="0" smtClean="0"/>
              <a:t>Isının  sıcak  havayı  dışarıya  atmamak  için  çerçeve /kanat  arası  hava  sızdırmaz olarak yapılmalıdır.</a:t>
            </a:r>
          </a:p>
          <a:p>
            <a:pPr marL="342900" lvl="1" indent="-342900" algn="just">
              <a:lnSpc>
                <a:spcPct val="100000"/>
              </a:lnSpc>
              <a:buFont typeface="Wingdings" pitchFamily="2" charset="2"/>
              <a:buChar char="ü"/>
            </a:pPr>
            <a:r>
              <a:rPr lang="tr-TR" dirty="0" smtClean="0"/>
              <a:t>Geceleri sobanın kısık yakılmasından ve cam kenarlarındaki hava  kaçaklarından dolayı oda hızla soğur, kaçaklar tamir edilmelidir.</a:t>
            </a:r>
          </a:p>
          <a:p>
            <a:pPr marL="342900" lvl="1" indent="-342900" algn="just">
              <a:lnSpc>
                <a:spcPct val="100000"/>
              </a:lnSpc>
              <a:buFont typeface="Wingdings" pitchFamily="2" charset="2"/>
              <a:buChar char="ü"/>
            </a:pPr>
            <a:r>
              <a:rPr lang="tr-TR" dirty="0" smtClean="0"/>
              <a:t>Duvarlarda  yarık,  çatlak  varsa  kış  gelmeden  önce  mutlaka  dışarıdan  tamir edilmelidir.</a:t>
            </a:r>
          </a:p>
        </p:txBody>
      </p:sp>
    </p:spTree>
    <p:extLst>
      <p:ext uri="{BB962C8B-B14F-4D97-AF65-F5344CB8AC3E}">
        <p14:creationId xmlns:p14="http://schemas.microsoft.com/office/powerpoint/2010/main" val="57767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-13</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Beton  bloklar  sıcaklık  değişiminden  etkilendiğinden,  beton  olan  dairenin  çatısı hava ile doğrudan temas halinde ise mutlaka yalıtılmalıdır.</a:t>
            </a:r>
          </a:p>
        </p:txBody>
      </p:sp>
      <p:pic>
        <p:nvPicPr>
          <p:cNvPr id="4" name="Resim 3"/>
          <p:cNvPicPr>
            <a:picLocks noChangeAspect="1"/>
          </p:cNvPicPr>
          <p:nvPr/>
        </p:nvPicPr>
        <p:blipFill rotWithShape="1">
          <a:blip r:embed="rId2"/>
          <a:srcRect l="29676" t="29006" r="27563" b="16769"/>
          <a:stretch/>
        </p:blipFill>
        <p:spPr>
          <a:xfrm>
            <a:off x="2591728" y="2194775"/>
            <a:ext cx="5563673" cy="3966693"/>
          </a:xfrm>
          <a:prstGeom prst="rect">
            <a:avLst/>
          </a:prstGeom>
        </p:spPr>
      </p:pic>
    </p:spTree>
    <p:extLst>
      <p:ext uri="{BB962C8B-B14F-4D97-AF65-F5344CB8AC3E}">
        <p14:creationId xmlns:p14="http://schemas.microsoft.com/office/powerpoint/2010/main" val="176825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-14</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Sobanın Daire İçine Yerleştirilmesi</a:t>
            </a:r>
          </a:p>
          <a:p>
            <a:pPr marL="0" lvl="1" indent="0" algn="just">
              <a:lnSpc>
                <a:spcPct val="100000"/>
              </a:lnSpc>
              <a:buNone/>
            </a:pPr>
            <a:r>
              <a:rPr lang="tr-TR" dirty="0"/>
              <a:t>TSE belgeli, bağlantı yerleri ve açılıp kapanan kapakları sızdırmasız, üstten yakmalı soba kurulurken dikey boru arka ve yan duvarlardan 0.96-1.5 m. uzakta olmalıdır. Dikey boru arka duvara yakın olursa odanın ısınması için kullanılacak ısı dışarı atılmış olur. Dikey boru duvardan 1.5 metreden fazla uzak olursa sobalarda baca çekişi düşer ve baca gazı tepmesi sık olur. Soba kurarken fazla dirsekten kaçınılmalı ve zorunlu  olmadıkça ikiden fazla dirsek kullanılmamalıdır.  Dirsek  sayısı  arttıkça  sobada  baca  gazı  çekiş  gücü  azalır  ve  yanma verimliliği düşer</a:t>
            </a:r>
            <a:r>
              <a:rPr lang="tr-TR" dirty="0" smtClean="0"/>
              <a:t>.</a:t>
            </a:r>
            <a:r>
              <a:rPr lang="tr-TR" dirty="0"/>
              <a:t> </a:t>
            </a:r>
          </a:p>
          <a:p>
            <a:pPr marL="0" lvl="1" indent="0" algn="just">
              <a:lnSpc>
                <a:spcPct val="100000"/>
              </a:lnSpc>
              <a:buNone/>
            </a:pPr>
            <a:r>
              <a:rPr lang="tr-TR" dirty="0"/>
              <a:t>Yatay borular bacaya doğru %10 eğimle yükseltilmelidir. Böylece bacada yoğunlaşan nemin sobaya doğru akması sağlanabilir.</a:t>
            </a:r>
            <a:endParaRPr lang="tr-TR" dirty="0" smtClean="0"/>
          </a:p>
        </p:txBody>
      </p:sp>
    </p:spTree>
    <p:extLst>
      <p:ext uri="{BB962C8B-B14F-4D97-AF65-F5344CB8AC3E}">
        <p14:creationId xmlns:p14="http://schemas.microsoft.com/office/powerpoint/2010/main" val="2265254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-15</a:t>
            </a:r>
            <a:endParaRPr lang="es-ES" sz="2800" b="1" dirty="0">
              <a:solidFill>
                <a:srgbClr val="FF0000"/>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98" y="1444759"/>
            <a:ext cx="6820483" cy="433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73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-16</a:t>
            </a:r>
            <a:endParaRPr lang="es-ES" sz="2800" b="1" dirty="0">
              <a:solidFill>
                <a:srgbClr val="FF0000"/>
              </a:solidFill>
            </a:endParaRPr>
          </a:p>
        </p:txBody>
      </p:sp>
      <p:graphicFrame>
        <p:nvGraphicFramePr>
          <p:cNvPr id="4" name="Nesne 3"/>
          <p:cNvGraphicFramePr>
            <a:graphicFrameLocks noChangeAspect="1"/>
          </p:cNvGraphicFramePr>
          <p:nvPr>
            <p:extLst>
              <p:ext uri="{D42A27DB-BD31-4B8C-83A1-F6EECF244321}">
                <p14:modId xmlns:p14="http://schemas.microsoft.com/office/powerpoint/2010/main" val="2497136979"/>
              </p:ext>
            </p:extLst>
          </p:nvPr>
        </p:nvGraphicFramePr>
        <p:xfrm>
          <a:off x="2730500" y="3662072"/>
          <a:ext cx="3339604" cy="2459328"/>
        </p:xfrm>
        <a:graphic>
          <a:graphicData uri="http://schemas.openxmlformats.org/presentationml/2006/ole">
            <mc:AlternateContent xmlns:mc="http://schemas.openxmlformats.org/markup-compatibility/2006">
              <mc:Choice xmlns:v="urn:schemas-microsoft-com:vml" Requires="v">
                <p:oleObj spid="_x0000_s3128" name="Bit Eşlem Resmi" r:id="rId3" imgW="4285714" imgH="3772427" progId="Paint.Picture">
                  <p:embed/>
                </p:oleObj>
              </mc:Choice>
              <mc:Fallback>
                <p:oleObj name="Bit Eşlem Resmi" r:id="rId3" imgW="4285714" imgH="377242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3662072"/>
                        <a:ext cx="3339604" cy="2459328"/>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3813883240"/>
              </p:ext>
            </p:extLst>
          </p:nvPr>
        </p:nvGraphicFramePr>
        <p:xfrm>
          <a:off x="1523089" y="972896"/>
          <a:ext cx="5715911" cy="2478839"/>
        </p:xfrm>
        <a:graphic>
          <a:graphicData uri="http://schemas.openxmlformats.org/presentationml/2006/ole">
            <mc:AlternateContent xmlns:mc="http://schemas.openxmlformats.org/markup-compatibility/2006">
              <mc:Choice xmlns:v="urn:schemas-microsoft-com:vml" Requires="v">
                <p:oleObj spid="_x0000_s3129" name="Bit Eşlem Resmi" r:id="rId5" imgW="3734321" imgH="1619476" progId="Paint.Picture">
                  <p:embed/>
                </p:oleObj>
              </mc:Choice>
              <mc:Fallback>
                <p:oleObj name="Bit Eşlem Resmi" r:id="rId5" imgW="3734321" imgH="161947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089" y="972896"/>
                        <a:ext cx="5715911" cy="2478839"/>
                      </a:xfrm>
                      <a:prstGeom prst="rect">
                        <a:avLst/>
                      </a:prstGeom>
                      <a:noFill/>
                    </p:spPr>
                  </p:pic>
                </p:oleObj>
              </mc:Fallback>
            </mc:AlternateContent>
          </a:graphicData>
        </a:graphic>
      </p:graphicFrame>
    </p:spTree>
    <p:extLst>
      <p:ext uri="{BB962C8B-B14F-4D97-AF65-F5344CB8AC3E}">
        <p14:creationId xmlns:p14="http://schemas.microsoft.com/office/powerpoint/2010/main" val="2546737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-17</a:t>
            </a:r>
            <a:endParaRPr lang="es-ES" sz="2800" b="1" dirty="0">
              <a:solidFill>
                <a:srgbClr val="FF0000"/>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91012956"/>
              </p:ext>
            </p:extLst>
          </p:nvPr>
        </p:nvGraphicFramePr>
        <p:xfrm>
          <a:off x="279401" y="1943100"/>
          <a:ext cx="3099068" cy="2885128"/>
        </p:xfrm>
        <a:graphic>
          <a:graphicData uri="http://schemas.openxmlformats.org/presentationml/2006/ole">
            <mc:AlternateContent xmlns:mc="http://schemas.openxmlformats.org/markup-compatibility/2006">
              <mc:Choice xmlns:v="urn:schemas-microsoft-com:vml" Requires="v">
                <p:oleObj spid="_x0000_s2106" name="Bit Eşlem Resmi" r:id="rId3" imgW="3029373" imgH="3200000" progId="PBrush">
                  <p:embed/>
                </p:oleObj>
              </mc:Choice>
              <mc:Fallback>
                <p:oleObj name="Bit Eşlem Resmi" r:id="rId3" imgW="3029373" imgH="3200000" progId="PBrush">
                  <p:embed/>
                  <p:pic>
                    <p:nvPicPr>
                      <p:cNvPr id="0" name="Nesn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1" y="1943100"/>
                        <a:ext cx="3099068" cy="2885128"/>
                      </a:xfrm>
                      <a:prstGeom prst="rect">
                        <a:avLst/>
                      </a:prstGeom>
                      <a:noFill/>
                      <a:ln>
                        <a:noFill/>
                      </a:ln>
                    </p:spPr>
                  </p:pic>
                </p:oleObj>
              </mc:Fallback>
            </mc:AlternateContent>
          </a:graphicData>
        </a:graphic>
      </p:graphicFrame>
      <p:graphicFrame>
        <p:nvGraphicFramePr>
          <p:cNvPr id="3" name="Nesne 2"/>
          <p:cNvGraphicFramePr>
            <a:graphicFrameLocks noChangeAspect="1"/>
          </p:cNvGraphicFramePr>
          <p:nvPr>
            <p:extLst>
              <p:ext uri="{D42A27DB-BD31-4B8C-83A1-F6EECF244321}">
                <p14:modId xmlns:p14="http://schemas.microsoft.com/office/powerpoint/2010/main" val="3606012474"/>
              </p:ext>
            </p:extLst>
          </p:nvPr>
        </p:nvGraphicFramePr>
        <p:xfrm>
          <a:off x="3536949" y="1943100"/>
          <a:ext cx="5425499" cy="2874963"/>
        </p:xfrm>
        <a:graphic>
          <a:graphicData uri="http://schemas.openxmlformats.org/presentationml/2006/ole">
            <mc:AlternateContent xmlns:mc="http://schemas.openxmlformats.org/markup-compatibility/2006">
              <mc:Choice xmlns:v="urn:schemas-microsoft-com:vml" Requires="v">
                <p:oleObj spid="_x0000_s2107" name="Bit Eşlem Resmi" r:id="rId5" imgW="5866667" imgH="4029637" progId="PBrush">
                  <p:embed/>
                </p:oleObj>
              </mc:Choice>
              <mc:Fallback>
                <p:oleObj name="Bit Eşlem Resmi" r:id="rId5" imgW="5866667" imgH="4029637" progId="PBrush">
                  <p:embed/>
                  <p:pic>
                    <p:nvPicPr>
                      <p:cNvPr id="0" name="Nesn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49" y="1943100"/>
                        <a:ext cx="5425499" cy="2874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92417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-18</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Soba Borusunun Bacaya Fazla Sokulmasının </a:t>
            </a:r>
            <a:r>
              <a:rPr lang="tr-TR" b="1" dirty="0" smtClean="0">
                <a:solidFill>
                  <a:srgbClr val="0000FF"/>
                </a:solidFill>
              </a:rPr>
              <a:t>Zararları</a:t>
            </a:r>
            <a:endParaRPr lang="tr-TR" b="1" dirty="0">
              <a:solidFill>
                <a:srgbClr val="0000FF"/>
              </a:solidFill>
            </a:endParaRPr>
          </a:p>
          <a:p>
            <a:pPr marL="0" lvl="1" indent="0" algn="just">
              <a:lnSpc>
                <a:spcPct val="100000"/>
              </a:lnSpc>
              <a:buNone/>
            </a:pPr>
            <a:r>
              <a:rPr lang="tr-TR" dirty="0"/>
              <a:t>Soba  borusu  bacaya  fazla  sokulmamalıdır.  Soba  borusu  bacanın  kesit  alanını daraltmamalıdır.  Daraltılmış bacalarda baca gazı akışı zorlaşır. Dolayısıyla baca çekişi ve yakıtın  yanma  verimi  düşer.  Daralan  bacalarda  sobaya  yeterli  hava  girişi  güçleştiğinden yakma ve yanma zorlaşır. Eksik yanmadan dolayı baca gazı içinde kurum, katran, </a:t>
            </a:r>
            <a:r>
              <a:rPr lang="tr-TR" dirty="0" err="1"/>
              <a:t>kreosote</a:t>
            </a:r>
            <a:r>
              <a:rPr lang="tr-TR" dirty="0"/>
              <a:t> ve is miktarı artar. Bu durum da soba borusu ve baca üzerinde tıkanmaya neden olur. Özellikle geceleri  ve  rüzgarlı  havalarda  daralan  bacalı  sobalarda  baca  tepmesi  sık  olur.  Buda zehirlenmelere neden olur.</a:t>
            </a:r>
            <a:endParaRPr lang="tr-TR" dirty="0" smtClean="0"/>
          </a:p>
        </p:txBody>
      </p:sp>
    </p:spTree>
    <p:extLst>
      <p:ext uri="{BB962C8B-B14F-4D97-AF65-F5344CB8AC3E}">
        <p14:creationId xmlns:p14="http://schemas.microsoft.com/office/powerpoint/2010/main" val="388675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24" t="26937" r="22056" b="14789"/>
          <a:stretch/>
        </p:blipFill>
        <p:spPr bwMode="auto">
          <a:xfrm>
            <a:off x="391732" y="853404"/>
            <a:ext cx="8409905" cy="426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Alt Başlık"/>
          <p:cNvSpPr txBox="1">
            <a:spLocks/>
          </p:cNvSpPr>
          <p:nvPr/>
        </p:nvSpPr>
        <p:spPr>
          <a:xfrm>
            <a:off x="391732" y="5332211"/>
            <a:ext cx="8409905" cy="712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smtClean="0"/>
              <a:t>Duman Gazlarında </a:t>
            </a:r>
            <a:r>
              <a:rPr lang="tr-TR" dirty="0" smtClean="0">
                <a:cs typeface="Times New Roman" panose="02020603050405020304" pitchFamily="18" charset="0"/>
              </a:rPr>
              <a:t>CO, CO</a:t>
            </a:r>
            <a:r>
              <a:rPr lang="tr-TR" baseline="-25000" dirty="0" smtClean="0">
                <a:cs typeface="Times New Roman" panose="02020603050405020304" pitchFamily="18" charset="0"/>
              </a:rPr>
              <a:t>2</a:t>
            </a:r>
            <a:r>
              <a:rPr lang="tr-TR" dirty="0">
                <a:cs typeface="Times New Roman" panose="02020603050405020304" pitchFamily="18" charset="0"/>
              </a:rPr>
              <a:t> ,</a:t>
            </a:r>
            <a:r>
              <a:rPr lang="tr-TR" dirty="0" smtClean="0">
                <a:cs typeface="Times New Roman" panose="02020603050405020304" pitchFamily="18" charset="0"/>
              </a:rPr>
              <a:t> O</a:t>
            </a:r>
            <a:r>
              <a:rPr lang="tr-TR" baseline="-25000" dirty="0" smtClean="0">
                <a:cs typeface="Times New Roman" panose="02020603050405020304" pitchFamily="18" charset="0"/>
              </a:rPr>
              <a:t>2</a:t>
            </a:r>
            <a:r>
              <a:rPr lang="tr-TR" dirty="0" smtClean="0"/>
              <a:t> İlişkisi</a:t>
            </a:r>
          </a:p>
        </p:txBody>
      </p:sp>
    </p:spTree>
    <p:extLst>
      <p:ext uri="{BB962C8B-B14F-4D97-AF65-F5344CB8AC3E}">
        <p14:creationId xmlns:p14="http://schemas.microsoft.com/office/powerpoint/2010/main" val="1386456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-19</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Soba Borusunun Bacaya Fazla Sokulmasının </a:t>
            </a:r>
            <a:r>
              <a:rPr lang="tr-TR" b="1" dirty="0" smtClean="0">
                <a:solidFill>
                  <a:srgbClr val="0000FF"/>
                </a:solidFill>
              </a:rPr>
              <a:t>Zararları</a:t>
            </a:r>
            <a:endParaRPr lang="tr-TR" b="1" dirty="0">
              <a:solidFill>
                <a:srgbClr val="0000FF"/>
              </a:solidFill>
            </a:endParaRPr>
          </a:p>
        </p:txBody>
      </p:sp>
      <p:pic>
        <p:nvPicPr>
          <p:cNvPr id="4" name="Resim 3"/>
          <p:cNvPicPr>
            <a:picLocks noChangeAspect="1"/>
          </p:cNvPicPr>
          <p:nvPr/>
        </p:nvPicPr>
        <p:blipFill rotWithShape="1">
          <a:blip r:embed="rId2"/>
          <a:srcRect l="28092" t="27245" r="29742" b="29093"/>
          <a:stretch/>
        </p:blipFill>
        <p:spPr>
          <a:xfrm>
            <a:off x="1066262" y="1816100"/>
            <a:ext cx="7256207" cy="4224270"/>
          </a:xfrm>
          <a:prstGeom prst="rect">
            <a:avLst/>
          </a:prstGeom>
        </p:spPr>
      </p:pic>
    </p:spTree>
    <p:extLst>
      <p:ext uri="{BB962C8B-B14F-4D97-AF65-F5344CB8AC3E}">
        <p14:creationId xmlns:p14="http://schemas.microsoft.com/office/powerpoint/2010/main" val="725691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-20</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err="1">
                <a:solidFill>
                  <a:srgbClr val="0000FF"/>
                </a:solidFill>
              </a:rPr>
              <a:t>İnversiyonlu</a:t>
            </a:r>
            <a:r>
              <a:rPr lang="tr-TR" b="1" dirty="0">
                <a:solidFill>
                  <a:srgbClr val="0000FF"/>
                </a:solidFill>
              </a:rPr>
              <a:t> Havaların Bacalar Üzerine </a:t>
            </a:r>
            <a:r>
              <a:rPr lang="tr-TR" b="1" dirty="0" smtClean="0">
                <a:solidFill>
                  <a:srgbClr val="0000FF"/>
                </a:solidFill>
              </a:rPr>
              <a:t>Etkisi</a:t>
            </a:r>
          </a:p>
          <a:p>
            <a:pPr marL="0" lvl="1" indent="0" algn="just">
              <a:lnSpc>
                <a:spcPct val="100000"/>
              </a:lnSpc>
              <a:buNone/>
            </a:pPr>
            <a:r>
              <a:rPr lang="tr-TR" dirty="0" err="1"/>
              <a:t>İnversiyonlu</a:t>
            </a:r>
            <a:r>
              <a:rPr lang="tr-TR" dirty="0"/>
              <a:t> günlerde hava sıcaklığı yükseklikle artar. Atmosferde </a:t>
            </a:r>
            <a:r>
              <a:rPr lang="tr-TR" dirty="0" err="1"/>
              <a:t>inversiyon</a:t>
            </a:r>
            <a:r>
              <a:rPr lang="tr-TR" dirty="0"/>
              <a:t> genelde yüksek basınçlı ve sakin  rüzgarlı günlerde gerçekleşir. </a:t>
            </a:r>
            <a:r>
              <a:rPr lang="tr-TR" dirty="0" err="1"/>
              <a:t>İnversiyonlu</a:t>
            </a:r>
            <a:r>
              <a:rPr lang="tr-TR" dirty="0"/>
              <a:t> günlerde bacalarda iyi bir gaz çekişi elde etmek çok zordur.  </a:t>
            </a:r>
            <a:r>
              <a:rPr lang="tr-TR" dirty="0" err="1"/>
              <a:t>İnversiyonlu</a:t>
            </a:r>
            <a:r>
              <a:rPr lang="tr-TR" dirty="0"/>
              <a:t> günlerde baca gazı genelde dumanlı görülür ve gazlar  yükselme  yerine  aşağı  doğru  gitmek  ister.  Sobada  yanma  zor  gerçekleşir.  Çünkü atmosferik şartlar baca gazının yukarı doğru değil de aşağıya doğru gitmeye zorlar. Yüksek binalarla çevrili  şehirdeki az katlı evlerin çevresinde </a:t>
            </a:r>
            <a:r>
              <a:rPr lang="tr-TR" dirty="0" err="1"/>
              <a:t>inversiyon</a:t>
            </a:r>
            <a:r>
              <a:rPr lang="tr-TR" dirty="0"/>
              <a:t> daha sık meydana gelir. Yine dağlarla çevrili bir vadideki şehirde sabah ve akşam saatlerinde </a:t>
            </a:r>
            <a:r>
              <a:rPr lang="tr-TR" dirty="0" err="1"/>
              <a:t>inversiyon</a:t>
            </a:r>
            <a:r>
              <a:rPr lang="tr-TR" dirty="0"/>
              <a:t> sık  aralıklarla meydana gelir.</a:t>
            </a:r>
          </a:p>
        </p:txBody>
      </p:sp>
    </p:spTree>
    <p:extLst>
      <p:ext uri="{BB962C8B-B14F-4D97-AF65-F5344CB8AC3E}">
        <p14:creationId xmlns:p14="http://schemas.microsoft.com/office/powerpoint/2010/main" val="792491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-21</a:t>
            </a:r>
            <a:endParaRPr lang="es-ES" sz="2800" b="1" dirty="0">
              <a:solidFill>
                <a:srgbClr val="FF0000"/>
              </a:solidFill>
            </a:endParaRPr>
          </a:p>
        </p:txBody>
      </p:sp>
      <p:sp>
        <p:nvSpPr>
          <p:cNvPr id="5" name="4 İçerik Yer Tutucusu"/>
          <p:cNvSpPr txBox="1">
            <a:spLocks/>
          </p:cNvSpPr>
          <p:nvPr/>
        </p:nvSpPr>
        <p:spPr>
          <a:xfrm>
            <a:off x="368300" y="8877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err="1">
                <a:solidFill>
                  <a:srgbClr val="0000FF"/>
                </a:solidFill>
              </a:rPr>
              <a:t>İnversiyonlu</a:t>
            </a:r>
            <a:r>
              <a:rPr lang="tr-TR" b="1" dirty="0">
                <a:solidFill>
                  <a:srgbClr val="0000FF"/>
                </a:solidFill>
              </a:rPr>
              <a:t> Havaların Bacalar Üzerine </a:t>
            </a:r>
            <a:r>
              <a:rPr lang="tr-TR" b="1" dirty="0" smtClean="0">
                <a:solidFill>
                  <a:srgbClr val="0000FF"/>
                </a:solidFill>
              </a:rPr>
              <a:t>Etkisi</a:t>
            </a:r>
          </a:p>
          <a:p>
            <a:pPr marL="342900" lvl="1" indent="-342900" algn="just">
              <a:lnSpc>
                <a:spcPct val="100000"/>
              </a:lnSpc>
              <a:buFont typeface="Wingdings" pitchFamily="2" charset="2"/>
              <a:buChar char="ü"/>
            </a:pPr>
            <a:r>
              <a:rPr lang="tr-TR" sz="2300" dirty="0" err="1"/>
              <a:t>İnversiyonlu</a:t>
            </a:r>
            <a:r>
              <a:rPr lang="tr-TR" sz="2300" dirty="0"/>
              <a:t> günlerde sobanın kurulu olduğu odanın kapının tabanı açık olursa daha iyi bir baca çekişi elde edilebilir.</a:t>
            </a:r>
          </a:p>
          <a:p>
            <a:pPr marL="342900" lvl="1" indent="-342900" algn="just">
              <a:lnSpc>
                <a:spcPct val="100000"/>
              </a:lnSpc>
              <a:buFont typeface="Wingdings" pitchFamily="2" charset="2"/>
              <a:buChar char="ü"/>
            </a:pPr>
            <a:r>
              <a:rPr lang="tr-TR" sz="2300" dirty="0" smtClean="0"/>
              <a:t>Kış  </a:t>
            </a:r>
            <a:r>
              <a:rPr lang="tr-TR" sz="2300" dirty="0"/>
              <a:t>aylarında  </a:t>
            </a:r>
            <a:r>
              <a:rPr lang="tr-TR" sz="2300" dirty="0" err="1"/>
              <a:t>inversiyonlu</a:t>
            </a:r>
            <a:r>
              <a:rPr lang="tr-TR" sz="2300" dirty="0"/>
              <a:t>  günler  halka  duyurulmalıdır. Halkın sağlığının korunması için soba yakılmasında sınırlamalar getirilmelidir.</a:t>
            </a:r>
          </a:p>
          <a:p>
            <a:pPr marL="342900" lvl="1" indent="-342900" algn="just">
              <a:lnSpc>
                <a:spcPct val="100000"/>
              </a:lnSpc>
              <a:buFont typeface="Wingdings" pitchFamily="2" charset="2"/>
              <a:buChar char="ü"/>
            </a:pPr>
            <a:r>
              <a:rPr lang="tr-TR" sz="2300" dirty="0"/>
              <a:t>Belli saatlerde (sabah 5-9 ile akşam 4-9 arası) özellikle kömür, odun veya </a:t>
            </a:r>
            <a:r>
              <a:rPr lang="tr-TR" sz="2300" dirty="0" err="1"/>
              <a:t>fuel-oil</a:t>
            </a:r>
            <a:r>
              <a:rPr lang="tr-TR" sz="2300" dirty="0"/>
              <a:t> yakılması yasaklanmalıdır.</a:t>
            </a:r>
          </a:p>
        </p:txBody>
      </p:sp>
      <p:pic>
        <p:nvPicPr>
          <p:cNvPr id="4" name="Picture 2" descr="https://encrypted-tbn0.gstatic.com/images?q=tbn:ANd9GcQ8uZnQzr2NsroG0F1BkyA9eII7nQ8SKCa04oTUciPZ9yGNbHvY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46" y="4021054"/>
            <a:ext cx="3273168" cy="2186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314" y="4021054"/>
            <a:ext cx="4821885" cy="21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618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-22</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Basit Baca Çekiş Deneyi</a:t>
            </a:r>
            <a:endParaRPr lang="tr-TR" b="1" dirty="0" smtClean="0">
              <a:solidFill>
                <a:srgbClr val="0000FF"/>
              </a:solidFill>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40" y="1963252"/>
            <a:ext cx="8263049" cy="348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20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- 1</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0" lvl="1" indent="0" algn="just">
              <a:lnSpc>
                <a:spcPct val="100000"/>
              </a:lnSpc>
              <a:spcBef>
                <a:spcPts val="1200"/>
              </a:spcBef>
              <a:buNone/>
            </a:pPr>
            <a:r>
              <a:rPr lang="tr-TR" dirty="0" err="1"/>
              <a:t>Karbonmonoksit</a:t>
            </a:r>
            <a:r>
              <a:rPr lang="tr-TR" dirty="0"/>
              <a:t> zehirlenmelerinin sebebi olan </a:t>
            </a:r>
            <a:r>
              <a:rPr lang="tr-TR" dirty="0" err="1"/>
              <a:t>karbonmonoksit</a:t>
            </a:r>
            <a:r>
              <a:rPr lang="tr-TR" dirty="0"/>
              <a:t> (CO) oluşum kaynakları, alınacak basit önlemlerle ortadan kaldırılabilir. </a:t>
            </a:r>
          </a:p>
          <a:p>
            <a:pPr marL="0" lvl="1" indent="0" algn="just">
              <a:lnSpc>
                <a:spcPct val="100000"/>
              </a:lnSpc>
              <a:spcBef>
                <a:spcPts val="1200"/>
              </a:spcBef>
              <a:buNone/>
            </a:pPr>
            <a:r>
              <a:rPr lang="tr-TR" dirty="0"/>
              <a:t>Karbon monoksit kaynaklarının sebebi ve oluşumu, hangi tedbirler ile bertaraf edilebileceği açık ve net olarak  belirtilmeli ve duyurulmalıdır. Halk bu konuda bilinçlendirilmelidir. </a:t>
            </a:r>
          </a:p>
          <a:p>
            <a:pPr marL="0" lvl="1" indent="0" algn="just">
              <a:lnSpc>
                <a:spcPct val="100000"/>
              </a:lnSpc>
              <a:spcBef>
                <a:spcPts val="1200"/>
              </a:spcBef>
              <a:buNone/>
            </a:pPr>
            <a:r>
              <a:rPr lang="tr-TR" dirty="0" smtClean="0"/>
              <a:t>Esas </a:t>
            </a:r>
            <a:r>
              <a:rPr lang="tr-TR" dirty="0"/>
              <a:t>mesele halkın bilinçlendirilmesinin yanında kazalara yol açmayacak önlemleri belirleyip kazayı meydana getirecek teknik, ihmal ve unutkanlık sonuçlarını ortadan kaldırmaktır.</a:t>
            </a:r>
            <a:endParaRPr lang="tr-TR" dirty="0" smtClean="0"/>
          </a:p>
        </p:txBody>
      </p:sp>
    </p:spTree>
    <p:extLst>
      <p:ext uri="{BB962C8B-B14F-4D97-AF65-F5344CB8AC3E}">
        <p14:creationId xmlns:p14="http://schemas.microsoft.com/office/powerpoint/2010/main" val="458834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- 2</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457200" lvl="1" indent="-457200" algn="just">
              <a:lnSpc>
                <a:spcPct val="100000"/>
              </a:lnSpc>
              <a:spcBef>
                <a:spcPts val="1200"/>
              </a:spcBef>
              <a:buFont typeface="+mj-lt"/>
              <a:buAutoNum type="arabicPeriod"/>
            </a:pPr>
            <a:r>
              <a:rPr lang="tr-TR" sz="2200" dirty="0" smtClean="0"/>
              <a:t>Tekniğine </a:t>
            </a:r>
            <a:r>
              <a:rPr lang="tr-TR" sz="2200" dirty="0"/>
              <a:t>uygun imalatı, temizliği ve bakımı yapılmayan bacalar zehirlenmelere ve yangınlara neden olur. Bacalar, kömür gibi fazla miktarda is bırakan yakıt kullanıldığı takdirde 2 ayda bir, diğer yakıtlar (sıvı ve gaz gibi) kullandığı takdirde ise 3 ayda bir temizlettirilmeli. </a:t>
            </a:r>
          </a:p>
          <a:p>
            <a:pPr marL="457200" lvl="1" indent="-457200" algn="just">
              <a:lnSpc>
                <a:spcPct val="100000"/>
              </a:lnSpc>
              <a:spcBef>
                <a:spcPts val="1200"/>
              </a:spcBef>
              <a:buFont typeface="+mj-lt"/>
              <a:buAutoNum type="arabicPeriod"/>
            </a:pPr>
            <a:r>
              <a:rPr lang="tr-TR" sz="2200" dirty="0" smtClean="0"/>
              <a:t>Kullanılan </a:t>
            </a:r>
            <a:r>
              <a:rPr lang="tr-TR" sz="2200" dirty="0"/>
              <a:t>yakıtın standartlara uygunluğu kontrol edilmeli. İzin belgesi olmayan satıcılardan kömür alınmamalı. </a:t>
            </a:r>
          </a:p>
          <a:p>
            <a:pPr marL="457200" lvl="1" indent="-457200" algn="just">
              <a:lnSpc>
                <a:spcPct val="100000"/>
              </a:lnSpc>
              <a:spcBef>
                <a:spcPts val="1200"/>
              </a:spcBef>
              <a:buFont typeface="+mj-lt"/>
              <a:buAutoNum type="arabicPeriod"/>
            </a:pPr>
            <a:r>
              <a:rPr lang="tr-TR" sz="2200" dirty="0" smtClean="0"/>
              <a:t>Yatmadan </a:t>
            </a:r>
            <a:r>
              <a:rPr lang="tr-TR" sz="2200" dirty="0"/>
              <a:t>önce sobaya kesinlikle yakıt konulmamalı. </a:t>
            </a:r>
          </a:p>
          <a:p>
            <a:pPr marL="457200" lvl="1" indent="-457200" algn="just">
              <a:lnSpc>
                <a:spcPct val="100000"/>
              </a:lnSpc>
              <a:spcBef>
                <a:spcPts val="1200"/>
              </a:spcBef>
              <a:buFont typeface="+mj-lt"/>
              <a:buAutoNum type="arabicPeriod"/>
            </a:pPr>
            <a:r>
              <a:rPr lang="tr-TR" sz="2200" dirty="0" smtClean="0"/>
              <a:t>Binaların </a:t>
            </a:r>
            <a:r>
              <a:rPr lang="tr-TR" sz="2200" dirty="0"/>
              <a:t>yangından korunması yönetmeliklerine mutlaka uyulmalı. </a:t>
            </a:r>
          </a:p>
          <a:p>
            <a:pPr marL="457200" lvl="1" indent="-457200" algn="just">
              <a:lnSpc>
                <a:spcPct val="100000"/>
              </a:lnSpc>
              <a:spcBef>
                <a:spcPts val="1200"/>
              </a:spcBef>
              <a:buFont typeface="+mj-lt"/>
              <a:buAutoNum type="arabicPeriod"/>
            </a:pPr>
            <a:r>
              <a:rPr lang="tr-TR" sz="2200" dirty="0" smtClean="0"/>
              <a:t>Baca </a:t>
            </a:r>
            <a:r>
              <a:rPr lang="tr-TR" sz="2200" dirty="0"/>
              <a:t>gazlarının soğumasını azaltmak, baca tepmesini önlemek ve hava şartlarının etkisini azaltmak için bacalar yalıtılmalı veya baca duvarı et kalınlığı en az 10 cm. olmalı. </a:t>
            </a:r>
          </a:p>
        </p:txBody>
      </p:sp>
    </p:spTree>
    <p:extLst>
      <p:ext uri="{BB962C8B-B14F-4D97-AF65-F5344CB8AC3E}">
        <p14:creationId xmlns:p14="http://schemas.microsoft.com/office/powerpoint/2010/main" val="3564263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- 3</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457200" lvl="1" indent="-457200" algn="just">
              <a:lnSpc>
                <a:spcPct val="100000"/>
              </a:lnSpc>
              <a:spcBef>
                <a:spcPts val="1200"/>
              </a:spcBef>
              <a:buFont typeface="+mj-lt"/>
              <a:buAutoNum type="arabicPeriod" startAt="6"/>
            </a:pPr>
            <a:r>
              <a:rPr lang="tr-TR" sz="2200" dirty="0" smtClean="0"/>
              <a:t>Bacalara</a:t>
            </a:r>
            <a:r>
              <a:rPr lang="tr-TR" sz="2200" dirty="0"/>
              <a:t>, yağmur suları, kuşlar, ağaç yaprakları </a:t>
            </a:r>
            <a:r>
              <a:rPr lang="tr-TR" sz="2200" dirty="0" err="1"/>
              <a:t>vb</a:t>
            </a:r>
            <a:r>
              <a:rPr lang="tr-TR" sz="2200" dirty="0"/>
              <a:t> maddelerin girmesini engellemek için mutlaka başlık kullanılmalı. </a:t>
            </a:r>
          </a:p>
          <a:p>
            <a:pPr marL="457200" lvl="1" indent="-457200" algn="just">
              <a:lnSpc>
                <a:spcPct val="100000"/>
              </a:lnSpc>
              <a:spcBef>
                <a:spcPts val="1200"/>
              </a:spcBef>
              <a:buFont typeface="+mj-lt"/>
              <a:buAutoNum type="arabicPeriod" startAt="6"/>
            </a:pPr>
            <a:r>
              <a:rPr lang="tr-TR" sz="2200" dirty="0" smtClean="0"/>
              <a:t>Soba </a:t>
            </a:r>
            <a:r>
              <a:rPr lang="tr-TR" sz="2200" dirty="0"/>
              <a:t>tutuşturulurken yakıtın üstten yanması sağlanmalı, böylece soba içinde ortaya çıkan zehirli gazlar yanarak sobayı terk ederler. </a:t>
            </a:r>
          </a:p>
          <a:p>
            <a:pPr marL="457200" lvl="1" indent="-457200" algn="just">
              <a:lnSpc>
                <a:spcPct val="100000"/>
              </a:lnSpc>
              <a:spcBef>
                <a:spcPts val="1200"/>
              </a:spcBef>
              <a:buFont typeface="+mj-lt"/>
              <a:buAutoNum type="arabicPeriod" startAt="6"/>
            </a:pPr>
            <a:r>
              <a:rPr lang="tr-TR" sz="2200" dirty="0" smtClean="0"/>
              <a:t>Şofben </a:t>
            </a:r>
            <a:r>
              <a:rPr lang="tr-TR" sz="2200" dirty="0"/>
              <a:t>zehirlenmeleri genellikle gaz kaçaklarından değil, yeterli havalandırma yapılmayan yerlerde, oksijen oranının düşmesi sonucunda </a:t>
            </a:r>
            <a:r>
              <a:rPr lang="tr-TR" sz="2200" dirty="0" err="1"/>
              <a:t>karbonmonoksit</a:t>
            </a:r>
            <a:r>
              <a:rPr lang="tr-TR" sz="2200" dirty="0"/>
              <a:t> oranının yükselmesiyle gerçekleştiği için şofbenin kullanıldığı yere sürekli temiz hava girmesi sağlanmalı. </a:t>
            </a:r>
          </a:p>
          <a:p>
            <a:pPr marL="457200" lvl="1" indent="-457200" algn="just">
              <a:lnSpc>
                <a:spcPct val="100000"/>
              </a:lnSpc>
              <a:spcBef>
                <a:spcPts val="1200"/>
              </a:spcBef>
              <a:buFont typeface="+mj-lt"/>
              <a:buAutoNum type="arabicPeriod" startAt="6"/>
            </a:pPr>
            <a:r>
              <a:rPr lang="tr-TR" sz="2200" dirty="0" smtClean="0"/>
              <a:t>Bacalar </a:t>
            </a:r>
            <a:r>
              <a:rPr lang="tr-TR" sz="2200" dirty="0"/>
              <a:t>yatak odalarından, merdiven sahanlığından, bina girişlerinden, havalandırma boşluklarından, çatı arasından, banyo ve tuvaletten geçirilmemeli. </a:t>
            </a:r>
          </a:p>
          <a:p>
            <a:pPr marL="457200" lvl="1" indent="-457200" algn="just">
              <a:lnSpc>
                <a:spcPct val="100000"/>
              </a:lnSpc>
              <a:spcBef>
                <a:spcPts val="1200"/>
              </a:spcBef>
              <a:buFont typeface="+mj-lt"/>
              <a:buAutoNum type="arabicPeriod" startAt="6"/>
            </a:pPr>
            <a:r>
              <a:rPr lang="tr-TR" sz="2200" dirty="0" smtClean="0"/>
              <a:t>Gece </a:t>
            </a:r>
            <a:r>
              <a:rPr lang="tr-TR" sz="2200" dirty="0"/>
              <a:t>yatarken soba kesinlikle açık bırakılmamalı.</a:t>
            </a:r>
            <a:endParaRPr lang="tr-TR" sz="2200" dirty="0" smtClean="0"/>
          </a:p>
        </p:txBody>
      </p:sp>
    </p:spTree>
    <p:extLst>
      <p:ext uri="{BB962C8B-B14F-4D97-AF65-F5344CB8AC3E}">
        <p14:creationId xmlns:p14="http://schemas.microsoft.com/office/powerpoint/2010/main" val="2026251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- 4</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Bilgilendirme İle Bilinçlendirme</a:t>
            </a:r>
          </a:p>
          <a:p>
            <a:pPr marL="355600" lvl="1" indent="-355600" algn="just">
              <a:lnSpc>
                <a:spcPct val="100000"/>
              </a:lnSpc>
              <a:spcBef>
                <a:spcPts val="600"/>
              </a:spcBef>
              <a:buFont typeface="Wingdings" pitchFamily="2" charset="2"/>
              <a:buChar char="ü"/>
            </a:pPr>
            <a:r>
              <a:rPr lang="tr-TR" sz="2200" dirty="0"/>
              <a:t>Bacalı cihazların konutlarda güvenli kullanımı,</a:t>
            </a:r>
          </a:p>
          <a:p>
            <a:pPr marL="355600" lvl="1" indent="-355600" algn="just">
              <a:lnSpc>
                <a:spcPct val="100000"/>
              </a:lnSpc>
              <a:spcBef>
                <a:spcPts val="600"/>
              </a:spcBef>
              <a:buFont typeface="Wingdings" pitchFamily="2" charset="2"/>
              <a:buChar char="ü"/>
            </a:pPr>
            <a:r>
              <a:rPr lang="tr-TR" sz="2200" dirty="0"/>
              <a:t>Bacalı cihazların güvenli kullanımı,</a:t>
            </a:r>
          </a:p>
          <a:p>
            <a:pPr marL="355600" lvl="1" indent="-355600" algn="just">
              <a:lnSpc>
                <a:spcPct val="100000"/>
              </a:lnSpc>
              <a:spcBef>
                <a:spcPts val="600"/>
              </a:spcBef>
              <a:buFont typeface="Wingdings" pitchFamily="2" charset="2"/>
              <a:buChar char="ü"/>
            </a:pPr>
            <a:r>
              <a:rPr lang="tr-TR" sz="2200" dirty="0"/>
              <a:t>Soba ve şofben zehirlenmeleri</a:t>
            </a:r>
            <a:r>
              <a:rPr lang="tr-TR" sz="2200" dirty="0" smtClean="0"/>
              <a:t>,</a:t>
            </a:r>
          </a:p>
          <a:p>
            <a:pPr marL="0" lvl="1" indent="0" algn="just">
              <a:lnSpc>
                <a:spcPct val="100000"/>
              </a:lnSpc>
              <a:spcBef>
                <a:spcPts val="600"/>
              </a:spcBef>
              <a:buNone/>
            </a:pPr>
            <a:r>
              <a:rPr lang="tr-TR" sz="2200" dirty="0"/>
              <a:t>Konularında dikkat edilecek hususlarda halkımızı bilgilendirmeye ve bir toplumsal bilinç oluşturmaya </a:t>
            </a:r>
            <a:r>
              <a:rPr lang="tr-TR" sz="2200" dirty="0" smtClean="0"/>
              <a:t>çalışılmalıdır.</a:t>
            </a:r>
            <a:endParaRPr lang="tr-TR"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443" y="3482705"/>
            <a:ext cx="3670657" cy="275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34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İlgili Mevzuat</a:t>
            </a:r>
            <a:endParaRPr lang="es-ES" sz="32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spcBef>
                <a:spcPts val="600"/>
              </a:spcBef>
              <a:buNone/>
            </a:pPr>
            <a:r>
              <a:rPr lang="tr-TR" sz="2800" b="1" dirty="0" smtClean="0"/>
              <a:t>2872 </a:t>
            </a:r>
            <a:r>
              <a:rPr lang="tr-TR" sz="2800" b="1" dirty="0"/>
              <a:t>Sayılı Çevre Kanunu</a:t>
            </a:r>
          </a:p>
          <a:p>
            <a:pPr marL="0" lvl="1" indent="0" algn="just">
              <a:lnSpc>
                <a:spcPct val="100000"/>
              </a:lnSpc>
              <a:spcBef>
                <a:spcPts val="600"/>
              </a:spcBef>
              <a:buNone/>
            </a:pPr>
            <a:r>
              <a:rPr lang="tr-TR" sz="2800" b="1" dirty="0"/>
              <a:t>4856 Sayılı Teşkilat Kanunu</a:t>
            </a:r>
          </a:p>
          <a:p>
            <a:pPr marL="342900" lvl="1" indent="-342900" algn="just">
              <a:lnSpc>
                <a:spcPct val="100000"/>
              </a:lnSpc>
              <a:spcBef>
                <a:spcPts val="600"/>
              </a:spcBef>
              <a:buFont typeface="Wingdings" pitchFamily="2" charset="2"/>
              <a:buChar char="Ø"/>
            </a:pPr>
            <a:r>
              <a:rPr lang="tr-TR" dirty="0"/>
              <a:t>Hava Kalitesinin Değerlendirilmesi Ve Yönetimi Yönetmeliği</a:t>
            </a:r>
          </a:p>
          <a:p>
            <a:pPr marL="342900" lvl="1" indent="-342900" algn="just">
              <a:lnSpc>
                <a:spcPct val="100000"/>
              </a:lnSpc>
              <a:spcBef>
                <a:spcPts val="600"/>
              </a:spcBef>
              <a:buFont typeface="Wingdings" pitchFamily="2" charset="2"/>
              <a:buChar char="Ø"/>
            </a:pPr>
            <a:r>
              <a:rPr lang="tr-TR" dirty="0"/>
              <a:t>Isınma Kaynaklı Hava Kirliliğinin Kontrolü Genelgesi</a:t>
            </a:r>
          </a:p>
          <a:p>
            <a:pPr marL="342900" lvl="1" indent="-342900" algn="just">
              <a:lnSpc>
                <a:spcPct val="100000"/>
              </a:lnSpc>
              <a:spcBef>
                <a:spcPts val="600"/>
              </a:spcBef>
              <a:buFont typeface="Wingdings" pitchFamily="2" charset="2"/>
              <a:buChar char="Ø"/>
            </a:pPr>
            <a:r>
              <a:rPr lang="tr-TR" dirty="0"/>
              <a:t>İthal Katı Yakıtlar Genelgesi</a:t>
            </a:r>
          </a:p>
          <a:p>
            <a:pPr marL="342900" lvl="1" indent="-342900" algn="just">
              <a:lnSpc>
                <a:spcPct val="100000"/>
              </a:lnSpc>
              <a:spcBef>
                <a:spcPts val="600"/>
              </a:spcBef>
              <a:buFont typeface="Wingdings" pitchFamily="2" charset="2"/>
              <a:buChar char="Ø"/>
            </a:pPr>
            <a:r>
              <a:rPr lang="tr-TR" dirty="0"/>
              <a:t>Kömür Depolama, Paketleme Esaslarına Dair Genelge</a:t>
            </a:r>
          </a:p>
          <a:p>
            <a:pPr marL="342900" lvl="1" indent="-342900" algn="just">
              <a:lnSpc>
                <a:spcPct val="100000"/>
              </a:lnSpc>
              <a:spcBef>
                <a:spcPts val="600"/>
              </a:spcBef>
              <a:buFont typeface="Wingdings" pitchFamily="2" charset="2"/>
              <a:buChar char="Ø"/>
            </a:pPr>
            <a:r>
              <a:rPr lang="tr-TR" dirty="0"/>
              <a:t>Katı Yakıttan Numune Alma Genelgesi</a:t>
            </a:r>
          </a:p>
        </p:txBody>
      </p:sp>
    </p:spTree>
    <p:extLst>
      <p:ext uri="{BB962C8B-B14F-4D97-AF65-F5344CB8AC3E}">
        <p14:creationId xmlns:p14="http://schemas.microsoft.com/office/powerpoint/2010/main" val="2846470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Dolaylı Mevzuat - 1</a:t>
            </a:r>
            <a:endParaRPr lang="es-ES" sz="3200" b="1" dirty="0">
              <a:solidFill>
                <a:srgbClr val="FF0000"/>
              </a:solidFill>
            </a:endParaRPr>
          </a:p>
        </p:txBody>
      </p:sp>
      <p:sp>
        <p:nvSpPr>
          <p:cNvPr id="5" name="4 İçerik Yer Tutucusu"/>
          <p:cNvSpPr txBox="1">
            <a:spLocks/>
          </p:cNvSpPr>
          <p:nvPr/>
        </p:nvSpPr>
        <p:spPr>
          <a:xfrm>
            <a:off x="368300" y="10401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1982 </a:t>
            </a:r>
            <a:r>
              <a:rPr lang="tr-TR" sz="2800" dirty="0"/>
              <a:t>Anayasası</a:t>
            </a:r>
          </a:p>
          <a:p>
            <a:pPr marL="457200" lvl="1" indent="-457200" algn="just">
              <a:lnSpc>
                <a:spcPct val="100000"/>
              </a:lnSpc>
              <a:spcBef>
                <a:spcPts val="600"/>
              </a:spcBef>
              <a:buFont typeface="Wingdings" pitchFamily="2" charset="2"/>
              <a:buChar char="Ø"/>
            </a:pPr>
            <a:r>
              <a:rPr lang="tr-TR" sz="2800" dirty="0"/>
              <a:t>Fakir Ailelere Kömür Yardımı Yapılmasına Dair Bakanlar Kurulu Kararı</a:t>
            </a:r>
          </a:p>
          <a:p>
            <a:pPr marL="457200" lvl="1" indent="-457200" algn="just">
              <a:lnSpc>
                <a:spcPct val="100000"/>
              </a:lnSpc>
              <a:spcBef>
                <a:spcPts val="600"/>
              </a:spcBef>
              <a:buFont typeface="Wingdings" pitchFamily="2" charset="2"/>
              <a:buChar char="Ø"/>
            </a:pPr>
            <a:r>
              <a:rPr lang="tr-TR" sz="2800" dirty="0"/>
              <a:t>1593 </a:t>
            </a:r>
            <a:r>
              <a:rPr lang="tr-TR" sz="2800" dirty="0" smtClean="0"/>
              <a:t>Sayılı </a:t>
            </a:r>
            <a:r>
              <a:rPr lang="tr-TR" sz="2800" dirty="0"/>
              <a:t>Umumi Hıfzıssıhha Kanunu</a:t>
            </a:r>
          </a:p>
          <a:p>
            <a:pPr marL="457200" lvl="1" indent="-457200" algn="just">
              <a:lnSpc>
                <a:spcPct val="100000"/>
              </a:lnSpc>
              <a:spcBef>
                <a:spcPts val="600"/>
              </a:spcBef>
              <a:buFont typeface="Wingdings" pitchFamily="2" charset="2"/>
              <a:buChar char="Ø"/>
            </a:pPr>
            <a:r>
              <a:rPr lang="tr-TR" sz="2800" dirty="0"/>
              <a:t>İmar Kanunu</a:t>
            </a:r>
          </a:p>
          <a:p>
            <a:pPr marL="457200" lvl="1" indent="-457200" algn="just">
              <a:lnSpc>
                <a:spcPct val="100000"/>
              </a:lnSpc>
              <a:spcBef>
                <a:spcPts val="600"/>
              </a:spcBef>
              <a:buFont typeface="Wingdings" pitchFamily="2" charset="2"/>
              <a:buChar char="Ø"/>
            </a:pPr>
            <a:r>
              <a:rPr lang="tr-TR" sz="2800" dirty="0"/>
              <a:t>Maden Kanunu</a:t>
            </a:r>
          </a:p>
          <a:p>
            <a:pPr marL="457200" lvl="1" indent="-457200" algn="just">
              <a:lnSpc>
                <a:spcPct val="100000"/>
              </a:lnSpc>
              <a:spcBef>
                <a:spcPts val="600"/>
              </a:spcBef>
              <a:buFont typeface="Wingdings" pitchFamily="2" charset="2"/>
              <a:buChar char="Ø"/>
            </a:pPr>
            <a:r>
              <a:rPr lang="tr-TR" sz="2800" dirty="0"/>
              <a:t>Enerji kaynakları ve enerjinin kullanımında verimliliğin artırılmasına dair yönetmelik</a:t>
            </a:r>
          </a:p>
          <a:p>
            <a:pPr marL="457200" lvl="1" indent="-457200" algn="just">
              <a:lnSpc>
                <a:spcPct val="100000"/>
              </a:lnSpc>
              <a:spcBef>
                <a:spcPts val="600"/>
              </a:spcBef>
              <a:buFont typeface="Wingdings" pitchFamily="2" charset="2"/>
              <a:buChar char="Ø"/>
            </a:pPr>
            <a:r>
              <a:rPr lang="tr-TR" sz="2800" dirty="0"/>
              <a:t>Petrol piyasasında uygulanacak teknik kriterler </a:t>
            </a:r>
            <a:r>
              <a:rPr lang="tr-TR" sz="2800" dirty="0" smtClean="0"/>
              <a:t>yönetmeliği</a:t>
            </a:r>
            <a:endParaRPr lang="tr-TR" sz="2800" dirty="0"/>
          </a:p>
        </p:txBody>
      </p:sp>
    </p:spTree>
    <p:extLst>
      <p:ext uri="{BB962C8B-B14F-4D97-AF65-F5344CB8AC3E}">
        <p14:creationId xmlns:p14="http://schemas.microsoft.com/office/powerpoint/2010/main" val="285684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Kaynakları Nelerdir?</a:t>
            </a:r>
            <a:endParaRPr lang="tr-TR" sz="3600" b="1" dirty="0">
              <a:solidFill>
                <a:srgbClr val="FF0000"/>
              </a:solidFill>
            </a:endParaRPr>
          </a:p>
        </p:txBody>
      </p:sp>
      <p:sp>
        <p:nvSpPr>
          <p:cNvPr id="2" name="Dikdörtgen 1"/>
          <p:cNvSpPr/>
          <p:nvPr/>
        </p:nvSpPr>
        <p:spPr>
          <a:xfrm>
            <a:off x="444500" y="993718"/>
            <a:ext cx="8470900" cy="2246769"/>
          </a:xfrm>
          <a:prstGeom prst="rect">
            <a:avLst/>
          </a:prstGeom>
        </p:spPr>
        <p:txBody>
          <a:bodyPr wrap="square">
            <a:spAutoFit/>
          </a:bodyPr>
          <a:lstStyle/>
          <a:p>
            <a:pPr algn="just">
              <a:spcBef>
                <a:spcPts val="1200"/>
              </a:spcBef>
              <a:spcAft>
                <a:spcPts val="0"/>
              </a:spcAft>
            </a:pPr>
            <a:r>
              <a:rPr lang="tr-TR" sz="2600" dirty="0">
                <a:ea typeface="Times New Roman" panose="02020603050405020304" pitchFamily="18" charset="0"/>
              </a:rPr>
              <a:t>Her zaman evimizde, trafikte ve ofisimizde kullandığımız özellikle ısınma araç gereçleri, arabamız ve diğer motorlu araçlar potansiyel bir </a:t>
            </a:r>
            <a:r>
              <a:rPr lang="tr-TR" sz="2600" dirty="0" err="1">
                <a:ea typeface="Times New Roman" panose="02020603050405020304" pitchFamily="18" charset="0"/>
              </a:rPr>
              <a:t>karbonmonoksit</a:t>
            </a:r>
            <a:r>
              <a:rPr lang="tr-TR" sz="2600" dirty="0">
                <a:ea typeface="Times New Roman" panose="02020603050405020304" pitchFamily="18" charset="0"/>
              </a:rPr>
              <a:t> kaynağıdırlar.</a:t>
            </a:r>
          </a:p>
          <a:p>
            <a:pPr algn="just">
              <a:spcBef>
                <a:spcPts val="1200"/>
              </a:spcBef>
              <a:spcAft>
                <a:spcPts val="0"/>
              </a:spcAft>
            </a:pPr>
            <a:r>
              <a:rPr lang="tr-TR" sz="2600" dirty="0" smtClean="0">
                <a:ea typeface="Times New Roman" panose="02020603050405020304" pitchFamily="18" charset="0"/>
              </a:rPr>
              <a:t>Bunların </a:t>
            </a:r>
            <a:r>
              <a:rPr lang="tr-TR" sz="2600" dirty="0">
                <a:ea typeface="Times New Roman" panose="02020603050405020304" pitchFamily="18" charset="0"/>
              </a:rPr>
              <a:t>etkileri her, yıl binlerce insanın ölüme, kalıcı hasarlara ve sakatlıklara sürüklemektedir.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255" y="3713923"/>
            <a:ext cx="3186548" cy="174576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3" y="3716557"/>
            <a:ext cx="2285638" cy="174313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21" y="3700796"/>
            <a:ext cx="2145850" cy="1758893"/>
          </a:xfrm>
          <a:prstGeom prst="rect">
            <a:avLst/>
          </a:prstGeom>
        </p:spPr>
      </p:pic>
    </p:spTree>
    <p:extLst>
      <p:ext uri="{BB962C8B-B14F-4D97-AF65-F5344CB8AC3E}">
        <p14:creationId xmlns:p14="http://schemas.microsoft.com/office/powerpoint/2010/main" val="752638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txBox="1">
            <a:spLocks/>
          </p:cNvSpPr>
          <p:nvPr/>
        </p:nvSpPr>
        <p:spPr>
          <a:xfrm>
            <a:off x="368300" y="12560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Binalarda </a:t>
            </a:r>
            <a:r>
              <a:rPr lang="tr-TR" sz="2800" dirty="0"/>
              <a:t>Isı Yalıtımı Yönetmeliği</a:t>
            </a:r>
          </a:p>
          <a:p>
            <a:pPr marL="457200" lvl="1" indent="-457200" algn="just">
              <a:lnSpc>
                <a:spcPct val="100000"/>
              </a:lnSpc>
              <a:spcBef>
                <a:spcPts val="600"/>
              </a:spcBef>
              <a:buFont typeface="Wingdings" pitchFamily="2" charset="2"/>
              <a:buChar char="Ø"/>
            </a:pPr>
            <a:r>
              <a:rPr lang="tr-TR" sz="2800" dirty="0"/>
              <a:t>Yapı denetimi Uygulama Usul ve Esasları Yönetmeliği</a:t>
            </a:r>
          </a:p>
          <a:p>
            <a:pPr marL="457200" lvl="1" indent="-457200" algn="just">
              <a:lnSpc>
                <a:spcPct val="100000"/>
              </a:lnSpc>
              <a:spcBef>
                <a:spcPts val="600"/>
              </a:spcBef>
              <a:buFont typeface="Wingdings" pitchFamily="2" charset="2"/>
              <a:buChar char="Ø"/>
            </a:pPr>
            <a:r>
              <a:rPr lang="tr-TR" sz="2800" dirty="0"/>
              <a:t>Basınçlı Ekipmanlar Yönetmeliği</a:t>
            </a:r>
          </a:p>
          <a:p>
            <a:pPr marL="457200" lvl="1" indent="-457200" algn="just">
              <a:lnSpc>
                <a:spcPct val="100000"/>
              </a:lnSpc>
              <a:spcBef>
                <a:spcPts val="600"/>
              </a:spcBef>
              <a:buFont typeface="Wingdings" pitchFamily="2" charset="2"/>
              <a:buChar char="Ø"/>
            </a:pPr>
            <a:r>
              <a:rPr lang="tr-TR" sz="2800" dirty="0"/>
              <a:t>Gaz yakan cihazlara Dair yönetmelik</a:t>
            </a:r>
          </a:p>
          <a:p>
            <a:pPr marL="457200" lvl="1" indent="-457200" algn="just">
              <a:lnSpc>
                <a:spcPct val="100000"/>
              </a:lnSpc>
              <a:spcBef>
                <a:spcPts val="600"/>
              </a:spcBef>
              <a:buFont typeface="Wingdings" pitchFamily="2" charset="2"/>
              <a:buChar char="Ø"/>
            </a:pPr>
            <a:r>
              <a:rPr lang="tr-TR" sz="2800" dirty="0"/>
              <a:t>Gaz yakıtla çalışan yeni sıcak su kazanları için verimlilik gerekleri direktifi</a:t>
            </a:r>
          </a:p>
          <a:p>
            <a:pPr marL="457200" lvl="1" indent="-457200" algn="just">
              <a:lnSpc>
                <a:spcPct val="100000"/>
              </a:lnSpc>
              <a:spcBef>
                <a:spcPts val="600"/>
              </a:spcBef>
              <a:buFont typeface="Wingdings" pitchFamily="2" charset="2"/>
              <a:buChar char="Ø"/>
            </a:pPr>
            <a:r>
              <a:rPr lang="tr-TR" sz="2800" dirty="0"/>
              <a:t>Çevrenin Korunması Yönünde Kontrol Altında Tutulan Yakıtlara Dair Tebliğ</a:t>
            </a:r>
            <a:endParaRPr lang="tr-TR" dirty="0"/>
          </a:p>
        </p:txBody>
      </p:sp>
      <p:sp>
        <p:nvSpPr>
          <p:cNvPr id="4" name="3 Başlık"/>
          <p:cNvSpPr txBox="1">
            <a:spLocks/>
          </p:cNvSpPr>
          <p:nvPr/>
        </p:nvSpPr>
        <p:spPr>
          <a:xfrm>
            <a:off x="495300" y="327027"/>
            <a:ext cx="8813799" cy="854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tr-TR" sz="3200" b="1" dirty="0" smtClean="0">
                <a:solidFill>
                  <a:srgbClr val="FF0000"/>
                </a:solidFill>
              </a:rPr>
              <a:t>Dolaylı Mevzuat - 2</a:t>
            </a:r>
            <a:endParaRPr lang="es-ES" sz="3200" b="1" dirty="0">
              <a:solidFill>
                <a:srgbClr val="FF0000"/>
              </a:solidFill>
            </a:endParaRPr>
          </a:p>
        </p:txBody>
      </p:sp>
    </p:spTree>
    <p:extLst>
      <p:ext uri="{BB962C8B-B14F-4D97-AF65-F5344CB8AC3E}">
        <p14:creationId xmlns:p14="http://schemas.microsoft.com/office/powerpoint/2010/main" val="164662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Kullanılması Yasak Maddeler</a:t>
            </a:r>
            <a:endParaRPr lang="es-ES" sz="3200" b="1" dirty="0">
              <a:solidFill>
                <a:srgbClr val="FF0000"/>
              </a:solidFill>
            </a:endParaRPr>
          </a:p>
        </p:txBody>
      </p:sp>
      <p:sp>
        <p:nvSpPr>
          <p:cNvPr id="5" name="4 İçerik Yer Tutucusu"/>
          <p:cNvSpPr txBox="1">
            <a:spLocks/>
          </p:cNvSpPr>
          <p:nvPr/>
        </p:nvSpPr>
        <p:spPr>
          <a:xfrm>
            <a:off x="368300" y="1268776"/>
            <a:ext cx="38227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petrol </a:t>
            </a:r>
            <a:r>
              <a:rPr lang="tr-TR" sz="2600" dirty="0"/>
              <a:t>koku,</a:t>
            </a:r>
          </a:p>
          <a:p>
            <a:pPr marL="457200" lvl="1" indent="-457200" algn="just">
              <a:lnSpc>
                <a:spcPct val="100000"/>
              </a:lnSpc>
              <a:spcBef>
                <a:spcPts val="600"/>
              </a:spcBef>
              <a:buFont typeface="Wingdings" pitchFamily="2" charset="2"/>
              <a:buChar char="Ø"/>
            </a:pPr>
            <a:r>
              <a:rPr lang="tr-TR" sz="2600" dirty="0" smtClean="0"/>
              <a:t>mineral </a:t>
            </a:r>
            <a:r>
              <a:rPr lang="tr-TR" sz="2600" dirty="0"/>
              <a:t>yağ,</a:t>
            </a:r>
          </a:p>
          <a:p>
            <a:pPr marL="457200" lvl="1" indent="-457200" algn="just">
              <a:lnSpc>
                <a:spcPct val="100000"/>
              </a:lnSpc>
              <a:spcBef>
                <a:spcPts val="600"/>
              </a:spcBef>
              <a:buFont typeface="Wingdings" pitchFamily="2" charset="2"/>
              <a:buChar char="Ø"/>
            </a:pPr>
            <a:r>
              <a:rPr lang="tr-TR" sz="2600" dirty="0" smtClean="0"/>
              <a:t>araba </a:t>
            </a:r>
            <a:r>
              <a:rPr lang="tr-TR" sz="2600" dirty="0"/>
              <a:t>plastiği parçaları,</a:t>
            </a:r>
          </a:p>
          <a:p>
            <a:pPr marL="457200" lvl="1" indent="-457200" algn="just">
              <a:lnSpc>
                <a:spcPct val="100000"/>
              </a:lnSpc>
              <a:spcBef>
                <a:spcPts val="600"/>
              </a:spcBef>
              <a:buFont typeface="Wingdings" pitchFamily="2" charset="2"/>
              <a:buChar char="Ø"/>
            </a:pPr>
            <a:r>
              <a:rPr lang="tr-TR" sz="2600" dirty="0" smtClean="0"/>
              <a:t>lastik</a:t>
            </a:r>
            <a:r>
              <a:rPr lang="tr-TR" sz="2600" dirty="0"/>
              <a:t>,</a:t>
            </a:r>
          </a:p>
          <a:p>
            <a:pPr marL="457200" lvl="1" indent="-457200" algn="just">
              <a:lnSpc>
                <a:spcPct val="100000"/>
              </a:lnSpc>
              <a:spcBef>
                <a:spcPts val="600"/>
              </a:spcBef>
              <a:buFont typeface="Wingdings" pitchFamily="2" charset="2"/>
              <a:buChar char="Ø"/>
            </a:pPr>
            <a:r>
              <a:rPr lang="tr-TR" sz="2600" dirty="0" smtClean="0"/>
              <a:t>tezek</a:t>
            </a:r>
            <a:r>
              <a:rPr lang="tr-TR" sz="2600" dirty="0"/>
              <a:t>,</a:t>
            </a:r>
          </a:p>
          <a:p>
            <a:pPr marL="457200" lvl="1" indent="-457200" algn="just">
              <a:lnSpc>
                <a:spcPct val="100000"/>
              </a:lnSpc>
              <a:spcBef>
                <a:spcPts val="600"/>
              </a:spcBef>
              <a:buFont typeface="Wingdings" pitchFamily="2" charset="2"/>
              <a:buChar char="Ø"/>
            </a:pPr>
            <a:r>
              <a:rPr lang="tr-TR" sz="2600" dirty="0" smtClean="0"/>
              <a:t>katı </a:t>
            </a:r>
            <a:r>
              <a:rPr lang="tr-TR" sz="2600" dirty="0"/>
              <a:t>atıklar</a:t>
            </a:r>
          </a:p>
          <a:p>
            <a:pPr marL="457200" lvl="1" indent="-457200" algn="just">
              <a:lnSpc>
                <a:spcPct val="100000"/>
              </a:lnSpc>
              <a:spcBef>
                <a:spcPts val="600"/>
              </a:spcBef>
              <a:buFont typeface="Wingdings" pitchFamily="2" charset="2"/>
              <a:buChar char="Ø"/>
            </a:pPr>
            <a:r>
              <a:rPr lang="tr-TR" sz="2600" dirty="0" smtClean="0"/>
              <a:t>tekstil </a:t>
            </a:r>
            <a:r>
              <a:rPr lang="tr-TR" sz="2600" dirty="0"/>
              <a:t>artıkları,</a:t>
            </a:r>
          </a:p>
          <a:p>
            <a:pPr marL="457200" lvl="1" indent="-457200" algn="just">
              <a:lnSpc>
                <a:spcPct val="100000"/>
              </a:lnSpc>
              <a:spcBef>
                <a:spcPts val="600"/>
              </a:spcBef>
              <a:buFont typeface="Wingdings" pitchFamily="2" charset="2"/>
              <a:buChar char="Ø"/>
            </a:pPr>
            <a:r>
              <a:rPr lang="tr-TR" sz="2600" dirty="0" smtClean="0"/>
              <a:t>kablolar</a:t>
            </a:r>
            <a:r>
              <a:rPr lang="tr-TR" sz="2600" dirty="0"/>
              <a:t>,</a:t>
            </a:r>
          </a:p>
          <a:p>
            <a:pPr marL="457200" lvl="1" indent="-457200" algn="just">
              <a:lnSpc>
                <a:spcPct val="100000"/>
              </a:lnSpc>
              <a:spcBef>
                <a:spcPts val="600"/>
              </a:spcBef>
              <a:buFont typeface="Wingdings" pitchFamily="2" charset="2"/>
              <a:buChar char="Ø"/>
            </a:pPr>
            <a:r>
              <a:rPr lang="tr-TR" sz="2600" dirty="0" smtClean="0"/>
              <a:t>ıslak </a:t>
            </a:r>
            <a:r>
              <a:rPr lang="tr-TR" sz="2600" dirty="0"/>
              <a:t>odun,</a:t>
            </a:r>
          </a:p>
        </p:txBody>
      </p:sp>
      <p:sp>
        <p:nvSpPr>
          <p:cNvPr id="4" name="4 İçerik Yer Tutucusu"/>
          <p:cNvSpPr txBox="1">
            <a:spLocks/>
          </p:cNvSpPr>
          <p:nvPr/>
        </p:nvSpPr>
        <p:spPr>
          <a:xfrm>
            <a:off x="4559300" y="1268776"/>
            <a:ext cx="38227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boyalı </a:t>
            </a:r>
            <a:r>
              <a:rPr lang="tr-TR" sz="2600" dirty="0"/>
              <a:t>odun,</a:t>
            </a:r>
          </a:p>
          <a:p>
            <a:pPr marL="457200" lvl="1" indent="-457200" algn="just">
              <a:lnSpc>
                <a:spcPct val="100000"/>
              </a:lnSpc>
              <a:spcBef>
                <a:spcPts val="600"/>
              </a:spcBef>
              <a:buFont typeface="Wingdings" pitchFamily="2" charset="2"/>
              <a:buChar char="Ø"/>
            </a:pPr>
            <a:r>
              <a:rPr lang="tr-TR" sz="2600" dirty="0" smtClean="0"/>
              <a:t>plastikler</a:t>
            </a:r>
            <a:r>
              <a:rPr lang="tr-TR" sz="2600" dirty="0"/>
              <a:t>,</a:t>
            </a:r>
          </a:p>
          <a:p>
            <a:pPr marL="457200" lvl="1" indent="-457200" algn="just">
              <a:lnSpc>
                <a:spcPct val="100000"/>
              </a:lnSpc>
              <a:spcBef>
                <a:spcPts val="600"/>
              </a:spcBef>
              <a:buFont typeface="Wingdings" pitchFamily="2" charset="2"/>
              <a:buChar char="Ø"/>
            </a:pPr>
            <a:r>
              <a:rPr lang="tr-TR" sz="2600" dirty="0" smtClean="0"/>
              <a:t>ev </a:t>
            </a:r>
            <a:r>
              <a:rPr lang="tr-TR" sz="2600" dirty="0"/>
              <a:t>eşyaları</a:t>
            </a:r>
          </a:p>
          <a:p>
            <a:pPr marL="457200" lvl="1" indent="-457200" algn="just">
              <a:lnSpc>
                <a:spcPct val="100000"/>
              </a:lnSpc>
              <a:spcBef>
                <a:spcPts val="600"/>
              </a:spcBef>
              <a:buFont typeface="Wingdings" pitchFamily="2" charset="2"/>
              <a:buChar char="Ø"/>
            </a:pPr>
            <a:r>
              <a:rPr lang="tr-TR" sz="2600" dirty="0" smtClean="0"/>
              <a:t> </a:t>
            </a:r>
            <a:r>
              <a:rPr lang="tr-TR" sz="2600" dirty="0"/>
              <a:t>yemek atıkları gibi </a:t>
            </a:r>
            <a:r>
              <a:rPr lang="tr-TR" sz="2600" dirty="0" smtClean="0"/>
              <a:t>evsel </a:t>
            </a:r>
            <a:r>
              <a:rPr lang="tr-TR" sz="2600" dirty="0"/>
              <a:t>atıklar,</a:t>
            </a:r>
          </a:p>
          <a:p>
            <a:pPr marL="457200" lvl="1" indent="-457200" algn="just">
              <a:lnSpc>
                <a:spcPct val="100000"/>
              </a:lnSpc>
              <a:spcBef>
                <a:spcPts val="600"/>
              </a:spcBef>
              <a:buFont typeface="Wingdings" pitchFamily="2" charset="2"/>
              <a:buChar char="Ø"/>
            </a:pPr>
            <a:r>
              <a:rPr lang="tr-TR" sz="2600" dirty="0" smtClean="0"/>
              <a:t>özel </a:t>
            </a:r>
            <a:r>
              <a:rPr lang="tr-TR" sz="2600" dirty="0"/>
              <a:t>atıklar,</a:t>
            </a:r>
          </a:p>
          <a:p>
            <a:pPr marL="457200" lvl="1" indent="-457200" algn="just">
              <a:lnSpc>
                <a:spcPct val="100000"/>
              </a:lnSpc>
              <a:spcBef>
                <a:spcPts val="600"/>
              </a:spcBef>
              <a:buFont typeface="Wingdings" pitchFamily="2" charset="2"/>
              <a:buChar char="Ø"/>
            </a:pPr>
            <a:r>
              <a:rPr lang="tr-TR" sz="2600" dirty="0" smtClean="0"/>
              <a:t>tıbbi </a:t>
            </a:r>
            <a:r>
              <a:rPr lang="tr-TR" sz="2600" dirty="0"/>
              <a:t>atıklar,</a:t>
            </a:r>
          </a:p>
          <a:p>
            <a:pPr marL="457200" lvl="1" indent="-457200" algn="just">
              <a:lnSpc>
                <a:spcPct val="100000"/>
              </a:lnSpc>
              <a:spcBef>
                <a:spcPts val="600"/>
              </a:spcBef>
              <a:buFont typeface="Wingdings" pitchFamily="2" charset="2"/>
              <a:buChar char="Ø"/>
            </a:pPr>
            <a:r>
              <a:rPr lang="tr-TR" sz="2600" dirty="0" smtClean="0"/>
              <a:t>asfalt </a:t>
            </a:r>
            <a:r>
              <a:rPr lang="tr-TR" sz="2600" dirty="0"/>
              <a:t>ve asfalt ürünleri,</a:t>
            </a:r>
          </a:p>
          <a:p>
            <a:pPr marL="457200" lvl="1" indent="-457200" algn="just">
              <a:lnSpc>
                <a:spcPct val="100000"/>
              </a:lnSpc>
              <a:spcBef>
                <a:spcPts val="600"/>
              </a:spcBef>
              <a:buFont typeface="Wingdings" pitchFamily="2" charset="2"/>
              <a:buChar char="Ø"/>
            </a:pPr>
            <a:r>
              <a:rPr lang="tr-TR" sz="2600" dirty="0" smtClean="0"/>
              <a:t>boya </a:t>
            </a:r>
            <a:r>
              <a:rPr lang="tr-TR" sz="2600" dirty="0"/>
              <a:t>ve boya ürünleri</a:t>
            </a:r>
          </a:p>
          <a:p>
            <a:pPr marL="457200" lvl="1" indent="-457200" algn="just">
              <a:lnSpc>
                <a:spcPct val="100000"/>
              </a:lnSpc>
              <a:spcBef>
                <a:spcPts val="600"/>
              </a:spcBef>
              <a:buFont typeface="Wingdings" pitchFamily="2" charset="2"/>
              <a:buChar char="Ø"/>
            </a:pPr>
            <a:r>
              <a:rPr lang="tr-TR" sz="2600" dirty="0" err="1" smtClean="0"/>
              <a:t>fuel-oil</a:t>
            </a:r>
            <a:r>
              <a:rPr lang="tr-TR" sz="2600" dirty="0" smtClean="0"/>
              <a:t> kapları</a:t>
            </a:r>
            <a:endParaRPr lang="tr-TR" sz="2600" dirty="0"/>
          </a:p>
        </p:txBody>
      </p:sp>
    </p:spTree>
    <p:extLst>
      <p:ext uri="{BB962C8B-B14F-4D97-AF65-F5344CB8AC3E}">
        <p14:creationId xmlns:p14="http://schemas.microsoft.com/office/powerpoint/2010/main" val="1465990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Baca Gazı Ölçümlerini Yapacak Kurum/Kuruluş</a:t>
            </a:r>
            <a:br>
              <a:rPr lang="tr-TR" sz="2800" b="1" dirty="0" smtClean="0">
                <a:solidFill>
                  <a:srgbClr val="FF0000"/>
                </a:solidFill>
              </a:rPr>
            </a:br>
            <a:r>
              <a:rPr lang="tr-TR" sz="2800" b="1" dirty="0" smtClean="0">
                <a:solidFill>
                  <a:srgbClr val="FF0000"/>
                </a:solidFill>
              </a:rPr>
              <a:t>Sorumluluğu</a:t>
            </a:r>
            <a:endParaRPr lang="tr-TR" sz="2800" b="1" dirty="0">
              <a:solidFill>
                <a:srgbClr val="FF0000"/>
              </a:solidFill>
            </a:endParaRPr>
          </a:p>
        </p:txBody>
      </p:sp>
      <p:sp>
        <p:nvSpPr>
          <p:cNvPr id="5" name="4 İçerik Yer Tutucusu"/>
          <p:cNvSpPr txBox="1">
            <a:spLocks/>
          </p:cNvSpPr>
          <p:nvPr/>
        </p:nvSpPr>
        <p:spPr>
          <a:xfrm>
            <a:off x="368300" y="11036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300" dirty="0"/>
              <a:t>Bakanlıktan yeterlilik belgesi almak</a:t>
            </a:r>
          </a:p>
          <a:p>
            <a:pPr marL="457200" lvl="1" indent="-457200" algn="just">
              <a:lnSpc>
                <a:spcPct val="100000"/>
              </a:lnSpc>
              <a:spcBef>
                <a:spcPts val="600"/>
              </a:spcBef>
              <a:buFont typeface="Wingdings" pitchFamily="2" charset="2"/>
              <a:buChar char="Ø"/>
            </a:pPr>
            <a:r>
              <a:rPr lang="tr-TR" sz="2300" dirty="0" smtClean="0"/>
              <a:t>Ölçüm </a:t>
            </a:r>
            <a:r>
              <a:rPr lang="tr-TR" sz="2300" dirty="0"/>
              <a:t>noktasını metotlara uygun olarak belirlemek</a:t>
            </a:r>
          </a:p>
          <a:p>
            <a:pPr marL="457200" lvl="1" indent="-457200" algn="just">
              <a:lnSpc>
                <a:spcPct val="100000"/>
              </a:lnSpc>
              <a:spcBef>
                <a:spcPts val="600"/>
              </a:spcBef>
              <a:buFont typeface="Wingdings" pitchFamily="2" charset="2"/>
              <a:buChar char="Ø"/>
            </a:pPr>
            <a:r>
              <a:rPr lang="tr-TR" sz="2300" dirty="0" smtClean="0"/>
              <a:t>Baca </a:t>
            </a:r>
            <a:r>
              <a:rPr lang="tr-TR" sz="2300" dirty="0"/>
              <a:t>gazı ölçümlerinde metotları kullanmak</a:t>
            </a:r>
          </a:p>
          <a:p>
            <a:pPr marL="457200" lvl="1" indent="-457200" algn="just">
              <a:lnSpc>
                <a:spcPct val="100000"/>
              </a:lnSpc>
              <a:spcBef>
                <a:spcPts val="600"/>
              </a:spcBef>
              <a:buFont typeface="Wingdings" pitchFamily="2" charset="2"/>
              <a:buChar char="Ø"/>
            </a:pPr>
            <a:r>
              <a:rPr lang="tr-TR" sz="2300" dirty="0" smtClean="0"/>
              <a:t>Ölçüm </a:t>
            </a:r>
            <a:r>
              <a:rPr lang="tr-TR" sz="2300" dirty="0"/>
              <a:t>ekipmanına sahip olmak</a:t>
            </a:r>
          </a:p>
          <a:p>
            <a:pPr marL="457200" lvl="1" indent="-457200" algn="just">
              <a:lnSpc>
                <a:spcPct val="100000"/>
              </a:lnSpc>
              <a:spcBef>
                <a:spcPts val="600"/>
              </a:spcBef>
              <a:buFont typeface="Wingdings" pitchFamily="2" charset="2"/>
              <a:buChar char="Ø"/>
            </a:pPr>
            <a:r>
              <a:rPr lang="tr-TR" sz="2300" dirty="0" smtClean="0"/>
              <a:t>Tip </a:t>
            </a:r>
            <a:r>
              <a:rPr lang="tr-TR" sz="2300" dirty="0"/>
              <a:t>Emisyon belgesi için baca gazı ölçüm raporu hazırlamak</a:t>
            </a:r>
          </a:p>
          <a:p>
            <a:pPr marL="457200" lvl="1" indent="-457200" algn="just">
              <a:lnSpc>
                <a:spcPct val="100000"/>
              </a:lnSpc>
              <a:spcBef>
                <a:spcPts val="600"/>
              </a:spcBef>
              <a:buFont typeface="Wingdings" pitchFamily="2" charset="2"/>
              <a:buChar char="Ø"/>
            </a:pPr>
            <a:r>
              <a:rPr lang="tr-TR" sz="2300" dirty="0"/>
              <a:t>Ö</a:t>
            </a:r>
            <a:r>
              <a:rPr lang="tr-TR" sz="2300" dirty="0" smtClean="0"/>
              <a:t>lçümlerin </a:t>
            </a:r>
            <a:r>
              <a:rPr lang="tr-TR" sz="2300" dirty="0"/>
              <a:t>kaydını tutmak, yerine getirdiği kontrol ve muayene ile ilgili belgeleri minimum beş yıl süreyle muhafaza etmek ve gerektiğinde yetkili mercie </a:t>
            </a:r>
            <a:r>
              <a:rPr lang="tr-TR" sz="2300" dirty="0" smtClean="0"/>
              <a:t>ibraz etmek</a:t>
            </a:r>
            <a:r>
              <a:rPr lang="tr-TR" sz="2300" dirty="0"/>
              <a:t>,</a:t>
            </a:r>
          </a:p>
          <a:p>
            <a:pPr marL="457200" lvl="1" indent="-457200" algn="just">
              <a:lnSpc>
                <a:spcPct val="100000"/>
              </a:lnSpc>
              <a:spcBef>
                <a:spcPts val="600"/>
              </a:spcBef>
              <a:buFont typeface="Wingdings" pitchFamily="2" charset="2"/>
              <a:buChar char="Ø"/>
            </a:pPr>
            <a:r>
              <a:rPr lang="tr-TR" sz="2300" dirty="0" smtClean="0"/>
              <a:t>Yakma </a:t>
            </a:r>
            <a:r>
              <a:rPr lang="tr-TR" sz="2300" dirty="0"/>
              <a:t>tesisinin işletmeye alınmasından sonra yapılan ölçümlerin sınır değerleri sağlamamasını müteakip ilk ölçümden 6 hafta sonra yapılan ölçümlerinde </a:t>
            </a:r>
            <a:r>
              <a:rPr lang="tr-TR" sz="2300" dirty="0" smtClean="0"/>
              <a:t>sınır değerleri </a:t>
            </a:r>
            <a:r>
              <a:rPr lang="tr-TR" sz="2300" dirty="0"/>
              <a:t>sağlamaması halinde iki hafta içinde ilk ölçüm ile ikinci ölçüm sonuçları hakkındaki belgenin bir örneğini yetkili mercie vermek</a:t>
            </a:r>
          </a:p>
        </p:txBody>
      </p:sp>
    </p:spTree>
    <p:extLst>
      <p:ext uri="{BB962C8B-B14F-4D97-AF65-F5344CB8AC3E}">
        <p14:creationId xmlns:p14="http://schemas.microsoft.com/office/powerpoint/2010/main" val="2684963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Yakıt Satıcılarının Yükümlülükleri</a:t>
            </a:r>
            <a:endParaRPr lang="tr-TR" sz="32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Katı </a:t>
            </a:r>
            <a:r>
              <a:rPr lang="tr-TR" sz="2600" dirty="0"/>
              <a:t>yakıt satıcısı kayıt belgesi, dağıtıcı kayıt belgesi, uygunluk izin </a:t>
            </a:r>
            <a:r>
              <a:rPr lang="tr-TR" sz="2600" dirty="0" smtClean="0"/>
              <a:t>belgesi, satış </a:t>
            </a:r>
            <a:r>
              <a:rPr lang="tr-TR" sz="2600" dirty="0"/>
              <a:t>izin belgesi almak,</a:t>
            </a:r>
          </a:p>
          <a:p>
            <a:pPr marL="457200" lvl="1" indent="-457200" algn="just">
              <a:lnSpc>
                <a:spcPct val="100000"/>
              </a:lnSpc>
              <a:spcBef>
                <a:spcPts val="600"/>
              </a:spcBef>
              <a:buFont typeface="Wingdings" pitchFamily="2" charset="2"/>
              <a:buChar char="Ø"/>
            </a:pPr>
            <a:r>
              <a:rPr lang="tr-TR" sz="2600" dirty="0" smtClean="0"/>
              <a:t>EK-I </a:t>
            </a:r>
            <a:r>
              <a:rPr lang="tr-TR" sz="2600" dirty="0"/>
              <a:t>listesi ile kullanılacak yakıt özellikleri değişen il/ilçelerimizde, katı </a:t>
            </a:r>
            <a:r>
              <a:rPr lang="tr-TR" sz="2600" dirty="0" smtClean="0"/>
              <a:t>yakıt satıcıları </a:t>
            </a:r>
            <a:r>
              <a:rPr lang="tr-TR" sz="2600" dirty="0"/>
              <a:t>mevcut stoklarını, 2010/14 sayılı Genelgenin yayım tarihinden </a:t>
            </a:r>
            <a:r>
              <a:rPr lang="tr-TR" sz="2600" dirty="0" smtClean="0"/>
              <a:t>30 (</a:t>
            </a:r>
            <a:r>
              <a:rPr lang="tr-TR" sz="2600" dirty="0"/>
              <a:t>otuz) gün içerisinde il çevre ve orman müdürlüklerine beyan etmek</a:t>
            </a:r>
          </a:p>
          <a:p>
            <a:pPr marL="457200" lvl="1" indent="-457200" algn="just">
              <a:lnSpc>
                <a:spcPct val="100000"/>
              </a:lnSpc>
              <a:spcBef>
                <a:spcPts val="600"/>
              </a:spcBef>
              <a:buFont typeface="Wingdings" pitchFamily="2" charset="2"/>
              <a:buChar char="Ø"/>
            </a:pPr>
            <a:r>
              <a:rPr lang="tr-TR" sz="2600" dirty="0" smtClean="0"/>
              <a:t>Beyanda </a:t>
            </a:r>
            <a:r>
              <a:rPr lang="tr-TR" sz="2600" dirty="0"/>
              <a:t>bulunan Katı Yakıt Satıcıları stokları tükeninceye kadar </a:t>
            </a:r>
            <a:r>
              <a:rPr lang="tr-TR" sz="2600" dirty="0" smtClean="0"/>
              <a:t>önceki Mahalli </a:t>
            </a:r>
            <a:r>
              <a:rPr lang="tr-TR" sz="2600" dirty="0"/>
              <a:t>Çevre Kurulu (MÇK) kararına uygun kömür satışını yapmak</a:t>
            </a:r>
          </a:p>
          <a:p>
            <a:pPr marL="457200" lvl="1" indent="-457200" algn="just">
              <a:lnSpc>
                <a:spcPct val="100000"/>
              </a:lnSpc>
              <a:spcBef>
                <a:spcPts val="600"/>
              </a:spcBef>
              <a:buFont typeface="Wingdings" pitchFamily="2" charset="2"/>
              <a:buChar char="Ø"/>
            </a:pPr>
            <a:r>
              <a:rPr lang="tr-TR" sz="2600" dirty="0" smtClean="0"/>
              <a:t>İthalatçı/üretici/dağıtıcı/satıcılar</a:t>
            </a:r>
            <a:r>
              <a:rPr lang="tr-TR" sz="2600" dirty="0"/>
              <a:t>, satışa sunulan katı yakıtı başka </a:t>
            </a:r>
            <a:r>
              <a:rPr lang="tr-TR" sz="2600" dirty="0" smtClean="0"/>
              <a:t>katı yakıtlarla </a:t>
            </a:r>
            <a:r>
              <a:rPr lang="tr-TR" sz="2600" dirty="0"/>
              <a:t>karıştırmamak,</a:t>
            </a:r>
          </a:p>
        </p:txBody>
      </p:sp>
    </p:spTree>
    <p:extLst>
      <p:ext uri="{BB962C8B-B14F-4D97-AF65-F5344CB8AC3E}">
        <p14:creationId xmlns:p14="http://schemas.microsoft.com/office/powerpoint/2010/main" val="2959893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700" b="1" dirty="0" smtClean="0">
                <a:solidFill>
                  <a:srgbClr val="FF0000"/>
                </a:solidFill>
              </a:rPr>
              <a:t>Yakıt Üreticisi/</a:t>
            </a:r>
            <a:r>
              <a:rPr lang="tr-TR" sz="2700" b="1" dirty="0" err="1" smtClean="0">
                <a:solidFill>
                  <a:srgbClr val="FF0000"/>
                </a:solidFill>
              </a:rPr>
              <a:t>İthalatcısı</a:t>
            </a:r>
            <a:r>
              <a:rPr lang="tr-TR" sz="2700" b="1" dirty="0" smtClean="0">
                <a:solidFill>
                  <a:srgbClr val="FF0000"/>
                </a:solidFill>
              </a:rPr>
              <a:t>/Satıcılarının Yükümlülükleri</a:t>
            </a:r>
            <a:endParaRPr lang="tr-TR" sz="27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a:t>İthalatçı/üreticiler; dağıtıcı ve satıcılardan, yakıtın </a:t>
            </a:r>
            <a:r>
              <a:rPr lang="tr-TR" sz="2500" dirty="0" smtClean="0"/>
              <a:t>nitelikleri korumak</a:t>
            </a:r>
            <a:endParaRPr lang="tr-TR" sz="2500" dirty="0"/>
          </a:p>
          <a:p>
            <a:pPr marL="457200" lvl="1" indent="-457200" algn="just">
              <a:lnSpc>
                <a:spcPct val="100000"/>
              </a:lnSpc>
              <a:spcBef>
                <a:spcPts val="600"/>
              </a:spcBef>
              <a:buFont typeface="Wingdings" pitchFamily="2" charset="2"/>
              <a:buChar char="Ø"/>
            </a:pPr>
            <a:r>
              <a:rPr lang="tr-TR" sz="2500" dirty="0" smtClean="0"/>
              <a:t>IKHKK </a:t>
            </a:r>
            <a:r>
              <a:rPr lang="tr-TR" sz="2500" dirty="0"/>
              <a:t>Yönetmeliğinde ve genelgelerde yazılı hususlara uymak,</a:t>
            </a:r>
          </a:p>
          <a:p>
            <a:pPr marL="457200" lvl="1" indent="-457200" algn="just">
              <a:lnSpc>
                <a:spcPct val="100000"/>
              </a:lnSpc>
              <a:spcBef>
                <a:spcPts val="600"/>
              </a:spcBef>
              <a:buFont typeface="Wingdings" pitchFamily="2" charset="2"/>
              <a:buChar char="Ø"/>
            </a:pPr>
            <a:r>
              <a:rPr lang="tr-TR" sz="2500" dirty="0" smtClean="0"/>
              <a:t>IKHKK </a:t>
            </a:r>
            <a:r>
              <a:rPr lang="tr-TR" sz="2500" dirty="0"/>
              <a:t>Yönetmeliğinde belirlenen özelliklere sahip olmayan </a:t>
            </a:r>
            <a:r>
              <a:rPr lang="tr-TR" sz="2500" dirty="0" smtClean="0"/>
              <a:t>katı yakıtın </a:t>
            </a:r>
            <a:r>
              <a:rPr lang="tr-TR" sz="2500" dirty="0"/>
              <a:t>satışı ve kullanımını durdurmak,</a:t>
            </a:r>
          </a:p>
          <a:p>
            <a:pPr marL="457200" lvl="1" indent="-457200" algn="just">
              <a:lnSpc>
                <a:spcPct val="100000"/>
              </a:lnSpc>
              <a:spcBef>
                <a:spcPts val="600"/>
              </a:spcBef>
              <a:buFont typeface="Wingdings" pitchFamily="2" charset="2"/>
              <a:buChar char="Ø"/>
            </a:pPr>
            <a:r>
              <a:rPr lang="tr-TR" sz="2500" dirty="0" smtClean="0"/>
              <a:t>Tüketicinin </a:t>
            </a:r>
            <a:r>
              <a:rPr lang="tr-TR" sz="2500" dirty="0"/>
              <a:t>uğrayacağı zararları karşılamak</a:t>
            </a:r>
          </a:p>
          <a:p>
            <a:pPr marL="457200" lvl="1" indent="-457200" algn="just">
              <a:lnSpc>
                <a:spcPct val="100000"/>
              </a:lnSpc>
              <a:spcBef>
                <a:spcPts val="600"/>
              </a:spcBef>
              <a:buFont typeface="Wingdings" pitchFamily="2" charset="2"/>
              <a:buChar char="Ø"/>
            </a:pPr>
            <a:r>
              <a:rPr lang="tr-TR" sz="2500" dirty="0" smtClean="0"/>
              <a:t>İthalatçı/üretici/dağıtıcı/satıcılar</a:t>
            </a:r>
            <a:r>
              <a:rPr lang="tr-TR" sz="2500" dirty="0"/>
              <a:t>, katı yakıtların </a:t>
            </a:r>
            <a:r>
              <a:rPr lang="tr-TR" sz="2500" dirty="0" smtClean="0"/>
              <a:t>taşınması sırasında</a:t>
            </a:r>
            <a:r>
              <a:rPr lang="tr-TR" sz="2500" dirty="0"/>
              <a:t>, katı yakıta ait satış izin belgesi (</a:t>
            </a:r>
            <a:r>
              <a:rPr lang="tr-TR" sz="2500" dirty="0" smtClean="0"/>
              <a:t>ithalatçı/üretici tarafından </a:t>
            </a:r>
            <a:r>
              <a:rPr lang="tr-TR" sz="2500" dirty="0"/>
              <a:t>fotokopisi onaylı) ile sevk irsaliyesini </a:t>
            </a:r>
            <a:r>
              <a:rPr lang="tr-TR" sz="2500" dirty="0" smtClean="0"/>
              <a:t>araçta bulundurmak </a:t>
            </a:r>
            <a:r>
              <a:rPr lang="tr-TR" sz="2500" dirty="0"/>
              <a:t>ve denetimler esnasında yetkililere ibraz etmek</a:t>
            </a:r>
          </a:p>
        </p:txBody>
      </p:sp>
    </p:spTree>
    <p:extLst>
      <p:ext uri="{BB962C8B-B14F-4D97-AF65-F5344CB8AC3E}">
        <p14:creationId xmlns:p14="http://schemas.microsoft.com/office/powerpoint/2010/main" val="93525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700" b="1" dirty="0" smtClean="0">
                <a:solidFill>
                  <a:srgbClr val="FF0000"/>
                </a:solidFill>
              </a:rPr>
              <a:t>Yakıt Üreticisi/</a:t>
            </a:r>
            <a:r>
              <a:rPr lang="tr-TR" sz="2700" b="1" dirty="0" err="1" smtClean="0">
                <a:solidFill>
                  <a:srgbClr val="FF0000"/>
                </a:solidFill>
              </a:rPr>
              <a:t>İthalatcısı</a:t>
            </a:r>
            <a:r>
              <a:rPr lang="tr-TR" sz="2700" b="1" dirty="0" smtClean="0">
                <a:solidFill>
                  <a:srgbClr val="FF0000"/>
                </a:solidFill>
              </a:rPr>
              <a:t>/Satıcılarının Yükümlülükleri</a:t>
            </a:r>
            <a:endParaRPr lang="tr-TR" sz="27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smtClean="0"/>
              <a:t>İthalatçı/üreticiler </a:t>
            </a:r>
            <a:r>
              <a:rPr lang="tr-TR" sz="2500" dirty="0"/>
              <a:t>EK-</a:t>
            </a:r>
            <a:r>
              <a:rPr lang="tr-TR" sz="2500" dirty="0" err="1"/>
              <a:t>VII’de</a:t>
            </a:r>
            <a:r>
              <a:rPr lang="tr-TR" sz="2500" dirty="0"/>
              <a:t> yer alan bilgileri 3 (üç) </a:t>
            </a:r>
            <a:r>
              <a:rPr lang="tr-TR" sz="2500" dirty="0" smtClean="0"/>
              <a:t>aylık dönemler </a:t>
            </a:r>
            <a:r>
              <a:rPr lang="tr-TR" sz="2500" dirty="0"/>
              <a:t>(ocak-mart, </a:t>
            </a:r>
            <a:r>
              <a:rPr lang="tr-TR" sz="2500" dirty="0" smtClean="0"/>
              <a:t>nisan-haziran</a:t>
            </a:r>
            <a:r>
              <a:rPr lang="tr-TR" sz="2500" dirty="0"/>
              <a:t>, temmuz-eylül ve </a:t>
            </a:r>
            <a:r>
              <a:rPr lang="tr-TR" sz="2500" dirty="0" smtClean="0"/>
              <a:t>ekim-aralık) halinde, </a:t>
            </a:r>
          </a:p>
          <a:p>
            <a:pPr marL="457200" lvl="1" indent="-457200" algn="just">
              <a:lnSpc>
                <a:spcPct val="100000"/>
              </a:lnSpc>
              <a:spcBef>
                <a:spcPts val="600"/>
              </a:spcBef>
              <a:buFont typeface="Wingdings" pitchFamily="2" charset="2"/>
              <a:buChar char="Ø"/>
            </a:pPr>
            <a:r>
              <a:rPr lang="tr-TR" sz="2500" dirty="0" smtClean="0"/>
              <a:t>Dağıtıcı </a:t>
            </a:r>
            <a:r>
              <a:rPr lang="tr-TR" sz="2500" dirty="0"/>
              <a:t>EK-</a:t>
            </a:r>
            <a:r>
              <a:rPr lang="tr-TR" sz="2500" dirty="0" err="1"/>
              <a:t>VIII’de</a:t>
            </a:r>
            <a:r>
              <a:rPr lang="tr-TR" sz="2500" dirty="0"/>
              <a:t> yer alan bilgileri 3 (üç) aylık dönemler (</a:t>
            </a:r>
            <a:r>
              <a:rPr lang="tr-TR" sz="2500" dirty="0" smtClean="0"/>
              <a:t>ocak-mart, nisan-haziran</a:t>
            </a:r>
            <a:r>
              <a:rPr lang="tr-TR" sz="2500" dirty="0"/>
              <a:t>, temmuz-eylül ve ekim-aralık) halinde,</a:t>
            </a:r>
          </a:p>
          <a:p>
            <a:pPr marL="457200" lvl="1" indent="-457200" algn="just">
              <a:lnSpc>
                <a:spcPct val="100000"/>
              </a:lnSpc>
              <a:spcBef>
                <a:spcPts val="600"/>
              </a:spcBef>
              <a:buFont typeface="Wingdings" pitchFamily="2" charset="2"/>
              <a:buChar char="Ø"/>
            </a:pPr>
            <a:r>
              <a:rPr lang="tr-TR" sz="2500" dirty="0" smtClean="0"/>
              <a:t>Satıcılar </a:t>
            </a:r>
            <a:r>
              <a:rPr lang="tr-TR" sz="2500" dirty="0"/>
              <a:t>ise EK-</a:t>
            </a:r>
            <a:r>
              <a:rPr lang="tr-TR" sz="2500" dirty="0" err="1"/>
              <a:t>VI’da</a:t>
            </a:r>
            <a:r>
              <a:rPr lang="tr-TR" sz="2500" dirty="0"/>
              <a:t> yer alan bilgileri 6 (altı) aylık </a:t>
            </a:r>
            <a:r>
              <a:rPr lang="tr-TR" sz="2500" dirty="0" smtClean="0"/>
              <a:t>dönemler (</a:t>
            </a:r>
            <a:r>
              <a:rPr lang="tr-TR" sz="2500" dirty="0"/>
              <a:t>ekim-mart ve nisan-eylül) </a:t>
            </a:r>
            <a:r>
              <a:rPr lang="tr-TR" sz="2500" dirty="0" smtClean="0"/>
              <a:t>halinde, </a:t>
            </a:r>
          </a:p>
          <a:p>
            <a:pPr marL="0" lvl="1" indent="0" algn="just">
              <a:lnSpc>
                <a:spcPct val="100000"/>
              </a:lnSpc>
              <a:spcBef>
                <a:spcPts val="600"/>
              </a:spcBef>
              <a:buNone/>
            </a:pPr>
            <a:r>
              <a:rPr lang="tr-TR" sz="2500" dirty="0" smtClean="0"/>
              <a:t>söz </a:t>
            </a:r>
            <a:r>
              <a:rPr lang="tr-TR" sz="2500" dirty="0"/>
              <a:t>konusu </a:t>
            </a:r>
            <a:r>
              <a:rPr lang="tr-TR" sz="2500" dirty="0" smtClean="0"/>
              <a:t>dönemin bitiminden </a:t>
            </a:r>
            <a:r>
              <a:rPr lang="tr-TR" sz="2500" dirty="0"/>
              <a:t>itibaren 1 (bir) ay içerisinde il çevre ve </a:t>
            </a:r>
            <a:r>
              <a:rPr lang="tr-TR" sz="2500" dirty="0" smtClean="0"/>
              <a:t>orman müdürlüğüne </a:t>
            </a:r>
            <a:r>
              <a:rPr lang="tr-TR" sz="2500" dirty="0"/>
              <a:t>bildirmek zorundadırlar.</a:t>
            </a:r>
          </a:p>
          <a:p>
            <a:pPr marL="457200" lvl="1" indent="-457200" algn="just">
              <a:lnSpc>
                <a:spcPct val="100000"/>
              </a:lnSpc>
              <a:spcBef>
                <a:spcPts val="600"/>
              </a:spcBef>
              <a:buFont typeface="Wingdings" pitchFamily="2" charset="2"/>
              <a:buChar char="Ø"/>
            </a:pPr>
            <a:endParaRPr lang="tr-TR" sz="2500" dirty="0"/>
          </a:p>
        </p:txBody>
      </p:sp>
    </p:spTree>
    <p:extLst>
      <p:ext uri="{BB962C8B-B14F-4D97-AF65-F5344CB8AC3E}">
        <p14:creationId xmlns:p14="http://schemas.microsoft.com/office/powerpoint/2010/main" val="1579755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Bakanlığın Yükümlülükleri</a:t>
            </a:r>
            <a:endParaRPr lang="tr-TR" sz="32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smtClean="0"/>
              <a:t>Tip </a:t>
            </a:r>
            <a:r>
              <a:rPr lang="tr-TR" sz="2500" dirty="0"/>
              <a:t>Emisyon İzin Belgesine esas raporları </a:t>
            </a:r>
            <a:r>
              <a:rPr lang="tr-TR" sz="2500" dirty="0" smtClean="0"/>
              <a:t>incelemek uygun </a:t>
            </a:r>
            <a:r>
              <a:rPr lang="tr-TR" sz="2500" dirty="0"/>
              <a:t>olması halinde Tip Emisyon İzin </a:t>
            </a:r>
            <a:r>
              <a:rPr lang="tr-TR" sz="2500" dirty="0" smtClean="0"/>
              <a:t>Belgesi Düzenlemek</a:t>
            </a:r>
            <a:r>
              <a:rPr lang="tr-TR" sz="2500" dirty="0"/>
              <a:t>,</a:t>
            </a:r>
          </a:p>
          <a:p>
            <a:pPr marL="457200" lvl="1" indent="-457200" algn="just">
              <a:lnSpc>
                <a:spcPct val="100000"/>
              </a:lnSpc>
              <a:spcBef>
                <a:spcPts val="600"/>
              </a:spcBef>
              <a:buFont typeface="Wingdings" pitchFamily="2" charset="2"/>
              <a:buChar char="Ø"/>
            </a:pPr>
            <a:r>
              <a:rPr lang="tr-TR" sz="2500" dirty="0" smtClean="0"/>
              <a:t>Tip </a:t>
            </a:r>
            <a:r>
              <a:rPr lang="tr-TR" sz="2500" dirty="0"/>
              <a:t>Emisyon İzin Belgesine tabi yakma </a:t>
            </a:r>
            <a:r>
              <a:rPr lang="tr-TR" sz="2500" dirty="0" smtClean="0"/>
              <a:t>sistem üreticilerini </a:t>
            </a:r>
            <a:r>
              <a:rPr lang="tr-TR" sz="2500" dirty="0"/>
              <a:t>denetlemek yönetmeliğe aykırı </a:t>
            </a:r>
            <a:r>
              <a:rPr lang="tr-TR" sz="2500" dirty="0" smtClean="0"/>
              <a:t>hareket edenlere </a:t>
            </a:r>
            <a:r>
              <a:rPr lang="tr-TR" sz="2500" dirty="0"/>
              <a:t>idari yaptırım uygulamak,</a:t>
            </a:r>
          </a:p>
          <a:p>
            <a:pPr marL="457200" lvl="1" indent="-457200" algn="just">
              <a:lnSpc>
                <a:spcPct val="100000"/>
              </a:lnSpc>
              <a:spcBef>
                <a:spcPts val="600"/>
              </a:spcBef>
              <a:buFont typeface="Wingdings" pitchFamily="2" charset="2"/>
              <a:buChar char="Ø"/>
            </a:pPr>
            <a:r>
              <a:rPr lang="tr-TR" sz="2500" dirty="0" smtClean="0"/>
              <a:t>Yakma </a:t>
            </a:r>
            <a:r>
              <a:rPr lang="tr-TR" sz="2500" dirty="0"/>
              <a:t>sistemlerinin işletilmesini müteakip </a:t>
            </a:r>
            <a:r>
              <a:rPr lang="tr-TR" sz="2500" dirty="0" smtClean="0"/>
              <a:t>yapılan baca </a:t>
            </a:r>
            <a:r>
              <a:rPr lang="tr-TR" sz="2500" dirty="0"/>
              <a:t>gazı ölçüm sonuçlarını değerlendirmek,</a:t>
            </a:r>
          </a:p>
          <a:p>
            <a:pPr marL="457200" lvl="1" indent="-457200" algn="just">
              <a:lnSpc>
                <a:spcPct val="100000"/>
              </a:lnSpc>
              <a:spcBef>
                <a:spcPts val="600"/>
              </a:spcBef>
              <a:buFont typeface="Wingdings" pitchFamily="2" charset="2"/>
              <a:buChar char="Ø"/>
            </a:pPr>
            <a:r>
              <a:rPr lang="tr-TR" sz="2500" dirty="0" smtClean="0"/>
              <a:t>İthal </a:t>
            </a:r>
            <a:r>
              <a:rPr lang="tr-TR" sz="2500" dirty="0"/>
              <a:t>kömürlere uygunluk belgesi düzenlemek</a:t>
            </a:r>
          </a:p>
          <a:p>
            <a:pPr marL="457200" lvl="1" indent="-457200" algn="just">
              <a:lnSpc>
                <a:spcPct val="100000"/>
              </a:lnSpc>
              <a:spcBef>
                <a:spcPts val="600"/>
              </a:spcBef>
              <a:buFont typeface="Wingdings" pitchFamily="2" charset="2"/>
              <a:buChar char="Ø"/>
            </a:pPr>
            <a:r>
              <a:rPr lang="tr-TR" sz="2500" dirty="0" smtClean="0"/>
              <a:t>İllerin </a:t>
            </a:r>
            <a:r>
              <a:rPr lang="tr-TR" sz="2500" dirty="0"/>
              <a:t>kirlilik derecelerini belirlemek</a:t>
            </a:r>
          </a:p>
          <a:p>
            <a:pPr marL="457200" lvl="1" indent="-457200" algn="just">
              <a:lnSpc>
                <a:spcPct val="100000"/>
              </a:lnSpc>
              <a:spcBef>
                <a:spcPts val="600"/>
              </a:spcBef>
              <a:buFont typeface="Wingdings" pitchFamily="2" charset="2"/>
              <a:buChar char="Ø"/>
            </a:pPr>
            <a:endParaRPr lang="tr-TR" sz="2500" dirty="0"/>
          </a:p>
        </p:txBody>
      </p:sp>
    </p:spTree>
    <p:extLst>
      <p:ext uri="{BB962C8B-B14F-4D97-AF65-F5344CB8AC3E}">
        <p14:creationId xmlns:p14="http://schemas.microsoft.com/office/powerpoint/2010/main" val="1955404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İl Çevre Ve Orman Müdürlüklerinin Yükümlülükleri</a:t>
            </a:r>
            <a:endParaRPr lang="tr-TR" sz="28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Yerli </a:t>
            </a:r>
            <a:r>
              <a:rPr lang="tr-TR" sz="2800" dirty="0"/>
              <a:t>kömürler için uygunluk belgesi ve satış izin belgesi düzenlemek,</a:t>
            </a:r>
          </a:p>
          <a:p>
            <a:pPr marL="457200" lvl="1" indent="-457200" algn="just">
              <a:lnSpc>
                <a:spcPct val="100000"/>
              </a:lnSpc>
              <a:spcBef>
                <a:spcPts val="600"/>
              </a:spcBef>
              <a:buFont typeface="Wingdings" pitchFamily="2" charset="2"/>
              <a:buChar char="Ø"/>
            </a:pPr>
            <a:r>
              <a:rPr lang="tr-TR" sz="2800" dirty="0" smtClean="0"/>
              <a:t>Yerli </a:t>
            </a:r>
            <a:r>
              <a:rPr lang="tr-TR" sz="2800" dirty="0"/>
              <a:t>kömürlerin torbalanması için izin vermek ve denetlemek,</a:t>
            </a:r>
          </a:p>
          <a:p>
            <a:pPr marL="457200" lvl="1" indent="-457200" algn="just">
              <a:lnSpc>
                <a:spcPct val="100000"/>
              </a:lnSpc>
              <a:spcBef>
                <a:spcPts val="600"/>
              </a:spcBef>
              <a:buFont typeface="Wingdings" pitchFamily="2" charset="2"/>
              <a:buChar char="Ø"/>
            </a:pPr>
            <a:r>
              <a:rPr lang="tr-TR" sz="2800" dirty="0" smtClean="0"/>
              <a:t>İllerde </a:t>
            </a:r>
            <a:r>
              <a:rPr lang="tr-TR" sz="2800" dirty="0"/>
              <a:t>yakıt programlarının belirleneceği MÇK kararlarının kış </a:t>
            </a:r>
            <a:r>
              <a:rPr lang="tr-TR" sz="2800" dirty="0" smtClean="0"/>
              <a:t>dönemi başlamadan önce alınması esastır. Ancak IKHKK Yönetmeliğinin 31 inci maddesine </a:t>
            </a:r>
            <a:r>
              <a:rPr lang="tr-TR" sz="2800" dirty="0"/>
              <a:t>istinaden, MÇK kararlarında farklı özellikte yakıtların </a:t>
            </a:r>
            <a:r>
              <a:rPr lang="tr-TR" sz="2800" dirty="0" smtClean="0"/>
              <a:t>belirlenmesi gerekli </a:t>
            </a:r>
            <a:r>
              <a:rPr lang="tr-TR" sz="2800" dirty="0"/>
              <a:t>görülürse, gerekçeler Bakanlığımıza sunulmalı ve Bakanlığımız </a:t>
            </a:r>
            <a:r>
              <a:rPr lang="tr-TR" sz="2800" dirty="0" smtClean="0"/>
              <a:t>görüşü doğrultusunda </a:t>
            </a:r>
            <a:r>
              <a:rPr lang="tr-TR" sz="2800" dirty="0"/>
              <a:t>hareket </a:t>
            </a:r>
            <a:r>
              <a:rPr lang="tr-TR" sz="2800" dirty="0" smtClean="0"/>
              <a:t>edilmekle</a:t>
            </a:r>
            <a:endParaRPr lang="tr-TR" sz="2800" dirty="0"/>
          </a:p>
        </p:txBody>
      </p:sp>
    </p:spTree>
    <p:extLst>
      <p:ext uri="{BB962C8B-B14F-4D97-AF65-F5344CB8AC3E}">
        <p14:creationId xmlns:p14="http://schemas.microsoft.com/office/powerpoint/2010/main" val="4108791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İl Çevre Ve Orman Müdürlüklerinin Yükümlülükleri</a:t>
            </a:r>
            <a:endParaRPr lang="tr-TR" sz="28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Belediyeler </a:t>
            </a:r>
            <a:r>
              <a:rPr lang="tr-TR" sz="2800" dirty="0"/>
              <a:t>tarafından satışa sunulan katı yakıtların denetimi il çevre </a:t>
            </a:r>
            <a:r>
              <a:rPr lang="tr-TR" sz="2800" dirty="0" smtClean="0"/>
              <a:t>ve orman </a:t>
            </a:r>
            <a:r>
              <a:rPr lang="tr-TR" sz="2800" dirty="0"/>
              <a:t>müdürlüğünce yapılır ve il çevre ve orman müdürlüklerince </a:t>
            </a:r>
            <a:r>
              <a:rPr lang="tr-TR" sz="2800" dirty="0" smtClean="0"/>
              <a:t>gerekli idari </a:t>
            </a:r>
            <a:r>
              <a:rPr lang="tr-TR" sz="2800" dirty="0"/>
              <a:t>yaptırım kararı uygulanır.</a:t>
            </a:r>
          </a:p>
          <a:p>
            <a:pPr marL="457200" lvl="1" indent="-457200" algn="just">
              <a:lnSpc>
                <a:spcPct val="100000"/>
              </a:lnSpc>
              <a:spcBef>
                <a:spcPts val="600"/>
              </a:spcBef>
              <a:buFont typeface="Wingdings" pitchFamily="2" charset="2"/>
              <a:buChar char="Ø"/>
            </a:pPr>
            <a:r>
              <a:rPr lang="tr-TR" sz="2800" dirty="0" smtClean="0"/>
              <a:t>İl </a:t>
            </a:r>
            <a:r>
              <a:rPr lang="tr-TR" sz="2800" dirty="0"/>
              <a:t>çevre ve orman müdürlüklerinin, envanter oluşturulması </a:t>
            </a:r>
            <a:r>
              <a:rPr lang="tr-TR" sz="2800" dirty="0" smtClean="0"/>
              <a:t>maksadıyla ithalatçı/üretici/dağıtıcı/ satıcı </a:t>
            </a:r>
            <a:r>
              <a:rPr lang="tr-TR" sz="2800" dirty="0"/>
              <a:t>tarafından bildirilen (EK-VI, EK-VII, EK-VIII ) </a:t>
            </a:r>
            <a:r>
              <a:rPr lang="tr-TR" sz="2800" dirty="0" smtClean="0"/>
              <a:t>katı yakıt </a:t>
            </a:r>
            <a:r>
              <a:rPr lang="tr-TR" sz="2800" dirty="0"/>
              <a:t>(kömürler, briket kömürleri, </a:t>
            </a:r>
            <a:r>
              <a:rPr lang="tr-TR" sz="2800" dirty="0" err="1"/>
              <a:t>biyokütle</a:t>
            </a:r>
            <a:r>
              <a:rPr lang="tr-TR" sz="2800" dirty="0"/>
              <a:t> vb.) ve Sosyal Yardımlaşma </a:t>
            </a:r>
            <a:r>
              <a:rPr lang="tr-TR" sz="2800" dirty="0" smtClean="0"/>
              <a:t>Vakfı aracılığı </a:t>
            </a:r>
            <a:r>
              <a:rPr lang="tr-TR" sz="2800" dirty="0"/>
              <a:t>ile dağıtılan yakıt bilgilerini, Bakanlığımız </a:t>
            </a:r>
            <a:r>
              <a:rPr lang="tr-TR" sz="2800" dirty="0" smtClean="0">
                <a:hlinkClick r:id="rId2"/>
              </a:rPr>
              <a:t>www.cevreorman.gov.tr</a:t>
            </a:r>
            <a:r>
              <a:rPr lang="tr-TR" sz="2800" dirty="0" smtClean="0"/>
              <a:t> web </a:t>
            </a:r>
            <a:r>
              <a:rPr lang="tr-TR" sz="2800" dirty="0"/>
              <a:t>sitesinde yer alan ‘Kömür Bilgileri Excel </a:t>
            </a:r>
            <a:r>
              <a:rPr lang="tr-TR" sz="2800" dirty="0" err="1"/>
              <a:t>Tablosu’na</a:t>
            </a:r>
            <a:r>
              <a:rPr lang="tr-TR" sz="2800" dirty="0"/>
              <a:t> </a:t>
            </a:r>
            <a:r>
              <a:rPr lang="tr-TR" sz="2800" dirty="0" smtClean="0"/>
              <a:t>işlemek</a:t>
            </a:r>
            <a:endParaRPr lang="tr-TR" sz="2800" dirty="0"/>
          </a:p>
          <a:p>
            <a:pPr marL="457200" lvl="1" indent="-457200" algn="just">
              <a:lnSpc>
                <a:spcPct val="100000"/>
              </a:lnSpc>
              <a:spcBef>
                <a:spcPts val="600"/>
              </a:spcBef>
              <a:buFont typeface="Wingdings" pitchFamily="2" charset="2"/>
              <a:buChar char="Ø"/>
            </a:pPr>
            <a:endParaRPr lang="tr-TR" sz="2800" dirty="0"/>
          </a:p>
        </p:txBody>
      </p:sp>
    </p:spTree>
    <p:extLst>
      <p:ext uri="{BB962C8B-B14F-4D97-AF65-F5344CB8AC3E}">
        <p14:creationId xmlns:p14="http://schemas.microsoft.com/office/powerpoint/2010/main" val="508315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Ulaşılacak Hedef - 1</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Doğal </a:t>
            </a:r>
            <a:r>
              <a:rPr lang="tr-TR" sz="2600" dirty="0"/>
              <a:t>Kaynaklarımızı Korumak;</a:t>
            </a:r>
          </a:p>
          <a:p>
            <a:pPr marL="457200" lvl="1" indent="-457200" algn="just">
              <a:lnSpc>
                <a:spcPct val="100000"/>
              </a:lnSpc>
              <a:spcBef>
                <a:spcPts val="600"/>
              </a:spcBef>
              <a:buFont typeface="Wingdings" pitchFamily="2" charset="2"/>
              <a:buChar char="Ø"/>
            </a:pPr>
            <a:r>
              <a:rPr lang="tr-TR" sz="2600" dirty="0" smtClean="0"/>
              <a:t>Enerji </a:t>
            </a:r>
            <a:r>
              <a:rPr lang="tr-TR" sz="2600" dirty="0"/>
              <a:t>Tasarrufu Sağlamak;</a:t>
            </a:r>
          </a:p>
          <a:p>
            <a:pPr marL="457200" lvl="1" indent="-457200" algn="just">
              <a:lnSpc>
                <a:spcPct val="100000"/>
              </a:lnSpc>
              <a:spcBef>
                <a:spcPts val="600"/>
              </a:spcBef>
              <a:buFont typeface="Wingdings" pitchFamily="2" charset="2"/>
              <a:buChar char="Ø"/>
            </a:pPr>
            <a:r>
              <a:rPr lang="tr-TR" sz="2600" dirty="0" smtClean="0"/>
              <a:t>Hava </a:t>
            </a:r>
            <a:r>
              <a:rPr lang="tr-TR" sz="2600" dirty="0"/>
              <a:t>kirliliğine katkı payını azaltma</a:t>
            </a:r>
          </a:p>
          <a:p>
            <a:pPr marL="457200" lvl="1" indent="-457200" algn="just">
              <a:lnSpc>
                <a:spcPct val="100000"/>
              </a:lnSpc>
              <a:spcBef>
                <a:spcPts val="600"/>
              </a:spcBef>
              <a:buFont typeface="Wingdings" pitchFamily="2" charset="2"/>
              <a:buChar char="Ø"/>
            </a:pPr>
            <a:r>
              <a:rPr lang="tr-TR" sz="2600" dirty="0" smtClean="0"/>
              <a:t>Yakma </a:t>
            </a:r>
            <a:r>
              <a:rPr lang="tr-TR" sz="2600" dirty="0"/>
              <a:t>sistemlerinin teknik özelliklerini bağlı olarak kullanılacak yakıt </a:t>
            </a:r>
            <a:r>
              <a:rPr lang="tr-TR" sz="2600" dirty="0" err="1"/>
              <a:t>spektlerini</a:t>
            </a:r>
            <a:r>
              <a:rPr lang="tr-TR" sz="2600" dirty="0"/>
              <a:t> belirlemek</a:t>
            </a:r>
          </a:p>
          <a:p>
            <a:pPr marL="457200" lvl="1" indent="-457200" algn="just">
              <a:lnSpc>
                <a:spcPct val="100000"/>
              </a:lnSpc>
              <a:spcBef>
                <a:spcPts val="600"/>
              </a:spcBef>
              <a:buFont typeface="Wingdings" pitchFamily="2" charset="2"/>
              <a:buChar char="Ø"/>
            </a:pPr>
            <a:r>
              <a:rPr lang="tr-TR" sz="2600" dirty="0" smtClean="0"/>
              <a:t>Yakıt </a:t>
            </a:r>
            <a:r>
              <a:rPr lang="tr-TR" sz="2600" dirty="0"/>
              <a:t>özelliklerinin doğru sınırlarda seçilmesi</a:t>
            </a:r>
          </a:p>
          <a:p>
            <a:pPr marL="457200" lvl="1" indent="-457200" algn="just">
              <a:lnSpc>
                <a:spcPct val="100000"/>
              </a:lnSpc>
              <a:spcBef>
                <a:spcPts val="600"/>
              </a:spcBef>
              <a:buFont typeface="Wingdings" pitchFamily="2" charset="2"/>
              <a:buChar char="Ø"/>
            </a:pPr>
            <a:r>
              <a:rPr lang="tr-TR" sz="2600" dirty="0" smtClean="0"/>
              <a:t>Model </a:t>
            </a:r>
            <a:r>
              <a:rPr lang="tr-TR" sz="2600" dirty="0"/>
              <a:t>çalışmaları ve çıktılarının değerlendirilerek illerde kullanılacak yakıt özelliklerinin belirlenmesi</a:t>
            </a:r>
          </a:p>
          <a:p>
            <a:pPr marL="457200" lvl="1" indent="-457200" algn="just">
              <a:lnSpc>
                <a:spcPct val="100000"/>
              </a:lnSpc>
              <a:spcBef>
                <a:spcPts val="600"/>
              </a:spcBef>
              <a:buFont typeface="Wingdings" pitchFamily="2" charset="2"/>
              <a:buChar char="Ø"/>
            </a:pPr>
            <a:r>
              <a:rPr lang="tr-TR" sz="2600" dirty="0" smtClean="0"/>
              <a:t>İllerin </a:t>
            </a:r>
            <a:r>
              <a:rPr lang="tr-TR" sz="2600" dirty="0"/>
              <a:t>özelliklerine göre enerji kaynaklarının tespit edilerek özendirilmesi</a:t>
            </a:r>
          </a:p>
          <a:p>
            <a:pPr marL="457200" lvl="1" indent="-457200" algn="just">
              <a:lnSpc>
                <a:spcPct val="100000"/>
              </a:lnSpc>
              <a:spcBef>
                <a:spcPts val="600"/>
              </a:spcBef>
              <a:buFont typeface="Wingdings" pitchFamily="2" charset="2"/>
              <a:buChar char="Ø"/>
            </a:pPr>
            <a:r>
              <a:rPr lang="tr-TR" sz="2600" dirty="0" smtClean="0"/>
              <a:t>Çevre </a:t>
            </a:r>
            <a:r>
              <a:rPr lang="tr-TR" sz="2600" dirty="0"/>
              <a:t>dostu yakma sistemleri ve yakıt alternatiflerinin özendirilmesi</a:t>
            </a:r>
          </a:p>
          <a:p>
            <a:pPr marL="457200" lvl="1" indent="-457200" algn="just">
              <a:lnSpc>
                <a:spcPct val="100000"/>
              </a:lnSpc>
              <a:spcBef>
                <a:spcPts val="600"/>
              </a:spcBef>
              <a:buFont typeface="Wingdings" pitchFamily="2" charset="2"/>
              <a:buChar char="Ø"/>
            </a:pPr>
            <a:endParaRPr lang="tr-TR" sz="2600" dirty="0"/>
          </a:p>
        </p:txBody>
      </p:sp>
    </p:spTree>
    <p:extLst>
      <p:ext uri="{BB962C8B-B14F-4D97-AF65-F5344CB8AC3E}">
        <p14:creationId xmlns:p14="http://schemas.microsoft.com/office/powerpoint/2010/main" val="135520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Kaynakları Nelerdir?</a:t>
            </a:r>
            <a:endParaRPr lang="tr-TR" sz="3600" b="1" dirty="0">
              <a:solidFill>
                <a:srgbClr val="FF0000"/>
              </a:solidFill>
            </a:endParaRPr>
          </a:p>
        </p:txBody>
      </p:sp>
      <p:sp>
        <p:nvSpPr>
          <p:cNvPr id="2" name="Dikdörtgen 1"/>
          <p:cNvSpPr/>
          <p:nvPr/>
        </p:nvSpPr>
        <p:spPr>
          <a:xfrm>
            <a:off x="444500" y="993718"/>
            <a:ext cx="8470900" cy="5047536"/>
          </a:xfrm>
          <a:prstGeom prst="rect">
            <a:avLst/>
          </a:prstGeom>
        </p:spPr>
        <p:txBody>
          <a:bodyPr wrap="square">
            <a:spAutoFit/>
          </a:bodyPr>
          <a:lstStyle/>
          <a:p>
            <a:pPr algn="just">
              <a:spcBef>
                <a:spcPts val="1200"/>
              </a:spcBef>
              <a:spcAft>
                <a:spcPts val="0"/>
              </a:spcAft>
            </a:pPr>
            <a:r>
              <a:rPr lang="tr-TR" sz="2600" dirty="0" smtClean="0">
                <a:ea typeface="Times New Roman" panose="02020603050405020304" pitchFamily="18" charset="0"/>
              </a:rPr>
              <a:t>Karbon monoksit hem dış hem de iç ortam hava kirleticisidir. En önemli CO kaynakları önem sırasına göre:</a:t>
            </a:r>
          </a:p>
          <a:p>
            <a:pPr marL="457200" indent="-457200" algn="just">
              <a:spcAft>
                <a:spcPts val="0"/>
              </a:spcAft>
              <a:buFont typeface="Wingdings" pitchFamily="2" charset="2"/>
              <a:buChar char="ü"/>
            </a:pPr>
            <a:r>
              <a:rPr lang="tr-TR" sz="2400" dirty="0" smtClean="0">
                <a:ea typeface="Times New Roman" panose="02020603050405020304" pitchFamily="18" charset="0"/>
              </a:rPr>
              <a:t>Otomobil </a:t>
            </a:r>
            <a:r>
              <a:rPr lang="tr-TR" sz="2400" dirty="0" err="1" smtClean="0">
                <a:ea typeface="Times New Roman" panose="02020603050405020304" pitchFamily="18" charset="0"/>
              </a:rPr>
              <a:t>ekzoz</a:t>
            </a:r>
            <a:r>
              <a:rPr lang="tr-TR" sz="2400" dirty="0" smtClean="0">
                <a:ea typeface="Times New Roman" panose="02020603050405020304" pitchFamily="18" charset="0"/>
              </a:rPr>
              <a:t> gazları (%70),</a:t>
            </a:r>
          </a:p>
          <a:p>
            <a:pPr marL="457200" indent="-457200" algn="just">
              <a:spcAft>
                <a:spcPts val="0"/>
              </a:spcAft>
              <a:buFont typeface="Wingdings" pitchFamily="2" charset="2"/>
              <a:buChar char="ü"/>
            </a:pPr>
            <a:r>
              <a:rPr lang="tr-TR" sz="2400" dirty="0" smtClean="0">
                <a:ea typeface="Times New Roman" panose="02020603050405020304" pitchFamily="18" charset="0"/>
              </a:rPr>
              <a:t>Sobalardan gaz sızması,</a:t>
            </a:r>
          </a:p>
          <a:p>
            <a:pPr marL="457200" indent="-457200" algn="just">
              <a:spcAft>
                <a:spcPts val="0"/>
              </a:spcAft>
              <a:buFont typeface="Wingdings" pitchFamily="2" charset="2"/>
              <a:buChar char="ü"/>
            </a:pPr>
            <a:r>
              <a:rPr lang="tr-TR" sz="2400" dirty="0" smtClean="0">
                <a:ea typeface="Times New Roman" panose="02020603050405020304" pitchFamily="18" charset="0"/>
              </a:rPr>
              <a:t>Doğalgaz/</a:t>
            </a:r>
            <a:r>
              <a:rPr lang="tr-TR" sz="2400" dirty="0">
                <a:ea typeface="Times New Roman" panose="02020603050405020304" pitchFamily="18" charset="0"/>
              </a:rPr>
              <a:t>L</a:t>
            </a:r>
            <a:r>
              <a:rPr lang="tr-TR" sz="2400" dirty="0" smtClean="0">
                <a:ea typeface="Times New Roman" panose="02020603050405020304" pitchFamily="18" charset="0"/>
              </a:rPr>
              <a:t>PG’li şofben ve kombilerden, kazanlardan sızmalar,</a:t>
            </a:r>
          </a:p>
          <a:p>
            <a:pPr marL="457200" indent="-457200" algn="just">
              <a:spcAft>
                <a:spcPts val="0"/>
              </a:spcAft>
              <a:buFont typeface="Wingdings" pitchFamily="2" charset="2"/>
              <a:buChar char="ü"/>
            </a:pPr>
            <a:r>
              <a:rPr lang="tr-TR" sz="2400" dirty="0" smtClean="0">
                <a:ea typeface="Times New Roman" panose="02020603050405020304" pitchFamily="18" charset="0"/>
              </a:rPr>
              <a:t>Sigara dumanı,</a:t>
            </a:r>
          </a:p>
          <a:p>
            <a:pPr marL="457200" indent="-457200" algn="just">
              <a:spcAft>
                <a:spcPts val="0"/>
              </a:spcAft>
              <a:buFont typeface="Wingdings" pitchFamily="2" charset="2"/>
              <a:buChar char="ü"/>
            </a:pPr>
            <a:r>
              <a:rPr lang="tr-TR" sz="2400" dirty="0" smtClean="0">
                <a:ea typeface="Times New Roman" panose="02020603050405020304" pitchFamily="18" charset="0"/>
              </a:rPr>
              <a:t>Bacasız ısıtıcılar (gazlı Japon sobaları, LPG tüplü ısıtıcılar) </a:t>
            </a:r>
            <a:r>
              <a:rPr lang="tr-TR" sz="2400" dirty="0" err="1" smtClean="0">
                <a:ea typeface="Times New Roman" panose="02020603050405020304" pitchFamily="18" charset="0"/>
              </a:rPr>
              <a:t>dır</a:t>
            </a:r>
            <a:r>
              <a:rPr lang="tr-TR" sz="2400" dirty="0" smtClean="0">
                <a:ea typeface="Times New Roman" panose="02020603050405020304" pitchFamily="18" charset="0"/>
              </a:rPr>
              <a:t>.</a:t>
            </a:r>
          </a:p>
          <a:p>
            <a:pPr algn="just">
              <a:spcBef>
                <a:spcPts val="1200"/>
              </a:spcBef>
              <a:spcAft>
                <a:spcPts val="0"/>
              </a:spcAft>
            </a:pPr>
            <a:r>
              <a:rPr lang="tr-TR" sz="2600" dirty="0" smtClean="0">
                <a:ea typeface="Times New Roman" panose="02020603050405020304" pitchFamily="18" charset="0"/>
              </a:rPr>
              <a:t>Karbon monoksit zehirlenmelerinden kaynaklı ölümlerin tamamına yakını konutlarda meydana gelmektedir. </a:t>
            </a:r>
          </a:p>
          <a:p>
            <a:pPr algn="just">
              <a:spcBef>
                <a:spcPts val="1200"/>
              </a:spcBef>
              <a:spcAft>
                <a:spcPts val="0"/>
              </a:spcAft>
            </a:pPr>
            <a:r>
              <a:rPr lang="tr-TR" sz="2600" dirty="0" smtClean="0">
                <a:ea typeface="Times New Roman" panose="02020603050405020304" pitchFamily="18" charset="0"/>
              </a:rPr>
              <a:t>Konutlarda ise zehirlenmenin ana kaynağı yakma sistemi (soba, kombi, şofben vb.), Atık gaz sistemi (baca) ve havalandırma sistemidir.</a:t>
            </a:r>
            <a:endParaRPr lang="tr-TR" sz="2600" dirty="0">
              <a:ea typeface="Times New Roman" panose="02020603050405020304" pitchFamily="18" charset="0"/>
            </a:endParaRPr>
          </a:p>
        </p:txBody>
      </p:sp>
    </p:spTree>
    <p:extLst>
      <p:ext uri="{BB962C8B-B14F-4D97-AF65-F5344CB8AC3E}">
        <p14:creationId xmlns:p14="http://schemas.microsoft.com/office/powerpoint/2010/main" val="31383144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Ulaşılacak Hedef - 2</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450" dirty="0" smtClean="0"/>
              <a:t>Zamanında </a:t>
            </a:r>
            <a:r>
              <a:rPr lang="tr-TR" sz="2450" dirty="0"/>
              <a:t>kontrol ve denetim</a:t>
            </a:r>
          </a:p>
          <a:p>
            <a:pPr marL="457200" lvl="1" indent="-457200" algn="just">
              <a:lnSpc>
                <a:spcPct val="100000"/>
              </a:lnSpc>
              <a:spcBef>
                <a:spcPts val="600"/>
              </a:spcBef>
              <a:buFont typeface="Wingdings" pitchFamily="2" charset="2"/>
              <a:buChar char="Ø"/>
            </a:pPr>
            <a:r>
              <a:rPr lang="tr-TR" sz="2450" dirty="0" smtClean="0"/>
              <a:t>Rutin </a:t>
            </a:r>
            <a:r>
              <a:rPr lang="tr-TR" sz="2450" dirty="0"/>
              <a:t>baca temizliği ve bakımı</a:t>
            </a:r>
          </a:p>
          <a:p>
            <a:pPr marL="457200" lvl="1" indent="-457200" algn="just">
              <a:lnSpc>
                <a:spcPct val="100000"/>
              </a:lnSpc>
              <a:spcBef>
                <a:spcPts val="600"/>
              </a:spcBef>
              <a:buFont typeface="Wingdings" pitchFamily="2" charset="2"/>
              <a:buChar char="Ø"/>
            </a:pPr>
            <a:r>
              <a:rPr lang="tr-TR" sz="2450" dirty="0" smtClean="0"/>
              <a:t>Çevre </a:t>
            </a:r>
            <a:r>
              <a:rPr lang="tr-TR" sz="2450" dirty="0"/>
              <a:t>dostu binalar, yalıtım alternatifleri, geçiş sürelerinin kısaltılması</a:t>
            </a:r>
          </a:p>
          <a:p>
            <a:pPr marL="457200" lvl="1" indent="-457200" algn="just">
              <a:lnSpc>
                <a:spcPct val="100000"/>
              </a:lnSpc>
              <a:spcBef>
                <a:spcPts val="600"/>
              </a:spcBef>
              <a:buFont typeface="Wingdings" pitchFamily="2" charset="2"/>
              <a:buChar char="Ø"/>
            </a:pPr>
            <a:r>
              <a:rPr lang="tr-TR" sz="2450" dirty="0" smtClean="0"/>
              <a:t>Katı </a:t>
            </a:r>
            <a:r>
              <a:rPr lang="tr-TR" sz="2450" dirty="0"/>
              <a:t>yakıtlı sobalar, kullanım güvenliği için çift cidarlı seçmek,</a:t>
            </a:r>
          </a:p>
          <a:p>
            <a:pPr marL="457200" lvl="1" indent="-457200" algn="just">
              <a:lnSpc>
                <a:spcPct val="100000"/>
              </a:lnSpc>
              <a:spcBef>
                <a:spcPts val="600"/>
              </a:spcBef>
              <a:buFont typeface="Wingdings" pitchFamily="2" charset="2"/>
              <a:buChar char="Ø"/>
            </a:pPr>
            <a:r>
              <a:rPr lang="tr-TR" sz="2450" dirty="0" smtClean="0"/>
              <a:t>Sıvı </a:t>
            </a:r>
            <a:r>
              <a:rPr lang="tr-TR" sz="2450" dirty="0"/>
              <a:t>yakıtlı ısıtma cihazlarının düşük ısı ihtiyaçlarında yakıt tasarrufu sağlayacak şekilde </a:t>
            </a:r>
            <a:r>
              <a:rPr lang="tr-TR" sz="2450" dirty="0" err="1"/>
              <a:t>modülasyonlu</a:t>
            </a:r>
            <a:r>
              <a:rPr lang="tr-TR" sz="2450" dirty="0"/>
              <a:t> olmasına dikkat etmek,</a:t>
            </a:r>
          </a:p>
          <a:p>
            <a:pPr marL="457200" lvl="1" indent="-457200" algn="just">
              <a:lnSpc>
                <a:spcPct val="100000"/>
              </a:lnSpc>
              <a:spcBef>
                <a:spcPts val="600"/>
              </a:spcBef>
              <a:buFont typeface="Wingdings" pitchFamily="2" charset="2"/>
              <a:buChar char="Ø"/>
            </a:pPr>
            <a:r>
              <a:rPr lang="tr-TR" sz="2450" dirty="0" smtClean="0"/>
              <a:t>Gaz </a:t>
            </a:r>
            <a:r>
              <a:rPr lang="tr-TR" sz="2450" dirty="0"/>
              <a:t>yakıtlı ısıtma cihazları binanın ısıl kapasitesi hesaplayarak seçmek,</a:t>
            </a:r>
          </a:p>
          <a:p>
            <a:pPr marL="457200" lvl="1" indent="-457200" algn="just">
              <a:lnSpc>
                <a:spcPct val="100000"/>
              </a:lnSpc>
              <a:spcBef>
                <a:spcPts val="600"/>
              </a:spcBef>
              <a:buFont typeface="Wingdings" pitchFamily="2" charset="2"/>
              <a:buChar char="Ø"/>
            </a:pPr>
            <a:r>
              <a:rPr lang="tr-TR" sz="2450" dirty="0" smtClean="0"/>
              <a:t>Isınma </a:t>
            </a:r>
            <a:r>
              <a:rPr lang="tr-TR" sz="2450" dirty="0"/>
              <a:t>amaçlı olarak kullanılan tüm yakma ünitelerinin baca gazı çıkışlarının sağlam ve güvenilir şekilde oluşturulmasını sağlamak</a:t>
            </a:r>
          </a:p>
          <a:p>
            <a:pPr marL="457200" lvl="1" indent="-457200" algn="just">
              <a:lnSpc>
                <a:spcPct val="100000"/>
              </a:lnSpc>
              <a:spcBef>
                <a:spcPts val="600"/>
              </a:spcBef>
              <a:buFont typeface="Wingdings" pitchFamily="2" charset="2"/>
              <a:buChar char="Ø"/>
            </a:pPr>
            <a:endParaRPr lang="tr-TR" sz="2450" dirty="0"/>
          </a:p>
        </p:txBody>
      </p:sp>
    </p:spTree>
    <p:extLst>
      <p:ext uri="{BB962C8B-B14F-4D97-AF65-F5344CB8AC3E}">
        <p14:creationId xmlns:p14="http://schemas.microsoft.com/office/powerpoint/2010/main" val="1908006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Uygulama Sonuçları</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dirty="0"/>
              <a:t>Söz konusu yönetmeliğin uygulamaya giriş tarihinden itibaren sadece yakma sistemlerinde kullanılan yerli ve ithal yakıtların izin çerçevesinde satışının yapılması,</a:t>
            </a:r>
          </a:p>
          <a:p>
            <a:pPr marL="457200" lvl="1" indent="-457200" algn="just">
              <a:lnSpc>
                <a:spcPct val="100000"/>
              </a:lnSpc>
              <a:spcBef>
                <a:spcPts val="600"/>
              </a:spcBef>
              <a:buFont typeface="Wingdings" pitchFamily="2" charset="2"/>
              <a:buChar char="Ø"/>
            </a:pPr>
            <a:r>
              <a:rPr lang="tr-TR" dirty="0"/>
              <a:t>Uygulamaların kontrolü bazında çalışmalar sürdürülmektedir.</a:t>
            </a:r>
          </a:p>
          <a:p>
            <a:pPr marL="457200" lvl="1" indent="-457200" algn="just">
              <a:lnSpc>
                <a:spcPct val="100000"/>
              </a:lnSpc>
              <a:spcBef>
                <a:spcPts val="600"/>
              </a:spcBef>
              <a:buFont typeface="Wingdings" pitchFamily="2" charset="2"/>
              <a:buChar char="Ø"/>
            </a:pPr>
            <a:r>
              <a:rPr lang="tr-TR" dirty="0"/>
              <a:t>Ancak yakma sistemleri türlerine bağlı olarak kullanılan yakıtların uygunluğu,</a:t>
            </a:r>
          </a:p>
          <a:p>
            <a:pPr marL="457200" lvl="1" indent="-457200" algn="just">
              <a:lnSpc>
                <a:spcPct val="100000"/>
              </a:lnSpc>
              <a:spcBef>
                <a:spcPts val="600"/>
              </a:spcBef>
              <a:buFont typeface="Wingdings" pitchFamily="2" charset="2"/>
              <a:buChar char="Ø"/>
            </a:pPr>
            <a:r>
              <a:rPr lang="tr-TR" dirty="0"/>
              <a:t>Yakma sistemlerinin eğitim almış operatörler tarafından kullanımın takibi konularında sistemli bir mekanizma oluşturulamamıştır.</a:t>
            </a:r>
          </a:p>
          <a:p>
            <a:pPr marL="457200" lvl="1" indent="-457200" algn="just">
              <a:lnSpc>
                <a:spcPct val="100000"/>
              </a:lnSpc>
              <a:spcBef>
                <a:spcPts val="600"/>
              </a:spcBef>
              <a:buFont typeface="Wingdings" pitchFamily="2" charset="2"/>
              <a:buChar char="Ø"/>
            </a:pPr>
            <a:r>
              <a:rPr lang="tr-TR" dirty="0"/>
              <a:t>Isınma sezonundan kaynaklanan hava kirliliğin izlenmesi konusunda online izleme sistemleri kurulmuş buradan elde edilen sonuçlar çerçevesinde illerin kirlilik derecelendirilmesi yapılmıştır.</a:t>
            </a:r>
          </a:p>
          <a:p>
            <a:pPr marL="457200" lvl="1" indent="-457200" algn="just">
              <a:lnSpc>
                <a:spcPct val="100000"/>
              </a:lnSpc>
              <a:spcBef>
                <a:spcPts val="600"/>
              </a:spcBef>
              <a:buFont typeface="Wingdings" pitchFamily="2" charset="2"/>
              <a:buChar char="Ø"/>
            </a:pPr>
            <a:endParaRPr lang="tr-TR" dirty="0"/>
          </a:p>
        </p:txBody>
      </p:sp>
    </p:spTree>
    <p:extLst>
      <p:ext uri="{BB962C8B-B14F-4D97-AF65-F5344CB8AC3E}">
        <p14:creationId xmlns:p14="http://schemas.microsoft.com/office/powerpoint/2010/main" val="1187734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txBox="1">
            <a:spLocks/>
          </p:cNvSpPr>
          <p:nvPr/>
        </p:nvSpPr>
        <p:spPr>
          <a:xfrm>
            <a:off x="572090" y="476744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tr-TR" smtClean="0">
                <a:solidFill>
                  <a:srgbClr val="FF0000"/>
                </a:solidFill>
              </a:rPr>
              <a:t>Teşekkürler…</a:t>
            </a:r>
            <a:endParaRPr lang="tr-TR" dirty="0">
              <a:solidFill>
                <a:srgbClr val="FF0000"/>
              </a:solidFill>
            </a:endParaRPr>
          </a:p>
        </p:txBody>
      </p:sp>
    </p:spTree>
    <p:extLst>
      <p:ext uri="{BB962C8B-B14F-4D97-AF65-F5344CB8AC3E}">
        <p14:creationId xmlns:p14="http://schemas.microsoft.com/office/powerpoint/2010/main" val="362191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4500" y="511118"/>
            <a:ext cx="8470900" cy="5416868"/>
          </a:xfrm>
          <a:prstGeom prst="rect">
            <a:avLst/>
          </a:prstGeom>
        </p:spPr>
        <p:txBody>
          <a:bodyPr wrap="square">
            <a:spAutoFit/>
          </a:bodyPr>
          <a:lstStyle/>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Konutlard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ısınma</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sıca</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s</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eld</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etme</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içi</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soba</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kombi</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şofbe</a:t>
            </a:r>
            <a:r>
              <a:rPr lang="tr-TR" sz="2400" dirty="0">
                <a:ea typeface="Times New Roman" panose="02020603050405020304" pitchFamily="18" charset="0"/>
                <a:cs typeface="Times New Roman" panose="02020603050405020304" pitchFamily="18" charset="0"/>
              </a:rPr>
              <a:t>n </a:t>
            </a:r>
            <a:r>
              <a:rPr lang="tr-TR" sz="2400" spc="-10" dirty="0" err="1">
                <a:ea typeface="Times New Roman" panose="02020603050405020304" pitchFamily="18" charset="0"/>
                <a:cs typeface="Times New Roman" panose="02020603050405020304" pitchFamily="18" charset="0"/>
              </a:rPr>
              <a:t>v</a:t>
            </a:r>
            <a:r>
              <a:rPr lang="tr-TR" sz="2400" dirty="0" err="1">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cihazla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kullanılmaktadı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Mevcu</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yakıtla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(odun</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kömü</a:t>
            </a:r>
            <a:r>
              <a:rPr lang="tr-TR" sz="2400" spc="-55"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LPG</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doğalgaz</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mazo</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vb.</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cihazları</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içind</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yanarla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yanm</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sonuc</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atı</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gazla</a:t>
            </a:r>
            <a:r>
              <a:rPr lang="tr-TR" sz="2400" dirty="0">
                <a:ea typeface="Times New Roman" panose="02020603050405020304" pitchFamily="18" charset="0"/>
                <a:cs typeface="Times New Roman" panose="02020603050405020304" pitchFamily="18" charset="0"/>
              </a:rPr>
              <a:t>r</a:t>
            </a:r>
            <a:r>
              <a:rPr lang="tr-TR" sz="2400" spc="5"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meydan</a:t>
            </a:r>
            <a:r>
              <a:rPr lang="tr-TR" sz="2400" dirty="0">
                <a:ea typeface="Times New Roman" panose="02020603050405020304" pitchFamily="18" charset="0"/>
                <a:cs typeface="Times New Roman" panose="02020603050405020304" pitchFamily="18" charset="0"/>
              </a:rPr>
              <a:t>a</a:t>
            </a:r>
            <a:r>
              <a:rPr lang="tr-TR" sz="2400" spc="5"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çıka</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a:t>
            </a:r>
            <a:r>
              <a:rPr lang="tr-TR" sz="2400" spc="-35"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15" dirty="0">
                <a:solidFill>
                  <a:srgbClr val="0000FF"/>
                </a:solidFill>
                <a:ea typeface="Times New Roman" panose="02020603050405020304" pitchFamily="18" charset="0"/>
                <a:cs typeface="Times New Roman" panose="02020603050405020304" pitchFamily="18" charset="0"/>
              </a:rPr>
              <a:t>Y</a:t>
            </a:r>
            <a:r>
              <a:rPr lang="tr-TR" sz="2400" spc="-10" dirty="0">
                <a:solidFill>
                  <a:srgbClr val="0000FF"/>
                </a:solidFill>
                <a:ea typeface="Times New Roman" panose="02020603050405020304" pitchFamily="18" charset="0"/>
                <a:cs typeface="Times New Roman" panose="02020603050405020304" pitchFamily="18" charset="0"/>
              </a:rPr>
              <a:t>anm</a:t>
            </a:r>
            <a:r>
              <a:rPr lang="tr-TR" sz="2400" dirty="0">
                <a:solidFill>
                  <a:srgbClr val="0000FF"/>
                </a:solidFill>
                <a:ea typeface="Times New Roman" panose="02020603050405020304" pitchFamily="18" charset="0"/>
                <a:cs typeface="Times New Roman" panose="02020603050405020304" pitchFamily="18" charset="0"/>
              </a:rPr>
              <a:t>a</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içi</a:t>
            </a:r>
            <a:r>
              <a:rPr lang="tr-TR" sz="2400" dirty="0">
                <a:solidFill>
                  <a:srgbClr val="0000FF"/>
                </a:solidFill>
                <a:ea typeface="Times New Roman" panose="02020603050405020304" pitchFamily="18" charset="0"/>
                <a:cs typeface="Times New Roman" panose="02020603050405020304" pitchFamily="18" charset="0"/>
              </a:rPr>
              <a:t>n</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gerekl</a:t>
            </a:r>
            <a:r>
              <a:rPr lang="tr-TR" sz="2400" dirty="0">
                <a:solidFill>
                  <a:srgbClr val="0000FF"/>
                </a:solidFill>
                <a:ea typeface="Times New Roman" panose="02020603050405020304" pitchFamily="18" charset="0"/>
                <a:cs typeface="Times New Roman" panose="02020603050405020304" pitchFamily="18" charset="0"/>
              </a:rPr>
              <a:t>i</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oksije</a:t>
            </a:r>
            <a:r>
              <a:rPr lang="tr-TR" sz="2400" dirty="0">
                <a:solidFill>
                  <a:srgbClr val="0000FF"/>
                </a:solidFill>
                <a:ea typeface="Times New Roman" panose="02020603050405020304" pitchFamily="18" charset="0"/>
                <a:cs typeface="Times New Roman" panose="02020603050405020304" pitchFamily="18" charset="0"/>
              </a:rPr>
              <a:t>n</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yo</a:t>
            </a:r>
            <a:r>
              <a:rPr lang="tr-TR" sz="2400" dirty="0">
                <a:solidFill>
                  <a:srgbClr val="0000FF"/>
                </a:solidFill>
                <a:ea typeface="Times New Roman" panose="02020603050405020304" pitchFamily="18" charset="0"/>
                <a:cs typeface="Times New Roman" panose="02020603050405020304" pitchFamily="18" charset="0"/>
              </a:rPr>
              <a:t>k</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is</a:t>
            </a:r>
            <a:r>
              <a:rPr lang="tr-TR" sz="2400" dirty="0">
                <a:solidFill>
                  <a:srgbClr val="0000FF"/>
                </a:solidFill>
                <a:ea typeface="Times New Roman" panose="02020603050405020304" pitchFamily="18" charset="0"/>
                <a:cs typeface="Times New Roman" panose="02020603050405020304" pitchFamily="18" charset="0"/>
              </a:rPr>
              <a:t>e </a:t>
            </a:r>
            <a:r>
              <a:rPr lang="tr-TR" sz="2400" spc="-10" dirty="0">
                <a:solidFill>
                  <a:srgbClr val="0000FF"/>
                </a:solidFill>
                <a:ea typeface="Times New Roman" panose="02020603050405020304" pitchFamily="18" charset="0"/>
                <a:cs typeface="Times New Roman" panose="02020603050405020304" pitchFamily="18" charset="0"/>
              </a:rPr>
              <a:t>yanm</a:t>
            </a:r>
            <a:r>
              <a:rPr lang="tr-TR" sz="2400" dirty="0">
                <a:solidFill>
                  <a:srgbClr val="0000FF"/>
                </a:solidFill>
                <a:ea typeface="Times New Roman" panose="02020603050405020304" pitchFamily="18" charset="0"/>
                <a:cs typeface="Times New Roman" panose="02020603050405020304" pitchFamily="18" charset="0"/>
              </a:rPr>
              <a:t>a </a:t>
            </a:r>
            <a:r>
              <a:rPr lang="tr-TR" sz="2400" spc="-10" dirty="0">
                <a:solidFill>
                  <a:srgbClr val="0000FF"/>
                </a:solidFill>
                <a:ea typeface="Times New Roman" panose="02020603050405020304" pitchFamily="18" charset="0"/>
                <a:cs typeface="Times New Roman" panose="02020603050405020304" pitchFamily="18" charset="0"/>
              </a:rPr>
              <a:t>sonuc</a:t>
            </a:r>
            <a:r>
              <a:rPr lang="tr-TR" sz="2400" dirty="0">
                <a:solidFill>
                  <a:srgbClr val="0000FF"/>
                </a:solidFill>
                <a:ea typeface="Times New Roman" panose="02020603050405020304" pitchFamily="18" charset="0"/>
                <a:cs typeface="Times New Roman" panose="02020603050405020304" pitchFamily="18" charset="0"/>
              </a:rPr>
              <a:t>u </a:t>
            </a:r>
            <a:r>
              <a:rPr lang="tr-TR" sz="2400" spc="-10" dirty="0">
                <a:solidFill>
                  <a:srgbClr val="0000FF"/>
                </a:solidFill>
                <a:ea typeface="Times New Roman" panose="02020603050405020304" pitchFamily="18" charset="0"/>
                <a:cs typeface="Times New Roman" panose="02020603050405020304" pitchFamily="18" charset="0"/>
              </a:rPr>
              <a:t>kesinlikl</a:t>
            </a:r>
            <a:r>
              <a:rPr lang="tr-TR" sz="2400" dirty="0">
                <a:solidFill>
                  <a:srgbClr val="0000FF"/>
                </a:solidFill>
                <a:ea typeface="Times New Roman" panose="02020603050405020304" pitchFamily="18" charset="0"/>
                <a:cs typeface="Times New Roman" panose="02020603050405020304" pitchFamily="18" charset="0"/>
              </a:rPr>
              <a:t>e </a:t>
            </a:r>
            <a:r>
              <a:rPr lang="tr-TR" sz="2400" spc="-10" dirty="0" err="1" smtClean="0">
                <a:solidFill>
                  <a:srgbClr val="0000FF"/>
                </a:solidFill>
                <a:ea typeface="Times New Roman" panose="02020603050405020304" pitchFamily="18" charset="0"/>
                <a:cs typeface="Times New Roman" panose="02020603050405020304" pitchFamily="18" charset="0"/>
              </a:rPr>
              <a:t>karbo</a:t>
            </a:r>
            <a:r>
              <a:rPr lang="tr-TR" sz="2400" dirty="0" err="1" smtClean="0">
                <a:solidFill>
                  <a:srgbClr val="0000FF"/>
                </a:solidFill>
                <a:ea typeface="Times New Roman" panose="02020603050405020304" pitchFamily="18" charset="0"/>
                <a:cs typeface="Times New Roman" panose="02020603050405020304" pitchFamily="18" charset="0"/>
              </a:rPr>
              <a:t>n</a:t>
            </a:r>
            <a:r>
              <a:rPr lang="tr-TR" sz="2400" spc="-10" dirty="0" err="1" smtClean="0">
                <a:solidFill>
                  <a:srgbClr val="0000FF"/>
                </a:solidFill>
                <a:ea typeface="Times New Roman" panose="02020603050405020304" pitchFamily="18" charset="0"/>
                <a:cs typeface="Times New Roman" panose="02020603050405020304" pitchFamily="18" charset="0"/>
              </a:rPr>
              <a:t>monoksi</a:t>
            </a:r>
            <a:r>
              <a:rPr lang="tr-TR" sz="2400" dirty="0" err="1" smtClean="0">
                <a:solidFill>
                  <a:srgbClr val="0000FF"/>
                </a:solidFill>
                <a:ea typeface="Times New Roman" panose="02020603050405020304" pitchFamily="18" charset="0"/>
                <a:cs typeface="Times New Roman" panose="02020603050405020304" pitchFamily="18" charset="0"/>
              </a:rPr>
              <a:t>t</a:t>
            </a:r>
            <a:r>
              <a:rPr lang="tr-TR" sz="2400" dirty="0" smtClean="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oluşu</a:t>
            </a:r>
            <a:r>
              <a:rPr lang="tr-TR" sz="2400" spc="-70" dirty="0">
                <a:solidFill>
                  <a:srgbClr val="0000FF"/>
                </a:solidFill>
                <a:ea typeface="Times New Roman" panose="02020603050405020304" pitchFamily="18" charset="0"/>
                <a:cs typeface="Times New Roman" panose="02020603050405020304" pitchFamily="18" charset="0"/>
              </a:rPr>
              <a:t>r</a:t>
            </a:r>
            <a:r>
              <a:rPr lang="tr-TR" sz="2400" dirty="0">
                <a:solidFill>
                  <a:srgbClr val="0000FF"/>
                </a:solidFill>
                <a:ea typeface="Times New Roman" panose="02020603050405020304" pitchFamily="18" charset="0"/>
                <a:cs typeface="Times New Roman" panose="02020603050405020304" pitchFamily="18" charset="0"/>
              </a:rPr>
              <a:t>.</a:t>
            </a:r>
            <a:r>
              <a:rPr lang="tr-TR" sz="2400" dirty="0">
                <a:solidFill>
                  <a:srgbClr val="FF0000"/>
                </a:solidFill>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nedenl</a:t>
            </a:r>
            <a:r>
              <a:rPr lang="tr-TR" sz="2400" dirty="0">
                <a:ea typeface="Times New Roman" panose="02020603050405020304" pitchFamily="18" charset="0"/>
                <a:cs typeface="Times New Roman" panose="02020603050405020304" pitchFamily="18" charset="0"/>
              </a:rPr>
              <a:t>e </a:t>
            </a:r>
            <a:r>
              <a:rPr lang="tr-TR" sz="2400" spc="-10" dirty="0" err="1" smtClean="0">
                <a:ea typeface="Times New Roman" panose="02020603050405020304" pitchFamily="18" charset="0"/>
                <a:cs typeface="Times New Roman" panose="02020603050405020304" pitchFamily="18" charset="0"/>
              </a:rPr>
              <a:t>karbo</a:t>
            </a:r>
            <a:r>
              <a:rPr lang="tr-TR" sz="2400" dirty="0" err="1" smtClean="0">
                <a:ea typeface="Times New Roman" panose="02020603050405020304" pitchFamily="18" charset="0"/>
                <a:cs typeface="Times New Roman" panose="02020603050405020304" pitchFamily="18" charset="0"/>
              </a:rPr>
              <a:t>n</a:t>
            </a:r>
            <a:r>
              <a:rPr lang="tr-TR" sz="2400" spc="-10" dirty="0" err="1" smtClean="0">
                <a:ea typeface="Times New Roman" panose="02020603050405020304" pitchFamily="18" charset="0"/>
                <a:cs typeface="Times New Roman" panose="02020603050405020304" pitchFamily="18" charset="0"/>
              </a:rPr>
              <a:t>monoksi</a:t>
            </a:r>
            <a:r>
              <a:rPr lang="tr-TR" sz="2400" dirty="0" err="1" smtClean="0">
                <a:ea typeface="Times New Roman" panose="02020603050405020304" pitchFamily="18" charset="0"/>
                <a:cs typeface="Times New Roman" panose="02020603050405020304" pitchFamily="18" charset="0"/>
              </a:rPr>
              <a:t>t</a:t>
            </a:r>
            <a:r>
              <a:rPr lang="tr-TR" sz="2400" dirty="0" smtClean="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oluşumunu</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e</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öneml</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sebeplerinde</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bir</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yeterl</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havalandırm</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olmayışıdı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Evleri</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camlarınd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buluna</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soğu</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geliyo</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diy</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kapatıla</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havalandırmala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aslınd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haya</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kurtarmaktı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800" spc="-10" dirty="0" smtClean="0">
                <a:solidFill>
                  <a:srgbClr val="0000FF"/>
                </a:solidFill>
                <a:ea typeface="Times New Roman" panose="02020603050405020304" pitchFamily="18" charset="0"/>
                <a:cs typeface="Times New Roman" panose="02020603050405020304" pitchFamily="18" charset="0"/>
              </a:rPr>
              <a:t>B</a:t>
            </a:r>
            <a:r>
              <a:rPr lang="tr-TR" sz="2800" dirty="0" smtClean="0">
                <a:solidFill>
                  <a:srgbClr val="0000FF"/>
                </a:solidFill>
                <a:ea typeface="Times New Roman" panose="02020603050405020304" pitchFamily="18" charset="0"/>
                <a:cs typeface="Times New Roman" panose="02020603050405020304" pitchFamily="18" charset="0"/>
              </a:rPr>
              <a:t>u</a:t>
            </a:r>
            <a:r>
              <a:rPr lang="tr-TR" sz="2800" spc="5" dirty="0" smtClean="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nedenl</a:t>
            </a:r>
            <a:r>
              <a:rPr lang="tr-TR" sz="2800" dirty="0">
                <a:solidFill>
                  <a:srgbClr val="0000FF"/>
                </a:solidFill>
                <a:ea typeface="Times New Roman" panose="02020603050405020304" pitchFamily="18" charset="0"/>
                <a:cs typeface="Times New Roman" panose="02020603050405020304" pitchFamily="18" charset="0"/>
              </a:rPr>
              <a:t>e</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havalandırmala</a:t>
            </a:r>
            <a:r>
              <a:rPr lang="tr-TR" sz="2800" dirty="0">
                <a:solidFill>
                  <a:srgbClr val="0000FF"/>
                </a:solidFill>
                <a:ea typeface="Times New Roman" panose="02020603050405020304" pitchFamily="18" charset="0"/>
                <a:cs typeface="Times New Roman" panose="02020603050405020304" pitchFamily="18" charset="0"/>
              </a:rPr>
              <a:t>r</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asl</a:t>
            </a:r>
            <a:r>
              <a:rPr lang="tr-TR" sz="2800" dirty="0">
                <a:solidFill>
                  <a:srgbClr val="0000FF"/>
                </a:solidFill>
                <a:ea typeface="Times New Roman" panose="02020603050405020304" pitchFamily="18" charset="0"/>
                <a:cs typeface="Times New Roman" panose="02020603050405020304" pitchFamily="18" charset="0"/>
              </a:rPr>
              <a:t>a</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kapatılmamalıdı</a:t>
            </a:r>
            <a:r>
              <a:rPr lang="tr-TR" sz="2800" spc="-70" dirty="0">
                <a:solidFill>
                  <a:srgbClr val="0000FF"/>
                </a:solidFill>
                <a:ea typeface="Times New Roman" panose="02020603050405020304" pitchFamily="18" charset="0"/>
                <a:cs typeface="Times New Roman" panose="02020603050405020304" pitchFamily="18" charset="0"/>
              </a:rPr>
              <a:t>r</a:t>
            </a:r>
            <a:r>
              <a:rPr lang="tr-TR" sz="2800" dirty="0">
                <a:solidFill>
                  <a:srgbClr val="0000FF"/>
                </a:solidFill>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0146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9804</TotalTime>
  <Words>4873</Words>
  <Application>Microsoft Office PowerPoint</Application>
  <PresentationFormat>Ekran Gösterisi (4:3)</PresentationFormat>
  <Paragraphs>395</Paragraphs>
  <Slides>82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82</vt:i4>
      </vt:variant>
    </vt:vector>
  </HeadingPairs>
  <TitlesOfParts>
    <vt:vector size="84" baseType="lpstr">
      <vt:lpstr>asyod</vt:lpstr>
      <vt:lpstr>Bit Eşlem Resmi</vt:lpstr>
      <vt:lpstr>Sobalar Yansın  ama Ocaklar Sönmesin</vt:lpstr>
      <vt:lpstr>PowerPoint Sunusu</vt:lpstr>
      <vt:lpstr>Karbonmonoksit Gazını Tanımak </vt:lpstr>
      <vt:lpstr>Karbonmonoksit Oluşumu</vt:lpstr>
      <vt:lpstr>Karbonmonoksit Gazı</vt:lpstr>
      <vt:lpstr>PowerPoint Sunusu</vt:lpstr>
      <vt:lpstr>Karbonmonoksit Kaynakları Nelerdir?</vt:lpstr>
      <vt:lpstr>Karbonmonoksit Kaynakları Nelerdir?</vt:lpstr>
      <vt:lpstr>PowerPoint Sunusu</vt:lpstr>
      <vt:lpstr>Soba ve Bacalarların Yanmaya Etkisi</vt:lpstr>
      <vt:lpstr>Isınmadan Kaynaklanan Hava Kirliliğinin Kontrolü Yönetmeliği  </vt:lpstr>
      <vt:lpstr>Kömür Sobası Alırken Dikkat Edilecek Hususlar-1</vt:lpstr>
      <vt:lpstr>Kömür Sobası Alırken Dikkat Edilecek Hususlar-2</vt:lpstr>
      <vt:lpstr>Kömür Sobası Alırken Dikkat Edilecek Hususlar-3</vt:lpstr>
      <vt:lpstr>Kömür Sobası Alırken Dikkat Edilecek Hususlar-4</vt:lpstr>
      <vt:lpstr>Kömür Sobası Alırken Dikkat Edilecek Hususlar-5</vt:lpstr>
      <vt:lpstr>Kömür Yakıtlı Bir Sobanın TS 4900 EN 13248 Standardına Uygun Olmalıdır</vt:lpstr>
      <vt:lpstr>Tesisat Açısından Yanmanın Etkilenmesi - 1</vt:lpstr>
      <vt:lpstr>Tesisat Açısından Yanmanın Etkilenmesi - 2</vt:lpstr>
      <vt:lpstr>Tesisat Açısından Yanmanın Etkilenmesi - 3</vt:lpstr>
      <vt:lpstr>Tesisat Açısından Yanmanın Etkilenmesi - 4</vt:lpstr>
      <vt:lpstr>Tesisat Açısından Yanmanın Etkilenmesi - 5</vt:lpstr>
      <vt:lpstr>Tesisat Açısından Yanmanın Etkilenmesi - 6</vt:lpstr>
      <vt:lpstr>Tesisat Açısından Yanmanın Etkilenmesi - 7</vt:lpstr>
      <vt:lpstr>Tesisat Açısından Yanmanın Etkilenmesi - 8</vt:lpstr>
      <vt:lpstr>Tesisat Açısından Yanmanın Etkilenmesi - 9</vt:lpstr>
      <vt:lpstr>Konutlarda Doğalgaz Kullanımı</vt:lpstr>
      <vt:lpstr>Kombiler</vt:lpstr>
      <vt:lpstr>PowerPoint Sunusu</vt:lpstr>
      <vt:lpstr>PowerPoint Sunusu</vt:lpstr>
      <vt:lpstr>PowerPoint Sunusu</vt:lpstr>
      <vt:lpstr>Cihazların Monte Edilecekleri Yerler İçin Genel Kurallar</vt:lpstr>
      <vt:lpstr>Güvenli Doğal Gaz Kullanımı İçin Yapılması Gerekenler - 1</vt:lpstr>
      <vt:lpstr>Güvenli Doğal Gaz Kullanımı İçin Yapılması Gerekenler - 2</vt:lpstr>
      <vt:lpstr>Güvenli Doğal Gaz Kullanımı İçin Yapılması Gerekenler - 3</vt:lpstr>
      <vt:lpstr>Güvenli Doğal Gaz Kullanımı İçin Yapılması Gerekenler - 4</vt:lpstr>
      <vt:lpstr>Karbonmonoksit Dedektörü ve Doğalgaz Dedektörünün Sahip Olması Gereken Özellikler</vt:lpstr>
      <vt:lpstr>Karbonmonoksit Dedektörleri - 1</vt:lpstr>
      <vt:lpstr>Karbonmonoksit Dedektörleri - 2</vt:lpstr>
      <vt:lpstr>Karbonmonoksit Dedektörleri - 3</vt:lpstr>
      <vt:lpstr>Karbonmonoksit Dedektörleri - 4</vt:lpstr>
      <vt:lpstr>Bina Mimarisi Açısından Yanmanın Etkilenmesi-1</vt:lpstr>
      <vt:lpstr>Bina Mimarisi Açısından Yanmanın Etkilenmesi-2</vt:lpstr>
      <vt:lpstr>Bina Mimarisi Açısından Yanmanın Etkilenmesi-3</vt:lpstr>
      <vt:lpstr>Bina Mimarisi Açısından Yanmanın Etkilenmesi-4</vt:lpstr>
      <vt:lpstr>Bina Mimarisi Açısından Yanmanın Etkilenmesi-5</vt:lpstr>
      <vt:lpstr>Bina Mimarisi Açısından Yanmanın Etkilenmesi-6</vt:lpstr>
      <vt:lpstr>Bina Mimarisi Açısından Yanmanın Etkilenmesi-7</vt:lpstr>
      <vt:lpstr>Bina Mimarisi Açısından Yanmanın Etkilenmesi-8</vt:lpstr>
      <vt:lpstr>Bina Mimarisi Açısından Yanmanın Etkilenmesi-9</vt:lpstr>
      <vt:lpstr>Bina Mimarisi Açısından Yanmanın Etkilenmesi-10</vt:lpstr>
      <vt:lpstr>Bina Mimarisi Açısından Yanmanın Etkilenmesi-11</vt:lpstr>
      <vt:lpstr>Bina Mimarisi Açısından Yanmanın Etkilenmesi-12</vt:lpstr>
      <vt:lpstr>Bina Mimarisi Açısından Yanmanın Etkilenmesi-13</vt:lpstr>
      <vt:lpstr>Bina Mimarisi Açısından Yanmanın Etkilenmesi-14</vt:lpstr>
      <vt:lpstr>Bina Mimarisi Açısından Yanmanın Etkilenmesi-15</vt:lpstr>
      <vt:lpstr>Bina Mimarisi Açısından Yanmanın Etkilenmesi-16</vt:lpstr>
      <vt:lpstr>Bina Mimarisi Açısından Yanmanın Etkilenmesi-17</vt:lpstr>
      <vt:lpstr>Bina Mimarisi Açısından Yanmanın Etkilenmesi-18</vt:lpstr>
      <vt:lpstr>Bina Mimarisi Açısından Yanmanın Etkilenmesi-19</vt:lpstr>
      <vt:lpstr>Bina Mimarisi Açısından Yanmanın Etkilenmesi-20</vt:lpstr>
      <vt:lpstr>Bina Mimarisi Açısından Yanmanın Etkilenmesi-21</vt:lpstr>
      <vt:lpstr>Bina Mimarisi Açısından Yanmanın Etkilenmesi-22</vt:lpstr>
      <vt:lpstr>Önlemler ve Bilinçlendirme - 1</vt:lpstr>
      <vt:lpstr>Önlemler ve Bilinçlendirme - 2</vt:lpstr>
      <vt:lpstr>Önlemler ve Bilinçlendirme - 3</vt:lpstr>
      <vt:lpstr>Önlemler ve Bilinçlendirme - 4</vt:lpstr>
      <vt:lpstr>İlgili Mevzuat</vt:lpstr>
      <vt:lpstr>Dolaylı Mevzuat - 1</vt:lpstr>
      <vt:lpstr>PowerPoint Sunusu</vt:lpstr>
      <vt:lpstr>Kullanılması Yasak Maddeler</vt:lpstr>
      <vt:lpstr>Baca Gazı Ölçümlerini Yapacak Kurum/Kuruluş Sorumluluğu</vt:lpstr>
      <vt:lpstr>Yakıt Satıcılarının Yükümlülükleri</vt:lpstr>
      <vt:lpstr>Yakıt Üreticisi/İthalatcısı/Satıcılarının Yükümlülükleri</vt:lpstr>
      <vt:lpstr>Yakıt Üreticisi/İthalatcısı/Satıcılarının Yükümlülükleri</vt:lpstr>
      <vt:lpstr>Bakanlığın Yükümlülükleri</vt:lpstr>
      <vt:lpstr>İl Çevre Ve Orman Müdürlüklerinin Yükümlülükleri</vt:lpstr>
      <vt:lpstr>İl Çevre Ve Orman Müdürlüklerinin Yükümlülükleri</vt:lpstr>
      <vt:lpstr>Ulaşılacak Hedef - 1</vt:lpstr>
      <vt:lpstr>Ulaşılacak Hedef - 2</vt:lpstr>
      <vt:lpstr>Uygulama Sonuçları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Mehmet Bingol</cp:lastModifiedBy>
  <cp:revision>295</cp:revision>
  <dcterms:created xsi:type="dcterms:W3CDTF">2013-09-16T13:15:29Z</dcterms:created>
  <dcterms:modified xsi:type="dcterms:W3CDTF">2019-10-16T06:34:41Z</dcterms:modified>
</cp:coreProperties>
</file>