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4"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265" r:id="rId22"/>
    <p:sldId id="259" r:id="rId2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1CAC8"/>
    <a:srgbClr val="85D8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717" autoAdjust="0"/>
  </p:normalViewPr>
  <p:slideViewPr>
    <p:cSldViewPr snapToObjects="1">
      <p:cViewPr varScale="1">
        <p:scale>
          <a:sx n="69" d="100"/>
          <a:sy n="69" d="100"/>
        </p:scale>
        <p:origin x="-1254"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7A460-87B8-4841-96A2-CD12A733F31B}" type="datetimeFigureOut">
              <a:rPr lang="en-US" smtClean="0"/>
              <a:pPr/>
              <a:t>11/19/2018</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BB505-88B5-BF48-BBEA-E429F4F283DF}" type="slidenum">
              <a:rPr lang="en-US" smtClean="0"/>
              <a:pPr/>
              <a:t>‹#›</a:t>
            </a:fld>
            <a:endParaRPr lang="en-US"/>
          </a:p>
        </p:txBody>
      </p:sp>
    </p:spTree>
    <p:extLst>
      <p:ext uri="{BB962C8B-B14F-4D97-AF65-F5344CB8AC3E}">
        <p14:creationId xmlns:p14="http://schemas.microsoft.com/office/powerpoint/2010/main" xmlns="" val="1189761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EB44358-D377-494C-BA68-8EDC6A1519E5}"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EB44358-D377-494C-BA68-8EDC6A1519E5}" type="slidenum">
              <a:rPr lang="tr-TR" smtClean="0"/>
              <a:pPr/>
              <a:t>16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B44358-D377-494C-BA68-8EDC6A1519E5}" type="slidenum">
              <a:rPr lang="tr-TR" smtClean="0"/>
              <a:pPr/>
              <a:t>19</a:t>
            </a:fld>
            <a:endParaRPr lang="tr-TR"/>
          </a:p>
        </p:txBody>
      </p:sp>
    </p:spTree>
    <p:extLst>
      <p:ext uri="{BB962C8B-B14F-4D97-AF65-F5344CB8AC3E}">
        <p14:creationId xmlns:p14="http://schemas.microsoft.com/office/powerpoint/2010/main" xmlns="" val="4282870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sb sunum-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739" y="142852"/>
            <a:ext cx="9684000" cy="764682"/>
          </a:xfrm>
          <a:prstGeom prst="rect">
            <a:avLst/>
          </a:prstGeom>
        </p:spPr>
      </p:pic>
      <p:sp>
        <p:nvSpPr>
          <p:cNvPr id="4" name="Metin kutusu 5"/>
          <p:cNvSpPr txBox="1"/>
          <p:nvPr userDrawn="1"/>
        </p:nvSpPr>
        <p:spPr>
          <a:xfrm>
            <a:off x="8812364" y="906645"/>
            <a:ext cx="1031814" cy="215444"/>
          </a:xfrm>
          <a:prstGeom prst="rect">
            <a:avLst/>
          </a:prstGeom>
          <a:solidFill>
            <a:schemeClr val="bg1"/>
          </a:solidFill>
        </p:spPr>
        <p:txBody>
          <a:bodyPr wrap="square" lIns="0" tIns="0" rIns="0" bIns="0" rtlCol="0">
            <a:spAutoFit/>
          </a:bodyPr>
          <a:lstStyle/>
          <a:p>
            <a:pPr algn="ctr"/>
            <a:r>
              <a:rPr lang="tr-TR" sz="700" b="1" dirty="0" smtClean="0">
                <a:solidFill>
                  <a:srgbClr val="FF0000"/>
                </a:solidFill>
                <a:latin typeface="Segoe UI Semibold" pitchFamily="34" charset="0"/>
                <a:cs typeface="Calibri" pitchFamily="34" charset="0"/>
              </a:rPr>
              <a:t>Halk Sağlığı</a:t>
            </a:r>
          </a:p>
          <a:p>
            <a:pPr algn="ctr"/>
            <a:r>
              <a:rPr lang="tr-TR" sz="700" b="1" dirty="0" smtClean="0">
                <a:solidFill>
                  <a:srgbClr val="FF0000"/>
                </a:solidFill>
                <a:latin typeface="Segoe UI Semibold" pitchFamily="34" charset="0"/>
                <a:cs typeface="Calibri" pitchFamily="34" charset="0"/>
              </a:rPr>
              <a:t>Genel Müdürlüğü</a:t>
            </a:r>
            <a:endParaRPr lang="tr-TR" sz="700" b="1" dirty="0">
              <a:solidFill>
                <a:srgbClr val="FF0000"/>
              </a:solidFill>
              <a:latin typeface="Segoe UI Semibold"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sb sunum-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71400"/>
            <a:ext cx="9906000" cy="7029400"/>
          </a:xfrm>
          <a:prstGeom prst="rect">
            <a:avLst/>
          </a:prstGeom>
        </p:spPr>
      </p:pic>
      <p:sp>
        <p:nvSpPr>
          <p:cNvPr id="3" name="Metin kutusu 3"/>
          <p:cNvSpPr txBox="1"/>
          <p:nvPr userDrawn="1"/>
        </p:nvSpPr>
        <p:spPr>
          <a:xfrm>
            <a:off x="1188150" y="3872512"/>
            <a:ext cx="1440160" cy="430887"/>
          </a:xfrm>
          <a:prstGeom prst="rect">
            <a:avLst/>
          </a:prstGeom>
          <a:noFill/>
        </p:spPr>
        <p:txBody>
          <a:bodyPr wrap="square" rtlCol="0">
            <a:spAutoFit/>
          </a:bodyPr>
          <a:lstStyle/>
          <a:p>
            <a:pPr algn="ctr"/>
            <a:r>
              <a:rPr lang="tr-TR" sz="1050" b="1" dirty="0" smtClean="0">
                <a:solidFill>
                  <a:schemeClr val="bg1"/>
                </a:solidFill>
                <a:latin typeface="Segoe UI Semibold" panose="020B0702040204020203" pitchFamily="34" charset="0"/>
                <a:cs typeface="Segoe UI Semibold" panose="020B0702040204020203" pitchFamily="34" charset="0"/>
              </a:rPr>
              <a:t>Halk Sağlığı </a:t>
            </a:r>
          </a:p>
          <a:p>
            <a:pPr algn="ctr"/>
            <a:r>
              <a:rPr lang="tr-TR" sz="1050" b="1" dirty="0" smtClean="0">
                <a:solidFill>
                  <a:schemeClr val="bg1"/>
                </a:solidFill>
                <a:latin typeface="Segoe UI Semibold" panose="020B0702040204020203" pitchFamily="34" charset="0"/>
                <a:cs typeface="Segoe UI Semibold" panose="020B0702040204020203" pitchFamily="34" charset="0"/>
              </a:rPr>
              <a:t>Genel Müdürlüğü</a:t>
            </a:r>
            <a:endParaRPr lang="tr-TR" sz="1050" b="1" dirty="0">
              <a:solidFill>
                <a:schemeClr val="bg1"/>
              </a:solidFill>
              <a:latin typeface="Segoe UI Semibold" panose="020B0702040204020203" pitchFamily="34" charset="0"/>
              <a:cs typeface="Segoe UI Semibold" panose="020B0702040204020203"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42950" y="2130426"/>
            <a:ext cx="7018362" cy="1470025"/>
          </a:xfrm>
          <a:prstGeom prst="rect">
            <a:avLst/>
          </a:prstGeom>
        </p:spPr>
        <p:txBody>
          <a:bodyPr/>
          <a:lstStyle>
            <a:lvl1pPr algn="r">
              <a:defRPr baseline="0"/>
            </a:lvl1pPr>
          </a:lstStyle>
          <a:p>
            <a:r>
              <a:rPr lang="tr-TR" smtClean="0"/>
              <a:t>Asıl başlık stili için tıklatın</a:t>
            </a:r>
            <a:endParaRPr lang="tr-TR" dirty="0"/>
          </a:p>
        </p:txBody>
      </p:sp>
      <p:sp>
        <p:nvSpPr>
          <p:cNvPr id="3" name="2 Alt Başlık"/>
          <p:cNvSpPr>
            <a:spLocks noGrp="1"/>
          </p:cNvSpPr>
          <p:nvPr>
            <p:ph type="subTitle" idx="1"/>
          </p:nvPr>
        </p:nvSpPr>
        <p:spPr>
          <a:xfrm>
            <a:off x="1485900" y="3886200"/>
            <a:ext cx="6275412" cy="1752600"/>
          </a:xfrm>
          <a:prstGeom prst="rect">
            <a:avLst/>
          </a:prstGeo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a:xfrm>
            <a:off x="495300" y="6356351"/>
            <a:ext cx="2311400" cy="365125"/>
          </a:xfrm>
          <a:prstGeom prst="rect">
            <a:avLst/>
          </a:prstGeom>
        </p:spPr>
        <p:txBody>
          <a:bodyPr/>
          <a:lstStyle>
            <a:lvl1pPr>
              <a:defRPr/>
            </a:lvl1pPr>
          </a:lstStyle>
          <a:p>
            <a:fld id="{C5160C2C-433A-46B3-80EB-C276403F9662}" type="datetime1">
              <a:rPr lang="tr-TR" smtClean="0"/>
              <a:pPr/>
              <a:t>19.11.2018</a:t>
            </a:fld>
            <a:endParaRPr lang="tr-TR"/>
          </a:p>
        </p:txBody>
      </p:sp>
      <p:sp>
        <p:nvSpPr>
          <p:cNvPr id="5" name="4 Altbilgi Yer Tutucusu"/>
          <p:cNvSpPr>
            <a:spLocks noGrp="1"/>
          </p:cNvSpPr>
          <p:nvPr>
            <p:ph type="ftr" sz="quarter" idx="11"/>
          </p:nvPr>
        </p:nvSpPr>
        <p:spPr>
          <a:xfrm>
            <a:off x="3384550" y="6356351"/>
            <a:ext cx="3136900" cy="365125"/>
          </a:xfrm>
          <a:prstGeom prst="rect">
            <a:avLst/>
          </a:prstGeom>
        </p:spPr>
        <p:txBody>
          <a:bodyPr/>
          <a:lstStyle>
            <a:lvl1pPr>
              <a:defRPr/>
            </a:lvl1pPr>
          </a:lstStyle>
          <a:p>
            <a:endParaRPr lang="tr-TR"/>
          </a:p>
        </p:txBody>
      </p:sp>
      <p:sp>
        <p:nvSpPr>
          <p:cNvPr id="6" name="5 Slayt Numarası Yer Tutucusu"/>
          <p:cNvSpPr>
            <a:spLocks noGrp="1"/>
          </p:cNvSpPr>
          <p:nvPr>
            <p:ph type="sldNum" sz="quarter" idx="12"/>
          </p:nvPr>
        </p:nvSpPr>
        <p:spPr>
          <a:xfrm>
            <a:off x="7099300" y="6356351"/>
            <a:ext cx="2311400" cy="365125"/>
          </a:xfrm>
          <a:prstGeom prst="rect">
            <a:avLst/>
          </a:prstGeom>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30575" y="980728"/>
            <a:ext cx="8190910" cy="504056"/>
          </a:xfrm>
          <a:prstGeom prst="rect">
            <a:avLst/>
          </a:prstGeom>
        </p:spPr>
        <p:txBody>
          <a:bodyPr/>
          <a:lstStyle>
            <a:lvl1pPr>
              <a:defRPr sz="3200"/>
            </a:lvl1pPr>
          </a:lstStyle>
          <a:p>
            <a:r>
              <a:rPr lang="tr-TR" smtClean="0"/>
              <a:t>Asıl başlık stili için tıklatın</a:t>
            </a:r>
            <a:endParaRPr lang="tr-TR" dirty="0"/>
          </a:p>
        </p:txBody>
      </p:sp>
      <p:sp>
        <p:nvSpPr>
          <p:cNvPr id="3" name="2 İçerik Yer Tutucusu"/>
          <p:cNvSpPr>
            <a:spLocks noGrp="1"/>
          </p:cNvSpPr>
          <p:nvPr>
            <p:ph idx="1"/>
          </p:nvPr>
        </p:nvSpPr>
        <p:spPr>
          <a:xfrm>
            <a:off x="495300" y="1600201"/>
            <a:ext cx="8915400" cy="4525963"/>
          </a:xfrm>
          <a:prstGeom prst="rect">
            <a:avLst/>
          </a:prstGeom>
        </p:spPr>
        <p:txBody>
          <a:bodyPr/>
          <a:lstStyle>
            <a:lvl1pPr>
              <a:defRPr sz="2800"/>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Veri Yer Tutucusu"/>
          <p:cNvSpPr>
            <a:spLocks noGrp="1"/>
          </p:cNvSpPr>
          <p:nvPr>
            <p:ph type="dt" sz="half" idx="10"/>
          </p:nvPr>
        </p:nvSpPr>
        <p:spPr>
          <a:xfrm>
            <a:off x="495300" y="6356351"/>
            <a:ext cx="2311400" cy="365125"/>
          </a:xfrm>
          <a:prstGeom prst="rect">
            <a:avLst/>
          </a:prstGeom>
        </p:spPr>
        <p:txBody>
          <a:bodyPr/>
          <a:lstStyle>
            <a:lvl1pPr>
              <a:defRPr/>
            </a:lvl1pPr>
          </a:lstStyle>
          <a:p>
            <a:fld id="{83022D26-06A8-464F-8DCF-8BBE46044CDD}" type="datetime1">
              <a:rPr lang="tr-TR" smtClean="0"/>
              <a:pPr/>
              <a:t>19.11.2018</a:t>
            </a:fld>
            <a:endParaRPr lang="tr-TR"/>
          </a:p>
        </p:txBody>
      </p:sp>
      <p:sp>
        <p:nvSpPr>
          <p:cNvPr id="5" name="4 Altbilgi Yer Tutucusu"/>
          <p:cNvSpPr>
            <a:spLocks noGrp="1"/>
          </p:cNvSpPr>
          <p:nvPr>
            <p:ph type="ftr" sz="quarter" idx="11"/>
          </p:nvPr>
        </p:nvSpPr>
        <p:spPr>
          <a:xfrm>
            <a:off x="3384550" y="6356351"/>
            <a:ext cx="3136900" cy="365125"/>
          </a:xfrm>
          <a:prstGeom prst="rect">
            <a:avLst/>
          </a:prstGeom>
        </p:spPr>
        <p:txBody>
          <a:bodyPr/>
          <a:lstStyle>
            <a:lvl1pPr>
              <a:defRPr/>
            </a:lvl1pPr>
          </a:lstStyle>
          <a:p>
            <a:endParaRPr lang="tr-TR"/>
          </a:p>
        </p:txBody>
      </p:sp>
      <p:sp>
        <p:nvSpPr>
          <p:cNvPr id="6" name="5 Slayt Numarası Yer Tutucusu"/>
          <p:cNvSpPr>
            <a:spLocks noGrp="1"/>
          </p:cNvSpPr>
          <p:nvPr>
            <p:ph type="sldNum" sz="quarter" idx="12"/>
          </p:nvPr>
        </p:nvSpPr>
        <p:spPr>
          <a:xfrm>
            <a:off x="7099300" y="6356351"/>
            <a:ext cx="2311400" cy="365125"/>
          </a:xfrm>
          <a:prstGeom prst="rect">
            <a:avLst/>
          </a:prstGeom>
        </p:spPr>
        <p:txBody>
          <a:bodyPr/>
          <a:lstStyle>
            <a:lvl1pPr>
              <a:defRPr/>
            </a:lvl1p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3038475"/>
            <a:ext cx="6858048" cy="923925"/>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6000" b="0" i="0" u="none" strike="noStrike" kern="1200" cap="none" spc="0" normalizeH="0" baseline="0" noProof="0" dirty="0" smtClean="0">
                <a:ln>
                  <a:noFill/>
                </a:ln>
                <a:solidFill>
                  <a:schemeClr val="bg1"/>
                </a:solidFill>
                <a:effectLst/>
                <a:uLnTx/>
                <a:uFillTx/>
                <a:latin typeface="+mj-lt"/>
                <a:ea typeface="+mj-ea"/>
                <a:cs typeface="+mj-cs"/>
              </a:rPr>
              <a:t>Örnek Denetim </a:t>
            </a:r>
            <a:endParaRPr kumimoji="0" lang="tr-TR" sz="60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2 Alt Başlık"/>
          <p:cNvSpPr txBox="1">
            <a:spLocks/>
          </p:cNvSpPr>
          <p:nvPr/>
        </p:nvSpPr>
        <p:spPr>
          <a:xfrm>
            <a:off x="595282" y="4500570"/>
            <a:ext cx="5499112" cy="1214446"/>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smtClean="0">
                <a:ln>
                  <a:noFill/>
                </a:ln>
                <a:solidFill>
                  <a:schemeClr val="bg1"/>
                </a:solidFill>
                <a:effectLst/>
                <a:uLnTx/>
                <a:uFillTx/>
                <a:latin typeface="+mn-lt"/>
                <a:ea typeface="+mn-ea"/>
                <a:cs typeface="+mn-cs"/>
              </a:rPr>
              <a:t>Münir </a:t>
            </a:r>
            <a:r>
              <a:rPr kumimoji="0" lang="tr-TR" sz="3200" b="0" i="0" u="none" strike="noStrike" kern="1200" cap="none" spc="0" normalizeH="0" baseline="0" noProof="0" dirty="0" err="1" smtClean="0">
                <a:ln>
                  <a:noFill/>
                </a:ln>
                <a:solidFill>
                  <a:schemeClr val="bg1"/>
                </a:solidFill>
                <a:effectLst/>
                <a:uLnTx/>
                <a:uFillTx/>
                <a:latin typeface="+mn-lt"/>
                <a:ea typeface="+mn-ea"/>
                <a:cs typeface="+mn-cs"/>
              </a:rPr>
              <a:t>Devriş</a:t>
            </a:r>
            <a:r>
              <a:rPr kumimoji="0" lang="tr-TR" sz="3200" b="0" i="0" u="none" strike="noStrike" kern="1200" cap="none" spc="0" normalizeH="0" baseline="0" noProof="0" dirty="0" smtClean="0">
                <a:ln>
                  <a:noFill/>
                </a:ln>
                <a:solidFill>
                  <a:schemeClr val="bg1"/>
                </a:solidFill>
                <a:effectLst/>
                <a:uLnTx/>
                <a:uFillTx/>
                <a:latin typeface="+mn-lt"/>
                <a:ea typeface="+mn-ea"/>
                <a:cs typeface="+mn-cs"/>
              </a:rPr>
              <a:t> TAMKOÇ</a:t>
            </a:r>
          </a:p>
          <a:p>
            <a:pPr marL="342900" marR="0" lvl="0" indent="-342900" algn="ctr" defTabSz="4572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err="1" smtClean="0">
                <a:ln>
                  <a:noFill/>
                </a:ln>
                <a:solidFill>
                  <a:schemeClr val="bg1"/>
                </a:solidFill>
                <a:effectLst/>
                <a:uLnTx/>
                <a:uFillTx/>
                <a:latin typeface="+mn-lt"/>
                <a:ea typeface="+mn-ea"/>
                <a:cs typeface="+mn-cs"/>
              </a:rPr>
              <a:t>Tıb</a:t>
            </a:r>
            <a:r>
              <a:rPr kumimoji="0" lang="tr-TR" sz="3200" b="0" i="0" u="none" strike="noStrike" kern="1200" cap="none" spc="0" normalizeH="0" baseline="0" noProof="0" dirty="0" smtClean="0">
                <a:ln>
                  <a:noFill/>
                </a:ln>
                <a:solidFill>
                  <a:schemeClr val="bg1"/>
                </a:solidFill>
                <a:effectLst/>
                <a:uLnTx/>
                <a:uFillTx/>
                <a:latin typeface="+mn-lt"/>
                <a:ea typeface="+mn-ea"/>
                <a:cs typeface="+mn-cs"/>
              </a:rPr>
              <a:t>. Tek.</a:t>
            </a:r>
            <a:endParaRPr kumimoji="0" lang="tr-T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idx="4294967295"/>
          </p:nvPr>
        </p:nvSpPr>
        <p:spPr>
          <a:xfrm>
            <a:off x="309530" y="1052513"/>
            <a:ext cx="8191500" cy="504825"/>
          </a:xfrm>
          <a:prstGeom prst="rect">
            <a:avLst/>
          </a:prstGeom>
        </p:spPr>
        <p:txBody>
          <a:bodyPr>
            <a:noAutofit/>
          </a:bodyPr>
          <a:lstStyle/>
          <a:p>
            <a:r>
              <a:rPr lang="tr-TR" sz="3200" b="1" dirty="0" smtClean="0">
                <a:solidFill>
                  <a:srgbClr val="FF0000"/>
                </a:solidFill>
              </a:rPr>
              <a:t>Denetim yetkileri ve denetim sırasında işbirliği</a:t>
            </a:r>
            <a:endParaRPr lang="tr-TR" sz="3200" dirty="0" smtClean="0">
              <a:solidFill>
                <a:srgbClr val="FF0000"/>
              </a:solidFill>
            </a:endParaRPr>
          </a:p>
        </p:txBody>
      </p:sp>
      <p:sp>
        <p:nvSpPr>
          <p:cNvPr id="3" name="2 İçerik Yer Tutucusu"/>
          <p:cNvSpPr>
            <a:spLocks noGrp="1"/>
          </p:cNvSpPr>
          <p:nvPr>
            <p:ph idx="4294967295"/>
          </p:nvPr>
        </p:nvSpPr>
        <p:spPr>
          <a:xfrm>
            <a:off x="523844" y="2071678"/>
            <a:ext cx="8701086" cy="4168773"/>
          </a:xfrm>
          <a:prstGeom prst="rect">
            <a:avLst/>
          </a:prstGeom>
        </p:spPr>
        <p:txBody>
          <a:bodyPr/>
          <a:lstStyle/>
          <a:p>
            <a:pPr marL="514350" indent="-514350">
              <a:buFont typeface="+mj-lt"/>
              <a:buAutoNum type="alphaLcParenR" startAt="4"/>
              <a:defRPr/>
            </a:pPr>
            <a:r>
              <a:rPr lang="tr-TR" sz="2800" dirty="0" smtClean="0"/>
              <a:t>Denetim altında bulunan işyerlerinin sahipleri ya da bu kişilerin adına çalışan temsilcileri, denetim birimlerinin ve denetim görevlisinin denetimlerini kolaylaştırmak, dokümanları saklamak ve bu dokümanlar gizli olsa dahi denetim görevlilerine talep ettikleri dokümanları açık hâle getirmek ve denetim birimlerinin talep ettiği açıklamaları yapmak zorundadır.</a:t>
            </a:r>
          </a:p>
          <a:p>
            <a:pPr>
              <a:defRPr/>
            </a:pPr>
            <a:endParaRPr lang="tr-TR" sz="28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idx="4294967295"/>
          </p:nvPr>
        </p:nvSpPr>
        <p:spPr>
          <a:xfrm>
            <a:off x="595282" y="981869"/>
            <a:ext cx="8113712" cy="287337"/>
          </a:xfrm>
          <a:prstGeom prst="rect">
            <a:avLst/>
          </a:prstGeom>
        </p:spPr>
        <p:txBody>
          <a:bodyPr>
            <a:noAutofit/>
          </a:bodyPr>
          <a:lstStyle/>
          <a:p>
            <a:r>
              <a:rPr lang="tr-TR" sz="3200" b="1" dirty="0" smtClean="0">
                <a:solidFill>
                  <a:srgbClr val="FF0000"/>
                </a:solidFill>
              </a:rPr>
              <a:t>Denetim yetkileri ve denetim sırasında işbirliği</a:t>
            </a:r>
            <a:endParaRPr lang="tr-TR" sz="3200" dirty="0" smtClean="0">
              <a:solidFill>
                <a:srgbClr val="FF0000"/>
              </a:solidFill>
            </a:endParaRPr>
          </a:p>
        </p:txBody>
      </p:sp>
      <p:sp>
        <p:nvSpPr>
          <p:cNvPr id="3" name="2 İçerik Yer Tutucusu"/>
          <p:cNvSpPr>
            <a:spLocks noGrp="1"/>
          </p:cNvSpPr>
          <p:nvPr>
            <p:ph idx="4294967295"/>
          </p:nvPr>
        </p:nvSpPr>
        <p:spPr>
          <a:xfrm>
            <a:off x="595282" y="1916113"/>
            <a:ext cx="8643998" cy="4210050"/>
          </a:xfrm>
          <a:prstGeom prst="rect">
            <a:avLst/>
          </a:prstGeom>
        </p:spPr>
        <p:txBody>
          <a:bodyPr>
            <a:normAutofit/>
          </a:bodyPr>
          <a:lstStyle/>
          <a:p>
            <a:pPr marL="514350" indent="-514350">
              <a:buFont typeface="+mj-lt"/>
              <a:buAutoNum type="alphaLcParenR" startAt="5"/>
              <a:defRPr/>
            </a:pPr>
            <a:r>
              <a:rPr lang="tr-TR" sz="2800" dirty="0" smtClean="0"/>
              <a:t>Denetim altında bulunan işyerlerinin sahipleri ya da bu kişilerin adına çalışan temsilciler, denetim görevinin gereği gibi yürütülmesi için denetim elemanlarına görevi süresince uygun bir çalışma yeri sağlar. Uygun yer bulunamadığında veya denetime uygun koşullar oluşturulmadığında, denetim görevlilerinin isteği üzerine ürüne ait tüm bilgi ve belgeleri kendisine teslim eder.</a:t>
            </a:r>
          </a:p>
          <a:p>
            <a:pPr>
              <a:defRPr/>
            </a:pPr>
            <a:endParaRPr lang="tr-TR" sz="28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809596" y="800100"/>
            <a:ext cx="7889875" cy="504825"/>
          </a:xfrm>
          <a:prstGeom prst="rect">
            <a:avLst/>
          </a:prstGeom>
        </p:spPr>
        <p:txBody>
          <a:bodyPr>
            <a:noAutofit/>
          </a:bodyPr>
          <a:lstStyle/>
          <a:p>
            <a:r>
              <a:rPr lang="tr-TR" sz="3200" b="1" dirty="0" smtClean="0">
                <a:solidFill>
                  <a:srgbClr val="FF0000"/>
                </a:solidFill>
              </a:rPr>
              <a:t>EK-XI</a:t>
            </a:r>
            <a:r>
              <a:rPr lang="tr-TR" sz="3200" dirty="0" smtClean="0">
                <a:solidFill>
                  <a:srgbClr val="FF0000"/>
                </a:solidFill>
              </a:rPr>
              <a:t/>
            </a:r>
            <a:br>
              <a:rPr lang="tr-TR" sz="3200" dirty="0" smtClean="0">
                <a:solidFill>
                  <a:srgbClr val="FF0000"/>
                </a:solidFill>
              </a:rPr>
            </a:br>
            <a:r>
              <a:rPr lang="tr-TR" sz="3200" b="1" dirty="0" smtClean="0">
                <a:solidFill>
                  <a:srgbClr val="FF0000"/>
                </a:solidFill>
              </a:rPr>
              <a:t>BİYOSİDAL ÜRÜN DENETİM FORMU</a:t>
            </a:r>
            <a:endParaRPr lang="tr-TR" sz="3200"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452406" y="1857364"/>
            <a:ext cx="9215501" cy="4724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523844" y="729456"/>
            <a:ext cx="8191500" cy="503238"/>
          </a:xfrm>
          <a:prstGeom prst="rect">
            <a:avLst/>
          </a:prstGeom>
        </p:spPr>
        <p:txBody>
          <a:bodyPr>
            <a:noAutofit/>
          </a:bodyPr>
          <a:lstStyle/>
          <a:p>
            <a:r>
              <a:rPr lang="tr-TR" sz="3200" b="1" dirty="0" smtClean="0">
                <a:solidFill>
                  <a:srgbClr val="FF0000"/>
                </a:solidFill>
              </a:rPr>
              <a:t>EK-XI</a:t>
            </a:r>
            <a:r>
              <a:rPr lang="tr-TR" sz="3200" dirty="0" smtClean="0">
                <a:solidFill>
                  <a:srgbClr val="FF0000"/>
                </a:solidFill>
              </a:rPr>
              <a:t/>
            </a:r>
            <a:br>
              <a:rPr lang="tr-TR" sz="3200" dirty="0" smtClean="0">
                <a:solidFill>
                  <a:srgbClr val="FF0000"/>
                </a:solidFill>
              </a:rPr>
            </a:br>
            <a:r>
              <a:rPr lang="tr-TR" sz="3200" b="1" dirty="0" smtClean="0">
                <a:solidFill>
                  <a:srgbClr val="FF0000"/>
                </a:solidFill>
              </a:rPr>
              <a:t>BİYOSİDAL ÜRÜN DENETİM FORMU</a:t>
            </a:r>
            <a:endParaRPr lang="tr-TR" sz="3200" dirty="0">
              <a:solidFill>
                <a:srgbClr val="FF0000"/>
              </a:solidFill>
            </a:endParaRPr>
          </a:p>
        </p:txBody>
      </p:sp>
      <p:pic>
        <p:nvPicPr>
          <p:cNvPr id="4" name="3 İçerik Yer Tutucusu" descr="Ekran Alıntısı2.PNG"/>
          <p:cNvPicPr>
            <a:picLocks noGrp="1" noChangeAspect="1"/>
          </p:cNvPicPr>
          <p:nvPr>
            <p:ph idx="4294967295"/>
          </p:nvPr>
        </p:nvPicPr>
        <p:blipFill>
          <a:blip r:embed="rId2" cstate="print"/>
          <a:stretch>
            <a:fillRect/>
          </a:stretch>
        </p:blipFill>
        <p:spPr>
          <a:xfrm>
            <a:off x="309530" y="1785926"/>
            <a:ext cx="9286940" cy="489590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692150"/>
            <a:ext cx="8915400" cy="938213"/>
          </a:xfrm>
          <a:prstGeom prst="rect">
            <a:avLst/>
          </a:prstGeom>
        </p:spPr>
        <p:txBody>
          <a:bodyPr>
            <a:noAutofit/>
          </a:bodyPr>
          <a:lstStyle/>
          <a:p>
            <a:r>
              <a:rPr lang="tr-TR" sz="3200" b="1" dirty="0" smtClean="0">
                <a:solidFill>
                  <a:srgbClr val="FF0000"/>
                </a:solidFill>
              </a:rPr>
              <a:t>EK-XI</a:t>
            </a:r>
            <a:r>
              <a:rPr lang="tr-TR" sz="3200" dirty="0" smtClean="0">
                <a:solidFill>
                  <a:srgbClr val="FF0000"/>
                </a:solidFill>
              </a:rPr>
              <a:t/>
            </a:r>
            <a:br>
              <a:rPr lang="tr-TR" sz="3200" dirty="0" smtClean="0">
                <a:solidFill>
                  <a:srgbClr val="FF0000"/>
                </a:solidFill>
              </a:rPr>
            </a:br>
            <a:r>
              <a:rPr lang="tr-TR" sz="3200" b="1" dirty="0" smtClean="0">
                <a:solidFill>
                  <a:srgbClr val="FF0000"/>
                </a:solidFill>
              </a:rPr>
              <a:t>BİYOSİDAL ÜRÜN DENETİM FORMU</a:t>
            </a:r>
            <a:endParaRPr lang="tr-TR" sz="3200" dirty="0">
              <a:solidFill>
                <a:srgbClr val="FF0000"/>
              </a:solidFill>
            </a:endParaRPr>
          </a:p>
        </p:txBody>
      </p:sp>
      <p:pic>
        <p:nvPicPr>
          <p:cNvPr id="4" name="3 İçerik Yer Tutucusu" descr="Ekran Alıntısı3.PNG"/>
          <p:cNvPicPr>
            <a:picLocks noGrp="1" noChangeAspect="1"/>
          </p:cNvPicPr>
          <p:nvPr>
            <p:ph idx="4294967295"/>
          </p:nvPr>
        </p:nvPicPr>
        <p:blipFill>
          <a:blip r:embed="rId2" cstate="print"/>
          <a:stretch>
            <a:fillRect/>
          </a:stretch>
        </p:blipFill>
        <p:spPr>
          <a:xfrm>
            <a:off x="523844" y="1630364"/>
            <a:ext cx="8929750" cy="49419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238092" y="620713"/>
            <a:ext cx="8915400" cy="1143000"/>
          </a:xfrm>
          <a:prstGeom prst="rect">
            <a:avLst/>
          </a:prstGeom>
        </p:spPr>
        <p:txBody>
          <a:bodyPr>
            <a:normAutofit/>
          </a:bodyPr>
          <a:lstStyle/>
          <a:p>
            <a:r>
              <a:rPr lang="tr-TR" sz="3200" b="1" dirty="0" smtClean="0">
                <a:solidFill>
                  <a:srgbClr val="FF0000"/>
                </a:solidFill>
              </a:rPr>
              <a:t>EK-XI</a:t>
            </a:r>
            <a:r>
              <a:rPr lang="tr-TR" sz="3200" dirty="0" smtClean="0">
                <a:solidFill>
                  <a:srgbClr val="FF0000"/>
                </a:solidFill>
              </a:rPr>
              <a:t/>
            </a:r>
            <a:br>
              <a:rPr lang="tr-TR" sz="3200" dirty="0" smtClean="0">
                <a:solidFill>
                  <a:srgbClr val="FF0000"/>
                </a:solidFill>
              </a:rPr>
            </a:br>
            <a:r>
              <a:rPr lang="tr-TR" sz="3200" b="1" dirty="0" smtClean="0">
                <a:solidFill>
                  <a:srgbClr val="FF0000"/>
                </a:solidFill>
              </a:rPr>
              <a:t>BİYOSİDAL ÜRÜN DENETİM FORMU</a:t>
            </a:r>
            <a:endParaRPr lang="tr-TR" sz="3200" dirty="0">
              <a:solidFill>
                <a:srgbClr val="FF0000"/>
              </a:solidFill>
            </a:endParaRPr>
          </a:p>
        </p:txBody>
      </p:sp>
      <p:pic>
        <p:nvPicPr>
          <p:cNvPr id="4" name="3 İçerik Yer Tutucusu" descr="Ekran Alıntısı4.PNG"/>
          <p:cNvPicPr>
            <a:picLocks noGrp="1" noChangeAspect="1"/>
          </p:cNvPicPr>
          <p:nvPr>
            <p:ph idx="4294967295"/>
          </p:nvPr>
        </p:nvPicPr>
        <p:blipFill>
          <a:blip r:embed="rId2" cstate="print"/>
          <a:stretch>
            <a:fillRect/>
          </a:stretch>
        </p:blipFill>
        <p:spPr>
          <a:xfrm>
            <a:off x="0" y="1571612"/>
            <a:ext cx="9906000" cy="50438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238092" y="807243"/>
            <a:ext cx="8915400" cy="347663"/>
          </a:xfrm>
          <a:prstGeom prst="rect">
            <a:avLst/>
          </a:prstGeom>
        </p:spPr>
        <p:txBody>
          <a:bodyPr>
            <a:normAutofit fontScale="90000"/>
          </a:bodyPr>
          <a:lstStyle/>
          <a:p>
            <a:r>
              <a:rPr lang="tr-TR" dirty="0" smtClean="0">
                <a:solidFill>
                  <a:srgbClr val="FF0000"/>
                </a:solidFill>
              </a:rPr>
              <a:t>EK XII ETİKET ÖRNEĞİ</a:t>
            </a:r>
            <a:endParaRPr lang="tr-TR" dirty="0">
              <a:solidFill>
                <a:srgbClr val="FF0000"/>
              </a:solidFill>
            </a:endParaRPr>
          </a:p>
        </p:txBody>
      </p:sp>
      <p:pic>
        <p:nvPicPr>
          <p:cNvPr id="4" name="3 İçerik Yer Tutucusu" descr="Ekran Alıntısı5.PNG"/>
          <p:cNvPicPr>
            <a:picLocks noGrp="1" noChangeAspect="1"/>
          </p:cNvPicPr>
          <p:nvPr>
            <p:ph idx="4294967295"/>
          </p:nvPr>
        </p:nvPicPr>
        <p:blipFill>
          <a:blip r:embed="rId3" cstate="print"/>
          <a:stretch>
            <a:fillRect/>
          </a:stretch>
        </p:blipFill>
        <p:spPr>
          <a:xfrm>
            <a:off x="238092" y="1484313"/>
            <a:ext cx="9204325" cy="50863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809596" y="729456"/>
            <a:ext cx="8191500" cy="503238"/>
          </a:xfrm>
          <a:prstGeom prst="rect">
            <a:avLst/>
          </a:prstGeom>
        </p:spPr>
        <p:txBody>
          <a:bodyPr/>
          <a:lstStyle/>
          <a:p>
            <a:r>
              <a:rPr lang="tr-TR" sz="3200" dirty="0" smtClean="0">
                <a:solidFill>
                  <a:srgbClr val="FF0000"/>
                </a:solidFill>
                <a:latin typeface="+mn-lt"/>
              </a:rPr>
              <a:t>Denetlenecek</a:t>
            </a:r>
            <a:r>
              <a:rPr lang="tr-TR" sz="3200" dirty="0" smtClean="0">
                <a:latin typeface="+mn-lt"/>
              </a:rPr>
              <a:t> </a:t>
            </a:r>
            <a:r>
              <a:rPr lang="tr-TR" sz="3200" dirty="0" smtClean="0">
                <a:solidFill>
                  <a:srgbClr val="FF0000"/>
                </a:solidFill>
                <a:latin typeface="+mn-lt"/>
              </a:rPr>
              <a:t>Ürün</a:t>
            </a:r>
            <a:r>
              <a:rPr lang="tr-TR" sz="3200" dirty="0" smtClean="0">
                <a:latin typeface="+mn-lt"/>
              </a:rPr>
              <a:t> </a:t>
            </a:r>
            <a:r>
              <a:rPr lang="tr-TR" sz="3200" dirty="0" smtClean="0">
                <a:solidFill>
                  <a:srgbClr val="FF0000"/>
                </a:solidFill>
                <a:latin typeface="+mn-lt"/>
              </a:rPr>
              <a:t>Etiketi</a:t>
            </a:r>
            <a:endParaRPr lang="tr-TR" sz="3200" dirty="0">
              <a:solidFill>
                <a:srgbClr val="FF0000"/>
              </a:solidFill>
              <a:latin typeface="+mn-lt"/>
            </a:endParaRPr>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238092" y="1428736"/>
            <a:ext cx="9429816" cy="5322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çerik Yer Tutucusu" descr="denetim et 1.png"/>
          <p:cNvPicPr>
            <a:picLocks noGrp="1" noChangeAspect="1"/>
          </p:cNvPicPr>
          <p:nvPr>
            <p:ph idx="4294967295"/>
          </p:nvPr>
        </p:nvPicPr>
        <p:blipFill>
          <a:blip r:embed="rId2" cstate="print"/>
          <a:stretch>
            <a:fillRect/>
          </a:stretch>
        </p:blipFill>
        <p:spPr>
          <a:xfrm>
            <a:off x="452406" y="1142984"/>
            <a:ext cx="9215502" cy="54911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denetim et 2.png"/>
          <p:cNvPicPr>
            <a:picLocks noGrp="1" noChangeAspect="1"/>
          </p:cNvPicPr>
          <p:nvPr>
            <p:ph idx="4294967295"/>
          </p:nvPr>
        </p:nvPicPr>
        <p:blipFill>
          <a:blip r:embed="rId3" cstate="print"/>
          <a:stretch>
            <a:fillRect/>
          </a:stretch>
        </p:blipFill>
        <p:spPr>
          <a:xfrm>
            <a:off x="595282" y="1214422"/>
            <a:ext cx="9048750" cy="50736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idx="4294967295"/>
          </p:nvPr>
        </p:nvSpPr>
        <p:spPr>
          <a:xfrm>
            <a:off x="380968" y="1000108"/>
            <a:ext cx="8191500" cy="504825"/>
          </a:xfrm>
          <a:prstGeom prst="rect">
            <a:avLst/>
          </a:prstGeom>
        </p:spPr>
        <p:txBody>
          <a:bodyPr>
            <a:noAutofit/>
          </a:bodyPr>
          <a:lstStyle/>
          <a:p>
            <a:r>
              <a:rPr lang="tr-TR" sz="2800" b="1" dirty="0" smtClean="0">
                <a:solidFill>
                  <a:srgbClr val="FF0000"/>
                </a:solidFill>
              </a:rPr>
              <a:t>Denetim görevlilerinin görev ve yetkileri şunlardır;</a:t>
            </a:r>
          </a:p>
        </p:txBody>
      </p:sp>
      <p:sp>
        <p:nvSpPr>
          <p:cNvPr id="3" name="2 İçerik Yer Tutucusu"/>
          <p:cNvSpPr>
            <a:spLocks noGrp="1"/>
          </p:cNvSpPr>
          <p:nvPr>
            <p:ph idx="4294967295"/>
          </p:nvPr>
        </p:nvSpPr>
        <p:spPr>
          <a:xfrm>
            <a:off x="380968" y="1700213"/>
            <a:ext cx="8534432" cy="4425950"/>
          </a:xfrm>
          <a:prstGeom prst="rect">
            <a:avLst/>
          </a:prstGeom>
        </p:spPr>
        <p:txBody>
          <a:bodyPr>
            <a:normAutofit/>
          </a:bodyPr>
          <a:lstStyle/>
          <a:p>
            <a:pPr marL="457200" indent="-457200">
              <a:buFont typeface="+mj-lt"/>
              <a:buAutoNum type="arabicParenR"/>
              <a:defRPr/>
            </a:pPr>
            <a:r>
              <a:rPr lang="tr-TR" sz="2400" dirty="0" smtClean="0"/>
              <a:t>İlgili mevzuat hükümleri uyarınca, görev alanına giren konularda piyasa gözetimi ve denetimini yapmak, gerekli tutanak ve raporları hazırlamak ve ilgili yerlere sunmak,</a:t>
            </a:r>
          </a:p>
          <a:p>
            <a:pPr marL="457200" indent="-457200">
              <a:buFont typeface="+mj-lt"/>
              <a:buAutoNum type="arabicParenR"/>
              <a:defRPr/>
            </a:pPr>
            <a:r>
              <a:rPr lang="tr-TR" sz="2400" dirty="0" smtClean="0"/>
              <a:t>Denetim faaliyeti sırasında, ilgililerin cezai sorumluluğunu gerektiren eylemler tespit edildiğinde, durumu ilgili makamlara iletilmek üzere Müdürlüğe yazılı olarak bildirmek,</a:t>
            </a:r>
          </a:p>
          <a:p>
            <a:pPr marL="457200" indent="-457200">
              <a:buFont typeface="+mj-lt"/>
              <a:buAutoNum type="arabicParenR"/>
              <a:defRPr/>
            </a:pPr>
            <a:r>
              <a:rPr lang="tr-TR" sz="2400" dirty="0" smtClean="0"/>
              <a:t>Görev alanına giren konularda ve ilgili mevzuatın uygulanmasında ortaya çıkan ihtiyaçlar çerçevesinde inceleme ve araştırma yapmak, görüş ve önerilerini Müdürlüğe sunmak,</a:t>
            </a:r>
          </a:p>
          <a:p>
            <a:pPr>
              <a:buFont typeface="Arial" pitchFamily="34" charset="0"/>
              <a:buNone/>
              <a:defRPr/>
            </a:pPr>
            <a:endParaRPr lang="tr-TR"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denetim et 3.png"/>
          <p:cNvPicPr>
            <a:picLocks noGrp="1" noChangeAspect="1"/>
          </p:cNvPicPr>
          <p:nvPr>
            <p:ph idx="4294967295"/>
          </p:nvPr>
        </p:nvPicPr>
        <p:blipFill>
          <a:blip r:embed="rId2" cstate="print"/>
          <a:stretch>
            <a:fillRect/>
          </a:stretch>
        </p:blipFill>
        <p:spPr>
          <a:xfrm>
            <a:off x="523844" y="1168400"/>
            <a:ext cx="9215502" cy="5689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5"/>
          <p:cNvSpPr txBox="1">
            <a:spLocks/>
          </p:cNvSpPr>
          <p:nvPr/>
        </p:nvSpPr>
        <p:spPr>
          <a:xfrm>
            <a:off x="3137694" y="4071942"/>
            <a:ext cx="6275388" cy="1584325"/>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3200" b="0" i="0" u="none" strike="noStrike" kern="1200" cap="none" spc="0" normalizeH="0" baseline="0" noProof="0" dirty="0" smtClean="0">
                <a:ln>
                  <a:noFill/>
                </a:ln>
                <a:solidFill>
                  <a:schemeClr val="bg1"/>
                </a:solidFill>
                <a:effectLst/>
                <a:uLnTx/>
                <a:uFillTx/>
                <a:latin typeface="+mn-lt"/>
                <a:ea typeface="+mn-ea"/>
                <a:cs typeface="+mn-cs"/>
              </a:rPr>
              <a:t>İletişim: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3200" b="0" i="0" u="none" strike="noStrike" kern="1200" cap="none" spc="0" normalizeH="0" baseline="0" noProof="0" dirty="0" smtClean="0">
                <a:ln>
                  <a:noFill/>
                </a:ln>
                <a:solidFill>
                  <a:schemeClr val="bg1"/>
                </a:solidFill>
                <a:effectLst/>
                <a:uLnTx/>
                <a:uFillTx/>
                <a:latin typeface="+mn-lt"/>
                <a:ea typeface="+mn-ea"/>
                <a:cs typeface="+mn-cs"/>
              </a:rPr>
              <a:t>0312 5655216</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3200" b="0" i="0" u="none" strike="noStrike" kern="1200" cap="none" spc="0" normalizeH="0" baseline="0" noProof="0" dirty="0" smtClean="0">
                <a:ln>
                  <a:noFill/>
                </a:ln>
                <a:solidFill>
                  <a:schemeClr val="bg1"/>
                </a:solidFill>
                <a:effectLst/>
                <a:uLnTx/>
                <a:uFillTx/>
                <a:latin typeface="+mn-lt"/>
                <a:ea typeface="+mn-ea"/>
                <a:cs typeface="+mn-cs"/>
              </a:rPr>
              <a:t>devristamkoc1977@</a:t>
            </a:r>
            <a:r>
              <a:rPr kumimoji="0" lang="tr-TR" sz="3200" b="0" i="0" u="none" strike="noStrike" kern="1200" cap="none" spc="0" normalizeH="0" baseline="0" noProof="0" dirty="0" err="1" smtClean="0">
                <a:ln>
                  <a:noFill/>
                </a:ln>
                <a:solidFill>
                  <a:schemeClr val="bg1"/>
                </a:solidFill>
                <a:effectLst/>
                <a:uLnTx/>
                <a:uFillTx/>
                <a:latin typeface="+mn-lt"/>
                <a:ea typeface="+mn-ea"/>
                <a:cs typeface="+mn-cs"/>
              </a:rPr>
              <a:t>gmail</a:t>
            </a:r>
            <a:r>
              <a:rPr kumimoji="0" lang="tr-TR" sz="3200" b="0" i="0" u="none" strike="noStrike" kern="1200" cap="none" spc="0" normalizeH="0" baseline="0" noProof="0" dirty="0" smtClean="0">
                <a:ln>
                  <a:noFill/>
                </a:ln>
                <a:solidFill>
                  <a:schemeClr val="bg1"/>
                </a:solidFill>
                <a:effectLst/>
                <a:uLnTx/>
                <a:uFillTx/>
                <a:latin typeface="+mn-lt"/>
                <a:ea typeface="+mn-ea"/>
                <a:cs typeface="+mn-cs"/>
              </a:rPr>
              <a:t>.com</a:t>
            </a:r>
            <a:endParaRPr kumimoji="0" lang="tr-T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idx="4294967295"/>
          </p:nvPr>
        </p:nvSpPr>
        <p:spPr>
          <a:xfrm>
            <a:off x="523844" y="1052513"/>
            <a:ext cx="8191500" cy="504825"/>
          </a:xfrm>
          <a:prstGeom prst="rect">
            <a:avLst/>
          </a:prstGeom>
        </p:spPr>
        <p:txBody>
          <a:bodyPr>
            <a:noAutofit/>
          </a:bodyPr>
          <a:lstStyle/>
          <a:p>
            <a:r>
              <a:rPr lang="tr-TR" sz="2800" b="1" dirty="0" smtClean="0">
                <a:solidFill>
                  <a:srgbClr val="FF0000"/>
                </a:solidFill>
              </a:rPr>
              <a:t>Denetim görevlilerinin görev ve yetkileri şunlardır;</a:t>
            </a:r>
          </a:p>
        </p:txBody>
      </p:sp>
      <p:sp>
        <p:nvSpPr>
          <p:cNvPr id="3" name="2 İçerik Yer Tutucusu"/>
          <p:cNvSpPr>
            <a:spLocks noGrp="1"/>
          </p:cNvSpPr>
          <p:nvPr>
            <p:ph idx="4294967295"/>
          </p:nvPr>
        </p:nvSpPr>
        <p:spPr>
          <a:xfrm>
            <a:off x="523844" y="1773238"/>
            <a:ext cx="8391556" cy="4352925"/>
          </a:xfrm>
          <a:prstGeom prst="rect">
            <a:avLst/>
          </a:prstGeom>
        </p:spPr>
        <p:txBody>
          <a:bodyPr>
            <a:normAutofit lnSpcReduction="10000"/>
          </a:bodyPr>
          <a:lstStyle/>
          <a:p>
            <a:pPr marL="514350" indent="-514350">
              <a:buFont typeface="+mj-lt"/>
              <a:buAutoNum type="arabicParenR" startAt="4"/>
              <a:defRPr/>
            </a:pPr>
            <a:r>
              <a:rPr lang="tr-TR" sz="2400" dirty="0" smtClean="0"/>
              <a:t>Denetlenecek </a:t>
            </a:r>
            <a:r>
              <a:rPr lang="tr-TR" sz="2400" dirty="0" err="1" smtClean="0"/>
              <a:t>biyosidal</a:t>
            </a:r>
            <a:r>
              <a:rPr lang="tr-TR" sz="2400" dirty="0" smtClean="0"/>
              <a:t> ürünlerden, aktif maddelerden, temel maddelerden ve </a:t>
            </a:r>
            <a:r>
              <a:rPr lang="tr-TR" sz="2400" dirty="0" err="1" smtClean="0"/>
              <a:t>biyosidal</a:t>
            </a:r>
            <a:r>
              <a:rPr lang="tr-TR" sz="2400" dirty="0" smtClean="0"/>
              <a:t> ürünlerin diğer bileşenlerinden gerektiğinde numune almak,</a:t>
            </a:r>
          </a:p>
          <a:p>
            <a:pPr marL="514350" indent="-514350">
              <a:buFont typeface="+mj-lt"/>
              <a:buAutoNum type="arabicParenR" startAt="4"/>
              <a:defRPr/>
            </a:pPr>
            <a:r>
              <a:rPr lang="tr-TR" sz="2400" dirty="0" smtClean="0"/>
              <a:t>Yürüttüğü denetim görevi için gerekli gördüğü dosya ve belgeleri gizli de olsa, denetim yaptığı kuruluş ve kişilerden istemek, bunları incelemek, bunların yetkili merciler tarafından onaylanmış örneklerini almak, fabrika, atölye, işletme, mağaza, dükkân, ticarethane, depo ve ambar gibi yerler ile denetime konu olan sabit ve seyyar her türlü diğer yerlerde inceleme ve sayım yapmak, araştırmak, bunları mühürlemek, bu konularda yetkililerden her türlü bilgiyi talep etmek,</a:t>
            </a:r>
          </a:p>
          <a:p>
            <a:pPr>
              <a:buFont typeface="Arial" pitchFamily="34" charset="0"/>
              <a:buChar char="•"/>
              <a:defRPr/>
            </a:pPr>
            <a:endParaRPr lang="tr-TR"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idx="4294967295"/>
          </p:nvPr>
        </p:nvSpPr>
        <p:spPr>
          <a:xfrm>
            <a:off x="452406" y="1052513"/>
            <a:ext cx="8188325" cy="504825"/>
          </a:xfrm>
          <a:prstGeom prst="rect">
            <a:avLst/>
          </a:prstGeom>
        </p:spPr>
        <p:txBody>
          <a:bodyPr>
            <a:noAutofit/>
          </a:bodyPr>
          <a:lstStyle/>
          <a:p>
            <a:r>
              <a:rPr lang="tr-TR" sz="2800" b="1" dirty="0" smtClean="0">
                <a:solidFill>
                  <a:srgbClr val="FF0000"/>
                </a:solidFill>
              </a:rPr>
              <a:t>Denetim görevlilerinin görev ve yetkileri şunlardır;</a:t>
            </a:r>
          </a:p>
        </p:txBody>
      </p:sp>
      <p:sp>
        <p:nvSpPr>
          <p:cNvPr id="3" name="2 İçerik Yer Tutucusu"/>
          <p:cNvSpPr>
            <a:spLocks noGrp="1"/>
          </p:cNvSpPr>
          <p:nvPr>
            <p:ph idx="4294967295"/>
          </p:nvPr>
        </p:nvSpPr>
        <p:spPr>
          <a:xfrm>
            <a:off x="666720" y="1916113"/>
            <a:ext cx="8643998" cy="4210050"/>
          </a:xfrm>
          <a:prstGeom prst="rect">
            <a:avLst/>
          </a:prstGeom>
        </p:spPr>
        <p:txBody>
          <a:bodyPr>
            <a:normAutofit/>
          </a:bodyPr>
          <a:lstStyle/>
          <a:p>
            <a:pPr marL="514350" indent="-514350">
              <a:buFont typeface="+mj-lt"/>
              <a:buAutoNum type="arabicParenR" startAt="6"/>
              <a:defRPr/>
            </a:pPr>
            <a:r>
              <a:rPr lang="tr-TR" sz="2400" dirty="0" smtClean="0"/>
              <a:t>Üretici veya dağıtıcının denetim faaliyetini engellemesi durumunda, güvenlik güçlerinden yardım istemek ve onların nezaretinde denetim yapmak,</a:t>
            </a:r>
          </a:p>
          <a:p>
            <a:pPr marL="514350" indent="-514350">
              <a:buFont typeface="+mj-lt"/>
              <a:buAutoNum type="arabicParenR" startAt="6"/>
              <a:defRPr/>
            </a:pPr>
            <a:r>
              <a:rPr lang="tr-TR" sz="2400" dirty="0" smtClean="0"/>
              <a:t>Denetim sırasında, gerekli görülmesi hâlinde, Bakanlık ve yetki devrettiği hâllerde ilgili valiliğin onayı ile refakat etmek üzere,  işin niteliğine uygun uzman kişileri davet etmek, bunların görüş ve önerilerinden yararlanmak ve rapor istemek.</a:t>
            </a:r>
          </a:p>
          <a:p>
            <a:pPr>
              <a:buFont typeface="Arial" pitchFamily="34" charset="0"/>
              <a:buChar char="•"/>
              <a:defRPr/>
            </a:pPr>
            <a:endParaRPr lang="tr-TR" sz="24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idx="4294967295"/>
          </p:nvPr>
        </p:nvSpPr>
        <p:spPr>
          <a:xfrm>
            <a:off x="523844" y="1052513"/>
            <a:ext cx="8358246" cy="504825"/>
          </a:xfrm>
          <a:prstGeom prst="rect">
            <a:avLst/>
          </a:prstGeom>
        </p:spPr>
        <p:txBody>
          <a:bodyPr>
            <a:noAutofit/>
          </a:bodyPr>
          <a:lstStyle/>
          <a:p>
            <a:r>
              <a:rPr lang="tr-TR" sz="3200" b="1" dirty="0" smtClean="0">
                <a:solidFill>
                  <a:srgbClr val="FF0000"/>
                </a:solidFill>
              </a:rPr>
              <a:t>Denetim görevlilerinin sorumlulukları şunlardır;</a:t>
            </a:r>
          </a:p>
        </p:txBody>
      </p:sp>
      <p:sp>
        <p:nvSpPr>
          <p:cNvPr id="18435" name="2 İçerik Yer Tutucusu"/>
          <p:cNvSpPr>
            <a:spLocks noGrp="1"/>
          </p:cNvSpPr>
          <p:nvPr>
            <p:ph idx="4294967295"/>
          </p:nvPr>
        </p:nvSpPr>
        <p:spPr>
          <a:xfrm>
            <a:off x="723900" y="1700213"/>
            <a:ext cx="8515380" cy="4425950"/>
          </a:xfrm>
          <a:prstGeom prst="rect">
            <a:avLst/>
          </a:prstGeom>
        </p:spPr>
        <p:txBody>
          <a:bodyPr>
            <a:normAutofit/>
          </a:bodyPr>
          <a:lstStyle/>
          <a:p>
            <a:pPr marL="514350" indent="-514350">
              <a:buFont typeface="Calibri" pitchFamily="34" charset="0"/>
              <a:buAutoNum type="arabicParenR"/>
            </a:pPr>
            <a:r>
              <a:rPr lang="tr-TR" sz="2400" dirty="0" smtClean="0"/>
              <a:t>Bakanlık tarafından verilen ve Ek-</a:t>
            </a:r>
            <a:r>
              <a:rPr lang="tr-TR" sz="2400" dirty="0" err="1" smtClean="0"/>
              <a:t>VIII’de</a:t>
            </a:r>
            <a:r>
              <a:rPr lang="tr-TR" sz="2400" dirty="0" smtClean="0"/>
              <a:t> şekli belirlenen </a:t>
            </a:r>
            <a:r>
              <a:rPr lang="tr-TR" sz="2400" b="1" dirty="0" smtClean="0"/>
              <a:t>kimlik ile görevlendirme belgesini, </a:t>
            </a:r>
            <a:r>
              <a:rPr lang="tr-TR" sz="2400" dirty="0" smtClean="0"/>
              <a:t>denetimden önce </a:t>
            </a:r>
            <a:r>
              <a:rPr lang="tr-TR" sz="2400" b="1" dirty="0" smtClean="0"/>
              <a:t>üretici </a:t>
            </a:r>
            <a:r>
              <a:rPr lang="tr-TR" sz="2400" dirty="0" smtClean="0"/>
              <a:t>veya </a:t>
            </a:r>
            <a:r>
              <a:rPr lang="tr-TR" sz="2400" b="1" dirty="0" smtClean="0"/>
              <a:t>dağıtıcıya</a:t>
            </a:r>
            <a:r>
              <a:rPr lang="tr-TR" sz="2400" dirty="0" smtClean="0"/>
              <a:t> </a:t>
            </a:r>
            <a:r>
              <a:rPr lang="tr-TR" sz="2400" b="1" dirty="0" smtClean="0"/>
              <a:t>ibraz etmek,</a:t>
            </a:r>
          </a:p>
          <a:p>
            <a:pPr marL="514350" indent="-514350">
              <a:buFont typeface="Calibri" pitchFamily="34" charset="0"/>
              <a:buAutoNum type="arabicParenR"/>
            </a:pPr>
            <a:r>
              <a:rPr lang="tr-TR" sz="2400" dirty="0" smtClean="0"/>
              <a:t>Denetimleri işletmenin çalışma saatleri içerisinde ve işyeri temsilcisi eşliğinde yapmak, denetlenen yerin işleyişini aksatmamak,</a:t>
            </a:r>
          </a:p>
          <a:p>
            <a:pPr marL="514350" indent="-514350">
              <a:buFont typeface="Calibri" pitchFamily="34" charset="0"/>
              <a:buAutoNum type="arabicParenR"/>
            </a:pPr>
            <a:r>
              <a:rPr lang="tr-TR" sz="2400" dirty="0" smtClean="0"/>
              <a:t>Denetim görevini, bağımsız ve tarafsız olarak yürütmek,</a:t>
            </a:r>
          </a:p>
          <a:p>
            <a:pPr marL="514350" indent="-514350">
              <a:buFont typeface="Calibri" pitchFamily="34" charset="0"/>
              <a:buAutoNum type="arabicParenR"/>
            </a:pPr>
            <a:r>
              <a:rPr lang="tr-TR" sz="2400" dirty="0" smtClean="0"/>
              <a:t>Denetimi sırasında elde ettiği her türlü bilgi ve belgelere ilişkin olarak 46 </a:t>
            </a:r>
            <a:r>
              <a:rPr lang="tr-TR" sz="2400" dirty="0" err="1" smtClean="0"/>
              <a:t>ncı</a:t>
            </a:r>
            <a:r>
              <a:rPr lang="tr-TR" sz="2400" dirty="0" smtClean="0"/>
              <a:t> maddede düzenlenen gizlilik ilkesine riayet etmek,</a:t>
            </a:r>
          </a:p>
          <a:p>
            <a:pPr marL="514350" indent="-514350">
              <a:buFont typeface="Calibri" pitchFamily="34" charset="0"/>
              <a:buAutoNum type="arabicParenR"/>
            </a:pPr>
            <a:r>
              <a:rPr lang="tr-TR" sz="2400" dirty="0" smtClean="0"/>
              <a:t>Bakanlıkça belirlenen eğitimlere katılmak.</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idx="4294967295"/>
          </p:nvPr>
        </p:nvSpPr>
        <p:spPr>
          <a:xfrm>
            <a:off x="666720" y="1016794"/>
            <a:ext cx="8035925" cy="792162"/>
          </a:xfrm>
          <a:prstGeom prst="rect">
            <a:avLst/>
          </a:prstGeom>
        </p:spPr>
        <p:txBody>
          <a:bodyPr>
            <a:normAutofit/>
          </a:bodyPr>
          <a:lstStyle/>
          <a:p>
            <a:r>
              <a:rPr lang="tr-TR" sz="3200" b="1" dirty="0" smtClean="0">
                <a:solidFill>
                  <a:srgbClr val="FF0000"/>
                </a:solidFill>
              </a:rPr>
              <a:t>Denetim yetkileri ve denetim sırasında işbirliği</a:t>
            </a:r>
            <a:endParaRPr lang="tr-TR" sz="3200" dirty="0" smtClean="0">
              <a:solidFill>
                <a:srgbClr val="FF0000"/>
              </a:solidFill>
            </a:endParaRPr>
          </a:p>
        </p:txBody>
      </p:sp>
      <p:sp>
        <p:nvSpPr>
          <p:cNvPr id="3" name="2 İçerik Yer Tutucusu"/>
          <p:cNvSpPr>
            <a:spLocks noGrp="1"/>
          </p:cNvSpPr>
          <p:nvPr>
            <p:ph idx="4294967295"/>
          </p:nvPr>
        </p:nvSpPr>
        <p:spPr>
          <a:xfrm>
            <a:off x="666720" y="2071678"/>
            <a:ext cx="8715436" cy="3910022"/>
          </a:xfrm>
          <a:prstGeom prst="rect">
            <a:avLst/>
          </a:prstGeom>
        </p:spPr>
        <p:txBody>
          <a:bodyPr>
            <a:normAutofit/>
          </a:bodyPr>
          <a:lstStyle/>
          <a:p>
            <a:pPr marL="514350" indent="-514350">
              <a:buFont typeface="+mj-lt"/>
              <a:buAutoNum type="alphaLcParenR"/>
              <a:defRPr/>
            </a:pPr>
            <a:r>
              <a:rPr lang="tr-TR" sz="2800" dirty="0" smtClean="0"/>
              <a:t>Denetimlere katılan bütün denetim görevlileri; </a:t>
            </a:r>
            <a:r>
              <a:rPr lang="tr-TR" sz="2800" dirty="0" err="1" smtClean="0"/>
              <a:t>biyosidal</a:t>
            </a:r>
            <a:r>
              <a:rPr lang="tr-TR" sz="2800" dirty="0" smtClean="0"/>
              <a:t> ürünlerin, aktif maddelerin ve temel maddelerin ya da bu Yönetmelik kapsamında bulunan </a:t>
            </a:r>
            <a:r>
              <a:rPr lang="tr-TR" sz="2800" dirty="0" err="1" smtClean="0"/>
              <a:t>biyosidal</a:t>
            </a:r>
            <a:r>
              <a:rPr lang="tr-TR" sz="2800" dirty="0" smtClean="0"/>
              <a:t> ürünlerin diğer bileşenlerinin üretildiği, piyasaya arz edildiği, depolandığı ya da kullanıldığı bütün alanlarda denetim yapmakla yükümlüdür. </a:t>
            </a:r>
          </a:p>
          <a:p>
            <a:pPr>
              <a:defRPr/>
            </a:pPr>
            <a:endParaRPr lang="tr-TR" sz="2800"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idx="4294967295"/>
          </p:nvPr>
        </p:nvSpPr>
        <p:spPr>
          <a:xfrm>
            <a:off x="452406" y="1125538"/>
            <a:ext cx="8191500" cy="503237"/>
          </a:xfrm>
          <a:prstGeom prst="rect">
            <a:avLst/>
          </a:prstGeom>
        </p:spPr>
        <p:txBody>
          <a:bodyPr>
            <a:noAutofit/>
          </a:bodyPr>
          <a:lstStyle/>
          <a:p>
            <a:r>
              <a:rPr lang="tr-TR" sz="3200" b="1" dirty="0" smtClean="0">
                <a:solidFill>
                  <a:srgbClr val="FF0000"/>
                </a:solidFill>
              </a:rPr>
              <a:t>Denetim yetkileri ve denetim sırasında işbirliği</a:t>
            </a:r>
            <a:endParaRPr lang="tr-TR" sz="3200" dirty="0" smtClean="0">
              <a:solidFill>
                <a:srgbClr val="FF0000"/>
              </a:solidFill>
            </a:endParaRPr>
          </a:p>
        </p:txBody>
      </p:sp>
      <p:sp>
        <p:nvSpPr>
          <p:cNvPr id="20483" name="2 İçerik Yer Tutucusu"/>
          <p:cNvSpPr>
            <a:spLocks noGrp="1"/>
          </p:cNvSpPr>
          <p:nvPr>
            <p:ph idx="4294967295"/>
          </p:nvPr>
        </p:nvSpPr>
        <p:spPr>
          <a:xfrm>
            <a:off x="452406" y="1989138"/>
            <a:ext cx="8462994" cy="4137025"/>
          </a:xfrm>
          <a:prstGeom prst="rect">
            <a:avLst/>
          </a:prstGeom>
        </p:spPr>
        <p:txBody>
          <a:bodyPr/>
          <a:lstStyle/>
          <a:p>
            <a:pPr>
              <a:buNone/>
            </a:pPr>
            <a:r>
              <a:rPr lang="tr-TR" sz="2800" dirty="0" smtClean="0"/>
              <a:t>	Denetim görevlileri yazılı ya da sözlü olarak bilgi sorma hakkına sahiptir. Bakanlık ve müdürlükler, gerektiğinde kamu kurum ve kuruluşlarından, kişinin ve kurumlarının muvafakatiyle personel görevlendirebilir. </a:t>
            </a:r>
            <a:r>
              <a:rPr lang="tr-TR" sz="2800" b="1" dirty="0" smtClean="0"/>
              <a:t>Bu kişiler de denetim görevlilerinin sahip olduğu yetki ve sorumluluğa sahip olur.</a:t>
            </a:r>
          </a:p>
          <a:p>
            <a:endParaRPr lang="tr-TR" sz="2800" dirty="0"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idx="4294967295"/>
          </p:nvPr>
        </p:nvSpPr>
        <p:spPr>
          <a:xfrm>
            <a:off x="452406" y="1052513"/>
            <a:ext cx="8110537" cy="288925"/>
          </a:xfrm>
          <a:prstGeom prst="rect">
            <a:avLst/>
          </a:prstGeom>
        </p:spPr>
        <p:txBody>
          <a:bodyPr>
            <a:noAutofit/>
          </a:bodyPr>
          <a:lstStyle/>
          <a:p>
            <a:r>
              <a:rPr lang="tr-TR" sz="3200" b="1" dirty="0" smtClean="0">
                <a:solidFill>
                  <a:srgbClr val="FF0000"/>
                </a:solidFill>
              </a:rPr>
              <a:t>Denetim yetkileri ve denetim sırasında işbirliği</a:t>
            </a:r>
            <a:endParaRPr lang="tr-TR" sz="3200" dirty="0" smtClean="0">
              <a:solidFill>
                <a:srgbClr val="FF0000"/>
              </a:solidFill>
            </a:endParaRPr>
          </a:p>
        </p:txBody>
      </p:sp>
      <p:sp>
        <p:nvSpPr>
          <p:cNvPr id="21507" name="2 İçerik Yer Tutucusu"/>
          <p:cNvSpPr>
            <a:spLocks noGrp="1"/>
          </p:cNvSpPr>
          <p:nvPr>
            <p:ph idx="4294967295"/>
          </p:nvPr>
        </p:nvSpPr>
        <p:spPr>
          <a:xfrm>
            <a:off x="452406" y="2071678"/>
            <a:ext cx="8572560" cy="4013208"/>
          </a:xfrm>
          <a:prstGeom prst="rect">
            <a:avLst/>
          </a:prstGeom>
        </p:spPr>
        <p:txBody>
          <a:bodyPr>
            <a:normAutofit/>
          </a:bodyPr>
          <a:lstStyle/>
          <a:p>
            <a:pPr marL="514350" indent="-514350">
              <a:buFont typeface="Calibri" pitchFamily="34" charset="0"/>
              <a:buAutoNum type="alphaLcParenR" startAt="2"/>
            </a:pPr>
            <a:r>
              <a:rPr lang="tr-TR" sz="2800" dirty="0" smtClean="0"/>
              <a:t>Denetim görevlileri denetimlerini acil veya tehlikeli durumlar dışında, işyeri çalışma saatleri içinde ve işyeri temsilcisi eşliğinde yapar.</a:t>
            </a:r>
          </a:p>
          <a:p>
            <a:pPr marL="514350" indent="-514350">
              <a:buFont typeface="Calibri" pitchFamily="34" charset="0"/>
              <a:buAutoNum type="alphaLcParenR" startAt="2"/>
            </a:pPr>
            <a:r>
              <a:rPr lang="tr-TR" sz="2800" dirty="0" smtClean="0"/>
              <a:t>Denetim görevlilerinin üretim süreçlerini, çalışma aletlerini ve </a:t>
            </a:r>
            <a:r>
              <a:rPr lang="tr-TR" sz="2800" dirty="0" err="1" smtClean="0"/>
              <a:t>biyosidal</a:t>
            </a:r>
            <a:r>
              <a:rPr lang="tr-TR" sz="2800" dirty="0" smtClean="0"/>
              <a:t> ürünlerin uygulamasında kullanılan ekipmanı denetleme yetkileri vardır.</a:t>
            </a:r>
          </a:p>
          <a:p>
            <a:pPr marL="514350" indent="-514350">
              <a:buFont typeface="Calibri" pitchFamily="34" charset="0"/>
              <a:buAutoNum type="alphaLcParenR" startAt="2"/>
            </a:pPr>
            <a:endParaRPr lang="tr-TR" sz="2800" dirty="0" smtClean="0"/>
          </a:p>
          <a:p>
            <a:pPr marL="514350" indent="-514350">
              <a:buFont typeface="Calibri" pitchFamily="34" charset="0"/>
              <a:buAutoNum type="alphaLcParenR" startAt="2"/>
            </a:pPr>
            <a:endParaRPr lang="tr-TR" sz="28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idx="4294967295"/>
          </p:nvPr>
        </p:nvSpPr>
        <p:spPr>
          <a:xfrm>
            <a:off x="380968" y="1052513"/>
            <a:ext cx="8191500" cy="504825"/>
          </a:xfrm>
          <a:prstGeom prst="rect">
            <a:avLst/>
          </a:prstGeom>
        </p:spPr>
        <p:txBody>
          <a:bodyPr>
            <a:noAutofit/>
          </a:bodyPr>
          <a:lstStyle/>
          <a:p>
            <a:r>
              <a:rPr lang="tr-TR" sz="3200" b="1" dirty="0" smtClean="0">
                <a:solidFill>
                  <a:srgbClr val="FF0000"/>
                </a:solidFill>
              </a:rPr>
              <a:t>Denetim yetkileri ve denetim sırasında işbirliği</a:t>
            </a:r>
            <a:endParaRPr lang="tr-TR" sz="3200" dirty="0" smtClean="0">
              <a:solidFill>
                <a:srgbClr val="FF0000"/>
              </a:solidFill>
            </a:endParaRPr>
          </a:p>
        </p:txBody>
      </p:sp>
      <p:sp>
        <p:nvSpPr>
          <p:cNvPr id="3" name="2 İçerik Yer Tutucusu"/>
          <p:cNvSpPr>
            <a:spLocks noGrp="1"/>
          </p:cNvSpPr>
          <p:nvPr>
            <p:ph idx="4294967295"/>
          </p:nvPr>
        </p:nvSpPr>
        <p:spPr>
          <a:xfrm>
            <a:off x="523844" y="2000240"/>
            <a:ext cx="8643998" cy="4125923"/>
          </a:xfrm>
          <a:prstGeom prst="rect">
            <a:avLst/>
          </a:prstGeom>
        </p:spPr>
        <p:txBody>
          <a:bodyPr>
            <a:normAutofit/>
          </a:bodyPr>
          <a:lstStyle/>
          <a:p>
            <a:pPr marL="514350" indent="-514350">
              <a:buNone/>
              <a:defRPr/>
            </a:pPr>
            <a:r>
              <a:rPr lang="tr-TR" sz="2800" dirty="0" smtClean="0"/>
              <a:t> ç)  Bu Yönetmelik kapsamında Türkiye Gümrük Bölgesine getirilen </a:t>
            </a:r>
            <a:r>
              <a:rPr lang="tr-TR" sz="2800" dirty="0" err="1" smtClean="0"/>
              <a:t>biyosidal</a:t>
            </a:r>
            <a:r>
              <a:rPr lang="tr-TR" sz="2800" dirty="0" smtClean="0"/>
              <a:t> ürünlerin, aktif maddelerin ve temel maddelerin ya da bu Yönetmelik kapsamında bulunan </a:t>
            </a:r>
            <a:r>
              <a:rPr lang="tr-TR" sz="2800" dirty="0" err="1" smtClean="0"/>
              <a:t>biyosidal</a:t>
            </a:r>
            <a:r>
              <a:rPr lang="tr-TR" sz="2800" dirty="0" smtClean="0"/>
              <a:t> ürünlerin diğer bileşenlerinin denetimi sırasında Gümrük idareleri,  denetim görevlilerine gerekli kolaylığı sağlar.</a:t>
            </a:r>
          </a:p>
          <a:p>
            <a:pPr>
              <a:defRPr/>
            </a:pPr>
            <a:endParaRPr lang="tr-TR" sz="28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345</Words>
  <Application>Microsoft Office PowerPoint</Application>
  <PresentationFormat>A4 Kağıt (210x297 mm)</PresentationFormat>
  <Paragraphs>44</Paragraphs>
  <Slides>22</Slides>
  <Notes>3</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Theme</vt:lpstr>
      <vt:lpstr>Slayt 1</vt:lpstr>
      <vt:lpstr>Denetim görevlilerinin görev ve yetkileri şunlardır;</vt:lpstr>
      <vt:lpstr>Denetim görevlilerinin görev ve yetkileri şunlardır;</vt:lpstr>
      <vt:lpstr>Denetim görevlilerinin görev ve yetkileri şunlardır;</vt:lpstr>
      <vt:lpstr>Denetim görevlilerinin sorumlulukları şunlardır;</vt:lpstr>
      <vt:lpstr>Denetim yetkileri ve denetim sırasında işbirliği</vt:lpstr>
      <vt:lpstr>Denetim yetkileri ve denetim sırasında işbirliği</vt:lpstr>
      <vt:lpstr>Denetim yetkileri ve denetim sırasında işbirliği</vt:lpstr>
      <vt:lpstr>Denetim yetkileri ve denetim sırasında işbirliği</vt:lpstr>
      <vt:lpstr>Denetim yetkileri ve denetim sırasında işbirliği</vt:lpstr>
      <vt:lpstr>Denetim yetkileri ve denetim sırasında işbirliği</vt:lpstr>
      <vt:lpstr>EK-XI BİYOSİDAL ÜRÜN DENETİM FORMU</vt:lpstr>
      <vt:lpstr>EK-XI BİYOSİDAL ÜRÜN DENETİM FORMU</vt:lpstr>
      <vt:lpstr>EK-XI BİYOSİDAL ÜRÜN DENETİM FORMU</vt:lpstr>
      <vt:lpstr>EK-XI BİYOSİDAL ÜRÜN DENETİM FORMU</vt:lpstr>
      <vt:lpstr>EK XII ETİKET ÖRNEĞİ</vt:lpstr>
      <vt:lpstr>Denetlenecek Ürün Etiketi</vt:lpstr>
      <vt:lpstr>Slayt 18</vt:lpstr>
      <vt:lpstr>Slayt 19</vt:lpstr>
      <vt:lpstr>Slayt 20</vt:lpstr>
      <vt:lpstr>Slayt 21</vt:lpstr>
      <vt:lpstr>Slayt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Kadir İnan</dc:creator>
  <cp:lastModifiedBy>Devris</cp:lastModifiedBy>
  <cp:revision>43</cp:revision>
  <dcterms:created xsi:type="dcterms:W3CDTF">2012-06-08T07:20:51Z</dcterms:created>
  <dcterms:modified xsi:type="dcterms:W3CDTF">2018-11-19T20:10:19Z</dcterms:modified>
</cp:coreProperties>
</file>