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sldIdLst>
    <p:sldId id="256" r:id="rId2"/>
    <p:sldId id="259" r:id="rId3"/>
    <p:sldId id="260" r:id="rId4"/>
    <p:sldId id="286" r:id="rId5"/>
    <p:sldId id="28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9" r:id="rId26"/>
    <p:sldId id="300" r:id="rId27"/>
    <p:sldId id="301" r:id="rId28"/>
    <p:sldId id="280" r:id="rId29"/>
    <p:sldId id="281" r:id="rId30"/>
    <p:sldId id="288" r:id="rId31"/>
    <p:sldId id="289" r:id="rId32"/>
    <p:sldId id="282" r:id="rId33"/>
    <p:sldId id="283" r:id="rId34"/>
    <p:sldId id="284" r:id="rId35"/>
    <p:sldId id="290" r:id="rId36"/>
    <p:sldId id="291" r:id="rId37"/>
    <p:sldId id="292" r:id="rId38"/>
    <p:sldId id="293" r:id="rId39"/>
    <p:sldId id="294" r:id="rId40"/>
    <p:sldId id="295" r:id="rId41"/>
    <p:sldId id="296" r:id="rId42"/>
    <p:sldId id="297" r:id="rId43"/>
    <p:sldId id="302"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3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1E664-14DA-4A15-AEBD-251D584BD2FF}" type="datetimeFigureOut">
              <a:rPr lang="tr-TR" smtClean="0"/>
              <a:t>10.09.2015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B20B6-B767-4EE7-91AE-3364360E5D67}" type="slidenum">
              <a:rPr lang="tr-TR" smtClean="0"/>
              <a:t>‹#›</a:t>
            </a:fld>
            <a:endParaRPr lang="tr-TR"/>
          </a:p>
        </p:txBody>
      </p:sp>
    </p:spTree>
    <p:extLst>
      <p:ext uri="{BB962C8B-B14F-4D97-AF65-F5344CB8AC3E}">
        <p14:creationId xmlns:p14="http://schemas.microsoft.com/office/powerpoint/2010/main" val="263961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CB20B6-B767-4EE7-91AE-3364360E5D67}" type="slidenum">
              <a:rPr lang="tr-TR" smtClean="0"/>
              <a:t>12</a:t>
            </a:fld>
            <a:endParaRPr lang="tr-TR"/>
          </a:p>
        </p:txBody>
      </p:sp>
    </p:spTree>
    <p:extLst>
      <p:ext uri="{BB962C8B-B14F-4D97-AF65-F5344CB8AC3E}">
        <p14:creationId xmlns:p14="http://schemas.microsoft.com/office/powerpoint/2010/main" val="161462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55142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1230C72-1634-4593-A75F-FD3A72A56D12}" type="datetimeFigureOut">
              <a:rPr lang="tr-TR" smtClean="0"/>
              <a:t>10.09.2015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06211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15395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773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81504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97573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85951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75868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90658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2661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46791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1230C72-1634-4593-A75F-FD3A72A56D12}" type="datetimeFigureOut">
              <a:rPr lang="tr-TR" smtClean="0"/>
              <a:t>10.09.2015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17630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1230C72-1634-4593-A75F-FD3A72A56D12}" type="datetimeFigureOut">
              <a:rPr lang="tr-TR" smtClean="0"/>
              <a:t>10.09.2015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62911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3950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73035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B1230C72-1634-4593-A75F-FD3A72A56D12}" type="datetimeFigureOut">
              <a:rPr lang="tr-TR" smtClean="0"/>
              <a:t>10.09.2015</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597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1230C72-1634-4593-A75F-FD3A72A56D12}" type="datetimeFigureOut">
              <a:rPr lang="tr-TR" smtClean="0"/>
              <a:t>10.09.2015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05803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1230C72-1634-4593-A75F-FD3A72A56D12}" type="datetimeFigureOut">
              <a:rPr lang="tr-TR" smtClean="0"/>
              <a:t>10.09.2015</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D46056-D02D-41DF-9802-DF5022B74307}" type="slidenum">
              <a:rPr lang="tr-TR" smtClean="0"/>
              <a:t>‹#›</a:t>
            </a:fld>
            <a:endParaRPr lang="tr-TR"/>
          </a:p>
        </p:txBody>
      </p:sp>
    </p:spTree>
    <p:extLst>
      <p:ext uri="{BB962C8B-B14F-4D97-AF65-F5344CB8AC3E}">
        <p14:creationId xmlns:p14="http://schemas.microsoft.com/office/powerpoint/2010/main" val="40335176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tr.wikipedia.org/wiki/Sera_gaz%C4%B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KÜRESEL ISINMA VE İKLİM DEĞİŞİKLİĞİ</a:t>
            </a:r>
            <a:endParaRPr lang="tr-TR" dirty="0"/>
          </a:p>
        </p:txBody>
      </p:sp>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216062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128411106"/>
              </p:ext>
            </p:extLst>
          </p:nvPr>
        </p:nvGraphicFramePr>
        <p:xfrm>
          <a:off x="0" y="0"/>
          <a:ext cx="12192000" cy="6858000"/>
        </p:xfrm>
        <a:graphic>
          <a:graphicData uri="http://schemas.openxmlformats.org/drawingml/2006/table">
            <a:tbl>
              <a:tblPr firstRow="1" firstCol="1" bandRow="1"/>
              <a:tblGrid>
                <a:gridCol w="4063116"/>
                <a:gridCol w="4064442"/>
                <a:gridCol w="4064442"/>
              </a:tblGrid>
              <a:tr h="322067">
                <a:tc>
                  <a:txBody>
                    <a:bodyPr/>
                    <a:lstStyle/>
                    <a:p>
                      <a:pPr algn="ctr">
                        <a:lnSpc>
                          <a:spcPct val="115000"/>
                        </a:lnSpc>
                        <a:spcAft>
                          <a:spcPts val="100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Hava Olayı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Sağlık Üzerine Etkisi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En çok Etkilenen Kesim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513">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Sıcak Dalgaları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Termal Stres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Solunum Hastalığı olan kişiler, atletler, bebekler, çocuklar ve yaşlılar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513">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Sıra dışı Hava olayları (yağmur, fırtına, kasırga, sel)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Yaralanmalar, boğulma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Kıyılarda, alçak alanlarda yaşayanlar, düşük gelir seviyesindeki kişiler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42">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Kuraklık, sel, ortalama sıcaklık artışı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Taşıyıcı (yiyecek ve sudan) kaynaklı hastalıklar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Toplumun büyük bir kısmı risk altındadır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6684">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Deniz seviyesinin yükselmesi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Yaralanmalar, boğulmalar, su ve toprakta meydana gelen tuzlanma, ekolojik ve ekonomik bozulmalar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Kıyılarda yaşayanlar ve düşük gelir seviyesindeki kişiler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42">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Kuraklık, eko sistem göçü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Gıda ve su kıtlığı, yetersiz beslenme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Düşük gelir seviyesindeki kişiler, yaşlılar ve çocuklar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42">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Aşırı hava olayları, kuraklık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Kitlesel nüfus hareketleri, uluslar arası çatışmalar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Genel olarak toplumun tümü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6684">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Yer seviyesindeki ozon artışı, havadaki alerjen miktarındaki ve diğer kirletici miktarındaki artış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Solunumsal hastalıklarda artış (KOAH, astım, bronşit,alerjik rinit)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Yaşlılar, çocuklar, solunum yolu hastalığı olanlar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513">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Genel olarak iklim değişikliği, sıra dışı olaylar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Ruh sağlığı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Gençler, evsizler, tarım kesiminde çalışanlar, düşük gelir seviyesinde olanlar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128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65159"/>
            <a:ext cx="12192000" cy="2222243"/>
          </a:xfrm>
        </p:spPr>
        <p:txBody>
          <a:bodyPr/>
          <a:lstStyle/>
          <a:p>
            <a:r>
              <a:rPr lang="en-US" altLang="tr-TR" sz="2000" dirty="0" err="1">
                <a:latin typeface="Arial" panose="020B0604020202020204" pitchFamily="34" charset="0"/>
                <a:cs typeface="Arial" panose="020B0604020202020204" pitchFamily="34" charset="0"/>
              </a:rPr>
              <a:t>İzlanda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Üniversitesi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profesörlerinden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Helgi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Björnson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yaptığı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araştırmalara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dayanarak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İzlanda’nın</a:t>
            </a:r>
            <a:r>
              <a:rPr lang="en-US" altLang="tr-TR" sz="2000" dirty="0">
                <a:latin typeface="Arial" panose="020B0604020202020204" pitchFamily="34" charset="0"/>
                <a:cs typeface="Arial" panose="020B0604020202020204" pitchFamily="34" charset="0"/>
              </a:rPr>
              <a:t> %8’ini </a:t>
            </a:r>
            <a:r>
              <a:rPr lang="en-US" altLang="tr-TR" sz="2000" dirty="0" err="1">
                <a:latin typeface="Arial" panose="020B0604020202020204" pitchFamily="34" charset="0"/>
                <a:cs typeface="Arial" panose="020B0604020202020204" pitchFamily="34" charset="0"/>
              </a:rPr>
              <a:t>kaplayan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kutuplar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dışındaki</a:t>
            </a:r>
            <a:r>
              <a:rPr lang="en-US" altLang="tr-TR" sz="2000" dirty="0">
                <a:latin typeface="Arial" panose="020B0604020202020204" pitchFamily="34" charset="0"/>
                <a:cs typeface="Arial" panose="020B0604020202020204" pitchFamily="34" charset="0"/>
              </a:rPr>
              <a:t> en </a:t>
            </a:r>
            <a:r>
              <a:rPr lang="en-US" altLang="tr-TR" sz="2000" dirty="0" err="1">
                <a:latin typeface="Arial" panose="020B0604020202020204" pitchFamily="34" charset="0"/>
                <a:cs typeface="Arial" panose="020B0604020202020204" pitchFamily="34" charset="0"/>
              </a:rPr>
              <a:t>büyük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olan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Vatna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buzulunun</a:t>
            </a:r>
            <a:r>
              <a:rPr lang="en-US" altLang="tr-TR" sz="2000" dirty="0">
                <a:latin typeface="Arial" panose="020B0604020202020204" pitchFamily="34" charset="0"/>
                <a:cs typeface="Arial" panose="020B0604020202020204" pitchFamily="34" charset="0"/>
              </a:rPr>
              <a:t> 1930 </a:t>
            </a:r>
            <a:r>
              <a:rPr lang="en-US" altLang="tr-TR" sz="2000" dirty="0" err="1">
                <a:latin typeface="Arial" panose="020B0604020202020204" pitchFamily="34" charset="0"/>
                <a:cs typeface="Arial" panose="020B0604020202020204" pitchFamily="34" charset="0"/>
              </a:rPr>
              <a:t>yılından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yana</a:t>
            </a:r>
            <a:r>
              <a:rPr lang="en-US" altLang="tr-TR" sz="2000" dirty="0">
                <a:latin typeface="Arial" panose="020B0604020202020204" pitchFamily="34" charset="0"/>
                <a:cs typeface="Arial" panose="020B0604020202020204" pitchFamily="34" charset="0"/>
              </a:rPr>
              <a:t> en </a:t>
            </a:r>
            <a:r>
              <a:rPr lang="en-US" altLang="tr-TR" sz="2000" dirty="0" err="1">
                <a:latin typeface="Arial" panose="020B0604020202020204" pitchFamily="34" charset="0"/>
                <a:cs typeface="Arial" panose="020B0604020202020204" pitchFamily="34" charset="0"/>
              </a:rPr>
              <a:t>yüksek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erime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hızına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eriştiğini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küresel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ısınmanın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şekilde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devam</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etmesi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durumunda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buzulun</a:t>
            </a:r>
            <a:r>
              <a:rPr lang="en-US" altLang="tr-TR" sz="2000" dirty="0">
                <a:latin typeface="Arial" panose="020B0604020202020204" pitchFamily="34" charset="0"/>
                <a:cs typeface="Arial" panose="020B0604020202020204" pitchFamily="34" charset="0"/>
              </a:rPr>
              <a:t> 100 </a:t>
            </a:r>
            <a:r>
              <a:rPr lang="en-US" altLang="tr-TR" sz="2000" dirty="0" err="1">
                <a:latin typeface="Arial" panose="020B0604020202020204" pitchFamily="34" charset="0"/>
                <a:cs typeface="Arial" panose="020B0604020202020204" pitchFamily="34" charset="0"/>
              </a:rPr>
              <a:t>yıl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sonra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yok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olup</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bütün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İzlanda’yı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sular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altında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bırakacağını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bildiriyor</a:t>
            </a:r>
            <a:r>
              <a:rPr lang="en-US" altLang="tr-TR" sz="2000" dirty="0">
                <a:latin typeface="Arial" panose="020B0604020202020204" pitchFamily="34" charset="0"/>
                <a:cs typeface="Arial" panose="020B0604020202020204" pitchFamily="34" charset="0"/>
              </a:rPr>
              <a:t>.</a:t>
            </a:r>
            <a:r>
              <a:rPr lang="en-US" altLang="tr-TR" sz="1800" dirty="0"/>
              <a:t/>
            </a:r>
            <a:br>
              <a:rPr lang="en-US" altLang="tr-TR" sz="1800" dirty="0"/>
            </a:br>
            <a:endParaRPr lang="tr-TR" sz="1800" dirty="0"/>
          </a:p>
        </p:txBody>
      </p:sp>
      <p:pic>
        <p:nvPicPr>
          <p:cNvPr id="4" name="Picture 12" descr="http://t1.gstatic.com/images?q=tbn:ANd9GcTqN9d1bv_BwIWD1-3upF1aw4Q3XbCo3X2ADcwnexzrLkmpQmFeT5TSU_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37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08227"/>
            <a:ext cx="12192000" cy="2297305"/>
          </a:xfrm>
        </p:spPr>
        <p:txBody>
          <a:bodyPr/>
          <a:lstStyle/>
          <a:p>
            <a:pPr>
              <a:lnSpc>
                <a:spcPct val="200000"/>
              </a:lnSpc>
            </a:pPr>
            <a:r>
              <a:rPr lang="en-US" altLang="tr-TR" sz="2000" dirty="0">
                <a:latin typeface="Arial" panose="020B0604020202020204" pitchFamily="34" charset="0"/>
                <a:cs typeface="Arial" panose="020B0604020202020204" pitchFamily="34" charset="0"/>
              </a:rPr>
              <a:t>Leeds </a:t>
            </a:r>
            <a:r>
              <a:rPr lang="en-US" altLang="tr-TR" sz="2000" dirty="0" err="1">
                <a:latin typeface="Arial" panose="020B0604020202020204" pitchFamily="34" charset="0"/>
                <a:cs typeface="Arial" panose="020B0604020202020204" pitchFamily="34" charset="0"/>
              </a:rPr>
              <a:t>Üniversitesi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öğretim</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üyesi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Profesör</a:t>
            </a:r>
            <a:r>
              <a:rPr lang="en-US" altLang="tr-TR" sz="2000" dirty="0">
                <a:latin typeface="Arial" panose="020B0604020202020204" pitchFamily="34" charset="0"/>
                <a:cs typeface="Arial" panose="020B0604020202020204" pitchFamily="34" charset="0"/>
              </a:rPr>
              <a:t> Chris Thomas </a:t>
            </a:r>
            <a:r>
              <a:rPr lang="en-US" altLang="tr-TR" sz="2000" dirty="0" err="1">
                <a:latin typeface="Arial" panose="020B0604020202020204" pitchFamily="34" charset="0"/>
                <a:cs typeface="Arial" panose="020B0604020202020204" pitchFamily="34" charset="0"/>
              </a:rPr>
              <a:t>tarafından</a:t>
            </a:r>
            <a:r>
              <a:rPr lang="en-US" altLang="tr-TR" sz="2000" dirty="0">
                <a:latin typeface="Arial" panose="020B0604020202020204" pitchFamily="34" charset="0"/>
                <a:cs typeface="Arial" panose="020B0604020202020204" pitchFamily="34" charset="0"/>
              </a:rPr>
              <a:t> </a:t>
            </a:r>
            <a:r>
              <a:rPr lang="en-US" altLang="tr-TR" sz="2000" dirty="0" err="1" smtClean="0">
                <a:latin typeface="Arial" panose="020B0604020202020204" pitchFamily="34" charset="0"/>
                <a:cs typeface="Arial" panose="020B0604020202020204" pitchFamily="34" charset="0"/>
              </a:rPr>
              <a:t>yayınlanan</a:t>
            </a:r>
            <a:r>
              <a:rPr lang="en-US" altLang="tr-TR" sz="2000" dirty="0" smtClean="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bir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yazıda</a:t>
            </a:r>
            <a:r>
              <a:rPr lang="tr-TR" altLang="tr-TR" sz="2000" dirty="0">
                <a:latin typeface="Arial" panose="020B0604020202020204" pitchFamily="34" charset="0"/>
                <a:cs typeface="Arial" panose="020B0604020202020204" pitchFamily="34" charset="0"/>
              </a:rPr>
              <a:t> ise </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küresel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ısınma</a:t>
            </a:r>
            <a:r>
              <a:rPr lang="en-US" altLang="tr-TR" sz="2000" dirty="0">
                <a:latin typeface="Arial" panose="020B0604020202020204" pitchFamily="34" charset="0"/>
                <a:cs typeface="Arial" panose="020B0604020202020204" pitchFamily="34" charset="0"/>
              </a:rPr>
              <a:t> 2050’ye </a:t>
            </a:r>
            <a:r>
              <a:rPr lang="en-US" altLang="tr-TR" sz="2000" dirty="0" err="1">
                <a:latin typeface="Arial" panose="020B0604020202020204" pitchFamily="34" charset="0"/>
                <a:cs typeface="Arial" panose="020B0604020202020204" pitchFamily="34" charset="0"/>
              </a:rPr>
              <a:t>kadar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bitki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hayvan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türlerinin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dörtte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birini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a:t>
            </a:r>
            <a:r>
              <a:rPr lang="en-US" altLang="tr-TR" sz="2000" dirty="0">
                <a:latin typeface="Arial" panose="020B0604020202020204" pitchFamily="34" charset="0"/>
                <a:cs typeface="Arial" panose="020B0604020202020204" pitchFamily="34" charset="0"/>
              </a:rPr>
              <a:t> da 1 </a:t>
            </a:r>
            <a:r>
              <a:rPr lang="en-US" altLang="tr-TR" sz="2000" dirty="0" err="1">
                <a:latin typeface="Arial" panose="020B0604020202020204" pitchFamily="34" charset="0"/>
                <a:cs typeface="Arial" panose="020B0604020202020204" pitchFamily="34" charset="0"/>
              </a:rPr>
              <a:t>milyondan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fazlasını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yok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edecek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denmektedir</a:t>
            </a:r>
            <a:r>
              <a:rPr lang="en-US" altLang="tr-TR" sz="2000" dirty="0">
                <a:latin typeface="Arial" panose="020B0604020202020204" pitchFamily="34" charset="0"/>
                <a:cs typeface="Arial" panose="020B0604020202020204" pitchFamily="34" charset="0"/>
              </a:rPr>
              <a:t>.</a:t>
            </a:r>
          </a:p>
        </p:txBody>
      </p:sp>
      <p:pic>
        <p:nvPicPr>
          <p:cNvPr id="4" name="Picture 10" descr="http://www.spiritualizm.com/yeni1/a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40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394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lnSpc>
                <a:spcPct val="200000"/>
              </a:lnSpc>
            </a:pPr>
            <a:r>
              <a:rPr lang="en-US" altLang="tr-TR" dirty="0">
                <a:latin typeface="Arial" panose="020B0604020202020204" pitchFamily="34" charset="0"/>
                <a:cs typeface="Arial" panose="020B0604020202020204" pitchFamily="34" charset="0"/>
              </a:rPr>
              <a:t>Chris Thomas </a:t>
            </a:r>
            <a:r>
              <a:rPr lang="tr-TR" altLang="tr-TR" dirty="0">
                <a:latin typeface="Arial" panose="020B0604020202020204" pitchFamily="34" charset="0"/>
                <a:cs typeface="Arial" panose="020B0604020202020204" pitchFamily="34" charset="0"/>
              </a:rPr>
              <a:t>,e</a:t>
            </a:r>
            <a:r>
              <a:rPr lang="en-US" altLang="tr-TR" dirty="0" err="1">
                <a:latin typeface="Arial" panose="020B0604020202020204" pitchFamily="34" charset="0"/>
                <a:cs typeface="Arial" panose="020B0604020202020204" pitchFamily="34" charset="0"/>
              </a:rPr>
              <a:t>ğer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bir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çözüm</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üretilmezse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türlerin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kitlesel</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tükenişlerinin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tarihte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görülmemiş</a:t>
            </a:r>
            <a:r>
              <a:rPr lang="tr-TR"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boyutlara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ulaşabileceğine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dikkat</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çekmekte</a:t>
            </a:r>
            <a:r>
              <a:rPr lang="tr-TR" altLang="tr-TR" dirty="0" err="1">
                <a:latin typeface="Arial" panose="020B0604020202020204" pitchFamily="34" charset="0"/>
                <a:cs typeface="Arial" panose="020B0604020202020204" pitchFamily="34" charset="0"/>
              </a:rPr>
              <a:t>dir</a:t>
            </a:r>
            <a:r>
              <a:rPr lang="tr-TR" altLang="tr-TR" dirty="0">
                <a:latin typeface="Arial" panose="020B0604020202020204" pitchFamily="34" charset="0"/>
                <a:cs typeface="Arial" panose="020B0604020202020204" pitchFamily="34" charset="0"/>
              </a:rPr>
              <a:t>.</a:t>
            </a:r>
          </a:p>
          <a:p>
            <a:pPr algn="just">
              <a:lnSpc>
                <a:spcPct val="200000"/>
              </a:lnSpc>
            </a:pPr>
            <a:r>
              <a:rPr lang="tr-TR" altLang="tr-TR" dirty="0">
                <a:latin typeface="Arial" panose="020B0604020202020204" pitchFamily="34" charset="0"/>
                <a:cs typeface="Arial" panose="020B0604020202020204" pitchFamily="34" charset="0"/>
              </a:rPr>
              <a:t>Bu </a:t>
            </a:r>
            <a:r>
              <a:rPr lang="tr-TR" altLang="tr-TR" dirty="0" smtClean="0">
                <a:latin typeface="Arial" panose="020B0604020202020204" pitchFamily="34" charset="0"/>
                <a:cs typeface="Arial" panose="020B0604020202020204" pitchFamily="34" charset="0"/>
              </a:rPr>
              <a:t>canlı </a:t>
            </a:r>
            <a:r>
              <a:rPr lang="en-US" altLang="tr-TR" dirty="0" err="1" smtClean="0">
                <a:latin typeface="Arial" panose="020B0604020202020204" pitchFamily="34" charset="0"/>
                <a:cs typeface="Arial" panose="020B0604020202020204" pitchFamily="34" charset="0"/>
              </a:rPr>
              <a:t>türlerin</a:t>
            </a:r>
            <a:r>
              <a:rPr lang="en-US" altLang="tr-TR" dirty="0" smtClean="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insan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marifetiyle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yok</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olma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hızları</a:t>
            </a:r>
            <a:r>
              <a:rPr lang="tr-TR" altLang="tr-TR" dirty="0">
                <a:latin typeface="Arial" panose="020B0604020202020204" pitchFamily="34" charset="0"/>
                <a:cs typeface="Arial" panose="020B0604020202020204" pitchFamily="34" charset="0"/>
              </a:rPr>
              <a:t>,</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doğal</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yok</a:t>
            </a:r>
            <a:r>
              <a:rPr lang="en-US" altLang="tr-TR" dirty="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olma</a:t>
            </a:r>
            <a:r>
              <a:rPr lang="tr-TR"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hızlarının</a:t>
            </a:r>
            <a:r>
              <a:rPr lang="en-US" altLang="tr-TR" dirty="0" smtClean="0">
                <a:latin typeface="Arial" panose="020B0604020202020204" pitchFamily="34" charset="0"/>
                <a:cs typeface="Arial" panose="020B0604020202020204" pitchFamily="34" charset="0"/>
              </a:rPr>
              <a:t> </a:t>
            </a:r>
            <a:r>
              <a:rPr lang="en-US" altLang="tr-TR" dirty="0">
                <a:latin typeface="Arial" panose="020B0604020202020204" pitchFamily="34" charset="0"/>
                <a:cs typeface="Arial" panose="020B0604020202020204" pitchFamily="34" charset="0"/>
              </a:rPr>
              <a:t>100 </a:t>
            </a:r>
            <a:r>
              <a:rPr lang="en-US" altLang="tr-TR" dirty="0" err="1">
                <a:latin typeface="Arial" panose="020B0604020202020204" pitchFamily="34" charset="0"/>
                <a:cs typeface="Arial" panose="020B0604020202020204" pitchFamily="34" charset="0"/>
              </a:rPr>
              <a:t>ila</a:t>
            </a:r>
            <a:r>
              <a:rPr lang="en-US" altLang="tr-TR" dirty="0">
                <a:latin typeface="Arial" panose="020B0604020202020204" pitchFamily="34" charset="0"/>
                <a:cs typeface="Arial" panose="020B0604020202020204" pitchFamily="34" charset="0"/>
              </a:rPr>
              <a:t> 1000 </a:t>
            </a:r>
            <a:r>
              <a:rPr lang="en-US" altLang="tr-TR" dirty="0" err="1">
                <a:latin typeface="Arial" panose="020B0604020202020204" pitchFamily="34" charset="0"/>
                <a:cs typeface="Arial" panose="020B0604020202020204" pitchFamily="34" charset="0"/>
              </a:rPr>
              <a:t>katı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olarak</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tahmin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edilmektedir</a:t>
            </a:r>
            <a:r>
              <a:rPr lang="en-US" altLang="tr-TR" dirty="0">
                <a:latin typeface="Arial" panose="020B0604020202020204" pitchFamily="34" charset="0"/>
                <a:cs typeface="Arial" panose="020B0604020202020204" pitchFamily="34" charset="0"/>
              </a:rPr>
              <a:t>. Bu </a:t>
            </a:r>
            <a:r>
              <a:rPr lang="en-US" altLang="tr-TR" dirty="0" err="1">
                <a:latin typeface="Arial" panose="020B0604020202020204" pitchFamily="34" charset="0"/>
                <a:cs typeface="Arial" panose="020B0604020202020204" pitchFamily="34" charset="0"/>
              </a:rPr>
              <a:t>eğilim</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devam</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ederse</a:t>
            </a:r>
            <a:r>
              <a:rPr lang="en-US" altLang="tr-TR" dirty="0">
                <a:latin typeface="Arial" panose="020B0604020202020204" pitchFamily="34" charset="0"/>
                <a:cs typeface="Arial" panose="020B0604020202020204" pitchFamily="34" charset="0"/>
              </a:rPr>
              <a:t> 50 </a:t>
            </a:r>
            <a:r>
              <a:rPr lang="en-US" altLang="tr-TR" dirty="0" err="1">
                <a:latin typeface="Arial" panose="020B0604020202020204" pitchFamily="34" charset="0"/>
                <a:cs typeface="Arial" panose="020B0604020202020204" pitchFamily="34" charset="0"/>
              </a:rPr>
              <a:t>ilâ</a:t>
            </a:r>
            <a:r>
              <a:rPr lang="en-US" altLang="tr-TR" dirty="0">
                <a:latin typeface="Arial" panose="020B0604020202020204" pitchFamily="34" charset="0"/>
                <a:cs typeface="Arial" panose="020B0604020202020204" pitchFamily="34" charset="0"/>
              </a:rPr>
              <a:t> 100 </a:t>
            </a:r>
            <a:r>
              <a:rPr lang="en-US" altLang="tr-TR" dirty="0" err="1">
                <a:latin typeface="Arial" panose="020B0604020202020204" pitchFamily="34" charset="0"/>
                <a:cs typeface="Arial" panose="020B0604020202020204" pitchFamily="34" charset="0"/>
              </a:rPr>
              <a:t>yıl</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içerisinde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mevcut</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türlerin</a:t>
            </a:r>
            <a:r>
              <a:rPr lang="en-US" altLang="tr-TR" dirty="0">
                <a:latin typeface="Arial" panose="020B0604020202020204" pitchFamily="34" charset="0"/>
                <a:cs typeface="Arial" panose="020B0604020202020204" pitchFamily="34" charset="0"/>
              </a:rPr>
              <a:t> %10-50’sinin </a:t>
            </a:r>
            <a:r>
              <a:rPr lang="en-US" altLang="tr-TR" dirty="0" err="1">
                <a:latin typeface="Arial" panose="020B0604020202020204" pitchFamily="34" charset="0"/>
                <a:cs typeface="Arial" panose="020B0604020202020204" pitchFamily="34" charset="0"/>
              </a:rPr>
              <a:t>yok</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olacağı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hesaplanmaktadır</a:t>
            </a:r>
            <a:r>
              <a:rPr lang="en-US" altLang="tr-TR" dirty="0">
                <a:latin typeface="Arial" panose="020B0604020202020204" pitchFamily="34" charset="0"/>
                <a:cs typeface="Arial" panose="020B0604020202020204" pitchFamily="34" charset="0"/>
              </a:rPr>
              <a:t>. </a:t>
            </a:r>
            <a:endParaRPr lang="tr-TR" alt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67754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altLang="tr-TR" dirty="0" err="1">
                <a:latin typeface="Arial" panose="020B0604020202020204" pitchFamily="34" charset="0"/>
                <a:cs typeface="Arial" panose="020B0604020202020204" pitchFamily="34" charset="0"/>
              </a:rPr>
              <a:t>Doğadaki</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besin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zincirinin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bir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kez</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kırılması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inanılmaz</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sonuçlara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yol</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açacağından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canlı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türlerinin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bazılarının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ortadan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kalkması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diğer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canlı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türlerini</a:t>
            </a:r>
            <a:r>
              <a:rPr lang="en-US" altLang="tr-TR" dirty="0">
                <a:latin typeface="Arial" panose="020B0604020202020204" pitchFamily="34" charset="0"/>
                <a:cs typeface="Arial" panose="020B0604020202020204" pitchFamily="34" charset="0"/>
              </a:rPr>
              <a:t> de </a:t>
            </a:r>
            <a:r>
              <a:rPr lang="en-US" altLang="tr-TR" dirty="0" err="1">
                <a:latin typeface="Arial" panose="020B0604020202020204" pitchFamily="34" charset="0"/>
                <a:cs typeface="Arial" panose="020B0604020202020204" pitchFamily="34" charset="0"/>
              </a:rPr>
              <a:t>doğrudan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etkileyecektir</a:t>
            </a:r>
            <a:r>
              <a:rPr lang="en-US" altLang="tr-TR" dirty="0" smtClean="0">
                <a:latin typeface="Arial" panose="020B0604020202020204" pitchFamily="34" charset="0"/>
                <a:cs typeface="Arial" panose="020B0604020202020204" pitchFamily="34" charset="0"/>
              </a:rPr>
              <a:t>.</a:t>
            </a:r>
            <a:endParaRPr lang="tr-TR" altLang="tr-TR" dirty="0" smtClean="0">
              <a:latin typeface="Arial" panose="020B0604020202020204" pitchFamily="34" charset="0"/>
              <a:cs typeface="Arial" panose="020B0604020202020204" pitchFamily="34" charset="0"/>
            </a:endParaRPr>
          </a:p>
          <a:p>
            <a:r>
              <a:rPr lang="en-US" altLang="tr-TR" dirty="0" err="1">
                <a:latin typeface="Arial" panose="020B0604020202020204" pitchFamily="34" charset="0"/>
                <a:cs typeface="Arial" panose="020B0604020202020204" pitchFamily="34" charset="0"/>
              </a:rPr>
              <a:t>Mevsim</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anormallikleri</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ve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küresel</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ısınma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yağmur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ormanlarının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beslediği</a:t>
            </a:r>
            <a:r>
              <a:rPr lang="en-US" altLang="tr-TR" dirty="0">
                <a:latin typeface="Arial" panose="020B0604020202020204" pitchFamily="34" charset="0"/>
                <a:cs typeface="Arial" panose="020B0604020202020204" pitchFamily="34" charset="0"/>
              </a:rPr>
              <a:t> Amazon </a:t>
            </a:r>
            <a:r>
              <a:rPr lang="en-US" altLang="tr-TR" dirty="0" err="1">
                <a:latin typeface="Arial" panose="020B0604020202020204" pitchFamily="34" charset="0"/>
                <a:cs typeface="Arial" panose="020B0604020202020204" pitchFamily="34" charset="0"/>
              </a:rPr>
              <a:t>Nehrini</a:t>
            </a:r>
            <a:r>
              <a:rPr lang="en-US" altLang="tr-TR" dirty="0">
                <a:latin typeface="Arial" panose="020B0604020202020204" pitchFamily="34" charset="0"/>
                <a:cs typeface="Arial" panose="020B0604020202020204" pitchFamily="34" charset="0"/>
              </a:rPr>
              <a:t> de </a:t>
            </a:r>
            <a:r>
              <a:rPr lang="en-US" altLang="tr-TR" dirty="0" err="1">
                <a:latin typeface="Arial" panose="020B0604020202020204" pitchFamily="34" charset="0"/>
                <a:cs typeface="Arial" panose="020B0604020202020204" pitchFamily="34" charset="0"/>
              </a:rPr>
              <a:t>derinden</a:t>
            </a:r>
            <a:r>
              <a:rPr lang="en-US" altLang="tr-TR" dirty="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vurmakta kuraklıklar sonucunda, h</a:t>
            </a:r>
            <a:r>
              <a:rPr lang="en-US" altLang="tr-TR" dirty="0" err="1" smtClean="0">
                <a:latin typeface="Arial" panose="020B0604020202020204" pitchFamily="34" charset="0"/>
                <a:cs typeface="Arial" panose="020B0604020202020204" pitchFamily="34" charset="0"/>
              </a:rPr>
              <a:t>epsi</a:t>
            </a:r>
            <a:r>
              <a:rPr lang="en-US" altLang="tr-TR" dirty="0" smtClean="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birer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karbon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emme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makinesi</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olan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mercanların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yavaş</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yavaş</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ortadan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kalktığı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görülüyor</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Böyle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bir</a:t>
            </a:r>
            <a:r>
              <a:rPr lang="en-US" altLang="tr-TR" dirty="0">
                <a:latin typeface="Arial" panose="020B0604020202020204" pitchFamily="34" charset="0"/>
                <a:cs typeface="Arial" panose="020B0604020202020204" pitchFamily="34" charset="0"/>
              </a:rPr>
              <a:t> durum </a:t>
            </a:r>
            <a:r>
              <a:rPr lang="en-US" altLang="tr-TR" dirty="0" err="1">
                <a:latin typeface="Arial" panose="020B0604020202020204" pitchFamily="34" charset="0"/>
                <a:cs typeface="Arial" panose="020B0604020202020204" pitchFamily="34" charset="0"/>
              </a:rPr>
              <a:t>doğadaki</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karbon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zincirinin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kırılmasına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ve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buna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bağlı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olarak</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karbondioksit</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emisyon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miktarlarının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inanılmaz</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boyutlarda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artmasına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sebep</a:t>
            </a:r>
            <a:r>
              <a:rPr lang="en-US" altLang="tr-TR" dirty="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olabilir</a:t>
            </a:r>
            <a:endParaRPr lang="tr-TR" altLang="tr-TR" dirty="0" smtClean="0">
              <a:latin typeface="Arial" panose="020B0604020202020204" pitchFamily="34" charset="0"/>
              <a:cs typeface="Arial" panose="020B0604020202020204" pitchFamily="34" charset="0"/>
            </a:endParaRPr>
          </a:p>
          <a:p>
            <a:endParaRPr lang="tr-TR" alt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61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altLang="tr-TR" dirty="0">
                <a:latin typeface="Arial" panose="020B0604020202020204" pitchFamily="34" charset="0"/>
                <a:cs typeface="Arial" panose="020B0604020202020204" pitchFamily="34" charset="0"/>
              </a:rPr>
              <a:t>Science </a:t>
            </a:r>
            <a:r>
              <a:rPr lang="en-US" altLang="tr-TR" dirty="0" err="1">
                <a:latin typeface="Arial" panose="020B0604020202020204" pitchFamily="34" charset="0"/>
                <a:cs typeface="Arial" panose="020B0604020202020204" pitchFamily="34" charset="0"/>
              </a:rPr>
              <a:t>dergisinde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yayımlanan</a:t>
            </a:r>
            <a:r>
              <a:rPr lang="en-US" altLang="tr-TR" dirty="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araştırmaya</a:t>
            </a:r>
            <a:r>
              <a:rPr lang="en-US" altLang="tr-TR" dirty="0" smtClean="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göre</a:t>
            </a:r>
            <a:r>
              <a:rPr lang="en-US" altLang="tr-TR" dirty="0">
                <a:latin typeface="Arial" panose="020B0604020202020204" pitchFamily="34" charset="0"/>
                <a:cs typeface="Arial" panose="020B0604020202020204" pitchFamily="34" charset="0"/>
              </a:rPr>
              <a:t>, 1998′den </a:t>
            </a:r>
            <a:r>
              <a:rPr lang="en-US" altLang="tr-TR" dirty="0" err="1" smtClean="0">
                <a:latin typeface="Arial" panose="020B0604020202020204" pitchFamily="34" charset="0"/>
                <a:cs typeface="Arial" panose="020B0604020202020204" pitchFamily="34" charset="0"/>
              </a:rPr>
              <a:t>önc</a:t>
            </a:r>
            <a:r>
              <a:rPr lang="tr-TR" altLang="tr-TR" dirty="0" smtClean="0">
                <a:latin typeface="Arial" panose="020B0604020202020204" pitchFamily="34" charset="0"/>
                <a:cs typeface="Arial" panose="020B0604020202020204" pitchFamily="34" charset="0"/>
              </a:rPr>
              <a:t>e</a:t>
            </a:r>
            <a:r>
              <a:rPr lang="en-US" altLang="tr-TR" dirty="0" smtClean="0">
                <a:latin typeface="Arial" panose="020B0604020202020204" pitchFamily="34" charset="0"/>
                <a:cs typeface="Arial" panose="020B0604020202020204" pitchFamily="34" charset="0"/>
              </a:rPr>
              <a:t> </a:t>
            </a:r>
            <a:r>
              <a:rPr lang="en-US" altLang="tr-TR" dirty="0">
                <a:latin typeface="Arial" panose="020B0604020202020204" pitchFamily="34" charset="0"/>
                <a:cs typeface="Arial" panose="020B0604020202020204" pitchFamily="34" charset="0"/>
              </a:rPr>
              <a:t>704 </a:t>
            </a:r>
            <a:r>
              <a:rPr lang="en-US" altLang="tr-TR" dirty="0" err="1">
                <a:latin typeface="Arial" panose="020B0604020202020204" pitchFamily="34" charset="0"/>
                <a:cs typeface="Arial" panose="020B0604020202020204" pitchFamily="34" charset="0"/>
              </a:rPr>
              <a:t>mercan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türünün</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sadece</a:t>
            </a:r>
            <a:r>
              <a:rPr lang="en-US" altLang="tr-TR" dirty="0">
                <a:latin typeface="Arial" panose="020B0604020202020204" pitchFamily="34" charset="0"/>
                <a:cs typeface="Arial" panose="020B0604020202020204" pitchFamily="34" charset="0"/>
              </a:rPr>
              <a:t> 13′ü </a:t>
            </a:r>
            <a:r>
              <a:rPr lang="en-US" altLang="tr-TR" dirty="0" err="1">
                <a:latin typeface="Arial" panose="020B0604020202020204" pitchFamily="34" charset="0"/>
                <a:cs typeface="Arial" panose="020B0604020202020204" pitchFamily="34" charset="0"/>
              </a:rPr>
              <a:t>tehditle</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karşı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karşıyaydı</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ancak</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şu</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anda</a:t>
            </a:r>
            <a:r>
              <a:rPr lang="en-US" altLang="tr-TR" dirty="0">
                <a:latin typeface="Arial" panose="020B0604020202020204" pitchFamily="34" charset="0"/>
                <a:cs typeface="Arial" panose="020B0604020202020204" pitchFamily="34" charset="0"/>
              </a:rPr>
              <a:t> </a:t>
            </a:r>
            <a:r>
              <a:rPr lang="en-US" altLang="tr-TR" dirty="0" err="1">
                <a:latin typeface="Arial" panose="020B0604020202020204" pitchFamily="34" charset="0"/>
                <a:cs typeface="Arial" panose="020B0604020202020204" pitchFamily="34" charset="0"/>
              </a:rPr>
              <a:t>bu</a:t>
            </a:r>
            <a:r>
              <a:rPr lang="en-US" altLang="tr-TR" dirty="0">
                <a:latin typeface="Arial" panose="020B0604020202020204" pitchFamily="34" charset="0"/>
                <a:cs typeface="Arial" panose="020B0604020202020204" pitchFamily="34" charset="0"/>
              </a:rPr>
              <a:t> </a:t>
            </a:r>
            <a:r>
              <a:rPr lang="tr-TR" altLang="tr-TR" dirty="0">
                <a:latin typeface="Arial" panose="020B0604020202020204" pitchFamily="34" charset="0"/>
                <a:cs typeface="Arial" panose="020B0604020202020204" pitchFamily="34" charset="0"/>
              </a:rPr>
              <a:t>tür sayısı </a:t>
            </a:r>
            <a:r>
              <a:rPr lang="en-US" altLang="tr-TR" dirty="0" err="1">
                <a:latin typeface="Arial" panose="020B0604020202020204" pitchFamily="34" charset="0"/>
                <a:cs typeface="Arial" panose="020B0604020202020204" pitchFamily="34" charset="0"/>
              </a:rPr>
              <a:t>sayı</a:t>
            </a:r>
            <a:r>
              <a:rPr lang="en-US" altLang="tr-TR" dirty="0">
                <a:latin typeface="Arial" panose="020B0604020202020204" pitchFamily="34" charset="0"/>
                <a:cs typeface="Arial" panose="020B0604020202020204" pitchFamily="34" charset="0"/>
              </a:rPr>
              <a:t> 231.</a:t>
            </a:r>
            <a:r>
              <a:rPr lang="tr-TR" altLang="tr-TR" dirty="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I</a:t>
            </a:r>
            <a:r>
              <a:rPr lang="en-US" altLang="tr-TR" dirty="0" err="1" smtClean="0">
                <a:latin typeface="Arial" panose="020B0604020202020204" pitchFamily="34" charset="0"/>
                <a:cs typeface="Arial" panose="020B0604020202020204" pitchFamily="34" charset="0"/>
              </a:rPr>
              <a:t>sının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yükselmesiyle</a:t>
            </a:r>
            <a:r>
              <a:rPr lang="tr-TR" altLang="tr-TR" dirty="0" smtClean="0">
                <a:latin typeface="Arial" panose="020B0604020202020204" pitchFamily="34" charset="0"/>
                <a:cs typeface="Arial" panose="020B0604020202020204" pitchFamily="34" charset="0"/>
              </a:rPr>
              <a:t> mercanların </a:t>
            </a:r>
            <a:r>
              <a:rPr lang="tr-TR" altLang="tr-TR" dirty="0" err="1">
                <a:latin typeface="Arial" panose="020B0604020202020204" pitchFamily="34" charset="0"/>
                <a:cs typeface="Arial" panose="020B0604020202020204" pitchFamily="34" charset="0"/>
              </a:rPr>
              <a:t>simbiyotik</a:t>
            </a:r>
            <a:r>
              <a:rPr lang="tr-TR" altLang="tr-TR" dirty="0">
                <a:latin typeface="Arial" panose="020B0604020202020204" pitchFamily="34" charset="0"/>
                <a:cs typeface="Arial" panose="020B0604020202020204" pitchFamily="34" charset="0"/>
              </a:rPr>
              <a:t> ilişki içinde oldukları deniz </a:t>
            </a:r>
            <a:r>
              <a:rPr lang="tr-TR" altLang="tr-TR" dirty="0" smtClean="0">
                <a:latin typeface="Arial" panose="020B0604020202020204" pitchFamily="34" charset="0"/>
                <a:cs typeface="Arial" panose="020B0604020202020204" pitchFamily="34" charset="0"/>
              </a:rPr>
              <a:t>yosunları da yok olmaya başlamıştır. </a:t>
            </a:r>
            <a:endParaRPr lang="en-US" alt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11309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SICAK HAVA</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Sıcak hava dalgalarına bağlı hastalık ve ölümler mevsimsel olarak görülmeye başlanmıştır</a:t>
            </a:r>
          </a:p>
          <a:p>
            <a:r>
              <a:rPr lang="tr-TR" dirty="0" smtClean="0">
                <a:latin typeface="Arial" panose="020B0604020202020204" pitchFamily="34" charset="0"/>
                <a:cs typeface="Arial" panose="020B0604020202020204" pitchFamily="34" charset="0"/>
              </a:rPr>
              <a:t>Ayrıca, vektörlerle yayılan hastalıkların artması, vektör üreme bölgelerinin genişlemesi ve değişmesi</a:t>
            </a:r>
          </a:p>
          <a:p>
            <a:r>
              <a:rPr lang="tr-TR" dirty="0" err="1" smtClean="0">
                <a:latin typeface="Arial" panose="020B0604020202020204" pitchFamily="34" charset="0"/>
                <a:cs typeface="Arial" panose="020B0604020202020204" pitchFamily="34" charset="0"/>
              </a:rPr>
              <a:t>Viral</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ensefalit</a:t>
            </a:r>
            <a:r>
              <a:rPr lang="tr-TR" dirty="0" smtClean="0">
                <a:latin typeface="Arial" panose="020B0604020202020204" pitchFamily="34" charset="0"/>
                <a:cs typeface="Arial" panose="020B0604020202020204" pitchFamily="34" charset="0"/>
              </a:rPr>
              <a:t> ve </a:t>
            </a:r>
            <a:r>
              <a:rPr lang="tr-TR" dirty="0" err="1" smtClean="0">
                <a:latin typeface="Arial" panose="020B0604020202020204" pitchFamily="34" charset="0"/>
                <a:cs typeface="Arial" panose="020B0604020202020204" pitchFamily="34" charset="0"/>
              </a:rPr>
              <a:t>hemorajik</a:t>
            </a:r>
            <a:r>
              <a:rPr lang="tr-TR" dirty="0" smtClean="0">
                <a:latin typeface="Arial" panose="020B0604020202020204" pitchFamily="34" charset="0"/>
                <a:cs typeface="Arial" panose="020B0604020202020204" pitchFamily="34" charset="0"/>
              </a:rPr>
              <a:t> dang gibi </a:t>
            </a:r>
            <a:r>
              <a:rPr lang="tr-TR" dirty="0" err="1" smtClean="0">
                <a:latin typeface="Arial" panose="020B0604020202020204" pitchFamily="34" charset="0"/>
                <a:cs typeface="Arial" panose="020B0604020202020204" pitchFamily="34" charset="0"/>
              </a:rPr>
              <a:t>arbovirüs</a:t>
            </a:r>
            <a:r>
              <a:rPr lang="tr-TR" dirty="0" smtClean="0">
                <a:latin typeface="Arial" panose="020B0604020202020204" pitchFamily="34" charset="0"/>
                <a:cs typeface="Arial" panose="020B0604020202020204" pitchFamily="34" charset="0"/>
              </a:rPr>
              <a:t> hastalıkları artacaktır</a:t>
            </a:r>
          </a:p>
          <a:p>
            <a:r>
              <a:rPr lang="tr-TR" dirty="0" smtClean="0">
                <a:latin typeface="Arial" panose="020B0604020202020204" pitchFamily="34" charset="0"/>
                <a:cs typeface="Arial" panose="020B0604020202020204" pitchFamily="34" charset="0"/>
              </a:rPr>
              <a:t>Su kalitesi sorunları ve su talebinde artım</a:t>
            </a:r>
          </a:p>
          <a:p>
            <a:r>
              <a:rPr lang="tr-TR" dirty="0" smtClean="0">
                <a:latin typeface="Arial" panose="020B0604020202020204" pitchFamily="34" charset="0"/>
                <a:cs typeface="Arial" panose="020B0604020202020204" pitchFamily="34" charset="0"/>
              </a:rPr>
              <a:t>Doğal yangın tehlikesinde artış</a:t>
            </a:r>
          </a:p>
          <a:p>
            <a:endParaRPr lang="tr-TR" dirty="0" smtClean="0"/>
          </a:p>
        </p:txBody>
      </p:sp>
    </p:spTree>
    <p:extLst>
      <p:ext uri="{BB962C8B-B14F-4D97-AF65-F5344CB8AC3E}">
        <p14:creationId xmlns:p14="http://schemas.microsoft.com/office/powerpoint/2010/main" val="305524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cap="all" dirty="0">
                <a:latin typeface="Arial" panose="020B0604020202020204" pitchFamily="34" charset="0"/>
                <a:cs typeface="Arial" panose="020B0604020202020204" pitchFamily="34" charset="0"/>
              </a:rPr>
              <a:t>E</a:t>
            </a:r>
            <a:r>
              <a:rPr lang="tr-TR" sz="5400" cap="all" dirty="0" smtClean="0">
                <a:latin typeface="Arial" panose="020B0604020202020204" pitchFamily="34" charset="0"/>
                <a:cs typeface="Arial" panose="020B0604020202020204" pitchFamily="34" charset="0"/>
              </a:rPr>
              <a:t>nfeksiyonlar</a:t>
            </a:r>
            <a:endParaRPr lang="tr-TR" sz="5400" cap="all"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HIV </a:t>
            </a:r>
            <a:r>
              <a:rPr lang="tr-TR" dirty="0" err="1" smtClean="0">
                <a:latin typeface="Arial" panose="020B0604020202020204" pitchFamily="34" charset="0"/>
                <a:cs typeface="Arial" panose="020B0604020202020204" pitchFamily="34" charset="0"/>
              </a:rPr>
              <a:t>pandemisi</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tbc</a:t>
            </a:r>
            <a:r>
              <a:rPr lang="tr-TR" dirty="0" smtClean="0">
                <a:latin typeface="Arial" panose="020B0604020202020204" pitchFamily="34" charset="0"/>
                <a:cs typeface="Arial" panose="020B0604020202020204" pitchFamily="34" charset="0"/>
              </a:rPr>
              <a:t>, frengi, ebola virüs, </a:t>
            </a:r>
            <a:r>
              <a:rPr lang="tr-TR" dirty="0" err="1" smtClean="0">
                <a:latin typeface="Arial" panose="020B0604020202020204" pitchFamily="34" charset="0"/>
                <a:cs typeface="Arial" panose="020B0604020202020204" pitchFamily="34" charset="0"/>
              </a:rPr>
              <a:t>hanta</a:t>
            </a:r>
            <a:r>
              <a:rPr lang="tr-TR" dirty="0" smtClean="0">
                <a:latin typeface="Arial" panose="020B0604020202020204" pitchFamily="34" charset="0"/>
                <a:cs typeface="Arial" panose="020B0604020202020204" pitchFamily="34" charset="0"/>
              </a:rPr>
              <a:t> virüs, </a:t>
            </a:r>
            <a:r>
              <a:rPr lang="tr-TR" dirty="0" err="1" smtClean="0">
                <a:latin typeface="Arial" panose="020B0604020202020204" pitchFamily="34" charset="0"/>
                <a:cs typeface="Arial" panose="020B0604020202020204" pitchFamily="34" charset="0"/>
              </a:rPr>
              <a:t>borelia</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burgdorferi</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lyme</a:t>
            </a:r>
            <a:r>
              <a:rPr lang="tr-TR" dirty="0" smtClean="0">
                <a:latin typeface="Arial" panose="020B0604020202020204" pitchFamily="34" charset="0"/>
                <a:cs typeface="Arial" panose="020B0604020202020204" pitchFamily="34" charset="0"/>
              </a:rPr>
              <a:t>) ve </a:t>
            </a:r>
            <a:r>
              <a:rPr lang="tr-TR" dirty="0" err="1" smtClean="0">
                <a:latin typeface="Arial" panose="020B0604020202020204" pitchFamily="34" charset="0"/>
                <a:cs typeface="Arial" panose="020B0604020202020204" pitchFamily="34" charset="0"/>
              </a:rPr>
              <a:t>legionella</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pneumophila</a:t>
            </a:r>
            <a:r>
              <a:rPr lang="tr-TR" dirty="0" smtClean="0">
                <a:latin typeface="Arial" panose="020B0604020202020204" pitchFamily="34" charset="0"/>
                <a:cs typeface="Arial" panose="020B0604020202020204" pitchFamily="34" charset="0"/>
              </a:rPr>
              <a:t> (lejyoner hastalığı) artışı ve iklim değişikliğine bağlı nitelik değişikliği</a:t>
            </a:r>
          </a:p>
          <a:p>
            <a:endParaRPr lang="tr-TR" dirty="0" smtClean="0"/>
          </a:p>
        </p:txBody>
      </p:sp>
    </p:spTree>
    <p:extLst>
      <p:ext uri="{BB962C8B-B14F-4D97-AF65-F5344CB8AC3E}">
        <p14:creationId xmlns:p14="http://schemas.microsoft.com/office/powerpoint/2010/main" val="214581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cap="all" dirty="0" err="1" smtClean="0">
                <a:latin typeface="Arial" panose="020B0604020202020204" pitchFamily="34" charset="0"/>
                <a:cs typeface="Arial" panose="020B0604020202020204" pitchFamily="34" charset="0"/>
              </a:rPr>
              <a:t>AlLerjenler</a:t>
            </a:r>
            <a:endParaRPr lang="tr-TR" sz="5400" cap="all"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Küresel ısınmaya bağlı polen mevsiminin uzaması</a:t>
            </a:r>
          </a:p>
          <a:p>
            <a:r>
              <a:rPr lang="tr-TR" dirty="0" smtClean="0">
                <a:latin typeface="Arial" panose="020B0604020202020204" pitchFamily="34" charset="0"/>
                <a:cs typeface="Arial" panose="020B0604020202020204" pitchFamily="34" charset="0"/>
              </a:rPr>
              <a:t>İklim değişikliğine bağlı olarak, akarlar, hamam böcekleri </a:t>
            </a:r>
            <a:r>
              <a:rPr lang="tr-TR" dirty="0" err="1" smtClean="0">
                <a:latin typeface="Arial" panose="020B0604020202020204" pitchFamily="34" charset="0"/>
                <a:cs typeface="Arial" panose="020B0604020202020204" pitchFamily="34" charset="0"/>
              </a:rPr>
              <a:t>vb</a:t>
            </a:r>
            <a:r>
              <a:rPr lang="tr-TR" dirty="0" smtClean="0">
                <a:latin typeface="Arial" panose="020B0604020202020204" pitchFamily="34" charset="0"/>
                <a:cs typeface="Arial" panose="020B0604020202020204" pitchFamily="34" charset="0"/>
              </a:rPr>
              <a:t> artması</a:t>
            </a:r>
          </a:p>
          <a:p>
            <a:r>
              <a:rPr lang="tr-TR" dirty="0" smtClean="0">
                <a:latin typeface="Arial" panose="020B0604020202020204" pitchFamily="34" charset="0"/>
                <a:cs typeface="Arial" panose="020B0604020202020204" pitchFamily="34" charset="0"/>
              </a:rPr>
              <a:t>Astım, saman nezlesi </a:t>
            </a:r>
            <a:r>
              <a:rPr lang="tr-TR" dirty="0" err="1" smtClean="0">
                <a:latin typeface="Arial" panose="020B0604020202020204" pitchFamily="34" charset="0"/>
                <a:cs typeface="Arial" panose="020B0604020202020204" pitchFamily="34" charset="0"/>
              </a:rPr>
              <a:t>vb</a:t>
            </a:r>
            <a:r>
              <a:rPr lang="tr-TR" dirty="0" smtClean="0">
                <a:latin typeface="Arial" panose="020B0604020202020204" pitchFamily="34" charset="0"/>
                <a:cs typeface="Arial" panose="020B0604020202020204" pitchFamily="34" charset="0"/>
              </a:rPr>
              <a:t> artışı</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30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cap="all" dirty="0" smtClean="0">
                <a:latin typeface="Arial" panose="020B0604020202020204" pitchFamily="34" charset="0"/>
                <a:cs typeface="Arial" panose="020B0604020202020204" pitchFamily="34" charset="0"/>
              </a:rPr>
              <a:t>Aşırı Hava Olayları</a:t>
            </a:r>
            <a:endParaRPr lang="tr-TR" sz="5400" cap="all"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Sel, fırtına, hortum, kasırga, kuraklık</a:t>
            </a:r>
          </a:p>
          <a:p>
            <a:r>
              <a:rPr lang="tr-TR" dirty="0" smtClean="0">
                <a:latin typeface="Arial" panose="020B0604020202020204" pitchFamily="34" charset="0"/>
                <a:cs typeface="Arial" panose="020B0604020202020204" pitchFamily="34" charset="0"/>
              </a:rPr>
              <a:t>Cilt döküntüleri, stres, psikolojik travma, boğulmalar, travma</a:t>
            </a:r>
          </a:p>
          <a:p>
            <a:r>
              <a:rPr lang="tr-TR" dirty="0" smtClean="0">
                <a:latin typeface="Arial" panose="020B0604020202020204" pitchFamily="34" charset="0"/>
                <a:cs typeface="Arial" panose="020B0604020202020204" pitchFamily="34" charset="0"/>
              </a:rPr>
              <a:t>Fırtına sonrası kopan elektrik direkleri</a:t>
            </a:r>
          </a:p>
          <a:p>
            <a:r>
              <a:rPr lang="tr-TR" dirty="0" smtClean="0">
                <a:latin typeface="Arial" panose="020B0604020202020204" pitchFamily="34" charset="0"/>
                <a:cs typeface="Arial" panose="020B0604020202020204" pitchFamily="34" charset="0"/>
              </a:rPr>
              <a:t>Seller ile toprak altındaki kimyasalların açığa çıkması</a:t>
            </a:r>
          </a:p>
          <a:p>
            <a:r>
              <a:rPr lang="tr-TR" dirty="0" smtClean="0">
                <a:latin typeface="Arial" panose="020B0604020202020204" pitchFamily="34" charset="0"/>
                <a:cs typeface="Arial" panose="020B0604020202020204" pitchFamily="34" charset="0"/>
              </a:rPr>
              <a:t>Enfeksiyon hastalıklarında artış, salgınlar</a:t>
            </a:r>
          </a:p>
          <a:p>
            <a:r>
              <a:rPr lang="tr-TR" dirty="0" smtClean="0">
                <a:latin typeface="Arial" panose="020B0604020202020204" pitchFamily="34" charset="0"/>
                <a:cs typeface="Arial" panose="020B0604020202020204" pitchFamily="34" charset="0"/>
              </a:rPr>
              <a:t>Su ve gıda kaynaklarının azalması</a:t>
            </a:r>
          </a:p>
          <a:p>
            <a:r>
              <a:rPr lang="tr-TR" dirty="0" smtClean="0">
                <a:latin typeface="Arial" panose="020B0604020202020204" pitchFamily="34" charset="0"/>
                <a:cs typeface="Arial" panose="020B0604020202020204" pitchFamily="34" charset="0"/>
              </a:rPr>
              <a:t>Su ve gıda kaynaklı hastalıkların artması</a:t>
            </a:r>
          </a:p>
          <a:p>
            <a:endParaRPr lang="tr-TR" dirty="0"/>
          </a:p>
        </p:txBody>
      </p:sp>
    </p:spTree>
    <p:extLst>
      <p:ext uri="{BB962C8B-B14F-4D97-AF65-F5344CB8AC3E}">
        <p14:creationId xmlns:p14="http://schemas.microsoft.com/office/powerpoint/2010/main" val="373456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KÜRESEL ISINMA</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r>
              <a:rPr lang="tr-TR" dirty="0">
                <a:latin typeface="Arial" panose="020B0604020202020204" pitchFamily="34" charset="0"/>
                <a:cs typeface="Arial" panose="020B0604020202020204" pitchFamily="34" charset="0"/>
              </a:rPr>
              <a:t>A</a:t>
            </a:r>
            <a:r>
              <a:rPr lang="tr-TR" dirty="0" smtClean="0">
                <a:latin typeface="Arial" panose="020B0604020202020204" pitchFamily="34" charset="0"/>
                <a:cs typeface="Arial" panose="020B0604020202020204" pitchFamily="34" charset="0"/>
              </a:rPr>
              <a:t>tmosfere </a:t>
            </a:r>
            <a:r>
              <a:rPr lang="tr-TR" dirty="0">
                <a:latin typeface="Arial" panose="020B0604020202020204" pitchFamily="34" charset="0"/>
                <a:cs typeface="Arial" panose="020B0604020202020204" pitchFamily="34" charset="0"/>
              </a:rPr>
              <a:t>salınan gazların neden olduğu düşünülen sera </a:t>
            </a:r>
            <a:r>
              <a:rPr lang="tr-TR" dirty="0" smtClean="0">
                <a:latin typeface="Arial" panose="020B0604020202020204" pitchFamily="34" charset="0"/>
                <a:cs typeface="Arial" panose="020B0604020202020204" pitchFamily="34" charset="0"/>
              </a:rPr>
              <a:t>etkisinin </a:t>
            </a:r>
            <a:r>
              <a:rPr lang="tr-TR" dirty="0">
                <a:latin typeface="Arial" panose="020B0604020202020204" pitchFamily="34" charset="0"/>
                <a:cs typeface="Arial" panose="020B0604020202020204" pitchFamily="34" charset="0"/>
              </a:rPr>
              <a:t>sonucunda, dünya </a:t>
            </a:r>
            <a:r>
              <a:rPr lang="tr-TR" dirty="0" smtClean="0">
                <a:latin typeface="Arial" panose="020B0604020202020204" pitchFamily="34" charset="0"/>
                <a:cs typeface="Arial" panose="020B0604020202020204" pitchFamily="34" charset="0"/>
              </a:rPr>
              <a:t>üzerinde ölçülen </a:t>
            </a:r>
            <a:r>
              <a:rPr lang="tr-TR" dirty="0">
                <a:latin typeface="Arial" panose="020B0604020202020204" pitchFamily="34" charset="0"/>
                <a:cs typeface="Arial" panose="020B0604020202020204" pitchFamily="34" charset="0"/>
              </a:rPr>
              <a:t>ortalama </a:t>
            </a:r>
            <a:r>
              <a:rPr lang="tr-TR" dirty="0" smtClean="0">
                <a:latin typeface="Arial" panose="020B0604020202020204" pitchFamily="34" charset="0"/>
                <a:cs typeface="Arial" panose="020B0604020202020204" pitchFamily="34" charset="0"/>
              </a:rPr>
              <a:t>sıcaklıklarda </a:t>
            </a:r>
            <a:r>
              <a:rPr lang="tr-TR" dirty="0">
                <a:latin typeface="Arial" panose="020B0604020202020204" pitchFamily="34" charset="0"/>
                <a:cs typeface="Arial" panose="020B0604020202020204" pitchFamily="34" charset="0"/>
              </a:rPr>
              <a:t>görülen artışa verilen isimdir</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Sera etkisi; Güneşten yansıyan </a:t>
            </a:r>
            <a:r>
              <a:rPr lang="tr-TR" dirty="0">
                <a:latin typeface="Arial" panose="020B0604020202020204" pitchFamily="34" charset="0"/>
                <a:cs typeface="Arial" panose="020B0604020202020204" pitchFamily="34" charset="0"/>
              </a:rPr>
              <a:t>ışınlar başta </a:t>
            </a:r>
            <a:r>
              <a:rPr lang="tr-TR" dirty="0" smtClean="0">
                <a:latin typeface="Arial" panose="020B0604020202020204" pitchFamily="34" charset="0"/>
                <a:cs typeface="Arial" panose="020B0604020202020204" pitchFamily="34" charset="0"/>
              </a:rPr>
              <a:t>karbondioksit, ozon, </a:t>
            </a:r>
            <a:r>
              <a:rPr lang="tr-TR" dirty="0">
                <a:latin typeface="Arial" panose="020B0604020202020204" pitchFamily="34" charset="0"/>
                <a:cs typeface="Arial" panose="020B0604020202020204" pitchFamily="34" charset="0"/>
              </a:rPr>
              <a:t>metan ve su buharı olmak üzere atmosferde bulunan </a:t>
            </a:r>
            <a:r>
              <a:rPr lang="tr-TR" dirty="0" smtClean="0">
                <a:latin typeface="Arial" panose="020B0604020202020204" pitchFamily="34" charset="0"/>
                <a:cs typeface="Arial" panose="020B0604020202020204" pitchFamily="34" charset="0"/>
              </a:rPr>
              <a:t>gazlar </a:t>
            </a:r>
            <a:r>
              <a:rPr lang="tr-TR" dirty="0">
                <a:latin typeface="Arial" panose="020B0604020202020204" pitchFamily="34" charset="0"/>
                <a:cs typeface="Arial" panose="020B0604020202020204" pitchFamily="34" charset="0"/>
              </a:rPr>
              <a:t>tarafından tutulur, böylece dünya ısınır. Işınların bu gazlar tarafından tutulmasına sera etkisi denir</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Küresel ısınmadaki tehlike karbondioksit </a:t>
            </a:r>
            <a:r>
              <a:rPr lang="tr-TR" dirty="0">
                <a:latin typeface="Arial" panose="020B0604020202020204" pitchFamily="34" charset="0"/>
                <a:cs typeface="Arial" panose="020B0604020202020204" pitchFamily="34" charset="0"/>
              </a:rPr>
              <a:t>ve diğer sera </a:t>
            </a:r>
            <a:r>
              <a:rPr lang="tr-TR" dirty="0" smtClean="0">
                <a:latin typeface="Arial" panose="020B0604020202020204" pitchFamily="34" charset="0"/>
                <a:cs typeface="Arial" panose="020B0604020202020204" pitchFamily="34" charset="0"/>
              </a:rPr>
              <a:t>gazlarının miktarındaki </a:t>
            </a:r>
            <a:r>
              <a:rPr lang="tr-TR" dirty="0">
                <a:latin typeface="Arial" panose="020B0604020202020204" pitchFamily="34" charset="0"/>
                <a:cs typeface="Arial" panose="020B0604020202020204" pitchFamily="34" charset="0"/>
              </a:rPr>
              <a:t>artışın bu doğal sera etkisini şiddetlendirmesinde yatmaktadır</a:t>
            </a:r>
            <a:r>
              <a:rPr lang="tr-TR" dirty="0" smtClean="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Küresel ısınma, sera etkisiyle atmosferin periyodik olarak sıcaklığının artarak ısınması olup, doğal bir süreçtir. İnsanların aktiviteleri sonucunda atmosfere, özellikle gazların girdileri arttığından etki giderek fazlalaşmaktadır.</a:t>
            </a:r>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77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ÖNLEMLER</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92500" lnSpcReduction="20000"/>
          </a:bodyPr>
          <a:lstStyle/>
          <a:p>
            <a:r>
              <a:rPr lang="tr-TR" dirty="0">
                <a:latin typeface="Arial" panose="020B0604020202020204" pitchFamily="34" charset="0"/>
                <a:cs typeface="Arial" panose="020B0604020202020204" pitchFamily="34" charset="0"/>
              </a:rPr>
              <a:t>A</a:t>
            </a:r>
            <a:r>
              <a:rPr lang="tr-TR" dirty="0" smtClean="0">
                <a:latin typeface="Arial" panose="020B0604020202020204" pitchFamily="34" charset="0"/>
                <a:cs typeface="Arial" panose="020B0604020202020204" pitchFamily="34" charset="0"/>
              </a:rPr>
              <a:t>tmosferde </a:t>
            </a:r>
            <a:r>
              <a:rPr lang="tr-TR" dirty="0">
                <a:latin typeface="Arial" panose="020B0604020202020204" pitchFamily="34" charset="0"/>
                <a:cs typeface="Arial" panose="020B0604020202020204" pitchFamily="34" charset="0"/>
              </a:rPr>
              <a:t>artan CO2 birikiminin yol </a:t>
            </a:r>
            <a:r>
              <a:rPr lang="tr-TR" dirty="0" err="1">
                <a:latin typeface="Arial" panose="020B0604020202020204" pitchFamily="34" charset="0"/>
                <a:cs typeface="Arial" panose="020B0604020202020204" pitchFamily="34" charset="0"/>
              </a:rPr>
              <a:t>açabilecegi</a:t>
            </a:r>
            <a:r>
              <a:rPr lang="tr-TR" dirty="0">
                <a:latin typeface="Arial" panose="020B0604020202020204" pitchFamily="34" charset="0"/>
                <a:cs typeface="Arial" panose="020B0604020202020204" pitchFamily="34" charset="0"/>
              </a:rPr>
              <a:t> olumsuz </a:t>
            </a:r>
            <a:r>
              <a:rPr lang="tr-TR" dirty="0" smtClean="0">
                <a:latin typeface="Arial" panose="020B0604020202020204" pitchFamily="34" charset="0"/>
                <a:cs typeface="Arial" panose="020B0604020202020204" pitchFamily="34" charset="0"/>
              </a:rPr>
              <a:t>etkiler konusundaki </a:t>
            </a:r>
            <a:r>
              <a:rPr lang="tr-TR" dirty="0">
                <a:latin typeface="Arial" panose="020B0604020202020204" pitchFamily="34" charset="0"/>
                <a:cs typeface="Arial" panose="020B0604020202020204" pitchFamily="34" charset="0"/>
              </a:rPr>
              <a:t>uluslararası ilk ciddi adımın </a:t>
            </a:r>
            <a:r>
              <a:rPr lang="tr-TR" dirty="0" smtClean="0">
                <a:latin typeface="Arial" panose="020B0604020202020204" pitchFamily="34" charset="0"/>
                <a:cs typeface="Arial" panose="020B0604020202020204" pitchFamily="34" charset="0"/>
              </a:rPr>
              <a:t>atılması Dünya Meteoroloji </a:t>
            </a:r>
            <a:r>
              <a:rPr lang="tr-TR" dirty="0">
                <a:latin typeface="Arial" panose="020B0604020202020204" pitchFamily="34" charset="0"/>
                <a:cs typeface="Arial" panose="020B0604020202020204" pitchFamily="34" charset="0"/>
              </a:rPr>
              <a:t>Örgütü’nün (WMO) </a:t>
            </a:r>
            <a:r>
              <a:rPr lang="tr-TR" dirty="0" err="1">
                <a:latin typeface="Arial" panose="020B0604020202020204" pitchFamily="34" charset="0"/>
                <a:cs typeface="Arial" panose="020B0604020202020204" pitchFamily="34" charset="0"/>
              </a:rPr>
              <a:t>öncülügünde</a:t>
            </a:r>
            <a:r>
              <a:rPr lang="tr-TR" dirty="0">
                <a:latin typeface="Arial" panose="020B0604020202020204" pitchFamily="34" charset="0"/>
                <a:cs typeface="Arial" panose="020B0604020202020204" pitchFamily="34" charset="0"/>
              </a:rPr>
              <a:t> 1979 yılında düzenlenen Birinci Dünya </a:t>
            </a:r>
            <a:r>
              <a:rPr lang="tr-TR" dirty="0" smtClean="0">
                <a:latin typeface="Arial" panose="020B0604020202020204" pitchFamily="34" charset="0"/>
                <a:cs typeface="Arial" panose="020B0604020202020204" pitchFamily="34" charset="0"/>
              </a:rPr>
              <a:t>İklim Konferansı'nda </a:t>
            </a:r>
            <a:r>
              <a:rPr lang="tr-TR" dirty="0">
                <a:latin typeface="Arial" panose="020B0604020202020204" pitchFamily="34" charset="0"/>
                <a:cs typeface="Arial" panose="020B0604020202020204" pitchFamily="34" charset="0"/>
              </a:rPr>
              <a:t>konunun önemi dünya ülkelerinin dikkatine </a:t>
            </a:r>
            <a:r>
              <a:rPr lang="tr-TR" dirty="0" err="1">
                <a:latin typeface="Arial" panose="020B0604020202020204" pitchFamily="34" charset="0"/>
                <a:cs typeface="Arial" panose="020B0604020202020204" pitchFamily="34" charset="0"/>
              </a:rPr>
              <a:t>sunulmustur</a:t>
            </a:r>
            <a:r>
              <a:rPr lang="tr-TR" dirty="0" smtClean="0">
                <a:latin typeface="Arial" panose="020B0604020202020204" pitchFamily="34" charset="0"/>
                <a:cs typeface="Arial" panose="020B0604020202020204" pitchFamily="34" charset="0"/>
              </a:rPr>
              <a:t>.</a:t>
            </a:r>
          </a:p>
          <a:p>
            <a:r>
              <a:rPr lang="tr-TR" sz="2200" dirty="0" smtClean="0">
                <a:latin typeface="Arial" panose="020B0604020202020204" pitchFamily="34" charset="0"/>
                <a:cs typeface="Arial" panose="020B0604020202020204" pitchFamily="34" charset="0"/>
              </a:rPr>
              <a:t>1985 </a:t>
            </a:r>
            <a:r>
              <a:rPr lang="tr-TR" sz="2200" dirty="0">
                <a:latin typeface="Arial" panose="020B0604020202020204" pitchFamily="34" charset="0"/>
                <a:cs typeface="Arial" panose="020B0604020202020204" pitchFamily="34" charset="0"/>
              </a:rPr>
              <a:t>ve 1987 yıllarında </a:t>
            </a:r>
            <a:r>
              <a:rPr lang="tr-TR" sz="2200" dirty="0" smtClean="0">
                <a:latin typeface="Arial" panose="020B0604020202020204" pitchFamily="34" charset="0"/>
                <a:cs typeface="Arial" panose="020B0604020202020204" pitchFamily="34" charset="0"/>
              </a:rPr>
              <a:t>Avusturya </a:t>
            </a:r>
            <a:r>
              <a:rPr lang="tr-TR" sz="2200" dirty="0">
                <a:latin typeface="Arial" panose="020B0604020202020204" pitchFamily="34" charset="0"/>
                <a:cs typeface="Arial" panose="020B0604020202020204" pitchFamily="34" charset="0"/>
              </a:rPr>
              <a:t>ve 1988’de </a:t>
            </a:r>
            <a:r>
              <a:rPr lang="tr-TR" sz="2200" dirty="0" smtClean="0">
                <a:latin typeface="Arial" panose="020B0604020202020204" pitchFamily="34" charset="0"/>
                <a:cs typeface="Arial" panose="020B0604020202020204" pitchFamily="34" charset="0"/>
              </a:rPr>
              <a:t>Toronto’da düzenlenen </a:t>
            </a:r>
            <a:r>
              <a:rPr lang="tr-TR" sz="2200" dirty="0">
                <a:latin typeface="Arial" panose="020B0604020202020204" pitchFamily="34" charset="0"/>
                <a:cs typeface="Arial" panose="020B0604020202020204" pitchFamily="34" charset="0"/>
              </a:rPr>
              <a:t>toplantılar, dikkatleri ilk kez iklim </a:t>
            </a:r>
            <a:r>
              <a:rPr lang="tr-TR" sz="2200" dirty="0" smtClean="0">
                <a:latin typeface="Arial" panose="020B0604020202020204" pitchFamily="34" charset="0"/>
                <a:cs typeface="Arial" panose="020B0604020202020204" pitchFamily="34" charset="0"/>
              </a:rPr>
              <a:t>değişikliği karşısında </a:t>
            </a:r>
            <a:r>
              <a:rPr lang="tr-TR" sz="2200" dirty="0">
                <a:latin typeface="Arial" panose="020B0604020202020204" pitchFamily="34" charset="0"/>
                <a:cs typeface="Arial" panose="020B0604020202020204" pitchFamily="34" charset="0"/>
              </a:rPr>
              <a:t>siyasal </a:t>
            </a:r>
            <a:r>
              <a:rPr lang="tr-TR" sz="2200" dirty="0" smtClean="0">
                <a:latin typeface="Arial" panose="020B0604020202020204" pitchFamily="34" charset="0"/>
                <a:cs typeface="Arial" panose="020B0604020202020204" pitchFamily="34" charset="0"/>
              </a:rPr>
              <a:t>seçenekler geliştirilmesi </a:t>
            </a:r>
            <a:r>
              <a:rPr lang="tr-TR" sz="2200" dirty="0">
                <a:latin typeface="Arial" panose="020B0604020202020204" pitchFamily="34" charset="0"/>
                <a:cs typeface="Arial" panose="020B0604020202020204" pitchFamily="34" charset="0"/>
              </a:rPr>
              <a:t>konusu üzerinde </a:t>
            </a:r>
            <a:r>
              <a:rPr lang="tr-TR" sz="2200" dirty="0" err="1">
                <a:latin typeface="Arial" panose="020B0604020202020204" pitchFamily="34" charset="0"/>
                <a:cs typeface="Arial" panose="020B0604020202020204" pitchFamily="34" charset="0"/>
              </a:rPr>
              <a:t>toplamıstır</a:t>
            </a:r>
            <a:r>
              <a:rPr lang="tr-TR" sz="2200" dirty="0">
                <a:latin typeface="Arial" panose="020B0604020202020204" pitchFamily="34" charset="0"/>
                <a:cs typeface="Arial" panose="020B0604020202020204" pitchFamily="34" charset="0"/>
              </a:rPr>
              <a:t>. </a:t>
            </a:r>
            <a:endParaRPr lang="tr-TR" sz="2200" dirty="0" smtClean="0">
              <a:latin typeface="Arial" panose="020B0604020202020204" pitchFamily="34" charset="0"/>
              <a:cs typeface="Arial" panose="020B0604020202020204" pitchFamily="34" charset="0"/>
            </a:endParaRPr>
          </a:p>
          <a:p>
            <a:r>
              <a:rPr lang="tr-TR" sz="2200" dirty="0" smtClean="0">
                <a:latin typeface="Arial" panose="020B0604020202020204" pitchFamily="34" charset="0"/>
                <a:cs typeface="Arial" panose="020B0604020202020204" pitchFamily="34" charset="0"/>
              </a:rPr>
              <a:t>Avusturya </a:t>
            </a:r>
            <a:r>
              <a:rPr lang="tr-TR" sz="2200" dirty="0">
                <a:latin typeface="Arial" panose="020B0604020202020204" pitchFamily="34" charset="0"/>
                <a:cs typeface="Arial" panose="020B0604020202020204" pitchFamily="34" charset="0"/>
              </a:rPr>
              <a:t>1985 Toplantısı, Karbondioksit ve Öteki </a:t>
            </a:r>
            <a:r>
              <a:rPr lang="tr-TR" sz="2200" dirty="0" smtClean="0">
                <a:latin typeface="Arial" panose="020B0604020202020204" pitchFamily="34" charset="0"/>
                <a:cs typeface="Arial" panose="020B0604020202020204" pitchFamily="34" charset="0"/>
              </a:rPr>
              <a:t>Sera Gazlarının İklim </a:t>
            </a:r>
            <a:r>
              <a:rPr lang="tr-TR" sz="2200" dirty="0" err="1">
                <a:latin typeface="Arial" panose="020B0604020202020204" pitchFamily="34" charset="0"/>
                <a:cs typeface="Arial" panose="020B0604020202020204" pitchFamily="34" charset="0"/>
              </a:rPr>
              <a:t>Degisimleri</a:t>
            </a:r>
            <a:r>
              <a:rPr lang="tr-TR" sz="2200" dirty="0">
                <a:latin typeface="Arial" panose="020B0604020202020204" pitchFamily="34" charset="0"/>
                <a:cs typeface="Arial" panose="020B0604020202020204" pitchFamily="34" charset="0"/>
              </a:rPr>
              <a:t> Üzerindeki Rolünü ve Etkilerini </a:t>
            </a:r>
            <a:r>
              <a:rPr lang="tr-TR" sz="2200" dirty="0" smtClean="0">
                <a:latin typeface="Arial" panose="020B0604020202020204" pitchFamily="34" charset="0"/>
                <a:cs typeface="Arial" panose="020B0604020202020204" pitchFamily="34" charset="0"/>
              </a:rPr>
              <a:t>Değerlendirme Uluslararası Konferansı başlığını taşımaktaydı</a:t>
            </a:r>
            <a:r>
              <a:rPr lang="tr-TR" sz="2200" dirty="0">
                <a:latin typeface="Arial" panose="020B0604020202020204" pitchFamily="34" charset="0"/>
                <a:cs typeface="Arial" panose="020B0604020202020204" pitchFamily="34" charset="0"/>
              </a:rPr>
              <a:t>. </a:t>
            </a:r>
            <a:endParaRPr lang="tr-TR" sz="2200" dirty="0" smtClean="0">
              <a:latin typeface="Arial" panose="020B0604020202020204" pitchFamily="34" charset="0"/>
              <a:cs typeface="Arial" panose="020B0604020202020204" pitchFamily="34" charset="0"/>
            </a:endParaRPr>
          </a:p>
          <a:p>
            <a:r>
              <a:rPr lang="tr-TR" sz="2200" dirty="0" smtClean="0">
                <a:latin typeface="Arial" panose="020B0604020202020204" pitchFamily="34" charset="0"/>
                <a:cs typeface="Arial" panose="020B0604020202020204" pitchFamily="34" charset="0"/>
              </a:rPr>
              <a:t>1988 </a:t>
            </a:r>
            <a:r>
              <a:rPr lang="tr-TR" sz="2200" dirty="0">
                <a:latin typeface="Arial" panose="020B0604020202020204" pitchFamily="34" charset="0"/>
                <a:cs typeface="Arial" panose="020B0604020202020204" pitchFamily="34" charset="0"/>
              </a:rPr>
              <a:t>yılında düzenlenen </a:t>
            </a:r>
            <a:r>
              <a:rPr lang="tr-TR" sz="2200" dirty="0" smtClean="0">
                <a:latin typeface="Arial" panose="020B0604020202020204" pitchFamily="34" charset="0"/>
                <a:cs typeface="Arial" panose="020B0604020202020204" pitchFamily="34" charset="0"/>
              </a:rPr>
              <a:t>Değişen </a:t>
            </a:r>
            <a:r>
              <a:rPr lang="tr-TR" sz="2200" dirty="0">
                <a:latin typeface="Arial" panose="020B0604020202020204" pitchFamily="34" charset="0"/>
                <a:cs typeface="Arial" panose="020B0604020202020204" pitchFamily="34" charset="0"/>
              </a:rPr>
              <a:t>Atmosfer </a:t>
            </a:r>
            <a:r>
              <a:rPr lang="tr-TR" sz="2200" dirty="0" smtClean="0">
                <a:latin typeface="Arial" panose="020B0604020202020204" pitchFamily="34" charset="0"/>
                <a:cs typeface="Arial" panose="020B0604020202020204" pitchFamily="34" charset="0"/>
              </a:rPr>
              <a:t>Toronto Konferansı’nda</a:t>
            </a:r>
            <a:r>
              <a:rPr lang="tr-TR" sz="2200" dirty="0">
                <a:latin typeface="Arial" panose="020B0604020202020204" pitchFamily="34" charset="0"/>
                <a:cs typeface="Arial" panose="020B0604020202020204" pitchFamily="34" charset="0"/>
              </a:rPr>
              <a:t>, uluslararası bir hedef olarak, küresel CO2 </a:t>
            </a:r>
            <a:r>
              <a:rPr lang="tr-TR" sz="2200" dirty="0" err="1">
                <a:latin typeface="Arial" panose="020B0604020202020204" pitchFamily="34" charset="0"/>
                <a:cs typeface="Arial" panose="020B0604020202020204" pitchFamily="34" charset="0"/>
              </a:rPr>
              <a:t>salımlarının</a:t>
            </a:r>
            <a:r>
              <a:rPr lang="tr-TR" sz="2200" dirty="0">
                <a:latin typeface="Arial" panose="020B0604020202020204" pitchFamily="34" charset="0"/>
                <a:cs typeface="Arial" panose="020B0604020202020204" pitchFamily="34" charset="0"/>
              </a:rPr>
              <a:t> 2005 yılına kadar % </a:t>
            </a:r>
            <a:r>
              <a:rPr lang="tr-TR" sz="2200" dirty="0" smtClean="0">
                <a:latin typeface="Arial" panose="020B0604020202020204" pitchFamily="34" charset="0"/>
                <a:cs typeface="Arial" panose="020B0604020202020204" pitchFamily="34" charset="0"/>
              </a:rPr>
              <a:t>20 azaltılması </a:t>
            </a:r>
            <a:r>
              <a:rPr lang="tr-TR" sz="2200" dirty="0">
                <a:latin typeface="Arial" panose="020B0604020202020204" pitchFamily="34" charset="0"/>
                <a:cs typeface="Arial" panose="020B0604020202020204" pitchFamily="34" charset="0"/>
              </a:rPr>
              <a:t>ve protokollerle </a:t>
            </a:r>
            <a:r>
              <a:rPr lang="tr-TR" sz="2200" dirty="0" err="1">
                <a:latin typeface="Arial" panose="020B0604020202020204" pitchFamily="34" charset="0"/>
                <a:cs typeface="Arial" panose="020B0604020202020204" pitchFamily="34" charset="0"/>
              </a:rPr>
              <a:t>gelistirilecek</a:t>
            </a:r>
            <a:r>
              <a:rPr lang="tr-TR" sz="2200" dirty="0">
                <a:latin typeface="Arial" panose="020B0604020202020204" pitchFamily="34" charset="0"/>
                <a:cs typeface="Arial" panose="020B0604020202020204" pitchFamily="34" charset="0"/>
              </a:rPr>
              <a:t> olan bir çerçeve iklim </a:t>
            </a:r>
            <a:r>
              <a:rPr lang="tr-TR" sz="2200" dirty="0" smtClean="0">
                <a:latin typeface="Arial" panose="020B0604020202020204" pitchFamily="34" charset="0"/>
                <a:cs typeface="Arial" panose="020B0604020202020204" pitchFamily="34" charset="0"/>
              </a:rPr>
              <a:t>sözleşmesinin hazırlanması önerilmiştir</a:t>
            </a:r>
            <a:r>
              <a:rPr lang="tr-TR"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508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ÖNLEMLER</a:t>
            </a:r>
            <a:endParaRPr lang="tr-TR" sz="5400" dirty="0"/>
          </a:p>
        </p:txBody>
      </p:sp>
      <p:sp>
        <p:nvSpPr>
          <p:cNvPr id="3" name="İçerik Yer Tutucusu 2"/>
          <p:cNvSpPr>
            <a:spLocks noGrp="1"/>
          </p:cNvSpPr>
          <p:nvPr>
            <p:ph idx="1"/>
          </p:nvPr>
        </p:nvSpPr>
        <p:spPr/>
        <p:txBody>
          <a:bodyPr>
            <a:normAutofit/>
          </a:bodyPr>
          <a:lstStyle/>
          <a:p>
            <a:r>
              <a:rPr lang="tr-TR" dirty="0">
                <a:latin typeface="Arial" panose="020B0604020202020204" pitchFamily="34" charset="0"/>
                <a:cs typeface="Arial" panose="020B0604020202020204" pitchFamily="34" charset="0"/>
              </a:rPr>
              <a:t>Aralık 1988’de Malta'nın </a:t>
            </a:r>
            <a:r>
              <a:rPr lang="tr-TR" dirty="0" smtClean="0">
                <a:latin typeface="Arial" panose="020B0604020202020204" pitchFamily="34" charset="0"/>
                <a:cs typeface="Arial" panose="020B0604020202020204" pitchFamily="34" charset="0"/>
              </a:rPr>
              <a:t>girişimiyle</a:t>
            </a:r>
            <a:r>
              <a:rPr lang="tr-TR" dirty="0">
                <a:latin typeface="Arial" panose="020B0604020202020204" pitchFamily="34" charset="0"/>
                <a:cs typeface="Arial" panose="020B0604020202020204" pitchFamily="34" charset="0"/>
              </a:rPr>
              <a:t>, BM Genel Kurulu </a:t>
            </a:r>
            <a:r>
              <a:rPr lang="tr-TR" dirty="0" smtClean="0">
                <a:latin typeface="Arial" panose="020B0604020202020204" pitchFamily="34" charset="0"/>
                <a:cs typeface="Arial" panose="020B0604020202020204" pitchFamily="34" charset="0"/>
              </a:rPr>
              <a:t>insanoğlunun </a:t>
            </a:r>
            <a:r>
              <a:rPr lang="tr-TR" dirty="0">
                <a:latin typeface="Arial" panose="020B0604020202020204" pitchFamily="34" charset="0"/>
                <a:cs typeface="Arial" panose="020B0604020202020204" pitchFamily="34" charset="0"/>
              </a:rPr>
              <a:t>Bugünkü </a:t>
            </a:r>
            <a:r>
              <a:rPr lang="tr-TR" dirty="0" smtClean="0">
                <a:latin typeface="Arial" panose="020B0604020202020204" pitchFamily="34" charset="0"/>
                <a:cs typeface="Arial" panose="020B0604020202020204" pitchFamily="34" charset="0"/>
              </a:rPr>
              <a:t>ve Gelecek Kuşakları </a:t>
            </a:r>
            <a:r>
              <a:rPr lang="tr-TR" dirty="0">
                <a:latin typeface="Arial" panose="020B0604020202020204" pitchFamily="34" charset="0"/>
                <a:cs typeface="Arial" panose="020B0604020202020204" pitchFamily="34" charset="0"/>
              </a:rPr>
              <a:t>için Küresel İ</a:t>
            </a:r>
            <a:r>
              <a:rPr lang="tr-TR" dirty="0" smtClean="0">
                <a:latin typeface="Arial" panose="020B0604020202020204" pitchFamily="34" charset="0"/>
                <a:cs typeface="Arial" panose="020B0604020202020204" pitchFamily="34" charset="0"/>
              </a:rPr>
              <a:t>klimin </a:t>
            </a:r>
            <a:r>
              <a:rPr lang="tr-TR" dirty="0">
                <a:latin typeface="Arial" panose="020B0604020202020204" pitchFamily="34" charset="0"/>
                <a:cs typeface="Arial" panose="020B0604020202020204" pitchFamily="34" charset="0"/>
              </a:rPr>
              <a:t>Korunması konulu </a:t>
            </a:r>
            <a:r>
              <a:rPr lang="tr-TR" dirty="0" smtClean="0">
                <a:latin typeface="Arial" panose="020B0604020202020204" pitchFamily="34" charset="0"/>
                <a:cs typeface="Arial" panose="020B0604020202020204" pitchFamily="34" charset="0"/>
              </a:rPr>
              <a:t>kararı </a:t>
            </a:r>
            <a:r>
              <a:rPr lang="tr-TR" dirty="0">
                <a:latin typeface="Arial" panose="020B0604020202020204" pitchFamily="34" charset="0"/>
                <a:cs typeface="Arial" panose="020B0604020202020204" pitchFamily="34" charset="0"/>
              </a:rPr>
              <a:t>kabul </a:t>
            </a:r>
            <a:r>
              <a:rPr lang="tr-TR" dirty="0" smtClean="0">
                <a:latin typeface="Arial" panose="020B0604020202020204" pitchFamily="34" charset="0"/>
                <a:cs typeface="Arial" panose="020B0604020202020204" pitchFamily="34" charset="0"/>
              </a:rPr>
              <a:t>etmiştir</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Kararda, küresel iklim </a:t>
            </a:r>
            <a:r>
              <a:rPr lang="tr-TR" dirty="0" smtClean="0">
                <a:latin typeface="Arial" panose="020B0604020202020204" pitchFamily="34" charset="0"/>
                <a:cs typeface="Arial" panose="020B0604020202020204" pitchFamily="34" charset="0"/>
              </a:rPr>
              <a:t>insanoğlunun </a:t>
            </a:r>
            <a:r>
              <a:rPr lang="tr-TR" dirty="0">
                <a:latin typeface="Arial" panose="020B0604020202020204" pitchFamily="34" charset="0"/>
                <a:cs typeface="Arial" panose="020B0604020202020204" pitchFamily="34" charset="0"/>
              </a:rPr>
              <a:t>ortak mirası, iklim </a:t>
            </a:r>
            <a:r>
              <a:rPr lang="tr-TR" dirty="0" smtClean="0">
                <a:latin typeface="Arial" panose="020B0604020202020204" pitchFamily="34" charset="0"/>
                <a:cs typeface="Arial" panose="020B0604020202020204" pitchFamily="34" charset="0"/>
              </a:rPr>
              <a:t>değişikliği </a:t>
            </a:r>
            <a:r>
              <a:rPr lang="tr-TR" dirty="0">
                <a:latin typeface="Arial" panose="020B0604020202020204" pitchFamily="34" charset="0"/>
                <a:cs typeface="Arial" panose="020B0604020202020204" pitchFamily="34" charset="0"/>
              </a:rPr>
              <a:t>ortak sorunu </a:t>
            </a:r>
            <a:r>
              <a:rPr lang="tr-TR" dirty="0" smtClean="0">
                <a:latin typeface="Arial" panose="020B0604020202020204" pitchFamily="34" charset="0"/>
                <a:cs typeface="Arial" panose="020B0604020202020204" pitchFamily="34" charset="0"/>
              </a:rPr>
              <a:t>olarak </a:t>
            </a:r>
            <a:r>
              <a:rPr lang="tr-TR" dirty="0" err="1" smtClean="0">
                <a:latin typeface="Arial" panose="020B0604020202020204" pitchFamily="34" charset="0"/>
                <a:cs typeface="Arial" panose="020B0604020202020204" pitchFamily="34" charset="0"/>
              </a:rPr>
              <a:t>nitelendirilmistir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Kasım </a:t>
            </a:r>
            <a:r>
              <a:rPr lang="tr-TR" dirty="0">
                <a:latin typeface="Arial" panose="020B0604020202020204" pitchFamily="34" charset="0"/>
                <a:cs typeface="Arial" panose="020B0604020202020204" pitchFamily="34" charset="0"/>
              </a:rPr>
              <a:t>1989’da, </a:t>
            </a:r>
            <a:r>
              <a:rPr lang="tr-TR" dirty="0" smtClean="0">
                <a:latin typeface="Arial" panose="020B0604020202020204" pitchFamily="34" charset="0"/>
                <a:cs typeface="Arial" panose="020B0604020202020204" pitchFamily="34" charset="0"/>
              </a:rPr>
              <a:t>Hollanda’da Atmosferik </a:t>
            </a:r>
            <a:r>
              <a:rPr lang="tr-TR" dirty="0">
                <a:latin typeface="Arial" panose="020B0604020202020204" pitchFamily="34" charset="0"/>
                <a:cs typeface="Arial" panose="020B0604020202020204" pitchFamily="34" charset="0"/>
              </a:rPr>
              <a:t>ve </a:t>
            </a:r>
            <a:r>
              <a:rPr lang="tr-TR" dirty="0" smtClean="0">
                <a:latin typeface="Arial" panose="020B0604020202020204" pitchFamily="34" charset="0"/>
                <a:cs typeface="Arial" panose="020B0604020202020204" pitchFamily="34" charset="0"/>
              </a:rPr>
              <a:t>İklimsel</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Değişiklik </a:t>
            </a:r>
            <a:r>
              <a:rPr lang="tr-TR" dirty="0">
                <a:latin typeface="Arial" panose="020B0604020202020204" pitchFamily="34" charset="0"/>
                <a:cs typeface="Arial" panose="020B0604020202020204" pitchFamily="34" charset="0"/>
              </a:rPr>
              <a:t>konulu Bakanlar Konferansı </a:t>
            </a:r>
            <a:r>
              <a:rPr lang="tr-TR" dirty="0" err="1">
                <a:latin typeface="Arial" panose="020B0604020202020204" pitchFamily="34" charset="0"/>
                <a:cs typeface="Arial" panose="020B0604020202020204" pitchFamily="34" charset="0"/>
              </a:rPr>
              <a:t>düzenlenmistir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 toplantıda</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ABD, </a:t>
            </a:r>
            <a:r>
              <a:rPr lang="tr-TR" dirty="0">
                <a:latin typeface="Arial" panose="020B0604020202020204" pitchFamily="34" charset="0"/>
                <a:cs typeface="Arial" panose="020B0604020202020204" pitchFamily="34" charset="0"/>
              </a:rPr>
              <a:t>Japonya ve eski Sovyetler </a:t>
            </a:r>
            <a:r>
              <a:rPr lang="tr-TR" dirty="0" smtClean="0">
                <a:latin typeface="Arial" panose="020B0604020202020204" pitchFamily="34" charset="0"/>
                <a:cs typeface="Arial" panose="020B0604020202020204" pitchFamily="34" charset="0"/>
              </a:rPr>
              <a:t>Birliği dışındaki </a:t>
            </a:r>
            <a:r>
              <a:rPr lang="tr-TR" dirty="0">
                <a:latin typeface="Arial" panose="020B0604020202020204" pitchFamily="34" charset="0"/>
                <a:cs typeface="Arial" panose="020B0604020202020204" pitchFamily="34" charset="0"/>
              </a:rPr>
              <a:t>ülkelerin </a:t>
            </a:r>
            <a:r>
              <a:rPr lang="tr-TR" dirty="0" smtClean="0">
                <a:latin typeface="Arial" panose="020B0604020202020204" pitchFamily="34" charset="0"/>
                <a:cs typeface="Arial" panose="020B0604020202020204" pitchFamily="34" charset="0"/>
              </a:rPr>
              <a:t>çoğu</a:t>
            </a:r>
            <a:r>
              <a:rPr lang="tr-TR" dirty="0">
                <a:latin typeface="Arial" panose="020B0604020202020204" pitchFamily="34" charset="0"/>
                <a:cs typeface="Arial" panose="020B0604020202020204" pitchFamily="34" charset="0"/>
              </a:rPr>
              <a:t>, CO2 </a:t>
            </a:r>
            <a:r>
              <a:rPr lang="tr-TR" dirty="0" err="1">
                <a:latin typeface="Arial" panose="020B0604020202020204" pitchFamily="34" charset="0"/>
                <a:cs typeface="Arial" panose="020B0604020202020204" pitchFamily="34" charset="0"/>
              </a:rPr>
              <a:t>salımlarının</a:t>
            </a:r>
            <a:r>
              <a:rPr lang="tr-TR" dirty="0">
                <a:latin typeface="Arial" panose="020B0604020202020204" pitchFamily="34" charset="0"/>
                <a:cs typeface="Arial" panose="020B0604020202020204" pitchFamily="34" charset="0"/>
              </a:rPr>
              <a:t> % 20 </a:t>
            </a:r>
            <a:r>
              <a:rPr lang="tr-TR" dirty="0" smtClean="0">
                <a:latin typeface="Arial" panose="020B0604020202020204" pitchFamily="34" charset="0"/>
                <a:cs typeface="Arial" panose="020B0604020202020204" pitchFamily="34" charset="0"/>
              </a:rPr>
              <a:t>oranında azaltılmasını </a:t>
            </a:r>
            <a:r>
              <a:rPr lang="tr-TR" dirty="0">
                <a:latin typeface="Arial" panose="020B0604020202020204" pitchFamily="34" charset="0"/>
                <a:cs typeface="Arial" panose="020B0604020202020204" pitchFamily="34" charset="0"/>
              </a:rPr>
              <a:t>destekledikleri halde, azaltmaya </a:t>
            </a:r>
            <a:r>
              <a:rPr lang="tr-TR" dirty="0" smtClean="0">
                <a:latin typeface="Arial" panose="020B0604020202020204" pitchFamily="34" charset="0"/>
                <a:cs typeface="Arial" panose="020B0604020202020204" pitchFamily="34" charset="0"/>
              </a:rPr>
              <a:t>ilişkin </a:t>
            </a:r>
            <a:r>
              <a:rPr lang="tr-TR" dirty="0">
                <a:latin typeface="Arial" panose="020B0604020202020204" pitchFamily="34" charset="0"/>
                <a:cs typeface="Arial" panose="020B0604020202020204" pitchFamily="34" charset="0"/>
              </a:rPr>
              <a:t>özel bir hedef ya da takvim </a:t>
            </a:r>
            <a:r>
              <a:rPr lang="tr-TR" dirty="0" smtClean="0">
                <a:latin typeface="Arial" panose="020B0604020202020204" pitchFamily="34" charset="0"/>
                <a:cs typeface="Arial" panose="020B0604020202020204" pitchFamily="34" charset="0"/>
              </a:rPr>
              <a:t>belirlenememiştir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4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ÖNLEMLER</a:t>
            </a:r>
            <a:endParaRPr lang="tr-TR" sz="5400" dirty="0"/>
          </a:p>
        </p:txBody>
      </p:sp>
      <p:sp>
        <p:nvSpPr>
          <p:cNvPr id="3" name="İçerik Yer Tutucusu 2"/>
          <p:cNvSpPr>
            <a:spLocks noGrp="1"/>
          </p:cNvSpPr>
          <p:nvPr>
            <p:ph idx="1"/>
          </p:nvPr>
        </p:nvSpPr>
        <p:spPr/>
        <p:txBody>
          <a:bodyPr>
            <a:normAutofit/>
          </a:bodyPr>
          <a:lstStyle/>
          <a:p>
            <a:r>
              <a:rPr lang="tr-TR" dirty="0">
                <a:latin typeface="Arial" panose="020B0604020202020204" pitchFamily="34" charset="0"/>
                <a:cs typeface="Arial" panose="020B0604020202020204" pitchFamily="34" charset="0"/>
              </a:rPr>
              <a:t>WMO </a:t>
            </a:r>
            <a:r>
              <a:rPr lang="tr-TR" dirty="0" smtClean="0">
                <a:latin typeface="Arial" panose="020B0604020202020204" pitchFamily="34" charset="0"/>
                <a:cs typeface="Arial" panose="020B0604020202020204" pitchFamily="34" charset="0"/>
              </a:rPr>
              <a:t>öncülüğünde 1990 </a:t>
            </a:r>
            <a:r>
              <a:rPr lang="tr-TR" dirty="0">
                <a:latin typeface="Arial" panose="020B0604020202020204" pitchFamily="34" charset="0"/>
                <a:cs typeface="Arial" panose="020B0604020202020204" pitchFamily="34" charset="0"/>
              </a:rPr>
              <a:t>tarihlerinde Cenevre’de yapılan </a:t>
            </a:r>
            <a:r>
              <a:rPr lang="tr-TR" dirty="0" smtClean="0">
                <a:latin typeface="Arial" panose="020B0604020202020204" pitchFamily="34" charset="0"/>
                <a:cs typeface="Arial" panose="020B0604020202020204" pitchFamily="34" charset="0"/>
              </a:rPr>
              <a:t>2. Dünya İklim </a:t>
            </a:r>
            <a:r>
              <a:rPr lang="tr-TR" dirty="0">
                <a:latin typeface="Arial" panose="020B0604020202020204" pitchFamily="34" charset="0"/>
                <a:cs typeface="Arial" panose="020B0604020202020204" pitchFamily="34" charset="0"/>
              </a:rPr>
              <a:t>Konferansı’nda, ana konusu iklim </a:t>
            </a:r>
            <a:r>
              <a:rPr lang="tr-TR" dirty="0" smtClean="0">
                <a:latin typeface="Arial" panose="020B0604020202020204" pitchFamily="34" charset="0"/>
                <a:cs typeface="Arial" panose="020B0604020202020204" pitchFamily="34" charset="0"/>
              </a:rPr>
              <a:t>değişikliği </a:t>
            </a:r>
            <a:r>
              <a:rPr lang="tr-TR" dirty="0">
                <a:latin typeface="Arial" panose="020B0604020202020204" pitchFamily="34" charset="0"/>
                <a:cs typeface="Arial" panose="020B0604020202020204" pitchFamily="34" charset="0"/>
              </a:rPr>
              <a:t>ve sera gazları olan Bakanlar </a:t>
            </a:r>
            <a:r>
              <a:rPr lang="tr-TR" dirty="0" smtClean="0">
                <a:latin typeface="Arial" panose="020B0604020202020204" pitchFamily="34" charset="0"/>
                <a:cs typeface="Arial" panose="020B0604020202020204" pitchFamily="34" charset="0"/>
              </a:rPr>
              <a:t>Deklarasyonu, aralarında </a:t>
            </a:r>
            <a:r>
              <a:rPr lang="tr-TR" dirty="0">
                <a:latin typeface="Arial" panose="020B0604020202020204" pitchFamily="34" charset="0"/>
                <a:cs typeface="Arial" panose="020B0604020202020204" pitchFamily="34" charset="0"/>
              </a:rPr>
              <a:t>Türkiye’nin de </a:t>
            </a:r>
            <a:r>
              <a:rPr lang="tr-TR" dirty="0" smtClean="0">
                <a:latin typeface="Arial" panose="020B0604020202020204" pitchFamily="34" charset="0"/>
                <a:cs typeface="Arial" panose="020B0604020202020204" pitchFamily="34" charset="0"/>
              </a:rPr>
              <a:t>bulunduğu </a:t>
            </a:r>
            <a:r>
              <a:rPr lang="tr-TR" dirty="0">
                <a:latin typeface="Arial" panose="020B0604020202020204" pitchFamily="34" charset="0"/>
                <a:cs typeface="Arial" panose="020B0604020202020204" pitchFamily="34" charset="0"/>
              </a:rPr>
              <a:t>137 ülke tarafından </a:t>
            </a:r>
            <a:r>
              <a:rPr lang="tr-TR" dirty="0" smtClean="0">
                <a:latin typeface="Arial" panose="020B0604020202020204" pitchFamily="34" charset="0"/>
                <a:cs typeface="Arial" panose="020B0604020202020204" pitchFamily="34" charset="0"/>
              </a:rPr>
              <a:t>onaylanmıştır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Hem </a:t>
            </a:r>
            <a:r>
              <a:rPr lang="tr-TR" dirty="0">
                <a:latin typeface="Arial" panose="020B0604020202020204" pitchFamily="34" charset="0"/>
                <a:cs typeface="Arial" panose="020B0604020202020204" pitchFamily="34" charset="0"/>
              </a:rPr>
              <a:t>Konferans </a:t>
            </a:r>
            <a:r>
              <a:rPr lang="tr-TR" dirty="0" smtClean="0">
                <a:latin typeface="Arial" panose="020B0604020202020204" pitchFamily="34" charset="0"/>
                <a:cs typeface="Arial" panose="020B0604020202020204" pitchFamily="34" charset="0"/>
              </a:rPr>
              <a:t>sonuç bildirisi</a:t>
            </a:r>
            <a:r>
              <a:rPr lang="tr-TR" dirty="0">
                <a:latin typeface="Arial" panose="020B0604020202020204" pitchFamily="34" charset="0"/>
                <a:cs typeface="Arial" panose="020B0604020202020204" pitchFamily="34" charset="0"/>
              </a:rPr>
              <a:t>, hem de Bakanlar Deklarasyonu, </a:t>
            </a:r>
            <a:r>
              <a:rPr lang="tr-TR" dirty="0" err="1" smtClean="0">
                <a:latin typeface="Arial" panose="020B0604020202020204" pitchFamily="34" charset="0"/>
                <a:cs typeface="Arial" panose="020B0604020202020204" pitchFamily="34" charset="0"/>
              </a:rPr>
              <a:t>Birleşmis</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Milletler Çevre ve Kalkınma </a:t>
            </a:r>
            <a:r>
              <a:rPr lang="tr-TR" dirty="0" smtClean="0">
                <a:latin typeface="Arial" panose="020B0604020202020204" pitchFamily="34" charset="0"/>
                <a:cs typeface="Arial" panose="020B0604020202020204" pitchFamily="34" charset="0"/>
              </a:rPr>
              <a:t>Konferansı’nda (UNCED</a:t>
            </a:r>
            <a:r>
              <a:rPr lang="tr-TR" dirty="0">
                <a:latin typeface="Arial" panose="020B0604020202020204" pitchFamily="34" charset="0"/>
                <a:cs typeface="Arial" panose="020B0604020202020204" pitchFamily="34" charset="0"/>
              </a:rPr>
              <a:t>) imzaya açılmak üzere, bir iklim </a:t>
            </a:r>
            <a:r>
              <a:rPr lang="tr-TR" dirty="0" smtClean="0">
                <a:latin typeface="Arial" panose="020B0604020202020204" pitchFamily="34" charset="0"/>
                <a:cs typeface="Arial" panose="020B0604020202020204" pitchFamily="34" charset="0"/>
              </a:rPr>
              <a:t>değişikliği </a:t>
            </a:r>
            <a:r>
              <a:rPr lang="tr-TR" dirty="0">
                <a:latin typeface="Arial" panose="020B0604020202020204" pitchFamily="34" charset="0"/>
                <a:cs typeface="Arial" panose="020B0604020202020204" pitchFamily="34" charset="0"/>
              </a:rPr>
              <a:t>çerçeve </a:t>
            </a:r>
            <a:r>
              <a:rPr lang="tr-TR" dirty="0" smtClean="0">
                <a:latin typeface="Arial" panose="020B0604020202020204" pitchFamily="34" charset="0"/>
                <a:cs typeface="Arial" panose="020B0604020202020204" pitchFamily="34" charset="0"/>
              </a:rPr>
              <a:t>sözleşmesi görüşmelerine ivedilikle başlanması </a:t>
            </a:r>
            <a:r>
              <a:rPr lang="tr-TR" dirty="0">
                <a:latin typeface="Arial" panose="020B0604020202020204" pitchFamily="34" charset="0"/>
                <a:cs typeface="Arial" panose="020B0604020202020204" pitchFamily="34" charset="0"/>
              </a:rPr>
              <a:t>açısından tarihsel bir önem </a:t>
            </a:r>
            <a:r>
              <a:rPr lang="tr-TR" dirty="0" smtClean="0">
                <a:latin typeface="Arial" panose="020B0604020202020204" pitchFamily="34" charset="0"/>
                <a:cs typeface="Arial" panose="020B0604020202020204" pitchFamily="34" charset="0"/>
              </a:rPr>
              <a:t>taşımaktaydı</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 </a:t>
            </a:r>
            <a:r>
              <a:rPr lang="tr-TR" dirty="0">
                <a:latin typeface="Arial" panose="020B0604020202020204" pitchFamily="34" charset="0"/>
                <a:cs typeface="Arial" panose="020B0604020202020204" pitchFamily="34" charset="0"/>
              </a:rPr>
              <a:t>belgelerde, sera gazlarının </a:t>
            </a:r>
            <a:r>
              <a:rPr lang="tr-TR" dirty="0" smtClean="0">
                <a:latin typeface="Arial" panose="020B0604020202020204" pitchFamily="34" charset="0"/>
                <a:cs typeface="Arial" panose="020B0604020202020204" pitchFamily="34" charset="0"/>
              </a:rPr>
              <a:t>atmosferdeki birikimlerinin </a:t>
            </a:r>
            <a:r>
              <a:rPr lang="tr-TR" dirty="0">
                <a:latin typeface="Arial" panose="020B0604020202020204" pitchFamily="34" charset="0"/>
                <a:cs typeface="Arial" panose="020B0604020202020204" pitchFamily="34" charset="0"/>
              </a:rPr>
              <a:t>azaltılmasını </a:t>
            </a:r>
            <a:r>
              <a:rPr lang="tr-TR" dirty="0" smtClean="0">
                <a:latin typeface="Arial" panose="020B0604020202020204" pitchFamily="34" charset="0"/>
                <a:cs typeface="Arial" panose="020B0604020202020204" pitchFamily="34" charset="0"/>
              </a:rPr>
              <a:t>sağlayacak </a:t>
            </a:r>
            <a:r>
              <a:rPr lang="tr-TR" dirty="0">
                <a:latin typeface="Arial" panose="020B0604020202020204" pitchFamily="34" charset="0"/>
                <a:cs typeface="Arial" panose="020B0604020202020204" pitchFamily="34" charset="0"/>
              </a:rPr>
              <a:t>önlemler </a:t>
            </a:r>
            <a:r>
              <a:rPr lang="tr-TR" dirty="0" smtClean="0">
                <a:latin typeface="Arial" panose="020B0604020202020204" pitchFamily="34" charset="0"/>
                <a:cs typeface="Arial" panose="020B0604020202020204" pitchFamily="34" charset="0"/>
              </a:rPr>
              <a:t>savunulmuştur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95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ÖNLEMLER</a:t>
            </a:r>
            <a:endParaRPr lang="tr-TR" sz="5400" dirty="0"/>
          </a:p>
        </p:txBody>
      </p:sp>
      <p:sp>
        <p:nvSpPr>
          <p:cNvPr id="3" name="İçerik Yer Tutucusu 2"/>
          <p:cNvSpPr>
            <a:spLocks noGrp="1"/>
          </p:cNvSpPr>
          <p:nvPr>
            <p:ph idx="1"/>
          </p:nvPr>
        </p:nvSpPr>
        <p:spPr/>
        <p:txBody>
          <a:bodyPr>
            <a:normAutofit/>
          </a:bodyPr>
          <a:lstStyle/>
          <a:p>
            <a:r>
              <a:rPr lang="tr-TR" dirty="0" smtClean="0">
                <a:latin typeface="Arial" panose="020B0604020202020204" pitchFamily="34" charset="0"/>
                <a:cs typeface="Arial" panose="020B0604020202020204" pitchFamily="34" charset="0"/>
              </a:rPr>
              <a:t>İklim değişikliğine </a:t>
            </a:r>
            <a:r>
              <a:rPr lang="tr-TR" dirty="0">
                <a:latin typeface="Arial" panose="020B0604020202020204" pitchFamily="34" charset="0"/>
                <a:cs typeface="Arial" panose="020B0604020202020204" pitchFamily="34" charset="0"/>
              </a:rPr>
              <a:t>neden olan sera gazı </a:t>
            </a:r>
            <a:r>
              <a:rPr lang="tr-TR" dirty="0" err="1">
                <a:latin typeface="Arial" panose="020B0604020202020204" pitchFamily="34" charset="0"/>
                <a:cs typeface="Arial" panose="020B0604020202020204" pitchFamily="34" charset="0"/>
              </a:rPr>
              <a:t>salımlarını</a:t>
            </a:r>
            <a:r>
              <a:rPr lang="tr-TR" dirty="0">
                <a:latin typeface="Arial" panose="020B0604020202020204" pitchFamily="34" charset="0"/>
                <a:cs typeface="Arial" panose="020B0604020202020204" pitchFamily="34" charset="0"/>
              </a:rPr>
              <a:t> azaltmaya yönelik eylem </a:t>
            </a:r>
            <a:r>
              <a:rPr lang="tr-TR" dirty="0" smtClean="0">
                <a:latin typeface="Arial" panose="020B0604020202020204" pitchFamily="34" charset="0"/>
                <a:cs typeface="Arial" panose="020B0604020202020204" pitchFamily="34" charset="0"/>
              </a:rPr>
              <a:t>stratejilerini ve </a:t>
            </a:r>
            <a:r>
              <a:rPr lang="tr-TR" dirty="0">
                <a:latin typeface="Arial" panose="020B0604020202020204" pitchFamily="34" charset="0"/>
                <a:cs typeface="Arial" panose="020B0604020202020204" pitchFamily="34" charset="0"/>
              </a:rPr>
              <a:t>yükümlülüklerini, </a:t>
            </a:r>
            <a:r>
              <a:rPr lang="tr-TR" dirty="0" smtClean="0">
                <a:latin typeface="Arial" panose="020B0604020202020204" pitchFamily="34" charset="0"/>
                <a:cs typeface="Arial" panose="020B0604020202020204" pitchFamily="34" charset="0"/>
              </a:rPr>
              <a:t>İklim Değişikliği </a:t>
            </a:r>
            <a:r>
              <a:rPr lang="tr-TR" dirty="0">
                <a:latin typeface="Arial" panose="020B0604020202020204" pitchFamily="34" charset="0"/>
                <a:cs typeface="Arial" panose="020B0604020202020204" pitchFamily="34" charset="0"/>
              </a:rPr>
              <a:t>Çerçeve </a:t>
            </a:r>
            <a:r>
              <a:rPr lang="tr-TR" dirty="0" smtClean="0">
                <a:latin typeface="Arial" panose="020B0604020202020204" pitchFamily="34" charset="0"/>
                <a:cs typeface="Arial" panose="020B0604020202020204" pitchFamily="34" charset="0"/>
              </a:rPr>
              <a:t>Sözleşmesi (İDÇS</a:t>
            </a:r>
            <a:r>
              <a:rPr lang="tr-TR" dirty="0">
                <a:latin typeface="Arial" panose="020B0604020202020204" pitchFamily="34" charset="0"/>
                <a:cs typeface="Arial" panose="020B0604020202020204" pitchFamily="34" charset="0"/>
              </a:rPr>
              <a:t>) düzenlemektedir. </a:t>
            </a:r>
          </a:p>
          <a:p>
            <a:r>
              <a:rPr lang="tr-TR" dirty="0">
                <a:latin typeface="Arial" panose="020B0604020202020204" pitchFamily="34" charset="0"/>
                <a:cs typeface="Arial" panose="020B0604020202020204" pitchFamily="34" charset="0"/>
              </a:rPr>
              <a:t>1992’de Rio’da </a:t>
            </a:r>
            <a:r>
              <a:rPr lang="tr-TR" dirty="0" smtClean="0">
                <a:latin typeface="Arial" panose="020B0604020202020204" pitchFamily="34" charset="0"/>
                <a:cs typeface="Arial" panose="020B0604020202020204" pitchFamily="34" charset="0"/>
              </a:rPr>
              <a:t>gerçekleştirilen </a:t>
            </a:r>
            <a:r>
              <a:rPr lang="tr-TR" dirty="0">
                <a:latin typeface="Arial" panose="020B0604020202020204" pitchFamily="34" charset="0"/>
                <a:cs typeface="Arial" panose="020B0604020202020204" pitchFamily="34" charset="0"/>
              </a:rPr>
              <a:t>Yerküre Zirvesi’nde (UNCED) imzaya açılan ve Mart </a:t>
            </a:r>
            <a:r>
              <a:rPr lang="tr-TR" dirty="0" smtClean="0">
                <a:latin typeface="Arial" panose="020B0604020202020204" pitchFamily="34" charset="0"/>
                <a:cs typeface="Arial" panose="020B0604020202020204" pitchFamily="34" charset="0"/>
              </a:rPr>
              <a:t>1994’te yürürlüğe </a:t>
            </a:r>
            <a:r>
              <a:rPr lang="tr-TR" dirty="0">
                <a:latin typeface="Arial" panose="020B0604020202020204" pitchFamily="34" charset="0"/>
                <a:cs typeface="Arial" panose="020B0604020202020204" pitchFamily="34" charset="0"/>
              </a:rPr>
              <a:t>giren </a:t>
            </a:r>
            <a:r>
              <a:rPr lang="tr-TR" dirty="0" err="1" smtClean="0">
                <a:latin typeface="Arial" panose="020B0604020202020204" pitchFamily="34" charset="0"/>
                <a:cs typeface="Arial" panose="020B0604020202020204" pitchFamily="34" charset="0"/>
              </a:rPr>
              <a:t>İDÇS’ye</a:t>
            </a:r>
            <a:r>
              <a:rPr lang="tr-TR" dirty="0">
                <a:latin typeface="Arial" panose="020B0604020202020204" pitchFamily="34" charset="0"/>
                <a:cs typeface="Arial" panose="020B0604020202020204" pitchFamily="34" charset="0"/>
              </a:rPr>
              <a:t>, bugüne kadar </a:t>
            </a:r>
            <a:r>
              <a:rPr lang="tr-TR" dirty="0" smtClean="0">
                <a:latin typeface="Arial" panose="020B0604020202020204" pitchFamily="34" charset="0"/>
                <a:cs typeface="Arial" panose="020B0604020202020204" pitchFamily="34" charset="0"/>
              </a:rPr>
              <a:t>yaklaşık </a:t>
            </a:r>
            <a:r>
              <a:rPr lang="tr-TR" dirty="0">
                <a:latin typeface="Arial" panose="020B0604020202020204" pitchFamily="34" charset="0"/>
                <a:cs typeface="Arial" panose="020B0604020202020204" pitchFamily="34" charset="0"/>
              </a:rPr>
              <a:t>185 ülke ve Avrupa </a:t>
            </a:r>
            <a:r>
              <a:rPr lang="tr-TR" dirty="0" smtClean="0">
                <a:latin typeface="Arial" panose="020B0604020202020204" pitchFamily="34" charset="0"/>
                <a:cs typeface="Arial" panose="020B0604020202020204" pitchFamily="34" charset="0"/>
              </a:rPr>
              <a:t>Topluluğu </a:t>
            </a:r>
            <a:r>
              <a:rPr lang="tr-TR" dirty="0">
                <a:latin typeface="Arial" panose="020B0604020202020204" pitchFamily="34" charset="0"/>
                <a:cs typeface="Arial" panose="020B0604020202020204" pitchFamily="34" charset="0"/>
              </a:rPr>
              <a:t>taraf </a:t>
            </a:r>
            <a:r>
              <a:rPr lang="tr-TR" dirty="0" smtClean="0">
                <a:latin typeface="Arial" panose="020B0604020202020204" pitchFamily="34" charset="0"/>
                <a:cs typeface="Arial" panose="020B0604020202020204" pitchFamily="34" charset="0"/>
              </a:rPr>
              <a:t>olmuştur</a:t>
            </a:r>
            <a:r>
              <a:rPr lang="tr-TR" dirty="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Sözleşme’nin </a:t>
            </a:r>
            <a:r>
              <a:rPr lang="tr-TR" dirty="0">
                <a:latin typeface="Arial" panose="020B0604020202020204" pitchFamily="34" charset="0"/>
                <a:cs typeface="Arial" panose="020B0604020202020204" pitchFamily="34" charset="0"/>
              </a:rPr>
              <a:t>nihai amacı, “Atmosferdeki sera gazı birikimlerini, insanın iklim sistemi </a:t>
            </a:r>
            <a:r>
              <a:rPr lang="tr-TR" dirty="0" smtClean="0">
                <a:latin typeface="Arial" panose="020B0604020202020204" pitchFamily="34" charset="0"/>
                <a:cs typeface="Arial" panose="020B0604020202020204" pitchFamily="34" charset="0"/>
              </a:rPr>
              <a:t>üzerindeki tehlikeli </a:t>
            </a:r>
            <a:r>
              <a:rPr lang="tr-TR" dirty="0">
                <a:latin typeface="Arial" panose="020B0604020202020204" pitchFamily="34" charset="0"/>
                <a:cs typeface="Arial" panose="020B0604020202020204" pitchFamily="34" charset="0"/>
              </a:rPr>
              <a:t>etkilerini önleyecek bir düzeyde durdurmaktır</a:t>
            </a:r>
            <a:r>
              <a:rPr lang="tr-TR"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85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ÖNLEMLER</a:t>
            </a:r>
            <a:endParaRPr lang="tr-TR" sz="5400" dirty="0"/>
          </a:p>
        </p:txBody>
      </p:sp>
      <p:sp>
        <p:nvSpPr>
          <p:cNvPr id="3" name="İçerik Yer Tutucusu 2"/>
          <p:cNvSpPr>
            <a:spLocks noGrp="1"/>
          </p:cNvSpPr>
          <p:nvPr>
            <p:ph idx="1"/>
          </p:nvPr>
        </p:nvSpPr>
        <p:spPr/>
        <p:txBody>
          <a:bodyPr>
            <a:normAutofit/>
          </a:bodyPr>
          <a:lstStyle/>
          <a:p>
            <a:r>
              <a:rPr lang="tr-TR" dirty="0" err="1" smtClean="0">
                <a:latin typeface="Arial" panose="020B0604020202020204" pitchFamily="34" charset="0"/>
                <a:cs typeface="Arial" panose="020B0604020202020204" pitchFamily="34" charset="0"/>
              </a:rPr>
              <a:t>İDÇS’nin</a:t>
            </a:r>
            <a:r>
              <a:rPr lang="tr-TR" dirty="0" smtClean="0">
                <a:latin typeface="Arial" panose="020B0604020202020204" pitchFamily="34" charset="0"/>
                <a:cs typeface="Arial" panose="020B0604020202020204" pitchFamily="34" charset="0"/>
              </a:rPr>
              <a:t> amacı;</a:t>
            </a:r>
          </a:p>
          <a:p>
            <a:r>
              <a:rPr lang="tr-TR" dirty="0" smtClean="0">
                <a:latin typeface="Arial" panose="020B0604020202020204" pitchFamily="34" charset="0"/>
                <a:cs typeface="Arial" panose="020B0604020202020204" pitchFamily="34" charset="0"/>
              </a:rPr>
              <a:t>İklim </a:t>
            </a:r>
            <a:r>
              <a:rPr lang="tr-TR" dirty="0">
                <a:latin typeface="Arial" panose="020B0604020202020204" pitchFamily="34" charset="0"/>
                <a:cs typeface="Arial" panose="020B0604020202020204" pitchFamily="34" charset="0"/>
              </a:rPr>
              <a:t>sisteminin eşitlik temelinde, ortak fakat farklı sorumluluk ilkesine uygun olarak korunması, </a:t>
            </a:r>
          </a:p>
          <a:p>
            <a:r>
              <a:rPr lang="tr-TR" dirty="0">
                <a:latin typeface="Arial" panose="020B0604020202020204" pitchFamily="34" charset="0"/>
                <a:cs typeface="Arial" panose="020B0604020202020204" pitchFamily="34" charset="0"/>
              </a:rPr>
              <a:t>İ</a:t>
            </a:r>
            <a:r>
              <a:rPr lang="tr-TR" dirty="0" smtClean="0">
                <a:latin typeface="Arial" panose="020B0604020202020204" pitchFamily="34" charset="0"/>
                <a:cs typeface="Arial" panose="020B0604020202020204" pitchFamily="34" charset="0"/>
              </a:rPr>
              <a:t>klim </a:t>
            </a:r>
            <a:r>
              <a:rPr lang="tr-TR" dirty="0">
                <a:latin typeface="Arial" panose="020B0604020202020204" pitchFamily="34" charset="0"/>
                <a:cs typeface="Arial" panose="020B0604020202020204" pitchFamily="34" charset="0"/>
              </a:rPr>
              <a:t>değişikliğinden etkilenecek olan gelişme yolundaki ülkelerin ihtiyaç ve özel şartlarının dikkate alınması, </a:t>
            </a:r>
          </a:p>
          <a:p>
            <a:r>
              <a:rPr lang="tr-TR" dirty="0" smtClean="0">
                <a:latin typeface="Arial" panose="020B0604020202020204" pitchFamily="34" charset="0"/>
                <a:cs typeface="Arial" panose="020B0604020202020204" pitchFamily="34" charset="0"/>
              </a:rPr>
              <a:t>İklim </a:t>
            </a:r>
            <a:r>
              <a:rPr lang="tr-TR" dirty="0">
                <a:latin typeface="Arial" panose="020B0604020202020204" pitchFamily="34" charset="0"/>
                <a:cs typeface="Arial" panose="020B0604020202020204" pitchFamily="34" charset="0"/>
              </a:rPr>
              <a:t>değişikliğinin etkilerine karşı önlem alınması ve alınacak önlemlerin etkin maliyetli ve küresel yarar sağlayacak şekilde olması, </a:t>
            </a:r>
          </a:p>
          <a:p>
            <a:r>
              <a:rPr lang="tr-TR" dirty="0" smtClean="0">
                <a:latin typeface="Arial" panose="020B0604020202020204" pitchFamily="34" charset="0"/>
                <a:cs typeface="Arial" panose="020B0604020202020204" pitchFamily="34" charset="0"/>
              </a:rPr>
              <a:t>Sürdürülebilir </a:t>
            </a:r>
            <a:r>
              <a:rPr lang="tr-TR" dirty="0">
                <a:latin typeface="Arial" panose="020B0604020202020204" pitchFamily="34" charset="0"/>
                <a:cs typeface="Arial" panose="020B0604020202020204" pitchFamily="34" charset="0"/>
              </a:rPr>
              <a:t>kalkınmanın desteklenmesi ve belirlenecek politika ve önlemlerin ulusal kalkınma programlarına dâhil edilmesi, </a:t>
            </a:r>
          </a:p>
          <a:p>
            <a:r>
              <a:rPr lang="tr-TR" dirty="0" smtClean="0">
                <a:latin typeface="Arial" panose="020B0604020202020204" pitchFamily="34" charset="0"/>
                <a:cs typeface="Arial" panose="020B0604020202020204" pitchFamily="34" charset="0"/>
              </a:rPr>
              <a:t>Tarafların </a:t>
            </a:r>
            <a:r>
              <a:rPr lang="tr-TR" dirty="0">
                <a:latin typeface="Arial" panose="020B0604020202020204" pitchFamily="34" charset="0"/>
                <a:cs typeface="Arial" panose="020B0604020202020204" pitchFamily="34" charset="0"/>
              </a:rPr>
              <a:t>işbirliği yapmalarıdır. </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81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800" dirty="0" smtClean="0">
                <a:latin typeface="Arial" panose="020B0604020202020204" pitchFamily="34" charset="0"/>
                <a:cs typeface="Arial" panose="020B0604020202020204" pitchFamily="34" charset="0"/>
              </a:rPr>
              <a:t>HÜKÜMETLERARASI İKLİM DEĞİŞİKLİĞİĞ PANELİ</a:t>
            </a:r>
            <a:endParaRPr lang="tr-TR" sz="4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err="1">
                <a:latin typeface="Arial" panose="020B0604020202020204" pitchFamily="34" charset="0"/>
                <a:cs typeface="Arial" panose="020B0604020202020204" pitchFamily="34" charset="0"/>
              </a:rPr>
              <a:t>Hükümetlerarası</a:t>
            </a:r>
            <a:r>
              <a:rPr lang="tr-TR" dirty="0">
                <a:latin typeface="Arial" panose="020B0604020202020204" pitchFamily="34" charset="0"/>
                <a:cs typeface="Arial" panose="020B0604020202020204" pitchFamily="34" charset="0"/>
              </a:rPr>
              <a:t> İklim Değişikliği Paneli (IPCC) 1988 yılında Birleşmiş </a:t>
            </a:r>
            <a:r>
              <a:rPr lang="tr-TR" dirty="0" err="1">
                <a:latin typeface="Arial" panose="020B0604020202020204" pitchFamily="34" charset="0"/>
                <a:cs typeface="Arial" panose="020B0604020202020204" pitchFamily="34" charset="0"/>
              </a:rPr>
              <a:t>Milletler'e</a:t>
            </a:r>
            <a:r>
              <a:rPr lang="tr-TR" dirty="0">
                <a:latin typeface="Arial" panose="020B0604020202020204" pitchFamily="34" charset="0"/>
                <a:cs typeface="Arial" panose="020B0604020202020204" pitchFamily="34" charset="0"/>
              </a:rPr>
              <a:t> bağlı olarak faaliyet </a:t>
            </a:r>
            <a:r>
              <a:rPr lang="tr-TR" dirty="0" smtClean="0">
                <a:latin typeface="Arial" panose="020B0604020202020204" pitchFamily="34" charset="0"/>
                <a:cs typeface="Arial" panose="020B0604020202020204" pitchFamily="34" charset="0"/>
              </a:rPr>
              <a:t>gösteren </a:t>
            </a:r>
            <a:r>
              <a:rPr lang="tr-TR" dirty="0">
                <a:latin typeface="Arial" panose="020B0604020202020204" pitchFamily="34" charset="0"/>
                <a:cs typeface="Arial" panose="020B0604020202020204" pitchFamily="34" charset="0"/>
              </a:rPr>
              <a:t>Dünya Meteoroloji Örgütü (WMO) ve Birleşmiş Milletler Çevre Programı (UNEP) tarafından, iklim değişikliği konusunda mevcut bilimsel, teknik ve sosyoekonomik bilgi ve çalışmaların değerlendirilmesi, bilimsel çıktılar ışığında iklim değişikliğiyle mücadele ve iklim değişikliğine uyum konularında karar vericilere yol göstermek üzere kuruldu</a:t>
            </a:r>
            <a:r>
              <a:rPr lang="tr-TR" dirty="0" smtClean="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Her 5 ila 7 yılda bir, dünyanın iklim sisteminin bugün geldiği durum ile ilgili derlenen Değerlendirme Raporları basın ve karar vericilerle paylaşılıyor</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2103 yılında 5. rapor yayınlanmıştır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98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1172850" cy="1400530"/>
          </a:xfrm>
        </p:spPr>
        <p:txBody>
          <a:bodyPr/>
          <a:lstStyle/>
          <a:p>
            <a:r>
              <a:rPr lang="tr-TR" sz="5400" dirty="0" smtClean="0">
                <a:latin typeface="Arial" panose="020B0604020202020204" pitchFamily="34" charset="0"/>
                <a:cs typeface="Arial" panose="020B0604020202020204" pitchFamily="34" charset="0"/>
              </a:rPr>
              <a:t>5. DEĞERLENDİRME RAPORU</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103312" y="2052918"/>
            <a:ext cx="8946541" cy="4525303"/>
          </a:xfrm>
        </p:spPr>
        <p:txBody>
          <a:bodyPr>
            <a:normAutofit fontScale="85000" lnSpcReduction="20000"/>
          </a:bodyPr>
          <a:lstStyle/>
          <a:p>
            <a:r>
              <a:rPr lang="tr-TR" sz="2400" dirty="0" smtClean="0">
                <a:latin typeface="Arial" panose="020B0604020202020204" pitchFamily="34" charset="0"/>
                <a:cs typeface="Arial" panose="020B0604020202020204" pitchFamily="34" charset="0"/>
              </a:rPr>
              <a:t>Küresel </a:t>
            </a:r>
            <a:r>
              <a:rPr lang="tr-TR" sz="2400" dirty="0">
                <a:latin typeface="Arial" panose="020B0604020202020204" pitchFamily="34" charset="0"/>
                <a:cs typeface="Arial" panose="020B0604020202020204" pitchFamily="34" charset="0"/>
              </a:rPr>
              <a:t>ortalama yüzey (kara ve okyanus) sıcaklığı verileri, 1901-2012 döneminde yaklaşık 0.9°C'lik bir artış göstermiştir. Bu dönem boyunca yerkürenin hemen hemen tüm yüzeyi ısınmıştır.</a:t>
            </a:r>
          </a:p>
          <a:p>
            <a:r>
              <a:rPr lang="tr-TR" sz="2400" dirty="0" smtClean="0">
                <a:latin typeface="Arial" panose="020B0604020202020204" pitchFamily="34" charset="0"/>
                <a:cs typeface="Arial" panose="020B0604020202020204" pitchFamily="34" charset="0"/>
              </a:rPr>
              <a:t>Geçen </a:t>
            </a:r>
            <a:r>
              <a:rPr lang="tr-TR" sz="2400" dirty="0">
                <a:latin typeface="Arial" panose="020B0604020202020204" pitchFamily="34" charset="0"/>
                <a:cs typeface="Arial" panose="020B0604020202020204" pitchFamily="34" charset="0"/>
              </a:rPr>
              <a:t>30 yıl, küresel ölçekte 1850'den beri kaydedilen en sıcak ardışık 30 yıl, 21'nci yüzyılın ilk 10 yılıysa en sıcak 10 yıldır.</a:t>
            </a:r>
          </a:p>
          <a:p>
            <a:r>
              <a:rPr lang="tr-TR" sz="2400" dirty="0" smtClean="0">
                <a:latin typeface="Arial" panose="020B0604020202020204" pitchFamily="34" charset="0"/>
                <a:cs typeface="Arial" panose="020B0604020202020204" pitchFamily="34" charset="0"/>
              </a:rPr>
              <a:t>Karbondioksit </a:t>
            </a:r>
            <a:r>
              <a:rPr lang="tr-TR" sz="2400" dirty="0">
                <a:latin typeface="Arial" panose="020B0604020202020204" pitchFamily="34" charset="0"/>
                <a:cs typeface="Arial" panose="020B0604020202020204" pitchFamily="34" charset="0"/>
              </a:rPr>
              <a:t>(CO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metan (CH</a:t>
            </a:r>
            <a:r>
              <a:rPr lang="tr-TR" sz="2400" baseline="-25000" dirty="0">
                <a:latin typeface="Arial" panose="020B0604020202020204" pitchFamily="34" charset="0"/>
                <a:cs typeface="Arial" panose="020B0604020202020204" pitchFamily="34" charset="0"/>
              </a:rPr>
              <a:t>4</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diazotmonoksit</a:t>
            </a:r>
            <a:r>
              <a:rPr lang="tr-TR" sz="2400" dirty="0">
                <a:latin typeface="Arial" panose="020B0604020202020204" pitchFamily="34" charset="0"/>
                <a:cs typeface="Arial" panose="020B0604020202020204" pitchFamily="34" charset="0"/>
              </a:rPr>
              <a:t> (N</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O) gazlarının atmosferik birikimleri (konsantrasyonları) bugün itibariyle en azından son 800,000 yıllık dönemde hiç olmadığı kadar yüksek bir düzeye yükselmiştir. </a:t>
            </a:r>
          </a:p>
          <a:p>
            <a:r>
              <a:rPr lang="tr-TR" sz="2400" dirty="0" smtClean="0">
                <a:latin typeface="Arial" panose="020B0604020202020204" pitchFamily="34" charset="0"/>
                <a:cs typeface="Arial" panose="020B0604020202020204" pitchFamily="34" charset="0"/>
              </a:rPr>
              <a:t>CO</a:t>
            </a:r>
            <a:r>
              <a:rPr lang="tr-TR" sz="2400" baseline="-25000" dirty="0" smtClean="0">
                <a:latin typeface="Arial" panose="020B0604020202020204" pitchFamily="34" charset="0"/>
                <a:cs typeface="Arial" panose="020B0604020202020204" pitchFamily="34" charset="0"/>
              </a:rPr>
              <a:t>2 </a:t>
            </a:r>
            <a:r>
              <a:rPr lang="tr-TR" sz="2400" dirty="0">
                <a:latin typeface="Arial" panose="020B0604020202020204" pitchFamily="34" charset="0"/>
                <a:cs typeface="Arial" panose="020B0604020202020204" pitchFamily="34" charset="0"/>
              </a:rPr>
              <a:t>birikimleri, temel olarak fosil yakıt yanması ve ikincil olarak net arazi kullanımı değişikliğinden kaynaklanan salımlar nedeniyle, sanayi öncesi döneme göre % 40 oranında artmıştır. </a:t>
            </a:r>
          </a:p>
          <a:p>
            <a:r>
              <a:rPr lang="tr-TR" sz="2400" dirty="0">
                <a:latin typeface="Arial" panose="020B0604020202020204" pitchFamily="34" charset="0"/>
                <a:cs typeface="Arial" panose="020B0604020202020204" pitchFamily="34" charset="0"/>
              </a:rPr>
              <a:t>Grönland ve Antarktik buz kalkanları geçen 20 yıllık dönemde kütle kaybetmekte, buzullar </a:t>
            </a:r>
            <a:r>
              <a:rPr lang="tr-TR" sz="2400" dirty="0" smtClean="0">
                <a:latin typeface="Arial" panose="020B0604020202020204" pitchFamily="34" charset="0"/>
                <a:cs typeface="Arial" panose="020B0604020202020204" pitchFamily="34" charset="0"/>
              </a:rPr>
              <a:t>neredeyse </a:t>
            </a:r>
            <a:r>
              <a:rPr lang="tr-TR" sz="2400" dirty="0">
                <a:latin typeface="Arial" panose="020B0604020202020204" pitchFamily="34" charset="0"/>
                <a:cs typeface="Arial" panose="020B0604020202020204" pitchFamily="34" charset="0"/>
              </a:rPr>
              <a:t>küresel ölçekte küçülmeyi sürdürmekte ve Kuzey Kutup deniz buzu ve kuzey yarımküre ilkbahar kar örtüsü alansal olarak küçülmelerini </a:t>
            </a:r>
            <a:r>
              <a:rPr lang="tr-TR" sz="2400" dirty="0" smtClean="0">
                <a:latin typeface="Arial" panose="020B0604020202020204" pitchFamily="34" charset="0"/>
                <a:cs typeface="Arial" panose="020B0604020202020204" pitchFamily="34" charset="0"/>
              </a:rPr>
              <a:t>sürdürmektedir</a:t>
            </a:r>
            <a:endParaRPr lang="tr-TR" dirty="0"/>
          </a:p>
        </p:txBody>
      </p:sp>
    </p:spTree>
    <p:extLst>
      <p:ext uri="{BB962C8B-B14F-4D97-AF65-F5344CB8AC3E}">
        <p14:creationId xmlns:p14="http://schemas.microsoft.com/office/powerpoint/2010/main" val="358740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1200146" cy="1400530"/>
          </a:xfrm>
        </p:spPr>
        <p:txBody>
          <a:bodyPr/>
          <a:lstStyle/>
          <a:p>
            <a:r>
              <a:rPr lang="tr-TR" sz="5400" dirty="0">
                <a:latin typeface="Arial" panose="020B0604020202020204" pitchFamily="34" charset="0"/>
                <a:cs typeface="Arial" panose="020B0604020202020204" pitchFamily="34" charset="0"/>
              </a:rPr>
              <a:t>5. DEĞERLENDİRME RAPORU</a:t>
            </a:r>
            <a:endParaRPr lang="tr-TR" sz="5400" dirty="0"/>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Küresel ortalama deniz düzeyi 1901-2010 döneminde 19 cm yükselmiştir</a:t>
            </a:r>
            <a:r>
              <a:rPr lang="tr-TR" dirty="0" smtClean="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Okyanuslar atmosfere salınan insan kaynaklı karbonun yaklaşık %30'unu emmiş ve bu da okyanusların asitlenmesine yol açmıştır</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Büyük </a:t>
            </a:r>
            <a:r>
              <a:rPr lang="tr-TR" dirty="0">
                <a:latin typeface="Arial" panose="020B0604020202020204" pitchFamily="34" charset="0"/>
                <a:cs typeface="Arial" panose="020B0604020202020204" pitchFamily="34" charset="0"/>
              </a:rPr>
              <a:t>olasılıkla, küresel ölçekte soğuk gün ve gecelerin sayıları azalmış, sıcak gün ve gecelerin sayısı artmıştır.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Büyük </a:t>
            </a:r>
            <a:r>
              <a:rPr lang="tr-TR" dirty="0">
                <a:latin typeface="Arial" panose="020B0604020202020204" pitchFamily="34" charset="0"/>
                <a:cs typeface="Arial" panose="020B0604020202020204" pitchFamily="34" charset="0"/>
              </a:rPr>
              <a:t>olasılıkla, dünyanın bazı bölgelerindeki sıcak hava dalgalarının sıklığında artış </a:t>
            </a:r>
            <a:r>
              <a:rPr lang="tr-TR" dirty="0" smtClean="0">
                <a:latin typeface="Arial" panose="020B0604020202020204" pitchFamily="34" charset="0"/>
                <a:cs typeface="Arial" panose="020B0604020202020204" pitchFamily="34" charset="0"/>
              </a:rPr>
              <a:t>gözlenmiştir</a:t>
            </a:r>
          </a:p>
          <a:p>
            <a:r>
              <a:rPr lang="tr-TR" dirty="0">
                <a:latin typeface="Arial" panose="020B0604020202020204" pitchFamily="34" charset="0"/>
                <a:cs typeface="Arial" panose="020B0604020202020204" pitchFamily="34" charset="0"/>
              </a:rPr>
              <a:t>2016-2035 dönemindeki küresel ortalama yüzey sıcaklığı değişikliği, </a:t>
            </a:r>
            <a:r>
              <a:rPr lang="tr-TR" i="1" dirty="0">
                <a:latin typeface="Arial" panose="020B0604020202020204" pitchFamily="34" charset="0"/>
                <a:cs typeface="Arial" panose="020B0604020202020204" pitchFamily="34" charset="0"/>
              </a:rPr>
              <a:t>olasılıkla </a:t>
            </a:r>
            <a:r>
              <a:rPr lang="tr-TR" dirty="0">
                <a:latin typeface="Arial" panose="020B0604020202020204" pitchFamily="34" charset="0"/>
                <a:cs typeface="Arial" panose="020B0604020202020204" pitchFamily="34" charset="0"/>
              </a:rPr>
              <a:t>0.3°C ile 0.7°C aralığında olacaktır. </a:t>
            </a:r>
          </a:p>
        </p:txBody>
      </p:sp>
    </p:spTree>
    <p:extLst>
      <p:ext uri="{BB962C8B-B14F-4D97-AF65-F5344CB8AC3E}">
        <p14:creationId xmlns:p14="http://schemas.microsoft.com/office/powerpoint/2010/main" val="6576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KYOTO PROTOKOLÜ</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1997 yılında Japonya’nın Kyoto kentinde toplanan ve 160 ülkeden gelen 10.000 civarında bilim adamı, uzman ve hükümet yetkililerinin katıldığı uluslararası konferansta, iklim değişikliği ile ilgili konular bütün açıklığı ile gündeme </a:t>
            </a:r>
            <a:r>
              <a:rPr lang="tr-TR" dirty="0" smtClean="0">
                <a:latin typeface="Arial" panose="020B0604020202020204" pitchFamily="34" charset="0"/>
                <a:cs typeface="Arial" panose="020B0604020202020204" pitchFamily="34" charset="0"/>
              </a:rPr>
              <a:t>gelmiştir</a:t>
            </a:r>
          </a:p>
          <a:p>
            <a:r>
              <a:rPr lang="tr-TR" dirty="0">
                <a:latin typeface="Arial" panose="020B0604020202020204" pitchFamily="34" charset="0"/>
                <a:cs typeface="Arial" panose="020B0604020202020204" pitchFamily="34" charset="0"/>
              </a:rPr>
              <a:t>Konferans sonunda “Kyoto Protokolü” olarak adlandırılan bir anlaşma imzalanmıştır. </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anlaşma hükümlerine göre; gelişmiş ülkeler, başta </a:t>
            </a:r>
            <a:r>
              <a:rPr lang="tr-TR" dirty="0" smtClean="0">
                <a:latin typeface="Arial" panose="020B0604020202020204" pitchFamily="34" charset="0"/>
                <a:cs typeface="Arial" panose="020B0604020202020204" pitchFamily="34" charset="0"/>
              </a:rPr>
              <a:t>CO2 ve </a:t>
            </a:r>
            <a:r>
              <a:rPr lang="tr-TR" dirty="0">
                <a:latin typeface="Arial" panose="020B0604020202020204" pitchFamily="34" charset="0"/>
                <a:cs typeface="Arial" panose="020B0604020202020204" pitchFamily="34" charset="0"/>
              </a:rPr>
              <a:t>metan olmak üzere sera gazı üretimlerini, 2012 yılına kadar, 1990 yılı düzeylerinin en az %5’i oranında azaltacaklarıdır.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Tek </a:t>
            </a:r>
            <a:r>
              <a:rPr lang="tr-TR" dirty="0">
                <a:latin typeface="Arial" panose="020B0604020202020204" pitchFamily="34" charset="0"/>
                <a:cs typeface="Arial" panose="020B0604020202020204" pitchFamily="34" charset="0"/>
              </a:rPr>
              <a:t>başına dünya sera gazı üretiminin dörtte birini atmosfere yayan ABD için, bu oran % 8; Japonya için %6 olarak belirlenmiştir</a:t>
            </a:r>
            <a:r>
              <a:rPr lang="tr-TR" dirty="0"/>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8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KYOTO PROTOKOLÜ</a:t>
            </a:r>
            <a:endParaRPr lang="tr-TR" sz="5400" dirty="0"/>
          </a:p>
        </p:txBody>
      </p:sp>
      <p:sp>
        <p:nvSpPr>
          <p:cNvPr id="3" name="İçerik Yer Tutucusu 2"/>
          <p:cNvSpPr>
            <a:spLocks noGrp="1"/>
          </p:cNvSpPr>
          <p:nvPr>
            <p:ph idx="1"/>
          </p:nvPr>
        </p:nvSpPr>
        <p:spPr/>
        <p:txBody>
          <a:bodyPr>
            <a:normAutofit/>
          </a:bodyPr>
          <a:lstStyle/>
          <a:p>
            <a:r>
              <a:rPr lang="tr-TR" dirty="0" smtClean="0">
                <a:latin typeface="Arial" panose="020B0604020202020204" pitchFamily="34" charset="0"/>
                <a:cs typeface="Arial" panose="020B0604020202020204" pitchFamily="34" charset="0"/>
              </a:rPr>
              <a:t>1990 </a:t>
            </a:r>
            <a:r>
              <a:rPr lang="tr-TR" dirty="0">
                <a:latin typeface="Arial" panose="020B0604020202020204" pitchFamily="34" charset="0"/>
                <a:cs typeface="Arial" panose="020B0604020202020204" pitchFamily="34" charset="0"/>
              </a:rPr>
              <a:t>yılı rakamlarına göre, Güney Kore, Hindistan, Brezilya ve Çin gibi gelişmekte olan ülkeler, aynı yıl atmosfere bırakılan toplam 6 milyar ton karbon dioksitin yaklaşık % 36 </a:t>
            </a:r>
            <a:r>
              <a:rPr lang="tr-TR" dirty="0" err="1">
                <a:latin typeface="Arial" panose="020B0604020202020204" pitchFamily="34" charset="0"/>
                <a:cs typeface="Arial" panose="020B0604020202020204" pitchFamily="34" charset="0"/>
              </a:rPr>
              <a:t>sını</a:t>
            </a:r>
            <a:r>
              <a:rPr lang="tr-TR" dirty="0">
                <a:latin typeface="Arial" panose="020B0604020202020204" pitchFamily="34" charset="0"/>
                <a:cs typeface="Arial" panose="020B0604020202020204" pitchFamily="34" charset="0"/>
              </a:rPr>
              <a:t> paylaşmaktadırlar. </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Kyoto </a:t>
            </a:r>
            <a:r>
              <a:rPr lang="tr-TR" dirty="0" err="1">
                <a:latin typeface="Arial" panose="020B0604020202020204" pitchFamily="34" charset="0"/>
                <a:cs typeface="Arial" panose="020B0604020202020204" pitchFamily="34" charset="0"/>
              </a:rPr>
              <a:t>Protokolü’ün</a:t>
            </a:r>
            <a:r>
              <a:rPr lang="tr-TR" dirty="0">
                <a:latin typeface="Arial" panose="020B0604020202020204" pitchFamily="34" charset="0"/>
                <a:cs typeface="Arial" panose="020B0604020202020204" pitchFamily="34" charset="0"/>
              </a:rPr>
              <a:t> yürürlüğe girebilmesi için, 1990 yılı toplam CO</a:t>
            </a:r>
            <a:r>
              <a:rPr lang="tr-TR" baseline="30000" dirty="0">
                <a:latin typeface="Arial" panose="020B0604020202020204" pitchFamily="34" charset="0"/>
                <a:cs typeface="Arial" panose="020B0604020202020204" pitchFamily="34" charset="0"/>
              </a:rPr>
              <a:t>2 </a:t>
            </a:r>
            <a:r>
              <a:rPr lang="tr-TR" dirty="0" err="1">
                <a:latin typeface="Arial" panose="020B0604020202020204" pitchFamily="34" charset="0"/>
                <a:cs typeface="Arial" panose="020B0604020202020204" pitchFamily="34" charset="0"/>
              </a:rPr>
              <a:t>salımlarının</a:t>
            </a:r>
            <a:r>
              <a:rPr lang="tr-TR" dirty="0">
                <a:latin typeface="Arial" panose="020B0604020202020204" pitchFamily="34" charset="0"/>
                <a:cs typeface="Arial" panose="020B0604020202020204" pitchFamily="34" charset="0"/>
              </a:rPr>
              <a:t> en az % 55'ine tekabül eden </a:t>
            </a:r>
            <a:r>
              <a:rPr lang="tr-TR" dirty="0" smtClean="0">
                <a:latin typeface="Arial" panose="020B0604020202020204" pitchFamily="34" charset="0"/>
                <a:cs typeface="Arial" panose="020B0604020202020204" pitchFamily="34" charset="0"/>
              </a:rPr>
              <a:t>tarafların </a:t>
            </a:r>
            <a:r>
              <a:rPr lang="tr-TR" dirty="0">
                <a:latin typeface="Arial" panose="020B0604020202020204" pitchFamily="34" charset="0"/>
                <a:cs typeface="Arial" panose="020B0604020202020204" pitchFamily="34" charset="0"/>
              </a:rPr>
              <a:t>protokolü onaylaması gerektiğinden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2005 yılında Rusya’nın anlaşmayı imzalamasıyla yeryüzündeki toplam emisyonun %55’i karşılanarak protokol yürürlüğe girmiştir</a:t>
            </a:r>
          </a:p>
        </p:txBody>
      </p:sp>
    </p:spTree>
    <p:extLst>
      <p:ext uri="{BB962C8B-B14F-4D97-AF65-F5344CB8AC3E}">
        <p14:creationId xmlns:p14="http://schemas.microsoft.com/office/powerpoint/2010/main" val="5573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2263" y="452718"/>
            <a:ext cx="11659738" cy="1400530"/>
          </a:xfrm>
        </p:spPr>
        <p:txBody>
          <a:bodyPr/>
          <a:lstStyle/>
          <a:p>
            <a:r>
              <a:rPr lang="tr-TR" sz="4800" dirty="0" smtClean="0">
                <a:latin typeface="Arial" panose="020B0604020202020204" pitchFamily="34" charset="0"/>
                <a:cs typeface="Arial" panose="020B0604020202020204" pitchFamily="34" charset="0"/>
              </a:rPr>
              <a:t>SERA GAZLARININ ARTIŞ SEBEPLERİ</a:t>
            </a:r>
            <a:endParaRPr lang="tr-TR" sz="4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Fosil yakıtların </a:t>
            </a:r>
            <a:r>
              <a:rPr lang="tr-TR" dirty="0" smtClean="0">
                <a:latin typeface="Arial" panose="020B0604020202020204" pitchFamily="34" charset="0"/>
                <a:cs typeface="Arial" panose="020B0604020202020204" pitchFamily="34" charset="0"/>
              </a:rPr>
              <a:t>yakılması</a:t>
            </a:r>
          </a:p>
          <a:p>
            <a:r>
              <a:rPr lang="tr-TR" dirty="0" smtClean="0">
                <a:latin typeface="Arial" panose="020B0604020202020204" pitchFamily="34" charset="0"/>
                <a:cs typeface="Arial" panose="020B0604020202020204" pitchFamily="34" charset="0"/>
              </a:rPr>
              <a:t>Ormansızlaşma</a:t>
            </a:r>
          </a:p>
          <a:p>
            <a:r>
              <a:rPr lang="tr-TR" dirty="0">
                <a:latin typeface="Arial" panose="020B0604020202020204" pitchFamily="34" charset="0"/>
                <a:cs typeface="Arial" panose="020B0604020202020204" pitchFamily="34" charset="0"/>
              </a:rPr>
              <a:t>A</a:t>
            </a:r>
            <a:r>
              <a:rPr lang="tr-TR" dirty="0" smtClean="0">
                <a:latin typeface="Arial" panose="020B0604020202020204" pitchFamily="34" charset="0"/>
                <a:cs typeface="Arial" panose="020B0604020202020204" pitchFamily="34" charset="0"/>
              </a:rPr>
              <a:t>razi </a:t>
            </a:r>
            <a:r>
              <a:rPr lang="tr-TR" dirty="0">
                <a:latin typeface="Arial" panose="020B0604020202020204" pitchFamily="34" charset="0"/>
                <a:cs typeface="Arial" panose="020B0604020202020204" pitchFamily="34" charset="0"/>
              </a:rPr>
              <a:t>kullanımı </a:t>
            </a:r>
            <a:r>
              <a:rPr lang="tr-TR" dirty="0" smtClean="0">
                <a:latin typeface="Arial" panose="020B0604020202020204" pitchFamily="34" charset="0"/>
                <a:cs typeface="Arial" panose="020B0604020202020204" pitchFamily="34" charset="0"/>
              </a:rPr>
              <a:t>değişiklikleri</a:t>
            </a:r>
          </a:p>
          <a:p>
            <a:r>
              <a:rPr lang="tr-TR" dirty="0">
                <a:latin typeface="Arial" panose="020B0604020202020204" pitchFamily="34" charset="0"/>
                <a:cs typeface="Arial" panose="020B0604020202020204" pitchFamily="34" charset="0"/>
              </a:rPr>
              <a:t>Ç</a:t>
            </a:r>
            <a:r>
              <a:rPr lang="tr-TR" dirty="0" smtClean="0">
                <a:latin typeface="Arial" panose="020B0604020202020204" pitchFamily="34" charset="0"/>
                <a:cs typeface="Arial" panose="020B0604020202020204" pitchFamily="34" charset="0"/>
              </a:rPr>
              <a:t>imento </a:t>
            </a:r>
            <a:r>
              <a:rPr lang="tr-TR" dirty="0">
                <a:latin typeface="Arial" panose="020B0604020202020204" pitchFamily="34" charset="0"/>
                <a:cs typeface="Arial" panose="020B0604020202020204" pitchFamily="34" charset="0"/>
              </a:rPr>
              <a:t>üretimi</a:t>
            </a:r>
          </a:p>
          <a:p>
            <a:r>
              <a:rPr lang="tr-TR" dirty="0">
                <a:latin typeface="Arial" panose="020B0604020202020204" pitchFamily="34" charset="0"/>
                <a:cs typeface="Arial" panose="020B0604020202020204" pitchFamily="34" charset="0"/>
              </a:rPr>
              <a:t>S</a:t>
            </a:r>
            <a:r>
              <a:rPr lang="tr-TR" dirty="0" smtClean="0">
                <a:latin typeface="Arial" panose="020B0604020202020204" pitchFamily="34" charset="0"/>
                <a:cs typeface="Arial" panose="020B0604020202020204" pitchFamily="34" charset="0"/>
              </a:rPr>
              <a:t>anayi süreçleri</a:t>
            </a:r>
          </a:p>
          <a:p>
            <a:r>
              <a:rPr lang="tr-TR" dirty="0" smtClean="0">
                <a:latin typeface="Arial" panose="020B0604020202020204" pitchFamily="34" charset="0"/>
                <a:cs typeface="Arial" panose="020B0604020202020204" pitchFamily="34" charset="0"/>
              </a:rPr>
              <a:t>Şehirleşme</a:t>
            </a:r>
          </a:p>
          <a:p>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465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KYOTO PROTOKOLÜ</a:t>
            </a:r>
            <a:endParaRPr lang="tr-TR" sz="5400" dirty="0"/>
          </a:p>
        </p:txBody>
      </p:sp>
      <p:sp>
        <p:nvSpPr>
          <p:cNvPr id="3" name="İçerik Yer Tutucusu 2"/>
          <p:cNvSpPr>
            <a:spLocks noGrp="1"/>
          </p:cNvSpPr>
          <p:nvPr>
            <p:ph idx="1"/>
          </p:nvPr>
        </p:nvSpPr>
        <p:spPr/>
        <p:txBody>
          <a:bodyPr>
            <a:normAutofit lnSpcReduction="10000"/>
          </a:bodyPr>
          <a:lstStyle/>
          <a:p>
            <a:r>
              <a:rPr lang="tr-TR" dirty="0">
                <a:latin typeface="Arial" panose="020B0604020202020204" pitchFamily="34" charset="0"/>
                <a:cs typeface="Arial" panose="020B0604020202020204" pitchFamily="34" charset="0"/>
              </a:rPr>
              <a:t>Kyoto Protokolü şu anda yeryüzündeki 160 ülkeyi ve </a:t>
            </a:r>
            <a:r>
              <a:rPr lang="tr-TR" dirty="0">
                <a:latin typeface="Arial" panose="020B0604020202020204" pitchFamily="34" charset="0"/>
                <a:cs typeface="Arial" panose="020B0604020202020204" pitchFamily="34" charset="0"/>
                <a:hlinkClick r:id="rId2" tooltip="Sera gazı"/>
              </a:rPr>
              <a:t>sera gazı</a:t>
            </a:r>
            <a:r>
              <a:rPr lang="tr-TR" dirty="0">
                <a:latin typeface="Arial" panose="020B0604020202020204" pitchFamily="34" charset="0"/>
                <a:cs typeface="Arial" panose="020B0604020202020204" pitchFamily="34" charset="0"/>
              </a:rPr>
              <a:t> salınımlarının %55'inden fazlasını kapsamaktadır. Kyoto Protokolü ile devreye girecek önlemler, pahalı yatırımlar gerektirmektedir. Sözleşmeye göre;</a:t>
            </a:r>
          </a:p>
          <a:p>
            <a:r>
              <a:rPr lang="tr-TR" dirty="0">
                <a:latin typeface="Arial" panose="020B0604020202020204" pitchFamily="34" charset="0"/>
                <a:cs typeface="Arial" panose="020B0604020202020204" pitchFamily="34" charset="0"/>
              </a:rPr>
              <a:t>Atmosfere salınan sera gazı miktarı %5'e çekilecek,</a:t>
            </a:r>
          </a:p>
          <a:p>
            <a:r>
              <a:rPr lang="tr-TR" dirty="0">
                <a:latin typeface="Arial" panose="020B0604020202020204" pitchFamily="34" charset="0"/>
                <a:cs typeface="Arial" panose="020B0604020202020204" pitchFamily="34" charset="0"/>
              </a:rPr>
              <a:t>Endüstriden, motorlu taşıtlardan, ısıtmadan kaynaklanan sera gazı miktarını azaltmaya yönelik mevzuat yeniden düzenlenecek,</a:t>
            </a:r>
          </a:p>
          <a:p>
            <a:r>
              <a:rPr lang="tr-TR" dirty="0">
                <a:latin typeface="Arial" panose="020B0604020202020204" pitchFamily="34" charset="0"/>
                <a:cs typeface="Arial" panose="020B0604020202020204" pitchFamily="34" charset="0"/>
              </a:rPr>
              <a:t>Daha az enerji ile ısınma, daha az enerji tüketen araçlarla uzun yol alma, daha az enerji tüketen teknoloji sistemlerini endüstriye yerleştirme sağlanacak, ulaşımda, çöp depolamada çevrecilik temel ilke olacak,</a:t>
            </a:r>
          </a:p>
          <a:p>
            <a:r>
              <a:rPr lang="tr-TR" dirty="0">
                <a:latin typeface="Arial" panose="020B0604020202020204" pitchFamily="34" charset="0"/>
                <a:cs typeface="Arial" panose="020B0604020202020204" pitchFamily="34" charset="0"/>
              </a:rPr>
              <a:t>Atmosfere bırakılan metan ve karbon dioksit oranının düşürülmesi için alternatif enerji kaynaklarına </a:t>
            </a:r>
            <a:r>
              <a:rPr lang="tr-TR" dirty="0" err="1" smtClean="0">
                <a:latin typeface="Arial" panose="020B0604020202020204" pitchFamily="34" charset="0"/>
                <a:cs typeface="Arial" panose="020B0604020202020204" pitchFamily="34" charset="0"/>
              </a:rPr>
              <a:t>yönelinecek</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69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KYOTO PROTOKOLÜ</a:t>
            </a:r>
            <a:endParaRPr lang="tr-TR" sz="5400" dirty="0"/>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Fosil yakıtlar yerine örneğin </a:t>
            </a:r>
            <a:r>
              <a:rPr lang="tr-TR" dirty="0" err="1">
                <a:latin typeface="Arial" panose="020B0604020202020204" pitchFamily="34" charset="0"/>
                <a:cs typeface="Arial" panose="020B0604020202020204" pitchFamily="34" charset="0"/>
              </a:rPr>
              <a:t>bio</a:t>
            </a:r>
            <a:r>
              <a:rPr lang="tr-TR" dirty="0">
                <a:latin typeface="Arial" panose="020B0604020202020204" pitchFamily="34" charset="0"/>
                <a:cs typeface="Arial" panose="020B0604020202020204" pitchFamily="34" charset="0"/>
              </a:rPr>
              <a:t> dizel yakıt kullanılacak,</a:t>
            </a:r>
          </a:p>
          <a:p>
            <a:r>
              <a:rPr lang="tr-TR" dirty="0">
                <a:latin typeface="Arial" panose="020B0604020202020204" pitchFamily="34" charset="0"/>
                <a:cs typeface="Arial" panose="020B0604020202020204" pitchFamily="34" charset="0"/>
              </a:rPr>
              <a:t>Çimento, demir-çelik ve kireç fabrikaları gibi yüksek enerji tüketen işletmelerde atık işlemleri yeniden düzenlenecek,</a:t>
            </a:r>
          </a:p>
          <a:p>
            <a:r>
              <a:rPr lang="tr-TR" dirty="0">
                <a:latin typeface="Arial" panose="020B0604020202020204" pitchFamily="34" charset="0"/>
                <a:cs typeface="Arial" panose="020B0604020202020204" pitchFamily="34" charset="0"/>
              </a:rPr>
              <a:t>Termik santrallerde daha az karbon çıkartan sistemler, teknolojiler devreye sokulacak,</a:t>
            </a:r>
          </a:p>
          <a:p>
            <a:r>
              <a:rPr lang="tr-TR" dirty="0">
                <a:latin typeface="Arial" panose="020B0604020202020204" pitchFamily="34" charset="0"/>
                <a:cs typeface="Arial" panose="020B0604020202020204" pitchFamily="34" charset="0"/>
              </a:rPr>
              <a:t>Güneş enerjisinin önü açılacak, nükleer enerjide karbon sıfır olduğu için dünyada bu enerji ön plana çıkarılacak,</a:t>
            </a:r>
          </a:p>
          <a:p>
            <a:r>
              <a:rPr lang="tr-TR" dirty="0">
                <a:latin typeface="Arial" panose="020B0604020202020204" pitchFamily="34" charset="0"/>
                <a:cs typeface="Arial" panose="020B0604020202020204" pitchFamily="34" charset="0"/>
              </a:rPr>
              <a:t>Fazla yakıt tüketen ve fazla karbon üretenden daha fazla vergi </a:t>
            </a:r>
            <a:r>
              <a:rPr lang="tr-TR" dirty="0" smtClean="0">
                <a:latin typeface="Arial" panose="020B0604020202020204" pitchFamily="34" charset="0"/>
                <a:cs typeface="Arial" panose="020B0604020202020204" pitchFamily="34" charset="0"/>
              </a:rPr>
              <a:t>alınacaktır</a:t>
            </a:r>
            <a:endParaRPr 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69375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a:latin typeface="Arial" panose="020B0604020202020204" pitchFamily="34" charset="0"/>
                <a:cs typeface="Arial" panose="020B0604020202020204" pitchFamily="34" charset="0"/>
              </a:rPr>
              <a:t>KYOTO PROTOKOLÜ</a:t>
            </a:r>
            <a:endParaRPr lang="tr-TR" sz="5400" dirty="0"/>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Türkiye'nin, Kyoto Protokolüne katılmasının uygun bulunduğuna ilişkin kanun tasarısı 05.02.2009 tarihinde, TBMM Genel Kurulunda kabul edilerek yasalaştı</a:t>
            </a:r>
            <a:r>
              <a:rPr lang="tr-TR"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2654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3466" y="2786485"/>
            <a:ext cx="9404723" cy="1400530"/>
          </a:xfrm>
        </p:spPr>
        <p:txBody>
          <a:bodyPr/>
          <a:lstStyle/>
          <a:p>
            <a:r>
              <a:rPr lang="tr-TR" sz="5400" dirty="0" smtClean="0">
                <a:latin typeface="Arial" panose="020B0604020202020204" pitchFamily="34" charset="0"/>
                <a:cs typeface="Arial" panose="020B0604020202020204" pitchFamily="34" charset="0"/>
              </a:rPr>
              <a:t>NELER YAPABİLİRİZ</a:t>
            </a:r>
            <a:endParaRPr lang="tr-T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87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783" y="5229433"/>
            <a:ext cx="9404723" cy="1400530"/>
          </a:xfrm>
        </p:spPr>
        <p:txBody>
          <a:bodyPr/>
          <a:lstStyle/>
          <a:p>
            <a:r>
              <a:rPr lang="tr-TR" dirty="0">
                <a:latin typeface="Arial" panose="020B0604020202020204" pitchFamily="34" charset="0"/>
                <a:cs typeface="Arial" panose="020B0604020202020204" pitchFamily="34" charset="0"/>
              </a:rPr>
              <a:t>1 ağaç ömrü boyunca yaklaşık 1 ton CO2 emer</a:t>
            </a:r>
            <a:endParaRPr lang="tr-TR" dirty="0"/>
          </a:p>
        </p:txBody>
      </p:sp>
      <p:pic>
        <p:nvPicPr>
          <p:cNvPr id="1026" name="Picture 2" descr="http://www.akcadagguncel.com/d/news/1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0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09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785" y="4492455"/>
            <a:ext cx="11354937" cy="1962935"/>
          </a:xfrm>
        </p:spPr>
        <p:txBody>
          <a:bodyPr/>
          <a:lstStyle/>
          <a:p>
            <a:r>
              <a:rPr lang="tr-TR" sz="3200" dirty="0">
                <a:latin typeface="Arial" panose="020B0604020202020204" pitchFamily="34" charset="0"/>
                <a:cs typeface="Arial" panose="020B0604020202020204" pitchFamily="34" charset="0"/>
              </a:rPr>
              <a:t>Düzgün şişirilmiş lastiklerle </a:t>
            </a:r>
            <a:r>
              <a:rPr lang="tr-TR" sz="3200" dirty="0" err="1">
                <a:latin typeface="Arial" panose="020B0604020202020204" pitchFamily="34" charset="0"/>
                <a:cs typeface="Arial" panose="020B0604020202020204" pitchFamily="34" charset="0"/>
              </a:rPr>
              <a:t>lt</a:t>
            </a:r>
            <a:r>
              <a:rPr lang="tr-TR" sz="3200" dirty="0">
                <a:latin typeface="Arial" panose="020B0604020202020204" pitchFamily="34" charset="0"/>
                <a:cs typeface="Arial" panose="020B0604020202020204" pitchFamily="34" charset="0"/>
              </a:rPr>
              <a:t> başına alınan yol %3 artar. Her 4 </a:t>
            </a:r>
            <a:r>
              <a:rPr lang="tr-TR" sz="3200" dirty="0" err="1">
                <a:latin typeface="Arial" panose="020B0604020202020204" pitchFamily="34" charset="0"/>
                <a:cs typeface="Arial" panose="020B0604020202020204" pitchFamily="34" charset="0"/>
              </a:rPr>
              <a:t>lt</a:t>
            </a:r>
            <a:r>
              <a:rPr lang="tr-TR" sz="3200" dirty="0">
                <a:latin typeface="Arial" panose="020B0604020202020204" pitchFamily="34" charset="0"/>
                <a:cs typeface="Arial" panose="020B0604020202020204" pitchFamily="34" charset="0"/>
              </a:rPr>
              <a:t> benzin tasarrufu 10 kg CO2’i doğadan uzak tutar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pic>
        <p:nvPicPr>
          <p:cNvPr id="4098" name="Picture 2" descr="http://haberand.com/video_dosya/tumbnail/b/old/canakkale-de-otomobillerin-lastikleri-kesildi-18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3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43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326" y="4628933"/>
            <a:ext cx="11664170" cy="1400530"/>
          </a:xfrm>
        </p:spPr>
        <p:txBody>
          <a:bodyPr/>
          <a:lstStyle/>
          <a:p>
            <a:r>
              <a:rPr lang="tr-TR" sz="3200" dirty="0">
                <a:latin typeface="Arial" panose="020B0604020202020204" pitchFamily="34" charset="0"/>
                <a:cs typeface="Arial" panose="020B0604020202020204" pitchFamily="34" charset="0"/>
              </a:rPr>
              <a:t>Toplu taşıma araçlarını kullanmak. Araç kullanılmayan her 2 km için 0.75 kg CO2 tasarrufu sağlanır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pic>
        <p:nvPicPr>
          <p:cNvPr id="5122" name="Picture 2" descr="https://encrypted-tbn0.gstatic.com/images?q=tbn:ANd9GcQoGRur607NzzHrXD_e4X7o1R-Tq2vzq9M7LvCr9kJCdLbgBWz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428097" cy="43945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gcube.milliyet.com.tr/Detail/2013/10/22/metrobuste-rahat-yolculuk-icin-6-yontem-metrobus-yolculuk-kalabalik-1391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097" y="-27296"/>
            <a:ext cx="5763904" cy="442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773" y="4738114"/>
            <a:ext cx="11928143" cy="1400530"/>
          </a:xfrm>
        </p:spPr>
        <p:txBody>
          <a:bodyPr/>
          <a:lstStyle/>
          <a:p>
            <a:r>
              <a:rPr lang="tr-TR" dirty="0">
                <a:latin typeface="Arial" panose="020B0604020202020204" pitchFamily="34" charset="0"/>
                <a:cs typeface="Arial" panose="020B0604020202020204" pitchFamily="34" charset="0"/>
              </a:rPr>
              <a:t>Elektronik cihazlar yılda 450 kg CO2 salınımına neden olur</a:t>
            </a:r>
            <a:br>
              <a:rPr lang="tr-TR" dirty="0">
                <a:latin typeface="Arial" panose="020B0604020202020204" pitchFamily="34" charset="0"/>
                <a:cs typeface="Arial" panose="020B0604020202020204" pitchFamily="34" charset="0"/>
              </a:rPr>
            </a:br>
            <a:endParaRPr lang="tr-TR" dirty="0"/>
          </a:p>
        </p:txBody>
      </p:sp>
      <p:pic>
        <p:nvPicPr>
          <p:cNvPr id="6146" name="Picture 2" descr="http://ilkissigorta.com/imagestore/sigortacikobi-net/sayfaresim/sayfa-201p581zt5lgutljpz2sagdub8nahm61lhat10izeksdnu7q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5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22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4997423"/>
            <a:ext cx="10849969" cy="1400530"/>
          </a:xfrm>
        </p:spPr>
        <p:txBody>
          <a:bodyPr/>
          <a:lstStyle/>
          <a:p>
            <a:r>
              <a:rPr lang="tr-TR" dirty="0">
                <a:latin typeface="Arial" panose="020B0604020202020204" pitchFamily="34" charset="0"/>
                <a:cs typeface="Arial" panose="020B0604020202020204" pitchFamily="34" charset="0"/>
              </a:rPr>
              <a:t>Suyu ısıtmak çok fazla enerji gerektirir. Daha az sıcak su kullanmak gerekir</a:t>
            </a:r>
            <a:br>
              <a:rPr lang="tr-TR" dirty="0">
                <a:latin typeface="Arial" panose="020B0604020202020204" pitchFamily="34" charset="0"/>
                <a:cs typeface="Arial" panose="020B0604020202020204" pitchFamily="34" charset="0"/>
              </a:rPr>
            </a:br>
            <a:endParaRPr lang="tr-TR" dirty="0"/>
          </a:p>
        </p:txBody>
      </p:sp>
      <p:pic>
        <p:nvPicPr>
          <p:cNvPr id="7170" name="Picture 2" descr="http://i00.i.aliimg.com/wsphoto/v0/1337210332_1/Free-shipping-simmons-the-hot-type-electric-heating-faucet-heated-electric-water-heater-shower-swan-faucets.jpg_220x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3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97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261" y="4942831"/>
            <a:ext cx="9404723" cy="1400530"/>
          </a:xfrm>
        </p:spPr>
        <p:txBody>
          <a:bodyPr/>
          <a:lstStyle/>
          <a:p>
            <a:r>
              <a:rPr lang="tr-TR" dirty="0">
                <a:latin typeface="Arial" panose="020B0604020202020204" pitchFamily="34" charset="0"/>
                <a:cs typeface="Arial" panose="020B0604020202020204" pitchFamily="34" charset="0"/>
              </a:rPr>
              <a:t>Çamaşırları doğal ortamda kurutma</a:t>
            </a:r>
            <a:br>
              <a:rPr lang="tr-TR" dirty="0">
                <a:latin typeface="Arial" panose="020B0604020202020204" pitchFamily="34" charset="0"/>
                <a:cs typeface="Arial" panose="020B0604020202020204" pitchFamily="34" charset="0"/>
              </a:rPr>
            </a:br>
            <a:endParaRPr lang="tr-TR" dirty="0"/>
          </a:p>
        </p:txBody>
      </p:sp>
      <p:pic>
        <p:nvPicPr>
          <p:cNvPr id="8194" name="Picture 2" descr="http://www.yapimarkette.com/class/INNOVAEditor/assets/YILTEM/Tem-yt007_Camasir_kurutma_askili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73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4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SERA GAZLARI</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Sera gazlarının en önemlisi karbondioksittir</a:t>
            </a:r>
          </a:p>
          <a:p>
            <a:r>
              <a:rPr lang="tr-TR" dirty="0" smtClean="0">
                <a:latin typeface="Arial" panose="020B0604020202020204" pitchFamily="34" charset="0"/>
                <a:cs typeface="Arial" panose="020B0604020202020204" pitchFamily="34" charset="0"/>
              </a:rPr>
              <a:t>CO2, yeryüzü bitki örtüsü başta olmak üzere birçok faktörün etkisiyle denge halindeyken, fosil yakıt tüketiminin artması (ısınma, ulaşım ve endüstri) ve ormanların yakıp kesilmesi sonucu bu denge bozulmaktadır</a:t>
            </a:r>
          </a:p>
          <a:p>
            <a:r>
              <a:rPr lang="tr-TR" dirty="0" smtClean="0">
                <a:latin typeface="Arial" panose="020B0604020202020204" pitchFamily="34" charset="0"/>
                <a:cs typeface="Arial" panose="020B0604020202020204" pitchFamily="34" charset="0"/>
              </a:rPr>
              <a:t>Kutuplardaki donmuş olan kara parçalarının çözülmesi de metan gazı salınımına yol açmaktadır</a:t>
            </a:r>
          </a:p>
          <a:p>
            <a:endParaRPr lang="tr-TR" dirty="0" smtClean="0"/>
          </a:p>
        </p:txBody>
      </p:sp>
    </p:spTree>
    <p:extLst>
      <p:ext uri="{BB962C8B-B14F-4D97-AF65-F5344CB8AC3E}">
        <p14:creationId xmlns:p14="http://schemas.microsoft.com/office/powerpoint/2010/main" val="4275685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4475" y="4888241"/>
            <a:ext cx="9404723" cy="1400530"/>
          </a:xfrm>
        </p:spPr>
        <p:txBody>
          <a:bodyPr/>
          <a:lstStyle/>
          <a:p>
            <a:r>
              <a:rPr lang="tr-TR" dirty="0">
                <a:latin typeface="Arial" panose="020B0604020202020204" pitchFamily="34" charset="0"/>
                <a:cs typeface="Arial" panose="020B0604020202020204" pitchFamily="34" charset="0"/>
              </a:rPr>
              <a:t>Tasarruf ampulü ile yılda 75 kg CO2 tasarrufu</a:t>
            </a:r>
            <a:endParaRPr lang="tr-TR" dirty="0"/>
          </a:p>
        </p:txBody>
      </p:sp>
      <p:pic>
        <p:nvPicPr>
          <p:cNvPr id="9222" name="Picture 6" descr="http://www.tasarrufu.com/wp-content/uploads/2009/09/enerji_tasarruflu_ampu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88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9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216" y="5229435"/>
            <a:ext cx="11377567" cy="1400530"/>
          </a:xfrm>
        </p:spPr>
        <p:txBody>
          <a:bodyPr/>
          <a:lstStyle/>
          <a:p>
            <a:r>
              <a:rPr lang="tr-TR" sz="3200" dirty="0" smtClean="0">
                <a:latin typeface="Arial" panose="020B0604020202020204" pitchFamily="34" charset="0"/>
                <a:cs typeface="Arial" panose="020B0604020202020204" pitchFamily="34" charset="0"/>
              </a:rPr>
              <a:t>Geri dönüşüme katkıda bulunun. Evden çıkan çöplerin sadece yarısını geri dönüştürerek yılda 1200 kg CO2 tasarrufu</a:t>
            </a:r>
            <a:endParaRPr lang="tr-TR" sz="3200" dirty="0">
              <a:latin typeface="Arial" panose="020B0604020202020204" pitchFamily="34" charset="0"/>
              <a:cs typeface="Arial" panose="020B0604020202020204" pitchFamily="34" charset="0"/>
            </a:endParaRPr>
          </a:p>
        </p:txBody>
      </p:sp>
      <p:pic>
        <p:nvPicPr>
          <p:cNvPr id="1026" name="Picture 2" descr="http://1.bp.blogspot.com/-kvl_EOGKV-k/UBVGQuvKwJI/AAAAAAAACa4/oDPFr0yOaNw/s1600/Geri+d%C3%B6n%C3%BC%C5%9F%C3%BCm+faydalar%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1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4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panose="020B0604020202020204" pitchFamily="34" charset="0"/>
                <a:cs typeface="Arial" panose="020B0604020202020204" pitchFamily="34" charset="0"/>
              </a:rPr>
              <a:t>HALK SAĞLIĞI OLARAK ÖNLEMLER</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r>
              <a:rPr lang="tr-TR" dirty="0" smtClean="0">
                <a:latin typeface="Arial" panose="020B0604020202020204" pitchFamily="34" charset="0"/>
                <a:cs typeface="Arial" panose="020B0604020202020204" pitchFamily="34" charset="0"/>
              </a:rPr>
              <a:t>Güvenli güneşlenmeye yönelik mesajlar</a:t>
            </a:r>
          </a:p>
          <a:p>
            <a:r>
              <a:rPr lang="tr-TR" dirty="0" smtClean="0">
                <a:latin typeface="Arial" panose="020B0604020202020204" pitchFamily="34" charset="0"/>
                <a:cs typeface="Arial" panose="020B0604020202020204" pitchFamily="34" charset="0"/>
              </a:rPr>
              <a:t>Koruyucu giyecekler</a:t>
            </a:r>
          </a:p>
          <a:p>
            <a:r>
              <a:rPr lang="tr-TR" dirty="0" smtClean="0">
                <a:latin typeface="Arial" panose="020B0604020202020204" pitchFamily="34" charset="0"/>
                <a:cs typeface="Arial" panose="020B0604020202020204" pitchFamily="34" charset="0"/>
              </a:rPr>
              <a:t>Davranış değişikliğine yönelik sağlık eğitimi</a:t>
            </a:r>
          </a:p>
          <a:p>
            <a:r>
              <a:rPr lang="tr-TR" dirty="0" smtClean="0">
                <a:latin typeface="Arial" panose="020B0604020202020204" pitchFamily="34" charset="0"/>
                <a:cs typeface="Arial" panose="020B0604020202020204" pitchFamily="34" charset="0"/>
              </a:rPr>
              <a:t>Afet plan ve hazırlığı</a:t>
            </a:r>
          </a:p>
          <a:p>
            <a:r>
              <a:rPr lang="tr-TR" dirty="0" smtClean="0">
                <a:latin typeface="Arial" panose="020B0604020202020204" pitchFamily="34" charset="0"/>
                <a:cs typeface="Arial" panose="020B0604020202020204" pitchFamily="34" charset="0"/>
              </a:rPr>
              <a:t>Göçmenlerin sağlık bakımı</a:t>
            </a:r>
          </a:p>
          <a:p>
            <a:r>
              <a:rPr lang="tr-TR" dirty="0" smtClean="0">
                <a:latin typeface="Arial" panose="020B0604020202020204" pitchFamily="34" charset="0"/>
                <a:cs typeface="Arial" panose="020B0604020202020204" pitchFamily="34" charset="0"/>
              </a:rPr>
              <a:t>Gıda ve beslenme politikaları</a:t>
            </a:r>
          </a:p>
          <a:p>
            <a:r>
              <a:rPr lang="tr-TR" dirty="0" smtClean="0">
                <a:latin typeface="Arial" panose="020B0604020202020204" pitchFamily="34" charset="0"/>
                <a:cs typeface="Arial" panose="020B0604020202020204" pitchFamily="34" charset="0"/>
              </a:rPr>
              <a:t>Nüfus-sağlık araştırmaları</a:t>
            </a:r>
          </a:p>
          <a:p>
            <a:r>
              <a:rPr lang="tr-TR" dirty="0" smtClean="0">
                <a:latin typeface="Arial" panose="020B0604020202020204" pitchFamily="34" charset="0"/>
                <a:cs typeface="Arial" panose="020B0604020202020204" pitchFamily="34" charset="0"/>
              </a:rPr>
              <a:t>Çevre sağlığı araştırmaları</a:t>
            </a:r>
          </a:p>
          <a:p>
            <a:r>
              <a:rPr lang="tr-TR" dirty="0" smtClean="0">
                <a:latin typeface="Arial" panose="020B0604020202020204" pitchFamily="34" charset="0"/>
                <a:cs typeface="Arial" panose="020B0604020202020204" pitchFamily="34" charset="0"/>
              </a:rPr>
              <a:t>UV riski ile ilgili risk değerlendirmeleri</a:t>
            </a:r>
          </a:p>
          <a:p>
            <a:r>
              <a:rPr lang="tr-TR" dirty="0" smtClean="0">
                <a:latin typeface="Arial" panose="020B0604020202020204" pitchFamily="34" charset="0"/>
                <a:cs typeface="Arial" panose="020B0604020202020204" pitchFamily="34" charset="0"/>
              </a:rPr>
              <a:t>UV süzücü güneş gözlükleri ile ilgili kontrollü araştırmalar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598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9117" y="2961564"/>
            <a:ext cx="9826388" cy="1323439"/>
          </a:xfrm>
          <a:prstGeom prst="rect">
            <a:avLst/>
          </a:prstGeom>
          <a:noFill/>
        </p:spPr>
        <p:txBody>
          <a:bodyPr wrap="square" lIns="91440" tIns="45720" rIns="91440" bIns="45720">
            <a:spAutoFit/>
          </a:bodyPr>
          <a:lstStyle/>
          <a:p>
            <a:pPr algn="ctr"/>
            <a:r>
              <a:rPr lang="tr-T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Teşekkürler…</a:t>
            </a:r>
            <a:endParaRPr lang="tr-T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8247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SERA GAZLARI</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İnsan kaynaklı sera gazlarının en önemlisi CO2</a:t>
            </a:r>
          </a:p>
          <a:p>
            <a:r>
              <a:rPr lang="tr-TR" dirty="0" smtClean="0">
                <a:latin typeface="Arial" panose="020B0604020202020204" pitchFamily="34" charset="0"/>
                <a:cs typeface="Arial" panose="020B0604020202020204" pitchFamily="34" charset="0"/>
              </a:rPr>
              <a:t>1970-2004 arasında CO2 salınımı %80 artmıştır</a:t>
            </a:r>
          </a:p>
          <a:p>
            <a:r>
              <a:rPr lang="tr-TR" dirty="0" smtClean="0">
                <a:latin typeface="Arial" panose="020B0604020202020204" pitchFamily="34" charset="0"/>
                <a:cs typeface="Arial" panose="020B0604020202020204" pitchFamily="34" charset="0"/>
              </a:rPr>
              <a:t>Ulaşım, endüstriyel gelişim ve taşıma</a:t>
            </a:r>
          </a:p>
        </p:txBody>
      </p:sp>
    </p:spTree>
    <p:extLst>
      <p:ext uri="{BB962C8B-B14F-4D97-AF65-F5344CB8AC3E}">
        <p14:creationId xmlns:p14="http://schemas.microsoft.com/office/powerpoint/2010/main" val="98613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KÜRESEL ISINMA</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Küresel </a:t>
            </a:r>
            <a:r>
              <a:rPr lang="tr-TR" dirty="0" smtClean="0">
                <a:latin typeface="Arial" panose="020B0604020202020204" pitchFamily="34" charset="0"/>
                <a:cs typeface="Arial" panose="020B0604020202020204" pitchFamily="34" charset="0"/>
              </a:rPr>
              <a:t>yüzey sıcaklıklarında </a:t>
            </a:r>
            <a:r>
              <a:rPr lang="tr-TR" dirty="0">
                <a:latin typeface="Arial" panose="020B0604020202020204" pitchFamily="34" charset="0"/>
                <a:cs typeface="Arial" panose="020B0604020202020204" pitchFamily="34" charset="0"/>
              </a:rPr>
              <a:t>19. yüzyılın sonlarında </a:t>
            </a:r>
            <a:r>
              <a:rPr lang="tr-TR" dirty="0" smtClean="0">
                <a:latin typeface="Arial" panose="020B0604020202020204" pitchFamily="34" charset="0"/>
                <a:cs typeface="Arial" panose="020B0604020202020204" pitchFamily="34" charset="0"/>
              </a:rPr>
              <a:t>başlayan </a:t>
            </a:r>
            <a:r>
              <a:rPr lang="tr-TR" dirty="0">
                <a:latin typeface="Arial" panose="020B0604020202020204" pitchFamily="34" charset="0"/>
                <a:cs typeface="Arial" panose="020B0604020202020204" pitchFamily="34" charset="0"/>
              </a:rPr>
              <a:t>ısınma, 1980’li yıllardan sonra daha </a:t>
            </a:r>
            <a:r>
              <a:rPr lang="tr-TR" dirty="0" smtClean="0">
                <a:latin typeface="Arial" panose="020B0604020202020204" pitchFamily="34" charset="0"/>
                <a:cs typeface="Arial" panose="020B0604020202020204" pitchFamily="34" charset="0"/>
              </a:rPr>
              <a:t>da belirginleşerek</a:t>
            </a:r>
            <a:r>
              <a:rPr lang="tr-TR" dirty="0">
                <a:latin typeface="Arial" panose="020B0604020202020204" pitchFamily="34" charset="0"/>
                <a:cs typeface="Arial" panose="020B0604020202020204" pitchFamily="34" charset="0"/>
              </a:rPr>
              <a:t>, hemen her yıl bir önceki yıla göre daha sıcak </a:t>
            </a:r>
            <a:r>
              <a:rPr lang="tr-TR" dirty="0" smtClean="0">
                <a:latin typeface="Arial" panose="020B0604020202020204" pitchFamily="34" charset="0"/>
                <a:cs typeface="Arial" panose="020B0604020202020204" pitchFamily="34" charset="0"/>
              </a:rPr>
              <a:t>olmaktadır</a:t>
            </a:r>
          </a:p>
          <a:p>
            <a:r>
              <a:rPr lang="tr-TR" dirty="0" smtClean="0">
                <a:latin typeface="Arial" panose="020B0604020202020204" pitchFamily="34" charset="0"/>
                <a:cs typeface="Arial" panose="020B0604020202020204" pitchFamily="34" charset="0"/>
              </a:rPr>
              <a:t>Yüksek </a:t>
            </a:r>
            <a:r>
              <a:rPr lang="tr-TR" dirty="0">
                <a:latin typeface="Arial" panose="020B0604020202020204" pitchFamily="34" charset="0"/>
                <a:cs typeface="Arial" panose="020B0604020202020204" pitchFamily="34" charset="0"/>
              </a:rPr>
              <a:t>sıcaklık rekorunun en sonuncusu 1998 yılında </a:t>
            </a:r>
            <a:r>
              <a:rPr lang="tr-TR" dirty="0" smtClean="0">
                <a:latin typeface="Arial" panose="020B0604020202020204" pitchFamily="34" charset="0"/>
                <a:cs typeface="Arial" panose="020B0604020202020204" pitchFamily="34" charset="0"/>
              </a:rPr>
              <a:t>kırılmıştır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1998</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hem küresel </a:t>
            </a:r>
            <a:r>
              <a:rPr lang="tr-TR" dirty="0">
                <a:latin typeface="Arial" panose="020B0604020202020204" pitchFamily="34" charset="0"/>
                <a:cs typeface="Arial" panose="020B0604020202020204" pitchFamily="34" charset="0"/>
              </a:rPr>
              <a:t>ortalama hem de kuzey ve güney yarımkürelerin ortalamaları açısından, 1860 yılından </a:t>
            </a:r>
            <a:r>
              <a:rPr lang="tr-TR" dirty="0" smtClean="0">
                <a:latin typeface="Arial" panose="020B0604020202020204" pitchFamily="34" charset="0"/>
                <a:cs typeface="Arial" panose="020B0604020202020204" pitchFamily="34" charset="0"/>
              </a:rPr>
              <a:t>beri </a:t>
            </a:r>
            <a:r>
              <a:rPr lang="fi-FI" dirty="0" smtClean="0">
                <a:latin typeface="Arial" panose="020B0604020202020204" pitchFamily="34" charset="0"/>
                <a:cs typeface="Arial" panose="020B0604020202020204" pitchFamily="34" charset="0"/>
              </a:rPr>
              <a:t>yasanan </a:t>
            </a:r>
            <a:r>
              <a:rPr lang="fi-FI" dirty="0">
                <a:latin typeface="Arial" panose="020B0604020202020204" pitchFamily="34" charset="0"/>
                <a:cs typeface="Arial" panose="020B0604020202020204" pitchFamily="34" charset="0"/>
              </a:rPr>
              <a:t>en sıcak yıl olmustur</a:t>
            </a:r>
            <a:r>
              <a:rPr lang="fi-FI"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S</a:t>
            </a:r>
            <a:r>
              <a:rPr lang="tr-TR" dirty="0" smtClean="0">
                <a:latin typeface="Arial" panose="020B0604020202020204" pitchFamily="34" charset="0"/>
                <a:cs typeface="Arial" panose="020B0604020202020204" pitchFamily="34" charset="0"/>
              </a:rPr>
              <a:t>on </a:t>
            </a:r>
            <a:r>
              <a:rPr lang="tr-TR" dirty="0">
                <a:latin typeface="Arial" panose="020B0604020202020204" pitchFamily="34" charset="0"/>
                <a:cs typeface="Arial" panose="020B0604020202020204" pitchFamily="34" charset="0"/>
              </a:rPr>
              <a:t>yüzyılda </a:t>
            </a:r>
            <a:r>
              <a:rPr lang="tr-TR" dirty="0" smtClean="0">
                <a:latin typeface="Arial" panose="020B0604020202020204" pitchFamily="34" charset="0"/>
                <a:cs typeface="Arial" panose="020B0604020202020204" pitchFamily="34" charset="0"/>
              </a:rPr>
              <a:t>küresel sıcaklıkta </a:t>
            </a:r>
            <a:r>
              <a:rPr lang="tr-TR" dirty="0">
                <a:latin typeface="Arial" panose="020B0604020202020204" pitchFamily="34" charset="0"/>
                <a:cs typeface="Arial" panose="020B0604020202020204" pitchFamily="34" charset="0"/>
              </a:rPr>
              <a:t>0,8 C°’</a:t>
            </a:r>
            <a:r>
              <a:rPr lang="tr-TR" dirty="0" err="1">
                <a:latin typeface="Arial" panose="020B0604020202020204" pitchFamily="34" charset="0"/>
                <a:cs typeface="Arial" panose="020B0604020202020204" pitchFamily="34" charset="0"/>
              </a:rPr>
              <a:t>lik</a:t>
            </a:r>
            <a:r>
              <a:rPr lang="tr-TR" dirty="0">
                <a:latin typeface="Arial" panose="020B0604020202020204" pitchFamily="34" charset="0"/>
                <a:cs typeface="Arial" panose="020B0604020202020204" pitchFamily="34" charset="0"/>
              </a:rPr>
              <a:t> bir artış olmuştur</a:t>
            </a:r>
            <a:endParaRPr lang="tr-TR" dirty="0" smtClean="0">
              <a:latin typeface="Arial" panose="020B0604020202020204" pitchFamily="34" charset="0"/>
              <a:cs typeface="Arial" panose="020B0604020202020204" pitchFamily="34" charset="0"/>
            </a:endParaRPr>
          </a:p>
          <a:p>
            <a:r>
              <a:rPr lang="tr-TR" altLang="tr-TR" dirty="0">
                <a:latin typeface="Arial" panose="020B0604020202020204" pitchFamily="34" charset="0"/>
                <a:cs typeface="Arial" panose="020B0604020202020204" pitchFamily="34" charset="0"/>
              </a:rPr>
              <a:t>K</a:t>
            </a:r>
            <a:r>
              <a:rPr lang="tr-TR" altLang="tr-TR" dirty="0" smtClean="0">
                <a:latin typeface="Arial" panose="020B0604020202020204" pitchFamily="34" charset="0"/>
                <a:cs typeface="Arial" panose="020B0604020202020204" pitchFamily="34" charset="0"/>
              </a:rPr>
              <a:t>üresel </a:t>
            </a:r>
            <a:r>
              <a:rPr lang="tr-TR" altLang="tr-TR" dirty="0">
                <a:latin typeface="Arial" panose="020B0604020202020204" pitchFamily="34" charset="0"/>
                <a:cs typeface="Arial" panose="020B0604020202020204" pitchFamily="34" charset="0"/>
              </a:rPr>
              <a:t>ortalama yüzey sıcaklıklarında 1990-2100 dönemi için 1.4 ile 5.8 C° arasında bir artış olacağını öngörmektedir</a:t>
            </a:r>
            <a:r>
              <a:rPr lang="tr-TR" altLang="tr-TR" sz="2400" dirty="0">
                <a:latin typeface="Arial" panose="020B0604020202020204" pitchFamily="34" charset="0"/>
                <a:cs typeface="Arial" panose="020B0604020202020204" pitchFamily="34" charset="0"/>
              </a:rPr>
              <a:t>. </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91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latin typeface="Arial" panose="020B0604020202020204" pitchFamily="34" charset="0"/>
                <a:cs typeface="Arial" panose="020B0604020202020204" pitchFamily="34" charset="0"/>
              </a:rPr>
              <a:t>İKLİM DEĞİŞİKLİKLERİ</a:t>
            </a:r>
            <a:endParaRPr lang="tr-TR" sz="5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İ</a:t>
            </a:r>
            <a:r>
              <a:rPr lang="tr-TR" dirty="0" smtClean="0">
                <a:latin typeface="Arial" panose="020B0604020202020204" pitchFamily="34" charset="0"/>
                <a:cs typeface="Arial" panose="020B0604020202020204" pitchFamily="34" charset="0"/>
              </a:rPr>
              <a:t>klim </a:t>
            </a:r>
            <a:r>
              <a:rPr lang="tr-TR" dirty="0">
                <a:latin typeface="Arial" panose="020B0604020202020204" pitchFamily="34" charset="0"/>
                <a:cs typeface="Arial" panose="020B0604020202020204" pitchFamily="34" charset="0"/>
              </a:rPr>
              <a:t>sistemini oluşturan güneş, atmosfer </a:t>
            </a:r>
            <a:r>
              <a:rPr lang="tr-TR" dirty="0" smtClean="0">
                <a:latin typeface="Arial" panose="020B0604020202020204" pitchFamily="34" charset="0"/>
                <a:cs typeface="Arial" panose="020B0604020202020204" pitchFamily="34" charset="0"/>
              </a:rPr>
              <a:t>ve yerküre </a:t>
            </a:r>
            <a:r>
              <a:rPr lang="tr-TR" dirty="0">
                <a:latin typeface="Arial" panose="020B0604020202020204" pitchFamily="34" charset="0"/>
                <a:cs typeface="Arial" panose="020B0604020202020204" pitchFamily="34" charset="0"/>
              </a:rPr>
              <a:t>arasındaki </a:t>
            </a:r>
            <a:r>
              <a:rPr lang="tr-TR" dirty="0" smtClean="0">
                <a:latin typeface="Arial" panose="020B0604020202020204" pitchFamily="34" charset="0"/>
                <a:cs typeface="Arial" panose="020B0604020202020204" pitchFamily="34" charset="0"/>
              </a:rPr>
              <a:t>ilişkilerin bozulması</a:t>
            </a:r>
          </a:p>
          <a:p>
            <a:r>
              <a:rPr lang="tr-TR" dirty="0">
                <a:latin typeface="Arial" panose="020B0604020202020204" pitchFamily="34" charset="0"/>
                <a:cs typeface="Arial" panose="020B0604020202020204" pitchFamily="34" charset="0"/>
              </a:rPr>
              <a:t>Sanayi Devrimine kadar olan süreç </a:t>
            </a:r>
            <a:r>
              <a:rPr lang="tr-TR" dirty="0" smtClean="0">
                <a:latin typeface="Arial" panose="020B0604020202020204" pitchFamily="34" charset="0"/>
                <a:cs typeface="Arial" panose="020B0604020202020204" pitchFamily="34" charset="0"/>
              </a:rPr>
              <a:t>içerisinde olan değişiklikleri doğal nedenlere bağlamak doğrudur</a:t>
            </a:r>
          </a:p>
          <a:p>
            <a:r>
              <a:rPr lang="tr-TR" dirty="0" smtClean="0">
                <a:latin typeface="Arial" panose="020B0604020202020204" pitchFamily="34" charset="0"/>
                <a:cs typeface="Arial" panose="020B0604020202020204" pitchFamily="34" charset="0"/>
              </a:rPr>
              <a:t>Sanayi devrimiyle beraber insan etkisi başlamıştır</a:t>
            </a:r>
          </a:p>
          <a:p>
            <a:endParaRPr lang="tr-TR" dirty="0" smtClean="0">
              <a:latin typeface="Arial" panose="020B0604020202020204" pitchFamily="34" charset="0"/>
              <a:cs typeface="Arial" panose="020B0604020202020204" pitchFamily="34" charset="0"/>
            </a:endParaRPr>
          </a:p>
          <a:p>
            <a:endParaRPr lang="tr-TR" dirty="0" smtClean="0"/>
          </a:p>
          <a:p>
            <a:endParaRPr lang="tr-TR" dirty="0"/>
          </a:p>
        </p:txBody>
      </p:sp>
    </p:spTree>
    <p:extLst>
      <p:ext uri="{BB962C8B-B14F-4D97-AF65-F5344CB8AC3E}">
        <p14:creationId xmlns:p14="http://schemas.microsoft.com/office/powerpoint/2010/main" val="298178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954486" cy="1400530"/>
          </a:xfrm>
        </p:spPr>
        <p:txBody>
          <a:bodyPr/>
          <a:lstStyle/>
          <a:p>
            <a:r>
              <a:rPr lang="tr-TR" dirty="0" smtClean="0">
                <a:latin typeface="Arial" panose="020B0604020202020204" pitchFamily="34" charset="0"/>
                <a:cs typeface="Arial" panose="020B0604020202020204" pitchFamily="34" charset="0"/>
              </a:rPr>
              <a:t>KÜRESEL ISINMANIN OLUŞTURDUĞU İKLİM DEĞİŞİKLİKLERİ</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Buzulların erimesiyle su seviyelerindeki artış</a:t>
            </a:r>
          </a:p>
          <a:p>
            <a:r>
              <a:rPr lang="tr-TR" dirty="0" smtClean="0">
                <a:latin typeface="Arial" panose="020B0604020202020204" pitchFamily="34" charset="0"/>
                <a:cs typeface="Arial" panose="020B0604020202020204" pitchFamily="34" charset="0"/>
              </a:rPr>
              <a:t>Sel </a:t>
            </a:r>
          </a:p>
          <a:p>
            <a:r>
              <a:rPr lang="tr-TR" dirty="0" smtClean="0">
                <a:latin typeface="Arial" panose="020B0604020202020204" pitchFamily="34" charset="0"/>
                <a:cs typeface="Arial" panose="020B0604020202020204" pitchFamily="34" charset="0"/>
              </a:rPr>
              <a:t>Göç </a:t>
            </a:r>
          </a:p>
          <a:p>
            <a:r>
              <a:rPr lang="tr-TR" dirty="0" smtClean="0">
                <a:latin typeface="Arial" panose="020B0604020202020204" pitchFamily="34" charset="0"/>
                <a:cs typeface="Arial" panose="020B0604020202020204" pitchFamily="34" charset="0"/>
              </a:rPr>
              <a:t>Bulaşıcı hastalıklar ve psikiyatrik bozukluklar</a:t>
            </a:r>
          </a:p>
          <a:p>
            <a:r>
              <a:rPr lang="tr-TR" dirty="0" smtClean="0">
                <a:latin typeface="Arial" panose="020B0604020202020204" pitchFamily="34" charset="0"/>
                <a:cs typeface="Arial" panose="020B0604020202020204" pitchFamily="34" charset="0"/>
              </a:rPr>
              <a:t>Canlıların yaşam alanlarının azalması</a:t>
            </a:r>
          </a:p>
          <a:p>
            <a:r>
              <a:rPr lang="tr-TR" dirty="0" smtClean="0">
                <a:latin typeface="Arial" panose="020B0604020202020204" pitchFamily="34" charset="0"/>
                <a:cs typeface="Arial" panose="020B0604020202020204" pitchFamily="34" charset="0"/>
              </a:rPr>
              <a:t>Suyun termal yapısı ve kalitesinde bozulma</a:t>
            </a:r>
          </a:p>
          <a:p>
            <a:r>
              <a:rPr lang="tr-TR" dirty="0" smtClean="0">
                <a:latin typeface="Arial" panose="020B0604020202020204" pitchFamily="34" charset="0"/>
                <a:cs typeface="Arial" panose="020B0604020202020204" pitchFamily="34" charset="0"/>
              </a:rPr>
              <a:t>Kirlilik artışı</a:t>
            </a:r>
          </a:p>
          <a:p>
            <a:r>
              <a:rPr lang="tr-TR" dirty="0" smtClean="0">
                <a:latin typeface="Arial" panose="020B0604020202020204" pitchFamily="34" charset="0"/>
                <a:cs typeface="Arial" panose="020B0604020202020204" pitchFamily="34" charset="0"/>
              </a:rPr>
              <a:t>Yangınlar</a:t>
            </a:r>
          </a:p>
          <a:p>
            <a:r>
              <a:rPr lang="tr-TR" dirty="0" smtClean="0">
                <a:latin typeface="Arial" panose="020B0604020202020204" pitchFamily="34" charset="0"/>
                <a:cs typeface="Arial" panose="020B0604020202020204" pitchFamily="34" charset="0"/>
              </a:rPr>
              <a:t>Akut güneş yanıkları</a:t>
            </a:r>
          </a:p>
          <a:p>
            <a:endParaRPr lang="tr-TR" dirty="0"/>
          </a:p>
        </p:txBody>
      </p:sp>
    </p:spTree>
    <p:extLst>
      <p:ext uri="{BB962C8B-B14F-4D97-AF65-F5344CB8AC3E}">
        <p14:creationId xmlns:p14="http://schemas.microsoft.com/office/powerpoint/2010/main" val="350214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476814" cy="1400530"/>
          </a:xfrm>
        </p:spPr>
        <p:txBody>
          <a:bodyPr/>
          <a:lstStyle/>
          <a:p>
            <a:r>
              <a:rPr lang="tr-TR" dirty="0">
                <a:latin typeface="Arial" panose="020B0604020202020204" pitchFamily="34" charset="0"/>
                <a:cs typeface="Arial" panose="020B0604020202020204" pitchFamily="34" charset="0"/>
              </a:rPr>
              <a:t>KÜRESEL ISINMANIN OLUŞTURDUĞU İKLİM DEĞİŞİKLİKLERİ</a:t>
            </a:r>
            <a:endParaRPr lang="tr-TR" dirty="0"/>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Kaynak yetersizliği</a:t>
            </a:r>
          </a:p>
          <a:p>
            <a:r>
              <a:rPr lang="tr-TR" dirty="0" smtClean="0">
                <a:latin typeface="Arial" panose="020B0604020202020204" pitchFamily="34" charset="0"/>
                <a:cs typeface="Arial" panose="020B0604020202020204" pitchFamily="34" charset="0"/>
              </a:rPr>
              <a:t>Bitki ve hayvan türlerinin azalmasıyla </a:t>
            </a:r>
            <a:r>
              <a:rPr lang="tr-TR" dirty="0" err="1" smtClean="0">
                <a:latin typeface="Arial" panose="020B0604020202020204" pitchFamily="34" charset="0"/>
                <a:cs typeface="Arial" panose="020B0604020202020204" pitchFamily="34" charset="0"/>
              </a:rPr>
              <a:t>biyoçeşitlilik</a:t>
            </a:r>
            <a:r>
              <a:rPr lang="tr-TR" dirty="0" smtClean="0">
                <a:latin typeface="Arial" panose="020B0604020202020204" pitchFamily="34" charset="0"/>
                <a:cs typeface="Arial" panose="020B0604020202020204" pitchFamily="34" charset="0"/>
              </a:rPr>
              <a:t> azalması</a:t>
            </a:r>
          </a:p>
          <a:p>
            <a:r>
              <a:rPr lang="tr-TR" dirty="0" smtClean="0">
                <a:latin typeface="Arial" panose="020B0604020202020204" pitchFamily="34" charset="0"/>
                <a:cs typeface="Arial" panose="020B0604020202020204" pitchFamily="34" charset="0"/>
              </a:rPr>
              <a:t>Beslenme yetersizlikleri</a:t>
            </a:r>
          </a:p>
          <a:p>
            <a:r>
              <a:rPr lang="tr-TR" dirty="0" smtClean="0">
                <a:latin typeface="Arial" panose="020B0604020202020204" pitchFamily="34" charset="0"/>
                <a:cs typeface="Arial" panose="020B0604020202020204" pitchFamily="34" charset="0"/>
              </a:rPr>
              <a:t>Sahil erozyonu</a:t>
            </a:r>
          </a:p>
          <a:p>
            <a:r>
              <a:rPr lang="tr-TR" dirty="0" smtClean="0">
                <a:latin typeface="Arial" panose="020B0604020202020204" pitchFamily="34" charset="0"/>
                <a:cs typeface="Arial" panose="020B0604020202020204" pitchFamily="34" charset="0"/>
              </a:rPr>
              <a:t>Kuraklık</a:t>
            </a:r>
          </a:p>
          <a:p>
            <a:r>
              <a:rPr lang="tr-TR" dirty="0" smtClean="0">
                <a:latin typeface="Arial" panose="020B0604020202020204" pitchFamily="34" charset="0"/>
                <a:cs typeface="Arial" panose="020B0604020202020204" pitchFamily="34" charset="0"/>
              </a:rPr>
              <a:t>Vektörler, patojenler</a:t>
            </a:r>
          </a:p>
          <a:p>
            <a:r>
              <a:rPr lang="tr-TR" dirty="0" err="1" smtClean="0">
                <a:latin typeface="Arial" panose="020B0604020202020204" pitchFamily="34" charset="0"/>
                <a:cs typeface="Arial" panose="020B0604020202020204" pitchFamily="34" charset="0"/>
              </a:rPr>
              <a:t>Enf</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fekal</a:t>
            </a:r>
            <a:r>
              <a:rPr lang="tr-TR" dirty="0" smtClean="0">
                <a:latin typeface="Arial" panose="020B0604020202020204" pitchFamily="34" charset="0"/>
                <a:cs typeface="Arial" panose="020B0604020202020204" pitchFamily="34" charset="0"/>
              </a:rPr>
              <a:t>-oral, sol. </a:t>
            </a:r>
            <a:r>
              <a:rPr lang="tr-TR" dirty="0" err="1">
                <a:latin typeface="Arial" panose="020B0604020202020204" pitchFamily="34" charset="0"/>
                <a:cs typeface="Arial" panose="020B0604020202020204" pitchFamily="34" charset="0"/>
              </a:rPr>
              <a:t>s</a:t>
            </a:r>
            <a:r>
              <a:rPr lang="tr-TR" dirty="0" err="1" smtClean="0">
                <a:latin typeface="Arial" panose="020B0604020202020204" pitchFamily="34" charset="0"/>
                <a:cs typeface="Arial" panose="020B0604020202020204" pitchFamily="34" charset="0"/>
              </a:rPr>
              <a:t>is.i</a:t>
            </a:r>
            <a:r>
              <a:rPr lang="tr-TR" dirty="0" smtClean="0">
                <a:latin typeface="Arial" panose="020B0604020202020204" pitchFamily="34" charset="0"/>
                <a:cs typeface="Arial" panose="020B0604020202020204" pitchFamily="34" charset="0"/>
              </a:rPr>
              <a:t>, vektör kaynaklı)</a:t>
            </a:r>
          </a:p>
          <a:p>
            <a:r>
              <a:rPr lang="tr-TR" dirty="0" smtClean="0">
                <a:latin typeface="Arial" panose="020B0604020202020204" pitchFamily="34" charset="0"/>
                <a:cs typeface="Arial" panose="020B0604020202020204" pitchFamily="34" charset="0"/>
              </a:rPr>
              <a:t>Katarakt</a:t>
            </a:r>
          </a:p>
          <a:p>
            <a:r>
              <a:rPr lang="tr-TR" dirty="0" smtClean="0">
                <a:latin typeface="Arial" panose="020B0604020202020204" pitchFamily="34" charset="0"/>
                <a:cs typeface="Arial" panose="020B0604020202020204" pitchFamily="34" charset="0"/>
              </a:rPr>
              <a:t>Kanser</a:t>
            </a:r>
          </a:p>
          <a:p>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472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344</TotalTime>
  <Words>2166</Words>
  <Application>Microsoft Office PowerPoint</Application>
  <PresentationFormat>Özel</PresentationFormat>
  <Paragraphs>193</Paragraphs>
  <Slides>43</Slides>
  <Notes>1</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İyon</vt:lpstr>
      <vt:lpstr>KÜRESEL ISINMA VE İKLİM DEĞİŞİKLİĞİ</vt:lpstr>
      <vt:lpstr>KÜRESEL ISINMA</vt:lpstr>
      <vt:lpstr>SERA GAZLARININ ARTIŞ SEBEPLERİ</vt:lpstr>
      <vt:lpstr>SERA GAZLARI</vt:lpstr>
      <vt:lpstr>SERA GAZLARI</vt:lpstr>
      <vt:lpstr>KÜRESEL ISINMA</vt:lpstr>
      <vt:lpstr>İKLİM DEĞİŞİKLİKLERİ</vt:lpstr>
      <vt:lpstr>KÜRESEL ISINMANIN OLUŞTURDUĞU İKLİM DEĞİŞİKLİKLERİ</vt:lpstr>
      <vt:lpstr>KÜRESEL ISINMANIN OLUŞTURDUĞU İKLİM DEĞİŞİKLİKLERİ</vt:lpstr>
      <vt:lpstr>PowerPoint Sunusu</vt:lpstr>
      <vt:lpstr>İzlanda Üniversitesi profesörlerinden Helgi Björnson, yaptığı araştırmalara dayanarak, İzlanda’nın %8’ini kaplayan ve kutuplar dışındaki en büyük buzul olan Vatna dev buzulunun 1930 yılından bu yana en yüksek erime hızına eriştiğini ve küresel ısınmanın bu şekilde devam etmesi durumunda bu dev buzulun 100 yıl sonra yok olup bütün İzlanda’yı sular altında bırakacağını bildiriyor. </vt:lpstr>
      <vt:lpstr>Leeds Üniversitesi öğretim üyesi Profesör Chris Thomas tarafından yayınlanan bir yazıda ise  “küresel ısınma 2050’ye kadar bitki ve hayvan türlerinin dörtte birini ya da 1 milyondan fazlasını yok edecek” denmektedir.</vt:lpstr>
      <vt:lpstr>PowerPoint Sunusu</vt:lpstr>
      <vt:lpstr>PowerPoint Sunusu</vt:lpstr>
      <vt:lpstr>PowerPoint Sunusu</vt:lpstr>
      <vt:lpstr>SICAK HAVA</vt:lpstr>
      <vt:lpstr>Enfeksiyonlar</vt:lpstr>
      <vt:lpstr>AlLerjenler</vt:lpstr>
      <vt:lpstr>Aşırı Hava Olayları</vt:lpstr>
      <vt:lpstr>ÖNLEMLER</vt:lpstr>
      <vt:lpstr>ÖNLEMLER</vt:lpstr>
      <vt:lpstr>ÖNLEMLER</vt:lpstr>
      <vt:lpstr>ÖNLEMLER</vt:lpstr>
      <vt:lpstr>ÖNLEMLER</vt:lpstr>
      <vt:lpstr>HÜKÜMETLERARASI İKLİM DEĞİŞİKLİĞİĞ PANELİ</vt:lpstr>
      <vt:lpstr>5. DEĞERLENDİRME RAPORU</vt:lpstr>
      <vt:lpstr>5. DEĞERLENDİRME RAPORU</vt:lpstr>
      <vt:lpstr>KYOTO PROTOKOLÜ</vt:lpstr>
      <vt:lpstr>KYOTO PROTOKOLÜ</vt:lpstr>
      <vt:lpstr>KYOTO PROTOKOLÜ</vt:lpstr>
      <vt:lpstr>KYOTO PROTOKOLÜ</vt:lpstr>
      <vt:lpstr>KYOTO PROTOKOLÜ</vt:lpstr>
      <vt:lpstr>NELER YAPABİLİRİZ</vt:lpstr>
      <vt:lpstr>1 ağaç ömrü boyunca yaklaşık 1 ton CO2 emer</vt:lpstr>
      <vt:lpstr>Düzgün şişirilmiş lastiklerle lt başına alınan yol %3 artar. Her 4 lt benzin tasarrufu 10 kg CO2’i doğadan uzak tutar </vt:lpstr>
      <vt:lpstr>Toplu taşıma araçlarını kullanmak. Araç kullanılmayan her 2 km için 0.75 kg CO2 tasarrufu sağlanır </vt:lpstr>
      <vt:lpstr>Elektronik cihazlar yılda 450 kg CO2 salınımına neden olur </vt:lpstr>
      <vt:lpstr>Suyu ısıtmak çok fazla enerji gerektirir. Daha az sıcak su kullanmak gerekir </vt:lpstr>
      <vt:lpstr>Çamaşırları doğal ortamda kurutma </vt:lpstr>
      <vt:lpstr>Tasarruf ampulü ile yılda 75 kg CO2 tasarrufu</vt:lpstr>
      <vt:lpstr>Geri dönüşüme katkıda bulunun. Evden çıkan çöplerin sadece yarısını geri dönüştürerek yılda 1200 kg CO2 tasarrufu</vt:lpstr>
      <vt:lpstr>HALK SAĞLIĞI OLARAK ÖNLEMLER</vt:lpstr>
      <vt:lpstr>PowerPoint Sunusu</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KÜRESEL ISINMA VE İKLİM DEĞİŞİKLİĞİ</dc:title>
  <dc:creator>Mustafa</dc:creator>
  <cp:lastModifiedBy>Rıfat PAMUK</cp:lastModifiedBy>
  <cp:revision>42</cp:revision>
  <dcterms:created xsi:type="dcterms:W3CDTF">2014-04-19T23:12:32Z</dcterms:created>
  <dcterms:modified xsi:type="dcterms:W3CDTF">2015-09-10T14:27:52Z</dcterms:modified>
</cp:coreProperties>
</file>