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6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7743089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Başlık ve Alt Ana Başlık">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lıntı">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-Ali Utku</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“Buraya bir alıntı yazın.” </a:t>
            </a: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ğraf">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oş">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ğraf - Yatay">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şlık - Orta">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oğraf - Düşey">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şlık - Üst">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ve Maddeler">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Maddeler">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oğraf - 3 Yukarı">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3.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selim.atak@saglik.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body" idx="13"/>
          </p:nvPr>
        </p:nvSpPr>
        <p:spPr>
          <a:prstGeom prst="rect">
            <a:avLst/>
          </a:prstGeom>
        </p:spPr>
        <p:txBody>
          <a:bodyPr/>
          <a:lstStyle/>
          <a:p>
            <a:r>
              <a:t>Selim ATAK - Çevre Mühendisi</a:t>
            </a:r>
          </a:p>
        </p:txBody>
      </p:sp>
      <p:sp>
        <p:nvSpPr>
          <p:cNvPr id="134" name="Shape 134"/>
          <p:cNvSpPr>
            <a:spLocks noGrp="1"/>
          </p:cNvSpPr>
          <p:nvPr>
            <p:ph type="ctrTitle"/>
          </p:nvPr>
        </p:nvSpPr>
        <p:spPr>
          <a:prstGeom prst="rect">
            <a:avLst/>
          </a:prstGeom>
        </p:spPr>
        <p:txBody>
          <a:bodyPr/>
          <a:lstStyle/>
          <a:p>
            <a:r>
              <a:t>İşlenmiş Eşyalar</a:t>
            </a:r>
          </a:p>
        </p:txBody>
      </p:sp>
      <p:sp>
        <p:nvSpPr>
          <p:cNvPr id="135" name="Shape 135"/>
          <p:cNvSpPr>
            <a:spLocks noGrp="1"/>
          </p:cNvSpPr>
          <p:nvPr>
            <p:ph type="subTitle" sz="quarter" idx="1"/>
          </p:nvPr>
        </p:nvSpPr>
        <p:spPr>
          <a:prstGeom prst="rect">
            <a:avLst/>
          </a:prstGeom>
        </p:spPr>
        <p:txBody>
          <a:bodyPr/>
          <a:lstStyle/>
          <a:p>
            <a:r>
              <a:t>Piyasa Gözetimi ve Denetimi Eğitimi</a:t>
            </a:r>
          </a:p>
          <a:p>
            <a:r>
              <a:t>24-28 Ekim 2016</a:t>
            </a:r>
          </a:p>
          <a:p>
            <a:r>
              <a:t>Antalya/TR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520700" y="800100"/>
            <a:ext cx="11988800" cy="1219200"/>
          </a:xfrm>
          <a:prstGeom prst="rect">
            <a:avLst/>
          </a:prstGeom>
        </p:spPr>
        <p:txBody>
          <a:bodyPr/>
          <a:lstStyle/>
          <a:p>
            <a:r>
              <a:t>İşleme Tabi Tutulmak</a:t>
            </a:r>
          </a:p>
        </p:txBody>
      </p:sp>
      <p:sp>
        <p:nvSpPr>
          <p:cNvPr id="181" name="Shape 181"/>
          <p:cNvSpPr>
            <a:spLocks noGrp="1"/>
          </p:cNvSpPr>
          <p:nvPr>
            <p:ph type="body" sz="half" idx="1"/>
          </p:nvPr>
        </p:nvSpPr>
        <p:spPr>
          <a:xfrm>
            <a:off x="508000" y="2184400"/>
            <a:ext cx="5816600" cy="4851400"/>
          </a:xfrm>
          <a:prstGeom prst="rect">
            <a:avLst/>
          </a:prstGeom>
        </p:spPr>
        <p:txBody>
          <a:bodyPr/>
          <a:lstStyle/>
          <a:p>
            <a:r>
              <a:t>Madde, karışım ya da eşyaya bir veya birden fazla biyosidal ürünün uygulanmasını,</a:t>
            </a:r>
          </a:p>
        </p:txBody>
      </p:sp>
      <p:pic>
        <p:nvPicPr>
          <p:cNvPr id="182" name="800px-Leathertools.jpg"/>
          <p:cNvPicPr>
            <a:picLocks noChangeAspect="1"/>
          </p:cNvPicPr>
          <p:nvPr/>
        </p:nvPicPr>
        <p:blipFill>
          <a:blip r:embed="rId2">
            <a:extLst/>
          </a:blip>
          <a:stretch>
            <a:fillRect/>
          </a:stretch>
        </p:blipFill>
        <p:spPr>
          <a:xfrm>
            <a:off x="6501496" y="2338149"/>
            <a:ext cx="3263901" cy="4875451"/>
          </a:xfrm>
          <a:prstGeom prst="rect">
            <a:avLst/>
          </a:prstGeom>
          <a:ln w="12700">
            <a:miter lim="400000"/>
          </a:ln>
        </p:spPr>
      </p:pic>
      <p:pic>
        <p:nvPicPr>
          <p:cNvPr id="183" name="New_118.jpg"/>
          <p:cNvPicPr>
            <a:picLocks noChangeAspect="1"/>
          </p:cNvPicPr>
          <p:nvPr/>
        </p:nvPicPr>
        <p:blipFill>
          <a:blip r:embed="rId3">
            <a:extLst/>
          </a:blip>
          <a:stretch>
            <a:fillRect/>
          </a:stretch>
        </p:blipFill>
        <p:spPr>
          <a:xfrm>
            <a:off x="1498600" y="5739722"/>
            <a:ext cx="3824647" cy="349317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r>
              <a:t>Biyosidal Özellik</a:t>
            </a:r>
          </a:p>
        </p:txBody>
      </p:sp>
      <p:sp>
        <p:nvSpPr>
          <p:cNvPr id="186" name="Shape 186"/>
          <p:cNvSpPr>
            <a:spLocks noGrp="1"/>
          </p:cNvSpPr>
          <p:nvPr>
            <p:ph type="body" idx="1"/>
          </p:nvPr>
        </p:nvSpPr>
        <p:spPr>
          <a:prstGeom prst="rect">
            <a:avLst/>
          </a:prstGeom>
        </p:spPr>
        <p:txBody>
          <a:bodyPr/>
          <a:lstStyle/>
          <a:p>
            <a:r>
              <a:t>Zararlıların etkisinin engellenmesi amacıyla karışım veya eşyanın bir veya birden fazla biyosidal ürünle işleme tabi tutulmuş olması ya da bunları kasten içermesinden dolayı işlenmiş eşyanın kendisi üzerindeki biyosidal etkiler ve işlenmiş eşyaya biyosidal işlev kazandıran etkiler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Biyosidal İşlev</a:t>
            </a:r>
          </a:p>
        </p:txBody>
      </p:sp>
      <p:sp>
        <p:nvSpPr>
          <p:cNvPr id="189" name="Shape 189"/>
          <p:cNvSpPr>
            <a:spLocks noGrp="1"/>
          </p:cNvSpPr>
          <p:nvPr>
            <p:ph type="body" idx="1"/>
          </p:nvPr>
        </p:nvSpPr>
        <p:spPr>
          <a:prstGeom prst="rect">
            <a:avLst/>
          </a:prstGeom>
        </p:spPr>
        <p:txBody>
          <a:bodyPr/>
          <a:lstStyle/>
          <a:p>
            <a:r>
              <a:t>İşlenmiş eşyanın, fiziksel veya mekanik etkiler haricinde etkilerle herhangi bir zararlının yok edilmesi, engellenmesi, zararsız kılınması, etkisinin önlenmesi veya üzerinde herhangi bir kontrol edici etki oluşturması işlevi</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t>Ana Biyosidal İşlev</a:t>
            </a:r>
          </a:p>
        </p:txBody>
      </p:sp>
      <p:sp>
        <p:nvSpPr>
          <p:cNvPr id="192" name="Shape 192"/>
          <p:cNvSpPr>
            <a:spLocks noGrp="1"/>
          </p:cNvSpPr>
          <p:nvPr>
            <p:ph type="body" idx="1"/>
          </p:nvPr>
        </p:nvSpPr>
        <p:spPr>
          <a:prstGeom prst="rect">
            <a:avLst/>
          </a:prstGeom>
        </p:spPr>
        <p:txBody>
          <a:bodyPr/>
          <a:lstStyle/>
          <a:p>
            <a:r>
              <a:t>İşlenmiş eşyanın, diğer işlevleri ile karşılaştırıldığında birinci derecede önem veya değere sahip olan biyosidal işlevi</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r>
              <a:t>Özellik, İşlev, Ana İşlev</a:t>
            </a:r>
          </a:p>
        </p:txBody>
      </p:sp>
      <p:sp>
        <p:nvSpPr>
          <p:cNvPr id="195" name="Shape 195"/>
          <p:cNvSpPr>
            <a:spLocks noGrp="1"/>
          </p:cNvSpPr>
          <p:nvPr>
            <p:ph type="body" sz="quarter" idx="1"/>
          </p:nvPr>
        </p:nvSpPr>
        <p:spPr>
          <a:xfrm>
            <a:off x="508000" y="2628900"/>
            <a:ext cx="5994400" cy="2895600"/>
          </a:xfrm>
          <a:prstGeom prst="rect">
            <a:avLst/>
          </a:prstGeom>
        </p:spPr>
        <p:txBody>
          <a:bodyPr/>
          <a:lstStyle/>
          <a:p>
            <a:r>
              <a:t>Ana Biyosidal İşlev</a:t>
            </a:r>
          </a:p>
          <a:p>
            <a:r>
              <a:t>Biyosildal İşlev</a:t>
            </a:r>
          </a:p>
          <a:p>
            <a:r>
              <a:t>Biyosidal Özellik </a:t>
            </a:r>
          </a:p>
        </p:txBody>
      </p:sp>
      <p:pic>
        <p:nvPicPr>
          <p:cNvPr id="196" name="Victor-Mousetrap.jpg"/>
          <p:cNvPicPr>
            <a:picLocks noChangeAspect="1"/>
          </p:cNvPicPr>
          <p:nvPr/>
        </p:nvPicPr>
        <p:blipFill>
          <a:blip r:embed="rId2">
            <a:extLst/>
          </a:blip>
          <a:stretch>
            <a:fillRect/>
          </a:stretch>
        </p:blipFill>
        <p:spPr>
          <a:xfrm>
            <a:off x="508000" y="6515100"/>
            <a:ext cx="4471459" cy="2824079"/>
          </a:xfrm>
          <a:prstGeom prst="rect">
            <a:avLst/>
          </a:prstGeom>
          <a:ln w="12700">
            <a:miter lim="400000"/>
          </a:ln>
        </p:spPr>
      </p:pic>
      <p:pic>
        <p:nvPicPr>
          <p:cNvPr id="197" name="DublinMold.jpg"/>
          <p:cNvPicPr>
            <a:picLocks noChangeAspect="1"/>
          </p:cNvPicPr>
          <p:nvPr/>
        </p:nvPicPr>
        <p:blipFill>
          <a:blip r:embed="rId3">
            <a:extLst/>
          </a:blip>
          <a:stretch>
            <a:fillRect/>
          </a:stretch>
        </p:blipFill>
        <p:spPr>
          <a:xfrm>
            <a:off x="8401050" y="2332566"/>
            <a:ext cx="4095750" cy="5461001"/>
          </a:xfrm>
          <a:prstGeom prst="rect">
            <a:avLst/>
          </a:prstGeom>
          <a:ln w="12700">
            <a:miter lim="400000"/>
          </a:ln>
        </p:spPr>
      </p:pic>
      <p:pic>
        <p:nvPicPr>
          <p:cNvPr id="198" name="1280px-ER_room_after_a_trauma.jpg"/>
          <p:cNvPicPr>
            <a:picLocks noChangeAspect="1"/>
          </p:cNvPicPr>
          <p:nvPr/>
        </p:nvPicPr>
        <p:blipFill>
          <a:blip r:embed="rId4">
            <a:extLst/>
          </a:blip>
          <a:stretch>
            <a:fillRect/>
          </a:stretch>
        </p:blipFill>
        <p:spPr>
          <a:xfrm>
            <a:off x="4724400" y="5064125"/>
            <a:ext cx="4660900" cy="349567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İddia</a:t>
            </a:r>
          </a:p>
        </p:txBody>
      </p:sp>
      <p:sp>
        <p:nvSpPr>
          <p:cNvPr id="201" name="Shape 201"/>
          <p:cNvSpPr>
            <a:spLocks noGrp="1"/>
          </p:cNvSpPr>
          <p:nvPr>
            <p:ph type="body" sz="quarter" idx="1"/>
          </p:nvPr>
        </p:nvSpPr>
        <p:spPr>
          <a:xfrm>
            <a:off x="508000" y="2336800"/>
            <a:ext cx="5994400" cy="4178300"/>
          </a:xfrm>
          <a:prstGeom prst="rect">
            <a:avLst/>
          </a:prstGeom>
        </p:spPr>
        <p:txBody>
          <a:bodyPr/>
          <a:lstStyle/>
          <a:p>
            <a:r>
              <a:t>İşlenmiş eşyanın,</a:t>
            </a:r>
          </a:p>
          <a:p>
            <a:r>
              <a:t>biyosidal özelliği</a:t>
            </a:r>
          </a:p>
          <a:p>
            <a:r>
              <a:t>ya da işlevi olduğunu belirten</a:t>
            </a:r>
          </a:p>
          <a:p>
            <a:r>
              <a:t>veya ima eden beyan</a:t>
            </a:r>
          </a:p>
        </p:txBody>
      </p:sp>
      <p:pic>
        <p:nvPicPr>
          <p:cNvPr id="203" name="Claim odor.jpg"/>
          <p:cNvPicPr>
            <a:picLocks noChangeAspect="1"/>
          </p:cNvPicPr>
          <p:nvPr/>
        </p:nvPicPr>
        <p:blipFill>
          <a:blip r:embed="rId2">
            <a:extLst/>
          </a:blip>
          <a:stretch>
            <a:fillRect/>
          </a:stretch>
        </p:blipFill>
        <p:spPr>
          <a:xfrm>
            <a:off x="1013221" y="7577724"/>
            <a:ext cx="10979945" cy="160437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p>
            <a:r>
              <a:t>İddianın Önemi</a:t>
            </a:r>
          </a:p>
        </p:txBody>
      </p:sp>
      <p:sp>
        <p:nvSpPr>
          <p:cNvPr id="206" name="Shape 206"/>
          <p:cNvSpPr>
            <a:spLocks noGrp="1"/>
          </p:cNvSpPr>
          <p:nvPr>
            <p:ph type="body" sz="quarter" idx="1"/>
          </p:nvPr>
        </p:nvSpPr>
        <p:spPr>
          <a:xfrm>
            <a:off x="508000" y="2336800"/>
            <a:ext cx="5994400" cy="4178300"/>
          </a:xfrm>
          <a:prstGeom prst="rect">
            <a:avLst/>
          </a:prstGeom>
        </p:spPr>
        <p:txBody>
          <a:bodyPr/>
          <a:lstStyle/>
          <a:p>
            <a:r>
              <a:t>İşlenmiş eşyanın,</a:t>
            </a:r>
          </a:p>
          <a:p>
            <a:r>
              <a:t>biyosidal özelliği</a:t>
            </a:r>
          </a:p>
          <a:p>
            <a:r>
              <a:t>ya da işlevi olduğunu belirten</a:t>
            </a:r>
          </a:p>
          <a:p>
            <a:r>
              <a:t>veya ima eden beyan</a:t>
            </a:r>
          </a:p>
        </p:txBody>
      </p:sp>
      <p:pic>
        <p:nvPicPr>
          <p:cNvPr id="208" name="Claim Effectively Prevents.jpg"/>
          <p:cNvPicPr>
            <a:picLocks noChangeAspect="1"/>
          </p:cNvPicPr>
          <p:nvPr/>
        </p:nvPicPr>
        <p:blipFill>
          <a:blip r:embed="rId2">
            <a:extLst/>
          </a:blip>
          <a:stretch>
            <a:fillRect/>
          </a:stretch>
        </p:blipFill>
        <p:spPr>
          <a:xfrm>
            <a:off x="663102" y="7289800"/>
            <a:ext cx="11300298" cy="20828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r>
              <a:t>İddianın Önemi</a:t>
            </a:r>
          </a:p>
        </p:txBody>
      </p:sp>
      <p:sp>
        <p:nvSpPr>
          <p:cNvPr id="211" name="Shape 211"/>
          <p:cNvSpPr>
            <a:spLocks noGrp="1"/>
          </p:cNvSpPr>
          <p:nvPr>
            <p:ph type="body" idx="1"/>
          </p:nvPr>
        </p:nvSpPr>
        <p:spPr>
          <a:xfrm>
            <a:off x="508000" y="2336800"/>
            <a:ext cx="12001500" cy="4419600"/>
          </a:xfrm>
          <a:prstGeom prst="rect">
            <a:avLst/>
          </a:prstGeom>
        </p:spPr>
        <p:txBody>
          <a:bodyPr/>
          <a:lstStyle/>
          <a:p>
            <a:r>
              <a:t>Biyosidal Ürünler Yönetmeliği’nin 2 nci maddesinin ikinci fıkrasında belirtilen ürünler haricinde, kullanıcıya sunulduğu hali ile kasıtlı olarak oluşturulmuş bir biyosidal işleve sahip madde ya da karışım, biyosidal işlevinin ana işlev olup olmamasına bakılmaksızın biyosidal ürün olarak değerlendirilir.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İddianın Önemi</a:t>
            </a:r>
          </a:p>
        </p:txBody>
      </p:sp>
      <p:pic>
        <p:nvPicPr>
          <p:cNvPr id="214" name="antibakteriyel boya.jpg"/>
          <p:cNvPicPr>
            <a:picLocks noChangeAspect="1"/>
          </p:cNvPicPr>
          <p:nvPr/>
        </p:nvPicPr>
        <p:blipFill>
          <a:blip r:embed="rId2">
            <a:extLst/>
          </a:blip>
          <a:stretch>
            <a:fillRect/>
          </a:stretch>
        </p:blipFill>
        <p:spPr>
          <a:xfrm>
            <a:off x="508000" y="2342356"/>
            <a:ext cx="11988800" cy="674370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prstGeom prst="rect">
            <a:avLst/>
          </a:prstGeom>
        </p:spPr>
        <p:txBody>
          <a:bodyPr/>
          <a:lstStyle/>
          <a:p>
            <a:r>
              <a:t>İddianın Önemi</a:t>
            </a:r>
          </a:p>
        </p:txBody>
      </p:sp>
      <p:sp>
        <p:nvSpPr>
          <p:cNvPr id="217" name="Shape 217"/>
          <p:cNvSpPr>
            <a:spLocks noGrp="1"/>
          </p:cNvSpPr>
          <p:nvPr>
            <p:ph type="body" idx="1"/>
          </p:nvPr>
        </p:nvSpPr>
        <p:spPr>
          <a:xfrm>
            <a:off x="508000" y="2336800"/>
            <a:ext cx="12001500" cy="6388100"/>
          </a:xfrm>
          <a:prstGeom prst="rect">
            <a:avLst/>
          </a:prstGeom>
        </p:spPr>
        <p:txBody>
          <a:bodyPr/>
          <a:lstStyle/>
          <a:p>
            <a:r>
              <a:t>Halk sağlığı ile ilgili bir iddia işlenmiş eşyanın, işlenmiş eşyayı piyasaya süren kişi tarafından belirtildiği veya ifade edildiği gibi kullanılması durumunda halk sağlığını ilgilendiren hastalık yapıcı organizmalara karşı faydalar sağlayacağına dair beyandır.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İçerik</a:t>
            </a:r>
          </a:p>
        </p:txBody>
      </p:sp>
      <p:sp>
        <p:nvSpPr>
          <p:cNvPr id="138" name="Shape 138"/>
          <p:cNvSpPr>
            <a:spLocks noGrp="1"/>
          </p:cNvSpPr>
          <p:nvPr>
            <p:ph type="body" idx="1"/>
          </p:nvPr>
        </p:nvSpPr>
        <p:spPr>
          <a:xfrm>
            <a:off x="508000" y="2628900"/>
            <a:ext cx="11988800" cy="6667500"/>
          </a:xfrm>
          <a:prstGeom prst="rect">
            <a:avLst/>
          </a:prstGeom>
        </p:spPr>
        <p:txBody>
          <a:bodyPr/>
          <a:lstStyle/>
          <a:p>
            <a:pPr marL="446404" indent="-446404" defTabSz="554990">
              <a:spcBef>
                <a:spcPts val="2200"/>
              </a:spcBef>
              <a:defRPr sz="3420"/>
            </a:pPr>
            <a:r>
              <a:t>Madde, Karışım ve Eşya</a:t>
            </a:r>
          </a:p>
          <a:p>
            <a:pPr marL="446404" indent="-446404" defTabSz="554990">
              <a:spcBef>
                <a:spcPts val="2200"/>
              </a:spcBef>
              <a:defRPr sz="3420"/>
            </a:pPr>
            <a:r>
              <a:t>İşlenmiş Eşya ve Kompleks Eşya</a:t>
            </a:r>
          </a:p>
          <a:p>
            <a:pPr marL="446404" indent="-446404" defTabSz="554990">
              <a:spcBef>
                <a:spcPts val="2200"/>
              </a:spcBef>
              <a:defRPr sz="3420"/>
            </a:pPr>
            <a:r>
              <a:t>Kasten İçermek ve İşleme Tabi Tutulmak</a:t>
            </a:r>
          </a:p>
          <a:p>
            <a:pPr marL="446404" indent="-446404" defTabSz="554990">
              <a:spcBef>
                <a:spcPts val="2200"/>
              </a:spcBef>
              <a:defRPr sz="3420"/>
            </a:pPr>
            <a:r>
              <a:t>Biyosidal Özellik, Biyosidal İşlev, Ana Biyosidal İşlev</a:t>
            </a:r>
          </a:p>
          <a:p>
            <a:pPr marL="446404" indent="-446404" defTabSz="554990">
              <a:spcBef>
                <a:spcPts val="2200"/>
              </a:spcBef>
              <a:defRPr sz="3420"/>
            </a:pPr>
            <a:r>
              <a:t>İddia ve Önemi</a:t>
            </a:r>
          </a:p>
          <a:p>
            <a:pPr marL="446404" indent="-446404" defTabSz="554990">
              <a:spcBef>
                <a:spcPts val="2200"/>
              </a:spcBef>
              <a:defRPr sz="3420"/>
            </a:pPr>
            <a:r>
              <a:t>Kapsam Dışı</a:t>
            </a:r>
          </a:p>
          <a:p>
            <a:pPr marL="446404" indent="-446404" defTabSz="554990">
              <a:spcBef>
                <a:spcPts val="2200"/>
              </a:spcBef>
              <a:defRPr sz="3420"/>
            </a:pPr>
            <a:r>
              <a:t>Teknik Dosya</a:t>
            </a:r>
          </a:p>
          <a:p>
            <a:pPr marL="446404" indent="-446404" defTabSz="554990">
              <a:spcBef>
                <a:spcPts val="2200"/>
              </a:spcBef>
              <a:defRPr sz="3420"/>
            </a:pPr>
            <a:r>
              <a:t>Sınıflandırma, Etiketleme ve Ambalajlama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p>
            <a:r>
              <a:t>İddianın Önemi</a:t>
            </a:r>
          </a:p>
        </p:txBody>
      </p:sp>
      <p:sp>
        <p:nvSpPr>
          <p:cNvPr id="220" name="Shape 220"/>
          <p:cNvSpPr>
            <a:spLocks noGrp="1"/>
          </p:cNvSpPr>
          <p:nvPr>
            <p:ph type="body" idx="1"/>
          </p:nvPr>
        </p:nvSpPr>
        <p:spPr>
          <a:xfrm>
            <a:off x="508000" y="2336800"/>
            <a:ext cx="12001500" cy="6388100"/>
          </a:xfrm>
          <a:prstGeom prst="rect">
            <a:avLst/>
          </a:prstGeom>
        </p:spPr>
        <p:txBody>
          <a:bodyPr/>
          <a:lstStyle/>
          <a:p>
            <a:r>
              <a:t>Halk sağlığı ile ilgili iddialar işlenmiş eşyanın kullanıcıları ve kişileri belirli hastalık yapıcı bakteriler, virüsler, mantarlar veya </a:t>
            </a:r>
            <a:r>
              <a:rPr i="1"/>
              <a:t>E.coli</a:t>
            </a:r>
            <a:r>
              <a:t>, </a:t>
            </a:r>
            <a:r>
              <a:rPr i="1"/>
              <a:t>Samonella</a:t>
            </a:r>
            <a:r>
              <a:t> sp., </a:t>
            </a:r>
            <a:r>
              <a:rPr i="1"/>
              <a:t>Streptococcus</a:t>
            </a:r>
            <a:r>
              <a:t> sp., influenza H1N1 gibi diğer mikroorganizmalar ve keneler ve sivrisinekler gibi hastalık yapıcı vektörlere karşı koruyacağını da içerir.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prstGeom prst="rect">
            <a:avLst/>
          </a:prstGeom>
        </p:spPr>
        <p:txBody>
          <a:bodyPr/>
          <a:lstStyle/>
          <a:p>
            <a:r>
              <a:t>İddianın Önemi</a:t>
            </a:r>
          </a:p>
        </p:txBody>
      </p:sp>
      <p:sp>
        <p:nvSpPr>
          <p:cNvPr id="223" name="Shape 223"/>
          <p:cNvSpPr>
            <a:spLocks noGrp="1"/>
          </p:cNvSpPr>
          <p:nvPr>
            <p:ph type="body" idx="1"/>
          </p:nvPr>
        </p:nvSpPr>
        <p:spPr>
          <a:xfrm>
            <a:off x="508000" y="2336800"/>
            <a:ext cx="12001500" cy="6388100"/>
          </a:xfrm>
          <a:prstGeom prst="rect">
            <a:avLst/>
          </a:prstGeom>
        </p:spPr>
        <p:txBody>
          <a:bodyPr/>
          <a:lstStyle/>
          <a:p>
            <a:r>
              <a:t>Halk sağlığı ile ilgili iddialar halk sağlığı üzerindeki potansiyel etkilerinden dolayı daha yüksek seviyede bir inceleme gerektirmektedir.</a:t>
            </a:r>
          </a:p>
          <a:p>
            <a:r>
              <a:t>Dolayısıyla bir işlenmiş eşyayla ilgili olarak bu tür iddialarda bulunulduğunda, diğer tüm münferit özellikler, işlevler ve kullanım amacı ile birlikte değerlendirilerek işlenmiş eşyanın ana biyosidal işleve sahip olup olmadığına karar verilmesi gerekmektedir.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p>
            <a:r>
              <a:t>İddianın Önemi</a:t>
            </a:r>
          </a:p>
        </p:txBody>
      </p:sp>
      <p:pic>
        <p:nvPicPr>
          <p:cNvPr id="226" name="antibakteriyel perde.jpg"/>
          <p:cNvPicPr>
            <a:picLocks noChangeAspect="1"/>
          </p:cNvPicPr>
          <p:nvPr/>
        </p:nvPicPr>
        <p:blipFill>
          <a:blip r:embed="rId2">
            <a:extLst/>
          </a:blip>
          <a:stretch>
            <a:fillRect/>
          </a:stretch>
        </p:blipFill>
        <p:spPr>
          <a:xfrm>
            <a:off x="508000" y="2351358"/>
            <a:ext cx="11999373" cy="677419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prstGeom prst="rect">
            <a:avLst/>
          </a:prstGeom>
        </p:spPr>
        <p:txBody>
          <a:bodyPr/>
          <a:lstStyle/>
          <a:p>
            <a:r>
              <a:t>İddianın Önemi</a:t>
            </a:r>
          </a:p>
        </p:txBody>
      </p:sp>
      <p:sp>
        <p:nvSpPr>
          <p:cNvPr id="229" name="Shape 229"/>
          <p:cNvSpPr>
            <a:spLocks noGrp="1"/>
          </p:cNvSpPr>
          <p:nvPr>
            <p:ph type="body" idx="1"/>
          </p:nvPr>
        </p:nvSpPr>
        <p:spPr>
          <a:xfrm>
            <a:off x="508000" y="2336800"/>
            <a:ext cx="12001500" cy="6464300"/>
          </a:xfrm>
          <a:prstGeom prst="rect">
            <a:avLst/>
          </a:prstGeom>
        </p:spPr>
        <p:txBody>
          <a:bodyPr/>
          <a:lstStyle/>
          <a:p>
            <a:pPr marL="465201" indent="-465201" defTabSz="578358">
              <a:spcBef>
                <a:spcPts val="2300"/>
              </a:spcBef>
              <a:defRPr sz="3564"/>
            </a:pPr>
            <a:r>
              <a:t>Ürünlerimiz ASTM G21 ve G22 anti-bacteria ......</a:t>
            </a:r>
          </a:p>
          <a:p>
            <a:pPr marL="465201" indent="-465201" defTabSz="578358">
              <a:spcBef>
                <a:spcPts val="2300"/>
              </a:spcBef>
              <a:defRPr sz="3564"/>
            </a:pPr>
            <a:r>
              <a:t>ASTM G21: Sentetik Polimerik Malzemelerin Mantarlara Karşı Direncinin Tespiti İçin Standart Uygulama (Standard Practice for Determining Resistance of Synthetic Polymeric Materials to Fungi)</a:t>
            </a:r>
          </a:p>
          <a:p>
            <a:pPr marL="465201" indent="-465201" defTabSz="578358">
              <a:spcBef>
                <a:spcPts val="2300"/>
              </a:spcBef>
              <a:defRPr sz="3564"/>
            </a:pPr>
            <a:r>
              <a:t>ASTM G22: Plastiklerin Bakterilere Karşı Direncinin Tespiti İçin Standart Uygulama (Standard Practice for Determining Resistance of Plastics to Bacteria)</a:t>
            </a:r>
          </a:p>
          <a:p>
            <a:pPr marL="465201" indent="-465201" defTabSz="578358">
              <a:spcBef>
                <a:spcPts val="2300"/>
              </a:spcBef>
              <a:defRPr sz="3564"/>
            </a:pPr>
            <a:r>
              <a:t>American Society for Testing Materials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p:nvPr>
        </p:nvSpPr>
        <p:spPr>
          <a:prstGeom prst="rect">
            <a:avLst/>
          </a:prstGeom>
        </p:spPr>
        <p:txBody>
          <a:bodyPr/>
          <a:lstStyle/>
          <a:p>
            <a:r>
              <a:t>Kapsam Dışı</a:t>
            </a:r>
          </a:p>
        </p:txBody>
      </p:sp>
      <p:sp>
        <p:nvSpPr>
          <p:cNvPr id="232" name="Shape 232"/>
          <p:cNvSpPr>
            <a:spLocks noGrp="1"/>
          </p:cNvSpPr>
          <p:nvPr>
            <p:ph type="body" idx="1"/>
          </p:nvPr>
        </p:nvSpPr>
        <p:spPr>
          <a:xfrm>
            <a:off x="508000" y="2336800"/>
            <a:ext cx="12001500" cy="6464300"/>
          </a:xfrm>
          <a:prstGeom prst="rect">
            <a:avLst/>
          </a:prstGeom>
        </p:spPr>
        <p:txBody>
          <a:bodyPr/>
          <a:lstStyle/>
          <a:p>
            <a:r>
              <a:t>Bir veya birden fazla biyosidal ürünle işleme tabi tutulması veya kasten içermesi sonucunda ana işlevi biyosidal olan işlenmiş eşyalar.</a:t>
            </a:r>
          </a:p>
          <a:p>
            <a:r>
              <a:t>Fumigasyon ya da dezenfeksiyon için yapılan tek uygulama ve bu uygulama sonucu hiçbir kalıntı kalmaması koşuluyla tesisler ve aynı koşullarda saklama veya taşıma amacıyla kullanılan konteynerler.</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Gooseneck.jpg"/>
          <p:cNvPicPr>
            <a:picLocks noChangeAspect="1"/>
          </p:cNvPicPr>
          <p:nvPr/>
        </p:nvPicPr>
        <p:blipFill>
          <a:blip r:embed="rId2">
            <a:extLst/>
          </a:blip>
          <a:stretch>
            <a:fillRect/>
          </a:stretch>
        </p:blipFill>
        <p:spPr>
          <a:xfrm>
            <a:off x="901700" y="434296"/>
            <a:ext cx="11188700" cy="4158688"/>
          </a:xfrm>
          <a:prstGeom prst="rect">
            <a:avLst/>
          </a:prstGeom>
          <a:ln w="12700">
            <a:miter lim="400000"/>
          </a:ln>
        </p:spPr>
      </p:pic>
      <p:pic>
        <p:nvPicPr>
          <p:cNvPr id="235" name="1280px-Ambulance_Interior_Details.jpg"/>
          <p:cNvPicPr>
            <a:picLocks noChangeAspect="1"/>
          </p:cNvPicPr>
          <p:nvPr/>
        </p:nvPicPr>
        <p:blipFill>
          <a:blip r:embed="rId3">
            <a:extLst/>
          </a:blip>
          <a:stretch>
            <a:fillRect/>
          </a:stretch>
        </p:blipFill>
        <p:spPr>
          <a:xfrm>
            <a:off x="6503270" y="4757023"/>
            <a:ext cx="6483496" cy="4654948"/>
          </a:xfrm>
          <a:prstGeom prst="rect">
            <a:avLst/>
          </a:prstGeom>
          <a:ln w="12700">
            <a:miter lim="400000"/>
          </a:ln>
        </p:spPr>
      </p:pic>
      <p:pic>
        <p:nvPicPr>
          <p:cNvPr id="236" name="Checking_out_his_new_digs.jpg"/>
          <p:cNvPicPr>
            <a:picLocks noChangeAspect="1"/>
          </p:cNvPicPr>
          <p:nvPr/>
        </p:nvPicPr>
        <p:blipFill>
          <a:blip r:embed="rId4">
            <a:extLst/>
          </a:blip>
          <a:stretch>
            <a:fillRect/>
          </a:stretch>
        </p:blipFill>
        <p:spPr>
          <a:xfrm>
            <a:off x="0" y="4765675"/>
            <a:ext cx="6193367" cy="464502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prstGeom prst="rect">
            <a:avLst/>
          </a:prstGeom>
        </p:spPr>
        <p:txBody>
          <a:bodyPr/>
          <a:lstStyle/>
          <a:p>
            <a:r>
              <a:t>Teknik Dosya</a:t>
            </a:r>
          </a:p>
        </p:txBody>
      </p:sp>
      <p:sp>
        <p:nvSpPr>
          <p:cNvPr id="239" name="Shape 239"/>
          <p:cNvSpPr>
            <a:spLocks noGrp="1"/>
          </p:cNvSpPr>
          <p:nvPr>
            <p:ph type="body" idx="1"/>
          </p:nvPr>
        </p:nvSpPr>
        <p:spPr>
          <a:xfrm>
            <a:off x="508000" y="2336800"/>
            <a:ext cx="12001500" cy="6464300"/>
          </a:xfrm>
          <a:prstGeom prst="rect">
            <a:avLst/>
          </a:prstGeom>
        </p:spPr>
        <p:txBody>
          <a:bodyPr/>
          <a:lstStyle/>
          <a:p>
            <a:r>
              <a:t>İşlenmiş eşya içeriğinde bulunan biyosidal ürünün etiket örneği ile birlikte ruhsatnamesinin ve/veya izninin örneği,</a:t>
            </a:r>
          </a:p>
          <a:p>
            <a:r>
              <a:t>Biyosidal aktif madde veya biyosidal ürün tedarikçilerinden elde edilecek olan, kullanılan biyosidal aktif maddelerin ya da biyosidal ürünlerin güvenlik bilgi formları,</a:t>
            </a:r>
          </a:p>
          <a:p>
            <a:r>
              <a:t>İşlenmiş eşyanın tüm güncellemeleri ile birlikte etiket örnekleri,</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p:cNvSpPr>
          <p:nvPr>
            <p:ph type="title"/>
          </p:nvPr>
        </p:nvSpPr>
        <p:spPr>
          <a:prstGeom prst="rect">
            <a:avLst/>
          </a:prstGeom>
        </p:spPr>
        <p:txBody>
          <a:bodyPr/>
          <a:lstStyle/>
          <a:p>
            <a:r>
              <a:t>Teknik Dosya</a:t>
            </a:r>
          </a:p>
        </p:txBody>
      </p:sp>
      <p:sp>
        <p:nvSpPr>
          <p:cNvPr id="242" name="Shape 242"/>
          <p:cNvSpPr>
            <a:spLocks noGrp="1"/>
          </p:cNvSpPr>
          <p:nvPr>
            <p:ph type="body" idx="1"/>
          </p:nvPr>
        </p:nvSpPr>
        <p:spPr>
          <a:xfrm>
            <a:off x="508000" y="2336800"/>
            <a:ext cx="12001500" cy="6464300"/>
          </a:xfrm>
          <a:prstGeom prst="rect">
            <a:avLst/>
          </a:prstGeom>
        </p:spPr>
        <p:txBody>
          <a:bodyPr/>
          <a:lstStyle/>
          <a:p>
            <a:r>
              <a:t>Uygun olduğu durumlarda işlenmiş eşyanın güvenlik bilgi formu,</a:t>
            </a:r>
          </a:p>
          <a:p>
            <a:r>
              <a:t>İşlenmiş eşyada kullanılan bileşenler ve materyallerin bir listesini de içeren tasarım ve imalatın detaylı bir açıklaması,</a:t>
            </a:r>
          </a:p>
          <a:p>
            <a:r>
              <a:t>İmalat ve depolama yerlerinin adresleri,</a:t>
            </a:r>
          </a:p>
          <a:p>
            <a:r>
              <a:t>11 inci maddede belirtilen analiz raporları.</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45" name="Shape 245"/>
          <p:cNvSpPr>
            <a:spLocks noGrp="1"/>
          </p:cNvSpPr>
          <p:nvPr>
            <p:ph type="body" idx="1"/>
          </p:nvPr>
        </p:nvSpPr>
        <p:spPr>
          <a:xfrm>
            <a:off x="508000" y="2336800"/>
            <a:ext cx="12001500" cy="6464300"/>
          </a:xfrm>
          <a:prstGeom prst="rect">
            <a:avLst/>
          </a:prstGeom>
        </p:spPr>
        <p:txBody>
          <a:bodyPr/>
          <a:lstStyle/>
          <a:p>
            <a:pPr marL="371221" indent="-371221" defTabSz="461518">
              <a:spcBef>
                <a:spcPts val="1800"/>
              </a:spcBef>
              <a:defRPr sz="2844"/>
            </a:pPr>
            <a:r>
              <a:t>İmalatçılar ve ithalatçılar, işlenmiş eşyaların 11/12/2013 tarihli ve 28848 sayılı Resmi Gazete’de yayımlanarak yürürlüğe giren Maddelerin ve Karışımların Sınıflandırılması, Etiketlenmesi ve Ambalajlanması Hakkında Yönetmelik uyarınca sınıflandırılmasını, etiketlenmesini ve ambalajlanmasını sağlarlar.</a:t>
            </a:r>
          </a:p>
          <a:p>
            <a:pPr marL="371221" indent="-371221" defTabSz="461518">
              <a:spcBef>
                <a:spcPts val="1800"/>
              </a:spcBef>
              <a:defRPr sz="2844"/>
            </a:pPr>
            <a:r>
              <a:t>İşlenmiş eşyalar, içecekler de dâhil olmak üzere gıda ya da yem olarak algılanmasını engelleyecek ve hassas grupların korunmasına özel önem verilecek şekilde ambalajlanır ve etiketlenir.</a:t>
            </a:r>
          </a:p>
          <a:p>
            <a:pPr marL="371221" indent="-371221" defTabSz="461518">
              <a:spcBef>
                <a:spcPts val="1800"/>
              </a:spcBef>
              <a:defRPr sz="2844"/>
            </a:pPr>
            <a:r>
              <a:t>İşlenmiş eşyaların etiketlerinde, işlenmiş eşyadan kaynaklanan insan ve hayvan sağlığı ile çevreye yönelik riskler ya da eşyanın etkinliği ile ilgili olarak yanıltıcı ifadeler ile “toksik değildir”, “zararsızdır”, “doğaldır”, “çevre dostudur”, “hayvan dostudur” gibi ifadelere yer verilmez.</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48" name="Shape 248"/>
          <p:cNvSpPr>
            <a:spLocks noGrp="1"/>
          </p:cNvSpPr>
          <p:nvPr>
            <p:ph type="body" idx="1"/>
          </p:nvPr>
        </p:nvSpPr>
        <p:spPr>
          <a:xfrm>
            <a:off x="508000" y="2336800"/>
            <a:ext cx="12001500" cy="6464300"/>
          </a:xfrm>
          <a:prstGeom prst="rect">
            <a:avLst/>
          </a:prstGeom>
        </p:spPr>
        <p:txBody>
          <a:bodyPr/>
          <a:lstStyle/>
          <a:p>
            <a:pPr marL="385318" indent="-385318" defTabSz="479044">
              <a:spcBef>
                <a:spcPts val="1900"/>
              </a:spcBef>
              <a:defRPr sz="2952"/>
            </a:pPr>
            <a:r>
              <a:t>Maddelerin ve Karışımların Sınıflandırılması, Etiketlenmesi ve Ambalajlanması Hakkında Yönetmelik’in 19 uncu ve 20 nci maddelerinde belirtilen etiketleme gerekliliklerine ek olarak işlenmiş eşya etiketi;</a:t>
            </a:r>
          </a:p>
          <a:p>
            <a:pPr marL="385318" indent="-385318" defTabSz="479044">
              <a:spcBef>
                <a:spcPts val="1900"/>
              </a:spcBef>
              <a:defRPr sz="2952"/>
            </a:pPr>
            <a:r>
              <a:t>a) İmalatçı veya ithalatçının internet sitesinin adresi ve kayıtlı elektronik posta (KEP) adresini,</a:t>
            </a:r>
          </a:p>
          <a:p>
            <a:pPr marL="385318" indent="-385318" defTabSz="479044">
              <a:spcBef>
                <a:spcPts val="1900"/>
              </a:spcBef>
              <a:defRPr sz="2952"/>
            </a:pPr>
            <a:r>
              <a:t>b) İşlenmiş eşyanın kullanım amacını,</a:t>
            </a:r>
          </a:p>
          <a:p>
            <a:pPr marL="385318" indent="-385318" defTabSz="479044">
              <a:spcBef>
                <a:spcPts val="1900"/>
              </a:spcBef>
              <a:defRPr sz="2952"/>
            </a:pPr>
            <a:r>
              <a:t>c) Bir veya birden fazla biyosidal ürün içerdiğine ya da işleme tabi tutulduğuna dair beyanı,</a:t>
            </a:r>
          </a:p>
          <a:p>
            <a:pPr marL="385318" indent="-385318" defTabSz="479044">
              <a:spcBef>
                <a:spcPts val="1900"/>
              </a:spcBef>
              <a:defRPr sz="2952"/>
            </a:pPr>
            <a:r>
              <a:t>ç) Kanıtlanması kaydıyla, işlenmiş eşyaya atfedilen biyosidal özellik ya da işlevi,</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r>
              <a:t>Madde</a:t>
            </a:r>
          </a:p>
        </p:txBody>
      </p:sp>
      <p:sp>
        <p:nvSpPr>
          <p:cNvPr id="141" name="Shape 141"/>
          <p:cNvSpPr>
            <a:spLocks noGrp="1"/>
          </p:cNvSpPr>
          <p:nvPr>
            <p:ph type="body" sz="half" idx="1"/>
          </p:nvPr>
        </p:nvSpPr>
        <p:spPr>
          <a:xfrm>
            <a:off x="508000" y="2184400"/>
            <a:ext cx="5816600" cy="6350000"/>
          </a:xfrm>
          <a:prstGeom prst="rect">
            <a:avLst/>
          </a:prstGeom>
        </p:spPr>
        <p:txBody>
          <a:bodyPr/>
          <a:lstStyle/>
          <a:p>
            <a:pPr marL="370077" indent="-370077" defTabSz="549148">
              <a:spcBef>
                <a:spcPts val="1600"/>
              </a:spcBef>
              <a:defRPr sz="2820"/>
            </a:pPr>
            <a:r>
              <a:t>Doğal halde bulunan veya bir üretim sonucu elde edilen,</a:t>
            </a:r>
          </a:p>
          <a:p>
            <a:pPr marL="370077" indent="-370077" defTabSz="549148">
              <a:spcBef>
                <a:spcPts val="1600"/>
              </a:spcBef>
              <a:defRPr sz="2820"/>
            </a:pPr>
            <a:r>
              <a:t>içindeki kararlılığını sağlamak üzere kullanılan katkı maddeleri ile üretim işleminden kaynaklanan safsızlıklar dahil,</a:t>
            </a:r>
          </a:p>
          <a:p>
            <a:pPr marL="370077" indent="-370077" defTabSz="549148">
              <a:spcBef>
                <a:spcPts val="1600"/>
              </a:spcBef>
              <a:defRPr sz="2820"/>
            </a:pPr>
            <a:r>
              <a:t>fakat yine içindeki, kararlılığını ve yapısını etkilemeden uzaklaştırılabilen çözücüler hariç,</a:t>
            </a:r>
          </a:p>
          <a:p>
            <a:pPr marL="370077" indent="-370077" defTabSz="549148">
              <a:spcBef>
                <a:spcPts val="1600"/>
              </a:spcBef>
              <a:defRPr sz="2820"/>
            </a:pPr>
            <a:r>
              <a:t>kimyasal elementler ve bunların bileşikleri</a:t>
            </a:r>
          </a:p>
        </p:txBody>
      </p:sp>
      <p:pic>
        <p:nvPicPr>
          <p:cNvPr id="142" name="Water-3D-balls.png"/>
          <p:cNvPicPr>
            <a:picLocks noChangeAspect="1"/>
          </p:cNvPicPr>
          <p:nvPr/>
        </p:nvPicPr>
        <p:blipFill>
          <a:blip r:embed="rId2">
            <a:extLst/>
          </a:blip>
          <a:stretch>
            <a:fillRect/>
          </a:stretch>
        </p:blipFill>
        <p:spPr>
          <a:xfrm>
            <a:off x="6604000" y="2181929"/>
            <a:ext cx="5909666" cy="4013201"/>
          </a:xfrm>
          <a:prstGeom prst="rect">
            <a:avLst/>
          </a:prstGeom>
          <a:ln w="12700">
            <a:miter lim="400000"/>
          </a:ln>
        </p:spPr>
      </p:pic>
      <p:pic>
        <p:nvPicPr>
          <p:cNvPr id="143" name="1024px-NaCl_polyhedra.png"/>
          <p:cNvPicPr>
            <a:picLocks noChangeAspect="1"/>
          </p:cNvPicPr>
          <p:nvPr/>
        </p:nvPicPr>
        <p:blipFill>
          <a:blip r:embed="rId3">
            <a:extLst/>
          </a:blip>
          <a:stretch>
            <a:fillRect/>
          </a:stretch>
        </p:blipFill>
        <p:spPr>
          <a:xfrm>
            <a:off x="7610413" y="6192763"/>
            <a:ext cx="3916554" cy="3354314"/>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51" name="Shape 251"/>
          <p:cNvSpPr>
            <a:spLocks noGrp="1"/>
          </p:cNvSpPr>
          <p:nvPr>
            <p:ph type="body" idx="1"/>
          </p:nvPr>
        </p:nvSpPr>
        <p:spPr>
          <a:xfrm>
            <a:off x="508000" y="2336800"/>
            <a:ext cx="12001500" cy="6464300"/>
          </a:xfrm>
          <a:prstGeom prst="rect">
            <a:avLst/>
          </a:prstGeom>
        </p:spPr>
        <p:txBody>
          <a:bodyPr/>
          <a:lstStyle/>
          <a:p>
            <a:pPr marL="352425" indent="-352425" defTabSz="438150">
              <a:spcBef>
                <a:spcPts val="1800"/>
              </a:spcBef>
              <a:defRPr sz="2700"/>
            </a:pPr>
            <a:r>
              <a:t>d) Maddelerin ve Karışımların Sınıflandırılması, Etiketlenmesi ve Ambalajlanması Hakkında Yönetmelik’in 26 ncı maddesi hükümleri saklı kalmak kaydıyla, işlenmiş eşyanın işleme tabi tutulduğu veya kasten içerdiği ve işlenmiş eşyanın biyosidal özelliğine ya da biyosidal işlevine katkı sağlayan tüm biyosidal ürünlerin ruhsat numaralarını veya envanter numaralarını ve aktif maddelerinin isimlerini,</a:t>
            </a:r>
          </a:p>
          <a:p>
            <a:pPr marL="352425" indent="-352425" defTabSz="438150">
              <a:spcBef>
                <a:spcPts val="1800"/>
              </a:spcBef>
              <a:defRPr sz="2700"/>
            </a:pPr>
            <a:r>
              <a:t>e) İşlenmiş eşyanın işleme tabi tutulduğu ya da kasten içerdiği biyosidal ürünler içinde yer alan tüm nanomaddelerin parantez içinde sonuna ‘nano’ kelimesi yazılan isimlerini;</a:t>
            </a:r>
          </a:p>
          <a:p>
            <a:pPr marL="352425" indent="-352425" defTabSz="438150">
              <a:spcBef>
                <a:spcPts val="1800"/>
              </a:spcBef>
              <a:defRPr sz="2700"/>
            </a:pPr>
            <a:r>
              <a:t>f) İşlenmiş eşyanın işleme tabi tutulduğu ya da kasten içerdiği biyosidal ürünlerden dolayı hassas gruplar başta olmak üzere insanları, hayvanları ve çevreyi korumak için alınması gereken önlemleri içeren kullanım talimatlarını,</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54" name="Shape 254"/>
          <p:cNvSpPr>
            <a:spLocks noGrp="1"/>
          </p:cNvSpPr>
          <p:nvPr>
            <p:ph type="body" idx="1"/>
          </p:nvPr>
        </p:nvSpPr>
        <p:spPr>
          <a:xfrm>
            <a:off x="508000" y="2336800"/>
            <a:ext cx="12001500" cy="6464300"/>
          </a:xfrm>
          <a:prstGeom prst="rect">
            <a:avLst/>
          </a:prstGeom>
        </p:spPr>
        <p:txBody>
          <a:bodyPr/>
          <a:lstStyle/>
          <a:p>
            <a:pPr marL="366521" indent="-366521" defTabSz="455675">
              <a:spcBef>
                <a:spcPts val="1800"/>
              </a:spcBef>
              <a:defRPr sz="2807"/>
            </a:pPr>
            <a:r>
              <a:t>g) Olası istenmeyen doğrudan ya da dolaylı yan etkilerini,</a:t>
            </a:r>
          </a:p>
          <a:p>
            <a:pPr marL="366521" indent="-366521" defTabSz="455675">
              <a:spcBef>
                <a:spcPts val="1800"/>
              </a:spcBef>
              <a:defRPr sz="2807"/>
            </a:pPr>
            <a:r>
              <a:t>ğ) İşlenmiş eşyanın imal tarihi ile imalatçı veya ithalatçı tarafından önerilen saklama koşullarında tutulması halinde, biyosidal özellik ve/veya biyosidal işlev için geçerli olacak son kullanma tarihini,</a:t>
            </a:r>
          </a:p>
          <a:p>
            <a:pPr marL="366521" indent="-366521" defTabSz="455675">
              <a:spcBef>
                <a:spcPts val="1800"/>
              </a:spcBef>
              <a:defRPr sz="2807"/>
            </a:pPr>
            <a:r>
              <a:t>h) Parti/Seri numarasını,</a:t>
            </a:r>
          </a:p>
          <a:p>
            <a:pPr marL="366521" indent="-366521" defTabSz="455675">
              <a:spcBef>
                <a:spcPts val="1800"/>
              </a:spcBef>
              <a:defRPr sz="2807"/>
            </a:pPr>
            <a:r>
              <a:t>ı) Normal kullanım koşulları altında biyosidal özelliğin ve/veya biyosidal işlevin geçerlilik süresini,</a:t>
            </a:r>
          </a:p>
          <a:p>
            <a:pPr marL="366521" indent="-366521" defTabSz="455675">
              <a:spcBef>
                <a:spcPts val="1800"/>
              </a:spcBef>
              <a:defRPr sz="2807"/>
            </a:pPr>
            <a:r>
              <a:t>i) Biyosidal bir işleve sahip olan işlenmiş eşyada, normal kullanım koşulları altında biyosidal işlevin etkili olduğu analiz standardında belirtilen zararlıları,</a:t>
            </a:r>
          </a:p>
          <a:p>
            <a:pPr marL="366521" indent="-366521" defTabSz="455675">
              <a:spcBef>
                <a:spcPts val="1800"/>
              </a:spcBef>
              <a:defRPr sz="2807"/>
            </a:pPr>
            <a:r>
              <a:t>içerir.</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57" name="Shape 257"/>
          <p:cNvSpPr>
            <a:spLocks noGrp="1"/>
          </p:cNvSpPr>
          <p:nvPr>
            <p:ph type="body" idx="1"/>
          </p:nvPr>
        </p:nvSpPr>
        <p:spPr>
          <a:xfrm>
            <a:off x="508000" y="2336800"/>
            <a:ext cx="12001500" cy="6464300"/>
          </a:xfrm>
          <a:prstGeom prst="rect">
            <a:avLst/>
          </a:prstGeom>
        </p:spPr>
        <p:txBody>
          <a:bodyPr/>
          <a:lstStyle/>
          <a:p>
            <a:r>
              <a:t>Bu maddenin 4 üncü fıkrasında belirtilen etiketleme gerekliliklerinden bağımsız olarak, tüketicinin talep ettiği hallerde işlenmiş eşyanın imalatçısı veya ithalatçısı, 45 gün içerisinde ücretsiz olarak işlenmiş eşyanın biyosidal işlemi hakkında bilgileri tüketiciye iletir.</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60" name="Shape 260"/>
          <p:cNvSpPr>
            <a:spLocks noGrp="1"/>
          </p:cNvSpPr>
          <p:nvPr>
            <p:ph type="body" idx="1"/>
          </p:nvPr>
        </p:nvSpPr>
        <p:spPr>
          <a:xfrm>
            <a:off x="508000" y="2336800"/>
            <a:ext cx="12001500" cy="6464300"/>
          </a:xfrm>
          <a:prstGeom prst="rect">
            <a:avLst/>
          </a:prstGeom>
        </p:spPr>
        <p:txBody>
          <a:bodyPr/>
          <a:lstStyle/>
          <a:p>
            <a:r>
              <a:t>Etiket, net şekilde görünür, kolayca okunur ve uygun dayanıklılıkta olur.  İşlenmiş eşyanın boyutu ya da işlevinden dolayı etiketin eşya üzerine yapıştırılamadığı hallerde etiketleme gereklilikleri ambalajının üzerine; ayrıca kullanım talimatının veya garantisinin üzerine de yazılır. İmalatçı, bir seri üretimin parçası olmayan, son tüketicinin özel bir siparişi için tasarlanmış ve imal edilmiş işlenmiş eşyalarda etiketleme gerekliliklerine ilişkin bilgileri son tüketiciye başka yöntemlerle sunabilir.</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800px-Borderless_Art_Museum_NO-MA02n2040.jpg"/>
          <p:cNvPicPr>
            <a:picLocks noChangeAspect="1"/>
          </p:cNvPicPr>
          <p:nvPr/>
        </p:nvPicPr>
        <p:blipFill>
          <a:blip r:embed="rId2">
            <a:extLst/>
          </a:blip>
          <a:stretch>
            <a:fillRect/>
          </a:stretch>
        </p:blipFill>
        <p:spPr>
          <a:xfrm>
            <a:off x="304800" y="717550"/>
            <a:ext cx="5549900" cy="8324850"/>
          </a:xfrm>
          <a:prstGeom prst="rect">
            <a:avLst/>
          </a:prstGeom>
          <a:ln w="12700">
            <a:miter lim="400000"/>
          </a:ln>
        </p:spPr>
      </p:pic>
      <p:pic>
        <p:nvPicPr>
          <p:cNvPr id="263" name="800px-A_carpet_seller_in_Jaipur.jpg"/>
          <p:cNvPicPr>
            <a:picLocks noChangeAspect="1"/>
          </p:cNvPicPr>
          <p:nvPr/>
        </p:nvPicPr>
        <p:blipFill>
          <a:blip r:embed="rId3">
            <a:extLst/>
          </a:blip>
          <a:stretch>
            <a:fillRect/>
          </a:stretch>
        </p:blipFill>
        <p:spPr>
          <a:xfrm>
            <a:off x="6503280" y="715533"/>
            <a:ext cx="6233678" cy="8314168"/>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66" name="Shape 266"/>
          <p:cNvSpPr>
            <a:spLocks noGrp="1"/>
          </p:cNvSpPr>
          <p:nvPr>
            <p:ph type="body" idx="1"/>
          </p:nvPr>
        </p:nvSpPr>
        <p:spPr>
          <a:xfrm>
            <a:off x="508000" y="2336800"/>
            <a:ext cx="12001500" cy="6464300"/>
          </a:xfrm>
          <a:prstGeom prst="rect">
            <a:avLst/>
          </a:prstGeom>
        </p:spPr>
        <p:txBody>
          <a:bodyPr/>
          <a:lstStyle/>
          <a:p>
            <a:r>
              <a:t>Biyosidal özelliği ve biyosidal işlevi açısından yeterli etkinliğe sahip olduğu doğrulanamayan işlenmiş eşyaların etiketlerinde, tanıtım kitapçıklarında ve reklamlarında biyosidal özelliğe veya biyosidal işleve ilişkin iddialara yer verilmez.</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p:cNvSpPr>
          <p:nvPr>
            <p:ph type="title"/>
          </p:nvPr>
        </p:nvSpPr>
        <p:spPr>
          <a:prstGeom prst="rect">
            <a:avLst/>
          </a:prstGeom>
        </p:spPr>
        <p:txBody>
          <a:bodyPr>
            <a:normAutofit fontScale="90000"/>
          </a:bodyPr>
          <a:lstStyle>
            <a:lvl1pPr defTabSz="496570">
              <a:spcBef>
                <a:spcPts val="1300"/>
              </a:spcBef>
              <a:defRPr sz="5950"/>
            </a:lvl1pPr>
          </a:lstStyle>
          <a:p>
            <a:r>
              <a:t>Sınıflandırma, Etiketleme ve Ambalajlama</a:t>
            </a:r>
          </a:p>
        </p:txBody>
      </p:sp>
      <p:sp>
        <p:nvSpPr>
          <p:cNvPr id="269" name="Shape 269"/>
          <p:cNvSpPr>
            <a:spLocks noGrp="1"/>
          </p:cNvSpPr>
          <p:nvPr>
            <p:ph type="body" idx="1"/>
          </p:nvPr>
        </p:nvSpPr>
        <p:spPr>
          <a:xfrm>
            <a:off x="508000" y="2336800"/>
            <a:ext cx="12001500" cy="6464300"/>
          </a:xfrm>
          <a:prstGeom prst="rect">
            <a:avLst/>
          </a:prstGeom>
        </p:spPr>
        <p:txBody>
          <a:bodyPr/>
          <a:lstStyle/>
          <a:p>
            <a:pPr marL="460502" indent="-460502" defTabSz="572516">
              <a:spcBef>
                <a:spcPts val="2300"/>
              </a:spcBef>
              <a:defRPr sz="3528"/>
            </a:pPr>
            <a:r>
              <a:t>İşlenmiş eşya tanımını karşılasa dahi, piyasaya arz edilmeyen, son tüketicinin kullanımına sunulmayan ara mamûller ve hammaddeler bu maddenin dördüncü fıkrasında belirtilen etiketleme hükümlerine tabi değildir.</a:t>
            </a:r>
          </a:p>
          <a:p>
            <a:pPr marL="460502" indent="-460502" defTabSz="572516">
              <a:spcBef>
                <a:spcPts val="2300"/>
              </a:spcBef>
              <a:defRPr sz="3528"/>
            </a:pPr>
            <a:r>
              <a:t>Bu maddenin sekizinci fıkrası kapsamında yer alan ürünlerin imalatçıları ve/veya ithalatçıları ürünlerinin biyosidal özelliklerine veya biyosidal işlevlerine ve bunların geçerlilik sürelerine ilişkin bilgileri ve analiz sonuçlarını tedarik zincirinde yer alanlara bildirmekle yükümlüdürler.</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1280px-BMW_Alpina_B3_Biturbo_E92-Leder-Vordersitze_in_Dakota-braun.jpg"/>
          <p:cNvPicPr>
            <a:picLocks noChangeAspect="1"/>
          </p:cNvPicPr>
          <p:nvPr/>
        </p:nvPicPr>
        <p:blipFill>
          <a:blip r:embed="rId2">
            <a:extLst/>
          </a:blip>
          <a:stretch>
            <a:fillRect/>
          </a:stretch>
        </p:blipFill>
        <p:spPr>
          <a:xfrm>
            <a:off x="4838700" y="377825"/>
            <a:ext cx="7810500" cy="5857875"/>
          </a:xfrm>
          <a:prstGeom prst="rect">
            <a:avLst/>
          </a:prstGeom>
          <a:ln w="12700">
            <a:miter lim="400000"/>
          </a:ln>
        </p:spPr>
      </p:pic>
      <p:pic>
        <p:nvPicPr>
          <p:cNvPr id="272" name="Car_tires.jpg"/>
          <p:cNvPicPr>
            <a:picLocks noChangeAspect="1"/>
          </p:cNvPicPr>
          <p:nvPr/>
        </p:nvPicPr>
        <p:blipFill>
          <a:blip r:embed="rId3">
            <a:extLst/>
          </a:blip>
          <a:stretch>
            <a:fillRect/>
          </a:stretch>
        </p:blipFill>
        <p:spPr>
          <a:xfrm>
            <a:off x="482600" y="596900"/>
            <a:ext cx="5880100" cy="5880100"/>
          </a:xfrm>
          <a:prstGeom prst="rect">
            <a:avLst/>
          </a:prstGeom>
          <a:ln w="12700">
            <a:miter lim="400000"/>
          </a:ln>
        </p:spPr>
      </p:pic>
      <p:pic>
        <p:nvPicPr>
          <p:cNvPr id="273" name="Suit.jpg"/>
          <p:cNvPicPr>
            <a:picLocks noChangeAspect="1"/>
          </p:cNvPicPr>
          <p:nvPr/>
        </p:nvPicPr>
        <p:blipFill>
          <a:blip r:embed="rId4">
            <a:extLst/>
          </a:blip>
          <a:stretch>
            <a:fillRect/>
          </a:stretch>
        </p:blipFill>
        <p:spPr>
          <a:xfrm>
            <a:off x="2641600" y="3549622"/>
            <a:ext cx="3431415" cy="5607078"/>
          </a:xfrm>
          <a:prstGeom prst="rect">
            <a:avLst/>
          </a:prstGeom>
          <a:ln w="12700">
            <a:miter lim="400000"/>
          </a:ln>
        </p:spPr>
      </p:pic>
      <p:pic>
        <p:nvPicPr>
          <p:cNvPr id="274" name="1280px-MOS6581_chtaube061229.jpg"/>
          <p:cNvPicPr>
            <a:picLocks noChangeAspect="1"/>
          </p:cNvPicPr>
          <p:nvPr/>
        </p:nvPicPr>
        <p:blipFill>
          <a:blip r:embed="rId5">
            <a:extLst/>
          </a:blip>
          <a:stretch>
            <a:fillRect/>
          </a:stretch>
        </p:blipFill>
        <p:spPr>
          <a:xfrm>
            <a:off x="5499100" y="4711700"/>
            <a:ext cx="6502400" cy="467360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1" y="698500"/>
            <a:ext cx="12344400" cy="1803748"/>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1" y="2502247"/>
            <a:ext cx="4140199" cy="7073343"/>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502246"/>
            <a:ext cx="8203508" cy="4101754"/>
          </a:xfrm>
          <a:prstGeom prst="rect">
            <a:avLst/>
          </a:prstGeom>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702" y="6604000"/>
            <a:ext cx="8199606" cy="1511300"/>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p:cNvSpPr>
          <p:nvPr>
            <p:ph type="body" idx="13"/>
          </p:nvPr>
        </p:nvSpPr>
        <p:spPr>
          <a:xfrm>
            <a:off x="508000" y="5994400"/>
            <a:ext cx="7200900" cy="711201"/>
          </a:xfrm>
          <a:prstGeom prst="rect">
            <a:avLst/>
          </a:prstGeom>
        </p:spPr>
        <p:txBody>
          <a:bodyPr/>
          <a:lstStyle>
            <a:lvl1pPr>
              <a:defRPr sz="3600"/>
            </a:lvl1pPr>
          </a:lstStyle>
          <a:p>
            <a:r>
              <a:t>İlginiz için teşekkürler</a:t>
            </a:r>
          </a:p>
        </p:txBody>
      </p:sp>
      <p:sp>
        <p:nvSpPr>
          <p:cNvPr id="281" name="Shape 281"/>
          <p:cNvSpPr>
            <a:spLocks noGrp="1"/>
          </p:cNvSpPr>
          <p:nvPr>
            <p:ph type="title"/>
          </p:nvPr>
        </p:nvSpPr>
        <p:spPr>
          <a:prstGeom prst="rect">
            <a:avLst/>
          </a:prstGeom>
        </p:spPr>
        <p:txBody>
          <a:bodyPr/>
          <a:lstStyle/>
          <a:p>
            <a:r>
              <a:t>Selim ATAK</a:t>
            </a:r>
          </a:p>
        </p:txBody>
      </p:sp>
      <p:sp>
        <p:nvSpPr>
          <p:cNvPr id="282" name="Shape 282"/>
          <p:cNvSpPr>
            <a:spLocks noGrp="1"/>
          </p:cNvSpPr>
          <p:nvPr>
            <p:ph type="body" sz="quarter" idx="1"/>
          </p:nvPr>
        </p:nvSpPr>
        <p:spPr>
          <a:prstGeom prst="rect">
            <a:avLst/>
          </a:prstGeom>
        </p:spPr>
        <p:txBody>
          <a:bodyPr/>
          <a:lstStyle/>
          <a:p>
            <a:r>
              <a:t>Çevre Mühendisi</a:t>
            </a:r>
          </a:p>
          <a:p>
            <a:r>
              <a:rPr u="sng">
                <a:hlinkClick r:id="rId2"/>
              </a:rPr>
              <a:t>selim.atak@saglik.gov.tr</a:t>
            </a:r>
          </a:p>
          <a:p>
            <a:r>
              <a:t>312 565 5208</a:t>
            </a:r>
          </a:p>
        </p:txBody>
      </p:sp>
      <p:pic>
        <p:nvPicPr>
          <p:cNvPr id="283" name="logo-1.png"/>
          <p:cNvPicPr>
            <a:picLocks noChangeAspect="1"/>
          </p:cNvPicPr>
          <p:nvPr/>
        </p:nvPicPr>
        <p:blipFill>
          <a:blip r:embed="rId3">
            <a:extLst/>
          </a:blip>
          <a:srcRect r="56"/>
          <a:stretch>
            <a:fillRect/>
          </a:stretch>
        </p:blipFill>
        <p:spPr>
          <a:xfrm>
            <a:off x="2438400" y="2125886"/>
            <a:ext cx="7556500" cy="181321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t>Karışım</a:t>
            </a:r>
          </a:p>
        </p:txBody>
      </p:sp>
      <p:sp>
        <p:nvSpPr>
          <p:cNvPr id="146" name="Shape 146"/>
          <p:cNvSpPr>
            <a:spLocks noGrp="1"/>
          </p:cNvSpPr>
          <p:nvPr>
            <p:ph type="body" sz="quarter" idx="1"/>
          </p:nvPr>
        </p:nvSpPr>
        <p:spPr>
          <a:xfrm>
            <a:off x="508000" y="2184400"/>
            <a:ext cx="5816600" cy="3708400"/>
          </a:xfrm>
          <a:prstGeom prst="rect">
            <a:avLst/>
          </a:prstGeom>
        </p:spPr>
        <p:txBody>
          <a:bodyPr/>
          <a:lstStyle/>
          <a:p>
            <a:r>
              <a:t>İki veya daha fazla maddenin</a:t>
            </a:r>
          </a:p>
          <a:p>
            <a:r>
              <a:t>kimyasal özelliklerini kaybetmeden</a:t>
            </a:r>
          </a:p>
          <a:p>
            <a:r>
              <a:t>bir araya gelmesi veya çözelti oluşturması</a:t>
            </a:r>
          </a:p>
        </p:txBody>
      </p:sp>
      <p:pic>
        <p:nvPicPr>
          <p:cNvPr id="147" name="Water-3D-balls.png"/>
          <p:cNvPicPr>
            <a:picLocks noChangeAspect="1"/>
          </p:cNvPicPr>
          <p:nvPr/>
        </p:nvPicPr>
        <p:blipFill>
          <a:blip r:embed="rId2">
            <a:extLst/>
          </a:blip>
          <a:stretch>
            <a:fillRect/>
          </a:stretch>
        </p:blipFill>
        <p:spPr>
          <a:xfrm>
            <a:off x="1549400" y="5894578"/>
            <a:ext cx="4949634" cy="3361252"/>
          </a:xfrm>
          <a:prstGeom prst="rect">
            <a:avLst/>
          </a:prstGeom>
          <a:ln w="12700">
            <a:miter lim="400000"/>
          </a:ln>
        </p:spPr>
      </p:pic>
      <p:pic>
        <p:nvPicPr>
          <p:cNvPr id="148" name="1024px-NaCl_polyhedra.png"/>
          <p:cNvPicPr>
            <a:picLocks noChangeAspect="1"/>
          </p:cNvPicPr>
          <p:nvPr/>
        </p:nvPicPr>
        <p:blipFill>
          <a:blip r:embed="rId3">
            <a:extLst/>
          </a:blip>
          <a:stretch>
            <a:fillRect/>
          </a:stretch>
        </p:blipFill>
        <p:spPr>
          <a:xfrm>
            <a:off x="7989357" y="5633231"/>
            <a:ext cx="4510557" cy="3863046"/>
          </a:xfrm>
          <a:prstGeom prst="rect">
            <a:avLst/>
          </a:prstGeom>
          <a:ln w="12700">
            <a:miter lim="400000"/>
          </a:ln>
        </p:spPr>
      </p:pic>
      <p:pic>
        <p:nvPicPr>
          <p:cNvPr id="149" name="Waves_lajolla.jpg"/>
          <p:cNvPicPr>
            <a:picLocks noChangeAspect="1"/>
          </p:cNvPicPr>
          <p:nvPr/>
        </p:nvPicPr>
        <p:blipFill>
          <a:blip r:embed="rId4">
            <a:extLst/>
          </a:blip>
          <a:stretch>
            <a:fillRect/>
          </a:stretch>
        </p:blipFill>
        <p:spPr>
          <a:xfrm>
            <a:off x="7988300" y="2184400"/>
            <a:ext cx="4504267" cy="33782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520700" y="800100"/>
            <a:ext cx="11988800" cy="1219200"/>
          </a:xfrm>
          <a:prstGeom prst="rect">
            <a:avLst/>
          </a:prstGeom>
        </p:spPr>
        <p:txBody>
          <a:bodyPr/>
          <a:lstStyle/>
          <a:p>
            <a:r>
              <a:t>Eşya</a:t>
            </a:r>
          </a:p>
        </p:txBody>
      </p:sp>
      <p:sp>
        <p:nvSpPr>
          <p:cNvPr id="152" name="Shape 152"/>
          <p:cNvSpPr>
            <a:spLocks noGrp="1"/>
          </p:cNvSpPr>
          <p:nvPr>
            <p:ph type="body" sz="quarter" idx="1"/>
          </p:nvPr>
        </p:nvSpPr>
        <p:spPr>
          <a:xfrm>
            <a:off x="508000" y="2184400"/>
            <a:ext cx="5816600" cy="3365500"/>
          </a:xfrm>
          <a:prstGeom prst="rect">
            <a:avLst/>
          </a:prstGeom>
        </p:spPr>
        <p:txBody>
          <a:bodyPr/>
          <a:lstStyle/>
          <a:p>
            <a:pPr marL="374014" indent="-374014" defTabSz="554990">
              <a:spcBef>
                <a:spcPts val="1700"/>
              </a:spcBef>
              <a:defRPr sz="2850"/>
            </a:pPr>
            <a:r>
              <a:t>Kimyasal yapısından çok,</a:t>
            </a:r>
          </a:p>
          <a:p>
            <a:pPr marL="374014" indent="-374014" defTabSz="554990">
              <a:spcBef>
                <a:spcPts val="1700"/>
              </a:spcBef>
              <a:defRPr sz="2850"/>
            </a:pPr>
            <a:r>
              <a:t>işlevini belirlemek üzere</a:t>
            </a:r>
          </a:p>
          <a:p>
            <a:pPr marL="374014" indent="-374014" defTabSz="554990">
              <a:spcBef>
                <a:spcPts val="1700"/>
              </a:spcBef>
              <a:defRPr sz="2850"/>
            </a:pPr>
            <a:r>
              <a:t>üretim sırasında özel bir şekil,</a:t>
            </a:r>
          </a:p>
          <a:p>
            <a:pPr marL="374014" indent="-374014" defTabSz="554990">
              <a:spcBef>
                <a:spcPts val="1700"/>
              </a:spcBef>
              <a:defRPr sz="2850"/>
            </a:pPr>
            <a:r>
              <a:t>yüzey</a:t>
            </a:r>
          </a:p>
          <a:p>
            <a:pPr marL="374014" indent="-374014" defTabSz="554990">
              <a:spcBef>
                <a:spcPts val="1700"/>
              </a:spcBef>
              <a:defRPr sz="2850"/>
            </a:pPr>
            <a:r>
              <a:t>ve tasarım verilen nesne</a:t>
            </a:r>
          </a:p>
        </p:txBody>
      </p:sp>
      <p:pic>
        <p:nvPicPr>
          <p:cNvPr id="153" name="SalisChair.jpg"/>
          <p:cNvPicPr>
            <a:picLocks noChangeAspect="1"/>
          </p:cNvPicPr>
          <p:nvPr/>
        </p:nvPicPr>
        <p:blipFill>
          <a:blip r:embed="rId2">
            <a:extLst/>
          </a:blip>
          <a:stretch>
            <a:fillRect/>
          </a:stretch>
        </p:blipFill>
        <p:spPr>
          <a:xfrm>
            <a:off x="6165453" y="2353452"/>
            <a:ext cx="3133984" cy="5457048"/>
          </a:xfrm>
          <a:prstGeom prst="rect">
            <a:avLst/>
          </a:prstGeom>
          <a:ln w="12700">
            <a:miter lim="400000"/>
          </a:ln>
        </p:spPr>
      </p:pic>
      <p:pic>
        <p:nvPicPr>
          <p:cNvPr id="154" name="1280px-Yokeback_armchair_and_painting_table,_Ming_dynasty,_Metropolitan_Museum_of_Art.jpg"/>
          <p:cNvPicPr>
            <a:picLocks noChangeAspect="1"/>
          </p:cNvPicPr>
          <p:nvPr/>
        </p:nvPicPr>
        <p:blipFill>
          <a:blip r:embed="rId3">
            <a:extLst/>
          </a:blip>
          <a:stretch>
            <a:fillRect/>
          </a:stretch>
        </p:blipFill>
        <p:spPr>
          <a:xfrm>
            <a:off x="519136" y="5686276"/>
            <a:ext cx="4889501" cy="3724424"/>
          </a:xfrm>
          <a:prstGeom prst="rect">
            <a:avLst/>
          </a:prstGeom>
          <a:ln w="12700">
            <a:miter lim="400000"/>
          </a:ln>
        </p:spPr>
      </p:pic>
      <p:pic>
        <p:nvPicPr>
          <p:cNvPr id="155" name="800px-Borderless_Art_Museum_NO-MA02n2040.jpg"/>
          <p:cNvPicPr>
            <a:picLocks noChangeAspect="1"/>
          </p:cNvPicPr>
          <p:nvPr/>
        </p:nvPicPr>
        <p:blipFill>
          <a:blip r:embed="rId4">
            <a:extLst/>
          </a:blip>
          <a:stretch>
            <a:fillRect/>
          </a:stretch>
        </p:blipFill>
        <p:spPr>
          <a:xfrm>
            <a:off x="9296400" y="4591050"/>
            <a:ext cx="3213100" cy="481965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520700" y="800100"/>
            <a:ext cx="11988800" cy="1219200"/>
          </a:xfrm>
          <a:prstGeom prst="rect">
            <a:avLst/>
          </a:prstGeom>
        </p:spPr>
        <p:txBody>
          <a:bodyPr/>
          <a:lstStyle/>
          <a:p>
            <a:r>
              <a:t>İşlenmiş Eşya</a:t>
            </a:r>
          </a:p>
        </p:txBody>
      </p:sp>
      <p:sp>
        <p:nvSpPr>
          <p:cNvPr id="158" name="Shape 158"/>
          <p:cNvSpPr>
            <a:spLocks noGrp="1"/>
          </p:cNvSpPr>
          <p:nvPr>
            <p:ph type="body" sz="quarter" idx="1"/>
          </p:nvPr>
        </p:nvSpPr>
        <p:spPr>
          <a:xfrm>
            <a:off x="508000" y="2184400"/>
            <a:ext cx="5816600" cy="3848100"/>
          </a:xfrm>
          <a:prstGeom prst="rect">
            <a:avLst/>
          </a:prstGeom>
        </p:spPr>
        <p:txBody>
          <a:bodyPr/>
          <a:lstStyle/>
          <a:p>
            <a:r>
              <a:t>Bir veya birden fazla biyosidal ürün ile işleme tabi tutulmuş</a:t>
            </a:r>
          </a:p>
          <a:p>
            <a:r>
              <a:t>ya da bunları kasten içeren</a:t>
            </a:r>
          </a:p>
          <a:p>
            <a:r>
              <a:t>madde, karışım veya eşya</a:t>
            </a:r>
          </a:p>
        </p:txBody>
      </p:sp>
      <p:pic>
        <p:nvPicPr>
          <p:cNvPr id="159" name="800px-Borderless_Art_Museum_NO-MA02n2040.jpg"/>
          <p:cNvPicPr>
            <a:picLocks noChangeAspect="1"/>
          </p:cNvPicPr>
          <p:nvPr/>
        </p:nvPicPr>
        <p:blipFill>
          <a:blip r:embed="rId2">
            <a:extLst/>
          </a:blip>
          <a:stretch>
            <a:fillRect/>
          </a:stretch>
        </p:blipFill>
        <p:spPr>
          <a:xfrm>
            <a:off x="9296400" y="4705350"/>
            <a:ext cx="3213100" cy="4819650"/>
          </a:xfrm>
          <a:prstGeom prst="rect">
            <a:avLst/>
          </a:prstGeom>
          <a:ln w="12700">
            <a:miter lim="400000"/>
          </a:ln>
        </p:spPr>
      </p:pic>
      <p:pic>
        <p:nvPicPr>
          <p:cNvPr id="160" name="Brush_and_watercolours.jpg"/>
          <p:cNvPicPr>
            <a:picLocks noChangeAspect="1"/>
          </p:cNvPicPr>
          <p:nvPr/>
        </p:nvPicPr>
        <p:blipFill>
          <a:blip r:embed="rId3">
            <a:extLst/>
          </a:blip>
          <a:stretch>
            <a:fillRect/>
          </a:stretch>
        </p:blipFill>
        <p:spPr>
          <a:xfrm>
            <a:off x="1054100" y="6320668"/>
            <a:ext cx="4488695" cy="3204332"/>
          </a:xfrm>
          <a:prstGeom prst="rect">
            <a:avLst/>
          </a:prstGeom>
          <a:ln w="12700">
            <a:miter lim="400000"/>
          </a:ln>
        </p:spPr>
      </p:pic>
      <p:pic>
        <p:nvPicPr>
          <p:cNvPr id="161" name="Cadeira_Palmetal_-_Modelo_I_-_Preta_-_Simples.jpg"/>
          <p:cNvPicPr>
            <a:picLocks noChangeAspect="1"/>
          </p:cNvPicPr>
          <p:nvPr/>
        </p:nvPicPr>
        <p:blipFill>
          <a:blip r:embed="rId4">
            <a:extLst/>
          </a:blip>
          <a:stretch>
            <a:fillRect/>
          </a:stretch>
        </p:blipFill>
        <p:spPr>
          <a:xfrm>
            <a:off x="6502400" y="2336800"/>
            <a:ext cx="3390900" cy="5080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520700" y="800100"/>
            <a:ext cx="11988800" cy="1219200"/>
          </a:xfrm>
          <a:prstGeom prst="rect">
            <a:avLst/>
          </a:prstGeom>
        </p:spPr>
        <p:txBody>
          <a:bodyPr/>
          <a:lstStyle/>
          <a:p>
            <a:r>
              <a:t>Kompleks Eşya</a:t>
            </a:r>
          </a:p>
        </p:txBody>
      </p:sp>
      <p:sp>
        <p:nvSpPr>
          <p:cNvPr id="164" name="Shape 164"/>
          <p:cNvSpPr>
            <a:spLocks noGrp="1"/>
          </p:cNvSpPr>
          <p:nvPr>
            <p:ph type="body" sz="half" idx="1"/>
          </p:nvPr>
        </p:nvSpPr>
        <p:spPr>
          <a:xfrm>
            <a:off x="508000" y="2184400"/>
            <a:ext cx="5816600" cy="4851400"/>
          </a:xfrm>
          <a:prstGeom prst="rect">
            <a:avLst/>
          </a:prstGeom>
        </p:spPr>
        <p:txBody>
          <a:bodyPr/>
          <a:lstStyle/>
          <a:p>
            <a:r>
              <a:t>Farklı bileşenler ve/veya malzemelerden yapılmış olan</a:t>
            </a:r>
          </a:p>
          <a:p>
            <a:r>
              <a:t>ve bir veya birden fazla biyosidal ürün</a:t>
            </a:r>
          </a:p>
          <a:p>
            <a:r>
              <a:t>ya da işlenmiş eşya içeren</a:t>
            </a:r>
          </a:p>
          <a:p>
            <a:r>
              <a:t>veya bir ya da birden fazla biyosidal ürünle işleme tabi tutulan eşyayı,</a:t>
            </a:r>
          </a:p>
        </p:txBody>
      </p:sp>
      <p:pic>
        <p:nvPicPr>
          <p:cNvPr id="165" name="Bentley_Continental_GTC_011.jpeg"/>
          <p:cNvPicPr>
            <a:picLocks noChangeAspect="1"/>
          </p:cNvPicPr>
          <p:nvPr/>
        </p:nvPicPr>
        <p:blipFill>
          <a:blip r:embed="rId2">
            <a:extLst/>
          </a:blip>
          <a:stretch>
            <a:fillRect/>
          </a:stretch>
        </p:blipFill>
        <p:spPr>
          <a:xfrm>
            <a:off x="7070103" y="2336463"/>
            <a:ext cx="5437247" cy="3619501"/>
          </a:xfrm>
          <a:prstGeom prst="rect">
            <a:avLst/>
          </a:prstGeom>
          <a:ln w="12700">
            <a:miter lim="400000"/>
          </a:ln>
        </p:spPr>
      </p:pic>
      <p:pic>
        <p:nvPicPr>
          <p:cNvPr id="166" name="Cptvdisplay.jpg"/>
          <p:cNvPicPr>
            <a:picLocks noChangeAspect="1"/>
          </p:cNvPicPr>
          <p:nvPr/>
        </p:nvPicPr>
        <p:blipFill>
          <a:blip r:embed="rId3">
            <a:extLst/>
          </a:blip>
          <a:stretch>
            <a:fillRect/>
          </a:stretch>
        </p:blipFill>
        <p:spPr>
          <a:xfrm>
            <a:off x="4267200" y="6477000"/>
            <a:ext cx="4114800" cy="3086100"/>
          </a:xfrm>
          <a:prstGeom prst="rect">
            <a:avLst/>
          </a:prstGeom>
          <a:ln w="12700">
            <a:miter lim="400000"/>
          </a:ln>
        </p:spPr>
      </p:pic>
      <p:pic>
        <p:nvPicPr>
          <p:cNvPr id="167" name="Intel_D945GCPE_Board.jpeg"/>
          <p:cNvPicPr>
            <a:picLocks noChangeAspect="1"/>
          </p:cNvPicPr>
          <p:nvPr/>
        </p:nvPicPr>
        <p:blipFill>
          <a:blip r:embed="rId4">
            <a:extLst/>
          </a:blip>
          <a:stretch>
            <a:fillRect/>
          </a:stretch>
        </p:blipFill>
        <p:spPr>
          <a:xfrm>
            <a:off x="8588816" y="6093742"/>
            <a:ext cx="3921217" cy="346935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Nurdles_01_gentlemanrook.jpg"/>
          <p:cNvPicPr>
            <a:picLocks noChangeAspect="1"/>
          </p:cNvPicPr>
          <p:nvPr/>
        </p:nvPicPr>
        <p:blipFill>
          <a:blip r:embed="rId2">
            <a:extLst/>
          </a:blip>
          <a:stretch>
            <a:fillRect/>
          </a:stretch>
        </p:blipFill>
        <p:spPr>
          <a:xfrm>
            <a:off x="215900" y="201520"/>
            <a:ext cx="5857044" cy="4279901"/>
          </a:xfrm>
          <a:prstGeom prst="rect">
            <a:avLst/>
          </a:prstGeom>
          <a:ln w="12700">
            <a:miter lim="400000"/>
          </a:ln>
        </p:spPr>
      </p:pic>
      <p:pic>
        <p:nvPicPr>
          <p:cNvPr id="170" name="Plastic_household_items.jpg"/>
          <p:cNvPicPr>
            <a:picLocks noChangeAspect="1"/>
          </p:cNvPicPr>
          <p:nvPr/>
        </p:nvPicPr>
        <p:blipFill>
          <a:blip r:embed="rId3">
            <a:extLst/>
          </a:blip>
          <a:stretch>
            <a:fillRect/>
          </a:stretch>
        </p:blipFill>
        <p:spPr>
          <a:xfrm>
            <a:off x="6326632" y="203200"/>
            <a:ext cx="6411468" cy="4267200"/>
          </a:xfrm>
          <a:prstGeom prst="rect">
            <a:avLst/>
          </a:prstGeom>
          <a:ln w="12700">
            <a:miter lim="400000"/>
          </a:ln>
        </p:spPr>
      </p:pic>
      <p:pic>
        <p:nvPicPr>
          <p:cNvPr id="171" name="800px-Leathertools.jpg"/>
          <p:cNvPicPr>
            <a:picLocks noChangeAspect="1"/>
          </p:cNvPicPr>
          <p:nvPr/>
        </p:nvPicPr>
        <p:blipFill>
          <a:blip r:embed="rId4">
            <a:extLst/>
          </a:blip>
          <a:stretch>
            <a:fillRect/>
          </a:stretch>
        </p:blipFill>
        <p:spPr>
          <a:xfrm>
            <a:off x="214996" y="4662249"/>
            <a:ext cx="3263901" cy="4875451"/>
          </a:xfrm>
          <a:prstGeom prst="rect">
            <a:avLst/>
          </a:prstGeom>
          <a:ln w="12700">
            <a:miter lim="400000"/>
          </a:ln>
        </p:spPr>
      </p:pic>
      <p:pic>
        <p:nvPicPr>
          <p:cNvPr id="172" name="Karachi_-_Pakistan-market.jpg"/>
          <p:cNvPicPr>
            <a:picLocks noChangeAspect="1"/>
          </p:cNvPicPr>
          <p:nvPr/>
        </p:nvPicPr>
        <p:blipFill>
          <a:blip r:embed="rId5">
            <a:extLst/>
          </a:blip>
          <a:stretch>
            <a:fillRect/>
          </a:stretch>
        </p:blipFill>
        <p:spPr>
          <a:xfrm>
            <a:off x="3708400" y="4662965"/>
            <a:ext cx="5041900" cy="3833335"/>
          </a:xfrm>
          <a:prstGeom prst="rect">
            <a:avLst/>
          </a:prstGeom>
          <a:ln w="12700">
            <a:miter lim="400000"/>
          </a:ln>
        </p:spPr>
      </p:pic>
      <p:pic>
        <p:nvPicPr>
          <p:cNvPr id="173" name="800px-A_carpet_seller_in_Jaipur.jpg"/>
          <p:cNvPicPr>
            <a:picLocks noChangeAspect="1"/>
          </p:cNvPicPr>
          <p:nvPr/>
        </p:nvPicPr>
        <p:blipFill>
          <a:blip r:embed="rId6">
            <a:extLst/>
          </a:blip>
          <a:stretch>
            <a:fillRect/>
          </a:stretch>
        </p:blipFill>
        <p:spPr>
          <a:xfrm>
            <a:off x="9072060" y="4648374"/>
            <a:ext cx="3665850" cy="488932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520700" y="800100"/>
            <a:ext cx="11988800" cy="1219200"/>
          </a:xfrm>
          <a:prstGeom prst="rect">
            <a:avLst/>
          </a:prstGeom>
        </p:spPr>
        <p:txBody>
          <a:bodyPr/>
          <a:lstStyle/>
          <a:p>
            <a:r>
              <a:t>Kasten İçermek</a:t>
            </a:r>
          </a:p>
        </p:txBody>
      </p:sp>
      <p:sp>
        <p:nvSpPr>
          <p:cNvPr id="176" name="Shape 176"/>
          <p:cNvSpPr>
            <a:spLocks noGrp="1"/>
          </p:cNvSpPr>
          <p:nvPr>
            <p:ph type="body" sz="half" idx="1"/>
          </p:nvPr>
        </p:nvSpPr>
        <p:spPr>
          <a:xfrm>
            <a:off x="508000" y="2184400"/>
            <a:ext cx="5816600" cy="4851400"/>
          </a:xfrm>
          <a:prstGeom prst="rect">
            <a:avLst/>
          </a:prstGeom>
        </p:spPr>
        <p:txBody>
          <a:bodyPr/>
          <a:lstStyle/>
          <a:p>
            <a:r>
              <a:t>Bir veya birden fazla biyosidal ürünün</a:t>
            </a:r>
          </a:p>
          <a:p>
            <a:r>
              <a:t>bir karışımın veya eşyanın bir bileşeni olacak şekilde</a:t>
            </a:r>
          </a:p>
          <a:p>
            <a:r>
              <a:t>-genellikle karışım ya da eşyanın üretim aşamasında-</a:t>
            </a:r>
          </a:p>
          <a:p>
            <a:r>
              <a:t>kullanılmış olmasını,</a:t>
            </a:r>
          </a:p>
        </p:txBody>
      </p:sp>
      <p:pic>
        <p:nvPicPr>
          <p:cNvPr id="177" name="Nurdles_01_gentlemanrook.jpg"/>
          <p:cNvPicPr>
            <a:picLocks noChangeAspect="1"/>
          </p:cNvPicPr>
          <p:nvPr/>
        </p:nvPicPr>
        <p:blipFill>
          <a:blip r:embed="rId2">
            <a:extLst/>
          </a:blip>
          <a:stretch>
            <a:fillRect/>
          </a:stretch>
        </p:blipFill>
        <p:spPr>
          <a:xfrm>
            <a:off x="8201615" y="2335120"/>
            <a:ext cx="4310229" cy="3149601"/>
          </a:xfrm>
          <a:prstGeom prst="rect">
            <a:avLst/>
          </a:prstGeom>
          <a:ln w="12700">
            <a:miter lim="400000"/>
          </a:ln>
        </p:spPr>
      </p:pic>
      <p:pic>
        <p:nvPicPr>
          <p:cNvPr id="178" name="Plastic_household_items.jpg"/>
          <p:cNvPicPr>
            <a:picLocks noChangeAspect="1"/>
          </p:cNvPicPr>
          <p:nvPr/>
        </p:nvPicPr>
        <p:blipFill>
          <a:blip r:embed="rId3">
            <a:extLst/>
          </a:blip>
          <a:stretch>
            <a:fillRect/>
          </a:stretch>
        </p:blipFill>
        <p:spPr>
          <a:xfrm>
            <a:off x="6948931" y="5798722"/>
            <a:ext cx="5560569" cy="3700878"/>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1379</Words>
  <Application>Microsoft Office PowerPoint</Application>
  <PresentationFormat>Özel</PresentationFormat>
  <Paragraphs>128</Paragraphs>
  <Slides>39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39</vt:i4>
      </vt:variant>
    </vt:vector>
  </HeadingPairs>
  <TitlesOfParts>
    <vt:vector size="45" baseType="lpstr">
      <vt:lpstr>Bodoni SvtyTwo ITC TT-Book</vt:lpstr>
      <vt:lpstr>Helvetica</vt:lpstr>
      <vt:lpstr>Helvetica Neue</vt:lpstr>
      <vt:lpstr>Palatino</vt:lpstr>
      <vt:lpstr>Zapf Dingbats</vt:lpstr>
      <vt:lpstr>New_Template4</vt:lpstr>
      <vt:lpstr>İşlenmiş Eşyalar</vt:lpstr>
      <vt:lpstr>İçerik</vt:lpstr>
      <vt:lpstr>Madde</vt:lpstr>
      <vt:lpstr>Karışım</vt:lpstr>
      <vt:lpstr>Eşya</vt:lpstr>
      <vt:lpstr>İşlenmiş Eşya</vt:lpstr>
      <vt:lpstr>Kompleks Eşya</vt:lpstr>
      <vt:lpstr>PowerPoint Sunusu</vt:lpstr>
      <vt:lpstr>Kasten İçermek</vt:lpstr>
      <vt:lpstr>İşleme Tabi Tutulmak</vt:lpstr>
      <vt:lpstr>Biyosidal Özellik</vt:lpstr>
      <vt:lpstr>Biyosidal İşlev</vt:lpstr>
      <vt:lpstr>Ana Biyosidal İşlev</vt:lpstr>
      <vt:lpstr>Özellik, İşlev, Ana İşlev</vt:lpstr>
      <vt:lpstr>İddia</vt:lpstr>
      <vt:lpstr>İddianın Önemi</vt:lpstr>
      <vt:lpstr>İddianın Önemi</vt:lpstr>
      <vt:lpstr>İddianın Önemi</vt:lpstr>
      <vt:lpstr>İddianın Önemi</vt:lpstr>
      <vt:lpstr>İddianın Önemi</vt:lpstr>
      <vt:lpstr>İddianın Önemi</vt:lpstr>
      <vt:lpstr>İddianın Önemi</vt:lpstr>
      <vt:lpstr>İddianın Önemi</vt:lpstr>
      <vt:lpstr>Kapsam Dışı</vt:lpstr>
      <vt:lpstr>PowerPoint Sunusu</vt:lpstr>
      <vt:lpstr>Teknik Dosya</vt:lpstr>
      <vt:lpstr>Teknik Dosya</vt:lpstr>
      <vt:lpstr>Sınıflandırma, Etiketleme ve Ambalajlama</vt:lpstr>
      <vt:lpstr>Sınıflandırma, Etiketleme ve Ambalajlama</vt:lpstr>
      <vt:lpstr>Sınıflandırma, Etiketleme ve Ambalajlama</vt:lpstr>
      <vt:lpstr>Sınıflandırma, Etiketleme ve Ambalajlama</vt:lpstr>
      <vt:lpstr>Sınıflandırma, Etiketleme ve Ambalajlama</vt:lpstr>
      <vt:lpstr>Sınıflandırma, Etiketleme ve Ambalajlama</vt:lpstr>
      <vt:lpstr>PowerPoint Sunusu</vt:lpstr>
      <vt:lpstr>Sınıflandırma, Etiketleme ve Ambalajlama</vt:lpstr>
      <vt:lpstr>Sınıflandırma, Etiketleme ve Ambalajlama</vt:lpstr>
      <vt:lpstr>PowerPoint Sunusu</vt:lpstr>
      <vt:lpstr>PowerPoint Sunusu</vt:lpstr>
      <vt:lpstr>Selim ATAK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İşlenmiş Eşyalar</dc:title>
  <dc:creator>Selim ATAK</dc:creator>
  <cp:lastModifiedBy>tg</cp:lastModifiedBy>
  <cp:revision>2</cp:revision>
  <dcterms:modified xsi:type="dcterms:W3CDTF">2016-10-31T12:36:20Z</dcterms:modified>
</cp:coreProperties>
</file>