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56" r:id="rId3"/>
    <p:sldId id="266" r:id="rId4"/>
    <p:sldId id="263" r:id="rId5"/>
    <p:sldId id="264" r:id="rId6"/>
    <p:sldId id="262" r:id="rId7"/>
    <p:sldId id="281" r:id="rId8"/>
    <p:sldId id="267" r:id="rId9"/>
    <p:sldId id="274" r:id="rId10"/>
    <p:sldId id="258" r:id="rId11"/>
    <p:sldId id="283" r:id="rId12"/>
    <p:sldId id="284" r:id="rId13"/>
    <p:sldId id="285" r:id="rId14"/>
    <p:sldId id="287" r:id="rId15"/>
    <p:sldId id="257" r:id="rId16"/>
    <p:sldId id="282" r:id="rId17"/>
    <p:sldId id="259" r:id="rId18"/>
    <p:sldId id="273" r:id="rId19"/>
    <p:sldId id="288" r:id="rId20"/>
    <p:sldId id="279" r:id="rId21"/>
    <p:sldId id="270" r:id="rId22"/>
    <p:sldId id="271" r:id="rId23"/>
    <p:sldId id="265" r:id="rId24"/>
    <p:sldId id="260" r:id="rId25"/>
    <p:sldId id="272" r:id="rId26"/>
    <p:sldId id="269" r:id="rId27"/>
    <p:sldId id="277" r:id="rId28"/>
    <p:sldId id="278" r:id="rId29"/>
    <p:sldId id="286" r:id="rId30"/>
    <p:sldId id="280" r:id="rId31"/>
    <p:sldId id="27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A2"/>
    <a:srgbClr val="C9FFC9"/>
    <a:srgbClr val="7DFF7D"/>
    <a:srgbClr val="E1E1FF"/>
    <a:srgbClr val="999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1168" autoAdjust="0"/>
  </p:normalViewPr>
  <p:slideViewPr>
    <p:cSldViewPr>
      <p:cViewPr varScale="1">
        <p:scale>
          <a:sx n="89" d="100"/>
          <a:sy n="89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0175-3176-4969-9537-4735EAB3039C}" type="datetimeFigureOut">
              <a:rPr lang="tr-TR" smtClean="0"/>
              <a:t>04.12.2013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6F494-9E89-46C4-B534-6A3F54852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49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F494-9E89-46C4-B534-6A3F548523F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0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Sıcak Hava</a:t>
            </a:r>
          </a:p>
          <a:p>
            <a:r>
              <a:rPr lang="tr-TR" b="1" dirty="0" smtClean="0"/>
              <a:t>Sıcak Hava Dalgası</a:t>
            </a:r>
            <a:r>
              <a:rPr lang="tr-TR" dirty="0" smtClean="0"/>
              <a:t> 3 - 5 derece üzerinde </a:t>
            </a:r>
          </a:p>
          <a:p>
            <a:r>
              <a:rPr lang="tr-TR" b="1" dirty="0" smtClean="0"/>
              <a:t>Kuvvetli Sıcak Hava Dalgası</a:t>
            </a:r>
            <a:r>
              <a:rPr lang="tr-TR" dirty="0" smtClean="0"/>
              <a:t> 5 - 9 derece üzerinde </a:t>
            </a:r>
          </a:p>
          <a:p>
            <a:r>
              <a:rPr lang="tr-TR" b="1" dirty="0" smtClean="0"/>
              <a:t>Ekstrem Sıcak Hava Dalgası</a:t>
            </a:r>
            <a:r>
              <a:rPr lang="tr-TR" dirty="0" smtClean="0"/>
              <a:t> 10 derece ve üzerinde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6F494-9E89-46C4-B534-6A3F548523F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59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6676-6D18-4F93-97BF-5E671A19F62C}" type="datetime1">
              <a:rPr lang="tr-TR" smtClean="0"/>
              <a:t>04.12.2013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15A1-CDF6-416A-BC0F-8A30A91070D8}" type="datetime1">
              <a:rPr lang="tr-TR" smtClean="0"/>
              <a:t>04.12.2013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924E-9591-421C-8C19-BB2E447A30F1}" type="datetime1">
              <a:rPr lang="tr-TR" smtClean="0"/>
              <a:t>04.12.2013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7637-595B-4A9C-B505-F3350B0C5EAC}" type="datetime1">
              <a:rPr lang="tr-TR" smtClean="0"/>
              <a:t>04.12.2013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517-91E4-4C2A-8A5F-3AFFE7379A71}" type="datetime1">
              <a:rPr lang="tr-TR" smtClean="0"/>
              <a:t>04.12.2013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D29-5264-4CAB-82C4-12030C857B30}" type="datetime1">
              <a:rPr lang="tr-TR" smtClean="0"/>
              <a:t>04.12.2013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EE0-C9B5-4CB5-A6EB-884B8FD60E75}" type="datetime1">
              <a:rPr lang="tr-TR" smtClean="0"/>
              <a:t>04.12.2013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6D22-3F6B-4AD8-8DC9-876A7578B02B}" type="datetime1">
              <a:rPr lang="tr-TR" smtClean="0"/>
              <a:t>04.12.2013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750-A081-4EF8-A3A0-E632D783DB2C}" type="datetime1">
              <a:rPr lang="tr-TR" smtClean="0"/>
              <a:t>04.12.2013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BF69-A5A3-40B7-AAB6-F5F85CE78C8B}" type="datetime1">
              <a:rPr lang="tr-TR" smtClean="0"/>
              <a:t>04.12.2013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4755-5E47-42EF-A942-0FF7385EA118}" type="datetime1">
              <a:rPr lang="tr-TR" smtClean="0"/>
              <a:t>04.12.2013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7656-D8E8-47DB-9499-F0C1BFC567C5}" type="datetime1">
              <a:rPr lang="tr-TR" smtClean="0"/>
              <a:t>04.12.2013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68" y="44451"/>
            <a:ext cx="645632" cy="709042"/>
          </a:xfrm>
          <a:prstGeom prst="rect">
            <a:avLst/>
          </a:prstGeom>
        </p:spPr>
      </p:pic>
      <p:sp>
        <p:nvSpPr>
          <p:cNvPr id="8" name="Metin kutusu 7"/>
          <p:cNvSpPr txBox="1"/>
          <p:nvPr userDrawn="1"/>
        </p:nvSpPr>
        <p:spPr>
          <a:xfrm>
            <a:off x="8172400" y="6551255"/>
            <a:ext cx="9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459A71-5BE5-4FC2-A67B-E2CB52C11D9F}" type="slidenum">
              <a:rPr lang="tr-TR" smtClean="0"/>
              <a:t>‹#›</a:t>
            </a:fld>
            <a:r>
              <a:rPr lang="tr-TR" dirty="0" smtClean="0"/>
              <a:t> / 31</a:t>
            </a:r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6904" cy="1470025"/>
          </a:xfrm>
        </p:spPr>
        <p:txBody>
          <a:bodyPr/>
          <a:lstStyle/>
          <a:p>
            <a:r>
              <a:rPr lang="tr-TR" b="1" dirty="0" smtClean="0"/>
              <a:t>İKLİM DEĞİŞİKLİĞİ VE SAĞLIĞA ETKİLERİ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416824" cy="4320480"/>
          </a:xfrm>
        </p:spPr>
        <p:txBody>
          <a:bodyPr>
            <a:normAutofit fontScale="77500" lnSpcReduction="20000"/>
          </a:bodyPr>
          <a:lstStyle/>
          <a:p>
            <a:pPr algn="l"/>
            <a:endParaRPr lang="tr-TR" sz="4300" dirty="0" smtClean="0">
              <a:solidFill>
                <a:schemeClr val="tx1"/>
              </a:solidFill>
            </a:endParaRPr>
          </a:p>
          <a:p>
            <a:pPr algn="l"/>
            <a:r>
              <a:rPr lang="tr-TR" sz="4300" dirty="0" smtClean="0">
                <a:solidFill>
                  <a:schemeClr val="tx1"/>
                </a:solidFill>
              </a:rPr>
              <a:t>İklim değişikliği</a:t>
            </a:r>
          </a:p>
          <a:p>
            <a:pPr algn="l"/>
            <a:r>
              <a:rPr lang="tr-TR" sz="4300" dirty="0" smtClean="0">
                <a:solidFill>
                  <a:schemeClr val="tx1"/>
                </a:solidFill>
              </a:rPr>
              <a:t>		Tehditler</a:t>
            </a:r>
          </a:p>
          <a:p>
            <a:pPr algn="l"/>
            <a:r>
              <a:rPr lang="tr-TR" sz="4300" dirty="0" smtClean="0">
                <a:solidFill>
                  <a:schemeClr val="tx1"/>
                </a:solidFill>
              </a:rPr>
              <a:t>			Örnekler</a:t>
            </a:r>
          </a:p>
          <a:p>
            <a:pPr algn="l"/>
            <a:r>
              <a:rPr lang="tr-TR" sz="4300" dirty="0" smtClean="0">
                <a:solidFill>
                  <a:schemeClr val="tx1"/>
                </a:solidFill>
              </a:rPr>
              <a:t>				Öneriler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pPr algn="r"/>
            <a:endParaRPr lang="tr-TR" sz="2200" dirty="0" smtClean="0">
              <a:solidFill>
                <a:schemeClr val="tx1"/>
              </a:solidFill>
            </a:endParaRPr>
          </a:p>
          <a:p>
            <a:pPr algn="r"/>
            <a:r>
              <a:rPr lang="tr-TR" sz="2200" dirty="0" smtClean="0">
                <a:solidFill>
                  <a:schemeClr val="tx1"/>
                </a:solidFill>
              </a:rPr>
              <a:t>Dr. </a:t>
            </a:r>
            <a:r>
              <a:rPr lang="tr-TR" sz="2200" dirty="0" err="1" smtClean="0">
                <a:solidFill>
                  <a:schemeClr val="tx1"/>
                </a:solidFill>
              </a:rPr>
              <a:t>Rifat</a:t>
            </a:r>
            <a:r>
              <a:rPr lang="tr-TR" sz="2200" dirty="0" smtClean="0">
                <a:solidFill>
                  <a:schemeClr val="tx1"/>
                </a:solidFill>
              </a:rPr>
              <a:t> PAMUK</a:t>
            </a:r>
          </a:p>
          <a:p>
            <a:pPr algn="r"/>
            <a:r>
              <a:rPr lang="tr-TR" sz="2200" dirty="0" smtClean="0">
                <a:solidFill>
                  <a:schemeClr val="tx1"/>
                </a:solidFill>
              </a:rPr>
              <a:t>Türkiye Halk Sağlığı Kurumu</a:t>
            </a:r>
          </a:p>
          <a:p>
            <a:pPr algn="r"/>
            <a:r>
              <a:rPr lang="tr-TR" sz="2200" dirty="0" smtClean="0">
                <a:solidFill>
                  <a:schemeClr val="tx1"/>
                </a:solidFill>
              </a:rPr>
              <a:t>Çevre Sağlığı Dairesi Başkanlığı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8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Documents and Settings\thsk\Belgelerim\Resimlerim\yıllara göre sıcaklık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3" y="6561"/>
            <a:ext cx="9163213" cy="68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857892"/>
            <a:ext cx="8115328" cy="4286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2010 yılında Rusya’daki orman yangınlarının uydu görüntüsü</a:t>
            </a:r>
            <a:endParaRPr lang="tr-TR" dirty="0"/>
          </a:p>
        </p:txBody>
      </p:sp>
      <p:pic>
        <p:nvPicPr>
          <p:cNvPr id="1026" name="Picture 2" descr="C:\Users\pc\Desktop\800px-Russia_TMO_2010216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106745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 err="1" smtClean="0"/>
              <a:t>Uçarozlar</a:t>
            </a:r>
            <a:r>
              <a:rPr lang="tr-TR" sz="4800" b="1" dirty="0" smtClean="0"/>
              <a:t> </a:t>
            </a:r>
            <a:r>
              <a:rPr lang="tr-TR" sz="4000" dirty="0" smtClean="0"/>
              <a:t>(</a:t>
            </a:r>
            <a:r>
              <a:rPr lang="tr-TR" sz="4000" dirty="0" err="1" smtClean="0"/>
              <a:t>Partiküler</a:t>
            </a:r>
            <a:r>
              <a:rPr lang="tr-TR" sz="4000" dirty="0" smtClean="0"/>
              <a:t> Madde)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pc\Desktop\fig8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929618" cy="5426581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pc\Desktop\PMRespiratory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4" cy="6858000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smtClean="0"/>
              <a:t>Mekanizmaya örnek</a:t>
            </a:r>
          </a:p>
          <a:p>
            <a:r>
              <a:rPr lang="tr-TR" dirty="0" smtClean="0"/>
              <a:t>Yağış </a:t>
            </a:r>
            <a:r>
              <a:rPr lang="tr-TR" dirty="0" err="1" smtClean="0"/>
              <a:t>paternlerinin</a:t>
            </a:r>
            <a:r>
              <a:rPr lang="tr-TR" dirty="0" smtClean="0"/>
              <a:t> değişmesi (Karadeniz bölgesi)</a:t>
            </a:r>
          </a:p>
          <a:p>
            <a:pPr lvl="1"/>
            <a:r>
              <a:rPr lang="tr-TR" dirty="0" smtClean="0"/>
              <a:t>Yıllık yağış azalmakta ancak anlık miktar artışı</a:t>
            </a:r>
          </a:p>
          <a:p>
            <a:r>
              <a:rPr lang="tr-TR" dirty="0" smtClean="0"/>
              <a:t>Yüksek seviyelerde eriyen karların dereleri taşırması (ör. </a:t>
            </a:r>
            <a:r>
              <a:rPr lang="tr-TR" dirty="0" err="1" smtClean="0"/>
              <a:t>Ganj</a:t>
            </a:r>
            <a:r>
              <a:rPr lang="tr-TR" dirty="0" smtClean="0"/>
              <a:t> nehri)</a:t>
            </a:r>
          </a:p>
          <a:p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3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Documents and Settings\thsk\Desktop\samsunsel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2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:\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" y="1628799"/>
            <a:ext cx="8223678" cy="4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0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Documents and Settings\thsk\Desktop\sel_sayi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0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Seller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1975 – 2011 yılları arasında 820 adet taşkın</a:t>
            </a:r>
          </a:p>
          <a:p>
            <a:r>
              <a:rPr lang="tr-TR" dirty="0" smtClean="0"/>
              <a:t>660 can kaybı</a:t>
            </a:r>
          </a:p>
          <a:p>
            <a:r>
              <a:rPr lang="tr-TR" dirty="0" smtClean="0"/>
              <a:t>Yaklaşık 800’000 hektar tarım arazisi etkilendi</a:t>
            </a:r>
          </a:p>
          <a:p>
            <a:r>
              <a:rPr lang="tr-TR" dirty="0" smtClean="0"/>
              <a:t>Yılda 150 milyon TL zarara sebep olmakta.</a:t>
            </a:r>
          </a:p>
          <a:p>
            <a:r>
              <a:rPr lang="tr-TR" dirty="0" smtClean="0"/>
              <a:t>Son 10 yılda ani sellerde (şehir) artış.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prstClr val="black"/>
                </a:solidFill>
              </a:rPr>
              <a:t>Seller Sonrası İklime </a:t>
            </a:r>
            <a:r>
              <a:rPr lang="tr-TR" sz="4000" dirty="0">
                <a:solidFill>
                  <a:prstClr val="black"/>
                </a:solidFill>
              </a:rPr>
              <a:t>duyarlı enfeksiyon hastalıkları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r-TR" sz="3000" dirty="0">
                <a:solidFill>
                  <a:prstClr val="black"/>
                </a:solidFill>
              </a:rPr>
              <a:t>Sel veya kuraklık gibi sebeplerden dolayı göç eden insanlarda da;</a:t>
            </a:r>
          </a:p>
          <a:p>
            <a:pPr marL="0" lvl="0" indent="0">
              <a:buNone/>
            </a:pPr>
            <a:r>
              <a:rPr lang="tr-TR" sz="3000" dirty="0">
                <a:solidFill>
                  <a:prstClr val="black"/>
                </a:solidFill>
              </a:rPr>
              <a:t>	sıtma, </a:t>
            </a:r>
          </a:p>
          <a:p>
            <a:pPr marL="0" lvl="0" indent="0">
              <a:buNone/>
            </a:pPr>
            <a:r>
              <a:rPr lang="tr-TR" sz="3000" dirty="0">
                <a:solidFill>
                  <a:prstClr val="black"/>
                </a:solidFill>
              </a:rPr>
              <a:t>	kolera, </a:t>
            </a:r>
          </a:p>
          <a:p>
            <a:pPr marL="0" lvl="0" indent="0">
              <a:buNone/>
            </a:pPr>
            <a:r>
              <a:rPr lang="tr-TR" sz="3000" dirty="0">
                <a:solidFill>
                  <a:prstClr val="black"/>
                </a:solidFill>
              </a:rPr>
              <a:t>	verem, </a:t>
            </a:r>
          </a:p>
          <a:p>
            <a:pPr marL="0" lvl="0" indent="0">
              <a:buNone/>
            </a:pPr>
            <a:r>
              <a:rPr lang="tr-TR" sz="3000" dirty="0">
                <a:solidFill>
                  <a:prstClr val="black"/>
                </a:solidFill>
              </a:rPr>
              <a:t>	tifo </a:t>
            </a:r>
          </a:p>
          <a:p>
            <a:pPr marL="0" lvl="0" indent="0">
              <a:buNone/>
            </a:pPr>
            <a:r>
              <a:rPr lang="tr-TR" sz="3000" dirty="0">
                <a:solidFill>
                  <a:prstClr val="black"/>
                </a:solidFill>
              </a:rPr>
              <a:t>gibi hastalıklarda bir artış beklenmektedir. Bulaşıcı hastalıkların sadece göç eden insanlarda değil göç edilen yerdeki insanları da tehdit edebilir.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72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tr-TR" sz="6000" dirty="0" smtClean="0"/>
              <a:t>İKLİM DEĞİŞİKLİĞİ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75397" y="2481824"/>
            <a:ext cx="6472808" cy="2952328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“Nedeni </a:t>
            </a:r>
            <a:r>
              <a:rPr lang="tr-TR" sz="3600" dirty="0">
                <a:solidFill>
                  <a:schemeClr val="tx1"/>
                </a:solidFill>
              </a:rPr>
              <a:t>ne olursa olsun iklimin ortalama durumunda ve/ya da değişkenliğinde onlarca yıl ya da daha uzun süre boyunca gerçekleşen değişiklikler”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7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/>
              <a:t>Gıda Kaynaklı Hastalıklar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dirty="0" err="1" smtClean="0"/>
              <a:t>Salmonella</a:t>
            </a:r>
            <a:r>
              <a:rPr lang="tr-TR" sz="4400" dirty="0" smtClean="0"/>
              <a:t> </a:t>
            </a:r>
            <a:r>
              <a:rPr lang="tr-TR" sz="2800" dirty="0" smtClean="0"/>
              <a:t>(Yumurta ve Beyaz et)</a:t>
            </a:r>
            <a:endParaRPr lang="tr-TR" sz="3600" dirty="0" smtClean="0"/>
          </a:p>
          <a:p>
            <a:r>
              <a:rPr lang="tr-TR" sz="4400" dirty="0" err="1" smtClean="0"/>
              <a:t>Kompilobakter</a:t>
            </a:r>
            <a:r>
              <a:rPr lang="tr-TR" sz="4400" dirty="0" smtClean="0"/>
              <a:t> </a:t>
            </a:r>
            <a:r>
              <a:rPr lang="tr-TR" sz="2800" dirty="0" smtClean="0"/>
              <a:t>(Beyaz et)</a:t>
            </a:r>
          </a:p>
          <a:p>
            <a:pPr>
              <a:buNone/>
            </a:pPr>
            <a:endParaRPr lang="tr-TR" dirty="0"/>
          </a:p>
          <a:p>
            <a:pPr lvl="2"/>
            <a:r>
              <a:rPr lang="tr-TR" sz="2800" dirty="0" smtClean="0"/>
              <a:t>1 </a:t>
            </a:r>
            <a:r>
              <a:rPr lang="tr-TR" sz="2800" baseline="30000" dirty="0" err="1" smtClean="0"/>
              <a:t>o</a:t>
            </a:r>
            <a:r>
              <a:rPr lang="tr-TR" sz="2800" dirty="0" err="1" smtClean="0"/>
              <a:t>C</a:t>
            </a:r>
            <a:r>
              <a:rPr lang="tr-TR" sz="2800" dirty="0" smtClean="0"/>
              <a:t> artış hastalıklarda %10-15lik artış</a:t>
            </a:r>
          </a:p>
          <a:p>
            <a:pPr lvl="2"/>
            <a:r>
              <a:rPr lang="tr-TR" sz="2800" dirty="0" smtClean="0"/>
              <a:t>İsviçre İngiltere İspanya Polonya Hollanda’da çevre ısısı 5 </a:t>
            </a:r>
            <a:r>
              <a:rPr lang="tr-TR" sz="2800" baseline="30000" dirty="0" err="1"/>
              <a:t>o</a:t>
            </a:r>
            <a:r>
              <a:rPr lang="tr-TR" sz="2800" dirty="0" err="1" smtClean="0"/>
              <a:t>C</a:t>
            </a:r>
            <a:r>
              <a:rPr lang="tr-TR" sz="2800" dirty="0"/>
              <a:t> </a:t>
            </a:r>
            <a:r>
              <a:rPr lang="tr-TR" sz="2800" dirty="0" smtClean="0"/>
              <a:t>üzerinde olduğunda vakaların 1/3’ünde «ısı» ana sebep görünmekte.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00000"/>
                </a:solidFill>
              </a:rPr>
              <a:t>Sağlık Bakanlığı İklim Değişikliği Eylem Planı Çalıştayı - 5 - 6 Aralık 2013 Ankara</a:t>
            </a:r>
            <a:endParaRPr lang="tr-TR">
              <a:solidFill>
                <a:srgbClr val="000000"/>
              </a:solidFill>
            </a:endParaRPr>
          </a:p>
        </p:txBody>
      </p:sp>
      <p:sp>
        <p:nvSpPr>
          <p:cNvPr id="13314" name="1 Başlık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194300" cy="1143000"/>
          </a:xfrm>
        </p:spPr>
        <p:txBody>
          <a:bodyPr/>
          <a:lstStyle/>
          <a:p>
            <a:r>
              <a:rPr lang="en-US" sz="6600" b="1" dirty="0" err="1">
                <a:solidFill>
                  <a:schemeClr val="tx1"/>
                </a:solidFill>
              </a:rPr>
              <a:t>Vektör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3315" name="2 İçerik Yer Tutucusu"/>
          <p:cNvSpPr>
            <a:spLocks noGrp="1"/>
          </p:cNvSpPr>
          <p:nvPr>
            <p:ph idx="4294967295"/>
          </p:nvPr>
        </p:nvSpPr>
        <p:spPr>
          <a:xfrm>
            <a:off x="0" y="1998663"/>
            <a:ext cx="8229600" cy="4525962"/>
          </a:xfrm>
        </p:spPr>
        <p:txBody>
          <a:bodyPr/>
          <a:lstStyle/>
          <a:p>
            <a:r>
              <a:rPr lang="tr-TR"/>
              <a:t>Hastalıkların insan veya hayvanlara bulaşmasını sağlayan canlılar</a:t>
            </a:r>
          </a:p>
          <a:p>
            <a:r>
              <a:rPr lang="tr-TR"/>
              <a:t>Kan emen sinekler, pireler, keneler, </a:t>
            </a:r>
          </a:p>
          <a:p>
            <a:r>
              <a:rPr lang="tr-TR"/>
              <a:t>Fareler</a:t>
            </a:r>
          </a:p>
        </p:txBody>
      </p:sp>
      <p:pic>
        <p:nvPicPr>
          <p:cNvPr id="13316" name="Picture 2" descr="http://upload.wikimedia.org/wikipedia/commons/d/d7/CulexN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72000"/>
            <a:ext cx="2794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ldc.upenn.edu/myl/llog/Pule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29" y="4183479"/>
            <a:ext cx="1905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img.haberler.com/haber/194/kkka-hastaligi-hyalomma-cinsi-keneler-araciligiyla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3214693" cy="2893224"/>
          </a:xfrm>
          <a:prstGeom prst="rect">
            <a:avLst/>
          </a:prstGeom>
          <a:noFill/>
          <a:scene3d>
            <a:camera prst="orthographicFront">
              <a:rot lat="0" lon="0" rev="11400000"/>
            </a:camera>
            <a:lightRig rig="threePt" dir="t"/>
          </a:scene3d>
        </p:spPr>
      </p:pic>
      <p:pic>
        <p:nvPicPr>
          <p:cNvPr id="13319" name="Picture 10" descr="http://homepage.usask.ca/~vim458/virology/studpages2007/Allison_Leah/apo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1406" b="31755"/>
          <a:stretch>
            <a:fillRect/>
          </a:stretch>
        </p:blipFill>
        <p:spPr bwMode="auto">
          <a:xfrm>
            <a:off x="5436401" y="23297"/>
            <a:ext cx="31432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5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tx1"/>
                </a:solidFill>
              </a:rPr>
              <a:t>İklim değişikliğinin vektörler ve patojenler üzerindeki  üzerindeki etkisi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Replikasyon hızlarında artış</a:t>
            </a:r>
          </a:p>
          <a:p>
            <a:r>
              <a:rPr lang="tr-TR"/>
              <a:t>Yayılım ve dağılım kalıplarında değişiklikler</a:t>
            </a:r>
          </a:p>
          <a:p>
            <a:r>
              <a:rPr lang="tr-TR"/>
              <a:t>Vektörlerin hareketinde değişiklikler</a:t>
            </a:r>
          </a:p>
          <a:p>
            <a:r>
              <a:rPr lang="tr-TR"/>
              <a:t>Rezervuarların replikasyon ve hareketlerinde değişiklikler</a:t>
            </a:r>
          </a:p>
          <a:p>
            <a:pPr>
              <a:buFontTx/>
              <a:buNone/>
            </a:pPr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00000"/>
                </a:solidFill>
              </a:rPr>
              <a:t>Sağlık Bakanlığı İklim Değişikliği Eylem Planı Çalıştayı - 5 - 6 Aralık 2013 Ankara</a:t>
            </a: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Dünya’da </a:t>
            </a:r>
            <a:r>
              <a:rPr lang="tr-TR" dirty="0" err="1" smtClean="0"/>
              <a:t>Dengue</a:t>
            </a:r>
            <a:r>
              <a:rPr lang="tr-TR" dirty="0" smtClean="0"/>
              <a:t> Ateşi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8"/>
          <a:stretch>
            <a:fillRect/>
          </a:stretch>
        </p:blipFill>
        <p:spPr bwMode="auto">
          <a:xfrm>
            <a:off x="251520" y="1340768"/>
            <a:ext cx="6192688" cy="26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 r="-2077" b="11351"/>
          <a:stretch>
            <a:fillRect/>
          </a:stretch>
        </p:blipFill>
        <p:spPr bwMode="auto">
          <a:xfrm>
            <a:off x="1835696" y="3861048"/>
            <a:ext cx="6945313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429388" y="1928802"/>
            <a:ext cx="212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1990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71538" y="564357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2085</a:t>
            </a:r>
            <a:endParaRPr lang="tr-TR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6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d9GcRE_2F5vIRApZ8Am_xeBxtCNqKjTAeFSKGr__K88QaHZ__O79SB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0"/>
            <a:ext cx="9154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1884" y="5805264"/>
            <a:ext cx="8229600" cy="752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800" b="1" dirty="0" err="1" smtClean="0">
                <a:solidFill>
                  <a:srgbClr val="FF0000"/>
                </a:solidFill>
              </a:rPr>
              <a:t>Aedes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Albopictus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4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>
                <a:solidFill>
                  <a:schemeClr val="tx1"/>
                </a:solidFill>
              </a:rPr>
              <a:t>Aedes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Albopictus</a:t>
            </a:r>
            <a:r>
              <a:rPr lang="tr-TR" sz="3200" b="1" dirty="0">
                <a:solidFill>
                  <a:schemeClr val="tx1"/>
                </a:solidFill>
              </a:rPr>
              <a:t> ve Avrupa’da yol açtığı sorunlar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2007’de </a:t>
            </a:r>
            <a:r>
              <a:rPr lang="tr-TR" dirty="0"/>
              <a:t>İtalya’da </a:t>
            </a:r>
            <a:r>
              <a:rPr lang="tr-TR" dirty="0" err="1"/>
              <a:t>Chikungunya</a:t>
            </a:r>
            <a:r>
              <a:rPr lang="tr-TR" dirty="0"/>
              <a:t> </a:t>
            </a:r>
            <a:r>
              <a:rPr lang="tr-TR" dirty="0" smtClean="0"/>
              <a:t>salgını</a:t>
            </a:r>
          </a:p>
          <a:p>
            <a:endParaRPr lang="tr-TR" dirty="0"/>
          </a:p>
          <a:p>
            <a:r>
              <a:rPr lang="tr-TR" dirty="0"/>
              <a:t>2010 Fransa’da otokton </a:t>
            </a:r>
            <a:r>
              <a:rPr lang="tr-TR" dirty="0" err="1"/>
              <a:t>Chikungunya</a:t>
            </a:r>
            <a:r>
              <a:rPr lang="tr-TR" dirty="0"/>
              <a:t> ve </a:t>
            </a:r>
            <a:r>
              <a:rPr lang="tr-TR" dirty="0" err="1"/>
              <a:t>dengue</a:t>
            </a:r>
            <a:r>
              <a:rPr lang="tr-TR" dirty="0"/>
              <a:t> ateşi </a:t>
            </a:r>
            <a:r>
              <a:rPr lang="tr-TR" dirty="0" smtClean="0"/>
              <a:t>olguları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2010’da Hırvatistan’da </a:t>
            </a:r>
            <a:r>
              <a:rPr lang="tr-TR" dirty="0" err="1"/>
              <a:t>dengue</a:t>
            </a:r>
            <a:r>
              <a:rPr lang="tr-TR" dirty="0"/>
              <a:t> ateşi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00000"/>
                </a:solidFill>
              </a:rPr>
              <a:t>Sağlık Bakanlığı İklim Değişikliği Eylem Planı Çalıştayı - 5 - 6 Aralık 2013 Ankara</a:t>
            </a: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250825" y="1341438"/>
          <a:ext cx="8750330" cy="5613122"/>
        </p:xfrm>
        <a:graphic>
          <a:graphicData uri="http://schemas.openxmlformats.org/drawingml/2006/table">
            <a:tbl>
              <a:tblPr/>
              <a:tblGrid>
                <a:gridCol w="1903818"/>
                <a:gridCol w="1020295"/>
                <a:gridCol w="1853511"/>
                <a:gridCol w="2246536"/>
                <a:gridCol w="1726170"/>
              </a:tblGrid>
              <a:tr h="91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Yıl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Kesin tanı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Etkilenen (tahmin)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ölen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KKKA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Kuş Gribi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1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Hanta 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virusu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Tatarcık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1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Domuz gribi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13 000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200 000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Batı Nil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0" marR="9145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340" name="Rectangle 2"/>
          <p:cNvSpPr txBox="1">
            <a:spLocks noChangeArrowheads="1"/>
          </p:cNvSpPr>
          <p:nvPr/>
        </p:nvSpPr>
        <p:spPr bwMode="auto">
          <a:xfrm>
            <a:off x="609600" y="-26988"/>
            <a:ext cx="80010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atin typeface="Calibri" pitchFamily="34" charset="0"/>
                <a:ea typeface="ＭＳ Ｐゴシック" pitchFamily="34" charset="-128"/>
              </a:rPr>
              <a:t>Türkiye</a:t>
            </a:r>
            <a:r>
              <a:rPr lang="en-US" altLang="en-US" sz="4000" b="1" dirty="0" err="1" smtClean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sz="4000" b="1" dirty="0" err="1" smtClean="0">
                <a:latin typeface="Calibri" pitchFamily="34" charset="0"/>
                <a:ea typeface="ＭＳ Ｐゴシック" pitchFamily="34" charset="-128"/>
              </a:rPr>
              <a:t>de</a:t>
            </a:r>
            <a:r>
              <a:rPr lang="en-US" sz="4000" b="1" dirty="0" smtClean="0">
                <a:latin typeface="Calibri" pitchFamily="34" charset="0"/>
                <a:ea typeface="ＭＳ Ｐゴシック" pitchFamily="34" charset="-128"/>
              </a:rPr>
              <a:t>  Son 10 </a:t>
            </a:r>
            <a:r>
              <a:rPr lang="en-US" sz="4000" b="1" dirty="0" err="1" smtClean="0">
                <a:latin typeface="Calibri" pitchFamily="34" charset="0"/>
                <a:ea typeface="ＭＳ Ｐゴシック" pitchFamily="34" charset="-128"/>
              </a:rPr>
              <a:t>Yılda</a:t>
            </a:r>
            <a:r>
              <a:rPr lang="en-US" sz="4000" b="1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ＭＳ Ｐゴシック" pitchFamily="34" charset="-128"/>
              </a:rPr>
              <a:t>Saptanan</a:t>
            </a:r>
            <a:r>
              <a:rPr lang="en-US" sz="4000" b="1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ＭＳ Ｐゴシック" pitchFamily="34" charset="-128"/>
              </a:rPr>
              <a:t>Yeni</a:t>
            </a:r>
            <a:r>
              <a:rPr lang="en-US" sz="4000" b="1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ＭＳ Ｐゴシック" pitchFamily="34" charset="-128"/>
              </a:rPr>
              <a:t>Enfeksiyonlar</a:t>
            </a:r>
            <a:endParaRPr lang="en-US" sz="4000" b="1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00000"/>
                </a:solidFill>
              </a:rPr>
              <a:t>Sağlık Bakanlığı İklim Değişikliği Eylem Planı Çalıştayı - 5 - 6 Aralık 2013 Ankara</a:t>
            </a: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/>
              <a:t>Öneriler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sz="3600" b="1" dirty="0" smtClean="0"/>
              <a:t>Bilgilenme</a:t>
            </a:r>
            <a:r>
              <a:rPr lang="tr-TR" sz="3600" dirty="0" smtClean="0"/>
              <a:t> </a:t>
            </a:r>
            <a:r>
              <a:rPr lang="tr-TR" dirty="0" smtClean="0"/>
              <a:t>(Hizmet sunucu </a:t>
            </a:r>
            <a:r>
              <a:rPr lang="tr-TR" dirty="0" smtClean="0"/>
              <a:t>– Hizmet Alıcı)</a:t>
            </a:r>
            <a:endParaRPr lang="tr-TR" sz="3600" dirty="0" smtClean="0"/>
          </a:p>
          <a:p>
            <a:pPr lvl="1"/>
            <a:r>
              <a:rPr lang="tr-TR" sz="3200" dirty="0" smtClean="0"/>
              <a:t>Broşür, Sosyal medya,…</a:t>
            </a:r>
          </a:p>
          <a:p>
            <a:r>
              <a:rPr lang="tr-TR" sz="3600" b="1" dirty="0" smtClean="0"/>
              <a:t>Korunma</a:t>
            </a:r>
            <a:r>
              <a:rPr lang="tr-TR" sz="3600" dirty="0" smtClean="0"/>
              <a:t> </a:t>
            </a:r>
          </a:p>
          <a:p>
            <a:pPr lvl="1"/>
            <a:r>
              <a:rPr lang="tr-TR" sz="3200" dirty="0" smtClean="0"/>
              <a:t>Sıcağa karşı önlem, eğitim, suların klorlanması,…</a:t>
            </a:r>
          </a:p>
          <a:p>
            <a:r>
              <a:rPr lang="tr-TR" sz="3600" b="1" dirty="0" smtClean="0"/>
              <a:t>Sağlık Sistemine Ulaşım</a:t>
            </a:r>
          </a:p>
          <a:p>
            <a:pPr lvl="1"/>
            <a:r>
              <a:rPr lang="tr-TR" sz="3200" dirty="0" smtClean="0"/>
              <a:t>112, AFAD, Aile Hekimliği,…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/>
              <a:t>Öneriler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CO</a:t>
            </a:r>
            <a:r>
              <a:rPr lang="tr-TR" baseline="-25000" dirty="0" smtClean="0"/>
              <a:t>2</a:t>
            </a:r>
            <a:r>
              <a:rPr lang="tr-TR" dirty="0" smtClean="0"/>
              <a:t> emisyonunun asıl kaynağı İnsan</a:t>
            </a:r>
          </a:p>
          <a:p>
            <a:endParaRPr lang="tr-TR" dirty="0"/>
          </a:p>
          <a:p>
            <a:pPr lvl="2">
              <a:buNone/>
            </a:pPr>
            <a:r>
              <a:rPr lang="tr-TR" sz="4800" b="1" u="sng" dirty="0" smtClean="0"/>
              <a:t>Tüketim alışkanlıkları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94845"/>
              </p:ext>
            </p:extLst>
          </p:nvPr>
        </p:nvGraphicFramePr>
        <p:xfrm>
          <a:off x="1187624" y="274638"/>
          <a:ext cx="6923113" cy="6394722"/>
        </p:xfrm>
        <a:graphic>
          <a:graphicData uri="http://schemas.openxmlformats.org/drawingml/2006/table">
            <a:tbl>
              <a:tblPr firstRow="1" firstCol="1" bandRow="1"/>
              <a:tblGrid>
                <a:gridCol w="2307203"/>
                <a:gridCol w="2307955"/>
                <a:gridCol w="2307955"/>
              </a:tblGrid>
              <a:tr h="300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 Olayı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Sağlık Üzerine Etkisi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çok Etkilenen Kesim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Sıcak Dalgaları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Termal Stres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Solunum Hastalığı olan kişiler, atletler, bebekler, çocuklar ve yaşlılar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Sıra dışı Hava olayları (yağmur, fırtına, kasırga, sel)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Yaralanmalar, boğulma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Kıyılarda, alçak alanlarda yaşayanlar, düşük gelir seviyesindeki kişiler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Kuraklık, sel, ortalama sıcaklık artışı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Taşıyıcı (yiyecek ve sudan) kaynaklı hastalıklar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Toplumun büyük bir kısmı risk altındadır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Deniz seviyesinin yükselmesi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Yaralanmalar, boğulmalar, su ve toprakta meydana gelen tuzlanma, ekolojik ve ekonomik bozulmalar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Kıyılarda yaşayanlar ve düşük gelir seviyesindeki kişiler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Kuraklık, eko sistem göçü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Gıda ve su kıtlığı, yetersiz beslenme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gelir seviyesindeki kişiler, yaşlılar ve çocuklar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Aşırı hava olayları, kuraklık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Kitlesel nüfus hareketleri, uluslar arası çatışmalar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olarak toplumun tümü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Yer seviyesindeki ozon artışı, havadaki alerjen miktarındaki ve diğer kirletici miktarındaki artış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Solunumsal hastalıklarda artış (KOAH, astım, bronşit,alerjik rinit)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Yaşlılar, çocuklar, solunum yolu hastalığı olanlar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olarak iklim değişikliği, sıra dışı olaylar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Ruh sağlığı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Gençler, evsizler, tarım kesiminde çalışanlar, düşük gelir seviyesinde olanlar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33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Emisyon «katkısı» ve etkilenme</a:t>
            </a:r>
            <a:endParaRPr lang="tr-TR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6886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8144" y="1928802"/>
            <a:ext cx="3275856" cy="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51" tIns="52125" rIns="104251" bIns="52125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42988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Arial" charset="0"/>
                <a:cs typeface="Arial" charset="0"/>
              </a:rPr>
              <a:t>2002 yılında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Arial" charset="0"/>
                <a:cs typeface="Arial" charset="0"/>
              </a:rPr>
              <a:t> emisyon gazı salınım oranı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788"/>
            <a:ext cx="6478588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33077" y="4457700"/>
            <a:ext cx="3310923" cy="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51" tIns="52125" rIns="104251" bIns="52125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42988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kern="0" dirty="0" smtClean="0">
                <a:solidFill>
                  <a:srgbClr val="1E7FB8"/>
                </a:solidFill>
              </a:rPr>
              <a:t>DSÖ hesaplamasına göre ölüm oranı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E7FB8"/>
                </a:solidFill>
                <a:effectLst/>
                <a:uLnTx/>
                <a:uFillTx/>
                <a:latin typeface="Arial" charset="0"/>
                <a:cs typeface="Arial" charset="0"/>
              </a:rPr>
              <a:t>, 2000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7FB8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4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928934"/>
            <a:ext cx="9144000" cy="3929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5400" b="1" dirty="0" smtClean="0"/>
              <a:t>Teşekkür ederim!</a:t>
            </a:r>
          </a:p>
          <a:p>
            <a:pPr algn="ctr">
              <a:buNone/>
            </a:pPr>
            <a:endParaRPr lang="tr-TR" sz="5400" b="1" dirty="0"/>
          </a:p>
          <a:p>
            <a:pPr algn="ctr">
              <a:buNone/>
            </a:pPr>
            <a:endParaRPr lang="tr-TR" sz="5400" b="1" dirty="0" smtClean="0"/>
          </a:p>
          <a:p>
            <a:pPr algn="ctr">
              <a:buNone/>
            </a:pPr>
            <a:r>
              <a:rPr lang="tr-TR" sz="1600" b="1" dirty="0"/>
              <a:t>r</a:t>
            </a:r>
            <a:r>
              <a:rPr lang="tr-TR" sz="1600" b="1" dirty="0" smtClean="0"/>
              <a:t>ifat.pamuk@saglik.gov.tr</a:t>
            </a:r>
            <a:endParaRPr lang="tr-TR" sz="1600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pc\Pictures\lll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İklim Değişikliğinin Sağlığa Olan Etkileri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 smtClean="0"/>
              <a:t>Doğrudan etkiler</a:t>
            </a:r>
          </a:p>
          <a:p>
            <a:pPr lvl="1"/>
            <a:r>
              <a:rPr lang="tr-TR" dirty="0"/>
              <a:t>Aşırı İklim olayları</a:t>
            </a:r>
          </a:p>
          <a:p>
            <a:pPr lvl="1"/>
            <a:r>
              <a:rPr lang="tr-TR" dirty="0" smtClean="0"/>
              <a:t>Hava kirliliği, gibi.</a:t>
            </a:r>
            <a:endParaRPr lang="tr-TR" dirty="0"/>
          </a:p>
          <a:p>
            <a:pPr marL="457200" lvl="1" indent="0">
              <a:buNone/>
            </a:pPr>
            <a:endParaRPr lang="tr-TR" dirty="0" smtClean="0"/>
          </a:p>
          <a:p>
            <a:r>
              <a:rPr lang="tr-TR" sz="3600" b="1" dirty="0" smtClean="0"/>
              <a:t>Dolaylı etkiler</a:t>
            </a:r>
          </a:p>
          <a:p>
            <a:pPr lvl="1"/>
            <a:r>
              <a:rPr lang="tr-TR" dirty="0" smtClean="0"/>
              <a:t>Su kaynakların azalması</a:t>
            </a:r>
          </a:p>
          <a:p>
            <a:pPr lvl="1"/>
            <a:r>
              <a:rPr lang="tr-TR" dirty="0" smtClean="0"/>
              <a:t>Bulaşıcı Hastalıklardaki artış</a:t>
            </a:r>
          </a:p>
          <a:p>
            <a:pPr lvl="1"/>
            <a:r>
              <a:rPr lang="tr-TR" dirty="0" smtClean="0"/>
              <a:t>Tarıma olan etkiler, gibi.</a:t>
            </a:r>
          </a:p>
          <a:p>
            <a:pPr marL="457200" lvl="1" indent="0">
              <a:buNone/>
            </a:pPr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9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Dünya’da durum itibarı ile yılda;</a:t>
            </a:r>
          </a:p>
          <a:p>
            <a:pPr lvl="1"/>
            <a:r>
              <a:rPr lang="tr-TR" b="1" dirty="0" smtClean="0"/>
              <a:t>Beslenme Bozukluğu</a:t>
            </a:r>
            <a:r>
              <a:rPr lang="tr-TR" dirty="0" smtClean="0"/>
              <a:t> sonucu 3.5 milyon</a:t>
            </a:r>
          </a:p>
          <a:p>
            <a:pPr lvl="1"/>
            <a:r>
              <a:rPr lang="tr-TR" b="1" dirty="0" err="1" smtClean="0"/>
              <a:t>Diyare</a:t>
            </a:r>
            <a:r>
              <a:rPr lang="tr-TR" dirty="0" smtClean="0"/>
              <a:t> sonucu 1.8 milyon</a:t>
            </a:r>
          </a:p>
          <a:p>
            <a:pPr lvl="1"/>
            <a:r>
              <a:rPr lang="tr-TR" b="1" dirty="0" smtClean="0"/>
              <a:t>Sıtmadan</a:t>
            </a:r>
            <a:r>
              <a:rPr lang="tr-TR" dirty="0" smtClean="0"/>
              <a:t> dolayı 1 milyon İnsan hayatını 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dirty="0" smtClean="0"/>
              <a:t>kaybetmektedir.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0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64800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3002584"/>
                <a:gridCol w="3041512"/>
                <a:gridCol w="3099905"/>
              </a:tblGrid>
              <a:tr h="1405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İKLİM DEĞİŞİKLİĞİNE MARUZİYET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ÇOK SEKTÖRLÜ ETKİLER (sağlık belirleyicilerine etki eden )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SAĞLIK ETKİLERİ 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(doğrudan ve dolaylı)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1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Olumsuz Hava Olayları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 </a:t>
                      </a:r>
                      <a:r>
                        <a:rPr lang="tr-T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(Taşkınlar ve çamur kaymaları, deniz seviyesinin yükselmesi)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Sıcaklık </a:t>
                      </a:r>
                      <a:r>
                        <a:rPr lang="tr-TR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(yangınlar ve kuraklık)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Hava Kalitesi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Gıda Emniyeti ve Güvenliği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 Emniyeti ve Güvenliği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Sosyal ve Ekonomik Değişiklikler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Altyapıların zarar görmesi ve evsizlik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Göç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Dengesiz Beslenme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Kalp Damar Hastalıkları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Solunum Hastalıkları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Bulaşıcı Hastalıklar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Yaralanmalar ve Şiddet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Ruh Sağlığı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tr-TR" sz="2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Üreme Sağlığı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699792" y="3313112"/>
            <a:ext cx="576064" cy="231775"/>
          </a:xfrm>
          <a:prstGeom prst="rightArrow">
            <a:avLst>
              <a:gd name="adj1" fmla="val 50000"/>
              <a:gd name="adj2" fmla="val 4880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724128" y="3313112"/>
            <a:ext cx="668462" cy="231775"/>
          </a:xfrm>
          <a:prstGeom prst="rightArrow">
            <a:avLst>
              <a:gd name="adj1" fmla="val 50000"/>
              <a:gd name="adj2" fmla="val 4880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flipV="1">
            <a:off x="2725601" y="5949280"/>
            <a:ext cx="3692798" cy="228600"/>
          </a:xfrm>
          <a:prstGeom prst="rightArrow">
            <a:avLst>
              <a:gd name="adj1" fmla="val 50000"/>
              <a:gd name="adj2" fmla="val 2397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Sağlık Bakanlığı İklim Değişikliği Eylem Planı </a:t>
            </a:r>
            <a:r>
              <a:rPr lang="tr-TR" dirty="0" err="1" smtClean="0"/>
              <a:t>Çalıştayı</a:t>
            </a:r>
            <a:r>
              <a:rPr lang="tr-TR" dirty="0" smtClean="0"/>
              <a:t> - 5 - 6 Aralık 2013 Ankara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82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0298" y="3000372"/>
            <a:ext cx="4543428" cy="1257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b="1" i="1" dirty="0" smtClean="0"/>
              <a:t>ÖRNEKLER</a:t>
            </a:r>
            <a:endParaRPr lang="tr-TR" sz="6000" b="1" i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Sıcaklık artışı ile </a:t>
            </a:r>
            <a:r>
              <a:rPr lang="tr-TR" b="1" dirty="0">
                <a:solidFill>
                  <a:schemeClr val="tx1"/>
                </a:solidFill>
              </a:rPr>
              <a:t>birlikte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Bazı bölgelerde kuraklık</a:t>
            </a:r>
          </a:p>
          <a:p>
            <a:r>
              <a:rPr lang="tr-TR"/>
              <a:t>Bazı bölgelerde yağış artışı</a:t>
            </a:r>
          </a:p>
          <a:p>
            <a:r>
              <a:rPr lang="tr-TR"/>
              <a:t>Uç hava olayları (sıcak dalgaları, seller)</a:t>
            </a:r>
          </a:p>
          <a:p>
            <a:endParaRPr lang="tr-TR"/>
          </a:p>
          <a:p>
            <a:pPr>
              <a:buFontTx/>
              <a:buNone/>
            </a:pPr>
            <a:r>
              <a:rPr lang="tr-TR">
                <a:sym typeface="Wingdings" pitchFamily="2" charset="2"/>
              </a:rPr>
              <a:t> Biyolojik yaşam alanlarında değişiklikler</a:t>
            </a:r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00000"/>
                </a:solidFill>
              </a:rPr>
              <a:t>Sağlık Bakanlığı İklim Değişikliği Eylem Planı Çalıştayı - 5 - 6 Aralık 2013 Ankara</a:t>
            </a: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/>
              <a:t>Sıcak Hava Dalgası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Toplumun özellikle hassas grupları etkileniyor</a:t>
            </a:r>
          </a:p>
          <a:p>
            <a:r>
              <a:rPr lang="tr-TR" dirty="0" smtClean="0"/>
              <a:t>«ısı adalarında» süresi kısa da olsa (5 gün) , etkileri ağır olabilir</a:t>
            </a:r>
          </a:p>
          <a:p>
            <a:r>
              <a:rPr lang="tr-TR" dirty="0" smtClean="0"/>
              <a:t>Yer yüzü seviyesinde hava kirliliğinin etkisini arttırmakta</a:t>
            </a:r>
          </a:p>
          <a:p>
            <a:r>
              <a:rPr lang="tr-TR" dirty="0" smtClean="0"/>
              <a:t>Barınma sorunları, Su azlığı, Kronik hastalıkların olması da etkiyi arttırmakta</a:t>
            </a:r>
            <a:r>
              <a:rPr lang="tr-TR" dirty="0" smtClean="0"/>
              <a:t>.</a:t>
            </a:r>
          </a:p>
          <a:p>
            <a:r>
              <a:rPr lang="tr-TR" dirty="0" smtClean="0"/>
              <a:t>«En düşük» ısının yüksek olması.(Gece)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Sağlık Bakanlığı İklim Değişikliği Eylem Planı Çalıştayı - 5 - 6 Aralık 2013 Ankara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1213</Words>
  <Application>Microsoft Office PowerPoint</Application>
  <PresentationFormat>Ekran Gösterisi (4:3)</PresentationFormat>
  <Paragraphs>225</Paragraphs>
  <Slides>31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MS PGothic</vt:lpstr>
      <vt:lpstr>Arial</vt:lpstr>
      <vt:lpstr>Calibri</vt:lpstr>
      <vt:lpstr>Times New Roman</vt:lpstr>
      <vt:lpstr>Wingdings</vt:lpstr>
      <vt:lpstr>Ofis Teması</vt:lpstr>
      <vt:lpstr>İKLİM DEĞİŞİKLİĞİ VE SAĞLIĞA ETKİLERİ</vt:lpstr>
      <vt:lpstr>İKLİM DEĞİŞİKLİĞİ</vt:lpstr>
      <vt:lpstr>Emisyon «katkısı» ve etkilenme</vt:lpstr>
      <vt:lpstr>İklim Değişikliğinin Sağlığa Olan Etkileri</vt:lpstr>
      <vt:lpstr>PowerPoint Sunusu</vt:lpstr>
      <vt:lpstr>PowerPoint Sunusu</vt:lpstr>
      <vt:lpstr>PowerPoint Sunusu</vt:lpstr>
      <vt:lpstr>Sıcaklık artışı ile birlikte</vt:lpstr>
      <vt:lpstr>Sıcak Hava Dalgası</vt:lpstr>
      <vt:lpstr>PowerPoint Sunusu</vt:lpstr>
      <vt:lpstr>PowerPoint Sunusu</vt:lpstr>
      <vt:lpstr>Uçarozlar (Partiküler Madde)</vt:lpstr>
      <vt:lpstr>PowerPoint Sunusu</vt:lpstr>
      <vt:lpstr>SELLER</vt:lpstr>
      <vt:lpstr>PowerPoint Sunusu</vt:lpstr>
      <vt:lpstr>PowerPoint Sunusu</vt:lpstr>
      <vt:lpstr>PowerPoint Sunusu</vt:lpstr>
      <vt:lpstr>Seller</vt:lpstr>
      <vt:lpstr>Seller Sonrası İklime duyarlı enfeksiyon hastalıkları</vt:lpstr>
      <vt:lpstr>Gıda Kaynaklı Hastalıklar</vt:lpstr>
      <vt:lpstr>Vektör</vt:lpstr>
      <vt:lpstr>İklim değişikliğinin vektörler ve patojenler üzerindeki  üzerindeki etkisi</vt:lpstr>
      <vt:lpstr>Dünya’da Dengue Ateşi</vt:lpstr>
      <vt:lpstr>PowerPoint Sunusu</vt:lpstr>
      <vt:lpstr>Aedes Albopictus ve Avrupa’da yol açtığı sorunlar</vt:lpstr>
      <vt:lpstr>PowerPoint Sunusu</vt:lpstr>
      <vt:lpstr>Öneriler</vt:lpstr>
      <vt:lpstr>Öneriler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İklim Değişikliği</dc:title>
  <cp:lastModifiedBy>monster</cp:lastModifiedBy>
  <cp:revision>77</cp:revision>
  <dcterms:modified xsi:type="dcterms:W3CDTF">2013-12-04T19:09:20Z</dcterms:modified>
</cp:coreProperties>
</file>