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16" r:id="rId2"/>
    <p:sldId id="613" r:id="rId3"/>
    <p:sldId id="331" r:id="rId4"/>
    <p:sldId id="364" r:id="rId5"/>
    <p:sldId id="366" r:id="rId6"/>
    <p:sldId id="369" r:id="rId7"/>
    <p:sldId id="371" r:id="rId8"/>
    <p:sldId id="600" r:id="rId9"/>
    <p:sldId id="549" r:id="rId10"/>
    <p:sldId id="550" r:id="rId11"/>
    <p:sldId id="551" r:id="rId12"/>
    <p:sldId id="552" r:id="rId13"/>
    <p:sldId id="553" r:id="rId14"/>
    <p:sldId id="554" r:id="rId15"/>
    <p:sldId id="555" r:id="rId16"/>
    <p:sldId id="556" r:id="rId17"/>
    <p:sldId id="557" r:id="rId18"/>
    <p:sldId id="558" r:id="rId19"/>
    <p:sldId id="569" r:id="rId20"/>
    <p:sldId id="568" r:id="rId21"/>
    <p:sldId id="570" r:id="rId22"/>
    <p:sldId id="571" r:id="rId23"/>
    <p:sldId id="572" r:id="rId24"/>
    <p:sldId id="578" r:id="rId25"/>
    <p:sldId id="579" r:id="rId26"/>
    <p:sldId id="580" r:id="rId27"/>
    <p:sldId id="581" r:id="rId28"/>
    <p:sldId id="582" r:id="rId29"/>
    <p:sldId id="583" r:id="rId30"/>
    <p:sldId id="603" r:id="rId31"/>
    <p:sldId id="604" r:id="rId32"/>
    <p:sldId id="605" r:id="rId33"/>
    <p:sldId id="606" r:id="rId34"/>
    <p:sldId id="607" r:id="rId35"/>
    <p:sldId id="447" r:id="rId36"/>
    <p:sldId id="448" r:id="rId37"/>
    <p:sldId id="559" r:id="rId38"/>
    <p:sldId id="452" r:id="rId39"/>
    <p:sldId id="560" r:id="rId40"/>
    <p:sldId id="561" r:id="rId41"/>
    <p:sldId id="565" r:id="rId42"/>
    <p:sldId id="574" r:id="rId43"/>
    <p:sldId id="575" r:id="rId44"/>
    <p:sldId id="576" r:id="rId45"/>
    <p:sldId id="563" r:id="rId46"/>
    <p:sldId id="564" r:id="rId47"/>
    <p:sldId id="601" r:id="rId48"/>
    <p:sldId id="602" r:id="rId49"/>
    <p:sldId id="608" r:id="rId50"/>
    <p:sldId id="584" r:id="rId51"/>
    <p:sldId id="585" r:id="rId52"/>
    <p:sldId id="586" r:id="rId53"/>
    <p:sldId id="599" r:id="rId54"/>
    <p:sldId id="610" r:id="rId55"/>
    <p:sldId id="589" r:id="rId56"/>
    <p:sldId id="592" r:id="rId57"/>
    <p:sldId id="594" r:id="rId58"/>
    <p:sldId id="595" r:id="rId59"/>
    <p:sldId id="596" r:id="rId60"/>
    <p:sldId id="446" r:id="rId61"/>
    <p:sldId id="456" r:id="rId62"/>
    <p:sldId id="460" r:id="rId63"/>
    <p:sldId id="467" r:id="rId64"/>
    <p:sldId id="598" r:id="rId65"/>
    <p:sldId id="472" r:id="rId66"/>
    <p:sldId id="476" r:id="rId67"/>
    <p:sldId id="481" r:id="rId68"/>
    <p:sldId id="486" r:id="rId69"/>
    <p:sldId id="487" r:id="rId70"/>
    <p:sldId id="494" r:id="rId71"/>
    <p:sldId id="503" r:id="rId72"/>
    <p:sldId id="510" r:id="rId73"/>
    <p:sldId id="513" r:id="rId74"/>
    <p:sldId id="518" r:id="rId75"/>
    <p:sldId id="539" r:id="rId76"/>
    <p:sldId id="545" r:id="rId77"/>
    <p:sldId id="399" r:id="rId78"/>
    <p:sldId id="403" r:id="rId79"/>
    <p:sldId id="405" r:id="rId80"/>
    <p:sldId id="609" r:id="rId81"/>
    <p:sldId id="611" r:id="rId82"/>
    <p:sldId id="612" r:id="rId83"/>
    <p:sldId id="444" r:id="rId84"/>
  </p:sldIdLst>
  <p:sldSz cx="9144000" cy="6858000" type="screen4x3"/>
  <p:notesSz cx="6858000" cy="9144000"/>
  <p:custDataLst>
    <p:tags r:id="rId85"/>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7981" autoAdjust="0"/>
    <p:restoredTop sz="94660"/>
  </p:normalViewPr>
  <p:slideViewPr>
    <p:cSldViewPr snapToGrid="0">
      <p:cViewPr>
        <p:scale>
          <a:sx n="125" d="100"/>
          <a:sy n="125" d="100"/>
        </p:scale>
        <p:origin x="-2082" y="-2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image" Target="../media/image35.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image" Target="../media/image37.png"/></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4" name="Resim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19150"/>
            <a:ext cx="4090988"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0" y="3471863"/>
            <a:ext cx="1143000" cy="69850"/>
          </a:xfrm>
          <a:prstGeom prst="rect">
            <a:avLst/>
          </a:prstGeom>
          <a:solidFill>
            <a:srgbClr val="0F75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Dikdörtgen 5"/>
          <p:cNvSpPr/>
          <p:nvPr/>
        </p:nvSpPr>
        <p:spPr>
          <a:xfrm>
            <a:off x="5224463" y="3471863"/>
            <a:ext cx="3919537" cy="69850"/>
          </a:xfrm>
          <a:prstGeom prst="rect">
            <a:avLst/>
          </a:prstGeom>
          <a:solidFill>
            <a:srgbClr val="0F75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Resim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64350" y="2943225"/>
            <a:ext cx="140652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p:cNvSpPr txBox="1">
            <a:spLocks/>
          </p:cNvSpPr>
          <p:nvPr userDrawn="1"/>
        </p:nvSpPr>
        <p:spPr>
          <a:xfrm>
            <a:off x="1295400" y="4114800"/>
            <a:ext cx="6858000" cy="935038"/>
          </a:xfrm>
          <a:prstGeom prst="rect">
            <a:avLst/>
          </a:prstGeom>
          <a:ln>
            <a:solidFill>
              <a:schemeClr val="tx1">
                <a:lumMod val="65000"/>
                <a:lumOff val="35000"/>
              </a:schemeClr>
            </a:solidFill>
          </a:ln>
        </p:spPr>
        <p:txBody>
          <a:bodyPr>
            <a:norm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eaLnBrk="1" fontAlgn="auto" hangingPunct="1">
              <a:lnSpc>
                <a:spcPct val="90000"/>
              </a:lnSpc>
              <a:spcBef>
                <a:spcPts val="1000"/>
              </a:spcBef>
              <a:spcAft>
                <a:spcPts val="0"/>
              </a:spcAft>
              <a:buFont typeface="Arial" panose="020B0604020202020204" pitchFamily="34" charset="0"/>
              <a:buNone/>
              <a:defRPr/>
            </a:pPr>
            <a:endParaRPr lang="en-US" dirty="0">
              <a:latin typeface="+mn-lt"/>
              <a:cs typeface="+mn-cs"/>
            </a:endParaRPr>
          </a:p>
        </p:txBody>
      </p:sp>
      <p:sp>
        <p:nvSpPr>
          <p:cNvPr id="3" name="Subtitle 2"/>
          <p:cNvSpPr>
            <a:spLocks noGrp="1"/>
          </p:cNvSpPr>
          <p:nvPr>
            <p:ph type="subTitle" idx="1"/>
          </p:nvPr>
        </p:nvSpPr>
        <p:spPr>
          <a:xfrm>
            <a:off x="2221907" y="5389169"/>
            <a:ext cx="4341264" cy="934634"/>
          </a:xfrm>
          <a:ln>
            <a:solidFill>
              <a:schemeClr val="tx1">
                <a:lumMod val="65000"/>
                <a:lumOff val="35000"/>
              </a:schemeClr>
            </a:solidFill>
          </a:ln>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Tree>
    <p:extLst>
      <p:ext uri="{BB962C8B-B14F-4D97-AF65-F5344CB8AC3E}">
        <p14:creationId xmlns:p14="http://schemas.microsoft.com/office/powerpoint/2010/main" val="143029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5" name="Dikdörtgen 4"/>
          <p:cNvSpPr/>
          <p:nvPr/>
        </p:nvSpPr>
        <p:spPr>
          <a:xfrm>
            <a:off x="0" y="6311900"/>
            <a:ext cx="9144000" cy="481013"/>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Resim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8150" y="6321425"/>
            <a:ext cx="600075"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Tree>
    <p:extLst>
      <p:ext uri="{BB962C8B-B14F-4D97-AF65-F5344CB8AC3E}">
        <p14:creationId xmlns:p14="http://schemas.microsoft.com/office/powerpoint/2010/main" val="37442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5" name="Dikdörtgen 4"/>
          <p:cNvSpPr/>
          <p:nvPr/>
        </p:nvSpPr>
        <p:spPr>
          <a:xfrm>
            <a:off x="0" y="6311900"/>
            <a:ext cx="9144000" cy="481013"/>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Resim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8150" y="6321425"/>
            <a:ext cx="600075"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dirty="0" smtClean="0"/>
              <a:t>Resim eklemek </a:t>
            </a:r>
            <a:r>
              <a:rPr lang="tr-TR" noProof="0" smtClean="0"/>
              <a:t>için simşeyi </a:t>
            </a:r>
            <a:r>
              <a:rPr lang="tr-TR" noProof="0" dirty="0" smtClean="0"/>
              <a:t>tıklatın</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Tree>
    <p:extLst>
      <p:ext uri="{BB962C8B-B14F-4D97-AF65-F5344CB8AC3E}">
        <p14:creationId xmlns:p14="http://schemas.microsoft.com/office/powerpoint/2010/main" val="3528435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4" name="Dikdörtgen 3"/>
          <p:cNvSpPr/>
          <p:nvPr/>
        </p:nvSpPr>
        <p:spPr>
          <a:xfrm>
            <a:off x="0" y="6311900"/>
            <a:ext cx="9144000" cy="481013"/>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Resim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8150" y="6321425"/>
            <a:ext cx="600075"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extLst>
      <p:ext uri="{BB962C8B-B14F-4D97-AF65-F5344CB8AC3E}">
        <p14:creationId xmlns:p14="http://schemas.microsoft.com/office/powerpoint/2010/main" val="1971923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4" name="Dikdörtgen 3"/>
          <p:cNvSpPr/>
          <p:nvPr/>
        </p:nvSpPr>
        <p:spPr>
          <a:xfrm>
            <a:off x="0" y="6311900"/>
            <a:ext cx="9144000" cy="481013"/>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Resim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8150" y="6321425"/>
            <a:ext cx="600075"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extLst>
      <p:ext uri="{BB962C8B-B14F-4D97-AF65-F5344CB8AC3E}">
        <p14:creationId xmlns:p14="http://schemas.microsoft.com/office/powerpoint/2010/main" val="1579709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lvl1pPr>
              <a:defRPr/>
            </a:lvl1pPr>
          </a:lstStyle>
          <a:p>
            <a:pPr>
              <a:defRPr/>
            </a:pPr>
            <a:fld id="{8B545E63-F21A-424A-BAB4-BB0EDEAB0999}" type="datetimeFigureOut">
              <a:rPr lang="en-US"/>
              <a:pPr>
                <a:defRPr/>
              </a:pPr>
              <a:t>10/16/2019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83C9F9-8F43-4D15-98F3-3BEBD1C8BE45}" type="slidenum">
              <a:rPr lang="en-US" altLang="tr-TR"/>
              <a:pPr>
                <a:defRPr/>
              </a:pPr>
              <a:t>‹#›</a:t>
            </a:fld>
            <a:endParaRPr lang="en-US" altLang="tr-TR"/>
          </a:p>
        </p:txBody>
      </p:sp>
    </p:spTree>
    <p:extLst>
      <p:ext uri="{BB962C8B-B14F-4D97-AF65-F5344CB8AC3E}">
        <p14:creationId xmlns:p14="http://schemas.microsoft.com/office/powerpoint/2010/main" val="1664610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Konunun Amacı">
    <p:spTree>
      <p:nvGrpSpPr>
        <p:cNvPr id="1" name=""/>
        <p:cNvGrpSpPr/>
        <p:nvPr/>
      </p:nvGrpSpPr>
      <p:grpSpPr>
        <a:xfrm>
          <a:off x="0" y="0"/>
          <a:ext cx="0" cy="0"/>
          <a:chOff x="0" y="0"/>
          <a:chExt cx="0" cy="0"/>
        </a:xfrm>
      </p:grpSpPr>
      <p:sp>
        <p:nvSpPr>
          <p:cNvPr id="4" name="Dikdörtgen 3"/>
          <p:cNvSpPr/>
          <p:nvPr/>
        </p:nvSpPr>
        <p:spPr>
          <a:xfrm>
            <a:off x="0" y="6311900"/>
            <a:ext cx="9144000" cy="481013"/>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Resim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8150" y="6321425"/>
            <a:ext cx="600075"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http://www.graphicsfuel.com/wp-content/uploads/2012/07/books-icon-512.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7356667" y="5317724"/>
            <a:ext cx="1402180" cy="14021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lvl1pPr>
              <a:defRPr b="1">
                <a:solidFill>
                  <a:srgbClr val="FF0000"/>
                </a:solidFill>
              </a:defRPr>
            </a:lvl1pPr>
          </a:lstStyle>
          <a:p>
            <a:endParaRPr lang="en-US" dirty="0"/>
          </a:p>
        </p:txBody>
      </p:sp>
      <p:sp>
        <p:nvSpPr>
          <p:cNvPr id="3" name="Content Placeholder 2"/>
          <p:cNvSpPr>
            <a:spLocks noGrp="1"/>
          </p:cNvSpPr>
          <p:nvPr>
            <p:ph idx="1"/>
          </p:nvPr>
        </p:nvSpPr>
        <p:spPr/>
        <p:txBody>
          <a:bodyPr/>
          <a:lstStyle>
            <a:lvl1pPr>
              <a:lnSpc>
                <a:spcPct val="100000"/>
              </a:lnSpc>
              <a:spcBef>
                <a:spcPts val="0"/>
              </a:spcBef>
              <a:defRPr/>
            </a:lvl1pPr>
            <a:lvl2pPr>
              <a:lnSpc>
                <a:spcPct val="100000"/>
              </a:lnSpc>
              <a:spcBef>
                <a:spcPts val="0"/>
              </a:spcBef>
              <a:defRPr>
                <a:solidFill>
                  <a:srgbClr val="0000FF"/>
                </a:solidFill>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Tree>
    <p:extLst>
      <p:ext uri="{BB962C8B-B14F-4D97-AF65-F5344CB8AC3E}">
        <p14:creationId xmlns:p14="http://schemas.microsoft.com/office/powerpoint/2010/main" val="4045736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Öğrenme Hedefleri">
    <p:spTree>
      <p:nvGrpSpPr>
        <p:cNvPr id="1" name=""/>
        <p:cNvGrpSpPr/>
        <p:nvPr/>
      </p:nvGrpSpPr>
      <p:grpSpPr>
        <a:xfrm>
          <a:off x="0" y="0"/>
          <a:ext cx="0" cy="0"/>
          <a:chOff x="0" y="0"/>
          <a:chExt cx="0" cy="0"/>
        </a:xfrm>
      </p:grpSpPr>
      <p:sp>
        <p:nvSpPr>
          <p:cNvPr id="4" name="Dikdörtgen 3"/>
          <p:cNvSpPr/>
          <p:nvPr/>
        </p:nvSpPr>
        <p:spPr>
          <a:xfrm>
            <a:off x="0" y="6311900"/>
            <a:ext cx="9144000" cy="481013"/>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Resim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8150" y="6321425"/>
            <a:ext cx="600075"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ttp://www.lifemanagement.org/Portals/123159/images/dart_and_target_1600_clr1.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7332954" y="5106360"/>
            <a:ext cx="1562469" cy="15624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tr-TR" dirty="0"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extLst>
      <p:ext uri="{BB962C8B-B14F-4D97-AF65-F5344CB8AC3E}">
        <p14:creationId xmlns:p14="http://schemas.microsoft.com/office/powerpoint/2010/main" val="172909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Konu Başlıkları">
    <p:spTree>
      <p:nvGrpSpPr>
        <p:cNvPr id="1" name=""/>
        <p:cNvGrpSpPr/>
        <p:nvPr/>
      </p:nvGrpSpPr>
      <p:grpSpPr>
        <a:xfrm>
          <a:off x="0" y="0"/>
          <a:ext cx="0" cy="0"/>
          <a:chOff x="0" y="0"/>
          <a:chExt cx="0" cy="0"/>
        </a:xfrm>
      </p:grpSpPr>
      <p:sp>
        <p:nvSpPr>
          <p:cNvPr id="4" name="Dikdörtgen 3"/>
          <p:cNvSpPr/>
          <p:nvPr/>
        </p:nvSpPr>
        <p:spPr>
          <a:xfrm>
            <a:off x="0" y="6311900"/>
            <a:ext cx="9144000" cy="481013"/>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Resim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8150" y="6321425"/>
            <a:ext cx="600075"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extLst>
      <p:ext uri="{BB962C8B-B14F-4D97-AF65-F5344CB8AC3E}">
        <p14:creationId xmlns:p14="http://schemas.microsoft.com/office/powerpoint/2010/main" val="2294399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ikdörtgen 3"/>
          <p:cNvSpPr/>
          <p:nvPr/>
        </p:nvSpPr>
        <p:spPr>
          <a:xfrm>
            <a:off x="0" y="6311900"/>
            <a:ext cx="9144000" cy="481013"/>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Resim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8150" y="6321425"/>
            <a:ext cx="600075"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3888" y="1709739"/>
            <a:ext cx="78867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Tree>
    <p:extLst>
      <p:ext uri="{BB962C8B-B14F-4D97-AF65-F5344CB8AC3E}">
        <p14:creationId xmlns:p14="http://schemas.microsoft.com/office/powerpoint/2010/main" val="1164050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ikdörtgen 4"/>
          <p:cNvSpPr/>
          <p:nvPr/>
        </p:nvSpPr>
        <p:spPr>
          <a:xfrm>
            <a:off x="0" y="6311900"/>
            <a:ext cx="9144000" cy="481013"/>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Resim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8150" y="6321425"/>
            <a:ext cx="600075"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extLst>
      <p:ext uri="{BB962C8B-B14F-4D97-AF65-F5344CB8AC3E}">
        <p14:creationId xmlns:p14="http://schemas.microsoft.com/office/powerpoint/2010/main" val="518281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7" name="Dikdörtgen 6"/>
          <p:cNvSpPr/>
          <p:nvPr/>
        </p:nvSpPr>
        <p:spPr>
          <a:xfrm>
            <a:off x="0" y="6311900"/>
            <a:ext cx="9144000" cy="481013"/>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Resim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8150" y="6321425"/>
            <a:ext cx="600075"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9841" y="365126"/>
            <a:ext cx="78867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29842" y="2505075"/>
            <a:ext cx="3868340"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29150" y="2505075"/>
            <a:ext cx="3887391"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extLst>
      <p:ext uri="{BB962C8B-B14F-4D97-AF65-F5344CB8AC3E}">
        <p14:creationId xmlns:p14="http://schemas.microsoft.com/office/powerpoint/2010/main" val="1648206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Dikdörtgen 2"/>
          <p:cNvSpPr/>
          <p:nvPr/>
        </p:nvSpPr>
        <p:spPr>
          <a:xfrm>
            <a:off x="0" y="6311900"/>
            <a:ext cx="9144000" cy="481013"/>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Resim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8150" y="6321425"/>
            <a:ext cx="600075"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tr-TR" smtClean="0"/>
              <a:t>Asıl başlık stili için tıklatın</a:t>
            </a:r>
            <a:endParaRPr lang="en-US" dirty="0"/>
          </a:p>
        </p:txBody>
      </p:sp>
    </p:spTree>
    <p:extLst>
      <p:ext uri="{BB962C8B-B14F-4D97-AF65-F5344CB8AC3E}">
        <p14:creationId xmlns:p14="http://schemas.microsoft.com/office/powerpoint/2010/main" val="1233927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ikdörtgen 1"/>
          <p:cNvSpPr/>
          <p:nvPr/>
        </p:nvSpPr>
        <p:spPr>
          <a:xfrm>
            <a:off x="0" y="6311900"/>
            <a:ext cx="9144000" cy="481013"/>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Resim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8150" y="6321425"/>
            <a:ext cx="600075"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6683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Dikdörtgen 6"/>
          <p:cNvSpPr/>
          <p:nvPr/>
        </p:nvSpPr>
        <p:spPr>
          <a:xfrm>
            <a:off x="0" y="0"/>
            <a:ext cx="9144000" cy="6858000"/>
          </a:xfrm>
          <a:prstGeom prst="rect">
            <a:avLst/>
          </a:prstGeom>
          <a:gradFill flip="none" rotWithShape="1">
            <a:gsLst>
              <a:gs pos="0">
                <a:schemeClr val="accent1">
                  <a:lumMod val="5000"/>
                  <a:lumOff val="95000"/>
                </a:schemeClr>
              </a:gs>
              <a:gs pos="74000">
                <a:schemeClr val="bg1">
                  <a:lumMod val="85000"/>
                </a:schemeClr>
              </a:gs>
              <a:gs pos="83000">
                <a:schemeClr val="bg1">
                  <a:lumMod val="85000"/>
                </a:schemeClr>
              </a:gs>
              <a:gs pos="100000">
                <a:schemeClr val="bg1">
                  <a:lumMod val="95000"/>
                </a:schemeClr>
              </a:gs>
            </a:gsLst>
            <a:lin ang="5400000" scaled="1"/>
            <a:tileRect/>
          </a:gra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27"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endParaRPr lang="en-US" altLang="tr-TR" smtClean="0"/>
          </a:p>
        </p:txBody>
      </p:sp>
      <p:sp>
        <p:nvSpPr>
          <p:cNvPr id="1028"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FBD86994-FF18-4CD9-A2AF-BA1F708EF63B}" type="datetimeFigureOut">
              <a:rPr lang="en-US"/>
              <a:pPr>
                <a:defRPr/>
              </a:pPr>
              <a:t>10/16/2019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BC4A1B2E-DD2B-4494-B1A5-A43FD58AAF69}" type="slidenum">
              <a:rPr lang="en-US" altLang="tr-TR"/>
              <a:pPr>
                <a:defRPr/>
              </a:pPr>
              <a:t>‹#›</a:t>
            </a:fld>
            <a:endParaRPr lang="en-US" altLang="tr-TR"/>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 id="2147483929" r:id="rId13"/>
    <p:sldLayoutId id="2147483916" r:id="rId14"/>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36.png"/><Relationship Id="rId5" Type="http://schemas.openxmlformats.org/officeDocument/2006/relationships/oleObject" Target="../embeddings/oleObject2.bin"/><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8.xml"/><Relationship Id="rId1" Type="http://schemas.openxmlformats.org/officeDocument/2006/relationships/vmlDrawing" Target="../drawings/vmlDrawing2.vml"/><Relationship Id="rId6" Type="http://schemas.openxmlformats.org/officeDocument/2006/relationships/image" Target="../media/image38.png"/><Relationship Id="rId5" Type="http://schemas.openxmlformats.org/officeDocument/2006/relationships/oleObject" Target="../embeddings/oleObject4.bin"/><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9.xml"/><Relationship Id="rId4" Type="http://schemas.openxmlformats.org/officeDocument/2006/relationships/image" Target="../media/image58.png"/></Relationships>
</file>

<file path=ppt/slides/_rels/slide6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8" Type="http://schemas.openxmlformats.org/officeDocument/2006/relationships/image" Target="../media/image65.jpeg"/><Relationship Id="rId13" Type="http://schemas.openxmlformats.org/officeDocument/2006/relationships/image" Target="../media/image68.jpeg"/><Relationship Id="rId3" Type="http://schemas.openxmlformats.org/officeDocument/2006/relationships/image" Target="../media/image62.jpeg"/><Relationship Id="rId7" Type="http://schemas.openxmlformats.org/officeDocument/2006/relationships/hyperlink" Target="http://images.google.com.tr/imgres?imgurl=http://www.e-sirket.com/ilanlar/49799_158474_DM3C43.JPG&amp;imgrefurl=http://www.e-sirket.com/ilanlar/158474/karbonmonoksit.dedektor.bayiligi/&amp;usg=__c10TFPgEHzZ8iv_-sO7BZKjGEsM=&amp;h=360&amp;w=360&amp;sz=11&amp;hl=tr&amp;start=40&amp;tbnid=kcRGNckFZ2t4nM:&amp;tbnh=121&amp;tbnw=121&amp;prev=/images?q=karbonmonoksit&amp;gbv=2&amp;ndsp=20&amp;hl=tr&amp;sa=N&amp;start=20" TargetMode="External"/><Relationship Id="rId12" Type="http://schemas.openxmlformats.org/officeDocument/2006/relationships/hyperlink" Target="http://urun.gittigidiyor.com/karbonmonoksit-dedektoru-Soba-sohben-v-s_W0QQidZZ21936201" TargetMode="External"/><Relationship Id="rId2" Type="http://schemas.openxmlformats.org/officeDocument/2006/relationships/hyperlink" Target="http://images.google.com.tr/imgres?imgurl=http://www.olusumelektrik.com/UserFiles//dedektor/GD-220C-Karbonmonoksit-Detektoru-220V-AC.gif&amp;imgrefurl=http://www.olusumelektrik.com/Sayfa-979-892-93/Gaz-Dedektorleri.htm&amp;usg=__-YyELNm99Ps5kEvBaO1cOclHshM=&amp;h=426&amp;w=400&amp;sz=56&amp;hl=tr&amp;start=28&amp;tbnid=IoRolge8nuLSTM:&amp;tbnh=126&amp;tbnw=118&amp;prev=/images?q=karbonmonoksit&amp;gbv=2&amp;ndsp=20&amp;hl=tr&amp;sa=N&amp;start=20" TargetMode="External"/><Relationship Id="rId1" Type="http://schemas.openxmlformats.org/officeDocument/2006/relationships/slideLayout" Target="../slideLayouts/slideLayout8.xml"/><Relationship Id="rId6" Type="http://schemas.openxmlformats.org/officeDocument/2006/relationships/image" Target="../media/image64.jpeg"/><Relationship Id="rId11" Type="http://schemas.openxmlformats.org/officeDocument/2006/relationships/image" Target="../media/image67.jpeg"/><Relationship Id="rId5" Type="http://schemas.openxmlformats.org/officeDocument/2006/relationships/image" Target="../media/image63.jpeg"/><Relationship Id="rId15" Type="http://schemas.openxmlformats.org/officeDocument/2006/relationships/image" Target="../media/image69.jpeg"/><Relationship Id="rId10" Type="http://schemas.openxmlformats.org/officeDocument/2006/relationships/hyperlink" Target="http://images.google.com.tr/imgres?imgurl=http://320volt.com/wp-content/uploads/2008/09/pic16f88_karbonmonoksit_alarm.jpg&amp;imgrefurl=http://320volt.com/mq-7-co-sensor-ve-pic16f88-ile-karbon-monoksit-alarm/&amp;usg=__JINg2dMFcfzNzfzEBV642Tna7fE=&amp;h=295&amp;w=400&amp;sz=25&amp;hl=tr&amp;start=23&amp;tbnid=7TzkX7yJ5KRQTM:&amp;tbnh=91&amp;tbnw=124&amp;prev=/images?q=karbonmonoksit&amp;gbv=2&amp;ndsp=20&amp;hl=tr&amp;sa=N&amp;start=20" TargetMode="External"/><Relationship Id="rId4" Type="http://schemas.openxmlformats.org/officeDocument/2006/relationships/hyperlink" Target="http://images.google.com.tr/imgres?imgurl=http://www.ilgazetesi.com.tr/wp-content/uploads/2009/01/dedektor.jpg&amp;imgrefurl=http://www.ilgazetesi.com.tr/2009/01/08/karbonmonoksit-zehirlenmelerine-dedektor-onlemi/&amp;usg=__jgzdSLG5bEmCSQalKraoUrQ7oaY=&amp;h=296&amp;w=290&amp;sz=10&amp;hl=tr&amp;start=27&amp;tbnid=g5TDXHfP9yPBJM:&amp;tbnh=116&amp;tbnw=114&amp;prev=/images?q=karbonmonoksit&amp;gbv=2&amp;ndsp=20&amp;hl=tr&amp;sa=N&amp;start=20" TargetMode="External"/><Relationship Id="rId9" Type="http://schemas.openxmlformats.org/officeDocument/2006/relationships/image" Target="../media/image66.jpeg"/><Relationship Id="rId14" Type="http://schemas.openxmlformats.org/officeDocument/2006/relationships/hyperlink" Target="http://urun.gittigidiyor.com/BIFGAZ-KARBONMONOKSIT-ALARM-DEDEKTORU-3YIL-GARAN_W0QQidZZ21841752"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2244725" y="5259388"/>
            <a:ext cx="5046663" cy="1198562"/>
          </a:xfrm>
        </p:spPr>
        <p:txBody>
          <a:bodyPr rtlCol="0">
            <a:normAutofit/>
          </a:bodyPr>
          <a:lstStyle/>
          <a:p>
            <a:pPr eaLnBrk="1" fontAlgn="auto" hangingPunct="1">
              <a:spcAft>
                <a:spcPts val="0"/>
              </a:spcAft>
              <a:defRPr/>
            </a:pPr>
            <a:endParaRPr lang="tr-TR" sz="1100" dirty="0" smtClean="0">
              <a:solidFill>
                <a:srgbClr val="0000FF"/>
              </a:solidFill>
            </a:endParaRPr>
          </a:p>
          <a:p>
            <a:pPr eaLnBrk="1" fontAlgn="auto" hangingPunct="1">
              <a:spcAft>
                <a:spcPts val="0"/>
              </a:spcAft>
              <a:defRPr/>
            </a:pPr>
            <a:r>
              <a:rPr lang="tr-TR" b="1" dirty="0" smtClean="0">
                <a:solidFill>
                  <a:srgbClr val="0000FF"/>
                </a:solidFill>
              </a:rPr>
              <a:t>Yrd. Doç. Dr. </a:t>
            </a:r>
            <a:r>
              <a:rPr lang="tr-TR" b="1" smtClean="0">
                <a:solidFill>
                  <a:srgbClr val="0000FF"/>
                </a:solidFill>
              </a:rPr>
              <a:t>Cevdet DEMİRTAŞ</a:t>
            </a:r>
            <a:endParaRPr lang="tr-TR" b="1" dirty="0" smtClean="0">
              <a:solidFill>
                <a:srgbClr val="0000FF"/>
              </a:solidFill>
            </a:endParaRPr>
          </a:p>
          <a:p>
            <a:pPr eaLnBrk="1" fontAlgn="auto" hangingPunct="1">
              <a:spcAft>
                <a:spcPts val="0"/>
              </a:spcAft>
              <a:defRPr/>
            </a:pPr>
            <a:r>
              <a:rPr lang="tr-TR" sz="1700" b="1" dirty="0" smtClean="0"/>
              <a:t>Karadeniz Teknik Üniversitesi, Mühendislik Fakültesi</a:t>
            </a:r>
            <a:endParaRPr lang="tr-TR" sz="1700" b="1" dirty="0"/>
          </a:p>
        </p:txBody>
      </p:sp>
      <p:sp>
        <p:nvSpPr>
          <p:cNvPr id="15363" name="1 Başlık"/>
          <p:cNvSpPr>
            <a:spLocks noGrp="1"/>
          </p:cNvSpPr>
          <p:nvPr>
            <p:ph type="ctrTitle" idx="4294967295"/>
          </p:nvPr>
        </p:nvSpPr>
        <p:spPr>
          <a:xfrm>
            <a:off x="4006850" y="952500"/>
            <a:ext cx="4298950" cy="1498600"/>
          </a:xfrm>
        </p:spPr>
        <p:txBody>
          <a:bodyPr/>
          <a:lstStyle/>
          <a:p>
            <a:pPr algn="r" eaLnBrk="1" hangingPunct="1"/>
            <a:r>
              <a:rPr lang="tr-TR" altLang="tr-TR" sz="2400" b="1" smtClean="0">
                <a:solidFill>
                  <a:srgbClr val="FF0000"/>
                </a:solidFill>
              </a:rPr>
              <a:t>Sobalar Yansın </a:t>
            </a:r>
            <a:br>
              <a:rPr lang="tr-TR" altLang="tr-TR" sz="2400" b="1" smtClean="0">
                <a:solidFill>
                  <a:srgbClr val="FF0000"/>
                </a:solidFill>
              </a:rPr>
            </a:br>
            <a:r>
              <a:rPr lang="tr-TR" altLang="tr-TR" sz="2400" b="1" smtClean="0">
                <a:solidFill>
                  <a:srgbClr val="FF0000"/>
                </a:solidFill>
              </a:rPr>
              <a:t>ama Ocaklar</a:t>
            </a:r>
            <a:br>
              <a:rPr lang="tr-TR" altLang="tr-TR" sz="2400" b="1" smtClean="0">
                <a:solidFill>
                  <a:srgbClr val="FF0000"/>
                </a:solidFill>
              </a:rPr>
            </a:br>
            <a:r>
              <a:rPr lang="tr-TR" altLang="tr-TR" sz="2400" b="1" smtClean="0">
                <a:solidFill>
                  <a:srgbClr val="FF0000"/>
                </a:solidFill>
              </a:rPr>
              <a:t>Sönmesin</a:t>
            </a:r>
          </a:p>
        </p:txBody>
      </p:sp>
      <p:sp>
        <p:nvSpPr>
          <p:cNvPr id="5" name="4 Metin kutusu"/>
          <p:cNvSpPr txBox="1"/>
          <p:nvPr/>
        </p:nvSpPr>
        <p:spPr>
          <a:xfrm>
            <a:off x="1300163" y="4133850"/>
            <a:ext cx="6864350" cy="927100"/>
          </a:xfrm>
          <a:prstGeom prst="rect">
            <a:avLst/>
          </a:prstGeom>
        </p:spPr>
        <p:txBody>
          <a:bodyPr anchor="ctr"/>
          <a:lstStyle>
            <a:lvl1pPr algn="r">
              <a:lnSpc>
                <a:spcPct val="90000"/>
              </a:lnSpc>
              <a:spcBef>
                <a:spcPct val="0"/>
              </a:spcBef>
              <a:buNone/>
              <a:defRPr sz="2400" b="1" i="0" u="none">
                <a:solidFill>
                  <a:srgbClr val="FF0000"/>
                </a:solidFill>
                <a:latin typeface="+mj-lt"/>
                <a:ea typeface="+mj-ea"/>
                <a:cs typeface="+mj-cs"/>
              </a:defRPr>
            </a:lvl1pPr>
          </a:lstStyle>
          <a:p>
            <a:pPr algn="ctr" eaLnBrk="1" fontAlgn="auto" hangingPunct="1">
              <a:spcAft>
                <a:spcPts val="0"/>
              </a:spcAft>
              <a:defRPr/>
            </a:pPr>
            <a:r>
              <a:rPr lang="tr-TR" sz="2800" dirty="0"/>
              <a:t>CO </a:t>
            </a:r>
            <a:r>
              <a:rPr lang="tr-TR" sz="2800" dirty="0" smtClean="0"/>
              <a:t>zehirlenmeleri: Baca</a:t>
            </a:r>
            <a:r>
              <a:rPr lang="tr-TR" sz="2800" dirty="0"/>
              <a:t>, </a:t>
            </a:r>
            <a:r>
              <a:rPr lang="tr-TR" sz="2800" dirty="0" smtClean="0"/>
              <a:t>menfez </a:t>
            </a:r>
            <a:r>
              <a:rPr lang="tr-TR" sz="2800" dirty="0"/>
              <a:t>ve </a:t>
            </a:r>
            <a:r>
              <a:rPr lang="tr-TR" sz="2800" dirty="0" smtClean="0"/>
              <a:t>tesisat standartları </a:t>
            </a:r>
            <a:endParaRPr lang="tr-TR" sz="24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3 Başlık"/>
          <p:cNvSpPr>
            <a:spLocks noGrp="1"/>
          </p:cNvSpPr>
          <p:nvPr>
            <p:ph type="title"/>
          </p:nvPr>
        </p:nvSpPr>
        <p:spPr>
          <a:xfrm>
            <a:off x="0" y="1"/>
            <a:ext cx="9042400" cy="738554"/>
          </a:xfrm>
        </p:spPr>
        <p:txBody>
          <a:bodyPr/>
          <a:lstStyle/>
          <a:p>
            <a:pPr algn="ctr" eaLnBrk="1" hangingPunct="1"/>
            <a:r>
              <a:rPr lang="es-ES" altLang="tr-TR" sz="3600" b="1" dirty="0" smtClean="0">
                <a:solidFill>
                  <a:srgbClr val="FF0000"/>
                </a:solidFill>
                <a:latin typeface="Times New Roman" panose="02020603050405020304" pitchFamily="18" charset="0"/>
                <a:cs typeface="Times New Roman" panose="02020603050405020304" pitchFamily="18" charset="0"/>
              </a:rPr>
              <a:t>Tesisat Açısından Yanmanın Etkilenmesi</a:t>
            </a:r>
            <a:r>
              <a:rPr lang="tr-TR" altLang="tr-TR" sz="3600" b="1" dirty="0" smtClean="0">
                <a:solidFill>
                  <a:srgbClr val="FF0000"/>
                </a:solidFill>
                <a:latin typeface="Times New Roman" panose="02020603050405020304" pitchFamily="18" charset="0"/>
                <a:cs typeface="Times New Roman" panose="02020603050405020304" pitchFamily="18" charset="0"/>
              </a:rPr>
              <a:t> - 2</a:t>
            </a:r>
            <a:endParaRPr lang="es-ES" altLang="tr-TR" sz="3600" b="1" dirty="0" smtClean="0">
              <a:solidFill>
                <a:srgbClr val="FF0000"/>
              </a:solidFill>
              <a:latin typeface="Times New Roman" panose="02020603050405020304" pitchFamily="18" charset="0"/>
              <a:cs typeface="Times New Roman" panose="02020603050405020304" pitchFamily="18" charset="0"/>
            </a:endParaRPr>
          </a:p>
        </p:txBody>
      </p:sp>
      <p:sp>
        <p:nvSpPr>
          <p:cNvPr id="16387" name="Dikdörtgen 7"/>
          <p:cNvSpPr>
            <a:spLocks noChangeArrowheads="1"/>
          </p:cNvSpPr>
          <p:nvPr/>
        </p:nvSpPr>
        <p:spPr bwMode="auto">
          <a:xfrm>
            <a:off x="0" y="615950"/>
            <a:ext cx="9144000" cy="412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ts val="600"/>
              </a:spcBef>
              <a:buNone/>
            </a:pPr>
            <a:r>
              <a:rPr lang="tr-TR" altLang="tr-TR" sz="3600" dirty="0" smtClean="0">
                <a:solidFill>
                  <a:srgbClr val="0000FF"/>
                </a:solidFill>
                <a:latin typeface="Times New Roman" panose="02020603050405020304" pitchFamily="18" charset="0"/>
                <a:cs typeface="Times New Roman" panose="02020603050405020304" pitchFamily="18" charset="0"/>
              </a:rPr>
              <a:t>6. Yakma </a:t>
            </a:r>
            <a:r>
              <a:rPr lang="tr-TR" altLang="tr-TR" sz="3600" dirty="0">
                <a:solidFill>
                  <a:srgbClr val="0000FF"/>
                </a:solidFill>
                <a:latin typeface="Times New Roman" panose="02020603050405020304" pitchFamily="18" charset="0"/>
                <a:cs typeface="Times New Roman" panose="02020603050405020304" pitchFamily="18" charset="0"/>
              </a:rPr>
              <a:t>cihazlarının bulunduğu ortama yeterli hava girişinin sağlanmaması</a:t>
            </a:r>
          </a:p>
          <a:p>
            <a:pPr algn="just" eaLnBrk="1" hangingPunct="1">
              <a:lnSpc>
                <a:spcPct val="100000"/>
              </a:lnSpc>
              <a:spcBef>
                <a:spcPts val="600"/>
              </a:spcBef>
              <a:buNone/>
            </a:pPr>
            <a:r>
              <a:rPr lang="tr-TR" altLang="tr-TR" sz="3600" dirty="0" smtClean="0">
                <a:solidFill>
                  <a:srgbClr val="0000FF"/>
                </a:solidFill>
                <a:latin typeface="Times New Roman" panose="02020603050405020304" pitchFamily="18" charset="0"/>
                <a:cs typeface="Times New Roman" panose="02020603050405020304" pitchFamily="18" charset="0"/>
              </a:rPr>
              <a:t>7. Soba</a:t>
            </a:r>
            <a:r>
              <a:rPr lang="tr-TR" altLang="tr-TR" sz="3600" dirty="0">
                <a:solidFill>
                  <a:srgbClr val="0000FF"/>
                </a:solidFill>
                <a:latin typeface="Times New Roman" panose="02020603050405020304" pitchFamily="18" charset="0"/>
                <a:cs typeface="Times New Roman" panose="02020603050405020304" pitchFamily="18" charset="0"/>
              </a:rPr>
              <a:t>, kombi, şofben, kat kaloriferi gibi cihazların ehil olmayan kişilerce tekniğine aykırı olarak montajının yapılarak devreye </a:t>
            </a:r>
            <a:r>
              <a:rPr lang="tr-TR" altLang="tr-TR" sz="3600" dirty="0" smtClean="0">
                <a:solidFill>
                  <a:srgbClr val="0000FF"/>
                </a:solidFill>
                <a:latin typeface="Times New Roman" panose="02020603050405020304" pitchFamily="18" charset="0"/>
                <a:cs typeface="Times New Roman" panose="02020603050405020304" pitchFamily="18" charset="0"/>
              </a:rPr>
              <a:t>alınması</a:t>
            </a:r>
          </a:p>
          <a:p>
            <a:pPr algn="just" eaLnBrk="1" hangingPunct="1">
              <a:lnSpc>
                <a:spcPct val="100000"/>
              </a:lnSpc>
              <a:spcBef>
                <a:spcPts val="600"/>
              </a:spcBef>
              <a:buNone/>
            </a:pPr>
            <a:r>
              <a:rPr lang="tr-TR" altLang="tr-TR" sz="3600" dirty="0" smtClean="0">
                <a:solidFill>
                  <a:srgbClr val="0000FF"/>
                </a:solidFill>
                <a:latin typeface="Times New Roman" panose="02020603050405020304" pitchFamily="18" charset="0"/>
                <a:cs typeface="Times New Roman" panose="02020603050405020304" pitchFamily="18" charset="0"/>
              </a:rPr>
              <a:t>8. Yakma </a:t>
            </a:r>
            <a:r>
              <a:rPr lang="tr-TR" altLang="tr-TR" sz="3600" dirty="0">
                <a:solidFill>
                  <a:srgbClr val="0000FF"/>
                </a:solidFill>
                <a:latin typeface="Times New Roman" panose="02020603050405020304" pitchFamily="18" charset="0"/>
                <a:cs typeface="Times New Roman" panose="02020603050405020304" pitchFamily="18" charset="0"/>
              </a:rPr>
              <a:t>cihazlarının yıllık bakım ve kontrollerinin yapılmaması. </a:t>
            </a:r>
          </a:p>
        </p:txBody>
      </p:sp>
    </p:spTree>
    <p:extLst>
      <p:ext uri="{BB962C8B-B14F-4D97-AF65-F5344CB8AC3E}">
        <p14:creationId xmlns:p14="http://schemas.microsoft.com/office/powerpoint/2010/main" val="3861935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3 Başlık"/>
          <p:cNvSpPr>
            <a:spLocks noGrp="1"/>
          </p:cNvSpPr>
          <p:nvPr>
            <p:ph type="title"/>
          </p:nvPr>
        </p:nvSpPr>
        <p:spPr>
          <a:xfrm>
            <a:off x="0" y="1"/>
            <a:ext cx="9143999" cy="708337"/>
          </a:xfrm>
        </p:spPr>
        <p:txBody>
          <a:bodyPr/>
          <a:lstStyle/>
          <a:p>
            <a:pPr eaLnBrk="1" hangingPunct="1"/>
            <a:r>
              <a:rPr lang="es-ES" altLang="tr-TR" sz="3600" b="1" dirty="0" smtClean="0">
                <a:solidFill>
                  <a:srgbClr val="FF0000"/>
                </a:solidFill>
                <a:latin typeface="Times New Roman" panose="02020603050405020304" pitchFamily="18" charset="0"/>
                <a:cs typeface="Times New Roman" panose="02020603050405020304" pitchFamily="18" charset="0"/>
              </a:rPr>
              <a:t>Tesisat Açısından Yanmanın Etkilenmesi</a:t>
            </a:r>
            <a:r>
              <a:rPr lang="tr-TR" altLang="tr-TR" sz="3600" b="1" dirty="0" smtClean="0">
                <a:solidFill>
                  <a:srgbClr val="FF0000"/>
                </a:solidFill>
                <a:latin typeface="Times New Roman" panose="02020603050405020304" pitchFamily="18" charset="0"/>
                <a:cs typeface="Times New Roman" panose="02020603050405020304" pitchFamily="18" charset="0"/>
              </a:rPr>
              <a:t> - 3</a:t>
            </a:r>
            <a:endParaRPr lang="es-ES" altLang="tr-TR" sz="3600" b="1" dirty="0" smtClean="0">
              <a:solidFill>
                <a:srgbClr val="FF0000"/>
              </a:solidFill>
              <a:latin typeface="Times New Roman" panose="02020603050405020304" pitchFamily="18" charset="0"/>
              <a:cs typeface="Times New Roman" panose="02020603050405020304" pitchFamily="18" charset="0"/>
            </a:endParaRPr>
          </a:p>
        </p:txBody>
      </p:sp>
      <p:sp>
        <p:nvSpPr>
          <p:cNvPr id="17411" name="Dikdörtgen 7"/>
          <p:cNvSpPr>
            <a:spLocks noChangeArrowheads="1"/>
          </p:cNvSpPr>
          <p:nvPr/>
        </p:nvSpPr>
        <p:spPr bwMode="auto">
          <a:xfrm>
            <a:off x="1" y="566670"/>
            <a:ext cx="9143999" cy="36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ts val="600"/>
              </a:spcBef>
              <a:buFont typeface="Calibri Light" panose="020F0302020204030204" pitchFamily="34" charset="0"/>
              <a:buAutoNum type="arabicPeriod"/>
            </a:pPr>
            <a:r>
              <a:rPr lang="tr-TR" altLang="tr-TR" b="1" dirty="0">
                <a:solidFill>
                  <a:srgbClr val="0000FF"/>
                </a:solidFill>
                <a:latin typeface="Times New Roman" panose="02020603050405020304" pitchFamily="18" charset="0"/>
                <a:cs typeface="Times New Roman" panose="02020603050405020304" pitchFamily="18" charset="0"/>
              </a:rPr>
              <a:t>Standartlara </a:t>
            </a:r>
            <a:r>
              <a:rPr lang="tr-TR" altLang="tr-TR" b="1" dirty="0" smtClean="0">
                <a:solidFill>
                  <a:srgbClr val="0000FF"/>
                </a:solidFill>
                <a:latin typeface="Times New Roman" panose="02020603050405020304" pitchFamily="18" charset="0"/>
                <a:cs typeface="Times New Roman" panose="02020603050405020304" pitchFamily="18" charset="0"/>
              </a:rPr>
              <a:t>uygun </a:t>
            </a:r>
            <a:r>
              <a:rPr lang="tr-TR" altLang="tr-TR" b="1" dirty="0">
                <a:solidFill>
                  <a:srgbClr val="0000FF"/>
                </a:solidFill>
                <a:latin typeface="Times New Roman" panose="02020603050405020304" pitchFamily="18" charset="0"/>
                <a:cs typeface="Times New Roman" panose="02020603050405020304" pitchFamily="18" charset="0"/>
              </a:rPr>
              <a:t>olmayan bacalar standartlara </a:t>
            </a:r>
            <a:r>
              <a:rPr lang="tr-TR" altLang="tr-TR" b="1" dirty="0" smtClean="0">
                <a:solidFill>
                  <a:srgbClr val="0000FF"/>
                </a:solidFill>
                <a:latin typeface="Times New Roman" panose="02020603050405020304" pitchFamily="18" charset="0"/>
                <a:cs typeface="Times New Roman" panose="02020603050405020304" pitchFamily="18" charset="0"/>
              </a:rPr>
              <a:t>uygun </a:t>
            </a:r>
            <a:r>
              <a:rPr lang="tr-TR" altLang="tr-TR" b="1" dirty="0">
                <a:solidFill>
                  <a:srgbClr val="0000FF"/>
                </a:solidFill>
                <a:latin typeface="Times New Roman" panose="02020603050405020304" pitchFamily="18" charset="0"/>
                <a:cs typeface="Times New Roman" panose="02020603050405020304" pitchFamily="18" charset="0"/>
              </a:rPr>
              <a:t>hale </a:t>
            </a:r>
            <a:r>
              <a:rPr lang="tr-TR" altLang="tr-TR" b="1" dirty="0" smtClean="0">
                <a:solidFill>
                  <a:srgbClr val="0000FF"/>
                </a:solidFill>
                <a:latin typeface="Times New Roman" panose="02020603050405020304" pitchFamily="18" charset="0"/>
                <a:cs typeface="Times New Roman" panose="02020603050405020304" pitchFamily="18" charset="0"/>
              </a:rPr>
              <a:t>getirilecektir</a:t>
            </a:r>
            <a:endParaRPr lang="tr-TR" altLang="tr-TR" b="1" dirty="0">
              <a:solidFill>
                <a:srgbClr val="0000FF"/>
              </a:solidFill>
              <a:latin typeface="Times New Roman" panose="02020603050405020304" pitchFamily="18" charset="0"/>
              <a:cs typeface="Times New Roman" panose="02020603050405020304" pitchFamily="18" charset="0"/>
            </a:endParaRPr>
          </a:p>
          <a:p>
            <a:pPr algn="just" eaLnBrk="1" hangingPunct="1">
              <a:lnSpc>
                <a:spcPct val="100000"/>
              </a:lnSpc>
              <a:spcBef>
                <a:spcPts val="600"/>
              </a:spcBef>
              <a:buFontTx/>
              <a:buNone/>
            </a:pPr>
            <a:r>
              <a:rPr lang="tr-TR" altLang="tr-TR" dirty="0">
                <a:latin typeface="Times New Roman" panose="02020603050405020304" pitchFamily="18" charset="0"/>
                <a:cs typeface="Times New Roman" panose="02020603050405020304" pitchFamily="18" charset="0"/>
              </a:rPr>
              <a:t>Standartlara </a:t>
            </a:r>
            <a:r>
              <a:rPr lang="tr-TR" altLang="tr-TR" dirty="0" smtClean="0">
                <a:latin typeface="Times New Roman" panose="02020603050405020304" pitchFamily="18" charset="0"/>
                <a:cs typeface="Times New Roman" panose="02020603050405020304" pitchFamily="18" charset="0"/>
              </a:rPr>
              <a:t>uygun </a:t>
            </a:r>
            <a:r>
              <a:rPr lang="tr-TR" altLang="tr-TR" dirty="0">
                <a:latin typeface="Times New Roman" panose="02020603050405020304" pitchFamily="18" charset="0"/>
                <a:cs typeface="Times New Roman" panose="02020603050405020304" pitchFamily="18" charset="0"/>
              </a:rPr>
              <a:t>dizayn edilen bacalar hem sızdırmazlık sağladığı için hem yükseklik, sıcaklık ve yan bina  koşulları  dikkate  alındığı  için  hem  de  çekiş hesapları kontrol edildiği için lodoslu havalarda riski en aza indirir. Bu nedenle tüm bacalı cihaz </a:t>
            </a:r>
            <a:r>
              <a:rPr lang="tr-TR" altLang="tr-TR" dirty="0" smtClean="0">
                <a:latin typeface="Times New Roman" panose="02020603050405020304" pitchFamily="18" charset="0"/>
                <a:cs typeface="Times New Roman" panose="02020603050405020304" pitchFamily="18" charset="0"/>
              </a:rPr>
              <a:t>uygulamalarında  </a:t>
            </a:r>
            <a:r>
              <a:rPr lang="tr-TR" altLang="tr-TR" dirty="0">
                <a:latin typeface="Times New Roman" panose="02020603050405020304" pitchFamily="18" charset="0"/>
                <a:cs typeface="Times New Roman" panose="02020603050405020304" pitchFamily="18" charset="0"/>
              </a:rPr>
              <a:t>standartlara  </a:t>
            </a:r>
            <a:r>
              <a:rPr lang="tr-TR" altLang="tr-TR" dirty="0" smtClean="0">
                <a:latin typeface="Times New Roman" panose="02020603050405020304" pitchFamily="18" charset="0"/>
                <a:cs typeface="Times New Roman" panose="02020603050405020304" pitchFamily="18" charset="0"/>
              </a:rPr>
              <a:t>uygun  </a:t>
            </a:r>
            <a:r>
              <a:rPr lang="tr-TR" altLang="tr-TR" dirty="0">
                <a:latin typeface="Times New Roman" panose="02020603050405020304" pitchFamily="18" charset="0"/>
                <a:cs typeface="Times New Roman" panose="02020603050405020304" pitchFamily="18" charset="0"/>
              </a:rPr>
              <a:t>baca  kullanılmasına dikkat edilmelidir.</a:t>
            </a:r>
          </a:p>
        </p:txBody>
      </p:sp>
      <p:pic>
        <p:nvPicPr>
          <p:cNvPr id="174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6638" y="4183045"/>
            <a:ext cx="2938463" cy="220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183045"/>
            <a:ext cx="3929062" cy="220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0066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3 Başlık"/>
          <p:cNvSpPr>
            <a:spLocks noGrp="1"/>
          </p:cNvSpPr>
          <p:nvPr>
            <p:ph type="title"/>
          </p:nvPr>
        </p:nvSpPr>
        <p:spPr>
          <a:xfrm>
            <a:off x="1" y="1"/>
            <a:ext cx="9055100" cy="437881"/>
          </a:xfrm>
        </p:spPr>
        <p:txBody>
          <a:bodyPr/>
          <a:lstStyle/>
          <a:p>
            <a:pPr eaLnBrk="1" hangingPunct="1"/>
            <a:r>
              <a:rPr lang="es-ES" altLang="tr-TR" sz="3600" b="1" dirty="0" smtClean="0">
                <a:solidFill>
                  <a:srgbClr val="FF0000"/>
                </a:solidFill>
                <a:latin typeface="Times New Roman" panose="02020603050405020304" pitchFamily="18" charset="0"/>
                <a:cs typeface="Times New Roman" panose="02020603050405020304" pitchFamily="18" charset="0"/>
              </a:rPr>
              <a:t>Tesisat Açısından Yanmanın Etkilenmesi</a:t>
            </a:r>
            <a:r>
              <a:rPr lang="tr-TR" altLang="tr-TR" sz="3600" b="1" dirty="0" smtClean="0">
                <a:solidFill>
                  <a:srgbClr val="FF0000"/>
                </a:solidFill>
                <a:latin typeface="Times New Roman" panose="02020603050405020304" pitchFamily="18" charset="0"/>
                <a:cs typeface="Times New Roman" panose="02020603050405020304" pitchFamily="18" charset="0"/>
              </a:rPr>
              <a:t> - 4</a:t>
            </a:r>
            <a:endParaRPr lang="es-ES" altLang="tr-TR" sz="3600" b="1" dirty="0" smtClean="0">
              <a:solidFill>
                <a:srgbClr val="FF0000"/>
              </a:solidFill>
              <a:latin typeface="Times New Roman" panose="02020603050405020304" pitchFamily="18" charset="0"/>
              <a:cs typeface="Times New Roman" panose="02020603050405020304" pitchFamily="18" charset="0"/>
            </a:endParaRPr>
          </a:p>
        </p:txBody>
      </p:sp>
      <p:sp>
        <p:nvSpPr>
          <p:cNvPr id="18435" name="Dikdörtgen 7"/>
          <p:cNvSpPr>
            <a:spLocks noChangeArrowheads="1"/>
          </p:cNvSpPr>
          <p:nvPr/>
        </p:nvSpPr>
        <p:spPr bwMode="auto">
          <a:xfrm>
            <a:off x="0" y="437882"/>
            <a:ext cx="9144000" cy="349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ts val="600"/>
              </a:spcBef>
              <a:buFont typeface="Calibri Light" panose="020F0302020204030204" pitchFamily="34" charset="0"/>
              <a:buAutoNum type="arabicPeriod" startAt="2"/>
            </a:pPr>
            <a:r>
              <a:rPr lang="tr-TR" altLang="tr-TR" sz="2400" b="1" dirty="0">
                <a:solidFill>
                  <a:srgbClr val="0000FF"/>
                </a:solidFill>
                <a:latin typeface="Times New Roman" panose="02020603050405020304" pitchFamily="18" charset="0"/>
                <a:cs typeface="Times New Roman" panose="02020603050405020304" pitchFamily="18" charset="0"/>
              </a:rPr>
              <a:t>Bacalar ve Borular Mutlaka Temizlenmelidir</a:t>
            </a:r>
          </a:p>
          <a:p>
            <a:pPr algn="just" eaLnBrk="1" hangingPunct="1">
              <a:lnSpc>
                <a:spcPct val="100000"/>
              </a:lnSpc>
              <a:spcBef>
                <a:spcPts val="600"/>
              </a:spcBef>
              <a:buFontTx/>
              <a:buNone/>
            </a:pPr>
            <a:r>
              <a:rPr lang="tr-TR" altLang="tr-TR" sz="2400" dirty="0">
                <a:latin typeface="Times New Roman" panose="02020603050405020304" pitchFamily="18" charset="0"/>
                <a:cs typeface="Times New Roman" panose="02020603050405020304" pitchFamily="18" charset="0"/>
              </a:rPr>
              <a:t>Bacaları is, kurum, katran ve </a:t>
            </a:r>
            <a:r>
              <a:rPr lang="tr-TR" altLang="tr-TR" sz="2400" dirty="0" err="1">
                <a:latin typeface="Times New Roman" panose="02020603050405020304" pitchFamily="18" charset="0"/>
                <a:cs typeface="Times New Roman" panose="02020603050405020304" pitchFamily="18" charset="0"/>
              </a:rPr>
              <a:t>kreosote</a:t>
            </a:r>
            <a:r>
              <a:rPr lang="tr-TR" altLang="tr-TR" sz="2400" dirty="0">
                <a:latin typeface="Times New Roman" panose="02020603050405020304" pitchFamily="18" charset="0"/>
                <a:cs typeface="Times New Roman" panose="02020603050405020304" pitchFamily="18" charset="0"/>
              </a:rPr>
              <a:t> (Katran ruhu) bağladığı zaman baca kesiti daralır ve baca çekim </a:t>
            </a:r>
            <a:r>
              <a:rPr lang="tr-TR" altLang="tr-TR" sz="2400" dirty="0" err="1">
                <a:latin typeface="Times New Roman" panose="02020603050405020304" pitchFamily="18" charset="0"/>
                <a:cs typeface="Times New Roman" panose="02020603050405020304" pitchFamily="18" charset="0"/>
              </a:rPr>
              <a:t>şücü</a:t>
            </a:r>
            <a:r>
              <a:rPr lang="tr-TR" altLang="tr-TR" sz="2400" dirty="0">
                <a:latin typeface="Times New Roman" panose="02020603050405020304" pitchFamily="18" charset="0"/>
                <a:cs typeface="Times New Roman" panose="02020603050405020304" pitchFamily="18" charset="0"/>
              </a:rPr>
              <a:t> düşer. Baca içinde 0.6 cm kalınlıkta kurum veya </a:t>
            </a:r>
            <a:r>
              <a:rPr lang="tr-TR" altLang="tr-TR" sz="2400" dirty="0" err="1">
                <a:latin typeface="Times New Roman" panose="02020603050405020304" pitchFamily="18" charset="0"/>
                <a:cs typeface="Times New Roman" panose="02020603050405020304" pitchFamily="18" charset="0"/>
              </a:rPr>
              <a:t>kreosote</a:t>
            </a:r>
            <a:r>
              <a:rPr lang="tr-TR" altLang="tr-TR" sz="2400" dirty="0">
                <a:latin typeface="Times New Roman" panose="02020603050405020304" pitchFamily="18" charset="0"/>
                <a:cs typeface="Times New Roman" panose="02020603050405020304" pitchFamily="18" charset="0"/>
              </a:rPr>
              <a:t>  biriktiğinde  baca  temizlenmelidir.  Bacalar  mutlaka yılda bir defa temizlenmelidir. </a:t>
            </a:r>
            <a:r>
              <a:rPr lang="tr-TR" altLang="tr-TR" sz="2400" dirty="0" err="1">
                <a:latin typeface="Times New Roman" panose="02020603050405020304" pitchFamily="18" charset="0"/>
                <a:cs typeface="Times New Roman" panose="02020603050405020304" pitchFamily="18" charset="0"/>
              </a:rPr>
              <a:t>Kreosote</a:t>
            </a:r>
            <a:r>
              <a:rPr lang="tr-TR" altLang="tr-TR" sz="2400" dirty="0">
                <a:latin typeface="Times New Roman" panose="02020603050405020304" pitchFamily="18" charset="0"/>
                <a:cs typeface="Times New Roman" panose="02020603050405020304" pitchFamily="18" charset="0"/>
              </a:rPr>
              <a:t> kolay tutuşan bir maddedir. Buda </a:t>
            </a:r>
            <a:r>
              <a:rPr lang="tr-TR" altLang="tr-TR" sz="2400" dirty="0" smtClean="0">
                <a:latin typeface="Times New Roman" panose="02020603050405020304" pitchFamily="18" charset="0"/>
                <a:cs typeface="Times New Roman" panose="02020603050405020304" pitchFamily="18" charset="0"/>
              </a:rPr>
              <a:t>yangına </a:t>
            </a:r>
            <a:r>
              <a:rPr lang="tr-TR" altLang="tr-TR" sz="2400" dirty="0">
                <a:latin typeface="Times New Roman" panose="02020603050405020304" pitchFamily="18" charset="0"/>
                <a:cs typeface="Times New Roman" panose="02020603050405020304" pitchFamily="18" charset="0"/>
              </a:rPr>
              <a:t>neden olur. İstanbul’da konutlardaki </a:t>
            </a:r>
            <a:r>
              <a:rPr lang="tr-TR" altLang="tr-TR" sz="2400" dirty="0" smtClean="0">
                <a:latin typeface="Times New Roman" panose="02020603050405020304" pitchFamily="18" charset="0"/>
                <a:cs typeface="Times New Roman" panose="02020603050405020304" pitchFamily="18" charset="0"/>
              </a:rPr>
              <a:t>yangınların </a:t>
            </a:r>
            <a:r>
              <a:rPr lang="tr-TR" altLang="tr-TR" sz="2400" dirty="0">
                <a:latin typeface="Times New Roman" panose="02020603050405020304" pitchFamily="18" charset="0"/>
                <a:cs typeface="Times New Roman" panose="02020603050405020304" pitchFamily="18" charset="0"/>
              </a:rPr>
              <a:t>%20 si temizlenmeyen bacalardan ileri </a:t>
            </a:r>
            <a:r>
              <a:rPr lang="tr-TR" altLang="tr-TR" sz="2400" dirty="0" smtClean="0">
                <a:latin typeface="Times New Roman" panose="02020603050405020304" pitchFamily="18" charset="0"/>
                <a:cs typeface="Times New Roman" panose="02020603050405020304" pitchFamily="18" charset="0"/>
              </a:rPr>
              <a:t>gelmektedir</a:t>
            </a:r>
            <a:r>
              <a:rPr lang="tr-TR" altLang="tr-TR" sz="2400" dirty="0">
                <a:latin typeface="Times New Roman" panose="02020603050405020304" pitchFamily="18" charset="0"/>
                <a:cs typeface="Times New Roman" panose="02020603050405020304" pitchFamily="18" charset="0"/>
              </a:rPr>
              <a:t>. Bir binanın yıllık baca temizliği bina büyüklüğüne bağlı olarak 40-150 TL arasında değişmektedir.</a:t>
            </a:r>
          </a:p>
        </p:txBody>
      </p:sp>
      <p:pic>
        <p:nvPicPr>
          <p:cNvPr id="184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4413" y="4022926"/>
            <a:ext cx="4319587" cy="228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Resim 8"/>
          <p:cNvPicPr>
            <a:picLocks noChangeAspect="1"/>
          </p:cNvPicPr>
          <p:nvPr/>
        </p:nvPicPr>
        <p:blipFill>
          <a:blip r:embed="rId3">
            <a:extLst>
              <a:ext uri="{28A0092B-C50C-407E-A947-70E740481C1C}">
                <a14:useLocalDpi xmlns:a14="http://schemas.microsoft.com/office/drawing/2010/main" val="0"/>
              </a:ext>
            </a:extLst>
          </a:blip>
          <a:srcRect l="24429" t="26894" r="24991" b="17825"/>
          <a:stretch>
            <a:fillRect/>
          </a:stretch>
        </p:blipFill>
        <p:spPr bwMode="auto">
          <a:xfrm>
            <a:off x="0" y="4030864"/>
            <a:ext cx="3297238"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9759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3 Başlık"/>
          <p:cNvSpPr>
            <a:spLocks noGrp="1"/>
          </p:cNvSpPr>
          <p:nvPr>
            <p:ph type="title"/>
          </p:nvPr>
        </p:nvSpPr>
        <p:spPr>
          <a:xfrm>
            <a:off x="0" y="1"/>
            <a:ext cx="9144000" cy="412124"/>
          </a:xfrm>
        </p:spPr>
        <p:txBody>
          <a:bodyPr/>
          <a:lstStyle/>
          <a:p>
            <a:pPr eaLnBrk="1" hangingPunct="1"/>
            <a:r>
              <a:rPr lang="es-ES" altLang="tr-TR" sz="3600" b="1" dirty="0" smtClean="0">
                <a:solidFill>
                  <a:srgbClr val="FF0000"/>
                </a:solidFill>
                <a:latin typeface="Times New Roman" panose="02020603050405020304" pitchFamily="18" charset="0"/>
                <a:cs typeface="Times New Roman" panose="02020603050405020304" pitchFamily="18" charset="0"/>
              </a:rPr>
              <a:t>Tesisat Açısından Yanmanın Etkilenmesi</a:t>
            </a:r>
            <a:r>
              <a:rPr lang="tr-TR" altLang="tr-TR" sz="3600" b="1" dirty="0" smtClean="0">
                <a:solidFill>
                  <a:srgbClr val="FF0000"/>
                </a:solidFill>
                <a:latin typeface="Times New Roman" panose="02020603050405020304" pitchFamily="18" charset="0"/>
                <a:cs typeface="Times New Roman" panose="02020603050405020304" pitchFamily="18" charset="0"/>
              </a:rPr>
              <a:t> - 5</a:t>
            </a:r>
            <a:endParaRPr lang="es-ES" altLang="tr-TR" sz="3600" b="1" dirty="0" smtClean="0">
              <a:solidFill>
                <a:srgbClr val="FF0000"/>
              </a:solidFill>
              <a:latin typeface="Times New Roman" panose="02020603050405020304" pitchFamily="18" charset="0"/>
              <a:cs typeface="Times New Roman" panose="02020603050405020304" pitchFamily="18" charset="0"/>
            </a:endParaRPr>
          </a:p>
        </p:txBody>
      </p:sp>
      <p:sp>
        <p:nvSpPr>
          <p:cNvPr id="19459" name="Dikdörtgen 7"/>
          <p:cNvSpPr>
            <a:spLocks noChangeArrowheads="1"/>
          </p:cNvSpPr>
          <p:nvPr/>
        </p:nvSpPr>
        <p:spPr bwMode="auto">
          <a:xfrm>
            <a:off x="0" y="592428"/>
            <a:ext cx="9144000"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ts val="600"/>
              </a:spcBef>
              <a:buFont typeface="Calibri Light" panose="020F0302020204030204" pitchFamily="34" charset="0"/>
              <a:buAutoNum type="arabicPeriod" startAt="3"/>
            </a:pPr>
            <a:r>
              <a:rPr lang="tr-TR" altLang="tr-TR" b="1" dirty="0">
                <a:solidFill>
                  <a:srgbClr val="0000FF"/>
                </a:solidFill>
                <a:latin typeface="Times New Roman" panose="02020603050405020304" pitchFamily="18" charset="0"/>
                <a:cs typeface="Times New Roman" panose="02020603050405020304" pitchFamily="18" charset="0"/>
              </a:rPr>
              <a:t>Havalandırmalar Kapatılmamalıdır</a:t>
            </a:r>
          </a:p>
          <a:p>
            <a:pPr algn="just" eaLnBrk="1" hangingPunct="1">
              <a:lnSpc>
                <a:spcPct val="100000"/>
              </a:lnSpc>
              <a:spcBef>
                <a:spcPts val="600"/>
              </a:spcBef>
              <a:buFontTx/>
              <a:buNone/>
            </a:pPr>
            <a:r>
              <a:rPr lang="tr-TR" altLang="tr-TR" dirty="0">
                <a:latin typeface="Times New Roman" panose="02020603050405020304" pitchFamily="18" charset="0"/>
                <a:cs typeface="Times New Roman" panose="02020603050405020304" pitchFamily="18" charset="0"/>
              </a:rPr>
              <a:t>Karbon monoksit şazının temel oluşum nedenlerinden biride yanma için </a:t>
            </a:r>
            <a:r>
              <a:rPr lang="tr-TR" altLang="tr-TR" dirty="0" smtClean="0">
                <a:latin typeface="Times New Roman" panose="02020603050405020304" pitchFamily="18" charset="0"/>
                <a:cs typeface="Times New Roman" panose="02020603050405020304" pitchFamily="18" charset="0"/>
              </a:rPr>
              <a:t>gerekli </a:t>
            </a:r>
            <a:r>
              <a:rPr lang="tr-TR" altLang="tr-TR" dirty="0">
                <a:latin typeface="Times New Roman" panose="02020603050405020304" pitchFamily="18" charset="0"/>
                <a:cs typeface="Times New Roman" panose="02020603050405020304" pitchFamily="18" charset="0"/>
              </a:rPr>
              <a:t>oksijen yetersizliğidir. Bu nedenle havalandırmalar kesinlikle kapatılmamalıdır.</a:t>
            </a:r>
          </a:p>
        </p:txBody>
      </p:sp>
      <p:pic>
        <p:nvPicPr>
          <p:cNvPr id="194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849" y="2958631"/>
            <a:ext cx="4384675" cy="329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3737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3 Başlık"/>
          <p:cNvSpPr>
            <a:spLocks noGrp="1"/>
          </p:cNvSpPr>
          <p:nvPr>
            <p:ph type="title"/>
          </p:nvPr>
        </p:nvSpPr>
        <p:spPr>
          <a:xfrm>
            <a:off x="0" y="1"/>
            <a:ext cx="9144000" cy="528034"/>
          </a:xfrm>
        </p:spPr>
        <p:txBody>
          <a:bodyPr/>
          <a:lstStyle/>
          <a:p>
            <a:pPr eaLnBrk="1" hangingPunct="1"/>
            <a:r>
              <a:rPr lang="es-ES" altLang="tr-TR" sz="3600" b="1" dirty="0" smtClean="0">
                <a:solidFill>
                  <a:srgbClr val="FF0000"/>
                </a:solidFill>
                <a:latin typeface="Times New Roman" panose="02020603050405020304" pitchFamily="18" charset="0"/>
                <a:cs typeface="Times New Roman" panose="02020603050405020304" pitchFamily="18" charset="0"/>
              </a:rPr>
              <a:t>Tesisat Açısından Yanmanın Etkilenmesi</a:t>
            </a:r>
            <a:r>
              <a:rPr lang="tr-TR" altLang="tr-TR" sz="3600" b="1" dirty="0" smtClean="0">
                <a:solidFill>
                  <a:srgbClr val="FF0000"/>
                </a:solidFill>
                <a:latin typeface="Times New Roman" panose="02020603050405020304" pitchFamily="18" charset="0"/>
                <a:cs typeface="Times New Roman" panose="02020603050405020304" pitchFamily="18" charset="0"/>
              </a:rPr>
              <a:t> - 6</a:t>
            </a:r>
            <a:endParaRPr lang="es-ES" altLang="tr-TR" sz="3600" b="1" dirty="0" smtClean="0">
              <a:solidFill>
                <a:srgbClr val="FF0000"/>
              </a:solidFill>
              <a:latin typeface="Times New Roman" panose="02020603050405020304" pitchFamily="18" charset="0"/>
              <a:cs typeface="Times New Roman" panose="02020603050405020304" pitchFamily="18" charset="0"/>
            </a:endParaRPr>
          </a:p>
        </p:txBody>
      </p:sp>
      <p:sp>
        <p:nvSpPr>
          <p:cNvPr id="20483" name="Dikdörtgen 7"/>
          <p:cNvSpPr>
            <a:spLocks noChangeArrowheads="1"/>
          </p:cNvSpPr>
          <p:nvPr/>
        </p:nvSpPr>
        <p:spPr bwMode="auto">
          <a:xfrm>
            <a:off x="0" y="620289"/>
            <a:ext cx="9143999" cy="36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ts val="600"/>
              </a:spcBef>
              <a:buFont typeface="Calibri Light" panose="020F0302020204030204" pitchFamily="34" charset="0"/>
              <a:buAutoNum type="arabicPeriod" startAt="4"/>
            </a:pPr>
            <a:r>
              <a:rPr lang="tr-TR" altLang="tr-TR" b="1" dirty="0">
                <a:solidFill>
                  <a:srgbClr val="0000FF"/>
                </a:solidFill>
                <a:latin typeface="Times New Roman" panose="02020603050405020304" pitchFamily="18" charset="0"/>
                <a:cs typeface="Times New Roman" panose="02020603050405020304" pitchFamily="18" charset="0"/>
              </a:rPr>
              <a:t>Bacalı Soba, Kombi ve Şofben Bulunan Odalarda Uyunmamalıdır</a:t>
            </a:r>
          </a:p>
          <a:p>
            <a:pPr algn="just" eaLnBrk="1" hangingPunct="1">
              <a:lnSpc>
                <a:spcPct val="100000"/>
              </a:lnSpc>
              <a:spcBef>
                <a:spcPts val="600"/>
              </a:spcBef>
              <a:buFontTx/>
              <a:buNone/>
            </a:pPr>
            <a:r>
              <a:rPr lang="tr-TR" altLang="tr-TR" dirty="0">
                <a:latin typeface="Times New Roman" panose="02020603050405020304" pitchFamily="18" charset="0"/>
                <a:cs typeface="Times New Roman" panose="02020603050405020304" pitchFamily="18" charset="0"/>
              </a:rPr>
              <a:t>Meydana </a:t>
            </a:r>
            <a:r>
              <a:rPr lang="tr-TR" altLang="tr-TR" dirty="0" smtClean="0">
                <a:latin typeface="Times New Roman" panose="02020603050405020304" pitchFamily="18" charset="0"/>
                <a:cs typeface="Times New Roman" panose="02020603050405020304" pitchFamily="18" charset="0"/>
              </a:rPr>
              <a:t>gelen </a:t>
            </a:r>
            <a:r>
              <a:rPr lang="tr-TR" altLang="tr-TR" dirty="0">
                <a:latin typeface="Times New Roman" panose="02020603050405020304" pitchFamily="18" charset="0"/>
                <a:cs typeface="Times New Roman" panose="02020603050405020304" pitchFamily="18" charset="0"/>
              </a:rPr>
              <a:t>karbon monoksit zehirlenmelerine bakıldığında zehirlenmelerin sıklıkla </a:t>
            </a:r>
            <a:r>
              <a:rPr lang="tr-TR" altLang="tr-TR" dirty="0" smtClean="0">
                <a:latin typeface="Times New Roman" panose="02020603050405020304" pitchFamily="18" charset="0"/>
                <a:cs typeface="Times New Roman" panose="02020603050405020304" pitchFamily="18" charset="0"/>
              </a:rPr>
              <a:t>gece </a:t>
            </a:r>
            <a:r>
              <a:rPr lang="tr-TR" altLang="tr-TR" dirty="0">
                <a:latin typeface="Times New Roman" panose="02020603050405020304" pitchFamily="18" charset="0"/>
                <a:cs typeface="Times New Roman" panose="02020603050405020304" pitchFamily="18" charset="0"/>
              </a:rPr>
              <a:t>uyku esnasında meydana </a:t>
            </a:r>
            <a:r>
              <a:rPr lang="tr-TR" altLang="tr-TR" dirty="0" smtClean="0">
                <a:latin typeface="Times New Roman" panose="02020603050405020304" pitchFamily="18" charset="0"/>
                <a:cs typeface="Times New Roman" panose="02020603050405020304" pitchFamily="18" charset="0"/>
              </a:rPr>
              <a:t>geldiği görülmektedir</a:t>
            </a:r>
            <a:r>
              <a:rPr lang="tr-TR" altLang="tr-TR" dirty="0">
                <a:latin typeface="Times New Roman" panose="02020603050405020304" pitchFamily="18" charset="0"/>
                <a:cs typeface="Times New Roman" panose="02020603050405020304" pitchFamily="18" charset="0"/>
              </a:rPr>
              <a:t>. Bu nedenle bacalı soba, kombi ve şofbenlerin bulunduğu odalarda yatılmamalıdır. Yatılması zorunluluk arz ediyorsa soba, kombi ya da şofben mutlaka kapatılmalıdır.</a:t>
            </a:r>
          </a:p>
        </p:txBody>
      </p:sp>
      <p:pic>
        <p:nvPicPr>
          <p:cNvPr id="204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2937" y="3701715"/>
            <a:ext cx="5122862" cy="262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1272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Başlık"/>
          <p:cNvSpPr>
            <a:spLocks noGrp="1"/>
          </p:cNvSpPr>
          <p:nvPr>
            <p:ph type="title"/>
          </p:nvPr>
        </p:nvSpPr>
        <p:spPr>
          <a:xfrm>
            <a:off x="0" y="1"/>
            <a:ext cx="9143999" cy="489396"/>
          </a:xfrm>
        </p:spPr>
        <p:txBody>
          <a:bodyPr/>
          <a:lstStyle/>
          <a:p>
            <a:pPr eaLnBrk="1" hangingPunct="1"/>
            <a:r>
              <a:rPr lang="es-ES" altLang="tr-TR" sz="3600" b="1" dirty="0" smtClean="0">
                <a:solidFill>
                  <a:srgbClr val="FF0000"/>
                </a:solidFill>
                <a:latin typeface="Times New Roman" panose="02020603050405020304" pitchFamily="18" charset="0"/>
                <a:cs typeface="Times New Roman" panose="02020603050405020304" pitchFamily="18" charset="0"/>
              </a:rPr>
              <a:t>Tesisat Açısından Yanmanın Etkilenmesi</a:t>
            </a:r>
            <a:r>
              <a:rPr lang="tr-TR" altLang="tr-TR" sz="3600" b="1" dirty="0" smtClean="0">
                <a:solidFill>
                  <a:srgbClr val="FF0000"/>
                </a:solidFill>
                <a:latin typeface="Times New Roman" panose="02020603050405020304" pitchFamily="18" charset="0"/>
                <a:cs typeface="Times New Roman" panose="02020603050405020304" pitchFamily="18" charset="0"/>
              </a:rPr>
              <a:t> - 7</a:t>
            </a:r>
            <a:endParaRPr lang="es-ES" altLang="tr-TR" sz="3600" b="1" dirty="0" smtClean="0">
              <a:solidFill>
                <a:srgbClr val="FF0000"/>
              </a:solidFill>
              <a:latin typeface="Times New Roman" panose="02020603050405020304" pitchFamily="18" charset="0"/>
              <a:cs typeface="Times New Roman" panose="02020603050405020304" pitchFamily="18" charset="0"/>
            </a:endParaRPr>
          </a:p>
        </p:txBody>
      </p:sp>
      <p:sp>
        <p:nvSpPr>
          <p:cNvPr id="21507" name="Dikdörtgen 7"/>
          <p:cNvSpPr>
            <a:spLocks noChangeArrowheads="1"/>
          </p:cNvSpPr>
          <p:nvPr/>
        </p:nvSpPr>
        <p:spPr bwMode="auto">
          <a:xfrm>
            <a:off x="-1" y="489397"/>
            <a:ext cx="9144001" cy="281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ts val="600"/>
              </a:spcBef>
              <a:buFont typeface="Calibri Light" panose="020F0302020204030204" pitchFamily="34" charset="0"/>
              <a:buAutoNum type="arabicPeriod" startAt="5"/>
            </a:pPr>
            <a:r>
              <a:rPr lang="tr-TR" altLang="tr-TR" b="1" dirty="0">
                <a:solidFill>
                  <a:srgbClr val="0000FF"/>
                </a:solidFill>
                <a:latin typeface="Times New Roman" panose="02020603050405020304" pitchFamily="18" charset="0"/>
                <a:cs typeface="Times New Roman" panose="02020603050405020304" pitchFamily="18" charset="0"/>
              </a:rPr>
              <a:t>Bacalı Şofbenler Banyoda Kullanılmamalıdır</a:t>
            </a:r>
          </a:p>
          <a:p>
            <a:pPr algn="just" eaLnBrk="1" hangingPunct="1">
              <a:lnSpc>
                <a:spcPct val="100000"/>
              </a:lnSpc>
              <a:spcBef>
                <a:spcPts val="600"/>
              </a:spcBef>
              <a:buFontTx/>
              <a:buNone/>
            </a:pPr>
            <a:r>
              <a:rPr lang="tr-TR" altLang="tr-TR" sz="2400" dirty="0" err="1">
                <a:latin typeface="Times New Roman" panose="02020603050405020304" pitchFamily="18" charset="0"/>
                <a:cs typeface="Times New Roman" panose="02020603050405020304" pitchFamily="18" charset="0"/>
              </a:rPr>
              <a:t>Karbonmonoksit</a:t>
            </a:r>
            <a:r>
              <a:rPr lang="tr-TR" altLang="tr-TR" sz="2400" dirty="0">
                <a:latin typeface="Times New Roman" panose="02020603050405020304" pitchFamily="18" charset="0"/>
                <a:cs typeface="Times New Roman" panose="02020603050405020304" pitchFamily="18" charset="0"/>
              </a:rPr>
              <a:t> zehirlenmesi vakalarının önemli bir bölümü de banyodaki şofbenlerden meydana </a:t>
            </a:r>
            <a:r>
              <a:rPr lang="tr-TR" altLang="tr-TR" sz="2400" dirty="0" smtClean="0">
                <a:latin typeface="Times New Roman" panose="02020603050405020304" pitchFamily="18" charset="0"/>
                <a:cs typeface="Times New Roman" panose="02020603050405020304" pitchFamily="18" charset="0"/>
              </a:rPr>
              <a:t>gelmektedir</a:t>
            </a:r>
            <a:r>
              <a:rPr lang="tr-TR" altLang="tr-TR" sz="2400" dirty="0">
                <a:latin typeface="Times New Roman" panose="02020603050405020304" pitchFamily="18" charset="0"/>
                <a:cs typeface="Times New Roman" panose="02020603050405020304" pitchFamily="18" charset="0"/>
              </a:rPr>
              <a:t>. Banyolarda havalandırmaların yeterli veya hiç olmaması sebebiyle oluşan zehirli karbon monoksit şazına direkt maruz kalınarak zehirlenmeler meydana </a:t>
            </a:r>
            <a:r>
              <a:rPr lang="tr-TR" altLang="tr-TR" sz="2400" dirty="0" smtClean="0">
                <a:latin typeface="Times New Roman" panose="02020603050405020304" pitchFamily="18" charset="0"/>
                <a:cs typeface="Times New Roman" panose="02020603050405020304" pitchFamily="18" charset="0"/>
              </a:rPr>
              <a:t>gelmektedir</a:t>
            </a:r>
            <a:r>
              <a:rPr lang="tr-TR" altLang="tr-TR" sz="2400" dirty="0">
                <a:latin typeface="Times New Roman" panose="02020603050405020304" pitchFamily="18" charset="0"/>
                <a:cs typeface="Times New Roman" panose="02020603050405020304" pitchFamily="18" charset="0"/>
              </a:rPr>
              <a:t>. Bu nedenle banyolarda bacalı şofben bulundurulmamalıdır.</a:t>
            </a:r>
          </a:p>
        </p:txBody>
      </p:sp>
      <p:pic>
        <p:nvPicPr>
          <p:cNvPr id="2150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5973" y="2782901"/>
            <a:ext cx="3299401" cy="3571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287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3 Başlık"/>
          <p:cNvSpPr>
            <a:spLocks noGrp="1"/>
          </p:cNvSpPr>
          <p:nvPr>
            <p:ph type="title"/>
          </p:nvPr>
        </p:nvSpPr>
        <p:spPr>
          <a:xfrm>
            <a:off x="0" y="1"/>
            <a:ext cx="9143999" cy="592427"/>
          </a:xfrm>
        </p:spPr>
        <p:txBody>
          <a:bodyPr/>
          <a:lstStyle/>
          <a:p>
            <a:pPr eaLnBrk="1" hangingPunct="1"/>
            <a:r>
              <a:rPr lang="es-ES" altLang="tr-TR" sz="3600" b="1" dirty="0" smtClean="0">
                <a:solidFill>
                  <a:srgbClr val="FF0000"/>
                </a:solidFill>
                <a:latin typeface="Times New Roman" panose="02020603050405020304" pitchFamily="18" charset="0"/>
                <a:cs typeface="Times New Roman" panose="02020603050405020304" pitchFamily="18" charset="0"/>
              </a:rPr>
              <a:t>Tesisat Açısından Yanmanın Etkilenmesi</a:t>
            </a:r>
            <a:r>
              <a:rPr lang="tr-TR" altLang="tr-TR" sz="3600" b="1" dirty="0" smtClean="0">
                <a:solidFill>
                  <a:srgbClr val="FF0000"/>
                </a:solidFill>
                <a:latin typeface="Times New Roman" panose="02020603050405020304" pitchFamily="18" charset="0"/>
                <a:cs typeface="Times New Roman" panose="02020603050405020304" pitchFamily="18" charset="0"/>
              </a:rPr>
              <a:t> - 8</a:t>
            </a:r>
            <a:endParaRPr lang="es-ES" altLang="tr-TR" sz="3600" b="1" dirty="0" smtClean="0">
              <a:solidFill>
                <a:srgbClr val="FF0000"/>
              </a:solidFill>
              <a:latin typeface="Times New Roman" panose="02020603050405020304" pitchFamily="18" charset="0"/>
              <a:cs typeface="Times New Roman" panose="02020603050405020304" pitchFamily="18" charset="0"/>
            </a:endParaRPr>
          </a:p>
        </p:txBody>
      </p:sp>
      <p:sp>
        <p:nvSpPr>
          <p:cNvPr id="22531" name="Dikdörtgen 9"/>
          <p:cNvSpPr>
            <a:spLocks noChangeArrowheads="1"/>
          </p:cNvSpPr>
          <p:nvPr/>
        </p:nvSpPr>
        <p:spPr bwMode="auto">
          <a:xfrm>
            <a:off x="0" y="592429"/>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ts val="600"/>
              </a:spcBef>
              <a:buFont typeface="Calibri Light" panose="020F0302020204030204" pitchFamily="34" charset="0"/>
              <a:buAutoNum type="arabicPeriod" startAt="6"/>
            </a:pPr>
            <a:r>
              <a:rPr lang="tr-TR" altLang="tr-TR" b="1" dirty="0">
                <a:solidFill>
                  <a:srgbClr val="0000FF"/>
                </a:solidFill>
                <a:latin typeface="Times New Roman" panose="02020603050405020304" pitchFamily="18" charset="0"/>
                <a:cs typeface="Times New Roman" panose="02020603050405020304" pitchFamily="18" charset="0"/>
              </a:rPr>
              <a:t>Mutfaklarda Kombi ve Şofbenler ile Aspiratör Aynı Bacaya Bağlanmamalıdır</a:t>
            </a:r>
          </a:p>
        </p:txBody>
      </p:sp>
      <p:pic>
        <p:nvPicPr>
          <p:cNvPr id="2253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1363" y="2406650"/>
            <a:ext cx="3122612"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Dikdörtgen 11"/>
          <p:cNvSpPr>
            <a:spLocks noChangeArrowheads="1"/>
          </p:cNvSpPr>
          <p:nvPr/>
        </p:nvSpPr>
        <p:spPr bwMode="auto">
          <a:xfrm>
            <a:off x="0" y="1546537"/>
            <a:ext cx="5692462"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ts val="600"/>
              </a:spcBef>
              <a:buFontTx/>
              <a:buNone/>
            </a:pPr>
            <a:r>
              <a:rPr lang="tr-TR" altLang="tr-TR" sz="2400" dirty="0">
                <a:latin typeface="Times New Roman" panose="02020603050405020304" pitchFamily="18" charset="0"/>
                <a:cs typeface="Times New Roman" panose="02020603050405020304" pitchFamily="18" charset="0"/>
              </a:rPr>
              <a:t>Bacalar doğal çekişli olarak çalışırlar. Eğer bu bacalara aspiratör g</a:t>
            </a:r>
            <a:r>
              <a:rPr lang="tr-TR" altLang="tr-TR" sz="2400" dirty="0" smtClean="0">
                <a:latin typeface="Times New Roman" panose="02020603050405020304" pitchFamily="18" charset="0"/>
                <a:cs typeface="Times New Roman" panose="02020603050405020304" pitchFamily="18" charset="0"/>
              </a:rPr>
              <a:t>ibi </a:t>
            </a:r>
            <a:r>
              <a:rPr lang="tr-TR" altLang="tr-TR" sz="2400" dirty="0">
                <a:latin typeface="Times New Roman" panose="02020603050405020304" pitchFamily="18" charset="0"/>
                <a:cs typeface="Times New Roman" panose="02020603050405020304" pitchFamily="18" charset="0"/>
              </a:rPr>
              <a:t>fanlı bir cihaz bağlanırsa doğal baca çekişi ortadan kalkmış olur. Böyle bir durumda aynı bacaya bağlı diğer dairelerde baca şazı bacaya </a:t>
            </a:r>
            <a:r>
              <a:rPr lang="tr-TR" altLang="tr-TR" sz="2400" dirty="0" smtClean="0">
                <a:latin typeface="Times New Roman" panose="02020603050405020304" pitchFamily="18" charset="0"/>
                <a:cs typeface="Times New Roman" panose="02020603050405020304" pitchFamily="18" charset="0"/>
              </a:rPr>
              <a:t>gitmek </a:t>
            </a:r>
            <a:r>
              <a:rPr lang="tr-TR" altLang="tr-TR" sz="2400" dirty="0">
                <a:latin typeface="Times New Roman" panose="02020603050405020304" pitchFamily="18" charset="0"/>
                <a:cs typeface="Times New Roman" panose="02020603050405020304" pitchFamily="18" charset="0"/>
              </a:rPr>
              <a:t>yerine ortama dolar. Böylelikle </a:t>
            </a:r>
            <a:r>
              <a:rPr lang="tr-TR" altLang="tr-TR" sz="2400" dirty="0" err="1">
                <a:latin typeface="Times New Roman" panose="02020603050405020304" pitchFamily="18" charset="0"/>
                <a:cs typeface="Times New Roman" panose="02020603050405020304" pitchFamily="18" charset="0"/>
              </a:rPr>
              <a:t>karbonmonoksit</a:t>
            </a:r>
            <a:r>
              <a:rPr lang="tr-TR" altLang="tr-TR" sz="2400" dirty="0">
                <a:latin typeface="Times New Roman" panose="02020603050405020304" pitchFamily="18" charset="0"/>
                <a:cs typeface="Times New Roman" panose="02020603050405020304" pitchFamily="18" charset="0"/>
              </a:rPr>
              <a:t> zehirlenmesi yaşanabilir. Bu nedenle mutfaklarda kombi ve şofbenler ile aspiratör aynı bacaya bağlanması hem o daireyi hem de diğer komşu daireleri tehlikeye atar. Mutfaklarda kombi ve şofbenler ile aspiratör aynı bacaya bağlanmamalıdır.</a:t>
            </a:r>
          </a:p>
        </p:txBody>
      </p:sp>
    </p:spTree>
    <p:extLst>
      <p:ext uri="{BB962C8B-B14F-4D97-AF65-F5344CB8AC3E}">
        <p14:creationId xmlns:p14="http://schemas.microsoft.com/office/powerpoint/2010/main" val="2843052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3 Başlık"/>
          <p:cNvSpPr>
            <a:spLocks noGrp="1"/>
          </p:cNvSpPr>
          <p:nvPr>
            <p:ph type="title"/>
          </p:nvPr>
        </p:nvSpPr>
        <p:spPr>
          <a:xfrm>
            <a:off x="0" y="1"/>
            <a:ext cx="9143999" cy="540912"/>
          </a:xfrm>
        </p:spPr>
        <p:txBody>
          <a:bodyPr/>
          <a:lstStyle/>
          <a:p>
            <a:pPr eaLnBrk="1" hangingPunct="1"/>
            <a:r>
              <a:rPr lang="es-ES" altLang="tr-TR" sz="3600" b="1" dirty="0" smtClean="0">
                <a:solidFill>
                  <a:srgbClr val="FF0000"/>
                </a:solidFill>
                <a:latin typeface="Times New Roman" panose="02020603050405020304" pitchFamily="18" charset="0"/>
                <a:cs typeface="Times New Roman" panose="02020603050405020304" pitchFamily="18" charset="0"/>
              </a:rPr>
              <a:t>Tesisat Açısından Yanmanın Etkilenmesi</a:t>
            </a:r>
            <a:r>
              <a:rPr lang="tr-TR" altLang="tr-TR" sz="3600" b="1" dirty="0" smtClean="0">
                <a:solidFill>
                  <a:srgbClr val="FF0000"/>
                </a:solidFill>
                <a:latin typeface="Times New Roman" panose="02020603050405020304" pitchFamily="18" charset="0"/>
                <a:cs typeface="Times New Roman" panose="02020603050405020304" pitchFamily="18" charset="0"/>
              </a:rPr>
              <a:t> - 9</a:t>
            </a:r>
            <a:endParaRPr lang="es-ES" altLang="tr-TR" sz="3600" b="1" dirty="0" smtClean="0">
              <a:solidFill>
                <a:srgbClr val="FF0000"/>
              </a:solidFill>
              <a:latin typeface="Times New Roman" panose="02020603050405020304" pitchFamily="18" charset="0"/>
              <a:cs typeface="Times New Roman" panose="02020603050405020304" pitchFamily="18" charset="0"/>
            </a:endParaRPr>
          </a:p>
        </p:txBody>
      </p:sp>
      <p:sp>
        <p:nvSpPr>
          <p:cNvPr id="23555" name="Dikdörtgen 6"/>
          <p:cNvSpPr>
            <a:spLocks noChangeArrowheads="1"/>
          </p:cNvSpPr>
          <p:nvPr/>
        </p:nvSpPr>
        <p:spPr bwMode="auto">
          <a:xfrm>
            <a:off x="0" y="437882"/>
            <a:ext cx="9144000" cy="2385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ts val="600"/>
              </a:spcBef>
              <a:buFont typeface="Calibri Light" panose="020F0302020204030204" pitchFamily="34" charset="0"/>
              <a:buAutoNum type="arabicPeriod" startAt="7"/>
            </a:pPr>
            <a:r>
              <a:rPr lang="tr-TR" altLang="tr-TR" sz="2400" b="1" dirty="0">
                <a:solidFill>
                  <a:srgbClr val="0000FF"/>
                </a:solidFill>
                <a:latin typeface="Times New Roman" panose="02020603050405020304" pitchFamily="18" charset="0"/>
                <a:cs typeface="Times New Roman" panose="02020603050405020304" pitchFamily="18" charset="0"/>
              </a:rPr>
              <a:t>Karbon Monoksit </a:t>
            </a:r>
            <a:r>
              <a:rPr lang="tr-TR" altLang="tr-TR" sz="2400" b="1" dirty="0" err="1">
                <a:solidFill>
                  <a:srgbClr val="0000FF"/>
                </a:solidFill>
                <a:latin typeface="Times New Roman" panose="02020603050405020304" pitchFamily="18" charset="0"/>
                <a:cs typeface="Times New Roman" panose="02020603050405020304" pitchFamily="18" charset="0"/>
              </a:rPr>
              <a:t>Dedektörü</a:t>
            </a:r>
            <a:r>
              <a:rPr lang="tr-TR" altLang="tr-TR" sz="2400" b="1" dirty="0">
                <a:solidFill>
                  <a:srgbClr val="0000FF"/>
                </a:solidFill>
                <a:latin typeface="Times New Roman" panose="02020603050405020304" pitchFamily="18" charset="0"/>
                <a:cs typeface="Times New Roman" panose="02020603050405020304" pitchFamily="18" charset="0"/>
              </a:rPr>
              <a:t> Kullanılmalıdır</a:t>
            </a:r>
          </a:p>
          <a:p>
            <a:pPr marL="0" indent="0" algn="just" eaLnBrk="1" hangingPunct="1">
              <a:lnSpc>
                <a:spcPct val="100000"/>
              </a:lnSpc>
              <a:spcBef>
                <a:spcPts val="600"/>
              </a:spcBef>
              <a:buFontTx/>
              <a:buNone/>
            </a:pPr>
            <a:r>
              <a:rPr lang="tr-TR" altLang="tr-TR" sz="2400" dirty="0" smtClean="0">
                <a:latin typeface="Times New Roman" panose="02020603050405020304" pitchFamily="18" charset="0"/>
                <a:cs typeface="Times New Roman" panose="02020603050405020304" pitchFamily="18" charset="0"/>
              </a:rPr>
              <a:t>Günümüzde zehirli </a:t>
            </a:r>
            <a:r>
              <a:rPr lang="tr-TR" altLang="tr-TR" sz="2400" dirty="0">
                <a:latin typeface="Times New Roman" panose="02020603050405020304" pitchFamily="18" charset="0"/>
                <a:cs typeface="Times New Roman" panose="02020603050405020304" pitchFamily="18" charset="0"/>
              </a:rPr>
              <a:t>karbon monoksit </a:t>
            </a:r>
            <a:r>
              <a:rPr lang="tr-TR" altLang="tr-TR" sz="2400" dirty="0" smtClean="0">
                <a:latin typeface="Times New Roman" panose="02020603050405020304" pitchFamily="18" charset="0"/>
                <a:cs typeface="Times New Roman" panose="02020603050405020304" pitchFamily="18" charset="0"/>
              </a:rPr>
              <a:t>gazına </a:t>
            </a:r>
            <a:r>
              <a:rPr lang="tr-TR" altLang="tr-TR" sz="2400" dirty="0">
                <a:latin typeface="Times New Roman" panose="02020603050405020304" pitchFamily="18" charset="0"/>
                <a:cs typeface="Times New Roman" panose="02020603050405020304" pitchFamily="18" charset="0"/>
              </a:rPr>
              <a:t>duyarlı </a:t>
            </a:r>
            <a:r>
              <a:rPr lang="tr-TR" altLang="tr-TR" sz="2400" dirty="0">
                <a:solidFill>
                  <a:srgbClr val="C00000"/>
                </a:solidFill>
                <a:latin typeface="Times New Roman" panose="02020603050405020304" pitchFamily="18" charset="0"/>
                <a:cs typeface="Times New Roman" panose="02020603050405020304" pitchFamily="18" charset="0"/>
              </a:rPr>
              <a:t>detektörler</a:t>
            </a:r>
            <a:r>
              <a:rPr lang="tr-TR" altLang="tr-TR" sz="2400" dirty="0">
                <a:latin typeface="Times New Roman" panose="02020603050405020304" pitchFamily="18" charset="0"/>
                <a:cs typeface="Times New Roman" panose="02020603050405020304" pitchFamily="18" charset="0"/>
              </a:rPr>
              <a:t> bulunmaktadır. Karbon monoksit detektörü içindeki elektrokimyasal sensor vasıtasıyla zehirli karbon monoksit </a:t>
            </a:r>
            <a:r>
              <a:rPr lang="tr-TR" altLang="tr-TR" sz="2400" dirty="0" smtClean="0">
                <a:latin typeface="Times New Roman" panose="02020603050405020304" pitchFamily="18" charset="0"/>
                <a:cs typeface="Times New Roman" panose="02020603050405020304" pitchFamily="18" charset="0"/>
              </a:rPr>
              <a:t>gazını algılayarak </a:t>
            </a:r>
            <a:r>
              <a:rPr lang="tr-TR" altLang="tr-TR" sz="2400" dirty="0">
                <a:solidFill>
                  <a:srgbClr val="C00000"/>
                </a:solidFill>
                <a:latin typeface="Times New Roman" panose="02020603050405020304" pitchFamily="18" charset="0"/>
                <a:cs typeface="Times New Roman" panose="02020603050405020304" pitchFamily="18" charset="0"/>
              </a:rPr>
              <a:t>sesli ikaz </a:t>
            </a:r>
            <a:r>
              <a:rPr lang="tr-TR" altLang="tr-TR" sz="2400" dirty="0">
                <a:latin typeface="Times New Roman" panose="02020603050405020304" pitchFamily="18" charset="0"/>
                <a:cs typeface="Times New Roman" panose="02020603050405020304" pitchFamily="18" charset="0"/>
              </a:rPr>
              <a:t>vermektedir. Karbon monoksit detektörleri TS EN 50291 standardına </a:t>
            </a:r>
            <a:r>
              <a:rPr lang="tr-TR" altLang="tr-TR" sz="2400" dirty="0" smtClean="0">
                <a:latin typeface="Times New Roman" panose="02020603050405020304" pitchFamily="18" charset="0"/>
                <a:cs typeface="Times New Roman" panose="02020603050405020304" pitchFamily="18" charset="0"/>
              </a:rPr>
              <a:t>uygun </a:t>
            </a:r>
            <a:r>
              <a:rPr lang="tr-TR" altLang="tr-TR" sz="2400" dirty="0">
                <a:latin typeface="Times New Roman" panose="02020603050405020304" pitchFamily="18" charset="0"/>
                <a:cs typeface="Times New Roman" panose="02020603050405020304" pitchFamily="18" charset="0"/>
              </a:rPr>
              <a:t>olması </a:t>
            </a:r>
            <a:r>
              <a:rPr lang="tr-TR" altLang="tr-TR" sz="2400" dirty="0" smtClean="0">
                <a:latin typeface="Times New Roman" panose="02020603050405020304" pitchFamily="18" charset="0"/>
                <a:cs typeface="Times New Roman" panose="02020603050405020304" pitchFamily="18" charset="0"/>
              </a:rPr>
              <a:t>gerekmektedir</a:t>
            </a:r>
            <a:r>
              <a:rPr lang="tr-TR" altLang="tr-TR" sz="2400" dirty="0">
                <a:latin typeface="Times New Roman" panose="02020603050405020304" pitchFamily="18" charset="0"/>
                <a:cs typeface="Times New Roman" panose="02020603050405020304" pitchFamily="18" charset="0"/>
              </a:rPr>
              <a:t>. </a:t>
            </a:r>
          </a:p>
        </p:txBody>
      </p:sp>
      <p:pic>
        <p:nvPicPr>
          <p:cNvPr id="153602" name="Picture 2" descr="http://i.radikal.com.tr/644x385/2009/01/03/fft5_mf9452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580" y="2823150"/>
            <a:ext cx="5436420" cy="3491390"/>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0" y="2823150"/>
            <a:ext cx="3699164" cy="3400931"/>
          </a:xfrm>
          <a:prstGeom prst="rect">
            <a:avLst/>
          </a:prstGeom>
        </p:spPr>
        <p:txBody>
          <a:bodyPr wrap="square">
            <a:spAutoFit/>
          </a:bodyPr>
          <a:lstStyle/>
          <a:p>
            <a:pPr marL="0" indent="0" algn="just" eaLnBrk="1" hangingPunct="1">
              <a:lnSpc>
                <a:spcPct val="100000"/>
              </a:lnSpc>
              <a:spcBef>
                <a:spcPts val="600"/>
              </a:spcBef>
              <a:buFontTx/>
              <a:buNone/>
            </a:pPr>
            <a:r>
              <a:rPr lang="tr-TR" altLang="tr-TR" sz="2800" dirty="0" smtClean="0">
                <a:solidFill>
                  <a:srgbClr val="C00000"/>
                </a:solidFill>
                <a:latin typeface="Times New Roman" panose="02020603050405020304" pitchFamily="18" charset="0"/>
                <a:cs typeface="Times New Roman" panose="02020603050405020304" pitchFamily="18" charset="0"/>
              </a:rPr>
              <a:t>Her</a:t>
            </a:r>
          </a:p>
          <a:p>
            <a:pPr marL="457200" indent="-457200" algn="just" eaLnBrk="1" hangingPunct="1">
              <a:lnSpc>
                <a:spcPct val="100000"/>
              </a:lnSpc>
              <a:spcBef>
                <a:spcPts val="600"/>
              </a:spcBef>
              <a:buFontTx/>
              <a:buChar char="-"/>
            </a:pPr>
            <a:r>
              <a:rPr lang="tr-TR" altLang="tr-TR" sz="2800" dirty="0">
                <a:solidFill>
                  <a:srgbClr val="C00000"/>
                </a:solidFill>
                <a:latin typeface="Times New Roman" panose="02020603050405020304" pitchFamily="18" charset="0"/>
                <a:cs typeface="Times New Roman" panose="02020603050405020304" pitchFamily="18" charset="0"/>
              </a:rPr>
              <a:t>B</a:t>
            </a:r>
            <a:r>
              <a:rPr lang="tr-TR" altLang="tr-TR" sz="2800" dirty="0" smtClean="0">
                <a:solidFill>
                  <a:srgbClr val="C00000"/>
                </a:solidFill>
                <a:latin typeface="Times New Roman" panose="02020603050405020304" pitchFamily="18" charset="0"/>
                <a:cs typeface="Times New Roman" panose="02020603050405020304" pitchFamily="18" charset="0"/>
              </a:rPr>
              <a:t>acalı soba,</a:t>
            </a:r>
          </a:p>
          <a:p>
            <a:pPr marL="457200" indent="-457200" algn="just" eaLnBrk="1" hangingPunct="1">
              <a:lnSpc>
                <a:spcPct val="100000"/>
              </a:lnSpc>
              <a:spcBef>
                <a:spcPts val="600"/>
              </a:spcBef>
              <a:buFontTx/>
              <a:buChar char="-"/>
            </a:pPr>
            <a:r>
              <a:rPr lang="tr-TR" altLang="tr-TR" sz="2800" dirty="0" smtClean="0">
                <a:solidFill>
                  <a:srgbClr val="C00000"/>
                </a:solidFill>
                <a:latin typeface="Times New Roman" panose="02020603050405020304" pitchFamily="18" charset="0"/>
                <a:cs typeface="Times New Roman" panose="02020603050405020304" pitchFamily="18" charset="0"/>
              </a:rPr>
              <a:t>Kombi,</a:t>
            </a:r>
          </a:p>
          <a:p>
            <a:pPr marL="457200" indent="-457200" algn="just" eaLnBrk="1" hangingPunct="1">
              <a:lnSpc>
                <a:spcPct val="100000"/>
              </a:lnSpc>
              <a:spcBef>
                <a:spcPts val="600"/>
              </a:spcBef>
              <a:buFontTx/>
              <a:buChar char="-"/>
            </a:pPr>
            <a:r>
              <a:rPr lang="tr-TR" altLang="tr-TR" sz="2800" dirty="0" smtClean="0">
                <a:solidFill>
                  <a:srgbClr val="C00000"/>
                </a:solidFill>
                <a:latin typeface="Times New Roman" panose="02020603050405020304" pitchFamily="18" charset="0"/>
                <a:cs typeface="Times New Roman" panose="02020603050405020304" pitchFamily="18" charset="0"/>
              </a:rPr>
              <a:t>Şofbenlerin, </a:t>
            </a:r>
            <a:r>
              <a:rPr lang="tr-TR" altLang="tr-TR" sz="2800" dirty="0">
                <a:solidFill>
                  <a:srgbClr val="C00000"/>
                </a:solidFill>
                <a:latin typeface="Times New Roman" panose="02020603050405020304" pitchFamily="18" charset="0"/>
                <a:cs typeface="Times New Roman" panose="02020603050405020304" pitchFamily="18" charset="0"/>
              </a:rPr>
              <a:t>yanında mutlaka bir karbon monoksit detektörü kullanılmalıdır</a:t>
            </a:r>
            <a:r>
              <a:rPr lang="tr-TR" altLang="tr-TR" sz="3200" dirty="0">
                <a:solidFill>
                  <a:srgbClr val="C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94258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Unvan 1"/>
          <p:cNvSpPr>
            <a:spLocks noGrp="1"/>
          </p:cNvSpPr>
          <p:nvPr>
            <p:ph type="title"/>
          </p:nvPr>
        </p:nvSpPr>
        <p:spPr>
          <a:xfrm>
            <a:off x="0" y="0"/>
            <a:ext cx="9144000" cy="477838"/>
          </a:xfrm>
        </p:spPr>
        <p:txBody>
          <a:bodyPr/>
          <a:lstStyle/>
          <a:p>
            <a:pPr algn="ctr" eaLnBrk="1" hangingPunct="1"/>
            <a:r>
              <a:rPr lang="tr-TR" altLang="tr-TR" sz="3600" b="1" dirty="0" smtClean="0">
                <a:solidFill>
                  <a:srgbClr val="FF0000"/>
                </a:solidFill>
                <a:latin typeface="Times New Roman" panose="02020603050405020304" pitchFamily="18" charset="0"/>
                <a:cs typeface="Times New Roman" panose="02020603050405020304" pitchFamily="18" charset="0"/>
              </a:rPr>
              <a:t>Baca ve Yönetmelik Detayları-1</a:t>
            </a:r>
          </a:p>
        </p:txBody>
      </p:sp>
      <p:pic>
        <p:nvPicPr>
          <p:cNvPr id="23555" name="Picture 4"/>
          <p:cNvPicPr>
            <a:picLocks noChangeAspect="1" noChangeArrowheads="1"/>
          </p:cNvPicPr>
          <p:nvPr/>
        </p:nvPicPr>
        <p:blipFill>
          <a:blip r:embed="rId2">
            <a:extLst>
              <a:ext uri="{28A0092B-C50C-407E-A947-70E740481C1C}">
                <a14:useLocalDpi xmlns:a14="http://schemas.microsoft.com/office/drawing/2010/main" val="0"/>
              </a:ext>
            </a:extLst>
          </a:blip>
          <a:srcRect l="49628" t="4210" r="-124" b="3763"/>
          <a:stretch>
            <a:fillRect/>
          </a:stretch>
        </p:blipFill>
        <p:spPr bwMode="auto">
          <a:xfrm>
            <a:off x="4911725" y="3294063"/>
            <a:ext cx="42322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Dikdörtgen 2"/>
          <p:cNvSpPr>
            <a:spLocks noChangeArrowheads="1"/>
          </p:cNvSpPr>
          <p:nvPr/>
        </p:nvSpPr>
        <p:spPr bwMode="auto">
          <a:xfrm>
            <a:off x="0" y="477838"/>
            <a:ext cx="9144000"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tr-TR" altLang="tr-TR" sz="2400" dirty="0">
                <a:latin typeface="Times New Roman" panose="02020603050405020304" pitchFamily="18" charset="0"/>
                <a:cs typeface="Times New Roman" panose="02020603050405020304" pitchFamily="18" charset="0"/>
              </a:rPr>
              <a:t>Günümüzde baca ve atık gaz sistemlerin amacına uygun olarak yakıcı cihazlara bağlanmaması nedeniyle ülkemizde hala yılda yüzlerce insanlar ölmektedir. </a:t>
            </a:r>
          </a:p>
          <a:p>
            <a:pPr algn="just" eaLnBrk="1" hangingPunct="1">
              <a:lnSpc>
                <a:spcPct val="100000"/>
              </a:lnSpc>
              <a:spcBef>
                <a:spcPct val="0"/>
              </a:spcBef>
              <a:buFontTx/>
              <a:buNone/>
            </a:pPr>
            <a:endParaRPr lang="tr-TR" altLang="tr-TR" sz="2400" dirty="0">
              <a:latin typeface="Times New Roman" panose="02020603050405020304" pitchFamily="18" charset="0"/>
              <a:cs typeface="Times New Roman" panose="02020603050405020304" pitchFamily="18" charset="0"/>
            </a:endParaRPr>
          </a:p>
          <a:p>
            <a:pPr algn="just" eaLnBrk="1" hangingPunct="1">
              <a:lnSpc>
                <a:spcPct val="100000"/>
              </a:lnSpc>
              <a:spcBef>
                <a:spcPct val="0"/>
              </a:spcBef>
              <a:buFontTx/>
              <a:buNone/>
            </a:pPr>
            <a:r>
              <a:rPr lang="tr-TR" altLang="tr-TR" sz="2400" dirty="0" smtClean="0">
                <a:latin typeface="Times New Roman" panose="02020603050405020304" pitchFamily="18" charset="0"/>
                <a:cs typeface="Times New Roman" panose="02020603050405020304" pitchFamily="18" charset="0"/>
              </a:rPr>
              <a:t>Bu </a:t>
            </a:r>
            <a:r>
              <a:rPr lang="tr-TR" altLang="tr-TR" sz="2400" dirty="0">
                <a:latin typeface="Times New Roman" panose="02020603050405020304" pitchFamily="18" charset="0"/>
                <a:cs typeface="Times New Roman" panose="02020603050405020304" pitchFamily="18" charset="0"/>
              </a:rPr>
              <a:t>konu ile </a:t>
            </a:r>
            <a:r>
              <a:rPr lang="tr-TR" altLang="tr-TR" sz="2400" dirty="0" smtClean="0">
                <a:latin typeface="Times New Roman" panose="02020603050405020304" pitchFamily="18" charset="0"/>
                <a:cs typeface="Times New Roman" panose="02020603050405020304" pitchFamily="18" charset="0"/>
              </a:rPr>
              <a:t>ilgili;</a:t>
            </a:r>
          </a:p>
          <a:p>
            <a:pPr marL="342900" indent="-342900" algn="just" eaLnBrk="1" hangingPunct="1">
              <a:lnSpc>
                <a:spcPct val="100000"/>
              </a:lnSpc>
              <a:spcBef>
                <a:spcPct val="0"/>
              </a:spcBef>
              <a:buFont typeface="Wingdings" panose="05000000000000000000" pitchFamily="2" charset="2"/>
              <a:buChar char="ü"/>
            </a:pPr>
            <a:r>
              <a:rPr lang="tr-TR" altLang="tr-TR" sz="2400" dirty="0" smtClean="0">
                <a:solidFill>
                  <a:srgbClr val="000000"/>
                </a:solidFill>
                <a:latin typeface="Times New Roman" panose="02020603050405020304" pitchFamily="18" charset="0"/>
                <a:cs typeface="Times New Roman" panose="02020603050405020304" pitchFamily="18" charset="0"/>
              </a:rPr>
              <a:t>birçok </a:t>
            </a:r>
            <a:r>
              <a:rPr lang="tr-TR" altLang="tr-TR" sz="2400" dirty="0">
                <a:solidFill>
                  <a:srgbClr val="000000"/>
                </a:solidFill>
                <a:latin typeface="Times New Roman" panose="02020603050405020304" pitchFamily="18" charset="0"/>
                <a:cs typeface="Times New Roman" panose="02020603050405020304" pitchFamily="18" charset="0"/>
              </a:rPr>
              <a:t>noktada </a:t>
            </a:r>
            <a:r>
              <a:rPr lang="tr-TR" altLang="tr-TR" sz="2400" dirty="0" smtClean="0">
                <a:solidFill>
                  <a:srgbClr val="000000"/>
                </a:solidFill>
                <a:latin typeface="Times New Roman" panose="02020603050405020304" pitchFamily="18" charset="0"/>
                <a:cs typeface="Times New Roman" panose="02020603050405020304" pitchFamily="18" charset="0"/>
              </a:rPr>
              <a:t>temel </a:t>
            </a:r>
            <a:r>
              <a:rPr lang="tr-TR" altLang="tr-TR" sz="2400" dirty="0">
                <a:solidFill>
                  <a:srgbClr val="000000"/>
                </a:solidFill>
                <a:latin typeface="Times New Roman" panose="02020603050405020304" pitchFamily="18" charset="0"/>
                <a:cs typeface="Times New Roman" panose="02020603050405020304" pitchFamily="18" charset="0"/>
              </a:rPr>
              <a:t>şartları yerine </a:t>
            </a:r>
            <a:endParaRPr lang="tr-TR" altLang="tr-TR" sz="2400" dirty="0" smtClean="0">
              <a:solidFill>
                <a:srgbClr val="000000"/>
              </a:solidFill>
              <a:latin typeface="Times New Roman" panose="02020603050405020304" pitchFamily="18" charset="0"/>
              <a:cs typeface="Times New Roman" panose="02020603050405020304" pitchFamily="18" charset="0"/>
            </a:endParaRPr>
          </a:p>
          <a:p>
            <a:pPr algn="just" eaLnBrk="1" hangingPunct="1">
              <a:lnSpc>
                <a:spcPct val="100000"/>
              </a:lnSpc>
              <a:spcBef>
                <a:spcPct val="0"/>
              </a:spcBef>
              <a:buNone/>
            </a:pPr>
            <a:r>
              <a:rPr lang="tr-TR" altLang="tr-TR" sz="2400" dirty="0" smtClean="0">
                <a:solidFill>
                  <a:srgbClr val="000000"/>
                </a:solidFill>
                <a:latin typeface="Times New Roman" panose="02020603050405020304" pitchFamily="18" charset="0"/>
                <a:cs typeface="Times New Roman" panose="02020603050405020304" pitchFamily="18" charset="0"/>
              </a:rPr>
              <a:t>getirebilmek, </a:t>
            </a:r>
            <a:endParaRPr lang="tr-TR" altLang="tr-TR" sz="2400" dirty="0">
              <a:solidFill>
                <a:srgbClr val="000000"/>
              </a:solidFill>
              <a:latin typeface="Times New Roman" panose="02020603050405020304" pitchFamily="18" charset="0"/>
              <a:cs typeface="Times New Roman" panose="02020603050405020304" pitchFamily="18" charset="0"/>
            </a:endParaRPr>
          </a:p>
          <a:p>
            <a:pPr marL="342900" indent="-342900" algn="just" eaLnBrk="1" hangingPunct="1">
              <a:lnSpc>
                <a:spcPct val="100000"/>
              </a:lnSpc>
              <a:spcBef>
                <a:spcPct val="0"/>
              </a:spcBef>
              <a:buFont typeface="Wingdings" panose="05000000000000000000" pitchFamily="2" charset="2"/>
              <a:buChar char="ü"/>
            </a:pPr>
            <a:r>
              <a:rPr lang="tr-TR" altLang="tr-TR" sz="2400" dirty="0" smtClean="0">
                <a:solidFill>
                  <a:srgbClr val="000000"/>
                </a:solidFill>
                <a:latin typeface="Times New Roman" panose="02020603050405020304" pitchFamily="18" charset="0"/>
                <a:cs typeface="Times New Roman" panose="02020603050405020304" pitchFamily="18" charset="0"/>
              </a:rPr>
              <a:t>yapı </a:t>
            </a:r>
            <a:r>
              <a:rPr lang="tr-TR" altLang="tr-TR" sz="2400" dirty="0">
                <a:solidFill>
                  <a:srgbClr val="000000"/>
                </a:solidFill>
                <a:latin typeface="Times New Roman" panose="02020603050405020304" pitchFamily="18" charset="0"/>
                <a:cs typeface="Times New Roman" panose="02020603050405020304" pitchFamily="18" charset="0"/>
              </a:rPr>
              <a:t>denetim kanun </a:t>
            </a:r>
            <a:r>
              <a:rPr lang="tr-TR" altLang="tr-TR" sz="2400" dirty="0" smtClean="0">
                <a:solidFill>
                  <a:srgbClr val="000000"/>
                </a:solidFill>
                <a:latin typeface="Times New Roman" panose="02020603050405020304" pitchFamily="18" charset="0"/>
                <a:cs typeface="Times New Roman" panose="02020603050405020304" pitchFamily="18" charset="0"/>
              </a:rPr>
              <a:t>çerçevesine göre</a:t>
            </a:r>
          </a:p>
          <a:p>
            <a:pPr algn="just" eaLnBrk="1" hangingPunct="1">
              <a:lnSpc>
                <a:spcPct val="100000"/>
              </a:lnSpc>
              <a:spcBef>
                <a:spcPct val="0"/>
              </a:spcBef>
              <a:buNone/>
            </a:pPr>
            <a:r>
              <a:rPr lang="tr-TR" altLang="tr-TR" sz="2400" dirty="0" smtClean="0">
                <a:solidFill>
                  <a:srgbClr val="000000"/>
                </a:solidFill>
                <a:latin typeface="Times New Roman" panose="02020603050405020304" pitchFamily="18" charset="0"/>
                <a:cs typeface="Times New Roman" panose="02020603050405020304" pitchFamily="18" charset="0"/>
              </a:rPr>
              <a:t>pratiğe geçirebilme,</a:t>
            </a:r>
            <a:endParaRPr lang="tr-TR" altLang="tr-TR" sz="2400" dirty="0">
              <a:solidFill>
                <a:srgbClr val="000000"/>
              </a:solidFill>
              <a:latin typeface="Times New Roman" panose="02020603050405020304" pitchFamily="18" charset="0"/>
              <a:cs typeface="Times New Roman" panose="02020603050405020304" pitchFamily="18" charset="0"/>
            </a:endParaRPr>
          </a:p>
          <a:p>
            <a:pPr marL="342900" indent="-342900" algn="just" eaLnBrk="1" hangingPunct="1">
              <a:lnSpc>
                <a:spcPct val="100000"/>
              </a:lnSpc>
              <a:spcBef>
                <a:spcPct val="0"/>
              </a:spcBef>
              <a:buFont typeface="Wingdings" panose="05000000000000000000" pitchFamily="2" charset="2"/>
              <a:buChar char="ü"/>
            </a:pPr>
            <a:r>
              <a:rPr lang="tr-TR" altLang="tr-TR" sz="2400" dirty="0" smtClean="0">
                <a:solidFill>
                  <a:srgbClr val="000000"/>
                </a:solidFill>
                <a:latin typeface="Times New Roman" panose="02020603050405020304" pitchFamily="18" charset="0"/>
                <a:cs typeface="Times New Roman" panose="02020603050405020304" pitchFamily="18" charset="0"/>
              </a:rPr>
              <a:t>onay </a:t>
            </a:r>
            <a:r>
              <a:rPr lang="tr-TR" altLang="tr-TR" sz="2400" dirty="0">
                <a:solidFill>
                  <a:srgbClr val="000000"/>
                </a:solidFill>
                <a:latin typeface="Times New Roman" panose="02020603050405020304" pitchFamily="18" charset="0"/>
                <a:cs typeface="Times New Roman" panose="02020603050405020304" pitchFamily="18" charset="0"/>
              </a:rPr>
              <a:t>ile teknik kuralların dikkate</a:t>
            </a:r>
          </a:p>
          <a:p>
            <a:pPr algn="just" eaLnBrk="1" hangingPunct="1">
              <a:lnSpc>
                <a:spcPct val="100000"/>
              </a:lnSpc>
              <a:spcBef>
                <a:spcPct val="0"/>
              </a:spcBef>
              <a:buFontTx/>
              <a:buNone/>
            </a:pPr>
            <a:r>
              <a:rPr lang="tr-TR" altLang="tr-TR" sz="2400" dirty="0" smtClean="0">
                <a:solidFill>
                  <a:srgbClr val="000000"/>
                </a:solidFill>
                <a:latin typeface="Times New Roman" panose="02020603050405020304" pitchFamily="18" charset="0"/>
                <a:cs typeface="Times New Roman" panose="02020603050405020304" pitchFamily="18" charset="0"/>
              </a:rPr>
              <a:t>alınabilmesi </a:t>
            </a:r>
            <a:r>
              <a:rPr lang="tr-TR" altLang="tr-TR" sz="2400" dirty="0">
                <a:solidFill>
                  <a:srgbClr val="000000"/>
                </a:solidFill>
                <a:latin typeface="Times New Roman" panose="02020603050405020304" pitchFamily="18" charset="0"/>
                <a:cs typeface="Times New Roman" panose="02020603050405020304" pitchFamily="18" charset="0"/>
              </a:rPr>
              <a:t>ile </a:t>
            </a:r>
            <a:endParaRPr lang="tr-TR" altLang="tr-TR" sz="2400" dirty="0" smtClean="0">
              <a:solidFill>
                <a:srgbClr val="000000"/>
              </a:solidFill>
              <a:latin typeface="Times New Roman" panose="02020603050405020304" pitchFamily="18" charset="0"/>
              <a:cs typeface="Times New Roman" panose="02020603050405020304" pitchFamily="18" charset="0"/>
            </a:endParaRPr>
          </a:p>
          <a:p>
            <a:pPr algn="just" eaLnBrk="1" hangingPunct="1">
              <a:lnSpc>
                <a:spcPct val="100000"/>
              </a:lnSpc>
              <a:spcBef>
                <a:spcPct val="0"/>
              </a:spcBef>
              <a:buFontTx/>
              <a:buNone/>
            </a:pPr>
            <a:endParaRPr lang="tr-TR" altLang="tr-TR" sz="2400" dirty="0">
              <a:solidFill>
                <a:srgbClr val="000000"/>
              </a:solidFill>
              <a:latin typeface="Times New Roman" panose="02020603050405020304" pitchFamily="18" charset="0"/>
              <a:cs typeface="Times New Roman" panose="02020603050405020304" pitchFamily="18" charset="0"/>
            </a:endParaRPr>
          </a:p>
          <a:p>
            <a:pPr algn="just" eaLnBrk="1" hangingPunct="1">
              <a:lnSpc>
                <a:spcPct val="100000"/>
              </a:lnSpc>
              <a:spcBef>
                <a:spcPct val="0"/>
              </a:spcBef>
              <a:buFontTx/>
              <a:buNone/>
            </a:pPr>
            <a:r>
              <a:rPr lang="tr-TR" altLang="tr-TR" sz="3200" dirty="0" smtClean="0">
                <a:solidFill>
                  <a:srgbClr val="FF0000"/>
                </a:solidFill>
                <a:latin typeface="Times New Roman" panose="02020603050405020304" pitchFamily="18" charset="0"/>
                <a:cs typeface="Times New Roman" panose="02020603050405020304" pitchFamily="18" charset="0"/>
              </a:rPr>
              <a:t>insanların </a:t>
            </a:r>
            <a:r>
              <a:rPr lang="tr-TR" altLang="tr-TR" sz="3200" dirty="0">
                <a:solidFill>
                  <a:srgbClr val="FF0000"/>
                </a:solidFill>
                <a:latin typeface="Times New Roman" panose="02020603050405020304" pitchFamily="18" charset="0"/>
                <a:cs typeface="Times New Roman" panose="02020603050405020304" pitchFamily="18" charset="0"/>
              </a:rPr>
              <a:t>ölmesi </a:t>
            </a:r>
            <a:r>
              <a:rPr lang="tr-TR" altLang="tr-TR" sz="3200" dirty="0" smtClean="0">
                <a:solidFill>
                  <a:srgbClr val="FF0000"/>
                </a:solidFill>
                <a:latin typeface="Times New Roman" panose="02020603050405020304" pitchFamily="18" charset="0"/>
                <a:cs typeface="Times New Roman" panose="02020603050405020304" pitchFamily="18" charset="0"/>
              </a:rPr>
              <a:t>engellenebilir</a:t>
            </a:r>
            <a:r>
              <a:rPr lang="tr-TR" altLang="tr-TR" sz="3200" dirty="0">
                <a:solidFill>
                  <a:srgbClr val="FF0000"/>
                </a:solidFill>
                <a:latin typeface="Times New Roman" panose="02020603050405020304" pitchFamily="18" charset="0"/>
                <a:cs typeface="Times New Roman" panose="02020603050405020304" pitchFamily="18" charset="0"/>
              </a:rPr>
              <a:t>. </a:t>
            </a:r>
          </a:p>
          <a:p>
            <a:pPr eaLnBrk="1" hangingPunct="1">
              <a:lnSpc>
                <a:spcPct val="100000"/>
              </a:lnSpc>
              <a:spcBef>
                <a:spcPct val="0"/>
              </a:spcBef>
              <a:buFontTx/>
              <a:buNone/>
            </a:pPr>
            <a:endParaRPr lang="tr-TR" altLang="tr-TR" sz="2400" dirty="0">
              <a:latin typeface="Times New Roman" panose="02020603050405020304" pitchFamily="18" charset="0"/>
              <a:cs typeface="Times New Roman" panose="02020603050405020304" pitchFamily="18" charset="0"/>
            </a:endParaRPr>
          </a:p>
        </p:txBody>
      </p:sp>
      <p:sp>
        <p:nvSpPr>
          <p:cNvPr id="23557" name="Dikdörtgen 3"/>
          <p:cNvSpPr>
            <a:spLocks noChangeArrowheads="1"/>
          </p:cNvSpPr>
          <p:nvPr/>
        </p:nvSpPr>
        <p:spPr bwMode="auto">
          <a:xfrm>
            <a:off x="977900" y="3790950"/>
            <a:ext cx="4572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tr-TR" altLang="tr-TR" sz="1400">
                <a:solidFill>
                  <a:srgbClr val="000000"/>
                </a:solidFill>
                <a:latin typeface="Arial" panose="020B0604020202020204" pitchFamily="34" charset="0"/>
              </a:rPr>
              <a:t> </a:t>
            </a:r>
          </a:p>
          <a:p>
            <a:pPr eaLnBrk="1" hangingPunct="1">
              <a:lnSpc>
                <a:spcPct val="100000"/>
              </a:lnSpc>
              <a:spcBef>
                <a:spcPct val="0"/>
              </a:spcBef>
              <a:buFontTx/>
              <a:buNone/>
            </a:pPr>
            <a:endParaRPr lang="tr-TR" altLang="tr-TR" sz="1800">
              <a:solidFill>
                <a:srgbClr val="000000"/>
              </a:solidFill>
              <a:latin typeface="Arial" panose="020B0604020202020204" pitchFamily="34" charset="0"/>
            </a:endParaRPr>
          </a:p>
        </p:txBody>
      </p:sp>
    </p:spTree>
    <p:extLst>
      <p:ext uri="{BB962C8B-B14F-4D97-AF65-F5344CB8AC3E}">
        <p14:creationId xmlns:p14="http://schemas.microsoft.com/office/powerpoint/2010/main" val="893295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 y="518755"/>
            <a:ext cx="9143999" cy="646331"/>
          </a:xfrm>
          <a:prstGeom prst="rect">
            <a:avLst/>
          </a:prstGeom>
        </p:spPr>
        <p:txBody>
          <a:bodyPr wrap="square">
            <a:spAutoFit/>
          </a:bodyPr>
          <a:lstStyle/>
          <a:p>
            <a:r>
              <a:rPr lang="tr-TR" sz="3600" dirty="0">
                <a:solidFill>
                  <a:srgbClr val="0000FF"/>
                </a:solidFill>
                <a:latin typeface="Times New Roman" panose="02020603050405020304" pitchFamily="18" charset="0"/>
                <a:cs typeface="Times New Roman" panose="02020603050405020304" pitchFamily="18" charset="0"/>
              </a:rPr>
              <a:t>Bacanın Çalışması </a:t>
            </a:r>
          </a:p>
        </p:txBody>
      </p:sp>
      <p:sp>
        <p:nvSpPr>
          <p:cNvPr id="2" name="Dikdörtgen 1"/>
          <p:cNvSpPr/>
          <p:nvPr/>
        </p:nvSpPr>
        <p:spPr>
          <a:xfrm>
            <a:off x="0" y="-1"/>
            <a:ext cx="9143999" cy="707886"/>
          </a:xfrm>
          <a:prstGeom prst="rect">
            <a:avLst/>
          </a:prstGeom>
        </p:spPr>
        <p:txBody>
          <a:bodyPr wrap="square">
            <a:spAutoFit/>
          </a:bodyPr>
          <a:lstStyle/>
          <a:p>
            <a:r>
              <a:rPr lang="tr-TR" altLang="tr-TR" sz="4000" b="1" dirty="0">
                <a:solidFill>
                  <a:srgbClr val="FF0000"/>
                </a:solidFill>
                <a:latin typeface="Times New Roman" panose="02020603050405020304" pitchFamily="18" charset="0"/>
                <a:cs typeface="Times New Roman" panose="02020603050405020304" pitchFamily="18" charset="0"/>
              </a:rPr>
              <a:t>Baca ve Yönetmelik </a:t>
            </a:r>
            <a:r>
              <a:rPr lang="tr-TR" altLang="tr-TR" sz="4000" b="1" dirty="0" smtClean="0">
                <a:solidFill>
                  <a:srgbClr val="FF0000"/>
                </a:solidFill>
                <a:latin typeface="Times New Roman" panose="02020603050405020304" pitchFamily="18" charset="0"/>
                <a:cs typeface="Times New Roman" panose="02020603050405020304" pitchFamily="18" charset="0"/>
              </a:rPr>
              <a:t>Detayları-2</a:t>
            </a:r>
            <a:endParaRPr lang="tr-TR" sz="4000" dirty="0"/>
          </a:p>
        </p:txBody>
      </p:sp>
      <p:sp>
        <p:nvSpPr>
          <p:cNvPr id="3" name="Dikdörtgen 2"/>
          <p:cNvSpPr/>
          <p:nvPr/>
        </p:nvSpPr>
        <p:spPr>
          <a:xfrm>
            <a:off x="0" y="1183342"/>
            <a:ext cx="3818965" cy="4401205"/>
          </a:xfrm>
          <a:prstGeom prst="rect">
            <a:avLst/>
          </a:prstGeom>
        </p:spPr>
        <p:txBody>
          <a:bodyPr wrap="square">
            <a:spAutoFit/>
          </a:bodyPr>
          <a:lstStyle/>
          <a:p>
            <a:pPr algn="just"/>
            <a:r>
              <a:rPr lang="tr-TR" sz="2800" dirty="0" smtClean="0">
                <a:latin typeface="Times New Roman" panose="02020603050405020304" pitchFamily="18" charset="0"/>
                <a:cs typeface="Times New Roman" panose="02020603050405020304" pitchFamily="18" charset="0"/>
              </a:rPr>
              <a:t>Bacanın </a:t>
            </a:r>
            <a:r>
              <a:rPr lang="tr-TR" sz="2800" dirty="0">
                <a:latin typeface="Times New Roman" panose="02020603050405020304" pitchFamily="18" charset="0"/>
                <a:cs typeface="Times New Roman" panose="02020603050405020304" pitchFamily="18" charset="0"/>
              </a:rPr>
              <a:t>sağlıklı bir şekilde işlevini yerine getirebilmesi yani bacanın atık gazları </a:t>
            </a:r>
            <a:r>
              <a:rPr lang="tr-TR" sz="2800" dirty="0" smtClean="0">
                <a:latin typeface="Times New Roman" panose="02020603050405020304" pitchFamily="18" charset="0"/>
                <a:cs typeface="Times New Roman" panose="02020603050405020304" pitchFamily="18" charset="0"/>
              </a:rPr>
              <a:t>tahliye </a:t>
            </a:r>
            <a:r>
              <a:rPr lang="tr-TR" sz="2800" dirty="0">
                <a:latin typeface="Times New Roman" panose="02020603050405020304" pitchFamily="18" charset="0"/>
                <a:cs typeface="Times New Roman" panose="02020603050405020304" pitchFamily="18" charset="0"/>
              </a:rPr>
              <a:t>edebilmesi için, baca içindeki hava yoğunluğunun dış ortamın yoğunluğundan </a:t>
            </a:r>
            <a:r>
              <a:rPr lang="tr-TR" sz="2800" dirty="0" smtClean="0">
                <a:latin typeface="Times New Roman" panose="02020603050405020304" pitchFamily="18" charset="0"/>
                <a:cs typeface="Times New Roman" panose="02020603050405020304" pitchFamily="18" charset="0"/>
              </a:rPr>
              <a:t>daha az </a:t>
            </a:r>
            <a:r>
              <a:rPr lang="tr-TR" sz="2800" dirty="0">
                <a:latin typeface="Times New Roman" panose="02020603050405020304" pitchFamily="18" charset="0"/>
                <a:cs typeface="Times New Roman" panose="02020603050405020304" pitchFamily="18" charset="0"/>
              </a:rPr>
              <a:t>olması ile mümkündür. </a:t>
            </a:r>
          </a:p>
        </p:txBody>
      </p:sp>
      <p:pic>
        <p:nvPicPr>
          <p:cNvPr id="5" name="Resim 4"/>
          <p:cNvPicPr>
            <a:picLocks noChangeAspect="1"/>
          </p:cNvPicPr>
          <p:nvPr/>
        </p:nvPicPr>
        <p:blipFill>
          <a:blip r:embed="rId2"/>
          <a:stretch>
            <a:fillRect/>
          </a:stretch>
        </p:blipFill>
        <p:spPr>
          <a:xfrm>
            <a:off x="3818965" y="706215"/>
            <a:ext cx="5228995" cy="5575494"/>
          </a:xfrm>
          <a:prstGeom prst="rect">
            <a:avLst/>
          </a:prstGeom>
        </p:spPr>
      </p:pic>
    </p:spTree>
    <p:extLst>
      <p:ext uri="{BB962C8B-B14F-4D97-AF65-F5344CB8AC3E}">
        <p14:creationId xmlns:p14="http://schemas.microsoft.com/office/powerpoint/2010/main" val="2540066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0" y="1019908"/>
            <a:ext cx="9143999" cy="3785652"/>
          </a:xfrm>
          <a:prstGeom prst="rect">
            <a:avLst/>
          </a:prstGeom>
          <a:noFill/>
        </p:spPr>
        <p:txBody>
          <a:bodyPr wrap="square" rtlCol="0">
            <a:spAutoFit/>
          </a:bodyPr>
          <a:lstStyle/>
          <a:p>
            <a:r>
              <a:rPr lang="tr-TR" sz="4000" dirty="0" err="1" smtClean="0">
                <a:solidFill>
                  <a:srgbClr val="FF0000"/>
                </a:solidFill>
                <a:latin typeface="Times New Roman" panose="02020603050405020304" pitchFamily="18" charset="0"/>
                <a:cs typeface="Times New Roman" panose="02020603050405020304" pitchFamily="18" charset="0"/>
              </a:rPr>
              <a:t>Gro</a:t>
            </a:r>
            <a:r>
              <a:rPr lang="tr-TR" sz="4000" dirty="0" smtClean="0">
                <a:solidFill>
                  <a:srgbClr val="FF0000"/>
                </a:solidFill>
                <a:latin typeface="Times New Roman" panose="02020603050405020304" pitchFamily="18" charset="0"/>
                <a:cs typeface="Times New Roman" panose="02020603050405020304" pitchFamily="18" charset="0"/>
              </a:rPr>
              <a:t> </a:t>
            </a:r>
            <a:r>
              <a:rPr lang="tr-TR" sz="4000" dirty="0" err="1" smtClean="0">
                <a:solidFill>
                  <a:srgbClr val="FF0000"/>
                </a:solidFill>
                <a:latin typeface="Times New Roman" panose="02020603050405020304" pitchFamily="18" charset="0"/>
                <a:cs typeface="Times New Roman" panose="02020603050405020304" pitchFamily="18" charset="0"/>
              </a:rPr>
              <a:t>Harlem</a:t>
            </a:r>
            <a:r>
              <a:rPr lang="tr-TR" sz="4000" dirty="0" smtClean="0">
                <a:solidFill>
                  <a:srgbClr val="FF0000"/>
                </a:solidFill>
                <a:latin typeface="Times New Roman" panose="02020603050405020304" pitchFamily="18" charset="0"/>
                <a:cs typeface="Times New Roman" panose="02020603050405020304" pitchFamily="18" charset="0"/>
              </a:rPr>
              <a:t> Brundtland-1980</a:t>
            </a:r>
          </a:p>
          <a:p>
            <a:endParaRPr lang="tr-TR" sz="4000" dirty="0">
              <a:latin typeface="Times New Roman" panose="02020603050405020304" pitchFamily="18" charset="0"/>
              <a:cs typeface="Times New Roman" panose="02020603050405020304" pitchFamily="18" charset="0"/>
            </a:endParaRPr>
          </a:p>
          <a:p>
            <a:pPr algn="just"/>
            <a:r>
              <a:rPr lang="tr-TR" sz="4000" dirty="0" smtClean="0">
                <a:solidFill>
                  <a:srgbClr val="0000FF"/>
                </a:solidFill>
                <a:latin typeface="Times New Roman" panose="02020603050405020304" pitchFamily="18" charset="0"/>
                <a:cs typeface="Times New Roman" panose="02020603050405020304" pitchFamily="18" charset="0"/>
              </a:rPr>
              <a:t>‘’Bugünün ihtiyaçlarını ve beklentilerini, gelecek nesillerin kendi ihtiyaçlarını ve beklentilerini karşılama imkanlarını tehlikeye atmadan karşılamaktır.’’</a:t>
            </a:r>
            <a:endParaRPr lang="tr-TR" sz="40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5689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543001"/>
            <a:ext cx="8928847" cy="2123658"/>
          </a:xfrm>
          <a:prstGeom prst="rect">
            <a:avLst/>
          </a:prstGeom>
        </p:spPr>
        <p:txBody>
          <a:bodyPr wrap="square">
            <a:spAutoFit/>
          </a:bodyPr>
          <a:lstStyle/>
          <a:p>
            <a:r>
              <a:rPr lang="tr-TR" sz="3600" dirty="0">
                <a:solidFill>
                  <a:srgbClr val="0000FF"/>
                </a:solidFill>
                <a:latin typeface="Times New Roman" panose="02020603050405020304" pitchFamily="18" charset="0"/>
                <a:cs typeface="Times New Roman" panose="02020603050405020304" pitchFamily="18" charset="0"/>
              </a:rPr>
              <a:t>Bacaların Sınıflandırılması </a:t>
            </a:r>
          </a:p>
          <a:p>
            <a:pPr marL="342900" indent="-342900">
              <a:buFont typeface="Wingdings" panose="05000000000000000000" pitchFamily="2" charset="2"/>
              <a:buChar char="ü"/>
            </a:pPr>
            <a:r>
              <a:rPr lang="tr-TR" sz="2400" dirty="0" smtClean="0">
                <a:latin typeface="Times New Roman" panose="02020603050405020304" pitchFamily="18" charset="0"/>
                <a:cs typeface="Times New Roman" panose="02020603050405020304" pitchFamily="18" charset="0"/>
              </a:rPr>
              <a:t>Adi Bacalar-</a:t>
            </a:r>
            <a:r>
              <a:rPr lang="tr-TR" sz="2400" dirty="0" smtClean="0">
                <a:solidFill>
                  <a:srgbClr val="7030A0"/>
                </a:solidFill>
                <a:latin typeface="Times New Roman" panose="02020603050405020304" pitchFamily="18" charset="0"/>
                <a:cs typeface="Times New Roman" panose="02020603050405020304" pitchFamily="18" charset="0"/>
              </a:rPr>
              <a:t>Gaz yakıcı cihazlar kullanılmaz!</a:t>
            </a:r>
          </a:p>
          <a:p>
            <a:pPr marL="342900" indent="-342900">
              <a:buFont typeface="Wingdings" panose="05000000000000000000" pitchFamily="2" charset="2"/>
              <a:buChar char="ü"/>
            </a:pPr>
            <a:r>
              <a:rPr lang="tr-TR" sz="2400" dirty="0" smtClean="0">
                <a:latin typeface="Times New Roman" panose="02020603050405020304" pitchFamily="18" charset="0"/>
                <a:cs typeface="Times New Roman" panose="02020603050405020304" pitchFamily="18" charset="0"/>
              </a:rPr>
              <a:t>Ortak </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Şönt</a:t>
            </a:r>
            <a:r>
              <a:rPr lang="tr-TR" sz="2400" dirty="0">
                <a:latin typeface="Times New Roman" panose="02020603050405020304" pitchFamily="18" charset="0"/>
                <a:cs typeface="Times New Roman" panose="02020603050405020304" pitchFamily="18" charset="0"/>
              </a:rPr>
              <a:t> ) </a:t>
            </a:r>
            <a:r>
              <a:rPr lang="tr-TR" sz="2400" dirty="0" smtClean="0">
                <a:latin typeface="Times New Roman" panose="02020603050405020304" pitchFamily="18" charset="0"/>
                <a:cs typeface="Times New Roman" panose="02020603050405020304" pitchFamily="18" charset="0"/>
              </a:rPr>
              <a:t>Bacalar</a:t>
            </a:r>
            <a:r>
              <a:rPr lang="tr-TR" sz="2400" dirty="0">
                <a:latin typeface="Times New Roman" panose="02020603050405020304" pitchFamily="18" charset="0"/>
                <a:cs typeface="Times New Roman" panose="02020603050405020304" pitchFamily="18" charset="0"/>
              </a:rPr>
              <a:t>-</a:t>
            </a:r>
            <a:r>
              <a:rPr lang="tr-TR" sz="2400" dirty="0">
                <a:solidFill>
                  <a:srgbClr val="7030A0"/>
                </a:solidFill>
                <a:latin typeface="Times New Roman" panose="02020603050405020304" pitchFamily="18" charset="0"/>
                <a:cs typeface="Times New Roman" panose="02020603050405020304" pitchFamily="18" charset="0"/>
              </a:rPr>
              <a:t>Gaz yakıcı cihazlar </a:t>
            </a:r>
            <a:r>
              <a:rPr lang="tr-TR" sz="2400" dirty="0" smtClean="0">
                <a:solidFill>
                  <a:srgbClr val="7030A0"/>
                </a:solidFill>
                <a:latin typeface="Times New Roman" panose="02020603050405020304" pitchFamily="18" charset="0"/>
                <a:cs typeface="Times New Roman" panose="02020603050405020304" pitchFamily="18" charset="0"/>
              </a:rPr>
              <a:t>kullanılmaz!</a:t>
            </a:r>
          </a:p>
          <a:p>
            <a:pPr marL="342900" indent="-342900">
              <a:buFont typeface="Wingdings" panose="05000000000000000000" pitchFamily="2" charset="2"/>
              <a:buChar char="ü"/>
            </a:pPr>
            <a:r>
              <a:rPr lang="tr-TR" sz="2400" dirty="0" smtClean="0">
                <a:latin typeface="Times New Roman" panose="02020603050405020304" pitchFamily="18" charset="0"/>
                <a:cs typeface="Times New Roman" panose="02020603050405020304" pitchFamily="18" charset="0"/>
              </a:rPr>
              <a:t>Müstakil </a:t>
            </a:r>
            <a:r>
              <a:rPr lang="tr-TR" sz="2400" dirty="0">
                <a:latin typeface="Times New Roman" panose="02020603050405020304" pitchFamily="18" charset="0"/>
                <a:cs typeface="Times New Roman" panose="02020603050405020304" pitchFamily="18" charset="0"/>
              </a:rPr>
              <a:t>( Ferdi ) Bacalar -</a:t>
            </a:r>
            <a:r>
              <a:rPr lang="tr-TR" sz="2400" dirty="0">
                <a:solidFill>
                  <a:srgbClr val="C00000"/>
                </a:solidFill>
                <a:latin typeface="Times New Roman" panose="02020603050405020304" pitchFamily="18" charset="0"/>
                <a:cs typeface="Times New Roman" panose="02020603050405020304" pitchFamily="18" charset="0"/>
              </a:rPr>
              <a:t>Gaz yakıcı cihazlar </a:t>
            </a:r>
            <a:r>
              <a:rPr lang="tr-TR" sz="2400" dirty="0" smtClean="0">
                <a:solidFill>
                  <a:srgbClr val="C00000"/>
                </a:solidFill>
                <a:latin typeface="Times New Roman" panose="02020603050405020304" pitchFamily="18" charset="0"/>
                <a:cs typeface="Times New Roman" panose="02020603050405020304" pitchFamily="18" charset="0"/>
              </a:rPr>
              <a:t>kullanılır</a:t>
            </a:r>
            <a:endParaRPr lang="tr-TR" sz="2400" dirty="0">
              <a:solidFill>
                <a:srgbClr val="C0000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endParaRPr lang="tr-TR" sz="2400" dirty="0">
              <a:latin typeface="Times New Roman" panose="02020603050405020304" pitchFamily="18" charset="0"/>
              <a:cs typeface="Times New Roman" panose="02020603050405020304" pitchFamily="18" charset="0"/>
            </a:endParaRPr>
          </a:p>
        </p:txBody>
      </p:sp>
      <p:sp>
        <p:nvSpPr>
          <p:cNvPr id="3" name="Dikdörtgen 2"/>
          <p:cNvSpPr/>
          <p:nvPr/>
        </p:nvSpPr>
        <p:spPr>
          <a:xfrm>
            <a:off x="0" y="0"/>
            <a:ext cx="9144000" cy="707886"/>
          </a:xfrm>
          <a:prstGeom prst="rect">
            <a:avLst/>
          </a:prstGeom>
        </p:spPr>
        <p:txBody>
          <a:bodyPr wrap="square">
            <a:spAutoFit/>
          </a:bodyPr>
          <a:lstStyle/>
          <a:p>
            <a:r>
              <a:rPr lang="tr-TR" altLang="tr-TR" sz="4000" b="1" dirty="0">
                <a:solidFill>
                  <a:srgbClr val="FF0000"/>
                </a:solidFill>
                <a:latin typeface="Times New Roman" panose="02020603050405020304" pitchFamily="18" charset="0"/>
                <a:cs typeface="Times New Roman" panose="02020603050405020304" pitchFamily="18" charset="0"/>
              </a:rPr>
              <a:t>Baca ve Yönetmelik </a:t>
            </a:r>
            <a:r>
              <a:rPr lang="tr-TR" altLang="tr-TR" sz="4000" b="1" dirty="0" smtClean="0">
                <a:solidFill>
                  <a:srgbClr val="FF0000"/>
                </a:solidFill>
                <a:latin typeface="Times New Roman" panose="02020603050405020304" pitchFamily="18" charset="0"/>
                <a:cs typeface="Times New Roman" panose="02020603050405020304" pitchFamily="18" charset="0"/>
              </a:rPr>
              <a:t>Detayları-3</a:t>
            </a:r>
            <a:endParaRPr lang="tr-TR" sz="4000" dirty="0"/>
          </a:p>
        </p:txBody>
      </p:sp>
      <p:pic>
        <p:nvPicPr>
          <p:cNvPr id="4" name="Resim 3"/>
          <p:cNvPicPr>
            <a:picLocks noChangeAspect="1"/>
          </p:cNvPicPr>
          <p:nvPr/>
        </p:nvPicPr>
        <p:blipFill>
          <a:blip r:embed="rId2"/>
          <a:stretch>
            <a:fillRect/>
          </a:stretch>
        </p:blipFill>
        <p:spPr>
          <a:xfrm>
            <a:off x="2070847" y="2542114"/>
            <a:ext cx="7073153" cy="3759354"/>
          </a:xfrm>
          <a:prstGeom prst="rect">
            <a:avLst/>
          </a:prstGeom>
        </p:spPr>
      </p:pic>
    </p:spTree>
    <p:extLst>
      <p:ext uri="{BB962C8B-B14F-4D97-AF65-F5344CB8AC3E}">
        <p14:creationId xmlns:p14="http://schemas.microsoft.com/office/powerpoint/2010/main" val="784144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707885"/>
            <a:ext cx="9144000" cy="5386090"/>
          </a:xfrm>
          <a:prstGeom prst="rect">
            <a:avLst/>
          </a:prstGeom>
        </p:spPr>
        <p:txBody>
          <a:bodyPr wrap="square">
            <a:spAutoFit/>
          </a:bodyPr>
          <a:lstStyle/>
          <a:p>
            <a:r>
              <a:rPr lang="tr-TR" sz="3200" dirty="0">
                <a:solidFill>
                  <a:srgbClr val="0000FF"/>
                </a:solidFill>
                <a:latin typeface="Times New Roman" panose="02020603050405020304" pitchFamily="18" charset="0"/>
                <a:cs typeface="Times New Roman" panose="02020603050405020304" pitchFamily="18" charset="0"/>
              </a:rPr>
              <a:t>İyi Bir Bacada Bulunması Gereken Özellikler </a:t>
            </a:r>
            <a:endParaRPr lang="tr-TR" sz="3200" dirty="0" smtClean="0">
              <a:solidFill>
                <a:srgbClr val="0000FF"/>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r>
              <a:rPr lang="tr-TR" sz="2400" dirty="0" smtClean="0">
                <a:latin typeface="Times New Roman" panose="02020603050405020304" pitchFamily="18" charset="0"/>
                <a:cs typeface="Times New Roman" panose="02020603050405020304" pitchFamily="18" charset="0"/>
              </a:rPr>
              <a:t>Baca </a:t>
            </a:r>
            <a:r>
              <a:rPr lang="tr-TR" sz="2400" dirty="0">
                <a:latin typeface="Times New Roman" panose="02020603050405020304" pitchFamily="18" charset="0"/>
                <a:cs typeface="Times New Roman" panose="02020603050405020304" pitchFamily="18" charset="0"/>
              </a:rPr>
              <a:t>çekişinde en önemli faktör dış hava ve iç havanın sıcaklık </a:t>
            </a:r>
            <a:r>
              <a:rPr lang="tr-TR" sz="2400" dirty="0" smtClean="0">
                <a:latin typeface="Times New Roman" panose="02020603050405020304" pitchFamily="18" charset="0"/>
                <a:cs typeface="Times New Roman" panose="02020603050405020304" pitchFamily="18" charset="0"/>
              </a:rPr>
              <a:t>farkıdır.</a:t>
            </a:r>
          </a:p>
          <a:p>
            <a:pPr marL="342900" indent="-342900">
              <a:buFont typeface="Wingdings" panose="05000000000000000000" pitchFamily="2" charset="2"/>
              <a:buChar char="ü"/>
            </a:pPr>
            <a:r>
              <a:rPr lang="tr-TR" sz="2400" dirty="0" smtClean="0">
                <a:latin typeface="Times New Roman" panose="02020603050405020304" pitchFamily="18" charset="0"/>
                <a:cs typeface="Times New Roman" panose="02020603050405020304" pitchFamily="18" charset="0"/>
              </a:rPr>
              <a:t>Baca </a:t>
            </a:r>
            <a:r>
              <a:rPr lang="tr-TR" sz="2400" dirty="0">
                <a:latin typeface="Times New Roman" panose="02020603050405020304" pitchFamily="18" charset="0"/>
                <a:cs typeface="Times New Roman" panose="02020603050405020304" pitchFamily="18" charset="0"/>
              </a:rPr>
              <a:t>iç yüzeyi pürüzsüz </a:t>
            </a:r>
            <a:r>
              <a:rPr lang="tr-TR" sz="2400" dirty="0" smtClean="0">
                <a:latin typeface="Times New Roman" panose="02020603050405020304" pitchFamily="18" charset="0"/>
                <a:cs typeface="Times New Roman" panose="02020603050405020304" pitchFamily="18" charset="0"/>
              </a:rPr>
              <a:t>olmalıdır.</a:t>
            </a:r>
          </a:p>
          <a:p>
            <a:pPr marL="342900" indent="-342900">
              <a:buFont typeface="Wingdings" panose="05000000000000000000" pitchFamily="2" charset="2"/>
              <a:buChar char="ü"/>
            </a:pPr>
            <a:r>
              <a:rPr lang="tr-TR" sz="2400" dirty="0" smtClean="0">
                <a:latin typeface="Times New Roman" panose="02020603050405020304" pitchFamily="18" charset="0"/>
                <a:cs typeface="Times New Roman" panose="02020603050405020304" pitchFamily="18" charset="0"/>
              </a:rPr>
              <a:t>Baca</a:t>
            </a:r>
            <a:r>
              <a:rPr lang="tr-TR" sz="2400" dirty="0">
                <a:latin typeface="Times New Roman" panose="02020603050405020304" pitchFamily="18" charset="0"/>
                <a:cs typeface="Times New Roman" panose="02020603050405020304" pitchFamily="18" charset="0"/>
              </a:rPr>
              <a:t>, gaz sızdırmaz özellikte olmalı, doğal gaz kullanılan kazanların bacaları </a:t>
            </a:r>
            <a:r>
              <a:rPr lang="tr-TR" sz="2400" dirty="0" err="1" smtClean="0">
                <a:latin typeface="Times New Roman" panose="02020603050405020304" pitchFamily="18" charset="0"/>
                <a:cs typeface="Times New Roman" panose="02020603050405020304" pitchFamily="18" charset="0"/>
              </a:rPr>
              <a:t>yoğuşan</a:t>
            </a:r>
            <a:r>
              <a:rPr lang="tr-TR" sz="2400" dirty="0" smtClean="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suyu dışarı </a:t>
            </a:r>
            <a:r>
              <a:rPr lang="tr-TR" sz="2400" dirty="0" smtClean="0">
                <a:latin typeface="Times New Roman" panose="02020603050405020304" pitchFamily="18" charset="0"/>
                <a:cs typeface="Times New Roman" panose="02020603050405020304" pitchFamily="18" charset="0"/>
              </a:rPr>
              <a:t>geçirmemelidir.</a:t>
            </a:r>
          </a:p>
          <a:p>
            <a:pPr marL="342900" indent="-342900">
              <a:buFont typeface="Wingdings" panose="05000000000000000000" pitchFamily="2" charset="2"/>
              <a:buChar char="ü"/>
            </a:pPr>
            <a:r>
              <a:rPr lang="tr-TR" sz="2400" dirty="0" smtClean="0">
                <a:latin typeface="Times New Roman" panose="02020603050405020304" pitchFamily="18" charset="0"/>
                <a:cs typeface="Times New Roman" panose="02020603050405020304" pitchFamily="18" charset="0"/>
              </a:rPr>
              <a:t>Mümkün </a:t>
            </a:r>
            <a:r>
              <a:rPr lang="tr-TR" sz="2400" dirty="0">
                <a:latin typeface="Times New Roman" panose="02020603050405020304" pitchFamily="18" charset="0"/>
                <a:cs typeface="Times New Roman" panose="02020603050405020304" pitchFamily="18" charset="0"/>
              </a:rPr>
              <a:t>olduğunca dış duvara </a:t>
            </a:r>
            <a:r>
              <a:rPr lang="tr-TR" sz="2400" dirty="0" smtClean="0">
                <a:latin typeface="Times New Roman" panose="02020603050405020304" pitchFamily="18" charset="0"/>
                <a:cs typeface="Times New Roman" panose="02020603050405020304" pitchFamily="18" charset="0"/>
              </a:rPr>
              <a:t>yapılmamalıdır.</a:t>
            </a:r>
          </a:p>
          <a:p>
            <a:pPr marL="342900" indent="-342900">
              <a:buFont typeface="Wingdings" panose="05000000000000000000" pitchFamily="2" charset="2"/>
              <a:buChar char="ü"/>
            </a:pPr>
            <a:r>
              <a:rPr lang="tr-TR" sz="2400" dirty="0" smtClean="0">
                <a:latin typeface="Times New Roman" panose="02020603050405020304" pitchFamily="18" charset="0"/>
                <a:cs typeface="Times New Roman" panose="02020603050405020304" pitchFamily="18" charset="0"/>
              </a:rPr>
              <a:t>Baca </a:t>
            </a:r>
            <a:r>
              <a:rPr lang="tr-TR" sz="2400" dirty="0">
                <a:latin typeface="Times New Roman" panose="02020603050405020304" pitchFamily="18" charset="0"/>
                <a:cs typeface="Times New Roman" panose="02020603050405020304" pitchFamily="18" charset="0"/>
              </a:rPr>
              <a:t>kesit hesabı doğru yapılmalı, kazan tipine uygun yükseklikte </a:t>
            </a:r>
            <a:r>
              <a:rPr lang="tr-TR" sz="2400" dirty="0" smtClean="0">
                <a:latin typeface="Times New Roman" panose="02020603050405020304" pitchFamily="18" charset="0"/>
                <a:cs typeface="Times New Roman" panose="02020603050405020304" pitchFamily="18" charset="0"/>
              </a:rPr>
              <a:t>olmalıdır.</a:t>
            </a:r>
          </a:p>
          <a:p>
            <a:pPr marL="342900" indent="-342900">
              <a:buFont typeface="Wingdings" panose="05000000000000000000" pitchFamily="2" charset="2"/>
              <a:buChar char="ü"/>
            </a:pPr>
            <a:r>
              <a:rPr lang="tr-TR" sz="2400" dirty="0" smtClean="0">
                <a:latin typeface="Times New Roman" panose="02020603050405020304" pitchFamily="18" charset="0"/>
                <a:cs typeface="Times New Roman" panose="02020603050405020304" pitchFamily="18" charset="0"/>
              </a:rPr>
              <a:t>Baca </a:t>
            </a:r>
            <a:r>
              <a:rPr lang="tr-TR" sz="2400" dirty="0">
                <a:latin typeface="Times New Roman" panose="02020603050405020304" pitchFamily="18" charset="0"/>
                <a:cs typeface="Times New Roman" panose="02020603050405020304" pitchFamily="18" charset="0"/>
              </a:rPr>
              <a:t>deprem, yağış vb. etkenlere karşı sağlam </a:t>
            </a:r>
            <a:r>
              <a:rPr lang="tr-TR" sz="2400" dirty="0" smtClean="0">
                <a:latin typeface="Times New Roman" panose="02020603050405020304" pitchFamily="18" charset="0"/>
                <a:cs typeface="Times New Roman" panose="02020603050405020304" pitchFamily="18" charset="0"/>
              </a:rPr>
              <a:t>olmalıdır.</a:t>
            </a:r>
          </a:p>
          <a:p>
            <a:pPr marL="342900" indent="-342900">
              <a:buFont typeface="Wingdings" panose="05000000000000000000" pitchFamily="2" charset="2"/>
              <a:buChar char="ü"/>
            </a:pPr>
            <a:r>
              <a:rPr lang="tr-TR" sz="2400" dirty="0" smtClean="0">
                <a:latin typeface="Times New Roman" panose="02020603050405020304" pitchFamily="18" charset="0"/>
                <a:cs typeface="Times New Roman" panose="02020603050405020304" pitchFamily="18" charset="0"/>
              </a:rPr>
              <a:t>Kolay </a:t>
            </a:r>
            <a:r>
              <a:rPr lang="tr-TR" sz="2400" dirty="0">
                <a:latin typeface="Times New Roman" panose="02020603050405020304" pitchFamily="18" charset="0"/>
                <a:cs typeface="Times New Roman" panose="02020603050405020304" pitchFamily="18" charset="0"/>
              </a:rPr>
              <a:t>temizlenebilir </a:t>
            </a:r>
            <a:r>
              <a:rPr lang="tr-TR" sz="2400" dirty="0" smtClean="0">
                <a:latin typeface="Times New Roman" panose="02020603050405020304" pitchFamily="18" charset="0"/>
                <a:cs typeface="Times New Roman" panose="02020603050405020304" pitchFamily="18" charset="0"/>
              </a:rPr>
              <a:t>olmalıdır.</a:t>
            </a:r>
          </a:p>
          <a:p>
            <a:pPr marL="342900" indent="-342900">
              <a:buFont typeface="Wingdings" panose="05000000000000000000" pitchFamily="2" charset="2"/>
              <a:buChar char="ü"/>
            </a:pPr>
            <a:r>
              <a:rPr lang="tr-TR" sz="2400" dirty="0" smtClean="0">
                <a:latin typeface="Times New Roman" panose="02020603050405020304" pitchFamily="18" charset="0"/>
                <a:cs typeface="Times New Roman" panose="02020603050405020304" pitchFamily="18" charset="0"/>
              </a:rPr>
              <a:t>Temizleme kapağı mutlaka olmalı ve sızdırmazlık sağlanmalıdır.</a:t>
            </a:r>
          </a:p>
          <a:p>
            <a:pPr marL="342900" indent="-342900">
              <a:buFont typeface="Wingdings" panose="05000000000000000000" pitchFamily="2" charset="2"/>
              <a:buChar char="ü"/>
            </a:pPr>
            <a:r>
              <a:rPr lang="tr-TR" sz="2400" dirty="0" smtClean="0">
                <a:latin typeface="Times New Roman" panose="02020603050405020304" pitchFamily="18" charset="0"/>
                <a:cs typeface="Times New Roman" panose="02020603050405020304" pitchFamily="18" charset="0"/>
              </a:rPr>
              <a:t>Baca </a:t>
            </a:r>
            <a:r>
              <a:rPr lang="tr-TR" sz="2400" dirty="0">
                <a:latin typeface="Times New Roman" panose="02020603050405020304" pitchFamily="18" charset="0"/>
                <a:cs typeface="Times New Roman" panose="02020603050405020304" pitchFamily="18" charset="0"/>
              </a:rPr>
              <a:t>çatı mahyasından en az 50 cm yukarıda </a:t>
            </a:r>
            <a:r>
              <a:rPr lang="tr-TR" sz="2400" dirty="0" smtClean="0">
                <a:latin typeface="Times New Roman" panose="02020603050405020304" pitchFamily="18" charset="0"/>
                <a:cs typeface="Times New Roman" panose="02020603050405020304" pitchFamily="18" charset="0"/>
              </a:rPr>
              <a:t>olmalıdır.</a:t>
            </a:r>
          </a:p>
          <a:p>
            <a:pPr marL="342900" indent="-342900">
              <a:buFont typeface="Wingdings" panose="05000000000000000000" pitchFamily="2" charset="2"/>
              <a:buChar char="ü"/>
            </a:pPr>
            <a:r>
              <a:rPr lang="tr-TR" sz="2400" dirty="0" smtClean="0">
                <a:latin typeface="Times New Roman" panose="02020603050405020304" pitchFamily="18" charset="0"/>
                <a:cs typeface="Times New Roman" panose="02020603050405020304" pitchFamily="18" charset="0"/>
              </a:rPr>
              <a:t>Baca </a:t>
            </a:r>
            <a:r>
              <a:rPr lang="tr-TR" sz="2400" dirty="0">
                <a:latin typeface="Times New Roman" panose="02020603050405020304" pitchFamily="18" charset="0"/>
                <a:cs typeface="Times New Roman" panose="02020603050405020304" pitchFamily="18" charset="0"/>
              </a:rPr>
              <a:t>kapağı yağış sularına engel olacak şekilde olmalıdır</a:t>
            </a:r>
            <a:r>
              <a:rPr lang="tr-TR" sz="2400" dirty="0" smtClean="0">
                <a:latin typeface="Times New Roman" panose="02020603050405020304" pitchFamily="18" charset="0"/>
                <a:cs typeface="Times New Roman" panose="02020603050405020304" pitchFamily="18" charset="0"/>
              </a:rPr>
              <a:t>.</a:t>
            </a:r>
            <a:endParaRPr lang="tr-TR" sz="2400" dirty="0">
              <a:latin typeface="Times New Roman" panose="02020603050405020304" pitchFamily="18" charset="0"/>
              <a:cs typeface="Times New Roman" panose="02020603050405020304" pitchFamily="18" charset="0"/>
            </a:endParaRPr>
          </a:p>
        </p:txBody>
      </p:sp>
      <p:sp>
        <p:nvSpPr>
          <p:cNvPr id="3" name="Dikdörtgen 2"/>
          <p:cNvSpPr/>
          <p:nvPr/>
        </p:nvSpPr>
        <p:spPr>
          <a:xfrm>
            <a:off x="0" y="-1"/>
            <a:ext cx="9144000" cy="707886"/>
          </a:xfrm>
          <a:prstGeom prst="rect">
            <a:avLst/>
          </a:prstGeom>
        </p:spPr>
        <p:txBody>
          <a:bodyPr wrap="square">
            <a:spAutoFit/>
          </a:bodyPr>
          <a:lstStyle/>
          <a:p>
            <a:r>
              <a:rPr lang="tr-TR" altLang="tr-TR" sz="4000" b="1" dirty="0">
                <a:solidFill>
                  <a:srgbClr val="FF0000"/>
                </a:solidFill>
                <a:latin typeface="Times New Roman" panose="02020603050405020304" pitchFamily="18" charset="0"/>
                <a:cs typeface="Times New Roman" panose="02020603050405020304" pitchFamily="18" charset="0"/>
              </a:rPr>
              <a:t>Baca ve Yönetmelik </a:t>
            </a:r>
            <a:r>
              <a:rPr lang="tr-TR" altLang="tr-TR" sz="4000" b="1" dirty="0" smtClean="0">
                <a:solidFill>
                  <a:srgbClr val="FF0000"/>
                </a:solidFill>
                <a:latin typeface="Times New Roman" panose="02020603050405020304" pitchFamily="18" charset="0"/>
                <a:cs typeface="Times New Roman" panose="02020603050405020304" pitchFamily="18" charset="0"/>
              </a:rPr>
              <a:t>Detayları-4</a:t>
            </a:r>
            <a:endParaRPr lang="tr-TR" sz="4000" dirty="0"/>
          </a:p>
        </p:txBody>
      </p:sp>
    </p:spTree>
    <p:extLst>
      <p:ext uri="{BB962C8B-B14F-4D97-AF65-F5344CB8AC3E}">
        <p14:creationId xmlns:p14="http://schemas.microsoft.com/office/powerpoint/2010/main" val="3795369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847166"/>
            <a:ext cx="9144000" cy="2246769"/>
          </a:xfrm>
          <a:prstGeom prst="rect">
            <a:avLst/>
          </a:prstGeom>
        </p:spPr>
        <p:txBody>
          <a:bodyPr wrap="square">
            <a:spAutoFit/>
          </a:bodyPr>
          <a:lstStyle/>
          <a:p>
            <a:pPr marL="457200" indent="-457200" algn="just">
              <a:buFont typeface="Wingdings" panose="05000000000000000000" pitchFamily="2" charset="2"/>
              <a:buChar char="ü"/>
            </a:pPr>
            <a:r>
              <a:rPr lang="tr-TR" sz="2800" dirty="0" smtClean="0">
                <a:latin typeface="Times New Roman" panose="02020603050405020304" pitchFamily="18" charset="0"/>
                <a:cs typeface="Times New Roman" panose="02020603050405020304" pitchFamily="18" charset="0"/>
              </a:rPr>
              <a:t>Yanma </a:t>
            </a:r>
            <a:r>
              <a:rPr lang="tr-TR" sz="2800" dirty="0">
                <a:latin typeface="Times New Roman" panose="02020603050405020304" pitchFamily="18" charset="0"/>
                <a:cs typeface="Times New Roman" panose="02020603050405020304" pitchFamily="18" charset="0"/>
              </a:rPr>
              <a:t>için gerekli dış hava </a:t>
            </a:r>
            <a:r>
              <a:rPr lang="tr-TR" sz="2800" dirty="0" smtClean="0">
                <a:latin typeface="Times New Roman" panose="02020603050405020304" pitchFamily="18" charset="0"/>
                <a:cs typeface="Times New Roman" panose="02020603050405020304" pitchFamily="18" charset="0"/>
              </a:rPr>
              <a:t>sağlanmalıdır.</a:t>
            </a:r>
          </a:p>
          <a:p>
            <a:pPr marL="457200" indent="-457200" algn="just">
              <a:buFont typeface="Wingdings" panose="05000000000000000000" pitchFamily="2" charset="2"/>
              <a:buChar char="ü"/>
            </a:pPr>
            <a:r>
              <a:rPr lang="tr-TR" sz="2800" dirty="0" smtClean="0">
                <a:latin typeface="Times New Roman" panose="02020603050405020304" pitchFamily="18" charset="0"/>
                <a:cs typeface="Times New Roman" panose="02020603050405020304" pitchFamily="18" charset="0"/>
              </a:rPr>
              <a:t>Bacalar </a:t>
            </a:r>
            <a:r>
              <a:rPr lang="tr-TR" sz="2800" dirty="0">
                <a:latin typeface="Times New Roman" panose="02020603050405020304" pitchFamily="18" charset="0"/>
                <a:cs typeface="Times New Roman" panose="02020603050405020304" pitchFamily="18" charset="0"/>
              </a:rPr>
              <a:t>mümkün olduğunca yön değiştirmeyecek şekilde yapılmalı, yön </a:t>
            </a:r>
            <a:r>
              <a:rPr lang="tr-TR" sz="2800" dirty="0" smtClean="0">
                <a:latin typeface="Times New Roman" panose="02020603050405020304" pitchFamily="18" charset="0"/>
                <a:cs typeface="Times New Roman" panose="02020603050405020304" pitchFamily="18" charset="0"/>
              </a:rPr>
              <a:t>değiştirmesinin </a:t>
            </a:r>
            <a:r>
              <a:rPr lang="tr-TR" sz="2800" dirty="0">
                <a:latin typeface="Times New Roman" panose="02020603050405020304" pitchFamily="18" charset="0"/>
                <a:cs typeface="Times New Roman" panose="02020603050405020304" pitchFamily="18" charset="0"/>
              </a:rPr>
              <a:t>zorunlu olması hâlinde yatayla oluşturulan açı 60°’den </a:t>
            </a:r>
            <a:r>
              <a:rPr lang="tr-TR" sz="2800" dirty="0" smtClean="0">
                <a:latin typeface="Times New Roman" panose="02020603050405020304" pitchFamily="18" charset="0"/>
                <a:cs typeface="Times New Roman" panose="02020603050405020304" pitchFamily="18" charset="0"/>
              </a:rPr>
              <a:t>küçük olmamalıdır.</a:t>
            </a:r>
          </a:p>
          <a:p>
            <a:pPr marL="457200" indent="-457200" algn="just">
              <a:buFont typeface="Wingdings" panose="05000000000000000000" pitchFamily="2" charset="2"/>
              <a:buChar char="ü"/>
            </a:pPr>
            <a:r>
              <a:rPr lang="tr-TR" sz="2800" dirty="0" smtClean="0">
                <a:latin typeface="Times New Roman" panose="02020603050405020304" pitchFamily="18" charset="0"/>
                <a:cs typeface="Times New Roman" panose="02020603050405020304" pitchFamily="18" charset="0"/>
              </a:rPr>
              <a:t>Baca </a:t>
            </a:r>
            <a:r>
              <a:rPr lang="tr-TR" sz="2800" dirty="0">
                <a:latin typeface="Times New Roman" panose="02020603050405020304" pitchFamily="18" charset="0"/>
                <a:cs typeface="Times New Roman" panose="02020603050405020304" pitchFamily="18" charset="0"/>
              </a:rPr>
              <a:t>gazı analizleri için uygun delik bırakılmalıdır. </a:t>
            </a:r>
          </a:p>
        </p:txBody>
      </p:sp>
      <p:sp>
        <p:nvSpPr>
          <p:cNvPr id="3" name="Dikdörtgen 2"/>
          <p:cNvSpPr/>
          <p:nvPr/>
        </p:nvSpPr>
        <p:spPr>
          <a:xfrm>
            <a:off x="0" y="-1"/>
            <a:ext cx="9144000" cy="707886"/>
          </a:xfrm>
          <a:prstGeom prst="rect">
            <a:avLst/>
          </a:prstGeom>
        </p:spPr>
        <p:txBody>
          <a:bodyPr wrap="square">
            <a:spAutoFit/>
          </a:bodyPr>
          <a:lstStyle/>
          <a:p>
            <a:r>
              <a:rPr lang="tr-TR" altLang="tr-TR" sz="4000" b="1" dirty="0">
                <a:solidFill>
                  <a:srgbClr val="FF0000"/>
                </a:solidFill>
                <a:latin typeface="Times New Roman" panose="02020603050405020304" pitchFamily="18" charset="0"/>
                <a:cs typeface="Times New Roman" panose="02020603050405020304" pitchFamily="18" charset="0"/>
              </a:rPr>
              <a:t>Baca ve Yönetmelik </a:t>
            </a:r>
            <a:r>
              <a:rPr lang="tr-TR" altLang="tr-TR" sz="4000" b="1" dirty="0" smtClean="0">
                <a:solidFill>
                  <a:srgbClr val="FF0000"/>
                </a:solidFill>
                <a:latin typeface="Times New Roman" panose="02020603050405020304" pitchFamily="18" charset="0"/>
                <a:cs typeface="Times New Roman" panose="02020603050405020304" pitchFamily="18" charset="0"/>
              </a:rPr>
              <a:t>Detayları-5</a:t>
            </a:r>
            <a:endParaRPr lang="tr-TR" sz="4000" dirty="0"/>
          </a:p>
        </p:txBody>
      </p:sp>
    </p:spTree>
    <p:extLst>
      <p:ext uri="{BB962C8B-B14F-4D97-AF65-F5344CB8AC3E}">
        <p14:creationId xmlns:p14="http://schemas.microsoft.com/office/powerpoint/2010/main" val="2677010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116106" y="637143"/>
            <a:ext cx="6089853" cy="5649953"/>
          </a:xfrm>
          <a:prstGeom prst="rect">
            <a:avLst/>
          </a:prstGeom>
        </p:spPr>
      </p:pic>
      <p:sp>
        <p:nvSpPr>
          <p:cNvPr id="3" name="Dikdörtgen 2"/>
          <p:cNvSpPr/>
          <p:nvPr/>
        </p:nvSpPr>
        <p:spPr>
          <a:xfrm>
            <a:off x="0" y="-1"/>
            <a:ext cx="9144000" cy="707886"/>
          </a:xfrm>
          <a:prstGeom prst="rect">
            <a:avLst/>
          </a:prstGeom>
        </p:spPr>
        <p:txBody>
          <a:bodyPr wrap="square">
            <a:spAutoFit/>
          </a:bodyPr>
          <a:lstStyle/>
          <a:p>
            <a:r>
              <a:rPr lang="tr-TR" altLang="tr-TR" sz="4000" b="1" dirty="0">
                <a:solidFill>
                  <a:srgbClr val="FF0000"/>
                </a:solidFill>
                <a:latin typeface="Times New Roman" panose="02020603050405020304" pitchFamily="18" charset="0"/>
                <a:cs typeface="Times New Roman" panose="02020603050405020304" pitchFamily="18" charset="0"/>
              </a:rPr>
              <a:t>Baca ve Yönetmelik </a:t>
            </a:r>
            <a:r>
              <a:rPr lang="tr-TR" altLang="tr-TR" sz="4000" b="1" dirty="0" smtClean="0">
                <a:solidFill>
                  <a:srgbClr val="FF0000"/>
                </a:solidFill>
                <a:latin typeface="Times New Roman" panose="02020603050405020304" pitchFamily="18" charset="0"/>
                <a:cs typeface="Times New Roman" panose="02020603050405020304" pitchFamily="18" charset="0"/>
              </a:rPr>
              <a:t>Detayları-6</a:t>
            </a:r>
            <a:endParaRPr lang="tr-TR" sz="4000" dirty="0"/>
          </a:p>
        </p:txBody>
      </p:sp>
    </p:spTree>
    <p:extLst>
      <p:ext uri="{BB962C8B-B14F-4D97-AF65-F5344CB8AC3E}">
        <p14:creationId xmlns:p14="http://schemas.microsoft.com/office/powerpoint/2010/main" val="3708508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810415"/>
            <a:ext cx="9144000" cy="584775"/>
          </a:xfrm>
          <a:prstGeom prst="rect">
            <a:avLst/>
          </a:prstGeom>
        </p:spPr>
        <p:txBody>
          <a:bodyPr wrap="square">
            <a:spAutoFit/>
          </a:bodyPr>
          <a:lstStyle/>
          <a:p>
            <a:r>
              <a:rPr lang="tr-TR" sz="3200" dirty="0">
                <a:solidFill>
                  <a:srgbClr val="0000FF"/>
                </a:solidFill>
                <a:latin typeface="Times New Roman" panose="02020603050405020304" pitchFamily="18" charset="0"/>
                <a:cs typeface="Times New Roman" panose="02020603050405020304" pitchFamily="18" charset="0"/>
              </a:rPr>
              <a:t>Tek Cihaz Bağlı Ferdi Baca Bağlantı Tipleri </a:t>
            </a:r>
          </a:p>
        </p:txBody>
      </p:sp>
      <p:sp>
        <p:nvSpPr>
          <p:cNvPr id="3" name="Dikdörtgen 2"/>
          <p:cNvSpPr/>
          <p:nvPr/>
        </p:nvSpPr>
        <p:spPr>
          <a:xfrm>
            <a:off x="0" y="-1"/>
            <a:ext cx="9144000" cy="707886"/>
          </a:xfrm>
          <a:prstGeom prst="rect">
            <a:avLst/>
          </a:prstGeom>
        </p:spPr>
        <p:txBody>
          <a:bodyPr wrap="square">
            <a:spAutoFit/>
          </a:bodyPr>
          <a:lstStyle/>
          <a:p>
            <a:r>
              <a:rPr lang="tr-TR" altLang="tr-TR" sz="4000" b="1" dirty="0">
                <a:solidFill>
                  <a:srgbClr val="FF0000"/>
                </a:solidFill>
                <a:latin typeface="Times New Roman" panose="02020603050405020304" pitchFamily="18" charset="0"/>
                <a:cs typeface="Times New Roman" panose="02020603050405020304" pitchFamily="18" charset="0"/>
              </a:rPr>
              <a:t>Baca ve Yönetmelik </a:t>
            </a:r>
            <a:r>
              <a:rPr lang="tr-TR" altLang="tr-TR" sz="4000" b="1" dirty="0" smtClean="0">
                <a:solidFill>
                  <a:srgbClr val="FF0000"/>
                </a:solidFill>
                <a:latin typeface="Times New Roman" panose="02020603050405020304" pitchFamily="18" charset="0"/>
                <a:cs typeface="Times New Roman" panose="02020603050405020304" pitchFamily="18" charset="0"/>
              </a:rPr>
              <a:t>Detayları-7</a:t>
            </a:r>
            <a:endParaRPr lang="tr-TR" sz="4000" dirty="0"/>
          </a:p>
        </p:txBody>
      </p:sp>
      <p:pic>
        <p:nvPicPr>
          <p:cNvPr id="4" name="Resim 3"/>
          <p:cNvPicPr>
            <a:picLocks noChangeAspect="1"/>
          </p:cNvPicPr>
          <p:nvPr/>
        </p:nvPicPr>
        <p:blipFill>
          <a:blip r:embed="rId2"/>
          <a:stretch>
            <a:fillRect/>
          </a:stretch>
        </p:blipFill>
        <p:spPr>
          <a:xfrm>
            <a:off x="484094" y="1395190"/>
            <a:ext cx="8175812" cy="4937616"/>
          </a:xfrm>
          <a:prstGeom prst="rect">
            <a:avLst/>
          </a:prstGeom>
        </p:spPr>
      </p:pic>
    </p:spTree>
    <p:extLst>
      <p:ext uri="{BB962C8B-B14F-4D97-AF65-F5344CB8AC3E}">
        <p14:creationId xmlns:p14="http://schemas.microsoft.com/office/powerpoint/2010/main" val="793146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438572"/>
            <a:ext cx="9144000" cy="2677656"/>
          </a:xfrm>
          <a:prstGeom prst="rect">
            <a:avLst/>
          </a:prstGeom>
        </p:spPr>
        <p:txBody>
          <a:bodyPr wrap="square">
            <a:spAutoFit/>
          </a:bodyPr>
          <a:lstStyle/>
          <a:p>
            <a:r>
              <a:rPr lang="tr-TR" sz="2400" dirty="0" smtClean="0">
                <a:solidFill>
                  <a:srgbClr val="0000FF"/>
                </a:solidFill>
                <a:latin typeface="Times New Roman" panose="02020603050405020304" pitchFamily="18" charset="0"/>
                <a:cs typeface="Times New Roman" panose="02020603050405020304" pitchFamily="18" charset="0"/>
              </a:rPr>
              <a:t>Yanlış </a:t>
            </a:r>
            <a:r>
              <a:rPr lang="tr-TR" sz="2400" dirty="0">
                <a:solidFill>
                  <a:srgbClr val="0000FF"/>
                </a:solidFill>
                <a:latin typeface="Times New Roman" panose="02020603050405020304" pitchFamily="18" charset="0"/>
                <a:cs typeface="Times New Roman" panose="02020603050405020304" pitchFamily="18" charset="0"/>
              </a:rPr>
              <a:t>Baca Bağlantısı Uygulamaları </a:t>
            </a:r>
          </a:p>
          <a:p>
            <a:r>
              <a:rPr lang="tr-TR" sz="2400" dirty="0">
                <a:solidFill>
                  <a:srgbClr val="0000FF"/>
                </a:solidFill>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a </a:t>
            </a:r>
            <a:r>
              <a:rPr lang="tr-TR" sz="2400" dirty="0">
                <a:latin typeface="Times New Roman" panose="02020603050405020304" pitchFamily="18" charset="0"/>
                <a:cs typeface="Times New Roman" panose="02020603050405020304" pitchFamily="18" charset="0"/>
              </a:rPr>
              <a:t>:  Bağlantı borusu ile baca arasında açıklık bırakılmış.</a:t>
            </a:r>
          </a:p>
          <a:p>
            <a:r>
              <a:rPr lang="tr-TR" sz="2400" dirty="0">
                <a:latin typeface="Times New Roman" panose="02020603050405020304" pitchFamily="18" charset="0"/>
                <a:cs typeface="Times New Roman" panose="02020603050405020304" pitchFamily="18" charset="0"/>
              </a:rPr>
              <a:t>b :  Bağlantı borusu ucu baca iç duvarına çok yaklaştırılmış.</a:t>
            </a:r>
          </a:p>
          <a:p>
            <a:r>
              <a:rPr lang="tr-TR" sz="2400" dirty="0">
                <a:latin typeface="Times New Roman" panose="02020603050405020304" pitchFamily="18" charset="0"/>
                <a:cs typeface="Times New Roman" panose="02020603050405020304" pitchFamily="18" charset="0"/>
              </a:rPr>
              <a:t>c :  Bağlantı borusu eğimi ters yönde verilmiş. </a:t>
            </a:r>
          </a:p>
          <a:p>
            <a:r>
              <a:rPr lang="tr-TR" sz="2400" dirty="0">
                <a:latin typeface="Times New Roman" panose="02020603050405020304" pitchFamily="18" charset="0"/>
                <a:cs typeface="Times New Roman" panose="02020603050405020304" pitchFamily="18" charset="0"/>
              </a:rPr>
              <a:t>d :  Hızlandırma parçası kullanılmamış.</a:t>
            </a:r>
          </a:p>
          <a:p>
            <a:r>
              <a:rPr lang="tr-TR" sz="2400" dirty="0">
                <a:latin typeface="Times New Roman" panose="02020603050405020304" pitchFamily="18" charset="0"/>
                <a:cs typeface="Times New Roman" panose="02020603050405020304" pitchFamily="18" charset="0"/>
              </a:rPr>
              <a:t>e :  İki adet bacalı cihaz aynı eksende karşılıklı olarak bağlanmış.</a:t>
            </a:r>
          </a:p>
          <a:p>
            <a:r>
              <a:rPr lang="tr-TR" sz="2400" dirty="0">
                <a:latin typeface="Times New Roman" panose="02020603050405020304" pitchFamily="18" charset="0"/>
                <a:cs typeface="Times New Roman" panose="02020603050405020304" pitchFamily="18" charset="0"/>
              </a:rPr>
              <a:t>f :  Baca bağlantısı tavandan geçirilerek yapılmış </a:t>
            </a:r>
          </a:p>
        </p:txBody>
      </p:sp>
      <p:sp>
        <p:nvSpPr>
          <p:cNvPr id="3" name="Dikdörtgen 2"/>
          <p:cNvSpPr/>
          <p:nvPr/>
        </p:nvSpPr>
        <p:spPr>
          <a:xfrm>
            <a:off x="0" y="-1"/>
            <a:ext cx="9144000" cy="615553"/>
          </a:xfrm>
          <a:prstGeom prst="rect">
            <a:avLst/>
          </a:prstGeom>
        </p:spPr>
        <p:txBody>
          <a:bodyPr wrap="square" lIns="252000" tIns="0" bIns="0">
            <a:spAutoFit/>
          </a:bodyPr>
          <a:lstStyle/>
          <a:p>
            <a:r>
              <a:rPr lang="tr-TR" altLang="tr-TR" sz="4000" b="1" dirty="0">
                <a:solidFill>
                  <a:srgbClr val="FF0000"/>
                </a:solidFill>
                <a:latin typeface="Times New Roman" panose="02020603050405020304" pitchFamily="18" charset="0"/>
                <a:cs typeface="Times New Roman" panose="02020603050405020304" pitchFamily="18" charset="0"/>
              </a:rPr>
              <a:t>Baca ve Yönetmelik </a:t>
            </a:r>
            <a:r>
              <a:rPr lang="tr-TR" altLang="tr-TR" sz="4000" b="1" dirty="0" smtClean="0">
                <a:solidFill>
                  <a:srgbClr val="FF0000"/>
                </a:solidFill>
                <a:latin typeface="Times New Roman" panose="02020603050405020304" pitchFamily="18" charset="0"/>
                <a:cs typeface="Times New Roman" panose="02020603050405020304" pitchFamily="18" charset="0"/>
              </a:rPr>
              <a:t>Detayları-8</a:t>
            </a:r>
            <a:endParaRPr lang="tr-TR" sz="4000" dirty="0"/>
          </a:p>
        </p:txBody>
      </p:sp>
      <p:pic>
        <p:nvPicPr>
          <p:cNvPr id="4" name="Resim 3"/>
          <p:cNvPicPr>
            <a:picLocks noChangeAspect="1"/>
          </p:cNvPicPr>
          <p:nvPr/>
        </p:nvPicPr>
        <p:blipFill>
          <a:blip r:embed="rId2"/>
          <a:stretch>
            <a:fillRect/>
          </a:stretch>
        </p:blipFill>
        <p:spPr>
          <a:xfrm>
            <a:off x="1116106" y="3013638"/>
            <a:ext cx="6090352" cy="3276813"/>
          </a:xfrm>
          <a:prstGeom prst="rect">
            <a:avLst/>
          </a:prstGeom>
        </p:spPr>
      </p:pic>
    </p:spTree>
    <p:extLst>
      <p:ext uri="{BB962C8B-B14F-4D97-AF65-F5344CB8AC3E}">
        <p14:creationId xmlns:p14="http://schemas.microsoft.com/office/powerpoint/2010/main" val="915556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0" y="1128448"/>
            <a:ext cx="3402106" cy="5075273"/>
          </a:xfrm>
          <a:prstGeom prst="rect">
            <a:avLst/>
          </a:prstGeom>
        </p:spPr>
      </p:pic>
      <p:pic>
        <p:nvPicPr>
          <p:cNvPr id="3" name="Resim 2"/>
          <p:cNvPicPr>
            <a:picLocks noChangeAspect="1"/>
          </p:cNvPicPr>
          <p:nvPr/>
        </p:nvPicPr>
        <p:blipFill>
          <a:blip r:embed="rId3"/>
          <a:stretch>
            <a:fillRect/>
          </a:stretch>
        </p:blipFill>
        <p:spPr>
          <a:xfrm>
            <a:off x="3525925" y="1990166"/>
            <a:ext cx="5618076" cy="4213556"/>
          </a:xfrm>
          <a:prstGeom prst="rect">
            <a:avLst/>
          </a:prstGeom>
        </p:spPr>
      </p:pic>
      <p:sp>
        <p:nvSpPr>
          <p:cNvPr id="4" name="Dikdörtgen 3"/>
          <p:cNvSpPr/>
          <p:nvPr/>
        </p:nvSpPr>
        <p:spPr>
          <a:xfrm>
            <a:off x="0" y="-1"/>
            <a:ext cx="9144000" cy="615553"/>
          </a:xfrm>
          <a:prstGeom prst="rect">
            <a:avLst/>
          </a:prstGeom>
        </p:spPr>
        <p:txBody>
          <a:bodyPr wrap="square" lIns="252000" tIns="0" bIns="0">
            <a:spAutoFit/>
          </a:bodyPr>
          <a:lstStyle/>
          <a:p>
            <a:r>
              <a:rPr lang="tr-TR" altLang="tr-TR" sz="4000" b="1" dirty="0">
                <a:solidFill>
                  <a:srgbClr val="FF0000"/>
                </a:solidFill>
                <a:latin typeface="Times New Roman" panose="02020603050405020304" pitchFamily="18" charset="0"/>
                <a:cs typeface="Times New Roman" panose="02020603050405020304" pitchFamily="18" charset="0"/>
              </a:rPr>
              <a:t>Baca ve Yönetmelik </a:t>
            </a:r>
            <a:r>
              <a:rPr lang="tr-TR" altLang="tr-TR" sz="4000" b="1" dirty="0" smtClean="0">
                <a:solidFill>
                  <a:srgbClr val="FF0000"/>
                </a:solidFill>
                <a:latin typeface="Times New Roman" panose="02020603050405020304" pitchFamily="18" charset="0"/>
                <a:cs typeface="Times New Roman" panose="02020603050405020304" pitchFamily="18" charset="0"/>
              </a:rPr>
              <a:t>Detayları-9</a:t>
            </a:r>
            <a:endParaRPr lang="tr-TR" sz="4000" dirty="0"/>
          </a:p>
        </p:txBody>
      </p:sp>
    </p:spTree>
    <p:extLst>
      <p:ext uri="{BB962C8B-B14F-4D97-AF65-F5344CB8AC3E}">
        <p14:creationId xmlns:p14="http://schemas.microsoft.com/office/powerpoint/2010/main" val="2800338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 y="615552"/>
            <a:ext cx="9144001" cy="3046988"/>
          </a:xfrm>
          <a:prstGeom prst="rect">
            <a:avLst/>
          </a:prstGeom>
        </p:spPr>
        <p:txBody>
          <a:bodyPr wrap="square">
            <a:spAutoFit/>
          </a:bodyPr>
          <a:lstStyle/>
          <a:p>
            <a:r>
              <a:rPr lang="tr-TR" sz="2400" dirty="0">
                <a:solidFill>
                  <a:srgbClr val="0000FF"/>
                </a:solidFill>
                <a:latin typeface="Times New Roman" panose="02020603050405020304" pitchFamily="18" charset="0"/>
                <a:cs typeface="Times New Roman" panose="02020603050405020304" pitchFamily="18" charset="0"/>
              </a:rPr>
              <a:t>Baca Çıkış Ölçüleri </a:t>
            </a:r>
          </a:p>
          <a:p>
            <a:pPr marL="342900" indent="-342900">
              <a:buFont typeface="Wingdings" panose="05000000000000000000" pitchFamily="2" charset="2"/>
              <a:buChar char="ü"/>
            </a:pPr>
            <a:r>
              <a:rPr lang="tr-TR" sz="2400" dirty="0" smtClean="0">
                <a:latin typeface="Times New Roman" panose="02020603050405020304" pitchFamily="18" charset="0"/>
                <a:cs typeface="Times New Roman" panose="02020603050405020304" pitchFamily="18" charset="0"/>
              </a:rPr>
              <a:t>20</a:t>
            </a:r>
            <a:r>
              <a:rPr lang="tr-TR" sz="2400" dirty="0">
                <a:latin typeface="Times New Roman" panose="02020603050405020304" pitchFamily="18" charset="0"/>
                <a:cs typeface="Times New Roman" panose="02020603050405020304" pitchFamily="18" charset="0"/>
              </a:rPr>
              <a:t>° den az eğimli çatılarda:</a:t>
            </a:r>
          </a:p>
          <a:p>
            <a:pPr marL="800100" lvl="1" indent="-342900">
              <a:buFont typeface="Wingdings" panose="05000000000000000000" pitchFamily="2" charset="2"/>
              <a:buChar char="v"/>
            </a:pPr>
            <a:r>
              <a:rPr lang="tr-TR" sz="2400" dirty="0" smtClean="0">
                <a:latin typeface="Times New Roman" panose="02020603050405020304" pitchFamily="18" charset="0"/>
                <a:cs typeface="Times New Roman" panose="02020603050405020304" pitchFamily="18" charset="0"/>
              </a:rPr>
              <a:t>Baca </a:t>
            </a:r>
            <a:r>
              <a:rPr lang="tr-TR" sz="2400" dirty="0">
                <a:latin typeface="Times New Roman" panose="02020603050405020304" pitchFamily="18" charset="0"/>
                <a:cs typeface="Times New Roman" panose="02020603050405020304" pitchFamily="18" charset="0"/>
              </a:rPr>
              <a:t>ekseni, çatı mahyasına yakın </a:t>
            </a:r>
            <a:r>
              <a:rPr lang="tr-TR" sz="2400" dirty="0" smtClean="0">
                <a:latin typeface="Times New Roman" panose="02020603050405020304" pitchFamily="18" charset="0"/>
                <a:cs typeface="Times New Roman" panose="02020603050405020304" pitchFamily="18" charset="0"/>
              </a:rPr>
              <a:t>olmalıdır.</a:t>
            </a:r>
          </a:p>
          <a:p>
            <a:pPr marL="800100" lvl="1" indent="-342900">
              <a:buFont typeface="Wingdings" panose="05000000000000000000" pitchFamily="2" charset="2"/>
              <a:buChar char="v"/>
            </a:pPr>
            <a:r>
              <a:rPr lang="tr-TR" sz="2400" dirty="0" smtClean="0">
                <a:latin typeface="Times New Roman" panose="02020603050405020304" pitchFamily="18" charset="0"/>
                <a:cs typeface="Times New Roman" panose="02020603050405020304" pitchFamily="18" charset="0"/>
              </a:rPr>
              <a:t>Baca </a:t>
            </a:r>
            <a:r>
              <a:rPr lang="tr-TR" sz="2400" dirty="0">
                <a:latin typeface="Times New Roman" panose="02020603050405020304" pitchFamily="18" charset="0"/>
                <a:cs typeface="Times New Roman" panose="02020603050405020304" pitchFamily="18" charset="0"/>
              </a:rPr>
              <a:t>ağzı ile çatı mahyası arasındaki yükseklik farkı en az 1 m olmalıdır.</a:t>
            </a:r>
          </a:p>
          <a:p>
            <a:pPr marL="342900" indent="-342900">
              <a:buFont typeface="Wingdings" panose="05000000000000000000" pitchFamily="2" charset="2"/>
              <a:buChar char="ü"/>
            </a:pPr>
            <a:r>
              <a:rPr lang="tr-TR" sz="2400" dirty="0" smtClean="0">
                <a:latin typeface="Times New Roman" panose="02020603050405020304" pitchFamily="18" charset="0"/>
                <a:cs typeface="Times New Roman" panose="02020603050405020304" pitchFamily="18" charset="0"/>
              </a:rPr>
              <a:t>20</a:t>
            </a:r>
            <a:r>
              <a:rPr lang="tr-TR" sz="2400" dirty="0">
                <a:latin typeface="Times New Roman" panose="02020603050405020304" pitchFamily="18" charset="0"/>
                <a:cs typeface="Times New Roman" panose="02020603050405020304" pitchFamily="18" charset="0"/>
              </a:rPr>
              <a:t>° den fazla eğimli çatılarda:</a:t>
            </a:r>
          </a:p>
          <a:p>
            <a:pPr marL="800100" lvl="1" indent="-342900">
              <a:buFont typeface="Wingdings" panose="05000000000000000000" pitchFamily="2" charset="2"/>
              <a:buChar char="v"/>
            </a:pPr>
            <a:r>
              <a:rPr lang="tr-TR" sz="2400" dirty="0" smtClean="0">
                <a:latin typeface="Times New Roman" panose="02020603050405020304" pitchFamily="18" charset="0"/>
                <a:cs typeface="Times New Roman" panose="02020603050405020304" pitchFamily="18" charset="0"/>
              </a:rPr>
              <a:t>Baca </a:t>
            </a:r>
            <a:r>
              <a:rPr lang="tr-TR" sz="2400" dirty="0">
                <a:latin typeface="Times New Roman" panose="02020603050405020304" pitchFamily="18" charset="0"/>
                <a:cs typeface="Times New Roman" panose="02020603050405020304" pitchFamily="18" charset="0"/>
              </a:rPr>
              <a:t>ağzı ile çatı mahyası arasındaki yükseklik farkı en az 0,8 m olmalıdır. </a:t>
            </a:r>
          </a:p>
        </p:txBody>
      </p:sp>
      <p:sp>
        <p:nvSpPr>
          <p:cNvPr id="3" name="Dikdörtgen 2"/>
          <p:cNvSpPr/>
          <p:nvPr/>
        </p:nvSpPr>
        <p:spPr>
          <a:xfrm>
            <a:off x="0" y="-1"/>
            <a:ext cx="9144000" cy="615553"/>
          </a:xfrm>
          <a:prstGeom prst="rect">
            <a:avLst/>
          </a:prstGeom>
        </p:spPr>
        <p:txBody>
          <a:bodyPr wrap="square" lIns="252000" tIns="0" bIns="0">
            <a:spAutoFit/>
          </a:bodyPr>
          <a:lstStyle/>
          <a:p>
            <a:r>
              <a:rPr lang="tr-TR" altLang="tr-TR" sz="4000" b="1" dirty="0">
                <a:solidFill>
                  <a:srgbClr val="FF0000"/>
                </a:solidFill>
                <a:latin typeface="Times New Roman" panose="02020603050405020304" pitchFamily="18" charset="0"/>
                <a:cs typeface="Times New Roman" panose="02020603050405020304" pitchFamily="18" charset="0"/>
              </a:rPr>
              <a:t>Baca ve Yönetmelik </a:t>
            </a:r>
            <a:r>
              <a:rPr lang="tr-TR" altLang="tr-TR" sz="4000" b="1" dirty="0" smtClean="0">
                <a:solidFill>
                  <a:srgbClr val="FF0000"/>
                </a:solidFill>
                <a:latin typeface="Times New Roman" panose="02020603050405020304" pitchFamily="18" charset="0"/>
                <a:cs typeface="Times New Roman" panose="02020603050405020304" pitchFamily="18" charset="0"/>
              </a:rPr>
              <a:t>Detayları-10</a:t>
            </a:r>
            <a:endParaRPr lang="tr-TR" sz="4000" dirty="0"/>
          </a:p>
        </p:txBody>
      </p:sp>
      <p:pic>
        <p:nvPicPr>
          <p:cNvPr id="4" name="Resim 3"/>
          <p:cNvPicPr>
            <a:picLocks noChangeAspect="1"/>
          </p:cNvPicPr>
          <p:nvPr/>
        </p:nvPicPr>
        <p:blipFill>
          <a:blip r:embed="rId2"/>
          <a:stretch>
            <a:fillRect/>
          </a:stretch>
        </p:blipFill>
        <p:spPr>
          <a:xfrm>
            <a:off x="98253" y="3496235"/>
            <a:ext cx="8947492" cy="2759070"/>
          </a:xfrm>
          <a:prstGeom prst="rect">
            <a:avLst/>
          </a:prstGeom>
        </p:spPr>
      </p:pic>
    </p:spTree>
    <p:extLst>
      <p:ext uri="{BB962C8B-B14F-4D97-AF65-F5344CB8AC3E}">
        <p14:creationId xmlns:p14="http://schemas.microsoft.com/office/powerpoint/2010/main" val="3824404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615552"/>
            <a:ext cx="9144000" cy="1569660"/>
          </a:xfrm>
          <a:prstGeom prst="rect">
            <a:avLst/>
          </a:prstGeom>
        </p:spPr>
        <p:txBody>
          <a:bodyPr wrap="square">
            <a:spAutoFit/>
          </a:bodyPr>
          <a:lstStyle/>
          <a:p>
            <a:pPr algn="just"/>
            <a:r>
              <a:rPr lang="tr-TR" sz="2400" dirty="0">
                <a:solidFill>
                  <a:srgbClr val="0000FF"/>
                </a:solidFill>
                <a:latin typeface="Times New Roman" panose="02020603050405020304" pitchFamily="18" charset="0"/>
                <a:cs typeface="Times New Roman" panose="02020603050405020304" pitchFamily="18" charset="0"/>
              </a:rPr>
              <a:t>Baca Bakımı ve Temizlenmesi </a:t>
            </a:r>
          </a:p>
          <a:p>
            <a:pPr marL="342900" indent="-342900" algn="just">
              <a:buFont typeface="Wingdings" panose="05000000000000000000" pitchFamily="2" charset="2"/>
              <a:buChar char="v"/>
            </a:pPr>
            <a:r>
              <a:rPr lang="tr-TR" sz="2400" dirty="0" smtClean="0">
                <a:latin typeface="Times New Roman" panose="02020603050405020304" pitchFamily="18" charset="0"/>
                <a:cs typeface="Times New Roman" panose="02020603050405020304" pitchFamily="18" charset="0"/>
              </a:rPr>
              <a:t>Bacaların </a:t>
            </a:r>
            <a:r>
              <a:rPr lang="tr-TR" sz="2400" dirty="0">
                <a:latin typeface="Times New Roman" panose="02020603050405020304" pitchFamily="18" charset="0"/>
                <a:cs typeface="Times New Roman" panose="02020603050405020304" pitchFamily="18" charset="0"/>
              </a:rPr>
              <a:t>sağlıklı bir şekilde çalışması için temizlenmeleri şarttır. Temizleme </a:t>
            </a:r>
            <a:r>
              <a:rPr lang="tr-TR" sz="2400" dirty="0" smtClean="0">
                <a:latin typeface="Times New Roman" panose="02020603050405020304" pitchFamily="18" charset="0"/>
                <a:cs typeface="Times New Roman" panose="02020603050405020304" pitchFamily="18" charset="0"/>
              </a:rPr>
              <a:t>yapılmaz </a:t>
            </a:r>
            <a:r>
              <a:rPr lang="tr-TR" sz="2400" dirty="0">
                <a:latin typeface="Times New Roman" panose="02020603050405020304" pitchFamily="18" charset="0"/>
                <a:cs typeface="Times New Roman" panose="02020603050405020304" pitchFamily="18" charset="0"/>
              </a:rPr>
              <a:t>ise bacada biriken kurumlar bacanın tıkanıp yeterli çekişi yapmamasına ve </a:t>
            </a:r>
            <a:r>
              <a:rPr lang="tr-TR" sz="2400" dirty="0" smtClean="0">
                <a:latin typeface="Times New Roman" panose="02020603050405020304" pitchFamily="18" charset="0"/>
                <a:cs typeface="Times New Roman" panose="02020603050405020304" pitchFamily="18" charset="0"/>
              </a:rPr>
              <a:t>baca yangınlarına </a:t>
            </a:r>
            <a:r>
              <a:rPr lang="tr-TR" sz="2400" dirty="0">
                <a:latin typeface="Times New Roman" panose="02020603050405020304" pitchFamily="18" charset="0"/>
                <a:cs typeface="Times New Roman" panose="02020603050405020304" pitchFamily="18" charset="0"/>
              </a:rPr>
              <a:t>sebebiyet verir. </a:t>
            </a:r>
            <a:r>
              <a:rPr lang="tr-TR" sz="2400" dirty="0" smtClean="0">
                <a:latin typeface="Times New Roman" panose="02020603050405020304" pitchFamily="18" charset="0"/>
                <a:cs typeface="Times New Roman" panose="02020603050405020304" pitchFamily="18" charset="0"/>
              </a:rPr>
              <a:t> </a:t>
            </a:r>
            <a:endParaRPr lang="tr-TR" sz="2400" dirty="0">
              <a:latin typeface="Times New Roman" panose="02020603050405020304" pitchFamily="18" charset="0"/>
              <a:cs typeface="Times New Roman" panose="02020603050405020304" pitchFamily="18" charset="0"/>
            </a:endParaRPr>
          </a:p>
        </p:txBody>
      </p:sp>
      <p:sp>
        <p:nvSpPr>
          <p:cNvPr id="3" name="Dikdörtgen 2"/>
          <p:cNvSpPr/>
          <p:nvPr/>
        </p:nvSpPr>
        <p:spPr>
          <a:xfrm>
            <a:off x="0" y="-1"/>
            <a:ext cx="9144000" cy="615553"/>
          </a:xfrm>
          <a:prstGeom prst="rect">
            <a:avLst/>
          </a:prstGeom>
        </p:spPr>
        <p:txBody>
          <a:bodyPr wrap="square" lIns="252000" tIns="0" bIns="0">
            <a:spAutoFit/>
          </a:bodyPr>
          <a:lstStyle/>
          <a:p>
            <a:r>
              <a:rPr lang="tr-TR" altLang="tr-TR" sz="4000" b="1" dirty="0">
                <a:solidFill>
                  <a:srgbClr val="FF0000"/>
                </a:solidFill>
                <a:latin typeface="Times New Roman" panose="02020603050405020304" pitchFamily="18" charset="0"/>
                <a:cs typeface="Times New Roman" panose="02020603050405020304" pitchFamily="18" charset="0"/>
              </a:rPr>
              <a:t>Baca ve Yönetmelik </a:t>
            </a:r>
            <a:r>
              <a:rPr lang="tr-TR" altLang="tr-TR" sz="4000" b="1" dirty="0" smtClean="0">
                <a:solidFill>
                  <a:srgbClr val="FF0000"/>
                </a:solidFill>
                <a:latin typeface="Times New Roman" panose="02020603050405020304" pitchFamily="18" charset="0"/>
                <a:cs typeface="Times New Roman" panose="02020603050405020304" pitchFamily="18" charset="0"/>
              </a:rPr>
              <a:t>Detayları-11</a:t>
            </a:r>
            <a:endParaRPr lang="tr-TR" sz="4000" dirty="0"/>
          </a:p>
        </p:txBody>
      </p:sp>
      <p:pic>
        <p:nvPicPr>
          <p:cNvPr id="4" name="Resim 3"/>
          <p:cNvPicPr>
            <a:picLocks noChangeAspect="1"/>
          </p:cNvPicPr>
          <p:nvPr/>
        </p:nvPicPr>
        <p:blipFill>
          <a:blip r:embed="rId2"/>
          <a:stretch>
            <a:fillRect/>
          </a:stretch>
        </p:blipFill>
        <p:spPr>
          <a:xfrm>
            <a:off x="2440904" y="2281801"/>
            <a:ext cx="4262191" cy="2294398"/>
          </a:xfrm>
          <a:prstGeom prst="rect">
            <a:avLst/>
          </a:prstGeom>
        </p:spPr>
      </p:pic>
    </p:spTree>
    <p:extLst>
      <p:ext uri="{BB962C8B-B14F-4D97-AF65-F5344CB8AC3E}">
        <p14:creationId xmlns:p14="http://schemas.microsoft.com/office/powerpoint/2010/main" val="3313160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615552"/>
            <a:ext cx="9144000" cy="3323987"/>
          </a:xfrm>
          <a:prstGeom prst="rect">
            <a:avLst/>
          </a:prstGeom>
        </p:spPr>
        <p:txBody>
          <a:bodyPr wrap="square">
            <a:spAutoFit/>
          </a:bodyPr>
          <a:lstStyle/>
          <a:p>
            <a:pPr algn="just"/>
            <a:r>
              <a:rPr lang="tr-TR" sz="2400" dirty="0">
                <a:solidFill>
                  <a:srgbClr val="0000FF"/>
                </a:solidFill>
                <a:latin typeface="Times New Roman" panose="02020603050405020304" pitchFamily="18" charset="0"/>
                <a:cs typeface="Times New Roman" panose="02020603050405020304" pitchFamily="18" charset="0"/>
              </a:rPr>
              <a:t>Temizleme işlemini gerçekleştirecek personel gerekli eğitimleri almış sertifikalı </a:t>
            </a:r>
            <a:r>
              <a:rPr lang="tr-TR" sz="2400" dirty="0" smtClean="0">
                <a:solidFill>
                  <a:srgbClr val="0000FF"/>
                </a:solidFill>
                <a:latin typeface="Times New Roman" panose="02020603050405020304" pitchFamily="18" charset="0"/>
                <a:cs typeface="Times New Roman" panose="02020603050405020304" pitchFamily="18" charset="0"/>
              </a:rPr>
              <a:t>ve tam </a:t>
            </a:r>
            <a:r>
              <a:rPr lang="tr-TR" sz="2400" dirty="0">
                <a:solidFill>
                  <a:srgbClr val="0000FF"/>
                </a:solidFill>
                <a:latin typeface="Times New Roman" panose="02020603050405020304" pitchFamily="18" charset="0"/>
                <a:cs typeface="Times New Roman" panose="02020603050405020304" pitchFamily="18" charset="0"/>
              </a:rPr>
              <a:t>teçhizatlı olmalıdır. </a:t>
            </a:r>
          </a:p>
          <a:p>
            <a:pPr algn="just"/>
            <a:endParaRPr lang="tr-TR" sz="2400" dirty="0" smtClean="0">
              <a:latin typeface="Times New Roman" panose="02020603050405020304" pitchFamily="18" charset="0"/>
              <a:cs typeface="Times New Roman" panose="02020603050405020304" pitchFamily="18" charset="0"/>
            </a:endParaRPr>
          </a:p>
          <a:p>
            <a:pPr algn="just"/>
            <a:r>
              <a:rPr lang="tr-TR" sz="2400" dirty="0" smtClean="0">
                <a:latin typeface="Times New Roman" panose="02020603050405020304" pitchFamily="18" charset="0"/>
                <a:cs typeface="Times New Roman" panose="02020603050405020304" pitchFamily="18" charset="0"/>
              </a:rPr>
              <a:t>Temizlik </a:t>
            </a:r>
            <a:r>
              <a:rPr lang="tr-TR" sz="2400" dirty="0">
                <a:latin typeface="Times New Roman" panose="02020603050405020304" pitchFamily="18" charset="0"/>
                <a:cs typeface="Times New Roman" panose="02020603050405020304" pitchFamily="18" charset="0"/>
              </a:rPr>
              <a:t>dönemleri; </a:t>
            </a:r>
          </a:p>
          <a:p>
            <a:pPr marL="800100" lvl="1" indent="-342900" algn="just">
              <a:buFont typeface="Wingdings" panose="05000000000000000000" pitchFamily="2" charset="2"/>
              <a:buChar char="v"/>
            </a:pPr>
            <a:r>
              <a:rPr lang="tr-TR" sz="2400" dirty="0" smtClean="0">
                <a:latin typeface="Times New Roman" panose="02020603050405020304" pitchFamily="18" charset="0"/>
                <a:cs typeface="Times New Roman" panose="02020603050405020304" pitchFamily="18" charset="0"/>
              </a:rPr>
              <a:t>Katı </a:t>
            </a:r>
            <a:r>
              <a:rPr lang="tr-TR" sz="2400" dirty="0">
                <a:latin typeface="Times New Roman" panose="02020603050405020304" pitchFamily="18" charset="0"/>
                <a:cs typeface="Times New Roman" panose="02020603050405020304" pitchFamily="18" charset="0"/>
              </a:rPr>
              <a:t>yakıtlı sistem bacaları ……. Yılda 2 </a:t>
            </a:r>
            <a:r>
              <a:rPr lang="tr-TR" sz="2400" dirty="0" smtClean="0">
                <a:latin typeface="Times New Roman" panose="02020603050405020304" pitchFamily="18" charset="0"/>
                <a:cs typeface="Times New Roman" panose="02020603050405020304" pitchFamily="18" charset="0"/>
              </a:rPr>
              <a:t>kez</a:t>
            </a:r>
          </a:p>
          <a:p>
            <a:pPr marL="800100" lvl="1" indent="-342900" algn="just">
              <a:buFont typeface="Wingdings" panose="05000000000000000000" pitchFamily="2" charset="2"/>
              <a:buChar char="v"/>
            </a:pPr>
            <a:r>
              <a:rPr lang="tr-TR" sz="2400" dirty="0" smtClean="0">
                <a:latin typeface="Times New Roman" panose="02020603050405020304" pitchFamily="18" charset="0"/>
                <a:cs typeface="Times New Roman" panose="02020603050405020304" pitchFamily="18" charset="0"/>
              </a:rPr>
              <a:t>Sıvı </a:t>
            </a:r>
            <a:r>
              <a:rPr lang="tr-TR" sz="2400" dirty="0">
                <a:latin typeface="Times New Roman" panose="02020603050405020304" pitchFamily="18" charset="0"/>
                <a:cs typeface="Times New Roman" panose="02020603050405020304" pitchFamily="18" charset="0"/>
              </a:rPr>
              <a:t>yakıtlı sistem bacaları………Yılda 1 </a:t>
            </a:r>
            <a:r>
              <a:rPr lang="tr-TR" sz="2400" dirty="0" smtClean="0">
                <a:latin typeface="Times New Roman" panose="02020603050405020304" pitchFamily="18" charset="0"/>
                <a:cs typeface="Times New Roman" panose="02020603050405020304" pitchFamily="18" charset="0"/>
              </a:rPr>
              <a:t>kez</a:t>
            </a:r>
          </a:p>
          <a:p>
            <a:pPr marL="800100" lvl="1" indent="-342900" algn="just">
              <a:buFont typeface="Wingdings" panose="05000000000000000000" pitchFamily="2" charset="2"/>
              <a:buChar char="v"/>
            </a:pPr>
            <a:r>
              <a:rPr lang="tr-TR" sz="2400" dirty="0" smtClean="0">
                <a:latin typeface="Times New Roman" panose="02020603050405020304" pitchFamily="18" charset="0"/>
                <a:cs typeface="Times New Roman" panose="02020603050405020304" pitchFamily="18" charset="0"/>
              </a:rPr>
              <a:t>Gaz </a:t>
            </a:r>
            <a:r>
              <a:rPr lang="tr-TR" sz="2400" dirty="0">
                <a:latin typeface="Times New Roman" panose="02020603050405020304" pitchFamily="18" charset="0"/>
                <a:cs typeface="Times New Roman" panose="02020603050405020304" pitchFamily="18" charset="0"/>
              </a:rPr>
              <a:t>yakıtlı sistem bacaları………Yılda 2 </a:t>
            </a:r>
            <a:r>
              <a:rPr lang="tr-TR" sz="2400" dirty="0" smtClean="0">
                <a:latin typeface="Times New Roman" panose="02020603050405020304" pitchFamily="18" charset="0"/>
                <a:cs typeface="Times New Roman" panose="02020603050405020304" pitchFamily="18" charset="0"/>
              </a:rPr>
              <a:t>kez</a:t>
            </a:r>
          </a:p>
          <a:p>
            <a:pPr marL="800100" lvl="1" indent="-342900" algn="just">
              <a:buFont typeface="Wingdings" panose="05000000000000000000" pitchFamily="2" charset="2"/>
              <a:buChar char="v"/>
            </a:pPr>
            <a:r>
              <a:rPr lang="tr-TR" sz="2400" dirty="0" smtClean="0">
                <a:latin typeface="Times New Roman" panose="02020603050405020304" pitchFamily="18" charset="0"/>
                <a:cs typeface="Times New Roman" panose="02020603050405020304" pitchFamily="18" charset="0"/>
              </a:rPr>
              <a:t>Sürekli </a:t>
            </a:r>
            <a:r>
              <a:rPr lang="tr-TR" sz="2400" dirty="0">
                <a:latin typeface="Times New Roman" panose="02020603050405020304" pitchFamily="18" charset="0"/>
                <a:cs typeface="Times New Roman" panose="02020603050405020304" pitchFamily="18" charset="0"/>
              </a:rPr>
              <a:t>çalışan sistem bacaları…..Yılda 4 kez</a:t>
            </a:r>
          </a:p>
          <a:p>
            <a:endParaRPr lang="tr-TR" dirty="0"/>
          </a:p>
        </p:txBody>
      </p:sp>
      <p:sp>
        <p:nvSpPr>
          <p:cNvPr id="3" name="Dikdörtgen 2"/>
          <p:cNvSpPr/>
          <p:nvPr/>
        </p:nvSpPr>
        <p:spPr>
          <a:xfrm>
            <a:off x="0" y="-1"/>
            <a:ext cx="9144000" cy="615553"/>
          </a:xfrm>
          <a:prstGeom prst="rect">
            <a:avLst/>
          </a:prstGeom>
        </p:spPr>
        <p:txBody>
          <a:bodyPr wrap="square" lIns="252000" tIns="0" bIns="0">
            <a:spAutoFit/>
          </a:bodyPr>
          <a:lstStyle/>
          <a:p>
            <a:r>
              <a:rPr lang="tr-TR" altLang="tr-TR" sz="4000" b="1" dirty="0">
                <a:solidFill>
                  <a:srgbClr val="FF0000"/>
                </a:solidFill>
                <a:latin typeface="Times New Roman" panose="02020603050405020304" pitchFamily="18" charset="0"/>
                <a:cs typeface="Times New Roman" panose="02020603050405020304" pitchFamily="18" charset="0"/>
              </a:rPr>
              <a:t>Baca ve Yönetmelik </a:t>
            </a:r>
            <a:r>
              <a:rPr lang="tr-TR" altLang="tr-TR" sz="4000" b="1" dirty="0" smtClean="0">
                <a:solidFill>
                  <a:srgbClr val="FF0000"/>
                </a:solidFill>
                <a:latin typeface="Times New Roman" panose="02020603050405020304" pitchFamily="18" charset="0"/>
                <a:cs typeface="Times New Roman" panose="02020603050405020304" pitchFamily="18" charset="0"/>
              </a:rPr>
              <a:t>Detayları-12</a:t>
            </a:r>
            <a:endParaRPr lang="tr-TR" sz="4000" dirty="0"/>
          </a:p>
        </p:txBody>
      </p:sp>
    </p:spTree>
    <p:extLst>
      <p:ext uri="{BB962C8B-B14F-4D97-AF65-F5344CB8AC3E}">
        <p14:creationId xmlns:p14="http://schemas.microsoft.com/office/powerpoint/2010/main" val="333084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4 İçerik Yer Tutucusu"/>
          <p:cNvSpPr txBox="1">
            <a:spLocks/>
          </p:cNvSpPr>
          <p:nvPr/>
        </p:nvSpPr>
        <p:spPr bwMode="auto">
          <a:xfrm>
            <a:off x="0" y="0"/>
            <a:ext cx="8978900" cy="6065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ts val="600"/>
              </a:spcBef>
              <a:buFont typeface="Arial" panose="020B0604020202020204" pitchFamily="34" charset="0"/>
              <a:buNone/>
            </a:pPr>
            <a:r>
              <a:rPr lang="tr-TR" altLang="tr-TR" dirty="0">
                <a:latin typeface="Times New Roman" panose="02020603050405020304" pitchFamily="18" charset="0"/>
                <a:cs typeface="Times New Roman" panose="02020603050405020304" pitchFamily="18" charset="0"/>
              </a:rPr>
              <a:t>Her yıl ülkemizde özellikle kış aylarında binlerce insan </a:t>
            </a:r>
            <a:r>
              <a:rPr lang="tr-TR" altLang="tr-TR" dirty="0" err="1">
                <a:latin typeface="Times New Roman" panose="02020603050405020304" pitchFamily="18" charset="0"/>
                <a:cs typeface="Times New Roman" panose="02020603050405020304" pitchFamily="18" charset="0"/>
              </a:rPr>
              <a:t>karbonmonoksit</a:t>
            </a:r>
            <a:r>
              <a:rPr lang="tr-TR" altLang="tr-TR" dirty="0">
                <a:latin typeface="Times New Roman" panose="02020603050405020304" pitchFamily="18" charset="0"/>
                <a:cs typeface="Times New Roman" panose="02020603050405020304" pitchFamily="18" charset="0"/>
              </a:rPr>
              <a:t> zehirlenmesine maruz kalmakta, yüzlerce insan da hayatını kaybetmektedir. </a:t>
            </a:r>
          </a:p>
          <a:p>
            <a:pPr algn="just" eaLnBrk="1" hangingPunct="1">
              <a:lnSpc>
                <a:spcPct val="100000"/>
              </a:lnSpc>
              <a:spcBef>
                <a:spcPts val="600"/>
              </a:spcBef>
              <a:buFont typeface="Arial" panose="020B0604020202020204" pitchFamily="34" charset="0"/>
              <a:buNone/>
            </a:pPr>
            <a:r>
              <a:rPr lang="tr-TR" altLang="tr-TR" dirty="0">
                <a:latin typeface="Times New Roman" panose="02020603050405020304" pitchFamily="18" charset="0"/>
                <a:cs typeface="Times New Roman" panose="02020603050405020304" pitchFamily="18" charset="0"/>
              </a:rPr>
              <a:t>Bu durumda;</a:t>
            </a:r>
          </a:p>
          <a:p>
            <a:pPr algn="just" eaLnBrk="1" hangingPunct="1">
              <a:lnSpc>
                <a:spcPct val="100000"/>
              </a:lnSpc>
              <a:spcBef>
                <a:spcPts val="600"/>
              </a:spcBef>
              <a:buFont typeface="Wingdings" panose="05000000000000000000" pitchFamily="2" charset="2"/>
              <a:buChar char="ü"/>
            </a:pPr>
            <a:r>
              <a:rPr lang="tr-TR" altLang="tr-TR" dirty="0">
                <a:latin typeface="Times New Roman" panose="02020603050405020304" pitchFamily="18" charset="0"/>
                <a:cs typeface="Times New Roman" panose="02020603050405020304" pitchFamily="18" charset="0"/>
              </a:rPr>
              <a:t>CO tanımı,</a:t>
            </a:r>
          </a:p>
          <a:p>
            <a:pPr algn="just" eaLnBrk="1" hangingPunct="1">
              <a:lnSpc>
                <a:spcPct val="100000"/>
              </a:lnSpc>
              <a:spcBef>
                <a:spcPts val="600"/>
              </a:spcBef>
              <a:buFont typeface="Wingdings" panose="05000000000000000000" pitchFamily="2" charset="2"/>
              <a:buChar char="ü"/>
            </a:pPr>
            <a:r>
              <a:rPr lang="tr-TR" altLang="tr-TR" dirty="0">
                <a:latin typeface="Times New Roman" panose="02020603050405020304" pitchFamily="18" charset="0"/>
                <a:cs typeface="Times New Roman" panose="02020603050405020304" pitchFamily="18" charset="0"/>
              </a:rPr>
              <a:t>CO oluşumu,</a:t>
            </a:r>
          </a:p>
          <a:p>
            <a:pPr algn="just" eaLnBrk="1" hangingPunct="1">
              <a:lnSpc>
                <a:spcPct val="100000"/>
              </a:lnSpc>
              <a:spcBef>
                <a:spcPts val="600"/>
              </a:spcBef>
              <a:buFont typeface="Wingdings" panose="05000000000000000000" pitchFamily="2" charset="2"/>
              <a:buChar char="ü"/>
            </a:pPr>
            <a:r>
              <a:rPr lang="tr-TR" altLang="tr-TR" dirty="0">
                <a:latin typeface="Times New Roman" panose="02020603050405020304" pitchFamily="18" charset="0"/>
                <a:cs typeface="Times New Roman" panose="02020603050405020304" pitchFamily="18" charset="0"/>
              </a:rPr>
              <a:t>CO kaynakları,</a:t>
            </a:r>
          </a:p>
          <a:p>
            <a:pPr algn="just" eaLnBrk="1" hangingPunct="1">
              <a:lnSpc>
                <a:spcPct val="100000"/>
              </a:lnSpc>
              <a:spcBef>
                <a:spcPts val="600"/>
              </a:spcBef>
              <a:buFont typeface="Wingdings" panose="05000000000000000000" pitchFamily="2" charset="2"/>
              <a:buChar char="ü"/>
            </a:pPr>
            <a:r>
              <a:rPr lang="tr-TR" altLang="tr-TR" dirty="0">
                <a:latin typeface="Times New Roman" panose="02020603050405020304" pitchFamily="18" charset="0"/>
                <a:cs typeface="Times New Roman" panose="02020603050405020304" pitchFamily="18" charset="0"/>
              </a:rPr>
              <a:t>Kaynaklardaki mimari, tesisat ve kurulum hataları,</a:t>
            </a:r>
          </a:p>
          <a:p>
            <a:pPr algn="just" eaLnBrk="1" hangingPunct="1">
              <a:lnSpc>
                <a:spcPct val="100000"/>
              </a:lnSpc>
              <a:spcBef>
                <a:spcPts val="600"/>
              </a:spcBef>
              <a:buFont typeface="Wingdings" panose="05000000000000000000" pitchFamily="2" charset="2"/>
              <a:buChar char="ü"/>
            </a:pPr>
            <a:r>
              <a:rPr lang="tr-TR" altLang="tr-TR" dirty="0">
                <a:latin typeface="Times New Roman" panose="02020603050405020304" pitchFamily="18" charset="0"/>
                <a:cs typeface="Times New Roman" panose="02020603050405020304" pitchFamily="18" charset="0"/>
              </a:rPr>
              <a:t>Kaynakları iyileştirme,</a:t>
            </a:r>
          </a:p>
          <a:p>
            <a:pPr algn="just" eaLnBrk="1" hangingPunct="1">
              <a:lnSpc>
                <a:spcPct val="100000"/>
              </a:lnSpc>
              <a:spcBef>
                <a:spcPts val="600"/>
              </a:spcBef>
              <a:buFont typeface="Wingdings" panose="05000000000000000000" pitchFamily="2" charset="2"/>
              <a:buChar char="ü"/>
            </a:pPr>
            <a:r>
              <a:rPr lang="tr-TR" altLang="tr-TR" dirty="0">
                <a:latin typeface="Times New Roman" panose="02020603050405020304" pitchFamily="18" charset="0"/>
                <a:cs typeface="Times New Roman" panose="02020603050405020304" pitchFamily="18" charset="0"/>
              </a:rPr>
              <a:t>Hataların önlenmesi,</a:t>
            </a:r>
          </a:p>
          <a:p>
            <a:pPr algn="just" eaLnBrk="1" hangingPunct="1">
              <a:lnSpc>
                <a:spcPct val="100000"/>
              </a:lnSpc>
              <a:spcBef>
                <a:spcPts val="600"/>
              </a:spcBef>
              <a:buFont typeface="Wingdings" panose="05000000000000000000" pitchFamily="2" charset="2"/>
              <a:buChar char="ü"/>
            </a:pPr>
            <a:r>
              <a:rPr lang="tr-TR" altLang="tr-TR" dirty="0">
                <a:latin typeface="Times New Roman" panose="02020603050405020304" pitchFamily="18" charset="0"/>
                <a:cs typeface="Times New Roman" panose="02020603050405020304" pitchFamily="18" charset="0"/>
              </a:rPr>
              <a:t>Denetim sorumluluğu,</a:t>
            </a:r>
          </a:p>
          <a:p>
            <a:pPr algn="just" eaLnBrk="1" hangingPunct="1">
              <a:lnSpc>
                <a:spcPct val="100000"/>
              </a:lnSpc>
              <a:spcBef>
                <a:spcPts val="600"/>
              </a:spcBef>
              <a:buFont typeface="Arial" panose="020B0604020202020204" pitchFamily="34" charset="0"/>
              <a:buNone/>
            </a:pPr>
            <a:r>
              <a:rPr lang="tr-TR" altLang="tr-TR" dirty="0">
                <a:latin typeface="Times New Roman" panose="02020603050405020304" pitchFamily="18" charset="0"/>
                <a:cs typeface="Times New Roman" panose="02020603050405020304" pitchFamily="18" charset="0"/>
              </a:rPr>
              <a:t>konularını incelemek </a:t>
            </a:r>
            <a:r>
              <a:rPr lang="tr-TR" altLang="tr-TR" dirty="0" smtClean="0">
                <a:latin typeface="Times New Roman" panose="02020603050405020304" pitchFamily="18" charset="0"/>
                <a:cs typeface="Times New Roman" panose="02020603050405020304" pitchFamily="18" charset="0"/>
              </a:rPr>
              <a:t>gerekir</a:t>
            </a:r>
            <a:r>
              <a:rPr lang="tr-TR" altLang="tr-TR"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3 Başlık"/>
          <p:cNvSpPr>
            <a:spLocks noGrp="1"/>
          </p:cNvSpPr>
          <p:nvPr>
            <p:ph type="title"/>
          </p:nvPr>
        </p:nvSpPr>
        <p:spPr>
          <a:xfrm>
            <a:off x="0" y="1"/>
            <a:ext cx="9156700" cy="1028700"/>
          </a:xfrm>
        </p:spPr>
        <p:txBody>
          <a:bodyPr/>
          <a:lstStyle/>
          <a:p>
            <a:r>
              <a:rPr lang="tr-TR" altLang="tr-TR" sz="3600" b="1" dirty="0">
                <a:solidFill>
                  <a:srgbClr val="FF0000"/>
                </a:solidFill>
                <a:latin typeface="Times New Roman" panose="02020603050405020304" pitchFamily="18" charset="0"/>
                <a:cs typeface="Times New Roman" panose="02020603050405020304" pitchFamily="18" charset="0"/>
              </a:rPr>
              <a:t>Baca ve Yönetmelik </a:t>
            </a:r>
            <a:r>
              <a:rPr lang="tr-TR" altLang="tr-TR" sz="3600" b="1" dirty="0" smtClean="0">
                <a:solidFill>
                  <a:srgbClr val="FF0000"/>
                </a:solidFill>
                <a:latin typeface="Times New Roman" panose="02020603050405020304" pitchFamily="18" charset="0"/>
                <a:cs typeface="Times New Roman" panose="02020603050405020304" pitchFamily="18" charset="0"/>
              </a:rPr>
              <a:t>Detayları-13</a:t>
            </a:r>
            <a:endParaRPr lang="tr-TR" sz="3600" dirty="0"/>
          </a:p>
        </p:txBody>
      </p:sp>
      <p:sp>
        <p:nvSpPr>
          <p:cNvPr id="141315" name="4 İçerik Yer Tutucusu"/>
          <p:cNvSpPr txBox="1">
            <a:spLocks/>
          </p:cNvSpPr>
          <p:nvPr/>
        </p:nvSpPr>
        <p:spPr bwMode="auto">
          <a:xfrm>
            <a:off x="0" y="820616"/>
            <a:ext cx="8956675" cy="1430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just" eaLnBrk="1" hangingPunct="1">
              <a:lnSpc>
                <a:spcPct val="100000"/>
              </a:lnSpc>
              <a:buFont typeface="Arial" panose="020B0604020202020204" pitchFamily="34" charset="0"/>
              <a:buNone/>
            </a:pPr>
            <a:r>
              <a:rPr lang="tr-TR" altLang="tr-TR" dirty="0">
                <a:latin typeface="Times New Roman" panose="02020603050405020304" pitchFamily="18" charset="0"/>
                <a:cs typeface="Times New Roman" panose="02020603050405020304" pitchFamily="18" charset="0"/>
              </a:rPr>
              <a:t>Baca şazının soğuyarak ağırlaşmasını ve baca tepmesini önlemek için; soba borusu pencere veya duvar delinerek uzatılmamalı. Uzatılmışsa hava ile temasta olan kısımları mutlaka yalıtılmalıdır.</a:t>
            </a:r>
          </a:p>
          <a:p>
            <a:pPr marL="0" lvl="1" algn="just" eaLnBrk="1" hangingPunct="1">
              <a:lnSpc>
                <a:spcPct val="100000"/>
              </a:lnSpc>
              <a:buFont typeface="Arial" panose="020B0604020202020204" pitchFamily="34" charset="0"/>
              <a:buNone/>
            </a:pPr>
            <a:endParaRPr lang="tr-TR" altLang="tr-TR" dirty="0">
              <a:latin typeface="Times New Roman" panose="02020603050405020304" pitchFamily="18" charset="0"/>
              <a:cs typeface="Times New Roman" panose="02020603050405020304" pitchFamily="18" charset="0"/>
            </a:endParaRPr>
          </a:p>
        </p:txBody>
      </p:sp>
      <p:pic>
        <p:nvPicPr>
          <p:cNvPr id="141316" name="Resim 5"/>
          <p:cNvPicPr>
            <a:picLocks noChangeAspect="1"/>
          </p:cNvPicPr>
          <p:nvPr/>
        </p:nvPicPr>
        <p:blipFill>
          <a:blip r:embed="rId2">
            <a:extLst>
              <a:ext uri="{28A0092B-C50C-407E-A947-70E740481C1C}">
                <a14:useLocalDpi xmlns:a14="http://schemas.microsoft.com/office/drawing/2010/main" val="0"/>
              </a:ext>
            </a:extLst>
          </a:blip>
          <a:srcRect l="27399" t="31425" r="23109" b="18575"/>
          <a:stretch>
            <a:fillRect/>
          </a:stretch>
        </p:blipFill>
        <p:spPr bwMode="auto">
          <a:xfrm>
            <a:off x="1443038" y="2421548"/>
            <a:ext cx="64389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7018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3 Başlık"/>
          <p:cNvSpPr>
            <a:spLocks noGrp="1"/>
          </p:cNvSpPr>
          <p:nvPr>
            <p:ph type="title"/>
          </p:nvPr>
        </p:nvSpPr>
        <p:spPr>
          <a:xfrm>
            <a:off x="0" y="-82061"/>
            <a:ext cx="9156700" cy="726830"/>
          </a:xfrm>
        </p:spPr>
        <p:txBody>
          <a:bodyPr/>
          <a:lstStyle/>
          <a:p>
            <a:pPr eaLnBrk="1" hangingPunct="1">
              <a:lnSpc>
                <a:spcPct val="100000"/>
              </a:lnSpc>
            </a:pPr>
            <a:r>
              <a:rPr lang="tr-TR" altLang="tr-TR" sz="3600" b="1" dirty="0">
                <a:solidFill>
                  <a:srgbClr val="FF0000"/>
                </a:solidFill>
                <a:latin typeface="Times New Roman" panose="02020603050405020304" pitchFamily="18" charset="0"/>
                <a:cs typeface="Times New Roman" panose="02020603050405020304" pitchFamily="18" charset="0"/>
              </a:rPr>
              <a:t>Baca ve Yönetmelik </a:t>
            </a:r>
            <a:r>
              <a:rPr lang="tr-TR" altLang="tr-TR" sz="3600" b="1" dirty="0" smtClean="0">
                <a:solidFill>
                  <a:srgbClr val="FF0000"/>
                </a:solidFill>
                <a:latin typeface="Times New Roman" panose="02020603050405020304" pitchFamily="18" charset="0"/>
                <a:cs typeface="Times New Roman" panose="02020603050405020304" pitchFamily="18" charset="0"/>
              </a:rPr>
              <a:t>Detayları-14</a:t>
            </a:r>
            <a:endParaRPr lang="es-ES" altLang="tr-TR" sz="2800" b="1" dirty="0" smtClean="0">
              <a:solidFill>
                <a:srgbClr val="FF0000"/>
              </a:solidFill>
            </a:endParaRPr>
          </a:p>
        </p:txBody>
      </p:sp>
      <p:sp>
        <p:nvSpPr>
          <p:cNvPr id="142339" name="4 İçerik Yer Tutucusu"/>
          <p:cNvSpPr txBox="1">
            <a:spLocks/>
          </p:cNvSpPr>
          <p:nvPr/>
        </p:nvSpPr>
        <p:spPr bwMode="auto">
          <a:xfrm>
            <a:off x="0" y="644768"/>
            <a:ext cx="9056687" cy="187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just" eaLnBrk="1" hangingPunct="1">
              <a:lnSpc>
                <a:spcPct val="100000"/>
              </a:lnSpc>
              <a:buFont typeface="Arial" panose="020B0604020202020204" pitchFamily="34" charset="0"/>
              <a:buNone/>
            </a:pPr>
            <a:r>
              <a:rPr lang="tr-TR" altLang="tr-TR" sz="3200" dirty="0" smtClean="0">
                <a:solidFill>
                  <a:srgbClr val="0000FF"/>
                </a:solidFill>
                <a:latin typeface="Times New Roman" panose="02020603050405020304" pitchFamily="18" charset="0"/>
                <a:cs typeface="Times New Roman" panose="02020603050405020304" pitchFamily="18" charset="0"/>
              </a:rPr>
              <a:t>Rüzgarın bacaya etkisi</a:t>
            </a:r>
          </a:p>
          <a:p>
            <a:pPr marL="0" lvl="1" algn="just" eaLnBrk="1" hangingPunct="1">
              <a:lnSpc>
                <a:spcPct val="100000"/>
              </a:lnSpc>
              <a:buFont typeface="Arial" panose="020B0604020202020204" pitchFamily="34" charset="0"/>
              <a:buNone/>
            </a:pPr>
            <a:endParaRPr lang="tr-TR" altLang="tr-TR" dirty="0"/>
          </a:p>
          <a:p>
            <a:pPr marL="0" lvl="1" algn="just" eaLnBrk="1" hangingPunct="1">
              <a:lnSpc>
                <a:spcPct val="100000"/>
              </a:lnSpc>
              <a:buFont typeface="Arial" panose="020B0604020202020204" pitchFamily="34" charset="0"/>
              <a:buNone/>
            </a:pPr>
            <a:r>
              <a:rPr lang="tr-TR" altLang="tr-TR" dirty="0" smtClean="0">
                <a:latin typeface="Times New Roman" panose="02020603050405020304" pitchFamily="18" charset="0"/>
                <a:cs typeface="Times New Roman" panose="02020603050405020304" pitchFamily="18" charset="0"/>
              </a:rPr>
              <a:t>Rüzgarlı   </a:t>
            </a:r>
            <a:r>
              <a:rPr lang="tr-TR" altLang="tr-TR" dirty="0">
                <a:latin typeface="Times New Roman" panose="02020603050405020304" pitchFamily="18" charset="0"/>
                <a:cs typeface="Times New Roman" panose="02020603050405020304" pitchFamily="18" charset="0"/>
              </a:rPr>
              <a:t>havalarda   baca   tepmesini   ve   yağmur   suyunun   baca   içini   ıslatmasını önlemek için, bacada baca başlığı olmalıdır.</a:t>
            </a:r>
          </a:p>
          <a:p>
            <a:pPr marL="0" lvl="1" algn="just" eaLnBrk="1" hangingPunct="1">
              <a:lnSpc>
                <a:spcPct val="100000"/>
              </a:lnSpc>
              <a:buFont typeface="Arial" panose="020B0604020202020204" pitchFamily="34" charset="0"/>
              <a:buNone/>
            </a:pPr>
            <a:endParaRPr lang="tr-TR" altLang="tr-TR" dirty="0">
              <a:latin typeface="Times New Roman" panose="02020603050405020304" pitchFamily="18" charset="0"/>
              <a:cs typeface="Times New Roman" panose="02020603050405020304" pitchFamily="18" charset="0"/>
            </a:endParaRPr>
          </a:p>
        </p:txBody>
      </p:sp>
      <p:pic>
        <p:nvPicPr>
          <p:cNvPr id="142340" name="Resim 6"/>
          <p:cNvPicPr>
            <a:picLocks noChangeAspect="1"/>
          </p:cNvPicPr>
          <p:nvPr/>
        </p:nvPicPr>
        <p:blipFill>
          <a:blip r:embed="rId2">
            <a:extLst>
              <a:ext uri="{28A0092B-C50C-407E-A947-70E740481C1C}">
                <a14:useLocalDpi xmlns:a14="http://schemas.microsoft.com/office/drawing/2010/main" val="0"/>
              </a:ext>
            </a:extLst>
          </a:blip>
          <a:srcRect l="21065" t="40097" r="21031" b="23460"/>
          <a:stretch>
            <a:fillRect/>
          </a:stretch>
        </p:blipFill>
        <p:spPr bwMode="auto">
          <a:xfrm>
            <a:off x="0" y="2520461"/>
            <a:ext cx="9209646" cy="3259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89129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3 Başlık"/>
          <p:cNvSpPr>
            <a:spLocks noGrp="1"/>
          </p:cNvSpPr>
          <p:nvPr>
            <p:ph type="title"/>
          </p:nvPr>
        </p:nvSpPr>
        <p:spPr>
          <a:xfrm>
            <a:off x="0" y="1"/>
            <a:ext cx="9156700" cy="1028700"/>
          </a:xfrm>
        </p:spPr>
        <p:txBody>
          <a:bodyPr/>
          <a:lstStyle/>
          <a:p>
            <a:pPr eaLnBrk="1" hangingPunct="1">
              <a:lnSpc>
                <a:spcPct val="100000"/>
              </a:lnSpc>
            </a:pPr>
            <a:r>
              <a:rPr lang="tr-TR" altLang="tr-TR" sz="3600" b="1" dirty="0">
                <a:solidFill>
                  <a:srgbClr val="FF0000"/>
                </a:solidFill>
                <a:latin typeface="Times New Roman" panose="02020603050405020304" pitchFamily="18" charset="0"/>
                <a:cs typeface="Times New Roman" panose="02020603050405020304" pitchFamily="18" charset="0"/>
              </a:rPr>
              <a:t>Baca ve Yönetmelik </a:t>
            </a:r>
            <a:r>
              <a:rPr lang="tr-TR" altLang="tr-TR" sz="3600" b="1" dirty="0" smtClean="0">
                <a:solidFill>
                  <a:srgbClr val="FF0000"/>
                </a:solidFill>
                <a:latin typeface="Times New Roman" panose="02020603050405020304" pitchFamily="18" charset="0"/>
                <a:cs typeface="Times New Roman" panose="02020603050405020304" pitchFamily="18" charset="0"/>
              </a:rPr>
              <a:t>Detayları-15</a:t>
            </a:r>
            <a:endParaRPr lang="es-ES" altLang="tr-TR" sz="3600" b="1" dirty="0" smtClean="0">
              <a:solidFill>
                <a:srgbClr val="FF0000"/>
              </a:solidFill>
            </a:endParaRPr>
          </a:p>
        </p:txBody>
      </p:sp>
      <p:sp>
        <p:nvSpPr>
          <p:cNvPr id="5" name="4 İçerik Yer Tutucusu"/>
          <p:cNvSpPr txBox="1">
            <a:spLocks/>
          </p:cNvSpPr>
          <p:nvPr/>
        </p:nvSpPr>
        <p:spPr>
          <a:xfrm>
            <a:off x="0" y="844063"/>
            <a:ext cx="8956676" cy="1957752"/>
          </a:xfrm>
          <a:prstGeom prst="rect">
            <a:avLst/>
          </a:prstGeom>
        </p:spPr>
        <p:txBody>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just" eaLnBrk="1" fontAlgn="auto" hangingPunct="1">
              <a:lnSpc>
                <a:spcPct val="100000"/>
              </a:lnSpc>
              <a:spcAft>
                <a:spcPts val="0"/>
              </a:spcAft>
              <a:buFont typeface="Arial" panose="020B0604020202020204" pitchFamily="34" charset="0"/>
              <a:buNone/>
              <a:defRPr/>
            </a:pPr>
            <a:r>
              <a:rPr lang="tr-TR" dirty="0" smtClean="0">
                <a:latin typeface="Times New Roman" panose="02020603050405020304" pitchFamily="18" charset="0"/>
                <a:cs typeface="Times New Roman" panose="02020603050405020304" pitchFamily="18" charset="0"/>
              </a:rPr>
              <a:t>Pencere </a:t>
            </a:r>
            <a:r>
              <a:rPr lang="tr-TR" dirty="0">
                <a:latin typeface="Times New Roman" panose="02020603050405020304" pitchFamily="18" charset="0"/>
                <a:cs typeface="Times New Roman" panose="02020603050405020304" pitchFamily="18" charset="0"/>
              </a:rPr>
              <a:t>veya duvar delinerek soba borusundan baca </a:t>
            </a:r>
            <a:r>
              <a:rPr lang="tr-TR" dirty="0" smtClean="0">
                <a:latin typeface="Times New Roman" panose="02020603050405020304" pitchFamily="18" charset="0"/>
                <a:cs typeface="Times New Roman" panose="02020603050405020304" pitchFamily="18" charset="0"/>
              </a:rPr>
              <a:t>oluşturulmuşsa </a:t>
            </a:r>
            <a:r>
              <a:rPr lang="tr-TR" dirty="0">
                <a:latin typeface="Times New Roman" panose="02020603050405020304" pitchFamily="18" charset="0"/>
                <a:cs typeface="Times New Roman" panose="02020603050405020304" pitchFamily="18" charset="0"/>
              </a:rPr>
              <a:t>bu tür bacalarda yükselen </a:t>
            </a:r>
            <a:r>
              <a:rPr lang="tr-TR" dirty="0" smtClean="0">
                <a:latin typeface="Times New Roman" panose="02020603050405020304" pitchFamily="18" charset="0"/>
                <a:cs typeface="Times New Roman" panose="02020603050405020304" pitchFamily="18" charset="0"/>
              </a:rPr>
              <a:t>gazlar  </a:t>
            </a:r>
            <a:r>
              <a:rPr lang="tr-TR" dirty="0">
                <a:latin typeface="Times New Roman" panose="02020603050405020304" pitchFamily="18" charset="0"/>
                <a:cs typeface="Times New Roman" panose="02020603050405020304" pitchFamily="18" charset="0"/>
              </a:rPr>
              <a:t>meteorolojik </a:t>
            </a:r>
            <a:r>
              <a:rPr lang="tr-TR" dirty="0" smtClean="0">
                <a:latin typeface="Times New Roman" panose="02020603050405020304" pitchFamily="18" charset="0"/>
                <a:cs typeface="Times New Roman" panose="02020603050405020304" pitchFamily="18" charset="0"/>
              </a:rPr>
              <a:t>değişikliklerden </a:t>
            </a:r>
            <a:r>
              <a:rPr lang="tr-TR" dirty="0">
                <a:latin typeface="Times New Roman" panose="02020603050405020304" pitchFamily="18" charset="0"/>
                <a:cs typeface="Times New Roman" panose="02020603050405020304" pitchFamily="18" charset="0"/>
              </a:rPr>
              <a:t>etkilenir. </a:t>
            </a:r>
            <a:r>
              <a:rPr lang="tr-TR" dirty="0" smtClean="0">
                <a:latin typeface="Times New Roman" panose="02020603050405020304" pitchFamily="18" charset="0"/>
                <a:cs typeface="Times New Roman" panose="02020603050405020304" pitchFamily="18" charset="0"/>
              </a:rPr>
              <a:t>gazların </a:t>
            </a:r>
            <a:r>
              <a:rPr lang="tr-TR" dirty="0">
                <a:latin typeface="Times New Roman" panose="02020603050405020304" pitchFamily="18" charset="0"/>
                <a:cs typeface="Times New Roman" panose="02020603050405020304" pitchFamily="18" charset="0"/>
              </a:rPr>
              <a:t>bacada yükselerek havaya atılmasını etkileyen en önemli  parametrelerden birisi baca </a:t>
            </a:r>
            <a:r>
              <a:rPr lang="tr-TR" dirty="0" smtClean="0">
                <a:latin typeface="Times New Roman" panose="02020603050405020304" pitchFamily="18" charset="0"/>
                <a:cs typeface="Times New Roman" panose="02020603050405020304" pitchFamily="18" charset="0"/>
              </a:rPr>
              <a:t>gazı </a:t>
            </a:r>
            <a:r>
              <a:rPr lang="tr-TR" dirty="0">
                <a:latin typeface="Times New Roman" panose="02020603050405020304" pitchFamily="18" charset="0"/>
                <a:cs typeface="Times New Roman" panose="02020603050405020304" pitchFamily="18" charset="0"/>
              </a:rPr>
              <a:t>sıcaklığı ile hava sıcaklığı arasındaki farktır.</a:t>
            </a:r>
            <a:endParaRPr lang="tr-TR" dirty="0" smtClean="0">
              <a:latin typeface="Times New Roman" panose="02020603050405020304" pitchFamily="18" charset="0"/>
              <a:cs typeface="Times New Roman" panose="02020603050405020304" pitchFamily="18" charset="0"/>
            </a:endParaRPr>
          </a:p>
          <a:p>
            <a:pPr marL="342900" lvl="1" indent="-342900" algn="just" eaLnBrk="1" fontAlgn="auto" hangingPunct="1">
              <a:lnSpc>
                <a:spcPct val="100000"/>
              </a:lnSpc>
              <a:spcAft>
                <a:spcPts val="0"/>
              </a:spcAft>
              <a:buFont typeface="Wingdings" pitchFamily="2" charset="2"/>
              <a:buChar char="ü"/>
              <a:defRPr/>
            </a:pPr>
            <a:endParaRPr lang="tr-TR" dirty="0" smtClean="0">
              <a:latin typeface="+mn-lt"/>
              <a:cs typeface="+mn-cs"/>
            </a:endParaRPr>
          </a:p>
          <a:p>
            <a:pPr marL="0" lvl="1" indent="0" algn="just" eaLnBrk="1" fontAlgn="auto" hangingPunct="1">
              <a:lnSpc>
                <a:spcPct val="100000"/>
              </a:lnSpc>
              <a:spcAft>
                <a:spcPts val="0"/>
              </a:spcAft>
              <a:buFont typeface="Arial" panose="020B0604020202020204" pitchFamily="34" charset="0"/>
              <a:buNone/>
              <a:defRPr/>
            </a:pPr>
            <a:endParaRPr lang="tr-TR" dirty="0" smtClean="0">
              <a:latin typeface="+mn-lt"/>
              <a:cs typeface="+mn-cs"/>
            </a:endParaRPr>
          </a:p>
        </p:txBody>
      </p:sp>
      <p:pic>
        <p:nvPicPr>
          <p:cNvPr id="4" name="Resim 3"/>
          <p:cNvPicPr>
            <a:picLocks noChangeAspect="1"/>
          </p:cNvPicPr>
          <p:nvPr/>
        </p:nvPicPr>
        <p:blipFill rotWithShape="1">
          <a:blip r:embed="rId2"/>
          <a:srcRect l="27300" t="27245" r="27167" b="16065"/>
          <a:stretch/>
        </p:blipFill>
        <p:spPr>
          <a:xfrm>
            <a:off x="2262569" y="3131359"/>
            <a:ext cx="4455731" cy="3119011"/>
          </a:xfrm>
          <a:prstGeom prst="rect">
            <a:avLst/>
          </a:prstGeom>
          <a:ln>
            <a:noFill/>
          </a:ln>
          <a:effectLst>
            <a:softEdge rad="112500"/>
          </a:effectLst>
        </p:spPr>
      </p:pic>
    </p:spTree>
    <p:extLst>
      <p:ext uri="{BB962C8B-B14F-4D97-AF65-F5344CB8AC3E}">
        <p14:creationId xmlns:p14="http://schemas.microsoft.com/office/powerpoint/2010/main" val="6592468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3 Başlık"/>
          <p:cNvSpPr>
            <a:spLocks noGrp="1"/>
          </p:cNvSpPr>
          <p:nvPr>
            <p:ph type="title"/>
          </p:nvPr>
        </p:nvSpPr>
        <p:spPr>
          <a:xfrm>
            <a:off x="342900" y="174625"/>
            <a:ext cx="8813800" cy="854075"/>
          </a:xfrm>
        </p:spPr>
        <p:txBody>
          <a:bodyPr/>
          <a:lstStyle/>
          <a:p>
            <a:pPr eaLnBrk="1" hangingPunct="1">
              <a:lnSpc>
                <a:spcPct val="100000"/>
              </a:lnSpc>
            </a:pPr>
            <a:r>
              <a:rPr lang="tr-TR" altLang="tr-TR" sz="3600" b="1" dirty="0">
                <a:solidFill>
                  <a:srgbClr val="FF0000"/>
                </a:solidFill>
                <a:latin typeface="Times New Roman" panose="02020603050405020304" pitchFamily="18" charset="0"/>
                <a:cs typeface="Times New Roman" panose="02020603050405020304" pitchFamily="18" charset="0"/>
              </a:rPr>
              <a:t>Baca ve Yönetmelik </a:t>
            </a:r>
            <a:r>
              <a:rPr lang="tr-TR" altLang="tr-TR" sz="3600" b="1" dirty="0" smtClean="0">
                <a:solidFill>
                  <a:srgbClr val="FF0000"/>
                </a:solidFill>
                <a:latin typeface="Times New Roman" panose="02020603050405020304" pitchFamily="18" charset="0"/>
                <a:cs typeface="Times New Roman" panose="02020603050405020304" pitchFamily="18" charset="0"/>
              </a:rPr>
              <a:t>Detayları-16</a:t>
            </a:r>
            <a:endParaRPr lang="es-ES" altLang="tr-TR" sz="3600" b="1" dirty="0" smtClean="0">
              <a:solidFill>
                <a:srgbClr val="FF0000"/>
              </a:solidFill>
            </a:endParaRPr>
          </a:p>
        </p:txBody>
      </p:sp>
      <p:sp>
        <p:nvSpPr>
          <p:cNvPr id="137219" name="4 İçerik Yer Tutucusu"/>
          <p:cNvSpPr txBox="1">
            <a:spLocks/>
          </p:cNvSpPr>
          <p:nvPr/>
        </p:nvSpPr>
        <p:spPr bwMode="auto">
          <a:xfrm>
            <a:off x="0" y="1028701"/>
            <a:ext cx="9144000" cy="103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just" eaLnBrk="1" hangingPunct="1">
              <a:lnSpc>
                <a:spcPct val="100000"/>
              </a:lnSpc>
              <a:buFont typeface="Arial" panose="020B0604020202020204" pitchFamily="34" charset="0"/>
              <a:buNone/>
            </a:pPr>
            <a:r>
              <a:rPr lang="tr-TR" altLang="tr-TR" dirty="0">
                <a:latin typeface="Times New Roman" panose="02020603050405020304" pitchFamily="18" charset="0"/>
                <a:cs typeface="Times New Roman" panose="02020603050405020304" pitchFamily="18" charset="0"/>
              </a:rPr>
              <a:t>Bacanın çatı üzerindeki yüksekliği, çatının en yüksek mahyasından en az 80 cm daha yüksekte yapılmalıdır.</a:t>
            </a:r>
          </a:p>
        </p:txBody>
      </p:sp>
      <p:pic>
        <p:nvPicPr>
          <p:cNvPr id="137220" name="Resim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 y="2063263"/>
            <a:ext cx="9156700" cy="3193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03016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3 Başlık"/>
          <p:cNvSpPr>
            <a:spLocks noGrp="1"/>
          </p:cNvSpPr>
          <p:nvPr>
            <p:ph type="title"/>
          </p:nvPr>
        </p:nvSpPr>
        <p:spPr>
          <a:xfrm>
            <a:off x="-20638" y="122239"/>
            <a:ext cx="9164637" cy="663208"/>
          </a:xfrm>
        </p:spPr>
        <p:txBody>
          <a:bodyPr/>
          <a:lstStyle/>
          <a:p>
            <a:pPr eaLnBrk="1" hangingPunct="1">
              <a:lnSpc>
                <a:spcPct val="100000"/>
              </a:lnSpc>
            </a:pPr>
            <a:r>
              <a:rPr lang="tr-TR" altLang="tr-TR" sz="3600" b="1" dirty="0">
                <a:solidFill>
                  <a:srgbClr val="FF0000"/>
                </a:solidFill>
                <a:latin typeface="Times New Roman" panose="02020603050405020304" pitchFamily="18" charset="0"/>
                <a:cs typeface="Times New Roman" panose="02020603050405020304" pitchFamily="18" charset="0"/>
              </a:rPr>
              <a:t>Baca ve Yönetmelik </a:t>
            </a:r>
            <a:r>
              <a:rPr lang="tr-TR" altLang="tr-TR" sz="3600" b="1" dirty="0" smtClean="0">
                <a:solidFill>
                  <a:srgbClr val="FF0000"/>
                </a:solidFill>
                <a:latin typeface="Times New Roman" panose="02020603050405020304" pitchFamily="18" charset="0"/>
                <a:cs typeface="Times New Roman" panose="02020603050405020304" pitchFamily="18" charset="0"/>
              </a:rPr>
              <a:t>Detayları-17</a:t>
            </a:r>
            <a:endParaRPr lang="es-ES" altLang="tr-TR" sz="3600" b="1" dirty="0" smtClean="0">
              <a:solidFill>
                <a:srgbClr val="FF0000"/>
              </a:solidFill>
            </a:endParaRPr>
          </a:p>
        </p:txBody>
      </p:sp>
      <p:sp>
        <p:nvSpPr>
          <p:cNvPr id="155651" name="4 İçerik Yer Tutucusu"/>
          <p:cNvSpPr txBox="1">
            <a:spLocks/>
          </p:cNvSpPr>
          <p:nvPr/>
        </p:nvSpPr>
        <p:spPr bwMode="auto">
          <a:xfrm>
            <a:off x="368300" y="976313"/>
            <a:ext cx="8588375"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just" eaLnBrk="1" hangingPunct="1">
              <a:lnSpc>
                <a:spcPct val="100000"/>
              </a:lnSpc>
              <a:buFont typeface="Arial" panose="020B0604020202020204" pitchFamily="34" charset="0"/>
              <a:buNone/>
            </a:pPr>
            <a:r>
              <a:rPr lang="tr-TR" altLang="tr-TR" b="1">
                <a:solidFill>
                  <a:srgbClr val="0000FF"/>
                </a:solidFill>
              </a:rPr>
              <a:t>Basit Baca Çekiş Deneyi</a:t>
            </a:r>
          </a:p>
        </p:txBody>
      </p:sp>
      <p:pic>
        <p:nvPicPr>
          <p:cNvPr id="15565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225" y="1963738"/>
            <a:ext cx="8262938"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78917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Unvan 1"/>
          <p:cNvSpPr>
            <a:spLocks noGrp="1"/>
          </p:cNvSpPr>
          <p:nvPr>
            <p:ph type="title"/>
          </p:nvPr>
        </p:nvSpPr>
        <p:spPr>
          <a:xfrm>
            <a:off x="0" y="0"/>
            <a:ext cx="9144000" cy="674688"/>
          </a:xfrm>
        </p:spPr>
        <p:txBody>
          <a:bodyPr/>
          <a:lstStyle/>
          <a:p>
            <a:r>
              <a:rPr lang="tr-TR" altLang="tr-TR" sz="4000" b="1" dirty="0" smtClean="0">
                <a:solidFill>
                  <a:srgbClr val="FF0000"/>
                </a:solidFill>
                <a:latin typeface="Times New Roman" panose="02020603050405020304" pitchFamily="18" charset="0"/>
                <a:cs typeface="Times New Roman" panose="02020603050405020304" pitchFamily="18" charset="0"/>
              </a:rPr>
              <a:t>Yakıcı Sistemler</a:t>
            </a:r>
            <a:endParaRPr lang="tr-TR" altLang="tr-TR" sz="4000" dirty="0" smtClean="0">
              <a:solidFill>
                <a:srgbClr val="FF0000"/>
              </a:solidFill>
              <a:latin typeface="Times New Roman" panose="02020603050405020304" pitchFamily="18" charset="0"/>
              <a:cs typeface="Times New Roman" panose="02020603050405020304" pitchFamily="18" charset="0"/>
            </a:endParaRPr>
          </a:p>
        </p:txBody>
      </p:sp>
      <p:sp>
        <p:nvSpPr>
          <p:cNvPr id="24579" name="Dikdörtgen 2"/>
          <p:cNvSpPr>
            <a:spLocks noChangeArrowheads="1"/>
          </p:cNvSpPr>
          <p:nvPr/>
        </p:nvSpPr>
        <p:spPr bwMode="auto">
          <a:xfrm>
            <a:off x="0" y="674688"/>
            <a:ext cx="91440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tr-TR" altLang="tr-TR" sz="2400" dirty="0">
                <a:solidFill>
                  <a:srgbClr val="000000"/>
                </a:solidFill>
                <a:latin typeface="Times New Roman" panose="02020603050405020304" pitchFamily="18" charset="0"/>
                <a:cs typeface="Times New Roman" panose="02020603050405020304" pitchFamily="18" charset="0"/>
              </a:rPr>
              <a:t>Yakıcı cihazların tesisatı, yapı malzemeleri yönetmeliği kapsamındaki </a:t>
            </a:r>
            <a:r>
              <a:rPr lang="tr-TR" altLang="tr-TR" sz="2400" dirty="0" smtClean="0">
                <a:solidFill>
                  <a:srgbClr val="000000"/>
                </a:solidFill>
                <a:latin typeface="Times New Roman" panose="02020603050405020304" pitchFamily="18" charset="0"/>
                <a:cs typeface="Times New Roman" panose="02020603050405020304" pitchFamily="18" charset="0"/>
              </a:rPr>
              <a:t>malzemelerden (G-İşaretli </a:t>
            </a:r>
            <a:r>
              <a:rPr lang="tr-TR" altLang="tr-TR" sz="2400" dirty="0">
                <a:solidFill>
                  <a:srgbClr val="000000"/>
                </a:solidFill>
                <a:latin typeface="Times New Roman" panose="02020603050405020304" pitchFamily="18" charset="0"/>
                <a:cs typeface="Times New Roman" panose="02020603050405020304" pitchFamily="18" charset="0"/>
              </a:rPr>
              <a:t>veya </a:t>
            </a:r>
            <a:r>
              <a:rPr lang="tr-TR" altLang="tr-TR" sz="2400" dirty="0" smtClean="0">
                <a:solidFill>
                  <a:srgbClr val="000000"/>
                </a:solidFill>
                <a:latin typeface="Times New Roman" panose="02020603050405020304" pitchFamily="18" charset="0"/>
                <a:cs typeface="Times New Roman" panose="02020603050405020304" pitchFamily="18" charset="0"/>
              </a:rPr>
              <a:t>CE-İşaretli)  oluşmalıdır</a:t>
            </a:r>
            <a:r>
              <a:rPr lang="tr-TR" altLang="tr-TR" sz="2400" dirty="0">
                <a:solidFill>
                  <a:srgbClr val="000000"/>
                </a:solidFill>
                <a:latin typeface="Times New Roman" panose="02020603050405020304" pitchFamily="18" charset="0"/>
                <a:cs typeface="Times New Roman" panose="02020603050405020304" pitchFamily="18" charset="0"/>
              </a:rPr>
              <a:t>.</a:t>
            </a:r>
          </a:p>
          <a:p>
            <a:pPr algn="just">
              <a:lnSpc>
                <a:spcPct val="100000"/>
              </a:lnSpc>
              <a:spcBef>
                <a:spcPct val="0"/>
              </a:spcBef>
              <a:buFontTx/>
              <a:buNone/>
            </a:pPr>
            <a:endParaRPr lang="tr-TR" altLang="tr-TR" sz="2400" dirty="0">
              <a:solidFill>
                <a:srgbClr val="000000"/>
              </a:solidFill>
              <a:latin typeface="Times New Roman" panose="02020603050405020304" pitchFamily="18" charset="0"/>
              <a:cs typeface="Times New Roman" panose="02020603050405020304" pitchFamily="18" charset="0"/>
            </a:endParaRPr>
          </a:p>
          <a:p>
            <a:pPr marL="342900" indent="-342900" algn="just">
              <a:lnSpc>
                <a:spcPct val="100000"/>
              </a:lnSpc>
              <a:spcBef>
                <a:spcPct val="0"/>
              </a:spcBef>
              <a:buFont typeface="Wingdings" panose="05000000000000000000" pitchFamily="2" charset="2"/>
              <a:buChar char="ü"/>
            </a:pPr>
            <a:r>
              <a:rPr lang="tr-TR" altLang="tr-TR" sz="2400" dirty="0" smtClean="0">
                <a:solidFill>
                  <a:srgbClr val="000000"/>
                </a:solidFill>
                <a:latin typeface="Times New Roman" panose="02020603050405020304" pitchFamily="18" charset="0"/>
                <a:cs typeface="Times New Roman" panose="02020603050405020304" pitchFamily="18" charset="0"/>
              </a:rPr>
              <a:t>Bitmiş </a:t>
            </a:r>
            <a:r>
              <a:rPr lang="tr-TR" altLang="tr-TR" sz="2400" dirty="0">
                <a:solidFill>
                  <a:srgbClr val="000000"/>
                </a:solidFill>
                <a:latin typeface="Times New Roman" panose="02020603050405020304" pitchFamily="18" charset="0"/>
                <a:cs typeface="Times New Roman" panose="02020603050405020304" pitchFamily="18" charset="0"/>
              </a:rPr>
              <a:t>ürünlerde CE veya </a:t>
            </a:r>
            <a:r>
              <a:rPr lang="tr-TR" altLang="tr-TR" sz="2400" dirty="0" smtClean="0">
                <a:solidFill>
                  <a:srgbClr val="000000"/>
                </a:solidFill>
                <a:latin typeface="Times New Roman" panose="02020603050405020304" pitchFamily="18" charset="0"/>
                <a:cs typeface="Times New Roman" panose="02020603050405020304" pitchFamily="18" charset="0"/>
              </a:rPr>
              <a:t>G </a:t>
            </a:r>
            <a:r>
              <a:rPr lang="tr-TR" altLang="tr-TR" sz="2400" dirty="0">
                <a:solidFill>
                  <a:srgbClr val="000000"/>
                </a:solidFill>
                <a:latin typeface="Times New Roman" panose="02020603050405020304" pitchFamily="18" charset="0"/>
                <a:cs typeface="Times New Roman" panose="02020603050405020304" pitchFamily="18" charset="0"/>
              </a:rPr>
              <a:t>işaretlemesi gerekmese </a:t>
            </a:r>
            <a:r>
              <a:rPr lang="tr-TR" altLang="tr-TR" sz="2400" dirty="0" smtClean="0">
                <a:solidFill>
                  <a:srgbClr val="000000"/>
                </a:solidFill>
                <a:latin typeface="Times New Roman" panose="02020603050405020304" pitchFamily="18" charset="0"/>
                <a:cs typeface="Times New Roman" panose="02020603050405020304" pitchFamily="18" charset="0"/>
              </a:rPr>
              <a:t>dahi</a:t>
            </a:r>
          </a:p>
          <a:p>
            <a:pPr marL="342900" indent="-342900" algn="just">
              <a:lnSpc>
                <a:spcPct val="100000"/>
              </a:lnSpc>
              <a:spcBef>
                <a:spcPct val="0"/>
              </a:spcBef>
              <a:buFont typeface="Wingdings" panose="05000000000000000000" pitchFamily="2" charset="2"/>
              <a:buChar char="ü"/>
            </a:pPr>
            <a:r>
              <a:rPr lang="tr-TR" altLang="tr-TR" sz="2400" dirty="0" smtClean="0">
                <a:solidFill>
                  <a:srgbClr val="000000"/>
                </a:solidFill>
                <a:latin typeface="Times New Roman" panose="02020603050405020304" pitchFamily="18" charset="0"/>
                <a:cs typeface="Times New Roman" panose="02020603050405020304" pitchFamily="18" charset="0"/>
              </a:rPr>
              <a:t>Yerinde </a:t>
            </a:r>
            <a:r>
              <a:rPr lang="tr-TR" altLang="tr-TR" sz="2400" dirty="0">
                <a:solidFill>
                  <a:srgbClr val="000000"/>
                </a:solidFill>
                <a:latin typeface="Times New Roman" panose="02020603050405020304" pitchFamily="18" charset="0"/>
                <a:cs typeface="Times New Roman" panose="02020603050405020304" pitchFamily="18" charset="0"/>
              </a:rPr>
              <a:t>yapılan yakıcı cihazı oluşturan </a:t>
            </a:r>
            <a:r>
              <a:rPr lang="tr-TR" altLang="tr-TR" sz="2400" b="1" dirty="0">
                <a:solidFill>
                  <a:srgbClr val="000000"/>
                </a:solidFill>
                <a:latin typeface="Times New Roman" panose="02020603050405020304" pitchFamily="18" charset="0"/>
                <a:cs typeface="Times New Roman" panose="02020603050405020304" pitchFamily="18" charset="0"/>
              </a:rPr>
              <a:t>yapı malzemeleri </a:t>
            </a:r>
            <a:r>
              <a:rPr lang="tr-TR" altLang="tr-TR" sz="2400" dirty="0" smtClean="0">
                <a:solidFill>
                  <a:srgbClr val="000000"/>
                </a:solidFill>
                <a:latin typeface="Times New Roman" panose="02020603050405020304" pitchFamily="18" charset="0"/>
                <a:cs typeface="Times New Roman" panose="02020603050405020304" pitchFamily="18" charset="0"/>
              </a:rPr>
              <a:t>G veya </a:t>
            </a:r>
            <a:r>
              <a:rPr lang="tr-TR" altLang="tr-TR" sz="2400" dirty="0">
                <a:solidFill>
                  <a:srgbClr val="000000"/>
                </a:solidFill>
                <a:latin typeface="Times New Roman" panose="02020603050405020304" pitchFamily="18" charset="0"/>
                <a:cs typeface="Times New Roman" panose="02020603050405020304" pitchFamily="18" charset="0"/>
              </a:rPr>
              <a:t>CE işaretlemesine sahip olmalıdır. (örnek kâgir baca veya katı yakıt yakan şömine veya fırın). </a:t>
            </a:r>
            <a:endParaRPr lang="tr-TR" altLang="tr-TR" sz="2400" dirty="0" smtClean="0">
              <a:solidFill>
                <a:srgbClr val="000000"/>
              </a:solidFill>
              <a:latin typeface="Times New Roman" panose="02020603050405020304" pitchFamily="18" charset="0"/>
              <a:cs typeface="Times New Roman" panose="02020603050405020304" pitchFamily="18" charset="0"/>
            </a:endParaRPr>
          </a:p>
          <a:p>
            <a:pPr marL="342900" indent="-342900" algn="just">
              <a:lnSpc>
                <a:spcPct val="100000"/>
              </a:lnSpc>
              <a:spcBef>
                <a:spcPct val="0"/>
              </a:spcBef>
              <a:buFont typeface="Wingdings" panose="05000000000000000000" pitchFamily="2" charset="2"/>
              <a:buChar char="ü"/>
            </a:pPr>
            <a:r>
              <a:rPr lang="tr-TR" altLang="tr-TR" sz="2400" dirty="0" smtClean="0">
                <a:solidFill>
                  <a:srgbClr val="000000"/>
                </a:solidFill>
                <a:latin typeface="Times New Roman" panose="02020603050405020304" pitchFamily="18" charset="0"/>
                <a:cs typeface="Times New Roman" panose="02020603050405020304" pitchFamily="18" charset="0"/>
              </a:rPr>
              <a:t>Her </a:t>
            </a:r>
            <a:r>
              <a:rPr lang="tr-TR" altLang="tr-TR" sz="2400" dirty="0">
                <a:solidFill>
                  <a:srgbClr val="000000"/>
                </a:solidFill>
                <a:latin typeface="Times New Roman" panose="02020603050405020304" pitchFamily="18" charset="0"/>
                <a:cs typeface="Times New Roman" panose="02020603050405020304" pitchFamily="18" charset="0"/>
              </a:rPr>
              <a:t>iki işaretlemesi yapılması mümkün olmadığı durumlarda, </a:t>
            </a:r>
            <a:r>
              <a:rPr lang="tr-TR" altLang="tr-TR" sz="2400" b="1" dirty="0">
                <a:solidFill>
                  <a:srgbClr val="000000"/>
                </a:solidFill>
                <a:latin typeface="Times New Roman" panose="02020603050405020304" pitchFamily="18" charset="0"/>
                <a:cs typeface="Times New Roman" panose="02020603050405020304" pitchFamily="18" charset="0"/>
              </a:rPr>
              <a:t>‘diğer yapı ürünleri‘</a:t>
            </a:r>
            <a:r>
              <a:rPr lang="tr-TR" altLang="tr-TR" sz="2400" dirty="0">
                <a:solidFill>
                  <a:srgbClr val="000000"/>
                </a:solidFill>
                <a:latin typeface="Times New Roman" panose="02020603050405020304" pitchFamily="18" charset="0"/>
                <a:cs typeface="Times New Roman" panose="02020603050405020304" pitchFamily="18" charset="0"/>
              </a:rPr>
              <a:t> olarak tanımlanan ve </a:t>
            </a:r>
            <a:r>
              <a:rPr lang="tr-TR" altLang="tr-TR" sz="2400" dirty="0" smtClean="0">
                <a:solidFill>
                  <a:srgbClr val="000000"/>
                </a:solidFill>
                <a:latin typeface="Times New Roman" panose="02020603050405020304" pitchFamily="18" charset="0"/>
                <a:cs typeface="Times New Roman" panose="02020603050405020304" pitchFamily="18" charset="0"/>
              </a:rPr>
              <a:t>genel </a:t>
            </a:r>
            <a:r>
              <a:rPr lang="tr-TR" altLang="tr-TR" sz="2400" dirty="0">
                <a:solidFill>
                  <a:srgbClr val="000000"/>
                </a:solidFill>
                <a:latin typeface="Times New Roman" panose="02020603050405020304" pitchFamily="18" charset="0"/>
                <a:cs typeface="Times New Roman" panose="02020603050405020304" pitchFamily="18" charset="0"/>
              </a:rPr>
              <a:t>teknik kurallarına göre uygun olan </a:t>
            </a:r>
            <a:r>
              <a:rPr lang="tr-TR" altLang="tr-TR" sz="2400" b="1" dirty="0">
                <a:solidFill>
                  <a:srgbClr val="000000"/>
                </a:solidFill>
                <a:latin typeface="Times New Roman" panose="02020603050405020304" pitchFamily="18" charset="0"/>
                <a:cs typeface="Times New Roman" panose="02020603050405020304" pitchFamily="18" charset="0"/>
              </a:rPr>
              <a:t>ürünler için kullanılabilirlik belgesi gerekmemektedir. </a:t>
            </a:r>
          </a:p>
          <a:p>
            <a:pPr algn="just">
              <a:lnSpc>
                <a:spcPct val="100000"/>
              </a:lnSpc>
              <a:spcBef>
                <a:spcPct val="0"/>
              </a:spcBef>
              <a:buFontTx/>
              <a:buNone/>
            </a:pPr>
            <a:endParaRPr lang="tr-TR" altLang="tr-TR" sz="2400"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2"/>
          <a:stretch>
            <a:fillRect/>
          </a:stretch>
        </p:blipFill>
        <p:spPr>
          <a:xfrm>
            <a:off x="6597203" y="4753377"/>
            <a:ext cx="2286000" cy="15240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Unvan 1"/>
          <p:cNvSpPr>
            <a:spLocks noGrp="1"/>
          </p:cNvSpPr>
          <p:nvPr>
            <p:ph type="title"/>
          </p:nvPr>
        </p:nvSpPr>
        <p:spPr>
          <a:xfrm>
            <a:off x="0" y="0"/>
            <a:ext cx="9144000" cy="665163"/>
          </a:xfrm>
        </p:spPr>
        <p:txBody>
          <a:bodyPr/>
          <a:lstStyle/>
          <a:p>
            <a:pPr algn="ctr"/>
            <a:r>
              <a:rPr lang="tr-TR" altLang="tr-TR" dirty="0" smtClean="0">
                <a:solidFill>
                  <a:srgbClr val="FF0000"/>
                </a:solidFill>
                <a:latin typeface="Times New Roman" panose="02020603050405020304" pitchFamily="18" charset="0"/>
                <a:cs typeface="Times New Roman" panose="02020603050405020304" pitchFamily="18" charset="0"/>
              </a:rPr>
              <a:t>G ve CE İşaretleri</a:t>
            </a:r>
          </a:p>
        </p:txBody>
      </p:sp>
      <p:sp>
        <p:nvSpPr>
          <p:cNvPr id="25603" name="Dikdörtgen 2"/>
          <p:cNvSpPr>
            <a:spLocks noChangeArrowheads="1"/>
          </p:cNvSpPr>
          <p:nvPr/>
        </p:nvSpPr>
        <p:spPr bwMode="auto">
          <a:xfrm>
            <a:off x="-82550" y="3529013"/>
            <a:ext cx="9144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tr-TR" altLang="tr-TR" sz="2400" dirty="0">
                <a:solidFill>
                  <a:srgbClr val="7030A0"/>
                </a:solidFill>
                <a:latin typeface="Times New Roman" panose="02020603050405020304" pitchFamily="18" charset="0"/>
                <a:cs typeface="Times New Roman" panose="02020603050405020304" pitchFamily="18" charset="0"/>
              </a:rPr>
              <a:t>CE İşareti nedir? </a:t>
            </a:r>
            <a:r>
              <a:rPr lang="tr-TR" altLang="tr-TR" sz="2400" dirty="0">
                <a:latin typeface="Times New Roman" panose="02020603050405020304" pitchFamily="18" charset="0"/>
                <a:cs typeface="Times New Roman" panose="02020603050405020304" pitchFamily="18" charset="0"/>
              </a:rPr>
              <a:t>CE İşareti üzerine iliştirildiği ürünün insan, hayvan ve çevre açısından sağlıklı ve </a:t>
            </a:r>
            <a:r>
              <a:rPr lang="tr-TR" altLang="tr-TR" sz="2400" dirty="0" smtClean="0">
                <a:latin typeface="Times New Roman" panose="02020603050405020304" pitchFamily="18" charset="0"/>
                <a:cs typeface="Times New Roman" panose="02020603050405020304" pitchFamily="18" charset="0"/>
              </a:rPr>
              <a:t>güvenli ürün olduğunu gösteren Avrupa Birliği'nin Yeni Yaklaşım Direktiflerine uygunluk </a:t>
            </a:r>
            <a:r>
              <a:rPr lang="tr-TR" altLang="tr-TR" sz="2400" dirty="0">
                <a:latin typeface="Times New Roman" panose="02020603050405020304" pitchFamily="18" charset="0"/>
                <a:cs typeface="Times New Roman" panose="02020603050405020304" pitchFamily="18" charset="0"/>
              </a:rPr>
              <a:t>işaretidir. CE işareti resmi bir işarettir. </a:t>
            </a:r>
          </a:p>
        </p:txBody>
      </p:sp>
      <p:sp>
        <p:nvSpPr>
          <p:cNvPr id="25604" name="Dikdörtgen 3"/>
          <p:cNvSpPr>
            <a:spLocks noChangeArrowheads="1"/>
          </p:cNvSpPr>
          <p:nvPr/>
        </p:nvSpPr>
        <p:spPr bwMode="auto">
          <a:xfrm>
            <a:off x="0" y="223520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tr-TR" altLang="tr-TR" sz="2400" dirty="0" smtClean="0">
                <a:solidFill>
                  <a:srgbClr val="7030A0"/>
                </a:solidFill>
                <a:latin typeface="Times New Roman" panose="02020603050405020304" pitchFamily="18" charset="0"/>
                <a:cs typeface="Times New Roman" panose="02020603050405020304" pitchFamily="18" charset="0"/>
              </a:rPr>
              <a:t>G </a:t>
            </a:r>
            <a:r>
              <a:rPr lang="tr-TR" altLang="tr-TR" sz="2400" dirty="0">
                <a:solidFill>
                  <a:srgbClr val="7030A0"/>
                </a:solidFill>
                <a:latin typeface="Times New Roman" panose="02020603050405020304" pitchFamily="18" charset="0"/>
                <a:cs typeface="Times New Roman" panose="02020603050405020304" pitchFamily="18" charset="0"/>
              </a:rPr>
              <a:t>İşareti nedir? </a:t>
            </a:r>
            <a:r>
              <a:rPr lang="tr-TR" altLang="tr-TR" sz="2400" dirty="0">
                <a:latin typeface="Times New Roman" panose="02020603050405020304" pitchFamily="18" charset="0"/>
                <a:cs typeface="Times New Roman" panose="02020603050405020304" pitchFamily="18" charset="0"/>
              </a:rPr>
              <a:t>AB’nin ortak mevzuatının bulunmadığı, ulusal mevzuat ile düzenlenen alanda kalan ürünler bu </a:t>
            </a:r>
            <a:r>
              <a:rPr lang="tr-TR" altLang="tr-TR" sz="2400" dirty="0" smtClean="0">
                <a:latin typeface="Times New Roman" panose="02020603050405020304" pitchFamily="18" charset="0"/>
                <a:cs typeface="Times New Roman" panose="02020603050405020304" pitchFamily="18" charset="0"/>
              </a:rPr>
              <a:t>gruba girer</a:t>
            </a:r>
            <a:r>
              <a:rPr lang="tr-TR" altLang="tr-TR" sz="2400" dirty="0">
                <a:latin typeface="Times New Roman" panose="02020603050405020304" pitchFamily="18" charset="0"/>
                <a:cs typeface="Times New Roman" panose="02020603050405020304" pitchFamily="18" charset="0"/>
              </a:rPr>
              <a:t>. Örneğin hazır beton, inşaat demiri </a:t>
            </a:r>
            <a:r>
              <a:rPr lang="tr-TR" altLang="tr-TR" sz="2400" dirty="0" smtClean="0">
                <a:latin typeface="Times New Roman" panose="02020603050405020304" pitchFamily="18" charset="0"/>
                <a:cs typeface="Times New Roman" panose="02020603050405020304" pitchFamily="18" charset="0"/>
              </a:rPr>
              <a:t>gibi </a:t>
            </a:r>
            <a:r>
              <a:rPr lang="tr-TR" altLang="tr-TR" sz="2400" dirty="0">
                <a:latin typeface="Times New Roman" panose="02020603050405020304" pitchFamily="18" charset="0"/>
                <a:cs typeface="Times New Roman" panose="02020603050405020304" pitchFamily="18" charset="0"/>
              </a:rPr>
              <a:t>malzemeler bu </a:t>
            </a:r>
            <a:r>
              <a:rPr lang="tr-TR" altLang="tr-TR" sz="2400" dirty="0" smtClean="0">
                <a:latin typeface="Times New Roman" panose="02020603050405020304" pitchFamily="18" charset="0"/>
                <a:cs typeface="Times New Roman" panose="02020603050405020304" pitchFamily="18" charset="0"/>
              </a:rPr>
              <a:t>gruba girmektedir</a:t>
            </a:r>
            <a:r>
              <a:rPr lang="tr-TR" altLang="tr-TR" sz="2400" dirty="0">
                <a:latin typeface="Times New Roman" panose="02020603050405020304" pitchFamily="18" charset="0"/>
                <a:cs typeface="Times New Roman" panose="02020603050405020304" pitchFamily="18" charset="0"/>
              </a:rPr>
              <a:t>. </a:t>
            </a:r>
          </a:p>
        </p:txBody>
      </p:sp>
      <p:sp>
        <p:nvSpPr>
          <p:cNvPr id="25605" name="Dikdörtgen 4"/>
          <p:cNvSpPr>
            <a:spLocks noChangeArrowheads="1"/>
          </p:cNvSpPr>
          <p:nvPr/>
        </p:nvSpPr>
        <p:spPr bwMode="auto">
          <a:xfrm>
            <a:off x="0" y="665163"/>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tr-TR" altLang="tr-TR" sz="2400" dirty="0" smtClean="0">
                <a:solidFill>
                  <a:srgbClr val="7030A0"/>
                </a:solidFill>
                <a:latin typeface="Times New Roman" panose="02020603050405020304" pitchFamily="18" charset="0"/>
                <a:cs typeface="Times New Roman" panose="02020603050405020304" pitchFamily="18" charset="0"/>
              </a:rPr>
              <a:t>Güvenli </a:t>
            </a:r>
            <a:r>
              <a:rPr lang="tr-TR" altLang="tr-TR" sz="2400" dirty="0">
                <a:solidFill>
                  <a:srgbClr val="7030A0"/>
                </a:solidFill>
                <a:latin typeface="Times New Roman" panose="02020603050405020304" pitchFamily="18" charset="0"/>
                <a:cs typeface="Times New Roman" panose="02020603050405020304" pitchFamily="18" charset="0"/>
              </a:rPr>
              <a:t>ürün nedir? </a:t>
            </a:r>
            <a:r>
              <a:rPr lang="tr-TR" altLang="tr-TR" sz="2400" dirty="0">
                <a:latin typeface="Times New Roman" panose="02020603050405020304" pitchFamily="18" charset="0"/>
                <a:cs typeface="Times New Roman" panose="02020603050405020304" pitchFamily="18" charset="0"/>
              </a:rPr>
              <a:t>Kullanım süresi içinde, normal kullanım koşullarında risk taşımayan veya kabul edilebilir ölçülerde risk taşıyan ve temel </a:t>
            </a:r>
            <a:r>
              <a:rPr lang="tr-TR" altLang="tr-TR" sz="2400" dirty="0" smtClean="0">
                <a:latin typeface="Times New Roman" panose="02020603050405020304" pitchFamily="18" charset="0"/>
                <a:cs typeface="Times New Roman" panose="02020603050405020304" pitchFamily="18" charset="0"/>
              </a:rPr>
              <a:t>gerekler </a:t>
            </a:r>
            <a:r>
              <a:rPr lang="tr-TR" altLang="tr-TR" sz="2400" dirty="0">
                <a:latin typeface="Times New Roman" panose="02020603050405020304" pitchFamily="18" charset="0"/>
                <a:cs typeface="Times New Roman" panose="02020603050405020304" pitchFamily="18" charset="0"/>
              </a:rPr>
              <a:t>bakımından azamî ölçüde koruma sağlayan ürünlere denir</a:t>
            </a:r>
          </a:p>
        </p:txBody>
      </p:sp>
      <p:sp>
        <p:nvSpPr>
          <p:cNvPr id="25606" name="Dikdörtgen 5"/>
          <p:cNvSpPr>
            <a:spLocks noChangeArrowheads="1"/>
          </p:cNvSpPr>
          <p:nvPr/>
        </p:nvSpPr>
        <p:spPr bwMode="auto">
          <a:xfrm>
            <a:off x="0" y="509905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tr-TR" altLang="tr-TR" sz="2400" dirty="0">
                <a:solidFill>
                  <a:srgbClr val="FF0000"/>
                </a:solidFill>
                <a:latin typeface="Times New Roman" panose="02020603050405020304" pitchFamily="18" charset="0"/>
                <a:cs typeface="Times New Roman" panose="02020603050405020304" pitchFamily="18" charset="0"/>
              </a:rPr>
              <a:t>2007 yılında Yapı Malzemeleri Yönetmeliği zorunlu </a:t>
            </a:r>
            <a:r>
              <a:rPr lang="tr-TR" altLang="tr-TR" sz="2400" dirty="0" smtClean="0">
                <a:solidFill>
                  <a:srgbClr val="FF0000"/>
                </a:solidFill>
                <a:latin typeface="Times New Roman" panose="02020603050405020304" pitchFamily="18" charset="0"/>
                <a:cs typeface="Times New Roman" panose="02020603050405020304" pitchFamily="18" charset="0"/>
              </a:rPr>
              <a:t>uygulamaya girmiş </a:t>
            </a:r>
            <a:r>
              <a:rPr lang="tr-TR" altLang="tr-TR" sz="2400" dirty="0">
                <a:solidFill>
                  <a:srgbClr val="FF0000"/>
                </a:solidFill>
                <a:latin typeface="Times New Roman" panose="02020603050405020304" pitchFamily="18" charset="0"/>
                <a:cs typeface="Times New Roman" panose="02020603050405020304" pitchFamily="18" charset="0"/>
              </a:rPr>
              <a:t>ve tüm inşaat malzemelerinde (PVC kapı pencere, yalıtım camı, seramik, su ve ısı yalıtımı ürünleri, </a:t>
            </a:r>
            <a:r>
              <a:rPr lang="tr-TR" altLang="tr-TR" sz="2400" dirty="0" err="1">
                <a:solidFill>
                  <a:srgbClr val="FF0000"/>
                </a:solidFill>
                <a:latin typeface="Times New Roman" panose="02020603050405020304" pitchFamily="18" charset="0"/>
                <a:cs typeface="Times New Roman" panose="02020603050405020304" pitchFamily="18" charset="0"/>
              </a:rPr>
              <a:t>vs</a:t>
            </a:r>
            <a:r>
              <a:rPr lang="tr-TR" altLang="tr-TR" sz="2400" dirty="0">
                <a:solidFill>
                  <a:srgbClr val="FF0000"/>
                </a:solidFill>
                <a:latin typeface="Times New Roman" panose="02020603050405020304" pitchFamily="18" charset="0"/>
                <a:cs typeface="Times New Roman" panose="02020603050405020304" pitchFamily="18" charset="0"/>
              </a:rPr>
              <a:t>…) CE işareti taşıma zorunluluğu </a:t>
            </a:r>
            <a:r>
              <a:rPr lang="tr-TR" altLang="tr-TR" sz="2400" dirty="0" smtClean="0">
                <a:solidFill>
                  <a:srgbClr val="FF0000"/>
                </a:solidFill>
                <a:latin typeface="Times New Roman" panose="02020603050405020304" pitchFamily="18" charset="0"/>
                <a:cs typeface="Times New Roman" panose="02020603050405020304" pitchFamily="18" charset="0"/>
              </a:rPr>
              <a:t>gelmiştir</a:t>
            </a:r>
            <a:r>
              <a:rPr lang="tr-TR" altLang="tr-TR" sz="2400"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441079" y="314327"/>
            <a:ext cx="8614021" cy="854074"/>
          </a:xfrm>
        </p:spPr>
        <p:txBody>
          <a:bodyPr>
            <a:noAutofit/>
          </a:bodyPr>
          <a:lstStyle/>
          <a:p>
            <a:pPr>
              <a:lnSpc>
                <a:spcPct val="100000"/>
              </a:lnSpc>
            </a:pPr>
            <a:r>
              <a:rPr lang="es-ES" sz="2400" b="1" dirty="0" smtClean="0">
                <a:solidFill>
                  <a:srgbClr val="0000FF"/>
                </a:solidFill>
              </a:rPr>
              <a:t>Kömür Yakıtlı Bir Sobanın TS 4900 EN 13248 Standardına Uygun Olmalıdır</a:t>
            </a:r>
            <a:endParaRPr lang="es-ES" sz="2400" b="1" dirty="0">
              <a:solidFill>
                <a:srgbClr val="0000FF"/>
              </a:solidFill>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715" t="27993" r="35079" b="26760"/>
          <a:stretch/>
        </p:blipFill>
        <p:spPr bwMode="auto">
          <a:xfrm>
            <a:off x="567424" y="2250634"/>
            <a:ext cx="3490175" cy="2685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7447" y="2137426"/>
            <a:ext cx="4460875" cy="2798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ikdörtgen 6"/>
          <p:cNvSpPr/>
          <p:nvPr/>
        </p:nvSpPr>
        <p:spPr>
          <a:xfrm>
            <a:off x="808724" y="5129768"/>
            <a:ext cx="3490175" cy="369332"/>
          </a:xfrm>
          <a:prstGeom prst="rect">
            <a:avLst/>
          </a:prstGeom>
        </p:spPr>
        <p:txBody>
          <a:bodyPr wrap="square">
            <a:spAutoFit/>
          </a:bodyPr>
          <a:lstStyle/>
          <a:p>
            <a:pPr algn="ctr"/>
            <a:r>
              <a:rPr lang="tr-TR" b="1" dirty="0" smtClean="0"/>
              <a:t>Doğru</a:t>
            </a:r>
            <a:endParaRPr lang="tr-TR" b="1" dirty="0"/>
          </a:p>
        </p:txBody>
      </p:sp>
      <p:sp>
        <p:nvSpPr>
          <p:cNvPr id="9" name="Dikdörtgen 8"/>
          <p:cNvSpPr/>
          <p:nvPr/>
        </p:nvSpPr>
        <p:spPr>
          <a:xfrm>
            <a:off x="453124" y="1309008"/>
            <a:ext cx="8424175" cy="461665"/>
          </a:xfrm>
          <a:prstGeom prst="rect">
            <a:avLst/>
          </a:prstGeom>
        </p:spPr>
        <p:txBody>
          <a:bodyPr wrap="square">
            <a:spAutoFit/>
          </a:bodyPr>
          <a:lstStyle/>
          <a:p>
            <a:r>
              <a:rPr lang="en-US" sz="2400" b="1" dirty="0" err="1"/>
              <a:t>Uçucusu</a:t>
            </a:r>
            <a:r>
              <a:rPr lang="en-US" sz="2400" b="1" dirty="0"/>
              <a:t> </a:t>
            </a:r>
            <a:r>
              <a:rPr lang="en-US" sz="2400" b="1" dirty="0" err="1"/>
              <a:t>Yüksek</a:t>
            </a:r>
            <a:r>
              <a:rPr lang="en-US" sz="2400" b="1" dirty="0"/>
              <a:t> </a:t>
            </a:r>
            <a:r>
              <a:rPr lang="en-US" sz="2400" b="1" dirty="0" err="1"/>
              <a:t>Kömürler</a:t>
            </a:r>
            <a:r>
              <a:rPr lang="en-US" sz="2400" b="1" dirty="0"/>
              <a:t> </a:t>
            </a:r>
            <a:r>
              <a:rPr lang="tr-TR" sz="2400" b="1" dirty="0" err="1"/>
              <a:t>i</a:t>
            </a:r>
            <a:r>
              <a:rPr lang="en-US" sz="2400" b="1" dirty="0" err="1" smtClean="0"/>
              <a:t>çin</a:t>
            </a:r>
            <a:r>
              <a:rPr lang="en-US" sz="2400" b="1" dirty="0" smtClean="0"/>
              <a:t> Soba </a:t>
            </a:r>
            <a:r>
              <a:rPr lang="en-US" sz="2400" b="1" dirty="0" err="1"/>
              <a:t>Uygulama</a:t>
            </a:r>
            <a:r>
              <a:rPr lang="en-US" sz="2400" b="1" dirty="0"/>
              <a:t> </a:t>
            </a:r>
            <a:r>
              <a:rPr lang="en-US" sz="2400" b="1" dirty="0" err="1" smtClean="0"/>
              <a:t>Örnekler</a:t>
            </a:r>
            <a:r>
              <a:rPr lang="tr-TR" sz="2400" b="1" dirty="0" smtClean="0"/>
              <a:t>i</a:t>
            </a:r>
            <a:endParaRPr lang="tr-TR" sz="2400" b="1" dirty="0"/>
          </a:p>
        </p:txBody>
      </p:sp>
      <p:sp>
        <p:nvSpPr>
          <p:cNvPr id="10" name="Dikdörtgen 9"/>
          <p:cNvSpPr/>
          <p:nvPr/>
        </p:nvSpPr>
        <p:spPr>
          <a:xfrm>
            <a:off x="5215696" y="5129768"/>
            <a:ext cx="3490175" cy="369332"/>
          </a:xfrm>
          <a:prstGeom prst="rect">
            <a:avLst/>
          </a:prstGeom>
        </p:spPr>
        <p:txBody>
          <a:bodyPr wrap="square">
            <a:spAutoFit/>
          </a:bodyPr>
          <a:lstStyle/>
          <a:p>
            <a:pPr algn="ctr"/>
            <a:r>
              <a:rPr lang="tr-TR" b="1" dirty="0" smtClean="0"/>
              <a:t>Yanlış</a:t>
            </a:r>
            <a:endParaRPr lang="tr-TR" b="1" dirty="0"/>
          </a:p>
        </p:txBody>
      </p:sp>
    </p:spTree>
    <p:extLst>
      <p:ext uri="{BB962C8B-B14F-4D97-AF65-F5344CB8AC3E}">
        <p14:creationId xmlns:p14="http://schemas.microsoft.com/office/powerpoint/2010/main" val="20222073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Unvan 1"/>
          <p:cNvSpPr>
            <a:spLocks noGrp="1"/>
          </p:cNvSpPr>
          <p:nvPr>
            <p:ph type="title"/>
          </p:nvPr>
        </p:nvSpPr>
        <p:spPr>
          <a:xfrm>
            <a:off x="0" y="0"/>
            <a:ext cx="9144000" cy="592138"/>
          </a:xfrm>
        </p:spPr>
        <p:txBody>
          <a:bodyPr/>
          <a:lstStyle/>
          <a:p>
            <a:r>
              <a:rPr lang="tr-TR" altLang="tr-TR" sz="4000" b="1" dirty="0" smtClean="0">
                <a:solidFill>
                  <a:srgbClr val="FF0000"/>
                </a:solidFill>
                <a:latin typeface="Times New Roman" panose="02020603050405020304" pitchFamily="18" charset="0"/>
                <a:cs typeface="Times New Roman" panose="02020603050405020304" pitchFamily="18" charset="0"/>
              </a:rPr>
              <a:t>Yakıcı Cihazların Montajı-1</a:t>
            </a:r>
          </a:p>
        </p:txBody>
      </p:sp>
      <p:sp>
        <p:nvSpPr>
          <p:cNvPr id="4" name="Dikdörtgen 3"/>
          <p:cNvSpPr/>
          <p:nvPr/>
        </p:nvSpPr>
        <p:spPr>
          <a:xfrm>
            <a:off x="-22225" y="592138"/>
            <a:ext cx="9144000" cy="4247317"/>
          </a:xfrm>
          <a:prstGeom prst="rect">
            <a:avLst/>
          </a:prstGeom>
        </p:spPr>
        <p:txBody>
          <a:bodyPr>
            <a:spAutoFit/>
          </a:bodyPr>
          <a:lstStyle/>
          <a:p>
            <a:pPr>
              <a:defRPr/>
            </a:pPr>
            <a:r>
              <a:rPr lang="tr-TR" sz="3600" dirty="0">
                <a:latin typeface="Times New Roman" panose="02020603050405020304" pitchFamily="18" charset="0"/>
                <a:cs typeface="Times New Roman" panose="02020603050405020304" pitchFamily="18" charset="0"/>
              </a:rPr>
              <a:t>Yakıcı cihazların montaj;</a:t>
            </a:r>
          </a:p>
          <a:p>
            <a:pPr marL="571500" indent="-571500">
              <a:buFont typeface="Wingdings" panose="05000000000000000000" pitchFamily="2" charset="2"/>
              <a:buChar char="ü"/>
              <a:defRPr/>
            </a:pPr>
            <a:r>
              <a:rPr lang="tr-TR" sz="3600" dirty="0">
                <a:latin typeface="Times New Roman" panose="02020603050405020304" pitchFamily="18" charset="0"/>
                <a:cs typeface="Times New Roman" panose="02020603050405020304" pitchFamily="18" charset="0"/>
              </a:rPr>
              <a:t>yerleşim ve yanma havası temini, </a:t>
            </a:r>
          </a:p>
          <a:p>
            <a:pPr marL="571500" indent="-571500">
              <a:buFont typeface="Wingdings" panose="05000000000000000000" pitchFamily="2" charset="2"/>
              <a:buChar char="ü"/>
              <a:defRPr/>
            </a:pPr>
            <a:r>
              <a:rPr lang="tr-TR" sz="3600" dirty="0" smtClean="0">
                <a:latin typeface="Times New Roman" panose="02020603050405020304" pitchFamily="18" charset="0"/>
                <a:cs typeface="Times New Roman" panose="02020603050405020304" pitchFamily="18" charset="0"/>
              </a:rPr>
              <a:t>yangın </a:t>
            </a:r>
            <a:r>
              <a:rPr lang="tr-TR" sz="3600" dirty="0">
                <a:latin typeface="Times New Roman" panose="02020603050405020304" pitchFamily="18" charset="0"/>
                <a:cs typeface="Times New Roman" panose="02020603050405020304" pitchFamily="18" charset="0"/>
              </a:rPr>
              <a:t>yönetmeliği, </a:t>
            </a:r>
          </a:p>
          <a:p>
            <a:pPr marL="571500" indent="-571500">
              <a:buFont typeface="Wingdings" panose="05000000000000000000" pitchFamily="2" charset="2"/>
              <a:buChar char="ü"/>
              <a:defRPr/>
            </a:pPr>
            <a:r>
              <a:rPr lang="tr-TR" sz="3600" dirty="0">
                <a:latin typeface="Times New Roman" panose="02020603050405020304" pitchFamily="18" charset="0"/>
                <a:cs typeface="Times New Roman" panose="02020603050405020304" pitchFamily="18" charset="0"/>
              </a:rPr>
              <a:t>standartlar, </a:t>
            </a:r>
          </a:p>
          <a:p>
            <a:pPr marL="571500" indent="-571500">
              <a:buFont typeface="Wingdings" panose="05000000000000000000" pitchFamily="2" charset="2"/>
              <a:buChar char="ü"/>
              <a:defRPr/>
            </a:pPr>
            <a:r>
              <a:rPr lang="tr-TR" sz="3600" dirty="0">
                <a:latin typeface="Times New Roman" panose="02020603050405020304" pitchFamily="18" charset="0"/>
                <a:cs typeface="Times New Roman" panose="02020603050405020304" pitchFamily="18" charset="0"/>
              </a:rPr>
              <a:t>Teknik kurallar </a:t>
            </a:r>
          </a:p>
          <a:p>
            <a:pPr marL="571500" indent="-571500">
              <a:buFont typeface="Wingdings" panose="05000000000000000000" pitchFamily="2" charset="2"/>
              <a:buChar char="ü"/>
              <a:defRPr/>
            </a:pPr>
            <a:r>
              <a:rPr lang="tr-TR" sz="3600" dirty="0">
                <a:latin typeface="Times New Roman" panose="02020603050405020304" pitchFamily="18" charset="0"/>
                <a:cs typeface="Times New Roman" panose="02020603050405020304" pitchFamily="18" charset="0"/>
              </a:rPr>
              <a:t>ve üreticinin </a:t>
            </a:r>
            <a:r>
              <a:rPr lang="tr-TR" sz="3600" dirty="0" smtClean="0">
                <a:latin typeface="Times New Roman" panose="02020603050405020304" pitchFamily="18" charset="0"/>
                <a:cs typeface="Times New Roman" panose="02020603050405020304" pitchFamily="18" charset="0"/>
              </a:rPr>
              <a:t>talimatlarından</a:t>
            </a:r>
          </a:p>
          <a:p>
            <a:pPr>
              <a:defRPr/>
            </a:pPr>
            <a:r>
              <a:rPr lang="tr-TR" sz="3600" dirty="0" smtClean="0">
                <a:latin typeface="Times New Roman" panose="02020603050405020304" pitchFamily="18" charset="0"/>
                <a:cs typeface="Times New Roman" panose="02020603050405020304" pitchFamily="18" charset="0"/>
              </a:rPr>
              <a:t>oluşmaktadır</a:t>
            </a:r>
            <a:r>
              <a:rPr lang="tr-TR" sz="3600" dirty="0">
                <a:latin typeface="Times New Roman" panose="02020603050405020304" pitchFamily="18" charset="0"/>
                <a:cs typeface="Times New Roman" panose="02020603050405020304" pitchFamily="18" charset="0"/>
              </a:rPr>
              <a:t>. </a:t>
            </a:r>
          </a:p>
          <a:p>
            <a:pPr>
              <a:defRPr/>
            </a:pPr>
            <a:r>
              <a:rPr lang="tr-TR" dirty="0"/>
              <a:t> </a:t>
            </a:r>
          </a:p>
        </p:txBody>
      </p:sp>
      <p:pic>
        <p:nvPicPr>
          <p:cNvPr id="2" name="Resim 1"/>
          <p:cNvPicPr>
            <a:picLocks noChangeAspect="1"/>
          </p:cNvPicPr>
          <p:nvPr/>
        </p:nvPicPr>
        <p:blipFill>
          <a:blip r:embed="rId2"/>
          <a:stretch>
            <a:fillRect/>
          </a:stretch>
        </p:blipFill>
        <p:spPr>
          <a:xfrm>
            <a:off x="5775989" y="2715795"/>
            <a:ext cx="3420955" cy="3646367"/>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0" y="63127"/>
            <a:ext cx="9156699" cy="699432"/>
          </a:xfrm>
        </p:spPr>
        <p:txBody>
          <a:bodyPr>
            <a:noAutofit/>
          </a:bodyPr>
          <a:lstStyle/>
          <a:p>
            <a:pPr>
              <a:lnSpc>
                <a:spcPct val="100000"/>
              </a:lnSpc>
            </a:pPr>
            <a:r>
              <a:rPr lang="tr-TR" altLang="tr-TR" sz="4000" b="1" dirty="0">
                <a:solidFill>
                  <a:srgbClr val="FF0000"/>
                </a:solidFill>
                <a:latin typeface="Times New Roman" panose="02020603050405020304" pitchFamily="18" charset="0"/>
                <a:cs typeface="Times New Roman" panose="02020603050405020304" pitchFamily="18" charset="0"/>
              </a:rPr>
              <a:t>Yakıcı Cihazların </a:t>
            </a:r>
            <a:r>
              <a:rPr lang="tr-TR" altLang="tr-TR" sz="4000" b="1" dirty="0" smtClean="0">
                <a:solidFill>
                  <a:srgbClr val="FF0000"/>
                </a:solidFill>
                <a:latin typeface="Times New Roman" panose="02020603050405020304" pitchFamily="18" charset="0"/>
                <a:cs typeface="Times New Roman" panose="02020603050405020304" pitchFamily="18" charset="0"/>
              </a:rPr>
              <a:t>Montajı-</a:t>
            </a:r>
            <a:r>
              <a:rPr lang="tr-TR" altLang="tr-TR" sz="4000" b="1" dirty="0" smtClean="0">
                <a:solidFill>
                  <a:srgbClr val="0000FF"/>
                </a:solidFill>
                <a:latin typeface="Times New Roman" panose="02020603050405020304" pitchFamily="18" charset="0"/>
                <a:cs typeface="Times New Roman" panose="02020603050405020304" pitchFamily="18" charset="0"/>
              </a:rPr>
              <a:t>SOBALAR</a:t>
            </a:r>
            <a:r>
              <a:rPr lang="tr-TR" altLang="tr-TR" sz="4000" b="1" dirty="0" smtClean="0">
                <a:solidFill>
                  <a:srgbClr val="FF0000"/>
                </a:solidFill>
                <a:latin typeface="Times New Roman" panose="02020603050405020304" pitchFamily="18" charset="0"/>
                <a:cs typeface="Times New Roman" panose="02020603050405020304" pitchFamily="18" charset="0"/>
              </a:rPr>
              <a:t>-2</a:t>
            </a:r>
            <a:endParaRPr lang="es-ES" sz="4000" b="1" dirty="0">
              <a:solidFill>
                <a:srgbClr val="FF0000"/>
              </a:solidFill>
            </a:endParaRPr>
          </a:p>
        </p:txBody>
      </p:sp>
      <p:graphicFrame>
        <p:nvGraphicFramePr>
          <p:cNvPr id="4" name="Nesne 3"/>
          <p:cNvGraphicFramePr>
            <a:graphicFrameLocks noChangeAspect="1"/>
          </p:cNvGraphicFramePr>
          <p:nvPr>
            <p:extLst/>
          </p:nvPr>
        </p:nvGraphicFramePr>
        <p:xfrm>
          <a:off x="2730500" y="3662072"/>
          <a:ext cx="3339604" cy="2459328"/>
        </p:xfrm>
        <a:graphic>
          <a:graphicData uri="http://schemas.openxmlformats.org/presentationml/2006/ole">
            <mc:AlternateContent xmlns:mc="http://schemas.openxmlformats.org/markup-compatibility/2006">
              <mc:Choice xmlns:v="urn:schemas-microsoft-com:vml" Requires="v">
                <p:oleObj spid="_x0000_s151642" name="Bit Eşlem Resmi" r:id="rId3" imgW="4285714" imgH="3772427" progId="Paint.Picture">
                  <p:embed/>
                </p:oleObj>
              </mc:Choice>
              <mc:Fallback>
                <p:oleObj name="Bit Eşlem Resmi" r:id="rId3" imgW="4285714" imgH="3772427"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0500" y="3662072"/>
                        <a:ext cx="3339604" cy="2459328"/>
                      </a:xfrm>
                      <a:prstGeom prst="rect">
                        <a:avLst/>
                      </a:prstGeom>
                      <a:noFill/>
                    </p:spPr>
                  </p:pic>
                </p:oleObj>
              </mc:Fallback>
            </mc:AlternateContent>
          </a:graphicData>
        </a:graphic>
      </p:graphicFrame>
      <p:graphicFrame>
        <p:nvGraphicFramePr>
          <p:cNvPr id="6" name="Nesne 5"/>
          <p:cNvGraphicFramePr>
            <a:graphicFrameLocks noChangeAspect="1"/>
          </p:cNvGraphicFramePr>
          <p:nvPr>
            <p:extLst/>
          </p:nvPr>
        </p:nvGraphicFramePr>
        <p:xfrm>
          <a:off x="1523089" y="972896"/>
          <a:ext cx="5715911" cy="2478839"/>
        </p:xfrm>
        <a:graphic>
          <a:graphicData uri="http://schemas.openxmlformats.org/presentationml/2006/ole">
            <mc:AlternateContent xmlns:mc="http://schemas.openxmlformats.org/markup-compatibility/2006">
              <mc:Choice xmlns:v="urn:schemas-microsoft-com:vml" Requires="v">
                <p:oleObj spid="_x0000_s151643" name="Bit Eşlem Resmi" r:id="rId5" imgW="3734321" imgH="1619476" progId="Paint.Picture">
                  <p:embed/>
                </p:oleObj>
              </mc:Choice>
              <mc:Fallback>
                <p:oleObj name="Bit Eşlem Resmi" r:id="rId5" imgW="3734321" imgH="1619476"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3089" y="972896"/>
                        <a:ext cx="5715911" cy="2478839"/>
                      </a:xfrm>
                      <a:prstGeom prst="rect">
                        <a:avLst/>
                      </a:prstGeom>
                      <a:noFill/>
                    </p:spPr>
                  </p:pic>
                </p:oleObj>
              </mc:Fallback>
            </mc:AlternateContent>
          </a:graphicData>
        </a:graphic>
      </p:graphicFrame>
    </p:spTree>
    <p:extLst>
      <p:ext uri="{BB962C8B-B14F-4D97-AF65-F5344CB8AC3E}">
        <p14:creationId xmlns:p14="http://schemas.microsoft.com/office/powerpoint/2010/main" val="1709283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4 İçerik Yer Tutucusu"/>
          <p:cNvSpPr txBox="1">
            <a:spLocks/>
          </p:cNvSpPr>
          <p:nvPr/>
        </p:nvSpPr>
        <p:spPr bwMode="auto">
          <a:xfrm>
            <a:off x="0" y="850007"/>
            <a:ext cx="9144000" cy="5473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ts val="600"/>
              </a:spcBef>
              <a:buFont typeface="Arial" panose="020B0604020202020204" pitchFamily="34" charset="0"/>
              <a:buNone/>
            </a:pPr>
            <a:r>
              <a:rPr lang="tr-TR" altLang="tr-TR" dirty="0" err="1">
                <a:latin typeface="Times New Roman" panose="02020603050405020304" pitchFamily="18" charset="0"/>
                <a:cs typeface="Times New Roman" panose="02020603050405020304" pitchFamily="18" charset="0"/>
              </a:rPr>
              <a:t>Karbonmonoksit</a:t>
            </a:r>
            <a:r>
              <a:rPr lang="tr-TR" altLang="tr-TR" dirty="0">
                <a:latin typeface="Times New Roman" panose="02020603050405020304" pitchFamily="18" charset="0"/>
                <a:cs typeface="Times New Roman" panose="02020603050405020304" pitchFamily="18" charset="0"/>
              </a:rPr>
              <a:t> öldürme potansiyeli olan;</a:t>
            </a:r>
          </a:p>
          <a:p>
            <a:pPr algn="just" eaLnBrk="1" hangingPunct="1">
              <a:lnSpc>
                <a:spcPct val="100000"/>
              </a:lnSpc>
              <a:spcBef>
                <a:spcPts val="600"/>
              </a:spcBef>
              <a:buFont typeface="Wingdings" panose="05000000000000000000" pitchFamily="2" charset="2"/>
              <a:buChar char="ü"/>
            </a:pPr>
            <a:r>
              <a:rPr lang="tr-TR" altLang="tr-TR" dirty="0">
                <a:latin typeface="Times New Roman" panose="02020603050405020304" pitchFamily="18" charset="0"/>
                <a:cs typeface="Times New Roman" panose="02020603050405020304" pitchFamily="18" charset="0"/>
              </a:rPr>
              <a:t>Boğucu ve zehirleyici,</a:t>
            </a:r>
          </a:p>
          <a:p>
            <a:pPr algn="just" eaLnBrk="1" hangingPunct="1">
              <a:lnSpc>
                <a:spcPct val="100000"/>
              </a:lnSpc>
              <a:spcBef>
                <a:spcPts val="600"/>
              </a:spcBef>
              <a:buFont typeface="Wingdings" panose="05000000000000000000" pitchFamily="2" charset="2"/>
              <a:buChar char="ü"/>
            </a:pPr>
            <a:r>
              <a:rPr lang="tr-TR" altLang="tr-TR" dirty="0">
                <a:latin typeface="Times New Roman" panose="02020603050405020304" pitchFamily="18" charset="0"/>
                <a:cs typeface="Times New Roman" panose="02020603050405020304" pitchFamily="18" charset="0"/>
              </a:rPr>
              <a:t>Renksiz,</a:t>
            </a:r>
          </a:p>
          <a:p>
            <a:pPr algn="just" eaLnBrk="1" hangingPunct="1">
              <a:lnSpc>
                <a:spcPct val="100000"/>
              </a:lnSpc>
              <a:spcBef>
                <a:spcPts val="600"/>
              </a:spcBef>
              <a:buFont typeface="Wingdings" panose="05000000000000000000" pitchFamily="2" charset="2"/>
              <a:buChar char="ü"/>
            </a:pPr>
            <a:r>
              <a:rPr lang="tr-TR" altLang="tr-TR" dirty="0">
                <a:latin typeface="Times New Roman" panose="02020603050405020304" pitchFamily="18" charset="0"/>
                <a:cs typeface="Times New Roman" panose="02020603050405020304" pitchFamily="18" charset="0"/>
              </a:rPr>
              <a:t>Kokusuz,</a:t>
            </a:r>
          </a:p>
          <a:p>
            <a:pPr algn="just" eaLnBrk="1" hangingPunct="1">
              <a:lnSpc>
                <a:spcPct val="100000"/>
              </a:lnSpc>
              <a:spcBef>
                <a:spcPts val="600"/>
              </a:spcBef>
              <a:buFont typeface="Wingdings" panose="05000000000000000000" pitchFamily="2" charset="2"/>
              <a:buChar char="ü"/>
            </a:pPr>
            <a:r>
              <a:rPr lang="tr-TR" altLang="tr-TR" dirty="0">
                <a:latin typeface="Times New Roman" panose="02020603050405020304" pitchFamily="18" charset="0"/>
                <a:cs typeface="Times New Roman" panose="02020603050405020304" pitchFamily="18" charset="0"/>
              </a:rPr>
              <a:t>Tatsız, </a:t>
            </a:r>
          </a:p>
          <a:p>
            <a:pPr algn="just" eaLnBrk="1" hangingPunct="1">
              <a:lnSpc>
                <a:spcPct val="100000"/>
              </a:lnSpc>
              <a:spcBef>
                <a:spcPts val="600"/>
              </a:spcBef>
              <a:buFont typeface="Arial" panose="020B0604020202020204" pitchFamily="34" charset="0"/>
              <a:buNone/>
            </a:pPr>
            <a:r>
              <a:rPr lang="tr-TR" altLang="tr-TR" dirty="0">
                <a:latin typeface="Times New Roman" panose="02020603050405020304" pitchFamily="18" charset="0"/>
                <a:cs typeface="Times New Roman" panose="02020603050405020304" pitchFamily="18" charset="0"/>
              </a:rPr>
              <a:t>bir gazdır.</a:t>
            </a:r>
          </a:p>
          <a:p>
            <a:pPr algn="just" eaLnBrk="1" hangingPunct="1">
              <a:lnSpc>
                <a:spcPct val="100000"/>
              </a:lnSpc>
              <a:spcBef>
                <a:spcPts val="600"/>
              </a:spcBef>
              <a:buFont typeface="Arial" panose="020B0604020202020204" pitchFamily="34" charset="0"/>
              <a:buNone/>
            </a:pPr>
            <a:endParaRPr lang="tr-TR" altLang="tr-TR" dirty="0" smtClean="0">
              <a:latin typeface="Times New Roman" panose="02020603050405020304" pitchFamily="18" charset="0"/>
              <a:cs typeface="Times New Roman" panose="02020603050405020304" pitchFamily="18" charset="0"/>
            </a:endParaRPr>
          </a:p>
          <a:p>
            <a:pPr algn="just" eaLnBrk="1" hangingPunct="1">
              <a:lnSpc>
                <a:spcPct val="100000"/>
              </a:lnSpc>
              <a:spcBef>
                <a:spcPts val="600"/>
              </a:spcBef>
              <a:buFont typeface="Arial" panose="020B0604020202020204" pitchFamily="34" charset="0"/>
              <a:buNone/>
            </a:pPr>
            <a:endParaRPr lang="tr-TR" altLang="tr-TR" dirty="0">
              <a:latin typeface="Times New Roman" panose="02020603050405020304" pitchFamily="18" charset="0"/>
              <a:cs typeface="Times New Roman" panose="02020603050405020304" pitchFamily="18" charset="0"/>
            </a:endParaRPr>
          </a:p>
          <a:p>
            <a:pPr algn="just" eaLnBrk="1" hangingPunct="1">
              <a:lnSpc>
                <a:spcPct val="100000"/>
              </a:lnSpc>
              <a:spcBef>
                <a:spcPts val="600"/>
              </a:spcBef>
              <a:buFont typeface="Arial" panose="020B0604020202020204" pitchFamily="34" charset="0"/>
              <a:buNone/>
            </a:pPr>
            <a:r>
              <a:rPr lang="tr-TR" altLang="tr-TR" dirty="0" smtClean="0">
                <a:latin typeface="Times New Roman" panose="02020603050405020304" pitchFamily="18" charset="0"/>
                <a:cs typeface="Times New Roman" panose="02020603050405020304" pitchFamily="18" charset="0"/>
              </a:rPr>
              <a:t>Bu </a:t>
            </a:r>
            <a:r>
              <a:rPr lang="tr-TR" altLang="tr-TR" dirty="0">
                <a:latin typeface="Times New Roman" panose="02020603050405020304" pitchFamily="18" charset="0"/>
                <a:cs typeface="Times New Roman" panose="02020603050405020304" pitchFamily="18" charset="0"/>
              </a:rPr>
              <a:t>nedenle fark edilmesi zor bir şazdır.  </a:t>
            </a:r>
          </a:p>
          <a:p>
            <a:pPr algn="just" eaLnBrk="1" hangingPunct="1">
              <a:lnSpc>
                <a:spcPct val="100000"/>
              </a:lnSpc>
              <a:spcBef>
                <a:spcPts val="600"/>
              </a:spcBef>
              <a:buFont typeface="Arial" panose="020B0604020202020204" pitchFamily="34" charset="0"/>
              <a:buNone/>
            </a:pPr>
            <a:r>
              <a:rPr lang="tr-TR" altLang="tr-TR" dirty="0">
                <a:latin typeface="Times New Roman" panose="02020603050405020304" pitchFamily="18" charset="0"/>
                <a:cs typeface="Times New Roman" panose="02020603050405020304" pitchFamily="18" charset="0"/>
              </a:rPr>
              <a:t>Bu özelliklerinden ötürü sessiz katil adını almıştır.</a:t>
            </a:r>
          </a:p>
        </p:txBody>
      </p:sp>
      <p:sp>
        <p:nvSpPr>
          <p:cNvPr id="17411" name="3 Başlık"/>
          <p:cNvSpPr>
            <a:spLocks noGrp="1"/>
          </p:cNvSpPr>
          <p:nvPr>
            <p:ph type="title"/>
          </p:nvPr>
        </p:nvSpPr>
        <p:spPr>
          <a:xfrm>
            <a:off x="0" y="0"/>
            <a:ext cx="9055100" cy="636744"/>
          </a:xfrm>
        </p:spPr>
        <p:txBody>
          <a:bodyPr/>
          <a:lstStyle/>
          <a:p>
            <a:pPr eaLnBrk="1" hangingPunct="1"/>
            <a:r>
              <a:rPr lang="tr-TR" altLang="tr-TR" sz="4800" b="1" dirty="0" err="1" smtClean="0">
                <a:solidFill>
                  <a:srgbClr val="FF0000"/>
                </a:solidFill>
                <a:latin typeface="Times New Roman" panose="02020603050405020304" pitchFamily="18" charset="0"/>
                <a:cs typeface="Times New Roman" panose="02020603050405020304" pitchFamily="18" charset="0"/>
              </a:rPr>
              <a:t>Karbonmonoksit</a:t>
            </a:r>
            <a:r>
              <a:rPr lang="tr-TR" altLang="tr-TR" sz="4800" b="1" dirty="0" smtClean="0">
                <a:solidFill>
                  <a:srgbClr val="FF0000"/>
                </a:solidFill>
                <a:latin typeface="Times New Roman" panose="02020603050405020304" pitchFamily="18" charset="0"/>
                <a:cs typeface="Times New Roman" panose="02020603050405020304" pitchFamily="18" charset="0"/>
              </a:rPr>
              <a:t> Gazını Tanımak </a:t>
            </a:r>
          </a:p>
        </p:txBody>
      </p:sp>
      <p:pic>
        <p:nvPicPr>
          <p:cNvPr id="174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3100" y="1562100"/>
            <a:ext cx="3186113" cy="32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3 Başlık"/>
          <p:cNvSpPr>
            <a:spLocks noGrp="1"/>
          </p:cNvSpPr>
          <p:nvPr>
            <p:ph type="title"/>
          </p:nvPr>
        </p:nvSpPr>
        <p:spPr>
          <a:xfrm>
            <a:off x="0" y="174626"/>
            <a:ext cx="9156700" cy="780116"/>
          </a:xfrm>
        </p:spPr>
        <p:txBody>
          <a:bodyPr/>
          <a:lstStyle/>
          <a:p>
            <a:pPr eaLnBrk="1" hangingPunct="1">
              <a:lnSpc>
                <a:spcPct val="100000"/>
              </a:lnSpc>
            </a:pPr>
            <a:r>
              <a:rPr lang="tr-TR" altLang="tr-TR" sz="3600" b="1" dirty="0">
                <a:solidFill>
                  <a:srgbClr val="FF0000"/>
                </a:solidFill>
                <a:latin typeface="Times New Roman" panose="02020603050405020304" pitchFamily="18" charset="0"/>
                <a:cs typeface="Times New Roman" panose="02020603050405020304" pitchFamily="18" charset="0"/>
              </a:rPr>
              <a:t>Yakıcı Cihazların </a:t>
            </a:r>
            <a:r>
              <a:rPr lang="tr-TR" altLang="tr-TR" sz="3600" b="1" dirty="0" smtClean="0">
                <a:solidFill>
                  <a:srgbClr val="FF0000"/>
                </a:solidFill>
                <a:latin typeface="Times New Roman" panose="02020603050405020304" pitchFamily="18" charset="0"/>
                <a:cs typeface="Times New Roman" panose="02020603050405020304" pitchFamily="18" charset="0"/>
              </a:rPr>
              <a:t>Montajı-</a:t>
            </a:r>
            <a:r>
              <a:rPr lang="tr-TR" altLang="tr-TR" sz="3600" b="1" dirty="0" smtClean="0">
                <a:solidFill>
                  <a:srgbClr val="0000FF"/>
                </a:solidFill>
                <a:latin typeface="Times New Roman" panose="02020603050405020304" pitchFamily="18" charset="0"/>
                <a:cs typeface="Times New Roman" panose="02020603050405020304" pitchFamily="18" charset="0"/>
              </a:rPr>
              <a:t>SOBALAR</a:t>
            </a:r>
            <a:r>
              <a:rPr lang="tr-TR" altLang="tr-TR" sz="3600" b="1" dirty="0" smtClean="0">
                <a:solidFill>
                  <a:srgbClr val="FF0000"/>
                </a:solidFill>
                <a:latin typeface="Times New Roman" panose="02020603050405020304" pitchFamily="18" charset="0"/>
                <a:cs typeface="Times New Roman" panose="02020603050405020304" pitchFamily="18" charset="0"/>
              </a:rPr>
              <a:t>-3</a:t>
            </a:r>
            <a:endParaRPr lang="es-ES" altLang="tr-TR" sz="3600" b="1" dirty="0" smtClean="0">
              <a:solidFill>
                <a:srgbClr val="FF0000"/>
              </a:solidFill>
            </a:endParaRPr>
          </a:p>
        </p:txBody>
      </p:sp>
      <p:graphicFrame>
        <p:nvGraphicFramePr>
          <p:cNvPr id="56323" name="Nesne 1"/>
          <p:cNvGraphicFramePr>
            <a:graphicFrameLocks noChangeAspect="1"/>
          </p:cNvGraphicFramePr>
          <p:nvPr/>
        </p:nvGraphicFramePr>
        <p:xfrm>
          <a:off x="279400" y="1943100"/>
          <a:ext cx="3098800" cy="2884488"/>
        </p:xfrm>
        <a:graphic>
          <a:graphicData uri="http://schemas.openxmlformats.org/presentationml/2006/ole">
            <mc:AlternateContent xmlns:mc="http://schemas.openxmlformats.org/markup-compatibility/2006">
              <mc:Choice xmlns:v="urn:schemas-microsoft-com:vml" Requires="v">
                <p:oleObj spid="_x0000_s152666" name="Bit Eşlem Resmi" r:id="rId3" imgW="3029373" imgH="3200000" progId="PBrush">
                  <p:embed/>
                </p:oleObj>
              </mc:Choice>
              <mc:Fallback>
                <p:oleObj name="Bit Eşlem Resmi" r:id="rId3" imgW="3029373" imgH="3200000"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400" y="1943100"/>
                        <a:ext cx="3098800" cy="288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6324" name="Nesne 2"/>
          <p:cNvGraphicFramePr>
            <a:graphicFrameLocks noChangeAspect="1"/>
          </p:cNvGraphicFramePr>
          <p:nvPr/>
        </p:nvGraphicFramePr>
        <p:xfrm>
          <a:off x="3536950" y="1943100"/>
          <a:ext cx="5426075" cy="2874963"/>
        </p:xfrm>
        <a:graphic>
          <a:graphicData uri="http://schemas.openxmlformats.org/presentationml/2006/ole">
            <mc:AlternateContent xmlns:mc="http://schemas.openxmlformats.org/markup-compatibility/2006">
              <mc:Choice xmlns:v="urn:schemas-microsoft-com:vml" Requires="v">
                <p:oleObj spid="_x0000_s152667" name="Bit Eşlem Resmi" r:id="rId5" imgW="5866667" imgH="4029637" progId="PBrush">
                  <p:embed/>
                </p:oleObj>
              </mc:Choice>
              <mc:Fallback>
                <p:oleObj name="Bit Eşlem Resmi" r:id="rId5" imgW="5866667" imgH="4029637" progId="PBrus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6950" y="1943100"/>
                        <a:ext cx="5426075" cy="287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024887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3 Başlık"/>
          <p:cNvSpPr>
            <a:spLocks noGrp="1"/>
          </p:cNvSpPr>
          <p:nvPr>
            <p:ph type="title"/>
          </p:nvPr>
        </p:nvSpPr>
        <p:spPr>
          <a:xfrm>
            <a:off x="0" y="1"/>
            <a:ext cx="9143999" cy="993774"/>
          </a:xfrm>
        </p:spPr>
        <p:txBody>
          <a:bodyPr/>
          <a:lstStyle/>
          <a:p>
            <a:pPr eaLnBrk="1" hangingPunct="1"/>
            <a:r>
              <a:rPr lang="tr-TR" altLang="tr-TR" sz="3600" b="1" dirty="0">
                <a:solidFill>
                  <a:srgbClr val="FF0000"/>
                </a:solidFill>
                <a:latin typeface="Times New Roman" panose="02020603050405020304" pitchFamily="18" charset="0"/>
                <a:cs typeface="Times New Roman" panose="02020603050405020304" pitchFamily="18" charset="0"/>
              </a:rPr>
              <a:t>Yakıcı Cihazların </a:t>
            </a:r>
            <a:r>
              <a:rPr lang="tr-TR" altLang="tr-TR" sz="3600" b="1" dirty="0" smtClean="0">
                <a:solidFill>
                  <a:srgbClr val="FF0000"/>
                </a:solidFill>
                <a:latin typeface="Times New Roman" panose="02020603050405020304" pitchFamily="18" charset="0"/>
                <a:cs typeface="Times New Roman" panose="02020603050405020304" pitchFamily="18" charset="0"/>
              </a:rPr>
              <a:t>Montajı-</a:t>
            </a:r>
            <a:r>
              <a:rPr lang="tr-TR" altLang="tr-TR" sz="3600" b="1" dirty="0" smtClean="0">
                <a:solidFill>
                  <a:schemeClr val="accent6">
                    <a:lumMod val="75000"/>
                  </a:schemeClr>
                </a:solidFill>
                <a:latin typeface="Times New Roman" panose="02020603050405020304" pitchFamily="18" charset="0"/>
                <a:cs typeface="Times New Roman" panose="02020603050405020304" pitchFamily="18" charset="0"/>
              </a:rPr>
              <a:t>KOMBİLER</a:t>
            </a:r>
            <a:r>
              <a:rPr lang="tr-TR" altLang="tr-TR" sz="3600" b="1" dirty="0" smtClean="0">
                <a:solidFill>
                  <a:srgbClr val="FF0000"/>
                </a:solidFill>
                <a:latin typeface="Times New Roman" panose="02020603050405020304" pitchFamily="18" charset="0"/>
                <a:cs typeface="Times New Roman" panose="02020603050405020304" pitchFamily="18" charset="0"/>
              </a:rPr>
              <a:t>-4</a:t>
            </a:r>
            <a:endParaRPr lang="es-ES" altLang="tr-TR" sz="3600" b="1" dirty="0" smtClean="0">
              <a:solidFill>
                <a:srgbClr val="FF0000"/>
              </a:solidFill>
            </a:endParaRPr>
          </a:p>
        </p:txBody>
      </p:sp>
      <p:sp>
        <p:nvSpPr>
          <p:cNvPr id="25603" name="Dikdörtgen 6"/>
          <p:cNvSpPr>
            <a:spLocks noChangeArrowheads="1"/>
          </p:cNvSpPr>
          <p:nvPr/>
        </p:nvSpPr>
        <p:spPr bwMode="auto">
          <a:xfrm>
            <a:off x="0" y="820272"/>
            <a:ext cx="9144000" cy="4561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10000"/>
              </a:lnSpc>
              <a:spcBef>
                <a:spcPct val="0"/>
              </a:spcBef>
              <a:buFont typeface="Calibri Light" panose="020F0302020204030204" pitchFamily="34" charset="0"/>
              <a:buAutoNum type="arabicPeriod"/>
            </a:pPr>
            <a:r>
              <a:rPr lang="tr-TR" altLang="tr-TR" sz="2400" b="1" dirty="0" err="1">
                <a:solidFill>
                  <a:srgbClr val="0000FF"/>
                </a:solidFill>
                <a:latin typeface="Times New Roman" panose="02020603050405020304" pitchFamily="18" charset="0"/>
                <a:cs typeface="Times New Roman" panose="02020603050405020304" pitchFamily="18" charset="0"/>
              </a:rPr>
              <a:t>Hermetik</a:t>
            </a:r>
            <a:r>
              <a:rPr lang="tr-TR" altLang="tr-TR" sz="2400" b="1" dirty="0">
                <a:solidFill>
                  <a:srgbClr val="0000FF"/>
                </a:solidFill>
                <a:latin typeface="Times New Roman" panose="02020603050405020304" pitchFamily="18" charset="0"/>
                <a:cs typeface="Times New Roman" panose="02020603050405020304" pitchFamily="18" charset="0"/>
              </a:rPr>
              <a:t> kombiler:</a:t>
            </a:r>
            <a:r>
              <a:rPr lang="tr-TR" altLang="tr-TR" sz="2400" b="1" dirty="0">
                <a:latin typeface="Times New Roman" panose="02020603050405020304" pitchFamily="18" charset="0"/>
                <a:cs typeface="Times New Roman" panose="02020603050405020304" pitchFamily="18" charset="0"/>
              </a:rPr>
              <a:t> </a:t>
            </a:r>
            <a:r>
              <a:rPr lang="tr-TR" altLang="tr-TR" sz="2400" dirty="0">
                <a:latin typeface="Times New Roman" panose="02020603050405020304" pitchFamily="18" charset="0"/>
                <a:cs typeface="Times New Roman" panose="02020603050405020304" pitchFamily="18" charset="0"/>
              </a:rPr>
              <a:t>Bu cihazlar yanma için </a:t>
            </a:r>
            <a:r>
              <a:rPr lang="tr-TR" altLang="tr-TR" sz="2400" dirty="0" smtClean="0">
                <a:latin typeface="Times New Roman" panose="02020603050405020304" pitchFamily="18" charset="0"/>
                <a:cs typeface="Times New Roman" panose="02020603050405020304" pitchFamily="18" charset="0"/>
              </a:rPr>
              <a:t>gerekli </a:t>
            </a:r>
            <a:r>
              <a:rPr lang="tr-TR" altLang="tr-TR" sz="2400" dirty="0">
                <a:latin typeface="Times New Roman" panose="02020603050405020304" pitchFamily="18" charset="0"/>
                <a:cs typeface="Times New Roman" panose="02020603050405020304" pitchFamily="18" charset="0"/>
              </a:rPr>
              <a:t>havayı dış ortamdan alıp yanmış şazı tekrar dış ortama veren cihazlardır</a:t>
            </a:r>
            <a:r>
              <a:rPr lang="tr-TR" altLang="tr-TR" sz="2400" dirty="0" smtClean="0">
                <a:latin typeface="Times New Roman" panose="02020603050405020304" pitchFamily="18" charset="0"/>
                <a:cs typeface="Times New Roman" panose="02020603050405020304" pitchFamily="18" charset="0"/>
              </a:rPr>
              <a:t>.</a:t>
            </a:r>
            <a:r>
              <a:rPr lang="tr-TR" sz="2400" dirty="0">
                <a:latin typeface="Times New Roman" panose="02020603050405020304" pitchFamily="18" charset="0"/>
                <a:cs typeface="Times New Roman" panose="02020603050405020304" pitchFamily="18" charset="0"/>
              </a:rPr>
              <a:t> (C tipi gaz yakıtlı cihazlar-</a:t>
            </a:r>
            <a:r>
              <a:rPr lang="tr-TR" sz="2400" dirty="0">
                <a:solidFill>
                  <a:srgbClr val="0000FF"/>
                </a:solidFill>
                <a:latin typeface="Times New Roman" panose="02020603050405020304" pitchFamily="18" charset="0"/>
                <a:cs typeface="Times New Roman" panose="02020603050405020304" pitchFamily="18" charset="0"/>
              </a:rPr>
              <a:t>HERMETİK</a:t>
            </a:r>
            <a:r>
              <a:rPr lang="tr-TR" sz="2400" dirty="0" smtClean="0">
                <a:latin typeface="Times New Roman" panose="02020603050405020304" pitchFamily="18" charset="0"/>
                <a:cs typeface="Times New Roman" panose="02020603050405020304" pitchFamily="18" charset="0"/>
              </a:rPr>
              <a:t>)</a:t>
            </a:r>
          </a:p>
          <a:p>
            <a:pPr marL="0" indent="0" algn="just" eaLnBrk="1" hangingPunct="1">
              <a:lnSpc>
                <a:spcPct val="110000"/>
              </a:lnSpc>
              <a:spcBef>
                <a:spcPct val="0"/>
              </a:spcBef>
              <a:buNone/>
            </a:pPr>
            <a:endParaRPr lang="tr-TR" altLang="tr-TR" sz="2400" dirty="0">
              <a:latin typeface="Times New Roman" panose="02020603050405020304" pitchFamily="18" charset="0"/>
              <a:cs typeface="Times New Roman" panose="02020603050405020304" pitchFamily="18" charset="0"/>
            </a:endParaRPr>
          </a:p>
          <a:p>
            <a:pPr algn="just" eaLnBrk="1" hangingPunct="1">
              <a:lnSpc>
                <a:spcPct val="110000"/>
              </a:lnSpc>
              <a:spcBef>
                <a:spcPct val="0"/>
              </a:spcBef>
              <a:buFont typeface="Calibri Light" panose="020F0302020204030204" pitchFamily="34" charset="0"/>
              <a:buAutoNum type="arabicPeriod"/>
            </a:pPr>
            <a:r>
              <a:rPr lang="tr-TR" altLang="tr-TR" sz="2400" b="1" dirty="0">
                <a:solidFill>
                  <a:srgbClr val="0000FF"/>
                </a:solidFill>
                <a:latin typeface="Times New Roman" panose="02020603050405020304" pitchFamily="18" charset="0"/>
                <a:cs typeface="Times New Roman" panose="02020603050405020304" pitchFamily="18" charset="0"/>
              </a:rPr>
              <a:t>Bacalı Kombiler:</a:t>
            </a:r>
            <a:r>
              <a:rPr lang="tr-TR" altLang="tr-TR" sz="2400" dirty="0">
                <a:latin typeface="Times New Roman" panose="02020603050405020304" pitchFamily="18" charset="0"/>
                <a:cs typeface="Times New Roman" panose="02020603050405020304" pitchFamily="18" charset="0"/>
              </a:rPr>
              <a:t> Yanma </a:t>
            </a:r>
            <a:endParaRPr lang="tr-TR" altLang="tr-TR" sz="2400" dirty="0" smtClean="0">
              <a:latin typeface="Times New Roman" panose="02020603050405020304" pitchFamily="18" charset="0"/>
              <a:cs typeface="Times New Roman" panose="02020603050405020304" pitchFamily="18" charset="0"/>
            </a:endParaRPr>
          </a:p>
          <a:p>
            <a:pPr marL="0" indent="0" algn="just" eaLnBrk="1" hangingPunct="1">
              <a:lnSpc>
                <a:spcPct val="110000"/>
              </a:lnSpc>
              <a:spcBef>
                <a:spcPct val="0"/>
              </a:spcBef>
              <a:buNone/>
            </a:pPr>
            <a:r>
              <a:rPr lang="tr-TR" altLang="tr-TR" sz="2400" dirty="0" smtClean="0">
                <a:latin typeface="Times New Roman" panose="02020603050405020304" pitchFamily="18" charset="0"/>
                <a:cs typeface="Times New Roman" panose="02020603050405020304" pitchFamily="18" charset="0"/>
              </a:rPr>
              <a:t>için gerekli </a:t>
            </a:r>
            <a:r>
              <a:rPr lang="tr-TR" altLang="tr-TR" sz="2400" dirty="0">
                <a:latin typeface="Times New Roman" panose="02020603050405020304" pitchFamily="18" charset="0"/>
                <a:cs typeface="Times New Roman" panose="02020603050405020304" pitchFamily="18" charset="0"/>
              </a:rPr>
              <a:t>havayı </a:t>
            </a:r>
            <a:endParaRPr lang="tr-TR" altLang="tr-TR" sz="2400" dirty="0" smtClean="0">
              <a:latin typeface="Times New Roman" panose="02020603050405020304" pitchFamily="18" charset="0"/>
              <a:cs typeface="Times New Roman" panose="02020603050405020304" pitchFamily="18" charset="0"/>
            </a:endParaRPr>
          </a:p>
          <a:p>
            <a:pPr marL="0" indent="0" algn="just" eaLnBrk="1" hangingPunct="1">
              <a:lnSpc>
                <a:spcPct val="110000"/>
              </a:lnSpc>
              <a:spcBef>
                <a:spcPct val="0"/>
              </a:spcBef>
              <a:buNone/>
            </a:pPr>
            <a:r>
              <a:rPr lang="tr-TR" altLang="tr-TR" sz="2400" dirty="0" smtClean="0">
                <a:latin typeface="Times New Roman" panose="02020603050405020304" pitchFamily="18" charset="0"/>
                <a:cs typeface="Times New Roman" panose="02020603050405020304" pitchFamily="18" charset="0"/>
              </a:rPr>
              <a:t>bulundukları </a:t>
            </a:r>
            <a:r>
              <a:rPr lang="tr-TR" altLang="tr-TR" sz="2400" dirty="0">
                <a:latin typeface="Times New Roman" panose="02020603050405020304" pitchFamily="18" charset="0"/>
                <a:cs typeface="Times New Roman" panose="02020603050405020304" pitchFamily="18" charset="0"/>
              </a:rPr>
              <a:t>ortamdan </a:t>
            </a:r>
            <a:endParaRPr lang="tr-TR" altLang="tr-TR" sz="2400" dirty="0" smtClean="0">
              <a:latin typeface="Times New Roman" panose="02020603050405020304" pitchFamily="18" charset="0"/>
              <a:cs typeface="Times New Roman" panose="02020603050405020304" pitchFamily="18" charset="0"/>
            </a:endParaRPr>
          </a:p>
          <a:p>
            <a:pPr marL="0" indent="0" algn="just" eaLnBrk="1" hangingPunct="1">
              <a:lnSpc>
                <a:spcPct val="110000"/>
              </a:lnSpc>
              <a:spcBef>
                <a:spcPct val="0"/>
              </a:spcBef>
              <a:buNone/>
            </a:pPr>
            <a:r>
              <a:rPr lang="tr-TR" altLang="tr-TR" sz="2400" dirty="0" smtClean="0">
                <a:latin typeface="Times New Roman" panose="02020603050405020304" pitchFamily="18" charset="0"/>
                <a:cs typeface="Times New Roman" panose="02020603050405020304" pitchFamily="18" charset="0"/>
              </a:rPr>
              <a:t>alıp</a:t>
            </a:r>
            <a:r>
              <a:rPr lang="tr-TR" altLang="tr-TR" sz="2400" dirty="0">
                <a:latin typeface="Times New Roman" panose="02020603050405020304" pitchFamily="18" charset="0"/>
                <a:cs typeface="Times New Roman" panose="02020603050405020304" pitchFamily="18" charset="0"/>
              </a:rPr>
              <a:t>, yanmış şazları </a:t>
            </a:r>
            <a:endParaRPr lang="tr-TR" altLang="tr-TR" sz="2400" dirty="0" smtClean="0">
              <a:latin typeface="Times New Roman" panose="02020603050405020304" pitchFamily="18" charset="0"/>
              <a:cs typeface="Times New Roman" panose="02020603050405020304" pitchFamily="18" charset="0"/>
            </a:endParaRPr>
          </a:p>
          <a:p>
            <a:pPr marL="0" indent="0" algn="just" eaLnBrk="1" hangingPunct="1">
              <a:lnSpc>
                <a:spcPct val="110000"/>
              </a:lnSpc>
              <a:spcBef>
                <a:spcPct val="0"/>
              </a:spcBef>
              <a:buNone/>
            </a:pPr>
            <a:r>
              <a:rPr lang="tr-TR" altLang="tr-TR" sz="2400" dirty="0" smtClean="0">
                <a:latin typeface="Times New Roman" panose="02020603050405020304" pitchFamily="18" charset="0"/>
                <a:cs typeface="Times New Roman" panose="02020603050405020304" pitchFamily="18" charset="0"/>
              </a:rPr>
              <a:t>uygun </a:t>
            </a:r>
            <a:r>
              <a:rPr lang="tr-TR" altLang="tr-TR" sz="2400" dirty="0">
                <a:latin typeface="Times New Roman" panose="02020603050405020304" pitchFamily="18" charset="0"/>
                <a:cs typeface="Times New Roman" panose="02020603050405020304" pitchFamily="18" charset="0"/>
              </a:rPr>
              <a:t>bir baca </a:t>
            </a:r>
            <a:endParaRPr lang="tr-TR" altLang="tr-TR" sz="2400" dirty="0" smtClean="0">
              <a:latin typeface="Times New Roman" panose="02020603050405020304" pitchFamily="18" charset="0"/>
              <a:cs typeface="Times New Roman" panose="02020603050405020304" pitchFamily="18" charset="0"/>
            </a:endParaRPr>
          </a:p>
          <a:p>
            <a:pPr marL="0" indent="0" algn="just" eaLnBrk="1" hangingPunct="1">
              <a:lnSpc>
                <a:spcPct val="110000"/>
              </a:lnSpc>
              <a:spcBef>
                <a:spcPct val="0"/>
              </a:spcBef>
              <a:buNone/>
            </a:pPr>
            <a:r>
              <a:rPr lang="tr-TR" altLang="tr-TR" sz="2400" dirty="0" smtClean="0">
                <a:latin typeface="Times New Roman" panose="02020603050405020304" pitchFamily="18" charset="0"/>
                <a:cs typeface="Times New Roman" panose="02020603050405020304" pitchFamily="18" charset="0"/>
              </a:rPr>
              <a:t>vasıtasıyla </a:t>
            </a:r>
            <a:r>
              <a:rPr lang="tr-TR" altLang="tr-TR" sz="2400" dirty="0">
                <a:latin typeface="Times New Roman" panose="02020603050405020304" pitchFamily="18" charset="0"/>
                <a:cs typeface="Times New Roman" panose="02020603050405020304" pitchFamily="18" charset="0"/>
              </a:rPr>
              <a:t>dışarı </a:t>
            </a:r>
            <a:endParaRPr lang="tr-TR" altLang="tr-TR" sz="2400" dirty="0" smtClean="0">
              <a:latin typeface="Times New Roman" panose="02020603050405020304" pitchFamily="18" charset="0"/>
              <a:cs typeface="Times New Roman" panose="02020603050405020304" pitchFamily="18" charset="0"/>
            </a:endParaRPr>
          </a:p>
          <a:p>
            <a:pPr marL="0" indent="0" algn="just" eaLnBrk="1" hangingPunct="1">
              <a:lnSpc>
                <a:spcPct val="110000"/>
              </a:lnSpc>
              <a:spcBef>
                <a:spcPct val="0"/>
              </a:spcBef>
              <a:buNone/>
            </a:pPr>
            <a:r>
              <a:rPr lang="tr-TR" altLang="tr-TR" sz="2400" dirty="0" smtClean="0">
                <a:latin typeface="Times New Roman" panose="02020603050405020304" pitchFamily="18" charset="0"/>
                <a:cs typeface="Times New Roman" panose="02020603050405020304" pitchFamily="18" charset="0"/>
              </a:rPr>
              <a:t>atan </a:t>
            </a:r>
            <a:r>
              <a:rPr lang="tr-TR" altLang="tr-TR" sz="2400" dirty="0">
                <a:latin typeface="Times New Roman" panose="02020603050405020304" pitchFamily="18" charset="0"/>
                <a:cs typeface="Times New Roman" panose="02020603050405020304" pitchFamily="18" charset="0"/>
              </a:rPr>
              <a:t>cihazlardır</a:t>
            </a:r>
          </a:p>
        </p:txBody>
      </p:sp>
      <p:pic>
        <p:nvPicPr>
          <p:cNvPr id="2560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7061" y="2150919"/>
            <a:ext cx="5526939" cy="4050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49041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021193" y="2159691"/>
            <a:ext cx="4242098" cy="4039403"/>
          </a:xfrm>
          <a:prstGeom prst="rect">
            <a:avLst/>
          </a:prstGeom>
        </p:spPr>
      </p:pic>
      <p:sp>
        <p:nvSpPr>
          <p:cNvPr id="3" name="3 Başlık"/>
          <p:cNvSpPr txBox="1">
            <a:spLocks/>
          </p:cNvSpPr>
          <p:nvPr/>
        </p:nvSpPr>
        <p:spPr>
          <a:xfrm>
            <a:off x="0" y="0"/>
            <a:ext cx="9156700" cy="591671"/>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lnSpc>
                <a:spcPct val="100000"/>
              </a:lnSpc>
            </a:pPr>
            <a:r>
              <a:rPr lang="tr-TR" altLang="tr-TR" sz="4000" b="1" dirty="0" smtClean="0">
                <a:solidFill>
                  <a:srgbClr val="FF0000"/>
                </a:solidFill>
                <a:latin typeface="Times New Roman" panose="02020603050405020304" pitchFamily="18" charset="0"/>
                <a:cs typeface="Times New Roman" panose="02020603050405020304" pitchFamily="18" charset="0"/>
              </a:rPr>
              <a:t>Yakıcı Cihazların Montajı-5</a:t>
            </a:r>
            <a:endParaRPr lang="es-ES" altLang="tr-TR" sz="4000" b="1" dirty="0" smtClean="0">
              <a:solidFill>
                <a:srgbClr val="FF0000"/>
              </a:solidFill>
            </a:endParaRPr>
          </a:p>
        </p:txBody>
      </p:sp>
      <p:sp>
        <p:nvSpPr>
          <p:cNvPr id="5" name="Dikdörtgen 4"/>
          <p:cNvSpPr/>
          <p:nvPr/>
        </p:nvSpPr>
        <p:spPr>
          <a:xfrm>
            <a:off x="174812" y="729349"/>
            <a:ext cx="8969188" cy="830997"/>
          </a:xfrm>
          <a:prstGeom prst="rect">
            <a:avLst/>
          </a:prstGeom>
        </p:spPr>
        <p:txBody>
          <a:bodyPr wrap="square">
            <a:spAutoFit/>
          </a:bodyPr>
          <a:lstStyle/>
          <a:p>
            <a:r>
              <a:rPr lang="tr-TR" sz="2400" dirty="0" err="1">
                <a:latin typeface="Times New Roman" panose="02020603050405020304" pitchFamily="18" charset="0"/>
                <a:cs typeface="Times New Roman" panose="02020603050405020304" pitchFamily="18" charset="0"/>
              </a:rPr>
              <a:t>Hermetik</a:t>
            </a:r>
            <a:r>
              <a:rPr lang="tr-TR" sz="2400" dirty="0">
                <a:latin typeface="Times New Roman" panose="02020603050405020304" pitchFamily="18" charset="0"/>
                <a:cs typeface="Times New Roman" panose="02020603050405020304" pitchFamily="18" charset="0"/>
              </a:rPr>
              <a:t> baca çıkışlarının çatı mahyalarından alttan uzaklığı en az 150 cm olmalıdır. </a:t>
            </a:r>
          </a:p>
        </p:txBody>
      </p:sp>
    </p:spTree>
    <p:extLst>
      <p:ext uri="{BB962C8B-B14F-4D97-AF65-F5344CB8AC3E}">
        <p14:creationId xmlns:p14="http://schemas.microsoft.com/office/powerpoint/2010/main" val="42247918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591671"/>
            <a:ext cx="9144000" cy="1936376"/>
          </a:xfrm>
          <a:prstGeom prst="rect">
            <a:avLst/>
          </a:prstGeom>
        </p:spPr>
        <p:txBody>
          <a:bodyPr wrap="square">
            <a:spAutoFit/>
          </a:bodyPr>
          <a:lstStyle/>
          <a:p>
            <a:pPr algn="just"/>
            <a:r>
              <a:rPr lang="tr-TR" sz="2400" dirty="0" err="1">
                <a:latin typeface="Times New Roman" panose="02020603050405020304" pitchFamily="18" charset="0"/>
                <a:cs typeface="Times New Roman" panose="02020603050405020304" pitchFamily="18" charset="0"/>
              </a:rPr>
              <a:t>Hermetik</a:t>
            </a:r>
            <a:r>
              <a:rPr lang="tr-TR" sz="2400" dirty="0">
                <a:latin typeface="Times New Roman" panose="02020603050405020304" pitchFamily="18" charset="0"/>
                <a:cs typeface="Times New Roman" panose="02020603050405020304" pitchFamily="18" charset="0"/>
              </a:rPr>
              <a:t> baca çıkışları serbest bir alana çıkış yapıyorsa yerden en az 30 cm olmalıdır</a:t>
            </a:r>
            <a:r>
              <a:rPr lang="tr-TR" sz="2400" dirty="0" smtClean="0">
                <a:latin typeface="Times New Roman" panose="02020603050405020304" pitchFamily="18" charset="0"/>
                <a:cs typeface="Times New Roman" panose="02020603050405020304" pitchFamily="18" charset="0"/>
              </a:rPr>
              <a:t>. Baca </a:t>
            </a:r>
            <a:r>
              <a:rPr lang="tr-TR" sz="2400" dirty="0">
                <a:latin typeface="Times New Roman" panose="02020603050405020304" pitchFamily="18" charset="0"/>
                <a:cs typeface="Times New Roman" panose="02020603050405020304" pitchFamily="18" charset="0"/>
              </a:rPr>
              <a:t>çıkışı çatı üzerinden en az 40 cm yükseklikte olmalıdır</a:t>
            </a:r>
            <a:r>
              <a:rPr lang="tr-TR" sz="2400" dirty="0" smtClean="0">
                <a:latin typeface="Times New Roman" panose="02020603050405020304" pitchFamily="18" charset="0"/>
                <a:cs typeface="Times New Roman" panose="02020603050405020304" pitchFamily="18" charset="0"/>
              </a:rPr>
              <a:t>. Taze </a:t>
            </a:r>
            <a:r>
              <a:rPr lang="tr-TR" sz="2400" dirty="0">
                <a:latin typeface="Times New Roman" panose="02020603050405020304" pitchFamily="18" charset="0"/>
                <a:cs typeface="Times New Roman" panose="02020603050405020304" pitchFamily="18" charset="0"/>
              </a:rPr>
              <a:t>hava borusundaki </a:t>
            </a:r>
            <a:r>
              <a:rPr lang="tr-TR" sz="2400" dirty="0" smtClean="0">
                <a:latin typeface="Times New Roman" panose="02020603050405020304" pitchFamily="18" charset="0"/>
                <a:cs typeface="Times New Roman" panose="02020603050405020304" pitchFamily="18" charset="0"/>
              </a:rPr>
              <a:t>yüzey sıcaklığı 85 </a:t>
            </a:r>
            <a:r>
              <a:rPr lang="tr-TR" sz="2400" baseline="30000" dirty="0" err="1" smtClean="0">
                <a:latin typeface="Times New Roman" panose="02020603050405020304" pitchFamily="18" charset="0"/>
                <a:cs typeface="Times New Roman" panose="02020603050405020304" pitchFamily="18" charset="0"/>
              </a:rPr>
              <a:t>o</a:t>
            </a:r>
            <a:r>
              <a:rPr lang="tr-TR" sz="2400" dirty="0" err="1" smtClean="0">
                <a:latin typeface="Times New Roman" panose="02020603050405020304" pitchFamily="18" charset="0"/>
                <a:cs typeface="Times New Roman" panose="02020603050405020304" pitchFamily="18" charset="0"/>
              </a:rPr>
              <a:t>C’ın</a:t>
            </a:r>
            <a:r>
              <a:rPr lang="tr-TR" sz="2400" dirty="0" smtClean="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altında olduğu için yanıcı inşaat malzemelerine olan mesafelerde asgari </a:t>
            </a:r>
            <a:r>
              <a:rPr lang="tr-TR" sz="2400" dirty="0" smtClean="0">
                <a:latin typeface="Times New Roman" panose="02020603050405020304" pitchFamily="18" charset="0"/>
                <a:cs typeface="Times New Roman" panose="02020603050405020304" pitchFamily="18" charset="0"/>
              </a:rPr>
              <a:t>bir sınırlama </a:t>
            </a:r>
            <a:r>
              <a:rPr lang="tr-TR" sz="2400" dirty="0">
                <a:latin typeface="Times New Roman" panose="02020603050405020304" pitchFamily="18" charset="0"/>
                <a:cs typeface="Times New Roman" panose="02020603050405020304" pitchFamily="18" charset="0"/>
              </a:rPr>
              <a:t>söz konusu değildir. </a:t>
            </a:r>
          </a:p>
        </p:txBody>
      </p:sp>
      <p:sp>
        <p:nvSpPr>
          <p:cNvPr id="3" name="3 Başlık"/>
          <p:cNvSpPr txBox="1">
            <a:spLocks/>
          </p:cNvSpPr>
          <p:nvPr/>
        </p:nvSpPr>
        <p:spPr>
          <a:xfrm>
            <a:off x="0" y="0"/>
            <a:ext cx="9156700" cy="591671"/>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lnSpc>
                <a:spcPct val="100000"/>
              </a:lnSpc>
            </a:pPr>
            <a:r>
              <a:rPr lang="tr-TR" altLang="tr-TR" sz="4000" b="1" dirty="0" smtClean="0">
                <a:solidFill>
                  <a:srgbClr val="FF0000"/>
                </a:solidFill>
                <a:latin typeface="Times New Roman" panose="02020603050405020304" pitchFamily="18" charset="0"/>
                <a:cs typeface="Times New Roman" panose="02020603050405020304" pitchFamily="18" charset="0"/>
              </a:rPr>
              <a:t>Yakıcı Cihazların Montajı-6</a:t>
            </a:r>
            <a:endParaRPr lang="es-ES" altLang="tr-TR" sz="4000" b="1" dirty="0" smtClean="0">
              <a:solidFill>
                <a:srgbClr val="FF0000"/>
              </a:solidFill>
            </a:endParaRPr>
          </a:p>
        </p:txBody>
      </p:sp>
      <p:pic>
        <p:nvPicPr>
          <p:cNvPr id="4" name="Resim 3"/>
          <p:cNvPicPr>
            <a:picLocks noChangeAspect="1"/>
          </p:cNvPicPr>
          <p:nvPr/>
        </p:nvPicPr>
        <p:blipFill>
          <a:blip r:embed="rId2"/>
          <a:stretch>
            <a:fillRect/>
          </a:stretch>
        </p:blipFill>
        <p:spPr>
          <a:xfrm>
            <a:off x="632011" y="2528047"/>
            <a:ext cx="8041341" cy="3795633"/>
          </a:xfrm>
          <a:prstGeom prst="rect">
            <a:avLst/>
          </a:prstGeom>
        </p:spPr>
      </p:pic>
    </p:spTree>
    <p:extLst>
      <p:ext uri="{BB962C8B-B14F-4D97-AF65-F5344CB8AC3E}">
        <p14:creationId xmlns:p14="http://schemas.microsoft.com/office/powerpoint/2010/main" val="10746842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793377"/>
            <a:ext cx="9156700" cy="461665"/>
          </a:xfrm>
          <a:prstGeom prst="rect">
            <a:avLst/>
          </a:prstGeom>
        </p:spPr>
        <p:txBody>
          <a:bodyPr wrap="square">
            <a:spAutoFit/>
          </a:bodyPr>
          <a:lstStyle/>
          <a:p>
            <a:pPr algn="just"/>
            <a:r>
              <a:rPr lang="tr-TR" sz="2400" dirty="0" err="1">
                <a:latin typeface="Times New Roman" panose="02020603050405020304" pitchFamily="18" charset="0"/>
                <a:cs typeface="Times New Roman" panose="02020603050405020304" pitchFamily="18" charset="0"/>
              </a:rPr>
              <a:t>Hermetik</a:t>
            </a:r>
            <a:r>
              <a:rPr lang="tr-TR" sz="2400" dirty="0">
                <a:latin typeface="Times New Roman" panose="02020603050405020304" pitchFamily="18" charset="0"/>
                <a:cs typeface="Times New Roman" panose="02020603050405020304" pitchFamily="18" charset="0"/>
              </a:rPr>
              <a:t> baca çıkışı, </a:t>
            </a:r>
            <a:r>
              <a:rPr lang="tr-TR" sz="2400" dirty="0" smtClean="0">
                <a:latin typeface="Times New Roman" panose="02020603050405020304" pitchFamily="18" charset="0"/>
                <a:cs typeface="Times New Roman" panose="02020603050405020304" pitchFamily="18" charset="0"/>
              </a:rPr>
              <a:t>kapalı alanlara verilmemelidir</a:t>
            </a:r>
            <a:r>
              <a:rPr lang="tr-TR" sz="2400" dirty="0">
                <a:latin typeface="Times New Roman" panose="02020603050405020304" pitchFamily="18" charset="0"/>
                <a:cs typeface="Times New Roman" panose="02020603050405020304" pitchFamily="18" charset="0"/>
              </a:rPr>
              <a:t>. </a:t>
            </a:r>
          </a:p>
        </p:txBody>
      </p:sp>
      <p:sp>
        <p:nvSpPr>
          <p:cNvPr id="3" name="3 Başlık"/>
          <p:cNvSpPr txBox="1">
            <a:spLocks/>
          </p:cNvSpPr>
          <p:nvPr/>
        </p:nvSpPr>
        <p:spPr>
          <a:xfrm>
            <a:off x="0" y="0"/>
            <a:ext cx="9156700" cy="591671"/>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lnSpc>
                <a:spcPct val="100000"/>
              </a:lnSpc>
            </a:pPr>
            <a:r>
              <a:rPr lang="tr-TR" altLang="tr-TR" sz="4000" b="1" dirty="0" smtClean="0">
                <a:solidFill>
                  <a:srgbClr val="FF0000"/>
                </a:solidFill>
                <a:latin typeface="Times New Roman" panose="02020603050405020304" pitchFamily="18" charset="0"/>
                <a:cs typeface="Times New Roman" panose="02020603050405020304" pitchFamily="18" charset="0"/>
              </a:rPr>
              <a:t>Yakıcı Cihazların Montajı-7</a:t>
            </a:r>
            <a:endParaRPr lang="es-ES" altLang="tr-TR" sz="4000" b="1" dirty="0" smtClean="0">
              <a:solidFill>
                <a:srgbClr val="FF0000"/>
              </a:solidFill>
            </a:endParaRPr>
          </a:p>
        </p:txBody>
      </p:sp>
      <p:pic>
        <p:nvPicPr>
          <p:cNvPr id="4" name="Resim 3"/>
          <p:cNvPicPr>
            <a:picLocks noChangeAspect="1"/>
          </p:cNvPicPr>
          <p:nvPr/>
        </p:nvPicPr>
        <p:blipFill>
          <a:blip r:embed="rId2"/>
          <a:stretch>
            <a:fillRect/>
          </a:stretch>
        </p:blipFill>
        <p:spPr>
          <a:xfrm>
            <a:off x="554817" y="2110492"/>
            <a:ext cx="8237597" cy="4223072"/>
          </a:xfrm>
          <a:prstGeom prst="rect">
            <a:avLst/>
          </a:prstGeom>
        </p:spPr>
      </p:pic>
    </p:spTree>
    <p:extLst>
      <p:ext uri="{BB962C8B-B14F-4D97-AF65-F5344CB8AC3E}">
        <p14:creationId xmlns:p14="http://schemas.microsoft.com/office/powerpoint/2010/main" val="38602782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3 Başlık"/>
          <p:cNvSpPr>
            <a:spLocks noGrp="1"/>
          </p:cNvSpPr>
          <p:nvPr>
            <p:ph type="title"/>
          </p:nvPr>
        </p:nvSpPr>
        <p:spPr>
          <a:xfrm>
            <a:off x="342900" y="174625"/>
            <a:ext cx="8813800" cy="854075"/>
          </a:xfrm>
        </p:spPr>
        <p:txBody>
          <a:bodyPr/>
          <a:lstStyle/>
          <a:p>
            <a:pPr eaLnBrk="1" hangingPunct="1">
              <a:lnSpc>
                <a:spcPct val="100000"/>
              </a:lnSpc>
            </a:pPr>
            <a:r>
              <a:rPr lang="tr-TR" altLang="tr-TR" sz="3600" b="1" dirty="0">
                <a:solidFill>
                  <a:srgbClr val="FF0000"/>
                </a:solidFill>
                <a:latin typeface="Times New Roman" panose="02020603050405020304" pitchFamily="18" charset="0"/>
                <a:cs typeface="Times New Roman" panose="02020603050405020304" pitchFamily="18" charset="0"/>
              </a:rPr>
              <a:t>Yakıcı Cihazların </a:t>
            </a:r>
            <a:r>
              <a:rPr lang="tr-TR" altLang="tr-TR" sz="3600" b="1" dirty="0" smtClean="0">
                <a:solidFill>
                  <a:srgbClr val="FF0000"/>
                </a:solidFill>
                <a:latin typeface="Times New Roman" panose="02020603050405020304" pitchFamily="18" charset="0"/>
                <a:cs typeface="Times New Roman" panose="02020603050405020304" pitchFamily="18" charset="0"/>
              </a:rPr>
              <a:t>Montajı-8</a:t>
            </a:r>
            <a:endParaRPr lang="es-ES" altLang="tr-TR" sz="3600" b="1" dirty="0" smtClean="0">
              <a:solidFill>
                <a:srgbClr val="FF0000"/>
              </a:solidFill>
            </a:endParaRPr>
          </a:p>
        </p:txBody>
      </p:sp>
      <p:sp>
        <p:nvSpPr>
          <p:cNvPr id="58371" name="4 İçerik Yer Tutucusu"/>
          <p:cNvSpPr txBox="1">
            <a:spLocks/>
          </p:cNvSpPr>
          <p:nvPr/>
        </p:nvSpPr>
        <p:spPr bwMode="auto">
          <a:xfrm>
            <a:off x="368300" y="1077913"/>
            <a:ext cx="8588375"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just" eaLnBrk="1" hangingPunct="1">
              <a:lnSpc>
                <a:spcPct val="100000"/>
              </a:lnSpc>
              <a:buFont typeface="Arial" panose="020B0604020202020204" pitchFamily="34" charset="0"/>
              <a:buNone/>
            </a:pPr>
            <a:r>
              <a:rPr lang="tr-TR" altLang="tr-TR" b="1">
                <a:solidFill>
                  <a:srgbClr val="0000FF"/>
                </a:solidFill>
              </a:rPr>
              <a:t>Soba Borusunun Bacaya Fazla Sokulmasının Zararları</a:t>
            </a:r>
          </a:p>
        </p:txBody>
      </p:sp>
      <p:pic>
        <p:nvPicPr>
          <p:cNvPr id="58372" name="Resim 3"/>
          <p:cNvPicPr>
            <a:picLocks noChangeAspect="1"/>
          </p:cNvPicPr>
          <p:nvPr/>
        </p:nvPicPr>
        <p:blipFill>
          <a:blip r:embed="rId2">
            <a:extLst>
              <a:ext uri="{28A0092B-C50C-407E-A947-70E740481C1C}">
                <a14:useLocalDpi xmlns:a14="http://schemas.microsoft.com/office/drawing/2010/main" val="0"/>
              </a:ext>
            </a:extLst>
          </a:blip>
          <a:srcRect l="28091" t="27245" r="29742" b="29092"/>
          <a:stretch>
            <a:fillRect/>
          </a:stretch>
        </p:blipFill>
        <p:spPr bwMode="auto">
          <a:xfrm>
            <a:off x="1066800" y="1816100"/>
            <a:ext cx="7256463" cy="42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10991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0" y="646332"/>
            <a:ext cx="9144000" cy="3539430"/>
          </a:xfrm>
          <a:prstGeom prst="rect">
            <a:avLst/>
          </a:prstGeom>
        </p:spPr>
        <p:txBody>
          <a:bodyPr wrap="square">
            <a:spAutoFit/>
          </a:bodyPr>
          <a:lstStyle/>
          <a:p>
            <a:pPr algn="just">
              <a:defRPr/>
            </a:pPr>
            <a:r>
              <a:rPr lang="tr-TR" sz="2800" dirty="0" err="1" smtClean="0">
                <a:latin typeface="Times New Roman" panose="02020603050405020304" pitchFamily="18" charset="0"/>
                <a:cs typeface="Times New Roman" panose="02020603050405020304" pitchFamily="18" charset="0"/>
              </a:rPr>
              <a:t>Hermetik</a:t>
            </a:r>
            <a:r>
              <a:rPr lang="tr-TR" sz="2800" dirty="0" smtClean="0">
                <a:latin typeface="Times New Roman" panose="02020603050405020304" pitchFamily="18" charset="0"/>
                <a:cs typeface="Times New Roman" panose="02020603050405020304" pitchFamily="18" charset="0"/>
              </a:rPr>
              <a:t> cihazlar;</a:t>
            </a:r>
            <a:endParaRPr lang="tr-TR" sz="2800" dirty="0">
              <a:latin typeface="Times New Roman" panose="02020603050405020304" pitchFamily="18" charset="0"/>
              <a:cs typeface="Times New Roman" panose="02020603050405020304" pitchFamily="18" charset="0"/>
            </a:endParaRPr>
          </a:p>
          <a:p>
            <a:pPr marL="914400" lvl="1" indent="-457200" algn="just">
              <a:buFont typeface="Wingdings" panose="05000000000000000000" pitchFamily="2" charset="2"/>
              <a:buChar char="v"/>
              <a:defRPr/>
            </a:pPr>
            <a:r>
              <a:rPr lang="tr-TR" sz="2800" dirty="0">
                <a:latin typeface="Times New Roman" panose="02020603050405020304" pitchFamily="18" charset="0"/>
                <a:cs typeface="Times New Roman" panose="02020603050405020304" pitchFamily="18" charset="0"/>
              </a:rPr>
              <a:t>Ortam havasından bağımsız</a:t>
            </a:r>
          </a:p>
          <a:p>
            <a:pPr marL="914400" lvl="1" indent="-457200" algn="just">
              <a:buFont typeface="Wingdings" panose="05000000000000000000" pitchFamily="2" charset="2"/>
              <a:buChar char="v"/>
              <a:defRPr/>
            </a:pPr>
            <a:r>
              <a:rPr lang="tr-TR" sz="2800" dirty="0">
                <a:latin typeface="Times New Roman" panose="02020603050405020304" pitchFamily="18" charset="0"/>
                <a:cs typeface="Times New Roman" panose="02020603050405020304" pitchFamily="18" charset="0"/>
              </a:rPr>
              <a:t>Cihazın oluşturduğu </a:t>
            </a:r>
          </a:p>
          <a:p>
            <a:pPr lvl="1" algn="just">
              <a:defRPr/>
            </a:pPr>
            <a:r>
              <a:rPr lang="tr-TR" sz="2800" dirty="0">
                <a:latin typeface="Times New Roman" panose="02020603050405020304" pitchFamily="18" charset="0"/>
                <a:cs typeface="Times New Roman" panose="02020603050405020304" pitchFamily="18" charset="0"/>
              </a:rPr>
              <a:t>pozitif basınç</a:t>
            </a:r>
          </a:p>
          <a:p>
            <a:pPr marL="914400" lvl="1" indent="-457200" algn="just">
              <a:buFont typeface="Wingdings" panose="05000000000000000000" pitchFamily="2" charset="2"/>
              <a:buChar char="v"/>
              <a:defRPr/>
            </a:pPr>
            <a:r>
              <a:rPr lang="tr-TR" sz="2800" dirty="0">
                <a:latin typeface="Times New Roman" panose="02020603050405020304" pitchFamily="18" charset="0"/>
                <a:cs typeface="Times New Roman" panose="02020603050405020304" pitchFamily="18" charset="0"/>
              </a:rPr>
              <a:t>Kazan dairesindeki </a:t>
            </a:r>
          </a:p>
          <a:p>
            <a:pPr lvl="1" algn="just">
              <a:defRPr/>
            </a:pPr>
            <a:r>
              <a:rPr lang="tr-TR" sz="2800" dirty="0">
                <a:latin typeface="Times New Roman" panose="02020603050405020304" pitchFamily="18" charset="0"/>
                <a:cs typeface="Times New Roman" panose="02020603050405020304" pitchFamily="18" charset="0"/>
              </a:rPr>
              <a:t>negatif basınç</a:t>
            </a:r>
          </a:p>
          <a:p>
            <a:pPr marL="914400" lvl="1" indent="-457200" algn="just">
              <a:buFont typeface="Wingdings" panose="05000000000000000000" pitchFamily="2" charset="2"/>
              <a:buChar char="v"/>
              <a:defRPr/>
            </a:pPr>
            <a:r>
              <a:rPr lang="tr-TR" sz="2800" dirty="0">
                <a:latin typeface="Times New Roman" panose="02020603050405020304" pitchFamily="18" charset="0"/>
                <a:cs typeface="Times New Roman" panose="02020603050405020304" pitchFamily="18" charset="0"/>
              </a:rPr>
              <a:t>Cihazın yanma odasında </a:t>
            </a:r>
          </a:p>
          <a:p>
            <a:pPr lvl="1" algn="just">
              <a:defRPr/>
            </a:pPr>
            <a:r>
              <a:rPr lang="tr-TR" sz="2800" dirty="0">
                <a:latin typeface="Times New Roman" panose="02020603050405020304" pitchFamily="18" charset="0"/>
                <a:cs typeface="Times New Roman" panose="02020603050405020304" pitchFamily="18" charset="0"/>
              </a:rPr>
              <a:t>oluşan karşı basınç</a:t>
            </a:r>
          </a:p>
        </p:txBody>
      </p:sp>
      <p:sp>
        <p:nvSpPr>
          <p:cNvPr id="4" name="Dikdörtgen 3"/>
          <p:cNvSpPr/>
          <p:nvPr/>
        </p:nvSpPr>
        <p:spPr>
          <a:xfrm>
            <a:off x="0" y="4504118"/>
            <a:ext cx="9144000" cy="954107"/>
          </a:xfrm>
          <a:prstGeom prst="rect">
            <a:avLst/>
          </a:prstGeom>
        </p:spPr>
        <p:txBody>
          <a:bodyPr wrap="square">
            <a:spAutoFit/>
          </a:bodyPr>
          <a:lstStyle/>
          <a:p>
            <a:r>
              <a:rPr lang="tr-TR" sz="2800" dirty="0" smtClean="0">
                <a:solidFill>
                  <a:srgbClr val="FF0000"/>
                </a:solidFill>
                <a:latin typeface="Times New Roman" panose="02020603050405020304" pitchFamily="18" charset="0"/>
                <a:cs typeface="Times New Roman" panose="02020603050405020304" pitchFamily="18" charset="0"/>
              </a:rPr>
              <a:t>Atık </a:t>
            </a:r>
            <a:r>
              <a:rPr lang="tr-TR" sz="2800" dirty="0">
                <a:solidFill>
                  <a:srgbClr val="FF0000"/>
                </a:solidFill>
                <a:latin typeface="Times New Roman" panose="02020603050405020304" pitchFamily="18" charset="0"/>
                <a:cs typeface="Times New Roman" panose="02020603050405020304" pitchFamily="18" charset="0"/>
              </a:rPr>
              <a:t>gazın tehlike arz etmeyecek şekilde atılmasını </a:t>
            </a:r>
            <a:r>
              <a:rPr lang="tr-TR" sz="2800" dirty="0" smtClean="0">
                <a:solidFill>
                  <a:srgbClr val="FF0000"/>
                </a:solidFill>
                <a:latin typeface="Times New Roman" panose="02020603050405020304" pitchFamily="18" charset="0"/>
                <a:cs typeface="Times New Roman" panose="02020603050405020304" pitchFamily="18" charset="0"/>
              </a:rPr>
              <a:t>sağlamaktadır.</a:t>
            </a:r>
            <a:endParaRPr lang="tr-TR" sz="2800" dirty="0">
              <a:solidFill>
                <a:srgbClr val="FF0000"/>
              </a:solidFill>
              <a:latin typeface="Times New Roman" panose="02020603050405020304" pitchFamily="18" charset="0"/>
              <a:cs typeface="Times New Roman" panose="02020603050405020304" pitchFamily="18" charset="0"/>
            </a:endParaRPr>
          </a:p>
        </p:txBody>
      </p:sp>
      <p:sp>
        <p:nvSpPr>
          <p:cNvPr id="7" name="Dikdörtgen 6"/>
          <p:cNvSpPr/>
          <p:nvPr/>
        </p:nvSpPr>
        <p:spPr>
          <a:xfrm>
            <a:off x="255494" y="1"/>
            <a:ext cx="7974106" cy="646331"/>
          </a:xfrm>
          <a:prstGeom prst="rect">
            <a:avLst/>
          </a:prstGeom>
        </p:spPr>
        <p:txBody>
          <a:bodyPr wrap="square">
            <a:spAutoFit/>
          </a:bodyPr>
          <a:lstStyle/>
          <a:p>
            <a:pPr lvl="0"/>
            <a:r>
              <a:rPr lang="tr-TR" altLang="tr-TR" sz="3600" b="1" dirty="0">
                <a:solidFill>
                  <a:srgbClr val="FF0000"/>
                </a:solidFill>
                <a:latin typeface="Times New Roman" panose="02020603050405020304" pitchFamily="18" charset="0"/>
                <a:cs typeface="Times New Roman" panose="02020603050405020304" pitchFamily="18" charset="0"/>
              </a:rPr>
              <a:t>Yakıcı Cihazların </a:t>
            </a:r>
            <a:r>
              <a:rPr lang="tr-TR" altLang="tr-TR" sz="3600" b="1" dirty="0" smtClean="0">
                <a:solidFill>
                  <a:srgbClr val="FF0000"/>
                </a:solidFill>
                <a:latin typeface="Times New Roman" panose="02020603050405020304" pitchFamily="18" charset="0"/>
                <a:cs typeface="Times New Roman" panose="02020603050405020304" pitchFamily="18" charset="0"/>
              </a:rPr>
              <a:t>Montajı-9</a:t>
            </a:r>
            <a:endParaRPr lang="tr-TR" sz="3600" dirty="0">
              <a:solidFill>
                <a:prstClr val="black"/>
              </a:solidFill>
            </a:endParaRPr>
          </a:p>
        </p:txBody>
      </p:sp>
    </p:spTree>
    <p:extLst>
      <p:ext uri="{BB962C8B-B14F-4D97-AF65-F5344CB8AC3E}">
        <p14:creationId xmlns:p14="http://schemas.microsoft.com/office/powerpoint/2010/main" val="5675760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3 Başlık"/>
          <p:cNvSpPr>
            <a:spLocks noGrp="1"/>
          </p:cNvSpPr>
          <p:nvPr>
            <p:ph type="title"/>
          </p:nvPr>
        </p:nvSpPr>
        <p:spPr>
          <a:xfrm>
            <a:off x="0" y="1"/>
            <a:ext cx="9156700" cy="597876"/>
          </a:xfrm>
        </p:spPr>
        <p:txBody>
          <a:bodyPr/>
          <a:lstStyle/>
          <a:p>
            <a:pPr lvl="0"/>
            <a:r>
              <a:rPr lang="tr-TR" altLang="tr-TR" sz="3600" b="1" dirty="0">
                <a:solidFill>
                  <a:srgbClr val="FF0000"/>
                </a:solidFill>
                <a:latin typeface="Times New Roman" panose="02020603050405020304" pitchFamily="18" charset="0"/>
                <a:cs typeface="Times New Roman" panose="02020603050405020304" pitchFamily="18" charset="0"/>
              </a:rPr>
              <a:t>Yakıcı Cihazların </a:t>
            </a:r>
            <a:r>
              <a:rPr lang="tr-TR" altLang="tr-TR" sz="3600" b="1" dirty="0" smtClean="0">
                <a:solidFill>
                  <a:srgbClr val="FF0000"/>
                </a:solidFill>
                <a:latin typeface="Times New Roman" panose="02020603050405020304" pitchFamily="18" charset="0"/>
                <a:cs typeface="Times New Roman" panose="02020603050405020304" pitchFamily="18" charset="0"/>
              </a:rPr>
              <a:t>Montajı-10</a:t>
            </a:r>
            <a:endParaRPr lang="tr-TR" sz="3600" dirty="0">
              <a:solidFill>
                <a:prstClr val="black"/>
              </a:solidFill>
            </a:endParaRPr>
          </a:p>
        </p:txBody>
      </p:sp>
      <p:pic>
        <p:nvPicPr>
          <p:cNvPr id="14848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724" y="2366989"/>
            <a:ext cx="6084276" cy="386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0" y="597878"/>
            <a:ext cx="9144000" cy="2031325"/>
          </a:xfrm>
          <a:prstGeom prst="rect">
            <a:avLst/>
          </a:prstGeom>
        </p:spPr>
        <p:txBody>
          <a:bodyPr wrap="square">
            <a:spAutoFit/>
          </a:bodyPr>
          <a:lstStyle/>
          <a:p>
            <a:pPr marL="0" lvl="1" algn="just" eaLnBrk="1" hangingPunct="1">
              <a:lnSpc>
                <a:spcPct val="100000"/>
              </a:lnSpc>
              <a:buFont typeface="Arial" panose="020B0604020202020204" pitchFamily="34" charset="0"/>
              <a:buNone/>
            </a:pPr>
            <a:r>
              <a:rPr lang="tr-TR" altLang="tr-TR" b="1" dirty="0">
                <a:solidFill>
                  <a:srgbClr val="0000FF"/>
                </a:solidFill>
              </a:rPr>
              <a:t>Sobanın Daire İçine Yerleştirilmesi</a:t>
            </a:r>
          </a:p>
          <a:p>
            <a:pPr marL="0" lvl="1" algn="just" eaLnBrk="1" hangingPunct="1">
              <a:lnSpc>
                <a:spcPct val="100000"/>
              </a:lnSpc>
              <a:buFont typeface="Arial" panose="020B0604020202020204" pitchFamily="34" charset="0"/>
              <a:buNone/>
            </a:pPr>
            <a:r>
              <a:rPr lang="tr-TR" altLang="tr-TR" dirty="0" smtClean="0"/>
              <a:t>Dikey </a:t>
            </a:r>
            <a:r>
              <a:rPr lang="tr-TR" altLang="tr-TR" dirty="0"/>
              <a:t>boru arka duvara yakın olursa odanın ısınması için kullanılacak ısı dışarı atılmış olur. Dikey boru duvardan 1.5 metreden fazla uzak olursa sobalarda baca çekişi düşer ve baca şazı tepmesi sık olur. Soba kurarken fazla dirsekten kaçınılmalı ve zorunlu  olmadıkça ikiden fazla dirsek kullanılmamalıdır.  </a:t>
            </a:r>
          </a:p>
          <a:p>
            <a:pPr marL="0" lvl="1" algn="just" eaLnBrk="1" hangingPunct="1">
              <a:lnSpc>
                <a:spcPct val="100000"/>
              </a:lnSpc>
              <a:buFont typeface="Arial" panose="020B0604020202020204" pitchFamily="34" charset="0"/>
              <a:buNone/>
            </a:pPr>
            <a:r>
              <a:rPr lang="tr-TR" altLang="tr-TR" dirty="0"/>
              <a:t>Yatay borular bacaya doğru %10 eğimle yükseltilmelidir. Böylece bacada yoğunlaşan nemin sobaya doğru akması sağlanabilir.</a:t>
            </a:r>
          </a:p>
        </p:txBody>
      </p:sp>
    </p:spTree>
    <p:extLst>
      <p:ext uri="{BB962C8B-B14F-4D97-AF65-F5344CB8AC3E}">
        <p14:creationId xmlns:p14="http://schemas.microsoft.com/office/powerpoint/2010/main" val="23373465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3 Başlık"/>
          <p:cNvSpPr>
            <a:spLocks noGrp="1"/>
          </p:cNvSpPr>
          <p:nvPr>
            <p:ph type="title"/>
          </p:nvPr>
        </p:nvSpPr>
        <p:spPr>
          <a:xfrm>
            <a:off x="0" y="1"/>
            <a:ext cx="9156700" cy="1028700"/>
          </a:xfrm>
        </p:spPr>
        <p:txBody>
          <a:bodyPr/>
          <a:lstStyle/>
          <a:p>
            <a:pPr eaLnBrk="1" hangingPunct="1">
              <a:lnSpc>
                <a:spcPct val="100000"/>
              </a:lnSpc>
            </a:pPr>
            <a:r>
              <a:rPr lang="tr-TR" altLang="tr-TR" sz="3600" b="1" dirty="0">
                <a:solidFill>
                  <a:srgbClr val="FF0000"/>
                </a:solidFill>
                <a:latin typeface="Times New Roman" panose="02020603050405020304" pitchFamily="18" charset="0"/>
                <a:cs typeface="Times New Roman" panose="02020603050405020304" pitchFamily="18" charset="0"/>
              </a:rPr>
              <a:t>Yakıcı Cihazların </a:t>
            </a:r>
            <a:r>
              <a:rPr lang="tr-TR" altLang="tr-TR" sz="3600" b="1" dirty="0" smtClean="0">
                <a:solidFill>
                  <a:srgbClr val="FF0000"/>
                </a:solidFill>
                <a:latin typeface="Times New Roman" panose="02020603050405020304" pitchFamily="18" charset="0"/>
                <a:cs typeface="Times New Roman" panose="02020603050405020304" pitchFamily="18" charset="0"/>
              </a:rPr>
              <a:t>Montajı-11</a:t>
            </a:r>
            <a:endParaRPr lang="es-ES" altLang="tr-TR" sz="2800" b="1" dirty="0" smtClean="0">
              <a:solidFill>
                <a:srgbClr val="FF0000"/>
              </a:solidFill>
            </a:endParaRPr>
          </a:p>
        </p:txBody>
      </p:sp>
      <p:sp>
        <p:nvSpPr>
          <p:cNvPr id="146435" name="4 İçerik Yer Tutucusu"/>
          <p:cNvSpPr txBox="1">
            <a:spLocks/>
          </p:cNvSpPr>
          <p:nvPr/>
        </p:nvSpPr>
        <p:spPr bwMode="auto">
          <a:xfrm>
            <a:off x="368300" y="1077913"/>
            <a:ext cx="8588375"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42900" indent="-3429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1" algn="just" eaLnBrk="1" hangingPunct="1">
              <a:lnSpc>
                <a:spcPct val="100000"/>
              </a:lnSpc>
              <a:buFont typeface="Wingdings" panose="05000000000000000000" pitchFamily="2" charset="2"/>
              <a:buChar char="ü"/>
            </a:pPr>
            <a:r>
              <a:rPr lang="tr-TR" altLang="tr-TR"/>
              <a:t>Beton  bloklar  sıcaklık  değişiminden  etkilendiğinden,  beton  olan  dairenin  çatısı hava ile doğrudan temas halinde ise mutlaka yalıtılmalıdır.</a:t>
            </a:r>
          </a:p>
        </p:txBody>
      </p:sp>
      <p:pic>
        <p:nvPicPr>
          <p:cNvPr id="146436" name="Resim 3"/>
          <p:cNvPicPr>
            <a:picLocks noChangeAspect="1"/>
          </p:cNvPicPr>
          <p:nvPr/>
        </p:nvPicPr>
        <p:blipFill>
          <a:blip r:embed="rId2">
            <a:extLst>
              <a:ext uri="{28A0092B-C50C-407E-A947-70E740481C1C}">
                <a14:useLocalDpi xmlns:a14="http://schemas.microsoft.com/office/drawing/2010/main" val="0"/>
              </a:ext>
            </a:extLst>
          </a:blip>
          <a:srcRect l="29675" t="29005" r="27563" b="16769"/>
          <a:stretch>
            <a:fillRect/>
          </a:stretch>
        </p:blipFill>
        <p:spPr bwMode="auto">
          <a:xfrm>
            <a:off x="2592388" y="2195513"/>
            <a:ext cx="5562600"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87228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3 Başlık"/>
          <p:cNvSpPr>
            <a:spLocks noGrp="1"/>
          </p:cNvSpPr>
          <p:nvPr>
            <p:ph type="title"/>
          </p:nvPr>
        </p:nvSpPr>
        <p:spPr>
          <a:xfrm>
            <a:off x="0" y="1"/>
            <a:ext cx="9156700" cy="690562"/>
          </a:xfrm>
        </p:spPr>
        <p:txBody>
          <a:bodyPr/>
          <a:lstStyle/>
          <a:p>
            <a:pPr eaLnBrk="1" hangingPunct="1">
              <a:lnSpc>
                <a:spcPct val="100000"/>
              </a:lnSpc>
            </a:pPr>
            <a:r>
              <a:rPr lang="tr-TR" altLang="tr-TR" sz="3600" b="1" dirty="0">
                <a:solidFill>
                  <a:srgbClr val="FF0000"/>
                </a:solidFill>
                <a:latin typeface="Times New Roman" panose="02020603050405020304" pitchFamily="18" charset="0"/>
                <a:cs typeface="Times New Roman" panose="02020603050405020304" pitchFamily="18" charset="0"/>
              </a:rPr>
              <a:t>Yakıcı Cihazların </a:t>
            </a:r>
            <a:r>
              <a:rPr lang="tr-TR" altLang="tr-TR" sz="3600" b="1" dirty="0" smtClean="0">
                <a:solidFill>
                  <a:srgbClr val="FF0000"/>
                </a:solidFill>
                <a:latin typeface="Times New Roman" panose="02020603050405020304" pitchFamily="18" charset="0"/>
                <a:cs typeface="Times New Roman" panose="02020603050405020304" pitchFamily="18" charset="0"/>
              </a:rPr>
              <a:t>Montajı-12</a:t>
            </a:r>
            <a:endParaRPr lang="es-ES" altLang="tr-TR" sz="3600" b="1" dirty="0" smtClean="0">
              <a:solidFill>
                <a:srgbClr val="FF0000"/>
              </a:solidFill>
            </a:endParaRPr>
          </a:p>
        </p:txBody>
      </p:sp>
      <p:sp>
        <p:nvSpPr>
          <p:cNvPr id="134147" name="Dikdörtgen 29"/>
          <p:cNvSpPr>
            <a:spLocks noChangeArrowheads="1"/>
          </p:cNvSpPr>
          <p:nvPr/>
        </p:nvSpPr>
        <p:spPr bwMode="auto">
          <a:xfrm>
            <a:off x="0" y="690563"/>
            <a:ext cx="91567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tr-TR" altLang="tr-TR" dirty="0">
                <a:latin typeface="Times New Roman" panose="02020603050405020304" pitchFamily="18" charset="0"/>
                <a:cs typeface="Times New Roman" panose="02020603050405020304" pitchFamily="18" charset="0"/>
              </a:rPr>
              <a:t>Baca  yüksekliğinin  yeterli  olması, baca  çekişini  iyileştireceğinden </a:t>
            </a:r>
            <a:r>
              <a:rPr lang="es-ES" altLang="tr-TR" dirty="0">
                <a:latin typeface="Times New Roman" panose="02020603050405020304" pitchFamily="18" charset="0"/>
                <a:cs typeface="Times New Roman" panose="02020603050405020304" pitchFamily="18" charset="0"/>
              </a:rPr>
              <a:t>en az 3,5m ve en fazla 5m olmalı</a:t>
            </a:r>
            <a:r>
              <a:rPr lang="tr-TR" altLang="tr-TR" dirty="0">
                <a:latin typeface="Times New Roman" panose="02020603050405020304" pitchFamily="18" charset="0"/>
                <a:cs typeface="Times New Roman" panose="02020603050405020304" pitchFamily="18" charset="0"/>
              </a:rPr>
              <a:t>.</a:t>
            </a:r>
          </a:p>
        </p:txBody>
      </p:sp>
      <p:pic>
        <p:nvPicPr>
          <p:cNvPr id="31" name="Resim 30"/>
          <p:cNvPicPr>
            <a:picLocks noChangeAspect="1"/>
          </p:cNvPicPr>
          <p:nvPr/>
        </p:nvPicPr>
        <p:blipFill rotWithShape="1">
          <a:blip r:embed="rId2"/>
          <a:srcRect l="27893" t="30546" r="27069" b="21567"/>
          <a:stretch/>
        </p:blipFill>
        <p:spPr>
          <a:xfrm>
            <a:off x="890955" y="1682304"/>
            <a:ext cx="7702060" cy="46033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36933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3 Başlık"/>
          <p:cNvSpPr>
            <a:spLocks noGrp="1"/>
          </p:cNvSpPr>
          <p:nvPr>
            <p:ph type="title"/>
          </p:nvPr>
        </p:nvSpPr>
        <p:spPr>
          <a:xfrm>
            <a:off x="0" y="1"/>
            <a:ext cx="9143999" cy="993774"/>
          </a:xfrm>
        </p:spPr>
        <p:txBody>
          <a:bodyPr/>
          <a:lstStyle/>
          <a:p>
            <a:pPr algn="ctr" eaLnBrk="1" hangingPunct="1"/>
            <a:r>
              <a:rPr lang="tr-TR" altLang="tr-TR" sz="5400" b="1" dirty="0" err="1" smtClean="0">
                <a:solidFill>
                  <a:srgbClr val="FF0000"/>
                </a:solidFill>
                <a:latin typeface="Times New Roman" panose="02020603050405020304" pitchFamily="18" charset="0"/>
                <a:cs typeface="Times New Roman" panose="02020603050405020304" pitchFamily="18" charset="0"/>
              </a:rPr>
              <a:t>Karbonmonoksit</a:t>
            </a:r>
            <a:r>
              <a:rPr lang="tr-TR" altLang="tr-TR" sz="5400" b="1" dirty="0" smtClean="0">
                <a:solidFill>
                  <a:srgbClr val="FF0000"/>
                </a:solidFill>
                <a:latin typeface="Times New Roman" panose="02020603050405020304" pitchFamily="18" charset="0"/>
                <a:cs typeface="Times New Roman" panose="02020603050405020304" pitchFamily="18" charset="0"/>
              </a:rPr>
              <a:t> Gazı</a:t>
            </a:r>
          </a:p>
        </p:txBody>
      </p:sp>
      <p:sp>
        <p:nvSpPr>
          <p:cNvPr id="18435" name="Dikdörtgen 1"/>
          <p:cNvSpPr>
            <a:spLocks noChangeArrowheads="1"/>
          </p:cNvSpPr>
          <p:nvPr/>
        </p:nvSpPr>
        <p:spPr bwMode="auto">
          <a:xfrm>
            <a:off x="-1" y="877865"/>
            <a:ext cx="9143999"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tr-TR" altLang="tr-TR" sz="3200" dirty="0" err="1">
                <a:latin typeface="Times New Roman" panose="02020603050405020304" pitchFamily="18" charset="0"/>
                <a:cs typeface="Times New Roman" panose="02020603050405020304" pitchFamily="18" charset="0"/>
              </a:rPr>
              <a:t>Karbonmonoksit</a:t>
            </a:r>
            <a:r>
              <a:rPr lang="tr-TR" altLang="tr-TR" sz="3200" dirty="0">
                <a:latin typeface="Times New Roman" panose="02020603050405020304" pitchFamily="18" charset="0"/>
                <a:cs typeface="Times New Roman" panose="02020603050405020304" pitchFamily="18" charset="0"/>
              </a:rPr>
              <a:t> gazı, içinde karbon atomu bulunan yanıcı maddelerin (katı, sıvı, gaz) oksijen ile birleşerek yanması sonucu meydana çıkan bir atık gazdır. </a:t>
            </a:r>
          </a:p>
          <a:p>
            <a:pPr algn="just" eaLnBrk="1" hangingPunct="1">
              <a:lnSpc>
                <a:spcPct val="100000"/>
              </a:lnSpc>
              <a:spcBef>
                <a:spcPct val="0"/>
              </a:spcBef>
              <a:buFont typeface="Wingdings" panose="05000000000000000000" pitchFamily="2" charset="2"/>
              <a:buChar char="ü"/>
            </a:pPr>
            <a:r>
              <a:rPr lang="tr-TR" altLang="tr-TR" sz="3200" dirty="0">
                <a:latin typeface="Times New Roman" panose="02020603050405020304" pitchFamily="18" charset="0"/>
                <a:cs typeface="Times New Roman" panose="02020603050405020304" pitchFamily="18" charset="0"/>
              </a:rPr>
              <a:t>Eğer yanma işlemi standart şartlar altında olursa yanma "</a:t>
            </a:r>
            <a:r>
              <a:rPr lang="tr-TR" altLang="tr-TR" sz="3200" dirty="0">
                <a:solidFill>
                  <a:srgbClr val="0000FF"/>
                </a:solidFill>
                <a:latin typeface="Times New Roman" panose="02020603050405020304" pitchFamily="18" charset="0"/>
                <a:cs typeface="Times New Roman" panose="02020603050405020304" pitchFamily="18" charset="0"/>
              </a:rPr>
              <a:t>tam yanma</a:t>
            </a:r>
            <a:r>
              <a:rPr lang="tr-TR" altLang="tr-TR" sz="3200" dirty="0">
                <a:latin typeface="Times New Roman" panose="02020603050405020304" pitchFamily="18" charset="0"/>
                <a:cs typeface="Times New Roman" panose="02020603050405020304" pitchFamily="18" charset="0"/>
              </a:rPr>
              <a:t>” olarak adlandırılır ve yanma sonucu </a:t>
            </a:r>
            <a:r>
              <a:rPr lang="tr-TR" altLang="tr-TR" sz="3200" dirty="0" err="1">
                <a:latin typeface="Times New Roman" panose="02020603050405020304" pitchFamily="18" charset="0"/>
                <a:cs typeface="Times New Roman" panose="02020603050405020304" pitchFamily="18" charset="0"/>
              </a:rPr>
              <a:t>karbonmonoksit</a:t>
            </a:r>
            <a:r>
              <a:rPr lang="tr-TR" altLang="tr-TR" sz="3200" dirty="0">
                <a:latin typeface="Times New Roman" panose="02020603050405020304" pitchFamily="18" charset="0"/>
                <a:cs typeface="Times New Roman" panose="02020603050405020304" pitchFamily="18" charset="0"/>
              </a:rPr>
              <a:t>  değil  </a:t>
            </a:r>
            <a:r>
              <a:rPr lang="tr-TR" altLang="tr-TR" sz="3200" dirty="0">
                <a:solidFill>
                  <a:srgbClr val="0000FF"/>
                </a:solidFill>
                <a:latin typeface="Times New Roman" panose="02020603050405020304" pitchFamily="18" charset="0"/>
                <a:cs typeface="Times New Roman" panose="02020603050405020304" pitchFamily="18" charset="0"/>
              </a:rPr>
              <a:t>karbondioksit</a:t>
            </a:r>
            <a:r>
              <a:rPr lang="tr-TR" altLang="tr-TR" sz="3200" dirty="0">
                <a:latin typeface="Times New Roman" panose="02020603050405020304" pitchFamily="18" charset="0"/>
                <a:cs typeface="Times New Roman" panose="02020603050405020304" pitchFamily="18" charset="0"/>
              </a:rPr>
              <a:t>  meydana  gelir.</a:t>
            </a:r>
          </a:p>
          <a:p>
            <a:pPr algn="just" eaLnBrk="1" hangingPunct="1">
              <a:lnSpc>
                <a:spcPct val="100000"/>
              </a:lnSpc>
              <a:spcBef>
                <a:spcPct val="0"/>
              </a:spcBef>
              <a:buFont typeface="Wingdings" panose="05000000000000000000" pitchFamily="2" charset="2"/>
              <a:buChar char="ü"/>
            </a:pPr>
            <a:r>
              <a:rPr lang="tr-TR" altLang="tr-TR" sz="3200" dirty="0">
                <a:latin typeface="Times New Roman" panose="02020603050405020304" pitchFamily="18" charset="0"/>
                <a:cs typeface="Times New Roman" panose="02020603050405020304" pitchFamily="18" charset="0"/>
              </a:rPr>
              <a:t>Fakat  yanma  </a:t>
            </a:r>
            <a:r>
              <a:rPr lang="tr-TR" altLang="tr-TR" sz="3200" dirty="0">
                <a:solidFill>
                  <a:srgbClr val="0000FF"/>
                </a:solidFill>
                <a:latin typeface="Times New Roman" panose="02020603050405020304" pitchFamily="18" charset="0"/>
                <a:cs typeface="Times New Roman" panose="02020603050405020304" pitchFamily="18" charset="0"/>
              </a:rPr>
              <a:t>tam yanma olmaz ise </a:t>
            </a:r>
            <a:r>
              <a:rPr lang="tr-TR" altLang="tr-TR" sz="3200" dirty="0">
                <a:latin typeface="Times New Roman" panose="02020603050405020304" pitchFamily="18" charset="0"/>
                <a:cs typeface="Times New Roman" panose="02020603050405020304" pitchFamily="18" charset="0"/>
              </a:rPr>
              <a:t>yanma sonucu </a:t>
            </a:r>
            <a:r>
              <a:rPr lang="tr-TR" altLang="tr-TR" sz="3200" dirty="0" err="1">
                <a:solidFill>
                  <a:srgbClr val="0000FF"/>
                </a:solidFill>
                <a:latin typeface="Times New Roman" panose="02020603050405020304" pitchFamily="18" charset="0"/>
                <a:cs typeface="Times New Roman" panose="02020603050405020304" pitchFamily="18" charset="0"/>
              </a:rPr>
              <a:t>karbonmonoksit</a:t>
            </a:r>
            <a:r>
              <a:rPr lang="tr-TR" altLang="tr-TR" sz="3200" dirty="0">
                <a:latin typeface="Times New Roman" panose="02020603050405020304" pitchFamily="18" charset="0"/>
                <a:cs typeface="Times New Roman" panose="02020603050405020304" pitchFamily="18" charset="0"/>
              </a:rPr>
              <a:t>  gazı açığa çıkar. </a:t>
            </a:r>
          </a:p>
          <a:p>
            <a:pPr algn="just" eaLnBrk="1" hangingPunct="1">
              <a:lnSpc>
                <a:spcPct val="100000"/>
              </a:lnSpc>
              <a:spcBef>
                <a:spcPct val="0"/>
              </a:spcBef>
              <a:buFont typeface="Wingdings" panose="05000000000000000000" pitchFamily="2" charset="2"/>
              <a:buChar char="ü"/>
            </a:pPr>
            <a:r>
              <a:rPr lang="tr-TR" altLang="tr-TR" sz="3200" dirty="0">
                <a:latin typeface="Times New Roman" panose="02020603050405020304" pitchFamily="18" charset="0"/>
                <a:cs typeface="Times New Roman" panose="02020603050405020304" pitchFamily="18" charset="0"/>
              </a:rPr>
              <a:t>Tam yanma olmamasının temel sebeplerinden biri “</a:t>
            </a:r>
            <a:r>
              <a:rPr lang="tr-TR" altLang="tr-TR" sz="3200" dirty="0">
                <a:solidFill>
                  <a:srgbClr val="0000FF"/>
                </a:solidFill>
                <a:latin typeface="Times New Roman" panose="02020603050405020304" pitchFamily="18" charset="0"/>
                <a:cs typeface="Times New Roman" panose="02020603050405020304" pitchFamily="18" charset="0"/>
              </a:rPr>
              <a:t>oksijen yetersizliği</a:t>
            </a:r>
            <a:r>
              <a:rPr lang="tr-TR" altLang="tr-TR" sz="3200" dirty="0">
                <a:latin typeface="Times New Roman" panose="02020603050405020304" pitchFamily="18" charset="0"/>
                <a:cs typeface="Times New Roman" panose="02020603050405020304" pitchFamily="18" charset="0"/>
              </a:rPr>
              <a:t>” (</a:t>
            </a:r>
            <a:r>
              <a:rPr lang="tr-TR" altLang="tr-TR" sz="3200" dirty="0">
                <a:solidFill>
                  <a:srgbClr val="0000FF"/>
                </a:solidFill>
                <a:latin typeface="Times New Roman" panose="02020603050405020304" pitchFamily="18" charset="0"/>
                <a:cs typeface="Times New Roman" panose="02020603050405020304" pitchFamily="18" charset="0"/>
              </a:rPr>
              <a:t>hava yetersizliği</a:t>
            </a:r>
            <a:r>
              <a:rPr lang="tr-TR" altLang="tr-TR" sz="3200" dirty="0">
                <a:latin typeface="Times New Roman" panose="02020603050405020304" pitchFamily="18" charset="0"/>
                <a:cs typeface="Times New Roman" panose="02020603050405020304" pitchFamily="18" charset="0"/>
              </a:rPr>
              <a:t>)’</a:t>
            </a:r>
            <a:r>
              <a:rPr lang="tr-TR" altLang="tr-TR" sz="3200" dirty="0" err="1">
                <a:latin typeface="Times New Roman" panose="02020603050405020304" pitchFamily="18" charset="0"/>
                <a:cs typeface="Times New Roman" panose="02020603050405020304" pitchFamily="18" charset="0"/>
              </a:rPr>
              <a:t>dir</a:t>
            </a:r>
            <a:r>
              <a:rPr lang="tr-TR" altLang="tr-TR" sz="3200"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1"/>
            <a:ext cx="9144000" cy="615553"/>
          </a:xfrm>
          <a:prstGeom prst="rect">
            <a:avLst/>
          </a:prstGeom>
        </p:spPr>
        <p:txBody>
          <a:bodyPr wrap="square" lIns="252000" tIns="0" bIns="0">
            <a:spAutoFit/>
          </a:bodyPr>
          <a:lstStyle/>
          <a:p>
            <a:r>
              <a:rPr lang="tr-TR" altLang="tr-TR" sz="4000" b="1" dirty="0" smtClean="0">
                <a:solidFill>
                  <a:srgbClr val="FF0000"/>
                </a:solidFill>
                <a:latin typeface="Times New Roman" panose="02020603050405020304" pitchFamily="18" charset="0"/>
                <a:cs typeface="Times New Roman" panose="02020603050405020304" pitchFamily="18" charset="0"/>
              </a:rPr>
              <a:t>MENFEZ ve HAVALANDIRMA-1</a:t>
            </a:r>
            <a:endParaRPr lang="tr-TR" sz="4000" dirty="0"/>
          </a:p>
        </p:txBody>
      </p:sp>
      <p:sp>
        <p:nvSpPr>
          <p:cNvPr id="3" name="Dikdörtgen 2"/>
          <p:cNvSpPr/>
          <p:nvPr/>
        </p:nvSpPr>
        <p:spPr>
          <a:xfrm>
            <a:off x="0" y="615552"/>
            <a:ext cx="9144000" cy="6001643"/>
          </a:xfrm>
          <a:prstGeom prst="rect">
            <a:avLst/>
          </a:prstGeom>
        </p:spPr>
        <p:txBody>
          <a:bodyPr wrap="square">
            <a:spAutoFit/>
          </a:bodyPr>
          <a:lstStyle/>
          <a:p>
            <a:r>
              <a:rPr lang="tr-TR" sz="2400" dirty="0" smtClean="0">
                <a:solidFill>
                  <a:srgbClr val="0000FF"/>
                </a:solidFill>
                <a:latin typeface="Times New Roman" panose="02020603050405020304" pitchFamily="18" charset="0"/>
                <a:cs typeface="Times New Roman" panose="02020603050405020304" pitchFamily="18" charset="0"/>
              </a:rPr>
              <a:t>Havalandırma</a:t>
            </a:r>
            <a:r>
              <a:rPr lang="tr-TR" sz="2400" dirty="0">
                <a:solidFill>
                  <a:srgbClr val="0000FF"/>
                </a:solidFill>
                <a:latin typeface="Times New Roman" panose="02020603050405020304" pitchFamily="18" charset="0"/>
                <a:cs typeface="Times New Roman" panose="02020603050405020304" pitchFamily="18" charset="0"/>
              </a:rPr>
              <a:t>, kapalı bir hacimdeki havanın değiştirilmesi işlemidir</a:t>
            </a:r>
            <a:r>
              <a:rPr lang="tr-TR" sz="2400" dirty="0" smtClean="0">
                <a:solidFill>
                  <a:srgbClr val="0000FF"/>
                </a:solidFill>
                <a:latin typeface="Times New Roman" panose="02020603050405020304" pitchFamily="18" charset="0"/>
                <a:cs typeface="Times New Roman" panose="02020603050405020304" pitchFamily="18" charset="0"/>
              </a:rPr>
              <a:t>.</a:t>
            </a:r>
          </a:p>
          <a:p>
            <a:endParaRPr lang="tr-TR" sz="2400" dirty="0">
              <a:solidFill>
                <a:srgbClr val="0000FF"/>
              </a:solidFill>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v"/>
            </a:pPr>
            <a:r>
              <a:rPr lang="tr-TR" sz="2400" dirty="0" smtClean="0">
                <a:latin typeface="Times New Roman" panose="02020603050405020304" pitchFamily="18" charset="0"/>
                <a:cs typeface="Times New Roman" panose="02020603050405020304" pitchFamily="18" charset="0"/>
              </a:rPr>
              <a:t>Ortamdaki </a:t>
            </a:r>
            <a:r>
              <a:rPr lang="tr-TR" sz="2400" dirty="0">
                <a:latin typeface="Times New Roman" panose="02020603050405020304" pitchFamily="18" charset="0"/>
                <a:cs typeface="Times New Roman" panose="02020603050405020304" pitchFamily="18" charset="0"/>
              </a:rPr>
              <a:t>havanın oksijen içeriğinin azalmasını </a:t>
            </a:r>
            <a:r>
              <a:rPr lang="tr-TR" sz="2400" dirty="0" smtClean="0">
                <a:latin typeface="Times New Roman" panose="02020603050405020304" pitchFamily="18" charset="0"/>
                <a:cs typeface="Times New Roman" panose="02020603050405020304" pitchFamily="18" charset="0"/>
              </a:rPr>
              <a:t>önlemek</a:t>
            </a:r>
          </a:p>
          <a:p>
            <a:pPr marL="800100" lvl="1" indent="-342900">
              <a:buFont typeface="Wingdings" panose="05000000000000000000" pitchFamily="2" charset="2"/>
              <a:buChar char="v"/>
            </a:pPr>
            <a:r>
              <a:rPr lang="tr-TR" sz="2400" dirty="0" smtClean="0">
                <a:latin typeface="Times New Roman" panose="02020603050405020304" pitchFamily="18" charset="0"/>
                <a:cs typeface="Times New Roman" panose="02020603050405020304" pitchFamily="18" charset="0"/>
              </a:rPr>
              <a:t>Ortamdaki </a:t>
            </a:r>
            <a:r>
              <a:rPr lang="tr-TR" sz="2400" dirty="0">
                <a:latin typeface="Times New Roman" panose="02020603050405020304" pitchFamily="18" charset="0"/>
                <a:cs typeface="Times New Roman" panose="02020603050405020304" pitchFamily="18" charset="0"/>
              </a:rPr>
              <a:t>havanın içerisindeki karbondioksit gazı, vücut kokuları, sigara </a:t>
            </a:r>
            <a:r>
              <a:rPr lang="tr-TR" sz="2400" dirty="0" smtClean="0">
                <a:latin typeface="Times New Roman" panose="02020603050405020304" pitchFamily="18" charset="0"/>
                <a:cs typeface="Times New Roman" panose="02020603050405020304" pitchFamily="18" charset="0"/>
              </a:rPr>
              <a:t>dumanı</a:t>
            </a:r>
            <a:r>
              <a:rPr lang="tr-TR" sz="2400" dirty="0">
                <a:latin typeface="Times New Roman" panose="02020603050405020304" pitchFamily="18" charset="0"/>
                <a:cs typeface="Times New Roman" panose="02020603050405020304" pitchFamily="18" charset="0"/>
              </a:rPr>
              <a:t>, nem içeriğinin aşırı artışını </a:t>
            </a:r>
            <a:r>
              <a:rPr lang="tr-TR" sz="2400" dirty="0" smtClean="0">
                <a:latin typeface="Times New Roman" panose="02020603050405020304" pitchFamily="18" charset="0"/>
                <a:cs typeface="Times New Roman" panose="02020603050405020304" pitchFamily="18" charset="0"/>
              </a:rPr>
              <a:t>önlemek</a:t>
            </a:r>
          </a:p>
          <a:p>
            <a:pPr marL="800100" lvl="1" indent="-342900">
              <a:buFont typeface="Wingdings" panose="05000000000000000000" pitchFamily="2" charset="2"/>
              <a:buChar char="v"/>
            </a:pPr>
            <a:r>
              <a:rPr lang="tr-TR" sz="2400" dirty="0" smtClean="0">
                <a:latin typeface="Times New Roman" panose="02020603050405020304" pitchFamily="18" charset="0"/>
                <a:cs typeface="Times New Roman" panose="02020603050405020304" pitchFamily="18" charset="0"/>
              </a:rPr>
              <a:t>Makinelerden</a:t>
            </a:r>
            <a:r>
              <a:rPr lang="tr-TR" sz="2400" dirty="0">
                <a:latin typeface="Times New Roman" panose="02020603050405020304" pitchFamily="18" charset="0"/>
                <a:cs typeface="Times New Roman" panose="02020603050405020304" pitchFamily="18" charset="0"/>
              </a:rPr>
              <a:t>, insanlardan ve aydınlatmadan kaynaklanan ortamdaki ısı </a:t>
            </a:r>
            <a:r>
              <a:rPr lang="tr-TR" sz="2400" dirty="0" smtClean="0">
                <a:latin typeface="Times New Roman" panose="02020603050405020304" pitchFamily="18" charset="0"/>
                <a:cs typeface="Times New Roman" panose="02020603050405020304" pitchFamily="18" charset="0"/>
              </a:rPr>
              <a:t>kazancını </a:t>
            </a:r>
            <a:r>
              <a:rPr lang="tr-TR" sz="2400" dirty="0">
                <a:latin typeface="Times New Roman" panose="02020603050405020304" pitchFamily="18" charset="0"/>
                <a:cs typeface="Times New Roman" panose="02020603050405020304" pitchFamily="18" charset="0"/>
              </a:rPr>
              <a:t>dışarı </a:t>
            </a:r>
            <a:r>
              <a:rPr lang="tr-TR" sz="2400" dirty="0" smtClean="0">
                <a:latin typeface="Times New Roman" panose="02020603050405020304" pitchFamily="18" charset="0"/>
                <a:cs typeface="Times New Roman" panose="02020603050405020304" pitchFamily="18" charset="0"/>
              </a:rPr>
              <a:t>atmak</a:t>
            </a:r>
          </a:p>
          <a:p>
            <a:pPr marL="800100" lvl="1" indent="-342900">
              <a:buFont typeface="Wingdings" panose="05000000000000000000" pitchFamily="2" charset="2"/>
              <a:buChar char="v"/>
            </a:pPr>
            <a:r>
              <a:rPr lang="tr-TR" sz="2400" dirty="0" smtClean="0">
                <a:latin typeface="Times New Roman" panose="02020603050405020304" pitchFamily="18" charset="0"/>
                <a:cs typeface="Times New Roman" panose="02020603050405020304" pitchFamily="18" charset="0"/>
              </a:rPr>
              <a:t>Makinelerden</a:t>
            </a:r>
            <a:r>
              <a:rPr lang="tr-TR" sz="2400" dirty="0">
                <a:latin typeface="Times New Roman" panose="02020603050405020304" pitchFamily="18" charset="0"/>
                <a:cs typeface="Times New Roman" panose="02020603050405020304" pitchFamily="18" charset="0"/>
              </a:rPr>
              <a:t>, pişirmeden ve insanlardan kaynaklanan ortamdaki nem kazancını </a:t>
            </a:r>
            <a:r>
              <a:rPr lang="tr-TR" sz="2400" dirty="0" smtClean="0">
                <a:latin typeface="Times New Roman" panose="02020603050405020304" pitchFamily="18" charset="0"/>
                <a:cs typeface="Times New Roman" panose="02020603050405020304" pitchFamily="18" charset="0"/>
              </a:rPr>
              <a:t>dışarı atmak</a:t>
            </a:r>
          </a:p>
          <a:p>
            <a:pPr marL="800100" lvl="1" indent="-342900">
              <a:buFont typeface="Wingdings" panose="05000000000000000000" pitchFamily="2" charset="2"/>
              <a:buChar char="v"/>
            </a:pPr>
            <a:r>
              <a:rPr lang="tr-TR" sz="2400" dirty="0" smtClean="0">
                <a:latin typeface="Times New Roman" panose="02020603050405020304" pitchFamily="18" charset="0"/>
                <a:cs typeface="Times New Roman" panose="02020603050405020304" pitchFamily="18" charset="0"/>
              </a:rPr>
              <a:t>Zehirli </a:t>
            </a:r>
            <a:r>
              <a:rPr lang="tr-TR" sz="2400" dirty="0">
                <a:latin typeface="Times New Roman" panose="02020603050405020304" pitchFamily="18" charset="0"/>
                <a:cs typeface="Times New Roman" panose="02020603050405020304" pitchFamily="18" charset="0"/>
              </a:rPr>
              <a:t>gazları ve tozu ortamdan </a:t>
            </a:r>
            <a:r>
              <a:rPr lang="tr-TR" sz="2400" dirty="0" smtClean="0">
                <a:latin typeface="Times New Roman" panose="02020603050405020304" pitchFamily="18" charset="0"/>
                <a:cs typeface="Times New Roman" panose="02020603050405020304" pitchFamily="18" charset="0"/>
              </a:rPr>
              <a:t>uzaklaştırmak</a:t>
            </a:r>
          </a:p>
          <a:p>
            <a:pPr marL="800100" lvl="1" indent="-342900">
              <a:buFont typeface="Wingdings" panose="05000000000000000000" pitchFamily="2" charset="2"/>
              <a:buChar char="v"/>
            </a:pPr>
            <a:r>
              <a:rPr lang="tr-TR" sz="2400" dirty="0" smtClean="0">
                <a:latin typeface="Times New Roman" panose="02020603050405020304" pitchFamily="18" charset="0"/>
                <a:cs typeface="Times New Roman" panose="02020603050405020304" pitchFamily="18" charset="0"/>
              </a:rPr>
              <a:t>Bakteri </a:t>
            </a:r>
            <a:r>
              <a:rPr lang="tr-TR" sz="2400" dirty="0">
                <a:latin typeface="Times New Roman" panose="02020603050405020304" pitchFamily="18" charset="0"/>
                <a:cs typeface="Times New Roman" panose="02020603050405020304" pitchFamily="18" charset="0"/>
              </a:rPr>
              <a:t>ve zararlı mikro organizma sayılarını düşürmektir.</a:t>
            </a:r>
          </a:p>
          <a:p>
            <a:endParaRPr lang="tr-TR" sz="2400" dirty="0">
              <a:latin typeface="Times New Roman" panose="02020603050405020304" pitchFamily="18" charset="0"/>
              <a:cs typeface="Times New Roman" panose="02020603050405020304" pitchFamily="18" charset="0"/>
            </a:endParaRPr>
          </a:p>
          <a:p>
            <a:r>
              <a:rPr lang="tr-TR" sz="3600" dirty="0" smtClean="0">
                <a:solidFill>
                  <a:srgbClr val="7030A0"/>
                </a:solidFill>
                <a:latin typeface="Times New Roman" panose="02020603050405020304" pitchFamily="18" charset="0"/>
                <a:cs typeface="Times New Roman" panose="02020603050405020304" pitchFamily="18" charset="0"/>
              </a:rPr>
              <a:t>Havalandırmada amaç </a:t>
            </a:r>
            <a:r>
              <a:rPr lang="tr-TR" sz="3600" dirty="0">
                <a:solidFill>
                  <a:srgbClr val="7030A0"/>
                </a:solidFill>
                <a:latin typeface="Times New Roman" panose="02020603050405020304" pitchFamily="18" charset="0"/>
                <a:cs typeface="Times New Roman" panose="02020603050405020304" pitchFamily="18" charset="0"/>
              </a:rPr>
              <a:t>yukarıdaki maddelerden biri veya birkaçı olabilir. </a:t>
            </a:r>
          </a:p>
          <a:p>
            <a:r>
              <a:rPr lang="tr-TR"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806115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366682" y="1089211"/>
            <a:ext cx="4408603" cy="5076102"/>
          </a:xfrm>
          <a:prstGeom prst="rect">
            <a:avLst/>
          </a:prstGeom>
        </p:spPr>
      </p:pic>
      <p:sp>
        <p:nvSpPr>
          <p:cNvPr id="3" name="Dikdörtgen 2"/>
          <p:cNvSpPr/>
          <p:nvPr/>
        </p:nvSpPr>
        <p:spPr>
          <a:xfrm>
            <a:off x="0" y="-1"/>
            <a:ext cx="9144000" cy="615553"/>
          </a:xfrm>
          <a:prstGeom prst="rect">
            <a:avLst/>
          </a:prstGeom>
        </p:spPr>
        <p:txBody>
          <a:bodyPr wrap="square" lIns="252000" tIns="0" bIns="0">
            <a:spAutoFit/>
          </a:bodyPr>
          <a:lstStyle/>
          <a:p>
            <a:r>
              <a:rPr lang="tr-TR" altLang="tr-TR" sz="4000" b="1" dirty="0" smtClean="0">
                <a:solidFill>
                  <a:srgbClr val="FF0000"/>
                </a:solidFill>
                <a:latin typeface="Times New Roman" panose="02020603050405020304" pitchFamily="18" charset="0"/>
                <a:cs typeface="Times New Roman" panose="02020603050405020304" pitchFamily="18" charset="0"/>
              </a:rPr>
              <a:t>MENFEZ ve HAVALANDIRMA-2</a:t>
            </a:r>
            <a:endParaRPr lang="tr-TR" sz="4000" dirty="0"/>
          </a:p>
        </p:txBody>
      </p:sp>
    </p:spTree>
    <p:extLst>
      <p:ext uri="{BB962C8B-B14F-4D97-AF65-F5344CB8AC3E}">
        <p14:creationId xmlns:p14="http://schemas.microsoft.com/office/powerpoint/2010/main" val="31167883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779929"/>
            <a:ext cx="9144000" cy="4093428"/>
          </a:xfrm>
          <a:prstGeom prst="rect">
            <a:avLst/>
          </a:prstGeom>
        </p:spPr>
        <p:txBody>
          <a:bodyPr wrap="square">
            <a:spAutoFit/>
          </a:bodyPr>
          <a:lstStyle/>
          <a:p>
            <a:pPr algn="just"/>
            <a:r>
              <a:rPr lang="tr-TR" sz="3600" dirty="0">
                <a:solidFill>
                  <a:srgbClr val="0000FF"/>
                </a:solidFill>
                <a:latin typeface="Times New Roman" panose="02020603050405020304" pitchFamily="18" charset="0"/>
                <a:cs typeface="Times New Roman" panose="02020603050405020304" pitchFamily="18" charset="0"/>
              </a:rPr>
              <a:t>Yakıcı cihazlarda ise; </a:t>
            </a:r>
          </a:p>
          <a:p>
            <a:pPr algn="just"/>
            <a:endParaRPr lang="tr-TR" sz="2800" dirty="0">
              <a:latin typeface="Times New Roman" panose="02020603050405020304" pitchFamily="18" charset="0"/>
              <a:cs typeface="Times New Roman" panose="02020603050405020304" pitchFamily="18" charset="0"/>
            </a:endParaRPr>
          </a:p>
          <a:p>
            <a:pPr algn="just"/>
            <a:r>
              <a:rPr lang="tr-TR" sz="2800" dirty="0" smtClean="0">
                <a:latin typeface="Times New Roman" panose="02020603050405020304" pitchFamily="18" charset="0"/>
                <a:cs typeface="Times New Roman" panose="02020603050405020304" pitchFamily="18" charset="0"/>
              </a:rPr>
              <a:t>Gazı </a:t>
            </a:r>
            <a:r>
              <a:rPr lang="tr-TR" sz="2800" dirty="0">
                <a:latin typeface="Times New Roman" panose="02020603050405020304" pitchFamily="18" charset="0"/>
                <a:cs typeface="Times New Roman" panose="02020603050405020304" pitchFamily="18" charset="0"/>
              </a:rPr>
              <a:t>doğru yakmak için belirli bir miktarda oksijene ihtiyacı vardır. </a:t>
            </a:r>
            <a:endParaRPr lang="tr-TR" sz="2800" dirty="0" smtClean="0">
              <a:latin typeface="Times New Roman" panose="02020603050405020304" pitchFamily="18" charset="0"/>
              <a:cs typeface="Times New Roman" panose="02020603050405020304" pitchFamily="18" charset="0"/>
            </a:endParaRPr>
          </a:p>
          <a:p>
            <a:pPr algn="just"/>
            <a:endParaRPr lang="tr-TR" sz="2800" dirty="0">
              <a:latin typeface="Times New Roman" panose="02020603050405020304" pitchFamily="18" charset="0"/>
              <a:cs typeface="Times New Roman" panose="02020603050405020304" pitchFamily="18" charset="0"/>
            </a:endParaRPr>
          </a:p>
          <a:p>
            <a:pPr algn="just"/>
            <a:r>
              <a:rPr lang="tr-TR" sz="2800" dirty="0" smtClean="0">
                <a:latin typeface="Times New Roman" panose="02020603050405020304" pitchFamily="18" charset="0"/>
                <a:cs typeface="Times New Roman" panose="02020603050405020304" pitchFamily="18" charset="0"/>
              </a:rPr>
              <a:t>1 </a:t>
            </a:r>
            <a:r>
              <a:rPr lang="tr-TR" sz="2800" dirty="0">
                <a:latin typeface="Times New Roman" panose="02020603050405020304" pitchFamily="18" charset="0"/>
                <a:cs typeface="Times New Roman" panose="02020603050405020304" pitchFamily="18" charset="0"/>
              </a:rPr>
              <a:t>m</a:t>
            </a:r>
            <a:r>
              <a:rPr lang="tr-TR" sz="2800" baseline="30000" dirty="0">
                <a:latin typeface="Times New Roman" panose="02020603050405020304" pitchFamily="18" charset="0"/>
                <a:cs typeface="Times New Roman" panose="02020603050405020304" pitchFamily="18" charset="0"/>
              </a:rPr>
              <a:t>3</a:t>
            </a:r>
            <a:r>
              <a:rPr lang="tr-TR" sz="2800" dirty="0">
                <a:latin typeface="Times New Roman" panose="02020603050405020304" pitchFamily="18" charset="0"/>
                <a:cs typeface="Times New Roman" panose="02020603050405020304" pitchFamily="18" charset="0"/>
              </a:rPr>
              <a:t> </a:t>
            </a:r>
            <a:r>
              <a:rPr lang="tr-TR" sz="2800" dirty="0" smtClean="0">
                <a:latin typeface="Times New Roman" panose="02020603050405020304" pitchFamily="18" charset="0"/>
                <a:cs typeface="Times New Roman" panose="02020603050405020304" pitchFamily="18" charset="0"/>
              </a:rPr>
              <a:t>doğalgazın </a:t>
            </a:r>
            <a:r>
              <a:rPr lang="tr-TR" sz="2800" dirty="0">
                <a:latin typeface="Times New Roman" panose="02020603050405020304" pitchFamily="18" charset="0"/>
                <a:cs typeface="Times New Roman" panose="02020603050405020304" pitchFamily="18" charset="0"/>
              </a:rPr>
              <a:t>tam </a:t>
            </a:r>
            <a:r>
              <a:rPr lang="tr-TR" sz="2800" dirty="0" smtClean="0">
                <a:latin typeface="Times New Roman" panose="02020603050405020304" pitchFamily="18" charset="0"/>
                <a:cs typeface="Times New Roman" panose="02020603050405020304" pitchFamily="18" charset="0"/>
              </a:rPr>
              <a:t>yanma </a:t>
            </a:r>
            <a:r>
              <a:rPr lang="tr-TR" sz="2800" dirty="0">
                <a:latin typeface="Times New Roman" panose="02020603050405020304" pitchFamily="18" charset="0"/>
                <a:cs typeface="Times New Roman" panose="02020603050405020304" pitchFamily="18" charset="0"/>
              </a:rPr>
              <a:t>için 10 m</a:t>
            </a:r>
            <a:r>
              <a:rPr lang="tr-TR" sz="2800" baseline="30000" dirty="0">
                <a:latin typeface="Times New Roman" panose="02020603050405020304" pitchFamily="18" charset="0"/>
                <a:cs typeface="Times New Roman" panose="02020603050405020304" pitchFamily="18" charset="0"/>
              </a:rPr>
              <a:t>3</a:t>
            </a:r>
            <a:r>
              <a:rPr lang="tr-TR" sz="2800" dirty="0">
                <a:latin typeface="Times New Roman" panose="02020603050405020304" pitchFamily="18" charset="0"/>
                <a:cs typeface="Times New Roman" panose="02020603050405020304" pitchFamily="18" charset="0"/>
              </a:rPr>
              <a:t> havaya ihtiyacı vardır.</a:t>
            </a:r>
          </a:p>
          <a:p>
            <a:pPr algn="just"/>
            <a:endParaRPr lang="tr-TR" sz="2800" dirty="0">
              <a:latin typeface="Times New Roman" panose="02020603050405020304" pitchFamily="18" charset="0"/>
              <a:cs typeface="Times New Roman" panose="02020603050405020304" pitchFamily="18" charset="0"/>
            </a:endParaRPr>
          </a:p>
          <a:p>
            <a:pPr algn="just"/>
            <a:r>
              <a:rPr lang="tr-TR" sz="2800" dirty="0" smtClean="0">
                <a:latin typeface="Times New Roman" panose="02020603050405020304" pitchFamily="18" charset="0"/>
                <a:cs typeface="Times New Roman" panose="02020603050405020304" pitchFamily="18" charset="0"/>
              </a:rPr>
              <a:t>1 </a:t>
            </a:r>
            <a:r>
              <a:rPr lang="tr-TR" sz="2800" dirty="0">
                <a:latin typeface="Times New Roman" panose="02020603050405020304" pitchFamily="18" charset="0"/>
                <a:cs typeface="Times New Roman" panose="02020603050405020304" pitchFamily="18" charset="0"/>
              </a:rPr>
              <a:t>m</a:t>
            </a:r>
            <a:r>
              <a:rPr lang="tr-TR" sz="2800" baseline="30000" dirty="0">
                <a:latin typeface="Times New Roman" panose="02020603050405020304" pitchFamily="18" charset="0"/>
                <a:cs typeface="Times New Roman" panose="02020603050405020304" pitchFamily="18" charset="0"/>
              </a:rPr>
              <a:t>3</a:t>
            </a:r>
            <a:r>
              <a:rPr lang="tr-TR" sz="2800" dirty="0">
                <a:latin typeface="Times New Roman" panose="02020603050405020304" pitchFamily="18" charset="0"/>
                <a:cs typeface="Times New Roman" panose="02020603050405020304" pitchFamily="18" charset="0"/>
              </a:rPr>
              <a:t> LPG gazın yanması için 24 m</a:t>
            </a:r>
            <a:r>
              <a:rPr lang="tr-TR" sz="2800" baseline="30000" dirty="0">
                <a:latin typeface="Times New Roman" panose="02020603050405020304" pitchFamily="18" charset="0"/>
                <a:cs typeface="Times New Roman" panose="02020603050405020304" pitchFamily="18" charset="0"/>
              </a:rPr>
              <a:t>3</a:t>
            </a:r>
            <a:r>
              <a:rPr lang="tr-TR" sz="2800" dirty="0">
                <a:latin typeface="Times New Roman" panose="02020603050405020304" pitchFamily="18" charset="0"/>
                <a:cs typeface="Times New Roman" panose="02020603050405020304" pitchFamily="18" charset="0"/>
              </a:rPr>
              <a:t> havaya ihtiyaç vardır. </a:t>
            </a:r>
          </a:p>
          <a:p>
            <a:pPr algn="just"/>
            <a:endParaRPr lang="tr-TR" sz="2800" dirty="0">
              <a:latin typeface="Times New Roman" panose="02020603050405020304" pitchFamily="18" charset="0"/>
              <a:cs typeface="Times New Roman" panose="02020603050405020304" pitchFamily="18" charset="0"/>
            </a:endParaRPr>
          </a:p>
        </p:txBody>
      </p:sp>
      <p:sp>
        <p:nvSpPr>
          <p:cNvPr id="3" name="Dikdörtgen 2"/>
          <p:cNvSpPr/>
          <p:nvPr/>
        </p:nvSpPr>
        <p:spPr>
          <a:xfrm>
            <a:off x="0" y="-1"/>
            <a:ext cx="9144000" cy="615553"/>
          </a:xfrm>
          <a:prstGeom prst="rect">
            <a:avLst/>
          </a:prstGeom>
        </p:spPr>
        <p:txBody>
          <a:bodyPr wrap="square" lIns="252000" tIns="0" bIns="0">
            <a:spAutoFit/>
          </a:bodyPr>
          <a:lstStyle/>
          <a:p>
            <a:r>
              <a:rPr lang="tr-TR" altLang="tr-TR" sz="4000" b="1" dirty="0" smtClean="0">
                <a:solidFill>
                  <a:srgbClr val="FF0000"/>
                </a:solidFill>
                <a:latin typeface="Times New Roman" panose="02020603050405020304" pitchFamily="18" charset="0"/>
                <a:cs typeface="Times New Roman" panose="02020603050405020304" pitchFamily="18" charset="0"/>
              </a:rPr>
              <a:t>MENFEZ ve HAVALANDIRMA-3</a:t>
            </a:r>
            <a:endParaRPr lang="tr-TR" sz="4000" dirty="0"/>
          </a:p>
        </p:txBody>
      </p:sp>
    </p:spTree>
    <p:extLst>
      <p:ext uri="{BB962C8B-B14F-4D97-AF65-F5344CB8AC3E}">
        <p14:creationId xmlns:p14="http://schemas.microsoft.com/office/powerpoint/2010/main" val="27891659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125683"/>
            <a:ext cx="4657875" cy="419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5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8129" y="2125683"/>
            <a:ext cx="4755872" cy="419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0" y="0"/>
            <a:ext cx="9144000" cy="646331"/>
          </a:xfrm>
          <a:prstGeom prst="rect">
            <a:avLst/>
          </a:prstGeom>
        </p:spPr>
        <p:txBody>
          <a:bodyPr wrap="square">
            <a:spAutoFit/>
          </a:bodyPr>
          <a:lstStyle/>
          <a:p>
            <a:r>
              <a:rPr lang="tr-TR" altLang="tr-TR" sz="3600" b="1" dirty="0">
                <a:solidFill>
                  <a:srgbClr val="FF0000"/>
                </a:solidFill>
                <a:latin typeface="Times New Roman" panose="02020603050405020304" pitchFamily="18" charset="0"/>
                <a:cs typeface="Times New Roman" panose="02020603050405020304" pitchFamily="18" charset="0"/>
              </a:rPr>
              <a:t>MENFEZ ve </a:t>
            </a:r>
            <a:r>
              <a:rPr lang="tr-TR" altLang="tr-TR" sz="3600" b="1" dirty="0" smtClean="0">
                <a:solidFill>
                  <a:srgbClr val="FF0000"/>
                </a:solidFill>
                <a:latin typeface="Times New Roman" panose="02020603050405020304" pitchFamily="18" charset="0"/>
                <a:cs typeface="Times New Roman" panose="02020603050405020304" pitchFamily="18" charset="0"/>
              </a:rPr>
              <a:t>HAVALANDIRMA-4</a:t>
            </a:r>
            <a:endParaRPr lang="tr-TR" sz="3600" dirty="0"/>
          </a:p>
        </p:txBody>
      </p:sp>
    </p:spTree>
    <p:extLst>
      <p:ext uri="{BB962C8B-B14F-4D97-AF65-F5344CB8AC3E}">
        <p14:creationId xmlns:p14="http://schemas.microsoft.com/office/powerpoint/2010/main" val="7801535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038" y="1679575"/>
            <a:ext cx="7359650"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0" y="0"/>
            <a:ext cx="9144000" cy="707886"/>
          </a:xfrm>
          <a:prstGeom prst="rect">
            <a:avLst/>
          </a:prstGeom>
        </p:spPr>
        <p:txBody>
          <a:bodyPr wrap="square">
            <a:spAutoFit/>
          </a:bodyPr>
          <a:lstStyle/>
          <a:p>
            <a:pPr lvl="0"/>
            <a:r>
              <a:rPr lang="tr-TR" altLang="tr-TR" sz="4000" b="1" dirty="0">
                <a:solidFill>
                  <a:srgbClr val="FF0000"/>
                </a:solidFill>
                <a:latin typeface="Times New Roman" panose="02020603050405020304" pitchFamily="18" charset="0"/>
                <a:cs typeface="Times New Roman" panose="02020603050405020304" pitchFamily="18" charset="0"/>
              </a:rPr>
              <a:t>MENFEZ ve </a:t>
            </a:r>
            <a:r>
              <a:rPr lang="tr-TR" altLang="tr-TR" sz="4000" b="1" dirty="0" smtClean="0">
                <a:solidFill>
                  <a:srgbClr val="FF0000"/>
                </a:solidFill>
                <a:latin typeface="Times New Roman" panose="02020603050405020304" pitchFamily="18" charset="0"/>
                <a:cs typeface="Times New Roman" panose="02020603050405020304" pitchFamily="18" charset="0"/>
              </a:rPr>
              <a:t>HAVALANDIRMA-5</a:t>
            </a:r>
            <a:endParaRPr lang="tr-TR" sz="4000" dirty="0">
              <a:solidFill>
                <a:prstClr val="black"/>
              </a:solidFill>
            </a:endParaRPr>
          </a:p>
        </p:txBody>
      </p:sp>
    </p:spTree>
    <p:extLst>
      <p:ext uri="{BB962C8B-B14F-4D97-AF65-F5344CB8AC3E}">
        <p14:creationId xmlns:p14="http://schemas.microsoft.com/office/powerpoint/2010/main" val="33337249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0" y="640403"/>
            <a:ext cx="9008918" cy="5494802"/>
          </a:xfrm>
          <a:prstGeom prst="rect">
            <a:avLst/>
          </a:prstGeom>
        </p:spPr>
      </p:pic>
      <p:sp>
        <p:nvSpPr>
          <p:cNvPr id="2" name="Dikdörtgen 1"/>
          <p:cNvSpPr/>
          <p:nvPr/>
        </p:nvSpPr>
        <p:spPr>
          <a:xfrm>
            <a:off x="0" y="0"/>
            <a:ext cx="9008918" cy="707886"/>
          </a:xfrm>
          <a:prstGeom prst="rect">
            <a:avLst/>
          </a:prstGeom>
        </p:spPr>
        <p:txBody>
          <a:bodyPr wrap="square">
            <a:spAutoFit/>
          </a:bodyPr>
          <a:lstStyle/>
          <a:p>
            <a:pPr lvl="0"/>
            <a:r>
              <a:rPr lang="tr-TR" altLang="tr-TR" sz="4000" b="1" dirty="0">
                <a:solidFill>
                  <a:srgbClr val="FF0000"/>
                </a:solidFill>
                <a:latin typeface="Times New Roman" panose="02020603050405020304" pitchFamily="18" charset="0"/>
                <a:cs typeface="Times New Roman" panose="02020603050405020304" pitchFamily="18" charset="0"/>
              </a:rPr>
              <a:t>MENFEZ ve </a:t>
            </a:r>
            <a:r>
              <a:rPr lang="tr-TR" altLang="tr-TR" sz="4000" b="1" dirty="0" smtClean="0">
                <a:solidFill>
                  <a:srgbClr val="FF0000"/>
                </a:solidFill>
                <a:latin typeface="Times New Roman" panose="02020603050405020304" pitchFamily="18" charset="0"/>
                <a:cs typeface="Times New Roman" panose="02020603050405020304" pitchFamily="18" charset="0"/>
              </a:rPr>
              <a:t>HAVALANDIRMA-6</a:t>
            </a:r>
            <a:endParaRPr lang="tr-TR" sz="4000" dirty="0">
              <a:solidFill>
                <a:prstClr val="black"/>
              </a:solidFill>
            </a:endParaRPr>
          </a:p>
        </p:txBody>
      </p:sp>
    </p:spTree>
    <p:extLst>
      <p:ext uri="{BB962C8B-B14F-4D97-AF65-F5344CB8AC3E}">
        <p14:creationId xmlns:p14="http://schemas.microsoft.com/office/powerpoint/2010/main" val="30139245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922578" y="707886"/>
            <a:ext cx="5108605" cy="5864470"/>
          </a:xfrm>
          <a:prstGeom prst="rect">
            <a:avLst/>
          </a:prstGeom>
        </p:spPr>
      </p:pic>
      <p:sp>
        <p:nvSpPr>
          <p:cNvPr id="3" name="Dikdörtgen 2"/>
          <p:cNvSpPr/>
          <p:nvPr/>
        </p:nvSpPr>
        <p:spPr>
          <a:xfrm>
            <a:off x="-83126" y="2932235"/>
            <a:ext cx="3764478" cy="2862322"/>
          </a:xfrm>
          <a:prstGeom prst="rect">
            <a:avLst/>
          </a:prstGeom>
        </p:spPr>
        <p:txBody>
          <a:bodyPr wrap="square">
            <a:spAutoFit/>
          </a:bodyPr>
          <a:lstStyle/>
          <a:p>
            <a:r>
              <a:rPr lang="tr-TR" sz="3600" b="1" dirty="0">
                <a:latin typeface="Times New Roman" panose="02020603050405020304" pitchFamily="18" charset="0"/>
                <a:cs typeface="Times New Roman" panose="02020603050405020304" pitchFamily="18" charset="0"/>
              </a:rPr>
              <a:t>Diğer odalarla bağlantı yapılarak yanma için gerekli hava temin edilir </a:t>
            </a:r>
          </a:p>
        </p:txBody>
      </p:sp>
      <p:sp>
        <p:nvSpPr>
          <p:cNvPr id="4" name="Dikdörtgen 3"/>
          <p:cNvSpPr/>
          <p:nvPr/>
        </p:nvSpPr>
        <p:spPr>
          <a:xfrm>
            <a:off x="89064" y="0"/>
            <a:ext cx="9054935" cy="707886"/>
          </a:xfrm>
          <a:prstGeom prst="rect">
            <a:avLst/>
          </a:prstGeom>
        </p:spPr>
        <p:txBody>
          <a:bodyPr wrap="square">
            <a:spAutoFit/>
          </a:bodyPr>
          <a:lstStyle/>
          <a:p>
            <a:pPr lvl="0"/>
            <a:r>
              <a:rPr lang="tr-TR" altLang="tr-TR" sz="4000" b="1" dirty="0">
                <a:solidFill>
                  <a:srgbClr val="FF0000"/>
                </a:solidFill>
                <a:latin typeface="Times New Roman" panose="02020603050405020304" pitchFamily="18" charset="0"/>
                <a:cs typeface="Times New Roman" panose="02020603050405020304" pitchFamily="18" charset="0"/>
              </a:rPr>
              <a:t>MENFEZ ve </a:t>
            </a:r>
            <a:r>
              <a:rPr lang="tr-TR" altLang="tr-TR" sz="4000" b="1" dirty="0" smtClean="0">
                <a:solidFill>
                  <a:srgbClr val="FF0000"/>
                </a:solidFill>
                <a:latin typeface="Times New Roman" panose="02020603050405020304" pitchFamily="18" charset="0"/>
                <a:cs typeface="Times New Roman" panose="02020603050405020304" pitchFamily="18" charset="0"/>
              </a:rPr>
              <a:t>HAVALANDIRMA-7</a:t>
            </a:r>
            <a:endParaRPr lang="tr-TR" sz="4000" dirty="0">
              <a:solidFill>
                <a:prstClr val="black"/>
              </a:solidFill>
            </a:endParaRPr>
          </a:p>
        </p:txBody>
      </p:sp>
    </p:spTree>
    <p:extLst>
      <p:ext uri="{BB962C8B-B14F-4D97-AF65-F5344CB8AC3E}">
        <p14:creationId xmlns:p14="http://schemas.microsoft.com/office/powerpoint/2010/main" val="14077806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949047" y="1200329"/>
            <a:ext cx="5106936" cy="5186456"/>
          </a:xfrm>
          <a:prstGeom prst="rect">
            <a:avLst/>
          </a:prstGeom>
        </p:spPr>
      </p:pic>
      <p:sp>
        <p:nvSpPr>
          <p:cNvPr id="3" name="Dikdörtgen 2"/>
          <p:cNvSpPr/>
          <p:nvPr/>
        </p:nvSpPr>
        <p:spPr>
          <a:xfrm>
            <a:off x="0" y="707886"/>
            <a:ext cx="3811979" cy="5509200"/>
          </a:xfrm>
          <a:prstGeom prst="rect">
            <a:avLst/>
          </a:prstGeom>
        </p:spPr>
        <p:txBody>
          <a:bodyPr wrap="square">
            <a:spAutoFit/>
          </a:bodyPr>
          <a:lstStyle/>
          <a:p>
            <a:pPr algn="just"/>
            <a:r>
              <a:rPr lang="tr-TR" sz="3200" dirty="0">
                <a:latin typeface="Times New Roman" panose="02020603050405020304" pitchFamily="18" charset="0"/>
                <a:cs typeface="Times New Roman" panose="02020603050405020304" pitchFamily="18" charset="0"/>
              </a:rPr>
              <a:t>Dış pencere menfez montajı </a:t>
            </a:r>
            <a:endParaRPr lang="tr-TR" sz="3200" dirty="0" smtClean="0">
              <a:latin typeface="Times New Roman" panose="02020603050405020304" pitchFamily="18" charset="0"/>
              <a:cs typeface="Times New Roman" panose="02020603050405020304" pitchFamily="18" charset="0"/>
            </a:endParaRPr>
          </a:p>
          <a:p>
            <a:pPr algn="just"/>
            <a:endParaRPr lang="tr-TR" sz="3200" dirty="0">
              <a:latin typeface="Times New Roman" panose="02020603050405020304" pitchFamily="18" charset="0"/>
              <a:cs typeface="Times New Roman" panose="02020603050405020304" pitchFamily="18" charset="0"/>
            </a:endParaRPr>
          </a:p>
          <a:p>
            <a:pPr algn="just"/>
            <a:r>
              <a:rPr lang="tr-TR" sz="3200" dirty="0" smtClean="0">
                <a:latin typeface="Times New Roman" panose="02020603050405020304" pitchFamily="18" charset="0"/>
                <a:cs typeface="Times New Roman" panose="02020603050405020304" pitchFamily="18" charset="0"/>
              </a:rPr>
              <a:t>Bu </a:t>
            </a:r>
            <a:r>
              <a:rPr lang="tr-TR" sz="3200" dirty="0">
                <a:latin typeface="Times New Roman" panose="02020603050405020304" pitchFamily="18" charset="0"/>
                <a:cs typeface="Times New Roman" panose="02020603050405020304" pitchFamily="18" charset="0"/>
              </a:rPr>
              <a:t>menfezler </a:t>
            </a:r>
            <a:r>
              <a:rPr lang="tr-TR" sz="3200" dirty="0" smtClean="0">
                <a:latin typeface="Times New Roman" panose="02020603050405020304" pitchFamily="18" charset="0"/>
                <a:cs typeface="Times New Roman" panose="02020603050405020304" pitchFamily="18" charset="0"/>
              </a:rPr>
              <a:t>mahallin atmosfere irtibatlı </a:t>
            </a:r>
            <a:r>
              <a:rPr lang="tr-TR" sz="3200" dirty="0">
                <a:latin typeface="Times New Roman" panose="02020603050405020304" pitchFamily="18" charset="0"/>
                <a:cs typeface="Times New Roman" panose="02020603050405020304" pitchFamily="18" charset="0"/>
              </a:rPr>
              <a:t>penceresi var ise </a:t>
            </a:r>
            <a:r>
              <a:rPr lang="tr-TR" sz="3200" b="1" dirty="0" smtClean="0">
                <a:solidFill>
                  <a:srgbClr val="0000FF"/>
                </a:solidFill>
                <a:latin typeface="Times New Roman" panose="02020603050405020304" pitchFamily="18" charset="0"/>
                <a:cs typeface="Times New Roman" panose="02020603050405020304" pitchFamily="18" charset="0"/>
              </a:rPr>
              <a:t>döşemeden </a:t>
            </a:r>
            <a:r>
              <a:rPr lang="tr-TR" sz="3200" b="1" dirty="0">
                <a:solidFill>
                  <a:srgbClr val="0000FF"/>
                </a:solidFill>
                <a:latin typeface="Times New Roman" panose="02020603050405020304" pitchFamily="18" charset="0"/>
                <a:cs typeface="Times New Roman" panose="02020603050405020304" pitchFamily="18" charset="0"/>
              </a:rPr>
              <a:t>en az 180 cm </a:t>
            </a:r>
            <a:r>
              <a:rPr lang="tr-TR" sz="3200" b="1" dirty="0" smtClean="0">
                <a:solidFill>
                  <a:srgbClr val="0000FF"/>
                </a:solidFill>
                <a:latin typeface="Times New Roman" panose="02020603050405020304" pitchFamily="18" charset="0"/>
                <a:cs typeface="Times New Roman" panose="02020603050405020304" pitchFamily="18" charset="0"/>
              </a:rPr>
              <a:t>yüksekliğe </a:t>
            </a:r>
            <a:r>
              <a:rPr lang="tr-TR" sz="3200" dirty="0">
                <a:latin typeface="Times New Roman" panose="02020603050405020304" pitchFamily="18" charset="0"/>
                <a:cs typeface="Times New Roman" panose="02020603050405020304" pitchFamily="18" charset="0"/>
              </a:rPr>
              <a:t>gelecek </a:t>
            </a:r>
            <a:r>
              <a:rPr lang="tr-TR" sz="3200" dirty="0" smtClean="0">
                <a:latin typeface="Times New Roman" panose="02020603050405020304" pitchFamily="18" charset="0"/>
                <a:cs typeface="Times New Roman" panose="02020603050405020304" pitchFamily="18" charset="0"/>
              </a:rPr>
              <a:t>şekilde bu pencereye </a:t>
            </a:r>
            <a:r>
              <a:rPr lang="tr-TR" sz="3200" dirty="0">
                <a:latin typeface="Times New Roman" panose="02020603050405020304" pitchFamily="18" charset="0"/>
                <a:cs typeface="Times New Roman" panose="02020603050405020304" pitchFamily="18" charset="0"/>
              </a:rPr>
              <a:t>monte edilir. </a:t>
            </a:r>
          </a:p>
        </p:txBody>
      </p:sp>
      <p:sp>
        <p:nvSpPr>
          <p:cNvPr id="4" name="Dikdörtgen 3"/>
          <p:cNvSpPr/>
          <p:nvPr/>
        </p:nvSpPr>
        <p:spPr>
          <a:xfrm>
            <a:off x="0" y="0"/>
            <a:ext cx="9144000" cy="707886"/>
          </a:xfrm>
          <a:prstGeom prst="rect">
            <a:avLst/>
          </a:prstGeom>
        </p:spPr>
        <p:txBody>
          <a:bodyPr wrap="square">
            <a:spAutoFit/>
          </a:bodyPr>
          <a:lstStyle/>
          <a:p>
            <a:pPr lvl="0"/>
            <a:r>
              <a:rPr lang="tr-TR" altLang="tr-TR" sz="4000" b="1" dirty="0">
                <a:solidFill>
                  <a:srgbClr val="FF0000"/>
                </a:solidFill>
                <a:latin typeface="Times New Roman" panose="02020603050405020304" pitchFamily="18" charset="0"/>
                <a:cs typeface="Times New Roman" panose="02020603050405020304" pitchFamily="18" charset="0"/>
              </a:rPr>
              <a:t>MENFEZ ve </a:t>
            </a:r>
            <a:r>
              <a:rPr lang="tr-TR" altLang="tr-TR" sz="4000" b="1" dirty="0" smtClean="0">
                <a:solidFill>
                  <a:srgbClr val="FF0000"/>
                </a:solidFill>
                <a:latin typeface="Times New Roman" panose="02020603050405020304" pitchFamily="18" charset="0"/>
                <a:cs typeface="Times New Roman" panose="02020603050405020304" pitchFamily="18" charset="0"/>
              </a:rPr>
              <a:t>HAVALANDIRMA-8</a:t>
            </a:r>
            <a:endParaRPr lang="tr-TR" sz="4000" dirty="0">
              <a:solidFill>
                <a:prstClr val="black"/>
              </a:solidFill>
            </a:endParaRPr>
          </a:p>
        </p:txBody>
      </p:sp>
    </p:spTree>
    <p:extLst>
      <p:ext uri="{BB962C8B-B14F-4D97-AF65-F5344CB8AC3E}">
        <p14:creationId xmlns:p14="http://schemas.microsoft.com/office/powerpoint/2010/main" val="42277619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791359"/>
            <a:ext cx="4049486" cy="5509200"/>
          </a:xfrm>
          <a:prstGeom prst="rect">
            <a:avLst/>
          </a:prstGeom>
        </p:spPr>
        <p:txBody>
          <a:bodyPr wrap="square">
            <a:spAutoFit/>
          </a:bodyPr>
          <a:lstStyle/>
          <a:p>
            <a:pPr algn="just"/>
            <a:r>
              <a:rPr lang="tr-TR" sz="3200" dirty="0" smtClean="0">
                <a:solidFill>
                  <a:srgbClr val="0000FF"/>
                </a:solidFill>
                <a:latin typeface="Times New Roman" panose="02020603050405020304" pitchFamily="18" charset="0"/>
                <a:cs typeface="Times New Roman" panose="02020603050405020304" pitchFamily="18" charset="0"/>
              </a:rPr>
              <a:t>Uygun </a:t>
            </a:r>
            <a:r>
              <a:rPr lang="tr-TR" sz="3200" dirty="0">
                <a:solidFill>
                  <a:srgbClr val="0000FF"/>
                </a:solidFill>
                <a:latin typeface="Times New Roman" panose="02020603050405020304" pitchFamily="18" charset="0"/>
                <a:cs typeface="Times New Roman" panose="02020603050405020304" pitchFamily="18" charset="0"/>
              </a:rPr>
              <a:t>pencere </a:t>
            </a:r>
            <a:r>
              <a:rPr lang="tr-TR" sz="3200" dirty="0" smtClean="0">
                <a:solidFill>
                  <a:srgbClr val="0000FF"/>
                </a:solidFill>
                <a:latin typeface="Times New Roman" panose="02020603050405020304" pitchFamily="18" charset="0"/>
                <a:cs typeface="Times New Roman" panose="02020603050405020304" pitchFamily="18" charset="0"/>
              </a:rPr>
              <a:t>yok ise;</a:t>
            </a:r>
          </a:p>
          <a:p>
            <a:pPr algn="just"/>
            <a:endParaRPr lang="tr-TR" sz="3200" dirty="0">
              <a:latin typeface="Times New Roman" panose="02020603050405020304" pitchFamily="18" charset="0"/>
              <a:cs typeface="Times New Roman" panose="02020603050405020304" pitchFamily="18" charset="0"/>
            </a:endParaRPr>
          </a:p>
          <a:p>
            <a:pPr algn="just"/>
            <a:r>
              <a:rPr lang="tr-TR" sz="3200" dirty="0" smtClean="0">
                <a:latin typeface="Times New Roman" panose="02020603050405020304" pitchFamily="18" charset="0"/>
                <a:cs typeface="Times New Roman" panose="02020603050405020304" pitchFamily="18" charset="0"/>
              </a:rPr>
              <a:t>Dış </a:t>
            </a:r>
            <a:r>
              <a:rPr lang="tr-TR" sz="3200" dirty="0">
                <a:latin typeface="Times New Roman" panose="02020603050405020304" pitchFamily="18" charset="0"/>
                <a:cs typeface="Times New Roman" panose="02020603050405020304" pitchFamily="18" charset="0"/>
              </a:rPr>
              <a:t>duvara döşemeden en az 180 cm yüksekliğe delik açılarak menfez </a:t>
            </a:r>
            <a:r>
              <a:rPr lang="tr-TR" sz="3200" dirty="0" smtClean="0">
                <a:latin typeface="Times New Roman" panose="02020603050405020304" pitchFamily="18" charset="0"/>
                <a:cs typeface="Times New Roman" panose="02020603050405020304" pitchFamily="18" charset="0"/>
              </a:rPr>
              <a:t>montajı yapılır</a:t>
            </a:r>
            <a:r>
              <a:rPr lang="tr-TR" sz="3200" dirty="0">
                <a:latin typeface="Times New Roman" panose="02020603050405020304" pitchFamily="18" charset="0"/>
                <a:cs typeface="Times New Roman" panose="02020603050405020304" pitchFamily="18" charset="0"/>
              </a:rPr>
              <a:t>. </a:t>
            </a:r>
            <a:endParaRPr lang="tr-TR" sz="3200" dirty="0" smtClean="0">
              <a:latin typeface="Times New Roman" panose="02020603050405020304" pitchFamily="18" charset="0"/>
              <a:cs typeface="Times New Roman" panose="02020603050405020304" pitchFamily="18" charset="0"/>
            </a:endParaRPr>
          </a:p>
          <a:p>
            <a:pPr algn="just"/>
            <a:endParaRPr lang="tr-TR" sz="3200" dirty="0">
              <a:latin typeface="Times New Roman" panose="02020603050405020304" pitchFamily="18" charset="0"/>
              <a:cs typeface="Times New Roman" panose="02020603050405020304" pitchFamily="18" charset="0"/>
            </a:endParaRPr>
          </a:p>
          <a:p>
            <a:pPr algn="just"/>
            <a:r>
              <a:rPr lang="tr-TR" sz="3200" dirty="0" smtClean="0">
                <a:latin typeface="Times New Roman" panose="02020603050405020304" pitchFamily="18" charset="0"/>
                <a:cs typeface="Times New Roman" panose="02020603050405020304" pitchFamily="18" charset="0"/>
              </a:rPr>
              <a:t>Bu </a:t>
            </a:r>
            <a:r>
              <a:rPr lang="tr-TR" sz="3200" dirty="0">
                <a:latin typeface="Times New Roman" panose="02020603050405020304" pitchFamily="18" charset="0"/>
                <a:cs typeface="Times New Roman" panose="02020603050405020304" pitchFamily="18" charset="0"/>
              </a:rPr>
              <a:t>menfez en az </a:t>
            </a:r>
            <a:r>
              <a:rPr lang="tr-TR" sz="3200" dirty="0" smtClean="0">
                <a:latin typeface="Times New Roman" panose="02020603050405020304" pitchFamily="18" charset="0"/>
                <a:cs typeface="Times New Roman" panose="02020603050405020304" pitchFamily="18" charset="0"/>
              </a:rPr>
              <a:t>150 cm</a:t>
            </a:r>
            <a:r>
              <a:rPr lang="tr-TR" sz="3200" baseline="30000" dirty="0" smtClean="0">
                <a:latin typeface="Times New Roman" panose="02020603050405020304" pitchFamily="18" charset="0"/>
                <a:cs typeface="Times New Roman" panose="02020603050405020304" pitchFamily="18" charset="0"/>
              </a:rPr>
              <a:t>2</a:t>
            </a:r>
            <a:r>
              <a:rPr lang="tr-TR" sz="3200" dirty="0" smtClean="0">
                <a:latin typeface="Times New Roman" panose="02020603050405020304" pitchFamily="18" charset="0"/>
                <a:cs typeface="Times New Roman" panose="02020603050405020304" pitchFamily="18" charset="0"/>
              </a:rPr>
              <a:t> serbest </a:t>
            </a:r>
            <a:r>
              <a:rPr lang="tr-TR" sz="3200" dirty="0">
                <a:latin typeface="Times New Roman" panose="02020603050405020304" pitchFamily="18" charset="0"/>
                <a:cs typeface="Times New Roman" panose="02020603050405020304" pitchFamily="18" charset="0"/>
              </a:rPr>
              <a:t>en kesit alanlı olmalıdır</a:t>
            </a:r>
            <a:r>
              <a:rPr lang="tr-TR" sz="3200" dirty="0" smtClean="0">
                <a:latin typeface="Times New Roman" panose="02020603050405020304" pitchFamily="18" charset="0"/>
                <a:cs typeface="Times New Roman" panose="02020603050405020304" pitchFamily="18" charset="0"/>
              </a:rPr>
              <a:t>. </a:t>
            </a:r>
            <a:endParaRPr lang="tr-TR" sz="3200"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2"/>
          <a:stretch>
            <a:fillRect/>
          </a:stretch>
        </p:blipFill>
        <p:spPr>
          <a:xfrm>
            <a:off x="4157659" y="1247680"/>
            <a:ext cx="4986341" cy="5063983"/>
          </a:xfrm>
          <a:prstGeom prst="rect">
            <a:avLst/>
          </a:prstGeom>
        </p:spPr>
      </p:pic>
      <p:sp>
        <p:nvSpPr>
          <p:cNvPr id="4" name="Dikdörtgen 3"/>
          <p:cNvSpPr/>
          <p:nvPr/>
        </p:nvSpPr>
        <p:spPr>
          <a:xfrm>
            <a:off x="0" y="0"/>
            <a:ext cx="9144000" cy="707886"/>
          </a:xfrm>
          <a:prstGeom prst="rect">
            <a:avLst/>
          </a:prstGeom>
        </p:spPr>
        <p:txBody>
          <a:bodyPr wrap="square">
            <a:spAutoFit/>
          </a:bodyPr>
          <a:lstStyle/>
          <a:p>
            <a:pPr lvl="0"/>
            <a:r>
              <a:rPr lang="tr-TR" altLang="tr-TR" sz="4000" b="1" dirty="0">
                <a:solidFill>
                  <a:srgbClr val="FF0000"/>
                </a:solidFill>
                <a:latin typeface="Times New Roman" panose="02020603050405020304" pitchFamily="18" charset="0"/>
                <a:cs typeface="Times New Roman" panose="02020603050405020304" pitchFamily="18" charset="0"/>
              </a:rPr>
              <a:t>MENFEZ ve </a:t>
            </a:r>
            <a:r>
              <a:rPr lang="tr-TR" altLang="tr-TR" sz="4000" b="1" dirty="0" smtClean="0">
                <a:solidFill>
                  <a:srgbClr val="FF0000"/>
                </a:solidFill>
                <a:latin typeface="Times New Roman" panose="02020603050405020304" pitchFamily="18" charset="0"/>
                <a:cs typeface="Times New Roman" panose="02020603050405020304" pitchFamily="18" charset="0"/>
              </a:rPr>
              <a:t>HAVALANDIRMA-9</a:t>
            </a:r>
            <a:endParaRPr lang="tr-TR" sz="4000" dirty="0">
              <a:solidFill>
                <a:prstClr val="black"/>
              </a:solidFill>
            </a:endParaRPr>
          </a:p>
        </p:txBody>
      </p:sp>
    </p:spTree>
    <p:extLst>
      <p:ext uri="{BB962C8B-B14F-4D97-AF65-F5344CB8AC3E}">
        <p14:creationId xmlns:p14="http://schemas.microsoft.com/office/powerpoint/2010/main" val="5008400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4034118" y="1205909"/>
            <a:ext cx="5033382" cy="5111756"/>
          </a:xfrm>
          <a:prstGeom prst="rect">
            <a:avLst/>
          </a:prstGeom>
        </p:spPr>
      </p:pic>
      <p:sp>
        <p:nvSpPr>
          <p:cNvPr id="3" name="Dikdörtgen 2"/>
          <p:cNvSpPr/>
          <p:nvPr/>
        </p:nvSpPr>
        <p:spPr>
          <a:xfrm>
            <a:off x="0" y="570016"/>
            <a:ext cx="3895107" cy="5693866"/>
          </a:xfrm>
          <a:prstGeom prst="rect">
            <a:avLst/>
          </a:prstGeom>
        </p:spPr>
        <p:txBody>
          <a:bodyPr wrap="square">
            <a:spAutoFit/>
          </a:bodyPr>
          <a:lstStyle/>
          <a:p>
            <a:pPr algn="just"/>
            <a:r>
              <a:rPr lang="tr-TR" sz="2800" dirty="0" smtClean="0">
                <a:solidFill>
                  <a:srgbClr val="0000FF"/>
                </a:solidFill>
                <a:latin typeface="Times New Roman" panose="02020603050405020304" pitchFamily="18" charset="0"/>
                <a:cs typeface="Times New Roman" panose="02020603050405020304" pitchFamily="18" charset="0"/>
              </a:rPr>
              <a:t>Dış </a:t>
            </a:r>
            <a:r>
              <a:rPr lang="tr-TR" sz="2800" dirty="0">
                <a:solidFill>
                  <a:srgbClr val="0000FF"/>
                </a:solidFill>
                <a:latin typeface="Times New Roman" panose="02020603050405020304" pitchFamily="18" charset="0"/>
                <a:cs typeface="Times New Roman" panose="02020603050405020304" pitchFamily="18" charset="0"/>
              </a:rPr>
              <a:t>duvar yok ise, </a:t>
            </a:r>
            <a:endParaRPr lang="tr-TR" sz="2800" dirty="0" smtClean="0">
              <a:solidFill>
                <a:srgbClr val="0000FF"/>
              </a:solidFill>
              <a:latin typeface="Times New Roman" panose="02020603050405020304" pitchFamily="18" charset="0"/>
              <a:cs typeface="Times New Roman" panose="02020603050405020304" pitchFamily="18" charset="0"/>
            </a:endParaRPr>
          </a:p>
          <a:p>
            <a:pPr algn="just"/>
            <a:endParaRPr lang="tr-TR" sz="2800" dirty="0">
              <a:latin typeface="Times New Roman" panose="02020603050405020304" pitchFamily="18" charset="0"/>
              <a:cs typeface="Times New Roman" panose="02020603050405020304" pitchFamily="18" charset="0"/>
            </a:endParaRPr>
          </a:p>
          <a:p>
            <a:pPr algn="just"/>
            <a:r>
              <a:rPr lang="tr-TR" sz="2800" dirty="0">
                <a:latin typeface="Times New Roman" panose="02020603050405020304" pitchFamily="18" charset="0"/>
                <a:cs typeface="Times New Roman" panose="02020603050405020304" pitchFamily="18" charset="0"/>
              </a:rPr>
              <a:t>B</a:t>
            </a:r>
            <a:r>
              <a:rPr lang="tr-TR" sz="2800" dirty="0" smtClean="0">
                <a:latin typeface="Times New Roman" panose="02020603050405020304" pitchFamily="18" charset="0"/>
                <a:cs typeface="Times New Roman" panose="02020603050405020304" pitchFamily="18" charset="0"/>
              </a:rPr>
              <a:t>itişik </a:t>
            </a:r>
            <a:r>
              <a:rPr lang="tr-TR" sz="2800" dirty="0">
                <a:latin typeface="Times New Roman" panose="02020603050405020304" pitchFamily="18" charset="0"/>
                <a:cs typeface="Times New Roman" panose="02020603050405020304" pitchFamily="18" charset="0"/>
              </a:rPr>
              <a:t>mekânların uygun pencere veya </a:t>
            </a:r>
            <a:r>
              <a:rPr lang="tr-TR" sz="2800" dirty="0" smtClean="0">
                <a:latin typeface="Times New Roman" panose="02020603050405020304" pitchFamily="18" charset="0"/>
                <a:cs typeface="Times New Roman" panose="02020603050405020304" pitchFamily="18" charset="0"/>
              </a:rPr>
              <a:t>dış duvarlarından </a:t>
            </a:r>
            <a:r>
              <a:rPr lang="tr-TR" sz="2800" dirty="0">
                <a:latin typeface="Times New Roman" panose="02020603050405020304" pitchFamily="18" charset="0"/>
                <a:cs typeface="Times New Roman" panose="02020603050405020304" pitchFamily="18" charset="0"/>
              </a:rPr>
              <a:t>yararlanır</a:t>
            </a:r>
            <a:r>
              <a:rPr lang="tr-TR" sz="2800" dirty="0" smtClean="0">
                <a:latin typeface="Times New Roman" panose="02020603050405020304" pitchFamily="18" charset="0"/>
                <a:cs typeface="Times New Roman" panose="02020603050405020304" pitchFamily="18" charset="0"/>
              </a:rPr>
              <a:t>.</a:t>
            </a:r>
          </a:p>
          <a:p>
            <a:pPr algn="just"/>
            <a:endParaRPr lang="tr-TR" sz="2800" dirty="0">
              <a:latin typeface="Times New Roman" panose="02020603050405020304" pitchFamily="18" charset="0"/>
              <a:cs typeface="Times New Roman" panose="02020603050405020304" pitchFamily="18" charset="0"/>
            </a:endParaRPr>
          </a:p>
          <a:p>
            <a:pPr algn="just"/>
            <a:r>
              <a:rPr lang="tr-TR" sz="2800" dirty="0" smtClean="0">
                <a:latin typeface="Times New Roman" panose="02020603050405020304" pitchFamily="18" charset="0"/>
                <a:cs typeface="Times New Roman" panose="02020603050405020304" pitchFamily="18" charset="0"/>
              </a:rPr>
              <a:t>Bitişik </a:t>
            </a:r>
            <a:r>
              <a:rPr lang="tr-TR" sz="2800" dirty="0">
                <a:latin typeface="Times New Roman" panose="02020603050405020304" pitchFamily="18" charset="0"/>
                <a:cs typeface="Times New Roman" panose="02020603050405020304" pitchFamily="18" charset="0"/>
              </a:rPr>
              <a:t>mahalde uygun ölçülerde menfez montajı yapılır. </a:t>
            </a:r>
            <a:endParaRPr lang="tr-TR" sz="2800" dirty="0" smtClean="0">
              <a:latin typeface="Times New Roman" panose="02020603050405020304" pitchFamily="18" charset="0"/>
              <a:cs typeface="Times New Roman" panose="02020603050405020304" pitchFamily="18" charset="0"/>
            </a:endParaRPr>
          </a:p>
          <a:p>
            <a:pPr algn="just"/>
            <a:endParaRPr lang="tr-TR" sz="2800" dirty="0">
              <a:latin typeface="Times New Roman" panose="02020603050405020304" pitchFamily="18" charset="0"/>
              <a:cs typeface="Times New Roman" panose="02020603050405020304" pitchFamily="18" charset="0"/>
            </a:endParaRPr>
          </a:p>
          <a:p>
            <a:pPr algn="just"/>
            <a:r>
              <a:rPr lang="tr-TR" sz="2800" dirty="0" smtClean="0">
                <a:latin typeface="Times New Roman" panose="02020603050405020304" pitchFamily="18" charset="0"/>
                <a:cs typeface="Times New Roman" panose="02020603050405020304" pitchFamily="18" charset="0"/>
              </a:rPr>
              <a:t>Monte edilen </a:t>
            </a:r>
            <a:r>
              <a:rPr lang="tr-TR" sz="2800" dirty="0">
                <a:latin typeface="Times New Roman" panose="02020603050405020304" pitchFamily="18" charset="0"/>
                <a:cs typeface="Times New Roman" panose="02020603050405020304" pitchFamily="18" charset="0"/>
              </a:rPr>
              <a:t>bu menfez cihazın monte edildiği mahal ile irtibatlandırılır. </a:t>
            </a:r>
          </a:p>
        </p:txBody>
      </p:sp>
      <p:sp>
        <p:nvSpPr>
          <p:cNvPr id="4" name="Dikdörtgen 3"/>
          <p:cNvSpPr/>
          <p:nvPr/>
        </p:nvSpPr>
        <p:spPr>
          <a:xfrm>
            <a:off x="0" y="-153068"/>
            <a:ext cx="9067500" cy="723084"/>
          </a:xfrm>
          <a:prstGeom prst="rect">
            <a:avLst/>
          </a:prstGeom>
        </p:spPr>
        <p:txBody>
          <a:bodyPr wrap="square">
            <a:spAutoFit/>
          </a:bodyPr>
          <a:lstStyle/>
          <a:p>
            <a:pPr lvl="0"/>
            <a:r>
              <a:rPr lang="tr-TR" altLang="tr-TR" sz="4000" b="1" dirty="0">
                <a:solidFill>
                  <a:srgbClr val="FF0000"/>
                </a:solidFill>
                <a:latin typeface="Times New Roman" panose="02020603050405020304" pitchFamily="18" charset="0"/>
                <a:cs typeface="Times New Roman" panose="02020603050405020304" pitchFamily="18" charset="0"/>
              </a:rPr>
              <a:t>MENFEZ ve </a:t>
            </a:r>
            <a:r>
              <a:rPr lang="tr-TR" altLang="tr-TR" sz="4000" b="1" dirty="0" smtClean="0">
                <a:solidFill>
                  <a:srgbClr val="FF0000"/>
                </a:solidFill>
                <a:latin typeface="Times New Roman" panose="02020603050405020304" pitchFamily="18" charset="0"/>
                <a:cs typeface="Times New Roman" panose="02020603050405020304" pitchFamily="18" charset="0"/>
              </a:rPr>
              <a:t>HAVALANDIRMA-10</a:t>
            </a:r>
            <a:endParaRPr lang="tr-TR" sz="4000" dirty="0">
              <a:solidFill>
                <a:prstClr val="black"/>
              </a:solidFill>
            </a:endParaRPr>
          </a:p>
        </p:txBody>
      </p:sp>
    </p:spTree>
    <p:extLst>
      <p:ext uri="{BB962C8B-B14F-4D97-AF65-F5344CB8AC3E}">
        <p14:creationId xmlns:p14="http://schemas.microsoft.com/office/powerpoint/2010/main" val="1985300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3 Başlık"/>
          <p:cNvSpPr>
            <a:spLocks noGrp="1"/>
          </p:cNvSpPr>
          <p:nvPr>
            <p:ph type="title"/>
          </p:nvPr>
        </p:nvSpPr>
        <p:spPr>
          <a:xfrm>
            <a:off x="0" y="1"/>
            <a:ext cx="9143999" cy="993774"/>
          </a:xfrm>
        </p:spPr>
        <p:txBody>
          <a:bodyPr/>
          <a:lstStyle/>
          <a:p>
            <a:pPr eaLnBrk="1" hangingPunct="1"/>
            <a:r>
              <a:rPr lang="tr-TR" altLang="tr-TR" sz="4000" b="1" dirty="0" err="1" smtClean="0">
                <a:solidFill>
                  <a:srgbClr val="FF0000"/>
                </a:solidFill>
                <a:latin typeface="Times New Roman" panose="02020603050405020304" pitchFamily="18" charset="0"/>
                <a:cs typeface="Times New Roman" panose="02020603050405020304" pitchFamily="18" charset="0"/>
              </a:rPr>
              <a:t>Karbonmonoksit</a:t>
            </a:r>
            <a:r>
              <a:rPr lang="tr-TR" altLang="tr-TR" sz="4000" b="1" dirty="0" smtClean="0">
                <a:solidFill>
                  <a:srgbClr val="FF0000"/>
                </a:solidFill>
                <a:latin typeface="Times New Roman" panose="02020603050405020304" pitchFamily="18" charset="0"/>
                <a:cs typeface="Times New Roman" panose="02020603050405020304" pitchFamily="18" charset="0"/>
              </a:rPr>
              <a:t> Kaynakları Nelerdir?</a:t>
            </a:r>
          </a:p>
        </p:txBody>
      </p:sp>
      <p:sp>
        <p:nvSpPr>
          <p:cNvPr id="20483" name="Dikdörtgen 1"/>
          <p:cNvSpPr>
            <a:spLocks noChangeArrowheads="1"/>
          </p:cNvSpPr>
          <p:nvPr/>
        </p:nvSpPr>
        <p:spPr bwMode="auto">
          <a:xfrm>
            <a:off x="0" y="993775"/>
            <a:ext cx="9144000" cy="4827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ts val="1200"/>
              </a:spcBef>
              <a:buFontTx/>
              <a:buNone/>
            </a:pPr>
            <a:r>
              <a:rPr lang="tr-TR" altLang="tr-TR" sz="2400" dirty="0">
                <a:latin typeface="Times New Roman" panose="02020603050405020304" pitchFamily="18" charset="0"/>
                <a:cs typeface="Times New Roman" panose="02020603050405020304" pitchFamily="18" charset="0"/>
              </a:rPr>
              <a:t>Karbon monoksit hem dış hem de iç ortam hava kirleticisidir. En önemli CO kaynakları önem sırasına göre:</a:t>
            </a:r>
          </a:p>
          <a:p>
            <a:pPr algn="just" eaLnBrk="1" hangingPunct="1">
              <a:lnSpc>
                <a:spcPct val="100000"/>
              </a:lnSpc>
              <a:spcBef>
                <a:spcPct val="0"/>
              </a:spcBef>
              <a:buFont typeface="Wingdings" panose="05000000000000000000" pitchFamily="2" charset="2"/>
              <a:buChar char="ü"/>
            </a:pPr>
            <a:r>
              <a:rPr lang="tr-TR" altLang="tr-TR" sz="2400" dirty="0">
                <a:latin typeface="Times New Roman" panose="02020603050405020304" pitchFamily="18" charset="0"/>
                <a:cs typeface="Times New Roman" panose="02020603050405020304" pitchFamily="18" charset="0"/>
              </a:rPr>
              <a:t>Otomobil </a:t>
            </a:r>
            <a:r>
              <a:rPr lang="tr-TR" altLang="tr-TR" sz="2400" dirty="0" err="1">
                <a:latin typeface="Times New Roman" panose="02020603050405020304" pitchFamily="18" charset="0"/>
                <a:cs typeface="Times New Roman" panose="02020603050405020304" pitchFamily="18" charset="0"/>
              </a:rPr>
              <a:t>ekzoz</a:t>
            </a:r>
            <a:r>
              <a:rPr lang="tr-TR" altLang="tr-TR" sz="2400" dirty="0">
                <a:latin typeface="Times New Roman" panose="02020603050405020304" pitchFamily="18" charset="0"/>
                <a:cs typeface="Times New Roman" panose="02020603050405020304" pitchFamily="18" charset="0"/>
              </a:rPr>
              <a:t> şazları (%70),</a:t>
            </a:r>
          </a:p>
          <a:p>
            <a:pPr algn="just" eaLnBrk="1" hangingPunct="1">
              <a:lnSpc>
                <a:spcPct val="100000"/>
              </a:lnSpc>
              <a:spcBef>
                <a:spcPct val="0"/>
              </a:spcBef>
              <a:buFont typeface="Wingdings" panose="05000000000000000000" pitchFamily="2" charset="2"/>
              <a:buChar char="ü"/>
            </a:pPr>
            <a:r>
              <a:rPr lang="tr-TR" altLang="tr-TR" sz="2400" dirty="0">
                <a:latin typeface="Times New Roman" panose="02020603050405020304" pitchFamily="18" charset="0"/>
                <a:cs typeface="Times New Roman" panose="02020603050405020304" pitchFamily="18" charset="0"/>
              </a:rPr>
              <a:t>Sobalardan gaz sızması,</a:t>
            </a:r>
          </a:p>
          <a:p>
            <a:pPr algn="just" eaLnBrk="1" hangingPunct="1">
              <a:lnSpc>
                <a:spcPct val="100000"/>
              </a:lnSpc>
              <a:spcBef>
                <a:spcPct val="0"/>
              </a:spcBef>
              <a:buFont typeface="Wingdings" panose="05000000000000000000" pitchFamily="2" charset="2"/>
              <a:buChar char="ü"/>
            </a:pPr>
            <a:r>
              <a:rPr lang="tr-TR" altLang="tr-TR" sz="2400" dirty="0">
                <a:latin typeface="Times New Roman" panose="02020603050405020304" pitchFamily="18" charset="0"/>
                <a:cs typeface="Times New Roman" panose="02020603050405020304" pitchFamily="18" charset="0"/>
              </a:rPr>
              <a:t>Doğalgaz/LPG’li şofben ve kombilerden, kazanlardan sızmalar,</a:t>
            </a:r>
          </a:p>
          <a:p>
            <a:pPr algn="just" eaLnBrk="1" hangingPunct="1">
              <a:lnSpc>
                <a:spcPct val="100000"/>
              </a:lnSpc>
              <a:spcBef>
                <a:spcPct val="0"/>
              </a:spcBef>
              <a:buFont typeface="Wingdings" panose="05000000000000000000" pitchFamily="2" charset="2"/>
              <a:buChar char="ü"/>
            </a:pPr>
            <a:r>
              <a:rPr lang="tr-TR" altLang="tr-TR" sz="2400" dirty="0">
                <a:latin typeface="Times New Roman" panose="02020603050405020304" pitchFamily="18" charset="0"/>
                <a:cs typeface="Times New Roman" panose="02020603050405020304" pitchFamily="18" charset="0"/>
              </a:rPr>
              <a:t>Sigara dumanı,</a:t>
            </a:r>
          </a:p>
          <a:p>
            <a:pPr algn="just" eaLnBrk="1" hangingPunct="1">
              <a:lnSpc>
                <a:spcPct val="100000"/>
              </a:lnSpc>
              <a:spcBef>
                <a:spcPct val="0"/>
              </a:spcBef>
              <a:buFont typeface="Wingdings" panose="05000000000000000000" pitchFamily="2" charset="2"/>
              <a:buChar char="ü"/>
            </a:pPr>
            <a:r>
              <a:rPr lang="tr-TR" altLang="tr-TR" sz="2400" dirty="0">
                <a:latin typeface="Times New Roman" panose="02020603050405020304" pitchFamily="18" charset="0"/>
                <a:cs typeface="Times New Roman" panose="02020603050405020304" pitchFamily="18" charset="0"/>
              </a:rPr>
              <a:t>Bacasız ısıtıcılardır (gazlı Japon sobaları, LPG tüplü ısıtıcılar).</a:t>
            </a:r>
          </a:p>
          <a:p>
            <a:pPr algn="just" eaLnBrk="1" hangingPunct="1">
              <a:lnSpc>
                <a:spcPct val="100000"/>
              </a:lnSpc>
              <a:spcBef>
                <a:spcPts val="1200"/>
              </a:spcBef>
              <a:buFontTx/>
              <a:buNone/>
            </a:pPr>
            <a:r>
              <a:rPr lang="tr-TR" altLang="tr-TR" sz="2400" dirty="0">
                <a:latin typeface="Times New Roman" panose="02020603050405020304" pitchFamily="18" charset="0"/>
                <a:cs typeface="Times New Roman" panose="02020603050405020304" pitchFamily="18" charset="0"/>
              </a:rPr>
              <a:t>Karbon monoksit zehirlenmelerinden kaynaklı ölümlerin tamamına yakını konutlarda meydana gelmektedir. </a:t>
            </a:r>
          </a:p>
          <a:p>
            <a:pPr algn="just" eaLnBrk="1" hangingPunct="1">
              <a:lnSpc>
                <a:spcPct val="100000"/>
              </a:lnSpc>
              <a:spcBef>
                <a:spcPts val="1200"/>
              </a:spcBef>
              <a:buFontTx/>
              <a:buNone/>
            </a:pPr>
            <a:r>
              <a:rPr lang="tr-TR" altLang="tr-TR" sz="2400" dirty="0">
                <a:latin typeface="Times New Roman" panose="02020603050405020304" pitchFamily="18" charset="0"/>
                <a:cs typeface="Times New Roman" panose="02020603050405020304" pitchFamily="18" charset="0"/>
              </a:rPr>
              <a:t>Konutlarda ise zehirlenmenin ana kaynağı yakma sistemi (soba, kombi, şofben vb.), Atık gaz sistemi (baca) ve havalandırma (menfezler) sistemidir.</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Unvan 1"/>
          <p:cNvSpPr>
            <a:spLocks noGrp="1"/>
          </p:cNvSpPr>
          <p:nvPr>
            <p:ph type="title"/>
          </p:nvPr>
        </p:nvSpPr>
        <p:spPr>
          <a:xfrm>
            <a:off x="0" y="0"/>
            <a:ext cx="9144000" cy="349624"/>
          </a:xfrm>
        </p:spPr>
        <p:txBody>
          <a:bodyPr/>
          <a:lstStyle/>
          <a:p>
            <a:pPr eaLnBrk="1" hangingPunct="1"/>
            <a:r>
              <a:rPr lang="tr-TR" altLang="tr-TR" sz="2400" b="1" dirty="0" smtClean="0">
                <a:solidFill>
                  <a:srgbClr val="FF0000"/>
                </a:solidFill>
                <a:latin typeface="Times New Roman" panose="02020603050405020304" pitchFamily="18" charset="0"/>
                <a:cs typeface="Times New Roman" panose="02020603050405020304" pitchFamily="18" charset="0"/>
              </a:rPr>
              <a:t>YAKICI KURULUMUNDA DİKKAT EDİLECEK HUSULAR-1</a:t>
            </a:r>
          </a:p>
        </p:txBody>
      </p:sp>
      <p:sp>
        <p:nvSpPr>
          <p:cNvPr id="3" name="Dikdörtgen 2"/>
          <p:cNvSpPr/>
          <p:nvPr/>
        </p:nvSpPr>
        <p:spPr>
          <a:xfrm>
            <a:off x="0" y="349624"/>
            <a:ext cx="9144000" cy="3262432"/>
          </a:xfrm>
          <a:prstGeom prst="rect">
            <a:avLst/>
          </a:prstGeom>
        </p:spPr>
        <p:txBody>
          <a:bodyPr>
            <a:spAutoFit/>
          </a:bodyPr>
          <a:lstStyle/>
          <a:p>
            <a:pPr>
              <a:defRPr/>
            </a:pPr>
            <a:r>
              <a:rPr lang="tr-TR" sz="3600" b="1" dirty="0">
                <a:solidFill>
                  <a:srgbClr val="0000FF"/>
                </a:solidFill>
                <a:latin typeface="Times New Roman" panose="02020603050405020304" pitchFamily="18" charset="0"/>
                <a:cs typeface="Times New Roman" panose="02020603050405020304" pitchFamily="18" charset="0"/>
              </a:rPr>
              <a:t>Soba ve Şömine haricinde ortam havasına bağımlı çalışan </a:t>
            </a:r>
            <a:r>
              <a:rPr lang="tr-TR" sz="3600" b="1" dirty="0" smtClean="0">
                <a:solidFill>
                  <a:srgbClr val="0000FF"/>
                </a:solidFill>
                <a:latin typeface="Times New Roman" panose="02020603050405020304" pitchFamily="18" charset="0"/>
                <a:cs typeface="Times New Roman" panose="02020603050405020304" pitchFamily="18" charset="0"/>
              </a:rPr>
              <a:t>yakıcı </a:t>
            </a:r>
            <a:r>
              <a:rPr lang="tr-TR" sz="3600" b="1" dirty="0">
                <a:solidFill>
                  <a:srgbClr val="0000FF"/>
                </a:solidFill>
                <a:latin typeface="Times New Roman" panose="02020603050405020304" pitchFamily="18" charset="0"/>
                <a:cs typeface="Times New Roman" panose="02020603050405020304" pitchFamily="18" charset="0"/>
              </a:rPr>
              <a:t>cihazlar için </a:t>
            </a:r>
            <a:r>
              <a:rPr lang="tr-TR" sz="3600" dirty="0" smtClean="0">
                <a:solidFill>
                  <a:srgbClr val="0000FF"/>
                </a:solidFill>
                <a:latin typeface="Times New Roman" panose="02020603050405020304" pitchFamily="18" charset="0"/>
                <a:cs typeface="Times New Roman" panose="02020603050405020304" pitchFamily="18" charset="0"/>
              </a:rPr>
              <a:t>:</a:t>
            </a:r>
            <a:endParaRPr lang="tr-TR" sz="3600" dirty="0">
              <a:solidFill>
                <a:srgbClr val="0000FF"/>
              </a:solidFill>
              <a:latin typeface="Times New Roman" panose="02020603050405020304" pitchFamily="18" charset="0"/>
              <a:cs typeface="Times New Roman" panose="02020603050405020304" pitchFamily="18" charset="0"/>
            </a:endParaRPr>
          </a:p>
          <a:p>
            <a:pPr algn="just">
              <a:defRPr/>
            </a:pPr>
            <a:r>
              <a:rPr lang="tr-TR" sz="2400" dirty="0">
                <a:solidFill>
                  <a:srgbClr val="0000FF"/>
                </a:solidFill>
                <a:latin typeface="Times New Roman" panose="02020603050405020304" pitchFamily="18" charset="0"/>
                <a:cs typeface="Times New Roman" panose="02020603050405020304" pitchFamily="18" charset="0"/>
              </a:rPr>
              <a:t> </a:t>
            </a:r>
            <a:r>
              <a:rPr lang="tr-TR" sz="2200" dirty="0" smtClean="0">
                <a:latin typeface="Times New Roman" panose="02020603050405020304" pitchFamily="18" charset="0"/>
                <a:cs typeface="Times New Roman" panose="02020603050405020304" pitchFamily="18" charset="0"/>
              </a:rPr>
              <a:t>Toplam </a:t>
            </a:r>
            <a:r>
              <a:rPr lang="tr-TR" sz="2200" dirty="0">
                <a:latin typeface="Times New Roman" panose="02020603050405020304" pitchFamily="18" charset="0"/>
                <a:cs typeface="Times New Roman" panose="02020603050405020304" pitchFamily="18" charset="0"/>
              </a:rPr>
              <a:t>anma ısıl </a:t>
            </a:r>
            <a:r>
              <a:rPr lang="tr-TR" sz="2200" dirty="0" smtClean="0">
                <a:latin typeface="Times New Roman" panose="02020603050405020304" pitchFamily="18" charset="0"/>
                <a:cs typeface="Times New Roman" panose="02020603050405020304" pitchFamily="18" charset="0"/>
              </a:rPr>
              <a:t>gücü </a:t>
            </a:r>
            <a:r>
              <a:rPr lang="tr-TR" sz="2200" dirty="0">
                <a:latin typeface="Times New Roman" panose="02020603050405020304" pitchFamily="18" charset="0"/>
                <a:cs typeface="Times New Roman" panose="02020603050405020304" pitchFamily="18" charset="0"/>
              </a:rPr>
              <a:t>35 kW‘tan küçük ise tüm yakıcı cihazların kurulumunda ortam havası cihazın ihtiyacı olan yakma havası için yeterli kabul edilir. </a:t>
            </a:r>
          </a:p>
          <a:p>
            <a:pPr marL="800100" lvl="1" indent="-342900" algn="just">
              <a:buFont typeface="Wingdings" panose="05000000000000000000" pitchFamily="2" charset="2"/>
              <a:buChar char="v"/>
              <a:defRPr/>
            </a:pPr>
            <a:r>
              <a:rPr lang="tr-TR" sz="2200" dirty="0">
                <a:latin typeface="Times New Roman" panose="02020603050405020304" pitchFamily="18" charset="0"/>
                <a:cs typeface="Times New Roman" panose="02020603050405020304" pitchFamily="18" charset="0"/>
              </a:rPr>
              <a:t>Dış ortama açılan </a:t>
            </a:r>
            <a:r>
              <a:rPr lang="tr-TR" sz="2200" dirty="0" smtClean="0">
                <a:latin typeface="Times New Roman" panose="02020603050405020304" pitchFamily="18" charset="0"/>
                <a:cs typeface="Times New Roman" panose="02020603050405020304" pitchFamily="18" charset="0"/>
              </a:rPr>
              <a:t>hava kesiti en az toplamda 150 </a:t>
            </a:r>
            <a:r>
              <a:rPr lang="tr-TR" sz="2200" dirty="0">
                <a:latin typeface="Times New Roman" panose="02020603050405020304" pitchFamily="18" charset="0"/>
                <a:cs typeface="Times New Roman" panose="02020603050405020304" pitchFamily="18" charset="0"/>
              </a:rPr>
              <a:t>cm</a:t>
            </a:r>
            <a:r>
              <a:rPr lang="tr-TR" sz="2200" baseline="30000" dirty="0">
                <a:latin typeface="Times New Roman" panose="02020603050405020304" pitchFamily="18" charset="0"/>
                <a:cs typeface="Times New Roman" panose="02020603050405020304" pitchFamily="18" charset="0"/>
              </a:rPr>
              <a:t>2</a:t>
            </a:r>
            <a:r>
              <a:rPr lang="tr-TR" sz="2200" dirty="0">
                <a:latin typeface="Times New Roman" panose="02020603050405020304" pitchFamily="18" charset="0"/>
                <a:cs typeface="Times New Roman" panose="02020603050405020304" pitchFamily="18" charset="0"/>
              </a:rPr>
              <a:t> </a:t>
            </a:r>
            <a:r>
              <a:rPr lang="tr-TR" sz="2200" dirty="0" smtClean="0">
                <a:latin typeface="Times New Roman" panose="02020603050405020304" pitchFamily="18" charset="0"/>
                <a:cs typeface="Times New Roman" panose="02020603050405020304" pitchFamily="18" charset="0"/>
              </a:rPr>
              <a:t>olmalı,</a:t>
            </a:r>
            <a:endParaRPr lang="tr-TR" sz="2200" dirty="0">
              <a:latin typeface="Times New Roman" panose="02020603050405020304" pitchFamily="18" charset="0"/>
              <a:cs typeface="Times New Roman" panose="02020603050405020304" pitchFamily="18" charset="0"/>
            </a:endParaRPr>
          </a:p>
          <a:p>
            <a:pPr marL="800100" lvl="1" indent="-342900" algn="just">
              <a:buFont typeface="Wingdings" panose="05000000000000000000" pitchFamily="2" charset="2"/>
              <a:buChar char="v"/>
              <a:defRPr/>
            </a:pPr>
            <a:r>
              <a:rPr lang="tr-TR" sz="2200" dirty="0">
                <a:latin typeface="Times New Roman" panose="02020603050405020304" pitchFamily="18" charset="0"/>
                <a:cs typeface="Times New Roman" panose="02020603050405020304" pitchFamily="18" charset="0"/>
              </a:rPr>
              <a:t>En az bir kapı veya bir pencere dışa açılmalı</a:t>
            </a:r>
            <a:r>
              <a:rPr lang="tr-TR" sz="2200" dirty="0" smtClean="0">
                <a:latin typeface="Times New Roman" panose="02020603050405020304" pitchFamily="18" charset="0"/>
                <a:cs typeface="Times New Roman" panose="02020603050405020304" pitchFamily="18" charset="0"/>
              </a:rPr>
              <a:t>,</a:t>
            </a:r>
          </a:p>
          <a:p>
            <a:pPr marL="800100" lvl="1" indent="-342900" algn="just">
              <a:buFont typeface="Wingdings" panose="05000000000000000000" pitchFamily="2" charset="2"/>
              <a:buChar char="v"/>
              <a:defRPr/>
            </a:pPr>
            <a:r>
              <a:rPr lang="tr-TR" sz="2200" dirty="0" smtClean="0">
                <a:latin typeface="Times New Roman" panose="02020603050405020304" pitchFamily="18" charset="0"/>
                <a:cs typeface="Times New Roman" panose="02020603050405020304" pitchFamily="18" charset="0"/>
              </a:rPr>
              <a:t>Oda </a:t>
            </a:r>
            <a:r>
              <a:rPr lang="tr-TR" sz="2200" dirty="0">
                <a:latin typeface="Times New Roman" panose="02020603050405020304" pitchFamily="18" charset="0"/>
                <a:cs typeface="Times New Roman" panose="02020603050405020304" pitchFamily="18" charset="0"/>
              </a:rPr>
              <a:t>hacmi her 1 kW için en az 4 m</a:t>
            </a:r>
            <a:r>
              <a:rPr lang="tr-TR" sz="2200" baseline="30000" dirty="0">
                <a:latin typeface="Times New Roman" panose="02020603050405020304" pitchFamily="18" charset="0"/>
                <a:cs typeface="Times New Roman" panose="02020603050405020304" pitchFamily="18" charset="0"/>
              </a:rPr>
              <a:t>3</a:t>
            </a:r>
            <a:r>
              <a:rPr lang="tr-TR" sz="2200" dirty="0">
                <a:latin typeface="Times New Roman" panose="02020603050405020304" pitchFamily="18" charset="0"/>
                <a:cs typeface="Times New Roman" panose="02020603050405020304" pitchFamily="18" charset="0"/>
              </a:rPr>
              <a:t>  </a:t>
            </a:r>
            <a:r>
              <a:rPr lang="tr-TR" sz="2200" dirty="0" smtClean="0">
                <a:latin typeface="Times New Roman" panose="02020603050405020304" pitchFamily="18" charset="0"/>
                <a:cs typeface="Times New Roman" panose="02020603050405020304" pitchFamily="18" charset="0"/>
              </a:rPr>
              <a:t>olmalıdır.</a:t>
            </a:r>
            <a:endParaRPr lang="tr-TR" sz="2400" dirty="0">
              <a:latin typeface="Times New Roman" panose="02020603050405020304" pitchFamily="18" charset="0"/>
              <a:cs typeface="Times New Roman" panose="02020603050405020304" pitchFamily="18" charset="0"/>
            </a:endParaRPr>
          </a:p>
        </p:txBody>
      </p:sp>
      <p:sp>
        <p:nvSpPr>
          <p:cNvPr id="2" name="Dikdörtgen 1"/>
          <p:cNvSpPr/>
          <p:nvPr/>
        </p:nvSpPr>
        <p:spPr>
          <a:xfrm>
            <a:off x="0" y="3612056"/>
            <a:ext cx="9045526" cy="2369880"/>
          </a:xfrm>
          <a:prstGeom prst="rect">
            <a:avLst/>
          </a:prstGeom>
        </p:spPr>
        <p:txBody>
          <a:bodyPr wrap="square">
            <a:spAutoFit/>
          </a:bodyPr>
          <a:lstStyle/>
          <a:p>
            <a:r>
              <a:rPr lang="tr-TR" sz="2800" b="1" dirty="0" smtClean="0">
                <a:solidFill>
                  <a:srgbClr val="0000FF"/>
                </a:solidFill>
                <a:latin typeface="Times New Roman" panose="02020603050405020304" pitchFamily="18" charset="0"/>
                <a:cs typeface="Times New Roman" panose="02020603050405020304" pitchFamily="18" charset="0"/>
              </a:rPr>
              <a:t>Isıl </a:t>
            </a:r>
            <a:r>
              <a:rPr lang="tr-TR" sz="2800" b="1" dirty="0">
                <a:solidFill>
                  <a:srgbClr val="0000FF"/>
                </a:solidFill>
                <a:latin typeface="Times New Roman" panose="02020603050405020304" pitchFamily="18" charset="0"/>
                <a:cs typeface="Times New Roman" panose="02020603050405020304" pitchFamily="18" charset="0"/>
              </a:rPr>
              <a:t>gücü 35 kW ile 50 kW arasında </a:t>
            </a:r>
            <a:r>
              <a:rPr lang="tr-TR" sz="2800" b="1" dirty="0" smtClean="0">
                <a:solidFill>
                  <a:srgbClr val="0000FF"/>
                </a:solidFill>
                <a:latin typeface="Times New Roman" panose="02020603050405020304" pitchFamily="18" charset="0"/>
                <a:cs typeface="Times New Roman" panose="02020603050405020304" pitchFamily="18" charset="0"/>
              </a:rPr>
              <a:t>ise; </a:t>
            </a:r>
          </a:p>
          <a:p>
            <a:pPr marL="914400" lvl="1" indent="-457200">
              <a:buFont typeface="Wingdings" panose="05000000000000000000" pitchFamily="2" charset="2"/>
              <a:buChar char="v"/>
            </a:pPr>
            <a:r>
              <a:rPr lang="tr-TR" sz="2400" dirty="0">
                <a:latin typeface="Times New Roman" panose="02020603050405020304" pitchFamily="18" charset="0"/>
                <a:cs typeface="Times New Roman" panose="02020603050405020304" pitchFamily="18" charset="0"/>
              </a:rPr>
              <a:t>Dış ortama açılan hava kesiti en az 150 cm  veya iki tane kesit uygulanmasında her biri en az 75 cm</a:t>
            </a:r>
            <a:r>
              <a:rPr lang="tr-TR" sz="2400" baseline="30000" dirty="0">
                <a:latin typeface="Times New Roman" panose="02020603050405020304" pitchFamily="18" charset="0"/>
                <a:cs typeface="Times New Roman" panose="02020603050405020304" pitchFamily="18" charset="0"/>
              </a:rPr>
              <a:t>2</a:t>
            </a:r>
            <a:r>
              <a:rPr lang="tr-TR" sz="2400" dirty="0">
                <a:latin typeface="Times New Roman" panose="02020603050405020304" pitchFamily="18" charset="0"/>
                <a:cs typeface="Times New Roman" panose="02020603050405020304" pitchFamily="18" charset="0"/>
              </a:rPr>
              <a:t>  veya TS EN 15287-1+A1 göre </a:t>
            </a:r>
            <a:r>
              <a:rPr lang="tr-TR" sz="2400" dirty="0" smtClean="0">
                <a:latin typeface="Times New Roman" panose="02020603050405020304" pitchFamily="18" charset="0"/>
                <a:cs typeface="Times New Roman" panose="02020603050405020304" pitchFamily="18" charset="0"/>
              </a:rPr>
              <a:t>hesaplanır</a:t>
            </a:r>
          </a:p>
          <a:p>
            <a:pPr marL="914400" lvl="1" indent="-457200">
              <a:buFont typeface="Wingdings" panose="05000000000000000000" pitchFamily="2" charset="2"/>
              <a:buChar char="v"/>
            </a:pPr>
            <a:r>
              <a:rPr lang="tr-TR" sz="2400" dirty="0">
                <a:latin typeface="Times New Roman" panose="02020603050405020304" pitchFamily="18" charset="0"/>
                <a:cs typeface="Times New Roman" panose="02020603050405020304" pitchFamily="18" charset="0"/>
              </a:rPr>
              <a:t>35 kW üzerindeki yakıcı cihazların yanma havası teminini taze hava girişini sağlayan ekipmanlar ile sağlanmalıdır.</a:t>
            </a:r>
            <a:endParaRPr lang="tr-TR" sz="2400" b="1" dirty="0">
              <a:solidFill>
                <a:srgbClr val="0000FF"/>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9144000" cy="461665"/>
          </a:xfrm>
          <a:prstGeom prst="rect">
            <a:avLst/>
          </a:prstGeom>
        </p:spPr>
        <p:txBody>
          <a:bodyPr>
            <a:spAutoFit/>
          </a:bodyPr>
          <a:lstStyle/>
          <a:p>
            <a:pPr algn="ctr">
              <a:defRPr/>
            </a:pPr>
            <a:r>
              <a:rPr lang="tr-TR" altLang="tr-TR" sz="2400" b="1" dirty="0">
                <a:solidFill>
                  <a:srgbClr val="FF0000"/>
                </a:solidFill>
                <a:latin typeface="Times New Roman" panose="02020603050405020304" pitchFamily="18" charset="0"/>
                <a:cs typeface="Times New Roman" panose="02020603050405020304" pitchFamily="18" charset="0"/>
              </a:rPr>
              <a:t>YAKICI KURULUMUNDA DİKKAT EDİLECEK </a:t>
            </a:r>
            <a:r>
              <a:rPr lang="tr-TR" altLang="tr-TR" sz="2400" b="1" dirty="0" smtClean="0">
                <a:solidFill>
                  <a:srgbClr val="FF0000"/>
                </a:solidFill>
                <a:latin typeface="Times New Roman" panose="02020603050405020304" pitchFamily="18" charset="0"/>
                <a:cs typeface="Times New Roman" panose="02020603050405020304" pitchFamily="18" charset="0"/>
              </a:rPr>
              <a:t>HUSULAR-2</a:t>
            </a:r>
            <a:endParaRPr lang="tr-TR" sz="2400" dirty="0">
              <a:solidFill>
                <a:srgbClr val="FF0000"/>
              </a:solidFill>
              <a:latin typeface="Times New Roman" panose="02020603050405020304" pitchFamily="18" charset="0"/>
              <a:cs typeface="Times New Roman" panose="02020603050405020304" pitchFamily="18" charset="0"/>
            </a:endParaRPr>
          </a:p>
        </p:txBody>
      </p:sp>
      <p:sp>
        <p:nvSpPr>
          <p:cNvPr id="3" name="Dikdörtgen 2"/>
          <p:cNvSpPr/>
          <p:nvPr/>
        </p:nvSpPr>
        <p:spPr>
          <a:xfrm>
            <a:off x="0" y="461665"/>
            <a:ext cx="9144000" cy="2308225"/>
          </a:xfrm>
          <a:prstGeom prst="rect">
            <a:avLst/>
          </a:prstGeom>
        </p:spPr>
        <p:txBody>
          <a:bodyPr>
            <a:spAutoFit/>
          </a:bodyPr>
          <a:lstStyle/>
          <a:p>
            <a:pPr marL="285750" indent="-285750">
              <a:buFont typeface="Wingdings" panose="05000000000000000000" pitchFamily="2" charset="2"/>
              <a:buChar char="v"/>
              <a:defRPr/>
            </a:pPr>
            <a:r>
              <a:rPr lang="tr-TR" sz="2400" dirty="0">
                <a:latin typeface="Times New Roman" panose="02020603050405020304" pitchFamily="18" charset="0"/>
                <a:cs typeface="Times New Roman" panose="02020603050405020304" pitchFamily="18" charset="0"/>
              </a:rPr>
              <a:t> Yakıcı cihazların kurulması yasak olan yerler</a:t>
            </a:r>
          </a:p>
          <a:p>
            <a:pPr marL="742950" lvl="1" indent="-285750">
              <a:buFont typeface="Wingdings" panose="05000000000000000000" pitchFamily="2" charset="2"/>
              <a:buChar char="ü"/>
              <a:defRPr/>
            </a:pPr>
            <a:r>
              <a:rPr lang="tr-TR" sz="2400" dirty="0">
                <a:latin typeface="Times New Roman" panose="02020603050405020304" pitchFamily="18" charset="0"/>
                <a:cs typeface="Times New Roman" panose="02020603050405020304" pitchFamily="18" charset="0"/>
              </a:rPr>
              <a:t>Merdiven boşluklarına,</a:t>
            </a:r>
          </a:p>
          <a:p>
            <a:pPr marL="742950" lvl="1" indent="-285750">
              <a:buFont typeface="Wingdings" panose="05000000000000000000" pitchFamily="2" charset="2"/>
              <a:buChar char="ü"/>
              <a:defRPr/>
            </a:pPr>
            <a:r>
              <a:rPr lang="tr-TR" sz="2400" dirty="0">
                <a:latin typeface="Times New Roman" panose="02020603050405020304" pitchFamily="18" charset="0"/>
                <a:cs typeface="Times New Roman" panose="02020603050405020304" pitchFamily="18" charset="0"/>
              </a:rPr>
              <a:t>Acil çıkışlar,</a:t>
            </a:r>
          </a:p>
          <a:p>
            <a:pPr marL="742950" lvl="1" indent="-285750">
              <a:buFont typeface="Wingdings" panose="05000000000000000000" pitchFamily="2" charset="2"/>
              <a:buChar char="ü"/>
              <a:defRPr/>
            </a:pPr>
            <a:r>
              <a:rPr lang="tr-TR" sz="2400" dirty="0" smtClean="0">
                <a:latin typeface="Times New Roman" panose="02020603050405020304" pitchFamily="18" charset="0"/>
                <a:cs typeface="Times New Roman" panose="02020603050405020304" pitchFamily="18" charset="0"/>
              </a:rPr>
              <a:t>Garajlarda</a:t>
            </a:r>
            <a:r>
              <a:rPr lang="tr-TR" sz="2400" dirty="0">
                <a:latin typeface="Times New Roman" panose="02020603050405020304" pitchFamily="18" charset="0"/>
                <a:cs typeface="Times New Roman" panose="02020603050405020304" pitchFamily="18" charset="0"/>
              </a:rPr>
              <a:t>, (yanma havasını ortamdan temin etmeyen ve yüzey sıcaklığı 300 </a:t>
            </a:r>
            <a:r>
              <a:rPr lang="tr-TR" sz="2400" baseline="30000" dirty="0" err="1">
                <a:latin typeface="Times New Roman" panose="02020603050405020304" pitchFamily="18" charset="0"/>
                <a:cs typeface="Times New Roman" panose="02020603050405020304" pitchFamily="18" charset="0"/>
              </a:rPr>
              <a:t>o</a:t>
            </a:r>
            <a:r>
              <a:rPr lang="tr-TR" sz="2400" dirty="0" err="1">
                <a:latin typeface="Times New Roman" panose="02020603050405020304" pitchFamily="18" charset="0"/>
                <a:cs typeface="Times New Roman" panose="02020603050405020304" pitchFamily="18" charset="0"/>
              </a:rPr>
              <a:t>C’yi</a:t>
            </a:r>
            <a:r>
              <a:rPr lang="tr-TR" sz="2400" dirty="0">
                <a:latin typeface="Times New Roman" panose="02020603050405020304" pitchFamily="18" charset="0"/>
                <a:cs typeface="Times New Roman" panose="02020603050405020304" pitchFamily="18" charset="0"/>
              </a:rPr>
              <a:t> geçmeyen yakıcı cihazlar hariç,)</a:t>
            </a:r>
          </a:p>
          <a:p>
            <a:pPr>
              <a:defRPr/>
            </a:pPr>
            <a:r>
              <a:rPr lang="tr-TR" sz="2400" dirty="0">
                <a:latin typeface="Times New Roman" panose="02020603050405020304" pitchFamily="18" charset="0"/>
                <a:cs typeface="Times New Roman" panose="02020603050405020304" pitchFamily="18" charset="0"/>
              </a:rPr>
              <a:t> </a:t>
            </a:r>
          </a:p>
        </p:txBody>
      </p:sp>
      <p:pic>
        <p:nvPicPr>
          <p:cNvPr id="35844" name="Resim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89575" y="2411413"/>
            <a:ext cx="3197225" cy="213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Resim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528888"/>
            <a:ext cx="3730625"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Resim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5600" y="4614863"/>
            <a:ext cx="3305175"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289085"/>
            <a:ext cx="9144000" cy="2677656"/>
          </a:xfrm>
          <a:prstGeom prst="rect">
            <a:avLst/>
          </a:prstGeom>
        </p:spPr>
        <p:txBody>
          <a:bodyPr>
            <a:spAutoFit/>
          </a:bodyPr>
          <a:lstStyle/>
          <a:p>
            <a:pPr marL="285750" indent="-285750" algn="just">
              <a:buFont typeface="Wingdings" panose="05000000000000000000" pitchFamily="2" charset="2"/>
              <a:buChar char="ü"/>
              <a:defRPr/>
            </a:pPr>
            <a:r>
              <a:rPr lang="tr-TR" sz="2400" dirty="0" smtClean="0">
                <a:latin typeface="Times New Roman" panose="02020603050405020304" pitchFamily="18" charset="0"/>
                <a:cs typeface="Times New Roman" panose="02020603050405020304" pitchFamily="18" charset="0"/>
              </a:rPr>
              <a:t>Ortam </a:t>
            </a:r>
            <a:r>
              <a:rPr lang="tr-TR" sz="2400" dirty="0">
                <a:latin typeface="Times New Roman" panose="02020603050405020304" pitchFamily="18" charset="0"/>
                <a:cs typeface="Times New Roman" panose="02020603050405020304" pitchFamily="18" charset="0"/>
              </a:rPr>
              <a:t>havasına bağlı geri akım güvenlik sistemi bulunan (B</a:t>
            </a:r>
            <a:r>
              <a:rPr lang="tr-TR" sz="2400" baseline="-25000" dirty="0">
                <a:latin typeface="Times New Roman" panose="02020603050405020304" pitchFamily="18" charset="0"/>
                <a:cs typeface="Times New Roman" panose="02020603050405020304" pitchFamily="18" charset="0"/>
              </a:rPr>
              <a:t>1 </a:t>
            </a:r>
            <a:r>
              <a:rPr lang="tr-TR" sz="2400" dirty="0">
                <a:latin typeface="Times New Roman" panose="02020603050405020304" pitchFamily="18" charset="0"/>
                <a:cs typeface="Times New Roman" panose="02020603050405020304" pitchFamily="18" charset="0"/>
              </a:rPr>
              <a:t>ve B</a:t>
            </a:r>
            <a:r>
              <a:rPr lang="tr-TR" sz="2400" baseline="-25000" dirty="0">
                <a:latin typeface="Times New Roman" panose="02020603050405020304" pitchFamily="18" charset="0"/>
                <a:cs typeface="Times New Roman" panose="02020603050405020304" pitchFamily="18" charset="0"/>
              </a:rPr>
              <a:t>4</a:t>
            </a:r>
            <a:r>
              <a:rPr lang="tr-TR" sz="2400" dirty="0">
                <a:latin typeface="Times New Roman" panose="02020603050405020304" pitchFamily="18" charset="0"/>
                <a:cs typeface="Times New Roman" panose="02020603050405020304" pitchFamily="18" charset="0"/>
              </a:rPr>
              <a:t>) gaz yakıcı cihazlarının kurulabileceği yerler;</a:t>
            </a:r>
          </a:p>
          <a:p>
            <a:pPr marL="742950" lvl="1" indent="-285750" algn="just">
              <a:buFont typeface="Wingdings" panose="05000000000000000000" pitchFamily="2" charset="2"/>
              <a:buChar char="v"/>
              <a:defRPr/>
            </a:pPr>
            <a:r>
              <a:rPr lang="tr-TR" sz="2400" dirty="0" smtClean="0">
                <a:latin typeface="Times New Roman" panose="02020603050405020304" pitchFamily="18" charset="0"/>
                <a:cs typeface="Times New Roman" panose="02020603050405020304" pitchFamily="18" charset="0"/>
              </a:rPr>
              <a:t>1 </a:t>
            </a:r>
            <a:r>
              <a:rPr lang="tr-TR" sz="2400" dirty="0">
                <a:latin typeface="Times New Roman" panose="02020603050405020304" pitchFamily="18" charset="0"/>
                <a:cs typeface="Times New Roman" panose="02020603050405020304" pitchFamily="18" charset="0"/>
              </a:rPr>
              <a:t>kW anma ısıl gücü için 1m</a:t>
            </a:r>
            <a:r>
              <a:rPr lang="tr-TR" sz="2400" baseline="30000" dirty="0">
                <a:latin typeface="Times New Roman" panose="02020603050405020304" pitchFamily="18" charset="0"/>
                <a:cs typeface="Times New Roman" panose="02020603050405020304" pitchFamily="18" charset="0"/>
              </a:rPr>
              <a:t>3</a:t>
            </a:r>
            <a:r>
              <a:rPr lang="tr-TR" sz="2400" dirty="0">
                <a:latin typeface="Times New Roman" panose="02020603050405020304" pitchFamily="18" charset="0"/>
                <a:cs typeface="Times New Roman" panose="02020603050405020304" pitchFamily="18" charset="0"/>
              </a:rPr>
              <a:t> oda hacmi, </a:t>
            </a:r>
            <a:endParaRPr lang="tr-TR" sz="2400" dirty="0" smtClean="0">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v"/>
              <a:defRPr/>
            </a:pPr>
            <a:r>
              <a:rPr lang="tr-TR" sz="2400" dirty="0" smtClean="0">
                <a:latin typeface="Times New Roman" panose="02020603050405020304" pitchFamily="18" charset="0"/>
                <a:cs typeface="Times New Roman" panose="02020603050405020304" pitchFamily="18" charset="0"/>
              </a:rPr>
              <a:t>Aynı </a:t>
            </a:r>
            <a:r>
              <a:rPr lang="tr-TR" sz="2400" dirty="0">
                <a:latin typeface="Times New Roman" panose="02020603050405020304" pitchFamily="18" charset="0"/>
                <a:cs typeface="Times New Roman" panose="02020603050405020304" pitchFamily="18" charset="0"/>
              </a:rPr>
              <a:t>duvarda alt ve üst kısmında dış ortama açılan 75 cm</a:t>
            </a:r>
            <a:r>
              <a:rPr lang="tr-TR" sz="2400" baseline="30000" dirty="0">
                <a:latin typeface="Times New Roman" panose="02020603050405020304" pitchFamily="18" charset="0"/>
                <a:cs typeface="Times New Roman" panose="02020603050405020304" pitchFamily="18" charset="0"/>
              </a:rPr>
              <a:t>2</a:t>
            </a:r>
            <a:r>
              <a:rPr lang="tr-TR" sz="2400" dirty="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iki menfez </a:t>
            </a:r>
          </a:p>
          <a:p>
            <a:pPr marL="742950" lvl="1" indent="-285750" algn="just">
              <a:buFont typeface="Wingdings" panose="05000000000000000000" pitchFamily="2" charset="2"/>
              <a:buChar char="v"/>
              <a:defRPr/>
            </a:pPr>
            <a:r>
              <a:rPr lang="tr-TR" sz="2400" dirty="0" smtClean="0">
                <a:latin typeface="Times New Roman" panose="02020603050405020304" pitchFamily="18" charset="0"/>
                <a:cs typeface="Times New Roman" panose="02020603050405020304" pitchFamily="18" charset="0"/>
              </a:rPr>
              <a:t>Aynı </a:t>
            </a:r>
            <a:r>
              <a:rPr lang="tr-TR" sz="2400" dirty="0">
                <a:latin typeface="Times New Roman" panose="02020603050405020304" pitchFamily="18" charset="0"/>
                <a:cs typeface="Times New Roman" panose="02020603050405020304" pitchFamily="18" charset="0"/>
              </a:rPr>
              <a:t>duvarda alt ve üst kısmında bulunan, dış ortama açılmayan, </a:t>
            </a:r>
            <a:r>
              <a:rPr lang="tr-TR" sz="2400" dirty="0" smtClean="0">
                <a:latin typeface="Times New Roman" panose="02020603050405020304" pitchFamily="18" charset="0"/>
                <a:cs typeface="Times New Roman" panose="02020603050405020304" pitchFamily="18" charset="0"/>
              </a:rPr>
              <a:t>en </a:t>
            </a:r>
            <a:r>
              <a:rPr lang="tr-TR" sz="2400" dirty="0">
                <a:latin typeface="Times New Roman" panose="02020603050405020304" pitchFamily="18" charset="0"/>
                <a:cs typeface="Times New Roman" panose="02020603050405020304" pitchFamily="18" charset="0"/>
              </a:rPr>
              <a:t>az 150 cm</a:t>
            </a:r>
            <a:r>
              <a:rPr lang="tr-TR" sz="2400" baseline="30000" dirty="0">
                <a:latin typeface="Times New Roman" panose="02020603050405020304" pitchFamily="18" charset="0"/>
                <a:cs typeface="Times New Roman" panose="02020603050405020304" pitchFamily="18" charset="0"/>
              </a:rPr>
              <a:t>2 </a:t>
            </a:r>
            <a:r>
              <a:rPr lang="tr-TR" sz="2400" dirty="0" smtClean="0">
                <a:latin typeface="Times New Roman" panose="02020603050405020304" pitchFamily="18" charset="0"/>
                <a:cs typeface="Times New Roman" panose="02020603050405020304" pitchFamily="18" charset="0"/>
              </a:rPr>
              <a:t>olan iki menfez.</a:t>
            </a:r>
            <a:endParaRPr lang="tr-TR" sz="2400" dirty="0">
              <a:latin typeface="Times New Roman" panose="02020603050405020304" pitchFamily="18" charset="0"/>
              <a:cs typeface="Times New Roman" panose="02020603050405020304" pitchFamily="18" charset="0"/>
            </a:endParaRPr>
          </a:p>
        </p:txBody>
      </p:sp>
      <p:sp>
        <p:nvSpPr>
          <p:cNvPr id="3" name="Dikdörtgen 2"/>
          <p:cNvSpPr/>
          <p:nvPr/>
        </p:nvSpPr>
        <p:spPr>
          <a:xfrm>
            <a:off x="0" y="0"/>
            <a:ext cx="9144000" cy="461665"/>
          </a:xfrm>
          <a:prstGeom prst="rect">
            <a:avLst/>
          </a:prstGeom>
        </p:spPr>
        <p:txBody>
          <a:bodyPr wrap="square">
            <a:spAutoFit/>
          </a:bodyPr>
          <a:lstStyle/>
          <a:p>
            <a:r>
              <a:rPr lang="tr-TR" altLang="tr-TR" sz="2400" b="1" dirty="0">
                <a:solidFill>
                  <a:srgbClr val="FF0000"/>
                </a:solidFill>
                <a:latin typeface="Times New Roman" panose="02020603050405020304" pitchFamily="18" charset="0"/>
                <a:cs typeface="Times New Roman" panose="02020603050405020304" pitchFamily="18" charset="0"/>
              </a:rPr>
              <a:t>YAKICI KURULUMUNDA DİKKAT EDİLECEK </a:t>
            </a:r>
            <a:r>
              <a:rPr lang="tr-TR" altLang="tr-TR" sz="2400" b="1" dirty="0" smtClean="0">
                <a:solidFill>
                  <a:srgbClr val="FF0000"/>
                </a:solidFill>
                <a:latin typeface="Times New Roman" panose="02020603050405020304" pitchFamily="18" charset="0"/>
                <a:cs typeface="Times New Roman" panose="02020603050405020304" pitchFamily="18" charset="0"/>
              </a:rPr>
              <a:t>HUSULAR-3</a:t>
            </a:r>
            <a:endParaRPr lang="tr-TR" sz="2400" dirty="0"/>
          </a:p>
        </p:txBody>
      </p:sp>
      <p:pic>
        <p:nvPicPr>
          <p:cNvPr id="4" name="Resim 2" descr="http://www.mmorize.org/dogalgaz_ictesisat/img/8.asp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35" y="2952415"/>
            <a:ext cx="3186953" cy="266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3" descr="http://www.mmorize.org/dogalgaz_ictesisat/img/8.asp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765" y="2686205"/>
            <a:ext cx="3173505" cy="294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ikdörtgen 4"/>
          <p:cNvSpPr>
            <a:spLocks noChangeArrowheads="1"/>
          </p:cNvSpPr>
          <p:nvPr/>
        </p:nvSpPr>
        <p:spPr bwMode="auto">
          <a:xfrm>
            <a:off x="272769" y="5631766"/>
            <a:ext cx="255111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7000"/>
              </a:lnSpc>
              <a:spcBef>
                <a:spcPts val="375"/>
              </a:spcBef>
              <a:buFontTx/>
              <a:buNone/>
            </a:pPr>
            <a:r>
              <a:rPr lang="tr-TR" altLang="tr-TR" sz="1800" b="1" dirty="0">
                <a:solidFill>
                  <a:srgbClr val="333399"/>
                </a:solidFill>
                <a:latin typeface="Arial" panose="020B0604020202020204" pitchFamily="34" charset="0"/>
                <a:cs typeface="Times New Roman" panose="02020603050405020304" pitchFamily="18" charset="0"/>
              </a:rPr>
              <a:t>Oda hacmi ≥ 1 m</a:t>
            </a:r>
            <a:r>
              <a:rPr lang="tr-TR" altLang="tr-TR" sz="1800" b="1" baseline="30000" dirty="0">
                <a:solidFill>
                  <a:srgbClr val="333399"/>
                </a:solidFill>
                <a:latin typeface="Arial" panose="020B0604020202020204" pitchFamily="34" charset="0"/>
                <a:cs typeface="Times New Roman" panose="02020603050405020304" pitchFamily="18" charset="0"/>
              </a:rPr>
              <a:t>3</a:t>
            </a:r>
            <a:r>
              <a:rPr lang="tr-TR" altLang="tr-TR" sz="1800" b="1" dirty="0">
                <a:solidFill>
                  <a:srgbClr val="333399"/>
                </a:solidFill>
                <a:latin typeface="Arial" panose="020B0604020202020204" pitchFamily="34" charset="0"/>
                <a:cs typeface="Times New Roman" panose="02020603050405020304" pitchFamily="18" charset="0"/>
              </a:rPr>
              <a:t>/ kW</a:t>
            </a:r>
            <a:endParaRPr lang="tr-TR" altLang="tr-TR" sz="2400" dirty="0">
              <a:ea typeface="Calibri" panose="020F0502020204030204" pitchFamily="34" charset="0"/>
              <a:cs typeface="Times New Roman" panose="02020603050405020304" pitchFamily="18" charset="0"/>
            </a:endParaRPr>
          </a:p>
        </p:txBody>
      </p:sp>
      <p:sp>
        <p:nvSpPr>
          <p:cNvPr id="7" name="Dikdörtgen 5"/>
          <p:cNvSpPr>
            <a:spLocks noChangeArrowheads="1"/>
          </p:cNvSpPr>
          <p:nvPr/>
        </p:nvSpPr>
        <p:spPr bwMode="auto">
          <a:xfrm>
            <a:off x="4031783" y="5631766"/>
            <a:ext cx="4789487"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7000"/>
              </a:lnSpc>
              <a:spcBef>
                <a:spcPts val="375"/>
              </a:spcBef>
              <a:buFontTx/>
              <a:buNone/>
            </a:pPr>
            <a:r>
              <a:rPr lang="tr-TR" altLang="tr-TR" sz="1800" b="1" dirty="0">
                <a:solidFill>
                  <a:srgbClr val="333399"/>
                </a:solidFill>
                <a:latin typeface="Arial" panose="020B0604020202020204" pitchFamily="34" charset="0"/>
                <a:cs typeface="Times New Roman" panose="02020603050405020304" pitchFamily="18" charset="0"/>
              </a:rPr>
              <a:t>1 No' </a:t>
            </a:r>
            <a:r>
              <a:rPr lang="tr-TR" altLang="tr-TR" sz="1800" b="1" dirty="0" err="1">
                <a:solidFill>
                  <a:srgbClr val="333399"/>
                </a:solidFill>
                <a:latin typeface="Arial" panose="020B0604020202020204" pitchFamily="34" charset="0"/>
                <a:cs typeface="Times New Roman" panose="02020603050405020304" pitchFamily="18" charset="0"/>
              </a:rPr>
              <a:t>lu</a:t>
            </a:r>
            <a:r>
              <a:rPr lang="tr-TR" altLang="tr-TR" sz="1800" b="1" dirty="0">
                <a:solidFill>
                  <a:srgbClr val="333399"/>
                </a:solidFill>
                <a:latin typeface="Arial" panose="020B0604020202020204" pitchFamily="34" charset="0"/>
                <a:cs typeface="Times New Roman" panose="02020603050405020304" pitchFamily="18" charset="0"/>
              </a:rPr>
              <a:t> oda hacmi &lt; 1 m</a:t>
            </a:r>
            <a:r>
              <a:rPr lang="tr-TR" altLang="tr-TR" sz="1800" b="1" baseline="30000" dirty="0">
                <a:solidFill>
                  <a:srgbClr val="333399"/>
                </a:solidFill>
                <a:latin typeface="Arial" panose="020B0604020202020204" pitchFamily="34" charset="0"/>
                <a:cs typeface="Times New Roman" panose="02020603050405020304" pitchFamily="18" charset="0"/>
              </a:rPr>
              <a:t>3</a:t>
            </a:r>
            <a:r>
              <a:rPr lang="tr-TR" altLang="tr-TR" sz="1800" b="1" dirty="0">
                <a:solidFill>
                  <a:srgbClr val="333399"/>
                </a:solidFill>
                <a:latin typeface="Arial" panose="020B0604020202020204" pitchFamily="34" charset="0"/>
                <a:cs typeface="Times New Roman" panose="02020603050405020304" pitchFamily="18" charset="0"/>
              </a:rPr>
              <a:t>/ kW</a:t>
            </a:r>
            <a:endParaRPr lang="tr-TR" altLang="tr-TR" sz="2400" dirty="0">
              <a:ea typeface="Calibri" panose="020F0502020204030204" pitchFamily="34" charset="0"/>
              <a:cs typeface="Times New Roman" panose="02020603050405020304" pitchFamily="18" charset="0"/>
            </a:endParaRPr>
          </a:p>
          <a:p>
            <a:pPr>
              <a:lnSpc>
                <a:spcPct val="100000"/>
              </a:lnSpc>
              <a:spcBef>
                <a:spcPct val="0"/>
              </a:spcBef>
              <a:buFontTx/>
              <a:buNone/>
            </a:pPr>
            <a:r>
              <a:rPr lang="tr-TR" altLang="tr-TR" sz="1800" b="1" dirty="0">
                <a:solidFill>
                  <a:srgbClr val="333399"/>
                </a:solidFill>
                <a:latin typeface="Arial" panose="020B0604020202020204" pitchFamily="34" charset="0"/>
                <a:cs typeface="Times New Roman" panose="02020603050405020304" pitchFamily="18" charset="0"/>
              </a:rPr>
              <a:t>1 ve 2 No ' </a:t>
            </a:r>
            <a:r>
              <a:rPr lang="tr-TR" altLang="tr-TR" sz="1800" b="1" dirty="0" err="1">
                <a:solidFill>
                  <a:srgbClr val="333399"/>
                </a:solidFill>
                <a:latin typeface="Arial" panose="020B0604020202020204" pitchFamily="34" charset="0"/>
                <a:cs typeface="Times New Roman" panose="02020603050405020304" pitchFamily="18" charset="0"/>
              </a:rPr>
              <a:t>lu</a:t>
            </a:r>
            <a:r>
              <a:rPr lang="tr-TR" altLang="tr-TR" sz="1800" b="1" dirty="0">
                <a:solidFill>
                  <a:srgbClr val="333399"/>
                </a:solidFill>
                <a:latin typeface="Arial" panose="020B0604020202020204" pitchFamily="34" charset="0"/>
                <a:cs typeface="Times New Roman" panose="02020603050405020304" pitchFamily="18" charset="0"/>
              </a:rPr>
              <a:t> oda toplam hacmi ≥ 1 m</a:t>
            </a:r>
            <a:r>
              <a:rPr lang="tr-TR" altLang="tr-TR" sz="1800" b="1" baseline="30000" dirty="0">
                <a:solidFill>
                  <a:srgbClr val="333399"/>
                </a:solidFill>
                <a:latin typeface="Arial" panose="020B0604020202020204" pitchFamily="34" charset="0"/>
                <a:cs typeface="Times New Roman" panose="02020603050405020304" pitchFamily="18" charset="0"/>
              </a:rPr>
              <a:t>3</a:t>
            </a:r>
            <a:r>
              <a:rPr lang="tr-TR" altLang="tr-TR" sz="1800" b="1" dirty="0">
                <a:solidFill>
                  <a:srgbClr val="333399"/>
                </a:solidFill>
                <a:latin typeface="Arial" panose="020B0604020202020204" pitchFamily="34" charset="0"/>
                <a:cs typeface="Times New Roman" panose="02020603050405020304" pitchFamily="18" charset="0"/>
              </a:rPr>
              <a:t>/ kW</a:t>
            </a:r>
            <a:endParaRPr lang="tr-TR" altLang="tr-TR" sz="18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ikdörtgen 1"/>
          <p:cNvSpPr>
            <a:spLocks noChangeArrowheads="1"/>
          </p:cNvSpPr>
          <p:nvPr/>
        </p:nvSpPr>
        <p:spPr bwMode="auto">
          <a:xfrm>
            <a:off x="0" y="0"/>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sz="4000" dirty="0" smtClean="0">
                <a:solidFill>
                  <a:srgbClr val="FF0000"/>
                </a:solidFill>
                <a:latin typeface="Times New Roman" panose="02020603050405020304" pitchFamily="18" charset="0"/>
                <a:cs typeface="Times New Roman" panose="02020603050405020304" pitchFamily="18" charset="0"/>
              </a:rPr>
              <a:t>Atık Gaz Sistemlerin Kurulumu-1</a:t>
            </a:r>
            <a:endParaRPr lang="tr-TR" altLang="tr-TR" sz="4000" dirty="0">
              <a:solidFill>
                <a:srgbClr val="FF0000"/>
              </a:solidFill>
              <a:latin typeface="Times New Roman" panose="02020603050405020304" pitchFamily="18" charset="0"/>
              <a:cs typeface="Times New Roman" panose="02020603050405020304" pitchFamily="18" charset="0"/>
            </a:endParaRPr>
          </a:p>
        </p:txBody>
      </p:sp>
      <p:sp>
        <p:nvSpPr>
          <p:cNvPr id="3" name="Dikdörtgen 2"/>
          <p:cNvSpPr/>
          <p:nvPr/>
        </p:nvSpPr>
        <p:spPr>
          <a:xfrm>
            <a:off x="0" y="707886"/>
            <a:ext cx="9144000" cy="6494085"/>
          </a:xfrm>
          <a:prstGeom prst="rect">
            <a:avLst/>
          </a:prstGeom>
        </p:spPr>
        <p:txBody>
          <a:bodyPr wrap="square">
            <a:spAutoFit/>
          </a:bodyPr>
          <a:lstStyle/>
          <a:p>
            <a:pPr algn="just">
              <a:defRPr/>
            </a:pPr>
            <a:r>
              <a:rPr lang="tr-TR" sz="3600" dirty="0">
                <a:latin typeface="Times New Roman" panose="02020603050405020304" pitchFamily="18" charset="0"/>
                <a:cs typeface="Times New Roman" panose="02020603050405020304" pitchFamily="18" charset="0"/>
              </a:rPr>
              <a:t>Baca, atık gaz tesisatları ve bağlantı parçaları, gibi atık gaz tesisatının yapılabilmesi için;</a:t>
            </a:r>
          </a:p>
          <a:p>
            <a:pPr marL="457200" indent="-457200" algn="just">
              <a:buFont typeface="Wingdings" panose="05000000000000000000" pitchFamily="2" charset="2"/>
              <a:buChar char="ü"/>
              <a:defRPr/>
            </a:pPr>
            <a:r>
              <a:rPr lang="tr-TR" sz="3600" dirty="0">
                <a:latin typeface="Times New Roman" panose="02020603050405020304" pitchFamily="18" charset="0"/>
                <a:cs typeface="Times New Roman" panose="02020603050405020304" pitchFamily="18" charset="0"/>
              </a:rPr>
              <a:t>Yangın yönetmeliği,</a:t>
            </a:r>
          </a:p>
          <a:p>
            <a:pPr marL="457200" indent="-457200" algn="just">
              <a:buFont typeface="Wingdings" panose="05000000000000000000" pitchFamily="2" charset="2"/>
              <a:buChar char="ü"/>
              <a:defRPr/>
            </a:pPr>
            <a:r>
              <a:rPr lang="tr-TR" sz="3600" dirty="0">
                <a:latin typeface="Times New Roman" panose="02020603050405020304" pitchFamily="18" charset="0"/>
                <a:cs typeface="Times New Roman" panose="02020603050405020304" pitchFamily="18" charset="0"/>
              </a:rPr>
              <a:t>imar kanunu,</a:t>
            </a:r>
          </a:p>
          <a:p>
            <a:pPr marL="457200" indent="-457200" algn="just">
              <a:buFont typeface="Wingdings" panose="05000000000000000000" pitchFamily="2" charset="2"/>
              <a:buChar char="ü"/>
              <a:defRPr/>
            </a:pPr>
            <a:r>
              <a:rPr lang="tr-TR" sz="3600" dirty="0">
                <a:latin typeface="Times New Roman" panose="02020603050405020304" pitchFamily="18" charset="0"/>
                <a:cs typeface="Times New Roman" panose="02020603050405020304" pitchFamily="18" charset="0"/>
              </a:rPr>
              <a:t>yapı malzemeler yönetmeliği,</a:t>
            </a:r>
          </a:p>
          <a:p>
            <a:pPr marL="457200" indent="-457200" algn="just">
              <a:buFont typeface="Wingdings" panose="05000000000000000000" pitchFamily="2" charset="2"/>
              <a:buChar char="ü"/>
              <a:defRPr/>
            </a:pPr>
            <a:r>
              <a:rPr lang="tr-TR" sz="3600" dirty="0">
                <a:latin typeface="Times New Roman" panose="02020603050405020304" pitchFamily="18" charset="0"/>
                <a:cs typeface="Times New Roman" panose="02020603050405020304" pitchFamily="18" charset="0"/>
              </a:rPr>
              <a:t>Bacacı Seviye 4 belgeli personel onayı</a:t>
            </a:r>
          </a:p>
          <a:p>
            <a:pPr marL="457200" indent="-457200" algn="just">
              <a:buFont typeface="Wingdings" panose="05000000000000000000" pitchFamily="2" charset="2"/>
              <a:buChar char="ü"/>
              <a:defRPr/>
            </a:pPr>
            <a:r>
              <a:rPr lang="tr-TR" sz="3600" dirty="0">
                <a:latin typeface="Times New Roman" panose="02020603050405020304" pitchFamily="18" charset="0"/>
                <a:cs typeface="Times New Roman" panose="02020603050405020304" pitchFamily="18" charset="0"/>
              </a:rPr>
              <a:t>Ve güncel TS EN </a:t>
            </a:r>
            <a:r>
              <a:rPr lang="tr-TR" sz="2800" dirty="0">
                <a:latin typeface="Times New Roman" panose="02020603050405020304" pitchFamily="18" charset="0"/>
                <a:cs typeface="Times New Roman" panose="02020603050405020304" pitchFamily="18" charset="0"/>
              </a:rPr>
              <a:t>ve TS standartları belirleyicidir.</a:t>
            </a:r>
          </a:p>
          <a:p>
            <a:pPr algn="just">
              <a:defRPr/>
            </a:pPr>
            <a:r>
              <a:rPr lang="tr-TR" sz="3200" dirty="0" smtClean="0">
                <a:solidFill>
                  <a:srgbClr val="7030A0"/>
                </a:solidFill>
                <a:latin typeface="Times New Roman" panose="02020603050405020304" pitchFamily="18" charset="0"/>
                <a:cs typeface="Times New Roman" panose="02020603050405020304" pitchFamily="18" charset="0"/>
              </a:rPr>
              <a:t>Bunun </a:t>
            </a:r>
            <a:r>
              <a:rPr lang="tr-TR" sz="3200" dirty="0">
                <a:solidFill>
                  <a:srgbClr val="7030A0"/>
                </a:solidFill>
                <a:latin typeface="Times New Roman" panose="02020603050405020304" pitchFamily="18" charset="0"/>
                <a:cs typeface="Times New Roman" panose="02020603050405020304" pitchFamily="18" charset="0"/>
              </a:rPr>
              <a:t>yanında imalatçının montaj kılavuzu da dikkate alınmalıdır.</a:t>
            </a:r>
          </a:p>
          <a:p>
            <a:pPr algn="just">
              <a:defRPr/>
            </a:pPr>
            <a:r>
              <a:rPr lang="tr-TR" sz="2800" dirty="0">
                <a:solidFill>
                  <a:schemeClr val="accent6">
                    <a:lumMod val="50000"/>
                  </a:schemeClr>
                </a:solidFill>
                <a:latin typeface="Times New Roman" panose="02020603050405020304" pitchFamily="18" charset="0"/>
                <a:cs typeface="Times New Roman" panose="02020603050405020304" pitchFamily="18" charset="0"/>
              </a:rPr>
              <a:t>Örnek Atık gaz tesisatı İLGİLİ STANDART T400 N2 D 3 G50 L90</a:t>
            </a:r>
          </a:p>
          <a:p>
            <a:pPr algn="just">
              <a:defRPr/>
            </a:pPr>
            <a:endParaRPr lang="tr-T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Dikdörtgen 1"/>
          <p:cNvSpPr>
            <a:spLocks noChangeArrowheads="1"/>
          </p:cNvSpPr>
          <p:nvPr/>
        </p:nvSpPr>
        <p:spPr bwMode="auto">
          <a:xfrm>
            <a:off x="0" y="0"/>
            <a:ext cx="91440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0" indent="0">
              <a:lnSpc>
                <a:spcPct val="100000"/>
              </a:lnSpc>
              <a:spcBef>
                <a:spcPct val="0"/>
              </a:spcBef>
              <a:buNone/>
            </a:pPr>
            <a:r>
              <a:rPr lang="tr-TR" altLang="tr-TR" sz="4000" dirty="0">
                <a:solidFill>
                  <a:srgbClr val="FF0000"/>
                </a:solidFill>
                <a:latin typeface="Times New Roman" panose="02020603050405020304" pitchFamily="18" charset="0"/>
                <a:cs typeface="Times New Roman" panose="02020603050405020304" pitchFamily="18" charset="0"/>
              </a:rPr>
              <a:t>Atık Gaz Sistemlerin </a:t>
            </a:r>
            <a:r>
              <a:rPr lang="tr-TR" altLang="tr-TR" sz="4000" dirty="0" smtClean="0">
                <a:solidFill>
                  <a:srgbClr val="FF0000"/>
                </a:solidFill>
                <a:latin typeface="Times New Roman" panose="02020603050405020304" pitchFamily="18" charset="0"/>
                <a:cs typeface="Times New Roman" panose="02020603050405020304" pitchFamily="18" charset="0"/>
              </a:rPr>
              <a:t>Kurulumu-2</a:t>
            </a:r>
            <a:endParaRPr lang="tr-TR" altLang="tr-TR" sz="4000" dirty="0">
              <a:solidFill>
                <a:srgbClr val="FF0000"/>
              </a:solidFill>
              <a:latin typeface="Times New Roman" panose="02020603050405020304" pitchFamily="18" charset="0"/>
              <a:cs typeface="Times New Roman" panose="02020603050405020304" pitchFamily="18" charset="0"/>
            </a:endParaRPr>
          </a:p>
          <a:p>
            <a:pPr marL="0" indent="0" algn="just">
              <a:lnSpc>
                <a:spcPct val="100000"/>
              </a:lnSpc>
              <a:spcBef>
                <a:spcPct val="0"/>
              </a:spcBef>
              <a:buNone/>
            </a:pPr>
            <a:r>
              <a:rPr lang="tr-TR" altLang="tr-TR" sz="2400" dirty="0" smtClean="0">
                <a:solidFill>
                  <a:srgbClr val="FF0000"/>
                </a:solidFill>
                <a:latin typeface="Times New Roman" panose="02020603050405020304" pitchFamily="18" charset="0"/>
                <a:cs typeface="Times New Roman" panose="02020603050405020304" pitchFamily="18" charset="0"/>
              </a:rPr>
              <a:t>Atık </a:t>
            </a:r>
            <a:r>
              <a:rPr lang="tr-TR" altLang="tr-TR" sz="2400" dirty="0">
                <a:solidFill>
                  <a:srgbClr val="FF0000"/>
                </a:solidFill>
                <a:latin typeface="Times New Roman" panose="02020603050405020304" pitchFamily="18" charset="0"/>
                <a:cs typeface="Times New Roman" panose="02020603050405020304" pitchFamily="18" charset="0"/>
              </a:rPr>
              <a:t>Gaz Tesisatları İçin</a:t>
            </a:r>
            <a:endParaRPr lang="tr-TR" altLang="tr-TR" sz="2400" dirty="0">
              <a:latin typeface="Times New Roman" panose="02020603050405020304" pitchFamily="18" charset="0"/>
              <a:cs typeface="Times New Roman" panose="02020603050405020304" pitchFamily="18" charset="0"/>
            </a:endParaRPr>
          </a:p>
          <a:p>
            <a:pPr algn="just">
              <a:lnSpc>
                <a:spcPct val="100000"/>
              </a:lnSpc>
              <a:spcBef>
                <a:spcPct val="0"/>
              </a:spcBef>
              <a:buFont typeface="Wingdings" panose="05000000000000000000" pitchFamily="2" charset="2"/>
              <a:buChar char="ü"/>
            </a:pPr>
            <a:r>
              <a:rPr lang="tr-TR" altLang="tr-TR" sz="2400" dirty="0" smtClean="0">
                <a:latin typeface="Times New Roman" panose="02020603050405020304" pitchFamily="18" charset="0"/>
                <a:cs typeface="Times New Roman" panose="02020603050405020304" pitchFamily="18" charset="0"/>
              </a:rPr>
              <a:t>Atık </a:t>
            </a:r>
            <a:r>
              <a:rPr lang="tr-TR" altLang="tr-TR" sz="2400" dirty="0">
                <a:latin typeface="Times New Roman" panose="02020603050405020304" pitchFamily="18" charset="0"/>
                <a:cs typeface="Times New Roman" panose="02020603050405020304" pitchFamily="18" charset="0"/>
              </a:rPr>
              <a:t>gaz tesisatları sıvı ve/veya gaz yakıtlı cihazlara bağlanabilir; ancak yakıta göre gerekli atık gaz sıcaklığı, kullanım şartları (nemli veya kuru) ve basınç (negatif/ pozitif) şartlarına uygun olarak tanımlanmış olmalıdır.</a:t>
            </a:r>
          </a:p>
          <a:p>
            <a:pPr algn="just">
              <a:lnSpc>
                <a:spcPct val="100000"/>
              </a:lnSpc>
              <a:spcBef>
                <a:spcPct val="0"/>
              </a:spcBef>
              <a:buFont typeface="Wingdings" panose="05000000000000000000" pitchFamily="2" charset="2"/>
              <a:buChar char="ü"/>
            </a:pPr>
            <a:r>
              <a:rPr lang="tr-TR" altLang="tr-TR" sz="2400" dirty="0">
                <a:latin typeface="Times New Roman" panose="02020603050405020304" pitchFamily="18" charset="0"/>
                <a:cs typeface="Times New Roman" panose="02020603050405020304" pitchFamily="18" charset="0"/>
              </a:rPr>
              <a:t>Yakıcı cihazın atık gaz sıcaklığı atık gaz tesisatında bulunan sınırlayıcı baca gazı termostatı bağlı olmalı veya farklı (örneğin yapı itibari ile) olarak </a:t>
            </a:r>
            <a:r>
              <a:rPr lang="tr-TR" altLang="tr-TR" sz="2400" dirty="0" err="1">
                <a:latin typeface="Times New Roman" panose="02020603050405020304" pitchFamily="18" charset="0"/>
                <a:cs typeface="Times New Roman" panose="02020603050405020304" pitchFamily="18" charset="0"/>
              </a:rPr>
              <a:t>max</a:t>
            </a:r>
            <a:r>
              <a:rPr lang="tr-TR" altLang="tr-TR" sz="2400" dirty="0">
                <a:latin typeface="Times New Roman" panose="02020603050405020304" pitchFamily="18" charset="0"/>
                <a:cs typeface="Times New Roman" panose="02020603050405020304" pitchFamily="18" charset="0"/>
              </a:rPr>
              <a:t>. atık gaz sıcaklığın artmaması için güvence altına alınmalıdır. </a:t>
            </a:r>
          </a:p>
        </p:txBody>
      </p:sp>
    </p:spTree>
    <p:extLst>
      <p:ext uri="{BB962C8B-B14F-4D97-AF65-F5344CB8AC3E}">
        <p14:creationId xmlns:p14="http://schemas.microsoft.com/office/powerpoint/2010/main" val="22610129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ikdörtgen 1"/>
          <p:cNvSpPr>
            <a:spLocks noChangeArrowheads="1"/>
          </p:cNvSpPr>
          <p:nvPr/>
        </p:nvSpPr>
        <p:spPr bwMode="auto">
          <a:xfrm>
            <a:off x="0" y="0"/>
            <a:ext cx="9144000" cy="5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defRPr/>
            </a:pPr>
            <a:r>
              <a:rPr lang="tr-TR" altLang="tr-TR" sz="4000" dirty="0" smtClean="0">
                <a:solidFill>
                  <a:srgbClr val="FF0000"/>
                </a:solidFill>
                <a:latin typeface="Times New Roman" panose="02020603050405020304" pitchFamily="18" charset="0"/>
                <a:cs typeface="Times New Roman" panose="02020603050405020304" pitchFamily="18" charset="0"/>
              </a:rPr>
              <a:t>Bacalar </a:t>
            </a:r>
            <a:r>
              <a:rPr lang="tr-TR" altLang="tr-TR" sz="4000" dirty="0">
                <a:solidFill>
                  <a:srgbClr val="FF0000"/>
                </a:solidFill>
                <a:latin typeface="Times New Roman" panose="02020603050405020304" pitchFamily="18" charset="0"/>
                <a:cs typeface="Times New Roman" panose="02020603050405020304" pitchFamily="18" charset="0"/>
              </a:rPr>
              <a:t>İçin Geçerli </a:t>
            </a:r>
            <a:r>
              <a:rPr lang="tr-TR" altLang="tr-TR" sz="4000" dirty="0" smtClean="0">
                <a:solidFill>
                  <a:srgbClr val="FF0000"/>
                </a:solidFill>
                <a:latin typeface="Times New Roman" panose="02020603050405020304" pitchFamily="18" charset="0"/>
                <a:cs typeface="Times New Roman" panose="02020603050405020304" pitchFamily="18" charset="0"/>
              </a:rPr>
              <a:t>Olanlar-1</a:t>
            </a:r>
            <a:endParaRPr lang="tr-TR" altLang="tr-TR" sz="4000" dirty="0">
              <a:solidFill>
                <a:srgbClr val="FF000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defRPr/>
            </a:pPr>
            <a:r>
              <a:rPr lang="tr-TR" altLang="tr-TR" sz="2400" dirty="0" smtClean="0">
                <a:latin typeface="Times New Roman" panose="02020603050405020304" pitchFamily="18" charset="0"/>
                <a:cs typeface="Times New Roman" panose="02020603050405020304" pitchFamily="18" charset="0"/>
              </a:rPr>
              <a:t>Bacalara sıvı, gaz ve katı yakıtlı cihazların çıkışından olmak üzere </a:t>
            </a:r>
            <a:r>
              <a:rPr lang="tr-TR" altLang="tr-TR" sz="2400" dirty="0" err="1" smtClean="0">
                <a:latin typeface="Times New Roman" panose="02020603050405020304" pitchFamily="18" charset="0"/>
                <a:cs typeface="Times New Roman" panose="02020603050405020304" pitchFamily="18" charset="0"/>
              </a:rPr>
              <a:t>max</a:t>
            </a:r>
            <a:r>
              <a:rPr lang="tr-TR" altLang="tr-TR" sz="2400" dirty="0" smtClean="0">
                <a:latin typeface="Times New Roman" panose="02020603050405020304" pitchFamily="18" charset="0"/>
                <a:cs typeface="Times New Roman" panose="02020603050405020304" pitchFamily="18" charset="0"/>
              </a:rPr>
              <a:t>. atık gaz sıcaklığına uygun olan ürünler bağlanmalıdır.</a:t>
            </a:r>
          </a:p>
          <a:p>
            <a:pPr marL="285750" indent="-285750" algn="just">
              <a:buFont typeface="Wingdings" panose="05000000000000000000" pitchFamily="2" charset="2"/>
              <a:buChar char="ü"/>
              <a:defRPr/>
            </a:pPr>
            <a:r>
              <a:rPr lang="tr-TR" altLang="tr-TR" sz="2400" dirty="0" smtClean="0">
                <a:latin typeface="Times New Roman" panose="02020603050405020304" pitchFamily="18" charset="0"/>
                <a:cs typeface="Times New Roman" panose="02020603050405020304" pitchFamily="18" charset="0"/>
              </a:rPr>
              <a:t> Bacalar;</a:t>
            </a:r>
          </a:p>
          <a:p>
            <a:pPr marL="1085850" lvl="1" indent="-342900" algn="just">
              <a:buFont typeface="Wingdings" panose="05000000000000000000" pitchFamily="2" charset="2"/>
              <a:buChar char="v"/>
              <a:defRPr/>
            </a:pPr>
            <a:r>
              <a:rPr lang="tr-TR" altLang="tr-TR" sz="2400" dirty="0" smtClean="0">
                <a:latin typeface="Times New Roman" panose="02020603050405020304" pitchFamily="18" charset="0"/>
                <a:cs typeface="Times New Roman" panose="02020603050405020304" pitchFamily="18" charset="0"/>
              </a:rPr>
              <a:t>Bina içi kat aralarından </a:t>
            </a:r>
            <a:r>
              <a:rPr lang="tr-TR" altLang="tr-TR" sz="2400" dirty="0">
                <a:latin typeface="Times New Roman" panose="02020603050405020304" pitchFamily="18" charset="0"/>
                <a:cs typeface="Times New Roman" panose="02020603050405020304" pitchFamily="18" charset="0"/>
              </a:rPr>
              <a:t>veya kat arası şaftlarda geçen </a:t>
            </a:r>
            <a:r>
              <a:rPr lang="tr-TR" altLang="tr-TR" sz="2400" dirty="0" smtClean="0">
                <a:latin typeface="Times New Roman" panose="02020603050405020304" pitchFamily="18" charset="0"/>
                <a:cs typeface="Times New Roman" panose="02020603050405020304" pitchFamily="18" charset="0"/>
              </a:rPr>
              <a:t>en az </a:t>
            </a:r>
            <a:r>
              <a:rPr lang="tr-TR" altLang="tr-TR" sz="2400" dirty="0" smtClean="0">
                <a:solidFill>
                  <a:srgbClr val="C00000"/>
                </a:solidFill>
                <a:latin typeface="Times New Roman" panose="02020603050405020304" pitchFamily="18" charset="0"/>
                <a:cs typeface="Times New Roman" panose="02020603050405020304" pitchFamily="18" charset="0"/>
              </a:rPr>
              <a:t>90 dakika yangın dayanım </a:t>
            </a:r>
            <a:r>
              <a:rPr lang="tr-TR" altLang="tr-TR" sz="2400" dirty="0" smtClean="0">
                <a:latin typeface="Times New Roman" panose="02020603050405020304" pitchFamily="18" charset="0"/>
                <a:cs typeface="Times New Roman" panose="02020603050405020304" pitchFamily="18" charset="0"/>
              </a:rPr>
              <a:t>süresi olmalı, </a:t>
            </a:r>
          </a:p>
          <a:p>
            <a:pPr marL="1085850" lvl="1" indent="-342900" algn="just">
              <a:buFont typeface="Wingdings" panose="05000000000000000000" pitchFamily="2" charset="2"/>
              <a:buChar char="v"/>
              <a:defRPr/>
            </a:pPr>
            <a:r>
              <a:rPr lang="tr-TR" altLang="tr-TR" sz="2400" dirty="0" smtClean="0">
                <a:latin typeface="Times New Roman" panose="02020603050405020304" pitchFamily="18" charset="0"/>
                <a:cs typeface="Times New Roman" panose="02020603050405020304" pitchFamily="18" charset="0"/>
              </a:rPr>
              <a:t>Aralıksız ve kat aralarında bölünmemeli, yani bir bütün halde tek parça olmalıdır ve</a:t>
            </a:r>
          </a:p>
          <a:p>
            <a:pPr marL="1085850" lvl="1" indent="-342900" algn="just">
              <a:buFont typeface="Wingdings" panose="05000000000000000000" pitchFamily="2" charset="2"/>
              <a:buChar char="v"/>
              <a:defRPr/>
            </a:pPr>
            <a:r>
              <a:rPr lang="tr-TR" altLang="tr-TR" sz="2400" dirty="0" smtClean="0">
                <a:latin typeface="Times New Roman" panose="02020603050405020304" pitchFamily="18" charset="0"/>
                <a:cs typeface="Times New Roman" panose="02020603050405020304" pitchFamily="18" charset="0"/>
              </a:rPr>
              <a:t>Temizlik için baca temizleme kapakları bulundurmalılar.</a:t>
            </a:r>
          </a:p>
          <a:p>
            <a:pPr marL="1085850" lvl="1" indent="-342900" algn="just">
              <a:buFont typeface="Wingdings" panose="05000000000000000000" pitchFamily="2" charset="2"/>
              <a:buChar char="v"/>
              <a:defRPr/>
            </a:pPr>
            <a:r>
              <a:rPr lang="tr-TR" altLang="tr-TR" sz="2400" dirty="0" smtClean="0">
                <a:latin typeface="Times New Roman" panose="02020603050405020304" pitchFamily="18" charset="0"/>
                <a:cs typeface="Times New Roman" panose="02020603050405020304" pitchFamily="18" charset="0"/>
              </a:rPr>
              <a:t>Tabanı en altta bulunan yakıcı cihazın en az 20 cm altında olması gerekmektedir. </a:t>
            </a:r>
          </a:p>
          <a:p>
            <a:pPr marL="1085850" lvl="1" indent="-342900" algn="just">
              <a:buFont typeface="Wingdings" panose="05000000000000000000" pitchFamily="2" charset="2"/>
              <a:buChar char="v"/>
              <a:defRPr/>
            </a:pPr>
            <a:r>
              <a:rPr lang="tr-TR" altLang="tr-TR" sz="2400" dirty="0" smtClean="0">
                <a:latin typeface="Times New Roman" panose="02020603050405020304" pitchFamily="18" charset="0"/>
                <a:cs typeface="Times New Roman" panose="02020603050405020304" pitchFamily="18" charset="0"/>
              </a:rPr>
              <a:t>Bacaların </a:t>
            </a:r>
            <a:r>
              <a:rPr lang="tr-TR" altLang="tr-TR" sz="2400" dirty="0">
                <a:latin typeface="Times New Roman" panose="02020603050405020304" pitchFamily="18" charset="0"/>
                <a:cs typeface="Times New Roman" panose="02020603050405020304" pitchFamily="18" charset="0"/>
              </a:rPr>
              <a:t>dış yüzeyleri ile yanıcı </a:t>
            </a:r>
            <a:r>
              <a:rPr lang="tr-TR" altLang="tr-TR" sz="2400" dirty="0" smtClean="0">
                <a:latin typeface="Times New Roman" panose="02020603050405020304" pitchFamily="18" charset="0"/>
                <a:cs typeface="Times New Roman" panose="02020603050405020304" pitchFamily="18" charset="0"/>
              </a:rPr>
              <a:t>malzemeler arasındaki mesafeler, yapı </a:t>
            </a:r>
            <a:r>
              <a:rPr lang="tr-TR" altLang="tr-TR" sz="2400" dirty="0">
                <a:latin typeface="Times New Roman" panose="02020603050405020304" pitchFamily="18" charset="0"/>
                <a:cs typeface="Times New Roman" panose="02020603050405020304" pitchFamily="18" charset="0"/>
              </a:rPr>
              <a:t>malzemeleri yönetmeliği dikkate alınmalı. </a:t>
            </a:r>
          </a:p>
          <a:p>
            <a:pPr marL="1085850" lvl="1" indent="-342900" algn="just">
              <a:buFont typeface="Wingdings" panose="05000000000000000000" pitchFamily="2" charset="2"/>
              <a:buChar char="v"/>
              <a:defRPr/>
            </a:pPr>
            <a:endParaRPr lang="tr-TR" altLang="tr-TR" sz="2400" dirty="0" smtClean="0">
              <a:latin typeface="Times New Roman" panose="02020603050405020304" pitchFamily="18" charset="0"/>
              <a:cs typeface="Times New Roman" panose="02020603050405020304" pitchFamily="18" charset="0"/>
            </a:endParaRPr>
          </a:p>
          <a:p>
            <a:pPr algn="just">
              <a:defRPr/>
            </a:pPr>
            <a:endParaRPr lang="tr-TR" altLang="tr-TR" sz="2400" dirty="0" smtClean="0">
              <a:latin typeface="Times New Roman" panose="02020603050405020304" pitchFamily="18" charset="0"/>
              <a:cs typeface="Times New Roman" panose="02020603050405020304"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ikdörtgen 1"/>
          <p:cNvSpPr>
            <a:spLocks noChangeArrowheads="1"/>
          </p:cNvSpPr>
          <p:nvPr/>
        </p:nvSpPr>
        <p:spPr bwMode="auto">
          <a:xfrm>
            <a:off x="0" y="0"/>
            <a:ext cx="9144000" cy="661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lvl="0" algn="just">
              <a:defRPr/>
            </a:pPr>
            <a:r>
              <a:rPr lang="tr-TR" altLang="tr-TR" sz="4000" dirty="0">
                <a:solidFill>
                  <a:srgbClr val="FF0000"/>
                </a:solidFill>
                <a:latin typeface="Times New Roman" panose="02020603050405020304" pitchFamily="18" charset="0"/>
                <a:cs typeface="Times New Roman" panose="02020603050405020304" pitchFamily="18" charset="0"/>
              </a:rPr>
              <a:t>Bacalar İçin Geçerli </a:t>
            </a:r>
            <a:r>
              <a:rPr lang="tr-TR" altLang="tr-TR" sz="4000" dirty="0" smtClean="0">
                <a:solidFill>
                  <a:srgbClr val="FF0000"/>
                </a:solidFill>
                <a:latin typeface="Times New Roman" panose="02020603050405020304" pitchFamily="18" charset="0"/>
                <a:cs typeface="Times New Roman" panose="02020603050405020304" pitchFamily="18" charset="0"/>
              </a:rPr>
              <a:t>Olanlar-2</a:t>
            </a:r>
            <a:endParaRPr lang="tr-TR" altLang="tr-TR" sz="4000" dirty="0">
              <a:solidFill>
                <a:srgbClr val="FF0000"/>
              </a:solidFill>
              <a:latin typeface="Times New Roman" panose="02020603050405020304" pitchFamily="18" charset="0"/>
              <a:cs typeface="Times New Roman" panose="02020603050405020304" pitchFamily="18" charset="0"/>
            </a:endParaRPr>
          </a:p>
          <a:p>
            <a:pPr>
              <a:defRPr/>
            </a:pPr>
            <a:r>
              <a:rPr lang="tr-TR" altLang="tr-TR" sz="2400" dirty="0" smtClean="0">
                <a:latin typeface="Times New Roman" panose="02020603050405020304" pitchFamily="18" charset="0"/>
                <a:cs typeface="Times New Roman" panose="02020603050405020304" pitchFamily="18" charset="0"/>
              </a:rPr>
              <a:t>Havanın giriş ve çıkış kesiti en az havalandırmanın kesiti kadar olmalıdır.</a:t>
            </a:r>
          </a:p>
          <a:p>
            <a:pPr>
              <a:defRPr/>
            </a:pPr>
            <a:endParaRPr lang="tr-TR" altLang="tr-TR" sz="24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defRPr/>
            </a:pPr>
            <a:r>
              <a:rPr lang="tr-TR" altLang="tr-TR" sz="2400" dirty="0" smtClean="0">
                <a:latin typeface="Times New Roman" panose="02020603050405020304" pitchFamily="18" charset="0"/>
                <a:cs typeface="Times New Roman" panose="02020603050405020304" pitchFamily="18" charset="0"/>
              </a:rPr>
              <a:t>Çatı veya tavanda olan yanıcı malzemelerin bulunduğu kısımlardan geçen metal bacalar ise, Montaj kılavuzuna uygun olarak yanıcı malzeme ile ilgili uygulama yapabilir. </a:t>
            </a:r>
          </a:p>
          <a:p>
            <a:pPr marL="285750" indent="-285750" algn="just">
              <a:buFont typeface="Wingdings" panose="05000000000000000000" pitchFamily="2" charset="2"/>
              <a:buChar char="ü"/>
              <a:defRPr/>
            </a:pPr>
            <a:r>
              <a:rPr lang="tr-TR" altLang="tr-TR" sz="2400" dirty="0" smtClean="0">
                <a:latin typeface="Times New Roman" panose="02020603050405020304" pitchFamily="18" charset="0"/>
                <a:cs typeface="Times New Roman" panose="02020603050405020304" pitchFamily="18" charset="0"/>
              </a:rPr>
              <a:t> Bacaların temizleme kapıları, yanıcı malzemelerden ve ahşap malzemelerden;</a:t>
            </a:r>
          </a:p>
          <a:p>
            <a:pPr marL="1028700" lvl="1" algn="just">
              <a:buFont typeface="Wingdings" panose="05000000000000000000" pitchFamily="2" charset="2"/>
              <a:buChar char="v"/>
              <a:defRPr/>
            </a:pPr>
            <a:r>
              <a:rPr lang="tr-TR" altLang="tr-TR" sz="2400" dirty="0" smtClean="0">
                <a:latin typeface="Times New Roman" panose="02020603050405020304" pitchFamily="18" charset="0"/>
                <a:cs typeface="Times New Roman" panose="02020603050405020304" pitchFamily="18" charset="0"/>
              </a:rPr>
              <a:t>En az 40 cm veya</a:t>
            </a:r>
          </a:p>
          <a:p>
            <a:pPr marL="1028700" lvl="1" algn="just">
              <a:buFont typeface="Wingdings" panose="05000000000000000000" pitchFamily="2" charset="2"/>
              <a:buChar char="v"/>
              <a:defRPr/>
            </a:pPr>
            <a:r>
              <a:rPr lang="tr-TR" altLang="tr-TR" sz="2400" dirty="0" smtClean="0">
                <a:latin typeface="Times New Roman" panose="02020603050405020304" pitchFamily="18" charset="0"/>
                <a:cs typeface="Times New Roman" panose="02020603050405020304" pitchFamily="18" charset="0"/>
              </a:rPr>
              <a:t>Isıya karşı bir koruma mevcut ise en az 20 cm mesafe olması gerekmektedir. </a:t>
            </a:r>
          </a:p>
          <a:p>
            <a:pPr marL="285750" lvl="0" indent="-285750" algn="just">
              <a:buFont typeface="Wingdings" panose="05000000000000000000" pitchFamily="2" charset="2"/>
              <a:buChar char="ü"/>
              <a:defRPr/>
            </a:pPr>
            <a:r>
              <a:rPr lang="tr-TR" altLang="tr-TR" sz="2400" dirty="0">
                <a:solidFill>
                  <a:prstClr val="black"/>
                </a:solidFill>
                <a:latin typeface="Times New Roman" panose="02020603050405020304" pitchFamily="18" charset="0"/>
                <a:cs typeface="Times New Roman" panose="02020603050405020304" pitchFamily="18" charset="0"/>
              </a:rPr>
              <a:t>Katı yakıtlı yakıcı cihazlar bağlandığında zeminde bulunan yanıcı malzemelerin korunması için yanmaz malzeme ile kaplanmalıdır. Kaplamanın ön kısmı en az 50cm ve yanlardan en az 30 cm genişliğinde olmalıdır.</a:t>
            </a:r>
          </a:p>
          <a:p>
            <a:pPr>
              <a:defRPr/>
            </a:pPr>
            <a:endParaRPr lang="tr-TR" altLang="tr-TR" sz="2400" dirty="0" smtClean="0">
              <a:latin typeface="Times New Roman" panose="02020603050405020304" pitchFamily="18" charset="0"/>
              <a:cs typeface="Times New Roman" panose="02020603050405020304"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Dikdörtgen 1"/>
          <p:cNvSpPr>
            <a:spLocks noChangeArrowheads="1"/>
          </p:cNvSpPr>
          <p:nvPr/>
        </p:nvSpPr>
        <p:spPr bwMode="auto">
          <a:xfrm>
            <a:off x="0" y="0"/>
            <a:ext cx="91440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lvl="0"/>
            <a:r>
              <a:rPr lang="tr-TR" altLang="tr-TR" sz="4000" dirty="0" smtClean="0">
                <a:solidFill>
                  <a:srgbClr val="FF0000"/>
                </a:solidFill>
                <a:latin typeface="Times New Roman" panose="02020603050405020304" pitchFamily="18" charset="0"/>
                <a:cs typeface="Times New Roman" panose="02020603050405020304" pitchFamily="18" charset="0"/>
              </a:rPr>
              <a:t>Atık </a:t>
            </a:r>
            <a:r>
              <a:rPr lang="tr-TR" altLang="tr-TR" sz="4000" dirty="0">
                <a:solidFill>
                  <a:srgbClr val="FF0000"/>
                </a:solidFill>
                <a:latin typeface="Times New Roman" panose="02020603050405020304" pitchFamily="18" charset="0"/>
                <a:cs typeface="Times New Roman" panose="02020603050405020304" pitchFamily="18" charset="0"/>
              </a:rPr>
              <a:t>Gaz Tesisatları İçin Geçerli </a:t>
            </a:r>
            <a:r>
              <a:rPr lang="tr-TR" altLang="tr-TR" sz="4000" dirty="0" smtClean="0">
                <a:solidFill>
                  <a:srgbClr val="FF0000"/>
                </a:solidFill>
                <a:latin typeface="Times New Roman" panose="02020603050405020304" pitchFamily="18" charset="0"/>
                <a:cs typeface="Times New Roman" panose="02020603050405020304" pitchFamily="18" charset="0"/>
              </a:rPr>
              <a:t>Olan-1</a:t>
            </a:r>
            <a:endParaRPr lang="tr-TR" altLang="tr-TR" sz="4000" dirty="0">
              <a:solidFill>
                <a:srgbClr val="FF000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defRPr/>
            </a:pPr>
            <a:r>
              <a:rPr lang="tr-TR" altLang="tr-TR" sz="2400" dirty="0" smtClean="0">
                <a:latin typeface="Times New Roman" panose="02020603050405020304" pitchFamily="18" charset="0"/>
                <a:cs typeface="Times New Roman" panose="02020603050405020304" pitchFamily="18" charset="0"/>
              </a:rPr>
              <a:t>Katlar arasından geçen atık gaz tesisatları bina içinde kendi şaftlarından geçmeliler</a:t>
            </a:r>
          </a:p>
          <a:p>
            <a:pPr marL="342900" indent="-342900" algn="just">
              <a:buFont typeface="Wingdings" panose="05000000000000000000" pitchFamily="2" charset="2"/>
              <a:buChar char="ü"/>
              <a:defRPr/>
            </a:pPr>
            <a:r>
              <a:rPr lang="tr-TR" altLang="tr-TR" sz="2400" dirty="0" smtClean="0">
                <a:latin typeface="Times New Roman" panose="02020603050405020304" pitchFamily="18" charset="0"/>
                <a:cs typeface="Times New Roman" panose="02020603050405020304" pitchFamily="18" charset="0"/>
              </a:rPr>
              <a:t>Atık gaz için kullanılan şaftlar baca dışında başka amaçlar için kullanılmamalıdır.</a:t>
            </a:r>
          </a:p>
          <a:p>
            <a:pPr marL="342900" indent="-342900" algn="just">
              <a:buFont typeface="Wingdings" panose="05000000000000000000" pitchFamily="2" charset="2"/>
              <a:buChar char="ü"/>
              <a:defRPr/>
            </a:pPr>
            <a:r>
              <a:rPr lang="tr-TR" altLang="tr-TR" sz="2400" dirty="0" smtClean="0">
                <a:latin typeface="Times New Roman" panose="02020603050405020304" pitchFamily="18" charset="0"/>
                <a:cs typeface="Times New Roman" panose="02020603050405020304" pitchFamily="18" charset="0"/>
              </a:rPr>
              <a:t>Birden fazla bacanın tek bir şafttan geçebilmesi için gerekli olan şartlar,</a:t>
            </a:r>
          </a:p>
          <a:p>
            <a:pPr marL="1085850" lvl="1" indent="-342900" algn="just">
              <a:buFont typeface="Wingdings" panose="05000000000000000000" pitchFamily="2" charset="2"/>
              <a:buChar char="v"/>
              <a:defRPr/>
            </a:pPr>
            <a:r>
              <a:rPr lang="tr-TR" altLang="tr-TR" sz="2400" dirty="0" smtClean="0">
                <a:latin typeface="Times New Roman" panose="02020603050405020304" pitchFamily="18" charset="0"/>
                <a:cs typeface="Times New Roman" panose="02020603050405020304" pitchFamily="18" charset="0"/>
              </a:rPr>
              <a:t>Atık gaz tesisatın yanmaz yapı malzemesinden olması veya</a:t>
            </a:r>
          </a:p>
          <a:p>
            <a:pPr marL="1085850" lvl="1" indent="-342900" algn="just">
              <a:buFont typeface="Wingdings" panose="05000000000000000000" pitchFamily="2" charset="2"/>
              <a:buChar char="v"/>
              <a:defRPr/>
            </a:pPr>
            <a:r>
              <a:rPr lang="tr-TR" altLang="tr-TR" sz="2400" dirty="0" smtClean="0">
                <a:latin typeface="Times New Roman" panose="02020603050405020304" pitchFamily="18" charset="0"/>
                <a:cs typeface="Times New Roman" panose="02020603050405020304" pitchFamily="18" charset="0"/>
              </a:rPr>
              <a:t>Yakıcı cihazlar aynı katta kurulmuş olmalı veya</a:t>
            </a:r>
          </a:p>
          <a:p>
            <a:pPr marL="1085850" lvl="1" indent="-342900" algn="just">
              <a:buFont typeface="Wingdings" panose="05000000000000000000" pitchFamily="2" charset="2"/>
              <a:buChar char="v"/>
              <a:defRPr/>
            </a:pPr>
            <a:r>
              <a:rPr lang="tr-TR" altLang="tr-TR" sz="2400" dirty="0" smtClean="0">
                <a:latin typeface="Times New Roman" panose="02020603050405020304" pitchFamily="18" charset="0"/>
                <a:cs typeface="Times New Roman" panose="02020603050405020304" pitchFamily="18" charset="0"/>
              </a:rPr>
              <a:t>Katlar arasında kullanılacak otomatik klapeler veya alternatif yöntemler sayesinde yangının sıçraması (katlar arasında yayılması) önlenmelidir veya</a:t>
            </a:r>
          </a:p>
          <a:p>
            <a:pPr marL="1085850" lvl="1" indent="-342900" algn="just">
              <a:buFont typeface="Wingdings" panose="05000000000000000000" pitchFamily="2" charset="2"/>
              <a:buChar char="v"/>
              <a:defRPr/>
            </a:pPr>
            <a:r>
              <a:rPr lang="tr-TR" altLang="tr-TR" sz="2400" dirty="0" smtClean="0">
                <a:latin typeface="Times New Roman" panose="02020603050405020304" pitchFamily="18" charset="0"/>
                <a:cs typeface="Times New Roman" panose="02020603050405020304" pitchFamily="18" charset="0"/>
              </a:rPr>
              <a:t>Atık gaz tesisatı için gerekli yapı ruhsatı bulundurmalı. </a:t>
            </a:r>
          </a:p>
          <a:p>
            <a:pPr algn="just">
              <a:defRPr/>
            </a:pPr>
            <a:r>
              <a:rPr lang="tr-TR" altLang="tr-TR" sz="2400" dirty="0" smtClean="0">
                <a:latin typeface="Times New Roman" panose="02020603050405020304" pitchFamily="18" charset="0"/>
                <a:cs typeface="Times New Roman" panose="02020603050405020304" pitchFamily="18" charset="0"/>
              </a:rPr>
              <a:t>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ikdörtgen 1"/>
          <p:cNvSpPr>
            <a:spLocks noChangeArrowheads="1"/>
          </p:cNvSpPr>
          <p:nvPr/>
        </p:nvSpPr>
        <p:spPr bwMode="auto">
          <a:xfrm>
            <a:off x="0" y="0"/>
            <a:ext cx="91440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lvl="0"/>
            <a:r>
              <a:rPr lang="tr-TR" altLang="tr-TR" sz="4600" dirty="0">
                <a:solidFill>
                  <a:srgbClr val="FF0000"/>
                </a:solidFill>
                <a:latin typeface="Times New Roman" panose="02020603050405020304" pitchFamily="18" charset="0"/>
                <a:cs typeface="Times New Roman" panose="02020603050405020304" pitchFamily="18" charset="0"/>
              </a:rPr>
              <a:t>Bağlantı Parçaları İçin Geçerli </a:t>
            </a:r>
            <a:r>
              <a:rPr lang="tr-TR" altLang="tr-TR" sz="4600" dirty="0" smtClean="0">
                <a:solidFill>
                  <a:srgbClr val="FF0000"/>
                </a:solidFill>
                <a:latin typeface="Times New Roman" panose="02020603050405020304" pitchFamily="18" charset="0"/>
                <a:cs typeface="Times New Roman" panose="02020603050405020304" pitchFamily="18" charset="0"/>
              </a:rPr>
              <a:t>Olan-1</a:t>
            </a:r>
            <a:endParaRPr lang="tr-TR" altLang="tr-TR" sz="4600" dirty="0">
              <a:solidFill>
                <a:srgbClr val="FF000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defRPr/>
            </a:pPr>
            <a:r>
              <a:rPr lang="tr-TR" altLang="tr-TR" sz="2800" dirty="0" smtClean="0">
                <a:latin typeface="Times New Roman" panose="02020603050405020304" pitchFamily="18" charset="0"/>
                <a:cs typeface="Times New Roman" panose="02020603050405020304" pitchFamily="18" charset="0"/>
              </a:rPr>
              <a:t>Katı yakıt yakan yakıcı cihazların bağlantı parçaları kurum yangınına karşı dirençli olması gerekmektedir.</a:t>
            </a:r>
          </a:p>
          <a:p>
            <a:pPr marL="285750" indent="-285750" algn="just">
              <a:buFont typeface="Wingdings" panose="05000000000000000000" pitchFamily="2" charset="2"/>
              <a:buChar char="ü"/>
              <a:defRPr/>
            </a:pPr>
            <a:r>
              <a:rPr lang="tr-TR" altLang="tr-TR" sz="2800" dirty="0" smtClean="0">
                <a:latin typeface="Times New Roman" panose="02020603050405020304" pitchFamily="18" charset="0"/>
                <a:cs typeface="Times New Roman" panose="02020603050405020304" pitchFamily="18" charset="0"/>
              </a:rPr>
              <a:t>Bağlantı parçaları tavan, duvar veya ulaşılması zor olan yerlere konulmamalıdır veya diğer katlara aktarılmamalıdır. (Yakıcı cihazlara uygulanan yalıtımlar ve diğer kaplamalar için geçerli değildir.</a:t>
            </a:r>
          </a:p>
          <a:p>
            <a:pPr marL="285750" indent="-285750" algn="just">
              <a:buFont typeface="Wingdings" panose="05000000000000000000" pitchFamily="2" charset="2"/>
              <a:buChar char="ü"/>
              <a:defRPr/>
            </a:pPr>
            <a:r>
              <a:rPr lang="tr-TR" altLang="tr-TR" sz="2800" dirty="0">
                <a:latin typeface="Times New Roman" panose="02020603050405020304" pitchFamily="18" charset="0"/>
                <a:cs typeface="Times New Roman" panose="02020603050405020304" pitchFamily="18" charset="0"/>
              </a:rPr>
              <a:t>Nemli çalışan bağlantı parçalarında </a:t>
            </a:r>
            <a:r>
              <a:rPr lang="tr-TR" altLang="tr-TR" sz="2800" dirty="0" err="1">
                <a:latin typeface="Times New Roman" panose="02020603050405020304" pitchFamily="18" charset="0"/>
                <a:cs typeface="Times New Roman" panose="02020603050405020304" pitchFamily="18" charset="0"/>
              </a:rPr>
              <a:t>yoğuşma</a:t>
            </a:r>
            <a:r>
              <a:rPr lang="tr-TR" altLang="tr-TR" sz="2800" dirty="0">
                <a:latin typeface="Times New Roman" panose="02020603050405020304" pitchFamily="18" charset="0"/>
                <a:cs typeface="Times New Roman" panose="02020603050405020304" pitchFamily="18" charset="0"/>
              </a:rPr>
              <a:t> kabına doğru en az 3</a:t>
            </a:r>
            <a:r>
              <a:rPr lang="tr-TR" altLang="tr-TR" sz="2800" baseline="30000" dirty="0">
                <a:latin typeface="Times New Roman" panose="02020603050405020304" pitchFamily="18" charset="0"/>
                <a:cs typeface="Times New Roman" panose="02020603050405020304" pitchFamily="18" charset="0"/>
              </a:rPr>
              <a:t>o</a:t>
            </a:r>
            <a:endParaRPr lang="tr-TR" altLang="tr-TR" sz="2800" dirty="0">
              <a:latin typeface="Times New Roman" panose="02020603050405020304" pitchFamily="18" charset="0"/>
              <a:cs typeface="Times New Roman" panose="02020603050405020304" pitchFamily="18" charset="0"/>
            </a:endParaRPr>
          </a:p>
          <a:p>
            <a:pPr algn="just">
              <a:defRPr/>
            </a:pPr>
            <a:r>
              <a:rPr lang="tr-TR" altLang="tr-TR" sz="2800" dirty="0">
                <a:latin typeface="Times New Roman" panose="02020603050405020304" pitchFamily="18" charset="0"/>
                <a:cs typeface="Times New Roman" panose="02020603050405020304" pitchFamily="18" charset="0"/>
              </a:rPr>
              <a:t> eğim ile uygulanmalıdır.</a:t>
            </a:r>
          </a:p>
          <a:p>
            <a:pPr algn="just">
              <a:defRPr/>
            </a:pPr>
            <a:endParaRPr lang="tr-TR" altLang="tr-TR" sz="2400" dirty="0" smtClean="0">
              <a:latin typeface="Times New Roman" panose="02020603050405020304" pitchFamily="18" charset="0"/>
              <a:cs typeface="Times New Roman" panose="02020603050405020304"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Dikdörtgen 1"/>
          <p:cNvSpPr>
            <a:spLocks noChangeArrowheads="1"/>
          </p:cNvSpPr>
          <p:nvPr/>
        </p:nvSpPr>
        <p:spPr bwMode="auto">
          <a:xfrm>
            <a:off x="0" y="0"/>
            <a:ext cx="9144000"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lvl="0"/>
            <a:r>
              <a:rPr lang="tr-TR" altLang="tr-TR" sz="4600" dirty="0">
                <a:solidFill>
                  <a:srgbClr val="FF0000"/>
                </a:solidFill>
                <a:latin typeface="Times New Roman" panose="02020603050405020304" pitchFamily="18" charset="0"/>
                <a:cs typeface="Times New Roman" panose="02020603050405020304" pitchFamily="18" charset="0"/>
              </a:rPr>
              <a:t>Bağlantı Parçaları İçin Geçerli </a:t>
            </a:r>
            <a:r>
              <a:rPr lang="tr-TR" altLang="tr-TR" sz="4600" dirty="0" smtClean="0">
                <a:solidFill>
                  <a:srgbClr val="FF0000"/>
                </a:solidFill>
                <a:latin typeface="Times New Roman" panose="02020603050405020304" pitchFamily="18" charset="0"/>
                <a:cs typeface="Times New Roman" panose="02020603050405020304" pitchFamily="18" charset="0"/>
              </a:rPr>
              <a:t>Olan-2</a:t>
            </a:r>
          </a:p>
          <a:p>
            <a:pPr marL="342900" indent="-342900" algn="just">
              <a:buFont typeface="Wingdings" panose="05000000000000000000" pitchFamily="2" charset="2"/>
              <a:buChar char="ü"/>
              <a:defRPr/>
            </a:pPr>
            <a:r>
              <a:rPr lang="tr-TR" altLang="tr-TR" sz="2400" dirty="0" smtClean="0">
                <a:latin typeface="Times New Roman" panose="02020603050405020304" pitchFamily="18" charset="0"/>
                <a:cs typeface="Times New Roman" panose="02020603050405020304" pitchFamily="18" charset="0"/>
              </a:rPr>
              <a:t>Bacalar için geçerli mesafe şartları, bağlantı parçaları için de aynen geçerlidir. </a:t>
            </a:r>
          </a:p>
          <a:p>
            <a:pPr marL="342900" indent="-342900" algn="just">
              <a:buFont typeface="Wingdings" panose="05000000000000000000" pitchFamily="2" charset="2"/>
              <a:buChar char="ü"/>
              <a:defRPr/>
            </a:pPr>
            <a:r>
              <a:rPr lang="tr-TR" altLang="tr-TR" sz="2400" dirty="0" smtClean="0">
                <a:latin typeface="Times New Roman" panose="02020603050405020304" pitchFamily="18" charset="0"/>
                <a:cs typeface="Times New Roman" panose="02020603050405020304" pitchFamily="18" charset="0"/>
              </a:rPr>
              <a:t>Yanıcı malzemeden geçen bağlantı parçaları,</a:t>
            </a:r>
          </a:p>
          <a:p>
            <a:pPr marL="1085850" lvl="1" indent="-342900" algn="just">
              <a:buFont typeface="Wingdings" panose="05000000000000000000" pitchFamily="2" charset="2"/>
              <a:buChar char="v"/>
              <a:defRPr/>
            </a:pPr>
            <a:r>
              <a:rPr lang="tr-TR" altLang="tr-TR" sz="2400" dirty="0" smtClean="0">
                <a:latin typeface="Times New Roman" panose="02020603050405020304" pitchFamily="18" charset="0"/>
                <a:cs typeface="Times New Roman" panose="02020603050405020304" pitchFamily="18" charset="0"/>
              </a:rPr>
              <a:t>Gaz ve sıvı yakıtlı yakıcı cihazlardaki anma ısıl gücündeki </a:t>
            </a:r>
            <a:r>
              <a:rPr lang="tr-TR" altLang="tr-TR" sz="2400" dirty="0" err="1" smtClean="0">
                <a:latin typeface="Times New Roman" panose="02020603050405020304" pitchFamily="18" charset="0"/>
                <a:cs typeface="Times New Roman" panose="02020603050405020304" pitchFamily="18" charset="0"/>
              </a:rPr>
              <a:t>max</a:t>
            </a:r>
            <a:r>
              <a:rPr lang="tr-TR" altLang="tr-TR" sz="2400" dirty="0" smtClean="0">
                <a:latin typeface="Times New Roman" panose="02020603050405020304" pitchFamily="18" charset="0"/>
                <a:cs typeface="Times New Roman" panose="02020603050405020304" pitchFamily="18" charset="0"/>
              </a:rPr>
              <a:t>. atık gaz sıcaklığı 160 </a:t>
            </a:r>
            <a:r>
              <a:rPr lang="tr-TR" altLang="tr-TR" sz="2400" baseline="30000" dirty="0" err="1" smtClean="0">
                <a:latin typeface="Times New Roman" panose="02020603050405020304" pitchFamily="18" charset="0"/>
                <a:cs typeface="Times New Roman" panose="02020603050405020304" pitchFamily="18" charset="0"/>
              </a:rPr>
              <a:t>o</a:t>
            </a:r>
            <a:r>
              <a:rPr lang="tr-TR" altLang="tr-TR" sz="2400" dirty="0" err="1" smtClean="0">
                <a:latin typeface="Times New Roman" panose="02020603050405020304" pitchFamily="18" charset="0"/>
                <a:cs typeface="Times New Roman" panose="02020603050405020304" pitchFamily="18" charset="0"/>
              </a:rPr>
              <a:t>C’de</a:t>
            </a:r>
            <a:r>
              <a:rPr lang="tr-TR" altLang="tr-TR" sz="2400" dirty="0" smtClean="0">
                <a:latin typeface="Times New Roman" panose="02020603050405020304" pitchFamily="18" charset="0"/>
                <a:cs typeface="Times New Roman" panose="02020603050405020304" pitchFamily="18" charset="0"/>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3 Başlık"/>
          <p:cNvSpPr>
            <a:spLocks noGrp="1"/>
          </p:cNvSpPr>
          <p:nvPr>
            <p:ph type="title"/>
          </p:nvPr>
        </p:nvSpPr>
        <p:spPr>
          <a:xfrm>
            <a:off x="0" y="0"/>
            <a:ext cx="9143999" cy="993774"/>
          </a:xfrm>
        </p:spPr>
        <p:txBody>
          <a:bodyPr/>
          <a:lstStyle/>
          <a:p>
            <a:pPr eaLnBrk="1" hangingPunct="1"/>
            <a:r>
              <a:rPr lang="tr-TR" altLang="tr-TR" sz="3600" b="1" dirty="0" smtClean="0">
                <a:solidFill>
                  <a:srgbClr val="FF0000"/>
                </a:solidFill>
                <a:latin typeface="Times New Roman" panose="02020603050405020304" pitchFamily="18" charset="0"/>
                <a:cs typeface="Times New Roman" panose="02020603050405020304" pitchFamily="18" charset="0"/>
              </a:rPr>
              <a:t>Yakıtın </a:t>
            </a:r>
            <a:r>
              <a:rPr lang="es-ES" altLang="tr-TR" sz="3600" b="1" dirty="0" smtClean="0">
                <a:solidFill>
                  <a:srgbClr val="FF0000"/>
                </a:solidFill>
                <a:latin typeface="Times New Roman" panose="02020603050405020304" pitchFamily="18" charset="0"/>
                <a:cs typeface="Times New Roman" panose="02020603050405020304" pitchFamily="18" charset="0"/>
              </a:rPr>
              <a:t>Yanmaya </a:t>
            </a:r>
            <a:r>
              <a:rPr lang="tr-TR" altLang="tr-TR" sz="3600" b="1" dirty="0" smtClean="0">
                <a:solidFill>
                  <a:srgbClr val="FF0000"/>
                </a:solidFill>
                <a:latin typeface="Times New Roman" panose="02020603050405020304" pitchFamily="18" charset="0"/>
                <a:cs typeface="Times New Roman" panose="02020603050405020304" pitchFamily="18" charset="0"/>
              </a:rPr>
              <a:t>ve CO Oluşumuna </a:t>
            </a:r>
            <a:r>
              <a:rPr lang="es-ES" altLang="tr-TR" sz="3600" b="1" dirty="0" smtClean="0">
                <a:solidFill>
                  <a:srgbClr val="FF0000"/>
                </a:solidFill>
                <a:latin typeface="Times New Roman" panose="02020603050405020304" pitchFamily="18" charset="0"/>
                <a:cs typeface="Times New Roman" panose="02020603050405020304" pitchFamily="18" charset="0"/>
              </a:rPr>
              <a:t>Etkisi</a:t>
            </a:r>
          </a:p>
        </p:txBody>
      </p:sp>
      <p:sp>
        <p:nvSpPr>
          <p:cNvPr id="22531" name="Dikdörtgen 1"/>
          <p:cNvSpPr>
            <a:spLocks noChangeArrowheads="1"/>
          </p:cNvSpPr>
          <p:nvPr/>
        </p:nvSpPr>
        <p:spPr bwMode="auto">
          <a:xfrm>
            <a:off x="-1" y="813470"/>
            <a:ext cx="9144000" cy="4078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ts val="600"/>
              </a:spcBef>
              <a:buFontTx/>
              <a:buNone/>
            </a:pPr>
            <a:r>
              <a:rPr lang="tr-TR" altLang="tr-TR" b="1" dirty="0" smtClean="0">
                <a:latin typeface="Times New Roman" panose="02020603050405020304" pitchFamily="18" charset="0"/>
                <a:cs typeface="Times New Roman" panose="02020603050405020304" pitchFamily="18" charset="0"/>
              </a:rPr>
              <a:t>Yakıt (kömür veya sıvı) satın </a:t>
            </a:r>
            <a:r>
              <a:rPr lang="tr-TR" altLang="tr-TR" b="1" dirty="0">
                <a:latin typeface="Times New Roman" panose="02020603050405020304" pitchFamily="18" charset="0"/>
                <a:cs typeface="Times New Roman" panose="02020603050405020304" pitchFamily="18" charset="0"/>
              </a:rPr>
              <a:t>alırken </a:t>
            </a:r>
            <a:r>
              <a:rPr lang="tr-TR" altLang="tr-TR" b="1" dirty="0" smtClean="0">
                <a:latin typeface="Times New Roman" panose="02020603050405020304" pitchFamily="18" charset="0"/>
                <a:cs typeface="Times New Roman" panose="02020603050405020304" pitchFamily="18" charset="0"/>
              </a:rPr>
              <a:t>yakıtın;</a:t>
            </a:r>
            <a:endParaRPr lang="tr-TR" altLang="tr-TR" b="1" dirty="0">
              <a:latin typeface="Times New Roman" panose="02020603050405020304" pitchFamily="18" charset="0"/>
              <a:cs typeface="Times New Roman" panose="02020603050405020304" pitchFamily="18" charset="0"/>
            </a:endParaRPr>
          </a:p>
          <a:p>
            <a:pPr algn="just" eaLnBrk="1" hangingPunct="1">
              <a:lnSpc>
                <a:spcPct val="100000"/>
              </a:lnSpc>
              <a:spcBef>
                <a:spcPts val="600"/>
              </a:spcBef>
              <a:buFont typeface="Wingdings" panose="05000000000000000000" pitchFamily="2" charset="2"/>
              <a:buChar char="ü"/>
            </a:pPr>
            <a:r>
              <a:rPr lang="tr-TR" altLang="tr-TR" dirty="0" smtClean="0">
                <a:latin typeface="Times New Roman" panose="02020603050405020304" pitchFamily="18" charset="0"/>
                <a:cs typeface="Times New Roman" panose="02020603050405020304" pitchFamily="18" charset="0"/>
              </a:rPr>
              <a:t>Kalorisine,</a:t>
            </a:r>
            <a:endParaRPr lang="tr-TR" altLang="tr-TR" dirty="0">
              <a:latin typeface="Times New Roman" panose="02020603050405020304" pitchFamily="18" charset="0"/>
              <a:cs typeface="Times New Roman" panose="02020603050405020304" pitchFamily="18" charset="0"/>
            </a:endParaRPr>
          </a:p>
          <a:p>
            <a:pPr algn="just" eaLnBrk="1" hangingPunct="1">
              <a:lnSpc>
                <a:spcPct val="100000"/>
              </a:lnSpc>
              <a:spcBef>
                <a:spcPts val="600"/>
              </a:spcBef>
              <a:buFont typeface="Wingdings" panose="05000000000000000000" pitchFamily="2" charset="2"/>
              <a:buChar char="ü"/>
            </a:pPr>
            <a:r>
              <a:rPr lang="tr-TR" altLang="tr-TR" dirty="0" smtClean="0">
                <a:latin typeface="Times New Roman" panose="02020603050405020304" pitchFamily="18" charset="0"/>
                <a:cs typeface="Times New Roman" panose="02020603050405020304" pitchFamily="18" charset="0"/>
              </a:rPr>
              <a:t>Külüne,</a:t>
            </a:r>
            <a:endParaRPr lang="tr-TR" altLang="tr-TR" dirty="0">
              <a:latin typeface="Times New Roman" panose="02020603050405020304" pitchFamily="18" charset="0"/>
              <a:cs typeface="Times New Roman" panose="02020603050405020304" pitchFamily="18" charset="0"/>
            </a:endParaRPr>
          </a:p>
          <a:p>
            <a:pPr algn="just" eaLnBrk="1" hangingPunct="1">
              <a:lnSpc>
                <a:spcPct val="100000"/>
              </a:lnSpc>
              <a:spcBef>
                <a:spcPts val="600"/>
              </a:spcBef>
              <a:buFont typeface="Wingdings" panose="05000000000000000000" pitchFamily="2" charset="2"/>
              <a:buChar char="ü"/>
            </a:pPr>
            <a:r>
              <a:rPr lang="tr-TR" altLang="tr-TR" dirty="0" smtClean="0">
                <a:latin typeface="Times New Roman" panose="02020603050405020304" pitchFamily="18" charset="0"/>
                <a:cs typeface="Times New Roman" panose="02020603050405020304" pitchFamily="18" charset="0"/>
              </a:rPr>
              <a:t>Kükürdüne,</a:t>
            </a:r>
            <a:endParaRPr lang="tr-TR" altLang="tr-TR" dirty="0">
              <a:latin typeface="Times New Roman" panose="02020603050405020304" pitchFamily="18" charset="0"/>
              <a:cs typeface="Times New Roman" panose="02020603050405020304" pitchFamily="18" charset="0"/>
            </a:endParaRPr>
          </a:p>
          <a:p>
            <a:pPr algn="just" eaLnBrk="1" hangingPunct="1">
              <a:lnSpc>
                <a:spcPct val="100000"/>
              </a:lnSpc>
              <a:spcBef>
                <a:spcPts val="600"/>
              </a:spcBef>
              <a:buFont typeface="Wingdings" panose="05000000000000000000" pitchFamily="2" charset="2"/>
              <a:buChar char="ü"/>
            </a:pPr>
            <a:r>
              <a:rPr lang="tr-TR" altLang="tr-TR" dirty="0">
                <a:latin typeface="Times New Roman" panose="02020603050405020304" pitchFamily="18" charset="0"/>
                <a:cs typeface="Times New Roman" panose="02020603050405020304" pitchFamily="18" charset="0"/>
              </a:rPr>
              <a:t>Şişme </a:t>
            </a:r>
            <a:r>
              <a:rPr lang="tr-TR" altLang="tr-TR" dirty="0" smtClean="0">
                <a:latin typeface="Times New Roman" panose="02020603050405020304" pitchFamily="18" charset="0"/>
                <a:cs typeface="Times New Roman" panose="02020603050405020304" pitchFamily="18" charset="0"/>
              </a:rPr>
              <a:t>endeksine,</a:t>
            </a:r>
            <a:endParaRPr lang="tr-TR" altLang="tr-TR" dirty="0">
              <a:latin typeface="Times New Roman" panose="02020603050405020304" pitchFamily="18" charset="0"/>
              <a:cs typeface="Times New Roman" panose="02020603050405020304" pitchFamily="18" charset="0"/>
            </a:endParaRPr>
          </a:p>
          <a:p>
            <a:pPr algn="just" eaLnBrk="1" hangingPunct="1">
              <a:lnSpc>
                <a:spcPct val="100000"/>
              </a:lnSpc>
              <a:spcBef>
                <a:spcPts val="600"/>
              </a:spcBef>
              <a:buFont typeface="Wingdings" panose="05000000000000000000" pitchFamily="2" charset="2"/>
              <a:buChar char="ü"/>
            </a:pPr>
            <a:r>
              <a:rPr lang="tr-TR" altLang="tr-TR" dirty="0">
                <a:latin typeface="Times New Roman" panose="02020603050405020304" pitchFamily="18" charset="0"/>
                <a:cs typeface="Times New Roman" panose="02020603050405020304" pitchFamily="18" charset="0"/>
              </a:rPr>
              <a:t>Nem </a:t>
            </a:r>
            <a:r>
              <a:rPr lang="tr-TR" altLang="tr-TR" dirty="0" smtClean="0">
                <a:latin typeface="Times New Roman" panose="02020603050405020304" pitchFamily="18" charset="0"/>
                <a:cs typeface="Times New Roman" panose="02020603050405020304" pitchFamily="18" charset="0"/>
              </a:rPr>
              <a:t>miktarına,</a:t>
            </a:r>
            <a:endParaRPr lang="tr-TR" altLang="tr-TR" dirty="0">
              <a:latin typeface="Times New Roman" panose="02020603050405020304" pitchFamily="18" charset="0"/>
              <a:cs typeface="Times New Roman" panose="02020603050405020304" pitchFamily="18" charset="0"/>
            </a:endParaRPr>
          </a:p>
          <a:p>
            <a:pPr algn="just" eaLnBrk="1" hangingPunct="1">
              <a:lnSpc>
                <a:spcPct val="100000"/>
              </a:lnSpc>
              <a:spcBef>
                <a:spcPts val="600"/>
              </a:spcBef>
              <a:buFont typeface="Wingdings" panose="05000000000000000000" pitchFamily="2" charset="2"/>
              <a:buChar char="ü"/>
            </a:pPr>
            <a:r>
              <a:rPr lang="tr-TR" altLang="tr-TR" dirty="0" smtClean="0">
                <a:latin typeface="Times New Roman" panose="02020603050405020304" pitchFamily="18" charset="0"/>
                <a:cs typeface="Times New Roman" panose="02020603050405020304" pitchFamily="18" charset="0"/>
              </a:rPr>
              <a:t>Ağırlığına, </a:t>
            </a:r>
            <a:endParaRPr lang="tr-TR" altLang="tr-TR" dirty="0">
              <a:latin typeface="Times New Roman" panose="02020603050405020304" pitchFamily="18" charset="0"/>
              <a:cs typeface="Times New Roman" panose="02020603050405020304" pitchFamily="18" charset="0"/>
            </a:endParaRPr>
          </a:p>
          <a:p>
            <a:pPr algn="just" eaLnBrk="1" hangingPunct="1">
              <a:lnSpc>
                <a:spcPct val="100000"/>
              </a:lnSpc>
              <a:spcBef>
                <a:spcPts val="600"/>
              </a:spcBef>
              <a:buFontTx/>
              <a:buNone/>
            </a:pPr>
            <a:r>
              <a:rPr lang="tr-TR" altLang="tr-TR" dirty="0">
                <a:latin typeface="Times New Roman" panose="02020603050405020304" pitchFamily="18" charset="0"/>
                <a:cs typeface="Times New Roman" panose="02020603050405020304" pitchFamily="18" charset="0"/>
              </a:rPr>
              <a:t>mutlaka </a:t>
            </a:r>
            <a:r>
              <a:rPr lang="tr-TR" altLang="tr-TR" dirty="0" smtClean="0">
                <a:latin typeface="Times New Roman" panose="02020603050405020304" pitchFamily="18" charset="0"/>
                <a:cs typeface="Times New Roman" panose="02020603050405020304" pitchFamily="18" charset="0"/>
              </a:rPr>
              <a:t>dikkat edin.</a:t>
            </a:r>
            <a:endParaRPr lang="tr-TR" altLang="tr-T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Dikdörtgen 1"/>
          <p:cNvSpPr>
            <a:spLocks noChangeArrowheads="1"/>
          </p:cNvSpPr>
          <p:nvPr/>
        </p:nvSpPr>
        <p:spPr bwMode="auto">
          <a:xfrm>
            <a:off x="0" y="0"/>
            <a:ext cx="91440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lvl="0"/>
            <a:r>
              <a:rPr lang="tr-TR" altLang="tr-TR" sz="4400" dirty="0">
                <a:solidFill>
                  <a:srgbClr val="FF0000"/>
                </a:solidFill>
                <a:latin typeface="Times New Roman" panose="02020603050405020304" pitchFamily="18" charset="0"/>
                <a:cs typeface="Times New Roman" panose="02020603050405020304" pitchFamily="18" charset="0"/>
              </a:rPr>
              <a:t>Ortak Atık Gaz Tesisatına </a:t>
            </a:r>
            <a:r>
              <a:rPr lang="tr-TR" altLang="tr-TR" sz="4400" dirty="0" smtClean="0">
                <a:solidFill>
                  <a:srgbClr val="FF0000"/>
                </a:solidFill>
                <a:latin typeface="Times New Roman" panose="02020603050405020304" pitchFamily="18" charset="0"/>
                <a:cs typeface="Times New Roman" panose="02020603050405020304" pitchFamily="18" charset="0"/>
              </a:rPr>
              <a:t>Bağlanmayacak </a:t>
            </a:r>
            <a:r>
              <a:rPr lang="tr-TR" altLang="tr-TR" sz="4400" dirty="0">
                <a:solidFill>
                  <a:srgbClr val="FF0000"/>
                </a:solidFill>
                <a:latin typeface="Times New Roman" panose="02020603050405020304" pitchFamily="18" charset="0"/>
                <a:cs typeface="Times New Roman" panose="02020603050405020304" pitchFamily="18" charset="0"/>
              </a:rPr>
              <a:t>Olan Yakıcı </a:t>
            </a:r>
            <a:r>
              <a:rPr lang="tr-TR" altLang="tr-TR" sz="4400" dirty="0" smtClean="0">
                <a:solidFill>
                  <a:srgbClr val="FF0000"/>
                </a:solidFill>
                <a:latin typeface="Times New Roman" panose="02020603050405020304" pitchFamily="18" charset="0"/>
                <a:cs typeface="Times New Roman" panose="02020603050405020304" pitchFamily="18" charset="0"/>
              </a:rPr>
              <a:t>Cihazlar-1</a:t>
            </a:r>
            <a:endParaRPr lang="tr-TR" altLang="tr-TR" sz="2400"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defRPr/>
            </a:pPr>
            <a:r>
              <a:rPr lang="tr-TR" altLang="tr-TR" sz="2400" dirty="0" smtClean="0">
                <a:latin typeface="Times New Roman" panose="02020603050405020304" pitchFamily="18" charset="0"/>
                <a:cs typeface="Times New Roman" panose="02020603050405020304" pitchFamily="18" charset="0"/>
              </a:rPr>
              <a:t>İki Yakıcı cihaz arasındaki yükseklik farkı 6,5 metreden fazla ise,</a:t>
            </a:r>
          </a:p>
          <a:p>
            <a:pPr marL="285750" indent="-285750" algn="just">
              <a:buFont typeface="Wingdings" panose="05000000000000000000" pitchFamily="2" charset="2"/>
              <a:buChar char="ü"/>
              <a:defRPr/>
            </a:pPr>
            <a:r>
              <a:rPr lang="tr-TR" altLang="tr-TR" sz="2400" dirty="0" smtClean="0">
                <a:latin typeface="Times New Roman" panose="02020603050405020304" pitchFamily="18" charset="0"/>
                <a:cs typeface="Times New Roman" panose="02020603050405020304" pitchFamily="18" charset="0"/>
              </a:rPr>
              <a:t>Ortam havasına bağımlı yakıcı cihazlar ile ortam havasından bağımsız yakıcı cihazlar,</a:t>
            </a:r>
          </a:p>
          <a:p>
            <a:pPr marL="285750" indent="-285750" algn="just">
              <a:buFont typeface="Wingdings" panose="05000000000000000000" pitchFamily="2" charset="2"/>
              <a:buChar char="ü"/>
              <a:defRPr/>
            </a:pPr>
            <a:r>
              <a:rPr lang="tr-TR" altLang="tr-TR" sz="2400" dirty="0" smtClean="0">
                <a:latin typeface="Times New Roman" panose="02020603050405020304" pitchFamily="18" charset="0"/>
                <a:cs typeface="Times New Roman" panose="02020603050405020304" pitchFamily="18" charset="0"/>
              </a:rPr>
              <a:t>Aynı odada kurulu olmayan veya aynı tip cihaz olamayan</a:t>
            </a:r>
            <a:r>
              <a:rPr lang="tr-TR" altLang="tr-TR" sz="2400" dirty="0">
                <a:latin typeface="Times New Roman" panose="02020603050405020304" pitchFamily="18" charset="0"/>
                <a:cs typeface="Times New Roman" panose="02020603050405020304" pitchFamily="18" charset="0"/>
              </a:rPr>
              <a:t>, </a:t>
            </a:r>
            <a:r>
              <a:rPr lang="tr-TR" altLang="tr-TR" sz="2400" dirty="0" smtClean="0">
                <a:latin typeface="Times New Roman" panose="02020603050405020304" pitchFamily="18" charset="0"/>
                <a:cs typeface="Times New Roman" panose="02020603050405020304" pitchFamily="18" charset="0"/>
              </a:rPr>
              <a:t>fanlı cihazlar;</a:t>
            </a:r>
            <a:endParaRPr lang="tr-TR" altLang="tr-TR"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defRPr/>
            </a:pPr>
            <a:r>
              <a:rPr lang="tr-TR" altLang="tr-TR" sz="2400" dirty="0" smtClean="0">
                <a:latin typeface="Times New Roman" panose="02020603050405020304" pitchFamily="18" charset="0"/>
                <a:cs typeface="Times New Roman" panose="02020603050405020304" pitchFamily="18" charset="0"/>
              </a:rPr>
              <a:t>5. kattan sonra tüm cihazlar aynı odada değil ise,</a:t>
            </a:r>
          </a:p>
          <a:p>
            <a:pPr marL="342900" indent="-342900" algn="just">
              <a:buFont typeface="Wingdings" panose="05000000000000000000" pitchFamily="2" charset="2"/>
              <a:buChar char="ü"/>
              <a:defRPr/>
            </a:pPr>
            <a:r>
              <a:rPr lang="tr-TR" altLang="tr-TR" sz="2400" dirty="0" smtClean="0">
                <a:latin typeface="Times New Roman" panose="02020603050405020304" pitchFamily="18" charset="0"/>
                <a:cs typeface="Times New Roman" panose="02020603050405020304" pitchFamily="18" charset="0"/>
              </a:rPr>
              <a:t>Atık gaz sıcaklığı 400 </a:t>
            </a:r>
            <a:r>
              <a:rPr lang="tr-TR" altLang="tr-TR" sz="2400" baseline="30000" dirty="0" smtClean="0">
                <a:latin typeface="Times New Roman" panose="02020603050405020304" pitchFamily="18" charset="0"/>
                <a:cs typeface="Times New Roman" panose="02020603050405020304" pitchFamily="18" charset="0"/>
              </a:rPr>
              <a:t>0</a:t>
            </a:r>
            <a:r>
              <a:rPr lang="tr-TR" altLang="tr-TR" sz="2400" dirty="0" smtClean="0">
                <a:latin typeface="Times New Roman" panose="02020603050405020304" pitchFamily="18" charset="0"/>
                <a:cs typeface="Times New Roman" panose="02020603050405020304" pitchFamily="18" charset="0"/>
              </a:rPr>
              <a:t>C üstünde ise,</a:t>
            </a:r>
          </a:p>
          <a:p>
            <a:pPr marL="285750" indent="-285750" algn="just">
              <a:buFont typeface="Wingdings" panose="05000000000000000000" pitchFamily="2" charset="2"/>
              <a:buChar char="ü"/>
              <a:defRPr/>
            </a:pPr>
            <a:r>
              <a:rPr lang="tr-TR" altLang="tr-TR" sz="2400" dirty="0">
                <a:latin typeface="Times New Roman" panose="02020603050405020304" pitchFamily="18" charset="0"/>
                <a:cs typeface="Times New Roman" panose="02020603050405020304" pitchFamily="18" charset="0"/>
              </a:rPr>
              <a:t>TS EN 13229 göre olan açık şömineler</a:t>
            </a:r>
          </a:p>
          <a:p>
            <a:pPr marL="285750" indent="-285750" algn="just">
              <a:buFont typeface="Wingdings" panose="05000000000000000000" pitchFamily="2" charset="2"/>
              <a:buChar char="ü"/>
              <a:defRPr/>
            </a:pPr>
            <a:r>
              <a:rPr lang="tr-TR" altLang="tr-TR" sz="2400" dirty="0" smtClean="0">
                <a:latin typeface="Times New Roman" panose="02020603050405020304" pitchFamily="18" charset="0"/>
                <a:cs typeface="Times New Roman" panose="02020603050405020304" pitchFamily="18" charset="0"/>
              </a:rPr>
              <a:t>Sürekli </a:t>
            </a:r>
            <a:r>
              <a:rPr lang="tr-TR" altLang="tr-TR" sz="2400" dirty="0">
                <a:latin typeface="Times New Roman" panose="02020603050405020304" pitchFamily="18" charset="0"/>
                <a:cs typeface="Times New Roman" panose="02020603050405020304" pitchFamily="18" charset="0"/>
              </a:rPr>
              <a:t>olarak dış ortama bağlantısı olan yerlerde bulunan yakıcı cihazlar, örneğin havalandırma kanalı olan yerlerde, </a:t>
            </a:r>
          </a:p>
          <a:p>
            <a:pPr>
              <a:defRPr/>
            </a:pPr>
            <a:endParaRPr lang="tr-TR" altLang="tr-TR" sz="2400" dirty="0" smtClean="0">
              <a:latin typeface="Times New Roman" panose="02020603050405020304" pitchFamily="18" charset="0"/>
              <a:cs typeface="Times New Roman" panose="02020603050405020304"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0" y="0"/>
            <a:ext cx="9144000" cy="5878532"/>
          </a:xfrm>
          <a:prstGeom prst="rect">
            <a:avLst/>
          </a:prstGeom>
        </p:spPr>
        <p:txBody>
          <a:bodyPr>
            <a:spAutoFit/>
          </a:bodyPr>
          <a:lstStyle/>
          <a:p>
            <a:pPr algn="just">
              <a:defRPr/>
            </a:pPr>
            <a:r>
              <a:rPr lang="tr-TR" altLang="tr-TR" sz="4000" dirty="0">
                <a:solidFill>
                  <a:srgbClr val="FF0000"/>
                </a:solidFill>
                <a:latin typeface="Times New Roman" panose="02020603050405020304" pitchFamily="18" charset="0"/>
                <a:cs typeface="Times New Roman" panose="02020603050405020304" pitchFamily="18" charset="0"/>
              </a:rPr>
              <a:t>ATIK GAZ </a:t>
            </a:r>
            <a:r>
              <a:rPr lang="tr-TR" altLang="tr-TR" sz="4000" dirty="0" smtClean="0">
                <a:solidFill>
                  <a:srgbClr val="FF0000"/>
                </a:solidFill>
                <a:latin typeface="Times New Roman" panose="02020603050405020304" pitchFamily="18" charset="0"/>
                <a:cs typeface="Times New Roman" panose="02020603050405020304" pitchFamily="18" charset="0"/>
              </a:rPr>
              <a:t>ŞAFTLARI-1</a:t>
            </a:r>
            <a:endParaRPr lang="tr-TR" sz="4000" dirty="0" smtClean="0">
              <a:latin typeface="Times New Roman" panose="02020603050405020304" pitchFamily="18" charset="0"/>
              <a:cs typeface="Times New Roman" panose="02020603050405020304" pitchFamily="18" charset="0"/>
            </a:endParaRPr>
          </a:p>
          <a:p>
            <a:pPr algn="just">
              <a:defRPr/>
            </a:pPr>
            <a:r>
              <a:rPr lang="tr-TR" sz="2400" dirty="0" smtClean="0">
                <a:latin typeface="Times New Roman" panose="02020603050405020304" pitchFamily="18" charset="0"/>
                <a:cs typeface="Times New Roman" panose="02020603050405020304" pitchFamily="18" charset="0"/>
              </a:rPr>
              <a:t>Atık </a:t>
            </a:r>
            <a:r>
              <a:rPr lang="tr-TR" sz="2400" dirty="0">
                <a:latin typeface="Times New Roman" panose="02020603050405020304" pitchFamily="18" charset="0"/>
                <a:cs typeface="Times New Roman" panose="02020603050405020304" pitchFamily="18" charset="0"/>
              </a:rPr>
              <a:t>gaz tesisatlarına uygun şaftlar: </a:t>
            </a:r>
          </a:p>
          <a:p>
            <a:pPr marL="285750" indent="-285750" algn="just">
              <a:buFont typeface="Wingdings" panose="05000000000000000000" pitchFamily="2" charset="2"/>
              <a:buChar char="ü"/>
              <a:defRPr/>
            </a:pPr>
            <a:r>
              <a:rPr lang="tr-TR" sz="2400" dirty="0">
                <a:latin typeface="Times New Roman" panose="02020603050405020304" pitchFamily="18" charset="0"/>
                <a:cs typeface="Times New Roman" panose="02020603050405020304" pitchFamily="18" charset="0"/>
              </a:rPr>
              <a:t>Şaftlar malzemeleri aşağıda verilen göre yapı elemanlarından oluşmalıdır. </a:t>
            </a:r>
          </a:p>
          <a:p>
            <a:pPr marL="800100" lvl="1" indent="-342900" algn="just">
              <a:buFont typeface="Wingdings" panose="05000000000000000000" pitchFamily="2" charset="2"/>
              <a:buChar char="v"/>
              <a:defRPr/>
            </a:pPr>
            <a:r>
              <a:rPr lang="tr-TR" sz="2400" dirty="0">
                <a:latin typeface="Times New Roman" panose="02020603050405020304" pitchFamily="18" charset="0"/>
                <a:cs typeface="Times New Roman" panose="02020603050405020304" pitchFamily="18" charset="0"/>
              </a:rPr>
              <a:t>yangın direnç sınıfı 90 veya 30 dakika olarak alınmalı,</a:t>
            </a:r>
          </a:p>
          <a:p>
            <a:pPr marL="800100" lvl="1" indent="-342900" algn="just">
              <a:buFont typeface="Wingdings" panose="05000000000000000000" pitchFamily="2" charset="2"/>
              <a:buChar char="v"/>
              <a:defRPr/>
            </a:pPr>
            <a:r>
              <a:rPr lang="tr-TR" sz="2400" dirty="0">
                <a:latin typeface="Times New Roman" panose="02020603050405020304" pitchFamily="18" charset="0"/>
                <a:cs typeface="Times New Roman" panose="02020603050405020304" pitchFamily="18" charset="0"/>
              </a:rPr>
              <a:t>bunun için şaftlar aralıksız ve özellikle çatı arasında kesilmemeli</a:t>
            </a:r>
          </a:p>
          <a:p>
            <a:pPr marL="800100" lvl="1" indent="-342900" algn="just">
              <a:buFont typeface="Wingdings" panose="05000000000000000000" pitchFamily="2" charset="2"/>
              <a:buChar char="v"/>
              <a:defRPr/>
            </a:pPr>
            <a:r>
              <a:rPr lang="tr-TR" sz="2400" dirty="0">
                <a:latin typeface="Times New Roman" panose="02020603050405020304" pitchFamily="18" charset="0"/>
                <a:cs typeface="Times New Roman" panose="02020603050405020304" pitchFamily="18" charset="0"/>
              </a:rPr>
              <a:t>örülmüş şaftlar beton katlara oturtulduysa, derzleri şaftlara uygun olarak yapılmalı</a:t>
            </a:r>
          </a:p>
          <a:p>
            <a:pPr marL="800100" lvl="1" indent="-342900" algn="just">
              <a:buFont typeface="Wingdings" panose="05000000000000000000" pitchFamily="2" charset="2"/>
              <a:buChar char="v"/>
              <a:defRPr/>
            </a:pPr>
            <a:r>
              <a:rPr lang="tr-TR" sz="2400" dirty="0">
                <a:latin typeface="Times New Roman" panose="02020603050405020304" pitchFamily="18" charset="0"/>
                <a:cs typeface="Times New Roman" panose="02020603050405020304" pitchFamily="18" charset="0"/>
              </a:rPr>
              <a:t>beton katlar en az şaft kadar yangına karşı dayanım süresi göstermelidir. </a:t>
            </a:r>
          </a:p>
          <a:p>
            <a:pPr marL="342900" indent="-342900" algn="just">
              <a:buFont typeface="Wingdings" panose="05000000000000000000" pitchFamily="2" charset="2"/>
              <a:buChar char="ü"/>
              <a:defRPr/>
            </a:pPr>
            <a:r>
              <a:rPr lang="tr-TR" sz="2400" dirty="0" smtClean="0">
                <a:latin typeface="Times New Roman" panose="02020603050405020304" pitchFamily="18" charset="0"/>
                <a:cs typeface="Times New Roman" panose="02020603050405020304" pitchFamily="18" charset="0"/>
              </a:rPr>
              <a:t>Şaft </a:t>
            </a:r>
            <a:r>
              <a:rPr lang="tr-TR" sz="2400" dirty="0">
                <a:latin typeface="Times New Roman" panose="02020603050405020304" pitchFamily="18" charset="0"/>
                <a:cs typeface="Times New Roman" panose="02020603050405020304" pitchFamily="18" charset="0"/>
              </a:rPr>
              <a:t>için yapı malzemesi olarak kullanılan ürünler yapı malzemeleri yönetmeliğine göre CE işaretine sahip olmalıdır. </a:t>
            </a:r>
            <a:endParaRPr lang="tr-TR"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defRPr/>
            </a:pPr>
            <a:r>
              <a:rPr lang="tr-TR" sz="2400" dirty="0" err="1" smtClean="0">
                <a:latin typeface="Times New Roman" panose="02020603050405020304" pitchFamily="18" charset="0"/>
                <a:cs typeface="Times New Roman" panose="02020603050405020304" pitchFamily="18" charset="0"/>
              </a:rPr>
              <a:t>yoğuşmalı</a:t>
            </a:r>
            <a:r>
              <a:rPr lang="tr-TR" sz="2400" dirty="0" smtClean="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cihazların atık gaz tesisatları için şaft‘ veya atık gaz sıcaklığı </a:t>
            </a:r>
            <a:r>
              <a:rPr lang="tr-TR" sz="2400" dirty="0" err="1">
                <a:latin typeface="Times New Roman" panose="02020603050405020304" pitchFamily="18" charset="0"/>
                <a:cs typeface="Times New Roman" panose="02020603050405020304" pitchFamily="18" charset="0"/>
              </a:rPr>
              <a:t>max</a:t>
            </a:r>
            <a:r>
              <a:rPr lang="tr-TR" sz="2400" dirty="0">
                <a:latin typeface="Times New Roman" panose="02020603050405020304" pitchFamily="18" charset="0"/>
                <a:cs typeface="Times New Roman" panose="02020603050405020304" pitchFamily="18" charset="0"/>
              </a:rPr>
              <a:t>. 200 </a:t>
            </a:r>
            <a:r>
              <a:rPr lang="tr-TR" sz="2400" baseline="30000" dirty="0" err="1">
                <a:latin typeface="Times New Roman" panose="02020603050405020304" pitchFamily="18" charset="0"/>
                <a:cs typeface="Times New Roman" panose="02020603050405020304" pitchFamily="18" charset="0"/>
              </a:rPr>
              <a:t>o</a:t>
            </a:r>
            <a:r>
              <a:rPr lang="tr-TR" sz="2400" dirty="0" err="1">
                <a:latin typeface="Times New Roman" panose="02020603050405020304" pitchFamily="18" charset="0"/>
                <a:cs typeface="Times New Roman" panose="02020603050405020304" pitchFamily="18" charset="0"/>
              </a:rPr>
              <a:t>C</a:t>
            </a:r>
            <a:r>
              <a:rPr lang="tr-TR" sz="2400" dirty="0">
                <a:latin typeface="Times New Roman" panose="02020603050405020304" pitchFamily="18" charset="0"/>
                <a:cs typeface="Times New Roman" panose="02020603050405020304" pitchFamily="18" charset="0"/>
              </a:rPr>
              <a:t> kadar olan şaft‘) ve yangın direnç süresi belirtilmelidir.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9144000" cy="6063198"/>
          </a:xfrm>
          <a:prstGeom prst="rect">
            <a:avLst/>
          </a:prstGeom>
        </p:spPr>
        <p:txBody>
          <a:bodyPr>
            <a:spAutoFit/>
          </a:bodyPr>
          <a:lstStyle/>
          <a:p>
            <a:pPr algn="just">
              <a:defRPr/>
            </a:pPr>
            <a:r>
              <a:rPr lang="tr-TR" altLang="tr-TR" sz="2400" dirty="0">
                <a:solidFill>
                  <a:srgbClr val="FF0000"/>
                </a:solidFill>
                <a:latin typeface="Times New Roman" panose="02020603050405020304" pitchFamily="18" charset="0"/>
                <a:cs typeface="Times New Roman" panose="02020603050405020304" pitchFamily="18" charset="0"/>
              </a:rPr>
              <a:t>ATIK GAZ SİSTEMLERİN </a:t>
            </a:r>
            <a:r>
              <a:rPr lang="tr-TR" altLang="tr-TR" sz="2400" dirty="0" smtClean="0">
                <a:solidFill>
                  <a:srgbClr val="FF0000"/>
                </a:solidFill>
                <a:latin typeface="Times New Roman" panose="02020603050405020304" pitchFamily="18" charset="0"/>
                <a:cs typeface="Times New Roman" panose="02020603050405020304" pitchFamily="18" charset="0"/>
              </a:rPr>
              <a:t>BOYUTLANDIRILMASI-1</a:t>
            </a:r>
            <a:endParaRPr lang="tr-TR" sz="2200" dirty="0" smtClean="0">
              <a:latin typeface="Times New Roman" panose="02020603050405020304" pitchFamily="18" charset="0"/>
              <a:cs typeface="Times New Roman" panose="02020603050405020304" pitchFamily="18" charset="0"/>
            </a:endParaRPr>
          </a:p>
          <a:p>
            <a:pPr algn="just">
              <a:defRPr/>
            </a:pPr>
            <a:r>
              <a:rPr lang="tr-TR" sz="2600" dirty="0" smtClean="0">
                <a:latin typeface="Times New Roman" panose="02020603050405020304" pitchFamily="18" charset="0"/>
                <a:cs typeface="Times New Roman" panose="02020603050405020304" pitchFamily="18" charset="0"/>
              </a:rPr>
              <a:t>Atık </a:t>
            </a:r>
            <a:r>
              <a:rPr lang="tr-TR" sz="2600" dirty="0">
                <a:latin typeface="Times New Roman" panose="02020603050405020304" pitchFamily="18" charset="0"/>
                <a:cs typeface="Times New Roman" panose="02020603050405020304" pitchFamily="18" charset="0"/>
              </a:rPr>
              <a:t>gazın güvenli olarak atılmasını sağlamak için, tesisatın yakıcı cihaza uygun olarak boyutlanması gerekmektedir.</a:t>
            </a:r>
          </a:p>
          <a:p>
            <a:pPr algn="just">
              <a:defRPr/>
            </a:pPr>
            <a:endParaRPr lang="tr-TR" sz="2600" dirty="0">
              <a:latin typeface="Times New Roman" panose="02020603050405020304" pitchFamily="18" charset="0"/>
              <a:cs typeface="Times New Roman" panose="02020603050405020304" pitchFamily="18" charset="0"/>
            </a:endParaRPr>
          </a:p>
          <a:p>
            <a:pPr algn="just">
              <a:defRPr/>
            </a:pPr>
            <a:r>
              <a:rPr lang="tr-TR" sz="2600" dirty="0">
                <a:latin typeface="Times New Roman" panose="02020603050405020304" pitchFamily="18" charset="0"/>
                <a:cs typeface="Times New Roman" panose="02020603050405020304" pitchFamily="18" charset="0"/>
              </a:rPr>
              <a:t>Geçerli olan (yakıcı cihaz ile birlikte ruhsat alan veya belgelendirilen atık gaz tesisatları hariç):  </a:t>
            </a:r>
          </a:p>
          <a:p>
            <a:pPr marL="342900" indent="-342900" algn="just">
              <a:buFont typeface="Wingdings" panose="05000000000000000000" pitchFamily="2" charset="2"/>
              <a:buChar char="ü"/>
              <a:defRPr/>
            </a:pPr>
            <a:r>
              <a:rPr lang="tr-TR" sz="2600" dirty="0">
                <a:latin typeface="Times New Roman" panose="02020603050405020304" pitchFamily="18" charset="0"/>
                <a:cs typeface="Times New Roman" panose="02020603050405020304" pitchFamily="18" charset="0"/>
              </a:rPr>
              <a:t>Boyutlandırma </a:t>
            </a:r>
          </a:p>
          <a:p>
            <a:pPr marL="800100" lvl="1" indent="-342900" algn="just">
              <a:buFont typeface="Wingdings" panose="05000000000000000000" pitchFamily="2" charset="2"/>
              <a:buChar char="v"/>
              <a:defRPr/>
            </a:pPr>
            <a:r>
              <a:rPr lang="tr-TR" sz="2600" dirty="0">
                <a:latin typeface="Times New Roman" panose="02020603050405020304" pitchFamily="18" charset="0"/>
                <a:cs typeface="Times New Roman" panose="02020603050405020304" pitchFamily="18" charset="0"/>
              </a:rPr>
              <a:t>Müstakil bağlanan bacalar TS EN 13384-1 göre planlanması.</a:t>
            </a:r>
          </a:p>
          <a:p>
            <a:pPr marL="800100" lvl="1" indent="-342900" algn="just">
              <a:buFont typeface="Wingdings" panose="05000000000000000000" pitchFamily="2" charset="2"/>
              <a:buChar char="v"/>
              <a:defRPr/>
            </a:pPr>
            <a:r>
              <a:rPr lang="tr-TR" sz="2600" dirty="0">
                <a:latin typeface="Times New Roman" panose="02020603050405020304" pitchFamily="18" charset="0"/>
                <a:cs typeface="Times New Roman" panose="02020603050405020304" pitchFamily="18" charset="0"/>
              </a:rPr>
              <a:t>Birden fazla bağlanan bacalar TS EN 13384-2 göre planlanması. </a:t>
            </a:r>
          </a:p>
          <a:p>
            <a:pPr marL="342900" indent="-342900" algn="just">
              <a:buFont typeface="Wingdings" panose="05000000000000000000" pitchFamily="2" charset="2"/>
              <a:buChar char="ü"/>
              <a:defRPr/>
            </a:pPr>
            <a:r>
              <a:rPr lang="tr-TR" sz="2600" dirty="0">
                <a:latin typeface="Times New Roman" panose="02020603050405020304" pitchFamily="18" charset="0"/>
                <a:cs typeface="Times New Roman" panose="02020603050405020304" pitchFamily="18" charset="0"/>
              </a:rPr>
              <a:t>Katı yakıtlı cihazların bacaların iç kesiti veya çapı en az 130 mm olması gerekmektedir. (kurum yangınında tıkanmasını önlemek için) </a:t>
            </a:r>
          </a:p>
          <a:p>
            <a:pPr marL="342900" indent="-342900" algn="just">
              <a:buFont typeface="Wingdings" panose="05000000000000000000" pitchFamily="2" charset="2"/>
              <a:buChar char="ü"/>
              <a:defRPr/>
            </a:pPr>
            <a:r>
              <a:rPr lang="tr-TR" sz="2600" dirty="0">
                <a:latin typeface="Times New Roman" panose="02020603050405020304" pitchFamily="18" charset="0"/>
                <a:cs typeface="Times New Roman" panose="02020603050405020304" pitchFamily="18" charset="0"/>
              </a:rPr>
              <a:t>Anma ısıl gücüne göre atık gaz hızı en az 0,5 m/s olmalıdır</a:t>
            </a:r>
            <a:r>
              <a:rPr lang="tr-TR" sz="2600" dirty="0" smtClean="0">
                <a:latin typeface="Times New Roman" panose="02020603050405020304" pitchFamily="18" charset="0"/>
                <a:cs typeface="Times New Roman" panose="02020603050405020304" pitchFamily="18" charset="0"/>
              </a:rPr>
              <a:t>. (Bu durum bacanın çekişine bağlıdır) </a:t>
            </a:r>
            <a:endParaRPr lang="tr-TR" sz="2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9144000" cy="6494085"/>
          </a:xfrm>
          <a:prstGeom prst="rect">
            <a:avLst/>
          </a:prstGeom>
        </p:spPr>
        <p:txBody>
          <a:bodyPr>
            <a:spAutoFit/>
          </a:bodyPr>
          <a:lstStyle/>
          <a:p>
            <a:pPr algn="just">
              <a:defRPr/>
            </a:pPr>
            <a:r>
              <a:rPr lang="tr-TR" altLang="tr-TR" sz="2400" dirty="0">
                <a:solidFill>
                  <a:srgbClr val="FF0000"/>
                </a:solidFill>
                <a:latin typeface="Times New Roman" panose="02020603050405020304" pitchFamily="18" charset="0"/>
                <a:cs typeface="Times New Roman" panose="02020603050405020304" pitchFamily="18" charset="0"/>
              </a:rPr>
              <a:t>ATIK GAZ SİSTEMLERİNİN SIZDIRMAZLIĞI-1</a:t>
            </a:r>
            <a:endParaRPr lang="tr-TR" sz="2400" dirty="0">
              <a:latin typeface="Times New Roman" panose="02020603050405020304" pitchFamily="18" charset="0"/>
              <a:cs typeface="Times New Roman" panose="02020603050405020304" pitchFamily="18" charset="0"/>
            </a:endParaRPr>
          </a:p>
          <a:p>
            <a:pPr algn="just">
              <a:defRPr/>
            </a:pPr>
            <a:r>
              <a:rPr lang="tr-TR" sz="2800" dirty="0" smtClean="0">
                <a:latin typeface="Times New Roman" panose="02020603050405020304" pitchFamily="18" charset="0"/>
                <a:cs typeface="Times New Roman" panose="02020603050405020304" pitchFamily="18" charset="0"/>
              </a:rPr>
              <a:t>Atık </a:t>
            </a:r>
            <a:r>
              <a:rPr lang="tr-TR" sz="2800" dirty="0">
                <a:latin typeface="Times New Roman" panose="02020603050405020304" pitchFamily="18" charset="0"/>
                <a:cs typeface="Times New Roman" panose="02020603050405020304" pitchFamily="18" charset="0"/>
              </a:rPr>
              <a:t>gazların güvenli şekilde atılmasını sağlamak için tesisatın sızdırmaz olması gerekmektedir. Bunun için geçerli olan: </a:t>
            </a:r>
          </a:p>
          <a:p>
            <a:pPr marL="342900" indent="-342900" algn="just">
              <a:buFont typeface="Wingdings" panose="05000000000000000000" pitchFamily="2" charset="2"/>
              <a:buChar char="ü"/>
              <a:defRPr/>
            </a:pPr>
            <a:r>
              <a:rPr lang="tr-TR" sz="2800" dirty="0">
                <a:latin typeface="Times New Roman" panose="02020603050405020304" pitchFamily="18" charset="0"/>
                <a:cs typeface="Times New Roman" panose="02020603050405020304" pitchFamily="18" charset="0"/>
              </a:rPr>
              <a:t>Kâgir baca ve negatif atık gaz tesisatlarında</a:t>
            </a:r>
          </a:p>
          <a:p>
            <a:pPr marL="800100" lvl="1" indent="-342900" algn="just">
              <a:buFont typeface="Wingdings" panose="05000000000000000000" pitchFamily="2" charset="2"/>
              <a:buChar char="v"/>
              <a:defRPr/>
            </a:pPr>
            <a:r>
              <a:rPr lang="tr-TR" sz="2800" dirty="0">
                <a:latin typeface="Times New Roman" panose="02020603050405020304" pitchFamily="18" charset="0"/>
                <a:cs typeface="Times New Roman" panose="02020603050405020304" pitchFamily="18" charset="0"/>
              </a:rPr>
              <a:t>Kâgir ve bloklardan olanlarda sızdırmaz testi (örneğin duman basınç testi), </a:t>
            </a:r>
          </a:p>
          <a:p>
            <a:pPr marL="800100" lvl="1" indent="-342900" algn="just">
              <a:buFont typeface="Wingdings" panose="05000000000000000000" pitchFamily="2" charset="2"/>
              <a:buChar char="v"/>
              <a:defRPr/>
            </a:pPr>
            <a:r>
              <a:rPr lang="tr-TR" sz="2800" dirty="0">
                <a:latin typeface="Times New Roman" panose="02020603050405020304" pitchFamily="18" charset="0"/>
                <a:cs typeface="Times New Roman" panose="02020603050405020304" pitchFamily="18" charset="0"/>
              </a:rPr>
              <a:t>Veya görsel kontrol, örneğin kamera ile yapılması gerekmektedir. </a:t>
            </a:r>
          </a:p>
          <a:p>
            <a:pPr marL="285750" indent="-285750" algn="just">
              <a:buFont typeface="Wingdings" panose="05000000000000000000" pitchFamily="2" charset="2"/>
              <a:buChar char="ü"/>
              <a:defRPr/>
            </a:pPr>
            <a:r>
              <a:rPr lang="tr-TR" sz="2800" dirty="0">
                <a:latin typeface="Times New Roman" panose="02020603050405020304" pitchFamily="18" charset="0"/>
                <a:cs typeface="Times New Roman" panose="02020603050405020304" pitchFamily="18" charset="0"/>
              </a:rPr>
              <a:t>Yanma havasını dışarıdan temin eden ve pozitif çalışan atık gaz tesisatlarında gaz sızdırma/basınç testi yapılması gerekmemektedir.  </a:t>
            </a:r>
          </a:p>
          <a:p>
            <a:pPr marL="285750" indent="-285750" algn="just">
              <a:buFont typeface="Wingdings" panose="05000000000000000000" pitchFamily="2" charset="2"/>
              <a:buChar char="ü"/>
              <a:defRPr/>
            </a:pPr>
            <a:r>
              <a:rPr lang="tr-TR" sz="2800" dirty="0">
                <a:latin typeface="Times New Roman" panose="02020603050405020304" pitchFamily="18" charset="0"/>
                <a:cs typeface="Times New Roman" panose="02020603050405020304" pitchFamily="18" charset="0"/>
              </a:rPr>
              <a:t>Yanma havasını </a:t>
            </a:r>
            <a:r>
              <a:rPr lang="tr-TR" sz="2800" dirty="0" err="1">
                <a:latin typeface="Times New Roman" panose="02020603050405020304" pitchFamily="18" charset="0"/>
                <a:cs typeface="Times New Roman" panose="02020603050405020304" pitchFamily="18" charset="0"/>
              </a:rPr>
              <a:t>konsantrik</a:t>
            </a:r>
            <a:r>
              <a:rPr lang="tr-TR" sz="2800" dirty="0">
                <a:latin typeface="Times New Roman" panose="02020603050405020304" pitchFamily="18" charset="0"/>
                <a:cs typeface="Times New Roman" panose="02020603050405020304" pitchFamily="18" charset="0"/>
              </a:rPr>
              <a:t> olarak temin eden pozitif çalışan atık gaz tesisatlarında yanma havası içinde ki O</a:t>
            </a:r>
            <a:r>
              <a:rPr lang="tr-TR" sz="2800" baseline="-25000" dirty="0">
                <a:latin typeface="Times New Roman" panose="02020603050405020304" pitchFamily="18" charset="0"/>
                <a:cs typeface="Times New Roman" panose="02020603050405020304" pitchFamily="18" charset="0"/>
              </a:rPr>
              <a:t>2</a:t>
            </a:r>
            <a:r>
              <a:rPr lang="tr-TR" sz="2800" dirty="0">
                <a:latin typeface="Times New Roman" panose="02020603050405020304" pitchFamily="18" charset="0"/>
                <a:cs typeface="Times New Roman" panose="02020603050405020304" pitchFamily="18" charset="0"/>
              </a:rPr>
              <a:t> -Miktarının ölçümü ile sızdırmazlığı test edilmelidir.</a:t>
            </a:r>
          </a:p>
          <a:p>
            <a:pPr algn="just">
              <a:defRPr/>
            </a:pPr>
            <a:endParaRPr lang="tr-T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Dikdörtgen 1"/>
          <p:cNvSpPr>
            <a:spLocks noChangeArrowheads="1"/>
          </p:cNvSpPr>
          <p:nvPr/>
        </p:nvSpPr>
        <p:spPr bwMode="auto">
          <a:xfrm>
            <a:off x="0" y="0"/>
            <a:ext cx="9144000"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defRPr/>
            </a:pPr>
            <a:r>
              <a:rPr lang="tr-TR" altLang="tr-TR" sz="2400" dirty="0">
                <a:solidFill>
                  <a:srgbClr val="FF0000"/>
                </a:solidFill>
                <a:latin typeface="Times New Roman" panose="02020603050405020304" pitchFamily="18" charset="0"/>
                <a:cs typeface="Times New Roman" panose="02020603050405020304" pitchFamily="18" charset="0"/>
              </a:rPr>
              <a:t>TEMİZLEME KAPAKLARI VE BACA TEMİZLEME İÇİN TESİSAT</a:t>
            </a:r>
            <a:endParaRPr lang="tr-TR" altLang="tr-TR" sz="2400" dirty="0" smtClean="0">
              <a:latin typeface="Times New Roman" panose="02020603050405020304" pitchFamily="18" charset="0"/>
              <a:cs typeface="Times New Roman" panose="02020603050405020304" pitchFamily="18" charset="0"/>
            </a:endParaRPr>
          </a:p>
          <a:p>
            <a:pPr algn="just">
              <a:defRPr/>
            </a:pPr>
            <a:r>
              <a:rPr lang="tr-TR" altLang="tr-TR" sz="2400" dirty="0" smtClean="0">
                <a:latin typeface="Times New Roman" panose="02020603050405020304" pitchFamily="18" charset="0"/>
                <a:cs typeface="Times New Roman" panose="02020603050405020304" pitchFamily="18" charset="0"/>
              </a:rPr>
              <a:t>Atık gaz tesisatları kolay temizlenebilir olmalıdır. Bu nedenle: </a:t>
            </a:r>
          </a:p>
          <a:p>
            <a:pPr marL="342900" indent="-342900" algn="just">
              <a:buFont typeface="Wingdings" panose="05000000000000000000" pitchFamily="2" charset="2"/>
              <a:buChar char="ü"/>
              <a:defRPr/>
            </a:pPr>
            <a:r>
              <a:rPr lang="tr-TR" altLang="tr-TR" sz="2400" dirty="0" smtClean="0">
                <a:latin typeface="Times New Roman" panose="02020603050405020304" pitchFamily="18" charset="0"/>
                <a:cs typeface="Times New Roman" panose="02020603050405020304" pitchFamily="18" charset="0"/>
              </a:rPr>
              <a:t>Baca temizliği yapacak personel, işçi sağlığı ve işçi güvenliği (İSİG) kurallarını dikkate almalıdır. </a:t>
            </a:r>
          </a:p>
          <a:p>
            <a:pPr marL="342900" indent="-342900" algn="just">
              <a:buFont typeface="Wingdings" panose="05000000000000000000" pitchFamily="2" charset="2"/>
              <a:buChar char="ü"/>
              <a:defRPr/>
            </a:pPr>
            <a:r>
              <a:rPr lang="tr-TR" altLang="tr-TR" sz="2400" dirty="0" smtClean="0">
                <a:latin typeface="Times New Roman" panose="02020603050405020304" pitchFamily="18" charset="0"/>
                <a:cs typeface="Times New Roman" panose="02020603050405020304" pitchFamily="18" charset="0"/>
              </a:rPr>
              <a:t>Baca temizleyici için gerekli olan şartlar, yerine getirilmelidir. </a:t>
            </a:r>
          </a:p>
          <a:p>
            <a:pPr algn="just">
              <a:defRPr/>
            </a:pPr>
            <a:endParaRPr lang="tr-TR" altLang="tr-TR" sz="2400" dirty="0" smtClean="0">
              <a:latin typeface="Times New Roman" panose="02020603050405020304" pitchFamily="18" charset="0"/>
              <a:cs typeface="Times New Roman" panose="02020603050405020304" pitchFamily="18" charset="0"/>
            </a:endParaRPr>
          </a:p>
          <a:p>
            <a:pPr algn="just">
              <a:defRPr/>
            </a:pPr>
            <a:r>
              <a:rPr lang="tr-TR" altLang="tr-TR" sz="2400" dirty="0" smtClean="0">
                <a:latin typeface="Times New Roman" panose="02020603050405020304" pitchFamily="18" charset="0"/>
                <a:cs typeface="Times New Roman" panose="02020603050405020304" pitchFamily="18" charset="0"/>
              </a:rPr>
              <a:t>Bacalardaki temizleme kapıları ile ilgili düzenlemeler de geçerli olan: </a:t>
            </a:r>
          </a:p>
          <a:p>
            <a:pPr marL="342900" indent="-342900" algn="just">
              <a:buFont typeface="Wingdings" panose="05000000000000000000" pitchFamily="2" charset="2"/>
              <a:buChar char="ü"/>
              <a:defRPr/>
            </a:pPr>
            <a:r>
              <a:rPr lang="tr-TR" altLang="tr-TR" sz="2400" dirty="0" smtClean="0">
                <a:latin typeface="Times New Roman" panose="02020603050405020304" pitchFamily="18" charset="0"/>
                <a:cs typeface="Times New Roman" panose="02020603050405020304" pitchFamily="18" charset="0"/>
              </a:rPr>
              <a:t>Bacanın alt kısmındaki temizleme kapağı, en altta bulunan yakıcı cihazında altında olmalıdır.</a:t>
            </a:r>
          </a:p>
          <a:p>
            <a:pPr algn="just">
              <a:defRPr/>
            </a:pPr>
            <a:endParaRPr lang="tr-TR" altLang="tr-TR" sz="2400"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defRPr/>
            </a:pPr>
            <a:r>
              <a:rPr lang="tr-TR" altLang="tr-TR" sz="2400" dirty="0">
                <a:latin typeface="Times New Roman" panose="02020603050405020304" pitchFamily="18" charset="0"/>
                <a:cs typeface="Times New Roman" panose="02020603050405020304" pitchFamily="18" charset="0"/>
              </a:rPr>
              <a:t>Baca çıkışından temizlenmesi mümkün olmayan atık gaz tesisatlarında (üstte) temizleme kapağı olması gerekmektedir;</a:t>
            </a:r>
          </a:p>
          <a:p>
            <a:pPr marL="1085850" lvl="1" indent="-342900" algn="just">
              <a:buFont typeface="Wingdings" panose="05000000000000000000" pitchFamily="2" charset="2"/>
              <a:buChar char="v"/>
              <a:defRPr/>
            </a:pPr>
            <a:r>
              <a:rPr lang="tr-TR" altLang="tr-TR" sz="2400" dirty="0">
                <a:latin typeface="Times New Roman" panose="02020603050405020304" pitchFamily="18" charset="0"/>
                <a:cs typeface="Times New Roman" panose="02020603050405020304" pitchFamily="18" charset="0"/>
              </a:rPr>
              <a:t>Çıkışın en fazla 5m altında veya</a:t>
            </a:r>
          </a:p>
          <a:p>
            <a:pPr marL="1085850" lvl="1" indent="-342900" algn="just">
              <a:buFont typeface="Wingdings" panose="05000000000000000000" pitchFamily="2" charset="2"/>
              <a:buChar char="v"/>
              <a:defRPr/>
            </a:pPr>
            <a:r>
              <a:rPr lang="tr-TR" altLang="tr-TR" sz="2400" dirty="0">
                <a:latin typeface="Times New Roman" panose="02020603050405020304" pitchFamily="18" charset="0"/>
                <a:cs typeface="Times New Roman" panose="02020603050405020304" pitchFamily="18" charset="0"/>
              </a:rPr>
              <a:t>Çıkışın 15m altında, eğer </a:t>
            </a:r>
            <a:endParaRPr lang="tr-TR" altLang="tr-TR" dirty="0"/>
          </a:p>
          <a:p>
            <a:pPr marL="342900" indent="-342900" algn="just">
              <a:buFont typeface="Wingdings" panose="05000000000000000000" pitchFamily="2" charset="2"/>
              <a:buChar char="ü"/>
              <a:defRPr/>
            </a:pPr>
            <a:r>
              <a:rPr lang="tr-TR" altLang="tr-TR" sz="2400" dirty="0">
                <a:latin typeface="Times New Roman" panose="02020603050405020304" pitchFamily="18" charset="0"/>
                <a:cs typeface="Times New Roman" panose="02020603050405020304" pitchFamily="18" charset="0"/>
              </a:rPr>
              <a:t>Yakıcı cihazların güvenli kullanımı ve uygun şartlarda çalışabilmesi için atık gaz tesisatlarında gerektiğinde temizleme amacı ile tesisat sökülebilir yapılması gerekebilir.</a:t>
            </a:r>
            <a:endParaRPr lang="tr-TR" altLang="tr-TR" sz="2400" dirty="0" smtClean="0">
              <a:latin typeface="Times New Roman" panose="02020603050405020304" pitchFamily="18" charset="0"/>
              <a:cs typeface="Times New Roman" panose="02020603050405020304"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Dikdörtgen 1"/>
          <p:cNvSpPr>
            <a:spLocks noChangeArrowheads="1"/>
          </p:cNvSpPr>
          <p:nvPr/>
        </p:nvSpPr>
        <p:spPr bwMode="auto">
          <a:xfrm>
            <a:off x="0" y="0"/>
            <a:ext cx="905021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sz="4000" dirty="0">
                <a:solidFill>
                  <a:srgbClr val="FF0000"/>
                </a:solidFill>
                <a:latin typeface="Times New Roman" panose="02020603050405020304" pitchFamily="18" charset="0"/>
                <a:cs typeface="Times New Roman" panose="02020603050405020304" pitchFamily="18" charset="0"/>
              </a:rPr>
              <a:t>Bakım ve Periyodik </a:t>
            </a:r>
            <a:r>
              <a:rPr lang="tr-TR" sz="4000" dirty="0" smtClean="0">
                <a:solidFill>
                  <a:srgbClr val="FF0000"/>
                </a:solidFill>
                <a:latin typeface="Times New Roman" panose="02020603050405020304" pitchFamily="18" charset="0"/>
                <a:cs typeface="Times New Roman" panose="02020603050405020304" pitchFamily="18" charset="0"/>
              </a:rPr>
              <a:t>Kontrol-1</a:t>
            </a:r>
            <a:endParaRPr lang="tr-TR" sz="1800" dirty="0" smtClean="0">
              <a:solidFill>
                <a:srgbClr val="FF0000"/>
              </a:solidFill>
              <a:latin typeface="Times New Roman" panose="02020603050405020304" pitchFamily="18" charset="0"/>
              <a:cs typeface="Times New Roman" panose="02020603050405020304" pitchFamily="18" charset="0"/>
            </a:endParaRPr>
          </a:p>
          <a:p>
            <a:pPr algn="ctr">
              <a:lnSpc>
                <a:spcPct val="100000"/>
              </a:lnSpc>
              <a:spcBef>
                <a:spcPct val="0"/>
              </a:spcBef>
              <a:buFontTx/>
              <a:buNone/>
            </a:pPr>
            <a:r>
              <a:rPr lang="tr-TR" sz="3200" dirty="0" smtClean="0">
                <a:solidFill>
                  <a:srgbClr val="0000FF"/>
                </a:solidFill>
                <a:latin typeface="Times New Roman" panose="02020603050405020304" pitchFamily="18" charset="0"/>
                <a:cs typeface="Times New Roman" panose="02020603050405020304" pitchFamily="18" charset="0"/>
              </a:rPr>
              <a:t>Temizleme </a:t>
            </a:r>
            <a:r>
              <a:rPr lang="tr-TR" sz="3200" dirty="0">
                <a:solidFill>
                  <a:srgbClr val="0000FF"/>
                </a:solidFill>
                <a:latin typeface="Times New Roman" panose="02020603050405020304" pitchFamily="18" charset="0"/>
                <a:cs typeface="Times New Roman" panose="02020603050405020304" pitchFamily="18" charset="0"/>
              </a:rPr>
              <a:t>Ve Kontrollü Mecburi Olan Cihazlar</a:t>
            </a:r>
          </a:p>
        </p:txBody>
      </p:sp>
      <p:sp>
        <p:nvSpPr>
          <p:cNvPr id="99331" name="Dikdörtgen 2"/>
          <p:cNvSpPr>
            <a:spLocks noChangeArrowheads="1"/>
          </p:cNvSpPr>
          <p:nvPr/>
        </p:nvSpPr>
        <p:spPr bwMode="auto">
          <a:xfrm>
            <a:off x="0" y="1200329"/>
            <a:ext cx="91440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sz="2000" b="1" dirty="0">
                <a:latin typeface="Times New Roman" panose="02020603050405020304" pitchFamily="18" charset="0"/>
                <a:cs typeface="Times New Roman" panose="02020603050405020304" pitchFamily="18" charset="0"/>
              </a:rPr>
              <a:t>a</a:t>
            </a:r>
            <a:r>
              <a:rPr lang="tr-TR" b="1" dirty="0">
                <a:latin typeface="Times New Roman" panose="02020603050405020304" pitchFamily="18" charset="0"/>
                <a:cs typeface="Times New Roman" panose="02020603050405020304" pitchFamily="18" charset="0"/>
              </a:rPr>
              <a:t>) Aşağıdaki cihazlar temizlenme ve kontrol edilme mecburiyetindedirler: </a:t>
            </a:r>
          </a:p>
          <a:p>
            <a:pPr>
              <a:lnSpc>
                <a:spcPct val="100000"/>
              </a:lnSpc>
              <a:spcBef>
                <a:spcPct val="0"/>
              </a:spcBef>
              <a:buFontTx/>
              <a:buNone/>
            </a:pPr>
            <a:r>
              <a:rPr lang="tr-TR" dirty="0">
                <a:latin typeface="Times New Roman" panose="02020603050405020304" pitchFamily="18" charset="0"/>
                <a:cs typeface="Times New Roman" panose="02020603050405020304" pitchFamily="18" charset="0"/>
              </a:rPr>
              <a:t>1. Atık gaz tesisatları,</a:t>
            </a:r>
          </a:p>
          <a:p>
            <a:pPr>
              <a:lnSpc>
                <a:spcPct val="100000"/>
              </a:lnSpc>
              <a:spcBef>
                <a:spcPct val="0"/>
              </a:spcBef>
              <a:buFontTx/>
              <a:buNone/>
            </a:pPr>
            <a:r>
              <a:rPr lang="tr-TR" dirty="0">
                <a:latin typeface="Times New Roman" panose="02020603050405020304" pitchFamily="18" charset="0"/>
                <a:cs typeface="Times New Roman" panose="02020603050405020304" pitchFamily="18" charset="0"/>
              </a:rPr>
              <a:t>2. Yakıcı cihazların yanma ünitesi,</a:t>
            </a:r>
          </a:p>
          <a:p>
            <a:pPr>
              <a:lnSpc>
                <a:spcPct val="100000"/>
              </a:lnSpc>
              <a:spcBef>
                <a:spcPct val="0"/>
              </a:spcBef>
              <a:buFontTx/>
              <a:buNone/>
            </a:pPr>
            <a:r>
              <a:rPr lang="tr-TR" dirty="0">
                <a:latin typeface="Times New Roman" panose="02020603050405020304" pitchFamily="18" charset="0"/>
                <a:cs typeface="Times New Roman" panose="02020603050405020304" pitchFamily="18" charset="0"/>
              </a:rPr>
              <a:t>3. Tütsü cihazları,</a:t>
            </a:r>
          </a:p>
          <a:p>
            <a:pPr>
              <a:lnSpc>
                <a:spcPct val="100000"/>
              </a:lnSpc>
              <a:spcBef>
                <a:spcPct val="0"/>
              </a:spcBef>
              <a:buFontTx/>
              <a:buNone/>
            </a:pPr>
            <a:r>
              <a:rPr lang="tr-TR" dirty="0">
                <a:latin typeface="Times New Roman" panose="02020603050405020304" pitchFamily="18" charset="0"/>
                <a:cs typeface="Times New Roman" panose="02020603050405020304" pitchFamily="18" charset="0"/>
              </a:rPr>
              <a:t>4. Hava Atık gaz Sistemleri</a:t>
            </a:r>
          </a:p>
          <a:p>
            <a:pPr>
              <a:lnSpc>
                <a:spcPct val="100000"/>
              </a:lnSpc>
              <a:spcBef>
                <a:spcPct val="0"/>
              </a:spcBef>
              <a:buFontTx/>
              <a:buNone/>
            </a:pPr>
            <a:endParaRPr lang="tr-TR" dirty="0">
              <a:latin typeface="Times New Roman" panose="02020603050405020304" pitchFamily="18" charset="0"/>
              <a:cs typeface="Times New Roman" panose="02020603050405020304" pitchFamily="18" charset="0"/>
            </a:endParaRPr>
          </a:p>
          <a:p>
            <a:pPr>
              <a:lnSpc>
                <a:spcPct val="100000"/>
              </a:lnSpc>
              <a:spcBef>
                <a:spcPct val="0"/>
              </a:spcBef>
              <a:buFontTx/>
              <a:buNone/>
            </a:pPr>
            <a:r>
              <a:rPr lang="tr-TR" b="1" dirty="0">
                <a:latin typeface="Times New Roman" panose="02020603050405020304" pitchFamily="18" charset="0"/>
                <a:cs typeface="Times New Roman" panose="02020603050405020304" pitchFamily="18" charset="0"/>
              </a:rPr>
              <a:t>(b) Sıvı ve gazlı yakıtlar ile çalışan yakıcı cihazlarda, </a:t>
            </a:r>
            <a:r>
              <a:rPr lang="tr-TR" b="1" dirty="0" err="1">
                <a:latin typeface="Times New Roman" panose="02020603050405020304" pitchFamily="18" charset="0"/>
                <a:cs typeface="Times New Roman" panose="02020603050405020304" pitchFamily="18" charset="0"/>
              </a:rPr>
              <a:t>Kojenerasyon</a:t>
            </a:r>
            <a:r>
              <a:rPr lang="tr-TR" b="1" dirty="0">
                <a:latin typeface="Times New Roman" panose="02020603050405020304" pitchFamily="18" charset="0"/>
                <a:cs typeface="Times New Roman" panose="02020603050405020304" pitchFamily="18" charset="0"/>
              </a:rPr>
              <a:t> ünitelerinde, ısı pompaları ve içten yanmalı motorlarda, </a:t>
            </a:r>
            <a:r>
              <a:rPr lang="tr-TR" b="1" dirty="0" err="1">
                <a:latin typeface="Times New Roman" panose="02020603050405020304" pitchFamily="18" charset="0"/>
                <a:cs typeface="Times New Roman" panose="02020603050405020304" pitchFamily="18" charset="0"/>
              </a:rPr>
              <a:t>karbonmonoksit</a:t>
            </a:r>
            <a:r>
              <a:rPr lang="tr-TR" b="1" dirty="0">
                <a:latin typeface="Times New Roman" panose="02020603050405020304" pitchFamily="18" charset="0"/>
                <a:cs typeface="Times New Roman" panose="02020603050405020304" pitchFamily="18" charset="0"/>
              </a:rPr>
              <a:t> miktarı 1.000 </a:t>
            </a:r>
            <a:r>
              <a:rPr lang="tr-TR" b="1" dirty="0" err="1">
                <a:latin typeface="Times New Roman" panose="02020603050405020304" pitchFamily="18" charset="0"/>
                <a:cs typeface="Times New Roman" panose="02020603050405020304" pitchFamily="18" charset="0"/>
              </a:rPr>
              <a:t>ppm</a:t>
            </a:r>
            <a:r>
              <a:rPr lang="tr-TR" b="1" dirty="0">
                <a:latin typeface="Times New Roman" panose="02020603050405020304" pitchFamily="18" charset="0"/>
                <a:cs typeface="Times New Roman" panose="02020603050405020304" pitchFamily="18" charset="0"/>
              </a:rPr>
              <a:t> üzerine çıkmamalıdır.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Resim 1"/>
          <p:cNvPicPr>
            <a:picLocks noChangeAspect="1"/>
          </p:cNvPicPr>
          <p:nvPr/>
        </p:nvPicPr>
        <p:blipFill>
          <a:blip r:embed="rId2">
            <a:extLst>
              <a:ext uri="{28A0092B-C50C-407E-A947-70E740481C1C}">
                <a14:useLocalDpi xmlns:a14="http://schemas.microsoft.com/office/drawing/2010/main" val="0"/>
              </a:ext>
            </a:extLst>
          </a:blip>
          <a:srcRect l="22087" t="31470" r="19711" b="15186"/>
          <a:stretch>
            <a:fillRect/>
          </a:stretch>
        </p:blipFill>
        <p:spPr bwMode="auto">
          <a:xfrm>
            <a:off x="0" y="952500"/>
            <a:ext cx="91440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1886453" y="196334"/>
            <a:ext cx="5933804" cy="584775"/>
          </a:xfrm>
          <a:prstGeom prst="rect">
            <a:avLst/>
          </a:prstGeom>
        </p:spPr>
        <p:txBody>
          <a:bodyPr wrap="none">
            <a:spAutoFit/>
          </a:bodyPr>
          <a:lstStyle/>
          <a:p>
            <a:pPr algn="ctr"/>
            <a:r>
              <a:rPr lang="tr-TR" sz="3200" dirty="0" smtClean="0">
                <a:solidFill>
                  <a:srgbClr val="FF0000"/>
                </a:solidFill>
                <a:latin typeface="Times New Roman" panose="02020603050405020304" pitchFamily="18" charset="0"/>
                <a:cs typeface="Times New Roman" panose="02020603050405020304" pitchFamily="18" charset="0"/>
              </a:rPr>
              <a:t>Baca Temizleme </a:t>
            </a:r>
            <a:r>
              <a:rPr lang="tr-TR" sz="3200" dirty="0">
                <a:solidFill>
                  <a:srgbClr val="FF0000"/>
                </a:solidFill>
                <a:latin typeface="Times New Roman" panose="02020603050405020304" pitchFamily="18" charset="0"/>
                <a:cs typeface="Times New Roman" panose="02020603050405020304" pitchFamily="18" charset="0"/>
              </a:rPr>
              <a:t>Ve Kontrol Sayısı</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3 Başlık"/>
          <p:cNvSpPr>
            <a:spLocks noGrp="1"/>
          </p:cNvSpPr>
          <p:nvPr>
            <p:ph type="title"/>
          </p:nvPr>
        </p:nvSpPr>
        <p:spPr>
          <a:xfrm>
            <a:off x="0" y="1"/>
            <a:ext cx="9156700" cy="644768"/>
          </a:xfrm>
        </p:spPr>
        <p:txBody>
          <a:bodyPr/>
          <a:lstStyle/>
          <a:p>
            <a:pPr eaLnBrk="1" hangingPunct="1">
              <a:lnSpc>
                <a:spcPct val="100000"/>
              </a:lnSpc>
            </a:pPr>
            <a:r>
              <a:rPr lang="es-ES" altLang="tr-TR" sz="4000" b="1" dirty="0" smtClean="0">
                <a:solidFill>
                  <a:srgbClr val="FF0000"/>
                </a:solidFill>
                <a:latin typeface="Times New Roman" panose="02020603050405020304" pitchFamily="18" charset="0"/>
                <a:cs typeface="Times New Roman" panose="02020603050405020304" pitchFamily="18" charset="0"/>
              </a:rPr>
              <a:t>Karbon</a:t>
            </a:r>
            <a:r>
              <a:rPr lang="tr-TR" altLang="tr-TR" sz="4000" b="1" dirty="0" smtClean="0">
                <a:solidFill>
                  <a:srgbClr val="FF0000"/>
                </a:solidFill>
                <a:latin typeface="Times New Roman" panose="02020603050405020304" pitchFamily="18" charset="0"/>
                <a:cs typeface="Times New Roman" panose="02020603050405020304" pitchFamily="18" charset="0"/>
              </a:rPr>
              <a:t>m</a:t>
            </a:r>
            <a:r>
              <a:rPr lang="es-ES" altLang="tr-TR" sz="4000" b="1" dirty="0" smtClean="0">
                <a:solidFill>
                  <a:srgbClr val="FF0000"/>
                </a:solidFill>
                <a:latin typeface="Times New Roman" panose="02020603050405020304" pitchFamily="18" charset="0"/>
                <a:cs typeface="Times New Roman" panose="02020603050405020304" pitchFamily="18" charset="0"/>
              </a:rPr>
              <a:t>onoksit Dedektör</a:t>
            </a:r>
            <a:r>
              <a:rPr lang="tr-TR" altLang="tr-TR" sz="4000" b="1" dirty="0" err="1" smtClean="0">
                <a:solidFill>
                  <a:srgbClr val="FF0000"/>
                </a:solidFill>
                <a:latin typeface="Times New Roman" panose="02020603050405020304" pitchFamily="18" charset="0"/>
                <a:cs typeface="Times New Roman" panose="02020603050405020304" pitchFamily="18" charset="0"/>
              </a:rPr>
              <a:t>leri</a:t>
            </a:r>
            <a:r>
              <a:rPr lang="tr-TR" altLang="tr-TR" sz="4000" b="1" dirty="0" smtClean="0">
                <a:solidFill>
                  <a:srgbClr val="FF0000"/>
                </a:solidFill>
                <a:latin typeface="Times New Roman" panose="02020603050405020304" pitchFamily="18" charset="0"/>
                <a:cs typeface="Times New Roman" panose="02020603050405020304" pitchFamily="18" charset="0"/>
              </a:rPr>
              <a:t> - 1</a:t>
            </a:r>
            <a:endParaRPr lang="es-ES" altLang="tr-TR" sz="4000" b="1" dirty="0" smtClean="0">
              <a:solidFill>
                <a:srgbClr val="FF0000"/>
              </a:solidFill>
              <a:latin typeface="Times New Roman" panose="02020603050405020304" pitchFamily="18" charset="0"/>
              <a:cs typeface="Times New Roman" panose="02020603050405020304" pitchFamily="18" charset="0"/>
            </a:endParaRPr>
          </a:p>
        </p:txBody>
      </p:sp>
      <p:sp>
        <p:nvSpPr>
          <p:cNvPr id="130051" name="Dikdörtgen 6"/>
          <p:cNvSpPr>
            <a:spLocks noChangeArrowheads="1"/>
          </p:cNvSpPr>
          <p:nvPr/>
        </p:nvSpPr>
        <p:spPr bwMode="auto">
          <a:xfrm>
            <a:off x="1" y="738555"/>
            <a:ext cx="91567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900" indent="-342900" algn="just" eaLnBrk="1" hangingPunct="1">
              <a:lnSpc>
                <a:spcPct val="100000"/>
              </a:lnSpc>
              <a:spcBef>
                <a:spcPct val="0"/>
              </a:spcBef>
              <a:buFont typeface="Wingdings" panose="05000000000000000000" pitchFamily="2" charset="2"/>
              <a:buChar char="ü"/>
            </a:pPr>
            <a:r>
              <a:rPr lang="tr-TR" altLang="tr-TR" dirty="0">
                <a:latin typeface="Times New Roman" panose="02020603050405020304" pitchFamily="18" charset="0"/>
                <a:cs typeface="Times New Roman" panose="02020603050405020304" pitchFamily="18" charset="0"/>
              </a:rPr>
              <a:t>Ortamdaki karbon monoksit konsantrasyonu 50 </a:t>
            </a:r>
            <a:r>
              <a:rPr lang="tr-TR" altLang="tr-TR" dirty="0" err="1">
                <a:latin typeface="Times New Roman" panose="02020603050405020304" pitchFamily="18" charset="0"/>
                <a:cs typeface="Times New Roman" panose="02020603050405020304" pitchFamily="18" charset="0"/>
              </a:rPr>
              <a:t>ppm</a:t>
            </a:r>
            <a:r>
              <a:rPr lang="tr-TR" altLang="tr-TR" dirty="0">
                <a:latin typeface="Times New Roman" panose="02020603050405020304" pitchFamily="18" charset="0"/>
                <a:cs typeface="Times New Roman" panose="02020603050405020304" pitchFamily="18" charset="0"/>
              </a:rPr>
              <a:t> in üzerine çıktığında insan sağlığı için tehlike arz </a:t>
            </a:r>
            <a:r>
              <a:rPr lang="tr-TR" altLang="tr-TR" dirty="0" smtClean="0">
                <a:latin typeface="Times New Roman" panose="02020603050405020304" pitchFamily="18" charset="0"/>
                <a:cs typeface="Times New Roman" panose="02020603050405020304" pitchFamily="18" charset="0"/>
              </a:rPr>
              <a:t>etmekte,</a:t>
            </a:r>
          </a:p>
          <a:p>
            <a:pPr marL="342900" indent="-342900" algn="just" eaLnBrk="1" hangingPunct="1">
              <a:lnSpc>
                <a:spcPct val="100000"/>
              </a:lnSpc>
              <a:spcBef>
                <a:spcPct val="0"/>
              </a:spcBef>
              <a:buFont typeface="Wingdings" panose="05000000000000000000" pitchFamily="2" charset="2"/>
              <a:buChar char="ü"/>
            </a:pPr>
            <a:r>
              <a:rPr lang="tr-TR" altLang="tr-TR" dirty="0" smtClean="0">
                <a:latin typeface="Times New Roman" panose="02020603050405020304" pitchFamily="18" charset="0"/>
                <a:cs typeface="Times New Roman" panose="02020603050405020304" pitchFamily="18" charset="0"/>
              </a:rPr>
              <a:t>100 </a:t>
            </a:r>
            <a:r>
              <a:rPr lang="tr-TR" altLang="tr-TR" dirty="0" err="1">
                <a:latin typeface="Times New Roman" panose="02020603050405020304" pitchFamily="18" charset="0"/>
                <a:cs typeface="Times New Roman" panose="02020603050405020304" pitchFamily="18" charset="0"/>
              </a:rPr>
              <a:t>ppm‘in</a:t>
            </a:r>
            <a:r>
              <a:rPr lang="tr-TR" altLang="tr-TR" dirty="0">
                <a:latin typeface="Times New Roman" panose="02020603050405020304" pitchFamily="18" charset="0"/>
                <a:cs typeface="Times New Roman" panose="02020603050405020304" pitchFamily="18" charset="0"/>
              </a:rPr>
              <a:t> üzerine çıktığında kişileri komaya sokacak kadar etkili olmaktadır. </a:t>
            </a:r>
            <a:endParaRPr lang="tr-TR" altLang="tr-TR" dirty="0" smtClean="0">
              <a:latin typeface="Times New Roman" panose="02020603050405020304" pitchFamily="18" charset="0"/>
              <a:cs typeface="Times New Roman" panose="02020603050405020304" pitchFamily="18" charset="0"/>
            </a:endParaRPr>
          </a:p>
          <a:p>
            <a:pPr marL="342900" indent="-342900" algn="just" eaLnBrk="1" hangingPunct="1">
              <a:lnSpc>
                <a:spcPct val="100000"/>
              </a:lnSpc>
              <a:spcBef>
                <a:spcPct val="0"/>
              </a:spcBef>
              <a:buFont typeface="Wingdings" panose="05000000000000000000" pitchFamily="2" charset="2"/>
              <a:buChar char="ü"/>
            </a:pPr>
            <a:r>
              <a:rPr lang="tr-TR" altLang="tr-TR" dirty="0" smtClean="0">
                <a:latin typeface="Times New Roman" panose="02020603050405020304" pitchFamily="18" charset="0"/>
                <a:cs typeface="Times New Roman" panose="02020603050405020304" pitchFamily="18" charset="0"/>
              </a:rPr>
              <a:t>Ortamdaki </a:t>
            </a:r>
            <a:r>
              <a:rPr lang="tr-TR" altLang="tr-TR" dirty="0">
                <a:latin typeface="Times New Roman" panose="02020603050405020304" pitchFamily="18" charset="0"/>
                <a:cs typeface="Times New Roman" panose="02020603050405020304" pitchFamily="18" charset="0"/>
              </a:rPr>
              <a:t>karbon monoksit konsantrasyonu 400 </a:t>
            </a:r>
            <a:r>
              <a:rPr lang="tr-TR" altLang="tr-TR" dirty="0" err="1">
                <a:latin typeface="Times New Roman" panose="02020603050405020304" pitchFamily="18" charset="0"/>
                <a:cs typeface="Times New Roman" panose="02020603050405020304" pitchFamily="18" charset="0"/>
              </a:rPr>
              <a:t>ppm‘den</a:t>
            </a:r>
            <a:r>
              <a:rPr lang="tr-TR" altLang="tr-TR" dirty="0">
                <a:latin typeface="Times New Roman" panose="02020603050405020304" pitchFamily="18" charset="0"/>
                <a:cs typeface="Times New Roman" panose="02020603050405020304" pitchFamily="18" charset="0"/>
              </a:rPr>
              <a:t> fazla olur ve müdahale etmede </a:t>
            </a:r>
            <a:r>
              <a:rPr lang="tr-TR" altLang="tr-TR" dirty="0" smtClean="0">
                <a:latin typeface="Times New Roman" panose="02020603050405020304" pitchFamily="18" charset="0"/>
                <a:cs typeface="Times New Roman" panose="02020603050405020304" pitchFamily="18" charset="0"/>
              </a:rPr>
              <a:t>gecikilirse </a:t>
            </a:r>
            <a:r>
              <a:rPr lang="tr-TR" altLang="tr-TR" dirty="0">
                <a:latin typeface="Times New Roman" panose="02020603050405020304" pitchFamily="18" charset="0"/>
                <a:cs typeface="Times New Roman" panose="02020603050405020304" pitchFamily="18" charset="0"/>
              </a:rPr>
              <a:t>ölümle karşılaşılabilmektedir.</a:t>
            </a:r>
          </a:p>
          <a:p>
            <a:pPr algn="just" eaLnBrk="1" hangingPunct="1">
              <a:lnSpc>
                <a:spcPct val="100000"/>
              </a:lnSpc>
              <a:spcBef>
                <a:spcPct val="0"/>
              </a:spcBef>
              <a:buFontTx/>
              <a:buNone/>
            </a:pPr>
            <a:endParaRPr lang="tr-TR" altLang="tr-TR" dirty="0" smtClean="0">
              <a:latin typeface="Times New Roman" panose="02020603050405020304" pitchFamily="18" charset="0"/>
              <a:cs typeface="Times New Roman" panose="02020603050405020304" pitchFamily="18" charset="0"/>
            </a:endParaRPr>
          </a:p>
          <a:p>
            <a:pPr algn="just" eaLnBrk="1" hangingPunct="1">
              <a:lnSpc>
                <a:spcPct val="100000"/>
              </a:lnSpc>
              <a:spcBef>
                <a:spcPct val="0"/>
              </a:spcBef>
              <a:buFontTx/>
              <a:buNone/>
            </a:pPr>
            <a:r>
              <a:rPr lang="tr-TR" altLang="tr-TR" sz="3200" dirty="0" smtClean="0">
                <a:solidFill>
                  <a:srgbClr val="0000FF"/>
                </a:solidFill>
                <a:latin typeface="Times New Roman" panose="02020603050405020304" pitchFamily="18" charset="0"/>
                <a:cs typeface="Times New Roman" panose="02020603050405020304" pitchFamily="18" charset="0"/>
              </a:rPr>
              <a:t>Bu </a:t>
            </a:r>
            <a:r>
              <a:rPr lang="tr-TR" altLang="tr-TR" sz="3200" dirty="0">
                <a:solidFill>
                  <a:srgbClr val="0000FF"/>
                </a:solidFill>
                <a:latin typeface="Times New Roman" panose="02020603050405020304" pitchFamily="18" charset="0"/>
                <a:cs typeface="Times New Roman" panose="02020603050405020304" pitchFamily="18" charset="0"/>
              </a:rPr>
              <a:t>nedenle CO alarm cihazları ortamdaki CO konsantrasyonu 50 </a:t>
            </a:r>
            <a:r>
              <a:rPr lang="tr-TR" altLang="tr-TR" sz="3200" dirty="0" err="1">
                <a:solidFill>
                  <a:srgbClr val="0000FF"/>
                </a:solidFill>
                <a:latin typeface="Times New Roman" panose="02020603050405020304" pitchFamily="18" charset="0"/>
                <a:cs typeface="Times New Roman" panose="02020603050405020304" pitchFamily="18" charset="0"/>
              </a:rPr>
              <a:t>ppm‘i</a:t>
            </a:r>
            <a:r>
              <a:rPr lang="tr-TR" altLang="tr-TR" sz="3200" dirty="0">
                <a:solidFill>
                  <a:srgbClr val="0000FF"/>
                </a:solidFill>
                <a:latin typeface="Times New Roman" panose="02020603050405020304" pitchFamily="18" charset="0"/>
                <a:cs typeface="Times New Roman" panose="02020603050405020304" pitchFamily="18" charset="0"/>
              </a:rPr>
              <a:t> </a:t>
            </a:r>
            <a:r>
              <a:rPr lang="tr-TR" altLang="tr-TR" sz="3200" dirty="0" smtClean="0">
                <a:solidFill>
                  <a:srgbClr val="0000FF"/>
                </a:solidFill>
                <a:latin typeface="Times New Roman" panose="02020603050405020304" pitchFamily="18" charset="0"/>
                <a:cs typeface="Times New Roman" panose="02020603050405020304" pitchFamily="18" charset="0"/>
              </a:rPr>
              <a:t>geçtikten </a:t>
            </a:r>
            <a:r>
              <a:rPr lang="tr-TR" altLang="tr-TR" sz="3200" dirty="0">
                <a:solidFill>
                  <a:srgbClr val="0000FF"/>
                </a:solidFill>
                <a:latin typeface="Times New Roman" panose="02020603050405020304" pitchFamily="18" charset="0"/>
                <a:cs typeface="Times New Roman" panose="02020603050405020304" pitchFamily="18" charset="0"/>
              </a:rPr>
              <a:t>sonra yüksek sesle alarm (3,0 metrede 85 </a:t>
            </a:r>
            <a:r>
              <a:rPr lang="tr-TR" altLang="tr-TR" sz="3200" dirty="0" err="1">
                <a:solidFill>
                  <a:srgbClr val="0000FF"/>
                </a:solidFill>
                <a:latin typeface="Times New Roman" panose="02020603050405020304" pitchFamily="18" charset="0"/>
                <a:cs typeface="Times New Roman" panose="02020603050405020304" pitchFamily="18" charset="0"/>
              </a:rPr>
              <a:t>db</a:t>
            </a:r>
            <a:r>
              <a:rPr lang="tr-TR" altLang="tr-TR" sz="3200" dirty="0">
                <a:solidFill>
                  <a:srgbClr val="0000FF"/>
                </a:solidFill>
                <a:latin typeface="Times New Roman" panose="02020603050405020304" pitchFamily="18" charset="0"/>
                <a:cs typeface="Times New Roman" panose="02020603050405020304" pitchFamily="18" charset="0"/>
              </a:rPr>
              <a:t>) ve ışıklı ikaz verecek şekilde tasarlanmaktadır</a:t>
            </a:r>
            <a:r>
              <a:rPr lang="tr-TR" altLang="tr-TR" sz="3200" dirty="0" smtClean="0">
                <a:solidFill>
                  <a:srgbClr val="0000FF"/>
                </a:solidFill>
                <a:latin typeface="Times New Roman" panose="02020603050405020304" pitchFamily="18" charset="0"/>
                <a:cs typeface="Times New Roman" panose="02020603050405020304" pitchFamily="18" charset="0"/>
              </a:rPr>
              <a:t>.</a:t>
            </a:r>
            <a:endParaRPr lang="tr-TR" altLang="tr-TR" sz="32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3 Başlık"/>
          <p:cNvSpPr>
            <a:spLocks noGrp="1"/>
          </p:cNvSpPr>
          <p:nvPr>
            <p:ph type="title"/>
          </p:nvPr>
        </p:nvSpPr>
        <p:spPr>
          <a:xfrm>
            <a:off x="0" y="1"/>
            <a:ext cx="9156700" cy="625474"/>
          </a:xfrm>
        </p:spPr>
        <p:txBody>
          <a:bodyPr/>
          <a:lstStyle/>
          <a:p>
            <a:pPr eaLnBrk="1" hangingPunct="1">
              <a:lnSpc>
                <a:spcPct val="100000"/>
              </a:lnSpc>
            </a:pPr>
            <a:r>
              <a:rPr lang="es-ES" altLang="tr-TR" sz="4000" b="1" dirty="0" smtClean="0">
                <a:solidFill>
                  <a:srgbClr val="FF0000"/>
                </a:solidFill>
                <a:latin typeface="Times New Roman" panose="02020603050405020304" pitchFamily="18" charset="0"/>
                <a:cs typeface="Times New Roman" panose="02020603050405020304" pitchFamily="18" charset="0"/>
              </a:rPr>
              <a:t>Karbon</a:t>
            </a:r>
            <a:r>
              <a:rPr lang="tr-TR" altLang="tr-TR" sz="4000" b="1" dirty="0" smtClean="0">
                <a:solidFill>
                  <a:srgbClr val="FF0000"/>
                </a:solidFill>
                <a:latin typeface="Times New Roman" panose="02020603050405020304" pitchFamily="18" charset="0"/>
                <a:cs typeface="Times New Roman" panose="02020603050405020304" pitchFamily="18" charset="0"/>
              </a:rPr>
              <a:t>m</a:t>
            </a:r>
            <a:r>
              <a:rPr lang="es-ES" altLang="tr-TR" sz="4000" b="1" dirty="0" smtClean="0">
                <a:solidFill>
                  <a:srgbClr val="FF0000"/>
                </a:solidFill>
                <a:latin typeface="Times New Roman" panose="02020603050405020304" pitchFamily="18" charset="0"/>
                <a:cs typeface="Times New Roman" panose="02020603050405020304" pitchFamily="18" charset="0"/>
              </a:rPr>
              <a:t>onoksit Dedektör</a:t>
            </a:r>
            <a:r>
              <a:rPr lang="tr-TR" altLang="tr-TR" sz="4000" b="1" dirty="0" err="1" smtClean="0">
                <a:solidFill>
                  <a:srgbClr val="FF0000"/>
                </a:solidFill>
                <a:latin typeface="Times New Roman" panose="02020603050405020304" pitchFamily="18" charset="0"/>
                <a:cs typeface="Times New Roman" panose="02020603050405020304" pitchFamily="18" charset="0"/>
              </a:rPr>
              <a:t>leri</a:t>
            </a:r>
            <a:r>
              <a:rPr lang="tr-TR" altLang="tr-TR" sz="4000" b="1" dirty="0" smtClean="0">
                <a:solidFill>
                  <a:srgbClr val="FF0000"/>
                </a:solidFill>
                <a:latin typeface="Times New Roman" panose="02020603050405020304" pitchFamily="18" charset="0"/>
                <a:cs typeface="Times New Roman" panose="02020603050405020304" pitchFamily="18" charset="0"/>
              </a:rPr>
              <a:t> - 2</a:t>
            </a:r>
            <a:endParaRPr lang="es-ES" altLang="tr-TR" sz="4000" b="1" dirty="0" smtClean="0">
              <a:solidFill>
                <a:srgbClr val="FF0000"/>
              </a:solidFill>
              <a:latin typeface="Times New Roman" panose="02020603050405020304" pitchFamily="18" charset="0"/>
              <a:cs typeface="Times New Roman" panose="02020603050405020304" pitchFamily="18" charset="0"/>
            </a:endParaRPr>
          </a:p>
        </p:txBody>
      </p:sp>
      <p:pic>
        <p:nvPicPr>
          <p:cNvPr id="133123" name="Picture 5" descr="GD-220C-Karbonmonoksit-Detektoru-220V-AC">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100138"/>
            <a:ext cx="1752600"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4" name="Picture 7" descr="dedektor">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775" y="1171575"/>
            <a:ext cx="14144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5" name="Picture 9" descr="Karbonmonoksit_Dedektor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0563" y="1171575"/>
            <a:ext cx="2305050"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6" name="Picture 11" descr="49799_158474_DM3C43">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92950" y="1171575"/>
            <a:ext cx="14398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2"/>
          <p:cNvSpPr txBox="1">
            <a:spLocks noChangeArrowheads="1"/>
          </p:cNvSpPr>
          <p:nvPr/>
        </p:nvSpPr>
        <p:spPr bwMode="auto">
          <a:xfrm>
            <a:off x="3833813" y="2971800"/>
            <a:ext cx="2917825" cy="461963"/>
          </a:xfrm>
          <a:prstGeom prst="rect">
            <a:avLst/>
          </a:prstGeom>
          <a:extLst/>
        </p:spPr>
        <p:txBody>
          <a:bodyPr anchor="ctr"/>
          <a:lstStyle>
            <a:lvl1pPr>
              <a:lnSpc>
                <a:spcPct val="100000"/>
              </a:lnSpc>
              <a:spcBef>
                <a:spcPct val="0"/>
              </a:spcBef>
              <a:buNone/>
              <a:defRPr sz="2400" b="1" i="0" u="none">
                <a:solidFill>
                  <a:srgbClr val="FF0000"/>
                </a:solidFill>
                <a:latin typeface="+mj-lt"/>
                <a:ea typeface="+mj-ea"/>
                <a:cs typeface="+mj-cs"/>
              </a:defRPr>
            </a:lvl1pPr>
          </a:lstStyle>
          <a:p>
            <a:pPr eaLnBrk="1" fontAlgn="auto" hangingPunct="1">
              <a:spcAft>
                <a:spcPts val="0"/>
              </a:spcAft>
              <a:defRPr/>
            </a:pPr>
            <a:r>
              <a:rPr lang="tr-TR" dirty="0" smtClean="0">
                <a:solidFill>
                  <a:srgbClr val="0000FF"/>
                </a:solidFill>
                <a:latin typeface="+mn-lt"/>
              </a:rPr>
              <a:t>Elektrikli veya Pilli</a:t>
            </a:r>
            <a:endParaRPr lang="en-US" dirty="0">
              <a:solidFill>
                <a:srgbClr val="0000FF"/>
              </a:solidFill>
              <a:latin typeface="+mn-lt"/>
            </a:endParaRPr>
          </a:p>
        </p:txBody>
      </p:sp>
      <p:pic>
        <p:nvPicPr>
          <p:cNvPr id="133128" name="Picture 14" descr="Smokerlyser Kişisel Karbonmonoksit Test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4213" y="3511550"/>
            <a:ext cx="2382837"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9" name="Picture 16" descr="pic16f88_karbonmonoksit_alarm">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32138" y="3835400"/>
            <a:ext cx="1800225"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30" name="Picture 18" descr="21936201_tn9_0">
            <a:hlinkClick r:id="rId12" tooltip="karbonmonoksit dedektörü Soba+sohben v.s"/>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48263" y="3835400"/>
            <a:ext cx="1223962"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19"/>
          <p:cNvSpPr txBox="1">
            <a:spLocks noChangeArrowheads="1"/>
          </p:cNvSpPr>
          <p:nvPr/>
        </p:nvSpPr>
        <p:spPr bwMode="auto">
          <a:xfrm>
            <a:off x="3700463" y="5462588"/>
            <a:ext cx="3387725" cy="461962"/>
          </a:xfrm>
          <a:prstGeom prst="rect">
            <a:avLst/>
          </a:prstGeom>
          <a:extLst/>
        </p:spPr>
        <p:txBody>
          <a:bodyPr anchor="ctr"/>
          <a:lstStyle>
            <a:defPPr>
              <a:defRPr lang="en-US"/>
            </a:defPPr>
            <a:lvl1pPr>
              <a:lnSpc>
                <a:spcPct val="100000"/>
              </a:lnSpc>
              <a:spcBef>
                <a:spcPct val="0"/>
              </a:spcBef>
              <a:buNone/>
              <a:defRPr sz="2400" b="1" i="0" u="none">
                <a:solidFill>
                  <a:srgbClr val="FF0000"/>
                </a:solidFill>
                <a:latin typeface="+mj-lt"/>
                <a:ea typeface="+mj-ea"/>
                <a:cs typeface="+mj-cs"/>
              </a:defRPr>
            </a:lvl1pPr>
          </a:lstStyle>
          <a:p>
            <a:pPr eaLnBrk="1" fontAlgn="auto" hangingPunct="1">
              <a:spcAft>
                <a:spcPts val="0"/>
              </a:spcAft>
              <a:defRPr/>
            </a:pPr>
            <a:r>
              <a:rPr lang="tr-TR" dirty="0" smtClean="0">
                <a:solidFill>
                  <a:srgbClr val="0000FF"/>
                </a:solidFill>
                <a:latin typeface="+mn-lt"/>
              </a:rPr>
              <a:t>Fiat Aralığı: 11- 80 TL</a:t>
            </a:r>
            <a:endParaRPr lang="en-US" dirty="0">
              <a:solidFill>
                <a:srgbClr val="0000FF"/>
              </a:solidFill>
              <a:latin typeface="+mn-lt"/>
            </a:endParaRPr>
          </a:p>
        </p:txBody>
      </p:sp>
      <p:pic>
        <p:nvPicPr>
          <p:cNvPr id="133132" name="Picture 21" descr="21841752_tn9_0">
            <a:hlinkClick r:id="rId14" tooltip="BİFGAZ KARBONMONOKSİT ALARM DEDEKTÖRÜ 3YIL GARAN"/>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88125" y="3835400"/>
            <a:ext cx="1223963"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3 Başlık"/>
          <p:cNvSpPr>
            <a:spLocks noGrp="1"/>
          </p:cNvSpPr>
          <p:nvPr>
            <p:ph type="title"/>
          </p:nvPr>
        </p:nvSpPr>
        <p:spPr>
          <a:xfrm>
            <a:off x="-1" y="0"/>
            <a:ext cx="9369631" cy="1250867"/>
          </a:xfrm>
        </p:spPr>
        <p:txBody>
          <a:bodyPr/>
          <a:lstStyle/>
          <a:p>
            <a:pPr lvl="0">
              <a:lnSpc>
                <a:spcPct val="100000"/>
              </a:lnSpc>
              <a:defRPr/>
            </a:pPr>
            <a:r>
              <a:rPr lang="tr-TR" altLang="tr-TR" sz="3600" b="1" dirty="0" smtClean="0">
                <a:solidFill>
                  <a:srgbClr val="FF0000"/>
                </a:solidFill>
                <a:latin typeface="Times New Roman" panose="02020603050405020304" pitchFamily="18" charset="0"/>
                <a:cs typeface="Times New Roman" panose="02020603050405020304" pitchFamily="18" charset="0"/>
              </a:rPr>
              <a:t>SONUÇLAR-1</a:t>
            </a:r>
            <a:r>
              <a:rPr lang="tr-TR" altLang="tr-TR" sz="2800" b="1" dirty="0" smtClean="0">
                <a:solidFill>
                  <a:srgbClr val="FF0000"/>
                </a:solidFill>
                <a:latin typeface="Times New Roman" panose="02020603050405020304" pitchFamily="18" charset="0"/>
                <a:cs typeface="Times New Roman" panose="02020603050405020304" pitchFamily="18" charset="0"/>
              </a:rPr>
              <a:t/>
            </a:r>
            <a:br>
              <a:rPr lang="tr-TR" altLang="tr-TR" sz="2800" b="1" dirty="0" smtClean="0">
                <a:solidFill>
                  <a:srgbClr val="FF0000"/>
                </a:solidFill>
                <a:latin typeface="Times New Roman" panose="02020603050405020304" pitchFamily="18" charset="0"/>
                <a:cs typeface="Times New Roman" panose="02020603050405020304" pitchFamily="18" charset="0"/>
              </a:rPr>
            </a:br>
            <a:r>
              <a:rPr lang="tr-TR" altLang="tr-TR" sz="2800" b="1" dirty="0" smtClean="0">
                <a:solidFill>
                  <a:srgbClr val="FF0000"/>
                </a:solidFill>
                <a:latin typeface="Times New Roman" panose="02020603050405020304" pitchFamily="18" charset="0"/>
                <a:cs typeface="Times New Roman" panose="02020603050405020304" pitchFamily="18" charset="0"/>
              </a:rPr>
              <a:t>Yakma Sistemleri </a:t>
            </a:r>
            <a:r>
              <a:rPr lang="es-ES" altLang="tr-TR" sz="2800" b="1" dirty="0" smtClean="0">
                <a:solidFill>
                  <a:srgbClr val="FF0000"/>
                </a:solidFill>
                <a:latin typeface="Times New Roman" panose="02020603050405020304" pitchFamily="18" charset="0"/>
                <a:cs typeface="Times New Roman" panose="02020603050405020304" pitchFamily="18" charset="0"/>
              </a:rPr>
              <a:t>Açısından Yanmanın Etkilenmesi</a:t>
            </a:r>
          </a:p>
        </p:txBody>
      </p:sp>
      <p:sp>
        <p:nvSpPr>
          <p:cNvPr id="135171" name="Dikdörtgen 29"/>
          <p:cNvSpPr>
            <a:spLocks noChangeArrowheads="1"/>
          </p:cNvSpPr>
          <p:nvPr/>
        </p:nvSpPr>
        <p:spPr bwMode="auto">
          <a:xfrm>
            <a:off x="0" y="1250867"/>
            <a:ext cx="9144000" cy="525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 typeface="Wingdings" panose="05000000000000000000" pitchFamily="2" charset="2"/>
              <a:buChar char="ü"/>
            </a:pPr>
            <a:r>
              <a:rPr lang="tr-TR" altLang="tr-TR" sz="2500" dirty="0">
                <a:cs typeface="Times New Roman" panose="02020603050405020304" pitchFamily="18" charset="0"/>
              </a:rPr>
              <a:t>Sobalarda verimli bir yanma için etkili baca yüksekliği yeterli olmalıdır.</a:t>
            </a:r>
          </a:p>
          <a:p>
            <a:pPr algn="just" eaLnBrk="1" hangingPunct="1">
              <a:lnSpc>
                <a:spcPct val="100000"/>
              </a:lnSpc>
              <a:spcBef>
                <a:spcPct val="0"/>
              </a:spcBef>
              <a:buFont typeface="Wingdings" panose="05000000000000000000" pitchFamily="2" charset="2"/>
              <a:buChar char="ü"/>
            </a:pPr>
            <a:r>
              <a:rPr lang="tr-TR" altLang="tr-TR" sz="2500" dirty="0">
                <a:cs typeface="Times New Roman" panose="02020603050405020304" pitchFamily="18" charset="0"/>
              </a:rPr>
              <a:t>Etkili baca yüksekliği arttıkça baca çekim </a:t>
            </a:r>
            <a:r>
              <a:rPr lang="tr-TR" altLang="tr-TR" sz="2500" dirty="0" smtClean="0">
                <a:cs typeface="Times New Roman" panose="02020603050405020304" pitchFamily="18" charset="0"/>
              </a:rPr>
              <a:t>gücü </a:t>
            </a:r>
            <a:r>
              <a:rPr lang="tr-TR" altLang="tr-TR" sz="2500" dirty="0">
                <a:cs typeface="Times New Roman" panose="02020603050405020304" pitchFamily="18" charset="0"/>
              </a:rPr>
              <a:t>de artar.</a:t>
            </a:r>
          </a:p>
          <a:p>
            <a:pPr algn="just" eaLnBrk="1" hangingPunct="1">
              <a:lnSpc>
                <a:spcPct val="100000"/>
              </a:lnSpc>
              <a:spcBef>
                <a:spcPct val="0"/>
              </a:spcBef>
              <a:buFont typeface="Wingdings" panose="05000000000000000000" pitchFamily="2" charset="2"/>
              <a:buChar char="ü"/>
            </a:pPr>
            <a:r>
              <a:rPr lang="tr-TR" altLang="tr-TR" sz="2500" dirty="0">
                <a:cs typeface="Times New Roman" panose="02020603050405020304" pitchFamily="18" charset="0"/>
              </a:rPr>
              <a:t>Yeterli  yükseklikte bacası olmayan sobalarda yanma için yeterli miktarda hava ve verimli bir yanma elde etmek zordur.</a:t>
            </a:r>
          </a:p>
          <a:p>
            <a:pPr algn="just" eaLnBrk="1" hangingPunct="1">
              <a:lnSpc>
                <a:spcPct val="100000"/>
              </a:lnSpc>
              <a:spcBef>
                <a:spcPct val="0"/>
              </a:spcBef>
              <a:buFont typeface="Wingdings" panose="05000000000000000000" pitchFamily="2" charset="2"/>
              <a:buChar char="ü"/>
            </a:pPr>
            <a:r>
              <a:rPr lang="tr-TR" altLang="tr-TR" sz="2500" dirty="0">
                <a:cs typeface="Times New Roman" panose="02020603050405020304" pitchFamily="18" charset="0"/>
              </a:rPr>
              <a:t>Bu tür sobalarda sık aralıklarla baca </a:t>
            </a:r>
            <a:r>
              <a:rPr lang="tr-TR" altLang="tr-TR" sz="2500" dirty="0" smtClean="0">
                <a:cs typeface="Times New Roman" panose="02020603050405020304" pitchFamily="18" charset="0"/>
              </a:rPr>
              <a:t>gazı </a:t>
            </a:r>
            <a:r>
              <a:rPr lang="tr-TR" altLang="tr-TR" sz="2500" dirty="0">
                <a:cs typeface="Times New Roman" panose="02020603050405020304" pitchFamily="18" charset="0"/>
              </a:rPr>
              <a:t>tepmesi olur. </a:t>
            </a:r>
          </a:p>
          <a:p>
            <a:pPr algn="just" eaLnBrk="1" hangingPunct="1">
              <a:lnSpc>
                <a:spcPct val="100000"/>
              </a:lnSpc>
              <a:spcBef>
                <a:spcPct val="0"/>
              </a:spcBef>
              <a:buFont typeface="Wingdings" panose="05000000000000000000" pitchFamily="2" charset="2"/>
              <a:buChar char="Ø"/>
            </a:pPr>
            <a:r>
              <a:rPr lang="tr-TR" altLang="tr-TR" sz="2500" dirty="0">
                <a:cs typeface="Times New Roman" panose="02020603050405020304" pitchFamily="18" charset="0"/>
              </a:rPr>
              <a:t>Diğer taraftan baca yüksekliği arttıkça ısı ve  sürtünme kayıpları artar,</a:t>
            </a:r>
          </a:p>
          <a:p>
            <a:pPr algn="just" eaLnBrk="1" hangingPunct="1">
              <a:lnSpc>
                <a:spcPct val="100000"/>
              </a:lnSpc>
              <a:spcBef>
                <a:spcPct val="0"/>
              </a:spcBef>
              <a:buFont typeface="Wingdings" panose="05000000000000000000" pitchFamily="2" charset="2"/>
              <a:buChar char="Ø"/>
            </a:pPr>
            <a:r>
              <a:rPr lang="tr-TR" altLang="tr-TR" sz="2500" dirty="0">
                <a:cs typeface="Times New Roman" panose="02020603050405020304" pitchFamily="18" charset="0"/>
              </a:rPr>
              <a:t>Bacada  </a:t>
            </a:r>
            <a:r>
              <a:rPr lang="tr-TR" altLang="tr-TR" sz="2500" dirty="0" smtClean="0">
                <a:cs typeface="Times New Roman" panose="02020603050405020304" pitchFamily="18" charset="0"/>
              </a:rPr>
              <a:t>gaz  </a:t>
            </a:r>
            <a:r>
              <a:rPr lang="tr-TR" altLang="tr-TR" sz="2500" dirty="0">
                <a:cs typeface="Times New Roman" panose="02020603050405020304" pitchFamily="18" charset="0"/>
              </a:rPr>
              <a:t>yükselme  hızı  düşer  ve  bacada  nem  </a:t>
            </a:r>
            <a:r>
              <a:rPr lang="tr-TR" altLang="tr-TR" sz="2500" dirty="0" err="1">
                <a:cs typeface="Times New Roman" panose="02020603050405020304" pitchFamily="18" charset="0"/>
              </a:rPr>
              <a:t>yoğuşması</a:t>
            </a:r>
            <a:r>
              <a:rPr lang="tr-TR" altLang="tr-TR" sz="2500" dirty="0">
                <a:cs typeface="Times New Roman" panose="02020603050405020304" pitchFamily="18" charset="0"/>
              </a:rPr>
              <a:t>  meydana  </a:t>
            </a:r>
            <a:r>
              <a:rPr lang="tr-TR" altLang="tr-TR" sz="2500" dirty="0" smtClean="0">
                <a:cs typeface="Times New Roman" panose="02020603050405020304" pitchFamily="18" charset="0"/>
              </a:rPr>
              <a:t>gelir</a:t>
            </a:r>
            <a:r>
              <a:rPr lang="tr-TR" altLang="tr-TR" sz="2500" dirty="0">
                <a:cs typeface="Times New Roman" panose="02020603050405020304" pitchFamily="18" charset="0"/>
              </a:rPr>
              <a:t>.</a:t>
            </a:r>
          </a:p>
          <a:p>
            <a:pPr algn="just" eaLnBrk="1" hangingPunct="1">
              <a:lnSpc>
                <a:spcPct val="100000"/>
              </a:lnSpc>
              <a:spcBef>
                <a:spcPct val="0"/>
              </a:spcBef>
              <a:buFont typeface="Wingdings" panose="05000000000000000000" pitchFamily="2" charset="2"/>
              <a:buChar char="Ø"/>
            </a:pPr>
            <a:r>
              <a:rPr lang="tr-TR" altLang="tr-TR" sz="2500" dirty="0">
                <a:cs typeface="Times New Roman" panose="02020603050405020304" pitchFamily="18" charset="0"/>
              </a:rPr>
              <a:t>Uzun  bacalı  binalarda,  baca malzemesi olarak taş, tuğla veya paslanmaz çelik kullanılması tavsiye edilir. Böylece baca </a:t>
            </a:r>
            <a:r>
              <a:rPr lang="tr-TR" altLang="tr-TR" sz="2500" dirty="0" smtClean="0">
                <a:cs typeface="Times New Roman" panose="02020603050405020304" pitchFamily="18" charset="0"/>
              </a:rPr>
              <a:t>gazı </a:t>
            </a:r>
            <a:r>
              <a:rPr lang="tr-TR" altLang="tr-TR" sz="2500" dirty="0">
                <a:cs typeface="Times New Roman" panose="02020603050405020304" pitchFamily="18" charset="0"/>
              </a:rPr>
              <a:t>içindeki nemin </a:t>
            </a:r>
            <a:r>
              <a:rPr lang="tr-TR" altLang="tr-TR" sz="2500" dirty="0" err="1">
                <a:cs typeface="Times New Roman" panose="02020603050405020304" pitchFamily="18" charset="0"/>
              </a:rPr>
              <a:t>yoğuşması</a:t>
            </a:r>
            <a:r>
              <a:rPr lang="tr-TR" altLang="tr-TR" sz="2500" dirty="0">
                <a:cs typeface="Times New Roman" panose="02020603050405020304" pitchFamily="18" charset="0"/>
              </a:rPr>
              <a:t> önlenir.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3 Başlık"/>
          <p:cNvSpPr>
            <a:spLocks noGrp="1"/>
          </p:cNvSpPr>
          <p:nvPr>
            <p:ph type="title"/>
          </p:nvPr>
        </p:nvSpPr>
        <p:spPr>
          <a:xfrm>
            <a:off x="342900" y="174625"/>
            <a:ext cx="8813800" cy="854075"/>
          </a:xfrm>
        </p:spPr>
        <p:txBody>
          <a:bodyPr/>
          <a:lstStyle/>
          <a:p>
            <a:pPr eaLnBrk="1" hangingPunct="1">
              <a:lnSpc>
                <a:spcPct val="100000"/>
              </a:lnSpc>
            </a:pPr>
            <a:r>
              <a:rPr lang="tr-TR" altLang="tr-TR" sz="3200" b="1" smtClean="0">
                <a:solidFill>
                  <a:srgbClr val="FF0000"/>
                </a:solidFill>
              </a:rPr>
              <a:t>Kullanılması Yasak Maddeler</a:t>
            </a:r>
            <a:endParaRPr lang="es-ES" altLang="tr-TR" sz="3200" b="1" smtClean="0">
              <a:solidFill>
                <a:srgbClr val="FF0000"/>
              </a:solidFill>
            </a:endParaRPr>
          </a:p>
        </p:txBody>
      </p:sp>
      <p:sp>
        <p:nvSpPr>
          <p:cNvPr id="163843" name="4 İçerik Yer Tutucusu"/>
          <p:cNvSpPr txBox="1">
            <a:spLocks/>
          </p:cNvSpPr>
          <p:nvPr/>
        </p:nvSpPr>
        <p:spPr bwMode="auto">
          <a:xfrm>
            <a:off x="368300" y="1268413"/>
            <a:ext cx="3822700"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indent="-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1" algn="just" eaLnBrk="1" hangingPunct="1">
              <a:lnSpc>
                <a:spcPct val="100000"/>
              </a:lnSpc>
              <a:spcBef>
                <a:spcPts val="600"/>
              </a:spcBef>
              <a:buFont typeface="Wingdings" panose="05000000000000000000" pitchFamily="2" charset="2"/>
              <a:buChar char="Ø"/>
            </a:pPr>
            <a:r>
              <a:rPr lang="tr-TR" altLang="tr-TR" sz="2600"/>
              <a:t>petrol koku,</a:t>
            </a:r>
          </a:p>
          <a:p>
            <a:pPr lvl="1" algn="just" eaLnBrk="1" hangingPunct="1">
              <a:lnSpc>
                <a:spcPct val="100000"/>
              </a:lnSpc>
              <a:spcBef>
                <a:spcPts val="600"/>
              </a:spcBef>
              <a:buFont typeface="Wingdings" panose="05000000000000000000" pitchFamily="2" charset="2"/>
              <a:buChar char="Ø"/>
            </a:pPr>
            <a:r>
              <a:rPr lang="tr-TR" altLang="tr-TR" sz="2600"/>
              <a:t>mineral yağ,</a:t>
            </a:r>
          </a:p>
          <a:p>
            <a:pPr lvl="1" algn="just" eaLnBrk="1" hangingPunct="1">
              <a:lnSpc>
                <a:spcPct val="100000"/>
              </a:lnSpc>
              <a:spcBef>
                <a:spcPts val="600"/>
              </a:spcBef>
              <a:buFont typeface="Wingdings" panose="05000000000000000000" pitchFamily="2" charset="2"/>
              <a:buChar char="Ø"/>
            </a:pPr>
            <a:r>
              <a:rPr lang="tr-TR" altLang="tr-TR" sz="2600"/>
              <a:t>araba plastiği parçaları,</a:t>
            </a:r>
          </a:p>
          <a:p>
            <a:pPr lvl="1" algn="just" eaLnBrk="1" hangingPunct="1">
              <a:lnSpc>
                <a:spcPct val="100000"/>
              </a:lnSpc>
              <a:spcBef>
                <a:spcPts val="600"/>
              </a:spcBef>
              <a:buFont typeface="Wingdings" panose="05000000000000000000" pitchFamily="2" charset="2"/>
              <a:buChar char="Ø"/>
            </a:pPr>
            <a:r>
              <a:rPr lang="tr-TR" altLang="tr-TR" sz="2600"/>
              <a:t>lastik,</a:t>
            </a:r>
          </a:p>
          <a:p>
            <a:pPr lvl="1" algn="just" eaLnBrk="1" hangingPunct="1">
              <a:lnSpc>
                <a:spcPct val="100000"/>
              </a:lnSpc>
              <a:spcBef>
                <a:spcPts val="600"/>
              </a:spcBef>
              <a:buFont typeface="Wingdings" panose="05000000000000000000" pitchFamily="2" charset="2"/>
              <a:buChar char="Ø"/>
            </a:pPr>
            <a:r>
              <a:rPr lang="tr-TR" altLang="tr-TR" sz="2600"/>
              <a:t>tezek,</a:t>
            </a:r>
          </a:p>
          <a:p>
            <a:pPr lvl="1" algn="just" eaLnBrk="1" hangingPunct="1">
              <a:lnSpc>
                <a:spcPct val="100000"/>
              </a:lnSpc>
              <a:spcBef>
                <a:spcPts val="600"/>
              </a:spcBef>
              <a:buFont typeface="Wingdings" panose="05000000000000000000" pitchFamily="2" charset="2"/>
              <a:buChar char="Ø"/>
            </a:pPr>
            <a:r>
              <a:rPr lang="tr-TR" altLang="tr-TR" sz="2600"/>
              <a:t>katı atıklar</a:t>
            </a:r>
          </a:p>
          <a:p>
            <a:pPr lvl="1" algn="just" eaLnBrk="1" hangingPunct="1">
              <a:lnSpc>
                <a:spcPct val="100000"/>
              </a:lnSpc>
              <a:spcBef>
                <a:spcPts val="600"/>
              </a:spcBef>
              <a:buFont typeface="Wingdings" panose="05000000000000000000" pitchFamily="2" charset="2"/>
              <a:buChar char="Ø"/>
            </a:pPr>
            <a:r>
              <a:rPr lang="tr-TR" altLang="tr-TR" sz="2600"/>
              <a:t>tekstil artıkları,</a:t>
            </a:r>
          </a:p>
          <a:p>
            <a:pPr lvl="1" algn="just" eaLnBrk="1" hangingPunct="1">
              <a:lnSpc>
                <a:spcPct val="100000"/>
              </a:lnSpc>
              <a:spcBef>
                <a:spcPts val="600"/>
              </a:spcBef>
              <a:buFont typeface="Wingdings" panose="05000000000000000000" pitchFamily="2" charset="2"/>
              <a:buChar char="Ø"/>
            </a:pPr>
            <a:r>
              <a:rPr lang="tr-TR" altLang="tr-TR" sz="2600"/>
              <a:t>kablolar,</a:t>
            </a:r>
          </a:p>
          <a:p>
            <a:pPr lvl="1" algn="just" eaLnBrk="1" hangingPunct="1">
              <a:lnSpc>
                <a:spcPct val="100000"/>
              </a:lnSpc>
              <a:spcBef>
                <a:spcPts val="600"/>
              </a:spcBef>
              <a:buFont typeface="Wingdings" panose="05000000000000000000" pitchFamily="2" charset="2"/>
              <a:buChar char="Ø"/>
            </a:pPr>
            <a:r>
              <a:rPr lang="tr-TR" altLang="tr-TR" sz="2600"/>
              <a:t>ıslak odun,</a:t>
            </a:r>
          </a:p>
        </p:txBody>
      </p:sp>
      <p:sp>
        <p:nvSpPr>
          <p:cNvPr id="163844" name="4 İçerik Yer Tutucusu"/>
          <p:cNvSpPr txBox="1">
            <a:spLocks/>
          </p:cNvSpPr>
          <p:nvPr/>
        </p:nvSpPr>
        <p:spPr bwMode="auto">
          <a:xfrm>
            <a:off x="4559300" y="1268413"/>
            <a:ext cx="3822700"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indent="-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1" algn="just" eaLnBrk="1" hangingPunct="1">
              <a:lnSpc>
                <a:spcPct val="100000"/>
              </a:lnSpc>
              <a:spcBef>
                <a:spcPts val="600"/>
              </a:spcBef>
              <a:buFont typeface="Wingdings" panose="05000000000000000000" pitchFamily="2" charset="2"/>
              <a:buChar char="Ø"/>
            </a:pPr>
            <a:r>
              <a:rPr lang="tr-TR" altLang="tr-TR" sz="2600"/>
              <a:t>boyalı odun,</a:t>
            </a:r>
          </a:p>
          <a:p>
            <a:pPr lvl="1" algn="just" eaLnBrk="1" hangingPunct="1">
              <a:lnSpc>
                <a:spcPct val="100000"/>
              </a:lnSpc>
              <a:spcBef>
                <a:spcPts val="600"/>
              </a:spcBef>
              <a:buFont typeface="Wingdings" panose="05000000000000000000" pitchFamily="2" charset="2"/>
              <a:buChar char="Ø"/>
            </a:pPr>
            <a:r>
              <a:rPr lang="tr-TR" altLang="tr-TR" sz="2600"/>
              <a:t>plastikler,</a:t>
            </a:r>
          </a:p>
          <a:p>
            <a:pPr lvl="1" algn="just" eaLnBrk="1" hangingPunct="1">
              <a:lnSpc>
                <a:spcPct val="100000"/>
              </a:lnSpc>
              <a:spcBef>
                <a:spcPts val="600"/>
              </a:spcBef>
              <a:buFont typeface="Wingdings" panose="05000000000000000000" pitchFamily="2" charset="2"/>
              <a:buChar char="Ø"/>
            </a:pPr>
            <a:r>
              <a:rPr lang="tr-TR" altLang="tr-TR" sz="2600"/>
              <a:t>ev eşyaları</a:t>
            </a:r>
          </a:p>
          <a:p>
            <a:pPr lvl="1" algn="just" eaLnBrk="1" hangingPunct="1">
              <a:lnSpc>
                <a:spcPct val="100000"/>
              </a:lnSpc>
              <a:spcBef>
                <a:spcPts val="600"/>
              </a:spcBef>
              <a:buFont typeface="Wingdings" panose="05000000000000000000" pitchFamily="2" charset="2"/>
              <a:buChar char="Ø"/>
            </a:pPr>
            <a:r>
              <a:rPr lang="tr-TR" altLang="tr-TR" sz="2600"/>
              <a:t> yemek atıkları şibi evsel atıklar,</a:t>
            </a:r>
          </a:p>
          <a:p>
            <a:pPr lvl="1" algn="just" eaLnBrk="1" hangingPunct="1">
              <a:lnSpc>
                <a:spcPct val="100000"/>
              </a:lnSpc>
              <a:spcBef>
                <a:spcPts val="600"/>
              </a:spcBef>
              <a:buFont typeface="Wingdings" panose="05000000000000000000" pitchFamily="2" charset="2"/>
              <a:buChar char="Ø"/>
            </a:pPr>
            <a:r>
              <a:rPr lang="tr-TR" altLang="tr-TR" sz="2600"/>
              <a:t>özel atıklar,</a:t>
            </a:r>
          </a:p>
          <a:p>
            <a:pPr lvl="1" algn="just" eaLnBrk="1" hangingPunct="1">
              <a:lnSpc>
                <a:spcPct val="100000"/>
              </a:lnSpc>
              <a:spcBef>
                <a:spcPts val="600"/>
              </a:spcBef>
              <a:buFont typeface="Wingdings" panose="05000000000000000000" pitchFamily="2" charset="2"/>
              <a:buChar char="Ø"/>
            </a:pPr>
            <a:r>
              <a:rPr lang="tr-TR" altLang="tr-TR" sz="2600"/>
              <a:t>tıbbi atıklar,</a:t>
            </a:r>
          </a:p>
          <a:p>
            <a:pPr lvl="1" algn="just" eaLnBrk="1" hangingPunct="1">
              <a:lnSpc>
                <a:spcPct val="100000"/>
              </a:lnSpc>
              <a:spcBef>
                <a:spcPts val="600"/>
              </a:spcBef>
              <a:buFont typeface="Wingdings" panose="05000000000000000000" pitchFamily="2" charset="2"/>
              <a:buChar char="Ø"/>
            </a:pPr>
            <a:r>
              <a:rPr lang="tr-TR" altLang="tr-TR" sz="2600"/>
              <a:t>asfalt ve asfalt ürünleri,</a:t>
            </a:r>
          </a:p>
          <a:p>
            <a:pPr lvl="1" algn="just" eaLnBrk="1" hangingPunct="1">
              <a:lnSpc>
                <a:spcPct val="100000"/>
              </a:lnSpc>
              <a:spcBef>
                <a:spcPts val="600"/>
              </a:spcBef>
              <a:buFont typeface="Wingdings" panose="05000000000000000000" pitchFamily="2" charset="2"/>
              <a:buChar char="Ø"/>
            </a:pPr>
            <a:r>
              <a:rPr lang="tr-TR" altLang="tr-TR" sz="2600"/>
              <a:t>boya ve boya ürünleri</a:t>
            </a:r>
          </a:p>
          <a:p>
            <a:pPr lvl="1" algn="just" eaLnBrk="1" hangingPunct="1">
              <a:lnSpc>
                <a:spcPct val="100000"/>
              </a:lnSpc>
              <a:spcBef>
                <a:spcPts val="600"/>
              </a:spcBef>
              <a:buFont typeface="Wingdings" panose="05000000000000000000" pitchFamily="2" charset="2"/>
              <a:buChar char="Ø"/>
            </a:pPr>
            <a:r>
              <a:rPr lang="tr-TR" altLang="tr-TR" sz="2600"/>
              <a:t>fuel-oil kapları</a:t>
            </a:r>
          </a:p>
        </p:txBody>
      </p:sp>
    </p:spTree>
    <p:extLst>
      <p:ext uri="{BB962C8B-B14F-4D97-AF65-F5344CB8AC3E}">
        <p14:creationId xmlns:p14="http://schemas.microsoft.com/office/powerpoint/2010/main" val="25867862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9144000" cy="5693866"/>
          </a:xfrm>
          <a:prstGeom prst="rect">
            <a:avLst/>
          </a:prstGeom>
        </p:spPr>
        <p:txBody>
          <a:bodyPr>
            <a:spAutoFit/>
          </a:bodyPr>
          <a:lstStyle/>
          <a:p>
            <a:pPr>
              <a:defRPr/>
            </a:pPr>
            <a:r>
              <a:rPr lang="tr-TR" altLang="tr-TR" sz="3600" b="1" dirty="0" smtClean="0">
                <a:solidFill>
                  <a:srgbClr val="FF0000"/>
                </a:solidFill>
                <a:latin typeface="Times New Roman" panose="02020603050405020304" pitchFamily="18" charset="0"/>
                <a:cs typeface="Times New Roman" panose="02020603050405020304" pitchFamily="18" charset="0"/>
              </a:rPr>
              <a:t>SONUÇLAR-2</a:t>
            </a:r>
          </a:p>
          <a:p>
            <a:pPr>
              <a:defRPr/>
            </a:pPr>
            <a:r>
              <a:rPr lang="tr-TR" sz="3200" b="1" dirty="0" smtClean="0">
                <a:solidFill>
                  <a:srgbClr val="0000FF"/>
                </a:solidFill>
                <a:latin typeface="Times New Roman" panose="02020603050405020304" pitchFamily="18" charset="0"/>
                <a:cs typeface="Times New Roman" panose="02020603050405020304" pitchFamily="18" charset="0"/>
              </a:rPr>
              <a:t>Mekanik </a:t>
            </a:r>
            <a:r>
              <a:rPr lang="tr-TR" sz="3200" b="1" dirty="0">
                <a:solidFill>
                  <a:srgbClr val="0000FF"/>
                </a:solidFill>
                <a:latin typeface="Times New Roman" panose="02020603050405020304" pitchFamily="18" charset="0"/>
                <a:cs typeface="Times New Roman" panose="02020603050405020304" pitchFamily="18" charset="0"/>
              </a:rPr>
              <a:t>tesisatı, yakıcı cihaz ve bacalar sistemin bir bütünü oluşturmaktadır. </a:t>
            </a:r>
          </a:p>
          <a:p>
            <a:pPr marL="342900" indent="-342900" algn="just">
              <a:buFont typeface="Wingdings" panose="05000000000000000000" pitchFamily="2" charset="2"/>
              <a:buChar char="ü"/>
              <a:defRPr/>
            </a:pPr>
            <a:r>
              <a:rPr lang="tr-TR" sz="2400" dirty="0">
                <a:latin typeface="Times New Roman" panose="02020603050405020304" pitchFamily="18" charset="0"/>
                <a:cs typeface="Times New Roman" panose="02020603050405020304" pitchFamily="18" charset="0"/>
              </a:rPr>
              <a:t>Baca bu sistemin en küçük birimi ancak fark edilmese de enerjinin verimli kullanımı, insan sağlığı ve güvenliği açısından en önemli parçasıdır.</a:t>
            </a:r>
          </a:p>
          <a:p>
            <a:pPr marL="342900" indent="-342900" algn="just">
              <a:buFont typeface="Wingdings" panose="05000000000000000000" pitchFamily="2" charset="2"/>
              <a:buChar char="ü"/>
              <a:defRPr/>
            </a:pPr>
            <a:r>
              <a:rPr lang="tr-TR" sz="2400" dirty="0" smtClean="0">
                <a:latin typeface="Times New Roman" panose="02020603050405020304" pitchFamily="18" charset="0"/>
                <a:cs typeface="Times New Roman" panose="02020603050405020304" pitchFamily="18" charset="0"/>
              </a:rPr>
              <a:t>İnşaat sektöründe </a:t>
            </a:r>
            <a:r>
              <a:rPr lang="tr-TR" sz="2400" dirty="0">
                <a:latin typeface="Times New Roman" panose="02020603050405020304" pitchFamily="18" charset="0"/>
                <a:cs typeface="Times New Roman" panose="02020603050405020304" pitchFamily="18" charset="0"/>
              </a:rPr>
              <a:t>çalışan tüm mimar, mühendis, tekniker vs</a:t>
            </a:r>
            <a:r>
              <a:rPr lang="tr-TR" sz="2400" dirty="0" smtClean="0">
                <a:latin typeface="Times New Roman" panose="02020603050405020304" pitchFamily="18" charset="0"/>
                <a:cs typeface="Times New Roman" panose="02020603050405020304" pitchFamily="18" charset="0"/>
              </a:rPr>
              <a:t>.. Baca konusunu dikkatlice değerlendirmelidir</a:t>
            </a:r>
          </a:p>
          <a:p>
            <a:pPr marL="342900" indent="-342900" algn="just">
              <a:buFont typeface="Wingdings" panose="05000000000000000000" pitchFamily="2" charset="2"/>
              <a:buChar char="ü"/>
              <a:defRPr/>
            </a:pPr>
            <a:r>
              <a:rPr lang="tr-TR" sz="2400" dirty="0" smtClean="0">
                <a:latin typeface="Times New Roman" panose="02020603050405020304" pitchFamily="18" charset="0"/>
                <a:cs typeface="Times New Roman" panose="02020603050405020304" pitchFamily="18" charset="0"/>
              </a:rPr>
              <a:t>Yapı </a:t>
            </a:r>
            <a:r>
              <a:rPr lang="tr-TR" sz="2400" dirty="0">
                <a:latin typeface="Times New Roman" panose="02020603050405020304" pitchFamily="18" charset="0"/>
                <a:cs typeface="Times New Roman" panose="02020603050405020304" pitchFamily="18" charset="0"/>
              </a:rPr>
              <a:t>denetim önde gelmek </a:t>
            </a:r>
            <a:r>
              <a:rPr lang="tr-TR" sz="2400" dirty="0" smtClean="0">
                <a:latin typeface="Times New Roman" panose="02020603050405020304" pitchFamily="18" charset="0"/>
                <a:cs typeface="Times New Roman" panose="02020603050405020304" pitchFamily="18" charset="0"/>
              </a:rPr>
              <a:t>üzere, uygulamaları denetleme yetkisi olan tüm kuruluşlar görevini tam olarak yerine getirmelidir. </a:t>
            </a:r>
            <a:endParaRPr lang="tr-TR"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defRPr/>
            </a:pPr>
            <a:r>
              <a:rPr lang="tr-TR" sz="2400" dirty="0">
                <a:latin typeface="Times New Roman" panose="02020603050405020304" pitchFamily="18" charset="0"/>
                <a:cs typeface="Times New Roman" panose="02020603050405020304" pitchFamily="18" charset="0"/>
              </a:rPr>
              <a:t>Ancak yakıcı sistemlerin ve bu sistemin önemli bir parçası olan bacaların doğru planlanması, </a:t>
            </a:r>
            <a:r>
              <a:rPr lang="tr-TR" sz="2400" dirty="0" smtClean="0">
                <a:latin typeface="Times New Roman" panose="02020603050405020304" pitchFamily="18" charset="0"/>
                <a:cs typeface="Times New Roman" panose="02020603050405020304" pitchFamily="18" charset="0"/>
              </a:rPr>
              <a:t>uygulanması, değerlendirilmesi ve denetlenmesi </a:t>
            </a:r>
            <a:r>
              <a:rPr lang="tr-TR" sz="2400" dirty="0">
                <a:latin typeface="Times New Roman" panose="02020603050405020304" pitchFamily="18" charset="0"/>
                <a:cs typeface="Times New Roman" panose="02020603050405020304" pitchFamily="18" charset="0"/>
              </a:rPr>
              <a:t>sonucunda ülkemizde yüzlerce </a:t>
            </a:r>
            <a:r>
              <a:rPr lang="tr-TR" sz="2400" dirty="0" err="1">
                <a:latin typeface="Times New Roman" panose="02020603050405020304" pitchFamily="18" charset="0"/>
                <a:cs typeface="Times New Roman" panose="02020603050405020304" pitchFamily="18" charset="0"/>
              </a:rPr>
              <a:t>karbonmonoksit</a:t>
            </a:r>
            <a:r>
              <a:rPr lang="tr-TR" sz="2400" dirty="0">
                <a:latin typeface="Times New Roman" panose="02020603050405020304" pitchFamily="18" charset="0"/>
                <a:cs typeface="Times New Roman" panose="02020603050405020304" pitchFamily="18" charset="0"/>
              </a:rPr>
              <a:t> kaynaklı ölümleri önlemek için ciddi bir adım atmış oluruz. </a:t>
            </a:r>
          </a:p>
        </p:txBody>
      </p:sp>
    </p:spTree>
    <p:extLst>
      <p:ext uri="{BB962C8B-B14F-4D97-AF65-F5344CB8AC3E}">
        <p14:creationId xmlns:p14="http://schemas.microsoft.com/office/powerpoint/2010/main" val="30766863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3 Başlık"/>
          <p:cNvSpPr>
            <a:spLocks noGrp="1"/>
          </p:cNvSpPr>
          <p:nvPr>
            <p:ph type="title"/>
          </p:nvPr>
        </p:nvSpPr>
        <p:spPr>
          <a:xfrm>
            <a:off x="0" y="0"/>
            <a:ext cx="9061938" cy="1383323"/>
          </a:xfrm>
        </p:spPr>
        <p:txBody>
          <a:bodyPr/>
          <a:lstStyle/>
          <a:p>
            <a:pPr eaLnBrk="1" hangingPunct="1">
              <a:lnSpc>
                <a:spcPct val="100000"/>
              </a:lnSpc>
            </a:pPr>
            <a:r>
              <a:rPr lang="tr-TR" sz="3600" b="1" dirty="0" smtClean="0">
                <a:solidFill>
                  <a:srgbClr val="FF0000"/>
                </a:solidFill>
                <a:latin typeface="Times New Roman" panose="02020603050405020304" pitchFamily="18" charset="0"/>
                <a:cs typeface="Times New Roman" panose="02020603050405020304" pitchFamily="18" charset="0"/>
              </a:rPr>
              <a:t>SONUÇLAR-3</a:t>
            </a:r>
            <a:r>
              <a:rPr lang="tr-TR" altLang="tr-TR" sz="3200" b="1" dirty="0" smtClean="0">
                <a:solidFill>
                  <a:srgbClr val="FF0000"/>
                </a:solidFill>
              </a:rPr>
              <a:t/>
            </a:r>
            <a:br>
              <a:rPr lang="tr-TR" altLang="tr-TR" sz="3200" b="1" dirty="0" smtClean="0">
                <a:solidFill>
                  <a:srgbClr val="FF0000"/>
                </a:solidFill>
              </a:rPr>
            </a:br>
            <a:r>
              <a:rPr lang="tr-TR" altLang="tr-TR" sz="3200" b="1" dirty="0" smtClean="0">
                <a:solidFill>
                  <a:srgbClr val="0000FF"/>
                </a:solidFill>
              </a:rPr>
              <a:t>Yakıt ve Yakma sistemleri</a:t>
            </a:r>
          </a:p>
        </p:txBody>
      </p:sp>
      <p:sp>
        <p:nvSpPr>
          <p:cNvPr id="174083" name="4 İçerik Yer Tutucusu"/>
          <p:cNvSpPr txBox="1">
            <a:spLocks/>
          </p:cNvSpPr>
          <p:nvPr/>
        </p:nvSpPr>
        <p:spPr bwMode="auto">
          <a:xfrm>
            <a:off x="-12700" y="1266092"/>
            <a:ext cx="9156700" cy="5076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indent="-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1" algn="just" eaLnBrk="1" hangingPunct="1">
              <a:lnSpc>
                <a:spcPct val="100000"/>
              </a:lnSpc>
              <a:spcBef>
                <a:spcPts val="600"/>
              </a:spcBef>
              <a:buFont typeface="Wingdings" panose="05000000000000000000" pitchFamily="2" charset="2"/>
              <a:buChar char="Ø"/>
            </a:pPr>
            <a:r>
              <a:rPr lang="tr-TR" altLang="tr-TR" sz="2800" dirty="0" smtClean="0">
                <a:latin typeface="Times New Roman" panose="02020603050405020304" pitchFamily="18" charset="0"/>
                <a:cs typeface="Times New Roman" panose="02020603050405020304" pitchFamily="18" charset="0"/>
              </a:rPr>
              <a:t>Yakma </a:t>
            </a:r>
            <a:r>
              <a:rPr lang="tr-TR" altLang="tr-TR" sz="2800" dirty="0">
                <a:latin typeface="Times New Roman" panose="02020603050405020304" pitchFamily="18" charset="0"/>
                <a:cs typeface="Times New Roman" panose="02020603050405020304" pitchFamily="18" charset="0"/>
              </a:rPr>
              <a:t>sistemlerinde kullanılan yerli ve ithal yakıtların izin çerçevesinde satışının </a:t>
            </a:r>
            <a:r>
              <a:rPr lang="tr-TR" altLang="tr-TR" sz="2800" dirty="0" smtClean="0">
                <a:latin typeface="Times New Roman" panose="02020603050405020304" pitchFamily="18" charset="0"/>
                <a:cs typeface="Times New Roman" panose="02020603050405020304" pitchFamily="18" charset="0"/>
              </a:rPr>
              <a:t>yapılması ve denetlenmesi,</a:t>
            </a:r>
            <a:endParaRPr lang="tr-TR" altLang="tr-TR" sz="2800" dirty="0">
              <a:latin typeface="Times New Roman" panose="02020603050405020304" pitchFamily="18" charset="0"/>
              <a:cs typeface="Times New Roman" panose="02020603050405020304" pitchFamily="18" charset="0"/>
            </a:endParaRPr>
          </a:p>
          <a:p>
            <a:pPr lvl="1" algn="just" eaLnBrk="1" hangingPunct="1">
              <a:lnSpc>
                <a:spcPct val="100000"/>
              </a:lnSpc>
              <a:spcBef>
                <a:spcPts val="600"/>
              </a:spcBef>
              <a:buFont typeface="Wingdings" panose="05000000000000000000" pitchFamily="2" charset="2"/>
              <a:buChar char="Ø"/>
            </a:pPr>
            <a:r>
              <a:rPr lang="tr-TR" altLang="tr-TR" sz="2800" dirty="0" smtClean="0">
                <a:latin typeface="Times New Roman" panose="02020603050405020304" pitchFamily="18" charset="0"/>
                <a:cs typeface="Times New Roman" panose="02020603050405020304" pitchFamily="18" charset="0"/>
              </a:rPr>
              <a:t>Yakma </a:t>
            </a:r>
            <a:r>
              <a:rPr lang="tr-TR" altLang="tr-TR" sz="2800" dirty="0">
                <a:latin typeface="Times New Roman" panose="02020603050405020304" pitchFamily="18" charset="0"/>
                <a:cs typeface="Times New Roman" panose="02020603050405020304" pitchFamily="18" charset="0"/>
              </a:rPr>
              <a:t>sistemleri türlerine bağlı olarak kullanılan yakıtların </a:t>
            </a:r>
            <a:r>
              <a:rPr lang="tr-TR" altLang="tr-TR" sz="2800" dirty="0" smtClean="0">
                <a:latin typeface="Times New Roman" panose="02020603050405020304" pitchFamily="18" charset="0"/>
                <a:cs typeface="Times New Roman" panose="02020603050405020304" pitchFamily="18" charset="0"/>
              </a:rPr>
              <a:t>uygunluğu</a:t>
            </a:r>
            <a:r>
              <a:rPr lang="tr-TR" altLang="tr-TR" sz="2800" dirty="0">
                <a:latin typeface="Times New Roman" panose="02020603050405020304" pitchFamily="18" charset="0"/>
                <a:cs typeface="Times New Roman" panose="02020603050405020304" pitchFamily="18" charset="0"/>
              </a:rPr>
              <a:t>,</a:t>
            </a:r>
          </a:p>
          <a:p>
            <a:pPr lvl="1" algn="just" eaLnBrk="1" hangingPunct="1">
              <a:lnSpc>
                <a:spcPct val="100000"/>
              </a:lnSpc>
              <a:spcBef>
                <a:spcPts val="600"/>
              </a:spcBef>
              <a:buFont typeface="Wingdings" panose="05000000000000000000" pitchFamily="2" charset="2"/>
              <a:buChar char="Ø"/>
            </a:pPr>
            <a:r>
              <a:rPr lang="tr-TR" altLang="tr-TR" sz="2800" dirty="0">
                <a:latin typeface="Times New Roman" panose="02020603050405020304" pitchFamily="18" charset="0"/>
                <a:cs typeface="Times New Roman" panose="02020603050405020304" pitchFamily="18" charset="0"/>
              </a:rPr>
              <a:t>Yakma sistemlerinin eğitim almış operatörler tarafından kullanımın takibi konularında sistemli bir mekanizma oluşturulamamıştır.</a:t>
            </a:r>
          </a:p>
          <a:p>
            <a:pPr lvl="1" algn="just" eaLnBrk="1" hangingPunct="1">
              <a:lnSpc>
                <a:spcPct val="100000"/>
              </a:lnSpc>
              <a:spcBef>
                <a:spcPts val="600"/>
              </a:spcBef>
              <a:buFont typeface="Wingdings" panose="05000000000000000000" pitchFamily="2" charset="2"/>
              <a:buChar char="Ø"/>
            </a:pPr>
            <a:r>
              <a:rPr lang="tr-TR" altLang="tr-TR" sz="2800" dirty="0">
                <a:latin typeface="Times New Roman" panose="02020603050405020304" pitchFamily="18" charset="0"/>
                <a:cs typeface="Times New Roman" panose="02020603050405020304" pitchFamily="18" charset="0"/>
              </a:rPr>
              <a:t>Isınma sezonundan kaynaklanan hava kirliliğin izlenmesi konusunda online izleme sistemleri kurulmuş buradan elde edilen sonuçlar çerçevesinde illerin kirlilik derecelendirilmesi yapılmıştır.</a:t>
            </a:r>
          </a:p>
          <a:p>
            <a:pPr lvl="1" algn="just" eaLnBrk="1" hangingPunct="1">
              <a:lnSpc>
                <a:spcPct val="100000"/>
              </a:lnSpc>
              <a:spcBef>
                <a:spcPts val="600"/>
              </a:spcBef>
              <a:buFont typeface="Wingdings" panose="05000000000000000000" pitchFamily="2" charset="2"/>
              <a:buChar char="Ø"/>
            </a:pPr>
            <a:endParaRPr lang="tr-TR" altLang="tr-TR" dirty="0"/>
          </a:p>
        </p:txBody>
      </p:sp>
    </p:spTree>
    <p:extLst>
      <p:ext uri="{BB962C8B-B14F-4D97-AF65-F5344CB8AC3E}">
        <p14:creationId xmlns:p14="http://schemas.microsoft.com/office/powerpoint/2010/main" val="40413203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3 Başlık"/>
          <p:cNvSpPr>
            <a:spLocks noGrp="1"/>
          </p:cNvSpPr>
          <p:nvPr>
            <p:ph type="title"/>
          </p:nvPr>
        </p:nvSpPr>
        <p:spPr>
          <a:xfrm>
            <a:off x="0" y="-11722"/>
            <a:ext cx="9156700" cy="750276"/>
          </a:xfrm>
        </p:spPr>
        <p:txBody>
          <a:bodyPr/>
          <a:lstStyle/>
          <a:p>
            <a:pPr eaLnBrk="1" hangingPunct="1">
              <a:lnSpc>
                <a:spcPct val="100000"/>
              </a:lnSpc>
            </a:pPr>
            <a:r>
              <a:rPr lang="tr-TR" altLang="tr-TR" sz="3600" b="1" dirty="0" smtClean="0">
                <a:solidFill>
                  <a:srgbClr val="FF0000"/>
                </a:solidFill>
                <a:latin typeface="Times New Roman" panose="02020603050405020304" pitchFamily="18" charset="0"/>
                <a:cs typeface="Times New Roman" panose="02020603050405020304" pitchFamily="18" charset="0"/>
              </a:rPr>
              <a:t>SONUÇLAR-4</a:t>
            </a:r>
          </a:p>
        </p:txBody>
      </p:sp>
      <p:sp>
        <p:nvSpPr>
          <p:cNvPr id="5" name="4 İçerik Yer Tutucusu"/>
          <p:cNvSpPr txBox="1">
            <a:spLocks/>
          </p:cNvSpPr>
          <p:nvPr/>
        </p:nvSpPr>
        <p:spPr>
          <a:xfrm>
            <a:off x="0" y="894914"/>
            <a:ext cx="9144000" cy="5064368"/>
          </a:xfrm>
          <a:prstGeom prst="rect">
            <a:avLst/>
          </a:prstGeom>
        </p:spPr>
        <p:txBody>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lvl="1" indent="-457200" algn="just" eaLnBrk="1" fontAlgn="auto" hangingPunct="1">
              <a:lnSpc>
                <a:spcPct val="100000"/>
              </a:lnSpc>
              <a:spcBef>
                <a:spcPts val="600"/>
              </a:spcBef>
              <a:spcAft>
                <a:spcPts val="0"/>
              </a:spcAft>
              <a:buFont typeface="Wingdings" pitchFamily="2" charset="2"/>
              <a:buChar char="Ø"/>
              <a:defRPr/>
            </a:pPr>
            <a:r>
              <a:rPr lang="tr-TR" dirty="0" smtClean="0">
                <a:latin typeface="Times New Roman" panose="02020603050405020304" pitchFamily="18" charset="0"/>
                <a:cs typeface="Times New Roman" panose="02020603050405020304" pitchFamily="18" charset="0"/>
              </a:rPr>
              <a:t>Zamanında </a:t>
            </a:r>
            <a:r>
              <a:rPr lang="tr-TR" dirty="0">
                <a:latin typeface="Times New Roman" panose="02020603050405020304" pitchFamily="18" charset="0"/>
                <a:cs typeface="Times New Roman" panose="02020603050405020304" pitchFamily="18" charset="0"/>
              </a:rPr>
              <a:t>kontrol ve denetim</a:t>
            </a:r>
          </a:p>
          <a:p>
            <a:pPr marL="457200" lvl="1" indent="-457200" algn="just" eaLnBrk="1" fontAlgn="auto" hangingPunct="1">
              <a:lnSpc>
                <a:spcPct val="100000"/>
              </a:lnSpc>
              <a:spcBef>
                <a:spcPts val="600"/>
              </a:spcBef>
              <a:spcAft>
                <a:spcPts val="0"/>
              </a:spcAft>
              <a:buFont typeface="Wingdings" pitchFamily="2" charset="2"/>
              <a:buChar char="Ø"/>
              <a:defRPr/>
            </a:pPr>
            <a:r>
              <a:rPr lang="tr-TR" dirty="0" smtClean="0">
                <a:latin typeface="Times New Roman" panose="02020603050405020304" pitchFamily="18" charset="0"/>
                <a:cs typeface="Times New Roman" panose="02020603050405020304" pitchFamily="18" charset="0"/>
              </a:rPr>
              <a:t>Rutin </a:t>
            </a:r>
            <a:r>
              <a:rPr lang="tr-TR" dirty="0">
                <a:latin typeface="Times New Roman" panose="02020603050405020304" pitchFamily="18" charset="0"/>
                <a:cs typeface="Times New Roman" panose="02020603050405020304" pitchFamily="18" charset="0"/>
              </a:rPr>
              <a:t>baca temizliği ve bakımı</a:t>
            </a:r>
          </a:p>
          <a:p>
            <a:pPr marL="457200" lvl="1" indent="-457200" algn="just" eaLnBrk="1" fontAlgn="auto" hangingPunct="1">
              <a:lnSpc>
                <a:spcPct val="100000"/>
              </a:lnSpc>
              <a:spcBef>
                <a:spcPts val="600"/>
              </a:spcBef>
              <a:spcAft>
                <a:spcPts val="0"/>
              </a:spcAft>
              <a:buFont typeface="Wingdings" pitchFamily="2" charset="2"/>
              <a:buChar char="Ø"/>
              <a:defRPr/>
            </a:pPr>
            <a:r>
              <a:rPr lang="tr-TR" dirty="0" smtClean="0">
                <a:latin typeface="Times New Roman" panose="02020603050405020304" pitchFamily="18" charset="0"/>
                <a:cs typeface="Times New Roman" panose="02020603050405020304" pitchFamily="18" charset="0"/>
              </a:rPr>
              <a:t>Çevre </a:t>
            </a:r>
            <a:r>
              <a:rPr lang="tr-TR" dirty="0">
                <a:latin typeface="Times New Roman" panose="02020603050405020304" pitchFamily="18" charset="0"/>
                <a:cs typeface="Times New Roman" panose="02020603050405020304" pitchFamily="18" charset="0"/>
              </a:rPr>
              <a:t>dostu binalar, yalıtım alternatifleri, </a:t>
            </a:r>
            <a:r>
              <a:rPr lang="tr-TR" dirty="0" smtClean="0">
                <a:latin typeface="Times New Roman" panose="02020603050405020304" pitchFamily="18" charset="0"/>
                <a:cs typeface="Times New Roman" panose="02020603050405020304" pitchFamily="18" charset="0"/>
              </a:rPr>
              <a:t>geçiş </a:t>
            </a:r>
            <a:r>
              <a:rPr lang="tr-TR" dirty="0">
                <a:latin typeface="Times New Roman" panose="02020603050405020304" pitchFamily="18" charset="0"/>
                <a:cs typeface="Times New Roman" panose="02020603050405020304" pitchFamily="18" charset="0"/>
              </a:rPr>
              <a:t>sürelerinin kısaltılması</a:t>
            </a:r>
          </a:p>
          <a:p>
            <a:pPr marL="457200" lvl="1" indent="-457200" algn="just" eaLnBrk="1" fontAlgn="auto" hangingPunct="1">
              <a:lnSpc>
                <a:spcPct val="100000"/>
              </a:lnSpc>
              <a:spcBef>
                <a:spcPts val="600"/>
              </a:spcBef>
              <a:spcAft>
                <a:spcPts val="0"/>
              </a:spcAft>
              <a:buFont typeface="Wingdings" pitchFamily="2" charset="2"/>
              <a:buChar char="Ø"/>
              <a:defRPr/>
            </a:pPr>
            <a:r>
              <a:rPr lang="tr-TR" dirty="0" smtClean="0">
                <a:latin typeface="Times New Roman" panose="02020603050405020304" pitchFamily="18" charset="0"/>
                <a:cs typeface="Times New Roman" panose="02020603050405020304" pitchFamily="18" charset="0"/>
              </a:rPr>
              <a:t>Katı </a:t>
            </a:r>
            <a:r>
              <a:rPr lang="tr-TR" dirty="0">
                <a:latin typeface="Times New Roman" panose="02020603050405020304" pitchFamily="18" charset="0"/>
                <a:cs typeface="Times New Roman" panose="02020603050405020304" pitchFamily="18" charset="0"/>
              </a:rPr>
              <a:t>yakıtlı sobalar, kullanım </a:t>
            </a:r>
            <a:r>
              <a:rPr lang="tr-TR" dirty="0" smtClean="0">
                <a:latin typeface="Times New Roman" panose="02020603050405020304" pitchFamily="18" charset="0"/>
                <a:cs typeface="Times New Roman" panose="02020603050405020304" pitchFamily="18" charset="0"/>
              </a:rPr>
              <a:t>güvenliği </a:t>
            </a:r>
            <a:r>
              <a:rPr lang="tr-TR" dirty="0">
                <a:latin typeface="Times New Roman" panose="02020603050405020304" pitchFamily="18" charset="0"/>
                <a:cs typeface="Times New Roman" panose="02020603050405020304" pitchFamily="18" charset="0"/>
              </a:rPr>
              <a:t>için çift cidarlı seçmek,</a:t>
            </a:r>
          </a:p>
          <a:p>
            <a:pPr marL="457200" lvl="1" indent="-457200" algn="just" eaLnBrk="1" fontAlgn="auto" hangingPunct="1">
              <a:lnSpc>
                <a:spcPct val="100000"/>
              </a:lnSpc>
              <a:spcBef>
                <a:spcPts val="600"/>
              </a:spcBef>
              <a:spcAft>
                <a:spcPts val="0"/>
              </a:spcAft>
              <a:buFont typeface="Wingdings" pitchFamily="2" charset="2"/>
              <a:buChar char="Ø"/>
              <a:defRPr/>
            </a:pPr>
            <a:r>
              <a:rPr lang="tr-TR" dirty="0" smtClean="0">
                <a:latin typeface="Times New Roman" panose="02020603050405020304" pitchFamily="18" charset="0"/>
                <a:cs typeface="Times New Roman" panose="02020603050405020304" pitchFamily="18" charset="0"/>
              </a:rPr>
              <a:t>Sıvı </a:t>
            </a:r>
            <a:r>
              <a:rPr lang="tr-TR" dirty="0">
                <a:latin typeface="Times New Roman" panose="02020603050405020304" pitchFamily="18" charset="0"/>
                <a:cs typeface="Times New Roman" panose="02020603050405020304" pitchFamily="18" charset="0"/>
              </a:rPr>
              <a:t>yakıtlı ısıtma cihazlarının </a:t>
            </a:r>
            <a:r>
              <a:rPr lang="tr-TR" dirty="0" smtClean="0">
                <a:latin typeface="Times New Roman" panose="02020603050405020304" pitchFamily="18" charset="0"/>
                <a:cs typeface="Times New Roman" panose="02020603050405020304" pitchFamily="18" charset="0"/>
              </a:rPr>
              <a:t>düşük </a:t>
            </a:r>
            <a:r>
              <a:rPr lang="tr-TR" dirty="0">
                <a:latin typeface="Times New Roman" panose="02020603050405020304" pitchFamily="18" charset="0"/>
                <a:cs typeface="Times New Roman" panose="02020603050405020304" pitchFamily="18" charset="0"/>
              </a:rPr>
              <a:t>ısı ihtiyaçlarında yakıt tasarrufu sağlayacak </a:t>
            </a:r>
            <a:r>
              <a:rPr lang="tr-TR" dirty="0" smtClean="0">
                <a:latin typeface="Times New Roman" panose="02020603050405020304" pitchFamily="18" charset="0"/>
                <a:cs typeface="Times New Roman" panose="02020603050405020304" pitchFamily="18" charset="0"/>
              </a:rPr>
              <a:t>şekilde </a:t>
            </a:r>
            <a:r>
              <a:rPr lang="tr-TR" dirty="0" err="1">
                <a:latin typeface="Times New Roman" panose="02020603050405020304" pitchFamily="18" charset="0"/>
                <a:cs typeface="Times New Roman" panose="02020603050405020304" pitchFamily="18" charset="0"/>
              </a:rPr>
              <a:t>modülasyonlu</a:t>
            </a:r>
            <a:r>
              <a:rPr lang="tr-TR" dirty="0">
                <a:latin typeface="Times New Roman" panose="02020603050405020304" pitchFamily="18" charset="0"/>
                <a:cs typeface="Times New Roman" panose="02020603050405020304" pitchFamily="18" charset="0"/>
              </a:rPr>
              <a:t> olmasına dikkat etmek,</a:t>
            </a:r>
          </a:p>
          <a:p>
            <a:pPr marL="457200" lvl="1" indent="-457200" algn="just" eaLnBrk="1" fontAlgn="auto" hangingPunct="1">
              <a:lnSpc>
                <a:spcPct val="100000"/>
              </a:lnSpc>
              <a:spcBef>
                <a:spcPts val="600"/>
              </a:spcBef>
              <a:spcAft>
                <a:spcPts val="0"/>
              </a:spcAft>
              <a:buFont typeface="Wingdings" pitchFamily="2" charset="2"/>
              <a:buChar char="Ø"/>
              <a:defRPr/>
            </a:pPr>
            <a:r>
              <a:rPr lang="tr-TR" dirty="0" smtClean="0">
                <a:latin typeface="Times New Roman" panose="02020603050405020304" pitchFamily="18" charset="0"/>
                <a:cs typeface="Times New Roman" panose="02020603050405020304" pitchFamily="18" charset="0"/>
              </a:rPr>
              <a:t>Gaz </a:t>
            </a:r>
            <a:r>
              <a:rPr lang="tr-TR" dirty="0">
                <a:latin typeface="Times New Roman" panose="02020603050405020304" pitchFamily="18" charset="0"/>
                <a:cs typeface="Times New Roman" panose="02020603050405020304" pitchFamily="18" charset="0"/>
              </a:rPr>
              <a:t>yakıtlı ısıtma cihazları binanın ısıl kapasitesi hesaplayarak seçmek,</a:t>
            </a:r>
          </a:p>
          <a:p>
            <a:pPr marL="457200" lvl="1" indent="-457200" algn="just" eaLnBrk="1" fontAlgn="auto" hangingPunct="1">
              <a:lnSpc>
                <a:spcPct val="100000"/>
              </a:lnSpc>
              <a:spcBef>
                <a:spcPts val="600"/>
              </a:spcBef>
              <a:spcAft>
                <a:spcPts val="0"/>
              </a:spcAft>
              <a:buFont typeface="Wingdings" pitchFamily="2" charset="2"/>
              <a:buChar char="Ø"/>
              <a:defRPr/>
            </a:pPr>
            <a:r>
              <a:rPr lang="tr-TR" dirty="0" smtClean="0">
                <a:latin typeface="Times New Roman" panose="02020603050405020304" pitchFamily="18" charset="0"/>
                <a:cs typeface="Times New Roman" panose="02020603050405020304" pitchFamily="18" charset="0"/>
              </a:rPr>
              <a:t>Isınma </a:t>
            </a:r>
            <a:r>
              <a:rPr lang="tr-TR" dirty="0">
                <a:latin typeface="Times New Roman" panose="02020603050405020304" pitchFamily="18" charset="0"/>
                <a:cs typeface="Times New Roman" panose="02020603050405020304" pitchFamily="18" charset="0"/>
              </a:rPr>
              <a:t>amaçlı olarak kullanılan tüm yakma ünitelerinin baca </a:t>
            </a:r>
            <a:r>
              <a:rPr lang="tr-TR" dirty="0" smtClean="0">
                <a:latin typeface="Times New Roman" panose="02020603050405020304" pitchFamily="18" charset="0"/>
                <a:cs typeface="Times New Roman" panose="02020603050405020304" pitchFamily="18" charset="0"/>
              </a:rPr>
              <a:t>şazı çıkışlarının </a:t>
            </a:r>
            <a:r>
              <a:rPr lang="tr-TR" dirty="0">
                <a:latin typeface="Times New Roman" panose="02020603050405020304" pitchFamily="18" charset="0"/>
                <a:cs typeface="Times New Roman" panose="02020603050405020304" pitchFamily="18" charset="0"/>
              </a:rPr>
              <a:t>sağlam ve </a:t>
            </a:r>
            <a:r>
              <a:rPr lang="tr-TR" dirty="0" smtClean="0">
                <a:latin typeface="Times New Roman" panose="02020603050405020304" pitchFamily="18" charset="0"/>
                <a:cs typeface="Times New Roman" panose="02020603050405020304" pitchFamily="18" charset="0"/>
              </a:rPr>
              <a:t>güvenilir şekilde oluşturulmasını </a:t>
            </a:r>
            <a:r>
              <a:rPr lang="tr-TR" dirty="0">
                <a:latin typeface="Times New Roman" panose="02020603050405020304" pitchFamily="18" charset="0"/>
                <a:cs typeface="Times New Roman" panose="02020603050405020304" pitchFamily="18" charset="0"/>
              </a:rPr>
              <a:t>sağlamak</a:t>
            </a:r>
          </a:p>
          <a:p>
            <a:pPr marL="457200" lvl="1" indent="-457200" algn="just" eaLnBrk="1" fontAlgn="auto" hangingPunct="1">
              <a:lnSpc>
                <a:spcPct val="100000"/>
              </a:lnSpc>
              <a:spcBef>
                <a:spcPts val="600"/>
              </a:spcBef>
              <a:spcAft>
                <a:spcPts val="0"/>
              </a:spcAft>
              <a:buFont typeface="Wingdings" pitchFamily="2" charset="2"/>
              <a:buChar char="Ø"/>
              <a:defRPr/>
            </a:pPr>
            <a:endParaRPr lang="tr-TR" sz="2450" dirty="0">
              <a:latin typeface="+mn-lt"/>
              <a:cs typeface="+mn-cs"/>
            </a:endParaRPr>
          </a:p>
        </p:txBody>
      </p:sp>
    </p:spTree>
    <p:extLst>
      <p:ext uri="{BB962C8B-B14F-4D97-AF65-F5344CB8AC3E}">
        <p14:creationId xmlns:p14="http://schemas.microsoft.com/office/powerpoint/2010/main" val="25035564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3 Başlık"/>
          <p:cNvSpPr txBox="1">
            <a:spLocks/>
          </p:cNvSpPr>
          <p:nvPr/>
        </p:nvSpPr>
        <p:spPr bwMode="auto">
          <a:xfrm>
            <a:off x="571500" y="4767263"/>
            <a:ext cx="78867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tr-TR" altLang="tr-TR" sz="4400">
                <a:solidFill>
                  <a:srgbClr val="FF0000"/>
                </a:solidFill>
                <a:latin typeface="Calibri Light" panose="020F0302020204030204" pitchFamily="34" charset="0"/>
              </a:rPr>
              <a:t>Teşekkürler…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3 Başlık"/>
          <p:cNvSpPr>
            <a:spLocks noGrp="1"/>
          </p:cNvSpPr>
          <p:nvPr>
            <p:ph type="title"/>
          </p:nvPr>
        </p:nvSpPr>
        <p:spPr>
          <a:xfrm>
            <a:off x="0" y="1"/>
            <a:ext cx="9144000" cy="691662"/>
          </a:xfrm>
        </p:spPr>
        <p:txBody>
          <a:bodyPr/>
          <a:lstStyle/>
          <a:p>
            <a:pPr eaLnBrk="1" hangingPunct="1"/>
            <a:r>
              <a:rPr lang="es-ES" altLang="tr-TR" sz="3600" b="1" dirty="0" smtClean="0">
                <a:solidFill>
                  <a:srgbClr val="FF0000"/>
                </a:solidFill>
                <a:latin typeface="Times New Roman" panose="02020603050405020304" pitchFamily="18" charset="0"/>
                <a:cs typeface="Times New Roman" panose="02020603050405020304" pitchFamily="18" charset="0"/>
              </a:rPr>
              <a:t>Tesisat Açısından Yanmanın Etkilenmesi</a:t>
            </a:r>
            <a:r>
              <a:rPr lang="tr-TR" altLang="tr-TR" sz="3600" b="1" dirty="0" smtClean="0">
                <a:solidFill>
                  <a:srgbClr val="FF0000"/>
                </a:solidFill>
                <a:latin typeface="Times New Roman" panose="02020603050405020304" pitchFamily="18" charset="0"/>
                <a:cs typeface="Times New Roman" panose="02020603050405020304" pitchFamily="18" charset="0"/>
              </a:rPr>
              <a:t> - 1</a:t>
            </a:r>
            <a:endParaRPr lang="es-ES" altLang="tr-TR" sz="3600" b="1" dirty="0" smtClean="0">
              <a:solidFill>
                <a:srgbClr val="FF0000"/>
              </a:solidFill>
              <a:latin typeface="Times New Roman" panose="02020603050405020304" pitchFamily="18" charset="0"/>
              <a:cs typeface="Times New Roman" panose="02020603050405020304" pitchFamily="18" charset="0"/>
            </a:endParaRPr>
          </a:p>
        </p:txBody>
      </p:sp>
      <p:sp>
        <p:nvSpPr>
          <p:cNvPr id="15363" name="Dikdörtgen 7"/>
          <p:cNvSpPr>
            <a:spLocks noChangeArrowheads="1"/>
          </p:cNvSpPr>
          <p:nvPr/>
        </p:nvSpPr>
        <p:spPr bwMode="auto">
          <a:xfrm>
            <a:off x="0" y="691663"/>
            <a:ext cx="8915400"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ts val="600"/>
              </a:spcBef>
              <a:buFontTx/>
              <a:buNone/>
            </a:pPr>
            <a:r>
              <a:rPr lang="tr-TR" altLang="tr-TR" sz="3200" b="1" dirty="0">
                <a:solidFill>
                  <a:srgbClr val="0000FF"/>
                </a:solidFill>
                <a:latin typeface="Times New Roman" panose="02020603050405020304" pitchFamily="18" charset="0"/>
                <a:cs typeface="Times New Roman" panose="02020603050405020304" pitchFamily="18" charset="0"/>
              </a:rPr>
              <a:t>Isıtma Amaçlı Cihazlarda Karbon Monoksit Zehirlenmesinin Temel Nedenleri:</a:t>
            </a:r>
            <a:endParaRPr lang="tr-TR" altLang="tr-TR" sz="3200" dirty="0">
              <a:latin typeface="Times New Roman" panose="02020603050405020304" pitchFamily="18" charset="0"/>
              <a:cs typeface="Times New Roman" panose="02020603050405020304" pitchFamily="18" charset="0"/>
            </a:endParaRPr>
          </a:p>
          <a:p>
            <a:pPr algn="just" eaLnBrk="1" hangingPunct="1">
              <a:lnSpc>
                <a:spcPct val="100000"/>
              </a:lnSpc>
              <a:spcBef>
                <a:spcPts val="600"/>
              </a:spcBef>
              <a:buFontTx/>
              <a:buNone/>
            </a:pPr>
            <a:r>
              <a:rPr lang="tr-TR" altLang="tr-TR" sz="3200" dirty="0">
                <a:latin typeface="Times New Roman" panose="02020603050405020304" pitchFamily="18" charset="0"/>
                <a:cs typeface="Times New Roman" panose="02020603050405020304" pitchFamily="18" charset="0"/>
              </a:rPr>
              <a:t>Soba, şofben, kombi gibi bacalı ısıtma cihazlarından kaynaklı CO zehirlenmeleri genellikle;</a:t>
            </a:r>
          </a:p>
          <a:p>
            <a:pPr algn="just" eaLnBrk="1" hangingPunct="1">
              <a:lnSpc>
                <a:spcPct val="100000"/>
              </a:lnSpc>
              <a:spcBef>
                <a:spcPts val="600"/>
              </a:spcBef>
              <a:buFont typeface="Calibri Light" panose="020F0302020204030204" pitchFamily="34" charset="0"/>
              <a:buAutoNum type="arabicPeriod"/>
            </a:pPr>
            <a:r>
              <a:rPr lang="tr-TR" altLang="tr-TR" sz="3200" dirty="0">
                <a:solidFill>
                  <a:srgbClr val="0000FF"/>
                </a:solidFill>
                <a:latin typeface="Times New Roman" panose="02020603050405020304" pitchFamily="18" charset="0"/>
                <a:cs typeface="Times New Roman" panose="02020603050405020304" pitchFamily="18" charset="0"/>
              </a:rPr>
              <a:t>Standartlara uygun olmayan bacalar</a:t>
            </a:r>
          </a:p>
          <a:p>
            <a:pPr algn="just" eaLnBrk="1" hangingPunct="1">
              <a:lnSpc>
                <a:spcPct val="100000"/>
              </a:lnSpc>
              <a:spcBef>
                <a:spcPts val="600"/>
              </a:spcBef>
              <a:buFont typeface="Calibri Light" panose="020F0302020204030204" pitchFamily="34" charset="0"/>
              <a:buAutoNum type="arabicPeriod"/>
            </a:pPr>
            <a:r>
              <a:rPr lang="tr-TR" altLang="tr-TR" sz="3200" dirty="0">
                <a:solidFill>
                  <a:srgbClr val="0000FF"/>
                </a:solidFill>
                <a:latin typeface="Times New Roman" panose="02020603050405020304" pitchFamily="18" charset="0"/>
                <a:cs typeface="Times New Roman" panose="02020603050405020304" pitchFamily="18" charset="0"/>
              </a:rPr>
              <a:t>Baca kirliliği</a:t>
            </a:r>
          </a:p>
          <a:p>
            <a:pPr algn="just" eaLnBrk="1" hangingPunct="1">
              <a:lnSpc>
                <a:spcPct val="100000"/>
              </a:lnSpc>
              <a:spcBef>
                <a:spcPts val="600"/>
              </a:spcBef>
              <a:buFont typeface="Calibri Light" panose="020F0302020204030204" pitchFamily="34" charset="0"/>
              <a:buAutoNum type="arabicPeriod"/>
            </a:pPr>
            <a:r>
              <a:rPr lang="tr-TR" altLang="tr-TR" sz="3200" dirty="0">
                <a:solidFill>
                  <a:srgbClr val="0000FF"/>
                </a:solidFill>
                <a:latin typeface="Times New Roman" panose="02020603050405020304" pitchFamily="18" charset="0"/>
                <a:cs typeface="Times New Roman" panose="02020603050405020304" pitchFamily="18" charset="0"/>
              </a:rPr>
              <a:t>Kapalı </a:t>
            </a:r>
            <a:r>
              <a:rPr lang="tr-TR" altLang="tr-TR" sz="3200" dirty="0" smtClean="0">
                <a:solidFill>
                  <a:srgbClr val="0000FF"/>
                </a:solidFill>
                <a:latin typeface="Times New Roman" panose="02020603050405020304" pitchFamily="18" charset="0"/>
                <a:cs typeface="Times New Roman" panose="02020603050405020304" pitchFamily="18" charset="0"/>
              </a:rPr>
              <a:t>ve standart olmayan havalandırmalar</a:t>
            </a:r>
          </a:p>
          <a:p>
            <a:pPr algn="just" eaLnBrk="1" hangingPunct="1">
              <a:lnSpc>
                <a:spcPct val="100000"/>
              </a:lnSpc>
              <a:spcBef>
                <a:spcPts val="600"/>
              </a:spcBef>
              <a:buFont typeface="Calibri Light" panose="020F0302020204030204" pitchFamily="34" charset="0"/>
              <a:buAutoNum type="arabicPeriod"/>
            </a:pPr>
            <a:r>
              <a:rPr lang="tr-TR" altLang="tr-TR" sz="3200" dirty="0" smtClean="0">
                <a:solidFill>
                  <a:srgbClr val="0000FF"/>
                </a:solidFill>
                <a:latin typeface="Times New Roman" panose="02020603050405020304" pitchFamily="18" charset="0"/>
                <a:cs typeface="Times New Roman" panose="02020603050405020304" pitchFamily="18" charset="0"/>
              </a:rPr>
              <a:t>Tesisattaki hatalar</a:t>
            </a:r>
            <a:endParaRPr lang="tr-TR" altLang="tr-TR" sz="3200" dirty="0">
              <a:solidFill>
                <a:srgbClr val="0000FF"/>
              </a:solidFill>
              <a:latin typeface="Times New Roman" panose="02020603050405020304" pitchFamily="18" charset="0"/>
              <a:cs typeface="Times New Roman" panose="02020603050405020304" pitchFamily="18" charset="0"/>
            </a:endParaRPr>
          </a:p>
          <a:p>
            <a:pPr algn="just" eaLnBrk="1" hangingPunct="1">
              <a:lnSpc>
                <a:spcPct val="100000"/>
              </a:lnSpc>
              <a:spcBef>
                <a:spcPts val="600"/>
              </a:spcBef>
              <a:buFont typeface="Calibri Light" panose="020F0302020204030204" pitchFamily="34" charset="0"/>
              <a:buAutoNum type="arabicPeriod"/>
            </a:pPr>
            <a:r>
              <a:rPr lang="tr-TR" altLang="tr-TR" sz="3200" dirty="0">
                <a:solidFill>
                  <a:srgbClr val="0000FF"/>
                </a:solidFill>
                <a:latin typeface="Times New Roman" panose="02020603050405020304" pitchFamily="18" charset="0"/>
                <a:cs typeface="Times New Roman" panose="02020603050405020304" pitchFamily="18" charset="0"/>
              </a:rPr>
              <a:t>Bacalı soba, kombi ve şofben bulunan odalarda uyunması.</a:t>
            </a:r>
          </a:p>
        </p:txBody>
      </p:sp>
    </p:spTree>
    <p:extLst>
      <p:ext uri="{BB962C8B-B14F-4D97-AF65-F5344CB8AC3E}">
        <p14:creationId xmlns:p14="http://schemas.microsoft.com/office/powerpoint/2010/main" val="12054140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8.0&quot;&gt;&lt;object type=&quot;1&quot; unique_id=&quot;10001&quot;&gt;&lt;object type=&quot;2&quot; unique_id=&quot;19523&quot;&gt;&lt;object type=&quot;3&quot; unique_id=&quot;19524&quot;&gt;&lt;property id=&quot;20148&quot; value=&quot;5&quot;/&gt;&lt;property id=&quot;20300&quot; value=&quot;Slide 1&quot;/&gt;&lt;property id=&quot;20307&quot; value=&quot;256&quot;/&gt;&lt;/object&gt;&lt;object type=&quot;3&quot; unique_id=&quot;19525&quot;&gt;&lt;property id=&quot;20148&quot; value=&quot;5&quot;/&gt;&lt;property id=&quot;20300&quot; value=&quot;Slide 2 - &amp;quot;Amaç&amp;quot;&quot;/&gt;&lt;property id=&quot;20307&quot; value=&quot;257&quot;/&gt;&lt;/object&gt;&lt;object type=&quot;3&quot; unique_id=&quot;19527&quot;&gt;&lt;property id=&quot;20148&quot; value=&quot;5&quot;/&gt;&lt;property id=&quot;20300&quot; value=&quot;Slide 3 - &amp;quot;Konu Başlıkları&amp;quot;&quot;/&gt;&lt;property id=&quot;20307&quot; value=&quot;259&quot;/&gt;&lt;/object&gt;&lt;object type=&quot;3&quot; unique_id=&quot;19528&quot;&gt;&lt;property id=&quot;20148&quot; value=&quot;5&quot;/&gt;&lt;property id=&quot;20300&quot; value=&quot;Slide 4 - &amp;quot;E-Okul Nedir?&amp;quot;&quot;/&gt;&lt;property id=&quot;20307&quot; value=&quot;260&quot;/&gt;&lt;/object&gt;&lt;object type=&quot;3&quot; unique_id=&quot;19592&quot;&gt;&lt;property id=&quot;20148&quot; value=&quot;5&quot;/&gt;&lt;property id=&quot;20300&quot; value=&quot;Slide 5 - &amp;quot;E-Okul Neyi Amaçlamaktadır?&amp;quot;&quot;/&gt;&lt;property id=&quot;20307&quot; value=&quot;261&quot;/&gt;&lt;/object&gt;&lt;object type=&quot;3&quot; unique_id=&quot;19593&quot;&gt;&lt;property id=&quot;20148&quot; value=&quot;5&quot;/&gt;&lt;property id=&quot;20300&quot; value=&quot;Slide 6 - &amp;quot;Projeden Beklenen Yarar&amp;quot;&quot;/&gt;&lt;property id=&quot;20307&quot; value=&quot;262&quot;/&gt;&lt;/object&gt;&lt;object type=&quot;3&quot; unique_id=&quot;19594&quot;&gt;&lt;property id=&quot;20148&quot; value=&quot;5&quot;/&gt;&lt;property id=&quot;20300&quot; value=&quot;Slide 7 - &amp;quot;E-Okul Nasıl İşleyecek?&amp;quot;&quot;/&gt;&lt;property id=&quot;20307&quot; value=&quot;263&quot;/&gt;&lt;/object&gt;&lt;object type=&quot;3&quot; unique_id=&quot;19595&quot;&gt;&lt;property id=&quot;20148&quot; value=&quot;5&quot;/&gt;&lt;property id=&quot;20300&quot; value=&quot;Slide 8 - &amp;quot;Hedef Kitle&amp;quot;&quot;/&gt;&lt;property id=&quot;20307&quot; value=&quot;264&quot;/&gt;&lt;/object&gt;&lt;object type=&quot;3&quot; unique_id=&quot;19596&quot;&gt;&lt;property id=&quot;20148&quot; value=&quot;5&quot;/&gt;&lt;property id=&quot;20300&quot; value=&quot;Slide 9 - &amp;quot;E-Okula nasıl kayıt olabilirim?&amp;quot;&quot;/&gt;&lt;property id=&quot;20307&quot; value=&quot;265&quot;/&gt;&lt;/object&gt;&lt;object type=&quot;3&quot; unique_id=&quot;19597&quot;&gt;&lt;property id=&quot;20148&quot; value=&quot;5&quot;/&gt;&lt;property id=&quot;20300&quot; value=&quot;Slide 10&quot;/&gt;&lt;property id=&quot;20307&quot; value=&quot;266&quot;/&gt;&lt;/object&gt;&lt;/object&gt;&lt;object type=&quot;8&quot; unique_id=&quot;19535&quot;&gt;&lt;/object&gt;&lt;/object&gt;&lt;/database&gt;"/>
  <p:tag name="SECTOMILLISECCONVERTED" val="1"/>
</p:tagLst>
</file>

<file path=ppt/theme/theme1.xml><?xml version="1.0" encoding="utf-8"?>
<a:theme xmlns:a="http://schemas.openxmlformats.org/drawingml/2006/main" name="asyod">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asyod" id="{0D1E9B9F-216D-4CF8-889C-AA125A04E60B}" vid="{1E050A9C-ED8C-4B73-B05F-FD4BD04CB884}"/>
    </a:ext>
  </a:extLst>
</a:theme>
</file>

<file path=docProps/app.xml><?xml version="1.0" encoding="utf-8"?>
<Properties xmlns="http://schemas.openxmlformats.org/officeDocument/2006/extended-properties" xmlns:vt="http://schemas.openxmlformats.org/officeDocument/2006/docPropsVTypes">
  <Template>asyod</Template>
  <TotalTime>11171</TotalTime>
  <Words>4146</Words>
  <Application>Microsoft Office PowerPoint</Application>
  <PresentationFormat>Ekran Gösterisi (4:3)</PresentationFormat>
  <Paragraphs>455</Paragraphs>
  <Slides>83</Slides>
  <Notes>0</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83</vt:i4>
      </vt:variant>
    </vt:vector>
  </HeadingPairs>
  <TitlesOfParts>
    <vt:vector size="85" baseType="lpstr">
      <vt:lpstr>asyod</vt:lpstr>
      <vt:lpstr>Bit Eşlem Resmi</vt:lpstr>
      <vt:lpstr>Sobalar Yansın  ama Ocaklar Sönmesin</vt:lpstr>
      <vt:lpstr>PowerPoint Sunusu</vt:lpstr>
      <vt:lpstr>PowerPoint Sunusu</vt:lpstr>
      <vt:lpstr>Karbonmonoksit Gazını Tanımak </vt:lpstr>
      <vt:lpstr>Karbonmonoksit Gazı</vt:lpstr>
      <vt:lpstr>Karbonmonoksit Kaynakları Nelerdir?</vt:lpstr>
      <vt:lpstr>Yakıtın Yanmaya ve CO Oluşumuna Etkisi</vt:lpstr>
      <vt:lpstr>Kullanılması Yasak Maddeler</vt:lpstr>
      <vt:lpstr>Tesisat Açısından Yanmanın Etkilenmesi - 1</vt:lpstr>
      <vt:lpstr>Tesisat Açısından Yanmanın Etkilenmesi - 2</vt:lpstr>
      <vt:lpstr>Tesisat Açısından Yanmanın Etkilenmesi - 3</vt:lpstr>
      <vt:lpstr>Tesisat Açısından Yanmanın Etkilenmesi - 4</vt:lpstr>
      <vt:lpstr>Tesisat Açısından Yanmanın Etkilenmesi - 5</vt:lpstr>
      <vt:lpstr>Tesisat Açısından Yanmanın Etkilenmesi - 6</vt:lpstr>
      <vt:lpstr>Tesisat Açısından Yanmanın Etkilenmesi - 7</vt:lpstr>
      <vt:lpstr>Tesisat Açısından Yanmanın Etkilenmesi - 8</vt:lpstr>
      <vt:lpstr>Tesisat Açısından Yanmanın Etkilenmesi - 9</vt:lpstr>
      <vt:lpstr>Baca ve Yönetmelik Detayları-1</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Baca ve Yönetmelik Detayları-13</vt:lpstr>
      <vt:lpstr>Baca ve Yönetmelik Detayları-14</vt:lpstr>
      <vt:lpstr>Baca ve Yönetmelik Detayları-15</vt:lpstr>
      <vt:lpstr>Baca ve Yönetmelik Detayları-16</vt:lpstr>
      <vt:lpstr>Baca ve Yönetmelik Detayları-17</vt:lpstr>
      <vt:lpstr>Yakıcı Sistemler</vt:lpstr>
      <vt:lpstr>G ve CE İşaretleri</vt:lpstr>
      <vt:lpstr>Kömür Yakıtlı Bir Sobanın TS 4900 EN 13248 Standardına Uygun Olmalıdır</vt:lpstr>
      <vt:lpstr>Yakıcı Cihazların Montajı-1</vt:lpstr>
      <vt:lpstr>Yakıcı Cihazların Montajı-SOBALAR-2</vt:lpstr>
      <vt:lpstr>Yakıcı Cihazların Montajı-SOBALAR-3</vt:lpstr>
      <vt:lpstr>Yakıcı Cihazların Montajı-KOMBİLER-4</vt:lpstr>
      <vt:lpstr>PowerPoint Sunusu</vt:lpstr>
      <vt:lpstr>PowerPoint Sunusu</vt:lpstr>
      <vt:lpstr>PowerPoint Sunusu</vt:lpstr>
      <vt:lpstr>Yakıcı Cihazların Montajı-8</vt:lpstr>
      <vt:lpstr>PowerPoint Sunusu</vt:lpstr>
      <vt:lpstr>Yakıcı Cihazların Montajı-10</vt:lpstr>
      <vt:lpstr>Yakıcı Cihazların Montajı-11</vt:lpstr>
      <vt:lpstr>Yakıcı Cihazların Montajı-12</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YAKICI KURULUMUNDA DİKKAT EDİLECEK HUSULAR-1</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Karbonmonoksit Dedektörleri - 1</vt:lpstr>
      <vt:lpstr>Karbonmonoksit Dedektörleri - 2</vt:lpstr>
      <vt:lpstr>SONUÇLAR-1 Yakma Sistemleri Açısından Yanmanın Etkilenmesi</vt:lpstr>
      <vt:lpstr>PowerPoint Sunusu</vt:lpstr>
      <vt:lpstr>SONUÇLAR-3 Yakıt ve Yakma sistemleri</vt:lpstr>
      <vt:lpstr>SONUÇLAR-4</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uzem</dc:creator>
  <cp:lastModifiedBy>Mehmet Bingol</cp:lastModifiedBy>
  <cp:revision>433</cp:revision>
  <dcterms:created xsi:type="dcterms:W3CDTF">2013-09-16T13:15:29Z</dcterms:created>
  <dcterms:modified xsi:type="dcterms:W3CDTF">2019-10-16T06:36:37Z</dcterms:modified>
</cp:coreProperties>
</file>