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66" r:id="rId3"/>
    <p:sldId id="367" r:id="rId4"/>
    <p:sldId id="368" r:id="rId5"/>
    <p:sldId id="317" r:id="rId6"/>
    <p:sldId id="318" r:id="rId7"/>
    <p:sldId id="319" r:id="rId8"/>
    <p:sldId id="320" r:id="rId9"/>
    <p:sldId id="364" r:id="rId10"/>
    <p:sldId id="321" r:id="rId11"/>
    <p:sldId id="365" r:id="rId12"/>
    <p:sldId id="322" r:id="rId13"/>
    <p:sldId id="323" r:id="rId14"/>
    <p:sldId id="359" r:id="rId15"/>
    <p:sldId id="360" r:id="rId16"/>
    <p:sldId id="324" r:id="rId17"/>
    <p:sldId id="355" r:id="rId18"/>
    <p:sldId id="325" r:id="rId19"/>
    <p:sldId id="326" r:id="rId20"/>
    <p:sldId id="369" r:id="rId21"/>
    <p:sldId id="327" r:id="rId22"/>
    <p:sldId id="328" r:id="rId23"/>
    <p:sldId id="329" r:id="rId24"/>
    <p:sldId id="353" r:id="rId25"/>
    <p:sldId id="370" r:id="rId26"/>
    <p:sldId id="356" r:id="rId27"/>
    <p:sldId id="357" r:id="rId28"/>
    <p:sldId id="354" r:id="rId29"/>
    <p:sldId id="331" r:id="rId30"/>
    <p:sldId id="332" r:id="rId31"/>
    <p:sldId id="333" r:id="rId32"/>
    <p:sldId id="361" r:id="rId33"/>
    <p:sldId id="362" r:id="rId34"/>
    <p:sldId id="363" r:id="rId35"/>
    <p:sldId id="334" r:id="rId36"/>
    <p:sldId id="335" r:id="rId37"/>
    <p:sldId id="336" r:id="rId38"/>
    <p:sldId id="337" r:id="rId39"/>
    <p:sldId id="338" r:id="rId40"/>
    <p:sldId id="339" r:id="rId41"/>
    <p:sldId id="343" r:id="rId42"/>
    <p:sldId id="344" r:id="rId43"/>
    <p:sldId id="345" r:id="rId44"/>
    <p:sldId id="346" r:id="rId45"/>
    <p:sldId id="347" r:id="rId46"/>
    <p:sldId id="348" r:id="rId47"/>
    <p:sldId id="349" r:id="rId48"/>
    <p:sldId id="350" r:id="rId49"/>
    <p:sldId id="351" r:id="rId50"/>
    <p:sldId id="352" r:id="rId51"/>
    <p:sldId id="371" r:id="rId52"/>
    <p:sldId id="372" r:id="rId53"/>
    <p:sldId id="373" r:id="rId54"/>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7981" autoAdjust="0"/>
    <p:restoredTop sz="94660"/>
  </p:normalViewPr>
  <p:slideViewPr>
    <p:cSldViewPr snapToGrid="0">
      <p:cViewPr>
        <p:scale>
          <a:sx n="81" d="100"/>
          <a:sy n="81" d="100"/>
        </p:scale>
        <p:origin x="-2141" y="-16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045616" y="5260157"/>
            <a:ext cx="4751109" cy="1197204"/>
          </a:xfrm>
        </p:spPr>
        <p:txBody>
          <a:bodyPr>
            <a:normAutofit fontScale="70000" lnSpcReduction="20000"/>
          </a:bodyPr>
          <a:lstStyle/>
          <a:p>
            <a:endParaRPr lang="tr-TR" sz="1100" dirty="0" smtClean="0">
              <a:solidFill>
                <a:srgbClr val="0000FF"/>
              </a:solidFill>
            </a:endParaRPr>
          </a:p>
          <a:p>
            <a:r>
              <a:rPr lang="tr-TR" sz="4000" dirty="0" smtClean="0">
                <a:solidFill>
                  <a:srgbClr val="0000FF"/>
                </a:solidFill>
              </a:rPr>
              <a:t>Prof. Dr. Tevfik ÖZLÜ</a:t>
            </a:r>
          </a:p>
          <a:p>
            <a:r>
              <a:rPr lang="tr-TR" sz="2000" dirty="0" smtClean="0">
                <a:solidFill>
                  <a:schemeClr val="tx1"/>
                </a:solidFill>
              </a:rPr>
              <a:t>Akciğer Sağlığı ve Yoğun Bakım Derneği (ASYOD) Başkanı</a:t>
            </a:r>
          </a:p>
          <a:p>
            <a:r>
              <a:rPr lang="tr-TR" sz="2000" dirty="0" smtClean="0">
                <a:solidFill>
                  <a:schemeClr val="tx1"/>
                </a:solidFill>
              </a:rPr>
              <a:t>Karadeniz Teknik Üniversitesi </a:t>
            </a:r>
            <a:r>
              <a:rPr lang="tr-TR" sz="2000" dirty="0" err="1" smtClean="0">
                <a:solidFill>
                  <a:schemeClr val="tx1"/>
                </a:solidFill>
              </a:rPr>
              <a:t>Farabi</a:t>
            </a:r>
            <a:r>
              <a:rPr lang="tr-TR" sz="2000" dirty="0" smtClean="0">
                <a:solidFill>
                  <a:schemeClr val="tx1"/>
                </a:solidFill>
              </a:rPr>
              <a:t> Hastanesi Başhekimi</a:t>
            </a:r>
            <a:endParaRPr lang="tr-TR" sz="2000"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3200" dirty="0" smtClean="0">
                <a:solidFill>
                  <a:srgbClr val="FF0000"/>
                </a:solidFill>
              </a:rPr>
              <a:t>Sobalar Yansın, </a:t>
            </a:r>
            <a:br>
              <a:rPr lang="tr-TR" sz="3200" dirty="0" smtClean="0">
                <a:solidFill>
                  <a:srgbClr val="FF0000"/>
                </a:solidFill>
              </a:rPr>
            </a:br>
            <a:r>
              <a:rPr lang="tr-TR" sz="3200" dirty="0" smtClean="0">
                <a:solidFill>
                  <a:srgbClr val="FF0000"/>
                </a:solidFill>
              </a:rPr>
              <a:t>ama Ocaklar Sönmesin</a:t>
            </a:r>
            <a:endParaRPr lang="tr-TR" sz="3200" dirty="0">
              <a:solidFill>
                <a:srgbClr val="FF0000"/>
              </a:solidFill>
            </a:endParaRPr>
          </a:p>
        </p:txBody>
      </p:sp>
      <p:sp>
        <p:nvSpPr>
          <p:cNvPr id="5" name="4 Metin kutusu"/>
          <p:cNvSpPr txBox="1"/>
          <p:nvPr/>
        </p:nvSpPr>
        <p:spPr>
          <a:xfrm>
            <a:off x="1376312" y="4374037"/>
            <a:ext cx="6740165" cy="461665"/>
          </a:xfrm>
          <a:prstGeom prst="rect">
            <a:avLst/>
          </a:prstGeom>
          <a:noFill/>
        </p:spPr>
        <p:txBody>
          <a:bodyPr wrap="square" rtlCol="0">
            <a:spAutoFit/>
          </a:bodyPr>
          <a:lstStyle/>
          <a:p>
            <a:r>
              <a:rPr lang="tr-TR" sz="2400" dirty="0" smtClean="0">
                <a:solidFill>
                  <a:srgbClr val="FF0000"/>
                </a:solidFill>
              </a:rPr>
              <a:t>CO Zehirlenmeleri: Önemi, tanısı, tedavisi, önlenmesi</a:t>
            </a:r>
            <a:endParaRPr lang="tr-TR"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Nasıl zarar veriyor?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Kanda oksijen taşıyan hemoglobine </a:t>
            </a:r>
            <a:r>
              <a:rPr lang="tr-TR" dirty="0" err="1" smtClean="0"/>
              <a:t>afinitesi</a:t>
            </a:r>
            <a:r>
              <a:rPr lang="tr-TR" dirty="0" smtClean="0"/>
              <a:t> oksijene göre 250 kat daha fazla, hızla  bağlanır (</a:t>
            </a:r>
            <a:r>
              <a:rPr lang="tr-TR" dirty="0" err="1" smtClean="0"/>
              <a:t>karboksi</a:t>
            </a:r>
            <a:r>
              <a:rPr lang="tr-TR" dirty="0" smtClean="0"/>
              <a:t>-hemoglobin), kısa sürede oksijenin yerini alır, oksijen hücrelere taşınamaz (</a:t>
            </a:r>
            <a:r>
              <a:rPr lang="tr-TR" dirty="0" err="1" smtClean="0"/>
              <a:t>hipoksi</a:t>
            </a:r>
            <a:r>
              <a:rPr lang="tr-TR" dirty="0" smtClean="0"/>
              <a:t>) </a:t>
            </a:r>
          </a:p>
          <a:p>
            <a:r>
              <a:rPr lang="tr-TR" dirty="0" smtClean="0"/>
              <a:t>Plazmada çözünen kısım 2,3 </a:t>
            </a:r>
            <a:r>
              <a:rPr lang="tr-TR" dirty="0" err="1" smtClean="0"/>
              <a:t>difosfogliserit</a:t>
            </a:r>
            <a:r>
              <a:rPr lang="tr-TR" dirty="0" smtClean="0"/>
              <a:t> oluşumunu azaltarak </a:t>
            </a:r>
            <a:r>
              <a:rPr lang="tr-TR" dirty="0" err="1" smtClean="0"/>
              <a:t>oksi</a:t>
            </a:r>
            <a:r>
              <a:rPr lang="tr-TR" dirty="0" smtClean="0"/>
              <a:t>-hemoglobin </a:t>
            </a:r>
            <a:r>
              <a:rPr lang="tr-TR" dirty="0" err="1" smtClean="0"/>
              <a:t>disasiasyon</a:t>
            </a:r>
            <a:r>
              <a:rPr lang="tr-TR" dirty="0" smtClean="0"/>
              <a:t> eğrisinde sola kayma meydana gelir ve hemoglobine bağlı oksijen dokuda serbestleşemez</a:t>
            </a:r>
          </a:p>
          <a:p>
            <a:r>
              <a:rPr lang="tr-TR" dirty="0" err="1" smtClean="0"/>
              <a:t>CO’in</a:t>
            </a:r>
            <a:r>
              <a:rPr lang="tr-TR" dirty="0" smtClean="0"/>
              <a:t> % 10-15 kadarı </a:t>
            </a:r>
            <a:r>
              <a:rPr lang="tr-TR" dirty="0" err="1" smtClean="0"/>
              <a:t>myoglobin</a:t>
            </a:r>
            <a:r>
              <a:rPr lang="tr-TR" dirty="0" smtClean="0"/>
              <a:t> ve </a:t>
            </a:r>
            <a:r>
              <a:rPr lang="tr-TR" dirty="0" err="1" smtClean="0"/>
              <a:t>sitokrom</a:t>
            </a:r>
            <a:r>
              <a:rPr lang="tr-TR" dirty="0" smtClean="0"/>
              <a:t> </a:t>
            </a:r>
            <a:r>
              <a:rPr lang="tr-TR" dirty="0" err="1" smtClean="0"/>
              <a:t>oksidaz</a:t>
            </a:r>
            <a:r>
              <a:rPr lang="tr-TR" dirty="0" smtClean="0"/>
              <a:t> gibi doku proteinlerine bağlanır hücre içinde oksijen kullanımını da bloke eder</a:t>
            </a:r>
          </a:p>
          <a:p>
            <a:r>
              <a:rPr lang="tr-TR" dirty="0" smtClean="0"/>
              <a:t>Kardiyak </a:t>
            </a:r>
            <a:r>
              <a:rPr lang="tr-TR" dirty="0" err="1" smtClean="0"/>
              <a:t>myoglobine</a:t>
            </a:r>
            <a:r>
              <a:rPr lang="tr-TR" dirty="0" smtClean="0"/>
              <a:t> bağlanarak </a:t>
            </a:r>
            <a:r>
              <a:rPr lang="tr-TR" dirty="0" err="1" smtClean="0"/>
              <a:t>myokardiyal</a:t>
            </a:r>
            <a:r>
              <a:rPr lang="tr-TR" dirty="0" smtClean="0"/>
              <a:t> depresyon, aritmi ve hipotansiyon ve dolaşım bozukluğu (</a:t>
            </a:r>
            <a:r>
              <a:rPr lang="tr-TR" dirty="0" err="1" smtClean="0"/>
              <a:t>periferik</a:t>
            </a:r>
            <a:r>
              <a:rPr lang="tr-TR" dirty="0" smtClean="0"/>
              <a:t> </a:t>
            </a:r>
            <a:r>
              <a:rPr lang="tr-TR" dirty="0" err="1" smtClean="0"/>
              <a:t>vazodilatasyon</a:t>
            </a:r>
            <a:r>
              <a:rPr lang="tr-TR" dirty="0" smtClean="0"/>
              <a:t>) ile </a:t>
            </a:r>
            <a:r>
              <a:rPr lang="tr-TR" dirty="0" err="1" smtClean="0"/>
              <a:t>hipoksi</a:t>
            </a:r>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Zehirlenmede Etkili Faktörler</a:t>
            </a:r>
            <a:endParaRPr lang="tr-TR" dirty="0"/>
          </a:p>
        </p:txBody>
      </p:sp>
      <p:sp>
        <p:nvSpPr>
          <p:cNvPr id="3" name="2 İçerik Yer Tutucusu"/>
          <p:cNvSpPr>
            <a:spLocks noGrp="1"/>
          </p:cNvSpPr>
          <p:nvPr>
            <p:ph idx="1"/>
          </p:nvPr>
        </p:nvSpPr>
        <p:spPr/>
        <p:txBody>
          <a:bodyPr>
            <a:normAutofit/>
          </a:bodyPr>
          <a:lstStyle/>
          <a:p>
            <a:r>
              <a:rPr lang="tr-TR" sz="3600" dirty="0" smtClean="0"/>
              <a:t>Ortamdaki CO yoğunluğu</a:t>
            </a:r>
          </a:p>
          <a:p>
            <a:pPr lvl="1"/>
            <a:r>
              <a:rPr lang="tr-TR" sz="3200" dirty="0" smtClean="0"/>
              <a:t>Kaynağın CO üretim hızı</a:t>
            </a:r>
          </a:p>
          <a:p>
            <a:pPr lvl="1"/>
            <a:r>
              <a:rPr lang="tr-TR" sz="3200" dirty="0" smtClean="0"/>
              <a:t>Oda büyüklüğü</a:t>
            </a:r>
          </a:p>
          <a:p>
            <a:pPr lvl="1"/>
            <a:r>
              <a:rPr lang="tr-TR" sz="3200" dirty="0" smtClean="0"/>
              <a:t>Havalanma durumu</a:t>
            </a:r>
          </a:p>
          <a:p>
            <a:r>
              <a:rPr lang="tr-TR" sz="3600" dirty="0" smtClean="0"/>
              <a:t>Ortamda kalma süresi</a:t>
            </a:r>
          </a:p>
          <a:p>
            <a:r>
              <a:rPr lang="tr-TR" sz="3600" dirty="0" smtClean="0"/>
              <a:t>Kişinin eşlik eden başka hastalıklarının olması</a:t>
            </a:r>
            <a:endParaRPr lang="tr-T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Hipoksi</a:t>
            </a:r>
            <a:r>
              <a:rPr lang="tr-TR" dirty="0" smtClean="0"/>
              <a:t> hücre ölümüne yol açar…</a:t>
            </a:r>
            <a:endParaRPr lang="tr-TR" dirty="0"/>
          </a:p>
        </p:txBody>
      </p:sp>
      <p:sp>
        <p:nvSpPr>
          <p:cNvPr id="3" name="2 İçerik Yer Tutucusu"/>
          <p:cNvSpPr>
            <a:spLocks noGrp="1"/>
          </p:cNvSpPr>
          <p:nvPr>
            <p:ph idx="1"/>
          </p:nvPr>
        </p:nvSpPr>
        <p:spPr/>
        <p:txBody>
          <a:bodyPr>
            <a:normAutofit/>
          </a:bodyPr>
          <a:lstStyle/>
          <a:p>
            <a:r>
              <a:rPr lang="tr-TR" dirty="0" smtClean="0"/>
              <a:t>Kalp hücreleri (</a:t>
            </a:r>
            <a:r>
              <a:rPr lang="tr-TR" dirty="0" err="1" smtClean="0"/>
              <a:t>myokart</a:t>
            </a:r>
            <a:r>
              <a:rPr lang="tr-TR" dirty="0" smtClean="0"/>
              <a:t>) </a:t>
            </a:r>
          </a:p>
          <a:p>
            <a:r>
              <a:rPr lang="tr-TR" dirty="0" smtClean="0"/>
              <a:t>Beyin hücreleri (nöronlar)</a:t>
            </a:r>
          </a:p>
          <a:p>
            <a:pPr lvl="1"/>
            <a:r>
              <a:rPr lang="tr-TR" dirty="0" err="1" smtClean="0"/>
              <a:t>Miyokardiyal</a:t>
            </a:r>
            <a:r>
              <a:rPr lang="tr-TR" dirty="0" smtClean="0"/>
              <a:t> depresyon, hipotansiyon, aritmiler, kardiyak </a:t>
            </a:r>
            <a:r>
              <a:rPr lang="tr-TR" dirty="0" err="1" smtClean="0"/>
              <a:t>arrest</a:t>
            </a:r>
            <a:endParaRPr lang="tr-TR" dirty="0" smtClean="0"/>
          </a:p>
          <a:p>
            <a:pPr lvl="1"/>
            <a:r>
              <a:rPr lang="tr-TR" dirty="0" smtClean="0"/>
              <a:t>Doku </a:t>
            </a:r>
            <a:r>
              <a:rPr lang="tr-TR" dirty="0" err="1" smtClean="0"/>
              <a:t>hipoksisi</a:t>
            </a:r>
            <a:r>
              <a:rPr lang="tr-TR" dirty="0" smtClean="0"/>
              <a:t> </a:t>
            </a:r>
            <a:r>
              <a:rPr lang="tr-TR" dirty="0" err="1" smtClean="0"/>
              <a:t>serebral</a:t>
            </a:r>
            <a:r>
              <a:rPr lang="tr-TR" dirty="0" smtClean="0"/>
              <a:t> kan akımını, </a:t>
            </a:r>
            <a:r>
              <a:rPr lang="tr-TR" dirty="0" err="1" smtClean="0"/>
              <a:t>serebrospinal</a:t>
            </a:r>
            <a:r>
              <a:rPr lang="tr-TR" dirty="0" smtClean="0"/>
              <a:t> sıvı basıncını ve </a:t>
            </a:r>
            <a:r>
              <a:rPr lang="tr-TR" dirty="0" err="1" smtClean="0"/>
              <a:t>serebral</a:t>
            </a:r>
            <a:r>
              <a:rPr lang="tr-TR" dirty="0" smtClean="0"/>
              <a:t> </a:t>
            </a:r>
            <a:r>
              <a:rPr lang="tr-TR" dirty="0" err="1" smtClean="0"/>
              <a:t>kapiller</a:t>
            </a:r>
            <a:r>
              <a:rPr lang="tr-TR" dirty="0" smtClean="0"/>
              <a:t> geçirgenliği artırmak suretiyle beyin ödemini </a:t>
            </a:r>
            <a:r>
              <a:rPr lang="tr-TR" dirty="0" err="1" smtClean="0"/>
              <a:t>provake</a:t>
            </a:r>
            <a:r>
              <a:rPr lang="tr-TR" dirty="0" smtClean="0"/>
              <a:t> eder, </a:t>
            </a:r>
            <a:r>
              <a:rPr lang="tr-TR" dirty="0" err="1" smtClean="0"/>
              <a:t>injuriye</a:t>
            </a:r>
            <a:r>
              <a:rPr lang="tr-TR" dirty="0" smtClean="0"/>
              <a:t> neden olur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Belirtiler</a:t>
            </a:r>
            <a:endParaRPr lang="tr-TR" dirty="0"/>
          </a:p>
        </p:txBody>
      </p:sp>
      <p:sp>
        <p:nvSpPr>
          <p:cNvPr id="3" name="2 İçerik Yer Tutucusu"/>
          <p:cNvSpPr>
            <a:spLocks noGrp="1"/>
          </p:cNvSpPr>
          <p:nvPr>
            <p:ph idx="1"/>
          </p:nvPr>
        </p:nvSpPr>
        <p:spPr>
          <a:xfrm>
            <a:off x="457200" y="1600200"/>
            <a:ext cx="8229600" cy="4781128"/>
          </a:xfrm>
        </p:spPr>
        <p:txBody>
          <a:bodyPr>
            <a:normAutofit fontScale="92500" lnSpcReduction="20000"/>
          </a:bodyPr>
          <a:lstStyle/>
          <a:p>
            <a:r>
              <a:rPr lang="tr-TR" dirty="0" err="1" smtClean="0"/>
              <a:t>Primer</a:t>
            </a:r>
            <a:endParaRPr lang="tr-TR" dirty="0" smtClean="0"/>
          </a:p>
          <a:p>
            <a:pPr lvl="1"/>
            <a:r>
              <a:rPr lang="tr-TR" dirty="0" smtClean="0"/>
              <a:t>Aşırı yorgunluk, halsizlik, keyifsizlik, baş ağrısı, baş dönmesi, unutkanlık, grip benzeri semptomlar, bulantı, düşünme güçlüğü, zihin karışıklığı, dikkat bozukluğu, halüsinasyon, ajitasyon, görme kaybı, idrar ve dışkı kaçırma, </a:t>
            </a:r>
            <a:r>
              <a:rPr lang="tr-TR" dirty="0" err="1" smtClean="0"/>
              <a:t>emosyonel</a:t>
            </a:r>
            <a:r>
              <a:rPr lang="tr-TR" dirty="0" smtClean="0"/>
              <a:t> bozukluk, uyuşma karıncalanma, bulantı, kusma, uyuşukluk, uyku hali, inme, bayılma, koma, epileptik nöbetler ve solunum </a:t>
            </a:r>
            <a:r>
              <a:rPr lang="tr-TR" dirty="0" err="1" smtClean="0"/>
              <a:t>arresti</a:t>
            </a:r>
            <a:r>
              <a:rPr lang="tr-TR" dirty="0" smtClean="0"/>
              <a:t>, göğüs ağrısı, çarpıntı, ciltte beneklenme, vişne rengi cilt, hipotansiyon, kardiyak </a:t>
            </a:r>
            <a:r>
              <a:rPr lang="tr-TR" dirty="0" err="1" smtClean="0"/>
              <a:t>arrest</a:t>
            </a:r>
            <a:endParaRPr lang="tr-TR" dirty="0" smtClean="0"/>
          </a:p>
          <a:p>
            <a:r>
              <a:rPr lang="tr-TR" dirty="0" err="1" smtClean="0"/>
              <a:t>Sekonder</a:t>
            </a:r>
            <a:r>
              <a:rPr lang="tr-TR" dirty="0" smtClean="0"/>
              <a:t>: </a:t>
            </a:r>
          </a:p>
          <a:p>
            <a:pPr lvl="1"/>
            <a:r>
              <a:rPr lang="tr-TR" dirty="0" err="1" smtClean="0"/>
              <a:t>Rabdomyoliz</a:t>
            </a:r>
            <a:r>
              <a:rPr lang="tr-TR" dirty="0" smtClean="0"/>
              <a:t>, </a:t>
            </a:r>
            <a:r>
              <a:rPr lang="tr-TR" dirty="0" err="1" smtClean="0"/>
              <a:t>myonekroz</a:t>
            </a:r>
            <a:r>
              <a:rPr lang="tr-TR" dirty="0" smtClean="0"/>
              <a:t>, </a:t>
            </a:r>
            <a:r>
              <a:rPr lang="tr-TR" dirty="0" err="1" smtClean="0"/>
              <a:t>Nonkardiyojenik</a:t>
            </a:r>
            <a:r>
              <a:rPr lang="tr-TR" dirty="0" smtClean="0"/>
              <a:t> </a:t>
            </a:r>
            <a:r>
              <a:rPr lang="tr-TR" dirty="0" err="1" smtClean="0"/>
              <a:t>pulmoner</a:t>
            </a:r>
            <a:r>
              <a:rPr lang="tr-TR" dirty="0" smtClean="0"/>
              <a:t> ödem, </a:t>
            </a:r>
            <a:r>
              <a:rPr lang="tr-TR" dirty="0" err="1" smtClean="0"/>
              <a:t>Dissemine</a:t>
            </a:r>
            <a:r>
              <a:rPr lang="tr-TR" dirty="0" smtClean="0"/>
              <a:t> </a:t>
            </a:r>
            <a:r>
              <a:rPr lang="tr-TR" dirty="0" err="1" smtClean="0"/>
              <a:t>intravasküler</a:t>
            </a:r>
            <a:r>
              <a:rPr lang="tr-TR" dirty="0" smtClean="0"/>
              <a:t> </a:t>
            </a:r>
            <a:r>
              <a:rPr lang="tr-TR" dirty="0" err="1" smtClean="0"/>
              <a:t>koagülasyon</a:t>
            </a:r>
            <a:r>
              <a:rPr lang="tr-TR" dirty="0" smtClean="0"/>
              <a:t>, </a:t>
            </a:r>
            <a:r>
              <a:rPr lang="tr-TR" dirty="0" err="1" smtClean="0"/>
              <a:t>Multiorgan</a:t>
            </a:r>
            <a:r>
              <a:rPr lang="tr-TR" dirty="0" smtClean="0"/>
              <a:t> yetmezliği, Cilt hasarı, Akut </a:t>
            </a:r>
            <a:r>
              <a:rPr lang="tr-TR" dirty="0" err="1" smtClean="0"/>
              <a:t>Tubuler</a:t>
            </a:r>
            <a:r>
              <a:rPr lang="tr-TR" dirty="0" smtClean="0"/>
              <a:t> nekroz</a:t>
            </a:r>
          </a:p>
          <a:p>
            <a:pPr lvl="1"/>
            <a:r>
              <a:rPr lang="tr-TR" dirty="0" err="1" smtClean="0"/>
              <a:t>İnterval</a:t>
            </a:r>
            <a:r>
              <a:rPr lang="tr-TR" dirty="0" smtClean="0"/>
              <a:t> CO </a:t>
            </a:r>
            <a:r>
              <a:rPr lang="tr-TR" dirty="0" err="1" smtClean="0"/>
              <a:t>injuri</a:t>
            </a:r>
            <a:r>
              <a:rPr lang="tr-TR" dirty="0" smtClean="0"/>
              <a:t> (</a:t>
            </a:r>
            <a:r>
              <a:rPr lang="tr-TR" dirty="0" err="1" smtClean="0"/>
              <a:t>lökoansefalopati</a:t>
            </a:r>
            <a:r>
              <a:rPr lang="tr-TR" dirty="0" smtClean="0"/>
              <a:t>) semptomlar 2 gün-1 ay içinde gelişebilir, </a:t>
            </a:r>
            <a:r>
              <a:rPr lang="tr-TR" dirty="0" err="1" smtClean="0"/>
              <a:t>basal</a:t>
            </a:r>
            <a:r>
              <a:rPr lang="tr-TR" dirty="0" smtClean="0"/>
              <a:t> </a:t>
            </a:r>
            <a:r>
              <a:rPr lang="tr-TR" dirty="0" err="1" smtClean="0"/>
              <a:t>ganglionla</a:t>
            </a:r>
            <a:r>
              <a:rPr lang="tr-TR" dirty="0" smtClean="0"/>
              <a:t> </a:t>
            </a:r>
            <a:r>
              <a:rPr lang="tr-TR" dirty="0" err="1" smtClean="0"/>
              <a:t>hipokampusta</a:t>
            </a:r>
            <a:r>
              <a:rPr lang="tr-TR" dirty="0" smtClean="0"/>
              <a:t> </a:t>
            </a:r>
            <a:r>
              <a:rPr lang="tr-TR" dirty="0" err="1" smtClean="0"/>
              <a:t>iskemik</a:t>
            </a:r>
            <a:r>
              <a:rPr lang="tr-TR" dirty="0" smtClean="0"/>
              <a:t> hasar vardır.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Kalp Damar </a:t>
            </a:r>
          </a:p>
          <a:p>
            <a:pPr lvl="1"/>
            <a:r>
              <a:rPr lang="tr-TR" dirty="0" smtClean="0"/>
              <a:t>EKG </a:t>
            </a:r>
            <a:r>
              <a:rPr lang="tr-TR" dirty="0" err="1" smtClean="0"/>
              <a:t>degisiklikleri</a:t>
            </a:r>
            <a:r>
              <a:rPr lang="tr-TR" dirty="0" smtClean="0"/>
              <a:t>, </a:t>
            </a:r>
            <a:r>
              <a:rPr lang="tr-TR" dirty="0" err="1" smtClean="0"/>
              <a:t>kardiyomegali</a:t>
            </a:r>
            <a:r>
              <a:rPr lang="tr-TR" dirty="0" smtClean="0"/>
              <a:t>, </a:t>
            </a:r>
            <a:r>
              <a:rPr lang="tr-TR" dirty="0" err="1" smtClean="0"/>
              <a:t>angina</a:t>
            </a:r>
            <a:r>
              <a:rPr lang="tr-TR" dirty="0" smtClean="0"/>
              <a:t> </a:t>
            </a:r>
            <a:r>
              <a:rPr lang="tr-TR" dirty="0" err="1" smtClean="0"/>
              <a:t>pektoris</a:t>
            </a:r>
            <a:r>
              <a:rPr lang="tr-TR" dirty="0" smtClean="0"/>
              <a:t>, </a:t>
            </a:r>
            <a:r>
              <a:rPr lang="tr-TR" dirty="0" err="1" smtClean="0"/>
              <a:t>myokard</a:t>
            </a:r>
            <a:r>
              <a:rPr lang="tr-TR" dirty="0" smtClean="0"/>
              <a:t> </a:t>
            </a:r>
            <a:r>
              <a:rPr lang="tr-TR" dirty="0" err="1" smtClean="0"/>
              <a:t>infarktüsü</a:t>
            </a:r>
            <a:r>
              <a:rPr lang="tr-TR" dirty="0" smtClean="0"/>
              <a:t>, </a:t>
            </a:r>
            <a:r>
              <a:rPr lang="tr-TR" dirty="0" err="1" smtClean="0"/>
              <a:t>tasikardi</a:t>
            </a:r>
            <a:r>
              <a:rPr lang="tr-TR" dirty="0" smtClean="0"/>
              <a:t>, </a:t>
            </a:r>
            <a:r>
              <a:rPr lang="tr-TR" dirty="0" err="1" smtClean="0"/>
              <a:t>bradikardi</a:t>
            </a:r>
            <a:r>
              <a:rPr lang="tr-TR" dirty="0" smtClean="0"/>
              <a:t>, A-V blok, </a:t>
            </a:r>
            <a:r>
              <a:rPr lang="tr-TR" dirty="0" err="1" smtClean="0"/>
              <a:t>atriyal</a:t>
            </a:r>
            <a:r>
              <a:rPr lang="tr-TR" dirty="0" smtClean="0"/>
              <a:t> </a:t>
            </a:r>
            <a:r>
              <a:rPr lang="tr-TR" dirty="0" err="1" smtClean="0"/>
              <a:t>fibrilasyon</a:t>
            </a:r>
            <a:r>
              <a:rPr lang="tr-TR" dirty="0" smtClean="0"/>
              <a:t>, </a:t>
            </a:r>
            <a:r>
              <a:rPr lang="tr-TR" dirty="0" err="1" smtClean="0"/>
              <a:t>prematür</a:t>
            </a:r>
            <a:r>
              <a:rPr lang="tr-TR" dirty="0" smtClean="0"/>
              <a:t> </a:t>
            </a:r>
            <a:r>
              <a:rPr lang="tr-TR" dirty="0" err="1" smtClean="0"/>
              <a:t>ventriküler</a:t>
            </a:r>
            <a:r>
              <a:rPr lang="tr-TR" dirty="0" smtClean="0"/>
              <a:t> atım, </a:t>
            </a:r>
            <a:r>
              <a:rPr lang="tr-TR" dirty="0" err="1" smtClean="0"/>
              <a:t>ventriküler</a:t>
            </a:r>
            <a:r>
              <a:rPr lang="tr-TR" dirty="0" smtClean="0"/>
              <a:t> </a:t>
            </a:r>
            <a:r>
              <a:rPr lang="tr-TR" dirty="0" err="1" smtClean="0"/>
              <a:t>fibrilasyon</a:t>
            </a:r>
            <a:r>
              <a:rPr lang="tr-TR" dirty="0" smtClean="0"/>
              <a:t>, sok</a:t>
            </a:r>
          </a:p>
          <a:p>
            <a:r>
              <a:rPr lang="tr-TR" dirty="0" smtClean="0"/>
              <a:t>Solunum </a:t>
            </a:r>
          </a:p>
          <a:p>
            <a:pPr lvl="1"/>
            <a:r>
              <a:rPr lang="tr-TR" dirty="0" err="1" smtClean="0"/>
              <a:t>Pnömoni</a:t>
            </a:r>
            <a:r>
              <a:rPr lang="tr-TR" dirty="0" smtClean="0"/>
              <a:t>, </a:t>
            </a:r>
            <a:r>
              <a:rPr lang="tr-TR" dirty="0" err="1" smtClean="0"/>
              <a:t>pulmoner</a:t>
            </a:r>
            <a:r>
              <a:rPr lang="tr-TR" dirty="0" smtClean="0"/>
              <a:t> ödem, ARDS</a:t>
            </a:r>
          </a:p>
          <a:p>
            <a:r>
              <a:rPr lang="tr-TR" dirty="0" err="1" smtClean="0"/>
              <a:t>Genitoüriner</a:t>
            </a:r>
            <a:r>
              <a:rPr lang="tr-TR" dirty="0" smtClean="0"/>
              <a:t> </a:t>
            </a:r>
          </a:p>
          <a:p>
            <a:pPr lvl="1"/>
            <a:r>
              <a:rPr lang="tr-TR" dirty="0" err="1" smtClean="0"/>
              <a:t>Glukozüri</a:t>
            </a:r>
            <a:r>
              <a:rPr lang="tr-TR" dirty="0" smtClean="0"/>
              <a:t>, </a:t>
            </a:r>
            <a:r>
              <a:rPr lang="tr-TR" dirty="0" err="1" smtClean="0"/>
              <a:t>proteinüri</a:t>
            </a:r>
            <a:r>
              <a:rPr lang="tr-TR" dirty="0" smtClean="0"/>
              <a:t>, </a:t>
            </a:r>
            <a:r>
              <a:rPr lang="tr-TR" dirty="0" err="1" smtClean="0"/>
              <a:t>hematüri</a:t>
            </a:r>
            <a:r>
              <a:rPr lang="tr-TR" dirty="0" smtClean="0"/>
              <a:t>, </a:t>
            </a:r>
            <a:r>
              <a:rPr lang="tr-TR" dirty="0" err="1" smtClean="0"/>
              <a:t>miyoglobinüri</a:t>
            </a:r>
            <a:r>
              <a:rPr lang="tr-TR" dirty="0" smtClean="0"/>
              <a:t>, akut </a:t>
            </a:r>
            <a:r>
              <a:rPr lang="tr-TR" dirty="0" err="1" smtClean="0"/>
              <a:t>renal</a:t>
            </a:r>
            <a:r>
              <a:rPr lang="tr-TR" dirty="0" smtClean="0"/>
              <a:t> yetmezlik, </a:t>
            </a:r>
            <a:r>
              <a:rPr lang="tr-TR" dirty="0" err="1" smtClean="0"/>
              <a:t>abortus</a:t>
            </a:r>
            <a:r>
              <a:rPr lang="tr-TR" dirty="0" smtClean="0"/>
              <a:t>, erken </a:t>
            </a:r>
            <a:r>
              <a:rPr lang="tr-TR" dirty="0" err="1" smtClean="0"/>
              <a:t>dogum</a:t>
            </a:r>
            <a:r>
              <a:rPr lang="tr-TR" dirty="0" smtClean="0"/>
              <a:t>, </a:t>
            </a:r>
            <a:r>
              <a:rPr lang="tr-TR" dirty="0" err="1" smtClean="0"/>
              <a:t>menstrüel</a:t>
            </a:r>
            <a:r>
              <a:rPr lang="tr-TR" dirty="0" smtClean="0"/>
              <a:t> bozukluklar</a:t>
            </a:r>
          </a:p>
          <a:p>
            <a:r>
              <a:rPr lang="tr-TR" dirty="0" err="1" smtClean="0"/>
              <a:t>Gastrointestinal</a:t>
            </a:r>
            <a:r>
              <a:rPr lang="tr-TR" dirty="0" smtClean="0"/>
              <a:t> </a:t>
            </a:r>
          </a:p>
          <a:p>
            <a:pPr lvl="1"/>
            <a:r>
              <a:rPr lang="tr-TR" dirty="0" smtClean="0"/>
              <a:t>GIS kanama, </a:t>
            </a:r>
            <a:r>
              <a:rPr lang="tr-TR" dirty="0" err="1" smtClean="0"/>
              <a:t>gastrik</a:t>
            </a:r>
            <a:r>
              <a:rPr lang="tr-TR" dirty="0" smtClean="0"/>
              <a:t> ülser, </a:t>
            </a:r>
            <a:r>
              <a:rPr lang="tr-TR" dirty="0" err="1" smtClean="0"/>
              <a:t>hepatomegali</a:t>
            </a:r>
            <a:endParaRPr lang="tr-TR" dirty="0" smtClean="0"/>
          </a:p>
          <a:p>
            <a:r>
              <a:rPr lang="tr-TR" dirty="0" smtClean="0"/>
              <a:t>Hematolojik </a:t>
            </a:r>
          </a:p>
          <a:p>
            <a:pPr lvl="1"/>
            <a:r>
              <a:rPr lang="tr-TR" dirty="0" err="1" smtClean="0"/>
              <a:t>Lökositoz</a:t>
            </a:r>
            <a:r>
              <a:rPr lang="tr-TR" dirty="0" smtClean="0"/>
              <a:t>, </a:t>
            </a:r>
            <a:r>
              <a:rPr lang="tr-TR" dirty="0" err="1" smtClean="0"/>
              <a:t>eritrositoz</a:t>
            </a:r>
            <a:r>
              <a:rPr lang="tr-TR" dirty="0" smtClean="0"/>
              <a:t>, anemi, </a:t>
            </a:r>
            <a:r>
              <a:rPr lang="tr-TR" dirty="0" err="1" smtClean="0"/>
              <a:t>pernisiyöz</a:t>
            </a:r>
            <a:r>
              <a:rPr lang="tr-TR" dirty="0" smtClean="0"/>
              <a:t> anemi, TTP</a:t>
            </a:r>
          </a:p>
          <a:p>
            <a:r>
              <a:rPr lang="tr-TR" dirty="0" err="1" smtClean="0"/>
              <a:t>Metabolik</a:t>
            </a:r>
            <a:r>
              <a:rPr lang="tr-TR" dirty="0" smtClean="0"/>
              <a:t>-Endokrin </a:t>
            </a:r>
          </a:p>
          <a:p>
            <a:pPr lvl="1"/>
            <a:r>
              <a:rPr lang="tr-TR" dirty="0" err="1" smtClean="0"/>
              <a:t>Hiperglisemi</a:t>
            </a:r>
            <a:r>
              <a:rPr lang="tr-TR" dirty="0" smtClean="0"/>
              <a:t>, </a:t>
            </a:r>
            <a:r>
              <a:rPr lang="tr-TR" dirty="0" err="1" smtClean="0"/>
              <a:t>düsük</a:t>
            </a:r>
            <a:r>
              <a:rPr lang="tr-TR" dirty="0" smtClean="0"/>
              <a:t> T3, akut </a:t>
            </a:r>
            <a:r>
              <a:rPr lang="tr-TR" dirty="0" err="1" smtClean="0"/>
              <a:t>hipertiroidi</a:t>
            </a:r>
            <a:endParaRPr lang="tr-T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Dermatoloji </a:t>
            </a:r>
          </a:p>
          <a:p>
            <a:pPr lvl="1"/>
            <a:r>
              <a:rPr lang="tr-TR" dirty="0" err="1" smtClean="0"/>
              <a:t>Bül</a:t>
            </a:r>
            <a:r>
              <a:rPr lang="tr-TR" dirty="0" smtClean="0"/>
              <a:t>, </a:t>
            </a:r>
            <a:r>
              <a:rPr lang="tr-TR" dirty="0" err="1" smtClean="0"/>
              <a:t>eritem</a:t>
            </a:r>
            <a:r>
              <a:rPr lang="tr-TR" dirty="0" smtClean="0"/>
              <a:t>, sislik, ülser, </a:t>
            </a:r>
            <a:r>
              <a:rPr lang="tr-TR" dirty="0" err="1" smtClean="0"/>
              <a:t>gangren</a:t>
            </a:r>
            <a:r>
              <a:rPr lang="tr-TR" dirty="0" smtClean="0"/>
              <a:t>, </a:t>
            </a:r>
            <a:r>
              <a:rPr lang="tr-TR" dirty="0" err="1" smtClean="0"/>
              <a:t>alopesi</a:t>
            </a:r>
            <a:endParaRPr lang="tr-TR" dirty="0" smtClean="0"/>
          </a:p>
          <a:p>
            <a:r>
              <a:rPr lang="tr-TR" dirty="0" smtClean="0"/>
              <a:t>Kas-iskelet </a:t>
            </a:r>
          </a:p>
          <a:p>
            <a:pPr lvl="1"/>
            <a:r>
              <a:rPr lang="tr-TR" dirty="0" smtClean="0"/>
              <a:t>Kas nekrozu, </a:t>
            </a:r>
            <a:r>
              <a:rPr lang="tr-TR" dirty="0" err="1" smtClean="0"/>
              <a:t>Volkman’s</a:t>
            </a:r>
            <a:r>
              <a:rPr lang="tr-TR" dirty="0" smtClean="0"/>
              <a:t> </a:t>
            </a:r>
            <a:r>
              <a:rPr lang="tr-TR" dirty="0" err="1" smtClean="0"/>
              <a:t>kontraktürü</a:t>
            </a:r>
            <a:r>
              <a:rPr lang="tr-TR" dirty="0" smtClean="0"/>
              <a:t>, </a:t>
            </a:r>
            <a:r>
              <a:rPr lang="tr-TR" dirty="0" err="1" smtClean="0"/>
              <a:t>osteomiyelit</a:t>
            </a:r>
            <a:endParaRPr lang="tr-TR" dirty="0" smtClean="0"/>
          </a:p>
          <a:p>
            <a:r>
              <a:rPr lang="tr-TR" dirty="0" smtClean="0"/>
              <a:t>Oftalmoloji</a:t>
            </a:r>
          </a:p>
          <a:p>
            <a:pPr lvl="1"/>
            <a:r>
              <a:rPr lang="tr-TR" dirty="0" err="1" smtClean="0"/>
              <a:t>Retinal</a:t>
            </a:r>
            <a:r>
              <a:rPr lang="tr-TR" dirty="0" smtClean="0"/>
              <a:t> kanama, </a:t>
            </a:r>
            <a:r>
              <a:rPr lang="tr-TR" dirty="0" err="1" smtClean="0"/>
              <a:t>papilödem</a:t>
            </a:r>
            <a:r>
              <a:rPr lang="tr-TR" dirty="0" smtClean="0"/>
              <a:t>, </a:t>
            </a:r>
            <a:r>
              <a:rPr lang="tr-TR" dirty="0" err="1" smtClean="0"/>
              <a:t>retinopati</a:t>
            </a:r>
            <a:r>
              <a:rPr lang="tr-TR" dirty="0" smtClean="0"/>
              <a:t>, optik </a:t>
            </a:r>
            <a:r>
              <a:rPr lang="tr-TR" dirty="0" err="1" smtClean="0"/>
              <a:t>atrofi</a:t>
            </a:r>
            <a:r>
              <a:rPr lang="tr-TR" dirty="0" smtClean="0"/>
              <a:t>, </a:t>
            </a:r>
            <a:r>
              <a:rPr lang="tr-TR" dirty="0" err="1" smtClean="0"/>
              <a:t>ambliyopi</a:t>
            </a:r>
            <a:r>
              <a:rPr lang="tr-TR" dirty="0" smtClean="0"/>
              <a:t>, </a:t>
            </a:r>
            <a:r>
              <a:rPr lang="tr-TR" dirty="0" err="1" smtClean="0"/>
              <a:t>skotom</a:t>
            </a:r>
            <a:r>
              <a:rPr lang="tr-TR" dirty="0" smtClean="0"/>
              <a:t>, </a:t>
            </a:r>
            <a:r>
              <a:rPr lang="tr-TR" dirty="0" err="1" smtClean="0"/>
              <a:t>hemianopsi</a:t>
            </a:r>
            <a:r>
              <a:rPr lang="tr-TR" dirty="0" smtClean="0"/>
              <a:t>, körlük</a:t>
            </a:r>
          </a:p>
          <a:p>
            <a:r>
              <a:rPr lang="tr-TR" dirty="0" err="1" smtClean="0"/>
              <a:t>Otoloji</a:t>
            </a:r>
            <a:endParaRPr lang="tr-TR" dirty="0" smtClean="0"/>
          </a:p>
          <a:p>
            <a:pPr lvl="1"/>
            <a:r>
              <a:rPr lang="tr-TR" dirty="0" err="1" smtClean="0"/>
              <a:t>Koklea</a:t>
            </a:r>
            <a:r>
              <a:rPr lang="tr-TR" dirty="0" smtClean="0"/>
              <a:t> ve </a:t>
            </a:r>
            <a:r>
              <a:rPr lang="tr-TR" dirty="0" err="1" smtClean="0"/>
              <a:t>vestibüler</a:t>
            </a:r>
            <a:r>
              <a:rPr lang="tr-TR" dirty="0" smtClean="0"/>
              <a:t> sistem fonksiyon bozuklukları</a:t>
            </a:r>
          </a:p>
          <a:p>
            <a:r>
              <a:rPr lang="tr-TR" dirty="0" err="1" smtClean="0"/>
              <a:t>Nöropsikiyatri</a:t>
            </a:r>
            <a:endParaRPr lang="tr-TR" dirty="0" smtClean="0"/>
          </a:p>
          <a:p>
            <a:pPr lvl="1"/>
            <a:r>
              <a:rPr lang="tr-TR" dirty="0" smtClean="0"/>
              <a:t>Psikoz, </a:t>
            </a:r>
            <a:r>
              <a:rPr lang="tr-TR" dirty="0" err="1" smtClean="0"/>
              <a:t>psikonevroz</a:t>
            </a:r>
            <a:r>
              <a:rPr lang="tr-TR" dirty="0" smtClean="0"/>
              <a:t>, </a:t>
            </a:r>
            <a:r>
              <a:rPr lang="tr-TR" dirty="0" err="1" smtClean="0"/>
              <a:t>striatal</a:t>
            </a:r>
            <a:r>
              <a:rPr lang="tr-TR" dirty="0" smtClean="0"/>
              <a:t> sendrom, motor ve duyu kaybı, </a:t>
            </a:r>
            <a:r>
              <a:rPr lang="tr-TR" dirty="0" err="1" smtClean="0"/>
              <a:t>konusma</a:t>
            </a:r>
            <a:r>
              <a:rPr lang="tr-TR" dirty="0" smtClean="0"/>
              <a:t> </a:t>
            </a:r>
            <a:r>
              <a:rPr lang="tr-TR" dirty="0" err="1" smtClean="0"/>
              <a:t>bozuklugu</a:t>
            </a:r>
            <a:r>
              <a:rPr lang="tr-TR" dirty="0" smtClean="0"/>
              <a:t>, </a:t>
            </a:r>
            <a:r>
              <a:rPr lang="tr-TR" dirty="0" err="1" smtClean="0"/>
              <a:t>konvülsiyon</a:t>
            </a:r>
            <a:r>
              <a:rPr lang="tr-TR" dirty="0" smtClean="0"/>
              <a:t>, epilepsi, </a:t>
            </a:r>
            <a:r>
              <a:rPr lang="tr-TR" dirty="0" err="1" smtClean="0"/>
              <a:t>spinal</a:t>
            </a:r>
            <a:r>
              <a:rPr lang="tr-TR" dirty="0" smtClean="0"/>
              <a:t> </a:t>
            </a:r>
            <a:r>
              <a:rPr lang="tr-TR" dirty="0" err="1" smtClean="0"/>
              <a:t>kord</a:t>
            </a:r>
            <a:r>
              <a:rPr lang="tr-TR" dirty="0" smtClean="0"/>
              <a:t> ve </a:t>
            </a:r>
            <a:r>
              <a:rPr lang="tr-TR" dirty="0" err="1" smtClean="0"/>
              <a:t>periferal</a:t>
            </a:r>
            <a:r>
              <a:rPr lang="tr-TR" dirty="0" smtClean="0"/>
              <a:t> sinir hasarı, koma, </a:t>
            </a:r>
            <a:r>
              <a:rPr lang="tr-TR" dirty="0" err="1" smtClean="0"/>
              <a:t>ensefalopati</a:t>
            </a:r>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Kronik CO Zehirlenmesi</a:t>
            </a:r>
            <a:endParaRPr lang="tr-TR" dirty="0"/>
          </a:p>
        </p:txBody>
      </p:sp>
      <p:sp>
        <p:nvSpPr>
          <p:cNvPr id="3" name="2 İçerik Yer Tutucusu"/>
          <p:cNvSpPr>
            <a:spLocks noGrp="1"/>
          </p:cNvSpPr>
          <p:nvPr>
            <p:ph idx="1"/>
          </p:nvPr>
        </p:nvSpPr>
        <p:spPr/>
        <p:txBody>
          <a:bodyPr>
            <a:normAutofit/>
          </a:bodyPr>
          <a:lstStyle/>
          <a:p>
            <a:r>
              <a:rPr lang="tr-TR" dirty="0" smtClean="0"/>
              <a:t>Sigara içenler</a:t>
            </a:r>
          </a:p>
          <a:p>
            <a:r>
              <a:rPr lang="tr-TR" dirty="0" smtClean="0"/>
              <a:t>Kamyon ve TIR </a:t>
            </a:r>
            <a:r>
              <a:rPr lang="tr-TR" dirty="0" err="1" smtClean="0"/>
              <a:t>şöförleri</a:t>
            </a:r>
            <a:endParaRPr lang="tr-TR" dirty="0" smtClean="0"/>
          </a:p>
          <a:p>
            <a:r>
              <a:rPr lang="tr-TR" dirty="0" smtClean="0"/>
              <a:t>Uzun ve havalandırma sistemleri yetersiz olan tünellerinde çalışan işçiler</a:t>
            </a:r>
          </a:p>
          <a:p>
            <a:r>
              <a:rPr lang="tr-TR" dirty="0" smtClean="0"/>
              <a:t>Kapalı otoparklarda çalışan görevliler </a:t>
            </a:r>
          </a:p>
          <a:p>
            <a:r>
              <a:rPr lang="tr-TR" dirty="0" smtClean="0"/>
              <a:t>Metilen </a:t>
            </a:r>
            <a:r>
              <a:rPr lang="tr-TR" dirty="0" err="1" smtClean="0"/>
              <a:t>klorid</a:t>
            </a:r>
            <a:r>
              <a:rPr lang="tr-TR" dirty="0" smtClean="0"/>
              <a:t> içeren maddeyle boyanmış renkli ışık ampullerle aydınlatılan mekanlarda uzun süre kalanlar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Kronik Zehirlenme</a:t>
            </a:r>
            <a:endParaRPr lang="tr-TR" dirty="0"/>
          </a:p>
        </p:txBody>
      </p:sp>
      <p:sp>
        <p:nvSpPr>
          <p:cNvPr id="3" name="2 İçerik Yer Tutucusu"/>
          <p:cNvSpPr>
            <a:spLocks noGrp="1"/>
          </p:cNvSpPr>
          <p:nvPr>
            <p:ph idx="1"/>
          </p:nvPr>
        </p:nvSpPr>
        <p:spPr/>
        <p:txBody>
          <a:bodyPr>
            <a:normAutofit/>
          </a:bodyPr>
          <a:lstStyle/>
          <a:p>
            <a:r>
              <a:rPr lang="tr-TR" sz="3600" dirty="0" smtClean="0"/>
              <a:t>Göğüs ağrısı</a:t>
            </a:r>
          </a:p>
          <a:p>
            <a:r>
              <a:rPr lang="tr-TR" sz="3600" dirty="0" err="1" smtClean="0"/>
              <a:t>Dispne</a:t>
            </a:r>
            <a:endParaRPr lang="tr-TR" sz="3600" dirty="0" smtClean="0"/>
          </a:p>
          <a:p>
            <a:r>
              <a:rPr lang="tr-TR" sz="3600" dirty="0" smtClean="0"/>
              <a:t>Yorgunluk</a:t>
            </a:r>
          </a:p>
          <a:p>
            <a:r>
              <a:rPr lang="tr-TR" sz="3600" dirty="0" smtClean="0"/>
              <a:t>Baş ağrısı</a:t>
            </a:r>
          </a:p>
          <a:p>
            <a:r>
              <a:rPr lang="tr-TR" sz="3600" dirty="0" smtClean="0"/>
              <a:t>Azalmış egzersiz kapasitesi</a:t>
            </a:r>
          </a:p>
          <a:p>
            <a:endParaRPr lang="tr-TR"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Tetkikler</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Karboksihemoglobin</a:t>
            </a:r>
            <a:r>
              <a:rPr lang="tr-TR" dirty="0" smtClean="0"/>
              <a:t> düzeyi (</a:t>
            </a:r>
            <a:r>
              <a:rPr lang="tr-TR" dirty="0" err="1" smtClean="0"/>
              <a:t>ko</a:t>
            </a:r>
            <a:r>
              <a:rPr lang="tr-TR" dirty="0" smtClean="0"/>
              <a:t>-</a:t>
            </a:r>
            <a:r>
              <a:rPr lang="tr-TR" dirty="0" err="1" smtClean="0"/>
              <a:t>oksimetrik</a:t>
            </a:r>
            <a:r>
              <a:rPr lang="tr-TR" dirty="0" smtClean="0"/>
              <a:t> ölçümle)</a:t>
            </a:r>
          </a:p>
          <a:p>
            <a:r>
              <a:rPr lang="tr-TR" dirty="0" smtClean="0"/>
              <a:t>PaO2 ve SaO2 normal olması yanıltmamalı</a:t>
            </a:r>
          </a:p>
          <a:p>
            <a:r>
              <a:rPr lang="tr-TR" dirty="0" err="1" smtClean="0"/>
              <a:t>Laktat</a:t>
            </a:r>
            <a:r>
              <a:rPr lang="tr-TR" dirty="0" smtClean="0"/>
              <a:t> düzeyi (</a:t>
            </a:r>
            <a:r>
              <a:rPr lang="tr-TR" dirty="0" err="1" smtClean="0"/>
              <a:t>iskemik</a:t>
            </a:r>
            <a:r>
              <a:rPr lang="tr-TR" dirty="0" smtClean="0"/>
              <a:t> hasar ve </a:t>
            </a:r>
            <a:r>
              <a:rPr lang="tr-TR" dirty="0" err="1" smtClean="0"/>
              <a:t>metabolik</a:t>
            </a:r>
            <a:r>
              <a:rPr lang="tr-TR" dirty="0" smtClean="0"/>
              <a:t> </a:t>
            </a:r>
            <a:r>
              <a:rPr lang="tr-TR" dirty="0" err="1" smtClean="0"/>
              <a:t>asidoz</a:t>
            </a:r>
            <a:r>
              <a:rPr lang="tr-TR" dirty="0" smtClean="0"/>
              <a:t>)</a:t>
            </a:r>
          </a:p>
          <a:p>
            <a:r>
              <a:rPr lang="tr-TR" dirty="0" smtClean="0"/>
              <a:t>Tam kan sayımı</a:t>
            </a:r>
          </a:p>
          <a:p>
            <a:r>
              <a:rPr lang="tr-TR" dirty="0" smtClean="0"/>
              <a:t>EKG (</a:t>
            </a:r>
            <a:r>
              <a:rPr lang="tr-TR" dirty="0" err="1" smtClean="0"/>
              <a:t>myokard</a:t>
            </a:r>
            <a:r>
              <a:rPr lang="tr-TR" dirty="0" smtClean="0"/>
              <a:t> </a:t>
            </a:r>
            <a:r>
              <a:rPr lang="tr-TR" dirty="0" err="1" smtClean="0"/>
              <a:t>iskemisi</a:t>
            </a:r>
            <a:r>
              <a:rPr lang="tr-TR" dirty="0" smtClean="0"/>
              <a:t>)</a:t>
            </a:r>
          </a:p>
          <a:p>
            <a:r>
              <a:rPr lang="tr-TR" dirty="0" smtClean="0"/>
              <a:t>Serum CK- MB ve </a:t>
            </a:r>
            <a:r>
              <a:rPr lang="tr-TR" dirty="0" err="1" smtClean="0"/>
              <a:t>troponin</a:t>
            </a:r>
            <a:r>
              <a:rPr lang="tr-TR" dirty="0" smtClean="0"/>
              <a:t> seviyeleri (MI)</a:t>
            </a:r>
          </a:p>
          <a:p>
            <a:r>
              <a:rPr lang="tr-TR" dirty="0" smtClean="0"/>
              <a:t>Serum CK, </a:t>
            </a:r>
            <a:r>
              <a:rPr lang="tr-TR" dirty="0" err="1" smtClean="0"/>
              <a:t>myoglobin</a:t>
            </a:r>
            <a:r>
              <a:rPr lang="tr-TR" dirty="0" smtClean="0"/>
              <a:t>, ve idrar </a:t>
            </a:r>
            <a:r>
              <a:rPr lang="tr-TR" dirty="0" err="1" smtClean="0"/>
              <a:t>myoglobin</a:t>
            </a:r>
            <a:r>
              <a:rPr lang="tr-TR" dirty="0" smtClean="0"/>
              <a:t> seviyeleri (</a:t>
            </a:r>
            <a:r>
              <a:rPr lang="tr-TR" dirty="0" err="1" smtClean="0"/>
              <a:t>Raptomyoliz</a:t>
            </a:r>
            <a:r>
              <a:rPr lang="tr-TR" dirty="0" smtClean="0"/>
              <a:t>) </a:t>
            </a:r>
          </a:p>
          <a:p>
            <a:r>
              <a:rPr lang="tr-TR" dirty="0" smtClean="0"/>
              <a:t>Göğüs radyogramı</a:t>
            </a:r>
          </a:p>
          <a:p>
            <a:r>
              <a:rPr lang="tr-TR" dirty="0" smtClean="0"/>
              <a:t>BT, MR, </a:t>
            </a:r>
            <a:r>
              <a:rPr lang="tr-TR" dirty="0" err="1" smtClean="0"/>
              <a:t>heksametil</a:t>
            </a:r>
            <a:r>
              <a:rPr lang="tr-TR" dirty="0" smtClean="0"/>
              <a:t> </a:t>
            </a:r>
            <a:r>
              <a:rPr lang="tr-TR" dirty="0" err="1" smtClean="0"/>
              <a:t>propilen</a:t>
            </a:r>
            <a:r>
              <a:rPr lang="tr-TR" dirty="0" smtClean="0"/>
              <a:t> amin </a:t>
            </a:r>
            <a:r>
              <a:rPr lang="tr-TR" dirty="0" err="1" smtClean="0"/>
              <a:t>oksamin</a:t>
            </a:r>
            <a:r>
              <a:rPr lang="tr-TR" dirty="0" smtClean="0"/>
              <a:t> (</a:t>
            </a:r>
            <a:r>
              <a:rPr lang="tr-TR" dirty="0" err="1" smtClean="0"/>
              <a:t>HMPAo</a:t>
            </a:r>
            <a:r>
              <a:rPr lang="tr-TR" dirty="0" smtClean="0"/>
              <a:t>-Tc99) ile </a:t>
            </a:r>
            <a:r>
              <a:rPr lang="tr-TR" dirty="0" err="1" smtClean="0"/>
              <a:t>single</a:t>
            </a:r>
            <a:r>
              <a:rPr lang="tr-TR" dirty="0" smtClean="0"/>
              <a:t>-</a:t>
            </a:r>
            <a:r>
              <a:rPr lang="tr-TR" dirty="0" err="1" smtClean="0"/>
              <a:t>photon</a:t>
            </a:r>
            <a:r>
              <a:rPr lang="tr-TR" dirty="0" smtClean="0"/>
              <a:t>-</a:t>
            </a:r>
            <a:r>
              <a:rPr lang="tr-TR" dirty="0" err="1" smtClean="0"/>
              <a:t>emission</a:t>
            </a:r>
            <a:r>
              <a:rPr lang="tr-TR" dirty="0" smtClean="0"/>
              <a:t>-</a:t>
            </a:r>
            <a:r>
              <a:rPr lang="tr-TR" dirty="0" err="1" smtClean="0"/>
              <a:t>computed</a:t>
            </a:r>
            <a:r>
              <a:rPr lang="tr-TR" dirty="0" smtClean="0"/>
              <a:t> </a:t>
            </a:r>
            <a:r>
              <a:rPr lang="tr-TR" dirty="0" err="1" smtClean="0"/>
              <a:t>tomography</a:t>
            </a:r>
            <a:r>
              <a:rPr lang="tr-TR" dirty="0" smtClean="0"/>
              <a:t> (SPECT) </a:t>
            </a:r>
            <a:r>
              <a:rPr lang="tr-TR" dirty="0" err="1" smtClean="0"/>
              <a:t>sensitif</a:t>
            </a:r>
            <a:r>
              <a:rPr lang="tr-TR" dirty="0" smtClean="0"/>
              <a:t>, ama spesifik değil (</a:t>
            </a:r>
            <a:r>
              <a:rPr lang="tr-TR" dirty="0" err="1" smtClean="0"/>
              <a:t>iskemik</a:t>
            </a:r>
            <a:r>
              <a:rPr lang="tr-TR" dirty="0" smtClean="0"/>
              <a:t> hasar)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a:t>
            </a:r>
            <a:r>
              <a:rPr lang="tr-TR" dirty="0" err="1" smtClean="0"/>
              <a:t>Hb</a:t>
            </a:r>
            <a:r>
              <a:rPr lang="tr-TR" dirty="0" smtClean="0"/>
              <a:t> Düzeyleri</a:t>
            </a:r>
            <a:endParaRPr lang="tr-TR" dirty="0"/>
          </a:p>
        </p:txBody>
      </p:sp>
      <p:sp>
        <p:nvSpPr>
          <p:cNvPr id="3" name="2 İçerik Yer Tutucusu"/>
          <p:cNvSpPr>
            <a:spLocks noGrp="1"/>
          </p:cNvSpPr>
          <p:nvPr>
            <p:ph idx="1"/>
          </p:nvPr>
        </p:nvSpPr>
        <p:spPr>
          <a:xfrm>
            <a:off x="457200" y="1600200"/>
            <a:ext cx="8229600" cy="4709120"/>
          </a:xfrm>
        </p:spPr>
        <p:txBody>
          <a:bodyPr>
            <a:normAutofit lnSpcReduction="10000"/>
          </a:bodyPr>
          <a:lstStyle/>
          <a:p>
            <a:r>
              <a:rPr lang="tr-TR" dirty="0" smtClean="0"/>
              <a:t>Normal </a:t>
            </a:r>
            <a:r>
              <a:rPr lang="tr-TR" dirty="0" err="1" smtClean="0"/>
              <a:t>COHb</a:t>
            </a:r>
            <a:r>
              <a:rPr lang="tr-TR" dirty="0" smtClean="0"/>
              <a:t> düzeyi %0,5-3; </a:t>
            </a:r>
            <a:r>
              <a:rPr lang="tr-TR" dirty="0" err="1" smtClean="0"/>
              <a:t>yenidoğanda</a:t>
            </a:r>
            <a:r>
              <a:rPr lang="tr-TR" dirty="0" smtClean="0"/>
              <a:t> %3-7; sigara içenlerde %4-12 civarındadır.</a:t>
            </a:r>
          </a:p>
          <a:p>
            <a:r>
              <a:rPr lang="tr-TR" dirty="0" smtClean="0"/>
              <a:t>Zehirlenme %15 iken başlar. </a:t>
            </a:r>
            <a:r>
              <a:rPr lang="tr-TR" dirty="0" err="1" smtClean="0"/>
              <a:t>Toksik</a:t>
            </a:r>
            <a:r>
              <a:rPr lang="tr-TR" dirty="0" smtClean="0"/>
              <a:t> düzey %20-50, öldürücü düzey ise %50-60’nın üzeri</a:t>
            </a:r>
          </a:p>
          <a:p>
            <a:r>
              <a:rPr lang="tr-TR" dirty="0" smtClean="0"/>
              <a:t>Tehlike sınırı 50ppm veya 55 mg/m</a:t>
            </a:r>
            <a:r>
              <a:rPr lang="tr-TR" baseline="30000" dirty="0" smtClean="0"/>
              <a:t>3</a:t>
            </a:r>
            <a:r>
              <a:rPr lang="tr-TR" dirty="0" smtClean="0"/>
              <a:t> olarak verilir</a:t>
            </a:r>
          </a:p>
          <a:p>
            <a:r>
              <a:rPr lang="tr-TR" dirty="0" smtClean="0"/>
              <a:t>Yaşamı acilen tehdit eden düzey 1200 </a:t>
            </a:r>
            <a:r>
              <a:rPr lang="tr-TR" dirty="0" err="1" smtClean="0"/>
              <a:t>ppm</a:t>
            </a:r>
            <a:r>
              <a:rPr lang="tr-TR" dirty="0" smtClean="0"/>
              <a:t> (%0,12)’</a:t>
            </a:r>
            <a:r>
              <a:rPr lang="tr-TR" dirty="0" err="1" smtClean="0"/>
              <a:t>dir</a:t>
            </a:r>
            <a:endParaRPr lang="tr-TR" dirty="0" smtClean="0"/>
          </a:p>
          <a:p>
            <a:pPr lvl="1"/>
            <a:r>
              <a:rPr lang="tr-TR" dirty="0" smtClean="0"/>
              <a:t>50 </a:t>
            </a:r>
            <a:r>
              <a:rPr lang="tr-TR" dirty="0" err="1" smtClean="0"/>
              <a:t>ppm</a:t>
            </a:r>
            <a:r>
              <a:rPr lang="tr-TR" dirty="0" smtClean="0"/>
              <a:t> CO olan ortamda 30 dakika kalanların </a:t>
            </a:r>
            <a:r>
              <a:rPr lang="tr-TR" dirty="0" err="1" smtClean="0"/>
              <a:t>karboksihemoglobin</a:t>
            </a:r>
            <a:r>
              <a:rPr lang="tr-TR" dirty="0" smtClean="0"/>
              <a:t> düzeyi % 3, </a:t>
            </a:r>
          </a:p>
          <a:p>
            <a:pPr lvl="1"/>
            <a:r>
              <a:rPr lang="tr-TR" dirty="0" smtClean="0"/>
              <a:t>1000 </a:t>
            </a:r>
            <a:r>
              <a:rPr lang="tr-TR" dirty="0" err="1" smtClean="0"/>
              <a:t>ppm</a:t>
            </a:r>
            <a:r>
              <a:rPr lang="tr-TR" dirty="0" smtClean="0"/>
              <a:t> (%0,1) CO bulunan ortamda birkaç saat kalanların </a:t>
            </a:r>
            <a:r>
              <a:rPr lang="tr-TR" dirty="0" err="1" smtClean="0"/>
              <a:t>karboksihemoglobin</a:t>
            </a:r>
            <a:r>
              <a:rPr lang="tr-TR" dirty="0" smtClean="0"/>
              <a:t> düzeyi %50, </a:t>
            </a:r>
          </a:p>
          <a:p>
            <a:pPr lvl="1"/>
            <a:r>
              <a:rPr lang="tr-TR" dirty="0" smtClean="0"/>
              <a:t>2100 </a:t>
            </a:r>
            <a:r>
              <a:rPr lang="tr-TR" dirty="0" err="1" smtClean="0"/>
              <a:t>ppm</a:t>
            </a:r>
            <a:r>
              <a:rPr lang="tr-TR" dirty="0" smtClean="0"/>
              <a:t> (%0,21) CO bulunan ortamda 34 </a:t>
            </a:r>
            <a:r>
              <a:rPr lang="tr-TR" dirty="0" err="1" smtClean="0"/>
              <a:t>dk</a:t>
            </a:r>
            <a:r>
              <a:rPr lang="tr-TR" dirty="0" smtClean="0"/>
              <a:t>. kalan bir kişinin </a:t>
            </a:r>
            <a:r>
              <a:rPr lang="tr-TR" dirty="0" err="1" smtClean="0"/>
              <a:t>karboksihemoglobin</a:t>
            </a:r>
            <a:r>
              <a:rPr lang="tr-TR" dirty="0" smtClean="0"/>
              <a:t> düzeyi %25 bulunmuştur.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4355184" cy="676220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339535" y="-1"/>
            <a:ext cx="4804465" cy="67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Temizlenme yavaş…</a:t>
            </a:r>
            <a:endParaRPr lang="tr-TR" dirty="0"/>
          </a:p>
        </p:txBody>
      </p:sp>
      <p:sp>
        <p:nvSpPr>
          <p:cNvPr id="3" name="2 İçerik Yer Tutucusu"/>
          <p:cNvSpPr>
            <a:spLocks noGrp="1"/>
          </p:cNvSpPr>
          <p:nvPr>
            <p:ph idx="1"/>
          </p:nvPr>
        </p:nvSpPr>
        <p:spPr/>
        <p:txBody>
          <a:bodyPr>
            <a:normAutofit fontScale="92500" lnSpcReduction="10000"/>
          </a:bodyPr>
          <a:lstStyle/>
          <a:p>
            <a:r>
              <a:rPr lang="tr-TR" sz="3600" dirty="0" err="1" smtClean="0"/>
              <a:t>COHb</a:t>
            </a:r>
            <a:r>
              <a:rPr lang="tr-TR" sz="3600" dirty="0" smtClean="0"/>
              <a:t> yarılanma ömrü oda havasıyla 320 </a:t>
            </a:r>
            <a:r>
              <a:rPr lang="tr-TR" sz="3600" dirty="0" err="1" smtClean="0"/>
              <a:t>dk</a:t>
            </a:r>
            <a:r>
              <a:rPr lang="tr-TR" sz="3600" dirty="0" smtClean="0"/>
              <a:t>., %100 NBO ile 60dk, %100 </a:t>
            </a:r>
            <a:r>
              <a:rPr lang="tr-TR" sz="3600" dirty="0" err="1" smtClean="0"/>
              <a:t>HBOm</a:t>
            </a:r>
            <a:r>
              <a:rPr lang="tr-TR" sz="3600" dirty="0" smtClean="0"/>
              <a:t>(2.8 </a:t>
            </a:r>
            <a:r>
              <a:rPr lang="tr-TR" sz="3600" dirty="0" err="1" smtClean="0"/>
              <a:t>Atm</a:t>
            </a:r>
            <a:r>
              <a:rPr lang="tr-TR" sz="3600" dirty="0" smtClean="0"/>
              <a:t>.basınçta) 23dk’dır. </a:t>
            </a:r>
          </a:p>
          <a:p>
            <a:r>
              <a:rPr lang="tr-TR" sz="3600" dirty="0" smtClean="0"/>
              <a:t>Klinik semptomlar, </a:t>
            </a:r>
            <a:r>
              <a:rPr lang="tr-TR" sz="3600" dirty="0" err="1" smtClean="0"/>
              <a:t>mortalite</a:t>
            </a:r>
            <a:r>
              <a:rPr lang="tr-TR" sz="3600" dirty="0" smtClean="0"/>
              <a:t> ve </a:t>
            </a:r>
            <a:r>
              <a:rPr lang="tr-TR" sz="3600" dirty="0" err="1" smtClean="0"/>
              <a:t>morbidite</a:t>
            </a:r>
            <a:r>
              <a:rPr lang="tr-TR" sz="3600" dirty="0" smtClean="0"/>
              <a:t> ile kan </a:t>
            </a:r>
            <a:r>
              <a:rPr lang="tr-TR" sz="3600" dirty="0" err="1" smtClean="0"/>
              <a:t>karboksihemoglobin</a:t>
            </a:r>
            <a:r>
              <a:rPr lang="tr-TR" sz="3600" dirty="0" smtClean="0"/>
              <a:t> seviyeleri arasında korelasyon yok. </a:t>
            </a:r>
          </a:p>
          <a:p>
            <a:r>
              <a:rPr lang="tr-TR" sz="3600" dirty="0" smtClean="0"/>
              <a:t>Klinik takip, HBO tedavisinin planlanması ve tedavinin izlenmesi konusunda </a:t>
            </a:r>
            <a:r>
              <a:rPr lang="tr-TR" sz="3600" dirty="0" err="1" smtClean="0"/>
              <a:t>HbCO</a:t>
            </a:r>
            <a:r>
              <a:rPr lang="tr-TR" sz="3600" dirty="0" smtClean="0"/>
              <a:t> seviyeleri iyi bir gösterge değil</a:t>
            </a:r>
          </a:p>
          <a:p>
            <a:endParaRPr lang="tr-TR" sz="3600" dirty="0" smtClean="0"/>
          </a:p>
          <a:p>
            <a:endParaRPr lang="tr-T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Olay yerinde müdahale</a:t>
            </a:r>
            <a:endParaRPr lang="tr-TR" dirty="0"/>
          </a:p>
        </p:txBody>
      </p:sp>
      <p:sp>
        <p:nvSpPr>
          <p:cNvPr id="3" name="2 İçerik Yer Tutucusu"/>
          <p:cNvSpPr>
            <a:spLocks noGrp="1"/>
          </p:cNvSpPr>
          <p:nvPr>
            <p:ph idx="1"/>
          </p:nvPr>
        </p:nvSpPr>
        <p:spPr/>
        <p:txBody>
          <a:bodyPr>
            <a:normAutofit/>
          </a:bodyPr>
          <a:lstStyle/>
          <a:p>
            <a:r>
              <a:rPr lang="tr-TR" dirty="0" smtClean="0"/>
              <a:t>Müdahale eden kendini korumalı</a:t>
            </a:r>
          </a:p>
          <a:p>
            <a:r>
              <a:rPr lang="tr-TR" dirty="0" smtClean="0"/>
              <a:t>Pencere ve kapılar açılmalı, kırılmalı</a:t>
            </a:r>
          </a:p>
          <a:p>
            <a:r>
              <a:rPr lang="tr-TR" dirty="0" smtClean="0"/>
              <a:t>Hastayı hemen ortamdan uzaklaştır </a:t>
            </a:r>
          </a:p>
          <a:p>
            <a:r>
              <a:rPr lang="tr-TR" dirty="0" smtClean="0"/>
              <a:t>Açık havaya taşı</a:t>
            </a:r>
          </a:p>
          <a:p>
            <a:r>
              <a:rPr lang="tr-TR" dirty="0" smtClean="0"/>
              <a:t>En aşağı düzeye yatır</a:t>
            </a:r>
          </a:p>
          <a:p>
            <a:r>
              <a:rPr lang="tr-TR" dirty="0" smtClean="0"/>
              <a:t>Hareket ettirme (O</a:t>
            </a:r>
            <a:r>
              <a:rPr lang="tr-TR" baseline="-25000" dirty="0" smtClean="0"/>
              <a:t>2</a:t>
            </a:r>
            <a:r>
              <a:rPr lang="tr-TR" dirty="0" smtClean="0"/>
              <a:t> ihtiyacını artırma)  </a:t>
            </a:r>
          </a:p>
          <a:p>
            <a:r>
              <a:rPr lang="tr-TR" dirty="0" smtClean="0"/>
              <a:t>Havayolu açıklığını kontrol et, sağla</a:t>
            </a:r>
          </a:p>
          <a:p>
            <a:r>
              <a:rPr lang="tr-TR" dirty="0" smtClean="0"/>
              <a:t>Gerekiyorsa CPR</a:t>
            </a:r>
          </a:p>
          <a:p>
            <a:r>
              <a:rPr lang="tr-TR" dirty="0" smtClean="0"/>
              <a:t>Olabildiğince yüksek fraksiyonda O</a:t>
            </a:r>
            <a:r>
              <a:rPr lang="tr-TR" baseline="-25000" dirty="0" smtClean="0"/>
              <a:t>2 </a:t>
            </a:r>
            <a:r>
              <a:rPr lang="tr-TR" dirty="0" smtClean="0"/>
              <a:t>ver</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Hafif Olgu</a:t>
            </a:r>
            <a:endParaRPr lang="tr-TR" dirty="0"/>
          </a:p>
        </p:txBody>
      </p:sp>
      <p:sp>
        <p:nvSpPr>
          <p:cNvPr id="3" name="2 İçerik Yer Tutucusu"/>
          <p:cNvSpPr>
            <a:spLocks noGrp="1"/>
          </p:cNvSpPr>
          <p:nvPr>
            <p:ph idx="1"/>
          </p:nvPr>
        </p:nvSpPr>
        <p:spPr/>
        <p:txBody>
          <a:bodyPr>
            <a:noAutofit/>
          </a:bodyPr>
          <a:lstStyle/>
          <a:p>
            <a:r>
              <a:rPr lang="tr-TR" sz="3200" dirty="0" smtClean="0"/>
              <a:t>Bulantı, baş ağrısı, baş dönmesi, yorgunluk, güçsüzlük, grip benzeri semptomlar</a:t>
            </a:r>
          </a:p>
          <a:p>
            <a:pPr lvl="1"/>
            <a:r>
              <a:rPr lang="tr-TR" sz="2800" dirty="0" smtClean="0"/>
              <a:t>Periyodik değerlendirmelerle, 4 saatlik periyotlarla %100 NBO (</a:t>
            </a:r>
            <a:r>
              <a:rPr lang="tr-TR" sz="2800" dirty="0" err="1" smtClean="0"/>
              <a:t>reservuarlı</a:t>
            </a:r>
            <a:r>
              <a:rPr lang="tr-TR" sz="2800" dirty="0" smtClean="0"/>
              <a:t> </a:t>
            </a:r>
            <a:r>
              <a:rPr lang="tr-TR" sz="2800" dirty="0" err="1" smtClean="0"/>
              <a:t>nonbreathing</a:t>
            </a:r>
            <a:r>
              <a:rPr lang="tr-TR" sz="2800" dirty="0" smtClean="0"/>
              <a:t> maske) verilir. </a:t>
            </a:r>
          </a:p>
          <a:p>
            <a:pPr lvl="1"/>
            <a:r>
              <a:rPr lang="tr-TR" sz="2800" dirty="0" smtClean="0"/>
              <a:t>NBO tedavisine rağmen 4 saatte semptomlar çözülmüyorsa başka açıklayıcı olası bir neden yoksa HBO tedavisi uygulanmalıdır. Yakınmaları devam eden olgularda ileri nörolojik değerlendirme yapılmalıdır.</a:t>
            </a:r>
          </a:p>
          <a:p>
            <a:pPr lvl="1"/>
            <a:endParaRPr lang="tr-T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a:t>
            </a:r>
            <a:endParaRPr lang="tr-TR" dirty="0"/>
          </a:p>
        </p:txBody>
      </p:sp>
      <p:sp>
        <p:nvSpPr>
          <p:cNvPr id="3" name="2 İçerik Yer Tutucusu"/>
          <p:cNvSpPr>
            <a:spLocks noGrp="1"/>
          </p:cNvSpPr>
          <p:nvPr>
            <p:ph idx="1"/>
          </p:nvPr>
        </p:nvSpPr>
        <p:spPr>
          <a:xfrm>
            <a:off x="457200" y="1600200"/>
            <a:ext cx="8229600" cy="4525963"/>
          </a:xfrm>
        </p:spPr>
        <p:txBody>
          <a:bodyPr>
            <a:normAutofit fontScale="85000" lnSpcReduction="10000"/>
          </a:bodyPr>
          <a:lstStyle/>
          <a:p>
            <a:r>
              <a:rPr lang="tr-TR" dirty="0" smtClean="0"/>
              <a:t>Bilinç kaybı, </a:t>
            </a:r>
            <a:r>
              <a:rPr lang="tr-TR" dirty="0" err="1" smtClean="0"/>
              <a:t>konfüzyon</a:t>
            </a:r>
            <a:r>
              <a:rPr lang="tr-TR" dirty="0" smtClean="0"/>
              <a:t>, amnezi, </a:t>
            </a:r>
            <a:r>
              <a:rPr lang="tr-TR" dirty="0" err="1" smtClean="0"/>
              <a:t>fokal</a:t>
            </a:r>
            <a:r>
              <a:rPr lang="tr-TR" dirty="0" smtClean="0"/>
              <a:t> nörolojik değişiklikler ve </a:t>
            </a:r>
            <a:r>
              <a:rPr lang="tr-TR" dirty="0" err="1" smtClean="0"/>
              <a:t>myokard</a:t>
            </a:r>
            <a:r>
              <a:rPr lang="tr-TR" dirty="0" smtClean="0"/>
              <a:t> </a:t>
            </a:r>
            <a:r>
              <a:rPr lang="tr-TR" dirty="0" err="1" smtClean="0"/>
              <a:t>iskemisi</a:t>
            </a:r>
            <a:r>
              <a:rPr lang="tr-TR" dirty="0" smtClean="0"/>
              <a:t> gibi bulgular varsa HBO başlanmalı</a:t>
            </a:r>
          </a:p>
          <a:p>
            <a:pPr lvl="1"/>
            <a:r>
              <a:rPr lang="tr-TR" dirty="0" smtClean="0"/>
              <a:t>HBO ile kanda </a:t>
            </a:r>
            <a:r>
              <a:rPr lang="tr-TR" dirty="0" err="1" smtClean="0"/>
              <a:t>Hb’e</a:t>
            </a:r>
            <a:r>
              <a:rPr lang="tr-TR" dirty="0" smtClean="0"/>
              <a:t> bağlı oksijen miktarı değişmez. Plazmada çözünmüş O</a:t>
            </a:r>
            <a:r>
              <a:rPr lang="tr-TR" baseline="-25000" dirty="0" smtClean="0"/>
              <a:t>2</a:t>
            </a:r>
            <a:r>
              <a:rPr lang="tr-TR" dirty="0" smtClean="0"/>
              <a:t> düzeyi artar. </a:t>
            </a:r>
            <a:r>
              <a:rPr lang="tr-TR" dirty="0" err="1" smtClean="0"/>
              <a:t>CO’in</a:t>
            </a:r>
            <a:r>
              <a:rPr lang="tr-TR" dirty="0" smtClean="0"/>
              <a:t> kan ve dokudaki bağlanma bölgesinden ayrılmasını ve akciğerlerden eliminasyonunu kolaylaştırır. Ayrıca </a:t>
            </a:r>
            <a:r>
              <a:rPr lang="tr-TR" dirty="0" err="1" smtClean="0"/>
              <a:t>inaktive</a:t>
            </a:r>
            <a:r>
              <a:rPr lang="tr-TR" dirty="0" smtClean="0"/>
              <a:t> olmuş </a:t>
            </a:r>
            <a:r>
              <a:rPr lang="tr-TR" dirty="0" err="1" smtClean="0"/>
              <a:t>sitokrom</a:t>
            </a:r>
            <a:r>
              <a:rPr lang="tr-TR" dirty="0" smtClean="0"/>
              <a:t> </a:t>
            </a:r>
            <a:r>
              <a:rPr lang="tr-TR" dirty="0" err="1" smtClean="0"/>
              <a:t>oksidazı</a:t>
            </a:r>
            <a:r>
              <a:rPr lang="tr-TR" dirty="0" smtClean="0"/>
              <a:t> </a:t>
            </a:r>
            <a:r>
              <a:rPr lang="tr-TR" dirty="0" err="1" smtClean="0"/>
              <a:t>rejenere</a:t>
            </a:r>
            <a:r>
              <a:rPr lang="tr-TR" dirty="0" smtClean="0"/>
              <a:t> etme yeteneğiyle mitokondri fonksiyonlarını düzeltir.</a:t>
            </a:r>
          </a:p>
          <a:p>
            <a:pPr lvl="1"/>
            <a:r>
              <a:rPr lang="tr-TR" dirty="0" smtClean="0"/>
              <a:t>Standart HBO tedavisinde %100 oksijen 2.4-2.8 </a:t>
            </a:r>
            <a:r>
              <a:rPr lang="tr-TR" dirty="0" err="1" smtClean="0"/>
              <a:t>Atm</a:t>
            </a:r>
            <a:r>
              <a:rPr lang="tr-TR" dirty="0" smtClean="0"/>
              <a:t>. basıncında 90dk uygulanmalıdır. Orta şiddetteki semptomlar kısa zamanda tedaviye cevap verirken, </a:t>
            </a:r>
            <a:r>
              <a:rPr lang="tr-TR" dirty="0" err="1" smtClean="0"/>
              <a:t>persistan</a:t>
            </a:r>
            <a:r>
              <a:rPr lang="tr-TR" dirty="0" smtClean="0"/>
              <a:t> semptomlar için 24 saatte bir veya iki tedavi gerekebilir.</a:t>
            </a:r>
          </a:p>
          <a:p>
            <a:pPr lvl="1"/>
            <a:r>
              <a:rPr lang="tr-TR" dirty="0" smtClean="0"/>
              <a:t>Solunum desteğine gereksinimi olan hastalara ise </a:t>
            </a:r>
            <a:r>
              <a:rPr lang="tr-TR" dirty="0" err="1" smtClean="0"/>
              <a:t>spontan</a:t>
            </a:r>
            <a:r>
              <a:rPr lang="tr-TR" dirty="0" smtClean="0"/>
              <a:t> solunum sağlanıncaya ya da </a:t>
            </a:r>
            <a:r>
              <a:rPr lang="tr-TR" dirty="0" err="1" smtClean="0"/>
              <a:t>endotrakeal</a:t>
            </a:r>
            <a:r>
              <a:rPr lang="tr-TR" dirty="0" smtClean="0"/>
              <a:t> </a:t>
            </a:r>
            <a:r>
              <a:rPr lang="tr-TR" dirty="0" err="1" smtClean="0"/>
              <a:t>entübasyon</a:t>
            </a:r>
            <a:r>
              <a:rPr lang="tr-TR" dirty="0" smtClean="0"/>
              <a:t> yapılana kadar </a:t>
            </a:r>
            <a:r>
              <a:rPr lang="tr-TR" dirty="0" err="1" smtClean="0"/>
              <a:t>bag</a:t>
            </a:r>
            <a:r>
              <a:rPr lang="tr-TR" dirty="0" smtClean="0"/>
              <a:t>-</a:t>
            </a:r>
            <a:r>
              <a:rPr lang="tr-TR" dirty="0" err="1" smtClean="0"/>
              <a:t>valve</a:t>
            </a:r>
            <a:r>
              <a:rPr lang="tr-TR" dirty="0" smtClean="0"/>
              <a:t>-maske (</a:t>
            </a:r>
            <a:r>
              <a:rPr lang="tr-TR" dirty="0" err="1" smtClean="0"/>
              <a:t>ambu</a:t>
            </a:r>
            <a:r>
              <a:rPr lang="tr-TR" dirty="0" smtClean="0"/>
              <a:t>) yardımı ile %100 oksijen verilmelidir.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 - 2</a:t>
            </a:r>
            <a:endParaRPr lang="tr-TR" dirty="0"/>
          </a:p>
        </p:txBody>
      </p:sp>
      <p:sp>
        <p:nvSpPr>
          <p:cNvPr id="3" name="2 İçerik Yer Tutucusu"/>
          <p:cNvSpPr>
            <a:spLocks noGrp="1"/>
          </p:cNvSpPr>
          <p:nvPr>
            <p:ph idx="1"/>
          </p:nvPr>
        </p:nvSpPr>
        <p:spPr/>
        <p:txBody>
          <a:bodyPr>
            <a:normAutofit lnSpcReduction="10000"/>
          </a:bodyPr>
          <a:lstStyle/>
          <a:p>
            <a:r>
              <a:rPr lang="tr-TR" dirty="0" smtClean="0"/>
              <a:t>Hipotansiyon için plazma </a:t>
            </a:r>
            <a:r>
              <a:rPr lang="tr-TR" dirty="0" err="1" smtClean="0"/>
              <a:t>kolloidleri</a:t>
            </a:r>
            <a:r>
              <a:rPr lang="tr-TR" dirty="0" smtClean="0"/>
              <a:t> veya SF verilebilir. Beyin ödemi varsa %20 </a:t>
            </a:r>
            <a:r>
              <a:rPr lang="tr-TR" dirty="0" err="1" smtClean="0"/>
              <a:t>mannitol</a:t>
            </a:r>
            <a:r>
              <a:rPr lang="tr-TR" dirty="0" smtClean="0"/>
              <a:t>, </a:t>
            </a:r>
            <a:r>
              <a:rPr lang="tr-TR" dirty="0" err="1" smtClean="0"/>
              <a:t>rabdomyoliz</a:t>
            </a:r>
            <a:r>
              <a:rPr lang="tr-TR" dirty="0" smtClean="0"/>
              <a:t> varsa </a:t>
            </a:r>
            <a:r>
              <a:rPr lang="tr-TR" dirty="0" err="1" smtClean="0"/>
              <a:t>renal</a:t>
            </a:r>
            <a:r>
              <a:rPr lang="tr-TR" dirty="0" smtClean="0"/>
              <a:t> yetmezliği engellemek için </a:t>
            </a:r>
            <a:r>
              <a:rPr lang="tr-TR" dirty="0" err="1" smtClean="0"/>
              <a:t>diüretik</a:t>
            </a:r>
            <a:r>
              <a:rPr lang="tr-TR" dirty="0" smtClean="0"/>
              <a:t>, </a:t>
            </a:r>
            <a:r>
              <a:rPr lang="tr-TR" dirty="0" err="1" smtClean="0"/>
              <a:t>metabolik</a:t>
            </a:r>
            <a:r>
              <a:rPr lang="tr-TR" dirty="0" smtClean="0"/>
              <a:t> </a:t>
            </a:r>
            <a:r>
              <a:rPr lang="tr-TR" dirty="0" err="1" smtClean="0"/>
              <a:t>asidozu</a:t>
            </a:r>
            <a:r>
              <a:rPr lang="tr-TR" dirty="0" smtClean="0"/>
              <a:t> derinse bikarbonat verilebilir.</a:t>
            </a:r>
          </a:p>
          <a:p>
            <a:r>
              <a:rPr lang="tr-TR" dirty="0" smtClean="0"/>
              <a:t>Bu olgular HBO tedavisinden yanıt alınsa da yatırılmalıdır. Hamile olan olgular </a:t>
            </a:r>
            <a:r>
              <a:rPr lang="tr-TR" dirty="0" err="1" smtClean="0"/>
              <a:t>fetal</a:t>
            </a:r>
            <a:r>
              <a:rPr lang="tr-TR" dirty="0" smtClean="0"/>
              <a:t> </a:t>
            </a:r>
            <a:r>
              <a:rPr lang="tr-TR" dirty="0" err="1" smtClean="0"/>
              <a:t>monitorizasyon</a:t>
            </a:r>
            <a:r>
              <a:rPr lang="tr-TR" dirty="0" smtClean="0"/>
              <a:t> için yatırılmalıdır.  İyileşen olgularda 2 ile 30 gün içinde bilinç bozukluğu, nöbet gibi yakınmalar olabilir.  </a:t>
            </a:r>
          </a:p>
          <a:p>
            <a:endParaRPr lang="tr-TR" dirty="0" smtClean="0"/>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 - 3</a:t>
            </a:r>
            <a:endParaRPr lang="tr-TR" dirty="0"/>
          </a:p>
        </p:txBody>
      </p:sp>
      <p:sp>
        <p:nvSpPr>
          <p:cNvPr id="3" name="2 İçerik Yer Tutucusu"/>
          <p:cNvSpPr>
            <a:spLocks noGrp="1"/>
          </p:cNvSpPr>
          <p:nvPr>
            <p:ph idx="1"/>
          </p:nvPr>
        </p:nvSpPr>
        <p:spPr/>
        <p:txBody>
          <a:bodyPr/>
          <a:lstStyle/>
          <a:p>
            <a:r>
              <a:rPr lang="tr-TR" dirty="0" smtClean="0"/>
              <a:t>HBO tedavisi sırasında oksijene bağlı epileptik nöbet (1000 olguda bir), kulak ve </a:t>
            </a:r>
            <a:r>
              <a:rPr lang="tr-TR" dirty="0" err="1" smtClean="0"/>
              <a:t>sinus</a:t>
            </a:r>
            <a:r>
              <a:rPr lang="tr-TR" dirty="0" smtClean="0"/>
              <a:t> </a:t>
            </a:r>
            <a:r>
              <a:rPr lang="tr-TR" dirty="0" err="1" smtClean="0"/>
              <a:t>barotravması</a:t>
            </a:r>
            <a:r>
              <a:rPr lang="tr-TR" dirty="0" smtClean="0"/>
              <a:t>, </a:t>
            </a:r>
            <a:r>
              <a:rPr lang="tr-TR" dirty="0" err="1" smtClean="0"/>
              <a:t>pulmoner</a:t>
            </a:r>
            <a:r>
              <a:rPr lang="tr-TR" dirty="0" smtClean="0"/>
              <a:t> </a:t>
            </a:r>
            <a:r>
              <a:rPr lang="tr-TR" dirty="0" err="1" smtClean="0"/>
              <a:t>barotravma</a:t>
            </a:r>
            <a:r>
              <a:rPr lang="tr-TR" dirty="0" smtClean="0"/>
              <a:t>, </a:t>
            </a:r>
            <a:r>
              <a:rPr lang="tr-TR" dirty="0" err="1" smtClean="0"/>
              <a:t>vasküler</a:t>
            </a:r>
            <a:r>
              <a:rPr lang="tr-TR" dirty="0" smtClean="0"/>
              <a:t> gaz </a:t>
            </a:r>
            <a:r>
              <a:rPr lang="tr-TR" dirty="0" err="1" smtClean="0"/>
              <a:t>embolisi</a:t>
            </a:r>
            <a:r>
              <a:rPr lang="tr-TR" dirty="0" smtClean="0"/>
              <a:t>, azot nekrozu (4 atmosfer üzerinde), </a:t>
            </a:r>
            <a:r>
              <a:rPr lang="tr-TR" dirty="0" err="1" smtClean="0"/>
              <a:t>myopati</a:t>
            </a:r>
            <a:r>
              <a:rPr lang="tr-TR" dirty="0" smtClean="0"/>
              <a:t>, katarakt, </a:t>
            </a:r>
            <a:r>
              <a:rPr lang="tr-TR" dirty="0" err="1" smtClean="0"/>
              <a:t>retinopati</a:t>
            </a:r>
            <a:r>
              <a:rPr lang="tr-TR" dirty="0" smtClean="0"/>
              <a:t> gibi komplikasyonlar görülebilir. </a:t>
            </a:r>
          </a:p>
          <a:p>
            <a:r>
              <a:rPr lang="tr-TR" dirty="0" smtClean="0"/>
              <a:t>Hamilelik, HBO tedavisi için </a:t>
            </a:r>
            <a:r>
              <a:rPr lang="tr-TR" dirty="0" err="1" smtClean="0"/>
              <a:t>kontrendike</a:t>
            </a:r>
            <a:r>
              <a:rPr lang="tr-TR" dirty="0" smtClean="0"/>
              <a:t> değildir. </a:t>
            </a:r>
          </a:p>
          <a:p>
            <a:r>
              <a:rPr lang="tr-TR" dirty="0" smtClean="0"/>
              <a:t>HBO için kesin </a:t>
            </a:r>
            <a:r>
              <a:rPr lang="tr-TR" dirty="0" err="1" smtClean="0"/>
              <a:t>kontrendike</a:t>
            </a:r>
            <a:r>
              <a:rPr lang="tr-TR" dirty="0" smtClean="0"/>
              <a:t> olan olay tedavi edilmemiş </a:t>
            </a:r>
            <a:r>
              <a:rPr lang="tr-TR" dirty="0" err="1" smtClean="0"/>
              <a:t>pnömotorakstır</a:t>
            </a:r>
            <a:r>
              <a:rPr lang="tr-TR" dirty="0" smtClean="0"/>
              <a:t>.</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4294967295"/>
          </p:nvPr>
        </p:nvSpPr>
        <p:spPr>
          <a:xfrm>
            <a:off x="6553200" y="6245225"/>
            <a:ext cx="2133600" cy="476250"/>
          </a:xfrm>
          <a:prstGeom prst="rect">
            <a:avLst/>
          </a:prstGeom>
        </p:spPr>
        <p:txBody>
          <a:bodyPr/>
          <a:lstStyle/>
          <a:p>
            <a:fld id="{CA5E1230-3CCE-4F44-B6E8-4B7C2C90A599}" type="slidenum">
              <a:rPr lang="tr-TR"/>
              <a:pPr/>
              <a:t>26</a:t>
            </a:fld>
            <a:endParaRPr lang="tr-TR"/>
          </a:p>
        </p:txBody>
      </p:sp>
      <p:sp>
        <p:nvSpPr>
          <p:cNvPr id="159746" name="Rectangle 2"/>
          <p:cNvSpPr>
            <a:spLocks noGrp="1" noChangeArrowheads="1"/>
          </p:cNvSpPr>
          <p:nvPr>
            <p:ph type="title"/>
          </p:nvPr>
        </p:nvSpPr>
        <p:spPr/>
        <p:txBody>
          <a:bodyPr/>
          <a:lstStyle/>
          <a:p>
            <a:r>
              <a:rPr lang="tr-TR"/>
              <a:t>Hiperbarik Oksijen</a:t>
            </a:r>
            <a:endParaRPr lang="en-US"/>
          </a:p>
        </p:txBody>
      </p:sp>
      <p:sp>
        <p:nvSpPr>
          <p:cNvPr id="159747" name="Rectangle 3"/>
          <p:cNvSpPr>
            <a:spLocks noGrp="1" noChangeArrowheads="1"/>
          </p:cNvSpPr>
          <p:nvPr>
            <p:ph type="body" idx="1"/>
          </p:nvPr>
        </p:nvSpPr>
        <p:spPr/>
        <p:txBody>
          <a:bodyPr/>
          <a:lstStyle/>
          <a:p>
            <a:pPr>
              <a:lnSpc>
                <a:spcPct val="90000"/>
              </a:lnSpc>
            </a:pPr>
            <a:r>
              <a:rPr lang="tr-TR" dirty="0"/>
              <a:t>100 ml kanda erimiş halde 0.3 </a:t>
            </a:r>
            <a:r>
              <a:rPr lang="tr-TR" dirty="0" err="1"/>
              <a:t>cc</a:t>
            </a:r>
            <a:r>
              <a:rPr lang="tr-TR" dirty="0"/>
              <a:t> O</a:t>
            </a:r>
            <a:r>
              <a:rPr lang="tr-TR" sz="1200" dirty="0"/>
              <a:t>2</a:t>
            </a:r>
            <a:r>
              <a:rPr lang="tr-TR" dirty="0"/>
              <a:t> var </a:t>
            </a:r>
          </a:p>
          <a:p>
            <a:pPr>
              <a:lnSpc>
                <a:spcPct val="90000"/>
              </a:lnSpc>
            </a:pPr>
            <a:r>
              <a:rPr lang="tr-TR" dirty="0" smtClean="0"/>
              <a:t>%</a:t>
            </a:r>
            <a:r>
              <a:rPr lang="tr-TR" dirty="0"/>
              <a:t>100 oksijen solutulduğunda </a:t>
            </a:r>
          </a:p>
          <a:p>
            <a:pPr lvl="1">
              <a:lnSpc>
                <a:spcPct val="90000"/>
              </a:lnSpc>
            </a:pPr>
            <a:r>
              <a:rPr lang="tr-TR" dirty="0"/>
              <a:t>1 atmosfer basınçta 1,5 </a:t>
            </a:r>
            <a:r>
              <a:rPr lang="tr-TR" dirty="0" err="1"/>
              <a:t>cc</a:t>
            </a:r>
            <a:r>
              <a:rPr lang="tr-TR" dirty="0"/>
              <a:t> </a:t>
            </a:r>
          </a:p>
          <a:p>
            <a:pPr lvl="1">
              <a:lnSpc>
                <a:spcPct val="90000"/>
              </a:lnSpc>
            </a:pPr>
            <a:r>
              <a:rPr lang="tr-TR" dirty="0"/>
              <a:t>3 atmosfer basınçta 6 </a:t>
            </a:r>
            <a:r>
              <a:rPr lang="tr-TR" dirty="0" err="1"/>
              <a:t>cc</a:t>
            </a:r>
            <a:endParaRPr lang="tr-TR" dirty="0"/>
          </a:p>
          <a:p>
            <a:pPr>
              <a:lnSpc>
                <a:spcPct val="90000"/>
              </a:lnSpc>
            </a:pPr>
            <a:r>
              <a:rPr lang="tr-TR" dirty="0" smtClean="0"/>
              <a:t>Dokular</a:t>
            </a:r>
            <a:r>
              <a:rPr lang="tr-TR" dirty="0"/>
              <a:t>, </a:t>
            </a:r>
            <a:r>
              <a:rPr lang="tr-TR" dirty="0" err="1"/>
              <a:t>istirahatte</a:t>
            </a:r>
            <a:r>
              <a:rPr lang="tr-TR" dirty="0"/>
              <a:t> </a:t>
            </a:r>
            <a:r>
              <a:rPr lang="tr-TR" dirty="0" smtClean="0"/>
              <a:t>100ml </a:t>
            </a:r>
            <a:r>
              <a:rPr lang="tr-TR" dirty="0"/>
              <a:t>kandan </a:t>
            </a:r>
            <a:r>
              <a:rPr lang="tr-TR" dirty="0" smtClean="0"/>
              <a:t>5-6ml </a:t>
            </a:r>
            <a:r>
              <a:rPr lang="tr-TR" dirty="0"/>
              <a:t>oksijen </a:t>
            </a:r>
            <a:r>
              <a:rPr lang="tr-TR" dirty="0" smtClean="0"/>
              <a:t>alır</a:t>
            </a:r>
          </a:p>
          <a:p>
            <a:r>
              <a:rPr lang="tr-TR" dirty="0" smtClean="0"/>
              <a:t>CO Yarılanma Ömrü</a:t>
            </a:r>
          </a:p>
          <a:p>
            <a:pPr lvl="1"/>
            <a:r>
              <a:rPr lang="tr-TR" dirty="0" smtClean="0"/>
              <a:t>Oda havasında 320 </a:t>
            </a:r>
            <a:r>
              <a:rPr lang="tr-TR" dirty="0" err="1" smtClean="0"/>
              <a:t>dk</a:t>
            </a:r>
            <a:r>
              <a:rPr lang="tr-TR" dirty="0" smtClean="0"/>
              <a:t>.</a:t>
            </a:r>
          </a:p>
          <a:p>
            <a:pPr lvl="1"/>
            <a:r>
              <a:rPr lang="tr-TR" dirty="0" smtClean="0"/>
              <a:t>1 Atmosferde %100 oksijen solurken  80,8 </a:t>
            </a:r>
            <a:r>
              <a:rPr lang="tr-TR" dirty="0" err="1" smtClean="0"/>
              <a:t>dk</a:t>
            </a:r>
            <a:endParaRPr lang="tr-TR" dirty="0" smtClean="0"/>
          </a:p>
          <a:p>
            <a:pPr lvl="1"/>
            <a:r>
              <a:rPr lang="tr-TR" dirty="0" smtClean="0"/>
              <a:t>3 Atmosferde %100 oksijen solurken 23,3 </a:t>
            </a:r>
            <a:r>
              <a:rPr lang="tr-TR" dirty="0" err="1" smtClean="0"/>
              <a:t>dk</a:t>
            </a:r>
            <a:endParaRPr lang="tr-TR"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245225"/>
            <a:ext cx="2133600" cy="476250"/>
          </a:xfrm>
          <a:prstGeom prst="rect">
            <a:avLst/>
          </a:prstGeom>
        </p:spPr>
        <p:txBody>
          <a:bodyPr/>
          <a:lstStyle/>
          <a:p>
            <a:fld id="{6168D553-916E-4CA3-8000-C54BAE875465}" type="slidenum">
              <a:rPr lang="tr-TR"/>
              <a:pPr/>
              <a:t>27</a:t>
            </a:fld>
            <a:endParaRPr lang="tr-TR"/>
          </a:p>
        </p:txBody>
      </p:sp>
      <p:pic>
        <p:nvPicPr>
          <p:cNvPr id="57347" name="Picture 3" descr="hyperbaric_oxygen_therapy"/>
          <p:cNvPicPr>
            <a:picLocks noChangeAspect="1" noChangeArrowheads="1"/>
          </p:cNvPicPr>
          <p:nvPr/>
        </p:nvPicPr>
        <p:blipFill>
          <a:blip r:embed="rId2" cstate="print"/>
          <a:srcRect/>
          <a:stretch>
            <a:fillRect/>
          </a:stretch>
        </p:blipFill>
        <p:spPr bwMode="auto">
          <a:xfrm>
            <a:off x="0" y="0"/>
            <a:ext cx="4259263" cy="6172200"/>
          </a:xfrm>
          <a:prstGeom prst="rect">
            <a:avLst/>
          </a:prstGeom>
          <a:noFill/>
        </p:spPr>
      </p:pic>
      <p:pic>
        <p:nvPicPr>
          <p:cNvPr id="57348" name="Picture 4" descr="jamie2"/>
          <p:cNvPicPr>
            <a:picLocks noChangeAspect="1" noChangeArrowheads="1"/>
          </p:cNvPicPr>
          <p:nvPr/>
        </p:nvPicPr>
        <p:blipFill>
          <a:blip r:embed="rId3" cstate="print"/>
          <a:srcRect/>
          <a:stretch>
            <a:fillRect/>
          </a:stretch>
        </p:blipFill>
        <p:spPr bwMode="auto">
          <a:xfrm>
            <a:off x="4343400" y="1828800"/>
            <a:ext cx="4953000" cy="5029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Rebaund</a:t>
            </a:r>
            <a:r>
              <a:rPr lang="tr-TR" dirty="0" smtClean="0"/>
              <a:t> Etki</a:t>
            </a:r>
            <a:endParaRPr lang="tr-TR" dirty="0"/>
          </a:p>
        </p:txBody>
      </p:sp>
      <p:sp>
        <p:nvSpPr>
          <p:cNvPr id="3" name="2 İçerik Yer Tutucusu"/>
          <p:cNvSpPr>
            <a:spLocks noGrp="1"/>
          </p:cNvSpPr>
          <p:nvPr>
            <p:ph idx="1"/>
          </p:nvPr>
        </p:nvSpPr>
        <p:spPr/>
        <p:txBody>
          <a:bodyPr>
            <a:normAutofit/>
          </a:bodyPr>
          <a:lstStyle/>
          <a:p>
            <a:r>
              <a:rPr lang="tr-TR" sz="3600" dirty="0" err="1" smtClean="0"/>
              <a:t>CO’in</a:t>
            </a:r>
            <a:r>
              <a:rPr lang="tr-TR" sz="3600" dirty="0" smtClean="0"/>
              <a:t> </a:t>
            </a:r>
            <a:r>
              <a:rPr lang="tr-TR" sz="3600" dirty="0" err="1" smtClean="0"/>
              <a:t>karboksimyoglobinden</a:t>
            </a:r>
            <a:r>
              <a:rPr lang="tr-TR" sz="3600" dirty="0" smtClean="0"/>
              <a:t> ayrılması, </a:t>
            </a:r>
            <a:r>
              <a:rPr lang="tr-TR" sz="3600" dirty="0" err="1" smtClean="0"/>
              <a:t>karboksihemoglobinden</a:t>
            </a:r>
            <a:r>
              <a:rPr lang="tr-TR" sz="3600" dirty="0" smtClean="0"/>
              <a:t>  daha yavaş</a:t>
            </a:r>
          </a:p>
          <a:p>
            <a:endParaRPr lang="tr-TR" sz="3600" dirty="0" smtClean="0"/>
          </a:p>
          <a:p>
            <a:r>
              <a:rPr lang="tr-TR" sz="3600" dirty="0" err="1" smtClean="0"/>
              <a:t>Myoglobinden</a:t>
            </a:r>
            <a:r>
              <a:rPr lang="tr-TR" sz="3600" dirty="0" smtClean="0"/>
              <a:t> ayrışan CO, hemoglobine bağlanır</a:t>
            </a:r>
            <a:endParaRPr lang="tr-TR"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771800" y="404664"/>
            <a:ext cx="5133975" cy="5724525"/>
          </a:xfrm>
          <a:prstGeom prst="rect">
            <a:avLst/>
          </a:prstGeom>
          <a:solidFill>
            <a:srgbClr val="FFFF00"/>
          </a:solidFill>
          <a:ln w="9525">
            <a:solidFill>
              <a:schemeClr val="tx1"/>
            </a:solidFill>
            <a:miter lim="800000"/>
            <a:headEnd/>
            <a:tailEnd/>
          </a:ln>
        </p:spPr>
      </p:pic>
      <p:sp>
        <p:nvSpPr>
          <p:cNvPr id="6" name="5 Başlık"/>
          <p:cNvSpPr>
            <a:spLocks noGrp="1"/>
          </p:cNvSpPr>
          <p:nvPr>
            <p:ph type="title"/>
          </p:nvPr>
        </p:nvSpPr>
        <p:spPr>
          <a:xfrm>
            <a:off x="457200" y="274638"/>
            <a:ext cx="1810544" cy="5569981"/>
          </a:xfrm>
        </p:spPr>
        <p:txBody>
          <a:bodyPr vert="vert270"/>
          <a:lstStyle/>
          <a:p>
            <a:r>
              <a:rPr lang="tr-TR" dirty="0" smtClean="0">
                <a:solidFill>
                  <a:srgbClr val="FF0000"/>
                </a:solidFill>
              </a:rPr>
              <a:t>Böyle Başladık…</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885361" y="0"/>
            <a:ext cx="7258639" cy="6842326"/>
          </a:xfrm>
          <a:prstGeom prst="rect">
            <a:avLst/>
          </a:prstGeom>
          <a:noFill/>
          <a:ln w="9525">
            <a:noFill/>
            <a:miter lim="800000"/>
            <a:headEnd/>
            <a:tailEnd/>
          </a:ln>
        </p:spPr>
      </p:pic>
      <p:sp>
        <p:nvSpPr>
          <p:cNvPr id="7" name="6 Başlık"/>
          <p:cNvSpPr>
            <a:spLocks noGrp="1"/>
          </p:cNvSpPr>
          <p:nvPr>
            <p:ph type="title"/>
          </p:nvPr>
        </p:nvSpPr>
        <p:spPr>
          <a:xfrm>
            <a:off x="402407" y="365126"/>
            <a:ext cx="1096455" cy="5865992"/>
          </a:xfrm>
        </p:spPr>
        <p:txBody>
          <a:bodyPr vert="vert270"/>
          <a:lstStyle/>
          <a:p>
            <a:r>
              <a:rPr lang="tr-TR" dirty="0" smtClean="0">
                <a:solidFill>
                  <a:srgbClr val="FF0000"/>
                </a:solidFill>
              </a:rPr>
              <a:t>Hepsi ayrı bir dram…</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2458616" cy="5579407"/>
          </a:xfrm>
        </p:spPr>
        <p:txBody>
          <a:bodyPr vert="vert270">
            <a:normAutofit/>
          </a:bodyPr>
          <a:lstStyle/>
          <a:p>
            <a:r>
              <a:rPr lang="tr-TR" dirty="0" smtClean="0">
                <a:solidFill>
                  <a:srgbClr val="FF0000"/>
                </a:solidFill>
              </a:rPr>
              <a:t>İlk Toplantı</a:t>
            </a:r>
            <a:br>
              <a:rPr lang="tr-TR" dirty="0" smtClean="0">
                <a:solidFill>
                  <a:srgbClr val="FF0000"/>
                </a:solidFill>
              </a:rPr>
            </a:br>
            <a:r>
              <a:rPr lang="tr-TR" sz="2400" dirty="0" smtClean="0">
                <a:solidFill>
                  <a:srgbClr val="FF0000"/>
                </a:solidFill>
              </a:rPr>
              <a:t>6 Ocak 2014, THSK, Ankara.</a:t>
            </a:r>
            <a:endParaRPr lang="tr-TR" sz="24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851920" y="908720"/>
            <a:ext cx="4400550" cy="5019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Gerekçe</a:t>
            </a:r>
            <a:endParaRPr lang="tr-TR" dirty="0"/>
          </a:p>
        </p:txBody>
      </p:sp>
      <p:sp>
        <p:nvSpPr>
          <p:cNvPr id="3" name="2 İçerik Yer Tutucusu"/>
          <p:cNvSpPr>
            <a:spLocks noGrp="1"/>
          </p:cNvSpPr>
          <p:nvPr>
            <p:ph idx="1"/>
          </p:nvPr>
        </p:nvSpPr>
        <p:spPr/>
        <p:txBody>
          <a:bodyPr>
            <a:normAutofit/>
          </a:bodyPr>
          <a:lstStyle/>
          <a:p>
            <a:r>
              <a:rPr lang="tr-TR" dirty="0" smtClean="0"/>
              <a:t>Ülkemizde önlenebilir ölümlerin önemli bir nedeni</a:t>
            </a:r>
          </a:p>
          <a:p>
            <a:r>
              <a:rPr lang="tr-TR" dirty="0" smtClean="0"/>
              <a:t>Zehirlenme daha çok aile boyudur</a:t>
            </a:r>
          </a:p>
          <a:p>
            <a:r>
              <a:rPr lang="tr-TR" dirty="0" smtClean="0"/>
              <a:t>Çoğu zaman ölümle sonuçlanır</a:t>
            </a:r>
          </a:p>
          <a:p>
            <a:r>
              <a:rPr lang="tr-TR" dirty="0" smtClean="0"/>
              <a:t>Kişiler fark etmeden ölürler</a:t>
            </a:r>
          </a:p>
          <a:p>
            <a:r>
              <a:rPr lang="tr-TR" dirty="0" smtClean="0"/>
              <a:t>Zehirlenme sonrası müdahale her zaman başarılı olmayabilir</a:t>
            </a:r>
          </a:p>
          <a:p>
            <a:r>
              <a:rPr lang="tr-TR" dirty="0" smtClean="0"/>
              <a:t>Yaşayanlarda da ciddi nörolojik ve psikiyatrik sekeller kalabilir (%50)</a:t>
            </a:r>
          </a:p>
          <a:p>
            <a:endParaRPr lang="tr-T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8975" y="781050"/>
            <a:ext cx="7766050" cy="52959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800" y="790575"/>
            <a:ext cx="9042400" cy="52768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35075" y="692150"/>
            <a:ext cx="6673850" cy="5473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3" name="2 İçerik Yer Tutucusu"/>
          <p:cNvSpPr>
            <a:spLocks noGrp="1"/>
          </p:cNvSpPr>
          <p:nvPr>
            <p:ph idx="1"/>
          </p:nvPr>
        </p:nvSpPr>
        <p:spPr/>
        <p:txBody>
          <a:bodyPr>
            <a:normAutofit lnSpcReduction="10000"/>
          </a:bodyPr>
          <a:lstStyle/>
          <a:p>
            <a:r>
              <a:rPr lang="tr-TR" dirty="0" smtClean="0"/>
              <a:t>Ülkemizde önlenebilir ölümlerin önemli bir nedeni olduğuna inandığımız CO zehirlenmesi olgularının sıklığının, dağılımının, nedenlerinin ve bunlara bağlı sakatlanma, ölüm ve diğer maliyetlerin belirlenmesi</a:t>
            </a:r>
          </a:p>
          <a:p>
            <a:endParaRPr lang="tr-TR" dirty="0" smtClean="0"/>
          </a:p>
          <a:p>
            <a:r>
              <a:rPr lang="tr-TR" dirty="0" smtClean="0"/>
              <a:t>CO zehirlenmelerinin ve bunlara bağlı ölümlerin, sakatlanmaların önlenmesi için konunun tüm paydaşlarıyla, kısa ve uzun vadeli her türlü önlemlerin, planlaması, yürütülmesi, denetlenmesi ve raporlanması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CO Zehirlenmeleriyle İlişkili Faktörler</a:t>
            </a:r>
            <a:endParaRPr lang="tr-TR" dirty="0"/>
          </a:p>
        </p:txBody>
      </p:sp>
      <p:sp>
        <p:nvSpPr>
          <p:cNvPr id="3" name="2 İçerik Yer Tutucusu"/>
          <p:cNvSpPr>
            <a:spLocks noGrp="1"/>
          </p:cNvSpPr>
          <p:nvPr>
            <p:ph idx="1"/>
          </p:nvPr>
        </p:nvSpPr>
        <p:spPr/>
        <p:txBody>
          <a:bodyPr>
            <a:normAutofit/>
          </a:bodyPr>
          <a:lstStyle/>
          <a:p>
            <a:r>
              <a:rPr lang="tr-TR" dirty="0" smtClean="0"/>
              <a:t>Kış mevsimi</a:t>
            </a:r>
          </a:p>
          <a:p>
            <a:r>
              <a:rPr lang="tr-TR" dirty="0" smtClean="0"/>
              <a:t>Lodos, ters rüzgar</a:t>
            </a:r>
          </a:p>
          <a:p>
            <a:r>
              <a:rPr lang="tr-TR" dirty="0" smtClean="0"/>
              <a:t>Kötü, yetersiz, tıkalı bacalar</a:t>
            </a:r>
          </a:p>
          <a:p>
            <a:r>
              <a:rPr lang="tr-TR" dirty="0" smtClean="0"/>
              <a:t>Kalitesiz yakıt</a:t>
            </a:r>
          </a:p>
          <a:p>
            <a:r>
              <a:rPr lang="tr-TR" dirty="0" smtClean="0"/>
              <a:t>Soba kurum ve yakma hataları</a:t>
            </a:r>
          </a:p>
          <a:p>
            <a:r>
              <a:rPr lang="tr-TR" dirty="0" smtClean="0"/>
              <a:t>Tesisat hataları (doğal gaz, şofben, vb)</a:t>
            </a:r>
          </a:p>
          <a:p>
            <a:r>
              <a:rPr lang="tr-TR" dirty="0" smtClean="0"/>
              <a:t>Mimari hatalar (menfezler, bacalar)</a:t>
            </a:r>
          </a:p>
          <a:p>
            <a:r>
              <a:rPr lang="tr-TR" dirty="0" smtClean="0"/>
              <a:t>İlgisizlik, dikkatsizlik, ihmal</a:t>
            </a:r>
          </a:p>
          <a:p>
            <a:r>
              <a:rPr lang="tr-TR" dirty="0" smtClean="0"/>
              <a:t>Denetimsizlik</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normAutofit/>
          </a:bodyPr>
          <a:lstStyle/>
          <a:p>
            <a:r>
              <a:rPr lang="tr-TR" dirty="0" smtClean="0"/>
              <a:t>Mevcut kötü bina stoklarımız</a:t>
            </a:r>
          </a:p>
          <a:p>
            <a:pPr lvl="1"/>
            <a:r>
              <a:rPr lang="tr-TR" dirty="0" smtClean="0"/>
              <a:t>Tesisat, baca standartlarının yetersizliği</a:t>
            </a:r>
            <a:endParaRPr lang="tr-TR" dirty="0"/>
          </a:p>
          <a:p>
            <a:r>
              <a:rPr lang="tr-TR" dirty="0" smtClean="0"/>
              <a:t>Kamuoyunda bilgisizlik, ilgisizlik</a:t>
            </a:r>
          </a:p>
          <a:p>
            <a:pPr lvl="1"/>
            <a:r>
              <a:rPr lang="tr-TR" dirty="0" smtClean="0"/>
              <a:t>Soba, şofben gibi ısıtma, pişirme araçları ile trafik araçlarının doğru kullanımı</a:t>
            </a:r>
          </a:p>
          <a:p>
            <a:r>
              <a:rPr lang="tr-TR" dirty="0" smtClean="0"/>
              <a:t>Mevzuatın tam uygulanamaması</a:t>
            </a:r>
          </a:p>
          <a:p>
            <a:pPr lvl="1"/>
            <a:r>
              <a:rPr lang="tr-TR" dirty="0" smtClean="0"/>
              <a:t>İmar ruhsatı sırasında mimari ve tesisat projelerinin denetimi, mimarlar/mühendisler odasının onayı, inşaat sırasında yapı denetimi, iskan ruhsatı sırasında denetim, kullanım sırasında baca denetimi, yakıt denetimi</a:t>
            </a:r>
            <a:endParaRPr lang="tr-TR" dirty="0"/>
          </a:p>
          <a:p>
            <a:endParaRPr lang="tr-TR" dirty="0" smtClean="0"/>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lstStyle/>
          <a:p>
            <a:r>
              <a:rPr lang="tr-TR" dirty="0" smtClean="0"/>
              <a:t>İlgililerin bilgisizliği, lakaytlığı</a:t>
            </a:r>
          </a:p>
          <a:p>
            <a:pPr lvl="1"/>
            <a:r>
              <a:rPr lang="tr-TR" dirty="0" smtClean="0"/>
              <a:t>Müteahhitler, mimarlar, ustalar, kalorifer yakıcılar, baca imalatçıları, soba imalatçıları, apartman yöneticileri</a:t>
            </a:r>
            <a:endParaRPr lang="tr-TR" dirty="0"/>
          </a:p>
          <a:p>
            <a:r>
              <a:rPr lang="tr-TR" dirty="0" smtClean="0"/>
              <a:t>Sağlık hizmetine erişim</a:t>
            </a:r>
          </a:p>
          <a:p>
            <a:pPr lvl="1"/>
            <a:r>
              <a:rPr lang="tr-TR" dirty="0" smtClean="0"/>
              <a:t>Acil müdahalede hatalar</a:t>
            </a:r>
          </a:p>
          <a:p>
            <a:pPr lvl="1"/>
            <a:r>
              <a:rPr lang="tr-TR" dirty="0" smtClean="0"/>
              <a:t>Acil serviste tanı güçlüğü</a:t>
            </a:r>
          </a:p>
          <a:p>
            <a:pPr lvl="1"/>
            <a:r>
              <a:rPr lang="tr-TR" dirty="0" smtClean="0"/>
              <a:t>Yoğun bakım ve </a:t>
            </a:r>
            <a:r>
              <a:rPr lang="tr-TR" dirty="0" err="1" smtClean="0"/>
              <a:t>hiperbarik</a:t>
            </a:r>
            <a:r>
              <a:rPr lang="tr-TR" dirty="0" smtClean="0"/>
              <a:t> oksijen tedavisi imkanlarının azlığı</a:t>
            </a:r>
            <a:endParaRPr lang="tr-TR" dirty="0"/>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lstStyle/>
          <a:p>
            <a:r>
              <a:rPr lang="tr-TR" dirty="0" smtClean="0"/>
              <a:t>Raporlama</a:t>
            </a:r>
          </a:p>
          <a:p>
            <a:pPr lvl="1"/>
            <a:r>
              <a:rPr lang="tr-TR" dirty="0" smtClean="0"/>
              <a:t>Gerçek </a:t>
            </a:r>
            <a:r>
              <a:rPr lang="tr-TR" dirty="0" err="1" smtClean="0"/>
              <a:t>insidens</a:t>
            </a:r>
            <a:r>
              <a:rPr lang="tr-TR" dirty="0" smtClean="0"/>
              <a:t>, </a:t>
            </a:r>
            <a:r>
              <a:rPr lang="tr-TR" dirty="0" err="1" smtClean="0"/>
              <a:t>morbidite</a:t>
            </a:r>
            <a:r>
              <a:rPr lang="tr-TR" dirty="0" smtClean="0"/>
              <a:t> ve </a:t>
            </a:r>
            <a:r>
              <a:rPr lang="tr-TR" dirty="0" err="1" smtClean="0"/>
              <a:t>mortalite</a:t>
            </a:r>
            <a:r>
              <a:rPr lang="tr-TR" dirty="0" smtClean="0"/>
              <a:t>, maliyet bilinmiyor</a:t>
            </a:r>
          </a:p>
          <a:p>
            <a:pPr lvl="1"/>
            <a:r>
              <a:rPr lang="tr-TR" dirty="0" smtClean="0"/>
              <a:t>ICD-10 tanılarında karışıklık</a:t>
            </a:r>
            <a:endParaRPr lang="tr-TR" dirty="0"/>
          </a:p>
          <a:p>
            <a:r>
              <a:rPr lang="tr-TR" dirty="0" smtClean="0"/>
              <a:t>Yakıt kalitesi </a:t>
            </a:r>
          </a:p>
          <a:p>
            <a:pPr lvl="1"/>
            <a:endParaRPr lang="tr-TR"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5400" dirty="0" smtClean="0">
                <a:solidFill>
                  <a:srgbClr val="FF0000"/>
                </a:solidFill>
              </a:rPr>
              <a:t>Sobalar, şofbenler yansın,           ocaklar sönmesin</a:t>
            </a:r>
            <a:endParaRPr lang="tr-TR" sz="5400" dirty="0">
              <a:solidFill>
                <a:srgbClr val="FF0000"/>
              </a:solidFill>
            </a:endParaRPr>
          </a:p>
        </p:txBody>
      </p:sp>
      <p:sp>
        <p:nvSpPr>
          <p:cNvPr id="4" name="3 Metin Yer Tutucusu"/>
          <p:cNvSpPr>
            <a:spLocks noGrp="1"/>
          </p:cNvSpPr>
          <p:nvPr>
            <p:ph type="body" idx="1"/>
          </p:nvPr>
        </p:nvSpPr>
        <p:spPr/>
        <p:txBody>
          <a:bodyPr/>
          <a:lstStyle/>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Önlemler</a:t>
            </a:r>
            <a:endParaRPr lang="tr-TR" dirty="0"/>
          </a:p>
        </p:txBody>
      </p:sp>
      <p:sp>
        <p:nvSpPr>
          <p:cNvPr id="3" name="2 İçerik Yer Tutucusu"/>
          <p:cNvSpPr>
            <a:spLocks noGrp="1"/>
          </p:cNvSpPr>
          <p:nvPr>
            <p:ph idx="1"/>
          </p:nvPr>
        </p:nvSpPr>
        <p:spPr/>
        <p:txBody>
          <a:bodyPr>
            <a:normAutofit/>
          </a:bodyPr>
          <a:lstStyle/>
          <a:p>
            <a:r>
              <a:rPr lang="tr-TR" dirty="0" err="1" smtClean="0"/>
              <a:t>Farkındalık</a:t>
            </a:r>
            <a:r>
              <a:rPr lang="tr-TR" dirty="0" smtClean="0"/>
              <a:t> ve Bilgilendirme</a:t>
            </a:r>
          </a:p>
          <a:p>
            <a:pPr lvl="1"/>
            <a:r>
              <a:rPr lang="tr-TR" dirty="0" smtClean="0"/>
              <a:t>Kamuoyu</a:t>
            </a:r>
          </a:p>
          <a:p>
            <a:pPr lvl="1"/>
            <a:r>
              <a:rPr lang="tr-TR" dirty="0" smtClean="0"/>
              <a:t>Konunun Tarafları</a:t>
            </a:r>
          </a:p>
          <a:p>
            <a:pPr lvl="2"/>
            <a:r>
              <a:rPr lang="tr-TR" dirty="0" smtClean="0"/>
              <a:t>Belediyeler, itfaiye, mimarlar, mühendisler, ustalar, apartman yöneticileri, çevre müdürlükleri, sağlık çalışanları, malzeme üretenler/satanlar</a:t>
            </a:r>
          </a:p>
          <a:p>
            <a:r>
              <a:rPr lang="tr-TR" dirty="0" smtClean="0"/>
              <a:t>Hukuki normlar</a:t>
            </a:r>
          </a:p>
          <a:p>
            <a:pPr lvl="1"/>
            <a:r>
              <a:rPr lang="tr-TR" dirty="0" smtClean="0"/>
              <a:t>İmar ve iskan ruhsatları, proje onayları, bina ve tesisat denetimleri, yakıt denetimleri,</a:t>
            </a:r>
          </a:p>
          <a:p>
            <a:r>
              <a:rPr lang="tr-TR" dirty="0" smtClean="0"/>
              <a:t>Uygulama ve </a:t>
            </a:r>
            <a:r>
              <a:rPr lang="tr-TR" smtClean="0"/>
              <a:t>Denetim </a:t>
            </a:r>
            <a:endParaRPr lang="tr-TR" dirty="0" smtClean="0"/>
          </a:p>
          <a:p>
            <a:r>
              <a:rPr lang="tr-TR" dirty="0" smtClean="0"/>
              <a:t>Raporlama</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Paydaşlar</a:t>
            </a:r>
            <a:endParaRPr lang="tr-TR" dirty="0"/>
          </a:p>
        </p:txBody>
      </p:sp>
      <p:sp>
        <p:nvSpPr>
          <p:cNvPr id="3" name="2 İçerik Yer Tutucusu"/>
          <p:cNvSpPr>
            <a:spLocks noGrp="1"/>
          </p:cNvSpPr>
          <p:nvPr>
            <p:ph idx="1"/>
          </p:nvPr>
        </p:nvSpPr>
        <p:spPr/>
        <p:txBody>
          <a:bodyPr>
            <a:normAutofit fontScale="70000" lnSpcReduction="20000"/>
          </a:bodyPr>
          <a:lstStyle/>
          <a:p>
            <a:pPr lvl="0"/>
            <a:r>
              <a:rPr lang="tr-TR" dirty="0" smtClean="0"/>
              <a:t>Sağlık Bakanlığı Türkiye Halk Sağlığı Kurumu,  Halk Sağlığı Müdürlükleri,</a:t>
            </a:r>
          </a:p>
          <a:p>
            <a:pPr lvl="0"/>
            <a:r>
              <a:rPr lang="tr-TR" dirty="0" smtClean="0"/>
              <a:t> Kamu Hastaneleri Kurumu, Kamu Hastane Birlikleri Sekreterlikleri,</a:t>
            </a:r>
          </a:p>
          <a:p>
            <a:pPr lvl="0"/>
            <a:r>
              <a:rPr lang="tr-TR" dirty="0" smtClean="0"/>
              <a:t>Acil Sağlık Hizmetleri Genel Müdürlüğü, İl genelinde buluna 112 Acil merkezleri,</a:t>
            </a:r>
          </a:p>
          <a:p>
            <a:pPr lvl="0"/>
            <a:r>
              <a:rPr lang="tr-TR" dirty="0" smtClean="0"/>
              <a:t>Yönetim Hizmetleri Genel Müdürlüğü, İl Sağlık Müdürlükleri,</a:t>
            </a:r>
          </a:p>
          <a:p>
            <a:pPr lvl="0"/>
            <a:r>
              <a:rPr lang="tr-TR" dirty="0" smtClean="0"/>
              <a:t>Akciğer Sağlığı ve Yoğun Bakım Derneği (ASYOD),</a:t>
            </a:r>
          </a:p>
          <a:p>
            <a:pPr lvl="0"/>
            <a:r>
              <a:rPr lang="tr-TR" dirty="0" smtClean="0"/>
              <a:t>Meteoroloji Genel Müdürlüğü, </a:t>
            </a:r>
          </a:p>
          <a:p>
            <a:pPr lvl="0"/>
            <a:r>
              <a:rPr lang="tr-TR" dirty="0" smtClean="0"/>
              <a:t>Çevre ve Şehircilik Bakanlığı, Çevre ve Şehircilik İl Müdürlükleri, </a:t>
            </a:r>
          </a:p>
          <a:p>
            <a:pPr lvl="0"/>
            <a:r>
              <a:rPr lang="tr-TR" dirty="0" smtClean="0"/>
              <a:t>Milli Eğitim Bakanlığı, İl Milli Eğitim Müdürlükleri, Halk Eğitim Müdürlükleri,</a:t>
            </a:r>
          </a:p>
          <a:p>
            <a:pPr lvl="0"/>
            <a:r>
              <a:rPr lang="tr-TR" dirty="0" smtClean="0"/>
              <a:t>YÖK ve Üniversiteler,</a:t>
            </a:r>
          </a:p>
          <a:p>
            <a:pPr lvl="0"/>
            <a:r>
              <a:rPr lang="tr-TR" dirty="0" smtClean="0"/>
              <a:t>İçişleri Bakanlığı (Valilikler ve Belediyeler), </a:t>
            </a:r>
          </a:p>
          <a:p>
            <a:pPr lvl="0"/>
            <a:r>
              <a:rPr lang="tr-TR" dirty="0" smtClean="0"/>
              <a:t>Diyanet İşleri Başkanlığı, Müftülükler, </a:t>
            </a:r>
          </a:p>
          <a:p>
            <a:pPr lvl="0"/>
            <a:r>
              <a:rPr lang="tr-TR" dirty="0" smtClean="0"/>
              <a:t>Muhtarlıklar, </a:t>
            </a:r>
          </a:p>
          <a:p>
            <a:pPr lvl="0"/>
            <a:r>
              <a:rPr lang="tr-TR" dirty="0" smtClean="0"/>
              <a:t>Medya, </a:t>
            </a:r>
          </a:p>
          <a:p>
            <a:pPr lvl="0"/>
            <a:r>
              <a:rPr lang="tr-TR" dirty="0" smtClean="0"/>
              <a:t>Mühendis ve Mimar Odaları, </a:t>
            </a:r>
          </a:p>
          <a:p>
            <a:pPr lvl="0"/>
            <a:r>
              <a:rPr lang="tr-TR" dirty="0" smtClean="0"/>
              <a:t>Baca- Der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56931" y="4569481"/>
            <a:ext cx="7886700" cy="1325563"/>
          </a:xfrm>
        </p:spPr>
        <p:txBody>
          <a:bodyPr/>
          <a:lstStyle/>
          <a:p>
            <a:r>
              <a:rPr lang="tr-TR" dirty="0" smtClean="0">
                <a:solidFill>
                  <a:srgbClr val="FF0000"/>
                </a:solidFill>
              </a:rPr>
              <a:t>Stratejiler</a:t>
            </a:r>
            <a:endParaRPr lang="tr-TR"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Mevcut Durum Analizi</a:t>
            </a:r>
            <a:endParaRPr lang="tr-TR" dirty="0"/>
          </a:p>
        </p:txBody>
      </p:sp>
      <p:sp>
        <p:nvSpPr>
          <p:cNvPr id="3" name="2 İçerik Yer Tutucusu"/>
          <p:cNvSpPr>
            <a:spLocks noGrp="1"/>
          </p:cNvSpPr>
          <p:nvPr>
            <p:ph idx="1"/>
          </p:nvPr>
        </p:nvSpPr>
        <p:spPr/>
        <p:txBody>
          <a:bodyPr/>
          <a:lstStyle/>
          <a:p>
            <a:endParaRPr lang="tr-TR" dirty="0" smtClean="0"/>
          </a:p>
          <a:p>
            <a:r>
              <a:rPr lang="tr-TR" dirty="0" smtClean="0"/>
              <a:t>CO zehirlenmesi olgularının sayı ve dağılımları</a:t>
            </a:r>
          </a:p>
          <a:p>
            <a:pPr lvl="1"/>
            <a:r>
              <a:rPr lang="tr-TR" dirty="0" smtClean="0"/>
              <a:t>ICD kodlama, ihbar, kayıtlar</a:t>
            </a:r>
          </a:p>
          <a:p>
            <a:r>
              <a:rPr lang="tr-TR" dirty="0" smtClean="0"/>
              <a:t>Mevcut binalarda baca tesisatı durumları</a:t>
            </a:r>
          </a:p>
          <a:p>
            <a:r>
              <a:rPr lang="tr-TR" dirty="0" smtClean="0"/>
              <a:t>Toplumsal bilinç durumu</a:t>
            </a:r>
          </a:p>
          <a:p>
            <a:r>
              <a:rPr lang="tr-TR" dirty="0" smtClean="0"/>
              <a:t>Tanı ve Tedavi alt yapısı</a:t>
            </a:r>
          </a:p>
          <a:p>
            <a:r>
              <a:rPr lang="tr-TR" dirty="0" smtClean="0"/>
              <a:t>Rüzgar haritaları</a:t>
            </a:r>
          </a:p>
          <a:p>
            <a:r>
              <a:rPr lang="tr-TR" dirty="0" smtClean="0"/>
              <a:t>Risk haritaları</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Sağlık Kurumları ve Çalışanları</a:t>
            </a:r>
            <a:endParaRPr lang="tr-TR" dirty="0"/>
          </a:p>
        </p:txBody>
      </p:sp>
      <p:sp>
        <p:nvSpPr>
          <p:cNvPr id="3" name="2 İçerik Yer Tutucusu"/>
          <p:cNvSpPr>
            <a:spLocks noGrp="1"/>
          </p:cNvSpPr>
          <p:nvPr>
            <p:ph idx="1"/>
          </p:nvPr>
        </p:nvSpPr>
        <p:spPr/>
        <p:txBody>
          <a:bodyPr>
            <a:normAutofit/>
          </a:bodyPr>
          <a:lstStyle/>
          <a:p>
            <a:r>
              <a:rPr lang="tr-TR" dirty="0" smtClean="0"/>
              <a:t>Sağlık çalışanlarının Eğitimi</a:t>
            </a:r>
          </a:p>
          <a:p>
            <a:pPr lvl="1"/>
            <a:r>
              <a:rPr lang="tr-TR" dirty="0" smtClean="0"/>
              <a:t>112 Acil Sağlık Hizmetleri</a:t>
            </a:r>
          </a:p>
          <a:p>
            <a:pPr lvl="1"/>
            <a:r>
              <a:rPr lang="tr-TR" dirty="0" smtClean="0"/>
              <a:t>Acil servis çalışanları</a:t>
            </a:r>
          </a:p>
          <a:p>
            <a:pPr lvl="1"/>
            <a:r>
              <a:rPr lang="tr-TR" dirty="0" smtClean="0"/>
              <a:t>Aile hekimleri</a:t>
            </a:r>
          </a:p>
          <a:p>
            <a:pPr lvl="1"/>
            <a:r>
              <a:rPr lang="tr-TR" dirty="0" smtClean="0"/>
              <a:t>Tanı Tedavi Kılavuzu</a:t>
            </a:r>
          </a:p>
          <a:p>
            <a:r>
              <a:rPr lang="tr-TR" dirty="0" smtClean="0"/>
              <a:t>Sağlık Kurumlarının Desteklenmesi</a:t>
            </a:r>
          </a:p>
          <a:p>
            <a:pPr lvl="1"/>
            <a:r>
              <a:rPr lang="tr-TR" dirty="0" smtClean="0"/>
              <a:t>Acil servis ekipman ve donanımı</a:t>
            </a:r>
          </a:p>
          <a:p>
            <a:pPr lvl="1"/>
            <a:r>
              <a:rPr lang="tr-TR" dirty="0" err="1" smtClean="0"/>
              <a:t>Karboksihemoglobin</a:t>
            </a:r>
            <a:r>
              <a:rPr lang="tr-TR" dirty="0" smtClean="0"/>
              <a:t> düzeyine bakılması</a:t>
            </a:r>
          </a:p>
          <a:p>
            <a:pPr lvl="1"/>
            <a:r>
              <a:rPr lang="tr-TR" dirty="0" smtClean="0"/>
              <a:t>HBO üniteleri</a:t>
            </a:r>
          </a:p>
          <a:p>
            <a:pPr lvl="1"/>
            <a:r>
              <a:rPr lang="tr-TR" dirty="0" smtClean="0"/>
              <a:t>Diğer sorunların giderilmesi</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Taraflar</a:t>
            </a:r>
            <a:endParaRPr lang="tr-TR" dirty="0"/>
          </a:p>
        </p:txBody>
      </p:sp>
      <p:sp>
        <p:nvSpPr>
          <p:cNvPr id="3" name="2 İçerik Yer Tutucusu"/>
          <p:cNvSpPr>
            <a:spLocks noGrp="1"/>
          </p:cNvSpPr>
          <p:nvPr>
            <p:ph idx="1"/>
          </p:nvPr>
        </p:nvSpPr>
        <p:spPr/>
        <p:txBody>
          <a:bodyPr/>
          <a:lstStyle/>
          <a:p>
            <a:r>
              <a:rPr lang="tr-TR" dirty="0" smtClean="0"/>
              <a:t>İlgili tüm tarafların görev ve sorumluluklarının netleştirilmesi</a:t>
            </a:r>
          </a:p>
          <a:p>
            <a:pPr lvl="1"/>
            <a:r>
              <a:rPr lang="tr-TR" dirty="0" smtClean="0"/>
              <a:t>İmar birimleri uygulayıcı, denetçi, inşaat ve iskan ruhsatı verenler, yapı denetçileri, Türk Mühendis ve Mimar Odaları Birliği (TMMOB) ile itfaiye</a:t>
            </a:r>
          </a:p>
          <a:p>
            <a:pPr lvl="1"/>
            <a:r>
              <a:rPr lang="tr-TR" dirty="0" smtClean="0"/>
              <a:t>İnşaat, baca ve tesisat ustaları, mimar ve mühendisler, gaz dağıtım şirketleri, </a:t>
            </a:r>
          </a:p>
          <a:p>
            <a:endParaRPr lang="tr-TR" dirty="0" smtClean="0"/>
          </a:p>
          <a:p>
            <a:endParaRPr lang="tr-TR" dirty="0" smtClean="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Halka Dönük Bilgilendirme</a:t>
            </a:r>
            <a:endParaRPr lang="tr-TR" dirty="0"/>
          </a:p>
        </p:txBody>
      </p:sp>
      <p:sp>
        <p:nvSpPr>
          <p:cNvPr id="3" name="2 İçerik Yer Tutucusu"/>
          <p:cNvSpPr>
            <a:spLocks noGrp="1"/>
          </p:cNvSpPr>
          <p:nvPr>
            <p:ph idx="1"/>
          </p:nvPr>
        </p:nvSpPr>
        <p:spPr/>
        <p:txBody>
          <a:bodyPr>
            <a:normAutofit lnSpcReduction="10000"/>
          </a:bodyPr>
          <a:lstStyle/>
          <a:p>
            <a:pPr lvl="0"/>
            <a:r>
              <a:rPr lang="tr-TR" dirty="0" smtClean="0"/>
              <a:t>Komisyon oluşturulması, verilecek mesajların komisyonca belirlenmesi</a:t>
            </a:r>
          </a:p>
          <a:p>
            <a:pPr lvl="0"/>
            <a:r>
              <a:rPr lang="tr-TR" dirty="0" smtClean="0"/>
              <a:t>İnternet sitelerinin oluşturulması </a:t>
            </a:r>
          </a:p>
          <a:p>
            <a:pPr lvl="0"/>
            <a:r>
              <a:rPr lang="tr-TR" dirty="0" smtClean="0"/>
              <a:t>Kamu spotları hazırlanması</a:t>
            </a:r>
          </a:p>
          <a:p>
            <a:pPr lvl="0"/>
            <a:r>
              <a:rPr lang="tr-TR" dirty="0" smtClean="0"/>
              <a:t>Afiş, broşürlerin hazırlanması ve basılması, </a:t>
            </a:r>
            <a:r>
              <a:rPr lang="tr-TR" dirty="0" err="1" smtClean="0"/>
              <a:t>bilboardların</a:t>
            </a:r>
            <a:r>
              <a:rPr lang="tr-TR" dirty="0" smtClean="0"/>
              <a:t> kullanılması,   basın bildirilerinin hazırlanması</a:t>
            </a:r>
          </a:p>
          <a:p>
            <a:pPr lvl="0"/>
            <a:r>
              <a:rPr lang="tr-TR" dirty="0" smtClean="0"/>
              <a:t>Komisyonca hazırlanan hutbelerin Diyanet İşleri Başkanlığınca camilerde yayınlanması</a:t>
            </a:r>
          </a:p>
          <a:p>
            <a:pPr lvl="0"/>
            <a:r>
              <a:rPr lang="tr-TR" dirty="0" smtClean="0"/>
              <a:t>Özellikle riskli bölgeler için kısa mesajların gönderilmesi</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Erken Uyarı Sistemleri</a:t>
            </a:r>
            <a:endParaRPr lang="tr-TR" dirty="0"/>
          </a:p>
        </p:txBody>
      </p:sp>
      <p:sp>
        <p:nvSpPr>
          <p:cNvPr id="3" name="2 İçerik Yer Tutucusu"/>
          <p:cNvSpPr>
            <a:spLocks noGrp="1"/>
          </p:cNvSpPr>
          <p:nvPr>
            <p:ph idx="1"/>
          </p:nvPr>
        </p:nvSpPr>
        <p:spPr/>
        <p:txBody>
          <a:bodyPr>
            <a:normAutofit fontScale="77500" lnSpcReduction="20000"/>
          </a:bodyPr>
          <a:lstStyle/>
          <a:p>
            <a:pPr lvl="0"/>
            <a:r>
              <a:rPr lang="tr-TR" dirty="0" smtClean="0"/>
              <a:t>Meteorolojik uyarılar (</a:t>
            </a:r>
            <a:r>
              <a:rPr lang="tr-TR" dirty="0" err="1" smtClean="0"/>
              <a:t>inversiyon</a:t>
            </a:r>
            <a:r>
              <a:rPr lang="tr-TR" dirty="0" smtClean="0"/>
              <a:t> takibi)</a:t>
            </a:r>
          </a:p>
          <a:p>
            <a:pPr lvl="0"/>
            <a:r>
              <a:rPr lang="tr-TR" dirty="0" err="1" smtClean="0"/>
              <a:t>Karbonmonoksit</a:t>
            </a:r>
            <a:r>
              <a:rPr lang="tr-TR" dirty="0" smtClean="0"/>
              <a:t> </a:t>
            </a:r>
            <a:r>
              <a:rPr lang="tr-TR" dirty="0" err="1" smtClean="0"/>
              <a:t>dedektörlerinin</a:t>
            </a:r>
            <a:r>
              <a:rPr lang="tr-TR" dirty="0" smtClean="0"/>
              <a:t> kullanımının özendirilmesi</a:t>
            </a:r>
          </a:p>
          <a:p>
            <a:pPr lvl="0"/>
            <a:r>
              <a:rPr lang="tr-TR" dirty="0" smtClean="0"/>
              <a:t>Havalandırma menfezleri konusunda halkın bilinçlendirilmesi</a:t>
            </a:r>
          </a:p>
          <a:p>
            <a:pPr lvl="0"/>
            <a:r>
              <a:rPr lang="tr-TR" dirty="0" smtClean="0"/>
              <a:t>Sağlık Bakanlığı erken uyarı sitemine </a:t>
            </a:r>
            <a:r>
              <a:rPr lang="tr-TR" dirty="0" err="1" smtClean="0"/>
              <a:t>Karbonmonoksit</a:t>
            </a:r>
            <a:r>
              <a:rPr lang="tr-TR" dirty="0" smtClean="0"/>
              <a:t> zehirlenmelerinin dahil edilmesi</a:t>
            </a:r>
          </a:p>
          <a:p>
            <a:pPr lvl="0"/>
            <a:r>
              <a:rPr lang="tr-TR" dirty="0" err="1" smtClean="0"/>
              <a:t>Karbonmonoksit</a:t>
            </a:r>
            <a:r>
              <a:rPr lang="tr-TR" dirty="0" smtClean="0"/>
              <a:t> zehirlenmelerinin önlenmesi konusunun Milli Eğitim Bakanlığı müfredatına eklenmesi ve baca tesisatıyla ilgili mesleki eğitimlerin verilmesinin sağlanması</a:t>
            </a:r>
          </a:p>
          <a:p>
            <a:pPr lvl="0"/>
            <a:r>
              <a:rPr lang="tr-TR" dirty="0" smtClean="0"/>
              <a:t>Yeni yapılacak binalarda baca tesisatının mevzuatına uygun olarak projelendirilmesinin sağlanması</a:t>
            </a:r>
          </a:p>
          <a:p>
            <a:pPr lvl="0"/>
            <a:r>
              <a:rPr lang="tr-TR" dirty="0" smtClean="0"/>
              <a:t>Mevcut binaların baca ve tesisatlarının gözden geçirilerek periyodik bakımlarının yapılmasının sağlanması</a:t>
            </a:r>
          </a:p>
          <a:p>
            <a:pPr lvl="0"/>
            <a:r>
              <a:rPr lang="tr-TR" dirty="0" smtClean="0"/>
              <a:t>Yakma sistemlerinde kalitesiz yakıt kullanılmasının önlenmesi,</a:t>
            </a:r>
          </a:p>
          <a:p>
            <a:pPr lvl="0"/>
            <a:r>
              <a:rPr lang="tr-TR" dirty="0" smtClean="0"/>
              <a:t>Bölge şartlarına uygun baca dizaynı yapılması</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Mevzuat Çalışması</a:t>
            </a:r>
            <a:endParaRPr lang="tr-TR" dirty="0"/>
          </a:p>
        </p:txBody>
      </p:sp>
      <p:sp>
        <p:nvSpPr>
          <p:cNvPr id="3" name="2 İçerik Yer Tutucusu"/>
          <p:cNvSpPr>
            <a:spLocks noGrp="1"/>
          </p:cNvSpPr>
          <p:nvPr>
            <p:ph idx="1"/>
          </p:nvPr>
        </p:nvSpPr>
        <p:spPr/>
        <p:txBody>
          <a:bodyPr/>
          <a:lstStyle/>
          <a:p>
            <a:pPr lvl="0"/>
            <a:r>
              <a:rPr lang="tr-TR" dirty="0" smtClean="0"/>
              <a:t>İlgili mevzuatın gözden geçirilmesi</a:t>
            </a:r>
          </a:p>
          <a:p>
            <a:pPr lvl="0"/>
            <a:r>
              <a:rPr lang="tr-TR" dirty="0" smtClean="0"/>
              <a:t>Soba imalatına ilişkin teknik mevzuatın hazırlanması</a:t>
            </a:r>
          </a:p>
          <a:p>
            <a:pPr lvl="0"/>
            <a:r>
              <a:rPr lang="tr-TR" dirty="0" err="1" smtClean="0"/>
              <a:t>Karbonmonoksit</a:t>
            </a:r>
            <a:r>
              <a:rPr lang="tr-TR" dirty="0" smtClean="0"/>
              <a:t> zehirlenmelerinin önlemesine ilişkin yönetmelik hazırlanması, (soba, kombi ve şofben vb. bacalarına yönelik periyodik bakım mevzuatı)</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İzleme Değerlendirme</a:t>
            </a:r>
            <a:endParaRPr lang="tr-TR" dirty="0"/>
          </a:p>
        </p:txBody>
      </p:sp>
      <p:sp>
        <p:nvSpPr>
          <p:cNvPr id="3" name="2 İçerik Yer Tutucusu"/>
          <p:cNvSpPr>
            <a:spLocks noGrp="1"/>
          </p:cNvSpPr>
          <p:nvPr>
            <p:ph idx="1"/>
          </p:nvPr>
        </p:nvSpPr>
        <p:spPr/>
        <p:txBody>
          <a:bodyPr/>
          <a:lstStyle/>
          <a:p>
            <a:pPr lvl="0"/>
            <a:r>
              <a:rPr lang="tr-TR" dirty="0" err="1" smtClean="0"/>
              <a:t>Karbonmonoksit</a:t>
            </a:r>
            <a:r>
              <a:rPr lang="tr-TR" dirty="0" smtClean="0"/>
              <a:t> zehirlenmeleri ve ölüm vakaları ile ilgili ICD kodlarının netleştirilmesi, verilerin toplanması, raporlanması ve yayımlanması</a:t>
            </a:r>
          </a:p>
          <a:p>
            <a:endParaRPr lang="tr-TR" dirty="0" smtClean="0"/>
          </a:p>
          <a:p>
            <a:r>
              <a:rPr lang="tr-TR" dirty="0" err="1" smtClean="0"/>
              <a:t>Karbonmonoksit</a:t>
            </a:r>
            <a:r>
              <a:rPr lang="tr-TR" dirty="0" smtClean="0"/>
              <a:t> zehirlenmelerinin önlenmesi için yapılması gereken faaliyetlerin izleme ve değerlendirilmesi</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Sunum Planı</a:t>
            </a:r>
            <a:endParaRPr lang="tr-TR" dirty="0"/>
          </a:p>
        </p:txBody>
      </p:sp>
      <p:sp>
        <p:nvSpPr>
          <p:cNvPr id="5" name="4 İçerik Yer Tutucusu"/>
          <p:cNvSpPr>
            <a:spLocks noGrp="1"/>
          </p:cNvSpPr>
          <p:nvPr>
            <p:ph idx="1"/>
          </p:nvPr>
        </p:nvSpPr>
        <p:spPr/>
        <p:txBody>
          <a:bodyPr>
            <a:normAutofit/>
          </a:bodyPr>
          <a:lstStyle/>
          <a:p>
            <a:r>
              <a:rPr lang="tr-TR" dirty="0" smtClean="0"/>
              <a:t>Sessiz Katil: </a:t>
            </a:r>
            <a:r>
              <a:rPr lang="tr-TR" dirty="0" err="1" smtClean="0"/>
              <a:t>Karbonmonoksit</a:t>
            </a:r>
            <a:r>
              <a:rPr lang="tr-TR" dirty="0" smtClean="0"/>
              <a:t> (CO)</a:t>
            </a:r>
          </a:p>
          <a:p>
            <a:r>
              <a:rPr lang="tr-TR" dirty="0" smtClean="0"/>
              <a:t>CO Zehirlenmeleri </a:t>
            </a:r>
          </a:p>
          <a:p>
            <a:pPr lvl="1"/>
            <a:r>
              <a:rPr lang="tr-TR" dirty="0" smtClean="0"/>
              <a:t>Nedenleri</a:t>
            </a:r>
          </a:p>
          <a:p>
            <a:pPr lvl="1"/>
            <a:r>
              <a:rPr lang="tr-TR" dirty="0" smtClean="0"/>
              <a:t>Mekanizması</a:t>
            </a:r>
          </a:p>
          <a:p>
            <a:pPr lvl="1"/>
            <a:r>
              <a:rPr lang="tr-TR" dirty="0" smtClean="0"/>
              <a:t>Belirtileri</a:t>
            </a:r>
          </a:p>
          <a:p>
            <a:pPr lvl="1"/>
            <a:r>
              <a:rPr lang="tr-TR" dirty="0" smtClean="0"/>
              <a:t>Tanısı</a:t>
            </a:r>
          </a:p>
          <a:p>
            <a:pPr lvl="1"/>
            <a:r>
              <a:rPr lang="tr-TR" dirty="0" smtClean="0"/>
              <a:t>Tedavisi</a:t>
            </a:r>
          </a:p>
          <a:p>
            <a:pPr lvl="2"/>
            <a:r>
              <a:rPr lang="tr-TR" dirty="0" smtClean="0"/>
              <a:t>Olay Yerinde Müdahale, Acilde Müdahale</a:t>
            </a:r>
          </a:p>
          <a:p>
            <a:r>
              <a:rPr lang="tr-TR" dirty="0" smtClean="0"/>
              <a:t>Proje Takdimi</a:t>
            </a:r>
          </a:p>
          <a:p>
            <a:pPr lvl="1"/>
            <a:r>
              <a:rPr lang="tr-TR" dirty="0" smtClean="0"/>
              <a:t>Proje Süreci, Gerekçe, Amaç, Sorunlar, Çözümler, Hedefler, Paydaşlar, Zaman Yönetimi</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72090" y="4767443"/>
            <a:ext cx="7886700" cy="1325563"/>
          </a:xfrm>
        </p:spPr>
        <p:txBody>
          <a:bodyPr/>
          <a:lstStyle/>
          <a:p>
            <a:r>
              <a:rPr lang="tr-TR" dirty="0" smtClean="0">
                <a:solidFill>
                  <a:srgbClr val="FF0000"/>
                </a:solidFill>
              </a:rPr>
              <a:t>Teşekkürler…</a:t>
            </a:r>
            <a:endParaRPr lang="tr-TR"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Hedefler-1</a:t>
            </a:r>
            <a:endParaRPr lang="tr-TR" dirty="0"/>
          </a:p>
        </p:txBody>
      </p:sp>
      <p:sp>
        <p:nvSpPr>
          <p:cNvPr id="3" name="2 İçerik Yer Tutucusu"/>
          <p:cNvSpPr>
            <a:spLocks noGrp="1"/>
          </p:cNvSpPr>
          <p:nvPr>
            <p:ph idx="1"/>
          </p:nvPr>
        </p:nvSpPr>
        <p:spPr/>
        <p:txBody>
          <a:bodyPr>
            <a:normAutofit fontScale="70000" lnSpcReduction="20000"/>
          </a:bodyPr>
          <a:lstStyle/>
          <a:p>
            <a:pPr lvl="0"/>
            <a:r>
              <a:rPr lang="tr-TR" dirty="0" smtClean="0"/>
              <a:t>CO zehirlenmesi olgularının sıklığını; coğrafi, mevsimsel ve demografik dağılımını; nedenlerini; sonuçlarını, </a:t>
            </a:r>
            <a:r>
              <a:rPr lang="tr-TR" dirty="0" err="1" smtClean="0"/>
              <a:t>mortalite</a:t>
            </a:r>
            <a:r>
              <a:rPr lang="tr-TR" dirty="0" smtClean="0"/>
              <a:t> ve </a:t>
            </a:r>
            <a:r>
              <a:rPr lang="tr-TR" dirty="0" err="1" smtClean="0"/>
              <a:t>morbiditesini</a:t>
            </a:r>
            <a:r>
              <a:rPr lang="tr-TR" dirty="0" smtClean="0"/>
              <a:t>; olayla ilgili sosyal, kültürel, coğrafik, mimari, mühendislik ve diğer tüm değişkenleri tespit etmek, izlemek</a:t>
            </a:r>
          </a:p>
          <a:p>
            <a:pPr lvl="0"/>
            <a:r>
              <a:rPr lang="tr-TR" dirty="0" smtClean="0"/>
              <a:t>CO zehirlenmelerine ve buna bağlı ölümlere neden olan, kolaylaştıran, artıran faktörleri kontrol altına almak, düzeltmek </a:t>
            </a:r>
          </a:p>
          <a:p>
            <a:pPr lvl="0"/>
            <a:r>
              <a:rPr lang="tr-TR" dirty="0" smtClean="0"/>
              <a:t>CO zehirlenmelerine bağlı ölümleri önlemek</a:t>
            </a:r>
          </a:p>
          <a:p>
            <a:pPr lvl="0"/>
            <a:r>
              <a:rPr lang="tr-TR" dirty="0" smtClean="0"/>
              <a:t>Konuyla ilgili, yetkili, müdahil Kurumların (Valilikler, Belediyeler, Çevre ve Şehircilik İl Müdürlükleri, Mimar ve Mühendis Odaları, Birinci, İkinci ve Üçüncü Basamak Sağlık Kurumları, 112 İlk ve Acil Yardım Hizmetleri, vb...) bu konudaki görev ve sorumluluklarının netleştirilmesi, Kurumlar arasında yeterli iletişim ve koordinasyonun sağlanması</a:t>
            </a:r>
          </a:p>
          <a:p>
            <a:pPr lvl="0"/>
            <a:r>
              <a:rPr lang="tr-TR" dirty="0" smtClean="0"/>
              <a:t>Konuyla ilgili kişilerin (Belediye, Çevre ve Şehircilik İl Müdürlükleri, Mimar ve Mühendisler, Birinci, İkinci ve Üçüncü Basamak Sağlık Kurumları ile 112 İlk ve Acil Yardım Hizmetlerinde çalışan ilgili personel, Muhtarlar, Müftüler, İmam-Hatipler, Medya Mensupları vb...) konuyla ilgili olarak eğitilmesi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Hedefler-2</a:t>
            </a:r>
            <a:endParaRPr lang="tr-TR" dirty="0"/>
          </a:p>
        </p:txBody>
      </p:sp>
      <p:sp>
        <p:nvSpPr>
          <p:cNvPr id="3" name="2 İçerik Yer Tutucusu"/>
          <p:cNvSpPr>
            <a:spLocks noGrp="1"/>
          </p:cNvSpPr>
          <p:nvPr>
            <p:ph idx="1"/>
          </p:nvPr>
        </p:nvSpPr>
        <p:spPr/>
        <p:txBody>
          <a:bodyPr>
            <a:normAutofit fontScale="77500" lnSpcReduction="20000"/>
          </a:bodyPr>
          <a:lstStyle/>
          <a:p>
            <a:pPr lvl="0"/>
            <a:r>
              <a:rPr lang="tr-TR" dirty="0" smtClean="0"/>
              <a:t>Konuyla ilgili mevzuat düzenlemesi gerekip gerekmediğini tespit etmek ve gerekiyorsa uygun mevzuatı/değişiklikleri gerçekleştirmek</a:t>
            </a:r>
          </a:p>
          <a:p>
            <a:pPr lvl="0"/>
            <a:r>
              <a:rPr lang="tr-TR" dirty="0" smtClean="0"/>
              <a:t>CO zehirlenmesi tanısı alan hastaların ICD Kodlamalarının doğru olarak girilmesi ve ihbar edilmesi hususunda yaşanan sorunların tespit edilerek, çözümlenmesi</a:t>
            </a:r>
          </a:p>
          <a:p>
            <a:pPr lvl="0"/>
            <a:r>
              <a:rPr lang="tr-TR" dirty="0" smtClean="0"/>
              <a:t>Halkın/ kamuoyunun </a:t>
            </a:r>
            <a:r>
              <a:rPr lang="tr-TR" dirty="0" err="1" smtClean="0"/>
              <a:t>farkındalığının</a:t>
            </a:r>
            <a:r>
              <a:rPr lang="tr-TR" dirty="0" smtClean="0"/>
              <a:t> artırılması</a:t>
            </a:r>
          </a:p>
          <a:p>
            <a:pPr lvl="0"/>
            <a:r>
              <a:rPr lang="tr-TR" dirty="0" smtClean="0"/>
              <a:t>Halkın/ kamuoyunun CO zehirlenmesi, nedenleri ve önlenmesiyle ilgili olarak bilgilendirilmesi</a:t>
            </a:r>
          </a:p>
          <a:p>
            <a:pPr lvl="0"/>
            <a:r>
              <a:rPr lang="tr-TR" dirty="0" smtClean="0"/>
              <a:t>Diyanet İşleri Başkanlığı ve İl Müftülüklerinin konuyla ilgili halkı bilgilendirmelerinin sağlanması</a:t>
            </a:r>
          </a:p>
          <a:p>
            <a:pPr lvl="0"/>
            <a:r>
              <a:rPr lang="tr-TR" dirty="0" smtClean="0"/>
              <a:t>Baca standartları, bakım ve temizliğinin sağlanması, denetimi </a:t>
            </a:r>
          </a:p>
          <a:p>
            <a:pPr lvl="0"/>
            <a:r>
              <a:rPr lang="tr-TR" dirty="0" smtClean="0"/>
              <a:t>Yakıt kalitesinin denetimi</a:t>
            </a:r>
          </a:p>
          <a:p>
            <a:pPr lvl="0"/>
            <a:r>
              <a:rPr lang="tr-TR" dirty="0" smtClean="0"/>
              <a:t>Soba, doğalgaz, </a:t>
            </a:r>
            <a:r>
              <a:rPr lang="tr-TR" dirty="0" err="1" smtClean="0"/>
              <a:t>tüpgaz</a:t>
            </a:r>
            <a:r>
              <a:rPr lang="tr-TR" dirty="0" smtClean="0"/>
              <a:t> tesisat ve baca bağlantılarının standardizasyonu ve denetimlerin yapılması</a:t>
            </a:r>
          </a:p>
          <a:p>
            <a:endParaRPr lang="tr-TR" dirty="0" smtClean="0"/>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Hedefler-3</a:t>
            </a:r>
            <a:endParaRPr lang="tr-TR" dirty="0"/>
          </a:p>
        </p:txBody>
      </p:sp>
      <p:sp>
        <p:nvSpPr>
          <p:cNvPr id="3" name="2 İçerik Yer Tutucusu"/>
          <p:cNvSpPr>
            <a:spLocks noGrp="1"/>
          </p:cNvSpPr>
          <p:nvPr>
            <p:ph idx="1"/>
          </p:nvPr>
        </p:nvSpPr>
        <p:spPr/>
        <p:txBody>
          <a:bodyPr>
            <a:normAutofit fontScale="85000" lnSpcReduction="20000"/>
          </a:bodyPr>
          <a:lstStyle/>
          <a:p>
            <a:pPr lvl="0"/>
            <a:r>
              <a:rPr lang="tr-TR" dirty="0" smtClean="0"/>
              <a:t>Lodoslu havalarda gereken uyarıların Meteoroloji Müdürlülüklerince medya yoluyla yapılması</a:t>
            </a:r>
          </a:p>
          <a:p>
            <a:pPr lvl="0"/>
            <a:r>
              <a:rPr lang="tr-TR" dirty="0" smtClean="0"/>
              <a:t>Olaylara müdahale eden 112 acil ve ilk yardım ekiplerinin eğitimi</a:t>
            </a:r>
          </a:p>
          <a:p>
            <a:pPr lvl="0"/>
            <a:r>
              <a:rPr lang="tr-TR" dirty="0" smtClean="0"/>
              <a:t>Hastane Acil Servis personelinin eğitimi </a:t>
            </a:r>
          </a:p>
          <a:p>
            <a:pPr lvl="0"/>
            <a:r>
              <a:rPr lang="tr-TR" dirty="0" smtClean="0"/>
              <a:t>Muhtarların kampanyaya aktif katılım ve desteğinin alınması</a:t>
            </a:r>
          </a:p>
          <a:p>
            <a:pPr lvl="0"/>
            <a:r>
              <a:rPr lang="tr-TR" dirty="0" smtClean="0"/>
              <a:t>Ulusal ve yerel medyanın kampanyaya aktif katılım ve desteğinin alınması</a:t>
            </a:r>
          </a:p>
          <a:p>
            <a:pPr lvl="0"/>
            <a:r>
              <a:rPr lang="tr-TR" dirty="0" smtClean="0"/>
              <a:t>Konuyla ilgili kamuoyuna ve konunun taraflarına verilecek mesajların, sloganların ve eğitim içeriğinin belirlenmesi</a:t>
            </a:r>
          </a:p>
          <a:p>
            <a:pPr lvl="0"/>
            <a:r>
              <a:rPr lang="tr-TR" dirty="0" smtClean="0"/>
              <a:t>Konuyla ilgili internet sayfası, kamu spotları, el broşürleri ve afişlerin hazırlanması ve dağıtılması</a:t>
            </a:r>
          </a:p>
          <a:p>
            <a:pPr lvl="0"/>
            <a:r>
              <a:rPr lang="tr-TR" dirty="0" smtClean="0"/>
              <a:t>Yerel eğitim toplantılarını gerçekleştirecek eğiticilerin eğitimlerinin planlanıp, yürütülmesi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Sessiz Katil: Karbon Monoksit (CO)</a:t>
            </a:r>
            <a:endParaRPr lang="tr-TR" dirty="0"/>
          </a:p>
        </p:txBody>
      </p:sp>
      <p:sp>
        <p:nvSpPr>
          <p:cNvPr id="3" name="2 İçerik Yer Tutucusu"/>
          <p:cNvSpPr>
            <a:spLocks noGrp="1"/>
          </p:cNvSpPr>
          <p:nvPr>
            <p:ph idx="1"/>
          </p:nvPr>
        </p:nvSpPr>
        <p:spPr/>
        <p:txBody>
          <a:bodyPr>
            <a:normAutofit/>
          </a:bodyPr>
          <a:lstStyle/>
          <a:p>
            <a:endParaRPr lang="tr-TR" dirty="0" smtClean="0"/>
          </a:p>
          <a:p>
            <a:r>
              <a:rPr lang="tr-TR" dirty="0" smtClean="0"/>
              <a:t>Odun, kömür, tezek, doğal gaz, tüp gazı, benzin, gaz yağı gibi karbon içeren yakıtların yanması sırasında oluşur</a:t>
            </a:r>
          </a:p>
          <a:p>
            <a:r>
              <a:rPr lang="tr-TR" dirty="0" smtClean="0"/>
              <a:t>CO, asıl olarak yanma tam olmadığında oluşur</a:t>
            </a:r>
          </a:p>
          <a:p>
            <a:r>
              <a:rPr lang="tr-TR" dirty="0" smtClean="0"/>
              <a:t>Renksiz, kokusuz, </a:t>
            </a:r>
            <a:r>
              <a:rPr lang="tr-TR" dirty="0" err="1" smtClean="0"/>
              <a:t>non</a:t>
            </a:r>
            <a:r>
              <a:rPr lang="tr-TR" dirty="0" smtClean="0"/>
              <a:t>-</a:t>
            </a:r>
            <a:r>
              <a:rPr lang="tr-TR" dirty="0" err="1" smtClean="0"/>
              <a:t>irritan</a:t>
            </a:r>
            <a:r>
              <a:rPr lang="tr-TR" dirty="0" smtClean="0"/>
              <a:t> (gizli zehir), havadan hafif</a:t>
            </a:r>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 yanma için…</a:t>
            </a:r>
            <a:endParaRPr lang="tr-TR" dirty="0"/>
          </a:p>
        </p:txBody>
      </p:sp>
      <p:sp>
        <p:nvSpPr>
          <p:cNvPr id="3" name="2 İçerik Yer Tutucusu"/>
          <p:cNvSpPr>
            <a:spLocks noGrp="1"/>
          </p:cNvSpPr>
          <p:nvPr>
            <p:ph idx="1"/>
          </p:nvPr>
        </p:nvSpPr>
        <p:spPr/>
        <p:txBody>
          <a:bodyPr/>
          <a:lstStyle/>
          <a:p>
            <a:endParaRPr lang="tr-TR" dirty="0" smtClean="0"/>
          </a:p>
          <a:p>
            <a:r>
              <a:rPr lang="tr-TR" dirty="0" smtClean="0"/>
              <a:t>Ortamda yeterli ve sürekli oksijen bulunmalı</a:t>
            </a:r>
          </a:p>
          <a:p>
            <a:endParaRPr lang="tr-TR" dirty="0" smtClean="0"/>
          </a:p>
          <a:p>
            <a:r>
              <a:rPr lang="tr-TR" dirty="0" smtClean="0"/>
              <a:t>Atık gazlar yeterince güçlü bir akımla drene edilmeli (bacalar)</a:t>
            </a:r>
          </a:p>
          <a:p>
            <a:endParaRPr lang="tr-TR" dirty="0" smtClean="0"/>
          </a:p>
          <a:p>
            <a:r>
              <a:rPr lang="tr-TR" dirty="0" smtClean="0"/>
              <a:t>Havadan hafif odada tavanda birikir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CO Kaynakları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Isınma, ısıtma araçları (soba, mangal, LPG tüplü ısıtıcılar, gazlı Japon sobaları, </a:t>
            </a:r>
            <a:r>
              <a:rPr lang="tr-TR" dirty="0" err="1" smtClean="0"/>
              <a:t>propanlı</a:t>
            </a:r>
            <a:r>
              <a:rPr lang="tr-TR" dirty="0" smtClean="0"/>
              <a:t> kamp ısıtıcıları, şofben, kombiler, kalorifer kazanları)</a:t>
            </a:r>
          </a:p>
          <a:p>
            <a:r>
              <a:rPr lang="tr-TR" dirty="0" smtClean="0"/>
              <a:t>Pişirme araçları (ocak, tandır)</a:t>
            </a:r>
          </a:p>
          <a:p>
            <a:r>
              <a:rPr lang="tr-TR" dirty="0" smtClean="0"/>
              <a:t>Trafik araçları (egzoz dumanı)</a:t>
            </a:r>
          </a:p>
          <a:p>
            <a:r>
              <a:rPr lang="tr-TR" dirty="0" smtClean="0"/>
              <a:t>Yangınlar </a:t>
            </a:r>
          </a:p>
          <a:p>
            <a:r>
              <a:rPr lang="tr-TR" dirty="0" smtClean="0"/>
              <a:t>Jeneratörler</a:t>
            </a:r>
          </a:p>
          <a:p>
            <a:r>
              <a:rPr lang="tr-TR" dirty="0" smtClean="0"/>
              <a:t>Sigara</a:t>
            </a:r>
          </a:p>
          <a:p>
            <a:r>
              <a:rPr lang="tr-TR" dirty="0" smtClean="0"/>
              <a:t>Fabrikalar (formaldehit, metilen klorür, dökümhaneler, demir çelik)</a:t>
            </a:r>
          </a:p>
          <a:p>
            <a:r>
              <a:rPr lang="tr-TR" dirty="0" smtClean="0"/>
              <a:t>Maden ocakları</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Soba Zehirlenmeleri</a:t>
            </a:r>
            <a:endParaRPr lang="tr-TR" dirty="0"/>
          </a:p>
        </p:txBody>
      </p:sp>
      <p:sp>
        <p:nvSpPr>
          <p:cNvPr id="3" name="2 İçerik Yer Tutucusu"/>
          <p:cNvSpPr>
            <a:spLocks noGrp="1"/>
          </p:cNvSpPr>
          <p:nvPr>
            <p:ph idx="1"/>
          </p:nvPr>
        </p:nvSpPr>
        <p:spPr/>
        <p:txBody>
          <a:bodyPr>
            <a:noAutofit/>
          </a:bodyPr>
          <a:lstStyle/>
          <a:p>
            <a:r>
              <a:rPr lang="tr-TR" sz="3600" dirty="0" smtClean="0"/>
              <a:t>Bacalar usulüne uygun değil</a:t>
            </a:r>
            <a:endParaRPr lang="tr-TR" sz="3200" dirty="0" smtClean="0"/>
          </a:p>
          <a:p>
            <a:r>
              <a:rPr lang="tr-TR" sz="3600" dirty="0" smtClean="0"/>
              <a:t>Hava menfezleri kapatılmış</a:t>
            </a:r>
          </a:p>
          <a:p>
            <a:r>
              <a:rPr lang="tr-TR" sz="3600" dirty="0" smtClean="0"/>
              <a:t>Kalitesiz yakıt kullanımı</a:t>
            </a:r>
          </a:p>
          <a:p>
            <a:r>
              <a:rPr lang="tr-TR" sz="3600" dirty="0" smtClean="0"/>
              <a:t>Yatarken sobaya kömür ilave edilmesi</a:t>
            </a:r>
          </a:p>
          <a:p>
            <a:r>
              <a:rPr lang="tr-TR" sz="3600" dirty="0" smtClean="0"/>
              <a:t>Soba hava giriş çıkışlarının kapatılması</a:t>
            </a:r>
          </a:p>
          <a:p>
            <a:r>
              <a:rPr lang="tr-TR" sz="3600" dirty="0" smtClean="0"/>
              <a:t>Lodos, ters rüzgar</a:t>
            </a:r>
          </a:p>
          <a:p>
            <a:pPr algn="ctr">
              <a:buNone/>
            </a:pPr>
            <a:r>
              <a:rPr lang="tr-TR" sz="3600" dirty="0" smtClean="0">
                <a:solidFill>
                  <a:srgbClr val="0000FF"/>
                </a:solidFill>
              </a:rPr>
              <a:t>Sobalı bir odada uyuyorsanız </a:t>
            </a:r>
          </a:p>
          <a:p>
            <a:pPr algn="ctr">
              <a:buNone/>
            </a:pPr>
            <a:r>
              <a:rPr lang="tr-TR" sz="3600" dirty="0" smtClean="0">
                <a:solidFill>
                  <a:srgbClr val="0000FF"/>
                </a:solidFill>
              </a:rPr>
              <a:t>asla güvende değilsiniz</a:t>
            </a:r>
          </a:p>
          <a:p>
            <a:endParaRPr lang="tr-TR" sz="3600" dirty="0" smtClean="0"/>
          </a:p>
          <a:p>
            <a:endParaRPr lang="tr-TR" sz="3600" dirty="0" smtClean="0"/>
          </a:p>
          <a:p>
            <a:endParaRPr lang="tr-TR" sz="3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388</TotalTime>
  <Words>2268</Words>
  <Application>Microsoft Office PowerPoint</Application>
  <PresentationFormat>Ekran Gösterisi (4:3)</PresentationFormat>
  <Paragraphs>316</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asyod</vt:lpstr>
      <vt:lpstr>Sobalar Yansın,  ama Ocaklar Sönmesin</vt:lpstr>
      <vt:lpstr>PowerPoint Sunusu</vt:lpstr>
      <vt:lpstr>Hepsi ayrı bir dram…</vt:lpstr>
      <vt:lpstr>Sobalar, şofbenler yansın,           ocaklar sönmesin</vt:lpstr>
      <vt:lpstr>Sunum Planı</vt:lpstr>
      <vt:lpstr>Sessiz Katil: Karbon Monoksit (CO)</vt:lpstr>
      <vt:lpstr>Tam yanma için…</vt:lpstr>
      <vt:lpstr>CO Kaynakları</vt:lpstr>
      <vt:lpstr>Soba Zehirlenmeleri</vt:lpstr>
      <vt:lpstr>Nasıl zarar veriyor?</vt:lpstr>
      <vt:lpstr>Zehirlenmede Etkili Faktörler</vt:lpstr>
      <vt:lpstr>Hipoksi hücre ölümüne yol açar…</vt:lpstr>
      <vt:lpstr>Belirtiler</vt:lpstr>
      <vt:lpstr>Komplikasyonlar</vt:lpstr>
      <vt:lpstr>Komplikasyonlar</vt:lpstr>
      <vt:lpstr>Kronik CO Zehirlenmesi</vt:lpstr>
      <vt:lpstr>Kronik Zehirlenme</vt:lpstr>
      <vt:lpstr>Tetkikler</vt:lpstr>
      <vt:lpstr>CO-Hb Düzeyleri</vt:lpstr>
      <vt:lpstr>Temizlenme yavaş…</vt:lpstr>
      <vt:lpstr>Olay yerinde müdahale</vt:lpstr>
      <vt:lpstr>Hafif Olgu</vt:lpstr>
      <vt:lpstr>Ağır Olgu</vt:lpstr>
      <vt:lpstr>Ağır Olgu - 2</vt:lpstr>
      <vt:lpstr>Ağır Olgu - 3</vt:lpstr>
      <vt:lpstr>Hiperbarik Oksijen</vt:lpstr>
      <vt:lpstr>PowerPoint Sunusu</vt:lpstr>
      <vt:lpstr>Rebaund Etki</vt:lpstr>
      <vt:lpstr>Böyle Başladık…</vt:lpstr>
      <vt:lpstr>İlk Toplantı 6 Ocak 2014, THSK, Ankara.</vt:lpstr>
      <vt:lpstr>Gerekçe</vt:lpstr>
      <vt:lpstr>PowerPoint Sunusu</vt:lpstr>
      <vt:lpstr>PowerPoint Sunusu</vt:lpstr>
      <vt:lpstr>PowerPoint Sunusu</vt:lpstr>
      <vt:lpstr>Amaç</vt:lpstr>
      <vt:lpstr>CO Zehirlenmeleriyle İlişkili Faktörler</vt:lpstr>
      <vt:lpstr>Sorunlar</vt:lpstr>
      <vt:lpstr>Sorunlar</vt:lpstr>
      <vt:lpstr>Sorunlar</vt:lpstr>
      <vt:lpstr>Önlemler</vt:lpstr>
      <vt:lpstr>Paydaşlar</vt:lpstr>
      <vt:lpstr>Stratejiler</vt:lpstr>
      <vt:lpstr>Mevcut Durum Analizi</vt:lpstr>
      <vt:lpstr>Sağlık Kurumları ve Çalışanları</vt:lpstr>
      <vt:lpstr>Diğer Taraflar</vt:lpstr>
      <vt:lpstr>Halka Dönük Bilgilendirme</vt:lpstr>
      <vt:lpstr>Erken Uyarı Sistemleri</vt:lpstr>
      <vt:lpstr>Mevzuat Çalışması</vt:lpstr>
      <vt:lpstr>İzleme Değerlendirme</vt:lpstr>
      <vt:lpstr>Teşekkürler…</vt:lpstr>
      <vt:lpstr>Hedefler-1</vt:lpstr>
      <vt:lpstr>Hedefler-2</vt:lpstr>
      <vt:lpstr>Hedefler-3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Mehmet Bingol</cp:lastModifiedBy>
  <cp:revision>57</cp:revision>
  <dcterms:created xsi:type="dcterms:W3CDTF">2013-09-16T13:15:29Z</dcterms:created>
  <dcterms:modified xsi:type="dcterms:W3CDTF">2019-10-16T06:33:50Z</dcterms:modified>
</cp:coreProperties>
</file>