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64" r:id="rId32"/>
    <p:sldId id="259" r:id="rId3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CAC8"/>
    <a:srgbClr val="85D8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7" autoAdjust="0"/>
  </p:normalViewPr>
  <p:slideViewPr>
    <p:cSldViewPr snapToObjects="1">
      <p:cViewPr varScale="1">
        <p:scale>
          <a:sx n="70" d="100"/>
          <a:sy n="70" d="100"/>
        </p:scale>
        <p:origin x="-1206" y="-9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57A460-87B8-4841-96A2-CD12A733F31B}" type="datetimeFigureOut">
              <a:rPr lang="en-US" smtClean="0"/>
              <a:pPr/>
              <a:t>11/28/2018</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6BB505-88B5-BF48-BBEA-E429F4F283DF}" type="slidenum">
              <a:rPr lang="en-US" smtClean="0"/>
              <a:pPr/>
              <a:t>‹#›</a:t>
            </a:fld>
            <a:endParaRPr lang="en-US"/>
          </a:p>
        </p:txBody>
      </p:sp>
    </p:spTree>
    <p:extLst>
      <p:ext uri="{BB962C8B-B14F-4D97-AF65-F5344CB8AC3E}">
        <p14:creationId xmlns:p14="http://schemas.microsoft.com/office/powerpoint/2010/main" val="11897614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200150" y="1143000"/>
            <a:ext cx="4457700" cy="30861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129529B-0EDC-43ED-8400-AB747FB4E874}" type="slidenum">
              <a:rPr lang="tr-TR"/>
              <a:pPr/>
              <a:t>1</a:t>
            </a:fld>
            <a:endParaRPr lang="tr-TR"/>
          </a:p>
        </p:txBody>
      </p:sp>
    </p:spTree>
    <p:extLst>
      <p:ext uri="{BB962C8B-B14F-4D97-AF65-F5344CB8AC3E}">
        <p14:creationId xmlns:p14="http://schemas.microsoft.com/office/powerpoint/2010/main" val="3768109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66BB505-88B5-BF48-BBEA-E429F4F283DF}"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129529B-0EDC-43ED-8400-AB747FB4E874}" type="slidenum">
              <a:rPr lang="tr-TR" smtClean="0"/>
              <a:pPr/>
              <a:t>20</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1200150" y="1143000"/>
            <a:ext cx="4457700" cy="30861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C129529B-0EDC-43ED-8400-AB747FB4E874}" type="slidenum">
              <a:rPr lang="tr-TR" smtClean="0"/>
              <a:pPr/>
              <a:t>29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1" descr="sb sunum-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39" y="142852"/>
            <a:ext cx="9684000" cy="764682"/>
          </a:xfrm>
          <a:prstGeom prst="rect">
            <a:avLst/>
          </a:prstGeom>
        </p:spPr>
      </p:pic>
      <p:sp>
        <p:nvSpPr>
          <p:cNvPr id="4" name="Metin kutusu 5"/>
          <p:cNvSpPr txBox="1"/>
          <p:nvPr userDrawn="1"/>
        </p:nvSpPr>
        <p:spPr>
          <a:xfrm>
            <a:off x="8812364" y="906645"/>
            <a:ext cx="1031814" cy="215444"/>
          </a:xfrm>
          <a:prstGeom prst="rect">
            <a:avLst/>
          </a:prstGeom>
          <a:solidFill>
            <a:schemeClr val="bg1"/>
          </a:solidFill>
        </p:spPr>
        <p:txBody>
          <a:bodyPr wrap="square" lIns="0" tIns="0" rIns="0" bIns="0" rtlCol="0">
            <a:spAutoFit/>
          </a:bodyPr>
          <a:lstStyle/>
          <a:p>
            <a:pPr algn="ctr"/>
            <a:r>
              <a:rPr lang="tr-TR" sz="700" b="1" dirty="0" smtClean="0">
                <a:solidFill>
                  <a:srgbClr val="FF0000"/>
                </a:solidFill>
                <a:latin typeface="Segoe UI Semibold" pitchFamily="34" charset="0"/>
                <a:cs typeface="Calibri" pitchFamily="34" charset="0"/>
              </a:rPr>
              <a:t>Halk Sağlığı</a:t>
            </a:r>
          </a:p>
          <a:p>
            <a:pPr algn="ctr"/>
            <a:r>
              <a:rPr lang="tr-TR" sz="700" b="1" dirty="0" smtClean="0">
                <a:solidFill>
                  <a:srgbClr val="FF0000"/>
                </a:solidFill>
                <a:latin typeface="Segoe UI Semibold" pitchFamily="34" charset="0"/>
                <a:cs typeface="Calibri" pitchFamily="34" charset="0"/>
              </a:rPr>
              <a:t>Genel Müdürlüğü</a:t>
            </a:r>
            <a:endParaRPr lang="tr-TR" sz="700" b="1" dirty="0">
              <a:solidFill>
                <a:srgbClr val="FF0000"/>
              </a:solidFill>
              <a:latin typeface="Segoe UI Semibold"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sb sunum-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00"/>
            <a:ext cx="9906000" cy="7029400"/>
          </a:xfrm>
          <a:prstGeom prst="rect">
            <a:avLst/>
          </a:prstGeom>
        </p:spPr>
      </p:pic>
      <p:sp>
        <p:nvSpPr>
          <p:cNvPr id="3" name="Metin kutusu 3"/>
          <p:cNvSpPr txBox="1"/>
          <p:nvPr userDrawn="1"/>
        </p:nvSpPr>
        <p:spPr>
          <a:xfrm>
            <a:off x="1188150" y="3872512"/>
            <a:ext cx="1440160" cy="430887"/>
          </a:xfrm>
          <a:prstGeom prst="rect">
            <a:avLst/>
          </a:prstGeom>
          <a:noFill/>
        </p:spPr>
        <p:txBody>
          <a:bodyPr wrap="square" rtlCol="0">
            <a:spAutoFit/>
          </a:bodyPr>
          <a:lstStyle/>
          <a:p>
            <a:pPr algn="ctr"/>
            <a:r>
              <a:rPr lang="tr-TR" sz="1050" b="1" dirty="0" smtClean="0">
                <a:solidFill>
                  <a:schemeClr val="bg1"/>
                </a:solidFill>
                <a:latin typeface="Segoe UI Semibold" panose="020B0702040204020203" pitchFamily="34" charset="0"/>
                <a:cs typeface="Segoe UI Semibold" panose="020B0702040204020203" pitchFamily="34" charset="0"/>
              </a:rPr>
              <a:t>Halk Sağlığı </a:t>
            </a:r>
          </a:p>
          <a:p>
            <a:pPr algn="ctr"/>
            <a:r>
              <a:rPr lang="tr-TR" sz="1050" b="1" dirty="0" smtClean="0">
                <a:solidFill>
                  <a:schemeClr val="bg1"/>
                </a:solidFill>
                <a:latin typeface="Segoe UI Semibold" panose="020B0702040204020203" pitchFamily="34" charset="0"/>
                <a:cs typeface="Segoe UI Semibold" panose="020B0702040204020203" pitchFamily="34" charset="0"/>
              </a:rPr>
              <a:t>Genel Müdürlüğü</a:t>
            </a:r>
            <a:endParaRPr lang="tr-TR" sz="1050" b="1" dirty="0">
              <a:solidFill>
                <a:schemeClr val="bg1"/>
              </a:solidFill>
              <a:latin typeface="Segoe UI Semibold" panose="020B0702040204020203" pitchFamily="34" charset="0"/>
              <a:cs typeface="Segoe UI Semibold" panose="020B0702040204020203"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551940" y="359898"/>
            <a:ext cx="8023860" cy="1472184"/>
          </a:xfrm>
          <a:prstGeom prst="rect">
            <a:avLst/>
          </a:prstGeo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551940" y="1850064"/>
            <a:ext cx="8023860" cy="1752600"/>
          </a:xfrm>
          <a:prstGeom prst="rect">
            <a:avLst/>
          </a:prstGeo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a:xfrm>
            <a:off x="3879851" y="6305550"/>
            <a:ext cx="2311400" cy="476250"/>
          </a:xfrm>
          <a:prstGeom prst="rect">
            <a:avLst/>
          </a:prstGeom>
        </p:spPr>
        <p:txBody>
          <a:bodyPr/>
          <a:lstStyle>
            <a:extLst/>
          </a:lstStyle>
          <a:p>
            <a:fld id="{6972E8B9-7A09-4B51-884E-6CFD9F480F8E}" type="datetime1">
              <a:rPr lang="en-US" smtClean="0"/>
              <a:pPr/>
              <a:t>11/28/2018</a:t>
            </a:fld>
            <a:endParaRPr lang="en-US" dirty="0"/>
          </a:p>
        </p:txBody>
      </p:sp>
      <p:sp>
        <p:nvSpPr>
          <p:cNvPr id="20" name="19 Altbilgi Yer Tutucusu"/>
          <p:cNvSpPr>
            <a:spLocks noGrp="1"/>
          </p:cNvSpPr>
          <p:nvPr>
            <p:ph type="ftr" sz="quarter" idx="11"/>
          </p:nvPr>
        </p:nvSpPr>
        <p:spPr>
          <a:xfrm>
            <a:off x="6191250" y="6305550"/>
            <a:ext cx="3136900" cy="476250"/>
          </a:xfrm>
          <a:prstGeom prst="rect">
            <a:avLst/>
          </a:prstGeom>
        </p:spPr>
        <p:txBody>
          <a:bodyPr/>
          <a:lstStyle>
            <a:extLst/>
          </a:lstStyle>
          <a:p>
            <a:r>
              <a:rPr lang="en-US" smtClean="0"/>
              <a:t>Piyasa Gözetimi ve Denetimi Temel Yaklaşım I 7-9 Nisan 2014 Atalya  Tıb. Tek. M.Devriş TAMKOÇ</a:t>
            </a:r>
            <a:endParaRPr lang="en-US" dirty="0"/>
          </a:p>
        </p:txBody>
      </p:sp>
      <p:sp>
        <p:nvSpPr>
          <p:cNvPr id="10" name="9 Slayt Numarası Yer Tutucusu"/>
          <p:cNvSpPr>
            <a:spLocks noGrp="1"/>
          </p:cNvSpPr>
          <p:nvPr>
            <p:ph type="sldNum" sz="quarter" idx="12"/>
          </p:nvPr>
        </p:nvSpPr>
        <p:spPr>
          <a:xfrm>
            <a:off x="9331452" y="6305550"/>
            <a:ext cx="495300" cy="476250"/>
          </a:xfrm>
          <a:prstGeom prst="rect">
            <a:avLst/>
          </a:prstGeom>
        </p:spPr>
        <p:txBody>
          <a:bodyPr/>
          <a:lstStyle>
            <a:extLst/>
          </a:lstStyle>
          <a:p>
            <a:fld id="{D57F1E4F-1CFF-5643-939E-217C01CDF565}" type="slidenum">
              <a:rPr lang="en-US" smtClean="0"/>
              <a:pPr/>
              <a:t>‹#›</a:t>
            </a:fld>
            <a:endParaRPr lang="en-US"/>
          </a:p>
        </p:txBody>
      </p:sp>
      <p:sp>
        <p:nvSpPr>
          <p:cNvPr id="8" name="7 Oval"/>
          <p:cNvSpPr/>
          <p:nvPr/>
        </p:nvSpPr>
        <p:spPr>
          <a:xfrm>
            <a:off x="998219" y="1413802"/>
            <a:ext cx="227838"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253607" y="1345016"/>
            <a:ext cx="6934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555242" y="274638"/>
            <a:ext cx="8122920" cy="1143000"/>
          </a:xfrm>
          <a:prstGeom prst="rect">
            <a:avLst/>
          </a:prstGeo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1555242" y="1447800"/>
            <a:ext cx="8122920" cy="4800600"/>
          </a:xfrm>
          <a:prstGeom prst="rect">
            <a:avLst/>
          </a:prstGeo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3879851" y="6305550"/>
            <a:ext cx="2311400" cy="476250"/>
          </a:xfrm>
          <a:prstGeom prst="rect">
            <a:avLst/>
          </a:prstGeom>
        </p:spPr>
        <p:txBody>
          <a:bodyPr/>
          <a:lstStyle>
            <a:extLst/>
          </a:lstStyle>
          <a:p>
            <a:fld id="{02227C54-0203-4B23-92C9-DED9D89E80FB}" type="datetime1">
              <a:rPr lang="en-US" smtClean="0"/>
              <a:pPr/>
              <a:t>11/28/2018</a:t>
            </a:fld>
            <a:endParaRPr lang="en-US" dirty="0"/>
          </a:p>
        </p:txBody>
      </p:sp>
      <p:sp>
        <p:nvSpPr>
          <p:cNvPr id="5" name="4 Altbilgi Yer Tutucusu"/>
          <p:cNvSpPr>
            <a:spLocks noGrp="1"/>
          </p:cNvSpPr>
          <p:nvPr>
            <p:ph type="ftr" sz="quarter" idx="11"/>
          </p:nvPr>
        </p:nvSpPr>
        <p:spPr>
          <a:xfrm>
            <a:off x="6191250" y="6305550"/>
            <a:ext cx="3136900" cy="476250"/>
          </a:xfrm>
          <a:prstGeom prst="rect">
            <a:avLst/>
          </a:prstGeom>
        </p:spPr>
        <p:txBody>
          <a:bodyPr/>
          <a:lstStyle>
            <a:extLst/>
          </a:lstStyle>
          <a:p>
            <a:r>
              <a:rPr lang="en-US" smtClean="0"/>
              <a:t>Piyasa Gözetimi ve Denetimi Temel Yaklaşım I 7-9 Nisan 2014 Atalya  Tıb. Tek. M.Devriş TAMKOÇ</a:t>
            </a:r>
            <a:endParaRPr lang="en-US" dirty="0"/>
          </a:p>
        </p:txBody>
      </p:sp>
      <p:sp>
        <p:nvSpPr>
          <p:cNvPr id="6" name="5 Slayt Numarası Yer Tutucusu"/>
          <p:cNvSpPr>
            <a:spLocks noGrp="1"/>
          </p:cNvSpPr>
          <p:nvPr>
            <p:ph type="sldNum" sz="quarter" idx="12"/>
          </p:nvPr>
        </p:nvSpPr>
        <p:spPr>
          <a:xfrm>
            <a:off x="9331452" y="6305550"/>
            <a:ext cx="495300" cy="476250"/>
          </a:xfrm>
          <a:prstGeom prst="rect">
            <a:avLst/>
          </a:prstGeom>
        </p:spPr>
        <p:txBody>
          <a:bodyPr/>
          <a:lstStyle>
            <a:extLst/>
          </a:lstStyle>
          <a:p>
            <a:fld id="{D57F1E4F-1CFF-5643-939E-217C01CDF5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 id="2147483657" r:id="rId5"/>
    <p:sldLayoutId id="2147483658"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09530" y="2500306"/>
            <a:ext cx="6143668" cy="1857388"/>
          </a:xfrm>
          <a:prstGeom prst="rect">
            <a:avLst/>
          </a:prstGeom>
        </p:spPr>
        <p:txBody>
          <a:bodyPr>
            <a:normAutofit fontScale="90000"/>
          </a:bodyPr>
          <a:lstStyle/>
          <a:p>
            <a:pPr algn="ctr"/>
            <a:r>
              <a:rPr lang="tr-TR" sz="4000" b="1" dirty="0" smtClean="0">
                <a:solidFill>
                  <a:schemeClr val="bg1"/>
                </a:solidFill>
              </a:rPr>
              <a:t>Biyosidal Ürünlerden Piyasa Gözetimi ve Denetimi Kapsamında Numune Alınması</a:t>
            </a:r>
            <a:br>
              <a:rPr lang="tr-TR" sz="4000" b="1" dirty="0" smtClean="0">
                <a:solidFill>
                  <a:schemeClr val="bg1"/>
                </a:solidFill>
              </a:rPr>
            </a:br>
            <a:endParaRPr lang="en-US" b="1" dirty="0">
              <a:solidFill>
                <a:schemeClr val="bg1"/>
              </a:solidFill>
            </a:endParaRPr>
          </a:p>
        </p:txBody>
      </p:sp>
      <p:sp>
        <p:nvSpPr>
          <p:cNvPr id="3" name="Subtitle 2"/>
          <p:cNvSpPr>
            <a:spLocks noGrp="1"/>
          </p:cNvSpPr>
          <p:nvPr>
            <p:ph type="subTitle" idx="4294967295"/>
          </p:nvPr>
        </p:nvSpPr>
        <p:spPr>
          <a:xfrm>
            <a:off x="1238224" y="4929198"/>
            <a:ext cx="8023225" cy="1466848"/>
          </a:xfrm>
          <a:prstGeom prst="rect">
            <a:avLst/>
          </a:prstGeom>
        </p:spPr>
        <p:txBody>
          <a:bodyPr>
            <a:normAutofit lnSpcReduction="10000"/>
          </a:bodyPr>
          <a:lstStyle/>
          <a:p>
            <a:pPr algn="ctr">
              <a:buNone/>
            </a:pPr>
            <a:r>
              <a:rPr lang="tr-TR" sz="2700" dirty="0" smtClean="0">
                <a:solidFill>
                  <a:schemeClr val="bg1"/>
                </a:solidFill>
              </a:rPr>
              <a:t>Münir Devriş TAMKOÇ </a:t>
            </a:r>
          </a:p>
          <a:p>
            <a:pPr algn="ctr">
              <a:buNone/>
            </a:pPr>
            <a:r>
              <a:rPr lang="tr-TR" sz="2700" dirty="0" smtClean="0">
                <a:solidFill>
                  <a:schemeClr val="bg1"/>
                </a:solidFill>
              </a:rPr>
              <a:t>Tıbbi Teknolog </a:t>
            </a:r>
          </a:p>
          <a:p>
            <a:pPr algn="ctr">
              <a:buNone/>
            </a:pPr>
            <a:r>
              <a:rPr lang="tr-TR" sz="2700" dirty="0" smtClean="0">
                <a:solidFill>
                  <a:schemeClr val="bg1"/>
                </a:solidFill>
              </a:rPr>
              <a:t>Çevre Sağlığı Daire Başkanlığı</a:t>
            </a:r>
          </a:p>
        </p:txBody>
      </p:sp>
    </p:spTree>
    <p:extLst>
      <p:ext uri="{BB962C8B-B14F-4D97-AF65-F5344CB8AC3E}">
        <p14:creationId xmlns:p14="http://schemas.microsoft.com/office/powerpoint/2010/main" val="3676687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309530" y="642918"/>
            <a:ext cx="8121650" cy="1143000"/>
          </a:xfrm>
          <a:prstGeom prst="rect">
            <a:avLst/>
          </a:prstGeom>
        </p:spPr>
        <p:txBody>
          <a:bodyPr/>
          <a:lstStyle/>
          <a:p>
            <a:r>
              <a:rPr lang="tr-TR" dirty="0" smtClean="0">
                <a:solidFill>
                  <a:srgbClr val="FF0000"/>
                </a:solidFill>
              </a:rPr>
              <a:t>Numunelerin Mühürlenmesi</a:t>
            </a:r>
            <a:endParaRPr lang="tr-TR" dirty="0">
              <a:solidFill>
                <a:srgbClr val="FF0000"/>
              </a:solidFill>
            </a:endParaRPr>
          </a:p>
        </p:txBody>
      </p:sp>
      <p:sp>
        <p:nvSpPr>
          <p:cNvPr id="3" name="İçerik Yer Tutucusu 2"/>
          <p:cNvSpPr>
            <a:spLocks noGrp="1"/>
          </p:cNvSpPr>
          <p:nvPr>
            <p:ph idx="4294967295"/>
          </p:nvPr>
        </p:nvSpPr>
        <p:spPr>
          <a:xfrm>
            <a:off x="523844" y="1447800"/>
            <a:ext cx="8643998" cy="4800600"/>
          </a:xfrm>
          <a:prstGeom prst="rect">
            <a:avLst/>
          </a:prstGeom>
        </p:spPr>
        <p:txBody>
          <a:bodyPr>
            <a:normAutofit lnSpcReduction="10000"/>
          </a:bodyPr>
          <a:lstStyle/>
          <a:p>
            <a:endParaRPr lang="tr-TR" sz="3600" dirty="0" smtClean="0"/>
          </a:p>
          <a:p>
            <a:r>
              <a:rPr lang="tr-TR" sz="3600" dirty="0" smtClean="0"/>
              <a:t>Numuneler, özelliklerine göre mühürleri bozulmayacak şekilde denetim görevlileri tarafından denetim altında bulunan işyerlerinin sahipleri ya da bu kişilerin adına çalışan temsilciler ile birlikte mühürlenir ve üzerlerine tutanakla bağlantılarını açık olarak gösteren ve tarafların isim, unvan ve imzalarını taşıyan etiketler konulur.</a:t>
            </a:r>
          </a:p>
          <a:p>
            <a:endParaRPr lang="tr-TR" sz="3600" dirty="0"/>
          </a:p>
        </p:txBody>
      </p:sp>
    </p:spTree>
    <p:extLst>
      <p:ext uri="{BB962C8B-B14F-4D97-AF65-F5344CB8AC3E}">
        <p14:creationId xmlns:p14="http://schemas.microsoft.com/office/powerpoint/2010/main" val="34805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452406" y="714356"/>
            <a:ext cx="8121650" cy="1143000"/>
          </a:xfrm>
          <a:prstGeom prst="rect">
            <a:avLst/>
          </a:prstGeom>
        </p:spPr>
        <p:txBody>
          <a:bodyPr/>
          <a:lstStyle/>
          <a:p>
            <a:r>
              <a:rPr lang="tr-TR" dirty="0" smtClean="0">
                <a:solidFill>
                  <a:srgbClr val="FF0000"/>
                </a:solidFill>
              </a:rPr>
              <a:t>Denetim Numune Ücretleri</a:t>
            </a:r>
            <a:endParaRPr lang="tr-TR" dirty="0">
              <a:solidFill>
                <a:srgbClr val="FF0000"/>
              </a:solidFill>
            </a:endParaRPr>
          </a:p>
        </p:txBody>
      </p:sp>
      <p:sp>
        <p:nvSpPr>
          <p:cNvPr id="3" name="İçerik Yer Tutucusu 2"/>
          <p:cNvSpPr>
            <a:spLocks noGrp="1"/>
          </p:cNvSpPr>
          <p:nvPr>
            <p:ph idx="4294967295"/>
          </p:nvPr>
        </p:nvSpPr>
        <p:spPr>
          <a:xfrm>
            <a:off x="452406" y="1857356"/>
            <a:ext cx="8858312" cy="4448194"/>
          </a:xfrm>
          <a:prstGeom prst="rect">
            <a:avLst/>
          </a:prstGeom>
        </p:spPr>
        <p:txBody>
          <a:bodyPr>
            <a:normAutofit fontScale="92500"/>
          </a:bodyPr>
          <a:lstStyle/>
          <a:p>
            <a:r>
              <a:rPr lang="tr-TR" sz="3600" dirty="0" smtClean="0"/>
              <a:t>Denetim amacıyla alınan numune ve şahit numune için ücret ödenmez.</a:t>
            </a:r>
          </a:p>
          <a:p>
            <a:r>
              <a:rPr lang="tr-TR" sz="3600" dirty="0" smtClean="0"/>
              <a:t>Denetim numunelerinin </a:t>
            </a:r>
            <a:r>
              <a:rPr lang="tr-TR" sz="3600" dirty="0"/>
              <a:t>test ve muayenelerinin masrafları </a:t>
            </a:r>
            <a:r>
              <a:rPr lang="tr-TR" sz="3600" dirty="0" smtClean="0"/>
              <a:t>Bakanlık </a:t>
            </a:r>
            <a:r>
              <a:rPr lang="tr-TR" sz="3600" dirty="0"/>
              <a:t>tarafından karşılanır. </a:t>
            </a:r>
            <a:endParaRPr lang="tr-TR" sz="3600" dirty="0" smtClean="0"/>
          </a:p>
          <a:p>
            <a:r>
              <a:rPr lang="tr-TR" sz="3600" dirty="0" smtClean="0"/>
              <a:t>Numunelerin analiz sonucunun güvensiz çıkması ve ürünün </a:t>
            </a:r>
            <a:r>
              <a:rPr lang="tr-TR" sz="3600" dirty="0"/>
              <a:t>b</a:t>
            </a:r>
            <a:r>
              <a:rPr lang="tr-TR" sz="3600" dirty="0" smtClean="0"/>
              <a:t>u Yönetmeliğin </a:t>
            </a:r>
            <a:r>
              <a:rPr lang="tr-TR" sz="3600" dirty="0"/>
              <a:t>ilgili ruhsat ve tescil hükümleri ile uygun olmaması durumunda masraflar üretici veya dağıtıcıya aittir.</a:t>
            </a:r>
          </a:p>
        </p:txBody>
      </p:sp>
    </p:spTree>
    <p:extLst>
      <p:ext uri="{BB962C8B-B14F-4D97-AF65-F5344CB8AC3E}">
        <p14:creationId xmlns:p14="http://schemas.microsoft.com/office/powerpoint/2010/main" val="1757903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595282" y="714356"/>
            <a:ext cx="8121650" cy="1143000"/>
          </a:xfrm>
          <a:prstGeom prst="rect">
            <a:avLst/>
          </a:prstGeom>
        </p:spPr>
        <p:txBody>
          <a:bodyPr/>
          <a:lstStyle/>
          <a:p>
            <a:r>
              <a:rPr lang="tr-TR" dirty="0" smtClean="0">
                <a:solidFill>
                  <a:srgbClr val="FF0000"/>
                </a:solidFill>
              </a:rPr>
              <a:t>Numune</a:t>
            </a:r>
            <a:endParaRPr lang="tr-TR" dirty="0">
              <a:solidFill>
                <a:srgbClr val="FF0000"/>
              </a:solidFill>
            </a:endParaRPr>
          </a:p>
        </p:txBody>
      </p:sp>
      <p:sp>
        <p:nvSpPr>
          <p:cNvPr id="3" name="İçerik Yer Tutucusu 2"/>
          <p:cNvSpPr>
            <a:spLocks noGrp="1"/>
          </p:cNvSpPr>
          <p:nvPr>
            <p:ph idx="4294967295"/>
          </p:nvPr>
        </p:nvSpPr>
        <p:spPr>
          <a:xfrm>
            <a:off x="595282" y="1643050"/>
            <a:ext cx="8732868" cy="4357718"/>
          </a:xfrm>
          <a:prstGeom prst="rect">
            <a:avLst/>
          </a:prstGeom>
        </p:spPr>
        <p:txBody>
          <a:bodyPr/>
          <a:lstStyle/>
          <a:p>
            <a:pPr>
              <a:buNone/>
            </a:pPr>
            <a:r>
              <a:rPr lang="tr-TR" sz="3600" dirty="0" smtClean="0"/>
              <a:t>	Alınan </a:t>
            </a:r>
            <a:r>
              <a:rPr lang="tr-TR" sz="3600" dirty="0"/>
              <a:t>numunelerin başka yere taşınması veya korunması güç ya da sakıncalı </a:t>
            </a:r>
            <a:r>
              <a:rPr lang="tr-TR" sz="3600" dirty="0" smtClean="0"/>
              <a:t>ise </a:t>
            </a:r>
            <a:r>
              <a:rPr lang="tr-TR" sz="3600" dirty="0"/>
              <a:t>numuneler, denetimi yapılan yerlerin sahiplerine veya bu kişilerin adına çalışan temsilcilere yediemin olarak </a:t>
            </a:r>
            <a:r>
              <a:rPr lang="tr-TR" sz="3600" dirty="0" smtClean="0"/>
              <a:t>ilgili laboratuvara ulaştırılmak üzere bırakılır </a:t>
            </a:r>
            <a:r>
              <a:rPr lang="tr-TR" sz="3600" dirty="0"/>
              <a:t>ve durum tutanağa yazılır.</a:t>
            </a:r>
          </a:p>
          <a:p>
            <a:endParaRPr lang="tr-TR" dirty="0"/>
          </a:p>
        </p:txBody>
      </p:sp>
    </p:spTree>
    <p:extLst>
      <p:ext uri="{BB962C8B-B14F-4D97-AF65-F5344CB8AC3E}">
        <p14:creationId xmlns:p14="http://schemas.microsoft.com/office/powerpoint/2010/main" val="2127430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452406" y="714356"/>
            <a:ext cx="8121650" cy="1143000"/>
          </a:xfrm>
          <a:prstGeom prst="rect">
            <a:avLst/>
          </a:prstGeom>
        </p:spPr>
        <p:txBody>
          <a:bodyPr/>
          <a:lstStyle/>
          <a:p>
            <a:r>
              <a:rPr lang="tr-TR" dirty="0" smtClean="0">
                <a:solidFill>
                  <a:srgbClr val="FF0000"/>
                </a:solidFill>
              </a:rPr>
              <a:t>Yetki Verilen </a:t>
            </a:r>
            <a:r>
              <a:rPr lang="tr-TR" dirty="0" err="1" smtClean="0">
                <a:solidFill>
                  <a:srgbClr val="FF0000"/>
                </a:solidFill>
              </a:rPr>
              <a:t>Laboratuvarlar</a:t>
            </a:r>
            <a:endParaRPr lang="tr-TR" dirty="0">
              <a:solidFill>
                <a:srgbClr val="FF0000"/>
              </a:solidFill>
            </a:endParaRPr>
          </a:p>
        </p:txBody>
      </p:sp>
      <p:sp>
        <p:nvSpPr>
          <p:cNvPr id="3" name="İçerik Yer Tutucusu 2"/>
          <p:cNvSpPr>
            <a:spLocks noGrp="1"/>
          </p:cNvSpPr>
          <p:nvPr>
            <p:ph idx="4294967295"/>
          </p:nvPr>
        </p:nvSpPr>
        <p:spPr>
          <a:xfrm>
            <a:off x="738158" y="1428736"/>
            <a:ext cx="8589992" cy="4394200"/>
          </a:xfrm>
          <a:prstGeom prst="rect">
            <a:avLst/>
          </a:prstGeom>
        </p:spPr>
        <p:txBody>
          <a:bodyPr>
            <a:normAutofit/>
          </a:bodyPr>
          <a:lstStyle/>
          <a:p>
            <a:pPr marL="0" indent="0">
              <a:buNone/>
            </a:pPr>
            <a:endParaRPr lang="tr-TR" sz="3600" dirty="0" smtClean="0"/>
          </a:p>
          <a:p>
            <a:pPr marL="0" indent="0" algn="just">
              <a:buNone/>
            </a:pPr>
            <a:r>
              <a:rPr lang="tr-TR" sz="3600" dirty="0" smtClean="0"/>
              <a:t>Başkanlığımızca, </a:t>
            </a:r>
            <a:r>
              <a:rPr lang="tr-TR" sz="3600" dirty="0" err="1" smtClean="0"/>
              <a:t>izinlendirilmek</a:t>
            </a:r>
            <a:r>
              <a:rPr lang="tr-TR" sz="3600" dirty="0" smtClean="0"/>
              <a:t> üzere müracaatı yapılan ürünlerin kimyasal analiz, biyolojik etkinlik testi ve stabilite testleri ile ürün tipi </a:t>
            </a:r>
            <a:r>
              <a:rPr lang="tr-TR" sz="3600" dirty="0" smtClean="0">
                <a:solidFill>
                  <a:srgbClr val="FF0000"/>
                </a:solidFill>
              </a:rPr>
              <a:t>1</a:t>
            </a:r>
            <a:r>
              <a:rPr lang="tr-TR" sz="3600" dirty="0" smtClean="0"/>
              <a:t> insan hijyeni </a:t>
            </a:r>
            <a:r>
              <a:rPr lang="tr-TR" sz="3600" dirty="0"/>
              <a:t>için kullanılan </a:t>
            </a:r>
            <a:r>
              <a:rPr lang="tr-TR" sz="3600" dirty="0" smtClean="0"/>
              <a:t>ürünlerde irritasyon testlerinin yapılması için;</a:t>
            </a:r>
          </a:p>
          <a:p>
            <a:pPr marL="0" indent="0" algn="just">
              <a:buNone/>
            </a:pPr>
            <a:r>
              <a:rPr lang="tr-TR" sz="3600" dirty="0" smtClean="0">
                <a:solidFill>
                  <a:srgbClr val="FF0000"/>
                </a:solidFill>
              </a:rPr>
              <a:t>19</a:t>
            </a:r>
            <a:r>
              <a:rPr lang="tr-TR" sz="3600" dirty="0" smtClean="0"/>
              <a:t> adet laboratuvara yetki verilmiştir.</a:t>
            </a:r>
          </a:p>
        </p:txBody>
      </p:sp>
    </p:spTree>
    <p:extLst>
      <p:ext uri="{BB962C8B-B14F-4D97-AF65-F5344CB8AC3E}">
        <p14:creationId xmlns:p14="http://schemas.microsoft.com/office/powerpoint/2010/main" val="1733566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81100" y="730251"/>
            <a:ext cx="5857916" cy="890587"/>
          </a:xfrm>
          <a:prstGeom prst="rect">
            <a:avLst/>
          </a:prstGeom>
        </p:spPr>
        <p:txBody>
          <a:bodyPr>
            <a:noAutofit/>
          </a:bodyPr>
          <a:lstStyle/>
          <a:p>
            <a:r>
              <a:rPr lang="tr-TR" dirty="0" smtClean="0">
                <a:solidFill>
                  <a:srgbClr val="FF0000"/>
                </a:solidFill>
              </a:rPr>
              <a:t>Numune Alımı</a:t>
            </a:r>
            <a:endParaRPr lang="tr-TR" dirty="0">
              <a:solidFill>
                <a:srgbClr val="FF0000"/>
              </a:solidFill>
            </a:endParaRPr>
          </a:p>
        </p:txBody>
      </p:sp>
      <p:sp>
        <p:nvSpPr>
          <p:cNvPr id="3" name="Content Placeholder 2"/>
          <p:cNvSpPr>
            <a:spLocks noGrp="1"/>
          </p:cNvSpPr>
          <p:nvPr>
            <p:ph idx="4294967295"/>
          </p:nvPr>
        </p:nvSpPr>
        <p:spPr>
          <a:xfrm>
            <a:off x="452406" y="1573213"/>
            <a:ext cx="9144064" cy="4732337"/>
          </a:xfrm>
          <a:prstGeom prst="rect">
            <a:avLst/>
          </a:prstGeom>
        </p:spPr>
        <p:txBody>
          <a:bodyPr>
            <a:noAutofit/>
          </a:bodyPr>
          <a:lstStyle/>
          <a:p>
            <a:r>
              <a:rPr lang="tr-TR" dirty="0" smtClean="0"/>
              <a:t> Numuneler, özelliklerine göre mühürleri bozulmayacak şekilde denetim görevlileri tarafından denetim altında bulunan işyerlerinin sahipleri ya da bu kişilerin adına çalışan temsilciler ile birlikte alınarak mühürlenir. </a:t>
            </a:r>
          </a:p>
          <a:p>
            <a:pPr>
              <a:buFont typeface="Arial" pitchFamily="34" charset="0"/>
              <a:buChar char="•"/>
            </a:pPr>
            <a:r>
              <a:rPr lang="tr-TR" dirty="0" smtClean="0"/>
              <a:t>Mühürlü </a:t>
            </a:r>
            <a:r>
              <a:rPr lang="tr-TR" dirty="0"/>
              <a:t>numuneler etiket örneği ve analiz sertifikası ile birlikte analizleri yapacak olan yetkili laboratuvara ulaştırılır</a:t>
            </a:r>
            <a:r>
              <a:rPr lang="tr-TR" dirty="0" smtClean="0"/>
              <a:t>.</a:t>
            </a:r>
            <a:endParaRPr lang="tr-TR" dirty="0"/>
          </a:p>
        </p:txBody>
      </p:sp>
    </p:spTree>
    <p:extLst>
      <p:ext uri="{BB962C8B-B14F-4D97-AF65-F5344CB8AC3E}">
        <p14:creationId xmlns:p14="http://schemas.microsoft.com/office/powerpoint/2010/main" val="558931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452406" y="857232"/>
            <a:ext cx="8121650" cy="1143000"/>
          </a:xfrm>
          <a:prstGeom prst="rect">
            <a:avLst/>
          </a:prstGeom>
        </p:spPr>
        <p:txBody>
          <a:bodyPr/>
          <a:lstStyle/>
          <a:p>
            <a:r>
              <a:rPr lang="tr-TR" dirty="0" smtClean="0">
                <a:solidFill>
                  <a:srgbClr val="FF0000"/>
                </a:solidFill>
              </a:rPr>
              <a:t>Analiz Raporu</a:t>
            </a:r>
            <a:endParaRPr lang="tr-TR" dirty="0">
              <a:solidFill>
                <a:srgbClr val="FF0000"/>
              </a:solidFill>
            </a:endParaRPr>
          </a:p>
        </p:txBody>
      </p:sp>
      <p:sp>
        <p:nvSpPr>
          <p:cNvPr id="3" name="2 İçerik Yer Tutucusu"/>
          <p:cNvSpPr>
            <a:spLocks noGrp="1"/>
          </p:cNvSpPr>
          <p:nvPr>
            <p:ph idx="4294967295"/>
          </p:nvPr>
        </p:nvSpPr>
        <p:spPr>
          <a:xfrm>
            <a:off x="452406" y="1785918"/>
            <a:ext cx="8875744" cy="4283075"/>
          </a:xfrm>
          <a:prstGeom prst="rect">
            <a:avLst/>
          </a:prstGeom>
        </p:spPr>
        <p:txBody>
          <a:bodyPr>
            <a:normAutofit fontScale="92500" lnSpcReduction="10000"/>
          </a:bodyPr>
          <a:lstStyle/>
          <a:p>
            <a:r>
              <a:rPr lang="tr-TR" dirty="0" smtClean="0"/>
              <a:t> Alınan numune, bu Yönetmeliğin ruhsat ve tescil hükümleri ile uygunluğunun kontrolü için analiz edilir. Bu aşamada daha ileri araştırmalar gerekiyor ise ilgili kuruluşlardan uzman talep edilir. </a:t>
            </a:r>
          </a:p>
          <a:p>
            <a:r>
              <a:rPr lang="tr-TR" dirty="0" smtClean="0"/>
              <a:t>Test veya muayeneyi yapan </a:t>
            </a:r>
            <a:r>
              <a:rPr lang="tr-TR" dirty="0" err="1" smtClean="0"/>
              <a:t>laboratuvar</a:t>
            </a:r>
            <a:r>
              <a:rPr lang="tr-TR" dirty="0" smtClean="0"/>
              <a:t> tarafından denetim ve şikâyet numunelerinin tesliminden itibaren numune kabul kriterlerini karşılaması durumunda en geç otuz iş günü içerisinde numune ile ilgili rapor düzenlenir ve gönderilir.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523844" y="857232"/>
            <a:ext cx="8121650" cy="1143000"/>
          </a:xfrm>
          <a:prstGeom prst="rect">
            <a:avLst/>
          </a:prstGeom>
        </p:spPr>
        <p:txBody>
          <a:bodyPr/>
          <a:lstStyle/>
          <a:p>
            <a:r>
              <a:rPr lang="tr-TR" dirty="0" smtClean="0">
                <a:solidFill>
                  <a:srgbClr val="FF0000"/>
                </a:solidFill>
              </a:rPr>
              <a:t>Numune Esasları</a:t>
            </a:r>
            <a:endParaRPr lang="tr-TR" dirty="0">
              <a:solidFill>
                <a:srgbClr val="FF0000"/>
              </a:solidFill>
            </a:endParaRPr>
          </a:p>
        </p:txBody>
      </p:sp>
      <p:sp>
        <p:nvSpPr>
          <p:cNvPr id="3" name="İçerik Yer Tutucusu 2"/>
          <p:cNvSpPr>
            <a:spLocks noGrp="1"/>
          </p:cNvSpPr>
          <p:nvPr>
            <p:ph idx="4294967295"/>
          </p:nvPr>
        </p:nvSpPr>
        <p:spPr>
          <a:xfrm>
            <a:off x="523844" y="1785918"/>
            <a:ext cx="8804306" cy="4519632"/>
          </a:xfrm>
          <a:prstGeom prst="rect">
            <a:avLst/>
          </a:prstGeom>
        </p:spPr>
        <p:txBody>
          <a:bodyPr>
            <a:normAutofit/>
          </a:bodyPr>
          <a:lstStyle/>
          <a:p>
            <a:r>
              <a:rPr lang="tr-TR" dirty="0" smtClean="0"/>
              <a:t>Bakanlık, denetim sırasında alınan numunelerin analizlerini yapacak </a:t>
            </a:r>
            <a:r>
              <a:rPr lang="tr-TR" dirty="0" err="1" smtClean="0"/>
              <a:t>laboratuvarları</a:t>
            </a:r>
            <a:r>
              <a:rPr lang="tr-TR" dirty="0" smtClean="0"/>
              <a:t> belirler. </a:t>
            </a:r>
          </a:p>
          <a:p>
            <a:r>
              <a:rPr lang="tr-TR" dirty="0" smtClean="0"/>
              <a:t>Denetim numunelerinin uygun koşullarda </a:t>
            </a:r>
            <a:r>
              <a:rPr lang="tr-TR" dirty="0" err="1" smtClean="0"/>
              <a:t>laboratuvarlara</a:t>
            </a:r>
            <a:r>
              <a:rPr lang="tr-TR" dirty="0" smtClean="0"/>
              <a:t> taşınmasını sağlamak Müdürlüklerce, </a:t>
            </a:r>
          </a:p>
          <a:p>
            <a:r>
              <a:rPr lang="tr-TR" dirty="0" smtClean="0"/>
              <a:t>Numunenin gereği gibi muhafaza edilmesini sağlamak için uygun koşullar </a:t>
            </a:r>
            <a:r>
              <a:rPr lang="tr-TR" dirty="0" err="1" smtClean="0"/>
              <a:t>laboratuvarlarca</a:t>
            </a:r>
            <a:r>
              <a:rPr lang="tr-TR" dirty="0" smtClean="0"/>
              <a:t> temin edilir. </a:t>
            </a:r>
          </a:p>
          <a:p>
            <a:pPr marL="0" indent="0">
              <a:buNone/>
            </a:pPr>
            <a:endParaRPr lang="tr-TR" dirty="0"/>
          </a:p>
        </p:txBody>
      </p:sp>
    </p:spTree>
    <p:extLst>
      <p:ext uri="{BB962C8B-B14F-4D97-AF65-F5344CB8AC3E}">
        <p14:creationId xmlns:p14="http://schemas.microsoft.com/office/powerpoint/2010/main" val="3916465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523844" y="836613"/>
            <a:ext cx="8121650" cy="1143000"/>
          </a:xfrm>
          <a:prstGeom prst="rect">
            <a:avLst/>
          </a:prstGeom>
        </p:spPr>
        <p:txBody>
          <a:bodyPr/>
          <a:lstStyle/>
          <a:p>
            <a:r>
              <a:rPr lang="tr-TR" dirty="0" smtClean="0">
                <a:solidFill>
                  <a:srgbClr val="FF0000"/>
                </a:solidFill>
              </a:rPr>
              <a:t>Numune Esasları</a:t>
            </a:r>
            <a:endParaRPr lang="tr-TR" dirty="0">
              <a:solidFill>
                <a:srgbClr val="FF0000"/>
              </a:solidFill>
            </a:endParaRPr>
          </a:p>
        </p:txBody>
      </p:sp>
      <p:sp>
        <p:nvSpPr>
          <p:cNvPr id="3" name="İçerik Yer Tutucusu 2"/>
          <p:cNvSpPr>
            <a:spLocks noGrp="1"/>
          </p:cNvSpPr>
          <p:nvPr>
            <p:ph idx="4294967295"/>
          </p:nvPr>
        </p:nvSpPr>
        <p:spPr>
          <a:xfrm>
            <a:off x="523844" y="2428867"/>
            <a:ext cx="8804306" cy="3778257"/>
          </a:xfrm>
          <a:prstGeom prst="rect">
            <a:avLst/>
          </a:prstGeom>
        </p:spPr>
        <p:txBody>
          <a:bodyPr>
            <a:normAutofit/>
          </a:bodyPr>
          <a:lstStyle/>
          <a:p>
            <a:r>
              <a:rPr lang="tr-TR" sz="3600" dirty="0" smtClean="0"/>
              <a:t>Şahit numunelerinin gereği gibi muhafaza edilmesini sağlamak için uygun koşullar numune alınan işyeri tarafından temin edilir. </a:t>
            </a:r>
          </a:p>
          <a:p>
            <a:pPr>
              <a:buNone/>
            </a:pPr>
            <a:endParaRPr lang="tr-TR" dirty="0"/>
          </a:p>
        </p:txBody>
      </p:sp>
    </p:spTree>
    <p:extLst>
      <p:ext uri="{BB962C8B-B14F-4D97-AF65-F5344CB8AC3E}">
        <p14:creationId xmlns:p14="http://schemas.microsoft.com/office/powerpoint/2010/main" val="1319696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380968" y="785794"/>
            <a:ext cx="8121650" cy="1143000"/>
          </a:xfrm>
          <a:prstGeom prst="rect">
            <a:avLst/>
          </a:prstGeom>
        </p:spPr>
        <p:txBody>
          <a:bodyPr/>
          <a:lstStyle/>
          <a:p>
            <a:r>
              <a:rPr lang="tr-TR" dirty="0" smtClean="0">
                <a:solidFill>
                  <a:srgbClr val="FF0000"/>
                </a:solidFill>
              </a:rPr>
              <a:t>Numune Esasları</a:t>
            </a:r>
            <a:endParaRPr lang="tr-TR" dirty="0">
              <a:solidFill>
                <a:srgbClr val="FF0000"/>
              </a:solidFill>
            </a:endParaRPr>
          </a:p>
        </p:txBody>
      </p:sp>
      <p:sp>
        <p:nvSpPr>
          <p:cNvPr id="3" name="2 İçerik Yer Tutucusu"/>
          <p:cNvSpPr>
            <a:spLocks noGrp="1"/>
          </p:cNvSpPr>
          <p:nvPr>
            <p:ph idx="4294967295"/>
          </p:nvPr>
        </p:nvSpPr>
        <p:spPr>
          <a:xfrm>
            <a:off x="523844" y="1785926"/>
            <a:ext cx="9001188" cy="4800600"/>
          </a:xfrm>
          <a:prstGeom prst="rect">
            <a:avLst/>
          </a:prstGeom>
        </p:spPr>
        <p:txBody>
          <a:bodyPr>
            <a:normAutofit fontScale="92500" lnSpcReduction="10000"/>
          </a:bodyPr>
          <a:lstStyle/>
          <a:p>
            <a:r>
              <a:rPr lang="tr-TR" dirty="0" smtClean="0"/>
              <a:t>İhtiyaç duyulması halinde numunenin güvenliğini arttırmak üzere, tek kullanımlık üzerinde güvenlik etiketi numarası bulunan kırmızı renkli güvenlik etiketleri kullanılabilir.  Bu durumda numuneler poşetlere konulmadan önce kırmızı renkli güvenlik etiketleri, analiz numunesi ve şahit numunenin açılması muhtemel yerine yapıştırılır. Bu etiketler tek kullanımlık olup açılması halinde iz bırakmaktadır.  </a:t>
            </a:r>
          </a:p>
          <a:p>
            <a:r>
              <a:rPr lang="tr-TR" dirty="0" smtClean="0"/>
              <a:t>Valiliğin üst yazısı veya tutanağı olmadan ve mühürsüz olarak gönderilen ve orijinal olmayan numuneler işleme konulmaz.</a:t>
            </a:r>
          </a:p>
          <a:p>
            <a:endParaRPr lang="tr-TR" dirty="0" smtClean="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0968" y="1447800"/>
            <a:ext cx="9215502" cy="4800600"/>
          </a:xfrm>
          <a:prstGeom prst="rect">
            <a:avLst/>
          </a:prstGeom>
        </p:spPr>
        <p:txBody>
          <a:bodyPr>
            <a:noAutofit/>
          </a:bodyPr>
          <a:lstStyle/>
          <a:p>
            <a:r>
              <a:rPr lang="tr-TR" dirty="0" smtClean="0"/>
              <a:t>Numunelerde uygunluğun değerlendirilmesi açısından gerekli görülen analizler istenir.  </a:t>
            </a:r>
            <a:r>
              <a:rPr lang="tr-TR" dirty="0" err="1" smtClean="0"/>
              <a:t>Laboratuvara</a:t>
            </a:r>
            <a:r>
              <a:rPr lang="tr-TR" dirty="0" smtClean="0"/>
              <a:t> gönderilen yazıda hangi analizlerin istendiği açıkça belirtilir.  Bu amaçla denetimle görevli personel denetim öncesinde gidilecek işletme ve ürünleri hakkında bilgi edinir. Numune alma ihtimaline karşın talep edilecek analizlerle ilgili mevzuat kapsamında ön çalışma yapılır.  Piyasa gözetimi ve denetimi için alınacak numunelerden </a:t>
            </a:r>
            <a:r>
              <a:rPr lang="tr-TR" b="1" dirty="0" smtClean="0"/>
              <a:t>kimyasal</a:t>
            </a:r>
            <a:r>
              <a:rPr lang="tr-TR" dirty="0" smtClean="0"/>
              <a:t> ve </a:t>
            </a:r>
            <a:r>
              <a:rPr lang="tr-TR" b="1" dirty="0" smtClean="0"/>
              <a:t>fiziksel</a:t>
            </a:r>
            <a:r>
              <a:rPr lang="tr-TR" dirty="0" smtClean="0"/>
              <a:t> analiz istenir.</a:t>
            </a:r>
            <a:endParaRPr lang="tr-TR" dirty="0" smtClean="0">
              <a:solidFill>
                <a:srgbClr val="FF0000"/>
              </a:solidFill>
            </a:endParaRPr>
          </a:p>
        </p:txBody>
      </p:sp>
      <p:sp>
        <p:nvSpPr>
          <p:cNvPr id="6" name="Unvan 1"/>
          <p:cNvSpPr>
            <a:spLocks noGrp="1"/>
          </p:cNvSpPr>
          <p:nvPr>
            <p:ph type="title" idx="4294967295"/>
          </p:nvPr>
        </p:nvSpPr>
        <p:spPr>
          <a:xfrm>
            <a:off x="380968" y="642918"/>
            <a:ext cx="8121650" cy="1143000"/>
          </a:xfrm>
          <a:prstGeom prst="rect">
            <a:avLst/>
          </a:prstGeom>
        </p:spPr>
        <p:txBody>
          <a:bodyPr/>
          <a:lstStyle/>
          <a:p>
            <a:r>
              <a:rPr lang="tr-TR" dirty="0" smtClean="0">
                <a:solidFill>
                  <a:srgbClr val="FF0000"/>
                </a:solidFill>
              </a:rPr>
              <a:t>Numune Esasları</a:t>
            </a:r>
            <a:endParaRPr lang="tr-TR" dirty="0">
              <a:solidFill>
                <a:srgbClr val="FF0000"/>
              </a:solidFill>
            </a:endParaRPr>
          </a:p>
        </p:txBody>
      </p:sp>
    </p:spTree>
    <p:extLst>
      <p:ext uri="{BB962C8B-B14F-4D97-AF65-F5344CB8AC3E}">
        <p14:creationId xmlns:p14="http://schemas.microsoft.com/office/powerpoint/2010/main" val="2342381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0" y="739751"/>
            <a:ext cx="9153525" cy="806466"/>
          </a:xfrm>
          <a:prstGeom prst="rect">
            <a:avLst/>
          </a:prstGeom>
        </p:spPr>
        <p:txBody>
          <a:bodyPr>
            <a:noAutofit/>
          </a:bodyPr>
          <a:lstStyle/>
          <a:p>
            <a:pPr algn="ctr"/>
            <a:r>
              <a:rPr lang="it-IT" sz="3600" dirty="0" smtClean="0">
                <a:solidFill>
                  <a:srgbClr val="FF0000"/>
                </a:solidFill>
              </a:rPr>
              <a:t> </a:t>
            </a:r>
            <a:r>
              <a:rPr lang="it-IT" sz="3600" b="1" dirty="0" smtClean="0">
                <a:solidFill>
                  <a:srgbClr val="FF0000"/>
                </a:solidFill>
              </a:rPr>
              <a:t>Biyosidal Ürünlerden Numune Alma Prosedürü </a:t>
            </a:r>
            <a:endParaRPr lang="tr-TR" sz="3600" dirty="0">
              <a:solidFill>
                <a:srgbClr val="FF0000"/>
              </a:solidFill>
            </a:endParaRPr>
          </a:p>
        </p:txBody>
      </p:sp>
      <p:sp>
        <p:nvSpPr>
          <p:cNvPr id="3" name="İçerik Yer Tutucusu 2"/>
          <p:cNvSpPr>
            <a:spLocks noGrp="1"/>
          </p:cNvSpPr>
          <p:nvPr>
            <p:ph idx="4294967295"/>
          </p:nvPr>
        </p:nvSpPr>
        <p:spPr>
          <a:xfrm>
            <a:off x="666720" y="2000240"/>
            <a:ext cx="8858312" cy="4248160"/>
          </a:xfrm>
          <a:prstGeom prst="rect">
            <a:avLst/>
          </a:prstGeom>
        </p:spPr>
        <p:txBody>
          <a:bodyPr>
            <a:normAutofit fontScale="92500" lnSpcReduction="10000"/>
          </a:bodyPr>
          <a:lstStyle/>
          <a:p>
            <a:r>
              <a:rPr lang="tr-TR" sz="3200" dirty="0" err="1" smtClean="0"/>
              <a:t>Biyosidal</a:t>
            </a:r>
            <a:r>
              <a:rPr lang="tr-TR" sz="3200" dirty="0" smtClean="0"/>
              <a:t> </a:t>
            </a:r>
            <a:r>
              <a:rPr lang="tr-TR" sz="3200" dirty="0"/>
              <a:t>Ürünler Yönetmeliği kapsamında alınması gereken numunelere ilişkin </a:t>
            </a:r>
            <a:r>
              <a:rPr lang="tr-TR" sz="3200" dirty="0" smtClean="0"/>
              <a:t>Bakanlığımızca </a:t>
            </a:r>
            <a:r>
              <a:rPr lang="tr-TR" sz="3200" dirty="0"/>
              <a:t>hazırlanan “Biyosidal Ürünlerden Numune Alma Prosedürü" </a:t>
            </a:r>
            <a:r>
              <a:rPr lang="tr-TR" sz="3200" dirty="0" smtClean="0"/>
              <a:t> 12.03.2014 tarihli ve 2014.5716.711 sayılı yazımızla 81 İl Valiliğine gönderilmiş, ayrıca web sayfamızda  </a:t>
            </a:r>
            <a:r>
              <a:rPr lang="tr-TR" dirty="0" smtClean="0">
                <a:solidFill>
                  <a:srgbClr val="FF0000"/>
                </a:solidFill>
              </a:rPr>
              <a:t>(https://hsgm.saglik.gov.tr/tr/cevresagligi-anasayfa.html) </a:t>
            </a:r>
            <a:r>
              <a:rPr lang="tr-TR" sz="3200" dirty="0"/>
              <a:t>yayımlanmıştır. </a:t>
            </a:r>
            <a:endParaRPr lang="tr-TR" sz="3200" dirty="0" smtClean="0"/>
          </a:p>
          <a:p>
            <a:r>
              <a:rPr lang="tr-TR" sz="3200" dirty="0" smtClean="0"/>
              <a:t>Söz </a:t>
            </a:r>
            <a:r>
              <a:rPr lang="tr-TR" sz="3200" dirty="0"/>
              <a:t>konusu numune alma işlemlerinin mezkur rehbere göre yerine getirilmesi </a:t>
            </a:r>
            <a:r>
              <a:rPr lang="tr-TR" sz="3200" dirty="0" smtClean="0"/>
              <a:t>gerekmektedir.</a:t>
            </a:r>
            <a:endParaRPr lang="tr-TR" sz="3200" dirty="0"/>
          </a:p>
          <a:p>
            <a:endParaRPr lang="tr-TR" dirty="0"/>
          </a:p>
          <a:p>
            <a:endParaRPr lang="tr-TR" dirty="0"/>
          </a:p>
        </p:txBody>
      </p:sp>
    </p:spTree>
    <p:extLst>
      <p:ext uri="{BB962C8B-B14F-4D97-AF65-F5344CB8AC3E}">
        <p14:creationId xmlns:p14="http://schemas.microsoft.com/office/powerpoint/2010/main" val="2890279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452406" y="1643050"/>
            <a:ext cx="8875744" cy="4605350"/>
          </a:xfrm>
          <a:prstGeom prst="rect">
            <a:avLst/>
          </a:prstGeom>
        </p:spPr>
        <p:txBody>
          <a:bodyPr>
            <a:normAutofit fontScale="85000" lnSpcReduction="20000"/>
          </a:bodyPr>
          <a:lstStyle/>
          <a:p>
            <a:r>
              <a:rPr lang="tr-TR" dirty="0" smtClean="0"/>
              <a:t>Numune alımında ve muhafazasında kullanılan alet ve ekipmanlar, kullanılan mühür ve güvenlik sistemi konularında tüm alet ve ekipman ihtiyacı müdürlüklerce karşılanır.</a:t>
            </a:r>
          </a:p>
          <a:p>
            <a:r>
              <a:rPr lang="tr-TR" dirty="0" smtClean="0"/>
              <a:t>Ürün miktarının şahit numunenin analizinin yapılabilmesi için yetersiz olduğu durumlarda bir takım numune alınır. </a:t>
            </a:r>
            <a:r>
              <a:rPr lang="tr-TR" dirty="0" err="1" smtClean="0"/>
              <a:t>Laboratuvarda</a:t>
            </a:r>
            <a:r>
              <a:rPr lang="tr-TR" dirty="0" smtClean="0"/>
              <a:t> muayene ve analizi yaptırılır.  Bu durumlarda analiz sonucuna itiraz edilemez.</a:t>
            </a:r>
          </a:p>
          <a:p>
            <a:r>
              <a:rPr lang="tr-TR" dirty="0" smtClean="0"/>
              <a:t>Şahit numunenin muayene ve analizinde, analiz numunesinin muayene ve analiz sonucunda uygun olmayan kriterlerinin analizi yaptırılır.  Şahit numunenin muayene ve analiz sonuçları kesin olup verilecek karara esas teşkil eder.  </a:t>
            </a:r>
          </a:p>
          <a:p>
            <a:endParaRPr lang="tr-TR" dirty="0" smtClean="0"/>
          </a:p>
          <a:p>
            <a:endParaRPr lang="tr-TR" dirty="0"/>
          </a:p>
        </p:txBody>
      </p:sp>
      <p:sp>
        <p:nvSpPr>
          <p:cNvPr id="5" name="Unvan 1"/>
          <p:cNvSpPr>
            <a:spLocks noGrp="1"/>
          </p:cNvSpPr>
          <p:nvPr>
            <p:ph type="title" idx="4294967295"/>
          </p:nvPr>
        </p:nvSpPr>
        <p:spPr>
          <a:xfrm>
            <a:off x="452406" y="714356"/>
            <a:ext cx="8121650" cy="1143000"/>
          </a:xfrm>
          <a:prstGeom prst="rect">
            <a:avLst/>
          </a:prstGeom>
        </p:spPr>
        <p:txBody>
          <a:bodyPr/>
          <a:lstStyle/>
          <a:p>
            <a:r>
              <a:rPr lang="tr-TR" dirty="0" smtClean="0">
                <a:solidFill>
                  <a:srgbClr val="FF0000"/>
                </a:solidFill>
              </a:rPr>
              <a:t>Numune Esasları</a:t>
            </a:r>
            <a:endParaRPr lang="tr-TR"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523844" y="1714488"/>
            <a:ext cx="8804306" cy="4533912"/>
          </a:xfrm>
          <a:prstGeom prst="rect">
            <a:avLst/>
          </a:prstGeom>
        </p:spPr>
        <p:txBody>
          <a:bodyPr>
            <a:normAutofit fontScale="92500" lnSpcReduction="20000"/>
          </a:bodyPr>
          <a:lstStyle/>
          <a:p>
            <a:r>
              <a:rPr lang="tr-TR" dirty="0" smtClean="0"/>
              <a:t>Uygunsuz çıkan denetim ve şikâyet numunelerinde ürünün son tüketim tarihi geçmeden itiraz hakkını kullanıp kullanmayacağı Bakanlıkça ruhsat sahibine yazılı olarak bildirilir. İtiraz durumunda, şahit numunenin analizi tercihen ilk analizin yapıldığı </a:t>
            </a:r>
            <a:r>
              <a:rPr lang="tr-TR" dirty="0" err="1" smtClean="0"/>
              <a:t>laboratuvarda</a:t>
            </a:r>
            <a:r>
              <a:rPr lang="tr-TR" dirty="0" smtClean="0"/>
              <a:t> veya Kurumca uygun görülen başka bir </a:t>
            </a:r>
            <a:r>
              <a:rPr lang="tr-TR" dirty="0" err="1" smtClean="0"/>
              <a:t>laboratuvarda</a:t>
            </a:r>
            <a:r>
              <a:rPr lang="tr-TR" dirty="0" smtClean="0"/>
              <a:t> yaptırılır. Şahit numunenin başka bir </a:t>
            </a:r>
            <a:r>
              <a:rPr lang="tr-TR" dirty="0" err="1" smtClean="0"/>
              <a:t>laboratuvara</a:t>
            </a:r>
            <a:r>
              <a:rPr lang="tr-TR" dirty="0" smtClean="0"/>
              <a:t> gönderilmesi durumunda kargo işlemleri birinci analizi yapan </a:t>
            </a:r>
            <a:r>
              <a:rPr lang="tr-TR" dirty="0" err="1" smtClean="0"/>
              <a:t>laboratuvar</a:t>
            </a:r>
            <a:r>
              <a:rPr lang="tr-TR" dirty="0" smtClean="0"/>
              <a:t> tarafından yapılır. Bu işlemlerin tesisinde, ilgili </a:t>
            </a:r>
            <a:r>
              <a:rPr lang="tr-TR" dirty="0" err="1" smtClean="0"/>
              <a:t>laboratuvar</a:t>
            </a:r>
            <a:r>
              <a:rPr lang="tr-TR" dirty="0" smtClean="0"/>
              <a:t> ve Müdürlük gerekli işbirliği ve koordinasyon içerisinde hareket eder. </a:t>
            </a:r>
            <a:endParaRPr lang="tr-TR" dirty="0"/>
          </a:p>
        </p:txBody>
      </p:sp>
      <p:sp>
        <p:nvSpPr>
          <p:cNvPr id="5" name="Unvan 1"/>
          <p:cNvSpPr>
            <a:spLocks noGrp="1"/>
          </p:cNvSpPr>
          <p:nvPr>
            <p:ph type="title" idx="4294967295"/>
          </p:nvPr>
        </p:nvSpPr>
        <p:spPr>
          <a:xfrm>
            <a:off x="523844" y="846138"/>
            <a:ext cx="8121650" cy="868350"/>
          </a:xfrm>
          <a:prstGeom prst="rect">
            <a:avLst/>
          </a:prstGeom>
        </p:spPr>
        <p:txBody>
          <a:bodyPr/>
          <a:lstStyle/>
          <a:p>
            <a:r>
              <a:rPr lang="tr-TR" dirty="0" smtClean="0">
                <a:solidFill>
                  <a:srgbClr val="FF0000"/>
                </a:solidFill>
              </a:rPr>
              <a:t>Numune Esasları</a:t>
            </a:r>
            <a:endParaRPr lang="tr-TR"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2406" y="1785918"/>
            <a:ext cx="8875744" cy="4519632"/>
          </a:xfrm>
          <a:prstGeom prst="rect">
            <a:avLst/>
          </a:prstGeom>
        </p:spPr>
        <p:txBody>
          <a:bodyPr>
            <a:normAutofit fontScale="77500" lnSpcReduction="20000"/>
          </a:bodyPr>
          <a:lstStyle/>
          <a:p>
            <a:r>
              <a:rPr lang="tr-TR" sz="3600" dirty="0"/>
              <a:t>Raf ömrü kısa olan veya acil numunelerin aynı gün analize alınmasını temin etmek için numune gönderme yazısına “ACİLDİR” notu düşülür. </a:t>
            </a:r>
            <a:endParaRPr lang="tr-TR" sz="3600" dirty="0" smtClean="0"/>
          </a:p>
          <a:p>
            <a:r>
              <a:rPr lang="tr-TR" sz="3600" dirty="0" smtClean="0"/>
              <a:t>Denetim numunelerinin değerlendirme sonuçları, olumlu ya da olumsuz her durumda Müdürlükçe işletmeye bildirilir. </a:t>
            </a:r>
          </a:p>
          <a:p>
            <a:r>
              <a:rPr lang="tr-TR" sz="3600" dirty="0" smtClean="0"/>
              <a:t>Değerlendirme sonuçlarının uygun olmaması halinde muayene ve analiz raporunun bir nüshası işletme sahibi ve/veya sorumlu yöneticisine tebliğ edilir.</a:t>
            </a:r>
          </a:p>
          <a:p>
            <a:r>
              <a:rPr lang="tr-TR" sz="3600" dirty="0" smtClean="0"/>
              <a:t>Uygun olması halinde ise işyerine resmi yazı ile bildirilir.</a:t>
            </a:r>
          </a:p>
          <a:p>
            <a:r>
              <a:rPr lang="tr-TR" sz="3600" dirty="0" smtClean="0"/>
              <a:t>Muayene ve analiz raporu firmaya gönderilmez. </a:t>
            </a:r>
            <a:endParaRPr lang="tr-TR" sz="3600" dirty="0"/>
          </a:p>
        </p:txBody>
      </p:sp>
      <p:sp>
        <p:nvSpPr>
          <p:cNvPr id="5" name="Unvan 1"/>
          <p:cNvSpPr>
            <a:spLocks noGrp="1"/>
          </p:cNvSpPr>
          <p:nvPr>
            <p:ph type="title" idx="4294967295"/>
          </p:nvPr>
        </p:nvSpPr>
        <p:spPr>
          <a:xfrm>
            <a:off x="452406" y="642918"/>
            <a:ext cx="8121650" cy="1143000"/>
          </a:xfrm>
          <a:prstGeom prst="rect">
            <a:avLst/>
          </a:prstGeom>
        </p:spPr>
        <p:txBody>
          <a:bodyPr/>
          <a:lstStyle/>
          <a:p>
            <a:r>
              <a:rPr lang="tr-TR" dirty="0" smtClean="0">
                <a:solidFill>
                  <a:srgbClr val="FF0000"/>
                </a:solidFill>
              </a:rPr>
              <a:t>Numune Esasları</a:t>
            </a:r>
            <a:endParaRPr lang="tr-TR" dirty="0">
              <a:solidFill>
                <a:srgbClr val="FF0000"/>
              </a:solidFill>
            </a:endParaRPr>
          </a:p>
        </p:txBody>
      </p:sp>
    </p:spTree>
    <p:extLst>
      <p:ext uri="{BB962C8B-B14F-4D97-AF65-F5344CB8AC3E}">
        <p14:creationId xmlns:p14="http://schemas.microsoft.com/office/powerpoint/2010/main" val="1871854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738158" y="714356"/>
            <a:ext cx="8121650" cy="1143000"/>
          </a:xfrm>
          <a:prstGeom prst="rect">
            <a:avLst/>
          </a:prstGeom>
        </p:spPr>
        <p:txBody>
          <a:bodyPr/>
          <a:lstStyle/>
          <a:p>
            <a:r>
              <a:rPr lang="tr-TR" dirty="0" smtClean="0">
                <a:solidFill>
                  <a:srgbClr val="FF0000"/>
                </a:solidFill>
              </a:rPr>
              <a:t>Numune Miktarı</a:t>
            </a:r>
            <a:endParaRPr lang="tr-TR" dirty="0">
              <a:solidFill>
                <a:srgbClr val="FF0000"/>
              </a:solidFill>
            </a:endParaRPr>
          </a:p>
        </p:txBody>
      </p:sp>
      <p:sp>
        <p:nvSpPr>
          <p:cNvPr id="3" name="İçerik Yer Tutucusu 2"/>
          <p:cNvSpPr>
            <a:spLocks noGrp="1"/>
          </p:cNvSpPr>
          <p:nvPr>
            <p:ph idx="4294967295"/>
          </p:nvPr>
        </p:nvSpPr>
        <p:spPr>
          <a:xfrm>
            <a:off x="452406" y="1447800"/>
            <a:ext cx="8875744" cy="4624406"/>
          </a:xfrm>
          <a:prstGeom prst="rect">
            <a:avLst/>
          </a:prstGeom>
        </p:spPr>
        <p:txBody>
          <a:bodyPr>
            <a:normAutofit fontScale="92500"/>
          </a:bodyPr>
          <a:lstStyle/>
          <a:p>
            <a:endParaRPr lang="tr-TR" sz="3600" dirty="0" smtClean="0"/>
          </a:p>
          <a:p>
            <a:r>
              <a:rPr lang="tr-TR" sz="3500" dirty="0" smtClean="0"/>
              <a:t>Denetim </a:t>
            </a:r>
            <a:r>
              <a:rPr lang="tr-TR" sz="3500" dirty="0"/>
              <a:t>sırasında numune alınması gereken durumlarda incelenen partiyi temsil edecek şekilde </a:t>
            </a:r>
            <a:r>
              <a:rPr lang="tr-TR" sz="3500" dirty="0" err="1" smtClean="0"/>
              <a:t>laboratuvar</a:t>
            </a:r>
            <a:r>
              <a:rPr lang="tr-TR" sz="3500" dirty="0" smtClean="0"/>
              <a:t> analizleri (kimyasal ve fiziksel analiz) </a:t>
            </a:r>
            <a:r>
              <a:rPr lang="tr-TR" sz="3500" dirty="0"/>
              <a:t>için yeterli miktarda numune alınır</a:t>
            </a:r>
            <a:r>
              <a:rPr lang="tr-TR" sz="3500" dirty="0" smtClean="0"/>
              <a:t>.</a:t>
            </a:r>
          </a:p>
          <a:p>
            <a:r>
              <a:rPr lang="tr-TR" sz="3500" dirty="0" smtClean="0"/>
              <a:t>Piyasa gözetimi ve denetiminde alınacak numuneler orijinal ambalajında olmak zorundadır. </a:t>
            </a:r>
          </a:p>
          <a:p>
            <a:pPr>
              <a:buNone/>
            </a:pPr>
            <a:endParaRPr lang="tr-TR" sz="3600" dirty="0"/>
          </a:p>
          <a:p>
            <a:endParaRPr lang="tr-TR" sz="3600" dirty="0"/>
          </a:p>
        </p:txBody>
      </p:sp>
    </p:spTree>
    <p:extLst>
      <p:ext uri="{BB962C8B-B14F-4D97-AF65-F5344CB8AC3E}">
        <p14:creationId xmlns:p14="http://schemas.microsoft.com/office/powerpoint/2010/main" val="501199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666720" y="876300"/>
            <a:ext cx="8121650" cy="1143000"/>
          </a:xfrm>
          <a:prstGeom prst="rect">
            <a:avLst/>
          </a:prstGeom>
        </p:spPr>
        <p:txBody>
          <a:bodyPr/>
          <a:lstStyle/>
          <a:p>
            <a:r>
              <a:rPr lang="tr-TR" dirty="0" smtClean="0">
                <a:solidFill>
                  <a:srgbClr val="FF0000"/>
                </a:solidFill>
              </a:rPr>
              <a:t>Numune Miktarı</a:t>
            </a:r>
            <a:endParaRPr lang="tr-TR" dirty="0">
              <a:solidFill>
                <a:srgbClr val="FF0000"/>
              </a:solidFill>
            </a:endParaRPr>
          </a:p>
        </p:txBody>
      </p:sp>
      <p:sp>
        <p:nvSpPr>
          <p:cNvPr id="3" name="İçerik Yer Tutucusu 2"/>
          <p:cNvSpPr>
            <a:spLocks noGrp="1"/>
          </p:cNvSpPr>
          <p:nvPr>
            <p:ph idx="4294967295"/>
          </p:nvPr>
        </p:nvSpPr>
        <p:spPr>
          <a:xfrm>
            <a:off x="380968" y="2019300"/>
            <a:ext cx="8947182" cy="4286250"/>
          </a:xfrm>
          <a:prstGeom prst="rect">
            <a:avLst/>
          </a:prstGeom>
        </p:spPr>
        <p:txBody>
          <a:bodyPr>
            <a:normAutofit fontScale="85000" lnSpcReduction="20000"/>
          </a:bodyPr>
          <a:lstStyle/>
          <a:p>
            <a:pPr algn="just"/>
            <a:r>
              <a:rPr lang="tr-TR" sz="3600" dirty="0" smtClean="0"/>
              <a:t>Ancak ambalaj miktarının 5 L/kg üzerinde olması durumunda bütün kitleyi temsil edecek nitelikte, homojen olarak numune alınabilir. </a:t>
            </a:r>
          </a:p>
          <a:p>
            <a:pPr algn="just"/>
            <a:r>
              <a:rPr lang="tr-TR" sz="3600" dirty="0" smtClean="0"/>
              <a:t>Alınacak numune kabının, orijinal ambalajıyla aynı yapıda olması zorunludur. </a:t>
            </a:r>
          </a:p>
          <a:p>
            <a:pPr algn="just"/>
            <a:r>
              <a:rPr lang="tr-TR" sz="3600" dirty="0" smtClean="0"/>
              <a:t>Bu durumda ambalajın temininden Müdürlük sorumludur. </a:t>
            </a:r>
          </a:p>
          <a:p>
            <a:pPr algn="just"/>
            <a:r>
              <a:rPr lang="tr-TR" sz="3600" dirty="0" smtClean="0"/>
              <a:t>Alınacak numunelerin üzerinde büyük ambalajın üzerinde yer alan etiketin ve /veya örneğinin bulunması zorunludur. </a:t>
            </a:r>
          </a:p>
          <a:p>
            <a:pPr algn="just">
              <a:buNone/>
            </a:pPr>
            <a:endParaRPr lang="tr-TR" sz="3600" dirty="0"/>
          </a:p>
        </p:txBody>
      </p:sp>
    </p:spTree>
    <p:extLst>
      <p:ext uri="{BB962C8B-B14F-4D97-AF65-F5344CB8AC3E}">
        <p14:creationId xmlns:p14="http://schemas.microsoft.com/office/powerpoint/2010/main" val="1754335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523844" y="714356"/>
            <a:ext cx="8121650" cy="1304944"/>
          </a:xfrm>
          <a:prstGeom prst="rect">
            <a:avLst/>
          </a:prstGeom>
        </p:spPr>
        <p:txBody>
          <a:bodyPr/>
          <a:lstStyle/>
          <a:p>
            <a:r>
              <a:rPr lang="tr-TR" dirty="0" smtClean="0">
                <a:solidFill>
                  <a:srgbClr val="FF0000"/>
                </a:solidFill>
              </a:rPr>
              <a:t>Numune Alımı</a:t>
            </a:r>
            <a:endParaRPr lang="tr-TR" dirty="0">
              <a:solidFill>
                <a:srgbClr val="FF0000"/>
              </a:solidFill>
            </a:endParaRPr>
          </a:p>
        </p:txBody>
      </p:sp>
      <p:sp>
        <p:nvSpPr>
          <p:cNvPr id="3" name="2 İçerik Yer Tutucusu"/>
          <p:cNvSpPr>
            <a:spLocks noGrp="1"/>
          </p:cNvSpPr>
          <p:nvPr>
            <p:ph idx="4294967295"/>
          </p:nvPr>
        </p:nvSpPr>
        <p:spPr>
          <a:xfrm>
            <a:off x="523844" y="1643050"/>
            <a:ext cx="8804306" cy="4605350"/>
          </a:xfrm>
          <a:prstGeom prst="rect">
            <a:avLst/>
          </a:prstGeom>
        </p:spPr>
        <p:txBody>
          <a:bodyPr>
            <a:normAutofit fontScale="85000" lnSpcReduction="10000"/>
          </a:bodyPr>
          <a:lstStyle/>
          <a:p>
            <a:r>
              <a:rPr lang="tr-TR" dirty="0" smtClean="0"/>
              <a:t>Dökme haldeki bir ürünün aktarılması/boşaltılması sırasında, tank, tanker vb. büyük kaplardan veya ürünün akışından numune alınacaksa, ilk numuneler ürün bir miktar akıtıldıktan sonra alınır. </a:t>
            </a:r>
          </a:p>
          <a:p>
            <a:r>
              <a:rPr lang="tr-TR" dirty="0" smtClean="0"/>
              <a:t>Ambalajlı ve paketli ürünlerde analiz ve şahit numunelerin üretim tarihi ve parti numaralarının aynı olmasına dikkat edilir.</a:t>
            </a:r>
          </a:p>
          <a:p>
            <a:r>
              <a:rPr lang="tr-TR" dirty="0" smtClean="0"/>
              <a:t>Numunelerin </a:t>
            </a:r>
            <a:r>
              <a:rPr lang="tr-TR" dirty="0" err="1" smtClean="0"/>
              <a:t>laboratuvara</a:t>
            </a:r>
            <a:r>
              <a:rPr lang="tr-TR" dirty="0" smtClean="0"/>
              <a:t> taşınmasında ürünün etiket bilgilerinde yer alan muhafaza koşullarına ve/veya ürün özelliğine göre uygun önlemler alınır ve son tüketim tarihi de dikkate alınarak belirlenen </a:t>
            </a:r>
            <a:r>
              <a:rPr lang="tr-TR" dirty="0" err="1" smtClean="0"/>
              <a:t>laboratuvara</a:t>
            </a:r>
            <a:r>
              <a:rPr lang="tr-TR" dirty="0" smtClean="0"/>
              <a:t> ulaştırılır. </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309530" y="714356"/>
            <a:ext cx="8121650" cy="928686"/>
          </a:xfrm>
          <a:prstGeom prst="rect">
            <a:avLst/>
          </a:prstGeom>
        </p:spPr>
        <p:txBody>
          <a:bodyPr/>
          <a:lstStyle/>
          <a:p>
            <a:r>
              <a:rPr lang="tr-TR" dirty="0" smtClean="0">
                <a:solidFill>
                  <a:srgbClr val="FF0000"/>
                </a:solidFill>
              </a:rPr>
              <a:t>Analize Gönderme</a:t>
            </a:r>
            <a:endParaRPr lang="tr-TR" dirty="0">
              <a:solidFill>
                <a:srgbClr val="FF0000"/>
              </a:solidFill>
            </a:endParaRPr>
          </a:p>
        </p:txBody>
      </p:sp>
      <p:sp>
        <p:nvSpPr>
          <p:cNvPr id="3" name="2 İçerik Yer Tutucusu"/>
          <p:cNvSpPr>
            <a:spLocks noGrp="1"/>
          </p:cNvSpPr>
          <p:nvPr>
            <p:ph idx="4294967295"/>
          </p:nvPr>
        </p:nvSpPr>
        <p:spPr>
          <a:xfrm>
            <a:off x="523844" y="1500174"/>
            <a:ext cx="8804306" cy="4805376"/>
          </a:xfrm>
          <a:prstGeom prst="rect">
            <a:avLst/>
          </a:prstGeom>
        </p:spPr>
        <p:txBody>
          <a:bodyPr/>
          <a:lstStyle/>
          <a:p>
            <a:r>
              <a:rPr lang="tr-TR" sz="3000" dirty="0" smtClean="0"/>
              <a:t>Bakanlık, piyasa gözetimi ve denetiminde gerekli görülen durumlarda, test veya muayene </a:t>
            </a:r>
            <a:r>
              <a:rPr lang="tr-TR" sz="3000" dirty="0" err="1" smtClean="0"/>
              <a:t>laboratuvarları</a:t>
            </a:r>
            <a:r>
              <a:rPr lang="tr-TR" sz="3000" dirty="0" smtClean="0"/>
              <a:t> dâhil olmak üzere, Bakanlığın imkânlarından veya gözetim ve denetime konu ürüne ilişkin uygunluk değerlendirmesi işlemlerinde yer almayan, ancak yeterliliği olan test, muayene veya belgelendirme kuruluşlarının imkânlarından yararlanabilir.  Ancak, test veya muayene sonucuna göre nihai karar verme yetkisi Bakanlığa aittir. </a:t>
            </a:r>
            <a:endParaRPr lang="tr-TR" sz="3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452407" y="1000106"/>
          <a:ext cx="8715438" cy="5572165"/>
        </p:xfrm>
        <a:graphic>
          <a:graphicData uri="http://schemas.openxmlformats.org/drawingml/2006/table">
            <a:tbl>
              <a:tblPr/>
              <a:tblGrid>
                <a:gridCol w="655955"/>
                <a:gridCol w="749659"/>
                <a:gridCol w="623879"/>
                <a:gridCol w="730165"/>
                <a:gridCol w="655955"/>
                <a:gridCol w="753435"/>
                <a:gridCol w="623879"/>
                <a:gridCol w="802488"/>
                <a:gridCol w="623879"/>
                <a:gridCol w="623879"/>
                <a:gridCol w="445898"/>
                <a:gridCol w="623879"/>
                <a:gridCol w="802488"/>
              </a:tblGrid>
              <a:tr h="251228">
                <a:tc gridSpan="13">
                  <a:txBody>
                    <a:bodyPr/>
                    <a:lstStyle/>
                    <a:p>
                      <a:pPr>
                        <a:spcAft>
                          <a:spcPts val="0"/>
                        </a:spcAft>
                      </a:pPr>
                      <a:r>
                        <a:rPr lang="tr-TR" sz="1100" b="0" dirty="0" smtClean="0">
                          <a:latin typeface="Times New Roman"/>
                          <a:ea typeface="Calibri"/>
                          <a:cs typeface="Times New Roman"/>
                        </a:rPr>
                        <a:t> </a:t>
                      </a:r>
                      <a:r>
                        <a:rPr lang="tr-TR" sz="1100" b="0" dirty="0">
                          <a:latin typeface="Times New Roman"/>
                          <a:ea typeface="Calibri"/>
                          <a:cs typeface="Times New Roman"/>
                        </a:rPr>
                        <a:t>NUMUNE SAYISI VE MİKTARI TABLOSU</a:t>
                      </a:r>
                      <a:endParaRPr lang="tr-TR" sz="1100" dirty="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29698">
                <a:tc gridSpan="2">
                  <a:txBody>
                    <a:bodyPr/>
                    <a:lstStyle/>
                    <a:p>
                      <a:pPr>
                        <a:spcAft>
                          <a:spcPts val="0"/>
                        </a:spcAft>
                      </a:pPr>
                      <a:r>
                        <a:rPr lang="tr-TR" sz="1100" b="0">
                          <a:latin typeface="Times New Roman"/>
                          <a:ea typeface="Calibri"/>
                          <a:cs typeface="Times New Roman"/>
                        </a:rPr>
                        <a:t>Kimyasal Testler</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spcAft>
                          <a:spcPts val="0"/>
                        </a:spcAft>
                      </a:pPr>
                      <a:r>
                        <a:rPr lang="tr-TR" sz="1100" b="0">
                          <a:latin typeface="Times New Roman"/>
                          <a:ea typeface="Calibri"/>
                          <a:cs typeface="Times New Roman"/>
                        </a:rPr>
                        <a:t>Fiziksel Testler</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spcAft>
                          <a:spcPts val="0"/>
                        </a:spcAft>
                      </a:pPr>
                      <a:r>
                        <a:rPr lang="tr-TR" sz="1100" b="0">
                          <a:latin typeface="Times New Roman"/>
                          <a:ea typeface="Calibri"/>
                          <a:cs typeface="Times New Roman"/>
                        </a:rPr>
                        <a:t>İrritasyon testi</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spcAft>
                          <a:spcPts val="0"/>
                        </a:spcAft>
                      </a:pPr>
                      <a:r>
                        <a:rPr lang="tr-TR" sz="1100" b="0">
                          <a:latin typeface="Times New Roman"/>
                          <a:ea typeface="Calibri"/>
                          <a:cs typeface="Times New Roman"/>
                        </a:rPr>
                        <a:t>Biyolojik etkinlik testleri</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spcAft>
                          <a:spcPts val="0"/>
                        </a:spcAft>
                      </a:pPr>
                      <a:r>
                        <a:rPr lang="tr-TR" sz="1100" b="0">
                          <a:latin typeface="Times New Roman"/>
                          <a:ea typeface="Calibri"/>
                          <a:cs typeface="Times New Roman"/>
                        </a:rPr>
                        <a:t>Kısa süreli stabilite testleri¹</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spcAft>
                          <a:spcPts val="0"/>
                        </a:spcAft>
                      </a:pPr>
                      <a:r>
                        <a:rPr lang="tr-TR" sz="1100" b="0">
                          <a:latin typeface="Times New Roman"/>
                          <a:ea typeface="Calibri"/>
                          <a:cs typeface="Times New Roman"/>
                        </a:rPr>
                        <a:t>Uzun süreli stabilite testleri¹</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592544">
                <a:tc>
                  <a:txBody>
                    <a:bodyPr/>
                    <a:lstStyle/>
                    <a:p>
                      <a:pPr>
                        <a:spcAft>
                          <a:spcPts val="0"/>
                        </a:spcAft>
                      </a:pPr>
                      <a:r>
                        <a:rPr lang="tr-TR" sz="1000" b="0">
                          <a:latin typeface="Times New Roman"/>
                          <a:ea typeface="Calibri"/>
                          <a:cs typeface="Times New Roman"/>
                        </a:rPr>
                        <a:t>Numune sayısı</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0">
                          <a:latin typeface="Times New Roman"/>
                          <a:ea typeface="Calibri"/>
                          <a:cs typeface="Times New Roman"/>
                        </a:rPr>
                        <a:t>Numune miktarı*</a:t>
                      </a:r>
                      <a:endParaRPr lang="tr-TR" sz="1100">
                        <a:latin typeface="Times New Roman"/>
                        <a:ea typeface="Times New Roman"/>
                        <a:cs typeface="Times New Roman"/>
                      </a:endParaRPr>
                    </a:p>
                    <a:p>
                      <a:pPr>
                        <a:spcAft>
                          <a:spcPts val="0"/>
                        </a:spcAft>
                      </a:pPr>
                      <a:r>
                        <a:rPr lang="tr-TR" sz="1000" b="0">
                          <a:latin typeface="Times New Roman"/>
                          <a:ea typeface="Calibri"/>
                          <a:cs typeface="Times New Roman"/>
                        </a:rPr>
                        <a:t>(asgari)</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0">
                          <a:latin typeface="Times New Roman"/>
                          <a:ea typeface="Calibri"/>
                          <a:cs typeface="Times New Roman"/>
                        </a:rPr>
                        <a:t>Numune sayısı</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0">
                          <a:latin typeface="Times New Roman"/>
                          <a:ea typeface="Calibri"/>
                          <a:cs typeface="Times New Roman"/>
                        </a:rPr>
                        <a:t>Numune miktarı*</a:t>
                      </a:r>
                      <a:endParaRPr lang="tr-TR" sz="1100">
                        <a:latin typeface="Times New Roman"/>
                        <a:ea typeface="Times New Roman"/>
                        <a:cs typeface="Times New Roman"/>
                      </a:endParaRPr>
                    </a:p>
                    <a:p>
                      <a:pPr>
                        <a:spcAft>
                          <a:spcPts val="0"/>
                        </a:spcAft>
                      </a:pPr>
                      <a:r>
                        <a:rPr lang="tr-TR" sz="1000" b="0">
                          <a:latin typeface="Times New Roman"/>
                          <a:ea typeface="Calibri"/>
                          <a:cs typeface="Times New Roman"/>
                        </a:rPr>
                        <a:t>(asgari)</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0">
                          <a:latin typeface="Times New Roman"/>
                          <a:ea typeface="Calibri"/>
                          <a:cs typeface="Times New Roman"/>
                        </a:rPr>
                        <a:t>Numune sayısı</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0">
                          <a:latin typeface="Times New Roman"/>
                          <a:ea typeface="Calibri"/>
                          <a:cs typeface="Times New Roman"/>
                        </a:rPr>
                        <a:t>Numune miktarı*</a:t>
                      </a:r>
                      <a:endParaRPr lang="tr-TR" sz="1100">
                        <a:latin typeface="Times New Roman"/>
                        <a:ea typeface="Times New Roman"/>
                        <a:cs typeface="Times New Roman"/>
                      </a:endParaRPr>
                    </a:p>
                    <a:p>
                      <a:pPr>
                        <a:spcAft>
                          <a:spcPts val="0"/>
                        </a:spcAft>
                      </a:pPr>
                      <a:r>
                        <a:rPr lang="tr-TR" sz="1000" b="0">
                          <a:latin typeface="Times New Roman"/>
                          <a:ea typeface="Calibri"/>
                          <a:cs typeface="Times New Roman"/>
                        </a:rPr>
                        <a:t>(asgari)</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0">
                          <a:latin typeface="Times New Roman"/>
                          <a:ea typeface="Calibri"/>
                          <a:cs typeface="Times New Roman"/>
                        </a:rPr>
                        <a:t>Numune sayısı</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0">
                          <a:latin typeface="Times New Roman"/>
                          <a:ea typeface="Calibri"/>
                          <a:cs typeface="Times New Roman"/>
                        </a:rPr>
                        <a:t>Numune miktarı*</a:t>
                      </a:r>
                      <a:endParaRPr lang="tr-TR" sz="1100">
                        <a:latin typeface="Times New Roman"/>
                        <a:ea typeface="Times New Roman"/>
                        <a:cs typeface="Times New Roman"/>
                      </a:endParaRPr>
                    </a:p>
                    <a:p>
                      <a:pPr>
                        <a:spcAft>
                          <a:spcPts val="0"/>
                        </a:spcAft>
                      </a:pPr>
                      <a:r>
                        <a:rPr lang="tr-TR" sz="1000" b="0">
                          <a:latin typeface="Times New Roman"/>
                          <a:ea typeface="Calibri"/>
                          <a:cs typeface="Times New Roman"/>
                        </a:rPr>
                        <a:t>(asgari)</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0">
                          <a:latin typeface="Times New Roman"/>
                          <a:ea typeface="Calibri"/>
                          <a:cs typeface="Times New Roman"/>
                        </a:rPr>
                        <a:t>Numune sayısı</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0">
                          <a:latin typeface="Times New Roman"/>
                          <a:ea typeface="Calibri"/>
                          <a:cs typeface="Times New Roman"/>
                        </a:rPr>
                        <a:t>Numune miktarı*</a:t>
                      </a:r>
                      <a:endParaRPr lang="tr-TR" sz="1100">
                        <a:latin typeface="Times New Roman"/>
                        <a:ea typeface="Times New Roman"/>
                        <a:cs typeface="Times New Roman"/>
                      </a:endParaRPr>
                    </a:p>
                    <a:p>
                      <a:pPr>
                        <a:spcAft>
                          <a:spcPts val="0"/>
                        </a:spcAft>
                      </a:pPr>
                      <a:r>
                        <a:rPr lang="tr-TR" sz="1000" b="0">
                          <a:latin typeface="Times New Roman"/>
                          <a:ea typeface="Calibri"/>
                          <a:cs typeface="Times New Roman"/>
                        </a:rPr>
                        <a:t>(asgari)</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0">
                          <a:latin typeface="Times New Roman"/>
                          <a:ea typeface="Calibri"/>
                          <a:cs typeface="Times New Roman"/>
                        </a:rPr>
                        <a:t>Raf ömrü</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0">
                          <a:latin typeface="Times New Roman"/>
                          <a:ea typeface="Calibri"/>
                          <a:cs typeface="Times New Roman"/>
                        </a:rPr>
                        <a:t>Numune sayısı</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0">
                          <a:latin typeface="Times New Roman"/>
                          <a:ea typeface="Calibri"/>
                          <a:cs typeface="Times New Roman"/>
                        </a:rPr>
                        <a:t>Numune miktarı*</a:t>
                      </a:r>
                      <a:endParaRPr lang="tr-TR" sz="1100">
                        <a:latin typeface="Times New Roman"/>
                        <a:ea typeface="Times New Roman"/>
                        <a:cs typeface="Times New Roman"/>
                      </a:endParaRPr>
                    </a:p>
                    <a:p>
                      <a:pPr>
                        <a:spcAft>
                          <a:spcPts val="0"/>
                        </a:spcAft>
                      </a:pPr>
                      <a:r>
                        <a:rPr lang="tr-TR" sz="1000" b="0">
                          <a:latin typeface="Times New Roman"/>
                          <a:ea typeface="Calibri"/>
                          <a:cs typeface="Times New Roman"/>
                        </a:rPr>
                        <a:t>(asgari)</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5770">
                <a:tc>
                  <a:txBody>
                    <a:bodyPr/>
                    <a:lstStyle/>
                    <a:p>
                      <a:pPr>
                        <a:spcAft>
                          <a:spcPts val="0"/>
                        </a:spcAft>
                      </a:pPr>
                      <a:r>
                        <a:rPr lang="tr-TR" sz="1100" b="0">
                          <a:latin typeface="Times New Roman"/>
                          <a:ea typeface="Calibri"/>
                          <a:cs typeface="Times New Roman"/>
                        </a:rPr>
                        <a:t>1 adet</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100 ml/g</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1 adet</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100" b="0">
                          <a:latin typeface="Times New Roman"/>
                          <a:ea typeface="Calibri"/>
                          <a:cs typeface="Times New Roman"/>
                        </a:rPr>
                        <a:t>100 ml/g</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1 adet</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100 ml/g</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1 adet</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500 ml/g </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2 adet</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100 ml/g</a:t>
                      </a: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12 ay</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b="0">
                          <a:latin typeface="Times New Roman"/>
                          <a:ea typeface="Calibri"/>
                          <a:cs typeface="Times New Roman"/>
                        </a:rPr>
                        <a:t>5</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100 ml/g</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585">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18 ay</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b="0">
                          <a:latin typeface="Times New Roman"/>
                          <a:ea typeface="Calibri"/>
                          <a:cs typeface="Times New Roman"/>
                        </a:rPr>
                        <a:t>6</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100 ml/g</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585">
                <a:tc>
                  <a:txBody>
                    <a:bodyPr/>
                    <a:lstStyle/>
                    <a:p>
                      <a:pPr>
                        <a:spcAft>
                          <a:spcPts val="0"/>
                        </a:spcAft>
                      </a:pPr>
                      <a:endParaRPr lang="tr-TR" sz="1100" dirty="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dirty="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dirty="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24 ay</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b="0">
                          <a:latin typeface="Times New Roman"/>
                          <a:ea typeface="Calibri"/>
                          <a:cs typeface="Times New Roman"/>
                        </a:rPr>
                        <a:t>7</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100 ml/g</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585">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dirty="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36 ay</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b="0">
                          <a:latin typeface="Times New Roman"/>
                          <a:ea typeface="Calibri"/>
                          <a:cs typeface="Times New Roman"/>
                        </a:rPr>
                        <a:t>9</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100 ml/g</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585">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dirty="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48 ay</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b="0">
                          <a:latin typeface="Times New Roman"/>
                          <a:ea typeface="Calibri"/>
                          <a:cs typeface="Times New Roman"/>
                        </a:rPr>
                        <a:t>11</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100 ml/g</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585">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51461" marR="51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a:latin typeface="Times New Roman"/>
                          <a:ea typeface="Calibri"/>
                          <a:cs typeface="Times New Roman"/>
                        </a:rPr>
                        <a:t>60 ay</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b="0">
                          <a:latin typeface="Times New Roman"/>
                          <a:ea typeface="Calibri"/>
                          <a:cs typeface="Times New Roman"/>
                        </a:rPr>
                        <a:t>13</a:t>
                      </a:r>
                      <a:endParaRPr lang="tr-TR" sz="110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b="0" dirty="0">
                          <a:latin typeface="Times New Roman"/>
                          <a:ea typeface="Calibri"/>
                          <a:cs typeface="Times New Roman"/>
                        </a:rPr>
                        <a:t>100 ml/g</a:t>
                      </a:r>
                      <a:endParaRPr lang="tr-TR" sz="1100" dirty="0">
                        <a:latin typeface="Times New Roman"/>
                        <a:ea typeface="Times New Roman"/>
                        <a:cs typeface="Times New Roman"/>
                      </a:endParaRPr>
                    </a:p>
                  </a:txBody>
                  <a:tcPr marL="51461" marR="51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651432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srcRect/>
          <a:stretch>
            <a:fillRect/>
          </a:stretch>
        </p:blipFill>
        <p:spPr bwMode="auto">
          <a:xfrm>
            <a:off x="523844" y="857232"/>
            <a:ext cx="8242300" cy="574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o"/>
          <p:cNvGraphicFramePr>
            <a:graphicFrameLocks noGrp="1"/>
          </p:cNvGraphicFramePr>
          <p:nvPr/>
        </p:nvGraphicFramePr>
        <p:xfrm>
          <a:off x="595282" y="1723736"/>
          <a:ext cx="8777199" cy="4567887"/>
        </p:xfrm>
        <a:graphic>
          <a:graphicData uri="http://schemas.openxmlformats.org/drawingml/2006/table">
            <a:tbl>
              <a:tblPr/>
              <a:tblGrid>
                <a:gridCol w="2884761"/>
                <a:gridCol w="840930"/>
                <a:gridCol w="3724840"/>
                <a:gridCol w="1326668"/>
              </a:tblGrid>
              <a:tr h="247004">
                <a:tc>
                  <a:txBody>
                    <a:bodyPr/>
                    <a:lstStyle/>
                    <a:p>
                      <a:pPr algn="just">
                        <a:spcAft>
                          <a:spcPts val="0"/>
                        </a:spcAft>
                      </a:pPr>
                      <a:r>
                        <a:rPr lang="tr-TR" sz="1400" b="0" dirty="0">
                          <a:latin typeface="Times New Roman" pitchFamily="18" charset="0"/>
                          <a:ea typeface="Times New Roman"/>
                          <a:cs typeface="Times New Roman" pitchFamily="18" charset="0"/>
                        </a:rPr>
                        <a:t>Tutanak no:</a:t>
                      </a:r>
                      <a:endParaRPr lang="tr-TR" sz="1400" dirty="0">
                        <a:latin typeface="Times New Roman" pitchFamily="18" charset="0"/>
                        <a:ea typeface="Times New Roman"/>
                        <a:cs typeface="Times New Roman" pitchFamily="18" charset="0"/>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tr-TR" sz="1200">
                        <a:latin typeface="Times New Roman" pitchFamily="18" charset="0"/>
                        <a:ea typeface="Times New Roman"/>
                        <a:cs typeface="Times New Roman" pitchFamily="18" charset="0"/>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400" b="0" dirty="0">
                          <a:latin typeface="Arial"/>
                          <a:ea typeface="Times New Roman"/>
                          <a:cs typeface="Times New Roman"/>
                        </a:rPr>
                        <a:t>Tarih ve saat:</a:t>
                      </a:r>
                      <a:endParaRPr lang="tr-TR" sz="1400" dirty="0">
                        <a:latin typeface="Arial"/>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tr-TR" sz="1200">
                        <a:latin typeface="Arial"/>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6449">
                <a:tc gridSpan="2">
                  <a:txBody>
                    <a:bodyPr/>
                    <a:lstStyle/>
                    <a:p>
                      <a:pPr algn="just">
                        <a:spcAft>
                          <a:spcPts val="0"/>
                        </a:spcAft>
                      </a:pPr>
                      <a:r>
                        <a:rPr lang="tr-TR" sz="1400" b="0" dirty="0">
                          <a:latin typeface="Times New Roman" pitchFamily="18" charset="0"/>
                          <a:ea typeface="Times New Roman"/>
                          <a:cs typeface="Times New Roman" pitchFamily="18" charset="0"/>
                        </a:rPr>
                        <a:t>Numune alınan işyerinin adı ve adresi</a:t>
                      </a:r>
                      <a:endParaRPr lang="tr-TR" sz="1400" dirty="0">
                        <a:latin typeface="Times New Roman" pitchFamily="18" charset="0"/>
                        <a:ea typeface="Times New Roman"/>
                        <a:cs typeface="Times New Roman" pitchFamily="18" charset="0"/>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just">
                        <a:spcAft>
                          <a:spcPts val="0"/>
                        </a:spcAft>
                      </a:pPr>
                      <a:endParaRPr lang="tr-TR" sz="1200" dirty="0">
                        <a:latin typeface="Arial"/>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741013">
                <a:tc gridSpan="2">
                  <a:txBody>
                    <a:bodyPr/>
                    <a:lstStyle/>
                    <a:p>
                      <a:pPr algn="just">
                        <a:spcAft>
                          <a:spcPts val="0"/>
                        </a:spcAft>
                      </a:pPr>
                      <a:r>
                        <a:rPr lang="tr-TR" sz="1400" b="0" dirty="0">
                          <a:latin typeface="Times New Roman"/>
                          <a:ea typeface="Times New Roman"/>
                          <a:cs typeface="Times New Roman"/>
                        </a:rPr>
                        <a:t>İşyeri açma ve çalışma ruhsatı tarih,  no, sınıfı:(Üretim yerlerinden alınan numuneler için belirtilmesi zorunludur.)</a:t>
                      </a:r>
                      <a:endParaRPr lang="tr-TR" sz="14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just">
                        <a:spcAft>
                          <a:spcPts val="0"/>
                        </a:spcAft>
                      </a:pPr>
                      <a:endParaRPr lang="tr-TR" sz="1200" u="sng" dirty="0">
                        <a:latin typeface="Arial"/>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247004">
                <a:tc gridSpan="4">
                  <a:txBody>
                    <a:bodyPr/>
                    <a:lstStyle/>
                    <a:p>
                      <a:pPr algn="just">
                        <a:spcBef>
                          <a:spcPts val="600"/>
                        </a:spcBef>
                        <a:spcAft>
                          <a:spcPts val="600"/>
                        </a:spcAft>
                      </a:pPr>
                      <a:r>
                        <a:rPr lang="tr-TR" sz="1400" b="0" dirty="0">
                          <a:latin typeface="Times New Roman"/>
                          <a:ea typeface="Times New Roman"/>
                          <a:cs typeface="Times New Roman"/>
                        </a:rPr>
                        <a:t>ALINAN NUMUNENİN</a:t>
                      </a:r>
                      <a:endParaRPr lang="tr-TR" sz="14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247734">
                <a:tc gridSpan="2">
                  <a:txBody>
                    <a:bodyPr/>
                    <a:lstStyle/>
                    <a:p>
                      <a:pPr algn="just">
                        <a:spcAft>
                          <a:spcPts val="0"/>
                        </a:spcAft>
                      </a:pPr>
                      <a:r>
                        <a:rPr lang="tr-TR" sz="1400" b="0">
                          <a:latin typeface="Times New Roman"/>
                          <a:ea typeface="Times New Roman"/>
                          <a:cs typeface="Times New Roman"/>
                        </a:rPr>
                        <a:t>Ürün ticari adı</a:t>
                      </a:r>
                      <a:endParaRPr lang="tr-TR" sz="140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marL="540385" algn="just">
                        <a:spcAft>
                          <a:spcPts val="0"/>
                        </a:spcAft>
                      </a:pPr>
                      <a:endParaRPr lang="tr-TR" sz="12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95468">
                <a:tc gridSpan="2">
                  <a:txBody>
                    <a:bodyPr/>
                    <a:lstStyle/>
                    <a:p>
                      <a:pPr algn="just">
                        <a:spcAft>
                          <a:spcPts val="0"/>
                        </a:spcAft>
                      </a:pPr>
                      <a:r>
                        <a:rPr lang="tr-TR" sz="1400" b="0" dirty="0">
                          <a:latin typeface="Times New Roman"/>
                          <a:ea typeface="Times New Roman"/>
                          <a:cs typeface="Times New Roman"/>
                        </a:rPr>
                        <a:t>Üretim yeri ve adresi </a:t>
                      </a:r>
                      <a:endParaRPr lang="tr-TR" sz="14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marL="540385" algn="just">
                        <a:spcAft>
                          <a:spcPts val="0"/>
                        </a:spcAft>
                      </a:pPr>
                      <a:endParaRPr lang="tr-TR" sz="12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05028">
                <a:tc gridSpan="2">
                  <a:txBody>
                    <a:bodyPr/>
                    <a:lstStyle/>
                    <a:p>
                      <a:pPr algn="just">
                        <a:spcAft>
                          <a:spcPts val="0"/>
                        </a:spcAft>
                      </a:pPr>
                      <a:r>
                        <a:rPr lang="tr-TR" sz="1400" b="0" dirty="0">
                          <a:latin typeface="Times New Roman"/>
                          <a:ea typeface="Times New Roman"/>
                          <a:cs typeface="Times New Roman"/>
                        </a:rPr>
                        <a:t>Numune sahibinin adı ve adresi</a:t>
                      </a:r>
                      <a:endParaRPr lang="tr-TR" sz="14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just">
                        <a:spcAft>
                          <a:spcPts val="0"/>
                        </a:spcAft>
                      </a:pPr>
                      <a:endParaRPr lang="tr-TR" sz="12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30692">
                <a:tc gridSpan="2">
                  <a:txBody>
                    <a:bodyPr/>
                    <a:lstStyle/>
                    <a:p>
                      <a:pPr algn="just">
                        <a:spcAft>
                          <a:spcPts val="0"/>
                        </a:spcAft>
                      </a:pPr>
                      <a:r>
                        <a:rPr lang="tr-TR" sz="1400" b="0" dirty="0">
                          <a:latin typeface="Times New Roman"/>
                          <a:ea typeface="Times New Roman"/>
                          <a:cs typeface="Times New Roman"/>
                        </a:rPr>
                        <a:t>Üretim ve son kullanma tarihi</a:t>
                      </a:r>
                      <a:endParaRPr lang="tr-TR" sz="14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marL="540385" algn="just">
                        <a:spcAft>
                          <a:spcPts val="0"/>
                        </a:spcAft>
                      </a:pPr>
                      <a:endParaRPr lang="tr-TR" sz="120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1107495">
                <a:tc gridSpan="2">
                  <a:txBody>
                    <a:bodyPr/>
                    <a:lstStyle/>
                    <a:p>
                      <a:pPr algn="just">
                        <a:spcAft>
                          <a:spcPts val="0"/>
                        </a:spcAft>
                      </a:pPr>
                      <a:r>
                        <a:rPr lang="tr-TR" sz="1400" b="0" dirty="0">
                          <a:latin typeface="Times New Roman"/>
                          <a:ea typeface="Times New Roman"/>
                          <a:cs typeface="Times New Roman"/>
                        </a:rPr>
                        <a:t>Numune miktarı ve etiket durumu (orijinal, fotokopi vs)</a:t>
                      </a:r>
                      <a:endParaRPr lang="tr-TR" sz="14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indent="-68580" algn="just">
                        <a:spcAft>
                          <a:spcPts val="0"/>
                        </a:spcAft>
                      </a:pPr>
                      <a:endParaRPr lang="tr-TR" sz="12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bl>
          </a:graphicData>
        </a:graphic>
      </p:graphicFrame>
      <p:sp>
        <p:nvSpPr>
          <p:cNvPr id="17409" name="Rectangle 1"/>
          <p:cNvSpPr>
            <a:spLocks noChangeArrowheads="1"/>
          </p:cNvSpPr>
          <p:nvPr/>
        </p:nvSpPr>
        <p:spPr bwMode="auto">
          <a:xfrm>
            <a:off x="2881298" y="743271"/>
            <a:ext cx="422593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T.C.</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………..VALİLİĞİ</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İl Sağlık Müdürlüğü</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BİYOSİDAL ÜRÜNLERDEN NUMUNE ALMA TUTANAĞI </a:t>
            </a:r>
            <a:endParaRPr kumimoji="0" lang="tr-TR" sz="1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4081643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595282" y="876300"/>
            <a:ext cx="8121650" cy="1143000"/>
          </a:xfrm>
          <a:prstGeom prst="rect">
            <a:avLst/>
          </a:prstGeom>
        </p:spPr>
        <p:txBody>
          <a:bodyPr/>
          <a:lstStyle/>
          <a:p>
            <a:r>
              <a:rPr lang="tr-TR" dirty="0" smtClean="0">
                <a:solidFill>
                  <a:srgbClr val="FF0000"/>
                </a:solidFill>
              </a:rPr>
              <a:t>Kapsam</a:t>
            </a:r>
            <a:endParaRPr lang="tr-TR" dirty="0">
              <a:solidFill>
                <a:srgbClr val="FF0000"/>
              </a:solidFill>
            </a:endParaRPr>
          </a:p>
        </p:txBody>
      </p:sp>
      <p:sp>
        <p:nvSpPr>
          <p:cNvPr id="3" name="2 İçerik Yer Tutucusu"/>
          <p:cNvSpPr>
            <a:spLocks noGrp="1"/>
          </p:cNvSpPr>
          <p:nvPr>
            <p:ph idx="4294967295"/>
          </p:nvPr>
        </p:nvSpPr>
        <p:spPr>
          <a:xfrm>
            <a:off x="595282" y="1447800"/>
            <a:ext cx="8786874" cy="4800600"/>
          </a:xfrm>
          <a:prstGeom prst="rect">
            <a:avLst/>
          </a:prstGeom>
        </p:spPr>
        <p:txBody>
          <a:bodyPr/>
          <a:lstStyle/>
          <a:p>
            <a:endParaRPr lang="tr-TR" dirty="0" smtClean="0"/>
          </a:p>
          <a:p>
            <a:r>
              <a:rPr lang="tr-TR" dirty="0" smtClean="0"/>
              <a:t> Bu prosedür, resmi kontrollerde veya ruhsata esas olmak üzere </a:t>
            </a:r>
            <a:r>
              <a:rPr lang="tr-TR" dirty="0" err="1" smtClean="0"/>
              <a:t>biyosidal</a:t>
            </a:r>
            <a:r>
              <a:rPr lang="tr-TR" dirty="0" smtClean="0"/>
              <a:t> ürünlerin üretim, dağıtım ve satış aşamalarında her türlü numune alma işlemlerini kapsar.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877936" y="-463897"/>
            <a:ext cx="184731"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tr-TR" sz="1200" dirty="0" smtClean="0">
              <a:latin typeface="Arial"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tr-TR" sz="1200" dirty="0" smtClean="0">
              <a:latin typeface="Arial"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tr-TR" sz="1200" dirty="0" smtClean="0">
              <a:latin typeface="Arial"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p:txBody>
      </p:sp>
      <p:graphicFrame>
        <p:nvGraphicFramePr>
          <p:cNvPr id="7" name="6 Tablo"/>
          <p:cNvGraphicFramePr>
            <a:graphicFrameLocks noGrp="1"/>
          </p:cNvGraphicFramePr>
          <p:nvPr/>
        </p:nvGraphicFramePr>
        <p:xfrm>
          <a:off x="452407" y="1271772"/>
          <a:ext cx="9001187" cy="3382121"/>
        </p:xfrm>
        <a:graphic>
          <a:graphicData uri="http://schemas.openxmlformats.org/drawingml/2006/table">
            <a:tbl>
              <a:tblPr/>
              <a:tblGrid>
                <a:gridCol w="3820765"/>
                <a:gridCol w="5180422"/>
              </a:tblGrid>
              <a:tr h="230195">
                <a:tc>
                  <a:txBody>
                    <a:bodyPr/>
                    <a:lstStyle/>
                    <a:p>
                      <a:pPr algn="just">
                        <a:spcAft>
                          <a:spcPts val="0"/>
                        </a:spcAft>
                      </a:pPr>
                      <a:r>
                        <a:rPr lang="tr-TR" sz="1400" b="0" dirty="0">
                          <a:latin typeface="Times New Roman"/>
                          <a:ea typeface="Times New Roman"/>
                          <a:cs typeface="Times New Roman"/>
                        </a:rPr>
                        <a:t>Parti no/seri no ve parti büyüklüğü</a:t>
                      </a:r>
                      <a:endParaRPr lang="tr-TR" sz="14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algn="just">
                        <a:spcAft>
                          <a:spcPts val="0"/>
                        </a:spcAft>
                      </a:pPr>
                      <a:endParaRPr lang="tr-TR" sz="120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024">
                <a:tc>
                  <a:txBody>
                    <a:bodyPr/>
                    <a:lstStyle/>
                    <a:p>
                      <a:pPr algn="just">
                        <a:spcAft>
                          <a:spcPts val="0"/>
                        </a:spcAft>
                      </a:pPr>
                      <a:r>
                        <a:rPr lang="tr-TR" sz="1400" b="0" dirty="0">
                          <a:latin typeface="Times New Roman"/>
                          <a:ea typeface="Times New Roman"/>
                          <a:cs typeface="Times New Roman"/>
                        </a:rPr>
                        <a:t>Alınış sebebi </a:t>
                      </a:r>
                      <a:endParaRPr lang="tr-TR" sz="1400" dirty="0">
                        <a:latin typeface="Times New Roman"/>
                        <a:ea typeface="Times New Roman"/>
                        <a:cs typeface="Times New Roman"/>
                      </a:endParaRPr>
                    </a:p>
                    <a:p>
                      <a:pPr algn="just">
                        <a:spcAft>
                          <a:spcPts val="0"/>
                        </a:spcAft>
                      </a:pPr>
                      <a:r>
                        <a:rPr lang="tr-TR" sz="1400" b="0" dirty="0">
                          <a:latin typeface="Times New Roman"/>
                          <a:ea typeface="Times New Roman"/>
                          <a:cs typeface="Times New Roman"/>
                        </a:rPr>
                        <a:t>(Ruhsata esas, denetim, şikâyet gibi)</a:t>
                      </a:r>
                      <a:endParaRPr lang="tr-TR" sz="14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tr-TR" sz="12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391">
                <a:tc>
                  <a:txBody>
                    <a:bodyPr/>
                    <a:lstStyle/>
                    <a:p>
                      <a:pPr algn="just">
                        <a:spcAft>
                          <a:spcPts val="0"/>
                        </a:spcAft>
                      </a:pPr>
                      <a:r>
                        <a:rPr lang="tr-TR" sz="1400" b="0" dirty="0" err="1">
                          <a:latin typeface="Times New Roman"/>
                          <a:ea typeface="Times New Roman"/>
                          <a:cs typeface="Times New Roman"/>
                        </a:rPr>
                        <a:t>Formülasyon</a:t>
                      </a:r>
                      <a:r>
                        <a:rPr lang="tr-TR" sz="1400" b="0" dirty="0">
                          <a:latin typeface="Times New Roman"/>
                          <a:ea typeface="Times New Roman"/>
                          <a:cs typeface="Times New Roman"/>
                        </a:rPr>
                        <a:t> tipi </a:t>
                      </a:r>
                      <a:endParaRPr lang="tr-TR" sz="1400" dirty="0">
                        <a:latin typeface="Times New Roman"/>
                        <a:ea typeface="Times New Roman"/>
                        <a:cs typeface="Times New Roman"/>
                      </a:endParaRPr>
                    </a:p>
                    <a:p>
                      <a:pPr algn="just">
                        <a:spcAft>
                          <a:spcPts val="0"/>
                        </a:spcAft>
                      </a:pPr>
                      <a:r>
                        <a:rPr lang="tr-TR" sz="1400" b="0" dirty="0">
                          <a:latin typeface="Times New Roman"/>
                          <a:ea typeface="Times New Roman"/>
                          <a:cs typeface="Times New Roman"/>
                        </a:rPr>
                        <a:t>(Granül, tablet, toz, EC, WDG gibi)</a:t>
                      </a:r>
                      <a:endParaRPr lang="tr-TR" sz="14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tr-TR" sz="120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024">
                <a:tc>
                  <a:txBody>
                    <a:bodyPr/>
                    <a:lstStyle/>
                    <a:p>
                      <a:pPr algn="just">
                        <a:spcAft>
                          <a:spcPts val="0"/>
                        </a:spcAft>
                      </a:pPr>
                      <a:r>
                        <a:rPr lang="tr-TR" sz="1400" b="0" dirty="0" err="1">
                          <a:latin typeface="Times New Roman"/>
                          <a:ea typeface="Times New Roman"/>
                          <a:cs typeface="Times New Roman"/>
                        </a:rPr>
                        <a:t>Laboratuvara</a:t>
                      </a:r>
                      <a:r>
                        <a:rPr lang="tr-TR" sz="1400" b="0" dirty="0">
                          <a:latin typeface="Times New Roman"/>
                          <a:ea typeface="Times New Roman"/>
                          <a:cs typeface="Times New Roman"/>
                        </a:rPr>
                        <a:t> gönderiliş biçimi </a:t>
                      </a:r>
                      <a:endParaRPr lang="tr-TR" sz="1400" dirty="0">
                        <a:latin typeface="Times New Roman"/>
                        <a:ea typeface="Times New Roman"/>
                        <a:cs typeface="Times New Roman"/>
                      </a:endParaRPr>
                    </a:p>
                    <a:p>
                      <a:pPr algn="just">
                        <a:spcAft>
                          <a:spcPts val="0"/>
                        </a:spcAft>
                      </a:pPr>
                      <a:r>
                        <a:rPr lang="tr-TR" sz="1400" b="0" dirty="0">
                          <a:latin typeface="Times New Roman"/>
                          <a:ea typeface="Times New Roman"/>
                          <a:cs typeface="Times New Roman"/>
                        </a:rPr>
                        <a:t>(Kargo, numune sahibi aracılığı ile gibi)</a:t>
                      </a:r>
                      <a:endParaRPr lang="tr-TR" sz="14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tr-TR" sz="120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391">
                <a:tc>
                  <a:txBody>
                    <a:bodyPr/>
                    <a:lstStyle/>
                    <a:p>
                      <a:pPr algn="just">
                        <a:spcAft>
                          <a:spcPts val="0"/>
                        </a:spcAft>
                      </a:pPr>
                      <a:r>
                        <a:rPr lang="tr-TR" sz="1400" b="0" dirty="0">
                          <a:latin typeface="Times New Roman"/>
                          <a:ea typeface="Times New Roman"/>
                          <a:cs typeface="Times New Roman"/>
                        </a:rPr>
                        <a:t>Ürün tipi </a:t>
                      </a:r>
                      <a:endParaRPr lang="tr-TR" sz="1400" dirty="0">
                        <a:latin typeface="Times New Roman"/>
                        <a:ea typeface="Times New Roman"/>
                        <a:cs typeface="Times New Roman"/>
                      </a:endParaRPr>
                    </a:p>
                    <a:p>
                      <a:pPr algn="just">
                        <a:spcAft>
                          <a:spcPts val="0"/>
                        </a:spcAft>
                      </a:pPr>
                      <a:r>
                        <a:rPr lang="tr-TR" sz="1400" b="0" dirty="0">
                          <a:latin typeface="Times New Roman"/>
                          <a:ea typeface="Times New Roman"/>
                          <a:cs typeface="Times New Roman"/>
                        </a:rPr>
                        <a:t>(18-</a:t>
                      </a:r>
                      <a:r>
                        <a:rPr lang="tr-TR" sz="1400" b="0" dirty="0" err="1">
                          <a:latin typeface="Times New Roman"/>
                          <a:ea typeface="Times New Roman"/>
                          <a:cs typeface="Times New Roman"/>
                        </a:rPr>
                        <a:t>insektisit</a:t>
                      </a:r>
                      <a:r>
                        <a:rPr lang="tr-TR" sz="1400" b="0" dirty="0">
                          <a:latin typeface="Times New Roman"/>
                          <a:ea typeface="Times New Roman"/>
                          <a:cs typeface="Times New Roman"/>
                        </a:rPr>
                        <a:t> gibi)</a:t>
                      </a:r>
                      <a:endParaRPr lang="tr-TR" sz="14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tr-TR" sz="12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195">
                <a:tc>
                  <a:txBody>
                    <a:bodyPr/>
                    <a:lstStyle/>
                    <a:p>
                      <a:pPr algn="just">
                        <a:spcAft>
                          <a:spcPts val="0"/>
                        </a:spcAft>
                      </a:pPr>
                      <a:r>
                        <a:rPr lang="tr-TR" sz="1400" b="0" dirty="0">
                          <a:latin typeface="Times New Roman"/>
                          <a:ea typeface="Times New Roman"/>
                          <a:cs typeface="Times New Roman"/>
                        </a:rPr>
                        <a:t>Raf ömrü</a:t>
                      </a:r>
                      <a:endParaRPr lang="tr-TR" sz="14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608965" algn="just">
                        <a:spcAft>
                          <a:spcPts val="0"/>
                        </a:spcAft>
                      </a:pPr>
                      <a:endParaRPr lang="tr-TR" sz="120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398">
                <a:tc>
                  <a:txBody>
                    <a:bodyPr/>
                    <a:lstStyle/>
                    <a:p>
                      <a:pPr algn="just">
                        <a:spcAft>
                          <a:spcPts val="0"/>
                        </a:spcAft>
                      </a:pPr>
                      <a:r>
                        <a:rPr lang="tr-TR" sz="1400" b="0" dirty="0">
                          <a:latin typeface="Times New Roman"/>
                          <a:ea typeface="Times New Roman"/>
                          <a:cs typeface="Times New Roman"/>
                        </a:rPr>
                        <a:t>Talep edilen testler</a:t>
                      </a:r>
                      <a:endParaRPr lang="tr-TR" sz="14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608965" algn="just">
                        <a:spcAft>
                          <a:spcPts val="0"/>
                        </a:spcAft>
                      </a:pPr>
                      <a:endParaRPr lang="tr-TR" sz="120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024">
                <a:tc>
                  <a:txBody>
                    <a:bodyPr/>
                    <a:lstStyle/>
                    <a:p>
                      <a:pPr indent="335280" algn="l">
                        <a:spcAft>
                          <a:spcPts val="0"/>
                        </a:spcAft>
                      </a:pPr>
                      <a:r>
                        <a:rPr lang="tr-TR" sz="1400" b="0" dirty="0">
                          <a:latin typeface="Times New Roman" pitchFamily="18" charset="0"/>
                          <a:ea typeface="Times New Roman"/>
                          <a:cs typeface="Times New Roman" pitchFamily="18" charset="0"/>
                        </a:rPr>
                        <a:t>Ürün ambalaj malzemesi </a:t>
                      </a:r>
                      <a:endParaRPr lang="tr-TR" sz="1400" dirty="0">
                        <a:latin typeface="Times New Roman" pitchFamily="18" charset="0"/>
                        <a:ea typeface="Times New Roman"/>
                        <a:cs typeface="Times New Roman" pitchFamily="18" charset="0"/>
                      </a:endParaRPr>
                    </a:p>
                    <a:p>
                      <a:pPr indent="335280" algn="l">
                        <a:spcAft>
                          <a:spcPts val="0"/>
                        </a:spcAft>
                      </a:pPr>
                      <a:r>
                        <a:rPr lang="tr-TR" sz="1400" b="0" dirty="0">
                          <a:latin typeface="Times New Roman" pitchFamily="18" charset="0"/>
                          <a:ea typeface="Times New Roman"/>
                          <a:cs typeface="Times New Roman" pitchFamily="18" charset="0"/>
                        </a:rPr>
                        <a:t>(Plastik, </a:t>
                      </a:r>
                      <a:r>
                        <a:rPr lang="tr-TR" sz="1400" b="0" dirty="0" err="1">
                          <a:latin typeface="Times New Roman" pitchFamily="18" charset="0"/>
                          <a:ea typeface="Times New Roman"/>
                          <a:cs typeface="Times New Roman" pitchFamily="18" charset="0"/>
                        </a:rPr>
                        <a:t>propilen</a:t>
                      </a:r>
                      <a:r>
                        <a:rPr lang="tr-TR" sz="1400" b="0" dirty="0">
                          <a:latin typeface="Times New Roman" pitchFamily="18" charset="0"/>
                          <a:ea typeface="Times New Roman"/>
                          <a:cs typeface="Times New Roman" pitchFamily="18" charset="0"/>
                        </a:rPr>
                        <a:t>, polietilen, HDPE gibi)</a:t>
                      </a:r>
                      <a:endParaRPr lang="tr-TR" sz="1400" dirty="0">
                        <a:latin typeface="Times New Roman" pitchFamily="18" charset="0"/>
                        <a:ea typeface="Times New Roman"/>
                        <a:cs typeface="Times New Roman" pitchFamily="18" charset="0"/>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608965" algn="just">
                        <a:spcAft>
                          <a:spcPts val="0"/>
                        </a:spcAft>
                      </a:pPr>
                      <a:endParaRPr lang="tr-TR" sz="120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391">
                <a:tc>
                  <a:txBody>
                    <a:bodyPr/>
                    <a:lstStyle/>
                    <a:p>
                      <a:pPr indent="335280" algn="l">
                        <a:spcAft>
                          <a:spcPts val="0"/>
                        </a:spcAft>
                      </a:pPr>
                      <a:r>
                        <a:rPr lang="tr-TR" sz="1400" b="0" dirty="0">
                          <a:latin typeface="Times New Roman" pitchFamily="18" charset="0"/>
                          <a:ea typeface="Times New Roman"/>
                          <a:cs typeface="Times New Roman" pitchFamily="18" charset="0"/>
                        </a:rPr>
                        <a:t>Şahit numune alındı mı? (alınmadı ise sebebi) </a:t>
                      </a:r>
                      <a:endParaRPr lang="tr-TR" sz="1400" dirty="0">
                        <a:latin typeface="Times New Roman" pitchFamily="18" charset="0"/>
                        <a:ea typeface="Times New Roman"/>
                        <a:cs typeface="Times New Roman" pitchFamily="18" charset="0"/>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608965" algn="just">
                        <a:spcAft>
                          <a:spcPts val="0"/>
                        </a:spcAft>
                      </a:pPr>
                      <a:endParaRPr lang="tr-TR" sz="1200" dirty="0">
                        <a:latin typeface="Times New Roman"/>
                        <a:ea typeface="Times New Roman"/>
                        <a:cs typeface="Times New Roman"/>
                      </a:endParaRPr>
                    </a:p>
                  </a:txBody>
                  <a:tcPr marL="55735" marR="55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7 Tablo"/>
          <p:cNvGraphicFramePr>
            <a:graphicFrameLocks noGrp="1"/>
          </p:cNvGraphicFramePr>
          <p:nvPr/>
        </p:nvGraphicFramePr>
        <p:xfrm>
          <a:off x="452407" y="5252540"/>
          <a:ext cx="9001188" cy="1197802"/>
        </p:xfrm>
        <a:graphic>
          <a:graphicData uri="http://schemas.openxmlformats.org/drawingml/2006/table">
            <a:tbl>
              <a:tblPr/>
              <a:tblGrid>
                <a:gridCol w="3000396"/>
                <a:gridCol w="3000396"/>
                <a:gridCol w="3000396"/>
              </a:tblGrid>
              <a:tr h="1197802">
                <a:tc>
                  <a:txBody>
                    <a:bodyPr/>
                    <a:lstStyle/>
                    <a:p>
                      <a:pPr algn="ctr">
                        <a:spcAft>
                          <a:spcPts val="0"/>
                        </a:spcAft>
                      </a:pPr>
                      <a:r>
                        <a:rPr lang="tr-TR" sz="1200" b="0" dirty="0" smtClean="0">
                          <a:latin typeface="Times New Roman"/>
                          <a:ea typeface="Times New Roman"/>
                          <a:cs typeface="Times New Roman"/>
                        </a:rPr>
                        <a:t>İl Sağlık </a:t>
                      </a:r>
                      <a:r>
                        <a:rPr lang="tr-TR" sz="1200" b="0" dirty="0">
                          <a:latin typeface="Times New Roman"/>
                          <a:ea typeface="Times New Roman"/>
                          <a:cs typeface="Times New Roman"/>
                        </a:rPr>
                        <a:t>Müdürlüğü personeli</a:t>
                      </a:r>
                      <a:endParaRPr lang="tr-TR" sz="1200" dirty="0">
                        <a:latin typeface="Times New Roman"/>
                        <a:ea typeface="Times New Roman"/>
                        <a:cs typeface="Times New Roman"/>
                      </a:endParaRPr>
                    </a:p>
                    <a:p>
                      <a:pPr algn="ctr">
                        <a:spcAft>
                          <a:spcPts val="0"/>
                        </a:spcAft>
                      </a:pPr>
                      <a:r>
                        <a:rPr lang="tr-TR" sz="1200" b="0" dirty="0">
                          <a:latin typeface="Times New Roman"/>
                          <a:ea typeface="Times New Roman"/>
                          <a:cs typeface="Times New Roman"/>
                        </a:rPr>
                        <a:t>Adı soyadı unvanı imzası</a:t>
                      </a:r>
                      <a:endParaRPr lang="tr-TR" sz="1200" dirty="0">
                        <a:latin typeface="Times New Roman"/>
                        <a:ea typeface="Times New Roman"/>
                        <a:cs typeface="Times New Roman"/>
                      </a:endParaRPr>
                    </a:p>
                  </a:txBody>
                  <a:tcPr marL="55735" marR="55735" marT="0" marB="0">
                    <a:lnL>
                      <a:noFill/>
                    </a:lnL>
                    <a:lnR>
                      <a:noFill/>
                    </a:lnR>
                    <a:lnT>
                      <a:noFill/>
                    </a:lnT>
                    <a:lnB>
                      <a:noFill/>
                    </a:lnB>
                  </a:tcPr>
                </a:tc>
                <a:tc>
                  <a:txBody>
                    <a:bodyPr/>
                    <a:lstStyle/>
                    <a:p>
                      <a:pPr algn="ctr">
                        <a:spcAft>
                          <a:spcPts val="0"/>
                        </a:spcAft>
                      </a:pPr>
                      <a:r>
                        <a:rPr lang="tr-TR" sz="1200" b="0" dirty="0" smtClean="0">
                          <a:latin typeface="Times New Roman"/>
                          <a:ea typeface="Times New Roman"/>
                          <a:cs typeface="Times New Roman"/>
                        </a:rPr>
                        <a:t>İl Sağlık</a:t>
                      </a:r>
                      <a:r>
                        <a:rPr lang="tr-TR" sz="1200" b="0" baseline="0" dirty="0" smtClean="0">
                          <a:latin typeface="Times New Roman"/>
                          <a:ea typeface="Times New Roman"/>
                          <a:cs typeface="Times New Roman"/>
                        </a:rPr>
                        <a:t> </a:t>
                      </a:r>
                      <a:r>
                        <a:rPr lang="tr-TR" sz="1200" b="0" dirty="0" smtClean="0">
                          <a:latin typeface="Times New Roman"/>
                          <a:ea typeface="Times New Roman"/>
                          <a:cs typeface="Times New Roman"/>
                        </a:rPr>
                        <a:t>Müdürlüğü </a:t>
                      </a:r>
                      <a:r>
                        <a:rPr lang="tr-TR" sz="1200" b="0" dirty="0">
                          <a:latin typeface="Times New Roman"/>
                          <a:ea typeface="Times New Roman"/>
                          <a:cs typeface="Times New Roman"/>
                        </a:rPr>
                        <a:t>personeli</a:t>
                      </a:r>
                      <a:endParaRPr lang="tr-TR" sz="1200" dirty="0">
                        <a:latin typeface="Times New Roman"/>
                        <a:ea typeface="Times New Roman"/>
                        <a:cs typeface="Times New Roman"/>
                      </a:endParaRPr>
                    </a:p>
                    <a:p>
                      <a:pPr algn="ctr">
                        <a:spcAft>
                          <a:spcPts val="0"/>
                        </a:spcAft>
                      </a:pPr>
                      <a:r>
                        <a:rPr lang="tr-TR" sz="1200" b="0" dirty="0">
                          <a:latin typeface="Times New Roman"/>
                          <a:ea typeface="Times New Roman"/>
                          <a:cs typeface="Times New Roman"/>
                        </a:rPr>
                        <a:t>Adı soyadı unvanı imzası</a:t>
                      </a:r>
                      <a:endParaRPr lang="tr-TR" sz="1200" dirty="0">
                        <a:latin typeface="Times New Roman"/>
                        <a:ea typeface="Times New Roman"/>
                        <a:cs typeface="Times New Roman"/>
                      </a:endParaRPr>
                    </a:p>
                  </a:txBody>
                  <a:tcPr marL="55735" marR="55735" marT="0" marB="0">
                    <a:lnL>
                      <a:noFill/>
                    </a:lnL>
                    <a:lnR>
                      <a:noFill/>
                    </a:lnR>
                    <a:lnT>
                      <a:noFill/>
                    </a:lnT>
                    <a:lnB>
                      <a:noFill/>
                    </a:lnB>
                  </a:tcPr>
                </a:tc>
                <a:tc>
                  <a:txBody>
                    <a:bodyPr/>
                    <a:lstStyle/>
                    <a:p>
                      <a:pPr algn="ctr">
                        <a:spcAft>
                          <a:spcPts val="0"/>
                        </a:spcAft>
                      </a:pPr>
                      <a:r>
                        <a:rPr lang="tr-TR" sz="1200" b="0" dirty="0" smtClean="0">
                          <a:latin typeface="Times New Roman"/>
                          <a:ea typeface="Times New Roman"/>
                          <a:cs typeface="Times New Roman"/>
                        </a:rPr>
                        <a:t>İl Sağlık</a:t>
                      </a:r>
                      <a:r>
                        <a:rPr lang="tr-TR" sz="1200" b="0" baseline="0" dirty="0" smtClean="0">
                          <a:latin typeface="Times New Roman"/>
                          <a:ea typeface="Times New Roman"/>
                          <a:cs typeface="Times New Roman"/>
                        </a:rPr>
                        <a:t> </a:t>
                      </a:r>
                      <a:r>
                        <a:rPr lang="tr-TR" sz="1200" b="0" dirty="0" smtClean="0">
                          <a:latin typeface="Times New Roman"/>
                          <a:ea typeface="Times New Roman"/>
                          <a:cs typeface="Times New Roman"/>
                        </a:rPr>
                        <a:t>Müdürlüğü </a:t>
                      </a:r>
                      <a:r>
                        <a:rPr lang="tr-TR" sz="1200" b="0" dirty="0">
                          <a:latin typeface="Times New Roman"/>
                          <a:ea typeface="Times New Roman"/>
                          <a:cs typeface="Times New Roman"/>
                        </a:rPr>
                        <a:t>personeli</a:t>
                      </a:r>
                      <a:endParaRPr lang="tr-TR" sz="1200" dirty="0">
                        <a:latin typeface="Times New Roman"/>
                        <a:ea typeface="Times New Roman"/>
                        <a:cs typeface="Times New Roman"/>
                      </a:endParaRPr>
                    </a:p>
                    <a:p>
                      <a:pPr algn="ctr">
                        <a:spcAft>
                          <a:spcPts val="0"/>
                        </a:spcAft>
                      </a:pPr>
                      <a:r>
                        <a:rPr lang="tr-TR" sz="1200" b="0" dirty="0">
                          <a:latin typeface="Times New Roman"/>
                          <a:ea typeface="Times New Roman"/>
                          <a:cs typeface="Times New Roman"/>
                        </a:rPr>
                        <a:t>Adı soyadı unvanı </a:t>
                      </a:r>
                      <a:r>
                        <a:rPr lang="tr-TR" sz="1200" b="0" dirty="0" smtClean="0">
                          <a:latin typeface="Times New Roman"/>
                          <a:ea typeface="Times New Roman"/>
                          <a:cs typeface="Times New Roman"/>
                        </a:rPr>
                        <a:t>imzası</a:t>
                      </a:r>
                    </a:p>
                    <a:p>
                      <a:pPr algn="ctr">
                        <a:spcAft>
                          <a:spcPts val="0"/>
                        </a:spcAft>
                      </a:pPr>
                      <a:endParaRPr kumimoji="0" lang="tr-TR" sz="1200" b="0" kern="1200" dirty="0" smtClean="0">
                        <a:solidFill>
                          <a:schemeClr val="tx1"/>
                        </a:solidFill>
                        <a:latin typeface="Times New Roman"/>
                        <a:ea typeface="Times New Roman"/>
                        <a:cs typeface="Times New Roman"/>
                      </a:endParaRPr>
                    </a:p>
                    <a:p>
                      <a:pPr algn="ctr">
                        <a:spcAft>
                          <a:spcPts val="0"/>
                        </a:spcAft>
                      </a:pPr>
                      <a:r>
                        <a:rPr kumimoji="0" lang="tr-TR" sz="1200" b="0" kern="1200" dirty="0" smtClean="0">
                          <a:solidFill>
                            <a:schemeClr val="tx1"/>
                          </a:solidFill>
                          <a:latin typeface="Times New Roman"/>
                          <a:ea typeface="Times New Roman"/>
                          <a:cs typeface="Times New Roman"/>
                        </a:rPr>
                        <a:t>İşyeri/numune sahibi </a:t>
                      </a:r>
                    </a:p>
                    <a:p>
                      <a:pPr algn="ctr">
                        <a:spcAft>
                          <a:spcPts val="0"/>
                        </a:spcAft>
                      </a:pPr>
                      <a:r>
                        <a:rPr kumimoji="0" lang="tr-TR" sz="1200" b="0" kern="1200" dirty="0" smtClean="0">
                          <a:solidFill>
                            <a:schemeClr val="tx1"/>
                          </a:solidFill>
                          <a:latin typeface="Times New Roman"/>
                          <a:ea typeface="Times New Roman"/>
                          <a:cs typeface="Times New Roman"/>
                        </a:rPr>
                        <a:t>Mesul müdür adı, soyadı </a:t>
                      </a:r>
                    </a:p>
                    <a:p>
                      <a:pPr algn="ctr">
                        <a:spcAft>
                          <a:spcPts val="0"/>
                        </a:spcAft>
                      </a:pPr>
                      <a:r>
                        <a:rPr kumimoji="0" lang="tr-TR" sz="1200" b="0" kern="1200" dirty="0" smtClean="0">
                          <a:solidFill>
                            <a:schemeClr val="tx1"/>
                          </a:solidFill>
                          <a:latin typeface="Times New Roman"/>
                          <a:ea typeface="Times New Roman"/>
                          <a:cs typeface="Times New Roman"/>
                        </a:rPr>
                        <a:t>imza</a:t>
                      </a:r>
                      <a:endParaRPr kumimoji="0" lang="tr-TR" sz="1200" b="0" kern="1200" dirty="0">
                        <a:solidFill>
                          <a:schemeClr val="tx1"/>
                        </a:solidFill>
                        <a:latin typeface="Times New Roman"/>
                        <a:ea typeface="Times New Roman"/>
                        <a:cs typeface="Times New Roman"/>
                      </a:endParaRPr>
                    </a:p>
                  </a:txBody>
                  <a:tcPr marL="55735" marR="55735" marT="0" marB="0">
                    <a:lnL>
                      <a:noFill/>
                    </a:lnL>
                    <a:lnR>
                      <a:noFill/>
                    </a:lnR>
                    <a:lnT>
                      <a:noFill/>
                    </a:lnT>
                    <a:lnB>
                      <a:noFill/>
                    </a:lnB>
                  </a:tcPr>
                </a:tc>
              </a:tr>
            </a:tbl>
          </a:graphicData>
        </a:graphic>
      </p:graphicFrame>
      <p:sp>
        <p:nvSpPr>
          <p:cNvPr id="9" name="8 Dikdörtgen"/>
          <p:cNvSpPr/>
          <p:nvPr/>
        </p:nvSpPr>
        <p:spPr>
          <a:xfrm>
            <a:off x="452407" y="4680058"/>
            <a:ext cx="9001187" cy="461665"/>
          </a:xfrm>
          <a:prstGeom prst="rect">
            <a:avLst/>
          </a:prstGeom>
        </p:spPr>
        <p:txBody>
          <a:bodyPr wrap="square">
            <a:spAutoFit/>
          </a:bodyPr>
          <a:lstStyle/>
          <a:p>
            <a:r>
              <a:rPr lang="tr-TR" sz="1200" dirty="0" smtClean="0">
                <a:solidFill>
                  <a:prstClr val="black"/>
                </a:solidFill>
                <a:latin typeface="Arial" pitchFamily="34" charset="0"/>
                <a:ea typeface="Times New Roman" pitchFamily="18" charset="0"/>
                <a:cs typeface="Arial" pitchFamily="34" charset="0"/>
              </a:rPr>
              <a:t>Yukarıda belirtilen </a:t>
            </a:r>
            <a:r>
              <a:rPr lang="tr-TR" sz="1200" dirty="0" err="1" smtClean="0">
                <a:solidFill>
                  <a:prstClr val="black"/>
                </a:solidFill>
                <a:latin typeface="Arial" pitchFamily="34" charset="0"/>
                <a:ea typeface="Times New Roman" pitchFamily="18" charset="0"/>
                <a:cs typeface="Arial" pitchFamily="34" charset="0"/>
              </a:rPr>
              <a:t>biyosidal</a:t>
            </a:r>
            <a:r>
              <a:rPr lang="tr-TR" sz="1200" dirty="0" smtClean="0">
                <a:solidFill>
                  <a:prstClr val="black"/>
                </a:solidFill>
                <a:latin typeface="Arial" pitchFamily="34" charset="0"/>
                <a:ea typeface="Times New Roman" pitchFamily="18" charset="0"/>
                <a:cs typeface="Arial" pitchFamily="34" charset="0"/>
              </a:rPr>
              <a:t> ürün, işletmesinin sahibi veya sorumlusu ................................. </a:t>
            </a:r>
            <a:r>
              <a:rPr lang="tr-TR" sz="1200" dirty="0" err="1" smtClean="0">
                <a:solidFill>
                  <a:prstClr val="black"/>
                </a:solidFill>
                <a:latin typeface="Arial" pitchFamily="34" charset="0"/>
                <a:ea typeface="Times New Roman" pitchFamily="18" charset="0"/>
                <a:cs typeface="Arial" pitchFamily="34" charset="0"/>
              </a:rPr>
              <a:t>nin</a:t>
            </a:r>
            <a:r>
              <a:rPr lang="tr-TR" sz="1200" dirty="0" smtClean="0">
                <a:solidFill>
                  <a:prstClr val="black"/>
                </a:solidFill>
                <a:latin typeface="Arial" pitchFamily="34" charset="0"/>
                <a:ea typeface="Times New Roman" pitchFamily="18" charset="0"/>
                <a:cs typeface="Arial" pitchFamily="34" charset="0"/>
              </a:rPr>
              <a:t> huzurunda numune alınarak ……………….. mührü ile mühürlenmiş ve işbu tutanak tarafımızca imza edilmiştir.</a:t>
            </a:r>
            <a:endParaRPr lang="tr-TR" dirty="0"/>
          </a:p>
        </p:txBody>
      </p:sp>
    </p:spTree>
    <p:extLst>
      <p:ext uri="{BB962C8B-B14F-4D97-AF65-F5344CB8AC3E}">
        <p14:creationId xmlns:p14="http://schemas.microsoft.com/office/powerpoint/2010/main" val="40816436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09860" y="4357694"/>
            <a:ext cx="6643734" cy="1569660"/>
          </a:xfrm>
          <a:prstGeom prst="rect">
            <a:avLst/>
          </a:prstGeom>
        </p:spPr>
        <p:txBody>
          <a:bodyPr wrap="square">
            <a:spAutoFit/>
          </a:bodyPr>
          <a:lstStyle/>
          <a:p>
            <a:pPr algn="ctr"/>
            <a:r>
              <a:rPr lang="tr-TR" sz="3200" b="1" dirty="0" smtClean="0">
                <a:solidFill>
                  <a:schemeClr val="bg1"/>
                </a:solidFill>
              </a:rPr>
              <a:t>İletişim: devristamkoc1977@</a:t>
            </a:r>
            <a:r>
              <a:rPr lang="tr-TR" sz="3200" b="1" dirty="0" err="1" smtClean="0">
                <a:solidFill>
                  <a:schemeClr val="bg1"/>
                </a:solidFill>
              </a:rPr>
              <a:t>gmail</a:t>
            </a:r>
            <a:r>
              <a:rPr lang="tr-TR" sz="3200" b="1" dirty="0" smtClean="0">
                <a:solidFill>
                  <a:schemeClr val="bg1"/>
                </a:solidFill>
              </a:rPr>
              <a:t>.com</a:t>
            </a:r>
          </a:p>
          <a:p>
            <a:pPr algn="ctr"/>
            <a:r>
              <a:rPr lang="tr-TR" sz="3200" b="1" dirty="0" smtClean="0">
                <a:solidFill>
                  <a:schemeClr val="bg1"/>
                </a:solidFill>
              </a:rPr>
              <a:t>0312 5655216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09596" y="642918"/>
            <a:ext cx="8121650" cy="1143000"/>
          </a:xfrm>
          <a:prstGeom prst="rect">
            <a:avLst/>
          </a:prstGeom>
        </p:spPr>
        <p:txBody>
          <a:bodyPr/>
          <a:lstStyle/>
          <a:p>
            <a:r>
              <a:rPr lang="tr-TR" dirty="0" smtClean="0">
                <a:solidFill>
                  <a:srgbClr val="FF0000"/>
                </a:solidFill>
              </a:rPr>
              <a:t>Hukuki Dayanak</a:t>
            </a:r>
            <a:endParaRPr lang="tr-TR" dirty="0">
              <a:solidFill>
                <a:srgbClr val="FF0000"/>
              </a:solidFill>
            </a:endParaRPr>
          </a:p>
        </p:txBody>
      </p:sp>
      <p:sp>
        <p:nvSpPr>
          <p:cNvPr id="3" name="Content Placeholder 2"/>
          <p:cNvSpPr>
            <a:spLocks noGrp="1"/>
          </p:cNvSpPr>
          <p:nvPr>
            <p:ph idx="4294967295"/>
          </p:nvPr>
        </p:nvSpPr>
        <p:spPr>
          <a:xfrm>
            <a:off x="809596" y="1447800"/>
            <a:ext cx="8518554" cy="4800600"/>
          </a:xfrm>
          <a:prstGeom prst="rect">
            <a:avLst/>
          </a:prstGeom>
        </p:spPr>
        <p:txBody>
          <a:bodyPr>
            <a:normAutofit/>
          </a:bodyPr>
          <a:lstStyle/>
          <a:p>
            <a:endParaRPr lang="tr-TR" dirty="0" smtClean="0"/>
          </a:p>
          <a:p>
            <a:r>
              <a:rPr lang="tr-TR" sz="3600" dirty="0" smtClean="0"/>
              <a:t>Eski 663 </a:t>
            </a:r>
            <a:r>
              <a:rPr lang="tr-TR" sz="3600" dirty="0" smtClean="0"/>
              <a:t>ve 694 </a:t>
            </a:r>
            <a:r>
              <a:rPr lang="tr-TR" sz="3600" dirty="0"/>
              <a:t>sayılı Sağlık Bakanlığı ve Bağlı Kuruluşlarının Teşkilat ve Görevleri Hakkında Kanun Hükmünde </a:t>
            </a:r>
            <a:r>
              <a:rPr lang="tr-TR" sz="3600" dirty="0" smtClean="0"/>
              <a:t>Kararname</a:t>
            </a:r>
          </a:p>
          <a:p>
            <a:r>
              <a:rPr lang="tr-TR" sz="3600" dirty="0" smtClean="0"/>
              <a:t>1 Numaralı </a:t>
            </a:r>
            <a:r>
              <a:rPr lang="tr-TR" sz="3600" smtClean="0"/>
              <a:t>Cumhurbaşkanlığı Kararnamesi</a:t>
            </a:r>
            <a:r>
              <a:rPr lang="tr-TR" sz="3600" smtClean="0"/>
              <a:t> </a:t>
            </a:r>
            <a:endParaRPr lang="tr-TR" sz="3600" dirty="0"/>
          </a:p>
          <a:p>
            <a:r>
              <a:rPr lang="tr-TR" sz="3600" dirty="0" smtClean="0"/>
              <a:t> </a:t>
            </a:r>
            <a:r>
              <a:rPr lang="tr-TR" sz="3600" dirty="0"/>
              <a:t>31/12/2009 tarihli ve 27449 (4. mükerrer) sayılı Resmî Gazetede yayımlanan Biyosidal Ürünler Yönetmeliği</a:t>
            </a:r>
          </a:p>
        </p:txBody>
      </p:sp>
    </p:spTree>
    <p:extLst>
      <p:ext uri="{BB962C8B-B14F-4D97-AF65-F5344CB8AC3E}">
        <p14:creationId xmlns:p14="http://schemas.microsoft.com/office/powerpoint/2010/main" val="1516568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523844" y="642918"/>
            <a:ext cx="8121650" cy="1143000"/>
          </a:xfrm>
          <a:prstGeom prst="rect">
            <a:avLst/>
          </a:prstGeom>
        </p:spPr>
        <p:txBody>
          <a:bodyPr/>
          <a:lstStyle/>
          <a:p>
            <a:r>
              <a:rPr lang="tr-TR" dirty="0" smtClean="0">
                <a:solidFill>
                  <a:srgbClr val="FF0000"/>
                </a:solidFill>
              </a:rPr>
              <a:t>Piyasa Gözetimi ve Denetimi</a:t>
            </a:r>
            <a:endParaRPr lang="tr-TR" dirty="0">
              <a:solidFill>
                <a:srgbClr val="FF0000"/>
              </a:solidFill>
            </a:endParaRPr>
          </a:p>
        </p:txBody>
      </p:sp>
      <p:sp>
        <p:nvSpPr>
          <p:cNvPr id="3" name="İçerik Yer Tutucusu 2"/>
          <p:cNvSpPr>
            <a:spLocks noGrp="1"/>
          </p:cNvSpPr>
          <p:nvPr>
            <p:ph idx="4294967295"/>
          </p:nvPr>
        </p:nvSpPr>
        <p:spPr>
          <a:xfrm>
            <a:off x="523844" y="1428736"/>
            <a:ext cx="8804306" cy="4800600"/>
          </a:xfrm>
          <a:prstGeom prst="rect">
            <a:avLst/>
          </a:prstGeom>
        </p:spPr>
        <p:txBody>
          <a:bodyPr>
            <a:normAutofit/>
          </a:bodyPr>
          <a:lstStyle/>
          <a:p>
            <a:pPr algn="just">
              <a:lnSpc>
                <a:spcPct val="90000"/>
              </a:lnSpc>
              <a:buNone/>
            </a:pPr>
            <a:r>
              <a:rPr lang="tr-TR" sz="3600" dirty="0" smtClean="0"/>
              <a:t>  </a:t>
            </a:r>
          </a:p>
          <a:p>
            <a:pPr algn="just">
              <a:lnSpc>
                <a:spcPct val="90000"/>
              </a:lnSpc>
              <a:buNone/>
            </a:pPr>
            <a:r>
              <a:rPr lang="tr-TR" sz="3600" dirty="0" smtClean="0"/>
              <a:t>    Bakanlık, </a:t>
            </a:r>
            <a:r>
              <a:rPr lang="tr-TR" sz="3600" dirty="0"/>
              <a:t>sorumlu olduğu ürünlerin piyasa gözetimi ve denetimini, </a:t>
            </a:r>
            <a:r>
              <a:rPr lang="tr-TR" sz="3600" dirty="0" err="1"/>
              <a:t>re’sen</a:t>
            </a:r>
            <a:r>
              <a:rPr lang="tr-TR" sz="3600" dirty="0"/>
              <a:t> veya şikâyet üzerine, </a:t>
            </a:r>
            <a:r>
              <a:rPr lang="tr-TR" sz="3600" dirty="0" smtClean="0"/>
              <a:t>Kurum </a:t>
            </a:r>
            <a:r>
              <a:rPr lang="tr-TR" sz="3600" dirty="0"/>
              <a:t>merkez teşkilatı veya il müdürlüklerindeki denetim görevlileri aracılığıyla </a:t>
            </a:r>
            <a:r>
              <a:rPr lang="tr-TR" sz="3600" dirty="0" smtClean="0"/>
              <a:t>yürütür. </a:t>
            </a:r>
          </a:p>
          <a:p>
            <a:pPr algn="just">
              <a:lnSpc>
                <a:spcPct val="90000"/>
              </a:lnSpc>
              <a:buNone/>
            </a:pPr>
            <a:r>
              <a:rPr lang="tr-TR" sz="3600" dirty="0" smtClean="0"/>
              <a:t>	Piyasa </a:t>
            </a:r>
            <a:r>
              <a:rPr lang="tr-TR" sz="3600" dirty="0"/>
              <a:t>gözetimi ve denetimi sonucunda gerekli önlemleri alır.</a:t>
            </a:r>
          </a:p>
        </p:txBody>
      </p:sp>
    </p:spTree>
    <p:extLst>
      <p:ext uri="{BB962C8B-B14F-4D97-AF65-F5344CB8AC3E}">
        <p14:creationId xmlns:p14="http://schemas.microsoft.com/office/powerpoint/2010/main" val="3664547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666720" y="642918"/>
            <a:ext cx="8121650" cy="1143000"/>
          </a:xfrm>
          <a:prstGeom prst="rect">
            <a:avLst/>
          </a:prstGeom>
        </p:spPr>
        <p:txBody>
          <a:bodyPr/>
          <a:lstStyle/>
          <a:p>
            <a:r>
              <a:rPr lang="tr-TR" dirty="0" smtClean="0">
                <a:solidFill>
                  <a:srgbClr val="FF0000"/>
                </a:solidFill>
              </a:rPr>
              <a:t>Denetim Amaçlı Numune Planı</a:t>
            </a:r>
            <a:endParaRPr lang="tr-TR" dirty="0">
              <a:solidFill>
                <a:srgbClr val="FF0000"/>
              </a:solidFill>
            </a:endParaRPr>
          </a:p>
        </p:txBody>
      </p:sp>
      <p:sp>
        <p:nvSpPr>
          <p:cNvPr id="3" name="İçerik Yer Tutucusu 2"/>
          <p:cNvSpPr>
            <a:spLocks noGrp="1"/>
          </p:cNvSpPr>
          <p:nvPr>
            <p:ph idx="4294967295"/>
          </p:nvPr>
        </p:nvSpPr>
        <p:spPr>
          <a:xfrm>
            <a:off x="666720" y="1504950"/>
            <a:ext cx="8661430" cy="4800600"/>
          </a:xfrm>
          <a:prstGeom prst="rect">
            <a:avLst/>
          </a:prstGeom>
        </p:spPr>
        <p:txBody>
          <a:bodyPr>
            <a:normAutofit/>
          </a:bodyPr>
          <a:lstStyle/>
          <a:p>
            <a:r>
              <a:rPr lang="tr-TR" dirty="0" smtClean="0"/>
              <a:t>Piyasaya arz edilen </a:t>
            </a:r>
            <a:r>
              <a:rPr lang="tr-TR" dirty="0" err="1" smtClean="0"/>
              <a:t>biyosidal</a:t>
            </a:r>
            <a:r>
              <a:rPr lang="tr-TR" dirty="0" smtClean="0"/>
              <a:t> ürünlerin çeşit ve yoğunluğu ile </a:t>
            </a:r>
            <a:r>
              <a:rPr lang="tr-TR" dirty="0" err="1" smtClean="0"/>
              <a:t>laboratuvar</a:t>
            </a:r>
            <a:r>
              <a:rPr lang="tr-TR" dirty="0" smtClean="0"/>
              <a:t> kapasitesi göz önünde bulundurularak her yılın Aralık ayında Bakanlık tarafından il bazında bir sonraki yıla ait yıllık numune alma planı hazırlanır ve yıl içerisinde gerektiğinde güncellenir.</a:t>
            </a:r>
          </a:p>
          <a:p>
            <a:r>
              <a:rPr lang="tr-TR" sz="3000" dirty="0" smtClean="0"/>
              <a:t> Hazırlanacak olan bu planda </a:t>
            </a:r>
            <a:r>
              <a:rPr lang="tr-TR" sz="3000" dirty="0" err="1" smtClean="0"/>
              <a:t>biyosidal</a:t>
            </a:r>
            <a:r>
              <a:rPr lang="tr-TR" sz="3000" dirty="0" smtClean="0"/>
              <a:t> ürünlerin taşıdığı risk durumu ile şikâyet ve ihbarlar göz önünde bulundurulur. </a:t>
            </a:r>
            <a:endParaRPr lang="tr-TR" sz="3000" dirty="0" smtClean="0">
              <a:solidFill>
                <a:srgbClr val="0070C0"/>
              </a:solidFill>
            </a:endParaRPr>
          </a:p>
        </p:txBody>
      </p:sp>
    </p:spTree>
    <p:extLst>
      <p:ext uri="{BB962C8B-B14F-4D97-AF65-F5344CB8AC3E}">
        <p14:creationId xmlns:p14="http://schemas.microsoft.com/office/powerpoint/2010/main" val="2379379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738158" y="642926"/>
            <a:ext cx="8121650" cy="1143000"/>
          </a:xfrm>
          <a:prstGeom prst="rect">
            <a:avLst/>
          </a:prstGeom>
        </p:spPr>
        <p:txBody>
          <a:bodyPr/>
          <a:lstStyle/>
          <a:p>
            <a:r>
              <a:rPr lang="tr-TR" dirty="0" smtClean="0">
                <a:solidFill>
                  <a:srgbClr val="FF0000"/>
                </a:solidFill>
              </a:rPr>
              <a:t>Denetim Amaçlı Numune</a:t>
            </a:r>
            <a:endParaRPr lang="tr-TR" dirty="0">
              <a:solidFill>
                <a:srgbClr val="FF0000"/>
              </a:solidFill>
            </a:endParaRPr>
          </a:p>
        </p:txBody>
      </p:sp>
      <p:sp>
        <p:nvSpPr>
          <p:cNvPr id="3" name="İçerik Yer Tutucusu 2"/>
          <p:cNvSpPr>
            <a:spLocks noGrp="1"/>
          </p:cNvSpPr>
          <p:nvPr>
            <p:ph idx="4294967295"/>
          </p:nvPr>
        </p:nvSpPr>
        <p:spPr>
          <a:xfrm>
            <a:off x="738158" y="1785926"/>
            <a:ext cx="8786874" cy="4519624"/>
          </a:xfrm>
          <a:prstGeom prst="rect">
            <a:avLst/>
          </a:prstGeom>
        </p:spPr>
        <p:txBody>
          <a:bodyPr>
            <a:normAutofit/>
          </a:bodyPr>
          <a:lstStyle/>
          <a:p>
            <a:r>
              <a:rPr lang="tr-TR" sz="3600" dirty="0" smtClean="0"/>
              <a:t> Denetimle görevli personel, gerekli gördüğü takdirde, her türlü testi yaptırmak üzere </a:t>
            </a:r>
            <a:r>
              <a:rPr lang="tr-TR" sz="3600" dirty="0" err="1" smtClean="0"/>
              <a:t>biyosidal</a:t>
            </a:r>
            <a:r>
              <a:rPr lang="tr-TR" sz="3600" dirty="0" smtClean="0"/>
              <a:t> ürünlerden, aktif maddelerden ve temel maddelerden ya da </a:t>
            </a:r>
            <a:r>
              <a:rPr lang="tr-TR" sz="3600" dirty="0" err="1" smtClean="0"/>
              <a:t>Biyosidal</a:t>
            </a:r>
            <a:r>
              <a:rPr lang="tr-TR" sz="3600" dirty="0" smtClean="0"/>
              <a:t> Ürünler Yönetmeliği kapsamında bulunan </a:t>
            </a:r>
            <a:r>
              <a:rPr lang="tr-TR" sz="3600" dirty="0" err="1" smtClean="0"/>
              <a:t>biyosidal</a:t>
            </a:r>
            <a:r>
              <a:rPr lang="tr-TR" sz="3600" dirty="0" smtClean="0"/>
              <a:t> ürünlerin diğer bileşenlerinden gerekli miktarlarda ücretsiz olarak numune alabilir. </a:t>
            </a:r>
          </a:p>
          <a:p>
            <a:pPr algn="just"/>
            <a:endParaRPr lang="tr-TR" sz="3600" dirty="0"/>
          </a:p>
        </p:txBody>
      </p:sp>
    </p:spTree>
    <p:extLst>
      <p:ext uri="{BB962C8B-B14F-4D97-AF65-F5344CB8AC3E}">
        <p14:creationId xmlns:p14="http://schemas.microsoft.com/office/powerpoint/2010/main" val="2795321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595282" y="642918"/>
            <a:ext cx="8121650" cy="1143000"/>
          </a:xfrm>
          <a:prstGeom prst="rect">
            <a:avLst/>
          </a:prstGeom>
        </p:spPr>
        <p:txBody>
          <a:bodyPr/>
          <a:lstStyle/>
          <a:p>
            <a:r>
              <a:rPr lang="tr-TR" dirty="0" smtClean="0">
                <a:solidFill>
                  <a:srgbClr val="FF0000"/>
                </a:solidFill>
              </a:rPr>
              <a:t>Numune Miktarı</a:t>
            </a:r>
            <a:endParaRPr lang="tr-TR" dirty="0">
              <a:solidFill>
                <a:srgbClr val="FF0000"/>
              </a:solidFill>
            </a:endParaRPr>
          </a:p>
        </p:txBody>
      </p:sp>
      <p:sp>
        <p:nvSpPr>
          <p:cNvPr id="3" name="İçerik Yer Tutucusu 2"/>
          <p:cNvSpPr>
            <a:spLocks noGrp="1"/>
          </p:cNvSpPr>
          <p:nvPr>
            <p:ph idx="4294967295"/>
          </p:nvPr>
        </p:nvSpPr>
        <p:spPr>
          <a:xfrm>
            <a:off x="595282" y="1447800"/>
            <a:ext cx="8572560" cy="4800600"/>
          </a:xfrm>
          <a:prstGeom prst="rect">
            <a:avLst/>
          </a:prstGeom>
        </p:spPr>
        <p:txBody>
          <a:bodyPr>
            <a:normAutofit/>
          </a:bodyPr>
          <a:lstStyle/>
          <a:p>
            <a:pPr algn="just"/>
            <a:r>
              <a:rPr lang="tr-TR" sz="3600" dirty="0" smtClean="0"/>
              <a:t>Ürünün yapısına ve özelliğine göre, test ve muayenelerin gerektirdiği ölçüyü aşmamak üzere, şahit numune alınması fiilen mümkün olmayan haller hariç, biri şahit numune olmak üzere iki takım olarak alınır. Bir şahit numune mühürlenip etiketlenmek suretiyle denetlenen yere yediemin olarak bırakılır.</a:t>
            </a:r>
            <a:endParaRPr lang="tr-TR" sz="3600" dirty="0"/>
          </a:p>
        </p:txBody>
      </p:sp>
    </p:spTree>
    <p:extLst>
      <p:ext uri="{BB962C8B-B14F-4D97-AF65-F5344CB8AC3E}">
        <p14:creationId xmlns:p14="http://schemas.microsoft.com/office/powerpoint/2010/main" val="436747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595282" y="704850"/>
            <a:ext cx="8121650" cy="1143000"/>
          </a:xfrm>
          <a:prstGeom prst="rect">
            <a:avLst/>
          </a:prstGeom>
        </p:spPr>
        <p:txBody>
          <a:bodyPr/>
          <a:lstStyle/>
          <a:p>
            <a:r>
              <a:rPr lang="tr-TR" dirty="0" smtClean="0">
                <a:solidFill>
                  <a:srgbClr val="FF0000"/>
                </a:solidFill>
              </a:rPr>
              <a:t>Numune Tutanağı</a:t>
            </a:r>
            <a:endParaRPr lang="tr-TR" dirty="0">
              <a:solidFill>
                <a:srgbClr val="FF0000"/>
              </a:solidFill>
            </a:endParaRPr>
          </a:p>
        </p:txBody>
      </p:sp>
      <p:sp>
        <p:nvSpPr>
          <p:cNvPr id="3" name="İçerik Yer Tutucusu 2"/>
          <p:cNvSpPr>
            <a:spLocks noGrp="1"/>
          </p:cNvSpPr>
          <p:nvPr>
            <p:ph idx="4294967295"/>
          </p:nvPr>
        </p:nvSpPr>
        <p:spPr>
          <a:xfrm>
            <a:off x="595282" y="1571612"/>
            <a:ext cx="8929750" cy="4921250"/>
          </a:xfrm>
          <a:prstGeom prst="rect">
            <a:avLst/>
          </a:prstGeom>
        </p:spPr>
        <p:txBody>
          <a:bodyPr>
            <a:normAutofit fontScale="92500" lnSpcReduction="20000"/>
          </a:bodyPr>
          <a:lstStyle/>
          <a:p>
            <a:r>
              <a:rPr lang="tr-TR" sz="4200" dirty="0" smtClean="0"/>
              <a:t>Numuneler için şahit numune üzerine bırakılacak olan hariç 3(üç) nüsha tutanak düzenlenir.</a:t>
            </a:r>
          </a:p>
          <a:p>
            <a:r>
              <a:rPr lang="tr-TR" sz="4200" dirty="0" smtClean="0"/>
              <a:t>Bir nüshası işyeri sahibi ya da adına çalışan temsilciye verilir.</a:t>
            </a:r>
          </a:p>
          <a:p>
            <a:r>
              <a:rPr lang="tr-TR" sz="4200" dirty="0" smtClean="0"/>
              <a:t>Bir nüshası alınan numune ile birlikte laboratuvara gönderilir.</a:t>
            </a:r>
          </a:p>
          <a:p>
            <a:r>
              <a:rPr lang="tr-TR" sz="4200" dirty="0"/>
              <a:t>Bir nüshası da müdürlük tarafından muhafaza edilir. </a:t>
            </a:r>
            <a:endParaRPr lang="tr-TR" sz="4200" dirty="0" smtClean="0"/>
          </a:p>
          <a:p>
            <a:endParaRPr lang="tr-TR" dirty="0"/>
          </a:p>
        </p:txBody>
      </p:sp>
    </p:spTree>
    <p:extLst>
      <p:ext uri="{BB962C8B-B14F-4D97-AF65-F5344CB8AC3E}">
        <p14:creationId xmlns:p14="http://schemas.microsoft.com/office/powerpoint/2010/main" val="1806465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397</TotalTime>
  <Words>1603</Words>
  <Application>Microsoft Office PowerPoint</Application>
  <PresentationFormat>A4 Kağıt (210x297 mm)</PresentationFormat>
  <Paragraphs>192</Paragraphs>
  <Slides>32</Slides>
  <Notes>4</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Office Theme</vt:lpstr>
      <vt:lpstr>Biyosidal Ürünlerden Piyasa Gözetimi ve Denetimi Kapsamında Numune Alınması </vt:lpstr>
      <vt:lpstr> Biyosidal Ürünlerden Numune Alma Prosedürü </vt:lpstr>
      <vt:lpstr>Kapsam</vt:lpstr>
      <vt:lpstr>Hukuki Dayanak</vt:lpstr>
      <vt:lpstr>Piyasa Gözetimi ve Denetimi</vt:lpstr>
      <vt:lpstr>Denetim Amaçlı Numune Planı</vt:lpstr>
      <vt:lpstr>Denetim Amaçlı Numune</vt:lpstr>
      <vt:lpstr>Numune Miktarı</vt:lpstr>
      <vt:lpstr>Numune Tutanağı</vt:lpstr>
      <vt:lpstr>Numunelerin Mühürlenmesi</vt:lpstr>
      <vt:lpstr>Denetim Numune Ücretleri</vt:lpstr>
      <vt:lpstr>Numune</vt:lpstr>
      <vt:lpstr>Yetki Verilen Laboratuvarlar</vt:lpstr>
      <vt:lpstr>Numune Alımı</vt:lpstr>
      <vt:lpstr>Analiz Raporu</vt:lpstr>
      <vt:lpstr>Numune Esasları</vt:lpstr>
      <vt:lpstr>Numune Esasları</vt:lpstr>
      <vt:lpstr>Numune Esasları</vt:lpstr>
      <vt:lpstr>Numune Esasları</vt:lpstr>
      <vt:lpstr>Numune Esasları</vt:lpstr>
      <vt:lpstr>Numune Esasları</vt:lpstr>
      <vt:lpstr>Numune Esasları</vt:lpstr>
      <vt:lpstr>Numune Miktarı</vt:lpstr>
      <vt:lpstr>Numune Miktarı</vt:lpstr>
      <vt:lpstr>Numune Alımı</vt:lpstr>
      <vt:lpstr>Analize Gönderme</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Kadir İnan</dc:creator>
  <cp:lastModifiedBy>user</cp:lastModifiedBy>
  <cp:revision>50</cp:revision>
  <dcterms:created xsi:type="dcterms:W3CDTF">2012-06-08T07:20:51Z</dcterms:created>
  <dcterms:modified xsi:type="dcterms:W3CDTF">2018-11-28T06:19:40Z</dcterms:modified>
</cp:coreProperties>
</file>