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64" r:id="rId3"/>
    <p:sldId id="293" r:id="rId4"/>
    <p:sldId id="294" r:id="rId5"/>
    <p:sldId id="295" r:id="rId6"/>
    <p:sldId id="296" r:id="rId7"/>
    <p:sldId id="297" r:id="rId8"/>
    <p:sldId id="298" r:id="rId9"/>
    <p:sldId id="299" r:id="rId10"/>
    <p:sldId id="300" r:id="rId11"/>
    <p:sldId id="301" r:id="rId12"/>
    <p:sldId id="302" r:id="rId13"/>
    <p:sldId id="303" r:id="rId14"/>
    <p:sldId id="304" r:id="rId15"/>
    <p:sldId id="305" r:id="rId16"/>
    <p:sldId id="306" r:id="rId17"/>
    <p:sldId id="307" r:id="rId18"/>
    <p:sldId id="308" r:id="rId19"/>
    <p:sldId id="309" r:id="rId20"/>
    <p:sldId id="310" r:id="rId21"/>
    <p:sldId id="311" r:id="rId22"/>
    <p:sldId id="312" r:id="rId23"/>
    <p:sldId id="313" r:id="rId24"/>
    <p:sldId id="314" r:id="rId25"/>
    <p:sldId id="315" r:id="rId26"/>
    <p:sldId id="316" r:id="rId27"/>
    <p:sldId id="317" r:id="rId28"/>
    <p:sldId id="318" r:id="rId29"/>
    <p:sldId id="319" r:id="rId30"/>
    <p:sldId id="259" r:id="rId31"/>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CAC8"/>
    <a:srgbClr val="85D8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717" autoAdjust="0"/>
  </p:normalViewPr>
  <p:slideViewPr>
    <p:cSldViewPr snapToObjects="1">
      <p:cViewPr varScale="1">
        <p:scale>
          <a:sx n="70" d="100"/>
          <a:sy n="70" d="100"/>
        </p:scale>
        <p:origin x="-1206" y="-90"/>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57A460-87B8-4841-96A2-CD12A733F31B}" type="datetimeFigureOut">
              <a:rPr lang="en-US" smtClean="0"/>
              <a:pPr/>
              <a:t>11/26/2018</a:t>
            </a:fld>
            <a:endParaRPr lang="en-US"/>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6BB505-88B5-BF48-BBEA-E429F4F283DF}" type="slidenum">
              <a:rPr lang="en-US" smtClean="0"/>
              <a:pPr/>
              <a:t>‹#›</a:t>
            </a:fld>
            <a:endParaRPr lang="en-US"/>
          </a:p>
        </p:txBody>
      </p:sp>
    </p:spTree>
    <p:extLst>
      <p:ext uri="{BB962C8B-B14F-4D97-AF65-F5344CB8AC3E}">
        <p14:creationId xmlns:p14="http://schemas.microsoft.com/office/powerpoint/2010/main" val="11897614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66BB505-88B5-BF48-BBEA-E429F4F283DF}"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1" descr="sb sunum-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9" y="142852"/>
            <a:ext cx="9684000" cy="764682"/>
          </a:xfrm>
          <a:prstGeom prst="rect">
            <a:avLst/>
          </a:prstGeom>
        </p:spPr>
      </p:pic>
      <p:sp>
        <p:nvSpPr>
          <p:cNvPr id="4" name="Metin kutusu 5"/>
          <p:cNvSpPr txBox="1"/>
          <p:nvPr userDrawn="1"/>
        </p:nvSpPr>
        <p:spPr>
          <a:xfrm>
            <a:off x="8812364" y="906645"/>
            <a:ext cx="1031814" cy="215444"/>
          </a:xfrm>
          <a:prstGeom prst="rect">
            <a:avLst/>
          </a:prstGeom>
          <a:solidFill>
            <a:schemeClr val="bg1"/>
          </a:solidFill>
        </p:spPr>
        <p:txBody>
          <a:bodyPr wrap="square" lIns="0" tIns="0" rIns="0" bIns="0" rtlCol="0">
            <a:spAutoFit/>
          </a:bodyPr>
          <a:lstStyle/>
          <a:p>
            <a:pPr algn="ctr"/>
            <a:r>
              <a:rPr lang="tr-TR" sz="700" b="1" dirty="0" smtClean="0">
                <a:solidFill>
                  <a:srgbClr val="FF0000"/>
                </a:solidFill>
                <a:latin typeface="Segoe UI Semibold" pitchFamily="34" charset="0"/>
                <a:cs typeface="Calibri" pitchFamily="34" charset="0"/>
              </a:rPr>
              <a:t>Halk Sağlığı</a:t>
            </a:r>
          </a:p>
          <a:p>
            <a:pPr algn="ctr"/>
            <a:r>
              <a:rPr lang="tr-TR" sz="700" b="1" dirty="0" smtClean="0">
                <a:solidFill>
                  <a:srgbClr val="FF0000"/>
                </a:solidFill>
                <a:latin typeface="Segoe UI Semibold" pitchFamily="34" charset="0"/>
                <a:cs typeface="Calibri" pitchFamily="34" charset="0"/>
              </a:rPr>
              <a:t>Genel Müdürlüğü</a:t>
            </a:r>
            <a:endParaRPr lang="tr-TR" sz="700" b="1" dirty="0">
              <a:solidFill>
                <a:srgbClr val="FF0000"/>
              </a:solidFill>
              <a:latin typeface="Segoe UI Semibold" pitchFamily="34" charset="0"/>
              <a:cs typeface="Calibri" pitchFamily="34" charset="0"/>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sb sunum-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400"/>
            <a:ext cx="9906000" cy="7029400"/>
          </a:xfrm>
          <a:prstGeom prst="rect">
            <a:avLst/>
          </a:prstGeom>
        </p:spPr>
      </p:pic>
      <p:sp>
        <p:nvSpPr>
          <p:cNvPr id="3" name="Metin kutusu 3"/>
          <p:cNvSpPr txBox="1"/>
          <p:nvPr userDrawn="1"/>
        </p:nvSpPr>
        <p:spPr>
          <a:xfrm>
            <a:off x="1188150" y="3872512"/>
            <a:ext cx="1440160" cy="430887"/>
          </a:xfrm>
          <a:prstGeom prst="rect">
            <a:avLst/>
          </a:prstGeom>
          <a:noFill/>
        </p:spPr>
        <p:txBody>
          <a:bodyPr wrap="square" rtlCol="0">
            <a:spAutoFit/>
          </a:bodyPr>
          <a:lstStyle/>
          <a:p>
            <a:pPr algn="ctr"/>
            <a:r>
              <a:rPr lang="tr-TR" sz="1050" b="1" dirty="0" smtClean="0">
                <a:solidFill>
                  <a:schemeClr val="bg1"/>
                </a:solidFill>
                <a:latin typeface="Segoe UI Semibold" panose="020B0702040204020203" pitchFamily="34" charset="0"/>
                <a:cs typeface="Segoe UI Semibold" panose="020B0702040204020203" pitchFamily="34" charset="0"/>
              </a:rPr>
              <a:t>Halk Sağlığı </a:t>
            </a:r>
          </a:p>
          <a:p>
            <a:pPr algn="ctr"/>
            <a:r>
              <a:rPr lang="tr-TR" sz="1050" b="1" dirty="0" smtClean="0">
                <a:solidFill>
                  <a:schemeClr val="bg1"/>
                </a:solidFill>
                <a:latin typeface="Segoe UI Semibold" panose="020B0702040204020203" pitchFamily="34" charset="0"/>
                <a:cs typeface="Segoe UI Semibold" panose="020B0702040204020203" pitchFamily="34" charset="0"/>
              </a:rPr>
              <a:t>Genel Müdürlüğü</a:t>
            </a:r>
            <a:endParaRPr lang="tr-TR" sz="1050" b="1" dirty="0">
              <a:solidFill>
                <a:schemeClr val="bg1"/>
              </a:solidFill>
              <a:latin typeface="Segoe UI Semibold" panose="020B0702040204020203" pitchFamily="34" charset="0"/>
              <a:cs typeface="Segoe UI Semibold" panose="020B0702040204020203" pitchFamily="34" charset="0"/>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632520" y="2708920"/>
            <a:ext cx="5688632" cy="1323439"/>
          </a:xfrm>
          <a:prstGeom prst="rect">
            <a:avLst/>
          </a:prstGeom>
          <a:noFill/>
        </p:spPr>
        <p:txBody>
          <a:bodyPr wrap="square" rtlCol="0">
            <a:spAutoFit/>
          </a:bodyPr>
          <a:lstStyle/>
          <a:p>
            <a:pPr algn="ctr"/>
            <a:r>
              <a:rPr lang="tr-TR" sz="4000" b="1" dirty="0" smtClean="0">
                <a:solidFill>
                  <a:schemeClr val="bg1"/>
                </a:solidFill>
              </a:rPr>
              <a:t>Biyosidal Ürünler Yönetmeliği</a:t>
            </a:r>
            <a:endParaRPr lang="tr-TR" sz="4000" b="1" dirty="0">
              <a:solidFill>
                <a:schemeClr val="bg1"/>
              </a:solidFill>
            </a:endParaRPr>
          </a:p>
        </p:txBody>
      </p:sp>
      <p:sp>
        <p:nvSpPr>
          <p:cNvPr id="3" name="Metin kutusu 2"/>
          <p:cNvSpPr txBox="1"/>
          <p:nvPr/>
        </p:nvSpPr>
        <p:spPr>
          <a:xfrm>
            <a:off x="0" y="6453336"/>
            <a:ext cx="9906000" cy="338554"/>
          </a:xfrm>
          <a:prstGeom prst="rect">
            <a:avLst/>
          </a:prstGeom>
          <a:noFill/>
        </p:spPr>
        <p:txBody>
          <a:bodyPr wrap="square" rtlCol="0">
            <a:spAutoFit/>
          </a:bodyPr>
          <a:lstStyle/>
          <a:p>
            <a:pPr algn="ctr"/>
            <a:r>
              <a:rPr lang="tr-TR" sz="1600" dirty="0" smtClean="0">
                <a:solidFill>
                  <a:schemeClr val="bg1"/>
                </a:solidFill>
              </a:rPr>
              <a:t>Biyosidal Ürünlerin Piyasa Gözetimi ve Denetimi Eğitimi 26-30 Kasım 2018 Antalya</a:t>
            </a:r>
            <a:endParaRPr lang="tr-TR" sz="16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5" name="Dikdörtgen 4"/>
          <p:cNvSpPr/>
          <p:nvPr/>
        </p:nvSpPr>
        <p:spPr>
          <a:xfrm>
            <a:off x="888575" y="162347"/>
            <a:ext cx="1978427" cy="707886"/>
          </a:xfrm>
          <a:prstGeom prst="rect">
            <a:avLst/>
          </a:prstGeom>
          <a:noFill/>
        </p:spPr>
        <p:txBody>
          <a:bodyPr wrap="none" lIns="91440" tIns="45720" rIns="91440" bIns="45720">
            <a:spAutoFit/>
          </a:bodyPr>
          <a:lstStyle/>
          <a:p>
            <a:r>
              <a:rPr lang="tr-TR" sz="4000" b="0" cap="none" spc="0" dirty="0" smtClean="0">
                <a:ln w="0"/>
                <a:solidFill>
                  <a:srgbClr val="FF0000"/>
                </a:solidFill>
                <a:effectLst>
                  <a:reflection blurRad="6350" stA="53000" endA="300" endPos="35500" dir="5400000" sy="-90000" algn="bl" rotWithShape="0"/>
                </a:effectLst>
              </a:rPr>
              <a:t>Tanımlar</a:t>
            </a:r>
            <a:endParaRPr lang="tr-TR" sz="4000" b="0" cap="none" spc="0" dirty="0">
              <a:ln w="0"/>
              <a:solidFill>
                <a:srgbClr val="FF0000"/>
              </a:solidFill>
              <a:effectLst>
                <a:reflection blurRad="6350" stA="53000" endA="300" endPos="35500" dir="5400000" sy="-90000" algn="bl" rotWithShape="0"/>
              </a:effectLst>
            </a:endParaRPr>
          </a:p>
        </p:txBody>
      </p:sp>
      <p:sp>
        <p:nvSpPr>
          <p:cNvPr id="7" name="Metin kutusu 6"/>
          <p:cNvSpPr txBox="1"/>
          <p:nvPr/>
        </p:nvSpPr>
        <p:spPr>
          <a:xfrm>
            <a:off x="811323" y="886863"/>
            <a:ext cx="8283353" cy="4893647"/>
          </a:xfrm>
          <a:prstGeom prst="rect">
            <a:avLst/>
          </a:prstGeom>
          <a:noFill/>
        </p:spPr>
        <p:txBody>
          <a:bodyPr wrap="square" rtlCol="0">
            <a:spAutoFit/>
          </a:bodyPr>
          <a:lstStyle/>
          <a:p>
            <a:r>
              <a:rPr lang="tr-TR" sz="2400" b="1" dirty="0"/>
              <a:t>Aktif madde:</a:t>
            </a:r>
            <a:r>
              <a:rPr lang="tr-TR" sz="2400" dirty="0"/>
              <a:t> Zararlı organizmalar üzerinde ya da onlara karşı genel veya özel etki gösteren virüsler ve </a:t>
            </a:r>
            <a:r>
              <a:rPr lang="tr-TR" sz="2400" dirty="0" err="1"/>
              <a:t>funguslar</a:t>
            </a:r>
            <a:r>
              <a:rPr lang="tr-TR" sz="2400" dirty="0"/>
              <a:t> da dâhil olmak üzere bir madde veya </a:t>
            </a:r>
            <a:r>
              <a:rPr lang="tr-TR" sz="2400" dirty="0" smtClean="0"/>
              <a:t>mikroorganizmadır.</a:t>
            </a:r>
          </a:p>
          <a:p>
            <a:r>
              <a:rPr lang="tr-TR" sz="2400" b="1" dirty="0"/>
              <a:t>Biyosidal ürün:</a:t>
            </a:r>
            <a:r>
              <a:rPr lang="tr-TR" sz="2400" dirty="0"/>
              <a:t> Bir veya birden fazla aktif madde içeren, kullanıma hazır hâlde satışa sunulmuş, kimyasal veya biyolojik açıdan herhangi bir zararlı organizma üzerinde kontrol edici etki gösteren veya hareketini kısıtlayan, uzaklaştıran, zararsız kılan, yok eden aktif </a:t>
            </a:r>
            <a:r>
              <a:rPr lang="tr-TR" sz="2400" dirty="0" smtClean="0"/>
              <a:t>maddeler </a:t>
            </a:r>
            <a:r>
              <a:rPr lang="tr-TR" sz="2400" dirty="0"/>
              <a:t>ve </a:t>
            </a:r>
            <a:r>
              <a:rPr lang="tr-TR" sz="2400" dirty="0" smtClean="0"/>
              <a:t>müstahzarlardır.</a:t>
            </a:r>
          </a:p>
          <a:p>
            <a:r>
              <a:rPr lang="tr-TR" sz="2400" b="1" dirty="0"/>
              <a:t>Piyasaya arz:</a:t>
            </a:r>
            <a:r>
              <a:rPr lang="tr-TR" sz="2400" dirty="0"/>
              <a:t> Bir biyosidal ürünün herhangi bir yolla tedarikini, gümrük bölgesine ithalatı, bedel karşılığı veya bedelsiz olarak gümrük bölgesinden yapılan her çeşit sevkiyatını veya bunu izleyen konsinye depolama hariç, depolama ya da elden çıkarma </a:t>
            </a:r>
            <a:r>
              <a:rPr lang="tr-TR" sz="2400" dirty="0" smtClean="0"/>
              <a:t>faaliyetidir.</a:t>
            </a:r>
            <a:endParaRPr lang="tr-TR" sz="2400" dirty="0"/>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Tree>
    <p:extLst>
      <p:ext uri="{BB962C8B-B14F-4D97-AF65-F5344CB8AC3E}">
        <p14:creationId xmlns:p14="http://schemas.microsoft.com/office/powerpoint/2010/main" val="41202077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5" name="Dikdörtgen 4"/>
          <p:cNvSpPr/>
          <p:nvPr/>
        </p:nvSpPr>
        <p:spPr>
          <a:xfrm>
            <a:off x="888575" y="162347"/>
            <a:ext cx="2735685" cy="707886"/>
          </a:xfrm>
          <a:prstGeom prst="rect">
            <a:avLst/>
          </a:prstGeom>
          <a:noFill/>
        </p:spPr>
        <p:txBody>
          <a:bodyPr wrap="none" lIns="91440" tIns="45720" rIns="91440" bIns="45720">
            <a:spAutoFit/>
          </a:bodyPr>
          <a:lstStyle/>
          <a:p>
            <a:r>
              <a:rPr lang="tr-TR" sz="4000" b="0" cap="none" spc="0" dirty="0" smtClean="0">
                <a:ln w="0"/>
                <a:solidFill>
                  <a:srgbClr val="FF0000"/>
                </a:solidFill>
                <a:effectLst>
                  <a:reflection blurRad="6350" stA="53000" endA="300" endPos="35500" dir="5400000" sy="-90000" algn="bl" rotWithShape="0"/>
                </a:effectLst>
              </a:rPr>
              <a:t>Piyasaya Arz</a:t>
            </a:r>
            <a:endParaRPr lang="tr-TR" sz="4000" b="0" cap="none" spc="0" dirty="0">
              <a:ln w="0"/>
              <a:solidFill>
                <a:srgbClr val="FF0000"/>
              </a:solidFill>
              <a:effectLst>
                <a:reflection blurRad="6350" stA="53000" endA="300" endPos="35500" dir="5400000" sy="-90000" algn="bl" rotWithShape="0"/>
              </a:effectLst>
            </a:endParaRPr>
          </a:p>
        </p:txBody>
      </p:sp>
      <p:sp>
        <p:nvSpPr>
          <p:cNvPr id="7" name="Metin kutusu 6"/>
          <p:cNvSpPr txBox="1"/>
          <p:nvPr/>
        </p:nvSpPr>
        <p:spPr>
          <a:xfrm>
            <a:off x="811323" y="886863"/>
            <a:ext cx="8283353" cy="1938992"/>
          </a:xfrm>
          <a:prstGeom prst="rect">
            <a:avLst/>
          </a:prstGeom>
          <a:noFill/>
        </p:spPr>
        <p:txBody>
          <a:bodyPr wrap="square" rtlCol="0">
            <a:spAutoFit/>
          </a:bodyPr>
          <a:lstStyle/>
          <a:p>
            <a:r>
              <a:rPr lang="tr-TR" sz="2400" dirty="0"/>
              <a:t>Çok </a:t>
            </a:r>
            <a:r>
              <a:rPr lang="tr-TR" sz="2400" dirty="0" err="1"/>
              <a:t>toksik</a:t>
            </a:r>
            <a:r>
              <a:rPr lang="tr-TR" sz="2400" dirty="0"/>
              <a:t>, </a:t>
            </a:r>
            <a:r>
              <a:rPr lang="tr-TR" sz="2400" dirty="0" err="1"/>
              <a:t>toksik</a:t>
            </a:r>
            <a:r>
              <a:rPr lang="tr-TR" sz="2400" dirty="0"/>
              <a:t>, kanserojen kategori 1 veya 2, </a:t>
            </a:r>
            <a:r>
              <a:rPr lang="tr-TR" sz="2400" dirty="0" err="1"/>
              <a:t>mutajen</a:t>
            </a:r>
            <a:r>
              <a:rPr lang="tr-TR" sz="2400" dirty="0"/>
              <a:t> kategori 1 veya 2, üreme sistemine </a:t>
            </a:r>
            <a:r>
              <a:rPr lang="tr-TR" sz="2400" dirty="0" err="1"/>
              <a:t>toksik</a:t>
            </a:r>
            <a:r>
              <a:rPr lang="tr-TR" sz="2400" dirty="0"/>
              <a:t> kategori 1 veya 2 olarak sınıflandırılmış biyosidal ürünler yalnız profesyonel kullanıcılar için piyasaya arz edilir. Bu biyosidal ürünler halk tarafından kullanılamaz ve halkın satın alabileceği şekilde satışa </a:t>
            </a:r>
            <a:r>
              <a:rPr lang="tr-TR" sz="2400" dirty="0" smtClean="0"/>
              <a:t>sunulamaz.</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pic>
        <p:nvPicPr>
          <p:cNvPr id="1026" name="Picture 2" descr="http://www.crad.com.tr/UPLOAD/E/image/turkcoat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406" y="2785018"/>
            <a:ext cx="3575185" cy="3686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3808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5" name="Dikdörtgen 4"/>
          <p:cNvSpPr/>
          <p:nvPr/>
        </p:nvSpPr>
        <p:spPr>
          <a:xfrm>
            <a:off x="888575" y="162347"/>
            <a:ext cx="2735685" cy="707886"/>
          </a:xfrm>
          <a:prstGeom prst="rect">
            <a:avLst/>
          </a:prstGeom>
          <a:noFill/>
        </p:spPr>
        <p:txBody>
          <a:bodyPr wrap="none" lIns="91440" tIns="45720" rIns="91440" bIns="45720">
            <a:spAutoFit/>
          </a:bodyPr>
          <a:lstStyle/>
          <a:p>
            <a:r>
              <a:rPr lang="tr-TR" sz="4000" b="0" cap="none" spc="0" dirty="0" smtClean="0">
                <a:ln w="0"/>
                <a:solidFill>
                  <a:srgbClr val="FF0000"/>
                </a:solidFill>
                <a:effectLst>
                  <a:reflection blurRad="6350" stA="53000" endA="300" endPos="35500" dir="5400000" sy="-90000" algn="bl" rotWithShape="0"/>
                </a:effectLst>
              </a:rPr>
              <a:t>Piyasaya Arz</a:t>
            </a:r>
            <a:endParaRPr lang="tr-TR" sz="4000" b="0" cap="none" spc="0" dirty="0">
              <a:ln w="0"/>
              <a:solidFill>
                <a:srgbClr val="FF0000"/>
              </a:solidFill>
              <a:effectLst>
                <a:reflection blurRad="6350" stA="53000" endA="300" endPos="35500" dir="5400000" sy="-90000" algn="bl" rotWithShape="0"/>
              </a:effectLst>
            </a:endParaRP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pic>
        <p:nvPicPr>
          <p:cNvPr id="3" name="Resim 2"/>
          <p:cNvPicPr>
            <a:picLocks noChangeAspect="1"/>
          </p:cNvPicPr>
          <p:nvPr/>
        </p:nvPicPr>
        <p:blipFill>
          <a:blip r:embed="rId3"/>
          <a:stretch>
            <a:fillRect/>
          </a:stretch>
        </p:blipFill>
        <p:spPr>
          <a:xfrm>
            <a:off x="1338262" y="1268760"/>
            <a:ext cx="7229475" cy="4924425"/>
          </a:xfrm>
          <a:prstGeom prst="rect">
            <a:avLst/>
          </a:prstGeom>
        </p:spPr>
      </p:pic>
    </p:spTree>
    <p:extLst>
      <p:ext uri="{BB962C8B-B14F-4D97-AF65-F5344CB8AC3E}">
        <p14:creationId xmlns:p14="http://schemas.microsoft.com/office/powerpoint/2010/main" val="27731235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5" name="Dikdörtgen 4"/>
          <p:cNvSpPr/>
          <p:nvPr/>
        </p:nvSpPr>
        <p:spPr>
          <a:xfrm>
            <a:off x="888575" y="162347"/>
            <a:ext cx="1988045" cy="707886"/>
          </a:xfrm>
          <a:prstGeom prst="rect">
            <a:avLst/>
          </a:prstGeom>
          <a:noFill/>
        </p:spPr>
        <p:txBody>
          <a:bodyPr wrap="none" lIns="91440" tIns="45720" rIns="91440" bIns="45720">
            <a:spAutoFit/>
          </a:bodyPr>
          <a:lstStyle/>
          <a:p>
            <a:r>
              <a:rPr lang="tr-TR" sz="4000" b="0" cap="none" spc="0" dirty="0" smtClean="0">
                <a:ln w="0"/>
                <a:solidFill>
                  <a:srgbClr val="FF0000"/>
                </a:solidFill>
                <a:effectLst>
                  <a:reflection blurRad="6350" stA="53000" endA="300" endPos="35500" dir="5400000" sy="-90000" algn="bl" rotWithShape="0"/>
                </a:effectLst>
              </a:rPr>
              <a:t>Kullanım</a:t>
            </a:r>
            <a:endParaRPr lang="tr-TR" sz="4000" b="0" cap="none" spc="0" dirty="0">
              <a:ln w="0"/>
              <a:solidFill>
                <a:srgbClr val="FF0000"/>
              </a:solidFill>
              <a:effectLst>
                <a:reflection blurRad="6350" stA="53000" endA="300" endPos="35500" dir="5400000" sy="-90000" algn="bl" rotWithShape="0"/>
              </a:effectLst>
            </a:endParaRPr>
          </a:p>
        </p:txBody>
      </p:sp>
      <p:sp>
        <p:nvSpPr>
          <p:cNvPr id="7" name="Metin kutusu 6"/>
          <p:cNvSpPr txBox="1"/>
          <p:nvPr/>
        </p:nvSpPr>
        <p:spPr>
          <a:xfrm>
            <a:off x="811323" y="886863"/>
            <a:ext cx="8283353" cy="1569660"/>
          </a:xfrm>
          <a:prstGeom prst="rect">
            <a:avLst/>
          </a:prstGeom>
          <a:noFill/>
        </p:spPr>
        <p:txBody>
          <a:bodyPr wrap="square" rtlCol="0">
            <a:spAutoFit/>
          </a:bodyPr>
          <a:lstStyle/>
          <a:p>
            <a:r>
              <a:rPr lang="tr-TR" sz="2400" dirty="0"/>
              <a:t>Çok </a:t>
            </a:r>
            <a:r>
              <a:rPr lang="tr-TR" sz="2400" dirty="0" err="1"/>
              <a:t>toksik</a:t>
            </a:r>
            <a:r>
              <a:rPr lang="tr-TR" sz="2400" dirty="0"/>
              <a:t>, </a:t>
            </a:r>
            <a:r>
              <a:rPr lang="tr-TR" sz="2400" dirty="0" err="1"/>
              <a:t>toksik</a:t>
            </a:r>
            <a:r>
              <a:rPr lang="tr-TR" sz="2400" dirty="0"/>
              <a:t>, kanserojen kategori 1 veya 2, </a:t>
            </a:r>
            <a:r>
              <a:rPr lang="tr-TR" sz="2400" dirty="0" err="1"/>
              <a:t>mutajen</a:t>
            </a:r>
            <a:r>
              <a:rPr lang="tr-TR" sz="2400" dirty="0"/>
              <a:t> kategori 1 veya 2, üreme sistemine </a:t>
            </a:r>
            <a:r>
              <a:rPr lang="tr-TR" sz="2400" dirty="0" err="1"/>
              <a:t>toksik</a:t>
            </a:r>
            <a:r>
              <a:rPr lang="tr-TR" sz="2400" dirty="0"/>
              <a:t> kategori 1 veya 2 olarak sınıflandırılmış biyosidal ürünler yalnız profesyonel </a:t>
            </a:r>
            <a:r>
              <a:rPr lang="tr-TR" sz="2400" dirty="0" smtClean="0"/>
              <a:t>kişilerce </a:t>
            </a:r>
            <a:r>
              <a:rPr lang="tr-TR" sz="2400" dirty="0"/>
              <a:t>kullanılır.</a:t>
            </a:r>
            <a:endParaRPr lang="tr-TR" sz="2400" dirty="0" smtClean="0"/>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pic>
        <p:nvPicPr>
          <p:cNvPr id="3" name="Resim 2"/>
          <p:cNvPicPr>
            <a:picLocks noChangeAspect="1"/>
          </p:cNvPicPr>
          <p:nvPr/>
        </p:nvPicPr>
        <p:blipFill>
          <a:blip r:embed="rId3"/>
          <a:stretch>
            <a:fillRect/>
          </a:stretch>
        </p:blipFill>
        <p:spPr>
          <a:xfrm>
            <a:off x="1900237" y="2336996"/>
            <a:ext cx="6105525" cy="4181475"/>
          </a:xfrm>
          <a:prstGeom prst="rect">
            <a:avLst/>
          </a:prstGeom>
        </p:spPr>
      </p:pic>
    </p:spTree>
    <p:extLst>
      <p:ext uri="{BB962C8B-B14F-4D97-AF65-F5344CB8AC3E}">
        <p14:creationId xmlns:p14="http://schemas.microsoft.com/office/powerpoint/2010/main" val="34044082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5" name="Dikdörtgen 4"/>
          <p:cNvSpPr/>
          <p:nvPr/>
        </p:nvSpPr>
        <p:spPr>
          <a:xfrm>
            <a:off x="888575" y="162347"/>
            <a:ext cx="4609339" cy="707886"/>
          </a:xfrm>
          <a:prstGeom prst="rect">
            <a:avLst/>
          </a:prstGeom>
          <a:noFill/>
        </p:spPr>
        <p:txBody>
          <a:bodyPr wrap="none" lIns="91440" tIns="45720" rIns="91440" bIns="45720">
            <a:spAutoFit/>
          </a:bodyPr>
          <a:lstStyle/>
          <a:p>
            <a:r>
              <a:rPr lang="tr-TR" sz="4000" b="0" cap="none" spc="0" dirty="0" smtClean="0">
                <a:ln w="0"/>
                <a:solidFill>
                  <a:srgbClr val="FF0000"/>
                </a:solidFill>
                <a:effectLst>
                  <a:reflection blurRad="6350" stA="53000" endA="300" endPos="35500" dir="5400000" sy="-90000" algn="bl" rotWithShape="0"/>
                </a:effectLst>
              </a:rPr>
              <a:t>Biyosidal Ürün Tipleri</a:t>
            </a:r>
            <a:endParaRPr lang="tr-TR" sz="4000" b="0" cap="none" spc="0" dirty="0">
              <a:ln w="0"/>
              <a:solidFill>
                <a:srgbClr val="FF0000"/>
              </a:solidFill>
              <a:effectLst>
                <a:reflection blurRad="6350" stA="53000" endA="300" endPos="35500" dir="5400000" sy="-90000" algn="bl" rotWithShape="0"/>
              </a:effectLst>
            </a:endParaRPr>
          </a:p>
        </p:txBody>
      </p:sp>
      <p:sp>
        <p:nvSpPr>
          <p:cNvPr id="7" name="Metin kutusu 6"/>
          <p:cNvSpPr txBox="1"/>
          <p:nvPr/>
        </p:nvSpPr>
        <p:spPr>
          <a:xfrm>
            <a:off x="811323" y="886863"/>
            <a:ext cx="8283353" cy="1938992"/>
          </a:xfrm>
          <a:prstGeom prst="rect">
            <a:avLst/>
          </a:prstGeom>
          <a:noFill/>
        </p:spPr>
        <p:txBody>
          <a:bodyPr wrap="square" rtlCol="0">
            <a:spAutoFit/>
          </a:bodyPr>
          <a:lstStyle/>
          <a:p>
            <a:r>
              <a:rPr lang="tr-TR" sz="2400" dirty="0"/>
              <a:t>Biyosidal ürün tipleri Yönetmeliğin Ek-</a:t>
            </a:r>
            <a:r>
              <a:rPr lang="tr-TR" sz="2400" dirty="0" err="1"/>
              <a:t>V’inde</a:t>
            </a:r>
            <a:r>
              <a:rPr lang="tr-TR" sz="2400" dirty="0"/>
              <a:t> tanımlanmıştır</a:t>
            </a:r>
            <a:r>
              <a:rPr lang="tr-TR" sz="2400" dirty="0" smtClean="0"/>
              <a:t>.</a:t>
            </a:r>
          </a:p>
          <a:p>
            <a:r>
              <a:rPr lang="tr-TR" sz="2400" b="1" dirty="0" smtClean="0"/>
              <a:t>1. Ana Grup:</a:t>
            </a:r>
            <a:r>
              <a:rPr lang="tr-TR" sz="2400" dirty="0" smtClean="0"/>
              <a:t> Dezenfektanlar </a:t>
            </a:r>
            <a:r>
              <a:rPr lang="tr-TR" sz="2400" dirty="0"/>
              <a:t>ve genel biyosidal ürünler</a:t>
            </a:r>
          </a:p>
          <a:p>
            <a:r>
              <a:rPr lang="tr-TR" sz="2400" b="1" dirty="0" smtClean="0"/>
              <a:t>2. Ana Grup:</a:t>
            </a:r>
            <a:r>
              <a:rPr lang="tr-TR" sz="2400" dirty="0" smtClean="0"/>
              <a:t> Koruyucular</a:t>
            </a:r>
          </a:p>
          <a:p>
            <a:r>
              <a:rPr lang="tr-TR" sz="2400" b="1" dirty="0" smtClean="0"/>
              <a:t>3. </a:t>
            </a:r>
            <a:r>
              <a:rPr lang="tr-TR" sz="2400" b="1" dirty="0"/>
              <a:t>Ana Grup:</a:t>
            </a:r>
            <a:r>
              <a:rPr lang="tr-TR" sz="2400" dirty="0"/>
              <a:t> Haşere kontrolü için kullanılan biyosidal ürünler</a:t>
            </a:r>
          </a:p>
          <a:p>
            <a:r>
              <a:rPr lang="tr-TR" sz="2400" b="1" dirty="0" smtClean="0"/>
              <a:t>4. Ana Grup:</a:t>
            </a:r>
            <a:r>
              <a:rPr lang="tr-TR" sz="2400" dirty="0" smtClean="0"/>
              <a:t> Diğer biyosidal ürünler</a:t>
            </a:r>
            <a:endParaRPr lang="tr-TR" sz="2400" dirty="0"/>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pic>
        <p:nvPicPr>
          <p:cNvPr id="10" name="Resi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488" y="2825855"/>
            <a:ext cx="3456384" cy="2304256"/>
          </a:xfrm>
          <a:prstGeom prst="rect">
            <a:avLst/>
          </a:prstGeom>
        </p:spPr>
      </p:pic>
      <p:pic>
        <p:nvPicPr>
          <p:cNvPr id="11" name="Resi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2636" y="3789039"/>
            <a:ext cx="3534540" cy="2650905"/>
          </a:xfrm>
          <a:prstGeom prst="rect">
            <a:avLst/>
          </a:prstGeom>
        </p:spPr>
      </p:pic>
      <p:pic>
        <p:nvPicPr>
          <p:cNvPr id="4" name="Resi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1072" y="2401642"/>
            <a:ext cx="3013414" cy="2250016"/>
          </a:xfrm>
          <a:prstGeom prst="rect">
            <a:avLst/>
          </a:prstGeom>
        </p:spPr>
      </p:pic>
      <p:pic>
        <p:nvPicPr>
          <p:cNvPr id="2050" name="Picture 2" descr="shutterstock 4612574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9112" y="4340635"/>
            <a:ext cx="3103441" cy="2068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02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5" name="Dikdörtgen 4"/>
          <p:cNvSpPr/>
          <p:nvPr/>
        </p:nvSpPr>
        <p:spPr>
          <a:xfrm>
            <a:off x="888575" y="162347"/>
            <a:ext cx="4609339" cy="707886"/>
          </a:xfrm>
          <a:prstGeom prst="rect">
            <a:avLst/>
          </a:prstGeom>
          <a:noFill/>
        </p:spPr>
        <p:txBody>
          <a:bodyPr wrap="none" lIns="91440" tIns="45720" rIns="91440" bIns="45720">
            <a:spAutoFit/>
          </a:bodyPr>
          <a:lstStyle/>
          <a:p>
            <a:r>
              <a:rPr lang="tr-TR" sz="4000" b="0" cap="none" spc="0" dirty="0" smtClean="0">
                <a:ln w="0"/>
                <a:solidFill>
                  <a:srgbClr val="FF0000"/>
                </a:solidFill>
                <a:effectLst>
                  <a:reflection blurRad="6350" stA="53000" endA="300" endPos="35500" dir="5400000" sy="-90000" algn="bl" rotWithShape="0"/>
                </a:effectLst>
              </a:rPr>
              <a:t>Biyosidal Ürün Tipleri</a:t>
            </a:r>
            <a:endParaRPr lang="tr-TR" sz="4000" b="0" cap="none" spc="0" dirty="0">
              <a:ln w="0"/>
              <a:solidFill>
                <a:srgbClr val="FF0000"/>
              </a:solidFill>
              <a:effectLst>
                <a:reflection blurRad="6350" stA="53000" endA="300" endPos="35500" dir="5400000" sy="-90000" algn="bl" rotWithShape="0"/>
              </a:effectLst>
            </a:endParaRPr>
          </a:p>
        </p:txBody>
      </p:sp>
      <p:sp>
        <p:nvSpPr>
          <p:cNvPr id="7" name="Metin kutusu 6"/>
          <p:cNvSpPr txBox="1"/>
          <p:nvPr/>
        </p:nvSpPr>
        <p:spPr>
          <a:xfrm>
            <a:off x="811323" y="886863"/>
            <a:ext cx="8283353" cy="2677656"/>
          </a:xfrm>
          <a:prstGeom prst="rect">
            <a:avLst/>
          </a:prstGeom>
          <a:noFill/>
        </p:spPr>
        <p:txBody>
          <a:bodyPr wrap="square" rtlCol="0">
            <a:spAutoFit/>
          </a:bodyPr>
          <a:lstStyle/>
          <a:p>
            <a:pPr marL="457200" indent="-457200">
              <a:buAutoNum type="arabicPeriod"/>
            </a:pPr>
            <a:r>
              <a:rPr lang="tr-TR" sz="2400" b="1" dirty="0" smtClean="0"/>
              <a:t>ANA GRUP</a:t>
            </a:r>
          </a:p>
          <a:p>
            <a:r>
              <a:rPr lang="tr-TR" sz="2400" b="1" dirty="0" smtClean="0"/>
              <a:t>1</a:t>
            </a:r>
            <a:r>
              <a:rPr lang="tr-TR" sz="2400" b="1" dirty="0"/>
              <a:t>. Ürün Tipi:</a:t>
            </a:r>
            <a:r>
              <a:rPr lang="tr-TR" sz="2400" dirty="0"/>
              <a:t> İnsan hijyeni ile ilgili biyosidal ürünler</a:t>
            </a:r>
          </a:p>
          <a:p>
            <a:r>
              <a:rPr lang="tr-TR" sz="2400" b="1" dirty="0" smtClean="0"/>
              <a:t>2</a:t>
            </a:r>
            <a:r>
              <a:rPr lang="tr-TR" sz="2400" b="1" dirty="0"/>
              <a:t>. Ürün Tipi:</a:t>
            </a:r>
            <a:r>
              <a:rPr lang="tr-TR" sz="2400" dirty="0"/>
              <a:t> Kişisel alanlarda ve umumi alanlarda kullanılan dezenfektanlar ve biyosidal ürünler </a:t>
            </a:r>
          </a:p>
          <a:p>
            <a:r>
              <a:rPr lang="tr-TR" sz="2400" b="1" dirty="0" smtClean="0"/>
              <a:t>3</a:t>
            </a:r>
            <a:r>
              <a:rPr lang="tr-TR" sz="2400" b="1" dirty="0"/>
              <a:t>. Ürün Tipi:</a:t>
            </a:r>
            <a:r>
              <a:rPr lang="tr-TR" sz="2400" dirty="0"/>
              <a:t> Veteriner hijyenine yönelik biyosidal ürünler</a:t>
            </a:r>
          </a:p>
          <a:p>
            <a:r>
              <a:rPr lang="tr-TR" sz="2400" b="1" dirty="0" smtClean="0"/>
              <a:t>4</a:t>
            </a:r>
            <a:r>
              <a:rPr lang="tr-TR" sz="2400" b="1" dirty="0"/>
              <a:t>. Ürün Tipi:</a:t>
            </a:r>
            <a:r>
              <a:rPr lang="tr-TR" sz="2400" dirty="0"/>
              <a:t> Gıda ve yem alanlarında kullanılan dezenfektanlar </a:t>
            </a:r>
          </a:p>
          <a:p>
            <a:r>
              <a:rPr lang="tr-TR" sz="2400" b="1" dirty="0" smtClean="0"/>
              <a:t>5</a:t>
            </a:r>
            <a:r>
              <a:rPr lang="tr-TR" sz="2400" b="1" dirty="0"/>
              <a:t>. Ürün tipi:</a:t>
            </a:r>
            <a:r>
              <a:rPr lang="tr-TR" sz="2400" dirty="0"/>
              <a:t> İçme suyu </a:t>
            </a:r>
            <a:r>
              <a:rPr lang="tr-TR" sz="2400" dirty="0" smtClean="0"/>
              <a:t>dezenfektanları</a:t>
            </a:r>
            <a:endParaRPr lang="tr-TR" sz="2400" dirty="0"/>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pic>
        <p:nvPicPr>
          <p:cNvPr id="12" name="Resim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624" y="3506525"/>
            <a:ext cx="2881703" cy="2881703"/>
          </a:xfrm>
          <a:prstGeom prst="rect">
            <a:avLst/>
          </a:prstGeom>
        </p:spPr>
      </p:pic>
      <p:pic>
        <p:nvPicPr>
          <p:cNvPr id="13" name="Resim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3236" y="3647405"/>
            <a:ext cx="3901440" cy="2599944"/>
          </a:xfrm>
          <a:prstGeom prst="rect">
            <a:avLst/>
          </a:prstGeom>
        </p:spPr>
      </p:pic>
    </p:spTree>
    <p:extLst>
      <p:ext uri="{BB962C8B-B14F-4D97-AF65-F5344CB8AC3E}">
        <p14:creationId xmlns:p14="http://schemas.microsoft.com/office/powerpoint/2010/main" val="362050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5" name="Dikdörtgen 4"/>
          <p:cNvSpPr/>
          <p:nvPr/>
        </p:nvSpPr>
        <p:spPr>
          <a:xfrm>
            <a:off x="888575" y="162347"/>
            <a:ext cx="4609339" cy="707886"/>
          </a:xfrm>
          <a:prstGeom prst="rect">
            <a:avLst/>
          </a:prstGeom>
          <a:noFill/>
        </p:spPr>
        <p:txBody>
          <a:bodyPr wrap="none" lIns="91440" tIns="45720" rIns="91440" bIns="45720">
            <a:spAutoFit/>
          </a:bodyPr>
          <a:lstStyle/>
          <a:p>
            <a:r>
              <a:rPr lang="tr-TR" sz="4000" b="0" cap="none" spc="0" dirty="0" smtClean="0">
                <a:ln w="0"/>
                <a:solidFill>
                  <a:srgbClr val="FF0000"/>
                </a:solidFill>
                <a:effectLst>
                  <a:reflection blurRad="6350" stA="53000" endA="300" endPos="35500" dir="5400000" sy="-90000" algn="bl" rotWithShape="0"/>
                </a:effectLst>
              </a:rPr>
              <a:t>Biyosidal Ürün Tipleri</a:t>
            </a:r>
            <a:endParaRPr lang="tr-TR" sz="4000" b="0" cap="none" spc="0" dirty="0">
              <a:ln w="0"/>
              <a:solidFill>
                <a:srgbClr val="FF0000"/>
              </a:solidFill>
              <a:effectLst>
                <a:reflection blurRad="6350" stA="53000" endA="300" endPos="35500" dir="5400000" sy="-90000" algn="bl" rotWithShape="0"/>
              </a:effectLst>
            </a:endParaRPr>
          </a:p>
        </p:txBody>
      </p:sp>
      <p:sp>
        <p:nvSpPr>
          <p:cNvPr id="7" name="Metin kutusu 6"/>
          <p:cNvSpPr txBox="1"/>
          <p:nvPr/>
        </p:nvSpPr>
        <p:spPr>
          <a:xfrm>
            <a:off x="811323" y="886863"/>
            <a:ext cx="8283353" cy="3416320"/>
          </a:xfrm>
          <a:prstGeom prst="rect">
            <a:avLst/>
          </a:prstGeom>
          <a:noFill/>
        </p:spPr>
        <p:txBody>
          <a:bodyPr wrap="square" rtlCol="0">
            <a:spAutoFit/>
          </a:bodyPr>
          <a:lstStyle/>
          <a:p>
            <a:r>
              <a:rPr lang="tr-TR" sz="2400" b="1" dirty="0" smtClean="0"/>
              <a:t>2. ANA GRUP</a:t>
            </a:r>
          </a:p>
          <a:p>
            <a:r>
              <a:rPr lang="tr-TR" sz="2400" b="1" dirty="0"/>
              <a:t>6. Ürün Tipi</a:t>
            </a:r>
            <a:r>
              <a:rPr lang="tr-TR" sz="2400" b="1" dirty="0" smtClean="0"/>
              <a:t>:</a:t>
            </a:r>
            <a:r>
              <a:rPr lang="tr-TR" sz="2400" dirty="0" smtClean="0"/>
              <a:t> Kutu </a:t>
            </a:r>
            <a:r>
              <a:rPr lang="tr-TR" sz="2400" dirty="0"/>
              <a:t>içi koruyucular</a:t>
            </a:r>
          </a:p>
          <a:p>
            <a:r>
              <a:rPr lang="tr-TR" sz="2400" b="1" dirty="0" smtClean="0"/>
              <a:t>7</a:t>
            </a:r>
            <a:r>
              <a:rPr lang="tr-TR" sz="2400" b="1" dirty="0"/>
              <a:t>. Ürün Tipi:</a:t>
            </a:r>
            <a:r>
              <a:rPr lang="tr-TR" sz="2400" dirty="0"/>
              <a:t> Film koruyucular</a:t>
            </a:r>
          </a:p>
          <a:p>
            <a:r>
              <a:rPr lang="tr-TR" sz="2400" b="1" dirty="0" smtClean="0"/>
              <a:t>8</a:t>
            </a:r>
            <a:r>
              <a:rPr lang="tr-TR" sz="2400" b="1" dirty="0"/>
              <a:t>. Ürün Tipi:</a:t>
            </a:r>
            <a:r>
              <a:rPr lang="tr-TR" sz="2400" dirty="0"/>
              <a:t> Ahşap koruyucuları </a:t>
            </a:r>
          </a:p>
          <a:p>
            <a:r>
              <a:rPr lang="tr-TR" sz="2400" b="1" dirty="0" smtClean="0"/>
              <a:t>9</a:t>
            </a:r>
            <a:r>
              <a:rPr lang="tr-TR" sz="2400" b="1" dirty="0"/>
              <a:t>. Ürün Tipi:</a:t>
            </a:r>
            <a:r>
              <a:rPr lang="tr-TR" sz="2400" dirty="0"/>
              <a:t> Elyaf, deri, lastik ve polimer </a:t>
            </a:r>
            <a:r>
              <a:rPr lang="tr-TR" sz="2400" dirty="0" smtClean="0"/>
              <a:t>maddeleri koruyucular</a:t>
            </a:r>
            <a:endParaRPr lang="tr-TR" sz="2400" dirty="0"/>
          </a:p>
          <a:p>
            <a:r>
              <a:rPr lang="tr-TR" sz="2400" b="1" dirty="0" smtClean="0"/>
              <a:t>10</a:t>
            </a:r>
            <a:r>
              <a:rPr lang="tr-TR" sz="2400" b="1" dirty="0"/>
              <a:t>. Ürün Tipi:</a:t>
            </a:r>
            <a:r>
              <a:rPr lang="tr-TR" sz="2400" dirty="0"/>
              <a:t> Duvarcılık koruyucuları  </a:t>
            </a:r>
          </a:p>
          <a:p>
            <a:r>
              <a:rPr lang="tr-TR" sz="2400" b="1" dirty="0" smtClean="0"/>
              <a:t>11</a:t>
            </a:r>
            <a:r>
              <a:rPr lang="tr-TR" sz="2400" b="1" dirty="0"/>
              <a:t>. Ürün Tipi:</a:t>
            </a:r>
            <a:r>
              <a:rPr lang="tr-TR" sz="2400" dirty="0"/>
              <a:t> Sıvı soğutucu ve arıtma sistemleri koruyucuları </a:t>
            </a:r>
          </a:p>
          <a:p>
            <a:r>
              <a:rPr lang="tr-TR" sz="2400" b="1" dirty="0" smtClean="0"/>
              <a:t>12</a:t>
            </a:r>
            <a:r>
              <a:rPr lang="tr-TR" sz="2400" b="1" dirty="0"/>
              <a:t>. Ürün Tipi:</a:t>
            </a:r>
            <a:r>
              <a:rPr lang="tr-TR" sz="2400" dirty="0"/>
              <a:t> </a:t>
            </a:r>
            <a:r>
              <a:rPr lang="tr-TR" sz="2400" dirty="0" err="1" smtClean="0"/>
              <a:t>Slimisitler</a:t>
            </a:r>
            <a:endParaRPr lang="tr-TR" sz="2400" dirty="0"/>
          </a:p>
          <a:p>
            <a:r>
              <a:rPr lang="tr-TR" sz="2400" b="1" dirty="0" smtClean="0"/>
              <a:t>13</a:t>
            </a:r>
            <a:r>
              <a:rPr lang="tr-TR" sz="2400" b="1" dirty="0"/>
              <a:t>. Ürün Tipi:</a:t>
            </a:r>
            <a:r>
              <a:rPr lang="tr-TR" sz="2400" dirty="0"/>
              <a:t> </a:t>
            </a:r>
            <a:r>
              <a:rPr lang="tr-TR" sz="2400" dirty="0" smtClean="0"/>
              <a:t>Metal </a:t>
            </a:r>
            <a:r>
              <a:rPr lang="tr-TR" sz="2400" dirty="0"/>
              <a:t>işleme </a:t>
            </a:r>
            <a:r>
              <a:rPr lang="tr-TR" sz="2400" dirty="0" smtClean="0"/>
              <a:t>sıvıları koruyucular</a:t>
            </a:r>
            <a:endParaRPr lang="tr-TR" sz="2400" dirty="0"/>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9082" y="4298782"/>
            <a:ext cx="2844316" cy="2133237"/>
          </a:xfrm>
          <a:prstGeom prst="rect">
            <a:avLst/>
          </a:prstGeom>
        </p:spPr>
      </p:pic>
      <p:pic>
        <p:nvPicPr>
          <p:cNvPr id="9" name="Picture 2" descr="C:\Users\nihal.zengin\Downloads\shutterstock_765640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4086" y="4295569"/>
            <a:ext cx="3204996" cy="213645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10" name="Resi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736" y="4295569"/>
            <a:ext cx="2984350" cy="2128836"/>
          </a:xfrm>
          <a:prstGeom prst="rect">
            <a:avLst/>
          </a:prstGeom>
        </p:spPr>
      </p:pic>
    </p:spTree>
    <p:extLst>
      <p:ext uri="{BB962C8B-B14F-4D97-AF65-F5344CB8AC3E}">
        <p14:creationId xmlns:p14="http://schemas.microsoft.com/office/powerpoint/2010/main" val="184632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5" name="Dikdörtgen 4"/>
          <p:cNvSpPr/>
          <p:nvPr/>
        </p:nvSpPr>
        <p:spPr>
          <a:xfrm>
            <a:off x="888575" y="162347"/>
            <a:ext cx="4609339" cy="707886"/>
          </a:xfrm>
          <a:prstGeom prst="rect">
            <a:avLst/>
          </a:prstGeom>
          <a:noFill/>
        </p:spPr>
        <p:txBody>
          <a:bodyPr wrap="none" lIns="91440" tIns="45720" rIns="91440" bIns="45720">
            <a:spAutoFit/>
          </a:bodyPr>
          <a:lstStyle/>
          <a:p>
            <a:r>
              <a:rPr lang="tr-TR" sz="4000" b="0" cap="none" spc="0" dirty="0" smtClean="0">
                <a:ln w="0"/>
                <a:solidFill>
                  <a:srgbClr val="FF0000"/>
                </a:solidFill>
                <a:effectLst>
                  <a:reflection blurRad="6350" stA="53000" endA="300" endPos="35500" dir="5400000" sy="-90000" algn="bl" rotWithShape="0"/>
                </a:effectLst>
              </a:rPr>
              <a:t>Biyosidal Ürün Tipleri</a:t>
            </a:r>
            <a:endParaRPr lang="tr-TR" sz="4000" b="0" cap="none" spc="0" dirty="0">
              <a:ln w="0"/>
              <a:solidFill>
                <a:srgbClr val="FF0000"/>
              </a:solidFill>
              <a:effectLst>
                <a:reflection blurRad="6350" stA="53000" endA="300" endPos="35500" dir="5400000" sy="-90000" algn="bl" rotWithShape="0"/>
              </a:effectLst>
            </a:endParaRPr>
          </a:p>
        </p:txBody>
      </p:sp>
      <p:sp>
        <p:nvSpPr>
          <p:cNvPr id="7" name="Metin kutusu 6"/>
          <p:cNvSpPr txBox="1"/>
          <p:nvPr/>
        </p:nvSpPr>
        <p:spPr>
          <a:xfrm>
            <a:off x="811323" y="886863"/>
            <a:ext cx="8283353" cy="3046988"/>
          </a:xfrm>
          <a:prstGeom prst="rect">
            <a:avLst/>
          </a:prstGeom>
          <a:noFill/>
        </p:spPr>
        <p:txBody>
          <a:bodyPr wrap="square" rtlCol="0">
            <a:spAutoFit/>
          </a:bodyPr>
          <a:lstStyle/>
          <a:p>
            <a:r>
              <a:rPr lang="tr-TR" sz="2400" b="1" dirty="0" smtClean="0"/>
              <a:t>3. ANA GRUP</a:t>
            </a:r>
          </a:p>
          <a:p>
            <a:r>
              <a:rPr lang="tr-TR" sz="2400" b="1" dirty="0"/>
              <a:t>14. Ürün Tipi:</a:t>
            </a:r>
            <a:r>
              <a:rPr lang="tr-TR" sz="2400" dirty="0"/>
              <a:t> </a:t>
            </a:r>
            <a:r>
              <a:rPr lang="tr-TR" sz="2400" dirty="0" err="1" smtClean="0"/>
              <a:t>Rodentisitler</a:t>
            </a:r>
            <a:endParaRPr lang="tr-TR" sz="2400" dirty="0" smtClean="0"/>
          </a:p>
          <a:p>
            <a:r>
              <a:rPr lang="tr-TR" sz="2400" b="1" dirty="0" smtClean="0"/>
              <a:t>15</a:t>
            </a:r>
            <a:r>
              <a:rPr lang="tr-TR" sz="2400" b="1" dirty="0"/>
              <a:t>. Ürün Tipi: </a:t>
            </a:r>
            <a:r>
              <a:rPr lang="tr-TR" sz="2400" dirty="0" err="1" smtClean="0"/>
              <a:t>Avisisitler</a:t>
            </a:r>
            <a:r>
              <a:rPr lang="tr-TR" sz="2400" dirty="0" smtClean="0"/>
              <a:t> </a:t>
            </a:r>
            <a:r>
              <a:rPr lang="tr-TR" sz="2400" b="1" dirty="0" smtClean="0">
                <a:solidFill>
                  <a:srgbClr val="FF0000"/>
                </a:solidFill>
              </a:rPr>
              <a:t>(İZİNLENDİRİLMEZ)</a:t>
            </a:r>
            <a:endParaRPr lang="tr-TR" sz="2400" b="1" dirty="0">
              <a:solidFill>
                <a:srgbClr val="FF0000"/>
              </a:solidFill>
            </a:endParaRPr>
          </a:p>
          <a:p>
            <a:r>
              <a:rPr lang="tr-TR" sz="2400" b="1" dirty="0"/>
              <a:t>16. Ürün Tipi:</a:t>
            </a:r>
            <a:r>
              <a:rPr lang="tr-TR" sz="2400" dirty="0"/>
              <a:t> </a:t>
            </a:r>
            <a:r>
              <a:rPr lang="tr-TR" sz="2400" dirty="0" err="1" smtClean="0"/>
              <a:t>Mollusisitler</a:t>
            </a:r>
            <a:endParaRPr lang="tr-TR" sz="2400" dirty="0" smtClean="0"/>
          </a:p>
          <a:p>
            <a:r>
              <a:rPr lang="tr-TR" sz="2400" b="1" dirty="0" smtClean="0"/>
              <a:t>17</a:t>
            </a:r>
            <a:r>
              <a:rPr lang="tr-TR" sz="2400" b="1" dirty="0"/>
              <a:t>. Ürün Tipi:</a:t>
            </a:r>
            <a:r>
              <a:rPr lang="tr-TR" sz="2400" dirty="0"/>
              <a:t> </a:t>
            </a:r>
            <a:r>
              <a:rPr lang="tr-TR" sz="2400" dirty="0" err="1" smtClean="0"/>
              <a:t>Pisisitler</a:t>
            </a:r>
            <a:r>
              <a:rPr lang="tr-TR" sz="2400" dirty="0" smtClean="0"/>
              <a:t> </a:t>
            </a:r>
            <a:r>
              <a:rPr lang="tr-TR" sz="2400" b="1" dirty="0" smtClean="0">
                <a:solidFill>
                  <a:srgbClr val="FF0000"/>
                </a:solidFill>
              </a:rPr>
              <a:t>(İZİNLENDİRİLMEZ)</a:t>
            </a:r>
            <a:endParaRPr lang="tr-TR" sz="2400" b="1" dirty="0">
              <a:solidFill>
                <a:srgbClr val="FF0000"/>
              </a:solidFill>
            </a:endParaRPr>
          </a:p>
          <a:p>
            <a:r>
              <a:rPr lang="tr-TR" sz="2400" b="1" dirty="0"/>
              <a:t>18. Ürün Tipi:</a:t>
            </a:r>
            <a:r>
              <a:rPr lang="tr-TR" sz="2400" dirty="0"/>
              <a:t> </a:t>
            </a:r>
            <a:r>
              <a:rPr lang="tr-TR" sz="2400" dirty="0" err="1"/>
              <a:t>Insektisitler</a:t>
            </a:r>
            <a:r>
              <a:rPr lang="tr-TR" sz="2400" dirty="0"/>
              <a:t>, </a:t>
            </a:r>
            <a:r>
              <a:rPr lang="tr-TR" sz="2400" dirty="0" err="1"/>
              <a:t>akarisitler</a:t>
            </a:r>
            <a:r>
              <a:rPr lang="tr-TR" sz="2400" dirty="0"/>
              <a:t> ve diğer </a:t>
            </a:r>
            <a:r>
              <a:rPr lang="tr-TR" sz="2400" dirty="0" err="1"/>
              <a:t>artropodların</a:t>
            </a:r>
            <a:r>
              <a:rPr lang="tr-TR" sz="2400" dirty="0"/>
              <a:t> kontrolünde kullanılan ürünler.</a:t>
            </a:r>
          </a:p>
          <a:p>
            <a:r>
              <a:rPr lang="tr-TR" sz="2400" b="1" dirty="0"/>
              <a:t>19. Ürün Tipi:</a:t>
            </a:r>
            <a:r>
              <a:rPr lang="tr-TR" sz="2400" dirty="0"/>
              <a:t> Kovucular ve Çekiciler </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575" y="3900837"/>
            <a:ext cx="3944888" cy="2629925"/>
          </a:xfrm>
          <a:prstGeom prst="rect">
            <a:avLst/>
          </a:prstGeom>
        </p:spPr>
      </p:pic>
      <p:pic>
        <p:nvPicPr>
          <p:cNvPr id="6146" name="Picture 2" descr="shutterstock 5167292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7218" y="3904059"/>
            <a:ext cx="3940055" cy="2626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5974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5" name="Dikdörtgen 4"/>
          <p:cNvSpPr/>
          <p:nvPr/>
        </p:nvSpPr>
        <p:spPr>
          <a:xfrm>
            <a:off x="888575" y="162347"/>
            <a:ext cx="4609339" cy="707886"/>
          </a:xfrm>
          <a:prstGeom prst="rect">
            <a:avLst/>
          </a:prstGeom>
          <a:noFill/>
        </p:spPr>
        <p:txBody>
          <a:bodyPr wrap="none" lIns="91440" tIns="45720" rIns="91440" bIns="45720">
            <a:spAutoFit/>
          </a:bodyPr>
          <a:lstStyle/>
          <a:p>
            <a:r>
              <a:rPr lang="tr-TR" sz="4000" b="0" cap="none" spc="0" dirty="0" smtClean="0">
                <a:ln w="0"/>
                <a:solidFill>
                  <a:srgbClr val="FF0000"/>
                </a:solidFill>
                <a:effectLst>
                  <a:reflection blurRad="6350" stA="53000" endA="300" endPos="35500" dir="5400000" sy="-90000" algn="bl" rotWithShape="0"/>
                </a:effectLst>
              </a:rPr>
              <a:t>Biyosidal Ürün Tipleri</a:t>
            </a:r>
            <a:endParaRPr lang="tr-TR" sz="4000" b="0" cap="none" spc="0" dirty="0">
              <a:ln w="0"/>
              <a:solidFill>
                <a:srgbClr val="FF0000"/>
              </a:solidFill>
              <a:effectLst>
                <a:reflection blurRad="6350" stA="53000" endA="300" endPos="35500" dir="5400000" sy="-90000" algn="bl" rotWithShape="0"/>
              </a:effectLst>
            </a:endParaRPr>
          </a:p>
        </p:txBody>
      </p:sp>
      <p:sp>
        <p:nvSpPr>
          <p:cNvPr id="7" name="Metin kutusu 6"/>
          <p:cNvSpPr txBox="1"/>
          <p:nvPr/>
        </p:nvSpPr>
        <p:spPr>
          <a:xfrm>
            <a:off x="811323" y="886863"/>
            <a:ext cx="8283353" cy="1938992"/>
          </a:xfrm>
          <a:prstGeom prst="rect">
            <a:avLst/>
          </a:prstGeom>
          <a:noFill/>
        </p:spPr>
        <p:txBody>
          <a:bodyPr wrap="square" rtlCol="0">
            <a:spAutoFit/>
          </a:bodyPr>
          <a:lstStyle/>
          <a:p>
            <a:r>
              <a:rPr lang="tr-TR" sz="2400" b="1" dirty="0" smtClean="0"/>
              <a:t>4. ANA GRUP</a:t>
            </a:r>
          </a:p>
          <a:p>
            <a:r>
              <a:rPr lang="tr-TR" sz="2400" b="1" dirty="0"/>
              <a:t>20. Ürün Tipi:</a:t>
            </a:r>
            <a:r>
              <a:rPr lang="tr-TR" sz="2400" b="1" dirty="0">
                <a:solidFill>
                  <a:srgbClr val="FF0000"/>
                </a:solidFill>
              </a:rPr>
              <a:t> (Mülga:RG-12/3/2014-28939)  </a:t>
            </a:r>
          </a:p>
          <a:p>
            <a:r>
              <a:rPr lang="tr-TR" sz="2400" b="1" dirty="0"/>
              <a:t>21. Ürün Tipi:</a:t>
            </a:r>
            <a:r>
              <a:rPr lang="tr-TR" sz="2400" dirty="0"/>
              <a:t> </a:t>
            </a:r>
            <a:r>
              <a:rPr lang="tr-TR" sz="2400" dirty="0" err="1"/>
              <a:t>Bozunmayı</a:t>
            </a:r>
            <a:r>
              <a:rPr lang="tr-TR" sz="2400" dirty="0"/>
              <a:t> önleyici ürünler</a:t>
            </a:r>
          </a:p>
          <a:p>
            <a:r>
              <a:rPr lang="tr-TR" sz="2400" b="1" dirty="0" smtClean="0"/>
              <a:t>22</a:t>
            </a:r>
            <a:r>
              <a:rPr lang="tr-TR" sz="2400" b="1" dirty="0"/>
              <a:t>. Ürün Tipi:</a:t>
            </a:r>
            <a:r>
              <a:rPr lang="tr-TR" sz="2400" dirty="0"/>
              <a:t> Mumyalama  ve hayvan postu doldurma sıvıları </a:t>
            </a:r>
          </a:p>
          <a:p>
            <a:r>
              <a:rPr lang="tr-TR" sz="2400" b="1" dirty="0" smtClean="0"/>
              <a:t>23</a:t>
            </a:r>
            <a:r>
              <a:rPr lang="tr-TR" sz="2400" b="1" dirty="0"/>
              <a:t>. Ürün Tipi:</a:t>
            </a:r>
            <a:r>
              <a:rPr lang="tr-TR" sz="2400" dirty="0"/>
              <a:t> Diğer omurgalıların kontrolü </a:t>
            </a:r>
            <a:r>
              <a:rPr lang="tr-TR" sz="2400" b="1" dirty="0" smtClean="0">
                <a:solidFill>
                  <a:srgbClr val="FF0000"/>
                </a:solidFill>
              </a:rPr>
              <a:t>(İZİNLENDİRİLMEZ)</a:t>
            </a:r>
            <a:endParaRPr lang="tr-TR" sz="2400" b="1" dirty="0">
              <a:solidFill>
                <a:srgbClr val="FF0000"/>
              </a:solidFill>
            </a:endParaRP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pic>
        <p:nvPicPr>
          <p:cNvPr id="5122" name="Picture 2" descr="https://hsgm.saglik.gov.tr/depo/birimler/cevre-sagligi/3-biyo-dezenfektanlar/anasayfa/shutterstock_4571133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738" y="2842485"/>
            <a:ext cx="5304522" cy="3536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4676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5" name="Dikdörtgen 4"/>
          <p:cNvSpPr/>
          <p:nvPr/>
        </p:nvSpPr>
        <p:spPr>
          <a:xfrm>
            <a:off x="888575" y="162347"/>
            <a:ext cx="2933816" cy="707886"/>
          </a:xfrm>
          <a:prstGeom prst="rect">
            <a:avLst/>
          </a:prstGeom>
          <a:noFill/>
        </p:spPr>
        <p:txBody>
          <a:bodyPr wrap="none" lIns="91440" tIns="45720" rIns="91440" bIns="45720">
            <a:spAutoFit/>
          </a:bodyPr>
          <a:lstStyle/>
          <a:p>
            <a:r>
              <a:rPr lang="tr-TR" sz="4000" b="0" cap="none" spc="0" dirty="0" smtClean="0">
                <a:ln w="0"/>
                <a:solidFill>
                  <a:srgbClr val="FF0000"/>
                </a:solidFill>
                <a:effectLst>
                  <a:reflection blurRad="6350" stA="53000" endA="300" endPos="35500" dir="5400000" sy="-90000" algn="bl" rotWithShape="0"/>
                </a:effectLst>
              </a:rPr>
              <a:t>Sınıflandırma</a:t>
            </a:r>
            <a:endParaRPr lang="tr-TR" sz="4000" b="0" cap="none" spc="0" dirty="0">
              <a:ln w="0"/>
              <a:solidFill>
                <a:srgbClr val="FF0000"/>
              </a:solidFill>
              <a:effectLst>
                <a:reflection blurRad="6350" stA="53000" endA="300" endPos="35500" dir="5400000" sy="-90000" algn="bl" rotWithShape="0"/>
              </a:effectLst>
            </a:endParaRPr>
          </a:p>
        </p:txBody>
      </p:sp>
      <p:sp>
        <p:nvSpPr>
          <p:cNvPr id="7" name="Metin kutusu 6"/>
          <p:cNvSpPr txBox="1"/>
          <p:nvPr/>
        </p:nvSpPr>
        <p:spPr>
          <a:xfrm>
            <a:off x="811323" y="886863"/>
            <a:ext cx="8283353" cy="1569660"/>
          </a:xfrm>
          <a:prstGeom prst="rect">
            <a:avLst/>
          </a:prstGeom>
          <a:noFill/>
        </p:spPr>
        <p:txBody>
          <a:bodyPr wrap="square" rtlCol="0">
            <a:spAutoFit/>
          </a:bodyPr>
          <a:lstStyle/>
          <a:p>
            <a:r>
              <a:rPr lang="tr-TR" sz="2400" dirty="0"/>
              <a:t>Biyosidal ürünler, </a:t>
            </a:r>
            <a:r>
              <a:rPr lang="tr-TR" sz="2400" dirty="0" smtClean="0"/>
              <a:t>Maddelerin </a:t>
            </a:r>
            <a:r>
              <a:rPr lang="tr-TR" sz="2400" dirty="0"/>
              <a:t>ve </a:t>
            </a:r>
            <a:r>
              <a:rPr lang="tr-TR" sz="2400" dirty="0" smtClean="0"/>
              <a:t>Karışımların </a:t>
            </a:r>
            <a:r>
              <a:rPr lang="tr-TR" sz="2400" dirty="0"/>
              <a:t>Sınıflandırılması, </a:t>
            </a:r>
            <a:r>
              <a:rPr lang="tr-TR" sz="2400" dirty="0" smtClean="0"/>
              <a:t>Etiketlenmesi ve Ambalajlanması Hakkında </a:t>
            </a:r>
            <a:r>
              <a:rPr lang="tr-TR" sz="2400" dirty="0"/>
              <a:t>Yönetmelikte yer </a:t>
            </a:r>
            <a:r>
              <a:rPr lang="tr-TR" sz="2400" dirty="0" smtClean="0"/>
              <a:t>alan, </a:t>
            </a:r>
            <a:r>
              <a:rPr lang="tr-TR" sz="2400" dirty="0"/>
              <a:t>kimyasallar bakımından genel sınıflandırma kurallarına göre sınıflandırılır.</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pic>
        <p:nvPicPr>
          <p:cNvPr id="3" name="Resim 2"/>
          <p:cNvPicPr>
            <a:picLocks noChangeAspect="1"/>
          </p:cNvPicPr>
          <p:nvPr/>
        </p:nvPicPr>
        <p:blipFill>
          <a:blip r:embed="rId3"/>
          <a:stretch>
            <a:fillRect/>
          </a:stretch>
        </p:blipFill>
        <p:spPr>
          <a:xfrm>
            <a:off x="1434380" y="2395622"/>
            <a:ext cx="7037238" cy="4130152"/>
          </a:xfrm>
          <a:prstGeom prst="rect">
            <a:avLst/>
          </a:prstGeom>
        </p:spPr>
      </p:pic>
    </p:spTree>
    <p:extLst>
      <p:ext uri="{BB962C8B-B14F-4D97-AF65-F5344CB8AC3E}">
        <p14:creationId xmlns:p14="http://schemas.microsoft.com/office/powerpoint/2010/main" val="35108923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0" y="6453336"/>
            <a:ext cx="9906000" cy="338554"/>
          </a:xfrm>
          <a:prstGeom prst="rect">
            <a:avLst/>
          </a:prstGeom>
          <a:noFill/>
        </p:spPr>
        <p:txBody>
          <a:bodyPr wrap="square" rtlCol="0">
            <a:spAutoFit/>
          </a:bodyPr>
          <a:lstStyle/>
          <a:p>
            <a:pPr algn="ctr"/>
            <a:r>
              <a:rPr lang="tr-TR" sz="1600" dirty="0" smtClean="0">
                <a:solidFill>
                  <a:schemeClr val="bg1"/>
                </a:solidFill>
              </a:rPr>
              <a:t>Biyosidal Ürünlerin Piyasa Gözetimi ve Denetimi Eğitimi 26-30 Kasım 2018 Antalya</a:t>
            </a:r>
            <a:endParaRPr lang="tr-TR" sz="1600"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5" name="Dikdörtgen 4"/>
          <p:cNvSpPr/>
          <p:nvPr/>
        </p:nvSpPr>
        <p:spPr>
          <a:xfrm>
            <a:off x="888575" y="162347"/>
            <a:ext cx="2909771" cy="707886"/>
          </a:xfrm>
          <a:prstGeom prst="rect">
            <a:avLst/>
          </a:prstGeom>
          <a:noFill/>
        </p:spPr>
        <p:txBody>
          <a:bodyPr wrap="none" lIns="91440" tIns="45720" rIns="91440" bIns="45720">
            <a:spAutoFit/>
          </a:bodyPr>
          <a:lstStyle/>
          <a:p>
            <a:r>
              <a:rPr lang="tr-TR" sz="4000" b="0" cap="none" spc="0" dirty="0" smtClean="0">
                <a:ln w="0"/>
                <a:solidFill>
                  <a:srgbClr val="FF0000"/>
                </a:solidFill>
                <a:effectLst>
                  <a:reflection blurRad="6350" stA="53000" endA="300" endPos="35500" dir="5400000" sy="-90000" algn="bl" rotWithShape="0"/>
                </a:effectLst>
              </a:rPr>
              <a:t>Ambalajlama</a:t>
            </a:r>
            <a:endParaRPr lang="tr-TR" sz="4000" b="0" cap="none" spc="0" dirty="0">
              <a:ln w="0"/>
              <a:solidFill>
                <a:srgbClr val="FF0000"/>
              </a:solidFill>
              <a:effectLst>
                <a:reflection blurRad="6350" stA="53000" endA="300" endPos="35500" dir="5400000" sy="-90000" algn="bl" rotWithShape="0"/>
              </a:effectLst>
            </a:endParaRPr>
          </a:p>
        </p:txBody>
      </p:sp>
      <p:sp>
        <p:nvSpPr>
          <p:cNvPr id="7" name="Metin kutusu 6"/>
          <p:cNvSpPr txBox="1"/>
          <p:nvPr/>
        </p:nvSpPr>
        <p:spPr>
          <a:xfrm>
            <a:off x="811323" y="886863"/>
            <a:ext cx="8283353" cy="5262979"/>
          </a:xfrm>
          <a:prstGeom prst="rect">
            <a:avLst/>
          </a:prstGeom>
          <a:noFill/>
        </p:spPr>
        <p:txBody>
          <a:bodyPr wrap="square" rtlCol="0">
            <a:spAutoFit/>
          </a:bodyPr>
          <a:lstStyle/>
          <a:p>
            <a:r>
              <a:rPr lang="tr-TR" sz="2400" dirty="0"/>
              <a:t>Biyosidal ürünler ve biyosidal ürünlerde kullanılması amaçlanan aktif maddeler,  </a:t>
            </a:r>
            <a:r>
              <a:rPr lang="tr-TR" sz="2400" dirty="0" smtClean="0"/>
              <a:t>Maddelerin </a:t>
            </a:r>
            <a:r>
              <a:rPr lang="tr-TR" sz="2400" dirty="0"/>
              <a:t>ve </a:t>
            </a:r>
            <a:r>
              <a:rPr lang="tr-TR" sz="2400" dirty="0" smtClean="0"/>
              <a:t>Karışımların </a:t>
            </a:r>
            <a:r>
              <a:rPr lang="tr-TR" sz="2400" dirty="0"/>
              <a:t>Sınıflandırılması, </a:t>
            </a:r>
            <a:r>
              <a:rPr lang="tr-TR" sz="2400" dirty="0" smtClean="0"/>
              <a:t>Etiketlenmesi ve Ambalajlanması </a:t>
            </a:r>
            <a:r>
              <a:rPr lang="tr-TR" sz="2400" dirty="0"/>
              <a:t>Hakkında </a:t>
            </a:r>
            <a:r>
              <a:rPr lang="tr-TR" sz="2400" dirty="0" smtClean="0"/>
              <a:t>Yönetmelik hükümlerine </a:t>
            </a:r>
            <a:r>
              <a:rPr lang="tr-TR" sz="2400" dirty="0"/>
              <a:t>uygun olarak ambalajlanır</a:t>
            </a:r>
            <a:r>
              <a:rPr lang="tr-TR" sz="2400" dirty="0" smtClean="0"/>
              <a:t>.</a:t>
            </a:r>
          </a:p>
          <a:p>
            <a:endParaRPr lang="tr-TR" sz="2400" dirty="0" smtClean="0"/>
          </a:p>
          <a:p>
            <a:r>
              <a:rPr lang="tr-TR" sz="2400" dirty="0"/>
              <a:t>Yiyecek, içecek veya yem maddeleriyle karıştırılabilecek biyosidal ürünler, yanlışlığa mahal vermemek üzere benzerliği en aza indirgeyecek şekilde ambalajlanır. Ambalajlamadan, ruhsat veya tescil başvurusunu yapan kişinin yanı sıra onunla birlikte ruhsat veya tescil sahibi de sorumludur</a:t>
            </a:r>
            <a:r>
              <a:rPr lang="tr-TR" sz="2400" dirty="0" smtClean="0"/>
              <a:t>.</a:t>
            </a:r>
          </a:p>
          <a:p>
            <a:endParaRPr lang="tr-TR" sz="2400" dirty="0" smtClean="0"/>
          </a:p>
          <a:p>
            <a:r>
              <a:rPr lang="tr-TR" sz="2400" dirty="0" smtClean="0"/>
              <a:t>Halka </a:t>
            </a:r>
            <a:r>
              <a:rPr lang="tr-TR" sz="2400" dirty="0"/>
              <a:t>sunulacak olan bir biyosidal ürün tip, büyüklük ve dış görünüş bakımından çocuklarda merak uyandıracak şekilde ambalajlanamaz. </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Tree>
    <p:extLst>
      <p:ext uri="{BB962C8B-B14F-4D97-AF65-F5344CB8AC3E}">
        <p14:creationId xmlns:p14="http://schemas.microsoft.com/office/powerpoint/2010/main" val="26783509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5" name="Dikdörtgen 4"/>
          <p:cNvSpPr/>
          <p:nvPr/>
        </p:nvSpPr>
        <p:spPr>
          <a:xfrm>
            <a:off x="888575" y="162347"/>
            <a:ext cx="2393925" cy="707886"/>
          </a:xfrm>
          <a:prstGeom prst="rect">
            <a:avLst/>
          </a:prstGeom>
          <a:noFill/>
        </p:spPr>
        <p:txBody>
          <a:bodyPr wrap="none" lIns="91440" tIns="45720" rIns="91440" bIns="45720">
            <a:spAutoFit/>
          </a:bodyPr>
          <a:lstStyle/>
          <a:p>
            <a:r>
              <a:rPr lang="tr-TR" sz="4000" b="0" cap="none" spc="0" dirty="0" smtClean="0">
                <a:ln w="0"/>
                <a:solidFill>
                  <a:srgbClr val="FF0000"/>
                </a:solidFill>
                <a:effectLst>
                  <a:reflection blurRad="6350" stA="53000" endA="300" endPos="35500" dir="5400000" sy="-90000" algn="bl" rotWithShape="0"/>
                </a:effectLst>
              </a:rPr>
              <a:t>Etiketleme</a:t>
            </a:r>
            <a:endParaRPr lang="tr-TR" sz="4000" b="0" cap="none" spc="0" dirty="0">
              <a:ln w="0"/>
              <a:solidFill>
                <a:srgbClr val="FF0000"/>
              </a:solidFill>
              <a:effectLst>
                <a:reflection blurRad="6350" stA="53000" endA="300" endPos="35500" dir="5400000" sy="-90000" algn="bl" rotWithShape="0"/>
              </a:effectLst>
            </a:endParaRPr>
          </a:p>
        </p:txBody>
      </p:sp>
      <p:sp>
        <p:nvSpPr>
          <p:cNvPr id="7" name="Metin kutusu 6"/>
          <p:cNvSpPr txBox="1"/>
          <p:nvPr/>
        </p:nvSpPr>
        <p:spPr>
          <a:xfrm>
            <a:off x="811323" y="886863"/>
            <a:ext cx="8283353" cy="4893647"/>
          </a:xfrm>
          <a:prstGeom prst="rect">
            <a:avLst/>
          </a:prstGeom>
          <a:noFill/>
        </p:spPr>
        <p:txBody>
          <a:bodyPr wrap="square" rtlCol="0">
            <a:spAutoFit/>
          </a:bodyPr>
          <a:lstStyle/>
          <a:p>
            <a:pPr marL="342900" indent="-342900">
              <a:buFont typeface="Arial" panose="020B0604020202020204" pitchFamily="34" charset="0"/>
              <a:buChar char="•"/>
            </a:pPr>
            <a:r>
              <a:rPr lang="tr-TR" sz="2400" dirty="0" smtClean="0"/>
              <a:t>Ticari </a:t>
            </a:r>
            <a:r>
              <a:rPr lang="tr-TR" sz="2400" dirty="0"/>
              <a:t>adı ve tanıtıcı her türlü tanımları*</a:t>
            </a:r>
          </a:p>
          <a:p>
            <a:pPr marL="342900" indent="-342900">
              <a:buFont typeface="Arial" panose="020B0604020202020204" pitchFamily="34" charset="0"/>
              <a:buChar char="•"/>
            </a:pPr>
            <a:r>
              <a:rPr lang="tr-TR" sz="2400" dirty="0"/>
              <a:t>Ruhsat veya tescil sahibinin adı veya unvanı, adresi ve telefon numarası</a:t>
            </a:r>
            <a:r>
              <a:rPr lang="tr-TR" sz="2400" dirty="0" smtClean="0"/>
              <a:t>*</a:t>
            </a:r>
          </a:p>
          <a:p>
            <a:pPr marL="342900" indent="-342900">
              <a:buFont typeface="Arial" panose="020B0604020202020204" pitchFamily="34" charset="0"/>
              <a:buChar char="•"/>
            </a:pPr>
            <a:r>
              <a:rPr lang="tr-TR" sz="2400" dirty="0"/>
              <a:t>Her aktif maddenin adı ve metrik birim olarak konsantrasyonu*</a:t>
            </a:r>
          </a:p>
          <a:p>
            <a:pPr marL="342900" indent="-342900">
              <a:buFont typeface="Arial" panose="020B0604020202020204" pitchFamily="34" charset="0"/>
              <a:buChar char="•"/>
            </a:pPr>
            <a:r>
              <a:rPr lang="tr-TR" sz="2400" dirty="0"/>
              <a:t>Ruhsat veya tescil numarası*</a:t>
            </a:r>
          </a:p>
          <a:p>
            <a:pPr marL="342900" indent="-342900">
              <a:buFont typeface="Arial" panose="020B0604020202020204" pitchFamily="34" charset="0"/>
              <a:buChar char="•"/>
            </a:pPr>
            <a:r>
              <a:rPr lang="tr-TR" sz="2400" dirty="0">
                <a:solidFill>
                  <a:srgbClr val="FF0000"/>
                </a:solidFill>
              </a:rPr>
              <a:t>Sıvı konsantre, granül, toz gibi tipi</a:t>
            </a:r>
          </a:p>
          <a:p>
            <a:pPr marL="342900" indent="-342900">
              <a:buFont typeface="Arial" panose="020B0604020202020204" pitchFamily="34" charset="0"/>
              <a:buChar char="•"/>
            </a:pPr>
            <a:r>
              <a:rPr lang="tr-TR" sz="2400" dirty="0"/>
              <a:t>Ahşap koruma, dezenfeksiyon gibi kullanım amacı*</a:t>
            </a:r>
          </a:p>
          <a:p>
            <a:pPr marL="342900" indent="-342900">
              <a:buFont typeface="Arial" panose="020B0604020202020204" pitchFamily="34" charset="0"/>
              <a:buChar char="•"/>
            </a:pPr>
            <a:r>
              <a:rPr lang="tr-TR" sz="2400" dirty="0">
                <a:solidFill>
                  <a:srgbClr val="FF0000"/>
                </a:solidFill>
              </a:rPr>
              <a:t>Ruhsat veya tescilde belirtilen her kullanım için kullanım talimatları ve metrik birimlerle belirtilmiş kullanılacak doz miktarları</a:t>
            </a:r>
          </a:p>
          <a:p>
            <a:pPr marL="342900" indent="-342900">
              <a:buFont typeface="Arial" panose="020B0604020202020204" pitchFamily="34" charset="0"/>
              <a:buChar char="•"/>
            </a:pPr>
            <a:r>
              <a:rPr lang="tr-TR" sz="2400" dirty="0">
                <a:solidFill>
                  <a:srgbClr val="FF0000"/>
                </a:solidFill>
              </a:rPr>
              <a:t>Olası istenmeyen doğrudan ya da dolaylı yan etkileri</a:t>
            </a:r>
          </a:p>
          <a:p>
            <a:pPr marL="342900" indent="-342900">
              <a:buFont typeface="Arial" panose="020B0604020202020204" pitchFamily="34" charset="0"/>
              <a:buChar char="•"/>
            </a:pPr>
            <a:r>
              <a:rPr lang="tr-TR" sz="2400" dirty="0">
                <a:solidFill>
                  <a:srgbClr val="FF0000"/>
                </a:solidFill>
              </a:rPr>
              <a:t>İlkyardım </a:t>
            </a:r>
            <a:r>
              <a:rPr lang="tr-TR" sz="2400" dirty="0" smtClean="0">
                <a:solidFill>
                  <a:srgbClr val="FF0000"/>
                </a:solidFill>
              </a:rPr>
              <a:t>talimatları</a:t>
            </a:r>
            <a:endParaRPr lang="tr-TR" sz="2400" dirty="0">
              <a:solidFill>
                <a:srgbClr val="FF0000"/>
              </a:solidFill>
            </a:endParaRP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Tree>
    <p:extLst>
      <p:ext uri="{BB962C8B-B14F-4D97-AF65-F5344CB8AC3E}">
        <p14:creationId xmlns:p14="http://schemas.microsoft.com/office/powerpoint/2010/main" val="32534172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5" name="Dikdörtgen 4"/>
          <p:cNvSpPr/>
          <p:nvPr/>
        </p:nvSpPr>
        <p:spPr>
          <a:xfrm>
            <a:off x="888575" y="162347"/>
            <a:ext cx="2393925" cy="707886"/>
          </a:xfrm>
          <a:prstGeom prst="rect">
            <a:avLst/>
          </a:prstGeom>
          <a:noFill/>
        </p:spPr>
        <p:txBody>
          <a:bodyPr wrap="none" lIns="91440" tIns="45720" rIns="91440" bIns="45720">
            <a:spAutoFit/>
          </a:bodyPr>
          <a:lstStyle/>
          <a:p>
            <a:r>
              <a:rPr lang="tr-TR" sz="4000" b="0" cap="none" spc="0" dirty="0" smtClean="0">
                <a:ln w="0"/>
                <a:solidFill>
                  <a:srgbClr val="FF0000"/>
                </a:solidFill>
                <a:effectLst>
                  <a:reflection blurRad="6350" stA="53000" endA="300" endPos="35500" dir="5400000" sy="-90000" algn="bl" rotWithShape="0"/>
                </a:effectLst>
              </a:rPr>
              <a:t>Etiketleme</a:t>
            </a:r>
            <a:endParaRPr lang="tr-TR" sz="4000" b="0" cap="none" spc="0" dirty="0">
              <a:ln w="0"/>
              <a:solidFill>
                <a:srgbClr val="FF0000"/>
              </a:solidFill>
              <a:effectLst>
                <a:reflection blurRad="6350" stA="53000" endA="300" endPos="35500" dir="5400000" sy="-90000" algn="bl" rotWithShape="0"/>
              </a:effectLst>
            </a:endParaRPr>
          </a:p>
        </p:txBody>
      </p:sp>
      <p:sp>
        <p:nvSpPr>
          <p:cNvPr id="7" name="Metin kutusu 6"/>
          <p:cNvSpPr txBox="1"/>
          <p:nvPr/>
        </p:nvSpPr>
        <p:spPr>
          <a:xfrm>
            <a:off x="811323" y="886863"/>
            <a:ext cx="8283353" cy="5262979"/>
          </a:xfrm>
          <a:prstGeom prst="rect">
            <a:avLst/>
          </a:prstGeom>
          <a:noFill/>
        </p:spPr>
        <p:txBody>
          <a:bodyPr wrap="square" rtlCol="0">
            <a:spAutoFit/>
          </a:bodyPr>
          <a:lstStyle/>
          <a:p>
            <a:pPr marL="342900" indent="-342900">
              <a:buFont typeface="Arial" panose="020B0604020202020204" pitchFamily="34" charset="0"/>
              <a:buChar char="•"/>
            </a:pPr>
            <a:r>
              <a:rPr lang="tr-TR" sz="2400" dirty="0"/>
              <a:t>Yanında bir broşür veriliyorsa «kullanmadan önce kullanma talimatlarını okuyunuz» ibaresi*</a:t>
            </a:r>
          </a:p>
          <a:p>
            <a:pPr marL="342900" indent="-342900">
              <a:buFont typeface="Arial" panose="020B0604020202020204" pitchFamily="34" charset="0"/>
              <a:buChar char="•"/>
            </a:pPr>
            <a:r>
              <a:rPr lang="tr-TR" sz="2400" dirty="0">
                <a:solidFill>
                  <a:srgbClr val="FF0000"/>
                </a:solidFill>
              </a:rPr>
              <a:t>Biyosidal ürünün güvenli </a:t>
            </a:r>
            <a:r>
              <a:rPr lang="tr-TR" sz="2400" dirty="0" err="1">
                <a:solidFill>
                  <a:srgbClr val="FF0000"/>
                </a:solidFill>
              </a:rPr>
              <a:t>bertarafı</a:t>
            </a:r>
            <a:r>
              <a:rPr lang="tr-TR" sz="2400" dirty="0">
                <a:solidFill>
                  <a:srgbClr val="FF0000"/>
                </a:solidFill>
              </a:rPr>
              <a:t> ve ambalajlanmasına, bunun yanı sıra ambalajın tekrar kullanımının önlenmesiyle ilgili talimatlar</a:t>
            </a:r>
          </a:p>
          <a:p>
            <a:pPr marL="342900" indent="-342900">
              <a:buFont typeface="Arial" panose="020B0604020202020204" pitchFamily="34" charset="0"/>
              <a:buChar char="•"/>
            </a:pPr>
            <a:r>
              <a:rPr lang="tr-TR" sz="2400" dirty="0">
                <a:solidFill>
                  <a:srgbClr val="FF0000"/>
                </a:solidFill>
              </a:rPr>
              <a:t>Ürünün şarj numarası veya parti adı veya tanımı</a:t>
            </a:r>
          </a:p>
          <a:p>
            <a:pPr marL="342900" indent="-342900">
              <a:buFont typeface="Arial" panose="020B0604020202020204" pitchFamily="34" charset="0"/>
              <a:buChar char="•"/>
            </a:pPr>
            <a:r>
              <a:rPr lang="tr-TR" sz="2400" dirty="0">
                <a:solidFill>
                  <a:srgbClr val="FF0000"/>
                </a:solidFill>
              </a:rPr>
              <a:t>Normal saklama veya depolama koşullarında geçerli olan son kullanma tarihi</a:t>
            </a:r>
          </a:p>
          <a:p>
            <a:pPr marL="342900" indent="-342900">
              <a:buFont typeface="Arial" panose="020B0604020202020204" pitchFamily="34" charset="0"/>
              <a:buChar char="•"/>
            </a:pPr>
            <a:r>
              <a:rPr lang="tr-TR" sz="2400" dirty="0">
                <a:solidFill>
                  <a:srgbClr val="FF0000"/>
                </a:solidFill>
              </a:rPr>
              <a:t>Biyosidal ürünün kullanımında etkili olması için gereken süre, tekrar uygulanması için gereken bekleme süresi</a:t>
            </a:r>
          </a:p>
          <a:p>
            <a:pPr marL="342900" indent="-342900">
              <a:buFont typeface="Arial" panose="020B0604020202020204" pitchFamily="34" charset="0"/>
              <a:buChar char="•"/>
            </a:pPr>
            <a:r>
              <a:rPr lang="tr-TR" sz="2400" dirty="0">
                <a:solidFill>
                  <a:srgbClr val="FF0000"/>
                </a:solidFill>
              </a:rPr>
              <a:t>Ürünün ilk kullanımı ile bir sonraki kullanımı arasındaki zaman aralığı ya da biyosidal ürünün kullanıldığı alana insan ve hayvanların bir sonraki girişi için uygun ve «Uygulama yapılan alanın arındırma yolları ve havalandırılması için gereken </a:t>
            </a:r>
            <a:r>
              <a:rPr lang="tr-TR" sz="2400" dirty="0" smtClean="0">
                <a:solidFill>
                  <a:srgbClr val="FF0000"/>
                </a:solidFill>
              </a:rPr>
              <a:t>süre»,</a:t>
            </a:r>
            <a:endParaRPr lang="tr-TR" sz="2400" dirty="0">
              <a:solidFill>
                <a:srgbClr val="FF0000"/>
              </a:solidFill>
            </a:endParaRP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Tree>
    <p:extLst>
      <p:ext uri="{BB962C8B-B14F-4D97-AF65-F5344CB8AC3E}">
        <p14:creationId xmlns:p14="http://schemas.microsoft.com/office/powerpoint/2010/main" val="30912147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5" name="Dikdörtgen 4"/>
          <p:cNvSpPr/>
          <p:nvPr/>
        </p:nvSpPr>
        <p:spPr>
          <a:xfrm>
            <a:off x="888575" y="162347"/>
            <a:ext cx="2393925" cy="707886"/>
          </a:xfrm>
          <a:prstGeom prst="rect">
            <a:avLst/>
          </a:prstGeom>
          <a:noFill/>
        </p:spPr>
        <p:txBody>
          <a:bodyPr wrap="none" lIns="91440" tIns="45720" rIns="91440" bIns="45720">
            <a:spAutoFit/>
          </a:bodyPr>
          <a:lstStyle/>
          <a:p>
            <a:r>
              <a:rPr lang="tr-TR" sz="4000" b="0" cap="none" spc="0" dirty="0" smtClean="0">
                <a:ln w="0"/>
                <a:solidFill>
                  <a:srgbClr val="FF0000"/>
                </a:solidFill>
                <a:effectLst>
                  <a:reflection blurRad="6350" stA="53000" endA="300" endPos="35500" dir="5400000" sy="-90000" algn="bl" rotWithShape="0"/>
                </a:effectLst>
              </a:rPr>
              <a:t>Etiketleme</a:t>
            </a:r>
            <a:endParaRPr lang="tr-TR" sz="4000" b="0" cap="none" spc="0" dirty="0">
              <a:ln w="0"/>
              <a:solidFill>
                <a:srgbClr val="FF0000"/>
              </a:solidFill>
              <a:effectLst>
                <a:reflection blurRad="6350" stA="53000" endA="300" endPos="35500" dir="5400000" sy="-90000" algn="bl" rotWithShape="0"/>
              </a:effectLst>
            </a:endParaRPr>
          </a:p>
        </p:txBody>
      </p:sp>
      <p:sp>
        <p:nvSpPr>
          <p:cNvPr id="7" name="Metin kutusu 6"/>
          <p:cNvSpPr txBox="1"/>
          <p:nvPr/>
        </p:nvSpPr>
        <p:spPr>
          <a:xfrm>
            <a:off x="811323" y="886863"/>
            <a:ext cx="8283353" cy="4524315"/>
          </a:xfrm>
          <a:prstGeom prst="rect">
            <a:avLst/>
          </a:prstGeom>
          <a:noFill/>
        </p:spPr>
        <p:txBody>
          <a:bodyPr wrap="square" rtlCol="0">
            <a:spAutoFit/>
          </a:bodyPr>
          <a:lstStyle/>
          <a:p>
            <a:pPr marL="342900" indent="-342900">
              <a:buFont typeface="Arial" panose="020B0604020202020204" pitchFamily="34" charset="0"/>
              <a:buChar char="•"/>
            </a:pPr>
            <a:r>
              <a:rPr lang="tr-TR" sz="2400" dirty="0">
                <a:solidFill>
                  <a:srgbClr val="FF0000"/>
                </a:solidFill>
              </a:rPr>
              <a:t>«Ekipmanın temizlenmesine ilişkin ayrıntılı bilgileri»,</a:t>
            </a:r>
          </a:p>
          <a:p>
            <a:pPr marL="342900" indent="-342900">
              <a:buFont typeface="Arial" panose="020B0604020202020204" pitchFamily="34" charset="0"/>
              <a:buChar char="•"/>
            </a:pPr>
            <a:r>
              <a:rPr lang="tr-TR" sz="2400" dirty="0">
                <a:solidFill>
                  <a:srgbClr val="FF0000"/>
                </a:solidFill>
              </a:rPr>
              <a:t>«Kullanım, depolama ve taşıma veya nakliye sırasında uygulanacak önleyici tedbirler açısından kişisel korunma ekipmanları ve elbiseleri, yangından korunma önlemleri, mobilyaların kaplanması, gıda ve yem maddelerinin kaldırılması ve hayvanların ürüne maruz kalmasının önlenmesine yönelik talimatları» içeren zamanlama</a:t>
            </a:r>
          </a:p>
          <a:p>
            <a:pPr marL="342900" indent="-342900">
              <a:buFont typeface="Arial" panose="020B0604020202020204" pitchFamily="34" charset="0"/>
              <a:buChar char="•"/>
            </a:pPr>
            <a:r>
              <a:rPr lang="tr-TR" sz="2400" dirty="0"/>
              <a:t>Kullanılan ürün ve kullanım amacına göre; Biyosidal ürünün kullanılması kısıtlanan kullanıcı kategorileri*</a:t>
            </a:r>
          </a:p>
          <a:p>
            <a:pPr marL="342900" indent="-342900">
              <a:buFont typeface="Arial" panose="020B0604020202020204" pitchFamily="34" charset="0"/>
              <a:buChar char="•"/>
            </a:pPr>
            <a:r>
              <a:rPr lang="tr-TR" sz="2400" dirty="0">
                <a:solidFill>
                  <a:srgbClr val="FF0000"/>
                </a:solidFill>
              </a:rPr>
              <a:t>Hedef dışı organizmaların korunması ve suların kirlenmesinin önlenmesiyle ilgili bilgiler başta olmak üzere, çevrede oluşması muhtemel tehlikeler hakkında </a:t>
            </a:r>
            <a:r>
              <a:rPr lang="tr-TR" sz="2400" dirty="0" smtClean="0">
                <a:solidFill>
                  <a:srgbClr val="FF0000"/>
                </a:solidFill>
              </a:rPr>
              <a:t>bilgi,</a:t>
            </a:r>
            <a:endParaRPr lang="tr-TR" sz="2400" dirty="0">
              <a:solidFill>
                <a:srgbClr val="FF0000"/>
              </a:solidFill>
            </a:endParaRP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Tree>
    <p:extLst>
      <p:ext uri="{BB962C8B-B14F-4D97-AF65-F5344CB8AC3E}">
        <p14:creationId xmlns:p14="http://schemas.microsoft.com/office/powerpoint/2010/main" val="21513433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5" name="Dikdörtgen 4"/>
          <p:cNvSpPr/>
          <p:nvPr/>
        </p:nvSpPr>
        <p:spPr>
          <a:xfrm>
            <a:off x="888575" y="162347"/>
            <a:ext cx="2393925" cy="707886"/>
          </a:xfrm>
          <a:prstGeom prst="rect">
            <a:avLst/>
          </a:prstGeom>
          <a:noFill/>
        </p:spPr>
        <p:txBody>
          <a:bodyPr wrap="none" lIns="91440" tIns="45720" rIns="91440" bIns="45720">
            <a:spAutoFit/>
          </a:bodyPr>
          <a:lstStyle/>
          <a:p>
            <a:r>
              <a:rPr lang="tr-TR" sz="4000" b="0" cap="none" spc="0" dirty="0" smtClean="0">
                <a:ln w="0"/>
                <a:solidFill>
                  <a:srgbClr val="FF0000"/>
                </a:solidFill>
                <a:effectLst>
                  <a:reflection blurRad="6350" stA="53000" endA="300" endPos="35500" dir="5400000" sy="-90000" algn="bl" rotWithShape="0"/>
                </a:effectLst>
              </a:rPr>
              <a:t>Etiketleme</a:t>
            </a:r>
            <a:endParaRPr lang="tr-TR" sz="4000" b="0" cap="none" spc="0" dirty="0">
              <a:ln w="0"/>
              <a:solidFill>
                <a:srgbClr val="FF0000"/>
              </a:solidFill>
              <a:effectLst>
                <a:reflection blurRad="6350" stA="53000" endA="300" endPos="35500" dir="5400000" sy="-90000" algn="bl" rotWithShape="0"/>
              </a:effectLst>
            </a:endParaRPr>
          </a:p>
        </p:txBody>
      </p:sp>
      <p:sp>
        <p:nvSpPr>
          <p:cNvPr id="7" name="Metin kutusu 6"/>
          <p:cNvSpPr txBox="1"/>
          <p:nvPr/>
        </p:nvSpPr>
        <p:spPr>
          <a:xfrm>
            <a:off x="811323" y="886863"/>
            <a:ext cx="8283353" cy="2308324"/>
          </a:xfrm>
          <a:prstGeom prst="rect">
            <a:avLst/>
          </a:prstGeom>
          <a:noFill/>
        </p:spPr>
        <p:txBody>
          <a:bodyPr wrap="square" rtlCol="0">
            <a:spAutoFit/>
          </a:bodyPr>
          <a:lstStyle/>
          <a:p>
            <a:pPr marL="342900" indent="-342900">
              <a:buFont typeface="Arial" panose="020B0604020202020204" pitchFamily="34" charset="0"/>
              <a:buChar char="•"/>
            </a:pPr>
            <a:r>
              <a:rPr lang="tr-TR" sz="2400" dirty="0">
                <a:solidFill>
                  <a:srgbClr val="FF0000"/>
                </a:solidFill>
              </a:rPr>
              <a:t>Mikroorganizma olan ya da mikroorganizma içeren biyosidal ürünler üretim izinlerinde Biyolojik Etkenlere </a:t>
            </a:r>
            <a:r>
              <a:rPr lang="tr-TR" sz="2400" dirty="0" err="1">
                <a:solidFill>
                  <a:srgbClr val="FF0000"/>
                </a:solidFill>
              </a:rPr>
              <a:t>Maruziyet</a:t>
            </a:r>
            <a:r>
              <a:rPr lang="tr-TR" sz="2400" dirty="0">
                <a:solidFill>
                  <a:srgbClr val="FF0000"/>
                </a:solidFill>
              </a:rPr>
              <a:t> Risklerinin Önlenmesi Hakkında Yönetmelik hükümlerine uygun bilgiler</a:t>
            </a:r>
          </a:p>
          <a:p>
            <a:pPr marL="342900" indent="-342900">
              <a:buFont typeface="Arial" panose="020B0604020202020204" pitchFamily="34" charset="0"/>
              <a:buChar char="•"/>
            </a:pPr>
            <a:r>
              <a:rPr lang="tr-TR" sz="2400" dirty="0">
                <a:solidFill>
                  <a:srgbClr val="FF0000"/>
                </a:solidFill>
              </a:rPr>
              <a:t>Ruhsat ya da tescilde belirtilen bütün ek </a:t>
            </a:r>
            <a:r>
              <a:rPr lang="tr-TR" sz="2400" dirty="0" smtClean="0">
                <a:solidFill>
                  <a:srgbClr val="FF0000"/>
                </a:solidFill>
              </a:rPr>
              <a:t>bilgiler,</a:t>
            </a:r>
          </a:p>
          <a:p>
            <a:pPr marL="342900" indent="-342900">
              <a:buFont typeface="Arial" panose="020B0604020202020204" pitchFamily="34" charset="0"/>
              <a:buChar char="•"/>
            </a:pPr>
            <a:r>
              <a:rPr lang="tr-TR" sz="2400" dirty="0" smtClean="0"/>
              <a:t>Kullanımı kısıtlanan kullanıcı kategorileri*</a:t>
            </a:r>
            <a:endParaRPr lang="tr-TR" sz="2400" dirty="0"/>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pic>
        <p:nvPicPr>
          <p:cNvPr id="8"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96860"/>
          </a:xfrm>
          <a:prstGeom prst="rect">
            <a:avLst/>
          </a:prstGeom>
        </p:spPr>
      </p:pic>
    </p:spTree>
    <p:extLst>
      <p:ext uri="{BB962C8B-B14F-4D97-AF65-F5344CB8AC3E}">
        <p14:creationId xmlns:p14="http://schemas.microsoft.com/office/powerpoint/2010/main" val="84942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5" name="Dikdörtgen 4"/>
          <p:cNvSpPr/>
          <p:nvPr/>
        </p:nvSpPr>
        <p:spPr>
          <a:xfrm>
            <a:off x="888575" y="162347"/>
            <a:ext cx="4457502" cy="707886"/>
          </a:xfrm>
          <a:prstGeom prst="rect">
            <a:avLst/>
          </a:prstGeom>
          <a:noFill/>
        </p:spPr>
        <p:txBody>
          <a:bodyPr wrap="none" lIns="91440" tIns="45720" rIns="91440" bIns="45720">
            <a:spAutoFit/>
          </a:bodyPr>
          <a:lstStyle/>
          <a:p>
            <a:r>
              <a:rPr lang="tr-TR" sz="4000" b="0" cap="none" spc="0" dirty="0" smtClean="0">
                <a:ln w="0"/>
                <a:solidFill>
                  <a:srgbClr val="FF0000"/>
                </a:solidFill>
                <a:effectLst>
                  <a:reflection blurRad="6350" stA="53000" endA="300" endPos="35500" dir="5400000" sy="-90000" algn="bl" rotWithShape="0"/>
                </a:effectLst>
              </a:rPr>
              <a:t>Güvenlik Bilgi Formu</a:t>
            </a:r>
            <a:endParaRPr lang="tr-TR" sz="4000" b="0" cap="none" spc="0" dirty="0">
              <a:ln w="0"/>
              <a:solidFill>
                <a:srgbClr val="FF0000"/>
              </a:solidFill>
              <a:effectLst>
                <a:reflection blurRad="6350" stA="53000" endA="300" endPos="35500" dir="5400000" sy="-90000" algn="bl" rotWithShape="0"/>
              </a:effectLst>
            </a:endParaRPr>
          </a:p>
        </p:txBody>
      </p:sp>
      <p:sp>
        <p:nvSpPr>
          <p:cNvPr id="7" name="Metin kutusu 6"/>
          <p:cNvSpPr txBox="1"/>
          <p:nvPr/>
        </p:nvSpPr>
        <p:spPr>
          <a:xfrm>
            <a:off x="811323" y="886863"/>
            <a:ext cx="8283353" cy="1938992"/>
          </a:xfrm>
          <a:prstGeom prst="rect">
            <a:avLst/>
          </a:prstGeom>
          <a:noFill/>
        </p:spPr>
        <p:txBody>
          <a:bodyPr wrap="square" rtlCol="0">
            <a:spAutoFit/>
          </a:bodyPr>
          <a:lstStyle/>
          <a:p>
            <a:r>
              <a:rPr lang="tr-TR" sz="2400" dirty="0"/>
              <a:t>Bir biyosidal ürün için güvenlik bilgi formunun hazırlanmasından başvuru sahibi ve onunla birlikte ruhsat ya da tescil sahibi, güvenlik bilgi formunun ürünün yanında sağlanması için ise biyosidal ürünü ya da biyosidal ürünlerde kullanılacak aktif maddeyi piyasaya süren kişiler sorumludur.</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pic>
        <p:nvPicPr>
          <p:cNvPr id="3" name="Resim 2"/>
          <p:cNvPicPr>
            <a:picLocks noChangeAspect="1"/>
          </p:cNvPicPr>
          <p:nvPr/>
        </p:nvPicPr>
        <p:blipFill>
          <a:blip r:embed="rId3"/>
          <a:stretch>
            <a:fillRect/>
          </a:stretch>
        </p:blipFill>
        <p:spPr>
          <a:xfrm>
            <a:off x="120711" y="2889146"/>
            <a:ext cx="9664576" cy="3500899"/>
          </a:xfrm>
          <a:prstGeom prst="rect">
            <a:avLst/>
          </a:prstGeom>
        </p:spPr>
      </p:pic>
    </p:spTree>
    <p:extLst>
      <p:ext uri="{BB962C8B-B14F-4D97-AF65-F5344CB8AC3E}">
        <p14:creationId xmlns:p14="http://schemas.microsoft.com/office/powerpoint/2010/main" val="29056911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5" name="Dikdörtgen 4"/>
          <p:cNvSpPr/>
          <p:nvPr/>
        </p:nvSpPr>
        <p:spPr>
          <a:xfrm>
            <a:off x="888575" y="162347"/>
            <a:ext cx="1714508" cy="707886"/>
          </a:xfrm>
          <a:prstGeom prst="rect">
            <a:avLst/>
          </a:prstGeom>
          <a:noFill/>
        </p:spPr>
        <p:txBody>
          <a:bodyPr wrap="none" lIns="91440" tIns="45720" rIns="91440" bIns="45720">
            <a:spAutoFit/>
          </a:bodyPr>
          <a:lstStyle/>
          <a:p>
            <a:r>
              <a:rPr lang="tr-TR" sz="4000" b="0" cap="none" spc="0" dirty="0" smtClean="0">
                <a:ln w="0"/>
                <a:solidFill>
                  <a:srgbClr val="FF0000"/>
                </a:solidFill>
                <a:effectLst>
                  <a:reflection blurRad="6350" stA="53000" endA="300" endPos="35500" dir="5400000" sy="-90000" algn="bl" rotWithShape="0"/>
                </a:effectLst>
              </a:rPr>
              <a:t>Reklam</a:t>
            </a:r>
            <a:endParaRPr lang="tr-TR" sz="4000" b="0" cap="none" spc="0" dirty="0">
              <a:ln w="0"/>
              <a:solidFill>
                <a:srgbClr val="FF0000"/>
              </a:solidFill>
              <a:effectLst>
                <a:reflection blurRad="6350" stA="53000" endA="300" endPos="35500" dir="5400000" sy="-90000" algn="bl" rotWithShape="0"/>
              </a:effectLst>
            </a:endParaRPr>
          </a:p>
        </p:txBody>
      </p:sp>
      <p:sp>
        <p:nvSpPr>
          <p:cNvPr id="7" name="Metin kutusu 6"/>
          <p:cNvSpPr txBox="1"/>
          <p:nvPr/>
        </p:nvSpPr>
        <p:spPr>
          <a:xfrm>
            <a:off x="811323" y="886863"/>
            <a:ext cx="8283353" cy="4524315"/>
          </a:xfrm>
          <a:prstGeom prst="rect">
            <a:avLst/>
          </a:prstGeom>
          <a:noFill/>
        </p:spPr>
        <p:txBody>
          <a:bodyPr wrap="square" rtlCol="0">
            <a:spAutoFit/>
          </a:bodyPr>
          <a:lstStyle/>
          <a:p>
            <a:r>
              <a:rPr lang="tr-TR" sz="2400" dirty="0"/>
              <a:t>Bu Yönetmelik kapsamında bulunan ürünlerin reklamı ancak ruhsat veya tescil aldıktan sonra aşağıdaki koşullara uygun olarak yapılabilir. Bir biyosidal ürünün tanıtılması amacıyla onaylı etiketindeki bilgilere ters düşecek şekilde yanlış yorum ve uygulamalara sebep olabilecek sözlü, yazılı ve görsel yayınlar yapılamaz</a:t>
            </a:r>
            <a:r>
              <a:rPr lang="tr-TR" sz="2400" dirty="0" smtClean="0"/>
              <a:t>.</a:t>
            </a:r>
          </a:p>
          <a:p>
            <a:endParaRPr lang="tr-TR" sz="2400" dirty="0" smtClean="0"/>
          </a:p>
          <a:p>
            <a:r>
              <a:rPr lang="tr-TR" sz="2400" dirty="0"/>
              <a:t>Biyosidal ürünlerin reklamları, bu ürünlerin insana ve çevreye karşı riskleri konusunda yanılgıya neden olabilecek şekilde yapılamaz. Satışı teşvik amacıyla reklamda “düşük riskli biyosidal ürün”, “</a:t>
            </a:r>
            <a:r>
              <a:rPr lang="tr-TR" sz="2400" dirty="0" err="1">
                <a:solidFill>
                  <a:srgbClr val="FF0000"/>
                </a:solidFill>
              </a:rPr>
              <a:t>toksik</a:t>
            </a:r>
            <a:r>
              <a:rPr lang="tr-TR" sz="2400" dirty="0">
                <a:solidFill>
                  <a:srgbClr val="FF0000"/>
                </a:solidFill>
              </a:rPr>
              <a:t> değildir</a:t>
            </a:r>
            <a:r>
              <a:rPr lang="tr-TR" sz="2400" dirty="0"/>
              <a:t>”, “</a:t>
            </a:r>
            <a:r>
              <a:rPr lang="tr-TR" sz="2400" dirty="0">
                <a:solidFill>
                  <a:srgbClr val="FF0000"/>
                </a:solidFill>
              </a:rPr>
              <a:t>zararsızdır</a:t>
            </a:r>
            <a:r>
              <a:rPr lang="tr-TR" sz="2400" dirty="0"/>
              <a:t>” gibi ifadelerin kullanılması yasaktır</a:t>
            </a:r>
            <a:r>
              <a:rPr lang="tr-TR" sz="2400" dirty="0" smtClean="0"/>
              <a:t>.</a:t>
            </a:r>
            <a:endParaRPr lang="tr-TR" sz="2400" dirty="0"/>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Tree>
    <p:extLst>
      <p:ext uri="{BB962C8B-B14F-4D97-AF65-F5344CB8AC3E}">
        <p14:creationId xmlns:p14="http://schemas.microsoft.com/office/powerpoint/2010/main" val="849363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5" name="Dikdörtgen 4"/>
          <p:cNvSpPr/>
          <p:nvPr/>
        </p:nvSpPr>
        <p:spPr>
          <a:xfrm>
            <a:off x="888575" y="162347"/>
            <a:ext cx="1714508" cy="707886"/>
          </a:xfrm>
          <a:prstGeom prst="rect">
            <a:avLst/>
          </a:prstGeom>
          <a:noFill/>
        </p:spPr>
        <p:txBody>
          <a:bodyPr wrap="none" lIns="91440" tIns="45720" rIns="91440" bIns="45720">
            <a:spAutoFit/>
          </a:bodyPr>
          <a:lstStyle/>
          <a:p>
            <a:r>
              <a:rPr lang="tr-TR" sz="4000" b="0" cap="none" spc="0" dirty="0" smtClean="0">
                <a:ln w="0"/>
                <a:solidFill>
                  <a:srgbClr val="FF0000"/>
                </a:solidFill>
                <a:effectLst>
                  <a:reflection blurRad="6350" stA="53000" endA="300" endPos="35500" dir="5400000" sy="-90000" algn="bl" rotWithShape="0"/>
                </a:effectLst>
              </a:rPr>
              <a:t>Reklam</a:t>
            </a:r>
            <a:endParaRPr lang="tr-TR" sz="4000" b="0" cap="none" spc="0" dirty="0">
              <a:ln w="0"/>
              <a:solidFill>
                <a:srgbClr val="FF0000"/>
              </a:solidFill>
              <a:effectLst>
                <a:reflection blurRad="6350" stA="53000" endA="300" endPos="35500" dir="5400000" sy="-90000" algn="bl" rotWithShape="0"/>
              </a:effectLst>
            </a:endParaRPr>
          </a:p>
        </p:txBody>
      </p:sp>
      <p:sp>
        <p:nvSpPr>
          <p:cNvPr id="7" name="Metin kutusu 6"/>
          <p:cNvSpPr txBox="1"/>
          <p:nvPr/>
        </p:nvSpPr>
        <p:spPr>
          <a:xfrm>
            <a:off x="811323" y="886863"/>
            <a:ext cx="8283353" cy="1938992"/>
          </a:xfrm>
          <a:prstGeom prst="rect">
            <a:avLst/>
          </a:prstGeom>
          <a:noFill/>
        </p:spPr>
        <p:txBody>
          <a:bodyPr wrap="square" rtlCol="0">
            <a:spAutoFit/>
          </a:bodyPr>
          <a:lstStyle/>
          <a:p>
            <a:r>
              <a:rPr lang="tr-TR" sz="2400" dirty="0"/>
              <a:t>Bütün biyosidal ürün reklamlarında “</a:t>
            </a:r>
            <a:r>
              <a:rPr lang="tr-TR" sz="2400" dirty="0" err="1">
                <a:solidFill>
                  <a:srgbClr val="FF0000"/>
                </a:solidFill>
              </a:rPr>
              <a:t>Biyositleri</a:t>
            </a:r>
            <a:r>
              <a:rPr lang="tr-TR" sz="2400" dirty="0">
                <a:solidFill>
                  <a:srgbClr val="FF0000"/>
                </a:solidFill>
              </a:rPr>
              <a:t> (dezenfektanları, </a:t>
            </a:r>
            <a:r>
              <a:rPr lang="tr-TR" sz="2400" dirty="0" err="1">
                <a:solidFill>
                  <a:srgbClr val="FF0000"/>
                </a:solidFill>
              </a:rPr>
              <a:t>insektisitleri</a:t>
            </a:r>
            <a:r>
              <a:rPr lang="tr-TR" sz="2400" dirty="0">
                <a:solidFill>
                  <a:srgbClr val="FF0000"/>
                </a:solidFill>
              </a:rPr>
              <a:t>) güvenli kullanınız</a:t>
            </a:r>
            <a:r>
              <a:rPr lang="tr-TR" sz="2400" dirty="0"/>
              <a:t>”, “</a:t>
            </a:r>
            <a:r>
              <a:rPr lang="tr-TR" sz="2400" dirty="0">
                <a:solidFill>
                  <a:srgbClr val="FF0000"/>
                </a:solidFill>
              </a:rPr>
              <a:t>Kullanmadan önce her zaman ürün etiketini ve kullanım talimatlarını okuyunuz</a:t>
            </a:r>
            <a:r>
              <a:rPr lang="tr-TR" sz="2400" dirty="0"/>
              <a:t>” ibarelerinin net bir biçimde verilmesi ve reklamın bütünü içerisinde açıkça fark edilir olması zorunludur.</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989" y="2708920"/>
            <a:ext cx="7890019" cy="3744416"/>
          </a:xfrm>
          <a:prstGeom prst="rect">
            <a:avLst/>
          </a:prstGeom>
        </p:spPr>
      </p:pic>
    </p:spTree>
    <p:extLst>
      <p:ext uri="{BB962C8B-B14F-4D97-AF65-F5344CB8AC3E}">
        <p14:creationId xmlns:p14="http://schemas.microsoft.com/office/powerpoint/2010/main" val="41232136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5" name="Dikdörtgen 4"/>
          <p:cNvSpPr/>
          <p:nvPr/>
        </p:nvSpPr>
        <p:spPr>
          <a:xfrm>
            <a:off x="888575" y="162347"/>
            <a:ext cx="1109086" cy="707886"/>
          </a:xfrm>
          <a:prstGeom prst="rect">
            <a:avLst/>
          </a:prstGeom>
          <a:noFill/>
        </p:spPr>
        <p:txBody>
          <a:bodyPr wrap="none" lIns="91440" tIns="45720" rIns="91440" bIns="45720">
            <a:spAutoFit/>
          </a:bodyPr>
          <a:lstStyle/>
          <a:p>
            <a:r>
              <a:rPr lang="tr-TR" sz="4000" b="0" cap="none" spc="0" dirty="0" smtClean="0">
                <a:ln w="0"/>
                <a:solidFill>
                  <a:srgbClr val="FF0000"/>
                </a:solidFill>
                <a:effectLst>
                  <a:reflection blurRad="6350" stA="53000" endA="300" endPos="35500" dir="5400000" sy="-90000" algn="bl" rotWithShape="0"/>
                </a:effectLst>
              </a:rPr>
              <a:t>İptal</a:t>
            </a:r>
            <a:endParaRPr lang="tr-TR" sz="4000" b="0" cap="none" spc="0" dirty="0">
              <a:ln w="0"/>
              <a:solidFill>
                <a:srgbClr val="FF0000"/>
              </a:solidFill>
              <a:effectLst>
                <a:reflection blurRad="6350" stA="53000" endA="300" endPos="35500" dir="5400000" sy="-90000" algn="bl" rotWithShape="0"/>
              </a:effectLst>
            </a:endParaRPr>
          </a:p>
        </p:txBody>
      </p:sp>
      <p:sp>
        <p:nvSpPr>
          <p:cNvPr id="7" name="Metin kutusu 6"/>
          <p:cNvSpPr txBox="1"/>
          <p:nvPr/>
        </p:nvSpPr>
        <p:spPr>
          <a:xfrm>
            <a:off x="811323" y="886863"/>
            <a:ext cx="8283353" cy="3416320"/>
          </a:xfrm>
          <a:prstGeom prst="rect">
            <a:avLst/>
          </a:prstGeom>
          <a:noFill/>
        </p:spPr>
        <p:txBody>
          <a:bodyPr wrap="square" rtlCol="0">
            <a:spAutoFit/>
          </a:bodyPr>
          <a:lstStyle/>
          <a:p>
            <a:r>
              <a:rPr lang="tr-TR" sz="2400" dirty="0"/>
              <a:t>Biyosidal ürünün aktif maddelerinden birinin değerlendirme sonucunda </a:t>
            </a:r>
            <a:r>
              <a:rPr lang="tr-TR" sz="2400" dirty="0" smtClean="0"/>
              <a:t>Liste-I </a:t>
            </a:r>
            <a:r>
              <a:rPr lang="tr-TR" sz="2400" dirty="0"/>
              <a:t>ya da </a:t>
            </a:r>
            <a:r>
              <a:rPr lang="tr-TR" sz="2400" dirty="0" smtClean="0"/>
              <a:t>Liste-</a:t>
            </a:r>
            <a:r>
              <a:rPr lang="tr-TR" sz="2400" dirty="0" err="1" smtClean="0"/>
              <a:t>IA’ya</a:t>
            </a:r>
            <a:r>
              <a:rPr lang="tr-TR" sz="2400" dirty="0" smtClean="0"/>
              <a:t> </a:t>
            </a:r>
            <a:r>
              <a:rPr lang="tr-TR" sz="2400" dirty="0"/>
              <a:t>eklenmemesi</a:t>
            </a:r>
          </a:p>
          <a:p>
            <a:endParaRPr lang="tr-TR" sz="2400" dirty="0" smtClean="0"/>
          </a:p>
          <a:p>
            <a:r>
              <a:rPr lang="tr-TR" sz="2400" dirty="0" smtClean="0"/>
              <a:t>Biyosidal </a:t>
            </a:r>
            <a:r>
              <a:rPr lang="tr-TR" sz="2400" dirty="0"/>
              <a:t>ürünün ruhsatlandırılması veya tescili için aranan şartların ortadan </a:t>
            </a:r>
            <a:r>
              <a:rPr lang="tr-TR" sz="2400" dirty="0" smtClean="0"/>
              <a:t>kalkması</a:t>
            </a:r>
          </a:p>
          <a:p>
            <a:endParaRPr lang="tr-TR" sz="2400" dirty="0" smtClean="0"/>
          </a:p>
          <a:p>
            <a:r>
              <a:rPr lang="tr-TR" sz="2400" dirty="0" smtClean="0"/>
              <a:t>Biyosidal </a:t>
            </a:r>
            <a:r>
              <a:rPr lang="tr-TR" sz="2400" dirty="0"/>
              <a:t>ürünün </a:t>
            </a:r>
            <a:r>
              <a:rPr lang="tr-TR" sz="2400" dirty="0" smtClean="0"/>
              <a:t>Liste-I </a:t>
            </a:r>
            <a:r>
              <a:rPr lang="tr-TR" sz="2400" dirty="0"/>
              <a:t>ve </a:t>
            </a:r>
            <a:r>
              <a:rPr lang="tr-TR" sz="2400" dirty="0" smtClean="0"/>
              <a:t>Liste-</a:t>
            </a:r>
            <a:r>
              <a:rPr lang="tr-TR" sz="2400" dirty="0" err="1" smtClean="0"/>
              <a:t>IA’da</a:t>
            </a:r>
            <a:r>
              <a:rPr lang="tr-TR" sz="2400" dirty="0" smtClean="0"/>
              <a:t> </a:t>
            </a:r>
            <a:r>
              <a:rPr lang="tr-TR" sz="2400" dirty="0"/>
              <a:t>bulunan aktif madde gerekliliklerini karşılayamadığının anlaşılması</a:t>
            </a:r>
          </a:p>
          <a:p>
            <a:endParaRPr lang="tr-TR" sz="2400" dirty="0" smtClean="0"/>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Tree>
    <p:extLst>
      <p:ext uri="{BB962C8B-B14F-4D97-AF65-F5344CB8AC3E}">
        <p14:creationId xmlns:p14="http://schemas.microsoft.com/office/powerpoint/2010/main" val="27484976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5" name="Dikdörtgen 4"/>
          <p:cNvSpPr/>
          <p:nvPr/>
        </p:nvSpPr>
        <p:spPr>
          <a:xfrm>
            <a:off x="888575" y="162347"/>
            <a:ext cx="1109086" cy="707886"/>
          </a:xfrm>
          <a:prstGeom prst="rect">
            <a:avLst/>
          </a:prstGeom>
          <a:noFill/>
        </p:spPr>
        <p:txBody>
          <a:bodyPr wrap="none" lIns="91440" tIns="45720" rIns="91440" bIns="45720">
            <a:spAutoFit/>
          </a:bodyPr>
          <a:lstStyle/>
          <a:p>
            <a:r>
              <a:rPr lang="tr-TR" sz="4000" b="0" cap="none" spc="0" dirty="0" smtClean="0">
                <a:ln w="0"/>
                <a:solidFill>
                  <a:srgbClr val="FF0000"/>
                </a:solidFill>
                <a:effectLst>
                  <a:reflection blurRad="6350" stA="53000" endA="300" endPos="35500" dir="5400000" sy="-90000" algn="bl" rotWithShape="0"/>
                </a:effectLst>
              </a:rPr>
              <a:t>İptal</a:t>
            </a:r>
            <a:endParaRPr lang="tr-TR" sz="4000" b="0" cap="none" spc="0" dirty="0">
              <a:ln w="0"/>
              <a:solidFill>
                <a:srgbClr val="FF0000"/>
              </a:solidFill>
              <a:effectLst>
                <a:reflection blurRad="6350" stA="53000" endA="300" endPos="35500" dir="5400000" sy="-90000" algn="bl" rotWithShape="0"/>
              </a:effectLst>
            </a:endParaRPr>
          </a:p>
        </p:txBody>
      </p:sp>
      <p:sp>
        <p:nvSpPr>
          <p:cNvPr id="7" name="Metin kutusu 6"/>
          <p:cNvSpPr txBox="1"/>
          <p:nvPr/>
        </p:nvSpPr>
        <p:spPr>
          <a:xfrm>
            <a:off x="811323" y="886863"/>
            <a:ext cx="8283353" cy="3046988"/>
          </a:xfrm>
          <a:prstGeom prst="rect">
            <a:avLst/>
          </a:prstGeom>
          <a:noFill/>
        </p:spPr>
        <p:txBody>
          <a:bodyPr wrap="square" rtlCol="0">
            <a:spAutoFit/>
          </a:bodyPr>
          <a:lstStyle/>
          <a:p>
            <a:r>
              <a:rPr lang="tr-TR" sz="2400" dirty="0"/>
              <a:t>Verilen ruhsat ya da tescilin, başvuru sahibinin sunduğu yanlış ya da yanıltıcı bilgilere dayandığının anlaşılması</a:t>
            </a:r>
          </a:p>
          <a:p>
            <a:endParaRPr lang="tr-TR" sz="2400" dirty="0" smtClean="0"/>
          </a:p>
          <a:p>
            <a:r>
              <a:rPr lang="tr-TR" sz="2400" dirty="0" smtClean="0"/>
              <a:t>Uluslararası </a:t>
            </a:r>
            <a:r>
              <a:rPr lang="tr-TR" sz="2400" dirty="0"/>
              <a:t>ya da AB düzeyindeki bir kararın ruhsat ya da tescilin iptalini gerektirmesi</a:t>
            </a:r>
          </a:p>
          <a:p>
            <a:endParaRPr lang="tr-TR" sz="2400" dirty="0"/>
          </a:p>
          <a:p>
            <a:r>
              <a:rPr lang="tr-TR" sz="2400" dirty="0"/>
              <a:t>Bakanlığın insan, hayvan veya çevre sağlığı üzerine olumsuz risklerin oluştuğuna dair geçerli nedenlerinin olması</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Tree>
    <p:extLst>
      <p:ext uri="{BB962C8B-B14F-4D97-AF65-F5344CB8AC3E}">
        <p14:creationId xmlns:p14="http://schemas.microsoft.com/office/powerpoint/2010/main" val="2886492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5" name="Dikdörtgen 4"/>
          <p:cNvSpPr/>
          <p:nvPr/>
        </p:nvSpPr>
        <p:spPr>
          <a:xfrm>
            <a:off x="888575" y="162347"/>
            <a:ext cx="1396793" cy="707886"/>
          </a:xfrm>
          <a:prstGeom prst="rect">
            <a:avLst/>
          </a:prstGeom>
          <a:noFill/>
        </p:spPr>
        <p:txBody>
          <a:bodyPr wrap="none" lIns="91440" tIns="45720" rIns="91440" bIns="45720">
            <a:spAutoFit/>
          </a:bodyPr>
          <a:lstStyle/>
          <a:p>
            <a:r>
              <a:rPr lang="tr-TR" sz="4000" b="0" cap="none" spc="0" dirty="0" smtClean="0">
                <a:ln w="0"/>
                <a:solidFill>
                  <a:srgbClr val="FF0000"/>
                </a:solidFill>
                <a:effectLst>
                  <a:reflection blurRad="6350" stA="53000" endA="300" endPos="35500" dir="5400000" sy="-90000" algn="bl" rotWithShape="0"/>
                </a:effectLst>
              </a:rPr>
              <a:t>Yayım</a:t>
            </a:r>
            <a:endParaRPr lang="tr-TR" sz="4000" b="0" cap="none" spc="0" dirty="0">
              <a:ln w="0"/>
              <a:solidFill>
                <a:srgbClr val="FF0000"/>
              </a:solidFill>
              <a:effectLst>
                <a:reflection blurRad="6350" stA="53000" endA="300" endPos="35500" dir="5400000" sy="-90000" algn="bl" rotWithShape="0"/>
              </a:effectLst>
            </a:endParaRPr>
          </a:p>
        </p:txBody>
      </p:sp>
      <p:sp>
        <p:nvSpPr>
          <p:cNvPr id="7" name="Metin kutusu 6"/>
          <p:cNvSpPr txBox="1"/>
          <p:nvPr/>
        </p:nvSpPr>
        <p:spPr>
          <a:xfrm>
            <a:off x="940567" y="1054937"/>
            <a:ext cx="8024865" cy="2308324"/>
          </a:xfrm>
          <a:prstGeom prst="rect">
            <a:avLst/>
          </a:prstGeom>
          <a:noFill/>
        </p:spPr>
        <p:txBody>
          <a:bodyPr wrap="square" rtlCol="0">
            <a:spAutoFit/>
          </a:bodyPr>
          <a:lstStyle/>
          <a:p>
            <a:r>
              <a:rPr lang="tr-TR" sz="2400" dirty="0"/>
              <a:t>31 Aralık 2009 tarihli ve 27449 (4. Mükerrer) sayılı Resmi </a:t>
            </a:r>
            <a:r>
              <a:rPr lang="tr-TR" sz="2400" dirty="0" err="1"/>
              <a:t>Gazete’de</a:t>
            </a:r>
            <a:r>
              <a:rPr lang="tr-TR" sz="2400" dirty="0"/>
              <a:t> yayımlanarak yürürlüğe girmiştir</a:t>
            </a:r>
            <a:r>
              <a:rPr lang="tr-TR" sz="2400" dirty="0" smtClean="0"/>
              <a:t>.</a:t>
            </a:r>
            <a:endParaRPr lang="tr-TR" sz="2400" dirty="0"/>
          </a:p>
          <a:p>
            <a:r>
              <a:rPr lang="tr-TR" sz="2400" dirty="0"/>
              <a:t>Yapılan bazı değişiklikler 21 Aralık 2011 tarihli ve 28149 sayılı Resmi </a:t>
            </a:r>
            <a:r>
              <a:rPr lang="tr-TR" sz="2400" dirty="0" err="1" smtClean="0"/>
              <a:t>Gazete’de</a:t>
            </a:r>
            <a:r>
              <a:rPr lang="tr-TR" sz="2400" dirty="0" smtClean="0"/>
              <a:t>, diğer bazı değişiklikler ise 12 Mart 2014 </a:t>
            </a:r>
            <a:r>
              <a:rPr lang="tr-TR" sz="2400" dirty="0"/>
              <a:t>tarihli ve </a:t>
            </a:r>
            <a:r>
              <a:rPr lang="tr-TR" sz="2400" dirty="0" smtClean="0"/>
              <a:t>28939 </a:t>
            </a:r>
            <a:r>
              <a:rPr lang="tr-TR" sz="2400" dirty="0"/>
              <a:t>sayılı Resmi </a:t>
            </a:r>
            <a:r>
              <a:rPr lang="tr-TR" sz="2400" dirty="0" err="1"/>
              <a:t>Gazete’de</a:t>
            </a:r>
            <a:r>
              <a:rPr lang="tr-TR" sz="2400" dirty="0" smtClean="0"/>
              <a:t> </a:t>
            </a:r>
            <a:r>
              <a:rPr lang="tr-TR" sz="2400" dirty="0"/>
              <a:t>yayımlanarak yürürlüğe girmiştir.</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pic>
        <p:nvPicPr>
          <p:cNvPr id="8" name="Picture 2" descr="C:\Users\nihal.zengin\Desktop\SUNUM SAĞLIK BAK\thumbs_b_c_1256410e5fabca705bacdf5f90eaba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3291" y="3068960"/>
            <a:ext cx="5813983" cy="3270365"/>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6265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chemeClr val="bg1"/>
                </a:solidFill>
              </a:rPr>
              <a:t>Biyosidal Ürünlerin Piyasa Gözetimi ve Denetimi Eğitimi 26-30 Kasım 2018 Antalya</a:t>
            </a:r>
            <a:endParaRPr lang="tr-TR" sz="1600" dirty="0">
              <a:solidFill>
                <a:schemeClr val="bg1"/>
              </a:solidFill>
            </a:endParaRPr>
          </a:p>
        </p:txBody>
      </p:sp>
      <p:sp>
        <p:nvSpPr>
          <p:cNvPr id="3" name="Metin kutusu 2"/>
          <p:cNvSpPr txBox="1"/>
          <p:nvPr/>
        </p:nvSpPr>
        <p:spPr>
          <a:xfrm>
            <a:off x="3975181" y="2457470"/>
            <a:ext cx="5616624" cy="2185214"/>
          </a:xfrm>
          <a:prstGeom prst="rect">
            <a:avLst/>
          </a:prstGeom>
          <a:noFill/>
        </p:spPr>
        <p:txBody>
          <a:bodyPr wrap="square" rtlCol="0">
            <a:spAutoFit/>
          </a:bodyPr>
          <a:lstStyle/>
          <a:p>
            <a:pPr algn="ctr"/>
            <a:r>
              <a:rPr lang="tr-TR" sz="2000" b="1" dirty="0" smtClean="0">
                <a:solidFill>
                  <a:schemeClr val="bg1"/>
                </a:solidFill>
              </a:rPr>
              <a:t>Selim ATAK</a:t>
            </a:r>
          </a:p>
          <a:p>
            <a:pPr algn="ctr"/>
            <a:endParaRPr lang="tr-TR" sz="2000" b="1" dirty="0" smtClean="0">
              <a:solidFill>
                <a:schemeClr val="bg1"/>
              </a:solidFill>
            </a:endParaRPr>
          </a:p>
          <a:p>
            <a:pPr algn="ctr"/>
            <a:r>
              <a:rPr lang="tr-TR" sz="1600" b="1" dirty="0" smtClean="0">
                <a:solidFill>
                  <a:schemeClr val="bg1"/>
                </a:solidFill>
              </a:rPr>
              <a:t>AB Uygulamaları, Mevzuat, Organizasyon, Koruyucular ve Diğer Biyosidal Ürünler Birimi</a:t>
            </a:r>
            <a:endParaRPr lang="tr-TR" sz="1600" b="1" dirty="0">
              <a:solidFill>
                <a:schemeClr val="bg1"/>
              </a:solidFill>
            </a:endParaRPr>
          </a:p>
          <a:p>
            <a:pPr algn="ctr"/>
            <a:endParaRPr lang="tr-TR" sz="1600" b="1" dirty="0">
              <a:solidFill>
                <a:schemeClr val="bg1"/>
              </a:solidFill>
            </a:endParaRPr>
          </a:p>
          <a:p>
            <a:pPr algn="ctr"/>
            <a:endParaRPr lang="tr-TR" sz="1600" b="1" dirty="0" smtClean="0">
              <a:solidFill>
                <a:schemeClr val="bg1"/>
              </a:solidFill>
            </a:endParaRPr>
          </a:p>
          <a:p>
            <a:pPr algn="ctr"/>
            <a:r>
              <a:rPr lang="tr-TR" sz="1600" b="1" dirty="0" smtClean="0">
                <a:solidFill>
                  <a:schemeClr val="bg1"/>
                </a:solidFill>
              </a:rPr>
              <a:t>selim.atak@saglik.gov.tr</a:t>
            </a:r>
          </a:p>
          <a:p>
            <a:pPr algn="ctr"/>
            <a:r>
              <a:rPr lang="tr-TR" sz="1600" b="1" dirty="0" smtClean="0">
                <a:solidFill>
                  <a:schemeClr val="bg1"/>
                </a:solidFill>
              </a:rPr>
              <a:t>312 565 52 08</a:t>
            </a:r>
            <a:endParaRPr lang="tr-TR" sz="1600" b="1" dirty="0">
              <a:solidFill>
                <a:schemeClr val="bg1"/>
              </a:solidFill>
            </a:endParaRPr>
          </a:p>
        </p:txBody>
      </p:sp>
      <p:sp>
        <p:nvSpPr>
          <p:cNvPr id="4" name="Oval 3"/>
          <p:cNvSpPr/>
          <p:nvPr/>
        </p:nvSpPr>
        <p:spPr>
          <a:xfrm>
            <a:off x="272480" y="116632"/>
            <a:ext cx="3198645" cy="3024336"/>
          </a:xfrm>
          <a:prstGeom prst="ellipse">
            <a:avLst/>
          </a:prstGeom>
          <a:solidFill>
            <a:schemeClr val="bg1"/>
          </a:solidFill>
          <a:ln>
            <a:solidFill>
              <a:schemeClr val="bg1"/>
            </a:solidFill>
          </a:ln>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pic>
        <p:nvPicPr>
          <p:cNvPr id="6" name="Picture 2" descr="Halk SaÄlÄ±ÄÄ± Genel MÃ¼dÃ¼rlÃ¼ÄÃ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276" y="1281416"/>
            <a:ext cx="2897051" cy="69476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2504728" y="4239399"/>
            <a:ext cx="1944216" cy="1980798"/>
          </a:xfrm>
          <a:prstGeom prst="ellipse">
            <a:avLst/>
          </a:prstGeom>
          <a:solidFill>
            <a:schemeClr val="bg1"/>
          </a:solidFill>
          <a:ln>
            <a:solidFill>
              <a:schemeClr val="bg1"/>
            </a:solidFill>
          </a:ln>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7" name="Metin kutusu 6"/>
          <p:cNvSpPr txBox="1"/>
          <p:nvPr/>
        </p:nvSpPr>
        <p:spPr>
          <a:xfrm>
            <a:off x="2355001" y="5060521"/>
            <a:ext cx="2232248" cy="307777"/>
          </a:xfrm>
          <a:prstGeom prst="rect">
            <a:avLst/>
          </a:prstGeom>
          <a:noFill/>
        </p:spPr>
        <p:txBody>
          <a:bodyPr wrap="square" rtlCol="0">
            <a:spAutoFit/>
          </a:bodyPr>
          <a:lstStyle/>
          <a:p>
            <a:pPr algn="ctr"/>
            <a:r>
              <a:rPr lang="tr-TR" sz="1400" dirty="0" smtClean="0">
                <a:solidFill>
                  <a:srgbClr val="FF0000"/>
                </a:solidFill>
              </a:rPr>
              <a:t>cevresagligi.saglik.gov.tr</a:t>
            </a:r>
            <a:endParaRPr lang="tr-TR" sz="1400" dirty="0">
              <a:solidFill>
                <a:srgbClr val="FF0000"/>
              </a:solidFill>
            </a:endParaRPr>
          </a:p>
        </p:txBody>
      </p:sp>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768" y="898991"/>
            <a:ext cx="2212065" cy="37324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5" name="Dikdörtgen 4"/>
          <p:cNvSpPr/>
          <p:nvPr/>
        </p:nvSpPr>
        <p:spPr>
          <a:xfrm>
            <a:off x="888575" y="162347"/>
            <a:ext cx="2082621" cy="707886"/>
          </a:xfrm>
          <a:prstGeom prst="rect">
            <a:avLst/>
          </a:prstGeom>
          <a:noFill/>
        </p:spPr>
        <p:txBody>
          <a:bodyPr wrap="none" lIns="91440" tIns="45720" rIns="91440" bIns="45720">
            <a:spAutoFit/>
          </a:bodyPr>
          <a:lstStyle/>
          <a:p>
            <a:r>
              <a:rPr lang="tr-TR" sz="4000" b="0" cap="none" spc="0" dirty="0" smtClean="0">
                <a:ln w="0"/>
                <a:solidFill>
                  <a:srgbClr val="FF0000"/>
                </a:solidFill>
                <a:effectLst>
                  <a:reflection blurRad="6350" stA="53000" endA="300" endPos="35500" dir="5400000" sy="-90000" algn="bl" rotWithShape="0"/>
                </a:effectLst>
              </a:rPr>
              <a:t>Bölümler</a:t>
            </a:r>
            <a:endParaRPr lang="tr-TR" sz="4000" b="0" cap="none" spc="0" dirty="0">
              <a:ln w="0"/>
              <a:solidFill>
                <a:srgbClr val="FF0000"/>
              </a:solidFill>
              <a:effectLst>
                <a:reflection blurRad="6350" stA="53000" endA="300" endPos="35500" dir="5400000" sy="-90000" algn="bl" rotWithShape="0"/>
              </a:effectLst>
            </a:endParaRPr>
          </a:p>
        </p:txBody>
      </p:sp>
      <p:sp>
        <p:nvSpPr>
          <p:cNvPr id="7" name="Metin kutusu 6"/>
          <p:cNvSpPr txBox="1"/>
          <p:nvPr/>
        </p:nvSpPr>
        <p:spPr>
          <a:xfrm>
            <a:off x="918119" y="890000"/>
            <a:ext cx="8024865" cy="5632311"/>
          </a:xfrm>
          <a:prstGeom prst="rect">
            <a:avLst/>
          </a:prstGeom>
          <a:noFill/>
        </p:spPr>
        <p:txBody>
          <a:bodyPr wrap="square" rtlCol="0">
            <a:spAutoFit/>
          </a:bodyPr>
          <a:lstStyle/>
          <a:p>
            <a:r>
              <a:rPr lang="tr-TR" sz="2400" dirty="0"/>
              <a:t>1. BÖLÜM: Amaç, Kapsam, Dayanak ve Tanımlar</a:t>
            </a:r>
          </a:p>
          <a:p>
            <a:r>
              <a:rPr lang="tr-TR" sz="2400" dirty="0"/>
              <a:t>2. BÖLÜM: Piyasaya Arz ve Kullanım İçin Genel Esaslar</a:t>
            </a:r>
          </a:p>
          <a:p>
            <a:r>
              <a:rPr lang="tr-TR" sz="2400" dirty="0"/>
              <a:t>3. BÖLÜM: Ruhsat ve Tescil Usulleri</a:t>
            </a:r>
          </a:p>
          <a:p>
            <a:r>
              <a:rPr lang="tr-TR" sz="2400" dirty="0"/>
              <a:t>4. BÖLÜM: Ruhsat ve Tescil Başvuruları</a:t>
            </a:r>
          </a:p>
          <a:p>
            <a:r>
              <a:rPr lang="tr-TR" sz="2400" dirty="0"/>
              <a:t>5. BÖLÜM: Başvuruların Değerlendirilmesi</a:t>
            </a:r>
          </a:p>
          <a:p>
            <a:r>
              <a:rPr lang="tr-TR" sz="2400" dirty="0"/>
              <a:t>6. BÖLÜM: Aktif Maddelere İlişkin Esaslar</a:t>
            </a:r>
          </a:p>
          <a:p>
            <a:r>
              <a:rPr lang="tr-TR" sz="2400" dirty="0"/>
              <a:t>7. BÖLÜM: Araştırma ve </a:t>
            </a:r>
            <a:r>
              <a:rPr lang="tr-TR" sz="2400" dirty="0" smtClean="0"/>
              <a:t>Geliştirme</a:t>
            </a:r>
          </a:p>
          <a:p>
            <a:r>
              <a:rPr lang="tr-TR" sz="2400" dirty="0"/>
              <a:t>8. BÖLÜM: Biyosidal Ürünlerin Sınıflandırılması, Ambalajlanması ve Etiketlenmesi</a:t>
            </a:r>
          </a:p>
          <a:p>
            <a:r>
              <a:rPr lang="tr-TR" sz="2400" dirty="0"/>
              <a:t>9. BÖLÜM: </a:t>
            </a:r>
            <a:r>
              <a:rPr lang="tr-TR" sz="2400" dirty="0" err="1"/>
              <a:t>Biyosit</a:t>
            </a:r>
            <a:r>
              <a:rPr lang="tr-TR" sz="2400" dirty="0"/>
              <a:t> Envanteri ve Bildirim</a:t>
            </a:r>
          </a:p>
          <a:p>
            <a:r>
              <a:rPr lang="tr-TR" sz="2400" dirty="0"/>
              <a:t>10. BÖLÜM: Bilgi Alışverişi, Önceki Başvuru Sahiplerinin Verilerinin Kullanımı, Verinin Korunması İçin Süreler ve Gizlilik Konuları ile İlgili Hükümler</a:t>
            </a:r>
          </a:p>
          <a:p>
            <a:r>
              <a:rPr lang="tr-TR" sz="2400" dirty="0"/>
              <a:t>11. BÖLÜM: Uygunluk Kontrolü, Denetim ve Harçlar</a:t>
            </a:r>
          </a:p>
          <a:p>
            <a:r>
              <a:rPr lang="tr-TR" sz="2400" dirty="0"/>
              <a:t>12. BÖLÜM: Çeşitli ve Son </a:t>
            </a:r>
            <a:r>
              <a:rPr lang="tr-TR" sz="2400" dirty="0" smtClean="0"/>
              <a:t>Hükümler</a:t>
            </a:r>
            <a:endParaRPr lang="tr-TR" sz="2400" dirty="0"/>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Tree>
    <p:extLst>
      <p:ext uri="{BB962C8B-B14F-4D97-AF65-F5344CB8AC3E}">
        <p14:creationId xmlns:p14="http://schemas.microsoft.com/office/powerpoint/2010/main" val="15646928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5" name="Dikdörtgen 4"/>
          <p:cNvSpPr/>
          <p:nvPr/>
        </p:nvSpPr>
        <p:spPr>
          <a:xfrm>
            <a:off x="888575" y="162347"/>
            <a:ext cx="1218603" cy="707886"/>
          </a:xfrm>
          <a:prstGeom prst="rect">
            <a:avLst/>
          </a:prstGeom>
          <a:noFill/>
        </p:spPr>
        <p:txBody>
          <a:bodyPr wrap="none" lIns="91440" tIns="45720" rIns="91440" bIns="45720">
            <a:spAutoFit/>
          </a:bodyPr>
          <a:lstStyle/>
          <a:p>
            <a:r>
              <a:rPr lang="tr-TR" sz="4000" b="0" cap="none" spc="0" dirty="0" smtClean="0">
                <a:ln w="0"/>
                <a:solidFill>
                  <a:srgbClr val="FF0000"/>
                </a:solidFill>
                <a:effectLst>
                  <a:reflection blurRad="6350" stA="53000" endA="300" endPos="35500" dir="5400000" sy="-90000" algn="bl" rotWithShape="0"/>
                </a:effectLst>
              </a:rPr>
              <a:t>Ekler</a:t>
            </a:r>
            <a:endParaRPr lang="tr-TR" sz="4000" b="0" cap="none" spc="0" dirty="0">
              <a:ln w="0"/>
              <a:solidFill>
                <a:srgbClr val="FF0000"/>
              </a:solidFill>
              <a:effectLst>
                <a:reflection blurRad="6350" stA="53000" endA="300" endPos="35500" dir="5400000" sy="-90000" algn="bl" rotWithShape="0"/>
              </a:effectLst>
            </a:endParaRPr>
          </a:p>
        </p:txBody>
      </p:sp>
      <p:sp>
        <p:nvSpPr>
          <p:cNvPr id="7" name="Metin kutusu 6"/>
          <p:cNvSpPr txBox="1"/>
          <p:nvPr/>
        </p:nvSpPr>
        <p:spPr>
          <a:xfrm>
            <a:off x="918119" y="890000"/>
            <a:ext cx="8024865" cy="6001643"/>
          </a:xfrm>
          <a:prstGeom prst="rect">
            <a:avLst/>
          </a:prstGeom>
          <a:noFill/>
        </p:spPr>
        <p:txBody>
          <a:bodyPr wrap="square" rtlCol="0">
            <a:spAutoFit/>
          </a:bodyPr>
          <a:lstStyle/>
          <a:p>
            <a:r>
              <a:rPr lang="tr-TR" sz="2400" dirty="0"/>
              <a:t>EK-2A: Aktif Maddeler İçin Ortak Temel Veri Seti</a:t>
            </a:r>
          </a:p>
          <a:p>
            <a:r>
              <a:rPr lang="tr-TR" sz="2400" dirty="0"/>
              <a:t>EK-2B: Biyosidal Ürünler İçin Ortak Temel Veri </a:t>
            </a:r>
            <a:r>
              <a:rPr lang="tr-TR" sz="2400" dirty="0" smtClean="0"/>
              <a:t>Seti</a:t>
            </a:r>
          </a:p>
          <a:p>
            <a:r>
              <a:rPr lang="tr-TR" sz="2400" dirty="0"/>
              <a:t>EK-3A: Aktif Maddeler İçin Ek Veri Seti</a:t>
            </a:r>
          </a:p>
          <a:p>
            <a:r>
              <a:rPr lang="tr-TR" sz="2400" dirty="0"/>
              <a:t>EK-3B: Biyosidal Ürünler İçin Ek Veri Seti</a:t>
            </a:r>
          </a:p>
          <a:p>
            <a:r>
              <a:rPr lang="tr-TR" sz="2400" dirty="0"/>
              <a:t>EK-4A: Aktif Maddeler İçin Veri Seti (Organizmalar)</a:t>
            </a:r>
          </a:p>
          <a:p>
            <a:r>
              <a:rPr lang="tr-TR" sz="2400" dirty="0"/>
              <a:t>EK-4B: Biyosidal Ürünler İçin Veri Seti (Organizmalar)</a:t>
            </a:r>
          </a:p>
          <a:p>
            <a:r>
              <a:rPr lang="tr-TR" sz="2400" dirty="0"/>
              <a:t>EK-5: Biyosidal Ürün Tipleri ve Tanımları</a:t>
            </a:r>
          </a:p>
          <a:p>
            <a:r>
              <a:rPr lang="tr-TR" sz="2400" dirty="0"/>
              <a:t>EK-6: Biyosidal Ürün Dosyalarının Değerlendirilmesi İçin Ortak Prensipler</a:t>
            </a:r>
          </a:p>
          <a:p>
            <a:r>
              <a:rPr lang="tr-TR" sz="2400" dirty="0"/>
              <a:t>EK-7: Biyosidal Ürünlerin </a:t>
            </a:r>
            <a:r>
              <a:rPr lang="tr-TR" sz="2400" dirty="0" err="1"/>
              <a:t>Biyosit</a:t>
            </a:r>
            <a:r>
              <a:rPr lang="tr-TR" sz="2400" dirty="0"/>
              <a:t> Envanterine Bildirimi İçin Form</a:t>
            </a:r>
          </a:p>
          <a:p>
            <a:r>
              <a:rPr lang="tr-TR" sz="2400" dirty="0"/>
              <a:t>EK-8: Denetim Görevlileri İçin Kimlik Kartı</a:t>
            </a:r>
          </a:p>
          <a:p>
            <a:r>
              <a:rPr lang="tr-TR" sz="2400" dirty="0"/>
              <a:t>EK-9: Biyosidal Ürünler İçin Ön Başvuru Formu</a:t>
            </a:r>
          </a:p>
          <a:p>
            <a:r>
              <a:rPr lang="tr-TR" sz="2400" dirty="0"/>
              <a:t>EK-10: Biyosidal Ürün Ruhsatnamesi</a:t>
            </a:r>
          </a:p>
          <a:p>
            <a:r>
              <a:rPr lang="tr-TR" sz="2400" dirty="0"/>
              <a:t>EK-11: Biyosidal Ürün Denetim </a:t>
            </a:r>
            <a:r>
              <a:rPr lang="tr-TR" sz="2400" dirty="0" smtClean="0"/>
              <a:t>Formu</a:t>
            </a:r>
          </a:p>
          <a:p>
            <a:r>
              <a:rPr lang="tr-TR" sz="2400" dirty="0" smtClean="0"/>
              <a:t>EK-12</a:t>
            </a:r>
            <a:r>
              <a:rPr lang="tr-TR" sz="2400" dirty="0"/>
              <a:t>: Biyosidal Ürün Etiket Örneği</a:t>
            </a:r>
          </a:p>
          <a:p>
            <a:r>
              <a:rPr lang="tr-TR" sz="2400" dirty="0"/>
              <a:t>EK-13: Biyosidal Ürün Tescil </a:t>
            </a:r>
            <a:r>
              <a:rPr lang="tr-TR" sz="2400" dirty="0" smtClean="0"/>
              <a:t>Belgesi</a:t>
            </a:r>
            <a:endParaRPr lang="tr-TR" sz="2400" dirty="0"/>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Tree>
    <p:extLst>
      <p:ext uri="{BB962C8B-B14F-4D97-AF65-F5344CB8AC3E}">
        <p14:creationId xmlns:p14="http://schemas.microsoft.com/office/powerpoint/2010/main" val="38913928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5" name="Dikdörtgen 4"/>
          <p:cNvSpPr/>
          <p:nvPr/>
        </p:nvSpPr>
        <p:spPr>
          <a:xfrm>
            <a:off x="888575" y="162347"/>
            <a:ext cx="1353256" cy="707886"/>
          </a:xfrm>
          <a:prstGeom prst="rect">
            <a:avLst/>
          </a:prstGeom>
          <a:noFill/>
        </p:spPr>
        <p:txBody>
          <a:bodyPr wrap="none" lIns="91440" tIns="45720" rIns="91440" bIns="45720">
            <a:spAutoFit/>
          </a:bodyPr>
          <a:lstStyle/>
          <a:p>
            <a:r>
              <a:rPr lang="tr-TR" sz="4000" b="0" cap="none" spc="0" dirty="0" smtClean="0">
                <a:ln w="0"/>
                <a:solidFill>
                  <a:srgbClr val="FF0000"/>
                </a:solidFill>
                <a:effectLst>
                  <a:reflection blurRad="6350" stA="53000" endA="300" endPos="35500" dir="5400000" sy="-90000" algn="bl" rotWithShape="0"/>
                </a:effectLst>
              </a:rPr>
              <a:t>Amaç</a:t>
            </a:r>
            <a:endParaRPr lang="tr-TR" sz="4000" b="0" cap="none" spc="0" dirty="0">
              <a:ln w="0"/>
              <a:solidFill>
                <a:srgbClr val="FF0000"/>
              </a:solidFill>
              <a:effectLst>
                <a:reflection blurRad="6350" stA="53000" endA="300" endPos="35500" dir="5400000" sy="-90000" algn="bl" rotWithShape="0"/>
              </a:effectLst>
            </a:endParaRPr>
          </a:p>
        </p:txBody>
      </p:sp>
      <p:sp>
        <p:nvSpPr>
          <p:cNvPr id="7" name="Metin kutusu 6"/>
          <p:cNvSpPr txBox="1"/>
          <p:nvPr/>
        </p:nvSpPr>
        <p:spPr>
          <a:xfrm>
            <a:off x="811322" y="890000"/>
            <a:ext cx="8283353" cy="3046988"/>
          </a:xfrm>
          <a:prstGeom prst="rect">
            <a:avLst/>
          </a:prstGeom>
          <a:noFill/>
        </p:spPr>
        <p:txBody>
          <a:bodyPr wrap="square" rtlCol="0">
            <a:spAutoFit/>
          </a:bodyPr>
          <a:lstStyle/>
          <a:p>
            <a:r>
              <a:rPr lang="tr-TR" sz="2400" dirty="0"/>
              <a:t>Biyosidal ürünlerin piyasaya arz edilmeden önce</a:t>
            </a:r>
          </a:p>
          <a:p>
            <a:r>
              <a:rPr lang="tr-TR" sz="2400" dirty="0"/>
              <a:t>İnsan, hayvan ve çevre sağlığı ile ilgili riskleri </a:t>
            </a:r>
            <a:r>
              <a:rPr lang="tr-TR" sz="2400" dirty="0" smtClean="0"/>
              <a:t>değerlendirebilecek şekilde üretimi </a:t>
            </a:r>
            <a:r>
              <a:rPr lang="tr-TR" sz="2400" dirty="0"/>
              <a:t>ve ithali </a:t>
            </a:r>
            <a:r>
              <a:rPr lang="tr-TR" sz="2400" dirty="0" smtClean="0"/>
              <a:t>ile ruhsatlandırılmasına </a:t>
            </a:r>
            <a:r>
              <a:rPr lang="tr-TR" sz="2400" dirty="0"/>
              <a:t>ve tescil </a:t>
            </a:r>
            <a:r>
              <a:rPr lang="tr-TR" sz="2400" dirty="0" smtClean="0"/>
              <a:t>edilmesine, piyasaya </a:t>
            </a:r>
            <a:r>
              <a:rPr lang="tr-TR" sz="2400" dirty="0"/>
              <a:t>arz edilmesine, </a:t>
            </a:r>
            <a:r>
              <a:rPr lang="tr-TR" sz="2400" dirty="0" smtClean="0"/>
              <a:t>ambalajlanmasına, etiketlenmesine, sınıflandırılmasına, denetlenmesine ve biyosidal</a:t>
            </a:r>
            <a:r>
              <a:rPr lang="tr-TR" sz="2400" dirty="0"/>
              <a:t> ürünlerle ilgili diğer hususlara ilişkin usul ve esasları belirlemektir.</a:t>
            </a:r>
          </a:p>
          <a:p>
            <a:endParaRPr lang="tr-TR" sz="2400" dirty="0"/>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pic>
        <p:nvPicPr>
          <p:cNvPr id="3" name="Resim 2"/>
          <p:cNvPicPr>
            <a:picLocks noChangeAspect="1"/>
          </p:cNvPicPr>
          <p:nvPr/>
        </p:nvPicPr>
        <p:blipFill>
          <a:blip r:embed="rId3"/>
          <a:stretch>
            <a:fillRect/>
          </a:stretch>
        </p:blipFill>
        <p:spPr>
          <a:xfrm>
            <a:off x="966787" y="3586311"/>
            <a:ext cx="7972425" cy="2867025"/>
          </a:xfrm>
          <a:prstGeom prst="rect">
            <a:avLst/>
          </a:prstGeom>
        </p:spPr>
      </p:pic>
    </p:spTree>
    <p:extLst>
      <p:ext uri="{BB962C8B-B14F-4D97-AF65-F5344CB8AC3E}">
        <p14:creationId xmlns:p14="http://schemas.microsoft.com/office/powerpoint/2010/main" val="35876262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5" name="Dikdörtgen 4"/>
          <p:cNvSpPr/>
          <p:nvPr/>
        </p:nvSpPr>
        <p:spPr>
          <a:xfrm>
            <a:off x="888575" y="162347"/>
            <a:ext cx="1810304" cy="707886"/>
          </a:xfrm>
          <a:prstGeom prst="rect">
            <a:avLst/>
          </a:prstGeom>
          <a:noFill/>
        </p:spPr>
        <p:txBody>
          <a:bodyPr wrap="none" lIns="91440" tIns="45720" rIns="91440" bIns="45720">
            <a:spAutoFit/>
          </a:bodyPr>
          <a:lstStyle/>
          <a:p>
            <a:r>
              <a:rPr lang="tr-TR" sz="4000" b="0" cap="none" spc="0" dirty="0" smtClean="0">
                <a:ln w="0"/>
                <a:solidFill>
                  <a:srgbClr val="FF0000"/>
                </a:solidFill>
                <a:effectLst>
                  <a:reflection blurRad="6350" stA="53000" endA="300" endPos="35500" dir="5400000" sy="-90000" algn="bl" rotWithShape="0"/>
                </a:effectLst>
              </a:rPr>
              <a:t>Kapsam</a:t>
            </a:r>
            <a:endParaRPr lang="tr-TR" sz="4000" b="0" cap="none" spc="0" dirty="0">
              <a:ln w="0"/>
              <a:solidFill>
                <a:srgbClr val="FF0000"/>
              </a:solidFill>
              <a:effectLst>
                <a:reflection blurRad="6350" stA="53000" endA="300" endPos="35500" dir="5400000" sy="-90000" algn="bl" rotWithShape="0"/>
              </a:effectLst>
            </a:endParaRPr>
          </a:p>
        </p:txBody>
      </p:sp>
      <p:sp>
        <p:nvSpPr>
          <p:cNvPr id="7" name="Metin kutusu 6"/>
          <p:cNvSpPr txBox="1"/>
          <p:nvPr/>
        </p:nvSpPr>
        <p:spPr>
          <a:xfrm>
            <a:off x="811323" y="897591"/>
            <a:ext cx="8283353" cy="4893647"/>
          </a:xfrm>
          <a:prstGeom prst="rect">
            <a:avLst/>
          </a:prstGeom>
          <a:noFill/>
        </p:spPr>
        <p:txBody>
          <a:bodyPr wrap="square" rtlCol="0">
            <a:spAutoFit/>
          </a:bodyPr>
          <a:lstStyle/>
          <a:p>
            <a:r>
              <a:rPr lang="tr-TR" sz="2400" dirty="0"/>
              <a:t>Bu Yönetmelik, Ek-</a:t>
            </a:r>
            <a:r>
              <a:rPr lang="tr-TR" sz="2400" dirty="0" err="1"/>
              <a:t>V’te</a:t>
            </a:r>
            <a:r>
              <a:rPr lang="tr-TR" sz="2400" dirty="0"/>
              <a:t> belirtilen ürünlerin ve bu ürünlerin aktif maddelerinin üretim, ithalat ve piyasaya arzı ile ilgili faaliyet gösteren veya ruhsat verilmiş olan gerçek ve tüzel kişileri kapsar.</a:t>
            </a:r>
          </a:p>
          <a:p>
            <a:r>
              <a:rPr lang="tr-TR" sz="2400" dirty="0" smtClean="0"/>
              <a:t>Ancak</a:t>
            </a:r>
            <a:r>
              <a:rPr lang="tr-TR" sz="2400" dirty="0"/>
              <a:t>;</a:t>
            </a:r>
          </a:p>
          <a:p>
            <a:pPr marL="342900" indent="-342900">
              <a:buFont typeface="Arial" panose="020B0604020202020204" pitchFamily="34" charset="0"/>
              <a:buChar char="•"/>
            </a:pPr>
            <a:r>
              <a:rPr lang="tr-TR" sz="2400" dirty="0" smtClean="0"/>
              <a:t>Veteriner </a:t>
            </a:r>
            <a:r>
              <a:rPr lang="tr-TR" sz="2400" dirty="0"/>
              <a:t>ispençiyari ve tıbbi </a:t>
            </a:r>
            <a:r>
              <a:rPr lang="tr-TR" sz="2400" dirty="0" smtClean="0"/>
              <a:t>müstahzarlar,</a:t>
            </a:r>
          </a:p>
          <a:p>
            <a:pPr marL="342900" indent="-342900">
              <a:buFont typeface="Arial" panose="020B0604020202020204" pitchFamily="34" charset="0"/>
              <a:buChar char="•"/>
            </a:pPr>
            <a:r>
              <a:rPr lang="tr-TR" sz="2400" dirty="0" smtClean="0"/>
              <a:t>Tıbbi </a:t>
            </a:r>
            <a:r>
              <a:rPr lang="tr-TR" sz="2400" dirty="0"/>
              <a:t>cihazlar, vücuda yerleştirilebilir aktif tıbbi cihazlar, vücut dışında kullanılan tıbbi tanı cihazları ve bunların </a:t>
            </a:r>
            <a:r>
              <a:rPr lang="tr-TR" sz="2400" dirty="0" smtClean="0"/>
              <a:t>dezenfektanları,</a:t>
            </a:r>
          </a:p>
          <a:p>
            <a:pPr marL="342900" indent="-342900">
              <a:buFont typeface="Arial" panose="020B0604020202020204" pitchFamily="34" charset="0"/>
              <a:buChar char="•"/>
            </a:pPr>
            <a:r>
              <a:rPr lang="tr-TR" sz="2400" dirty="0" smtClean="0"/>
              <a:t>Gıda </a:t>
            </a:r>
            <a:r>
              <a:rPr lang="tr-TR" sz="2400" dirty="0"/>
              <a:t>katkı </a:t>
            </a:r>
            <a:r>
              <a:rPr lang="tr-TR" sz="2400" dirty="0" smtClean="0"/>
              <a:t>maddeleri,</a:t>
            </a:r>
          </a:p>
          <a:p>
            <a:pPr marL="342900" indent="-342900">
              <a:buFont typeface="Arial" panose="020B0604020202020204" pitchFamily="34" charset="0"/>
              <a:buChar char="•"/>
            </a:pPr>
            <a:r>
              <a:rPr lang="tr-TR" sz="2400" dirty="0" smtClean="0"/>
              <a:t>Gıda </a:t>
            </a:r>
            <a:r>
              <a:rPr lang="tr-TR" sz="2400" dirty="0"/>
              <a:t>ile temas eden madde ve </a:t>
            </a:r>
            <a:r>
              <a:rPr lang="tr-TR" sz="2400" dirty="0" smtClean="0"/>
              <a:t>malzemeler,</a:t>
            </a:r>
          </a:p>
          <a:p>
            <a:pPr marL="342900" indent="-342900">
              <a:buFont typeface="Arial" panose="020B0604020202020204" pitchFamily="34" charset="0"/>
              <a:buChar char="•"/>
            </a:pPr>
            <a:r>
              <a:rPr lang="tr-TR" sz="2400" dirty="0" smtClean="0"/>
              <a:t>Çiğ </a:t>
            </a:r>
            <a:r>
              <a:rPr lang="tr-TR" sz="2400" dirty="0"/>
              <a:t>süt, ısıl işlem görmüş süt ve süt bazlı </a:t>
            </a:r>
            <a:r>
              <a:rPr lang="tr-TR" sz="2400" dirty="0" smtClean="0"/>
              <a:t>ürünler,</a:t>
            </a:r>
          </a:p>
          <a:p>
            <a:pPr marL="342900" indent="-342900">
              <a:buFont typeface="Arial" panose="020B0604020202020204" pitchFamily="34" charset="0"/>
              <a:buChar char="•"/>
            </a:pPr>
            <a:r>
              <a:rPr lang="tr-TR" sz="2400" dirty="0" smtClean="0"/>
              <a:t>Yumurta ürünleri,</a:t>
            </a:r>
          </a:p>
          <a:p>
            <a:pPr marL="342900" indent="-342900">
              <a:buFont typeface="Arial" panose="020B0604020202020204" pitchFamily="34" charset="0"/>
              <a:buChar char="•"/>
            </a:pPr>
            <a:r>
              <a:rPr lang="tr-TR" sz="2400" dirty="0" smtClean="0"/>
              <a:t>Su ürünleri,</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Tree>
    <p:extLst>
      <p:ext uri="{BB962C8B-B14F-4D97-AF65-F5344CB8AC3E}">
        <p14:creationId xmlns:p14="http://schemas.microsoft.com/office/powerpoint/2010/main" val="42609441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5" name="Dikdörtgen 4"/>
          <p:cNvSpPr/>
          <p:nvPr/>
        </p:nvSpPr>
        <p:spPr>
          <a:xfrm>
            <a:off x="888575" y="162347"/>
            <a:ext cx="1810304" cy="707886"/>
          </a:xfrm>
          <a:prstGeom prst="rect">
            <a:avLst/>
          </a:prstGeom>
          <a:noFill/>
        </p:spPr>
        <p:txBody>
          <a:bodyPr wrap="none" lIns="91440" tIns="45720" rIns="91440" bIns="45720">
            <a:spAutoFit/>
          </a:bodyPr>
          <a:lstStyle/>
          <a:p>
            <a:r>
              <a:rPr lang="tr-TR" sz="4000" b="0" cap="none" spc="0" dirty="0" smtClean="0">
                <a:ln w="0"/>
                <a:solidFill>
                  <a:srgbClr val="FF0000"/>
                </a:solidFill>
                <a:effectLst>
                  <a:reflection blurRad="6350" stA="53000" endA="300" endPos="35500" dir="5400000" sy="-90000" algn="bl" rotWithShape="0"/>
                </a:effectLst>
              </a:rPr>
              <a:t>Kapsam</a:t>
            </a:r>
            <a:endParaRPr lang="tr-TR" sz="4000" b="0" cap="none" spc="0" dirty="0">
              <a:ln w="0"/>
              <a:solidFill>
                <a:srgbClr val="FF0000"/>
              </a:solidFill>
              <a:effectLst>
                <a:reflection blurRad="6350" stA="53000" endA="300" endPos="35500" dir="5400000" sy="-90000" algn="bl" rotWithShape="0"/>
              </a:effectLst>
            </a:endParaRPr>
          </a:p>
        </p:txBody>
      </p:sp>
      <p:sp>
        <p:nvSpPr>
          <p:cNvPr id="7" name="Metin kutusu 6"/>
          <p:cNvSpPr txBox="1"/>
          <p:nvPr/>
        </p:nvSpPr>
        <p:spPr>
          <a:xfrm>
            <a:off x="811323" y="886863"/>
            <a:ext cx="8283353" cy="4524315"/>
          </a:xfrm>
          <a:prstGeom prst="rect">
            <a:avLst/>
          </a:prstGeom>
          <a:noFill/>
        </p:spPr>
        <p:txBody>
          <a:bodyPr wrap="square" rtlCol="0">
            <a:spAutoFit/>
          </a:bodyPr>
          <a:lstStyle/>
          <a:p>
            <a:pPr marL="342900" indent="-342900">
              <a:buFont typeface="Arial" panose="020B0604020202020204" pitchFamily="34" charset="0"/>
              <a:buChar char="•"/>
            </a:pPr>
            <a:r>
              <a:rPr lang="tr-TR" sz="2400" dirty="0" smtClean="0"/>
              <a:t>29/5/1973 </a:t>
            </a:r>
            <a:r>
              <a:rPr lang="tr-TR" sz="2400" dirty="0"/>
              <a:t>tarihli ve 1734 sayılı Yem Kanunu kapsamına giren </a:t>
            </a:r>
            <a:r>
              <a:rPr lang="tr-TR" sz="2400" dirty="0" smtClean="0"/>
              <a:t>ürünler,</a:t>
            </a:r>
          </a:p>
          <a:p>
            <a:pPr marL="342900" indent="-342900">
              <a:buFont typeface="Arial" panose="020B0604020202020204" pitchFamily="34" charset="0"/>
              <a:buChar char="•"/>
            </a:pPr>
            <a:r>
              <a:rPr lang="tr-TR" sz="2400" dirty="0" smtClean="0"/>
              <a:t>Bitki </a:t>
            </a:r>
            <a:r>
              <a:rPr lang="tr-TR" sz="2400" dirty="0"/>
              <a:t>koruma amaçlı kullanılan bitki koruma </a:t>
            </a:r>
            <a:r>
              <a:rPr lang="tr-TR" sz="2400" dirty="0" smtClean="0"/>
              <a:t>ürünleri,</a:t>
            </a:r>
          </a:p>
          <a:p>
            <a:pPr marL="342900" indent="-342900">
              <a:buFont typeface="Arial" panose="020B0604020202020204" pitchFamily="34" charset="0"/>
              <a:buChar char="•"/>
            </a:pPr>
            <a:r>
              <a:rPr lang="tr-TR" sz="2400" dirty="0" smtClean="0"/>
              <a:t>Serbest </a:t>
            </a:r>
            <a:r>
              <a:rPr lang="tr-TR" sz="2400" dirty="0"/>
              <a:t>dolaşımda bulunmayan biyosidal ürünlerin 27/10/1999 tarihli ve 4458 sayılı Gümrük Kanununun 84 üncü maddesinde tanımlanan transit rejimi hükümleri kapsamında gümrük gözetimi ve denetimi altında kara, demir, deniz veya hava yoluyla </a:t>
            </a:r>
            <a:r>
              <a:rPr lang="tr-TR" sz="2400" dirty="0" smtClean="0"/>
              <a:t>taşınması,</a:t>
            </a:r>
          </a:p>
          <a:p>
            <a:pPr marL="342900" indent="-342900">
              <a:buFont typeface="Arial" panose="020B0604020202020204" pitchFamily="34" charset="0"/>
              <a:buChar char="•"/>
            </a:pPr>
            <a:r>
              <a:rPr lang="tr-TR" sz="2400" dirty="0" smtClean="0"/>
              <a:t>Kozmetik </a:t>
            </a:r>
            <a:r>
              <a:rPr lang="tr-TR" sz="2400" dirty="0"/>
              <a:t>ürünleri,</a:t>
            </a:r>
          </a:p>
          <a:p>
            <a:endParaRPr lang="tr-TR" sz="2400" dirty="0" smtClean="0"/>
          </a:p>
          <a:p>
            <a:r>
              <a:rPr lang="tr-TR" sz="2400" dirty="0" smtClean="0"/>
              <a:t>bu </a:t>
            </a:r>
            <a:r>
              <a:rPr lang="tr-TR" sz="2400" dirty="0"/>
              <a:t>Yönetmelik kapsamı dışındadır.</a:t>
            </a:r>
          </a:p>
          <a:p>
            <a:endParaRPr lang="tr-TR" sz="2400" dirty="0"/>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Tree>
    <p:extLst>
      <p:ext uri="{BB962C8B-B14F-4D97-AF65-F5344CB8AC3E}">
        <p14:creationId xmlns:p14="http://schemas.microsoft.com/office/powerpoint/2010/main" val="31994002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5" name="Dikdörtgen 4"/>
          <p:cNvSpPr/>
          <p:nvPr/>
        </p:nvSpPr>
        <p:spPr>
          <a:xfrm>
            <a:off x="888575" y="162347"/>
            <a:ext cx="1953163" cy="707886"/>
          </a:xfrm>
          <a:prstGeom prst="rect">
            <a:avLst/>
          </a:prstGeom>
          <a:noFill/>
        </p:spPr>
        <p:txBody>
          <a:bodyPr wrap="none" lIns="91440" tIns="45720" rIns="91440" bIns="45720">
            <a:spAutoFit/>
          </a:bodyPr>
          <a:lstStyle/>
          <a:p>
            <a:r>
              <a:rPr lang="tr-TR" sz="4000" b="0" cap="none" spc="0" dirty="0" smtClean="0">
                <a:ln w="0"/>
                <a:solidFill>
                  <a:srgbClr val="FF0000"/>
                </a:solidFill>
                <a:effectLst>
                  <a:reflection blurRad="6350" stA="53000" endA="300" endPos="35500" dir="5400000" sy="-90000" algn="bl" rotWithShape="0"/>
                </a:effectLst>
              </a:rPr>
              <a:t>Dayanak</a:t>
            </a:r>
            <a:endParaRPr lang="tr-TR" sz="4000" b="0" cap="none" spc="0" dirty="0">
              <a:ln w="0"/>
              <a:solidFill>
                <a:srgbClr val="FF0000"/>
              </a:solidFill>
              <a:effectLst>
                <a:reflection blurRad="6350" stA="53000" endA="300" endPos="35500" dir="5400000" sy="-90000" algn="bl" rotWithShape="0"/>
              </a:effectLst>
            </a:endParaRPr>
          </a:p>
        </p:txBody>
      </p:sp>
      <p:sp>
        <p:nvSpPr>
          <p:cNvPr id="7" name="Metin kutusu 6"/>
          <p:cNvSpPr txBox="1"/>
          <p:nvPr/>
        </p:nvSpPr>
        <p:spPr>
          <a:xfrm>
            <a:off x="811323" y="886863"/>
            <a:ext cx="8283353" cy="4893647"/>
          </a:xfrm>
          <a:prstGeom prst="rect">
            <a:avLst/>
          </a:prstGeom>
          <a:noFill/>
        </p:spPr>
        <p:txBody>
          <a:bodyPr wrap="square" rtlCol="0">
            <a:spAutoFit/>
          </a:bodyPr>
          <a:lstStyle/>
          <a:p>
            <a:pPr marL="342900" indent="-342900">
              <a:buFont typeface="Arial" panose="020B0604020202020204" pitchFamily="34" charset="0"/>
              <a:buChar char="•"/>
            </a:pPr>
            <a:r>
              <a:rPr lang="tr-TR" sz="2400" dirty="0"/>
              <a:t>11/10/2011 tarihli ve 663 sayılı Sağlık </a:t>
            </a:r>
            <a:r>
              <a:rPr lang="tr-TR" sz="2400" dirty="0" smtClean="0"/>
              <a:t>Kurumu </a:t>
            </a:r>
            <a:r>
              <a:rPr lang="tr-TR" sz="2400" dirty="0"/>
              <a:t>ve Bağlı Kuruluşlarının Teşkilat ve Görevleri Hakkında Kanun Hükmünde Kararnamenin 40 </a:t>
            </a:r>
            <a:r>
              <a:rPr lang="tr-TR" sz="2400" dirty="0" err="1"/>
              <a:t>ıncı</a:t>
            </a:r>
            <a:r>
              <a:rPr lang="tr-TR" sz="2400" dirty="0"/>
              <a:t> </a:t>
            </a:r>
            <a:r>
              <a:rPr lang="tr-TR" sz="2400" dirty="0" smtClean="0"/>
              <a:t>maddesi (</a:t>
            </a:r>
            <a:r>
              <a:rPr lang="tr-TR" sz="2400" dirty="0" smtClean="0">
                <a:solidFill>
                  <a:srgbClr val="FF0000"/>
                </a:solidFill>
              </a:rPr>
              <a:t>1 Numaralı Cumhurbaşkanlığı Kararnamesi</a:t>
            </a:r>
            <a:r>
              <a:rPr lang="tr-TR" sz="2400" dirty="0" smtClean="0"/>
              <a:t>)</a:t>
            </a:r>
          </a:p>
          <a:p>
            <a:pPr marL="342900" indent="-342900">
              <a:buFont typeface="Arial" panose="020B0604020202020204" pitchFamily="34" charset="0"/>
              <a:buChar char="•"/>
            </a:pPr>
            <a:r>
              <a:rPr lang="tr-TR" sz="2400" dirty="0" smtClean="0"/>
              <a:t>24/4/1930 </a:t>
            </a:r>
            <a:r>
              <a:rPr lang="tr-TR" sz="2400" dirty="0"/>
              <a:t>tarihli ve 1593 sayılı Umumi Hıfzıssıhha </a:t>
            </a:r>
            <a:r>
              <a:rPr lang="tr-TR" sz="2400" dirty="0" smtClean="0"/>
              <a:t>Kanunu</a:t>
            </a:r>
          </a:p>
          <a:p>
            <a:pPr marL="342900" indent="-342900">
              <a:buFont typeface="Arial" panose="020B0604020202020204" pitchFamily="34" charset="0"/>
              <a:buChar char="•"/>
            </a:pPr>
            <a:r>
              <a:rPr lang="tr-TR" sz="2400" dirty="0" smtClean="0"/>
              <a:t>11/7/2001 </a:t>
            </a:r>
            <a:r>
              <a:rPr lang="tr-TR" sz="2400" dirty="0"/>
              <a:t>tarihli ve 4703 sayılı Ürünlere İlişkin Teknik Mevzuatın Hazırlanması ve Uygulanmasına Dair </a:t>
            </a:r>
            <a:r>
              <a:rPr lang="tr-TR" sz="2400" dirty="0" smtClean="0"/>
              <a:t>Kanun</a:t>
            </a:r>
          </a:p>
          <a:p>
            <a:pPr marL="342900" indent="-342900">
              <a:buFont typeface="Arial" panose="020B0604020202020204" pitchFamily="34" charset="0"/>
              <a:buChar char="•"/>
            </a:pPr>
            <a:r>
              <a:rPr lang="tr-TR" sz="2400" dirty="0" smtClean="0"/>
              <a:t>4/8/1952 </a:t>
            </a:r>
            <a:r>
              <a:rPr lang="tr-TR" sz="2400" dirty="0"/>
              <a:t>tarihli ve 3/15481 sayılı Bakanlar Kurulu Kararıyla yürürlüğe konulan Gıda Maddelerinin ve Umumi Sağlığı İlgilendiren Eşya ve Levazımın Hususi Vasıflarını Gösteren </a:t>
            </a:r>
            <a:r>
              <a:rPr lang="tr-TR" sz="2400" dirty="0" smtClean="0"/>
              <a:t>Tüzük</a:t>
            </a:r>
            <a:endParaRPr lang="tr-TR" sz="2400" dirty="0"/>
          </a:p>
          <a:p>
            <a:pPr marL="342900" indent="-342900">
              <a:buFont typeface="Arial" panose="020B0604020202020204" pitchFamily="34" charset="0"/>
              <a:buChar char="•"/>
            </a:pPr>
            <a:r>
              <a:rPr lang="tr-TR" sz="2400" dirty="0" smtClean="0"/>
              <a:t>Avrupa </a:t>
            </a:r>
            <a:r>
              <a:rPr lang="tr-TR" sz="2400" dirty="0"/>
              <a:t>Birliğinin 98/8/EC sayılı Direktifi ile 528/2012/EU sayılı </a:t>
            </a:r>
            <a:r>
              <a:rPr lang="tr-TR" sz="2400" dirty="0" smtClean="0"/>
              <a:t>Regülasyonu</a:t>
            </a:r>
            <a:endParaRPr lang="tr-TR" sz="2400" dirty="0"/>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Tree>
    <p:extLst>
      <p:ext uri="{BB962C8B-B14F-4D97-AF65-F5344CB8AC3E}">
        <p14:creationId xmlns:p14="http://schemas.microsoft.com/office/powerpoint/2010/main" val="38220860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5201</TotalTime>
  <Words>1773</Words>
  <Application>Microsoft Office PowerPoint</Application>
  <PresentationFormat>A4 Kağıt (210x297 mm)</PresentationFormat>
  <Paragraphs>198</Paragraphs>
  <Slides>30</Slides>
  <Notes>1</Notes>
  <HiddenSlides>0</HiddenSlides>
  <MMClips>0</MMClips>
  <ScaleCrop>false</ScaleCrop>
  <HeadingPairs>
    <vt:vector size="4" baseType="variant">
      <vt:variant>
        <vt:lpstr>Tema</vt:lpstr>
      </vt:variant>
      <vt:variant>
        <vt:i4>1</vt:i4>
      </vt:variant>
      <vt:variant>
        <vt:lpstr>Slayt Başlıkları</vt:lpstr>
      </vt:variant>
      <vt:variant>
        <vt:i4>30</vt:i4>
      </vt:variant>
    </vt:vector>
  </HeadingPairs>
  <TitlesOfParts>
    <vt:vector size="31" baseType="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Kadir İnan</dc:creator>
  <cp:lastModifiedBy>user</cp:lastModifiedBy>
  <cp:revision>82</cp:revision>
  <dcterms:created xsi:type="dcterms:W3CDTF">2012-06-08T07:20:51Z</dcterms:created>
  <dcterms:modified xsi:type="dcterms:W3CDTF">2018-11-26T07:25:08Z</dcterms:modified>
</cp:coreProperties>
</file>