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65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8" r:id="rId19"/>
    <p:sldId id="291" r:id="rId20"/>
    <p:sldId id="289" r:id="rId21"/>
    <p:sldId id="283" r:id="rId22"/>
    <p:sldId id="264" r:id="rId23"/>
    <p:sldId id="259" r:id="rId2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1CAC8"/>
    <a:srgbClr val="85D8E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2" autoAdjust="0"/>
    <p:restoredTop sz="94717" autoAdjust="0"/>
  </p:normalViewPr>
  <p:slideViewPr>
    <p:cSldViewPr snapToObjects="1">
      <p:cViewPr varScale="1">
        <p:scale>
          <a:sx n="69" d="100"/>
          <a:sy n="69" d="100"/>
        </p:scale>
        <p:origin x="-1254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7A460-87B8-4841-96A2-CD12A733F31B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6BB505-88B5-BF48-BBEA-E429F4F283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9761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EBF5E-B5BA-4A2D-9610-01FC3A131956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tr-TR" dirty="0" smtClean="0"/>
          </a:p>
        </p:txBody>
      </p:sp>
      <p:sp>
        <p:nvSpPr>
          <p:cNvPr id="4096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AA98509-A04C-4DAD-B033-38C87983D1F2}" type="slidenum">
              <a:rPr lang="tr-TR" smtClean="0">
                <a:cs typeface="Arial" pitchFamily="34" charset="0"/>
              </a:rPr>
              <a:pPr/>
              <a:t>21</a:t>
            </a:fld>
            <a:endParaRPr lang="tr-T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sb sunum-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39" y="142852"/>
            <a:ext cx="9684000" cy="764682"/>
          </a:xfrm>
          <a:prstGeom prst="rect">
            <a:avLst/>
          </a:prstGeom>
        </p:spPr>
      </p:pic>
      <p:sp>
        <p:nvSpPr>
          <p:cNvPr id="4" name="Metin kutusu 5"/>
          <p:cNvSpPr txBox="1"/>
          <p:nvPr userDrawn="1"/>
        </p:nvSpPr>
        <p:spPr>
          <a:xfrm>
            <a:off x="8812364" y="906645"/>
            <a:ext cx="1031814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tr-TR" sz="700" b="1" dirty="0" smtClean="0">
                <a:solidFill>
                  <a:srgbClr val="FF0000"/>
                </a:solidFill>
                <a:latin typeface="Segoe UI Semibold" pitchFamily="34" charset="0"/>
                <a:cs typeface="Calibri" pitchFamily="34" charset="0"/>
              </a:rPr>
              <a:t>Halk Sağlığı</a:t>
            </a:r>
          </a:p>
          <a:p>
            <a:pPr algn="ctr"/>
            <a:r>
              <a:rPr lang="tr-TR" sz="700" b="1" dirty="0" smtClean="0">
                <a:solidFill>
                  <a:srgbClr val="FF0000"/>
                </a:solidFill>
                <a:latin typeface="Segoe UI Semibold" pitchFamily="34" charset="0"/>
                <a:cs typeface="Calibri" pitchFamily="34" charset="0"/>
              </a:rPr>
              <a:t>Genel Müdürlüğü</a:t>
            </a:r>
            <a:endParaRPr lang="tr-TR" sz="700" b="1" dirty="0">
              <a:solidFill>
                <a:srgbClr val="FF0000"/>
              </a:solidFill>
              <a:latin typeface="Segoe UI Semibold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b sunum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71400"/>
            <a:ext cx="9906000" cy="7029400"/>
          </a:xfrm>
          <a:prstGeom prst="rect">
            <a:avLst/>
          </a:prstGeom>
        </p:spPr>
      </p:pic>
      <p:sp>
        <p:nvSpPr>
          <p:cNvPr id="3" name="Metin kutusu 3"/>
          <p:cNvSpPr txBox="1"/>
          <p:nvPr userDrawn="1"/>
        </p:nvSpPr>
        <p:spPr>
          <a:xfrm>
            <a:off x="1188150" y="3872512"/>
            <a:ext cx="14401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050" b="1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Halk Sağlığı </a:t>
            </a:r>
          </a:p>
          <a:p>
            <a:pPr algn="ctr"/>
            <a:r>
              <a:rPr lang="tr-TR" sz="1050" b="1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Genel Müdürlüğü</a:t>
            </a:r>
            <a:endParaRPr lang="tr-TR" sz="1050" b="1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6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Biyosidal%20&#220;r&#252;nle%20&#304;&#351;lenmi&#351;%20E&#351;ya%20Denetim%20Formu.xl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881034" y="2428868"/>
            <a:ext cx="52864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err="1" smtClean="0">
                <a:solidFill>
                  <a:schemeClr val="bg1"/>
                </a:solidFill>
                <a:latin typeface="+mj-lt"/>
              </a:rPr>
              <a:t>Biyosidal</a:t>
            </a:r>
            <a:r>
              <a:rPr lang="tr-TR" sz="3600" b="1" dirty="0" smtClean="0">
                <a:solidFill>
                  <a:schemeClr val="bg1"/>
                </a:solidFill>
                <a:latin typeface="+mj-lt"/>
              </a:rPr>
              <a:t> Ürünle İşlenmiş Eşyaların Piyasa Gözetimi ve Denetimi</a:t>
            </a:r>
            <a:endParaRPr lang="tr-TR" sz="3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2 Metin kutusu"/>
          <p:cNvSpPr txBox="1"/>
          <p:nvPr/>
        </p:nvSpPr>
        <p:spPr>
          <a:xfrm>
            <a:off x="3452802" y="5357826"/>
            <a:ext cx="3286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bg1"/>
                </a:solidFill>
                <a:latin typeface="+mj-lt"/>
              </a:rPr>
              <a:t>Münir </a:t>
            </a:r>
            <a:r>
              <a:rPr lang="tr-TR" sz="2400" b="1" dirty="0" err="1" smtClean="0">
                <a:solidFill>
                  <a:schemeClr val="bg1"/>
                </a:solidFill>
                <a:latin typeface="+mj-lt"/>
              </a:rPr>
              <a:t>Devriş</a:t>
            </a:r>
            <a:r>
              <a:rPr lang="tr-TR" sz="2400" b="1" dirty="0" smtClean="0">
                <a:solidFill>
                  <a:schemeClr val="bg1"/>
                </a:solidFill>
                <a:latin typeface="+mj-lt"/>
              </a:rPr>
              <a:t> TAMKOÇ</a:t>
            </a:r>
          </a:p>
          <a:p>
            <a:pPr algn="ctr"/>
            <a:r>
              <a:rPr lang="tr-TR" sz="2400" b="1" dirty="0" err="1" smtClean="0">
                <a:solidFill>
                  <a:schemeClr val="bg1"/>
                </a:solidFill>
                <a:latin typeface="+mj-lt"/>
              </a:rPr>
              <a:t>Tıb</a:t>
            </a:r>
            <a:r>
              <a:rPr lang="tr-TR" sz="2400" b="1" dirty="0" smtClean="0">
                <a:solidFill>
                  <a:schemeClr val="bg1"/>
                </a:solidFill>
                <a:latin typeface="+mj-lt"/>
              </a:rPr>
              <a:t>. Tek</a:t>
            </a:r>
            <a:endParaRPr lang="tr-TR" sz="24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0" y="571480"/>
            <a:ext cx="8915400" cy="846158"/>
          </a:xfrm>
          <a:prstGeom prst="rect">
            <a:avLst/>
          </a:prstGeo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Etiket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809596" y="1600200"/>
            <a:ext cx="8105804" cy="361473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tr-TR" sz="2400" dirty="0" smtClean="0"/>
              <a:t>Parti/Seri numarasını,</a:t>
            </a:r>
          </a:p>
          <a:p>
            <a:pPr>
              <a:spcBef>
                <a:spcPts val="1200"/>
              </a:spcBef>
            </a:pPr>
            <a:r>
              <a:rPr lang="tr-TR" sz="2400" dirty="0" smtClean="0"/>
              <a:t>Normal kullanım koşulları altında </a:t>
            </a:r>
            <a:r>
              <a:rPr lang="tr-TR" sz="2400" dirty="0" err="1" smtClean="0"/>
              <a:t>biyosidal</a:t>
            </a:r>
            <a:r>
              <a:rPr lang="tr-TR" sz="2400" dirty="0" smtClean="0"/>
              <a:t> özelliğin ve/veya </a:t>
            </a:r>
            <a:r>
              <a:rPr lang="tr-TR" sz="2400" dirty="0" err="1" smtClean="0"/>
              <a:t>biyosidal</a:t>
            </a:r>
            <a:r>
              <a:rPr lang="tr-TR" sz="2400" dirty="0" smtClean="0"/>
              <a:t> işlevin geçerlilik süresini,</a:t>
            </a:r>
          </a:p>
          <a:p>
            <a:pPr>
              <a:spcBef>
                <a:spcPts val="1200"/>
              </a:spcBef>
            </a:pPr>
            <a:r>
              <a:rPr lang="tr-TR" sz="2400" dirty="0" err="1" smtClean="0"/>
              <a:t>Biyosidal</a:t>
            </a:r>
            <a:r>
              <a:rPr lang="tr-TR" sz="2400" dirty="0" smtClean="0"/>
              <a:t> bir işleve sahip olan işlenmiş eşyada, normal kullanım koşulları altında </a:t>
            </a:r>
            <a:r>
              <a:rPr lang="tr-TR" sz="2400" dirty="0" err="1" smtClean="0"/>
              <a:t>biyosidal</a:t>
            </a:r>
            <a:r>
              <a:rPr lang="tr-TR" sz="2400" dirty="0" smtClean="0"/>
              <a:t> işlevin etkili olduğu analiz standardında belirtilen zararlıları,</a:t>
            </a:r>
          </a:p>
          <a:p>
            <a:endParaRPr lang="tr-TR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0" y="642918"/>
            <a:ext cx="8915400" cy="774720"/>
          </a:xfrm>
          <a:prstGeom prst="rect">
            <a:avLst/>
          </a:prstGeo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Denetim Formu</a:t>
            </a:r>
            <a:endParaRPr lang="tr-TR" b="1" dirty="0">
              <a:solidFill>
                <a:srgbClr val="FF0000"/>
              </a:solidFill>
            </a:endParaRPr>
          </a:p>
        </p:txBody>
      </p:sp>
      <p:pic>
        <p:nvPicPr>
          <p:cNvPr id="1026" name="Picture 2">
            <a:hlinkClick r:id="rId3" action="ppaction://hlinkfile"/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38092" y="1352550"/>
            <a:ext cx="9204358" cy="514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0" y="571480"/>
            <a:ext cx="8915400" cy="846158"/>
          </a:xfrm>
          <a:prstGeom prst="rect">
            <a:avLst/>
          </a:prstGeo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Denetim Formu</a:t>
            </a:r>
            <a:endParaRPr lang="tr-TR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2406" y="1417638"/>
            <a:ext cx="8977344" cy="5154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0" y="571480"/>
            <a:ext cx="8915400" cy="846158"/>
          </a:xfrm>
          <a:prstGeom prst="rect">
            <a:avLst/>
          </a:prstGeo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Denetim Formu</a:t>
            </a:r>
            <a:endParaRPr lang="tr-TR" b="1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2406" y="1417637"/>
            <a:ext cx="8799544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0" y="571480"/>
            <a:ext cx="8915400" cy="846158"/>
          </a:xfrm>
          <a:prstGeom prst="rect">
            <a:avLst/>
          </a:prstGeo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Denetim Formu</a:t>
            </a:r>
            <a:endParaRPr lang="tr-TR" b="1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2406" y="1417638"/>
            <a:ext cx="8728107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0" y="642918"/>
            <a:ext cx="8915400" cy="774720"/>
          </a:xfrm>
          <a:prstGeom prst="rect">
            <a:avLst/>
          </a:prstGeo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Denetim Formu</a:t>
            </a:r>
            <a:endParaRPr lang="tr-TR" b="1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8092" y="1357313"/>
            <a:ext cx="9288496" cy="507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0" y="571480"/>
            <a:ext cx="8915400" cy="846158"/>
          </a:xfrm>
          <a:prstGeom prst="rect">
            <a:avLst/>
          </a:prstGeo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Teknik Dosya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523844" y="1600200"/>
            <a:ext cx="8786874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None/>
            </a:pPr>
            <a:r>
              <a:rPr lang="tr-TR" sz="2400" dirty="0" smtClean="0"/>
              <a:t>İmalatçılar veya ithalatçılar, piyasaya arz edecekleri işlenmiş</a:t>
            </a:r>
          </a:p>
          <a:p>
            <a:pPr>
              <a:spcBef>
                <a:spcPts val="1200"/>
              </a:spcBef>
              <a:buNone/>
            </a:pPr>
            <a:r>
              <a:rPr lang="tr-TR" sz="2400" dirty="0" smtClean="0"/>
              <a:t>eşyalara ilişkin olarak;</a:t>
            </a:r>
          </a:p>
          <a:p>
            <a:pPr>
              <a:spcBef>
                <a:spcPts val="1200"/>
              </a:spcBef>
            </a:pPr>
            <a:r>
              <a:rPr lang="tr-TR" sz="2400" dirty="0" smtClean="0"/>
              <a:t> İşlenmiş eşya içeriğinde bulunan </a:t>
            </a:r>
            <a:r>
              <a:rPr lang="tr-TR" sz="2400" dirty="0" err="1" smtClean="0"/>
              <a:t>biyosidal</a:t>
            </a:r>
            <a:r>
              <a:rPr lang="tr-TR" sz="2400" dirty="0" smtClean="0"/>
              <a:t> ürünün etiket örneği ile birlikte ruhsatnamesinin ve/veya izninin örneğini,</a:t>
            </a:r>
          </a:p>
          <a:p>
            <a:pPr>
              <a:spcBef>
                <a:spcPts val="1200"/>
              </a:spcBef>
            </a:pPr>
            <a:r>
              <a:rPr lang="tr-TR" sz="2400" dirty="0" err="1" smtClean="0"/>
              <a:t>Biyosidal</a:t>
            </a:r>
            <a:r>
              <a:rPr lang="tr-TR" sz="2400" dirty="0" smtClean="0"/>
              <a:t> aktif madde veya </a:t>
            </a:r>
            <a:r>
              <a:rPr lang="tr-TR" sz="2400" dirty="0" err="1" smtClean="0"/>
              <a:t>biyosidal</a:t>
            </a:r>
            <a:r>
              <a:rPr lang="tr-TR" sz="2400" dirty="0" smtClean="0"/>
              <a:t> ürün tedarikçilerinden elde edilecek olan, kullanılan </a:t>
            </a:r>
            <a:r>
              <a:rPr lang="tr-TR" sz="2400" dirty="0" err="1" smtClean="0"/>
              <a:t>biyosidal</a:t>
            </a:r>
            <a:r>
              <a:rPr lang="tr-TR" sz="2400" dirty="0" smtClean="0"/>
              <a:t> aktif maddelerin ya da </a:t>
            </a:r>
            <a:r>
              <a:rPr lang="tr-TR" sz="2400" dirty="0" err="1" smtClean="0"/>
              <a:t>biyosidal</a:t>
            </a:r>
            <a:r>
              <a:rPr lang="tr-TR" sz="2400" dirty="0" smtClean="0"/>
              <a:t> ürünlerin güvenlik bilgi formlarını,</a:t>
            </a:r>
          </a:p>
          <a:p>
            <a:pPr>
              <a:spcBef>
                <a:spcPts val="1200"/>
              </a:spcBef>
            </a:pPr>
            <a:r>
              <a:rPr lang="tr-TR" sz="2400" dirty="0" smtClean="0"/>
              <a:t>İşlenmiş eşyanın tüm güncellemeleri ile birlikte etiket örneklerini,</a:t>
            </a:r>
          </a:p>
          <a:p>
            <a:pPr>
              <a:spcBef>
                <a:spcPts val="1200"/>
              </a:spcBef>
            </a:pPr>
            <a:r>
              <a:rPr lang="tr-TR" sz="2400" dirty="0" smtClean="0"/>
              <a:t>Uygun olduğu durumlarda işlenmiş eşyanın güvenlik bilgi formunu,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0" y="642918"/>
            <a:ext cx="8915400" cy="774720"/>
          </a:xfrm>
          <a:prstGeom prst="rect">
            <a:avLst/>
          </a:prstGeo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Teknik Dosya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380968" y="1600200"/>
            <a:ext cx="9001188" cy="4525963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>
              <a:spcBef>
                <a:spcPts val="1200"/>
              </a:spcBef>
            </a:pPr>
            <a:r>
              <a:rPr lang="tr-TR" sz="2800" dirty="0" smtClean="0"/>
              <a:t>İşlenmiş eşyada kullanılan bileşenler ve materyallerin bir listesini de içeren tasarım ve imalatın detaylı bir açıklamasını,</a:t>
            </a:r>
          </a:p>
          <a:p>
            <a:pPr>
              <a:spcBef>
                <a:spcPts val="1200"/>
              </a:spcBef>
            </a:pPr>
            <a:r>
              <a:rPr lang="tr-TR" sz="2800" dirty="0" smtClean="0"/>
              <a:t>İmalat ve depolama yerlerinin adreslerini,</a:t>
            </a:r>
          </a:p>
          <a:p>
            <a:pPr>
              <a:spcBef>
                <a:spcPts val="1200"/>
              </a:spcBef>
            </a:pPr>
            <a:r>
              <a:rPr lang="tr-TR" sz="2800" dirty="0" smtClean="0"/>
              <a:t>11 inci maddede belirtilen analiz raporlarını,</a:t>
            </a:r>
          </a:p>
          <a:p>
            <a:pPr>
              <a:spcBef>
                <a:spcPts val="1200"/>
              </a:spcBef>
              <a:buNone/>
            </a:pPr>
            <a:r>
              <a:rPr lang="tr-TR" sz="2800" dirty="0" smtClean="0"/>
              <a:t>	içeren bir teknik dosya hazırlar.</a:t>
            </a:r>
          </a:p>
          <a:p>
            <a:pPr>
              <a:spcBef>
                <a:spcPts val="1200"/>
              </a:spcBef>
              <a:buNone/>
            </a:pPr>
            <a:endParaRPr lang="tr-TR" sz="2800" dirty="0" smtClean="0"/>
          </a:p>
          <a:p>
            <a:pPr>
              <a:spcBef>
                <a:spcPts val="1200"/>
              </a:spcBef>
              <a:buNone/>
            </a:pPr>
            <a:r>
              <a:rPr lang="tr-TR" sz="2800" dirty="0" smtClean="0"/>
              <a:t>(2</a:t>
            </a:r>
            <a:r>
              <a:rPr lang="tr-TR" sz="2800" dirty="0" smtClean="0">
                <a:solidFill>
                  <a:srgbClr val="FF0000"/>
                </a:solidFill>
              </a:rPr>
              <a:t>) İmalatçılar veya ithalatçılar, </a:t>
            </a:r>
            <a:r>
              <a:rPr lang="tr-TR" sz="2800" dirty="0" smtClean="0"/>
              <a:t>piyasa gözetimi ve denetimi faaliyetleri kapsamında </a:t>
            </a:r>
            <a:r>
              <a:rPr lang="tr-TR" sz="2800" dirty="0" smtClean="0">
                <a:solidFill>
                  <a:srgbClr val="FF0000"/>
                </a:solidFill>
              </a:rPr>
              <a:t>Bakanlık tarafından talep edilmesi </a:t>
            </a:r>
            <a:r>
              <a:rPr lang="tr-TR" sz="2800" dirty="0" smtClean="0"/>
              <a:t>halinde veya Bakanlık tarafından </a:t>
            </a:r>
            <a:r>
              <a:rPr lang="tr-TR" sz="2800" dirty="0" smtClean="0">
                <a:solidFill>
                  <a:srgbClr val="FF0000"/>
                </a:solidFill>
              </a:rPr>
              <a:t>görevlendirilen</a:t>
            </a:r>
            <a:r>
              <a:rPr lang="tr-TR" sz="2800" dirty="0" smtClean="0"/>
              <a:t> </a:t>
            </a:r>
            <a:r>
              <a:rPr lang="tr-TR" sz="2800" dirty="0" smtClean="0">
                <a:solidFill>
                  <a:srgbClr val="FF0000"/>
                </a:solidFill>
              </a:rPr>
              <a:t>denetçilerin denetim esnasında talep etmeleri halinde, teknik dosya ve/veya diğer bilgi ve belgeleri Bakanlığa veya denetçiye sunarlar.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 txBox="1">
            <a:spLocks/>
          </p:cNvSpPr>
          <p:nvPr/>
        </p:nvSpPr>
        <p:spPr>
          <a:xfrm>
            <a:off x="0" y="642918"/>
            <a:ext cx="8915400" cy="77472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Piyasa Gözetimi ve Denetimi</a:t>
            </a:r>
            <a:endParaRPr kumimoji="0" lang="tr-T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İçerik Yer Tutucusu"/>
          <p:cNvSpPr txBox="1">
            <a:spLocks/>
          </p:cNvSpPr>
          <p:nvPr/>
        </p:nvSpPr>
        <p:spPr>
          <a:xfrm>
            <a:off x="380968" y="1600200"/>
            <a:ext cx="9001188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2 İçerik Yer Tutucusu"/>
          <p:cNvSpPr txBox="1">
            <a:spLocks/>
          </p:cNvSpPr>
          <p:nvPr/>
        </p:nvSpPr>
        <p:spPr>
          <a:xfrm>
            <a:off x="803142" y="1857364"/>
            <a:ext cx="8112258" cy="4135449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Ürün etiketi üzerine inceleme yapılır.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Tebliğin etiketleme kriterlerine uyup uymadığı ile ilgili gerekli değerlendirmeler yapılır.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tr-TR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Yapılan tespitler denetim formları, ürün etiketine ait fotoğraflar ile Bakanlığa gönderilir.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tr-TR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Uygunsuzluk tespit edilen ürünlere gerekli düzeltmeler yapılması için süre verilir.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Başlık"/>
          <p:cNvSpPr txBox="1">
            <a:spLocks/>
          </p:cNvSpPr>
          <p:nvPr/>
        </p:nvSpPr>
        <p:spPr>
          <a:xfrm>
            <a:off x="0" y="642918"/>
            <a:ext cx="8915400" cy="77472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Piyasa Gözetimi ve Denetimi</a:t>
            </a:r>
            <a:endParaRPr kumimoji="0" lang="tr-T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2 İçerik Yer Tutucusu"/>
          <p:cNvSpPr txBox="1">
            <a:spLocks/>
          </p:cNvSpPr>
          <p:nvPr/>
        </p:nvSpPr>
        <p:spPr>
          <a:xfrm>
            <a:off x="803142" y="1785926"/>
            <a:ext cx="8112258" cy="4135449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tr-TR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Güvensizlik şüphesi olan ürünlerden numune alınır. 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tr-TR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Üretici veya ithalatçının adresinde denetim yapılıyor ise ürünün teknik dosyası Bakanlığa gönderilmek üzere istenilir.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Üretici veya ithalatçının dışında denetim gerçekleştirilmiş ise teknik dosya istenilmek üzere Bakanlığa bildirilir.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tr-TR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Yapılan tespitler denetim formları, ürün etiketine ait fotoğraflar ile Bakanlığa gönderilir.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0" y="571480"/>
            <a:ext cx="8915400" cy="846158"/>
          </a:xfrm>
          <a:prstGeom prst="rect">
            <a:avLst/>
          </a:prstGeo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Dayanak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595282" y="1600200"/>
            <a:ext cx="8320118" cy="4525963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tr-TR" dirty="0" smtClean="0"/>
              <a:t>	İşlenmiş eşyaların denetimi,</a:t>
            </a:r>
          </a:p>
          <a:p>
            <a:r>
              <a:rPr lang="tr-TR" dirty="0" smtClean="0"/>
              <a:t>	 4703 sayılı Kanun </a:t>
            </a:r>
          </a:p>
          <a:p>
            <a:r>
              <a:rPr lang="tr-TR" dirty="0" smtClean="0"/>
              <a:t>	 Sağlık Bakanlığınca Yapılacak Piyasa Gözetimi  ve Denetiminin Usul ve Esasları Hakkında Yönetmelik</a:t>
            </a:r>
          </a:p>
          <a:p>
            <a:pPr>
              <a:buNone/>
            </a:pPr>
            <a:r>
              <a:rPr lang="tr-TR" dirty="0" smtClean="0"/>
              <a:t>		kapsamında yapılır.</a:t>
            </a: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 txBox="1">
            <a:spLocks/>
          </p:cNvSpPr>
          <p:nvPr/>
        </p:nvSpPr>
        <p:spPr>
          <a:xfrm>
            <a:off x="908050" y="785794"/>
            <a:ext cx="7902603" cy="69851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>Piyasa Gözetimi ve Denetimi</a:t>
            </a:r>
          </a:p>
        </p:txBody>
      </p:sp>
      <p:sp>
        <p:nvSpPr>
          <p:cNvPr id="3" name="2 İçerik Yer Tutucusu"/>
          <p:cNvSpPr txBox="1">
            <a:spLocks/>
          </p:cNvSpPr>
          <p:nvPr/>
        </p:nvSpPr>
        <p:spPr>
          <a:xfrm>
            <a:off x="908050" y="1844676"/>
            <a:ext cx="8112258" cy="439261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4" name="2 İçerik Yer Tutucusu"/>
          <p:cNvSpPr txBox="1">
            <a:spLocks/>
          </p:cNvSpPr>
          <p:nvPr/>
        </p:nvSpPr>
        <p:spPr>
          <a:xfrm>
            <a:off x="502681" y="1844676"/>
            <a:ext cx="8517627" cy="370205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tr-TR" sz="2800" dirty="0" smtClean="0">
                <a:latin typeface="Arial" pitchFamily="34" charset="0"/>
              </a:rPr>
              <a:t>Yapılan teknik dosya incelemesi, sonucunda eksikleri tespit edilen, g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üvensiz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ve verilen sürede uygunsuzluğu gidermeyen  ürünler  2. tutanakla tespit edilir,</a:t>
            </a:r>
            <a:r>
              <a:rPr kumimoji="0" lang="tr-T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lang="tr-TR" sz="2800" dirty="0" smtClean="0">
                <a:latin typeface="Arial" pitchFamily="34" charset="0"/>
              </a:rPr>
              <a:t>ve 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4703 sayılı Kanun hükümleri gereğince Bakanlıkça idari para cezası uygulanır.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Güvensizliği  düzeltici önlemlerle giderilemeyecek ürünler 4703 sayılı Kanun gereğince bertaraf edilir.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94"/>
          <p:cNvSpPr>
            <a:spLocks noChangeArrowheads="1"/>
          </p:cNvSpPr>
          <p:nvPr/>
        </p:nvSpPr>
        <p:spPr bwMode="auto">
          <a:xfrm>
            <a:off x="3970999" y="1339854"/>
            <a:ext cx="98029" cy="327025"/>
          </a:xfrm>
          <a:prstGeom prst="downArrow">
            <a:avLst>
              <a:gd name="adj1" fmla="val 50000"/>
              <a:gd name="adj2" fmla="val 9035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schemeClr val="bg1"/>
              </a:solidFill>
            </a:endParaRPr>
          </a:p>
        </p:txBody>
      </p:sp>
      <p:sp>
        <p:nvSpPr>
          <p:cNvPr id="31747" name="AutoShape 95"/>
          <p:cNvSpPr>
            <a:spLocks noChangeArrowheads="1"/>
          </p:cNvSpPr>
          <p:nvPr/>
        </p:nvSpPr>
        <p:spPr bwMode="auto">
          <a:xfrm>
            <a:off x="1601126" y="1668464"/>
            <a:ext cx="5381229" cy="3476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tr-TR" sz="2000" dirty="0">
                <a:solidFill>
                  <a:schemeClr val="bg1"/>
                </a:solidFill>
                <a:latin typeface="Calibri" pitchFamily="34" charset="0"/>
              </a:rPr>
              <a:t>Ürünlerin piyasada etiket uygunluk kontrolü</a:t>
            </a:r>
            <a:endParaRPr lang="tr-TR" sz="2000" dirty="0">
              <a:solidFill>
                <a:schemeClr val="bg1"/>
              </a:solidFill>
            </a:endParaRPr>
          </a:p>
        </p:txBody>
      </p:sp>
      <p:sp>
        <p:nvSpPr>
          <p:cNvPr id="31748" name="AutoShape 96"/>
          <p:cNvSpPr>
            <a:spLocks noChangeArrowheads="1"/>
          </p:cNvSpPr>
          <p:nvPr/>
        </p:nvSpPr>
        <p:spPr bwMode="auto">
          <a:xfrm>
            <a:off x="1162581" y="3429000"/>
            <a:ext cx="1502993" cy="68421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tr-TR" sz="1600" dirty="0">
                <a:solidFill>
                  <a:schemeClr val="bg1"/>
                </a:solidFill>
              </a:rPr>
              <a:t>Uygunsuzluk </a:t>
            </a:r>
            <a:r>
              <a:rPr lang="tr-TR" sz="1600" dirty="0" smtClean="0">
                <a:solidFill>
                  <a:schemeClr val="bg1"/>
                </a:solidFill>
              </a:rPr>
              <a:t>giderildi</a:t>
            </a:r>
            <a:endParaRPr lang="tr-TR" sz="1600" dirty="0">
              <a:solidFill>
                <a:schemeClr val="bg1"/>
              </a:solidFill>
            </a:endParaRPr>
          </a:p>
        </p:txBody>
      </p:sp>
      <p:sp>
        <p:nvSpPr>
          <p:cNvPr id="31749" name="AutoShape 97"/>
          <p:cNvSpPr>
            <a:spLocks noChangeArrowheads="1"/>
          </p:cNvSpPr>
          <p:nvPr/>
        </p:nvSpPr>
        <p:spPr bwMode="auto">
          <a:xfrm rot="3463908">
            <a:off x="362702" y="2410288"/>
            <a:ext cx="970091" cy="89284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endParaRPr lang="tr-TR" sz="2000" dirty="0">
              <a:solidFill>
                <a:schemeClr val="bg1"/>
              </a:solidFill>
            </a:endParaRPr>
          </a:p>
        </p:txBody>
      </p:sp>
      <p:sp>
        <p:nvSpPr>
          <p:cNvPr id="31750" name="AutoShape 98"/>
          <p:cNvSpPr>
            <a:spLocks noChangeArrowheads="1"/>
          </p:cNvSpPr>
          <p:nvPr/>
        </p:nvSpPr>
        <p:spPr bwMode="auto">
          <a:xfrm>
            <a:off x="5886846" y="2379223"/>
            <a:ext cx="2574529" cy="3603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tr-TR" sz="2000" dirty="0">
                <a:solidFill>
                  <a:schemeClr val="bg1"/>
                </a:solidFill>
                <a:latin typeface="Calibri" pitchFamily="34" charset="0"/>
              </a:rPr>
              <a:t>Güvensizlik</a:t>
            </a:r>
            <a:r>
              <a:rPr lang="tr-TR" sz="2000" dirty="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tr-TR" sz="2000" dirty="0">
                <a:solidFill>
                  <a:schemeClr val="bg1"/>
                </a:solidFill>
                <a:latin typeface="Calibri" pitchFamily="34" charset="0"/>
              </a:rPr>
              <a:t>şüphesi</a:t>
            </a:r>
            <a:endParaRPr lang="tr-TR" sz="2000" dirty="0">
              <a:solidFill>
                <a:schemeClr val="bg1"/>
              </a:solidFill>
            </a:endParaRPr>
          </a:p>
        </p:txBody>
      </p:sp>
      <p:cxnSp>
        <p:nvCxnSpPr>
          <p:cNvPr id="31751" name="AutoShape 99"/>
          <p:cNvCxnSpPr>
            <a:cxnSpLocks noChangeShapeType="1"/>
          </p:cNvCxnSpPr>
          <p:nvPr/>
        </p:nvCxnSpPr>
        <p:spPr bwMode="auto">
          <a:xfrm>
            <a:off x="4019153" y="2016127"/>
            <a:ext cx="0" cy="15557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1752" name="AutoShape 100"/>
          <p:cNvCxnSpPr>
            <a:cxnSpLocks noChangeShapeType="1"/>
            <a:stCxn id="88" idx="0"/>
          </p:cNvCxnSpPr>
          <p:nvPr/>
        </p:nvCxnSpPr>
        <p:spPr bwMode="auto">
          <a:xfrm rot="16200000" flipH="1">
            <a:off x="4070852" y="-965900"/>
            <a:ext cx="3" cy="625297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1753" name="AutoShape 102"/>
          <p:cNvCxnSpPr>
            <a:cxnSpLocks noChangeShapeType="1"/>
          </p:cNvCxnSpPr>
          <p:nvPr/>
        </p:nvCxnSpPr>
        <p:spPr bwMode="auto">
          <a:xfrm rot="5400000">
            <a:off x="7054469" y="2300287"/>
            <a:ext cx="280986" cy="1588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1754" name="AutoShape 103"/>
          <p:cNvSpPr>
            <a:spLocks noChangeArrowheads="1"/>
          </p:cNvSpPr>
          <p:nvPr/>
        </p:nvSpPr>
        <p:spPr bwMode="auto">
          <a:xfrm>
            <a:off x="211315" y="4430718"/>
            <a:ext cx="1033782" cy="1439863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tr-TR" sz="1600" dirty="0">
                <a:solidFill>
                  <a:schemeClr val="bg1"/>
                </a:solidFill>
                <a:latin typeface="Calibri" pitchFamily="34" charset="0"/>
              </a:rPr>
              <a:t>Piyasaya</a:t>
            </a:r>
            <a:r>
              <a:rPr lang="tr-TR" sz="1600" dirty="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tr-TR" sz="1600" dirty="0">
                <a:solidFill>
                  <a:schemeClr val="bg1"/>
                </a:solidFill>
                <a:latin typeface="Calibri" pitchFamily="34" charset="0"/>
              </a:rPr>
              <a:t>arza</a:t>
            </a:r>
            <a:r>
              <a:rPr lang="tr-TR" sz="1600" dirty="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latin typeface="Calibri" pitchFamily="34" charset="0"/>
              </a:rPr>
              <a:t>devam </a:t>
            </a:r>
            <a:r>
              <a:rPr lang="tr-TR" dirty="0" smtClean="0">
                <a:solidFill>
                  <a:schemeClr val="bg1"/>
                </a:solidFill>
                <a:latin typeface="Calibri" pitchFamily="34" charset="0"/>
              </a:rPr>
              <a:t>edilir.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1755" name="AutoShape 104"/>
          <p:cNvSpPr>
            <a:spLocks noChangeArrowheads="1"/>
          </p:cNvSpPr>
          <p:nvPr/>
        </p:nvSpPr>
        <p:spPr bwMode="auto">
          <a:xfrm>
            <a:off x="742950" y="3468643"/>
            <a:ext cx="98029" cy="327025"/>
          </a:xfrm>
          <a:prstGeom prst="downArrow">
            <a:avLst>
              <a:gd name="adj1" fmla="val 50000"/>
              <a:gd name="adj2" fmla="val 9035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schemeClr val="bg1"/>
              </a:solidFill>
            </a:endParaRPr>
          </a:p>
        </p:txBody>
      </p:sp>
      <p:sp>
        <p:nvSpPr>
          <p:cNvPr id="31757" name="AutoShape 106"/>
          <p:cNvSpPr>
            <a:spLocks noChangeArrowheads="1"/>
          </p:cNvSpPr>
          <p:nvPr/>
        </p:nvSpPr>
        <p:spPr bwMode="auto">
          <a:xfrm>
            <a:off x="2875085" y="3721101"/>
            <a:ext cx="720593" cy="379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tr-TR" sz="1600" dirty="0">
                <a:solidFill>
                  <a:schemeClr val="bg1"/>
                </a:solidFill>
                <a:latin typeface="Calibri" pitchFamily="34" charset="0"/>
              </a:rPr>
              <a:t>Hayır</a:t>
            </a:r>
            <a:endParaRPr lang="tr-TR" sz="1600" dirty="0">
              <a:solidFill>
                <a:schemeClr val="bg1"/>
              </a:solidFill>
            </a:endParaRPr>
          </a:p>
        </p:txBody>
      </p:sp>
      <p:sp>
        <p:nvSpPr>
          <p:cNvPr id="31759" name="AutoShape 109"/>
          <p:cNvSpPr>
            <a:spLocks noChangeArrowheads="1"/>
          </p:cNvSpPr>
          <p:nvPr/>
        </p:nvSpPr>
        <p:spPr bwMode="auto">
          <a:xfrm>
            <a:off x="2712095" y="2379223"/>
            <a:ext cx="2476517" cy="3603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tr-TR" sz="2000" dirty="0" smtClean="0">
                <a:solidFill>
                  <a:schemeClr val="bg1"/>
                </a:solidFill>
                <a:latin typeface="Calibri" pitchFamily="34" charset="0"/>
              </a:rPr>
              <a:t>Teknik Dosya İstenir</a:t>
            </a:r>
            <a:endParaRPr lang="tr-TR" sz="2000" dirty="0">
              <a:solidFill>
                <a:schemeClr val="bg1"/>
              </a:solidFill>
            </a:endParaRPr>
          </a:p>
        </p:txBody>
      </p:sp>
      <p:sp>
        <p:nvSpPr>
          <p:cNvPr id="31761" name="AutoShape 111"/>
          <p:cNvSpPr>
            <a:spLocks noChangeArrowheads="1"/>
          </p:cNvSpPr>
          <p:nvPr/>
        </p:nvSpPr>
        <p:spPr bwMode="auto">
          <a:xfrm>
            <a:off x="5695238" y="3031572"/>
            <a:ext cx="3405211" cy="3587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tr-TR" sz="2000" dirty="0" smtClean="0">
                <a:solidFill>
                  <a:schemeClr val="bg1"/>
                </a:solidFill>
                <a:latin typeface="Calibri" pitchFamily="34" charset="0"/>
              </a:rPr>
              <a:t>Analiz İçin Numune Alınır </a:t>
            </a:r>
            <a:endParaRPr lang="tr-TR" sz="2000" dirty="0">
              <a:solidFill>
                <a:schemeClr val="bg1"/>
              </a:solidFill>
            </a:endParaRPr>
          </a:p>
        </p:txBody>
      </p:sp>
      <p:sp>
        <p:nvSpPr>
          <p:cNvPr id="31762" name="AutoShape 112"/>
          <p:cNvSpPr>
            <a:spLocks noChangeArrowheads="1"/>
          </p:cNvSpPr>
          <p:nvPr/>
        </p:nvSpPr>
        <p:spPr bwMode="auto">
          <a:xfrm>
            <a:off x="5618562" y="3690942"/>
            <a:ext cx="1733564" cy="34608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tr-TR" sz="2000" dirty="0" smtClean="0">
                <a:solidFill>
                  <a:schemeClr val="bg1"/>
                </a:solidFill>
                <a:latin typeface="Calibri" pitchFamily="34" charset="0"/>
              </a:rPr>
              <a:t>Güvenli Değil</a:t>
            </a:r>
            <a:endParaRPr lang="tr-TR" sz="2000" dirty="0">
              <a:solidFill>
                <a:schemeClr val="bg1"/>
              </a:solidFill>
            </a:endParaRPr>
          </a:p>
        </p:txBody>
      </p:sp>
      <p:sp>
        <p:nvSpPr>
          <p:cNvPr id="31763" name="AutoShape 113"/>
          <p:cNvSpPr>
            <a:spLocks noChangeArrowheads="1"/>
          </p:cNvSpPr>
          <p:nvPr/>
        </p:nvSpPr>
        <p:spPr bwMode="auto">
          <a:xfrm>
            <a:off x="7627292" y="3676658"/>
            <a:ext cx="1660473" cy="3603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tr-TR" sz="2000" dirty="0" smtClean="0">
                <a:solidFill>
                  <a:schemeClr val="bg1"/>
                </a:solidFill>
                <a:latin typeface="Calibri" pitchFamily="34" charset="0"/>
              </a:rPr>
              <a:t>Güvenli</a:t>
            </a:r>
            <a:endParaRPr lang="tr-TR" sz="2000" dirty="0">
              <a:solidFill>
                <a:schemeClr val="bg1"/>
              </a:solidFill>
            </a:endParaRPr>
          </a:p>
        </p:txBody>
      </p:sp>
      <p:cxnSp>
        <p:nvCxnSpPr>
          <p:cNvPr id="31764" name="AutoShape 114"/>
          <p:cNvCxnSpPr>
            <a:cxnSpLocks noChangeShapeType="1"/>
          </p:cNvCxnSpPr>
          <p:nvPr/>
        </p:nvCxnSpPr>
        <p:spPr bwMode="auto">
          <a:xfrm>
            <a:off x="7360709" y="3402013"/>
            <a:ext cx="0" cy="152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1765" name="AutoShape 115"/>
          <p:cNvCxnSpPr>
            <a:cxnSpLocks noChangeShapeType="1"/>
          </p:cNvCxnSpPr>
          <p:nvPr/>
        </p:nvCxnSpPr>
        <p:spPr bwMode="auto">
          <a:xfrm>
            <a:off x="6982355" y="3554413"/>
            <a:ext cx="1107546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1766" name="AutoShape 116"/>
          <p:cNvCxnSpPr>
            <a:cxnSpLocks noChangeShapeType="1"/>
          </p:cNvCxnSpPr>
          <p:nvPr/>
        </p:nvCxnSpPr>
        <p:spPr bwMode="auto">
          <a:xfrm rot="5400000">
            <a:off x="8021029" y="3605187"/>
            <a:ext cx="142085" cy="86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1767" name="AutoShape 117"/>
          <p:cNvCxnSpPr>
            <a:cxnSpLocks noChangeShapeType="1"/>
          </p:cNvCxnSpPr>
          <p:nvPr/>
        </p:nvCxnSpPr>
        <p:spPr bwMode="auto">
          <a:xfrm>
            <a:off x="6982355" y="3546479"/>
            <a:ext cx="0" cy="1349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1770" name="AutoShape 120"/>
          <p:cNvSpPr>
            <a:spLocks noChangeArrowheads="1"/>
          </p:cNvSpPr>
          <p:nvPr/>
        </p:nvSpPr>
        <p:spPr bwMode="auto">
          <a:xfrm>
            <a:off x="5993634" y="5230018"/>
            <a:ext cx="2463895" cy="360363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tr-TR" sz="2000" dirty="0" err="1" smtClean="0">
                <a:solidFill>
                  <a:schemeClr val="bg1"/>
                </a:solidFill>
                <a:latin typeface="Calibri" pitchFamily="34" charset="0"/>
              </a:rPr>
              <a:t>HSGM’ne</a:t>
            </a:r>
            <a:r>
              <a:rPr lang="tr-TR" sz="1600" dirty="0" smtClean="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tr-TR" sz="2000" dirty="0">
                <a:solidFill>
                  <a:schemeClr val="bg1"/>
                </a:solidFill>
                <a:latin typeface="Calibri" pitchFamily="34" charset="0"/>
              </a:rPr>
              <a:t>bildirme</a:t>
            </a:r>
            <a:endParaRPr lang="tr-TR" sz="2000" dirty="0">
              <a:solidFill>
                <a:schemeClr val="bg1"/>
              </a:solidFill>
            </a:endParaRPr>
          </a:p>
        </p:txBody>
      </p:sp>
      <p:sp>
        <p:nvSpPr>
          <p:cNvPr id="31771" name="AutoShape 121"/>
          <p:cNvSpPr>
            <a:spLocks noChangeArrowheads="1"/>
          </p:cNvSpPr>
          <p:nvPr/>
        </p:nvSpPr>
        <p:spPr bwMode="auto">
          <a:xfrm>
            <a:off x="5422505" y="5943603"/>
            <a:ext cx="2027635" cy="450850"/>
          </a:xfrm>
          <a:prstGeom prst="roundRect">
            <a:avLst>
              <a:gd name="adj" fmla="val 16667"/>
            </a:avLst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tr-TR" sz="2000" dirty="0">
                <a:solidFill>
                  <a:schemeClr val="bg1"/>
                </a:solidFill>
                <a:latin typeface="Calibri" pitchFamily="34" charset="0"/>
              </a:rPr>
              <a:t>Ürünün imhası</a:t>
            </a:r>
            <a:endParaRPr lang="tr-TR" sz="2000" dirty="0">
              <a:solidFill>
                <a:schemeClr val="bg1"/>
              </a:solidFill>
            </a:endParaRPr>
          </a:p>
        </p:txBody>
      </p:sp>
      <p:sp>
        <p:nvSpPr>
          <p:cNvPr id="31772" name="AutoShape 122"/>
          <p:cNvSpPr>
            <a:spLocks noChangeArrowheads="1"/>
          </p:cNvSpPr>
          <p:nvPr/>
        </p:nvSpPr>
        <p:spPr bwMode="auto">
          <a:xfrm>
            <a:off x="309531" y="5948366"/>
            <a:ext cx="4798252" cy="481030"/>
          </a:xfrm>
          <a:prstGeom prst="roundRect">
            <a:avLst>
              <a:gd name="adj" fmla="val 16667"/>
            </a:avLst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tr-TR" dirty="0">
                <a:solidFill>
                  <a:schemeClr val="bg1"/>
                </a:solidFill>
                <a:latin typeface="Calibri" pitchFamily="34" charset="0"/>
              </a:rPr>
              <a:t>Üreticiye</a:t>
            </a:r>
            <a:r>
              <a:rPr lang="tr-TR" dirty="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tr-TR" dirty="0">
                <a:solidFill>
                  <a:schemeClr val="bg1"/>
                </a:solidFill>
                <a:latin typeface="Calibri" pitchFamily="34" charset="0"/>
              </a:rPr>
              <a:t>bildirme geri çağırma ( TV, Gazete)</a:t>
            </a:r>
          </a:p>
          <a:p>
            <a:endParaRPr lang="tr-TR" sz="1600" dirty="0">
              <a:solidFill>
                <a:srgbClr val="FFFF00"/>
              </a:solidFill>
            </a:endParaRPr>
          </a:p>
        </p:txBody>
      </p:sp>
      <p:sp>
        <p:nvSpPr>
          <p:cNvPr id="31773" name="AutoShape 123"/>
          <p:cNvSpPr>
            <a:spLocks noChangeArrowheads="1"/>
          </p:cNvSpPr>
          <p:nvPr/>
        </p:nvSpPr>
        <p:spPr bwMode="auto">
          <a:xfrm>
            <a:off x="7529248" y="5943603"/>
            <a:ext cx="2144580" cy="476250"/>
          </a:xfrm>
          <a:prstGeom prst="roundRect">
            <a:avLst>
              <a:gd name="adj" fmla="val 16667"/>
            </a:avLst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tr-TR" sz="2000" dirty="0">
                <a:solidFill>
                  <a:schemeClr val="bg1"/>
                </a:solidFill>
                <a:latin typeface="Calibri" pitchFamily="34" charset="0"/>
              </a:rPr>
              <a:t>İdari para cezası</a:t>
            </a:r>
            <a:endParaRPr lang="tr-TR" sz="2000" dirty="0">
              <a:solidFill>
                <a:schemeClr val="bg1"/>
              </a:solidFill>
            </a:endParaRPr>
          </a:p>
        </p:txBody>
      </p:sp>
      <p:cxnSp>
        <p:nvCxnSpPr>
          <p:cNvPr id="31775" name="AutoShape 125"/>
          <p:cNvCxnSpPr>
            <a:cxnSpLocks noChangeShapeType="1"/>
          </p:cNvCxnSpPr>
          <p:nvPr/>
        </p:nvCxnSpPr>
        <p:spPr bwMode="auto">
          <a:xfrm>
            <a:off x="2383634" y="5727706"/>
            <a:ext cx="6081183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1776" name="AutoShape 126"/>
          <p:cNvCxnSpPr>
            <a:cxnSpLocks noChangeShapeType="1"/>
          </p:cNvCxnSpPr>
          <p:nvPr/>
        </p:nvCxnSpPr>
        <p:spPr bwMode="auto">
          <a:xfrm flipH="1">
            <a:off x="6904963" y="5727706"/>
            <a:ext cx="0" cy="25717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1777" name="AutoShape 127"/>
          <p:cNvCxnSpPr>
            <a:cxnSpLocks noChangeShapeType="1"/>
          </p:cNvCxnSpPr>
          <p:nvPr/>
        </p:nvCxnSpPr>
        <p:spPr bwMode="auto">
          <a:xfrm rot="5400000">
            <a:off x="2273963" y="5833935"/>
            <a:ext cx="215900" cy="344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1778" name="AutoShape 128"/>
          <p:cNvCxnSpPr>
            <a:cxnSpLocks noChangeShapeType="1"/>
          </p:cNvCxnSpPr>
          <p:nvPr/>
        </p:nvCxnSpPr>
        <p:spPr bwMode="auto">
          <a:xfrm rot="5400000">
            <a:off x="8352765" y="5836316"/>
            <a:ext cx="220662" cy="344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1779" name="AutoShape 129"/>
          <p:cNvSpPr>
            <a:spLocks noChangeArrowheads="1"/>
          </p:cNvSpPr>
          <p:nvPr/>
        </p:nvSpPr>
        <p:spPr bwMode="auto">
          <a:xfrm>
            <a:off x="3078427" y="720726"/>
            <a:ext cx="2810140" cy="7921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tr-TR" sz="1600" dirty="0" smtClean="0">
                <a:solidFill>
                  <a:schemeClr val="bg1"/>
                </a:solidFill>
                <a:latin typeface="Calibri" pitchFamily="34" charset="0"/>
              </a:rPr>
              <a:t>-HSGM </a:t>
            </a:r>
            <a:endParaRPr lang="tr-TR" sz="1600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tr-TR" sz="1600" dirty="0" smtClean="0">
                <a:solidFill>
                  <a:schemeClr val="bg1"/>
                </a:solidFill>
                <a:latin typeface="Calibri" pitchFamily="34" charset="0"/>
              </a:rPr>
              <a:t>- İl Sağlık Müdürlüğü</a:t>
            </a:r>
            <a:endParaRPr lang="tr-TR" sz="1600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tr-TR" sz="1600" dirty="0" smtClean="0">
                <a:solidFill>
                  <a:schemeClr val="bg1"/>
                </a:solidFill>
                <a:latin typeface="Calibri" pitchFamily="34" charset="0"/>
              </a:rPr>
              <a:t>-İlçe Sağlık Müdürlüğü , TSM</a:t>
            </a:r>
            <a:endParaRPr lang="tr-TR" sz="1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1788" name="145 Metin kutusu"/>
          <p:cNvSpPr txBox="1">
            <a:spLocks noChangeArrowheads="1"/>
          </p:cNvSpPr>
          <p:nvPr/>
        </p:nvSpPr>
        <p:spPr bwMode="auto">
          <a:xfrm>
            <a:off x="1131624" y="159547"/>
            <a:ext cx="733319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2800" b="1" dirty="0">
                <a:solidFill>
                  <a:srgbClr val="FF0000"/>
                </a:solidFill>
              </a:rPr>
              <a:t>Ürünlerin Piyasa Gözetimi ve Denetimi</a:t>
            </a:r>
          </a:p>
        </p:txBody>
      </p:sp>
      <p:sp>
        <p:nvSpPr>
          <p:cNvPr id="31789" name="AutoShape 105"/>
          <p:cNvSpPr>
            <a:spLocks noChangeArrowheads="1"/>
          </p:cNvSpPr>
          <p:nvPr/>
        </p:nvSpPr>
        <p:spPr bwMode="auto">
          <a:xfrm>
            <a:off x="392112" y="3763963"/>
            <a:ext cx="701675" cy="3365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tr-TR" sz="1600" dirty="0">
                <a:solidFill>
                  <a:schemeClr val="bg1"/>
                </a:solidFill>
                <a:latin typeface="Calibri" pitchFamily="34" charset="0"/>
              </a:rPr>
              <a:t>Evet</a:t>
            </a:r>
            <a:endParaRPr lang="tr-TR" sz="1600" dirty="0">
              <a:solidFill>
                <a:schemeClr val="bg1"/>
              </a:solidFill>
            </a:endParaRPr>
          </a:p>
        </p:txBody>
      </p:sp>
      <p:sp>
        <p:nvSpPr>
          <p:cNvPr id="31790" name="AutoShape 104"/>
          <p:cNvSpPr>
            <a:spLocks noChangeArrowheads="1"/>
          </p:cNvSpPr>
          <p:nvPr/>
        </p:nvSpPr>
        <p:spPr bwMode="auto">
          <a:xfrm>
            <a:off x="742950" y="4113216"/>
            <a:ext cx="98029" cy="327024"/>
          </a:xfrm>
          <a:prstGeom prst="downArrow">
            <a:avLst>
              <a:gd name="adj1" fmla="val 50000"/>
              <a:gd name="adj2" fmla="val 9035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schemeClr val="bg1"/>
              </a:solidFill>
            </a:endParaRPr>
          </a:p>
        </p:txBody>
      </p:sp>
      <p:sp>
        <p:nvSpPr>
          <p:cNvPr id="31791" name="AutoShape 106"/>
          <p:cNvSpPr>
            <a:spLocks noChangeArrowheads="1"/>
          </p:cNvSpPr>
          <p:nvPr/>
        </p:nvSpPr>
        <p:spPr bwMode="auto">
          <a:xfrm>
            <a:off x="1683678" y="2808291"/>
            <a:ext cx="699956" cy="3365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tr-TR" sz="1600" dirty="0">
                <a:solidFill>
                  <a:schemeClr val="bg1"/>
                </a:solidFill>
                <a:latin typeface="Calibri" pitchFamily="34" charset="0"/>
              </a:rPr>
              <a:t>Hayır</a:t>
            </a:r>
            <a:endParaRPr lang="tr-TR" sz="1600" dirty="0">
              <a:solidFill>
                <a:schemeClr val="bg1"/>
              </a:solidFill>
            </a:endParaRPr>
          </a:p>
        </p:txBody>
      </p:sp>
      <p:sp>
        <p:nvSpPr>
          <p:cNvPr id="31795" name="AutoShape 138"/>
          <p:cNvSpPr>
            <a:spLocks noChangeArrowheads="1"/>
          </p:cNvSpPr>
          <p:nvPr/>
        </p:nvSpPr>
        <p:spPr bwMode="auto">
          <a:xfrm flipV="1">
            <a:off x="1449785" y="2944816"/>
            <a:ext cx="233893" cy="45719"/>
          </a:xfrm>
          <a:prstGeom prst="rightArrow">
            <a:avLst>
              <a:gd name="adj1" fmla="val 50000"/>
              <a:gd name="adj2" fmla="val 367464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schemeClr val="bg1"/>
              </a:solidFill>
            </a:endParaRPr>
          </a:p>
        </p:txBody>
      </p:sp>
      <p:sp>
        <p:nvSpPr>
          <p:cNvPr id="50" name="AutoShape 105"/>
          <p:cNvSpPr>
            <a:spLocks noChangeArrowheads="1"/>
          </p:cNvSpPr>
          <p:nvPr/>
        </p:nvSpPr>
        <p:spPr bwMode="auto">
          <a:xfrm>
            <a:off x="3640799" y="4269587"/>
            <a:ext cx="856457" cy="379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tr-TR" sz="1600" dirty="0" smtClean="0">
                <a:solidFill>
                  <a:schemeClr val="bg1"/>
                </a:solidFill>
                <a:latin typeface="Calibri" pitchFamily="34" charset="0"/>
              </a:rPr>
              <a:t>Uygun</a:t>
            </a:r>
            <a:endParaRPr lang="tr-TR" sz="1600" dirty="0">
              <a:solidFill>
                <a:schemeClr val="bg1"/>
              </a:solidFill>
            </a:endParaRPr>
          </a:p>
        </p:txBody>
      </p:sp>
      <p:sp>
        <p:nvSpPr>
          <p:cNvPr id="59" name="AutoShape 106"/>
          <p:cNvSpPr>
            <a:spLocks noChangeArrowheads="1"/>
          </p:cNvSpPr>
          <p:nvPr/>
        </p:nvSpPr>
        <p:spPr bwMode="auto">
          <a:xfrm>
            <a:off x="4883346" y="4269587"/>
            <a:ext cx="1470432" cy="379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tr-TR" sz="1600" dirty="0" smtClean="0">
                <a:solidFill>
                  <a:schemeClr val="bg1"/>
                </a:solidFill>
                <a:latin typeface="Calibri" pitchFamily="34" charset="0"/>
              </a:rPr>
              <a:t>Uygun Değil</a:t>
            </a:r>
            <a:endParaRPr lang="tr-TR" sz="1600" dirty="0">
              <a:solidFill>
                <a:schemeClr val="bg1"/>
              </a:solidFill>
            </a:endParaRPr>
          </a:p>
        </p:txBody>
      </p:sp>
      <p:sp>
        <p:nvSpPr>
          <p:cNvPr id="57" name="AutoShape 108"/>
          <p:cNvSpPr>
            <a:spLocks noChangeArrowheads="1"/>
          </p:cNvSpPr>
          <p:nvPr/>
        </p:nvSpPr>
        <p:spPr bwMode="auto">
          <a:xfrm flipH="1">
            <a:off x="7352125" y="2739585"/>
            <a:ext cx="45719" cy="291987"/>
          </a:xfrm>
          <a:prstGeom prst="downArrow">
            <a:avLst>
              <a:gd name="adj1" fmla="val 50000"/>
              <a:gd name="adj2" fmla="val 90351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schemeClr val="bg1"/>
              </a:solidFill>
            </a:endParaRPr>
          </a:p>
        </p:txBody>
      </p:sp>
      <p:sp>
        <p:nvSpPr>
          <p:cNvPr id="61" name="AutoShape 120"/>
          <p:cNvSpPr>
            <a:spLocks noChangeArrowheads="1"/>
          </p:cNvSpPr>
          <p:nvPr/>
        </p:nvSpPr>
        <p:spPr bwMode="auto">
          <a:xfrm>
            <a:off x="3165872" y="3124089"/>
            <a:ext cx="1000593" cy="334963"/>
          </a:xfrm>
          <a:prstGeom prst="roundRect">
            <a:avLst>
              <a:gd name="adj" fmla="val 16667"/>
            </a:avLst>
          </a:prstGeom>
          <a:solidFill>
            <a:schemeClr val="accent2">
              <a:lumMod val="7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tr-TR" sz="2000" dirty="0" smtClean="0">
                <a:solidFill>
                  <a:schemeClr val="bg1"/>
                </a:solidFill>
                <a:latin typeface="Calibri" pitchFamily="34" charset="0"/>
              </a:rPr>
              <a:t>HSGM</a:t>
            </a:r>
            <a:r>
              <a:rPr lang="tr-TR" sz="1600" dirty="0" smtClean="0">
                <a:solidFill>
                  <a:srgbClr val="FFFF00"/>
                </a:solidFill>
                <a:latin typeface="Calibri" pitchFamily="34" charset="0"/>
              </a:rPr>
              <a:t> </a:t>
            </a:r>
            <a:endParaRPr lang="tr-TR" sz="2000" dirty="0">
              <a:solidFill>
                <a:schemeClr val="bg1"/>
              </a:solidFill>
            </a:endParaRPr>
          </a:p>
        </p:txBody>
      </p:sp>
      <p:sp>
        <p:nvSpPr>
          <p:cNvPr id="88" name="AutoShape 104"/>
          <p:cNvSpPr>
            <a:spLocks noChangeArrowheads="1"/>
          </p:cNvSpPr>
          <p:nvPr/>
        </p:nvSpPr>
        <p:spPr bwMode="auto">
          <a:xfrm>
            <a:off x="895350" y="2160588"/>
            <a:ext cx="98029" cy="142875"/>
          </a:xfrm>
          <a:prstGeom prst="downArrow">
            <a:avLst>
              <a:gd name="adj1" fmla="val 50000"/>
              <a:gd name="adj2" fmla="val 9035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schemeClr val="bg1"/>
              </a:solidFill>
            </a:endParaRPr>
          </a:p>
        </p:txBody>
      </p:sp>
      <p:cxnSp>
        <p:nvCxnSpPr>
          <p:cNvPr id="92" name="91 Düz Ok Bağlayıcısı"/>
          <p:cNvCxnSpPr>
            <a:stCxn id="31791" idx="2"/>
          </p:cNvCxnSpPr>
          <p:nvPr/>
        </p:nvCxnSpPr>
        <p:spPr>
          <a:xfrm rot="16200000" flipH="1">
            <a:off x="1871754" y="3306742"/>
            <a:ext cx="323804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94 Dirsek Bağlayıcısı"/>
          <p:cNvCxnSpPr/>
          <p:nvPr/>
        </p:nvCxnSpPr>
        <p:spPr>
          <a:xfrm rot="5400000">
            <a:off x="1223549" y="4049001"/>
            <a:ext cx="639016" cy="742041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108 Şekil"/>
          <p:cNvCxnSpPr>
            <a:stCxn id="31757" idx="3"/>
            <a:endCxn id="61" idx="2"/>
          </p:cNvCxnSpPr>
          <p:nvPr/>
        </p:nvCxnSpPr>
        <p:spPr>
          <a:xfrm flipV="1">
            <a:off x="3595678" y="3459052"/>
            <a:ext cx="70491" cy="451755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112 Düz Ok Bağlayıcısı"/>
          <p:cNvCxnSpPr>
            <a:stCxn id="61" idx="0"/>
          </p:cNvCxnSpPr>
          <p:nvPr/>
        </p:nvCxnSpPr>
        <p:spPr>
          <a:xfrm rot="5400000" flipH="1" flipV="1">
            <a:off x="3435245" y="2893165"/>
            <a:ext cx="461849" cy="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117 Metin kutusu"/>
          <p:cNvSpPr txBox="1"/>
          <p:nvPr/>
        </p:nvSpPr>
        <p:spPr>
          <a:xfrm>
            <a:off x="392112" y="2662240"/>
            <a:ext cx="817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Uygun</a:t>
            </a:r>
            <a:endParaRPr lang="tr-TR" dirty="0">
              <a:solidFill>
                <a:schemeClr val="bg1"/>
              </a:solidFill>
            </a:endParaRPr>
          </a:p>
        </p:txBody>
      </p:sp>
      <p:cxnSp>
        <p:nvCxnSpPr>
          <p:cNvPr id="121" name="120 Düz Ok Bağlayıcısı"/>
          <p:cNvCxnSpPr>
            <a:endCxn id="31757" idx="1"/>
          </p:cNvCxnSpPr>
          <p:nvPr/>
        </p:nvCxnSpPr>
        <p:spPr>
          <a:xfrm>
            <a:off x="2665574" y="3910807"/>
            <a:ext cx="209511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133 Şekil"/>
          <p:cNvCxnSpPr>
            <a:stCxn id="31763" idx="2"/>
          </p:cNvCxnSpPr>
          <p:nvPr/>
        </p:nvCxnSpPr>
        <p:spPr>
          <a:xfrm rot="5400000">
            <a:off x="4324339" y="972201"/>
            <a:ext cx="1068371" cy="719801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137 Dirsek Bağlayıcısı"/>
          <p:cNvCxnSpPr>
            <a:stCxn id="59" idx="2"/>
            <a:endCxn id="31770" idx="1"/>
          </p:cNvCxnSpPr>
          <p:nvPr/>
        </p:nvCxnSpPr>
        <p:spPr>
          <a:xfrm rot="16200000" flipH="1">
            <a:off x="5425498" y="4842063"/>
            <a:ext cx="761201" cy="37507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154 Dirsek Bağlayıcısı"/>
          <p:cNvCxnSpPr/>
          <p:nvPr/>
        </p:nvCxnSpPr>
        <p:spPr>
          <a:xfrm rot="16200000" flipH="1">
            <a:off x="4387926" y="3235009"/>
            <a:ext cx="1530000" cy="539156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157 Dirsek Bağlayıcısı"/>
          <p:cNvCxnSpPr/>
          <p:nvPr/>
        </p:nvCxnSpPr>
        <p:spPr>
          <a:xfrm rot="5400000">
            <a:off x="3518142" y="3290472"/>
            <a:ext cx="1530001" cy="42822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164 Dirsek Bağlayıcısı"/>
          <p:cNvCxnSpPr/>
          <p:nvPr/>
        </p:nvCxnSpPr>
        <p:spPr>
          <a:xfrm rot="5400000">
            <a:off x="6598861" y="4631534"/>
            <a:ext cx="1192998" cy="397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8" name="167 Dirsek Bağlayıcısı"/>
          <p:cNvCxnSpPr/>
          <p:nvPr/>
        </p:nvCxnSpPr>
        <p:spPr>
          <a:xfrm rot="10800000" flipV="1">
            <a:off x="4166465" y="2662238"/>
            <a:ext cx="1802936" cy="614309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1" name="180 Şekil"/>
          <p:cNvCxnSpPr>
            <a:stCxn id="50" idx="2"/>
          </p:cNvCxnSpPr>
          <p:nvPr/>
        </p:nvCxnSpPr>
        <p:spPr>
          <a:xfrm rot="5400000">
            <a:off x="2283674" y="3624845"/>
            <a:ext cx="761201" cy="2809509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aşlık 5"/>
          <p:cNvSpPr txBox="1">
            <a:spLocks/>
          </p:cNvSpPr>
          <p:nvPr/>
        </p:nvSpPr>
        <p:spPr>
          <a:xfrm>
            <a:off x="3137694" y="4071942"/>
            <a:ext cx="6275388" cy="15843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İletişim: 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0312 5655216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devristamkoc1977@</a:t>
            </a:r>
            <a:r>
              <a:rPr kumimoji="0" lang="tr-T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gmail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0" y="571480"/>
            <a:ext cx="8915400" cy="846158"/>
          </a:xfrm>
          <a:prstGeom prst="rect">
            <a:avLst/>
          </a:prstGeo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Piyasa Gözetim ve Denetimi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738158" y="2000250"/>
            <a:ext cx="8177242" cy="3500438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tr-TR" sz="2400" dirty="0" err="1" smtClean="0"/>
              <a:t>Biyosidal</a:t>
            </a:r>
            <a:r>
              <a:rPr lang="tr-TR" sz="2400" dirty="0" smtClean="0"/>
              <a:t> Ürünle İşlenmiş Eşyalar görevlendirilen denetçiler tarafından</a:t>
            </a:r>
          </a:p>
          <a:p>
            <a:r>
              <a:rPr lang="tr-TR" sz="2400" dirty="0" smtClean="0"/>
              <a:t>Etiket</a:t>
            </a:r>
          </a:p>
          <a:p>
            <a:r>
              <a:rPr lang="tr-TR" sz="2400" dirty="0" smtClean="0"/>
              <a:t>Denetim Formu</a:t>
            </a:r>
          </a:p>
          <a:p>
            <a:r>
              <a:rPr lang="tr-TR" sz="2400" dirty="0" smtClean="0"/>
              <a:t>Teknik Dosya </a:t>
            </a:r>
          </a:p>
          <a:p>
            <a:pPr>
              <a:buNone/>
            </a:pPr>
            <a:r>
              <a:rPr lang="tr-TR" sz="2400" dirty="0" smtClean="0"/>
              <a:t>Üzerinden denetlenirler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0" y="571480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Etiket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523844" y="1285875"/>
            <a:ext cx="8391556" cy="51435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tr-TR" sz="2400" dirty="0" smtClean="0"/>
              <a:t>Maddelerin ve Karışımların Sınıflandırılması,Etiketlenmesi ve Ambalajlanması Hakkında Yönetmeliğin (MKSEAHY) 19. Maddesinde belirtilen hükümler gereğince</a:t>
            </a:r>
          </a:p>
          <a:p>
            <a:r>
              <a:rPr lang="tr-TR" sz="2400" dirty="0" smtClean="0"/>
              <a:t>Zararlı olarak sınıflandırılan ve ambalaj içinde bulunan madde veya karışım, aşağıdaki bilgileri içeren etiketi taşır:</a:t>
            </a:r>
          </a:p>
          <a:p>
            <a:pPr>
              <a:buNone/>
            </a:pPr>
            <a:r>
              <a:rPr lang="tr-TR" sz="2400" dirty="0" smtClean="0"/>
              <a:t>a) Tedarikçinin </a:t>
            </a:r>
            <a:r>
              <a:rPr lang="tr-TR" sz="2400" dirty="0" smtClean="0">
                <a:solidFill>
                  <a:srgbClr val="FF0000"/>
                </a:solidFill>
              </a:rPr>
              <a:t>adı, adresi ve telefon numarası.</a:t>
            </a:r>
          </a:p>
          <a:p>
            <a:pPr>
              <a:buNone/>
            </a:pPr>
            <a:r>
              <a:rPr lang="tr-TR" sz="2400" dirty="0" smtClean="0"/>
              <a:t>b)  Ambalaj üzerindeki miktar başka bir yerde belirtilmediği sürece, halka sunulan ambalaj </a:t>
            </a:r>
            <a:r>
              <a:rPr lang="tr-TR" sz="2400" dirty="0" smtClean="0">
                <a:solidFill>
                  <a:srgbClr val="FF0000"/>
                </a:solidFill>
              </a:rPr>
              <a:t>içindeki madde veya karışımın nominal miktarı.</a:t>
            </a:r>
          </a:p>
          <a:p>
            <a:pPr>
              <a:buNone/>
            </a:pPr>
            <a:r>
              <a:rPr lang="tr-TR" sz="2400" dirty="0" smtClean="0"/>
              <a:t>c) MKSEAHY 20 </a:t>
            </a:r>
            <a:r>
              <a:rPr lang="tr-TR" sz="2400" dirty="0" err="1" smtClean="0"/>
              <a:t>nci</a:t>
            </a:r>
            <a:r>
              <a:rPr lang="tr-TR" sz="2400" dirty="0" smtClean="0"/>
              <a:t> maddede belirtilen </a:t>
            </a:r>
            <a:r>
              <a:rPr lang="tr-TR" sz="2400" dirty="0" smtClean="0">
                <a:solidFill>
                  <a:srgbClr val="FF0000"/>
                </a:solidFill>
              </a:rPr>
              <a:t>maddenin veya karışımın kimliği.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0" y="571480"/>
            <a:ext cx="8915400" cy="846158"/>
          </a:xfrm>
          <a:prstGeom prst="rect">
            <a:avLst/>
          </a:prstGeo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Etiket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380968" y="1600200"/>
            <a:ext cx="8534432" cy="45259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sz="2800" dirty="0" smtClean="0"/>
              <a:t>ç) Uygulanabilir durumlarda, uygun </a:t>
            </a:r>
            <a:r>
              <a:rPr lang="tr-TR" sz="2800" dirty="0" smtClean="0">
                <a:solidFill>
                  <a:srgbClr val="FF0000"/>
                </a:solidFill>
              </a:rPr>
              <a:t>zararlılık işaretleri.</a:t>
            </a:r>
          </a:p>
          <a:p>
            <a:pPr>
              <a:buNone/>
            </a:pPr>
            <a:r>
              <a:rPr lang="tr-TR" sz="2800" dirty="0" smtClean="0"/>
              <a:t>d) Uygulanabilir durumlarda, uygun </a:t>
            </a:r>
            <a:r>
              <a:rPr lang="tr-TR" sz="2800" dirty="0" smtClean="0">
                <a:solidFill>
                  <a:srgbClr val="FF0000"/>
                </a:solidFill>
              </a:rPr>
              <a:t>uyarı kelimeleri.</a:t>
            </a:r>
          </a:p>
          <a:p>
            <a:pPr>
              <a:buNone/>
            </a:pPr>
            <a:r>
              <a:rPr lang="tr-TR" sz="2800" dirty="0" smtClean="0"/>
              <a:t>e) Uygulanabilir durumlarda, uygun </a:t>
            </a:r>
            <a:r>
              <a:rPr lang="tr-TR" sz="2800" dirty="0" smtClean="0">
                <a:solidFill>
                  <a:srgbClr val="FF0000"/>
                </a:solidFill>
              </a:rPr>
              <a:t>zararlılık ifadeleri.</a:t>
            </a:r>
          </a:p>
          <a:p>
            <a:pPr>
              <a:buNone/>
            </a:pPr>
            <a:r>
              <a:rPr lang="tr-TR" sz="2800" dirty="0" smtClean="0"/>
              <a:t>f) Uygulanabilir durumlarda, uygun </a:t>
            </a:r>
            <a:r>
              <a:rPr lang="tr-TR" sz="2800" dirty="0" smtClean="0">
                <a:solidFill>
                  <a:srgbClr val="FF0000"/>
                </a:solidFill>
              </a:rPr>
              <a:t>önlem ifadeleri.</a:t>
            </a:r>
          </a:p>
          <a:p>
            <a:pPr>
              <a:buNone/>
            </a:pPr>
            <a:r>
              <a:rPr lang="tr-TR" sz="2800" dirty="0" smtClean="0"/>
              <a:t>g) Uygulanabilir durumlarda, uygun ilave bilgi bölümü.</a:t>
            </a:r>
          </a:p>
          <a:p>
            <a:pPr>
              <a:buNone/>
            </a:pPr>
            <a:endParaRPr lang="tr-TR" sz="2600" dirty="0" smtClean="0"/>
          </a:p>
          <a:p>
            <a:pPr>
              <a:buNone/>
            </a:pPr>
            <a:r>
              <a:rPr lang="tr-TR" sz="2600" dirty="0" smtClean="0"/>
              <a:t>(2) Türkiye’de piyasaya arz edilecek zararlı madde ve karışımların etiketleri </a:t>
            </a:r>
            <a:r>
              <a:rPr lang="tr-TR" sz="2600" dirty="0" smtClean="0">
                <a:solidFill>
                  <a:srgbClr val="FF0000"/>
                </a:solidFill>
              </a:rPr>
              <a:t>Türkçe hazırlanır</a:t>
            </a:r>
            <a:r>
              <a:rPr lang="tr-TR" sz="2600" dirty="0" smtClean="0"/>
              <a:t>. Tedarikçiler, kullanılan tüm dillerde </a:t>
            </a:r>
            <a:r>
              <a:rPr lang="tr-TR" sz="2600" dirty="0" smtClean="0">
                <a:solidFill>
                  <a:srgbClr val="FF0000"/>
                </a:solidFill>
              </a:rPr>
              <a:t>aynı detayların yer alması kaydıyla</a:t>
            </a:r>
            <a:r>
              <a:rPr lang="tr-TR" sz="2600" dirty="0" smtClean="0"/>
              <a:t>, etiketlerinde Türkçenin yanında </a:t>
            </a:r>
            <a:r>
              <a:rPr lang="tr-TR" sz="2600" dirty="0" smtClean="0">
                <a:solidFill>
                  <a:srgbClr val="FF0000"/>
                </a:solidFill>
              </a:rPr>
              <a:t>farklı diller </a:t>
            </a:r>
            <a:r>
              <a:rPr lang="tr-TR" sz="2600" dirty="0" smtClean="0"/>
              <a:t>de kullanabilir.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0" y="571479"/>
            <a:ext cx="8915400" cy="714395"/>
          </a:xfrm>
          <a:prstGeom prst="rect">
            <a:avLst/>
          </a:prstGeo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Etiket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595282" y="1285875"/>
            <a:ext cx="8858312" cy="5286375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tr-TR" sz="2200" dirty="0" smtClean="0">
                <a:solidFill>
                  <a:srgbClr val="FF0000"/>
                </a:solidFill>
              </a:rPr>
              <a:t>Maddenin Kimliği;</a:t>
            </a:r>
          </a:p>
          <a:p>
            <a:pPr>
              <a:buNone/>
            </a:pPr>
            <a:r>
              <a:rPr lang="tr-TR" sz="2000" dirty="0" smtClean="0"/>
              <a:t>	Bir maddenin kimliği, aşağıdaki bilgilerden en az birini içerir:</a:t>
            </a:r>
          </a:p>
          <a:p>
            <a:pPr marL="457200" indent="-457200">
              <a:buFont typeface="+mj-lt"/>
              <a:buAutoNum type="alphaLcParenR"/>
            </a:pPr>
            <a:r>
              <a:rPr lang="tr-TR" sz="2000" dirty="0" smtClean="0"/>
              <a:t>Maddenin </a:t>
            </a:r>
            <a:r>
              <a:rPr lang="tr-TR" sz="2000" dirty="0" smtClean="0">
                <a:solidFill>
                  <a:srgbClr val="FF0000"/>
                </a:solidFill>
              </a:rPr>
              <a:t>ek-6’nın üçüncü bölümünde yer alması halinde</a:t>
            </a:r>
            <a:r>
              <a:rPr lang="tr-TR" sz="2000" dirty="0" smtClean="0"/>
              <a:t>, ek-6’nın üçüncü bölümünde verilen adını ve </a:t>
            </a:r>
            <a:r>
              <a:rPr lang="tr-TR" sz="2000" dirty="0" smtClean="0">
                <a:solidFill>
                  <a:srgbClr val="FF0000"/>
                </a:solidFill>
              </a:rPr>
              <a:t>EC veya CAS </a:t>
            </a:r>
            <a:r>
              <a:rPr lang="tr-TR" sz="2000" dirty="0" smtClean="0"/>
              <a:t>numarasını.</a:t>
            </a:r>
          </a:p>
          <a:p>
            <a:pPr marL="457200" indent="-457200">
              <a:buFont typeface="+mj-lt"/>
              <a:buAutoNum type="alphaLcParenR"/>
            </a:pPr>
            <a:r>
              <a:rPr lang="tr-TR" sz="2000" dirty="0" smtClean="0"/>
              <a:t>Maddenin </a:t>
            </a:r>
            <a:r>
              <a:rPr lang="tr-TR" sz="2000" dirty="0" smtClean="0">
                <a:solidFill>
                  <a:srgbClr val="FF0000"/>
                </a:solidFill>
              </a:rPr>
              <a:t>ek-6’</a:t>
            </a:r>
            <a:r>
              <a:rPr lang="tr-TR" sz="2000" dirty="0" smtClean="0"/>
              <a:t>nın üçüncü bölümü kapsamında </a:t>
            </a:r>
            <a:r>
              <a:rPr lang="tr-TR" sz="2000" dirty="0" smtClean="0">
                <a:solidFill>
                  <a:srgbClr val="FF0000"/>
                </a:solidFill>
              </a:rPr>
              <a:t>olmaması</a:t>
            </a:r>
            <a:r>
              <a:rPr lang="tr-TR" sz="2000" dirty="0" smtClean="0"/>
              <a:t>, ancak </a:t>
            </a:r>
            <a:r>
              <a:rPr lang="tr-TR" sz="2000" dirty="0" smtClean="0">
                <a:solidFill>
                  <a:srgbClr val="FF0000"/>
                </a:solidFill>
              </a:rPr>
              <a:t>sınıflandırma ve etiketleme envanterinde bulunması halinde</a:t>
            </a:r>
            <a:r>
              <a:rPr lang="tr-TR" sz="2000" dirty="0" smtClean="0"/>
              <a:t>, sınıflandırma ve etiketleme envanterinde verilen adı ve </a:t>
            </a:r>
            <a:r>
              <a:rPr lang="tr-TR" sz="2000" dirty="0" smtClean="0">
                <a:solidFill>
                  <a:srgbClr val="FF0000"/>
                </a:solidFill>
              </a:rPr>
              <a:t>EC veya CAS </a:t>
            </a:r>
            <a:r>
              <a:rPr lang="tr-TR" sz="2000" dirty="0" smtClean="0"/>
              <a:t>numarası.</a:t>
            </a:r>
          </a:p>
          <a:p>
            <a:pPr marL="457200" indent="-457200">
              <a:buFont typeface="+mj-lt"/>
              <a:buAutoNum type="alphaLcParenR"/>
            </a:pPr>
            <a:r>
              <a:rPr lang="tr-TR" sz="2000" dirty="0" smtClean="0"/>
              <a:t>Maddenin </a:t>
            </a:r>
            <a:r>
              <a:rPr lang="tr-TR" sz="2000" dirty="0" smtClean="0">
                <a:solidFill>
                  <a:srgbClr val="FF0000"/>
                </a:solidFill>
              </a:rPr>
              <a:t>ek-6</a:t>
            </a:r>
            <a:r>
              <a:rPr lang="tr-TR" sz="2000" dirty="0" smtClean="0"/>
              <a:t>’nın üçüncü bölümünde </a:t>
            </a:r>
            <a:r>
              <a:rPr lang="tr-TR" sz="2000" dirty="0" smtClean="0">
                <a:solidFill>
                  <a:srgbClr val="FF0000"/>
                </a:solidFill>
              </a:rPr>
              <a:t>ve sınıflandırma ve etiketleme envanteri kapsamında olmaması </a:t>
            </a:r>
            <a:r>
              <a:rPr lang="tr-TR" sz="2000" dirty="0" smtClean="0"/>
              <a:t>halinde, IUPAC tarafından sağlanan isimler dizininde yer alan adıyla birlikte </a:t>
            </a:r>
            <a:r>
              <a:rPr lang="tr-TR" sz="2000" dirty="0" smtClean="0">
                <a:solidFill>
                  <a:srgbClr val="FF0000"/>
                </a:solidFill>
              </a:rPr>
              <a:t>CAS numarası veya CAS numarası ile birlikte bir diğer uluslararası kimyasal adı.</a:t>
            </a:r>
          </a:p>
          <a:p>
            <a:pPr marL="457200" indent="-457200">
              <a:buFont typeface="+mj-lt"/>
              <a:buAutoNum type="alphaLcParenR"/>
            </a:pPr>
            <a:r>
              <a:rPr lang="tr-TR" sz="2000" dirty="0" smtClean="0">
                <a:solidFill>
                  <a:srgbClr val="FF0000"/>
                </a:solidFill>
              </a:rPr>
              <a:t>CAS numarasının mevcut olmadığı hallerde, IUPAC adı veya bir diğer uluslararası kimyasal adı. </a:t>
            </a:r>
            <a:r>
              <a:rPr lang="tr-TR" sz="2000" dirty="0" smtClean="0"/>
              <a:t>IUPAC İsimler Dizininde yer alan ad </a:t>
            </a:r>
            <a:r>
              <a:rPr lang="tr-TR" sz="2000" dirty="0" smtClean="0">
                <a:solidFill>
                  <a:srgbClr val="FF0000"/>
                </a:solidFill>
              </a:rPr>
              <a:t>100 karakteri geçerse,</a:t>
            </a:r>
            <a:r>
              <a:rPr lang="tr-TR" sz="2000" dirty="0" smtClean="0"/>
              <a:t>  41 inci madde uyarınca yapılacak bildirimde</a:t>
            </a:r>
            <a:r>
              <a:rPr lang="tr-TR" sz="2000" dirty="0" smtClean="0">
                <a:solidFill>
                  <a:srgbClr val="FF0000"/>
                </a:solidFill>
              </a:rPr>
              <a:t>, IUPAC adı </a:t>
            </a:r>
            <a:r>
              <a:rPr lang="tr-TR" sz="2000" dirty="0" smtClean="0"/>
              <a:t>ile birlikte </a:t>
            </a:r>
            <a:r>
              <a:rPr lang="tr-TR" sz="2000" dirty="0" smtClean="0">
                <a:solidFill>
                  <a:srgbClr val="FF0000"/>
                </a:solidFill>
              </a:rPr>
              <a:t>genel adı, ticari adı ve kısaltmalar </a:t>
            </a:r>
            <a:r>
              <a:rPr lang="tr-TR" sz="2000" dirty="0" smtClean="0"/>
              <a:t>gibi diğer adların belirtilmesi kaydı ile bu diğer adlardan biri kullanılabilir.</a:t>
            </a:r>
          </a:p>
          <a:p>
            <a:endParaRPr lang="tr-TR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0" y="714356"/>
            <a:ext cx="8915400" cy="703282"/>
          </a:xfrm>
          <a:prstGeom prst="rect">
            <a:avLst/>
          </a:prstGeo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Etiket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738158" y="1417638"/>
            <a:ext cx="8177242" cy="4708525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sz="4000" dirty="0" smtClean="0">
                <a:solidFill>
                  <a:srgbClr val="FF0000"/>
                </a:solidFill>
              </a:rPr>
              <a:t>Karışımın Kimliği;</a:t>
            </a:r>
          </a:p>
          <a:p>
            <a:pPr marL="514350" indent="-514350">
              <a:buFont typeface="+mj-lt"/>
              <a:buAutoNum type="alphaLcParenR"/>
            </a:pPr>
            <a:r>
              <a:rPr lang="tr-TR" sz="3400" dirty="0" smtClean="0"/>
              <a:t>Karışımın ticari adı veya adlandırması.</a:t>
            </a:r>
          </a:p>
          <a:p>
            <a:pPr marL="514350" indent="-514350">
              <a:buFont typeface="+mj-lt"/>
              <a:buAutoNum type="alphaLcParenR"/>
            </a:pPr>
            <a:r>
              <a:rPr lang="tr-TR" sz="3400" dirty="0" smtClean="0"/>
              <a:t>Karışım içinde bulunan ve karışımın akut </a:t>
            </a:r>
            <a:r>
              <a:rPr lang="tr-TR" sz="3400" dirty="0" err="1" smtClean="0"/>
              <a:t>toksisite</a:t>
            </a:r>
            <a:r>
              <a:rPr lang="tr-TR" sz="3400" dirty="0" smtClean="0"/>
              <a:t>, deri aşınması veya ciddi göz hasarı, eşey hücre </a:t>
            </a:r>
            <a:r>
              <a:rPr lang="tr-TR" sz="3400" dirty="0" err="1" smtClean="0"/>
              <a:t>mutajenitesi</a:t>
            </a:r>
            <a:r>
              <a:rPr lang="tr-TR" sz="3400" dirty="0" smtClean="0"/>
              <a:t>, kanserojen, üreme sistemine </a:t>
            </a:r>
            <a:r>
              <a:rPr lang="tr-TR" sz="3400" dirty="0" err="1" smtClean="0"/>
              <a:t>toksik</a:t>
            </a:r>
            <a:r>
              <a:rPr lang="tr-TR" sz="3400" dirty="0" smtClean="0"/>
              <a:t>, solunum veya deri hassasiyeti, belirli hedef organ </a:t>
            </a:r>
            <a:r>
              <a:rPr lang="tr-TR" sz="3400" dirty="0" err="1" smtClean="0"/>
              <a:t>toksisitesi</a:t>
            </a:r>
            <a:r>
              <a:rPr lang="tr-TR" sz="3400" dirty="0" smtClean="0"/>
              <a:t> veya solunum için zararlı olarak sınıflandırılmasına katkıda bulunan tüm maddelerin kimlikleri.</a:t>
            </a:r>
          </a:p>
          <a:p>
            <a:pPr marL="514350" indent="-514350">
              <a:buNone/>
            </a:pPr>
            <a:r>
              <a:rPr lang="tr-TR" sz="3400" dirty="0" smtClean="0"/>
              <a:t>	</a:t>
            </a:r>
          </a:p>
          <a:p>
            <a:pPr marL="514350" indent="-514350">
              <a:buNone/>
            </a:pPr>
            <a:r>
              <a:rPr lang="tr-TR" sz="3400" dirty="0" smtClean="0"/>
              <a:t>	(b) bendine göre Karışımın zararlı olarak sınıflandırılmasında ve ilgili zararlılık ifadelerinin seçiminde etkili olan ve insan sağlığına yönelik önemli zararlara neden olan maddelerden en fazla dört maddenin adının yazılması yeterlidir; gerekirse dörtten fazla kimyasal ad kullanılabilir.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0" y="714356"/>
            <a:ext cx="8915400" cy="703282"/>
          </a:xfrm>
          <a:prstGeom prst="rect">
            <a:avLst/>
          </a:prstGeo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Etiket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666720" y="1417637"/>
            <a:ext cx="8715436" cy="5011759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>
              <a:spcBef>
                <a:spcPts val="1200"/>
              </a:spcBef>
            </a:pPr>
            <a:r>
              <a:rPr lang="tr-TR" sz="3100" dirty="0" smtClean="0"/>
              <a:t>İmalatçı veya ithalatçının internet sitesinin adresi ve kayıtlı elektronik posta (KEP) adresini,</a:t>
            </a:r>
          </a:p>
          <a:p>
            <a:pPr>
              <a:spcBef>
                <a:spcPts val="1200"/>
              </a:spcBef>
            </a:pPr>
            <a:r>
              <a:rPr lang="tr-TR" sz="3100" dirty="0" smtClean="0"/>
              <a:t>İşlenmiş eşyanın kullanım amacını,</a:t>
            </a:r>
          </a:p>
          <a:p>
            <a:pPr>
              <a:spcBef>
                <a:spcPts val="1200"/>
              </a:spcBef>
            </a:pPr>
            <a:r>
              <a:rPr lang="tr-TR" sz="3100" dirty="0" smtClean="0"/>
              <a:t> Bir veya birden fazla </a:t>
            </a:r>
            <a:r>
              <a:rPr lang="tr-TR" sz="3100" dirty="0" err="1" smtClean="0"/>
              <a:t>biyosidal</a:t>
            </a:r>
            <a:r>
              <a:rPr lang="tr-TR" sz="3100" dirty="0" smtClean="0"/>
              <a:t> ürün içerdiğine ya da işleme tabi tutulduğuna dair beyanı,</a:t>
            </a:r>
          </a:p>
          <a:p>
            <a:pPr>
              <a:spcBef>
                <a:spcPts val="1200"/>
              </a:spcBef>
            </a:pPr>
            <a:r>
              <a:rPr lang="tr-TR" sz="3100" dirty="0" smtClean="0"/>
              <a:t>Kanıtlanması kaydıyla, işlenmiş eşyaya atfedilen </a:t>
            </a:r>
            <a:r>
              <a:rPr lang="tr-TR" sz="3100" dirty="0" err="1" smtClean="0"/>
              <a:t>biyosidal</a:t>
            </a:r>
            <a:r>
              <a:rPr lang="tr-TR" sz="3100" dirty="0" smtClean="0"/>
              <a:t> özellik ya da işlevi,</a:t>
            </a:r>
          </a:p>
          <a:p>
            <a:pPr>
              <a:spcBef>
                <a:spcPts val="1200"/>
              </a:spcBef>
            </a:pPr>
            <a:r>
              <a:rPr lang="tr-TR" sz="3100" dirty="0" smtClean="0"/>
              <a:t>Maddelerin ve Karışımların Sınıflandırılması, Etiketlenmesi ve Ambalajlanması Hakkında Yönetmeliğin 26 </a:t>
            </a:r>
            <a:r>
              <a:rPr lang="tr-TR" sz="3100" dirty="0" err="1" smtClean="0"/>
              <a:t>ncı</a:t>
            </a:r>
            <a:r>
              <a:rPr lang="tr-TR" sz="3100" dirty="0" smtClean="0"/>
              <a:t> maddesi hükümleri saklı kalmak kaydıyla, işlenmiş eşyanın işleme tabi tutulduğu veya kasten içerdiği ve işlenmiş eşyanın </a:t>
            </a:r>
            <a:r>
              <a:rPr lang="tr-TR" sz="3100" dirty="0" err="1" smtClean="0"/>
              <a:t>biyosidal</a:t>
            </a:r>
            <a:r>
              <a:rPr lang="tr-TR" sz="3100" dirty="0" smtClean="0"/>
              <a:t> özelliğine ya da </a:t>
            </a:r>
            <a:r>
              <a:rPr lang="tr-TR" sz="3100" dirty="0" err="1" smtClean="0"/>
              <a:t>biyosidal</a:t>
            </a:r>
            <a:r>
              <a:rPr lang="tr-TR" sz="3100" dirty="0" smtClean="0"/>
              <a:t> işlevine katkı sağlayan tüm </a:t>
            </a:r>
            <a:r>
              <a:rPr lang="tr-TR" sz="3100" dirty="0" err="1" smtClean="0"/>
              <a:t>biyosidal</a:t>
            </a:r>
            <a:r>
              <a:rPr lang="tr-TR" sz="3100" dirty="0" smtClean="0"/>
              <a:t> ürünlerin ruhsat numaralarını veya envanter numaralarını ve aktif maddelerinin isimlerini,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0" y="571480"/>
            <a:ext cx="8915400" cy="846158"/>
          </a:xfrm>
          <a:prstGeom prst="rect">
            <a:avLst/>
          </a:prstGeo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Etiket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523844" y="1600200"/>
            <a:ext cx="8929750" cy="4757758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</a:pPr>
            <a:r>
              <a:rPr lang="tr-TR" sz="2800" dirty="0" smtClean="0"/>
              <a:t>İşlenmiş eşyanın işleme tabi tutulduğu ya da kasten içerdiği </a:t>
            </a:r>
            <a:r>
              <a:rPr lang="tr-TR" sz="2800" dirty="0" err="1" smtClean="0"/>
              <a:t>biyosidal</a:t>
            </a:r>
            <a:r>
              <a:rPr lang="tr-TR" sz="2800" dirty="0" smtClean="0"/>
              <a:t> ürünler içinde yer alan tüm </a:t>
            </a:r>
            <a:r>
              <a:rPr lang="tr-TR" sz="2800" dirty="0" err="1" smtClean="0"/>
              <a:t>nanomaddelerin</a:t>
            </a:r>
            <a:r>
              <a:rPr lang="tr-TR" sz="2800" dirty="0" smtClean="0"/>
              <a:t> parantez içinde sonuna ‘</a:t>
            </a:r>
            <a:r>
              <a:rPr lang="tr-TR" sz="2800" dirty="0" err="1" smtClean="0"/>
              <a:t>nano</a:t>
            </a:r>
            <a:r>
              <a:rPr lang="tr-TR" sz="2800" dirty="0" smtClean="0"/>
              <a:t>’ kelimesi yazılan isimlerini,</a:t>
            </a:r>
          </a:p>
          <a:p>
            <a:pPr>
              <a:spcBef>
                <a:spcPts val="1200"/>
              </a:spcBef>
            </a:pPr>
            <a:r>
              <a:rPr lang="tr-TR" sz="2800" dirty="0" smtClean="0"/>
              <a:t>İşlenmiş eşyanın işleme tabi tutulduğu ya da kasten içerdiği </a:t>
            </a:r>
            <a:r>
              <a:rPr lang="tr-TR" sz="2800" dirty="0" err="1" smtClean="0"/>
              <a:t>biyosidal</a:t>
            </a:r>
            <a:r>
              <a:rPr lang="tr-TR" sz="2800" dirty="0" smtClean="0"/>
              <a:t> ürünlerden dolayı hassas gruplar başta olmak üzere insanları, hayvanları ve çevreyi korumak için alınması gereken önlemleri içeren kullanım talimatlarını,</a:t>
            </a:r>
          </a:p>
          <a:p>
            <a:pPr>
              <a:spcBef>
                <a:spcPts val="1200"/>
              </a:spcBef>
            </a:pPr>
            <a:r>
              <a:rPr lang="tr-TR" sz="2800" dirty="0" smtClean="0"/>
              <a:t>Olası istenmeyen doğrudan ya da dolaylı yan etkilerini,</a:t>
            </a:r>
          </a:p>
          <a:p>
            <a:pPr>
              <a:spcBef>
                <a:spcPts val="1200"/>
              </a:spcBef>
            </a:pPr>
            <a:r>
              <a:rPr lang="tr-TR" sz="2800" dirty="0" smtClean="0"/>
              <a:t>İşlenmiş eşyanın imal tarihi ile imalatçı veya ithalatçı tarafından önerilen saklama koşullarında tutulması halinde, </a:t>
            </a:r>
            <a:r>
              <a:rPr lang="tr-TR" sz="2800" dirty="0" err="1" smtClean="0"/>
              <a:t>biyosidal</a:t>
            </a:r>
            <a:r>
              <a:rPr lang="tr-TR" sz="2800" dirty="0" smtClean="0"/>
              <a:t> özellik ve/veya </a:t>
            </a:r>
            <a:r>
              <a:rPr lang="tr-TR" sz="2800" dirty="0" err="1" smtClean="0"/>
              <a:t>biyosidal</a:t>
            </a:r>
            <a:r>
              <a:rPr lang="tr-TR" sz="2800" dirty="0" smtClean="0"/>
              <a:t> işlev için geçerli olacak son kullanma tarihini,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525</TotalTime>
  <Words>547</Words>
  <Application>Microsoft Office PowerPoint</Application>
  <PresentationFormat>A4 Kağıt (210x297 mm)</PresentationFormat>
  <Paragraphs>117</Paragraphs>
  <Slides>23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4" baseType="lpstr">
      <vt:lpstr>Office Theme</vt:lpstr>
      <vt:lpstr>Slayt 1</vt:lpstr>
      <vt:lpstr>Dayanak</vt:lpstr>
      <vt:lpstr>Piyasa Gözetim ve Denetimi</vt:lpstr>
      <vt:lpstr>Etiket</vt:lpstr>
      <vt:lpstr>Etiket</vt:lpstr>
      <vt:lpstr>Etiket</vt:lpstr>
      <vt:lpstr>Etiket</vt:lpstr>
      <vt:lpstr>Etiket</vt:lpstr>
      <vt:lpstr>Etiket</vt:lpstr>
      <vt:lpstr>Etiket</vt:lpstr>
      <vt:lpstr>Denetim Formu</vt:lpstr>
      <vt:lpstr>Denetim Formu</vt:lpstr>
      <vt:lpstr>Denetim Formu</vt:lpstr>
      <vt:lpstr>Denetim Formu</vt:lpstr>
      <vt:lpstr>Denetim Formu</vt:lpstr>
      <vt:lpstr>Teknik Dosya</vt:lpstr>
      <vt:lpstr>Teknik Dosya</vt:lpstr>
      <vt:lpstr>Slayt 18</vt:lpstr>
      <vt:lpstr>Slayt 19</vt:lpstr>
      <vt:lpstr>Slayt 20</vt:lpstr>
      <vt:lpstr>Slayt 21</vt:lpstr>
      <vt:lpstr>Slayt 22</vt:lpstr>
      <vt:lpstr>Slayt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Kadir İnan</dc:creator>
  <cp:lastModifiedBy>Devris</cp:lastModifiedBy>
  <cp:revision>56</cp:revision>
  <dcterms:created xsi:type="dcterms:W3CDTF">2012-06-08T07:20:51Z</dcterms:created>
  <dcterms:modified xsi:type="dcterms:W3CDTF">2018-12-09T17:06:32Z</dcterms:modified>
</cp:coreProperties>
</file>