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264" r:id="rId3"/>
    <p:sldId id="257" r:id="rId4"/>
    <p:sldId id="332" r:id="rId5"/>
    <p:sldId id="294" r:id="rId6"/>
    <p:sldId id="333" r:id="rId7"/>
    <p:sldId id="295" r:id="rId8"/>
    <p:sldId id="296" r:id="rId9"/>
    <p:sldId id="334" r:id="rId10"/>
    <p:sldId id="297" r:id="rId11"/>
    <p:sldId id="298" r:id="rId12"/>
    <p:sldId id="335" r:id="rId13"/>
    <p:sldId id="299" r:id="rId14"/>
    <p:sldId id="336" r:id="rId15"/>
    <p:sldId id="300" r:id="rId16"/>
    <p:sldId id="337" r:id="rId17"/>
    <p:sldId id="301" r:id="rId18"/>
    <p:sldId id="338" r:id="rId19"/>
    <p:sldId id="302" r:id="rId20"/>
    <p:sldId id="303" r:id="rId21"/>
    <p:sldId id="339" r:id="rId22"/>
    <p:sldId id="304" r:id="rId23"/>
    <p:sldId id="305" r:id="rId24"/>
    <p:sldId id="306" r:id="rId25"/>
    <p:sldId id="340" r:id="rId26"/>
    <p:sldId id="265" r:id="rId27"/>
    <p:sldId id="341" r:id="rId28"/>
    <p:sldId id="308" r:id="rId29"/>
    <p:sldId id="309" r:id="rId30"/>
    <p:sldId id="342" r:id="rId31"/>
    <p:sldId id="310" r:id="rId32"/>
    <p:sldId id="311" r:id="rId33"/>
    <p:sldId id="312" r:id="rId34"/>
    <p:sldId id="313" r:id="rId35"/>
    <p:sldId id="314" r:id="rId36"/>
    <p:sldId id="343" r:id="rId37"/>
    <p:sldId id="315" r:id="rId38"/>
    <p:sldId id="344" r:id="rId39"/>
    <p:sldId id="345" r:id="rId40"/>
    <p:sldId id="316" r:id="rId41"/>
    <p:sldId id="317" r:id="rId42"/>
    <p:sldId id="346" r:id="rId43"/>
    <p:sldId id="318" r:id="rId44"/>
    <p:sldId id="347" r:id="rId45"/>
    <p:sldId id="319" r:id="rId46"/>
    <p:sldId id="321" r:id="rId47"/>
    <p:sldId id="320" r:id="rId48"/>
    <p:sldId id="322" r:id="rId49"/>
    <p:sldId id="323" r:id="rId50"/>
    <p:sldId id="348" r:id="rId51"/>
    <p:sldId id="324" r:id="rId52"/>
    <p:sldId id="325" r:id="rId53"/>
    <p:sldId id="326" r:id="rId54"/>
    <p:sldId id="349" r:id="rId55"/>
    <p:sldId id="327" r:id="rId56"/>
    <p:sldId id="328" r:id="rId57"/>
    <p:sldId id="329" r:id="rId58"/>
    <p:sldId id="330" r:id="rId59"/>
    <p:sldId id="331" r:id="rId60"/>
    <p:sldId id="259" r:id="rId6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CAC8"/>
    <a:srgbClr val="85D8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17" autoAdjust="0"/>
  </p:normalViewPr>
  <p:slideViewPr>
    <p:cSldViewPr snapToObjects="1">
      <p:cViewPr varScale="1">
        <p:scale>
          <a:sx n="111" d="100"/>
          <a:sy n="111" d="100"/>
        </p:scale>
        <p:origin x="1350" y="96"/>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363C05-E982-42F1-8EA1-56F40F95BA43}" type="doc">
      <dgm:prSet loTypeId="urn:microsoft.com/office/officeart/2005/8/layout/hProcess9" loCatId="process" qsTypeId="urn:microsoft.com/office/officeart/2009/2/quickstyle/3d8" qsCatId="3D" csTypeId="urn:microsoft.com/office/officeart/2005/8/colors/colorful4" csCatId="colorful" phldr="1"/>
      <dgm:spPr/>
    </dgm:pt>
    <dgm:pt modelId="{148AF255-C768-4561-87AE-4ACDCDF9EEF8}">
      <dgm:prSet phldrT="[Metin]"/>
      <dgm:spPr/>
      <dgm:t>
        <a:bodyPr/>
        <a:lstStyle/>
        <a:p>
          <a:r>
            <a:rPr lang="tr-TR" b="1" dirty="0" smtClean="0"/>
            <a:t>Madde</a:t>
          </a:r>
        </a:p>
        <a:p>
          <a:r>
            <a:rPr lang="tr-TR" b="1" dirty="0" smtClean="0"/>
            <a:t>Karışım</a:t>
          </a:r>
        </a:p>
        <a:p>
          <a:r>
            <a:rPr lang="tr-TR" b="1" dirty="0" smtClean="0"/>
            <a:t>Eşya</a:t>
          </a:r>
          <a:endParaRPr lang="tr-TR" b="1" dirty="0"/>
        </a:p>
      </dgm:t>
    </dgm:pt>
    <dgm:pt modelId="{D0473B7C-FBB7-4FD5-9738-B4598F02EBF5}" type="parTrans" cxnId="{21A22DCF-3023-48D4-863E-89230A44CC35}">
      <dgm:prSet/>
      <dgm:spPr/>
      <dgm:t>
        <a:bodyPr/>
        <a:lstStyle/>
        <a:p>
          <a:endParaRPr lang="tr-TR"/>
        </a:p>
      </dgm:t>
    </dgm:pt>
    <dgm:pt modelId="{FED81184-DD55-483F-9363-8DDF4AD6D0E2}" type="sibTrans" cxnId="{21A22DCF-3023-48D4-863E-89230A44CC35}">
      <dgm:prSet/>
      <dgm:spPr/>
      <dgm:t>
        <a:bodyPr/>
        <a:lstStyle/>
        <a:p>
          <a:endParaRPr lang="tr-TR"/>
        </a:p>
      </dgm:t>
    </dgm:pt>
    <dgm:pt modelId="{BBE9F996-C6A4-4EEA-8AE5-2BCA3F649955}">
      <dgm:prSet phldrT="[Metin]"/>
      <dgm:spPr/>
      <dgm:t>
        <a:bodyPr/>
        <a:lstStyle/>
        <a:p>
          <a:r>
            <a:rPr lang="tr-TR" b="1" dirty="0" smtClean="0"/>
            <a:t>Biyosidal Ürün</a:t>
          </a:r>
          <a:endParaRPr lang="tr-TR" b="1" dirty="0"/>
        </a:p>
      </dgm:t>
    </dgm:pt>
    <dgm:pt modelId="{9145C127-70B4-471F-810B-135BCFDC949F}" type="parTrans" cxnId="{D02C6591-3886-473C-825E-3D2D2382E003}">
      <dgm:prSet/>
      <dgm:spPr/>
      <dgm:t>
        <a:bodyPr/>
        <a:lstStyle/>
        <a:p>
          <a:endParaRPr lang="tr-TR"/>
        </a:p>
      </dgm:t>
    </dgm:pt>
    <dgm:pt modelId="{42B86E05-1BDF-4EE7-BA7F-E3D945DF3723}" type="sibTrans" cxnId="{D02C6591-3886-473C-825E-3D2D2382E003}">
      <dgm:prSet/>
      <dgm:spPr/>
      <dgm:t>
        <a:bodyPr/>
        <a:lstStyle/>
        <a:p>
          <a:endParaRPr lang="tr-TR"/>
        </a:p>
      </dgm:t>
    </dgm:pt>
    <dgm:pt modelId="{A8BE99D4-321E-4CCB-853B-459653716AC7}">
      <dgm:prSet phldrT="[Metin]"/>
      <dgm:spPr/>
      <dgm:t>
        <a:bodyPr/>
        <a:lstStyle/>
        <a:p>
          <a:r>
            <a:rPr lang="tr-TR" b="1" dirty="0" smtClean="0"/>
            <a:t>İşlenmiş Eşya</a:t>
          </a:r>
          <a:endParaRPr lang="tr-TR" b="1" dirty="0"/>
        </a:p>
      </dgm:t>
    </dgm:pt>
    <dgm:pt modelId="{58A42187-F6C8-44F9-B34E-576198C05056}" type="parTrans" cxnId="{C4AAED9D-FBBA-4D9A-BD80-E0B0AF61B6E4}">
      <dgm:prSet/>
      <dgm:spPr/>
      <dgm:t>
        <a:bodyPr/>
        <a:lstStyle/>
        <a:p>
          <a:endParaRPr lang="tr-TR"/>
        </a:p>
      </dgm:t>
    </dgm:pt>
    <dgm:pt modelId="{0446C1C7-026D-425E-87ED-DD403D25F3D2}" type="sibTrans" cxnId="{C4AAED9D-FBBA-4D9A-BD80-E0B0AF61B6E4}">
      <dgm:prSet/>
      <dgm:spPr/>
      <dgm:t>
        <a:bodyPr/>
        <a:lstStyle/>
        <a:p>
          <a:endParaRPr lang="tr-TR"/>
        </a:p>
      </dgm:t>
    </dgm:pt>
    <dgm:pt modelId="{F17858AF-3B7D-4C33-BA4B-F44A93285467}" type="pres">
      <dgm:prSet presAssocID="{F7363C05-E982-42F1-8EA1-56F40F95BA43}" presName="CompostProcess" presStyleCnt="0">
        <dgm:presLayoutVars>
          <dgm:dir/>
          <dgm:resizeHandles val="exact"/>
        </dgm:presLayoutVars>
      </dgm:prSet>
      <dgm:spPr/>
    </dgm:pt>
    <dgm:pt modelId="{E3B8171E-531B-4CC1-B97F-B454B042E50A}" type="pres">
      <dgm:prSet presAssocID="{F7363C05-E982-42F1-8EA1-56F40F95BA43}" presName="arrow" presStyleLbl="bgShp" presStyleIdx="0" presStyleCnt="1"/>
      <dgm:spPr/>
    </dgm:pt>
    <dgm:pt modelId="{BB5A3D78-D56A-4D15-93DD-C4DF4C076342}" type="pres">
      <dgm:prSet presAssocID="{F7363C05-E982-42F1-8EA1-56F40F95BA43}" presName="linearProcess" presStyleCnt="0"/>
      <dgm:spPr/>
    </dgm:pt>
    <dgm:pt modelId="{BA9E8A0E-3980-41C0-BBE0-625206696D91}" type="pres">
      <dgm:prSet presAssocID="{148AF255-C768-4561-87AE-4ACDCDF9EEF8}" presName="textNode" presStyleLbl="node1" presStyleIdx="0" presStyleCnt="3">
        <dgm:presLayoutVars>
          <dgm:bulletEnabled val="1"/>
        </dgm:presLayoutVars>
      </dgm:prSet>
      <dgm:spPr/>
      <dgm:t>
        <a:bodyPr/>
        <a:lstStyle/>
        <a:p>
          <a:endParaRPr lang="tr-TR"/>
        </a:p>
      </dgm:t>
    </dgm:pt>
    <dgm:pt modelId="{23A884D7-3A64-4545-BEF0-9F4240029C04}" type="pres">
      <dgm:prSet presAssocID="{FED81184-DD55-483F-9363-8DDF4AD6D0E2}" presName="sibTrans" presStyleCnt="0"/>
      <dgm:spPr/>
    </dgm:pt>
    <dgm:pt modelId="{D9168D2D-3614-406D-A226-C8E8BF6DC42B}" type="pres">
      <dgm:prSet presAssocID="{BBE9F996-C6A4-4EEA-8AE5-2BCA3F649955}" presName="textNode" presStyleLbl="node1" presStyleIdx="1" presStyleCnt="3">
        <dgm:presLayoutVars>
          <dgm:bulletEnabled val="1"/>
        </dgm:presLayoutVars>
      </dgm:prSet>
      <dgm:spPr/>
      <dgm:t>
        <a:bodyPr/>
        <a:lstStyle/>
        <a:p>
          <a:endParaRPr lang="tr-TR"/>
        </a:p>
      </dgm:t>
    </dgm:pt>
    <dgm:pt modelId="{0C182726-34B5-4ADB-A1D3-63C71BB8B543}" type="pres">
      <dgm:prSet presAssocID="{42B86E05-1BDF-4EE7-BA7F-E3D945DF3723}" presName="sibTrans" presStyleCnt="0"/>
      <dgm:spPr/>
    </dgm:pt>
    <dgm:pt modelId="{C669B430-D4E6-441B-922A-E15C92BAFC4C}" type="pres">
      <dgm:prSet presAssocID="{A8BE99D4-321E-4CCB-853B-459653716AC7}" presName="textNode" presStyleLbl="node1" presStyleIdx="2" presStyleCnt="3">
        <dgm:presLayoutVars>
          <dgm:bulletEnabled val="1"/>
        </dgm:presLayoutVars>
      </dgm:prSet>
      <dgm:spPr/>
      <dgm:t>
        <a:bodyPr/>
        <a:lstStyle/>
        <a:p>
          <a:endParaRPr lang="tr-TR"/>
        </a:p>
      </dgm:t>
    </dgm:pt>
  </dgm:ptLst>
  <dgm:cxnLst>
    <dgm:cxn modelId="{0E8FBCBC-13EA-4A75-AFF3-2DCFF2A90BFF}" type="presOf" srcId="{A8BE99D4-321E-4CCB-853B-459653716AC7}" destId="{C669B430-D4E6-441B-922A-E15C92BAFC4C}" srcOrd="0" destOrd="0" presId="urn:microsoft.com/office/officeart/2005/8/layout/hProcess9"/>
    <dgm:cxn modelId="{C4AAED9D-FBBA-4D9A-BD80-E0B0AF61B6E4}" srcId="{F7363C05-E982-42F1-8EA1-56F40F95BA43}" destId="{A8BE99D4-321E-4CCB-853B-459653716AC7}" srcOrd="2" destOrd="0" parTransId="{58A42187-F6C8-44F9-B34E-576198C05056}" sibTransId="{0446C1C7-026D-425E-87ED-DD403D25F3D2}"/>
    <dgm:cxn modelId="{8C4A6B4C-4998-4C64-8700-DF4B5B4B83BB}" type="presOf" srcId="{F7363C05-E982-42F1-8EA1-56F40F95BA43}" destId="{F17858AF-3B7D-4C33-BA4B-F44A93285467}" srcOrd="0" destOrd="0" presId="urn:microsoft.com/office/officeart/2005/8/layout/hProcess9"/>
    <dgm:cxn modelId="{AEFC1CEE-F100-45FD-A50A-B794C0E6FF93}" type="presOf" srcId="{148AF255-C768-4561-87AE-4ACDCDF9EEF8}" destId="{BA9E8A0E-3980-41C0-BBE0-625206696D91}" srcOrd="0" destOrd="0" presId="urn:microsoft.com/office/officeart/2005/8/layout/hProcess9"/>
    <dgm:cxn modelId="{21A22DCF-3023-48D4-863E-89230A44CC35}" srcId="{F7363C05-E982-42F1-8EA1-56F40F95BA43}" destId="{148AF255-C768-4561-87AE-4ACDCDF9EEF8}" srcOrd="0" destOrd="0" parTransId="{D0473B7C-FBB7-4FD5-9738-B4598F02EBF5}" sibTransId="{FED81184-DD55-483F-9363-8DDF4AD6D0E2}"/>
    <dgm:cxn modelId="{6A3BDF46-8265-458F-B868-1995E3622285}" type="presOf" srcId="{BBE9F996-C6A4-4EEA-8AE5-2BCA3F649955}" destId="{D9168D2D-3614-406D-A226-C8E8BF6DC42B}" srcOrd="0" destOrd="0" presId="urn:microsoft.com/office/officeart/2005/8/layout/hProcess9"/>
    <dgm:cxn modelId="{D02C6591-3886-473C-825E-3D2D2382E003}" srcId="{F7363C05-E982-42F1-8EA1-56F40F95BA43}" destId="{BBE9F996-C6A4-4EEA-8AE5-2BCA3F649955}" srcOrd="1" destOrd="0" parTransId="{9145C127-70B4-471F-810B-135BCFDC949F}" sibTransId="{42B86E05-1BDF-4EE7-BA7F-E3D945DF3723}"/>
    <dgm:cxn modelId="{1ABCE540-DD85-4AF6-BB5A-3172EE7DB738}" type="presParOf" srcId="{F17858AF-3B7D-4C33-BA4B-F44A93285467}" destId="{E3B8171E-531B-4CC1-B97F-B454B042E50A}" srcOrd="0" destOrd="0" presId="urn:microsoft.com/office/officeart/2005/8/layout/hProcess9"/>
    <dgm:cxn modelId="{DEA48090-A7D0-4F91-BEF1-816D618AC1E5}" type="presParOf" srcId="{F17858AF-3B7D-4C33-BA4B-F44A93285467}" destId="{BB5A3D78-D56A-4D15-93DD-C4DF4C076342}" srcOrd="1" destOrd="0" presId="urn:microsoft.com/office/officeart/2005/8/layout/hProcess9"/>
    <dgm:cxn modelId="{E7D48DF8-7650-4857-9F92-3D76564AF8A1}" type="presParOf" srcId="{BB5A3D78-D56A-4D15-93DD-C4DF4C076342}" destId="{BA9E8A0E-3980-41C0-BBE0-625206696D91}" srcOrd="0" destOrd="0" presId="urn:microsoft.com/office/officeart/2005/8/layout/hProcess9"/>
    <dgm:cxn modelId="{39E1A1F2-903A-4707-ACA9-1A51E78E5602}" type="presParOf" srcId="{BB5A3D78-D56A-4D15-93DD-C4DF4C076342}" destId="{23A884D7-3A64-4545-BEF0-9F4240029C04}" srcOrd="1" destOrd="0" presId="urn:microsoft.com/office/officeart/2005/8/layout/hProcess9"/>
    <dgm:cxn modelId="{E39377DA-65B4-4D81-9D5D-35653DF8394A}" type="presParOf" srcId="{BB5A3D78-D56A-4D15-93DD-C4DF4C076342}" destId="{D9168D2D-3614-406D-A226-C8E8BF6DC42B}" srcOrd="2" destOrd="0" presId="urn:microsoft.com/office/officeart/2005/8/layout/hProcess9"/>
    <dgm:cxn modelId="{DA158CCC-1CB1-4EF7-99AB-9076709F3EB3}" type="presParOf" srcId="{BB5A3D78-D56A-4D15-93DD-C4DF4C076342}" destId="{0C182726-34B5-4ADB-A1D3-63C71BB8B543}" srcOrd="3" destOrd="0" presId="urn:microsoft.com/office/officeart/2005/8/layout/hProcess9"/>
    <dgm:cxn modelId="{6CF6FCFB-2BC1-4507-8533-72820CA575A8}" type="presParOf" srcId="{BB5A3D78-D56A-4D15-93DD-C4DF4C076342}" destId="{C669B430-D4E6-441B-922A-E15C92BAFC4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8AB374-0137-4496-A15B-ED621634BD3F}" type="doc">
      <dgm:prSet loTypeId="urn:microsoft.com/office/officeart/2005/8/layout/funnel1" loCatId="process" qsTypeId="urn:microsoft.com/office/officeart/2005/8/quickstyle/simple1" qsCatId="simple" csTypeId="urn:microsoft.com/office/officeart/2005/8/colors/colorful3" csCatId="colorful" phldr="1"/>
      <dgm:spPr/>
      <dgm:t>
        <a:bodyPr/>
        <a:lstStyle/>
        <a:p>
          <a:endParaRPr lang="tr-TR"/>
        </a:p>
      </dgm:t>
    </dgm:pt>
    <dgm:pt modelId="{46D33B10-0794-4A7A-89BF-C92D923B2ACF}">
      <dgm:prSet phldrT="[Metin]"/>
      <dgm:spPr/>
      <dgm:t>
        <a:bodyPr/>
        <a:lstStyle/>
        <a:p>
          <a:r>
            <a:rPr lang="tr-TR" dirty="0" smtClean="0"/>
            <a:t>Madde A</a:t>
          </a:r>
          <a:endParaRPr lang="tr-TR" dirty="0"/>
        </a:p>
      </dgm:t>
    </dgm:pt>
    <dgm:pt modelId="{A534D48E-F4C7-4BF0-9B8C-70075FC8B7E0}" type="parTrans" cxnId="{FBEDBC15-AE99-47B2-866E-BF95CD90420D}">
      <dgm:prSet/>
      <dgm:spPr/>
      <dgm:t>
        <a:bodyPr/>
        <a:lstStyle/>
        <a:p>
          <a:endParaRPr lang="tr-TR"/>
        </a:p>
      </dgm:t>
    </dgm:pt>
    <dgm:pt modelId="{C42ABED5-1FCB-494B-93B9-333ABEB11D35}" type="sibTrans" cxnId="{FBEDBC15-AE99-47B2-866E-BF95CD90420D}">
      <dgm:prSet/>
      <dgm:spPr/>
      <dgm:t>
        <a:bodyPr/>
        <a:lstStyle/>
        <a:p>
          <a:endParaRPr lang="tr-TR"/>
        </a:p>
      </dgm:t>
    </dgm:pt>
    <dgm:pt modelId="{ABF7C6DB-726F-42FF-8C49-8FF2FAFD5F34}">
      <dgm:prSet phldrT="[Metin]"/>
      <dgm:spPr/>
      <dgm:t>
        <a:bodyPr/>
        <a:lstStyle/>
        <a:p>
          <a:r>
            <a:rPr lang="tr-TR" dirty="0" smtClean="0"/>
            <a:t>Madde B</a:t>
          </a:r>
          <a:endParaRPr lang="tr-TR" dirty="0"/>
        </a:p>
      </dgm:t>
    </dgm:pt>
    <dgm:pt modelId="{EF0EB8AF-9AEA-426A-8800-6390703A3274}" type="parTrans" cxnId="{A7AC6968-C8CC-4686-B6C5-A2FFA0DFB745}">
      <dgm:prSet/>
      <dgm:spPr/>
      <dgm:t>
        <a:bodyPr/>
        <a:lstStyle/>
        <a:p>
          <a:endParaRPr lang="tr-TR"/>
        </a:p>
      </dgm:t>
    </dgm:pt>
    <dgm:pt modelId="{B58C28D9-9106-4CB7-87EE-97EE97F14654}" type="sibTrans" cxnId="{A7AC6968-C8CC-4686-B6C5-A2FFA0DFB745}">
      <dgm:prSet/>
      <dgm:spPr/>
      <dgm:t>
        <a:bodyPr/>
        <a:lstStyle/>
        <a:p>
          <a:endParaRPr lang="tr-TR"/>
        </a:p>
      </dgm:t>
    </dgm:pt>
    <dgm:pt modelId="{FAABC973-248A-4B38-BC51-D440C9182FF2}">
      <dgm:prSet phldrT="[Metin]"/>
      <dgm:spPr/>
      <dgm:t>
        <a:bodyPr/>
        <a:lstStyle/>
        <a:p>
          <a:r>
            <a:rPr lang="tr-TR" dirty="0" smtClean="0"/>
            <a:t>Biyosidal Ürün</a:t>
          </a:r>
          <a:endParaRPr lang="tr-TR" dirty="0"/>
        </a:p>
      </dgm:t>
    </dgm:pt>
    <dgm:pt modelId="{B0D89B6C-1D45-46DB-9ACE-523B7EAA7D55}" type="parTrans" cxnId="{36E38F4C-15A2-4406-80DE-62C98D8BAFAC}">
      <dgm:prSet/>
      <dgm:spPr/>
      <dgm:t>
        <a:bodyPr/>
        <a:lstStyle/>
        <a:p>
          <a:endParaRPr lang="tr-TR"/>
        </a:p>
      </dgm:t>
    </dgm:pt>
    <dgm:pt modelId="{9A3CA252-5FBA-43CA-8CDE-EE70DC02B1AB}" type="sibTrans" cxnId="{36E38F4C-15A2-4406-80DE-62C98D8BAFAC}">
      <dgm:prSet/>
      <dgm:spPr/>
      <dgm:t>
        <a:bodyPr/>
        <a:lstStyle/>
        <a:p>
          <a:endParaRPr lang="tr-TR"/>
        </a:p>
      </dgm:t>
    </dgm:pt>
    <dgm:pt modelId="{243F7318-A4DD-4CC8-A489-EEB70D363B76}">
      <dgm:prSet phldrT="[Metin]"/>
      <dgm:spPr/>
      <dgm:t>
        <a:bodyPr/>
        <a:lstStyle/>
        <a:p>
          <a:r>
            <a:rPr lang="tr-TR" dirty="0" smtClean="0"/>
            <a:t>İşlenmiş Eşya</a:t>
          </a:r>
          <a:endParaRPr lang="tr-TR" dirty="0"/>
        </a:p>
      </dgm:t>
    </dgm:pt>
    <dgm:pt modelId="{100B9AA7-16E9-4399-8E25-18540A5E660B}" type="parTrans" cxnId="{CB6AD2F9-BFBF-4BA3-8150-0BC0CF9B4F0F}">
      <dgm:prSet/>
      <dgm:spPr/>
      <dgm:t>
        <a:bodyPr/>
        <a:lstStyle/>
        <a:p>
          <a:endParaRPr lang="tr-TR"/>
        </a:p>
      </dgm:t>
    </dgm:pt>
    <dgm:pt modelId="{E48C7084-62B4-434C-B75C-B919581526D9}" type="sibTrans" cxnId="{CB6AD2F9-BFBF-4BA3-8150-0BC0CF9B4F0F}">
      <dgm:prSet/>
      <dgm:spPr/>
      <dgm:t>
        <a:bodyPr/>
        <a:lstStyle/>
        <a:p>
          <a:endParaRPr lang="tr-TR"/>
        </a:p>
      </dgm:t>
    </dgm:pt>
    <dgm:pt modelId="{CB12E825-24D0-41F6-B5FA-7DC54764FEE5}" type="pres">
      <dgm:prSet presAssocID="{7A8AB374-0137-4496-A15B-ED621634BD3F}" presName="Name0" presStyleCnt="0">
        <dgm:presLayoutVars>
          <dgm:chMax val="4"/>
          <dgm:resizeHandles val="exact"/>
        </dgm:presLayoutVars>
      </dgm:prSet>
      <dgm:spPr/>
      <dgm:t>
        <a:bodyPr/>
        <a:lstStyle/>
        <a:p>
          <a:endParaRPr lang="tr-TR"/>
        </a:p>
      </dgm:t>
    </dgm:pt>
    <dgm:pt modelId="{8AAD8D62-B663-492F-90B2-E4C259A1DFDC}" type="pres">
      <dgm:prSet presAssocID="{7A8AB374-0137-4496-A15B-ED621634BD3F}" presName="ellipse" presStyleLbl="trBgShp" presStyleIdx="0" presStyleCnt="1"/>
      <dgm:spPr/>
    </dgm:pt>
    <dgm:pt modelId="{1705BE84-06F3-4270-8597-E564A2FD5B24}" type="pres">
      <dgm:prSet presAssocID="{7A8AB374-0137-4496-A15B-ED621634BD3F}" presName="arrow1" presStyleLbl="fgShp" presStyleIdx="0" presStyleCnt="1"/>
      <dgm:spPr/>
    </dgm:pt>
    <dgm:pt modelId="{D38EEF0F-CA43-4C42-B6D7-A246B84ADCAE}" type="pres">
      <dgm:prSet presAssocID="{7A8AB374-0137-4496-A15B-ED621634BD3F}" presName="rectangle" presStyleLbl="revTx" presStyleIdx="0" presStyleCnt="1">
        <dgm:presLayoutVars>
          <dgm:bulletEnabled val="1"/>
        </dgm:presLayoutVars>
      </dgm:prSet>
      <dgm:spPr/>
      <dgm:t>
        <a:bodyPr/>
        <a:lstStyle/>
        <a:p>
          <a:endParaRPr lang="tr-TR"/>
        </a:p>
      </dgm:t>
    </dgm:pt>
    <dgm:pt modelId="{729B0F7B-11C6-4A4A-BB8C-EF5C41C4D4FD}" type="pres">
      <dgm:prSet presAssocID="{ABF7C6DB-726F-42FF-8C49-8FF2FAFD5F34}" presName="item1" presStyleLbl="node1" presStyleIdx="0" presStyleCnt="3">
        <dgm:presLayoutVars>
          <dgm:bulletEnabled val="1"/>
        </dgm:presLayoutVars>
      </dgm:prSet>
      <dgm:spPr/>
      <dgm:t>
        <a:bodyPr/>
        <a:lstStyle/>
        <a:p>
          <a:endParaRPr lang="tr-TR"/>
        </a:p>
      </dgm:t>
    </dgm:pt>
    <dgm:pt modelId="{40F03E9F-087B-4751-845D-88CFEE50DA15}" type="pres">
      <dgm:prSet presAssocID="{FAABC973-248A-4B38-BC51-D440C9182FF2}" presName="item2" presStyleLbl="node1" presStyleIdx="1" presStyleCnt="3">
        <dgm:presLayoutVars>
          <dgm:bulletEnabled val="1"/>
        </dgm:presLayoutVars>
      </dgm:prSet>
      <dgm:spPr/>
      <dgm:t>
        <a:bodyPr/>
        <a:lstStyle/>
        <a:p>
          <a:endParaRPr lang="tr-TR"/>
        </a:p>
      </dgm:t>
    </dgm:pt>
    <dgm:pt modelId="{FCFA3B59-0F63-46F4-9F18-99394DDBAF02}" type="pres">
      <dgm:prSet presAssocID="{243F7318-A4DD-4CC8-A489-EEB70D363B76}" presName="item3" presStyleLbl="node1" presStyleIdx="2" presStyleCnt="3">
        <dgm:presLayoutVars>
          <dgm:bulletEnabled val="1"/>
        </dgm:presLayoutVars>
      </dgm:prSet>
      <dgm:spPr/>
      <dgm:t>
        <a:bodyPr/>
        <a:lstStyle/>
        <a:p>
          <a:endParaRPr lang="tr-TR"/>
        </a:p>
      </dgm:t>
    </dgm:pt>
    <dgm:pt modelId="{4201A359-8396-43F1-908F-2EB11AA673F8}" type="pres">
      <dgm:prSet presAssocID="{7A8AB374-0137-4496-A15B-ED621634BD3F}" presName="funnel" presStyleLbl="trAlignAcc1" presStyleIdx="0" presStyleCnt="1"/>
      <dgm:spPr/>
    </dgm:pt>
  </dgm:ptLst>
  <dgm:cxnLst>
    <dgm:cxn modelId="{C5BCBE91-447A-4F87-B5AE-4A3F555B3A52}" type="presOf" srcId="{ABF7C6DB-726F-42FF-8C49-8FF2FAFD5F34}" destId="{40F03E9F-087B-4751-845D-88CFEE50DA15}" srcOrd="0" destOrd="0" presId="urn:microsoft.com/office/officeart/2005/8/layout/funnel1"/>
    <dgm:cxn modelId="{FB6D1967-C4D7-4F38-9F0A-1897CAB44309}" type="presOf" srcId="{46D33B10-0794-4A7A-89BF-C92D923B2ACF}" destId="{FCFA3B59-0F63-46F4-9F18-99394DDBAF02}" srcOrd="0" destOrd="0" presId="urn:microsoft.com/office/officeart/2005/8/layout/funnel1"/>
    <dgm:cxn modelId="{909CB554-2E38-4BF4-A7AD-FB33A43138BB}" type="presOf" srcId="{243F7318-A4DD-4CC8-A489-EEB70D363B76}" destId="{D38EEF0F-CA43-4C42-B6D7-A246B84ADCAE}" srcOrd="0" destOrd="0" presId="urn:microsoft.com/office/officeart/2005/8/layout/funnel1"/>
    <dgm:cxn modelId="{A498FFB9-2458-4BBA-839B-FE8CC1B13E07}" type="presOf" srcId="{FAABC973-248A-4B38-BC51-D440C9182FF2}" destId="{729B0F7B-11C6-4A4A-BB8C-EF5C41C4D4FD}" srcOrd="0" destOrd="0" presId="urn:microsoft.com/office/officeart/2005/8/layout/funnel1"/>
    <dgm:cxn modelId="{C6BD7E55-575C-4213-9914-F964ABE05C7D}" type="presOf" srcId="{7A8AB374-0137-4496-A15B-ED621634BD3F}" destId="{CB12E825-24D0-41F6-B5FA-7DC54764FEE5}" srcOrd="0" destOrd="0" presId="urn:microsoft.com/office/officeart/2005/8/layout/funnel1"/>
    <dgm:cxn modelId="{FBEDBC15-AE99-47B2-866E-BF95CD90420D}" srcId="{7A8AB374-0137-4496-A15B-ED621634BD3F}" destId="{46D33B10-0794-4A7A-89BF-C92D923B2ACF}" srcOrd="0" destOrd="0" parTransId="{A534D48E-F4C7-4BF0-9B8C-70075FC8B7E0}" sibTransId="{C42ABED5-1FCB-494B-93B9-333ABEB11D35}"/>
    <dgm:cxn modelId="{CB6AD2F9-BFBF-4BA3-8150-0BC0CF9B4F0F}" srcId="{7A8AB374-0137-4496-A15B-ED621634BD3F}" destId="{243F7318-A4DD-4CC8-A489-EEB70D363B76}" srcOrd="3" destOrd="0" parTransId="{100B9AA7-16E9-4399-8E25-18540A5E660B}" sibTransId="{E48C7084-62B4-434C-B75C-B919581526D9}"/>
    <dgm:cxn modelId="{36E38F4C-15A2-4406-80DE-62C98D8BAFAC}" srcId="{7A8AB374-0137-4496-A15B-ED621634BD3F}" destId="{FAABC973-248A-4B38-BC51-D440C9182FF2}" srcOrd="2" destOrd="0" parTransId="{B0D89B6C-1D45-46DB-9ACE-523B7EAA7D55}" sibTransId="{9A3CA252-5FBA-43CA-8CDE-EE70DC02B1AB}"/>
    <dgm:cxn modelId="{A7AC6968-C8CC-4686-B6C5-A2FFA0DFB745}" srcId="{7A8AB374-0137-4496-A15B-ED621634BD3F}" destId="{ABF7C6DB-726F-42FF-8C49-8FF2FAFD5F34}" srcOrd="1" destOrd="0" parTransId="{EF0EB8AF-9AEA-426A-8800-6390703A3274}" sibTransId="{B58C28D9-9106-4CB7-87EE-97EE97F14654}"/>
    <dgm:cxn modelId="{7468C3F3-A1E5-4B4A-B4AE-A8EF436F2700}" type="presParOf" srcId="{CB12E825-24D0-41F6-B5FA-7DC54764FEE5}" destId="{8AAD8D62-B663-492F-90B2-E4C259A1DFDC}" srcOrd="0" destOrd="0" presId="urn:microsoft.com/office/officeart/2005/8/layout/funnel1"/>
    <dgm:cxn modelId="{3D57C540-CE6C-4B13-B49D-9B5C9B5443B4}" type="presParOf" srcId="{CB12E825-24D0-41F6-B5FA-7DC54764FEE5}" destId="{1705BE84-06F3-4270-8597-E564A2FD5B24}" srcOrd="1" destOrd="0" presId="urn:microsoft.com/office/officeart/2005/8/layout/funnel1"/>
    <dgm:cxn modelId="{54A88BE2-BADB-4F38-80E1-C45FBB8A127A}" type="presParOf" srcId="{CB12E825-24D0-41F6-B5FA-7DC54764FEE5}" destId="{D38EEF0F-CA43-4C42-B6D7-A246B84ADCAE}" srcOrd="2" destOrd="0" presId="urn:microsoft.com/office/officeart/2005/8/layout/funnel1"/>
    <dgm:cxn modelId="{A2E2C323-A396-46E2-9C38-83EBCECA94FB}" type="presParOf" srcId="{CB12E825-24D0-41F6-B5FA-7DC54764FEE5}" destId="{729B0F7B-11C6-4A4A-BB8C-EF5C41C4D4FD}" srcOrd="3" destOrd="0" presId="urn:microsoft.com/office/officeart/2005/8/layout/funnel1"/>
    <dgm:cxn modelId="{85468D4E-E0C8-405C-84C1-384267D34CF9}" type="presParOf" srcId="{CB12E825-24D0-41F6-B5FA-7DC54764FEE5}" destId="{40F03E9F-087B-4751-845D-88CFEE50DA15}" srcOrd="4" destOrd="0" presId="urn:microsoft.com/office/officeart/2005/8/layout/funnel1"/>
    <dgm:cxn modelId="{5690CA0D-0C1B-4817-872A-B4C577B9CF5E}" type="presParOf" srcId="{CB12E825-24D0-41F6-B5FA-7DC54764FEE5}" destId="{FCFA3B59-0F63-46F4-9F18-99394DDBAF02}" srcOrd="5" destOrd="0" presId="urn:microsoft.com/office/officeart/2005/8/layout/funnel1"/>
    <dgm:cxn modelId="{2B8D4E88-CC8F-441B-9692-9F9A999898A6}" type="presParOf" srcId="{CB12E825-24D0-41F6-B5FA-7DC54764FEE5}" destId="{4201A359-8396-43F1-908F-2EB11AA673F8}" srcOrd="6" destOrd="0" presId="urn:microsoft.com/office/officeart/2005/8/layout/funnel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FEC8C6-99F6-4DFA-A2D0-74817E20B515}"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tr-TR"/>
        </a:p>
      </dgm:t>
    </dgm:pt>
    <dgm:pt modelId="{2836CC94-0128-4405-BF00-D6A0E8F074AF}">
      <dgm:prSet phldrT="[Metin]"/>
      <dgm:spPr/>
      <dgm:t>
        <a:bodyPr/>
        <a:lstStyle/>
        <a:p>
          <a:endParaRPr lang="tr-TR" dirty="0"/>
        </a:p>
      </dgm:t>
    </dgm:pt>
    <dgm:pt modelId="{97A3A7C3-D52E-4F1E-BBEF-EA57A0FF2FB1}" type="parTrans" cxnId="{CDC914F8-7132-466A-9F8F-7C358CE888F9}">
      <dgm:prSet/>
      <dgm:spPr/>
      <dgm:t>
        <a:bodyPr/>
        <a:lstStyle/>
        <a:p>
          <a:endParaRPr lang="tr-TR"/>
        </a:p>
      </dgm:t>
    </dgm:pt>
    <dgm:pt modelId="{ED966465-6845-4F23-8307-3915B58C0AA4}" type="sibTrans" cxnId="{CDC914F8-7132-466A-9F8F-7C358CE888F9}">
      <dgm:prSet/>
      <dgm:spPr/>
      <dgm:t>
        <a:bodyPr/>
        <a:lstStyle/>
        <a:p>
          <a:endParaRPr lang="tr-TR"/>
        </a:p>
      </dgm:t>
    </dgm:pt>
    <dgm:pt modelId="{DB8DD868-C396-4B08-B767-67BE623BD1AA}">
      <dgm:prSet phldrT="[Metin]"/>
      <dgm:spPr/>
      <dgm:t>
        <a:bodyPr/>
        <a:lstStyle/>
        <a:p>
          <a:r>
            <a:rPr lang="tr-TR" dirty="0" smtClean="0"/>
            <a:t>Amaçlanan kullanım</a:t>
          </a:r>
          <a:endParaRPr lang="tr-TR" dirty="0"/>
        </a:p>
      </dgm:t>
    </dgm:pt>
    <dgm:pt modelId="{670BFC1D-D829-4DB0-B45F-2C2954965610}" type="parTrans" cxnId="{C70625E8-6838-4F88-9590-DF1058C8BCDF}">
      <dgm:prSet/>
      <dgm:spPr/>
      <dgm:t>
        <a:bodyPr/>
        <a:lstStyle/>
        <a:p>
          <a:endParaRPr lang="tr-TR"/>
        </a:p>
      </dgm:t>
    </dgm:pt>
    <dgm:pt modelId="{DEF27C1D-CF91-4E01-8EA4-A0CB21C9A4C3}" type="sibTrans" cxnId="{C70625E8-6838-4F88-9590-DF1058C8BCDF}">
      <dgm:prSet/>
      <dgm:spPr/>
      <dgm:t>
        <a:bodyPr/>
        <a:lstStyle/>
        <a:p>
          <a:endParaRPr lang="tr-TR"/>
        </a:p>
      </dgm:t>
    </dgm:pt>
    <dgm:pt modelId="{2702980F-4F67-409B-B152-F10632C731AA}">
      <dgm:prSet phldrT="[Metin]"/>
      <dgm:spPr/>
      <dgm:t>
        <a:bodyPr/>
        <a:lstStyle/>
        <a:p>
          <a:r>
            <a:rPr lang="tr-TR" dirty="0" smtClean="0"/>
            <a:t>İddialar</a:t>
          </a:r>
        </a:p>
      </dgm:t>
    </dgm:pt>
    <dgm:pt modelId="{834DA12F-16CE-43E2-88EB-317BCD20D7CB}" type="parTrans" cxnId="{71D2D48F-D709-4192-ACF9-79ABEB73F127}">
      <dgm:prSet/>
      <dgm:spPr/>
      <dgm:t>
        <a:bodyPr/>
        <a:lstStyle/>
        <a:p>
          <a:endParaRPr lang="tr-TR"/>
        </a:p>
      </dgm:t>
    </dgm:pt>
    <dgm:pt modelId="{F01F5446-5EE6-4B47-B7D4-56EB7F0A313B}" type="sibTrans" cxnId="{71D2D48F-D709-4192-ACF9-79ABEB73F127}">
      <dgm:prSet/>
      <dgm:spPr/>
      <dgm:t>
        <a:bodyPr/>
        <a:lstStyle/>
        <a:p>
          <a:endParaRPr lang="tr-TR"/>
        </a:p>
      </dgm:t>
    </dgm:pt>
    <dgm:pt modelId="{B11A4D42-9255-4CD4-AC11-1F148D821B4D}">
      <dgm:prSet phldrT="[Metin]"/>
      <dgm:spPr/>
      <dgm:t>
        <a:bodyPr/>
        <a:lstStyle/>
        <a:p>
          <a:r>
            <a:rPr lang="tr-TR" dirty="0" smtClean="0"/>
            <a:t>İşlenmiş eşya</a:t>
          </a:r>
          <a:endParaRPr lang="tr-TR" dirty="0"/>
        </a:p>
      </dgm:t>
    </dgm:pt>
    <dgm:pt modelId="{5EA2FADE-76A7-43F8-9DAA-596D9A7C0DC1}" type="parTrans" cxnId="{2C16B992-3614-4A7E-9F14-8D0A6CABE574}">
      <dgm:prSet/>
      <dgm:spPr/>
      <dgm:t>
        <a:bodyPr/>
        <a:lstStyle/>
        <a:p>
          <a:endParaRPr lang="tr-TR"/>
        </a:p>
      </dgm:t>
    </dgm:pt>
    <dgm:pt modelId="{33434988-8DA4-4E9F-93B9-ED5E9C60AA21}" type="sibTrans" cxnId="{2C16B992-3614-4A7E-9F14-8D0A6CABE574}">
      <dgm:prSet/>
      <dgm:spPr/>
      <dgm:t>
        <a:bodyPr/>
        <a:lstStyle/>
        <a:p>
          <a:endParaRPr lang="tr-TR"/>
        </a:p>
      </dgm:t>
    </dgm:pt>
    <dgm:pt modelId="{025E0765-B9A0-4A1E-BD26-04E60B097D2A}">
      <dgm:prSet phldrT="[Metin]"/>
      <dgm:spPr/>
      <dgm:t>
        <a:bodyPr/>
        <a:lstStyle/>
        <a:p>
          <a:r>
            <a:rPr lang="tr-TR" dirty="0" smtClean="0"/>
            <a:t>Su bazlı duvar boyası</a:t>
          </a:r>
          <a:endParaRPr lang="tr-TR" dirty="0"/>
        </a:p>
      </dgm:t>
    </dgm:pt>
    <dgm:pt modelId="{595D3D76-58BF-4FFA-BBB9-2715E80C9C45}" type="parTrans" cxnId="{976CE9A9-2A71-43C0-9780-B0C46422B96B}">
      <dgm:prSet/>
      <dgm:spPr/>
      <dgm:t>
        <a:bodyPr/>
        <a:lstStyle/>
        <a:p>
          <a:endParaRPr lang="tr-TR"/>
        </a:p>
      </dgm:t>
    </dgm:pt>
    <dgm:pt modelId="{B2EFB748-9402-466C-95C4-6FA1CFCF1FCC}" type="sibTrans" cxnId="{976CE9A9-2A71-43C0-9780-B0C46422B96B}">
      <dgm:prSet/>
      <dgm:spPr/>
      <dgm:t>
        <a:bodyPr/>
        <a:lstStyle/>
        <a:p>
          <a:endParaRPr lang="tr-TR"/>
        </a:p>
      </dgm:t>
    </dgm:pt>
    <dgm:pt modelId="{B6D35CA1-0B01-43F2-A4B7-9C493F826E0C}">
      <dgm:prSet phldrT="[Metin]"/>
      <dgm:spPr/>
      <dgm:t>
        <a:bodyPr/>
        <a:lstStyle/>
        <a:p>
          <a:r>
            <a:rPr lang="tr-TR" dirty="0" smtClean="0"/>
            <a:t>Mikrobik </a:t>
          </a:r>
          <a:r>
            <a:rPr lang="tr-TR" dirty="0" err="1" smtClean="0"/>
            <a:t>bozunmaya</a:t>
          </a:r>
          <a:r>
            <a:rPr lang="tr-TR" dirty="0" smtClean="0"/>
            <a:t> karşı koruyucu içerir</a:t>
          </a:r>
          <a:endParaRPr lang="tr-TR" dirty="0"/>
        </a:p>
      </dgm:t>
    </dgm:pt>
    <dgm:pt modelId="{595E36F8-8AB8-43D9-8B12-A92CD85F790B}" type="parTrans" cxnId="{3FAF81F3-6E0A-4F8C-A1C0-212E4A4BDC0A}">
      <dgm:prSet/>
      <dgm:spPr/>
      <dgm:t>
        <a:bodyPr/>
        <a:lstStyle/>
        <a:p>
          <a:endParaRPr lang="tr-TR"/>
        </a:p>
      </dgm:t>
    </dgm:pt>
    <dgm:pt modelId="{FFF69C52-4BAD-4256-985D-70BF593989E0}" type="sibTrans" cxnId="{3FAF81F3-6E0A-4F8C-A1C0-212E4A4BDC0A}">
      <dgm:prSet/>
      <dgm:spPr/>
      <dgm:t>
        <a:bodyPr/>
        <a:lstStyle/>
        <a:p>
          <a:endParaRPr lang="tr-TR"/>
        </a:p>
      </dgm:t>
    </dgm:pt>
    <dgm:pt modelId="{085E08A8-7BDA-4A67-A885-72BF2B95230D}">
      <dgm:prSet phldrT="[Metin]"/>
      <dgm:spPr/>
      <dgm:t>
        <a:bodyPr/>
        <a:lstStyle/>
        <a:p>
          <a:r>
            <a:rPr lang="tr-TR" dirty="0" smtClean="0"/>
            <a:t>Biyosidal ürün</a:t>
          </a:r>
          <a:endParaRPr lang="tr-TR" dirty="0"/>
        </a:p>
      </dgm:t>
    </dgm:pt>
    <dgm:pt modelId="{E088FA22-1930-42E2-80B1-1E0D12F5AD4F}" type="parTrans" cxnId="{865B8CBE-83F8-48EA-BBD4-AB66B95EBCE5}">
      <dgm:prSet/>
      <dgm:spPr/>
      <dgm:t>
        <a:bodyPr/>
        <a:lstStyle/>
        <a:p>
          <a:endParaRPr lang="tr-TR"/>
        </a:p>
      </dgm:t>
    </dgm:pt>
    <dgm:pt modelId="{0A1AAA14-2FDE-4361-9D5D-EE4AE9F5B79A}" type="sibTrans" cxnId="{865B8CBE-83F8-48EA-BBD4-AB66B95EBCE5}">
      <dgm:prSet/>
      <dgm:spPr/>
      <dgm:t>
        <a:bodyPr/>
        <a:lstStyle/>
        <a:p>
          <a:endParaRPr lang="tr-TR"/>
        </a:p>
      </dgm:t>
    </dgm:pt>
    <dgm:pt modelId="{A83567B8-36F1-4CF6-B5EA-08A6C4877DD8}">
      <dgm:prSet phldrT="[Metin]"/>
      <dgm:spPr/>
      <dgm:t>
        <a:bodyPr/>
        <a:lstStyle/>
        <a:p>
          <a:r>
            <a:rPr lang="tr-TR" dirty="0" err="1" smtClean="0"/>
            <a:t>Antibakteriyel</a:t>
          </a:r>
          <a:r>
            <a:rPr lang="tr-TR" dirty="0" smtClean="0"/>
            <a:t> iç cephe boyası</a:t>
          </a:r>
          <a:endParaRPr lang="tr-TR" dirty="0"/>
        </a:p>
      </dgm:t>
    </dgm:pt>
    <dgm:pt modelId="{78A4B884-1688-415C-9E80-32A62820A480}" type="parTrans" cxnId="{067A8060-0FB1-47D6-8E60-25E7863BF0AA}">
      <dgm:prSet/>
      <dgm:spPr/>
      <dgm:t>
        <a:bodyPr/>
        <a:lstStyle/>
        <a:p>
          <a:endParaRPr lang="tr-TR"/>
        </a:p>
      </dgm:t>
    </dgm:pt>
    <dgm:pt modelId="{D5048988-62DB-48EF-8458-E9B191659681}" type="sibTrans" cxnId="{067A8060-0FB1-47D6-8E60-25E7863BF0AA}">
      <dgm:prSet/>
      <dgm:spPr/>
      <dgm:t>
        <a:bodyPr/>
        <a:lstStyle/>
        <a:p>
          <a:endParaRPr lang="tr-TR"/>
        </a:p>
      </dgm:t>
    </dgm:pt>
    <dgm:pt modelId="{CE07044F-DF02-4A9E-B485-EC2B35088CD0}">
      <dgm:prSet phldrT="[Metin]"/>
      <dgm:spPr/>
      <dgm:t>
        <a:bodyPr/>
        <a:lstStyle/>
        <a:p>
          <a:r>
            <a:rPr lang="tr-TR" dirty="0" smtClean="0"/>
            <a:t>Yüzeyde bakteri üremesini engeller</a:t>
          </a:r>
          <a:endParaRPr lang="tr-TR" dirty="0"/>
        </a:p>
      </dgm:t>
    </dgm:pt>
    <dgm:pt modelId="{C196E7D6-2B6B-4D81-83E8-6ACBB79106FE}" type="parTrans" cxnId="{D16DC33B-A516-4D1E-9274-7904D2CF2B44}">
      <dgm:prSet/>
      <dgm:spPr/>
      <dgm:t>
        <a:bodyPr/>
        <a:lstStyle/>
        <a:p>
          <a:endParaRPr lang="tr-TR"/>
        </a:p>
      </dgm:t>
    </dgm:pt>
    <dgm:pt modelId="{5088ADE6-964B-4919-9714-B556058A8CB6}" type="sibTrans" cxnId="{D16DC33B-A516-4D1E-9274-7904D2CF2B44}">
      <dgm:prSet/>
      <dgm:spPr/>
      <dgm:t>
        <a:bodyPr/>
        <a:lstStyle/>
        <a:p>
          <a:endParaRPr lang="tr-TR"/>
        </a:p>
      </dgm:t>
    </dgm:pt>
    <dgm:pt modelId="{61517616-7C27-41F4-8E11-661D2B4B4C8A}">
      <dgm:prSet phldrT="[Metin]"/>
      <dgm:spPr/>
      <dgm:t>
        <a:bodyPr/>
        <a:lstStyle/>
        <a:p>
          <a:r>
            <a:rPr lang="tr-TR" i="1" dirty="0" err="1" smtClean="0"/>
            <a:t>E.coli</a:t>
          </a:r>
          <a:r>
            <a:rPr lang="tr-TR" dirty="0" smtClean="0"/>
            <a:t>, </a:t>
          </a:r>
          <a:r>
            <a:rPr lang="tr-TR" b="0" i="1" dirty="0" err="1" smtClean="0"/>
            <a:t>S.aureus</a:t>
          </a:r>
          <a:endParaRPr lang="tr-TR" b="0" i="1" dirty="0"/>
        </a:p>
      </dgm:t>
    </dgm:pt>
    <dgm:pt modelId="{E7F8A4F3-5ABD-4F32-9245-208293873E4E}" type="parTrans" cxnId="{1F84FCD9-BF91-484C-95A1-1F30B4AD61DF}">
      <dgm:prSet/>
      <dgm:spPr/>
      <dgm:t>
        <a:bodyPr/>
        <a:lstStyle/>
        <a:p>
          <a:endParaRPr lang="tr-TR"/>
        </a:p>
      </dgm:t>
    </dgm:pt>
    <dgm:pt modelId="{EFF2C903-24B8-4F45-B224-A4147EBEBCA4}" type="sibTrans" cxnId="{1F84FCD9-BF91-484C-95A1-1F30B4AD61DF}">
      <dgm:prSet/>
      <dgm:spPr/>
      <dgm:t>
        <a:bodyPr/>
        <a:lstStyle/>
        <a:p>
          <a:endParaRPr lang="tr-TR"/>
        </a:p>
      </dgm:t>
    </dgm:pt>
    <dgm:pt modelId="{09DAD8A1-D9D9-45A6-ACE3-1302B0C6FB8A}">
      <dgm:prSet phldrT="[Metin]"/>
      <dgm:spPr/>
      <dgm:t>
        <a:bodyPr/>
        <a:lstStyle/>
        <a:p>
          <a:r>
            <a:rPr lang="tr-TR" dirty="0" smtClean="0"/>
            <a:t>Hedef organizmalar</a:t>
          </a:r>
        </a:p>
      </dgm:t>
    </dgm:pt>
    <dgm:pt modelId="{B1CEFACD-2A7B-4F42-A949-16373A49419C}" type="parTrans" cxnId="{37754EEA-E4FF-41DB-A536-4AA38441B090}">
      <dgm:prSet/>
      <dgm:spPr/>
      <dgm:t>
        <a:bodyPr/>
        <a:lstStyle/>
        <a:p>
          <a:endParaRPr lang="tr-TR"/>
        </a:p>
      </dgm:t>
    </dgm:pt>
    <dgm:pt modelId="{0D70B400-F1FE-4B54-81D6-9C67726693DA}" type="sibTrans" cxnId="{37754EEA-E4FF-41DB-A536-4AA38441B090}">
      <dgm:prSet/>
      <dgm:spPr/>
      <dgm:t>
        <a:bodyPr/>
        <a:lstStyle/>
        <a:p>
          <a:endParaRPr lang="tr-TR"/>
        </a:p>
      </dgm:t>
    </dgm:pt>
    <dgm:pt modelId="{D83EC273-0398-4DDB-981F-C010EBBD3C09}">
      <dgm:prSet phldrT="[Metin]"/>
      <dgm:spPr/>
      <dgm:t>
        <a:bodyPr/>
        <a:lstStyle/>
        <a:p>
          <a:r>
            <a:rPr lang="tr-TR" dirty="0" smtClean="0"/>
            <a:t>Aktif konsantrasyonu</a:t>
          </a:r>
        </a:p>
      </dgm:t>
    </dgm:pt>
    <dgm:pt modelId="{8621F347-67C2-4847-B104-107E48E0511C}" type="parTrans" cxnId="{11F1DC86-C7E5-4C34-9388-E97F8E3162B5}">
      <dgm:prSet/>
      <dgm:spPr/>
      <dgm:t>
        <a:bodyPr/>
        <a:lstStyle/>
        <a:p>
          <a:endParaRPr lang="tr-TR"/>
        </a:p>
      </dgm:t>
    </dgm:pt>
    <dgm:pt modelId="{DA2F0F01-7759-4A12-9958-87AFE130D393}" type="sibTrans" cxnId="{11F1DC86-C7E5-4C34-9388-E97F8E3162B5}">
      <dgm:prSet/>
      <dgm:spPr/>
      <dgm:t>
        <a:bodyPr/>
        <a:lstStyle/>
        <a:p>
          <a:endParaRPr lang="tr-TR"/>
        </a:p>
      </dgm:t>
    </dgm:pt>
    <dgm:pt modelId="{CB42A010-4CBE-4CC0-ABEF-799CE54EF124}">
      <dgm:prSet phldrT="[Metin]"/>
      <dgm:spPr/>
      <dgm:t>
        <a:bodyPr/>
        <a:lstStyle/>
        <a:p>
          <a:r>
            <a:rPr lang="tr-TR" dirty="0" smtClean="0"/>
            <a:t>Aktifin etki şekli</a:t>
          </a:r>
        </a:p>
      </dgm:t>
    </dgm:pt>
    <dgm:pt modelId="{7EDCE4A4-DED1-4461-8553-E0A7F09C3752}" type="parTrans" cxnId="{FD4E25DD-6B72-4607-8583-51C57EF8EFD3}">
      <dgm:prSet/>
      <dgm:spPr/>
      <dgm:t>
        <a:bodyPr/>
        <a:lstStyle/>
        <a:p>
          <a:endParaRPr lang="tr-TR"/>
        </a:p>
      </dgm:t>
    </dgm:pt>
    <dgm:pt modelId="{02A13461-A524-43D9-B11D-EB3EE9C646F3}" type="sibTrans" cxnId="{FD4E25DD-6B72-4607-8583-51C57EF8EFD3}">
      <dgm:prSet/>
      <dgm:spPr/>
      <dgm:t>
        <a:bodyPr/>
        <a:lstStyle/>
        <a:p>
          <a:endParaRPr lang="tr-TR"/>
        </a:p>
      </dgm:t>
    </dgm:pt>
    <dgm:pt modelId="{3B3A0345-CF9D-45EB-A4E9-BE8028CD7AE3}">
      <dgm:prSet phldrT="[Metin]"/>
      <dgm:spPr/>
      <dgm:t>
        <a:bodyPr/>
        <a:lstStyle/>
        <a:p>
          <a:r>
            <a:rPr lang="tr-TR" i="1" dirty="0" err="1" smtClean="0"/>
            <a:t>A.brasiliensis</a:t>
          </a:r>
          <a:r>
            <a:rPr lang="tr-TR" dirty="0" smtClean="0"/>
            <a:t>, </a:t>
          </a:r>
          <a:r>
            <a:rPr lang="tr-TR" i="1" dirty="0" err="1" smtClean="0"/>
            <a:t>C.albicans</a:t>
          </a:r>
          <a:endParaRPr lang="tr-TR" i="1" dirty="0"/>
        </a:p>
      </dgm:t>
    </dgm:pt>
    <dgm:pt modelId="{D4C822FB-6597-4165-B5A1-C4CF581718CD}" type="parTrans" cxnId="{60FCBFBD-1906-4364-86AF-110384B93176}">
      <dgm:prSet/>
      <dgm:spPr/>
      <dgm:t>
        <a:bodyPr/>
        <a:lstStyle/>
        <a:p>
          <a:endParaRPr lang="tr-TR"/>
        </a:p>
      </dgm:t>
    </dgm:pt>
    <dgm:pt modelId="{DE3B09FE-DBA1-483C-B814-D86D75C212CB}" type="sibTrans" cxnId="{60FCBFBD-1906-4364-86AF-110384B93176}">
      <dgm:prSet/>
      <dgm:spPr/>
      <dgm:t>
        <a:bodyPr/>
        <a:lstStyle/>
        <a:p>
          <a:endParaRPr lang="tr-TR"/>
        </a:p>
      </dgm:t>
    </dgm:pt>
    <dgm:pt modelId="{5FF4AA38-2AD3-44DF-B2A6-0478468B552A}">
      <dgm:prSet phldrT="[Metin]"/>
      <dgm:spPr/>
      <dgm:t>
        <a:bodyPr/>
        <a:lstStyle/>
        <a:p>
          <a:r>
            <a:rPr lang="tr-TR" dirty="0" smtClean="0"/>
            <a:t>%0,25</a:t>
          </a:r>
          <a:endParaRPr lang="tr-TR" dirty="0"/>
        </a:p>
      </dgm:t>
    </dgm:pt>
    <dgm:pt modelId="{F6F5E094-4C27-43FA-A90E-1FBBB7C0FA2F}" type="parTrans" cxnId="{16FC2572-DAF4-4AB5-B8DE-13359E2EC371}">
      <dgm:prSet/>
      <dgm:spPr/>
      <dgm:t>
        <a:bodyPr/>
        <a:lstStyle/>
        <a:p>
          <a:endParaRPr lang="tr-TR"/>
        </a:p>
      </dgm:t>
    </dgm:pt>
    <dgm:pt modelId="{FDFD9522-38A6-4905-AD48-B320D63E78EE}" type="sibTrans" cxnId="{16FC2572-DAF4-4AB5-B8DE-13359E2EC371}">
      <dgm:prSet/>
      <dgm:spPr/>
      <dgm:t>
        <a:bodyPr/>
        <a:lstStyle/>
        <a:p>
          <a:endParaRPr lang="tr-TR"/>
        </a:p>
      </dgm:t>
    </dgm:pt>
    <dgm:pt modelId="{FE2D4B37-A204-4396-9405-660623A6505C}">
      <dgm:prSet phldrT="[Metin]"/>
      <dgm:spPr/>
      <dgm:t>
        <a:bodyPr/>
        <a:lstStyle/>
        <a:p>
          <a:r>
            <a:rPr lang="tr-TR" dirty="0" smtClean="0"/>
            <a:t>Hücre zarı geçirgenliğini bozar</a:t>
          </a:r>
          <a:endParaRPr lang="tr-TR" dirty="0"/>
        </a:p>
      </dgm:t>
    </dgm:pt>
    <dgm:pt modelId="{7742A5CC-9A36-4D36-98FA-12D9939E266C}" type="parTrans" cxnId="{966EABDC-3FE8-4FA0-9FFF-046FEC4D6248}">
      <dgm:prSet/>
      <dgm:spPr/>
      <dgm:t>
        <a:bodyPr/>
        <a:lstStyle/>
        <a:p>
          <a:endParaRPr lang="tr-TR"/>
        </a:p>
      </dgm:t>
    </dgm:pt>
    <dgm:pt modelId="{E50B7BB8-D6BE-4FE3-B659-D384BC873036}" type="sibTrans" cxnId="{966EABDC-3FE8-4FA0-9FFF-046FEC4D6248}">
      <dgm:prSet/>
      <dgm:spPr/>
      <dgm:t>
        <a:bodyPr/>
        <a:lstStyle/>
        <a:p>
          <a:endParaRPr lang="tr-TR"/>
        </a:p>
      </dgm:t>
    </dgm:pt>
    <dgm:pt modelId="{0E1F20CA-CB4D-4307-AACC-1AEC4CA56036}">
      <dgm:prSet phldrT="[Metin]"/>
      <dgm:spPr/>
      <dgm:t>
        <a:bodyPr/>
        <a:lstStyle/>
        <a:p>
          <a:r>
            <a:rPr lang="tr-TR" b="0" i="1" dirty="0" smtClean="0"/>
            <a:t>%0,15</a:t>
          </a:r>
          <a:endParaRPr lang="tr-TR" b="0" i="1" dirty="0"/>
        </a:p>
      </dgm:t>
    </dgm:pt>
    <dgm:pt modelId="{1F86FF53-DD3E-4C6D-8BB4-CBB1C5500D38}" type="parTrans" cxnId="{41E6537F-29C8-4FB6-A08C-050BD0052D37}">
      <dgm:prSet/>
      <dgm:spPr/>
      <dgm:t>
        <a:bodyPr/>
        <a:lstStyle/>
        <a:p>
          <a:endParaRPr lang="tr-TR"/>
        </a:p>
      </dgm:t>
    </dgm:pt>
    <dgm:pt modelId="{11904297-8FBF-4267-A7FC-851A15C0EACB}" type="sibTrans" cxnId="{41E6537F-29C8-4FB6-A08C-050BD0052D37}">
      <dgm:prSet/>
      <dgm:spPr/>
      <dgm:t>
        <a:bodyPr/>
        <a:lstStyle/>
        <a:p>
          <a:endParaRPr lang="tr-TR"/>
        </a:p>
      </dgm:t>
    </dgm:pt>
    <dgm:pt modelId="{4175F57C-14D9-4C88-AC9B-3A66083AB9AB}">
      <dgm:prSet phldrT="[Metin]"/>
      <dgm:spPr/>
      <dgm:t>
        <a:bodyPr/>
        <a:lstStyle/>
        <a:p>
          <a:r>
            <a:rPr lang="tr-TR" b="0" i="1" dirty="0" smtClean="0"/>
            <a:t>ATP sentezini </a:t>
          </a:r>
          <a:r>
            <a:rPr lang="tr-TR" b="0" i="1" dirty="0" err="1" smtClean="0"/>
            <a:t>inhibe</a:t>
          </a:r>
          <a:r>
            <a:rPr lang="tr-TR" b="0" i="1" dirty="0" smtClean="0"/>
            <a:t> eder</a:t>
          </a:r>
          <a:endParaRPr lang="tr-TR" b="0" i="1" dirty="0"/>
        </a:p>
      </dgm:t>
    </dgm:pt>
    <dgm:pt modelId="{F376FFEE-F7BB-4FDC-8A5B-1062B27D4793}" type="parTrans" cxnId="{FA5FC0BE-0DF4-4AB4-89E2-8A588ED27B8A}">
      <dgm:prSet/>
      <dgm:spPr/>
      <dgm:t>
        <a:bodyPr/>
        <a:lstStyle/>
        <a:p>
          <a:endParaRPr lang="tr-TR"/>
        </a:p>
      </dgm:t>
    </dgm:pt>
    <dgm:pt modelId="{0FE21E93-58B8-4DD9-A49D-397360C7F5F1}" type="sibTrans" cxnId="{FA5FC0BE-0DF4-4AB4-89E2-8A588ED27B8A}">
      <dgm:prSet/>
      <dgm:spPr/>
      <dgm:t>
        <a:bodyPr/>
        <a:lstStyle/>
        <a:p>
          <a:endParaRPr lang="tr-TR"/>
        </a:p>
      </dgm:t>
    </dgm:pt>
    <dgm:pt modelId="{D35878EE-FB1A-4D77-8928-DF07E498F5B1}" type="pres">
      <dgm:prSet presAssocID="{E6FEC8C6-99F6-4DFA-A2D0-74817E20B515}" presName="Name0" presStyleCnt="0">
        <dgm:presLayoutVars>
          <dgm:dir/>
          <dgm:animLvl val="lvl"/>
          <dgm:resizeHandles val="exact"/>
        </dgm:presLayoutVars>
      </dgm:prSet>
      <dgm:spPr/>
      <dgm:t>
        <a:bodyPr/>
        <a:lstStyle/>
        <a:p>
          <a:endParaRPr lang="tr-TR"/>
        </a:p>
      </dgm:t>
    </dgm:pt>
    <dgm:pt modelId="{2981CAF5-9AB3-4A34-83C9-45E6912B8D2D}" type="pres">
      <dgm:prSet presAssocID="{2836CC94-0128-4405-BF00-D6A0E8F074AF}" presName="vertFlow" presStyleCnt="0"/>
      <dgm:spPr/>
    </dgm:pt>
    <dgm:pt modelId="{7D20132E-ED8E-40B8-A334-A8E24AEA0FBF}" type="pres">
      <dgm:prSet presAssocID="{2836CC94-0128-4405-BF00-D6A0E8F074AF}" presName="header" presStyleLbl="node1" presStyleIdx="0" presStyleCnt="3"/>
      <dgm:spPr/>
      <dgm:t>
        <a:bodyPr/>
        <a:lstStyle/>
        <a:p>
          <a:endParaRPr lang="tr-TR"/>
        </a:p>
      </dgm:t>
    </dgm:pt>
    <dgm:pt modelId="{FD2D517F-2A5B-4262-93F6-3BE5DCD60AF9}" type="pres">
      <dgm:prSet presAssocID="{670BFC1D-D829-4DB0-B45F-2C2954965610}" presName="parTrans" presStyleLbl="sibTrans2D1" presStyleIdx="0" presStyleCnt="15"/>
      <dgm:spPr/>
      <dgm:t>
        <a:bodyPr/>
        <a:lstStyle/>
        <a:p>
          <a:endParaRPr lang="tr-TR"/>
        </a:p>
      </dgm:t>
    </dgm:pt>
    <dgm:pt modelId="{B2FA8B13-1D0A-4233-9EF9-D38FD0DAE06A}" type="pres">
      <dgm:prSet presAssocID="{DB8DD868-C396-4B08-B767-67BE623BD1AA}" presName="child" presStyleLbl="alignAccFollowNode1" presStyleIdx="0" presStyleCnt="15">
        <dgm:presLayoutVars>
          <dgm:chMax val="0"/>
          <dgm:bulletEnabled val="1"/>
        </dgm:presLayoutVars>
      </dgm:prSet>
      <dgm:spPr/>
      <dgm:t>
        <a:bodyPr/>
        <a:lstStyle/>
        <a:p>
          <a:endParaRPr lang="tr-TR"/>
        </a:p>
      </dgm:t>
    </dgm:pt>
    <dgm:pt modelId="{B898E37C-DB1E-441D-96A3-594649E527B2}" type="pres">
      <dgm:prSet presAssocID="{DEF27C1D-CF91-4E01-8EA4-A0CB21C9A4C3}" presName="sibTrans" presStyleLbl="sibTrans2D1" presStyleIdx="1" presStyleCnt="15"/>
      <dgm:spPr/>
      <dgm:t>
        <a:bodyPr/>
        <a:lstStyle/>
        <a:p>
          <a:endParaRPr lang="tr-TR"/>
        </a:p>
      </dgm:t>
    </dgm:pt>
    <dgm:pt modelId="{5A8C6B12-A74E-4EDC-9A7C-898575056D94}" type="pres">
      <dgm:prSet presAssocID="{2702980F-4F67-409B-B152-F10632C731AA}" presName="child" presStyleLbl="alignAccFollowNode1" presStyleIdx="1" presStyleCnt="15">
        <dgm:presLayoutVars>
          <dgm:chMax val="0"/>
          <dgm:bulletEnabled val="1"/>
        </dgm:presLayoutVars>
      </dgm:prSet>
      <dgm:spPr/>
      <dgm:t>
        <a:bodyPr/>
        <a:lstStyle/>
        <a:p>
          <a:endParaRPr lang="tr-TR"/>
        </a:p>
      </dgm:t>
    </dgm:pt>
    <dgm:pt modelId="{BF40093F-C588-4360-B37A-C676A7B4B2D8}" type="pres">
      <dgm:prSet presAssocID="{F01F5446-5EE6-4B47-B7D4-56EB7F0A313B}" presName="sibTrans" presStyleLbl="sibTrans2D1" presStyleIdx="2" presStyleCnt="15"/>
      <dgm:spPr/>
      <dgm:t>
        <a:bodyPr/>
        <a:lstStyle/>
        <a:p>
          <a:endParaRPr lang="tr-TR"/>
        </a:p>
      </dgm:t>
    </dgm:pt>
    <dgm:pt modelId="{CD828F3A-0735-463A-99CF-05ACCE87C818}" type="pres">
      <dgm:prSet presAssocID="{09DAD8A1-D9D9-45A6-ACE3-1302B0C6FB8A}" presName="child" presStyleLbl="alignAccFollowNode1" presStyleIdx="2" presStyleCnt="15">
        <dgm:presLayoutVars>
          <dgm:chMax val="0"/>
          <dgm:bulletEnabled val="1"/>
        </dgm:presLayoutVars>
      </dgm:prSet>
      <dgm:spPr/>
      <dgm:t>
        <a:bodyPr/>
        <a:lstStyle/>
        <a:p>
          <a:endParaRPr lang="tr-TR"/>
        </a:p>
      </dgm:t>
    </dgm:pt>
    <dgm:pt modelId="{3AB6F9DB-862B-4C39-BE74-0B65A576545D}" type="pres">
      <dgm:prSet presAssocID="{0D70B400-F1FE-4B54-81D6-9C67726693DA}" presName="sibTrans" presStyleLbl="sibTrans2D1" presStyleIdx="3" presStyleCnt="15"/>
      <dgm:spPr/>
      <dgm:t>
        <a:bodyPr/>
        <a:lstStyle/>
        <a:p>
          <a:endParaRPr lang="tr-TR"/>
        </a:p>
      </dgm:t>
    </dgm:pt>
    <dgm:pt modelId="{B76DF81C-F4F0-4EA5-A874-FF896EFFBDDB}" type="pres">
      <dgm:prSet presAssocID="{D83EC273-0398-4DDB-981F-C010EBBD3C09}" presName="child" presStyleLbl="alignAccFollowNode1" presStyleIdx="3" presStyleCnt="15">
        <dgm:presLayoutVars>
          <dgm:chMax val="0"/>
          <dgm:bulletEnabled val="1"/>
        </dgm:presLayoutVars>
      </dgm:prSet>
      <dgm:spPr/>
      <dgm:t>
        <a:bodyPr/>
        <a:lstStyle/>
        <a:p>
          <a:endParaRPr lang="tr-TR"/>
        </a:p>
      </dgm:t>
    </dgm:pt>
    <dgm:pt modelId="{D78A068A-9FF3-4F59-B179-37D97E2555F2}" type="pres">
      <dgm:prSet presAssocID="{DA2F0F01-7759-4A12-9958-87AFE130D393}" presName="sibTrans" presStyleLbl="sibTrans2D1" presStyleIdx="4" presStyleCnt="15"/>
      <dgm:spPr/>
      <dgm:t>
        <a:bodyPr/>
        <a:lstStyle/>
        <a:p>
          <a:endParaRPr lang="tr-TR"/>
        </a:p>
      </dgm:t>
    </dgm:pt>
    <dgm:pt modelId="{EB505CC3-5D74-42DA-AA19-CB42B40518F4}" type="pres">
      <dgm:prSet presAssocID="{CB42A010-4CBE-4CC0-ABEF-799CE54EF124}" presName="child" presStyleLbl="alignAccFollowNode1" presStyleIdx="4" presStyleCnt="15">
        <dgm:presLayoutVars>
          <dgm:chMax val="0"/>
          <dgm:bulletEnabled val="1"/>
        </dgm:presLayoutVars>
      </dgm:prSet>
      <dgm:spPr/>
      <dgm:t>
        <a:bodyPr/>
        <a:lstStyle/>
        <a:p>
          <a:endParaRPr lang="tr-TR"/>
        </a:p>
      </dgm:t>
    </dgm:pt>
    <dgm:pt modelId="{5123E574-32C3-4F8E-8095-925BA0AF53DA}" type="pres">
      <dgm:prSet presAssocID="{2836CC94-0128-4405-BF00-D6A0E8F074AF}" presName="hSp" presStyleCnt="0"/>
      <dgm:spPr/>
    </dgm:pt>
    <dgm:pt modelId="{243FF249-5EA1-4FC8-9532-DE2483FDFF5B}" type="pres">
      <dgm:prSet presAssocID="{B11A4D42-9255-4CD4-AC11-1F148D821B4D}" presName="vertFlow" presStyleCnt="0"/>
      <dgm:spPr/>
    </dgm:pt>
    <dgm:pt modelId="{CD414E24-3146-4D1F-B4E3-8CA2FFC79BDA}" type="pres">
      <dgm:prSet presAssocID="{B11A4D42-9255-4CD4-AC11-1F148D821B4D}" presName="header" presStyleLbl="node1" presStyleIdx="1" presStyleCnt="3"/>
      <dgm:spPr/>
      <dgm:t>
        <a:bodyPr/>
        <a:lstStyle/>
        <a:p>
          <a:endParaRPr lang="tr-TR"/>
        </a:p>
      </dgm:t>
    </dgm:pt>
    <dgm:pt modelId="{65A2D1A4-A281-497F-9939-38A9EA1E2FB1}" type="pres">
      <dgm:prSet presAssocID="{595D3D76-58BF-4FFA-BBB9-2715E80C9C45}" presName="parTrans" presStyleLbl="sibTrans2D1" presStyleIdx="5" presStyleCnt="15"/>
      <dgm:spPr/>
      <dgm:t>
        <a:bodyPr/>
        <a:lstStyle/>
        <a:p>
          <a:endParaRPr lang="tr-TR"/>
        </a:p>
      </dgm:t>
    </dgm:pt>
    <dgm:pt modelId="{BD993CE8-F394-4F59-B974-668907D794AA}" type="pres">
      <dgm:prSet presAssocID="{025E0765-B9A0-4A1E-BD26-04E60B097D2A}" presName="child" presStyleLbl="alignAccFollowNode1" presStyleIdx="5" presStyleCnt="15">
        <dgm:presLayoutVars>
          <dgm:chMax val="0"/>
          <dgm:bulletEnabled val="1"/>
        </dgm:presLayoutVars>
      </dgm:prSet>
      <dgm:spPr/>
      <dgm:t>
        <a:bodyPr/>
        <a:lstStyle/>
        <a:p>
          <a:endParaRPr lang="tr-TR"/>
        </a:p>
      </dgm:t>
    </dgm:pt>
    <dgm:pt modelId="{F17AB82E-0BED-4EDE-91B9-D1BFDFC9B8BF}" type="pres">
      <dgm:prSet presAssocID="{B2EFB748-9402-466C-95C4-6FA1CFCF1FCC}" presName="sibTrans" presStyleLbl="sibTrans2D1" presStyleIdx="6" presStyleCnt="15"/>
      <dgm:spPr/>
      <dgm:t>
        <a:bodyPr/>
        <a:lstStyle/>
        <a:p>
          <a:endParaRPr lang="tr-TR"/>
        </a:p>
      </dgm:t>
    </dgm:pt>
    <dgm:pt modelId="{D2C9A6E7-8F70-4590-AD81-28216918015E}" type="pres">
      <dgm:prSet presAssocID="{B6D35CA1-0B01-43F2-A4B7-9C493F826E0C}" presName="child" presStyleLbl="alignAccFollowNode1" presStyleIdx="6" presStyleCnt="15">
        <dgm:presLayoutVars>
          <dgm:chMax val="0"/>
          <dgm:bulletEnabled val="1"/>
        </dgm:presLayoutVars>
      </dgm:prSet>
      <dgm:spPr/>
      <dgm:t>
        <a:bodyPr/>
        <a:lstStyle/>
        <a:p>
          <a:endParaRPr lang="tr-TR"/>
        </a:p>
      </dgm:t>
    </dgm:pt>
    <dgm:pt modelId="{C377E3EE-65DB-4FD6-BA5C-746AF382B3C7}" type="pres">
      <dgm:prSet presAssocID="{FFF69C52-4BAD-4256-985D-70BF593989E0}" presName="sibTrans" presStyleLbl="sibTrans2D1" presStyleIdx="7" presStyleCnt="15"/>
      <dgm:spPr/>
      <dgm:t>
        <a:bodyPr/>
        <a:lstStyle/>
        <a:p>
          <a:endParaRPr lang="tr-TR"/>
        </a:p>
      </dgm:t>
    </dgm:pt>
    <dgm:pt modelId="{47B466C5-6CA9-4B5C-9C33-CCE6C98475DB}" type="pres">
      <dgm:prSet presAssocID="{3B3A0345-CF9D-45EB-A4E9-BE8028CD7AE3}" presName="child" presStyleLbl="alignAccFollowNode1" presStyleIdx="7" presStyleCnt="15">
        <dgm:presLayoutVars>
          <dgm:chMax val="0"/>
          <dgm:bulletEnabled val="1"/>
        </dgm:presLayoutVars>
      </dgm:prSet>
      <dgm:spPr/>
      <dgm:t>
        <a:bodyPr/>
        <a:lstStyle/>
        <a:p>
          <a:endParaRPr lang="tr-TR"/>
        </a:p>
      </dgm:t>
    </dgm:pt>
    <dgm:pt modelId="{9B8DE51A-3E5B-40C4-9A84-210A4F97C4E0}" type="pres">
      <dgm:prSet presAssocID="{DE3B09FE-DBA1-483C-B814-D86D75C212CB}" presName="sibTrans" presStyleLbl="sibTrans2D1" presStyleIdx="8" presStyleCnt="15"/>
      <dgm:spPr/>
      <dgm:t>
        <a:bodyPr/>
        <a:lstStyle/>
        <a:p>
          <a:endParaRPr lang="tr-TR"/>
        </a:p>
      </dgm:t>
    </dgm:pt>
    <dgm:pt modelId="{26B9DF19-094A-4C0B-806C-9F67C3EC2C4B}" type="pres">
      <dgm:prSet presAssocID="{5FF4AA38-2AD3-44DF-B2A6-0478468B552A}" presName="child" presStyleLbl="alignAccFollowNode1" presStyleIdx="8" presStyleCnt="15">
        <dgm:presLayoutVars>
          <dgm:chMax val="0"/>
          <dgm:bulletEnabled val="1"/>
        </dgm:presLayoutVars>
      </dgm:prSet>
      <dgm:spPr/>
      <dgm:t>
        <a:bodyPr/>
        <a:lstStyle/>
        <a:p>
          <a:endParaRPr lang="tr-TR"/>
        </a:p>
      </dgm:t>
    </dgm:pt>
    <dgm:pt modelId="{0F4FD7F6-C108-4886-B906-9928A7DF9F08}" type="pres">
      <dgm:prSet presAssocID="{FDFD9522-38A6-4905-AD48-B320D63E78EE}" presName="sibTrans" presStyleLbl="sibTrans2D1" presStyleIdx="9" presStyleCnt="15"/>
      <dgm:spPr/>
      <dgm:t>
        <a:bodyPr/>
        <a:lstStyle/>
        <a:p>
          <a:endParaRPr lang="tr-TR"/>
        </a:p>
      </dgm:t>
    </dgm:pt>
    <dgm:pt modelId="{331667A3-7488-4E06-90F0-3A34FD2CEF3B}" type="pres">
      <dgm:prSet presAssocID="{FE2D4B37-A204-4396-9405-660623A6505C}" presName="child" presStyleLbl="alignAccFollowNode1" presStyleIdx="9" presStyleCnt="15">
        <dgm:presLayoutVars>
          <dgm:chMax val="0"/>
          <dgm:bulletEnabled val="1"/>
        </dgm:presLayoutVars>
      </dgm:prSet>
      <dgm:spPr/>
      <dgm:t>
        <a:bodyPr/>
        <a:lstStyle/>
        <a:p>
          <a:endParaRPr lang="tr-TR"/>
        </a:p>
      </dgm:t>
    </dgm:pt>
    <dgm:pt modelId="{92795060-991D-4B31-AD92-9AE9E5E8CBBE}" type="pres">
      <dgm:prSet presAssocID="{B11A4D42-9255-4CD4-AC11-1F148D821B4D}" presName="hSp" presStyleCnt="0"/>
      <dgm:spPr/>
    </dgm:pt>
    <dgm:pt modelId="{7574E2EE-C0CD-4A8B-AC7D-64A4E874EECC}" type="pres">
      <dgm:prSet presAssocID="{085E08A8-7BDA-4A67-A885-72BF2B95230D}" presName="vertFlow" presStyleCnt="0"/>
      <dgm:spPr/>
    </dgm:pt>
    <dgm:pt modelId="{4A4D4556-1843-443F-B2EB-560CFAE8E4CA}" type="pres">
      <dgm:prSet presAssocID="{085E08A8-7BDA-4A67-A885-72BF2B95230D}" presName="header" presStyleLbl="node1" presStyleIdx="2" presStyleCnt="3"/>
      <dgm:spPr/>
      <dgm:t>
        <a:bodyPr/>
        <a:lstStyle/>
        <a:p>
          <a:endParaRPr lang="tr-TR"/>
        </a:p>
      </dgm:t>
    </dgm:pt>
    <dgm:pt modelId="{5BEB78EF-DD14-4DE8-A875-ED94483CF7D8}" type="pres">
      <dgm:prSet presAssocID="{78A4B884-1688-415C-9E80-32A62820A480}" presName="parTrans" presStyleLbl="sibTrans2D1" presStyleIdx="10" presStyleCnt="15"/>
      <dgm:spPr/>
      <dgm:t>
        <a:bodyPr/>
        <a:lstStyle/>
        <a:p>
          <a:endParaRPr lang="tr-TR"/>
        </a:p>
      </dgm:t>
    </dgm:pt>
    <dgm:pt modelId="{9447250C-BFAA-462A-B485-301A562E0C22}" type="pres">
      <dgm:prSet presAssocID="{A83567B8-36F1-4CF6-B5EA-08A6C4877DD8}" presName="child" presStyleLbl="alignAccFollowNode1" presStyleIdx="10" presStyleCnt="15">
        <dgm:presLayoutVars>
          <dgm:chMax val="0"/>
          <dgm:bulletEnabled val="1"/>
        </dgm:presLayoutVars>
      </dgm:prSet>
      <dgm:spPr/>
      <dgm:t>
        <a:bodyPr/>
        <a:lstStyle/>
        <a:p>
          <a:endParaRPr lang="tr-TR"/>
        </a:p>
      </dgm:t>
    </dgm:pt>
    <dgm:pt modelId="{2486D55A-F283-4E2B-BE7F-05A20E190AEB}" type="pres">
      <dgm:prSet presAssocID="{D5048988-62DB-48EF-8458-E9B191659681}" presName="sibTrans" presStyleLbl="sibTrans2D1" presStyleIdx="11" presStyleCnt="15"/>
      <dgm:spPr/>
      <dgm:t>
        <a:bodyPr/>
        <a:lstStyle/>
        <a:p>
          <a:endParaRPr lang="tr-TR"/>
        </a:p>
      </dgm:t>
    </dgm:pt>
    <dgm:pt modelId="{6FF3AE0F-AE06-4EB3-8C84-FD88730925F8}" type="pres">
      <dgm:prSet presAssocID="{CE07044F-DF02-4A9E-B485-EC2B35088CD0}" presName="child" presStyleLbl="alignAccFollowNode1" presStyleIdx="11" presStyleCnt="15">
        <dgm:presLayoutVars>
          <dgm:chMax val="0"/>
          <dgm:bulletEnabled val="1"/>
        </dgm:presLayoutVars>
      </dgm:prSet>
      <dgm:spPr/>
      <dgm:t>
        <a:bodyPr/>
        <a:lstStyle/>
        <a:p>
          <a:endParaRPr lang="tr-TR"/>
        </a:p>
      </dgm:t>
    </dgm:pt>
    <dgm:pt modelId="{6D1FAADD-F6D7-4616-ACDB-21DBE8EA5B8E}" type="pres">
      <dgm:prSet presAssocID="{5088ADE6-964B-4919-9714-B556058A8CB6}" presName="sibTrans" presStyleLbl="sibTrans2D1" presStyleIdx="12" presStyleCnt="15"/>
      <dgm:spPr/>
      <dgm:t>
        <a:bodyPr/>
        <a:lstStyle/>
        <a:p>
          <a:endParaRPr lang="tr-TR"/>
        </a:p>
      </dgm:t>
    </dgm:pt>
    <dgm:pt modelId="{3E7E4E25-688A-4471-A8FE-B803E2ECD957}" type="pres">
      <dgm:prSet presAssocID="{61517616-7C27-41F4-8E11-661D2B4B4C8A}" presName="child" presStyleLbl="alignAccFollowNode1" presStyleIdx="12" presStyleCnt="15">
        <dgm:presLayoutVars>
          <dgm:chMax val="0"/>
          <dgm:bulletEnabled val="1"/>
        </dgm:presLayoutVars>
      </dgm:prSet>
      <dgm:spPr/>
      <dgm:t>
        <a:bodyPr/>
        <a:lstStyle/>
        <a:p>
          <a:endParaRPr lang="tr-TR"/>
        </a:p>
      </dgm:t>
    </dgm:pt>
    <dgm:pt modelId="{6B880187-81AD-4BBA-B487-DE4FFB693D77}" type="pres">
      <dgm:prSet presAssocID="{EFF2C903-24B8-4F45-B224-A4147EBEBCA4}" presName="sibTrans" presStyleLbl="sibTrans2D1" presStyleIdx="13" presStyleCnt="15"/>
      <dgm:spPr/>
      <dgm:t>
        <a:bodyPr/>
        <a:lstStyle/>
        <a:p>
          <a:endParaRPr lang="tr-TR"/>
        </a:p>
      </dgm:t>
    </dgm:pt>
    <dgm:pt modelId="{22604483-531E-46BA-B021-E5984A226634}" type="pres">
      <dgm:prSet presAssocID="{0E1F20CA-CB4D-4307-AACC-1AEC4CA56036}" presName="child" presStyleLbl="alignAccFollowNode1" presStyleIdx="13" presStyleCnt="15">
        <dgm:presLayoutVars>
          <dgm:chMax val="0"/>
          <dgm:bulletEnabled val="1"/>
        </dgm:presLayoutVars>
      </dgm:prSet>
      <dgm:spPr/>
      <dgm:t>
        <a:bodyPr/>
        <a:lstStyle/>
        <a:p>
          <a:endParaRPr lang="tr-TR"/>
        </a:p>
      </dgm:t>
    </dgm:pt>
    <dgm:pt modelId="{4C41F0F6-E351-4895-8475-2EB9CAC28E57}" type="pres">
      <dgm:prSet presAssocID="{11904297-8FBF-4267-A7FC-851A15C0EACB}" presName="sibTrans" presStyleLbl="sibTrans2D1" presStyleIdx="14" presStyleCnt="15"/>
      <dgm:spPr/>
      <dgm:t>
        <a:bodyPr/>
        <a:lstStyle/>
        <a:p>
          <a:endParaRPr lang="tr-TR"/>
        </a:p>
      </dgm:t>
    </dgm:pt>
    <dgm:pt modelId="{99B3CCC2-E88A-4078-9FE9-F90F38B56B13}" type="pres">
      <dgm:prSet presAssocID="{4175F57C-14D9-4C88-AC9B-3A66083AB9AB}" presName="child" presStyleLbl="alignAccFollowNode1" presStyleIdx="14" presStyleCnt="15">
        <dgm:presLayoutVars>
          <dgm:chMax val="0"/>
          <dgm:bulletEnabled val="1"/>
        </dgm:presLayoutVars>
      </dgm:prSet>
      <dgm:spPr/>
      <dgm:t>
        <a:bodyPr/>
        <a:lstStyle/>
        <a:p>
          <a:endParaRPr lang="tr-TR"/>
        </a:p>
      </dgm:t>
    </dgm:pt>
  </dgm:ptLst>
  <dgm:cxnLst>
    <dgm:cxn modelId="{29C6B5C8-18DF-4EF3-8D94-FF0AC13D9163}" type="presOf" srcId="{A83567B8-36F1-4CF6-B5EA-08A6C4877DD8}" destId="{9447250C-BFAA-462A-B485-301A562E0C22}" srcOrd="0" destOrd="0" presId="urn:microsoft.com/office/officeart/2005/8/layout/lProcess1"/>
    <dgm:cxn modelId="{D16DC33B-A516-4D1E-9274-7904D2CF2B44}" srcId="{085E08A8-7BDA-4A67-A885-72BF2B95230D}" destId="{CE07044F-DF02-4A9E-B485-EC2B35088CD0}" srcOrd="1" destOrd="0" parTransId="{C196E7D6-2B6B-4D81-83E8-6ACBB79106FE}" sibTransId="{5088ADE6-964B-4919-9714-B556058A8CB6}"/>
    <dgm:cxn modelId="{DC255E4A-85BE-44E1-9C3D-5C231F8760EE}" type="presOf" srcId="{EFF2C903-24B8-4F45-B224-A4147EBEBCA4}" destId="{6B880187-81AD-4BBA-B487-DE4FFB693D77}" srcOrd="0" destOrd="0" presId="urn:microsoft.com/office/officeart/2005/8/layout/lProcess1"/>
    <dgm:cxn modelId="{6699E12E-0BEB-4713-8733-82B349A525DC}" type="presOf" srcId="{670BFC1D-D829-4DB0-B45F-2C2954965610}" destId="{FD2D517F-2A5B-4262-93F6-3BE5DCD60AF9}" srcOrd="0" destOrd="0" presId="urn:microsoft.com/office/officeart/2005/8/layout/lProcess1"/>
    <dgm:cxn modelId="{865B8CBE-83F8-48EA-BBD4-AB66B95EBCE5}" srcId="{E6FEC8C6-99F6-4DFA-A2D0-74817E20B515}" destId="{085E08A8-7BDA-4A67-A885-72BF2B95230D}" srcOrd="2" destOrd="0" parTransId="{E088FA22-1930-42E2-80B1-1E0D12F5AD4F}" sibTransId="{0A1AAA14-2FDE-4361-9D5D-EE4AE9F5B79A}"/>
    <dgm:cxn modelId="{71D2D48F-D709-4192-ACF9-79ABEB73F127}" srcId="{2836CC94-0128-4405-BF00-D6A0E8F074AF}" destId="{2702980F-4F67-409B-B152-F10632C731AA}" srcOrd="1" destOrd="0" parTransId="{834DA12F-16CE-43E2-88EB-317BCD20D7CB}" sibTransId="{F01F5446-5EE6-4B47-B7D4-56EB7F0A313B}"/>
    <dgm:cxn modelId="{B024598A-3F6A-40F0-93F5-F65C6FEAF1EE}" type="presOf" srcId="{DEF27C1D-CF91-4E01-8EA4-A0CB21C9A4C3}" destId="{B898E37C-DB1E-441D-96A3-594649E527B2}" srcOrd="0" destOrd="0" presId="urn:microsoft.com/office/officeart/2005/8/layout/lProcess1"/>
    <dgm:cxn modelId="{16FC2572-DAF4-4AB5-B8DE-13359E2EC371}" srcId="{B11A4D42-9255-4CD4-AC11-1F148D821B4D}" destId="{5FF4AA38-2AD3-44DF-B2A6-0478468B552A}" srcOrd="3" destOrd="0" parTransId="{F6F5E094-4C27-43FA-A90E-1FBBB7C0FA2F}" sibTransId="{FDFD9522-38A6-4905-AD48-B320D63E78EE}"/>
    <dgm:cxn modelId="{FA5FC0BE-0DF4-4AB4-89E2-8A588ED27B8A}" srcId="{085E08A8-7BDA-4A67-A885-72BF2B95230D}" destId="{4175F57C-14D9-4C88-AC9B-3A66083AB9AB}" srcOrd="4" destOrd="0" parTransId="{F376FFEE-F7BB-4FDC-8A5B-1062B27D4793}" sibTransId="{0FE21E93-58B8-4DD9-A49D-397360C7F5F1}"/>
    <dgm:cxn modelId="{F173C8AF-9623-4C5D-9982-518AA4FCC767}" type="presOf" srcId="{09DAD8A1-D9D9-45A6-ACE3-1302B0C6FB8A}" destId="{CD828F3A-0735-463A-99CF-05ACCE87C818}" srcOrd="0" destOrd="0" presId="urn:microsoft.com/office/officeart/2005/8/layout/lProcess1"/>
    <dgm:cxn modelId="{DFF36F53-F657-468B-A939-BF432148E7FC}" type="presOf" srcId="{085E08A8-7BDA-4A67-A885-72BF2B95230D}" destId="{4A4D4556-1843-443F-B2EB-560CFAE8E4CA}" srcOrd="0" destOrd="0" presId="urn:microsoft.com/office/officeart/2005/8/layout/lProcess1"/>
    <dgm:cxn modelId="{CDC914F8-7132-466A-9F8F-7C358CE888F9}" srcId="{E6FEC8C6-99F6-4DFA-A2D0-74817E20B515}" destId="{2836CC94-0128-4405-BF00-D6A0E8F074AF}" srcOrd="0" destOrd="0" parTransId="{97A3A7C3-D52E-4F1E-BBEF-EA57A0FF2FB1}" sibTransId="{ED966465-6845-4F23-8307-3915B58C0AA4}"/>
    <dgm:cxn modelId="{B10077B3-4964-4486-A735-82F1EB5503C9}" type="presOf" srcId="{F01F5446-5EE6-4B47-B7D4-56EB7F0A313B}" destId="{BF40093F-C588-4360-B37A-C676A7B4B2D8}" srcOrd="0" destOrd="0" presId="urn:microsoft.com/office/officeart/2005/8/layout/lProcess1"/>
    <dgm:cxn modelId="{450FA414-96D1-4A4D-AD56-1FF225C5EA1C}" type="presOf" srcId="{DA2F0F01-7759-4A12-9958-87AFE130D393}" destId="{D78A068A-9FF3-4F59-B179-37D97E2555F2}" srcOrd="0" destOrd="0" presId="urn:microsoft.com/office/officeart/2005/8/layout/lProcess1"/>
    <dgm:cxn modelId="{16C9BE65-8C5B-4C80-A5FF-FD5D3334C05B}" type="presOf" srcId="{3B3A0345-CF9D-45EB-A4E9-BE8028CD7AE3}" destId="{47B466C5-6CA9-4B5C-9C33-CCE6C98475DB}" srcOrd="0" destOrd="0" presId="urn:microsoft.com/office/officeart/2005/8/layout/lProcess1"/>
    <dgm:cxn modelId="{41E6537F-29C8-4FB6-A08C-050BD0052D37}" srcId="{085E08A8-7BDA-4A67-A885-72BF2B95230D}" destId="{0E1F20CA-CB4D-4307-AACC-1AEC4CA56036}" srcOrd="3" destOrd="0" parTransId="{1F86FF53-DD3E-4C6D-8BB4-CBB1C5500D38}" sibTransId="{11904297-8FBF-4267-A7FC-851A15C0EACB}"/>
    <dgm:cxn modelId="{37754EEA-E4FF-41DB-A536-4AA38441B090}" srcId="{2836CC94-0128-4405-BF00-D6A0E8F074AF}" destId="{09DAD8A1-D9D9-45A6-ACE3-1302B0C6FB8A}" srcOrd="2" destOrd="0" parTransId="{B1CEFACD-2A7B-4F42-A949-16373A49419C}" sibTransId="{0D70B400-F1FE-4B54-81D6-9C67726693DA}"/>
    <dgm:cxn modelId="{26F3634F-72B0-4AED-BD73-156872AC040D}" type="presOf" srcId="{0E1F20CA-CB4D-4307-AACC-1AEC4CA56036}" destId="{22604483-531E-46BA-B021-E5984A226634}" srcOrd="0" destOrd="0" presId="urn:microsoft.com/office/officeart/2005/8/layout/lProcess1"/>
    <dgm:cxn modelId="{966EABDC-3FE8-4FA0-9FFF-046FEC4D6248}" srcId="{B11A4D42-9255-4CD4-AC11-1F148D821B4D}" destId="{FE2D4B37-A204-4396-9405-660623A6505C}" srcOrd="4" destOrd="0" parTransId="{7742A5CC-9A36-4D36-98FA-12D9939E266C}" sibTransId="{E50B7BB8-D6BE-4FE3-B659-D384BC873036}"/>
    <dgm:cxn modelId="{85CB3DDD-A41B-4362-8BCC-ECA33D66605C}" type="presOf" srcId="{4175F57C-14D9-4C88-AC9B-3A66083AB9AB}" destId="{99B3CCC2-E88A-4078-9FE9-F90F38B56B13}" srcOrd="0" destOrd="0" presId="urn:microsoft.com/office/officeart/2005/8/layout/lProcess1"/>
    <dgm:cxn modelId="{2F619384-E9FB-4BF7-837E-948B1DA3DF16}" type="presOf" srcId="{78A4B884-1688-415C-9E80-32A62820A480}" destId="{5BEB78EF-DD14-4DE8-A875-ED94483CF7D8}" srcOrd="0" destOrd="0" presId="urn:microsoft.com/office/officeart/2005/8/layout/lProcess1"/>
    <dgm:cxn modelId="{12EE2200-99E4-4056-BBF6-EF029348FC6D}" type="presOf" srcId="{595D3D76-58BF-4FFA-BBB9-2715E80C9C45}" destId="{65A2D1A4-A281-497F-9939-38A9EA1E2FB1}" srcOrd="0" destOrd="0" presId="urn:microsoft.com/office/officeart/2005/8/layout/lProcess1"/>
    <dgm:cxn modelId="{D0E7D5D7-42E8-46E3-81B1-1DAE172D103F}" type="presOf" srcId="{FE2D4B37-A204-4396-9405-660623A6505C}" destId="{331667A3-7488-4E06-90F0-3A34FD2CEF3B}" srcOrd="0" destOrd="0" presId="urn:microsoft.com/office/officeart/2005/8/layout/lProcess1"/>
    <dgm:cxn modelId="{BCD186D1-F800-4F03-B3A2-D8C46454B2C1}" type="presOf" srcId="{2702980F-4F67-409B-B152-F10632C731AA}" destId="{5A8C6B12-A74E-4EDC-9A7C-898575056D94}" srcOrd="0" destOrd="0" presId="urn:microsoft.com/office/officeart/2005/8/layout/lProcess1"/>
    <dgm:cxn modelId="{C70625E8-6838-4F88-9590-DF1058C8BCDF}" srcId="{2836CC94-0128-4405-BF00-D6A0E8F074AF}" destId="{DB8DD868-C396-4B08-B767-67BE623BD1AA}" srcOrd="0" destOrd="0" parTransId="{670BFC1D-D829-4DB0-B45F-2C2954965610}" sibTransId="{DEF27C1D-CF91-4E01-8EA4-A0CB21C9A4C3}"/>
    <dgm:cxn modelId="{150C6B69-0E30-4248-8CD8-5A0D60B9B951}" type="presOf" srcId="{CB42A010-4CBE-4CC0-ABEF-799CE54EF124}" destId="{EB505CC3-5D74-42DA-AA19-CB42B40518F4}" srcOrd="0" destOrd="0" presId="urn:microsoft.com/office/officeart/2005/8/layout/lProcess1"/>
    <dgm:cxn modelId="{81A0A8B7-0C0E-4AFB-99FC-39C5AB6C1E59}" type="presOf" srcId="{D83EC273-0398-4DDB-981F-C010EBBD3C09}" destId="{B76DF81C-F4F0-4EA5-A874-FF896EFFBDDB}" srcOrd="0" destOrd="0" presId="urn:microsoft.com/office/officeart/2005/8/layout/lProcess1"/>
    <dgm:cxn modelId="{F9B2B6E9-0B16-4E93-9AC1-0D4FC03D8A84}" type="presOf" srcId="{E6FEC8C6-99F6-4DFA-A2D0-74817E20B515}" destId="{D35878EE-FB1A-4D77-8928-DF07E498F5B1}" srcOrd="0" destOrd="0" presId="urn:microsoft.com/office/officeart/2005/8/layout/lProcess1"/>
    <dgm:cxn modelId="{FD4E25DD-6B72-4607-8583-51C57EF8EFD3}" srcId="{2836CC94-0128-4405-BF00-D6A0E8F074AF}" destId="{CB42A010-4CBE-4CC0-ABEF-799CE54EF124}" srcOrd="4" destOrd="0" parTransId="{7EDCE4A4-DED1-4461-8553-E0A7F09C3752}" sibTransId="{02A13461-A524-43D9-B11D-EB3EE9C646F3}"/>
    <dgm:cxn modelId="{DC74D509-DD76-44F6-BE9D-4411E4B55038}" type="presOf" srcId="{CE07044F-DF02-4A9E-B485-EC2B35088CD0}" destId="{6FF3AE0F-AE06-4EB3-8C84-FD88730925F8}" srcOrd="0" destOrd="0" presId="urn:microsoft.com/office/officeart/2005/8/layout/lProcess1"/>
    <dgm:cxn modelId="{AF38CEA4-9DF6-4E9B-8F60-293314D31BD5}" type="presOf" srcId="{B2EFB748-9402-466C-95C4-6FA1CFCF1FCC}" destId="{F17AB82E-0BED-4EDE-91B9-D1BFDFC9B8BF}" srcOrd="0" destOrd="0" presId="urn:microsoft.com/office/officeart/2005/8/layout/lProcess1"/>
    <dgm:cxn modelId="{07682908-E8E2-452E-B62A-5F7390127231}" type="presOf" srcId="{5FF4AA38-2AD3-44DF-B2A6-0478468B552A}" destId="{26B9DF19-094A-4C0B-806C-9F67C3EC2C4B}" srcOrd="0" destOrd="0" presId="urn:microsoft.com/office/officeart/2005/8/layout/lProcess1"/>
    <dgm:cxn modelId="{01787B41-581A-4AE6-8FF8-F8116A6554F4}" type="presOf" srcId="{D5048988-62DB-48EF-8458-E9B191659681}" destId="{2486D55A-F283-4E2B-BE7F-05A20E190AEB}" srcOrd="0" destOrd="0" presId="urn:microsoft.com/office/officeart/2005/8/layout/lProcess1"/>
    <dgm:cxn modelId="{976CE9A9-2A71-43C0-9780-B0C46422B96B}" srcId="{B11A4D42-9255-4CD4-AC11-1F148D821B4D}" destId="{025E0765-B9A0-4A1E-BD26-04E60B097D2A}" srcOrd="0" destOrd="0" parTransId="{595D3D76-58BF-4FFA-BBB9-2715E80C9C45}" sibTransId="{B2EFB748-9402-466C-95C4-6FA1CFCF1FCC}"/>
    <dgm:cxn modelId="{093A4B8B-FE56-4A76-885A-352A2D88D1B4}" type="presOf" srcId="{11904297-8FBF-4267-A7FC-851A15C0EACB}" destId="{4C41F0F6-E351-4895-8475-2EB9CAC28E57}" srcOrd="0" destOrd="0" presId="urn:microsoft.com/office/officeart/2005/8/layout/lProcess1"/>
    <dgm:cxn modelId="{27B9845F-CB26-4E20-A5B6-AAD579C2B355}" type="presOf" srcId="{FDFD9522-38A6-4905-AD48-B320D63E78EE}" destId="{0F4FD7F6-C108-4886-B906-9928A7DF9F08}" srcOrd="0" destOrd="0" presId="urn:microsoft.com/office/officeart/2005/8/layout/lProcess1"/>
    <dgm:cxn modelId="{CB0FA50E-6394-421B-BA8D-AA9EF5689C19}" type="presOf" srcId="{61517616-7C27-41F4-8E11-661D2B4B4C8A}" destId="{3E7E4E25-688A-4471-A8FE-B803E2ECD957}" srcOrd="0" destOrd="0" presId="urn:microsoft.com/office/officeart/2005/8/layout/lProcess1"/>
    <dgm:cxn modelId="{60FCBFBD-1906-4364-86AF-110384B93176}" srcId="{B11A4D42-9255-4CD4-AC11-1F148D821B4D}" destId="{3B3A0345-CF9D-45EB-A4E9-BE8028CD7AE3}" srcOrd="2" destOrd="0" parTransId="{D4C822FB-6597-4165-B5A1-C4CF581718CD}" sibTransId="{DE3B09FE-DBA1-483C-B814-D86D75C212CB}"/>
    <dgm:cxn modelId="{11F1DC86-C7E5-4C34-9388-E97F8E3162B5}" srcId="{2836CC94-0128-4405-BF00-D6A0E8F074AF}" destId="{D83EC273-0398-4DDB-981F-C010EBBD3C09}" srcOrd="3" destOrd="0" parTransId="{8621F347-67C2-4847-B104-107E48E0511C}" sibTransId="{DA2F0F01-7759-4A12-9958-87AFE130D393}"/>
    <dgm:cxn modelId="{8D6C0F27-4C71-42BE-9414-9AB125DE2201}" type="presOf" srcId="{5088ADE6-964B-4919-9714-B556058A8CB6}" destId="{6D1FAADD-F6D7-4616-ACDB-21DBE8EA5B8E}" srcOrd="0" destOrd="0" presId="urn:microsoft.com/office/officeart/2005/8/layout/lProcess1"/>
    <dgm:cxn modelId="{2C16B992-3614-4A7E-9F14-8D0A6CABE574}" srcId="{E6FEC8C6-99F6-4DFA-A2D0-74817E20B515}" destId="{B11A4D42-9255-4CD4-AC11-1F148D821B4D}" srcOrd="1" destOrd="0" parTransId="{5EA2FADE-76A7-43F8-9DAA-596D9A7C0DC1}" sibTransId="{33434988-8DA4-4E9F-93B9-ED5E9C60AA21}"/>
    <dgm:cxn modelId="{8FDBAE86-4D57-48F9-9230-663BA23008F6}" type="presOf" srcId="{2836CC94-0128-4405-BF00-D6A0E8F074AF}" destId="{7D20132E-ED8E-40B8-A334-A8E24AEA0FBF}" srcOrd="0" destOrd="0" presId="urn:microsoft.com/office/officeart/2005/8/layout/lProcess1"/>
    <dgm:cxn modelId="{473E4818-BEA7-4733-881F-ECD460E7A853}" type="presOf" srcId="{DE3B09FE-DBA1-483C-B814-D86D75C212CB}" destId="{9B8DE51A-3E5B-40C4-9A84-210A4F97C4E0}" srcOrd="0" destOrd="0" presId="urn:microsoft.com/office/officeart/2005/8/layout/lProcess1"/>
    <dgm:cxn modelId="{293B3D24-EDFF-472D-91AF-4DBD3884FC56}" type="presOf" srcId="{DB8DD868-C396-4B08-B767-67BE623BD1AA}" destId="{B2FA8B13-1D0A-4233-9EF9-D38FD0DAE06A}" srcOrd="0" destOrd="0" presId="urn:microsoft.com/office/officeart/2005/8/layout/lProcess1"/>
    <dgm:cxn modelId="{3F668F18-20A2-469F-A4B3-4893168003C8}" type="presOf" srcId="{B6D35CA1-0B01-43F2-A4B7-9C493F826E0C}" destId="{D2C9A6E7-8F70-4590-AD81-28216918015E}" srcOrd="0" destOrd="0" presId="urn:microsoft.com/office/officeart/2005/8/layout/lProcess1"/>
    <dgm:cxn modelId="{29E08D53-E9CD-41B3-A91D-3821F1CDEF36}" type="presOf" srcId="{025E0765-B9A0-4A1E-BD26-04E60B097D2A}" destId="{BD993CE8-F394-4F59-B974-668907D794AA}" srcOrd="0" destOrd="0" presId="urn:microsoft.com/office/officeart/2005/8/layout/lProcess1"/>
    <dgm:cxn modelId="{1F84FCD9-BF91-484C-95A1-1F30B4AD61DF}" srcId="{085E08A8-7BDA-4A67-A885-72BF2B95230D}" destId="{61517616-7C27-41F4-8E11-661D2B4B4C8A}" srcOrd="2" destOrd="0" parTransId="{E7F8A4F3-5ABD-4F32-9245-208293873E4E}" sibTransId="{EFF2C903-24B8-4F45-B224-A4147EBEBCA4}"/>
    <dgm:cxn modelId="{3FAF81F3-6E0A-4F8C-A1C0-212E4A4BDC0A}" srcId="{B11A4D42-9255-4CD4-AC11-1F148D821B4D}" destId="{B6D35CA1-0B01-43F2-A4B7-9C493F826E0C}" srcOrd="1" destOrd="0" parTransId="{595E36F8-8AB8-43D9-8B12-A92CD85F790B}" sibTransId="{FFF69C52-4BAD-4256-985D-70BF593989E0}"/>
    <dgm:cxn modelId="{067A8060-0FB1-47D6-8E60-25E7863BF0AA}" srcId="{085E08A8-7BDA-4A67-A885-72BF2B95230D}" destId="{A83567B8-36F1-4CF6-B5EA-08A6C4877DD8}" srcOrd="0" destOrd="0" parTransId="{78A4B884-1688-415C-9E80-32A62820A480}" sibTransId="{D5048988-62DB-48EF-8458-E9B191659681}"/>
    <dgm:cxn modelId="{28D31621-57BB-4F91-9507-76DFC23EC4FF}" type="presOf" srcId="{0D70B400-F1FE-4B54-81D6-9C67726693DA}" destId="{3AB6F9DB-862B-4C39-BE74-0B65A576545D}" srcOrd="0" destOrd="0" presId="urn:microsoft.com/office/officeart/2005/8/layout/lProcess1"/>
    <dgm:cxn modelId="{4ECA79EB-4A31-444D-9B6C-E1780FCD07B7}" type="presOf" srcId="{FFF69C52-4BAD-4256-985D-70BF593989E0}" destId="{C377E3EE-65DB-4FD6-BA5C-746AF382B3C7}" srcOrd="0" destOrd="0" presId="urn:microsoft.com/office/officeart/2005/8/layout/lProcess1"/>
    <dgm:cxn modelId="{7274E770-8A5D-4380-80B9-6826BD4F9B38}" type="presOf" srcId="{B11A4D42-9255-4CD4-AC11-1F148D821B4D}" destId="{CD414E24-3146-4D1F-B4E3-8CA2FFC79BDA}" srcOrd="0" destOrd="0" presId="urn:microsoft.com/office/officeart/2005/8/layout/lProcess1"/>
    <dgm:cxn modelId="{87922C1B-38DD-4FDD-BF0C-854143C9A73B}" type="presParOf" srcId="{D35878EE-FB1A-4D77-8928-DF07E498F5B1}" destId="{2981CAF5-9AB3-4A34-83C9-45E6912B8D2D}" srcOrd="0" destOrd="0" presId="urn:microsoft.com/office/officeart/2005/8/layout/lProcess1"/>
    <dgm:cxn modelId="{23338150-11C8-49E7-B536-45C77AEEEB6B}" type="presParOf" srcId="{2981CAF5-9AB3-4A34-83C9-45E6912B8D2D}" destId="{7D20132E-ED8E-40B8-A334-A8E24AEA0FBF}" srcOrd="0" destOrd="0" presId="urn:microsoft.com/office/officeart/2005/8/layout/lProcess1"/>
    <dgm:cxn modelId="{389024D7-64F5-414D-85E6-4101C19D1F78}" type="presParOf" srcId="{2981CAF5-9AB3-4A34-83C9-45E6912B8D2D}" destId="{FD2D517F-2A5B-4262-93F6-3BE5DCD60AF9}" srcOrd="1" destOrd="0" presId="urn:microsoft.com/office/officeart/2005/8/layout/lProcess1"/>
    <dgm:cxn modelId="{423DFDA4-3055-4621-9629-544ABD8A962F}" type="presParOf" srcId="{2981CAF5-9AB3-4A34-83C9-45E6912B8D2D}" destId="{B2FA8B13-1D0A-4233-9EF9-D38FD0DAE06A}" srcOrd="2" destOrd="0" presId="urn:microsoft.com/office/officeart/2005/8/layout/lProcess1"/>
    <dgm:cxn modelId="{9D20867C-B740-4AEF-9779-F70F058A277B}" type="presParOf" srcId="{2981CAF5-9AB3-4A34-83C9-45E6912B8D2D}" destId="{B898E37C-DB1E-441D-96A3-594649E527B2}" srcOrd="3" destOrd="0" presId="urn:microsoft.com/office/officeart/2005/8/layout/lProcess1"/>
    <dgm:cxn modelId="{48555800-75BB-43CE-8167-563CB76EF8F4}" type="presParOf" srcId="{2981CAF5-9AB3-4A34-83C9-45E6912B8D2D}" destId="{5A8C6B12-A74E-4EDC-9A7C-898575056D94}" srcOrd="4" destOrd="0" presId="urn:microsoft.com/office/officeart/2005/8/layout/lProcess1"/>
    <dgm:cxn modelId="{58F99867-7E5A-4D32-A4D1-9C5EC948E391}" type="presParOf" srcId="{2981CAF5-9AB3-4A34-83C9-45E6912B8D2D}" destId="{BF40093F-C588-4360-B37A-C676A7B4B2D8}" srcOrd="5" destOrd="0" presId="urn:microsoft.com/office/officeart/2005/8/layout/lProcess1"/>
    <dgm:cxn modelId="{F7788E5B-7D0D-49A9-9B6C-158429CC30D7}" type="presParOf" srcId="{2981CAF5-9AB3-4A34-83C9-45E6912B8D2D}" destId="{CD828F3A-0735-463A-99CF-05ACCE87C818}" srcOrd="6" destOrd="0" presId="urn:microsoft.com/office/officeart/2005/8/layout/lProcess1"/>
    <dgm:cxn modelId="{5D1AE2BD-F35A-4B77-BA19-109AE8E3FC27}" type="presParOf" srcId="{2981CAF5-9AB3-4A34-83C9-45E6912B8D2D}" destId="{3AB6F9DB-862B-4C39-BE74-0B65A576545D}" srcOrd="7" destOrd="0" presId="urn:microsoft.com/office/officeart/2005/8/layout/lProcess1"/>
    <dgm:cxn modelId="{AAE2CB09-E3DC-4888-87A1-12F494EC598D}" type="presParOf" srcId="{2981CAF5-9AB3-4A34-83C9-45E6912B8D2D}" destId="{B76DF81C-F4F0-4EA5-A874-FF896EFFBDDB}" srcOrd="8" destOrd="0" presId="urn:microsoft.com/office/officeart/2005/8/layout/lProcess1"/>
    <dgm:cxn modelId="{3A86DFAF-B28A-4B5F-8838-A10B26758595}" type="presParOf" srcId="{2981CAF5-9AB3-4A34-83C9-45E6912B8D2D}" destId="{D78A068A-9FF3-4F59-B179-37D97E2555F2}" srcOrd="9" destOrd="0" presId="urn:microsoft.com/office/officeart/2005/8/layout/lProcess1"/>
    <dgm:cxn modelId="{BAE10A71-1C71-4C6E-BD66-74DD970F4000}" type="presParOf" srcId="{2981CAF5-9AB3-4A34-83C9-45E6912B8D2D}" destId="{EB505CC3-5D74-42DA-AA19-CB42B40518F4}" srcOrd="10" destOrd="0" presId="urn:microsoft.com/office/officeart/2005/8/layout/lProcess1"/>
    <dgm:cxn modelId="{A14CEC37-5B51-487E-A794-FBF53A74B982}" type="presParOf" srcId="{D35878EE-FB1A-4D77-8928-DF07E498F5B1}" destId="{5123E574-32C3-4F8E-8095-925BA0AF53DA}" srcOrd="1" destOrd="0" presId="urn:microsoft.com/office/officeart/2005/8/layout/lProcess1"/>
    <dgm:cxn modelId="{060599E1-D5B0-451A-808F-795C8E959155}" type="presParOf" srcId="{D35878EE-FB1A-4D77-8928-DF07E498F5B1}" destId="{243FF249-5EA1-4FC8-9532-DE2483FDFF5B}" srcOrd="2" destOrd="0" presId="urn:microsoft.com/office/officeart/2005/8/layout/lProcess1"/>
    <dgm:cxn modelId="{D96F9B1D-D9DD-4D8F-AF31-B4D4E30F7B33}" type="presParOf" srcId="{243FF249-5EA1-4FC8-9532-DE2483FDFF5B}" destId="{CD414E24-3146-4D1F-B4E3-8CA2FFC79BDA}" srcOrd="0" destOrd="0" presId="urn:microsoft.com/office/officeart/2005/8/layout/lProcess1"/>
    <dgm:cxn modelId="{22F1C6A9-6A94-4039-9B4D-EC7741931A64}" type="presParOf" srcId="{243FF249-5EA1-4FC8-9532-DE2483FDFF5B}" destId="{65A2D1A4-A281-497F-9939-38A9EA1E2FB1}" srcOrd="1" destOrd="0" presId="urn:microsoft.com/office/officeart/2005/8/layout/lProcess1"/>
    <dgm:cxn modelId="{02D2F0CD-ADD2-4011-8667-2DA03FA103F9}" type="presParOf" srcId="{243FF249-5EA1-4FC8-9532-DE2483FDFF5B}" destId="{BD993CE8-F394-4F59-B974-668907D794AA}" srcOrd="2" destOrd="0" presId="urn:microsoft.com/office/officeart/2005/8/layout/lProcess1"/>
    <dgm:cxn modelId="{7D5B1BB7-1478-4551-8860-325BF8836563}" type="presParOf" srcId="{243FF249-5EA1-4FC8-9532-DE2483FDFF5B}" destId="{F17AB82E-0BED-4EDE-91B9-D1BFDFC9B8BF}" srcOrd="3" destOrd="0" presId="urn:microsoft.com/office/officeart/2005/8/layout/lProcess1"/>
    <dgm:cxn modelId="{1F96460D-9917-43E6-8E7C-3C22DA462680}" type="presParOf" srcId="{243FF249-5EA1-4FC8-9532-DE2483FDFF5B}" destId="{D2C9A6E7-8F70-4590-AD81-28216918015E}" srcOrd="4" destOrd="0" presId="urn:microsoft.com/office/officeart/2005/8/layout/lProcess1"/>
    <dgm:cxn modelId="{EFEE7A55-DE38-40D6-85B1-C063B3BE503E}" type="presParOf" srcId="{243FF249-5EA1-4FC8-9532-DE2483FDFF5B}" destId="{C377E3EE-65DB-4FD6-BA5C-746AF382B3C7}" srcOrd="5" destOrd="0" presId="urn:microsoft.com/office/officeart/2005/8/layout/lProcess1"/>
    <dgm:cxn modelId="{BCFEE408-8C70-4D3E-9D70-589931C4FD6E}" type="presParOf" srcId="{243FF249-5EA1-4FC8-9532-DE2483FDFF5B}" destId="{47B466C5-6CA9-4B5C-9C33-CCE6C98475DB}" srcOrd="6" destOrd="0" presId="urn:microsoft.com/office/officeart/2005/8/layout/lProcess1"/>
    <dgm:cxn modelId="{1F4DA1BC-69CB-4C4E-A5CB-29E4F2FD90F3}" type="presParOf" srcId="{243FF249-5EA1-4FC8-9532-DE2483FDFF5B}" destId="{9B8DE51A-3E5B-40C4-9A84-210A4F97C4E0}" srcOrd="7" destOrd="0" presId="urn:microsoft.com/office/officeart/2005/8/layout/lProcess1"/>
    <dgm:cxn modelId="{DE621398-7FAD-4896-BAA9-9C7BA7402D41}" type="presParOf" srcId="{243FF249-5EA1-4FC8-9532-DE2483FDFF5B}" destId="{26B9DF19-094A-4C0B-806C-9F67C3EC2C4B}" srcOrd="8" destOrd="0" presId="urn:microsoft.com/office/officeart/2005/8/layout/lProcess1"/>
    <dgm:cxn modelId="{A433C372-1D1B-4140-BD78-65064108E0FB}" type="presParOf" srcId="{243FF249-5EA1-4FC8-9532-DE2483FDFF5B}" destId="{0F4FD7F6-C108-4886-B906-9928A7DF9F08}" srcOrd="9" destOrd="0" presId="urn:microsoft.com/office/officeart/2005/8/layout/lProcess1"/>
    <dgm:cxn modelId="{FC5506B0-4072-45B9-9CEA-7FDA70B7D739}" type="presParOf" srcId="{243FF249-5EA1-4FC8-9532-DE2483FDFF5B}" destId="{331667A3-7488-4E06-90F0-3A34FD2CEF3B}" srcOrd="10" destOrd="0" presId="urn:microsoft.com/office/officeart/2005/8/layout/lProcess1"/>
    <dgm:cxn modelId="{42ACB282-339C-4BAF-B684-E43B348019CB}" type="presParOf" srcId="{D35878EE-FB1A-4D77-8928-DF07E498F5B1}" destId="{92795060-991D-4B31-AD92-9AE9E5E8CBBE}" srcOrd="3" destOrd="0" presId="urn:microsoft.com/office/officeart/2005/8/layout/lProcess1"/>
    <dgm:cxn modelId="{FBEFA7BF-6676-4226-9413-8BD5483EC1A4}" type="presParOf" srcId="{D35878EE-FB1A-4D77-8928-DF07E498F5B1}" destId="{7574E2EE-C0CD-4A8B-AC7D-64A4E874EECC}" srcOrd="4" destOrd="0" presId="urn:microsoft.com/office/officeart/2005/8/layout/lProcess1"/>
    <dgm:cxn modelId="{2EE7EF04-D0F2-44A9-9174-667C9518EA39}" type="presParOf" srcId="{7574E2EE-C0CD-4A8B-AC7D-64A4E874EECC}" destId="{4A4D4556-1843-443F-B2EB-560CFAE8E4CA}" srcOrd="0" destOrd="0" presId="urn:microsoft.com/office/officeart/2005/8/layout/lProcess1"/>
    <dgm:cxn modelId="{2A1ECCB8-3B68-4412-BC28-3417B55383E2}" type="presParOf" srcId="{7574E2EE-C0CD-4A8B-AC7D-64A4E874EECC}" destId="{5BEB78EF-DD14-4DE8-A875-ED94483CF7D8}" srcOrd="1" destOrd="0" presId="urn:microsoft.com/office/officeart/2005/8/layout/lProcess1"/>
    <dgm:cxn modelId="{C27F6051-31CF-4F0E-BB74-89B4A254764A}" type="presParOf" srcId="{7574E2EE-C0CD-4A8B-AC7D-64A4E874EECC}" destId="{9447250C-BFAA-462A-B485-301A562E0C22}" srcOrd="2" destOrd="0" presId="urn:microsoft.com/office/officeart/2005/8/layout/lProcess1"/>
    <dgm:cxn modelId="{899EB70C-187F-4085-B36D-C008D5089984}" type="presParOf" srcId="{7574E2EE-C0CD-4A8B-AC7D-64A4E874EECC}" destId="{2486D55A-F283-4E2B-BE7F-05A20E190AEB}" srcOrd="3" destOrd="0" presId="urn:microsoft.com/office/officeart/2005/8/layout/lProcess1"/>
    <dgm:cxn modelId="{8F155004-ADF2-46AE-8B09-57059DB28438}" type="presParOf" srcId="{7574E2EE-C0CD-4A8B-AC7D-64A4E874EECC}" destId="{6FF3AE0F-AE06-4EB3-8C84-FD88730925F8}" srcOrd="4" destOrd="0" presId="urn:microsoft.com/office/officeart/2005/8/layout/lProcess1"/>
    <dgm:cxn modelId="{9178C450-BDAB-4F59-B2E2-92DE36FAF6C3}" type="presParOf" srcId="{7574E2EE-C0CD-4A8B-AC7D-64A4E874EECC}" destId="{6D1FAADD-F6D7-4616-ACDB-21DBE8EA5B8E}" srcOrd="5" destOrd="0" presId="urn:microsoft.com/office/officeart/2005/8/layout/lProcess1"/>
    <dgm:cxn modelId="{9814D227-F011-475C-BD34-140A506479D2}" type="presParOf" srcId="{7574E2EE-C0CD-4A8B-AC7D-64A4E874EECC}" destId="{3E7E4E25-688A-4471-A8FE-B803E2ECD957}" srcOrd="6" destOrd="0" presId="urn:microsoft.com/office/officeart/2005/8/layout/lProcess1"/>
    <dgm:cxn modelId="{A377F575-500F-4F82-B250-1818D19FA556}" type="presParOf" srcId="{7574E2EE-C0CD-4A8B-AC7D-64A4E874EECC}" destId="{6B880187-81AD-4BBA-B487-DE4FFB693D77}" srcOrd="7" destOrd="0" presId="urn:microsoft.com/office/officeart/2005/8/layout/lProcess1"/>
    <dgm:cxn modelId="{87FF1685-35CE-4EE2-8C7E-9E6872DD5971}" type="presParOf" srcId="{7574E2EE-C0CD-4A8B-AC7D-64A4E874EECC}" destId="{22604483-531E-46BA-B021-E5984A226634}" srcOrd="8" destOrd="0" presId="urn:microsoft.com/office/officeart/2005/8/layout/lProcess1"/>
    <dgm:cxn modelId="{AA914EBF-3A09-4CFF-861A-410998F79A17}" type="presParOf" srcId="{7574E2EE-C0CD-4A8B-AC7D-64A4E874EECC}" destId="{4C41F0F6-E351-4895-8475-2EB9CAC28E57}" srcOrd="9" destOrd="0" presId="urn:microsoft.com/office/officeart/2005/8/layout/lProcess1"/>
    <dgm:cxn modelId="{91EBEE6F-9096-48EF-BD81-794B46F68C44}" type="presParOf" srcId="{7574E2EE-C0CD-4A8B-AC7D-64A4E874EECC}" destId="{99B3CCC2-E88A-4078-9FE9-F90F38B56B13}" srcOrd="10"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905B7B-65E3-43E8-BF8B-E88F0B302AA3}"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tr-TR"/>
        </a:p>
      </dgm:t>
    </dgm:pt>
    <dgm:pt modelId="{19F488FF-67F5-4BE3-951F-A0C9FD0389E7}">
      <dgm:prSet phldrT="[Metin]"/>
      <dgm:spPr/>
      <dgm:t>
        <a:bodyPr/>
        <a:lstStyle/>
        <a:p>
          <a:r>
            <a:rPr lang="tr-TR" dirty="0" smtClean="0"/>
            <a:t>Biyosidal Ürün</a:t>
          </a:r>
          <a:endParaRPr lang="tr-TR" dirty="0"/>
        </a:p>
      </dgm:t>
    </dgm:pt>
    <dgm:pt modelId="{E49D03CD-9BA2-4C98-8BC0-B762A8FD9FFE}" type="parTrans" cxnId="{9D889BB2-342D-444E-9B21-10E4D0C4A408}">
      <dgm:prSet/>
      <dgm:spPr/>
      <dgm:t>
        <a:bodyPr/>
        <a:lstStyle/>
        <a:p>
          <a:endParaRPr lang="tr-TR"/>
        </a:p>
      </dgm:t>
    </dgm:pt>
    <dgm:pt modelId="{0DCE47A3-091C-4D01-B697-95B4E0FEA149}" type="sibTrans" cxnId="{9D889BB2-342D-444E-9B21-10E4D0C4A408}">
      <dgm:prSet/>
      <dgm:spPr/>
      <dgm:t>
        <a:bodyPr/>
        <a:lstStyle/>
        <a:p>
          <a:endParaRPr lang="tr-TR"/>
        </a:p>
      </dgm:t>
    </dgm:pt>
    <dgm:pt modelId="{2ECFC8D2-F420-45B7-A122-372133EB84B7}">
      <dgm:prSet phldrT="[Metin]" custT="1"/>
      <dgm:spPr/>
      <dgm:t>
        <a:bodyPr/>
        <a:lstStyle/>
        <a:p>
          <a:r>
            <a:rPr lang="tr-TR" sz="2400" dirty="0" smtClean="0"/>
            <a:t>Koruyucu</a:t>
          </a:r>
        </a:p>
        <a:p>
          <a:r>
            <a:rPr lang="tr-TR" sz="1800" dirty="0" smtClean="0"/>
            <a:t>Gıda haricindeki su bazlı ürünlerin mikrobik </a:t>
          </a:r>
          <a:r>
            <a:rPr lang="tr-TR" sz="1800" dirty="0" err="1" smtClean="0"/>
            <a:t>bozunmaya</a:t>
          </a:r>
          <a:r>
            <a:rPr lang="tr-TR" sz="1800" dirty="0" smtClean="0"/>
            <a:t> karşı kontrolü için kullanılır.</a:t>
          </a:r>
          <a:endParaRPr lang="tr-TR" sz="1800" dirty="0"/>
        </a:p>
      </dgm:t>
    </dgm:pt>
    <dgm:pt modelId="{0020067B-7F85-4D9C-8B4D-2A5DE41CC053}" type="parTrans" cxnId="{2B132F06-EB28-43DF-B2F2-CF78E1C8D66D}">
      <dgm:prSet/>
      <dgm:spPr/>
      <dgm:t>
        <a:bodyPr/>
        <a:lstStyle/>
        <a:p>
          <a:endParaRPr lang="tr-TR"/>
        </a:p>
      </dgm:t>
    </dgm:pt>
    <dgm:pt modelId="{FEEC9A52-BE15-4E22-BE33-A81E75E40371}" type="sibTrans" cxnId="{2B132F06-EB28-43DF-B2F2-CF78E1C8D66D}">
      <dgm:prSet/>
      <dgm:spPr/>
      <dgm:t>
        <a:bodyPr/>
        <a:lstStyle/>
        <a:p>
          <a:endParaRPr lang="tr-TR"/>
        </a:p>
      </dgm:t>
    </dgm:pt>
    <dgm:pt modelId="{7E6E270C-2F7A-43A5-8F22-53665A666A0A}">
      <dgm:prSet phldrT="[Metin]"/>
      <dgm:spPr>
        <a:solidFill>
          <a:schemeClr val="accent3"/>
        </a:solidFill>
      </dgm:spPr>
      <dgm:t>
        <a:bodyPr/>
        <a:lstStyle/>
        <a:p>
          <a:r>
            <a:rPr lang="tr-TR" dirty="0" smtClean="0"/>
            <a:t>Biyosidal Ürün</a:t>
          </a:r>
          <a:endParaRPr lang="tr-TR" dirty="0"/>
        </a:p>
      </dgm:t>
    </dgm:pt>
    <dgm:pt modelId="{1057ED14-D015-47D0-A73F-4F298488E4C5}" type="parTrans" cxnId="{40DC4835-012B-4A5F-993C-400ED4B7ACB6}">
      <dgm:prSet/>
      <dgm:spPr/>
      <dgm:t>
        <a:bodyPr/>
        <a:lstStyle/>
        <a:p>
          <a:endParaRPr lang="tr-TR"/>
        </a:p>
      </dgm:t>
    </dgm:pt>
    <dgm:pt modelId="{0CCDB76C-D6EC-4E76-94EB-9C64A778F491}" type="sibTrans" cxnId="{40DC4835-012B-4A5F-993C-400ED4B7ACB6}">
      <dgm:prSet/>
      <dgm:spPr/>
      <dgm:t>
        <a:bodyPr/>
        <a:lstStyle/>
        <a:p>
          <a:endParaRPr lang="tr-TR"/>
        </a:p>
      </dgm:t>
    </dgm:pt>
    <dgm:pt modelId="{52CC434D-4A78-43D3-961D-241EC703F29C}">
      <dgm:prSet phldrT="[Metin]" custT="1"/>
      <dgm:spPr/>
      <dgm:t>
        <a:bodyPr/>
        <a:lstStyle/>
        <a:p>
          <a:r>
            <a:rPr lang="tr-TR" sz="2400" dirty="0" err="1" smtClean="0"/>
            <a:t>İnsektisit</a:t>
          </a:r>
          <a:endParaRPr lang="tr-TR" sz="2400" dirty="0" smtClean="0"/>
        </a:p>
        <a:p>
          <a:r>
            <a:rPr lang="tr-TR" sz="1800" dirty="0" smtClean="0"/>
            <a:t>Sivrisinekleri öldürmek için kullanılan, mikrobik </a:t>
          </a:r>
          <a:r>
            <a:rPr lang="tr-TR" sz="1800" dirty="0" err="1" smtClean="0"/>
            <a:t>bozunmaya</a:t>
          </a:r>
          <a:r>
            <a:rPr lang="tr-TR" sz="1800" dirty="0" smtClean="0"/>
            <a:t> karşı koruyucu içeren su bazlı </a:t>
          </a:r>
          <a:r>
            <a:rPr lang="tr-TR" sz="1800" dirty="0" err="1" smtClean="0"/>
            <a:t>insektisit</a:t>
          </a:r>
          <a:endParaRPr lang="tr-TR" sz="1800" dirty="0"/>
        </a:p>
      </dgm:t>
    </dgm:pt>
    <dgm:pt modelId="{2D28EB14-F0B6-4B2A-8E21-73DACABC4364}" type="parTrans" cxnId="{021A87BE-5249-4517-AADD-28A7525E1C20}">
      <dgm:prSet/>
      <dgm:spPr/>
      <dgm:t>
        <a:bodyPr/>
        <a:lstStyle/>
        <a:p>
          <a:endParaRPr lang="tr-TR"/>
        </a:p>
      </dgm:t>
    </dgm:pt>
    <dgm:pt modelId="{51001378-2D08-43DB-9244-D92E19B571F7}" type="sibTrans" cxnId="{021A87BE-5249-4517-AADD-28A7525E1C20}">
      <dgm:prSet/>
      <dgm:spPr/>
      <dgm:t>
        <a:bodyPr/>
        <a:lstStyle/>
        <a:p>
          <a:endParaRPr lang="tr-TR"/>
        </a:p>
      </dgm:t>
    </dgm:pt>
    <dgm:pt modelId="{88CFD446-3AF9-4F9A-949F-FFE1836D0B91}">
      <dgm:prSet phldrT="[Metin]"/>
      <dgm:spPr>
        <a:solidFill>
          <a:srgbClr val="7030A0"/>
        </a:solidFill>
      </dgm:spPr>
      <dgm:t>
        <a:bodyPr/>
        <a:lstStyle/>
        <a:p>
          <a:r>
            <a:rPr lang="tr-TR" dirty="0" smtClean="0"/>
            <a:t>İşlenmiş Eşya</a:t>
          </a:r>
          <a:endParaRPr lang="tr-TR" dirty="0"/>
        </a:p>
      </dgm:t>
    </dgm:pt>
    <dgm:pt modelId="{D76DCC7E-6E54-44FC-AE3A-BB2726A5D683}" type="parTrans" cxnId="{B8B58016-4872-44FE-B069-F26E19CB1C7C}">
      <dgm:prSet/>
      <dgm:spPr/>
      <dgm:t>
        <a:bodyPr/>
        <a:lstStyle/>
        <a:p>
          <a:endParaRPr lang="tr-TR"/>
        </a:p>
      </dgm:t>
    </dgm:pt>
    <dgm:pt modelId="{1C9269A3-2559-4C89-A8C8-5045C7BE0FAC}" type="sibTrans" cxnId="{B8B58016-4872-44FE-B069-F26E19CB1C7C}">
      <dgm:prSet/>
      <dgm:spPr/>
      <dgm:t>
        <a:bodyPr/>
        <a:lstStyle/>
        <a:p>
          <a:endParaRPr lang="tr-TR"/>
        </a:p>
      </dgm:t>
    </dgm:pt>
    <dgm:pt modelId="{26F562AA-A93D-4B08-8563-17E6A990350D}">
      <dgm:prSet phldrT="[Metin]" custT="1"/>
      <dgm:spPr/>
      <dgm:t>
        <a:bodyPr/>
        <a:lstStyle/>
        <a:p>
          <a:r>
            <a:rPr lang="tr-TR" sz="2400" dirty="0" smtClean="0"/>
            <a:t>Gömlek</a:t>
          </a:r>
        </a:p>
        <a:p>
          <a:r>
            <a:rPr lang="tr-TR" sz="1800" dirty="0" smtClean="0"/>
            <a:t>Üzerine konan sivrisineklerin ölümünü sağlayan bir </a:t>
          </a:r>
          <a:r>
            <a:rPr lang="tr-TR" sz="1800" dirty="0" err="1" smtClean="0"/>
            <a:t>insektisit</a:t>
          </a:r>
          <a:r>
            <a:rPr lang="tr-TR" sz="1800" dirty="0" smtClean="0"/>
            <a:t> emdirilmiş gömlek</a:t>
          </a:r>
          <a:endParaRPr lang="tr-TR" sz="1800" dirty="0"/>
        </a:p>
      </dgm:t>
    </dgm:pt>
    <dgm:pt modelId="{F54103CD-5362-4610-8346-06C17C6CF126}" type="parTrans" cxnId="{B51DD26E-6633-46DF-AFD3-22A61C432537}">
      <dgm:prSet/>
      <dgm:spPr/>
      <dgm:t>
        <a:bodyPr/>
        <a:lstStyle/>
        <a:p>
          <a:endParaRPr lang="tr-TR"/>
        </a:p>
      </dgm:t>
    </dgm:pt>
    <dgm:pt modelId="{2C4044C8-755D-45A8-85A2-81151495DCA1}" type="sibTrans" cxnId="{B51DD26E-6633-46DF-AFD3-22A61C432537}">
      <dgm:prSet/>
      <dgm:spPr/>
      <dgm:t>
        <a:bodyPr/>
        <a:lstStyle/>
        <a:p>
          <a:endParaRPr lang="tr-TR"/>
        </a:p>
      </dgm:t>
    </dgm:pt>
    <dgm:pt modelId="{12A8FA8D-9F47-461A-A1D5-1C550751C034}" type="pres">
      <dgm:prSet presAssocID="{20905B7B-65E3-43E8-BF8B-E88F0B302AA3}" presName="Name0" presStyleCnt="0">
        <dgm:presLayoutVars>
          <dgm:dir/>
          <dgm:animLvl val="lvl"/>
          <dgm:resizeHandles val="exact"/>
        </dgm:presLayoutVars>
      </dgm:prSet>
      <dgm:spPr/>
      <dgm:t>
        <a:bodyPr/>
        <a:lstStyle/>
        <a:p>
          <a:endParaRPr lang="tr-TR"/>
        </a:p>
      </dgm:t>
    </dgm:pt>
    <dgm:pt modelId="{44DBDF41-A6C4-419D-8958-C73D2E59B2D4}" type="pres">
      <dgm:prSet presAssocID="{19F488FF-67F5-4BE3-951F-A0C9FD0389E7}" presName="compositeNode" presStyleCnt="0">
        <dgm:presLayoutVars>
          <dgm:bulletEnabled val="1"/>
        </dgm:presLayoutVars>
      </dgm:prSet>
      <dgm:spPr/>
    </dgm:pt>
    <dgm:pt modelId="{138645FB-F7D0-4C60-A1A6-79C7929F5884}" type="pres">
      <dgm:prSet presAssocID="{19F488FF-67F5-4BE3-951F-A0C9FD0389E7}" presName="bgRect" presStyleLbl="node1" presStyleIdx="0" presStyleCnt="3"/>
      <dgm:spPr/>
      <dgm:t>
        <a:bodyPr/>
        <a:lstStyle/>
        <a:p>
          <a:endParaRPr lang="tr-TR"/>
        </a:p>
      </dgm:t>
    </dgm:pt>
    <dgm:pt modelId="{DD493EAE-339C-4D53-AB30-5281C41FDCDA}" type="pres">
      <dgm:prSet presAssocID="{19F488FF-67F5-4BE3-951F-A0C9FD0389E7}" presName="parentNode" presStyleLbl="node1" presStyleIdx="0" presStyleCnt="3">
        <dgm:presLayoutVars>
          <dgm:chMax val="0"/>
          <dgm:bulletEnabled val="1"/>
        </dgm:presLayoutVars>
      </dgm:prSet>
      <dgm:spPr/>
      <dgm:t>
        <a:bodyPr/>
        <a:lstStyle/>
        <a:p>
          <a:endParaRPr lang="tr-TR"/>
        </a:p>
      </dgm:t>
    </dgm:pt>
    <dgm:pt modelId="{A2BEC6E5-D203-4E59-82F7-10837380C4D9}" type="pres">
      <dgm:prSet presAssocID="{19F488FF-67F5-4BE3-951F-A0C9FD0389E7}" presName="childNode" presStyleLbl="node1" presStyleIdx="0" presStyleCnt="3">
        <dgm:presLayoutVars>
          <dgm:bulletEnabled val="1"/>
        </dgm:presLayoutVars>
      </dgm:prSet>
      <dgm:spPr/>
      <dgm:t>
        <a:bodyPr/>
        <a:lstStyle/>
        <a:p>
          <a:endParaRPr lang="tr-TR"/>
        </a:p>
      </dgm:t>
    </dgm:pt>
    <dgm:pt modelId="{C4C34C44-72FB-4262-A0B8-B3AD64D328BA}" type="pres">
      <dgm:prSet presAssocID="{0DCE47A3-091C-4D01-B697-95B4E0FEA149}" presName="hSp" presStyleCnt="0"/>
      <dgm:spPr/>
    </dgm:pt>
    <dgm:pt modelId="{1610EDC3-58B4-4998-AA45-7FE106E4B452}" type="pres">
      <dgm:prSet presAssocID="{0DCE47A3-091C-4D01-B697-95B4E0FEA149}" presName="vProcSp" presStyleCnt="0"/>
      <dgm:spPr/>
    </dgm:pt>
    <dgm:pt modelId="{F72DDA7D-27D3-4A23-8624-09E1A1152730}" type="pres">
      <dgm:prSet presAssocID="{0DCE47A3-091C-4D01-B697-95B4E0FEA149}" presName="vSp1" presStyleCnt="0"/>
      <dgm:spPr/>
    </dgm:pt>
    <dgm:pt modelId="{BF164593-7B4C-4419-B7F2-CD1FA18D9E30}" type="pres">
      <dgm:prSet presAssocID="{0DCE47A3-091C-4D01-B697-95B4E0FEA149}" presName="simulatedConn" presStyleLbl="solidFgAcc1" presStyleIdx="0" presStyleCnt="2"/>
      <dgm:spPr/>
    </dgm:pt>
    <dgm:pt modelId="{9EF2909D-9AD6-4B93-9BBC-136C43475C23}" type="pres">
      <dgm:prSet presAssocID="{0DCE47A3-091C-4D01-B697-95B4E0FEA149}" presName="vSp2" presStyleCnt="0"/>
      <dgm:spPr/>
    </dgm:pt>
    <dgm:pt modelId="{A0FE4773-1E02-48DC-AE09-450CF777CBBF}" type="pres">
      <dgm:prSet presAssocID="{0DCE47A3-091C-4D01-B697-95B4E0FEA149}" presName="sibTrans" presStyleCnt="0"/>
      <dgm:spPr/>
    </dgm:pt>
    <dgm:pt modelId="{2B081A49-FDE4-4DC6-9657-8DDF94E0CF2F}" type="pres">
      <dgm:prSet presAssocID="{7E6E270C-2F7A-43A5-8F22-53665A666A0A}" presName="compositeNode" presStyleCnt="0">
        <dgm:presLayoutVars>
          <dgm:bulletEnabled val="1"/>
        </dgm:presLayoutVars>
      </dgm:prSet>
      <dgm:spPr/>
    </dgm:pt>
    <dgm:pt modelId="{C143946D-EA8E-4E1F-9EF6-369582838086}" type="pres">
      <dgm:prSet presAssocID="{7E6E270C-2F7A-43A5-8F22-53665A666A0A}" presName="bgRect" presStyleLbl="node1" presStyleIdx="1" presStyleCnt="3"/>
      <dgm:spPr/>
      <dgm:t>
        <a:bodyPr/>
        <a:lstStyle/>
        <a:p>
          <a:endParaRPr lang="tr-TR"/>
        </a:p>
      </dgm:t>
    </dgm:pt>
    <dgm:pt modelId="{236B6C69-E168-49A1-ADB0-14D601D39A4C}" type="pres">
      <dgm:prSet presAssocID="{7E6E270C-2F7A-43A5-8F22-53665A666A0A}" presName="parentNode" presStyleLbl="node1" presStyleIdx="1" presStyleCnt="3">
        <dgm:presLayoutVars>
          <dgm:chMax val="0"/>
          <dgm:bulletEnabled val="1"/>
        </dgm:presLayoutVars>
      </dgm:prSet>
      <dgm:spPr/>
      <dgm:t>
        <a:bodyPr/>
        <a:lstStyle/>
        <a:p>
          <a:endParaRPr lang="tr-TR"/>
        </a:p>
      </dgm:t>
    </dgm:pt>
    <dgm:pt modelId="{9EDF0543-6CFE-435E-B06C-23C62C0D9CC2}" type="pres">
      <dgm:prSet presAssocID="{7E6E270C-2F7A-43A5-8F22-53665A666A0A}" presName="childNode" presStyleLbl="node1" presStyleIdx="1" presStyleCnt="3">
        <dgm:presLayoutVars>
          <dgm:bulletEnabled val="1"/>
        </dgm:presLayoutVars>
      </dgm:prSet>
      <dgm:spPr/>
      <dgm:t>
        <a:bodyPr/>
        <a:lstStyle/>
        <a:p>
          <a:endParaRPr lang="tr-TR"/>
        </a:p>
      </dgm:t>
    </dgm:pt>
    <dgm:pt modelId="{489DCAB5-F878-4842-8740-356801A3FFD1}" type="pres">
      <dgm:prSet presAssocID="{0CCDB76C-D6EC-4E76-94EB-9C64A778F491}" presName="hSp" presStyleCnt="0"/>
      <dgm:spPr/>
    </dgm:pt>
    <dgm:pt modelId="{1E3D20D1-E694-4915-8352-9A5BD2EC01FB}" type="pres">
      <dgm:prSet presAssocID="{0CCDB76C-D6EC-4E76-94EB-9C64A778F491}" presName="vProcSp" presStyleCnt="0"/>
      <dgm:spPr/>
    </dgm:pt>
    <dgm:pt modelId="{94CC2770-1F48-48CA-84EB-EC77C44DE040}" type="pres">
      <dgm:prSet presAssocID="{0CCDB76C-D6EC-4E76-94EB-9C64A778F491}" presName="vSp1" presStyleCnt="0"/>
      <dgm:spPr/>
    </dgm:pt>
    <dgm:pt modelId="{E88A5ACA-3D5E-4F19-A3FA-9A09B73A8F54}" type="pres">
      <dgm:prSet presAssocID="{0CCDB76C-D6EC-4E76-94EB-9C64A778F491}" presName="simulatedConn" presStyleLbl="solidFgAcc1" presStyleIdx="1" presStyleCnt="2"/>
      <dgm:spPr/>
    </dgm:pt>
    <dgm:pt modelId="{B78E854B-61D6-4DC2-89F3-105193FF3E78}" type="pres">
      <dgm:prSet presAssocID="{0CCDB76C-D6EC-4E76-94EB-9C64A778F491}" presName="vSp2" presStyleCnt="0"/>
      <dgm:spPr/>
    </dgm:pt>
    <dgm:pt modelId="{F5A93CE9-51CC-4F7B-8CD1-AA63BF4122C2}" type="pres">
      <dgm:prSet presAssocID="{0CCDB76C-D6EC-4E76-94EB-9C64A778F491}" presName="sibTrans" presStyleCnt="0"/>
      <dgm:spPr/>
    </dgm:pt>
    <dgm:pt modelId="{40936BC3-1BB6-4E80-AA43-4C29AB90E245}" type="pres">
      <dgm:prSet presAssocID="{88CFD446-3AF9-4F9A-949F-FFE1836D0B91}" presName="compositeNode" presStyleCnt="0">
        <dgm:presLayoutVars>
          <dgm:bulletEnabled val="1"/>
        </dgm:presLayoutVars>
      </dgm:prSet>
      <dgm:spPr/>
    </dgm:pt>
    <dgm:pt modelId="{E21E8424-4EAB-4A87-B843-134874152D9E}" type="pres">
      <dgm:prSet presAssocID="{88CFD446-3AF9-4F9A-949F-FFE1836D0B91}" presName="bgRect" presStyleLbl="node1" presStyleIdx="2" presStyleCnt="3"/>
      <dgm:spPr/>
      <dgm:t>
        <a:bodyPr/>
        <a:lstStyle/>
        <a:p>
          <a:endParaRPr lang="tr-TR"/>
        </a:p>
      </dgm:t>
    </dgm:pt>
    <dgm:pt modelId="{D87B0402-CEC2-4122-85D0-53C98172DB8E}" type="pres">
      <dgm:prSet presAssocID="{88CFD446-3AF9-4F9A-949F-FFE1836D0B91}" presName="parentNode" presStyleLbl="node1" presStyleIdx="2" presStyleCnt="3">
        <dgm:presLayoutVars>
          <dgm:chMax val="0"/>
          <dgm:bulletEnabled val="1"/>
        </dgm:presLayoutVars>
      </dgm:prSet>
      <dgm:spPr/>
      <dgm:t>
        <a:bodyPr/>
        <a:lstStyle/>
        <a:p>
          <a:endParaRPr lang="tr-TR"/>
        </a:p>
      </dgm:t>
    </dgm:pt>
    <dgm:pt modelId="{842BDD18-063C-4134-8277-7981141ACC42}" type="pres">
      <dgm:prSet presAssocID="{88CFD446-3AF9-4F9A-949F-FFE1836D0B91}" presName="childNode" presStyleLbl="node1" presStyleIdx="2" presStyleCnt="3">
        <dgm:presLayoutVars>
          <dgm:bulletEnabled val="1"/>
        </dgm:presLayoutVars>
      </dgm:prSet>
      <dgm:spPr/>
      <dgm:t>
        <a:bodyPr/>
        <a:lstStyle/>
        <a:p>
          <a:endParaRPr lang="tr-TR"/>
        </a:p>
      </dgm:t>
    </dgm:pt>
  </dgm:ptLst>
  <dgm:cxnLst>
    <dgm:cxn modelId="{59CAAB75-EBAE-4CB4-88AE-F9BC3512BC23}" type="presOf" srcId="{88CFD446-3AF9-4F9A-949F-FFE1836D0B91}" destId="{E21E8424-4EAB-4A87-B843-134874152D9E}" srcOrd="0" destOrd="0" presId="urn:microsoft.com/office/officeart/2005/8/layout/hProcess7"/>
    <dgm:cxn modelId="{23298B34-3D5F-4C6A-84DD-C908C6C5708A}" type="presOf" srcId="{52CC434D-4A78-43D3-961D-241EC703F29C}" destId="{9EDF0543-6CFE-435E-B06C-23C62C0D9CC2}" srcOrd="0" destOrd="0" presId="urn:microsoft.com/office/officeart/2005/8/layout/hProcess7"/>
    <dgm:cxn modelId="{1B436A26-43B5-4698-AEF7-CD064F301D22}" type="presOf" srcId="{19F488FF-67F5-4BE3-951F-A0C9FD0389E7}" destId="{138645FB-F7D0-4C60-A1A6-79C7929F5884}" srcOrd="0" destOrd="0" presId="urn:microsoft.com/office/officeart/2005/8/layout/hProcess7"/>
    <dgm:cxn modelId="{B8B58016-4872-44FE-B069-F26E19CB1C7C}" srcId="{20905B7B-65E3-43E8-BF8B-E88F0B302AA3}" destId="{88CFD446-3AF9-4F9A-949F-FFE1836D0B91}" srcOrd="2" destOrd="0" parTransId="{D76DCC7E-6E54-44FC-AE3A-BB2726A5D683}" sibTransId="{1C9269A3-2559-4C89-A8C8-5045C7BE0FAC}"/>
    <dgm:cxn modelId="{021A87BE-5249-4517-AADD-28A7525E1C20}" srcId="{7E6E270C-2F7A-43A5-8F22-53665A666A0A}" destId="{52CC434D-4A78-43D3-961D-241EC703F29C}" srcOrd="0" destOrd="0" parTransId="{2D28EB14-F0B6-4B2A-8E21-73DACABC4364}" sibTransId="{51001378-2D08-43DB-9244-D92E19B571F7}"/>
    <dgm:cxn modelId="{83E7BED5-9C38-47B3-AA45-8B19D945255D}" type="presOf" srcId="{2ECFC8D2-F420-45B7-A122-372133EB84B7}" destId="{A2BEC6E5-D203-4E59-82F7-10837380C4D9}" srcOrd="0" destOrd="0" presId="urn:microsoft.com/office/officeart/2005/8/layout/hProcess7"/>
    <dgm:cxn modelId="{078A9F06-5433-450E-8074-0C58E233FEC3}" type="presOf" srcId="{7E6E270C-2F7A-43A5-8F22-53665A666A0A}" destId="{236B6C69-E168-49A1-ADB0-14D601D39A4C}" srcOrd="1" destOrd="0" presId="urn:microsoft.com/office/officeart/2005/8/layout/hProcess7"/>
    <dgm:cxn modelId="{54D9A00B-7771-4C82-B5F6-3CDF7952DEB4}" type="presOf" srcId="{26F562AA-A93D-4B08-8563-17E6A990350D}" destId="{842BDD18-063C-4134-8277-7981141ACC42}" srcOrd="0" destOrd="0" presId="urn:microsoft.com/office/officeart/2005/8/layout/hProcess7"/>
    <dgm:cxn modelId="{9D889BB2-342D-444E-9B21-10E4D0C4A408}" srcId="{20905B7B-65E3-43E8-BF8B-E88F0B302AA3}" destId="{19F488FF-67F5-4BE3-951F-A0C9FD0389E7}" srcOrd="0" destOrd="0" parTransId="{E49D03CD-9BA2-4C98-8BC0-B762A8FD9FFE}" sibTransId="{0DCE47A3-091C-4D01-B697-95B4E0FEA149}"/>
    <dgm:cxn modelId="{79D7093A-D3C3-4807-9528-89BE211DD7C4}" type="presOf" srcId="{7E6E270C-2F7A-43A5-8F22-53665A666A0A}" destId="{C143946D-EA8E-4E1F-9EF6-369582838086}" srcOrd="0" destOrd="0" presId="urn:microsoft.com/office/officeart/2005/8/layout/hProcess7"/>
    <dgm:cxn modelId="{1A41112B-4B50-4FC6-A8F2-FEA3A5C9C66A}" type="presOf" srcId="{19F488FF-67F5-4BE3-951F-A0C9FD0389E7}" destId="{DD493EAE-339C-4D53-AB30-5281C41FDCDA}" srcOrd="1" destOrd="0" presId="urn:microsoft.com/office/officeart/2005/8/layout/hProcess7"/>
    <dgm:cxn modelId="{40DC4835-012B-4A5F-993C-400ED4B7ACB6}" srcId="{20905B7B-65E3-43E8-BF8B-E88F0B302AA3}" destId="{7E6E270C-2F7A-43A5-8F22-53665A666A0A}" srcOrd="1" destOrd="0" parTransId="{1057ED14-D015-47D0-A73F-4F298488E4C5}" sibTransId="{0CCDB76C-D6EC-4E76-94EB-9C64A778F491}"/>
    <dgm:cxn modelId="{2B132F06-EB28-43DF-B2F2-CF78E1C8D66D}" srcId="{19F488FF-67F5-4BE3-951F-A0C9FD0389E7}" destId="{2ECFC8D2-F420-45B7-A122-372133EB84B7}" srcOrd="0" destOrd="0" parTransId="{0020067B-7F85-4D9C-8B4D-2A5DE41CC053}" sibTransId="{FEEC9A52-BE15-4E22-BE33-A81E75E40371}"/>
    <dgm:cxn modelId="{FBA1E0D3-B4B2-4C24-9C9C-FFEA962C07BA}" type="presOf" srcId="{88CFD446-3AF9-4F9A-949F-FFE1836D0B91}" destId="{D87B0402-CEC2-4122-85D0-53C98172DB8E}" srcOrd="1" destOrd="0" presId="urn:microsoft.com/office/officeart/2005/8/layout/hProcess7"/>
    <dgm:cxn modelId="{B51DD26E-6633-46DF-AFD3-22A61C432537}" srcId="{88CFD446-3AF9-4F9A-949F-FFE1836D0B91}" destId="{26F562AA-A93D-4B08-8563-17E6A990350D}" srcOrd="0" destOrd="0" parTransId="{F54103CD-5362-4610-8346-06C17C6CF126}" sibTransId="{2C4044C8-755D-45A8-85A2-81151495DCA1}"/>
    <dgm:cxn modelId="{EBA3D0B5-7121-4958-8542-7DE8EBEDA128}" type="presOf" srcId="{20905B7B-65E3-43E8-BF8B-E88F0B302AA3}" destId="{12A8FA8D-9F47-461A-A1D5-1C550751C034}" srcOrd="0" destOrd="0" presId="urn:microsoft.com/office/officeart/2005/8/layout/hProcess7"/>
    <dgm:cxn modelId="{669DC3BD-BE9C-4540-84A0-544F3B2ADF83}" type="presParOf" srcId="{12A8FA8D-9F47-461A-A1D5-1C550751C034}" destId="{44DBDF41-A6C4-419D-8958-C73D2E59B2D4}" srcOrd="0" destOrd="0" presId="urn:microsoft.com/office/officeart/2005/8/layout/hProcess7"/>
    <dgm:cxn modelId="{F7517D2B-CDD0-453D-9033-8465A3EB833E}" type="presParOf" srcId="{44DBDF41-A6C4-419D-8958-C73D2E59B2D4}" destId="{138645FB-F7D0-4C60-A1A6-79C7929F5884}" srcOrd="0" destOrd="0" presId="urn:microsoft.com/office/officeart/2005/8/layout/hProcess7"/>
    <dgm:cxn modelId="{00434BE8-6088-413E-873A-F27C9EBD0D72}" type="presParOf" srcId="{44DBDF41-A6C4-419D-8958-C73D2E59B2D4}" destId="{DD493EAE-339C-4D53-AB30-5281C41FDCDA}" srcOrd="1" destOrd="0" presId="urn:microsoft.com/office/officeart/2005/8/layout/hProcess7"/>
    <dgm:cxn modelId="{5E9FB022-C9E0-484A-B490-0CF5506BBD69}" type="presParOf" srcId="{44DBDF41-A6C4-419D-8958-C73D2E59B2D4}" destId="{A2BEC6E5-D203-4E59-82F7-10837380C4D9}" srcOrd="2" destOrd="0" presId="urn:microsoft.com/office/officeart/2005/8/layout/hProcess7"/>
    <dgm:cxn modelId="{70FCA54E-2BCC-415E-AE2B-7CC66FEBC646}" type="presParOf" srcId="{12A8FA8D-9F47-461A-A1D5-1C550751C034}" destId="{C4C34C44-72FB-4262-A0B8-B3AD64D328BA}" srcOrd="1" destOrd="0" presId="urn:microsoft.com/office/officeart/2005/8/layout/hProcess7"/>
    <dgm:cxn modelId="{3F0B0A1B-145D-43B3-BB5C-71342A1EAC93}" type="presParOf" srcId="{12A8FA8D-9F47-461A-A1D5-1C550751C034}" destId="{1610EDC3-58B4-4998-AA45-7FE106E4B452}" srcOrd="2" destOrd="0" presId="urn:microsoft.com/office/officeart/2005/8/layout/hProcess7"/>
    <dgm:cxn modelId="{1177A5FB-21C4-4183-AA55-92C4A156DD6E}" type="presParOf" srcId="{1610EDC3-58B4-4998-AA45-7FE106E4B452}" destId="{F72DDA7D-27D3-4A23-8624-09E1A1152730}" srcOrd="0" destOrd="0" presId="urn:microsoft.com/office/officeart/2005/8/layout/hProcess7"/>
    <dgm:cxn modelId="{C41A86EC-3FC1-419F-93B9-0949B7CBDD9E}" type="presParOf" srcId="{1610EDC3-58B4-4998-AA45-7FE106E4B452}" destId="{BF164593-7B4C-4419-B7F2-CD1FA18D9E30}" srcOrd="1" destOrd="0" presId="urn:microsoft.com/office/officeart/2005/8/layout/hProcess7"/>
    <dgm:cxn modelId="{7E7DEE03-5652-4792-B9CE-4F4F0716CA44}" type="presParOf" srcId="{1610EDC3-58B4-4998-AA45-7FE106E4B452}" destId="{9EF2909D-9AD6-4B93-9BBC-136C43475C23}" srcOrd="2" destOrd="0" presId="urn:microsoft.com/office/officeart/2005/8/layout/hProcess7"/>
    <dgm:cxn modelId="{F7F6A8D4-ECE3-442B-BECD-1CC442C5917F}" type="presParOf" srcId="{12A8FA8D-9F47-461A-A1D5-1C550751C034}" destId="{A0FE4773-1E02-48DC-AE09-450CF777CBBF}" srcOrd="3" destOrd="0" presId="urn:microsoft.com/office/officeart/2005/8/layout/hProcess7"/>
    <dgm:cxn modelId="{A7BDF32C-F43D-4D63-B8D1-4CD096505C93}" type="presParOf" srcId="{12A8FA8D-9F47-461A-A1D5-1C550751C034}" destId="{2B081A49-FDE4-4DC6-9657-8DDF94E0CF2F}" srcOrd="4" destOrd="0" presId="urn:microsoft.com/office/officeart/2005/8/layout/hProcess7"/>
    <dgm:cxn modelId="{5492C09A-750B-4A0D-9C4C-9953A1BCB278}" type="presParOf" srcId="{2B081A49-FDE4-4DC6-9657-8DDF94E0CF2F}" destId="{C143946D-EA8E-4E1F-9EF6-369582838086}" srcOrd="0" destOrd="0" presId="urn:microsoft.com/office/officeart/2005/8/layout/hProcess7"/>
    <dgm:cxn modelId="{4AFBE02A-783E-4E4B-B98B-D743386D4538}" type="presParOf" srcId="{2B081A49-FDE4-4DC6-9657-8DDF94E0CF2F}" destId="{236B6C69-E168-49A1-ADB0-14D601D39A4C}" srcOrd="1" destOrd="0" presId="urn:microsoft.com/office/officeart/2005/8/layout/hProcess7"/>
    <dgm:cxn modelId="{04B57C5F-EF4D-4540-8EB5-161FFEB4F695}" type="presParOf" srcId="{2B081A49-FDE4-4DC6-9657-8DDF94E0CF2F}" destId="{9EDF0543-6CFE-435E-B06C-23C62C0D9CC2}" srcOrd="2" destOrd="0" presId="urn:microsoft.com/office/officeart/2005/8/layout/hProcess7"/>
    <dgm:cxn modelId="{11D1FC2B-AE5A-4F33-8F17-2FC4E17E2FB2}" type="presParOf" srcId="{12A8FA8D-9F47-461A-A1D5-1C550751C034}" destId="{489DCAB5-F878-4842-8740-356801A3FFD1}" srcOrd="5" destOrd="0" presId="urn:microsoft.com/office/officeart/2005/8/layout/hProcess7"/>
    <dgm:cxn modelId="{B61DA7A5-484E-4C33-970C-14FD118261AA}" type="presParOf" srcId="{12A8FA8D-9F47-461A-A1D5-1C550751C034}" destId="{1E3D20D1-E694-4915-8352-9A5BD2EC01FB}" srcOrd="6" destOrd="0" presId="urn:microsoft.com/office/officeart/2005/8/layout/hProcess7"/>
    <dgm:cxn modelId="{BC3A1098-44BC-4665-AE07-0ADB0F4E74A8}" type="presParOf" srcId="{1E3D20D1-E694-4915-8352-9A5BD2EC01FB}" destId="{94CC2770-1F48-48CA-84EB-EC77C44DE040}" srcOrd="0" destOrd="0" presId="urn:microsoft.com/office/officeart/2005/8/layout/hProcess7"/>
    <dgm:cxn modelId="{22780184-46C2-4FBD-8AED-578CD142E4C4}" type="presParOf" srcId="{1E3D20D1-E694-4915-8352-9A5BD2EC01FB}" destId="{E88A5ACA-3D5E-4F19-A3FA-9A09B73A8F54}" srcOrd="1" destOrd="0" presId="urn:microsoft.com/office/officeart/2005/8/layout/hProcess7"/>
    <dgm:cxn modelId="{DC78DB2B-833A-4B64-BBCB-144332179647}" type="presParOf" srcId="{1E3D20D1-E694-4915-8352-9A5BD2EC01FB}" destId="{B78E854B-61D6-4DC2-89F3-105193FF3E78}" srcOrd="2" destOrd="0" presId="urn:microsoft.com/office/officeart/2005/8/layout/hProcess7"/>
    <dgm:cxn modelId="{8D201D22-0B09-4519-9D45-A919DF48A13C}" type="presParOf" srcId="{12A8FA8D-9F47-461A-A1D5-1C550751C034}" destId="{F5A93CE9-51CC-4F7B-8CD1-AA63BF4122C2}" srcOrd="7" destOrd="0" presId="urn:microsoft.com/office/officeart/2005/8/layout/hProcess7"/>
    <dgm:cxn modelId="{09217F20-2814-42B5-89BA-A5D33004AA05}" type="presParOf" srcId="{12A8FA8D-9F47-461A-A1D5-1C550751C034}" destId="{40936BC3-1BB6-4E80-AA43-4C29AB90E245}" srcOrd="8" destOrd="0" presId="urn:microsoft.com/office/officeart/2005/8/layout/hProcess7"/>
    <dgm:cxn modelId="{96004B54-B00C-4E7E-AC93-EEB56B0C7504}" type="presParOf" srcId="{40936BC3-1BB6-4E80-AA43-4C29AB90E245}" destId="{E21E8424-4EAB-4A87-B843-134874152D9E}" srcOrd="0" destOrd="0" presId="urn:microsoft.com/office/officeart/2005/8/layout/hProcess7"/>
    <dgm:cxn modelId="{9B22A05A-A055-4E1D-9BFD-6A7C04F03AE3}" type="presParOf" srcId="{40936BC3-1BB6-4E80-AA43-4C29AB90E245}" destId="{D87B0402-CEC2-4122-85D0-53C98172DB8E}" srcOrd="1" destOrd="0" presId="urn:microsoft.com/office/officeart/2005/8/layout/hProcess7"/>
    <dgm:cxn modelId="{203CDDD5-9F47-4400-8399-6331474D3CCB}" type="presParOf" srcId="{40936BC3-1BB6-4E80-AA43-4C29AB90E245}" destId="{842BDD18-063C-4134-8277-7981141ACC42}"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8171E-531B-4CC1-B97F-B454B042E50A}">
      <dsp:nvSpPr>
        <dsp:cNvPr id="0" name=""/>
        <dsp:cNvSpPr/>
      </dsp:nvSpPr>
      <dsp:spPr>
        <a:xfrm>
          <a:off x="307834" y="0"/>
          <a:ext cx="3488787" cy="2664295"/>
        </a:xfrm>
        <a:prstGeom prst="rightArrow">
          <a:avLst/>
        </a:prstGeom>
        <a:solidFill>
          <a:schemeClr val="accent4">
            <a:tint val="40000"/>
            <a:hueOff val="0"/>
            <a:satOff val="0"/>
            <a:lumOff val="0"/>
            <a:alphaOff val="0"/>
          </a:schemeClr>
        </a:solidFill>
        <a:ln>
          <a:noFill/>
        </a:ln>
        <a:effectLst/>
        <a:sp3d z="-152400" extrusionH="63500" prstMaterial="matte">
          <a:bevelT w="44450" h="6350" prst="relaxedInset"/>
          <a:contourClr>
            <a:schemeClr val="bg1"/>
          </a:contourClr>
        </a:sp3d>
      </dsp:spPr>
      <dsp:style>
        <a:lnRef idx="0">
          <a:scrgbClr r="0" g="0" b="0"/>
        </a:lnRef>
        <a:fillRef idx="1">
          <a:scrgbClr r="0" g="0" b="0"/>
        </a:fillRef>
        <a:effectRef idx="0">
          <a:scrgbClr r="0" g="0" b="0"/>
        </a:effectRef>
        <a:fontRef idx="minor"/>
      </dsp:style>
    </dsp:sp>
    <dsp:sp modelId="{BA9E8A0E-3980-41C0-BBE0-625206696D91}">
      <dsp:nvSpPr>
        <dsp:cNvPr id="0" name=""/>
        <dsp:cNvSpPr/>
      </dsp:nvSpPr>
      <dsp:spPr>
        <a:xfrm>
          <a:off x="121249" y="799288"/>
          <a:ext cx="1231336" cy="1065718"/>
        </a:xfrm>
        <a:prstGeom prst="round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tr-TR" sz="1500" b="1" kern="1200" dirty="0" smtClean="0"/>
            <a:t>Madde</a:t>
          </a:r>
        </a:p>
        <a:p>
          <a:pPr lvl="0" algn="ctr" defTabSz="666750">
            <a:lnSpc>
              <a:spcPct val="90000"/>
            </a:lnSpc>
            <a:spcBef>
              <a:spcPct val="0"/>
            </a:spcBef>
            <a:spcAft>
              <a:spcPct val="35000"/>
            </a:spcAft>
          </a:pPr>
          <a:r>
            <a:rPr lang="tr-TR" sz="1500" b="1" kern="1200" dirty="0" smtClean="0"/>
            <a:t>Karışım</a:t>
          </a:r>
        </a:p>
        <a:p>
          <a:pPr lvl="0" algn="ctr" defTabSz="666750">
            <a:lnSpc>
              <a:spcPct val="90000"/>
            </a:lnSpc>
            <a:spcBef>
              <a:spcPct val="0"/>
            </a:spcBef>
            <a:spcAft>
              <a:spcPct val="35000"/>
            </a:spcAft>
          </a:pPr>
          <a:r>
            <a:rPr lang="tr-TR" sz="1500" b="1" kern="1200" dirty="0" smtClean="0"/>
            <a:t>Eşya</a:t>
          </a:r>
          <a:endParaRPr lang="tr-TR" sz="1500" b="1" kern="1200" dirty="0"/>
        </a:p>
      </dsp:txBody>
      <dsp:txXfrm>
        <a:off x="173273" y="851312"/>
        <a:ext cx="1127288" cy="961670"/>
      </dsp:txXfrm>
    </dsp:sp>
    <dsp:sp modelId="{D9168D2D-3614-406D-A226-C8E8BF6DC42B}">
      <dsp:nvSpPr>
        <dsp:cNvPr id="0" name=""/>
        <dsp:cNvSpPr/>
      </dsp:nvSpPr>
      <dsp:spPr>
        <a:xfrm>
          <a:off x="1436559" y="799288"/>
          <a:ext cx="1231336" cy="1065718"/>
        </a:xfrm>
        <a:prstGeom prst="roundRect">
          <a:avLst/>
        </a:prstGeom>
        <a:solidFill>
          <a:schemeClr val="accent4">
            <a:hueOff val="-2232385"/>
            <a:satOff val="13449"/>
            <a:lumOff val="1078"/>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tr-TR" sz="1500" b="1" kern="1200" dirty="0" smtClean="0"/>
            <a:t>Biyosidal Ürün</a:t>
          </a:r>
          <a:endParaRPr lang="tr-TR" sz="1500" b="1" kern="1200" dirty="0"/>
        </a:p>
      </dsp:txBody>
      <dsp:txXfrm>
        <a:off x="1488583" y="851312"/>
        <a:ext cx="1127288" cy="961670"/>
      </dsp:txXfrm>
    </dsp:sp>
    <dsp:sp modelId="{C669B430-D4E6-441B-922A-E15C92BAFC4C}">
      <dsp:nvSpPr>
        <dsp:cNvPr id="0" name=""/>
        <dsp:cNvSpPr/>
      </dsp:nvSpPr>
      <dsp:spPr>
        <a:xfrm>
          <a:off x="2751869" y="799288"/>
          <a:ext cx="1231336" cy="1065718"/>
        </a:xfrm>
        <a:prstGeom prst="roundRect">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tr-TR" sz="1500" b="1" kern="1200" dirty="0" smtClean="0"/>
            <a:t>İşlenmiş Eşya</a:t>
          </a:r>
          <a:endParaRPr lang="tr-TR" sz="1500" b="1" kern="1200" dirty="0"/>
        </a:p>
      </dsp:txBody>
      <dsp:txXfrm>
        <a:off x="2803893" y="851312"/>
        <a:ext cx="1127288" cy="9616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D8D62-B663-492F-90B2-E4C259A1DFDC}">
      <dsp:nvSpPr>
        <dsp:cNvPr id="0" name=""/>
        <dsp:cNvSpPr/>
      </dsp:nvSpPr>
      <dsp:spPr>
        <a:xfrm>
          <a:off x="860580" y="301462"/>
          <a:ext cx="3144896" cy="1092180"/>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05BE84-06F3-4270-8597-E564A2FD5B24}">
      <dsp:nvSpPr>
        <dsp:cNvPr id="0" name=""/>
        <dsp:cNvSpPr/>
      </dsp:nvSpPr>
      <dsp:spPr>
        <a:xfrm>
          <a:off x="2133166" y="2975842"/>
          <a:ext cx="609476" cy="390064"/>
        </a:xfrm>
        <a:prstGeom prst="downArrow">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8EEF0F-CA43-4C42-B6D7-A246B84ADCAE}">
      <dsp:nvSpPr>
        <dsp:cNvPr id="0" name=""/>
        <dsp:cNvSpPr/>
      </dsp:nvSpPr>
      <dsp:spPr>
        <a:xfrm>
          <a:off x="975161" y="3287894"/>
          <a:ext cx="2925484" cy="731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tr-TR" sz="2500" kern="1200" dirty="0" smtClean="0"/>
            <a:t>İşlenmiş Eşya</a:t>
          </a:r>
          <a:endParaRPr lang="tr-TR" sz="2500" kern="1200" dirty="0"/>
        </a:p>
      </dsp:txBody>
      <dsp:txXfrm>
        <a:off x="975161" y="3287894"/>
        <a:ext cx="2925484" cy="731371"/>
      </dsp:txXfrm>
    </dsp:sp>
    <dsp:sp modelId="{729B0F7B-11C6-4A4A-BB8C-EF5C41C4D4FD}">
      <dsp:nvSpPr>
        <dsp:cNvPr id="0" name=""/>
        <dsp:cNvSpPr/>
      </dsp:nvSpPr>
      <dsp:spPr>
        <a:xfrm>
          <a:off x="2003957" y="1477994"/>
          <a:ext cx="1097056" cy="109705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tr-TR" sz="1600" kern="1200" dirty="0" smtClean="0"/>
            <a:t>Biyosidal Ürün</a:t>
          </a:r>
          <a:endParaRPr lang="tr-TR" sz="1600" kern="1200" dirty="0"/>
        </a:p>
      </dsp:txBody>
      <dsp:txXfrm>
        <a:off x="2164617" y="1638654"/>
        <a:ext cx="775736" cy="775736"/>
      </dsp:txXfrm>
    </dsp:sp>
    <dsp:sp modelId="{40F03E9F-087B-4751-845D-88CFEE50DA15}">
      <dsp:nvSpPr>
        <dsp:cNvPr id="0" name=""/>
        <dsp:cNvSpPr/>
      </dsp:nvSpPr>
      <dsp:spPr>
        <a:xfrm>
          <a:off x="1218952" y="654958"/>
          <a:ext cx="1097056" cy="1097056"/>
        </a:xfrm>
        <a:prstGeom prst="ellipse">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tr-TR" sz="1600" kern="1200" dirty="0" smtClean="0"/>
            <a:t>Madde B</a:t>
          </a:r>
          <a:endParaRPr lang="tr-TR" sz="1600" kern="1200" dirty="0"/>
        </a:p>
      </dsp:txBody>
      <dsp:txXfrm>
        <a:off x="1379612" y="815618"/>
        <a:ext cx="775736" cy="775736"/>
      </dsp:txXfrm>
    </dsp:sp>
    <dsp:sp modelId="{FCFA3B59-0F63-46F4-9F18-99394DDBAF02}">
      <dsp:nvSpPr>
        <dsp:cNvPr id="0" name=""/>
        <dsp:cNvSpPr/>
      </dsp:nvSpPr>
      <dsp:spPr>
        <a:xfrm>
          <a:off x="2340387" y="389714"/>
          <a:ext cx="1097056" cy="1097056"/>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tr-TR" sz="1600" kern="1200" dirty="0" smtClean="0"/>
            <a:t>Madde A</a:t>
          </a:r>
          <a:endParaRPr lang="tr-TR" sz="1600" kern="1200" dirty="0"/>
        </a:p>
      </dsp:txBody>
      <dsp:txXfrm>
        <a:off x="2501047" y="550374"/>
        <a:ext cx="775736" cy="775736"/>
      </dsp:txXfrm>
    </dsp:sp>
    <dsp:sp modelId="{4201A359-8396-43F1-908F-2EB11AA673F8}">
      <dsp:nvSpPr>
        <dsp:cNvPr id="0" name=""/>
        <dsp:cNvSpPr/>
      </dsp:nvSpPr>
      <dsp:spPr>
        <a:xfrm>
          <a:off x="731371" y="167377"/>
          <a:ext cx="3413065" cy="2730452"/>
        </a:xfrm>
        <a:prstGeom prst="funnel">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0132E-ED8E-40B8-A334-A8E24AEA0FBF}">
      <dsp:nvSpPr>
        <dsp:cNvPr id="0" name=""/>
        <dsp:cNvSpPr/>
      </dsp:nvSpPr>
      <dsp:spPr>
        <a:xfrm>
          <a:off x="2063" y="252056"/>
          <a:ext cx="2012156" cy="5030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tr-TR" sz="2600" kern="1200" dirty="0"/>
        </a:p>
      </dsp:txBody>
      <dsp:txXfrm>
        <a:off x="16797" y="266790"/>
        <a:ext cx="1982688" cy="473571"/>
      </dsp:txXfrm>
    </dsp:sp>
    <dsp:sp modelId="{FD2D517F-2A5B-4262-93F6-3BE5DCD60AF9}">
      <dsp:nvSpPr>
        <dsp:cNvPr id="0" name=""/>
        <dsp:cNvSpPr/>
      </dsp:nvSpPr>
      <dsp:spPr>
        <a:xfrm rot="5400000">
          <a:off x="964125" y="799112"/>
          <a:ext cx="88031" cy="8803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FA8B13-1D0A-4233-9EF9-D38FD0DAE06A}">
      <dsp:nvSpPr>
        <dsp:cNvPr id="0" name=""/>
        <dsp:cNvSpPr/>
      </dsp:nvSpPr>
      <dsp:spPr>
        <a:xfrm>
          <a:off x="2063" y="931159"/>
          <a:ext cx="2012156" cy="50303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kern="1200" dirty="0" smtClean="0"/>
            <a:t>Amaçlanan kullanım</a:t>
          </a:r>
          <a:endParaRPr lang="tr-TR" sz="1500" kern="1200" dirty="0"/>
        </a:p>
      </dsp:txBody>
      <dsp:txXfrm>
        <a:off x="16797" y="945893"/>
        <a:ext cx="1982688" cy="473571"/>
      </dsp:txXfrm>
    </dsp:sp>
    <dsp:sp modelId="{B898E37C-DB1E-441D-96A3-594649E527B2}">
      <dsp:nvSpPr>
        <dsp:cNvPr id="0" name=""/>
        <dsp:cNvSpPr/>
      </dsp:nvSpPr>
      <dsp:spPr>
        <a:xfrm rot="5400000">
          <a:off x="964125" y="1478214"/>
          <a:ext cx="88031" cy="8803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8C6B12-A74E-4EDC-9A7C-898575056D94}">
      <dsp:nvSpPr>
        <dsp:cNvPr id="0" name=""/>
        <dsp:cNvSpPr/>
      </dsp:nvSpPr>
      <dsp:spPr>
        <a:xfrm>
          <a:off x="2063" y="1610262"/>
          <a:ext cx="2012156" cy="50303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kern="1200" dirty="0" smtClean="0"/>
            <a:t>İddialar</a:t>
          </a:r>
        </a:p>
      </dsp:txBody>
      <dsp:txXfrm>
        <a:off x="16797" y="1624996"/>
        <a:ext cx="1982688" cy="473571"/>
      </dsp:txXfrm>
    </dsp:sp>
    <dsp:sp modelId="{BF40093F-C588-4360-B37A-C676A7B4B2D8}">
      <dsp:nvSpPr>
        <dsp:cNvPr id="0" name=""/>
        <dsp:cNvSpPr/>
      </dsp:nvSpPr>
      <dsp:spPr>
        <a:xfrm rot="5400000">
          <a:off x="964125" y="2157317"/>
          <a:ext cx="88031" cy="8803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828F3A-0735-463A-99CF-05ACCE87C818}">
      <dsp:nvSpPr>
        <dsp:cNvPr id="0" name=""/>
        <dsp:cNvSpPr/>
      </dsp:nvSpPr>
      <dsp:spPr>
        <a:xfrm>
          <a:off x="2063" y="2289365"/>
          <a:ext cx="2012156" cy="50303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kern="1200" dirty="0" smtClean="0"/>
            <a:t>Hedef organizmalar</a:t>
          </a:r>
        </a:p>
      </dsp:txBody>
      <dsp:txXfrm>
        <a:off x="16797" y="2304099"/>
        <a:ext cx="1982688" cy="473571"/>
      </dsp:txXfrm>
    </dsp:sp>
    <dsp:sp modelId="{3AB6F9DB-862B-4C39-BE74-0B65A576545D}">
      <dsp:nvSpPr>
        <dsp:cNvPr id="0" name=""/>
        <dsp:cNvSpPr/>
      </dsp:nvSpPr>
      <dsp:spPr>
        <a:xfrm rot="5400000">
          <a:off x="964125" y="2836420"/>
          <a:ext cx="88031" cy="8803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6DF81C-F4F0-4EA5-A874-FF896EFFBDDB}">
      <dsp:nvSpPr>
        <dsp:cNvPr id="0" name=""/>
        <dsp:cNvSpPr/>
      </dsp:nvSpPr>
      <dsp:spPr>
        <a:xfrm>
          <a:off x="2063" y="2968468"/>
          <a:ext cx="2012156" cy="50303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kern="1200" dirty="0" smtClean="0"/>
            <a:t>Aktif konsantrasyonu</a:t>
          </a:r>
        </a:p>
      </dsp:txBody>
      <dsp:txXfrm>
        <a:off x="16797" y="2983202"/>
        <a:ext cx="1982688" cy="473571"/>
      </dsp:txXfrm>
    </dsp:sp>
    <dsp:sp modelId="{D78A068A-9FF3-4F59-B179-37D97E2555F2}">
      <dsp:nvSpPr>
        <dsp:cNvPr id="0" name=""/>
        <dsp:cNvSpPr/>
      </dsp:nvSpPr>
      <dsp:spPr>
        <a:xfrm rot="5400000">
          <a:off x="964125" y="3515523"/>
          <a:ext cx="88031" cy="8803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505CC3-5D74-42DA-AA19-CB42B40518F4}">
      <dsp:nvSpPr>
        <dsp:cNvPr id="0" name=""/>
        <dsp:cNvSpPr/>
      </dsp:nvSpPr>
      <dsp:spPr>
        <a:xfrm>
          <a:off x="2063" y="3647570"/>
          <a:ext cx="2012156" cy="50303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kern="1200" dirty="0" smtClean="0"/>
            <a:t>Aktifin etki şekli</a:t>
          </a:r>
        </a:p>
      </dsp:txBody>
      <dsp:txXfrm>
        <a:off x="16797" y="3662304"/>
        <a:ext cx="1982688" cy="473571"/>
      </dsp:txXfrm>
    </dsp:sp>
    <dsp:sp modelId="{CD414E24-3146-4D1F-B4E3-8CA2FFC79BDA}">
      <dsp:nvSpPr>
        <dsp:cNvPr id="0" name=""/>
        <dsp:cNvSpPr/>
      </dsp:nvSpPr>
      <dsp:spPr>
        <a:xfrm>
          <a:off x="2295921" y="252056"/>
          <a:ext cx="2012156" cy="5030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tr-TR" sz="2600" kern="1200" dirty="0" smtClean="0"/>
            <a:t>İşlenmiş eşya</a:t>
          </a:r>
          <a:endParaRPr lang="tr-TR" sz="2600" kern="1200" dirty="0"/>
        </a:p>
      </dsp:txBody>
      <dsp:txXfrm>
        <a:off x="2310655" y="266790"/>
        <a:ext cx="1982688" cy="473571"/>
      </dsp:txXfrm>
    </dsp:sp>
    <dsp:sp modelId="{65A2D1A4-A281-497F-9939-38A9EA1E2FB1}">
      <dsp:nvSpPr>
        <dsp:cNvPr id="0" name=""/>
        <dsp:cNvSpPr/>
      </dsp:nvSpPr>
      <dsp:spPr>
        <a:xfrm rot="5400000">
          <a:off x="3257984" y="799112"/>
          <a:ext cx="88031" cy="8803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993CE8-F394-4F59-B974-668907D794AA}">
      <dsp:nvSpPr>
        <dsp:cNvPr id="0" name=""/>
        <dsp:cNvSpPr/>
      </dsp:nvSpPr>
      <dsp:spPr>
        <a:xfrm>
          <a:off x="2295921" y="931159"/>
          <a:ext cx="2012156" cy="50303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kern="1200" dirty="0" smtClean="0"/>
            <a:t>Su bazlı duvar boyası</a:t>
          </a:r>
          <a:endParaRPr lang="tr-TR" sz="1500" kern="1200" dirty="0"/>
        </a:p>
      </dsp:txBody>
      <dsp:txXfrm>
        <a:off x="2310655" y="945893"/>
        <a:ext cx="1982688" cy="473571"/>
      </dsp:txXfrm>
    </dsp:sp>
    <dsp:sp modelId="{F17AB82E-0BED-4EDE-91B9-D1BFDFC9B8BF}">
      <dsp:nvSpPr>
        <dsp:cNvPr id="0" name=""/>
        <dsp:cNvSpPr/>
      </dsp:nvSpPr>
      <dsp:spPr>
        <a:xfrm rot="5400000">
          <a:off x="3257984" y="1478214"/>
          <a:ext cx="88031" cy="8803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C9A6E7-8F70-4590-AD81-28216918015E}">
      <dsp:nvSpPr>
        <dsp:cNvPr id="0" name=""/>
        <dsp:cNvSpPr/>
      </dsp:nvSpPr>
      <dsp:spPr>
        <a:xfrm>
          <a:off x="2295921" y="1610262"/>
          <a:ext cx="2012156" cy="50303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kern="1200" dirty="0" smtClean="0"/>
            <a:t>Mikrobik </a:t>
          </a:r>
          <a:r>
            <a:rPr lang="tr-TR" sz="1500" kern="1200" dirty="0" err="1" smtClean="0"/>
            <a:t>bozunmaya</a:t>
          </a:r>
          <a:r>
            <a:rPr lang="tr-TR" sz="1500" kern="1200" dirty="0" smtClean="0"/>
            <a:t> karşı koruyucu içerir</a:t>
          </a:r>
          <a:endParaRPr lang="tr-TR" sz="1500" kern="1200" dirty="0"/>
        </a:p>
      </dsp:txBody>
      <dsp:txXfrm>
        <a:off x="2310655" y="1624996"/>
        <a:ext cx="1982688" cy="473571"/>
      </dsp:txXfrm>
    </dsp:sp>
    <dsp:sp modelId="{C377E3EE-65DB-4FD6-BA5C-746AF382B3C7}">
      <dsp:nvSpPr>
        <dsp:cNvPr id="0" name=""/>
        <dsp:cNvSpPr/>
      </dsp:nvSpPr>
      <dsp:spPr>
        <a:xfrm rot="5400000">
          <a:off x="3257984" y="2157317"/>
          <a:ext cx="88031" cy="8803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B466C5-6CA9-4B5C-9C33-CCE6C98475DB}">
      <dsp:nvSpPr>
        <dsp:cNvPr id="0" name=""/>
        <dsp:cNvSpPr/>
      </dsp:nvSpPr>
      <dsp:spPr>
        <a:xfrm>
          <a:off x="2295921" y="2289365"/>
          <a:ext cx="2012156" cy="50303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i="1" kern="1200" dirty="0" err="1" smtClean="0"/>
            <a:t>A.brasiliensis</a:t>
          </a:r>
          <a:r>
            <a:rPr lang="tr-TR" sz="1500" kern="1200" dirty="0" smtClean="0"/>
            <a:t>, </a:t>
          </a:r>
          <a:r>
            <a:rPr lang="tr-TR" sz="1500" i="1" kern="1200" dirty="0" err="1" smtClean="0"/>
            <a:t>C.albicans</a:t>
          </a:r>
          <a:endParaRPr lang="tr-TR" sz="1500" i="1" kern="1200" dirty="0"/>
        </a:p>
      </dsp:txBody>
      <dsp:txXfrm>
        <a:off x="2310655" y="2304099"/>
        <a:ext cx="1982688" cy="473571"/>
      </dsp:txXfrm>
    </dsp:sp>
    <dsp:sp modelId="{9B8DE51A-3E5B-40C4-9A84-210A4F97C4E0}">
      <dsp:nvSpPr>
        <dsp:cNvPr id="0" name=""/>
        <dsp:cNvSpPr/>
      </dsp:nvSpPr>
      <dsp:spPr>
        <a:xfrm rot="5400000">
          <a:off x="3257984" y="2836420"/>
          <a:ext cx="88031" cy="8803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B9DF19-094A-4C0B-806C-9F67C3EC2C4B}">
      <dsp:nvSpPr>
        <dsp:cNvPr id="0" name=""/>
        <dsp:cNvSpPr/>
      </dsp:nvSpPr>
      <dsp:spPr>
        <a:xfrm>
          <a:off x="2295921" y="2968468"/>
          <a:ext cx="2012156" cy="50303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kern="1200" dirty="0" smtClean="0"/>
            <a:t>%0,25</a:t>
          </a:r>
          <a:endParaRPr lang="tr-TR" sz="1500" kern="1200" dirty="0"/>
        </a:p>
      </dsp:txBody>
      <dsp:txXfrm>
        <a:off x="2310655" y="2983202"/>
        <a:ext cx="1982688" cy="473571"/>
      </dsp:txXfrm>
    </dsp:sp>
    <dsp:sp modelId="{0F4FD7F6-C108-4886-B906-9928A7DF9F08}">
      <dsp:nvSpPr>
        <dsp:cNvPr id="0" name=""/>
        <dsp:cNvSpPr/>
      </dsp:nvSpPr>
      <dsp:spPr>
        <a:xfrm rot="5400000">
          <a:off x="3257984" y="3515523"/>
          <a:ext cx="88031" cy="8803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1667A3-7488-4E06-90F0-3A34FD2CEF3B}">
      <dsp:nvSpPr>
        <dsp:cNvPr id="0" name=""/>
        <dsp:cNvSpPr/>
      </dsp:nvSpPr>
      <dsp:spPr>
        <a:xfrm>
          <a:off x="2295921" y="3647570"/>
          <a:ext cx="2012156" cy="50303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kern="1200" dirty="0" smtClean="0"/>
            <a:t>Hücre zarı geçirgenliğini bozar</a:t>
          </a:r>
          <a:endParaRPr lang="tr-TR" sz="1500" kern="1200" dirty="0"/>
        </a:p>
      </dsp:txBody>
      <dsp:txXfrm>
        <a:off x="2310655" y="3662304"/>
        <a:ext cx="1982688" cy="473571"/>
      </dsp:txXfrm>
    </dsp:sp>
    <dsp:sp modelId="{4A4D4556-1843-443F-B2EB-560CFAE8E4CA}">
      <dsp:nvSpPr>
        <dsp:cNvPr id="0" name=""/>
        <dsp:cNvSpPr/>
      </dsp:nvSpPr>
      <dsp:spPr>
        <a:xfrm>
          <a:off x="4589780" y="252056"/>
          <a:ext cx="2012156" cy="5030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tr-TR" sz="2600" kern="1200" dirty="0" smtClean="0"/>
            <a:t>Biyosidal ürün</a:t>
          </a:r>
          <a:endParaRPr lang="tr-TR" sz="2600" kern="1200" dirty="0"/>
        </a:p>
      </dsp:txBody>
      <dsp:txXfrm>
        <a:off x="4604514" y="266790"/>
        <a:ext cx="1982688" cy="473571"/>
      </dsp:txXfrm>
    </dsp:sp>
    <dsp:sp modelId="{5BEB78EF-DD14-4DE8-A875-ED94483CF7D8}">
      <dsp:nvSpPr>
        <dsp:cNvPr id="0" name=""/>
        <dsp:cNvSpPr/>
      </dsp:nvSpPr>
      <dsp:spPr>
        <a:xfrm rot="5400000">
          <a:off x="5551842" y="799112"/>
          <a:ext cx="88031" cy="8803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47250C-BFAA-462A-B485-301A562E0C22}">
      <dsp:nvSpPr>
        <dsp:cNvPr id="0" name=""/>
        <dsp:cNvSpPr/>
      </dsp:nvSpPr>
      <dsp:spPr>
        <a:xfrm>
          <a:off x="4589780" y="931159"/>
          <a:ext cx="2012156" cy="50303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kern="1200" dirty="0" err="1" smtClean="0"/>
            <a:t>Antibakteriyel</a:t>
          </a:r>
          <a:r>
            <a:rPr lang="tr-TR" sz="1500" kern="1200" dirty="0" smtClean="0"/>
            <a:t> iç cephe boyası</a:t>
          </a:r>
          <a:endParaRPr lang="tr-TR" sz="1500" kern="1200" dirty="0"/>
        </a:p>
      </dsp:txBody>
      <dsp:txXfrm>
        <a:off x="4604514" y="945893"/>
        <a:ext cx="1982688" cy="473571"/>
      </dsp:txXfrm>
    </dsp:sp>
    <dsp:sp modelId="{2486D55A-F283-4E2B-BE7F-05A20E190AEB}">
      <dsp:nvSpPr>
        <dsp:cNvPr id="0" name=""/>
        <dsp:cNvSpPr/>
      </dsp:nvSpPr>
      <dsp:spPr>
        <a:xfrm rot="5400000">
          <a:off x="5551842" y="1478214"/>
          <a:ext cx="88031" cy="8803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F3AE0F-AE06-4EB3-8C84-FD88730925F8}">
      <dsp:nvSpPr>
        <dsp:cNvPr id="0" name=""/>
        <dsp:cNvSpPr/>
      </dsp:nvSpPr>
      <dsp:spPr>
        <a:xfrm>
          <a:off x="4589780" y="1610262"/>
          <a:ext cx="2012156" cy="50303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kern="1200" dirty="0" smtClean="0"/>
            <a:t>Yüzeyde bakteri üremesini engeller</a:t>
          </a:r>
          <a:endParaRPr lang="tr-TR" sz="1500" kern="1200" dirty="0"/>
        </a:p>
      </dsp:txBody>
      <dsp:txXfrm>
        <a:off x="4604514" y="1624996"/>
        <a:ext cx="1982688" cy="473571"/>
      </dsp:txXfrm>
    </dsp:sp>
    <dsp:sp modelId="{6D1FAADD-F6D7-4616-ACDB-21DBE8EA5B8E}">
      <dsp:nvSpPr>
        <dsp:cNvPr id="0" name=""/>
        <dsp:cNvSpPr/>
      </dsp:nvSpPr>
      <dsp:spPr>
        <a:xfrm rot="5400000">
          <a:off x="5551842" y="2157317"/>
          <a:ext cx="88031" cy="8803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7E4E25-688A-4471-A8FE-B803E2ECD957}">
      <dsp:nvSpPr>
        <dsp:cNvPr id="0" name=""/>
        <dsp:cNvSpPr/>
      </dsp:nvSpPr>
      <dsp:spPr>
        <a:xfrm>
          <a:off x="4589780" y="2289365"/>
          <a:ext cx="2012156" cy="50303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i="1" kern="1200" dirty="0" err="1" smtClean="0"/>
            <a:t>E.coli</a:t>
          </a:r>
          <a:r>
            <a:rPr lang="tr-TR" sz="1500" kern="1200" dirty="0" smtClean="0"/>
            <a:t>, </a:t>
          </a:r>
          <a:r>
            <a:rPr lang="tr-TR" sz="1500" b="0" i="1" kern="1200" dirty="0" err="1" smtClean="0"/>
            <a:t>S.aureus</a:t>
          </a:r>
          <a:endParaRPr lang="tr-TR" sz="1500" b="0" i="1" kern="1200" dirty="0"/>
        </a:p>
      </dsp:txBody>
      <dsp:txXfrm>
        <a:off x="4604514" y="2304099"/>
        <a:ext cx="1982688" cy="473571"/>
      </dsp:txXfrm>
    </dsp:sp>
    <dsp:sp modelId="{6B880187-81AD-4BBA-B487-DE4FFB693D77}">
      <dsp:nvSpPr>
        <dsp:cNvPr id="0" name=""/>
        <dsp:cNvSpPr/>
      </dsp:nvSpPr>
      <dsp:spPr>
        <a:xfrm rot="5400000">
          <a:off x="5551842" y="2836420"/>
          <a:ext cx="88031" cy="8803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604483-531E-46BA-B021-E5984A226634}">
      <dsp:nvSpPr>
        <dsp:cNvPr id="0" name=""/>
        <dsp:cNvSpPr/>
      </dsp:nvSpPr>
      <dsp:spPr>
        <a:xfrm>
          <a:off x="4589780" y="2968468"/>
          <a:ext cx="2012156" cy="50303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b="0" i="1" kern="1200" dirty="0" smtClean="0"/>
            <a:t>%0,15</a:t>
          </a:r>
          <a:endParaRPr lang="tr-TR" sz="1500" b="0" i="1" kern="1200" dirty="0"/>
        </a:p>
      </dsp:txBody>
      <dsp:txXfrm>
        <a:off x="4604514" y="2983202"/>
        <a:ext cx="1982688" cy="473571"/>
      </dsp:txXfrm>
    </dsp:sp>
    <dsp:sp modelId="{4C41F0F6-E351-4895-8475-2EB9CAC28E57}">
      <dsp:nvSpPr>
        <dsp:cNvPr id="0" name=""/>
        <dsp:cNvSpPr/>
      </dsp:nvSpPr>
      <dsp:spPr>
        <a:xfrm rot="5400000">
          <a:off x="5551842" y="3515523"/>
          <a:ext cx="88031" cy="8803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B3CCC2-E88A-4078-9FE9-F90F38B56B13}">
      <dsp:nvSpPr>
        <dsp:cNvPr id="0" name=""/>
        <dsp:cNvSpPr/>
      </dsp:nvSpPr>
      <dsp:spPr>
        <a:xfrm>
          <a:off x="4589780" y="3647570"/>
          <a:ext cx="2012156" cy="503039"/>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tr-TR" sz="1500" b="0" i="1" kern="1200" dirty="0" smtClean="0"/>
            <a:t>ATP sentezini </a:t>
          </a:r>
          <a:r>
            <a:rPr lang="tr-TR" sz="1500" b="0" i="1" kern="1200" dirty="0" err="1" smtClean="0"/>
            <a:t>inhibe</a:t>
          </a:r>
          <a:r>
            <a:rPr lang="tr-TR" sz="1500" b="0" i="1" kern="1200" dirty="0" smtClean="0"/>
            <a:t> eder</a:t>
          </a:r>
          <a:endParaRPr lang="tr-TR" sz="1500" b="0" i="1" kern="1200" dirty="0"/>
        </a:p>
      </dsp:txBody>
      <dsp:txXfrm>
        <a:off x="4604514" y="3662304"/>
        <a:ext cx="1982688" cy="4735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8645FB-F7D0-4C60-A1A6-79C7929F5884}">
      <dsp:nvSpPr>
        <dsp:cNvPr id="0" name=""/>
        <dsp:cNvSpPr/>
      </dsp:nvSpPr>
      <dsp:spPr>
        <a:xfrm>
          <a:off x="499" y="910844"/>
          <a:ext cx="2150814" cy="2580977"/>
        </a:xfrm>
        <a:prstGeom prst="roundRect">
          <a:avLst>
            <a:gd name="adj" fmla="val 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tr-TR" sz="2400" kern="1200" dirty="0" smtClean="0"/>
            <a:t>Biyosidal Ürün</a:t>
          </a:r>
          <a:endParaRPr lang="tr-TR" sz="2400" kern="1200" dirty="0"/>
        </a:p>
      </dsp:txBody>
      <dsp:txXfrm rot="16200000">
        <a:off x="-842619" y="1753964"/>
        <a:ext cx="2116401" cy="430162"/>
      </dsp:txXfrm>
    </dsp:sp>
    <dsp:sp modelId="{A2BEC6E5-D203-4E59-82F7-10837380C4D9}">
      <dsp:nvSpPr>
        <dsp:cNvPr id="0" name=""/>
        <dsp:cNvSpPr/>
      </dsp:nvSpPr>
      <dsp:spPr>
        <a:xfrm>
          <a:off x="430662" y="910844"/>
          <a:ext cx="1602356" cy="25809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tr-TR" sz="2400" kern="1200" dirty="0" smtClean="0"/>
            <a:t>Koruyucu</a:t>
          </a:r>
        </a:p>
        <a:p>
          <a:pPr lvl="0" algn="l" defTabSz="1066800">
            <a:lnSpc>
              <a:spcPct val="90000"/>
            </a:lnSpc>
            <a:spcBef>
              <a:spcPct val="0"/>
            </a:spcBef>
            <a:spcAft>
              <a:spcPct val="35000"/>
            </a:spcAft>
          </a:pPr>
          <a:r>
            <a:rPr lang="tr-TR" sz="1800" kern="1200" dirty="0" smtClean="0"/>
            <a:t>Gıda haricindeki su bazlı ürünlerin mikrobik </a:t>
          </a:r>
          <a:r>
            <a:rPr lang="tr-TR" sz="1800" kern="1200" dirty="0" err="1" smtClean="0"/>
            <a:t>bozunmaya</a:t>
          </a:r>
          <a:r>
            <a:rPr lang="tr-TR" sz="1800" kern="1200" dirty="0" smtClean="0"/>
            <a:t> karşı kontrolü için kullanılır.</a:t>
          </a:r>
          <a:endParaRPr lang="tr-TR" sz="1800" kern="1200" dirty="0"/>
        </a:p>
      </dsp:txBody>
      <dsp:txXfrm>
        <a:off x="430662" y="910844"/>
        <a:ext cx="1602356" cy="2580977"/>
      </dsp:txXfrm>
    </dsp:sp>
    <dsp:sp modelId="{C143946D-EA8E-4E1F-9EF6-369582838086}">
      <dsp:nvSpPr>
        <dsp:cNvPr id="0" name=""/>
        <dsp:cNvSpPr/>
      </dsp:nvSpPr>
      <dsp:spPr>
        <a:xfrm>
          <a:off x="2226592" y="910844"/>
          <a:ext cx="2150814" cy="2580977"/>
        </a:xfrm>
        <a:prstGeom prst="roundRect">
          <a:avLst>
            <a:gd name="adj" fmla="val 5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tr-TR" sz="2400" kern="1200" dirty="0" smtClean="0"/>
            <a:t>Biyosidal Ürün</a:t>
          </a:r>
          <a:endParaRPr lang="tr-TR" sz="2400" kern="1200" dirty="0"/>
        </a:p>
      </dsp:txBody>
      <dsp:txXfrm rot="16200000">
        <a:off x="1383473" y="1753964"/>
        <a:ext cx="2116401" cy="430162"/>
      </dsp:txXfrm>
    </dsp:sp>
    <dsp:sp modelId="{BF164593-7B4C-4419-B7F2-CD1FA18D9E30}">
      <dsp:nvSpPr>
        <dsp:cNvPr id="0" name=""/>
        <dsp:cNvSpPr/>
      </dsp:nvSpPr>
      <dsp:spPr>
        <a:xfrm rot="5400000">
          <a:off x="2047743" y="2961571"/>
          <a:ext cx="379206" cy="322622"/>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DF0543-6CFE-435E-B06C-23C62C0D9CC2}">
      <dsp:nvSpPr>
        <dsp:cNvPr id="0" name=""/>
        <dsp:cNvSpPr/>
      </dsp:nvSpPr>
      <dsp:spPr>
        <a:xfrm>
          <a:off x="2656755" y="910844"/>
          <a:ext cx="1602356" cy="25809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tr-TR" sz="2400" kern="1200" dirty="0" err="1" smtClean="0"/>
            <a:t>İnsektisit</a:t>
          </a:r>
          <a:endParaRPr lang="tr-TR" sz="2400" kern="1200" dirty="0" smtClean="0"/>
        </a:p>
        <a:p>
          <a:pPr lvl="0" algn="l" defTabSz="1066800">
            <a:lnSpc>
              <a:spcPct val="90000"/>
            </a:lnSpc>
            <a:spcBef>
              <a:spcPct val="0"/>
            </a:spcBef>
            <a:spcAft>
              <a:spcPct val="35000"/>
            </a:spcAft>
          </a:pPr>
          <a:r>
            <a:rPr lang="tr-TR" sz="1800" kern="1200" dirty="0" smtClean="0"/>
            <a:t>Sivrisinekleri öldürmek için kullanılan, mikrobik </a:t>
          </a:r>
          <a:r>
            <a:rPr lang="tr-TR" sz="1800" kern="1200" dirty="0" err="1" smtClean="0"/>
            <a:t>bozunmaya</a:t>
          </a:r>
          <a:r>
            <a:rPr lang="tr-TR" sz="1800" kern="1200" dirty="0" smtClean="0"/>
            <a:t> karşı koruyucu içeren su bazlı </a:t>
          </a:r>
          <a:r>
            <a:rPr lang="tr-TR" sz="1800" kern="1200" dirty="0" err="1" smtClean="0"/>
            <a:t>insektisit</a:t>
          </a:r>
          <a:endParaRPr lang="tr-TR" sz="1800" kern="1200" dirty="0"/>
        </a:p>
      </dsp:txBody>
      <dsp:txXfrm>
        <a:off x="2656755" y="910844"/>
        <a:ext cx="1602356" cy="2580977"/>
      </dsp:txXfrm>
    </dsp:sp>
    <dsp:sp modelId="{E21E8424-4EAB-4A87-B843-134874152D9E}">
      <dsp:nvSpPr>
        <dsp:cNvPr id="0" name=""/>
        <dsp:cNvSpPr/>
      </dsp:nvSpPr>
      <dsp:spPr>
        <a:xfrm>
          <a:off x="4452685" y="910844"/>
          <a:ext cx="2150814" cy="2580977"/>
        </a:xfrm>
        <a:prstGeom prst="roundRect">
          <a:avLst>
            <a:gd name="adj" fmla="val 5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tr-TR" sz="2400" kern="1200" dirty="0" smtClean="0"/>
            <a:t>İşlenmiş Eşya</a:t>
          </a:r>
          <a:endParaRPr lang="tr-TR" sz="2400" kern="1200" dirty="0"/>
        </a:p>
      </dsp:txBody>
      <dsp:txXfrm rot="16200000">
        <a:off x="3609566" y="1753964"/>
        <a:ext cx="2116401" cy="430162"/>
      </dsp:txXfrm>
    </dsp:sp>
    <dsp:sp modelId="{E88A5ACA-3D5E-4F19-A3FA-9A09B73A8F54}">
      <dsp:nvSpPr>
        <dsp:cNvPr id="0" name=""/>
        <dsp:cNvSpPr/>
      </dsp:nvSpPr>
      <dsp:spPr>
        <a:xfrm rot="5400000">
          <a:off x="4273836" y="2961571"/>
          <a:ext cx="379206" cy="322622"/>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2BDD18-063C-4134-8277-7981141ACC42}">
      <dsp:nvSpPr>
        <dsp:cNvPr id="0" name=""/>
        <dsp:cNvSpPr/>
      </dsp:nvSpPr>
      <dsp:spPr>
        <a:xfrm>
          <a:off x="4882848" y="910844"/>
          <a:ext cx="1602356" cy="25809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lvl="0" algn="l" defTabSz="1066800">
            <a:lnSpc>
              <a:spcPct val="90000"/>
            </a:lnSpc>
            <a:spcBef>
              <a:spcPct val="0"/>
            </a:spcBef>
            <a:spcAft>
              <a:spcPct val="35000"/>
            </a:spcAft>
          </a:pPr>
          <a:r>
            <a:rPr lang="tr-TR" sz="2400" kern="1200" dirty="0" smtClean="0"/>
            <a:t>Gömlek</a:t>
          </a:r>
        </a:p>
        <a:p>
          <a:pPr lvl="0" algn="l" defTabSz="1066800">
            <a:lnSpc>
              <a:spcPct val="90000"/>
            </a:lnSpc>
            <a:spcBef>
              <a:spcPct val="0"/>
            </a:spcBef>
            <a:spcAft>
              <a:spcPct val="35000"/>
            </a:spcAft>
          </a:pPr>
          <a:r>
            <a:rPr lang="tr-TR" sz="1800" kern="1200" dirty="0" smtClean="0"/>
            <a:t>Üzerine konan sivrisineklerin ölümünü sağlayan bir </a:t>
          </a:r>
          <a:r>
            <a:rPr lang="tr-TR" sz="1800" kern="1200" dirty="0" err="1" smtClean="0"/>
            <a:t>insektisit</a:t>
          </a:r>
          <a:r>
            <a:rPr lang="tr-TR" sz="1800" kern="1200" dirty="0" smtClean="0"/>
            <a:t> emdirilmiş gömlek</a:t>
          </a:r>
          <a:endParaRPr lang="tr-TR" sz="1800" kern="1200" dirty="0"/>
        </a:p>
      </dsp:txBody>
      <dsp:txXfrm>
        <a:off x="4882848" y="910844"/>
        <a:ext cx="1602356" cy="258097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57A460-87B8-4841-96A2-CD12A733F31B}" type="datetimeFigureOut">
              <a:rPr lang="en-US" smtClean="0"/>
              <a:pPr/>
              <a:t>11/23/2018</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6BB505-88B5-BF48-BBEA-E429F4F283DF}" type="slidenum">
              <a:rPr lang="en-US" smtClean="0"/>
              <a:pPr/>
              <a:t>‹#›</a:t>
            </a:fld>
            <a:endParaRPr lang="en-US"/>
          </a:p>
        </p:txBody>
      </p:sp>
    </p:spTree>
    <p:extLst>
      <p:ext uri="{BB962C8B-B14F-4D97-AF65-F5344CB8AC3E}">
        <p14:creationId xmlns:p14="http://schemas.microsoft.com/office/powerpoint/2010/main" val="11897614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6BB505-88B5-BF48-BBEA-E429F4F283DF}"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66BB505-88B5-BF48-BBEA-E429F4F283DF}" type="slidenum">
              <a:rPr lang="en-US" smtClean="0"/>
              <a:pPr/>
              <a:t>17</a:t>
            </a:fld>
            <a:endParaRPr lang="en-US"/>
          </a:p>
        </p:txBody>
      </p:sp>
    </p:spTree>
    <p:extLst>
      <p:ext uri="{BB962C8B-B14F-4D97-AF65-F5344CB8AC3E}">
        <p14:creationId xmlns:p14="http://schemas.microsoft.com/office/powerpoint/2010/main" val="1916621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66BB505-88B5-BF48-BBEA-E429F4F283DF}" type="slidenum">
              <a:rPr lang="en-US" smtClean="0"/>
              <a:pPr/>
              <a:t>18</a:t>
            </a:fld>
            <a:endParaRPr lang="en-US"/>
          </a:p>
        </p:txBody>
      </p:sp>
    </p:spTree>
    <p:extLst>
      <p:ext uri="{BB962C8B-B14F-4D97-AF65-F5344CB8AC3E}">
        <p14:creationId xmlns:p14="http://schemas.microsoft.com/office/powerpoint/2010/main" val="1224675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66BB505-88B5-BF48-BBEA-E429F4F283DF}" type="slidenum">
              <a:rPr lang="en-US" smtClean="0"/>
              <a:pPr/>
              <a:t>27</a:t>
            </a:fld>
            <a:endParaRPr lang="en-US"/>
          </a:p>
        </p:txBody>
      </p:sp>
    </p:spTree>
    <p:extLst>
      <p:ext uri="{BB962C8B-B14F-4D97-AF65-F5344CB8AC3E}">
        <p14:creationId xmlns:p14="http://schemas.microsoft.com/office/powerpoint/2010/main" val="2731323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1" descr="sb sunum-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9" y="142852"/>
            <a:ext cx="9684000" cy="764682"/>
          </a:xfrm>
          <a:prstGeom prst="rect">
            <a:avLst/>
          </a:prstGeom>
        </p:spPr>
      </p:pic>
      <p:sp>
        <p:nvSpPr>
          <p:cNvPr id="4" name="Metin kutusu 5"/>
          <p:cNvSpPr txBox="1"/>
          <p:nvPr userDrawn="1"/>
        </p:nvSpPr>
        <p:spPr>
          <a:xfrm>
            <a:off x="8812364" y="906645"/>
            <a:ext cx="1031814" cy="215444"/>
          </a:xfrm>
          <a:prstGeom prst="rect">
            <a:avLst/>
          </a:prstGeom>
          <a:solidFill>
            <a:schemeClr val="bg1"/>
          </a:solidFill>
        </p:spPr>
        <p:txBody>
          <a:bodyPr wrap="square" lIns="0" tIns="0" rIns="0" bIns="0" rtlCol="0">
            <a:spAutoFit/>
          </a:bodyPr>
          <a:lstStyle/>
          <a:p>
            <a:pPr algn="ctr"/>
            <a:r>
              <a:rPr lang="tr-TR" sz="700" b="1" dirty="0" smtClean="0">
                <a:solidFill>
                  <a:srgbClr val="FF0000"/>
                </a:solidFill>
                <a:latin typeface="Segoe UI Semibold" pitchFamily="34" charset="0"/>
                <a:cs typeface="Calibri" pitchFamily="34" charset="0"/>
              </a:rPr>
              <a:t>Halk Sağlığı</a:t>
            </a:r>
          </a:p>
          <a:p>
            <a:pPr algn="ctr"/>
            <a:r>
              <a:rPr lang="tr-TR" sz="700" b="1" dirty="0" smtClean="0">
                <a:solidFill>
                  <a:srgbClr val="FF0000"/>
                </a:solidFill>
                <a:latin typeface="Segoe UI Semibold" pitchFamily="34" charset="0"/>
                <a:cs typeface="Calibri" pitchFamily="34" charset="0"/>
              </a:rPr>
              <a:t>Genel Müdürlüğü</a:t>
            </a:r>
            <a:endParaRPr lang="tr-TR" sz="700" b="1" dirty="0">
              <a:solidFill>
                <a:srgbClr val="FF0000"/>
              </a:solidFill>
              <a:latin typeface="Segoe UI Semibold" pitchFamily="34" charset="0"/>
              <a:cs typeface="Calibri" pitchFamily="34"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sb sunum-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00"/>
            <a:ext cx="9906000" cy="7029400"/>
          </a:xfrm>
          <a:prstGeom prst="rect">
            <a:avLst/>
          </a:prstGeom>
        </p:spPr>
      </p:pic>
      <p:sp>
        <p:nvSpPr>
          <p:cNvPr id="3" name="Metin kutusu 3"/>
          <p:cNvSpPr txBox="1"/>
          <p:nvPr userDrawn="1"/>
        </p:nvSpPr>
        <p:spPr>
          <a:xfrm>
            <a:off x="1188150" y="3872512"/>
            <a:ext cx="1440160" cy="430887"/>
          </a:xfrm>
          <a:prstGeom prst="rect">
            <a:avLst/>
          </a:prstGeom>
          <a:noFill/>
        </p:spPr>
        <p:txBody>
          <a:bodyPr wrap="square" rtlCol="0">
            <a:spAutoFit/>
          </a:bodyPr>
          <a:lstStyle/>
          <a:p>
            <a:pPr algn="ctr"/>
            <a:r>
              <a:rPr lang="tr-TR" sz="1050" b="1" dirty="0" smtClean="0">
                <a:solidFill>
                  <a:schemeClr val="bg1"/>
                </a:solidFill>
                <a:latin typeface="Segoe UI Semibold" panose="020B0702040204020203" pitchFamily="34" charset="0"/>
                <a:cs typeface="Segoe UI Semibold" panose="020B0702040204020203" pitchFamily="34" charset="0"/>
              </a:rPr>
              <a:t>Halk Sağlığı </a:t>
            </a:r>
          </a:p>
          <a:p>
            <a:pPr algn="ctr"/>
            <a:r>
              <a:rPr lang="tr-TR" sz="1050" b="1" dirty="0" smtClean="0">
                <a:solidFill>
                  <a:schemeClr val="bg1"/>
                </a:solidFill>
                <a:latin typeface="Segoe UI Semibold" panose="020B0702040204020203" pitchFamily="34" charset="0"/>
                <a:cs typeface="Segoe UI Semibold" panose="020B0702040204020203" pitchFamily="34" charset="0"/>
              </a:rPr>
              <a:t>Genel Müdürlüğü</a:t>
            </a:r>
            <a:endParaRPr lang="tr-TR" sz="1050" b="1" dirty="0">
              <a:solidFill>
                <a:schemeClr val="bg1"/>
              </a:solidFill>
              <a:latin typeface="Segoe UI Semibold" panose="020B0702040204020203" pitchFamily="34" charset="0"/>
              <a:cs typeface="Segoe UI Semibold" panose="020B0702040204020203" pitchFamily="34" charset="0"/>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0.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hyperlink" Target="EK-1%20Karar%20A&#287;ac&#305;.pdf"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hyperlink" Target="EK-1%20Karar%20A&#287;ac&#305;.pdf"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jp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220;r&#252;n%20Tipi%20Tablosu.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image" Target="../media/image6.jpg"/><Relationship Id="rId16"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5" Type="http://schemas.openxmlformats.org/officeDocument/2006/relationships/image" Target="../media/image9.jpeg"/><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304;ddialar%20Tablosu.pdf"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32520" y="2708920"/>
            <a:ext cx="5688632" cy="1323439"/>
          </a:xfrm>
          <a:prstGeom prst="rect">
            <a:avLst/>
          </a:prstGeom>
          <a:noFill/>
        </p:spPr>
        <p:txBody>
          <a:bodyPr wrap="square" rtlCol="0">
            <a:spAutoFit/>
          </a:bodyPr>
          <a:lstStyle/>
          <a:p>
            <a:pPr algn="ctr"/>
            <a:r>
              <a:rPr lang="tr-TR" sz="4000" b="1" dirty="0" smtClean="0">
                <a:solidFill>
                  <a:schemeClr val="bg1"/>
                </a:solidFill>
              </a:rPr>
              <a:t>Biyosidal Ürünle İşlenmiş Eşyalar Rehberi</a:t>
            </a:r>
            <a:endParaRPr lang="tr-TR" sz="4000" b="1" dirty="0">
              <a:solidFill>
                <a:schemeClr val="bg1"/>
              </a:solidFill>
            </a:endParaRPr>
          </a:p>
        </p:txBody>
      </p:sp>
      <p:sp>
        <p:nvSpPr>
          <p:cNvPr id="3" name="Metin kutusu 2"/>
          <p:cNvSpPr txBox="1"/>
          <p:nvPr/>
        </p:nvSpPr>
        <p:spPr>
          <a:xfrm>
            <a:off x="0" y="6453336"/>
            <a:ext cx="9906000" cy="338554"/>
          </a:xfrm>
          <a:prstGeom prst="rect">
            <a:avLst/>
          </a:prstGeom>
          <a:noFill/>
        </p:spPr>
        <p:txBody>
          <a:bodyPr wrap="square" rtlCol="0">
            <a:spAutoFit/>
          </a:bodyPr>
          <a:lstStyle/>
          <a:p>
            <a:pPr algn="ctr"/>
            <a:r>
              <a:rPr lang="tr-TR" sz="1600" dirty="0" smtClean="0">
                <a:solidFill>
                  <a:schemeClr val="bg1"/>
                </a:solidFill>
              </a:rPr>
              <a:t>Biyosidal Ürünlerin Piyasa Gözetimi ve Denetimi Eğitimi 26-30 Kasım 2018 Antalya</a:t>
            </a:r>
            <a:endParaRPr lang="tr-TR" sz="16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560512" y="980728"/>
            <a:ext cx="8784976" cy="5016758"/>
          </a:xfrm>
          <a:prstGeom prst="rect">
            <a:avLst/>
          </a:prstGeom>
          <a:noFill/>
        </p:spPr>
        <p:txBody>
          <a:bodyPr wrap="square" rtlCol="0">
            <a:spAutoFit/>
          </a:bodyPr>
          <a:lstStyle/>
          <a:p>
            <a:r>
              <a:rPr lang="tr-TR" sz="2000" b="1" dirty="0"/>
              <a:t>İşlenmiş eşyanın biyosidal işlevi</a:t>
            </a:r>
            <a:endParaRPr lang="tr-TR" sz="2000" dirty="0"/>
          </a:p>
          <a:p>
            <a:r>
              <a:rPr lang="tr-TR" sz="2000" b="1" dirty="0"/>
              <a:t>Soru:</a:t>
            </a:r>
            <a:r>
              <a:rPr lang="tr-TR" sz="2000" dirty="0"/>
              <a:t> Biyosidal işlevi olan işlenmiş eşya nedir?</a:t>
            </a:r>
          </a:p>
          <a:p>
            <a:r>
              <a:rPr lang="tr-TR" sz="2000" b="1" dirty="0"/>
              <a:t>Cevap:</a:t>
            </a:r>
            <a:r>
              <a:rPr lang="tr-TR" sz="2000" dirty="0"/>
              <a:t> İşlenmiş eşyanın işlevi, </a:t>
            </a:r>
            <a:r>
              <a:rPr lang="tr-TR" sz="2000" dirty="0">
                <a:solidFill>
                  <a:srgbClr val="FF0000"/>
                </a:solidFill>
              </a:rPr>
              <a:t>eşyanın satışını sağlayan ve bir veya birden fazla olabilen kullanım amacı</a:t>
            </a:r>
            <a:r>
              <a:rPr lang="tr-TR" sz="2000" dirty="0"/>
              <a:t>dır. Bir işlenmiş eşyanın birden fazla amaca hizmet etmesi halinde </a:t>
            </a:r>
            <a:r>
              <a:rPr lang="tr-TR" sz="2000" dirty="0">
                <a:solidFill>
                  <a:srgbClr val="FF0000"/>
                </a:solidFill>
              </a:rPr>
              <a:t>birden fazla işlevi olabilir</a:t>
            </a:r>
            <a:r>
              <a:rPr lang="tr-TR" sz="2000" dirty="0"/>
              <a:t>.</a:t>
            </a:r>
          </a:p>
          <a:p>
            <a:r>
              <a:rPr lang="tr-TR" sz="2000" dirty="0"/>
              <a:t>Biyosidal ürün tanımına benzer olarak </a:t>
            </a:r>
            <a:r>
              <a:rPr lang="tr-TR" sz="2000" dirty="0">
                <a:solidFill>
                  <a:srgbClr val="FF0000"/>
                </a:solidFill>
              </a:rPr>
              <a:t>biyosidal işlev</a:t>
            </a:r>
            <a:r>
              <a:rPr lang="tr-TR" sz="2000" dirty="0"/>
              <a:t>, kimyasal veya biyolojik açıdan herhangi bir zararlı organizmanın üzerinde kontrol edici etki oluşturulması veya hareketinin kısıtlanması, uzaklaştırılması, zararsız kılınması, yok edilmesi işlevidir.</a:t>
            </a:r>
          </a:p>
          <a:p>
            <a:r>
              <a:rPr lang="tr-TR" sz="2000" dirty="0"/>
              <a:t>Dolayısıyla </a:t>
            </a:r>
            <a:r>
              <a:rPr lang="tr-TR" sz="2000" dirty="0">
                <a:solidFill>
                  <a:srgbClr val="FF0000"/>
                </a:solidFill>
              </a:rPr>
              <a:t>biyosidal işlevi olan işlenmiş eşya</a:t>
            </a:r>
            <a:r>
              <a:rPr lang="tr-TR" sz="2000" dirty="0"/>
              <a:t>, kullanım amaçları arasında kimyasal veya biyolojik açıdan herhangi bir zararlı organizmanın üzerinde kontrol edici etki oluşturulması veya hareketinin kısıtlanması, uzaklaştırılması, zararsız kılınması, yok edilmesi </a:t>
            </a:r>
            <a:r>
              <a:rPr lang="tr-TR" sz="2000" dirty="0">
                <a:solidFill>
                  <a:srgbClr val="FF0000"/>
                </a:solidFill>
              </a:rPr>
              <a:t>işlevlerinden en az birine sahip olan eşyadır</a:t>
            </a:r>
            <a:r>
              <a:rPr lang="tr-TR" sz="2000" dirty="0"/>
              <a:t>. </a:t>
            </a:r>
            <a:r>
              <a:rPr lang="tr-TR" sz="2000" dirty="0">
                <a:solidFill>
                  <a:srgbClr val="FF0000"/>
                </a:solidFill>
              </a:rPr>
              <a:t>Bu işlevin amacı eşyanın kendisini veya orijinal işlevini korumak değil, biyosidal bir ek işlev sağlamaktır</a:t>
            </a:r>
            <a:r>
              <a:rPr lang="tr-TR" sz="2000" dirty="0"/>
              <a:t>.  Örneğin özellikle aşağıdaki ürün tiplerindeki biyosidal ürünlerin kasten bir karışım veya ürün </a:t>
            </a:r>
            <a:r>
              <a:rPr lang="tr-TR" sz="2000" dirty="0">
                <a:solidFill>
                  <a:srgbClr val="FF0000"/>
                </a:solidFill>
              </a:rPr>
              <a:t>içine eklenmesiyle işlenmiş eşyaya biyosidal işlev kazandırılması beklenebilir</a:t>
            </a:r>
            <a:r>
              <a:rPr lang="tr-TR" sz="2000" dirty="0"/>
              <a:t>.</a:t>
            </a:r>
            <a:endParaRPr lang="tr-TR" dirty="0"/>
          </a:p>
        </p:txBody>
      </p:sp>
      <p:sp>
        <p:nvSpPr>
          <p:cNvPr id="4" name="Dikdörtgen 3"/>
          <p:cNvSpPr/>
          <p:nvPr/>
        </p:nvSpPr>
        <p:spPr>
          <a:xfrm>
            <a:off x="560512" y="71968"/>
            <a:ext cx="3022495"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Prensipler</a:t>
            </a:r>
            <a:endParaRPr lang="tr-TR" sz="5400" b="0" cap="none" spc="0" dirty="0">
              <a:ln w="0"/>
              <a:solidFill>
                <a:srgbClr val="FF0000"/>
              </a:solidFill>
              <a:effectLst>
                <a:reflection blurRad="6350" stA="53000" endA="300" endPos="35500" dir="5400000" sy="-90000" algn="bl" rotWithShape="0"/>
              </a:effectLst>
            </a:endParaRP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918436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4" name="Dikdörtgen 3"/>
          <p:cNvSpPr/>
          <p:nvPr/>
        </p:nvSpPr>
        <p:spPr>
          <a:xfrm>
            <a:off x="560512" y="71968"/>
            <a:ext cx="3022495"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Prensipler</a:t>
            </a:r>
            <a:endParaRPr lang="tr-TR" sz="5400" b="0" cap="none" spc="0" dirty="0">
              <a:ln w="0"/>
              <a:solidFill>
                <a:srgbClr val="FF0000"/>
              </a:solidFill>
              <a:effectLst>
                <a:reflection blurRad="6350" stA="53000" endA="300" endPos="35500" dir="5400000" sy="-90000" algn="bl" rotWithShape="0"/>
              </a:effectLst>
            </a:endParaRP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graphicFrame>
        <p:nvGraphicFramePr>
          <p:cNvPr id="5" name="Tablo 4"/>
          <p:cNvGraphicFramePr>
            <a:graphicFrameLocks noGrp="1"/>
          </p:cNvGraphicFramePr>
          <p:nvPr>
            <p:extLst>
              <p:ext uri="{D42A27DB-BD31-4B8C-83A1-F6EECF244321}">
                <p14:modId xmlns:p14="http://schemas.microsoft.com/office/powerpoint/2010/main" val="1634283683"/>
              </p:ext>
            </p:extLst>
          </p:nvPr>
        </p:nvGraphicFramePr>
        <p:xfrm>
          <a:off x="596516" y="1412776"/>
          <a:ext cx="8712968" cy="4351336"/>
        </p:xfrm>
        <a:graphic>
          <a:graphicData uri="http://schemas.openxmlformats.org/drawingml/2006/table">
            <a:tbl>
              <a:tblPr/>
              <a:tblGrid>
                <a:gridCol w="1196214">
                  <a:extLst>
                    <a:ext uri="{9D8B030D-6E8A-4147-A177-3AD203B41FA5}">
                      <a16:colId xmlns:a16="http://schemas.microsoft.com/office/drawing/2014/main" val="1517268470"/>
                    </a:ext>
                  </a:extLst>
                </a:gridCol>
                <a:gridCol w="7516754">
                  <a:extLst>
                    <a:ext uri="{9D8B030D-6E8A-4147-A177-3AD203B41FA5}">
                      <a16:colId xmlns:a16="http://schemas.microsoft.com/office/drawing/2014/main" val="1073104316"/>
                    </a:ext>
                  </a:extLst>
                </a:gridCol>
              </a:tblGrid>
              <a:tr h="1087834">
                <a:tc>
                  <a:txBody>
                    <a:bodyPr/>
                    <a:lstStyle/>
                    <a:p>
                      <a:pPr algn="ctr"/>
                      <a:r>
                        <a:rPr lang="tr-TR" sz="2400" dirty="0">
                          <a:effectLst/>
                        </a:rPr>
                        <a:t>ÜT2:</a:t>
                      </a:r>
                    </a:p>
                  </a:txBody>
                  <a:tcPr marL="52743" marR="52743" marT="26372" marB="26372" anchor="ctr">
                    <a:lnL>
                      <a:noFill/>
                    </a:lnL>
                    <a:lnR>
                      <a:noFill/>
                    </a:lnR>
                    <a:lnT>
                      <a:noFill/>
                    </a:lnT>
                    <a:lnB>
                      <a:noFill/>
                    </a:lnB>
                    <a:solidFill>
                      <a:srgbClr val="FFFFFF"/>
                    </a:solidFill>
                  </a:tcPr>
                </a:tc>
                <a:tc>
                  <a:txBody>
                    <a:bodyPr/>
                    <a:lstStyle/>
                    <a:p>
                      <a:r>
                        <a:rPr lang="tr-TR" sz="2400" dirty="0">
                          <a:effectLst/>
                        </a:rPr>
                        <a:t>Kişisel alanlarda ve umumi alanlarda kullanılan dezenfektanlar ve biyosidal ürünler</a:t>
                      </a:r>
                    </a:p>
                  </a:txBody>
                  <a:tcPr marL="52743" marR="52743" marT="26372" marB="26372" anchor="ctr">
                    <a:lnL>
                      <a:noFill/>
                    </a:lnL>
                    <a:lnR>
                      <a:noFill/>
                    </a:lnR>
                    <a:lnT>
                      <a:noFill/>
                    </a:lnT>
                    <a:lnB>
                      <a:noFill/>
                    </a:lnB>
                    <a:solidFill>
                      <a:srgbClr val="FFFFFF"/>
                    </a:solidFill>
                  </a:tcPr>
                </a:tc>
                <a:extLst>
                  <a:ext uri="{0D108BD9-81ED-4DB2-BD59-A6C34878D82A}">
                    <a16:rowId xmlns:a16="http://schemas.microsoft.com/office/drawing/2014/main" val="2876605372"/>
                  </a:ext>
                </a:extLst>
              </a:tr>
              <a:tr h="1087834">
                <a:tc>
                  <a:txBody>
                    <a:bodyPr/>
                    <a:lstStyle/>
                    <a:p>
                      <a:pPr algn="ctr"/>
                      <a:r>
                        <a:rPr lang="tr-TR" sz="2400">
                          <a:effectLst/>
                        </a:rPr>
                        <a:t>ÜT4:</a:t>
                      </a:r>
                    </a:p>
                  </a:txBody>
                  <a:tcPr marL="52743" marR="52743" marT="26372" marB="26372" anchor="ctr">
                    <a:lnL>
                      <a:noFill/>
                    </a:lnL>
                    <a:lnR>
                      <a:noFill/>
                    </a:lnR>
                    <a:lnT>
                      <a:noFill/>
                    </a:lnT>
                    <a:lnB>
                      <a:noFill/>
                    </a:lnB>
                    <a:solidFill>
                      <a:srgbClr val="FFFFFF"/>
                    </a:solidFill>
                  </a:tcPr>
                </a:tc>
                <a:tc>
                  <a:txBody>
                    <a:bodyPr/>
                    <a:lstStyle/>
                    <a:p>
                      <a:r>
                        <a:rPr lang="tr-TR" sz="2400" dirty="0">
                          <a:effectLst/>
                        </a:rPr>
                        <a:t>Gıda ve yem alanlarında kullanılan dezenfektanlar</a:t>
                      </a:r>
                    </a:p>
                  </a:txBody>
                  <a:tcPr marL="52743" marR="52743" marT="26372" marB="26372" anchor="ctr">
                    <a:lnL>
                      <a:noFill/>
                    </a:lnL>
                    <a:lnR>
                      <a:noFill/>
                    </a:lnR>
                    <a:lnT>
                      <a:noFill/>
                    </a:lnT>
                    <a:lnB>
                      <a:noFill/>
                    </a:lnB>
                    <a:solidFill>
                      <a:srgbClr val="FFFFFF"/>
                    </a:solidFill>
                  </a:tcPr>
                </a:tc>
                <a:extLst>
                  <a:ext uri="{0D108BD9-81ED-4DB2-BD59-A6C34878D82A}">
                    <a16:rowId xmlns:a16="http://schemas.microsoft.com/office/drawing/2014/main" val="1515982804"/>
                  </a:ext>
                </a:extLst>
              </a:tr>
              <a:tr h="1087834">
                <a:tc>
                  <a:txBody>
                    <a:bodyPr/>
                    <a:lstStyle/>
                    <a:p>
                      <a:pPr algn="ctr"/>
                      <a:r>
                        <a:rPr lang="tr-TR" sz="2400">
                          <a:effectLst/>
                        </a:rPr>
                        <a:t>ÜT18:</a:t>
                      </a:r>
                    </a:p>
                  </a:txBody>
                  <a:tcPr marL="52743" marR="52743" marT="26372" marB="26372" anchor="ctr">
                    <a:lnL>
                      <a:noFill/>
                    </a:lnL>
                    <a:lnR>
                      <a:noFill/>
                    </a:lnR>
                    <a:lnT>
                      <a:noFill/>
                    </a:lnT>
                    <a:lnB>
                      <a:noFill/>
                    </a:lnB>
                    <a:solidFill>
                      <a:srgbClr val="FFFFFF"/>
                    </a:solidFill>
                  </a:tcPr>
                </a:tc>
                <a:tc>
                  <a:txBody>
                    <a:bodyPr/>
                    <a:lstStyle/>
                    <a:p>
                      <a:r>
                        <a:rPr lang="tr-TR" sz="2400" dirty="0" err="1">
                          <a:effectLst/>
                        </a:rPr>
                        <a:t>İnsektisitler</a:t>
                      </a:r>
                      <a:r>
                        <a:rPr lang="tr-TR" sz="2400" dirty="0">
                          <a:effectLst/>
                        </a:rPr>
                        <a:t>, </a:t>
                      </a:r>
                      <a:r>
                        <a:rPr lang="tr-TR" sz="2400" dirty="0" err="1">
                          <a:effectLst/>
                        </a:rPr>
                        <a:t>akarisitler</a:t>
                      </a:r>
                      <a:r>
                        <a:rPr lang="tr-TR" sz="2400" dirty="0">
                          <a:effectLst/>
                        </a:rPr>
                        <a:t> ve diğer </a:t>
                      </a:r>
                      <a:r>
                        <a:rPr lang="tr-TR" sz="2400" dirty="0" err="1">
                          <a:effectLst/>
                        </a:rPr>
                        <a:t>artropodların</a:t>
                      </a:r>
                      <a:r>
                        <a:rPr lang="tr-TR" sz="2400" dirty="0">
                          <a:effectLst/>
                        </a:rPr>
                        <a:t> kontrolünde kullanılan ürünler</a:t>
                      </a:r>
                    </a:p>
                  </a:txBody>
                  <a:tcPr marL="52743" marR="52743" marT="26372" marB="26372" anchor="ctr">
                    <a:lnL>
                      <a:noFill/>
                    </a:lnL>
                    <a:lnR>
                      <a:noFill/>
                    </a:lnR>
                    <a:lnT>
                      <a:noFill/>
                    </a:lnT>
                    <a:lnB>
                      <a:noFill/>
                    </a:lnB>
                    <a:solidFill>
                      <a:srgbClr val="FFFFFF"/>
                    </a:solidFill>
                  </a:tcPr>
                </a:tc>
                <a:extLst>
                  <a:ext uri="{0D108BD9-81ED-4DB2-BD59-A6C34878D82A}">
                    <a16:rowId xmlns:a16="http://schemas.microsoft.com/office/drawing/2014/main" val="3127197094"/>
                  </a:ext>
                </a:extLst>
              </a:tr>
              <a:tr h="1087834">
                <a:tc>
                  <a:txBody>
                    <a:bodyPr/>
                    <a:lstStyle/>
                    <a:p>
                      <a:pPr algn="ctr"/>
                      <a:r>
                        <a:rPr lang="tr-TR" sz="2400">
                          <a:effectLst/>
                        </a:rPr>
                        <a:t>ÜT19:</a:t>
                      </a:r>
                    </a:p>
                  </a:txBody>
                  <a:tcPr marL="52743" marR="52743" marT="26372" marB="26372" anchor="ctr">
                    <a:lnL>
                      <a:noFill/>
                    </a:lnL>
                    <a:lnR>
                      <a:noFill/>
                    </a:lnR>
                    <a:lnT>
                      <a:noFill/>
                    </a:lnT>
                    <a:lnB>
                      <a:noFill/>
                    </a:lnB>
                    <a:solidFill>
                      <a:srgbClr val="FFFFFF"/>
                    </a:solidFill>
                  </a:tcPr>
                </a:tc>
                <a:tc>
                  <a:txBody>
                    <a:bodyPr/>
                    <a:lstStyle/>
                    <a:p>
                      <a:r>
                        <a:rPr lang="tr-TR" sz="2400" dirty="0">
                          <a:effectLst/>
                        </a:rPr>
                        <a:t>Kovucular ve çekiciler</a:t>
                      </a:r>
                    </a:p>
                  </a:txBody>
                  <a:tcPr marL="52743" marR="52743" marT="26372" marB="26372" anchor="ctr">
                    <a:lnL>
                      <a:noFill/>
                    </a:lnL>
                    <a:lnR>
                      <a:noFill/>
                    </a:lnR>
                    <a:lnT>
                      <a:noFill/>
                    </a:lnT>
                    <a:lnB>
                      <a:noFill/>
                    </a:lnB>
                    <a:solidFill>
                      <a:srgbClr val="FFFFFF"/>
                    </a:solidFill>
                  </a:tcPr>
                </a:tc>
                <a:extLst>
                  <a:ext uri="{0D108BD9-81ED-4DB2-BD59-A6C34878D82A}">
                    <a16:rowId xmlns:a16="http://schemas.microsoft.com/office/drawing/2014/main" val="2649403706"/>
                  </a:ext>
                </a:extLst>
              </a:tr>
            </a:tbl>
          </a:graphicData>
        </a:graphic>
      </p:graphicFrame>
    </p:spTree>
    <p:extLst>
      <p:ext uri="{BB962C8B-B14F-4D97-AF65-F5344CB8AC3E}">
        <p14:creationId xmlns:p14="http://schemas.microsoft.com/office/powerpoint/2010/main" val="30087820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alisChair.jpg"/>
          <p:cNvPicPr>
            <a:picLocks noChangeAspect="1"/>
          </p:cNvPicPr>
          <p:nvPr/>
        </p:nvPicPr>
        <p:blipFill>
          <a:blip r:embed="rId2">
            <a:extLst/>
          </a:blip>
          <a:stretch>
            <a:fillRect/>
          </a:stretch>
        </p:blipFill>
        <p:spPr>
          <a:xfrm>
            <a:off x="0" y="1196752"/>
            <a:ext cx="2646670" cy="4608512"/>
          </a:xfrm>
          <a:prstGeom prst="rect">
            <a:avLst/>
          </a:prstGeom>
          <a:ln w="12700">
            <a:miter lim="400000"/>
          </a:ln>
        </p:spPr>
      </p:pic>
      <p:pic>
        <p:nvPicPr>
          <p:cNvPr id="4" name="antibakteriyel boya.jpg"/>
          <p:cNvPicPr>
            <a:picLocks noChangeAspect="1"/>
          </p:cNvPicPr>
          <p:nvPr/>
        </p:nvPicPr>
        <p:blipFill>
          <a:blip r:embed="rId3">
            <a:extLst/>
          </a:blip>
          <a:stretch>
            <a:fillRect/>
          </a:stretch>
        </p:blipFill>
        <p:spPr>
          <a:xfrm>
            <a:off x="2528080" y="1528795"/>
            <a:ext cx="7346582" cy="4132453"/>
          </a:xfrm>
          <a:prstGeom prst="rect">
            <a:avLst/>
          </a:prstGeom>
          <a:ln w="12700">
            <a:miter lim="400000"/>
          </a:ln>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2261933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560512" y="1340768"/>
            <a:ext cx="8784976" cy="4401205"/>
          </a:xfrm>
          <a:prstGeom prst="rect">
            <a:avLst/>
          </a:prstGeom>
          <a:noFill/>
        </p:spPr>
        <p:txBody>
          <a:bodyPr wrap="square" rtlCol="0">
            <a:spAutoFit/>
          </a:bodyPr>
          <a:lstStyle/>
          <a:p>
            <a:r>
              <a:rPr lang="tr-TR" sz="2000" dirty="0"/>
              <a:t>Bir dezenfektan, </a:t>
            </a:r>
            <a:r>
              <a:rPr lang="tr-TR" sz="2000" dirty="0">
                <a:solidFill>
                  <a:srgbClr val="FF0000"/>
                </a:solidFill>
              </a:rPr>
              <a:t>dezenfekte etmek için kullanılan işlenmiş bir eşyanın üretilmesi amacı ile</a:t>
            </a:r>
            <a:r>
              <a:rPr lang="tr-TR" sz="2000" dirty="0"/>
              <a:t> tekstil, mendil, maske, boya veya farklı herhangi bir madde ya da eşyaya katıldığında, bu dezenfektan </a:t>
            </a:r>
            <a:r>
              <a:rPr lang="tr-TR" sz="2000" dirty="0">
                <a:solidFill>
                  <a:srgbClr val="FF0000"/>
                </a:solidFill>
              </a:rPr>
              <a:t>işlenmiş eşya için koruyucu etki sağlamaz ancak, işlenmiş eşyaya biyosidal işlev kazandırır</a:t>
            </a:r>
            <a:r>
              <a:rPr lang="tr-TR" sz="2000" dirty="0"/>
              <a:t>.</a:t>
            </a:r>
          </a:p>
          <a:p>
            <a:endParaRPr lang="tr-TR" sz="2000" dirty="0" smtClean="0"/>
          </a:p>
          <a:p>
            <a:r>
              <a:rPr lang="tr-TR" sz="2000" dirty="0" err="1" smtClean="0"/>
              <a:t>Antimikrobiyal</a:t>
            </a:r>
            <a:r>
              <a:rPr lang="tr-TR" sz="2000" dirty="0" smtClean="0"/>
              <a:t> </a:t>
            </a:r>
            <a:r>
              <a:rPr lang="tr-TR" sz="2000" dirty="0"/>
              <a:t>işlemler, örnek olarak;</a:t>
            </a:r>
          </a:p>
          <a:p>
            <a:r>
              <a:rPr lang="tr-TR" sz="2000" dirty="0" smtClean="0"/>
              <a:t>- Bilgisayar </a:t>
            </a:r>
            <a:r>
              <a:rPr lang="tr-TR" sz="2000" dirty="0"/>
              <a:t>klavyesine, yüzeyinde </a:t>
            </a:r>
            <a:r>
              <a:rPr lang="tr-TR" sz="2000" dirty="0">
                <a:solidFill>
                  <a:srgbClr val="FF0000"/>
                </a:solidFill>
              </a:rPr>
              <a:t>bakteri gelişiminin engellemesi</a:t>
            </a:r>
          </a:p>
          <a:p>
            <a:r>
              <a:rPr lang="tr-TR" sz="2000" dirty="0" smtClean="0"/>
              <a:t>- Hasta </a:t>
            </a:r>
            <a:r>
              <a:rPr lang="tr-TR" sz="2000" dirty="0"/>
              <a:t>yatağı yanındaki dolaba, temas halinde </a:t>
            </a:r>
            <a:r>
              <a:rPr lang="tr-TR" sz="2000" dirty="0">
                <a:solidFill>
                  <a:srgbClr val="FF0000"/>
                </a:solidFill>
              </a:rPr>
              <a:t>mikropların öldürülmesi</a:t>
            </a:r>
          </a:p>
          <a:p>
            <a:r>
              <a:rPr lang="tr-TR" sz="2000" dirty="0" smtClean="0"/>
              <a:t>- Kapı </a:t>
            </a:r>
            <a:r>
              <a:rPr lang="tr-TR" sz="2000" dirty="0"/>
              <a:t>kollarına, </a:t>
            </a:r>
            <a:r>
              <a:rPr lang="tr-TR" sz="2000" dirty="0">
                <a:solidFill>
                  <a:srgbClr val="FF0000"/>
                </a:solidFill>
              </a:rPr>
              <a:t>çapraz enfeksiyonun engellenmesi</a:t>
            </a:r>
          </a:p>
          <a:p>
            <a:endParaRPr lang="tr-TR" sz="2000" dirty="0" smtClean="0"/>
          </a:p>
          <a:p>
            <a:r>
              <a:rPr lang="tr-TR" sz="2000" dirty="0" smtClean="0"/>
              <a:t>için </a:t>
            </a:r>
            <a:r>
              <a:rPr lang="tr-TR" sz="2000" dirty="0"/>
              <a:t>uygulandığında işlenmiş eşyaya bir </a:t>
            </a:r>
            <a:r>
              <a:rPr lang="tr-TR" sz="2000" dirty="0">
                <a:solidFill>
                  <a:srgbClr val="FF0000"/>
                </a:solidFill>
              </a:rPr>
              <a:t>biyosidal işlev kazandırması beklenmektedir</a:t>
            </a:r>
            <a:r>
              <a:rPr lang="tr-TR" sz="2000" dirty="0"/>
              <a:t>.</a:t>
            </a:r>
          </a:p>
          <a:p>
            <a:endParaRPr lang="tr-TR" sz="2000" dirty="0" smtClean="0"/>
          </a:p>
          <a:p>
            <a:r>
              <a:rPr lang="tr-TR" sz="2000" dirty="0" smtClean="0"/>
              <a:t>18 </a:t>
            </a:r>
            <a:r>
              <a:rPr lang="tr-TR" sz="2000" dirty="0"/>
              <a:t>ve 19 numaralı ürün tiplerinde, </a:t>
            </a:r>
            <a:r>
              <a:rPr lang="tr-TR" sz="2000" dirty="0">
                <a:solidFill>
                  <a:srgbClr val="FF0000"/>
                </a:solidFill>
              </a:rPr>
              <a:t>işlenmiş eşyanın kendisini korumak veya işlenmiş eşyaya biyosidal işlev kazandırmak için</a:t>
            </a:r>
            <a:r>
              <a:rPr lang="tr-TR" sz="2000" dirty="0"/>
              <a:t> böcek öldürücü veya kovucu eklenebilir.</a:t>
            </a:r>
            <a:endParaRPr lang="tr-TR" dirty="0"/>
          </a:p>
        </p:txBody>
      </p:sp>
      <p:sp>
        <p:nvSpPr>
          <p:cNvPr id="4" name="Dikdörtgen 3"/>
          <p:cNvSpPr/>
          <p:nvPr/>
        </p:nvSpPr>
        <p:spPr>
          <a:xfrm>
            <a:off x="560512" y="71968"/>
            <a:ext cx="3022495"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Prensipler</a:t>
            </a:r>
            <a:endParaRPr lang="tr-TR" sz="5400" b="0" cap="none" spc="0" dirty="0">
              <a:ln w="0"/>
              <a:solidFill>
                <a:srgbClr val="FF0000"/>
              </a:solidFill>
              <a:effectLst>
                <a:reflection blurRad="6350" stA="53000" endA="300" endPos="35500" dir="5400000" sy="-90000" algn="bl" rotWithShape="0"/>
              </a:effectLst>
            </a:endParaRP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906332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280px-ER_room_after_a_trauma.jpg"/>
          <p:cNvPicPr>
            <a:picLocks noChangeAspect="1"/>
          </p:cNvPicPr>
          <p:nvPr/>
        </p:nvPicPr>
        <p:blipFill>
          <a:blip r:embed="rId2">
            <a:extLst/>
          </a:blip>
          <a:stretch>
            <a:fillRect/>
          </a:stretch>
        </p:blipFill>
        <p:spPr>
          <a:xfrm>
            <a:off x="218028" y="1166595"/>
            <a:ext cx="4527894" cy="3395921"/>
          </a:xfrm>
          <a:prstGeom prst="rect">
            <a:avLst/>
          </a:prstGeom>
          <a:ln w="12700">
            <a:miter lim="400000"/>
          </a:ln>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835" y="1156964"/>
            <a:ext cx="5061012" cy="3374008"/>
          </a:xfrm>
          <a:prstGeom prst="rect">
            <a:avLst/>
          </a:prstGeom>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028" y="4520665"/>
            <a:ext cx="9498368" cy="1705734"/>
          </a:xfrm>
          <a:prstGeom prst="rect">
            <a:avLst/>
          </a:prstGeom>
        </p:spPr>
      </p:pic>
    </p:spTree>
    <p:extLst>
      <p:ext uri="{BB962C8B-B14F-4D97-AF65-F5344CB8AC3E}">
        <p14:creationId xmlns:p14="http://schemas.microsoft.com/office/powerpoint/2010/main" val="4056685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560512" y="995298"/>
            <a:ext cx="8784976" cy="5016758"/>
          </a:xfrm>
          <a:prstGeom prst="rect">
            <a:avLst/>
          </a:prstGeom>
          <a:noFill/>
        </p:spPr>
        <p:txBody>
          <a:bodyPr wrap="square" rtlCol="0">
            <a:spAutoFit/>
          </a:bodyPr>
          <a:lstStyle/>
          <a:p>
            <a:r>
              <a:rPr lang="tr-TR" sz="2000" b="1" dirty="0"/>
              <a:t>Soru:</a:t>
            </a:r>
            <a:r>
              <a:rPr lang="tr-TR" sz="2000" dirty="0"/>
              <a:t> Bir işlenmiş eşyanın biyosidal işlevi olup olmadığı nasıl belirlenebilir?</a:t>
            </a:r>
          </a:p>
          <a:p>
            <a:r>
              <a:rPr lang="tr-TR" sz="2000" b="1" dirty="0"/>
              <a:t>Cevap:</a:t>
            </a:r>
            <a:r>
              <a:rPr lang="tr-TR" sz="2000" dirty="0"/>
              <a:t> Öncelikle, bu tür bir eşyanın </a:t>
            </a:r>
            <a:r>
              <a:rPr lang="tr-TR" sz="2000" dirty="0">
                <a:solidFill>
                  <a:srgbClr val="FF0000"/>
                </a:solidFill>
              </a:rPr>
              <a:t>zararlı organizmaların kontrol edilmesi amacıyla satılması gerekir</a:t>
            </a:r>
            <a:r>
              <a:rPr lang="tr-TR" sz="2000" dirty="0"/>
              <a:t>. İkincisi, işlenmiş eşyanın kasten içerdiği biyosidal ürün(</a:t>
            </a:r>
            <a:r>
              <a:rPr lang="tr-TR" sz="2000" dirty="0" err="1"/>
              <a:t>ler</a:t>
            </a:r>
            <a:r>
              <a:rPr lang="tr-TR" sz="2000" dirty="0"/>
              <a:t>)deki </a:t>
            </a:r>
            <a:r>
              <a:rPr lang="tr-TR" sz="2000" dirty="0">
                <a:solidFill>
                  <a:srgbClr val="FF0000"/>
                </a:solidFill>
              </a:rPr>
              <a:t>aktif maddelerden en az birinin bu amaca katkıda bulunması gerekir</a:t>
            </a:r>
            <a:r>
              <a:rPr lang="tr-TR" sz="2000" dirty="0"/>
              <a:t>.</a:t>
            </a:r>
          </a:p>
          <a:p>
            <a:r>
              <a:rPr lang="tr-TR" sz="2000" dirty="0"/>
              <a:t>Bazı işlenmiş eşyalar, </a:t>
            </a:r>
            <a:r>
              <a:rPr lang="tr-TR" sz="2000" dirty="0">
                <a:solidFill>
                  <a:srgbClr val="FF0000"/>
                </a:solidFill>
              </a:rPr>
              <a:t>aktif madde sadece eşyanın kullanım amacına hizmet ettiğinden sadece biyosidal işleve sahiptir</a:t>
            </a:r>
            <a:r>
              <a:rPr lang="tr-TR" sz="2000" dirty="0"/>
              <a:t>. Bu tür işlenmiş eşyalar </a:t>
            </a:r>
            <a:r>
              <a:rPr lang="tr-TR" sz="2000" dirty="0">
                <a:solidFill>
                  <a:srgbClr val="FF0000"/>
                </a:solidFill>
              </a:rPr>
              <a:t>varsayılan olarak biyosidal ürünlerdir</a:t>
            </a:r>
            <a:r>
              <a:rPr lang="tr-TR" sz="2000" dirty="0" smtClean="0"/>
              <a:t>.</a:t>
            </a:r>
          </a:p>
          <a:p>
            <a:endParaRPr lang="tr-TR" sz="2000" dirty="0"/>
          </a:p>
          <a:p>
            <a:r>
              <a:rPr lang="tr-TR" sz="2000" dirty="0"/>
              <a:t>Bazı işlenmiş eşyalar ise, </a:t>
            </a:r>
            <a:r>
              <a:rPr lang="tr-TR" sz="2000" dirty="0">
                <a:solidFill>
                  <a:srgbClr val="FF0000"/>
                </a:solidFill>
              </a:rPr>
              <a:t>amaçları zararlı organizmaları kontrol etmek olsa bile herhangi bir biyosidal işleve sahip değildir</a:t>
            </a:r>
            <a:r>
              <a:rPr lang="tr-TR" sz="2000" dirty="0"/>
              <a:t>. Bu durumda işlenmiş eşya içerisindeki </a:t>
            </a:r>
            <a:r>
              <a:rPr lang="tr-TR" sz="2000" dirty="0">
                <a:solidFill>
                  <a:srgbClr val="FF0000"/>
                </a:solidFill>
              </a:rPr>
              <a:t>aktif madde(</a:t>
            </a:r>
            <a:r>
              <a:rPr lang="tr-TR" sz="2000" dirty="0" err="1">
                <a:solidFill>
                  <a:srgbClr val="FF0000"/>
                </a:solidFill>
              </a:rPr>
              <a:t>ler</a:t>
            </a:r>
            <a:r>
              <a:rPr lang="tr-TR" sz="2000" dirty="0">
                <a:solidFill>
                  <a:srgbClr val="FF0000"/>
                </a:solidFill>
              </a:rPr>
              <a:t>) bu zararlı organizmaları kontrole katkı sağlamamaktadır</a:t>
            </a:r>
            <a:r>
              <a:rPr lang="tr-TR" sz="2000" dirty="0"/>
              <a:t>, dolayısıyla da sadece fiziksel veya mekanik kontrol söz konusudur. Örnek olarak,  </a:t>
            </a:r>
            <a:r>
              <a:rPr lang="tr-TR" sz="2000" dirty="0">
                <a:solidFill>
                  <a:srgbClr val="FF0000"/>
                </a:solidFill>
              </a:rPr>
              <a:t>ahşap koruyucu ile işlenmiş ahşap bir fare kapanı</a:t>
            </a:r>
            <a:r>
              <a:rPr lang="tr-TR" sz="2000" dirty="0"/>
              <a:t> veya </a:t>
            </a:r>
            <a:r>
              <a:rPr lang="tr-TR" sz="2000" dirty="0">
                <a:solidFill>
                  <a:srgbClr val="FF0000"/>
                </a:solidFill>
              </a:rPr>
              <a:t>tekstil koruyucusu ile işlenmiş tekstilden mamul bir cibinlik</a:t>
            </a:r>
            <a:r>
              <a:rPr lang="tr-TR" sz="2000" dirty="0"/>
              <a:t> gösterilebilir. Biyosidal Ürünle İşlenmiş Eşyalar Tebliği’ne göre, bu tür ürünler biyosidal ürünler olarak değil </a:t>
            </a:r>
            <a:r>
              <a:rPr lang="tr-TR" sz="2000" dirty="0">
                <a:solidFill>
                  <a:srgbClr val="FF0000"/>
                </a:solidFill>
              </a:rPr>
              <a:t>işlenmiş eşyalar</a:t>
            </a:r>
            <a:r>
              <a:rPr lang="tr-TR" sz="2000" dirty="0"/>
              <a:t> olarak değerlendirilmektedirler</a:t>
            </a:r>
            <a:r>
              <a:rPr lang="tr-TR" sz="2000" dirty="0" smtClean="0"/>
              <a:t>.</a:t>
            </a:r>
            <a:endParaRPr lang="tr-TR" sz="2000" dirty="0"/>
          </a:p>
        </p:txBody>
      </p:sp>
      <p:sp>
        <p:nvSpPr>
          <p:cNvPr id="4" name="Dikdörtgen 3"/>
          <p:cNvSpPr/>
          <p:nvPr/>
        </p:nvSpPr>
        <p:spPr>
          <a:xfrm>
            <a:off x="560512" y="71968"/>
            <a:ext cx="3022495"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Prensipler</a:t>
            </a:r>
            <a:endParaRPr lang="tr-TR" sz="5400" b="0" cap="none" spc="0" dirty="0">
              <a:ln w="0"/>
              <a:solidFill>
                <a:srgbClr val="FF0000"/>
              </a:solidFill>
              <a:effectLst>
                <a:reflection blurRad="6350" stA="53000" endA="300" endPos="35500" dir="5400000" sy="-90000" algn="bl" rotWithShape="0"/>
              </a:effectLst>
            </a:endParaRP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37669354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3" name="Resim 2"/>
          <p:cNvPicPr>
            <a:picLocks noChangeAspect="1"/>
          </p:cNvPicPr>
          <p:nvPr/>
        </p:nvPicPr>
        <p:blipFill>
          <a:blip r:embed="rId3"/>
          <a:stretch>
            <a:fillRect/>
          </a:stretch>
        </p:blipFill>
        <p:spPr>
          <a:xfrm>
            <a:off x="893398" y="836712"/>
            <a:ext cx="8143875" cy="3495675"/>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22466"/>
            <a:ext cx="3600400" cy="2400267"/>
          </a:xfrm>
          <a:prstGeom prst="rect">
            <a:avLst/>
          </a:prstGeom>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597" y="4322465"/>
            <a:ext cx="3600401" cy="2400267"/>
          </a:xfrm>
          <a:prstGeom prst="rect">
            <a:avLst/>
          </a:prstGeom>
        </p:spPr>
      </p:pic>
      <p:pic>
        <p:nvPicPr>
          <p:cNvPr id="1026" name="Picture 2" descr="http://www.iyibilirim.net/wp-content/uploads/2016/12/S%C4%B0NEKL%C4%B0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1073" y="4285067"/>
            <a:ext cx="4304928" cy="2437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847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560512" y="1477547"/>
            <a:ext cx="8784976" cy="2246769"/>
          </a:xfrm>
          <a:prstGeom prst="rect">
            <a:avLst/>
          </a:prstGeom>
          <a:noFill/>
        </p:spPr>
        <p:txBody>
          <a:bodyPr wrap="square" rtlCol="0">
            <a:spAutoFit/>
          </a:bodyPr>
          <a:lstStyle/>
          <a:p>
            <a:r>
              <a:rPr lang="tr-TR" sz="2000" dirty="0" smtClean="0"/>
              <a:t>İşlenmiş </a:t>
            </a:r>
            <a:r>
              <a:rPr lang="tr-TR" sz="2000" dirty="0"/>
              <a:t>eşyaların üçüncü kategorisi </a:t>
            </a:r>
            <a:r>
              <a:rPr lang="tr-TR" sz="2000" dirty="0">
                <a:solidFill>
                  <a:srgbClr val="FF0000"/>
                </a:solidFill>
              </a:rPr>
              <a:t>aralarından bir tanesinin biyosidal olduğu iki veya daha fazla işleve sahip ürünlerdir</a:t>
            </a:r>
            <a:r>
              <a:rPr lang="tr-TR" sz="2000" dirty="0"/>
              <a:t>.  Kasten bir böcek kovucu içeren giysiler buna örnek olarak gösterilebilir. Bu tür giysilerin; vücudun örtülmesi ve sıcak tutulması ile </a:t>
            </a:r>
            <a:r>
              <a:rPr lang="tr-TR" sz="2000" dirty="0">
                <a:solidFill>
                  <a:srgbClr val="FF0000"/>
                </a:solidFill>
              </a:rPr>
              <a:t>böceklere karşı bir etki ortaya koyması gibi iki ayrı kullanım amacı vardır</a:t>
            </a:r>
            <a:r>
              <a:rPr lang="tr-TR" sz="2000" dirty="0"/>
              <a:t>. Biyosidal veya biyosidal olmayan işlevlere sahip bir ürünün biyosidal ürün veya işlenmiş eşya olup olmadığı </a:t>
            </a:r>
            <a:r>
              <a:rPr lang="tr-TR" sz="2000" dirty="0">
                <a:solidFill>
                  <a:srgbClr val="FF0000"/>
                </a:solidFill>
              </a:rPr>
              <a:t>biyosidal işlevinin ana işlev olup olmadığına dayanır</a:t>
            </a:r>
            <a:r>
              <a:rPr lang="tr-TR" sz="2000" dirty="0"/>
              <a:t>.</a:t>
            </a:r>
            <a:endParaRPr lang="tr-TR" dirty="0"/>
          </a:p>
        </p:txBody>
      </p:sp>
      <p:sp>
        <p:nvSpPr>
          <p:cNvPr id="4" name="Dikdörtgen 3"/>
          <p:cNvSpPr/>
          <p:nvPr/>
        </p:nvSpPr>
        <p:spPr>
          <a:xfrm>
            <a:off x="560512" y="71968"/>
            <a:ext cx="3022495"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Prensipler</a:t>
            </a:r>
            <a:endParaRPr lang="tr-TR" sz="5400" b="0" cap="none" spc="0" dirty="0">
              <a:ln w="0"/>
              <a:solidFill>
                <a:srgbClr val="FF0000"/>
              </a:solidFill>
              <a:effectLst>
                <a:reflection blurRad="6350" stA="53000" endA="300" endPos="35500" dir="5400000" sy="-90000" algn="bl" rotWithShape="0"/>
              </a:effectLst>
            </a:endParaRP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11266" name="Picture 2" descr="anti odour treated textile up to 70 washes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41" y="3736168"/>
            <a:ext cx="5233081" cy="26165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n image of permethrin treated shirt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1736" y="3713515"/>
            <a:ext cx="5616624" cy="2651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5410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4" name="Dikdörtgen 3"/>
          <p:cNvSpPr/>
          <p:nvPr/>
        </p:nvSpPr>
        <p:spPr>
          <a:xfrm>
            <a:off x="560512" y="71968"/>
            <a:ext cx="3022495"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Prensipler</a:t>
            </a:r>
            <a:endParaRPr lang="tr-TR" sz="5400" b="0" cap="none" spc="0" dirty="0">
              <a:ln w="0"/>
              <a:solidFill>
                <a:srgbClr val="FF0000"/>
              </a:solidFill>
              <a:effectLst>
                <a:reflection blurRad="6350" stA="53000" endA="300" endPos="35500" dir="5400000" sy="-90000" algn="bl" rotWithShape="0"/>
              </a:effectLst>
            </a:endParaRP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9" name="Resim 8"/>
          <p:cNvPicPr>
            <a:picLocks noChangeAspect="1"/>
          </p:cNvPicPr>
          <p:nvPr/>
        </p:nvPicPr>
        <p:blipFill>
          <a:blip r:embed="rId4"/>
          <a:stretch>
            <a:fillRect/>
          </a:stretch>
        </p:blipFill>
        <p:spPr>
          <a:xfrm>
            <a:off x="2936776" y="1020952"/>
            <a:ext cx="4114483" cy="5328592"/>
          </a:xfrm>
          <a:prstGeom prst="rect">
            <a:avLst/>
          </a:prstGeom>
        </p:spPr>
      </p:pic>
    </p:spTree>
    <p:extLst>
      <p:ext uri="{BB962C8B-B14F-4D97-AF65-F5344CB8AC3E}">
        <p14:creationId xmlns:p14="http://schemas.microsoft.com/office/powerpoint/2010/main" val="2666429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558677" y="993342"/>
            <a:ext cx="8784976" cy="3170099"/>
          </a:xfrm>
          <a:prstGeom prst="rect">
            <a:avLst/>
          </a:prstGeom>
          <a:noFill/>
        </p:spPr>
        <p:txBody>
          <a:bodyPr wrap="square" rtlCol="0">
            <a:spAutoFit/>
          </a:bodyPr>
          <a:lstStyle/>
          <a:p>
            <a:r>
              <a:rPr lang="tr-TR" sz="2000" b="1" dirty="0"/>
              <a:t>Ana biyosidal işlev</a:t>
            </a:r>
            <a:endParaRPr lang="tr-TR" sz="2000" dirty="0"/>
          </a:p>
          <a:p>
            <a:r>
              <a:rPr lang="tr-TR" sz="2000" b="1" dirty="0"/>
              <a:t>Soru:</a:t>
            </a:r>
            <a:r>
              <a:rPr lang="tr-TR" sz="2000" dirty="0"/>
              <a:t> Ana biyosidal işleve sahip işlenmiş eşya nedir</a:t>
            </a:r>
            <a:r>
              <a:rPr lang="tr-TR" sz="2000" dirty="0" smtClean="0"/>
              <a:t>?</a:t>
            </a:r>
          </a:p>
          <a:p>
            <a:endParaRPr lang="tr-TR" sz="2000" dirty="0"/>
          </a:p>
          <a:p>
            <a:r>
              <a:rPr lang="tr-TR" sz="2000" b="1" dirty="0"/>
              <a:t>Cevap: “</a:t>
            </a:r>
            <a:r>
              <a:rPr lang="tr-TR" sz="2000" dirty="0"/>
              <a:t>Ana biyosidal işlev” terimi BPR'nin sadece 3(1)(a) maddesinde kullanılmaktadır ve bu düzenlemede başka bir tanımı da yapılmamaktadır. Bu bağlamda ana biyosidal işlev, </a:t>
            </a:r>
            <a:r>
              <a:rPr lang="tr-TR" sz="2000" dirty="0">
                <a:solidFill>
                  <a:srgbClr val="FF0000"/>
                </a:solidFill>
              </a:rPr>
              <a:t>işlenmiş eşyanın diğer işlevleri ile karşılaştırıldığında birinci derece, önem veya değere sahip işlev</a:t>
            </a:r>
            <a:r>
              <a:rPr lang="tr-TR" sz="2000" dirty="0"/>
              <a:t> olarak yorumlanabilir.  Dolayısıyla, “ana işlevi biyosidal olan işlenmiş eşya” da </a:t>
            </a:r>
            <a:r>
              <a:rPr lang="tr-TR" sz="2000" dirty="0">
                <a:solidFill>
                  <a:srgbClr val="FF0000"/>
                </a:solidFill>
              </a:rPr>
              <a:t>bir veya daha fazla işlevi olan, biyosidal işlevi işlenmiş eşyanın diğer işlevleri ile karşılaştırıldığında birinci derece, önem veya değerde olduğu</a:t>
            </a:r>
            <a:r>
              <a:rPr lang="tr-TR" sz="2000" dirty="0"/>
              <a:t> işlenmiş eşyadır</a:t>
            </a:r>
            <a:r>
              <a:rPr lang="tr-TR" sz="2000" dirty="0" smtClean="0"/>
              <a:t>.</a:t>
            </a:r>
            <a:endParaRPr lang="tr-TR" dirty="0"/>
          </a:p>
        </p:txBody>
      </p:sp>
      <p:sp>
        <p:nvSpPr>
          <p:cNvPr id="4" name="Dikdörtgen 3"/>
          <p:cNvSpPr/>
          <p:nvPr/>
        </p:nvSpPr>
        <p:spPr>
          <a:xfrm>
            <a:off x="560512" y="71968"/>
            <a:ext cx="3022495"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Prensipler</a:t>
            </a:r>
            <a:endParaRPr lang="tr-TR" sz="5400" b="0" cap="none" spc="0" dirty="0">
              <a:ln w="0"/>
              <a:solidFill>
                <a:srgbClr val="FF0000"/>
              </a:solidFill>
              <a:effectLst>
                <a:reflection blurRad="6350" stA="53000" endA="300" endPos="35500" dir="5400000" sy="-90000" algn="bl" rotWithShape="0"/>
              </a:effectLst>
            </a:endParaRP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21406359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0" y="6453336"/>
            <a:ext cx="9906000" cy="338554"/>
          </a:xfrm>
          <a:prstGeom prst="rect">
            <a:avLst/>
          </a:prstGeom>
          <a:noFill/>
        </p:spPr>
        <p:txBody>
          <a:bodyPr wrap="square" rtlCol="0">
            <a:spAutoFit/>
          </a:bodyPr>
          <a:lstStyle/>
          <a:p>
            <a:pPr algn="ctr"/>
            <a:r>
              <a:rPr lang="tr-TR" sz="1600" dirty="0" smtClean="0">
                <a:solidFill>
                  <a:schemeClr val="bg1"/>
                </a:solidFill>
              </a:rPr>
              <a:t>Biyosidal Ürünlerin Piyasa Gözetimi ve Denetimi Eğitimi 26-30 Kasım 2018 Antalya</a:t>
            </a:r>
            <a:endParaRPr lang="tr-TR" sz="1600" dirty="0">
              <a:solidFill>
                <a:schemeClr val="bg1"/>
              </a:solidFill>
            </a:endParaRPr>
          </a:p>
        </p:txBody>
      </p:sp>
      <p:sp>
        <p:nvSpPr>
          <p:cNvPr id="2" name="Metin kutusu 1"/>
          <p:cNvSpPr txBox="1"/>
          <p:nvPr/>
        </p:nvSpPr>
        <p:spPr>
          <a:xfrm>
            <a:off x="2792760" y="89432"/>
            <a:ext cx="6336704" cy="6370975"/>
          </a:xfrm>
          <a:prstGeom prst="rect">
            <a:avLst/>
          </a:prstGeom>
          <a:noFill/>
        </p:spPr>
        <p:txBody>
          <a:bodyPr wrap="square" rtlCol="0">
            <a:spAutoFit/>
          </a:bodyPr>
          <a:lstStyle/>
          <a:p>
            <a:r>
              <a:rPr lang="tr-TR" sz="1200" b="1" dirty="0" smtClean="0">
                <a:solidFill>
                  <a:schemeClr val="bg1"/>
                </a:solidFill>
              </a:rPr>
              <a:t>İÇERİK</a:t>
            </a:r>
          </a:p>
          <a:p>
            <a:pPr algn="just"/>
            <a:r>
              <a:rPr lang="tr-TR" sz="1200" dirty="0">
                <a:solidFill>
                  <a:schemeClr val="bg1"/>
                </a:solidFill>
              </a:rPr>
              <a:t>TANIMLAR..</a:t>
            </a:r>
          </a:p>
          <a:p>
            <a:pPr algn="just"/>
            <a:r>
              <a:rPr lang="tr-TR" sz="1200" dirty="0">
                <a:solidFill>
                  <a:schemeClr val="bg1"/>
                </a:solidFill>
              </a:rPr>
              <a:t>İşlenmiş eşya</a:t>
            </a:r>
          </a:p>
          <a:p>
            <a:pPr algn="just"/>
            <a:r>
              <a:rPr lang="tr-TR" sz="1200" dirty="0">
                <a:solidFill>
                  <a:schemeClr val="bg1"/>
                </a:solidFill>
              </a:rPr>
              <a:t>İşleme tabi tutulmak ve kasten içermek.</a:t>
            </a:r>
          </a:p>
          <a:p>
            <a:pPr algn="just"/>
            <a:r>
              <a:rPr lang="tr-TR" sz="1200" dirty="0">
                <a:solidFill>
                  <a:schemeClr val="bg1"/>
                </a:solidFill>
              </a:rPr>
              <a:t>Biyosidal ürün.</a:t>
            </a:r>
          </a:p>
          <a:p>
            <a:pPr algn="just"/>
            <a:r>
              <a:rPr lang="tr-TR" sz="1200" dirty="0">
                <a:solidFill>
                  <a:schemeClr val="bg1"/>
                </a:solidFill>
              </a:rPr>
              <a:t>Mevcut aktif </a:t>
            </a:r>
            <a:r>
              <a:rPr lang="tr-TR" sz="1200" dirty="0" err="1">
                <a:solidFill>
                  <a:schemeClr val="bg1"/>
                </a:solidFill>
              </a:rPr>
              <a:t>maddde</a:t>
            </a:r>
            <a:r>
              <a:rPr lang="tr-TR" sz="1200" dirty="0">
                <a:solidFill>
                  <a:schemeClr val="bg1"/>
                </a:solidFill>
              </a:rPr>
              <a:t>.</a:t>
            </a:r>
          </a:p>
          <a:p>
            <a:pPr algn="just"/>
            <a:r>
              <a:rPr lang="tr-TR" sz="1200" dirty="0">
                <a:solidFill>
                  <a:schemeClr val="bg1"/>
                </a:solidFill>
              </a:rPr>
              <a:t>Yeni aktif madde.</a:t>
            </a:r>
          </a:p>
          <a:p>
            <a:pPr algn="just"/>
            <a:r>
              <a:rPr lang="tr-TR" sz="1200" dirty="0">
                <a:solidFill>
                  <a:schemeClr val="bg1"/>
                </a:solidFill>
              </a:rPr>
              <a:t>PRENSİPLER..</a:t>
            </a:r>
          </a:p>
          <a:p>
            <a:pPr algn="just"/>
            <a:r>
              <a:rPr lang="tr-TR" sz="1200" dirty="0">
                <a:solidFill>
                  <a:schemeClr val="bg1"/>
                </a:solidFill>
              </a:rPr>
              <a:t>Biyosidal özellik.</a:t>
            </a:r>
          </a:p>
          <a:p>
            <a:pPr algn="just"/>
            <a:r>
              <a:rPr lang="tr-TR" sz="1200" dirty="0">
                <a:solidFill>
                  <a:schemeClr val="bg1"/>
                </a:solidFill>
              </a:rPr>
              <a:t>İşlenmiş eşyanın biyosidal işlevi</a:t>
            </a:r>
          </a:p>
          <a:p>
            <a:pPr algn="just"/>
            <a:r>
              <a:rPr lang="tr-TR" sz="1200" dirty="0">
                <a:solidFill>
                  <a:schemeClr val="bg1"/>
                </a:solidFill>
              </a:rPr>
              <a:t>Ana biyosidal işlev.</a:t>
            </a:r>
          </a:p>
          <a:p>
            <a:pPr algn="just"/>
            <a:r>
              <a:rPr lang="tr-TR" sz="1200" dirty="0">
                <a:solidFill>
                  <a:schemeClr val="bg1"/>
                </a:solidFill>
              </a:rPr>
              <a:t>Karar ağacı</a:t>
            </a:r>
          </a:p>
          <a:p>
            <a:pPr algn="just"/>
            <a:r>
              <a:rPr lang="tr-TR" sz="1200" dirty="0">
                <a:solidFill>
                  <a:schemeClr val="bg1"/>
                </a:solidFill>
              </a:rPr>
              <a:t>Aktif maddeler</a:t>
            </a:r>
          </a:p>
          <a:p>
            <a:pPr algn="just"/>
            <a:r>
              <a:rPr lang="tr-TR" sz="1200" dirty="0">
                <a:solidFill>
                  <a:schemeClr val="bg1"/>
                </a:solidFill>
              </a:rPr>
              <a:t>AKTİF MADDE ONAYI</a:t>
            </a:r>
          </a:p>
          <a:p>
            <a:pPr algn="just"/>
            <a:r>
              <a:rPr lang="tr-TR" sz="1200" dirty="0">
                <a:solidFill>
                  <a:schemeClr val="bg1"/>
                </a:solidFill>
              </a:rPr>
              <a:t>İlgili ürün tipi ve kullanım..</a:t>
            </a:r>
          </a:p>
          <a:p>
            <a:pPr algn="just"/>
            <a:r>
              <a:rPr lang="tr-TR" sz="1200" dirty="0">
                <a:solidFill>
                  <a:schemeClr val="bg1"/>
                </a:solidFill>
              </a:rPr>
              <a:t>KAPSAM...</a:t>
            </a:r>
          </a:p>
          <a:p>
            <a:pPr algn="just"/>
            <a:r>
              <a:rPr lang="tr-TR" sz="1200" dirty="0">
                <a:solidFill>
                  <a:schemeClr val="bg1"/>
                </a:solidFill>
              </a:rPr>
              <a:t>Kompleks eşyalar</a:t>
            </a:r>
          </a:p>
          <a:p>
            <a:pPr algn="just"/>
            <a:r>
              <a:rPr lang="tr-TR" sz="1200" dirty="0">
                <a:solidFill>
                  <a:schemeClr val="bg1"/>
                </a:solidFill>
              </a:rPr>
              <a:t>Üretim sürecinden kalıntılar</a:t>
            </a:r>
          </a:p>
          <a:p>
            <a:pPr algn="just"/>
            <a:r>
              <a:rPr lang="tr-TR" sz="1200" dirty="0">
                <a:solidFill>
                  <a:schemeClr val="bg1"/>
                </a:solidFill>
              </a:rPr>
              <a:t>İstisnalar</a:t>
            </a:r>
          </a:p>
          <a:p>
            <a:pPr algn="just"/>
            <a:r>
              <a:rPr lang="tr-TR" sz="1200" dirty="0">
                <a:solidFill>
                  <a:schemeClr val="bg1"/>
                </a:solidFill>
              </a:rPr>
              <a:t>İŞLENMİŞ EŞYALARIN ETİKETLENMESİ</a:t>
            </a:r>
          </a:p>
          <a:p>
            <a:pPr algn="just"/>
            <a:r>
              <a:rPr lang="tr-TR" sz="1200" dirty="0">
                <a:solidFill>
                  <a:schemeClr val="bg1"/>
                </a:solidFill>
              </a:rPr>
              <a:t>İşlenmiş eşyanın biyosidal özelliklerine ilişkin iddia.</a:t>
            </a:r>
          </a:p>
          <a:p>
            <a:pPr algn="just"/>
            <a:r>
              <a:rPr lang="tr-TR" sz="1200" dirty="0">
                <a:solidFill>
                  <a:schemeClr val="bg1"/>
                </a:solidFill>
              </a:rPr>
              <a:t>Kanıtlanmış iddialar</a:t>
            </a:r>
          </a:p>
          <a:p>
            <a:pPr algn="just"/>
            <a:r>
              <a:rPr lang="tr-TR" sz="1200" dirty="0">
                <a:solidFill>
                  <a:schemeClr val="bg1"/>
                </a:solidFill>
              </a:rPr>
              <a:t>Halk sağlığı ile ilgili iddialar</a:t>
            </a:r>
          </a:p>
          <a:p>
            <a:pPr algn="just"/>
            <a:r>
              <a:rPr lang="tr-TR" sz="1200" dirty="0" err="1">
                <a:solidFill>
                  <a:schemeClr val="bg1"/>
                </a:solidFill>
              </a:rPr>
              <a:t>Antibakteriyel</a:t>
            </a:r>
            <a:r>
              <a:rPr lang="tr-TR" sz="1200" dirty="0">
                <a:solidFill>
                  <a:schemeClr val="bg1"/>
                </a:solidFill>
              </a:rPr>
              <a:t> iddia.</a:t>
            </a:r>
          </a:p>
          <a:p>
            <a:pPr algn="just"/>
            <a:r>
              <a:rPr lang="tr-TR" sz="1200" dirty="0">
                <a:solidFill>
                  <a:schemeClr val="bg1"/>
                </a:solidFill>
              </a:rPr>
              <a:t>Birden fazla aktif madde.</a:t>
            </a:r>
          </a:p>
          <a:p>
            <a:pPr algn="just"/>
            <a:r>
              <a:rPr lang="tr-TR" sz="1200" dirty="0" err="1">
                <a:solidFill>
                  <a:schemeClr val="bg1"/>
                </a:solidFill>
              </a:rPr>
              <a:t>Nanomateryal</a:t>
            </a:r>
            <a:endParaRPr lang="tr-TR" sz="1200" dirty="0">
              <a:solidFill>
                <a:schemeClr val="bg1"/>
              </a:solidFill>
            </a:endParaRPr>
          </a:p>
          <a:p>
            <a:pPr algn="just"/>
            <a:r>
              <a:rPr lang="tr-TR" sz="1200" dirty="0">
                <a:solidFill>
                  <a:schemeClr val="bg1"/>
                </a:solidFill>
              </a:rPr>
              <a:t>Tedarik zincirindeki firmaların zorunluluğu.</a:t>
            </a:r>
          </a:p>
          <a:p>
            <a:pPr algn="just"/>
            <a:r>
              <a:rPr lang="tr-TR" sz="1200" dirty="0">
                <a:solidFill>
                  <a:schemeClr val="bg1"/>
                </a:solidFill>
              </a:rPr>
              <a:t>İddianın yeri</a:t>
            </a:r>
          </a:p>
          <a:p>
            <a:pPr algn="just"/>
            <a:r>
              <a:rPr lang="tr-TR" sz="1200" dirty="0">
                <a:solidFill>
                  <a:schemeClr val="bg1"/>
                </a:solidFill>
              </a:rPr>
              <a:t>Etiketin yeri</a:t>
            </a:r>
          </a:p>
          <a:p>
            <a:pPr algn="just"/>
            <a:r>
              <a:rPr lang="tr-TR" sz="1200" dirty="0">
                <a:solidFill>
                  <a:schemeClr val="bg1"/>
                </a:solidFill>
              </a:rPr>
              <a:t>İşlenmiş eşyayı piyasaya </a:t>
            </a:r>
            <a:r>
              <a:rPr lang="tr-TR" sz="1200" dirty="0" err="1">
                <a:solidFill>
                  <a:schemeClr val="bg1"/>
                </a:solidFill>
              </a:rPr>
              <a:t>arzedenin</a:t>
            </a:r>
            <a:r>
              <a:rPr lang="tr-TR" sz="1200" dirty="0">
                <a:solidFill>
                  <a:schemeClr val="bg1"/>
                </a:solidFill>
              </a:rPr>
              <a:t> sorumluluğu.</a:t>
            </a:r>
          </a:p>
          <a:p>
            <a:pPr algn="just"/>
            <a:r>
              <a:rPr lang="tr-TR" sz="1200" dirty="0">
                <a:solidFill>
                  <a:schemeClr val="bg1"/>
                </a:solidFill>
              </a:rPr>
              <a:t>Hammaddelerin ya da ara mamullerin etiketlenmesi</a:t>
            </a:r>
          </a:p>
          <a:p>
            <a:pPr algn="just"/>
            <a:r>
              <a:rPr lang="tr-TR" sz="1200" dirty="0">
                <a:solidFill>
                  <a:schemeClr val="bg1"/>
                </a:solidFill>
              </a:rPr>
              <a:t>Özel siparişle tasarlanmış edilmiş ve üretilmiş işlenmiş eşya.</a:t>
            </a:r>
          </a:p>
          <a:p>
            <a:pPr algn="just"/>
            <a:r>
              <a:rPr lang="tr-TR" sz="1200" dirty="0">
                <a:solidFill>
                  <a:schemeClr val="bg1"/>
                </a:solidFill>
              </a:rPr>
              <a:t>Son kullanım tarihi</a:t>
            </a:r>
          </a:p>
          <a:p>
            <a:pPr algn="just"/>
            <a:r>
              <a:rPr lang="tr-TR" sz="1200" dirty="0">
                <a:solidFill>
                  <a:schemeClr val="bg1"/>
                </a:solidFill>
              </a:rPr>
              <a:t>Piyasaya arz.</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558677" y="993342"/>
            <a:ext cx="8784976" cy="4708981"/>
          </a:xfrm>
          <a:prstGeom prst="rect">
            <a:avLst/>
          </a:prstGeom>
          <a:noFill/>
        </p:spPr>
        <p:txBody>
          <a:bodyPr wrap="square" rtlCol="0">
            <a:spAutoFit/>
          </a:bodyPr>
          <a:lstStyle/>
          <a:p>
            <a:r>
              <a:rPr lang="tr-TR" sz="2000" b="1" dirty="0" smtClean="0"/>
              <a:t>Soru</a:t>
            </a:r>
            <a:r>
              <a:rPr lang="tr-TR" sz="2000" b="1" dirty="0"/>
              <a:t>:</a:t>
            </a:r>
            <a:r>
              <a:rPr lang="tr-TR" sz="2000" dirty="0"/>
              <a:t> İşlenmiş bir eşyanın biyosidal işlevinin “ana”, yani işlenmiş eşyanın diğer işlevleri ile karşılaştırıldığında birinci derece önemde veya değerde bir işlev olup olmadığının belirlenmesine yönelik herhangi bir kriter var mıdır</a:t>
            </a:r>
            <a:r>
              <a:rPr lang="tr-TR" sz="2000" dirty="0" smtClean="0"/>
              <a:t>?</a:t>
            </a:r>
          </a:p>
          <a:p>
            <a:endParaRPr lang="tr-TR" sz="2000" dirty="0"/>
          </a:p>
          <a:p>
            <a:r>
              <a:rPr lang="tr-TR" sz="2000" b="1" dirty="0"/>
              <a:t>Cevap:  </a:t>
            </a:r>
            <a:r>
              <a:rPr lang="tr-TR" sz="2000" dirty="0"/>
              <a:t>İşlenmiş bir eşyanın biyosidal işlevinin ana biyosidal işlev olup olmadığına, </a:t>
            </a:r>
            <a:r>
              <a:rPr lang="tr-TR" sz="2000" dirty="0">
                <a:solidFill>
                  <a:srgbClr val="FF0000"/>
                </a:solidFill>
              </a:rPr>
              <a:t>işlenmiş eşyanın tüm münferit özellikleri ve işlevlerinin yanı sıra kullanım amacı da dikkate alınarak vaka bazında karar verilmesi gerekecektir</a:t>
            </a:r>
            <a:r>
              <a:rPr lang="tr-TR" sz="2000" dirty="0"/>
              <a:t>.</a:t>
            </a:r>
          </a:p>
          <a:p>
            <a:r>
              <a:rPr lang="tr-TR" sz="2000" dirty="0"/>
              <a:t>Sadece bir işlevi olan işlenmiş bir eşyada bu işlev biyosidal ise varsayılan olarak ana biyosidal işlev olmaktadır.</a:t>
            </a:r>
          </a:p>
          <a:p>
            <a:r>
              <a:rPr lang="tr-TR" sz="2000" dirty="0">
                <a:solidFill>
                  <a:srgbClr val="FF0000"/>
                </a:solidFill>
              </a:rPr>
              <a:t>Sadece sivrisineklerin kontrol edilmesi amacıyla kullanılan ve böcek öldürücüler veya böcek kovucular ile işlem görmüş olan cibinlikler</a:t>
            </a:r>
            <a:r>
              <a:rPr lang="tr-TR" sz="2000" dirty="0"/>
              <a:t> örnek gösterilebilir.  Bu tür işlenmiş eşyaların sadece bir kullanım amacı vardır ve bu amaç sadece fiziksel veya mekanik etki ile karşılanmamaktadır, ancak fiziksel veya mekanik etki (örneğin sivrisineklerin insanlara yaklaşmasının fiziksel olarak engellenmesi) de kullanım amacına katkıda bulunmaktad</a:t>
            </a:r>
            <a:r>
              <a:rPr lang="tr-TR" dirty="0"/>
              <a:t>ır</a:t>
            </a:r>
            <a:r>
              <a:rPr lang="tr-TR" dirty="0" smtClean="0"/>
              <a:t>.</a:t>
            </a:r>
            <a:endParaRPr lang="tr-TR" dirty="0"/>
          </a:p>
        </p:txBody>
      </p:sp>
      <p:sp>
        <p:nvSpPr>
          <p:cNvPr id="4" name="Dikdörtgen 3"/>
          <p:cNvSpPr/>
          <p:nvPr/>
        </p:nvSpPr>
        <p:spPr>
          <a:xfrm>
            <a:off x="560512" y="71968"/>
            <a:ext cx="3022495"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Prensipler</a:t>
            </a:r>
            <a:endParaRPr lang="tr-TR" sz="5400" b="0" cap="none" spc="0" dirty="0">
              <a:ln w="0"/>
              <a:solidFill>
                <a:srgbClr val="FF0000"/>
              </a:solidFill>
              <a:effectLst>
                <a:reflection blurRad="6350" stA="53000" endA="300" endPos="35500" dir="5400000" sy="-90000" algn="bl" rotWithShape="0"/>
              </a:effectLst>
            </a:endParaRP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6775319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5" name="Resim 4"/>
          <p:cNvPicPr>
            <a:picLocks noChangeAspect="1"/>
          </p:cNvPicPr>
          <p:nvPr/>
        </p:nvPicPr>
        <p:blipFill>
          <a:blip r:embed="rId3"/>
          <a:stretch>
            <a:fillRect/>
          </a:stretch>
        </p:blipFill>
        <p:spPr>
          <a:xfrm>
            <a:off x="1733550" y="2924944"/>
            <a:ext cx="6438900" cy="3657600"/>
          </a:xfrm>
          <a:prstGeom prst="rect">
            <a:avLst/>
          </a:prstGeom>
        </p:spPr>
      </p:pic>
      <p:pic>
        <p:nvPicPr>
          <p:cNvPr id="6" name="Resim 5"/>
          <p:cNvPicPr>
            <a:picLocks noChangeAspect="1"/>
          </p:cNvPicPr>
          <p:nvPr/>
        </p:nvPicPr>
        <p:blipFill>
          <a:blip r:embed="rId4"/>
          <a:stretch>
            <a:fillRect/>
          </a:stretch>
        </p:blipFill>
        <p:spPr>
          <a:xfrm>
            <a:off x="1532620" y="373243"/>
            <a:ext cx="6840760" cy="3016023"/>
          </a:xfrm>
          <a:prstGeom prst="rect">
            <a:avLst/>
          </a:prstGeom>
        </p:spPr>
      </p:pic>
      <p:sp>
        <p:nvSpPr>
          <p:cNvPr id="7" name="Oval 6"/>
          <p:cNvSpPr/>
          <p:nvPr/>
        </p:nvSpPr>
        <p:spPr>
          <a:xfrm>
            <a:off x="2919954" y="1340768"/>
            <a:ext cx="4752528" cy="540486"/>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9" name="Oval 8"/>
          <p:cNvSpPr/>
          <p:nvPr/>
        </p:nvSpPr>
        <p:spPr>
          <a:xfrm>
            <a:off x="632520" y="3606569"/>
            <a:ext cx="8928991" cy="787931"/>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5606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558677" y="993342"/>
            <a:ext cx="8784976" cy="4401205"/>
          </a:xfrm>
          <a:prstGeom prst="rect">
            <a:avLst/>
          </a:prstGeom>
          <a:noFill/>
        </p:spPr>
        <p:txBody>
          <a:bodyPr wrap="square" rtlCol="0">
            <a:spAutoFit/>
          </a:bodyPr>
          <a:lstStyle/>
          <a:p>
            <a:r>
              <a:rPr lang="tr-TR" sz="2000" dirty="0"/>
              <a:t>Birden fazla işlevi olan işlenmiş eşyalarda, işlenmiş eşyanın </a:t>
            </a:r>
            <a:r>
              <a:rPr lang="tr-TR" sz="2000" dirty="0">
                <a:solidFill>
                  <a:srgbClr val="FF0000"/>
                </a:solidFill>
              </a:rPr>
              <a:t>ana işlevinin biyosidal olduğunu gösterebilecek çeşitli kriterler</a:t>
            </a:r>
            <a:r>
              <a:rPr lang="tr-TR" sz="2000" dirty="0"/>
              <a:t> vardır</a:t>
            </a:r>
            <a:r>
              <a:rPr lang="tr-TR" sz="2000" dirty="0" smtClean="0"/>
              <a:t>.</a:t>
            </a:r>
          </a:p>
          <a:p>
            <a:endParaRPr lang="tr-TR" sz="2000" dirty="0"/>
          </a:p>
          <a:p>
            <a:r>
              <a:rPr lang="tr-TR" sz="2000" dirty="0"/>
              <a:t>Karar için dikkate alınabilecek kriterler aşağıdakileri içerebilir ancak bunlarla sınırlı değildir</a:t>
            </a:r>
            <a:r>
              <a:rPr lang="tr-TR" sz="2000" dirty="0" smtClean="0"/>
              <a:t>:</a:t>
            </a:r>
          </a:p>
          <a:p>
            <a:endParaRPr lang="tr-TR" sz="2000" dirty="0"/>
          </a:p>
          <a:p>
            <a:r>
              <a:rPr lang="tr-TR" sz="2000" dirty="0" smtClean="0"/>
              <a:t>- işlenmiş </a:t>
            </a:r>
            <a:r>
              <a:rPr lang="tr-TR" sz="2000" dirty="0"/>
              <a:t>eşyanın kullanım amacı ve etkisi</a:t>
            </a:r>
            <a:r>
              <a:rPr lang="tr-TR" sz="2000" dirty="0" smtClean="0"/>
              <a:t>,</a:t>
            </a:r>
            <a:endParaRPr lang="tr-TR" sz="2000" dirty="0"/>
          </a:p>
          <a:p>
            <a:r>
              <a:rPr lang="tr-TR" sz="2000" dirty="0" smtClean="0"/>
              <a:t>- özellikle </a:t>
            </a:r>
            <a:r>
              <a:rPr lang="tr-TR" sz="2000" dirty="0"/>
              <a:t>mevcut bir biyosidal ürün ile aynı olduğunda, işlenmiş eşyanın işlevi ile ilgili olarak ileri sürülen iddialar,</a:t>
            </a:r>
          </a:p>
          <a:p>
            <a:r>
              <a:rPr lang="tr-TR" sz="2000" dirty="0" smtClean="0"/>
              <a:t>- özellikle </a:t>
            </a:r>
            <a:r>
              <a:rPr lang="tr-TR" sz="2000" dirty="0"/>
              <a:t>işlenmiş eşya için zararlı olmaması halinde, hedef türler,</a:t>
            </a:r>
          </a:p>
          <a:p>
            <a:r>
              <a:rPr lang="tr-TR" sz="2000" dirty="0" smtClean="0"/>
              <a:t>- özellikle </a:t>
            </a:r>
            <a:r>
              <a:rPr lang="tr-TR" sz="2000" dirty="0"/>
              <a:t>mevcut biyosidal ürün ile karşılaştırılabilir olduğunda, işlenmiş eşya içerisindeki aktif maddenin konsantrasyonu,</a:t>
            </a:r>
          </a:p>
          <a:p>
            <a:r>
              <a:rPr lang="tr-TR" sz="2000" dirty="0" smtClean="0"/>
              <a:t>- özellikle </a:t>
            </a:r>
            <a:r>
              <a:rPr lang="tr-TR" sz="2000" dirty="0"/>
              <a:t>mevcut bir biyosidal ürün ile aynı olduğunda, işlenmiş eşyanın veya aktif maddenin etki şekli,</a:t>
            </a:r>
            <a:endParaRPr lang="tr-TR" dirty="0"/>
          </a:p>
        </p:txBody>
      </p:sp>
      <p:sp>
        <p:nvSpPr>
          <p:cNvPr id="4" name="Dikdörtgen 3"/>
          <p:cNvSpPr/>
          <p:nvPr/>
        </p:nvSpPr>
        <p:spPr>
          <a:xfrm>
            <a:off x="560512" y="71968"/>
            <a:ext cx="3022495"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Prensipler</a:t>
            </a:r>
            <a:endParaRPr lang="tr-TR" sz="5400" b="0" cap="none" spc="0" dirty="0">
              <a:ln w="0"/>
              <a:solidFill>
                <a:srgbClr val="FF0000"/>
              </a:solidFill>
              <a:effectLst>
                <a:reflection blurRad="6350" stA="53000" endA="300" endPos="35500" dir="5400000" sy="-90000" algn="bl" rotWithShape="0"/>
              </a:effectLst>
            </a:endParaRP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32964911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5" name="Dikdörtgen 4"/>
          <p:cNvSpPr/>
          <p:nvPr/>
        </p:nvSpPr>
        <p:spPr>
          <a:xfrm>
            <a:off x="704528" y="188640"/>
            <a:ext cx="3301609" cy="707886"/>
          </a:xfrm>
          <a:prstGeom prst="rect">
            <a:avLst/>
          </a:prstGeom>
          <a:noFill/>
        </p:spPr>
        <p:txBody>
          <a:bodyPr wrap="none" lIns="91440" tIns="45720" rIns="91440" bIns="45720">
            <a:spAutoFit/>
          </a:bodyPr>
          <a:lstStyle/>
          <a:p>
            <a:pPr algn="ctr"/>
            <a:r>
              <a:rPr lang="tr-TR" sz="4000" b="0" cap="none" spc="0" dirty="0" smtClean="0">
                <a:ln w="0"/>
                <a:solidFill>
                  <a:srgbClr val="FF0000"/>
                </a:solidFill>
                <a:effectLst>
                  <a:reflection blurRad="6350" stA="53000" endA="300" endPos="35500" dir="5400000" sy="-90000" algn="bl" rotWithShape="0"/>
                </a:effectLst>
              </a:rPr>
              <a:t>Aktif Maddeler</a:t>
            </a:r>
            <a:endParaRPr lang="tr-TR" sz="4000" b="0" cap="none" spc="0" dirty="0">
              <a:ln w="0"/>
              <a:solidFill>
                <a:srgbClr val="FF0000"/>
              </a:solidFill>
              <a:effectLst>
                <a:reflection blurRad="6350" stA="53000" endA="300" endPos="35500" dir="5400000" sy="-90000" algn="bl" rotWithShape="0"/>
              </a:effectLst>
            </a:endParaRPr>
          </a:p>
        </p:txBody>
      </p:sp>
      <p:graphicFrame>
        <p:nvGraphicFramePr>
          <p:cNvPr id="3" name="Diyagram 2"/>
          <p:cNvGraphicFramePr/>
          <p:nvPr>
            <p:extLst/>
          </p:nvPr>
        </p:nvGraphicFramePr>
        <p:xfrm>
          <a:off x="1651000" y="1227666"/>
          <a:ext cx="6604000"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Resim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2412852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4" name="Dikdörtgen 3"/>
          <p:cNvSpPr/>
          <p:nvPr/>
        </p:nvSpPr>
        <p:spPr>
          <a:xfrm>
            <a:off x="560512" y="71968"/>
            <a:ext cx="3251211"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Karar ağacı</a:t>
            </a:r>
            <a:endParaRPr lang="tr-TR" sz="5400" b="0" cap="none" spc="0" dirty="0">
              <a:ln w="0"/>
              <a:solidFill>
                <a:srgbClr val="FF0000"/>
              </a:solidFill>
              <a:effectLst>
                <a:reflection blurRad="6350" stA="53000" endA="300" endPos="35500" dir="5400000" sy="-90000" algn="bl" rotWithShape="0"/>
              </a:effectLst>
            </a:endParaRP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86" name="Resim 85">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056" y="2296250"/>
            <a:ext cx="4302908" cy="2793742"/>
          </a:xfrm>
          <a:prstGeom prst="rect">
            <a:avLst/>
          </a:prstGeom>
        </p:spPr>
      </p:pic>
      <p:sp>
        <p:nvSpPr>
          <p:cNvPr id="87" name="Metin kutusu 86"/>
          <p:cNvSpPr txBox="1"/>
          <p:nvPr/>
        </p:nvSpPr>
        <p:spPr>
          <a:xfrm>
            <a:off x="417746" y="1954183"/>
            <a:ext cx="4752528" cy="3477875"/>
          </a:xfrm>
          <a:prstGeom prst="rect">
            <a:avLst/>
          </a:prstGeom>
          <a:noFill/>
        </p:spPr>
        <p:txBody>
          <a:bodyPr wrap="square" rtlCol="0">
            <a:spAutoFit/>
          </a:bodyPr>
          <a:lstStyle/>
          <a:p>
            <a:r>
              <a:rPr lang="tr-TR" sz="2000" dirty="0"/>
              <a:t>Birinci adım olarak, nesnenin bir madde veya karışım mı yoksa bir eşya mı olduğuna karar verilmesi önemlidir. Biyosidal Ürünler Yönetmeliğinin 4’üncü maddesinin birinci fıkrasının (c) bendine göre, bir madde veya karışımın, biyosidal işlevinin birincil olup olmadığına bakılmaksızın biyosidal ürün tanımına uyan amaçlanmış bir biyosidal işlevinin olması gerekmektedir. Buna karşın, bir eşya ise ana biyosidal işlevi olduğunda biyosidal ürün olarak değerlendirilmektedir.</a:t>
            </a:r>
            <a:endParaRPr lang="tr-TR" dirty="0"/>
          </a:p>
        </p:txBody>
      </p:sp>
      <p:sp>
        <p:nvSpPr>
          <p:cNvPr id="3" name="Oval 2"/>
          <p:cNvSpPr/>
          <p:nvPr/>
        </p:nvSpPr>
        <p:spPr>
          <a:xfrm>
            <a:off x="9129464" y="2296250"/>
            <a:ext cx="504056" cy="360040"/>
          </a:xfrm>
          <a:prstGeom prst="ellipse">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938188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4" name="Dikdörtgen 3"/>
          <p:cNvSpPr/>
          <p:nvPr/>
        </p:nvSpPr>
        <p:spPr>
          <a:xfrm>
            <a:off x="560512" y="71968"/>
            <a:ext cx="3251211"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Karar ağacı</a:t>
            </a:r>
            <a:endParaRPr lang="tr-TR" sz="5400" b="0" cap="none" spc="0" dirty="0">
              <a:ln w="0"/>
              <a:solidFill>
                <a:srgbClr val="FF0000"/>
              </a:solidFill>
              <a:effectLst>
                <a:reflection blurRad="6350" stA="53000" endA="300" endPos="35500" dir="5400000" sy="-90000" algn="bl" rotWithShape="0"/>
              </a:effectLst>
            </a:endParaRP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86" name="Resim 85">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056" y="2296250"/>
            <a:ext cx="4302908" cy="2793742"/>
          </a:xfrm>
          <a:prstGeom prst="rect">
            <a:avLst/>
          </a:prstGeom>
        </p:spPr>
      </p:pic>
      <p:sp>
        <p:nvSpPr>
          <p:cNvPr id="87" name="Metin kutusu 86"/>
          <p:cNvSpPr txBox="1"/>
          <p:nvPr/>
        </p:nvSpPr>
        <p:spPr>
          <a:xfrm>
            <a:off x="416496" y="1292464"/>
            <a:ext cx="4752528" cy="4801314"/>
          </a:xfrm>
          <a:prstGeom prst="rect">
            <a:avLst/>
          </a:prstGeom>
          <a:noFill/>
        </p:spPr>
        <p:txBody>
          <a:bodyPr wrap="square" rtlCol="0">
            <a:spAutoFit/>
          </a:bodyPr>
          <a:lstStyle/>
          <a:p>
            <a:r>
              <a:rPr lang="tr-TR" dirty="0"/>
              <a:t>Madde, karışım veya eşyanın tanımlanması için Kimyasalların Kaydı, Değerlendirilmesi, İzni ve Kısıtlanması Hakkında Yönetmelik dikkate alınmalıdır. Bu Yönetmeliğe göre</a:t>
            </a:r>
            <a:r>
              <a:rPr lang="tr-TR" dirty="0" smtClean="0"/>
              <a:t>:</a:t>
            </a:r>
            <a:endParaRPr lang="tr-TR" dirty="0"/>
          </a:p>
          <a:p>
            <a:r>
              <a:rPr lang="tr-TR" b="1" dirty="0"/>
              <a:t>- Madde:</a:t>
            </a:r>
            <a:r>
              <a:rPr lang="tr-TR" dirty="0"/>
              <a:t> Doğal halde bulunan veya bir üretim sonucu elde edilen, içindeki, kararlılığını sağlamak üzere kullanılan katkı maddeleri ile üretim işleminden kaynaklanan </a:t>
            </a:r>
            <a:r>
              <a:rPr lang="tr-TR" dirty="0" err="1"/>
              <a:t>safsızlıklar</a:t>
            </a:r>
            <a:r>
              <a:rPr lang="tr-TR" dirty="0"/>
              <a:t> dâhil, fakat yine içindeki, kararlılığını ve yapısını etkilemeden uzaklaştırılabilen çözücüler hariç, kimyasal elementler ve bunların bileşikleri</a:t>
            </a:r>
            <a:r>
              <a:rPr lang="tr-TR" dirty="0" smtClean="0"/>
              <a:t>,</a:t>
            </a:r>
            <a:endParaRPr lang="tr-TR" dirty="0"/>
          </a:p>
          <a:p>
            <a:r>
              <a:rPr lang="tr-TR" b="1" dirty="0"/>
              <a:t>- Karışım:</a:t>
            </a:r>
            <a:r>
              <a:rPr lang="tr-TR" dirty="0"/>
              <a:t> İki ya da daha fazla maddeden oluşan bir karışım veya çözelti</a:t>
            </a:r>
            <a:r>
              <a:rPr lang="tr-TR" dirty="0" smtClean="0"/>
              <a:t>,</a:t>
            </a:r>
            <a:endParaRPr lang="tr-TR" dirty="0"/>
          </a:p>
          <a:p>
            <a:r>
              <a:rPr lang="tr-TR" b="1" dirty="0"/>
              <a:t>- Eşya:</a:t>
            </a:r>
            <a:r>
              <a:rPr lang="tr-TR" dirty="0"/>
              <a:t> Kimyasal yapısından çok, işlevini belirlemek üzere üretim sırasında özel bir şekil, yüzey ve tasarım verilen nesne</a:t>
            </a:r>
            <a:r>
              <a:rPr lang="tr-TR" dirty="0" smtClean="0"/>
              <a:t>,</a:t>
            </a:r>
            <a:endParaRPr lang="tr-TR" dirty="0"/>
          </a:p>
          <a:p>
            <a:r>
              <a:rPr lang="tr-TR" dirty="0"/>
              <a:t>anlamına gelmektedir.</a:t>
            </a:r>
          </a:p>
        </p:txBody>
      </p:sp>
      <p:sp>
        <p:nvSpPr>
          <p:cNvPr id="3" name="Oval 2"/>
          <p:cNvSpPr/>
          <p:nvPr/>
        </p:nvSpPr>
        <p:spPr>
          <a:xfrm>
            <a:off x="9129464" y="2296250"/>
            <a:ext cx="504056" cy="360040"/>
          </a:xfrm>
          <a:prstGeom prst="ellipse">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9507622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828361" y="1335797"/>
            <a:ext cx="8208912" cy="4832092"/>
          </a:xfrm>
          <a:prstGeom prst="rect">
            <a:avLst/>
          </a:prstGeom>
          <a:noFill/>
        </p:spPr>
        <p:txBody>
          <a:bodyPr wrap="square" rtlCol="0">
            <a:spAutoFit/>
          </a:bodyPr>
          <a:lstStyle/>
          <a:p>
            <a:r>
              <a:rPr lang="tr-TR" sz="2200" b="1" dirty="0"/>
              <a:t>Soru:</a:t>
            </a:r>
            <a:r>
              <a:rPr lang="tr-TR" sz="2200" dirty="0"/>
              <a:t> Biyosidal Ürünle İşlenmiş Eşyalar Tebliğinin 5’inci maddesinin birinci fıkrasında yer alan “aktif maddeleri bakımından uygulanan kısıtlamaları karşılamaları” şartı nasıl anlaşılmalıdır</a:t>
            </a:r>
            <a:r>
              <a:rPr lang="tr-TR" sz="2200" dirty="0" smtClean="0"/>
              <a:t>?</a:t>
            </a:r>
          </a:p>
          <a:p>
            <a:endParaRPr lang="tr-TR" sz="2200" dirty="0"/>
          </a:p>
          <a:p>
            <a:r>
              <a:rPr lang="tr-TR" sz="2200" b="1" dirty="0"/>
              <a:t>Cevap:</a:t>
            </a:r>
            <a:r>
              <a:rPr lang="tr-TR" sz="2200" dirty="0"/>
              <a:t> Biyosidal Ürünle İşlenmiş Eşyalar Tebliğinin 5’inci maddesinin birinci fıkrasında yer alan “aktif maddeleri bakımından uygulanan kısıtlamaları karşılamaları” hükmünde belirtilen aktif maddelerden işlenmiş eşyaların işleme tabi tutuldukları veya kasten içerdikleri </a:t>
            </a:r>
            <a:r>
              <a:rPr lang="tr-TR" sz="2200" dirty="0">
                <a:solidFill>
                  <a:srgbClr val="FF0000"/>
                </a:solidFill>
              </a:rPr>
              <a:t>biyosidal ürünlerin biyosidal işlevine katkı sağlayan aktif maddeler</a:t>
            </a:r>
            <a:r>
              <a:rPr lang="tr-TR" sz="2200" dirty="0"/>
              <a:t> anlaşılmalıdır</a:t>
            </a:r>
            <a:r>
              <a:rPr lang="tr-TR" sz="2200" dirty="0" smtClean="0"/>
              <a:t>.</a:t>
            </a:r>
          </a:p>
          <a:p>
            <a:endParaRPr lang="tr-TR" sz="2200" dirty="0"/>
          </a:p>
          <a:p>
            <a:r>
              <a:rPr lang="tr-TR" sz="2200" dirty="0"/>
              <a:t>Söz konusu biyosidal ürünlerin içeriğinde yer alan ancak, </a:t>
            </a:r>
            <a:r>
              <a:rPr lang="tr-TR" sz="2200" dirty="0">
                <a:solidFill>
                  <a:srgbClr val="FF0000"/>
                </a:solidFill>
              </a:rPr>
              <a:t>biyosidal ürünün biyosidal işlevlerine katkıda bulunmayan kutu içi koruyucu gibi aktif maddeler</a:t>
            </a:r>
            <a:r>
              <a:rPr lang="tr-TR" sz="2200" dirty="0"/>
              <a:t> bu gereklilik kapsamında değildir</a:t>
            </a:r>
            <a:r>
              <a:rPr lang="tr-TR" sz="2200" dirty="0" smtClean="0"/>
              <a:t>.</a:t>
            </a:r>
            <a:endParaRPr lang="tr-TR" sz="2200" dirty="0"/>
          </a:p>
        </p:txBody>
      </p:sp>
      <p:sp>
        <p:nvSpPr>
          <p:cNvPr id="5" name="Dikdörtgen 4"/>
          <p:cNvSpPr/>
          <p:nvPr/>
        </p:nvSpPr>
        <p:spPr>
          <a:xfrm>
            <a:off x="828361" y="0"/>
            <a:ext cx="4358694"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Aktif maddeler</a:t>
            </a:r>
            <a:endParaRPr lang="tr-TR" sz="5400" b="0" cap="none" spc="0" dirty="0">
              <a:ln w="0"/>
              <a:solidFill>
                <a:srgbClr val="FF0000"/>
              </a:solidFill>
              <a:effectLst>
                <a:reflection blurRad="6350" stA="53000" endA="300" endPos="35500" dir="5400000" sy="-90000" algn="bl" rotWithShape="0"/>
              </a:effectLst>
            </a:endParaRP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17660666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828361" y="1556792"/>
            <a:ext cx="8208912" cy="769441"/>
          </a:xfrm>
          <a:prstGeom prst="rect">
            <a:avLst/>
          </a:prstGeom>
          <a:noFill/>
        </p:spPr>
        <p:txBody>
          <a:bodyPr wrap="square" rtlCol="0">
            <a:spAutoFit/>
          </a:bodyPr>
          <a:lstStyle/>
          <a:p>
            <a:pPr algn="ctr"/>
            <a:r>
              <a:rPr lang="tr-TR" sz="2200" dirty="0" smtClean="0"/>
              <a:t>Su bazlı ürünleri mikrobik </a:t>
            </a:r>
            <a:r>
              <a:rPr lang="tr-TR" sz="2200" dirty="0" err="1" smtClean="0"/>
              <a:t>bozunmaya</a:t>
            </a:r>
            <a:r>
              <a:rPr lang="tr-TR" sz="2200" dirty="0" smtClean="0"/>
              <a:t> karşı koruyan bir biyosidal ürün içeren </a:t>
            </a:r>
            <a:r>
              <a:rPr lang="tr-TR" sz="2200" dirty="0" err="1" smtClean="0"/>
              <a:t>insektisit</a:t>
            </a:r>
            <a:r>
              <a:rPr lang="tr-TR" sz="2200" dirty="0" smtClean="0"/>
              <a:t> emdirilmiş gömlek</a:t>
            </a:r>
            <a:endParaRPr lang="tr-TR" sz="2200" dirty="0"/>
          </a:p>
        </p:txBody>
      </p:sp>
      <p:sp>
        <p:nvSpPr>
          <p:cNvPr id="5" name="Dikdörtgen 4"/>
          <p:cNvSpPr/>
          <p:nvPr/>
        </p:nvSpPr>
        <p:spPr>
          <a:xfrm>
            <a:off x="828361" y="0"/>
            <a:ext cx="4358694"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Aktif maddeler</a:t>
            </a:r>
            <a:endParaRPr lang="tr-TR" sz="5400" b="0" cap="none" spc="0" dirty="0">
              <a:ln w="0"/>
              <a:solidFill>
                <a:srgbClr val="FF0000"/>
              </a:solidFill>
              <a:effectLst>
                <a:reflection blurRad="6350" stA="53000" endA="300" endPos="35500" dir="5400000" sy="-90000" algn="bl" rotWithShape="0"/>
              </a:effectLst>
            </a:endParaRPr>
          </a:p>
        </p:txBody>
      </p:sp>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graphicFrame>
        <p:nvGraphicFramePr>
          <p:cNvPr id="4" name="Diyagram 3"/>
          <p:cNvGraphicFramePr/>
          <p:nvPr>
            <p:extLst>
              <p:ext uri="{D42A27DB-BD31-4B8C-83A1-F6EECF244321}">
                <p14:modId xmlns:p14="http://schemas.microsoft.com/office/powerpoint/2010/main" val="342385584"/>
              </p:ext>
            </p:extLst>
          </p:nvPr>
        </p:nvGraphicFramePr>
        <p:xfrm>
          <a:off x="1651000" y="1487000"/>
          <a:ext cx="6604000" cy="4402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Metin kutusu 6"/>
          <p:cNvSpPr txBox="1"/>
          <p:nvPr/>
        </p:nvSpPr>
        <p:spPr>
          <a:xfrm>
            <a:off x="850236" y="5232783"/>
            <a:ext cx="8208912" cy="1107996"/>
          </a:xfrm>
          <a:prstGeom prst="rect">
            <a:avLst/>
          </a:prstGeom>
          <a:noFill/>
        </p:spPr>
        <p:txBody>
          <a:bodyPr wrap="square" rtlCol="0">
            <a:spAutoFit/>
          </a:bodyPr>
          <a:lstStyle/>
          <a:p>
            <a:pPr marL="457200" indent="-457200" algn="just">
              <a:buAutoNum type="arabicPeriod"/>
            </a:pPr>
            <a:r>
              <a:rPr lang="tr-TR" sz="2200" b="1" dirty="0" smtClean="0">
                <a:solidFill>
                  <a:srgbClr val="FF0000"/>
                </a:solidFill>
              </a:rPr>
              <a:t>Koruyucunun aktif maddesi işlenmiş eşya için dikkate alınması gereken, kısıtlamalara uygun olması gereken bir madde midir?</a:t>
            </a:r>
          </a:p>
          <a:p>
            <a:pPr marL="457200" indent="-457200" algn="just">
              <a:buAutoNum type="arabicPeriod"/>
            </a:pPr>
            <a:r>
              <a:rPr lang="tr-TR" sz="2200" b="1" dirty="0" smtClean="0">
                <a:solidFill>
                  <a:srgbClr val="FF0000"/>
                </a:solidFill>
              </a:rPr>
              <a:t>Gömlek, biyosidal ürün olarak değerlendirilmeli midir?</a:t>
            </a:r>
            <a:endParaRPr lang="tr-TR" sz="2200" b="1" dirty="0">
              <a:solidFill>
                <a:srgbClr val="FF0000"/>
              </a:solidFill>
            </a:endParaRPr>
          </a:p>
        </p:txBody>
      </p:sp>
    </p:spTree>
    <p:extLst>
      <p:ext uri="{BB962C8B-B14F-4D97-AF65-F5344CB8AC3E}">
        <p14:creationId xmlns:p14="http://schemas.microsoft.com/office/powerpoint/2010/main" val="41238878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820896" y="1007937"/>
            <a:ext cx="8208912" cy="5324535"/>
          </a:xfrm>
          <a:prstGeom prst="rect">
            <a:avLst/>
          </a:prstGeom>
          <a:noFill/>
        </p:spPr>
        <p:txBody>
          <a:bodyPr wrap="square" rtlCol="0">
            <a:spAutoFit/>
          </a:bodyPr>
          <a:lstStyle/>
          <a:p>
            <a:r>
              <a:rPr lang="tr-TR" sz="2000" b="1" dirty="0" smtClean="0"/>
              <a:t>Soru</a:t>
            </a:r>
            <a:r>
              <a:rPr lang="tr-TR" sz="2000" b="1" dirty="0"/>
              <a:t>:</a:t>
            </a:r>
            <a:r>
              <a:rPr lang="tr-TR" sz="2000" dirty="0"/>
              <a:t>  Biyosidal Ürünle İşlenmiş Eşyalar Tebliğinin 6’ncı maddesinin dördüncü fıkrasının (d) bendinde yer alan “</a:t>
            </a:r>
            <a:r>
              <a:rPr lang="tr-TR" sz="2000" dirty="0">
                <a:solidFill>
                  <a:srgbClr val="FF0000"/>
                </a:solidFill>
              </a:rPr>
              <a:t>tüm biyosidal ürünlerin ruhsat numaralarını veya envanter numaralarını ve aktif maddelerinin isimlerini</a:t>
            </a:r>
            <a:r>
              <a:rPr lang="tr-TR" sz="2000" dirty="0"/>
              <a:t>” ifadesi ne anlama gelmektedir</a:t>
            </a:r>
            <a:r>
              <a:rPr lang="tr-TR" sz="2000" dirty="0" smtClean="0"/>
              <a:t>?</a:t>
            </a:r>
          </a:p>
          <a:p>
            <a:endParaRPr lang="tr-TR" sz="2000" dirty="0"/>
          </a:p>
          <a:p>
            <a:r>
              <a:rPr lang="tr-TR" sz="2000" b="1" dirty="0"/>
              <a:t>Cevap:</a:t>
            </a:r>
            <a:r>
              <a:rPr lang="tr-TR" sz="2000" dirty="0"/>
              <a:t>  İşlenmiş eşyanın işleme tabi tutulduğu veya kasten içerdiği ve işlenmiş eşyanın </a:t>
            </a:r>
            <a:r>
              <a:rPr lang="tr-TR" sz="2000" dirty="0">
                <a:solidFill>
                  <a:srgbClr val="FF0000"/>
                </a:solidFill>
              </a:rPr>
              <a:t>biyosidal özelliğine ya da biyosidal işlevine katkı sağlayan tüm biyosidal ürünler ve bunların aktif maddeleri</a:t>
            </a:r>
            <a:r>
              <a:rPr lang="tr-TR" sz="2000" dirty="0"/>
              <a:t> anlamına gelmektedir</a:t>
            </a:r>
            <a:r>
              <a:rPr lang="tr-TR" sz="2000" dirty="0" smtClean="0"/>
              <a:t>.</a:t>
            </a:r>
            <a:endParaRPr lang="tr-TR" sz="2000" dirty="0"/>
          </a:p>
          <a:p>
            <a:r>
              <a:rPr lang="tr-TR" sz="2000" dirty="0"/>
              <a:t>Örneğin, ahşap koruyucu ile işleme tabi tutulmuş bir ahşabın biyosidal özelliğiyle (ahşap zararlılarına karşı belirli bir süre boyunca korunması) ilgili bir iddiada bulunulması halinde, ahşap koruyucu biyosidal ürün ile içeriğindeki ahşap koruyucu işlevi olan aktif maddenin adının işlenmiş eşyanın etiketinde belirtilmesi gerekecektir. İthal işlenmiş eşyalarda etikette belirtilecek biyosidal ürün adı ve ruhsat veya envanter numarası kayıtlı ya da ruhsatlı olduğu ülkede geçerli haliyle yer alacaktır. </a:t>
            </a:r>
            <a:r>
              <a:rPr lang="tr-TR" sz="2000" dirty="0">
                <a:solidFill>
                  <a:srgbClr val="FF0000"/>
                </a:solidFill>
              </a:rPr>
              <a:t>Ancak, biyosidal ürünün içeriğinde bulunan herhangi bir kutu içi koruyucunun adının etikette belirtilmesi gerekmeyecektir</a:t>
            </a:r>
            <a:r>
              <a:rPr lang="tr-TR" sz="2000" dirty="0"/>
              <a:t>.</a:t>
            </a: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0"/>
            <a:ext cx="4358694"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Aktif maddeler</a:t>
            </a:r>
            <a:endParaRPr lang="tr-TR" sz="54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5411401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820896" y="1007937"/>
            <a:ext cx="8208912" cy="3816429"/>
          </a:xfrm>
          <a:prstGeom prst="rect">
            <a:avLst/>
          </a:prstGeom>
          <a:noFill/>
        </p:spPr>
        <p:txBody>
          <a:bodyPr wrap="square" rtlCol="0">
            <a:spAutoFit/>
          </a:bodyPr>
          <a:lstStyle/>
          <a:p>
            <a:r>
              <a:rPr lang="tr-TR" sz="2200" b="1" dirty="0"/>
              <a:t>Soru: </a:t>
            </a:r>
            <a:r>
              <a:rPr lang="tr-TR" sz="2200" dirty="0"/>
              <a:t>Bitmiş bir ürünün </a:t>
            </a:r>
            <a:r>
              <a:rPr lang="tr-TR" sz="2200" dirty="0">
                <a:solidFill>
                  <a:srgbClr val="FF0000"/>
                </a:solidFill>
              </a:rPr>
              <a:t>biyosidal etkisi olduğu bilinen </a:t>
            </a:r>
            <a:r>
              <a:rPr lang="tr-TR" sz="2200" dirty="0"/>
              <a:t>(örneğin Liste-A’da yer alan maddeler) ancak, </a:t>
            </a:r>
            <a:r>
              <a:rPr lang="tr-TR" sz="2200" dirty="0">
                <a:solidFill>
                  <a:srgbClr val="FF0000"/>
                </a:solidFill>
              </a:rPr>
              <a:t>biyosidal etkisiyle ilgisi olmayan nedenlerden dolayı kullanılmış </a:t>
            </a:r>
            <a:r>
              <a:rPr lang="tr-TR" sz="2200" dirty="0"/>
              <a:t>olan (örneğin bazı eşyalarda parfüm olarak kullanılabilecek lavanta yağı gibi </a:t>
            </a:r>
            <a:r>
              <a:rPr lang="tr-TR" sz="2200" dirty="0" err="1"/>
              <a:t>esansiyel</a:t>
            </a:r>
            <a:r>
              <a:rPr lang="tr-TR" sz="2200" dirty="0"/>
              <a:t> yağlar) bir madde içeren eşyanın piyasaya arz edilmesi halinde </a:t>
            </a:r>
            <a:r>
              <a:rPr lang="tr-TR" sz="2200" dirty="0">
                <a:solidFill>
                  <a:srgbClr val="FF0000"/>
                </a:solidFill>
              </a:rPr>
              <a:t>maddenin onaylanması gerekir mi</a:t>
            </a:r>
            <a:r>
              <a:rPr lang="tr-TR" sz="2200" dirty="0"/>
              <a:t>?</a:t>
            </a:r>
          </a:p>
          <a:p>
            <a:r>
              <a:rPr lang="tr-TR" sz="2200" b="1" dirty="0"/>
              <a:t>Cevap:</a:t>
            </a:r>
            <a:r>
              <a:rPr lang="tr-TR" sz="2200" dirty="0"/>
              <a:t> </a:t>
            </a:r>
            <a:r>
              <a:rPr lang="tr-TR" sz="2200" dirty="0">
                <a:solidFill>
                  <a:srgbClr val="FF0000"/>
                </a:solidFill>
              </a:rPr>
              <a:t>Hayır</a:t>
            </a:r>
            <a:r>
              <a:rPr lang="tr-TR" sz="2200" dirty="0"/>
              <a:t>, </a:t>
            </a:r>
            <a:r>
              <a:rPr lang="tr-TR" sz="2200" dirty="0">
                <a:solidFill>
                  <a:srgbClr val="FF0000"/>
                </a:solidFill>
              </a:rPr>
              <a:t>biyosidal işlevi ya da özelliği olmayan eşyalar </a:t>
            </a:r>
            <a:r>
              <a:rPr lang="tr-TR" sz="2200" dirty="0"/>
              <a:t>Biyosidal Ürünle İşlenmiş Eşyalar Tebliği kapsamında değildir. Ancak, yapılacak denetimlerde </a:t>
            </a:r>
            <a:r>
              <a:rPr lang="tr-TR" sz="2200" dirty="0">
                <a:solidFill>
                  <a:srgbClr val="FF0000"/>
                </a:solidFill>
              </a:rPr>
              <a:t>potansiyel biyosidal etkisi olan maddenin </a:t>
            </a:r>
            <a:r>
              <a:rPr lang="tr-TR" sz="2200" dirty="0"/>
              <a:t>eşyaya, </a:t>
            </a:r>
            <a:r>
              <a:rPr lang="tr-TR" sz="2200" dirty="0">
                <a:solidFill>
                  <a:srgbClr val="FF0000"/>
                </a:solidFill>
              </a:rPr>
              <a:t>biyosidal etki dışında amaçlarla eklendiğini </a:t>
            </a:r>
            <a:r>
              <a:rPr lang="tr-TR" sz="2200" dirty="0"/>
              <a:t>kanıtlama yükümlülüğü işlenmiş eşyanın imalatçısı ya da ithalatçısına aittir</a:t>
            </a:r>
            <a:r>
              <a:rPr lang="tr-TR" sz="2200" dirty="0" smtClean="0"/>
              <a:t>.</a:t>
            </a:r>
            <a:endParaRPr lang="tr-TR" sz="2200" dirty="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0"/>
            <a:ext cx="4358694"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Aktif maddeler</a:t>
            </a:r>
            <a:endParaRPr lang="tr-TR" sz="54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1811409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560512" y="980728"/>
            <a:ext cx="8784976" cy="5324535"/>
          </a:xfrm>
          <a:prstGeom prst="rect">
            <a:avLst/>
          </a:prstGeom>
          <a:noFill/>
        </p:spPr>
        <p:txBody>
          <a:bodyPr wrap="square" rtlCol="0">
            <a:spAutoFit/>
          </a:bodyPr>
          <a:lstStyle/>
          <a:p>
            <a:r>
              <a:rPr lang="tr-TR" sz="2000" b="1" dirty="0"/>
              <a:t>İşlenmiş eşya</a:t>
            </a:r>
            <a:endParaRPr lang="tr-TR" sz="2000" dirty="0"/>
          </a:p>
          <a:p>
            <a:r>
              <a:rPr lang="tr-TR" sz="2000" b="1" dirty="0"/>
              <a:t>Soru:</a:t>
            </a:r>
            <a:r>
              <a:rPr lang="tr-TR" sz="2000" dirty="0"/>
              <a:t> İşlenmiş eşya nedir?</a:t>
            </a:r>
          </a:p>
          <a:p>
            <a:r>
              <a:rPr lang="tr-TR" sz="2000" b="1" dirty="0"/>
              <a:t>Cevap:</a:t>
            </a:r>
            <a:r>
              <a:rPr lang="tr-TR" sz="2000" dirty="0"/>
              <a:t> Biyosidal Ürünle İşlenmiş Eşyalar Tebliği’nin 4’üncü maddesinin birinci fıkrasının (ı) bendine göre işlenmiş eşya; </a:t>
            </a:r>
            <a:r>
              <a:rPr lang="tr-TR" sz="2000" dirty="0">
                <a:solidFill>
                  <a:srgbClr val="FF0000"/>
                </a:solidFill>
              </a:rPr>
              <a:t>bir ya da daha fazla biyosidal ürünle işleme tabi tutulmuş olan ya da bunları kasten içeren madde, karışım veya eşyadır</a:t>
            </a:r>
            <a:r>
              <a:rPr lang="tr-TR" sz="2000" dirty="0"/>
              <a:t>.</a:t>
            </a:r>
          </a:p>
          <a:p>
            <a:r>
              <a:rPr lang="tr-TR" sz="2000" b="1" dirty="0"/>
              <a:t>İşleme tabi tutulmak ve kasten içermek</a:t>
            </a:r>
            <a:endParaRPr lang="tr-TR" sz="2000" dirty="0"/>
          </a:p>
          <a:p>
            <a:r>
              <a:rPr lang="tr-TR" sz="2000" b="1" dirty="0"/>
              <a:t>Soru:</a:t>
            </a:r>
            <a:r>
              <a:rPr lang="tr-TR" sz="2000" dirty="0"/>
              <a:t> “İşleme tabi tutulmak” ile “kasten içermek” farklı olarak mı anlaşılmalıdır?</a:t>
            </a:r>
          </a:p>
          <a:p>
            <a:r>
              <a:rPr lang="tr-TR" sz="2000" b="1" dirty="0"/>
              <a:t>Cevap:</a:t>
            </a:r>
            <a:r>
              <a:rPr lang="tr-TR" sz="2000" dirty="0"/>
              <a:t> “İşleme tabi tutulmak” </a:t>
            </a:r>
            <a:r>
              <a:rPr lang="tr-TR" sz="2000" dirty="0">
                <a:solidFill>
                  <a:srgbClr val="FF0000"/>
                </a:solidFill>
              </a:rPr>
              <a:t>madde, karışım ya da eşyaya bir veya birden fazla biyosidal ürünün uygulanması</a:t>
            </a:r>
            <a:r>
              <a:rPr lang="tr-TR" sz="2000" dirty="0"/>
              <a:t>nı ifade eder.</a:t>
            </a:r>
          </a:p>
          <a:p>
            <a:r>
              <a:rPr lang="tr-TR" sz="2000" dirty="0"/>
              <a:t>“Kasten içermek” </a:t>
            </a:r>
            <a:r>
              <a:rPr lang="tr-TR" sz="2000" dirty="0">
                <a:solidFill>
                  <a:srgbClr val="FF0000"/>
                </a:solidFill>
              </a:rPr>
              <a:t>bir veya birden fazla biyosidal ürünün bir karışımın veya eşyanın bir bileşeni olacak şekilde -genellikle karışım ya da eşyanın üretim aşamasında- kullanılmış olması</a:t>
            </a:r>
            <a:r>
              <a:rPr lang="tr-TR" sz="2000" dirty="0"/>
              <a:t>nı ifade eder.</a:t>
            </a:r>
          </a:p>
          <a:p>
            <a:r>
              <a:rPr lang="tr-TR" sz="2000" dirty="0"/>
              <a:t>Pratikte bu ayrım, Biyosidal Ürünle İşlenmiş Eşyalar Tebliği’nin uygulaması için çok önemli değildir. Çünkü her iki durumda da sadece aktif madde listelerinde yer alan aktif maddeler kullanılabilir ve işlenmiş eşyanın biyosidal özelliklerine ilişkin bir iddiada bulunulduğunda veya aktif maddelerin onay koşulları gerektirdiğinde etiketleme gerekliliklerine riayet edilmelidir.</a:t>
            </a:r>
          </a:p>
        </p:txBody>
      </p:sp>
      <p:sp>
        <p:nvSpPr>
          <p:cNvPr id="4" name="Dikdörtgen 3"/>
          <p:cNvSpPr/>
          <p:nvPr/>
        </p:nvSpPr>
        <p:spPr>
          <a:xfrm>
            <a:off x="425961" y="60746"/>
            <a:ext cx="2608792" cy="923330"/>
          </a:xfrm>
          <a:prstGeom prst="rect">
            <a:avLst/>
          </a:prstGeom>
          <a:noFill/>
        </p:spPr>
        <p:txBody>
          <a:bodyPr wrap="none" lIns="91440" tIns="45720" rIns="91440" bIns="45720">
            <a:spAutoFit/>
          </a:bodyPr>
          <a:lstStyle/>
          <a:p>
            <a:pPr algn="ctr"/>
            <a:r>
              <a:rPr lang="tr-TR" sz="5400" b="0" cap="none" spc="0" dirty="0" smtClean="0">
                <a:ln w="0"/>
                <a:solidFill>
                  <a:srgbClr val="FF0000"/>
                </a:solidFill>
                <a:effectLst>
                  <a:reflection blurRad="6350" stA="53000" endA="300" endPos="35500" dir="5400000" sy="-90000" algn="bl" rotWithShape="0"/>
                </a:effectLst>
              </a:rPr>
              <a:t>Tanımlar</a:t>
            </a:r>
            <a:endParaRPr lang="tr-TR" sz="5400" b="0" cap="none" spc="0" dirty="0">
              <a:ln w="0"/>
              <a:solidFill>
                <a:srgbClr val="FF0000"/>
              </a:solidFill>
              <a:effectLst>
                <a:reflection blurRad="6350" stA="53000" endA="300" endPos="35500" dir="5400000" sy="-90000" algn="bl" rotWithShape="0"/>
              </a:effectLst>
            </a:endParaRP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20" y="906103"/>
            <a:ext cx="8303257" cy="5547233"/>
          </a:xfrm>
          <a:prstGeom prst="rect">
            <a:avLst/>
          </a:prstGeom>
        </p:spPr>
      </p:pic>
      <p:sp>
        <p:nvSpPr>
          <p:cNvPr id="5" name="Metin kutusu 4"/>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Tree>
    <p:extLst>
      <p:ext uri="{BB962C8B-B14F-4D97-AF65-F5344CB8AC3E}">
        <p14:creationId xmlns:p14="http://schemas.microsoft.com/office/powerpoint/2010/main" val="41649943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820896" y="1007937"/>
            <a:ext cx="8208912" cy="4401205"/>
          </a:xfrm>
          <a:prstGeom prst="rect">
            <a:avLst/>
          </a:prstGeom>
          <a:noFill/>
        </p:spPr>
        <p:txBody>
          <a:bodyPr wrap="square" rtlCol="0">
            <a:spAutoFit/>
          </a:bodyPr>
          <a:lstStyle/>
          <a:p>
            <a:r>
              <a:rPr lang="tr-TR" sz="2000" b="1" dirty="0"/>
              <a:t>Soru:</a:t>
            </a:r>
            <a:r>
              <a:rPr lang="tr-TR" sz="2000" dirty="0"/>
              <a:t> İşlenmiş eşyalar kavramına sadece bitmiş ürün üzerinde yapılan işlemler mi dâhil yoksa tedarik zincirinin önceki aşamalarında bileşenler üzerinde yapılan işlemler de dâhil mi? Öyle ise, tedarik zincirinin ne kadar gerisindeki muhtemel işlemler belirlenecek</a:t>
            </a:r>
            <a:r>
              <a:rPr lang="tr-TR" sz="2000" dirty="0" smtClean="0"/>
              <a:t>?</a:t>
            </a:r>
          </a:p>
          <a:p>
            <a:endParaRPr lang="tr-TR" sz="2000" dirty="0"/>
          </a:p>
          <a:p>
            <a:r>
              <a:rPr lang="tr-TR" sz="2000" dirty="0"/>
              <a:t>Örneğin bir masa </a:t>
            </a:r>
            <a:r>
              <a:rPr lang="tr-TR" sz="2000" dirty="0" err="1"/>
              <a:t>kompozit</a:t>
            </a:r>
            <a:r>
              <a:rPr lang="tr-TR" sz="2000" dirty="0"/>
              <a:t> ahşap kullanılarak Türkiye dışında üretiliyor ve ahşap, yine Türkiye dışında üretilmiş </a:t>
            </a:r>
            <a:r>
              <a:rPr lang="tr-TR" sz="2000" dirty="0">
                <a:solidFill>
                  <a:srgbClr val="FF0000"/>
                </a:solidFill>
              </a:rPr>
              <a:t>kutu içi koruyucu içeren bir yapıştırıcı </a:t>
            </a:r>
            <a:r>
              <a:rPr lang="tr-TR" sz="2000" dirty="0"/>
              <a:t>kullanılarak birleştiriliyor. Masanın Türkiye'de piyasaya sürülmesi durumunda koruyucunun onaylanması gerekir </a:t>
            </a:r>
            <a:r>
              <a:rPr lang="tr-TR" sz="2000" dirty="0" smtClean="0"/>
              <a:t>mi?</a:t>
            </a:r>
          </a:p>
          <a:p>
            <a:endParaRPr lang="tr-TR" sz="2000" dirty="0"/>
          </a:p>
          <a:p>
            <a:r>
              <a:rPr lang="tr-TR" sz="2000" dirty="0" smtClean="0"/>
              <a:t>Veya </a:t>
            </a:r>
            <a:r>
              <a:rPr lang="tr-TR" sz="2000" dirty="0"/>
              <a:t>bir televizyonun </a:t>
            </a:r>
            <a:r>
              <a:rPr lang="tr-TR" sz="2000" dirty="0">
                <a:solidFill>
                  <a:srgbClr val="FF0000"/>
                </a:solidFill>
              </a:rPr>
              <a:t>elektrikli parçaları mantar oluşumuna karşı koruma sağlaması amacıyla biyosidal bir ürün ile işleme tabi tutulmuş </a:t>
            </a:r>
            <a:r>
              <a:rPr lang="tr-TR" sz="2000" dirty="0"/>
              <a:t>ancak, TV'nin diğer kısımları işleme tabi tutulmamış. </a:t>
            </a:r>
            <a:r>
              <a:rPr lang="tr-TR" sz="2000" dirty="0" err="1"/>
              <a:t>Fungisit</a:t>
            </a:r>
            <a:r>
              <a:rPr lang="tr-TR" sz="2000" dirty="0"/>
              <a:t> içindeki aktif maddenin Türkiye'de onaylanması gerekir mi?</a:t>
            </a: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0"/>
            <a:ext cx="4291368"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Kompleks eşya</a:t>
            </a:r>
            <a:endParaRPr lang="tr-TR" sz="54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8881697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820896" y="1007937"/>
            <a:ext cx="8208912" cy="5632311"/>
          </a:xfrm>
          <a:prstGeom prst="rect">
            <a:avLst/>
          </a:prstGeom>
          <a:noFill/>
        </p:spPr>
        <p:txBody>
          <a:bodyPr wrap="square" rtlCol="0">
            <a:spAutoFit/>
          </a:bodyPr>
          <a:lstStyle/>
          <a:p>
            <a:r>
              <a:rPr lang="tr-TR" b="1" dirty="0"/>
              <a:t>Cevap: </a:t>
            </a:r>
            <a:r>
              <a:rPr lang="tr-TR" dirty="0"/>
              <a:t>Biyosidal Ürünle İşlenmiş Eşyalar Tebliğinin 4 üncü maddesinin birinci fıkrasının (ı) bendinde işlenmiş eşya, “Bir veya birden fazla biyosidal ürün ile işleme tabi tutulmuş ya da bunları kasten içeren madde, karışım veya eşya” olarak tanımlamaktadır. İşlenmiş eşyalar için </a:t>
            </a:r>
            <a:r>
              <a:rPr lang="tr-TR" dirty="0">
                <a:solidFill>
                  <a:srgbClr val="FF0000"/>
                </a:solidFill>
              </a:rPr>
              <a:t>Türkiye piyasasına arz edildikleri andaki hallerine dayalı olarak uygulanmaktadır</a:t>
            </a:r>
            <a:r>
              <a:rPr lang="tr-TR" dirty="0" smtClean="0">
                <a:solidFill>
                  <a:srgbClr val="FF0000"/>
                </a:solidFill>
              </a:rPr>
              <a:t>.</a:t>
            </a:r>
          </a:p>
          <a:p>
            <a:endParaRPr lang="tr-TR" dirty="0"/>
          </a:p>
          <a:p>
            <a:r>
              <a:rPr lang="tr-TR" dirty="0"/>
              <a:t>Bu evveliyat göz önüne alındığında, belirtildiği gibi biyosidal bir ürün ile işleme tabi tutulan veya kasten biyosidal ürün eklenen tüm bitmiş ürünlerin </a:t>
            </a:r>
            <a:r>
              <a:rPr lang="tr-TR" dirty="0" smtClean="0"/>
              <a:t>işlenmiş </a:t>
            </a:r>
            <a:r>
              <a:rPr lang="tr-TR" dirty="0"/>
              <a:t>eşya olduğu açıktır. Diğer yandan, biyosidal ürünle işleme tabi tutma veya biyosidal ürün ekleme üretim sürecinin herhangi bir noktasında meydana gelebilir. İşlenmiş eşya tanımı biyosidal ürün ile işleme tabi tutma veya biyosidal ürün katılmasının işlem görmüş eşyaya biyosidal özellik -ve hatta biyosidal işlev- kazandırmak amacıyla yapıldığı ve dolayısıyla da bitmiş üründe faydalı ve istenen bir etkiye yol açmasının beklenebileceği (örneğin depolama veya kullanım esnasında biyolojik bozulmadan korunması) anlamına gelmektedir</a:t>
            </a:r>
            <a:r>
              <a:rPr lang="tr-TR" dirty="0" smtClean="0"/>
              <a:t>. </a:t>
            </a:r>
            <a:r>
              <a:rPr lang="tr-TR" dirty="0"/>
              <a:t>Bu mantık dikkate alındığında üretim esnasında sadece sürecin o aşamasında özel bir biyosidal işlev yerine getirmesi ancak, Türkiye piyasasına arz edildiğinde bitmiş üründe herhangi bir biyosidal etkinin söz konusu olmadığı bir madde, karışım veya eşya ya da bunların herhangi bir bileşeninin biyosidal işleme tabi tutulması veya </a:t>
            </a:r>
            <a:r>
              <a:rPr lang="tr-TR" dirty="0" err="1"/>
              <a:t>biyosit</a:t>
            </a:r>
            <a:r>
              <a:rPr lang="tr-TR" dirty="0"/>
              <a:t> eklenmesi durumunda bunlar işlenmiş eşya kapsamında olmayacaktır</a:t>
            </a:r>
            <a:r>
              <a:rPr lang="tr-TR" dirty="0" smtClean="0"/>
              <a:t>.</a:t>
            </a:r>
            <a:endParaRPr lang="tr-TR" dirty="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0"/>
            <a:ext cx="4291368"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Kompleks eşya</a:t>
            </a:r>
            <a:endParaRPr lang="tr-TR" sz="54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6852324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820896" y="1007937"/>
            <a:ext cx="8208912" cy="4801314"/>
          </a:xfrm>
          <a:prstGeom prst="rect">
            <a:avLst/>
          </a:prstGeom>
          <a:noFill/>
        </p:spPr>
        <p:txBody>
          <a:bodyPr wrap="square" rtlCol="0">
            <a:spAutoFit/>
          </a:bodyPr>
          <a:lstStyle/>
          <a:p>
            <a:endParaRPr lang="tr-TR" dirty="0"/>
          </a:p>
          <a:p>
            <a:r>
              <a:rPr lang="tr-TR" dirty="0"/>
              <a:t>Farklı bileşenler ve/veya malzemelerden yapılmış olan "kompleks" eşyalarda, biyosidal ürün kullanılarak yapılan herhangi bir işlem veya biyosidal ürün katkısının tüm bileşen/malzemeleri eşit derecede ilgilendirmesi muhtemel değildir. Ancak yine de, kompleks bir eşyanın bir veya birkaç münferit bileşeni/malzemesi biyosidal ürün ile işleme tabi tutulmuş veya biyosidal ürün katılmış olabilir ve bu bileşenlere/malzemelere kazandırılan biyosidal özellik veya işlev bitmiş mamul açısından halen faydalı olabilir (örneğin kompleks eşyanın genel dayanımının arttırılması). Bu tür kompleks eşyalar işlenmiş eşyalar olarak değerlendirilecektir</a:t>
            </a:r>
            <a:r>
              <a:rPr lang="tr-TR" dirty="0" smtClean="0"/>
              <a:t>.</a:t>
            </a:r>
          </a:p>
          <a:p>
            <a:endParaRPr lang="tr-TR" dirty="0" smtClean="0"/>
          </a:p>
          <a:p>
            <a:r>
              <a:rPr lang="tr-TR" dirty="0" smtClean="0"/>
              <a:t>Sonuç olarak, soruda verilen örneklerle ilgili olarak, </a:t>
            </a:r>
            <a:r>
              <a:rPr lang="tr-TR" dirty="0" err="1" smtClean="0"/>
              <a:t>kompozit</a:t>
            </a:r>
            <a:r>
              <a:rPr lang="tr-TR" dirty="0" smtClean="0"/>
              <a:t> ahşap yapımında kullanılan yapıştırıcıda bulunan </a:t>
            </a:r>
            <a:r>
              <a:rPr lang="tr-TR" dirty="0" smtClean="0">
                <a:solidFill>
                  <a:srgbClr val="FF0000"/>
                </a:solidFill>
              </a:rPr>
              <a:t>kutu içi koruyucunun kalıntı olarak ihtiva edilmesi işlenmiş eşya olarak sınıflandırılmasına neden olmaz</a:t>
            </a:r>
            <a:r>
              <a:rPr lang="tr-TR" dirty="0" smtClean="0"/>
              <a:t>. Çünkü bu koruyucu yapıştırıcının </a:t>
            </a:r>
            <a:r>
              <a:rPr lang="tr-TR" dirty="0" err="1" smtClean="0"/>
              <a:t>kompozit</a:t>
            </a:r>
            <a:r>
              <a:rPr lang="tr-TR" dirty="0" smtClean="0"/>
              <a:t> ahşap ve bitmiş masa yapmak için kullanılmasından sonra değil, yapıştırıcının depolama esnasında korunması amacıyla kullanılmıştır. Diğer yandan, ikinci örnekte </a:t>
            </a:r>
            <a:r>
              <a:rPr lang="tr-TR" dirty="0" smtClean="0">
                <a:solidFill>
                  <a:srgbClr val="FF0000"/>
                </a:solidFill>
              </a:rPr>
              <a:t>mantara karşı olan koruma bitmiş televizyon setinde etkili olması amaçlandığından</a:t>
            </a:r>
            <a:r>
              <a:rPr lang="tr-TR" dirty="0" smtClean="0"/>
              <a:t>, </a:t>
            </a:r>
            <a:r>
              <a:rPr lang="tr-TR" dirty="0" smtClean="0">
                <a:solidFill>
                  <a:srgbClr val="FF0000"/>
                </a:solidFill>
              </a:rPr>
              <a:t>bu durumda işlenmiş eşya olarak değerlendirilecektir</a:t>
            </a:r>
            <a:r>
              <a:rPr lang="tr-TR" dirty="0" smtClean="0"/>
              <a:t>.</a:t>
            </a:r>
            <a:endParaRPr lang="tr-TR" dirty="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0"/>
            <a:ext cx="4291368"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Kompleks eşya</a:t>
            </a:r>
            <a:endParaRPr lang="tr-TR" sz="54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6345061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820896" y="1007937"/>
            <a:ext cx="8208912" cy="5016758"/>
          </a:xfrm>
          <a:prstGeom prst="rect">
            <a:avLst/>
          </a:prstGeom>
          <a:noFill/>
        </p:spPr>
        <p:txBody>
          <a:bodyPr wrap="square" rtlCol="0">
            <a:spAutoFit/>
          </a:bodyPr>
          <a:lstStyle/>
          <a:p>
            <a:r>
              <a:rPr lang="tr-TR" sz="2000" b="1" dirty="0" smtClean="0"/>
              <a:t>Soru</a:t>
            </a:r>
            <a:r>
              <a:rPr lang="tr-TR" sz="2000" b="1" dirty="0"/>
              <a:t>:</a:t>
            </a:r>
            <a:r>
              <a:rPr lang="tr-TR" sz="2000" dirty="0"/>
              <a:t> İşlem için kullanılan </a:t>
            </a:r>
            <a:r>
              <a:rPr lang="tr-TR" sz="2000" dirty="0">
                <a:solidFill>
                  <a:srgbClr val="FF0000"/>
                </a:solidFill>
              </a:rPr>
              <a:t>biyosidal ürüne ait ürün tipinin </a:t>
            </a:r>
            <a:r>
              <a:rPr lang="tr-TR" sz="2000" dirty="0"/>
              <a:t>bitmiş ürünün işlenmiş eşya olup olmadığına karar verilmesi esnasında oynadığı rol nedir?</a:t>
            </a:r>
          </a:p>
          <a:p>
            <a:endParaRPr lang="tr-TR" sz="2000" b="1" dirty="0" smtClean="0"/>
          </a:p>
          <a:p>
            <a:r>
              <a:rPr lang="tr-TR" sz="2000" b="1" dirty="0" smtClean="0"/>
              <a:t>Cevap</a:t>
            </a:r>
            <a:r>
              <a:rPr lang="tr-TR" sz="2000" b="1" dirty="0"/>
              <a:t>:</a:t>
            </a:r>
            <a:r>
              <a:rPr lang="tr-TR" sz="2000" dirty="0"/>
              <a:t> Onaylanan ürün tipi de dâhil olmak üzere, biyosidal işlem ve bu amaçla kullanılan </a:t>
            </a:r>
            <a:r>
              <a:rPr lang="tr-TR" sz="2000" dirty="0">
                <a:solidFill>
                  <a:srgbClr val="FF0000"/>
                </a:solidFill>
              </a:rPr>
              <a:t>biyosidal ürün ile ilgili bilgiler bitmiş üründeki biyosidal aktif maddenin kasten bulunup bulunmadığının belirlenmesi açısından en iyi kaynaklardır</a:t>
            </a:r>
            <a:r>
              <a:rPr lang="tr-TR" sz="2000" dirty="0"/>
              <a:t>. Ancak, bitmiş üründe bilinen bir biyosidal aktif madde bulunması ve buna neden olan biyosidal işlem hakkında herhangi bir bilgi olmaması durumunda, aktif maddenin Türkiye’de onaylandığı ürün tipleri, bunun kasten bulunup bulunmadığı açısından bir takım göstergeler ortaya koyabilir (bkz. aşağıdaki tablo). </a:t>
            </a:r>
            <a:r>
              <a:rPr lang="tr-TR" sz="2000" dirty="0">
                <a:solidFill>
                  <a:srgbClr val="FF0000"/>
                </a:solidFill>
              </a:rPr>
              <a:t>Bilinen biyosidal etkiye sahip bir maddenin bir karışım veya eşyada farklı amaçlarla bulunabileceğinin unutulmaması gerekir</a:t>
            </a:r>
            <a:r>
              <a:rPr lang="tr-TR" sz="2000" dirty="0"/>
              <a:t>. Bir işlemin yapılması esnasında maddenin </a:t>
            </a:r>
            <a:r>
              <a:rPr lang="tr-TR" sz="2000" dirty="0">
                <a:solidFill>
                  <a:srgbClr val="FF0000"/>
                </a:solidFill>
              </a:rPr>
              <a:t>biyosidal özelliği engellenemiyorsa</a:t>
            </a:r>
            <a:r>
              <a:rPr lang="tr-TR" sz="2000" dirty="0"/>
              <a:t>, maddenin biyosidal amaçlarla bulunmadığını kanıtlamak imalatçının/ithalatçının sorumluluğu olacaktır</a:t>
            </a:r>
            <a:r>
              <a:rPr lang="tr-TR" sz="2000" dirty="0" smtClean="0"/>
              <a:t>.</a:t>
            </a:r>
          </a:p>
          <a:p>
            <a:pPr algn="ctr"/>
            <a:r>
              <a:rPr lang="tr-TR" sz="2000" b="1" dirty="0" smtClean="0">
                <a:hlinkClick r:id="rId2" action="ppaction://hlinkfile"/>
              </a:rPr>
              <a:t>TABLO</a:t>
            </a:r>
            <a:endParaRPr lang="tr-TR" sz="2000" b="1" dirty="0"/>
          </a:p>
        </p:txBody>
      </p:sp>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0"/>
            <a:ext cx="4291368"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Kompleks eşya</a:t>
            </a:r>
            <a:endParaRPr lang="tr-TR" sz="54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4899165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416496" y="1007937"/>
            <a:ext cx="9145016" cy="5632311"/>
          </a:xfrm>
          <a:prstGeom prst="rect">
            <a:avLst/>
          </a:prstGeom>
          <a:noFill/>
        </p:spPr>
        <p:txBody>
          <a:bodyPr wrap="square" rtlCol="0">
            <a:spAutoFit/>
          </a:bodyPr>
          <a:lstStyle/>
          <a:p>
            <a:r>
              <a:rPr lang="tr-TR" sz="2000" b="1" dirty="0"/>
              <a:t>Soru: </a:t>
            </a:r>
            <a:r>
              <a:rPr lang="tr-TR" sz="2000" dirty="0"/>
              <a:t>Bir koltuk, taşıma esnasında </a:t>
            </a:r>
            <a:r>
              <a:rPr lang="tr-TR" sz="2000" dirty="0">
                <a:solidFill>
                  <a:srgbClr val="FF0000"/>
                </a:solidFill>
              </a:rPr>
              <a:t>küf oluşumunun engellenmesi amacıyla </a:t>
            </a:r>
            <a:r>
              <a:rPr lang="tr-TR" sz="2000" dirty="0" err="1">
                <a:solidFill>
                  <a:srgbClr val="FF0000"/>
                </a:solidFill>
              </a:rPr>
              <a:t>fungisit</a:t>
            </a:r>
            <a:r>
              <a:rPr lang="tr-TR" sz="2000" dirty="0">
                <a:solidFill>
                  <a:srgbClr val="FF0000"/>
                </a:solidFill>
              </a:rPr>
              <a:t> ile işleme tabi tutulmuştur</a:t>
            </a:r>
            <a:r>
              <a:rPr lang="tr-TR" sz="2000" dirty="0"/>
              <a:t>, bu işlem görmüş eşya olarak nitelendirilmeli midir</a:t>
            </a:r>
            <a:r>
              <a:rPr lang="tr-TR" sz="2000" dirty="0" smtClean="0"/>
              <a:t>?</a:t>
            </a:r>
            <a:endParaRPr lang="tr-TR" sz="2000" dirty="0"/>
          </a:p>
          <a:p>
            <a:r>
              <a:rPr lang="tr-TR" sz="2000" b="1" dirty="0" smtClean="0"/>
              <a:t>Cevap: </a:t>
            </a:r>
            <a:r>
              <a:rPr lang="tr-TR" sz="2000" dirty="0" smtClean="0"/>
              <a:t>Koltuk, bitmiş ürünün çürümesinin engellenmesi için ürün tipi 9 koruyucu ile işleme tabi tutulmuştur. Bu işlev </a:t>
            </a:r>
            <a:r>
              <a:rPr lang="tr-TR" sz="2000" dirty="0" smtClean="0">
                <a:solidFill>
                  <a:srgbClr val="FF0000"/>
                </a:solidFill>
              </a:rPr>
              <a:t>kasten</a:t>
            </a:r>
            <a:r>
              <a:rPr lang="tr-TR" sz="2000" dirty="0" smtClean="0"/>
              <a:t> istenmiştir ve koltuğun küf oluşumuna izin veren veya vermeyen koşullar altında tutulup tutulmadığına bakılmaksızın </a:t>
            </a:r>
            <a:r>
              <a:rPr lang="tr-TR" sz="2000" dirty="0" smtClean="0">
                <a:solidFill>
                  <a:srgbClr val="FF0000"/>
                </a:solidFill>
              </a:rPr>
              <a:t>koltuğa ait bir işlev</a:t>
            </a:r>
            <a:r>
              <a:rPr lang="tr-TR" sz="2000" dirty="0" smtClean="0"/>
              <a:t> olarak kalacaktır. </a:t>
            </a:r>
            <a:r>
              <a:rPr lang="tr-TR" sz="2000" dirty="0" smtClean="0">
                <a:solidFill>
                  <a:srgbClr val="FF0000"/>
                </a:solidFill>
              </a:rPr>
              <a:t>Dolayısıyla bu koltuk işlenmiş eşya olarak değerlendirilmelidir</a:t>
            </a:r>
            <a:r>
              <a:rPr lang="tr-TR" sz="2000" dirty="0" smtClean="0"/>
              <a:t>.</a:t>
            </a:r>
          </a:p>
          <a:p>
            <a:endParaRPr lang="tr-TR" sz="2000" dirty="0" smtClean="0"/>
          </a:p>
          <a:p>
            <a:r>
              <a:rPr lang="tr-TR" sz="2000" b="1" dirty="0" smtClean="0"/>
              <a:t>Soru</a:t>
            </a:r>
            <a:r>
              <a:rPr lang="tr-TR" sz="2000" b="1" dirty="0"/>
              <a:t>:</a:t>
            </a:r>
            <a:r>
              <a:rPr lang="tr-TR" sz="2000" dirty="0"/>
              <a:t> Biyosidal Ürünle İşlenmiş Eşyalar Tebliğinin 2 </a:t>
            </a:r>
            <a:r>
              <a:rPr lang="tr-TR" sz="2000" dirty="0" err="1"/>
              <a:t>nci</a:t>
            </a:r>
            <a:r>
              <a:rPr lang="tr-TR" sz="2000" dirty="0"/>
              <a:t> maddesinin ikinci fıkrasının (a) bendinde yer alan istisnanın kapsamı nedir?</a:t>
            </a:r>
          </a:p>
          <a:p>
            <a:r>
              <a:rPr lang="tr-TR" sz="2000" b="1" dirty="0"/>
              <a:t>Cevap:</a:t>
            </a:r>
            <a:r>
              <a:rPr lang="tr-TR" sz="2000" dirty="0"/>
              <a:t> </a:t>
            </a:r>
            <a:r>
              <a:rPr lang="tr-TR" sz="2000" dirty="0" err="1"/>
              <a:t>Fumigasyon</a:t>
            </a:r>
            <a:r>
              <a:rPr lang="tr-TR" sz="2000" dirty="0"/>
              <a:t> ya da dezenfeksiyon için yapılan tek uygulama ve bu uygulama sonucu hiçbir kalıntı kalmaması koşuluyla tesisler ve aynı koşullarda saklama veya taşıma amacıyla kullanılan konteynerler Biyosidal Ürünle İşlenmiş Eşyalar Tebliği gerekliliklerinden muaftır</a:t>
            </a:r>
            <a:r>
              <a:rPr lang="tr-TR" sz="2000" dirty="0" smtClean="0"/>
              <a:t>.</a:t>
            </a:r>
            <a:endParaRPr lang="tr-TR" sz="2000" dirty="0"/>
          </a:p>
          <a:p>
            <a:r>
              <a:rPr lang="tr-TR" sz="2000" dirty="0"/>
              <a:t>Bu hüküm örneğin ithal edilmiş ve uluslararası ticaret anlaşmaları kapsamında hayvan veya insan sağlığı açısından risk içeren organizmaların bulaşmasını engellemek amacıyla AB piyasasına sürülmeden önce özel bir işlemden (örneğin </a:t>
            </a:r>
            <a:r>
              <a:rPr lang="tr-TR" sz="2000" dirty="0" err="1"/>
              <a:t>fumigasyon</a:t>
            </a:r>
            <a:r>
              <a:rPr lang="tr-TR" sz="2000" dirty="0"/>
              <a:t> veya dezenfeksiyon) geçirilmesi gereken ürünler için geçerli olabilir.</a:t>
            </a: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0"/>
            <a:ext cx="2712859"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İstisnalar</a:t>
            </a:r>
            <a:endParaRPr lang="tr-TR" sz="54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5789988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0"/>
            <a:ext cx="2712859"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İstisnalar</a:t>
            </a:r>
            <a:endParaRPr lang="tr-TR" sz="5400" b="0" cap="none" spc="0" dirty="0">
              <a:ln w="0"/>
              <a:solidFill>
                <a:srgbClr val="FF0000"/>
              </a:solidFill>
              <a:effectLst>
                <a:reflection blurRad="6350" stA="53000" endA="300" endPos="35500" dir="5400000" sy="-90000" algn="bl" rotWithShape="0"/>
              </a:effectLst>
            </a:endParaRPr>
          </a:p>
        </p:txBody>
      </p:sp>
      <p:pic>
        <p:nvPicPr>
          <p:cNvPr id="2050" name="Picture 2" descr="shutterstock 4612574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560" y="923329"/>
            <a:ext cx="7848872" cy="5232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3676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831705" y="1323439"/>
            <a:ext cx="8208912" cy="4401205"/>
          </a:xfrm>
          <a:prstGeom prst="rect">
            <a:avLst/>
          </a:prstGeom>
          <a:noFill/>
        </p:spPr>
        <p:txBody>
          <a:bodyPr wrap="square" rtlCol="0">
            <a:spAutoFit/>
          </a:bodyPr>
          <a:lstStyle/>
          <a:p>
            <a:r>
              <a:rPr lang="tr-TR" sz="2000" b="1" dirty="0"/>
              <a:t>Soru: </a:t>
            </a:r>
            <a:r>
              <a:rPr lang="tr-TR" sz="2000" dirty="0"/>
              <a:t>Biyosidal bir özelliğe ilişkin bir iddia nedir?</a:t>
            </a:r>
          </a:p>
          <a:p>
            <a:r>
              <a:rPr lang="tr-TR" sz="2000" b="1" dirty="0"/>
              <a:t>Cevap:</a:t>
            </a:r>
            <a:r>
              <a:rPr lang="tr-TR" sz="2000" dirty="0"/>
              <a:t> Biyosidal ürünle İşlenmiş Eşyalar Tebliği’nin 4 üncü maddesinin birinci fıkrasının (g) bendine göre iddia, işlenmiş eşyanın, </a:t>
            </a:r>
            <a:r>
              <a:rPr lang="tr-TR" sz="2000" dirty="0">
                <a:solidFill>
                  <a:srgbClr val="FF0000"/>
                </a:solidFill>
              </a:rPr>
              <a:t>biyosidal özelliği ya da işlevi olduğunu belirten veya ima eden beyandır.</a:t>
            </a:r>
          </a:p>
          <a:p>
            <a:endParaRPr lang="tr-TR" sz="2000" dirty="0"/>
          </a:p>
          <a:p>
            <a:pPr marL="342900" indent="-342900">
              <a:buFontTx/>
              <a:buChar char="-"/>
            </a:pPr>
            <a:r>
              <a:rPr lang="tr-TR" sz="2000" dirty="0" smtClean="0"/>
              <a:t>Ya </a:t>
            </a:r>
            <a:r>
              <a:rPr lang="tr-TR" sz="2000" dirty="0"/>
              <a:t>işlenmiş eşya istenmeyen organizmalara karşı belli miktarda korumaya sahiptir. Bu durumda, iddia işlenmiş eşyanın </a:t>
            </a:r>
            <a:r>
              <a:rPr lang="tr-TR" sz="2000" dirty="0">
                <a:solidFill>
                  <a:srgbClr val="FF0000"/>
                </a:solidFill>
              </a:rPr>
              <a:t>biyosidal bir özelliğine </a:t>
            </a:r>
            <a:r>
              <a:rPr lang="tr-TR" sz="2000" dirty="0"/>
              <a:t>atıfta </a:t>
            </a:r>
            <a:r>
              <a:rPr lang="tr-TR" sz="2000" dirty="0" smtClean="0"/>
              <a:t>bulunur.</a:t>
            </a:r>
          </a:p>
          <a:p>
            <a:pPr marL="342900" indent="-342900">
              <a:buFontTx/>
              <a:buChar char="-"/>
            </a:pPr>
            <a:r>
              <a:rPr lang="tr-TR" sz="2000" dirty="0" smtClean="0"/>
              <a:t>Ya </a:t>
            </a:r>
            <a:r>
              <a:rPr lang="tr-TR" sz="2000" dirty="0"/>
              <a:t>da işlenmiş eşya istenmeyen organizmalara karşı belli miktarda etkinliğe veya etkiye sahiptir. Bu durumda, iddia işlenmiş eşyanın </a:t>
            </a:r>
            <a:r>
              <a:rPr lang="tr-TR" sz="2000" dirty="0">
                <a:solidFill>
                  <a:srgbClr val="FF0000"/>
                </a:solidFill>
              </a:rPr>
              <a:t>biyosidal bir işlevine </a:t>
            </a:r>
            <a:r>
              <a:rPr lang="tr-TR" sz="2000" dirty="0"/>
              <a:t>atıfta bulunur</a:t>
            </a:r>
            <a:r>
              <a:rPr lang="tr-TR" sz="2000" dirty="0" smtClean="0"/>
              <a:t>.</a:t>
            </a:r>
          </a:p>
          <a:p>
            <a:endParaRPr lang="tr-TR" sz="2000" dirty="0"/>
          </a:p>
          <a:p>
            <a:r>
              <a:rPr lang="tr-TR" sz="2000" dirty="0"/>
              <a:t>Bir iddiada bulunulduğu durumlarda, işlenmiş eşyanın veya işlemin etkinliği </a:t>
            </a:r>
            <a:r>
              <a:rPr lang="tr-TR" sz="2000" dirty="0">
                <a:solidFill>
                  <a:srgbClr val="FF0000"/>
                </a:solidFill>
              </a:rPr>
              <a:t>iddianın doğruluğunun ispatlanması amacıyla </a:t>
            </a:r>
            <a:r>
              <a:rPr lang="tr-TR" sz="2000" dirty="0" smtClean="0"/>
              <a:t>açıklanmalıdır.</a:t>
            </a:r>
            <a:endParaRPr lang="tr-TR" sz="2000" dirty="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0"/>
            <a:ext cx="5518818" cy="1323439"/>
          </a:xfrm>
          <a:prstGeom prst="rect">
            <a:avLst/>
          </a:prstGeom>
          <a:noFill/>
        </p:spPr>
        <p:txBody>
          <a:bodyPr wrap="none" lIns="91440" tIns="45720" rIns="91440" bIns="45720">
            <a:spAutoFit/>
          </a:bodyPr>
          <a:lstStyle/>
          <a:p>
            <a:r>
              <a:rPr lang="tr-TR" sz="4000" dirty="0">
                <a:ln w="0"/>
                <a:solidFill>
                  <a:srgbClr val="FF0000"/>
                </a:solidFill>
                <a:effectLst>
                  <a:reflection blurRad="6350" stA="53000" endA="300" endPos="35500" dir="5400000" sy="-90000" algn="bl" rotWithShape="0"/>
                </a:effectLst>
              </a:rPr>
              <a:t>İşlenmiş eşyanın </a:t>
            </a:r>
            <a:r>
              <a:rPr lang="tr-TR" sz="4000" dirty="0" smtClean="0">
                <a:ln w="0"/>
                <a:solidFill>
                  <a:srgbClr val="FF0000"/>
                </a:solidFill>
                <a:effectLst>
                  <a:reflection blurRad="6350" stA="53000" endA="300" endPos="35500" dir="5400000" sy="-90000" algn="bl" rotWithShape="0"/>
                </a:effectLst>
              </a:rPr>
              <a:t>biyosidal</a:t>
            </a:r>
          </a:p>
          <a:p>
            <a:r>
              <a:rPr lang="tr-TR" sz="4000" dirty="0" smtClean="0">
                <a:ln w="0"/>
                <a:solidFill>
                  <a:srgbClr val="FF0000"/>
                </a:solidFill>
                <a:effectLst>
                  <a:reflection blurRad="6350" stA="53000" endA="300" endPos="35500" dir="5400000" sy="-90000" algn="bl" rotWithShape="0"/>
                </a:effectLst>
              </a:rPr>
              <a:t>özelliklerine </a:t>
            </a:r>
            <a:r>
              <a:rPr lang="tr-TR" sz="4000" dirty="0">
                <a:ln w="0"/>
                <a:solidFill>
                  <a:srgbClr val="FF0000"/>
                </a:solidFill>
                <a:effectLst>
                  <a:reflection blurRad="6350" stA="53000" endA="300" endPos="35500" dir="5400000" sy="-90000" algn="bl" rotWithShape="0"/>
                </a:effectLst>
              </a:rPr>
              <a:t>ilişkin iddia</a:t>
            </a:r>
            <a:endParaRPr lang="tr-TR" sz="40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881111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344488" y="5745450"/>
            <a:ext cx="9361040" cy="707886"/>
          </a:xfrm>
          <a:prstGeom prst="rect">
            <a:avLst/>
          </a:prstGeom>
          <a:noFill/>
        </p:spPr>
        <p:txBody>
          <a:bodyPr wrap="square" rtlCol="0">
            <a:spAutoFit/>
          </a:bodyPr>
          <a:lstStyle/>
          <a:p>
            <a:r>
              <a:rPr lang="en-US" sz="2000" b="1" dirty="0"/>
              <a:t>Features: </a:t>
            </a:r>
            <a:r>
              <a:rPr lang="en-US" sz="2000" dirty="0"/>
              <a:t>TV Cabinet detailed with carvings, turned feet, brass hardware and </a:t>
            </a:r>
            <a:r>
              <a:rPr lang="en-US" sz="2000" b="1" dirty="0">
                <a:solidFill>
                  <a:srgbClr val="FF0000"/>
                </a:solidFill>
              </a:rPr>
              <a:t>finished with exterior wood preservative</a:t>
            </a:r>
            <a:r>
              <a:rPr lang="en-US" sz="2000" dirty="0"/>
              <a:t>. Optional drawer and door configuration available.</a:t>
            </a:r>
            <a:endParaRPr lang="tr-TR" sz="2000" dirty="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0"/>
            <a:ext cx="5518818" cy="1323439"/>
          </a:xfrm>
          <a:prstGeom prst="rect">
            <a:avLst/>
          </a:prstGeom>
          <a:noFill/>
        </p:spPr>
        <p:txBody>
          <a:bodyPr wrap="none" lIns="91440" tIns="45720" rIns="91440" bIns="45720">
            <a:spAutoFit/>
          </a:bodyPr>
          <a:lstStyle/>
          <a:p>
            <a:r>
              <a:rPr lang="tr-TR" sz="4000" dirty="0">
                <a:ln w="0"/>
                <a:solidFill>
                  <a:srgbClr val="FF0000"/>
                </a:solidFill>
                <a:effectLst>
                  <a:reflection blurRad="6350" stA="53000" endA="300" endPos="35500" dir="5400000" sy="-90000" algn="bl" rotWithShape="0"/>
                </a:effectLst>
              </a:rPr>
              <a:t>İşlenmiş eşyanın </a:t>
            </a:r>
            <a:r>
              <a:rPr lang="tr-TR" sz="4000" dirty="0" smtClean="0">
                <a:ln w="0"/>
                <a:solidFill>
                  <a:srgbClr val="FF0000"/>
                </a:solidFill>
                <a:effectLst>
                  <a:reflection blurRad="6350" stA="53000" endA="300" endPos="35500" dir="5400000" sy="-90000" algn="bl" rotWithShape="0"/>
                </a:effectLst>
              </a:rPr>
              <a:t>biyosidal</a:t>
            </a:r>
          </a:p>
          <a:p>
            <a:r>
              <a:rPr lang="tr-TR" sz="4000" dirty="0" smtClean="0">
                <a:ln w="0"/>
                <a:solidFill>
                  <a:srgbClr val="FF0000"/>
                </a:solidFill>
                <a:effectLst>
                  <a:reflection blurRad="6350" stA="53000" endA="300" endPos="35500" dir="5400000" sy="-90000" algn="bl" rotWithShape="0"/>
                </a:effectLst>
              </a:rPr>
              <a:t>özelliklerine </a:t>
            </a:r>
            <a:r>
              <a:rPr lang="tr-TR" sz="4000" dirty="0">
                <a:ln w="0"/>
                <a:solidFill>
                  <a:srgbClr val="FF0000"/>
                </a:solidFill>
                <a:effectLst>
                  <a:reflection blurRad="6350" stA="53000" endA="300" endPos="35500" dir="5400000" sy="-90000" algn="bl" rotWithShape="0"/>
                </a:effectLst>
              </a:rPr>
              <a:t>ilişkin iddia</a:t>
            </a:r>
            <a:endParaRPr lang="tr-TR" sz="4000" b="0" cap="none" spc="0" dirty="0">
              <a:ln w="0"/>
              <a:solidFill>
                <a:srgbClr val="FF0000"/>
              </a:solidFill>
              <a:effectLst>
                <a:reflection blurRad="6350" stA="53000" endA="300" endPos="35500" dir="5400000" sy="-90000" algn="bl" rotWithShape="0"/>
              </a:effectLst>
            </a:endParaRPr>
          </a:p>
        </p:txBody>
      </p:sp>
      <p:pic>
        <p:nvPicPr>
          <p:cNvPr id="4100" name="Picture 4" descr="3doorCabine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8547" y="1413172"/>
            <a:ext cx="5527992" cy="4359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0431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0"/>
            <a:ext cx="5518818" cy="1323439"/>
          </a:xfrm>
          <a:prstGeom prst="rect">
            <a:avLst/>
          </a:prstGeom>
          <a:noFill/>
        </p:spPr>
        <p:txBody>
          <a:bodyPr wrap="none" lIns="91440" tIns="45720" rIns="91440" bIns="45720">
            <a:spAutoFit/>
          </a:bodyPr>
          <a:lstStyle/>
          <a:p>
            <a:r>
              <a:rPr lang="tr-TR" sz="4000" dirty="0">
                <a:ln w="0"/>
                <a:solidFill>
                  <a:srgbClr val="FF0000"/>
                </a:solidFill>
                <a:effectLst>
                  <a:reflection blurRad="6350" stA="53000" endA="300" endPos="35500" dir="5400000" sy="-90000" algn="bl" rotWithShape="0"/>
                </a:effectLst>
              </a:rPr>
              <a:t>İşlenmiş eşyanın </a:t>
            </a:r>
            <a:r>
              <a:rPr lang="tr-TR" sz="4000" dirty="0" smtClean="0">
                <a:ln w="0"/>
                <a:solidFill>
                  <a:srgbClr val="FF0000"/>
                </a:solidFill>
                <a:effectLst>
                  <a:reflection blurRad="6350" stA="53000" endA="300" endPos="35500" dir="5400000" sy="-90000" algn="bl" rotWithShape="0"/>
                </a:effectLst>
              </a:rPr>
              <a:t>biyosidal</a:t>
            </a:r>
          </a:p>
          <a:p>
            <a:r>
              <a:rPr lang="tr-TR" sz="4000" dirty="0" smtClean="0">
                <a:ln w="0"/>
                <a:solidFill>
                  <a:srgbClr val="FF0000"/>
                </a:solidFill>
                <a:effectLst>
                  <a:reflection blurRad="6350" stA="53000" endA="300" endPos="35500" dir="5400000" sy="-90000" algn="bl" rotWithShape="0"/>
                </a:effectLst>
              </a:rPr>
              <a:t>özelliklerine </a:t>
            </a:r>
            <a:r>
              <a:rPr lang="tr-TR" sz="4000" dirty="0">
                <a:ln w="0"/>
                <a:solidFill>
                  <a:srgbClr val="FF0000"/>
                </a:solidFill>
                <a:effectLst>
                  <a:reflection blurRad="6350" stA="53000" endA="300" endPos="35500" dir="5400000" sy="-90000" algn="bl" rotWithShape="0"/>
                </a:effectLst>
              </a:rPr>
              <a:t>ilişkin iddia</a:t>
            </a:r>
            <a:endParaRPr lang="tr-TR" sz="4000" b="0" cap="none" spc="0" dirty="0">
              <a:ln w="0"/>
              <a:solidFill>
                <a:srgbClr val="FF0000"/>
              </a:solidFill>
              <a:effectLst>
                <a:reflection blurRad="6350" stA="53000" endA="300" endPos="35500" dir="5400000" sy="-90000" algn="bl" rotWithShape="0"/>
              </a:effectLst>
            </a:endParaRPr>
          </a:p>
        </p:txBody>
      </p:sp>
      <p:pic>
        <p:nvPicPr>
          <p:cNvPr id="5" name="Resim 4"/>
          <p:cNvPicPr>
            <a:picLocks noChangeAspect="1"/>
          </p:cNvPicPr>
          <p:nvPr/>
        </p:nvPicPr>
        <p:blipFill>
          <a:blip r:embed="rId3"/>
          <a:stretch>
            <a:fillRect/>
          </a:stretch>
        </p:blipFill>
        <p:spPr>
          <a:xfrm>
            <a:off x="276795" y="1323439"/>
            <a:ext cx="9496425" cy="3228975"/>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1" y="4301975"/>
            <a:ext cx="2502604" cy="2151362"/>
          </a:xfrm>
          <a:prstGeom prst="rect">
            <a:avLst/>
          </a:prstGeom>
        </p:spPr>
      </p:pic>
    </p:spTree>
    <p:extLst>
      <p:ext uri="{BB962C8B-B14F-4D97-AF65-F5344CB8AC3E}">
        <p14:creationId xmlns:p14="http://schemas.microsoft.com/office/powerpoint/2010/main" val="40923934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664" y="1196752"/>
            <a:ext cx="3344191" cy="2232248"/>
          </a:xfrm>
          <a:prstGeom prst="rect">
            <a:avLst/>
          </a:prstGeom>
        </p:spPr>
      </p:pic>
      <p:graphicFrame>
        <p:nvGraphicFramePr>
          <p:cNvPr id="3" name="Diyagram 2"/>
          <p:cNvGraphicFramePr/>
          <p:nvPr>
            <p:extLst>
              <p:ext uri="{D42A27DB-BD31-4B8C-83A1-F6EECF244321}">
                <p14:modId xmlns:p14="http://schemas.microsoft.com/office/powerpoint/2010/main" val="3005074919"/>
              </p:ext>
            </p:extLst>
          </p:nvPr>
        </p:nvGraphicFramePr>
        <p:xfrm>
          <a:off x="0" y="980728"/>
          <a:ext cx="4104456" cy="2664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Resim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0958" y="5013176"/>
            <a:ext cx="1867844" cy="1400883"/>
          </a:xfrm>
          <a:prstGeom prst="rect">
            <a:avLst/>
          </a:prstGeom>
        </p:spPr>
      </p:pic>
      <p:graphicFrame>
        <p:nvGraphicFramePr>
          <p:cNvPr id="5" name="Diyagram 4"/>
          <p:cNvGraphicFramePr/>
          <p:nvPr>
            <p:extLst>
              <p:ext uri="{D42A27DB-BD31-4B8C-83A1-F6EECF244321}">
                <p14:modId xmlns:p14="http://schemas.microsoft.com/office/powerpoint/2010/main" val="2623925532"/>
              </p:ext>
            </p:extLst>
          </p:nvPr>
        </p:nvGraphicFramePr>
        <p:xfrm>
          <a:off x="4736976" y="1196752"/>
          <a:ext cx="4875808" cy="418664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Plastic_household_items.jpg"/>
          <p:cNvPicPr>
            <a:picLocks noChangeAspect="1"/>
          </p:cNvPicPr>
          <p:nvPr/>
        </p:nvPicPr>
        <p:blipFill>
          <a:blip r:embed="rId14">
            <a:extLst/>
          </a:blip>
          <a:stretch>
            <a:fillRect/>
          </a:stretch>
        </p:blipFill>
        <p:spPr>
          <a:xfrm>
            <a:off x="3227349" y="3861048"/>
            <a:ext cx="2661756" cy="1771551"/>
          </a:xfrm>
          <a:prstGeom prst="rect">
            <a:avLst/>
          </a:prstGeom>
          <a:ln w="12700">
            <a:miter lim="400000"/>
          </a:ln>
        </p:spPr>
      </p:pic>
      <p:pic>
        <p:nvPicPr>
          <p:cNvPr id="8" name="Bentley_Continental_GTC_011.jpeg"/>
          <p:cNvPicPr>
            <a:picLocks noChangeAspect="1"/>
          </p:cNvPicPr>
          <p:nvPr/>
        </p:nvPicPr>
        <p:blipFill>
          <a:blip r:embed="rId15">
            <a:extLst/>
          </a:blip>
          <a:stretch>
            <a:fillRect/>
          </a:stretch>
        </p:blipFill>
        <p:spPr>
          <a:xfrm>
            <a:off x="566109" y="3861048"/>
            <a:ext cx="2661240" cy="1771551"/>
          </a:xfrm>
          <a:prstGeom prst="rect">
            <a:avLst/>
          </a:prstGeom>
          <a:ln w="12700">
            <a:miter lim="400000"/>
          </a:ln>
        </p:spPr>
      </p:pic>
      <p:pic>
        <p:nvPicPr>
          <p:cNvPr id="9" name="Resim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31313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5"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831705" y="1323439"/>
            <a:ext cx="8208912" cy="5016758"/>
          </a:xfrm>
          <a:prstGeom prst="rect">
            <a:avLst/>
          </a:prstGeom>
          <a:noFill/>
        </p:spPr>
        <p:txBody>
          <a:bodyPr wrap="square" rtlCol="0">
            <a:spAutoFit/>
          </a:bodyPr>
          <a:lstStyle/>
          <a:p>
            <a:r>
              <a:rPr lang="tr-TR" sz="2000" b="1" dirty="0"/>
              <a:t>Soru:</a:t>
            </a:r>
            <a:r>
              <a:rPr lang="tr-TR" sz="2000" dirty="0"/>
              <a:t> İçeriğinde </a:t>
            </a:r>
            <a:r>
              <a:rPr lang="tr-TR" sz="2000" dirty="0">
                <a:solidFill>
                  <a:srgbClr val="FF0000"/>
                </a:solidFill>
              </a:rPr>
              <a:t>sadece eşyayı korumak amacıyla </a:t>
            </a:r>
            <a:r>
              <a:rPr lang="tr-TR" sz="2000" dirty="0"/>
              <a:t>bir aktif madde bulunduran bir eşyanın pazarlandığı durumda bu eşya etiketlenmek zorunda mıdır</a:t>
            </a:r>
            <a:r>
              <a:rPr lang="tr-TR" sz="2000" dirty="0" smtClean="0"/>
              <a:t>?</a:t>
            </a:r>
          </a:p>
          <a:p>
            <a:endParaRPr lang="tr-TR" sz="2000" dirty="0"/>
          </a:p>
          <a:p>
            <a:r>
              <a:rPr lang="tr-TR" sz="2000" b="1" dirty="0"/>
              <a:t>Cevap:</a:t>
            </a:r>
            <a:r>
              <a:rPr lang="tr-TR" sz="2000" dirty="0"/>
              <a:t> Bu durum, </a:t>
            </a:r>
            <a:r>
              <a:rPr lang="tr-TR" sz="2000" dirty="0">
                <a:solidFill>
                  <a:srgbClr val="FF0000"/>
                </a:solidFill>
              </a:rPr>
              <a:t>işlenmiş eşyanın biyosidal özelliklerine ilişkin </a:t>
            </a:r>
            <a:r>
              <a:rPr lang="tr-TR" sz="2000" dirty="0"/>
              <a:t>bir iddiadır. Bu durumda işlenmiş eşyanın </a:t>
            </a:r>
            <a:r>
              <a:rPr lang="tr-TR" sz="2000" dirty="0">
                <a:solidFill>
                  <a:srgbClr val="FF0000"/>
                </a:solidFill>
              </a:rPr>
              <a:t>Biyosidal Ürünle İşlenmiş Eşyalar Tebliği hükümlerine uygunluğu gerekir</a:t>
            </a:r>
            <a:r>
              <a:rPr lang="tr-TR" sz="2000" dirty="0" smtClean="0"/>
              <a:t>.</a:t>
            </a:r>
            <a:endParaRPr lang="tr-TR" sz="2000" dirty="0"/>
          </a:p>
          <a:p>
            <a:r>
              <a:rPr lang="tr-TR" sz="2000" dirty="0"/>
              <a:t>İşlenmiş eşyanın biyosidal özelliğine ilişkin iddia olarak addedilebilen durumlar, işlenmiş eşyayı işlemek veya kasten içeriğinde bulundurmak için kullanılmış olan maddelerin (</a:t>
            </a:r>
            <a:r>
              <a:rPr lang="tr-TR" sz="2000" dirty="0">
                <a:solidFill>
                  <a:srgbClr val="FF0000"/>
                </a:solidFill>
              </a:rPr>
              <a:t>esas olarak koruyucular</a:t>
            </a:r>
            <a:r>
              <a:rPr lang="tr-TR" sz="2000" dirty="0"/>
              <a:t>) türlerine göre aşağıdaki tabloda verilmiştir</a:t>
            </a:r>
            <a:r>
              <a:rPr lang="tr-TR" sz="2000" dirty="0" smtClean="0"/>
              <a:t>.</a:t>
            </a:r>
          </a:p>
          <a:p>
            <a:pPr algn="ctr"/>
            <a:r>
              <a:rPr lang="tr-TR" sz="2000" b="1" dirty="0" smtClean="0">
                <a:hlinkClick r:id="rId2" action="ppaction://hlinkfile"/>
              </a:rPr>
              <a:t>TABLO</a:t>
            </a:r>
            <a:endParaRPr lang="tr-TR" sz="2000" b="1" dirty="0" smtClean="0"/>
          </a:p>
          <a:p>
            <a:r>
              <a:rPr lang="tr-TR" sz="2000" dirty="0"/>
              <a:t>Yukarıdaki bütün durumlar benzer bir yapıya (</a:t>
            </a:r>
            <a:r>
              <a:rPr lang="tr-TR" sz="2000" dirty="0">
                <a:solidFill>
                  <a:srgbClr val="FF0000"/>
                </a:solidFill>
              </a:rPr>
              <a:t>… içerir.</a:t>
            </a:r>
            <a:r>
              <a:rPr lang="tr-TR" sz="2000" dirty="0"/>
              <a:t>) uymalarına rağmen, işlenmiş eşyanın biyosidal bir özellik kazanması için içeriğinde bir biyosidal aktif madde bulundurmayı veya biyosidal bir aktif madde ile işlemeyi belirten herhangi bir ifadenin etiketleme gerekliliklerini başlatan bir iddiayı tesis edebileceği bilinmelidir.</a:t>
            </a:r>
            <a:endParaRPr lang="tr-TR" sz="2000" b="1" dirty="0"/>
          </a:p>
        </p:txBody>
      </p:sp>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0"/>
            <a:ext cx="5518818" cy="1323439"/>
          </a:xfrm>
          <a:prstGeom prst="rect">
            <a:avLst/>
          </a:prstGeom>
          <a:noFill/>
        </p:spPr>
        <p:txBody>
          <a:bodyPr wrap="none" lIns="91440" tIns="45720" rIns="91440" bIns="45720">
            <a:spAutoFit/>
          </a:bodyPr>
          <a:lstStyle/>
          <a:p>
            <a:r>
              <a:rPr lang="tr-TR" sz="4000" dirty="0">
                <a:ln w="0"/>
                <a:solidFill>
                  <a:srgbClr val="FF0000"/>
                </a:solidFill>
                <a:effectLst>
                  <a:reflection blurRad="6350" stA="53000" endA="300" endPos="35500" dir="5400000" sy="-90000" algn="bl" rotWithShape="0"/>
                </a:effectLst>
              </a:rPr>
              <a:t>İşlenmiş eşyanın </a:t>
            </a:r>
            <a:r>
              <a:rPr lang="tr-TR" sz="4000" dirty="0" smtClean="0">
                <a:ln w="0"/>
                <a:solidFill>
                  <a:srgbClr val="FF0000"/>
                </a:solidFill>
                <a:effectLst>
                  <a:reflection blurRad="6350" stA="53000" endA="300" endPos="35500" dir="5400000" sy="-90000" algn="bl" rotWithShape="0"/>
                </a:effectLst>
              </a:rPr>
              <a:t>biyosidal</a:t>
            </a:r>
          </a:p>
          <a:p>
            <a:r>
              <a:rPr lang="tr-TR" sz="4000" dirty="0" smtClean="0">
                <a:ln w="0"/>
                <a:solidFill>
                  <a:srgbClr val="FF0000"/>
                </a:solidFill>
                <a:effectLst>
                  <a:reflection blurRad="6350" stA="53000" endA="300" endPos="35500" dir="5400000" sy="-90000" algn="bl" rotWithShape="0"/>
                </a:effectLst>
              </a:rPr>
              <a:t>özelliklerine </a:t>
            </a:r>
            <a:r>
              <a:rPr lang="tr-TR" sz="4000" dirty="0">
                <a:ln w="0"/>
                <a:solidFill>
                  <a:srgbClr val="FF0000"/>
                </a:solidFill>
                <a:effectLst>
                  <a:reflection blurRad="6350" stA="53000" endA="300" endPos="35500" dir="5400000" sy="-90000" algn="bl" rotWithShape="0"/>
                </a:effectLst>
              </a:rPr>
              <a:t>ilişkin iddia</a:t>
            </a:r>
            <a:endParaRPr lang="tr-TR" sz="40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1689290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823354" y="1052736"/>
            <a:ext cx="8208912" cy="5016758"/>
          </a:xfrm>
          <a:prstGeom prst="rect">
            <a:avLst/>
          </a:prstGeom>
          <a:noFill/>
        </p:spPr>
        <p:txBody>
          <a:bodyPr wrap="square" rtlCol="0">
            <a:spAutoFit/>
          </a:bodyPr>
          <a:lstStyle/>
          <a:p>
            <a:r>
              <a:rPr lang="tr-TR" sz="2000" b="1" dirty="0"/>
              <a:t>Soru: </a:t>
            </a:r>
            <a:r>
              <a:rPr lang="tr-TR" sz="2000" dirty="0"/>
              <a:t>İşlenmiş eşyaya biyosidal özellik atfetmeyle ilişkili olarak Biyosidal Ürünle İşlenmiş Eşyalar Tebliğinin 6 </a:t>
            </a:r>
            <a:r>
              <a:rPr lang="tr-TR" sz="2000" dirty="0" err="1"/>
              <a:t>ncı</a:t>
            </a:r>
            <a:r>
              <a:rPr lang="tr-TR" sz="2000" dirty="0"/>
              <a:t> maddesinin dördüncü fıkrasının (ç) bendinde yer alan “</a:t>
            </a:r>
            <a:r>
              <a:rPr lang="tr-TR" sz="2000" dirty="0">
                <a:solidFill>
                  <a:srgbClr val="FF0000"/>
                </a:solidFill>
              </a:rPr>
              <a:t>kanıtlanması kaydıyla</a:t>
            </a:r>
            <a:r>
              <a:rPr lang="tr-TR" sz="2000" dirty="0"/>
              <a:t>” ifadesinden ne anlaşılmalıdır?</a:t>
            </a:r>
          </a:p>
          <a:p>
            <a:endParaRPr lang="tr-TR" sz="2000" b="1" dirty="0" smtClean="0"/>
          </a:p>
          <a:p>
            <a:r>
              <a:rPr lang="tr-TR" sz="2000" b="1" dirty="0" smtClean="0"/>
              <a:t>Cevap</a:t>
            </a:r>
            <a:r>
              <a:rPr lang="tr-TR" sz="2000" b="1" dirty="0"/>
              <a:t>:</a:t>
            </a:r>
            <a:r>
              <a:rPr lang="tr-TR" sz="2000" dirty="0"/>
              <a:t> Biyosidal Ürünle İşlenmiş Eşyalar Tebliğinin 6 </a:t>
            </a:r>
            <a:r>
              <a:rPr lang="tr-TR" sz="2000" dirty="0" err="1"/>
              <a:t>ncı</a:t>
            </a:r>
            <a:r>
              <a:rPr lang="tr-TR" sz="2000" dirty="0"/>
              <a:t> maddesinin dördüncü fıkrasının (ç) bendinde yer alan “</a:t>
            </a:r>
            <a:r>
              <a:rPr lang="tr-TR" sz="2000" dirty="0">
                <a:solidFill>
                  <a:srgbClr val="FF0000"/>
                </a:solidFill>
              </a:rPr>
              <a:t>kanıtlanması kaydıyla</a:t>
            </a:r>
            <a:r>
              <a:rPr lang="tr-TR" sz="2000" dirty="0"/>
              <a:t>” ifadesinden </a:t>
            </a:r>
            <a:r>
              <a:rPr lang="tr-TR" sz="2000" dirty="0">
                <a:solidFill>
                  <a:srgbClr val="FF0000"/>
                </a:solidFill>
              </a:rPr>
              <a:t>deneysel olarak kanıtlanması anlaşılmalıdır</a:t>
            </a:r>
            <a:r>
              <a:rPr lang="tr-TR" sz="2000" dirty="0"/>
              <a:t>. Diğer bir deyişle, işlenmiş eşyanın ihracatçısı ya da imalatçısı iddia etmeye </a:t>
            </a:r>
            <a:r>
              <a:rPr lang="tr-TR" sz="2000" dirty="0">
                <a:solidFill>
                  <a:srgbClr val="FF0000"/>
                </a:solidFill>
              </a:rPr>
              <a:t>uygun veriyle destekleyemediğinde </a:t>
            </a:r>
            <a:r>
              <a:rPr lang="tr-TR" sz="2000" dirty="0"/>
              <a:t>etiket, işlenmiş eşyaya atfedilen biyosidal özellik </a:t>
            </a:r>
            <a:r>
              <a:rPr lang="tr-TR" sz="2000" dirty="0">
                <a:solidFill>
                  <a:srgbClr val="FF0000"/>
                </a:solidFill>
              </a:rPr>
              <a:t>hakkında bilgi sağlamamalıdır</a:t>
            </a:r>
            <a:r>
              <a:rPr lang="tr-TR" sz="2000" dirty="0"/>
              <a:t>. İşlenmiş eşyanın bir </a:t>
            </a:r>
            <a:r>
              <a:rPr lang="tr-TR" sz="2000" dirty="0">
                <a:solidFill>
                  <a:srgbClr val="FF0000"/>
                </a:solidFill>
              </a:rPr>
              <a:t>biyosidal işlevi </a:t>
            </a:r>
            <a:r>
              <a:rPr lang="tr-TR" sz="2000" dirty="0"/>
              <a:t>iddia edildiği durumlarda iddianın kanıtlanması </a:t>
            </a:r>
            <a:r>
              <a:rPr lang="tr-TR" sz="2000" dirty="0">
                <a:solidFill>
                  <a:srgbClr val="FF0000"/>
                </a:solidFill>
              </a:rPr>
              <a:t>daha da önemli </a:t>
            </a:r>
            <a:r>
              <a:rPr lang="tr-TR" sz="2000" dirty="0"/>
              <a:t>olabilir.</a:t>
            </a:r>
          </a:p>
          <a:p>
            <a:endParaRPr lang="tr-TR" sz="2000" dirty="0"/>
          </a:p>
          <a:p>
            <a:r>
              <a:rPr lang="tr-TR" sz="2000" dirty="0"/>
              <a:t>Herhangi bir iddiada bulunulduğunda açık, doğru ve doğrulanmış olma gerekliliği 10.11.2015 tarihli ve 29232 sayılı </a:t>
            </a:r>
            <a:r>
              <a:rPr lang="tr-TR" sz="2000" dirty="0" smtClean="0"/>
              <a:t>Resmi </a:t>
            </a:r>
            <a:r>
              <a:rPr lang="tr-TR" sz="2000" dirty="0" err="1" smtClean="0"/>
              <a:t>Gazete’de</a:t>
            </a:r>
            <a:r>
              <a:rPr lang="tr-TR" sz="2000" dirty="0" smtClean="0"/>
              <a:t> </a:t>
            </a:r>
            <a:r>
              <a:rPr lang="tr-TR" sz="2000" dirty="0"/>
              <a:t>yayımlanarak yürürlüğe giren Ticari Reklam ve Haksız Ticari Uygulamalar Yönetmeliğinin hükümlerinden de gelir.</a:t>
            </a: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140455"/>
            <a:ext cx="4279826" cy="707886"/>
          </a:xfrm>
          <a:prstGeom prst="rect">
            <a:avLst/>
          </a:prstGeom>
          <a:noFill/>
        </p:spPr>
        <p:txBody>
          <a:bodyPr wrap="none" lIns="91440" tIns="45720" rIns="91440" bIns="45720">
            <a:spAutoFit/>
          </a:bodyPr>
          <a:lstStyle/>
          <a:p>
            <a:r>
              <a:rPr lang="tr-TR" sz="4000" dirty="0">
                <a:ln w="0"/>
                <a:solidFill>
                  <a:srgbClr val="FF0000"/>
                </a:solidFill>
                <a:effectLst>
                  <a:reflection blurRad="6350" stA="53000" endA="300" endPos="35500" dir="5400000" sy="-90000" algn="bl" rotWithShape="0"/>
                </a:effectLst>
              </a:rPr>
              <a:t>Kanıtlanmış iddialar</a:t>
            </a:r>
            <a:endParaRPr lang="tr-TR" sz="40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2107664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0" y="5803600"/>
            <a:ext cx="9705528" cy="707886"/>
          </a:xfrm>
          <a:prstGeom prst="rect">
            <a:avLst/>
          </a:prstGeom>
          <a:noFill/>
        </p:spPr>
        <p:txBody>
          <a:bodyPr wrap="square" rtlCol="0">
            <a:spAutoFit/>
          </a:bodyPr>
          <a:lstStyle/>
          <a:p>
            <a:pPr algn="ctr"/>
            <a:r>
              <a:rPr lang="tr-TR" sz="2000" b="1" dirty="0" smtClean="0"/>
              <a:t>Su içeren ürünlerde koruyucu kullanılması gereklidir, etkinliği deneysel olarak kanıtlanmalıdır.</a:t>
            </a:r>
            <a:endParaRPr lang="tr-TR" sz="2000" dirty="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140455"/>
            <a:ext cx="4279826" cy="707886"/>
          </a:xfrm>
          <a:prstGeom prst="rect">
            <a:avLst/>
          </a:prstGeom>
          <a:noFill/>
        </p:spPr>
        <p:txBody>
          <a:bodyPr wrap="none" lIns="91440" tIns="45720" rIns="91440" bIns="45720">
            <a:spAutoFit/>
          </a:bodyPr>
          <a:lstStyle/>
          <a:p>
            <a:r>
              <a:rPr lang="tr-TR" sz="4000" dirty="0">
                <a:ln w="0"/>
                <a:solidFill>
                  <a:srgbClr val="FF0000"/>
                </a:solidFill>
                <a:effectLst>
                  <a:reflection blurRad="6350" stA="53000" endA="300" endPos="35500" dir="5400000" sy="-90000" algn="bl" rotWithShape="0"/>
                </a:effectLst>
              </a:rPr>
              <a:t>Kanıtlanmış iddialar</a:t>
            </a:r>
            <a:endParaRPr lang="tr-TR" sz="4000" b="0" cap="none" spc="0" dirty="0">
              <a:ln w="0"/>
              <a:solidFill>
                <a:srgbClr val="FF0000"/>
              </a:solidFill>
              <a:effectLst>
                <a:reflection blurRad="6350" stA="53000" endA="300" endPos="35500" dir="5400000" sy="-90000" algn="bl" rotWithShape="0"/>
              </a:effectLst>
            </a:endParaRPr>
          </a:p>
        </p:txBody>
      </p:sp>
      <p:pic>
        <p:nvPicPr>
          <p:cNvPr id="5122" name="Picture 2" descr="https://cdn.shopify.com/s/files/1/2028/5005/files/bilim_insani_35_milyon_yillik_bakteriyi_kendisine_enjekte_ettim_artik_hasta_olmuyorum_h77851_319bf_grande.jpg?v=15174033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98" y="1124711"/>
            <a:ext cx="4494295" cy="233703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cdn.shopify.com/s/files/1/2028/5005/files/MoldyLotion_large.jpg?v=15174011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056" y="2780614"/>
            <a:ext cx="3048000" cy="28003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cdn.shopify.com/s/files/1/2028/5005/files/ProductPreservation1_grande.jpg?v=15174012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086" y="3627339"/>
            <a:ext cx="4524375" cy="1895476"/>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6"/>
          <a:stretch>
            <a:fillRect/>
          </a:stretch>
        </p:blipFill>
        <p:spPr>
          <a:xfrm>
            <a:off x="3728864" y="827249"/>
            <a:ext cx="5153025" cy="1762125"/>
          </a:xfrm>
          <a:prstGeom prst="rect">
            <a:avLst/>
          </a:prstGeom>
        </p:spPr>
      </p:pic>
    </p:spTree>
    <p:extLst>
      <p:ext uri="{BB962C8B-B14F-4D97-AF65-F5344CB8AC3E}">
        <p14:creationId xmlns:p14="http://schemas.microsoft.com/office/powerpoint/2010/main" val="25497481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823354" y="1052736"/>
            <a:ext cx="8208912" cy="5324535"/>
          </a:xfrm>
          <a:prstGeom prst="rect">
            <a:avLst/>
          </a:prstGeom>
          <a:noFill/>
        </p:spPr>
        <p:txBody>
          <a:bodyPr wrap="square" rtlCol="0">
            <a:spAutoFit/>
          </a:bodyPr>
          <a:lstStyle/>
          <a:p>
            <a:r>
              <a:rPr lang="tr-TR" sz="2000" b="1" dirty="0"/>
              <a:t>Soru: </a:t>
            </a:r>
            <a:r>
              <a:rPr lang="tr-TR" sz="2000" dirty="0"/>
              <a:t>Halk sağlığı ile ilgili iddia nedir</a:t>
            </a:r>
            <a:r>
              <a:rPr lang="tr-TR" sz="2000" dirty="0" smtClean="0"/>
              <a:t>?</a:t>
            </a:r>
          </a:p>
          <a:p>
            <a:endParaRPr lang="tr-TR" sz="2000" dirty="0"/>
          </a:p>
          <a:p>
            <a:r>
              <a:rPr lang="tr-TR" sz="2000" b="1" dirty="0"/>
              <a:t>Cevap:</a:t>
            </a:r>
            <a:r>
              <a:rPr lang="tr-TR" sz="2000" dirty="0"/>
              <a:t> Biyosidal Ürünle İşlenmiş Eşyalar Tebliği bağlamında, halk sağlığı ile ilgili bir iddia işlenmiş eşyayı piyasada bulunduran tarafından belirtildiği veya anlaşıldığı üzere </a:t>
            </a:r>
            <a:r>
              <a:rPr lang="tr-TR" sz="2000" dirty="0">
                <a:solidFill>
                  <a:srgbClr val="FF0000"/>
                </a:solidFill>
              </a:rPr>
              <a:t>işlenmiş bir eşyanın halk sağlığı ile ilgili olan </a:t>
            </a:r>
            <a:r>
              <a:rPr lang="tr-TR" sz="2000" dirty="0" err="1">
                <a:solidFill>
                  <a:srgbClr val="FF0000"/>
                </a:solidFill>
              </a:rPr>
              <a:t>patojenik</a:t>
            </a:r>
            <a:r>
              <a:rPr lang="tr-TR" sz="2000" dirty="0">
                <a:solidFill>
                  <a:srgbClr val="FF0000"/>
                </a:solidFill>
              </a:rPr>
              <a:t> organizmalara karşı faydalar sağlaması beklenen bir durumdur</a:t>
            </a:r>
            <a:r>
              <a:rPr lang="tr-TR" sz="2000" dirty="0" smtClean="0"/>
              <a:t>.</a:t>
            </a:r>
          </a:p>
          <a:p>
            <a:endParaRPr lang="tr-TR" sz="2000" dirty="0"/>
          </a:p>
          <a:p>
            <a:r>
              <a:rPr lang="tr-TR" sz="2000" dirty="0" smtClean="0"/>
              <a:t>Halk </a:t>
            </a:r>
            <a:r>
              <a:rPr lang="tr-TR" sz="2000" dirty="0"/>
              <a:t>sağlığı ile ilgili iddialar, işlenmiş eşyanın kullanıcılarını veya diğerlerini </a:t>
            </a:r>
            <a:r>
              <a:rPr lang="tr-TR" sz="2000" dirty="0">
                <a:solidFill>
                  <a:srgbClr val="FF0000"/>
                </a:solidFill>
              </a:rPr>
              <a:t>spesifik </a:t>
            </a:r>
            <a:r>
              <a:rPr lang="tr-TR" sz="2000" dirty="0" err="1">
                <a:solidFill>
                  <a:srgbClr val="FF0000"/>
                </a:solidFill>
              </a:rPr>
              <a:t>patojenik</a:t>
            </a:r>
            <a:r>
              <a:rPr lang="tr-TR" sz="2000" dirty="0">
                <a:solidFill>
                  <a:srgbClr val="FF0000"/>
                </a:solidFill>
              </a:rPr>
              <a:t> bakteriler</a:t>
            </a:r>
            <a:r>
              <a:rPr lang="tr-TR" sz="2000" dirty="0"/>
              <a:t>, </a:t>
            </a:r>
            <a:r>
              <a:rPr lang="tr-TR" sz="2000" dirty="0">
                <a:solidFill>
                  <a:srgbClr val="FF0000"/>
                </a:solidFill>
              </a:rPr>
              <a:t>virüsler</a:t>
            </a:r>
            <a:r>
              <a:rPr lang="tr-TR" sz="2000" dirty="0"/>
              <a:t>, </a:t>
            </a:r>
            <a:r>
              <a:rPr lang="tr-TR" sz="2000" dirty="0">
                <a:solidFill>
                  <a:srgbClr val="FF0000"/>
                </a:solidFill>
              </a:rPr>
              <a:t>mantarlar</a:t>
            </a:r>
            <a:r>
              <a:rPr lang="tr-TR" sz="2000" dirty="0"/>
              <a:t> veya </a:t>
            </a:r>
            <a:r>
              <a:rPr lang="tr-TR" sz="2000" i="1" dirty="0" err="1" smtClean="0">
                <a:solidFill>
                  <a:srgbClr val="FF0000"/>
                </a:solidFill>
              </a:rPr>
              <a:t>E.coli</a:t>
            </a:r>
            <a:r>
              <a:rPr lang="tr-TR" sz="2000" dirty="0"/>
              <a:t>, </a:t>
            </a:r>
            <a:r>
              <a:rPr lang="tr-TR" sz="2000" i="1" dirty="0" err="1" smtClean="0">
                <a:solidFill>
                  <a:srgbClr val="FF0000"/>
                </a:solidFill>
              </a:rPr>
              <a:t>S.aureus</a:t>
            </a:r>
            <a:r>
              <a:rPr lang="tr-TR" sz="2000" dirty="0"/>
              <a:t>, </a:t>
            </a:r>
            <a:r>
              <a:rPr lang="tr-TR" sz="2000" i="1" dirty="0" err="1">
                <a:solidFill>
                  <a:srgbClr val="FF0000"/>
                </a:solidFill>
              </a:rPr>
              <a:t>Salmonella</a:t>
            </a:r>
            <a:r>
              <a:rPr lang="tr-TR" sz="2000" dirty="0">
                <a:solidFill>
                  <a:srgbClr val="FF0000"/>
                </a:solidFill>
              </a:rPr>
              <a:t> sp.</a:t>
            </a:r>
            <a:r>
              <a:rPr lang="tr-TR" sz="2000" dirty="0"/>
              <a:t>, </a:t>
            </a:r>
            <a:r>
              <a:rPr lang="tr-TR" sz="2000" i="1" dirty="0" err="1">
                <a:solidFill>
                  <a:srgbClr val="FF0000"/>
                </a:solidFill>
              </a:rPr>
              <a:t>Streptococcus</a:t>
            </a:r>
            <a:r>
              <a:rPr lang="tr-TR" sz="2000" dirty="0">
                <a:solidFill>
                  <a:srgbClr val="FF0000"/>
                </a:solidFill>
              </a:rPr>
              <a:t> sp</a:t>
            </a:r>
            <a:r>
              <a:rPr lang="tr-TR" sz="2000" dirty="0"/>
              <a:t>., </a:t>
            </a:r>
            <a:r>
              <a:rPr lang="tr-TR" sz="2000" dirty="0" err="1">
                <a:solidFill>
                  <a:srgbClr val="FF0000"/>
                </a:solidFill>
              </a:rPr>
              <a:t>influenza</a:t>
            </a:r>
            <a:r>
              <a:rPr lang="tr-TR" sz="2000" dirty="0">
                <a:solidFill>
                  <a:srgbClr val="FF0000"/>
                </a:solidFill>
              </a:rPr>
              <a:t> H1N1 virüsü</a:t>
            </a:r>
            <a:r>
              <a:rPr lang="tr-TR" sz="2000" dirty="0"/>
              <a:t> gibi organizmalar ve keneler veya sivrisinekler gibi vektörlere karşı  koruyacağı iddialarını kapsar.</a:t>
            </a:r>
          </a:p>
          <a:p>
            <a:endParaRPr lang="tr-TR" sz="2000" dirty="0"/>
          </a:p>
          <a:p>
            <a:r>
              <a:rPr lang="tr-TR" sz="2000" dirty="0">
                <a:solidFill>
                  <a:srgbClr val="FF0000"/>
                </a:solidFill>
              </a:rPr>
              <a:t>Halk sağlığı ile ilgili </a:t>
            </a:r>
            <a:r>
              <a:rPr lang="tr-TR" sz="2000" dirty="0" smtClean="0">
                <a:solidFill>
                  <a:srgbClr val="FF0000"/>
                </a:solidFill>
              </a:rPr>
              <a:t>iddialar</a:t>
            </a:r>
            <a:r>
              <a:rPr lang="tr-TR" sz="2000" dirty="0" smtClean="0"/>
              <a:t>, halk </a:t>
            </a:r>
            <a:r>
              <a:rPr lang="tr-TR" sz="2000" dirty="0"/>
              <a:t>sağlığı üzerine potansiyel etkileri sebebiyle </a:t>
            </a:r>
            <a:r>
              <a:rPr lang="tr-TR" sz="2000" dirty="0">
                <a:solidFill>
                  <a:srgbClr val="FF0000"/>
                </a:solidFill>
              </a:rPr>
              <a:t>daha büyük bir incelemeyi hak eder</a:t>
            </a:r>
            <a:r>
              <a:rPr lang="tr-TR" sz="2000" dirty="0"/>
              <a:t>. Bu sebeple, bir işlenmiş eşya hakkında iddialarda bulunulduğunda, işlenmiş eşyanın ana biyosidal işleve sahip olup olmadığına ilişkin kararda, işlenmiş eşyanın diğer bütün özellikleri, işlevleri ve amaçlanan kullanımları ile birlikte düşünülmüş </a:t>
            </a:r>
            <a:r>
              <a:rPr lang="tr-TR" sz="2000" dirty="0" smtClean="0"/>
              <a:t>olmalıdır.</a:t>
            </a:r>
            <a:endParaRPr lang="tr-TR" sz="2000" dirty="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140455"/>
            <a:ext cx="5716630" cy="707886"/>
          </a:xfrm>
          <a:prstGeom prst="rect">
            <a:avLst/>
          </a:prstGeom>
          <a:noFill/>
        </p:spPr>
        <p:txBody>
          <a:bodyPr wrap="none" lIns="91440" tIns="45720" rIns="91440" bIns="45720">
            <a:spAutoFit/>
          </a:bodyPr>
          <a:lstStyle/>
          <a:p>
            <a:r>
              <a:rPr lang="tr-TR" sz="4000" dirty="0" smtClean="0">
                <a:ln w="0"/>
                <a:solidFill>
                  <a:srgbClr val="FF0000"/>
                </a:solidFill>
                <a:effectLst>
                  <a:reflection blurRad="6350" stA="53000" endA="300" endPos="35500" dir="5400000" sy="-90000" algn="bl" rotWithShape="0"/>
                </a:effectLst>
              </a:rPr>
              <a:t>Halk sağlığı ile ilgili </a:t>
            </a:r>
            <a:r>
              <a:rPr lang="tr-TR" sz="4000" dirty="0">
                <a:ln w="0"/>
                <a:solidFill>
                  <a:srgbClr val="FF0000"/>
                </a:solidFill>
                <a:effectLst>
                  <a:reflection blurRad="6350" stA="53000" endA="300" endPos="35500" dir="5400000" sy="-90000" algn="bl" rotWithShape="0"/>
                </a:effectLst>
              </a:rPr>
              <a:t>iddialar</a:t>
            </a:r>
            <a:endParaRPr lang="tr-TR" sz="40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2006772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1162487" y="5730897"/>
            <a:ext cx="4968552" cy="276999"/>
          </a:xfrm>
          <a:prstGeom prst="rect">
            <a:avLst/>
          </a:prstGeom>
          <a:noFill/>
        </p:spPr>
        <p:txBody>
          <a:bodyPr wrap="square" rtlCol="0">
            <a:spAutoFit/>
          </a:bodyPr>
          <a:lstStyle/>
          <a:p>
            <a:r>
              <a:rPr lang="tr-TR" sz="1200" dirty="0"/>
              <a:t>https://journals.plos.org/plosone/article?id=10.1371/journal.pone.0040171</a:t>
            </a: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140455"/>
            <a:ext cx="5716630" cy="707886"/>
          </a:xfrm>
          <a:prstGeom prst="rect">
            <a:avLst/>
          </a:prstGeom>
          <a:noFill/>
        </p:spPr>
        <p:txBody>
          <a:bodyPr wrap="none" lIns="91440" tIns="45720" rIns="91440" bIns="45720">
            <a:spAutoFit/>
          </a:bodyPr>
          <a:lstStyle/>
          <a:p>
            <a:r>
              <a:rPr lang="tr-TR" sz="4000" dirty="0" smtClean="0">
                <a:ln w="0"/>
                <a:solidFill>
                  <a:srgbClr val="FF0000"/>
                </a:solidFill>
                <a:effectLst>
                  <a:reflection blurRad="6350" stA="53000" endA="300" endPos="35500" dir="5400000" sy="-90000" algn="bl" rotWithShape="0"/>
                </a:effectLst>
              </a:rPr>
              <a:t>Halk sağlığı ile ilgili </a:t>
            </a:r>
            <a:r>
              <a:rPr lang="tr-TR" sz="4000" dirty="0">
                <a:ln w="0"/>
                <a:solidFill>
                  <a:srgbClr val="FF0000"/>
                </a:solidFill>
                <a:effectLst>
                  <a:reflection blurRad="6350" stA="53000" endA="300" endPos="35500" dir="5400000" sy="-90000" algn="bl" rotWithShape="0"/>
                </a:effectLst>
              </a:rPr>
              <a:t>iddialar</a:t>
            </a:r>
            <a:endParaRPr lang="tr-TR" sz="4000" b="0" cap="none" spc="0" dirty="0">
              <a:ln w="0"/>
              <a:solidFill>
                <a:srgbClr val="FF0000"/>
              </a:solidFill>
              <a:effectLst>
                <a:reflection blurRad="6350" stA="53000" endA="300" endPos="35500" dir="5400000" sy="-90000" algn="bl" rotWithShape="0"/>
              </a:effectLst>
            </a:endParaRP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60" y="848341"/>
            <a:ext cx="5636807" cy="4714116"/>
          </a:xfrm>
          <a:prstGeom prst="rect">
            <a:avLst/>
          </a:prstGeom>
        </p:spPr>
      </p:pic>
      <p:pic>
        <p:nvPicPr>
          <p:cNvPr id="5" name="Resim 4"/>
          <p:cNvPicPr>
            <a:picLocks noChangeAspect="1"/>
          </p:cNvPicPr>
          <p:nvPr/>
        </p:nvPicPr>
        <p:blipFill>
          <a:blip r:embed="rId4"/>
          <a:stretch>
            <a:fillRect/>
          </a:stretch>
        </p:blipFill>
        <p:spPr>
          <a:xfrm>
            <a:off x="6544991" y="928924"/>
            <a:ext cx="2095500" cy="4552950"/>
          </a:xfrm>
          <a:prstGeom prst="rect">
            <a:avLst/>
          </a:prstGeom>
        </p:spPr>
      </p:pic>
      <p:sp>
        <p:nvSpPr>
          <p:cNvPr id="9" name="Metin kutusu 8"/>
          <p:cNvSpPr txBox="1"/>
          <p:nvPr/>
        </p:nvSpPr>
        <p:spPr>
          <a:xfrm>
            <a:off x="6544991" y="5461175"/>
            <a:ext cx="2232248" cy="769441"/>
          </a:xfrm>
          <a:prstGeom prst="rect">
            <a:avLst/>
          </a:prstGeom>
          <a:noFill/>
        </p:spPr>
        <p:txBody>
          <a:bodyPr wrap="square" rtlCol="0">
            <a:spAutoFit/>
          </a:bodyPr>
          <a:lstStyle/>
          <a:p>
            <a:r>
              <a:rPr lang="tr-TR" sz="1100" dirty="0"/>
              <a:t>https://www.buildingbetterhealthcare.co.uk/news/article_page/Tackling_the_invisible_in_healthcare_facilities/141094</a:t>
            </a:r>
          </a:p>
        </p:txBody>
      </p:sp>
    </p:spTree>
    <p:extLst>
      <p:ext uri="{BB962C8B-B14F-4D97-AF65-F5344CB8AC3E}">
        <p14:creationId xmlns:p14="http://schemas.microsoft.com/office/powerpoint/2010/main" val="37955410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560512" y="990302"/>
            <a:ext cx="8784976" cy="5632311"/>
          </a:xfrm>
          <a:prstGeom prst="rect">
            <a:avLst/>
          </a:prstGeom>
          <a:noFill/>
        </p:spPr>
        <p:txBody>
          <a:bodyPr wrap="square" rtlCol="0">
            <a:spAutoFit/>
          </a:bodyPr>
          <a:lstStyle/>
          <a:p>
            <a:r>
              <a:rPr lang="tr-TR" sz="2000" b="1" dirty="0"/>
              <a:t>Soru:</a:t>
            </a:r>
            <a:r>
              <a:rPr lang="tr-TR" sz="2000" dirty="0"/>
              <a:t> İşlenmiş eşyanın etiketindeki “</a:t>
            </a:r>
            <a:r>
              <a:rPr lang="tr-TR" sz="2000" dirty="0" err="1"/>
              <a:t>antibakteriyel</a:t>
            </a:r>
            <a:r>
              <a:rPr lang="tr-TR" sz="2000" dirty="0"/>
              <a:t>” ifadesi kabul edilebilir midir</a:t>
            </a:r>
            <a:r>
              <a:rPr lang="tr-TR" sz="2000" dirty="0" smtClean="0"/>
              <a:t>?</a:t>
            </a:r>
          </a:p>
          <a:p>
            <a:r>
              <a:rPr lang="tr-TR" sz="2000" b="1" dirty="0" smtClean="0"/>
              <a:t>Cevap</a:t>
            </a:r>
            <a:r>
              <a:rPr lang="tr-TR" sz="2000" b="1" dirty="0"/>
              <a:t>:</a:t>
            </a:r>
          </a:p>
          <a:p>
            <a:pPr marL="342900" indent="-342900">
              <a:buFont typeface="Arial" panose="020B0604020202020204" pitchFamily="34" charset="0"/>
              <a:buChar char="•"/>
            </a:pPr>
            <a:r>
              <a:rPr lang="tr-TR" sz="2000" dirty="0" err="1" smtClean="0"/>
              <a:t>Antibakteriyel</a:t>
            </a:r>
            <a:endParaRPr lang="tr-TR" sz="2000" dirty="0" smtClean="0"/>
          </a:p>
          <a:p>
            <a:pPr marL="342900" indent="-342900">
              <a:buFont typeface="Arial" panose="020B0604020202020204" pitchFamily="34" charset="0"/>
              <a:buChar char="•"/>
            </a:pPr>
            <a:r>
              <a:rPr lang="tr-TR" sz="2000" dirty="0" smtClean="0"/>
              <a:t>Mikroplarla savaşır</a:t>
            </a:r>
          </a:p>
          <a:p>
            <a:pPr marL="342900" indent="-342900">
              <a:buFont typeface="Arial" panose="020B0604020202020204" pitchFamily="34" charset="0"/>
              <a:buChar char="•"/>
            </a:pPr>
            <a:r>
              <a:rPr lang="tr-TR" sz="2000" dirty="0" smtClean="0"/>
              <a:t>Bakterilerin </a:t>
            </a:r>
            <a:r>
              <a:rPr lang="tr-TR" sz="2000" dirty="0"/>
              <a:t>%99’unu </a:t>
            </a:r>
            <a:r>
              <a:rPr lang="tr-TR" sz="2000" dirty="0" smtClean="0"/>
              <a:t>öldürür</a:t>
            </a:r>
          </a:p>
          <a:p>
            <a:pPr marL="342900" indent="-342900">
              <a:buFont typeface="Arial" panose="020B0604020202020204" pitchFamily="34" charset="0"/>
              <a:buChar char="•"/>
            </a:pPr>
            <a:r>
              <a:rPr lang="tr-TR" sz="2000" dirty="0" smtClean="0"/>
              <a:t>Bakteriyel </a:t>
            </a:r>
            <a:r>
              <a:rPr lang="tr-TR" sz="2000" dirty="0"/>
              <a:t>koruma </a:t>
            </a:r>
            <a:r>
              <a:rPr lang="tr-TR" sz="2000" dirty="0" smtClean="0"/>
              <a:t>sağlar</a:t>
            </a:r>
          </a:p>
          <a:p>
            <a:pPr marL="342900" indent="-342900">
              <a:buFont typeface="Arial" panose="020B0604020202020204" pitchFamily="34" charset="0"/>
              <a:buChar char="•"/>
            </a:pPr>
            <a:r>
              <a:rPr lang="tr-TR" sz="2000" dirty="0" smtClean="0"/>
              <a:t>Mantarların </a:t>
            </a:r>
            <a:r>
              <a:rPr lang="tr-TR" sz="2000" dirty="0"/>
              <a:t>kontrolünü </a:t>
            </a:r>
            <a:r>
              <a:rPr lang="tr-TR" sz="2000" dirty="0" smtClean="0"/>
              <a:t>sağlar</a:t>
            </a:r>
            <a:endParaRPr lang="tr-TR" sz="2000" dirty="0"/>
          </a:p>
          <a:p>
            <a:r>
              <a:rPr lang="tr-TR" sz="2000" dirty="0"/>
              <a:t>gibi iddialar işlenmiş eşyanın </a:t>
            </a:r>
            <a:r>
              <a:rPr lang="tr-TR" sz="2000" dirty="0">
                <a:solidFill>
                  <a:srgbClr val="FF0000"/>
                </a:solidFill>
              </a:rPr>
              <a:t>biyosidal bir işleve</a:t>
            </a:r>
            <a:r>
              <a:rPr lang="tr-TR" sz="2000" dirty="0"/>
              <a:t> sahip olduğuna işaret eder. Bunlar gibi iddialar Biyosidal Ürünle İşlenmiş Eşyalar Tebliğinin 6 </a:t>
            </a:r>
            <a:r>
              <a:rPr lang="tr-TR" sz="2000" dirty="0" err="1" smtClean="0"/>
              <a:t>ncı</a:t>
            </a:r>
            <a:r>
              <a:rPr lang="tr-TR" sz="2000" dirty="0" smtClean="0"/>
              <a:t> maddesinin </a:t>
            </a:r>
            <a:r>
              <a:rPr lang="tr-TR" sz="2000" dirty="0"/>
              <a:t>dördüncü fıkrasının (ç) bendinde işaret edildiği </a:t>
            </a:r>
            <a:r>
              <a:rPr lang="tr-TR" sz="2000" dirty="0" smtClean="0"/>
              <a:t>üzere </a:t>
            </a:r>
            <a:r>
              <a:rPr lang="tr-TR" sz="2000" dirty="0" smtClean="0">
                <a:solidFill>
                  <a:srgbClr val="FF0000"/>
                </a:solidFill>
              </a:rPr>
              <a:t>kanıtlanması </a:t>
            </a:r>
            <a:r>
              <a:rPr lang="tr-TR" sz="2000" dirty="0">
                <a:solidFill>
                  <a:srgbClr val="FF0000"/>
                </a:solidFill>
              </a:rPr>
              <a:t>kaydıyla kabul edilebilirler</a:t>
            </a:r>
            <a:r>
              <a:rPr lang="tr-TR" sz="2000" dirty="0"/>
              <a:t>.</a:t>
            </a:r>
          </a:p>
          <a:p>
            <a:r>
              <a:rPr lang="tr-TR" sz="2000" dirty="0" smtClean="0"/>
              <a:t>Bununla </a:t>
            </a:r>
            <a:r>
              <a:rPr lang="tr-TR" sz="2000" dirty="0"/>
              <a:t>birlikte, işlenmiş eşyanın diğer bütün özellikleri, işlevleri ve amaçlanan kullanımları hesaba katıldığında, bu biyosidal işlevin, </a:t>
            </a:r>
            <a:r>
              <a:rPr lang="tr-TR" sz="2000" dirty="0">
                <a:solidFill>
                  <a:srgbClr val="FF0000"/>
                </a:solidFill>
              </a:rPr>
              <a:t>ana biyosidal işlev olarak kabul edilmesi kuvvetle muhtemeldir</a:t>
            </a:r>
            <a:r>
              <a:rPr lang="tr-TR" sz="2000" dirty="0"/>
              <a:t>.</a:t>
            </a:r>
          </a:p>
          <a:p>
            <a:r>
              <a:rPr lang="tr-TR" sz="2000" dirty="0" smtClean="0"/>
              <a:t>Bu </a:t>
            </a:r>
            <a:r>
              <a:rPr lang="tr-TR" sz="2000" dirty="0"/>
              <a:t>gibi durumlarda, işlenmiş eşya </a:t>
            </a:r>
            <a:r>
              <a:rPr lang="tr-TR" sz="2000" dirty="0">
                <a:solidFill>
                  <a:srgbClr val="FF0000"/>
                </a:solidFill>
              </a:rPr>
              <a:t>biyosidal ürün olarak addedilmeli</a:t>
            </a:r>
            <a:r>
              <a:rPr lang="tr-TR" sz="2000" dirty="0"/>
              <a:t> ve </a:t>
            </a:r>
            <a:r>
              <a:rPr lang="tr-TR" sz="2000" dirty="0">
                <a:solidFill>
                  <a:srgbClr val="FF0000"/>
                </a:solidFill>
              </a:rPr>
              <a:t>ruhsatlandırılmalıdır</a:t>
            </a:r>
            <a:r>
              <a:rPr lang="tr-TR" sz="2000" dirty="0"/>
              <a:t>.</a:t>
            </a:r>
          </a:p>
          <a:p>
            <a:r>
              <a:rPr lang="tr-TR" sz="2000" dirty="0" smtClean="0"/>
              <a:t>Diğer </a:t>
            </a:r>
            <a:r>
              <a:rPr lang="tr-TR" sz="2000" dirty="0"/>
              <a:t>taraftan, “</a:t>
            </a:r>
            <a:r>
              <a:rPr lang="tr-TR" sz="2000" dirty="0" err="1">
                <a:solidFill>
                  <a:srgbClr val="FF0000"/>
                </a:solidFill>
              </a:rPr>
              <a:t>mikrobiyal</a:t>
            </a:r>
            <a:r>
              <a:rPr lang="tr-TR" sz="2000" dirty="0">
                <a:solidFill>
                  <a:srgbClr val="FF0000"/>
                </a:solidFill>
              </a:rPr>
              <a:t> bozulmaya karşı bir koruyucu içerir</a:t>
            </a:r>
            <a:r>
              <a:rPr lang="tr-TR" sz="2000" dirty="0"/>
              <a:t>” gibi bir durum işlenmiş eşyanın biyosidal işlevi hakkında bir iddia olarak değil, işlenmiş eşyanın </a:t>
            </a:r>
            <a:r>
              <a:rPr lang="tr-TR" sz="2000" dirty="0">
                <a:solidFill>
                  <a:srgbClr val="FF0000"/>
                </a:solidFill>
              </a:rPr>
              <a:t>biyosidal özelliklerine ilişkin</a:t>
            </a:r>
            <a:r>
              <a:rPr lang="tr-TR" sz="2000" dirty="0"/>
              <a:t> bir iddia olarak addedilmelidir .</a:t>
            </a: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140455"/>
            <a:ext cx="4227632" cy="707886"/>
          </a:xfrm>
          <a:prstGeom prst="rect">
            <a:avLst/>
          </a:prstGeom>
          <a:noFill/>
        </p:spPr>
        <p:txBody>
          <a:bodyPr wrap="none" lIns="91440" tIns="45720" rIns="91440" bIns="45720">
            <a:spAutoFit/>
          </a:bodyPr>
          <a:lstStyle/>
          <a:p>
            <a:r>
              <a:rPr lang="tr-TR" sz="4000" dirty="0" err="1" smtClean="0">
                <a:ln w="0"/>
                <a:solidFill>
                  <a:srgbClr val="FF0000"/>
                </a:solidFill>
                <a:effectLst>
                  <a:reflection blurRad="6350" stA="53000" endA="300" endPos="35500" dir="5400000" sy="-90000" algn="bl" rotWithShape="0"/>
                </a:effectLst>
              </a:rPr>
              <a:t>Antibakteriyel</a:t>
            </a:r>
            <a:r>
              <a:rPr lang="tr-TR" sz="4000" dirty="0" smtClean="0">
                <a:ln w="0"/>
                <a:solidFill>
                  <a:srgbClr val="FF0000"/>
                </a:solidFill>
                <a:effectLst>
                  <a:reflection blurRad="6350" stA="53000" endA="300" endPos="35500" dir="5400000" sy="-90000" algn="bl" rotWithShape="0"/>
                </a:effectLst>
              </a:rPr>
              <a:t> iddia</a:t>
            </a:r>
            <a:endParaRPr lang="tr-TR" sz="40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2976335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560512" y="990302"/>
            <a:ext cx="8784976" cy="4401205"/>
          </a:xfrm>
          <a:prstGeom prst="rect">
            <a:avLst/>
          </a:prstGeom>
          <a:noFill/>
        </p:spPr>
        <p:txBody>
          <a:bodyPr wrap="square" rtlCol="0">
            <a:spAutoFit/>
          </a:bodyPr>
          <a:lstStyle/>
          <a:p>
            <a:r>
              <a:rPr lang="tr-TR" sz="2000" b="1" dirty="0"/>
              <a:t>Soru: </a:t>
            </a:r>
            <a:r>
              <a:rPr lang="tr-TR" sz="2000" dirty="0"/>
              <a:t>Eğer işlenmiş eşya birden fazla aktif madde içeren biyosidal ürünler ile işlenmişse, etiket hepsini kapsamalı mıdır ya da yalnızca bir veya bir kaçı iddiayı ortaya çıkarıyorsa aktif maddenin onaylama koşulları, gereklilikleri nelerdir</a:t>
            </a:r>
            <a:r>
              <a:rPr lang="tr-TR" sz="2000" dirty="0" smtClean="0"/>
              <a:t>?</a:t>
            </a:r>
          </a:p>
          <a:p>
            <a:endParaRPr lang="tr-TR" sz="2000" dirty="0"/>
          </a:p>
          <a:p>
            <a:r>
              <a:rPr lang="tr-TR" sz="2000" b="1" dirty="0"/>
              <a:t>Cevap: </a:t>
            </a:r>
            <a:r>
              <a:rPr lang="tr-TR" sz="2000" dirty="0"/>
              <a:t>Birden fazla aktif madde içeren biyosidal ürünlerle işlenmiş bir işlenmiş eşya olması halinde, etiket sadece biyosidal özellik iddia edilen </a:t>
            </a:r>
            <a:r>
              <a:rPr lang="tr-TR" sz="2000" dirty="0" smtClean="0"/>
              <a:t>maddelere </a:t>
            </a:r>
            <a:r>
              <a:rPr lang="tr-TR" sz="2000" dirty="0"/>
              <a:t>veya onaylama gerekliliği </a:t>
            </a:r>
            <a:r>
              <a:rPr lang="tr-TR" sz="2000" dirty="0" smtClean="0"/>
              <a:t>şartlarına değinmek </a:t>
            </a:r>
            <a:r>
              <a:rPr lang="tr-TR" sz="2000" dirty="0"/>
              <a:t>zorundadır</a:t>
            </a:r>
            <a:r>
              <a:rPr lang="tr-TR" sz="2000" dirty="0" smtClean="0"/>
              <a:t>.</a:t>
            </a:r>
          </a:p>
          <a:p>
            <a:endParaRPr lang="tr-TR" sz="2000" dirty="0" smtClean="0"/>
          </a:p>
          <a:p>
            <a:r>
              <a:rPr lang="tr-TR" sz="2000" b="1" dirty="0" smtClean="0"/>
              <a:t>Soru</a:t>
            </a:r>
            <a:r>
              <a:rPr lang="tr-TR" sz="2000" b="1" dirty="0"/>
              <a:t>:</a:t>
            </a:r>
            <a:r>
              <a:rPr lang="tr-TR" sz="2000" dirty="0"/>
              <a:t> Biyosidal ürün </a:t>
            </a:r>
            <a:r>
              <a:rPr lang="tr-TR" sz="2000" dirty="0" err="1"/>
              <a:t>nanomadde</a:t>
            </a:r>
            <a:r>
              <a:rPr lang="tr-TR" sz="2000" dirty="0"/>
              <a:t> içeriyorsa, etikette bunun belirtilmesi zorunluluğu yok mudur</a:t>
            </a:r>
            <a:r>
              <a:rPr lang="tr-TR" sz="2000" dirty="0" smtClean="0"/>
              <a:t>?</a:t>
            </a:r>
          </a:p>
          <a:p>
            <a:endParaRPr lang="tr-TR" sz="2000" dirty="0"/>
          </a:p>
          <a:p>
            <a:r>
              <a:rPr lang="tr-TR" sz="2000" b="1" dirty="0"/>
              <a:t>Cevap:</a:t>
            </a:r>
            <a:r>
              <a:rPr lang="tr-TR" sz="2000" dirty="0"/>
              <a:t> İşlenmiş eşyanın </a:t>
            </a:r>
            <a:r>
              <a:rPr lang="tr-TR" sz="2000" dirty="0" err="1"/>
              <a:t>nanomadde</a:t>
            </a:r>
            <a:r>
              <a:rPr lang="tr-TR" sz="2000" dirty="0"/>
              <a:t> içerdiğinin etikette belirtilmesi zorunluluğu işlenmiş eşyanın biyosidal bir özelliğe sahip olduğunun iddia edildiğinde veya etiketleme onaylama gerektiren şartlarda bir aktif madde içerdiğinde uygulanır.</a:t>
            </a: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140455"/>
            <a:ext cx="7560083" cy="707886"/>
          </a:xfrm>
          <a:prstGeom prst="rect">
            <a:avLst/>
          </a:prstGeom>
          <a:noFill/>
        </p:spPr>
        <p:txBody>
          <a:bodyPr wrap="none" lIns="91440" tIns="45720" rIns="91440" bIns="45720">
            <a:spAutoFit/>
          </a:bodyPr>
          <a:lstStyle/>
          <a:p>
            <a:r>
              <a:rPr lang="tr-TR" sz="4000" dirty="0" err="1" smtClean="0">
                <a:ln w="0"/>
                <a:solidFill>
                  <a:srgbClr val="FF0000"/>
                </a:solidFill>
                <a:effectLst>
                  <a:reflection blurRad="6350" stA="53000" endA="300" endPos="35500" dir="5400000" sy="-90000" algn="bl" rotWithShape="0"/>
                </a:effectLst>
              </a:rPr>
              <a:t>Antibakteriyel</a:t>
            </a:r>
            <a:r>
              <a:rPr lang="tr-TR" sz="4000" dirty="0" smtClean="0">
                <a:ln w="0"/>
                <a:solidFill>
                  <a:srgbClr val="FF0000"/>
                </a:solidFill>
                <a:effectLst>
                  <a:reflection blurRad="6350" stA="53000" endA="300" endPos="35500" dir="5400000" sy="-90000" algn="bl" rotWithShape="0"/>
                </a:effectLst>
              </a:rPr>
              <a:t> iddia ve </a:t>
            </a:r>
            <a:r>
              <a:rPr lang="tr-TR" sz="4000" dirty="0" err="1" smtClean="0">
                <a:ln w="0"/>
                <a:solidFill>
                  <a:srgbClr val="FF0000"/>
                </a:solidFill>
                <a:effectLst>
                  <a:reflection blurRad="6350" stA="53000" endA="300" endPos="35500" dir="5400000" sy="-90000" algn="bl" rotWithShape="0"/>
                </a:effectLst>
              </a:rPr>
              <a:t>nanomadde</a:t>
            </a:r>
            <a:endParaRPr lang="tr-TR" sz="40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6754803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560512" y="990302"/>
            <a:ext cx="8784976" cy="4093428"/>
          </a:xfrm>
          <a:prstGeom prst="rect">
            <a:avLst/>
          </a:prstGeom>
          <a:noFill/>
        </p:spPr>
        <p:txBody>
          <a:bodyPr wrap="square" rtlCol="0">
            <a:spAutoFit/>
          </a:bodyPr>
          <a:lstStyle/>
          <a:p>
            <a:r>
              <a:rPr lang="tr-TR" sz="2000" b="1" dirty="0"/>
              <a:t>Soru: </a:t>
            </a:r>
            <a:r>
              <a:rPr lang="tr-TR" sz="2000" dirty="0"/>
              <a:t>Tedarik zincirinde yer alan firmaların zorunlulukları nelerdir? Etiketleme yaşam döngüsü boyunca işlenmiş eşyanın üzerinde kalmak zorunda mıdır</a:t>
            </a:r>
            <a:r>
              <a:rPr lang="tr-TR" sz="2000" dirty="0" smtClean="0"/>
              <a:t>?</a:t>
            </a:r>
          </a:p>
          <a:p>
            <a:endParaRPr lang="tr-TR" sz="2000" dirty="0"/>
          </a:p>
          <a:p>
            <a:r>
              <a:rPr lang="tr-TR" sz="2000" b="1" dirty="0"/>
              <a:t>Cevap:</a:t>
            </a:r>
            <a:r>
              <a:rPr lang="tr-TR" sz="2000" dirty="0"/>
              <a:t> Tedarik zincirindeki firmaların Biyosidal Ürünle İşlenmiş Eşyalar Tebliğinin </a:t>
            </a:r>
            <a:r>
              <a:rPr lang="tr-TR" sz="2000" dirty="0" smtClean="0"/>
              <a:t>6’ncı </a:t>
            </a:r>
            <a:r>
              <a:rPr lang="tr-TR" sz="2000" dirty="0"/>
              <a:t>maddesinin sekizinci fıkrası uyarınca </a:t>
            </a:r>
            <a:r>
              <a:rPr lang="tr-TR" sz="2000" dirty="0">
                <a:solidFill>
                  <a:srgbClr val="FF0000"/>
                </a:solidFill>
              </a:rPr>
              <a:t>piyasaya arz edilmeyen, son tüketicinin kullanımına sunulmayan ara mamûlleri ve hammaddeleri etiketleme zorunluluğu yoktur</a:t>
            </a:r>
            <a:r>
              <a:rPr lang="tr-TR" sz="2000" dirty="0"/>
              <a:t>. Ancak, aynı maddenin dokuzuncu fıkrası uyarınca işlenmiş eşyanın biyosidal özelliklerine veya biyosidal işlevlerine ve bunların geçerlilik sürelerine ilişkin bilgileri ve analiz sonuçlarını </a:t>
            </a:r>
            <a:r>
              <a:rPr lang="tr-TR" sz="2000" dirty="0">
                <a:solidFill>
                  <a:srgbClr val="FF0000"/>
                </a:solidFill>
              </a:rPr>
              <a:t>tedarik zincirinde yer alanlara bildirmekle </a:t>
            </a:r>
            <a:r>
              <a:rPr lang="tr-TR" sz="2000" dirty="0" smtClean="0">
                <a:solidFill>
                  <a:srgbClr val="FF0000"/>
                </a:solidFill>
              </a:rPr>
              <a:t>yükümlüdürler</a:t>
            </a:r>
            <a:r>
              <a:rPr lang="tr-TR" sz="2000" dirty="0" smtClean="0"/>
              <a:t>.</a:t>
            </a:r>
            <a:endParaRPr lang="tr-TR" sz="2000" dirty="0"/>
          </a:p>
          <a:p>
            <a:endParaRPr lang="tr-TR" sz="2000" dirty="0"/>
          </a:p>
          <a:p>
            <a:r>
              <a:rPr lang="tr-TR" sz="2000" dirty="0"/>
              <a:t>Bununla birlikte, eğer işlenmiş eşya kendisi de işlenmiş eşya tanımına girecek olan yeni bir ürünün içeriğinde kullanılıyorsa, bu ürünü piyasada bulunduracak kişi Biyosidal Ürünlerle İşlenmiş Eşyalar Tebliği hükümlerine uygun hareket etmelidir.</a:t>
            </a: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344488" y="140455"/>
            <a:ext cx="9073008" cy="707886"/>
          </a:xfrm>
          <a:prstGeom prst="rect">
            <a:avLst/>
          </a:prstGeom>
          <a:noFill/>
        </p:spPr>
        <p:txBody>
          <a:bodyPr wrap="square" lIns="91440" tIns="45720" rIns="91440" bIns="45720">
            <a:spAutoFit/>
          </a:bodyPr>
          <a:lstStyle/>
          <a:p>
            <a:r>
              <a:rPr lang="tr-TR" sz="4000" dirty="0" smtClean="0">
                <a:ln w="0"/>
                <a:solidFill>
                  <a:srgbClr val="FF0000"/>
                </a:solidFill>
                <a:effectLst>
                  <a:reflection blurRad="6350" stA="53000" endA="300" endPos="35500" dir="5400000" sy="-90000" algn="bl" rotWithShape="0"/>
                </a:effectLst>
              </a:rPr>
              <a:t>Tedarik zincirindeki firmaların zorunluluğu</a:t>
            </a:r>
            <a:endParaRPr lang="tr-TR" sz="40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2986132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704528" y="990302"/>
            <a:ext cx="8332745" cy="2862322"/>
          </a:xfrm>
          <a:prstGeom prst="rect">
            <a:avLst/>
          </a:prstGeom>
          <a:noFill/>
        </p:spPr>
        <p:txBody>
          <a:bodyPr wrap="square" rtlCol="0">
            <a:spAutoFit/>
          </a:bodyPr>
          <a:lstStyle/>
          <a:p>
            <a:r>
              <a:rPr lang="tr-TR" sz="2000" b="1" dirty="0"/>
              <a:t>Soru: </a:t>
            </a:r>
            <a:r>
              <a:rPr lang="tr-TR" sz="2000" dirty="0"/>
              <a:t>Biyosidal iddianın etiketleme gerekliliği nerede zorunludur? Örneğin, biyosidal özelliklere değinmeden pazarlanan bir işlenmiş eşya fakat işlenmiş eşyanın beraberindeki </a:t>
            </a:r>
            <a:r>
              <a:rPr lang="tr-TR" sz="2000" dirty="0">
                <a:solidFill>
                  <a:srgbClr val="FF0000"/>
                </a:solidFill>
              </a:rPr>
              <a:t>teknik dokümanlar bir biyosidal özellik vermek amacıyla eşyanın bir </a:t>
            </a:r>
            <a:r>
              <a:rPr lang="tr-TR" sz="2000" dirty="0" err="1">
                <a:solidFill>
                  <a:srgbClr val="FF0000"/>
                </a:solidFill>
              </a:rPr>
              <a:t>biyositle</a:t>
            </a:r>
            <a:r>
              <a:rPr lang="tr-TR" sz="2000" dirty="0">
                <a:solidFill>
                  <a:srgbClr val="FF0000"/>
                </a:solidFill>
              </a:rPr>
              <a:t> işlenmiş olduğuna değiniyorsa</a:t>
            </a:r>
            <a:r>
              <a:rPr lang="tr-TR" sz="2000" dirty="0"/>
              <a:t>.</a:t>
            </a:r>
          </a:p>
          <a:p>
            <a:endParaRPr lang="tr-TR" sz="2000" dirty="0" smtClean="0"/>
          </a:p>
          <a:p>
            <a:r>
              <a:rPr lang="tr-TR" sz="2000" b="1" dirty="0" smtClean="0"/>
              <a:t>Cevap</a:t>
            </a:r>
            <a:r>
              <a:rPr lang="tr-TR" sz="2000" b="1" dirty="0"/>
              <a:t>:</a:t>
            </a:r>
            <a:r>
              <a:rPr lang="tr-TR" sz="2000" dirty="0"/>
              <a:t> Biyosidal Ürünle İşlenmiş Eşyalar Tebliği, iddianın kesin olarak etiketleme gerekliliklerinin neresinde yapılması gerektiğini belirlemez. Dolayısıyla, </a:t>
            </a:r>
            <a:r>
              <a:rPr lang="tr-TR" sz="2000" dirty="0">
                <a:solidFill>
                  <a:srgbClr val="FF0000"/>
                </a:solidFill>
              </a:rPr>
              <a:t>bir eşyanın teknik </a:t>
            </a:r>
            <a:r>
              <a:rPr lang="tr-TR" sz="2000" dirty="0" err="1">
                <a:solidFill>
                  <a:srgbClr val="FF0000"/>
                </a:solidFill>
              </a:rPr>
              <a:t>spesifikasyonlarının</a:t>
            </a:r>
            <a:r>
              <a:rPr lang="tr-TR" sz="2000" dirty="0">
                <a:solidFill>
                  <a:srgbClr val="FF0000"/>
                </a:solidFill>
              </a:rPr>
              <a:t> bir parçası olarak iddia varsa, bu durum biyosidal özellik iddiasının etiketleme gerekliliklerini başlatır</a:t>
            </a:r>
            <a:r>
              <a:rPr lang="tr-TR" sz="2000" dirty="0"/>
              <a:t>.</a:t>
            </a: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140455"/>
            <a:ext cx="2764026" cy="707886"/>
          </a:xfrm>
          <a:prstGeom prst="rect">
            <a:avLst/>
          </a:prstGeom>
          <a:noFill/>
        </p:spPr>
        <p:txBody>
          <a:bodyPr wrap="none" lIns="91440" tIns="45720" rIns="91440" bIns="45720">
            <a:spAutoFit/>
          </a:bodyPr>
          <a:lstStyle/>
          <a:p>
            <a:r>
              <a:rPr lang="tr-TR" sz="4000" dirty="0" smtClean="0">
                <a:ln w="0"/>
                <a:solidFill>
                  <a:srgbClr val="FF0000"/>
                </a:solidFill>
                <a:effectLst>
                  <a:reflection blurRad="6350" stA="53000" endA="300" endPos="35500" dir="5400000" sy="-90000" algn="bl" rotWithShape="0"/>
                </a:effectLst>
              </a:rPr>
              <a:t>İddianın yeri</a:t>
            </a:r>
            <a:endParaRPr lang="tr-TR" sz="40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2264881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704528" y="990302"/>
            <a:ext cx="8332745" cy="3170099"/>
          </a:xfrm>
          <a:prstGeom prst="rect">
            <a:avLst/>
          </a:prstGeom>
          <a:noFill/>
        </p:spPr>
        <p:txBody>
          <a:bodyPr wrap="square" rtlCol="0">
            <a:spAutoFit/>
          </a:bodyPr>
          <a:lstStyle/>
          <a:p>
            <a:r>
              <a:rPr lang="tr-TR" sz="2000" b="1" dirty="0"/>
              <a:t>Soru: </a:t>
            </a:r>
            <a:r>
              <a:rPr lang="tr-TR" sz="2000" dirty="0"/>
              <a:t>İşlenmiş eşya için etiket nerede bulunmalıdır? Eşyanın üzerine mi yapıştırılmalı yoksa talimatlar veya pakette yer alabilir mi</a:t>
            </a:r>
            <a:r>
              <a:rPr lang="tr-TR" sz="2000" dirty="0" smtClean="0"/>
              <a:t>?</a:t>
            </a:r>
          </a:p>
          <a:p>
            <a:endParaRPr lang="tr-TR" sz="2000" dirty="0"/>
          </a:p>
          <a:p>
            <a:r>
              <a:rPr lang="tr-TR" sz="2000" b="1" dirty="0"/>
              <a:t>Cevap:</a:t>
            </a:r>
            <a:r>
              <a:rPr lang="tr-TR" sz="2000" dirty="0"/>
              <a:t> Etiketin nereye koyulacağı kararı söz konusu işlenmiş eşyanın münferit özelliklerine bağlı olarak </a:t>
            </a:r>
            <a:r>
              <a:rPr lang="tr-TR" sz="2000" dirty="0">
                <a:solidFill>
                  <a:srgbClr val="FF0000"/>
                </a:solidFill>
              </a:rPr>
              <a:t>vaka bazında verilmesi gereken bir karardır</a:t>
            </a:r>
            <a:r>
              <a:rPr lang="tr-TR" sz="2000" dirty="0"/>
              <a:t>. Mümkün olduğunda etiket, </a:t>
            </a:r>
            <a:r>
              <a:rPr lang="tr-TR" sz="2000" dirty="0">
                <a:solidFill>
                  <a:srgbClr val="FF0000"/>
                </a:solidFill>
              </a:rPr>
              <a:t>işlenmiş eşyanın üzerine yapıştırılmalıdır </a:t>
            </a:r>
            <a:r>
              <a:rPr lang="tr-TR" sz="2000" dirty="0"/>
              <a:t>fakat Biyosidal Ürünle İşlenmiş Eşyalar Tebliğinin 6 </a:t>
            </a:r>
            <a:r>
              <a:rPr lang="tr-TR" sz="2000" dirty="0" err="1"/>
              <a:t>ncı</a:t>
            </a:r>
            <a:r>
              <a:rPr lang="tr-TR" sz="2000" dirty="0"/>
              <a:t> maddesinin altıncı fırkasına göre işlenmiş eşyanın boyutu ya da işlevinden dolayı </a:t>
            </a:r>
            <a:r>
              <a:rPr lang="tr-TR" sz="2000" dirty="0">
                <a:solidFill>
                  <a:srgbClr val="FF0000"/>
                </a:solidFill>
              </a:rPr>
              <a:t>etiketin eşya üzerine yapıştırılamadığı hallerde etiketleme gereklilikleri ambalajının üzerine; ayrıca kullanım talimatının veya garantisinin üzerine de yazılır</a:t>
            </a:r>
            <a:r>
              <a:rPr lang="tr-TR" sz="2000" dirty="0"/>
              <a:t>.</a:t>
            </a: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140455"/>
            <a:ext cx="2636106" cy="707886"/>
          </a:xfrm>
          <a:prstGeom prst="rect">
            <a:avLst/>
          </a:prstGeom>
          <a:noFill/>
        </p:spPr>
        <p:txBody>
          <a:bodyPr wrap="none" lIns="91440" tIns="45720" rIns="91440" bIns="45720">
            <a:spAutoFit/>
          </a:bodyPr>
          <a:lstStyle/>
          <a:p>
            <a:r>
              <a:rPr lang="tr-TR" sz="4000" dirty="0" smtClean="0">
                <a:ln w="0"/>
                <a:solidFill>
                  <a:srgbClr val="FF0000"/>
                </a:solidFill>
                <a:effectLst>
                  <a:reflection blurRad="6350" stA="53000" endA="300" endPos="35500" dir="5400000" sy="-90000" algn="bl" rotWithShape="0"/>
                </a:effectLst>
              </a:rPr>
              <a:t>Etiketin yeri</a:t>
            </a:r>
            <a:endParaRPr lang="tr-TR" sz="40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259347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560512" y="980728"/>
            <a:ext cx="8784976" cy="5016758"/>
          </a:xfrm>
          <a:prstGeom prst="rect">
            <a:avLst/>
          </a:prstGeom>
          <a:noFill/>
        </p:spPr>
        <p:txBody>
          <a:bodyPr wrap="square" rtlCol="0">
            <a:spAutoFit/>
          </a:bodyPr>
          <a:lstStyle/>
          <a:p>
            <a:r>
              <a:rPr lang="tr-TR" sz="2000" b="1" dirty="0"/>
              <a:t>Biyosidal ürün</a:t>
            </a:r>
            <a:endParaRPr lang="tr-TR" sz="2000" dirty="0"/>
          </a:p>
          <a:p>
            <a:r>
              <a:rPr lang="tr-TR" sz="2000" b="1" dirty="0"/>
              <a:t>Soru</a:t>
            </a:r>
            <a:r>
              <a:rPr lang="tr-TR" sz="2000" dirty="0"/>
              <a:t>: Biyosidal ürün nedir?</a:t>
            </a:r>
          </a:p>
          <a:p>
            <a:r>
              <a:rPr lang="tr-TR" sz="2000" b="1" dirty="0"/>
              <a:t>Cevap:</a:t>
            </a:r>
            <a:r>
              <a:rPr lang="tr-TR" sz="2000" dirty="0"/>
              <a:t> Biyosidal Ürünler Yönetmeliği’nin 4’üncü maddesinin birinci fıkrasının (c) bendine göre, biyosidal ürün:</a:t>
            </a:r>
          </a:p>
          <a:p>
            <a:r>
              <a:rPr lang="tr-TR" sz="2000" dirty="0"/>
              <a:t>Bir veya birden fazla aktif madde içeren, kullanıma hazır hâlde satışa sunulmuş, kimyasal veya biyolojik açıdan herhangi bir zararlı organizma üzerinde kontrol edici etki gösteren veya hareketini kısıtlayan, uzaklaştıran, zararsız kılan, yok eden aktif maddeler ve müstahzarlardır.</a:t>
            </a:r>
          </a:p>
          <a:p>
            <a:r>
              <a:rPr lang="tr-TR" sz="2000" dirty="0">
                <a:solidFill>
                  <a:srgbClr val="FF0000"/>
                </a:solidFill>
              </a:rPr>
              <a:t>Ana işlevi, biyosidal işlevi olan bir işlenmiş eşya da biyosidal ürün olarak addedilmelidir</a:t>
            </a:r>
            <a:r>
              <a:rPr lang="tr-TR" sz="2000" dirty="0"/>
              <a:t>.</a:t>
            </a:r>
          </a:p>
          <a:p>
            <a:r>
              <a:rPr lang="tr-TR" sz="2000" b="1" dirty="0"/>
              <a:t>Aktif madde</a:t>
            </a:r>
            <a:endParaRPr lang="tr-TR" sz="2000" dirty="0"/>
          </a:p>
          <a:p>
            <a:r>
              <a:rPr lang="tr-TR" sz="2000" b="1" dirty="0"/>
              <a:t>Soru:</a:t>
            </a:r>
            <a:r>
              <a:rPr lang="tr-TR" sz="2000" dirty="0"/>
              <a:t> Aktif madde nedir?</a:t>
            </a:r>
          </a:p>
          <a:p>
            <a:r>
              <a:rPr lang="tr-TR" sz="2000" b="1" dirty="0"/>
              <a:t>Cevap:</a:t>
            </a:r>
            <a:r>
              <a:rPr lang="tr-TR" sz="2000" dirty="0"/>
              <a:t> Biyosidal Ürünler Yönetmeliği’nin 4’üncü maddesinin birinci fıkrasının (a) bendine göre aktif madde; </a:t>
            </a:r>
            <a:r>
              <a:rPr lang="tr-TR" sz="2000" dirty="0">
                <a:solidFill>
                  <a:srgbClr val="FF0000"/>
                </a:solidFill>
              </a:rPr>
              <a:t>zararlı organizmalar üzerinde ya da onlara karşı genel veya özel etki gösteren virüsler ve </a:t>
            </a:r>
            <a:r>
              <a:rPr lang="tr-TR" sz="2000" dirty="0" err="1">
                <a:solidFill>
                  <a:srgbClr val="FF0000"/>
                </a:solidFill>
              </a:rPr>
              <a:t>funguslar</a:t>
            </a:r>
            <a:r>
              <a:rPr lang="tr-TR" sz="2000" dirty="0">
                <a:solidFill>
                  <a:srgbClr val="FF0000"/>
                </a:solidFill>
              </a:rPr>
              <a:t> da dâhil olmak üzere bir madde veya mikroorganizma</a:t>
            </a:r>
            <a:r>
              <a:rPr lang="tr-TR" sz="2000" dirty="0"/>
              <a:t>dır.</a:t>
            </a:r>
            <a:endParaRPr lang="tr-TR" dirty="0"/>
          </a:p>
        </p:txBody>
      </p:sp>
      <p:sp>
        <p:nvSpPr>
          <p:cNvPr id="4" name="Dikdörtgen 3"/>
          <p:cNvSpPr/>
          <p:nvPr/>
        </p:nvSpPr>
        <p:spPr>
          <a:xfrm>
            <a:off x="425961" y="60746"/>
            <a:ext cx="2608792" cy="923330"/>
          </a:xfrm>
          <a:prstGeom prst="rect">
            <a:avLst/>
          </a:prstGeom>
          <a:noFill/>
        </p:spPr>
        <p:txBody>
          <a:bodyPr wrap="none" lIns="91440" tIns="45720" rIns="91440" bIns="45720">
            <a:spAutoFit/>
          </a:bodyPr>
          <a:lstStyle/>
          <a:p>
            <a:pPr algn="ctr"/>
            <a:r>
              <a:rPr lang="tr-TR" sz="5400" b="0" cap="none" spc="0" dirty="0" smtClean="0">
                <a:ln w="0"/>
                <a:solidFill>
                  <a:srgbClr val="FF0000"/>
                </a:solidFill>
                <a:effectLst>
                  <a:reflection blurRad="6350" stA="53000" endA="300" endPos="35500" dir="5400000" sy="-90000" algn="bl" rotWithShape="0"/>
                </a:effectLst>
              </a:rPr>
              <a:t>Tanımlar</a:t>
            </a:r>
            <a:endParaRPr lang="tr-TR" sz="5400" b="0" cap="none" spc="0" dirty="0">
              <a:ln w="0"/>
              <a:solidFill>
                <a:srgbClr val="FF0000"/>
              </a:solidFill>
              <a:effectLst>
                <a:reflection blurRad="6350" stA="53000" endA="300" endPos="35500" dir="5400000" sy="-90000" algn="bl" rotWithShape="0"/>
              </a:effectLst>
            </a:endParaRP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21912878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140455"/>
            <a:ext cx="2636106" cy="707886"/>
          </a:xfrm>
          <a:prstGeom prst="rect">
            <a:avLst/>
          </a:prstGeom>
          <a:noFill/>
        </p:spPr>
        <p:txBody>
          <a:bodyPr wrap="none" lIns="91440" tIns="45720" rIns="91440" bIns="45720">
            <a:spAutoFit/>
          </a:bodyPr>
          <a:lstStyle/>
          <a:p>
            <a:r>
              <a:rPr lang="tr-TR" sz="4000" dirty="0" smtClean="0">
                <a:ln w="0"/>
                <a:solidFill>
                  <a:srgbClr val="FF0000"/>
                </a:solidFill>
                <a:effectLst>
                  <a:reflection blurRad="6350" stA="53000" endA="300" endPos="35500" dir="5400000" sy="-90000" algn="bl" rotWithShape="0"/>
                </a:effectLst>
              </a:rPr>
              <a:t>Etiketin yeri</a:t>
            </a:r>
            <a:endParaRPr lang="tr-TR" sz="4000" b="0" cap="none" spc="0" dirty="0">
              <a:ln w="0"/>
              <a:solidFill>
                <a:srgbClr val="FF0000"/>
              </a:solidFill>
              <a:effectLst>
                <a:reflection blurRad="6350" stA="53000" endA="300" endPos="35500" dir="5400000" sy="-90000" algn="bl" rotWithShape="0"/>
              </a:effectLst>
            </a:endParaRPr>
          </a:p>
        </p:txBody>
      </p:sp>
      <p:pic>
        <p:nvPicPr>
          <p:cNvPr id="4" name="Resim 3"/>
          <p:cNvPicPr>
            <a:picLocks noChangeAspect="1"/>
          </p:cNvPicPr>
          <p:nvPr/>
        </p:nvPicPr>
        <p:blipFill>
          <a:blip r:embed="rId3"/>
          <a:stretch>
            <a:fillRect/>
          </a:stretch>
        </p:blipFill>
        <p:spPr>
          <a:xfrm>
            <a:off x="26849" y="848341"/>
            <a:ext cx="5574223" cy="3632697"/>
          </a:xfrm>
          <a:prstGeom prst="rect">
            <a:avLst/>
          </a:prstGeom>
        </p:spPr>
      </p:pic>
      <p:pic>
        <p:nvPicPr>
          <p:cNvPr id="7170" name="Picture 2" descr="ODO self-cleaning cloth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8657" y="1226938"/>
            <a:ext cx="5745088" cy="34740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Jeans lab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552" y="4153626"/>
            <a:ext cx="3489301" cy="232209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static-news.moneycontrol.com/static-mcnews/2017/10/shoes-1-770x43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9853" y="4411565"/>
            <a:ext cx="3576417" cy="2011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3675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704528" y="990302"/>
            <a:ext cx="8332745" cy="3477875"/>
          </a:xfrm>
          <a:prstGeom prst="rect">
            <a:avLst/>
          </a:prstGeom>
          <a:noFill/>
        </p:spPr>
        <p:txBody>
          <a:bodyPr wrap="square" rtlCol="0">
            <a:spAutoFit/>
          </a:bodyPr>
          <a:lstStyle/>
          <a:p>
            <a:r>
              <a:rPr lang="tr-TR" sz="2000" b="1" dirty="0"/>
              <a:t>Soru: </a:t>
            </a:r>
            <a:r>
              <a:rPr lang="tr-TR" sz="2000" dirty="0"/>
              <a:t>İnsan ya da çevre için etiketlemenin gerekli olduğu durumlara kim karar verir</a:t>
            </a:r>
            <a:r>
              <a:rPr lang="tr-TR" sz="2000" dirty="0" smtClean="0"/>
              <a:t>?</a:t>
            </a:r>
          </a:p>
          <a:p>
            <a:endParaRPr lang="tr-TR" sz="2000" dirty="0"/>
          </a:p>
          <a:p>
            <a:r>
              <a:rPr lang="tr-TR" sz="2000" b="1" dirty="0"/>
              <a:t>Cevap:</a:t>
            </a:r>
            <a:r>
              <a:rPr lang="tr-TR" sz="2000" dirty="0"/>
              <a:t> Bu sorumluluk işlenmiş, aktif madde(</a:t>
            </a:r>
            <a:r>
              <a:rPr lang="tr-TR" sz="2000" dirty="0" err="1"/>
              <a:t>ler</a:t>
            </a:r>
            <a:r>
              <a:rPr lang="tr-TR" sz="2000" dirty="0"/>
              <a:t>)</a:t>
            </a:r>
            <a:r>
              <a:rPr lang="tr-TR" sz="2000" dirty="0" err="1"/>
              <a:t>nin</a:t>
            </a:r>
            <a:r>
              <a:rPr lang="tr-TR" sz="2000" dirty="0"/>
              <a:t> zarar profiline ilişkin eldeki veriler ve işlenmiş eşyanın öngörülebilir kullanımları, işlenmiş eşyanın insan, hayvan sağlığı veya çevre üzerinde oluşturabileceği olası riskler ışığında, </a:t>
            </a:r>
            <a:r>
              <a:rPr lang="tr-TR" sz="2000" dirty="0">
                <a:solidFill>
                  <a:srgbClr val="FF0000"/>
                </a:solidFill>
              </a:rPr>
              <a:t>eşyayı piyasaya arz etmeye karar verenindir ve riski minimize etmek için son kullanıcıya uygun kullanım talimatları sağlanmalıdır</a:t>
            </a:r>
            <a:r>
              <a:rPr lang="tr-TR" sz="2000" dirty="0"/>
              <a:t>.</a:t>
            </a:r>
          </a:p>
          <a:p>
            <a:endParaRPr lang="tr-TR" sz="2000" dirty="0"/>
          </a:p>
          <a:p>
            <a:r>
              <a:rPr lang="tr-TR" sz="2000" dirty="0"/>
              <a:t>Bu, aynı zamanda 4703 sayılı Ürünlere İlişkin Teknik Mevzuatın Hazırlanması ve Uygulanmasına Dair Kanun hükümlerinde de yer almaktadır.</a:t>
            </a: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140455"/>
            <a:ext cx="6964407" cy="707886"/>
          </a:xfrm>
          <a:prstGeom prst="rect">
            <a:avLst/>
          </a:prstGeom>
          <a:noFill/>
        </p:spPr>
        <p:txBody>
          <a:bodyPr wrap="none" lIns="91440" tIns="45720" rIns="91440" bIns="45720">
            <a:spAutoFit/>
          </a:bodyPr>
          <a:lstStyle/>
          <a:p>
            <a:r>
              <a:rPr lang="tr-TR" sz="4000" dirty="0" smtClean="0">
                <a:ln w="0"/>
                <a:solidFill>
                  <a:srgbClr val="FF0000"/>
                </a:solidFill>
                <a:effectLst>
                  <a:reflection blurRad="6350" stA="53000" endA="300" endPos="35500" dir="5400000" sy="-90000" algn="bl" rotWithShape="0"/>
                </a:effectLst>
              </a:rPr>
              <a:t>Piyasaya arz edenin sorumluluğu</a:t>
            </a:r>
            <a:endParaRPr lang="tr-TR" sz="40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8906489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704528" y="990302"/>
            <a:ext cx="8332745" cy="3170099"/>
          </a:xfrm>
          <a:prstGeom prst="rect">
            <a:avLst/>
          </a:prstGeom>
          <a:noFill/>
        </p:spPr>
        <p:txBody>
          <a:bodyPr wrap="square" rtlCol="0">
            <a:spAutoFit/>
          </a:bodyPr>
          <a:lstStyle/>
          <a:p>
            <a:r>
              <a:rPr lang="tr-TR" sz="2000" b="1" dirty="0"/>
              <a:t>Soru: </a:t>
            </a:r>
            <a:r>
              <a:rPr lang="tr-TR" sz="2000" dirty="0"/>
              <a:t>Kasten bir biyosidal ürün içeren ham maddeler ve ara mamullerin etiketlenmesine ihtiyaç var mıdır</a:t>
            </a:r>
            <a:r>
              <a:rPr lang="tr-TR" sz="2000" dirty="0" smtClean="0"/>
              <a:t>?</a:t>
            </a:r>
          </a:p>
          <a:p>
            <a:endParaRPr lang="tr-TR" sz="2000" dirty="0"/>
          </a:p>
          <a:p>
            <a:r>
              <a:rPr lang="tr-TR" sz="2000" b="1" dirty="0"/>
              <a:t>Cevap: </a:t>
            </a:r>
            <a:r>
              <a:rPr lang="tr-TR" sz="2000" dirty="0"/>
              <a:t>Eğer bu </a:t>
            </a:r>
            <a:r>
              <a:rPr lang="tr-TR" sz="2000" dirty="0">
                <a:solidFill>
                  <a:srgbClr val="FF0000"/>
                </a:solidFill>
              </a:rPr>
              <a:t>ham maddeler veya ara mamuller </a:t>
            </a:r>
            <a:r>
              <a:rPr lang="tr-TR" sz="2000" dirty="0"/>
              <a:t>işlenmiş eşya tanımına giriyorlarsa ve </a:t>
            </a:r>
            <a:r>
              <a:rPr lang="tr-TR" sz="2000" dirty="0">
                <a:solidFill>
                  <a:srgbClr val="FF0000"/>
                </a:solidFill>
              </a:rPr>
              <a:t>kendileri piyasada bulundurulacaklarsa </a:t>
            </a:r>
            <a:r>
              <a:rPr lang="tr-TR" sz="2000" dirty="0"/>
              <a:t>Biyosidal Ürünle İşlenmiş Eşyalar Tebliğinin hükümleri onlara da uygulanacaktır. Bu, sadece etiketleme ile ilgili hükümlerin değil aynı zamanda ara mamuller veya hammaddelerin işlenmesinde kullanılan biyosidal ürünlerin içerdiği aktif madde ile ilgili Biyosidal Ürünler Yönetmeliği hükümlerinin de uygulanması gerekeceği anlamına gelmektedir</a:t>
            </a:r>
            <a:r>
              <a:rPr lang="tr-TR" sz="2000" dirty="0" smtClean="0"/>
              <a:t>.</a:t>
            </a:r>
            <a:endParaRPr lang="tr-TR" sz="2000" dirty="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632520" y="140455"/>
            <a:ext cx="8585812" cy="646331"/>
          </a:xfrm>
          <a:prstGeom prst="rect">
            <a:avLst/>
          </a:prstGeom>
          <a:noFill/>
        </p:spPr>
        <p:txBody>
          <a:bodyPr wrap="none" lIns="91440" tIns="45720" rIns="91440" bIns="45720">
            <a:spAutoFit/>
          </a:bodyPr>
          <a:lstStyle/>
          <a:p>
            <a:r>
              <a:rPr lang="tr-TR" sz="3600" dirty="0">
                <a:ln w="0"/>
                <a:solidFill>
                  <a:srgbClr val="FF0000"/>
                </a:solidFill>
                <a:effectLst>
                  <a:reflection blurRad="6350" stA="53000" endA="300" endPos="35500" dir="5400000" sy="-90000" algn="bl" rotWithShape="0"/>
                </a:effectLst>
              </a:rPr>
              <a:t>Ham madde ve ara mamullerin etiketlenmesi</a:t>
            </a:r>
            <a:endParaRPr lang="tr-TR" sz="3600" b="0" cap="none" spc="0" dirty="0">
              <a:ln w="0"/>
              <a:solidFill>
                <a:srgbClr val="FF0000"/>
              </a:solidFill>
              <a:effectLst>
                <a:reflection blurRad="6350" stA="53000" endA="300" endPos="35500" dir="5400000" sy="-90000" algn="bl" rotWithShape="0"/>
              </a:effectLst>
            </a:endParaRPr>
          </a:p>
        </p:txBody>
      </p:sp>
      <p:pic>
        <p:nvPicPr>
          <p:cNvPr id="8194" name="Picture 2" descr="https://www.wikihow.com/images/thumb/3/3b/Replace-a-Refrigerator-Door-Seal-Step-4-Version-4.jpg/aid117350-v4-900px-Replace-a-Refrigerator-Door-Seal-Step-4-Version-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651" y="3789040"/>
            <a:ext cx="3552395" cy="266429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supreme2u.com.my/temp/dcm/content/cnt_224_160_phpbxwMX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801" y="4127124"/>
            <a:ext cx="2517104" cy="2069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9669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704528" y="990302"/>
            <a:ext cx="8332745" cy="5632311"/>
          </a:xfrm>
          <a:prstGeom prst="rect">
            <a:avLst/>
          </a:prstGeom>
          <a:noFill/>
        </p:spPr>
        <p:txBody>
          <a:bodyPr wrap="square" rtlCol="0">
            <a:spAutoFit/>
          </a:bodyPr>
          <a:lstStyle/>
          <a:p>
            <a:r>
              <a:rPr lang="tr-TR" sz="2000" b="1" dirty="0" smtClean="0"/>
              <a:t>Soru</a:t>
            </a:r>
            <a:r>
              <a:rPr lang="tr-TR" sz="2000" b="1" dirty="0"/>
              <a:t>:</a:t>
            </a:r>
            <a:r>
              <a:rPr lang="tr-TR" sz="2000" dirty="0"/>
              <a:t> Biyosidal ürünle İşlenmiş Eşyalar Tebliğinin 6 </a:t>
            </a:r>
            <a:r>
              <a:rPr lang="tr-TR" sz="2000" dirty="0" err="1"/>
              <a:t>ncı</a:t>
            </a:r>
            <a:r>
              <a:rPr lang="tr-TR" sz="2000" dirty="0"/>
              <a:t> </a:t>
            </a:r>
            <a:r>
              <a:rPr lang="tr-TR" sz="2000" dirty="0" err="1"/>
              <a:t>madesinin</a:t>
            </a:r>
            <a:r>
              <a:rPr lang="tr-TR" sz="2000" dirty="0"/>
              <a:t> altıncı fıkrası işlenmiş eşyalar etiketlenmesi hükümlerinin şart koştuğu bilgilerin verilmesi imkânları açısından oldukça kısıtlıdır. Etiketin işlenmiş eşyanın üzerinde olmasından başka alternatif olarak sadece ambalaj, kullanım talimatı ve garanti belgesine değinilmiştir. Ne var ki, ham maddeler ve ara mamuller şirketler arası ticaret bağlamında sağlanmaktadır, doğrudan etiketleme pratik olmayabilir ve genellikle kullanım talimatları veya garanti belgeleri yoktur. Gerekli bilgi, taşıma belgeleri ya da ticari belgelerle gönderilebilir mi</a:t>
            </a:r>
            <a:r>
              <a:rPr lang="tr-TR" sz="2000" dirty="0" smtClean="0"/>
              <a:t>?</a:t>
            </a:r>
          </a:p>
          <a:p>
            <a:endParaRPr lang="tr-TR" sz="2000" dirty="0"/>
          </a:p>
          <a:p>
            <a:r>
              <a:rPr lang="tr-TR" sz="2000" b="1" dirty="0"/>
              <a:t>Cevap:</a:t>
            </a:r>
            <a:r>
              <a:rPr lang="tr-TR" sz="2000" dirty="0"/>
              <a:t> Kullanım talimatları ve garanti belgesine yapılan atfın, esas olarak özel veya profesyonel son kullanıcıya sağlanan malların etiketleme gerekliliklerini karşılamak için tasarlanmış olduğu anlaşılmaktadır. Ham madde veya ara mamuller için Biyosidal Ürünle İşlenmiş Eşyalar Tebliğinin 6 </a:t>
            </a:r>
            <a:r>
              <a:rPr lang="tr-TR" sz="2000" dirty="0" err="1"/>
              <a:t>ncı</a:t>
            </a:r>
            <a:r>
              <a:rPr lang="tr-TR" sz="2000" dirty="0"/>
              <a:t> maddesinin sekizinci fıkrası bu tür ham madde ve ara mamullerin etiketlemeden muaf tutmuştur. Ancak, şirketler arasında bu tür malların ticaretinde Biyosidal Ürünle İşlenmiş Eşyalar Tebliğinin 6 </a:t>
            </a:r>
            <a:r>
              <a:rPr lang="tr-TR" sz="2000" dirty="0" err="1"/>
              <a:t>ncı</a:t>
            </a:r>
            <a:r>
              <a:rPr lang="tr-TR" sz="2000" dirty="0"/>
              <a:t> maddesinin dokuzuncu fıkrası gereği işlenmiş eşya ile ilgili bilgilerin tedarik </a:t>
            </a:r>
            <a:r>
              <a:rPr lang="tr-TR" sz="2000" dirty="0" err="1"/>
              <a:t>zincinde</a:t>
            </a:r>
            <a:r>
              <a:rPr lang="tr-TR" sz="2000" dirty="0"/>
              <a:t> yer alanlara bildirilmesi gereklidir.</a:t>
            </a: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472233" y="174694"/>
            <a:ext cx="8585812" cy="646331"/>
          </a:xfrm>
          <a:prstGeom prst="rect">
            <a:avLst/>
          </a:prstGeom>
          <a:noFill/>
        </p:spPr>
        <p:txBody>
          <a:bodyPr wrap="none" lIns="91440" tIns="45720" rIns="91440" bIns="45720">
            <a:spAutoFit/>
          </a:bodyPr>
          <a:lstStyle/>
          <a:p>
            <a:r>
              <a:rPr lang="tr-TR" sz="3600" dirty="0">
                <a:ln w="0"/>
                <a:solidFill>
                  <a:srgbClr val="FF0000"/>
                </a:solidFill>
                <a:effectLst>
                  <a:reflection blurRad="6350" stA="53000" endA="300" endPos="35500" dir="5400000" sy="-90000" algn="bl" rotWithShape="0"/>
                </a:effectLst>
              </a:rPr>
              <a:t>Ham madde ve ara mamullerin etiketlenmesi</a:t>
            </a:r>
            <a:endParaRPr lang="tr-TR" sz="36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2234064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472233" y="174694"/>
            <a:ext cx="8585812" cy="646331"/>
          </a:xfrm>
          <a:prstGeom prst="rect">
            <a:avLst/>
          </a:prstGeom>
          <a:noFill/>
        </p:spPr>
        <p:txBody>
          <a:bodyPr wrap="none" lIns="91440" tIns="45720" rIns="91440" bIns="45720">
            <a:spAutoFit/>
          </a:bodyPr>
          <a:lstStyle/>
          <a:p>
            <a:r>
              <a:rPr lang="tr-TR" sz="3600" dirty="0">
                <a:ln w="0"/>
                <a:solidFill>
                  <a:srgbClr val="FF0000"/>
                </a:solidFill>
                <a:effectLst>
                  <a:reflection blurRad="6350" stA="53000" endA="300" endPos="35500" dir="5400000" sy="-90000" algn="bl" rotWithShape="0"/>
                </a:effectLst>
              </a:rPr>
              <a:t>Ham madde ve ara mamullerin etiketlenmesi</a:t>
            </a:r>
            <a:endParaRPr lang="tr-TR" sz="3600" b="0" cap="none" spc="0" dirty="0">
              <a:ln w="0"/>
              <a:solidFill>
                <a:srgbClr val="FF0000"/>
              </a:solidFill>
              <a:effectLst>
                <a:reflection blurRad="6350" stA="53000" endA="300" endPos="35500" dir="5400000" sy="-90000" algn="bl" rotWithShape="0"/>
              </a:effectLst>
            </a:endParaRPr>
          </a:p>
        </p:txBody>
      </p:sp>
      <p:pic>
        <p:nvPicPr>
          <p:cNvPr id="4" name="Resim 3"/>
          <p:cNvPicPr>
            <a:picLocks noChangeAspect="1"/>
          </p:cNvPicPr>
          <p:nvPr/>
        </p:nvPicPr>
        <p:blipFill>
          <a:blip r:embed="rId3"/>
          <a:stretch>
            <a:fillRect/>
          </a:stretch>
        </p:blipFill>
        <p:spPr>
          <a:xfrm>
            <a:off x="2576736" y="1017755"/>
            <a:ext cx="4032448" cy="5238850"/>
          </a:xfrm>
          <a:prstGeom prst="rect">
            <a:avLst/>
          </a:prstGeom>
        </p:spPr>
      </p:pic>
      <p:pic>
        <p:nvPicPr>
          <p:cNvPr id="5" name="Resim 4"/>
          <p:cNvPicPr>
            <a:picLocks noChangeAspect="1"/>
          </p:cNvPicPr>
          <p:nvPr/>
        </p:nvPicPr>
        <p:blipFill>
          <a:blip r:embed="rId4"/>
          <a:stretch>
            <a:fillRect/>
          </a:stretch>
        </p:blipFill>
        <p:spPr>
          <a:xfrm>
            <a:off x="272480" y="1484784"/>
            <a:ext cx="3556989" cy="3277178"/>
          </a:xfrm>
          <a:prstGeom prst="rect">
            <a:avLst/>
          </a:prstGeom>
        </p:spPr>
      </p:pic>
      <p:pic>
        <p:nvPicPr>
          <p:cNvPr id="7" name="Resim 6"/>
          <p:cNvPicPr>
            <a:picLocks noChangeAspect="1"/>
          </p:cNvPicPr>
          <p:nvPr/>
        </p:nvPicPr>
        <p:blipFill>
          <a:blip r:embed="rId5"/>
          <a:stretch>
            <a:fillRect/>
          </a:stretch>
        </p:blipFill>
        <p:spPr>
          <a:xfrm>
            <a:off x="4151838" y="2952679"/>
            <a:ext cx="2732747" cy="3687617"/>
          </a:xfrm>
          <a:prstGeom prst="rect">
            <a:avLst/>
          </a:prstGeom>
        </p:spPr>
      </p:pic>
      <p:pic>
        <p:nvPicPr>
          <p:cNvPr id="8" name="Resim 7"/>
          <p:cNvPicPr>
            <a:picLocks noChangeAspect="1"/>
          </p:cNvPicPr>
          <p:nvPr/>
        </p:nvPicPr>
        <p:blipFill>
          <a:blip r:embed="rId6"/>
          <a:stretch>
            <a:fillRect/>
          </a:stretch>
        </p:blipFill>
        <p:spPr>
          <a:xfrm>
            <a:off x="5745088" y="1164998"/>
            <a:ext cx="3467351" cy="4324225"/>
          </a:xfrm>
          <a:prstGeom prst="rect">
            <a:avLst/>
          </a:prstGeom>
        </p:spPr>
      </p:pic>
      <p:pic>
        <p:nvPicPr>
          <p:cNvPr id="9" name="Resim 8"/>
          <p:cNvPicPr>
            <a:picLocks noChangeAspect="1"/>
          </p:cNvPicPr>
          <p:nvPr/>
        </p:nvPicPr>
        <p:blipFill>
          <a:blip r:embed="rId7"/>
          <a:stretch>
            <a:fillRect/>
          </a:stretch>
        </p:blipFill>
        <p:spPr>
          <a:xfrm>
            <a:off x="856475" y="2292552"/>
            <a:ext cx="2800381" cy="3964053"/>
          </a:xfrm>
          <a:prstGeom prst="rect">
            <a:avLst/>
          </a:prstGeom>
        </p:spPr>
      </p:pic>
    </p:spTree>
    <p:extLst>
      <p:ext uri="{BB962C8B-B14F-4D97-AF65-F5344CB8AC3E}">
        <p14:creationId xmlns:p14="http://schemas.microsoft.com/office/powerpoint/2010/main" val="7727689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704528" y="990302"/>
            <a:ext cx="8332745" cy="2554545"/>
          </a:xfrm>
          <a:prstGeom prst="rect">
            <a:avLst/>
          </a:prstGeom>
          <a:noFill/>
        </p:spPr>
        <p:txBody>
          <a:bodyPr wrap="square" rtlCol="0">
            <a:spAutoFit/>
          </a:bodyPr>
          <a:lstStyle/>
          <a:p>
            <a:r>
              <a:rPr lang="tr-TR" sz="2000" b="1" dirty="0"/>
              <a:t>Soru: </a:t>
            </a:r>
            <a:r>
              <a:rPr lang="tr-TR" sz="2000" dirty="0"/>
              <a:t>Biyosidal Ürünle İşlenmiş Eşyalar Tebliğinin 6 </a:t>
            </a:r>
            <a:r>
              <a:rPr lang="tr-TR" sz="2000" dirty="0" err="1"/>
              <a:t>ncı</a:t>
            </a:r>
            <a:r>
              <a:rPr lang="tr-TR" sz="2000" dirty="0"/>
              <a:t> maddesinin altıncı fıkrasında yer alan </a:t>
            </a:r>
            <a:r>
              <a:rPr lang="tr-TR" sz="2000" dirty="0">
                <a:solidFill>
                  <a:srgbClr val="FF0000"/>
                </a:solidFill>
              </a:rPr>
              <a:t>özel siparişle tasarlanmış ve üretilmiş</a:t>
            </a:r>
            <a:r>
              <a:rPr lang="tr-TR" sz="2000" dirty="0"/>
              <a:t> işlenmiş eşyaya ilişkin hüküm nasıl anlaşılmalıdır</a:t>
            </a:r>
            <a:r>
              <a:rPr lang="tr-TR" sz="2000" dirty="0" smtClean="0"/>
              <a:t>?</a:t>
            </a:r>
          </a:p>
          <a:p>
            <a:endParaRPr lang="tr-TR" sz="2000" dirty="0"/>
          </a:p>
          <a:p>
            <a:r>
              <a:rPr lang="tr-TR" sz="2000" b="1" dirty="0"/>
              <a:t>Cevap:</a:t>
            </a:r>
            <a:r>
              <a:rPr lang="tr-TR" sz="2000" dirty="0"/>
              <a:t> Bu hüküm bir </a:t>
            </a:r>
            <a:r>
              <a:rPr lang="tr-TR" sz="2000" dirty="0">
                <a:solidFill>
                  <a:srgbClr val="FF0000"/>
                </a:solidFill>
              </a:rPr>
              <a:t>seri üretimin parçası olarak üretilmeyen </a:t>
            </a:r>
            <a:r>
              <a:rPr lang="tr-TR" sz="2000" dirty="0"/>
              <a:t>işlenmiş eşyalar için uygulanır. Müşteriye verilecek bilgilerin iletilmesi için kullanılabilecek olan araçlar açısından belirli derecede esneklik sağlamaktadır, ancak bu esneklik bilgilerin içeriği ile ilgili değildir</a:t>
            </a:r>
            <a:r>
              <a:rPr lang="tr-TR" sz="2000" dirty="0" smtClean="0"/>
              <a:t>.</a:t>
            </a: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140455"/>
            <a:ext cx="2528641" cy="707886"/>
          </a:xfrm>
          <a:prstGeom prst="rect">
            <a:avLst/>
          </a:prstGeom>
          <a:noFill/>
        </p:spPr>
        <p:txBody>
          <a:bodyPr wrap="none" lIns="91440" tIns="45720" rIns="91440" bIns="45720">
            <a:spAutoFit/>
          </a:bodyPr>
          <a:lstStyle/>
          <a:p>
            <a:r>
              <a:rPr lang="tr-TR" sz="4000" dirty="0" smtClean="0">
                <a:ln w="0"/>
                <a:solidFill>
                  <a:srgbClr val="FF0000"/>
                </a:solidFill>
                <a:effectLst>
                  <a:reflection blurRad="6350" stA="53000" endA="300" endPos="35500" dir="5400000" sy="-90000" algn="bl" rotWithShape="0"/>
                </a:effectLst>
              </a:rPr>
              <a:t>Özel sipariş</a:t>
            </a:r>
            <a:endParaRPr lang="tr-TR" sz="4000" b="0" cap="none" spc="0" dirty="0">
              <a:ln w="0"/>
              <a:solidFill>
                <a:srgbClr val="FF0000"/>
              </a:solidFill>
              <a:effectLst>
                <a:reflection blurRad="6350" stA="53000" endA="300" endPos="35500" dir="5400000" sy="-90000" algn="bl" rotWithShape="0"/>
              </a:effectLst>
            </a:endParaRPr>
          </a:p>
        </p:txBody>
      </p:sp>
      <p:pic>
        <p:nvPicPr>
          <p:cNvPr id="9218" name="Picture 2" descr="vip tailoring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8944" y="3148536"/>
            <a:ext cx="5059348" cy="33048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hoemaker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504" y="3544847"/>
            <a:ext cx="4355906" cy="2908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4583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704528" y="990302"/>
            <a:ext cx="8332745" cy="2862322"/>
          </a:xfrm>
          <a:prstGeom prst="rect">
            <a:avLst/>
          </a:prstGeom>
          <a:noFill/>
        </p:spPr>
        <p:txBody>
          <a:bodyPr wrap="square" rtlCol="0">
            <a:spAutoFit/>
          </a:bodyPr>
          <a:lstStyle/>
          <a:p>
            <a:r>
              <a:rPr lang="tr-TR" sz="2000" b="1" dirty="0"/>
              <a:t>Soru: </a:t>
            </a:r>
            <a:r>
              <a:rPr lang="tr-TR" sz="2000" dirty="0"/>
              <a:t>Biyosidal fonksiyon örneğin içerisinde bulunan aktif maddenin yıkanarak uzaklaştırılması gibi durumlarda zaman ile kısıtlı olabileceğinden işlem görmüş eşyanın etiketinde </a:t>
            </a:r>
            <a:r>
              <a:rPr lang="tr-TR" sz="2000" dirty="0">
                <a:solidFill>
                  <a:srgbClr val="FF0000"/>
                </a:solidFill>
              </a:rPr>
              <a:t>son kullanma tarihi belirtilmesi zorunlu veya kabul edilebilir midir</a:t>
            </a:r>
            <a:r>
              <a:rPr lang="tr-TR" sz="2000" dirty="0" smtClean="0"/>
              <a:t>?</a:t>
            </a:r>
          </a:p>
          <a:p>
            <a:endParaRPr lang="tr-TR" sz="2000" dirty="0"/>
          </a:p>
          <a:p>
            <a:r>
              <a:rPr lang="tr-TR" sz="2000" b="1" dirty="0"/>
              <a:t>Cevap:</a:t>
            </a:r>
            <a:r>
              <a:rPr lang="tr-TR" sz="2000" dirty="0"/>
              <a:t>  Biyosidal Ürünle İşlenmiş Eşyalar Tebliğinin 6 </a:t>
            </a:r>
            <a:r>
              <a:rPr lang="tr-TR" sz="2000" dirty="0" err="1"/>
              <a:t>ncı</a:t>
            </a:r>
            <a:r>
              <a:rPr lang="tr-TR" sz="2000" dirty="0"/>
              <a:t> maddesinin dördüncü fıkrasının (ı) bendi gereği </a:t>
            </a:r>
            <a:r>
              <a:rPr lang="tr-TR" sz="2000" dirty="0">
                <a:solidFill>
                  <a:srgbClr val="FF0000"/>
                </a:solidFill>
              </a:rPr>
              <a:t>normal kullanım koşulları altında biyosidal özelliğin ve/veya biyosidal işlevin geçerlilik süresinin işlenmiş eşya etiketinde gösterilmesi gerekir.</a:t>
            </a:r>
            <a:endParaRPr lang="tr-TR" sz="2000" dirty="0" smtClean="0">
              <a:solidFill>
                <a:srgbClr val="FF0000"/>
              </a:solidFill>
            </a:endParaRPr>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140455"/>
            <a:ext cx="4055919" cy="707886"/>
          </a:xfrm>
          <a:prstGeom prst="rect">
            <a:avLst/>
          </a:prstGeom>
          <a:noFill/>
        </p:spPr>
        <p:txBody>
          <a:bodyPr wrap="none" lIns="91440" tIns="45720" rIns="91440" bIns="45720">
            <a:spAutoFit/>
          </a:bodyPr>
          <a:lstStyle/>
          <a:p>
            <a:r>
              <a:rPr lang="tr-TR" sz="4000" dirty="0" smtClean="0">
                <a:ln w="0"/>
                <a:solidFill>
                  <a:srgbClr val="FF0000"/>
                </a:solidFill>
                <a:effectLst>
                  <a:reflection blurRad="6350" stA="53000" endA="300" endPos="35500" dir="5400000" sy="-90000" algn="bl" rotWithShape="0"/>
                </a:effectLst>
              </a:rPr>
              <a:t>Son kullanım tarihi</a:t>
            </a:r>
            <a:endParaRPr lang="tr-TR" sz="40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5131077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704528" y="990302"/>
            <a:ext cx="8332745" cy="4093428"/>
          </a:xfrm>
          <a:prstGeom prst="rect">
            <a:avLst/>
          </a:prstGeom>
          <a:noFill/>
        </p:spPr>
        <p:txBody>
          <a:bodyPr wrap="square" rtlCol="0">
            <a:spAutoFit/>
          </a:bodyPr>
          <a:lstStyle/>
          <a:p>
            <a:r>
              <a:rPr lang="tr-TR" sz="2000" b="1" dirty="0"/>
              <a:t>Soru: </a:t>
            </a:r>
            <a:r>
              <a:rPr lang="tr-TR" sz="2000" dirty="0"/>
              <a:t>Biyosidal Ürünle İşlenmiş Eşyalar Tebliğinin etiketleme gereklilikleri açısından “</a:t>
            </a:r>
            <a:r>
              <a:rPr lang="tr-TR" sz="2000" dirty="0">
                <a:solidFill>
                  <a:srgbClr val="FF0000"/>
                </a:solidFill>
              </a:rPr>
              <a:t>piyasaya arz</a:t>
            </a:r>
            <a:r>
              <a:rPr lang="tr-TR" sz="2000" dirty="0"/>
              <a:t>” nasıl yorumlanmalıdır? Tebliğin yayımından sonra </a:t>
            </a:r>
            <a:r>
              <a:rPr lang="tr-TR" sz="2000" dirty="0">
                <a:solidFill>
                  <a:srgbClr val="FF0000"/>
                </a:solidFill>
              </a:rPr>
              <a:t>piyasaya sürülen her bir işlem görmüş eşya mı yoksa sadece ilk defa piyasaya arz edilen</a:t>
            </a:r>
            <a:r>
              <a:rPr lang="tr-TR" sz="2000" dirty="0"/>
              <a:t> ürün tipi veya modeli mi etiketlenmelidir</a:t>
            </a:r>
            <a:r>
              <a:rPr lang="tr-TR" sz="2000" dirty="0" smtClean="0"/>
              <a:t>?</a:t>
            </a:r>
          </a:p>
          <a:p>
            <a:endParaRPr lang="tr-TR" sz="2000" dirty="0"/>
          </a:p>
          <a:p>
            <a:r>
              <a:rPr lang="tr-TR" sz="2000" b="1" dirty="0"/>
              <a:t>Cevap:</a:t>
            </a:r>
            <a:r>
              <a:rPr lang="tr-TR" sz="2000" dirty="0"/>
              <a:t> Piyasaya arz, dağıtılması veya kullanılması amacıyla bir ürünün piyasada ilk defa kullanıma sunulması için yapılan ilk işlemdir. Piyasaya arz kavramı her bir ürün ile ilgilidir, ürünün tipi ve tek ürün veya seri olarak üretilip üretilmediği ile ilgili değildir.  </a:t>
            </a:r>
            <a:r>
              <a:rPr lang="tr-TR" sz="2000" dirty="0">
                <a:solidFill>
                  <a:srgbClr val="FF0000"/>
                </a:solidFill>
              </a:rPr>
              <a:t>Bu bir ürün model veya tipinin Biyosidal Ürünle İşlenmiş Eşyalar Tebliği yürürlüğe girmeden önce pazarlanması veya satılması durumunda dahi</a:t>
            </a:r>
            <a:r>
              <a:rPr lang="tr-TR" sz="2000" dirty="0"/>
              <a:t>, Biyosidal Ürünle İşlenmiş Eşyalar Tebliğinin yayım tarihinden sonra </a:t>
            </a:r>
            <a:r>
              <a:rPr lang="tr-TR" sz="2000" dirty="0">
                <a:solidFill>
                  <a:srgbClr val="FF0000"/>
                </a:solidFill>
              </a:rPr>
              <a:t>aynı model veya tipe ait münferit ürünlerin piyasaya sürülmesi </a:t>
            </a:r>
            <a:r>
              <a:rPr lang="tr-TR" sz="2000" dirty="0"/>
              <a:t>esnasında bu yeni koşullara uyulması gerektiği anlamına gelmektedir.</a:t>
            </a:r>
            <a:endParaRPr lang="tr-TR" sz="2000" dirty="0" smtClean="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140455"/>
            <a:ext cx="2684389" cy="707886"/>
          </a:xfrm>
          <a:prstGeom prst="rect">
            <a:avLst/>
          </a:prstGeom>
          <a:noFill/>
        </p:spPr>
        <p:txBody>
          <a:bodyPr wrap="none" lIns="91440" tIns="45720" rIns="91440" bIns="45720">
            <a:spAutoFit/>
          </a:bodyPr>
          <a:lstStyle/>
          <a:p>
            <a:r>
              <a:rPr lang="tr-TR" sz="4000" dirty="0" smtClean="0">
                <a:ln w="0"/>
                <a:solidFill>
                  <a:srgbClr val="FF0000"/>
                </a:solidFill>
                <a:effectLst>
                  <a:reflection blurRad="6350" stA="53000" endA="300" endPos="35500" dir="5400000" sy="-90000" algn="bl" rotWithShape="0"/>
                </a:effectLst>
              </a:rPr>
              <a:t>Piyasaya arz</a:t>
            </a:r>
            <a:endParaRPr lang="tr-TR" sz="40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7466661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704528" y="990302"/>
            <a:ext cx="8332745" cy="3170099"/>
          </a:xfrm>
          <a:prstGeom prst="rect">
            <a:avLst/>
          </a:prstGeom>
          <a:noFill/>
        </p:spPr>
        <p:txBody>
          <a:bodyPr wrap="square" rtlCol="0">
            <a:spAutoFit/>
          </a:bodyPr>
          <a:lstStyle/>
          <a:p>
            <a:r>
              <a:rPr lang="tr-TR" sz="2000" b="1" dirty="0"/>
              <a:t>Soru: </a:t>
            </a:r>
            <a:r>
              <a:rPr lang="tr-TR" sz="2000" dirty="0"/>
              <a:t>İşlenmiş eşyalara ilişkin hükümlerin amaçları doğrultusunda </a:t>
            </a:r>
            <a:r>
              <a:rPr lang="tr-TR" sz="2000" dirty="0">
                <a:solidFill>
                  <a:srgbClr val="FF0000"/>
                </a:solidFill>
              </a:rPr>
              <a:t>işlenmiş bir eşyanın ambalajı eşyanın bir parçası olarak mı değerlendirilir</a:t>
            </a:r>
            <a:r>
              <a:rPr lang="tr-TR" sz="2000" dirty="0"/>
              <a:t>?</a:t>
            </a:r>
          </a:p>
          <a:p>
            <a:endParaRPr lang="tr-TR" sz="2000" dirty="0" smtClean="0"/>
          </a:p>
          <a:p>
            <a:r>
              <a:rPr lang="tr-TR" sz="2000" b="1" dirty="0" smtClean="0"/>
              <a:t>Cevap</a:t>
            </a:r>
            <a:r>
              <a:rPr lang="tr-TR" sz="2000" b="1" dirty="0"/>
              <a:t>:</a:t>
            </a:r>
            <a:r>
              <a:rPr lang="tr-TR" sz="2000" dirty="0"/>
              <a:t> </a:t>
            </a:r>
            <a:r>
              <a:rPr lang="tr-TR" sz="2000" dirty="0">
                <a:solidFill>
                  <a:srgbClr val="FF0000"/>
                </a:solidFill>
              </a:rPr>
              <a:t>Ambalaj ambalajlanmış ürünün bir parçası haline gelmez</a:t>
            </a:r>
            <a:r>
              <a:rPr lang="tr-TR" sz="2000" dirty="0"/>
              <a:t>, ayrı bir ürün olarak kalır. Ancak işlenmiş eşya tanımına uyan ambalaj malzemelerinin kendileri piyasaya sürüldüklerinde Biyosidal Ürünle İşlenmiş Eşyalar Tebliğine uygun olmalıdırlar. Bu nedenle, </a:t>
            </a:r>
            <a:r>
              <a:rPr lang="tr-TR" sz="2000" dirty="0">
                <a:solidFill>
                  <a:srgbClr val="FF0000"/>
                </a:solidFill>
              </a:rPr>
              <a:t>işlenmiş bir eşyayı ambalajı ile birlikte piyasaya arz bir ithalatçının ambalajın bir işlenmiş eşya olup olmadığını ve Biyosidal Ürünle İşlenmiş Eşyalar Tebliği hükümlerinin uygulanmasının gerekli olup olmadığını dikkate alması gerekmektedir</a:t>
            </a:r>
            <a:r>
              <a:rPr lang="tr-TR" sz="2000" dirty="0"/>
              <a:t>.</a:t>
            </a:r>
            <a:endParaRPr lang="tr-TR" sz="2000" dirty="0" smtClean="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140455"/>
            <a:ext cx="2909771" cy="707886"/>
          </a:xfrm>
          <a:prstGeom prst="rect">
            <a:avLst/>
          </a:prstGeom>
          <a:noFill/>
        </p:spPr>
        <p:txBody>
          <a:bodyPr wrap="none" lIns="91440" tIns="45720" rIns="91440" bIns="45720">
            <a:spAutoFit/>
          </a:bodyPr>
          <a:lstStyle/>
          <a:p>
            <a:r>
              <a:rPr lang="tr-TR" sz="4000" dirty="0" smtClean="0">
                <a:ln w="0"/>
                <a:solidFill>
                  <a:srgbClr val="FF0000"/>
                </a:solidFill>
                <a:effectLst>
                  <a:reflection blurRad="6350" stA="53000" endA="300" endPos="35500" dir="5400000" sy="-90000" algn="bl" rotWithShape="0"/>
                </a:effectLst>
              </a:rPr>
              <a:t>Ambalajlama</a:t>
            </a:r>
            <a:endParaRPr lang="tr-TR" sz="40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8969285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704528" y="990302"/>
            <a:ext cx="8332745" cy="3477875"/>
          </a:xfrm>
          <a:prstGeom prst="rect">
            <a:avLst/>
          </a:prstGeom>
          <a:noFill/>
        </p:spPr>
        <p:txBody>
          <a:bodyPr wrap="square" rtlCol="0">
            <a:spAutoFit/>
          </a:bodyPr>
          <a:lstStyle/>
          <a:p>
            <a:r>
              <a:rPr lang="tr-TR" sz="2000" b="1" dirty="0"/>
              <a:t>Soru:</a:t>
            </a:r>
            <a:r>
              <a:rPr lang="tr-TR" sz="2000" dirty="0"/>
              <a:t> İşlenmiş eşyayı piyasaya arz eden kişi, </a:t>
            </a:r>
            <a:r>
              <a:rPr lang="tr-TR" sz="2000" dirty="0">
                <a:solidFill>
                  <a:srgbClr val="FF0000"/>
                </a:solidFill>
              </a:rPr>
              <a:t>eşyanın işleme tabi tutulduğu aktif maddenin değerlendirilmesiyle ilgili gelişmelerden haberdar olmak konusunda neden sorumlu olmalıdır</a:t>
            </a:r>
            <a:r>
              <a:rPr lang="tr-TR" sz="2000" dirty="0" smtClean="0"/>
              <a:t>?</a:t>
            </a:r>
          </a:p>
          <a:p>
            <a:endParaRPr lang="tr-TR" sz="2000" dirty="0"/>
          </a:p>
          <a:p>
            <a:r>
              <a:rPr lang="tr-TR" sz="2000" b="1" dirty="0"/>
              <a:t>Cevap:</a:t>
            </a:r>
            <a:r>
              <a:rPr lang="tr-TR" sz="2000" dirty="0"/>
              <a:t> İşlenmiş eşyayı piyasaya arz eden kişilerin bunlarla ilgili olarak verilecek kararlardan haberdar olmak için </a:t>
            </a:r>
            <a:r>
              <a:rPr lang="tr-TR" sz="2000" dirty="0">
                <a:solidFill>
                  <a:srgbClr val="FF0000"/>
                </a:solidFill>
              </a:rPr>
              <a:t>ilgili aktif maddelerin değerlendirilmesi sürecini dikkatlice izlemesi gerekmektedir</a:t>
            </a:r>
            <a:r>
              <a:rPr lang="tr-TR" sz="2000" dirty="0"/>
              <a:t>. Onay verilmemesi yönünde bir karar alınması durumunda, </a:t>
            </a:r>
            <a:r>
              <a:rPr lang="tr-TR" sz="2000" dirty="0">
                <a:solidFill>
                  <a:srgbClr val="FF0000"/>
                </a:solidFill>
              </a:rPr>
              <a:t>işlenmiş eşyanın piyasaya arzının yasaklanacağı son tarihle ilgili katı bir uygulama söz konusu olacaktır</a:t>
            </a:r>
            <a:r>
              <a:rPr lang="tr-TR" sz="2000" dirty="0"/>
              <a:t>. Yine onay yönünde karar verilmesi halinde, onayda işlenmiş eşya ile ilgili olarak belirli kullanım kısıtlarına veya etiketleme yükümlülüklerine yer verilebilir.</a:t>
            </a:r>
            <a:endParaRPr lang="tr-TR" sz="2000" dirty="0" smtClean="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
        <p:nvSpPr>
          <p:cNvPr id="6" name="Dikdörtgen 5"/>
          <p:cNvSpPr/>
          <p:nvPr/>
        </p:nvSpPr>
        <p:spPr>
          <a:xfrm>
            <a:off x="828361" y="140455"/>
            <a:ext cx="2555508" cy="707886"/>
          </a:xfrm>
          <a:prstGeom prst="rect">
            <a:avLst/>
          </a:prstGeom>
          <a:noFill/>
        </p:spPr>
        <p:txBody>
          <a:bodyPr wrap="none" lIns="91440" tIns="45720" rIns="91440" bIns="45720">
            <a:spAutoFit/>
          </a:bodyPr>
          <a:lstStyle/>
          <a:p>
            <a:r>
              <a:rPr lang="tr-TR" sz="4000" smtClean="0">
                <a:ln w="0"/>
                <a:solidFill>
                  <a:srgbClr val="FF0000"/>
                </a:solidFill>
                <a:effectLst>
                  <a:reflection blurRad="6350" stA="53000" endA="300" endPos="35500" dir="5400000" sy="-90000" algn="bl" rotWithShape="0"/>
                </a:effectLst>
              </a:rPr>
              <a:t>Sorumluluk</a:t>
            </a:r>
            <a:endParaRPr lang="tr-TR" sz="40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603979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584" y="1124744"/>
            <a:ext cx="7437276" cy="4958184"/>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649918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chemeClr val="bg1"/>
                </a:solidFill>
              </a:rPr>
              <a:t>Biyosidal Ürünlerin Piyasa Gözetimi ve Denetimi Eğitimi 26-30 Kasım 2018 Antalya</a:t>
            </a:r>
            <a:endParaRPr lang="tr-TR" sz="1600" dirty="0">
              <a:solidFill>
                <a:schemeClr val="bg1"/>
              </a:solidFill>
            </a:endParaRPr>
          </a:p>
        </p:txBody>
      </p:sp>
      <p:sp>
        <p:nvSpPr>
          <p:cNvPr id="3" name="Metin kutusu 2"/>
          <p:cNvSpPr txBox="1"/>
          <p:nvPr/>
        </p:nvSpPr>
        <p:spPr>
          <a:xfrm>
            <a:off x="3975181" y="2457470"/>
            <a:ext cx="5616624" cy="2185214"/>
          </a:xfrm>
          <a:prstGeom prst="rect">
            <a:avLst/>
          </a:prstGeom>
          <a:noFill/>
        </p:spPr>
        <p:txBody>
          <a:bodyPr wrap="square" rtlCol="0">
            <a:spAutoFit/>
          </a:bodyPr>
          <a:lstStyle/>
          <a:p>
            <a:pPr algn="ctr"/>
            <a:r>
              <a:rPr lang="tr-TR" sz="2000" b="1" dirty="0" smtClean="0">
                <a:solidFill>
                  <a:schemeClr val="bg1"/>
                </a:solidFill>
              </a:rPr>
              <a:t>Selim ATAK</a:t>
            </a:r>
          </a:p>
          <a:p>
            <a:pPr algn="ctr"/>
            <a:endParaRPr lang="tr-TR" sz="2000" b="1" dirty="0" smtClean="0">
              <a:solidFill>
                <a:schemeClr val="bg1"/>
              </a:solidFill>
            </a:endParaRPr>
          </a:p>
          <a:p>
            <a:pPr algn="ctr"/>
            <a:r>
              <a:rPr lang="tr-TR" sz="1600" b="1" dirty="0" smtClean="0">
                <a:solidFill>
                  <a:schemeClr val="bg1"/>
                </a:solidFill>
              </a:rPr>
              <a:t>AB Uygulamaları, Mevzuat, Organizasyon, Koruyucular ve Diğer Biyosidal Ürünler Birimi</a:t>
            </a:r>
            <a:endParaRPr lang="tr-TR" sz="1600" b="1" dirty="0">
              <a:solidFill>
                <a:schemeClr val="bg1"/>
              </a:solidFill>
            </a:endParaRPr>
          </a:p>
          <a:p>
            <a:pPr algn="ctr"/>
            <a:endParaRPr lang="tr-TR" sz="1600" b="1" dirty="0">
              <a:solidFill>
                <a:schemeClr val="bg1"/>
              </a:solidFill>
            </a:endParaRPr>
          </a:p>
          <a:p>
            <a:pPr algn="ctr"/>
            <a:endParaRPr lang="tr-TR" sz="1600" b="1" dirty="0" smtClean="0">
              <a:solidFill>
                <a:schemeClr val="bg1"/>
              </a:solidFill>
            </a:endParaRPr>
          </a:p>
          <a:p>
            <a:pPr algn="ctr"/>
            <a:r>
              <a:rPr lang="tr-TR" sz="1600" b="1" dirty="0" smtClean="0">
                <a:solidFill>
                  <a:schemeClr val="bg1"/>
                </a:solidFill>
              </a:rPr>
              <a:t>selim.atak@saglik.gov.tr</a:t>
            </a:r>
          </a:p>
          <a:p>
            <a:pPr algn="ctr"/>
            <a:r>
              <a:rPr lang="tr-TR" sz="1600" b="1" dirty="0" smtClean="0">
                <a:solidFill>
                  <a:schemeClr val="bg1"/>
                </a:solidFill>
              </a:rPr>
              <a:t>312 565 52 08</a:t>
            </a:r>
            <a:endParaRPr lang="tr-TR" sz="1600" b="1" dirty="0">
              <a:solidFill>
                <a:schemeClr val="bg1"/>
              </a:solidFill>
            </a:endParaRPr>
          </a:p>
        </p:txBody>
      </p:sp>
      <p:sp>
        <p:nvSpPr>
          <p:cNvPr id="4" name="Oval 3"/>
          <p:cNvSpPr/>
          <p:nvPr/>
        </p:nvSpPr>
        <p:spPr>
          <a:xfrm>
            <a:off x="272480" y="116632"/>
            <a:ext cx="3198645" cy="3024336"/>
          </a:xfrm>
          <a:prstGeom prst="ellipse">
            <a:avLst/>
          </a:prstGeom>
          <a:solidFill>
            <a:schemeClr val="bg1"/>
          </a:solidFill>
          <a:ln>
            <a:solidFill>
              <a:schemeClr val="bg1"/>
            </a:solidFill>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6" name="Picture 2" descr="Halk SaÄlÄ±ÄÄ± Genel MÃ¼dÃ¼rlÃ¼ÄÃ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276" y="1281416"/>
            <a:ext cx="2897051" cy="69476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504728" y="4239399"/>
            <a:ext cx="1944216" cy="1980798"/>
          </a:xfrm>
          <a:prstGeom prst="ellipse">
            <a:avLst/>
          </a:prstGeom>
          <a:solidFill>
            <a:schemeClr val="bg1"/>
          </a:solidFill>
          <a:ln>
            <a:solidFill>
              <a:schemeClr val="bg1"/>
            </a:solidFill>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7" name="Metin kutusu 6"/>
          <p:cNvSpPr txBox="1"/>
          <p:nvPr/>
        </p:nvSpPr>
        <p:spPr>
          <a:xfrm>
            <a:off x="2355001" y="5060521"/>
            <a:ext cx="2232248" cy="307777"/>
          </a:xfrm>
          <a:prstGeom prst="rect">
            <a:avLst/>
          </a:prstGeom>
          <a:noFill/>
        </p:spPr>
        <p:txBody>
          <a:bodyPr wrap="square" rtlCol="0">
            <a:spAutoFit/>
          </a:bodyPr>
          <a:lstStyle/>
          <a:p>
            <a:pPr algn="ctr"/>
            <a:r>
              <a:rPr lang="tr-TR" sz="1400" dirty="0" smtClean="0">
                <a:solidFill>
                  <a:srgbClr val="FF0000"/>
                </a:solidFill>
              </a:rPr>
              <a:t>cevresagligi.saglik.gov.tr</a:t>
            </a:r>
            <a:endParaRPr lang="tr-TR" sz="1400" dirty="0">
              <a:solidFill>
                <a:srgbClr val="FF0000"/>
              </a:solidFill>
            </a:endParaRP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68" y="898991"/>
            <a:ext cx="2212065" cy="37324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560512" y="980728"/>
            <a:ext cx="8784976" cy="3785652"/>
          </a:xfrm>
          <a:prstGeom prst="rect">
            <a:avLst/>
          </a:prstGeom>
          <a:noFill/>
        </p:spPr>
        <p:txBody>
          <a:bodyPr wrap="square" rtlCol="0">
            <a:spAutoFit/>
          </a:bodyPr>
          <a:lstStyle/>
          <a:p>
            <a:r>
              <a:rPr lang="tr-TR" sz="2000" b="1" dirty="0"/>
              <a:t>Mevcut aktif madde</a:t>
            </a:r>
            <a:endParaRPr lang="tr-TR" sz="2000" dirty="0"/>
          </a:p>
          <a:p>
            <a:r>
              <a:rPr lang="tr-TR" sz="2000" b="1" dirty="0"/>
              <a:t>Soru:</a:t>
            </a:r>
            <a:r>
              <a:rPr lang="tr-TR" sz="2000" dirty="0"/>
              <a:t> Mevcut aktif madde nedir?</a:t>
            </a:r>
          </a:p>
          <a:p>
            <a:r>
              <a:rPr lang="tr-TR" sz="2000" b="1" dirty="0"/>
              <a:t>Cevap:</a:t>
            </a:r>
            <a:r>
              <a:rPr lang="tr-TR" sz="2000" dirty="0"/>
              <a:t> Biyosidal Ürünler Yönetmeliği’nin 4’üncü maddesinin birinci fıkrasının (l) bendine göre mevcut aktif madde; 14/5/2000 tarihinde Avrupa Birliği piyasasında bulunan biyosidal ürünlerin aktif maddesi olarak kullanılan ve 1451/2007/EC sayılı Regülasyonun ek-2’sinde yer alan herhangi bir aktif maddedir.  </a:t>
            </a:r>
          </a:p>
          <a:p>
            <a:r>
              <a:rPr lang="tr-TR" sz="2000" b="1" dirty="0"/>
              <a:t>Yeni aktif madde</a:t>
            </a:r>
            <a:endParaRPr lang="tr-TR" sz="2000" dirty="0"/>
          </a:p>
          <a:p>
            <a:r>
              <a:rPr lang="tr-TR" sz="2000" b="1" dirty="0"/>
              <a:t>Soru:</a:t>
            </a:r>
            <a:r>
              <a:rPr lang="tr-TR" sz="2000" dirty="0"/>
              <a:t> Yeni aktif madde nedir?</a:t>
            </a:r>
          </a:p>
          <a:p>
            <a:r>
              <a:rPr lang="tr-TR" sz="2000" b="1" dirty="0"/>
              <a:t>Cevap:</a:t>
            </a:r>
            <a:r>
              <a:rPr lang="tr-TR" sz="2000" dirty="0"/>
              <a:t> Biyosidal Ürünler Yönetmeliği’nin 4’üncü maddesinin birinci fıkrasının (u) bendine göre yeni aktif madde; 14/5/2000 tarihinde Avrupa Birliği piyasasında bulunan biyosidal ürünlerin aktif maddesi olarak kullanılmayan ve 1451/2007/EC sayılı Regülasyonun ek-2’sinde yer almayan herhangi bir aktif maddedir.</a:t>
            </a:r>
            <a:endParaRPr lang="tr-TR" dirty="0"/>
          </a:p>
        </p:txBody>
      </p:sp>
      <p:sp>
        <p:nvSpPr>
          <p:cNvPr id="4" name="Dikdörtgen 3"/>
          <p:cNvSpPr/>
          <p:nvPr/>
        </p:nvSpPr>
        <p:spPr>
          <a:xfrm>
            <a:off x="425961" y="60746"/>
            <a:ext cx="2608792" cy="923330"/>
          </a:xfrm>
          <a:prstGeom prst="rect">
            <a:avLst/>
          </a:prstGeom>
          <a:noFill/>
        </p:spPr>
        <p:txBody>
          <a:bodyPr wrap="none" lIns="91440" tIns="45720" rIns="91440" bIns="45720">
            <a:spAutoFit/>
          </a:bodyPr>
          <a:lstStyle/>
          <a:p>
            <a:pPr algn="ctr"/>
            <a:r>
              <a:rPr lang="tr-TR" sz="5400" b="0" cap="none" spc="0" dirty="0" smtClean="0">
                <a:ln w="0"/>
                <a:solidFill>
                  <a:srgbClr val="FF0000"/>
                </a:solidFill>
                <a:effectLst>
                  <a:reflection blurRad="6350" stA="53000" endA="300" endPos="35500" dir="5400000" sy="-90000" algn="bl" rotWithShape="0"/>
                </a:effectLst>
              </a:rPr>
              <a:t>Tanımlar</a:t>
            </a:r>
            <a:endParaRPr lang="tr-TR" sz="5400" b="0" cap="none" spc="0" dirty="0">
              <a:ln w="0"/>
              <a:solidFill>
                <a:srgbClr val="FF0000"/>
              </a:solidFill>
              <a:effectLst>
                <a:reflection blurRad="6350" stA="53000" endA="300" endPos="35500" dir="5400000" sy="-90000" algn="bl" rotWithShape="0"/>
              </a:effectLst>
            </a:endParaRP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2184082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0" y="6453336"/>
            <a:ext cx="9906000" cy="338554"/>
          </a:xfrm>
          <a:prstGeom prst="rect">
            <a:avLst/>
          </a:prstGeom>
          <a:noFill/>
        </p:spPr>
        <p:txBody>
          <a:bodyPr wrap="square" rtlCol="0">
            <a:spAutoFit/>
          </a:bodyPr>
          <a:lstStyle/>
          <a:p>
            <a:pPr algn="ctr"/>
            <a:r>
              <a:rPr lang="tr-TR" sz="1600" dirty="0" smtClean="0">
                <a:solidFill>
                  <a:srgbClr val="71CAC8"/>
                </a:solidFill>
              </a:rPr>
              <a:t>Biyosidal Ürünlerin Piyasa Gözetimi ve Denetimi Eğitimi 26-30 Kasım 2018 Antalya</a:t>
            </a:r>
            <a:endParaRPr lang="tr-TR" sz="1600" dirty="0">
              <a:solidFill>
                <a:srgbClr val="71CAC8"/>
              </a:solidFill>
            </a:endParaRPr>
          </a:p>
        </p:txBody>
      </p:sp>
      <p:sp>
        <p:nvSpPr>
          <p:cNvPr id="3" name="Metin kutusu 2"/>
          <p:cNvSpPr txBox="1"/>
          <p:nvPr/>
        </p:nvSpPr>
        <p:spPr>
          <a:xfrm>
            <a:off x="560512" y="980728"/>
            <a:ext cx="8784976" cy="5324535"/>
          </a:xfrm>
          <a:prstGeom prst="rect">
            <a:avLst/>
          </a:prstGeom>
          <a:noFill/>
        </p:spPr>
        <p:txBody>
          <a:bodyPr wrap="square" rtlCol="0">
            <a:spAutoFit/>
          </a:bodyPr>
          <a:lstStyle/>
          <a:p>
            <a:r>
              <a:rPr lang="tr-TR" sz="2000" b="1" dirty="0"/>
              <a:t>Biyosidal özellik</a:t>
            </a:r>
            <a:endParaRPr lang="tr-TR" sz="2000" dirty="0"/>
          </a:p>
          <a:p>
            <a:r>
              <a:rPr lang="tr-TR" sz="2000" b="1" dirty="0"/>
              <a:t>Soru:</a:t>
            </a:r>
            <a:r>
              <a:rPr lang="tr-TR" sz="2000" dirty="0"/>
              <a:t> “İşlenmiş eşyanın biyosidal özelliği” ile kastedilen nedir?</a:t>
            </a:r>
          </a:p>
          <a:p>
            <a:r>
              <a:rPr lang="tr-TR" sz="2000" b="1" dirty="0"/>
              <a:t>Cevap:</a:t>
            </a:r>
            <a:r>
              <a:rPr lang="tr-TR" sz="2000" dirty="0"/>
              <a:t> Biyosidal Ürünle İşlenmiş Eşyalar Tebliği’nin 4’üncü maddesinin birinci fıkrasının (ç) bendine göre biyosidal özellik; </a:t>
            </a:r>
            <a:r>
              <a:rPr lang="tr-TR" sz="2000" dirty="0">
                <a:solidFill>
                  <a:srgbClr val="FF0000"/>
                </a:solidFill>
              </a:rPr>
              <a:t>zararlıların etkisinin engellenmesi amacıyla karışım veya eşyanın bir veya birden fazla biyosidal ürünle işleme tabi tutulmuş olması ya da bunları kasten içermesinden dolayı işlenmiş eşyanın kendisi üzerindeki biyosidal etkileri ve işlenmiş eşyaya biyosidal işlev kazandıran etkilerdir</a:t>
            </a:r>
            <a:r>
              <a:rPr lang="tr-TR" sz="2000" dirty="0"/>
              <a:t>.</a:t>
            </a:r>
          </a:p>
          <a:p>
            <a:r>
              <a:rPr lang="tr-TR" sz="2000" dirty="0"/>
              <a:t>Dolayısıyla </a:t>
            </a:r>
            <a:r>
              <a:rPr lang="tr-TR" sz="2000" dirty="0">
                <a:solidFill>
                  <a:srgbClr val="FF0000"/>
                </a:solidFill>
              </a:rPr>
              <a:t>biyosidal işlevi olan bir işlenmiş eşya her zaman biyosidal özelliğe sahiptir</a:t>
            </a:r>
            <a:r>
              <a:rPr lang="tr-TR" sz="2000" dirty="0"/>
              <a:t>. Diğer taraftan, </a:t>
            </a:r>
            <a:r>
              <a:rPr lang="tr-TR" sz="2000" dirty="0">
                <a:solidFill>
                  <a:srgbClr val="FF0000"/>
                </a:solidFill>
              </a:rPr>
              <a:t>biyosidal işlevi olmayan bir işlenmiş eşya da biyosidal özelliğe sahip olabilir</a:t>
            </a:r>
            <a:r>
              <a:rPr lang="tr-TR" sz="2000" dirty="0"/>
              <a:t>, örneğin </a:t>
            </a:r>
            <a:r>
              <a:rPr lang="tr-TR" sz="2000" dirty="0" err="1"/>
              <a:t>mikrobiyal</a:t>
            </a:r>
            <a:r>
              <a:rPr lang="tr-TR" sz="2000" dirty="0"/>
              <a:t> çürümeden koruma ve dolayısıyla eşyanın kendi dayanıklılığının arttırılması.</a:t>
            </a:r>
          </a:p>
          <a:p>
            <a:r>
              <a:rPr lang="tr-TR" sz="2000" dirty="0" err="1" smtClean="0"/>
              <a:t>Antimikrobiyal</a:t>
            </a:r>
            <a:r>
              <a:rPr lang="tr-TR" sz="2000" dirty="0" smtClean="0"/>
              <a:t> </a:t>
            </a:r>
            <a:r>
              <a:rPr lang="tr-TR" sz="2000" dirty="0"/>
              <a:t>işlemler, örnek olarak;</a:t>
            </a:r>
          </a:p>
          <a:p>
            <a:r>
              <a:rPr lang="tr-TR" sz="2000" dirty="0" smtClean="0"/>
              <a:t>- </a:t>
            </a:r>
            <a:r>
              <a:rPr lang="tr-TR" sz="2000" dirty="0" err="1" smtClean="0"/>
              <a:t>Plastikleştirilmiş</a:t>
            </a:r>
            <a:r>
              <a:rPr lang="tr-TR" sz="2000" dirty="0" smtClean="0"/>
              <a:t> </a:t>
            </a:r>
            <a:r>
              <a:rPr lang="tr-TR" sz="2000" dirty="0"/>
              <a:t>PVC'nin bozulmasının engellenmesi</a:t>
            </a:r>
          </a:p>
          <a:p>
            <a:r>
              <a:rPr lang="tr-TR" sz="2000" dirty="0" smtClean="0"/>
              <a:t>- Dış </a:t>
            </a:r>
            <a:r>
              <a:rPr lang="tr-TR" sz="2000" dirty="0"/>
              <a:t>cephe boyalarının kullanım ömrünün uzatılması</a:t>
            </a:r>
          </a:p>
          <a:p>
            <a:r>
              <a:rPr lang="tr-TR" sz="2000" dirty="0" smtClean="0"/>
              <a:t>- Kokunun </a:t>
            </a:r>
            <a:r>
              <a:rPr lang="tr-TR" sz="2000" dirty="0"/>
              <a:t>önlenmesi</a:t>
            </a:r>
          </a:p>
          <a:p>
            <a:r>
              <a:rPr lang="tr-TR" sz="2000" dirty="0"/>
              <a:t>için uygulandığında </a:t>
            </a:r>
            <a:r>
              <a:rPr lang="tr-TR" sz="2000" dirty="0">
                <a:solidFill>
                  <a:srgbClr val="FF0000"/>
                </a:solidFill>
              </a:rPr>
              <a:t>işlenmiş eşyaya bir biyosidal özellik kazandırması</a:t>
            </a:r>
            <a:r>
              <a:rPr lang="tr-TR" sz="2000" dirty="0"/>
              <a:t> beklenmektedir.</a:t>
            </a:r>
            <a:endParaRPr lang="tr-TR" dirty="0"/>
          </a:p>
        </p:txBody>
      </p:sp>
      <p:sp>
        <p:nvSpPr>
          <p:cNvPr id="4" name="Dikdörtgen 3"/>
          <p:cNvSpPr/>
          <p:nvPr/>
        </p:nvSpPr>
        <p:spPr>
          <a:xfrm>
            <a:off x="560512" y="71968"/>
            <a:ext cx="3022495" cy="923330"/>
          </a:xfrm>
          <a:prstGeom prst="rect">
            <a:avLst/>
          </a:prstGeom>
          <a:noFill/>
        </p:spPr>
        <p:txBody>
          <a:bodyPr wrap="none" lIns="91440" tIns="45720" rIns="91440" bIns="45720">
            <a:spAutoFit/>
          </a:bodyPr>
          <a:lstStyle/>
          <a:p>
            <a:r>
              <a:rPr lang="tr-TR" sz="5400" b="0" cap="none" spc="0" dirty="0" smtClean="0">
                <a:ln w="0"/>
                <a:solidFill>
                  <a:srgbClr val="FF0000"/>
                </a:solidFill>
                <a:effectLst>
                  <a:reflection blurRad="6350" stA="53000" endA="300" endPos="35500" dir="5400000" sy="-90000" algn="bl" rotWithShape="0"/>
                </a:effectLst>
              </a:rPr>
              <a:t>Prensipler</a:t>
            </a:r>
            <a:endParaRPr lang="tr-TR" sz="5400" b="0" cap="none" spc="0" dirty="0">
              <a:ln w="0"/>
              <a:solidFill>
                <a:srgbClr val="FF0000"/>
              </a:solidFill>
              <a:effectLst>
                <a:reflection blurRad="6350" stA="53000" endA="300" endPos="35500" dir="5400000" sy="-90000" algn="bl" rotWithShape="0"/>
              </a:effectLst>
            </a:endParaRP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20970658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alisChair.jpg"/>
          <p:cNvPicPr>
            <a:picLocks noChangeAspect="1"/>
          </p:cNvPicPr>
          <p:nvPr/>
        </p:nvPicPr>
        <p:blipFill>
          <a:blip r:embed="rId2">
            <a:extLst/>
          </a:blip>
          <a:stretch>
            <a:fillRect/>
          </a:stretch>
        </p:blipFill>
        <p:spPr>
          <a:xfrm>
            <a:off x="0" y="1196752"/>
            <a:ext cx="2646670" cy="4608512"/>
          </a:xfrm>
          <a:prstGeom prst="rect">
            <a:avLst/>
          </a:prstGeom>
          <a:ln w="12700">
            <a:miter lim="400000"/>
          </a:ln>
        </p:spPr>
      </p:pic>
      <p:pic>
        <p:nvPicPr>
          <p:cNvPr id="4" name="antibakteriyel boya.jpg"/>
          <p:cNvPicPr>
            <a:picLocks noChangeAspect="1"/>
          </p:cNvPicPr>
          <p:nvPr/>
        </p:nvPicPr>
        <p:blipFill>
          <a:blip r:embed="rId3">
            <a:extLst/>
          </a:blip>
          <a:stretch>
            <a:fillRect/>
          </a:stretch>
        </p:blipFill>
        <p:spPr>
          <a:xfrm>
            <a:off x="2528080" y="1528795"/>
            <a:ext cx="7346582" cy="4132453"/>
          </a:xfrm>
          <a:prstGeom prst="rect">
            <a:avLst/>
          </a:prstGeom>
          <a:ln w="12700">
            <a:miter lim="400000"/>
          </a:ln>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5208" y="0"/>
            <a:ext cx="2212065" cy="373243"/>
          </a:xfrm>
          <a:prstGeom prst="rect">
            <a:avLst/>
          </a:prstGeom>
        </p:spPr>
      </p:pic>
    </p:spTree>
    <p:extLst>
      <p:ext uri="{BB962C8B-B14F-4D97-AF65-F5344CB8AC3E}">
        <p14:creationId xmlns:p14="http://schemas.microsoft.com/office/powerpoint/2010/main" val="2313758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5645</TotalTime>
  <Words>4494</Words>
  <Application>Microsoft Office PowerPoint</Application>
  <PresentationFormat>A4 Kağıt (210x297 mm)</PresentationFormat>
  <Paragraphs>393</Paragraphs>
  <Slides>60</Slides>
  <Notes>4</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60</vt:i4>
      </vt:variant>
    </vt:vector>
  </HeadingPairs>
  <TitlesOfParts>
    <vt:vector size="64" baseType="lpstr">
      <vt:lpstr>Arial</vt:lpstr>
      <vt:lpstr>Calibri</vt:lpstr>
      <vt:lpstr>Segoe UI Semibold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Kadir İnan</dc:creator>
  <cp:lastModifiedBy>SELİM ATAK</cp:lastModifiedBy>
  <cp:revision>120</cp:revision>
  <dcterms:created xsi:type="dcterms:W3CDTF">2012-06-08T07:20:51Z</dcterms:created>
  <dcterms:modified xsi:type="dcterms:W3CDTF">2018-11-23T06:49:16Z</dcterms:modified>
</cp:coreProperties>
</file>