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7" r:id="rId2"/>
    <p:sldId id="286" r:id="rId3"/>
    <p:sldId id="287" r:id="rId4"/>
    <p:sldId id="288" r:id="rId5"/>
    <p:sldId id="295" r:id="rId6"/>
    <p:sldId id="296" r:id="rId7"/>
    <p:sldId id="302" r:id="rId8"/>
    <p:sldId id="300" r:id="rId9"/>
    <p:sldId id="298" r:id="rId10"/>
    <p:sldId id="299" r:id="rId11"/>
    <p:sldId id="303" r:id="rId12"/>
    <p:sldId id="283" r:id="rId13"/>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İB" initials="İ"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386" autoAdjust="0"/>
    <p:restoredTop sz="94660" autoAdjust="0"/>
  </p:normalViewPr>
  <p:slideViewPr>
    <p:cSldViewPr snapToGrid="0">
      <p:cViewPr>
        <p:scale>
          <a:sx n="125" d="100"/>
          <a:sy n="125" d="100"/>
        </p:scale>
        <p:origin x="-294" y="24"/>
      </p:cViewPr>
      <p:guideLst>
        <p:guide orient="horz" pos="2160"/>
        <p:guide pos="3840"/>
      </p:guideLst>
    </p:cSldViewPr>
  </p:slideViewPr>
  <p:outlineViewPr>
    <p:cViewPr>
      <p:scale>
        <a:sx n="33" d="100"/>
        <a:sy n="33" d="100"/>
      </p:scale>
      <p:origin x="0" y="23184"/>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4CD87A-DEB5-459B-8D4E-E8B43CB97516}" type="datetimeFigureOut">
              <a:rPr lang="tr-TR" smtClean="0"/>
              <a:pPr/>
              <a:t>31.10.2016</a:t>
            </a:fld>
            <a:endParaRPr lang="tr-TR"/>
          </a:p>
        </p:txBody>
      </p:sp>
      <p:sp>
        <p:nvSpPr>
          <p:cNvPr id="4" name="Slayt Görüntüsü Yer Tutucus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1A3175-8CE6-43CA-A26B-C3C9416B742B}" type="slidenum">
              <a:rPr lang="tr-TR" smtClean="0"/>
              <a:pPr/>
              <a:t>‹#›</a:t>
            </a:fld>
            <a:endParaRPr lang="tr-TR"/>
          </a:p>
        </p:txBody>
      </p:sp>
    </p:spTree>
    <p:extLst>
      <p:ext uri="{BB962C8B-B14F-4D97-AF65-F5344CB8AC3E}">
        <p14:creationId xmlns:p14="http://schemas.microsoft.com/office/powerpoint/2010/main" val="26804354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25975679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34682162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170223537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1_Başlık Slaydı">
    <p:spTree>
      <p:nvGrpSpPr>
        <p:cNvPr id="1" name=""/>
        <p:cNvGrpSpPr/>
        <p:nvPr/>
      </p:nvGrpSpPr>
      <p:grpSpPr>
        <a:xfrm>
          <a:off x="0" y="0"/>
          <a:ext cx="0" cy="0"/>
          <a:chOff x="0" y="0"/>
          <a:chExt cx="0" cy="0"/>
        </a:xfrm>
      </p:grpSpPr>
      <p:sp>
        <p:nvSpPr>
          <p:cNvPr id="4" name="3 Veri Yer Tutucusu"/>
          <p:cNvSpPr>
            <a:spLocks noGrp="1"/>
          </p:cNvSpPr>
          <p:nvPr>
            <p:ph type="dt" sz="half" idx="10"/>
          </p:nvPr>
        </p:nvSpPr>
        <p:spPr>
          <a:xfrm>
            <a:off x="609600" y="6356351"/>
            <a:ext cx="2844800" cy="365125"/>
          </a:xfrm>
          <a:prstGeom prst="rect">
            <a:avLst/>
          </a:prstGeom>
        </p:spPr>
        <p:txBody>
          <a:bodyPr/>
          <a:lstStyle/>
          <a:p>
            <a:fld id="{59F75F5B-CC63-4FF1-90B5-1BEC59B27603}" type="datetime1">
              <a:rPr lang="tr-TR" smtClean="0"/>
              <a:pPr/>
              <a:t>31.10.2016</a:t>
            </a:fld>
            <a:endParaRPr lang="tr-TR"/>
          </a:p>
        </p:txBody>
      </p:sp>
      <p:sp>
        <p:nvSpPr>
          <p:cNvPr id="6" name="5 Slayt Numarası Yer Tutucusu"/>
          <p:cNvSpPr>
            <a:spLocks noGrp="1"/>
          </p:cNvSpPr>
          <p:nvPr>
            <p:ph type="sldNum" sz="quarter" idx="12"/>
          </p:nvPr>
        </p:nvSpPr>
        <p:spPr>
          <a:xfrm>
            <a:off x="8737600" y="6356351"/>
            <a:ext cx="2844800" cy="365125"/>
          </a:xfrm>
          <a:prstGeom prst="rect">
            <a:avLst/>
          </a:prstGeom>
        </p:spPr>
        <p:txBody>
          <a:bodyPr/>
          <a:lstStyle/>
          <a:p>
            <a:fld id="{FA36AD8D-391B-44FB-824B-73D5040A8D09}" type="slidenum">
              <a:rPr lang="tr-TR" smtClean="0"/>
              <a:pPr/>
              <a:t>‹#›</a:t>
            </a:fld>
            <a:endParaRPr lang="tr-TR"/>
          </a:p>
        </p:txBody>
      </p:sp>
      <p:pic>
        <p:nvPicPr>
          <p:cNvPr id="7" name="9 Resim" descr="sagliklogo.png"/>
          <p:cNvPicPr>
            <a:picLocks noChangeAspect="1"/>
          </p:cNvPicPr>
          <p:nvPr/>
        </p:nvPicPr>
        <p:blipFill>
          <a:blip r:embed="rId2" cstate="print"/>
          <a:stretch>
            <a:fillRect/>
          </a:stretch>
        </p:blipFill>
        <p:spPr>
          <a:xfrm>
            <a:off x="355148" y="146248"/>
            <a:ext cx="1060891" cy="834480"/>
          </a:xfrm>
          <a:prstGeom prst="rect">
            <a:avLst/>
          </a:prstGeom>
        </p:spPr>
      </p:pic>
      <p:sp>
        <p:nvSpPr>
          <p:cNvPr id="8" name="10 Metin kutusu"/>
          <p:cNvSpPr txBox="1"/>
          <p:nvPr/>
        </p:nvSpPr>
        <p:spPr>
          <a:xfrm>
            <a:off x="1295467" y="188641"/>
            <a:ext cx="8352928" cy="646331"/>
          </a:xfrm>
          <a:prstGeom prst="rect">
            <a:avLst/>
          </a:prstGeom>
          <a:noFill/>
        </p:spPr>
        <p:txBody>
          <a:bodyPr wrap="square" rtlCol="0">
            <a:spAutoFit/>
          </a:bodyPr>
          <a:lstStyle/>
          <a:p>
            <a:r>
              <a:rPr lang="tr-TR" sz="1800" dirty="0" smtClean="0"/>
              <a:t>T.C. Sağlık Bakanlığı</a:t>
            </a:r>
          </a:p>
          <a:p>
            <a:r>
              <a:rPr lang="tr-TR" sz="1800" b="1" dirty="0" smtClean="0">
                <a:latin typeface="Arial" pitchFamily="34" charset="0"/>
                <a:cs typeface="Arial" pitchFamily="34" charset="0"/>
              </a:rPr>
              <a:t>Türkiye</a:t>
            </a:r>
            <a:r>
              <a:rPr lang="tr-TR" sz="1800" b="1" baseline="0" dirty="0" smtClean="0">
                <a:latin typeface="Arial" pitchFamily="34" charset="0"/>
                <a:cs typeface="Arial" pitchFamily="34" charset="0"/>
              </a:rPr>
              <a:t> Halk Sağlığı Kurumu</a:t>
            </a:r>
            <a:endParaRPr lang="tr-TR" sz="1800" b="1" dirty="0">
              <a:latin typeface="Arial" pitchFamily="34" charset="0"/>
              <a:cs typeface="Arial" pitchFamily="34" charset="0"/>
            </a:endParaRPr>
          </a:p>
        </p:txBody>
      </p:sp>
      <p:sp>
        <p:nvSpPr>
          <p:cNvPr id="9" name="12 Dikdörtgen"/>
          <p:cNvSpPr/>
          <p:nvPr/>
        </p:nvSpPr>
        <p:spPr>
          <a:xfrm>
            <a:off x="1487488" y="836712"/>
            <a:ext cx="9985109" cy="72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tr-TR" sz="1800"/>
          </a:p>
        </p:txBody>
      </p:sp>
      <p:pic>
        <p:nvPicPr>
          <p:cNvPr id="10" name="9 Resim" descr="sagliklogo.png"/>
          <p:cNvPicPr>
            <a:picLocks noChangeAspect="1"/>
          </p:cNvPicPr>
          <p:nvPr userDrawn="1"/>
        </p:nvPicPr>
        <p:blipFill>
          <a:blip r:embed="rId2" cstate="print"/>
          <a:stretch>
            <a:fillRect/>
          </a:stretch>
        </p:blipFill>
        <p:spPr>
          <a:xfrm>
            <a:off x="355148" y="146248"/>
            <a:ext cx="1060891" cy="834480"/>
          </a:xfrm>
          <a:prstGeom prst="rect">
            <a:avLst/>
          </a:prstGeom>
        </p:spPr>
      </p:pic>
      <p:sp>
        <p:nvSpPr>
          <p:cNvPr id="11" name="10 Metin kutusu"/>
          <p:cNvSpPr txBox="1"/>
          <p:nvPr userDrawn="1"/>
        </p:nvSpPr>
        <p:spPr>
          <a:xfrm>
            <a:off x="1295467" y="188641"/>
            <a:ext cx="8352928" cy="646331"/>
          </a:xfrm>
          <a:prstGeom prst="rect">
            <a:avLst/>
          </a:prstGeom>
          <a:noFill/>
        </p:spPr>
        <p:txBody>
          <a:bodyPr wrap="square" rtlCol="0">
            <a:spAutoFit/>
          </a:bodyPr>
          <a:lstStyle/>
          <a:p>
            <a:r>
              <a:rPr lang="tr-TR" sz="1800" dirty="0" smtClean="0"/>
              <a:t>T.C. Sağlık Bakanlığı</a:t>
            </a:r>
          </a:p>
          <a:p>
            <a:r>
              <a:rPr lang="tr-TR" sz="1800" b="1" dirty="0" smtClean="0">
                <a:latin typeface="Arial" pitchFamily="34" charset="0"/>
                <a:cs typeface="Arial" pitchFamily="34" charset="0"/>
              </a:rPr>
              <a:t>Türkiye</a:t>
            </a:r>
            <a:r>
              <a:rPr lang="tr-TR" sz="1800" b="1" baseline="0" dirty="0" smtClean="0">
                <a:latin typeface="Arial" pitchFamily="34" charset="0"/>
                <a:cs typeface="Arial" pitchFamily="34" charset="0"/>
              </a:rPr>
              <a:t> Halk Sağlığı Kurumu</a:t>
            </a:r>
            <a:endParaRPr lang="tr-TR" sz="1800" b="1" dirty="0">
              <a:latin typeface="Arial" pitchFamily="34" charset="0"/>
              <a:cs typeface="Arial" pitchFamily="34" charset="0"/>
            </a:endParaRPr>
          </a:p>
        </p:txBody>
      </p:sp>
      <p:sp>
        <p:nvSpPr>
          <p:cNvPr id="12" name="12 Dikdörtgen"/>
          <p:cNvSpPr/>
          <p:nvPr userDrawn="1"/>
        </p:nvSpPr>
        <p:spPr>
          <a:xfrm>
            <a:off x="1487488" y="836712"/>
            <a:ext cx="9985109" cy="72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tr-TR" sz="1800"/>
          </a:p>
        </p:txBody>
      </p:sp>
      <p:sp>
        <p:nvSpPr>
          <p:cNvPr id="13" name="4 Altbilgi Yer Tutucusu"/>
          <p:cNvSpPr txBox="1">
            <a:spLocks/>
          </p:cNvSpPr>
          <p:nvPr userDrawn="1"/>
        </p:nvSpPr>
        <p:spPr>
          <a:xfrm>
            <a:off x="4165600" y="6309321"/>
            <a:ext cx="4330667" cy="434955"/>
          </a:xfrm>
          <a:prstGeom prst="rect">
            <a:avLst/>
          </a:prstGeom>
        </p:spPr>
        <p:txBody>
          <a:bodyPr vert="horz" lIns="91440" tIns="45720" rIns="91440" bIns="45720"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200" b="0" i="0" u="none" strike="noStrike" kern="1200" cap="none" spc="0" normalizeH="0" baseline="0" noProof="0" dirty="0" err="1" smtClean="0">
                <a:ln>
                  <a:noFill/>
                </a:ln>
                <a:solidFill>
                  <a:srgbClr val="0070C0"/>
                </a:solidFill>
                <a:effectLst/>
                <a:uLnTx/>
                <a:uFillTx/>
                <a:latin typeface="+mn-lt"/>
                <a:ea typeface="+mn-ea"/>
                <a:cs typeface="+mn-cs"/>
              </a:rPr>
              <a:t>Zoonotik</a:t>
            </a:r>
            <a:r>
              <a:rPr kumimoji="0" lang="tr-TR" sz="1200" b="0" i="0" u="none" strike="noStrike" kern="1200" cap="none" spc="0" normalizeH="0" baseline="0" noProof="0" dirty="0" smtClean="0">
                <a:ln>
                  <a:noFill/>
                </a:ln>
                <a:solidFill>
                  <a:srgbClr val="0070C0"/>
                </a:solidFill>
                <a:effectLst/>
                <a:uLnTx/>
                <a:uFillTx/>
                <a:latin typeface="+mn-lt"/>
                <a:ea typeface="+mn-ea"/>
                <a:cs typeface="+mn-cs"/>
              </a:rPr>
              <a:t> ve </a:t>
            </a:r>
            <a:r>
              <a:rPr kumimoji="0" lang="tr-TR" sz="1200" b="0" i="0" u="none" strike="noStrike" kern="1200" cap="none" spc="0" normalizeH="0" baseline="0" noProof="0" dirty="0" err="1" smtClean="0">
                <a:ln>
                  <a:noFill/>
                </a:ln>
                <a:solidFill>
                  <a:srgbClr val="0070C0"/>
                </a:solidFill>
                <a:effectLst/>
                <a:uLnTx/>
                <a:uFillTx/>
                <a:latin typeface="+mn-lt"/>
                <a:ea typeface="+mn-ea"/>
                <a:cs typeface="+mn-cs"/>
              </a:rPr>
              <a:t>Vektörel</a:t>
            </a:r>
            <a:r>
              <a:rPr kumimoji="0" lang="tr-TR" sz="1200" b="0" i="0" u="none" strike="noStrike" kern="1200" cap="none" spc="0" normalizeH="0" baseline="0" noProof="0" dirty="0" smtClean="0">
                <a:ln>
                  <a:noFill/>
                </a:ln>
                <a:solidFill>
                  <a:srgbClr val="0070C0"/>
                </a:solidFill>
                <a:effectLst/>
                <a:uLnTx/>
                <a:uFillTx/>
                <a:latin typeface="+mn-lt"/>
                <a:ea typeface="+mn-ea"/>
                <a:cs typeface="+mn-cs"/>
              </a:rPr>
              <a:t> Hastalıklar Daire Başkanlığı</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tr-TR" sz="1000" b="0" i="0" u="none" strike="noStrike" kern="1200" cap="none" spc="0" normalizeH="0" baseline="0" noProof="0" dirty="0" smtClean="0">
                <a:ln>
                  <a:noFill/>
                </a:ln>
                <a:solidFill>
                  <a:srgbClr val="FF0000"/>
                </a:solidFill>
                <a:effectLst/>
                <a:uLnTx/>
                <a:uFillTx/>
                <a:latin typeface="+mn-lt"/>
                <a:ea typeface="+mn-ea"/>
                <a:cs typeface="+mn-cs"/>
              </a:rPr>
              <a:t>HİZMETE ÖZEL</a:t>
            </a:r>
            <a:endParaRPr kumimoji="0" lang="tr-TR" sz="1000" b="0" i="0" u="none" strike="noStrike" kern="1200" cap="none" spc="0" normalizeH="0" baseline="0" noProof="0" dirty="0">
              <a:ln>
                <a:noFill/>
              </a:ln>
              <a:solidFill>
                <a:srgbClr val="FF0000"/>
              </a:solidFill>
              <a:effectLst/>
              <a:uLnTx/>
              <a:uFillTx/>
              <a:latin typeface="+mn-lt"/>
              <a:ea typeface="+mn-ea"/>
              <a:cs typeface="+mn-cs"/>
            </a:endParaRPr>
          </a:p>
        </p:txBody>
      </p:sp>
    </p:spTree>
    <p:extLst>
      <p:ext uri="{BB962C8B-B14F-4D97-AF65-F5344CB8AC3E}">
        <p14:creationId xmlns:p14="http://schemas.microsoft.com/office/powerpoint/2010/main" val="408230122"/>
      </p:ext>
    </p:extLst>
  </p:cSld>
  <p:clrMapOvr>
    <a:masterClrMapping/>
  </p:clrMapOvr>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Başlık, Metin ve Küçük Resim">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Küçük Resim Yer Tutucusu"/>
          <p:cNvSpPr>
            <a:spLocks noGrp="1"/>
          </p:cNvSpPr>
          <p:nvPr>
            <p:ph type="clipArt" sz="half" idx="2"/>
          </p:nvPr>
        </p:nvSpPr>
        <p:spPr>
          <a:xfrm>
            <a:off x="6197600" y="1600201"/>
            <a:ext cx="5384800" cy="4525963"/>
          </a:xfrm>
        </p:spPr>
        <p:txBody>
          <a:bodyPr/>
          <a:lstStyle/>
          <a:p>
            <a:pPr lvl="0"/>
            <a:endParaRPr lang="tr-TR" noProof="0" smtClean="0"/>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CB402258-E525-4F9A-87EA-E220CB9ACE51}" type="slidenum">
              <a:rPr lang="tr-TR"/>
              <a:pPr>
                <a:defRPr/>
              </a:pPr>
              <a:t>‹#›</a:t>
            </a:fld>
            <a:endParaRPr lang="tr-TR"/>
          </a:p>
        </p:txBody>
      </p:sp>
    </p:spTree>
    <p:extLst>
      <p:ext uri="{BB962C8B-B14F-4D97-AF65-F5344CB8AC3E}">
        <p14:creationId xmlns:p14="http://schemas.microsoft.com/office/powerpoint/2010/main" val="26116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AndObj">
  <p:cSld name="Başlık, Metin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9F36CA8D-433C-4F25-BCE9-0E26C601141A}" type="slidenum">
              <a:rPr lang="tr-TR"/>
              <a:pPr>
                <a:defRPr/>
              </a:pPr>
              <a:t>‹#›</a:t>
            </a:fld>
            <a:endParaRPr lang="tr-TR"/>
          </a:p>
        </p:txBody>
      </p:sp>
    </p:spTree>
    <p:extLst>
      <p:ext uri="{BB962C8B-B14F-4D97-AF65-F5344CB8AC3E}">
        <p14:creationId xmlns:p14="http://schemas.microsoft.com/office/powerpoint/2010/main" val="157081152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OverObj">
  <p:cSld name="Başlık ve İçerik Üzerinde Metin">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Metin Yer Tutucusu"/>
          <p:cNvSpPr>
            <a:spLocks noGrp="1"/>
          </p:cNvSpPr>
          <p:nvPr>
            <p:ph type="body" sz="half" idx="1"/>
          </p:nvPr>
        </p:nvSpPr>
        <p:spPr>
          <a:xfrm>
            <a:off x="609600" y="1600200"/>
            <a:ext cx="10972800" cy="21859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İçerik Yer Tutucusu"/>
          <p:cNvSpPr>
            <a:spLocks noGrp="1"/>
          </p:cNvSpPr>
          <p:nvPr>
            <p:ph sz="half" idx="2"/>
          </p:nvPr>
        </p:nvSpPr>
        <p:spPr>
          <a:xfrm>
            <a:off x="609600" y="3938589"/>
            <a:ext cx="10972800" cy="2187575"/>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070E57DF-6CD8-40E6-AB45-EC595550099A}" type="slidenum">
              <a:rPr lang="tr-TR"/>
              <a:pPr>
                <a:defRPr/>
              </a:pPr>
              <a:t>‹#›</a:t>
            </a:fld>
            <a:endParaRPr lang="tr-TR"/>
          </a:p>
        </p:txBody>
      </p:sp>
    </p:spTree>
    <p:extLst>
      <p:ext uri="{BB962C8B-B14F-4D97-AF65-F5344CB8AC3E}">
        <p14:creationId xmlns:p14="http://schemas.microsoft.com/office/powerpoint/2010/main" val="144149415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AndTx">
  <p:cSld name="Başlık, İçerik ve Metin">
    <p:spTree>
      <p:nvGrpSpPr>
        <p:cNvPr id="1" name=""/>
        <p:cNvGrpSpPr/>
        <p:nvPr/>
      </p:nvGrpSpPr>
      <p:grpSpPr>
        <a:xfrm>
          <a:off x="0" y="0"/>
          <a:ext cx="0" cy="0"/>
          <a:chOff x="0" y="0"/>
          <a:chExt cx="0" cy="0"/>
        </a:xfrm>
      </p:grpSpPr>
      <p:sp>
        <p:nvSpPr>
          <p:cNvPr id="2" name="1 Başlık"/>
          <p:cNvSpPr>
            <a:spLocks noGrp="1"/>
          </p:cNvSpPr>
          <p:nvPr>
            <p:ph type="title"/>
          </p:nvPr>
        </p:nvSpPr>
        <p:spPr>
          <a:xfrm>
            <a:off x="609600" y="274638"/>
            <a:ext cx="10972800" cy="1143000"/>
          </a:xfrm>
        </p:spPr>
        <p:txBody>
          <a:bodyPr/>
          <a:lstStyle/>
          <a:p>
            <a:r>
              <a:rPr lang="tr-TR" smtClean="0"/>
              <a:t>Asıl başlık stili için tıklatın</a:t>
            </a:r>
            <a:endParaRPr lang="tr-TR"/>
          </a:p>
        </p:txBody>
      </p:sp>
      <p:sp>
        <p:nvSpPr>
          <p:cNvPr id="3" name="2 İçerik Yer Tutucusu"/>
          <p:cNvSpPr>
            <a:spLocks noGrp="1"/>
          </p:cNvSpPr>
          <p:nvPr>
            <p:ph sz="half" idx="1"/>
          </p:nvPr>
        </p:nvSpPr>
        <p:spPr>
          <a:xfrm>
            <a:off x="609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3 Metin Yer Tutucusu"/>
          <p:cNvSpPr>
            <a:spLocks noGrp="1"/>
          </p:cNvSpPr>
          <p:nvPr>
            <p:ph type="body" sz="half" idx="2"/>
          </p:nvPr>
        </p:nvSpPr>
        <p:spPr>
          <a:xfrm>
            <a:off x="6197600" y="1600201"/>
            <a:ext cx="5384800" cy="4525963"/>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3E614DD-D3C7-4D5E-9391-1C5470BA84B4}" type="slidenum">
              <a:rPr lang="tr-TR"/>
              <a:pPr>
                <a:defRPr/>
              </a:pPr>
              <a:t>‹#›</a:t>
            </a:fld>
            <a:endParaRPr lang="tr-TR"/>
          </a:p>
        </p:txBody>
      </p:sp>
    </p:spTree>
    <p:extLst>
      <p:ext uri="{BB962C8B-B14F-4D97-AF65-F5344CB8AC3E}">
        <p14:creationId xmlns:p14="http://schemas.microsoft.com/office/powerpoint/2010/main" val="15692855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p:cSld name="14_Başlık Slaydı">
    <p:spTree>
      <p:nvGrpSpPr>
        <p:cNvPr id="1" name=""/>
        <p:cNvGrpSpPr/>
        <p:nvPr/>
      </p:nvGrpSpPr>
      <p:grpSpPr>
        <a:xfrm>
          <a:off x="0" y="0"/>
          <a:ext cx="0" cy="0"/>
          <a:chOff x="0" y="0"/>
          <a:chExt cx="0" cy="0"/>
        </a:xfrm>
      </p:grpSpPr>
      <p:sp>
        <p:nvSpPr>
          <p:cNvPr id="4" name="3 Veri Yer Tutucusu"/>
          <p:cNvSpPr>
            <a:spLocks noGrp="1"/>
          </p:cNvSpPr>
          <p:nvPr>
            <p:ph type="dt" sz="half" idx="10"/>
          </p:nvPr>
        </p:nvSpPr>
        <p:spPr>
          <a:xfrm>
            <a:off x="609600" y="6356351"/>
            <a:ext cx="2844800" cy="365125"/>
          </a:xfrm>
          <a:prstGeom prst="rect">
            <a:avLst/>
          </a:prstGeom>
        </p:spPr>
        <p:txBody>
          <a:bodyPr/>
          <a:lstStyle/>
          <a:p>
            <a:endParaRPr lang="tr-TR"/>
          </a:p>
        </p:txBody>
      </p:sp>
      <p:sp>
        <p:nvSpPr>
          <p:cNvPr id="5" name="4 Altbilgi Yer Tutucusu"/>
          <p:cNvSpPr>
            <a:spLocks noGrp="1"/>
          </p:cNvSpPr>
          <p:nvPr>
            <p:ph type="ftr" sz="quarter" idx="11"/>
          </p:nvPr>
        </p:nvSpPr>
        <p:spPr>
          <a:xfrm>
            <a:off x="4165600" y="6356351"/>
            <a:ext cx="3860800" cy="365125"/>
          </a:xfrm>
          <a:prstGeom prst="rect">
            <a:avLst/>
          </a:prstGeom>
        </p:spPr>
        <p:txBody>
          <a:bodyPr/>
          <a:lstStyle/>
          <a:p>
            <a:r>
              <a:rPr lang="tr-TR" smtClean="0"/>
              <a:t>Zoonotik ve Vektörel Hastalıklar Daire Başkanlığı</a:t>
            </a:r>
            <a:endParaRPr lang="tr-TR"/>
          </a:p>
        </p:txBody>
      </p:sp>
      <p:sp>
        <p:nvSpPr>
          <p:cNvPr id="6" name="5 Slayt Numarası Yer Tutucusu"/>
          <p:cNvSpPr>
            <a:spLocks noGrp="1"/>
          </p:cNvSpPr>
          <p:nvPr>
            <p:ph type="sldNum" sz="quarter" idx="12"/>
          </p:nvPr>
        </p:nvSpPr>
        <p:spPr>
          <a:xfrm>
            <a:off x="8737600" y="6356351"/>
            <a:ext cx="2844800" cy="365125"/>
          </a:xfrm>
          <a:prstGeom prst="rect">
            <a:avLst/>
          </a:prstGeom>
        </p:spPr>
        <p:txBody>
          <a:bodyPr/>
          <a:lstStyle/>
          <a:p>
            <a:fld id="{FA36AD8D-391B-44FB-824B-73D5040A8D09}" type="slidenum">
              <a:rPr lang="tr-TR" smtClean="0"/>
              <a:pPr/>
              <a:t>‹#›</a:t>
            </a:fld>
            <a:endParaRPr lang="tr-TR"/>
          </a:p>
        </p:txBody>
      </p:sp>
      <p:pic>
        <p:nvPicPr>
          <p:cNvPr id="7" name="9 Resim" descr="sagliklogo.png"/>
          <p:cNvPicPr>
            <a:picLocks noChangeAspect="1"/>
          </p:cNvPicPr>
          <p:nvPr/>
        </p:nvPicPr>
        <p:blipFill>
          <a:blip r:embed="rId2" cstate="print"/>
          <a:stretch>
            <a:fillRect/>
          </a:stretch>
        </p:blipFill>
        <p:spPr>
          <a:xfrm>
            <a:off x="355148" y="146248"/>
            <a:ext cx="1060891" cy="834480"/>
          </a:xfrm>
          <a:prstGeom prst="rect">
            <a:avLst/>
          </a:prstGeom>
        </p:spPr>
      </p:pic>
      <p:sp>
        <p:nvSpPr>
          <p:cNvPr id="8" name="10 Metin kutusu"/>
          <p:cNvSpPr txBox="1"/>
          <p:nvPr/>
        </p:nvSpPr>
        <p:spPr>
          <a:xfrm>
            <a:off x="1295467" y="188641"/>
            <a:ext cx="8352928" cy="646331"/>
          </a:xfrm>
          <a:prstGeom prst="rect">
            <a:avLst/>
          </a:prstGeom>
          <a:noFill/>
        </p:spPr>
        <p:txBody>
          <a:bodyPr wrap="square" rtlCol="0">
            <a:spAutoFit/>
          </a:bodyPr>
          <a:lstStyle/>
          <a:p>
            <a:r>
              <a:rPr lang="tr-TR" sz="1800" dirty="0" smtClean="0"/>
              <a:t>T.C. Sağlık Bakanlığı</a:t>
            </a:r>
          </a:p>
          <a:p>
            <a:r>
              <a:rPr lang="tr-TR" sz="1800" b="1" dirty="0" smtClean="0">
                <a:latin typeface="Arial" pitchFamily="34" charset="0"/>
                <a:cs typeface="Arial" pitchFamily="34" charset="0"/>
              </a:rPr>
              <a:t>Türkiye</a:t>
            </a:r>
            <a:r>
              <a:rPr lang="tr-TR" sz="1800" b="1" baseline="0" dirty="0" smtClean="0">
                <a:latin typeface="Arial" pitchFamily="34" charset="0"/>
                <a:cs typeface="Arial" pitchFamily="34" charset="0"/>
              </a:rPr>
              <a:t> Halk Sağlığı Kurumu</a:t>
            </a:r>
            <a:endParaRPr lang="tr-TR" sz="1800" b="1" dirty="0">
              <a:latin typeface="Arial" pitchFamily="34" charset="0"/>
              <a:cs typeface="Arial" pitchFamily="34" charset="0"/>
            </a:endParaRPr>
          </a:p>
        </p:txBody>
      </p:sp>
      <p:sp>
        <p:nvSpPr>
          <p:cNvPr id="9" name="12 Dikdörtgen"/>
          <p:cNvSpPr/>
          <p:nvPr/>
        </p:nvSpPr>
        <p:spPr>
          <a:xfrm>
            <a:off x="1487488" y="836712"/>
            <a:ext cx="9985109" cy="72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tr-TR" sz="1800"/>
          </a:p>
        </p:txBody>
      </p:sp>
      <p:pic>
        <p:nvPicPr>
          <p:cNvPr id="10" name="9 Resim" descr="sagliklogo.png"/>
          <p:cNvPicPr>
            <a:picLocks noChangeAspect="1"/>
          </p:cNvPicPr>
          <p:nvPr userDrawn="1"/>
        </p:nvPicPr>
        <p:blipFill>
          <a:blip r:embed="rId2" cstate="print"/>
          <a:stretch>
            <a:fillRect/>
          </a:stretch>
        </p:blipFill>
        <p:spPr>
          <a:xfrm>
            <a:off x="355148" y="146248"/>
            <a:ext cx="1060891" cy="834480"/>
          </a:xfrm>
          <a:prstGeom prst="rect">
            <a:avLst/>
          </a:prstGeom>
        </p:spPr>
      </p:pic>
      <p:sp>
        <p:nvSpPr>
          <p:cNvPr id="11" name="10 Metin kutusu"/>
          <p:cNvSpPr txBox="1"/>
          <p:nvPr userDrawn="1"/>
        </p:nvSpPr>
        <p:spPr>
          <a:xfrm>
            <a:off x="1295467" y="188641"/>
            <a:ext cx="8352928" cy="646331"/>
          </a:xfrm>
          <a:prstGeom prst="rect">
            <a:avLst/>
          </a:prstGeom>
          <a:noFill/>
        </p:spPr>
        <p:txBody>
          <a:bodyPr wrap="square" rtlCol="0">
            <a:spAutoFit/>
          </a:bodyPr>
          <a:lstStyle/>
          <a:p>
            <a:r>
              <a:rPr lang="tr-TR" sz="1800" dirty="0" smtClean="0"/>
              <a:t>T.C. Sağlık Bakanlığı</a:t>
            </a:r>
          </a:p>
          <a:p>
            <a:r>
              <a:rPr lang="tr-TR" sz="1800" b="1" dirty="0" smtClean="0">
                <a:latin typeface="Arial" pitchFamily="34" charset="0"/>
                <a:cs typeface="Arial" pitchFamily="34" charset="0"/>
              </a:rPr>
              <a:t>Türkiye</a:t>
            </a:r>
            <a:r>
              <a:rPr lang="tr-TR" sz="1800" b="1" baseline="0" dirty="0" smtClean="0">
                <a:latin typeface="Arial" pitchFamily="34" charset="0"/>
                <a:cs typeface="Arial" pitchFamily="34" charset="0"/>
              </a:rPr>
              <a:t> Halk Sağlığı Kurumu</a:t>
            </a:r>
            <a:endParaRPr lang="tr-TR" sz="1800" b="1" dirty="0">
              <a:latin typeface="Arial" pitchFamily="34" charset="0"/>
              <a:cs typeface="Arial" pitchFamily="34" charset="0"/>
            </a:endParaRPr>
          </a:p>
        </p:txBody>
      </p:sp>
      <p:sp>
        <p:nvSpPr>
          <p:cNvPr id="12" name="12 Dikdörtgen"/>
          <p:cNvSpPr/>
          <p:nvPr userDrawn="1"/>
        </p:nvSpPr>
        <p:spPr>
          <a:xfrm>
            <a:off x="1487488" y="836712"/>
            <a:ext cx="9985109" cy="72008"/>
          </a:xfrm>
          <a:prstGeom prst="rect">
            <a:avLst/>
          </a:prstGeom>
        </p:spPr>
        <p:style>
          <a:lnRef idx="1">
            <a:schemeClr val="accent5"/>
          </a:lnRef>
          <a:fillRef idx="3">
            <a:schemeClr val="accent5"/>
          </a:fillRef>
          <a:effectRef idx="2">
            <a:schemeClr val="accent5"/>
          </a:effectRef>
          <a:fontRef idx="minor">
            <a:schemeClr val="lt1"/>
          </a:fontRef>
        </p:style>
        <p:txBody>
          <a:bodyPr rtlCol="0" anchor="ctr"/>
          <a:lstStyle/>
          <a:p>
            <a:pPr algn="ctr"/>
            <a:endParaRPr lang="tr-TR" sz="1800"/>
          </a:p>
        </p:txBody>
      </p:sp>
    </p:spTree>
    <p:extLst>
      <p:ext uri="{BB962C8B-B14F-4D97-AF65-F5344CB8AC3E}">
        <p14:creationId xmlns:p14="http://schemas.microsoft.com/office/powerpoint/2010/main" val="40559617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39417121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6342571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2776996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2694687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4046858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3269355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29032984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40AEDB39-6EA6-4CCB-A9FF-DFA38AEB38A2}" type="datetimeFigureOut">
              <a:rPr lang="tr-TR" smtClean="0"/>
              <a:pPr/>
              <a:t>31.10.2016</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2127CD9F-B012-4071-B9C6-7EFFBE8FAD1C}" type="slidenum">
              <a:rPr lang="tr-TR" smtClean="0"/>
              <a:pPr/>
              <a:t>‹#›</a:t>
            </a:fld>
            <a:endParaRPr lang="tr-TR"/>
          </a:p>
        </p:txBody>
      </p:sp>
    </p:spTree>
    <p:extLst>
      <p:ext uri="{BB962C8B-B14F-4D97-AF65-F5344CB8AC3E}">
        <p14:creationId xmlns:p14="http://schemas.microsoft.com/office/powerpoint/2010/main" val="886815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0AEDB39-6EA6-4CCB-A9FF-DFA38AEB38A2}" type="datetimeFigureOut">
              <a:rPr lang="tr-TR" smtClean="0"/>
              <a:pPr/>
              <a:t>31.10.2016</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27CD9F-B012-4071-B9C6-7EFFBE8FAD1C}" type="slidenum">
              <a:rPr lang="tr-TR" smtClean="0"/>
              <a:pPr/>
              <a:t>‹#›</a:t>
            </a:fld>
            <a:endParaRPr lang="tr-TR"/>
          </a:p>
        </p:txBody>
      </p:sp>
    </p:spTree>
    <p:extLst>
      <p:ext uri="{BB962C8B-B14F-4D97-AF65-F5344CB8AC3E}">
        <p14:creationId xmlns:p14="http://schemas.microsoft.com/office/powerpoint/2010/main" val="382259932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1298121" y="1396093"/>
            <a:ext cx="9018187" cy="3973076"/>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tr-TR" sz="3600" b="1" dirty="0" err="1">
                <a:latin typeface="+mn-lt"/>
                <a:cs typeface="Arial" pitchFamily="34" charset="0"/>
              </a:rPr>
              <a:t>Biyosidal</a:t>
            </a:r>
            <a:r>
              <a:rPr lang="tr-TR" sz="3600" b="1" dirty="0">
                <a:latin typeface="+mn-lt"/>
                <a:cs typeface="Arial" pitchFamily="34" charset="0"/>
              </a:rPr>
              <a:t> Ürün Uygulayıcı İşyeri Denetimleri ve BÜTS Pestisit Grubunda Karşılaşılan Sorunlar</a:t>
            </a:r>
          </a:p>
          <a:p>
            <a:pPr>
              <a:lnSpc>
                <a:spcPct val="150000"/>
              </a:lnSpc>
            </a:pPr>
            <a:r>
              <a:rPr lang="tr-TR" sz="3000" b="1" dirty="0" smtClean="0">
                <a:solidFill>
                  <a:schemeClr val="tx2">
                    <a:lumMod val="60000"/>
                    <a:lumOff val="40000"/>
                  </a:schemeClr>
                </a:solidFill>
                <a:cs typeface="Arial" pitchFamily="34" charset="0"/>
              </a:rPr>
              <a:t>(Çevre Mühendisi – Sağlık Uzman Yardımcısı)</a:t>
            </a:r>
          </a:p>
          <a:p>
            <a:pPr>
              <a:lnSpc>
                <a:spcPct val="150000"/>
              </a:lnSpc>
            </a:pPr>
            <a:endParaRPr lang="tr-TR" sz="3600" b="1" i="1" dirty="0">
              <a:solidFill>
                <a:schemeClr val="tx2">
                  <a:lumMod val="60000"/>
                  <a:lumOff val="40000"/>
                </a:schemeClr>
              </a:solidFill>
              <a:latin typeface="+mn-lt"/>
              <a:cs typeface="Arial" pitchFamily="34" charset="0"/>
            </a:endParaRPr>
          </a:p>
          <a:p>
            <a:pPr>
              <a:lnSpc>
                <a:spcPct val="150000"/>
              </a:lnSpc>
            </a:pPr>
            <a:r>
              <a:rPr lang="tr-TR" sz="2000" b="1" dirty="0" smtClean="0">
                <a:solidFill>
                  <a:schemeClr val="tx2">
                    <a:lumMod val="60000"/>
                    <a:lumOff val="40000"/>
                  </a:schemeClr>
                </a:solidFill>
                <a:latin typeface="+mn-lt"/>
                <a:cs typeface="Arial" pitchFamily="34" charset="0"/>
              </a:rPr>
              <a:t> </a:t>
            </a:r>
            <a:endParaRPr lang="tr-TR" sz="2000" b="1" dirty="0">
              <a:solidFill>
                <a:schemeClr val="tx2">
                  <a:lumMod val="60000"/>
                  <a:lumOff val="40000"/>
                </a:schemeClr>
              </a:solidFill>
              <a:latin typeface="+mn-lt"/>
              <a:cs typeface="Arial" pitchFamily="34" charset="0"/>
            </a:endParaRPr>
          </a:p>
          <a:p>
            <a:pPr>
              <a:lnSpc>
                <a:spcPct val="150000"/>
              </a:lnSpc>
            </a:pPr>
            <a:endParaRPr lang="tr-TR" sz="2000" b="1" dirty="0">
              <a:solidFill>
                <a:schemeClr val="tx2">
                  <a:lumMod val="60000"/>
                  <a:lumOff val="40000"/>
                </a:schemeClr>
              </a:solidFill>
              <a:latin typeface="+mn-lt"/>
              <a:cs typeface="Arial" pitchFamily="34" charset="0"/>
            </a:endParaRPr>
          </a:p>
          <a:p>
            <a:pPr>
              <a:lnSpc>
                <a:spcPct val="150000"/>
              </a:lnSpc>
            </a:pPr>
            <a:r>
              <a:rPr lang="tr-TR" sz="2000" b="1" dirty="0">
                <a:solidFill>
                  <a:schemeClr val="tx2">
                    <a:lumMod val="60000"/>
                    <a:lumOff val="40000"/>
                  </a:schemeClr>
                </a:solidFill>
                <a:latin typeface="+mn-lt"/>
                <a:cs typeface="Arial" pitchFamily="34" charset="0"/>
              </a:rPr>
              <a:t>		</a:t>
            </a:r>
            <a:endParaRPr lang="tr-TR" sz="3600" b="1" dirty="0">
              <a:latin typeface="+mn-lt"/>
              <a:cs typeface="Arial" pitchFamily="34" charset="0"/>
            </a:endParaRPr>
          </a:p>
          <a:p>
            <a:pPr>
              <a:lnSpc>
                <a:spcPct val="150000"/>
              </a:lnSpc>
            </a:pPr>
            <a:endParaRPr lang="tr-TR" b="1" dirty="0">
              <a:latin typeface="+mn-lt"/>
              <a:cs typeface="Arial" pitchFamily="34" charset="0"/>
            </a:endParaRPr>
          </a:p>
        </p:txBody>
      </p:sp>
    </p:spTree>
    <p:extLst>
      <p:ext uri="{BB962C8B-B14F-4D97-AF65-F5344CB8AC3E}">
        <p14:creationId xmlns:p14="http://schemas.microsoft.com/office/powerpoint/2010/main" val="76477147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9442" y="1170363"/>
            <a:ext cx="9876065" cy="5078313"/>
          </a:xfrm>
          <a:prstGeom prst="rect">
            <a:avLst/>
          </a:prstGeom>
        </p:spPr>
        <p:txBody>
          <a:bodyPr wrap="square">
            <a:spAutoFit/>
          </a:bodyPr>
          <a:lstStyle/>
          <a:p>
            <a:r>
              <a:rPr lang="tr-TR" b="1" dirty="0"/>
              <a:t>İşi bırakanların durumu bildirmesi </a:t>
            </a:r>
            <a:endParaRPr lang="tr-TR" dirty="0"/>
          </a:p>
          <a:p>
            <a:pPr algn="just"/>
            <a:r>
              <a:rPr lang="tr-TR" b="1" dirty="0"/>
              <a:t>Madde 20 </a:t>
            </a:r>
            <a:r>
              <a:rPr lang="tr-TR" b="1" dirty="0" smtClean="0"/>
              <a:t>—</a:t>
            </a:r>
            <a:r>
              <a:rPr lang="tr-TR" dirty="0" smtClean="0"/>
              <a:t>Uygulama </a:t>
            </a:r>
            <a:r>
              <a:rPr lang="tr-TR" dirty="0"/>
              <a:t>izni alıp da herhangi bir nedenle işi bırakan işyeri sahibi </a:t>
            </a:r>
            <a:r>
              <a:rPr lang="tr-TR" dirty="0" smtClean="0"/>
              <a:t>bir </a:t>
            </a:r>
            <a:r>
              <a:rPr lang="tr-TR" dirty="0"/>
              <a:t>ay içinde durumu Müdürlüğe bildirmekle yükümlüdür. Bu iş yerinin izni iptal edilir ve </a:t>
            </a:r>
            <a:r>
              <a:rPr lang="tr-TR" dirty="0" smtClean="0"/>
              <a:t>Kuruma </a:t>
            </a:r>
            <a:r>
              <a:rPr lang="tr-TR" dirty="0"/>
              <a:t>bilgi verilir.</a:t>
            </a:r>
          </a:p>
          <a:p>
            <a:endParaRPr lang="tr-TR" b="1" dirty="0" smtClean="0"/>
          </a:p>
          <a:p>
            <a:r>
              <a:rPr lang="tr-TR" b="1" dirty="0" smtClean="0"/>
              <a:t>Uygulama </a:t>
            </a:r>
            <a:r>
              <a:rPr lang="tr-TR" b="1" dirty="0"/>
              <a:t>yasakları</a:t>
            </a:r>
            <a:endParaRPr lang="tr-TR" dirty="0"/>
          </a:p>
          <a:p>
            <a:pPr algn="just"/>
            <a:endParaRPr lang="tr-TR" dirty="0" smtClean="0"/>
          </a:p>
          <a:p>
            <a:pPr algn="just"/>
            <a:r>
              <a:rPr lang="tr-TR" dirty="0" smtClean="0"/>
              <a:t>Meskûn </a:t>
            </a:r>
            <a:r>
              <a:rPr lang="tr-TR" dirty="0"/>
              <a:t>mahallerde zararlılara </a:t>
            </a:r>
            <a:r>
              <a:rPr lang="tr-TR" b="1" dirty="0">
                <a:solidFill>
                  <a:srgbClr val="FF0000"/>
                </a:solidFill>
              </a:rPr>
              <a:t>karşı hava aracı kullanılarak uygulama ile sıcak </a:t>
            </a:r>
            <a:r>
              <a:rPr lang="tr-TR" b="1" dirty="0" err="1">
                <a:solidFill>
                  <a:srgbClr val="FF0000"/>
                </a:solidFill>
              </a:rPr>
              <a:t>sisleme</a:t>
            </a:r>
            <a:r>
              <a:rPr lang="tr-TR" b="1" dirty="0">
                <a:solidFill>
                  <a:srgbClr val="FF0000"/>
                </a:solidFill>
              </a:rPr>
              <a:t> yöntemiyle uygulama yapılması yasaktır. </a:t>
            </a:r>
            <a:r>
              <a:rPr lang="tr-TR" dirty="0"/>
              <a:t>Ancak gerekli tedbirler alınması kaydıyla bölgesel olarak kanalizasyon sistemlerinde sıcak </a:t>
            </a:r>
            <a:r>
              <a:rPr lang="tr-TR" dirty="0" err="1"/>
              <a:t>sisleme</a:t>
            </a:r>
            <a:r>
              <a:rPr lang="tr-TR" dirty="0"/>
              <a:t> sınırlı olarak kullanılabilir. </a:t>
            </a:r>
            <a:r>
              <a:rPr lang="tr-TR" b="1" dirty="0">
                <a:solidFill>
                  <a:srgbClr val="FF0000"/>
                </a:solidFill>
              </a:rPr>
              <a:t>Olağanüstü durumlarda </a:t>
            </a:r>
            <a:r>
              <a:rPr lang="tr-TR" dirty="0"/>
              <a:t>Kurumdan izin alınarak havadan uygulama yapılabilir. </a:t>
            </a:r>
            <a:r>
              <a:rPr lang="tr-TR" b="1" dirty="0">
                <a:solidFill>
                  <a:srgbClr val="FF0000"/>
                </a:solidFill>
              </a:rPr>
              <a:t>Ayrıca mahalli idarelerin talebi doğrultusunda </a:t>
            </a:r>
            <a:r>
              <a:rPr lang="tr-TR" dirty="0"/>
              <a:t>meskûn mahal dışında karadan ve bot benzeri suda giden araçlarla ulaşılamayan bataklık gibi yerlere, yükseklik sınırı canlı yüzeylerden 5 metreyi geçmemek, kullanılacak ürünün biyolojik </a:t>
            </a:r>
            <a:r>
              <a:rPr lang="tr-TR" dirty="0" err="1"/>
              <a:t>larvasit</a:t>
            </a:r>
            <a:r>
              <a:rPr lang="tr-TR" dirty="0"/>
              <a:t> olması, uygulamanın yapılacağı yer ve zaman için özel değerlendirme yapılarak her seferinde Müdürlükten özel izin alınması kaydıyla havadan uygulama yapılabilir.</a:t>
            </a:r>
          </a:p>
          <a:p>
            <a:pPr algn="just"/>
            <a:r>
              <a:rPr lang="tr-TR" b="1" dirty="0">
                <a:solidFill>
                  <a:srgbClr val="FF0000"/>
                </a:solidFill>
              </a:rPr>
              <a:t>Başka bir ilde geçici olarak, aynı ay içerisinde aynı veya farklı işyerlerinde beşten fazla uygulama yapılamaz. Ancak işyerinin bulunduğu ile sınır olan illerde yapılacak günübirlik ve aylık üç günü geçmemek üzere yapılacak uygulamalarda bu şart aranmaz. Bu sayıdan fazla uygulama yapılmak istenilmesi halinde uygulama yapılan ilde şube açılması zorunludur.</a:t>
            </a:r>
            <a:endParaRPr lang="tr-TR" b="1" dirty="0">
              <a:solidFill>
                <a:srgbClr val="FF0000"/>
              </a:solidFill>
              <a:effectLst/>
            </a:endParaRPr>
          </a:p>
        </p:txBody>
      </p:sp>
    </p:spTree>
    <p:extLst>
      <p:ext uri="{BB962C8B-B14F-4D97-AF65-F5344CB8AC3E}">
        <p14:creationId xmlns:p14="http://schemas.microsoft.com/office/powerpoint/2010/main" val="37135135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29442" y="1170363"/>
            <a:ext cx="9876065" cy="4524315"/>
          </a:xfrm>
          <a:prstGeom prst="rect">
            <a:avLst/>
          </a:prstGeom>
        </p:spPr>
        <p:txBody>
          <a:bodyPr wrap="square">
            <a:spAutoFit/>
          </a:bodyPr>
          <a:lstStyle/>
          <a:p>
            <a:r>
              <a:rPr lang="tr-TR" b="1" u="sng" dirty="0" smtClean="0"/>
              <a:t>Önemli Notlar: </a:t>
            </a:r>
          </a:p>
          <a:p>
            <a:pPr marL="285750" indent="-285750">
              <a:buFontTx/>
              <a:buChar char="-"/>
            </a:pPr>
            <a:endParaRPr lang="tr-TR" b="1" dirty="0"/>
          </a:p>
          <a:p>
            <a:pPr marL="285750" indent="-285750">
              <a:buFontTx/>
              <a:buChar char="-"/>
            </a:pPr>
            <a:r>
              <a:rPr lang="tr-TR" b="1" dirty="0" smtClean="0"/>
              <a:t>Tüm Belediyeler ve diğer kurumlar sisteme kaydı yapılmalıdır. </a:t>
            </a:r>
          </a:p>
          <a:p>
            <a:pPr marL="285750" indent="-285750">
              <a:buFontTx/>
              <a:buChar char="-"/>
            </a:pPr>
            <a:r>
              <a:rPr lang="tr-TR" b="1" dirty="0" smtClean="0"/>
              <a:t>6. aydan bu yana  yapılan tüm  işyeri denetimleri kayıt altına </a:t>
            </a:r>
            <a:r>
              <a:rPr lang="tr-TR" b="1" dirty="0" err="1" smtClean="0"/>
              <a:t>alınmaldır</a:t>
            </a:r>
            <a:r>
              <a:rPr lang="tr-TR" b="1" dirty="0" smtClean="0"/>
              <a:t>.</a:t>
            </a:r>
          </a:p>
          <a:p>
            <a:pPr marL="285750" indent="-285750">
              <a:buFontTx/>
              <a:buChar char="-"/>
            </a:pPr>
            <a:r>
              <a:rPr lang="tr-TR" b="1" dirty="0" smtClean="0"/>
              <a:t>Belediyelerde sisteme kaydolmamış personel kalmamalıdır.  Tüm ekiplerin ekip sorumlusu olmalıdır. </a:t>
            </a:r>
          </a:p>
          <a:p>
            <a:pPr marL="285750" indent="-285750">
              <a:buFontTx/>
              <a:buChar char="-"/>
            </a:pPr>
            <a:endParaRPr lang="tr-TR" b="1" dirty="0"/>
          </a:p>
          <a:p>
            <a:pPr marL="285750" indent="-285750">
              <a:buFontTx/>
              <a:buChar char="-"/>
            </a:pPr>
            <a:r>
              <a:rPr lang="tr-TR" b="1" dirty="0" smtClean="0"/>
              <a:t>Şube açarken o ile kayıtlı  bir ticaret sicil gazetesi olunmasına dikkat edilmelidir.</a:t>
            </a:r>
          </a:p>
          <a:p>
            <a:pPr marL="285750" indent="-285750">
              <a:buFontTx/>
              <a:buChar char="-"/>
            </a:pPr>
            <a:r>
              <a:rPr lang="tr-TR" b="1" dirty="0" smtClean="0"/>
              <a:t>İşyeri izin belgelerinde  ve mesul müdür sertifika belgeleri ücretleri alınması unutulmamalıdır.</a:t>
            </a:r>
          </a:p>
          <a:p>
            <a:pPr marL="285750" indent="-285750">
              <a:buFontTx/>
              <a:buChar char="-"/>
            </a:pPr>
            <a:r>
              <a:rPr lang="tr-TR" b="1" dirty="0" smtClean="0"/>
              <a:t>Ek-1 formlarında başka bir firmanın logosu olmamalıdır. </a:t>
            </a:r>
          </a:p>
          <a:p>
            <a:pPr marL="285750" indent="-285750">
              <a:buFontTx/>
              <a:buChar char="-"/>
            </a:pPr>
            <a:endParaRPr lang="tr-TR" b="1" dirty="0"/>
          </a:p>
          <a:p>
            <a:pPr marL="285750" indent="-285750">
              <a:buFontTx/>
              <a:buChar char="-"/>
            </a:pPr>
            <a:r>
              <a:rPr lang="tr-TR" b="1" dirty="0" smtClean="0"/>
              <a:t> İşyeri denetimlerinde atıkların bertaraf edildiği UATF (Ulusal Atık Taşıma Formu İle ) belirlenmelidir.</a:t>
            </a:r>
          </a:p>
          <a:p>
            <a:pPr marL="285750" indent="-285750">
              <a:buFontTx/>
              <a:buChar char="-"/>
            </a:pPr>
            <a:r>
              <a:rPr lang="tr-TR" b="1" dirty="0" smtClean="0"/>
              <a:t>Ceza kayıtları  faaliyet hangi ilde gerçekleştirildiyse o ilin personeli tarafından kayıt altına </a:t>
            </a:r>
            <a:r>
              <a:rPr lang="tr-TR" b="1" dirty="0" err="1" smtClean="0"/>
              <a:t>alınmaldır</a:t>
            </a:r>
            <a:r>
              <a:rPr lang="tr-TR" b="1" dirty="0" smtClean="0"/>
              <a:t>. </a:t>
            </a:r>
          </a:p>
          <a:p>
            <a:pPr marL="285750" indent="-285750">
              <a:buFontTx/>
              <a:buChar char="-"/>
            </a:pPr>
            <a:endParaRPr lang="tr-TR" b="1" dirty="0" smtClean="0"/>
          </a:p>
          <a:p>
            <a:pPr marL="285750" indent="-285750">
              <a:buFontTx/>
              <a:buChar char="-"/>
            </a:pPr>
            <a:endParaRPr lang="tr-TR" b="1" dirty="0">
              <a:solidFill>
                <a:srgbClr val="FF0000"/>
              </a:solidFill>
              <a:effectLst/>
            </a:endParaRPr>
          </a:p>
        </p:txBody>
      </p:sp>
    </p:spTree>
    <p:extLst>
      <p:ext uri="{BB962C8B-B14F-4D97-AF65-F5344CB8AC3E}">
        <p14:creationId xmlns:p14="http://schemas.microsoft.com/office/powerpoint/2010/main" val="183719713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4305299" y="1694991"/>
            <a:ext cx="6679223" cy="4307223"/>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tr-TR" sz="2000" b="1" dirty="0" smtClean="0">
                <a:solidFill>
                  <a:schemeClr val="tx2">
                    <a:lumMod val="60000"/>
                    <a:lumOff val="40000"/>
                  </a:schemeClr>
                </a:solidFill>
                <a:latin typeface="+mn-lt"/>
                <a:cs typeface="Arial" pitchFamily="34" charset="0"/>
              </a:rPr>
              <a:t> </a:t>
            </a:r>
            <a:endParaRPr lang="tr-TR" sz="2000" b="1" dirty="0">
              <a:solidFill>
                <a:schemeClr val="tx2">
                  <a:lumMod val="60000"/>
                  <a:lumOff val="40000"/>
                </a:schemeClr>
              </a:solidFill>
              <a:latin typeface="+mn-lt"/>
              <a:cs typeface="Arial" pitchFamily="34" charset="0"/>
            </a:endParaRPr>
          </a:p>
          <a:p>
            <a:pPr>
              <a:lnSpc>
                <a:spcPct val="150000"/>
              </a:lnSpc>
            </a:pPr>
            <a:endParaRPr lang="tr-TR" sz="2000" b="1" dirty="0">
              <a:solidFill>
                <a:schemeClr val="tx2">
                  <a:lumMod val="60000"/>
                  <a:lumOff val="40000"/>
                </a:schemeClr>
              </a:solidFill>
              <a:latin typeface="+mn-lt"/>
              <a:cs typeface="Arial" pitchFamily="34" charset="0"/>
            </a:endParaRPr>
          </a:p>
          <a:p>
            <a:pPr>
              <a:lnSpc>
                <a:spcPct val="150000"/>
              </a:lnSpc>
            </a:pPr>
            <a:endParaRPr lang="tr-TR" b="1" dirty="0">
              <a:latin typeface="+mn-lt"/>
              <a:cs typeface="Arial" pitchFamily="34" charset="0"/>
            </a:endParaRPr>
          </a:p>
        </p:txBody>
      </p:sp>
      <p:sp>
        <p:nvSpPr>
          <p:cNvPr id="3" name="Dikdörtgen 2"/>
          <p:cNvSpPr/>
          <p:nvPr/>
        </p:nvSpPr>
        <p:spPr>
          <a:xfrm>
            <a:off x="668214" y="1694992"/>
            <a:ext cx="10545885" cy="1246495"/>
          </a:xfrm>
          <a:prstGeom prst="rect">
            <a:avLst/>
          </a:prstGeom>
        </p:spPr>
        <p:txBody>
          <a:bodyPr wrap="square">
            <a:spAutoFit/>
          </a:bodyPr>
          <a:lstStyle/>
          <a:p>
            <a:pPr marL="342900" indent="-342900" algn="ctr">
              <a:buFontTx/>
              <a:buChar char="-"/>
            </a:pPr>
            <a:endParaRPr lang="tr-TR" sz="2500" dirty="0" smtClean="0"/>
          </a:p>
          <a:p>
            <a:pPr marL="342900" indent="-342900" algn="ctr">
              <a:buFontTx/>
              <a:buChar char="-"/>
            </a:pPr>
            <a:endParaRPr lang="tr-TR" sz="2500" dirty="0"/>
          </a:p>
          <a:p>
            <a:pPr marL="342900" indent="-342900" algn="ctr">
              <a:buFontTx/>
              <a:buChar char="-"/>
            </a:pPr>
            <a:endParaRPr lang="tr-TR" sz="2500" dirty="0"/>
          </a:p>
        </p:txBody>
      </p:sp>
      <p:sp>
        <p:nvSpPr>
          <p:cNvPr id="6" name="Dikdörtgen 5"/>
          <p:cNvSpPr/>
          <p:nvPr/>
        </p:nvSpPr>
        <p:spPr>
          <a:xfrm>
            <a:off x="4204503" y="1461507"/>
            <a:ext cx="8151811" cy="2677656"/>
          </a:xfrm>
          <a:prstGeom prst="rect">
            <a:avLst/>
          </a:prstGeom>
        </p:spPr>
        <p:txBody>
          <a:bodyPr wrap="square">
            <a:spAutoFit/>
          </a:bodyPr>
          <a:lstStyle/>
          <a:p>
            <a:pPr lvl="0" algn="ctr"/>
            <a:endParaRPr lang="tr-TR" sz="2400" b="1" dirty="0">
              <a:solidFill>
                <a:prstClr val="black"/>
              </a:solidFill>
              <a:latin typeface="Times New Roman"/>
            </a:endParaRPr>
          </a:p>
          <a:p>
            <a:pPr lvl="0" algn="ctr"/>
            <a:r>
              <a:rPr lang="tr-TR" b="1" dirty="0" smtClean="0">
                <a:solidFill>
                  <a:prstClr val="black"/>
                </a:solidFill>
                <a:latin typeface="Times New Roman"/>
              </a:rPr>
              <a:t>Fırat COŞKUN </a:t>
            </a:r>
          </a:p>
          <a:p>
            <a:pPr lvl="0" algn="ctr"/>
            <a:endParaRPr lang="tr-TR" b="1" dirty="0" smtClean="0">
              <a:solidFill>
                <a:prstClr val="black"/>
              </a:solidFill>
              <a:latin typeface="Times New Roman"/>
            </a:endParaRPr>
          </a:p>
          <a:p>
            <a:pPr lvl="0" algn="ctr"/>
            <a:r>
              <a:rPr lang="tr-TR" b="1" dirty="0" smtClean="0">
                <a:solidFill>
                  <a:prstClr val="black"/>
                </a:solidFill>
                <a:latin typeface="Times New Roman"/>
              </a:rPr>
              <a:t>Çevre Mühendisi </a:t>
            </a:r>
          </a:p>
          <a:p>
            <a:pPr lvl="0" algn="ctr"/>
            <a:r>
              <a:rPr lang="tr-TR" b="1" dirty="0" smtClean="0">
                <a:solidFill>
                  <a:prstClr val="black"/>
                </a:solidFill>
                <a:latin typeface="Times New Roman"/>
              </a:rPr>
              <a:t>(Sağlık Uzman Yardımcısı) </a:t>
            </a:r>
          </a:p>
          <a:p>
            <a:pPr lvl="0" algn="ctr"/>
            <a:endParaRPr lang="tr-TR" b="1" dirty="0">
              <a:solidFill>
                <a:prstClr val="black"/>
              </a:solidFill>
              <a:latin typeface="Times New Roman"/>
            </a:endParaRPr>
          </a:p>
          <a:p>
            <a:pPr lvl="0" algn="ctr"/>
            <a:r>
              <a:rPr lang="tr-TR" b="1" dirty="0" smtClean="0">
                <a:solidFill>
                  <a:prstClr val="black"/>
                </a:solidFill>
                <a:latin typeface="Times New Roman"/>
              </a:rPr>
              <a:t>Çevre Sağlığı Daire Başkanlığı </a:t>
            </a:r>
            <a:endParaRPr lang="tr-TR" b="1" dirty="0">
              <a:solidFill>
                <a:prstClr val="black"/>
              </a:solidFill>
              <a:latin typeface="Times New Roman"/>
            </a:endParaRPr>
          </a:p>
          <a:p>
            <a:pPr algn="ctr"/>
            <a:endParaRPr lang="tr-TR" dirty="0" smtClean="0"/>
          </a:p>
          <a:p>
            <a:pPr algn="ctr"/>
            <a:r>
              <a:rPr lang="tr-TR" b="1" dirty="0" smtClean="0"/>
              <a:t>Tel: (312) 565 5472</a:t>
            </a:r>
          </a:p>
        </p:txBody>
      </p:sp>
      <p:pic>
        <p:nvPicPr>
          <p:cNvPr id="225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8000" y="1461507"/>
            <a:ext cx="5206992" cy="39052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2906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756356" y="1309512"/>
            <a:ext cx="10905066" cy="51928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tr-TR" sz="2000" b="1" dirty="0" smtClean="0">
                <a:latin typeface="+mn-lt"/>
                <a:cs typeface="Arial" pitchFamily="34" charset="0"/>
              </a:rPr>
              <a:t>Başvuru İçin Gerekli Evraklar </a:t>
            </a:r>
          </a:p>
          <a:p>
            <a:pPr algn="l">
              <a:lnSpc>
                <a:spcPct val="150000"/>
              </a:lnSpc>
            </a:pPr>
            <a:r>
              <a:rPr lang="tr-TR" sz="2000" b="1" dirty="0" smtClean="0">
                <a:latin typeface="+mn-lt"/>
                <a:cs typeface="Arial" pitchFamily="34" charset="0"/>
              </a:rPr>
              <a:t>1-) İşyeri Çalışma ruhsatı </a:t>
            </a:r>
          </a:p>
          <a:p>
            <a:pPr algn="l">
              <a:lnSpc>
                <a:spcPct val="150000"/>
              </a:lnSpc>
            </a:pPr>
            <a:r>
              <a:rPr lang="tr-TR" sz="2000" b="1" dirty="0" smtClean="0">
                <a:latin typeface="+mn-lt"/>
                <a:cs typeface="Arial" pitchFamily="34" charset="0"/>
              </a:rPr>
              <a:t>2-) Mesul Müdür Sözleşmesi, Mesul Müdür Belgesinin aslı ve SGK  Belgesi </a:t>
            </a:r>
          </a:p>
          <a:p>
            <a:pPr algn="l">
              <a:lnSpc>
                <a:spcPct val="150000"/>
              </a:lnSpc>
            </a:pPr>
            <a:r>
              <a:rPr lang="tr-TR" sz="2000" b="1" dirty="0" smtClean="0">
                <a:latin typeface="+mn-lt"/>
                <a:cs typeface="Arial" pitchFamily="34" charset="0"/>
              </a:rPr>
              <a:t>3-) Mesul Müdürün Diploma aslı veya sureti (mesul müdürlük tarafından onaylanabilir) </a:t>
            </a:r>
          </a:p>
          <a:p>
            <a:pPr algn="l">
              <a:lnSpc>
                <a:spcPct val="150000"/>
              </a:lnSpc>
            </a:pPr>
            <a:r>
              <a:rPr lang="tr-TR" sz="2000" b="1" dirty="0" smtClean="0">
                <a:latin typeface="+mn-lt"/>
                <a:cs typeface="Arial" pitchFamily="34" charset="0"/>
              </a:rPr>
              <a:t>4-</a:t>
            </a:r>
            <a:r>
              <a:rPr lang="tr-TR" sz="2000" b="1" dirty="0">
                <a:latin typeface="+mn-lt"/>
                <a:cs typeface="Arial" pitchFamily="34" charset="0"/>
              </a:rPr>
              <a:t>) Ticaret sicil numarası ve işyerini temsil yetkisine dair imza sirküleri</a:t>
            </a:r>
            <a:r>
              <a:rPr lang="tr-TR" sz="2000" b="1" dirty="0" smtClean="0">
                <a:latin typeface="+mn-lt"/>
                <a:cs typeface="Arial" pitchFamily="34" charset="0"/>
              </a:rPr>
              <a:t>,</a:t>
            </a:r>
          </a:p>
          <a:p>
            <a:pPr algn="l">
              <a:lnSpc>
                <a:spcPct val="150000"/>
              </a:lnSpc>
            </a:pPr>
            <a:r>
              <a:rPr lang="tr-TR" sz="2000" b="1" dirty="0" smtClean="0">
                <a:latin typeface="+mn-lt"/>
                <a:cs typeface="Arial" pitchFamily="34" charset="0"/>
              </a:rPr>
              <a:t>5-</a:t>
            </a:r>
            <a:r>
              <a:rPr lang="tr-TR" sz="2000" b="1" dirty="0">
                <a:latin typeface="+mn-lt"/>
                <a:cs typeface="Arial" pitchFamily="34" charset="0"/>
              </a:rPr>
              <a:t>) </a:t>
            </a:r>
            <a:r>
              <a:rPr lang="tr-TR" sz="2000" b="1" dirty="0" smtClean="0">
                <a:latin typeface="+mn-lt"/>
                <a:cs typeface="Arial" pitchFamily="34" charset="0"/>
              </a:rPr>
              <a:t>Ekip </a:t>
            </a:r>
            <a:r>
              <a:rPr lang="tr-TR" sz="2000" b="1" dirty="0">
                <a:latin typeface="+mn-lt"/>
                <a:cs typeface="Arial" pitchFamily="34" charset="0"/>
              </a:rPr>
              <a:t>sorumlusuna ait sözleşme ve diplomasının veya geçici mezuniyet belgesinin </a:t>
            </a:r>
            <a:r>
              <a:rPr lang="tr-TR" sz="2000" b="1" dirty="0" smtClean="0">
                <a:latin typeface="+mn-lt"/>
                <a:cs typeface="Arial" pitchFamily="34" charset="0"/>
              </a:rPr>
              <a:t>Müdürlükçe </a:t>
            </a:r>
            <a:r>
              <a:rPr lang="tr-TR" sz="2000" b="1" dirty="0">
                <a:latin typeface="+mn-lt"/>
                <a:cs typeface="Arial" pitchFamily="34" charset="0"/>
              </a:rPr>
              <a:t>onaylı </a:t>
            </a:r>
            <a:r>
              <a:rPr lang="tr-TR" sz="2000" b="1" dirty="0" smtClean="0">
                <a:latin typeface="+mn-lt"/>
                <a:cs typeface="Arial" pitchFamily="34" charset="0"/>
              </a:rPr>
              <a:t>örneği</a:t>
            </a:r>
          </a:p>
          <a:p>
            <a:pPr algn="l">
              <a:lnSpc>
                <a:spcPct val="150000"/>
              </a:lnSpc>
            </a:pPr>
            <a:r>
              <a:rPr lang="tr-TR" sz="2000" b="1" dirty="0" smtClean="0">
                <a:latin typeface="+mn-lt"/>
                <a:cs typeface="Arial" pitchFamily="34" charset="0"/>
              </a:rPr>
              <a:t>6-) Taahhütname (Yalnızca Çevre Sağlığı </a:t>
            </a:r>
            <a:r>
              <a:rPr lang="tr-TR" sz="2000" b="1" dirty="0" err="1" smtClean="0">
                <a:latin typeface="+mn-lt"/>
                <a:cs typeface="Arial" pitchFamily="34" charset="0"/>
              </a:rPr>
              <a:t>na</a:t>
            </a:r>
            <a:r>
              <a:rPr lang="tr-TR" sz="2000" b="1" dirty="0" smtClean="0">
                <a:latin typeface="+mn-lt"/>
                <a:cs typeface="Arial" pitchFamily="34" charset="0"/>
              </a:rPr>
              <a:t> ait Ruhsatlı ürünleri kullanacağına dair) </a:t>
            </a:r>
          </a:p>
          <a:p>
            <a:pPr algn="l">
              <a:lnSpc>
                <a:spcPct val="150000"/>
              </a:lnSpc>
            </a:pPr>
            <a:r>
              <a:rPr lang="tr-TR" sz="2000" b="1" dirty="0" smtClean="0">
                <a:latin typeface="+mn-lt"/>
                <a:cs typeface="Arial" pitchFamily="34" charset="0"/>
              </a:rPr>
              <a:t>7) Ürün uygulayıcı sertifikaları </a:t>
            </a:r>
          </a:p>
          <a:p>
            <a:pPr algn="l">
              <a:lnSpc>
                <a:spcPct val="150000"/>
              </a:lnSpc>
            </a:pPr>
            <a:r>
              <a:rPr lang="tr-TR" sz="2000" b="1" dirty="0" smtClean="0">
                <a:latin typeface="+mn-lt"/>
                <a:cs typeface="Arial" pitchFamily="34" charset="0"/>
              </a:rPr>
              <a:t>8 ) Uygulamada </a:t>
            </a:r>
            <a:r>
              <a:rPr lang="tr-TR" sz="2000" b="1" dirty="0">
                <a:latin typeface="+mn-lt"/>
                <a:cs typeface="Arial" pitchFamily="34" charset="0"/>
              </a:rPr>
              <a:t>kullanılacak alet, cihaz ve gereçlerin cins, sayı ve özelliklerini gösterir belge,</a:t>
            </a:r>
            <a:endParaRPr lang="tr-TR" sz="2000" b="1" dirty="0" smtClean="0">
              <a:latin typeface="+mn-lt"/>
              <a:cs typeface="Arial" pitchFamily="34" charset="0"/>
            </a:endParaRPr>
          </a:p>
          <a:p>
            <a:pPr>
              <a:lnSpc>
                <a:spcPct val="150000"/>
              </a:lnSpc>
            </a:pPr>
            <a:r>
              <a:rPr lang="tr-TR" sz="2000" b="1" dirty="0" smtClean="0">
                <a:latin typeface="+mn-lt"/>
                <a:cs typeface="Arial" pitchFamily="34" charset="0"/>
              </a:rPr>
              <a:t> </a:t>
            </a:r>
          </a:p>
          <a:p>
            <a:pPr>
              <a:lnSpc>
                <a:spcPct val="150000"/>
              </a:lnSpc>
            </a:pPr>
            <a:r>
              <a:rPr lang="tr-TR" sz="2000" b="1" dirty="0" smtClean="0">
                <a:solidFill>
                  <a:schemeClr val="tx2">
                    <a:lumMod val="60000"/>
                    <a:lumOff val="40000"/>
                  </a:schemeClr>
                </a:solidFill>
                <a:latin typeface="+mn-lt"/>
                <a:cs typeface="Arial" pitchFamily="34" charset="0"/>
              </a:rPr>
              <a:t>  </a:t>
            </a:r>
            <a:endParaRPr lang="tr-TR" sz="2000" b="1" dirty="0">
              <a:solidFill>
                <a:schemeClr val="tx2">
                  <a:lumMod val="60000"/>
                  <a:lumOff val="40000"/>
                </a:schemeClr>
              </a:solidFill>
              <a:latin typeface="+mn-lt"/>
              <a:cs typeface="Arial" pitchFamily="34" charset="0"/>
            </a:endParaRPr>
          </a:p>
          <a:p>
            <a:pPr>
              <a:lnSpc>
                <a:spcPct val="150000"/>
              </a:lnSpc>
            </a:pPr>
            <a:endParaRPr lang="tr-TR" sz="2000" b="1" dirty="0">
              <a:solidFill>
                <a:schemeClr val="tx2">
                  <a:lumMod val="60000"/>
                  <a:lumOff val="40000"/>
                </a:schemeClr>
              </a:solidFill>
              <a:latin typeface="+mn-lt"/>
              <a:cs typeface="Arial" pitchFamily="34" charset="0"/>
            </a:endParaRPr>
          </a:p>
          <a:p>
            <a:pPr>
              <a:lnSpc>
                <a:spcPct val="150000"/>
              </a:lnSpc>
            </a:pPr>
            <a:r>
              <a:rPr lang="tr-TR" sz="2000" b="1" dirty="0">
                <a:solidFill>
                  <a:schemeClr val="tx2">
                    <a:lumMod val="60000"/>
                    <a:lumOff val="40000"/>
                  </a:schemeClr>
                </a:solidFill>
                <a:latin typeface="+mn-lt"/>
                <a:cs typeface="Arial" pitchFamily="34" charset="0"/>
              </a:rPr>
              <a:t>		</a:t>
            </a:r>
            <a:endParaRPr lang="tr-TR" sz="3600" b="1" dirty="0">
              <a:latin typeface="+mn-lt"/>
              <a:cs typeface="Arial" pitchFamily="34" charset="0"/>
            </a:endParaRPr>
          </a:p>
          <a:p>
            <a:pPr>
              <a:lnSpc>
                <a:spcPct val="150000"/>
              </a:lnSpc>
            </a:pPr>
            <a:endParaRPr lang="tr-TR" b="1" dirty="0">
              <a:latin typeface="+mn-lt"/>
              <a:cs typeface="Arial" pitchFamily="34" charset="0"/>
            </a:endParaRPr>
          </a:p>
        </p:txBody>
      </p:sp>
    </p:spTree>
    <p:extLst>
      <p:ext uri="{BB962C8B-B14F-4D97-AF65-F5344CB8AC3E}">
        <p14:creationId xmlns:p14="http://schemas.microsoft.com/office/powerpoint/2010/main" val="2517054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txBox="1">
            <a:spLocks/>
          </p:cNvSpPr>
          <p:nvPr/>
        </p:nvSpPr>
        <p:spPr>
          <a:xfrm>
            <a:off x="756356" y="1309512"/>
            <a:ext cx="10905066" cy="5192888"/>
          </a:xfrm>
          <a:prstGeom prst="rect">
            <a:avLst/>
          </a:prstGeom>
        </p:spPr>
        <p:txBody>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nSpc>
                <a:spcPct val="150000"/>
              </a:lnSpc>
            </a:pPr>
            <a:r>
              <a:rPr lang="tr-TR" sz="2000" b="1" dirty="0" smtClean="0">
                <a:latin typeface="+mn-lt"/>
                <a:cs typeface="Arial" pitchFamily="34" charset="0"/>
              </a:rPr>
              <a:t>Başvuru İçin Gerekli Evraklar </a:t>
            </a:r>
          </a:p>
          <a:p>
            <a:pPr algn="l">
              <a:lnSpc>
                <a:spcPct val="150000"/>
              </a:lnSpc>
            </a:pPr>
            <a:r>
              <a:rPr lang="tr-TR" sz="2000" b="1" dirty="0">
                <a:latin typeface="+mn-lt"/>
                <a:cs typeface="Arial" pitchFamily="34" charset="0"/>
              </a:rPr>
              <a:t>9) </a:t>
            </a:r>
            <a:r>
              <a:rPr lang="tr-TR" sz="2000" b="1" dirty="0" smtClean="0">
                <a:latin typeface="+mn-lt"/>
                <a:cs typeface="Arial" pitchFamily="34" charset="0"/>
              </a:rPr>
              <a:t> Uygulamada </a:t>
            </a:r>
            <a:r>
              <a:rPr lang="tr-TR" sz="2000" b="1" dirty="0">
                <a:latin typeface="+mn-lt"/>
                <a:cs typeface="Arial" pitchFamily="34" charset="0"/>
              </a:rPr>
              <a:t>kullanılacak alet, cihaz ve gereçlerin cins, sayı ve özelliklerini gösterir belge</a:t>
            </a:r>
            <a:r>
              <a:rPr lang="tr-TR" sz="2000" b="1" dirty="0" smtClean="0">
                <a:latin typeface="+mn-lt"/>
                <a:cs typeface="Arial" pitchFamily="34" charset="0"/>
              </a:rPr>
              <a:t>,,</a:t>
            </a:r>
          </a:p>
          <a:p>
            <a:pPr algn="l">
              <a:lnSpc>
                <a:spcPct val="150000"/>
              </a:lnSpc>
            </a:pPr>
            <a:r>
              <a:rPr lang="tr-TR" sz="2000" b="1" dirty="0">
                <a:latin typeface="+mn-lt"/>
                <a:cs typeface="Arial" pitchFamily="34" charset="0"/>
              </a:rPr>
              <a:t>10) En az bir ekip olması kaydıyla ekip sayısı ve ekip elemanlarının nitelikleri hakkında belge</a:t>
            </a:r>
            <a:endParaRPr lang="tr-TR" sz="2000" b="1" dirty="0" smtClean="0">
              <a:latin typeface="+mn-lt"/>
              <a:cs typeface="Arial" pitchFamily="34" charset="0"/>
            </a:endParaRPr>
          </a:p>
          <a:p>
            <a:pPr algn="l">
              <a:lnSpc>
                <a:spcPct val="150000"/>
              </a:lnSpc>
            </a:pPr>
            <a:r>
              <a:rPr lang="tr-TR" sz="2000" b="1" dirty="0" smtClean="0">
                <a:latin typeface="+mn-lt"/>
                <a:cs typeface="Arial" pitchFamily="34" charset="0"/>
              </a:rPr>
              <a:t>11 </a:t>
            </a:r>
            <a:r>
              <a:rPr lang="tr-TR" sz="2000" b="1" dirty="0">
                <a:latin typeface="+mn-lt"/>
                <a:cs typeface="Arial" pitchFamily="34" charset="0"/>
              </a:rPr>
              <a:t>) Ürün hazırlama </a:t>
            </a:r>
            <a:r>
              <a:rPr lang="tr-TR" sz="2000" b="1" dirty="0" smtClean="0">
                <a:latin typeface="+mn-lt"/>
                <a:cs typeface="Arial" pitchFamily="34" charset="0"/>
              </a:rPr>
              <a:t>ve </a:t>
            </a:r>
            <a:r>
              <a:rPr lang="tr-TR" sz="2000" b="1" dirty="0">
                <a:latin typeface="+mn-lt"/>
                <a:cs typeface="Arial" pitchFamily="34" charset="0"/>
              </a:rPr>
              <a:t>uygulama anında alınacak koruyucu sağlık tedbirlerini açıklayan rapor</a:t>
            </a:r>
            <a:r>
              <a:rPr lang="tr-TR" sz="2000" b="1" dirty="0" smtClean="0">
                <a:latin typeface="+mn-lt"/>
                <a:cs typeface="Arial" pitchFamily="34" charset="0"/>
              </a:rPr>
              <a:t>,</a:t>
            </a:r>
          </a:p>
          <a:p>
            <a:pPr algn="l">
              <a:lnSpc>
                <a:spcPct val="150000"/>
              </a:lnSpc>
            </a:pPr>
            <a:r>
              <a:rPr lang="tr-TR" sz="2000" b="1" dirty="0" smtClean="0">
                <a:latin typeface="+mn-lt"/>
                <a:cs typeface="Arial" pitchFamily="34" charset="0"/>
              </a:rPr>
              <a:t>12 </a:t>
            </a:r>
            <a:r>
              <a:rPr lang="tr-TR" sz="2000" b="1" dirty="0">
                <a:latin typeface="+mn-lt"/>
                <a:cs typeface="Arial" pitchFamily="34" charset="0"/>
              </a:rPr>
              <a:t>) İlkyardım dolabı, ilkyardım çantaları ve içerikleri hakkında açıklama raporu</a:t>
            </a:r>
            <a:r>
              <a:rPr lang="tr-TR" sz="2000" b="1" dirty="0" smtClean="0">
                <a:latin typeface="+mn-lt"/>
                <a:cs typeface="Arial" pitchFamily="34" charset="0"/>
              </a:rPr>
              <a:t>,</a:t>
            </a:r>
          </a:p>
          <a:p>
            <a:pPr algn="l">
              <a:lnSpc>
                <a:spcPct val="150000"/>
              </a:lnSpc>
            </a:pPr>
            <a:r>
              <a:rPr lang="tr-TR" sz="2000" b="1" dirty="0" smtClean="0">
                <a:latin typeface="+mn-lt"/>
                <a:cs typeface="Arial" pitchFamily="34" charset="0"/>
              </a:rPr>
              <a:t>13-) Şirkete ait araç ruhsatları </a:t>
            </a:r>
          </a:p>
          <a:p>
            <a:pPr>
              <a:lnSpc>
                <a:spcPct val="150000"/>
              </a:lnSpc>
            </a:pPr>
            <a:r>
              <a:rPr lang="tr-TR" sz="2000" b="1" dirty="0" smtClean="0">
                <a:latin typeface="+mn-lt"/>
                <a:cs typeface="Arial" pitchFamily="34" charset="0"/>
              </a:rPr>
              <a:t>  </a:t>
            </a:r>
            <a:endParaRPr lang="tr-TR" sz="2000" b="1" dirty="0">
              <a:latin typeface="+mn-lt"/>
              <a:cs typeface="Arial" pitchFamily="34" charset="0"/>
            </a:endParaRPr>
          </a:p>
          <a:p>
            <a:pPr>
              <a:lnSpc>
                <a:spcPct val="150000"/>
              </a:lnSpc>
            </a:pPr>
            <a:r>
              <a:rPr lang="tr-TR" sz="2000" b="1" dirty="0">
                <a:latin typeface="+mn-lt"/>
                <a:cs typeface="Arial" pitchFamily="34" charset="0"/>
              </a:rPr>
              <a:t>Müdürlük elemanları tarafından işyeri </a:t>
            </a:r>
            <a:r>
              <a:rPr lang="tr-TR" sz="2000" b="1" dirty="0">
                <a:solidFill>
                  <a:srgbClr val="FF0000"/>
                </a:solidFill>
                <a:latin typeface="+mn-lt"/>
                <a:cs typeface="Arial" pitchFamily="34" charset="0"/>
              </a:rPr>
              <a:t>10 iş günü </a:t>
            </a:r>
            <a:r>
              <a:rPr lang="tr-TR" sz="2000" b="1" dirty="0">
                <a:latin typeface="+mn-lt"/>
                <a:cs typeface="Arial" pitchFamily="34" charset="0"/>
              </a:rPr>
              <a:t>içinde yerinde incelenerek sonuçlandırılır. İnceleme sonucunda bu Yönetmelik hükümlerine uygunluğu tespit edilen yerlere </a:t>
            </a:r>
            <a:r>
              <a:rPr lang="tr-TR" sz="2000" b="1" dirty="0">
                <a:solidFill>
                  <a:srgbClr val="FF0000"/>
                </a:solidFill>
                <a:latin typeface="+mn-lt"/>
                <a:cs typeface="Arial" pitchFamily="34" charset="0"/>
              </a:rPr>
              <a:t>Ek-2’deki izin belgesi ve Ek-3’teki mesul müdürlük belgesinden ikişer nüsha düzenlenir. </a:t>
            </a:r>
          </a:p>
          <a:p>
            <a:pPr>
              <a:lnSpc>
                <a:spcPct val="150000"/>
              </a:lnSpc>
            </a:pPr>
            <a:r>
              <a:rPr lang="tr-TR" sz="2000" b="1" dirty="0">
                <a:solidFill>
                  <a:schemeClr val="tx2">
                    <a:lumMod val="60000"/>
                    <a:lumOff val="40000"/>
                  </a:schemeClr>
                </a:solidFill>
                <a:latin typeface="+mn-lt"/>
                <a:cs typeface="Arial" pitchFamily="34" charset="0"/>
              </a:rPr>
              <a:t>		</a:t>
            </a:r>
            <a:endParaRPr lang="tr-TR" sz="3600" b="1" dirty="0">
              <a:latin typeface="+mn-lt"/>
              <a:cs typeface="Arial" pitchFamily="34" charset="0"/>
            </a:endParaRPr>
          </a:p>
          <a:p>
            <a:pPr>
              <a:lnSpc>
                <a:spcPct val="150000"/>
              </a:lnSpc>
            </a:pPr>
            <a:endParaRPr lang="tr-TR" b="1" dirty="0">
              <a:latin typeface="+mn-lt"/>
              <a:cs typeface="Arial" pitchFamily="34" charset="0"/>
            </a:endParaRPr>
          </a:p>
        </p:txBody>
      </p:sp>
    </p:spTree>
    <p:extLst>
      <p:ext uri="{BB962C8B-B14F-4D97-AF65-F5344CB8AC3E}">
        <p14:creationId xmlns:p14="http://schemas.microsoft.com/office/powerpoint/2010/main" val="251580699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74070" y="1432278"/>
            <a:ext cx="3480152" cy="45086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69768" y="1432279"/>
            <a:ext cx="2768268" cy="4221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600142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143000" y="1639783"/>
            <a:ext cx="10450285" cy="1200329"/>
          </a:xfrm>
          <a:prstGeom prst="rect">
            <a:avLst/>
          </a:prstGeom>
        </p:spPr>
        <p:txBody>
          <a:bodyPr wrap="square">
            <a:spAutoFit/>
          </a:bodyPr>
          <a:lstStyle/>
          <a:p>
            <a:endParaRPr lang="tr-TR" b="1" dirty="0">
              <a:effectLst/>
            </a:endParaRPr>
          </a:p>
          <a:p>
            <a:endParaRPr lang="tr-TR" b="1" dirty="0" smtClean="0"/>
          </a:p>
          <a:p>
            <a:endParaRPr lang="tr-TR" b="1" dirty="0">
              <a:effectLst/>
            </a:endParaRPr>
          </a:p>
          <a:p>
            <a:endParaRPr lang="tr-TR" b="1" dirty="0">
              <a:effectLst/>
            </a:endParaRPr>
          </a:p>
        </p:txBody>
      </p:sp>
      <p:sp>
        <p:nvSpPr>
          <p:cNvPr id="3" name="Dikdörtgen 2"/>
          <p:cNvSpPr/>
          <p:nvPr/>
        </p:nvSpPr>
        <p:spPr>
          <a:xfrm>
            <a:off x="1143000" y="1639783"/>
            <a:ext cx="10450285" cy="923330"/>
          </a:xfrm>
          <a:prstGeom prst="rect">
            <a:avLst/>
          </a:prstGeom>
        </p:spPr>
        <p:txBody>
          <a:bodyPr wrap="square">
            <a:spAutoFit/>
          </a:bodyPr>
          <a:lstStyle/>
          <a:p>
            <a:endParaRPr lang="tr-TR" b="1" dirty="0" smtClean="0"/>
          </a:p>
          <a:p>
            <a:endParaRPr lang="tr-TR" b="1" dirty="0">
              <a:effectLst/>
            </a:endParaRPr>
          </a:p>
          <a:p>
            <a:endParaRPr lang="tr-TR" b="1" dirty="0">
              <a:effectLst/>
            </a:endParaRPr>
          </a:p>
        </p:txBody>
      </p:sp>
      <p:pic>
        <p:nvPicPr>
          <p:cNvPr id="1026"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2" t="29913" r="57006" b="16358"/>
          <a:stretch/>
        </p:blipFill>
        <p:spPr bwMode="auto">
          <a:xfrm>
            <a:off x="1756226" y="1465943"/>
            <a:ext cx="5339897" cy="375375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596948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30729" y="1191986"/>
            <a:ext cx="10523764" cy="2585323"/>
          </a:xfrm>
          <a:prstGeom prst="rect">
            <a:avLst/>
          </a:prstGeom>
        </p:spPr>
        <p:txBody>
          <a:bodyPr wrap="square">
            <a:spAutoFit/>
          </a:bodyPr>
          <a:lstStyle/>
          <a:p>
            <a:r>
              <a:rPr lang="tr-TR" b="1" u="sng" dirty="0" smtClean="0"/>
              <a:t>Bulundurulması </a:t>
            </a:r>
            <a:r>
              <a:rPr lang="tr-TR" b="1" u="sng" dirty="0"/>
              <a:t>zorunlu asgari birimler </a:t>
            </a:r>
            <a:endParaRPr lang="tr-TR" b="1" u="sng" dirty="0" smtClean="0"/>
          </a:p>
          <a:p>
            <a:endParaRPr lang="tr-TR" u="sng" dirty="0"/>
          </a:p>
          <a:p>
            <a:r>
              <a:rPr lang="tr-TR" b="1" dirty="0" smtClean="0"/>
              <a:t>Madde 12 — </a:t>
            </a:r>
            <a:r>
              <a:rPr lang="tr-TR" dirty="0" err="1" smtClean="0"/>
              <a:t>İşyerindeaşağıda</a:t>
            </a:r>
            <a:r>
              <a:rPr lang="tr-TR" dirty="0" smtClean="0"/>
              <a:t> </a:t>
            </a:r>
            <a:r>
              <a:rPr lang="tr-TR" dirty="0"/>
              <a:t>belirtilen nitelikleri haiz bölümler bulunur.</a:t>
            </a:r>
          </a:p>
          <a:p>
            <a:r>
              <a:rPr lang="tr-TR" dirty="0"/>
              <a:t>a) Büro, (ayrı yerde olabilir-aynı yerde ise </a:t>
            </a:r>
            <a:r>
              <a:rPr lang="tr-TR" u="sng" dirty="0" smtClean="0"/>
              <a:t>ürün</a:t>
            </a:r>
            <a:r>
              <a:rPr lang="tr-TR" dirty="0" smtClean="0"/>
              <a:t> </a:t>
            </a:r>
            <a:r>
              <a:rPr lang="tr-TR" dirty="0"/>
              <a:t>hazırlama odasından uzakta olmalıdır.)</a:t>
            </a:r>
          </a:p>
          <a:p>
            <a:r>
              <a:rPr lang="tr-TR" dirty="0"/>
              <a:t>b) </a:t>
            </a:r>
            <a:r>
              <a:rPr lang="tr-TR" dirty="0" err="1" smtClean="0"/>
              <a:t>Biyosidal</a:t>
            </a:r>
            <a:r>
              <a:rPr lang="tr-TR" dirty="0" smtClean="0"/>
              <a:t> </a:t>
            </a:r>
            <a:r>
              <a:rPr lang="tr-TR" dirty="0"/>
              <a:t>ürün ve malzeme deposu,</a:t>
            </a:r>
          </a:p>
          <a:p>
            <a:r>
              <a:rPr lang="tr-TR" dirty="0"/>
              <a:t>c) Çalışanlar için soyunma odası,</a:t>
            </a:r>
          </a:p>
          <a:p>
            <a:r>
              <a:rPr lang="tr-TR" dirty="0"/>
              <a:t>d) Yeterli sayıda tuvalet ve duş,</a:t>
            </a:r>
          </a:p>
          <a:p>
            <a:r>
              <a:rPr lang="tr-TR" dirty="0"/>
              <a:t>e) Malzeme temizleme ve hazırlık odası.</a:t>
            </a:r>
          </a:p>
          <a:p>
            <a:r>
              <a:rPr lang="tr-TR" dirty="0"/>
              <a:t>İzin belgesi alındıktan sonra binada yapılan esasa ilişkin değişiklikler Müdürlüğe bildirilir. </a:t>
            </a:r>
            <a:endParaRPr lang="tr-TR" dirty="0">
              <a:effectLst/>
            </a:endParaRPr>
          </a:p>
        </p:txBody>
      </p:sp>
    </p:spTree>
    <p:extLst>
      <p:ext uri="{BB962C8B-B14F-4D97-AF65-F5344CB8AC3E}">
        <p14:creationId xmlns:p14="http://schemas.microsoft.com/office/powerpoint/2010/main" val="16149706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850799" y="1787980"/>
            <a:ext cx="9473379" cy="344532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596275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1143000" y="1639783"/>
            <a:ext cx="10450285" cy="923330"/>
          </a:xfrm>
          <a:prstGeom prst="rect">
            <a:avLst/>
          </a:prstGeom>
        </p:spPr>
        <p:txBody>
          <a:bodyPr wrap="square">
            <a:spAutoFit/>
          </a:bodyPr>
          <a:lstStyle/>
          <a:p>
            <a:endParaRPr lang="tr-TR" b="1" dirty="0" smtClean="0"/>
          </a:p>
          <a:p>
            <a:endParaRPr lang="tr-TR" b="1" dirty="0">
              <a:effectLst/>
            </a:endParaRPr>
          </a:p>
          <a:p>
            <a:endParaRPr lang="tr-TR" b="1" dirty="0">
              <a:effectLst/>
            </a:endParaRPr>
          </a:p>
        </p:txBody>
      </p:sp>
      <p:pic>
        <p:nvPicPr>
          <p:cNvPr id="3074"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353684" y="1250950"/>
            <a:ext cx="8378145" cy="439048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889361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216479" y="1175658"/>
            <a:ext cx="10409464" cy="2585323"/>
          </a:xfrm>
          <a:prstGeom prst="rect">
            <a:avLst/>
          </a:prstGeom>
        </p:spPr>
        <p:txBody>
          <a:bodyPr wrap="square">
            <a:spAutoFit/>
          </a:bodyPr>
          <a:lstStyle/>
          <a:p>
            <a:r>
              <a:rPr lang="tr-TR" b="1" dirty="0"/>
              <a:t>İşyerinde tutulacak kayıt ve </a:t>
            </a:r>
            <a:r>
              <a:rPr lang="tr-TR" b="1" dirty="0" smtClean="0"/>
              <a:t>raporlar</a:t>
            </a:r>
          </a:p>
          <a:p>
            <a:endParaRPr lang="tr-TR" dirty="0"/>
          </a:p>
          <a:p>
            <a:pPr algn="just"/>
            <a:r>
              <a:rPr lang="tr-TR" b="1" dirty="0"/>
              <a:t>Madde 19 — </a:t>
            </a:r>
            <a:r>
              <a:rPr lang="tr-TR" dirty="0"/>
              <a:t>İşyerinde, </a:t>
            </a:r>
            <a:r>
              <a:rPr lang="tr-TR" dirty="0" err="1"/>
              <a:t>mesûl</a:t>
            </a:r>
            <a:r>
              <a:rPr lang="tr-TR" dirty="0"/>
              <a:t> müdür, ekip sorumlusu ile </a:t>
            </a:r>
            <a:r>
              <a:rPr lang="tr-TR" dirty="0" smtClean="0"/>
              <a:t>ürün </a:t>
            </a:r>
            <a:r>
              <a:rPr lang="tr-TR" dirty="0"/>
              <a:t>hazırlama ve </a:t>
            </a:r>
            <a:r>
              <a:rPr lang="tr-TR" dirty="0" smtClean="0"/>
              <a:t>uygulama </a:t>
            </a:r>
            <a:r>
              <a:rPr lang="tr-TR" dirty="0"/>
              <a:t>işlerinde çalışan işçiler için</a:t>
            </a:r>
            <a:r>
              <a:rPr lang="tr-TR" b="1" dirty="0">
                <a:solidFill>
                  <a:srgbClr val="FF0000"/>
                </a:solidFill>
              </a:rPr>
              <a:t> ayrı ayrı birer dosya tutulur</a:t>
            </a:r>
            <a:r>
              <a:rPr lang="tr-TR" dirty="0"/>
              <a:t>. Bu dosyalarda sözleşmeli personel için sözleşme sureti ve unvanlarını gösterir belge ile dosya sahiplerinin fotoğraflı nüfus cüzdanı sureti, işçilerin göreve başlarken bu işte çalışmasında sakınca olmadığını gösterir </a:t>
            </a:r>
            <a:r>
              <a:rPr lang="tr-TR" b="1" dirty="0">
                <a:solidFill>
                  <a:srgbClr val="FF0000"/>
                </a:solidFill>
              </a:rPr>
              <a:t>sağlık raporu ve periyodik sağlık kontrollerine ait raporlar muhafaza edilecektir</a:t>
            </a:r>
            <a:r>
              <a:rPr lang="tr-TR" b="1" dirty="0"/>
              <a:t>. </a:t>
            </a:r>
            <a:r>
              <a:rPr lang="tr-TR" dirty="0"/>
              <a:t>Ayrıca </a:t>
            </a:r>
            <a:r>
              <a:rPr lang="tr-TR" dirty="0" smtClean="0"/>
              <a:t>uygulama </a:t>
            </a:r>
            <a:r>
              <a:rPr lang="tr-TR" dirty="0"/>
              <a:t>yapılan yerler, </a:t>
            </a:r>
            <a:r>
              <a:rPr lang="tr-TR" dirty="0" smtClean="0"/>
              <a:t>uygulama </a:t>
            </a:r>
            <a:r>
              <a:rPr lang="tr-TR" dirty="0"/>
              <a:t>tarihleri, kullanılan </a:t>
            </a:r>
            <a:r>
              <a:rPr lang="tr-TR" dirty="0" smtClean="0"/>
              <a:t>ürünler, uygulamayı </a:t>
            </a:r>
            <a:r>
              <a:rPr lang="tr-TR" dirty="0"/>
              <a:t>yapanlar, varsa meydana gelen kaza ve zehirlenmeler ile ilgili Ek-1’de belirtilen formun doldurularak ayrı bir dosyada muhafaza edilir ve istenildiğinde denetim elemanlarının incelenmesine açık tutulur. </a:t>
            </a:r>
            <a:endParaRPr lang="tr-TR" dirty="0">
              <a:effectLst/>
            </a:endParaRPr>
          </a:p>
        </p:txBody>
      </p:sp>
    </p:spTree>
    <p:extLst>
      <p:ext uri="{BB962C8B-B14F-4D97-AF65-F5344CB8AC3E}">
        <p14:creationId xmlns:p14="http://schemas.microsoft.com/office/powerpoint/2010/main" val="373322759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1186</TotalTime>
  <Words>714</Words>
  <Application>Microsoft Office PowerPoint</Application>
  <PresentationFormat>Özel</PresentationFormat>
  <Paragraphs>74</Paragraphs>
  <Slides>12</Slides>
  <Notes>0</Notes>
  <HiddenSlides>0</HiddenSlides>
  <MMClips>0</MMClips>
  <ScaleCrop>false</ScaleCrop>
  <HeadingPairs>
    <vt:vector size="4" baseType="variant">
      <vt:variant>
        <vt:lpstr>Tema</vt:lpstr>
      </vt:variant>
      <vt:variant>
        <vt:i4>1</vt:i4>
      </vt:variant>
      <vt:variant>
        <vt:lpstr>Slayt Başlıkları</vt:lpstr>
      </vt:variant>
      <vt:variant>
        <vt:i4>12</vt:i4>
      </vt:variant>
    </vt:vector>
  </HeadingPairs>
  <TitlesOfParts>
    <vt:vector size="13" baseType="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Ahmet Safran</dc:creator>
  <cp:lastModifiedBy>devris.tamkoc</cp:lastModifiedBy>
  <cp:revision>195</cp:revision>
  <dcterms:created xsi:type="dcterms:W3CDTF">2014-08-25T10:05:39Z</dcterms:created>
  <dcterms:modified xsi:type="dcterms:W3CDTF">2016-10-31T09:08:05Z</dcterms:modified>
</cp:coreProperties>
</file>