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5" r:id="rId4"/>
    <p:sldId id="258" r:id="rId5"/>
    <p:sldId id="276" r:id="rId6"/>
    <p:sldId id="259" r:id="rId7"/>
    <p:sldId id="262" r:id="rId8"/>
    <p:sldId id="277" r:id="rId9"/>
    <p:sldId id="263" r:id="rId10"/>
    <p:sldId id="271" r:id="rId11"/>
    <p:sldId id="273" r:id="rId12"/>
    <p:sldId id="274" r:id="rId13"/>
    <p:sldId id="265" r:id="rId14"/>
    <p:sldId id="269" r:id="rId15"/>
    <p:sldId id="260" r:id="rId16"/>
    <p:sldId id="270" r:id="rId17"/>
    <p:sldId id="261" r:id="rId18"/>
    <p:sldId id="264" r:id="rId19"/>
    <p:sldId id="266" r:id="rId20"/>
    <p:sldId id="267" r:id="rId21"/>
    <p:sldId id="272"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32" y="-3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EF8BC371-8DEE-4AB4-8A4A-5D6E4FE49E8E}" type="datetimeFigureOut">
              <a:rPr lang="tr-TR" smtClean="0"/>
              <a:t>16.10.2019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FA75969-AC01-4783-B008-BC4397299CF2}" type="slidenum">
              <a:rPr lang="tr-TR" smtClean="0"/>
              <a:t>‹#›</a:t>
            </a:fld>
            <a:endParaRPr lang="tr-TR"/>
          </a:p>
        </p:txBody>
      </p:sp>
    </p:spTree>
    <p:extLst>
      <p:ext uri="{BB962C8B-B14F-4D97-AF65-F5344CB8AC3E}">
        <p14:creationId xmlns:p14="http://schemas.microsoft.com/office/powerpoint/2010/main" val="539433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F8BC371-8DEE-4AB4-8A4A-5D6E4FE49E8E}" type="datetimeFigureOut">
              <a:rPr lang="tr-TR" smtClean="0"/>
              <a:t>16.10.2019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FA75969-AC01-4783-B008-BC4397299CF2}" type="slidenum">
              <a:rPr lang="tr-TR" smtClean="0"/>
              <a:t>‹#›</a:t>
            </a:fld>
            <a:endParaRPr lang="tr-TR"/>
          </a:p>
        </p:txBody>
      </p:sp>
    </p:spTree>
    <p:extLst>
      <p:ext uri="{BB962C8B-B14F-4D97-AF65-F5344CB8AC3E}">
        <p14:creationId xmlns:p14="http://schemas.microsoft.com/office/powerpoint/2010/main" val="2719223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F8BC371-8DEE-4AB4-8A4A-5D6E4FE49E8E}" type="datetimeFigureOut">
              <a:rPr lang="tr-TR" smtClean="0"/>
              <a:t>16.10.2019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FA75969-AC01-4783-B008-BC4397299CF2}" type="slidenum">
              <a:rPr lang="tr-TR" smtClean="0"/>
              <a:t>‹#›</a:t>
            </a:fld>
            <a:endParaRPr lang="tr-TR"/>
          </a:p>
        </p:txBody>
      </p:sp>
    </p:spTree>
    <p:extLst>
      <p:ext uri="{BB962C8B-B14F-4D97-AF65-F5344CB8AC3E}">
        <p14:creationId xmlns:p14="http://schemas.microsoft.com/office/powerpoint/2010/main" val="2493316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F8BC371-8DEE-4AB4-8A4A-5D6E4FE49E8E}" type="datetimeFigureOut">
              <a:rPr lang="tr-TR" smtClean="0"/>
              <a:t>16.10.2019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FA75969-AC01-4783-B008-BC4397299CF2}" type="slidenum">
              <a:rPr lang="tr-TR" smtClean="0"/>
              <a:t>‹#›</a:t>
            </a:fld>
            <a:endParaRPr lang="tr-TR"/>
          </a:p>
        </p:txBody>
      </p:sp>
    </p:spTree>
    <p:extLst>
      <p:ext uri="{BB962C8B-B14F-4D97-AF65-F5344CB8AC3E}">
        <p14:creationId xmlns:p14="http://schemas.microsoft.com/office/powerpoint/2010/main" val="1525124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EF8BC371-8DEE-4AB4-8A4A-5D6E4FE49E8E}" type="datetimeFigureOut">
              <a:rPr lang="tr-TR" smtClean="0"/>
              <a:t>16.10.2019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FA75969-AC01-4783-B008-BC4397299CF2}" type="slidenum">
              <a:rPr lang="tr-TR" smtClean="0"/>
              <a:t>‹#›</a:t>
            </a:fld>
            <a:endParaRPr lang="tr-TR"/>
          </a:p>
        </p:txBody>
      </p:sp>
    </p:spTree>
    <p:extLst>
      <p:ext uri="{BB962C8B-B14F-4D97-AF65-F5344CB8AC3E}">
        <p14:creationId xmlns:p14="http://schemas.microsoft.com/office/powerpoint/2010/main" val="2010418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EF8BC371-8DEE-4AB4-8A4A-5D6E4FE49E8E}" type="datetimeFigureOut">
              <a:rPr lang="tr-TR" smtClean="0"/>
              <a:t>16.10.2019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FA75969-AC01-4783-B008-BC4397299CF2}" type="slidenum">
              <a:rPr lang="tr-TR" smtClean="0"/>
              <a:t>‹#›</a:t>
            </a:fld>
            <a:endParaRPr lang="tr-TR"/>
          </a:p>
        </p:txBody>
      </p:sp>
    </p:spTree>
    <p:extLst>
      <p:ext uri="{BB962C8B-B14F-4D97-AF65-F5344CB8AC3E}">
        <p14:creationId xmlns:p14="http://schemas.microsoft.com/office/powerpoint/2010/main" val="1284204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EF8BC371-8DEE-4AB4-8A4A-5D6E4FE49E8E}" type="datetimeFigureOut">
              <a:rPr lang="tr-TR" smtClean="0"/>
              <a:t>16.10.2019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FA75969-AC01-4783-B008-BC4397299CF2}" type="slidenum">
              <a:rPr lang="tr-TR" smtClean="0"/>
              <a:t>‹#›</a:t>
            </a:fld>
            <a:endParaRPr lang="tr-TR"/>
          </a:p>
        </p:txBody>
      </p:sp>
    </p:spTree>
    <p:extLst>
      <p:ext uri="{BB962C8B-B14F-4D97-AF65-F5344CB8AC3E}">
        <p14:creationId xmlns:p14="http://schemas.microsoft.com/office/powerpoint/2010/main" val="1468091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EF8BC371-8DEE-4AB4-8A4A-5D6E4FE49E8E}" type="datetimeFigureOut">
              <a:rPr lang="tr-TR" smtClean="0"/>
              <a:t>16.10.2019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FA75969-AC01-4783-B008-BC4397299CF2}" type="slidenum">
              <a:rPr lang="tr-TR" smtClean="0"/>
              <a:t>‹#›</a:t>
            </a:fld>
            <a:endParaRPr lang="tr-TR"/>
          </a:p>
        </p:txBody>
      </p:sp>
    </p:spTree>
    <p:extLst>
      <p:ext uri="{BB962C8B-B14F-4D97-AF65-F5344CB8AC3E}">
        <p14:creationId xmlns:p14="http://schemas.microsoft.com/office/powerpoint/2010/main" val="3222570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F8BC371-8DEE-4AB4-8A4A-5D6E4FE49E8E}" type="datetimeFigureOut">
              <a:rPr lang="tr-TR" smtClean="0"/>
              <a:t>16.10.2019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FA75969-AC01-4783-B008-BC4397299CF2}" type="slidenum">
              <a:rPr lang="tr-TR" smtClean="0"/>
              <a:t>‹#›</a:t>
            </a:fld>
            <a:endParaRPr lang="tr-TR"/>
          </a:p>
        </p:txBody>
      </p:sp>
    </p:spTree>
    <p:extLst>
      <p:ext uri="{BB962C8B-B14F-4D97-AF65-F5344CB8AC3E}">
        <p14:creationId xmlns:p14="http://schemas.microsoft.com/office/powerpoint/2010/main" val="2867196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F8BC371-8DEE-4AB4-8A4A-5D6E4FE49E8E}" type="datetimeFigureOut">
              <a:rPr lang="tr-TR" smtClean="0"/>
              <a:t>16.10.2019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FA75969-AC01-4783-B008-BC4397299CF2}" type="slidenum">
              <a:rPr lang="tr-TR" smtClean="0"/>
              <a:t>‹#›</a:t>
            </a:fld>
            <a:endParaRPr lang="tr-TR"/>
          </a:p>
        </p:txBody>
      </p:sp>
    </p:spTree>
    <p:extLst>
      <p:ext uri="{BB962C8B-B14F-4D97-AF65-F5344CB8AC3E}">
        <p14:creationId xmlns:p14="http://schemas.microsoft.com/office/powerpoint/2010/main" val="3927356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F8BC371-8DEE-4AB4-8A4A-5D6E4FE49E8E}" type="datetimeFigureOut">
              <a:rPr lang="tr-TR" smtClean="0"/>
              <a:t>16.10.2019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FA75969-AC01-4783-B008-BC4397299CF2}" type="slidenum">
              <a:rPr lang="tr-TR" smtClean="0"/>
              <a:t>‹#›</a:t>
            </a:fld>
            <a:endParaRPr lang="tr-TR"/>
          </a:p>
        </p:txBody>
      </p:sp>
    </p:spTree>
    <p:extLst>
      <p:ext uri="{BB962C8B-B14F-4D97-AF65-F5344CB8AC3E}">
        <p14:creationId xmlns:p14="http://schemas.microsoft.com/office/powerpoint/2010/main" val="718474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8BC371-8DEE-4AB4-8A4A-5D6E4FE49E8E}" type="datetimeFigureOut">
              <a:rPr lang="tr-TR" smtClean="0"/>
              <a:t>16.10.2019</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75969-AC01-4783-B008-BC4397299CF2}" type="slidenum">
              <a:rPr lang="tr-TR" smtClean="0"/>
              <a:t>‹#›</a:t>
            </a:fld>
            <a:endParaRPr lang="tr-TR"/>
          </a:p>
        </p:txBody>
      </p:sp>
    </p:spTree>
    <p:extLst>
      <p:ext uri="{BB962C8B-B14F-4D97-AF65-F5344CB8AC3E}">
        <p14:creationId xmlns:p14="http://schemas.microsoft.com/office/powerpoint/2010/main" val="3775301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Autofit/>
          </a:bodyPr>
          <a:lstStyle/>
          <a:p>
            <a:r>
              <a:rPr lang="tr-TR" sz="3600" i="1" dirty="0" smtClean="0">
                <a:solidFill>
                  <a:srgbClr val="FF0000"/>
                </a:solidFill>
              </a:rPr>
              <a:t>BİNALARDA YANGIN DIŞINDAKİ KARBON MONOKSİT ZEHİRLENMELERİNİN ÖNLENMESİ MEVZUATI HAKKINDA</a:t>
            </a:r>
            <a:endParaRPr lang="tr-TR" sz="3600" i="1" dirty="0">
              <a:solidFill>
                <a:srgbClr val="FF0000"/>
              </a:solidFill>
            </a:endParaRPr>
          </a:p>
        </p:txBody>
      </p:sp>
      <p:sp>
        <p:nvSpPr>
          <p:cNvPr id="3" name="Alt Başlık 2"/>
          <p:cNvSpPr>
            <a:spLocks noGrp="1"/>
          </p:cNvSpPr>
          <p:nvPr>
            <p:ph type="subTitle" idx="1"/>
          </p:nvPr>
        </p:nvSpPr>
        <p:spPr>
          <a:xfrm>
            <a:off x="1619672" y="4437112"/>
            <a:ext cx="6152728" cy="1201688"/>
          </a:xfrm>
        </p:spPr>
        <p:txBody>
          <a:bodyPr>
            <a:normAutofit fontScale="77500" lnSpcReduction="20000"/>
          </a:bodyPr>
          <a:lstStyle/>
          <a:p>
            <a:endParaRPr lang="tr-TR" dirty="0" smtClean="0"/>
          </a:p>
          <a:p>
            <a:r>
              <a:rPr lang="tr-TR" dirty="0" smtClean="0"/>
              <a:t>Harun ERPOLAT</a:t>
            </a:r>
          </a:p>
          <a:p>
            <a:r>
              <a:rPr lang="tr-TR" dirty="0" smtClean="0"/>
              <a:t>TMMOB Makine Mühendisleri Odası</a:t>
            </a:r>
            <a:endParaRPr lang="tr-TR" dirty="0"/>
          </a:p>
        </p:txBody>
      </p:sp>
      <p:pic>
        <p:nvPicPr>
          <p:cNvPr id="2050" name="Picture 2" descr="C:\Users\Public\Documents\128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7" y="3773066"/>
            <a:ext cx="1080120"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891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i="1" dirty="0" smtClean="0">
                <a:solidFill>
                  <a:srgbClr val="FF0000"/>
                </a:solidFill>
              </a:rPr>
              <a:t>TMMOB MAKİNA MÜHENDİSLERİ ODASI </a:t>
            </a:r>
            <a:endParaRPr lang="tr-TR" sz="2800" i="1" dirty="0">
              <a:solidFill>
                <a:srgbClr val="FF0000"/>
              </a:solidFill>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962" t="10026" r="22328" b="7812"/>
          <a:stretch/>
        </p:blipFill>
        <p:spPr bwMode="auto">
          <a:xfrm>
            <a:off x="2339752" y="1443236"/>
            <a:ext cx="6589246" cy="3589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descr="C:\Users\Public\Documents\SOBA VE ŞOFBEN.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0545" y="1268761"/>
            <a:ext cx="1701959" cy="24482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Public\Documents\DOĞALGA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849" y="3861048"/>
            <a:ext cx="1714122" cy="2575867"/>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2195736" y="5009606"/>
            <a:ext cx="6733262" cy="1754326"/>
          </a:xfrm>
          <a:prstGeom prst="rect">
            <a:avLst/>
          </a:prstGeom>
        </p:spPr>
        <p:txBody>
          <a:bodyPr wrap="square">
            <a:spAutoFit/>
          </a:bodyPr>
          <a:lstStyle/>
          <a:p>
            <a:r>
              <a:rPr lang="tr-TR" dirty="0">
                <a:solidFill>
                  <a:srgbClr val="FF0000"/>
                </a:solidFill>
              </a:rPr>
              <a:t>Binaların yangından korunması </a:t>
            </a:r>
            <a:r>
              <a:rPr lang="tr-TR" dirty="0" err="1">
                <a:solidFill>
                  <a:srgbClr val="FF0000"/>
                </a:solidFill>
              </a:rPr>
              <a:t>hk</a:t>
            </a:r>
            <a:r>
              <a:rPr lang="tr-TR" dirty="0">
                <a:solidFill>
                  <a:srgbClr val="FF0000"/>
                </a:solidFill>
              </a:rPr>
              <a:t>. Yön. Maddesi </a:t>
            </a:r>
            <a:r>
              <a:rPr lang="tr-TR" dirty="0" smtClean="0">
                <a:solidFill>
                  <a:srgbClr val="FF0000"/>
                </a:solidFill>
              </a:rPr>
              <a:t>değişmeli</a:t>
            </a:r>
            <a:endParaRPr lang="tr-TR" dirty="0" smtClean="0"/>
          </a:p>
          <a:p>
            <a:r>
              <a:rPr lang="tr-TR" dirty="0" smtClean="0"/>
              <a:t>(</a:t>
            </a:r>
            <a:r>
              <a:rPr lang="tr-TR" dirty="0"/>
              <a:t>8) Odada baca yok ise soba borusu; sac konan pencereden çıkarılıp, saçaktan 25 cm açıkta ve 50 cm yüksekte ve ucunda şapka kullanılarak kurulur. Boruların birleştiği yerler çember ile kapatılıp, bu çemberden duvar ve tavana bağlanmak suretiyle, birbirinden ayrılması ve devrilmesi önlenir</a:t>
            </a:r>
            <a:r>
              <a:rPr lang="tr-TR" dirty="0" smtClean="0"/>
              <a:t>. </a:t>
            </a:r>
            <a:endParaRPr lang="tr-TR" dirty="0">
              <a:solidFill>
                <a:srgbClr val="FF0000"/>
              </a:solidFill>
            </a:endParaRPr>
          </a:p>
        </p:txBody>
      </p:sp>
    </p:spTree>
    <p:extLst>
      <p:ext uri="{BB962C8B-B14F-4D97-AF65-F5344CB8AC3E}">
        <p14:creationId xmlns:p14="http://schemas.microsoft.com/office/powerpoint/2010/main" val="26312156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i="1" dirty="0" smtClean="0">
                <a:solidFill>
                  <a:srgbClr val="FF0000"/>
                </a:solidFill>
              </a:rPr>
              <a:t>TMMOB MAKİNA MÜHENDİSLERİ ODASI </a:t>
            </a:r>
            <a:endParaRPr lang="tr-TR" sz="2800" i="1" dirty="0">
              <a:solidFill>
                <a:srgbClr val="FF0000"/>
              </a:solidFill>
            </a:endParaRPr>
          </a:p>
        </p:txBody>
      </p:sp>
      <p:pic>
        <p:nvPicPr>
          <p:cNvPr id="3075" name="Picture 3" descr="C:\Users\Public\Documents\SOBA VE ŞOFBE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6322" y="1537742"/>
            <a:ext cx="1629214" cy="23436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912" t="12630" r="20279" b="20312"/>
          <a:stretch/>
        </p:blipFill>
        <p:spPr bwMode="auto">
          <a:xfrm>
            <a:off x="2744763" y="1537742"/>
            <a:ext cx="5584701" cy="3520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descr="C:\Users\Public\Documents\DOĞALGA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281" y="4005064"/>
            <a:ext cx="1629214"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051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i="1" dirty="0" smtClean="0">
                <a:solidFill>
                  <a:srgbClr val="FF0000"/>
                </a:solidFill>
              </a:rPr>
              <a:t>TMMOB MAKİNA MÜHENDİSLERİ ODASI </a:t>
            </a:r>
            <a:endParaRPr lang="tr-TR" sz="2800" i="1" dirty="0">
              <a:solidFill>
                <a:srgbClr val="FF0000"/>
              </a:solidFill>
            </a:endParaRPr>
          </a:p>
        </p:txBody>
      </p:sp>
      <p:pic>
        <p:nvPicPr>
          <p:cNvPr id="3075" name="Picture 3" descr="C:\Users\Public\Documents\SOBA VE ŞOFBE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44" y="1673256"/>
            <a:ext cx="1610668" cy="23169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473" t="23567" r="17423" b="27865"/>
          <a:stretch/>
        </p:blipFill>
        <p:spPr bwMode="auto">
          <a:xfrm>
            <a:off x="2411760" y="2132856"/>
            <a:ext cx="6264696"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Public\Documents\DOĞALGA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149080"/>
            <a:ext cx="1629214"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097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i="1" dirty="0">
                <a:solidFill>
                  <a:srgbClr val="FF0000"/>
                </a:solidFill>
              </a:rPr>
              <a:t>TS 7363/Aralık 2008 DOĞAL GAZ - BİNA İÇ TESİSATI PROJELENDİRME </a:t>
            </a:r>
            <a:r>
              <a:rPr lang="tr-TR" sz="2400" i="1" dirty="0" smtClean="0">
                <a:solidFill>
                  <a:srgbClr val="FF0000"/>
                </a:solidFill>
              </a:rPr>
              <a:t>VE UYGULAMA </a:t>
            </a:r>
            <a:r>
              <a:rPr lang="tr-TR" sz="2400" i="1" dirty="0">
                <a:solidFill>
                  <a:srgbClr val="FF0000"/>
                </a:solidFill>
              </a:rPr>
              <a:t>KURALLARI</a:t>
            </a:r>
          </a:p>
        </p:txBody>
      </p:sp>
      <p:sp>
        <p:nvSpPr>
          <p:cNvPr id="3" name="İçerik Yer Tutucusu 2"/>
          <p:cNvSpPr>
            <a:spLocks noGrp="1"/>
          </p:cNvSpPr>
          <p:nvPr>
            <p:ph idx="1"/>
          </p:nvPr>
        </p:nvSpPr>
        <p:spPr/>
        <p:txBody>
          <a:bodyPr>
            <a:noAutofit/>
          </a:bodyPr>
          <a:lstStyle/>
          <a:p>
            <a:r>
              <a:rPr lang="tr-TR" sz="2000" b="1" dirty="0"/>
              <a:t>10.3.1 Cihaz baca kanalları ve bağlandıkları bacalar ile ilgili genel hususlar</a:t>
            </a:r>
          </a:p>
          <a:p>
            <a:r>
              <a:rPr lang="tr-TR" sz="2000" dirty="0" smtClean="0"/>
              <a:t>…….</a:t>
            </a:r>
            <a:endParaRPr lang="tr-TR" sz="2000" dirty="0"/>
          </a:p>
          <a:p>
            <a:r>
              <a:rPr lang="tr-TR" sz="2000" dirty="0"/>
              <a:t>Bacalı cihazlar ile birlikte TS EN 50291’e uygun </a:t>
            </a:r>
            <a:r>
              <a:rPr lang="tr-TR" sz="2000" dirty="0" err="1"/>
              <a:t>karbonmonoksit</a:t>
            </a:r>
            <a:r>
              <a:rPr lang="tr-TR" sz="2000" dirty="0"/>
              <a:t> algılama cihazları kullanılması tavsiye edilir.</a:t>
            </a:r>
          </a:p>
          <a:p>
            <a:r>
              <a:rPr lang="tr-TR" sz="2000" dirty="0"/>
              <a:t>Atık gaz boruları yanıcı ve patlayıcı maddelerin bulunduğu mahaller, yatak odaları, banyo ve </a:t>
            </a:r>
            <a:r>
              <a:rPr lang="tr-TR" sz="2000" dirty="0" smtClean="0"/>
              <a:t>tuvaletlerden geçirilmemelidir</a:t>
            </a:r>
            <a:r>
              <a:rPr lang="tr-TR" sz="2000" dirty="0"/>
              <a:t>. Atık gaz boruları kapı pencere gibi yapı elemanlarından en az 20 cm uzaklıkta olacak</a:t>
            </a:r>
          </a:p>
          <a:p>
            <a:r>
              <a:rPr lang="tr-TR" sz="2000" dirty="0" smtClean="0"/>
              <a:t>Vantilatör </a:t>
            </a:r>
            <a:r>
              <a:rPr lang="tr-TR" sz="2000" dirty="0"/>
              <a:t>veya baca fan kiti doğrudan bacaya bağlanmamalıdır. Cihazların bağlandığı bacalara </a:t>
            </a:r>
            <a:r>
              <a:rPr lang="tr-TR" sz="2000" dirty="0" smtClean="0"/>
              <a:t>mutfak aspiratörü </a:t>
            </a:r>
            <a:r>
              <a:rPr lang="tr-TR" sz="2000" dirty="0"/>
              <a:t>bağlanmamalıdır.</a:t>
            </a:r>
          </a:p>
        </p:txBody>
      </p:sp>
    </p:spTree>
    <p:extLst>
      <p:ext uri="{BB962C8B-B14F-4D97-AF65-F5344CB8AC3E}">
        <p14:creationId xmlns:p14="http://schemas.microsoft.com/office/powerpoint/2010/main" val="28851663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i="1" dirty="0">
                <a:solidFill>
                  <a:srgbClr val="FF0000"/>
                </a:solidFill>
              </a:rPr>
              <a:t>TS 7363/Aralık 2008 DOĞAL GAZ - BİNA İÇ TESİSATI PROJELENDİRME VE UYGULAMA KURALLARI</a:t>
            </a:r>
            <a:endParaRPr lang="tr-TR" sz="2400" dirty="0"/>
          </a:p>
        </p:txBody>
      </p:sp>
      <p:sp>
        <p:nvSpPr>
          <p:cNvPr id="3" name="İçerik Yer Tutucusu 2"/>
          <p:cNvSpPr>
            <a:spLocks noGrp="1"/>
          </p:cNvSpPr>
          <p:nvPr>
            <p:ph idx="1"/>
          </p:nvPr>
        </p:nvSpPr>
        <p:spPr/>
        <p:txBody>
          <a:bodyPr>
            <a:normAutofit/>
          </a:bodyPr>
          <a:lstStyle/>
          <a:p>
            <a:r>
              <a:rPr lang="tr-TR" sz="2000" b="1" dirty="0"/>
              <a:t>Bacalar; </a:t>
            </a:r>
            <a:r>
              <a:rPr lang="tr-TR" sz="2000" dirty="0"/>
              <a:t>ısı, </a:t>
            </a:r>
            <a:r>
              <a:rPr lang="tr-TR" sz="2000" dirty="0" err="1"/>
              <a:t>yoğuşma</a:t>
            </a:r>
            <a:r>
              <a:rPr lang="tr-TR" sz="2000" dirty="0"/>
              <a:t> ve yanma ürünlerinden etkilenmeyecek malzemeden ilgili </a:t>
            </a:r>
            <a:r>
              <a:rPr lang="tr-TR" sz="2000" dirty="0" err="1"/>
              <a:t>standardlara</a:t>
            </a:r>
            <a:r>
              <a:rPr lang="tr-TR" sz="2000" dirty="0"/>
              <a:t> (TS EN </a:t>
            </a:r>
            <a:r>
              <a:rPr lang="tr-TR" sz="2000" dirty="0" smtClean="0"/>
              <a:t>1856–</a:t>
            </a:r>
            <a:r>
              <a:rPr lang="nb-NO" sz="2000" dirty="0" smtClean="0"/>
              <a:t>1</a:t>
            </a:r>
            <a:r>
              <a:rPr lang="nb-NO" sz="2000" dirty="0"/>
              <a:t>, TS EN 1856–2, TS EN 1447, TS EN 13063-1, TS EN 13063-2 veya TS EN 14471) uygunluk </a:t>
            </a:r>
            <a:r>
              <a:rPr lang="nb-NO" sz="2000" dirty="0" smtClean="0"/>
              <a:t>belgesine</a:t>
            </a:r>
            <a:r>
              <a:rPr lang="tr-TR" sz="2000" dirty="0" smtClean="0"/>
              <a:t> sahip </a:t>
            </a:r>
            <a:r>
              <a:rPr lang="tr-TR" sz="2000" dirty="0"/>
              <a:t>malzemeden imal edilmelidir. </a:t>
            </a:r>
            <a:r>
              <a:rPr lang="tr-TR" sz="2000" dirty="0" err="1"/>
              <a:t>Yoğuşmalı</a:t>
            </a:r>
            <a:r>
              <a:rPr lang="tr-TR" sz="2000" dirty="0"/>
              <a:t> tip doğalgaz yakıcı cihazlara ait bacalar, ilgili </a:t>
            </a:r>
            <a:r>
              <a:rPr lang="tr-TR" sz="2000" dirty="0" smtClean="0"/>
              <a:t>standarda uygun </a:t>
            </a:r>
            <a:r>
              <a:rPr lang="tr-TR" sz="2000" dirty="0"/>
              <a:t>olmalıdır.</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767" t="25260" r="20278" b="22656"/>
          <a:stretch/>
        </p:blipFill>
        <p:spPr bwMode="auto">
          <a:xfrm>
            <a:off x="1331640" y="3212976"/>
            <a:ext cx="6442555"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Çarpma 5"/>
          <p:cNvSpPr/>
          <p:nvPr/>
        </p:nvSpPr>
        <p:spPr>
          <a:xfrm>
            <a:off x="5796136" y="4293096"/>
            <a:ext cx="1368152" cy="1584176"/>
          </a:xfrm>
          <a:prstGeom prst="mathMultipl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Çarpma 6"/>
          <p:cNvSpPr/>
          <p:nvPr/>
        </p:nvSpPr>
        <p:spPr>
          <a:xfrm>
            <a:off x="1979712" y="4365104"/>
            <a:ext cx="1368152" cy="1584176"/>
          </a:xfrm>
          <a:prstGeom prst="mathMultipl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20782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i="1" dirty="0">
                <a:solidFill>
                  <a:srgbClr val="FF0000"/>
                </a:solidFill>
              </a:rPr>
              <a:t>TS </a:t>
            </a:r>
            <a:r>
              <a:rPr lang="tr-TR" sz="2400" i="1" dirty="0" smtClean="0">
                <a:solidFill>
                  <a:srgbClr val="FF0000"/>
                </a:solidFill>
              </a:rPr>
              <a:t>9881/Aralık 1999 ARAÇ </a:t>
            </a:r>
            <a:r>
              <a:rPr lang="tr-TR" sz="2400" i="1" dirty="0">
                <a:solidFill>
                  <a:srgbClr val="FF0000"/>
                </a:solidFill>
              </a:rPr>
              <a:t>PARK YERLERİ - SINIFLANDIRMA, YAPIM VE </a:t>
            </a:r>
            <a:r>
              <a:rPr lang="tr-TR" sz="2400" i="1" dirty="0" smtClean="0">
                <a:solidFill>
                  <a:srgbClr val="FF0000"/>
                </a:solidFill>
              </a:rPr>
              <a:t>İŞLETME  KURALLARI</a:t>
            </a:r>
            <a:endParaRPr lang="tr-TR" sz="2400" i="1" dirty="0">
              <a:solidFill>
                <a:srgbClr val="FF0000"/>
              </a:solidFill>
            </a:endParaRPr>
          </a:p>
        </p:txBody>
      </p:sp>
      <p:sp>
        <p:nvSpPr>
          <p:cNvPr id="3" name="İçerik Yer Tutucusu 2"/>
          <p:cNvSpPr>
            <a:spLocks noGrp="1"/>
          </p:cNvSpPr>
          <p:nvPr>
            <p:ph idx="1"/>
          </p:nvPr>
        </p:nvSpPr>
        <p:spPr/>
        <p:txBody>
          <a:bodyPr>
            <a:normAutofit/>
          </a:bodyPr>
          <a:lstStyle/>
          <a:p>
            <a:r>
              <a:rPr lang="tr-TR" sz="2000" b="1" dirty="0"/>
              <a:t>0.3 - KAPSAM</a:t>
            </a:r>
          </a:p>
          <a:p>
            <a:r>
              <a:rPr lang="tr-TR" sz="2000" dirty="0"/>
              <a:t>Bu </a:t>
            </a:r>
            <a:r>
              <a:rPr lang="tr-TR" sz="2000" dirty="0" err="1"/>
              <a:t>standard</a:t>
            </a:r>
            <a:r>
              <a:rPr lang="tr-TR" sz="2000" dirty="0"/>
              <a:t>, yerleşim </a:t>
            </a:r>
            <a:r>
              <a:rPr lang="tr-TR" sz="2000" dirty="0" smtClean="0"/>
              <a:t>alanları </a:t>
            </a:r>
            <a:r>
              <a:rPr lang="tr-TR" sz="2000" dirty="0"/>
              <a:t>içerisinde düzenlenen araç park yeri ile ilgili </a:t>
            </a:r>
            <a:r>
              <a:rPr lang="tr-TR" sz="2000" dirty="0" smtClean="0"/>
              <a:t>sınıflandırma</a:t>
            </a:r>
            <a:r>
              <a:rPr lang="tr-TR" sz="2000" dirty="0"/>
              <a:t>, </a:t>
            </a:r>
            <a:r>
              <a:rPr lang="tr-TR" sz="2000" dirty="0" smtClean="0"/>
              <a:t>yapım ve işletme kurallarını </a:t>
            </a:r>
            <a:r>
              <a:rPr lang="tr-TR" sz="2000" dirty="0"/>
              <a:t>kapsar, </a:t>
            </a:r>
            <a:r>
              <a:rPr lang="tr-TR" sz="2000" dirty="0" smtClean="0"/>
              <a:t>şehirlerarası </a:t>
            </a:r>
            <a:r>
              <a:rPr lang="tr-TR" sz="2000" dirty="0"/>
              <a:t>karayolu </a:t>
            </a:r>
            <a:r>
              <a:rPr lang="tr-TR" sz="2000" dirty="0" smtClean="0"/>
              <a:t>kenarlarında </a:t>
            </a:r>
            <a:r>
              <a:rPr lang="tr-TR" sz="2000" dirty="0"/>
              <a:t>düzenlenen araç park </a:t>
            </a:r>
            <a:r>
              <a:rPr lang="tr-TR" sz="2000" dirty="0" smtClean="0"/>
              <a:t>yerlerini kapsamaz.</a:t>
            </a:r>
          </a:p>
          <a:p>
            <a:endParaRPr lang="tr-TR" sz="2000" dirty="0" smtClean="0"/>
          </a:p>
          <a:p>
            <a:r>
              <a:rPr lang="tr-TR" sz="2000" b="1" dirty="0"/>
              <a:t>1.2.2.2.13 - </a:t>
            </a:r>
            <a:r>
              <a:rPr lang="tr-TR" sz="2000" dirty="0"/>
              <a:t>Park yerinin </a:t>
            </a:r>
            <a:r>
              <a:rPr lang="tr-TR" sz="2000" dirty="0" smtClean="0"/>
              <a:t>kapalı olması </a:t>
            </a:r>
            <a:r>
              <a:rPr lang="tr-TR" sz="2000" dirty="0"/>
              <a:t>halinde TS 3419 ve TS </a:t>
            </a:r>
            <a:r>
              <a:rPr lang="tr-TR" sz="2000" dirty="0" smtClean="0"/>
              <a:t>3420 ye </a:t>
            </a:r>
            <a:r>
              <a:rPr lang="tr-TR" sz="2000" dirty="0"/>
              <a:t>uygun mekanik </a:t>
            </a:r>
            <a:r>
              <a:rPr lang="tr-TR" sz="2000" dirty="0" smtClean="0"/>
              <a:t>havalandırma</a:t>
            </a:r>
            <a:r>
              <a:rPr lang="tr-TR" sz="2000" dirty="0"/>
              <a:t> </a:t>
            </a:r>
            <a:r>
              <a:rPr lang="tr-TR" sz="2000" dirty="0" smtClean="0"/>
              <a:t>sistemi bulunmalı, </a:t>
            </a:r>
            <a:r>
              <a:rPr lang="tr-TR" sz="2000" dirty="0"/>
              <a:t>karbon monoksit gaz analiz </a:t>
            </a:r>
            <a:r>
              <a:rPr lang="tr-TR" sz="2000" dirty="0" smtClean="0"/>
              <a:t>cihazı havalandırma </a:t>
            </a:r>
            <a:r>
              <a:rPr lang="tr-TR" sz="2000" dirty="0"/>
              <a:t>sistemini otomatik olarak </a:t>
            </a:r>
            <a:r>
              <a:rPr lang="tr-TR" sz="2000" dirty="0" smtClean="0"/>
              <a:t>devreye sokacak </a:t>
            </a:r>
            <a:r>
              <a:rPr lang="tr-TR" sz="2000" dirty="0"/>
              <a:t>şekilde düzenlenmelidir.</a:t>
            </a:r>
          </a:p>
        </p:txBody>
      </p:sp>
    </p:spTree>
    <p:extLst>
      <p:ext uri="{BB962C8B-B14F-4D97-AF65-F5344CB8AC3E}">
        <p14:creationId xmlns:p14="http://schemas.microsoft.com/office/powerpoint/2010/main" val="35623846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0648"/>
            <a:ext cx="8229600" cy="1143000"/>
          </a:xfrm>
        </p:spPr>
        <p:txBody>
          <a:bodyPr>
            <a:normAutofit/>
          </a:bodyPr>
          <a:lstStyle/>
          <a:p>
            <a:r>
              <a:rPr lang="tr-TR" sz="2400" i="1" dirty="0">
                <a:solidFill>
                  <a:srgbClr val="FF0000"/>
                </a:solidFill>
              </a:rPr>
              <a:t>TS 7363/Aralık 2008 DOĞAL GAZ - BİNA İÇ TESİSATI PROJELENDİRME VE UYGULAMA KURALLARI</a:t>
            </a:r>
            <a:endParaRPr lang="tr-TR" sz="2400" dirty="0"/>
          </a:p>
        </p:txBody>
      </p:sp>
      <p:sp>
        <p:nvSpPr>
          <p:cNvPr id="3" name="İçerik Yer Tutucusu 2"/>
          <p:cNvSpPr>
            <a:spLocks noGrp="1"/>
          </p:cNvSpPr>
          <p:nvPr>
            <p:ph idx="1"/>
          </p:nvPr>
        </p:nvSpPr>
        <p:spPr/>
        <p:txBody>
          <a:bodyPr/>
          <a:lstStyle/>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045" y="1880245"/>
            <a:ext cx="3727995" cy="4206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0737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i="1" dirty="0">
                <a:solidFill>
                  <a:srgbClr val="FF0000"/>
                </a:solidFill>
              </a:rPr>
              <a:t>TS EN </a:t>
            </a:r>
            <a:r>
              <a:rPr lang="tr-TR" sz="2400" i="1" dirty="0" smtClean="0">
                <a:solidFill>
                  <a:srgbClr val="FF0000"/>
                </a:solidFill>
              </a:rPr>
              <a:t>14543 ŞEMSİYE </a:t>
            </a:r>
            <a:r>
              <a:rPr lang="tr-TR" sz="2400" i="1" dirty="0">
                <a:solidFill>
                  <a:srgbClr val="FF0000"/>
                </a:solidFill>
              </a:rPr>
              <a:t>TİPİ </a:t>
            </a:r>
            <a:r>
              <a:rPr lang="tr-TR" sz="2400" i="1" dirty="0" smtClean="0">
                <a:solidFill>
                  <a:srgbClr val="FF0000"/>
                </a:solidFill>
              </a:rPr>
              <a:t>TERAS </a:t>
            </a:r>
            <a:r>
              <a:rPr lang="tr-TR" sz="2400" i="1" dirty="0">
                <a:solidFill>
                  <a:srgbClr val="FF0000"/>
                </a:solidFill>
              </a:rPr>
              <a:t>ISITICILARI </a:t>
            </a:r>
          </a:p>
        </p:txBody>
      </p:sp>
      <p:sp>
        <p:nvSpPr>
          <p:cNvPr id="3" name="İçerik Yer Tutucusu 2"/>
          <p:cNvSpPr>
            <a:spLocks noGrp="1"/>
          </p:cNvSpPr>
          <p:nvPr>
            <p:ph idx="1"/>
          </p:nvPr>
        </p:nvSpPr>
        <p:spPr/>
        <p:txBody>
          <a:bodyPr>
            <a:normAutofit/>
          </a:bodyPr>
          <a:lstStyle/>
          <a:p>
            <a:r>
              <a:rPr lang="tr-TR" sz="2000" b="1" dirty="0"/>
              <a:t>3.6 Atmosfer algılama cihazı</a:t>
            </a:r>
          </a:p>
          <a:p>
            <a:r>
              <a:rPr lang="tr-TR" sz="2000" dirty="0"/>
              <a:t>Ortam atmosferindeki karbondioksit muhtevasının verilen bir değeri aşması durumunda gaz </a:t>
            </a:r>
            <a:r>
              <a:rPr lang="tr-TR" sz="2000" dirty="0" smtClean="0"/>
              <a:t>beslemesini kesmek </a:t>
            </a:r>
            <a:r>
              <a:rPr lang="tr-TR" sz="2000" dirty="0"/>
              <a:t>için tasarlanmış cihaz. Böyle bir cihaz, normal olarak, uygun bir alev izleme cihazı ile eş </a:t>
            </a:r>
            <a:r>
              <a:rPr lang="tr-TR" sz="2000" dirty="0" smtClean="0"/>
              <a:t>zamanlı bozunmuş </a:t>
            </a:r>
            <a:r>
              <a:rPr lang="tr-TR" sz="2000" dirty="0"/>
              <a:t>bir ortam algılama pilotundan meydana gelir.</a:t>
            </a:r>
          </a:p>
        </p:txBody>
      </p:sp>
    </p:spTree>
    <p:extLst>
      <p:ext uri="{BB962C8B-B14F-4D97-AF65-F5344CB8AC3E}">
        <p14:creationId xmlns:p14="http://schemas.microsoft.com/office/powerpoint/2010/main" val="17418239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4000" i="1" dirty="0" smtClean="0">
                <a:solidFill>
                  <a:srgbClr val="FF0000"/>
                </a:solidFill>
              </a:rPr>
              <a:t/>
            </a:r>
            <a:br>
              <a:rPr lang="tr-TR" sz="4000" i="1" dirty="0" smtClean="0">
                <a:solidFill>
                  <a:srgbClr val="FF0000"/>
                </a:solidFill>
              </a:rPr>
            </a:br>
            <a:r>
              <a:rPr lang="en-US" sz="4000" i="1" dirty="0" smtClean="0">
                <a:solidFill>
                  <a:srgbClr val="FF0000"/>
                </a:solidFill>
              </a:rPr>
              <a:t>National </a:t>
            </a:r>
            <a:r>
              <a:rPr lang="en-US" sz="4000" i="1" dirty="0">
                <a:solidFill>
                  <a:srgbClr val="FF0000"/>
                </a:solidFill>
              </a:rPr>
              <a:t>Fire Protection Association</a:t>
            </a:r>
            <a:r>
              <a:rPr lang="tr-TR" sz="4000" i="1" dirty="0">
                <a:solidFill>
                  <a:srgbClr val="FF0000"/>
                </a:solidFill>
              </a:rPr>
              <a:t/>
            </a:r>
            <a:br>
              <a:rPr lang="tr-TR" sz="4000" i="1" dirty="0">
                <a:solidFill>
                  <a:srgbClr val="FF0000"/>
                </a:solidFill>
              </a:rPr>
            </a:br>
            <a:r>
              <a:rPr lang="en-US" sz="4000" i="1" dirty="0">
                <a:solidFill>
                  <a:srgbClr val="FF0000"/>
                </a:solidFill>
              </a:rPr>
              <a:t>NFPA </a:t>
            </a:r>
            <a:r>
              <a:rPr lang="en-US" sz="4000" i="1" dirty="0" smtClean="0">
                <a:solidFill>
                  <a:srgbClr val="FF0000"/>
                </a:solidFill>
              </a:rPr>
              <a:t>720</a:t>
            </a:r>
            <a:r>
              <a:rPr lang="tr-TR" sz="4000" i="1" dirty="0" smtClean="0">
                <a:solidFill>
                  <a:srgbClr val="FF0000"/>
                </a:solidFill>
              </a:rPr>
              <a:t/>
            </a:r>
            <a:br>
              <a:rPr lang="tr-TR" sz="4000" i="1" dirty="0" smtClean="0">
                <a:solidFill>
                  <a:srgbClr val="FF0000"/>
                </a:solidFill>
              </a:rPr>
            </a:br>
            <a:r>
              <a:rPr lang="en-US" sz="1600" dirty="0" err="1">
                <a:solidFill>
                  <a:srgbClr val="FF0000"/>
                </a:solidFill>
              </a:rPr>
              <a:t>Evler</a:t>
            </a:r>
            <a:r>
              <a:rPr lang="en-US" sz="1600" dirty="0">
                <a:solidFill>
                  <a:srgbClr val="FF0000"/>
                </a:solidFill>
              </a:rPr>
              <a:t> </a:t>
            </a:r>
            <a:r>
              <a:rPr lang="en-US" sz="1600" dirty="0" err="1">
                <a:solidFill>
                  <a:srgbClr val="FF0000"/>
                </a:solidFill>
              </a:rPr>
              <a:t>için</a:t>
            </a:r>
            <a:r>
              <a:rPr lang="en-US" sz="1600" dirty="0">
                <a:solidFill>
                  <a:srgbClr val="FF0000"/>
                </a:solidFill>
              </a:rPr>
              <a:t> </a:t>
            </a:r>
            <a:r>
              <a:rPr lang="en-US" sz="1600" dirty="0" err="1">
                <a:solidFill>
                  <a:srgbClr val="FF0000"/>
                </a:solidFill>
              </a:rPr>
              <a:t>kullanılan</a:t>
            </a:r>
            <a:r>
              <a:rPr lang="en-US" sz="1600" dirty="0">
                <a:solidFill>
                  <a:srgbClr val="FF0000"/>
                </a:solidFill>
              </a:rPr>
              <a:t> </a:t>
            </a:r>
            <a:r>
              <a:rPr lang="en-US" sz="1600" dirty="0" err="1">
                <a:solidFill>
                  <a:srgbClr val="FF0000"/>
                </a:solidFill>
              </a:rPr>
              <a:t>karbonmonoksit</a:t>
            </a:r>
            <a:r>
              <a:rPr lang="en-US" sz="1600" dirty="0">
                <a:solidFill>
                  <a:srgbClr val="FF0000"/>
                </a:solidFill>
              </a:rPr>
              <a:t> </a:t>
            </a:r>
            <a:r>
              <a:rPr lang="en-US" sz="1600" dirty="0" err="1">
                <a:solidFill>
                  <a:srgbClr val="FF0000"/>
                </a:solidFill>
              </a:rPr>
              <a:t>uyarı</a:t>
            </a:r>
            <a:r>
              <a:rPr lang="en-US" sz="1600" dirty="0">
                <a:solidFill>
                  <a:srgbClr val="FF0000"/>
                </a:solidFill>
              </a:rPr>
              <a:t> </a:t>
            </a:r>
            <a:r>
              <a:rPr lang="en-US" sz="1600" dirty="0" err="1">
                <a:solidFill>
                  <a:srgbClr val="FF0000"/>
                </a:solidFill>
              </a:rPr>
              <a:t>ekipmanları</a:t>
            </a:r>
            <a:r>
              <a:rPr lang="en-US" sz="1600" dirty="0">
                <a:solidFill>
                  <a:srgbClr val="FF0000"/>
                </a:solidFill>
              </a:rPr>
              <a:t> </a:t>
            </a:r>
            <a:r>
              <a:rPr lang="en-US" sz="1600" dirty="0" err="1">
                <a:solidFill>
                  <a:srgbClr val="FF0000"/>
                </a:solidFill>
              </a:rPr>
              <a:t>montajı</a:t>
            </a:r>
            <a:r>
              <a:rPr lang="en-US" sz="1600" dirty="0">
                <a:solidFill>
                  <a:srgbClr val="FF0000"/>
                </a:solidFill>
              </a:rPr>
              <a:t> </a:t>
            </a:r>
            <a:r>
              <a:rPr lang="en-US" sz="1600" dirty="0" err="1">
                <a:solidFill>
                  <a:srgbClr val="FF0000"/>
                </a:solidFill>
              </a:rPr>
              <a:t>için</a:t>
            </a:r>
            <a:r>
              <a:rPr lang="en-US" sz="1600" dirty="0">
                <a:solidFill>
                  <a:srgbClr val="FF0000"/>
                </a:solidFill>
              </a:rPr>
              <a:t> Pratik </a:t>
            </a:r>
            <a:r>
              <a:rPr lang="en-US" sz="1600" dirty="0" err="1">
                <a:solidFill>
                  <a:srgbClr val="FF0000"/>
                </a:solidFill>
              </a:rPr>
              <a:t>tavsiyeler</a:t>
            </a:r>
            <a:r>
              <a:rPr lang="tr-TR" sz="1600" dirty="0">
                <a:solidFill>
                  <a:srgbClr val="FF0000"/>
                </a:solidFill>
              </a:rPr>
              <a:t/>
            </a:r>
            <a:br>
              <a:rPr lang="tr-TR" sz="1600" dirty="0">
                <a:solidFill>
                  <a:srgbClr val="FF0000"/>
                </a:solidFill>
              </a:rPr>
            </a:br>
            <a:r>
              <a:rPr lang="tr-TR" sz="1600" dirty="0">
                <a:solidFill>
                  <a:srgbClr val="FF0000"/>
                </a:solidFill>
              </a:rPr>
              <a:t/>
            </a:r>
            <a:br>
              <a:rPr lang="tr-TR" sz="1600" dirty="0">
                <a:solidFill>
                  <a:srgbClr val="FF0000"/>
                </a:solidFill>
              </a:rPr>
            </a:br>
            <a:endParaRPr lang="tr-TR" sz="1600" dirty="0">
              <a:solidFill>
                <a:srgbClr val="FF0000"/>
              </a:solidFill>
            </a:endParaRPr>
          </a:p>
        </p:txBody>
      </p:sp>
      <p:sp>
        <p:nvSpPr>
          <p:cNvPr id="3" name="İçerik Yer Tutucusu 2"/>
          <p:cNvSpPr>
            <a:spLocks noGrp="1"/>
          </p:cNvSpPr>
          <p:nvPr>
            <p:ph idx="1"/>
          </p:nvPr>
        </p:nvSpPr>
        <p:spPr/>
        <p:txBody>
          <a:bodyPr>
            <a:normAutofit/>
          </a:bodyPr>
          <a:lstStyle/>
          <a:p>
            <a:r>
              <a:rPr lang="en-US" sz="1800" dirty="0"/>
              <a:t>B-1 </a:t>
            </a:r>
            <a:r>
              <a:rPr lang="en-US" sz="1800" dirty="0" err="1"/>
              <a:t>Karbonmonoksit</a:t>
            </a:r>
            <a:r>
              <a:rPr lang="en-US" sz="1800" dirty="0"/>
              <a:t>.</a:t>
            </a:r>
            <a:endParaRPr lang="tr-TR" sz="1800" dirty="0"/>
          </a:p>
          <a:p>
            <a:r>
              <a:rPr lang="en-US" sz="1800" dirty="0" err="1"/>
              <a:t>Karbon</a:t>
            </a:r>
            <a:r>
              <a:rPr lang="en-US" sz="1800" dirty="0"/>
              <a:t> </a:t>
            </a:r>
            <a:r>
              <a:rPr lang="en-US" sz="1800" dirty="0" err="1"/>
              <a:t>monoksit</a:t>
            </a:r>
            <a:r>
              <a:rPr lang="en-US" sz="1800" dirty="0"/>
              <a:t> </a:t>
            </a:r>
            <a:r>
              <a:rPr lang="en-US" sz="1800" dirty="0" err="1"/>
              <a:t>eksik</a:t>
            </a:r>
            <a:r>
              <a:rPr lang="en-US" sz="1800" dirty="0"/>
              <a:t> </a:t>
            </a:r>
            <a:r>
              <a:rPr lang="en-US" sz="1800" dirty="0" err="1"/>
              <a:t>yanma</a:t>
            </a:r>
            <a:r>
              <a:rPr lang="en-US" sz="1800" dirty="0"/>
              <a:t> </a:t>
            </a:r>
            <a:r>
              <a:rPr lang="en-US" sz="1800" dirty="0" err="1"/>
              <a:t>tarafından</a:t>
            </a:r>
            <a:r>
              <a:rPr lang="en-US" sz="1800" dirty="0"/>
              <a:t> </a:t>
            </a:r>
            <a:r>
              <a:rPr lang="en-US" sz="1800" dirty="0" err="1"/>
              <a:t>üretilen</a:t>
            </a:r>
            <a:r>
              <a:rPr lang="en-US" sz="1800" dirty="0"/>
              <a:t> </a:t>
            </a:r>
            <a:r>
              <a:rPr lang="en-US" sz="1800" dirty="0" err="1"/>
              <a:t>bir</a:t>
            </a:r>
            <a:r>
              <a:rPr lang="en-US" sz="1800" dirty="0"/>
              <a:t> </a:t>
            </a:r>
            <a:r>
              <a:rPr lang="en-US" sz="1800" dirty="0" err="1"/>
              <a:t>kokusuz</a:t>
            </a:r>
            <a:r>
              <a:rPr lang="en-US" sz="1800" dirty="0"/>
              <a:t>, </a:t>
            </a:r>
            <a:r>
              <a:rPr lang="en-US" sz="1800" dirty="0" err="1"/>
              <a:t>tatsız</a:t>
            </a:r>
            <a:r>
              <a:rPr lang="en-US" sz="1800" dirty="0"/>
              <a:t>, </a:t>
            </a:r>
            <a:r>
              <a:rPr lang="en-US" sz="1800" dirty="0" err="1"/>
              <a:t>renksiz</a:t>
            </a:r>
            <a:r>
              <a:rPr lang="en-US" sz="1800" dirty="0"/>
              <a:t> </a:t>
            </a:r>
            <a:r>
              <a:rPr lang="en-US" sz="1800" dirty="0" err="1"/>
              <a:t>bir</a:t>
            </a:r>
            <a:r>
              <a:rPr lang="en-US" sz="1800" dirty="0"/>
              <a:t> </a:t>
            </a:r>
            <a:r>
              <a:rPr lang="en-US" sz="1800" dirty="0" err="1"/>
              <a:t>gazdır</a:t>
            </a:r>
            <a:r>
              <a:rPr lang="en-US" sz="1800" dirty="0"/>
              <a:t>.  </a:t>
            </a:r>
            <a:r>
              <a:rPr lang="en-US" sz="1800" dirty="0" smtClean="0"/>
              <a:t>Katı</a:t>
            </a:r>
            <a:r>
              <a:rPr lang="en-US" sz="1800" dirty="0"/>
              <a:t>, </a:t>
            </a:r>
            <a:r>
              <a:rPr lang="en-US" sz="1800" dirty="0" err="1"/>
              <a:t>sıvı</a:t>
            </a:r>
            <a:r>
              <a:rPr lang="en-US" sz="1800" dirty="0"/>
              <a:t>, </a:t>
            </a:r>
            <a:r>
              <a:rPr lang="en-US" sz="1800" dirty="0" err="1"/>
              <a:t>veya</a:t>
            </a:r>
            <a:r>
              <a:rPr lang="en-US" sz="1800" dirty="0"/>
              <a:t> </a:t>
            </a:r>
            <a:r>
              <a:rPr lang="en-US" sz="1800" dirty="0" err="1"/>
              <a:t>gaz</a:t>
            </a:r>
            <a:r>
              <a:rPr lang="en-US" sz="1800" dirty="0"/>
              <a:t> </a:t>
            </a:r>
            <a:r>
              <a:rPr lang="en-US" sz="1800" dirty="0" err="1"/>
              <a:t>yakıtların</a:t>
            </a:r>
            <a:r>
              <a:rPr lang="en-US" sz="1800" dirty="0"/>
              <a:t> her </a:t>
            </a:r>
            <a:r>
              <a:rPr lang="en-US" sz="1800" dirty="0" err="1"/>
              <a:t>biri</a:t>
            </a:r>
            <a:r>
              <a:rPr lang="en-US" sz="1800" dirty="0"/>
              <a:t>, </a:t>
            </a:r>
            <a:r>
              <a:rPr lang="en-US" sz="1800" dirty="0" err="1"/>
              <a:t>belirli</a:t>
            </a:r>
            <a:r>
              <a:rPr lang="en-US" sz="1800" dirty="0"/>
              <a:t> </a:t>
            </a:r>
            <a:r>
              <a:rPr lang="en-US" sz="1800" dirty="0" err="1"/>
              <a:t>koşullar</a:t>
            </a:r>
            <a:r>
              <a:rPr lang="en-US" sz="1800" dirty="0"/>
              <a:t> </a:t>
            </a:r>
            <a:r>
              <a:rPr lang="en-US" sz="1800" dirty="0" err="1"/>
              <a:t>altında</a:t>
            </a:r>
            <a:r>
              <a:rPr lang="en-US" sz="1800" dirty="0"/>
              <a:t>, </a:t>
            </a:r>
            <a:r>
              <a:rPr lang="en-US" sz="1800" dirty="0" err="1"/>
              <a:t>evde</a:t>
            </a:r>
            <a:r>
              <a:rPr lang="en-US" sz="1800" dirty="0"/>
              <a:t> </a:t>
            </a:r>
            <a:r>
              <a:rPr lang="en-US" sz="1800" dirty="0" err="1"/>
              <a:t>öldürücü</a:t>
            </a:r>
            <a:r>
              <a:rPr lang="en-US" sz="1800" dirty="0"/>
              <a:t> </a:t>
            </a:r>
            <a:r>
              <a:rPr lang="en-US" sz="1800" dirty="0" err="1"/>
              <a:t>konsantrasyonları</a:t>
            </a:r>
            <a:r>
              <a:rPr lang="en-US" sz="1800" dirty="0"/>
              <a:t> </a:t>
            </a:r>
            <a:r>
              <a:rPr lang="en-US" sz="1800" dirty="0" err="1"/>
              <a:t>oluşturabilir</a:t>
            </a:r>
            <a:r>
              <a:rPr lang="en-US" sz="1800" dirty="0"/>
              <a:t>. </a:t>
            </a:r>
            <a:r>
              <a:rPr lang="en-US" sz="1800" dirty="0" smtClean="0"/>
              <a:t>Her </a:t>
            </a:r>
            <a:r>
              <a:rPr lang="en-US" sz="1800" dirty="0" err="1"/>
              <a:t>yıl</a:t>
            </a:r>
            <a:r>
              <a:rPr lang="en-US" sz="1800" dirty="0"/>
              <a:t>, </a:t>
            </a:r>
            <a:r>
              <a:rPr lang="en-US" sz="1800" dirty="0" err="1"/>
              <a:t>Amerikan</a:t>
            </a:r>
            <a:r>
              <a:rPr lang="en-US" sz="1800" dirty="0"/>
              <a:t> </a:t>
            </a:r>
            <a:r>
              <a:rPr lang="en-US" sz="1800" dirty="0" err="1"/>
              <a:t>evlerinde</a:t>
            </a:r>
            <a:r>
              <a:rPr lang="en-US" sz="1800" dirty="0"/>
              <a:t> </a:t>
            </a:r>
            <a:r>
              <a:rPr lang="en-US" sz="1800" dirty="0" err="1"/>
              <a:t>yakıt</a:t>
            </a:r>
            <a:r>
              <a:rPr lang="en-US" sz="1800" dirty="0"/>
              <a:t> </a:t>
            </a:r>
            <a:r>
              <a:rPr lang="en-US" sz="1800" dirty="0" err="1"/>
              <a:t>yakma</a:t>
            </a:r>
            <a:r>
              <a:rPr lang="en-US" sz="1800" dirty="0"/>
              <a:t> </a:t>
            </a:r>
            <a:r>
              <a:rPr lang="en-US" sz="1800" dirty="0" err="1"/>
              <a:t>tüketici</a:t>
            </a:r>
            <a:r>
              <a:rPr lang="en-US" sz="1800" dirty="0"/>
              <a:t> </a:t>
            </a:r>
            <a:r>
              <a:rPr lang="en-US" sz="1800" dirty="0" err="1"/>
              <a:t>ürünleri</a:t>
            </a:r>
            <a:r>
              <a:rPr lang="en-US" sz="1800" dirty="0"/>
              <a:t> </a:t>
            </a:r>
            <a:r>
              <a:rPr lang="en-US" sz="1800" dirty="0" err="1"/>
              <a:t>yaklaşık</a:t>
            </a:r>
            <a:r>
              <a:rPr lang="en-US" sz="1800" dirty="0"/>
              <a:t> 300 </a:t>
            </a:r>
            <a:r>
              <a:rPr lang="en-US" sz="1800" dirty="0" err="1"/>
              <a:t>kasıtsız</a:t>
            </a:r>
            <a:r>
              <a:rPr lang="en-US" sz="1800" dirty="0"/>
              <a:t> </a:t>
            </a:r>
            <a:r>
              <a:rPr lang="en-US" sz="1800" dirty="0" err="1"/>
              <a:t>karbon</a:t>
            </a:r>
            <a:r>
              <a:rPr lang="en-US" sz="1800" dirty="0"/>
              <a:t> </a:t>
            </a:r>
            <a:r>
              <a:rPr lang="en-US" sz="1800" dirty="0" err="1"/>
              <a:t>monoksit</a:t>
            </a:r>
            <a:r>
              <a:rPr lang="en-US" sz="1800" dirty="0"/>
              <a:t> </a:t>
            </a:r>
            <a:r>
              <a:rPr lang="en-US" sz="1800" dirty="0" err="1"/>
              <a:t>ölümü</a:t>
            </a:r>
            <a:r>
              <a:rPr lang="en-US" sz="1800" dirty="0"/>
              <a:t> </a:t>
            </a:r>
            <a:r>
              <a:rPr lang="en-US" sz="1800" dirty="0" err="1"/>
              <a:t>vardır</a:t>
            </a:r>
            <a:r>
              <a:rPr lang="en-US" sz="1800" dirty="0" smtClean="0"/>
              <a:t>.</a:t>
            </a:r>
            <a:endParaRPr lang="tr-TR" sz="1800" dirty="0" smtClean="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572" t="31120" r="10980" b="23568"/>
          <a:stretch/>
        </p:blipFill>
        <p:spPr bwMode="auto">
          <a:xfrm>
            <a:off x="-31999" y="4221089"/>
            <a:ext cx="4625241" cy="1800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909" t="29297" r="12518" b="11979"/>
          <a:stretch/>
        </p:blipFill>
        <p:spPr bwMode="auto">
          <a:xfrm>
            <a:off x="4283968" y="4077072"/>
            <a:ext cx="4578127" cy="2054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1738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4000" i="1" dirty="0" smtClean="0">
                <a:solidFill>
                  <a:srgbClr val="FF0000"/>
                </a:solidFill>
              </a:rPr>
              <a:t/>
            </a:r>
            <a:br>
              <a:rPr lang="tr-TR" sz="4000" i="1" dirty="0" smtClean="0">
                <a:solidFill>
                  <a:srgbClr val="FF0000"/>
                </a:solidFill>
              </a:rPr>
            </a:br>
            <a:r>
              <a:rPr lang="en-US" sz="4000" i="1" dirty="0" smtClean="0">
                <a:solidFill>
                  <a:srgbClr val="FF0000"/>
                </a:solidFill>
              </a:rPr>
              <a:t>National </a:t>
            </a:r>
            <a:r>
              <a:rPr lang="en-US" sz="4000" i="1" dirty="0">
                <a:solidFill>
                  <a:srgbClr val="FF0000"/>
                </a:solidFill>
              </a:rPr>
              <a:t>Fire Protection Association</a:t>
            </a:r>
            <a:r>
              <a:rPr lang="tr-TR" sz="4000" i="1" dirty="0">
                <a:solidFill>
                  <a:srgbClr val="FF0000"/>
                </a:solidFill>
              </a:rPr>
              <a:t/>
            </a:r>
            <a:br>
              <a:rPr lang="tr-TR" sz="4000" i="1" dirty="0">
                <a:solidFill>
                  <a:srgbClr val="FF0000"/>
                </a:solidFill>
              </a:rPr>
            </a:br>
            <a:r>
              <a:rPr lang="en-US" sz="4000" i="1" dirty="0">
                <a:solidFill>
                  <a:srgbClr val="FF0000"/>
                </a:solidFill>
              </a:rPr>
              <a:t>NFPA </a:t>
            </a:r>
            <a:r>
              <a:rPr lang="en-US" sz="4000" i="1" dirty="0" smtClean="0">
                <a:solidFill>
                  <a:srgbClr val="FF0000"/>
                </a:solidFill>
              </a:rPr>
              <a:t>720</a:t>
            </a:r>
            <a:r>
              <a:rPr lang="tr-TR" sz="4000" i="1" dirty="0" smtClean="0">
                <a:solidFill>
                  <a:srgbClr val="FF0000"/>
                </a:solidFill>
              </a:rPr>
              <a:t/>
            </a:r>
            <a:br>
              <a:rPr lang="tr-TR" sz="4000" i="1" dirty="0" smtClean="0">
                <a:solidFill>
                  <a:srgbClr val="FF0000"/>
                </a:solidFill>
              </a:rPr>
            </a:br>
            <a:r>
              <a:rPr lang="en-US" sz="1600" dirty="0" err="1">
                <a:solidFill>
                  <a:srgbClr val="FF0000"/>
                </a:solidFill>
              </a:rPr>
              <a:t>Evler</a:t>
            </a:r>
            <a:r>
              <a:rPr lang="en-US" sz="1600" dirty="0">
                <a:solidFill>
                  <a:srgbClr val="FF0000"/>
                </a:solidFill>
              </a:rPr>
              <a:t> </a:t>
            </a:r>
            <a:r>
              <a:rPr lang="en-US" sz="1600" dirty="0" err="1">
                <a:solidFill>
                  <a:srgbClr val="FF0000"/>
                </a:solidFill>
              </a:rPr>
              <a:t>için</a:t>
            </a:r>
            <a:r>
              <a:rPr lang="en-US" sz="1600" dirty="0">
                <a:solidFill>
                  <a:srgbClr val="FF0000"/>
                </a:solidFill>
              </a:rPr>
              <a:t> </a:t>
            </a:r>
            <a:r>
              <a:rPr lang="en-US" sz="1600" dirty="0" err="1">
                <a:solidFill>
                  <a:srgbClr val="FF0000"/>
                </a:solidFill>
              </a:rPr>
              <a:t>kullanılan</a:t>
            </a:r>
            <a:r>
              <a:rPr lang="en-US" sz="1600" dirty="0">
                <a:solidFill>
                  <a:srgbClr val="FF0000"/>
                </a:solidFill>
              </a:rPr>
              <a:t> </a:t>
            </a:r>
            <a:r>
              <a:rPr lang="en-US" sz="1600" dirty="0" err="1">
                <a:solidFill>
                  <a:srgbClr val="FF0000"/>
                </a:solidFill>
              </a:rPr>
              <a:t>karbonmonoksit</a:t>
            </a:r>
            <a:r>
              <a:rPr lang="en-US" sz="1600" dirty="0">
                <a:solidFill>
                  <a:srgbClr val="FF0000"/>
                </a:solidFill>
              </a:rPr>
              <a:t> </a:t>
            </a:r>
            <a:r>
              <a:rPr lang="en-US" sz="1600" dirty="0" err="1">
                <a:solidFill>
                  <a:srgbClr val="FF0000"/>
                </a:solidFill>
              </a:rPr>
              <a:t>uyarı</a:t>
            </a:r>
            <a:r>
              <a:rPr lang="en-US" sz="1600" dirty="0">
                <a:solidFill>
                  <a:srgbClr val="FF0000"/>
                </a:solidFill>
              </a:rPr>
              <a:t> </a:t>
            </a:r>
            <a:r>
              <a:rPr lang="en-US" sz="1600" dirty="0" err="1">
                <a:solidFill>
                  <a:srgbClr val="FF0000"/>
                </a:solidFill>
              </a:rPr>
              <a:t>ekipmanları</a:t>
            </a:r>
            <a:r>
              <a:rPr lang="en-US" sz="1600" dirty="0">
                <a:solidFill>
                  <a:srgbClr val="FF0000"/>
                </a:solidFill>
              </a:rPr>
              <a:t> </a:t>
            </a:r>
            <a:r>
              <a:rPr lang="en-US" sz="1600" dirty="0" err="1">
                <a:solidFill>
                  <a:srgbClr val="FF0000"/>
                </a:solidFill>
              </a:rPr>
              <a:t>montajı</a:t>
            </a:r>
            <a:r>
              <a:rPr lang="en-US" sz="1600" dirty="0">
                <a:solidFill>
                  <a:srgbClr val="FF0000"/>
                </a:solidFill>
              </a:rPr>
              <a:t> </a:t>
            </a:r>
            <a:r>
              <a:rPr lang="en-US" sz="1600" dirty="0" err="1">
                <a:solidFill>
                  <a:srgbClr val="FF0000"/>
                </a:solidFill>
              </a:rPr>
              <a:t>için</a:t>
            </a:r>
            <a:r>
              <a:rPr lang="en-US" sz="1600" dirty="0">
                <a:solidFill>
                  <a:srgbClr val="FF0000"/>
                </a:solidFill>
              </a:rPr>
              <a:t> Pratik </a:t>
            </a:r>
            <a:r>
              <a:rPr lang="en-US" sz="1600" dirty="0" err="1">
                <a:solidFill>
                  <a:srgbClr val="FF0000"/>
                </a:solidFill>
              </a:rPr>
              <a:t>tavsiyeler</a:t>
            </a:r>
            <a:r>
              <a:rPr lang="tr-TR" sz="1600" dirty="0">
                <a:solidFill>
                  <a:srgbClr val="FF0000"/>
                </a:solidFill>
              </a:rPr>
              <a:t/>
            </a:r>
            <a:br>
              <a:rPr lang="tr-TR" sz="1600" dirty="0">
                <a:solidFill>
                  <a:srgbClr val="FF0000"/>
                </a:solidFill>
              </a:rPr>
            </a:br>
            <a:r>
              <a:rPr lang="tr-TR" sz="1600" dirty="0">
                <a:solidFill>
                  <a:srgbClr val="FF0000"/>
                </a:solidFill>
              </a:rPr>
              <a:t/>
            </a:r>
            <a:br>
              <a:rPr lang="tr-TR" sz="1600" dirty="0">
                <a:solidFill>
                  <a:srgbClr val="FF0000"/>
                </a:solidFill>
              </a:rPr>
            </a:br>
            <a:endParaRPr lang="tr-TR" sz="1600" dirty="0">
              <a:solidFill>
                <a:srgbClr val="FF0000"/>
              </a:solidFill>
            </a:endParaRPr>
          </a:p>
        </p:txBody>
      </p:sp>
      <p:sp>
        <p:nvSpPr>
          <p:cNvPr id="3" name="İçerik Yer Tutucusu 2"/>
          <p:cNvSpPr>
            <a:spLocks noGrp="1"/>
          </p:cNvSpPr>
          <p:nvPr>
            <p:ph idx="1"/>
          </p:nvPr>
        </p:nvSpPr>
        <p:spPr>
          <a:xfrm>
            <a:off x="457200" y="1600201"/>
            <a:ext cx="8229600" cy="1396752"/>
          </a:xfrm>
        </p:spPr>
        <p:txBody>
          <a:bodyPr>
            <a:normAutofit/>
          </a:bodyPr>
          <a:lstStyle/>
          <a:p>
            <a:r>
              <a:rPr lang="tr-TR" sz="1800" dirty="0" smtClean="0"/>
              <a:t>NFPA zorunlu tutulması yerel mevzuatlara bırakılmıştır. </a:t>
            </a:r>
          </a:p>
          <a:p>
            <a:r>
              <a:rPr lang="tr-TR" sz="1800" dirty="0" smtClean="0"/>
              <a:t>Son yıllarda ABD VE </a:t>
            </a:r>
            <a:r>
              <a:rPr lang="tr-TR" sz="1800" dirty="0" err="1" smtClean="0"/>
              <a:t>kanada’nın</a:t>
            </a:r>
            <a:r>
              <a:rPr lang="tr-TR" sz="1800" dirty="0" smtClean="0"/>
              <a:t> bir çok eyaletinde </a:t>
            </a:r>
            <a:r>
              <a:rPr lang="tr-TR" sz="1800" dirty="0" smtClean="0">
                <a:solidFill>
                  <a:srgbClr val="FF0000"/>
                </a:solidFill>
              </a:rPr>
              <a:t>yeni binalarda </a:t>
            </a:r>
            <a:r>
              <a:rPr lang="tr-TR" sz="1800" dirty="0" smtClean="0"/>
              <a:t>pişirme cihazları hariç evin içinde </a:t>
            </a:r>
            <a:r>
              <a:rPr lang="tr-TR" sz="1800" dirty="0" err="1" smtClean="0"/>
              <a:t>karbonmonoksit</a:t>
            </a:r>
            <a:r>
              <a:rPr lang="tr-TR" sz="1800" dirty="0" smtClean="0"/>
              <a:t> üretecek fosil yakıt yakan  (şömine, soba </a:t>
            </a:r>
            <a:r>
              <a:rPr lang="tr-TR" sz="1800" dirty="0" err="1" smtClean="0"/>
              <a:t>v.b</a:t>
            </a:r>
            <a:r>
              <a:rPr lang="tr-TR" sz="1800" dirty="0" smtClean="0"/>
              <a:t>.) cihazların bulunduğu mekanlara uygulamasını şart koşmaktadır.</a:t>
            </a:r>
            <a:endParaRPr lang="tr-TR" sz="1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924944"/>
            <a:ext cx="4625255" cy="329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902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8229600" cy="1143000"/>
          </a:xfrm>
        </p:spPr>
        <p:txBody>
          <a:bodyPr>
            <a:normAutofit fontScale="90000"/>
          </a:bodyPr>
          <a:lstStyle/>
          <a:p>
            <a:r>
              <a:rPr lang="tr-TR" sz="2200" i="1" dirty="0" smtClean="0"/>
              <a:t/>
            </a:r>
            <a:br>
              <a:rPr lang="tr-TR" sz="2200" i="1" dirty="0" smtClean="0"/>
            </a:br>
            <a:r>
              <a:rPr lang="tr-TR" sz="2200" i="1" dirty="0"/>
              <a:t/>
            </a:r>
            <a:br>
              <a:rPr lang="tr-TR" sz="2200" i="1" dirty="0"/>
            </a:br>
            <a:r>
              <a:rPr lang="tr-TR" sz="2200" i="1" dirty="0" smtClean="0"/>
              <a:t/>
            </a:r>
            <a:br>
              <a:rPr lang="tr-TR" sz="2200" i="1" dirty="0" smtClean="0"/>
            </a:br>
            <a:r>
              <a:rPr lang="tr-TR" sz="2200" i="1" dirty="0" smtClean="0"/>
              <a:t/>
            </a:r>
            <a:br>
              <a:rPr lang="tr-TR" sz="2200" i="1" dirty="0" smtClean="0"/>
            </a:br>
            <a:r>
              <a:rPr lang="tr-TR" sz="2200" i="1" dirty="0"/>
              <a:t/>
            </a:r>
            <a:br>
              <a:rPr lang="tr-TR" sz="2200" i="1" dirty="0"/>
            </a:br>
            <a:r>
              <a:rPr lang="tr-TR" sz="2200" i="1" dirty="0" smtClean="0"/>
              <a:t/>
            </a:r>
            <a:br>
              <a:rPr lang="tr-TR" sz="2200" i="1" dirty="0" smtClean="0"/>
            </a:br>
            <a:r>
              <a:rPr lang="tr-TR" sz="4000" i="1" dirty="0" smtClean="0">
                <a:solidFill>
                  <a:srgbClr val="FF0000"/>
                </a:solidFill>
              </a:rPr>
              <a:t>Binaların </a:t>
            </a:r>
            <a:r>
              <a:rPr lang="tr-TR" sz="4000" i="1" dirty="0">
                <a:solidFill>
                  <a:srgbClr val="FF0000"/>
                </a:solidFill>
              </a:rPr>
              <a:t>Yangından Korunması </a:t>
            </a:r>
            <a:r>
              <a:rPr lang="tr-TR" sz="4000" i="1" dirty="0" smtClean="0">
                <a:solidFill>
                  <a:srgbClr val="FF0000"/>
                </a:solidFill>
              </a:rPr>
              <a:t/>
            </a:r>
            <a:br>
              <a:rPr lang="tr-TR" sz="4000" i="1" dirty="0" smtClean="0">
                <a:solidFill>
                  <a:srgbClr val="FF0000"/>
                </a:solidFill>
              </a:rPr>
            </a:br>
            <a:r>
              <a:rPr lang="tr-TR" sz="4000" i="1" dirty="0" smtClean="0">
                <a:solidFill>
                  <a:srgbClr val="FF0000"/>
                </a:solidFill>
              </a:rPr>
              <a:t>Hakkında Yönetmelik</a:t>
            </a:r>
            <a:r>
              <a:rPr lang="tr-TR" i="1" dirty="0" smtClean="0"/>
              <a:t/>
            </a:r>
            <a:br>
              <a:rPr lang="tr-TR" i="1" dirty="0" smtClean="0"/>
            </a:br>
            <a:r>
              <a:rPr lang="tr-TR" i="1" dirty="0"/>
              <a:t/>
            </a:r>
            <a:br>
              <a:rPr lang="tr-TR" i="1" dirty="0"/>
            </a:br>
            <a:r>
              <a:rPr lang="tr-TR" dirty="0"/>
              <a:t/>
            </a:r>
            <a:br>
              <a:rPr lang="tr-TR" dirty="0"/>
            </a:br>
            <a:endParaRPr lang="tr-TR" dirty="0"/>
          </a:p>
        </p:txBody>
      </p:sp>
      <p:sp>
        <p:nvSpPr>
          <p:cNvPr id="3" name="İçerik Yer Tutucusu 2"/>
          <p:cNvSpPr>
            <a:spLocks noGrp="1"/>
          </p:cNvSpPr>
          <p:nvPr>
            <p:ph idx="1"/>
          </p:nvPr>
        </p:nvSpPr>
        <p:spPr>
          <a:xfrm>
            <a:off x="457200" y="1268760"/>
            <a:ext cx="8229600" cy="4857403"/>
          </a:xfrm>
        </p:spPr>
        <p:txBody>
          <a:bodyPr>
            <a:normAutofit fontScale="32500" lnSpcReduction="20000"/>
          </a:bodyPr>
          <a:lstStyle/>
          <a:p>
            <a:r>
              <a:rPr lang="tr-TR" sz="7200" b="1" dirty="0"/>
              <a:t>Soba ve bacalar</a:t>
            </a:r>
            <a:endParaRPr lang="tr-TR" sz="7200" dirty="0"/>
          </a:p>
          <a:p>
            <a:r>
              <a:rPr lang="tr-TR" sz="7200" b="1" dirty="0"/>
              <a:t>MADDE 58- </a:t>
            </a:r>
            <a:r>
              <a:rPr lang="tr-TR" sz="7200" dirty="0"/>
              <a:t>(1) Baca tesisatının, ilgili Türk Standartlarındaki esaslara uygun olması şarttır. Her kazan için tercihan ayrı bir baca kullanılır, soba ve şofben boruları kazan bacalarına bağlanamaz. </a:t>
            </a:r>
          </a:p>
          <a:p>
            <a:endParaRPr lang="tr-TR" sz="7200" dirty="0"/>
          </a:p>
          <a:p>
            <a:r>
              <a:rPr lang="tr-TR" sz="7200" dirty="0"/>
              <a:t>(2) Kazan dairesi için ayrıca havalandırma bacası yapılır. Baca çekişinin azalmaması bakımından, bacaların mümkün ise, komşu yüksek binalardan en az 6 m uzaklıkta yapılması ve ait olduğu bina mahyasının en az 0.8 m üzerine kadar çıkarılması gerekir.</a:t>
            </a:r>
          </a:p>
          <a:p>
            <a:endParaRPr lang="tr-TR" sz="7200" dirty="0"/>
          </a:p>
          <a:p>
            <a:r>
              <a:rPr lang="tr-TR" sz="7200" dirty="0"/>
              <a:t>(4) Sıcak baca gazlarının yaladığı baca iç yüzeylerinin sıvanmaması hâlinde, projelendirmede en uygun </a:t>
            </a:r>
            <a:r>
              <a:rPr lang="tr-TR" sz="7200" dirty="0" err="1"/>
              <a:t>derzlendirme</a:t>
            </a:r>
            <a:r>
              <a:rPr lang="tr-TR" sz="7200" dirty="0"/>
              <a:t> biçiminin seçimi gibi tedbirler alınır. Baca duvarlarının dış yüzeyleri uygun şekilde sıvanır.</a:t>
            </a:r>
          </a:p>
          <a:p>
            <a:endParaRPr lang="tr-TR" sz="7200" dirty="0"/>
          </a:p>
          <a:p>
            <a:endParaRPr lang="tr-TR" dirty="0" smtClean="0"/>
          </a:p>
          <a:p>
            <a:endParaRPr lang="tr-TR" dirty="0"/>
          </a:p>
        </p:txBody>
      </p:sp>
    </p:spTree>
    <p:extLst>
      <p:ext uri="{BB962C8B-B14F-4D97-AF65-F5344CB8AC3E}">
        <p14:creationId xmlns:p14="http://schemas.microsoft.com/office/powerpoint/2010/main" val="37486875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4000" i="1" dirty="0" smtClean="0">
                <a:solidFill>
                  <a:srgbClr val="FF0000"/>
                </a:solidFill>
              </a:rPr>
              <a:t/>
            </a:r>
            <a:br>
              <a:rPr lang="tr-TR" sz="4000" i="1" dirty="0" smtClean="0">
                <a:solidFill>
                  <a:srgbClr val="FF0000"/>
                </a:solidFill>
              </a:rPr>
            </a:br>
            <a:r>
              <a:rPr lang="tr-TR" sz="4000" i="1" dirty="0" smtClean="0">
                <a:solidFill>
                  <a:srgbClr val="FF0000"/>
                </a:solidFill>
              </a:rPr>
              <a:t>Avrupa'daki durum</a:t>
            </a:r>
            <a:br>
              <a:rPr lang="tr-TR" sz="4000" i="1" dirty="0" smtClean="0">
                <a:solidFill>
                  <a:srgbClr val="FF0000"/>
                </a:solidFill>
              </a:rPr>
            </a:br>
            <a:r>
              <a:rPr lang="tr-TR" sz="1600" dirty="0">
                <a:solidFill>
                  <a:srgbClr val="FF0000"/>
                </a:solidFill>
              </a:rPr>
              <a:t/>
            </a:r>
            <a:br>
              <a:rPr lang="tr-TR" sz="1600" dirty="0">
                <a:solidFill>
                  <a:srgbClr val="FF0000"/>
                </a:solidFill>
              </a:rPr>
            </a:br>
            <a:r>
              <a:rPr lang="tr-TR" sz="1600" dirty="0">
                <a:solidFill>
                  <a:srgbClr val="FF0000"/>
                </a:solidFill>
              </a:rPr>
              <a:t/>
            </a:r>
            <a:br>
              <a:rPr lang="tr-TR" sz="1600" dirty="0">
                <a:solidFill>
                  <a:srgbClr val="FF0000"/>
                </a:solidFill>
              </a:rPr>
            </a:br>
            <a:endParaRPr lang="tr-TR" sz="1600" dirty="0">
              <a:solidFill>
                <a:srgbClr val="FF0000"/>
              </a:solidFill>
            </a:endParaRPr>
          </a:p>
        </p:txBody>
      </p:sp>
      <p:sp>
        <p:nvSpPr>
          <p:cNvPr id="3" name="İçerik Yer Tutucusu 2"/>
          <p:cNvSpPr>
            <a:spLocks noGrp="1"/>
          </p:cNvSpPr>
          <p:nvPr>
            <p:ph idx="1"/>
          </p:nvPr>
        </p:nvSpPr>
        <p:spPr>
          <a:xfrm>
            <a:off x="457200" y="1600201"/>
            <a:ext cx="8229600" cy="1396752"/>
          </a:xfrm>
        </p:spPr>
        <p:txBody>
          <a:bodyPr>
            <a:normAutofit/>
          </a:bodyPr>
          <a:lstStyle/>
          <a:p>
            <a:r>
              <a:rPr lang="tr-TR" sz="1800" dirty="0" smtClean="0"/>
              <a:t>Son yıllarda İngiltere </a:t>
            </a:r>
            <a:r>
              <a:rPr lang="tr-TR" sz="1800" dirty="0"/>
              <a:t>ve İrlanda, </a:t>
            </a:r>
            <a:r>
              <a:rPr lang="tr-TR" sz="1800" dirty="0" smtClean="0"/>
              <a:t>yeni binalarda fosil yakıt yakan cihazların bulunduğu mekanlara </a:t>
            </a:r>
            <a:r>
              <a:rPr lang="tr-TR" sz="1800" dirty="0" err="1" smtClean="0"/>
              <a:t>karbonmonosit</a:t>
            </a:r>
            <a:r>
              <a:rPr lang="tr-TR" sz="1800" dirty="0" smtClean="0"/>
              <a:t> detektörü zorunluluğu getirilmiştir.</a:t>
            </a:r>
          </a:p>
          <a:p>
            <a:r>
              <a:rPr lang="tr-TR" sz="1800" dirty="0"/>
              <a:t>Ayrıca İngiltere'de, İtfaiye </a:t>
            </a:r>
            <a:r>
              <a:rPr lang="tr-TR" sz="1800" dirty="0" smtClean="0"/>
              <a:t>ücretsiz olarak  evlerin  </a:t>
            </a:r>
            <a:r>
              <a:rPr lang="tr-TR" sz="1800" dirty="0"/>
              <a:t>yangın güvenlik kontrolleri </a:t>
            </a:r>
            <a:r>
              <a:rPr lang="tr-TR" sz="1800" dirty="0" smtClean="0"/>
              <a:t>yürütmekte </a:t>
            </a:r>
            <a:r>
              <a:rPr lang="tr-TR" sz="1800" dirty="0"/>
              <a:t>ve gerektiğinde </a:t>
            </a:r>
            <a:r>
              <a:rPr lang="tr-TR" sz="1800" dirty="0" smtClean="0"/>
              <a:t>evlere </a:t>
            </a:r>
            <a:r>
              <a:rPr lang="tr-TR" sz="1800" dirty="0"/>
              <a:t>ücretsiz </a:t>
            </a:r>
            <a:r>
              <a:rPr lang="tr-TR" sz="1800" dirty="0" smtClean="0"/>
              <a:t>detektör montajı yapmaktadır.</a:t>
            </a:r>
            <a:endParaRPr lang="tr-TR" sz="1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924944"/>
            <a:ext cx="4625255" cy="329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3501008"/>
            <a:ext cx="1427163"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17077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spTree>
    <p:extLst>
      <p:ext uri="{BB962C8B-B14F-4D97-AF65-F5344CB8AC3E}">
        <p14:creationId xmlns:p14="http://schemas.microsoft.com/office/powerpoint/2010/main" val="878700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8229600" cy="1143000"/>
          </a:xfrm>
        </p:spPr>
        <p:txBody>
          <a:bodyPr>
            <a:normAutofit fontScale="90000"/>
          </a:bodyPr>
          <a:lstStyle/>
          <a:p>
            <a:r>
              <a:rPr lang="tr-TR" sz="2200" i="1" dirty="0" smtClean="0"/>
              <a:t/>
            </a:r>
            <a:br>
              <a:rPr lang="tr-TR" sz="2200" i="1" dirty="0" smtClean="0"/>
            </a:br>
            <a:r>
              <a:rPr lang="tr-TR" sz="2200" i="1" dirty="0"/>
              <a:t/>
            </a:r>
            <a:br>
              <a:rPr lang="tr-TR" sz="2200" i="1" dirty="0"/>
            </a:br>
            <a:r>
              <a:rPr lang="tr-TR" sz="2200" i="1" dirty="0" smtClean="0"/>
              <a:t/>
            </a:r>
            <a:br>
              <a:rPr lang="tr-TR" sz="2200" i="1" dirty="0" smtClean="0"/>
            </a:br>
            <a:r>
              <a:rPr lang="tr-TR" sz="2200" i="1" dirty="0" smtClean="0"/>
              <a:t/>
            </a:r>
            <a:br>
              <a:rPr lang="tr-TR" sz="2200" i="1" dirty="0" smtClean="0"/>
            </a:br>
            <a:r>
              <a:rPr lang="tr-TR" sz="2200" i="1" dirty="0"/>
              <a:t/>
            </a:r>
            <a:br>
              <a:rPr lang="tr-TR" sz="2200" i="1" dirty="0"/>
            </a:br>
            <a:r>
              <a:rPr lang="tr-TR" sz="2200" i="1" dirty="0" smtClean="0"/>
              <a:t/>
            </a:r>
            <a:br>
              <a:rPr lang="tr-TR" sz="2200" i="1" dirty="0" smtClean="0"/>
            </a:br>
            <a:r>
              <a:rPr lang="tr-TR" sz="4000" i="1" dirty="0" smtClean="0">
                <a:solidFill>
                  <a:srgbClr val="FF0000"/>
                </a:solidFill>
              </a:rPr>
              <a:t>Binaların </a:t>
            </a:r>
            <a:r>
              <a:rPr lang="tr-TR" sz="4000" i="1" dirty="0">
                <a:solidFill>
                  <a:srgbClr val="FF0000"/>
                </a:solidFill>
              </a:rPr>
              <a:t>Yangından Korunması </a:t>
            </a:r>
            <a:r>
              <a:rPr lang="tr-TR" sz="4000" i="1" dirty="0" smtClean="0">
                <a:solidFill>
                  <a:srgbClr val="FF0000"/>
                </a:solidFill>
              </a:rPr>
              <a:t/>
            </a:r>
            <a:br>
              <a:rPr lang="tr-TR" sz="4000" i="1" dirty="0" smtClean="0">
                <a:solidFill>
                  <a:srgbClr val="FF0000"/>
                </a:solidFill>
              </a:rPr>
            </a:br>
            <a:r>
              <a:rPr lang="tr-TR" sz="4000" i="1" dirty="0" smtClean="0">
                <a:solidFill>
                  <a:srgbClr val="FF0000"/>
                </a:solidFill>
              </a:rPr>
              <a:t>Hakkında Yönetmelik</a:t>
            </a:r>
            <a:r>
              <a:rPr lang="tr-TR" i="1" dirty="0" smtClean="0"/>
              <a:t/>
            </a:r>
            <a:br>
              <a:rPr lang="tr-TR" i="1" dirty="0" smtClean="0"/>
            </a:br>
            <a:r>
              <a:rPr lang="tr-TR" i="1" dirty="0"/>
              <a:t/>
            </a:r>
            <a:br>
              <a:rPr lang="tr-TR" i="1" dirty="0"/>
            </a:br>
            <a:r>
              <a:rPr lang="tr-TR" dirty="0"/>
              <a:t/>
            </a:r>
            <a:br>
              <a:rPr lang="tr-TR" dirty="0"/>
            </a:br>
            <a:endParaRPr lang="tr-TR" dirty="0"/>
          </a:p>
        </p:txBody>
      </p:sp>
      <p:sp>
        <p:nvSpPr>
          <p:cNvPr id="3" name="İçerik Yer Tutucusu 2"/>
          <p:cNvSpPr>
            <a:spLocks noGrp="1"/>
          </p:cNvSpPr>
          <p:nvPr>
            <p:ph idx="1"/>
          </p:nvPr>
        </p:nvSpPr>
        <p:spPr>
          <a:xfrm>
            <a:off x="457200" y="1268760"/>
            <a:ext cx="8229600" cy="4857403"/>
          </a:xfrm>
        </p:spPr>
        <p:txBody>
          <a:bodyPr>
            <a:normAutofit fontScale="32500" lnSpcReduction="20000"/>
          </a:bodyPr>
          <a:lstStyle/>
          <a:p>
            <a:r>
              <a:rPr lang="tr-TR" sz="7200" b="1" dirty="0"/>
              <a:t>Soba ve bacalar</a:t>
            </a:r>
            <a:endParaRPr lang="tr-TR" sz="7200" dirty="0"/>
          </a:p>
          <a:p>
            <a:r>
              <a:rPr lang="tr-TR" sz="7200" b="1" dirty="0"/>
              <a:t>MADDE </a:t>
            </a:r>
            <a:r>
              <a:rPr lang="tr-TR" sz="7200" b="1" dirty="0" smtClean="0"/>
              <a:t>58-</a:t>
            </a:r>
            <a:endParaRPr lang="tr-TR" sz="7200" dirty="0"/>
          </a:p>
          <a:p>
            <a:r>
              <a:rPr lang="tr-TR" sz="7200" dirty="0" smtClean="0"/>
              <a:t>(5) </a:t>
            </a:r>
            <a:r>
              <a:rPr lang="tr-TR" sz="7200" dirty="0" smtClean="0">
                <a:solidFill>
                  <a:srgbClr val="FF0000"/>
                </a:solidFill>
              </a:rPr>
              <a:t>Sıvı ve katı yakıtlı kazanların </a:t>
            </a:r>
            <a:r>
              <a:rPr lang="tr-TR" sz="7200" dirty="0" smtClean="0"/>
              <a:t>bacalarının altında bir kurum temizleme menfezi bulunması ve </a:t>
            </a:r>
            <a:r>
              <a:rPr lang="tr-TR" sz="7200" dirty="0" smtClean="0">
                <a:solidFill>
                  <a:srgbClr val="FF0000"/>
                </a:solidFill>
              </a:rPr>
              <a:t>yılda en az iki defa</a:t>
            </a:r>
            <a:r>
              <a:rPr lang="tr-TR" sz="7200" dirty="0" smtClean="0"/>
              <a:t> yetkili kişilere </a:t>
            </a:r>
            <a:r>
              <a:rPr lang="tr-TR" sz="7200" dirty="0" smtClean="0">
                <a:solidFill>
                  <a:srgbClr val="FF0000"/>
                </a:solidFill>
              </a:rPr>
              <a:t>temizlettirilmesi </a:t>
            </a:r>
            <a:r>
              <a:rPr lang="tr-TR" sz="7200" dirty="0" smtClean="0"/>
              <a:t>gerekir. Bacaların temizliğinden bina sahibi ve yöneticisi sorumludur.</a:t>
            </a:r>
          </a:p>
          <a:p>
            <a:pPr marL="0" indent="0">
              <a:buNone/>
            </a:pPr>
            <a:endParaRPr lang="tr-TR" sz="7200" dirty="0" smtClean="0"/>
          </a:p>
          <a:p>
            <a:r>
              <a:rPr lang="tr-TR" sz="7200" dirty="0" smtClean="0"/>
              <a:t>(8) </a:t>
            </a:r>
            <a:r>
              <a:rPr lang="tr-TR" sz="7200" dirty="0" smtClean="0">
                <a:solidFill>
                  <a:srgbClr val="FF0000"/>
                </a:solidFill>
              </a:rPr>
              <a:t>Odada baca yok ise soba borusu; sac konan pencereden çıkarılıp, saçaktan 25 cm açıkta ve 50 cm yüksekte ve ucunda şapka kullanılarak kurulur. Boruların birleştiği yerler çember ile kapatılıp, bu çemberden duvar ve tavana bağlanmak suretiyle, birbirinden ayrılması ve devrilmesi önlenir.</a:t>
            </a:r>
          </a:p>
          <a:p>
            <a:endParaRPr lang="tr-TR" dirty="0" smtClean="0"/>
          </a:p>
          <a:p>
            <a:endParaRPr lang="tr-TR" dirty="0"/>
          </a:p>
        </p:txBody>
      </p:sp>
    </p:spTree>
    <p:extLst>
      <p:ext uri="{BB962C8B-B14F-4D97-AF65-F5344CB8AC3E}">
        <p14:creationId xmlns:p14="http://schemas.microsoft.com/office/powerpoint/2010/main" val="3827886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i="1" dirty="0">
                <a:solidFill>
                  <a:srgbClr val="FF0000"/>
                </a:solidFill>
              </a:rPr>
              <a:t>Binaların Yangından Korunması </a:t>
            </a:r>
            <a:r>
              <a:rPr lang="tr-TR" sz="3600" i="1" dirty="0" smtClean="0">
                <a:solidFill>
                  <a:srgbClr val="FF0000"/>
                </a:solidFill>
              </a:rPr>
              <a:t/>
            </a:r>
            <a:br>
              <a:rPr lang="tr-TR" sz="3600" i="1" dirty="0" smtClean="0">
                <a:solidFill>
                  <a:srgbClr val="FF0000"/>
                </a:solidFill>
              </a:rPr>
            </a:br>
            <a:r>
              <a:rPr lang="tr-TR" sz="3600" i="1" dirty="0" smtClean="0">
                <a:solidFill>
                  <a:srgbClr val="FF0000"/>
                </a:solidFill>
              </a:rPr>
              <a:t>Hakkında </a:t>
            </a:r>
            <a:r>
              <a:rPr lang="tr-TR" sz="3600" i="1" dirty="0">
                <a:solidFill>
                  <a:srgbClr val="FF0000"/>
                </a:solidFill>
              </a:rPr>
              <a:t>Yönetmelik</a:t>
            </a:r>
            <a:endParaRPr lang="tr-TR" sz="3600" dirty="0"/>
          </a:p>
        </p:txBody>
      </p:sp>
      <p:sp>
        <p:nvSpPr>
          <p:cNvPr id="3" name="İçerik Yer Tutucusu 2"/>
          <p:cNvSpPr>
            <a:spLocks noGrp="1"/>
          </p:cNvSpPr>
          <p:nvPr>
            <p:ph idx="1"/>
          </p:nvPr>
        </p:nvSpPr>
        <p:spPr>
          <a:xfrm>
            <a:off x="457200" y="1600200"/>
            <a:ext cx="8229600" cy="4781128"/>
          </a:xfrm>
        </p:spPr>
        <p:txBody>
          <a:bodyPr>
            <a:normAutofit fontScale="47500" lnSpcReduction="20000"/>
          </a:bodyPr>
          <a:lstStyle/>
          <a:p>
            <a:endParaRPr lang="tr-TR" dirty="0"/>
          </a:p>
          <a:p>
            <a:r>
              <a:rPr lang="tr-TR" sz="5500" dirty="0"/>
              <a:t>(9) Kullanım sırasında soba kapakları açık bırakılmaz, altında ve yanlarında odun, çıra, kömür, kibrit, benzin, gaz ve benzeri yanıcı ve parlayıcı madde bulundurulmaz. İçindeki ateş, gerektiğinde kapaklı mangala alınır. Sobanın, kullanılmadığı mevsimde kaldırılması gerekir. Sobanın kaldırılmadığı yerlerde, kapaklar açılmayacak şekilde telle bağlanır</a:t>
            </a:r>
            <a:r>
              <a:rPr lang="tr-TR" sz="5500" dirty="0" smtClean="0"/>
              <a:t>.</a:t>
            </a:r>
          </a:p>
          <a:p>
            <a:endParaRPr lang="tr-TR" sz="5500" dirty="0"/>
          </a:p>
          <a:p>
            <a:r>
              <a:rPr lang="tr-TR" sz="5500" dirty="0">
                <a:solidFill>
                  <a:srgbClr val="FF0000"/>
                </a:solidFill>
              </a:rPr>
              <a:t>(10) Odun ve kömür gibi katı yakıtlar ile yüksek oranda is bırakan sıvı yakıtlar kullanıldığı takdirde, borular ayda bir, bacalar ise iki ayda bir temizlenir</a:t>
            </a:r>
            <a:r>
              <a:rPr lang="tr-TR" sz="5500" dirty="0" smtClean="0">
                <a:solidFill>
                  <a:srgbClr val="FF0000"/>
                </a:solidFill>
              </a:rPr>
              <a:t>.</a:t>
            </a:r>
          </a:p>
          <a:p>
            <a:endParaRPr lang="tr-TR" sz="5500" dirty="0"/>
          </a:p>
          <a:p>
            <a:endParaRPr lang="tr-TR" dirty="0"/>
          </a:p>
        </p:txBody>
      </p:sp>
    </p:spTree>
    <p:extLst>
      <p:ext uri="{BB962C8B-B14F-4D97-AF65-F5344CB8AC3E}">
        <p14:creationId xmlns:p14="http://schemas.microsoft.com/office/powerpoint/2010/main" val="13429435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i="1" dirty="0">
                <a:solidFill>
                  <a:srgbClr val="FF0000"/>
                </a:solidFill>
              </a:rPr>
              <a:t>Binaların Yangından Korunması </a:t>
            </a:r>
            <a:r>
              <a:rPr lang="tr-TR" sz="3600" i="1" dirty="0" smtClean="0">
                <a:solidFill>
                  <a:srgbClr val="FF0000"/>
                </a:solidFill>
              </a:rPr>
              <a:t/>
            </a:r>
            <a:br>
              <a:rPr lang="tr-TR" sz="3600" i="1" dirty="0" smtClean="0">
                <a:solidFill>
                  <a:srgbClr val="FF0000"/>
                </a:solidFill>
              </a:rPr>
            </a:br>
            <a:r>
              <a:rPr lang="tr-TR" sz="3600" i="1" dirty="0" smtClean="0">
                <a:solidFill>
                  <a:srgbClr val="FF0000"/>
                </a:solidFill>
              </a:rPr>
              <a:t>Hakkında </a:t>
            </a:r>
            <a:r>
              <a:rPr lang="tr-TR" sz="3600" i="1" dirty="0">
                <a:solidFill>
                  <a:srgbClr val="FF0000"/>
                </a:solidFill>
              </a:rPr>
              <a:t>Yönetmelik</a:t>
            </a:r>
            <a:endParaRPr lang="tr-TR" sz="3600" dirty="0"/>
          </a:p>
        </p:txBody>
      </p:sp>
      <p:sp>
        <p:nvSpPr>
          <p:cNvPr id="3" name="İçerik Yer Tutucusu 2"/>
          <p:cNvSpPr>
            <a:spLocks noGrp="1"/>
          </p:cNvSpPr>
          <p:nvPr>
            <p:ph idx="1"/>
          </p:nvPr>
        </p:nvSpPr>
        <p:spPr>
          <a:xfrm>
            <a:off x="457200" y="1600200"/>
            <a:ext cx="8229600" cy="4781128"/>
          </a:xfrm>
        </p:spPr>
        <p:txBody>
          <a:bodyPr>
            <a:normAutofit fontScale="40000" lnSpcReduction="20000"/>
          </a:bodyPr>
          <a:lstStyle/>
          <a:p>
            <a:pPr marL="0" indent="0">
              <a:buNone/>
            </a:pPr>
            <a:endParaRPr lang="tr-TR" sz="5500" dirty="0"/>
          </a:p>
          <a:p>
            <a:r>
              <a:rPr lang="tr-TR" sz="5500" dirty="0"/>
              <a:t>(11) Baca temizliği, mahallin itfaiye teşkilatı tarafından yapılır. Ancak, bu konuda itfaiye teşkilatından aldığı izin ile ve belediye encümeninin belirlediği fiyat tarifesi üzerinden faaliyet gösteren özel firmalar var ise, temizlik onlara da yaptırılabilir</a:t>
            </a:r>
            <a:r>
              <a:rPr lang="tr-TR" sz="5500" dirty="0" smtClean="0"/>
              <a:t>.</a:t>
            </a:r>
          </a:p>
          <a:p>
            <a:endParaRPr lang="tr-TR" sz="5500" dirty="0"/>
          </a:p>
          <a:p>
            <a:r>
              <a:rPr lang="tr-TR" sz="5500" dirty="0"/>
              <a:t>(12) </a:t>
            </a:r>
            <a:r>
              <a:rPr lang="tr-TR" sz="5500" b="1" dirty="0"/>
              <a:t>(Ek: 09/09/2009 – 27344 R.G. / 24 </a:t>
            </a:r>
            <a:r>
              <a:rPr lang="tr-TR" sz="5500" b="1" dirty="0" err="1"/>
              <a:t>md.</a:t>
            </a:r>
            <a:r>
              <a:rPr lang="tr-TR" sz="5500" b="1" dirty="0"/>
              <a:t>) </a:t>
            </a:r>
            <a:r>
              <a:rPr lang="tr-TR" sz="5500" dirty="0"/>
              <a:t>Doğalgaz kullanılan kombi ve </a:t>
            </a:r>
            <a:r>
              <a:rPr lang="tr-TR" sz="5500" dirty="0">
                <a:solidFill>
                  <a:srgbClr val="FF0000"/>
                </a:solidFill>
              </a:rPr>
              <a:t>şofbenlerin bacaları ile cihazları bacaya bağlayan boruların paslanmaz çelik ve birleşme noktalarındaki kelepçelerin sızdırmaz olması gerekir. </a:t>
            </a:r>
            <a:r>
              <a:rPr lang="tr-TR" sz="5500" dirty="0"/>
              <a:t>Bacaların yapımı, </a:t>
            </a:r>
            <a:r>
              <a:rPr lang="tr-TR" sz="5500" dirty="0">
                <a:solidFill>
                  <a:srgbClr val="FF0000"/>
                </a:solidFill>
              </a:rPr>
              <a:t>yıllık bakımı </a:t>
            </a:r>
            <a:r>
              <a:rPr lang="tr-TR" sz="5500" dirty="0"/>
              <a:t>ve </a:t>
            </a:r>
            <a:r>
              <a:rPr lang="tr-TR" sz="5500" dirty="0">
                <a:solidFill>
                  <a:srgbClr val="FF0000"/>
                </a:solidFill>
              </a:rPr>
              <a:t>temizliği</a:t>
            </a:r>
            <a:r>
              <a:rPr lang="tr-TR" sz="5500" dirty="0"/>
              <a:t> gaz dağıtım şirketlerinin belirleyeceği uzman ve eğitimli kişiler tarafından yaptırılır ve bu kişiler tarafından bacalar ve temiz hava girişleri kontrol edilir. </a:t>
            </a:r>
            <a:r>
              <a:rPr lang="tr-TR" sz="5500" dirty="0">
                <a:solidFill>
                  <a:srgbClr val="FF0000"/>
                </a:solidFill>
              </a:rPr>
              <a:t>Baca gazı </a:t>
            </a:r>
            <a:r>
              <a:rPr lang="tr-TR" sz="5500" dirty="0" err="1">
                <a:solidFill>
                  <a:srgbClr val="FF0000"/>
                </a:solidFill>
              </a:rPr>
              <a:t>sensörü</a:t>
            </a:r>
            <a:r>
              <a:rPr lang="tr-TR" sz="5500" dirty="0">
                <a:solidFill>
                  <a:srgbClr val="FF0000"/>
                </a:solidFill>
              </a:rPr>
              <a:t> olmayan cihazların kullanılmasına izin verilmez.</a:t>
            </a:r>
          </a:p>
          <a:p>
            <a:endParaRPr lang="tr-TR" dirty="0"/>
          </a:p>
        </p:txBody>
      </p:sp>
    </p:spTree>
    <p:extLst>
      <p:ext uri="{BB962C8B-B14F-4D97-AF65-F5344CB8AC3E}">
        <p14:creationId xmlns:p14="http://schemas.microsoft.com/office/powerpoint/2010/main" val="1937511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i="1" dirty="0">
                <a:solidFill>
                  <a:srgbClr val="FF0000"/>
                </a:solidFill>
              </a:rPr>
              <a:t>Binaların Yangından Korunması Hakkında Yönetmelik</a:t>
            </a:r>
            <a:endParaRPr lang="tr-TR" dirty="0"/>
          </a:p>
        </p:txBody>
      </p:sp>
      <p:sp>
        <p:nvSpPr>
          <p:cNvPr id="3" name="İçerik Yer Tutucusu 2"/>
          <p:cNvSpPr>
            <a:spLocks noGrp="1"/>
          </p:cNvSpPr>
          <p:nvPr>
            <p:ph idx="1"/>
          </p:nvPr>
        </p:nvSpPr>
        <p:spPr/>
        <p:txBody>
          <a:bodyPr>
            <a:normAutofit fontScale="55000" lnSpcReduction="20000"/>
          </a:bodyPr>
          <a:lstStyle/>
          <a:p>
            <a:r>
              <a:rPr lang="tr-TR" b="1" dirty="0"/>
              <a:t>Denetim </a:t>
            </a:r>
            <a:endParaRPr lang="tr-TR" dirty="0"/>
          </a:p>
          <a:p>
            <a:r>
              <a:rPr lang="tr-TR" b="1" dirty="0"/>
              <a:t>MADDE 131-</a:t>
            </a:r>
            <a:r>
              <a:rPr lang="tr-TR" dirty="0"/>
              <a:t> (1) Bu Yönetmelik hükümlerinin uygulanıp uygulanmadığı aşağıdaki şekilde denetlenir:</a:t>
            </a:r>
          </a:p>
          <a:p>
            <a:r>
              <a:rPr lang="tr-TR" dirty="0"/>
              <a:t>a) </a:t>
            </a:r>
            <a:r>
              <a:rPr lang="tr-TR" dirty="0">
                <a:solidFill>
                  <a:srgbClr val="FF0000"/>
                </a:solidFill>
              </a:rPr>
              <a:t>Özel yapı</a:t>
            </a:r>
            <a:r>
              <a:rPr lang="tr-TR" dirty="0"/>
              <a:t>, bina, tesis ve işletmeler, </a:t>
            </a:r>
            <a:r>
              <a:rPr lang="tr-TR" dirty="0">
                <a:solidFill>
                  <a:srgbClr val="FF0000"/>
                </a:solidFill>
              </a:rPr>
              <a:t>mahalli itfaiye teşkilatı </a:t>
            </a:r>
            <a:r>
              <a:rPr lang="tr-TR" dirty="0"/>
              <a:t>ile bunların bağlı veya ilgili olduğu bakanlık ve kamu kurum ve kuruluşlarının müfettişi, kontrolör veya denetim elemanları tarafından denetlenir. </a:t>
            </a:r>
            <a:r>
              <a:rPr lang="tr-TR" dirty="0" smtClean="0"/>
              <a:t>…………………. </a:t>
            </a:r>
            <a:r>
              <a:rPr lang="tr-TR" dirty="0"/>
              <a:t>Denetim sonunda eksik bulunan ve giderilmesi istenilen aksaklıklar ile talep edilen önlemlerin öngörülen uygun süre içerisinde ilgililerce yerine getirilmesi mecburidir</a:t>
            </a:r>
            <a:r>
              <a:rPr lang="tr-TR" dirty="0" smtClean="0"/>
              <a:t>.</a:t>
            </a:r>
          </a:p>
          <a:p>
            <a:endParaRPr lang="tr-TR" dirty="0"/>
          </a:p>
          <a:p>
            <a:r>
              <a:rPr lang="tr-TR" dirty="0"/>
              <a:t>b) </a:t>
            </a:r>
            <a:r>
              <a:rPr lang="tr-TR" dirty="0">
                <a:solidFill>
                  <a:srgbClr val="FF0000"/>
                </a:solidFill>
              </a:rPr>
              <a:t>Kamu binaları</a:t>
            </a:r>
            <a:r>
              <a:rPr lang="tr-TR" dirty="0"/>
              <a:t>, kurum amiri ve görevlendireceği kişi veya heyet, mülki amir veya görevlendireceği heyet, kurumun bağlı veya ilgili olduğu bakanlık, müsteşarlık, genel müdürlük veya başkanlık müfettişleri veya kontrolörleri; hükümet konakları ise, İçişleri Bakanı adına Sivil Savunma Genel Müdürü veya görevlendireceği kişi veya heyet ile mülkiye müfettişleri tarafından denetlenir. Denetim yetkisini haiz kişiler, kurum, kuruluş ve müesseselerin denetim sonuç raporlarını; bağlı veya ilgili olduğu bakanlık, müsteşarlık, genel müdürlük veya başkanlıklarına gönderir.</a:t>
            </a:r>
          </a:p>
          <a:p>
            <a:endParaRPr lang="tr-TR" dirty="0"/>
          </a:p>
        </p:txBody>
      </p:sp>
    </p:spTree>
    <p:extLst>
      <p:ext uri="{BB962C8B-B14F-4D97-AF65-F5344CB8AC3E}">
        <p14:creationId xmlns:p14="http://schemas.microsoft.com/office/powerpoint/2010/main" val="164660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8229600" cy="1143000"/>
          </a:xfrm>
        </p:spPr>
        <p:txBody>
          <a:bodyPr>
            <a:normAutofit/>
          </a:bodyPr>
          <a:lstStyle/>
          <a:p>
            <a:r>
              <a:rPr lang="tr-TR" sz="2800" i="1" dirty="0" smtClean="0">
                <a:solidFill>
                  <a:srgbClr val="FF0000"/>
                </a:solidFill>
              </a:rPr>
              <a:t>PLANLI </a:t>
            </a:r>
            <a:r>
              <a:rPr lang="tr-TR" sz="2800" i="1" dirty="0">
                <a:solidFill>
                  <a:srgbClr val="FF0000"/>
                </a:solidFill>
              </a:rPr>
              <a:t>ALANLAR TİP İMAR YÖNETMELİĞİ </a:t>
            </a:r>
          </a:p>
        </p:txBody>
      </p:sp>
      <p:sp>
        <p:nvSpPr>
          <p:cNvPr id="3" name="İçerik Yer Tutucusu 2"/>
          <p:cNvSpPr>
            <a:spLocks noGrp="1"/>
          </p:cNvSpPr>
          <p:nvPr>
            <p:ph idx="1"/>
          </p:nvPr>
        </p:nvSpPr>
        <p:spPr>
          <a:xfrm>
            <a:off x="457200" y="1124744"/>
            <a:ext cx="8229600" cy="5400600"/>
          </a:xfrm>
        </p:spPr>
        <p:txBody>
          <a:bodyPr>
            <a:noAutofit/>
          </a:bodyPr>
          <a:lstStyle/>
          <a:p>
            <a:r>
              <a:rPr lang="tr-TR" sz="1800" b="1" dirty="0"/>
              <a:t>Bacalar</a:t>
            </a:r>
            <a:endParaRPr lang="tr-TR" sz="1800" dirty="0"/>
          </a:p>
          <a:p>
            <a:r>
              <a:rPr lang="tr-TR" sz="1800" b="1" dirty="0"/>
              <a:t>Madde 47 -</a:t>
            </a:r>
            <a:r>
              <a:rPr lang="tr-TR" sz="1800" dirty="0"/>
              <a:t> </a:t>
            </a:r>
            <a:r>
              <a:rPr lang="tr-TR" sz="1800" b="1" dirty="0"/>
              <a:t>(Değişik:RG-2/9/1999-23804</a:t>
            </a:r>
            <a:r>
              <a:rPr lang="tr-TR" sz="1800" dirty="0"/>
              <a:t>) Binalarda baca yapma koşulları aşağıda belirtilmiştir.</a:t>
            </a:r>
          </a:p>
          <a:p>
            <a:r>
              <a:rPr lang="tr-TR" sz="1800" dirty="0"/>
              <a:t>a) Kaloriferli binaların konut olarak kullanılan bağımsız bölümlerinin oturma ve yatma hacimlerinin en az birinde ve sıcak su tesisatı bulunmayan banyo ve mutfaklarında, sobalı binalarda ise hela ve koridor hariç tüm piyeslerde duman bacası yapılması </a:t>
            </a:r>
            <a:r>
              <a:rPr lang="tr-TR" sz="1800" dirty="0" smtClean="0"/>
              <a:t>zorunludur.</a:t>
            </a:r>
          </a:p>
          <a:p>
            <a:r>
              <a:rPr lang="tr-TR" sz="1800" dirty="0"/>
              <a:t>Kaloriferli umumi binaların her katında en az (1) adet duman bacası yapılması gereklidir.</a:t>
            </a:r>
          </a:p>
          <a:p>
            <a:r>
              <a:rPr lang="tr-TR" sz="1800" dirty="0" smtClean="0"/>
              <a:t>Konut </a:t>
            </a:r>
            <a:r>
              <a:rPr lang="tr-TR" sz="1800" dirty="0"/>
              <a:t>olarak kullanılan sobalı binaların ticari kullanışlı bağımsız bölümlerinde birer adet duman bacası yapılması zorunludur.</a:t>
            </a:r>
          </a:p>
          <a:p>
            <a:r>
              <a:rPr lang="tr-TR" sz="1800" dirty="0" smtClean="0"/>
              <a:t>Bacaların </a:t>
            </a:r>
            <a:r>
              <a:rPr lang="tr-TR" sz="1800" dirty="0"/>
              <a:t>Türk Standartları Enstitüsü standartlarına uygun olarak yapılması zorunludur.</a:t>
            </a:r>
          </a:p>
          <a:p>
            <a:r>
              <a:rPr lang="tr-TR" sz="1800" b="1" dirty="0"/>
              <a:t>(</a:t>
            </a:r>
            <a:r>
              <a:rPr lang="tr-TR" sz="1800" b="1" dirty="0">
                <a:solidFill>
                  <a:srgbClr val="FF0000"/>
                </a:solidFill>
              </a:rPr>
              <a:t>Değişik paragraf:RG-1/6/2013-28664) </a:t>
            </a:r>
            <a:r>
              <a:rPr lang="tr-TR" sz="1800" dirty="0">
                <a:solidFill>
                  <a:srgbClr val="FF0000"/>
                </a:solidFill>
              </a:rPr>
              <a:t>Yapılarda bina yüksekliğine göre uygun ölçülerde </a:t>
            </a:r>
            <a:r>
              <a:rPr lang="tr-TR" sz="1800" dirty="0" err="1">
                <a:solidFill>
                  <a:srgbClr val="FF0000"/>
                </a:solidFill>
              </a:rPr>
              <a:t>şönt</a:t>
            </a:r>
            <a:r>
              <a:rPr lang="tr-TR" sz="1800" dirty="0">
                <a:solidFill>
                  <a:srgbClr val="FF0000"/>
                </a:solidFill>
              </a:rPr>
              <a:t> baca yapılabilir. </a:t>
            </a:r>
            <a:r>
              <a:rPr lang="tr-TR" sz="1800" dirty="0" smtClean="0">
                <a:solidFill>
                  <a:srgbClr val="FF0000"/>
                </a:solidFill>
              </a:rPr>
              <a:t>…</a:t>
            </a:r>
            <a:endParaRPr lang="tr-TR" sz="1800" dirty="0">
              <a:solidFill>
                <a:srgbClr val="FF0000"/>
              </a:solidFill>
            </a:endParaRPr>
          </a:p>
        </p:txBody>
      </p:sp>
    </p:spTree>
    <p:extLst>
      <p:ext uri="{BB962C8B-B14F-4D97-AF65-F5344CB8AC3E}">
        <p14:creationId xmlns:p14="http://schemas.microsoft.com/office/powerpoint/2010/main" val="1185226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i="1" dirty="0">
                <a:solidFill>
                  <a:srgbClr val="FF0000"/>
                </a:solidFill>
              </a:rPr>
              <a:t>PLANLI ALANLAR TİP İMAR YÖNETMELİĞİ </a:t>
            </a:r>
            <a:endParaRPr lang="tr-TR" sz="2800" dirty="0"/>
          </a:p>
        </p:txBody>
      </p:sp>
      <p:sp>
        <p:nvSpPr>
          <p:cNvPr id="3" name="İçerik Yer Tutucusu 2"/>
          <p:cNvSpPr>
            <a:spLocks noGrp="1"/>
          </p:cNvSpPr>
          <p:nvPr>
            <p:ph idx="1"/>
          </p:nvPr>
        </p:nvSpPr>
        <p:spPr/>
        <p:txBody>
          <a:bodyPr/>
          <a:lstStyle/>
          <a:p>
            <a:r>
              <a:rPr lang="tr-TR" dirty="0" smtClean="0"/>
              <a:t>1985 ilk hali</a:t>
            </a:r>
            <a:endParaRPr lang="tr-TR"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8184" t="32161" r="30381" b="49870"/>
          <a:stretch/>
        </p:blipFill>
        <p:spPr bwMode="auto">
          <a:xfrm>
            <a:off x="611560" y="2636912"/>
            <a:ext cx="8049184" cy="1962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3227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8229600" cy="1143000"/>
          </a:xfrm>
        </p:spPr>
        <p:txBody>
          <a:bodyPr>
            <a:normAutofit/>
          </a:bodyPr>
          <a:lstStyle/>
          <a:p>
            <a:r>
              <a:rPr lang="tr-TR" sz="2800" i="1" dirty="0">
                <a:solidFill>
                  <a:srgbClr val="FF0000"/>
                </a:solidFill>
              </a:rPr>
              <a:t>PLANLI ALANLAR TİP İMAR YÖNETMELİĞİ</a:t>
            </a:r>
            <a:endParaRPr lang="tr-TR" sz="2800" dirty="0"/>
          </a:p>
        </p:txBody>
      </p:sp>
      <p:sp>
        <p:nvSpPr>
          <p:cNvPr id="3" name="İçerik Yer Tutucusu 2"/>
          <p:cNvSpPr>
            <a:spLocks noGrp="1"/>
          </p:cNvSpPr>
          <p:nvPr>
            <p:ph idx="1"/>
          </p:nvPr>
        </p:nvSpPr>
        <p:spPr>
          <a:xfrm>
            <a:off x="457200" y="1340768"/>
            <a:ext cx="8229600" cy="4785395"/>
          </a:xfrm>
        </p:spPr>
        <p:txBody>
          <a:bodyPr>
            <a:normAutofit fontScale="70000" lnSpcReduction="20000"/>
          </a:bodyPr>
          <a:lstStyle/>
          <a:p>
            <a:r>
              <a:rPr lang="tr-TR" dirty="0"/>
              <a:t>b) Şofben, kombi cihazı ve bu gibi ısıtma araçları hayati tehlike arz edecek şekilde yerleştirilemez ve havalandırmadan uzak olan piyeslerle, banyo ve helalarda yer alamaz.</a:t>
            </a:r>
          </a:p>
          <a:p>
            <a:r>
              <a:rPr lang="tr-TR" dirty="0"/>
              <a:t>c) Sınırları ilgili idare tarafından belirlenecek doğalgaz uygulama bölgeleri içinde inşa edilecek, iskan edilebilir bodrum katlar dahil 5 katlı binaların mutfaklarında, doğalgazla çalışan her cihaz için bir müstakil baca yapılacaktır. Mutfak kokularını atmak için 2 ayrı </a:t>
            </a:r>
            <a:r>
              <a:rPr lang="tr-TR" dirty="0" err="1"/>
              <a:t>şönt</a:t>
            </a:r>
            <a:r>
              <a:rPr lang="tr-TR" dirty="0"/>
              <a:t> baca yapılması zorunludur. 10 katın üzerindeki binalarda aynı baca sistemi yapılmakla birlikte </a:t>
            </a:r>
            <a:r>
              <a:rPr lang="tr-TR" dirty="0" err="1"/>
              <a:t>hermetik</a:t>
            </a:r>
            <a:r>
              <a:rPr lang="tr-TR" dirty="0"/>
              <a:t> cihaz kullanılacaktır.</a:t>
            </a:r>
          </a:p>
          <a:p>
            <a:r>
              <a:rPr lang="tr-TR" dirty="0"/>
              <a:t>Kat kaloriferleri kazanı mutfak dışında özel bir bölmeye konulduğunda, bu mahallin en az (6) m3 hacminde olması, bina dış cephesinden havalandırılması ve bir müstakil bacasının bulunması gerekir.</a:t>
            </a:r>
          </a:p>
          <a:p>
            <a:r>
              <a:rPr lang="tr-TR" dirty="0"/>
              <a:t>Isıtmada denge bacalı sistemde olmayan doğalgaz sobalarının kullanılması halinde, her sobanın yukarıda belirlenen esaslara göre düzenlenen ayrı bir bacaya bağlanması gerekir.</a:t>
            </a:r>
          </a:p>
          <a:p>
            <a:endParaRPr lang="tr-TR" dirty="0"/>
          </a:p>
          <a:p>
            <a:endParaRPr lang="tr-TR" dirty="0"/>
          </a:p>
        </p:txBody>
      </p:sp>
    </p:spTree>
    <p:extLst>
      <p:ext uri="{BB962C8B-B14F-4D97-AF65-F5344CB8AC3E}">
        <p14:creationId xmlns:p14="http://schemas.microsoft.com/office/powerpoint/2010/main" val="1836208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TotalTime>
  <Words>1357</Words>
  <Application>Microsoft Office PowerPoint</Application>
  <PresentationFormat>Ekran Gösterisi (4:3)</PresentationFormat>
  <Paragraphs>80</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Ofis Teması</vt:lpstr>
      <vt:lpstr>BİNALARDA YANGIN DIŞINDAKİ KARBON MONOKSİT ZEHİRLENMELERİNİN ÖNLENMESİ MEVZUATI HAKKINDA</vt:lpstr>
      <vt:lpstr>      Binaların Yangından Korunması  Hakkında Yönetmelik   </vt:lpstr>
      <vt:lpstr>      Binaların Yangından Korunması  Hakkında Yönetmelik   </vt:lpstr>
      <vt:lpstr>Binaların Yangından Korunması  Hakkında Yönetmelik</vt:lpstr>
      <vt:lpstr>Binaların Yangından Korunması  Hakkında Yönetmelik</vt:lpstr>
      <vt:lpstr>Binaların Yangından Korunması Hakkında Yönetmelik</vt:lpstr>
      <vt:lpstr>PLANLI ALANLAR TİP İMAR YÖNETMELİĞİ </vt:lpstr>
      <vt:lpstr>PLANLI ALANLAR TİP İMAR YÖNETMELİĞİ </vt:lpstr>
      <vt:lpstr>PLANLI ALANLAR TİP İMAR YÖNETMELİĞİ</vt:lpstr>
      <vt:lpstr>TMMOB MAKİNA MÜHENDİSLERİ ODASI </vt:lpstr>
      <vt:lpstr>TMMOB MAKİNA MÜHENDİSLERİ ODASI </vt:lpstr>
      <vt:lpstr>TMMOB MAKİNA MÜHENDİSLERİ ODASI </vt:lpstr>
      <vt:lpstr>TS 7363/Aralık 2008 DOĞAL GAZ - BİNA İÇ TESİSATI PROJELENDİRME VE UYGULAMA KURALLARI</vt:lpstr>
      <vt:lpstr>TS 7363/Aralık 2008 DOĞAL GAZ - BİNA İÇ TESİSATI PROJELENDİRME VE UYGULAMA KURALLARI</vt:lpstr>
      <vt:lpstr>TS 9881/Aralık 1999 ARAÇ PARK YERLERİ - SINIFLANDIRMA, YAPIM VE İŞLETME  KURALLARI</vt:lpstr>
      <vt:lpstr>TS 7363/Aralık 2008 DOĞAL GAZ - BİNA İÇ TESİSATI PROJELENDİRME VE UYGULAMA KURALLARI</vt:lpstr>
      <vt:lpstr>TS EN 14543 ŞEMSİYE TİPİ TERAS ISITICILARI </vt:lpstr>
      <vt:lpstr> National Fire Protection Association NFPA 720 Evler için kullanılan karbonmonoksit uyarı ekipmanları montajı için Pratik tavsiyeler  </vt:lpstr>
      <vt:lpstr> National Fire Protection Association NFPA 720 Evler için kullanılan karbonmonoksit uyarı ekipmanları montajı için Pratik tavsiyeler  </vt:lpstr>
      <vt:lpstr> Avrupa'daki durum   </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BİNALARDA YANGIN DIŞINDAKİ KARBON MONOKSİT ZEHİRLENMELERİNİN ÖNLENMESİ MEVZUATI VE MEVZUAT ÖNERİLERİ</dc:title>
  <dc:creator>admin</dc:creator>
  <cp:lastModifiedBy>Mehmet Bingol</cp:lastModifiedBy>
  <cp:revision>97</cp:revision>
  <dcterms:created xsi:type="dcterms:W3CDTF">2014-03-31T11:44:27Z</dcterms:created>
  <dcterms:modified xsi:type="dcterms:W3CDTF">2019-10-16T06:33:17Z</dcterms:modified>
</cp:coreProperties>
</file>