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301" r:id="rId31"/>
    <p:sldId id="302" r:id="rId3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1CAC8"/>
    <a:srgbClr val="85D8E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803" autoAdjust="0"/>
  </p:normalViewPr>
  <p:slideViewPr>
    <p:cSldViewPr snapToObjects="1">
      <p:cViewPr varScale="1">
        <p:scale>
          <a:sx n="69" d="100"/>
          <a:sy n="69" d="100"/>
        </p:scale>
        <p:origin x="-1254" y="-10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57A460-87B8-4841-96A2-CD12A733F31B}" type="datetimeFigureOut">
              <a:rPr lang="en-US" smtClean="0"/>
              <a:pPr/>
              <a:t>12/9/2018</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6BB505-88B5-BF48-BBEA-E429F4F283DF}" type="slidenum">
              <a:rPr lang="en-US" smtClean="0"/>
              <a:pPr/>
              <a:t>‹#›</a:t>
            </a:fld>
            <a:endParaRPr lang="en-US"/>
          </a:p>
        </p:txBody>
      </p:sp>
    </p:spTree>
    <p:extLst>
      <p:ext uri="{BB962C8B-B14F-4D97-AF65-F5344CB8AC3E}">
        <p14:creationId xmlns:p14="http://schemas.microsoft.com/office/powerpoint/2010/main" xmlns="" val="11897614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66BB505-88B5-BF48-BBEA-E429F4F283DF}"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66BB505-88B5-BF48-BBEA-E429F4F283DF}" type="slidenum">
              <a:rPr lang="en-US" smtClean="0"/>
              <a:pPr/>
              <a:t>13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66BB505-88B5-BF48-BBEA-E429F4F283DF}" type="slidenum">
              <a:rPr lang="en-US" smtClean="0"/>
              <a:pPr/>
              <a:t>27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0963" name="2 Not Yer Tutucusu"/>
          <p:cNvSpPr>
            <a:spLocks noGrp="1"/>
          </p:cNvSpPr>
          <p:nvPr>
            <p:ph type="body" idx="1"/>
          </p:nvPr>
        </p:nvSpPr>
        <p:spPr bwMode="auto">
          <a:noFill/>
        </p:spPr>
        <p:txBody>
          <a:bodyPr/>
          <a:lstStyle/>
          <a:p>
            <a:endParaRPr lang="tr-TR" dirty="0" smtClean="0"/>
          </a:p>
        </p:txBody>
      </p:sp>
      <p:sp>
        <p:nvSpPr>
          <p:cNvPr id="40964" name="3 Slayt Numarası Yer Tutucusu"/>
          <p:cNvSpPr>
            <a:spLocks noGrp="1"/>
          </p:cNvSpPr>
          <p:nvPr>
            <p:ph type="sldNum" sz="quarter" idx="5"/>
          </p:nvPr>
        </p:nvSpPr>
        <p:spPr bwMode="auto">
          <a:noFill/>
          <a:ln>
            <a:miter lim="800000"/>
            <a:headEnd/>
            <a:tailEnd/>
          </a:ln>
        </p:spPr>
        <p:txBody>
          <a:bodyPr/>
          <a:lstStyle/>
          <a:p>
            <a:fld id="{EAA98509-A04C-4DAD-B033-38C87983D1F2}" type="slidenum">
              <a:rPr lang="tr-TR" smtClean="0">
                <a:cs typeface="Arial" pitchFamily="34" charset="0"/>
              </a:rPr>
              <a:pPr/>
              <a:t>30</a:t>
            </a:fld>
            <a:endParaRPr lang="tr-TR"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3" name="Picture 1" descr="sb sunum-3.jp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4739" y="142852"/>
            <a:ext cx="9684000" cy="764682"/>
          </a:xfrm>
          <a:prstGeom prst="rect">
            <a:avLst/>
          </a:prstGeom>
        </p:spPr>
      </p:pic>
      <p:sp>
        <p:nvSpPr>
          <p:cNvPr id="4" name="Metin kutusu 5"/>
          <p:cNvSpPr txBox="1"/>
          <p:nvPr userDrawn="1"/>
        </p:nvSpPr>
        <p:spPr>
          <a:xfrm>
            <a:off x="8812364" y="906645"/>
            <a:ext cx="1031814" cy="215444"/>
          </a:xfrm>
          <a:prstGeom prst="rect">
            <a:avLst/>
          </a:prstGeom>
          <a:solidFill>
            <a:schemeClr val="bg1"/>
          </a:solidFill>
        </p:spPr>
        <p:txBody>
          <a:bodyPr wrap="square" lIns="0" tIns="0" rIns="0" bIns="0" rtlCol="0">
            <a:spAutoFit/>
          </a:bodyPr>
          <a:lstStyle/>
          <a:p>
            <a:pPr algn="ctr"/>
            <a:r>
              <a:rPr lang="tr-TR" sz="700" b="1" dirty="0" smtClean="0">
                <a:solidFill>
                  <a:srgbClr val="FF0000"/>
                </a:solidFill>
                <a:latin typeface="Segoe UI Semibold" pitchFamily="34" charset="0"/>
                <a:cs typeface="Calibri" pitchFamily="34" charset="0"/>
              </a:rPr>
              <a:t>Halk Sağlığı</a:t>
            </a:r>
          </a:p>
          <a:p>
            <a:pPr algn="ctr"/>
            <a:r>
              <a:rPr lang="tr-TR" sz="700" b="1" dirty="0" smtClean="0">
                <a:solidFill>
                  <a:srgbClr val="FF0000"/>
                </a:solidFill>
                <a:latin typeface="Segoe UI Semibold" pitchFamily="34" charset="0"/>
                <a:cs typeface="Calibri" pitchFamily="34" charset="0"/>
              </a:rPr>
              <a:t>Genel Müdürlüğü</a:t>
            </a:r>
            <a:endParaRPr lang="tr-TR" sz="700" b="1" dirty="0">
              <a:solidFill>
                <a:srgbClr val="FF0000"/>
              </a:solidFill>
              <a:latin typeface="Segoe UI Semibold"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sb sunum-2.jpg"/>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0" y="-171400"/>
            <a:ext cx="9906000" cy="7029400"/>
          </a:xfrm>
          <a:prstGeom prst="rect">
            <a:avLst/>
          </a:prstGeom>
        </p:spPr>
      </p:pic>
      <p:sp>
        <p:nvSpPr>
          <p:cNvPr id="3" name="Metin kutusu 3"/>
          <p:cNvSpPr txBox="1"/>
          <p:nvPr userDrawn="1"/>
        </p:nvSpPr>
        <p:spPr>
          <a:xfrm>
            <a:off x="1188150" y="3872512"/>
            <a:ext cx="1440160" cy="430887"/>
          </a:xfrm>
          <a:prstGeom prst="rect">
            <a:avLst/>
          </a:prstGeom>
          <a:noFill/>
        </p:spPr>
        <p:txBody>
          <a:bodyPr wrap="square" rtlCol="0">
            <a:spAutoFit/>
          </a:bodyPr>
          <a:lstStyle/>
          <a:p>
            <a:pPr algn="ctr"/>
            <a:r>
              <a:rPr lang="tr-TR" sz="1050" b="1" dirty="0" smtClean="0">
                <a:solidFill>
                  <a:schemeClr val="bg1"/>
                </a:solidFill>
                <a:latin typeface="Segoe UI Semibold" panose="020B0702040204020203" pitchFamily="34" charset="0"/>
                <a:cs typeface="Segoe UI Semibold" panose="020B0702040204020203" pitchFamily="34" charset="0"/>
              </a:rPr>
              <a:t>Halk Sağlığı </a:t>
            </a:r>
          </a:p>
          <a:p>
            <a:pPr algn="ctr"/>
            <a:r>
              <a:rPr lang="tr-TR" sz="1050" b="1" dirty="0" smtClean="0">
                <a:solidFill>
                  <a:schemeClr val="bg1"/>
                </a:solidFill>
                <a:latin typeface="Segoe UI Semibold" panose="020B0702040204020203" pitchFamily="34" charset="0"/>
                <a:cs typeface="Segoe UI Semibold" panose="020B0702040204020203" pitchFamily="34" charset="0"/>
              </a:rPr>
              <a:t>Genel Müdürlüğü</a:t>
            </a:r>
            <a:endParaRPr lang="tr-TR" sz="1050" b="1" dirty="0">
              <a:solidFill>
                <a:schemeClr val="bg1"/>
              </a:solidFill>
              <a:latin typeface="Segoe UI Semibold" panose="020B0702040204020203" pitchFamily="34" charset="0"/>
              <a:cs typeface="Segoe UI Semibold" panose="020B0702040204020203"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2738421" y="1285860"/>
            <a:ext cx="6582849" cy="1228721"/>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FF0000"/>
                </a:solidFill>
                <a:effectLst/>
                <a:uLnTx/>
                <a:uFillTx/>
                <a:latin typeface="Arial" pitchFamily="34" charset="0"/>
                <a:ea typeface="+mj-ea"/>
                <a:cs typeface="+mj-cs"/>
              </a:rPr>
              <a:t>AKTİF MADDE İÇERMEYEN BİYOSİDAL ÜRÜNLER TEBLİĞİ</a:t>
            </a:r>
            <a:endParaRPr kumimoji="0" lang="tr-TR" sz="3600" b="0" i="0" u="none" strike="noStrike" kern="1200" cap="none" spc="0" normalizeH="0" baseline="0" noProof="0" dirty="0" smtClean="0">
              <a:ln>
                <a:noFill/>
              </a:ln>
              <a:solidFill>
                <a:srgbClr val="FF0000"/>
              </a:solidFill>
              <a:effectLst/>
              <a:uLnTx/>
              <a:uFillTx/>
              <a:latin typeface="Arial" pitchFamily="34" charset="0"/>
              <a:ea typeface="+mj-ea"/>
              <a:cs typeface="+mj-cs"/>
            </a:endParaRPr>
          </a:p>
        </p:txBody>
      </p:sp>
      <p:sp>
        <p:nvSpPr>
          <p:cNvPr id="8" name="2 Alt Başlık"/>
          <p:cNvSpPr txBox="1">
            <a:spLocks/>
          </p:cNvSpPr>
          <p:nvPr/>
        </p:nvSpPr>
        <p:spPr>
          <a:xfrm>
            <a:off x="3238488" y="4221163"/>
            <a:ext cx="5748484" cy="863600"/>
          </a:xfrm>
          <a:prstGeom prst="rect">
            <a:avLst/>
          </a:prstGeom>
        </p:spPr>
        <p:txBody>
          <a:bodyPr/>
          <a:lstStyle/>
          <a:p>
            <a:pPr marL="342900" marR="0" lvl="0" indent="-342900" algn="ctr" defTabSz="457200" rtl="0" eaLnBrk="1" fontAlgn="auto" latinLnBrk="0" hangingPunct="1">
              <a:lnSpc>
                <a:spcPct val="100000"/>
              </a:lnSpc>
              <a:spcBef>
                <a:spcPct val="20000"/>
              </a:spcBef>
              <a:spcAft>
                <a:spcPts val="0"/>
              </a:spcAft>
              <a:buClrTx/>
              <a:buSzTx/>
              <a:buFont typeface="Arial" charset="0"/>
              <a:buNone/>
              <a:tabLst/>
              <a:defRPr/>
            </a:pPr>
            <a:r>
              <a:rPr kumimoji="0" lang="tr-TR" sz="2000" b="0" i="0" u="none" strike="noStrike" kern="1200" cap="none" spc="0" normalizeH="0" baseline="0" noProof="0" dirty="0" smtClean="0">
                <a:ln>
                  <a:noFill/>
                </a:ln>
                <a:solidFill>
                  <a:srgbClr val="FF0000"/>
                </a:solidFill>
                <a:effectLst/>
                <a:uLnTx/>
                <a:uFillTx/>
                <a:latin typeface="+mn-lt"/>
                <a:ea typeface="+mn-ea"/>
                <a:cs typeface="+mn-cs"/>
              </a:rPr>
              <a:t> </a:t>
            </a:r>
            <a:r>
              <a:rPr kumimoji="0" lang="tr-TR" sz="2800" b="1" i="0" u="none" strike="noStrike" kern="1200" cap="none" spc="0" normalizeH="0" baseline="0" noProof="0" dirty="0" smtClean="0">
                <a:ln>
                  <a:noFill/>
                </a:ln>
                <a:solidFill>
                  <a:srgbClr val="FF0000"/>
                </a:solidFill>
                <a:effectLst/>
                <a:uLnTx/>
                <a:uFillTx/>
                <a:latin typeface="+mn-lt"/>
                <a:ea typeface="+mn-ea"/>
                <a:cs typeface="+mn-cs"/>
              </a:rPr>
              <a:t>Tıbbi </a:t>
            </a:r>
            <a:r>
              <a:rPr kumimoji="0" lang="tr-TR" sz="2800" b="1" i="0" u="none" strike="noStrike" kern="1200" cap="none" spc="0" normalizeH="0" baseline="0" noProof="0" dirty="0" err="1" smtClean="0">
                <a:ln>
                  <a:noFill/>
                </a:ln>
                <a:solidFill>
                  <a:srgbClr val="FF0000"/>
                </a:solidFill>
                <a:effectLst/>
                <a:uLnTx/>
                <a:uFillTx/>
                <a:latin typeface="+mn-lt"/>
                <a:ea typeface="+mn-ea"/>
                <a:cs typeface="+mn-cs"/>
              </a:rPr>
              <a:t>Teknolog</a:t>
            </a:r>
            <a:r>
              <a:rPr kumimoji="0" lang="tr-TR" sz="2800" b="1" i="0" u="none" strike="noStrike" kern="1200" cap="none" spc="0" normalizeH="0" baseline="0" noProof="0" dirty="0" smtClean="0">
                <a:ln>
                  <a:noFill/>
                </a:ln>
                <a:solidFill>
                  <a:srgbClr val="FF0000"/>
                </a:solidFill>
                <a:effectLst/>
                <a:uLnTx/>
                <a:uFillTx/>
                <a:latin typeface="+mn-lt"/>
                <a:ea typeface="+mn-ea"/>
                <a:cs typeface="+mn-cs"/>
              </a:rPr>
              <a:t> </a:t>
            </a:r>
          </a:p>
          <a:p>
            <a:pPr marL="342900" marR="0" lvl="0" indent="-342900" algn="ctr" defTabSz="457200" rtl="0" eaLnBrk="1" fontAlgn="auto" latinLnBrk="0" hangingPunct="1">
              <a:lnSpc>
                <a:spcPct val="100000"/>
              </a:lnSpc>
              <a:spcBef>
                <a:spcPct val="20000"/>
              </a:spcBef>
              <a:spcAft>
                <a:spcPts val="0"/>
              </a:spcAft>
              <a:buClrTx/>
              <a:buSzTx/>
              <a:buFont typeface="Arial" charset="0"/>
              <a:buNone/>
              <a:tabLst/>
              <a:defRPr/>
            </a:pPr>
            <a:r>
              <a:rPr kumimoji="0" lang="tr-TR" sz="2800" b="1" i="0" u="none" strike="noStrike" kern="1200" cap="none" spc="0" normalizeH="0" baseline="0" noProof="0" dirty="0" smtClean="0">
                <a:ln>
                  <a:noFill/>
                </a:ln>
                <a:solidFill>
                  <a:srgbClr val="FF0000"/>
                </a:solidFill>
                <a:effectLst/>
                <a:uLnTx/>
                <a:uFillTx/>
                <a:latin typeface="+mn-lt"/>
                <a:ea typeface="+mn-ea"/>
                <a:cs typeface="+mn-cs"/>
              </a:rPr>
              <a:t>Münir </a:t>
            </a:r>
            <a:r>
              <a:rPr kumimoji="0" lang="tr-TR" sz="2800" b="1" i="0" u="none" strike="noStrike" kern="1200" cap="none" spc="0" normalizeH="0" baseline="0" noProof="0" dirty="0" err="1" smtClean="0">
                <a:ln>
                  <a:noFill/>
                </a:ln>
                <a:solidFill>
                  <a:srgbClr val="FF0000"/>
                </a:solidFill>
                <a:effectLst/>
                <a:uLnTx/>
                <a:uFillTx/>
                <a:latin typeface="+mn-lt"/>
                <a:ea typeface="+mn-ea"/>
                <a:cs typeface="+mn-cs"/>
              </a:rPr>
              <a:t>Devriş</a:t>
            </a:r>
            <a:r>
              <a:rPr kumimoji="0" lang="tr-TR" sz="2800" b="1" i="0" u="none" strike="noStrike" kern="1200" cap="none" spc="0" normalizeH="0" baseline="0" noProof="0" dirty="0" smtClean="0">
                <a:ln>
                  <a:noFill/>
                </a:ln>
                <a:solidFill>
                  <a:srgbClr val="FF0000"/>
                </a:solidFill>
                <a:effectLst/>
                <a:uLnTx/>
                <a:uFillTx/>
                <a:latin typeface="+mn-lt"/>
                <a:ea typeface="+mn-ea"/>
                <a:cs typeface="+mn-cs"/>
              </a:rPr>
              <a:t> TAMKOÇ</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PGD1\Pictures\images (1).jpg"/>
          <p:cNvPicPr>
            <a:picLocks noChangeAspect="1" noChangeArrowheads="1"/>
          </p:cNvPicPr>
          <p:nvPr/>
        </p:nvPicPr>
        <p:blipFill>
          <a:blip r:embed="rId2"/>
          <a:srcRect/>
          <a:stretch>
            <a:fillRect/>
          </a:stretch>
        </p:blipFill>
        <p:spPr>
          <a:xfrm>
            <a:off x="1676798" y="1341438"/>
            <a:ext cx="6475015" cy="455771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466433"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Ürünlerin içeriği</a:t>
            </a:r>
            <a:endParaRPr kumimoji="0" lang="tr-TR" sz="3600" b="0" i="0" u="none" strike="noStrike" kern="1200" cap="none" spc="0" normalizeH="0" baseline="0" noProof="0" dirty="0" smtClean="0">
              <a:ln>
                <a:noFill/>
              </a:ln>
              <a:solidFill>
                <a:schemeClr val="tx1"/>
              </a:solidFill>
              <a:effectLst/>
              <a:uLnTx/>
              <a:uFillTx/>
              <a:latin typeface="Arial" pitchFamily="34" charset="0"/>
              <a:ea typeface="+mj-ea"/>
              <a:cs typeface="+mj-cs"/>
            </a:endParaRPr>
          </a:p>
        </p:txBody>
      </p:sp>
      <p:sp>
        <p:nvSpPr>
          <p:cNvPr id="3" name="2 İçerik Yer Tutucusu"/>
          <p:cNvSpPr txBox="1">
            <a:spLocks/>
          </p:cNvSpPr>
          <p:nvPr/>
        </p:nvSpPr>
        <p:spPr>
          <a:xfrm>
            <a:off x="495300" y="1857364"/>
            <a:ext cx="8915400" cy="4429156"/>
          </a:xfrm>
          <a:prstGeom prst="rect">
            <a:avLst/>
          </a:prstGeom>
        </p:spPr>
        <p:txBody>
          <a:bodyPr/>
          <a:lstStyle/>
          <a:p>
            <a:pPr marL="342900" marR="0" lvl="0" indent="-342900"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Ürünlerin içeriğinde; Bazı Tehlikeli Maddelerin, Müstahzarların ve Eşyaların Üretimine, Piyasaya Arzına ve Kullanımına İlişkin Kısıtlamalar Hakkında Yönetmelik ile yasaklanmış olan madde ve madde grupları bulunamaz.</a:t>
            </a:r>
          </a:p>
          <a:p>
            <a:pPr marL="342900" lvl="0" indent="-342900">
              <a:spcBef>
                <a:spcPct val="20000"/>
              </a:spcBef>
              <a:buFont typeface="Arial"/>
              <a:buChar char="•"/>
            </a:pPr>
            <a:r>
              <a:rPr lang="tr-TR" sz="2800" dirty="0" smtClean="0">
                <a:solidFill>
                  <a:srgbClr val="FF0000"/>
                </a:solidFill>
                <a:latin typeface="Arial" pitchFamily="34" charset="0"/>
              </a:rPr>
              <a:t>23.06.2017  tarihli ve 30105 Mükerrer sayılı Resmi Gazete’de yayımlanan Kimyasalların Kaydı, Değerlendirilmesi, İzlenmesi ve Kısıtlanması Hakkında Yönetmelik ile yürürlülükten kaldırıldığından bu mevzuata atıf yapılmış sayılır.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023910" y="945356"/>
            <a:ext cx="7589733"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Aktif madde içermeyen </a:t>
            </a:r>
            <a:r>
              <a:rPr kumimoji="0" lang="tr-TR" sz="3600" b="1" i="0" u="none" strike="noStrike" kern="1200" cap="none" spc="0" normalizeH="0" baseline="0" noProof="0" dirty="0" err="1" smtClean="0">
                <a:ln>
                  <a:noFill/>
                </a:ln>
                <a:solidFill>
                  <a:schemeClr val="tx1"/>
                </a:solidFill>
                <a:effectLst/>
                <a:uLnTx/>
                <a:uFillTx/>
                <a:latin typeface="Arial" pitchFamily="34" charset="0"/>
                <a:ea typeface="+mj-ea"/>
                <a:cs typeface="+mj-cs"/>
              </a:rPr>
              <a:t>biyosidal</a:t>
            </a: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 ürünlerin bildirimi:</a:t>
            </a:r>
          </a:p>
        </p:txBody>
      </p:sp>
      <p:sp>
        <p:nvSpPr>
          <p:cNvPr id="3" name="2 İçerik Yer Tutucusu"/>
          <p:cNvSpPr txBox="1">
            <a:spLocks/>
          </p:cNvSpPr>
          <p:nvPr/>
        </p:nvSpPr>
        <p:spPr>
          <a:xfrm>
            <a:off x="584729" y="2276476"/>
            <a:ext cx="8915400" cy="4392613"/>
          </a:xfrm>
          <a:prstGeom prst="rect">
            <a:avLst/>
          </a:prstGeom>
        </p:spPr>
        <p:txBody>
          <a:bodyPr>
            <a:normAutofit/>
          </a:bodyPr>
          <a:lstStyle/>
          <a:p>
            <a:pPr marL="420624" marR="0" lvl="0" indent="-384048" algn="l" defTabSz="457200" rtl="0" eaLnBrk="1" fontAlgn="auto" latinLnBrk="0" hangingPunct="1">
              <a:lnSpc>
                <a:spcPct val="100000"/>
              </a:lnSpc>
              <a:spcBef>
                <a:spcPct val="20000"/>
              </a:spcBef>
              <a:spcAft>
                <a:spcPts val="0"/>
              </a:spcAft>
              <a:buClrTx/>
              <a:buSzTx/>
              <a:buFont typeface="Wingdings 2"/>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Sağlık Bakanlığı Halk Sağlığı Genel Müdürlüğüne (HSGM) bildirimde bulunmak zorunludur.</a:t>
            </a:r>
          </a:p>
          <a:p>
            <a:pPr marL="420624" marR="0" lvl="0" indent="-384048" algn="l" defTabSz="457200" rtl="0" eaLnBrk="1" fontAlgn="auto" latinLnBrk="0" hangingPunct="1">
              <a:lnSpc>
                <a:spcPct val="100000"/>
              </a:lnSpc>
              <a:spcBef>
                <a:spcPct val="20000"/>
              </a:spcBef>
              <a:spcAft>
                <a:spcPts val="0"/>
              </a:spcAft>
              <a:buClrTx/>
              <a:buSzTx/>
              <a:buFont typeface="Arial" charset="0"/>
              <a:buNone/>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514350" marR="0" lvl="0" indent="-514350" algn="l" defTabSz="4572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Üreticiler veya ithalatçılar Ek-1’de yer alan </a:t>
            </a:r>
            <a:r>
              <a:rPr kumimoji="0" lang="tr-TR" sz="2800" b="1" i="0" u="none" strike="noStrike" kern="1200" cap="none" spc="0" normalizeH="0" baseline="0" noProof="0" dirty="0" smtClean="0">
                <a:ln>
                  <a:noFill/>
                </a:ln>
                <a:solidFill>
                  <a:schemeClr val="tx1"/>
                </a:solidFill>
                <a:effectLst/>
                <a:uLnTx/>
                <a:uFillTx/>
                <a:latin typeface="Arial" pitchFamily="34" charset="0"/>
                <a:cs typeface="Arial" pitchFamily="34" charset="0"/>
              </a:rPr>
              <a:t>bildirim formunu,</a:t>
            </a:r>
          </a:p>
          <a:p>
            <a:pPr marL="514350" marR="0" lvl="0" indent="-514350" algn="l" defTabSz="4572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Her ürün çeşidine ait </a:t>
            </a:r>
            <a:r>
              <a:rPr kumimoji="0" lang="tr-TR" sz="2800" b="1" i="0" u="none" strike="noStrike" kern="1200" cap="none" spc="0" normalizeH="0" baseline="0" noProof="0" dirty="0" smtClean="0">
                <a:ln>
                  <a:noFill/>
                </a:ln>
                <a:solidFill>
                  <a:schemeClr val="tx1"/>
                </a:solidFill>
                <a:effectLst/>
                <a:uLnTx/>
                <a:uFillTx/>
                <a:latin typeface="Arial" pitchFamily="34" charset="0"/>
                <a:cs typeface="Arial" pitchFamily="34" charset="0"/>
              </a:rPr>
              <a:t>etiket örneklerini</a:t>
            </a: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 </a:t>
            </a:r>
          </a:p>
          <a:p>
            <a:pPr marL="514350" marR="0" lvl="0" indent="-514350" algn="l" defTabSz="457200" rtl="0" eaLnBrk="1" fontAlgn="auto" latinLnBrk="0" hangingPunct="1">
              <a:lnSpc>
                <a:spcPct val="100000"/>
              </a:lnSpc>
              <a:spcBef>
                <a:spcPct val="20000"/>
              </a:spcBef>
              <a:spcAft>
                <a:spcPts val="0"/>
              </a:spcAft>
              <a:buClrTx/>
              <a:buSzTx/>
              <a:buFont typeface="Arial" charset="0"/>
              <a:buNone/>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	Ürün </a:t>
            </a:r>
            <a:r>
              <a:rPr kumimoji="0" lang="tr-TR" sz="2800" b="1" i="0" u="none" strike="noStrike" kern="1200" cap="none" spc="0" normalizeH="0" baseline="0" noProof="0" dirty="0" smtClean="0">
                <a:ln>
                  <a:noFill/>
                </a:ln>
                <a:solidFill>
                  <a:schemeClr val="tx1"/>
                </a:solidFill>
                <a:effectLst/>
                <a:uLnTx/>
                <a:uFillTx/>
                <a:latin typeface="Arial" pitchFamily="34" charset="0"/>
                <a:cs typeface="Arial" pitchFamily="34" charset="0"/>
              </a:rPr>
              <a:t>piyasaya arz edilmeden önce </a:t>
            </a: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elektronik ortamda hazırlayarak </a:t>
            </a:r>
            <a:r>
              <a:rPr kumimoji="0" lang="tr-TR" sz="2800" b="1" i="0" u="none" strike="noStrike" kern="1200" cap="none" spc="0" normalizeH="0" baseline="0" noProof="0" dirty="0" smtClean="0">
                <a:ln>
                  <a:noFill/>
                </a:ln>
                <a:solidFill>
                  <a:schemeClr val="tx1"/>
                </a:solidFill>
                <a:effectLst/>
                <a:uLnTx/>
                <a:uFillTx/>
                <a:latin typeface="Arial" pitchFamily="34" charset="0"/>
                <a:cs typeface="Arial" pitchFamily="34" charset="0"/>
              </a:rPr>
              <a:t> Bakanlığa bildirmek zorundadır.</a:t>
            </a:r>
          </a:p>
          <a:p>
            <a:pPr marL="514350" marR="0" lvl="0" indent="-514350" algn="l" defTabSz="457200" rtl="0" eaLnBrk="1" fontAlgn="auto" latinLnBrk="0" hangingPunct="1">
              <a:lnSpc>
                <a:spcPct val="100000"/>
              </a:lnSpc>
              <a:spcBef>
                <a:spcPct val="20000"/>
              </a:spcBef>
              <a:spcAft>
                <a:spcPts val="0"/>
              </a:spcAft>
              <a:buClrTx/>
              <a:buSzTx/>
              <a:buFont typeface="Arial" charset="0"/>
              <a:buNone/>
              <a:tabLst/>
              <a:defRPr/>
            </a:pP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İçerik Yer Tutucusu"/>
          <p:cNvSpPr txBox="1">
            <a:spLocks/>
          </p:cNvSpPr>
          <p:nvPr/>
        </p:nvSpPr>
        <p:spPr>
          <a:xfrm>
            <a:off x="495300" y="2349501"/>
            <a:ext cx="8915400" cy="3776663"/>
          </a:xfrm>
          <a:prstGeom prst="rect">
            <a:avLst/>
          </a:prstGeom>
        </p:spPr>
        <p:txBody>
          <a:bodyPr/>
          <a:lstStyle/>
          <a:p>
            <a:pPr marL="514350" marR="0" lvl="0" indent="-514350" algn="l" defTabSz="4572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Bakanlık tarafından kayıt belgesinin düzenlenmesi ile bildirim yapılmış olur. </a:t>
            </a:r>
          </a:p>
          <a:p>
            <a:pPr marL="514350" marR="0" lvl="0" indent="-514350" algn="l" defTabSz="4572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Bildirim formunun bir örneği üretici tarafından muhafaza edilir. </a:t>
            </a:r>
          </a:p>
          <a:p>
            <a:pPr marL="514350" marR="0" lvl="0" indent="-514350" algn="l" defTabSz="457200" rtl="0" eaLnBrk="1" fontAlgn="auto" latinLnBrk="0" hangingPunct="1">
              <a:lnSpc>
                <a:spcPct val="100000"/>
              </a:lnSpc>
              <a:spcBef>
                <a:spcPct val="20000"/>
              </a:spcBef>
              <a:spcAft>
                <a:spcPts val="0"/>
              </a:spcAft>
              <a:buClrTx/>
              <a:buSzTx/>
              <a:buFont typeface="Wingdings" pitchFamily="2" charset="2"/>
              <a:buChar char="Ø"/>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Bildirimde bulunan üreticilere, Bakanlık tarafından kayıt numarası verilir.</a:t>
            </a:r>
          </a:p>
          <a:p>
            <a:pPr marL="342900" marR="0" lvl="0" indent="-342900" algn="l" defTabSz="457200" rtl="0" eaLnBrk="1" fontAlgn="auto" latinLnBrk="0" hangingPunct="1">
              <a:lnSpc>
                <a:spcPct val="100000"/>
              </a:lnSpc>
              <a:spcBef>
                <a:spcPct val="20000"/>
              </a:spcBef>
              <a:spcAft>
                <a:spcPts val="0"/>
              </a:spcAft>
              <a:buClrTx/>
              <a:buSzTx/>
              <a:buFont typeface="Arial" charset="0"/>
              <a:buNone/>
              <a:tabLst/>
              <a:defRPr/>
            </a:pPr>
            <a:endParaRPr kumimoji="0" lang="tr-TR"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 name="1 Başlık"/>
          <p:cNvSpPr txBox="1">
            <a:spLocks/>
          </p:cNvSpPr>
          <p:nvPr/>
        </p:nvSpPr>
        <p:spPr>
          <a:xfrm>
            <a:off x="1023910" y="945356"/>
            <a:ext cx="7589733"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Aktif madde içermeyen </a:t>
            </a:r>
            <a:r>
              <a:rPr kumimoji="0" lang="tr-TR" sz="3600" b="1" i="0" u="none" strike="noStrike" kern="1200" cap="none" spc="0" normalizeH="0" baseline="0" noProof="0" dirty="0" err="1" smtClean="0">
                <a:ln>
                  <a:noFill/>
                </a:ln>
                <a:solidFill>
                  <a:schemeClr val="tx1"/>
                </a:solidFill>
                <a:effectLst/>
                <a:uLnTx/>
                <a:uFillTx/>
                <a:latin typeface="Arial" pitchFamily="34" charset="0"/>
                <a:ea typeface="+mj-ea"/>
                <a:cs typeface="+mj-cs"/>
              </a:rPr>
              <a:t>biyosidal</a:t>
            </a: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 ürünlerin bildirimi: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252120"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Bildirimde Değişiklik</a:t>
            </a:r>
          </a:p>
        </p:txBody>
      </p:sp>
      <p:sp>
        <p:nvSpPr>
          <p:cNvPr id="3" name="2 İçerik Yer Tutucusu"/>
          <p:cNvSpPr txBox="1">
            <a:spLocks/>
          </p:cNvSpPr>
          <p:nvPr/>
        </p:nvSpPr>
        <p:spPr>
          <a:xfrm>
            <a:off x="584729" y="2000240"/>
            <a:ext cx="8915400" cy="3992562"/>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Üreticiler veya ithalatçılar,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Bildirimde veya etiket bilgilerinde yer alan hususlardan bir veya birkaçının değişmesi halinde,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Bu değişiklikleri içeren ürünleri piyasaya sürmeden önce Ek-2’de yer alan formu doldurarak Bakanlığa bildirmek zorundadır.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729456"/>
            <a:ext cx="7252120" cy="503238"/>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Etiketleme</a:t>
            </a:r>
          </a:p>
        </p:txBody>
      </p:sp>
      <p:sp>
        <p:nvSpPr>
          <p:cNvPr id="3" name="2 İçerik Yer Tutucusu"/>
          <p:cNvSpPr txBox="1">
            <a:spLocks/>
          </p:cNvSpPr>
          <p:nvPr/>
        </p:nvSpPr>
        <p:spPr>
          <a:xfrm>
            <a:off x="507339" y="1557339"/>
            <a:ext cx="8915400" cy="4497387"/>
          </a:xfrm>
          <a:prstGeom prst="rect">
            <a:avLst/>
          </a:prstGeom>
        </p:spPr>
        <p:txBody>
          <a:bodyPr>
            <a:noAutofit/>
          </a:bodyPr>
          <a:lstStyle/>
          <a:p>
            <a:pPr marL="971550" marR="0" lvl="1" indent="-514350" algn="l" defTabSz="457200" rtl="0" eaLnBrk="1" fontAlgn="auto" latinLnBrk="0" hangingPunct="1">
              <a:lnSpc>
                <a:spcPct val="100000"/>
              </a:lnSpc>
              <a:spcBef>
                <a:spcPct val="20000"/>
              </a:spcBef>
              <a:spcAft>
                <a:spcPts val="0"/>
              </a:spcAft>
              <a:buClrTx/>
              <a:buSzTx/>
              <a:buFont typeface="Arial" charset="0"/>
              <a:buAutoNum type="alphaLcParenR"/>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Üretici adı ve adresi,</a:t>
            </a:r>
          </a:p>
          <a:p>
            <a:pPr marL="971550" marR="0" lvl="1" indent="-514350" algn="l" defTabSz="457200" rtl="0" eaLnBrk="1" fontAlgn="auto" latinLnBrk="0" hangingPunct="1">
              <a:lnSpc>
                <a:spcPct val="100000"/>
              </a:lnSpc>
              <a:spcBef>
                <a:spcPct val="20000"/>
              </a:spcBef>
              <a:spcAft>
                <a:spcPts val="0"/>
              </a:spcAft>
              <a:buClrTx/>
              <a:buSzTx/>
              <a:buFont typeface="Arial" charset="0"/>
              <a:buAutoNum type="alphaLcParenR"/>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Üretim yerinin adı ve adresi,</a:t>
            </a:r>
          </a:p>
          <a:p>
            <a:pPr marL="971550" marR="0" lvl="1" indent="-514350" algn="l" defTabSz="457200" rtl="0" eaLnBrk="1" fontAlgn="auto" latinLnBrk="0" hangingPunct="1">
              <a:lnSpc>
                <a:spcPct val="100000"/>
              </a:lnSpc>
              <a:spcBef>
                <a:spcPct val="20000"/>
              </a:spcBef>
              <a:spcAft>
                <a:spcPts val="0"/>
              </a:spcAft>
              <a:buClrTx/>
              <a:buSzTx/>
              <a:buFont typeface="Arial" charset="0"/>
              <a:buAutoNum type="alphaLcParenR"/>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Ürünün ticari adı, </a:t>
            </a:r>
          </a:p>
          <a:p>
            <a:pPr marL="971550" marR="0" lvl="1" indent="-51435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ç)   Amaçlanan kullanım alanları, </a:t>
            </a:r>
          </a:p>
          <a:p>
            <a:pPr marL="971550" marR="0" lvl="1" indent="-514350" algn="l" defTabSz="457200" rtl="0" eaLnBrk="1" fontAlgn="auto" latinLnBrk="0" hangingPunct="1">
              <a:lnSpc>
                <a:spcPct val="100000"/>
              </a:lnSpc>
              <a:spcBef>
                <a:spcPct val="20000"/>
              </a:spcBef>
              <a:spcAft>
                <a:spcPts val="0"/>
              </a:spcAft>
              <a:buClrTx/>
              <a:buSzTx/>
              <a:buFont typeface="+mj-lt"/>
              <a:buAutoNum type="alphaLcParenR" startAt="4"/>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Ürünün formülünü oluşturan maddelerin ağırlıkça yüzde miktarı ile kimyasal isimleri, CAS numarası ve tehlike sembolleri, tehlike ibareleri ve güvenlik uyarıları,</a:t>
            </a:r>
          </a:p>
          <a:p>
            <a:pPr marL="971550" marR="0" lvl="1" indent="-514350" algn="l" defTabSz="457200" rtl="0" eaLnBrk="1" fontAlgn="auto" latinLnBrk="0" hangingPunct="1">
              <a:lnSpc>
                <a:spcPct val="100000"/>
              </a:lnSpc>
              <a:spcBef>
                <a:spcPct val="20000"/>
              </a:spcBef>
              <a:spcAft>
                <a:spcPts val="0"/>
              </a:spcAft>
              <a:buClrTx/>
              <a:buSzTx/>
              <a:buFont typeface="+mj-lt"/>
              <a:buAutoNum type="alphaLcParenR" startAt="4"/>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Kullanma talimatı, </a:t>
            </a:r>
          </a:p>
          <a:p>
            <a:pPr marL="971550" marR="0" lvl="1" indent="-514350" algn="l" defTabSz="457200" rtl="0" eaLnBrk="1" fontAlgn="auto" latinLnBrk="0" hangingPunct="1">
              <a:lnSpc>
                <a:spcPct val="100000"/>
              </a:lnSpc>
              <a:spcBef>
                <a:spcPct val="20000"/>
              </a:spcBef>
              <a:spcAft>
                <a:spcPts val="0"/>
              </a:spcAft>
              <a:buClrTx/>
              <a:buSzTx/>
              <a:buFont typeface="+mj-lt"/>
              <a:buAutoNum type="alphaLcParenR" startAt="4"/>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Net miktarı,</a:t>
            </a:r>
          </a:p>
          <a:p>
            <a:pPr marL="971550" marR="0" lvl="1" indent="-514350" algn="l" defTabSz="457200" rtl="0" eaLnBrk="1" fontAlgn="auto" latinLnBrk="0" hangingPunct="1">
              <a:lnSpc>
                <a:spcPct val="100000"/>
              </a:lnSpc>
              <a:spcBef>
                <a:spcPct val="20000"/>
              </a:spcBef>
              <a:spcAft>
                <a:spcPts val="0"/>
              </a:spcAft>
              <a:buClrTx/>
              <a:buSzTx/>
              <a:buFont typeface="+mj-lt"/>
              <a:buAutoNum type="alphaLcParenR" startAt="4"/>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cs typeface="Arial" pitchFamily="34" charset="0"/>
              </a:rPr>
              <a:t>İmal tarihi, son kullanma tarihi, seri veya parti numarası, </a:t>
            </a:r>
            <a:r>
              <a:rPr kumimoji="0" lang="tr-TR" sz="2400" b="1" i="0" u="none" strike="noStrike" kern="1200" cap="none" spc="0" normalizeH="0" baseline="0" noProof="0" dirty="0" smtClean="0">
                <a:ln>
                  <a:noFill/>
                </a:ln>
                <a:solidFill>
                  <a:schemeClr val="tx1"/>
                </a:solidFill>
                <a:effectLst/>
                <a:uLnTx/>
                <a:uFillTx/>
                <a:latin typeface="Arial" pitchFamily="34" charset="0"/>
                <a:cs typeface="Arial" pitchFamily="34" charset="0"/>
              </a:rPr>
              <a:t>bulunması zorunludur.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896012" y="908051"/>
            <a:ext cx="7414574" cy="639763"/>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Etiketleme</a:t>
            </a:r>
          </a:p>
        </p:txBody>
      </p:sp>
      <p:sp>
        <p:nvSpPr>
          <p:cNvPr id="3" name="2 İçerik Yer Tutucusu"/>
          <p:cNvSpPr txBox="1">
            <a:spLocks/>
          </p:cNvSpPr>
          <p:nvPr/>
        </p:nvSpPr>
        <p:spPr>
          <a:xfrm>
            <a:off x="495300" y="1600201"/>
            <a:ext cx="9059863" cy="4114815"/>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Etiketlerde, ürünlerin satış için sergilenmesinde ve reklamlarında kullanılan metin, isimler, resim, figüratif desenler veya diğer şekillerin, ürünlerin sahip olmadıkları nitelikleri simgelememesi veya bu yönde imada bulunmaması gerekir.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4" y="981075"/>
            <a:ext cx="7109243" cy="503238"/>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Etiketleme</a:t>
            </a:r>
          </a:p>
        </p:txBody>
      </p:sp>
      <p:sp>
        <p:nvSpPr>
          <p:cNvPr id="3" name="2 İçerik Yer Tutucusu"/>
          <p:cNvSpPr txBox="1">
            <a:spLocks/>
          </p:cNvSpPr>
          <p:nvPr/>
        </p:nvSpPr>
        <p:spPr>
          <a:xfrm>
            <a:off x="495301" y="1600200"/>
            <a:ext cx="8982472" cy="4852988"/>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400" b="1" i="0" u="none" strike="noStrike" kern="1200" cap="none" spc="0" normalizeH="0" baseline="0" noProof="0" dirty="0" smtClean="0">
                <a:ln>
                  <a:noFill/>
                </a:ln>
                <a:solidFill>
                  <a:schemeClr val="tx1"/>
                </a:solidFill>
                <a:effectLst/>
                <a:uLnTx/>
                <a:uFillTx/>
                <a:latin typeface="Arial" pitchFamily="34" charset="0"/>
                <a:ea typeface="+mn-ea"/>
                <a:cs typeface="+mn-cs"/>
              </a:rPr>
              <a:t>Uyarı olarak;</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a) “Kullanma talimatını mutlaka okuyunuz”,</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b) “Çocuklardan uzak tutunuz”,</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c) “Gıda maddelerinden uzak tutunuz”,</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ç) “Doğrudan solumayınız, vücuda temas ettirmeyiniz”,</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d) “Alerjiye sebebiyet verebilir”,</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ifadelerinin yer alması zorunludur. </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400" b="1" i="0" u="none" strike="noStrike" kern="1200" cap="none" spc="0" normalizeH="0" baseline="0" noProof="0" dirty="0" smtClean="0">
                <a:ln>
                  <a:noFill/>
                </a:ln>
                <a:solidFill>
                  <a:schemeClr val="tx1"/>
                </a:solidFill>
                <a:effectLst/>
                <a:uLnTx/>
                <a:uFillTx/>
                <a:latin typeface="Arial" pitchFamily="34" charset="0"/>
                <a:ea typeface="+mn-ea"/>
                <a:cs typeface="+mn-cs"/>
              </a:rPr>
              <a:t>Bununla birlikte, ürünün niteliğine göre bu ifadelerin etiket üzerinde yer alıp almamasına Kurum karar verir.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4" y="981075"/>
            <a:ext cx="7252119" cy="503238"/>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Mesul Müdür:</a:t>
            </a:r>
          </a:p>
        </p:txBody>
      </p:sp>
      <p:sp>
        <p:nvSpPr>
          <p:cNvPr id="3" name="2 İçerik Yer Tutucusu"/>
          <p:cNvSpPr txBox="1">
            <a:spLocks/>
          </p:cNvSpPr>
          <p:nvPr/>
        </p:nvSpPr>
        <p:spPr>
          <a:xfrm>
            <a:off x="495300" y="1341439"/>
            <a:ext cx="8915400" cy="4784725"/>
          </a:xfrm>
          <a:prstGeom prst="rect">
            <a:avLst/>
          </a:prstGeom>
        </p:spPr>
        <p:txBody>
          <a:bodyPr>
            <a:normAutofit/>
          </a:bodyPr>
          <a:lstStyle/>
          <a:p>
            <a:pPr marL="420624" marR="0" lvl="0" indent="-384048" algn="l" defTabSz="457200" rtl="0" eaLnBrk="1" fontAlgn="auto" latinLnBrk="0" hangingPunct="1">
              <a:lnSpc>
                <a:spcPct val="100000"/>
              </a:lnSpc>
              <a:spcBef>
                <a:spcPct val="20000"/>
              </a:spcBef>
              <a:spcAft>
                <a:spcPts val="0"/>
              </a:spcAft>
              <a:buClrTx/>
              <a:buSzTx/>
              <a:buFont typeface="Arial" charset="0"/>
              <a:buNone/>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charset="0"/>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Üretim yerlerinde mesul müdür olarak kimyager, biyolog, eczacı ve veteriner ile kimya, ziraat, çevre veya makine mühendisi unvanına sahip kişiler görevlendirilir. </a:t>
            </a:r>
          </a:p>
          <a:p>
            <a:pPr marL="342900" marR="0" lvl="0" indent="-342900" algn="l" defTabSz="457200" rtl="0" eaLnBrk="1" fontAlgn="auto" latinLnBrk="0" hangingPunct="1">
              <a:lnSpc>
                <a:spcPct val="100000"/>
              </a:lnSpc>
              <a:spcBef>
                <a:spcPct val="20000"/>
              </a:spcBef>
              <a:spcAft>
                <a:spcPts val="0"/>
              </a:spcAft>
              <a:buClrTx/>
              <a:buSzTx/>
              <a:buFont typeface="Arial" charset="0"/>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Mesul müdürün görevden ayrılması durumunda yedi gün içinde yeni bir mesul müdür görevlendirilir.</a:t>
            </a:r>
          </a:p>
          <a:p>
            <a:pPr marL="342900" marR="0" lvl="0" indent="-342900" algn="l" defTabSz="457200" rtl="0" eaLnBrk="1" fontAlgn="auto" latinLnBrk="0" hangingPunct="1">
              <a:lnSpc>
                <a:spcPct val="100000"/>
              </a:lnSpc>
              <a:spcBef>
                <a:spcPct val="20000"/>
              </a:spcBef>
              <a:spcAft>
                <a:spcPts val="0"/>
              </a:spcAft>
              <a:buClrTx/>
              <a:buSzTx/>
              <a:buFont typeface="Arial" charset="0"/>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 Mesul müdür görevlendirilmesi, üreticinin sorumluluğunu ortadan kaldırmaz.</a:t>
            </a:r>
          </a:p>
          <a:p>
            <a:pPr marL="420624" marR="0" lvl="0" indent="-384048" algn="l" defTabSz="457200" rtl="0" eaLnBrk="1" fontAlgn="auto" latinLnBrk="0" hangingPunct="1">
              <a:lnSpc>
                <a:spcPct val="100000"/>
              </a:lnSpc>
              <a:spcBef>
                <a:spcPct val="20000"/>
              </a:spcBef>
              <a:spcAft>
                <a:spcPts val="0"/>
              </a:spcAft>
              <a:buClrTx/>
              <a:buSzTx/>
              <a:buFont typeface="Arial" charset="0"/>
              <a:buNone/>
              <a:tabLst/>
              <a:defRPr/>
            </a:pPr>
            <a:endParaRPr kumimoji="0" lang="tr-T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394996" cy="503238"/>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Ambalajlama</a:t>
            </a:r>
          </a:p>
        </p:txBody>
      </p:sp>
      <p:sp>
        <p:nvSpPr>
          <p:cNvPr id="3" name="2 İçerik Yer Tutucusu"/>
          <p:cNvSpPr txBox="1">
            <a:spLocks/>
          </p:cNvSpPr>
          <p:nvPr/>
        </p:nvSpPr>
        <p:spPr>
          <a:xfrm>
            <a:off x="495300" y="1600201"/>
            <a:ext cx="8915400" cy="4525963"/>
          </a:xfrm>
          <a:prstGeom prst="rect">
            <a:avLst/>
          </a:prstGeom>
        </p:spPr>
        <p:txBody>
          <a:bodyPr>
            <a:noAutofit/>
          </a:bodyPr>
          <a:lstStyle/>
          <a:p>
            <a:pPr marL="420624" marR="0" lvl="0" indent="-384048" algn="l" defTabSz="457200" rtl="0" eaLnBrk="1" fontAlgn="auto" latinLnBrk="0" hangingPunct="1">
              <a:lnSpc>
                <a:spcPct val="100000"/>
              </a:lnSpc>
              <a:spcBef>
                <a:spcPct val="20000"/>
              </a:spcBef>
              <a:spcAft>
                <a:spcPts val="0"/>
              </a:spcAft>
              <a:buClrTx/>
              <a:buSzTx/>
              <a:buFont typeface="Arial" charset="0"/>
              <a:buNone/>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20624" marR="0" lvl="0" indent="-384048" algn="l" defTabSz="457200" rtl="0" eaLnBrk="1" fontAlgn="auto" latinLnBrk="0" hangingPunct="1">
              <a:lnSpc>
                <a:spcPct val="100000"/>
              </a:lnSpc>
              <a:spcBef>
                <a:spcPct val="20000"/>
              </a:spcBef>
              <a:spcAft>
                <a:spcPts val="0"/>
              </a:spcAft>
              <a:buClrTx/>
              <a:buSzTx/>
              <a:buFont typeface="Wingdings 2"/>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Hazır Ambalajlı Belirli Ürünler İçin Müsaade Edilen Nominal Kapasite ve Dolum Miktarı Serilerine Dair Yönetmelik, </a:t>
            </a:r>
          </a:p>
          <a:p>
            <a:pPr marL="420624" marR="0" lvl="0" indent="-384048" algn="l" defTabSz="457200" rtl="0" eaLnBrk="1" fontAlgn="auto" latinLnBrk="0" hangingPunct="1">
              <a:lnSpc>
                <a:spcPct val="100000"/>
              </a:lnSpc>
              <a:spcBef>
                <a:spcPct val="20000"/>
              </a:spcBef>
              <a:spcAft>
                <a:spcPts val="0"/>
              </a:spcAft>
              <a:buClrTx/>
              <a:buSzTx/>
              <a:buFont typeface="Wingdings 2"/>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Ambalaj Atıklarının Kontrolü Yönetmeliği</a:t>
            </a:r>
          </a:p>
          <a:p>
            <a:pPr marL="420624" marR="0" lvl="0" indent="-384048" algn="l" defTabSz="457200" rtl="0" eaLnBrk="1" fontAlgn="auto" latinLnBrk="0" hangingPunct="1">
              <a:lnSpc>
                <a:spcPct val="100000"/>
              </a:lnSpc>
              <a:spcBef>
                <a:spcPct val="20000"/>
              </a:spcBef>
              <a:spcAft>
                <a:spcPts val="0"/>
              </a:spcAft>
              <a:buClrTx/>
              <a:buSzTx/>
              <a:buFont typeface="Wingdings 2"/>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 Bazı Tehlikeli Maddelerin, Müstahzarların ve Eşyaların Üretimine, Piyasaya Arzına ve Kullanımına İlişkin Kısıtlamalar Hakkında Yönetmelik </a:t>
            </a:r>
          </a:p>
          <a:p>
            <a:pPr marL="420624" marR="0" lvl="0" indent="-384048" algn="l" defTabSz="457200" rtl="0" eaLnBrk="1" fontAlgn="auto" latinLnBrk="0" hangingPunct="1">
              <a:lnSpc>
                <a:spcPct val="100000"/>
              </a:lnSpc>
              <a:spcBef>
                <a:spcPct val="20000"/>
              </a:spcBef>
              <a:spcAft>
                <a:spcPts val="0"/>
              </a:spcAft>
              <a:buClrTx/>
              <a:buSzTx/>
              <a:buFont typeface="Wingdings 2"/>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rPr>
              <a:t>İlgili diğer mevzuat hükümlerine uygun olmak zorundadır.</a:t>
            </a:r>
          </a:p>
          <a:p>
            <a:pPr marL="420624" marR="0" lvl="0" indent="-384048" algn="l" defTabSz="457200" rtl="0" eaLnBrk="1" fontAlgn="auto" latinLnBrk="0" hangingPunct="1">
              <a:lnSpc>
                <a:spcPct val="100000"/>
              </a:lnSpc>
              <a:spcBef>
                <a:spcPct val="20000"/>
              </a:spcBef>
              <a:spcAft>
                <a:spcPts val="0"/>
              </a:spcAft>
              <a:buClrTx/>
              <a:buSzTx/>
              <a:buFont typeface="Wingdings 2"/>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20624" marR="0" lvl="0" indent="-384048" algn="l" defTabSz="457200" rtl="0" eaLnBrk="1" fontAlgn="auto" latinLnBrk="0" hangingPunct="1">
              <a:lnSpc>
                <a:spcPct val="100000"/>
              </a:lnSpc>
              <a:spcBef>
                <a:spcPct val="20000"/>
              </a:spcBef>
              <a:spcAft>
                <a:spcPts val="0"/>
              </a:spcAft>
              <a:buClrTx/>
              <a:buSzTx/>
              <a:buFont typeface="Wingdings 2"/>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420624" marR="0" lvl="0" indent="-384048" algn="l" defTabSz="457200" rtl="0" eaLnBrk="1" fontAlgn="auto" latinLnBrk="0" hangingPunct="1">
              <a:lnSpc>
                <a:spcPct val="100000"/>
              </a:lnSpc>
              <a:spcBef>
                <a:spcPct val="20000"/>
              </a:spcBef>
              <a:spcAft>
                <a:spcPts val="0"/>
              </a:spcAft>
              <a:buClrTx/>
              <a:buSzTx/>
              <a:buFont typeface="Wingdings 2"/>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975123" y="1196975"/>
            <a:ext cx="8191367"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Mevzuat</a:t>
            </a:r>
          </a:p>
        </p:txBody>
      </p:sp>
      <p:sp>
        <p:nvSpPr>
          <p:cNvPr id="3" name="2 İçerik Yer Tutucusu"/>
          <p:cNvSpPr txBox="1">
            <a:spLocks/>
          </p:cNvSpPr>
          <p:nvPr/>
        </p:nvSpPr>
        <p:spPr>
          <a:xfrm>
            <a:off x="507339" y="2786058"/>
            <a:ext cx="8915400" cy="2692406"/>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02.08.2013</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tarihli ve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28726</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sayılı Resmi Gazete’de yayımlanarak yürürlüğe girmiştir.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252120" cy="503238"/>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Teknik Dosya Nitelikleri</a:t>
            </a:r>
          </a:p>
        </p:txBody>
      </p:sp>
      <p:sp>
        <p:nvSpPr>
          <p:cNvPr id="3" name="2 İçerik Yer Tutucusu"/>
          <p:cNvSpPr txBox="1">
            <a:spLocks/>
          </p:cNvSpPr>
          <p:nvPr/>
        </p:nvSpPr>
        <p:spPr>
          <a:xfrm>
            <a:off x="428229" y="1700214"/>
            <a:ext cx="8915400" cy="3921125"/>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Üreticiler</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Müdürlük ve Bakanlık tarafından incelenebilmesini </a:t>
            </a:r>
            <a:r>
              <a:rPr kumimoji="0" lang="tr-TR" sz="2800" b="0" i="0" u="none" strike="noStrike" kern="1200" cap="none" spc="0" normalizeH="0" baseline="0" noProof="0" dirty="0" err="1" smtClean="0">
                <a:ln>
                  <a:noFill/>
                </a:ln>
                <a:solidFill>
                  <a:schemeClr val="tx1"/>
                </a:solidFill>
                <a:effectLst/>
                <a:uLnTx/>
                <a:uFillTx/>
                <a:latin typeface="Arial" pitchFamily="34" charset="0"/>
                <a:ea typeface="+mn-ea"/>
                <a:cs typeface="+mn-cs"/>
              </a:rPr>
              <a:t>teminen</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üretim yerinde</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ithalatçılar</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ise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merkez bürolarında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Ek-3’te yer alan bilgileri içeren teknik dosyayı bulundurmak zorundadır.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252120" cy="503238"/>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Denetim</a:t>
            </a:r>
          </a:p>
        </p:txBody>
      </p:sp>
      <p:sp>
        <p:nvSpPr>
          <p:cNvPr id="3" name="2 İçerik Yer Tutucusu"/>
          <p:cNvSpPr txBox="1">
            <a:spLocks/>
          </p:cNvSpPr>
          <p:nvPr/>
        </p:nvSpPr>
        <p:spPr>
          <a:xfrm>
            <a:off x="495300" y="1773239"/>
            <a:ext cx="8915400" cy="4352925"/>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25/6/2007 tarihli ve 26563 sayılı Resmî Gazete’de yayımlanan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Sağlık Bakanlığınca Yapılacak Piyasa Gözetimi ve Denetiminin Usul ve Esasları Hakkında Yönetmelik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kapsamında yapılır. </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Piyasa gözetimi ve denetimi kapsamında veya şikâyet üzerine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alınan numunelerin analizleri yetkili </a:t>
            </a:r>
            <a:r>
              <a:rPr kumimoji="0" lang="tr-TR" sz="2800" b="1" i="0" u="none" strike="noStrike" kern="1200" cap="none" spc="0" normalizeH="0" baseline="0" noProof="0" dirty="0" err="1" smtClean="0">
                <a:ln>
                  <a:noFill/>
                </a:ln>
                <a:solidFill>
                  <a:schemeClr val="tx1"/>
                </a:solidFill>
                <a:effectLst/>
                <a:uLnTx/>
                <a:uFillTx/>
                <a:latin typeface="Arial" pitchFamily="34" charset="0"/>
                <a:ea typeface="+mn-ea"/>
                <a:cs typeface="+mn-cs"/>
              </a:rPr>
              <a:t>laboratuvarda</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 yaptırılır.</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endParaRPr kumimoji="0" lang="tr-TR" sz="32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323558" cy="503238"/>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Yasaklar</a:t>
            </a:r>
          </a:p>
        </p:txBody>
      </p:sp>
      <p:sp>
        <p:nvSpPr>
          <p:cNvPr id="3" name="2 İçerik Yer Tutucusu"/>
          <p:cNvSpPr txBox="1">
            <a:spLocks/>
          </p:cNvSpPr>
          <p:nvPr/>
        </p:nvSpPr>
        <p:spPr>
          <a:xfrm>
            <a:off x="507340" y="1844675"/>
            <a:ext cx="8903361" cy="4281488"/>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Bakanlığa bildirimde bulunulmadan üretim ve ithalat yapılamaz. Bu ürünler piyasaya arz edilemez.</a:t>
            </a:r>
          </a:p>
          <a:p>
            <a:pPr marL="342900" marR="0" lvl="0" indent="-342900" algn="l" defTabSz="457200" rtl="0" eaLnBrk="1" fontAlgn="auto" latinLnBrk="0" hangingPunct="1">
              <a:lnSpc>
                <a:spcPct val="100000"/>
              </a:lnSpc>
              <a:spcBef>
                <a:spcPct val="20000"/>
              </a:spcBef>
              <a:spcAft>
                <a:spcPts val="0"/>
              </a:spcAft>
              <a:buClrTx/>
              <a:buSzTx/>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Bu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Tebliğde belirtilen hükümlere aykırı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olarak yapılan üretim ve satış ile basın, yayın, broşür dağıtma gibi yollarla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tüketicileri yanıltıcı reklamların veya</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herhangi bir şekilde aslına uygun olmayan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tanıtımların yapılması yasaktır.</a:t>
            </a: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394996" cy="503238"/>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İdari Yaptırımlar</a:t>
            </a:r>
          </a:p>
        </p:txBody>
      </p:sp>
      <p:sp>
        <p:nvSpPr>
          <p:cNvPr id="3" name="2 İçerik Yer Tutucusu"/>
          <p:cNvSpPr txBox="1">
            <a:spLocks/>
          </p:cNvSpPr>
          <p:nvPr/>
        </p:nvSpPr>
        <p:spPr>
          <a:xfrm>
            <a:off x="495300" y="1773239"/>
            <a:ext cx="8915400" cy="4352925"/>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Bu Tebliğde belirtilen hükümlere aykırı davranan veya faaliyet gösterenler hakkında,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1593 sayılı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Umumi Hıfzıssıhha Kanunu,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4077 sayılı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Tüketicinin Korunması Hakkında Kanun,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4703 sayılı Ürünlere İlişkin Teknik Mevzuatın Hazırlanması ve Uygulanmasına Dair Kanun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ilgili diğer kanun hükümleri uygulanır.</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052513" y="981074"/>
            <a:ext cx="7901015" cy="447661"/>
          </a:xfrm>
          <a:prstGeom prst="rect">
            <a:avLst/>
          </a:prstGeom>
        </p:spPr>
        <p:txBody>
          <a:bodyP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2400" b="1" i="0" u="none" strike="noStrike" kern="1200" cap="none" spc="0" normalizeH="0" baseline="0" noProof="0" dirty="0" smtClean="0">
                <a:ln>
                  <a:noFill/>
                </a:ln>
                <a:solidFill>
                  <a:schemeClr val="tx1"/>
                </a:solidFill>
                <a:effectLst/>
                <a:uLnTx/>
                <a:uFillTx/>
                <a:latin typeface="Arial" pitchFamily="34" charset="0"/>
                <a:ea typeface="+mj-ea"/>
                <a:cs typeface="Arial" pitchFamily="34" charset="0"/>
              </a:rPr>
              <a:t>EK –I ÜRETİCİ / İTHALATÇI ÜRÜN BİLDİRİM FORMU</a:t>
            </a:r>
          </a:p>
        </p:txBody>
      </p:sp>
      <p:graphicFrame>
        <p:nvGraphicFramePr>
          <p:cNvPr id="3" name="2 Tablo"/>
          <p:cNvGraphicFramePr>
            <a:graphicFrameLocks noGrp="1"/>
          </p:cNvGraphicFramePr>
          <p:nvPr/>
        </p:nvGraphicFramePr>
        <p:xfrm>
          <a:off x="1129904" y="1628776"/>
          <a:ext cx="7567083" cy="2987677"/>
        </p:xfrm>
        <a:graphic>
          <a:graphicData uri="http://schemas.openxmlformats.org/drawingml/2006/table">
            <a:tbl>
              <a:tblPr/>
              <a:tblGrid>
                <a:gridCol w="4662580"/>
                <a:gridCol w="2904503"/>
              </a:tblGrid>
              <a:tr h="42681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İsmi ve Adresi</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81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Üretim Yerinin Adı ve Adresi</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0" i="0" u="none" strike="noStrike" cap="none" normalizeH="0" baseline="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81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24 Saat İçinde Ulaşılacak Telefon Numarası</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81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err="1" smtClean="0">
                          <a:ln>
                            <a:noFill/>
                          </a:ln>
                          <a:solidFill>
                            <a:schemeClr val="tx1"/>
                          </a:solidFill>
                          <a:effectLst/>
                          <a:latin typeface="Times New Roman" pitchFamily="18" charset="0"/>
                          <a:cs typeface="Arial" pitchFamily="34" charset="0"/>
                        </a:rPr>
                        <a:t>Fax</a:t>
                      </a:r>
                      <a:r>
                        <a:rPr kumimoji="0" lang="tr-TR" sz="1400" b="1" i="0" u="none" strike="noStrike" cap="none" normalizeH="0" baseline="0" dirty="0" smtClean="0">
                          <a:ln>
                            <a:noFill/>
                          </a:ln>
                          <a:solidFill>
                            <a:schemeClr val="tx1"/>
                          </a:solidFill>
                          <a:effectLst/>
                          <a:latin typeface="Times New Roman" pitchFamily="18" charset="0"/>
                          <a:cs typeface="Arial" pitchFamily="34" charset="0"/>
                        </a:rPr>
                        <a:t> Numarası</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81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İrtibat Kurulacak Kişinin Adı</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81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e-Posta Adresi</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81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Vergi Dairesi-Vergi Numarası</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0"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 name="3 Tablo"/>
          <p:cNvGraphicFramePr>
            <a:graphicFrameLocks noGrp="1"/>
          </p:cNvGraphicFramePr>
          <p:nvPr/>
        </p:nvGraphicFramePr>
        <p:xfrm>
          <a:off x="1129905" y="4857751"/>
          <a:ext cx="7567082" cy="1706880"/>
        </p:xfrm>
        <a:graphic>
          <a:graphicData uri="http://schemas.openxmlformats.org/drawingml/2006/table">
            <a:tbl>
              <a:tblPr/>
              <a:tblGrid>
                <a:gridCol w="330811"/>
                <a:gridCol w="1937571"/>
                <a:gridCol w="3426215"/>
                <a:gridCol w="1872485"/>
              </a:tblGrid>
              <a:tr h="853281">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Ürün Markası</a:t>
                      </a:r>
                    </a:p>
                  </a:txBody>
                  <a:tcPr marL="74297" marR="7429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Ürünün Açık Adı(Tüm çeşitler tek tek yazılmalı)</a:t>
                      </a:r>
                    </a:p>
                  </a:txBody>
                  <a:tcPr marL="74297" marR="7429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dirty="0" smtClean="0">
                          <a:ln>
                            <a:noFill/>
                          </a:ln>
                          <a:solidFill>
                            <a:schemeClr val="tx1"/>
                          </a:solidFill>
                          <a:effectLst/>
                          <a:latin typeface="Times New Roman" pitchFamily="18" charset="0"/>
                          <a:cs typeface="Arial" pitchFamily="34" charset="0"/>
                        </a:rPr>
                        <a:t>Kullanım Amacı</a:t>
                      </a:r>
                    </a:p>
                  </a:txBody>
                  <a:tcPr marL="74297" marR="74297"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4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Arial" pitchFamily="34" charset="0"/>
                        </a:rPr>
                        <a:t>1</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2664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1400" b="1" i="0" u="none" strike="noStrike" cap="none" normalizeH="0" baseline="0" smtClean="0">
                          <a:ln>
                            <a:noFill/>
                          </a:ln>
                          <a:solidFill>
                            <a:schemeClr val="tx1"/>
                          </a:solidFill>
                          <a:effectLst/>
                          <a:latin typeface="Times New Roman" pitchFamily="18" charset="0"/>
                          <a:cs typeface="Arial" pitchFamily="34" charset="0"/>
                        </a:rPr>
                        <a:t>2</a:t>
                      </a: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1" i="0" u="none" strike="noStrike" cap="none" normalizeH="0" baseline="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400" b="1" i="0" u="none" strike="noStrike" cap="none" normalizeH="0" baseline="0" dirty="0" smtClean="0">
                        <a:ln>
                          <a:noFill/>
                        </a:ln>
                        <a:solidFill>
                          <a:schemeClr val="tx1"/>
                        </a:solidFill>
                        <a:effectLst/>
                        <a:latin typeface="Times New Roman" pitchFamily="18" charset="0"/>
                        <a:cs typeface="Arial" pitchFamily="34" charset="0"/>
                      </a:endParaRPr>
                    </a:p>
                  </a:txBody>
                  <a:tcPr marL="74297" marR="74297"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 name="Rectangle 4"/>
          <p:cNvSpPr txBox="1">
            <a:spLocks noChangeArrowheads="1"/>
          </p:cNvSpPr>
          <p:nvPr/>
        </p:nvSpPr>
        <p:spPr>
          <a:xfrm>
            <a:off x="1052512" y="4581526"/>
            <a:ext cx="4043364" cy="338554"/>
          </a:xfrm>
          <a:prstGeom prst="rect">
            <a:avLst/>
          </a:prstGeom>
        </p:spPr>
        <p:txBody>
          <a:bodyPr wrap="square" anchor="ctr">
            <a:sp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tr-TR" sz="1600" b="1"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rPr>
              <a:t>Ü</a:t>
            </a:r>
            <a:r>
              <a:rPr kumimoji="0" lang="tr-TR" sz="1600" b="1" i="0" u="none" strike="noStrike" kern="1200" cap="none" spc="0" normalizeH="0" baseline="0" noProof="0" dirty="0" smtClean="0">
                <a:ln>
                  <a:noFill/>
                </a:ln>
                <a:solidFill>
                  <a:schemeClr val="tx1"/>
                </a:solidFill>
                <a:effectLst/>
                <a:uLnTx/>
                <a:uFillTx/>
                <a:latin typeface="Times New Roman" pitchFamily="18" charset="0"/>
                <a:ea typeface="Calibri" pitchFamily="34" charset="0"/>
                <a:cs typeface="Arial" pitchFamily="34" charset="0"/>
              </a:rPr>
              <a:t>R</a:t>
            </a:r>
            <a:r>
              <a:rPr kumimoji="0" lang="tr-TR" sz="1600" b="1"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rPr>
              <a:t>Ü</a:t>
            </a:r>
            <a:r>
              <a:rPr kumimoji="0" lang="tr-TR" sz="1600" b="1" i="0" u="none" strike="noStrike" kern="1200" cap="none" spc="0" normalizeH="0" baseline="0" noProof="0" dirty="0" smtClean="0">
                <a:ln>
                  <a:noFill/>
                </a:ln>
                <a:solidFill>
                  <a:schemeClr val="tx1"/>
                </a:solidFill>
                <a:effectLst/>
                <a:uLnTx/>
                <a:uFillTx/>
                <a:latin typeface="Times New Roman" pitchFamily="18" charset="0"/>
                <a:ea typeface="Calibri" pitchFamily="34" charset="0"/>
                <a:cs typeface="Arial" pitchFamily="34" charset="0"/>
              </a:rPr>
              <a:t>N </a:t>
            </a:r>
            <a:r>
              <a:rPr kumimoji="0" lang="tr-TR" sz="1600" b="1"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rPr>
              <a:t>Ç</a:t>
            </a:r>
            <a:r>
              <a:rPr kumimoji="0" lang="tr-TR" sz="1600" b="1" i="0" u="none" strike="noStrike" kern="1200" cap="none" spc="0" normalizeH="0" baseline="0" noProof="0" dirty="0" smtClean="0">
                <a:ln>
                  <a:noFill/>
                </a:ln>
                <a:solidFill>
                  <a:schemeClr val="tx1"/>
                </a:solidFill>
                <a:effectLst/>
                <a:uLnTx/>
                <a:uFillTx/>
                <a:latin typeface="Times New Roman" pitchFamily="18" charset="0"/>
                <a:ea typeface="Calibri" pitchFamily="34" charset="0"/>
                <a:cs typeface="Arial" pitchFamily="34" charset="0"/>
              </a:rPr>
              <a:t>EŞİTLERİ</a:t>
            </a:r>
            <a:endParaRPr kumimoji="0" lang="tr-TR" sz="1600" b="1"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752186"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2800" b="1" i="0" u="none" strike="noStrike" kern="1200" cap="none" spc="0" normalizeH="0" baseline="0" noProof="0" dirty="0" smtClean="0">
                <a:ln>
                  <a:noFill/>
                </a:ln>
                <a:solidFill>
                  <a:schemeClr val="tx1"/>
                </a:solidFill>
                <a:effectLst/>
                <a:uLnTx/>
                <a:uFillTx/>
                <a:latin typeface="Arial" pitchFamily="34" charset="0"/>
                <a:ea typeface="+mj-ea"/>
                <a:cs typeface="+mj-cs"/>
              </a:rPr>
              <a:t>EK-II Değişiklik Bildirim Formu</a:t>
            </a:r>
          </a:p>
        </p:txBody>
      </p:sp>
      <p:graphicFrame>
        <p:nvGraphicFramePr>
          <p:cNvPr id="3" name="5 İçerik Yer Tutucusu"/>
          <p:cNvGraphicFramePr>
            <a:graphicFrameLocks/>
          </p:cNvGraphicFramePr>
          <p:nvPr/>
        </p:nvGraphicFramePr>
        <p:xfrm>
          <a:off x="1129904" y="1628775"/>
          <a:ext cx="7752186" cy="3170238"/>
        </p:xfrm>
        <a:graphic>
          <a:graphicData uri="http://schemas.openxmlformats.org/drawingml/2006/table">
            <a:tbl>
              <a:tblPr/>
              <a:tblGrid>
                <a:gridCol w="2881926"/>
                <a:gridCol w="4870260"/>
              </a:tblGrid>
              <a:tr h="1463187">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Arial" pitchFamily="34" charset="0"/>
                        </a:rPr>
                        <a:t>Üretici Bildirim Tarih ve Numarası*</a:t>
                      </a:r>
                    </a:p>
                  </a:txBody>
                  <a:tcPr marL="74295" marR="742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endParaRPr kumimoji="0" lang="tr-TR" sz="1200" b="1" i="0" u="none" strike="noStrike" cap="none" normalizeH="0" baseline="0" dirty="0" smtClean="0">
                        <a:ln>
                          <a:noFill/>
                        </a:ln>
                        <a:solidFill>
                          <a:schemeClr val="tx1"/>
                        </a:solidFill>
                        <a:effectLst/>
                        <a:latin typeface="Times New Roman" pitchFamily="18" charset="0"/>
                        <a:cs typeface="Arial" pitchFamily="34" charset="0"/>
                      </a:endParaRPr>
                    </a:p>
                  </a:txBody>
                  <a:tcPr marL="74295" marR="742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07051">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Arial" pitchFamily="34" charset="0"/>
                        </a:rPr>
                        <a:t>Değişiklik Bilgileri</a:t>
                      </a:r>
                    </a:p>
                  </a:txBody>
                  <a:tcPr marL="74295" marR="742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2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Arial" pitchFamily="34" charset="0"/>
                        </a:rPr>
                        <a:t>1-</a:t>
                      </a:r>
                    </a:p>
                    <a:p>
                      <a:pPr marL="0" marR="0" lvl="0" indent="0" algn="l" defTabSz="914400" rtl="0" eaLnBrk="1" fontAlgn="base" latinLnBrk="0" hangingPunct="1">
                        <a:lnSpc>
                          <a:spcPct val="200000"/>
                        </a:lnSpc>
                        <a:spcBef>
                          <a:spcPct val="0"/>
                        </a:spcBef>
                        <a:spcAft>
                          <a:spcPct val="0"/>
                        </a:spcAft>
                        <a:buClrTx/>
                        <a:buSzTx/>
                        <a:buFontTx/>
                        <a:buNone/>
                        <a:tabLst/>
                      </a:pPr>
                      <a:r>
                        <a:rPr kumimoji="0" lang="tr-TR" sz="2000" b="1" i="0" u="none" strike="noStrike" cap="none" normalizeH="0" baseline="0" dirty="0" smtClean="0">
                          <a:ln>
                            <a:noFill/>
                          </a:ln>
                          <a:solidFill>
                            <a:schemeClr val="tx1"/>
                          </a:solidFill>
                          <a:effectLst/>
                          <a:latin typeface="Times New Roman" pitchFamily="18" charset="0"/>
                          <a:cs typeface="Arial" pitchFamily="34" charset="0"/>
                        </a:rPr>
                        <a:t>2-</a:t>
                      </a:r>
                    </a:p>
                  </a:txBody>
                  <a:tcPr marL="74295" marR="74295"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Rectangle 4"/>
          <p:cNvSpPr>
            <a:spLocks noChangeArrowheads="1"/>
          </p:cNvSpPr>
          <p:nvPr/>
        </p:nvSpPr>
        <p:spPr bwMode="auto">
          <a:xfrm>
            <a:off x="1129904" y="4724400"/>
            <a:ext cx="7489692" cy="1385888"/>
          </a:xfrm>
          <a:prstGeom prst="rect">
            <a:avLst/>
          </a:prstGeom>
          <a:noFill/>
          <a:ln w="9525">
            <a:noFill/>
            <a:miter lim="800000"/>
            <a:headEnd/>
            <a:tailEnd/>
          </a:ln>
        </p:spPr>
        <p:txBody>
          <a:bodyPr anchor="ctr">
            <a:spAutoFit/>
          </a:bodyPr>
          <a:lstStyle/>
          <a:p>
            <a:pPr eaLnBrk="0" hangingPunct="0"/>
            <a:r>
              <a:rPr lang="tr-TR" sz="2800" b="1" dirty="0">
                <a:latin typeface="Times New Roman" pitchFamily="18" charset="0"/>
                <a:ea typeface="ヒラギノ明朝 Pro W3"/>
                <a:cs typeface="ヒラギノ明朝 Pro W3"/>
              </a:rPr>
              <a:t>* Üretici kayıt numarası ilk başvuru sonucu düzenlenen ve bildirim belgesinde bulunan kayıt numarasıdır. </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507339" y="945356"/>
            <a:ext cx="8303313"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Arial" pitchFamily="34" charset="0"/>
                <a:ea typeface="+mj-ea"/>
                <a:cs typeface="+mj-cs"/>
              </a:rPr>
              <a:t>EK III ÜRÜNLERE AİT TEKNİK DOSYADA BULUNMASI GEREKEN BİLGİLER</a:t>
            </a:r>
            <a:endParaRPr kumimoji="0" lang="tr-TR" sz="3200" b="0" i="0" u="none" strike="noStrike" kern="1200" cap="none" spc="0" normalizeH="0" baseline="0" noProof="0" dirty="0" smtClean="0">
              <a:ln>
                <a:noFill/>
              </a:ln>
              <a:solidFill>
                <a:schemeClr val="tx1"/>
              </a:solidFill>
              <a:effectLst/>
              <a:uLnTx/>
              <a:uFillTx/>
              <a:latin typeface="Arial" pitchFamily="34" charset="0"/>
              <a:ea typeface="+mj-ea"/>
              <a:cs typeface="+mj-cs"/>
            </a:endParaRPr>
          </a:p>
        </p:txBody>
      </p:sp>
      <p:sp>
        <p:nvSpPr>
          <p:cNvPr id="3" name="2 İçerik Yer Tutucusu"/>
          <p:cNvSpPr txBox="1">
            <a:spLocks/>
          </p:cNvSpPr>
          <p:nvPr/>
        </p:nvSpPr>
        <p:spPr>
          <a:xfrm>
            <a:off x="507339" y="2205038"/>
            <a:ext cx="8915400" cy="3960812"/>
          </a:xfrm>
          <a:prstGeom prst="rect">
            <a:avLst/>
          </a:prstGeom>
        </p:spPr>
        <p:txBody>
          <a:bodyPr/>
          <a:lstStyle/>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Formül</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a:tabLst/>
              <a:defRPr/>
            </a:pPr>
            <a:r>
              <a:rPr kumimoji="0" lang="tr-TR" sz="2800" b="0" i="0" u="none" strike="noStrike" kern="1200" cap="none" spc="0" normalizeH="0" baseline="0" noProof="0" dirty="0" err="1" smtClean="0">
                <a:ln>
                  <a:noFill/>
                </a:ln>
                <a:solidFill>
                  <a:schemeClr val="tx1"/>
                </a:solidFill>
                <a:effectLst/>
                <a:uLnTx/>
                <a:uFillTx/>
                <a:latin typeface="Arial" pitchFamily="34" charset="0"/>
                <a:ea typeface="+mn-ea"/>
                <a:cs typeface="+mn-cs"/>
              </a:rPr>
              <a:t>Spesifikasyonlar</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(Etken madde ve ürün GBF) </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Etiket örneği, </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Bitmiş ürüne ait analiz sertifikası,</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Faaliyet konusunun belirtildiği imalat yerine ait İşyeri Açma ve Çalışma Ruhsatı, </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Mesul müdürün diploması veya onaylı örneği,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txBox="1">
            <a:spLocks/>
          </p:cNvSpPr>
          <p:nvPr/>
        </p:nvSpPr>
        <p:spPr>
          <a:xfrm>
            <a:off x="495300" y="2205039"/>
            <a:ext cx="8915400" cy="3921125"/>
          </a:xfrm>
          <a:prstGeom prst="rect">
            <a:avLst/>
          </a:prstGeom>
        </p:spPr>
        <p:txBody>
          <a:bodyPr/>
          <a:lstStyle/>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startAt="7"/>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Mesul müdür sözleşmesi,</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startAt="7"/>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Ticaret Sicili Gazetesi, </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startAt="7"/>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İthal ürünlerde orijin firmadan alınan yetki belgesi veya noter onaylı Türkçe tercümesi,</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startAt="7"/>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Fason üretim sözleşmesi,</a:t>
            </a:r>
          </a:p>
          <a:p>
            <a:pPr marL="514350" marR="0" lvl="0" indent="-514350" algn="l" defTabSz="457200" rtl="0" eaLnBrk="1" fontAlgn="auto" latinLnBrk="0" hangingPunct="1">
              <a:lnSpc>
                <a:spcPct val="100000"/>
              </a:lnSpc>
              <a:spcBef>
                <a:spcPct val="20000"/>
              </a:spcBef>
              <a:spcAft>
                <a:spcPts val="0"/>
              </a:spcAft>
              <a:buClrTx/>
              <a:buSzTx/>
              <a:buFont typeface="Calibri" pitchFamily="34" charset="0"/>
              <a:buAutoNum type="arabicPeriod" startAt="7"/>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Kurum tarafından gerekli görülmesi halinde belirtilen diğer bilgi ve belgeler.</a:t>
            </a:r>
          </a:p>
        </p:txBody>
      </p:sp>
      <p:sp>
        <p:nvSpPr>
          <p:cNvPr id="4" name="1 Başlık"/>
          <p:cNvSpPr txBox="1">
            <a:spLocks/>
          </p:cNvSpPr>
          <p:nvPr/>
        </p:nvSpPr>
        <p:spPr>
          <a:xfrm>
            <a:off x="507339" y="945356"/>
            <a:ext cx="8303313"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200" b="1" i="0" u="none" strike="noStrike" kern="1200" cap="none" spc="0" normalizeH="0" baseline="0" noProof="0" dirty="0" smtClean="0">
                <a:ln>
                  <a:noFill/>
                </a:ln>
                <a:solidFill>
                  <a:schemeClr val="tx1"/>
                </a:solidFill>
                <a:effectLst/>
                <a:uLnTx/>
                <a:uFillTx/>
                <a:latin typeface="Arial" pitchFamily="34" charset="0"/>
                <a:ea typeface="+mj-ea"/>
                <a:cs typeface="+mj-cs"/>
              </a:rPr>
              <a:t>EK III ÜRÜNLERE AİT TEKNİK DOSYADA BULUNMASI GEREKEN BİLGİLER</a:t>
            </a:r>
            <a:endParaRPr kumimoji="0" lang="tr-TR" sz="3200" b="0" i="0" u="none" strike="noStrike" kern="1200" cap="none" spc="0" normalizeH="0" baseline="0" noProof="0" dirty="0" smtClean="0">
              <a:ln>
                <a:noFill/>
              </a:ln>
              <a:solidFill>
                <a:schemeClr val="tx1"/>
              </a:solidFill>
              <a:effectLst/>
              <a:uLnTx/>
              <a:uFillTx/>
              <a:latin typeface="Arial" pitchFamily="34" charset="0"/>
              <a:ea typeface="+mj-ea"/>
              <a:cs typeface="+mj-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908050" y="981075"/>
            <a:ext cx="7902603"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Piyasa Gözetimi ve Denetimi</a:t>
            </a:r>
          </a:p>
        </p:txBody>
      </p:sp>
      <p:sp>
        <p:nvSpPr>
          <p:cNvPr id="3" name="2 İçerik Yer Tutucusu"/>
          <p:cNvSpPr txBox="1">
            <a:spLocks/>
          </p:cNvSpPr>
          <p:nvPr/>
        </p:nvSpPr>
        <p:spPr>
          <a:xfrm>
            <a:off x="908050" y="1844676"/>
            <a:ext cx="8112258" cy="4392613"/>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rPr>
              <a:t>Ürün etiketi üzerine inceleme yapılır.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rPr>
              <a:t>Tebliğlerin etiketleme kriterlerine uyup uymadığı ile ilgili gerekli değerlendirmeler yapılır.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rPr>
              <a:t>Yapılan değerlendirme tutanakla tespit edilir. Güvensizlik şüphesi olan ürünlerden numune alınır.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rPr>
              <a:t>Uygunsuzluk tespit edilen ürünlere ise gerekli düzeltmeler yapılması için süre verilir.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666720" y="981075"/>
            <a:ext cx="7930519"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Piyasa Gözetimi ve Denetimi</a:t>
            </a:r>
          </a:p>
        </p:txBody>
      </p:sp>
      <p:sp>
        <p:nvSpPr>
          <p:cNvPr id="3" name="2 İçerik Yer Tutucusu"/>
          <p:cNvSpPr txBox="1">
            <a:spLocks/>
          </p:cNvSpPr>
          <p:nvPr/>
        </p:nvSpPr>
        <p:spPr>
          <a:xfrm>
            <a:off x="507338" y="2071678"/>
            <a:ext cx="8517627" cy="3702050"/>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Güvensiz ve verilen sürede uygunsuzluğu gidermeyen  ürünler  2. tutanakla tespit edilir ve 4703 sayılı Kanun hükümleri gereğince Kurumca idari para cezası uygulanır.</a:t>
            </a:r>
          </a:p>
          <a:p>
            <a:pPr marL="342900" marR="0" lvl="0" indent="-342900" algn="l" defTabSz="457200" rtl="0" eaLnBrk="1" fontAlgn="auto" latinLnBrk="0" hangingPunct="1">
              <a:lnSpc>
                <a:spcPct val="100000"/>
              </a:lnSpc>
              <a:spcBef>
                <a:spcPct val="20000"/>
              </a:spcBef>
              <a:spcAft>
                <a:spcPts val="0"/>
              </a:spcAft>
              <a:buClrTx/>
              <a:buSzTx/>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Güvensizliği  düzeltici önlemlerle giderilemeyecek ürünler 4703 sayılı Kanun gereğince bertaraf edilir.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738158" y="908050"/>
            <a:ext cx="8191367" cy="792163"/>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Amaç</a:t>
            </a:r>
          </a:p>
        </p:txBody>
      </p:sp>
      <p:sp>
        <p:nvSpPr>
          <p:cNvPr id="3" name="2 İçerik Yer Tutucusu"/>
          <p:cNvSpPr txBox="1">
            <a:spLocks/>
          </p:cNvSpPr>
          <p:nvPr/>
        </p:nvSpPr>
        <p:spPr>
          <a:xfrm>
            <a:off x="507339" y="1700213"/>
            <a:ext cx="8915400" cy="4425950"/>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Halk sağlığı alanında </a:t>
            </a:r>
            <a:r>
              <a:rPr kumimoji="0" lang="tr-TR" sz="2800" b="0" i="0" u="none" strike="noStrike" kern="1200" cap="none" spc="0" normalizeH="0" baseline="0" noProof="0" dirty="0" err="1" smtClean="0">
                <a:ln>
                  <a:noFill/>
                </a:ln>
                <a:solidFill>
                  <a:schemeClr val="tx1"/>
                </a:solidFill>
                <a:effectLst/>
                <a:uLnTx/>
                <a:uFillTx/>
                <a:latin typeface="Arial" pitchFamily="34" charset="0"/>
                <a:ea typeface="+mn-ea"/>
                <a:cs typeface="+mn-cs"/>
              </a:rPr>
              <a:t>biyosidal</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amaçlı kullanılan ancak </a:t>
            </a:r>
            <a:r>
              <a:rPr kumimoji="0" lang="tr-TR" sz="2800" b="1" i="0" u="none" strike="noStrike" kern="1200" cap="none" spc="0" normalizeH="0" baseline="0" noProof="0" dirty="0" err="1" smtClean="0">
                <a:ln>
                  <a:noFill/>
                </a:ln>
                <a:solidFill>
                  <a:schemeClr val="tx1"/>
                </a:solidFill>
                <a:effectLst/>
                <a:uLnTx/>
                <a:uFillTx/>
                <a:latin typeface="Arial" pitchFamily="34" charset="0"/>
                <a:ea typeface="+mn-ea"/>
                <a:cs typeface="+mn-cs"/>
              </a:rPr>
              <a:t>Biyosidal</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 Ürünler Yönetmeliği kapsamına girmeyen ürünlerin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halk sağlığına ve çevreye zarar vermesinin engellenmesini, topluma güvenli ve kaliteli şekilde ulaşmasını </a:t>
            </a:r>
            <a:r>
              <a:rPr kumimoji="0" lang="tr-TR" sz="2800" b="0" i="0" u="none" strike="noStrike" kern="1200" cap="none" spc="0" normalizeH="0" baseline="0" noProof="0" dirty="0" err="1" smtClean="0">
                <a:ln>
                  <a:noFill/>
                </a:ln>
                <a:solidFill>
                  <a:schemeClr val="tx1"/>
                </a:solidFill>
                <a:effectLst/>
                <a:uLnTx/>
                <a:uFillTx/>
                <a:latin typeface="Arial" pitchFamily="34" charset="0"/>
                <a:ea typeface="+mn-ea"/>
                <a:cs typeface="+mn-cs"/>
              </a:rPr>
              <a:t>teminen</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piyasaya arz edilmeden önce Bakanlığa yapılacak bildirimin usul ve esaslarını, ürüne ait teknik dosyada bulunacak bilgi ve belgeleri ve bu ürünlerin piyasa gözetim ve denetim esaslarını belirlemektir.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AutoShape 94"/>
          <p:cNvSpPr>
            <a:spLocks noChangeArrowheads="1"/>
          </p:cNvSpPr>
          <p:nvPr/>
        </p:nvSpPr>
        <p:spPr bwMode="auto">
          <a:xfrm>
            <a:off x="3970999" y="1339852"/>
            <a:ext cx="98029" cy="327025"/>
          </a:xfrm>
          <a:prstGeom prst="downArrow">
            <a:avLst>
              <a:gd name="adj1" fmla="val 50000"/>
              <a:gd name="adj2" fmla="val 90350"/>
            </a:avLst>
          </a:prstGeom>
          <a:solidFill>
            <a:srgbClr val="000000"/>
          </a:solidFill>
          <a:ln w="9525">
            <a:solidFill>
              <a:srgbClr val="000000"/>
            </a:solidFill>
            <a:miter lim="800000"/>
            <a:headEnd/>
            <a:tailEnd/>
          </a:ln>
        </p:spPr>
        <p:txBody>
          <a:bodyPr/>
          <a:lstStyle/>
          <a:p>
            <a:endParaRPr lang="tr-TR">
              <a:solidFill>
                <a:schemeClr val="bg1"/>
              </a:solidFill>
            </a:endParaRPr>
          </a:p>
        </p:txBody>
      </p:sp>
      <p:sp>
        <p:nvSpPr>
          <p:cNvPr id="31747" name="AutoShape 95"/>
          <p:cNvSpPr>
            <a:spLocks noChangeArrowheads="1"/>
          </p:cNvSpPr>
          <p:nvPr/>
        </p:nvSpPr>
        <p:spPr bwMode="auto">
          <a:xfrm>
            <a:off x="1601126" y="1668464"/>
            <a:ext cx="5381229" cy="347663"/>
          </a:xfrm>
          <a:prstGeom prst="roundRect">
            <a:avLst>
              <a:gd name="adj" fmla="val 16667"/>
            </a:avLst>
          </a:prstGeom>
          <a:solidFill>
            <a:schemeClr val="accent1"/>
          </a:solidFill>
          <a:ln w="9525">
            <a:solidFill>
              <a:srgbClr val="000000"/>
            </a:solidFill>
            <a:round/>
            <a:headEnd/>
            <a:tailEnd/>
          </a:ln>
        </p:spPr>
        <p:txBody>
          <a:bodyPr/>
          <a:lstStyle/>
          <a:p>
            <a:pPr algn="ctr">
              <a:spcAft>
                <a:spcPts val="1000"/>
              </a:spcAft>
            </a:pPr>
            <a:r>
              <a:rPr lang="tr-TR" sz="2000" dirty="0">
                <a:solidFill>
                  <a:schemeClr val="bg1"/>
                </a:solidFill>
                <a:latin typeface="Calibri" pitchFamily="34" charset="0"/>
              </a:rPr>
              <a:t>Ürünlerin piyasada etiket uygunluk kontrolü</a:t>
            </a:r>
            <a:endParaRPr lang="tr-TR" sz="2000" dirty="0">
              <a:solidFill>
                <a:schemeClr val="bg1"/>
              </a:solidFill>
            </a:endParaRPr>
          </a:p>
        </p:txBody>
      </p:sp>
      <p:sp>
        <p:nvSpPr>
          <p:cNvPr id="31748" name="AutoShape 96"/>
          <p:cNvSpPr>
            <a:spLocks noChangeArrowheads="1"/>
          </p:cNvSpPr>
          <p:nvPr/>
        </p:nvSpPr>
        <p:spPr bwMode="auto">
          <a:xfrm>
            <a:off x="2847976" y="2303464"/>
            <a:ext cx="2808419" cy="354013"/>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1600">
                <a:solidFill>
                  <a:schemeClr val="bg1"/>
                </a:solidFill>
              </a:rPr>
              <a:t>Uygunsuzluk giderildi mi ?</a:t>
            </a:r>
          </a:p>
        </p:txBody>
      </p:sp>
      <p:sp>
        <p:nvSpPr>
          <p:cNvPr id="31749" name="AutoShape 97"/>
          <p:cNvSpPr>
            <a:spLocks noChangeArrowheads="1"/>
          </p:cNvSpPr>
          <p:nvPr/>
        </p:nvSpPr>
        <p:spPr bwMode="auto">
          <a:xfrm>
            <a:off x="352557" y="2303463"/>
            <a:ext cx="1403350" cy="355600"/>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a:solidFill>
                  <a:schemeClr val="bg1"/>
                </a:solidFill>
                <a:latin typeface="Calibri" pitchFamily="34" charset="0"/>
              </a:rPr>
              <a:t>Uygun</a:t>
            </a:r>
            <a:endParaRPr lang="tr-TR" sz="2000">
              <a:solidFill>
                <a:schemeClr val="bg1"/>
              </a:solidFill>
            </a:endParaRPr>
          </a:p>
        </p:txBody>
      </p:sp>
      <p:sp>
        <p:nvSpPr>
          <p:cNvPr id="31750" name="AutoShape 98"/>
          <p:cNvSpPr>
            <a:spLocks noChangeArrowheads="1"/>
          </p:cNvSpPr>
          <p:nvPr/>
        </p:nvSpPr>
        <p:spPr bwMode="auto">
          <a:xfrm>
            <a:off x="5890286" y="2447926"/>
            <a:ext cx="2574529" cy="360362"/>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a:solidFill>
                  <a:schemeClr val="bg1"/>
                </a:solidFill>
                <a:latin typeface="Calibri" pitchFamily="34" charset="0"/>
              </a:rPr>
              <a:t>Güvensizlik</a:t>
            </a:r>
            <a:r>
              <a:rPr lang="tr-TR" sz="2000">
                <a:solidFill>
                  <a:srgbClr val="FFFF00"/>
                </a:solidFill>
                <a:latin typeface="Calibri" pitchFamily="34" charset="0"/>
              </a:rPr>
              <a:t> </a:t>
            </a:r>
            <a:r>
              <a:rPr lang="tr-TR" sz="2000">
                <a:solidFill>
                  <a:schemeClr val="bg1"/>
                </a:solidFill>
                <a:latin typeface="Calibri" pitchFamily="34" charset="0"/>
              </a:rPr>
              <a:t>şüphesi</a:t>
            </a:r>
            <a:endParaRPr lang="tr-TR" sz="2000">
              <a:solidFill>
                <a:schemeClr val="bg1"/>
              </a:solidFill>
            </a:endParaRPr>
          </a:p>
        </p:txBody>
      </p:sp>
      <p:cxnSp>
        <p:nvCxnSpPr>
          <p:cNvPr id="31751" name="AutoShape 99"/>
          <p:cNvCxnSpPr>
            <a:cxnSpLocks noChangeShapeType="1"/>
          </p:cNvCxnSpPr>
          <p:nvPr/>
        </p:nvCxnSpPr>
        <p:spPr bwMode="auto">
          <a:xfrm>
            <a:off x="4019153" y="2016127"/>
            <a:ext cx="0" cy="155575"/>
          </a:xfrm>
          <a:prstGeom prst="straightConnector1">
            <a:avLst/>
          </a:prstGeom>
          <a:noFill/>
          <a:ln w="28575">
            <a:solidFill>
              <a:srgbClr val="000000"/>
            </a:solidFill>
            <a:round/>
            <a:headEnd/>
            <a:tailEnd/>
          </a:ln>
        </p:spPr>
      </p:cxnSp>
      <p:cxnSp>
        <p:nvCxnSpPr>
          <p:cNvPr id="31752" name="AutoShape 100"/>
          <p:cNvCxnSpPr>
            <a:cxnSpLocks noChangeShapeType="1"/>
          </p:cNvCxnSpPr>
          <p:nvPr/>
        </p:nvCxnSpPr>
        <p:spPr bwMode="auto">
          <a:xfrm>
            <a:off x="1131624" y="2160588"/>
            <a:ext cx="5690790" cy="0"/>
          </a:xfrm>
          <a:prstGeom prst="straightConnector1">
            <a:avLst/>
          </a:prstGeom>
          <a:noFill/>
          <a:ln w="28575">
            <a:solidFill>
              <a:srgbClr val="000000"/>
            </a:solidFill>
            <a:round/>
            <a:headEnd/>
            <a:tailEnd/>
          </a:ln>
        </p:spPr>
      </p:cxnSp>
      <p:cxnSp>
        <p:nvCxnSpPr>
          <p:cNvPr id="31753" name="AutoShape 102"/>
          <p:cNvCxnSpPr>
            <a:cxnSpLocks noChangeShapeType="1"/>
          </p:cNvCxnSpPr>
          <p:nvPr/>
        </p:nvCxnSpPr>
        <p:spPr bwMode="auto">
          <a:xfrm>
            <a:off x="6827573" y="2160588"/>
            <a:ext cx="0" cy="292100"/>
          </a:xfrm>
          <a:prstGeom prst="straightConnector1">
            <a:avLst/>
          </a:prstGeom>
          <a:noFill/>
          <a:ln w="28575">
            <a:solidFill>
              <a:srgbClr val="000000"/>
            </a:solidFill>
            <a:round/>
            <a:headEnd/>
            <a:tailEnd type="triangle" w="med" len="med"/>
          </a:ln>
        </p:spPr>
      </p:cxnSp>
      <p:sp>
        <p:nvSpPr>
          <p:cNvPr id="31754" name="AutoShape 103"/>
          <p:cNvSpPr>
            <a:spLocks noChangeArrowheads="1"/>
          </p:cNvSpPr>
          <p:nvPr/>
        </p:nvSpPr>
        <p:spPr bwMode="auto">
          <a:xfrm>
            <a:off x="352558" y="3744913"/>
            <a:ext cx="935566" cy="1439863"/>
          </a:xfrm>
          <a:prstGeom prst="roundRect">
            <a:avLst>
              <a:gd name="adj" fmla="val 16667"/>
            </a:avLst>
          </a:prstGeom>
          <a:solidFill>
            <a:schemeClr val="accent2"/>
          </a:solidFill>
          <a:ln w="9525">
            <a:solidFill>
              <a:srgbClr val="000000"/>
            </a:solidFill>
            <a:round/>
            <a:headEnd/>
            <a:tailEnd/>
          </a:ln>
        </p:spPr>
        <p:txBody>
          <a:bodyPr/>
          <a:lstStyle/>
          <a:p>
            <a:pPr>
              <a:spcAft>
                <a:spcPts val="1000"/>
              </a:spcAft>
            </a:pPr>
            <a:r>
              <a:rPr lang="tr-TR" dirty="0">
                <a:solidFill>
                  <a:schemeClr val="bg1"/>
                </a:solidFill>
                <a:latin typeface="Calibri" pitchFamily="34" charset="0"/>
              </a:rPr>
              <a:t>Piyasaya</a:t>
            </a:r>
            <a:r>
              <a:rPr lang="tr-TR" dirty="0">
                <a:solidFill>
                  <a:srgbClr val="FFFF00"/>
                </a:solidFill>
                <a:latin typeface="Calibri" pitchFamily="34" charset="0"/>
              </a:rPr>
              <a:t> </a:t>
            </a:r>
            <a:r>
              <a:rPr lang="tr-TR" dirty="0">
                <a:solidFill>
                  <a:schemeClr val="bg1"/>
                </a:solidFill>
                <a:latin typeface="Calibri" pitchFamily="34" charset="0"/>
              </a:rPr>
              <a:t>arza</a:t>
            </a:r>
            <a:r>
              <a:rPr lang="tr-TR" dirty="0">
                <a:solidFill>
                  <a:srgbClr val="FFFF00"/>
                </a:solidFill>
                <a:latin typeface="Calibri" pitchFamily="34" charset="0"/>
              </a:rPr>
              <a:t> </a:t>
            </a:r>
            <a:r>
              <a:rPr lang="tr-TR" dirty="0" smtClean="0">
                <a:solidFill>
                  <a:schemeClr val="bg1"/>
                </a:solidFill>
                <a:latin typeface="Calibri" pitchFamily="34" charset="0"/>
              </a:rPr>
              <a:t>devam edilir.</a:t>
            </a:r>
            <a:endParaRPr lang="tr-TR" dirty="0">
              <a:solidFill>
                <a:schemeClr val="bg1"/>
              </a:solidFill>
            </a:endParaRPr>
          </a:p>
        </p:txBody>
      </p:sp>
      <p:sp>
        <p:nvSpPr>
          <p:cNvPr id="31755" name="AutoShape 104"/>
          <p:cNvSpPr>
            <a:spLocks noChangeArrowheads="1"/>
          </p:cNvSpPr>
          <p:nvPr/>
        </p:nvSpPr>
        <p:spPr bwMode="auto">
          <a:xfrm>
            <a:off x="1054232" y="2663827"/>
            <a:ext cx="98029" cy="327025"/>
          </a:xfrm>
          <a:prstGeom prst="downArrow">
            <a:avLst>
              <a:gd name="adj1" fmla="val 50000"/>
              <a:gd name="adj2" fmla="val 90350"/>
            </a:avLst>
          </a:prstGeom>
          <a:solidFill>
            <a:srgbClr val="000000"/>
          </a:solidFill>
          <a:ln w="9525">
            <a:solidFill>
              <a:srgbClr val="000000"/>
            </a:solidFill>
            <a:miter lim="800000"/>
            <a:headEnd/>
            <a:tailEnd/>
          </a:ln>
        </p:spPr>
        <p:txBody>
          <a:bodyPr/>
          <a:lstStyle/>
          <a:p>
            <a:endParaRPr lang="tr-TR">
              <a:solidFill>
                <a:schemeClr val="bg1"/>
              </a:solidFill>
            </a:endParaRPr>
          </a:p>
        </p:txBody>
      </p:sp>
      <p:sp>
        <p:nvSpPr>
          <p:cNvPr id="31756" name="AutoShape 105"/>
          <p:cNvSpPr>
            <a:spLocks noChangeArrowheads="1"/>
          </p:cNvSpPr>
          <p:nvPr/>
        </p:nvSpPr>
        <p:spPr bwMode="auto">
          <a:xfrm>
            <a:off x="3394869" y="2952751"/>
            <a:ext cx="701675" cy="360362"/>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1600">
                <a:solidFill>
                  <a:schemeClr val="bg1"/>
                </a:solidFill>
                <a:latin typeface="Calibri" pitchFamily="34" charset="0"/>
              </a:rPr>
              <a:t>Evet</a:t>
            </a:r>
            <a:endParaRPr lang="tr-TR" sz="1600">
              <a:solidFill>
                <a:schemeClr val="bg1"/>
              </a:solidFill>
            </a:endParaRPr>
          </a:p>
        </p:txBody>
      </p:sp>
      <p:sp>
        <p:nvSpPr>
          <p:cNvPr id="31757" name="AutoShape 106"/>
          <p:cNvSpPr>
            <a:spLocks noChangeArrowheads="1"/>
          </p:cNvSpPr>
          <p:nvPr/>
        </p:nvSpPr>
        <p:spPr bwMode="auto">
          <a:xfrm>
            <a:off x="4156737" y="2933701"/>
            <a:ext cx="720593" cy="379412"/>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1600">
                <a:solidFill>
                  <a:schemeClr val="bg1"/>
                </a:solidFill>
                <a:latin typeface="Calibri" pitchFamily="34" charset="0"/>
              </a:rPr>
              <a:t>Hayır</a:t>
            </a:r>
            <a:endParaRPr lang="tr-TR" sz="1600">
              <a:solidFill>
                <a:schemeClr val="bg1"/>
              </a:solidFill>
            </a:endParaRPr>
          </a:p>
        </p:txBody>
      </p:sp>
      <p:sp>
        <p:nvSpPr>
          <p:cNvPr id="31758" name="AutoShape 108"/>
          <p:cNvSpPr>
            <a:spLocks noChangeArrowheads="1"/>
          </p:cNvSpPr>
          <p:nvPr/>
        </p:nvSpPr>
        <p:spPr bwMode="auto">
          <a:xfrm>
            <a:off x="6827574" y="2808289"/>
            <a:ext cx="98028" cy="327025"/>
          </a:xfrm>
          <a:prstGeom prst="downArrow">
            <a:avLst>
              <a:gd name="adj1" fmla="val 50000"/>
              <a:gd name="adj2" fmla="val 90351"/>
            </a:avLst>
          </a:prstGeom>
          <a:solidFill>
            <a:srgbClr val="000000"/>
          </a:solidFill>
          <a:ln w="9525">
            <a:solidFill>
              <a:srgbClr val="000000"/>
            </a:solidFill>
            <a:miter lim="800000"/>
            <a:headEnd/>
            <a:tailEnd/>
          </a:ln>
        </p:spPr>
        <p:txBody>
          <a:bodyPr/>
          <a:lstStyle/>
          <a:p>
            <a:endParaRPr lang="tr-TR">
              <a:solidFill>
                <a:schemeClr val="bg1"/>
              </a:solidFill>
            </a:endParaRPr>
          </a:p>
        </p:txBody>
      </p:sp>
      <p:sp>
        <p:nvSpPr>
          <p:cNvPr id="31759" name="AutoShape 109"/>
          <p:cNvSpPr>
            <a:spLocks noChangeArrowheads="1"/>
          </p:cNvSpPr>
          <p:nvPr/>
        </p:nvSpPr>
        <p:spPr bwMode="auto">
          <a:xfrm>
            <a:off x="6203289" y="3095626"/>
            <a:ext cx="2261527" cy="360362"/>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dirty="0">
                <a:solidFill>
                  <a:schemeClr val="bg1"/>
                </a:solidFill>
                <a:latin typeface="Calibri" pitchFamily="34" charset="0"/>
              </a:rPr>
              <a:t>Numune</a:t>
            </a:r>
            <a:r>
              <a:rPr lang="tr-TR" sz="2000" dirty="0">
                <a:solidFill>
                  <a:srgbClr val="FFFF00"/>
                </a:solidFill>
                <a:latin typeface="Calibri" pitchFamily="34" charset="0"/>
              </a:rPr>
              <a:t> </a:t>
            </a:r>
            <a:r>
              <a:rPr lang="tr-TR" sz="2000" dirty="0" smtClean="0">
                <a:solidFill>
                  <a:schemeClr val="bg1"/>
                </a:solidFill>
                <a:latin typeface="Calibri" pitchFamily="34" charset="0"/>
              </a:rPr>
              <a:t>alınır</a:t>
            </a:r>
            <a:endParaRPr lang="tr-TR" sz="2000" dirty="0">
              <a:solidFill>
                <a:schemeClr val="bg1"/>
              </a:solidFill>
            </a:endParaRPr>
          </a:p>
        </p:txBody>
      </p:sp>
      <p:sp>
        <p:nvSpPr>
          <p:cNvPr id="31760" name="AutoShape 110"/>
          <p:cNvSpPr>
            <a:spLocks noChangeArrowheads="1"/>
          </p:cNvSpPr>
          <p:nvPr/>
        </p:nvSpPr>
        <p:spPr bwMode="auto">
          <a:xfrm>
            <a:off x="6827574" y="3455989"/>
            <a:ext cx="98028" cy="328613"/>
          </a:xfrm>
          <a:prstGeom prst="downArrow">
            <a:avLst>
              <a:gd name="adj1" fmla="val 50000"/>
              <a:gd name="adj2" fmla="val 90790"/>
            </a:avLst>
          </a:prstGeom>
          <a:solidFill>
            <a:srgbClr val="000000"/>
          </a:solidFill>
          <a:ln w="9525">
            <a:solidFill>
              <a:srgbClr val="000000"/>
            </a:solidFill>
            <a:miter lim="800000"/>
            <a:headEnd/>
            <a:tailEnd/>
          </a:ln>
        </p:spPr>
        <p:txBody>
          <a:bodyPr/>
          <a:lstStyle/>
          <a:p>
            <a:endParaRPr lang="tr-TR">
              <a:solidFill>
                <a:schemeClr val="bg1"/>
              </a:solidFill>
            </a:endParaRPr>
          </a:p>
        </p:txBody>
      </p:sp>
      <p:sp>
        <p:nvSpPr>
          <p:cNvPr id="31761" name="AutoShape 111"/>
          <p:cNvSpPr>
            <a:spLocks noChangeArrowheads="1"/>
          </p:cNvSpPr>
          <p:nvPr/>
        </p:nvSpPr>
        <p:spPr bwMode="auto">
          <a:xfrm>
            <a:off x="6437180" y="3744914"/>
            <a:ext cx="2106745" cy="358775"/>
          </a:xfrm>
          <a:prstGeom prst="roundRect">
            <a:avLst>
              <a:gd name="adj" fmla="val 16667"/>
            </a:avLst>
          </a:prstGeom>
          <a:solidFill>
            <a:schemeClr val="accent1"/>
          </a:solidFill>
          <a:ln w="9525">
            <a:solidFill>
              <a:srgbClr val="000000"/>
            </a:solidFill>
            <a:round/>
            <a:headEnd/>
            <a:tailEnd/>
          </a:ln>
        </p:spPr>
        <p:txBody>
          <a:bodyPr/>
          <a:lstStyle/>
          <a:p>
            <a:pPr algn="ctr">
              <a:spcAft>
                <a:spcPts val="1000"/>
              </a:spcAft>
            </a:pPr>
            <a:r>
              <a:rPr lang="tr-TR" sz="2000">
                <a:solidFill>
                  <a:schemeClr val="bg1"/>
                </a:solidFill>
                <a:latin typeface="Calibri" pitchFamily="34" charset="0"/>
              </a:rPr>
              <a:t>Laboratuvar</a:t>
            </a:r>
            <a:endParaRPr lang="tr-TR" sz="2000">
              <a:solidFill>
                <a:schemeClr val="bg1"/>
              </a:solidFill>
            </a:endParaRPr>
          </a:p>
        </p:txBody>
      </p:sp>
      <p:sp>
        <p:nvSpPr>
          <p:cNvPr id="31762" name="AutoShape 112"/>
          <p:cNvSpPr>
            <a:spLocks noChangeArrowheads="1"/>
          </p:cNvSpPr>
          <p:nvPr/>
        </p:nvSpPr>
        <p:spPr bwMode="auto">
          <a:xfrm>
            <a:off x="5188612" y="4402139"/>
            <a:ext cx="1931327" cy="422275"/>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a:solidFill>
                  <a:schemeClr val="bg1"/>
                </a:solidFill>
                <a:latin typeface="Calibri" pitchFamily="34" charset="0"/>
              </a:rPr>
              <a:t>Güvenli</a:t>
            </a:r>
            <a:endParaRPr lang="tr-TR" sz="2000">
              <a:solidFill>
                <a:schemeClr val="bg1"/>
              </a:solidFill>
            </a:endParaRPr>
          </a:p>
        </p:txBody>
      </p:sp>
      <p:sp>
        <p:nvSpPr>
          <p:cNvPr id="31763" name="AutoShape 113"/>
          <p:cNvSpPr>
            <a:spLocks noChangeArrowheads="1"/>
          </p:cNvSpPr>
          <p:nvPr/>
        </p:nvSpPr>
        <p:spPr bwMode="auto">
          <a:xfrm>
            <a:off x="7216247" y="4392614"/>
            <a:ext cx="1950244" cy="360363"/>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a:solidFill>
                  <a:schemeClr val="bg1"/>
                </a:solidFill>
                <a:latin typeface="Calibri" pitchFamily="34" charset="0"/>
              </a:rPr>
              <a:t>Güvenli</a:t>
            </a:r>
            <a:r>
              <a:rPr lang="tr-TR" sz="2000">
                <a:solidFill>
                  <a:srgbClr val="FFFF00"/>
                </a:solidFill>
                <a:latin typeface="Calibri" pitchFamily="34" charset="0"/>
              </a:rPr>
              <a:t> </a:t>
            </a:r>
            <a:r>
              <a:rPr lang="tr-TR" sz="2000">
                <a:solidFill>
                  <a:schemeClr val="bg1"/>
                </a:solidFill>
                <a:latin typeface="Calibri" pitchFamily="34" charset="0"/>
              </a:rPr>
              <a:t>değil</a:t>
            </a:r>
            <a:endParaRPr lang="tr-TR" sz="2000">
              <a:solidFill>
                <a:schemeClr val="bg1"/>
              </a:solidFill>
            </a:endParaRPr>
          </a:p>
        </p:txBody>
      </p:sp>
      <p:cxnSp>
        <p:nvCxnSpPr>
          <p:cNvPr id="31764" name="AutoShape 114"/>
          <p:cNvCxnSpPr>
            <a:cxnSpLocks noChangeShapeType="1"/>
          </p:cNvCxnSpPr>
          <p:nvPr/>
        </p:nvCxnSpPr>
        <p:spPr bwMode="auto">
          <a:xfrm>
            <a:off x="6930761" y="4113213"/>
            <a:ext cx="0" cy="152400"/>
          </a:xfrm>
          <a:prstGeom prst="straightConnector1">
            <a:avLst/>
          </a:prstGeom>
          <a:noFill/>
          <a:ln w="9525">
            <a:solidFill>
              <a:srgbClr val="000000"/>
            </a:solidFill>
            <a:round/>
            <a:headEnd/>
            <a:tailEnd/>
          </a:ln>
        </p:spPr>
      </p:cxnSp>
      <p:cxnSp>
        <p:nvCxnSpPr>
          <p:cNvPr id="31765" name="AutoShape 115"/>
          <p:cNvCxnSpPr>
            <a:cxnSpLocks noChangeShapeType="1"/>
          </p:cNvCxnSpPr>
          <p:nvPr/>
        </p:nvCxnSpPr>
        <p:spPr bwMode="auto">
          <a:xfrm>
            <a:off x="6552407" y="4265613"/>
            <a:ext cx="1107546" cy="0"/>
          </a:xfrm>
          <a:prstGeom prst="straightConnector1">
            <a:avLst/>
          </a:prstGeom>
          <a:noFill/>
          <a:ln w="9525">
            <a:solidFill>
              <a:srgbClr val="000000"/>
            </a:solidFill>
            <a:round/>
            <a:headEnd/>
            <a:tailEnd/>
          </a:ln>
        </p:spPr>
      </p:cxnSp>
      <p:cxnSp>
        <p:nvCxnSpPr>
          <p:cNvPr id="31766" name="AutoShape 116"/>
          <p:cNvCxnSpPr>
            <a:cxnSpLocks noChangeShapeType="1"/>
          </p:cNvCxnSpPr>
          <p:nvPr/>
        </p:nvCxnSpPr>
        <p:spPr bwMode="auto">
          <a:xfrm>
            <a:off x="7659953" y="4257677"/>
            <a:ext cx="0" cy="134937"/>
          </a:xfrm>
          <a:prstGeom prst="straightConnector1">
            <a:avLst/>
          </a:prstGeom>
          <a:noFill/>
          <a:ln w="9525">
            <a:solidFill>
              <a:srgbClr val="000000"/>
            </a:solidFill>
            <a:round/>
            <a:headEnd/>
            <a:tailEnd type="triangle" w="med" len="med"/>
          </a:ln>
        </p:spPr>
      </p:cxnSp>
      <p:cxnSp>
        <p:nvCxnSpPr>
          <p:cNvPr id="31767" name="AutoShape 117"/>
          <p:cNvCxnSpPr>
            <a:cxnSpLocks noChangeShapeType="1"/>
          </p:cNvCxnSpPr>
          <p:nvPr/>
        </p:nvCxnSpPr>
        <p:spPr bwMode="auto">
          <a:xfrm>
            <a:off x="6552407" y="4257677"/>
            <a:ext cx="0" cy="134937"/>
          </a:xfrm>
          <a:prstGeom prst="straightConnector1">
            <a:avLst/>
          </a:prstGeom>
          <a:noFill/>
          <a:ln w="9525">
            <a:solidFill>
              <a:srgbClr val="000000"/>
            </a:solidFill>
            <a:round/>
            <a:headEnd/>
            <a:tailEnd type="triangle" w="med" len="med"/>
          </a:ln>
        </p:spPr>
      </p:cxnSp>
      <p:cxnSp>
        <p:nvCxnSpPr>
          <p:cNvPr id="31769" name="AutoShape 119"/>
          <p:cNvCxnSpPr>
            <a:cxnSpLocks noChangeShapeType="1"/>
          </p:cNvCxnSpPr>
          <p:nvPr/>
        </p:nvCxnSpPr>
        <p:spPr bwMode="auto">
          <a:xfrm rot="10800000">
            <a:off x="1288124" y="4748213"/>
            <a:ext cx="3900488" cy="4765"/>
          </a:xfrm>
          <a:prstGeom prst="straightConnector1">
            <a:avLst/>
          </a:prstGeom>
          <a:noFill/>
          <a:ln w="28575">
            <a:solidFill>
              <a:srgbClr val="000000"/>
            </a:solidFill>
            <a:round/>
            <a:headEnd/>
            <a:tailEnd type="triangle" w="med" len="med"/>
          </a:ln>
        </p:spPr>
      </p:cxnSp>
      <p:sp>
        <p:nvSpPr>
          <p:cNvPr id="31770" name="AutoShape 120"/>
          <p:cNvSpPr>
            <a:spLocks noChangeArrowheads="1"/>
          </p:cNvSpPr>
          <p:nvPr/>
        </p:nvSpPr>
        <p:spPr bwMode="auto">
          <a:xfrm>
            <a:off x="5969397" y="5040314"/>
            <a:ext cx="2808420" cy="360363"/>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dirty="0" err="1" smtClean="0">
                <a:solidFill>
                  <a:schemeClr val="bg1"/>
                </a:solidFill>
                <a:latin typeface="Calibri" pitchFamily="34" charset="0"/>
              </a:rPr>
              <a:t>HSGM’ne</a:t>
            </a:r>
            <a:r>
              <a:rPr lang="tr-TR" sz="1600" dirty="0" smtClean="0">
                <a:solidFill>
                  <a:srgbClr val="FFFF00"/>
                </a:solidFill>
                <a:latin typeface="Calibri" pitchFamily="34" charset="0"/>
              </a:rPr>
              <a:t> </a:t>
            </a:r>
            <a:r>
              <a:rPr lang="tr-TR" sz="2000" dirty="0">
                <a:solidFill>
                  <a:schemeClr val="bg1"/>
                </a:solidFill>
                <a:latin typeface="Calibri" pitchFamily="34" charset="0"/>
              </a:rPr>
              <a:t>bildirme</a:t>
            </a:r>
            <a:endParaRPr lang="tr-TR" sz="2000" dirty="0">
              <a:solidFill>
                <a:schemeClr val="bg1"/>
              </a:solidFill>
            </a:endParaRPr>
          </a:p>
        </p:txBody>
      </p:sp>
      <p:sp>
        <p:nvSpPr>
          <p:cNvPr id="31771" name="AutoShape 121"/>
          <p:cNvSpPr>
            <a:spLocks noChangeArrowheads="1"/>
          </p:cNvSpPr>
          <p:nvPr/>
        </p:nvSpPr>
        <p:spPr bwMode="auto">
          <a:xfrm>
            <a:off x="5422504" y="5616576"/>
            <a:ext cx="2027635" cy="450850"/>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dirty="0">
                <a:solidFill>
                  <a:schemeClr val="bg1"/>
                </a:solidFill>
                <a:latin typeface="Calibri" pitchFamily="34" charset="0"/>
              </a:rPr>
              <a:t>Ürünün imhası</a:t>
            </a:r>
            <a:endParaRPr lang="tr-TR" sz="2000" dirty="0">
              <a:solidFill>
                <a:schemeClr val="bg1"/>
              </a:solidFill>
            </a:endParaRPr>
          </a:p>
        </p:txBody>
      </p:sp>
      <p:sp>
        <p:nvSpPr>
          <p:cNvPr id="31772" name="AutoShape 122"/>
          <p:cNvSpPr>
            <a:spLocks noChangeArrowheads="1"/>
          </p:cNvSpPr>
          <p:nvPr/>
        </p:nvSpPr>
        <p:spPr bwMode="auto">
          <a:xfrm>
            <a:off x="390393" y="5621339"/>
            <a:ext cx="4915165" cy="431800"/>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dirty="0">
                <a:solidFill>
                  <a:schemeClr val="bg1"/>
                </a:solidFill>
                <a:latin typeface="Calibri" pitchFamily="34" charset="0"/>
              </a:rPr>
              <a:t>Üreticiye</a:t>
            </a:r>
            <a:r>
              <a:rPr lang="tr-TR" sz="1600" dirty="0">
                <a:solidFill>
                  <a:srgbClr val="FFFF00"/>
                </a:solidFill>
                <a:latin typeface="Calibri" pitchFamily="34" charset="0"/>
              </a:rPr>
              <a:t> </a:t>
            </a:r>
            <a:r>
              <a:rPr lang="tr-TR" sz="2000" dirty="0">
                <a:solidFill>
                  <a:schemeClr val="bg1"/>
                </a:solidFill>
                <a:latin typeface="Calibri" pitchFamily="34" charset="0"/>
              </a:rPr>
              <a:t>bildirme geri çağırma ( TV, Gazete)</a:t>
            </a:r>
          </a:p>
          <a:p>
            <a:endParaRPr lang="tr-TR" sz="1600" dirty="0">
              <a:solidFill>
                <a:srgbClr val="FFFF00"/>
              </a:solidFill>
            </a:endParaRPr>
          </a:p>
        </p:txBody>
      </p:sp>
      <p:sp>
        <p:nvSpPr>
          <p:cNvPr id="31773" name="AutoShape 123"/>
          <p:cNvSpPr>
            <a:spLocks noChangeArrowheads="1"/>
          </p:cNvSpPr>
          <p:nvPr/>
        </p:nvSpPr>
        <p:spPr bwMode="auto">
          <a:xfrm>
            <a:off x="7529248" y="5616576"/>
            <a:ext cx="2144580" cy="476250"/>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2000">
                <a:solidFill>
                  <a:schemeClr val="bg1"/>
                </a:solidFill>
                <a:latin typeface="Calibri" pitchFamily="34" charset="0"/>
              </a:rPr>
              <a:t>İdari para cezası</a:t>
            </a:r>
            <a:endParaRPr lang="tr-TR" sz="2000">
              <a:solidFill>
                <a:schemeClr val="bg1"/>
              </a:solidFill>
            </a:endParaRPr>
          </a:p>
        </p:txBody>
      </p:sp>
      <p:cxnSp>
        <p:nvCxnSpPr>
          <p:cNvPr id="31775" name="AutoShape 125"/>
          <p:cNvCxnSpPr>
            <a:cxnSpLocks noChangeShapeType="1"/>
          </p:cNvCxnSpPr>
          <p:nvPr/>
        </p:nvCxnSpPr>
        <p:spPr bwMode="auto">
          <a:xfrm>
            <a:off x="2383633" y="5472114"/>
            <a:ext cx="6081183" cy="0"/>
          </a:xfrm>
          <a:prstGeom prst="straightConnector1">
            <a:avLst/>
          </a:prstGeom>
          <a:noFill/>
          <a:ln w="28575">
            <a:solidFill>
              <a:srgbClr val="000000"/>
            </a:solidFill>
            <a:round/>
            <a:headEnd/>
            <a:tailEnd/>
          </a:ln>
        </p:spPr>
      </p:cxnSp>
      <p:cxnSp>
        <p:nvCxnSpPr>
          <p:cNvPr id="31776" name="AutoShape 126"/>
          <p:cNvCxnSpPr>
            <a:cxnSpLocks noChangeShapeType="1"/>
          </p:cNvCxnSpPr>
          <p:nvPr/>
        </p:nvCxnSpPr>
        <p:spPr bwMode="auto">
          <a:xfrm flipH="1">
            <a:off x="6904963" y="5400677"/>
            <a:ext cx="0" cy="257175"/>
          </a:xfrm>
          <a:prstGeom prst="straightConnector1">
            <a:avLst/>
          </a:prstGeom>
          <a:noFill/>
          <a:ln w="28575">
            <a:solidFill>
              <a:srgbClr val="000000"/>
            </a:solidFill>
            <a:round/>
            <a:headEnd/>
            <a:tailEnd type="triangle" w="med" len="med"/>
          </a:ln>
        </p:spPr>
      </p:cxnSp>
      <p:cxnSp>
        <p:nvCxnSpPr>
          <p:cNvPr id="31777" name="AutoShape 127"/>
          <p:cNvCxnSpPr>
            <a:cxnSpLocks noChangeShapeType="1"/>
          </p:cNvCxnSpPr>
          <p:nvPr/>
        </p:nvCxnSpPr>
        <p:spPr bwMode="auto">
          <a:xfrm>
            <a:off x="2380192" y="5472114"/>
            <a:ext cx="0" cy="144463"/>
          </a:xfrm>
          <a:prstGeom prst="straightConnector1">
            <a:avLst/>
          </a:prstGeom>
          <a:noFill/>
          <a:ln w="9525">
            <a:solidFill>
              <a:srgbClr val="000000"/>
            </a:solidFill>
            <a:round/>
            <a:headEnd/>
            <a:tailEnd type="triangle" w="med" len="med"/>
          </a:ln>
        </p:spPr>
      </p:cxnSp>
      <p:cxnSp>
        <p:nvCxnSpPr>
          <p:cNvPr id="31778" name="AutoShape 128"/>
          <p:cNvCxnSpPr>
            <a:cxnSpLocks noChangeShapeType="1"/>
          </p:cNvCxnSpPr>
          <p:nvPr/>
        </p:nvCxnSpPr>
        <p:spPr bwMode="auto">
          <a:xfrm>
            <a:off x="8461375" y="5472114"/>
            <a:ext cx="0" cy="149225"/>
          </a:xfrm>
          <a:prstGeom prst="straightConnector1">
            <a:avLst/>
          </a:prstGeom>
          <a:noFill/>
          <a:ln w="9525">
            <a:solidFill>
              <a:srgbClr val="000000"/>
            </a:solidFill>
            <a:round/>
            <a:headEnd/>
            <a:tailEnd type="triangle" w="med" len="med"/>
          </a:ln>
        </p:spPr>
      </p:cxnSp>
      <p:sp>
        <p:nvSpPr>
          <p:cNvPr id="31779" name="AutoShape 129"/>
          <p:cNvSpPr>
            <a:spLocks noChangeArrowheads="1"/>
          </p:cNvSpPr>
          <p:nvPr/>
        </p:nvSpPr>
        <p:spPr bwMode="auto">
          <a:xfrm>
            <a:off x="3078427" y="720726"/>
            <a:ext cx="2810140" cy="792162"/>
          </a:xfrm>
          <a:prstGeom prst="roundRect">
            <a:avLst>
              <a:gd name="adj" fmla="val 16667"/>
            </a:avLst>
          </a:prstGeom>
          <a:solidFill>
            <a:schemeClr val="accent1"/>
          </a:solidFill>
          <a:ln w="9525">
            <a:solidFill>
              <a:srgbClr val="000000"/>
            </a:solidFill>
            <a:round/>
            <a:headEnd/>
            <a:tailEnd/>
          </a:ln>
        </p:spPr>
        <p:txBody>
          <a:bodyPr/>
          <a:lstStyle/>
          <a:p>
            <a:r>
              <a:rPr lang="tr-TR" sz="1600" dirty="0" smtClean="0">
                <a:solidFill>
                  <a:schemeClr val="bg1"/>
                </a:solidFill>
                <a:latin typeface="Calibri" pitchFamily="34" charset="0"/>
              </a:rPr>
              <a:t>-HSGM </a:t>
            </a:r>
            <a:endParaRPr lang="tr-TR" sz="1600" dirty="0">
              <a:solidFill>
                <a:schemeClr val="bg1"/>
              </a:solidFill>
              <a:latin typeface="Calibri" pitchFamily="34" charset="0"/>
            </a:endParaRPr>
          </a:p>
          <a:p>
            <a:r>
              <a:rPr lang="tr-TR" sz="1600" dirty="0" smtClean="0">
                <a:solidFill>
                  <a:schemeClr val="bg1"/>
                </a:solidFill>
                <a:latin typeface="Calibri" pitchFamily="34" charset="0"/>
              </a:rPr>
              <a:t>- İl Sağlık Müdürlüğü</a:t>
            </a:r>
            <a:endParaRPr lang="tr-TR" sz="1600" dirty="0">
              <a:solidFill>
                <a:schemeClr val="bg1"/>
              </a:solidFill>
              <a:latin typeface="Calibri" pitchFamily="34" charset="0"/>
            </a:endParaRPr>
          </a:p>
          <a:p>
            <a:r>
              <a:rPr lang="tr-TR" sz="1600" dirty="0" smtClean="0">
                <a:solidFill>
                  <a:schemeClr val="bg1"/>
                </a:solidFill>
                <a:latin typeface="Calibri" pitchFamily="34" charset="0"/>
              </a:rPr>
              <a:t>-İlçe Sağlık Müdürlüğü , TSM</a:t>
            </a:r>
            <a:endParaRPr lang="tr-TR" sz="1600" dirty="0">
              <a:solidFill>
                <a:schemeClr val="bg1"/>
              </a:solidFill>
              <a:latin typeface="Calibri" pitchFamily="34" charset="0"/>
            </a:endParaRPr>
          </a:p>
        </p:txBody>
      </p:sp>
      <p:cxnSp>
        <p:nvCxnSpPr>
          <p:cNvPr id="31780" name="AutoShape 133"/>
          <p:cNvCxnSpPr>
            <a:cxnSpLocks noChangeShapeType="1"/>
          </p:cNvCxnSpPr>
          <p:nvPr/>
        </p:nvCxnSpPr>
        <p:spPr bwMode="auto">
          <a:xfrm>
            <a:off x="1131623" y="2160589"/>
            <a:ext cx="0" cy="149225"/>
          </a:xfrm>
          <a:prstGeom prst="straightConnector1">
            <a:avLst/>
          </a:prstGeom>
          <a:noFill/>
          <a:ln w="28575">
            <a:solidFill>
              <a:srgbClr val="000000"/>
            </a:solidFill>
            <a:round/>
            <a:headEnd/>
            <a:tailEnd type="triangle" w="med" len="med"/>
          </a:ln>
        </p:spPr>
      </p:cxnSp>
      <p:cxnSp>
        <p:nvCxnSpPr>
          <p:cNvPr id="31782" name="AutoShape 135"/>
          <p:cNvCxnSpPr>
            <a:cxnSpLocks noChangeShapeType="1"/>
          </p:cNvCxnSpPr>
          <p:nvPr/>
        </p:nvCxnSpPr>
        <p:spPr bwMode="auto">
          <a:xfrm>
            <a:off x="4483497" y="2797176"/>
            <a:ext cx="0" cy="136525"/>
          </a:xfrm>
          <a:prstGeom prst="straightConnector1">
            <a:avLst/>
          </a:prstGeom>
          <a:noFill/>
          <a:ln w="9525">
            <a:solidFill>
              <a:srgbClr val="000000"/>
            </a:solidFill>
            <a:round/>
            <a:headEnd/>
            <a:tailEnd type="triangle" w="med" len="med"/>
          </a:ln>
        </p:spPr>
      </p:cxnSp>
      <p:cxnSp>
        <p:nvCxnSpPr>
          <p:cNvPr id="31783" name="AutoShape 136"/>
          <p:cNvCxnSpPr>
            <a:cxnSpLocks noChangeShapeType="1"/>
          </p:cNvCxnSpPr>
          <p:nvPr/>
        </p:nvCxnSpPr>
        <p:spPr bwMode="auto">
          <a:xfrm>
            <a:off x="3706151" y="2808289"/>
            <a:ext cx="0" cy="136525"/>
          </a:xfrm>
          <a:prstGeom prst="straightConnector1">
            <a:avLst/>
          </a:prstGeom>
          <a:noFill/>
          <a:ln w="9525">
            <a:solidFill>
              <a:srgbClr val="000000"/>
            </a:solidFill>
            <a:round/>
            <a:headEnd/>
            <a:tailEnd type="triangle" w="med" len="med"/>
          </a:ln>
        </p:spPr>
      </p:cxnSp>
      <p:cxnSp>
        <p:nvCxnSpPr>
          <p:cNvPr id="31784" name="AutoShape 137"/>
          <p:cNvCxnSpPr>
            <a:cxnSpLocks noChangeShapeType="1"/>
          </p:cNvCxnSpPr>
          <p:nvPr/>
        </p:nvCxnSpPr>
        <p:spPr bwMode="auto">
          <a:xfrm>
            <a:off x="7763141" y="4752977"/>
            <a:ext cx="1719" cy="276225"/>
          </a:xfrm>
          <a:prstGeom prst="straightConnector1">
            <a:avLst/>
          </a:prstGeom>
          <a:noFill/>
          <a:ln w="28575">
            <a:solidFill>
              <a:srgbClr val="000000"/>
            </a:solidFill>
            <a:round/>
            <a:headEnd/>
            <a:tailEnd type="triangle" w="med" len="med"/>
          </a:ln>
        </p:spPr>
      </p:cxnSp>
      <p:sp>
        <p:nvSpPr>
          <p:cNvPr id="31785" name="AutoShape 138"/>
          <p:cNvSpPr>
            <a:spLocks noChangeArrowheads="1"/>
          </p:cNvSpPr>
          <p:nvPr/>
        </p:nvSpPr>
        <p:spPr bwMode="auto">
          <a:xfrm>
            <a:off x="4486937" y="5184777"/>
            <a:ext cx="1482460" cy="45719"/>
          </a:xfrm>
          <a:prstGeom prst="rightArrow">
            <a:avLst>
              <a:gd name="adj1" fmla="val 50000"/>
              <a:gd name="adj2" fmla="val 374689"/>
            </a:avLst>
          </a:prstGeom>
          <a:solidFill>
            <a:srgbClr val="000000"/>
          </a:solidFill>
          <a:ln w="9525">
            <a:solidFill>
              <a:srgbClr val="000000"/>
            </a:solidFill>
            <a:miter lim="800000"/>
            <a:headEnd/>
            <a:tailEnd/>
          </a:ln>
        </p:spPr>
        <p:txBody>
          <a:bodyPr/>
          <a:lstStyle/>
          <a:p>
            <a:endParaRPr lang="tr-TR">
              <a:solidFill>
                <a:schemeClr val="bg1"/>
              </a:solidFill>
            </a:endParaRPr>
          </a:p>
        </p:txBody>
      </p:sp>
      <p:cxnSp>
        <p:nvCxnSpPr>
          <p:cNvPr id="31786" name="AutoShape 139"/>
          <p:cNvCxnSpPr>
            <a:cxnSpLocks noChangeShapeType="1"/>
          </p:cNvCxnSpPr>
          <p:nvPr/>
        </p:nvCxnSpPr>
        <p:spPr bwMode="auto">
          <a:xfrm>
            <a:off x="4483497" y="3270251"/>
            <a:ext cx="3440" cy="1985962"/>
          </a:xfrm>
          <a:prstGeom prst="straightConnector1">
            <a:avLst/>
          </a:prstGeom>
          <a:noFill/>
          <a:ln w="28575">
            <a:solidFill>
              <a:srgbClr val="000000"/>
            </a:solidFill>
            <a:round/>
            <a:headEnd/>
            <a:tailEnd/>
          </a:ln>
        </p:spPr>
      </p:cxnSp>
      <p:cxnSp>
        <p:nvCxnSpPr>
          <p:cNvPr id="31787" name="AutoShape 115"/>
          <p:cNvCxnSpPr>
            <a:cxnSpLocks noChangeShapeType="1"/>
          </p:cNvCxnSpPr>
          <p:nvPr/>
        </p:nvCxnSpPr>
        <p:spPr bwMode="auto">
          <a:xfrm>
            <a:off x="3706152" y="2808288"/>
            <a:ext cx="780785" cy="0"/>
          </a:xfrm>
          <a:prstGeom prst="straightConnector1">
            <a:avLst/>
          </a:prstGeom>
          <a:noFill/>
          <a:ln w="9525">
            <a:solidFill>
              <a:srgbClr val="000000"/>
            </a:solidFill>
            <a:round/>
            <a:headEnd/>
            <a:tailEnd/>
          </a:ln>
        </p:spPr>
      </p:cxnSp>
      <p:sp>
        <p:nvSpPr>
          <p:cNvPr id="31788" name="145 Metin kutusu"/>
          <p:cNvSpPr txBox="1">
            <a:spLocks noChangeArrowheads="1"/>
          </p:cNvSpPr>
          <p:nvPr/>
        </p:nvSpPr>
        <p:spPr bwMode="auto">
          <a:xfrm>
            <a:off x="1131624" y="159545"/>
            <a:ext cx="7333192" cy="523875"/>
          </a:xfrm>
          <a:prstGeom prst="rect">
            <a:avLst/>
          </a:prstGeom>
          <a:noFill/>
          <a:ln w="9525">
            <a:noFill/>
            <a:miter lim="800000"/>
            <a:headEnd/>
            <a:tailEnd/>
          </a:ln>
        </p:spPr>
        <p:txBody>
          <a:bodyPr>
            <a:spAutoFit/>
          </a:bodyPr>
          <a:lstStyle/>
          <a:p>
            <a:pPr algn="ctr"/>
            <a:r>
              <a:rPr lang="tr-TR" sz="2800" dirty="0"/>
              <a:t>Ürünlerin Piyasa Gözetimi ve Denetimi</a:t>
            </a:r>
          </a:p>
        </p:txBody>
      </p:sp>
      <p:sp>
        <p:nvSpPr>
          <p:cNvPr id="31789" name="AutoShape 105"/>
          <p:cNvSpPr>
            <a:spLocks noChangeArrowheads="1"/>
          </p:cNvSpPr>
          <p:nvPr/>
        </p:nvSpPr>
        <p:spPr bwMode="auto">
          <a:xfrm>
            <a:off x="742950" y="3024188"/>
            <a:ext cx="701675" cy="336550"/>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1600">
                <a:solidFill>
                  <a:schemeClr val="bg1"/>
                </a:solidFill>
                <a:latin typeface="Calibri" pitchFamily="34" charset="0"/>
              </a:rPr>
              <a:t>Evet</a:t>
            </a:r>
            <a:endParaRPr lang="tr-TR" sz="1600">
              <a:solidFill>
                <a:schemeClr val="bg1"/>
              </a:solidFill>
            </a:endParaRPr>
          </a:p>
        </p:txBody>
      </p:sp>
      <p:sp>
        <p:nvSpPr>
          <p:cNvPr id="31790" name="AutoShape 104"/>
          <p:cNvSpPr>
            <a:spLocks noChangeArrowheads="1"/>
          </p:cNvSpPr>
          <p:nvPr/>
        </p:nvSpPr>
        <p:spPr bwMode="auto">
          <a:xfrm>
            <a:off x="1054232" y="3384552"/>
            <a:ext cx="98029" cy="327025"/>
          </a:xfrm>
          <a:prstGeom prst="downArrow">
            <a:avLst>
              <a:gd name="adj1" fmla="val 50000"/>
              <a:gd name="adj2" fmla="val 90350"/>
            </a:avLst>
          </a:prstGeom>
          <a:solidFill>
            <a:srgbClr val="000000"/>
          </a:solidFill>
          <a:ln w="9525">
            <a:solidFill>
              <a:srgbClr val="000000"/>
            </a:solidFill>
            <a:miter lim="800000"/>
            <a:headEnd/>
            <a:tailEnd/>
          </a:ln>
        </p:spPr>
        <p:txBody>
          <a:bodyPr/>
          <a:lstStyle/>
          <a:p>
            <a:endParaRPr lang="tr-TR">
              <a:solidFill>
                <a:schemeClr val="bg1"/>
              </a:solidFill>
            </a:endParaRPr>
          </a:p>
        </p:txBody>
      </p:sp>
      <p:sp>
        <p:nvSpPr>
          <p:cNvPr id="31791" name="AutoShape 106"/>
          <p:cNvSpPr>
            <a:spLocks noChangeArrowheads="1"/>
          </p:cNvSpPr>
          <p:nvPr/>
        </p:nvSpPr>
        <p:spPr bwMode="auto">
          <a:xfrm>
            <a:off x="1989799" y="2303463"/>
            <a:ext cx="699956" cy="336550"/>
          </a:xfrm>
          <a:prstGeom prst="roundRect">
            <a:avLst>
              <a:gd name="adj" fmla="val 16667"/>
            </a:avLst>
          </a:prstGeom>
          <a:solidFill>
            <a:schemeClr val="accent1"/>
          </a:solidFill>
          <a:ln w="9525">
            <a:solidFill>
              <a:srgbClr val="000000"/>
            </a:solidFill>
            <a:round/>
            <a:headEnd/>
            <a:tailEnd/>
          </a:ln>
        </p:spPr>
        <p:txBody>
          <a:bodyPr/>
          <a:lstStyle/>
          <a:p>
            <a:pPr>
              <a:spcAft>
                <a:spcPts val="1000"/>
              </a:spcAft>
            </a:pPr>
            <a:r>
              <a:rPr lang="tr-TR" sz="1600">
                <a:solidFill>
                  <a:schemeClr val="bg1"/>
                </a:solidFill>
                <a:latin typeface="Calibri" pitchFamily="34" charset="0"/>
              </a:rPr>
              <a:t>Hayır</a:t>
            </a:r>
            <a:endParaRPr lang="tr-TR" sz="1600">
              <a:solidFill>
                <a:schemeClr val="bg1"/>
              </a:solidFill>
            </a:endParaRPr>
          </a:p>
        </p:txBody>
      </p:sp>
      <p:cxnSp>
        <p:nvCxnSpPr>
          <p:cNvPr id="31792" name="AutoShape 99"/>
          <p:cNvCxnSpPr>
            <a:cxnSpLocks noChangeShapeType="1"/>
          </p:cNvCxnSpPr>
          <p:nvPr/>
        </p:nvCxnSpPr>
        <p:spPr bwMode="auto">
          <a:xfrm>
            <a:off x="4096544" y="2663827"/>
            <a:ext cx="0" cy="155575"/>
          </a:xfrm>
          <a:prstGeom prst="straightConnector1">
            <a:avLst/>
          </a:prstGeom>
          <a:noFill/>
          <a:ln w="28575">
            <a:solidFill>
              <a:srgbClr val="000000"/>
            </a:solidFill>
            <a:round/>
            <a:headEnd/>
            <a:tailEnd/>
          </a:ln>
        </p:spPr>
      </p:cxnSp>
      <p:cxnSp>
        <p:nvCxnSpPr>
          <p:cNvPr id="31793" name="AutoShape 139"/>
          <p:cNvCxnSpPr>
            <a:cxnSpLocks noChangeShapeType="1"/>
          </p:cNvCxnSpPr>
          <p:nvPr/>
        </p:nvCxnSpPr>
        <p:spPr bwMode="auto">
          <a:xfrm rot="5400000">
            <a:off x="3208454" y="3892305"/>
            <a:ext cx="1156015" cy="808"/>
          </a:xfrm>
          <a:prstGeom prst="straightConnector1">
            <a:avLst/>
          </a:prstGeom>
          <a:noFill/>
          <a:ln w="28575">
            <a:solidFill>
              <a:srgbClr val="000000"/>
            </a:solidFill>
            <a:round/>
            <a:headEnd/>
            <a:tailEnd/>
          </a:ln>
        </p:spPr>
      </p:cxnSp>
      <p:sp>
        <p:nvSpPr>
          <p:cNvPr id="31794" name="AutoShape 138"/>
          <p:cNvSpPr>
            <a:spLocks noChangeArrowheads="1"/>
          </p:cNvSpPr>
          <p:nvPr/>
        </p:nvSpPr>
        <p:spPr bwMode="auto">
          <a:xfrm>
            <a:off x="2693195" y="2447927"/>
            <a:ext cx="154781" cy="46037"/>
          </a:xfrm>
          <a:prstGeom prst="rightArrow">
            <a:avLst>
              <a:gd name="adj1" fmla="val 50000"/>
              <a:gd name="adj2" fmla="val 368036"/>
            </a:avLst>
          </a:prstGeom>
          <a:solidFill>
            <a:srgbClr val="000000"/>
          </a:solidFill>
          <a:ln w="9525">
            <a:solidFill>
              <a:srgbClr val="000000"/>
            </a:solidFill>
            <a:miter lim="800000"/>
            <a:headEnd/>
            <a:tailEnd/>
          </a:ln>
        </p:spPr>
        <p:txBody>
          <a:bodyPr/>
          <a:lstStyle/>
          <a:p>
            <a:endParaRPr lang="tr-TR">
              <a:solidFill>
                <a:schemeClr val="bg1"/>
              </a:solidFill>
            </a:endParaRPr>
          </a:p>
        </p:txBody>
      </p:sp>
      <p:sp>
        <p:nvSpPr>
          <p:cNvPr id="31795" name="AutoShape 138"/>
          <p:cNvSpPr>
            <a:spLocks noChangeArrowheads="1"/>
          </p:cNvSpPr>
          <p:nvPr/>
        </p:nvSpPr>
        <p:spPr bwMode="auto">
          <a:xfrm flipV="1">
            <a:off x="1755906" y="2520952"/>
            <a:ext cx="233893" cy="45719"/>
          </a:xfrm>
          <a:prstGeom prst="rightArrow">
            <a:avLst>
              <a:gd name="adj1" fmla="val 50000"/>
              <a:gd name="adj2" fmla="val 367464"/>
            </a:avLst>
          </a:prstGeom>
          <a:solidFill>
            <a:srgbClr val="000000"/>
          </a:solidFill>
          <a:ln w="9525">
            <a:solidFill>
              <a:srgbClr val="000000"/>
            </a:solidFill>
            <a:miter lim="800000"/>
            <a:headEnd/>
            <a:tailEnd/>
          </a:ln>
        </p:spPr>
        <p:txBody>
          <a:bodyPr/>
          <a:lstStyle/>
          <a:p>
            <a:endParaRPr lang="tr-TR">
              <a:solidFill>
                <a:schemeClr val="bg1"/>
              </a:solidFill>
            </a:endParaRPr>
          </a:p>
        </p:txBody>
      </p:sp>
      <p:cxnSp>
        <p:nvCxnSpPr>
          <p:cNvPr id="68" name="AutoShape 119"/>
          <p:cNvCxnSpPr>
            <a:cxnSpLocks noChangeShapeType="1"/>
            <a:endCxn id="31754" idx="3"/>
          </p:cNvCxnSpPr>
          <p:nvPr/>
        </p:nvCxnSpPr>
        <p:spPr bwMode="auto">
          <a:xfrm rot="10800000">
            <a:off x="1288124" y="4464845"/>
            <a:ext cx="2498742" cy="5872"/>
          </a:xfrm>
          <a:prstGeom prst="straightConnector1">
            <a:avLst/>
          </a:prstGeom>
          <a:noFill/>
          <a:ln w="28575">
            <a:solidFill>
              <a:srgbClr val="000000"/>
            </a:solidFill>
            <a:round/>
            <a:headEnd/>
            <a:tailEnd type="triangle" w="med" len="med"/>
          </a:ln>
        </p:spPr>
      </p:cxnSp>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t Başlık 5"/>
          <p:cNvSpPr txBox="1">
            <a:spLocks/>
          </p:cNvSpPr>
          <p:nvPr/>
        </p:nvSpPr>
        <p:spPr>
          <a:xfrm>
            <a:off x="4881562" y="1714488"/>
            <a:ext cx="4357718" cy="1584325"/>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400" b="0" i="0" u="none" strike="noStrike" kern="1200" cap="none" spc="0" normalizeH="0" baseline="0" noProof="0" dirty="0" smtClean="0">
                <a:ln>
                  <a:noFill/>
                </a:ln>
                <a:solidFill>
                  <a:schemeClr val="bg1"/>
                </a:solidFill>
                <a:effectLst/>
                <a:uLnTx/>
                <a:uFillTx/>
                <a:latin typeface="+mn-lt"/>
                <a:ea typeface="+mn-ea"/>
                <a:cs typeface="+mn-cs"/>
              </a:rPr>
              <a:t>İletişim: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400" b="0" i="0" u="none" strike="noStrike" kern="1200" cap="none" spc="0" normalizeH="0" baseline="0" noProof="0" dirty="0" smtClean="0">
                <a:ln>
                  <a:noFill/>
                </a:ln>
                <a:solidFill>
                  <a:schemeClr val="bg1"/>
                </a:solidFill>
                <a:effectLst/>
                <a:uLnTx/>
                <a:uFillTx/>
                <a:latin typeface="+mn-lt"/>
                <a:ea typeface="+mn-ea"/>
                <a:cs typeface="+mn-cs"/>
              </a:rPr>
              <a:t>0312 </a:t>
            </a:r>
            <a:r>
              <a:rPr kumimoji="0" lang="tr-TR" sz="2400" b="0" i="0" u="none" strike="noStrike" kern="1200" cap="none" spc="0" normalizeH="0" baseline="0" noProof="0" dirty="0" smtClean="0">
                <a:ln>
                  <a:noFill/>
                </a:ln>
                <a:solidFill>
                  <a:schemeClr val="bg1"/>
                </a:solidFill>
                <a:effectLst/>
                <a:uLnTx/>
                <a:uFillTx/>
                <a:latin typeface="+mn-lt"/>
                <a:ea typeface="+mn-ea"/>
                <a:cs typeface="+mn-cs"/>
              </a:rPr>
              <a:t>5655216</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400" b="0" i="0" u="none" strike="noStrike" kern="1200" cap="none" spc="0" normalizeH="0" baseline="0" noProof="0" dirty="0" smtClean="0">
                <a:ln>
                  <a:noFill/>
                </a:ln>
                <a:solidFill>
                  <a:schemeClr val="bg1"/>
                </a:solidFill>
                <a:effectLst/>
                <a:uLnTx/>
                <a:uFillTx/>
                <a:latin typeface="+mn-lt"/>
                <a:ea typeface="+mn-ea"/>
                <a:cs typeface="+mn-cs"/>
              </a:rPr>
              <a:t>devristamkoc1977@</a:t>
            </a:r>
            <a:r>
              <a:rPr kumimoji="0" lang="tr-TR" sz="2400" b="0" i="0" u="none" strike="noStrike" kern="1200" cap="none" spc="0" normalizeH="0" baseline="0" noProof="0" dirty="0" err="1" smtClean="0">
                <a:ln>
                  <a:noFill/>
                </a:ln>
                <a:solidFill>
                  <a:schemeClr val="bg1"/>
                </a:solidFill>
                <a:effectLst/>
                <a:uLnTx/>
                <a:uFillTx/>
                <a:latin typeface="+mn-lt"/>
                <a:ea typeface="+mn-ea"/>
                <a:cs typeface="+mn-cs"/>
              </a:rPr>
              <a:t>gmail</a:t>
            </a:r>
            <a:r>
              <a:rPr kumimoji="0" lang="tr-TR" sz="2400" b="0" i="0" u="none" strike="noStrike" kern="1200" cap="none" spc="0" normalizeH="0" baseline="0" noProof="0" dirty="0" smtClean="0">
                <a:ln>
                  <a:noFill/>
                </a:ln>
                <a:solidFill>
                  <a:schemeClr val="bg1"/>
                </a:solidFill>
                <a:effectLst/>
                <a:uLnTx/>
                <a:uFillTx/>
                <a:latin typeface="+mn-lt"/>
                <a:ea typeface="+mn-ea"/>
                <a:cs typeface="+mn-cs"/>
              </a:rPr>
              <a:t>.com</a:t>
            </a:r>
            <a:endParaRPr kumimoji="0" lang="tr-TR" sz="2400" b="0"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1073151" y="904875"/>
            <a:ext cx="7023122"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Kapsam </a:t>
            </a:r>
          </a:p>
        </p:txBody>
      </p:sp>
      <p:sp>
        <p:nvSpPr>
          <p:cNvPr id="4" name="2 İçerik Yer Tutucusu"/>
          <p:cNvSpPr txBox="1">
            <a:spLocks/>
          </p:cNvSpPr>
          <p:nvPr/>
        </p:nvSpPr>
        <p:spPr>
          <a:xfrm>
            <a:off x="527975" y="2632076"/>
            <a:ext cx="8915400" cy="3344863"/>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Tebliğ; halk sağlığı alanında </a:t>
            </a:r>
            <a:r>
              <a:rPr kumimoji="0" lang="tr-TR" sz="2800" b="1" i="0" u="none" strike="noStrike" kern="1200" cap="none" spc="0" normalizeH="0" baseline="0" noProof="0" dirty="0" err="1" smtClean="0">
                <a:ln>
                  <a:noFill/>
                </a:ln>
                <a:solidFill>
                  <a:schemeClr val="tx1"/>
                </a:solidFill>
                <a:effectLst/>
                <a:uLnTx/>
                <a:uFillTx/>
                <a:latin typeface="Arial" pitchFamily="34" charset="0"/>
                <a:ea typeface="+mn-ea"/>
                <a:cs typeface="+mn-cs"/>
              </a:rPr>
              <a:t>biyosidal</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 amaçlı kullanılan</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ancak </a:t>
            </a:r>
            <a:r>
              <a:rPr kumimoji="0" lang="tr-TR" sz="2800" b="0" i="0" u="none" strike="noStrike" kern="1200" cap="none" spc="0" normalizeH="0" baseline="0" noProof="0" dirty="0" err="1" smtClean="0">
                <a:ln>
                  <a:noFill/>
                </a:ln>
                <a:solidFill>
                  <a:schemeClr val="tx1"/>
                </a:solidFill>
                <a:effectLst/>
                <a:uLnTx/>
                <a:uFillTx/>
                <a:latin typeface="Arial" pitchFamily="34" charset="0"/>
                <a:ea typeface="+mn-ea"/>
                <a:cs typeface="+mn-cs"/>
              </a:rPr>
              <a:t>Biyosidal</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Ürünler Yönetmeliği kapsamına girmeyen bütün madde, müstahzar, eşyayı; bunların imalatçı ve ithalatçılarını kapsar.</a:t>
            </a:r>
          </a:p>
        </p:txBody>
      </p:sp>
      <p:pic>
        <p:nvPicPr>
          <p:cNvPr id="5" name="Picture 2" descr="C:\Users\PGD1\Pictures\indir.jpg"/>
          <p:cNvPicPr>
            <a:picLocks noChangeAspect="1" noChangeArrowheads="1"/>
          </p:cNvPicPr>
          <p:nvPr/>
        </p:nvPicPr>
        <p:blipFill>
          <a:blip r:embed="rId2"/>
          <a:srcRect/>
          <a:stretch>
            <a:fillRect/>
          </a:stretch>
        </p:blipFill>
        <p:spPr bwMode="auto">
          <a:xfrm>
            <a:off x="1523976" y="1408113"/>
            <a:ext cx="1482460" cy="1368425"/>
          </a:xfrm>
          <a:prstGeom prst="rect">
            <a:avLst/>
          </a:prstGeom>
          <a:noFill/>
          <a:ln w="9525">
            <a:noFill/>
            <a:miter lim="800000"/>
            <a:headEnd/>
            <a:tailEnd/>
          </a:ln>
        </p:spPr>
      </p:pic>
      <p:pic>
        <p:nvPicPr>
          <p:cNvPr id="6" name="Picture 7" descr="https://encrypted-tbn1.gstatic.com/images?q=tbn:ANd9GcRq7OMAMlrLIi9x2SS3qn8DYj54GPzz3cs8UByDOinz7ay4V0QI"/>
          <p:cNvPicPr>
            <a:picLocks noChangeAspect="1" noChangeArrowheads="1"/>
          </p:cNvPicPr>
          <p:nvPr/>
        </p:nvPicPr>
        <p:blipFill>
          <a:blip r:embed="rId3"/>
          <a:srcRect/>
          <a:stretch>
            <a:fillRect/>
          </a:stretch>
        </p:blipFill>
        <p:spPr bwMode="auto">
          <a:xfrm>
            <a:off x="6738950" y="1263651"/>
            <a:ext cx="2071702" cy="1368425"/>
          </a:xfrm>
          <a:prstGeom prst="rect">
            <a:avLst/>
          </a:prstGeom>
          <a:noFill/>
          <a:ln w="9525">
            <a:noFill/>
            <a:miter lim="800000"/>
            <a:headEnd/>
            <a:tailEnd/>
          </a:ln>
        </p:spPr>
      </p:pic>
      <p:pic>
        <p:nvPicPr>
          <p:cNvPr id="7" name="Picture 11" descr="https://encrypted-tbn3.gstatic.com/images?q=tbn:ANd9GcSSbESENirPvYg621zAd-054E25Gawa0uWO0z1foNuHOPKgZaNQ"/>
          <p:cNvPicPr>
            <a:picLocks noChangeAspect="1" noChangeArrowheads="1"/>
          </p:cNvPicPr>
          <p:nvPr/>
        </p:nvPicPr>
        <p:blipFill>
          <a:blip r:embed="rId4"/>
          <a:srcRect/>
          <a:stretch>
            <a:fillRect/>
          </a:stretch>
        </p:blipFill>
        <p:spPr bwMode="auto">
          <a:xfrm>
            <a:off x="371474" y="4576763"/>
            <a:ext cx="2144580" cy="1979612"/>
          </a:xfrm>
          <a:prstGeom prst="rect">
            <a:avLst/>
          </a:prstGeom>
          <a:noFill/>
          <a:ln w="9525">
            <a:noFill/>
            <a:miter lim="800000"/>
            <a:headEnd/>
            <a:tailEnd/>
          </a:ln>
        </p:spPr>
      </p:pic>
      <p:pic>
        <p:nvPicPr>
          <p:cNvPr id="8" name="Picture 13" descr="http://www.ucuzilaclama.com/image/cache/data/fare-yapiskan-tuzak-228x228.jpg"/>
          <p:cNvPicPr>
            <a:picLocks noChangeAspect="1" noChangeArrowheads="1"/>
          </p:cNvPicPr>
          <p:nvPr/>
        </p:nvPicPr>
        <p:blipFill>
          <a:blip r:embed="rId5"/>
          <a:srcRect/>
          <a:stretch>
            <a:fillRect/>
          </a:stretch>
        </p:blipFill>
        <p:spPr bwMode="auto">
          <a:xfrm>
            <a:off x="3257285" y="4679950"/>
            <a:ext cx="2731029" cy="1800225"/>
          </a:xfrm>
          <a:prstGeom prst="rect">
            <a:avLst/>
          </a:prstGeom>
          <a:noFill/>
          <a:ln w="9525">
            <a:noFill/>
            <a:miter lim="800000"/>
            <a:headEnd/>
            <a:tailEnd/>
          </a:ln>
        </p:spPr>
      </p:pic>
      <p:pic>
        <p:nvPicPr>
          <p:cNvPr id="9" name="Picture 5" descr="C:\Users\PGD1\Pictures\UV_LED_mosquito_killer_Lamp_light_control_mosquito_Catcher_electric_Insect_Repellent.jpg"/>
          <p:cNvPicPr>
            <a:picLocks noChangeAspect="1" noChangeArrowheads="1"/>
          </p:cNvPicPr>
          <p:nvPr/>
        </p:nvPicPr>
        <p:blipFill>
          <a:blip r:embed="rId6"/>
          <a:srcRect/>
          <a:stretch>
            <a:fillRect/>
          </a:stretch>
        </p:blipFill>
        <p:spPr bwMode="auto">
          <a:xfrm>
            <a:off x="6378707" y="4505325"/>
            <a:ext cx="3121422" cy="197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Başlık"/>
          <p:cNvSpPr txBox="1">
            <a:spLocks/>
          </p:cNvSpPr>
          <p:nvPr/>
        </p:nvSpPr>
        <p:spPr>
          <a:xfrm>
            <a:off x="1129905" y="981075"/>
            <a:ext cx="7037806"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Dayanak</a:t>
            </a:r>
          </a:p>
        </p:txBody>
      </p:sp>
      <p:sp>
        <p:nvSpPr>
          <p:cNvPr id="13" name="2 İçerik Yer Tutucusu"/>
          <p:cNvSpPr txBox="1">
            <a:spLocks/>
          </p:cNvSpPr>
          <p:nvPr/>
        </p:nvSpPr>
        <p:spPr>
          <a:xfrm>
            <a:off x="495300" y="2071678"/>
            <a:ext cx="8915400" cy="4340238"/>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Bu Tebliğ; 24/4/1930 tarihli ve 1593 sayılı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Umumi Hıfzıssıhha Kanunu,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29/6/2001 tarihli ve 4703 sayılı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Ürünlere İlişkin Teknik Mevzuatın Hazırlanması ve Uygulanmasına Dair Kanun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2/11/2011 tarihli ve 663 sayılı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Sağlık Bakanlığı ve Bağlı Kuruluşlarının Teşkilat ve Görevleri Hakkında Kanun Hükmünde Kararnameye</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dayanılarak hazırlanmıştır.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052513" y="1052514"/>
            <a:ext cx="7329511" cy="503237"/>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Tanımlar</a:t>
            </a:r>
          </a:p>
        </p:txBody>
      </p:sp>
      <p:sp>
        <p:nvSpPr>
          <p:cNvPr id="3" name="2 İçerik Yer Tutucusu"/>
          <p:cNvSpPr txBox="1">
            <a:spLocks/>
          </p:cNvSpPr>
          <p:nvPr/>
        </p:nvSpPr>
        <p:spPr>
          <a:xfrm>
            <a:off x="495300" y="2420939"/>
            <a:ext cx="8915400" cy="2663825"/>
          </a:xfrm>
          <a:prstGeom prst="rect">
            <a:avLst/>
          </a:prstGeom>
        </p:spPr>
        <p:txBody>
          <a:bodyPr/>
          <a:lstStyle/>
          <a:p>
            <a:pPr marL="342900" marR="0" lvl="0" indent="-342900" algn="l" defTabSz="457200" rtl="0" eaLnBrk="1" fontAlgn="auto" latinLnBrk="0" hangingPunct="1">
              <a:lnSpc>
                <a:spcPct val="90000"/>
              </a:lnSpc>
              <a:spcBef>
                <a:spcPct val="20000"/>
              </a:spcBef>
              <a:spcAft>
                <a:spcPts val="0"/>
              </a:spcAft>
              <a:buClrTx/>
              <a:buSzTx/>
              <a:buFont typeface="Arial" pitchFamily="34" charset="0"/>
              <a:buNone/>
              <a:tabLst/>
              <a:defRPr/>
            </a:pP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Aktif madde: </a:t>
            </a:r>
          </a:p>
          <a:p>
            <a:pPr marL="342900" marR="0" lvl="0" indent="-342900" algn="l" defTabSz="457200" rtl="0" eaLnBrk="1" fontAlgn="auto" latinLnBrk="0" hangingPunct="1">
              <a:lnSpc>
                <a:spcPct val="90000"/>
              </a:lnSpc>
              <a:spcBef>
                <a:spcPct val="20000"/>
              </a:spcBef>
              <a:spcAft>
                <a:spcPts val="0"/>
              </a:spcAft>
              <a:buClrTx/>
              <a:buSzTx/>
              <a:buFont typeface="Arial" pitchFamily="34" charset="0"/>
              <a:buNone/>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Zararlı organizmalar üzerinde ya da onlara karşı etki gösteren virüsler ve </a:t>
            </a:r>
            <a:r>
              <a:rPr kumimoji="0" lang="tr-TR" sz="2800" b="0" i="0" u="none" strike="noStrike" kern="1200" cap="none" spc="0" normalizeH="0" baseline="0" noProof="0" dirty="0" err="1" smtClean="0">
                <a:ln>
                  <a:noFill/>
                </a:ln>
                <a:solidFill>
                  <a:schemeClr val="tx1"/>
                </a:solidFill>
                <a:effectLst/>
                <a:uLnTx/>
                <a:uFillTx/>
                <a:latin typeface="Arial" pitchFamily="34" charset="0"/>
                <a:ea typeface="+mn-ea"/>
                <a:cs typeface="+mn-cs"/>
              </a:rPr>
              <a:t>funguslar</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da dahil olmak üzere bir madde veya mikroorganizmayı,</a:t>
            </a:r>
          </a:p>
          <a:p>
            <a:pPr marL="342900" marR="0" lvl="0" indent="-342900" algn="l" defTabSz="457200" rtl="0" eaLnBrk="1" fontAlgn="auto" latinLnBrk="0" hangingPunct="1">
              <a:lnSpc>
                <a:spcPct val="90000"/>
              </a:lnSpc>
              <a:spcBef>
                <a:spcPct val="20000"/>
              </a:spcBef>
              <a:spcAft>
                <a:spcPts val="0"/>
              </a:spcAft>
              <a:buClrTx/>
              <a:buSzTx/>
              <a:buFont typeface="Arial"/>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323558"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Tanımlar</a:t>
            </a:r>
            <a:endParaRPr kumimoji="0" lang="tr-TR" sz="3600" b="0" i="0" u="none" strike="noStrike" kern="1200" cap="none" spc="0" normalizeH="0" baseline="0" noProof="0" dirty="0" smtClean="0">
              <a:ln>
                <a:noFill/>
              </a:ln>
              <a:solidFill>
                <a:schemeClr val="tx1"/>
              </a:solidFill>
              <a:effectLst/>
              <a:uLnTx/>
              <a:uFillTx/>
              <a:latin typeface="Arial" pitchFamily="34" charset="0"/>
              <a:ea typeface="+mj-ea"/>
              <a:cs typeface="+mj-cs"/>
            </a:endParaRPr>
          </a:p>
        </p:txBody>
      </p:sp>
      <p:sp>
        <p:nvSpPr>
          <p:cNvPr id="3" name="2 İçerik Yer Tutucusu"/>
          <p:cNvSpPr txBox="1">
            <a:spLocks/>
          </p:cNvSpPr>
          <p:nvPr/>
        </p:nvSpPr>
        <p:spPr>
          <a:xfrm>
            <a:off x="507339" y="2133600"/>
            <a:ext cx="8915400" cy="3724292"/>
          </a:xfrm>
          <a:prstGeom prst="rect">
            <a:avLst/>
          </a:prstGeom>
        </p:spPr>
        <p:txBody>
          <a:bodyPr/>
          <a:lstStyle/>
          <a:p>
            <a:pPr marL="342900" marR="0" lvl="0" indent="-342900" algn="l" defTabSz="457200" rtl="0" eaLnBrk="1" fontAlgn="auto" latinLnBrk="0" hangingPunct="1">
              <a:lnSpc>
                <a:spcPct val="90000"/>
              </a:lnSpc>
              <a:spcBef>
                <a:spcPct val="20000"/>
              </a:spcBef>
              <a:spcAft>
                <a:spcPts val="0"/>
              </a:spcAft>
              <a:buClrTx/>
              <a:buSzTx/>
              <a:buFont typeface="Arial" pitchFamily="34" charset="0"/>
              <a:buNone/>
              <a:tabLst/>
              <a:defRPr/>
            </a:pPr>
            <a:r>
              <a:rPr kumimoji="0" lang="tr-TR" sz="2800" b="1" i="0" u="none" strike="noStrike" kern="1200" cap="none" spc="0" normalizeH="0" baseline="0" noProof="0" dirty="0" err="1" smtClean="0">
                <a:ln>
                  <a:noFill/>
                </a:ln>
                <a:solidFill>
                  <a:schemeClr val="tx1"/>
                </a:solidFill>
                <a:effectLst/>
                <a:uLnTx/>
                <a:uFillTx/>
                <a:latin typeface="Arial" pitchFamily="34" charset="0"/>
                <a:ea typeface="+mn-ea"/>
                <a:cs typeface="+mn-cs"/>
              </a:rPr>
              <a:t>Biyosidal</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 ürün:</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t>
            </a:r>
          </a:p>
          <a:p>
            <a:pPr marL="342900" marR="0" lvl="0" indent="-342900" algn="l" defTabSz="457200" rtl="0" eaLnBrk="1" fontAlgn="auto" latinLnBrk="0" hangingPunct="1">
              <a:lnSpc>
                <a:spcPct val="90000"/>
              </a:lnSpc>
              <a:spcBef>
                <a:spcPct val="20000"/>
              </a:spcBef>
              <a:spcAft>
                <a:spcPts val="0"/>
              </a:spcAft>
              <a:buClrTx/>
              <a:buSzTx/>
              <a:buFont typeface="Arial" pitchFamily="34" charset="0"/>
              <a:buNone/>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Bir veya birden fazla aktif madde içeren, </a:t>
            </a:r>
          </a:p>
          <a:p>
            <a:pPr marL="342900" marR="0" lvl="0" indent="-342900" algn="l" defTabSz="457200" rtl="0" eaLnBrk="1" fontAlgn="auto" latinLnBrk="0" hangingPunct="1">
              <a:lnSpc>
                <a:spcPct val="90000"/>
              </a:lnSpc>
              <a:spcBef>
                <a:spcPct val="20000"/>
              </a:spcBef>
              <a:spcAft>
                <a:spcPts val="0"/>
              </a:spcAft>
              <a:buClrTx/>
              <a:buSzTx/>
              <a:buFont typeface="Arial" pitchFamily="34" charset="0"/>
              <a:buNone/>
              <a:tabLst/>
              <a:defRPr/>
            </a:pPr>
            <a:r>
              <a:rPr lang="tr-TR" sz="2800" dirty="0" smtClean="0">
                <a:latin typeface="Arial" pitchFamily="34" charset="0"/>
              </a:rPr>
              <a:t>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kullanıma hazır hâlde satışa sunulmuş, </a:t>
            </a:r>
          </a:p>
          <a:p>
            <a:pPr marL="342900" marR="0" lvl="0" indent="-342900" algn="l" defTabSz="457200" rtl="0" eaLnBrk="1" fontAlgn="auto" latinLnBrk="0" hangingPunct="1">
              <a:lnSpc>
                <a:spcPct val="90000"/>
              </a:lnSpc>
              <a:spcBef>
                <a:spcPct val="20000"/>
              </a:spcBef>
              <a:spcAft>
                <a:spcPts val="0"/>
              </a:spcAft>
              <a:buClrTx/>
              <a:buSzTx/>
              <a:buFont typeface="Arial" pitchFamily="34" charset="0"/>
              <a:buNone/>
              <a:tabLst/>
              <a:defRPr/>
            </a:pPr>
            <a:r>
              <a:rPr lang="tr-TR" sz="2800" dirty="0" smtClean="0">
                <a:latin typeface="Arial" pitchFamily="34" charset="0"/>
              </a:rPr>
              <a:t>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kimyasal veya biyolojik açıdan</a:t>
            </a:r>
          </a:p>
          <a:p>
            <a:pPr marL="342900" marR="0" lvl="0" indent="-342900" algn="l" defTabSz="457200" rtl="0" eaLnBrk="1" fontAlgn="auto" latinLnBrk="0" hangingPunct="1">
              <a:lnSpc>
                <a:spcPct val="90000"/>
              </a:lnSpc>
              <a:spcBef>
                <a:spcPct val="20000"/>
              </a:spcBef>
              <a:spcAft>
                <a:spcPts val="0"/>
              </a:spcAft>
              <a:buClrTx/>
              <a:buSzTx/>
              <a:buFont typeface="Arial" pitchFamily="34" charset="0"/>
              <a:buNone/>
              <a:tabLst/>
              <a:defRPr/>
            </a:pPr>
            <a:r>
              <a:rPr lang="tr-TR" sz="2800" dirty="0" smtClean="0">
                <a:latin typeface="Arial" pitchFamily="34" charset="0"/>
              </a:rPr>
              <a:t>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herhangi bir zararlı organizma üzerinde kontrol edici etki gösteren veya hareketini kısıtlayan, uzaklaştıran, zararsız kılan, yok eden </a:t>
            </a:r>
          </a:p>
          <a:p>
            <a:pPr marL="342900" marR="0" lvl="0" indent="-342900" algn="l" defTabSz="457200" rtl="0" eaLnBrk="1" fontAlgn="auto" latinLnBrk="0" hangingPunct="1">
              <a:lnSpc>
                <a:spcPct val="90000"/>
              </a:lnSpc>
              <a:spcBef>
                <a:spcPct val="20000"/>
              </a:spcBef>
              <a:spcAft>
                <a:spcPts val="0"/>
              </a:spcAft>
              <a:buClrTx/>
              <a:buSzTx/>
              <a:buFont typeface="Arial" pitchFamily="34" charset="0"/>
              <a:buNone/>
              <a:tabLst/>
              <a:defRPr/>
            </a:pPr>
            <a:r>
              <a:rPr lang="tr-TR" sz="2800" dirty="0" smtClean="0">
                <a:latin typeface="Arial" pitchFamily="34" charset="0"/>
              </a:rPr>
              <a:t>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aktif maddeleri ve müstahzarları,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6966368"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Tanımlar</a:t>
            </a:r>
            <a:endParaRPr kumimoji="0" lang="tr-TR" sz="3600" b="0" i="0" u="none" strike="noStrike" kern="1200" cap="none" spc="0" normalizeH="0" baseline="0" noProof="0" dirty="0" smtClean="0">
              <a:ln>
                <a:noFill/>
              </a:ln>
              <a:solidFill>
                <a:schemeClr val="tx1"/>
              </a:solidFill>
              <a:effectLst/>
              <a:uLnTx/>
              <a:uFillTx/>
              <a:latin typeface="Arial" pitchFamily="34" charset="0"/>
              <a:ea typeface="+mj-ea"/>
              <a:cs typeface="+mj-cs"/>
            </a:endParaRPr>
          </a:p>
        </p:txBody>
      </p:sp>
      <p:sp>
        <p:nvSpPr>
          <p:cNvPr id="3" name="2 İçerik Yer Tutucusu"/>
          <p:cNvSpPr txBox="1">
            <a:spLocks/>
          </p:cNvSpPr>
          <p:nvPr/>
        </p:nvSpPr>
        <p:spPr>
          <a:xfrm>
            <a:off x="495300" y="1600201"/>
            <a:ext cx="8915400" cy="4525963"/>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3200" b="1" i="0" u="none" strike="noStrike" kern="1200" cap="none" spc="0" normalizeH="0" baseline="0" noProof="0" dirty="0" smtClean="0">
                <a:ln>
                  <a:noFill/>
                </a:ln>
                <a:solidFill>
                  <a:schemeClr val="tx1"/>
                </a:solidFill>
                <a:effectLst/>
                <a:uLnTx/>
                <a:uFillTx/>
                <a:latin typeface="Arial" pitchFamily="34" charset="0"/>
                <a:ea typeface="+mn-ea"/>
                <a:cs typeface="+mn-cs"/>
              </a:rPr>
              <a:t>Üretici: </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3200" b="0"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Halk sağlığı alanında </a:t>
            </a:r>
            <a:r>
              <a:rPr kumimoji="0" lang="tr-TR" sz="2400" b="0" i="0" u="none" strike="noStrike" kern="1200" cap="none" spc="0" normalizeH="0" baseline="0" noProof="0" dirty="0" err="1" smtClean="0">
                <a:ln>
                  <a:noFill/>
                </a:ln>
                <a:solidFill>
                  <a:schemeClr val="tx1"/>
                </a:solidFill>
                <a:effectLst/>
                <a:uLnTx/>
                <a:uFillTx/>
                <a:latin typeface="Arial" pitchFamily="34" charset="0"/>
                <a:ea typeface="+mn-ea"/>
                <a:cs typeface="+mn-cs"/>
              </a:rPr>
              <a:t>biyosidal</a:t>
            </a: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amaçlı kullanılan ancak </a:t>
            </a:r>
            <a:r>
              <a:rPr kumimoji="0" lang="tr-TR" sz="2400" b="0" i="0" u="none" strike="noStrike" kern="1200" cap="none" spc="0" normalizeH="0" baseline="0" noProof="0" dirty="0" err="1" smtClean="0">
                <a:ln>
                  <a:noFill/>
                </a:ln>
                <a:solidFill>
                  <a:schemeClr val="tx1"/>
                </a:solidFill>
                <a:effectLst/>
                <a:uLnTx/>
                <a:uFillTx/>
                <a:latin typeface="Arial" pitchFamily="34" charset="0"/>
                <a:ea typeface="+mn-ea"/>
                <a:cs typeface="+mn-cs"/>
              </a:rPr>
              <a:t>Biyosidal</a:t>
            </a:r>
            <a:r>
              <a:rPr kumimoji="0" lang="tr-TR" sz="2400" b="0" i="0" u="none" strike="noStrike" kern="1200" cap="none" spc="0" normalizeH="0" baseline="0" noProof="0" dirty="0" smtClean="0">
                <a:ln>
                  <a:noFill/>
                </a:ln>
                <a:solidFill>
                  <a:schemeClr val="tx1"/>
                </a:solidFill>
                <a:effectLst/>
                <a:uLnTx/>
                <a:uFillTx/>
                <a:latin typeface="Arial" pitchFamily="34" charset="0"/>
                <a:ea typeface="+mn-ea"/>
                <a:cs typeface="+mn-cs"/>
              </a:rPr>
              <a:t> Ürünler Yönetmeliği kapsamına girmeyen ürünleri imal eden, ıslah eden veya ürüne adını, ticari markasını veya ayırt edici işaretini koymak sureti ile kendini üretici olarak tanıtan gerçek veya tüzel kişiyi, üreticinin Türkiye dışında olması halinde üretici tarafından yetkilendirilen temsilciyi ve/veya ithalatçıyı, ayrıca ürünün tedarik zincirinde yer alan ve faaliyetleri ürünün güvenliğine ilişkin özelliklerini etkileyen gerçek veya tüzel kişiyi,</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tr-TR" sz="32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129905" y="981075"/>
            <a:ext cx="7109244" cy="503238"/>
          </a:xfrm>
          <a:prstGeom prst="rect">
            <a:avLst/>
          </a:prstGeom>
        </p:spPr>
        <p:txBody>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chemeClr val="tx1"/>
                </a:solidFill>
                <a:effectLst/>
                <a:uLnTx/>
                <a:uFillTx/>
                <a:latin typeface="Arial" pitchFamily="34" charset="0"/>
                <a:ea typeface="+mj-ea"/>
                <a:cs typeface="+mj-cs"/>
              </a:rPr>
              <a:t>Tanımlar</a:t>
            </a:r>
            <a:endParaRPr kumimoji="0" lang="tr-TR" sz="3600" b="0" i="0" u="none" strike="noStrike" kern="1200" cap="none" spc="0" normalizeH="0" baseline="0" noProof="0" dirty="0" smtClean="0">
              <a:ln>
                <a:noFill/>
              </a:ln>
              <a:solidFill>
                <a:schemeClr val="tx1"/>
              </a:solidFill>
              <a:effectLst/>
              <a:uLnTx/>
              <a:uFillTx/>
              <a:latin typeface="Arial" pitchFamily="34" charset="0"/>
              <a:ea typeface="+mj-ea"/>
              <a:cs typeface="+mj-cs"/>
            </a:endParaRPr>
          </a:p>
        </p:txBody>
      </p:sp>
      <p:sp>
        <p:nvSpPr>
          <p:cNvPr id="3" name="2 İçerik Yer Tutucusu"/>
          <p:cNvSpPr txBox="1">
            <a:spLocks/>
          </p:cNvSpPr>
          <p:nvPr/>
        </p:nvSpPr>
        <p:spPr>
          <a:xfrm>
            <a:off x="584729" y="2000241"/>
            <a:ext cx="8915400" cy="4125922"/>
          </a:xfrm>
          <a:prstGeom prst="rect">
            <a:avLst/>
          </a:prstGeom>
        </p:spPr>
        <p:txBody>
          <a:bodyPr/>
          <a:lstStyle/>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Ürün: </a:t>
            </a:r>
          </a:p>
          <a:p>
            <a:pPr marL="342900" marR="0" lvl="0" indent="-342900" algn="l" defTabSz="457200" rtl="0" eaLnBrk="1" fontAlgn="auto" latinLnBrk="0" hangingPunct="1">
              <a:lnSpc>
                <a:spcPct val="100000"/>
              </a:lnSpc>
              <a:spcBef>
                <a:spcPct val="20000"/>
              </a:spcBef>
              <a:spcAft>
                <a:spcPts val="0"/>
              </a:spcAft>
              <a:buClrTx/>
              <a:buSzTx/>
              <a:buFont typeface="Arial" pitchFamily="34" charset="0"/>
              <a:buNone/>
              <a:tabLst/>
              <a:defRPr/>
            </a:pP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Halk sağlığı alanında </a:t>
            </a:r>
            <a:r>
              <a:rPr kumimoji="0" lang="tr-TR" sz="2800" b="0" i="0" u="none" strike="noStrike" kern="1200" cap="none" spc="0" normalizeH="0" baseline="0" noProof="0" dirty="0" err="1" smtClean="0">
                <a:ln>
                  <a:noFill/>
                </a:ln>
                <a:solidFill>
                  <a:schemeClr val="tx1"/>
                </a:solidFill>
                <a:effectLst/>
                <a:uLnTx/>
                <a:uFillTx/>
                <a:latin typeface="Arial" pitchFamily="34" charset="0"/>
                <a:ea typeface="+mn-ea"/>
                <a:cs typeface="+mn-cs"/>
              </a:rPr>
              <a:t>biyosidal</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 amaçlı kullanılan ve içerisinde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aktif madde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bulunmayan </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fiziksel, mekanik, elektronik, elektrikli ve </a:t>
            </a:r>
            <a:r>
              <a:rPr kumimoji="0" lang="tr-TR" sz="2800" b="1" i="0" u="none" strike="noStrike" kern="1200" cap="none" spc="0" normalizeH="0" baseline="0" noProof="0" dirty="0" err="1" smtClean="0">
                <a:ln>
                  <a:noFill/>
                </a:ln>
                <a:solidFill>
                  <a:schemeClr val="tx1"/>
                </a:solidFill>
                <a:effectLst/>
                <a:uLnTx/>
                <a:uFillTx/>
                <a:latin typeface="Arial" pitchFamily="34" charset="0"/>
                <a:ea typeface="+mn-ea"/>
                <a:cs typeface="+mn-cs"/>
              </a:rPr>
              <a:t>ultrasonik</a:t>
            </a:r>
            <a:r>
              <a:rPr kumimoji="0" lang="tr-TR" sz="2800" b="1" i="0" u="none" strike="noStrike" kern="1200" cap="none" spc="0" normalizeH="0" baseline="0" noProof="0" dirty="0" smtClean="0">
                <a:ln>
                  <a:noFill/>
                </a:ln>
                <a:solidFill>
                  <a:schemeClr val="tx1"/>
                </a:solidFill>
                <a:effectLst/>
                <a:uLnTx/>
                <a:uFillTx/>
                <a:latin typeface="Arial" pitchFamily="34" charset="0"/>
                <a:ea typeface="+mn-ea"/>
                <a:cs typeface="+mn-cs"/>
              </a:rPr>
              <a:t> </a:t>
            </a:r>
            <a:r>
              <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rPr>
              <a:t>gibi ürünleri,</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tr-TR" sz="2800" b="0" i="0" u="none" strike="noStrike" kern="1200" cap="none" spc="0" normalizeH="0" baseline="0" noProof="0" dirty="0" smtClean="0">
              <a:ln>
                <a:noFill/>
              </a:ln>
              <a:solidFill>
                <a:schemeClr val="tx1"/>
              </a:solidFill>
              <a:effectLst/>
              <a:uLnTx/>
              <a:uFillTx/>
              <a:latin typeface="Arial" pitchFamily="34" charset="0"/>
              <a:ea typeface="+mn-ea"/>
              <a:cs typeface="+mn-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398</TotalTime>
  <Words>878</Words>
  <Application>Microsoft Office PowerPoint</Application>
  <PresentationFormat>A4 Kağıt (210x297 mm)</PresentationFormat>
  <Paragraphs>167</Paragraphs>
  <Slides>31</Slides>
  <Notes>4</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Office Theme</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Kadir İnan</dc:creator>
  <cp:lastModifiedBy>Devris</cp:lastModifiedBy>
  <cp:revision>49</cp:revision>
  <dcterms:created xsi:type="dcterms:W3CDTF">2012-06-08T07:20:51Z</dcterms:created>
  <dcterms:modified xsi:type="dcterms:W3CDTF">2018-12-09T17:06:39Z</dcterms:modified>
</cp:coreProperties>
</file>