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7" r:id="rId5"/>
    <p:sldId id="288" r:id="rId6"/>
    <p:sldId id="286" r:id="rId7"/>
    <p:sldId id="257" r:id="rId8"/>
    <p:sldId id="258" r:id="rId9"/>
    <p:sldId id="291" r:id="rId10"/>
    <p:sldId id="289" r:id="rId11"/>
    <p:sldId id="259" r:id="rId12"/>
    <p:sldId id="260" r:id="rId13"/>
    <p:sldId id="261" r:id="rId14"/>
    <p:sldId id="290" r:id="rId15"/>
    <p:sldId id="262" r:id="rId16"/>
    <p:sldId id="263" r:id="rId17"/>
    <p:sldId id="264" r:id="rId18"/>
    <p:sldId id="265" r:id="rId19"/>
    <p:sldId id="266" r:id="rId20"/>
    <p:sldId id="267" r:id="rId21"/>
    <p:sldId id="295" r:id="rId22"/>
    <p:sldId id="296" r:id="rId23"/>
    <p:sldId id="292" r:id="rId24"/>
    <p:sldId id="293" r:id="rId25"/>
    <p:sldId id="294" r:id="rId26"/>
    <p:sldId id="268" r:id="rId27"/>
    <p:sldId id="269"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20FA97-6139-4385-9586-DE4FEE82FAC1}" type="datetimeFigureOut">
              <a:rPr lang="tr-TR" smtClean="0"/>
              <a:pPr/>
              <a:t>19.4.2016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C174B74-A3E1-4A49-9216-F6E29F0E331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0FA97-6139-4385-9586-DE4FEE82FAC1}" type="datetimeFigureOut">
              <a:rPr lang="tr-TR" smtClean="0"/>
              <a:pPr/>
              <a:t>19.4.2016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74B74-A3E1-4A49-9216-F6E29F0E331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pinterest.com/pin/268456827758178760/"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cikbilim.com/wp-content/uploads/2012/12/CO_Poisoning.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amanyoluhaber.com/haberleri/&#231;at&#305;" TargetMode="External"/><Relationship Id="rId2" Type="http://schemas.openxmlformats.org/officeDocument/2006/relationships/hyperlink" Target="http://www.samanyoluhaber.com/haberleri/Per&#351;embe" TargetMode="External"/><Relationship Id="rId1" Type="http://schemas.openxmlformats.org/officeDocument/2006/relationships/slideLayout" Target="../slideLayouts/slideLayout2.xml"/><Relationship Id="rId4" Type="http://schemas.openxmlformats.org/officeDocument/2006/relationships/hyperlink" Target="http://www.samanyoluhaber.com/haberleri/a&#287;a&#23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source=images&amp;cd=&amp;cad=rja&amp;uact=8&amp;ved=0ahUKEwjlvYWoy4jMAhXD0xQKHcs5BeMQjRwIBw&amp;url=http://mobile.donanimhaber.com/fb.asp?m=44015395&amp;psig=AFQjCNGpwHm6Dv07AyLVBBYW24pPEAk4zg&amp;ust=146053293148272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interest.com/pin/26845682775817876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tr.wikipedia.org/wiki/G%C3%B6z" TargetMode="External"/><Relationship Id="rId3" Type="http://schemas.openxmlformats.org/officeDocument/2006/relationships/hyperlink" Target="https://tr.wikipedia.org/wiki/T%C3%BCrkiye" TargetMode="External"/><Relationship Id="rId7" Type="http://schemas.openxmlformats.org/officeDocument/2006/relationships/hyperlink" Target="https://tr.wikipedia.org/wiki/Nefes_darl%C4%B1%C4%9F%C4%B1" TargetMode="External"/><Relationship Id="rId2" Type="http://schemas.openxmlformats.org/officeDocument/2006/relationships/hyperlink" Target="https://tr.wikipedia.org/wiki/R%C3%BCzg%C3%A2r" TargetMode="External"/><Relationship Id="rId1" Type="http://schemas.openxmlformats.org/officeDocument/2006/relationships/slideLayout" Target="../slideLayouts/slideLayout2.xml"/><Relationship Id="rId6" Type="http://schemas.openxmlformats.org/officeDocument/2006/relationships/hyperlink" Target="https://tr.wikipedia.org/wiki/Halsizlik" TargetMode="External"/><Relationship Id="rId5" Type="http://schemas.openxmlformats.org/officeDocument/2006/relationships/hyperlink" Target="https://tr.wikipedia.org/wiki/Ba%C5%9F_a%C4%9Fr%C4%B1s%C4%B1" TargetMode="External"/><Relationship Id="rId4" Type="http://schemas.openxmlformats.org/officeDocument/2006/relationships/hyperlink" Target="https://tr.wikipedia.org/wiki/Sikl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solidFill>
            <a:schemeClr val="accent6">
              <a:lumMod val="20000"/>
              <a:lumOff val="80000"/>
            </a:schemeClr>
          </a:solidFill>
        </p:spPr>
        <p:txBody>
          <a:bodyPr>
            <a:noAutofit/>
          </a:bodyPr>
          <a:lstStyle/>
          <a:p>
            <a:r>
              <a:rPr lang="tr-TR" sz="4800" i="1" dirty="0" smtClean="0">
                <a:solidFill>
                  <a:srgbClr val="FF0000"/>
                </a:solidFill>
                <a:latin typeface="Arial Black" pitchFamily="34" charset="0"/>
              </a:rPr>
              <a:t/>
            </a:r>
            <a:br>
              <a:rPr lang="tr-TR" sz="4800" i="1" dirty="0" smtClean="0">
                <a:solidFill>
                  <a:srgbClr val="FF0000"/>
                </a:solidFill>
                <a:latin typeface="Arial Black" pitchFamily="34" charset="0"/>
              </a:rPr>
            </a:br>
            <a:endParaRPr lang="tr-TR" sz="4800" i="1" dirty="0">
              <a:solidFill>
                <a:srgbClr val="FF0000"/>
              </a:solidFill>
              <a:latin typeface="Arial Black" pitchFamily="34" charset="0"/>
            </a:endParaRPr>
          </a:p>
        </p:txBody>
      </p:sp>
      <p:sp>
        <p:nvSpPr>
          <p:cNvPr id="3" name="2 Alt Başlık"/>
          <p:cNvSpPr>
            <a:spLocks noGrp="1"/>
          </p:cNvSpPr>
          <p:nvPr>
            <p:ph type="subTitle" idx="1"/>
          </p:nvPr>
        </p:nvSpPr>
        <p:spPr>
          <a:xfrm>
            <a:off x="323528" y="332656"/>
            <a:ext cx="8001056" cy="7337304"/>
          </a:xfrm>
          <a:solidFill>
            <a:schemeClr val="accent6"/>
          </a:solidFill>
        </p:spPr>
        <p:txBody>
          <a:bodyPr>
            <a:normAutofit/>
          </a:bodyPr>
          <a:lstStyle/>
          <a:p>
            <a:endParaRPr lang="tr-TR" sz="6000" i="1" dirty="0" smtClean="0">
              <a:solidFill>
                <a:srgbClr val="FF0000"/>
              </a:solidFill>
              <a:latin typeface="Arial Black" pitchFamily="34" charset="0"/>
            </a:endParaRPr>
          </a:p>
          <a:p>
            <a:endParaRPr lang="tr-TR" sz="6000" i="1" dirty="0" smtClean="0">
              <a:solidFill>
                <a:srgbClr val="FF0000"/>
              </a:solidFill>
              <a:latin typeface="Arial Black" pitchFamily="34" charset="0"/>
            </a:endParaRPr>
          </a:p>
          <a:p>
            <a:r>
              <a:rPr lang="tr-TR" sz="3600" i="1" dirty="0" smtClean="0">
                <a:solidFill>
                  <a:schemeClr val="tx2">
                    <a:lumMod val="75000"/>
                  </a:schemeClr>
                </a:solidFill>
                <a:latin typeface="Arial Black" pitchFamily="34" charset="0"/>
              </a:rPr>
              <a:t>ENVERZİYON VE LODOS’ UN </a:t>
            </a:r>
            <a:br>
              <a:rPr lang="tr-TR" sz="3600" i="1" dirty="0" smtClean="0">
                <a:solidFill>
                  <a:schemeClr val="tx2">
                    <a:lumMod val="75000"/>
                  </a:schemeClr>
                </a:solidFill>
                <a:latin typeface="Arial Black" pitchFamily="34" charset="0"/>
              </a:rPr>
            </a:br>
            <a:r>
              <a:rPr lang="tr-TR" sz="3600" i="1" dirty="0" smtClean="0">
                <a:solidFill>
                  <a:schemeClr val="tx2">
                    <a:lumMod val="75000"/>
                  </a:schemeClr>
                </a:solidFill>
                <a:latin typeface="Arial Black" pitchFamily="34" charset="0"/>
              </a:rPr>
              <a:t>CO ZEHİRLENMESİNDEKİ ROLÜ</a:t>
            </a:r>
          </a:p>
          <a:p>
            <a:endParaRPr lang="tr-TR" sz="4000" i="1" dirty="0">
              <a:solidFill>
                <a:schemeClr val="tx2">
                  <a:lumMod val="75000"/>
                </a:schemeClr>
              </a:solidFill>
              <a:latin typeface="Arial Black" pitchFamily="34" charset="0"/>
            </a:endParaRPr>
          </a:p>
          <a:p>
            <a:r>
              <a:rPr lang="tr-TR" sz="2400" i="1" dirty="0" smtClean="0">
                <a:solidFill>
                  <a:schemeClr val="tx2">
                    <a:lumMod val="75000"/>
                  </a:schemeClr>
                </a:solidFill>
                <a:latin typeface="Arial Black" pitchFamily="34" charset="0"/>
              </a:rPr>
              <a:t>FIRAT ÇUKURÇAYIR</a:t>
            </a:r>
          </a:p>
          <a:p>
            <a:r>
              <a:rPr lang="tr-TR" sz="2400" i="1" dirty="0" smtClean="0">
                <a:solidFill>
                  <a:schemeClr val="tx2">
                    <a:lumMod val="75000"/>
                  </a:schemeClr>
                </a:solidFill>
                <a:latin typeface="Arial Black" pitchFamily="34" charset="0"/>
              </a:rPr>
              <a:t>METEOROLOJİ MÜHENDİSİ</a:t>
            </a:r>
          </a:p>
          <a:p>
            <a:r>
              <a:rPr lang="tr-TR" sz="2400" i="1" dirty="0" smtClean="0">
                <a:solidFill>
                  <a:schemeClr val="tx2">
                    <a:lumMod val="75000"/>
                  </a:schemeClr>
                </a:solidFill>
                <a:latin typeface="Arial Black" pitchFamily="34" charset="0"/>
              </a:rPr>
              <a:t>METEOROLOJİ GENEL MÜDÜRLÜĞÜ</a:t>
            </a:r>
            <a:endParaRPr lang="tr-TR" sz="2400" dirty="0">
              <a:solidFill>
                <a:schemeClr val="tx2">
                  <a:lumMod val="75000"/>
                </a:schemeClr>
              </a:solidFill>
            </a:endParaRPr>
          </a:p>
        </p:txBody>
      </p:sp>
      <p:pic>
        <p:nvPicPr>
          <p:cNvPr id="4" name="irc_mi" descr="https://s-media-cache-ak0.pinimg.com/736x/e7/64/c5/e764c570644f090facf328c314adce9c.jpg">
            <a:hlinkClick r:id="rId2"/>
          </p:cNvPr>
          <p:cNvPicPr/>
          <p:nvPr/>
        </p:nvPicPr>
        <p:blipFill>
          <a:blip r:embed="rId3"/>
          <a:srcRect/>
          <a:stretch>
            <a:fillRect/>
          </a:stretch>
        </p:blipFill>
        <p:spPr bwMode="auto">
          <a:xfrm>
            <a:off x="685800" y="428605"/>
            <a:ext cx="1941984" cy="1701820"/>
          </a:xfrm>
          <a:prstGeom prst="rect">
            <a:avLst/>
          </a:prstGeom>
          <a:noFill/>
          <a:ln w="9525">
            <a:noFill/>
            <a:miter lim="800000"/>
            <a:headEnd/>
            <a:tailEnd/>
          </a:ln>
        </p:spPr>
      </p:pic>
      <p:pic>
        <p:nvPicPr>
          <p:cNvPr id="5" name="3 Resim" descr="http://www.mgm.gov.tr/FILES/gorsel/dmilogo/3x360r.jpg"/>
          <p:cNvPicPr/>
          <p:nvPr/>
        </p:nvPicPr>
        <p:blipFill>
          <a:blip r:embed="rId4"/>
          <a:srcRect/>
          <a:stretch>
            <a:fillRect/>
          </a:stretch>
        </p:blipFill>
        <p:spPr bwMode="auto">
          <a:xfrm>
            <a:off x="6228184" y="392780"/>
            <a:ext cx="1715652" cy="1737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fontScale="90000"/>
          </a:bodyPr>
          <a:lstStyle/>
          <a:p>
            <a:r>
              <a:rPr lang="tr-TR" dirty="0" smtClean="0">
                <a:solidFill>
                  <a:schemeClr val="tx2">
                    <a:lumMod val="75000"/>
                  </a:schemeClr>
                </a:solidFill>
                <a:latin typeface="Arial Black" pitchFamily="34" charset="0"/>
              </a:rPr>
              <a:t>KARBON MONOKSİT NEDİR</a:t>
            </a:r>
            <a:endParaRPr lang="tr-TR" dirty="0">
              <a:solidFill>
                <a:schemeClr val="tx2">
                  <a:lumMod val="75000"/>
                </a:schemeClr>
              </a:solidFill>
            </a:endParaRPr>
          </a:p>
        </p:txBody>
      </p:sp>
      <p:sp>
        <p:nvSpPr>
          <p:cNvPr id="3" name="2 İçerik Yer Tutucusu"/>
          <p:cNvSpPr>
            <a:spLocks noGrp="1"/>
          </p:cNvSpPr>
          <p:nvPr>
            <p:ph idx="1"/>
          </p:nvPr>
        </p:nvSpPr>
        <p:spPr>
          <a:solidFill>
            <a:schemeClr val="accent6">
              <a:lumMod val="20000"/>
              <a:lumOff val="80000"/>
            </a:schemeClr>
          </a:solidFill>
        </p:spPr>
        <p:txBody>
          <a:bodyPr>
            <a:normAutofit fontScale="92500" lnSpcReduction="10000"/>
          </a:bodyPr>
          <a:lstStyle/>
          <a:p>
            <a:pPr algn="just"/>
            <a:r>
              <a:rPr lang="tr-TR" dirty="0" smtClean="0"/>
              <a:t>Sinsi bir gaz’dır. Çünkü karbon monoksitin herhangi bir rengi, tadı, kokusu yoktur. </a:t>
            </a:r>
          </a:p>
          <a:p>
            <a:pPr algn="just"/>
            <a:r>
              <a:rPr lang="tr-TR" dirty="0" smtClean="0"/>
              <a:t>Karbon Monoksite maruz kalmış kişiler durumu ancak zehirlenmenin son safhalarında fark edebilmektedir.</a:t>
            </a:r>
          </a:p>
          <a:p>
            <a:pPr algn="just"/>
            <a:r>
              <a:rPr lang="tr-TR" dirty="0" smtClean="0"/>
              <a:t> Belirtilerse baş dönmesi, aşırı halsizlik (uyku hali), görme bozuklukları, nefes alma güçlüğü vb. şekillerde ortaya çıktığından, bu zor anda yardım istemek neredeyse imkansızlaşıyor. Ne hareket edebilmek mümkün, ne de bağırabilmek…</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KARBON MONOKSİT NEDİR NASIL OLUŞUR?</a:t>
            </a:r>
            <a:endParaRPr lang="tr-TR" sz="3200" dirty="0">
              <a:solidFill>
                <a:schemeClr val="tx2">
                  <a:lumMod val="75000"/>
                </a:schemeClr>
              </a:solidFill>
              <a:latin typeface="Arial Black" pitchFamily="34" charset="0"/>
            </a:endParaRPr>
          </a:p>
        </p:txBody>
      </p:sp>
      <p:sp>
        <p:nvSpPr>
          <p:cNvPr id="3" name="2 İçerik Yer Tutucusu"/>
          <p:cNvSpPr>
            <a:spLocks noGrp="1"/>
          </p:cNvSpPr>
          <p:nvPr>
            <p:ph idx="1"/>
          </p:nvPr>
        </p:nvSpPr>
        <p:spPr>
          <a:xfrm>
            <a:off x="457200" y="1600200"/>
            <a:ext cx="8229600" cy="4757758"/>
          </a:xfrm>
          <a:solidFill>
            <a:schemeClr val="accent6">
              <a:lumMod val="20000"/>
              <a:lumOff val="80000"/>
            </a:schemeClr>
          </a:solidFill>
        </p:spPr>
        <p:txBody>
          <a:bodyPr>
            <a:normAutofit fontScale="92500" lnSpcReduction="20000"/>
          </a:bodyPr>
          <a:lstStyle/>
          <a:p>
            <a:pPr algn="just"/>
            <a:r>
              <a:rPr lang="tr-TR" dirty="0" err="1" smtClean="0">
                <a:latin typeface="Arial" pitchFamily="34" charset="0"/>
                <a:cs typeface="Arial" pitchFamily="34" charset="0"/>
              </a:rPr>
              <a:t>Karbonmonoksit</a:t>
            </a:r>
            <a:r>
              <a:rPr lang="tr-TR" dirty="0" smtClean="0">
                <a:latin typeface="Arial" pitchFamily="34" charset="0"/>
                <a:cs typeface="Arial" pitchFamily="34" charset="0"/>
              </a:rPr>
              <a:t>, kısaca CO, yanma tepkimesi ile açığa çıkar. Yanma tepkimesi herhangi bir molekülün oksijen gazıyla tepkimeye girmesi ve ısı açığa çıkarması şeklinde özetlenebilir. </a:t>
            </a:r>
          </a:p>
          <a:p>
            <a:pPr algn="just"/>
            <a:r>
              <a:rPr lang="tr-TR" dirty="0" smtClean="0">
                <a:latin typeface="Arial" pitchFamily="34" charset="0"/>
                <a:cs typeface="Arial" pitchFamily="34" charset="0"/>
              </a:rPr>
              <a:t>Yapısında bolca karbon bulunduran kömür ve petrol türevi yakıtların (</a:t>
            </a:r>
            <a:r>
              <a:rPr lang="tr-TR" dirty="0" err="1" smtClean="0">
                <a:latin typeface="Arial" pitchFamily="34" charset="0"/>
                <a:cs typeface="Arial" pitchFamily="34" charset="0"/>
              </a:rPr>
              <a:t>lpg</a:t>
            </a:r>
            <a:r>
              <a:rPr lang="tr-TR" dirty="0" smtClean="0">
                <a:latin typeface="Arial" pitchFamily="34" charset="0"/>
                <a:cs typeface="Arial" pitchFamily="34" charset="0"/>
              </a:rPr>
              <a:t>, doğalgaz vb.) yakılması sonrasında oluşan tepkime dizilerini en basit haliyle şu şekilde formüle edebiliriz:</a:t>
            </a:r>
          </a:p>
          <a:p>
            <a:pPr algn="just"/>
            <a:r>
              <a:rPr lang="tr-TR" b="1" dirty="0" smtClean="0">
                <a:latin typeface="Arial" pitchFamily="34" charset="0"/>
                <a:cs typeface="Arial" pitchFamily="34" charset="0"/>
              </a:rPr>
              <a:t>C </a:t>
            </a:r>
            <a:r>
              <a:rPr lang="tr-TR" b="1" baseline="-25000" dirty="0" smtClean="0">
                <a:latin typeface="Arial" pitchFamily="34" charset="0"/>
                <a:cs typeface="Arial" pitchFamily="34" charset="0"/>
              </a:rPr>
              <a:t>(g)</a:t>
            </a:r>
            <a:r>
              <a:rPr lang="tr-TR" b="1" dirty="0" smtClean="0">
                <a:latin typeface="Arial" pitchFamily="34" charset="0"/>
                <a:cs typeface="Arial" pitchFamily="34" charset="0"/>
              </a:rPr>
              <a:t>+ O</a:t>
            </a:r>
            <a:r>
              <a:rPr lang="tr-TR" b="1" baseline="-25000" dirty="0" smtClean="0">
                <a:latin typeface="Arial" pitchFamily="34" charset="0"/>
                <a:cs typeface="Arial" pitchFamily="34" charset="0"/>
              </a:rPr>
              <a:t>2 (g)</a:t>
            </a:r>
            <a:r>
              <a:rPr lang="tr-TR" b="1" dirty="0" smtClean="0">
                <a:latin typeface="Arial" pitchFamily="34" charset="0"/>
                <a:cs typeface="Arial" pitchFamily="34" charset="0"/>
              </a:rPr>
              <a:t> –&gt; CO</a:t>
            </a:r>
            <a:r>
              <a:rPr lang="tr-TR" b="1" baseline="-25000" dirty="0" smtClean="0">
                <a:latin typeface="Arial" pitchFamily="34" charset="0"/>
                <a:cs typeface="Arial" pitchFamily="34" charset="0"/>
              </a:rPr>
              <a:t>2 (g)</a:t>
            </a:r>
            <a:endParaRPr lang="tr-TR" b="1"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KARBON MONOKSİT NEDİR NASIL OLUŞUR?</a:t>
            </a:r>
            <a:endParaRPr lang="tr-TR" sz="3200" dirty="0"/>
          </a:p>
        </p:txBody>
      </p:sp>
      <p:sp>
        <p:nvSpPr>
          <p:cNvPr id="3" name="2 İçerik Yer Tutucusu"/>
          <p:cNvSpPr>
            <a:spLocks noGrp="1"/>
          </p:cNvSpPr>
          <p:nvPr>
            <p:ph idx="1"/>
          </p:nvPr>
        </p:nvSpPr>
        <p:spPr>
          <a:xfrm>
            <a:off x="457200" y="1571612"/>
            <a:ext cx="8229600" cy="4554551"/>
          </a:xfrm>
          <a:solidFill>
            <a:schemeClr val="accent6">
              <a:lumMod val="20000"/>
              <a:lumOff val="80000"/>
            </a:schemeClr>
          </a:solidFill>
        </p:spPr>
        <p:txBody>
          <a:bodyPr>
            <a:normAutofit/>
          </a:bodyPr>
          <a:lstStyle/>
          <a:p>
            <a:pPr algn="just"/>
            <a:r>
              <a:rPr lang="tr-TR" dirty="0" smtClean="0">
                <a:latin typeface="Arial" panose="020B0604020202020204" pitchFamily="34" charset="0"/>
                <a:cs typeface="Arial" panose="020B0604020202020204" pitchFamily="34" charset="0"/>
              </a:rPr>
              <a:t>Ancak tepkime dizileri her zaman CO</a:t>
            </a:r>
            <a:r>
              <a:rPr lang="tr-TR" baseline="-25000" dirty="0" smtClean="0">
                <a:latin typeface="Arial" panose="020B0604020202020204" pitchFamily="34" charset="0"/>
                <a:cs typeface="Arial" panose="020B0604020202020204" pitchFamily="34" charset="0"/>
              </a:rPr>
              <a:t>2</a:t>
            </a:r>
            <a:r>
              <a:rPr lang="tr-TR" dirty="0" smtClean="0">
                <a:latin typeface="Arial" panose="020B0604020202020204" pitchFamily="34" charset="0"/>
                <a:cs typeface="Arial" panose="020B0604020202020204" pitchFamily="34" charset="0"/>
              </a:rPr>
              <a:t> (Karbondioksit) gazının açığa çıkmasıyla sonuçlanmaz; bazılarında tam yanma gerçekleşmez ve CO</a:t>
            </a:r>
            <a:r>
              <a:rPr lang="tr-TR" baseline="-25000" dirty="0" smtClean="0">
                <a:latin typeface="Arial" panose="020B0604020202020204" pitchFamily="34" charset="0"/>
                <a:cs typeface="Arial" panose="020B0604020202020204" pitchFamily="34" charset="0"/>
              </a:rPr>
              <a:t>2</a:t>
            </a:r>
            <a:r>
              <a:rPr lang="tr-TR" dirty="0" smtClean="0">
                <a:latin typeface="Arial" panose="020B0604020202020204" pitchFamily="34" charset="0"/>
                <a:cs typeface="Arial" panose="020B0604020202020204" pitchFamily="34" charset="0"/>
              </a:rPr>
              <a:t> yerine CO gazı açığa çıkar.</a:t>
            </a:r>
          </a:p>
          <a:p>
            <a:pPr algn="just"/>
            <a:r>
              <a:rPr lang="tr-TR" dirty="0" smtClean="0">
                <a:latin typeface="Arial" panose="020B0604020202020204" pitchFamily="34" charset="0"/>
                <a:cs typeface="Arial" panose="020B0604020202020204" pitchFamily="34" charset="0"/>
              </a:rPr>
              <a:t>Yanma sonrasında açığa çıkan dumanın yüksek oranda CO ve CO</a:t>
            </a:r>
            <a:r>
              <a:rPr lang="tr-TR" baseline="-25000" dirty="0" smtClean="0">
                <a:latin typeface="Arial" panose="020B0604020202020204" pitchFamily="34" charset="0"/>
                <a:cs typeface="Arial" panose="020B0604020202020204" pitchFamily="34" charset="0"/>
              </a:rPr>
              <a:t>2</a:t>
            </a:r>
            <a:r>
              <a:rPr lang="tr-TR" dirty="0" smtClean="0">
                <a:latin typeface="Arial" panose="020B0604020202020204" pitchFamily="34" charset="0"/>
                <a:cs typeface="Arial" panose="020B0604020202020204" pitchFamily="34" charset="0"/>
              </a:rPr>
              <a:t> gazlarını içermesi bazen bizlere problem çıkarabilir.</a:t>
            </a:r>
            <a:endParaRPr lang="tr-T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KARBON MONOKSİT NEDİR NASIL OLUŞUR?</a:t>
            </a:r>
            <a:endParaRPr lang="tr-TR" sz="3200" dirty="0"/>
          </a:p>
        </p:txBody>
      </p:sp>
      <p:sp>
        <p:nvSpPr>
          <p:cNvPr id="3" name="2 İçerik Yer Tutucusu"/>
          <p:cNvSpPr>
            <a:spLocks noGrp="1"/>
          </p:cNvSpPr>
          <p:nvPr>
            <p:ph idx="1"/>
          </p:nvPr>
        </p:nvSpPr>
        <p:spPr>
          <a:xfrm>
            <a:off x="571472" y="1714488"/>
            <a:ext cx="8072494" cy="4643470"/>
          </a:xfrm>
          <a:solidFill>
            <a:schemeClr val="accent6">
              <a:lumMod val="20000"/>
              <a:lumOff val="80000"/>
            </a:schemeClr>
          </a:solidFill>
        </p:spPr>
        <p:txBody>
          <a:bodyPr>
            <a:normAutofit fontScale="92500" lnSpcReduction="10000"/>
          </a:bodyPr>
          <a:lstStyle/>
          <a:p>
            <a:r>
              <a:rPr lang="tr-TR" b="1" dirty="0" smtClean="0"/>
              <a:t>ve Lodos devreye girer.</a:t>
            </a:r>
            <a:endParaRPr lang="tr-TR" dirty="0" smtClean="0"/>
          </a:p>
          <a:p>
            <a:pPr algn="just"/>
            <a:r>
              <a:rPr lang="tr-TR" dirty="0" smtClean="0"/>
              <a:t>Lodos’un etkili olduğu günlerde baca işlevini yerine getiremeyebilir, başta da bahsettiğimiz üzere Lodos aşağı doğru bir basınç oluşturduğu için baca gazlarını geri teper. Ancak bu geri tepme, yoğunluğuna bağlı olarak sadece dumanlı yani gözün görebileceği şekilde gerçekleşmez.</a:t>
            </a:r>
          </a:p>
          <a:p>
            <a:pPr algn="just"/>
            <a:r>
              <a:rPr lang="tr-TR" dirty="0" smtClean="0"/>
              <a:t> Siz farkında olmadan bacadan geri dönen gazları solumaya başlarsınız…</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fontScale="90000"/>
          </a:bodyPr>
          <a:lstStyle/>
          <a:p>
            <a:r>
              <a:rPr lang="tr-TR" b="1" dirty="0" err="1" smtClean="0">
                <a:solidFill>
                  <a:schemeClr val="tx2">
                    <a:lumMod val="75000"/>
                  </a:schemeClr>
                </a:solidFill>
              </a:rPr>
              <a:t>Karbonmonoksit</a:t>
            </a:r>
            <a:r>
              <a:rPr lang="tr-TR" b="1" dirty="0" smtClean="0">
                <a:solidFill>
                  <a:schemeClr val="tx2">
                    <a:lumMod val="75000"/>
                  </a:schemeClr>
                </a:solidFill>
              </a:rPr>
              <a:t> vücudumuzu ne şekilde etkiler?</a:t>
            </a:r>
            <a:endParaRPr lang="tr-TR" dirty="0">
              <a:solidFill>
                <a:schemeClr val="tx2">
                  <a:lumMod val="75000"/>
                </a:schemeClr>
              </a:solidFill>
            </a:endParaRPr>
          </a:p>
        </p:txBody>
      </p:sp>
      <p:sp>
        <p:nvSpPr>
          <p:cNvPr id="3" name="2 İçerik Yer Tutucusu"/>
          <p:cNvSpPr>
            <a:spLocks noGrp="1"/>
          </p:cNvSpPr>
          <p:nvPr>
            <p:ph idx="1"/>
          </p:nvPr>
        </p:nvSpPr>
        <p:spPr>
          <a:xfrm>
            <a:off x="457200" y="1600200"/>
            <a:ext cx="8229600" cy="4853136"/>
          </a:xfrm>
          <a:solidFill>
            <a:schemeClr val="accent6">
              <a:lumMod val="20000"/>
              <a:lumOff val="80000"/>
            </a:schemeClr>
          </a:solidFill>
        </p:spPr>
        <p:txBody>
          <a:bodyPr>
            <a:normAutofit fontScale="55000" lnSpcReduction="20000"/>
          </a:bodyPr>
          <a:lstStyle/>
          <a:p>
            <a:pPr algn="just"/>
            <a:endParaRPr lang="tr-TR" dirty="0" smtClean="0"/>
          </a:p>
          <a:p>
            <a:pPr algn="just"/>
            <a:r>
              <a:rPr lang="tr-TR" sz="3800" dirty="0" err="1" smtClean="0">
                <a:latin typeface="Arial" panose="020B0604020202020204" pitchFamily="34" charset="0"/>
                <a:cs typeface="Arial" panose="020B0604020202020204" pitchFamily="34" charset="0"/>
              </a:rPr>
              <a:t>Karbonmonoksit</a:t>
            </a:r>
            <a:r>
              <a:rPr lang="tr-TR" sz="3800" dirty="0" smtClean="0">
                <a:latin typeface="Arial" panose="020B0604020202020204" pitchFamily="34" charset="0"/>
                <a:cs typeface="Arial" panose="020B0604020202020204" pitchFamily="34" charset="0"/>
              </a:rPr>
              <a:t>, onu soluduğumuz anda akciğerlerimiz üzerinden kanımıza geçer. Normal şartlarda akciğerlerimiz oksijence bol temiz havayı alyuvarlarımızla buluşturur, ancak CO soluduğumuz anda alyuvarlarımızdaki hemoglobin molekülleri oksijen yerine CO ile birleşir. Çünkü CO gazı hemoglobine oksijenden daha kolay bağlanır. Akciğerlerimizde bulunan tüm CO molekülleri bitmeden O</a:t>
            </a:r>
            <a:r>
              <a:rPr lang="tr-TR" sz="3800" baseline="-25000" dirty="0" smtClean="0">
                <a:latin typeface="Arial" panose="020B0604020202020204" pitchFamily="34" charset="0"/>
                <a:cs typeface="Arial" panose="020B0604020202020204" pitchFamily="34" charset="0"/>
              </a:rPr>
              <a:t>2</a:t>
            </a:r>
            <a:r>
              <a:rPr lang="tr-TR" sz="3800" dirty="0" smtClean="0">
                <a:latin typeface="Arial" panose="020B0604020202020204" pitchFamily="34" charset="0"/>
                <a:cs typeface="Arial" panose="020B0604020202020204" pitchFamily="34" charset="0"/>
              </a:rPr>
              <a:t> molekülleri hemoglobine bağlanamaz. Bu nedenle kanımızda </a:t>
            </a:r>
            <a:r>
              <a:rPr lang="tr-TR" sz="3800" dirty="0" err="1" smtClean="0">
                <a:latin typeface="Arial" panose="020B0604020202020204" pitchFamily="34" charset="0"/>
                <a:cs typeface="Arial" panose="020B0604020202020204" pitchFamily="34" charset="0"/>
              </a:rPr>
              <a:t>oksihemoglobinler</a:t>
            </a:r>
            <a:r>
              <a:rPr lang="tr-TR" sz="3800" dirty="0" smtClean="0">
                <a:latin typeface="Arial" panose="020B0604020202020204" pitchFamily="34" charset="0"/>
                <a:cs typeface="Arial" panose="020B0604020202020204" pitchFamily="34" charset="0"/>
              </a:rPr>
              <a:t> yerine </a:t>
            </a:r>
            <a:r>
              <a:rPr lang="tr-TR" sz="3800" dirty="0" err="1" smtClean="0">
                <a:latin typeface="Arial" panose="020B0604020202020204" pitchFamily="34" charset="0"/>
                <a:cs typeface="Arial" panose="020B0604020202020204" pitchFamily="34" charset="0"/>
              </a:rPr>
              <a:t>karboksihemoglobinler</a:t>
            </a:r>
            <a:r>
              <a:rPr lang="tr-TR" sz="3800" dirty="0" smtClean="0">
                <a:latin typeface="Arial" panose="020B0604020202020204" pitchFamily="34" charset="0"/>
                <a:cs typeface="Arial" panose="020B0604020202020204" pitchFamily="34" charset="0"/>
              </a:rPr>
              <a:t> çoğalmaya başlar. </a:t>
            </a:r>
          </a:p>
          <a:p>
            <a:pPr algn="just"/>
            <a:r>
              <a:rPr lang="tr-TR" sz="3800" dirty="0" err="1" smtClean="0">
                <a:latin typeface="Arial" panose="020B0604020202020204" pitchFamily="34" charset="0"/>
                <a:cs typeface="Arial" panose="020B0604020202020204" pitchFamily="34" charset="0"/>
              </a:rPr>
              <a:t>Karbonmonoksite</a:t>
            </a:r>
            <a:r>
              <a:rPr lang="tr-TR" sz="3800" dirty="0" smtClean="0">
                <a:latin typeface="Arial" panose="020B0604020202020204" pitchFamily="34" charset="0"/>
                <a:cs typeface="Arial" panose="020B0604020202020204" pitchFamily="34" charset="0"/>
              </a:rPr>
              <a:t> maruz kaldığımız süre boyunca alyuvarlarımızdaki hemoglobinler oksijen yerine CO taşırlar ve hücrelerimize oksijen taşıyamadıkları için hücrelerimiz bir bir ölmeye başlar. Bu hücre ölümleri kendini ilk merkezi sinir sistemi üzerinde gösterdiğinden vücudumuzun ilk tepkisi baş dönmesi ile baş ağrısıdır.</a:t>
            </a:r>
            <a:endParaRPr lang="tr-TR"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fontScale="90000"/>
          </a:bodyPr>
          <a:lstStyle/>
          <a:p>
            <a:r>
              <a:rPr lang="tr-TR" b="1" dirty="0" err="1" smtClean="0">
                <a:solidFill>
                  <a:schemeClr val="tx2">
                    <a:lumMod val="75000"/>
                  </a:schemeClr>
                </a:solidFill>
              </a:rPr>
              <a:t>Karbonmonoksit</a:t>
            </a:r>
            <a:r>
              <a:rPr lang="tr-TR" b="1" dirty="0" smtClean="0">
                <a:solidFill>
                  <a:schemeClr val="tx2">
                    <a:lumMod val="75000"/>
                  </a:schemeClr>
                </a:solidFill>
              </a:rPr>
              <a:t> vücudumuzu ne şekilde etkiler?</a:t>
            </a:r>
            <a:endParaRPr lang="tr-TR" dirty="0"/>
          </a:p>
        </p:txBody>
      </p:sp>
      <p:pic>
        <p:nvPicPr>
          <p:cNvPr id="4" name="3 İçerik Yer Tutucusu" descr="http://www.acikbilim.com/wp-content/uploads/2012/12/CO_Poisoning-300x258.png">
            <a:hlinkClick r:id="rId2"/>
          </p:cNvPr>
          <p:cNvPicPr>
            <a:picLocks noGrp="1"/>
          </p:cNvPicPr>
          <p:nvPr>
            <p:ph idx="1"/>
          </p:nvPr>
        </p:nvPicPr>
        <p:blipFill>
          <a:blip r:embed="rId3"/>
          <a:srcRect/>
          <a:stretch>
            <a:fillRect/>
          </a:stretch>
        </p:blipFill>
        <p:spPr bwMode="auto">
          <a:xfrm>
            <a:off x="500034" y="1428736"/>
            <a:ext cx="8143932"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fontScale="90000"/>
          </a:bodyPr>
          <a:lstStyle/>
          <a:p>
            <a:r>
              <a:rPr lang="tr-TR" b="1" dirty="0" err="1" smtClean="0">
                <a:solidFill>
                  <a:schemeClr val="tx2">
                    <a:lumMod val="75000"/>
                  </a:schemeClr>
                </a:solidFill>
              </a:rPr>
              <a:t>Karbonmonoksit</a:t>
            </a:r>
            <a:r>
              <a:rPr lang="tr-TR" b="1" dirty="0" smtClean="0">
                <a:solidFill>
                  <a:schemeClr val="tx2">
                    <a:lumMod val="75000"/>
                  </a:schemeClr>
                </a:solidFill>
              </a:rPr>
              <a:t> vücudumuzu ne şekilde etkiler?</a:t>
            </a:r>
            <a:endParaRPr lang="tr-TR" dirty="0">
              <a:solidFill>
                <a:schemeClr val="tx2">
                  <a:lumMod val="75000"/>
                </a:schemeClr>
              </a:solidFill>
            </a:endParaRPr>
          </a:p>
        </p:txBody>
      </p:sp>
      <p:sp>
        <p:nvSpPr>
          <p:cNvPr id="3" name="2 İçerik Yer Tutucusu"/>
          <p:cNvSpPr>
            <a:spLocks noGrp="1"/>
          </p:cNvSpPr>
          <p:nvPr>
            <p:ph idx="1"/>
          </p:nvPr>
        </p:nvSpPr>
        <p:spPr>
          <a:xfrm>
            <a:off x="457200" y="1571612"/>
            <a:ext cx="8229600" cy="4857784"/>
          </a:xfrm>
          <a:solidFill>
            <a:schemeClr val="accent6">
              <a:lumMod val="20000"/>
              <a:lumOff val="80000"/>
            </a:schemeClr>
          </a:solidFill>
        </p:spPr>
        <p:txBody>
          <a:bodyPr>
            <a:normAutofit fontScale="92500" lnSpcReduction="10000"/>
          </a:bodyPr>
          <a:lstStyle/>
          <a:p>
            <a:pPr algn="just"/>
            <a:endParaRPr lang="tr-TR" dirty="0" smtClean="0"/>
          </a:p>
          <a:p>
            <a:pPr algn="just"/>
            <a:r>
              <a:rPr lang="tr-TR" dirty="0" smtClean="0"/>
              <a:t>İşin ciddiyeti beyin hücrelerinin oksijensiz kalması sonucunda ortaya çıkar. Belirli bir seviyeden sonra hasta, müdahale ile kurtarılsa dahi beyin hücrelerinde ölüm gerçekleştiği için vücutta tahmin edilemeyecek türde geri dönüşü olmayan hasarlar oluşabilir.</a:t>
            </a:r>
          </a:p>
          <a:p>
            <a:pPr algn="just"/>
            <a:r>
              <a:rPr lang="tr-TR" dirty="0" err="1" smtClean="0"/>
              <a:t>Karbonmonoksit</a:t>
            </a:r>
            <a:r>
              <a:rPr lang="tr-TR" dirty="0" smtClean="0"/>
              <a:t> zehirlenmesinden hayatını kaybeden insanların çoğu bu gaza gece, uykuları esnasında maruz kaldıkları için hiçbir şey anlamadan hayata gözlerini yumarlar.</a:t>
            </a:r>
          </a:p>
          <a:p>
            <a:pPr algn="just"/>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1143000"/>
          </a:xfrm>
          <a:solidFill>
            <a:schemeClr val="accent6"/>
          </a:solidFill>
        </p:spPr>
        <p:txBody>
          <a:bodyPr>
            <a:normAutofit fontScale="90000"/>
          </a:bodyPr>
          <a:lstStyle/>
          <a:p>
            <a:r>
              <a:rPr lang="tr-TR" dirty="0" smtClean="0">
                <a:solidFill>
                  <a:schemeClr val="tx2">
                    <a:lumMod val="75000"/>
                  </a:schemeClr>
                </a:solidFill>
                <a:latin typeface="Arial Black" pitchFamily="34" charset="0"/>
              </a:rPr>
              <a:t>BURSA’DA LODOS</a:t>
            </a:r>
            <a:br>
              <a:rPr lang="tr-TR" dirty="0" smtClean="0">
                <a:solidFill>
                  <a:schemeClr val="tx2">
                    <a:lumMod val="75000"/>
                  </a:schemeClr>
                </a:solidFill>
                <a:latin typeface="Arial Black" pitchFamily="34" charset="0"/>
              </a:rPr>
            </a:br>
            <a:r>
              <a:rPr lang="tr-TR" dirty="0" smtClean="0">
                <a:solidFill>
                  <a:schemeClr val="tx2">
                    <a:lumMod val="75000"/>
                  </a:schemeClr>
                </a:solidFill>
                <a:latin typeface="Arial Black" pitchFamily="34" charset="0"/>
              </a:rPr>
              <a:t>Tarih 16.01.2016</a:t>
            </a:r>
            <a:endParaRPr lang="tr-TR" dirty="0">
              <a:solidFill>
                <a:schemeClr val="tx2">
                  <a:lumMod val="75000"/>
                </a:schemeClr>
              </a:solidFill>
              <a:latin typeface="Arial Black" pitchFamily="34"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500034" y="1571612"/>
            <a:ext cx="8143932"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BURSA’DA LODOS</a:t>
            </a:r>
            <a:br>
              <a:rPr lang="tr-TR" sz="3200" dirty="0" smtClean="0">
                <a:solidFill>
                  <a:schemeClr val="tx2">
                    <a:lumMod val="75000"/>
                  </a:schemeClr>
                </a:solidFill>
                <a:latin typeface="Arial Black" pitchFamily="34" charset="0"/>
              </a:rPr>
            </a:br>
            <a:r>
              <a:rPr lang="tr-TR" sz="3200" dirty="0" smtClean="0">
                <a:solidFill>
                  <a:schemeClr val="tx2">
                    <a:lumMod val="75000"/>
                  </a:schemeClr>
                </a:solidFill>
                <a:latin typeface="Arial Black" pitchFamily="34" charset="0"/>
              </a:rPr>
              <a:t>Tarih 16.01.2016</a:t>
            </a:r>
            <a:endParaRPr lang="tr-TR" sz="3200" dirty="0"/>
          </a:p>
        </p:txBody>
      </p:sp>
      <p:pic>
        <p:nvPicPr>
          <p:cNvPr id="7170" name="Picture 2"/>
          <p:cNvPicPr>
            <a:picLocks noGrp="1" noChangeAspect="1" noChangeArrowheads="1"/>
          </p:cNvPicPr>
          <p:nvPr>
            <p:ph idx="1"/>
          </p:nvPr>
        </p:nvPicPr>
        <p:blipFill>
          <a:blip r:embed="rId2"/>
          <a:srcRect/>
          <a:stretch>
            <a:fillRect/>
          </a:stretch>
        </p:blipFill>
        <p:spPr bwMode="auto">
          <a:xfrm>
            <a:off x="500034" y="1571612"/>
            <a:ext cx="8143932" cy="4572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BURSA’DA LODOS</a:t>
            </a:r>
            <a:br>
              <a:rPr lang="tr-TR" sz="3200" dirty="0" smtClean="0">
                <a:solidFill>
                  <a:schemeClr val="tx2">
                    <a:lumMod val="75000"/>
                  </a:schemeClr>
                </a:solidFill>
                <a:latin typeface="Arial Black" pitchFamily="34" charset="0"/>
              </a:rPr>
            </a:br>
            <a:r>
              <a:rPr lang="tr-TR" sz="3200" dirty="0" smtClean="0">
                <a:solidFill>
                  <a:schemeClr val="tx2">
                    <a:lumMod val="75000"/>
                  </a:schemeClr>
                </a:solidFill>
                <a:latin typeface="Arial Black" pitchFamily="34" charset="0"/>
              </a:rPr>
              <a:t>Tarih 16.01.2016</a:t>
            </a:r>
            <a:endParaRPr lang="tr-TR" sz="3200" dirty="0"/>
          </a:p>
        </p:txBody>
      </p:sp>
      <p:pic>
        <p:nvPicPr>
          <p:cNvPr id="8194" name="Picture 2"/>
          <p:cNvPicPr>
            <a:picLocks noGrp="1" noChangeAspect="1" noChangeArrowheads="1"/>
          </p:cNvPicPr>
          <p:nvPr>
            <p:ph idx="1"/>
          </p:nvPr>
        </p:nvPicPr>
        <p:blipFill>
          <a:blip r:embed="rId2"/>
          <a:srcRect/>
          <a:stretch>
            <a:fillRect/>
          </a:stretch>
        </p:blipFill>
        <p:spPr bwMode="auto">
          <a:xfrm>
            <a:off x="500034" y="1571612"/>
            <a:ext cx="8215370" cy="4643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lstStyle/>
          <a:p>
            <a:r>
              <a:rPr lang="tr-TR" dirty="0" smtClean="0">
                <a:latin typeface="Arial Black" pitchFamily="34" charset="0"/>
              </a:rPr>
              <a:t>ENVERZİYON NEDİR?</a:t>
            </a:r>
            <a:endParaRPr lang="tr-TR" dirty="0">
              <a:latin typeface="Arial Black"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428596" y="1142984"/>
            <a:ext cx="8286808" cy="5429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fontScale="90000"/>
          </a:bodyPr>
          <a:lstStyle/>
          <a:p>
            <a:r>
              <a:rPr lang="tr-TR" dirty="0" smtClean="0">
                <a:solidFill>
                  <a:schemeClr val="tx2">
                    <a:lumMod val="75000"/>
                  </a:schemeClr>
                </a:solidFill>
                <a:latin typeface="Arial Black" pitchFamily="34" charset="0"/>
              </a:rPr>
              <a:t>CO ZEHİRLENMESİNE KARŞI ERKEN UYARI</a:t>
            </a:r>
            <a:endParaRPr lang="tr-TR" dirty="0">
              <a:solidFill>
                <a:schemeClr val="tx2">
                  <a:lumMod val="75000"/>
                </a:schemeClr>
              </a:solidFill>
            </a:endParaRPr>
          </a:p>
        </p:txBody>
      </p:sp>
      <p:sp>
        <p:nvSpPr>
          <p:cNvPr id="3" name="2 İçerik Yer Tutucusu"/>
          <p:cNvSpPr>
            <a:spLocks noGrp="1"/>
          </p:cNvSpPr>
          <p:nvPr>
            <p:ph idx="1"/>
          </p:nvPr>
        </p:nvSpPr>
        <p:spPr>
          <a:xfrm>
            <a:off x="457200" y="1600200"/>
            <a:ext cx="8229600" cy="4925144"/>
          </a:xfrm>
          <a:solidFill>
            <a:schemeClr val="accent6">
              <a:lumMod val="20000"/>
              <a:lumOff val="80000"/>
            </a:schemeClr>
          </a:solidFill>
        </p:spPr>
        <p:txBody>
          <a:bodyPr>
            <a:normAutofit/>
          </a:bodyPr>
          <a:lstStyle/>
          <a:p>
            <a:endParaRPr lang="tr-TR" sz="2800" dirty="0" smtClean="0">
              <a:latin typeface="Arial Black" pitchFamily="34" charset="0"/>
            </a:endParaRPr>
          </a:p>
          <a:p>
            <a:r>
              <a:rPr lang="tr-TR" sz="2800" dirty="0" smtClean="0">
                <a:latin typeface="Arial Black" pitchFamily="34" charset="0"/>
              </a:rPr>
              <a:t>KURUMSAL UYARILAR (METEOROLOJİK  </a:t>
            </a:r>
            <a:r>
              <a:rPr lang="tr-TR" sz="2800" dirty="0" smtClean="0">
                <a:latin typeface="Arial Black" pitchFamily="34" charset="0"/>
              </a:rPr>
              <a:t>ERKEN </a:t>
            </a:r>
            <a:r>
              <a:rPr lang="tr-TR" sz="2800" dirty="0" smtClean="0">
                <a:latin typeface="Arial Black" pitchFamily="34" charset="0"/>
              </a:rPr>
              <a:t>UYARILAR)</a:t>
            </a:r>
            <a:endParaRPr lang="tr-TR" sz="2800" dirty="0" smtClean="0">
              <a:latin typeface="Arial Black" pitchFamily="34" charset="0"/>
            </a:endParaRPr>
          </a:p>
          <a:p>
            <a:r>
              <a:rPr lang="tr-TR" sz="2800" dirty="0" smtClean="0">
                <a:latin typeface="Arial Black" pitchFamily="34" charset="0"/>
              </a:rPr>
              <a:t>KİŞİSEL ÖNLEMLER</a:t>
            </a:r>
            <a:endParaRPr lang="tr-TR" sz="2800" dirty="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CO ZEHİRLENMESİNE KARŞI ERKEN UYARI</a:t>
            </a:r>
            <a:endParaRPr lang="tr-TR" sz="3200" dirty="0"/>
          </a:p>
        </p:txBody>
      </p:sp>
      <p:sp>
        <p:nvSpPr>
          <p:cNvPr id="3" name="2 İçerik Yer Tutucusu"/>
          <p:cNvSpPr>
            <a:spLocks noGrp="1"/>
          </p:cNvSpPr>
          <p:nvPr>
            <p:ph idx="1"/>
          </p:nvPr>
        </p:nvSpPr>
        <p:spPr>
          <a:xfrm>
            <a:off x="457200" y="1600200"/>
            <a:ext cx="8229600" cy="4853136"/>
          </a:xfrm>
          <a:solidFill>
            <a:schemeClr val="accent6">
              <a:lumMod val="20000"/>
              <a:lumOff val="80000"/>
            </a:schemeClr>
          </a:solidFill>
        </p:spPr>
        <p:txBody>
          <a:bodyPr>
            <a:normAutofit fontScale="92500" lnSpcReduction="20000"/>
          </a:bodyPr>
          <a:lstStyle/>
          <a:p>
            <a:r>
              <a:rPr lang="tr-TR" b="1" dirty="0" smtClean="0">
                <a:latin typeface="Arial" panose="020B0604020202020204" pitchFamily="34" charset="0"/>
                <a:cs typeface="Arial" panose="020B0604020202020204" pitchFamily="34" charset="0"/>
              </a:rPr>
              <a:t>KUVVETLİ LODOS UYARISI</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hlinkClick r:id="rId2" tooltip="Perşembe haberleri"/>
              </a:rPr>
              <a:t>Perşembe</a:t>
            </a:r>
            <a:r>
              <a:rPr lang="tr-TR" dirty="0" smtClean="0">
                <a:latin typeface="Arial" panose="020B0604020202020204" pitchFamily="34" charset="0"/>
                <a:cs typeface="Arial" panose="020B0604020202020204" pitchFamily="34" charset="0"/>
              </a:rPr>
              <a:t> sabah saatlerine kadar Marmara ve Ege Bölgesinde etkili olması beklenen kuvvetli lodosun; Marmara'nın güney ve batısı ile Kıyı Ege'de fırtına şeklinde (60-90 km/s) eseceği tahmin edildiğinden başta hava, kara ve deniz ulaşımında olmak üzere meydana gelebilecek olumsuzluklara (</a:t>
            </a:r>
            <a:r>
              <a:rPr lang="tr-TR" dirty="0" smtClean="0">
                <a:latin typeface="Arial" panose="020B0604020202020204" pitchFamily="34" charset="0"/>
                <a:cs typeface="Arial" panose="020B0604020202020204" pitchFamily="34" charset="0"/>
                <a:hlinkClick r:id="rId3" tooltip="çatı haberleri"/>
              </a:rPr>
              <a:t>çatı</a:t>
            </a:r>
            <a:r>
              <a:rPr lang="tr-TR" dirty="0" smtClean="0">
                <a:latin typeface="Arial" panose="020B0604020202020204" pitchFamily="34" charset="0"/>
                <a:cs typeface="Arial" panose="020B0604020202020204" pitchFamily="34" charset="0"/>
              </a:rPr>
              <a:t> uçması, </a:t>
            </a:r>
            <a:r>
              <a:rPr lang="tr-TR" dirty="0" smtClean="0">
                <a:latin typeface="Arial" panose="020B0604020202020204" pitchFamily="34" charset="0"/>
                <a:cs typeface="Arial" panose="020B0604020202020204" pitchFamily="34" charset="0"/>
                <a:hlinkClick r:id="rId4" tooltip="ağaç haberleri"/>
              </a:rPr>
              <a:t>ağaç</a:t>
            </a:r>
            <a:r>
              <a:rPr lang="tr-TR" dirty="0" smtClean="0">
                <a:latin typeface="Arial" panose="020B0604020202020204" pitchFamily="34" charset="0"/>
                <a:cs typeface="Arial" panose="020B0604020202020204" pitchFamily="34" charset="0"/>
              </a:rPr>
              <a:t> ve direklerin devrilmesi, baca gazı ve soba zehirlenmeleri vb.) karşı dikkatli ve tedbirli olunması gerekmektedir.</a:t>
            </a:r>
            <a:br>
              <a:rPr lang="tr-TR" dirty="0" smtClean="0">
                <a:latin typeface="Arial" panose="020B0604020202020204" pitchFamily="34" charset="0"/>
                <a:cs typeface="Arial" panose="020B0604020202020204" pitchFamily="34" charset="0"/>
              </a:rPr>
            </a:br>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CO ZEHİRLENMESİNE KARŞI ERKEN UYARI</a:t>
            </a:r>
            <a:endParaRPr lang="tr-TR" sz="3200" dirty="0"/>
          </a:p>
        </p:txBody>
      </p:sp>
      <p:pic>
        <p:nvPicPr>
          <p:cNvPr id="2050" name="Picture 2"/>
          <p:cNvPicPr>
            <a:picLocks noGrp="1" noChangeAspect="1" noChangeArrowheads="1"/>
          </p:cNvPicPr>
          <p:nvPr>
            <p:ph idx="1"/>
          </p:nvPr>
        </p:nvPicPr>
        <p:blipFill>
          <a:blip r:embed="rId2"/>
          <a:srcRect/>
          <a:stretch>
            <a:fillRect/>
          </a:stretch>
        </p:blipFill>
        <p:spPr bwMode="auto">
          <a:xfrm>
            <a:off x="714348" y="1928801"/>
            <a:ext cx="7572428" cy="3899121"/>
          </a:xfrm>
          <a:prstGeom prst="rect">
            <a:avLst/>
          </a:prstGeom>
          <a:solidFill>
            <a:schemeClr val="accent6">
              <a:lumMod val="20000"/>
              <a:lumOff val="80000"/>
            </a:schemeClr>
          </a:solid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CO ZEHİRLENMESİNE KARŞI ERKEN UYARI</a:t>
            </a:r>
            <a:endParaRPr lang="tr-TR" sz="3200" dirty="0"/>
          </a:p>
        </p:txBody>
      </p:sp>
      <p:pic>
        <p:nvPicPr>
          <p:cNvPr id="4" name="cp_sayfa_imgEnverziyon" descr="Enverziyon Risk Haritası"/>
          <p:cNvPicPr>
            <a:picLocks noGrp="1"/>
          </p:cNvPicPr>
          <p:nvPr>
            <p:ph idx="1"/>
          </p:nvPr>
        </p:nvPicPr>
        <p:blipFill>
          <a:blip r:embed="rId2"/>
          <a:srcRect/>
          <a:stretch>
            <a:fillRect/>
          </a:stretch>
        </p:blipFill>
        <p:spPr bwMode="auto">
          <a:xfrm>
            <a:off x="571473" y="1600200"/>
            <a:ext cx="8001056"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CO ZEHİRLENMESİNE KARŞI ERKEN UYARI</a:t>
            </a:r>
            <a:endParaRPr lang="tr-TR" sz="3200" dirty="0"/>
          </a:p>
        </p:txBody>
      </p:sp>
      <p:pic>
        <p:nvPicPr>
          <p:cNvPr id="4" name="cp_sayfa_imgEnverziyon" descr="Enverziyon Risk Haritası"/>
          <p:cNvPicPr>
            <a:picLocks noGrp="1"/>
          </p:cNvPicPr>
          <p:nvPr>
            <p:ph idx="1"/>
          </p:nvPr>
        </p:nvPicPr>
        <p:blipFill>
          <a:blip r:embed="rId2"/>
          <a:srcRect/>
          <a:stretch>
            <a:fillRect/>
          </a:stretch>
        </p:blipFill>
        <p:spPr bwMode="auto">
          <a:xfrm>
            <a:off x="500035" y="1600200"/>
            <a:ext cx="8143932"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CO ZEHİRLENMESİNE KARŞI ERKEN UYARI</a:t>
            </a:r>
            <a:endParaRPr lang="tr-TR" sz="3200" dirty="0">
              <a:solidFill>
                <a:schemeClr val="tx2">
                  <a:lumMod val="75000"/>
                </a:schemeClr>
              </a:solidFill>
            </a:endParaRPr>
          </a:p>
        </p:txBody>
      </p:sp>
      <p:pic>
        <p:nvPicPr>
          <p:cNvPr id="6" name="irc_mi" descr="https://store.donanimhaber.com/d5/86/d9/d586d9bfc686b14fa45b8b4f1898e26c.jpg">
            <a:hlinkClick r:id="rId2"/>
          </p:cNvPr>
          <p:cNvPicPr>
            <a:picLocks noGrp="1"/>
          </p:cNvPicPr>
          <p:nvPr>
            <p:ph idx="1"/>
          </p:nvPr>
        </p:nvPicPr>
        <p:blipFill>
          <a:blip r:embed="rId3"/>
          <a:srcRect/>
          <a:stretch>
            <a:fillRect/>
          </a:stretch>
        </p:blipFill>
        <p:spPr bwMode="auto">
          <a:xfrm>
            <a:off x="457200" y="1700808"/>
            <a:ext cx="8215370" cy="475775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Autofit/>
          </a:bodyPr>
          <a:lstStyle/>
          <a:p>
            <a:r>
              <a:rPr lang="tr-TR" sz="3200" dirty="0" smtClean="0">
                <a:latin typeface="Arial Black" pitchFamily="34" charset="0"/>
              </a:rPr>
              <a:t>CO ZEHİRLENMESİNE KARŞI ERKEN UYARI</a:t>
            </a:r>
            <a:endParaRPr lang="tr-TR" sz="3200" dirty="0">
              <a:latin typeface="Arial Black" pitchFamily="34" charset="0"/>
            </a:endParaRPr>
          </a:p>
        </p:txBody>
      </p:sp>
      <p:pic>
        <p:nvPicPr>
          <p:cNvPr id="4" name="3 İçerik Yer Tutucusu" descr="http://www.acikbilim.com/wp-content/uploads/2012/12/döner-baca.jpg"/>
          <p:cNvPicPr>
            <a:picLocks noGrp="1"/>
          </p:cNvPicPr>
          <p:nvPr>
            <p:ph idx="1"/>
          </p:nvPr>
        </p:nvPicPr>
        <p:blipFill>
          <a:blip r:embed="rId2"/>
          <a:srcRect/>
          <a:stretch>
            <a:fillRect/>
          </a:stretch>
        </p:blipFill>
        <p:spPr bwMode="auto">
          <a:xfrm>
            <a:off x="500034" y="1500174"/>
            <a:ext cx="8143932"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lumMod val="20000"/>
              <a:lumOff val="80000"/>
            </a:schemeClr>
          </a:solidFill>
        </p:spPr>
        <p:txBody>
          <a:bodyPr/>
          <a:lstStyle/>
          <a:p>
            <a:endParaRPr lang="tr-TR" dirty="0"/>
          </a:p>
        </p:txBody>
      </p:sp>
      <p:sp>
        <p:nvSpPr>
          <p:cNvPr id="3" name="2 İçerik Yer Tutucusu"/>
          <p:cNvSpPr>
            <a:spLocks noGrp="1"/>
          </p:cNvSpPr>
          <p:nvPr>
            <p:ph idx="1"/>
          </p:nvPr>
        </p:nvSpPr>
        <p:spPr>
          <a:xfrm>
            <a:off x="457200" y="2038329"/>
            <a:ext cx="8229600" cy="4559023"/>
          </a:xfrm>
          <a:solidFill>
            <a:schemeClr val="accent6">
              <a:lumMod val="20000"/>
              <a:lumOff val="80000"/>
            </a:schemeClr>
          </a:solidFill>
        </p:spPr>
        <p:txBody>
          <a:bodyPr>
            <a:normAutofit/>
          </a:bodyPr>
          <a:lstStyle/>
          <a:p>
            <a:pPr algn="ctr"/>
            <a:r>
              <a:rPr lang="tr-TR" sz="5400" dirty="0" smtClean="0">
                <a:solidFill>
                  <a:schemeClr val="tx2">
                    <a:lumMod val="75000"/>
                  </a:schemeClr>
                </a:solidFill>
                <a:latin typeface="Arial Black" pitchFamily="34" charset="0"/>
              </a:rPr>
              <a:t>DİNLEDİĞİNİZ İÇİN TEŞEKKÜR EDERİZ </a:t>
            </a:r>
          </a:p>
          <a:p>
            <a:pPr algn="ctr"/>
            <a:endParaRPr lang="tr-TR" sz="5400" dirty="0" smtClean="0">
              <a:solidFill>
                <a:schemeClr val="tx2">
                  <a:lumMod val="75000"/>
                </a:schemeClr>
              </a:solidFill>
              <a:latin typeface="Arial Black" pitchFamily="34" charset="0"/>
            </a:endParaRPr>
          </a:p>
          <a:p>
            <a:pPr algn="ctr">
              <a:buNone/>
            </a:pPr>
            <a:r>
              <a:rPr lang="tr-TR" sz="2000" dirty="0" smtClean="0">
                <a:solidFill>
                  <a:schemeClr val="tx2">
                    <a:lumMod val="75000"/>
                  </a:schemeClr>
                </a:solidFill>
                <a:latin typeface="Arial Black" pitchFamily="34" charset="0"/>
              </a:rPr>
              <a:t>FIRAT </a:t>
            </a:r>
            <a:r>
              <a:rPr lang="tr-TR" sz="2000" dirty="0" smtClean="0">
                <a:solidFill>
                  <a:schemeClr val="tx2">
                    <a:lumMod val="75000"/>
                  </a:schemeClr>
                </a:solidFill>
                <a:latin typeface="Arial Black" pitchFamily="34" charset="0"/>
              </a:rPr>
              <a:t>ÇUKURÇAYIR</a:t>
            </a:r>
          </a:p>
          <a:p>
            <a:pPr algn="ctr">
              <a:buNone/>
            </a:pPr>
            <a:r>
              <a:rPr lang="tr-TR" sz="2000" dirty="0" smtClean="0">
                <a:solidFill>
                  <a:schemeClr val="tx2">
                    <a:lumMod val="75000"/>
                  </a:schemeClr>
                </a:solidFill>
                <a:latin typeface="Arial Black" pitchFamily="34" charset="0"/>
              </a:rPr>
              <a:t> </a:t>
            </a:r>
            <a:r>
              <a:rPr lang="tr-TR" sz="2000" dirty="0" smtClean="0">
                <a:solidFill>
                  <a:schemeClr val="tx2">
                    <a:lumMod val="75000"/>
                  </a:schemeClr>
                </a:solidFill>
                <a:latin typeface="Arial Black" pitchFamily="34" charset="0"/>
              </a:rPr>
              <a:t>METEOROLOJİ MÜHENDİSİ</a:t>
            </a:r>
          </a:p>
          <a:p>
            <a:pPr algn="ctr">
              <a:buNone/>
            </a:pPr>
            <a:r>
              <a:rPr lang="tr-TR" sz="2000" dirty="0" smtClean="0">
                <a:solidFill>
                  <a:schemeClr val="tx2">
                    <a:lumMod val="75000"/>
                  </a:schemeClr>
                </a:solidFill>
                <a:latin typeface="Arial Black" pitchFamily="34" charset="0"/>
              </a:rPr>
              <a:t>METEOROLOJİ GENEL MÜDÜRLÜĞÜ      </a:t>
            </a:r>
            <a:endParaRPr lang="tr-TR" sz="2000" dirty="0">
              <a:solidFill>
                <a:schemeClr val="tx2">
                  <a:lumMod val="75000"/>
                </a:schemeClr>
              </a:solidFill>
              <a:latin typeface="Arial Black" pitchFamily="34" charset="0"/>
            </a:endParaRPr>
          </a:p>
        </p:txBody>
      </p:sp>
      <p:pic>
        <p:nvPicPr>
          <p:cNvPr id="4" name="3 Resim" descr="http://www.mgm.gov.tr/FILES/gorsel/dmilogo/3x360r.jpg"/>
          <p:cNvPicPr/>
          <p:nvPr/>
        </p:nvPicPr>
        <p:blipFill>
          <a:blip r:embed="rId2"/>
          <a:srcRect/>
          <a:stretch>
            <a:fillRect/>
          </a:stretch>
        </p:blipFill>
        <p:spPr bwMode="auto">
          <a:xfrm>
            <a:off x="7115164" y="3933056"/>
            <a:ext cx="1571636" cy="1643074"/>
          </a:xfrm>
          <a:prstGeom prst="rect">
            <a:avLst/>
          </a:prstGeom>
          <a:noFill/>
          <a:ln w="9525">
            <a:noFill/>
            <a:miter lim="800000"/>
            <a:headEnd/>
            <a:tailEnd/>
          </a:ln>
        </p:spPr>
      </p:pic>
      <p:pic>
        <p:nvPicPr>
          <p:cNvPr id="5" name="irc_mi" descr="https://s-media-cache-ak0.pinimg.com/736x/e7/64/c5/e764c570644f090facf328c314adce9c.jpg">
            <a:hlinkClick r:id="rId3"/>
          </p:cNvPr>
          <p:cNvPicPr/>
          <p:nvPr/>
        </p:nvPicPr>
        <p:blipFill>
          <a:blip r:embed="rId4"/>
          <a:srcRect/>
          <a:stretch>
            <a:fillRect/>
          </a:stretch>
        </p:blipFill>
        <p:spPr bwMode="auto">
          <a:xfrm>
            <a:off x="571472" y="428604"/>
            <a:ext cx="20574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72518" cy="1143000"/>
          </a:xfrm>
          <a:solidFill>
            <a:schemeClr val="accent6"/>
          </a:solidFill>
        </p:spPr>
        <p:txBody>
          <a:bodyPr>
            <a:normAutofit/>
          </a:bodyPr>
          <a:lstStyle/>
          <a:p>
            <a:r>
              <a:rPr lang="tr-TR" sz="3200" dirty="0" smtClean="0">
                <a:solidFill>
                  <a:schemeClr val="tx2">
                    <a:lumMod val="75000"/>
                  </a:schemeClr>
                </a:solidFill>
                <a:latin typeface="Arial Black" pitchFamily="34" charset="0"/>
              </a:rPr>
              <a:t>ENVERZİYON NEDİR?</a:t>
            </a:r>
            <a:endParaRPr lang="tr-TR" sz="3200" dirty="0">
              <a:solidFill>
                <a:schemeClr val="tx2">
                  <a:lumMod val="75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500034" y="1428736"/>
            <a:ext cx="8429683"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latin typeface="Arial Black" pitchFamily="34" charset="0"/>
              </a:rPr>
              <a:t>ENVERZİYON NEDİR?</a:t>
            </a:r>
            <a:endParaRPr lang="tr-TR" sz="3200"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428736"/>
            <a:ext cx="8358246"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a:solidFill>
            <a:schemeClr val="accent6"/>
          </a:solidFill>
        </p:spPr>
        <p:txBody>
          <a:bodyPr>
            <a:normAutofit/>
          </a:bodyPr>
          <a:lstStyle/>
          <a:p>
            <a:r>
              <a:rPr lang="tr-TR" sz="3200" dirty="0" smtClean="0">
                <a:solidFill>
                  <a:schemeClr val="tx2">
                    <a:lumMod val="75000"/>
                  </a:schemeClr>
                </a:solidFill>
                <a:latin typeface="Arial Black" pitchFamily="34" charset="0"/>
              </a:rPr>
              <a:t>ENVERZİYON NEDİR?</a:t>
            </a:r>
            <a:endParaRPr lang="tr-TR" sz="3200" dirty="0">
              <a:solidFill>
                <a:schemeClr val="tx2">
                  <a:lumMod val="75000"/>
                </a:schemeClr>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500034" y="1285860"/>
            <a:ext cx="821537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normAutofit/>
          </a:bodyPr>
          <a:lstStyle/>
          <a:p>
            <a:r>
              <a:rPr lang="tr-TR" sz="3200" dirty="0" smtClean="0">
                <a:solidFill>
                  <a:schemeClr val="tx2">
                    <a:lumMod val="75000"/>
                  </a:schemeClr>
                </a:solidFill>
                <a:latin typeface="Arial Black" pitchFamily="34" charset="0"/>
              </a:rPr>
              <a:t>ENVERZİYON NEDİR?</a:t>
            </a:r>
            <a:endParaRPr lang="tr-TR" sz="3200" dirty="0">
              <a:solidFill>
                <a:schemeClr val="tx2">
                  <a:lumMod val="75000"/>
                </a:schemeClr>
              </a:solidFill>
            </a:endParaRPr>
          </a:p>
        </p:txBody>
      </p:sp>
      <p:pic>
        <p:nvPicPr>
          <p:cNvPr id="5122" name="Picture 2"/>
          <p:cNvPicPr>
            <a:picLocks noGrp="1" noChangeAspect="1" noChangeArrowheads="1"/>
          </p:cNvPicPr>
          <p:nvPr>
            <p:ph idx="1"/>
          </p:nvPr>
        </p:nvPicPr>
        <p:blipFill>
          <a:blip r:embed="rId2"/>
          <a:srcRect/>
          <a:stretch>
            <a:fillRect/>
          </a:stretch>
        </p:blipFill>
        <p:spPr bwMode="auto">
          <a:xfrm>
            <a:off x="500034" y="1500174"/>
            <a:ext cx="8215370"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lstStyle/>
          <a:p>
            <a:r>
              <a:rPr lang="tr-TR" dirty="0" smtClean="0">
                <a:latin typeface="Arial Black" pitchFamily="34" charset="0"/>
              </a:rPr>
              <a:t>RÜZGAR NEDİR ?</a:t>
            </a:r>
            <a:endParaRPr lang="tr-TR" dirty="0">
              <a:latin typeface="Arial Black" pitchFamily="34" charset="0"/>
            </a:endParaRPr>
          </a:p>
        </p:txBody>
      </p:sp>
      <p:pic>
        <p:nvPicPr>
          <p:cNvPr id="5" name="4 Resim" descr="http://1.bp.blogspot.com/-c_ptBa4ukxs/UJNJ8uEYKJI/AAAAAAAAAxc/558PulaW_2g/s1600/22539_304330294908_8087222_n.jpg"/>
          <p:cNvPicPr/>
          <p:nvPr/>
        </p:nvPicPr>
        <p:blipFill>
          <a:blip r:embed="rId2"/>
          <a:srcRect/>
          <a:stretch>
            <a:fillRect/>
          </a:stretch>
        </p:blipFill>
        <p:spPr bwMode="auto">
          <a:xfrm>
            <a:off x="500034" y="1500174"/>
            <a:ext cx="8215370"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a:solidFill>
            <a:schemeClr val="accent6"/>
          </a:solidFill>
        </p:spPr>
        <p:txBody>
          <a:bodyPr>
            <a:normAutofit/>
          </a:bodyPr>
          <a:lstStyle/>
          <a:p>
            <a:r>
              <a:rPr lang="tr-TR" sz="3200" dirty="0" smtClean="0">
                <a:latin typeface="Arial Black" pitchFamily="34" charset="0"/>
              </a:rPr>
              <a:t>RÜZGAR NEDİR ?</a:t>
            </a:r>
            <a:endParaRPr lang="tr-TR" sz="3200" dirty="0"/>
          </a:p>
        </p:txBody>
      </p:sp>
      <p:pic>
        <p:nvPicPr>
          <p:cNvPr id="4" name="3 İçerik Yer Tutucusu" descr="https://cografyabilim.files.wordpress.com/2012/02/ruzgargulu.jpg"/>
          <p:cNvPicPr>
            <a:picLocks noGrp="1"/>
          </p:cNvPicPr>
          <p:nvPr>
            <p:ph idx="1"/>
          </p:nvPr>
        </p:nvPicPr>
        <p:blipFill>
          <a:blip r:embed="rId2"/>
          <a:srcRect/>
          <a:stretch>
            <a:fillRect/>
          </a:stretch>
        </p:blipFill>
        <p:spPr bwMode="auto">
          <a:xfrm>
            <a:off x="500034" y="1357298"/>
            <a:ext cx="8215370" cy="5072098"/>
          </a:xfrm>
          <a:prstGeom prst="rect">
            <a:avLst/>
          </a:prstGeom>
          <a:solidFill>
            <a:schemeClr val="accent6">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solidFill>
        </p:spPr>
        <p:txBody>
          <a:bodyPr/>
          <a:lstStyle/>
          <a:p>
            <a:r>
              <a:rPr lang="tr-TR" dirty="0" smtClean="0">
                <a:solidFill>
                  <a:schemeClr val="tx2">
                    <a:lumMod val="75000"/>
                  </a:schemeClr>
                </a:solidFill>
                <a:latin typeface="Arial Black" pitchFamily="34" charset="0"/>
              </a:rPr>
              <a:t>LODOS NEDİR?</a:t>
            </a:r>
            <a:endParaRPr lang="tr-TR" dirty="0">
              <a:solidFill>
                <a:schemeClr val="tx2">
                  <a:lumMod val="75000"/>
                </a:schemeClr>
              </a:solidFill>
              <a:latin typeface="Arial Black" pitchFamily="34" charset="0"/>
            </a:endParaRPr>
          </a:p>
        </p:txBody>
      </p:sp>
      <p:sp>
        <p:nvSpPr>
          <p:cNvPr id="3" name="2 İçerik Yer Tutucusu"/>
          <p:cNvSpPr>
            <a:spLocks noGrp="1"/>
          </p:cNvSpPr>
          <p:nvPr>
            <p:ph idx="1"/>
          </p:nvPr>
        </p:nvSpPr>
        <p:spPr>
          <a:xfrm>
            <a:off x="457200" y="1643050"/>
            <a:ext cx="8229600" cy="4483113"/>
          </a:xfrm>
          <a:solidFill>
            <a:schemeClr val="accent6">
              <a:lumMod val="20000"/>
              <a:lumOff val="80000"/>
            </a:schemeClr>
          </a:solidFill>
        </p:spPr>
        <p:txBody>
          <a:bodyPr>
            <a:normAutofit fontScale="77500" lnSpcReduction="20000"/>
          </a:bodyPr>
          <a:lstStyle/>
          <a:p>
            <a:pPr algn="just"/>
            <a:r>
              <a:rPr lang="tr-TR" b="1" dirty="0">
                <a:latin typeface="Arial" pitchFamily="34" charset="0"/>
                <a:cs typeface="Arial" pitchFamily="34" charset="0"/>
              </a:rPr>
              <a:t>Lodos</a:t>
            </a:r>
            <a:r>
              <a:rPr lang="tr-TR" dirty="0">
                <a:latin typeface="Arial" pitchFamily="34" charset="0"/>
                <a:cs typeface="Arial" pitchFamily="34" charset="0"/>
              </a:rPr>
              <a:t>, güneybatıdan esen </a:t>
            </a:r>
            <a:r>
              <a:rPr lang="tr-TR" dirty="0">
                <a:latin typeface="Arial" pitchFamily="34" charset="0"/>
                <a:cs typeface="Arial" pitchFamily="34" charset="0"/>
                <a:hlinkClick r:id="rId2" tooltip="Rüzgâr"/>
              </a:rPr>
              <a:t>rüzgârlara</a:t>
            </a:r>
            <a:r>
              <a:rPr lang="tr-TR" dirty="0">
                <a:latin typeface="Arial" pitchFamily="34" charset="0"/>
                <a:cs typeface="Arial" pitchFamily="34" charset="0"/>
              </a:rPr>
              <a:t> verilen addır. </a:t>
            </a:r>
            <a:r>
              <a:rPr lang="tr-TR" dirty="0">
                <a:latin typeface="Arial" pitchFamily="34" charset="0"/>
                <a:cs typeface="Arial" pitchFamily="34" charset="0"/>
                <a:hlinkClick r:id="rId3" tooltip="Türkiye"/>
              </a:rPr>
              <a:t>Türkiye</a:t>
            </a:r>
            <a:r>
              <a:rPr lang="tr-TR" dirty="0">
                <a:latin typeface="Arial" pitchFamily="34" charset="0"/>
                <a:cs typeface="Arial" pitchFamily="34" charset="0"/>
              </a:rPr>
              <a:t>'de, gezici </a:t>
            </a:r>
            <a:r>
              <a:rPr lang="tr-TR" dirty="0">
                <a:latin typeface="Arial" pitchFamily="34" charset="0"/>
                <a:cs typeface="Arial" pitchFamily="34" charset="0"/>
                <a:hlinkClick r:id="rId4" tooltip="Siklon"/>
              </a:rPr>
              <a:t>siklonların</a:t>
            </a:r>
            <a:r>
              <a:rPr lang="tr-TR" dirty="0">
                <a:latin typeface="Arial" pitchFamily="34" charset="0"/>
                <a:cs typeface="Arial" pitchFamily="34" charset="0"/>
              </a:rPr>
              <a:t> içeriye daha çok sokulduğu kış mevsiminde çok görülür ve siklonların sıcak cephesinin geçişini izler. Sıcaklıkların yükselmesine neden olur. En sık aralık ayında görülür.</a:t>
            </a:r>
          </a:p>
          <a:p>
            <a:pPr algn="just"/>
            <a:r>
              <a:rPr lang="tr-TR" dirty="0">
                <a:latin typeface="Arial" pitchFamily="34" charset="0"/>
                <a:cs typeface="Arial" pitchFamily="34" charset="0"/>
              </a:rPr>
              <a:t>Lodos, yoğun olarak Marmara, Ege ve Doğu Akdeniz'de </a:t>
            </a:r>
            <a:r>
              <a:rPr lang="tr-TR" dirty="0" smtClean="0">
                <a:latin typeface="Arial" pitchFamily="34" charset="0"/>
                <a:cs typeface="Arial" pitchFamily="34" charset="0"/>
              </a:rPr>
              <a:t>eser. </a:t>
            </a:r>
            <a:r>
              <a:rPr lang="tr-TR" dirty="0">
                <a:latin typeface="Arial" pitchFamily="34" charset="0"/>
                <a:cs typeface="Arial" pitchFamily="34" charset="0"/>
              </a:rPr>
              <a:t>Lodosun, beraberinde taşıdığı mineraller ve toz sebebiyle insanlar üzerinde </a:t>
            </a:r>
            <a:r>
              <a:rPr lang="tr-TR" dirty="0">
                <a:latin typeface="Arial" pitchFamily="34" charset="0"/>
                <a:cs typeface="Arial" pitchFamily="34" charset="0"/>
                <a:hlinkClick r:id="rId5" tooltip="Baş ağrısı"/>
              </a:rPr>
              <a:t>baş ağrısı</a:t>
            </a:r>
            <a:r>
              <a:rPr lang="tr-TR" dirty="0">
                <a:latin typeface="Arial" pitchFamily="34" charset="0"/>
                <a:cs typeface="Arial" pitchFamily="34" charset="0"/>
              </a:rPr>
              <a:t>, </a:t>
            </a:r>
            <a:r>
              <a:rPr lang="tr-TR" dirty="0">
                <a:latin typeface="Arial" pitchFamily="34" charset="0"/>
                <a:cs typeface="Arial" pitchFamily="34" charset="0"/>
                <a:hlinkClick r:id="rId6" tooltip="Halsizlik"/>
              </a:rPr>
              <a:t>halsizlik</a:t>
            </a:r>
            <a:r>
              <a:rPr lang="tr-TR" dirty="0">
                <a:latin typeface="Arial" pitchFamily="34" charset="0"/>
                <a:cs typeface="Arial" pitchFamily="34" charset="0"/>
              </a:rPr>
              <a:t>, </a:t>
            </a:r>
            <a:r>
              <a:rPr lang="tr-TR" dirty="0">
                <a:latin typeface="Arial" pitchFamily="34" charset="0"/>
                <a:cs typeface="Arial" pitchFamily="34" charset="0"/>
                <a:hlinkClick r:id="rId7" tooltip="Nefes darlığı"/>
              </a:rPr>
              <a:t>nefes darlığı</a:t>
            </a:r>
            <a:r>
              <a:rPr lang="tr-TR" dirty="0">
                <a:latin typeface="Arial" pitchFamily="34" charset="0"/>
                <a:cs typeface="Arial" pitchFamily="34" charset="0"/>
              </a:rPr>
              <a:t>, </a:t>
            </a:r>
            <a:r>
              <a:rPr lang="tr-TR" dirty="0">
                <a:latin typeface="Arial" pitchFamily="34" charset="0"/>
                <a:cs typeface="Arial" pitchFamily="34" charset="0"/>
                <a:hlinkClick r:id="rId8" tooltip="Göz"/>
              </a:rPr>
              <a:t>göz</a:t>
            </a:r>
            <a:r>
              <a:rPr lang="tr-TR" dirty="0">
                <a:latin typeface="Arial" pitchFamily="34" charset="0"/>
                <a:cs typeface="Arial" pitchFamily="34" charset="0"/>
              </a:rPr>
              <a:t> kanlanması gibi bir dizi etkiye yol açtığına inanılır</a:t>
            </a:r>
            <a:r>
              <a:rPr lang="tr-TR" dirty="0" smtClean="0">
                <a:latin typeface="Arial" pitchFamily="34" charset="0"/>
                <a:cs typeface="Arial" pitchFamily="34" charset="0"/>
              </a:rPr>
              <a:t>. </a:t>
            </a:r>
          </a:p>
          <a:p>
            <a:pPr algn="just"/>
            <a:endParaRPr lang="tr-TR" dirty="0">
              <a:latin typeface="Arial" pitchFamily="34" charset="0"/>
              <a:cs typeface="Arial" pitchFamily="34" charset="0"/>
            </a:endParaRPr>
          </a:p>
          <a:p>
            <a:pPr algn="just"/>
            <a:r>
              <a:rPr lang="tr-TR" dirty="0" smtClean="0">
                <a:latin typeface="Arial" pitchFamily="34" charset="0"/>
                <a:cs typeface="Arial" pitchFamily="34" charset="0"/>
              </a:rPr>
              <a:t>Kaynak :  </a:t>
            </a:r>
            <a:r>
              <a:rPr lang="tr-TR" dirty="0" err="1" smtClean="0">
                <a:latin typeface="Arial" pitchFamily="34" charset="0"/>
                <a:cs typeface="Arial" pitchFamily="34" charset="0"/>
              </a:rPr>
              <a:t>Vikipedi</a:t>
            </a:r>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599</Words>
  <Application>Microsoft Office PowerPoint</Application>
  <PresentationFormat>Ekran Gösterisi (4:3)</PresentationFormat>
  <Paragraphs>64</Paragraphs>
  <Slides>27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Arial</vt:lpstr>
      <vt:lpstr>Arial Black</vt:lpstr>
      <vt:lpstr>Calibri</vt:lpstr>
      <vt:lpstr>Ofis Teması</vt:lpstr>
      <vt:lpstr> </vt:lpstr>
      <vt:lpstr>ENVERZİYON NEDİR?</vt:lpstr>
      <vt:lpstr>ENVERZİYON NEDİR?</vt:lpstr>
      <vt:lpstr>ENVERZİYON NEDİR?</vt:lpstr>
      <vt:lpstr>ENVERZİYON NEDİR?</vt:lpstr>
      <vt:lpstr>ENVERZİYON NEDİR?</vt:lpstr>
      <vt:lpstr>RÜZGAR NEDİR ?</vt:lpstr>
      <vt:lpstr>RÜZGAR NEDİR ?</vt:lpstr>
      <vt:lpstr>LODOS NEDİR?</vt:lpstr>
      <vt:lpstr>KARBON MONOKSİT NEDİR</vt:lpstr>
      <vt:lpstr>KARBON MONOKSİT NEDİR NASIL OLUŞUR?</vt:lpstr>
      <vt:lpstr>KARBON MONOKSİT NEDİR NASIL OLUŞUR?</vt:lpstr>
      <vt:lpstr>KARBON MONOKSİT NEDİR NASIL OLUŞUR?</vt:lpstr>
      <vt:lpstr>Karbonmonoksit vücudumuzu ne şekilde etkiler?</vt:lpstr>
      <vt:lpstr>Karbonmonoksit vücudumuzu ne şekilde etkiler?</vt:lpstr>
      <vt:lpstr>Karbonmonoksit vücudumuzu ne şekilde etkiler?</vt:lpstr>
      <vt:lpstr>BURSA’DA LODOS Tarih 16.01.2016</vt:lpstr>
      <vt:lpstr>BURSA’DA LODOS Tarih 16.01.2016</vt:lpstr>
      <vt:lpstr>BURSA’DA LODOS Tarih 16.01.2016</vt:lpstr>
      <vt:lpstr>CO ZEHİRLENMESİNE KARŞI ERKEN UYARI</vt:lpstr>
      <vt:lpstr>CO ZEHİRLENMESİNE KARŞI ERKEN UYARI</vt:lpstr>
      <vt:lpstr>CO ZEHİRLENMESİNE KARŞI ERKEN UYARI</vt:lpstr>
      <vt:lpstr>CO ZEHİRLENMESİNE KARŞI ERKEN UYARI</vt:lpstr>
      <vt:lpstr>CO ZEHİRLENMESİNE KARŞI ERKEN UYARI</vt:lpstr>
      <vt:lpstr>CO ZEHİRLENMESİNE KARŞI ERKEN UYARI</vt:lpstr>
      <vt:lpstr>CO ZEHİRLENMESİNE KARŞI ERKEN UYARI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ENVERZİYON VE LODOSUN  CO ZEHİRLENMESİNDEKİ ROLÜ</dc:title>
  <dc:creator>fcukurcayir</dc:creator>
  <cp:lastModifiedBy>mesut demircan</cp:lastModifiedBy>
  <cp:revision>36</cp:revision>
  <dcterms:created xsi:type="dcterms:W3CDTF">2016-04-11T09:31:54Z</dcterms:created>
  <dcterms:modified xsi:type="dcterms:W3CDTF">2016-04-19T14:46:22Z</dcterms:modified>
</cp:coreProperties>
</file>