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7" r:id="rId5"/>
    <p:sldId id="260" r:id="rId6"/>
    <p:sldId id="262" r:id="rId7"/>
    <p:sldId id="263" r:id="rId8"/>
    <p:sldId id="264" r:id="rId9"/>
    <p:sldId id="259" r:id="rId10"/>
    <p:sldId id="267" r:id="rId11"/>
    <p:sldId id="278" r:id="rId12"/>
    <p:sldId id="268" r:id="rId13"/>
    <p:sldId id="273" r:id="rId14"/>
    <p:sldId id="265" r:id="rId15"/>
    <p:sldId id="266" r:id="rId16"/>
    <p:sldId id="282" r:id="rId17"/>
    <p:sldId id="286" r:id="rId18"/>
    <p:sldId id="284" r:id="rId19"/>
    <p:sldId id="285" r:id="rId20"/>
    <p:sldId id="269" r:id="rId21"/>
    <p:sldId id="270" r:id="rId22"/>
    <p:sldId id="271" r:id="rId23"/>
    <p:sldId id="272" r:id="rId24"/>
    <p:sldId id="275" r:id="rId25"/>
    <p:sldId id="277" r:id="rId26"/>
    <p:sldId id="276" r:id="rId27"/>
    <p:sldId id="288" r:id="rId28"/>
    <p:sldId id="281" r:id="rId29"/>
    <p:sldId id="279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6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82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79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31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83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11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5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33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33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4D0E-8EBC-4984-9639-C6BAE3DB5FBD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B813-616E-474E-AC67-F68AC2F904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1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6/D-W016_Warnung_vor_Biogefaehrdung_ty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0782" y="2537187"/>
            <a:ext cx="9709727" cy="1325563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İŞYERİNDE COVİD-19’ DAN KORUNMA ÖNLEMLERİ 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2"/>
          <p:cNvSpPr>
            <a:spLocks noChangeArrowheads="1"/>
          </p:cNvSpPr>
          <p:nvPr/>
        </p:nvSpPr>
        <p:spPr bwMode="auto">
          <a:xfrm>
            <a:off x="2572932" y="4694239"/>
            <a:ext cx="71454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457200"/>
            <a:r>
              <a:rPr lang="tr-TR" altLang="tr-TR" sz="3200" b="1" dirty="0" smtClean="0">
                <a:solidFill>
                  <a:srgbClr val="CC0000"/>
                </a:solidFill>
              </a:rPr>
              <a:t>ÇALIŞAN SAĞLIĞI DAİRESİ BAŞKANLIĞI</a:t>
            </a:r>
          </a:p>
          <a:p>
            <a:pPr marL="342900" indent="-342900" algn="ctr" defTabSz="457200"/>
            <a:r>
              <a:rPr lang="tr-TR" altLang="tr-TR" sz="3200" b="1" dirty="0" smtClean="0">
                <a:solidFill>
                  <a:srgbClr val="CC0000"/>
                </a:solidFill>
              </a:rPr>
              <a:t>İşyeri Sağlık ve Güvenlik Birimi</a:t>
            </a:r>
            <a:endParaRPr lang="en-US" altLang="tr-TR" sz="3200" b="1" dirty="0">
              <a:solidFill>
                <a:srgbClr val="CC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59" y="250404"/>
            <a:ext cx="2545450" cy="2514596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36" y="76201"/>
            <a:ext cx="6271491" cy="6684818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Başlık"/>
          <p:cNvSpPr>
            <a:spLocks noGrp="1"/>
          </p:cNvSpPr>
          <p:nvPr>
            <p:ph type="title"/>
          </p:nvPr>
        </p:nvSpPr>
        <p:spPr>
          <a:xfrm>
            <a:off x="1945565" y="1383772"/>
            <a:ext cx="8229600" cy="69215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-19 dan Korunma </a:t>
            </a:r>
            <a: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öntemi Nedir?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074985" y="2545295"/>
            <a:ext cx="7812964" cy="35565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tr-TR" alt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Maske </a:t>
            </a:r>
            <a:r>
              <a:rPr lang="tr-TR" alt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Takılması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endParaRPr lang="tr-TR" altLang="tr-TR" sz="4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tr-TR" alt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Kişisel Hijyen- El Yıkama</a:t>
            </a:r>
          </a:p>
          <a:p>
            <a:pPr algn="ctr"/>
            <a:endParaRPr lang="tr-TR" altLang="tr-TR" sz="4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tr-TR" alt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alt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</a:t>
            </a:r>
            <a:r>
              <a:rPr lang="tr-TR" alt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Mesafe</a:t>
            </a:r>
            <a:endParaRPr lang="tr-TR" altLang="tr-TR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3" y="457234"/>
            <a:ext cx="4756445" cy="59348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82750"/>
            <a:ext cx="5741655" cy="580920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55" y="1875268"/>
            <a:ext cx="4882518" cy="27521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327" y="1875268"/>
            <a:ext cx="4572000" cy="27527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501" y="351726"/>
            <a:ext cx="4991245" cy="112534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876" y="5025613"/>
            <a:ext cx="5382299" cy="1559914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568873" y="6392078"/>
            <a:ext cx="2623127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45" y="495300"/>
            <a:ext cx="9652000" cy="624682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9568873" y="6392078"/>
            <a:ext cx="2623127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685824"/>
            <a:ext cx="9966761" cy="5913167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9568873" y="6392078"/>
            <a:ext cx="2623127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87" y="0"/>
            <a:ext cx="6915622" cy="6684684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28" y="705436"/>
            <a:ext cx="7998692" cy="5833909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6" y="587350"/>
            <a:ext cx="8543636" cy="6270650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51" y="581892"/>
            <a:ext cx="9040739" cy="5831622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821130" y="753413"/>
            <a:ext cx="7113151" cy="91836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Çalışanların Yasal Hakları</a:t>
            </a: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2207491" y="2133600"/>
            <a:ext cx="8340436" cy="388850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tr-TR" alt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6331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sayılı İş Sağlığı ve Güvenliği Kanunu’na göre: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Bilme Hakkı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 Hakkı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Görüş Bildirme ve Katılma Hakkı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Seçme ve Seçilme Hakkı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Çalışmaktan Kaçınma Hakkı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Gözetiminden Yararlanma Hakkı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tr-TR" alt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2" y="797057"/>
            <a:ext cx="7444509" cy="1176889"/>
          </a:xfrm>
          <a:prstGeom prst="rect">
            <a:avLst/>
          </a:prstGeom>
        </p:spPr>
      </p:pic>
      <p:pic>
        <p:nvPicPr>
          <p:cNvPr id="5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5" y="2448270"/>
            <a:ext cx="10515600" cy="3327721"/>
          </a:xfr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9109" y="1999015"/>
            <a:ext cx="10515600" cy="42816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82" y="495300"/>
            <a:ext cx="6864927" cy="108526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2" y="1904020"/>
            <a:ext cx="10875096" cy="42476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64" y="495300"/>
            <a:ext cx="6864927" cy="108526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1" y="1735064"/>
            <a:ext cx="10467830" cy="46853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64" y="495300"/>
            <a:ext cx="6864927" cy="108526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0272" y="2429163"/>
            <a:ext cx="9993412" cy="37464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19" y="2521200"/>
            <a:ext cx="1190625" cy="35623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64" y="661554"/>
            <a:ext cx="6864927" cy="1085264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03909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800100" y="1049298"/>
            <a:ext cx="1070903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/>
              <a:t> </a:t>
            </a:r>
            <a:r>
              <a:rPr lang="tr-TR" sz="2600" dirty="0"/>
              <a:t>COVID-19 hastasıyla aynı kapalı ortamda </a:t>
            </a:r>
            <a:r>
              <a:rPr lang="tr-TR" sz="2600" dirty="0" smtClean="0"/>
              <a:t>(işyeri, hastane </a:t>
            </a:r>
            <a:r>
              <a:rPr lang="tr-TR" sz="2600" dirty="0"/>
              <a:t>veya banka bekleme salonları, otobüs, servis vb. ulaşım </a:t>
            </a:r>
            <a:r>
              <a:rPr lang="tr-TR" sz="2600" dirty="0" smtClean="0"/>
              <a:t>araçları) 1 metreden uzak mesafede bulunmuş kişiler, </a:t>
            </a:r>
          </a:p>
          <a:p>
            <a:endParaRPr lang="tr-TR" sz="26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600" dirty="0" smtClean="0"/>
              <a:t>COVID-19 </a:t>
            </a:r>
            <a:r>
              <a:rPr lang="tr-TR" sz="2600" dirty="0"/>
              <a:t>hastasıyla aynı kapalı ortamda </a:t>
            </a:r>
            <a:r>
              <a:rPr lang="tr-TR" sz="2600" dirty="0" smtClean="0"/>
              <a:t>(işyeri, hastane </a:t>
            </a:r>
            <a:r>
              <a:rPr lang="tr-TR" sz="2600" dirty="0"/>
              <a:t>veya banka bekleme salonları, otobüs, servis vb. ulaşım araçları) 15 dakikadan kısa süre bulunmuş </a:t>
            </a:r>
            <a:r>
              <a:rPr lang="tr-TR" sz="2600" dirty="0" smtClean="0"/>
              <a:t>kişiler</a:t>
            </a:r>
            <a:r>
              <a:rPr lang="tr-TR" sz="2600" dirty="0"/>
              <a:t>,</a:t>
            </a:r>
            <a:endParaRPr lang="tr-TR" sz="2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6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600" dirty="0" smtClean="0"/>
              <a:t>COVID-19 </a:t>
            </a:r>
            <a:r>
              <a:rPr lang="tr-TR" sz="2600" dirty="0"/>
              <a:t>hastasıyla 1 metreden daha yakın mesafede 15 dakikadan kısa süreyle </a:t>
            </a:r>
            <a:r>
              <a:rPr lang="tr-TR" sz="2600" b="1" dirty="0" smtClean="0">
                <a:solidFill>
                  <a:srgbClr val="FF0000"/>
                </a:solidFill>
              </a:rPr>
              <a:t>maske takarak </a:t>
            </a:r>
            <a:r>
              <a:rPr lang="tr-TR" sz="2600" dirty="0" smtClean="0"/>
              <a:t>yüz </a:t>
            </a:r>
            <a:r>
              <a:rPr lang="tr-TR" sz="2600" dirty="0"/>
              <a:t>yüze kalan </a:t>
            </a:r>
            <a:r>
              <a:rPr lang="tr-TR" sz="2600" dirty="0" smtClean="0"/>
              <a:t>kişiler,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6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600" dirty="0" smtClean="0"/>
              <a:t>COVID-19 </a:t>
            </a:r>
            <a:r>
              <a:rPr lang="tr-TR" sz="2600" dirty="0"/>
              <a:t>hastasıyla aynı kapalı ortamda 15 dakikadan uzun </a:t>
            </a:r>
            <a:r>
              <a:rPr lang="tr-TR" sz="2600" dirty="0" smtClean="0"/>
              <a:t>süre </a:t>
            </a:r>
            <a:r>
              <a:rPr lang="tr-TR" sz="2600" b="1" dirty="0">
                <a:solidFill>
                  <a:srgbClr val="FF0000"/>
                </a:solidFill>
              </a:rPr>
              <a:t>maske takarak</a:t>
            </a:r>
            <a:r>
              <a:rPr lang="tr-TR" sz="2600" dirty="0"/>
              <a:t> bulunmuş </a:t>
            </a:r>
            <a:r>
              <a:rPr lang="tr-TR" sz="2600" dirty="0" smtClean="0"/>
              <a:t>kişiler.</a:t>
            </a:r>
            <a:endParaRPr lang="tr-TR" sz="2600" dirty="0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918689" y="357148"/>
            <a:ext cx="6421047" cy="6921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Temaslı 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kişi kimdir? </a:t>
            </a:r>
            <a:r>
              <a:rPr lang="tr-TR" sz="3600" b="1" dirty="0">
                <a:solidFill>
                  <a:srgbClr val="FF0000"/>
                </a:solidFill>
              </a:rPr>
              <a:t/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altLang="tr-TR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04812" y="2040740"/>
            <a:ext cx="9652000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z="3000" dirty="0" smtClean="0"/>
              <a:t>Kesin </a:t>
            </a:r>
            <a:r>
              <a:rPr lang="tr-TR" sz="3000" dirty="0"/>
              <a:t>veya olası COVID-19 enfeksiyonu olan bir kişi ile damlacık enfeksiyonuna yönelik korunma önlemleri </a:t>
            </a:r>
            <a:r>
              <a:rPr lang="tr-TR" sz="3000" dirty="0" smtClean="0"/>
              <a:t>alınmadan </a:t>
            </a:r>
            <a:r>
              <a:rPr lang="tr-TR" sz="3000" dirty="0" smtClean="0">
                <a:solidFill>
                  <a:srgbClr val="FF0000"/>
                </a:solidFill>
              </a:rPr>
              <a:t>maskesiz</a:t>
            </a:r>
            <a:r>
              <a:rPr lang="tr-TR" sz="3000" dirty="0" smtClean="0"/>
              <a:t> </a:t>
            </a:r>
            <a:r>
              <a:rPr lang="tr-TR" sz="3000" dirty="0"/>
              <a:t>yakın temas etmiş olan </a:t>
            </a:r>
            <a:r>
              <a:rPr lang="tr-TR" sz="3000" dirty="0" smtClean="0"/>
              <a:t>kişiler</a:t>
            </a:r>
            <a:r>
              <a:rPr lang="tr-TR" sz="3000" dirty="0"/>
              <a:t>,</a:t>
            </a:r>
            <a:endParaRPr lang="tr-TR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/>
              <a:t>COVID-19 hastasıyla yurtta veya otelde aynı odayı </a:t>
            </a:r>
            <a:r>
              <a:rPr lang="tr-TR" sz="3000" dirty="0" smtClean="0"/>
              <a:t>paylaşanlar,</a:t>
            </a:r>
            <a:endParaRPr lang="tr-TR" sz="3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/>
              <a:t>COVID-19 </a:t>
            </a:r>
            <a:r>
              <a:rPr lang="tr-TR" sz="3000" dirty="0"/>
              <a:t>hastasıyla direkt temas eden (</a:t>
            </a:r>
            <a:r>
              <a:rPr lang="tr-TR" sz="3000" dirty="0" err="1"/>
              <a:t>örn</a:t>
            </a:r>
            <a:r>
              <a:rPr lang="tr-TR" sz="3000" dirty="0"/>
              <a:t>. el sıkışan) </a:t>
            </a:r>
            <a:r>
              <a:rPr lang="tr-TR" sz="3000" dirty="0" smtClean="0"/>
              <a:t>kişiler,</a:t>
            </a:r>
            <a:endParaRPr lang="tr-TR" sz="3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3000" dirty="0" smtClean="0"/>
              <a:t>COVID-19 </a:t>
            </a:r>
            <a:r>
              <a:rPr lang="tr-TR" sz="3000" dirty="0"/>
              <a:t>hastasının salgıları (</a:t>
            </a:r>
            <a:r>
              <a:rPr lang="tr-TR" sz="3000" dirty="0" smtClean="0"/>
              <a:t>tükürük, balgam </a:t>
            </a:r>
            <a:r>
              <a:rPr lang="tr-TR" sz="3000" dirty="0" err="1" smtClean="0"/>
              <a:t>vb</a:t>
            </a:r>
            <a:r>
              <a:rPr lang="tr-TR" sz="3000" dirty="0"/>
              <a:t>) ile </a:t>
            </a:r>
            <a:r>
              <a:rPr lang="tr-TR" sz="3000" dirty="0" smtClean="0"/>
              <a:t>korunmasız temas eden kişiler,</a:t>
            </a:r>
            <a:endParaRPr lang="tr-TR" sz="3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3000" dirty="0" smtClean="0"/>
              <a:t>COVID-19 </a:t>
            </a:r>
            <a:r>
              <a:rPr lang="tr-TR" sz="3000" dirty="0"/>
              <a:t>hastasıyla 1 metreden daha yakın mesafede 15 dakikadan </a:t>
            </a:r>
            <a:r>
              <a:rPr lang="tr-TR" sz="3000" dirty="0" smtClean="0"/>
              <a:t>uzun süreyle </a:t>
            </a:r>
            <a:r>
              <a:rPr lang="tr-TR" sz="3000" dirty="0"/>
              <a:t>yüz yüze kalan </a:t>
            </a:r>
            <a:r>
              <a:rPr lang="tr-TR" sz="3000" dirty="0" smtClean="0"/>
              <a:t>kişiler.</a:t>
            </a:r>
          </a:p>
          <a:p>
            <a:endParaRPr lang="tr-TR" sz="3000" dirty="0"/>
          </a:p>
          <a:p>
            <a:endParaRPr lang="tr-TR" sz="3600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020289" y="830262"/>
            <a:ext cx="6421047" cy="6921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Yakın Temaslı 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kişi 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kimdir? -1 </a:t>
            </a:r>
            <a:r>
              <a:rPr lang="tr-TR" sz="3600" b="1" dirty="0">
                <a:solidFill>
                  <a:srgbClr val="FF0000"/>
                </a:solidFill>
              </a:rPr>
              <a:t/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altLang="tr-TR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04812" y="2040740"/>
            <a:ext cx="9652000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tr-TR" sz="3300" dirty="0"/>
              <a:t>COVID-19 hastasıyla aynı kapalı ortamda (hastane veya banka </a:t>
            </a:r>
            <a:r>
              <a:rPr lang="tr-TR" sz="3300" dirty="0" smtClean="0"/>
              <a:t>bekleme salonları</a:t>
            </a:r>
            <a:r>
              <a:rPr lang="tr-TR" sz="3300" dirty="0"/>
              <a:t>, otobüs, servis </a:t>
            </a:r>
            <a:r>
              <a:rPr lang="tr-TR" sz="3300" dirty="0" err="1"/>
              <a:t>vb</a:t>
            </a:r>
            <a:r>
              <a:rPr lang="tr-TR" sz="3300" dirty="0"/>
              <a:t> ulaşım araçları) 1 metreden yakın ve 15 </a:t>
            </a:r>
            <a:r>
              <a:rPr lang="tr-TR" sz="3300" dirty="0" smtClean="0"/>
              <a:t>dakika </a:t>
            </a:r>
            <a:r>
              <a:rPr lang="sv-SE" sz="3300" dirty="0" smtClean="0"/>
              <a:t>veya </a:t>
            </a:r>
            <a:r>
              <a:rPr lang="sv-SE" sz="3300" dirty="0"/>
              <a:t>daha uzun süre bir arada kalan kişiler.</a:t>
            </a:r>
            <a:endParaRPr lang="tr-TR" sz="33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3300" dirty="0" smtClean="0"/>
              <a:t>COVID-19 </a:t>
            </a:r>
            <a:r>
              <a:rPr lang="tr-TR" sz="3300" dirty="0"/>
              <a:t>hastasıyla aynı uçakta seyahat eden </a:t>
            </a:r>
            <a:r>
              <a:rPr lang="tr-TR" sz="3300" dirty="0" smtClean="0"/>
              <a:t>yolculardan </a:t>
            </a:r>
            <a:r>
              <a:rPr lang="tr-TR" sz="3300" dirty="0"/>
              <a:t>iki ön, iki arka </a:t>
            </a:r>
            <a:r>
              <a:rPr lang="tr-TR" sz="3300" dirty="0" smtClean="0"/>
              <a:t>ve </a:t>
            </a:r>
            <a:r>
              <a:rPr lang="fi-FI" sz="3300" dirty="0" smtClean="0"/>
              <a:t>iki </a:t>
            </a:r>
            <a:r>
              <a:rPr lang="fi-FI" sz="3300" dirty="0"/>
              <a:t>yan koltukta oturan kişiler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300" dirty="0" smtClean="0"/>
              <a:t>COVID-19 </a:t>
            </a:r>
            <a:r>
              <a:rPr lang="tr-TR" sz="3300" dirty="0"/>
              <a:t>hastasıyla aynı evde </a:t>
            </a:r>
            <a:r>
              <a:rPr lang="tr-TR" sz="3300" dirty="0" smtClean="0"/>
              <a:t>yaşayanlar,</a:t>
            </a:r>
            <a:endParaRPr lang="tr-TR" sz="33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300" dirty="0" smtClean="0"/>
              <a:t>COVID-19 </a:t>
            </a:r>
            <a:r>
              <a:rPr lang="tr-TR" sz="3300" dirty="0"/>
              <a:t>hastasıyla aynı ofiste </a:t>
            </a:r>
            <a:r>
              <a:rPr lang="tr-TR" sz="3300" dirty="0" smtClean="0"/>
              <a:t>çalışanlar.</a:t>
            </a:r>
            <a:endParaRPr lang="tr-TR" sz="3300" dirty="0"/>
          </a:p>
          <a:p>
            <a:pPr marL="0" indent="0">
              <a:buNone/>
            </a:pPr>
            <a:endParaRPr lang="tr-TR" sz="3000" dirty="0"/>
          </a:p>
          <a:p>
            <a:endParaRPr lang="tr-TR" sz="3600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020289" y="830262"/>
            <a:ext cx="6421047" cy="6921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Yakın Temaslı 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kişi </a:t>
            </a: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kimdir? -2 </a:t>
            </a:r>
            <a:r>
              <a:rPr lang="tr-TR" sz="3600" b="1" dirty="0">
                <a:solidFill>
                  <a:srgbClr val="FF0000"/>
                </a:solidFill>
              </a:rPr>
              <a:t/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altLang="tr-TR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43878" y="4779970"/>
            <a:ext cx="1072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COVİD-19 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YAKINLARIMIZDAN 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SEVDİKLERİMİZİ KORUYALIM !!!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70" y="914400"/>
            <a:ext cx="7524835" cy="32383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52" y="2290698"/>
            <a:ext cx="336157" cy="33208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52" y="2216282"/>
            <a:ext cx="315514" cy="31168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99" y="2665703"/>
            <a:ext cx="303027" cy="29935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37" y="2595138"/>
            <a:ext cx="277902" cy="27453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81" y="3081381"/>
            <a:ext cx="286328" cy="2828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87" y="2225729"/>
            <a:ext cx="296387" cy="29279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07" y="2721623"/>
            <a:ext cx="282786" cy="27935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65" y="2880268"/>
            <a:ext cx="284576" cy="28112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60" y="2828068"/>
            <a:ext cx="277341" cy="27397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05" y="3011695"/>
            <a:ext cx="273002" cy="26969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0" y="2370662"/>
            <a:ext cx="313904" cy="31009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02" y="3125465"/>
            <a:ext cx="286328" cy="25297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9" y="2909719"/>
            <a:ext cx="286328" cy="2661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94" y="3211689"/>
            <a:ext cx="286328" cy="2938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25" y="2605071"/>
            <a:ext cx="286328" cy="284624"/>
          </a:xfrm>
          <a:prstGeom prst="rect">
            <a:avLst/>
          </a:prstGeom>
        </p:spPr>
      </p:pic>
      <p:sp>
        <p:nvSpPr>
          <p:cNvPr id="22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0" y="2478314"/>
            <a:ext cx="313904" cy="31009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38" y="2322469"/>
            <a:ext cx="276015" cy="2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114023" y="2978879"/>
            <a:ext cx="4795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Teşekkür ederiz 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8" y="1210772"/>
            <a:ext cx="4972744" cy="4953691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etin kutusu"/>
          <p:cNvSpPr txBox="1">
            <a:spLocks noChangeArrowheads="1"/>
          </p:cNvSpPr>
          <p:nvPr/>
        </p:nvSpPr>
        <p:spPr bwMode="auto">
          <a:xfrm>
            <a:off x="864608" y="2253672"/>
            <a:ext cx="10431465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FF0000"/>
                </a:solidFill>
              </a:rPr>
              <a:t>İşveren;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tr-TR" altLang="tr-TR" sz="2400" dirty="0"/>
              <a:t>Çalışanların işyerinde maruz kalacakları sağlık ve güvenlik risklerini dikkate alarak sağlık gözetimine tabi tutulmalarını sağlar.</a:t>
            </a:r>
          </a:p>
          <a:p>
            <a:pPr algn="just" eaLnBrk="1" hangingPunct="1"/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FF0000"/>
                </a:solidFill>
              </a:rPr>
              <a:t>Çalışanların;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 İşe girişlerinde,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 İş değişikliğinde,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 İş kazası, meslek hastalığı veya sağlık nedeniyle tekrarlanan işten uzaklaşmalarından sonra işe dönüşlerinde talep etmeleri hâlinde,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2400" dirty="0"/>
              <a:t> İşin devamı süresince tehlike sınıfına göre düzenli aralıklarla muayenesi sağlanır. </a:t>
            </a:r>
            <a:r>
              <a:rPr lang="tr-TR" altLang="tr-TR" sz="2400" b="1" dirty="0"/>
              <a:t>(Madde 15 / 6331)</a:t>
            </a:r>
          </a:p>
        </p:txBody>
      </p:sp>
      <p:sp>
        <p:nvSpPr>
          <p:cNvPr id="6" name="6 Başlık"/>
          <p:cNvSpPr txBox="1">
            <a:spLocks/>
          </p:cNvSpPr>
          <p:nvPr/>
        </p:nvSpPr>
        <p:spPr>
          <a:xfrm>
            <a:off x="2159829" y="1034472"/>
            <a:ext cx="8108876" cy="67425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Sağlık Gözetiminden Yararlanma Hakkı</a:t>
            </a:r>
            <a:endParaRPr lang="tr-TR" alt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Başlık"/>
          <p:cNvSpPr>
            <a:spLocks noGrp="1"/>
          </p:cNvSpPr>
          <p:nvPr>
            <p:ph type="title"/>
          </p:nvPr>
        </p:nvSpPr>
        <p:spPr>
          <a:xfrm>
            <a:off x="1893455" y="991322"/>
            <a:ext cx="8357611" cy="80976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Çalışanların Yasal Sorumlulukları </a:t>
            </a:r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92727" y="2009198"/>
            <a:ext cx="10843492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tr-TR" altLang="tr-TR" sz="28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tr-TR" altLang="tr-TR" sz="2800" dirty="0"/>
              <a:t> Çalışanlar, iş sağlığı ve güvenliği ile ilgili aldıkları eğitim ve işverenin bu konudaki talimatları doğrultusunda, </a:t>
            </a:r>
            <a:r>
              <a:rPr lang="tr-TR" altLang="tr-TR" sz="2800" i="1" dirty="0">
                <a:solidFill>
                  <a:srgbClr val="FF0000"/>
                </a:solidFill>
              </a:rPr>
              <a:t>kendilerinin ve hareketlerinden veya yaptıkları işten etkilenen diğer çalışanların sağlık ve güvenliklerini tehlikeye düşürmemekle yükümlüdür.</a:t>
            </a:r>
          </a:p>
          <a:p>
            <a:pPr algn="just" eaLnBrk="1" hangingPunct="1"/>
            <a:r>
              <a:rPr lang="tr-TR" altLang="tr-TR" sz="2800" b="1" dirty="0"/>
              <a:t> (Madde </a:t>
            </a:r>
            <a:r>
              <a:rPr lang="tr-TR" altLang="tr-TR" sz="2800" b="1" dirty="0" smtClean="0"/>
              <a:t>19/1,2 - 6331)</a:t>
            </a:r>
            <a:endParaRPr lang="tr-TR" altLang="tr-TR" sz="2800" b="1" dirty="0"/>
          </a:p>
        </p:txBody>
      </p:sp>
      <p:pic>
        <p:nvPicPr>
          <p:cNvPr id="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692727" y="4686854"/>
            <a:ext cx="10843492" cy="15332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endParaRPr lang="tr-TR" altLang="tr-T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tr-TR" altLang="tr-TR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Kendilerine sağlanan kişisel koruyucu donanımı doğru kullanmak ve korumakla yükümlüdür.</a:t>
            </a:r>
            <a:r>
              <a:rPr lang="tr-TR" altLang="tr-TR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tr-TR" altLang="tr-TR" b="1" dirty="0" smtClean="0">
                <a:latin typeface="Arial" charset="0"/>
                <a:cs typeface="Arial" charset="0"/>
              </a:rPr>
              <a:t>(Madde 19/1,2-6331)</a:t>
            </a:r>
            <a:endParaRPr lang="tr-TR" altLang="tr-TR" dirty="0" smtClean="0">
              <a:latin typeface="Arial" charset="0"/>
              <a:cs typeface="Arial" charset="0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ile:D-W016 Warnung vor Biogefaehrdung ty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63" y="2388963"/>
            <a:ext cx="2969634" cy="26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3 İçerik Yer Tutucusu"/>
          <p:cNvSpPr txBox="1">
            <a:spLocks/>
          </p:cNvSpPr>
          <p:nvPr/>
        </p:nvSpPr>
        <p:spPr>
          <a:xfrm>
            <a:off x="4590473" y="2166358"/>
            <a:ext cx="6733310" cy="3671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</a:pPr>
            <a:r>
              <a:rPr lang="tr-TR" altLang="tr-TR" dirty="0" smtClean="0">
                <a:latin typeface="Arial" charset="0"/>
                <a:cs typeface="Arial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lang="tr-TR" altLang="tr-TR" dirty="0" smtClean="0">
                <a:latin typeface="Arial" charset="0"/>
                <a:cs typeface="Arial" charset="0"/>
              </a:rPr>
              <a:t>	Herhangi bir enfeksiyona, alerjiye veya zehirlenmeye neden olabilen, bazıları genetik olarak da değiştirilmiş;</a:t>
            </a:r>
          </a:p>
          <a:p>
            <a:pPr>
              <a:buFont typeface="Wingdings" pitchFamily="2" charset="2"/>
              <a:buChar char="ü"/>
            </a:pPr>
            <a:r>
              <a:rPr lang="tr-TR" altLang="tr-TR" b="1" dirty="0" smtClean="0">
                <a:latin typeface="Arial" charset="0"/>
                <a:cs typeface="Arial" charset="0"/>
              </a:rPr>
              <a:t> Mikroorganizmalar,</a:t>
            </a:r>
            <a:r>
              <a:rPr lang="tr-TR" altLang="tr-TR" dirty="0">
                <a:latin typeface="Arial" charset="0"/>
                <a:cs typeface="Arial" charset="0"/>
              </a:rPr>
              <a:t> </a:t>
            </a:r>
            <a:r>
              <a:rPr lang="tr-TR" altLang="tr-TR" dirty="0" smtClean="0">
                <a:latin typeface="Arial" charset="0"/>
                <a:cs typeface="Arial" charset="0"/>
              </a:rPr>
              <a:t>Bakteriler, </a:t>
            </a:r>
            <a:r>
              <a:rPr lang="tr-TR" altLang="tr-T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Virüsler</a:t>
            </a:r>
            <a:r>
              <a:rPr lang="tr-TR" altLang="tr-TR" dirty="0" smtClean="0">
                <a:latin typeface="Arial" charset="0"/>
                <a:cs typeface="Arial" charset="0"/>
              </a:rPr>
              <a:t> Mantarlar, Diğerleri </a:t>
            </a:r>
            <a:r>
              <a:rPr lang="tr-TR" altLang="tr-TR" dirty="0">
                <a:latin typeface="Arial" charset="0"/>
                <a:cs typeface="Arial" charset="0"/>
              </a:rPr>
              <a:t>(</a:t>
            </a:r>
            <a:r>
              <a:rPr lang="tr-TR" altLang="tr-TR" dirty="0" err="1" smtClean="0">
                <a:latin typeface="Arial" charset="0"/>
                <a:cs typeface="Arial" charset="0"/>
              </a:rPr>
              <a:t>Protozoalar</a:t>
            </a:r>
            <a:r>
              <a:rPr lang="tr-TR" altLang="tr-TR" dirty="0" smtClean="0">
                <a:latin typeface="Arial" charset="0"/>
                <a:cs typeface="Arial" charset="0"/>
              </a:rPr>
              <a:t>)</a:t>
            </a:r>
            <a:endParaRPr lang="tr-TR" altLang="tr-TR" b="1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1"/>
              </a:buClr>
              <a:buFont typeface="Wingdings 2" pitchFamily="18" charset="2"/>
              <a:buChar char=""/>
            </a:pPr>
            <a:r>
              <a:rPr lang="tr-TR" altLang="tr-TR" b="1" dirty="0" smtClean="0">
                <a:latin typeface="Arial" charset="0"/>
                <a:cs typeface="Arial" charset="0"/>
              </a:rPr>
              <a:t> Hücre kültürleri ,</a:t>
            </a:r>
          </a:p>
          <a:p>
            <a:pPr algn="just">
              <a:buClr>
                <a:schemeClr val="tx1"/>
              </a:buClr>
              <a:buFont typeface="Wingdings 2" pitchFamily="18" charset="2"/>
              <a:buChar char=""/>
            </a:pPr>
            <a:r>
              <a:rPr lang="tr-TR" altLang="tr-TR" b="1" dirty="0" smtClean="0">
                <a:latin typeface="Arial" charset="0"/>
                <a:cs typeface="Arial" charset="0"/>
              </a:rPr>
              <a:t> İnsan </a:t>
            </a:r>
            <a:r>
              <a:rPr lang="tr-TR" altLang="tr-TR" b="1" dirty="0" err="1" smtClean="0">
                <a:latin typeface="Arial" charset="0"/>
                <a:cs typeface="Arial" charset="0"/>
              </a:rPr>
              <a:t>endoparazitleridir</a:t>
            </a:r>
            <a:r>
              <a:rPr lang="tr-TR" altLang="tr-TR" b="1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tr-TR" altLang="tr-TR" dirty="0">
              <a:latin typeface="Arial" charset="0"/>
              <a:cs typeface="Arial" charset="0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2121056" y="1158622"/>
            <a:ext cx="8229600" cy="6921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altLang="tr-TR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tr-TR" altLang="tr-TR" sz="4000" b="1" dirty="0" smtClean="0">
                <a:solidFill>
                  <a:srgbClr val="FF0000"/>
                </a:solidFill>
                <a:latin typeface="+mn-lt"/>
              </a:rPr>
              <a:t>Biyolojik </a:t>
            </a:r>
            <a:r>
              <a:rPr lang="tr-TR" altLang="tr-TR" sz="4000" b="1" dirty="0">
                <a:solidFill>
                  <a:srgbClr val="FF0000"/>
                </a:solidFill>
                <a:latin typeface="+mn-lt"/>
              </a:rPr>
              <a:t>Risk Etkenleri</a:t>
            </a:r>
            <a:r>
              <a:rPr lang="en-US" altLang="tr-TR" sz="3600" b="1" dirty="0">
                <a:solidFill>
                  <a:srgbClr val="FF0000"/>
                </a:solidFill>
              </a:rPr>
              <a:t/>
            </a:r>
            <a:br>
              <a:rPr lang="en-US" altLang="tr-TR" sz="3600" b="1" dirty="0">
                <a:solidFill>
                  <a:srgbClr val="FF0000"/>
                </a:solidFill>
              </a:rPr>
            </a:br>
            <a:endParaRPr lang="tr-TR" altLang="tr-TR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978169" y="674400"/>
            <a:ext cx="8229600" cy="69215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tr-TR" alt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Biyolojik Etkenlerin Grupları 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88703"/>
              </p:ext>
            </p:extLst>
          </p:nvPr>
        </p:nvGraphicFramePr>
        <p:xfrm>
          <a:off x="1468294" y="1472159"/>
          <a:ext cx="9249351" cy="4897437"/>
        </p:xfrm>
        <a:graphic>
          <a:graphicData uri="http://schemas.openxmlformats.org/drawingml/2006/table">
            <a:tbl>
              <a:tblPr/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2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51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Grup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İnsanlarda hastalık yapma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Çalışanlara zarar verme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Topluma yayılma olasılığı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Etkili korunma /  tedavi yöntemi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Örnek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E.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coli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(patojen olmayan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suşları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Tetanos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Tuberküloz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Hepatit B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Kırım Kongo,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Ebola,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Covid-19</a:t>
                      </a:r>
                    </a:p>
                  </a:txBody>
                  <a:tcPr marL="89128" marR="89128" marT="44571" marB="445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15128" y="1117688"/>
            <a:ext cx="836006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  <a:ea typeface="MS PGothic" pitchFamily="34" charset="-128"/>
              </a:rPr>
              <a:t>Biyolojik Riskler İçin Alınacak </a:t>
            </a:r>
            <a:r>
              <a:rPr lang="tr-TR" altLang="tr-TR" sz="3600" b="1" dirty="0" smtClean="0">
                <a:solidFill>
                  <a:srgbClr val="FF0000"/>
                </a:solidFill>
                <a:ea typeface="MS PGothic" pitchFamily="34" charset="-128"/>
              </a:rPr>
              <a:t>Önlemler</a:t>
            </a:r>
            <a:endParaRPr lang="tr-TR" altLang="tr-TR" sz="3600" b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877454" y="2281343"/>
            <a:ext cx="10594111" cy="1383969"/>
          </a:xfr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sz="2800" dirty="0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İşveren, çalışanların sağlık ve güvenliği için hastalık etkenine </a:t>
            </a:r>
            <a:r>
              <a:rPr lang="tr-TR" altLang="tr-TR" sz="2800" dirty="0" err="1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maruziyeti</a:t>
            </a:r>
            <a:r>
              <a:rPr lang="tr-TR" altLang="tr-TR" sz="2800" dirty="0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önler </a:t>
            </a:r>
            <a:r>
              <a:rPr lang="tr-TR" altLang="tr-TR" dirty="0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ve</a:t>
            </a:r>
            <a:r>
              <a:rPr lang="tr-TR" altLang="tr-TR" sz="2800" dirty="0" smtClean="0"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tr-TR" altLang="tr-TR" dirty="0">
                <a:solidFill>
                  <a:srgbClr val="FF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hastalanma riskini en </a:t>
            </a:r>
            <a:r>
              <a:rPr lang="tr-TR" altLang="tr-TR" sz="2800" dirty="0" smtClean="0">
                <a:solidFill>
                  <a:srgbClr val="FF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aza indirir.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i="1" dirty="0" smtClean="0">
              <a:solidFill>
                <a:srgbClr val="FF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877454" y="3777552"/>
            <a:ext cx="10594112" cy="25094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algn="just">
              <a:buFont typeface="Arial" charset="0"/>
              <a:buNone/>
            </a:pPr>
            <a:r>
              <a:rPr lang="tr-TR" altLang="tr-TR" sz="2600" b="1" dirty="0" smtClean="0">
                <a:latin typeface="Arial" charset="0"/>
                <a:ea typeface="MS PGothic" pitchFamily="34" charset="-128"/>
                <a:cs typeface="Arial" charset="0"/>
              </a:rPr>
              <a:t>       Maruz kalım düzeyinin en aza indirilmesi için yapılacaklar;</a:t>
            </a:r>
          </a:p>
          <a:p>
            <a:pPr lvl="1" algn="just">
              <a:buFont typeface="Wingdings" pitchFamily="2" charset="2"/>
              <a:buChar char="ü"/>
            </a:pPr>
            <a:r>
              <a:rPr lang="tr-TR" altLang="tr-TR" sz="2600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tr-TR" altLang="tr-TR" sz="26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Maruz kalan/kalabilecek çalışan sayısını en az düzeyde tutar, (mesai düzenlemesi)</a:t>
            </a:r>
          </a:p>
          <a:p>
            <a:pPr lvl="1" algn="just">
              <a:buFont typeface="Wingdings" pitchFamily="2" charset="2"/>
              <a:buChar char="ü"/>
            </a:pPr>
            <a:r>
              <a:rPr lang="tr-TR" altLang="tr-TR" sz="2600" dirty="0" smtClean="0">
                <a:latin typeface="Arial" charset="0"/>
                <a:ea typeface="MS PGothic" pitchFamily="34" charset="-128"/>
                <a:cs typeface="Arial" charset="0"/>
              </a:rPr>
              <a:t> Biyolojik etkenlerin ortama yayılmasını önler,</a:t>
            </a:r>
          </a:p>
          <a:p>
            <a:pPr lvl="1" algn="just">
              <a:buFont typeface="Wingdings" pitchFamily="2" charset="2"/>
              <a:buChar char="ü"/>
            </a:pPr>
            <a:r>
              <a:rPr lang="tr-TR" altLang="tr-TR" sz="2600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tr-TR" altLang="tr-TR" sz="26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Toplu koruma ve kişisel korunma yöntemleri uygular,</a:t>
            </a:r>
          </a:p>
          <a:p>
            <a:pPr lvl="1" algn="just">
              <a:buFont typeface="Wingdings" pitchFamily="2" charset="2"/>
              <a:buChar char="ü"/>
            </a:pPr>
            <a:r>
              <a:rPr lang="tr-TR" altLang="tr-TR" sz="2600" dirty="0" smtClean="0">
                <a:latin typeface="Arial" charset="0"/>
                <a:ea typeface="MS PGothic" pitchFamily="34" charset="-128"/>
                <a:cs typeface="Arial" charset="0"/>
              </a:rPr>
              <a:t> Biyolojik etkenlerin kontrol dışı sızmasını önler.</a:t>
            </a:r>
            <a:endParaRPr lang="tr-TR" altLang="tr-TR" sz="2600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25965" y="495300"/>
            <a:ext cx="836006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  <a:ea typeface="MS PGothic" pitchFamily="34" charset="-128"/>
              </a:rPr>
              <a:t>Biyolojik Riskler İçin Alınacak </a:t>
            </a:r>
            <a:r>
              <a:rPr lang="tr-TR" altLang="tr-TR" sz="3600" b="1" dirty="0" smtClean="0">
                <a:solidFill>
                  <a:srgbClr val="FF0000"/>
                </a:solidFill>
                <a:ea typeface="MS PGothic" pitchFamily="34" charset="-128"/>
              </a:rPr>
              <a:t>Önlemler</a:t>
            </a:r>
            <a:endParaRPr lang="tr-TR" altLang="tr-TR" sz="3600" b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06885" y="1174239"/>
            <a:ext cx="11031970" cy="5217839"/>
          </a:xfr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 Bulaşma riski bulunan çalışma alanlarında hiçbir şey yenilip içilmeyecektir,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endParaRPr lang="tr-TR" altLang="tr-TR" sz="24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 Çalışanlar </a:t>
            </a:r>
            <a:r>
              <a:rPr lang="tr-TR" altLang="tr-TR" sz="2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uygun koruyucu giysi ve ekipman </a:t>
            </a: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kullanacaktır,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endParaRPr lang="tr-TR" altLang="tr-TR" sz="24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 Uygun ve yeterli </a:t>
            </a:r>
            <a:r>
              <a:rPr lang="tr-TR" altLang="tr-TR" sz="24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rPr>
              <a:t>temizlik malzemeleri </a:t>
            </a: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kullanılacaktır,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endParaRPr lang="tr-TR" altLang="tr-TR" sz="24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 İşe uygun koruyucu ekipmanlar kullanım öncesi ve sonrası kontrol edilecektir.</a:t>
            </a:r>
          </a:p>
          <a:p>
            <a:pPr marL="0" indent="0" algn="just">
              <a:buNone/>
            </a:pPr>
            <a:endParaRPr lang="tr-TR" altLang="tr-TR" sz="2400" dirty="0" smtClean="0">
              <a:latin typeface="Arial" charset="0"/>
              <a:ea typeface="MS PGothic" pitchFamily="34" charset="-128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altLang="tr-TR" sz="2400" dirty="0" smtClean="0">
                <a:latin typeface="Arial" charset="0"/>
                <a:ea typeface="MS PGothic" pitchFamily="34" charset="-128"/>
                <a:cs typeface="Arial" charset="0"/>
              </a:rPr>
              <a:t>Biyolojik etkenlerle kirlenmiş olabilecek iş elbiseleri ve koruyucu ekipman, çalışma alanından ayrılmadan önce çıkarılacak ve diğer giysilerden ayrı bir yerde muhafaza edilecektir.</a:t>
            </a:r>
            <a:r>
              <a:rPr lang="tr-TR" altLang="tr-TR" sz="2400" dirty="0" smtClean="0">
                <a:ea typeface="MS PGothic" pitchFamily="34" charset="-128"/>
              </a:rPr>
              <a:t> </a:t>
            </a: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87345" y="6392078"/>
            <a:ext cx="2604655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48" y="434624"/>
            <a:ext cx="8844847" cy="5957454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9578109" y="6392078"/>
            <a:ext cx="2613891" cy="46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Çalışan Sağlığı Dairesi Başkanlığı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821</Words>
  <Application>Microsoft Office PowerPoint</Application>
  <PresentationFormat>Geniş ekran</PresentationFormat>
  <Paragraphs>139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Wingdings</vt:lpstr>
      <vt:lpstr>Wingdings 2</vt:lpstr>
      <vt:lpstr>Office Teması</vt:lpstr>
      <vt:lpstr>İŞYERİNDE COVİD-19’ DAN KORUNMA ÖNLEMLERİ </vt:lpstr>
      <vt:lpstr>            Çalışanların Yasal Hakları</vt:lpstr>
      <vt:lpstr>PowerPoint Sunusu</vt:lpstr>
      <vt:lpstr>          Çalışanların Yasal Sorumlulukları </vt:lpstr>
      <vt:lpstr> Biyolojik Risk Etkenleri </vt:lpstr>
      <vt:lpstr>Biyolojik Etkenlerin Grupları </vt:lpstr>
      <vt:lpstr>PowerPoint Sunusu</vt:lpstr>
      <vt:lpstr>PowerPoint Sunusu</vt:lpstr>
      <vt:lpstr>PowerPoint Sunusu</vt:lpstr>
      <vt:lpstr>PowerPoint Sunusu</vt:lpstr>
      <vt:lpstr>Covid -19 dan Korunma Yöntemi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Temaslı kişi kimdir?  </vt:lpstr>
      <vt:lpstr> Yakın Temaslı kişi kimdir? -1  </vt:lpstr>
      <vt:lpstr> Yakın Temaslı kişi kimdir? -2 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FÜSUN TÜNAY</dc:creator>
  <cp:lastModifiedBy>CEMİL TUNA</cp:lastModifiedBy>
  <cp:revision>130</cp:revision>
  <dcterms:created xsi:type="dcterms:W3CDTF">2020-09-02T11:15:58Z</dcterms:created>
  <dcterms:modified xsi:type="dcterms:W3CDTF">2020-10-01T09:09:00Z</dcterms:modified>
</cp:coreProperties>
</file>