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Lst>
  <p:notesMasterIdLst>
    <p:notesMasterId r:id="rId50"/>
  </p:notesMasterIdLst>
  <p:sldIdLst>
    <p:sldId id="256" r:id="rId3"/>
    <p:sldId id="375" r:id="rId4"/>
    <p:sldId id="376" r:id="rId5"/>
    <p:sldId id="377" r:id="rId6"/>
    <p:sldId id="378" r:id="rId7"/>
    <p:sldId id="382" r:id="rId8"/>
    <p:sldId id="379" r:id="rId9"/>
    <p:sldId id="263" r:id="rId10"/>
    <p:sldId id="380" r:id="rId11"/>
    <p:sldId id="351" r:id="rId12"/>
    <p:sldId id="381" r:id="rId13"/>
    <p:sldId id="383" r:id="rId14"/>
    <p:sldId id="384" r:id="rId15"/>
    <p:sldId id="385" r:id="rId16"/>
    <p:sldId id="386" r:id="rId17"/>
    <p:sldId id="398" r:id="rId18"/>
    <p:sldId id="387" r:id="rId19"/>
    <p:sldId id="388" r:id="rId20"/>
    <p:sldId id="395" r:id="rId21"/>
    <p:sldId id="392" r:id="rId22"/>
    <p:sldId id="389" r:id="rId23"/>
    <p:sldId id="390" r:id="rId24"/>
    <p:sldId id="391" r:id="rId25"/>
    <p:sldId id="396" r:id="rId26"/>
    <p:sldId id="393" r:id="rId27"/>
    <p:sldId id="397" r:id="rId28"/>
    <p:sldId id="399" r:id="rId29"/>
    <p:sldId id="400" r:id="rId30"/>
    <p:sldId id="401" r:id="rId31"/>
    <p:sldId id="402" r:id="rId32"/>
    <p:sldId id="403" r:id="rId33"/>
    <p:sldId id="404" r:id="rId34"/>
    <p:sldId id="414" r:id="rId35"/>
    <p:sldId id="405" r:id="rId36"/>
    <p:sldId id="406" r:id="rId37"/>
    <p:sldId id="407" r:id="rId38"/>
    <p:sldId id="408" r:id="rId39"/>
    <p:sldId id="409" r:id="rId40"/>
    <p:sldId id="410" r:id="rId41"/>
    <p:sldId id="411" r:id="rId42"/>
    <p:sldId id="412" r:id="rId43"/>
    <p:sldId id="413" r:id="rId44"/>
    <p:sldId id="419" r:id="rId45"/>
    <p:sldId id="416" r:id="rId46"/>
    <p:sldId id="417" r:id="rId47"/>
    <p:sldId id="418" r:id="rId48"/>
    <p:sldId id="415" r:id="rId4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283AF1-AED9-4CFF-A7E1-991FAD6F8ACE}" type="datetimeFigureOut">
              <a:rPr lang="tr-TR" smtClean="0"/>
              <a:t>12.11.2020</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72B232-8550-447D-BF29-309479A2F27E}" type="slidenum">
              <a:rPr lang="tr-TR" smtClean="0"/>
              <a:t>‹#›</a:t>
            </a:fld>
            <a:endParaRPr lang="tr-TR"/>
          </a:p>
        </p:txBody>
      </p:sp>
    </p:spTree>
    <p:extLst>
      <p:ext uri="{BB962C8B-B14F-4D97-AF65-F5344CB8AC3E}">
        <p14:creationId xmlns:p14="http://schemas.microsoft.com/office/powerpoint/2010/main" val="3459318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A7ACC661-D0A5-4BA6-880A-1E23D05A5CCC}" type="datetimeFigureOut">
              <a:rPr lang="tr-TR" smtClean="0"/>
              <a:t>12.11.2020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C39586C-BFE6-4A91-89AD-0FC1C31482E3}" type="slidenum">
              <a:rPr lang="tr-TR" smtClean="0"/>
              <a:t>‹#›</a:t>
            </a:fld>
            <a:endParaRPr lang="tr-TR"/>
          </a:p>
        </p:txBody>
      </p:sp>
    </p:spTree>
    <p:extLst>
      <p:ext uri="{BB962C8B-B14F-4D97-AF65-F5344CB8AC3E}">
        <p14:creationId xmlns:p14="http://schemas.microsoft.com/office/powerpoint/2010/main" val="2270611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A7ACC661-D0A5-4BA6-880A-1E23D05A5CCC}" type="datetimeFigureOut">
              <a:rPr lang="tr-TR" smtClean="0"/>
              <a:t>12.11.2020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C39586C-BFE6-4A91-89AD-0FC1C31482E3}" type="slidenum">
              <a:rPr lang="tr-TR" smtClean="0"/>
              <a:t>‹#›</a:t>
            </a:fld>
            <a:endParaRPr lang="tr-TR"/>
          </a:p>
        </p:txBody>
      </p:sp>
    </p:spTree>
    <p:extLst>
      <p:ext uri="{BB962C8B-B14F-4D97-AF65-F5344CB8AC3E}">
        <p14:creationId xmlns:p14="http://schemas.microsoft.com/office/powerpoint/2010/main" val="4013652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7ACC661-D0A5-4BA6-880A-1E23D05A5CCC}" type="datetimeFigureOut">
              <a:rPr lang="tr-TR" smtClean="0"/>
              <a:t>12.11.2020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C39586C-BFE6-4A91-89AD-0FC1C31482E3}" type="slidenum">
              <a:rPr lang="tr-TR" smtClean="0"/>
              <a:t>‹#›</a:t>
            </a:fld>
            <a:endParaRPr lang="tr-TR"/>
          </a:p>
        </p:txBody>
      </p:sp>
    </p:spTree>
    <p:extLst>
      <p:ext uri="{BB962C8B-B14F-4D97-AF65-F5344CB8AC3E}">
        <p14:creationId xmlns:p14="http://schemas.microsoft.com/office/powerpoint/2010/main" val="410918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7ACC661-D0A5-4BA6-880A-1E23D05A5CCC}" type="datetimeFigureOut">
              <a:rPr lang="tr-TR" smtClean="0"/>
              <a:t>12.11.2020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C39586C-BFE6-4A91-89AD-0FC1C31482E3}" type="slidenum">
              <a:rPr lang="tr-TR" smtClean="0"/>
              <a:t>‹#›</a:t>
            </a:fld>
            <a:endParaRPr lang="tr-TR"/>
          </a:p>
        </p:txBody>
      </p:sp>
    </p:spTree>
    <p:extLst>
      <p:ext uri="{BB962C8B-B14F-4D97-AF65-F5344CB8AC3E}">
        <p14:creationId xmlns:p14="http://schemas.microsoft.com/office/powerpoint/2010/main" val="1959870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a:xfrm>
            <a:off x="628650" y="365126"/>
            <a:ext cx="7886700" cy="1325563"/>
          </a:xfrm>
          <a:prstGeom prst="rect">
            <a:avLst/>
          </a:prstGeom>
        </p:spPr>
        <p:txBody>
          <a:bodyPr/>
          <a:lstStyle/>
          <a:p>
            <a:r>
              <a:rPr lang="tr-TR" smtClean="0"/>
              <a:t>Asıl başlık stili için tıklatın</a:t>
            </a:r>
            <a:endParaRPr lang="tr-TR"/>
          </a:p>
        </p:txBody>
      </p:sp>
      <p:sp>
        <p:nvSpPr>
          <p:cNvPr id="3" name="İçerik Yer Tutucusu 2"/>
          <p:cNvSpPr>
            <a:spLocks noGrp="1"/>
          </p:cNvSpPr>
          <p:nvPr>
            <p:ph idx="1"/>
          </p:nvPr>
        </p:nvSpPr>
        <p:spPr>
          <a:xfrm>
            <a:off x="628650" y="1825625"/>
            <a:ext cx="7886700" cy="4351338"/>
          </a:xfrm>
          <a:prstGeom prst="rect">
            <a:avLst/>
          </a:prstGeo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a:xfrm>
            <a:off x="628650" y="6356351"/>
            <a:ext cx="2057400" cy="365125"/>
          </a:xfrm>
          <a:prstGeom prst="rect">
            <a:avLst/>
          </a:prstGeom>
        </p:spPr>
        <p:txBody>
          <a:bodyPr/>
          <a:lstStyle/>
          <a:p>
            <a:fld id="{A7ACC661-D0A5-4BA6-880A-1E23D05A5CCC}" type="datetimeFigureOut">
              <a:rPr lang="tr-TR" smtClean="0"/>
              <a:t>12.11.2020</a:t>
            </a:fld>
            <a:endParaRPr lang="tr-TR"/>
          </a:p>
        </p:txBody>
      </p:sp>
      <p:sp>
        <p:nvSpPr>
          <p:cNvPr id="5" name="Altbilgi Yer Tutucusu 4"/>
          <p:cNvSpPr>
            <a:spLocks noGrp="1"/>
          </p:cNvSpPr>
          <p:nvPr>
            <p:ph type="ftr" sz="quarter" idx="11"/>
          </p:nvPr>
        </p:nvSpPr>
        <p:spPr>
          <a:xfrm>
            <a:off x="3028950" y="6356351"/>
            <a:ext cx="3086100" cy="365125"/>
          </a:xfrm>
          <a:prstGeom prst="rect">
            <a:avLst/>
          </a:prstGeom>
        </p:spPr>
        <p:txBody>
          <a:bodyPr/>
          <a:lstStyle/>
          <a:p>
            <a:endParaRPr lang="tr-TR"/>
          </a:p>
        </p:txBody>
      </p:sp>
      <p:sp>
        <p:nvSpPr>
          <p:cNvPr id="6" name="Slayt Numarası Yer Tutucusu 5"/>
          <p:cNvSpPr>
            <a:spLocks noGrp="1"/>
          </p:cNvSpPr>
          <p:nvPr>
            <p:ph type="sldNum" sz="quarter" idx="12"/>
          </p:nvPr>
        </p:nvSpPr>
        <p:spPr>
          <a:xfrm>
            <a:off x="6457950" y="6356351"/>
            <a:ext cx="2057400" cy="365125"/>
          </a:xfrm>
          <a:prstGeom prst="rect">
            <a:avLst/>
          </a:prstGeom>
        </p:spPr>
        <p:txBody>
          <a:bodyPr/>
          <a:lstStyle/>
          <a:p>
            <a:fld id="{FC39586C-BFE6-4A91-89AD-0FC1C31482E3}" type="slidenum">
              <a:rPr lang="tr-TR" smtClean="0"/>
              <a:t>‹#›</a:t>
            </a:fld>
            <a:endParaRPr lang="tr-TR"/>
          </a:p>
        </p:txBody>
      </p:sp>
    </p:spTree>
    <p:extLst>
      <p:ext uri="{BB962C8B-B14F-4D97-AF65-F5344CB8AC3E}">
        <p14:creationId xmlns:p14="http://schemas.microsoft.com/office/powerpoint/2010/main" val="1078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A7ACC661-D0A5-4BA6-880A-1E23D05A5CCC}" type="datetimeFigureOut">
              <a:rPr lang="tr-TR" smtClean="0"/>
              <a:t>12.11.2020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C39586C-BFE6-4A91-89AD-0FC1C31482E3}" type="slidenum">
              <a:rPr lang="tr-TR" smtClean="0"/>
              <a:t>‹#›</a:t>
            </a:fld>
            <a:endParaRPr lang="tr-TR"/>
          </a:p>
        </p:txBody>
      </p:sp>
    </p:spTree>
    <p:extLst>
      <p:ext uri="{BB962C8B-B14F-4D97-AF65-F5344CB8AC3E}">
        <p14:creationId xmlns:p14="http://schemas.microsoft.com/office/powerpoint/2010/main" val="661308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7ACC661-D0A5-4BA6-880A-1E23D05A5CCC}" type="datetimeFigureOut">
              <a:rPr lang="tr-TR" smtClean="0"/>
              <a:t>12.11.2020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C39586C-BFE6-4A91-89AD-0FC1C31482E3}" type="slidenum">
              <a:rPr lang="tr-TR" smtClean="0"/>
              <a:t>‹#›</a:t>
            </a:fld>
            <a:endParaRPr lang="tr-TR"/>
          </a:p>
        </p:txBody>
      </p:sp>
    </p:spTree>
    <p:extLst>
      <p:ext uri="{BB962C8B-B14F-4D97-AF65-F5344CB8AC3E}">
        <p14:creationId xmlns:p14="http://schemas.microsoft.com/office/powerpoint/2010/main" val="2552235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A7ACC661-D0A5-4BA6-880A-1E23D05A5CCC}" type="datetimeFigureOut">
              <a:rPr lang="tr-TR" smtClean="0"/>
              <a:t>12.11.2020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C39586C-BFE6-4A91-89AD-0FC1C31482E3}" type="slidenum">
              <a:rPr lang="tr-TR" smtClean="0"/>
              <a:t>‹#›</a:t>
            </a:fld>
            <a:endParaRPr lang="tr-TR"/>
          </a:p>
        </p:txBody>
      </p:sp>
    </p:spTree>
    <p:extLst>
      <p:ext uri="{BB962C8B-B14F-4D97-AF65-F5344CB8AC3E}">
        <p14:creationId xmlns:p14="http://schemas.microsoft.com/office/powerpoint/2010/main" val="2688902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7ACC661-D0A5-4BA6-880A-1E23D05A5CCC}" type="datetimeFigureOut">
              <a:rPr lang="tr-TR" smtClean="0"/>
              <a:t>12.11.2020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C39586C-BFE6-4A91-89AD-0FC1C31482E3}" type="slidenum">
              <a:rPr lang="tr-TR" smtClean="0"/>
              <a:t>‹#›</a:t>
            </a:fld>
            <a:endParaRPr lang="tr-TR"/>
          </a:p>
        </p:txBody>
      </p:sp>
    </p:spTree>
    <p:extLst>
      <p:ext uri="{BB962C8B-B14F-4D97-AF65-F5344CB8AC3E}">
        <p14:creationId xmlns:p14="http://schemas.microsoft.com/office/powerpoint/2010/main" val="2800624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7ACC661-D0A5-4BA6-880A-1E23D05A5CCC}" type="datetimeFigureOut">
              <a:rPr lang="tr-TR" smtClean="0"/>
              <a:t>12.11.2020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C39586C-BFE6-4A91-89AD-0FC1C31482E3}" type="slidenum">
              <a:rPr lang="tr-TR" smtClean="0"/>
              <a:t>‹#›</a:t>
            </a:fld>
            <a:endParaRPr lang="tr-TR"/>
          </a:p>
        </p:txBody>
      </p:sp>
    </p:spTree>
    <p:extLst>
      <p:ext uri="{BB962C8B-B14F-4D97-AF65-F5344CB8AC3E}">
        <p14:creationId xmlns:p14="http://schemas.microsoft.com/office/powerpoint/2010/main" val="4227623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7ACC661-D0A5-4BA6-880A-1E23D05A5CCC}" type="datetimeFigureOut">
              <a:rPr lang="tr-TR" smtClean="0"/>
              <a:t>12.11.2020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C39586C-BFE6-4A91-89AD-0FC1C31482E3}" type="slidenum">
              <a:rPr lang="tr-TR" smtClean="0"/>
              <a:t>‹#›</a:t>
            </a:fld>
            <a:endParaRPr lang="tr-TR"/>
          </a:p>
        </p:txBody>
      </p:sp>
    </p:spTree>
    <p:extLst>
      <p:ext uri="{BB962C8B-B14F-4D97-AF65-F5344CB8AC3E}">
        <p14:creationId xmlns:p14="http://schemas.microsoft.com/office/powerpoint/2010/main" val="3450556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7ACC661-D0A5-4BA6-880A-1E23D05A5CCC}" type="datetimeFigureOut">
              <a:rPr lang="tr-TR" smtClean="0"/>
              <a:t>12.11.2020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C39586C-BFE6-4A91-89AD-0FC1C31482E3}" type="slidenum">
              <a:rPr lang="tr-TR" smtClean="0"/>
              <a:t>‹#›</a:t>
            </a:fld>
            <a:endParaRPr lang="tr-TR"/>
          </a:p>
        </p:txBody>
      </p:sp>
    </p:spTree>
    <p:extLst>
      <p:ext uri="{BB962C8B-B14F-4D97-AF65-F5344CB8AC3E}">
        <p14:creationId xmlns:p14="http://schemas.microsoft.com/office/powerpoint/2010/main" val="20186752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2" r:id="rId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7ACC661-D0A5-4BA6-880A-1E23D05A5CCC}" type="datetimeFigureOut">
              <a:rPr lang="tr-TR" smtClean="0"/>
              <a:t>12.11.2020</a:t>
            </a:fld>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C39586C-BFE6-4A91-89AD-0FC1C31482E3}" type="slidenum">
              <a:rPr lang="tr-TR" smtClean="0"/>
              <a:t>‹#›</a:t>
            </a:fld>
            <a:endParaRPr lang="tr-TR"/>
          </a:p>
        </p:txBody>
      </p:sp>
    </p:spTree>
    <p:extLst>
      <p:ext uri="{BB962C8B-B14F-4D97-AF65-F5344CB8AC3E}">
        <p14:creationId xmlns:p14="http://schemas.microsoft.com/office/powerpoint/2010/main" val="3976885745"/>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332656"/>
            <a:ext cx="4420066" cy="1656184"/>
          </a:xfrm>
          <a:prstGeom prst="rect">
            <a:avLst/>
          </a:prstGeom>
        </p:spPr>
      </p:pic>
      <p:sp>
        <p:nvSpPr>
          <p:cNvPr id="4" name="Rectangle 3"/>
          <p:cNvSpPr/>
          <p:nvPr/>
        </p:nvSpPr>
        <p:spPr>
          <a:xfrm>
            <a:off x="1441704" y="2200656"/>
            <a:ext cx="6199632" cy="2164448"/>
          </a:xfrm>
          <a:prstGeom prst="rect">
            <a:avLst/>
          </a:prstGeom>
        </p:spPr>
        <p:txBody>
          <a:bodyPr lIns="0" tIns="0" rIns="0" bIns="0">
            <a:noAutofit/>
          </a:bodyPr>
          <a:lstStyle/>
          <a:p>
            <a:pPr indent="0" algn="ctr">
              <a:lnSpc>
                <a:spcPts val="5256"/>
              </a:lnSpc>
              <a:spcAft>
                <a:spcPts val="7350"/>
              </a:spcAft>
            </a:pPr>
            <a:r>
              <a:rPr lang="tr-TR" sz="4000" b="1" dirty="0" smtClean="0">
                <a:latin typeface="Arial" panose="020B0604020202020204" pitchFamily="34" charset="0"/>
                <a:cs typeface="Arial" panose="020B0604020202020204" pitchFamily="34" charset="0"/>
              </a:rPr>
              <a:t>ÇALIŞAN SAĞLIĞI HİZMETLERİNİN GENEL İLKELERİ</a:t>
            </a:r>
            <a:endParaRPr lang="en-US" sz="4000" b="1" spc="-50" dirty="0">
              <a:latin typeface="Arial" panose="020B0604020202020204" pitchFamily="34" charset="0"/>
              <a:cs typeface="Arial" panose="020B0604020202020204" pitchFamily="34" charset="0"/>
            </a:endParaRPr>
          </a:p>
        </p:txBody>
      </p:sp>
      <p:sp>
        <p:nvSpPr>
          <p:cNvPr id="5" name="Rectangle 4"/>
          <p:cNvSpPr/>
          <p:nvPr/>
        </p:nvSpPr>
        <p:spPr>
          <a:xfrm>
            <a:off x="1828800" y="5068824"/>
            <a:ext cx="5629656" cy="1240496"/>
          </a:xfrm>
          <a:prstGeom prst="rect">
            <a:avLst/>
          </a:prstGeom>
        </p:spPr>
        <p:txBody>
          <a:bodyPr lIns="0" tIns="0" rIns="0" bIns="0">
            <a:noAutofit/>
          </a:bodyPr>
          <a:lstStyle/>
          <a:p>
            <a:pPr indent="0" algn="ctr">
              <a:lnSpc>
                <a:spcPts val="2736"/>
              </a:lnSpc>
              <a:spcBef>
                <a:spcPts val="7350"/>
              </a:spcBef>
            </a:pPr>
            <a:r>
              <a:rPr lang="en-US" sz="2400" b="1" dirty="0">
                <a:solidFill>
                  <a:srgbClr val="FF0000"/>
                </a:solidFill>
                <a:latin typeface="Arial" panose="020B0604020202020204" pitchFamily="34" charset="0"/>
                <a:cs typeface="Arial" panose="020B0604020202020204" pitchFamily="34" charset="0"/>
              </a:rPr>
              <a:t>HALK </a:t>
            </a:r>
            <a:r>
              <a:rPr lang="en-US" sz="2400" b="1" dirty="0" smtClean="0">
                <a:solidFill>
                  <a:srgbClr val="FF0000"/>
                </a:solidFill>
                <a:latin typeface="Arial" panose="020B0604020202020204" pitchFamily="34" charset="0"/>
                <a:cs typeface="Arial" panose="020B0604020202020204" pitchFamily="34" charset="0"/>
              </a:rPr>
              <a:t>SA</a:t>
            </a:r>
            <a:r>
              <a:rPr lang="tr-TR" sz="2400" b="1" dirty="0" smtClean="0">
                <a:solidFill>
                  <a:srgbClr val="FF0000"/>
                </a:solidFill>
                <a:latin typeface="Arial" panose="020B0604020202020204" pitchFamily="34" charset="0"/>
                <a:cs typeface="Arial" panose="020B0604020202020204" pitchFamily="34" charset="0"/>
              </a:rPr>
              <a:t>Ğ</a:t>
            </a:r>
            <a:r>
              <a:rPr lang="en-US" sz="2400" b="1" dirty="0" smtClean="0">
                <a:solidFill>
                  <a:srgbClr val="FF0000"/>
                </a:solidFill>
                <a:latin typeface="Arial" panose="020B0604020202020204" pitchFamily="34" charset="0"/>
                <a:cs typeface="Arial" panose="020B0604020202020204" pitchFamily="34" charset="0"/>
              </a:rPr>
              <a:t>LI</a:t>
            </a:r>
            <a:r>
              <a:rPr lang="tr-TR" sz="2400" b="1" dirty="0" smtClean="0">
                <a:solidFill>
                  <a:srgbClr val="FF0000"/>
                </a:solidFill>
                <a:latin typeface="Arial" panose="020B0604020202020204" pitchFamily="34" charset="0"/>
                <a:cs typeface="Arial" panose="020B0604020202020204" pitchFamily="34" charset="0"/>
              </a:rPr>
              <a:t>Ğ</a:t>
            </a:r>
            <a:r>
              <a:rPr lang="en-US" sz="2400" b="1" dirty="0" smtClean="0">
                <a:solidFill>
                  <a:srgbClr val="FF0000"/>
                </a:solidFill>
                <a:latin typeface="Arial" panose="020B0604020202020204" pitchFamily="34" charset="0"/>
                <a:cs typeface="Arial" panose="020B0604020202020204" pitchFamily="34" charset="0"/>
              </a:rPr>
              <a:t>I </a:t>
            </a:r>
            <a:r>
              <a:rPr lang="en-US" sz="2400" b="1" dirty="0">
                <a:solidFill>
                  <a:srgbClr val="FF0000"/>
                </a:solidFill>
                <a:latin typeface="Arial" panose="020B0604020202020204" pitchFamily="34" charset="0"/>
                <a:cs typeface="Arial" panose="020B0604020202020204" pitchFamily="34" charset="0"/>
              </a:rPr>
              <a:t>GENEL </a:t>
            </a:r>
            <a:r>
              <a:rPr lang="en-US" sz="2400" b="1" dirty="0" smtClean="0">
                <a:solidFill>
                  <a:srgbClr val="FF0000"/>
                </a:solidFill>
                <a:latin typeface="Arial" panose="020B0604020202020204" pitchFamily="34" charset="0"/>
                <a:cs typeface="Arial" panose="020B0604020202020204" pitchFamily="34" charset="0"/>
              </a:rPr>
              <a:t>M</a:t>
            </a:r>
            <a:r>
              <a:rPr lang="tr-TR" sz="2400" b="1" dirty="0" smtClean="0">
                <a:solidFill>
                  <a:srgbClr val="FF0000"/>
                </a:solidFill>
                <a:latin typeface="Arial" panose="020B0604020202020204" pitchFamily="34" charset="0"/>
                <a:cs typeface="Arial" panose="020B0604020202020204" pitchFamily="34" charset="0"/>
              </a:rPr>
              <a:t>Ü</a:t>
            </a:r>
            <a:r>
              <a:rPr lang="en-US" sz="2400" b="1" dirty="0" smtClean="0">
                <a:solidFill>
                  <a:srgbClr val="FF0000"/>
                </a:solidFill>
                <a:latin typeface="Arial" panose="020B0604020202020204" pitchFamily="34" charset="0"/>
                <a:cs typeface="Arial" panose="020B0604020202020204" pitchFamily="34" charset="0"/>
              </a:rPr>
              <a:t>D</a:t>
            </a:r>
            <a:r>
              <a:rPr lang="tr-TR" sz="2400" b="1" dirty="0" smtClean="0">
                <a:solidFill>
                  <a:srgbClr val="FF0000"/>
                </a:solidFill>
                <a:latin typeface="Arial" panose="020B0604020202020204" pitchFamily="34" charset="0"/>
                <a:cs typeface="Arial" panose="020B0604020202020204" pitchFamily="34" charset="0"/>
              </a:rPr>
              <a:t>Ü</a:t>
            </a:r>
            <a:r>
              <a:rPr lang="en-US" sz="2400" b="1" dirty="0" smtClean="0">
                <a:solidFill>
                  <a:srgbClr val="FF0000"/>
                </a:solidFill>
                <a:latin typeface="Arial" panose="020B0604020202020204" pitchFamily="34" charset="0"/>
                <a:cs typeface="Arial" panose="020B0604020202020204" pitchFamily="34" charset="0"/>
              </a:rPr>
              <a:t>RL</a:t>
            </a:r>
            <a:r>
              <a:rPr lang="tr-TR" sz="2400" b="1" dirty="0" smtClean="0">
                <a:solidFill>
                  <a:srgbClr val="FF0000"/>
                </a:solidFill>
                <a:latin typeface="Arial" panose="020B0604020202020204" pitchFamily="34" charset="0"/>
                <a:cs typeface="Arial" panose="020B0604020202020204" pitchFamily="34" charset="0"/>
              </a:rPr>
              <a:t>Ü</a:t>
            </a:r>
            <a:r>
              <a:rPr lang="tr-TR" sz="2400" b="1" dirty="0">
                <a:solidFill>
                  <a:srgbClr val="FF0000"/>
                </a:solidFill>
                <a:latin typeface="Arial" panose="020B0604020202020204" pitchFamily="34" charset="0"/>
                <a:cs typeface="Arial" panose="020B0604020202020204" pitchFamily="34" charset="0"/>
              </a:rPr>
              <a:t>Ğ</a:t>
            </a:r>
            <a:r>
              <a:rPr lang="tr-TR" sz="2400" b="1" dirty="0" smtClean="0">
                <a:solidFill>
                  <a:srgbClr val="FF0000"/>
                </a:solidFill>
                <a:latin typeface="Arial" panose="020B0604020202020204" pitchFamily="34" charset="0"/>
                <a:cs typeface="Arial" panose="020B0604020202020204" pitchFamily="34" charset="0"/>
              </a:rPr>
              <a:t>Ü</a:t>
            </a:r>
            <a:r>
              <a:rPr lang="en-US" sz="2400" b="1" dirty="0" smtClean="0">
                <a:solidFill>
                  <a:srgbClr val="FF0000"/>
                </a:solidFill>
                <a:latin typeface="Arial" panose="020B0604020202020204" pitchFamily="34" charset="0"/>
                <a:cs typeface="Arial" panose="020B0604020202020204" pitchFamily="34" charset="0"/>
              </a:rPr>
              <a:t> </a:t>
            </a:r>
            <a:r>
              <a:rPr lang="tr-TR" sz="2200" b="1" dirty="0" smtClean="0">
                <a:solidFill>
                  <a:srgbClr val="FF0000"/>
                </a:solidFill>
                <a:latin typeface="Arial" panose="020B0604020202020204" pitchFamily="34" charset="0"/>
                <a:cs typeface="Arial" panose="020B0604020202020204" pitchFamily="34" charset="0"/>
              </a:rPr>
              <a:t>Ç</a:t>
            </a:r>
            <a:r>
              <a:rPr lang="en-US" sz="2200" b="1" dirty="0" smtClean="0">
                <a:solidFill>
                  <a:srgbClr val="FF0000"/>
                </a:solidFill>
                <a:latin typeface="Arial" panose="020B0604020202020204" pitchFamily="34" charset="0"/>
                <a:cs typeface="Arial" panose="020B0604020202020204" pitchFamily="34" charset="0"/>
              </a:rPr>
              <a:t>ALI</a:t>
            </a:r>
            <a:r>
              <a:rPr lang="tr-TR" sz="2200" b="1" dirty="0">
                <a:solidFill>
                  <a:srgbClr val="FF0000"/>
                </a:solidFill>
                <a:latin typeface="Arial" panose="020B0604020202020204" pitchFamily="34" charset="0"/>
                <a:cs typeface="Arial" panose="020B0604020202020204" pitchFamily="34" charset="0"/>
              </a:rPr>
              <a:t>Ş</a:t>
            </a:r>
            <a:r>
              <a:rPr lang="en-US" sz="2200" b="1" dirty="0" smtClean="0">
                <a:solidFill>
                  <a:srgbClr val="FF0000"/>
                </a:solidFill>
                <a:latin typeface="Arial" panose="020B0604020202020204" pitchFamily="34" charset="0"/>
                <a:cs typeface="Arial" panose="020B0604020202020204" pitchFamily="34" charset="0"/>
              </a:rPr>
              <a:t>AN SA</a:t>
            </a:r>
            <a:r>
              <a:rPr lang="tr-TR" sz="2200" b="1" dirty="0" smtClean="0">
                <a:solidFill>
                  <a:srgbClr val="FF0000"/>
                </a:solidFill>
                <a:latin typeface="Arial" panose="020B0604020202020204" pitchFamily="34" charset="0"/>
                <a:cs typeface="Arial" panose="020B0604020202020204" pitchFamily="34" charset="0"/>
              </a:rPr>
              <a:t>Ğ</a:t>
            </a:r>
            <a:r>
              <a:rPr lang="en-US" sz="2200" b="1" dirty="0" smtClean="0">
                <a:solidFill>
                  <a:srgbClr val="FF0000"/>
                </a:solidFill>
                <a:latin typeface="Arial" panose="020B0604020202020204" pitchFamily="34" charset="0"/>
                <a:cs typeface="Arial" panose="020B0604020202020204" pitchFamily="34" charset="0"/>
              </a:rPr>
              <a:t>LI</a:t>
            </a:r>
            <a:r>
              <a:rPr lang="tr-TR" sz="2200" b="1" dirty="0" smtClean="0">
                <a:solidFill>
                  <a:srgbClr val="FF0000"/>
                </a:solidFill>
                <a:latin typeface="Arial" panose="020B0604020202020204" pitchFamily="34" charset="0"/>
                <a:cs typeface="Arial" panose="020B0604020202020204" pitchFamily="34" charset="0"/>
              </a:rPr>
              <a:t>Ğ</a:t>
            </a:r>
            <a:r>
              <a:rPr lang="en-US" sz="2200" b="1" dirty="0" smtClean="0">
                <a:solidFill>
                  <a:srgbClr val="FF0000"/>
                </a:solidFill>
                <a:latin typeface="Arial" panose="020B0604020202020204" pitchFamily="34" charset="0"/>
                <a:cs typeface="Arial" panose="020B0604020202020204" pitchFamily="34" charset="0"/>
              </a:rPr>
              <a:t>I DA</a:t>
            </a:r>
            <a:r>
              <a:rPr lang="tr-TR" sz="2200" b="1" dirty="0" smtClean="0">
                <a:solidFill>
                  <a:srgbClr val="FF0000"/>
                </a:solidFill>
                <a:latin typeface="Arial" panose="020B0604020202020204" pitchFamily="34" charset="0"/>
                <a:cs typeface="Arial" panose="020B0604020202020204" pitchFamily="34" charset="0"/>
              </a:rPr>
              <a:t>İ</a:t>
            </a:r>
            <a:r>
              <a:rPr lang="en-US" sz="2200" b="1" dirty="0" smtClean="0">
                <a:solidFill>
                  <a:srgbClr val="FF0000"/>
                </a:solidFill>
                <a:latin typeface="Arial" panose="020B0604020202020204" pitchFamily="34" charset="0"/>
                <a:cs typeface="Arial" panose="020B0604020202020204" pitchFamily="34" charset="0"/>
              </a:rPr>
              <a:t>RES</a:t>
            </a:r>
            <a:r>
              <a:rPr lang="tr-TR" sz="2200" b="1" dirty="0" smtClean="0">
                <a:solidFill>
                  <a:srgbClr val="FF0000"/>
                </a:solidFill>
                <a:latin typeface="Arial" panose="020B0604020202020204" pitchFamily="34" charset="0"/>
                <a:cs typeface="Arial" panose="020B0604020202020204" pitchFamily="34" charset="0"/>
              </a:rPr>
              <a:t>İ</a:t>
            </a:r>
            <a:r>
              <a:rPr lang="en-US" sz="2200" b="1" dirty="0" smtClean="0">
                <a:solidFill>
                  <a:srgbClr val="FF0000"/>
                </a:solidFill>
                <a:latin typeface="Arial" panose="020B0604020202020204" pitchFamily="34" charset="0"/>
                <a:cs typeface="Arial" panose="020B0604020202020204" pitchFamily="34" charset="0"/>
              </a:rPr>
              <a:t> BA</a:t>
            </a:r>
            <a:r>
              <a:rPr lang="tr-TR" sz="2200" b="1" dirty="0" smtClean="0">
                <a:solidFill>
                  <a:srgbClr val="FF0000"/>
                </a:solidFill>
                <a:latin typeface="Arial" panose="020B0604020202020204" pitchFamily="34" charset="0"/>
                <a:cs typeface="Arial" panose="020B0604020202020204" pitchFamily="34" charset="0"/>
              </a:rPr>
              <a:t>Ş</a:t>
            </a:r>
            <a:r>
              <a:rPr lang="en-US" sz="2200" b="1" dirty="0" smtClean="0">
                <a:solidFill>
                  <a:srgbClr val="FF0000"/>
                </a:solidFill>
                <a:latin typeface="Arial" panose="020B0604020202020204" pitchFamily="34" charset="0"/>
                <a:cs typeface="Arial" panose="020B0604020202020204" pitchFamily="34" charset="0"/>
              </a:rPr>
              <a:t>KANLI</a:t>
            </a:r>
            <a:r>
              <a:rPr lang="tr-TR" sz="2200" b="1" dirty="0" smtClean="0">
                <a:solidFill>
                  <a:srgbClr val="FF0000"/>
                </a:solidFill>
                <a:latin typeface="Arial" panose="020B0604020202020204" pitchFamily="34" charset="0"/>
                <a:cs typeface="Arial" panose="020B0604020202020204" pitchFamily="34" charset="0"/>
              </a:rPr>
              <a:t>Ğ</a:t>
            </a:r>
            <a:r>
              <a:rPr lang="en-US" sz="2200" b="1" dirty="0" smtClean="0">
                <a:solidFill>
                  <a:srgbClr val="FF0000"/>
                </a:solidFill>
                <a:latin typeface="Arial" panose="020B0604020202020204" pitchFamily="34" charset="0"/>
                <a:cs typeface="Arial" panose="020B0604020202020204" pitchFamily="34" charset="0"/>
              </a:rPr>
              <a:t>I</a:t>
            </a:r>
            <a:endParaRPr lang="en-US" sz="2200" b="1" dirty="0">
              <a:solidFill>
                <a:srgbClr val="FF0000"/>
              </a:solidFill>
              <a:latin typeface="Arial" panose="020B0604020202020204" pitchFamily="34" charset="0"/>
              <a:cs typeface="Arial" panose="020B0604020202020204" pitchFamily="34" charset="0"/>
            </a:endParaRPr>
          </a:p>
        </p:txBody>
      </p:sp>
      <p:sp>
        <p:nvSpPr>
          <p:cNvPr id="6" name="Rectangle 5"/>
          <p:cNvSpPr/>
          <p:nvPr/>
        </p:nvSpPr>
        <p:spPr>
          <a:xfrm>
            <a:off x="6967728" y="6461760"/>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1480" y="216408"/>
            <a:ext cx="585216" cy="585216"/>
          </a:xfrm>
          <a:prstGeom prst="rect">
            <a:avLst/>
          </a:prstGeom>
        </p:spPr>
      </p:pic>
      <p:sp>
        <p:nvSpPr>
          <p:cNvPr id="5" name="Rectangle 4"/>
          <p:cNvSpPr/>
          <p:nvPr/>
        </p:nvSpPr>
        <p:spPr>
          <a:xfrm>
            <a:off x="1036320" y="316992"/>
            <a:ext cx="1459992" cy="387096"/>
          </a:xfrm>
          <a:prstGeom prst="rect">
            <a:avLst/>
          </a:prstGeom>
        </p:spPr>
        <p:txBody>
          <a:bodyPr lIns="0" tIns="0" rIns="0" bIns="0">
            <a:noAutofit/>
          </a:bodyPr>
          <a:lstStyle/>
          <a:p>
            <a:pPr indent="0">
              <a:lnSpc>
                <a:spcPts val="936"/>
              </a:lnSpc>
            </a:pPr>
            <a:r>
              <a:rPr lang="en-US" sz="1100" b="1">
                <a:solidFill>
                  <a:srgbClr val="DA0D15"/>
                </a:solidFill>
                <a:latin typeface="Calibri"/>
              </a:rPr>
              <a:t>T.C. SAGLIK BAKANLIGI</a:t>
            </a:r>
          </a:p>
          <a:p>
            <a:pPr indent="0">
              <a:lnSpc>
                <a:spcPts val="936"/>
              </a:lnSpc>
            </a:pPr>
            <a:r>
              <a:rPr lang="en-US" sz="750">
                <a:solidFill>
                  <a:srgbClr val="DA0D15"/>
                </a:solidFill>
                <a:latin typeface="Calibri"/>
              </a:rPr>
              <a:t>HALKSAGLIGI QENEL MUDURLUGU</a:t>
            </a:r>
          </a:p>
        </p:txBody>
      </p:sp>
      <p:sp>
        <p:nvSpPr>
          <p:cNvPr id="9" name="TextBox 8"/>
          <p:cNvSpPr txBox="1"/>
          <p:nvPr/>
        </p:nvSpPr>
        <p:spPr>
          <a:xfrm>
            <a:off x="996696" y="1654959"/>
            <a:ext cx="6789733" cy="2554545"/>
          </a:xfrm>
          <a:prstGeom prst="rect">
            <a:avLst/>
          </a:prstGeom>
          <a:noFill/>
        </p:spPr>
        <p:txBody>
          <a:bodyPr wrap="square" rtlCol="0">
            <a:spAutoFit/>
          </a:bodyPr>
          <a:lstStyle/>
          <a:p>
            <a:r>
              <a:rPr lang="tr-TR" sz="4000" b="1" dirty="0" smtClean="0">
                <a:solidFill>
                  <a:srgbClr val="0070C0"/>
                </a:solidFill>
              </a:rPr>
              <a:t>                 </a:t>
            </a:r>
            <a:r>
              <a:rPr lang="tr-TR" sz="4000" b="1" dirty="0" smtClean="0">
                <a:latin typeface="Arial" panose="020B0604020202020204" pitchFamily="34" charset="0"/>
                <a:cs typeface="Arial" panose="020B0604020202020204" pitchFamily="34" charset="0"/>
              </a:rPr>
              <a:t>6331 Sayılı</a:t>
            </a:r>
          </a:p>
          <a:p>
            <a:pPr algn="ctr"/>
            <a:r>
              <a:rPr lang="tr-TR" sz="4000" b="1" dirty="0" smtClean="0">
                <a:latin typeface="Arial" panose="020B0604020202020204" pitchFamily="34" charset="0"/>
                <a:cs typeface="Arial" panose="020B0604020202020204" pitchFamily="34" charset="0"/>
              </a:rPr>
              <a:t>‘İş Sağlığı ve Güvenliği Kanunu’</a:t>
            </a:r>
          </a:p>
          <a:p>
            <a:r>
              <a:rPr lang="tr-TR" sz="4000" b="1" dirty="0" smtClean="0">
                <a:latin typeface="Arial" panose="020B0604020202020204" pitchFamily="34" charset="0"/>
                <a:cs typeface="Arial" panose="020B0604020202020204" pitchFamily="34" charset="0"/>
              </a:rPr>
              <a:t>                   </a:t>
            </a:r>
            <a:endParaRPr lang="tr-TR" sz="4000" b="1" dirty="0">
              <a:latin typeface="Arial" panose="020B0604020202020204" pitchFamily="34" charset="0"/>
              <a:cs typeface="Arial" panose="020B0604020202020204" pitchFamily="34" charset="0"/>
            </a:endParaRPr>
          </a:p>
        </p:txBody>
      </p:sp>
      <p:sp>
        <p:nvSpPr>
          <p:cNvPr id="10" name="TextBox 9"/>
          <p:cNvSpPr txBox="1"/>
          <p:nvPr/>
        </p:nvSpPr>
        <p:spPr>
          <a:xfrm>
            <a:off x="1796214" y="3251678"/>
            <a:ext cx="6478092" cy="1231106"/>
          </a:xfrm>
          <a:prstGeom prst="rect">
            <a:avLst/>
          </a:prstGeom>
          <a:noFill/>
        </p:spPr>
        <p:txBody>
          <a:bodyPr wrap="square" rtlCol="0">
            <a:spAutoFit/>
          </a:bodyPr>
          <a:lstStyle/>
          <a:p>
            <a:endParaRPr lang="tr" sz="2800" b="1" dirty="0" smtClean="0">
              <a:solidFill>
                <a:srgbClr val="0070C0"/>
              </a:solidFill>
              <a:latin typeface="Arial" panose="020B0604020202020204" pitchFamily="34" charset="0"/>
              <a:cs typeface="Arial" panose="020B0604020202020204" pitchFamily="34" charset="0"/>
            </a:endParaRPr>
          </a:p>
          <a:p>
            <a:r>
              <a:rPr lang="tr" sz="2800" b="1" dirty="0" smtClean="0">
                <a:latin typeface="Arial" panose="020B0604020202020204" pitchFamily="34" charset="0"/>
                <a:cs typeface="Arial" panose="020B0604020202020204" pitchFamily="34" charset="0"/>
              </a:rPr>
              <a:t>Resmi gazete- 30 Haziran 2012</a:t>
            </a:r>
          </a:p>
          <a:p>
            <a:endParaRPr lang="tr-TR" dirty="0"/>
          </a:p>
        </p:txBody>
      </p:sp>
      <p:sp>
        <p:nvSpPr>
          <p:cNvPr id="11" name="TextBox 10"/>
          <p:cNvSpPr txBox="1"/>
          <p:nvPr/>
        </p:nvSpPr>
        <p:spPr>
          <a:xfrm>
            <a:off x="1691680" y="4365104"/>
            <a:ext cx="5904656" cy="1908215"/>
          </a:xfrm>
          <a:prstGeom prst="rect">
            <a:avLst/>
          </a:prstGeom>
          <a:noFill/>
        </p:spPr>
        <p:txBody>
          <a:bodyPr wrap="square" rtlCol="0">
            <a:spAutoFit/>
          </a:bodyPr>
          <a:lstStyle/>
          <a:p>
            <a:pPr algn="ctr"/>
            <a:r>
              <a:rPr lang="tr" sz="2000" dirty="0" smtClean="0"/>
              <a:t>12/ 07/ 2013 - 6495 </a:t>
            </a:r>
          </a:p>
          <a:p>
            <a:pPr algn="ctr"/>
            <a:r>
              <a:rPr lang="tr" sz="2000" dirty="0" smtClean="0"/>
              <a:t>10/ 09/ 2014 - 6552 </a:t>
            </a:r>
          </a:p>
          <a:p>
            <a:pPr algn="ctr"/>
            <a:r>
              <a:rPr lang="tr" sz="2000" dirty="0" smtClean="0"/>
              <a:t>04/ 04/ 2015 - 6645</a:t>
            </a:r>
          </a:p>
          <a:p>
            <a:pPr algn="ctr"/>
            <a:r>
              <a:rPr lang="tr" sz="2000" dirty="0" smtClean="0"/>
              <a:t>20/ 08/ 2016 - 6745</a:t>
            </a:r>
          </a:p>
          <a:p>
            <a:pPr algn="ctr"/>
            <a:r>
              <a:rPr lang="tr" sz="2000" dirty="0" smtClean="0"/>
              <a:t>28/ 07/ 2020 - 7252</a:t>
            </a:r>
            <a:endParaRPr lang="tr" sz="2000" dirty="0"/>
          </a:p>
          <a:p>
            <a:endParaRPr lang="tr-TR" dirty="0"/>
          </a:p>
        </p:txBody>
      </p:sp>
      <p:pic>
        <p:nvPicPr>
          <p:cNvPr id="13" name="Picture 12"/>
          <p:cNvPicPr>
            <a:picLocks noChangeAspect="1"/>
          </p:cNvPicPr>
          <p:nvPr/>
        </p:nvPicPr>
        <p:blipFill>
          <a:blip r:embed="rId3"/>
          <a:stretch>
            <a:fillRect/>
          </a:stretch>
        </p:blipFill>
        <p:spPr>
          <a:xfrm>
            <a:off x="6677400" y="6309857"/>
            <a:ext cx="2264664" cy="332232"/>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3954" y="509016"/>
            <a:ext cx="2755900"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7030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776289"/>
          </a:xfrm>
          <a:ln w="19050">
            <a:solidFill>
              <a:schemeClr val="tx1"/>
            </a:solidFill>
          </a:ln>
        </p:spPr>
        <p:txBody>
          <a:bodyPr>
            <a:noAutofit/>
          </a:bodyPr>
          <a:lstStyle/>
          <a:p>
            <a:pPr algn="ctr"/>
            <a:r>
              <a:rPr lang="tr-TR" sz="3200" b="1" dirty="0" smtClean="0">
                <a:latin typeface="Arial" panose="020B0604020202020204" pitchFamily="34" charset="0"/>
                <a:cs typeface="Arial" panose="020B0604020202020204" pitchFamily="34" charset="0"/>
              </a:rPr>
              <a:t/>
            </a:r>
            <a:br>
              <a:rPr lang="tr-TR" sz="3200" b="1" dirty="0" smtClean="0">
                <a:latin typeface="Arial" panose="020B0604020202020204" pitchFamily="34" charset="0"/>
                <a:cs typeface="Arial" panose="020B0604020202020204" pitchFamily="34" charset="0"/>
              </a:rPr>
            </a:br>
            <a:r>
              <a:rPr lang="tr-TR" sz="3200" b="1" dirty="0" smtClean="0">
                <a:solidFill>
                  <a:srgbClr val="C00000"/>
                </a:solidFill>
                <a:latin typeface="Arial" panose="020B0604020202020204" pitchFamily="34" charset="0"/>
                <a:cs typeface="Arial" panose="020B0604020202020204" pitchFamily="34" charset="0"/>
              </a:rPr>
              <a:t>İş Sağlığı ve Güvenliği (İSG) Hizmetleri</a:t>
            </a:r>
            <a:br>
              <a:rPr lang="tr-TR" sz="3200" b="1" dirty="0" smtClean="0">
                <a:solidFill>
                  <a:srgbClr val="C00000"/>
                </a:solidFill>
                <a:latin typeface="Arial" panose="020B0604020202020204" pitchFamily="34" charset="0"/>
                <a:cs typeface="Arial" panose="020B0604020202020204" pitchFamily="34" charset="0"/>
              </a:rPr>
            </a:br>
            <a:endParaRPr lang="tr-TR" sz="3200" b="1" dirty="0">
              <a:solidFill>
                <a:srgbClr val="C00000"/>
              </a:solidFill>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ln w="19050">
            <a:solidFill>
              <a:schemeClr val="tx1"/>
            </a:solidFill>
          </a:ln>
        </p:spPr>
        <p:txBody>
          <a:bodyPr/>
          <a:lstStyle/>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pPr marL="0" indent="0">
              <a:buNone/>
            </a:pPr>
            <a:r>
              <a:rPr lang="tr-TR" sz="2400" b="1" u="sng" dirty="0" smtClean="0">
                <a:solidFill>
                  <a:srgbClr val="0070C0"/>
                </a:solidFill>
                <a:latin typeface="Calibri" panose="020F0502020204030204" pitchFamily="34" charset="0"/>
                <a:cs typeface="Calibri" panose="020F0502020204030204" pitchFamily="34" charset="0"/>
              </a:rPr>
              <a:t>İSG Hizmetleri 2 Ana Temele Dayanır;</a:t>
            </a:r>
          </a:p>
          <a:p>
            <a:pPr>
              <a:buFont typeface="Wingdings" panose="05000000000000000000" pitchFamily="2" charset="2"/>
              <a:buChar char="ü"/>
            </a:pPr>
            <a:r>
              <a:rPr lang="tr-TR" sz="2400" b="1" dirty="0" smtClean="0">
                <a:solidFill>
                  <a:srgbClr val="0070C0"/>
                </a:solidFill>
                <a:latin typeface="Calibri" panose="020F0502020204030204" pitchFamily="34" charset="0"/>
                <a:cs typeface="Calibri" panose="020F0502020204030204" pitchFamily="34" charset="0"/>
              </a:rPr>
              <a:t>Çalışanların sağlık </a:t>
            </a:r>
            <a:r>
              <a:rPr lang="tr-TR" sz="2400" b="1" dirty="0">
                <a:solidFill>
                  <a:srgbClr val="0070C0"/>
                </a:solidFill>
                <a:latin typeface="Calibri" panose="020F0502020204030204" pitchFamily="34" charset="0"/>
                <a:cs typeface="Calibri" panose="020F0502020204030204" pitchFamily="34" charset="0"/>
              </a:rPr>
              <a:t>g</a:t>
            </a:r>
            <a:r>
              <a:rPr lang="tr-TR" sz="2400" b="1" dirty="0" smtClean="0">
                <a:solidFill>
                  <a:srgbClr val="0070C0"/>
                </a:solidFill>
                <a:latin typeface="Calibri" panose="020F0502020204030204" pitchFamily="34" charset="0"/>
                <a:cs typeface="Calibri" panose="020F0502020204030204" pitchFamily="34" charset="0"/>
              </a:rPr>
              <a:t>özetimi</a:t>
            </a:r>
            <a:r>
              <a:rPr lang="tr-TR" sz="2400" dirty="0" smtClean="0">
                <a:latin typeface="Calibri" panose="020F0502020204030204" pitchFamily="34" charset="0"/>
                <a:cs typeface="Calibri" panose="020F0502020204030204" pitchFamily="34" charset="0"/>
              </a:rPr>
              <a:t>; çalışanların sağlığını korumak ve geliştirmek amacı ile çalışanlara verilecek her türlü sağlık hizmetini kapsar, İşyeri hekimi ve diğer sağlık personeli tarafından yürütülür. (6331 sayılı Kanun)</a:t>
            </a:r>
          </a:p>
          <a:p>
            <a:pPr algn="just">
              <a:buFont typeface="Wingdings" panose="05000000000000000000" pitchFamily="2" charset="2"/>
              <a:buChar char="ü"/>
            </a:pPr>
            <a:r>
              <a:rPr lang="tr-TR" sz="2400" b="1" dirty="0" smtClean="0">
                <a:solidFill>
                  <a:srgbClr val="0070C0"/>
                </a:solidFill>
                <a:latin typeface="Calibri" panose="020F0502020204030204" pitchFamily="34" charset="0"/>
                <a:cs typeface="Calibri" panose="020F0502020204030204" pitchFamily="34" charset="0"/>
              </a:rPr>
              <a:t>Çalışma ortamının gözetimi</a:t>
            </a:r>
            <a:r>
              <a:rPr lang="tr-TR" sz="2400" b="1" dirty="0" smtClean="0">
                <a:latin typeface="Calibri" panose="020F0502020204030204" pitchFamily="34" charset="0"/>
                <a:cs typeface="Calibri" panose="020F0502020204030204" pitchFamily="34" charset="0"/>
              </a:rPr>
              <a:t>; </a:t>
            </a:r>
            <a:r>
              <a:rPr lang="tr-TR" sz="2400" dirty="0" smtClean="0">
                <a:latin typeface="Calibri" panose="020F0502020204030204" pitchFamily="34" charset="0"/>
                <a:cs typeface="Calibri" panose="020F0502020204030204" pitchFamily="34" charset="0"/>
              </a:rPr>
              <a:t>“sağlık ve güvenlik tehlikelerine karsı yürütülecek her türlü önleyici ve düzeltici faaliyeti kapsar” çoğunlukla iş güvenliği uzmanı tarafından yürütülür. </a:t>
            </a:r>
          </a:p>
          <a:p>
            <a:pPr marL="0" indent="0">
              <a:buNone/>
            </a:pPr>
            <a:r>
              <a:rPr lang="tr-TR" sz="2400" dirty="0" smtClean="0">
                <a:latin typeface="Calibri" panose="020F0502020204030204" pitchFamily="34" charset="0"/>
                <a:cs typeface="Calibri" panose="020F0502020204030204" pitchFamily="34" charset="0"/>
              </a:rPr>
              <a:t>   (6331 sayılı Kanun)</a:t>
            </a: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Tree>
    <p:extLst>
      <p:ext uri="{BB962C8B-B14F-4D97-AF65-F5344CB8AC3E}">
        <p14:creationId xmlns:p14="http://schemas.microsoft.com/office/powerpoint/2010/main" val="3293500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776289"/>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r>
              <a:rPr lang="tr-TR" sz="3200" b="1" dirty="0" smtClean="0">
                <a:solidFill>
                  <a:srgbClr val="C00000"/>
                </a:solidFill>
                <a:latin typeface="Arial" panose="020B0604020202020204" pitchFamily="34" charset="0"/>
                <a:cs typeface="Arial" panose="020B0604020202020204" pitchFamily="34" charset="0"/>
              </a:rPr>
              <a:t>Çalışma Ortamının Gözetimi-1</a:t>
            </a:r>
            <a:r>
              <a:rPr lang="tr-TR" sz="3200" b="1" dirty="0" smtClean="0">
                <a:latin typeface="Arial" panose="020B0604020202020204" pitchFamily="34" charset="0"/>
                <a:cs typeface="Arial" panose="020B0604020202020204" pitchFamily="34" charset="0"/>
              </a:rPr>
              <a:t/>
            </a:r>
            <a:br>
              <a:rPr lang="tr-TR" sz="3200" b="1" dirty="0" smtClean="0">
                <a:latin typeface="Arial" panose="020B0604020202020204" pitchFamily="34" charset="0"/>
                <a:cs typeface="Arial" panose="020B0604020202020204" pitchFamily="34" charset="0"/>
              </a:rPr>
            </a:br>
            <a:r>
              <a:rPr lang="tr-TR" sz="3200" b="1" dirty="0" smtClean="0">
                <a:latin typeface="Arial" panose="020B0604020202020204" pitchFamily="34" charset="0"/>
                <a:cs typeface="Arial" panose="020B0604020202020204" pitchFamily="34" charset="0"/>
              </a:rPr>
              <a:t/>
            </a:r>
            <a:br>
              <a:rPr lang="tr-TR" sz="3200" b="1" dirty="0" smtClean="0">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1783336"/>
            <a:ext cx="7886700" cy="4351338"/>
          </a:xfrm>
          <a:ln w="19050">
            <a:solidFill>
              <a:schemeClr val="tx1"/>
            </a:solidFill>
          </a:ln>
        </p:spPr>
        <p:txBody>
          <a:bodyPr/>
          <a:lstStyle/>
          <a:p>
            <a:pPr marL="0" indent="0">
              <a:buNone/>
            </a:pPr>
            <a:endParaRPr lang="tr-TR" sz="2400" dirty="0" smtClean="0"/>
          </a:p>
          <a:p>
            <a:pPr marL="0" indent="0">
              <a:buNone/>
            </a:pPr>
            <a:endParaRPr lang="tr-TR" sz="2400" dirty="0" smtClean="0"/>
          </a:p>
          <a:p>
            <a:pPr algn="just"/>
            <a:r>
              <a:rPr lang="tr-TR" sz="2400" b="1" dirty="0" smtClean="0">
                <a:solidFill>
                  <a:srgbClr val="0070C0"/>
                </a:solidFill>
              </a:rPr>
              <a:t>Risk değerlendirmesi</a:t>
            </a:r>
            <a:r>
              <a:rPr lang="tr-TR" sz="2400" dirty="0" smtClean="0"/>
              <a:t>: İşyerinde var olan ya da dışarıdan gelebilecek tehlikelerin belirlenmesi, bu tehlikelerin riske dönüşmesine yol açan faktörler ile tehlikelerden kaynaklanan risklerin analiz edilerek derecelendirilmesi ve kontrol tedbirlerinin kararlaştırılması amacıyla yapılması gerekli çalışmaları ifade eder.</a:t>
            </a:r>
          </a:p>
          <a:p>
            <a:pPr marL="0" indent="0">
              <a:buNone/>
            </a:pPr>
            <a:r>
              <a:rPr lang="tr-TR" sz="2400" dirty="0" smtClean="0"/>
              <a:t>  (</a:t>
            </a:r>
            <a:r>
              <a:rPr lang="tr-TR" sz="1400" dirty="0" smtClean="0">
                <a:latin typeface="Arial" panose="020B0604020202020204" pitchFamily="34" charset="0"/>
                <a:cs typeface="Arial" panose="020B0604020202020204" pitchFamily="34" charset="0"/>
              </a:rPr>
              <a:t>6331 sayılı İSG KANUNU Md.10, İş Sağlığı ve Güvenliği Risk Değerlendirmesi Yönetmeliği)</a:t>
            </a:r>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Tree>
    <p:extLst>
      <p:ext uri="{BB962C8B-B14F-4D97-AF65-F5344CB8AC3E}">
        <p14:creationId xmlns:p14="http://schemas.microsoft.com/office/powerpoint/2010/main" val="208430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776289"/>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r>
              <a:rPr lang="tr-TR" sz="3200" b="1" dirty="0" smtClean="0">
                <a:solidFill>
                  <a:srgbClr val="C00000"/>
                </a:solidFill>
                <a:latin typeface="Arial" panose="020B0604020202020204" pitchFamily="34" charset="0"/>
                <a:cs typeface="Arial" panose="020B0604020202020204" pitchFamily="34" charset="0"/>
              </a:rPr>
              <a:t>Çalışma Ortamının Gözetimi-2</a:t>
            </a:r>
            <a:r>
              <a:rPr lang="tr-TR" sz="3200" b="1" dirty="0" smtClean="0">
                <a:latin typeface="Arial" panose="020B0604020202020204" pitchFamily="34" charset="0"/>
                <a:cs typeface="Arial" panose="020B0604020202020204" pitchFamily="34" charset="0"/>
              </a:rPr>
              <a:t/>
            </a:r>
            <a:br>
              <a:rPr lang="tr-TR" sz="3200" b="1" dirty="0" smtClean="0">
                <a:latin typeface="Arial" panose="020B0604020202020204" pitchFamily="34" charset="0"/>
                <a:cs typeface="Arial" panose="020B0604020202020204" pitchFamily="34" charset="0"/>
              </a:rPr>
            </a:br>
            <a:r>
              <a:rPr lang="tr-TR" sz="3200" b="1" dirty="0" smtClean="0">
                <a:latin typeface="Arial" panose="020B0604020202020204" pitchFamily="34" charset="0"/>
                <a:cs typeface="Arial" panose="020B0604020202020204" pitchFamily="34" charset="0"/>
              </a:rPr>
              <a:t/>
            </a:r>
            <a:br>
              <a:rPr lang="tr-TR" sz="3200" b="1" dirty="0" smtClean="0">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1783336"/>
            <a:ext cx="7886700" cy="4351338"/>
          </a:xfrm>
          <a:ln w="19050">
            <a:solidFill>
              <a:schemeClr val="tx1"/>
            </a:solidFill>
          </a:ln>
        </p:spPr>
        <p:txBody>
          <a:bodyPr/>
          <a:lstStyle/>
          <a:p>
            <a:pPr marL="0" indent="0">
              <a:buNone/>
            </a:pPr>
            <a:endParaRPr lang="tr-TR" sz="2800" u="sng" dirty="0" smtClean="0">
              <a:solidFill>
                <a:srgbClr val="0070C0"/>
              </a:solidFill>
              <a:latin typeface="Arial" panose="020B0604020202020204" pitchFamily="34" charset="0"/>
              <a:cs typeface="Arial" panose="020B0604020202020204" pitchFamily="34" charset="0"/>
            </a:endParaRPr>
          </a:p>
          <a:p>
            <a:pPr marL="0" indent="0">
              <a:buNone/>
            </a:pPr>
            <a:r>
              <a:rPr lang="tr-TR" sz="2800" u="sng" dirty="0" smtClean="0">
                <a:solidFill>
                  <a:srgbClr val="0070C0"/>
                </a:solidFill>
                <a:cs typeface="Arial" panose="020B0604020202020204" pitchFamily="34" charset="0"/>
              </a:rPr>
              <a:t>Risk Değerlendirmesi Aşamaları;</a:t>
            </a:r>
          </a:p>
          <a:p>
            <a:pPr marL="0" indent="0">
              <a:buNone/>
            </a:pPr>
            <a:endParaRPr lang="tr-TR" sz="2400" b="1" u="sng" dirty="0" smtClean="0">
              <a:solidFill>
                <a:srgbClr val="0070C0"/>
              </a:solidFill>
              <a:cs typeface="Calibri" panose="020F0502020204030204" pitchFamily="34" charset="0"/>
            </a:endParaRPr>
          </a:p>
          <a:p>
            <a:pPr>
              <a:buFont typeface="Wingdings" panose="05000000000000000000" pitchFamily="2" charset="2"/>
              <a:buChar char="ü"/>
            </a:pPr>
            <a:r>
              <a:rPr lang="tr-TR" sz="2800" dirty="0" smtClean="0"/>
              <a:t>Tehlikelerin Tanımlanması</a:t>
            </a:r>
          </a:p>
          <a:p>
            <a:pPr>
              <a:buFont typeface="Wingdings" panose="05000000000000000000" pitchFamily="2" charset="2"/>
              <a:buChar char="ü"/>
            </a:pPr>
            <a:r>
              <a:rPr lang="tr-TR" sz="2800" dirty="0" smtClean="0"/>
              <a:t>Risklerin Belirlenmesi ve Analizi</a:t>
            </a:r>
          </a:p>
          <a:p>
            <a:pPr>
              <a:buFont typeface="Wingdings" panose="05000000000000000000" pitchFamily="2" charset="2"/>
              <a:buChar char="ü"/>
            </a:pPr>
            <a:r>
              <a:rPr lang="tr-TR" sz="2800" dirty="0" smtClean="0"/>
              <a:t>Risk Kontrol Adımları</a:t>
            </a:r>
          </a:p>
          <a:p>
            <a:pPr>
              <a:buFont typeface="Wingdings" panose="05000000000000000000" pitchFamily="2" charset="2"/>
              <a:buChar char="ü"/>
            </a:pPr>
            <a:r>
              <a:rPr lang="tr-TR" sz="2800" dirty="0" err="1" smtClean="0"/>
              <a:t>Dökumantasyon</a:t>
            </a:r>
            <a:endParaRPr lang="tr-TR" sz="2800" dirty="0" smtClean="0"/>
          </a:p>
          <a:p>
            <a:pPr>
              <a:buFont typeface="Wingdings" panose="05000000000000000000" pitchFamily="2" charset="2"/>
              <a:buChar char="ü"/>
            </a:pPr>
            <a:r>
              <a:rPr lang="tr-TR" sz="2800" dirty="0" smtClean="0"/>
              <a:t>Risk Değerlendirmesinin Yenilenmesi</a:t>
            </a:r>
            <a:endParaRPr lang="tr-TR" sz="2800"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Tree>
    <p:extLst>
      <p:ext uri="{BB962C8B-B14F-4D97-AF65-F5344CB8AC3E}">
        <p14:creationId xmlns:p14="http://schemas.microsoft.com/office/powerpoint/2010/main" val="2061518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776289"/>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1783336"/>
            <a:ext cx="7886700" cy="4351338"/>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3" name="Dikdörtgen 2"/>
          <p:cNvSpPr/>
          <p:nvPr/>
        </p:nvSpPr>
        <p:spPr>
          <a:xfrm>
            <a:off x="621409" y="1859340"/>
            <a:ext cx="7839023" cy="4154984"/>
          </a:xfrm>
          <a:prstGeom prst="rect">
            <a:avLst/>
          </a:prstGeom>
        </p:spPr>
        <p:txBody>
          <a:bodyPr wrap="square">
            <a:spAutoFit/>
          </a:bodyPr>
          <a:lstStyle/>
          <a:p>
            <a:pPr marL="342900" indent="-342900">
              <a:buFont typeface="Wingdings" panose="05000000000000000000" pitchFamily="2" charset="2"/>
              <a:buChar char="ü"/>
            </a:pPr>
            <a:endParaRPr lang="tr-TR" sz="24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tr-TR" sz="2400" dirty="0" smtClean="0">
                <a:cs typeface="Arial" panose="020B0604020202020204" pitchFamily="34" charset="0"/>
              </a:rPr>
              <a:t>İşe giriş muayenesi,</a:t>
            </a:r>
            <a:endParaRPr lang="tr-TR" sz="2400" dirty="0">
              <a:cs typeface="Arial" panose="020B0604020202020204" pitchFamily="34" charset="0"/>
            </a:endParaRPr>
          </a:p>
          <a:p>
            <a:pPr marL="342900" indent="-342900">
              <a:buFont typeface="Wingdings" panose="05000000000000000000" pitchFamily="2" charset="2"/>
              <a:buChar char="ü"/>
            </a:pPr>
            <a:r>
              <a:rPr lang="tr-TR" sz="2400" dirty="0">
                <a:cs typeface="Arial" panose="020B0604020202020204" pitchFamily="34" charset="0"/>
              </a:rPr>
              <a:t>Kontrol </a:t>
            </a:r>
            <a:r>
              <a:rPr lang="tr-TR" sz="2400" dirty="0" smtClean="0">
                <a:cs typeface="Arial" panose="020B0604020202020204" pitchFamily="34" charset="0"/>
              </a:rPr>
              <a:t>(periyodik</a:t>
            </a:r>
            <a:r>
              <a:rPr lang="tr-TR" sz="2400" dirty="0">
                <a:cs typeface="Arial" panose="020B0604020202020204" pitchFamily="34" charset="0"/>
              </a:rPr>
              <a:t>) </a:t>
            </a:r>
            <a:r>
              <a:rPr lang="tr-TR" sz="2400" dirty="0" smtClean="0">
                <a:cs typeface="Arial" panose="020B0604020202020204" pitchFamily="34" charset="0"/>
              </a:rPr>
              <a:t>muayeneler,</a:t>
            </a:r>
            <a:endParaRPr lang="tr-TR" sz="2400" dirty="0">
              <a:cs typeface="Arial" panose="020B0604020202020204" pitchFamily="34" charset="0"/>
            </a:endParaRPr>
          </a:p>
          <a:p>
            <a:pPr marL="342900" indent="-342900">
              <a:buFont typeface="Wingdings" panose="05000000000000000000" pitchFamily="2" charset="2"/>
              <a:buChar char="ü"/>
            </a:pPr>
            <a:r>
              <a:rPr lang="tr-TR" sz="2400" dirty="0">
                <a:cs typeface="Arial" panose="020B0604020202020204" pitchFamily="34" charset="0"/>
              </a:rPr>
              <a:t>Ek </a:t>
            </a:r>
            <a:r>
              <a:rPr lang="tr-TR" sz="2400" dirty="0" smtClean="0">
                <a:cs typeface="Arial" panose="020B0604020202020204" pitchFamily="34" charset="0"/>
              </a:rPr>
              <a:t>ve tamamlayıcı muayeneler (erken kontrol, işe dönüş, gebe takibi gibi),</a:t>
            </a:r>
          </a:p>
          <a:p>
            <a:pPr marL="342900" indent="-342900">
              <a:buFont typeface="Wingdings" panose="05000000000000000000" pitchFamily="2" charset="2"/>
              <a:buChar char="ü"/>
            </a:pPr>
            <a:r>
              <a:rPr lang="tr-TR" sz="2400" dirty="0" smtClean="0">
                <a:cs typeface="Arial" panose="020B0604020202020204" pitchFamily="34" charset="0"/>
              </a:rPr>
              <a:t>Kişisel koruyucu donanım kullanımı (KKD),</a:t>
            </a:r>
            <a:endParaRPr lang="tr-TR" sz="2400" dirty="0">
              <a:cs typeface="Arial" panose="020B0604020202020204" pitchFamily="34" charset="0"/>
            </a:endParaRPr>
          </a:p>
          <a:p>
            <a:pPr marL="342900" indent="-342900">
              <a:buFont typeface="Wingdings" panose="05000000000000000000" pitchFamily="2" charset="2"/>
              <a:buChar char="ü"/>
            </a:pPr>
            <a:r>
              <a:rPr lang="tr-TR" sz="2400" dirty="0" smtClean="0">
                <a:cs typeface="Arial" panose="020B0604020202020204" pitchFamily="34" charset="0"/>
              </a:rPr>
              <a:t>Bağışıklama,</a:t>
            </a:r>
            <a:endParaRPr lang="tr-TR" sz="2400" dirty="0">
              <a:cs typeface="Arial" panose="020B0604020202020204" pitchFamily="34" charset="0"/>
            </a:endParaRPr>
          </a:p>
          <a:p>
            <a:pPr marL="342900" indent="-342900">
              <a:buFont typeface="Wingdings" panose="05000000000000000000" pitchFamily="2" charset="2"/>
              <a:buChar char="ü"/>
            </a:pPr>
            <a:r>
              <a:rPr lang="tr-TR" sz="2400" dirty="0">
                <a:cs typeface="Arial" panose="020B0604020202020204" pitchFamily="34" charset="0"/>
              </a:rPr>
              <a:t>Erken </a:t>
            </a:r>
            <a:r>
              <a:rPr lang="tr-TR" sz="2400" dirty="0" smtClean="0">
                <a:cs typeface="Arial" panose="020B0604020202020204" pitchFamily="34" charset="0"/>
              </a:rPr>
              <a:t>tanı için yapılması gereken tetkikler,</a:t>
            </a:r>
            <a:endParaRPr lang="tr-TR" sz="2400" dirty="0">
              <a:cs typeface="Arial" panose="020B0604020202020204" pitchFamily="34" charset="0"/>
            </a:endParaRPr>
          </a:p>
          <a:p>
            <a:pPr marL="342900" indent="-342900">
              <a:buFont typeface="Wingdings" panose="05000000000000000000" pitchFamily="2" charset="2"/>
              <a:buChar char="ü"/>
            </a:pPr>
            <a:r>
              <a:rPr lang="tr-TR" sz="2400" dirty="0">
                <a:cs typeface="Arial" panose="020B0604020202020204" pitchFamily="34" charset="0"/>
              </a:rPr>
              <a:t>Yer ve </a:t>
            </a:r>
            <a:r>
              <a:rPr lang="tr-TR" sz="2400" dirty="0" smtClean="0">
                <a:cs typeface="Arial" panose="020B0604020202020204" pitchFamily="34" charset="0"/>
              </a:rPr>
              <a:t>iş değişikliğinde tekrar muayene,</a:t>
            </a:r>
            <a:endParaRPr lang="tr-TR" sz="2400" dirty="0">
              <a:cs typeface="Arial" panose="020B0604020202020204" pitchFamily="34" charset="0"/>
            </a:endParaRPr>
          </a:p>
          <a:p>
            <a:pPr marL="342900" indent="-342900">
              <a:buFont typeface="Wingdings" panose="05000000000000000000" pitchFamily="2" charset="2"/>
              <a:buChar char="ü"/>
            </a:pPr>
            <a:r>
              <a:rPr lang="tr-TR" sz="2400" dirty="0" smtClean="0">
                <a:cs typeface="Arial" panose="020B0604020202020204" pitchFamily="34" charset="0"/>
              </a:rPr>
              <a:t>Çalışanların risklerden korunmasına yönelik eğitim,</a:t>
            </a:r>
            <a:endParaRPr lang="tr-TR" sz="2400" dirty="0">
              <a:cs typeface="Arial" panose="020B0604020202020204" pitchFamily="34" charset="0"/>
            </a:endParaRPr>
          </a:p>
          <a:p>
            <a:pPr marL="342900" indent="-342900">
              <a:buFont typeface="Wingdings" panose="05000000000000000000" pitchFamily="2" charset="2"/>
              <a:buChar char="ü"/>
            </a:pPr>
            <a:r>
              <a:rPr lang="tr-TR" sz="2400" dirty="0">
                <a:cs typeface="Arial" panose="020B0604020202020204" pitchFamily="34" charset="0"/>
              </a:rPr>
              <a:t>Sağlık </a:t>
            </a:r>
            <a:r>
              <a:rPr lang="tr-TR" sz="2400" dirty="0" smtClean="0">
                <a:cs typeface="Arial" panose="020B0604020202020204" pitchFamily="34" charset="0"/>
              </a:rPr>
              <a:t>kayıtlarının </a:t>
            </a:r>
            <a:r>
              <a:rPr lang="tr-TR" sz="2400" dirty="0">
                <a:cs typeface="Arial" panose="020B0604020202020204" pitchFamily="34" charset="0"/>
              </a:rPr>
              <a:t>t</a:t>
            </a:r>
            <a:r>
              <a:rPr lang="tr-TR" sz="2400" dirty="0" smtClean="0">
                <a:cs typeface="Arial" panose="020B0604020202020204" pitchFamily="34" charset="0"/>
              </a:rPr>
              <a:t>utulması</a:t>
            </a:r>
            <a:r>
              <a:rPr lang="tr-TR" sz="2400" dirty="0">
                <a:cs typeface="Arial" panose="020B0604020202020204" pitchFamily="34" charset="0"/>
              </a:rPr>
              <a:t>, </a:t>
            </a:r>
            <a:r>
              <a:rPr lang="tr-TR" sz="2400" dirty="0" smtClean="0">
                <a:cs typeface="Arial" panose="020B0604020202020204" pitchFamily="34" charset="0"/>
              </a:rPr>
              <a:t>saklanması </a:t>
            </a:r>
            <a:r>
              <a:rPr lang="tr-TR" sz="2400" dirty="0">
                <a:cs typeface="Arial" panose="020B0604020202020204" pitchFamily="34" charset="0"/>
              </a:rPr>
              <a:t>ve b</a:t>
            </a:r>
            <a:r>
              <a:rPr lang="tr-TR" sz="2400" dirty="0" smtClean="0">
                <a:cs typeface="Arial" panose="020B0604020202020204" pitchFamily="34" charset="0"/>
              </a:rPr>
              <a:t>ildirimi. </a:t>
            </a:r>
            <a:endParaRPr lang="tr-TR" sz="2400" dirty="0">
              <a:cs typeface="Arial" panose="020B0604020202020204" pitchFamily="34" charset="0"/>
            </a:endParaRPr>
          </a:p>
        </p:txBody>
      </p:sp>
      <p:sp>
        <p:nvSpPr>
          <p:cNvPr id="8" name="TextBox 9"/>
          <p:cNvSpPr txBox="1"/>
          <p:nvPr/>
        </p:nvSpPr>
        <p:spPr>
          <a:xfrm>
            <a:off x="621409" y="1062821"/>
            <a:ext cx="7893956" cy="584775"/>
          </a:xfrm>
          <a:prstGeom prst="rect">
            <a:avLst/>
          </a:prstGeom>
          <a:noFill/>
        </p:spPr>
        <p:txBody>
          <a:bodyPr wrap="square" rtlCol="0">
            <a:spAutoFit/>
          </a:bodyPr>
          <a:lstStyle/>
          <a:p>
            <a:pPr algn="ctr"/>
            <a:r>
              <a:rPr lang="tr-TR" sz="3200" b="1" dirty="0" smtClean="0">
                <a:solidFill>
                  <a:srgbClr val="C00000"/>
                </a:solidFill>
                <a:latin typeface="Arial" panose="020B0604020202020204" pitchFamily="34" charset="0"/>
                <a:cs typeface="Arial" panose="020B0604020202020204" pitchFamily="34" charset="0"/>
              </a:rPr>
              <a:t>Çalışanların Sağlık Gözetimi</a:t>
            </a:r>
            <a:endParaRPr lang="tr-TR" sz="32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8024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776289"/>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smtClean="0">
                <a:solidFill>
                  <a:srgbClr val="C00000"/>
                </a:solidFill>
                <a:latin typeface="Arial" panose="020B0604020202020204" pitchFamily="34" charset="0"/>
                <a:cs typeface="Arial" panose="020B0604020202020204" pitchFamily="34" charset="0"/>
              </a:rPr>
              <a:t>Sağlık Gözetimi - 1 </a:t>
            </a:r>
            <a:r>
              <a:rPr lang="tr-TR" sz="3200" b="1" dirty="0">
                <a:solidFill>
                  <a:srgbClr val="C00000"/>
                </a:solidFill>
                <a:latin typeface="Arial" panose="020B0604020202020204" pitchFamily="34" charset="0"/>
                <a:cs typeface="Arial" panose="020B0604020202020204" pitchFamily="34" charset="0"/>
              </a:rPr>
              <a:t/>
            </a:r>
            <a:br>
              <a:rPr lang="tr-TR" sz="3200" b="1" dirty="0">
                <a:solidFill>
                  <a:srgbClr val="C00000"/>
                </a:solidFill>
                <a:latin typeface="Arial" panose="020B0604020202020204" pitchFamily="34" charset="0"/>
                <a:cs typeface="Arial" panose="020B0604020202020204" pitchFamily="34" charset="0"/>
              </a:rPr>
            </a:br>
            <a:endParaRPr lang="tr-TR" sz="3200" b="1" dirty="0">
              <a:solidFill>
                <a:srgbClr val="C00000"/>
              </a:solidFill>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1783336"/>
            <a:ext cx="7886700" cy="4351338"/>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pPr marL="0" indent="0">
              <a:buNone/>
            </a:pPr>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8" name="Dikdörtgen 7"/>
          <p:cNvSpPr/>
          <p:nvPr/>
        </p:nvSpPr>
        <p:spPr>
          <a:xfrm>
            <a:off x="827584" y="2274838"/>
            <a:ext cx="7344816" cy="3046988"/>
          </a:xfrm>
          <a:prstGeom prst="rect">
            <a:avLst/>
          </a:prstGeom>
        </p:spPr>
        <p:txBody>
          <a:bodyPr wrap="square">
            <a:spAutoFit/>
          </a:bodyPr>
          <a:lstStyle/>
          <a:p>
            <a:pPr marL="285750" indent="-285750">
              <a:buFont typeface="Wingdings" panose="05000000000000000000" pitchFamily="2" charset="2"/>
              <a:buChar char="ü"/>
            </a:pPr>
            <a:r>
              <a:rPr lang="tr-TR" sz="2400" dirty="0">
                <a:cs typeface="Arial" panose="020B0604020202020204" pitchFamily="34" charset="0"/>
              </a:rPr>
              <a:t>Bütün </a:t>
            </a:r>
            <a:r>
              <a:rPr lang="tr-TR" sz="2400" dirty="0" smtClean="0">
                <a:cs typeface="Arial" panose="020B0604020202020204" pitchFamily="34" charset="0"/>
              </a:rPr>
              <a:t>çalışanlar </a:t>
            </a:r>
            <a:r>
              <a:rPr lang="tr-TR" sz="2400" dirty="0">
                <a:cs typeface="Arial" panose="020B0604020202020204" pitchFamily="34" charset="0"/>
              </a:rPr>
              <a:t>için;</a:t>
            </a:r>
          </a:p>
          <a:p>
            <a:pPr marL="285750" indent="-285750">
              <a:buFont typeface="Wingdings" panose="05000000000000000000" pitchFamily="2" charset="2"/>
              <a:buChar char="ü"/>
            </a:pPr>
            <a:r>
              <a:rPr lang="tr-TR" sz="2400" dirty="0">
                <a:cs typeface="Arial" panose="020B0604020202020204" pitchFamily="34" charset="0"/>
              </a:rPr>
              <a:t>İşe giriş,</a:t>
            </a:r>
          </a:p>
          <a:p>
            <a:pPr marL="285750" indent="-285750">
              <a:buFont typeface="Wingdings" panose="05000000000000000000" pitchFamily="2" charset="2"/>
              <a:buChar char="ü"/>
            </a:pPr>
            <a:r>
              <a:rPr lang="tr-TR" sz="2400" dirty="0">
                <a:cs typeface="Arial" panose="020B0604020202020204" pitchFamily="34" charset="0"/>
              </a:rPr>
              <a:t>İş değişikliği,</a:t>
            </a:r>
          </a:p>
          <a:p>
            <a:pPr marL="285750" indent="-285750">
              <a:buFont typeface="Wingdings" panose="05000000000000000000" pitchFamily="2" charset="2"/>
              <a:buChar char="ü"/>
            </a:pPr>
            <a:r>
              <a:rPr lang="tr-TR" sz="2400" dirty="0">
                <a:cs typeface="Arial" panose="020B0604020202020204" pitchFamily="34" charset="0"/>
              </a:rPr>
              <a:t>İş kazası, meslek hastalığı ve işten uzaklaşma durumları (talep etmesi halinde),</a:t>
            </a:r>
          </a:p>
          <a:p>
            <a:pPr marL="285750" indent="-285750">
              <a:buFont typeface="Wingdings" panose="05000000000000000000" pitchFamily="2" charset="2"/>
              <a:buChar char="ü"/>
            </a:pPr>
            <a:r>
              <a:rPr lang="tr-TR" sz="2400" dirty="0">
                <a:cs typeface="Arial" panose="020B0604020202020204" pitchFamily="34" charset="0"/>
              </a:rPr>
              <a:t> Çalışan niteliği ve tehlike sınıfına göre belirlenen düzenli periyotlarla kontrol muayeneleri yapılır</a:t>
            </a:r>
            <a:r>
              <a:rPr lang="tr-TR" sz="2400" i="1" dirty="0" smtClean="0">
                <a:cs typeface="Arial" panose="020B0604020202020204" pitchFamily="34" charset="0"/>
              </a:rPr>
              <a:t>.(6331 sayılı Kanun MD.15.)</a:t>
            </a:r>
            <a:endParaRPr lang="tr-TR" sz="2400" i="1" dirty="0">
              <a:cs typeface="Arial" panose="020B0604020202020204" pitchFamily="34" charset="0"/>
            </a:endParaRPr>
          </a:p>
        </p:txBody>
      </p:sp>
    </p:spTree>
    <p:extLst>
      <p:ext uri="{BB962C8B-B14F-4D97-AF65-F5344CB8AC3E}">
        <p14:creationId xmlns:p14="http://schemas.microsoft.com/office/powerpoint/2010/main" val="27800082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776289"/>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1783336"/>
            <a:ext cx="7886700" cy="4351338"/>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10" name="TextBox 9"/>
          <p:cNvSpPr txBox="1"/>
          <p:nvPr/>
        </p:nvSpPr>
        <p:spPr>
          <a:xfrm>
            <a:off x="2555776" y="1052735"/>
            <a:ext cx="3828292" cy="584775"/>
          </a:xfrm>
          <a:prstGeom prst="rect">
            <a:avLst/>
          </a:prstGeom>
          <a:noFill/>
        </p:spPr>
        <p:txBody>
          <a:bodyPr wrap="none" rtlCol="0">
            <a:spAutoFit/>
          </a:bodyPr>
          <a:lstStyle/>
          <a:p>
            <a:r>
              <a:rPr lang="tr-TR" sz="3200" b="1" dirty="0" smtClean="0">
                <a:solidFill>
                  <a:srgbClr val="C00000"/>
                </a:solidFill>
                <a:latin typeface="Arial" panose="020B0604020202020204" pitchFamily="34" charset="0"/>
                <a:cs typeface="Arial" panose="020B0604020202020204" pitchFamily="34" charset="0"/>
              </a:rPr>
              <a:t>Sağlık Gözetimi - 2</a:t>
            </a:r>
            <a:endParaRPr lang="tr-TR" sz="3200" b="1" dirty="0">
              <a:solidFill>
                <a:srgbClr val="C00000"/>
              </a:solidFill>
              <a:latin typeface="Arial" panose="020B0604020202020204" pitchFamily="34" charset="0"/>
              <a:cs typeface="Arial" panose="020B0604020202020204" pitchFamily="34" charset="0"/>
            </a:endParaRPr>
          </a:p>
        </p:txBody>
      </p:sp>
      <p:sp>
        <p:nvSpPr>
          <p:cNvPr id="11" name="Rectangle 10"/>
          <p:cNvSpPr/>
          <p:nvPr/>
        </p:nvSpPr>
        <p:spPr>
          <a:xfrm>
            <a:off x="755576" y="2060848"/>
            <a:ext cx="7759774" cy="3785652"/>
          </a:xfrm>
          <a:prstGeom prst="rect">
            <a:avLst/>
          </a:prstGeom>
        </p:spPr>
        <p:txBody>
          <a:bodyPr wrap="square">
            <a:spAutoFit/>
          </a:bodyPr>
          <a:lstStyle/>
          <a:p>
            <a:pPr marL="285750" indent="-285750" algn="just">
              <a:buFont typeface="Wingdings" panose="05000000000000000000" pitchFamily="2" charset="2"/>
              <a:buChar char="ü"/>
            </a:pPr>
            <a:r>
              <a:rPr lang="tr-TR" sz="2400" dirty="0"/>
              <a:t>İşveren; çalışanların işyerinde maruz </a:t>
            </a:r>
            <a:r>
              <a:rPr lang="tr-TR" sz="2400" dirty="0" smtClean="0"/>
              <a:t>kalabilecekleri </a:t>
            </a:r>
            <a:r>
              <a:rPr lang="tr-TR" sz="2400" dirty="0"/>
              <a:t>sağlık ve güvenlik risklerini dikkate alarak sağlık gözetimine tabi tutulmalarını sağlar </a:t>
            </a:r>
          </a:p>
          <a:p>
            <a:pPr marL="285750" indent="-285750" algn="just">
              <a:buFont typeface="Wingdings" panose="05000000000000000000" pitchFamily="2" charset="2"/>
              <a:buChar char="ü"/>
            </a:pPr>
            <a:r>
              <a:rPr lang="tr-TR" sz="2400" dirty="0"/>
              <a:t>Çalışanların işe girişte sağlık muayenelerinin yapılması zorunludur</a:t>
            </a:r>
            <a:r>
              <a:rPr lang="tr-TR" sz="2400" dirty="0" smtClean="0"/>
              <a:t>.</a:t>
            </a:r>
            <a:endParaRPr lang="tr-TR" sz="2400" dirty="0"/>
          </a:p>
          <a:p>
            <a:pPr marL="285750" indent="-285750" algn="just">
              <a:buFont typeface="Wingdings" panose="05000000000000000000" pitchFamily="2" charset="2"/>
              <a:buChar char="ü"/>
            </a:pPr>
            <a:r>
              <a:rPr lang="tr-TR" sz="2400" dirty="0"/>
              <a:t>İşin devamı süresince, çalışanın ve işin niteliği ile işyerinin tehlike sınıfına göre belirlenen periyotlarla  çalışanların periyodik sağlık muayenelerini yaptırmak zorunludur</a:t>
            </a:r>
            <a:r>
              <a:rPr lang="tr-TR" sz="2400" dirty="0" smtClean="0"/>
              <a:t>. </a:t>
            </a:r>
            <a:r>
              <a:rPr lang="tr-TR" sz="2400" i="1" dirty="0"/>
              <a:t>(</a:t>
            </a:r>
            <a:r>
              <a:rPr lang="tr-TR" sz="2400" i="1" dirty="0">
                <a:cs typeface="Arial" panose="020B0604020202020204" pitchFamily="34" charset="0"/>
              </a:rPr>
              <a:t>6331 sayılı Kanun </a:t>
            </a:r>
            <a:r>
              <a:rPr lang="tr-TR" sz="2400" i="1" dirty="0" smtClean="0">
                <a:cs typeface="Arial" panose="020B0604020202020204" pitchFamily="34" charset="0"/>
              </a:rPr>
              <a:t>Md.15)</a:t>
            </a:r>
            <a:endParaRPr lang="tr-TR" sz="2400" i="1" dirty="0">
              <a:cs typeface="Arial" panose="020B0604020202020204" pitchFamily="34" charset="0"/>
            </a:endParaRPr>
          </a:p>
          <a:p>
            <a:pPr marL="285750" indent="-285750">
              <a:buFont typeface="Wingdings" panose="05000000000000000000" pitchFamily="2" charset="2"/>
              <a:buChar char="ü"/>
            </a:pPr>
            <a:endParaRPr lang="tr-TR" sz="2400" dirty="0"/>
          </a:p>
        </p:txBody>
      </p:sp>
    </p:spTree>
    <p:extLst>
      <p:ext uri="{BB962C8B-B14F-4D97-AF65-F5344CB8AC3E}">
        <p14:creationId xmlns:p14="http://schemas.microsoft.com/office/powerpoint/2010/main" val="28476809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776289"/>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C00000"/>
                </a:solidFill>
                <a:latin typeface="Arial" panose="020B0604020202020204" pitchFamily="34" charset="0"/>
                <a:cs typeface="Arial" panose="020B0604020202020204" pitchFamily="34" charset="0"/>
              </a:rPr>
              <a:t>D</a:t>
            </a:r>
            <a:r>
              <a:rPr lang="tr-TR" sz="3200" b="1" dirty="0" smtClean="0">
                <a:solidFill>
                  <a:srgbClr val="C00000"/>
                </a:solidFill>
                <a:latin typeface="Arial" panose="020B0604020202020204" pitchFamily="34" charset="0"/>
                <a:cs typeface="Arial" panose="020B0604020202020204" pitchFamily="34" charset="0"/>
              </a:rPr>
              <a:t>iğer Sağlık Personeli (DSP)</a:t>
            </a:r>
            <a:r>
              <a:rPr lang="tr-TR" sz="3200" b="1" dirty="0">
                <a:solidFill>
                  <a:srgbClr val="C00000"/>
                </a:solidFill>
                <a:latin typeface="Arial" panose="020B0604020202020204" pitchFamily="34" charset="0"/>
                <a:cs typeface="Arial" panose="020B0604020202020204" pitchFamily="34" charset="0"/>
              </a:rPr>
              <a:t/>
            </a:r>
            <a:br>
              <a:rPr lang="tr-TR" sz="3200" b="1" dirty="0">
                <a:solidFill>
                  <a:srgbClr val="C00000"/>
                </a:solidFill>
                <a:latin typeface="Arial" panose="020B0604020202020204" pitchFamily="34" charset="0"/>
                <a:cs typeface="Arial" panose="020B0604020202020204" pitchFamily="34" charset="0"/>
              </a:rPr>
            </a:br>
            <a:endParaRPr lang="tr-TR" sz="3200" b="1" dirty="0">
              <a:solidFill>
                <a:srgbClr val="C00000"/>
              </a:solidFill>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1783336"/>
            <a:ext cx="7886700" cy="4351338"/>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2" name="Dikdörtgen 1"/>
          <p:cNvSpPr/>
          <p:nvPr/>
        </p:nvSpPr>
        <p:spPr>
          <a:xfrm>
            <a:off x="539553" y="2551837"/>
            <a:ext cx="7968556" cy="2369880"/>
          </a:xfrm>
          <a:prstGeom prst="rect">
            <a:avLst/>
          </a:prstGeom>
        </p:spPr>
        <p:txBody>
          <a:bodyPr wrap="square">
            <a:spAutoFit/>
          </a:bodyPr>
          <a:lstStyle/>
          <a:p>
            <a:pPr marL="457200" indent="-457200" algn="just">
              <a:buFont typeface="Wingdings" panose="05000000000000000000" pitchFamily="2" charset="2"/>
              <a:buChar char="ü"/>
            </a:pPr>
            <a:r>
              <a:rPr lang="tr-TR" sz="2400" dirty="0"/>
              <a:t>İş sağlığı ve güvenliği hizmetlerinin sunulması için  işveren tarafından; işyeri hekimi, iş güvenliği </a:t>
            </a:r>
            <a:r>
              <a:rPr lang="tr-TR" sz="2400" dirty="0" smtClean="0"/>
              <a:t>uzmanının görevlendirilmesi gibi </a:t>
            </a:r>
            <a:r>
              <a:rPr lang="tr-TR" sz="2400" dirty="0"/>
              <a:t>on ve daha fazla çalışanı olan çok tehlikeli sınıfta yer alan işyerlerinde </a:t>
            </a:r>
            <a:r>
              <a:rPr lang="tr-TR" sz="2400" b="1" dirty="0"/>
              <a:t>diğer sağlık personeli </a:t>
            </a:r>
            <a:r>
              <a:rPr lang="tr-TR" sz="2400" dirty="0"/>
              <a:t>görevlendirilir</a:t>
            </a:r>
            <a:r>
              <a:rPr lang="tr-TR" sz="2400" dirty="0" smtClean="0"/>
              <a:t>. </a:t>
            </a:r>
            <a:r>
              <a:rPr lang="tr-TR" sz="2400" i="1" dirty="0" smtClean="0">
                <a:cs typeface="Arial" panose="020B0604020202020204" pitchFamily="34" charset="0"/>
              </a:rPr>
              <a:t>(</a:t>
            </a:r>
            <a:r>
              <a:rPr lang="tr-TR" sz="2400" i="1" dirty="0">
                <a:cs typeface="Arial" panose="020B0604020202020204" pitchFamily="34" charset="0"/>
              </a:rPr>
              <a:t>6331 sayılı Kanun </a:t>
            </a:r>
            <a:r>
              <a:rPr lang="tr-TR" sz="2400" i="1" dirty="0" smtClean="0">
                <a:cs typeface="Arial" panose="020B0604020202020204" pitchFamily="34" charset="0"/>
              </a:rPr>
              <a:t>MD.6 )</a:t>
            </a:r>
            <a:endParaRPr lang="tr-TR" sz="2400" i="1" dirty="0">
              <a:cs typeface="Arial" panose="020B0604020202020204" pitchFamily="34" charset="0"/>
            </a:endParaRPr>
          </a:p>
          <a:p>
            <a:pPr marL="457200" indent="-457200" algn="just">
              <a:buFont typeface="Wingdings" panose="05000000000000000000" pitchFamily="2" charset="2"/>
              <a:buChar char="ü"/>
            </a:pPr>
            <a:endParaRPr lang="tr-TR" sz="2800" dirty="0"/>
          </a:p>
        </p:txBody>
      </p:sp>
    </p:spTree>
    <p:extLst>
      <p:ext uri="{BB962C8B-B14F-4D97-AF65-F5344CB8AC3E}">
        <p14:creationId xmlns:p14="http://schemas.microsoft.com/office/powerpoint/2010/main" val="3790369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776289"/>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1783336"/>
            <a:ext cx="7886700" cy="4351338"/>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pPr marL="0" indent="0">
              <a:buNone/>
            </a:pPr>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7377" y="3501008"/>
            <a:ext cx="2859000" cy="2431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ikdörtgen 1"/>
          <p:cNvSpPr/>
          <p:nvPr/>
        </p:nvSpPr>
        <p:spPr>
          <a:xfrm>
            <a:off x="539552" y="1916832"/>
            <a:ext cx="7560840" cy="1631216"/>
          </a:xfrm>
          <a:prstGeom prst="rect">
            <a:avLst/>
          </a:prstGeom>
        </p:spPr>
        <p:txBody>
          <a:bodyPr wrap="square">
            <a:spAutoFit/>
          </a:bodyPr>
          <a:lstStyle/>
          <a:p>
            <a:pPr marL="457200" indent="-457200" algn="just">
              <a:buFont typeface="Wingdings" panose="05000000000000000000" pitchFamily="2" charset="2"/>
              <a:buChar char="ü"/>
            </a:pPr>
            <a:r>
              <a:rPr lang="tr-TR" sz="2400" dirty="0"/>
              <a:t>Sağlık muayenesi yaptırılan çalışanın özel hayatı ve kişisel haklarının korunması açısından sağlık bilgileri gizli </a:t>
            </a:r>
            <a:r>
              <a:rPr lang="tr-TR" sz="2400" dirty="0" smtClean="0"/>
              <a:t>tutulur</a:t>
            </a:r>
            <a:r>
              <a:rPr lang="tr-TR" sz="2400" i="1" dirty="0" smtClean="0"/>
              <a:t>.</a:t>
            </a:r>
          </a:p>
          <a:p>
            <a:pPr algn="just"/>
            <a:r>
              <a:rPr lang="tr-TR" sz="2800" i="1" dirty="0"/>
              <a:t> </a:t>
            </a:r>
            <a:r>
              <a:rPr lang="tr-TR" sz="2800" i="1" dirty="0" smtClean="0"/>
              <a:t>      </a:t>
            </a:r>
            <a:r>
              <a:rPr lang="tr-TR" sz="1400" i="1" dirty="0" smtClean="0"/>
              <a:t>(</a:t>
            </a:r>
            <a:r>
              <a:rPr lang="tr-TR" sz="1400" i="1" dirty="0" smtClean="0">
                <a:latin typeface="Arial" panose="020B0604020202020204" pitchFamily="34" charset="0"/>
                <a:cs typeface="Arial" panose="020B0604020202020204" pitchFamily="34" charset="0"/>
              </a:rPr>
              <a:t>6331 sayılı Kanun Md.15)</a:t>
            </a:r>
            <a:endParaRPr lang="tr-TR" sz="1400" i="1" dirty="0">
              <a:latin typeface="Arial" panose="020B0604020202020204" pitchFamily="34" charset="0"/>
              <a:cs typeface="Arial" panose="020B0604020202020204" pitchFamily="34" charset="0"/>
            </a:endParaRPr>
          </a:p>
        </p:txBody>
      </p:sp>
      <p:sp>
        <p:nvSpPr>
          <p:cNvPr id="9" name="Unvan 3"/>
          <p:cNvSpPr txBox="1">
            <a:spLocks/>
          </p:cNvSpPr>
          <p:nvPr/>
        </p:nvSpPr>
        <p:spPr>
          <a:xfrm>
            <a:off x="628650" y="914400"/>
            <a:ext cx="7879459" cy="776289"/>
          </a:xfrm>
          <a:prstGeom prst="rect">
            <a:avLst/>
          </a:prstGeom>
          <a:ln w="19050">
            <a:solidFill>
              <a:schemeClr val="tx1"/>
            </a:solid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tr-TR" sz="3200" b="1" dirty="0" smtClean="0">
                <a:solidFill>
                  <a:srgbClr val="C00000"/>
                </a:solidFill>
                <a:latin typeface="Arial" panose="020B0604020202020204" pitchFamily="34" charset="0"/>
                <a:cs typeface="Arial" panose="020B0604020202020204" pitchFamily="34" charset="0"/>
              </a:rPr>
              <a:t>Kayıt</a:t>
            </a:r>
            <a:endParaRPr lang="tr-TR" sz="32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42705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776289"/>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1783336"/>
            <a:ext cx="7886700" cy="4351338"/>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pPr marL="0" indent="0">
              <a:buNone/>
            </a:pPr>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8" name="TextBox 7"/>
          <p:cNvSpPr txBox="1"/>
          <p:nvPr/>
        </p:nvSpPr>
        <p:spPr>
          <a:xfrm>
            <a:off x="2627784" y="1043547"/>
            <a:ext cx="4009431" cy="584775"/>
          </a:xfrm>
          <a:prstGeom prst="rect">
            <a:avLst/>
          </a:prstGeom>
          <a:noFill/>
        </p:spPr>
        <p:txBody>
          <a:bodyPr wrap="none" rtlCol="0">
            <a:spAutoFit/>
          </a:bodyPr>
          <a:lstStyle/>
          <a:p>
            <a:r>
              <a:rPr lang="tr-TR" sz="3200" b="1" dirty="0" smtClean="0">
                <a:solidFill>
                  <a:srgbClr val="C00000"/>
                </a:solidFill>
                <a:latin typeface="Arial" panose="020B0604020202020204" pitchFamily="34" charset="0"/>
                <a:cs typeface="Arial" panose="020B0604020202020204" pitchFamily="34" charset="0"/>
              </a:rPr>
              <a:t>İşe Giriş Muayenesi</a:t>
            </a:r>
            <a:endParaRPr lang="tr-TR" sz="3200" b="1" dirty="0">
              <a:solidFill>
                <a:srgbClr val="C00000"/>
              </a:solidFill>
              <a:latin typeface="Arial" panose="020B0604020202020204" pitchFamily="34" charset="0"/>
              <a:cs typeface="Arial" panose="020B0604020202020204" pitchFamily="34" charset="0"/>
            </a:endParaRPr>
          </a:p>
        </p:txBody>
      </p:sp>
      <p:pic>
        <p:nvPicPr>
          <p:cNvPr id="9" name="Picture 3"/>
          <p:cNvPicPr>
            <a:picLocks noChangeAspect="1" noChangeArrowheads="1"/>
          </p:cNvPicPr>
          <p:nvPr/>
        </p:nvPicPr>
        <p:blipFill>
          <a:blip r:embed="rId3" cstate="print"/>
          <a:srcRect/>
          <a:stretch>
            <a:fillRect/>
          </a:stretch>
        </p:blipFill>
        <p:spPr bwMode="auto">
          <a:xfrm>
            <a:off x="4963196" y="3415775"/>
            <a:ext cx="3348038" cy="2563885"/>
          </a:xfrm>
          <a:prstGeom prst="rect">
            <a:avLst/>
          </a:prstGeom>
          <a:noFill/>
          <a:ln w="9525">
            <a:noFill/>
            <a:miter lim="800000"/>
            <a:headEnd/>
            <a:tailEnd/>
          </a:ln>
        </p:spPr>
      </p:pic>
      <p:sp>
        <p:nvSpPr>
          <p:cNvPr id="10" name="TextBox 9"/>
          <p:cNvSpPr txBox="1"/>
          <p:nvPr/>
        </p:nvSpPr>
        <p:spPr>
          <a:xfrm>
            <a:off x="1040892" y="2030780"/>
            <a:ext cx="7270342" cy="1384995"/>
          </a:xfrm>
          <a:prstGeom prst="rect">
            <a:avLst/>
          </a:prstGeom>
          <a:noFill/>
        </p:spPr>
        <p:txBody>
          <a:bodyPr wrap="square" rtlCol="0">
            <a:spAutoFit/>
          </a:bodyPr>
          <a:lstStyle/>
          <a:p>
            <a:endParaRPr lang="tr-TR" dirty="0" smtClean="0">
              <a:solidFill>
                <a:srgbClr val="002060"/>
              </a:solidFill>
              <a:latin typeface="Comic Sans MS" pitchFamily="66" charset="0"/>
            </a:endParaRPr>
          </a:p>
          <a:p>
            <a:pPr marL="285750" indent="-285750">
              <a:buFont typeface="Arial" panose="020B0604020202020204" pitchFamily="34" charset="0"/>
              <a:buChar char="•"/>
            </a:pPr>
            <a:endParaRPr lang="tr-TR" dirty="0">
              <a:solidFill>
                <a:srgbClr val="002060"/>
              </a:solidFill>
              <a:latin typeface="Comic Sans MS" pitchFamily="66" charset="0"/>
            </a:endParaRPr>
          </a:p>
          <a:p>
            <a:pPr marL="342900" indent="-342900">
              <a:buFont typeface="Wingdings" panose="05000000000000000000" pitchFamily="2" charset="2"/>
              <a:buChar char="ü"/>
            </a:pPr>
            <a:r>
              <a:rPr lang="tr-TR" sz="2400" dirty="0" smtClean="0">
                <a:latin typeface="Calibri" panose="020F0502020204030204" pitchFamily="34" charset="0"/>
                <a:cs typeface="Calibri" panose="020F0502020204030204" pitchFamily="34" charset="0"/>
              </a:rPr>
              <a:t>Amaç </a:t>
            </a:r>
            <a:r>
              <a:rPr lang="tr-TR" sz="2400" dirty="0">
                <a:latin typeface="Calibri" panose="020F0502020204030204" pitchFamily="34" charset="0"/>
                <a:cs typeface="Calibri" panose="020F0502020204030204" pitchFamily="34" charset="0"/>
              </a:rPr>
              <a:t>kişinin niteliklerine uygun olan bir işe </a:t>
            </a:r>
            <a:r>
              <a:rPr lang="tr-TR" sz="2400" dirty="0" smtClean="0">
                <a:latin typeface="Calibri" panose="020F0502020204030204" pitchFamily="34" charset="0"/>
                <a:cs typeface="Calibri" panose="020F0502020204030204" pitchFamily="34" charset="0"/>
              </a:rPr>
              <a:t>yerleştirilmesidir. </a:t>
            </a:r>
            <a:r>
              <a:rPr lang="tr-TR" sz="2400" b="1" dirty="0" smtClean="0">
                <a:latin typeface="Calibri" panose="020F0502020204030204" pitchFamily="34" charset="0"/>
                <a:cs typeface="Calibri" panose="020F0502020204030204" pitchFamily="34" charset="0"/>
              </a:rPr>
              <a:t>(</a:t>
            </a:r>
            <a:r>
              <a:rPr lang="tr-TR" sz="2400" b="1" dirty="0">
                <a:latin typeface="Calibri" panose="020F0502020204030204" pitchFamily="34" charset="0"/>
                <a:cs typeface="Calibri" panose="020F0502020204030204" pitchFamily="34" charset="0"/>
              </a:rPr>
              <a:t>Primer </a:t>
            </a:r>
            <a:r>
              <a:rPr lang="tr-TR" sz="2400" b="1" dirty="0" smtClean="0">
                <a:latin typeface="Calibri" panose="020F0502020204030204" pitchFamily="34" charset="0"/>
                <a:cs typeface="Calibri" panose="020F0502020204030204" pitchFamily="34" charset="0"/>
              </a:rPr>
              <a:t>Koruma)</a:t>
            </a:r>
          </a:p>
        </p:txBody>
      </p:sp>
    </p:spTree>
    <p:extLst>
      <p:ext uri="{BB962C8B-B14F-4D97-AF65-F5344CB8AC3E}">
        <p14:creationId xmlns:p14="http://schemas.microsoft.com/office/powerpoint/2010/main" val="852982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1556792"/>
            <a:ext cx="7886700" cy="864096"/>
          </a:xfrm>
          <a:ln w="19050">
            <a:solidFill>
              <a:schemeClr val="tx1"/>
            </a:solidFill>
          </a:ln>
        </p:spPr>
        <p:txBody>
          <a:bodyPr>
            <a:normAutofit/>
          </a:bodyPr>
          <a:lstStyle/>
          <a:p>
            <a:pPr algn="ctr"/>
            <a:r>
              <a:rPr lang="en-US" sz="3600" b="1" dirty="0" smtClean="0">
                <a:solidFill>
                  <a:srgbClr val="C00000"/>
                </a:solidFill>
                <a:latin typeface="Arial" panose="020B0604020202020204" pitchFamily="34" charset="0"/>
                <a:cs typeface="Arial" panose="020B0604020202020204" pitchFamily="34" charset="0"/>
              </a:rPr>
              <a:t>A</a:t>
            </a:r>
            <a:r>
              <a:rPr lang="tr-TR" sz="3600" b="1" dirty="0" smtClean="0">
                <a:solidFill>
                  <a:srgbClr val="C00000"/>
                </a:solidFill>
                <a:latin typeface="Arial" panose="020B0604020202020204" pitchFamily="34" charset="0"/>
                <a:cs typeface="Arial" panose="020B0604020202020204" pitchFamily="34" charset="0"/>
              </a:rPr>
              <a:t>maç</a:t>
            </a:r>
            <a:endParaRPr lang="tr-TR" dirty="0">
              <a:solidFill>
                <a:srgbClr val="C00000"/>
              </a:solidFill>
            </a:endParaRPr>
          </a:p>
        </p:txBody>
      </p:sp>
      <p:sp>
        <p:nvSpPr>
          <p:cNvPr id="5" name="İçerik Yer Tutucusu 4"/>
          <p:cNvSpPr>
            <a:spLocks noGrp="1"/>
          </p:cNvSpPr>
          <p:nvPr>
            <p:ph idx="1"/>
          </p:nvPr>
        </p:nvSpPr>
        <p:spPr>
          <a:xfrm>
            <a:off x="628650" y="3429000"/>
            <a:ext cx="7886700" cy="1512168"/>
          </a:xfrm>
          <a:ln w="19050">
            <a:solidFill>
              <a:schemeClr val="tx1"/>
            </a:solidFill>
          </a:ln>
        </p:spPr>
        <p:txBody>
          <a:bodyPr/>
          <a:lstStyle/>
          <a:p>
            <a:pPr marL="0" indent="0" algn="just">
              <a:buNone/>
            </a:pPr>
            <a:r>
              <a:rPr lang="tr-TR" sz="2400" dirty="0" smtClean="0">
                <a:cs typeface="Arial" panose="020B0604020202020204" pitchFamily="34" charset="0"/>
              </a:rPr>
              <a:t>Sağlık hizmeti sunucularının çalışan sağlığı hizmetlerinin genel ilkeleri ve uygulaması konusunda bilgi sahibi olmasını sağlamak.</a:t>
            </a: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Tree>
    <p:extLst>
      <p:ext uri="{BB962C8B-B14F-4D97-AF65-F5344CB8AC3E}">
        <p14:creationId xmlns:p14="http://schemas.microsoft.com/office/powerpoint/2010/main" val="37574252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776289"/>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1783336"/>
            <a:ext cx="7886700" cy="4351338"/>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2" name="TextBox 1"/>
          <p:cNvSpPr txBox="1"/>
          <p:nvPr/>
        </p:nvSpPr>
        <p:spPr>
          <a:xfrm>
            <a:off x="2123728" y="1006991"/>
            <a:ext cx="5036956" cy="584775"/>
          </a:xfrm>
          <a:prstGeom prst="rect">
            <a:avLst/>
          </a:prstGeom>
          <a:noFill/>
        </p:spPr>
        <p:txBody>
          <a:bodyPr wrap="none" rtlCol="0">
            <a:spAutoFit/>
          </a:bodyPr>
          <a:lstStyle/>
          <a:p>
            <a:r>
              <a:rPr lang="tr-TR" sz="3200" b="1" dirty="0" smtClean="0">
                <a:solidFill>
                  <a:srgbClr val="C00000"/>
                </a:solidFill>
                <a:latin typeface="Arial" panose="020B0604020202020204" pitchFamily="34" charset="0"/>
                <a:cs typeface="Arial" panose="020B0604020202020204" pitchFamily="34" charset="0"/>
              </a:rPr>
              <a:t>İşe Giriş Sağlık Raporları</a:t>
            </a:r>
            <a:endParaRPr lang="tr-TR" sz="3200" b="1" dirty="0">
              <a:solidFill>
                <a:srgbClr val="C00000"/>
              </a:solidFill>
              <a:latin typeface="Arial" panose="020B0604020202020204" pitchFamily="34" charset="0"/>
              <a:cs typeface="Arial" panose="020B0604020202020204" pitchFamily="34" charset="0"/>
            </a:endParaRPr>
          </a:p>
        </p:txBody>
      </p:sp>
      <p:sp>
        <p:nvSpPr>
          <p:cNvPr id="8" name="TextBox 7"/>
          <p:cNvSpPr txBox="1"/>
          <p:nvPr/>
        </p:nvSpPr>
        <p:spPr>
          <a:xfrm>
            <a:off x="755576" y="2204864"/>
            <a:ext cx="7632848" cy="3631763"/>
          </a:xfrm>
          <a:prstGeom prst="rect">
            <a:avLst/>
          </a:prstGeom>
          <a:noFill/>
        </p:spPr>
        <p:txBody>
          <a:bodyPr wrap="square" rtlCol="0">
            <a:spAutoFit/>
          </a:bodyPr>
          <a:lstStyle/>
          <a:p>
            <a:pPr marL="342900" indent="-342900" algn="just">
              <a:buFont typeface="Wingdings" panose="05000000000000000000" pitchFamily="2" charset="2"/>
              <a:buChar char="ü"/>
            </a:pPr>
            <a:r>
              <a:rPr lang="tr-TR" sz="2400" b="1" dirty="0">
                <a:latin typeface="Calibri" panose="020F0502020204030204" pitchFamily="34" charset="0"/>
                <a:cs typeface="Calibri" panose="020F0502020204030204" pitchFamily="34" charset="0"/>
              </a:rPr>
              <a:t>Tehlikeli ve çok tehlikeli </a:t>
            </a:r>
            <a:r>
              <a:rPr lang="tr-TR" sz="2400" dirty="0">
                <a:latin typeface="Calibri" panose="020F0502020204030204" pitchFamily="34" charset="0"/>
                <a:cs typeface="Calibri" panose="020F0502020204030204" pitchFamily="34" charset="0"/>
              </a:rPr>
              <a:t>sınıfta yer alan işyerlerinde çalışacaklar, “</a:t>
            </a:r>
            <a:r>
              <a:rPr lang="tr-TR" sz="2400" b="1" dirty="0">
                <a:latin typeface="Calibri" panose="020F0502020204030204" pitchFamily="34" charset="0"/>
                <a:cs typeface="Calibri" panose="020F0502020204030204" pitchFamily="34" charset="0"/>
              </a:rPr>
              <a:t>sağlık raporu” </a:t>
            </a:r>
            <a:r>
              <a:rPr lang="tr-TR" sz="2400" dirty="0">
                <a:latin typeface="Calibri" panose="020F0502020204030204" pitchFamily="34" charset="0"/>
                <a:cs typeface="Calibri" panose="020F0502020204030204" pitchFamily="34" charset="0"/>
              </a:rPr>
              <a:t>olmadan </a:t>
            </a:r>
            <a:r>
              <a:rPr lang="tr-TR" sz="2400" b="1" dirty="0">
                <a:latin typeface="Calibri" panose="020F0502020204030204" pitchFamily="34" charset="0"/>
                <a:cs typeface="Calibri" panose="020F0502020204030204" pitchFamily="34" charset="0"/>
              </a:rPr>
              <a:t>işe başlatılamaz.</a:t>
            </a:r>
            <a:r>
              <a:rPr lang="tr-TR" sz="2400" dirty="0">
                <a:latin typeface="Calibri" panose="020F0502020204030204" pitchFamily="34" charset="0"/>
                <a:cs typeface="Calibri" panose="020F0502020204030204" pitchFamily="34" charset="0"/>
              </a:rPr>
              <a:t> Raporlara itirazlar Sağlık Bakanlığının </a:t>
            </a:r>
            <a:r>
              <a:rPr lang="tr-TR" sz="2400" b="1" dirty="0">
                <a:latin typeface="Calibri" panose="020F0502020204030204" pitchFamily="34" charset="0"/>
                <a:cs typeface="Calibri" panose="020F0502020204030204" pitchFamily="34" charset="0"/>
              </a:rPr>
              <a:t>hakem hastanelerine </a:t>
            </a:r>
            <a:r>
              <a:rPr lang="tr-TR" sz="2400" dirty="0">
                <a:latin typeface="Calibri" panose="020F0502020204030204" pitchFamily="34" charset="0"/>
                <a:cs typeface="Calibri" panose="020F0502020204030204" pitchFamily="34" charset="0"/>
              </a:rPr>
              <a:t>yapılır, verilen kararlar </a:t>
            </a:r>
            <a:r>
              <a:rPr lang="tr-TR" sz="2400" dirty="0" smtClean="0">
                <a:latin typeface="Calibri" panose="020F0502020204030204" pitchFamily="34" charset="0"/>
                <a:cs typeface="Calibri" panose="020F0502020204030204" pitchFamily="34" charset="0"/>
              </a:rPr>
              <a:t>kesindir.</a:t>
            </a:r>
          </a:p>
          <a:p>
            <a:pPr algn="just"/>
            <a:endParaRPr lang="tr-TR" sz="2400" dirty="0" smtClean="0">
              <a:latin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ü"/>
            </a:pPr>
            <a:r>
              <a:rPr lang="tr-TR" sz="2400" dirty="0">
                <a:latin typeface="Calibri" panose="020F0502020204030204" pitchFamily="34" charset="0"/>
                <a:cs typeface="Calibri" panose="020F0502020204030204" pitchFamily="34" charset="0"/>
              </a:rPr>
              <a:t> Sağlık raporları, </a:t>
            </a:r>
            <a:r>
              <a:rPr lang="tr-TR" sz="2400" b="1" dirty="0">
                <a:latin typeface="Calibri" panose="020F0502020204030204" pitchFamily="34" charset="0"/>
                <a:cs typeface="Calibri" panose="020F0502020204030204" pitchFamily="34" charset="0"/>
              </a:rPr>
              <a:t>işyeri hekiminden </a:t>
            </a:r>
            <a:r>
              <a:rPr lang="tr-TR" sz="2400" dirty="0" smtClean="0">
                <a:latin typeface="Calibri" panose="020F0502020204030204" pitchFamily="34" charset="0"/>
                <a:cs typeface="Calibri" panose="020F0502020204030204" pitchFamily="34" charset="0"/>
              </a:rPr>
              <a:t>alınır.</a:t>
            </a:r>
          </a:p>
          <a:p>
            <a:pPr algn="just"/>
            <a:endParaRPr lang="tr-TR" sz="2400" dirty="0" smtClean="0">
              <a:latin typeface="Calibri" panose="020F0502020204030204" pitchFamily="34" charset="0"/>
              <a:cs typeface="Calibri" panose="020F0502020204030204" pitchFamily="34" charset="0"/>
            </a:endParaRPr>
          </a:p>
          <a:p>
            <a:pPr algn="just"/>
            <a:r>
              <a:rPr lang="tr-TR" i="1" dirty="0">
                <a:latin typeface="Calibri" panose="020F0502020204030204" pitchFamily="34" charset="0"/>
                <a:cs typeface="Calibri" panose="020F0502020204030204" pitchFamily="34" charset="0"/>
              </a:rPr>
              <a:t> </a:t>
            </a:r>
            <a:r>
              <a:rPr lang="tr-TR" i="1" dirty="0" smtClean="0"/>
              <a:t>(</a:t>
            </a:r>
            <a:r>
              <a:rPr lang="tr-TR" i="1" dirty="0"/>
              <a:t>İşyeri Hekimi Ve Diğer Sağlık Personelinin Görev, Yetki, Sorumluluk v</a:t>
            </a:r>
            <a:r>
              <a:rPr lang="tr-TR" i="1" dirty="0" smtClean="0"/>
              <a:t>e   Eğitimleri </a:t>
            </a:r>
            <a:r>
              <a:rPr lang="tr-TR" i="1" dirty="0"/>
              <a:t>Hakkında Yönetmelik)</a:t>
            </a:r>
            <a:endParaRPr lang="tr-TR" i="1" dirty="0">
              <a:latin typeface="Arial" panose="020B0604020202020204" pitchFamily="34" charset="0"/>
              <a:cs typeface="Arial" panose="020B0604020202020204" pitchFamily="34" charset="0"/>
            </a:endParaRPr>
          </a:p>
          <a:p>
            <a:endParaRPr lang="tr-TR" sz="2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30518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776289"/>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1783336"/>
            <a:ext cx="7886700" cy="4351338"/>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2" name="TextBox 1"/>
          <p:cNvSpPr txBox="1"/>
          <p:nvPr/>
        </p:nvSpPr>
        <p:spPr>
          <a:xfrm>
            <a:off x="2193225" y="1025400"/>
            <a:ext cx="5088637" cy="584775"/>
          </a:xfrm>
          <a:prstGeom prst="rect">
            <a:avLst/>
          </a:prstGeom>
          <a:noFill/>
        </p:spPr>
        <p:txBody>
          <a:bodyPr wrap="none" rtlCol="0">
            <a:spAutoFit/>
          </a:bodyPr>
          <a:lstStyle/>
          <a:p>
            <a:r>
              <a:rPr lang="tr-TR" sz="3200" b="1" dirty="0" smtClean="0">
                <a:solidFill>
                  <a:srgbClr val="C00000"/>
                </a:solidFill>
                <a:latin typeface="Arial" panose="020B0604020202020204" pitchFamily="34" charset="0"/>
                <a:cs typeface="Arial" panose="020B0604020202020204" pitchFamily="34" charset="0"/>
              </a:rPr>
              <a:t>İş Yeri Tehlike Sınıfları - 1</a:t>
            </a:r>
            <a:endParaRPr lang="tr-TR" sz="3200" b="1" dirty="0">
              <a:solidFill>
                <a:srgbClr val="C00000"/>
              </a:solidFill>
              <a:latin typeface="Arial" panose="020B0604020202020204" pitchFamily="34" charset="0"/>
              <a:cs typeface="Arial" panose="020B0604020202020204" pitchFamily="34" charset="0"/>
            </a:endParaRPr>
          </a:p>
        </p:txBody>
      </p:sp>
      <p:sp>
        <p:nvSpPr>
          <p:cNvPr id="3" name="TextBox 2"/>
          <p:cNvSpPr txBox="1"/>
          <p:nvPr/>
        </p:nvSpPr>
        <p:spPr>
          <a:xfrm>
            <a:off x="612775" y="2204864"/>
            <a:ext cx="7488832" cy="3831818"/>
          </a:xfrm>
          <a:prstGeom prst="rect">
            <a:avLst/>
          </a:prstGeom>
          <a:noFill/>
        </p:spPr>
        <p:txBody>
          <a:bodyPr wrap="square" rtlCol="0">
            <a:spAutoFit/>
          </a:bodyPr>
          <a:lstStyle/>
          <a:p>
            <a:pPr indent="0" algn="just">
              <a:lnSpc>
                <a:spcPts val="3888"/>
              </a:lnSpc>
              <a:spcBef>
                <a:spcPts val="3570"/>
              </a:spcBef>
            </a:pPr>
            <a:r>
              <a:rPr lang="tr-TR" sz="2800" b="1" u="sng" dirty="0" smtClean="0">
                <a:solidFill>
                  <a:srgbClr val="0070C0"/>
                </a:solidFill>
                <a:latin typeface="Arial" panose="020B0604020202020204" pitchFamily="34" charset="0"/>
                <a:cs typeface="Arial" panose="020B0604020202020204" pitchFamily="34" charset="0"/>
              </a:rPr>
              <a:t>İş Yerleri;</a:t>
            </a:r>
          </a:p>
          <a:p>
            <a:pPr indent="0" algn="just">
              <a:lnSpc>
                <a:spcPts val="3888"/>
              </a:lnSpc>
              <a:spcBef>
                <a:spcPts val="3570"/>
              </a:spcBef>
            </a:pPr>
            <a:r>
              <a:rPr lang="tr-TR" sz="2400" dirty="0" smtClean="0">
                <a:solidFill>
                  <a:srgbClr val="0070C0"/>
                </a:solidFill>
              </a:rPr>
              <a:t>1)</a:t>
            </a:r>
            <a:r>
              <a:rPr lang="en-US" sz="2400" dirty="0" smtClean="0">
                <a:solidFill>
                  <a:srgbClr val="0070C0"/>
                </a:solidFill>
              </a:rPr>
              <a:t> </a:t>
            </a:r>
            <a:r>
              <a:rPr lang="tr-TR" sz="2400" b="1" dirty="0">
                <a:solidFill>
                  <a:srgbClr val="0070C0"/>
                </a:solidFill>
              </a:rPr>
              <a:t>Çok</a:t>
            </a:r>
            <a:r>
              <a:rPr lang="en-US" sz="2400" b="1" dirty="0">
                <a:solidFill>
                  <a:srgbClr val="0070C0"/>
                </a:solidFill>
              </a:rPr>
              <a:t> </a:t>
            </a:r>
            <a:r>
              <a:rPr lang="en-US" sz="2400" b="1" dirty="0" err="1">
                <a:solidFill>
                  <a:srgbClr val="0070C0"/>
                </a:solidFill>
              </a:rPr>
              <a:t>tehlikeli</a:t>
            </a:r>
            <a:r>
              <a:rPr lang="en-US" sz="2400" b="1" dirty="0">
                <a:solidFill>
                  <a:srgbClr val="0070C0"/>
                </a:solidFill>
              </a:rPr>
              <a:t> </a:t>
            </a:r>
            <a:r>
              <a:rPr lang="en-US" sz="2400" dirty="0"/>
              <a:t>s</a:t>
            </a:r>
            <a:r>
              <a:rPr lang="tr-TR" sz="2400" dirty="0"/>
              <a:t>ı</a:t>
            </a:r>
            <a:r>
              <a:rPr lang="en-US" sz="2400" dirty="0"/>
              <a:t>n</a:t>
            </a:r>
            <a:r>
              <a:rPr lang="tr-TR" sz="2400" dirty="0"/>
              <a:t>ı</a:t>
            </a:r>
            <a:r>
              <a:rPr lang="en-US" sz="2400" dirty="0" err="1"/>
              <a:t>fta</a:t>
            </a:r>
            <a:r>
              <a:rPr lang="en-US" sz="2400" dirty="0" smtClean="0"/>
              <a:t> </a:t>
            </a:r>
            <a:r>
              <a:rPr lang="en-US" sz="2400" dirty="0" err="1"/>
              <a:t>yer</a:t>
            </a:r>
            <a:r>
              <a:rPr lang="en-US" sz="2400" dirty="0"/>
              <a:t> </a:t>
            </a:r>
            <a:r>
              <a:rPr lang="en-US" sz="2400" dirty="0" err="1"/>
              <a:t>alan</a:t>
            </a:r>
            <a:r>
              <a:rPr lang="en-US" sz="2400" dirty="0"/>
              <a:t> </a:t>
            </a:r>
            <a:r>
              <a:rPr lang="en-US" sz="2400" dirty="0" err="1"/>
              <a:t>i</a:t>
            </a:r>
            <a:r>
              <a:rPr lang="tr-TR" sz="2400" dirty="0" smtClean="0"/>
              <a:t>ş </a:t>
            </a:r>
            <a:r>
              <a:rPr lang="en-US" sz="2400" dirty="0" err="1" smtClean="0"/>
              <a:t>yeri</a:t>
            </a:r>
            <a:r>
              <a:rPr lang="en-US" sz="2400" dirty="0"/>
              <a:t>,</a:t>
            </a:r>
          </a:p>
          <a:p>
            <a:pPr indent="0" algn="just">
              <a:lnSpc>
                <a:spcPts val="3888"/>
              </a:lnSpc>
            </a:pPr>
            <a:r>
              <a:rPr lang="tr-TR" sz="2400" dirty="0">
                <a:solidFill>
                  <a:srgbClr val="0070C0"/>
                </a:solidFill>
              </a:rPr>
              <a:t>2</a:t>
            </a:r>
            <a:r>
              <a:rPr lang="en-US" sz="2400" dirty="0">
                <a:solidFill>
                  <a:srgbClr val="0070C0"/>
                </a:solidFill>
              </a:rPr>
              <a:t>) </a:t>
            </a:r>
            <a:r>
              <a:rPr lang="en-US" sz="2400" b="1" dirty="0" err="1">
                <a:solidFill>
                  <a:srgbClr val="0070C0"/>
                </a:solidFill>
              </a:rPr>
              <a:t>Tehlikeli</a:t>
            </a:r>
            <a:r>
              <a:rPr lang="en-US" sz="2400" dirty="0">
                <a:solidFill>
                  <a:srgbClr val="0070C0"/>
                </a:solidFill>
              </a:rPr>
              <a:t> </a:t>
            </a:r>
            <a:r>
              <a:rPr lang="en-US" sz="2400" dirty="0"/>
              <a:t>s</a:t>
            </a:r>
            <a:r>
              <a:rPr lang="tr-TR" sz="2400" dirty="0"/>
              <a:t>ı</a:t>
            </a:r>
            <a:r>
              <a:rPr lang="en-US" sz="2400" dirty="0"/>
              <a:t>n</a:t>
            </a:r>
            <a:r>
              <a:rPr lang="tr-TR" sz="2400" dirty="0"/>
              <a:t>ı</a:t>
            </a:r>
            <a:r>
              <a:rPr lang="en-US" sz="2400" dirty="0" err="1"/>
              <a:t>fta</a:t>
            </a:r>
            <a:r>
              <a:rPr lang="en-US" sz="2400" dirty="0" smtClean="0"/>
              <a:t> </a:t>
            </a:r>
            <a:r>
              <a:rPr lang="en-US" sz="2400" dirty="0" err="1"/>
              <a:t>yer</a:t>
            </a:r>
            <a:r>
              <a:rPr lang="en-US" sz="2400" dirty="0"/>
              <a:t> </a:t>
            </a:r>
            <a:r>
              <a:rPr lang="en-US" sz="2400" dirty="0" err="1"/>
              <a:t>alan</a:t>
            </a:r>
            <a:r>
              <a:rPr lang="en-US" sz="2400" dirty="0"/>
              <a:t> </a:t>
            </a:r>
            <a:r>
              <a:rPr lang="en-US" sz="2400" dirty="0" err="1"/>
              <a:t>i</a:t>
            </a:r>
            <a:r>
              <a:rPr lang="tr-TR" sz="2400" dirty="0" smtClean="0"/>
              <a:t>ş </a:t>
            </a:r>
            <a:r>
              <a:rPr lang="en-US" sz="2400" dirty="0" err="1" smtClean="0"/>
              <a:t>yeri</a:t>
            </a:r>
            <a:r>
              <a:rPr lang="en-US" sz="2400" dirty="0"/>
              <a:t>,</a:t>
            </a:r>
          </a:p>
          <a:p>
            <a:pPr algn="just">
              <a:lnSpc>
                <a:spcPts val="3888"/>
              </a:lnSpc>
            </a:pPr>
            <a:r>
              <a:rPr lang="tr-TR" sz="2400" dirty="0">
                <a:solidFill>
                  <a:srgbClr val="0070C0"/>
                </a:solidFill>
              </a:rPr>
              <a:t>3</a:t>
            </a:r>
            <a:r>
              <a:rPr lang="en-US" sz="2400" dirty="0">
                <a:solidFill>
                  <a:srgbClr val="0070C0"/>
                </a:solidFill>
              </a:rPr>
              <a:t>) </a:t>
            </a:r>
            <a:r>
              <a:rPr lang="tr-TR" sz="2400" b="1" dirty="0" smtClean="0">
                <a:solidFill>
                  <a:srgbClr val="0070C0"/>
                </a:solidFill>
              </a:rPr>
              <a:t>Az </a:t>
            </a:r>
            <a:r>
              <a:rPr lang="en-US" sz="2400" b="1" dirty="0" err="1" smtClean="0">
                <a:solidFill>
                  <a:srgbClr val="0070C0"/>
                </a:solidFill>
              </a:rPr>
              <a:t>Tehlikeli</a:t>
            </a:r>
            <a:r>
              <a:rPr lang="en-US" sz="2400" b="1" dirty="0" smtClean="0">
                <a:solidFill>
                  <a:srgbClr val="0070C0"/>
                </a:solidFill>
              </a:rPr>
              <a:t> </a:t>
            </a:r>
            <a:r>
              <a:rPr lang="en-US" sz="2400" dirty="0" smtClean="0"/>
              <a:t>s</a:t>
            </a:r>
            <a:r>
              <a:rPr lang="tr-TR" sz="2400" dirty="0" smtClean="0"/>
              <a:t>ı</a:t>
            </a:r>
            <a:r>
              <a:rPr lang="en-US" sz="2400" dirty="0" smtClean="0"/>
              <a:t>n</a:t>
            </a:r>
            <a:r>
              <a:rPr lang="tr-TR" sz="2400" dirty="0" smtClean="0"/>
              <a:t>ı</a:t>
            </a:r>
            <a:r>
              <a:rPr lang="en-US" sz="2400" dirty="0" err="1" smtClean="0"/>
              <a:t>fta</a:t>
            </a:r>
            <a:r>
              <a:rPr lang="en-US" sz="2400" dirty="0" smtClean="0"/>
              <a:t> </a:t>
            </a:r>
            <a:r>
              <a:rPr lang="en-US" sz="2400" dirty="0" err="1"/>
              <a:t>yer</a:t>
            </a:r>
            <a:r>
              <a:rPr lang="en-US" sz="2400" dirty="0"/>
              <a:t> </a:t>
            </a:r>
            <a:r>
              <a:rPr lang="en-US" sz="2400" dirty="0" err="1"/>
              <a:t>alan</a:t>
            </a:r>
            <a:r>
              <a:rPr lang="en-US" sz="2400" dirty="0"/>
              <a:t> </a:t>
            </a:r>
            <a:r>
              <a:rPr lang="en-US" sz="2400" dirty="0" err="1"/>
              <a:t>i</a:t>
            </a:r>
            <a:r>
              <a:rPr lang="tr-TR" sz="2400" dirty="0" smtClean="0"/>
              <a:t>ş </a:t>
            </a:r>
            <a:r>
              <a:rPr lang="en-US" sz="2400" dirty="0" err="1" smtClean="0"/>
              <a:t>yeri</a:t>
            </a:r>
            <a:r>
              <a:rPr lang="en-US" sz="2400" dirty="0" smtClean="0"/>
              <a:t> </a:t>
            </a:r>
            <a:r>
              <a:rPr lang="en-US" sz="2400" dirty="0" err="1"/>
              <a:t>olmak</a:t>
            </a:r>
            <a:r>
              <a:rPr lang="en-US" sz="2400" dirty="0"/>
              <a:t> </a:t>
            </a:r>
            <a:r>
              <a:rPr lang="tr-TR" sz="2400" dirty="0" err="1" smtClean="0"/>
              <a:t>ü</a:t>
            </a:r>
            <a:r>
              <a:rPr lang="en-US" sz="2400" dirty="0" err="1" smtClean="0"/>
              <a:t>zere</a:t>
            </a:r>
            <a:r>
              <a:rPr lang="en-US" sz="2400" dirty="0" smtClean="0"/>
              <a:t> </a:t>
            </a:r>
            <a:r>
              <a:rPr lang="en-US" sz="2400" dirty="0"/>
              <a:t>3 </a:t>
            </a:r>
            <a:r>
              <a:rPr lang="tr-TR" sz="2400" dirty="0"/>
              <a:t>çeşitti</a:t>
            </a:r>
            <a:r>
              <a:rPr lang="en-US" sz="2400" dirty="0"/>
              <a:t>r</a:t>
            </a:r>
            <a:r>
              <a:rPr lang="en-US" sz="2400" dirty="0" smtClean="0"/>
              <a:t>.</a:t>
            </a:r>
            <a:r>
              <a:rPr lang="tr-TR" sz="2400" i="1" dirty="0" smtClean="0">
                <a:cs typeface="Arial" panose="020B0604020202020204" pitchFamily="34" charset="0"/>
              </a:rPr>
              <a:t> </a:t>
            </a:r>
            <a:r>
              <a:rPr lang="tr-TR" sz="1600" i="1" dirty="0" smtClean="0">
                <a:latin typeface="Arial" panose="020B0604020202020204" pitchFamily="34" charset="0"/>
                <a:cs typeface="Arial" panose="020B0604020202020204" pitchFamily="34" charset="0"/>
              </a:rPr>
              <a:t>(</a:t>
            </a:r>
            <a:r>
              <a:rPr lang="tr-TR" sz="1600" i="1" dirty="0" smtClean="0">
                <a:cs typeface="Arial" panose="020B0604020202020204" pitchFamily="34" charset="0"/>
              </a:rPr>
              <a:t>6331 </a:t>
            </a:r>
            <a:r>
              <a:rPr lang="tr-TR" sz="1600" i="1" dirty="0">
                <a:cs typeface="Arial" panose="020B0604020202020204" pitchFamily="34" charset="0"/>
              </a:rPr>
              <a:t>sayılı Kanun </a:t>
            </a:r>
            <a:r>
              <a:rPr lang="tr-TR" sz="1600" i="1" dirty="0" smtClean="0">
                <a:cs typeface="Arial" panose="020B0604020202020204" pitchFamily="34" charset="0"/>
              </a:rPr>
              <a:t>MD.9, </a:t>
            </a:r>
            <a:r>
              <a:rPr lang="tr-TR" sz="1600" i="1" dirty="0"/>
              <a:t>İş Sağlığı ve Güvenliğine İlşkin İş Yeri Tehlike Sınıfları Tebliği </a:t>
            </a:r>
            <a:r>
              <a:rPr lang="tr-TR" sz="1600" i="1" dirty="0" smtClean="0">
                <a:latin typeface="Arial" panose="020B0604020202020204" pitchFamily="34" charset="0"/>
                <a:cs typeface="Arial" panose="020B0604020202020204" pitchFamily="34" charset="0"/>
              </a:rPr>
              <a:t>)</a:t>
            </a:r>
            <a:endParaRPr lang="tr-TR" sz="1600" i="1" dirty="0">
              <a:latin typeface="Arial" panose="020B0604020202020204" pitchFamily="34" charset="0"/>
              <a:cs typeface="Arial" panose="020B0604020202020204" pitchFamily="34" charset="0"/>
            </a:endParaRPr>
          </a:p>
          <a:p>
            <a:pPr indent="0" algn="just">
              <a:lnSpc>
                <a:spcPts val="3888"/>
              </a:lnSpc>
            </a:pPr>
            <a:endParaRPr lang="en-US" sz="2400" dirty="0"/>
          </a:p>
          <a:p>
            <a:endParaRPr lang="tr-TR"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75" y="1916832"/>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4178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776289"/>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1783336"/>
            <a:ext cx="7886700" cy="4351338"/>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pPr marL="0" indent="0">
              <a:buNone/>
            </a:pPr>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9" name="TextBox 8"/>
          <p:cNvSpPr txBox="1"/>
          <p:nvPr/>
        </p:nvSpPr>
        <p:spPr>
          <a:xfrm>
            <a:off x="2051720" y="1052736"/>
            <a:ext cx="5088637" cy="584775"/>
          </a:xfrm>
          <a:prstGeom prst="rect">
            <a:avLst/>
          </a:prstGeom>
          <a:noFill/>
        </p:spPr>
        <p:txBody>
          <a:bodyPr wrap="none" rtlCol="0">
            <a:spAutoFit/>
          </a:bodyPr>
          <a:lstStyle/>
          <a:p>
            <a:r>
              <a:rPr lang="tr-TR" sz="3200" b="1" dirty="0" smtClean="0">
                <a:solidFill>
                  <a:srgbClr val="C00000"/>
                </a:solidFill>
                <a:latin typeface="Arial" panose="020B0604020202020204" pitchFamily="34" charset="0"/>
                <a:cs typeface="Arial" panose="020B0604020202020204" pitchFamily="34" charset="0"/>
              </a:rPr>
              <a:t>İş Yeri Tehlike Sınıfları - 2</a:t>
            </a:r>
            <a:endParaRPr lang="tr-TR" sz="3200" b="1" dirty="0">
              <a:solidFill>
                <a:srgbClr val="C00000"/>
              </a:solidFill>
              <a:latin typeface="Arial" panose="020B0604020202020204" pitchFamily="34" charset="0"/>
              <a:cs typeface="Arial" panose="020B0604020202020204" pitchFamily="34" charset="0"/>
            </a:endParaRPr>
          </a:p>
        </p:txBody>
      </p:sp>
      <p:sp>
        <p:nvSpPr>
          <p:cNvPr id="10" name="TextBox 9"/>
          <p:cNvSpPr txBox="1"/>
          <p:nvPr/>
        </p:nvSpPr>
        <p:spPr>
          <a:xfrm>
            <a:off x="539552" y="2606604"/>
            <a:ext cx="7920880" cy="2462213"/>
          </a:xfrm>
          <a:prstGeom prst="rect">
            <a:avLst/>
          </a:prstGeom>
          <a:noFill/>
        </p:spPr>
        <p:txBody>
          <a:bodyPr wrap="square" rtlCol="0">
            <a:spAutoFit/>
          </a:bodyPr>
          <a:lstStyle/>
          <a:p>
            <a:pPr marL="342900" indent="-342900" algn="just">
              <a:lnSpc>
                <a:spcPts val="3888"/>
              </a:lnSpc>
              <a:buFont typeface="Wingdings" panose="05000000000000000000" pitchFamily="2" charset="2"/>
              <a:buChar char="ü"/>
            </a:pPr>
            <a:r>
              <a:rPr lang="tr-TR" sz="2400" dirty="0" smtClean="0"/>
              <a:t>İşyeri tehlike sınıflarının tespitinde, o işyerinde yapılan asıl iş dikkate alınır! </a:t>
            </a:r>
          </a:p>
          <a:p>
            <a:pPr algn="just">
              <a:lnSpc>
                <a:spcPts val="3888"/>
              </a:lnSpc>
            </a:pPr>
            <a:r>
              <a:rPr lang="tr-TR" sz="1600" dirty="0" smtClean="0"/>
              <a:t>        (</a:t>
            </a:r>
            <a:r>
              <a:rPr lang="tr-TR" sz="1600" i="1" dirty="0" smtClean="0">
                <a:cs typeface="Arial" panose="020B0604020202020204" pitchFamily="34" charset="0"/>
              </a:rPr>
              <a:t>6331 </a:t>
            </a:r>
            <a:r>
              <a:rPr lang="tr-TR" sz="1600" i="1" dirty="0">
                <a:cs typeface="Arial" panose="020B0604020202020204" pitchFamily="34" charset="0"/>
              </a:rPr>
              <a:t>sayılı Kanun MD.9, </a:t>
            </a:r>
            <a:r>
              <a:rPr lang="tr-TR" sz="1600" i="1" dirty="0"/>
              <a:t>İş Sağlığı ve Güvenliğine İlşkin İş Yeri Tehlike Sınıfları Tebliği </a:t>
            </a:r>
            <a:r>
              <a:rPr lang="tr-TR" sz="1600" i="1" dirty="0">
                <a:latin typeface="Arial" panose="020B0604020202020204" pitchFamily="34" charset="0"/>
                <a:cs typeface="Arial" panose="020B0604020202020204" pitchFamily="34" charset="0"/>
              </a:rPr>
              <a:t>)</a:t>
            </a:r>
          </a:p>
          <a:p>
            <a:pPr indent="0" algn="just">
              <a:lnSpc>
                <a:spcPts val="3888"/>
              </a:lnSpc>
            </a:pPr>
            <a:endParaRPr lang="en-US" sz="2400" dirty="0"/>
          </a:p>
          <a:p>
            <a:pPr lvl="1"/>
            <a:endParaRPr lang="tr-TR" sz="2400"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4293096"/>
            <a:ext cx="2972843" cy="1638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54166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776289"/>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1783336"/>
            <a:ext cx="7886700" cy="4351338"/>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pPr marL="0" indent="0">
              <a:buNone/>
            </a:pPr>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9" name="TextBox 8"/>
          <p:cNvSpPr txBox="1"/>
          <p:nvPr/>
        </p:nvSpPr>
        <p:spPr>
          <a:xfrm>
            <a:off x="2381632" y="1057385"/>
            <a:ext cx="5106894" cy="584775"/>
          </a:xfrm>
          <a:prstGeom prst="rect">
            <a:avLst/>
          </a:prstGeom>
          <a:noFill/>
        </p:spPr>
        <p:txBody>
          <a:bodyPr wrap="square" rtlCol="0">
            <a:spAutoFit/>
          </a:bodyPr>
          <a:lstStyle/>
          <a:p>
            <a:r>
              <a:rPr lang="tr-TR" sz="3200" b="1" dirty="0" smtClean="0">
                <a:solidFill>
                  <a:srgbClr val="C00000"/>
                </a:solidFill>
                <a:latin typeface="Arial" panose="020B0604020202020204" pitchFamily="34" charset="0"/>
                <a:cs typeface="Arial" panose="020B0604020202020204" pitchFamily="34" charset="0"/>
              </a:rPr>
              <a:t>Periyodik Muayeneler</a:t>
            </a:r>
            <a:endParaRPr lang="tr-TR" sz="3200" b="1" dirty="0">
              <a:solidFill>
                <a:srgbClr val="C00000"/>
              </a:solidFill>
              <a:latin typeface="Arial" panose="020B0604020202020204" pitchFamily="34" charset="0"/>
              <a:cs typeface="Arial" panose="020B0604020202020204" pitchFamily="34" charset="0"/>
            </a:endParaRPr>
          </a:p>
        </p:txBody>
      </p:sp>
      <p:sp>
        <p:nvSpPr>
          <p:cNvPr id="10" name="TextBox 9"/>
          <p:cNvSpPr txBox="1"/>
          <p:nvPr/>
        </p:nvSpPr>
        <p:spPr>
          <a:xfrm>
            <a:off x="996696" y="2499463"/>
            <a:ext cx="7175704" cy="1384995"/>
          </a:xfrm>
          <a:prstGeom prst="rect">
            <a:avLst/>
          </a:prstGeom>
          <a:noFill/>
        </p:spPr>
        <p:txBody>
          <a:bodyPr wrap="square" rtlCol="0">
            <a:spAutoFit/>
          </a:bodyPr>
          <a:lstStyle/>
          <a:p>
            <a:pPr marL="342900" indent="-342900">
              <a:buFont typeface="Wingdings" panose="05000000000000000000" pitchFamily="2" charset="2"/>
              <a:buChar char="ü"/>
            </a:pPr>
            <a:r>
              <a:rPr lang="tr-TR" sz="2800" dirty="0" smtClean="0"/>
              <a:t>Çok Tehlikeli Sınıfta               En geç yılda 1</a:t>
            </a:r>
          </a:p>
          <a:p>
            <a:pPr marL="342900" indent="-342900">
              <a:buFont typeface="Wingdings" panose="05000000000000000000" pitchFamily="2" charset="2"/>
              <a:buChar char="ü"/>
            </a:pPr>
            <a:r>
              <a:rPr lang="tr-TR" sz="2800" dirty="0" smtClean="0"/>
              <a:t>Tehlikeli Sınıfta                       En geç 3 yılda 1</a:t>
            </a:r>
          </a:p>
          <a:p>
            <a:pPr marL="342900" indent="-342900">
              <a:buFont typeface="Wingdings" panose="05000000000000000000" pitchFamily="2" charset="2"/>
              <a:buChar char="ü"/>
            </a:pPr>
            <a:r>
              <a:rPr lang="tr-TR" sz="2800" dirty="0" smtClean="0"/>
              <a:t>Az Tehlikeli Sınıfta                  En geç 5 yılda 1</a:t>
            </a:r>
            <a:endParaRPr lang="tr-TR" sz="2800" dirty="0"/>
          </a:p>
        </p:txBody>
      </p:sp>
      <p:sp>
        <p:nvSpPr>
          <p:cNvPr id="11" name="Right Arrow 10"/>
          <p:cNvSpPr/>
          <p:nvPr/>
        </p:nvSpPr>
        <p:spPr>
          <a:xfrm>
            <a:off x="4427984" y="2673648"/>
            <a:ext cx="761410"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Right Arrow 11"/>
          <p:cNvSpPr/>
          <p:nvPr/>
        </p:nvSpPr>
        <p:spPr>
          <a:xfrm>
            <a:off x="4427984" y="3070802"/>
            <a:ext cx="761410"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Right Arrow 12"/>
          <p:cNvSpPr/>
          <p:nvPr/>
        </p:nvSpPr>
        <p:spPr>
          <a:xfrm>
            <a:off x="4427984" y="3495628"/>
            <a:ext cx="761410"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Rectangle 13"/>
          <p:cNvSpPr/>
          <p:nvPr/>
        </p:nvSpPr>
        <p:spPr>
          <a:xfrm>
            <a:off x="683568" y="4983415"/>
            <a:ext cx="7776864" cy="592470"/>
          </a:xfrm>
          <a:prstGeom prst="rect">
            <a:avLst/>
          </a:prstGeom>
        </p:spPr>
        <p:txBody>
          <a:bodyPr wrap="square">
            <a:spAutoFit/>
          </a:bodyPr>
          <a:lstStyle/>
          <a:p>
            <a:pPr algn="just">
              <a:lnSpc>
                <a:spcPts val="3888"/>
              </a:lnSpc>
            </a:pPr>
            <a:r>
              <a:rPr lang="tr-TR" sz="1400" i="1" dirty="0" smtClean="0"/>
              <a:t>(İşyeri Hekimi Ve Diğer Sağlık Personelinin Görev, Yetki, Sorumluluk Ve Eğitimleri Hakkında Yönetmelik)</a:t>
            </a:r>
            <a:endParaRPr lang="tr-TR"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54166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1146448"/>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2348880"/>
            <a:ext cx="7886700" cy="3785794"/>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8" name="TextBox 7"/>
          <p:cNvSpPr txBox="1"/>
          <p:nvPr/>
        </p:nvSpPr>
        <p:spPr>
          <a:xfrm>
            <a:off x="2123728" y="980728"/>
            <a:ext cx="6602288" cy="1077218"/>
          </a:xfrm>
          <a:prstGeom prst="rect">
            <a:avLst/>
          </a:prstGeom>
          <a:noFill/>
        </p:spPr>
        <p:txBody>
          <a:bodyPr wrap="square" rtlCol="0">
            <a:spAutoFit/>
          </a:bodyPr>
          <a:lstStyle/>
          <a:p>
            <a:r>
              <a:rPr lang="tr-TR" sz="2800" dirty="0" smtClean="0">
                <a:solidFill>
                  <a:srgbClr val="0070C0"/>
                </a:solidFill>
              </a:rPr>
              <a:t>  </a:t>
            </a:r>
            <a:r>
              <a:rPr lang="tr-TR" sz="3200" b="1" dirty="0" smtClean="0">
                <a:solidFill>
                  <a:srgbClr val="C00000"/>
                </a:solidFill>
                <a:latin typeface="Arial" panose="020B0604020202020204" pitchFamily="34" charset="0"/>
                <a:cs typeface="Arial" panose="020B0604020202020204" pitchFamily="34" charset="0"/>
              </a:rPr>
              <a:t>Kontrol Muayeneleri</a:t>
            </a:r>
          </a:p>
          <a:p>
            <a:r>
              <a:rPr lang="tr-TR" sz="3200" b="1" dirty="0" smtClean="0">
                <a:solidFill>
                  <a:srgbClr val="C00000"/>
                </a:solidFill>
                <a:latin typeface="Arial" panose="020B0604020202020204" pitchFamily="34" charset="0"/>
                <a:cs typeface="Arial" panose="020B0604020202020204" pitchFamily="34" charset="0"/>
              </a:rPr>
              <a:t>(Periyodik Muayeneler)</a:t>
            </a:r>
            <a:endParaRPr lang="tr-TR" sz="3200" b="1" dirty="0">
              <a:solidFill>
                <a:srgbClr val="C00000"/>
              </a:solidFill>
              <a:latin typeface="Arial" panose="020B0604020202020204" pitchFamily="34" charset="0"/>
              <a:cs typeface="Arial" panose="020B0604020202020204" pitchFamily="34" charset="0"/>
            </a:endParaRPr>
          </a:p>
        </p:txBody>
      </p:sp>
      <p:sp>
        <p:nvSpPr>
          <p:cNvPr id="10" name="TextBox 9"/>
          <p:cNvSpPr txBox="1"/>
          <p:nvPr/>
        </p:nvSpPr>
        <p:spPr>
          <a:xfrm>
            <a:off x="628650" y="2780928"/>
            <a:ext cx="7759774" cy="1200329"/>
          </a:xfrm>
          <a:prstGeom prst="rect">
            <a:avLst/>
          </a:prstGeom>
          <a:noFill/>
        </p:spPr>
        <p:txBody>
          <a:bodyPr wrap="square" rtlCol="0">
            <a:spAutoFit/>
          </a:bodyPr>
          <a:lstStyle/>
          <a:p>
            <a:pPr marL="285750" indent="-285750" algn="just">
              <a:buFont typeface="Wingdings" panose="05000000000000000000" pitchFamily="2" charset="2"/>
              <a:buChar char="ü"/>
            </a:pPr>
            <a:r>
              <a:rPr lang="tr-TR" sz="2400" dirty="0">
                <a:latin typeface="Calibri" panose="020F0502020204030204" pitchFamily="34" charset="0"/>
                <a:cs typeface="Calibri" panose="020F0502020204030204" pitchFamily="34" charset="0"/>
              </a:rPr>
              <a:t>Meslek hastalıklarını  erken dönemde saptayabilmek için çalışanların belirli aralıklarla muayene </a:t>
            </a:r>
            <a:r>
              <a:rPr lang="tr-TR" sz="2400" dirty="0" smtClean="0">
                <a:latin typeface="Calibri" panose="020F0502020204030204" pitchFamily="34" charset="0"/>
                <a:cs typeface="Calibri" panose="020F0502020204030204" pitchFamily="34" charset="0"/>
              </a:rPr>
              <a:t>edilmesidir. </a:t>
            </a:r>
          </a:p>
          <a:p>
            <a:pPr algn="just"/>
            <a:r>
              <a:rPr lang="tr-TR" sz="2400" dirty="0" smtClean="0">
                <a:latin typeface="Calibri" panose="020F0502020204030204" pitchFamily="34" charset="0"/>
                <a:cs typeface="Calibri" panose="020F0502020204030204" pitchFamily="34" charset="0"/>
              </a:rPr>
              <a:t>(</a:t>
            </a:r>
            <a:r>
              <a:rPr lang="tr-TR" sz="2400" b="1" dirty="0">
                <a:latin typeface="Calibri" panose="020F0502020204030204" pitchFamily="34" charset="0"/>
                <a:cs typeface="Calibri" panose="020F0502020204030204" pitchFamily="34" charset="0"/>
              </a:rPr>
              <a:t>İkincil </a:t>
            </a:r>
            <a:r>
              <a:rPr lang="tr-TR" sz="2400" b="1" dirty="0" smtClean="0">
                <a:latin typeface="Calibri" panose="020F0502020204030204" pitchFamily="34" charset="0"/>
                <a:cs typeface="Calibri" panose="020F0502020204030204" pitchFamily="34" charset="0"/>
              </a:rPr>
              <a:t>Koruma)</a:t>
            </a:r>
            <a:endParaRPr lang="tr-TR" sz="2400" dirty="0">
              <a:latin typeface="Calibri" panose="020F0502020204030204" pitchFamily="34" charset="0"/>
              <a:cs typeface="Calibri" panose="020F050202020403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8488" y="3577507"/>
            <a:ext cx="4473674" cy="2533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15461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852084"/>
            <a:ext cx="7886700" cy="776289"/>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1783336"/>
            <a:ext cx="7886700" cy="4351338"/>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2" name="TextBox 1"/>
          <p:cNvSpPr txBox="1"/>
          <p:nvPr/>
        </p:nvSpPr>
        <p:spPr>
          <a:xfrm>
            <a:off x="1386558" y="1013940"/>
            <a:ext cx="7128792" cy="584775"/>
          </a:xfrm>
          <a:prstGeom prst="rect">
            <a:avLst/>
          </a:prstGeom>
          <a:noFill/>
        </p:spPr>
        <p:txBody>
          <a:bodyPr wrap="square" rtlCol="0">
            <a:spAutoFit/>
          </a:bodyPr>
          <a:lstStyle/>
          <a:p>
            <a:r>
              <a:rPr lang="tr-TR" sz="3200" b="1" dirty="0" smtClean="0">
                <a:solidFill>
                  <a:srgbClr val="C00000"/>
                </a:solidFill>
                <a:latin typeface="Arial" panose="020B0604020202020204" pitchFamily="34" charset="0"/>
                <a:cs typeface="Arial" panose="020B0604020202020204" pitchFamily="34" charset="0"/>
              </a:rPr>
              <a:t>İşverenin Bildirim Yükümlülüğü</a:t>
            </a:r>
            <a:endParaRPr lang="tr-TR" sz="3200" b="1" dirty="0">
              <a:solidFill>
                <a:srgbClr val="C00000"/>
              </a:solidFill>
              <a:latin typeface="Arial" panose="020B0604020202020204" pitchFamily="34" charset="0"/>
              <a:cs typeface="Arial" panose="020B0604020202020204" pitchFamily="34" charset="0"/>
            </a:endParaRPr>
          </a:p>
        </p:txBody>
      </p:sp>
      <p:sp>
        <p:nvSpPr>
          <p:cNvPr id="8" name="TextBox 7"/>
          <p:cNvSpPr txBox="1"/>
          <p:nvPr/>
        </p:nvSpPr>
        <p:spPr>
          <a:xfrm>
            <a:off x="766232" y="2204864"/>
            <a:ext cx="7549078" cy="3416320"/>
          </a:xfrm>
          <a:prstGeom prst="rect">
            <a:avLst/>
          </a:prstGeom>
          <a:noFill/>
        </p:spPr>
        <p:txBody>
          <a:bodyPr wrap="square" rtlCol="0">
            <a:spAutoFit/>
          </a:bodyPr>
          <a:lstStyle/>
          <a:p>
            <a:pPr marL="342900" indent="-342900" algn="just">
              <a:buFont typeface="Wingdings" panose="05000000000000000000" pitchFamily="2" charset="2"/>
              <a:buChar char="ü"/>
            </a:pPr>
            <a:r>
              <a:rPr lang="tr-TR" sz="2800" dirty="0" smtClean="0"/>
              <a:t>İşveren bütün iş kazaları ve meslek hastalıklarının kaydın tutma, rapor düzenleme, </a:t>
            </a:r>
          </a:p>
          <a:p>
            <a:pPr marL="342900" indent="-342900" algn="just">
              <a:buFont typeface="Wingdings" panose="05000000000000000000" pitchFamily="2" charset="2"/>
              <a:buChar char="ü"/>
            </a:pPr>
            <a:r>
              <a:rPr lang="tr-TR" sz="2800" dirty="0" smtClean="0"/>
              <a:t>Meslek hastalığı ön tanılı vakaların yetkilendirilmiş sağlık kurumuna sevk etme,</a:t>
            </a:r>
          </a:p>
          <a:p>
            <a:pPr marL="342900" indent="-342900" algn="just">
              <a:buFont typeface="Wingdings" panose="05000000000000000000" pitchFamily="2" charset="2"/>
              <a:buChar char="ü"/>
            </a:pPr>
            <a:r>
              <a:rPr lang="tr-TR" sz="2800" dirty="0" smtClean="0"/>
              <a:t>İş kazaları ve meslek hastalıklarının bildirimi ile yükümlüdür</a:t>
            </a:r>
            <a:r>
              <a:rPr lang="tr-TR" sz="2800" dirty="0" smtClean="0">
                <a:solidFill>
                  <a:schemeClr val="tx2"/>
                </a:solidFill>
              </a:rPr>
              <a:t>.</a:t>
            </a:r>
            <a:r>
              <a:rPr lang="tr-TR" sz="2400" i="1" dirty="0"/>
              <a:t> </a:t>
            </a:r>
            <a:endParaRPr lang="tr-TR" sz="2400" i="1" dirty="0" smtClean="0"/>
          </a:p>
          <a:p>
            <a:pPr algn="just"/>
            <a:endParaRPr lang="tr-TR" sz="2400" i="1" dirty="0" smtClean="0"/>
          </a:p>
          <a:p>
            <a:r>
              <a:rPr lang="tr-TR" sz="2400" i="1" dirty="0"/>
              <a:t> </a:t>
            </a:r>
            <a:r>
              <a:rPr lang="tr-TR" sz="2400" i="1" dirty="0" smtClean="0"/>
              <a:t>   </a:t>
            </a:r>
            <a:r>
              <a:rPr lang="tr-TR" sz="1600" i="1" dirty="0" smtClean="0"/>
              <a:t>(</a:t>
            </a:r>
            <a:r>
              <a:rPr lang="tr-TR" sz="1600" i="1" dirty="0">
                <a:latin typeface="Arial" panose="020B0604020202020204" pitchFamily="34" charset="0"/>
                <a:cs typeface="Arial" panose="020B0604020202020204" pitchFamily="34" charset="0"/>
              </a:rPr>
              <a:t>6331 sayılı Kanun </a:t>
            </a:r>
            <a:r>
              <a:rPr lang="tr-TR" sz="1600" i="1" dirty="0" smtClean="0">
                <a:latin typeface="Arial" panose="020B0604020202020204" pitchFamily="34" charset="0"/>
                <a:cs typeface="Arial" panose="020B0604020202020204" pitchFamily="34" charset="0"/>
              </a:rPr>
              <a:t>Md.14)</a:t>
            </a:r>
            <a:endParaRPr lang="tr-TR" sz="1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30518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714400"/>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2348880"/>
            <a:ext cx="7886700" cy="3785794"/>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8" name="TextBox 7"/>
          <p:cNvSpPr txBox="1"/>
          <p:nvPr/>
        </p:nvSpPr>
        <p:spPr>
          <a:xfrm>
            <a:off x="827584" y="996832"/>
            <a:ext cx="7416824" cy="1015663"/>
          </a:xfrm>
          <a:prstGeom prst="rect">
            <a:avLst/>
          </a:prstGeom>
          <a:noFill/>
        </p:spPr>
        <p:txBody>
          <a:bodyPr wrap="square" rtlCol="0">
            <a:spAutoFit/>
          </a:bodyPr>
          <a:lstStyle/>
          <a:p>
            <a:r>
              <a:rPr lang="tr-TR" sz="2800" b="1" dirty="0" smtClean="0">
                <a:solidFill>
                  <a:srgbClr val="C00000"/>
                </a:solidFill>
                <a:latin typeface="Arial" panose="020B0604020202020204" pitchFamily="34" charset="0"/>
                <a:cs typeface="Arial" panose="020B0604020202020204" pitchFamily="34" charset="0"/>
              </a:rPr>
              <a:t>KİŞİSEL KORUYUCU DONANIM (KKD) - 1</a:t>
            </a:r>
          </a:p>
          <a:p>
            <a:r>
              <a:rPr lang="tr-TR" sz="3200" b="1" dirty="0" smtClean="0">
                <a:solidFill>
                  <a:srgbClr val="C00000"/>
                </a:solidFill>
                <a:latin typeface="Arial" panose="020B0604020202020204" pitchFamily="34" charset="0"/>
                <a:cs typeface="Arial" panose="020B0604020202020204" pitchFamily="34" charset="0"/>
              </a:rPr>
              <a:t>                   </a:t>
            </a:r>
            <a:endParaRPr lang="tr-TR" sz="3200" b="1" dirty="0">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683568" y="2420888"/>
            <a:ext cx="7776864" cy="3524042"/>
          </a:xfrm>
          <a:prstGeom prst="rect">
            <a:avLst/>
          </a:prstGeom>
        </p:spPr>
        <p:txBody>
          <a:bodyPr wrap="square">
            <a:spAutoFit/>
          </a:bodyPr>
          <a:lstStyle/>
          <a:p>
            <a:pPr marL="285750" indent="-285750" algn="just">
              <a:buFont typeface="Wingdings" panose="05000000000000000000" pitchFamily="2" charset="2"/>
              <a:buChar char="ü"/>
            </a:pPr>
            <a:r>
              <a:rPr lang="tr-TR" sz="2400" dirty="0"/>
              <a:t>Çalışanı, yürütülen işten kaynaklanan, sağlık ve güvenliği etkileyen bir veya birden fazla riske karşı koruyan, çalışan tarafından giyilen, takılan veya tutulan, bu amaca uygun olarak tasarımı yapılmış tüm alet, araç, gereç ve cihazları; </a:t>
            </a:r>
          </a:p>
          <a:p>
            <a:pPr marL="285750" indent="-285750" algn="just">
              <a:buFont typeface="Wingdings" panose="05000000000000000000" pitchFamily="2" charset="2"/>
              <a:buChar char="ü"/>
            </a:pPr>
            <a:r>
              <a:rPr lang="tr-TR" sz="2400" dirty="0"/>
              <a:t>Çalışanı  bir veya birden fazla riske karşı korumak amacıyla üretici tarafından bir bütün haline getirilmiş cihaz, alet veya malzemeden oluşmuş donanımı; </a:t>
            </a:r>
            <a:endParaRPr lang="tr-TR" sz="2400" dirty="0" smtClean="0"/>
          </a:p>
          <a:p>
            <a:pPr algn="just"/>
            <a:endParaRPr lang="tr-TR" sz="2300" dirty="0" smtClean="0"/>
          </a:p>
          <a:p>
            <a:r>
              <a:rPr lang="tr-TR" sz="1600" dirty="0" smtClean="0"/>
              <a:t>   (</a:t>
            </a:r>
            <a:r>
              <a:rPr lang="tr-TR" sz="1600" i="1" dirty="0" smtClean="0"/>
              <a:t>6331 </a:t>
            </a:r>
            <a:r>
              <a:rPr lang="tr-TR" sz="1600" i="1" dirty="0"/>
              <a:t>Sayılı </a:t>
            </a:r>
            <a:r>
              <a:rPr lang="tr-TR" sz="1600" i="1" dirty="0" smtClean="0"/>
              <a:t>Kanun Md. </a:t>
            </a:r>
            <a:r>
              <a:rPr lang="tr-TR" sz="1600" i="1" dirty="0"/>
              <a:t>30, Kişisel Koruyucu Donanımların </a:t>
            </a:r>
            <a:r>
              <a:rPr lang="tr-TR" sz="1600" i="1" dirty="0" smtClean="0"/>
              <a:t>İşyerlerinde    Kullanılması </a:t>
            </a:r>
            <a:r>
              <a:rPr lang="tr-TR" sz="1600" i="1" dirty="0"/>
              <a:t>Hakkında </a:t>
            </a:r>
            <a:r>
              <a:rPr lang="tr-TR" sz="1600" i="1" dirty="0" smtClean="0"/>
              <a:t>Yönetmelik)</a:t>
            </a:r>
            <a:endParaRPr lang="tr-TR" sz="1600" dirty="0"/>
          </a:p>
        </p:txBody>
      </p:sp>
    </p:spTree>
    <p:extLst>
      <p:ext uri="{BB962C8B-B14F-4D97-AF65-F5344CB8AC3E}">
        <p14:creationId xmlns:p14="http://schemas.microsoft.com/office/powerpoint/2010/main" val="10115461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716579"/>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2348880"/>
            <a:ext cx="7886700" cy="3785794"/>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8" name="TextBox 7"/>
          <p:cNvSpPr txBox="1"/>
          <p:nvPr/>
        </p:nvSpPr>
        <p:spPr>
          <a:xfrm>
            <a:off x="1274440" y="996832"/>
            <a:ext cx="7202549" cy="954107"/>
          </a:xfrm>
          <a:prstGeom prst="rect">
            <a:avLst/>
          </a:prstGeom>
          <a:noFill/>
        </p:spPr>
        <p:txBody>
          <a:bodyPr wrap="none" rtlCol="0">
            <a:spAutoFit/>
          </a:bodyPr>
          <a:lstStyle/>
          <a:p>
            <a:r>
              <a:rPr lang="tr-TR" sz="2800" b="1" dirty="0" smtClean="0">
                <a:solidFill>
                  <a:srgbClr val="C00000"/>
                </a:solidFill>
                <a:latin typeface="Arial" panose="020B0604020202020204" pitchFamily="34" charset="0"/>
                <a:cs typeface="Arial" panose="020B0604020202020204" pitchFamily="34" charset="0"/>
              </a:rPr>
              <a:t>KİŞİSEL KORUYUCU DONANIM (KKD) - 2</a:t>
            </a:r>
          </a:p>
          <a:p>
            <a:r>
              <a:rPr lang="tr-TR" sz="2800" b="1" dirty="0" smtClean="0">
                <a:solidFill>
                  <a:srgbClr val="C00000"/>
                </a:solidFill>
                <a:latin typeface="Arial" panose="020B0604020202020204" pitchFamily="34" charset="0"/>
                <a:cs typeface="Arial" panose="020B0604020202020204" pitchFamily="34" charset="0"/>
              </a:rPr>
              <a:t>                   </a:t>
            </a:r>
            <a:endParaRPr lang="tr-TR" sz="2800" b="1" dirty="0">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899592" y="2420888"/>
            <a:ext cx="7560840" cy="3046988"/>
          </a:xfrm>
          <a:prstGeom prst="rect">
            <a:avLst/>
          </a:prstGeom>
        </p:spPr>
        <p:txBody>
          <a:bodyPr wrap="square">
            <a:spAutoFit/>
          </a:bodyPr>
          <a:lstStyle/>
          <a:p>
            <a:pPr marL="285750" indent="-285750" algn="just">
              <a:buFont typeface="Wingdings" panose="05000000000000000000" pitchFamily="2" charset="2"/>
              <a:buChar char="ü"/>
            </a:pPr>
            <a:r>
              <a:rPr lang="tr-TR" sz="2400" dirty="0"/>
              <a:t>Belirli bir faaliyette bulunmak için korunma amacı olmaksızın taşınan veya giyilen donanımla birlikte kullanılan, ayrılabilir veya ayrılamaz nitelikteki koruyucu cihaz, alet veya malzemeyi; </a:t>
            </a:r>
          </a:p>
          <a:p>
            <a:pPr marL="285750" indent="-285750" algn="just">
              <a:buFont typeface="Wingdings" panose="05000000000000000000" pitchFamily="2" charset="2"/>
              <a:buChar char="ü"/>
            </a:pPr>
            <a:r>
              <a:rPr lang="tr-TR" sz="2400" dirty="0"/>
              <a:t>Kişisel koruyucu donanımın rahat ve işlevsel bir şekilde çalışması için gerekli olan ve sadece bu tür donanımlarla kullanılan değiştirilebilir parçalarını ifade eder.” olarak tanımlanmaktadır.</a:t>
            </a:r>
          </a:p>
        </p:txBody>
      </p:sp>
      <p:sp>
        <p:nvSpPr>
          <p:cNvPr id="3" name="Rectangle 2"/>
          <p:cNvSpPr/>
          <p:nvPr/>
        </p:nvSpPr>
        <p:spPr>
          <a:xfrm>
            <a:off x="1081464" y="5467876"/>
            <a:ext cx="7240910" cy="646331"/>
          </a:xfrm>
          <a:prstGeom prst="rect">
            <a:avLst/>
          </a:prstGeom>
        </p:spPr>
        <p:txBody>
          <a:bodyPr wrap="square">
            <a:spAutoFit/>
          </a:bodyPr>
          <a:lstStyle/>
          <a:p>
            <a:r>
              <a:rPr lang="tr-TR" dirty="0" smtClean="0"/>
              <a:t>(</a:t>
            </a:r>
            <a:r>
              <a:rPr lang="tr-TR" i="1" dirty="0"/>
              <a:t>6331 Sayılı </a:t>
            </a:r>
            <a:r>
              <a:rPr lang="tr-TR" i="1" dirty="0" smtClean="0"/>
              <a:t>Kanun Md. </a:t>
            </a:r>
            <a:r>
              <a:rPr lang="tr-TR" i="1" dirty="0"/>
              <a:t>30, Kişisel Koruyucu Donanımların İşyerlerinde Kullanılması Hakkında Yönetmelik)</a:t>
            </a:r>
            <a:endParaRPr lang="tr-TR" dirty="0"/>
          </a:p>
        </p:txBody>
      </p:sp>
    </p:spTree>
    <p:extLst>
      <p:ext uri="{BB962C8B-B14F-4D97-AF65-F5344CB8AC3E}">
        <p14:creationId xmlns:p14="http://schemas.microsoft.com/office/powerpoint/2010/main" val="1938955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930424"/>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2060848"/>
            <a:ext cx="7886700" cy="4073826"/>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8" name="TextBox 7"/>
          <p:cNvSpPr txBox="1"/>
          <p:nvPr/>
        </p:nvSpPr>
        <p:spPr>
          <a:xfrm>
            <a:off x="539552" y="1124744"/>
            <a:ext cx="7799776" cy="584775"/>
          </a:xfrm>
          <a:prstGeom prst="rect">
            <a:avLst/>
          </a:prstGeom>
          <a:noFill/>
        </p:spPr>
        <p:txBody>
          <a:bodyPr wrap="square" rtlCol="0">
            <a:spAutoFit/>
          </a:bodyPr>
          <a:lstStyle/>
          <a:p>
            <a:r>
              <a:rPr lang="tr-TR" sz="3200" b="1" dirty="0" smtClean="0">
                <a:solidFill>
                  <a:srgbClr val="C00000"/>
                </a:solidFill>
                <a:latin typeface="Arial" panose="020B0604020202020204" pitchFamily="34" charset="0"/>
                <a:cs typeface="Arial" panose="020B0604020202020204" pitchFamily="34" charset="0"/>
              </a:rPr>
              <a:t>              KKD’ </a:t>
            </a:r>
            <a:r>
              <a:rPr lang="tr-TR" sz="3200" b="1" dirty="0" err="1" smtClean="0">
                <a:solidFill>
                  <a:srgbClr val="C00000"/>
                </a:solidFill>
                <a:latin typeface="Arial" panose="020B0604020202020204" pitchFamily="34" charset="0"/>
                <a:cs typeface="Arial" panose="020B0604020202020204" pitchFamily="34" charset="0"/>
              </a:rPr>
              <a:t>lerin</a:t>
            </a:r>
            <a:r>
              <a:rPr lang="tr-TR" sz="3200" b="1" dirty="0" smtClean="0">
                <a:solidFill>
                  <a:srgbClr val="C00000"/>
                </a:solidFill>
                <a:latin typeface="Arial" panose="020B0604020202020204" pitchFamily="34" charset="0"/>
                <a:cs typeface="Arial" panose="020B0604020202020204" pitchFamily="34" charset="0"/>
              </a:rPr>
              <a:t> Doğru Kullanımı</a:t>
            </a:r>
            <a:endParaRPr lang="tr-TR" sz="3200" b="1" dirty="0">
              <a:solidFill>
                <a:srgbClr val="C00000"/>
              </a:solidFill>
              <a:latin typeface="Arial" panose="020B0604020202020204" pitchFamily="34" charset="0"/>
              <a:cs typeface="Arial" panose="020B0604020202020204" pitchFamily="34" charset="0"/>
            </a:endParaRPr>
          </a:p>
        </p:txBody>
      </p:sp>
      <p:sp>
        <p:nvSpPr>
          <p:cNvPr id="9" name="TextBox 8"/>
          <p:cNvSpPr txBox="1"/>
          <p:nvPr/>
        </p:nvSpPr>
        <p:spPr>
          <a:xfrm>
            <a:off x="611560" y="2060848"/>
            <a:ext cx="7727768" cy="3847207"/>
          </a:xfrm>
          <a:prstGeom prst="rect">
            <a:avLst/>
          </a:prstGeom>
          <a:noFill/>
        </p:spPr>
        <p:txBody>
          <a:bodyPr wrap="square" rtlCol="0">
            <a:spAutoFit/>
          </a:bodyPr>
          <a:lstStyle/>
          <a:p>
            <a:pPr marL="342900" indent="-342900" algn="just">
              <a:buFont typeface="Wingdings" panose="05000000000000000000" pitchFamily="2" charset="2"/>
              <a:buChar char="ü"/>
            </a:pPr>
            <a:r>
              <a:rPr lang="tr-TR" sz="2400" dirty="0"/>
              <a:t>KKD gereksinimi belirlenmesinde; yapılacak işin/görevin ve ilişkili tehlikelerin  tanımlanması, risk değerlendirmesi, mühendislik ve idari düzenlemeler ile kontrol altına alınamayan durumların tespiti önceliklidir. </a:t>
            </a:r>
            <a:endParaRPr lang="tr-TR" sz="2400" dirty="0" smtClean="0"/>
          </a:p>
          <a:p>
            <a:pPr marL="342900" indent="-342900" algn="just">
              <a:buFont typeface="Wingdings" panose="05000000000000000000" pitchFamily="2" charset="2"/>
              <a:buChar char="ü"/>
            </a:pPr>
            <a:r>
              <a:rPr lang="tr-TR" sz="2400" dirty="0" smtClean="0"/>
              <a:t>Alınan </a:t>
            </a:r>
            <a:r>
              <a:rPr lang="tr-TR" sz="2400" dirty="0"/>
              <a:t>önlem ve yapılan düzenlemelere rağmen devam eden risklerin yol açtığı sağlık tehlikelerini en aza indirmek için </a:t>
            </a:r>
            <a:r>
              <a:rPr lang="tr-TR" sz="2400" dirty="0" smtClean="0"/>
              <a:t>gereken </a:t>
            </a:r>
            <a:r>
              <a:rPr lang="tr-TR" sz="2400" dirty="0" err="1" smtClean="0"/>
              <a:t>KKD'lerin</a:t>
            </a:r>
            <a:r>
              <a:rPr lang="tr-TR" sz="2400" dirty="0" smtClean="0"/>
              <a:t> </a:t>
            </a:r>
            <a:r>
              <a:rPr lang="tr-TR" sz="2400" dirty="0"/>
              <a:t>tanımlanması ve seçimi izlenecek sonraki basamaklardır</a:t>
            </a:r>
            <a:r>
              <a:rPr lang="tr-TR" sz="2400" dirty="0" smtClean="0"/>
              <a:t>.</a:t>
            </a:r>
          </a:p>
          <a:p>
            <a:pPr algn="just"/>
            <a:endParaRPr lang="tr-TR" sz="2400" dirty="0" smtClean="0"/>
          </a:p>
          <a:p>
            <a:pPr marL="342900" indent="-342900">
              <a:buFont typeface="Wingdings" panose="05000000000000000000" pitchFamily="2" charset="2"/>
              <a:buChar char="ü"/>
            </a:pPr>
            <a:r>
              <a:rPr lang="tr-TR" sz="2800" b="1" dirty="0" smtClean="0">
                <a:solidFill>
                  <a:srgbClr val="0070C0"/>
                </a:solidFill>
              </a:rPr>
              <a:t>KKD kullanımı iş sağlığında son tercihtir</a:t>
            </a:r>
            <a:r>
              <a:rPr lang="tr-TR" sz="2800" dirty="0" smtClean="0"/>
              <a:t>.</a:t>
            </a:r>
            <a:endParaRPr lang="tr-TR" sz="2800" dirty="0"/>
          </a:p>
        </p:txBody>
      </p:sp>
    </p:spTree>
    <p:extLst>
      <p:ext uri="{BB962C8B-B14F-4D97-AF65-F5344CB8AC3E}">
        <p14:creationId xmlns:p14="http://schemas.microsoft.com/office/powerpoint/2010/main" val="1938955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776289"/>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1783336"/>
            <a:ext cx="7886700" cy="4351338"/>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2" name="TextBox 1"/>
          <p:cNvSpPr txBox="1"/>
          <p:nvPr/>
        </p:nvSpPr>
        <p:spPr>
          <a:xfrm>
            <a:off x="2873848" y="1006664"/>
            <a:ext cx="2941831" cy="584775"/>
          </a:xfrm>
          <a:prstGeom prst="rect">
            <a:avLst/>
          </a:prstGeom>
          <a:noFill/>
        </p:spPr>
        <p:txBody>
          <a:bodyPr wrap="none" rtlCol="0">
            <a:spAutoFit/>
          </a:bodyPr>
          <a:lstStyle/>
          <a:p>
            <a:r>
              <a:rPr lang="tr-TR" sz="3200" b="1" dirty="0" smtClean="0">
                <a:solidFill>
                  <a:srgbClr val="C00000"/>
                </a:solidFill>
                <a:latin typeface="Arial" panose="020B0604020202020204" pitchFamily="34" charset="0"/>
                <a:cs typeface="Arial" panose="020B0604020202020204" pitchFamily="34" charset="0"/>
              </a:rPr>
              <a:t>KKD Türleri -1</a:t>
            </a:r>
            <a:endParaRPr lang="tr-TR" sz="3200" b="1" dirty="0">
              <a:solidFill>
                <a:srgbClr val="C00000"/>
              </a:solidFill>
              <a:latin typeface="Arial" panose="020B0604020202020204" pitchFamily="34" charset="0"/>
              <a:cs typeface="Arial" panose="020B0604020202020204" pitchFamily="34" charset="0"/>
            </a:endParaRPr>
          </a:p>
        </p:txBody>
      </p:sp>
      <p:sp>
        <p:nvSpPr>
          <p:cNvPr id="8" name="TextBox 7"/>
          <p:cNvSpPr txBox="1"/>
          <p:nvPr/>
        </p:nvSpPr>
        <p:spPr>
          <a:xfrm flipH="1">
            <a:off x="4091028" y="1988840"/>
            <a:ext cx="4054610" cy="4062651"/>
          </a:xfrm>
          <a:prstGeom prst="rect">
            <a:avLst/>
          </a:prstGeom>
          <a:noFill/>
        </p:spPr>
        <p:txBody>
          <a:bodyPr wrap="square" rtlCol="0">
            <a:spAutoFit/>
          </a:bodyPr>
          <a:lstStyle/>
          <a:p>
            <a:pPr algn="just"/>
            <a:r>
              <a:rPr lang="tr-TR" sz="2000" b="1" dirty="0">
                <a:latin typeface="Arial" panose="020B0604020202020204" pitchFamily="34" charset="0"/>
                <a:cs typeface="Arial" panose="020B0604020202020204" pitchFamily="34" charset="0"/>
              </a:rPr>
              <a:t>Sürekli kullanılması gerekenler </a:t>
            </a:r>
          </a:p>
          <a:p>
            <a:pPr marL="342900" indent="-342900" algn="just">
              <a:buFont typeface="Wingdings" panose="05000000000000000000" pitchFamily="2" charset="2"/>
              <a:buChar char="ü"/>
            </a:pPr>
            <a:r>
              <a:rPr lang="tr-TR" sz="2000" dirty="0">
                <a:latin typeface="Arial" panose="020B0604020202020204" pitchFamily="34" charset="0"/>
                <a:cs typeface="Arial" panose="020B0604020202020204" pitchFamily="34" charset="0"/>
              </a:rPr>
              <a:t>baret, </a:t>
            </a:r>
          </a:p>
          <a:p>
            <a:pPr marL="342900" indent="-342900" algn="just">
              <a:buFont typeface="Wingdings" panose="05000000000000000000" pitchFamily="2" charset="2"/>
              <a:buChar char="ü"/>
            </a:pPr>
            <a:r>
              <a:rPr lang="tr-TR" sz="2000" dirty="0">
                <a:latin typeface="Arial" panose="020B0604020202020204" pitchFamily="34" charset="0"/>
                <a:cs typeface="Arial" panose="020B0604020202020204" pitchFamily="34" charset="0"/>
              </a:rPr>
              <a:t>iş elbisesi, </a:t>
            </a:r>
          </a:p>
          <a:p>
            <a:pPr marL="342900" indent="-342900" algn="just">
              <a:buFont typeface="Wingdings" panose="05000000000000000000" pitchFamily="2" charset="2"/>
              <a:buChar char="ü"/>
            </a:pPr>
            <a:r>
              <a:rPr lang="tr-TR" sz="2000" dirty="0">
                <a:latin typeface="Arial" panose="020B0604020202020204" pitchFamily="34" charset="0"/>
                <a:cs typeface="Arial" panose="020B0604020202020204" pitchFamily="34" charset="0"/>
              </a:rPr>
              <a:t>iş ayakkabısı</a:t>
            </a:r>
          </a:p>
          <a:p>
            <a:pPr algn="just"/>
            <a:r>
              <a:rPr lang="tr-TR" sz="2000" b="1" dirty="0">
                <a:latin typeface="Arial" panose="020B0604020202020204" pitchFamily="34" charset="0"/>
                <a:cs typeface="Arial" panose="020B0604020202020204" pitchFamily="34" charset="0"/>
              </a:rPr>
              <a:t>Çalışma anında kullanılması gerekenler</a:t>
            </a:r>
          </a:p>
          <a:p>
            <a:pPr marL="342900" indent="-342900" algn="just">
              <a:buFont typeface="Wingdings" panose="05000000000000000000" pitchFamily="2" charset="2"/>
              <a:buChar char="ü"/>
            </a:pPr>
            <a:r>
              <a:rPr lang="tr-TR" sz="2000" dirty="0">
                <a:latin typeface="Arial" panose="020B0604020202020204" pitchFamily="34" charset="0"/>
                <a:cs typeface="Arial" panose="020B0604020202020204" pitchFamily="34" charset="0"/>
              </a:rPr>
              <a:t>maske,</a:t>
            </a:r>
          </a:p>
          <a:p>
            <a:pPr marL="342900" indent="-342900" algn="just">
              <a:buFont typeface="Wingdings" panose="05000000000000000000" pitchFamily="2" charset="2"/>
              <a:buChar char="ü"/>
            </a:pPr>
            <a:r>
              <a:rPr lang="tr-TR" sz="2000" dirty="0">
                <a:latin typeface="Arial" panose="020B0604020202020204" pitchFamily="34" charset="0"/>
                <a:cs typeface="Arial" panose="020B0604020202020204" pitchFamily="34" charset="0"/>
              </a:rPr>
              <a:t> gözlük, </a:t>
            </a:r>
          </a:p>
          <a:p>
            <a:pPr marL="342900" indent="-342900" algn="just">
              <a:buFont typeface="Wingdings" panose="05000000000000000000" pitchFamily="2" charset="2"/>
              <a:buChar char="ü"/>
            </a:pPr>
            <a:r>
              <a:rPr lang="tr-TR" sz="2000" dirty="0">
                <a:latin typeface="Arial" panose="020B0604020202020204" pitchFamily="34" charset="0"/>
                <a:cs typeface="Arial" panose="020B0604020202020204" pitchFamily="34" charset="0"/>
              </a:rPr>
              <a:t>eldiven,</a:t>
            </a:r>
          </a:p>
          <a:p>
            <a:pPr marL="342900" indent="-342900" algn="just">
              <a:buFont typeface="Wingdings" panose="05000000000000000000" pitchFamily="2" charset="2"/>
              <a:buChar char="ü"/>
            </a:pPr>
            <a:r>
              <a:rPr lang="tr-TR" sz="2000" dirty="0" smtClean="0">
                <a:latin typeface="Arial" panose="020B0604020202020204" pitchFamily="34" charset="0"/>
                <a:cs typeface="Arial" panose="020B0604020202020204" pitchFamily="34" charset="0"/>
              </a:rPr>
              <a:t>yağmurluk</a:t>
            </a:r>
            <a:r>
              <a:rPr lang="tr-TR" sz="2000" dirty="0">
                <a:latin typeface="Arial" panose="020B0604020202020204" pitchFamily="34" charset="0"/>
                <a:cs typeface="Arial" panose="020B0604020202020204" pitchFamily="34" charset="0"/>
              </a:rPr>
              <a:t>, </a:t>
            </a:r>
          </a:p>
          <a:p>
            <a:pPr marL="342900" indent="-342900" algn="just">
              <a:buFont typeface="Wingdings" panose="05000000000000000000" pitchFamily="2" charset="2"/>
              <a:buChar char="ü"/>
            </a:pPr>
            <a:r>
              <a:rPr lang="tr-TR" sz="2000" dirty="0">
                <a:latin typeface="Arial" panose="020B0604020202020204" pitchFamily="34" charset="0"/>
                <a:cs typeface="Arial" panose="020B0604020202020204" pitchFamily="34" charset="0"/>
              </a:rPr>
              <a:t>emniyet kemeri </a:t>
            </a:r>
            <a:r>
              <a:rPr lang="tr-TR" sz="2000" dirty="0" smtClean="0">
                <a:latin typeface="Arial" panose="020B0604020202020204" pitchFamily="34" charset="0"/>
                <a:cs typeface="Arial" panose="020B0604020202020204" pitchFamily="34" charset="0"/>
              </a:rPr>
              <a:t>örnek verilebilir. </a:t>
            </a:r>
            <a:endParaRPr lang="tr-TR" sz="2000" dirty="0">
              <a:latin typeface="Arial" panose="020B0604020202020204" pitchFamily="34" charset="0"/>
              <a:cs typeface="Arial" panose="020B0604020202020204" pitchFamily="34" charset="0"/>
            </a:endParaRPr>
          </a:p>
          <a:p>
            <a:endParaRPr lang="tr-TR" dirty="0"/>
          </a:p>
        </p:txBody>
      </p:sp>
      <p:pic>
        <p:nvPicPr>
          <p:cNvPr id="9" name="Picture 2" descr="kkd ile ilgili gÃ¶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2132856"/>
            <a:ext cx="2736304" cy="3346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527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80727"/>
            <a:ext cx="7886700" cy="706711"/>
          </a:xfrm>
          <a:ln w="19050">
            <a:solidFill>
              <a:schemeClr val="tx1"/>
            </a:solidFill>
          </a:ln>
        </p:spPr>
        <p:txBody>
          <a:bodyPr>
            <a:noAutofit/>
          </a:bodyPr>
          <a:lstStyle/>
          <a:p>
            <a:pPr algn="just"/>
            <a:r>
              <a:rPr lang="tr-TR" sz="3200" b="1" dirty="0" smtClean="0">
                <a:solidFill>
                  <a:srgbClr val="0000FF"/>
                </a:solidFill>
                <a:latin typeface="Calibri"/>
              </a:rPr>
              <a:t/>
            </a:r>
            <a:br>
              <a:rPr lang="tr-TR" sz="3200" b="1" dirty="0" smtClean="0">
                <a:solidFill>
                  <a:srgbClr val="0000FF"/>
                </a:solidFill>
                <a:latin typeface="Calibri"/>
              </a:rPr>
            </a:br>
            <a:r>
              <a:rPr lang="en-US" sz="3600" b="1" dirty="0" err="1" smtClean="0">
                <a:solidFill>
                  <a:srgbClr val="C00000"/>
                </a:solidFill>
                <a:latin typeface="Arial" panose="020B0604020202020204" pitchFamily="34" charset="0"/>
                <a:cs typeface="Arial" panose="020B0604020202020204" pitchFamily="34" charset="0"/>
              </a:rPr>
              <a:t>Hedefler</a:t>
            </a:r>
            <a:r>
              <a:rPr lang="en-US" sz="3600" b="1" dirty="0" smtClean="0">
                <a:solidFill>
                  <a:srgbClr val="C00000"/>
                </a:solidFill>
                <a:latin typeface="Arial" panose="020B0604020202020204" pitchFamily="34" charset="0"/>
                <a:cs typeface="Arial" panose="020B0604020202020204" pitchFamily="34" charset="0"/>
              </a:rPr>
              <a:t/>
            </a:r>
            <a:br>
              <a:rPr lang="en-US" sz="3600" b="1" dirty="0" smtClean="0">
                <a:solidFill>
                  <a:srgbClr val="C00000"/>
                </a:solidFill>
                <a:latin typeface="Arial" panose="020B0604020202020204" pitchFamily="34" charset="0"/>
                <a:cs typeface="Arial" panose="020B0604020202020204" pitchFamily="34" charset="0"/>
              </a:rPr>
            </a:br>
            <a:endParaRPr lang="tr-TR" sz="3600" dirty="0">
              <a:solidFill>
                <a:srgbClr val="C00000"/>
              </a:solidFill>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ln w="19050">
            <a:solidFill>
              <a:schemeClr val="tx1"/>
            </a:solidFill>
          </a:ln>
        </p:spPr>
        <p:txBody>
          <a:bodyPr>
            <a:normAutofit lnSpcReduction="10000"/>
          </a:bodyPr>
          <a:lstStyle/>
          <a:p>
            <a:pPr marL="0" lvl="0" indent="0">
              <a:buNone/>
            </a:pPr>
            <a:r>
              <a:rPr lang="tr-TR" sz="2400" dirty="0" smtClean="0">
                <a:solidFill>
                  <a:srgbClr val="002060"/>
                </a:solidFill>
                <a:latin typeface="Calibri" panose="020F0502020204030204" pitchFamily="34" charset="0"/>
                <a:cs typeface="Calibri" panose="020F0502020204030204" pitchFamily="34" charset="0"/>
              </a:rPr>
              <a:t>Bu dersin sonunda katılımcılar; </a:t>
            </a:r>
          </a:p>
          <a:p>
            <a:pPr lvl="0" algn="just">
              <a:buFont typeface="Wingdings" panose="05000000000000000000" pitchFamily="2" charset="2"/>
              <a:buChar char="ü"/>
            </a:pPr>
            <a:r>
              <a:rPr lang="tr-TR" sz="2400" dirty="0" smtClean="0">
                <a:solidFill>
                  <a:srgbClr val="002060"/>
                </a:solidFill>
                <a:latin typeface="Calibri" panose="020F0502020204030204" pitchFamily="34" charset="0"/>
                <a:cs typeface="Calibri" panose="020F0502020204030204" pitchFamily="34" charset="0"/>
              </a:rPr>
              <a:t>Ça</a:t>
            </a:r>
            <a:r>
              <a:rPr lang="tr-TR" sz="2400" dirty="0" smtClean="0">
                <a:latin typeface="Calibri" panose="020F0502020204030204" pitchFamily="34" charset="0"/>
                <a:cs typeface="Calibri" panose="020F0502020204030204" pitchFamily="34" charset="0"/>
              </a:rPr>
              <a:t>lışan Sağlığının tanımını ve genel ilkeleri,</a:t>
            </a:r>
          </a:p>
          <a:p>
            <a:pPr lvl="0" algn="just">
              <a:buFont typeface="Wingdings" panose="05000000000000000000" pitchFamily="2" charset="2"/>
              <a:buChar char="ü"/>
            </a:pPr>
            <a:r>
              <a:rPr lang="tr-TR" sz="2400" dirty="0" smtClean="0">
                <a:latin typeface="Calibri" panose="020F0502020204030204" pitchFamily="34" charset="0"/>
                <a:cs typeface="Calibri" panose="020F0502020204030204" pitchFamily="34" charset="0"/>
              </a:rPr>
              <a:t>Çalışan Sağlığı uygulamaları ve amaçları,</a:t>
            </a:r>
          </a:p>
          <a:p>
            <a:pPr lvl="0" algn="just">
              <a:buFont typeface="Wingdings" panose="05000000000000000000" pitchFamily="2" charset="2"/>
              <a:buChar char="ü"/>
            </a:pPr>
            <a:r>
              <a:rPr lang="tr-TR" sz="2400" dirty="0" smtClean="0">
                <a:latin typeface="Calibri" panose="020F0502020204030204" pitchFamily="34" charset="0"/>
                <a:cs typeface="Calibri" panose="020F0502020204030204" pitchFamily="34" charset="0"/>
              </a:rPr>
              <a:t>İş Sağlığı ve Güvenliği Kanunu’nun temel esasları,</a:t>
            </a:r>
          </a:p>
          <a:p>
            <a:pPr lvl="0" algn="just">
              <a:buFont typeface="Wingdings" panose="05000000000000000000" pitchFamily="2" charset="2"/>
              <a:buChar char="ü"/>
            </a:pPr>
            <a:r>
              <a:rPr lang="tr-TR" sz="2400" dirty="0" smtClean="0">
                <a:latin typeface="Calibri" panose="020F0502020204030204" pitchFamily="34" charset="0"/>
                <a:cs typeface="Calibri" panose="020F0502020204030204" pitchFamily="34" charset="0"/>
              </a:rPr>
              <a:t>İşyerinde çalışma koşullarına göre yapılacak muayeneler ve izlemleri,</a:t>
            </a:r>
          </a:p>
          <a:p>
            <a:pPr lvl="0" algn="just">
              <a:buFont typeface="Wingdings" panose="05000000000000000000" pitchFamily="2" charset="2"/>
              <a:buChar char="ü"/>
            </a:pPr>
            <a:r>
              <a:rPr lang="tr-TR" sz="2400" dirty="0" smtClean="0">
                <a:latin typeface="Calibri" panose="020F0502020204030204" pitchFamily="34" charset="0"/>
                <a:cs typeface="Calibri" panose="020F0502020204030204" pitchFamily="34" charset="0"/>
              </a:rPr>
              <a:t>Kişisel koruyucu donanımların kullanım amaçları,</a:t>
            </a:r>
          </a:p>
          <a:p>
            <a:pPr lvl="0" algn="just">
              <a:buFont typeface="Wingdings" panose="05000000000000000000" pitchFamily="2" charset="2"/>
              <a:buChar char="ü"/>
            </a:pPr>
            <a:r>
              <a:rPr lang="tr-TR" sz="2400" dirty="0" smtClean="0">
                <a:latin typeface="Calibri" panose="020F0502020204030204" pitchFamily="34" charset="0"/>
                <a:cs typeface="Calibri" panose="020F0502020204030204" pitchFamily="34" charset="0"/>
              </a:rPr>
              <a:t>Çalışanlara verilecek iş sağlığı ve güvenliği eğitiminin temel özellikleri,</a:t>
            </a:r>
          </a:p>
          <a:p>
            <a:pPr lvl="0" algn="just">
              <a:buFont typeface="Wingdings" panose="05000000000000000000" pitchFamily="2" charset="2"/>
              <a:buChar char="ü"/>
            </a:pPr>
            <a:r>
              <a:rPr lang="tr-TR" sz="2400" dirty="0" smtClean="0">
                <a:latin typeface="Calibri" panose="020F0502020204030204" pitchFamily="34" charset="0"/>
                <a:cs typeface="Calibri" panose="020F0502020204030204" pitchFamily="34" charset="0"/>
              </a:rPr>
              <a:t>İşyerinde tutulan sağlık kayıtlarına ilişkin temel yükümlülükler konusunda bilgi sahibi olacaktır.</a:t>
            </a:r>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Tree>
    <p:extLst>
      <p:ext uri="{BB962C8B-B14F-4D97-AF65-F5344CB8AC3E}">
        <p14:creationId xmlns:p14="http://schemas.microsoft.com/office/powerpoint/2010/main" val="26721574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776289"/>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1783336"/>
            <a:ext cx="7886700" cy="4351338"/>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8" name="TextBox 7"/>
          <p:cNvSpPr txBox="1"/>
          <p:nvPr/>
        </p:nvSpPr>
        <p:spPr>
          <a:xfrm>
            <a:off x="2873848" y="1006664"/>
            <a:ext cx="3055645" cy="584775"/>
          </a:xfrm>
          <a:prstGeom prst="rect">
            <a:avLst/>
          </a:prstGeom>
          <a:noFill/>
        </p:spPr>
        <p:txBody>
          <a:bodyPr wrap="none" rtlCol="0">
            <a:spAutoFit/>
          </a:bodyPr>
          <a:lstStyle/>
          <a:p>
            <a:r>
              <a:rPr lang="tr-TR" sz="3200" b="1" dirty="0" smtClean="0">
                <a:solidFill>
                  <a:srgbClr val="C00000"/>
                </a:solidFill>
                <a:latin typeface="Arial" panose="020B0604020202020204" pitchFamily="34" charset="0"/>
                <a:cs typeface="Arial" panose="020B0604020202020204" pitchFamily="34" charset="0"/>
              </a:rPr>
              <a:t>KKD Türleri - 2</a:t>
            </a:r>
            <a:endParaRPr lang="tr-TR" sz="3200" b="1" dirty="0">
              <a:solidFill>
                <a:srgbClr val="C00000"/>
              </a:solidFill>
              <a:latin typeface="Arial" panose="020B0604020202020204" pitchFamily="34" charset="0"/>
              <a:cs typeface="Arial" panose="020B0604020202020204" pitchFamily="34" charset="0"/>
            </a:endParaRPr>
          </a:p>
        </p:txBody>
      </p:sp>
      <p:sp>
        <p:nvSpPr>
          <p:cNvPr id="9" name="TextBox 8"/>
          <p:cNvSpPr txBox="1"/>
          <p:nvPr/>
        </p:nvSpPr>
        <p:spPr>
          <a:xfrm>
            <a:off x="692113" y="1910101"/>
            <a:ext cx="7759774" cy="4154984"/>
          </a:xfrm>
          <a:prstGeom prst="rect">
            <a:avLst/>
          </a:prstGeom>
          <a:noFill/>
        </p:spPr>
        <p:txBody>
          <a:bodyPr wrap="square" rtlCol="0">
            <a:spAutoFit/>
          </a:bodyPr>
          <a:lstStyle/>
          <a:p>
            <a:pPr marL="342900" lvl="0" indent="-342900" algn="just">
              <a:buFont typeface="Wingdings" panose="05000000000000000000" pitchFamily="2" charset="2"/>
              <a:buChar char="ü"/>
            </a:pPr>
            <a:r>
              <a:rPr lang="tr-TR" sz="2400" b="1" dirty="0"/>
              <a:t>Göz ve yüz </a:t>
            </a:r>
            <a:r>
              <a:rPr lang="tr-TR" sz="2400" b="1" dirty="0" smtClean="0"/>
              <a:t>korucular</a:t>
            </a:r>
            <a:r>
              <a:rPr lang="tr-TR" sz="2400" dirty="0" smtClean="0"/>
              <a:t>; </a:t>
            </a:r>
            <a:r>
              <a:rPr lang="tr-TR" sz="2400" dirty="0"/>
              <a:t>güvenlik gözlükleri (safety spectacles), koruyucu gözlükler (eye goggles), yüz koruyucular</a:t>
            </a:r>
            <a:r>
              <a:rPr lang="tr-TR" sz="2400" dirty="0" smtClean="0"/>
              <a:t>, siperlikler, </a:t>
            </a:r>
            <a:r>
              <a:rPr lang="tr-TR" sz="2400" dirty="0"/>
              <a:t>kaynak kalkanları ve özel amaçlı kullanılan lazer </a:t>
            </a:r>
            <a:r>
              <a:rPr lang="tr-TR" sz="2400" dirty="0" smtClean="0"/>
              <a:t>gözlükleri gibi.</a:t>
            </a:r>
            <a:endParaRPr lang="tr-TR" sz="2400" dirty="0"/>
          </a:p>
          <a:p>
            <a:pPr marL="342900" lvl="0" indent="-342900" algn="just">
              <a:buFont typeface="Wingdings" panose="05000000000000000000" pitchFamily="2" charset="2"/>
              <a:buChar char="ü"/>
            </a:pPr>
            <a:r>
              <a:rPr lang="tr-TR" sz="2400" b="1" dirty="0"/>
              <a:t>Baş </a:t>
            </a:r>
            <a:r>
              <a:rPr lang="tr-TR" sz="2400" b="1" dirty="0" smtClean="0"/>
              <a:t>koruyucular</a:t>
            </a:r>
            <a:r>
              <a:rPr lang="tr-TR" sz="2400" dirty="0" smtClean="0"/>
              <a:t>; </a:t>
            </a:r>
            <a:r>
              <a:rPr lang="tr-TR" sz="2400" dirty="0"/>
              <a:t>koruyucu kask ve </a:t>
            </a:r>
            <a:r>
              <a:rPr lang="tr-TR" sz="2400" dirty="0" smtClean="0"/>
              <a:t>baretler</a:t>
            </a:r>
            <a:r>
              <a:rPr lang="tr-TR" sz="2400" dirty="0"/>
              <a:t> </a:t>
            </a:r>
            <a:r>
              <a:rPr lang="tr-TR" sz="2400" dirty="0" smtClean="0"/>
              <a:t>gibi.</a:t>
            </a:r>
            <a:endParaRPr lang="tr-TR" sz="2400" dirty="0"/>
          </a:p>
          <a:p>
            <a:pPr marL="342900" lvl="0" indent="-342900" algn="just">
              <a:buFont typeface="Wingdings" panose="05000000000000000000" pitchFamily="2" charset="2"/>
              <a:buChar char="ü"/>
            </a:pPr>
            <a:r>
              <a:rPr lang="tr-TR" sz="2400" b="1" dirty="0"/>
              <a:t>Ayak ve bacak </a:t>
            </a:r>
            <a:r>
              <a:rPr lang="tr-TR" sz="2400" b="1" dirty="0" smtClean="0"/>
              <a:t>koruyucular</a:t>
            </a:r>
            <a:r>
              <a:rPr lang="tr-TR" sz="2400" dirty="0" smtClean="0"/>
              <a:t>; </a:t>
            </a:r>
            <a:r>
              <a:rPr lang="tr-TR" sz="2400" dirty="0"/>
              <a:t>emniyet ayakkabıları, koruyucu ayakkabılar, iş ayakkabıları, bu ayakkabılarla birlikte kullanılan metatars ve ayak burnu koruyucular; ayak-bacak koruyucuları (legging); özel kullanım amaçlı iletken, yalıtkan ve antistatik ayakkabılar, döküm </a:t>
            </a:r>
            <a:r>
              <a:rPr lang="tr-TR" sz="2400" dirty="0" smtClean="0"/>
              <a:t>ayakkabıları gibi.</a:t>
            </a:r>
            <a:endParaRPr lang="tr-TR" sz="2400" dirty="0"/>
          </a:p>
        </p:txBody>
      </p:sp>
    </p:spTree>
    <p:extLst>
      <p:ext uri="{BB962C8B-B14F-4D97-AF65-F5344CB8AC3E}">
        <p14:creationId xmlns:p14="http://schemas.microsoft.com/office/powerpoint/2010/main" val="23039805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776289"/>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1783336"/>
            <a:ext cx="7886700" cy="4351338"/>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8" name="TextBox 7"/>
          <p:cNvSpPr txBox="1"/>
          <p:nvPr/>
        </p:nvSpPr>
        <p:spPr>
          <a:xfrm>
            <a:off x="2873848" y="1006664"/>
            <a:ext cx="3055645" cy="584775"/>
          </a:xfrm>
          <a:prstGeom prst="rect">
            <a:avLst/>
          </a:prstGeom>
          <a:noFill/>
        </p:spPr>
        <p:txBody>
          <a:bodyPr wrap="none" rtlCol="0">
            <a:spAutoFit/>
          </a:bodyPr>
          <a:lstStyle/>
          <a:p>
            <a:r>
              <a:rPr lang="tr-TR" sz="3200" b="1" dirty="0" smtClean="0">
                <a:solidFill>
                  <a:srgbClr val="C00000"/>
                </a:solidFill>
                <a:latin typeface="Arial" panose="020B0604020202020204" pitchFamily="34" charset="0"/>
                <a:cs typeface="Arial" panose="020B0604020202020204" pitchFamily="34" charset="0"/>
              </a:rPr>
              <a:t>KKD Türleri - 3</a:t>
            </a:r>
            <a:endParaRPr lang="tr-TR" sz="3200" b="1" dirty="0">
              <a:solidFill>
                <a:srgbClr val="C00000"/>
              </a:solidFill>
              <a:latin typeface="Arial" panose="020B0604020202020204" pitchFamily="34" charset="0"/>
              <a:cs typeface="Arial" panose="020B0604020202020204" pitchFamily="34" charset="0"/>
            </a:endParaRPr>
          </a:p>
        </p:txBody>
      </p:sp>
      <p:sp>
        <p:nvSpPr>
          <p:cNvPr id="9" name="TextBox 8"/>
          <p:cNvSpPr txBox="1"/>
          <p:nvPr/>
        </p:nvSpPr>
        <p:spPr>
          <a:xfrm>
            <a:off x="770384" y="1885759"/>
            <a:ext cx="7632848" cy="4462760"/>
          </a:xfrm>
          <a:prstGeom prst="rect">
            <a:avLst/>
          </a:prstGeom>
          <a:noFill/>
        </p:spPr>
        <p:txBody>
          <a:bodyPr wrap="square" rtlCol="0">
            <a:spAutoFit/>
          </a:bodyPr>
          <a:lstStyle/>
          <a:p>
            <a:pPr marL="342900" indent="-342900" algn="just">
              <a:buFont typeface="Wingdings" panose="05000000000000000000" pitchFamily="2" charset="2"/>
              <a:buChar char="ü"/>
            </a:pPr>
            <a:r>
              <a:rPr lang="tr-TR" sz="2200" b="1" dirty="0"/>
              <a:t>El  </a:t>
            </a:r>
            <a:r>
              <a:rPr lang="tr-TR" sz="2200" b="1" dirty="0" smtClean="0"/>
              <a:t>koruyucular</a:t>
            </a:r>
            <a:r>
              <a:rPr lang="tr-TR" sz="2200" dirty="0" smtClean="0"/>
              <a:t>; </a:t>
            </a:r>
            <a:r>
              <a:rPr lang="tr-TR" sz="2200" dirty="0"/>
              <a:t>kimyasal ve sıvıya dayanıklı eldivenler (butil, lateks, neopren, nitril </a:t>
            </a:r>
            <a:r>
              <a:rPr lang="tr-TR" sz="2200" dirty="0" smtClean="0"/>
              <a:t>eldivenler), deri</a:t>
            </a:r>
            <a:r>
              <a:rPr lang="tr-TR" sz="2200" dirty="0"/>
              <a:t>, kanvas, metal örgü, kumaş ve kauçuk yalıtım </a:t>
            </a:r>
            <a:r>
              <a:rPr lang="tr-TR" sz="2200" dirty="0" smtClean="0"/>
              <a:t>eldivenleri</a:t>
            </a:r>
            <a:r>
              <a:rPr lang="tr-TR" sz="2200" dirty="0"/>
              <a:t> </a:t>
            </a:r>
            <a:r>
              <a:rPr lang="tr-TR" sz="2200" dirty="0" smtClean="0"/>
              <a:t>gibi.</a:t>
            </a:r>
          </a:p>
          <a:p>
            <a:pPr marL="342900" indent="-342900" algn="just">
              <a:buFont typeface="Wingdings" panose="05000000000000000000" pitchFamily="2" charset="2"/>
              <a:buChar char="ü"/>
            </a:pPr>
            <a:r>
              <a:rPr lang="tr-TR" sz="2200" b="1" dirty="0" smtClean="0"/>
              <a:t>Solunum koruyucular</a:t>
            </a:r>
            <a:r>
              <a:rPr lang="tr-TR" sz="2200" dirty="0" smtClean="0"/>
              <a:t>;  tıbbi maske, filtreli </a:t>
            </a:r>
            <a:r>
              <a:rPr lang="tr-TR" sz="2200" dirty="0"/>
              <a:t>solunum koruyucusu (respirator, filtering device), solunum cihazı (breathing apparatus</a:t>
            </a:r>
            <a:r>
              <a:rPr lang="tr-TR" sz="2200" dirty="0" smtClean="0"/>
              <a:t>) gibi.</a:t>
            </a:r>
            <a:endParaRPr lang="tr-TR" sz="2200" dirty="0"/>
          </a:p>
          <a:p>
            <a:pPr marL="342900" lvl="0" indent="-342900" algn="just">
              <a:buFont typeface="Wingdings" panose="05000000000000000000" pitchFamily="2" charset="2"/>
              <a:buChar char="ü"/>
            </a:pPr>
            <a:r>
              <a:rPr lang="tr-TR" sz="2200" b="1" dirty="0"/>
              <a:t>İşitme </a:t>
            </a:r>
            <a:r>
              <a:rPr lang="tr-TR" sz="2200" b="1" dirty="0" smtClean="0"/>
              <a:t>koruyucular</a:t>
            </a:r>
            <a:r>
              <a:rPr lang="tr-TR" sz="2200" dirty="0" smtClean="0"/>
              <a:t>; </a:t>
            </a:r>
            <a:r>
              <a:rPr lang="tr-TR" sz="2200" dirty="0"/>
              <a:t>tek kullanımlık kulaklıklar (single use earplug), şekillendirilmiş ya da kalıplanmış kulak tıkaçları ( pre-formed, molded earplugs), kulak manşonu (earmuff</a:t>
            </a:r>
            <a:r>
              <a:rPr lang="tr-TR" sz="2200" dirty="0" smtClean="0"/>
              <a:t>) gibi.</a:t>
            </a:r>
            <a:endParaRPr lang="tr-TR" sz="2200" dirty="0"/>
          </a:p>
          <a:p>
            <a:pPr marL="342900" lvl="0" indent="-342900" algn="just">
              <a:buFont typeface="Wingdings" panose="05000000000000000000" pitchFamily="2" charset="2"/>
              <a:buChar char="ü"/>
            </a:pPr>
            <a:r>
              <a:rPr lang="tr-TR" sz="2200" b="1" dirty="0"/>
              <a:t>Vücut koruyuculara</a:t>
            </a:r>
            <a:r>
              <a:rPr lang="tr-TR" sz="2200" dirty="0"/>
              <a:t>; laboratuvar önlükleri, tulumlar, yelekler, ceketler, önlükler, cerrahi önlükler ve tüm vücut giysileri </a:t>
            </a:r>
            <a:r>
              <a:rPr lang="tr-TR" sz="2200" dirty="0" smtClean="0"/>
              <a:t>gibi ekipmanlar örnek verilebilir.</a:t>
            </a:r>
            <a:endParaRPr lang="tr-TR" sz="2200" dirty="0"/>
          </a:p>
          <a:p>
            <a:endParaRPr lang="tr-TR" sz="2000" dirty="0">
              <a:solidFill>
                <a:schemeClr val="tx2"/>
              </a:solidFill>
            </a:endParaRPr>
          </a:p>
        </p:txBody>
      </p:sp>
    </p:spTree>
    <p:extLst>
      <p:ext uri="{BB962C8B-B14F-4D97-AF65-F5344CB8AC3E}">
        <p14:creationId xmlns:p14="http://schemas.microsoft.com/office/powerpoint/2010/main" val="23039805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1218456"/>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2276872"/>
            <a:ext cx="7886700" cy="3857802"/>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2" name="TextBox 1"/>
          <p:cNvSpPr txBox="1"/>
          <p:nvPr/>
        </p:nvSpPr>
        <p:spPr>
          <a:xfrm>
            <a:off x="683569" y="991423"/>
            <a:ext cx="7704856" cy="1077218"/>
          </a:xfrm>
          <a:prstGeom prst="rect">
            <a:avLst/>
          </a:prstGeom>
          <a:noFill/>
        </p:spPr>
        <p:txBody>
          <a:bodyPr wrap="square" rtlCol="0">
            <a:spAutoFit/>
          </a:bodyPr>
          <a:lstStyle/>
          <a:p>
            <a:pPr algn="ctr"/>
            <a:r>
              <a:rPr lang="tr-TR" sz="3200" b="1" dirty="0">
                <a:solidFill>
                  <a:srgbClr val="C00000"/>
                </a:solidFill>
                <a:latin typeface="Arial" panose="020B0604020202020204" pitchFamily="34" charset="0"/>
                <a:cs typeface="Arial" panose="020B0604020202020204" pitchFamily="34" charset="0"/>
              </a:rPr>
              <a:t>Sağlık Hizmeti Sunumunda Kullanılan Başlıca </a:t>
            </a:r>
            <a:r>
              <a:rPr lang="tr-TR" sz="3200" b="1" dirty="0" err="1" smtClean="0">
                <a:solidFill>
                  <a:srgbClr val="C00000"/>
                </a:solidFill>
                <a:latin typeface="Arial" panose="020B0604020202020204" pitchFamily="34" charset="0"/>
                <a:cs typeface="Arial" panose="020B0604020202020204" pitchFamily="34" charset="0"/>
              </a:rPr>
              <a:t>KKD’ler</a:t>
            </a:r>
            <a:endParaRPr lang="tr-TR" sz="3200" b="1" dirty="0">
              <a:solidFill>
                <a:srgbClr val="C00000"/>
              </a:solidFill>
              <a:latin typeface="Arial" panose="020B0604020202020204" pitchFamily="34" charset="0"/>
              <a:cs typeface="Arial" panose="020B0604020202020204" pitchFamily="34" charset="0"/>
            </a:endParaRPr>
          </a:p>
        </p:txBody>
      </p:sp>
      <p:sp>
        <p:nvSpPr>
          <p:cNvPr id="3" name="Rectangle 2"/>
          <p:cNvSpPr/>
          <p:nvPr/>
        </p:nvSpPr>
        <p:spPr>
          <a:xfrm>
            <a:off x="619929" y="2564904"/>
            <a:ext cx="7907998" cy="1569660"/>
          </a:xfrm>
          <a:prstGeom prst="rect">
            <a:avLst/>
          </a:prstGeom>
        </p:spPr>
        <p:txBody>
          <a:bodyPr wrap="square">
            <a:spAutoFit/>
          </a:bodyPr>
          <a:lstStyle/>
          <a:p>
            <a:pPr marL="285750" indent="-285750" algn="just">
              <a:buFont typeface="Wingdings" panose="05000000000000000000" pitchFamily="2" charset="2"/>
              <a:buChar char="ü"/>
            </a:pPr>
            <a:r>
              <a:rPr lang="tr-TR" sz="2400" dirty="0"/>
              <a:t>Eldivenler, tıbbi maskeler, koruyucu gözlükler, yüz koruyucular, N95 veya FFP2 standardı veya eşdeğeri filtreli maskeler (respiratör maske</a:t>
            </a:r>
            <a:r>
              <a:rPr lang="tr-TR" sz="2400" dirty="0" smtClean="0"/>
              <a:t>), koruyucu </a:t>
            </a:r>
            <a:r>
              <a:rPr lang="tr-TR" sz="2400" dirty="0"/>
              <a:t>önlükler ve </a:t>
            </a:r>
            <a:r>
              <a:rPr lang="tr-TR" sz="2400" dirty="0" smtClean="0"/>
              <a:t>kıyafetler , kurşun önlükler</a:t>
            </a:r>
            <a:endParaRPr lang="tr-TR" sz="2400"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211" y="4299764"/>
            <a:ext cx="1639069" cy="1639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3929" y="4299764"/>
            <a:ext cx="1791642" cy="1791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6257" y="4196827"/>
            <a:ext cx="1860259" cy="1860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5940" y="4263760"/>
            <a:ext cx="1863650" cy="186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39805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1218456"/>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2276872"/>
            <a:ext cx="7886700" cy="3857802"/>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2" name="TextBox 1"/>
          <p:cNvSpPr txBox="1"/>
          <p:nvPr/>
        </p:nvSpPr>
        <p:spPr>
          <a:xfrm>
            <a:off x="683569" y="991423"/>
            <a:ext cx="7704856" cy="1077218"/>
          </a:xfrm>
          <a:prstGeom prst="rect">
            <a:avLst/>
          </a:prstGeom>
          <a:noFill/>
        </p:spPr>
        <p:txBody>
          <a:bodyPr wrap="square" rtlCol="0">
            <a:spAutoFit/>
          </a:bodyPr>
          <a:lstStyle/>
          <a:p>
            <a:pPr algn="ctr"/>
            <a:r>
              <a:rPr lang="tr-TR" sz="3200" b="1" dirty="0">
                <a:solidFill>
                  <a:srgbClr val="C00000"/>
                </a:solidFill>
                <a:latin typeface="Arial" panose="020B0604020202020204" pitchFamily="34" charset="0"/>
                <a:cs typeface="Arial" panose="020B0604020202020204" pitchFamily="34" charset="0"/>
              </a:rPr>
              <a:t>Sağlık Hizmeti Sunumunda Kullanılan Başlıca </a:t>
            </a:r>
            <a:r>
              <a:rPr lang="tr-TR" sz="3200" b="1" dirty="0" err="1" smtClean="0">
                <a:solidFill>
                  <a:srgbClr val="C00000"/>
                </a:solidFill>
                <a:latin typeface="Arial" panose="020B0604020202020204" pitchFamily="34" charset="0"/>
                <a:cs typeface="Arial" panose="020B0604020202020204" pitchFamily="34" charset="0"/>
              </a:rPr>
              <a:t>KKD’ler</a:t>
            </a:r>
            <a:endParaRPr lang="tr-TR" sz="3200" b="1" dirty="0">
              <a:solidFill>
                <a:srgbClr val="C00000"/>
              </a:solidFill>
              <a:latin typeface="Arial" panose="020B0604020202020204" pitchFamily="34" charset="0"/>
              <a:cs typeface="Arial" panose="020B0604020202020204" pitchFamily="34" charset="0"/>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2145323"/>
            <a:ext cx="3864101" cy="3980523"/>
          </a:xfrm>
          <a:prstGeom prst="rect">
            <a:avLst/>
          </a:prstGeom>
        </p:spPr>
      </p:pic>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554" y="2247404"/>
            <a:ext cx="4176464" cy="3916738"/>
          </a:xfrm>
          <a:prstGeom prst="rect">
            <a:avLst/>
          </a:prstGeom>
        </p:spPr>
      </p:pic>
    </p:spTree>
    <p:extLst>
      <p:ext uri="{BB962C8B-B14F-4D97-AF65-F5344CB8AC3E}">
        <p14:creationId xmlns:p14="http://schemas.microsoft.com/office/powerpoint/2010/main" val="19666257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776289"/>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1783336"/>
            <a:ext cx="7886700" cy="4351338"/>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10" name="TextBox 9"/>
          <p:cNvSpPr txBox="1"/>
          <p:nvPr/>
        </p:nvSpPr>
        <p:spPr>
          <a:xfrm>
            <a:off x="2987824" y="1052736"/>
            <a:ext cx="2576346" cy="584775"/>
          </a:xfrm>
          <a:prstGeom prst="rect">
            <a:avLst/>
          </a:prstGeom>
          <a:noFill/>
        </p:spPr>
        <p:txBody>
          <a:bodyPr wrap="none" rtlCol="0">
            <a:spAutoFit/>
          </a:bodyPr>
          <a:lstStyle/>
          <a:p>
            <a:r>
              <a:rPr lang="tr-TR" sz="3200" b="1" dirty="0" smtClean="0">
                <a:solidFill>
                  <a:srgbClr val="C00000"/>
                </a:solidFill>
                <a:latin typeface="Arial" panose="020B0604020202020204" pitchFamily="34" charset="0"/>
                <a:cs typeface="Arial" panose="020B0604020202020204" pitchFamily="34" charset="0"/>
              </a:rPr>
              <a:t>Bağışıklama</a:t>
            </a:r>
            <a:endParaRPr lang="tr-TR" sz="3200" b="1" dirty="0">
              <a:solidFill>
                <a:srgbClr val="C00000"/>
              </a:solidFill>
              <a:latin typeface="Arial" panose="020B0604020202020204" pitchFamily="34" charset="0"/>
              <a:cs typeface="Arial" panose="020B060402020202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3492" y="3585709"/>
            <a:ext cx="4480245" cy="253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27584" y="1748132"/>
            <a:ext cx="7560840" cy="1846659"/>
          </a:xfrm>
          <a:prstGeom prst="rect">
            <a:avLst/>
          </a:prstGeom>
          <a:noFill/>
        </p:spPr>
        <p:txBody>
          <a:bodyPr wrap="square" rtlCol="0">
            <a:spAutoFit/>
          </a:bodyPr>
          <a:lstStyle/>
          <a:p>
            <a:pPr marL="285750" indent="-285750" algn="just">
              <a:buFont typeface="Wingdings" panose="05000000000000000000" pitchFamily="2" charset="2"/>
              <a:buChar char="ü"/>
            </a:pPr>
            <a:r>
              <a:rPr lang="tr-TR" sz="2400" dirty="0" smtClean="0"/>
              <a:t>Çalışanlar için, Sağlık </a:t>
            </a:r>
            <a:r>
              <a:rPr lang="tr-TR" sz="2400" dirty="0"/>
              <a:t>Bakanlığı Genişletilmiş Bağışıklama Programı </a:t>
            </a:r>
            <a:r>
              <a:rPr lang="tr-TR" sz="2400" dirty="0" smtClean="0"/>
              <a:t>Genelgesi ve çalıştığı </a:t>
            </a:r>
            <a:r>
              <a:rPr lang="tr-TR" sz="2400" dirty="0"/>
              <a:t>iş </a:t>
            </a:r>
            <a:r>
              <a:rPr lang="tr-TR" sz="2400" dirty="0" smtClean="0"/>
              <a:t>kolu </a:t>
            </a:r>
            <a:r>
              <a:rPr lang="tr-TR" sz="2400" dirty="0"/>
              <a:t>dikkate </a:t>
            </a:r>
            <a:r>
              <a:rPr lang="tr-TR" sz="2400" dirty="0" smtClean="0"/>
              <a:t>alınarak, </a:t>
            </a:r>
            <a:r>
              <a:rPr lang="tr-TR" sz="2400" dirty="0"/>
              <a:t>işyerindeki </a:t>
            </a:r>
            <a:r>
              <a:rPr lang="tr-TR" sz="2400" dirty="0" smtClean="0"/>
              <a:t>risklere </a:t>
            </a:r>
            <a:r>
              <a:rPr lang="tr-TR" sz="2400" dirty="0"/>
              <a:t>özel aşılama programı </a:t>
            </a:r>
            <a:r>
              <a:rPr lang="tr-TR" sz="2400" dirty="0" smtClean="0"/>
              <a:t>düzenlenir.</a:t>
            </a:r>
          </a:p>
          <a:p>
            <a:pPr algn="just"/>
            <a:r>
              <a:rPr lang="tr-TR" sz="2400" dirty="0"/>
              <a:t> </a:t>
            </a:r>
            <a:r>
              <a:rPr lang="tr-TR" sz="2400" dirty="0" smtClean="0"/>
              <a:t>   </a:t>
            </a:r>
            <a:r>
              <a:rPr lang="tr-TR" sz="1600" dirty="0" smtClean="0"/>
              <a:t>(</a:t>
            </a:r>
            <a:r>
              <a:rPr lang="tr-TR" sz="1600" i="1" dirty="0"/>
              <a:t>6331 Sayılı Kanun Md. </a:t>
            </a:r>
            <a:r>
              <a:rPr lang="tr-TR" sz="1600" i="1" dirty="0" smtClean="0"/>
              <a:t>15)</a:t>
            </a:r>
            <a:endParaRPr lang="tr-TR" sz="1600" dirty="0"/>
          </a:p>
          <a:p>
            <a:endParaRPr lang="tr-TR" dirty="0"/>
          </a:p>
        </p:txBody>
      </p:sp>
    </p:spTree>
    <p:extLst>
      <p:ext uri="{BB962C8B-B14F-4D97-AF65-F5344CB8AC3E}">
        <p14:creationId xmlns:p14="http://schemas.microsoft.com/office/powerpoint/2010/main" val="11135632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1146448"/>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2204864"/>
            <a:ext cx="7886700" cy="3929810"/>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8" name="TextBox 7"/>
          <p:cNvSpPr txBox="1"/>
          <p:nvPr/>
        </p:nvSpPr>
        <p:spPr>
          <a:xfrm>
            <a:off x="755576" y="1019403"/>
            <a:ext cx="7082388" cy="1077218"/>
          </a:xfrm>
          <a:prstGeom prst="rect">
            <a:avLst/>
          </a:prstGeom>
          <a:noFill/>
        </p:spPr>
        <p:txBody>
          <a:bodyPr wrap="none" rtlCol="0">
            <a:spAutoFit/>
          </a:bodyPr>
          <a:lstStyle/>
          <a:p>
            <a:pPr algn="ctr"/>
            <a:r>
              <a:rPr lang="tr-TR" sz="3200" b="1" dirty="0" smtClean="0">
                <a:solidFill>
                  <a:srgbClr val="C00000"/>
                </a:solidFill>
                <a:latin typeface="Arial" panose="020B0604020202020204" pitchFamily="34" charset="0"/>
                <a:cs typeface="Arial" panose="020B0604020202020204" pitchFamily="34" charset="0"/>
              </a:rPr>
              <a:t>Çalışanların İş Sağlığı ve Güvenliği </a:t>
            </a:r>
          </a:p>
          <a:p>
            <a:pPr algn="ctr"/>
            <a:r>
              <a:rPr lang="tr-TR" sz="3200" b="1" dirty="0" smtClean="0">
                <a:solidFill>
                  <a:srgbClr val="C00000"/>
                </a:solidFill>
                <a:latin typeface="Arial" panose="020B0604020202020204" pitchFamily="34" charset="0"/>
                <a:cs typeface="Arial" panose="020B0604020202020204" pitchFamily="34" charset="0"/>
              </a:rPr>
              <a:t>Eğitimi - 1</a:t>
            </a:r>
            <a:endParaRPr lang="tr-TR" sz="3200" b="1" dirty="0">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755575" y="2967335"/>
            <a:ext cx="7752533" cy="2123658"/>
          </a:xfrm>
          <a:prstGeom prst="rect">
            <a:avLst/>
          </a:prstGeom>
        </p:spPr>
        <p:txBody>
          <a:bodyPr wrap="square">
            <a:spAutoFit/>
          </a:bodyPr>
          <a:lstStyle/>
          <a:p>
            <a:pPr marL="285750" indent="-285750">
              <a:buFont typeface="Wingdings" panose="05000000000000000000" pitchFamily="2" charset="2"/>
              <a:buChar char="ü"/>
            </a:pPr>
            <a:r>
              <a:rPr lang="tr-TR" sz="2400" dirty="0"/>
              <a:t>İşveren, </a:t>
            </a:r>
            <a:r>
              <a:rPr lang="tr-TR" sz="2400" dirty="0" smtClean="0"/>
              <a:t>çalışanların </a:t>
            </a:r>
            <a:r>
              <a:rPr lang="tr-TR" sz="2400" dirty="0"/>
              <a:t>temel </a:t>
            </a:r>
            <a:r>
              <a:rPr lang="tr-TR" sz="2400" dirty="0" smtClean="0"/>
              <a:t>eğitimlerinin </a:t>
            </a:r>
            <a:r>
              <a:rPr lang="tr-TR" sz="2400" dirty="0"/>
              <a:t>işe başladıktan </a:t>
            </a:r>
            <a:r>
              <a:rPr lang="tr-TR" sz="2400" dirty="0" smtClean="0"/>
              <a:t>sonra, en </a:t>
            </a:r>
            <a:r>
              <a:rPr lang="tr-TR" sz="2400" dirty="0"/>
              <a:t>kısa </a:t>
            </a:r>
            <a:r>
              <a:rPr lang="tr-TR" sz="2400" dirty="0" smtClean="0"/>
              <a:t>süre içerisinde </a:t>
            </a:r>
            <a:r>
              <a:rPr lang="tr-TR" sz="2400" dirty="0"/>
              <a:t>verilmesini sağlar</a:t>
            </a:r>
            <a:r>
              <a:rPr lang="tr-TR" sz="2400" dirty="0" smtClean="0"/>
              <a:t>.</a:t>
            </a:r>
            <a:r>
              <a:rPr lang="tr-TR" sz="2400" i="1" dirty="0"/>
              <a:t> </a:t>
            </a:r>
          </a:p>
          <a:p>
            <a:endParaRPr lang="tr-TR" sz="2400" i="1" dirty="0" smtClean="0"/>
          </a:p>
          <a:p>
            <a:r>
              <a:rPr lang="tr-TR" sz="2800" i="1" dirty="0"/>
              <a:t> </a:t>
            </a:r>
            <a:r>
              <a:rPr lang="tr-TR" sz="2800" i="1" dirty="0" smtClean="0"/>
              <a:t>  </a:t>
            </a:r>
            <a:r>
              <a:rPr lang="tr-TR" sz="1600" i="1" dirty="0" smtClean="0"/>
              <a:t>(</a:t>
            </a:r>
            <a:r>
              <a:rPr lang="tr-TR" sz="1600" i="1" dirty="0">
                <a:latin typeface="Arial" panose="020B0604020202020204" pitchFamily="34" charset="0"/>
                <a:cs typeface="Arial" panose="020B0604020202020204" pitchFamily="34" charset="0"/>
              </a:rPr>
              <a:t>6331 sayılı Kanun </a:t>
            </a:r>
            <a:r>
              <a:rPr lang="tr-TR" sz="1600" i="1" dirty="0" smtClean="0">
                <a:latin typeface="Arial" panose="020B0604020202020204" pitchFamily="34" charset="0"/>
                <a:cs typeface="Arial" panose="020B0604020202020204" pitchFamily="34" charset="0"/>
              </a:rPr>
              <a:t>Md.17, </a:t>
            </a:r>
            <a:r>
              <a:rPr lang="tr-TR" sz="1600" dirty="0">
                <a:latin typeface="Calibri" panose="020F0502020204030204" pitchFamily="34" charset="0"/>
                <a:cs typeface="Calibri" panose="020F0502020204030204" pitchFamily="34" charset="0"/>
              </a:rPr>
              <a:t>Çalışanların “İSG eğitimlerinin Usul ve Esasları Hakkında Yönetmelik</a:t>
            </a:r>
            <a:r>
              <a:rPr lang="tr-TR" sz="1600" dirty="0"/>
              <a:t> </a:t>
            </a:r>
            <a:r>
              <a:rPr lang="tr-TR" sz="1600" i="1" dirty="0" smtClean="0">
                <a:latin typeface="Arial" panose="020B0604020202020204" pitchFamily="34" charset="0"/>
                <a:cs typeface="Arial" panose="020B0604020202020204" pitchFamily="34" charset="0"/>
              </a:rPr>
              <a:t>)</a:t>
            </a:r>
            <a:endParaRPr lang="tr-TR" sz="1600" i="1" dirty="0">
              <a:latin typeface="Arial" panose="020B0604020202020204" pitchFamily="34" charset="0"/>
              <a:cs typeface="Arial" panose="020B0604020202020204" pitchFamily="34" charset="0"/>
            </a:endParaRPr>
          </a:p>
          <a:p>
            <a:r>
              <a:rPr lang="tr-TR" sz="1600" dirty="0" smtClean="0"/>
              <a:t> </a:t>
            </a:r>
            <a:endParaRPr lang="tr-TR" sz="1600" dirty="0"/>
          </a:p>
        </p:txBody>
      </p:sp>
    </p:spTree>
    <p:extLst>
      <p:ext uri="{BB962C8B-B14F-4D97-AF65-F5344CB8AC3E}">
        <p14:creationId xmlns:p14="http://schemas.microsoft.com/office/powerpoint/2010/main" val="34787415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09600" y="927824"/>
            <a:ext cx="7886700" cy="1146448"/>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2276872"/>
            <a:ext cx="7886700" cy="3857802"/>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8" name="TextBox 7"/>
          <p:cNvSpPr txBox="1"/>
          <p:nvPr/>
        </p:nvSpPr>
        <p:spPr>
          <a:xfrm>
            <a:off x="1115616" y="1048206"/>
            <a:ext cx="7082388" cy="1077218"/>
          </a:xfrm>
          <a:prstGeom prst="rect">
            <a:avLst/>
          </a:prstGeom>
          <a:noFill/>
        </p:spPr>
        <p:txBody>
          <a:bodyPr wrap="none" rtlCol="0">
            <a:spAutoFit/>
          </a:bodyPr>
          <a:lstStyle/>
          <a:p>
            <a:pPr algn="ctr"/>
            <a:r>
              <a:rPr lang="tr-TR" sz="3200" b="1" dirty="0" smtClean="0">
                <a:solidFill>
                  <a:srgbClr val="C00000"/>
                </a:solidFill>
                <a:latin typeface="Arial" panose="020B0604020202020204" pitchFamily="34" charset="0"/>
                <a:cs typeface="Arial" panose="020B0604020202020204" pitchFamily="34" charset="0"/>
              </a:rPr>
              <a:t>Çalışanların İş Sağlığı ve Güvenliği </a:t>
            </a:r>
          </a:p>
          <a:p>
            <a:pPr algn="ctr"/>
            <a:r>
              <a:rPr lang="tr-TR" sz="3200" b="1" dirty="0" smtClean="0">
                <a:solidFill>
                  <a:srgbClr val="C00000"/>
                </a:solidFill>
                <a:latin typeface="Arial" panose="020B0604020202020204" pitchFamily="34" charset="0"/>
                <a:cs typeface="Arial" panose="020B0604020202020204" pitchFamily="34" charset="0"/>
              </a:rPr>
              <a:t>Eğitimi - 2</a:t>
            </a:r>
            <a:endParaRPr lang="tr-TR" sz="3200" b="1" dirty="0">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621409" y="2492896"/>
            <a:ext cx="7874891" cy="4031873"/>
          </a:xfrm>
          <a:prstGeom prst="rect">
            <a:avLst/>
          </a:prstGeom>
        </p:spPr>
        <p:txBody>
          <a:bodyPr wrap="square">
            <a:spAutoFit/>
          </a:bodyPr>
          <a:lstStyle/>
          <a:p>
            <a:r>
              <a:rPr lang="tr-TR" sz="2400" dirty="0"/>
              <a:t>Temel eğitimler, değişen ve ortaya çıkan yeni riskler de dikkate alınarak ;</a:t>
            </a:r>
          </a:p>
          <a:p>
            <a:endParaRPr lang="tr-TR" sz="2400" dirty="0"/>
          </a:p>
          <a:p>
            <a:pPr marL="342900" indent="-342900">
              <a:buAutoNum type="alphaLcParenR"/>
            </a:pPr>
            <a:r>
              <a:rPr lang="tr-TR" sz="2400" dirty="0"/>
              <a:t>Çok tehlikeli sınıfta yer alan işyerlerinde yılda en az </a:t>
            </a:r>
            <a:r>
              <a:rPr lang="tr-TR" sz="2400" dirty="0" smtClean="0"/>
              <a:t>1, </a:t>
            </a:r>
            <a:endParaRPr lang="tr-TR" sz="2400" dirty="0"/>
          </a:p>
          <a:p>
            <a:pPr marL="342900" indent="-342900">
              <a:buFontTx/>
              <a:buAutoNum type="alphaLcParenR"/>
            </a:pPr>
            <a:r>
              <a:rPr lang="tr-TR" sz="2400" dirty="0"/>
              <a:t>Tehlikeli sınıfta yer alan işyerlerinde iki yılda en az </a:t>
            </a:r>
            <a:r>
              <a:rPr lang="tr-TR" sz="2400" dirty="0" smtClean="0"/>
              <a:t>1,</a:t>
            </a:r>
            <a:endParaRPr lang="tr-TR" sz="2400" dirty="0"/>
          </a:p>
          <a:p>
            <a:pPr marL="342900" indent="-342900">
              <a:buFontTx/>
              <a:buAutoNum type="alphaLcParenR"/>
            </a:pPr>
            <a:r>
              <a:rPr lang="tr-TR" sz="2400" dirty="0"/>
              <a:t>Az tehlikeli sınıfta yer alan işyerlerinde üç yılda en az 1 defa </a:t>
            </a:r>
            <a:r>
              <a:rPr lang="tr-TR" sz="2400" dirty="0" smtClean="0"/>
              <a:t>tekrarlanır.</a:t>
            </a:r>
            <a:r>
              <a:rPr lang="tr-TR" sz="2400" i="1" dirty="0"/>
              <a:t> </a:t>
            </a:r>
            <a:endParaRPr lang="tr-TR" sz="2400" i="1" dirty="0" smtClean="0"/>
          </a:p>
          <a:p>
            <a:endParaRPr lang="tr-TR" sz="2400" i="1" dirty="0" smtClean="0"/>
          </a:p>
          <a:p>
            <a:r>
              <a:rPr lang="tr-TR" sz="2400" i="1" dirty="0"/>
              <a:t> </a:t>
            </a:r>
            <a:r>
              <a:rPr lang="tr-TR" sz="2400" i="1" dirty="0" smtClean="0"/>
              <a:t>  </a:t>
            </a:r>
            <a:r>
              <a:rPr lang="tr-TR" sz="1600" i="1" dirty="0" smtClean="0"/>
              <a:t>(</a:t>
            </a:r>
            <a:r>
              <a:rPr lang="tr-TR" sz="1600" i="1" dirty="0">
                <a:latin typeface="Arial" panose="020B0604020202020204" pitchFamily="34" charset="0"/>
                <a:cs typeface="Arial" panose="020B0604020202020204" pitchFamily="34" charset="0"/>
              </a:rPr>
              <a:t>6331 sayılı Kanun Md.17, </a:t>
            </a:r>
            <a:r>
              <a:rPr lang="tr-TR" sz="1600" dirty="0">
                <a:latin typeface="Calibri" panose="020F0502020204030204" pitchFamily="34" charset="0"/>
                <a:cs typeface="Calibri" panose="020F0502020204030204" pitchFamily="34" charset="0"/>
              </a:rPr>
              <a:t>Çalışanların “İSG eğitimlerinin Usul ve Esasları Hakkında Yönetmelik</a:t>
            </a:r>
            <a:r>
              <a:rPr lang="tr-TR" sz="1600" dirty="0"/>
              <a:t> </a:t>
            </a:r>
            <a:r>
              <a:rPr lang="tr-TR" sz="1600" i="1" dirty="0">
                <a:latin typeface="Arial" panose="020B0604020202020204" pitchFamily="34" charset="0"/>
                <a:cs typeface="Arial" panose="020B0604020202020204" pitchFamily="34" charset="0"/>
              </a:rPr>
              <a:t>)</a:t>
            </a:r>
          </a:p>
          <a:p>
            <a:pPr marL="342900" indent="-342900">
              <a:buFontTx/>
              <a:buAutoNum type="alphaLcParenR"/>
            </a:pPr>
            <a:endParaRPr lang="tr-TR" sz="2400" dirty="0"/>
          </a:p>
        </p:txBody>
      </p:sp>
    </p:spTree>
    <p:extLst>
      <p:ext uri="{BB962C8B-B14F-4D97-AF65-F5344CB8AC3E}">
        <p14:creationId xmlns:p14="http://schemas.microsoft.com/office/powerpoint/2010/main" val="34787415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1146448"/>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2204864"/>
            <a:ext cx="7886700" cy="3929810"/>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8" name="TextBox 7"/>
          <p:cNvSpPr txBox="1"/>
          <p:nvPr/>
        </p:nvSpPr>
        <p:spPr>
          <a:xfrm>
            <a:off x="1134656" y="980728"/>
            <a:ext cx="7082388" cy="1077218"/>
          </a:xfrm>
          <a:prstGeom prst="rect">
            <a:avLst/>
          </a:prstGeom>
          <a:noFill/>
        </p:spPr>
        <p:txBody>
          <a:bodyPr wrap="none" rtlCol="0">
            <a:spAutoFit/>
          </a:bodyPr>
          <a:lstStyle/>
          <a:p>
            <a:pPr algn="ctr"/>
            <a:r>
              <a:rPr lang="tr-TR" sz="3200" b="1" dirty="0" smtClean="0">
                <a:solidFill>
                  <a:srgbClr val="C00000"/>
                </a:solidFill>
                <a:latin typeface="Arial" panose="020B0604020202020204" pitchFamily="34" charset="0"/>
                <a:cs typeface="Arial" panose="020B0604020202020204" pitchFamily="34" charset="0"/>
              </a:rPr>
              <a:t>Çalışanların İş Sağlığı ve Güvenliği </a:t>
            </a:r>
          </a:p>
          <a:p>
            <a:pPr algn="ctr"/>
            <a:r>
              <a:rPr lang="tr-TR" sz="3200" b="1" dirty="0" smtClean="0">
                <a:solidFill>
                  <a:srgbClr val="C00000"/>
                </a:solidFill>
                <a:latin typeface="Arial" panose="020B0604020202020204" pitchFamily="34" charset="0"/>
                <a:cs typeface="Arial" panose="020B0604020202020204" pitchFamily="34" charset="0"/>
              </a:rPr>
              <a:t>Eğitimi - 3</a:t>
            </a:r>
            <a:endParaRPr lang="tr-TR" sz="3200" b="1" dirty="0">
              <a:solidFill>
                <a:srgbClr val="C00000"/>
              </a:solidFill>
              <a:latin typeface="Arial" panose="020B0604020202020204" pitchFamily="34" charset="0"/>
              <a:cs typeface="Arial" panose="020B0604020202020204" pitchFamily="34" charset="0"/>
            </a:endParaRPr>
          </a:p>
        </p:txBody>
      </p:sp>
      <p:sp>
        <p:nvSpPr>
          <p:cNvPr id="9" name="TextBox 8"/>
          <p:cNvSpPr txBox="1"/>
          <p:nvPr/>
        </p:nvSpPr>
        <p:spPr>
          <a:xfrm>
            <a:off x="1685513" y="2420888"/>
            <a:ext cx="3185680" cy="3046988"/>
          </a:xfrm>
          <a:prstGeom prst="rect">
            <a:avLst/>
          </a:prstGeom>
          <a:noFill/>
        </p:spPr>
        <p:txBody>
          <a:bodyPr wrap="none" rtlCol="0">
            <a:spAutoFit/>
          </a:bodyPr>
          <a:lstStyle/>
          <a:p>
            <a:pPr marL="342900" indent="-342900">
              <a:buFont typeface="Wingdings" panose="05000000000000000000" pitchFamily="2" charset="2"/>
              <a:buChar char="ü"/>
            </a:pPr>
            <a:r>
              <a:rPr lang="tr-TR" sz="2400" dirty="0" smtClean="0"/>
              <a:t>Riskler</a:t>
            </a:r>
          </a:p>
          <a:p>
            <a:endParaRPr lang="tr-TR" sz="2400" dirty="0" smtClean="0"/>
          </a:p>
          <a:p>
            <a:pPr marL="342900" indent="-342900">
              <a:buFont typeface="Wingdings" panose="05000000000000000000" pitchFamily="2" charset="2"/>
              <a:buChar char="ü"/>
            </a:pPr>
            <a:r>
              <a:rPr lang="tr-TR" sz="2400" dirty="0" smtClean="0"/>
              <a:t>Tedbirler</a:t>
            </a:r>
          </a:p>
          <a:p>
            <a:endParaRPr lang="tr-TR" sz="2400" dirty="0" smtClean="0"/>
          </a:p>
          <a:p>
            <a:pPr marL="342900" indent="-342900">
              <a:buFont typeface="Wingdings" panose="05000000000000000000" pitchFamily="2" charset="2"/>
              <a:buChar char="ü"/>
            </a:pPr>
            <a:r>
              <a:rPr lang="tr-TR" sz="2400" dirty="0" smtClean="0"/>
              <a:t>Hak ve Sorumluluklar</a:t>
            </a:r>
          </a:p>
          <a:p>
            <a:endParaRPr lang="tr-TR" sz="2400" dirty="0" smtClean="0"/>
          </a:p>
          <a:p>
            <a:pPr marL="342900" indent="-342900">
              <a:buFont typeface="Wingdings" panose="05000000000000000000" pitchFamily="2" charset="2"/>
              <a:buChar char="ü"/>
            </a:pPr>
            <a:r>
              <a:rPr lang="tr-TR" sz="2400" dirty="0" smtClean="0"/>
              <a:t>İSG Kayıtlarına Erişim</a:t>
            </a:r>
          </a:p>
          <a:p>
            <a:endParaRPr lang="tr-TR" sz="2400" dirty="0"/>
          </a:p>
        </p:txBody>
      </p:sp>
      <p:sp>
        <p:nvSpPr>
          <p:cNvPr id="2" name="Rectangle 1"/>
          <p:cNvSpPr/>
          <p:nvPr/>
        </p:nvSpPr>
        <p:spPr>
          <a:xfrm>
            <a:off x="663266" y="5452410"/>
            <a:ext cx="7879459" cy="1015663"/>
          </a:xfrm>
          <a:prstGeom prst="rect">
            <a:avLst/>
          </a:prstGeom>
        </p:spPr>
        <p:txBody>
          <a:bodyPr wrap="square">
            <a:spAutoFit/>
          </a:bodyPr>
          <a:lstStyle/>
          <a:p>
            <a:r>
              <a:rPr lang="tr-TR" sz="1600" i="1" dirty="0" smtClean="0">
                <a:latin typeface="Arial" panose="020B0604020202020204" pitchFamily="34" charset="0"/>
                <a:cs typeface="Arial" panose="020B0604020202020204" pitchFamily="34" charset="0"/>
              </a:rPr>
              <a:t>(6331 </a:t>
            </a:r>
            <a:r>
              <a:rPr lang="tr-TR" sz="1600" i="1" dirty="0">
                <a:latin typeface="Arial" panose="020B0604020202020204" pitchFamily="34" charset="0"/>
                <a:cs typeface="Arial" panose="020B0604020202020204" pitchFamily="34" charset="0"/>
              </a:rPr>
              <a:t>sayılı Kanun Md.17, </a:t>
            </a:r>
            <a:r>
              <a:rPr lang="tr-TR" sz="1600" dirty="0">
                <a:latin typeface="Calibri" panose="020F0502020204030204" pitchFamily="34" charset="0"/>
                <a:cs typeface="Calibri" panose="020F0502020204030204" pitchFamily="34" charset="0"/>
              </a:rPr>
              <a:t>Çalışanların “İSG eğitimlerinin Usul ve Esasları Hakkında Yönetmelik</a:t>
            </a:r>
            <a:r>
              <a:rPr lang="tr-TR" sz="1600" dirty="0"/>
              <a:t> </a:t>
            </a:r>
            <a:r>
              <a:rPr lang="tr-TR" sz="1600" i="1" dirty="0">
                <a:latin typeface="Arial" panose="020B0604020202020204" pitchFamily="34" charset="0"/>
                <a:cs typeface="Arial" panose="020B0604020202020204" pitchFamily="34" charset="0"/>
              </a:rPr>
              <a:t>)</a:t>
            </a:r>
          </a:p>
          <a:p>
            <a:pPr marL="342900" indent="-342900">
              <a:buFontTx/>
              <a:buAutoNum type="alphaLcParenR"/>
            </a:pPr>
            <a:endParaRPr lang="tr-TR" sz="2800" dirty="0"/>
          </a:p>
        </p:txBody>
      </p:sp>
    </p:spTree>
    <p:extLst>
      <p:ext uri="{BB962C8B-B14F-4D97-AF65-F5344CB8AC3E}">
        <p14:creationId xmlns:p14="http://schemas.microsoft.com/office/powerpoint/2010/main" val="34787415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1290464"/>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2348880"/>
            <a:ext cx="7886700" cy="3785794"/>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8" name="TextBox 7"/>
          <p:cNvSpPr txBox="1"/>
          <p:nvPr/>
        </p:nvSpPr>
        <p:spPr>
          <a:xfrm>
            <a:off x="664130" y="1021023"/>
            <a:ext cx="7874476" cy="1077218"/>
          </a:xfrm>
          <a:prstGeom prst="rect">
            <a:avLst/>
          </a:prstGeom>
          <a:noFill/>
        </p:spPr>
        <p:txBody>
          <a:bodyPr wrap="square" rtlCol="0">
            <a:spAutoFit/>
          </a:bodyPr>
          <a:lstStyle/>
          <a:p>
            <a:pPr algn="ctr"/>
            <a:r>
              <a:rPr lang="tr-TR" sz="3200" b="1" dirty="0" smtClean="0">
                <a:solidFill>
                  <a:srgbClr val="C00000"/>
                </a:solidFill>
                <a:latin typeface="Arial" panose="020B0604020202020204" pitchFamily="34" charset="0"/>
                <a:cs typeface="Arial" panose="020B0604020202020204" pitchFamily="34" charset="0"/>
              </a:rPr>
              <a:t>Çalışanların İş Sağlığı ve Güvenliği </a:t>
            </a:r>
          </a:p>
          <a:p>
            <a:pPr algn="ctr"/>
            <a:r>
              <a:rPr lang="tr-TR" sz="3200" b="1" dirty="0" smtClean="0">
                <a:solidFill>
                  <a:srgbClr val="C00000"/>
                </a:solidFill>
                <a:latin typeface="Arial" panose="020B0604020202020204" pitchFamily="34" charset="0"/>
                <a:cs typeface="Arial" panose="020B0604020202020204" pitchFamily="34" charset="0"/>
              </a:rPr>
              <a:t>Eğitimi - 4</a:t>
            </a:r>
            <a:endParaRPr lang="tr-TR" sz="3200" b="1" dirty="0">
              <a:solidFill>
                <a:srgbClr val="C00000"/>
              </a:solidFill>
              <a:latin typeface="Arial" panose="020B0604020202020204" pitchFamily="34" charset="0"/>
              <a:cs typeface="Arial" panose="020B0604020202020204" pitchFamily="34" charset="0"/>
            </a:endParaRPr>
          </a:p>
        </p:txBody>
      </p:sp>
      <p:sp>
        <p:nvSpPr>
          <p:cNvPr id="9" name="TextBox 8"/>
          <p:cNvSpPr txBox="1"/>
          <p:nvPr/>
        </p:nvSpPr>
        <p:spPr>
          <a:xfrm>
            <a:off x="621409" y="2348880"/>
            <a:ext cx="7839024" cy="3785652"/>
          </a:xfrm>
          <a:prstGeom prst="rect">
            <a:avLst/>
          </a:prstGeom>
          <a:noFill/>
        </p:spPr>
        <p:txBody>
          <a:bodyPr wrap="square" rtlCol="0">
            <a:spAutoFit/>
          </a:bodyPr>
          <a:lstStyle/>
          <a:p>
            <a:pPr marL="342900" indent="-342900" algn="just">
              <a:buFont typeface="Wingdings" panose="05000000000000000000" pitchFamily="2" charset="2"/>
              <a:buChar char="ü"/>
            </a:pPr>
            <a:r>
              <a:rPr lang="tr-TR" sz="2200" dirty="0">
                <a:latin typeface="Calibri" panose="020F0502020204030204" pitchFamily="34" charset="0"/>
                <a:cs typeface="Calibri" panose="020F0502020204030204" pitchFamily="34" charset="0"/>
              </a:rPr>
              <a:t>İşveren, tüm çalışanlarını İSG  konusunda bilgilendirmekle  </a:t>
            </a:r>
            <a:r>
              <a:rPr lang="tr-TR" sz="2200" dirty="0" smtClean="0">
                <a:latin typeface="Calibri" panose="020F0502020204030204" pitchFamily="34" charset="0"/>
                <a:cs typeface="Calibri" panose="020F0502020204030204" pitchFamily="34" charset="0"/>
              </a:rPr>
              <a:t>yükümlüdür.</a:t>
            </a:r>
          </a:p>
          <a:p>
            <a:pPr marL="342900" indent="-342900">
              <a:buFont typeface="Wingdings" panose="05000000000000000000" pitchFamily="2" charset="2"/>
              <a:buChar char="ü"/>
            </a:pPr>
            <a:r>
              <a:rPr lang="tr-TR" sz="2200" dirty="0">
                <a:latin typeface="Calibri" panose="020F0502020204030204" pitchFamily="34" charset="0"/>
                <a:cs typeface="Calibri" panose="020F0502020204030204" pitchFamily="34" charset="0"/>
              </a:rPr>
              <a:t>Eğitim özellikle </a:t>
            </a:r>
            <a:r>
              <a:rPr lang="tr-TR" sz="2200" b="1" dirty="0" smtClean="0">
                <a:latin typeface="Calibri" panose="020F0502020204030204" pitchFamily="34" charset="0"/>
                <a:cs typeface="Calibri" panose="020F0502020204030204" pitchFamily="34" charset="0"/>
              </a:rPr>
              <a:t>işe </a:t>
            </a:r>
            <a:r>
              <a:rPr lang="tr-TR" sz="2200" b="1" dirty="0">
                <a:latin typeface="Calibri" panose="020F0502020204030204" pitchFamily="34" charset="0"/>
                <a:cs typeface="Calibri" panose="020F0502020204030204" pitchFamily="34" charset="0"/>
              </a:rPr>
              <a:t>başlamadan </a:t>
            </a:r>
            <a:r>
              <a:rPr lang="tr-TR" sz="2200" dirty="0" smtClean="0">
                <a:latin typeface="Calibri" panose="020F0502020204030204" pitchFamily="34" charset="0"/>
                <a:cs typeface="Calibri" panose="020F0502020204030204" pitchFamily="34" charset="0"/>
              </a:rPr>
              <a:t>önce </a:t>
            </a:r>
            <a:r>
              <a:rPr lang="tr-TR" sz="2200" dirty="0">
                <a:latin typeface="Calibri" panose="020F0502020204030204" pitchFamily="34" charset="0"/>
                <a:cs typeface="Calibri" panose="020F0502020204030204" pitchFamily="34" charset="0"/>
              </a:rPr>
              <a:t>verilir. </a:t>
            </a:r>
          </a:p>
          <a:p>
            <a:pPr marL="342900" indent="-342900" algn="just">
              <a:buFont typeface="Wingdings" panose="05000000000000000000" pitchFamily="2" charset="2"/>
              <a:buChar char="ü"/>
            </a:pPr>
            <a:r>
              <a:rPr lang="tr-TR" sz="2200" dirty="0">
                <a:latin typeface="Calibri" panose="020F0502020204030204" pitchFamily="34" charset="0"/>
                <a:cs typeface="Calibri" panose="020F0502020204030204" pitchFamily="34" charset="0"/>
              </a:rPr>
              <a:t>İş ve işyeri değişikliği, uzun süreli işten uzak kalma ve kullanılan donanımın değişikliğinin ardından, yeni çalışma koşullarına yönelik olarak </a:t>
            </a:r>
            <a:r>
              <a:rPr lang="tr-TR" sz="2200" dirty="0" smtClean="0">
                <a:latin typeface="Calibri" panose="020F0502020204030204" pitchFamily="34" charset="0"/>
                <a:cs typeface="Calibri" panose="020F0502020204030204" pitchFamily="34" charset="0"/>
              </a:rPr>
              <a:t>eğitim</a:t>
            </a:r>
            <a:r>
              <a:rPr lang="tr-TR" sz="2200" b="1" dirty="0" smtClean="0">
                <a:latin typeface="Calibri" panose="020F0502020204030204" pitchFamily="34" charset="0"/>
                <a:cs typeface="Calibri" panose="020F0502020204030204" pitchFamily="34" charset="0"/>
              </a:rPr>
              <a:t> </a:t>
            </a:r>
            <a:r>
              <a:rPr lang="tr-TR" sz="2200" dirty="0" smtClean="0">
                <a:latin typeface="Calibri" panose="020F0502020204030204" pitchFamily="34" charset="0"/>
                <a:cs typeface="Calibri" panose="020F0502020204030204" pitchFamily="34" charset="0"/>
              </a:rPr>
              <a:t>tekrarlanır.</a:t>
            </a:r>
          </a:p>
          <a:p>
            <a:pPr marL="342900" indent="-342900">
              <a:buFont typeface="Wingdings" panose="05000000000000000000" pitchFamily="2" charset="2"/>
              <a:buChar char="ü"/>
            </a:pPr>
            <a:r>
              <a:rPr lang="tr-TR" sz="2200" dirty="0">
                <a:latin typeface="Calibri" panose="020F0502020204030204" pitchFamily="34" charset="0"/>
                <a:cs typeface="Calibri" panose="020F0502020204030204" pitchFamily="34" charset="0"/>
              </a:rPr>
              <a:t>Tehlikeli ve çok tehlikeli işyerlerinde çalışacak olanların, mesleki eğitim aldığını </a:t>
            </a:r>
            <a:r>
              <a:rPr lang="tr-TR" sz="2200" dirty="0" smtClean="0">
                <a:latin typeface="Calibri" panose="020F0502020204030204" pitchFamily="34" charset="0"/>
                <a:cs typeface="Calibri" panose="020F0502020204030204" pitchFamily="34" charset="0"/>
              </a:rPr>
              <a:t>belgelemeleri zorunludur.</a:t>
            </a:r>
          </a:p>
          <a:p>
            <a:pPr marL="342900" indent="-342900" algn="just">
              <a:buFont typeface="Wingdings" panose="05000000000000000000" pitchFamily="2" charset="2"/>
              <a:buChar char="ü"/>
            </a:pPr>
            <a:r>
              <a:rPr lang="tr-TR" sz="2200" dirty="0">
                <a:latin typeface="Calibri" panose="020F0502020204030204" pitchFamily="34" charset="0"/>
                <a:cs typeface="Calibri" panose="020F0502020204030204" pitchFamily="34" charset="0"/>
              </a:rPr>
              <a:t>Eğitimlerin </a:t>
            </a:r>
            <a:r>
              <a:rPr lang="tr-TR" sz="2200" dirty="0" smtClean="0">
                <a:latin typeface="Calibri" panose="020F0502020204030204" pitchFamily="34" charset="0"/>
                <a:cs typeface="Calibri" panose="020F0502020204030204" pitchFamily="34" charset="0"/>
              </a:rPr>
              <a:t>maliyetleri </a:t>
            </a:r>
            <a:r>
              <a:rPr lang="tr-TR" sz="2200" dirty="0">
                <a:latin typeface="Calibri" panose="020F0502020204030204" pitchFamily="34" charset="0"/>
                <a:cs typeface="Calibri" panose="020F0502020204030204" pitchFamily="34" charset="0"/>
              </a:rPr>
              <a:t>çalışana yansıtılmayacak ve süresi çalışma süresinden </a:t>
            </a:r>
            <a:r>
              <a:rPr lang="tr-TR" sz="2200" dirty="0" smtClean="0">
                <a:latin typeface="Calibri" panose="020F0502020204030204" pitchFamily="34" charset="0"/>
                <a:cs typeface="Calibri" panose="020F0502020204030204" pitchFamily="34" charset="0"/>
              </a:rPr>
              <a:t>sayılacaktır.</a:t>
            </a:r>
            <a:r>
              <a:rPr lang="tr-TR" sz="2200" i="1" dirty="0">
                <a:latin typeface="Arial" panose="020B0604020202020204" pitchFamily="34" charset="0"/>
                <a:cs typeface="Arial" panose="020B0604020202020204" pitchFamily="34" charset="0"/>
              </a:rPr>
              <a:t> </a:t>
            </a:r>
            <a:r>
              <a:rPr lang="tr-TR" sz="2200" i="1" dirty="0" smtClean="0">
                <a:latin typeface="Arial" panose="020B0604020202020204" pitchFamily="34" charset="0"/>
                <a:cs typeface="Arial" panose="020B0604020202020204" pitchFamily="34" charset="0"/>
              </a:rPr>
              <a:t>    </a:t>
            </a:r>
          </a:p>
          <a:p>
            <a:pPr algn="just"/>
            <a:r>
              <a:rPr lang="tr-TR" sz="1400" i="1" dirty="0" smtClean="0">
                <a:latin typeface="Arial" panose="020B0604020202020204" pitchFamily="34" charset="0"/>
                <a:cs typeface="Arial" panose="020B0604020202020204" pitchFamily="34" charset="0"/>
              </a:rPr>
              <a:t>(</a:t>
            </a:r>
            <a:r>
              <a:rPr lang="tr-TR" sz="1400" i="1" dirty="0">
                <a:latin typeface="Arial" panose="020B0604020202020204" pitchFamily="34" charset="0"/>
                <a:cs typeface="Arial" panose="020B0604020202020204" pitchFamily="34" charset="0"/>
              </a:rPr>
              <a:t>6331 sayılı Kanun Md.17, </a:t>
            </a:r>
            <a:r>
              <a:rPr lang="tr-TR" sz="1400" dirty="0">
                <a:latin typeface="Calibri" panose="020F0502020204030204" pitchFamily="34" charset="0"/>
                <a:cs typeface="Calibri" panose="020F0502020204030204" pitchFamily="34" charset="0"/>
              </a:rPr>
              <a:t>Çalışanların “İSG eğitimlerinin Usul ve Esasları Hakkında </a:t>
            </a:r>
            <a:r>
              <a:rPr lang="tr-TR" sz="1400" dirty="0" smtClean="0">
                <a:latin typeface="Calibri" panose="020F0502020204030204" pitchFamily="34" charset="0"/>
                <a:cs typeface="Calibri" panose="020F0502020204030204" pitchFamily="34" charset="0"/>
              </a:rPr>
              <a:t>Yönetmelik</a:t>
            </a:r>
            <a:r>
              <a:rPr lang="tr-TR" sz="1400" i="1" dirty="0" smtClean="0">
                <a:latin typeface="Calibri" panose="020F0502020204030204" pitchFamily="34" charset="0"/>
                <a:cs typeface="Calibri" panose="020F0502020204030204" pitchFamily="34" charset="0"/>
              </a:rPr>
              <a:t>)</a:t>
            </a:r>
            <a:r>
              <a:rPr lang="tr-TR" sz="1400" i="1" dirty="0" smtClean="0"/>
              <a:t> </a:t>
            </a:r>
            <a:endParaRPr lang="tr-TR" sz="14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87415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776289"/>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1783336"/>
            <a:ext cx="7886700" cy="4351338"/>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8" name="TextBox 7"/>
          <p:cNvSpPr txBox="1"/>
          <p:nvPr/>
        </p:nvSpPr>
        <p:spPr>
          <a:xfrm>
            <a:off x="3203848" y="1121726"/>
            <a:ext cx="2440092" cy="584775"/>
          </a:xfrm>
          <a:prstGeom prst="rect">
            <a:avLst/>
          </a:prstGeom>
          <a:noFill/>
        </p:spPr>
        <p:txBody>
          <a:bodyPr wrap="none" rtlCol="0">
            <a:spAutoFit/>
          </a:bodyPr>
          <a:lstStyle/>
          <a:p>
            <a:r>
              <a:rPr lang="tr-TR" sz="3200" b="1" dirty="0" smtClean="0">
                <a:solidFill>
                  <a:srgbClr val="C00000"/>
                </a:solidFill>
                <a:latin typeface="Arial" panose="020B0604020202020204" pitchFamily="34" charset="0"/>
                <a:cs typeface="Arial" panose="020B0604020202020204" pitchFamily="34" charset="0"/>
              </a:rPr>
              <a:t>İSG Kurulu </a:t>
            </a:r>
            <a:endParaRPr lang="tr-TR" sz="3200" b="1" dirty="0">
              <a:solidFill>
                <a:srgbClr val="C00000"/>
              </a:solidFill>
              <a:latin typeface="Arial" panose="020B0604020202020204" pitchFamily="34" charset="0"/>
              <a:cs typeface="Arial" panose="020B0604020202020204" pitchFamily="34" charset="0"/>
            </a:endParaRPr>
          </a:p>
        </p:txBody>
      </p:sp>
      <p:sp>
        <p:nvSpPr>
          <p:cNvPr id="9" name="TextBox 8"/>
          <p:cNvSpPr txBox="1"/>
          <p:nvPr/>
        </p:nvSpPr>
        <p:spPr>
          <a:xfrm>
            <a:off x="628650" y="2794404"/>
            <a:ext cx="7767015" cy="2554545"/>
          </a:xfrm>
          <a:prstGeom prst="rect">
            <a:avLst/>
          </a:prstGeom>
          <a:noFill/>
        </p:spPr>
        <p:txBody>
          <a:bodyPr wrap="square" rtlCol="0">
            <a:spAutoFit/>
          </a:bodyPr>
          <a:lstStyle/>
          <a:p>
            <a:pPr marL="457200" indent="-457200" algn="just">
              <a:buFont typeface="Wingdings" panose="05000000000000000000" pitchFamily="2" charset="2"/>
              <a:buChar char="ü"/>
            </a:pPr>
            <a:r>
              <a:rPr lang="tr-TR" sz="2400" dirty="0" smtClean="0"/>
              <a:t>50 veya daha fazla çalışanın bulunduğu  ve altı aydan fazla süren sürekli işlerin yapıldığı işyerlerinde, işveren tarafından , iş sağlığı ve güvenliği kurullarının oluşturulması zorunludur.</a:t>
            </a:r>
          </a:p>
          <a:p>
            <a:pPr algn="just"/>
            <a:endParaRPr lang="tr-TR" sz="2400" dirty="0" smtClean="0"/>
          </a:p>
          <a:p>
            <a:pPr algn="just"/>
            <a:r>
              <a:rPr lang="tr-TR" sz="2000" dirty="0">
                <a:solidFill>
                  <a:srgbClr val="0070C0"/>
                </a:solidFill>
              </a:rPr>
              <a:t> </a:t>
            </a:r>
            <a:r>
              <a:rPr lang="tr-TR" sz="2000" dirty="0" smtClean="0">
                <a:solidFill>
                  <a:srgbClr val="0070C0"/>
                </a:solidFill>
              </a:rPr>
              <a:t>       </a:t>
            </a:r>
            <a:r>
              <a:rPr lang="tr-TR" sz="1600" i="1" dirty="0" smtClean="0"/>
              <a:t>(6331 </a:t>
            </a:r>
            <a:r>
              <a:rPr lang="tr-TR" sz="1600" i="1" dirty="0"/>
              <a:t>Sayılı </a:t>
            </a:r>
            <a:r>
              <a:rPr lang="tr-TR" sz="1600" i="1" dirty="0" smtClean="0"/>
              <a:t>Kanun </a:t>
            </a:r>
            <a:r>
              <a:rPr lang="tr-TR" sz="1600" i="1" dirty="0"/>
              <a:t>Madde </a:t>
            </a:r>
            <a:r>
              <a:rPr lang="tr-TR" sz="1600" i="1" dirty="0" smtClean="0"/>
              <a:t>22, </a:t>
            </a:r>
            <a:r>
              <a:rPr lang="tr-TR" sz="1600" i="1" dirty="0"/>
              <a:t>İSG Kurulları Hakkında </a:t>
            </a:r>
            <a:r>
              <a:rPr lang="tr-TR" sz="1600" i="1" dirty="0" smtClean="0"/>
              <a:t>Yönetmelik)</a:t>
            </a:r>
            <a:endParaRPr lang="tr-TR" sz="1600" i="1" dirty="0"/>
          </a:p>
          <a:p>
            <a:pPr marL="457200" indent="-457200">
              <a:buFont typeface="Wingdings" panose="05000000000000000000" pitchFamily="2" charset="2"/>
              <a:buChar char="ü"/>
            </a:pPr>
            <a:endParaRPr lang="tr-TR" sz="2000" dirty="0">
              <a:solidFill>
                <a:srgbClr val="0070C0"/>
              </a:solidFill>
            </a:endParaRPr>
          </a:p>
        </p:txBody>
      </p:sp>
    </p:spTree>
    <p:extLst>
      <p:ext uri="{BB962C8B-B14F-4D97-AF65-F5344CB8AC3E}">
        <p14:creationId xmlns:p14="http://schemas.microsoft.com/office/powerpoint/2010/main" val="3478741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776289"/>
          </a:xfrm>
          <a:ln w="19050">
            <a:solidFill>
              <a:schemeClr val="tx1"/>
            </a:solidFill>
          </a:ln>
        </p:spPr>
        <p:txBody>
          <a:bodyPr>
            <a:normAutofit/>
          </a:bodyPr>
          <a:lstStyle/>
          <a:p>
            <a:pPr algn="ctr"/>
            <a:r>
              <a:rPr lang="tr-TR" b="1" dirty="0" smtClean="0">
                <a:solidFill>
                  <a:srgbClr val="C00000"/>
                </a:solidFill>
                <a:latin typeface="Arial" panose="020B0604020202020204" pitchFamily="34" charset="0"/>
                <a:cs typeface="Arial" panose="020B0604020202020204" pitchFamily="34" charset="0"/>
              </a:rPr>
              <a:t>Neden İSG</a:t>
            </a:r>
            <a:endParaRPr lang="tr-TR" b="1" dirty="0">
              <a:solidFill>
                <a:srgbClr val="C00000"/>
              </a:solidFill>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ln w="19050">
            <a:solidFill>
              <a:schemeClr val="tx1"/>
            </a:solidFill>
          </a:ln>
        </p:spPr>
        <p:txBody>
          <a:bodyPr>
            <a:normAutofit/>
          </a:bodyPr>
          <a:lstStyle/>
          <a:p>
            <a:pPr algn="ctr">
              <a:buFont typeface="Wingdings" panose="05000000000000000000" pitchFamily="2" charset="2"/>
              <a:buChar char="ü"/>
            </a:pPr>
            <a:endParaRPr lang="tr-TR" sz="2800" dirty="0" smtClean="0">
              <a:solidFill>
                <a:srgbClr val="0070C0"/>
              </a:solidFill>
              <a:cs typeface="Calibri" panose="020F0502020204030204" pitchFamily="34" charset="0"/>
            </a:endParaRPr>
          </a:p>
          <a:p>
            <a:pPr algn="ctr">
              <a:buFont typeface="Wingdings" panose="05000000000000000000" pitchFamily="2" charset="2"/>
              <a:buChar char="ü"/>
            </a:pPr>
            <a:endParaRPr lang="tr-TR" sz="2800" dirty="0">
              <a:solidFill>
                <a:srgbClr val="0070C0"/>
              </a:solidFill>
              <a:cs typeface="Calibri" panose="020F0502020204030204" pitchFamily="34" charset="0"/>
            </a:endParaRPr>
          </a:p>
          <a:p>
            <a:pPr algn="ctr">
              <a:buFont typeface="Wingdings" panose="05000000000000000000" pitchFamily="2" charset="2"/>
              <a:buChar char="ü"/>
            </a:pPr>
            <a:endParaRPr lang="tr-TR" sz="2800" dirty="0" smtClean="0">
              <a:solidFill>
                <a:srgbClr val="0070C0"/>
              </a:solidFill>
              <a:cs typeface="Calibri" panose="020F0502020204030204" pitchFamily="34" charset="0"/>
            </a:endParaRPr>
          </a:p>
          <a:p>
            <a:pPr algn="ctr">
              <a:buFont typeface="Wingdings" panose="05000000000000000000" pitchFamily="2" charset="2"/>
              <a:buChar char="ü"/>
            </a:pPr>
            <a:endParaRPr lang="tr-TR" sz="2800" dirty="0">
              <a:solidFill>
                <a:srgbClr val="0070C0"/>
              </a:solidFill>
              <a:cs typeface="Calibri" panose="020F0502020204030204" pitchFamily="34" charset="0"/>
            </a:endParaRPr>
          </a:p>
          <a:p>
            <a:pPr algn="ctr">
              <a:buFont typeface="Wingdings" panose="05000000000000000000" pitchFamily="2" charset="2"/>
              <a:buChar char="ü"/>
            </a:pPr>
            <a:r>
              <a:rPr lang="tr-TR" sz="2800" dirty="0" smtClean="0">
                <a:cs typeface="Calibri" panose="020F0502020204030204" pitchFamily="34" charset="0"/>
              </a:rPr>
              <a:t>Her 15 saniyede 1 çalışan iş kazası ve meslek</a:t>
            </a:r>
          </a:p>
          <a:p>
            <a:pPr marL="0" indent="0" algn="ctr">
              <a:buNone/>
            </a:pPr>
            <a:r>
              <a:rPr lang="tr-TR" sz="2800" dirty="0" smtClean="0">
                <a:cs typeface="Calibri" panose="020F0502020204030204" pitchFamily="34" charset="0"/>
              </a:rPr>
              <a:t>hastalıkları nedeni ile hayatını kaybetmektedir.</a:t>
            </a:r>
          </a:p>
          <a:p>
            <a:pPr algn="r">
              <a:buFont typeface="Wingdings" panose="05000000000000000000" pitchFamily="2" charset="2"/>
              <a:buChar char="ü"/>
            </a:pPr>
            <a:r>
              <a:rPr lang="tr-TR" sz="2800" dirty="0" smtClean="0">
                <a:cs typeface="Calibri" panose="020F0502020204030204" pitchFamily="34" charset="0"/>
              </a:rPr>
              <a:t>  Dünyada; yaklaşık 2.78 milyon kişi iş kazaları ve meslek hastalıkları nedeniyle yaşamını kaybetmiştir. </a:t>
            </a:r>
          </a:p>
          <a:p>
            <a:pPr marL="0" indent="0">
              <a:buNone/>
            </a:pPr>
            <a:r>
              <a:rPr lang="tr-TR" sz="2000" dirty="0" smtClean="0">
                <a:cs typeface="Calibri" panose="020F0502020204030204" pitchFamily="34" charset="0"/>
              </a:rPr>
              <a:t>                                                    (ILO,2018 Verisi)</a:t>
            </a:r>
          </a:p>
          <a:p>
            <a:pPr marL="0" indent="0">
              <a:buNone/>
            </a:pPr>
            <a:endParaRPr lang="tr-TR" sz="2400" dirty="0" smtClean="0">
              <a:solidFill>
                <a:srgbClr val="0070C0"/>
              </a:solidFill>
              <a:cs typeface="Calibri" panose="020F0502020204030204" pitchFamily="34" charset="0"/>
            </a:endParaRPr>
          </a:p>
          <a:p>
            <a:endParaRPr lang="tr-TR" sz="2400" dirty="0" smtClean="0">
              <a:solidFill>
                <a:srgbClr val="0070C0"/>
              </a:solidFill>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1825625"/>
            <a:ext cx="1697331" cy="1963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62093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1218456"/>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2204864"/>
            <a:ext cx="7886700" cy="3929810"/>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2" name="TextBox 1"/>
          <p:cNvSpPr txBox="1"/>
          <p:nvPr/>
        </p:nvSpPr>
        <p:spPr>
          <a:xfrm>
            <a:off x="646599" y="986095"/>
            <a:ext cx="7873246" cy="1354217"/>
          </a:xfrm>
          <a:prstGeom prst="rect">
            <a:avLst/>
          </a:prstGeom>
          <a:noFill/>
        </p:spPr>
        <p:txBody>
          <a:bodyPr wrap="none" rtlCol="0">
            <a:spAutoFit/>
          </a:bodyPr>
          <a:lstStyle/>
          <a:p>
            <a:pPr algn="ctr"/>
            <a:r>
              <a:rPr lang="tr-TR" b="1" dirty="0">
                <a:solidFill>
                  <a:srgbClr val="C00000"/>
                </a:solidFill>
                <a:latin typeface="Calibri" panose="020F0502020204030204" pitchFamily="34" charset="0"/>
                <a:cs typeface="Calibri" panose="020F0502020204030204" pitchFamily="34" charset="0"/>
              </a:rPr>
              <a:t> </a:t>
            </a:r>
            <a:r>
              <a:rPr lang="tr-TR" sz="3200" b="1" dirty="0" smtClean="0">
                <a:solidFill>
                  <a:srgbClr val="C00000"/>
                </a:solidFill>
                <a:latin typeface="Arial" panose="020B0604020202020204" pitchFamily="34" charset="0"/>
                <a:cs typeface="Arial" panose="020B0604020202020204" pitchFamily="34" charset="0"/>
              </a:rPr>
              <a:t>İşverenin Sağlık ve Güvenlik Kayıtları, </a:t>
            </a:r>
          </a:p>
          <a:p>
            <a:pPr algn="ctr"/>
            <a:r>
              <a:rPr lang="tr-TR" sz="3200" b="1" dirty="0" smtClean="0">
                <a:solidFill>
                  <a:srgbClr val="C00000"/>
                </a:solidFill>
                <a:latin typeface="Arial" panose="020B0604020202020204" pitchFamily="34" charset="0"/>
                <a:cs typeface="Arial" panose="020B0604020202020204" pitchFamily="34" charset="0"/>
              </a:rPr>
              <a:t>Onaylı Deftere İlişkin Yükümlülükleri - 1</a:t>
            </a:r>
            <a:endParaRPr lang="tr-TR" sz="3200" dirty="0" smtClean="0">
              <a:solidFill>
                <a:srgbClr val="C00000"/>
              </a:solidFill>
              <a:latin typeface="Arial" panose="020B0604020202020204" pitchFamily="34" charset="0"/>
              <a:cs typeface="Arial" panose="020B0604020202020204" pitchFamily="34" charset="0"/>
            </a:endParaRPr>
          </a:p>
          <a:p>
            <a:pPr algn="ctr"/>
            <a:endParaRPr lang="tr-TR" dirty="0"/>
          </a:p>
        </p:txBody>
      </p:sp>
      <p:sp>
        <p:nvSpPr>
          <p:cNvPr id="3" name="TextBox 2"/>
          <p:cNvSpPr txBox="1"/>
          <p:nvPr/>
        </p:nvSpPr>
        <p:spPr>
          <a:xfrm>
            <a:off x="646599" y="2658974"/>
            <a:ext cx="7868751" cy="3293209"/>
          </a:xfrm>
          <a:prstGeom prst="rect">
            <a:avLst/>
          </a:prstGeom>
          <a:noFill/>
        </p:spPr>
        <p:txBody>
          <a:bodyPr wrap="square" rtlCol="0">
            <a:spAutoFit/>
          </a:bodyPr>
          <a:lstStyle/>
          <a:p>
            <a:pPr marL="457200" indent="-457200" algn="just">
              <a:buAutoNum type="arabicParenBoth"/>
            </a:pPr>
            <a:r>
              <a:rPr lang="tr-TR" sz="2400" dirty="0" smtClean="0">
                <a:cs typeface="Calibri" panose="020F0502020204030204" pitchFamily="34" charset="0"/>
              </a:rPr>
              <a:t>İşveren </a:t>
            </a:r>
            <a:r>
              <a:rPr lang="tr-TR" sz="2400" dirty="0">
                <a:cs typeface="Calibri" panose="020F0502020204030204" pitchFamily="34" charset="0"/>
              </a:rPr>
              <a:t>ilgili mevzuatta belirlenen süreler saklı kalmak </a:t>
            </a:r>
            <a:r>
              <a:rPr lang="tr-TR" sz="2400" dirty="0" smtClean="0">
                <a:cs typeface="Calibri" panose="020F0502020204030204" pitchFamily="34" charset="0"/>
              </a:rPr>
              <a:t>kaydıyla;</a:t>
            </a:r>
          </a:p>
          <a:p>
            <a:pPr algn="just"/>
            <a:endParaRPr lang="tr-TR" sz="2400" dirty="0" smtClean="0">
              <a:cs typeface="Calibri" panose="020F0502020204030204" pitchFamily="34" charset="0"/>
            </a:endParaRPr>
          </a:p>
          <a:p>
            <a:pPr algn="just"/>
            <a:r>
              <a:rPr lang="tr-TR" sz="2400" dirty="0">
                <a:cs typeface="Calibri" panose="020F0502020204030204" pitchFamily="34" charset="0"/>
              </a:rPr>
              <a:t> </a:t>
            </a:r>
            <a:r>
              <a:rPr lang="tr-TR" sz="2400" dirty="0" smtClean="0">
                <a:cs typeface="Calibri" panose="020F0502020204030204" pitchFamily="34" charset="0"/>
              </a:rPr>
              <a:t>   </a:t>
            </a:r>
            <a:r>
              <a:rPr lang="tr-TR" sz="2200" dirty="0" smtClean="0">
                <a:cs typeface="Calibri" panose="020F0502020204030204" pitchFamily="34" charset="0"/>
              </a:rPr>
              <a:t>a) İşyerinde </a:t>
            </a:r>
            <a:r>
              <a:rPr lang="tr-TR" sz="2200" dirty="0">
                <a:cs typeface="Calibri" panose="020F0502020204030204" pitchFamily="34" charset="0"/>
              </a:rPr>
              <a:t>yürütülen İSG faaliyetlerine ilişkin her </a:t>
            </a:r>
            <a:r>
              <a:rPr lang="tr-TR" sz="2200" dirty="0" smtClean="0">
                <a:cs typeface="Calibri" panose="020F0502020204030204" pitchFamily="34" charset="0"/>
              </a:rPr>
              <a:t>türlü kaydı,</a:t>
            </a:r>
            <a:endParaRPr lang="tr-TR" sz="2200" dirty="0">
              <a:cs typeface="Calibri" panose="020F0502020204030204" pitchFamily="34" charset="0"/>
            </a:endParaRPr>
          </a:p>
          <a:p>
            <a:pPr algn="just"/>
            <a:r>
              <a:rPr lang="tr-TR" sz="2400" dirty="0" smtClean="0">
                <a:cs typeface="Calibri" panose="020F0502020204030204" pitchFamily="34" charset="0"/>
              </a:rPr>
              <a:t>    </a:t>
            </a:r>
            <a:r>
              <a:rPr lang="tr-TR" sz="2200" dirty="0" smtClean="0">
                <a:cs typeface="Calibri" panose="020F0502020204030204" pitchFamily="34" charset="0"/>
              </a:rPr>
              <a:t>b)İşten </a:t>
            </a:r>
            <a:r>
              <a:rPr lang="tr-TR" sz="2200" dirty="0">
                <a:cs typeface="Calibri" panose="020F0502020204030204" pitchFamily="34" charset="0"/>
              </a:rPr>
              <a:t>ayrılma tarihinden itibaren en az 15 yıl süreyle </a:t>
            </a:r>
            <a:r>
              <a:rPr lang="tr-TR" sz="2200" dirty="0" smtClean="0">
                <a:cs typeface="Calibri" panose="020F0502020204030204" pitchFamily="34" charset="0"/>
              </a:rPr>
              <a:t>            çalışanların </a:t>
            </a:r>
            <a:r>
              <a:rPr lang="tr-TR" sz="2200" dirty="0">
                <a:cs typeface="Calibri" panose="020F0502020204030204" pitchFamily="34" charset="0"/>
              </a:rPr>
              <a:t>kişisel sağlık dosyalarını </a:t>
            </a:r>
            <a:r>
              <a:rPr lang="tr-TR" sz="2200" dirty="0" smtClean="0">
                <a:cs typeface="Calibri" panose="020F0502020204030204" pitchFamily="34" charset="0"/>
              </a:rPr>
              <a:t>saklar</a:t>
            </a:r>
            <a:r>
              <a:rPr lang="tr-TR" sz="2200" i="1" dirty="0" smtClean="0"/>
              <a:t>. </a:t>
            </a:r>
          </a:p>
          <a:p>
            <a:pPr algn="just"/>
            <a:endParaRPr lang="tr-TR" sz="2400" i="1" dirty="0" smtClean="0"/>
          </a:p>
          <a:p>
            <a:r>
              <a:rPr lang="tr-TR" sz="1600" i="1" dirty="0" smtClean="0">
                <a:latin typeface="Comic Sans MS" pitchFamily="66" charset="0"/>
              </a:rPr>
              <a:t>       </a:t>
            </a:r>
            <a:r>
              <a:rPr lang="tr-TR" sz="1600" i="1" dirty="0" smtClean="0">
                <a:latin typeface="+mj-lt"/>
              </a:rPr>
              <a:t>(İş sağlığı ve Güvenliği Hizmetleri Yönetmeliği)</a:t>
            </a:r>
            <a:endParaRPr lang="tr-TR" sz="2400" dirty="0">
              <a:latin typeface="+mj-lt"/>
            </a:endParaRPr>
          </a:p>
          <a:p>
            <a:endParaRPr lang="tr-TR" sz="2400" dirty="0"/>
          </a:p>
        </p:txBody>
      </p:sp>
    </p:spTree>
    <p:extLst>
      <p:ext uri="{BB962C8B-B14F-4D97-AF65-F5344CB8AC3E}">
        <p14:creationId xmlns:p14="http://schemas.microsoft.com/office/powerpoint/2010/main" val="34787415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1218456"/>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2348880"/>
            <a:ext cx="7886700" cy="3785794"/>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10" name="TextBox 9"/>
          <p:cNvSpPr txBox="1"/>
          <p:nvPr/>
        </p:nvSpPr>
        <p:spPr>
          <a:xfrm>
            <a:off x="646599" y="986095"/>
            <a:ext cx="7873246" cy="1354217"/>
          </a:xfrm>
          <a:prstGeom prst="rect">
            <a:avLst/>
          </a:prstGeom>
          <a:noFill/>
        </p:spPr>
        <p:txBody>
          <a:bodyPr wrap="none" rtlCol="0">
            <a:spAutoFit/>
          </a:bodyPr>
          <a:lstStyle/>
          <a:p>
            <a:pPr algn="ctr"/>
            <a:r>
              <a:rPr lang="tr-TR" b="1" dirty="0">
                <a:solidFill>
                  <a:srgbClr val="0070C0"/>
                </a:solidFill>
                <a:latin typeface="Calibri" panose="020F0502020204030204" pitchFamily="34" charset="0"/>
                <a:cs typeface="Calibri" panose="020F0502020204030204" pitchFamily="34" charset="0"/>
              </a:rPr>
              <a:t> </a:t>
            </a:r>
            <a:r>
              <a:rPr lang="tr-TR" sz="3200" b="1" dirty="0" smtClean="0">
                <a:solidFill>
                  <a:srgbClr val="C00000"/>
                </a:solidFill>
                <a:latin typeface="Arial" panose="020B0604020202020204" pitchFamily="34" charset="0"/>
                <a:cs typeface="Arial" panose="020B0604020202020204" pitchFamily="34" charset="0"/>
              </a:rPr>
              <a:t>İşverenin Sağlık Ve Güvenlik Kayıtları, </a:t>
            </a:r>
          </a:p>
          <a:p>
            <a:pPr algn="ctr"/>
            <a:r>
              <a:rPr lang="tr-TR" sz="3200" b="1" dirty="0" smtClean="0">
                <a:solidFill>
                  <a:srgbClr val="C00000"/>
                </a:solidFill>
                <a:latin typeface="Arial" panose="020B0604020202020204" pitchFamily="34" charset="0"/>
                <a:cs typeface="Arial" panose="020B0604020202020204" pitchFamily="34" charset="0"/>
              </a:rPr>
              <a:t>Onaylı Deftere İlişkin Yükümlülükleri - 2</a:t>
            </a:r>
            <a:endParaRPr lang="tr-TR" sz="3200" dirty="0" smtClean="0">
              <a:solidFill>
                <a:srgbClr val="C00000"/>
              </a:solidFill>
              <a:latin typeface="Arial" panose="020B0604020202020204" pitchFamily="34" charset="0"/>
              <a:cs typeface="Arial" panose="020B0604020202020204" pitchFamily="34" charset="0"/>
            </a:endParaRPr>
          </a:p>
          <a:p>
            <a:pPr algn="ctr"/>
            <a:endParaRPr lang="tr-TR" dirty="0"/>
          </a:p>
        </p:txBody>
      </p:sp>
      <p:sp>
        <p:nvSpPr>
          <p:cNvPr id="11" name="TextBox 10"/>
          <p:cNvSpPr txBox="1"/>
          <p:nvPr/>
        </p:nvSpPr>
        <p:spPr>
          <a:xfrm>
            <a:off x="844878" y="2492896"/>
            <a:ext cx="7452320" cy="3570208"/>
          </a:xfrm>
          <a:prstGeom prst="rect">
            <a:avLst/>
          </a:prstGeom>
          <a:noFill/>
        </p:spPr>
        <p:txBody>
          <a:bodyPr wrap="square" rtlCol="0">
            <a:spAutoFit/>
          </a:bodyPr>
          <a:lstStyle/>
          <a:p>
            <a:pPr marL="449263" indent="-449263"/>
            <a:r>
              <a:rPr lang="tr-TR" sz="2400" dirty="0" smtClean="0"/>
              <a:t>(2</a:t>
            </a:r>
            <a:r>
              <a:rPr lang="tr-TR" sz="2400" dirty="0"/>
              <a:t>) </a:t>
            </a:r>
            <a:r>
              <a:rPr lang="tr-TR" sz="2400" dirty="0">
                <a:cs typeface="Calibri" panose="020F0502020204030204" pitchFamily="34" charset="0"/>
              </a:rPr>
              <a:t>Çalışanın işyerinden ayrılarak başka bir işyerinde çalışmaya başlaması halinde, yeni işveren çalışanın kişisel sağlık dosyasını yazılı olarak talep eder, önceki işveren dosyanın bir örneğini onaylayarak bir ay içerisinde gönderir</a:t>
            </a:r>
            <a:r>
              <a:rPr lang="tr-TR" sz="2400" dirty="0" smtClean="0">
                <a:cs typeface="Calibri" panose="020F0502020204030204" pitchFamily="34" charset="0"/>
              </a:rPr>
              <a:t>.</a:t>
            </a:r>
            <a:endParaRPr lang="tr-TR" sz="2400" dirty="0">
              <a:cs typeface="Calibri" panose="020F0502020204030204" pitchFamily="34" charset="0"/>
            </a:endParaRPr>
          </a:p>
          <a:p>
            <a:pPr marL="449263" indent="-449263"/>
            <a:r>
              <a:rPr lang="tr-TR" sz="2400" dirty="0">
                <a:cs typeface="Calibri" panose="020F0502020204030204" pitchFamily="34" charset="0"/>
              </a:rPr>
              <a:t>(3) Onaylı defter işyerinin bağlı bulunduğu Çalışma ve İş Kurumu İl Müdürlükleri, Genel Müdürlük veya noterce her sayfası mühürlenmek suretiyle </a:t>
            </a:r>
            <a:r>
              <a:rPr lang="tr-TR" sz="2400" dirty="0" smtClean="0">
                <a:cs typeface="Calibri" panose="020F0502020204030204" pitchFamily="34" charset="0"/>
              </a:rPr>
              <a:t>onaylanır. </a:t>
            </a:r>
          </a:p>
          <a:p>
            <a:pPr marL="449263" indent="-449263"/>
            <a:r>
              <a:rPr lang="tr-TR" i="1" dirty="0" smtClean="0"/>
              <a:t>(</a:t>
            </a:r>
            <a:r>
              <a:rPr lang="tr-TR" i="1" dirty="0"/>
              <a:t>İş sağlığı ve Güvenliği Hizmetleri Yönetmeliği)</a:t>
            </a:r>
            <a:endParaRPr lang="tr-TR" sz="2800" dirty="0"/>
          </a:p>
          <a:p>
            <a:pPr marL="449263" indent="-449263"/>
            <a:endParaRPr lang="tr-TR" dirty="0">
              <a:cs typeface="Calibri" panose="020F0502020204030204" pitchFamily="34" charset="0"/>
            </a:endParaRPr>
          </a:p>
        </p:txBody>
      </p:sp>
    </p:spTree>
    <p:extLst>
      <p:ext uri="{BB962C8B-B14F-4D97-AF65-F5344CB8AC3E}">
        <p14:creationId xmlns:p14="http://schemas.microsoft.com/office/powerpoint/2010/main" val="4907265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1218456"/>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2204864"/>
            <a:ext cx="7886700" cy="3929810"/>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8" name="TextBox 7"/>
          <p:cNvSpPr txBox="1"/>
          <p:nvPr/>
        </p:nvSpPr>
        <p:spPr>
          <a:xfrm>
            <a:off x="595416" y="1009526"/>
            <a:ext cx="7873246" cy="1354217"/>
          </a:xfrm>
          <a:prstGeom prst="rect">
            <a:avLst/>
          </a:prstGeom>
          <a:noFill/>
        </p:spPr>
        <p:txBody>
          <a:bodyPr wrap="none" rtlCol="0">
            <a:spAutoFit/>
          </a:bodyPr>
          <a:lstStyle/>
          <a:p>
            <a:pPr algn="ctr"/>
            <a:r>
              <a:rPr lang="tr-TR" b="1" dirty="0">
                <a:solidFill>
                  <a:srgbClr val="0070C0"/>
                </a:solidFill>
                <a:latin typeface="Calibri" panose="020F0502020204030204" pitchFamily="34" charset="0"/>
                <a:cs typeface="Calibri" panose="020F0502020204030204" pitchFamily="34" charset="0"/>
              </a:rPr>
              <a:t> </a:t>
            </a:r>
            <a:r>
              <a:rPr lang="tr-TR" sz="3200" b="1" dirty="0" smtClean="0">
                <a:solidFill>
                  <a:srgbClr val="C00000"/>
                </a:solidFill>
                <a:latin typeface="Arial" panose="020B0604020202020204" pitchFamily="34" charset="0"/>
                <a:cs typeface="Arial" panose="020B0604020202020204" pitchFamily="34" charset="0"/>
              </a:rPr>
              <a:t>İşverenin Sağlık ve Güvenlik Kayıtları, </a:t>
            </a:r>
          </a:p>
          <a:p>
            <a:pPr algn="ctr"/>
            <a:r>
              <a:rPr lang="tr-TR" sz="3200" b="1" dirty="0" smtClean="0">
                <a:solidFill>
                  <a:srgbClr val="C00000"/>
                </a:solidFill>
                <a:latin typeface="Arial" panose="020B0604020202020204" pitchFamily="34" charset="0"/>
                <a:cs typeface="Arial" panose="020B0604020202020204" pitchFamily="34" charset="0"/>
              </a:rPr>
              <a:t>Onaylı Deftere İlişkin Yükümlülükleri - 3</a:t>
            </a:r>
            <a:endParaRPr lang="tr-TR" sz="3200" dirty="0" smtClean="0">
              <a:solidFill>
                <a:srgbClr val="C00000"/>
              </a:solidFill>
              <a:latin typeface="Arial" panose="020B0604020202020204" pitchFamily="34" charset="0"/>
              <a:cs typeface="Arial" panose="020B0604020202020204" pitchFamily="34" charset="0"/>
            </a:endParaRPr>
          </a:p>
          <a:p>
            <a:pPr algn="ctr"/>
            <a:endParaRPr lang="tr-TR" dirty="0"/>
          </a:p>
        </p:txBody>
      </p:sp>
      <p:sp>
        <p:nvSpPr>
          <p:cNvPr id="9" name="TextBox 8"/>
          <p:cNvSpPr txBox="1"/>
          <p:nvPr/>
        </p:nvSpPr>
        <p:spPr>
          <a:xfrm>
            <a:off x="657842" y="2231354"/>
            <a:ext cx="7813833" cy="4062651"/>
          </a:xfrm>
          <a:prstGeom prst="rect">
            <a:avLst/>
          </a:prstGeom>
          <a:noFill/>
        </p:spPr>
        <p:txBody>
          <a:bodyPr wrap="square" rtlCol="0">
            <a:spAutoFit/>
          </a:bodyPr>
          <a:lstStyle/>
          <a:p>
            <a:pPr marL="449263" indent="-449263" algn="just" fontAlgn="base">
              <a:spcBef>
                <a:spcPct val="0"/>
              </a:spcBef>
              <a:spcAft>
                <a:spcPct val="0"/>
              </a:spcAft>
            </a:pPr>
            <a:endParaRPr lang="tr-TR" sz="2400" dirty="0" smtClean="0">
              <a:latin typeface="Calibri" panose="020F0502020204030204" pitchFamily="34" charset="0"/>
              <a:cs typeface="Calibri" panose="020F0502020204030204" pitchFamily="34" charset="0"/>
            </a:endParaRPr>
          </a:p>
          <a:p>
            <a:pPr marL="449263" indent="-449263" algn="just" fontAlgn="base">
              <a:spcBef>
                <a:spcPct val="0"/>
              </a:spcBef>
              <a:spcAft>
                <a:spcPct val="0"/>
              </a:spcAft>
            </a:pPr>
            <a:r>
              <a:rPr lang="tr-TR" sz="2400" dirty="0" smtClean="0">
                <a:latin typeface="Calibri" panose="020F0502020204030204" pitchFamily="34" charset="0"/>
                <a:cs typeface="Calibri" panose="020F0502020204030204" pitchFamily="34" charset="0"/>
              </a:rPr>
              <a:t>(</a:t>
            </a:r>
            <a:r>
              <a:rPr lang="tr-TR" sz="2000" dirty="0" smtClean="0">
                <a:latin typeface="Calibri" panose="020F0502020204030204" pitchFamily="34" charset="0"/>
                <a:cs typeface="Calibri" panose="020F0502020204030204" pitchFamily="34" charset="0"/>
              </a:rPr>
              <a:t>4</a:t>
            </a:r>
            <a:r>
              <a:rPr lang="tr-TR" sz="2400" dirty="0">
                <a:cs typeface="Times New Roman" pitchFamily="18" charset="0"/>
              </a:rPr>
              <a:t>) Onaylı defter iş güvenliği uzmanı, işyeri hekimi ile işveren tarafından birlikte veya ayrı ayrı imzalanır.   Onaylı deftere yazılan tespit ve öneriler işverene tebliğ edilmiş sayılır</a:t>
            </a:r>
            <a:r>
              <a:rPr lang="tr-TR" sz="2400" dirty="0" smtClean="0">
                <a:cs typeface="Times New Roman" pitchFamily="18" charset="0"/>
              </a:rPr>
              <a:t>.</a:t>
            </a:r>
          </a:p>
          <a:p>
            <a:pPr marL="449263" indent="-449263" algn="just" fontAlgn="base">
              <a:spcBef>
                <a:spcPct val="0"/>
              </a:spcBef>
              <a:spcAft>
                <a:spcPct val="0"/>
              </a:spcAft>
            </a:pPr>
            <a:endParaRPr lang="tr-TR" sz="2400" dirty="0"/>
          </a:p>
          <a:p>
            <a:pPr marL="449263" indent="-449263" algn="just" eaLnBrk="0" fontAlgn="base" hangingPunct="0">
              <a:spcBef>
                <a:spcPct val="0"/>
              </a:spcBef>
              <a:spcAft>
                <a:spcPct val="0"/>
              </a:spcAft>
            </a:pPr>
            <a:r>
              <a:rPr lang="tr-TR" sz="2400" dirty="0">
                <a:cs typeface="Times New Roman" pitchFamily="18" charset="0"/>
              </a:rPr>
              <a:t>(5) Onaylı defterin asıl sureti işveren, diğer suretleri ise iş güvenliği uzmanı ve işyeri hekimi tarafından saklanır. Defter iş verenin sorumluluğunda olup, teftişte göstermek zorundadır</a:t>
            </a:r>
            <a:r>
              <a:rPr lang="tr-TR" sz="2400" dirty="0" smtClean="0">
                <a:cs typeface="Times New Roman" pitchFamily="18" charset="0"/>
              </a:rPr>
              <a:t>.</a:t>
            </a:r>
            <a:r>
              <a:rPr lang="tr-TR" sz="2400" i="1" dirty="0" smtClean="0">
                <a:solidFill>
                  <a:srgbClr val="002060"/>
                </a:solidFill>
                <a:cs typeface="Calibri" panose="020F0502020204030204" pitchFamily="34" charset="0"/>
              </a:rPr>
              <a:t> </a:t>
            </a:r>
          </a:p>
          <a:p>
            <a:pPr marL="449263" indent="-449263" algn="just" eaLnBrk="0" fontAlgn="base" hangingPunct="0">
              <a:spcBef>
                <a:spcPct val="0"/>
              </a:spcBef>
              <a:spcAft>
                <a:spcPct val="0"/>
              </a:spcAft>
            </a:pPr>
            <a:endParaRPr lang="tr-TR" sz="2400" i="1" dirty="0" smtClean="0">
              <a:solidFill>
                <a:srgbClr val="002060"/>
              </a:solidFill>
              <a:cs typeface="Calibri" panose="020F0502020204030204" pitchFamily="34" charset="0"/>
            </a:endParaRPr>
          </a:p>
          <a:p>
            <a:pPr marL="449263" indent="-449263" eaLnBrk="0" fontAlgn="base" hangingPunct="0">
              <a:spcBef>
                <a:spcPct val="0"/>
              </a:spcBef>
              <a:spcAft>
                <a:spcPct val="0"/>
              </a:spcAft>
            </a:pPr>
            <a:r>
              <a:rPr lang="tr-TR" dirty="0" smtClean="0">
                <a:cs typeface="Calibri" panose="020F0502020204030204" pitchFamily="34" charset="0"/>
              </a:rPr>
              <a:t>(İş Sağlığı ve Güvenliği Hizmetleri Yönetmeliği)</a:t>
            </a:r>
            <a:endParaRPr lang="tr-TR" dirty="0"/>
          </a:p>
        </p:txBody>
      </p:sp>
    </p:spTree>
    <p:extLst>
      <p:ext uri="{BB962C8B-B14F-4D97-AF65-F5344CB8AC3E}">
        <p14:creationId xmlns:p14="http://schemas.microsoft.com/office/powerpoint/2010/main" val="6718286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0" y="548680"/>
            <a:ext cx="7886700" cy="759618"/>
          </a:xfrm>
        </p:spPr>
        <p:txBody>
          <a:bodyPr/>
          <a:lstStyle/>
          <a:p>
            <a:pPr algn="ctr"/>
            <a:r>
              <a:rPr lang="tr-TR" sz="3200" dirty="0" smtClean="0">
                <a:solidFill>
                  <a:srgbClr val="FF0000"/>
                </a:solidFill>
                <a:latin typeface="Arial" panose="020B0604020202020204" pitchFamily="34" charset="0"/>
                <a:cs typeface="Arial" panose="020B0604020202020204" pitchFamily="34" charset="0"/>
              </a:rPr>
              <a:t>İşyerlerinde Sağlığın Geliştirilmesi</a:t>
            </a:r>
            <a:endParaRPr lang="tr-TR" sz="3200" dirty="0">
              <a:solidFill>
                <a:srgbClr val="FF0000"/>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628650" y="1484784"/>
            <a:ext cx="7886700" cy="4351338"/>
          </a:xfrm>
        </p:spPr>
        <p:txBody>
          <a:bodyPr/>
          <a:lstStyle/>
          <a:p>
            <a:pPr marL="0" indent="0" algn="just">
              <a:buNone/>
            </a:pPr>
            <a:r>
              <a:rPr lang="tr-TR" sz="2400" dirty="0" smtClean="0">
                <a:latin typeface="+mn-lt"/>
              </a:rPr>
              <a:t>Sağlığı geliştirme kavramı; </a:t>
            </a:r>
          </a:p>
          <a:p>
            <a:pPr marL="0" indent="0" algn="just">
              <a:buNone/>
            </a:pPr>
            <a:r>
              <a:rPr lang="tr-TR" sz="2400" dirty="0" smtClean="0">
                <a:latin typeface="+mn-lt"/>
              </a:rPr>
              <a:t>“İnsanların ve toplulukların, kendi sağlıklarını belirleyen faktörleri kontrol etmeleri ve bu yolla kendi sağlıklarını geliştirmeleri” olarak tanımlanmıştır. </a:t>
            </a:r>
          </a:p>
          <a:p>
            <a:pPr marL="0" indent="0" algn="just">
              <a:buNone/>
            </a:pPr>
            <a:endParaRPr lang="tr-TR" sz="2400" dirty="0" smtClean="0">
              <a:latin typeface="+mn-lt"/>
            </a:endParaRPr>
          </a:p>
          <a:p>
            <a:pPr algn="just"/>
            <a:r>
              <a:rPr lang="tr-TR" sz="2400" dirty="0" smtClean="0">
                <a:latin typeface="+mn-lt"/>
              </a:rPr>
              <a:t>Çalışanlara; beslenme, fiziksel aktivite, tütün kullanmama, stres yönetimi gibi konularda kazandırılacak olumlu sağlık davranışları kronik hastalıkların görülme sıklığını düşürebilecektir.</a:t>
            </a:r>
          </a:p>
          <a:p>
            <a:pPr algn="just"/>
            <a:endParaRPr lang="tr-TR" sz="2400" dirty="0" smtClean="0">
              <a:latin typeface="+mn-lt"/>
            </a:endParaRPr>
          </a:p>
          <a:p>
            <a:r>
              <a:rPr lang="tr-TR" sz="2400" dirty="0" smtClean="0">
                <a:latin typeface="+mn-lt"/>
              </a:rPr>
              <a:t>İşyerleri, sağlığı geliştirici etkinlikler ve bu konuda farkındalık oluşturma açısından önemli alanlardır.</a:t>
            </a:r>
            <a:endParaRPr lang="tr-TR" sz="2400" dirty="0">
              <a:latin typeface="+mn-lt"/>
            </a:endParaRPr>
          </a:p>
        </p:txBody>
      </p:sp>
    </p:spTree>
    <p:extLst>
      <p:ext uri="{BB962C8B-B14F-4D97-AF65-F5344CB8AC3E}">
        <p14:creationId xmlns:p14="http://schemas.microsoft.com/office/powerpoint/2010/main" val="25089883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1218456"/>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2204864"/>
            <a:ext cx="7886700" cy="3929810"/>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8" name="TextBox 7"/>
          <p:cNvSpPr txBox="1"/>
          <p:nvPr/>
        </p:nvSpPr>
        <p:spPr>
          <a:xfrm>
            <a:off x="4464439" y="986095"/>
            <a:ext cx="237565" cy="369332"/>
          </a:xfrm>
          <a:prstGeom prst="rect">
            <a:avLst/>
          </a:prstGeom>
          <a:noFill/>
        </p:spPr>
        <p:txBody>
          <a:bodyPr wrap="none" rtlCol="0">
            <a:spAutoFit/>
          </a:bodyPr>
          <a:lstStyle/>
          <a:p>
            <a:pPr algn="ctr"/>
            <a:r>
              <a:rPr lang="tr-TR" b="1" dirty="0">
                <a:solidFill>
                  <a:srgbClr val="0070C0"/>
                </a:solidFill>
                <a:latin typeface="Calibri" panose="020F0502020204030204" pitchFamily="34" charset="0"/>
                <a:cs typeface="Calibri" panose="020F0502020204030204" pitchFamily="34" charset="0"/>
              </a:rPr>
              <a:t> </a:t>
            </a:r>
            <a:endParaRPr lang="tr-TR" dirty="0"/>
          </a:p>
        </p:txBody>
      </p:sp>
      <p:sp>
        <p:nvSpPr>
          <p:cNvPr id="10" name="TextBox 7"/>
          <p:cNvSpPr txBox="1"/>
          <p:nvPr/>
        </p:nvSpPr>
        <p:spPr>
          <a:xfrm>
            <a:off x="2538548" y="1009526"/>
            <a:ext cx="3986989" cy="861774"/>
          </a:xfrm>
          <a:prstGeom prst="rect">
            <a:avLst/>
          </a:prstGeom>
          <a:noFill/>
        </p:spPr>
        <p:txBody>
          <a:bodyPr wrap="none" rtlCol="0">
            <a:spAutoFit/>
          </a:bodyPr>
          <a:lstStyle/>
          <a:p>
            <a:pPr algn="ctr"/>
            <a:r>
              <a:rPr lang="tr-TR" sz="3200" b="1" dirty="0" smtClean="0">
                <a:solidFill>
                  <a:srgbClr val="C00000"/>
                </a:solidFill>
                <a:latin typeface="Arial" panose="020B0604020202020204" pitchFamily="34" charset="0"/>
                <a:cs typeface="Arial" panose="020B0604020202020204" pitchFamily="34" charset="0"/>
              </a:rPr>
              <a:t>İşyerinde Sağlık – 1</a:t>
            </a:r>
            <a:endParaRPr lang="tr-TR" sz="3200" dirty="0" smtClean="0">
              <a:solidFill>
                <a:srgbClr val="C00000"/>
              </a:solidFill>
              <a:latin typeface="Arial" panose="020B0604020202020204" pitchFamily="34" charset="0"/>
              <a:cs typeface="Arial" panose="020B0604020202020204" pitchFamily="34" charset="0"/>
            </a:endParaRPr>
          </a:p>
          <a:p>
            <a:pPr algn="ctr"/>
            <a:endParaRPr lang="tr-TR" dirty="0"/>
          </a:p>
        </p:txBody>
      </p:sp>
      <p:sp>
        <p:nvSpPr>
          <p:cNvPr id="11" name="TextBox 8"/>
          <p:cNvSpPr txBox="1"/>
          <p:nvPr/>
        </p:nvSpPr>
        <p:spPr>
          <a:xfrm>
            <a:off x="657842" y="2231354"/>
            <a:ext cx="7813833" cy="3785652"/>
          </a:xfrm>
          <a:prstGeom prst="rect">
            <a:avLst/>
          </a:prstGeom>
          <a:noFill/>
        </p:spPr>
        <p:txBody>
          <a:bodyPr wrap="square" rtlCol="0">
            <a:spAutoFit/>
          </a:bodyPr>
          <a:lstStyle/>
          <a:p>
            <a:pPr algn="ctr"/>
            <a:r>
              <a:rPr lang="tr-TR" altLang="tr-TR" sz="2400" dirty="0" smtClean="0">
                <a:cs typeface="Arial" panose="020B0604020202020204" pitchFamily="34" charset="0"/>
              </a:rPr>
              <a:t>Sağlığımızı </a:t>
            </a:r>
            <a:r>
              <a:rPr lang="tr-TR" altLang="tr-TR" sz="2400" dirty="0">
                <a:cs typeface="Arial" panose="020B0604020202020204" pitchFamily="34" charset="0"/>
              </a:rPr>
              <a:t>korumak ve geliştirmek için yapabileceğimiz en önemli </a:t>
            </a:r>
            <a:r>
              <a:rPr lang="tr-TR" altLang="tr-TR" sz="2400" dirty="0" smtClean="0">
                <a:cs typeface="Arial" panose="020B0604020202020204" pitchFamily="34" charset="0"/>
              </a:rPr>
              <a:t>girişim olumlu </a:t>
            </a:r>
            <a:r>
              <a:rPr lang="tr-TR" altLang="tr-TR" sz="2400" dirty="0">
                <a:cs typeface="Arial" panose="020B0604020202020204" pitchFamily="34" charset="0"/>
              </a:rPr>
              <a:t>sağlık davranışlarına sahip </a:t>
            </a:r>
            <a:r>
              <a:rPr lang="tr-TR" altLang="tr-TR" sz="2400" dirty="0" smtClean="0">
                <a:cs typeface="Arial" panose="020B0604020202020204" pitchFamily="34" charset="0"/>
              </a:rPr>
              <a:t>olmaktır. </a:t>
            </a:r>
          </a:p>
          <a:p>
            <a:pPr algn="ctr"/>
            <a:endParaRPr lang="tr-TR" altLang="tr-TR" sz="2400" dirty="0" smtClean="0">
              <a:cs typeface="Arial" panose="020B0604020202020204" pitchFamily="34" charset="0"/>
            </a:endParaRPr>
          </a:p>
          <a:p>
            <a:pPr algn="just"/>
            <a:r>
              <a:rPr lang="tr-TR" altLang="tr-TR" sz="2400" dirty="0" smtClean="0">
                <a:cs typeface="Arial" panose="020B0604020202020204" pitchFamily="34" charset="0"/>
              </a:rPr>
              <a:t>       Bu davranışlar;</a:t>
            </a:r>
          </a:p>
          <a:p>
            <a:pPr algn="ctr">
              <a:defRPr/>
            </a:pPr>
            <a:endParaRPr lang="tr-TR" altLang="tr-TR" sz="2400" b="1" dirty="0">
              <a:cs typeface="Arial" panose="020B0604020202020204" pitchFamily="34" charset="0"/>
            </a:endParaRPr>
          </a:p>
          <a:p>
            <a:pPr marL="571500" indent="-571500">
              <a:buFont typeface="Wingdings" panose="05000000000000000000" pitchFamily="2" charset="2"/>
              <a:buChar char="ü"/>
              <a:defRPr/>
            </a:pPr>
            <a:r>
              <a:rPr lang="tr-TR" altLang="tr-TR" sz="2400" dirty="0">
                <a:cs typeface="Arial" panose="020B0604020202020204" pitchFamily="34" charset="0"/>
              </a:rPr>
              <a:t>Beslenme davranışları ve kilo </a:t>
            </a:r>
            <a:r>
              <a:rPr lang="tr-TR" altLang="tr-TR" sz="2400" dirty="0" smtClean="0">
                <a:cs typeface="Arial" panose="020B0604020202020204" pitchFamily="34" charset="0"/>
              </a:rPr>
              <a:t>kontrolü sağlamak,</a:t>
            </a:r>
            <a:endParaRPr lang="tr-TR" altLang="tr-TR" sz="2400" dirty="0">
              <a:cs typeface="Arial" panose="020B0604020202020204" pitchFamily="34" charset="0"/>
            </a:endParaRPr>
          </a:p>
          <a:p>
            <a:pPr marL="571500" indent="-571500">
              <a:buFont typeface="Wingdings" panose="05000000000000000000" pitchFamily="2" charset="2"/>
              <a:buChar char="ü"/>
              <a:defRPr/>
            </a:pPr>
            <a:r>
              <a:rPr lang="tr-TR" altLang="tr-TR" sz="2400" dirty="0">
                <a:cs typeface="Arial" panose="020B0604020202020204" pitchFamily="34" charset="0"/>
              </a:rPr>
              <a:t>Fiziksel aktivite </a:t>
            </a:r>
            <a:r>
              <a:rPr lang="tr-TR" altLang="tr-TR" sz="2400" dirty="0" smtClean="0">
                <a:cs typeface="Arial" panose="020B0604020202020204" pitchFamily="34" charset="0"/>
              </a:rPr>
              <a:t>yapmak,</a:t>
            </a:r>
            <a:endParaRPr lang="tr-TR" altLang="tr-TR" sz="2400" dirty="0">
              <a:cs typeface="Arial" panose="020B0604020202020204" pitchFamily="34" charset="0"/>
            </a:endParaRPr>
          </a:p>
          <a:p>
            <a:pPr marL="571500" indent="-571500">
              <a:buFont typeface="Wingdings" panose="05000000000000000000" pitchFamily="2" charset="2"/>
              <a:buChar char="ü"/>
              <a:defRPr/>
            </a:pPr>
            <a:r>
              <a:rPr lang="tr-TR" altLang="tr-TR" sz="2400" dirty="0">
                <a:cs typeface="Arial" panose="020B0604020202020204" pitchFamily="34" charset="0"/>
              </a:rPr>
              <a:t>Sigara </a:t>
            </a:r>
            <a:r>
              <a:rPr lang="tr-TR" altLang="tr-TR" sz="2400" dirty="0" smtClean="0">
                <a:cs typeface="Arial" panose="020B0604020202020204" pitchFamily="34" charset="0"/>
              </a:rPr>
              <a:t>kullanmamak,</a:t>
            </a:r>
            <a:endParaRPr lang="tr-TR" altLang="tr-TR" sz="2400" dirty="0">
              <a:cs typeface="Arial" panose="020B0604020202020204" pitchFamily="34" charset="0"/>
            </a:endParaRPr>
          </a:p>
          <a:p>
            <a:pPr marL="571500" indent="-571500">
              <a:buFont typeface="Wingdings" panose="05000000000000000000" pitchFamily="2" charset="2"/>
              <a:buChar char="ü"/>
              <a:defRPr/>
            </a:pPr>
            <a:r>
              <a:rPr lang="tr-TR" altLang="tr-TR" sz="2400" dirty="0">
                <a:cs typeface="Arial" panose="020B0604020202020204" pitchFamily="34" charset="0"/>
              </a:rPr>
              <a:t>Stresimizi kontrol altına </a:t>
            </a:r>
            <a:r>
              <a:rPr lang="tr-TR" altLang="tr-TR" sz="2400" dirty="0" smtClean="0">
                <a:cs typeface="Arial" panose="020B0604020202020204" pitchFamily="34" charset="0"/>
              </a:rPr>
              <a:t>almak </a:t>
            </a:r>
            <a:r>
              <a:rPr lang="tr-TR" altLang="tr-TR" sz="2400" dirty="0" err="1" smtClean="0">
                <a:cs typeface="Arial" panose="020B0604020202020204" pitchFamily="34" charset="0"/>
              </a:rPr>
              <a:t>v.b</a:t>
            </a:r>
            <a:r>
              <a:rPr lang="tr-TR" altLang="tr-TR" sz="2400" dirty="0" smtClean="0">
                <a:cs typeface="Arial" panose="020B0604020202020204" pitchFamily="34" charset="0"/>
              </a:rPr>
              <a:t>. </a:t>
            </a:r>
            <a:r>
              <a:rPr lang="tr-TR" altLang="tr-TR" sz="2400" dirty="0" smtClean="0">
                <a:cs typeface="Arial" panose="020B0604020202020204" pitchFamily="34" charset="0"/>
              </a:rPr>
              <a:t>davranışlardır.</a:t>
            </a:r>
            <a:endParaRPr lang="tr-TR" altLang="tr-TR" sz="2400" dirty="0">
              <a:cs typeface="Arial" panose="020B0604020202020204" pitchFamily="34" charset="0"/>
            </a:endParaRPr>
          </a:p>
          <a:p>
            <a:pPr algn="ctr"/>
            <a:endParaRPr lang="tr-TR" altLang="tr-TR" sz="2400" dirty="0">
              <a:solidFill>
                <a:srgbClr val="FF0000"/>
              </a:solidFill>
            </a:endParaRPr>
          </a:p>
        </p:txBody>
      </p:sp>
    </p:spTree>
    <p:extLst>
      <p:ext uri="{BB962C8B-B14F-4D97-AF65-F5344CB8AC3E}">
        <p14:creationId xmlns:p14="http://schemas.microsoft.com/office/powerpoint/2010/main" val="31315721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1218456"/>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2204864"/>
            <a:ext cx="7886700" cy="3929810"/>
          </a:xfrm>
          <a:ln w="19050">
            <a:solidFill>
              <a:schemeClr val="tx1"/>
            </a:solidFill>
          </a:ln>
        </p:spPr>
        <p:txBody>
          <a:bodyPr/>
          <a:lstStyle/>
          <a:p>
            <a:r>
              <a:rPr lang="tr-TR" altLang="tr-TR" sz="2400" dirty="0" smtClean="0">
                <a:solidFill>
                  <a:schemeClr val="tx1"/>
                </a:solidFill>
                <a:latin typeface="+mj-lt"/>
                <a:cs typeface="Arial" panose="020B0604020202020204" pitchFamily="34" charset="0"/>
              </a:rPr>
              <a:t>Sağlıklı Davranışlar ve  Sağlıklı Olmayan Davranışlara Örnekler:</a:t>
            </a:r>
          </a:p>
          <a:p>
            <a:endParaRPr lang="tr-TR" sz="2400" u="sng" dirty="0" smtClean="0">
              <a:solidFill>
                <a:schemeClr val="tx1"/>
              </a:solidFill>
              <a:latin typeface="+mj-lt"/>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10" name="TextBox 7"/>
          <p:cNvSpPr txBox="1"/>
          <p:nvPr/>
        </p:nvSpPr>
        <p:spPr>
          <a:xfrm>
            <a:off x="2538548" y="1009526"/>
            <a:ext cx="3986989" cy="861774"/>
          </a:xfrm>
          <a:prstGeom prst="rect">
            <a:avLst/>
          </a:prstGeom>
          <a:noFill/>
        </p:spPr>
        <p:txBody>
          <a:bodyPr wrap="none" rtlCol="0">
            <a:spAutoFit/>
          </a:bodyPr>
          <a:lstStyle/>
          <a:p>
            <a:pPr algn="ctr"/>
            <a:r>
              <a:rPr lang="tr-TR" sz="3200" b="1" dirty="0" smtClean="0">
                <a:solidFill>
                  <a:srgbClr val="C00000"/>
                </a:solidFill>
                <a:latin typeface="Arial" panose="020B0604020202020204" pitchFamily="34" charset="0"/>
                <a:cs typeface="Arial" panose="020B0604020202020204" pitchFamily="34" charset="0"/>
              </a:rPr>
              <a:t>İşyerinde Sağlık – 2</a:t>
            </a:r>
            <a:endParaRPr lang="tr-TR" sz="3200" dirty="0" smtClean="0">
              <a:solidFill>
                <a:srgbClr val="C00000"/>
              </a:solidFill>
              <a:latin typeface="Arial" panose="020B0604020202020204" pitchFamily="34" charset="0"/>
              <a:cs typeface="Arial" panose="020B0604020202020204" pitchFamily="34" charset="0"/>
            </a:endParaRPr>
          </a:p>
          <a:p>
            <a:pPr algn="ctr"/>
            <a:endParaRPr lang="tr-TR" dirty="0"/>
          </a:p>
        </p:txBody>
      </p:sp>
      <p:sp>
        <p:nvSpPr>
          <p:cNvPr id="11" name="Dikdörtgen 10"/>
          <p:cNvSpPr/>
          <p:nvPr/>
        </p:nvSpPr>
        <p:spPr>
          <a:xfrm>
            <a:off x="628650" y="2636912"/>
            <a:ext cx="4159374" cy="3323987"/>
          </a:xfrm>
          <a:prstGeom prst="rect">
            <a:avLst/>
          </a:prstGeom>
        </p:spPr>
        <p:txBody>
          <a:bodyPr wrap="square">
            <a:spAutoFit/>
          </a:bodyPr>
          <a:lstStyle/>
          <a:p>
            <a:pPr eaLnBrk="1" hangingPunct="1">
              <a:defRPr/>
            </a:pPr>
            <a:r>
              <a:rPr lang="tr-TR" altLang="tr-TR" sz="1600" b="1" dirty="0">
                <a:cs typeface="Arial" panose="020B0604020202020204" pitchFamily="34" charset="0"/>
              </a:rPr>
              <a:t>Sağlıklı  davranışlar;</a:t>
            </a:r>
          </a:p>
          <a:p>
            <a:pPr eaLnBrk="1" hangingPunct="1">
              <a:defRPr/>
            </a:pPr>
            <a:endParaRPr lang="tr-TR" altLang="tr-TR" sz="1400" b="1" i="1" dirty="0">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ü"/>
              <a:defRPr/>
            </a:pPr>
            <a:r>
              <a:rPr lang="tr-TR" altLang="tr-TR" dirty="0">
                <a:cs typeface="Arial" panose="020B0604020202020204" pitchFamily="34" charset="0"/>
              </a:rPr>
              <a:t>Günde en az 7500 adım </a:t>
            </a:r>
            <a:r>
              <a:rPr lang="tr-TR" altLang="tr-TR" dirty="0" smtClean="0">
                <a:cs typeface="Arial" panose="020B0604020202020204" pitchFamily="34" charset="0"/>
              </a:rPr>
              <a:t>atmak,</a:t>
            </a:r>
            <a:endParaRPr lang="tr-TR" altLang="tr-TR" dirty="0">
              <a:cs typeface="Arial" panose="020B0604020202020204" pitchFamily="34" charset="0"/>
            </a:endParaRPr>
          </a:p>
          <a:p>
            <a:pPr>
              <a:buFont typeface="Wingdings" panose="05000000000000000000" pitchFamily="2" charset="2"/>
              <a:buChar char="ü"/>
              <a:defRPr/>
            </a:pPr>
            <a:r>
              <a:rPr lang="tr-TR" altLang="tr-TR" dirty="0">
                <a:cs typeface="Arial" panose="020B0604020202020204" pitchFamily="34" charset="0"/>
              </a:rPr>
              <a:t>Haftada  en az üç gün fiziksel aktivite </a:t>
            </a:r>
            <a:r>
              <a:rPr lang="tr-TR" altLang="tr-TR" dirty="0" smtClean="0">
                <a:cs typeface="Arial" panose="020B0604020202020204" pitchFamily="34" charset="0"/>
              </a:rPr>
              <a:t>yapmak,</a:t>
            </a:r>
            <a:endParaRPr lang="tr-TR" altLang="tr-TR" dirty="0">
              <a:cs typeface="Arial" panose="020B0604020202020204" pitchFamily="34" charset="0"/>
            </a:endParaRPr>
          </a:p>
          <a:p>
            <a:pPr>
              <a:buFont typeface="Wingdings" panose="05000000000000000000" pitchFamily="2" charset="2"/>
              <a:buChar char="ü"/>
              <a:defRPr/>
            </a:pPr>
            <a:r>
              <a:rPr lang="tr-TR" altLang="tr-TR" dirty="0">
                <a:cs typeface="Arial" panose="020B0604020202020204" pitchFamily="34" charset="0"/>
              </a:rPr>
              <a:t>Uygun kiloda </a:t>
            </a:r>
            <a:r>
              <a:rPr lang="tr-TR" altLang="tr-TR" dirty="0" smtClean="0">
                <a:cs typeface="Arial" panose="020B0604020202020204" pitchFamily="34" charset="0"/>
              </a:rPr>
              <a:t>olmak,</a:t>
            </a:r>
            <a:endParaRPr lang="tr-TR" altLang="tr-TR" dirty="0">
              <a:cs typeface="Arial" panose="020B0604020202020204" pitchFamily="34" charset="0"/>
            </a:endParaRPr>
          </a:p>
          <a:p>
            <a:pPr>
              <a:buFont typeface="Wingdings" panose="05000000000000000000" pitchFamily="2" charset="2"/>
              <a:buChar char="ü"/>
              <a:defRPr/>
            </a:pPr>
            <a:r>
              <a:rPr lang="tr-TR" altLang="tr-TR" dirty="0">
                <a:cs typeface="Arial" panose="020B0604020202020204" pitchFamily="34" charset="0"/>
              </a:rPr>
              <a:t>Sigara </a:t>
            </a:r>
            <a:r>
              <a:rPr lang="tr-TR" altLang="tr-TR" dirty="0" smtClean="0">
                <a:cs typeface="Arial" panose="020B0604020202020204" pitchFamily="34" charset="0"/>
              </a:rPr>
              <a:t>içmemek,</a:t>
            </a:r>
            <a:endParaRPr lang="tr-TR" altLang="tr-TR" dirty="0">
              <a:cs typeface="Arial" panose="020B0604020202020204" pitchFamily="34" charset="0"/>
            </a:endParaRPr>
          </a:p>
          <a:p>
            <a:pPr>
              <a:buFont typeface="Wingdings" panose="05000000000000000000" pitchFamily="2" charset="2"/>
              <a:buChar char="ü"/>
              <a:defRPr/>
            </a:pPr>
            <a:r>
              <a:rPr lang="tr-TR" altLang="tr-TR" dirty="0">
                <a:cs typeface="Arial" panose="020B0604020202020204" pitchFamily="34" charset="0"/>
              </a:rPr>
              <a:t>Günde en az 8-10 bardak su </a:t>
            </a:r>
            <a:r>
              <a:rPr lang="tr-TR" altLang="tr-TR" dirty="0" smtClean="0">
                <a:cs typeface="Arial" panose="020B0604020202020204" pitchFamily="34" charset="0"/>
              </a:rPr>
              <a:t>içmek,</a:t>
            </a:r>
            <a:endParaRPr lang="tr-TR" altLang="tr-TR" dirty="0">
              <a:cs typeface="Arial" panose="020B0604020202020204" pitchFamily="34" charset="0"/>
            </a:endParaRPr>
          </a:p>
          <a:p>
            <a:pPr>
              <a:buFont typeface="Wingdings" panose="05000000000000000000" pitchFamily="2" charset="2"/>
              <a:buChar char="ü"/>
              <a:defRPr/>
            </a:pPr>
            <a:r>
              <a:rPr lang="tr-TR" altLang="tr-TR" dirty="0">
                <a:cs typeface="Arial" panose="020B0604020202020204" pitchFamily="34" charset="0"/>
              </a:rPr>
              <a:t>Asitli ve şekerli içecekler </a:t>
            </a:r>
            <a:r>
              <a:rPr lang="tr-TR" altLang="tr-TR" dirty="0" smtClean="0">
                <a:cs typeface="Arial" panose="020B0604020202020204" pitchFamily="34" charset="0"/>
              </a:rPr>
              <a:t>içmemek,</a:t>
            </a:r>
            <a:endParaRPr lang="tr-TR" altLang="tr-TR" dirty="0">
              <a:cs typeface="Arial" panose="020B0604020202020204" pitchFamily="34" charset="0"/>
            </a:endParaRPr>
          </a:p>
          <a:p>
            <a:pPr>
              <a:buFont typeface="Wingdings" panose="05000000000000000000" pitchFamily="2" charset="2"/>
              <a:buChar char="ü"/>
              <a:defRPr/>
            </a:pPr>
            <a:r>
              <a:rPr lang="tr-TR" altLang="tr-TR" dirty="0">
                <a:cs typeface="Arial" panose="020B0604020202020204" pitchFamily="34" charset="0"/>
              </a:rPr>
              <a:t>Her gün sebze ve meyve </a:t>
            </a:r>
            <a:r>
              <a:rPr lang="tr-TR" altLang="tr-TR" dirty="0" smtClean="0">
                <a:cs typeface="Arial" panose="020B0604020202020204" pitchFamily="34" charset="0"/>
              </a:rPr>
              <a:t>tüketmek,</a:t>
            </a:r>
            <a:endParaRPr lang="tr-TR" altLang="tr-TR" dirty="0">
              <a:cs typeface="Arial" panose="020B0604020202020204" pitchFamily="34" charset="0"/>
            </a:endParaRPr>
          </a:p>
          <a:p>
            <a:pPr>
              <a:buFont typeface="Wingdings" panose="05000000000000000000" pitchFamily="2" charset="2"/>
              <a:buChar char="ü"/>
              <a:defRPr/>
            </a:pPr>
            <a:r>
              <a:rPr lang="tr-TR" altLang="tr-TR" dirty="0">
                <a:cs typeface="Arial" panose="020B0604020202020204" pitchFamily="34" charset="0"/>
              </a:rPr>
              <a:t>Tuz </a:t>
            </a:r>
            <a:r>
              <a:rPr lang="tr-TR" altLang="tr-TR" dirty="0" smtClean="0">
                <a:cs typeface="Arial" panose="020B0604020202020204" pitchFamily="34" charset="0"/>
              </a:rPr>
              <a:t>kullanmamak,</a:t>
            </a:r>
            <a:endParaRPr lang="tr-TR" altLang="tr-TR" dirty="0">
              <a:cs typeface="Arial" panose="020B0604020202020204" pitchFamily="34" charset="0"/>
            </a:endParaRPr>
          </a:p>
          <a:p>
            <a:pPr>
              <a:buFont typeface="Wingdings" panose="05000000000000000000" pitchFamily="2" charset="2"/>
              <a:buChar char="ü"/>
              <a:defRPr/>
            </a:pPr>
            <a:r>
              <a:rPr lang="tr-TR" altLang="tr-TR" dirty="0">
                <a:cs typeface="Arial" panose="020B0604020202020204" pitchFamily="34" charset="0"/>
              </a:rPr>
              <a:t>Olumlu </a:t>
            </a:r>
            <a:r>
              <a:rPr lang="tr-TR" altLang="tr-TR" dirty="0" smtClean="0">
                <a:cs typeface="Arial" panose="020B0604020202020204" pitchFamily="34" charset="0"/>
              </a:rPr>
              <a:t>düşünmektir.</a:t>
            </a:r>
            <a:endParaRPr lang="tr-TR" altLang="tr-TR" dirty="0">
              <a:cs typeface="Arial" panose="020B0604020202020204" pitchFamily="34" charset="0"/>
            </a:endParaRPr>
          </a:p>
        </p:txBody>
      </p:sp>
      <p:sp>
        <p:nvSpPr>
          <p:cNvPr id="12" name="Dikdörtgen 11"/>
          <p:cNvSpPr/>
          <p:nvPr/>
        </p:nvSpPr>
        <p:spPr>
          <a:xfrm>
            <a:off x="5286198" y="2636912"/>
            <a:ext cx="2736305" cy="3046988"/>
          </a:xfrm>
          <a:prstGeom prst="rect">
            <a:avLst/>
          </a:prstGeom>
        </p:spPr>
        <p:txBody>
          <a:bodyPr wrap="square">
            <a:spAutoFit/>
          </a:bodyPr>
          <a:lstStyle/>
          <a:p>
            <a:pPr>
              <a:lnSpc>
                <a:spcPct val="200000"/>
              </a:lnSpc>
              <a:defRPr/>
            </a:pPr>
            <a:r>
              <a:rPr lang="tr-TR" altLang="tr-TR" sz="1600" b="1" dirty="0">
                <a:latin typeface="+mj-lt"/>
                <a:cs typeface="Arial" panose="020B0604020202020204" pitchFamily="34" charset="0"/>
              </a:rPr>
              <a:t>Sağlıklı </a:t>
            </a:r>
            <a:r>
              <a:rPr lang="tr-TR" altLang="tr-TR" sz="1600" b="1" dirty="0" smtClean="0">
                <a:latin typeface="+mj-lt"/>
                <a:cs typeface="Arial" panose="020B0604020202020204" pitchFamily="34" charset="0"/>
              </a:rPr>
              <a:t>olmayan davranışlar</a:t>
            </a:r>
            <a:r>
              <a:rPr lang="tr-TR" altLang="tr-TR" sz="1600" b="1" dirty="0">
                <a:latin typeface="+mj-lt"/>
                <a:cs typeface="Arial" panose="020B0604020202020204" pitchFamily="34" charset="0"/>
              </a:rPr>
              <a:t>;</a:t>
            </a:r>
          </a:p>
          <a:p>
            <a:pPr indent="-285750">
              <a:buFont typeface="Wingdings" panose="05000000000000000000" pitchFamily="2" charset="2"/>
              <a:buChar char="ü"/>
              <a:defRPr/>
            </a:pPr>
            <a:r>
              <a:rPr lang="tr-TR" altLang="tr-TR" sz="2000" dirty="0">
                <a:latin typeface="+mj-lt"/>
                <a:cs typeface="Arial" panose="020B0604020202020204" pitchFamily="34" charset="0"/>
              </a:rPr>
              <a:t>Hareketsiz </a:t>
            </a:r>
            <a:r>
              <a:rPr lang="tr-TR" altLang="tr-TR" sz="2000" dirty="0" smtClean="0">
                <a:latin typeface="+mj-lt"/>
                <a:cs typeface="Arial" panose="020B0604020202020204" pitchFamily="34" charset="0"/>
              </a:rPr>
              <a:t>yaşam,</a:t>
            </a:r>
            <a:endParaRPr lang="tr-TR" altLang="tr-TR" sz="2000" dirty="0">
              <a:latin typeface="+mj-lt"/>
              <a:cs typeface="Arial" panose="020B0604020202020204" pitchFamily="34" charset="0"/>
            </a:endParaRPr>
          </a:p>
          <a:p>
            <a:pPr indent="-285750">
              <a:buFont typeface="Wingdings" panose="05000000000000000000" pitchFamily="2" charset="2"/>
              <a:buChar char="ü"/>
              <a:defRPr/>
            </a:pPr>
            <a:r>
              <a:rPr lang="tr-TR" altLang="tr-TR" sz="2000" dirty="0">
                <a:latin typeface="+mj-lt"/>
                <a:cs typeface="Arial" panose="020B0604020202020204" pitchFamily="34" charset="0"/>
              </a:rPr>
              <a:t>Fazla kilolu </a:t>
            </a:r>
            <a:r>
              <a:rPr lang="tr-TR" altLang="tr-TR" sz="2000" dirty="0" smtClean="0">
                <a:latin typeface="+mj-lt"/>
                <a:cs typeface="Arial" panose="020B0604020202020204" pitchFamily="34" charset="0"/>
              </a:rPr>
              <a:t>olmak,</a:t>
            </a:r>
            <a:endParaRPr lang="tr-TR" altLang="tr-TR" sz="2000" dirty="0">
              <a:latin typeface="+mj-lt"/>
              <a:cs typeface="Arial" panose="020B0604020202020204" pitchFamily="34" charset="0"/>
            </a:endParaRPr>
          </a:p>
          <a:p>
            <a:pPr indent="-285750">
              <a:buFont typeface="Wingdings" panose="05000000000000000000" pitchFamily="2" charset="2"/>
              <a:buChar char="ü"/>
              <a:defRPr/>
            </a:pPr>
            <a:r>
              <a:rPr lang="tr-TR" altLang="tr-TR" sz="2000" dirty="0">
                <a:latin typeface="+mj-lt"/>
                <a:cs typeface="Arial" panose="020B0604020202020204" pitchFamily="34" charset="0"/>
              </a:rPr>
              <a:t>Sigara </a:t>
            </a:r>
            <a:r>
              <a:rPr lang="tr-TR" altLang="tr-TR" sz="2000" dirty="0" smtClean="0">
                <a:latin typeface="+mj-lt"/>
                <a:cs typeface="Arial" panose="020B0604020202020204" pitchFamily="34" charset="0"/>
              </a:rPr>
              <a:t>içmek,</a:t>
            </a:r>
            <a:endParaRPr lang="tr-TR" altLang="tr-TR" sz="2000" dirty="0">
              <a:latin typeface="+mj-lt"/>
              <a:cs typeface="Arial" panose="020B0604020202020204" pitchFamily="34" charset="0"/>
            </a:endParaRPr>
          </a:p>
          <a:p>
            <a:pPr indent="-285750">
              <a:buFont typeface="Wingdings" panose="05000000000000000000" pitchFamily="2" charset="2"/>
              <a:buChar char="ü"/>
              <a:defRPr/>
            </a:pPr>
            <a:r>
              <a:rPr lang="tr-TR" altLang="tr-TR" sz="2000" dirty="0">
                <a:latin typeface="+mj-lt"/>
                <a:cs typeface="Arial" panose="020B0604020202020204" pitchFamily="34" charset="0"/>
              </a:rPr>
              <a:t>Az su </a:t>
            </a:r>
            <a:r>
              <a:rPr lang="tr-TR" altLang="tr-TR" sz="2000" dirty="0" smtClean="0">
                <a:latin typeface="+mj-lt"/>
                <a:cs typeface="Arial" panose="020B0604020202020204" pitchFamily="34" charset="0"/>
              </a:rPr>
              <a:t>tüketmek,</a:t>
            </a:r>
            <a:endParaRPr lang="tr-TR" altLang="tr-TR" sz="2000" dirty="0">
              <a:latin typeface="+mj-lt"/>
              <a:cs typeface="Arial" panose="020B0604020202020204" pitchFamily="34" charset="0"/>
            </a:endParaRPr>
          </a:p>
          <a:p>
            <a:pPr indent="-285750">
              <a:buFont typeface="Wingdings" panose="05000000000000000000" pitchFamily="2" charset="2"/>
              <a:buChar char="ü"/>
              <a:defRPr/>
            </a:pPr>
            <a:r>
              <a:rPr lang="tr-TR" altLang="tr-TR" sz="2000" dirty="0" err="1">
                <a:latin typeface="+mj-lt"/>
                <a:cs typeface="Arial" panose="020B0604020202020204" pitchFamily="34" charset="0"/>
              </a:rPr>
              <a:t>Fast</a:t>
            </a:r>
            <a:r>
              <a:rPr lang="tr-TR" altLang="tr-TR" sz="2000" dirty="0">
                <a:latin typeface="+mj-lt"/>
                <a:cs typeface="Arial" panose="020B0604020202020204" pitchFamily="34" charset="0"/>
              </a:rPr>
              <a:t> </a:t>
            </a:r>
            <a:r>
              <a:rPr lang="tr-TR" altLang="tr-TR" sz="2000" dirty="0" err="1">
                <a:latin typeface="+mj-lt"/>
                <a:cs typeface="Arial" panose="020B0604020202020204" pitchFamily="34" charset="0"/>
              </a:rPr>
              <a:t>food</a:t>
            </a:r>
            <a:r>
              <a:rPr lang="tr-TR" altLang="tr-TR" sz="2000" dirty="0">
                <a:latin typeface="+mj-lt"/>
                <a:cs typeface="Arial" panose="020B0604020202020204" pitchFamily="34" charset="0"/>
              </a:rPr>
              <a:t> gıdalar </a:t>
            </a:r>
            <a:r>
              <a:rPr lang="tr-TR" altLang="tr-TR" sz="2000" dirty="0" smtClean="0">
                <a:latin typeface="+mj-lt"/>
                <a:cs typeface="Arial" panose="020B0604020202020204" pitchFamily="34" charset="0"/>
              </a:rPr>
              <a:t>tüketmek,</a:t>
            </a:r>
            <a:endParaRPr lang="tr-TR" altLang="tr-TR" sz="2000" dirty="0">
              <a:latin typeface="+mj-lt"/>
              <a:cs typeface="Arial" panose="020B0604020202020204" pitchFamily="34" charset="0"/>
            </a:endParaRPr>
          </a:p>
          <a:p>
            <a:pPr indent="-285750">
              <a:buFont typeface="Wingdings" panose="05000000000000000000" pitchFamily="2" charset="2"/>
              <a:buChar char="ü"/>
              <a:defRPr/>
            </a:pPr>
            <a:r>
              <a:rPr lang="tr-TR" altLang="tr-TR" sz="2000" dirty="0">
                <a:latin typeface="+mj-lt"/>
                <a:cs typeface="Arial" panose="020B0604020202020204" pitchFamily="34" charset="0"/>
              </a:rPr>
              <a:t>Fazla tuz </a:t>
            </a:r>
            <a:r>
              <a:rPr lang="tr-TR" altLang="tr-TR" sz="2000" dirty="0" smtClean="0">
                <a:latin typeface="+mj-lt"/>
                <a:cs typeface="Arial" panose="020B0604020202020204" pitchFamily="34" charset="0"/>
              </a:rPr>
              <a:t>tüketmek,</a:t>
            </a:r>
            <a:endParaRPr lang="tr-TR" altLang="tr-TR" sz="2000" dirty="0">
              <a:latin typeface="+mj-lt"/>
              <a:cs typeface="Arial" panose="020B0604020202020204" pitchFamily="34" charset="0"/>
            </a:endParaRPr>
          </a:p>
          <a:p>
            <a:pPr indent="-285750">
              <a:buFont typeface="Wingdings" panose="05000000000000000000" pitchFamily="2" charset="2"/>
              <a:buChar char="ü"/>
              <a:defRPr/>
            </a:pPr>
            <a:r>
              <a:rPr lang="tr-TR" altLang="tr-TR" sz="2000" dirty="0">
                <a:latin typeface="+mj-lt"/>
                <a:cs typeface="Arial" panose="020B0604020202020204" pitchFamily="34" charset="0"/>
              </a:rPr>
              <a:t>Stresli </a:t>
            </a:r>
            <a:r>
              <a:rPr lang="tr-TR" altLang="tr-TR" sz="2000" dirty="0" smtClean="0">
                <a:latin typeface="+mj-lt"/>
                <a:cs typeface="Arial" panose="020B0604020202020204" pitchFamily="34" charset="0"/>
              </a:rPr>
              <a:t>olmaktır.</a:t>
            </a:r>
            <a:endParaRPr lang="tr-TR" altLang="tr-TR" sz="2000" dirty="0">
              <a:latin typeface="+mj-lt"/>
              <a:cs typeface="Arial" panose="020B0604020202020204" pitchFamily="34" charset="0"/>
            </a:endParaRPr>
          </a:p>
        </p:txBody>
      </p:sp>
    </p:spTree>
    <p:extLst>
      <p:ext uri="{BB962C8B-B14F-4D97-AF65-F5344CB8AC3E}">
        <p14:creationId xmlns:p14="http://schemas.microsoft.com/office/powerpoint/2010/main" val="4915714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1218456"/>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2204864"/>
            <a:ext cx="7886700" cy="3929810"/>
          </a:xfrm>
          <a:ln w="19050">
            <a:solidFill>
              <a:schemeClr val="tx1"/>
            </a:solidFill>
          </a:ln>
        </p:spPr>
        <p:txBody>
          <a:bodyPr/>
          <a:lstStyle/>
          <a:p>
            <a:endParaRPr lang="tr-TR" sz="2400" dirty="0" smtClean="0"/>
          </a:p>
          <a:p>
            <a:pPr marL="0" indent="0" algn="just">
              <a:buNone/>
            </a:pPr>
            <a:r>
              <a:rPr lang="tr-TR" sz="2400" dirty="0" smtClean="0">
                <a:solidFill>
                  <a:schemeClr val="tx1"/>
                </a:solidFill>
                <a:latin typeface="+mn-lt"/>
                <a:cs typeface="Calibri" panose="020F0502020204030204" pitchFamily="34" charset="0"/>
              </a:rPr>
              <a:t>Çalışanların toplumda üretimi gerçekleştirenler olduğu düşünüldüğünde, çalışanların sağlığını korumak ve geliştirmek halk sağlığını iyileştirmenin önemli bir parçasıdır</a:t>
            </a:r>
            <a:r>
              <a:rPr lang="tr-TR" sz="2400" dirty="0" smtClean="0">
                <a:solidFill>
                  <a:schemeClr val="tx1"/>
                </a:solidFill>
                <a:latin typeface="+mn-lt"/>
                <a:cs typeface="Calibri" panose="020F0502020204030204" pitchFamily="34" charset="0"/>
              </a:rPr>
              <a:t>.</a:t>
            </a:r>
          </a:p>
          <a:p>
            <a:pPr marL="0" indent="0" algn="just">
              <a:buNone/>
            </a:pPr>
            <a:endParaRPr lang="tr-TR" sz="2400" dirty="0" smtClean="0">
              <a:solidFill>
                <a:schemeClr val="tx1"/>
              </a:solidFill>
              <a:latin typeface="+mn-lt"/>
              <a:cs typeface="Calibri" panose="020F0502020204030204" pitchFamily="34" charset="0"/>
            </a:endParaRPr>
          </a:p>
          <a:p>
            <a:pPr marL="0" indent="0" algn="just">
              <a:buNone/>
            </a:pPr>
            <a:r>
              <a:rPr lang="tr-TR" sz="2400" dirty="0" smtClean="0">
                <a:solidFill>
                  <a:schemeClr val="tx1"/>
                </a:solidFill>
                <a:latin typeface="+mn-lt"/>
                <a:cs typeface="Calibri" panose="020F0502020204030204" pitchFamily="34" charset="0"/>
              </a:rPr>
              <a:t>Sağlıklı toplumlar, sağlıklı çalışanlar ile inşa edilecektir…</a:t>
            </a:r>
          </a:p>
          <a:p>
            <a:endParaRPr lang="tr-TR" sz="2400"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10" name="TextBox 7"/>
          <p:cNvSpPr txBox="1"/>
          <p:nvPr/>
        </p:nvSpPr>
        <p:spPr>
          <a:xfrm>
            <a:off x="2538548" y="1009526"/>
            <a:ext cx="3986989" cy="861774"/>
          </a:xfrm>
          <a:prstGeom prst="rect">
            <a:avLst/>
          </a:prstGeom>
          <a:noFill/>
        </p:spPr>
        <p:txBody>
          <a:bodyPr wrap="none" rtlCol="0">
            <a:spAutoFit/>
          </a:bodyPr>
          <a:lstStyle/>
          <a:p>
            <a:pPr algn="ctr"/>
            <a:r>
              <a:rPr lang="tr-TR" sz="3200" b="1" dirty="0" smtClean="0">
                <a:solidFill>
                  <a:srgbClr val="C00000"/>
                </a:solidFill>
                <a:latin typeface="Arial" panose="020B0604020202020204" pitchFamily="34" charset="0"/>
                <a:cs typeface="Arial" panose="020B0604020202020204" pitchFamily="34" charset="0"/>
              </a:rPr>
              <a:t>İşyerinde Sağlık – 3</a:t>
            </a:r>
            <a:endParaRPr lang="tr-TR" sz="3200" dirty="0" smtClean="0">
              <a:solidFill>
                <a:srgbClr val="C00000"/>
              </a:solidFill>
              <a:latin typeface="Arial" panose="020B0604020202020204" pitchFamily="34" charset="0"/>
              <a:cs typeface="Arial" panose="020B0604020202020204" pitchFamily="34" charset="0"/>
            </a:endParaRPr>
          </a:p>
          <a:p>
            <a:pPr algn="ctr"/>
            <a:endParaRPr lang="tr-TR" dirty="0"/>
          </a:p>
        </p:txBody>
      </p:sp>
    </p:spTree>
    <p:extLst>
      <p:ext uri="{BB962C8B-B14F-4D97-AF65-F5344CB8AC3E}">
        <p14:creationId xmlns:p14="http://schemas.microsoft.com/office/powerpoint/2010/main" val="24730750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620688"/>
            <a:ext cx="4320480" cy="5472608"/>
          </a:xfrm>
          <a:prstGeom prst="rect">
            <a:avLst/>
          </a:prstGeom>
          <a:noFill/>
          <a:ln>
            <a:noFill/>
          </a:ln>
        </p:spPr>
      </p:pic>
      <p:sp>
        <p:nvSpPr>
          <p:cNvPr id="5" name="Metin kutusu 4"/>
          <p:cNvSpPr txBox="1"/>
          <p:nvPr/>
        </p:nvSpPr>
        <p:spPr>
          <a:xfrm>
            <a:off x="5004048" y="3033826"/>
            <a:ext cx="4032448" cy="677108"/>
          </a:xfrm>
          <a:prstGeom prst="rect">
            <a:avLst/>
          </a:prstGeom>
          <a:noFill/>
        </p:spPr>
        <p:txBody>
          <a:bodyPr wrap="square" rtlCol="0">
            <a:spAutoFit/>
          </a:bodyPr>
          <a:lstStyle/>
          <a:p>
            <a:r>
              <a:rPr lang="tr-TR" sz="3800" b="1" dirty="0" smtClean="0">
                <a:solidFill>
                  <a:srgbClr val="C00000"/>
                </a:solidFill>
              </a:rPr>
              <a:t>TEŞEKKÜR EDERİM</a:t>
            </a:r>
            <a:endParaRPr lang="tr-TR" sz="3800" b="1" dirty="0">
              <a:solidFill>
                <a:srgbClr val="C00000"/>
              </a:solidFill>
            </a:endParaRPr>
          </a:p>
        </p:txBody>
      </p:sp>
    </p:spTree>
    <p:extLst>
      <p:ext uri="{BB962C8B-B14F-4D97-AF65-F5344CB8AC3E}">
        <p14:creationId xmlns:p14="http://schemas.microsoft.com/office/powerpoint/2010/main" val="1113865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776289"/>
          </a:xfrm>
          <a:ln w="19050">
            <a:solidFill>
              <a:schemeClr val="tx1"/>
            </a:solidFill>
          </a:ln>
        </p:spPr>
        <p:txBody>
          <a:bodyPr>
            <a:noAutofit/>
          </a:bodyPr>
          <a:lstStyle/>
          <a:p>
            <a:pPr algn="ctr"/>
            <a:r>
              <a:rPr lang="tr-TR" sz="3600" dirty="0" smtClean="0">
                <a:latin typeface="Arial" panose="020B0604020202020204" pitchFamily="34" charset="0"/>
                <a:cs typeface="Arial" panose="020B0604020202020204" pitchFamily="34" charset="0"/>
              </a:rPr>
              <a:t/>
            </a:r>
            <a:br>
              <a:rPr lang="tr-TR" sz="3600" dirty="0" smtClean="0">
                <a:latin typeface="Arial" panose="020B0604020202020204" pitchFamily="34" charset="0"/>
                <a:cs typeface="Arial" panose="020B0604020202020204" pitchFamily="34" charset="0"/>
              </a:rPr>
            </a:br>
            <a:r>
              <a:rPr lang="tr-TR" sz="3600" b="1" dirty="0" smtClean="0">
                <a:solidFill>
                  <a:srgbClr val="C00000"/>
                </a:solidFill>
                <a:latin typeface="Arial" panose="020B0604020202020204" pitchFamily="34" charset="0"/>
                <a:cs typeface="Arial" panose="020B0604020202020204" pitchFamily="34" charset="0"/>
              </a:rPr>
              <a:t>Sağlık- Sağlık Hizmetleri </a:t>
            </a:r>
            <a:r>
              <a:rPr lang="tr-TR" sz="3600" dirty="0" smtClean="0">
                <a:latin typeface="Arial" panose="020B0604020202020204" pitchFamily="34" charset="0"/>
                <a:cs typeface="Arial" panose="020B0604020202020204" pitchFamily="34" charset="0"/>
              </a:rPr>
              <a:t/>
            </a:r>
            <a:br>
              <a:rPr lang="tr-TR" sz="3600" dirty="0" smtClean="0">
                <a:latin typeface="Arial" panose="020B0604020202020204" pitchFamily="34" charset="0"/>
                <a:cs typeface="Arial" panose="020B0604020202020204" pitchFamily="34" charset="0"/>
              </a:rPr>
            </a:br>
            <a:endParaRPr lang="tr-TR" sz="3600"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539552" y="1825625"/>
            <a:ext cx="8208912" cy="4351338"/>
          </a:xfrm>
          <a:ln w="19050">
            <a:solidFill>
              <a:schemeClr val="tx1"/>
            </a:solidFill>
          </a:ln>
        </p:spPr>
        <p:txBody>
          <a:bodyPr>
            <a:normAutofit/>
          </a:bodyPr>
          <a:lstStyle/>
          <a:p>
            <a:endParaRPr lang="tr-TR" sz="2400" dirty="0" smtClean="0">
              <a:latin typeface="Arial" panose="020B0604020202020204" pitchFamily="34" charset="0"/>
              <a:cs typeface="Arial" panose="020B0604020202020204" pitchFamily="34" charset="0"/>
            </a:endParaRPr>
          </a:p>
          <a:p>
            <a:pPr marL="0" indent="0">
              <a:buNone/>
            </a:pPr>
            <a:r>
              <a:rPr lang="tr-TR" sz="2400" dirty="0" smtClean="0">
                <a:solidFill>
                  <a:srgbClr val="C00000"/>
                </a:solidFill>
                <a:cs typeface="Arial" panose="020B0604020202020204" pitchFamily="34" charset="0"/>
              </a:rPr>
              <a:t>Sağlık; </a:t>
            </a:r>
          </a:p>
          <a:p>
            <a:pPr>
              <a:buFont typeface="Wingdings" panose="05000000000000000000" pitchFamily="2" charset="2"/>
              <a:buChar char="ü"/>
            </a:pPr>
            <a:r>
              <a:rPr lang="tr-TR" sz="2800" dirty="0" smtClean="0">
                <a:cs typeface="Arial" panose="020B0604020202020204" pitchFamily="34" charset="0"/>
              </a:rPr>
              <a:t>Sadece hasta veya sakat olmama hali değil, “fiziksel, ruhsal ve sosyal açıdan iyi olma hali</a:t>
            </a:r>
            <a:r>
              <a:rPr lang="tr-TR" sz="2800" dirty="0" smtClean="0">
                <a:cs typeface="Arial" panose="020B0604020202020204" pitchFamily="34" charset="0"/>
              </a:rPr>
              <a:t>” </a:t>
            </a:r>
            <a:r>
              <a:rPr lang="tr-TR" sz="2800" dirty="0" err="1" smtClean="0">
                <a:cs typeface="Arial" panose="020B0604020202020204" pitchFamily="34" charset="0"/>
              </a:rPr>
              <a:t>dir</a:t>
            </a:r>
            <a:r>
              <a:rPr lang="tr-TR" sz="2800" dirty="0" smtClean="0">
                <a:cs typeface="Arial" panose="020B0604020202020204" pitchFamily="34" charset="0"/>
              </a:rPr>
              <a:t>.  (DSÖ)</a:t>
            </a:r>
          </a:p>
          <a:p>
            <a:pPr marL="0" indent="0">
              <a:buNone/>
            </a:pPr>
            <a:endParaRPr lang="tr-TR" sz="2400" dirty="0" smtClean="0">
              <a:cs typeface="Arial" panose="020B0604020202020204" pitchFamily="34" charset="0"/>
            </a:endParaRPr>
          </a:p>
          <a:p>
            <a:pPr marL="0" indent="0">
              <a:buNone/>
            </a:pPr>
            <a:r>
              <a:rPr lang="tr-TR" sz="2400" dirty="0" smtClean="0">
                <a:solidFill>
                  <a:srgbClr val="C00000"/>
                </a:solidFill>
                <a:cs typeface="Arial" panose="020B0604020202020204" pitchFamily="34" charset="0"/>
              </a:rPr>
              <a:t>Sağlık Hizmetleri; </a:t>
            </a:r>
          </a:p>
          <a:p>
            <a:pPr algn="just">
              <a:buFont typeface="Wingdings" panose="05000000000000000000" pitchFamily="2" charset="2"/>
              <a:buChar char="ü"/>
            </a:pPr>
            <a:r>
              <a:rPr lang="tr-TR" sz="2800" dirty="0" smtClean="0">
                <a:cs typeface="Arial" panose="020B0604020202020204" pitchFamily="34" charset="0"/>
              </a:rPr>
              <a:t>Sağlık hizmet sunucularının, kişilerin sağlığını korumaya, geliştirmeye ve hastalık durumunda da tedavi ve rehabilitasyona yönelik yaptıkları çalışmaların tamamıdır.</a:t>
            </a:r>
          </a:p>
          <a:p>
            <a:endParaRPr lang="tr-TR" sz="2400" dirty="0" smtClean="0">
              <a:latin typeface="Arial" panose="020B0604020202020204" pitchFamily="34" charset="0"/>
              <a:cs typeface="Arial" panose="020B0604020202020204" pitchFamily="34" charset="0"/>
            </a:endParaRPr>
          </a:p>
          <a:p>
            <a:endParaRPr lang="tr-TR" dirty="0">
              <a:latin typeface="Arial" panose="020B0604020202020204" pitchFamily="34" charset="0"/>
              <a:cs typeface="Arial" panose="020B0604020202020204" pitchFamily="34" charset="0"/>
            </a:endParaRPr>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Tree>
    <p:extLst>
      <p:ext uri="{BB962C8B-B14F-4D97-AF65-F5344CB8AC3E}">
        <p14:creationId xmlns:p14="http://schemas.microsoft.com/office/powerpoint/2010/main" val="478113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776289"/>
          </a:xfrm>
          <a:ln w="19050">
            <a:solidFill>
              <a:schemeClr val="tx1"/>
            </a:solidFill>
          </a:ln>
        </p:spPr>
        <p:txBody>
          <a:bodyPr>
            <a:noAutofit/>
          </a:bodyPr>
          <a:lstStyle/>
          <a:p>
            <a:pPr algn="ctr"/>
            <a:r>
              <a:rPr lang="tr-TR" sz="3600" dirty="0" smtClean="0">
                <a:latin typeface="Arial" panose="020B0604020202020204" pitchFamily="34" charset="0"/>
                <a:cs typeface="Arial" panose="020B0604020202020204" pitchFamily="34" charset="0"/>
              </a:rPr>
              <a:t/>
            </a:r>
            <a:br>
              <a:rPr lang="tr-TR" sz="3600" dirty="0" smtClean="0">
                <a:latin typeface="Arial" panose="020B0604020202020204" pitchFamily="34" charset="0"/>
                <a:cs typeface="Arial" panose="020B0604020202020204" pitchFamily="34" charset="0"/>
              </a:rPr>
            </a:br>
            <a:r>
              <a:rPr lang="tr-TR" sz="3600" b="1" dirty="0" smtClean="0">
                <a:solidFill>
                  <a:srgbClr val="C00000"/>
                </a:solidFill>
                <a:latin typeface="Arial" panose="020B0604020202020204" pitchFamily="34" charset="0"/>
                <a:cs typeface="Arial" panose="020B0604020202020204" pitchFamily="34" charset="0"/>
              </a:rPr>
              <a:t>İş Sağlığı </a:t>
            </a:r>
            <a:r>
              <a:rPr lang="tr-TR" sz="3600" b="1" dirty="0" smtClean="0">
                <a:latin typeface="Arial" panose="020B0604020202020204" pitchFamily="34" charset="0"/>
                <a:cs typeface="Arial" panose="020B0604020202020204" pitchFamily="34" charset="0"/>
              </a:rPr>
              <a:t/>
            </a:r>
            <a:br>
              <a:rPr lang="tr-TR" sz="3600" b="1" dirty="0" smtClean="0">
                <a:latin typeface="Arial" panose="020B0604020202020204" pitchFamily="34" charset="0"/>
                <a:cs typeface="Arial" panose="020B0604020202020204" pitchFamily="34" charset="0"/>
              </a:rPr>
            </a:br>
            <a:endParaRPr lang="tr-TR" sz="36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ln w="19050">
            <a:solidFill>
              <a:schemeClr val="tx1"/>
            </a:solidFill>
          </a:ln>
        </p:spPr>
        <p:txBody>
          <a:bodyPr/>
          <a:lstStyle/>
          <a:p>
            <a:endParaRPr lang="tr-TR" sz="2400" dirty="0" smtClean="0">
              <a:latin typeface="Arial" panose="020B0604020202020204" pitchFamily="34" charset="0"/>
              <a:cs typeface="Arial" panose="020B0604020202020204" pitchFamily="34" charset="0"/>
            </a:endParaRPr>
          </a:p>
          <a:p>
            <a:pPr algn="just">
              <a:buFont typeface="Wingdings" panose="05000000000000000000" pitchFamily="2" charset="2"/>
              <a:buChar char="ü"/>
            </a:pPr>
            <a:r>
              <a:rPr lang="tr-TR" sz="2400" dirty="0" smtClean="0">
                <a:cs typeface="Arial" panose="020B0604020202020204" pitchFamily="34" charset="0"/>
              </a:rPr>
              <a:t>Bütün mesleklerde çalışanların bedensel, ruhsal ve sosyal yönden iyilik  hallerinin en üstün düzeyde tutulması, sürdürülmesi ve geliştirilmesi çalışmalarıdır. (ILO-WHO, 1950)</a:t>
            </a:r>
          </a:p>
          <a:p>
            <a:pPr marL="0" indent="0" algn="just">
              <a:buNone/>
            </a:pPr>
            <a:endParaRPr lang="tr-TR" sz="2400" dirty="0" smtClean="0">
              <a:cs typeface="Arial" panose="020B0604020202020204" pitchFamily="34" charset="0"/>
            </a:endParaRPr>
          </a:p>
          <a:p>
            <a:pPr algn="just">
              <a:buFont typeface="Wingdings" panose="05000000000000000000" pitchFamily="2" charset="2"/>
              <a:buChar char="ü"/>
            </a:pPr>
            <a:r>
              <a:rPr lang="tr-TR" sz="2400" dirty="0" smtClean="0">
                <a:cs typeface="Arial" panose="020B0604020202020204" pitchFamily="34" charset="0"/>
              </a:rPr>
              <a:t> İşin insana, insanın da işine uygun hale getirilmesini hedefleyen çalışmalardır. (ILO / WHO Ortak Komitesi 1995)</a:t>
            </a:r>
          </a:p>
          <a:p>
            <a:pPr marL="0" indent="0" algn="just">
              <a:buNone/>
            </a:pPr>
            <a:r>
              <a:rPr lang="tr-TR" sz="2400" dirty="0" smtClean="0">
                <a:cs typeface="Arial" panose="020B0604020202020204" pitchFamily="34" charset="0"/>
              </a:rPr>
              <a:t>İş Sağlığı ve İş Güvenliği Tıp Bilimleri, Mühendislik Bilimleri ve Sosyal Bilimleri içeren </a:t>
            </a:r>
            <a:r>
              <a:rPr lang="tr-TR" sz="2400" dirty="0" err="1" smtClean="0">
                <a:cs typeface="Arial" panose="020B0604020202020204" pitchFamily="34" charset="0"/>
              </a:rPr>
              <a:t>multidisipliner</a:t>
            </a:r>
            <a:r>
              <a:rPr lang="tr-TR" sz="2400" dirty="0" smtClean="0">
                <a:cs typeface="Arial" panose="020B0604020202020204" pitchFamily="34" charset="0"/>
              </a:rPr>
              <a:t> </a:t>
            </a:r>
            <a:r>
              <a:rPr lang="tr-TR" sz="2400" dirty="0" smtClean="0">
                <a:cs typeface="Arial" panose="020B0604020202020204" pitchFamily="34" charset="0"/>
              </a:rPr>
              <a:t>bir konudur.</a:t>
            </a:r>
          </a:p>
          <a:p>
            <a:pPr marL="0" indent="0">
              <a:buNone/>
            </a:pPr>
            <a:endParaRPr lang="tr-TR" sz="2400" dirty="0" smtClean="0">
              <a:latin typeface="Arial" panose="020B0604020202020204" pitchFamily="34" charset="0"/>
              <a:cs typeface="Arial" panose="020B0604020202020204" pitchFamily="34" charset="0"/>
            </a:endParaRPr>
          </a:p>
          <a:p>
            <a:endParaRPr lang="tr-TR" dirty="0">
              <a:latin typeface="Arial" panose="020B0604020202020204" pitchFamily="34" charset="0"/>
              <a:cs typeface="Arial" panose="020B0604020202020204" pitchFamily="34" charset="0"/>
            </a:endParaRPr>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Tree>
    <p:extLst>
      <p:ext uri="{BB962C8B-B14F-4D97-AF65-F5344CB8AC3E}">
        <p14:creationId xmlns:p14="http://schemas.microsoft.com/office/powerpoint/2010/main" val="3965187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776289"/>
          </a:xfrm>
          <a:ln w="19050">
            <a:solidFill>
              <a:schemeClr val="tx1"/>
            </a:solidFill>
          </a:ln>
        </p:spPr>
        <p:txBody>
          <a:bodyPr>
            <a:noAutofit/>
          </a:bodyPr>
          <a:lstStyle/>
          <a:p>
            <a:pPr algn="ctr"/>
            <a:r>
              <a:rPr lang="tr-TR" sz="3600" b="1" dirty="0" smtClean="0">
                <a:latin typeface="Arial" panose="020B0604020202020204" pitchFamily="34" charset="0"/>
                <a:cs typeface="Arial" panose="020B0604020202020204" pitchFamily="34" charset="0"/>
              </a:rPr>
              <a:t/>
            </a:r>
            <a:br>
              <a:rPr lang="tr-TR" sz="3600" b="1" dirty="0" smtClean="0">
                <a:latin typeface="Arial" panose="020B0604020202020204" pitchFamily="34" charset="0"/>
                <a:cs typeface="Arial" panose="020B0604020202020204" pitchFamily="34" charset="0"/>
              </a:rPr>
            </a:br>
            <a:r>
              <a:rPr lang="tr-TR" sz="3600" b="1" dirty="0" smtClean="0">
                <a:solidFill>
                  <a:srgbClr val="C00000"/>
                </a:solidFill>
                <a:latin typeface="Arial" panose="020B0604020202020204" pitchFamily="34" charset="0"/>
                <a:cs typeface="Arial" panose="020B0604020202020204" pitchFamily="34" charset="0"/>
              </a:rPr>
              <a:t>Tanımlar</a:t>
            </a:r>
            <a:br>
              <a:rPr lang="tr-TR" sz="3600" b="1" dirty="0" smtClean="0">
                <a:solidFill>
                  <a:srgbClr val="C00000"/>
                </a:solidFill>
                <a:latin typeface="Arial" panose="020B0604020202020204" pitchFamily="34" charset="0"/>
                <a:cs typeface="Arial" panose="020B0604020202020204" pitchFamily="34" charset="0"/>
              </a:rPr>
            </a:br>
            <a:endParaRPr lang="tr-TR" sz="3600" b="1" dirty="0">
              <a:solidFill>
                <a:srgbClr val="C00000"/>
              </a:solidFill>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ln w="19050">
            <a:solidFill>
              <a:schemeClr val="tx1"/>
            </a:solidFill>
          </a:ln>
        </p:spPr>
        <p:txBody>
          <a:bodyPr>
            <a:normAutofit/>
          </a:bodyPr>
          <a:lstStyle/>
          <a:p>
            <a:pPr>
              <a:buFont typeface="Wingdings" panose="05000000000000000000" pitchFamily="2" charset="2"/>
              <a:buChar char="ü"/>
            </a:pPr>
            <a:r>
              <a:rPr lang="tr-TR" sz="2400" dirty="0" smtClean="0">
                <a:cs typeface="Arial" panose="020B0604020202020204" pitchFamily="34" charset="0"/>
              </a:rPr>
              <a:t>Bir iş sözleşmesine dayanarak çalışan gerçek kişiye </a:t>
            </a:r>
            <a:r>
              <a:rPr lang="tr-TR" sz="2400" b="1" dirty="0" smtClean="0">
                <a:solidFill>
                  <a:srgbClr val="0070C0"/>
                </a:solidFill>
                <a:cs typeface="Arial" panose="020B0604020202020204" pitchFamily="34" charset="0"/>
              </a:rPr>
              <a:t>işçi,</a:t>
            </a:r>
            <a:r>
              <a:rPr lang="tr-TR" sz="2400" dirty="0" smtClean="0">
                <a:solidFill>
                  <a:srgbClr val="0070C0"/>
                </a:solidFill>
                <a:cs typeface="Arial" panose="020B0604020202020204" pitchFamily="34" charset="0"/>
              </a:rPr>
              <a:t> </a:t>
            </a:r>
          </a:p>
          <a:p>
            <a:pPr>
              <a:buFont typeface="Wingdings" panose="05000000000000000000" pitchFamily="2" charset="2"/>
              <a:buChar char="ü"/>
            </a:pPr>
            <a:endParaRPr lang="tr-TR" sz="2400" dirty="0" smtClean="0">
              <a:cs typeface="Arial" panose="020B0604020202020204" pitchFamily="34" charset="0"/>
            </a:endParaRPr>
          </a:p>
          <a:p>
            <a:pPr>
              <a:buFont typeface="Wingdings" panose="05000000000000000000" pitchFamily="2" charset="2"/>
              <a:buChar char="ü"/>
            </a:pPr>
            <a:r>
              <a:rPr lang="tr-TR" sz="2400" dirty="0" smtClean="0">
                <a:cs typeface="Arial" panose="020B0604020202020204" pitchFamily="34" charset="0"/>
              </a:rPr>
              <a:t>İşçi çalıştıran gerçek veya tüzel kişiye yahut tüzel kişiliği olmayan kurum ve kuruluşlara </a:t>
            </a:r>
            <a:r>
              <a:rPr lang="tr-TR" sz="2400" b="1" dirty="0" smtClean="0">
                <a:solidFill>
                  <a:srgbClr val="0070C0"/>
                </a:solidFill>
                <a:cs typeface="Arial" panose="020B0604020202020204" pitchFamily="34" charset="0"/>
              </a:rPr>
              <a:t>işveren,</a:t>
            </a:r>
            <a:endParaRPr lang="tr-TR" sz="2400" dirty="0" smtClean="0">
              <a:solidFill>
                <a:srgbClr val="0070C0"/>
              </a:solidFill>
              <a:cs typeface="Arial" panose="020B0604020202020204" pitchFamily="34" charset="0"/>
            </a:endParaRPr>
          </a:p>
          <a:p>
            <a:pPr>
              <a:buFont typeface="Wingdings" panose="05000000000000000000" pitchFamily="2" charset="2"/>
              <a:buChar char="ü"/>
            </a:pPr>
            <a:endParaRPr lang="tr-TR" sz="2400" dirty="0" smtClean="0">
              <a:cs typeface="Arial" panose="020B0604020202020204" pitchFamily="34" charset="0"/>
            </a:endParaRPr>
          </a:p>
          <a:p>
            <a:pPr>
              <a:buFont typeface="Wingdings" panose="05000000000000000000" pitchFamily="2" charset="2"/>
              <a:buChar char="ü"/>
            </a:pPr>
            <a:r>
              <a:rPr lang="tr-TR" sz="2400" dirty="0" smtClean="0">
                <a:cs typeface="Arial" panose="020B0604020202020204" pitchFamily="34" charset="0"/>
              </a:rPr>
              <a:t>İşçi ile işveren arasında kurulan ilişkiye </a:t>
            </a:r>
            <a:r>
              <a:rPr lang="tr-TR" sz="2400" b="1" dirty="0" smtClean="0">
                <a:solidFill>
                  <a:srgbClr val="0070C0"/>
                </a:solidFill>
                <a:cs typeface="Arial" panose="020B0604020202020204" pitchFamily="34" charset="0"/>
              </a:rPr>
              <a:t>iş ilişkisi </a:t>
            </a:r>
            <a:r>
              <a:rPr lang="tr-TR" sz="2400" dirty="0" smtClean="0">
                <a:cs typeface="Arial" panose="020B0604020202020204" pitchFamily="34" charset="0"/>
              </a:rPr>
              <a:t>denir. </a:t>
            </a:r>
          </a:p>
          <a:p>
            <a:pPr>
              <a:buFont typeface="Wingdings" panose="05000000000000000000" pitchFamily="2" charset="2"/>
              <a:buChar char="ü"/>
            </a:pPr>
            <a:endParaRPr lang="tr-TR" sz="2400" dirty="0" smtClean="0">
              <a:cs typeface="Arial" panose="020B0604020202020204" pitchFamily="34" charset="0"/>
            </a:endParaRPr>
          </a:p>
          <a:p>
            <a:pPr>
              <a:buFont typeface="Wingdings" panose="05000000000000000000" pitchFamily="2" charset="2"/>
              <a:buChar char="ü"/>
            </a:pPr>
            <a:r>
              <a:rPr lang="tr-TR" sz="2400" dirty="0" smtClean="0">
                <a:cs typeface="Arial" panose="020B0604020202020204" pitchFamily="34" charset="0"/>
              </a:rPr>
              <a:t>İşveren tarafından mal veya hizmet üretmek amacıyla maddî olan ve olmayan unsurlar ile işçinin birlikte örgütlendiği birime </a:t>
            </a:r>
            <a:r>
              <a:rPr lang="tr-TR" sz="2400" b="1" dirty="0" smtClean="0">
                <a:solidFill>
                  <a:srgbClr val="0070C0"/>
                </a:solidFill>
                <a:cs typeface="Arial" panose="020B0604020202020204" pitchFamily="34" charset="0"/>
              </a:rPr>
              <a:t>işyeri</a:t>
            </a:r>
            <a:r>
              <a:rPr lang="tr-TR" sz="2400" dirty="0" smtClean="0">
                <a:solidFill>
                  <a:srgbClr val="0070C0"/>
                </a:solidFill>
                <a:cs typeface="Arial" panose="020B0604020202020204" pitchFamily="34" charset="0"/>
              </a:rPr>
              <a:t> </a:t>
            </a:r>
            <a:r>
              <a:rPr lang="tr-TR" sz="2400" dirty="0" smtClean="0">
                <a:cs typeface="Arial" panose="020B0604020202020204" pitchFamily="34" charset="0"/>
              </a:rPr>
              <a:t>denir.</a:t>
            </a: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Tree>
    <p:extLst>
      <p:ext uri="{BB962C8B-B14F-4D97-AF65-F5344CB8AC3E}">
        <p14:creationId xmlns:p14="http://schemas.microsoft.com/office/powerpoint/2010/main" val="3951693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76200"/>
            <a:ext cx="2514600" cy="838200"/>
          </a:xfrm>
          <a:prstGeom prst="rect">
            <a:avLst/>
          </a:prstGeom>
        </p:spPr>
      </p:pic>
      <p:sp>
        <p:nvSpPr>
          <p:cNvPr id="8" name="Rectangle 7"/>
          <p:cNvSpPr/>
          <p:nvPr/>
        </p:nvSpPr>
        <p:spPr>
          <a:xfrm>
            <a:off x="6867144" y="6452616"/>
            <a:ext cx="1993392" cy="170688"/>
          </a:xfrm>
          <a:prstGeom prst="rect">
            <a:avLst/>
          </a:prstGeom>
        </p:spPr>
        <p:txBody>
          <a:bodyPr wrap="none" lIns="0" tIns="0" rIns="0" bIns="0">
            <a:noAutofit/>
          </a:bodyPr>
          <a:lstStyle/>
          <a:p>
            <a:pPr indent="0"/>
            <a:r>
              <a:rPr lang="tr-TR" sz="1100" dirty="0" smtClean="0">
                <a:solidFill>
                  <a:srgbClr val="3B3ED8"/>
                </a:solidFill>
                <a:latin typeface="Calibri"/>
              </a:rPr>
              <a:t>Çalışan Sağlığı Dairesi Başkanlığı</a:t>
            </a:r>
            <a:endParaRPr lang="en-US" sz="1100" dirty="0">
              <a:solidFill>
                <a:srgbClr val="3B3ED8"/>
              </a:solidFill>
              <a:latin typeface="Calibri"/>
            </a:endParaRPr>
          </a:p>
        </p:txBody>
      </p:sp>
      <p:sp>
        <p:nvSpPr>
          <p:cNvPr id="9" name="10 Dikdörtgen"/>
          <p:cNvSpPr/>
          <p:nvPr/>
        </p:nvSpPr>
        <p:spPr>
          <a:xfrm>
            <a:off x="1744980" y="1340768"/>
            <a:ext cx="4572000" cy="646331"/>
          </a:xfrm>
          <a:prstGeom prst="rect">
            <a:avLst/>
          </a:prstGeom>
        </p:spPr>
        <p:txBody>
          <a:bodyPr wrap="square">
            <a:spAutoFit/>
          </a:bodyPr>
          <a:lstStyle/>
          <a:p>
            <a:endParaRPr lang="tr-TR" dirty="0"/>
          </a:p>
          <a:p>
            <a:r>
              <a:rPr lang="tr-TR" b="1" dirty="0">
                <a:latin typeface="Comic Sans MS" pitchFamily="66" charset="0"/>
              </a:rPr>
              <a:t>İŞÇİ </a:t>
            </a:r>
            <a:endParaRPr lang="tr-TR" dirty="0">
              <a:latin typeface="Comic Sans MS" pitchFamily="66" charset="0"/>
            </a:endParaRPr>
          </a:p>
        </p:txBody>
      </p:sp>
      <p:sp>
        <p:nvSpPr>
          <p:cNvPr id="10" name="11 Sağ Ok"/>
          <p:cNvSpPr/>
          <p:nvPr/>
        </p:nvSpPr>
        <p:spPr>
          <a:xfrm>
            <a:off x="2698259" y="1686063"/>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TextBox 10"/>
          <p:cNvSpPr txBox="1"/>
          <p:nvPr/>
        </p:nvSpPr>
        <p:spPr>
          <a:xfrm>
            <a:off x="3779912" y="1596168"/>
            <a:ext cx="1364476" cy="646331"/>
          </a:xfrm>
          <a:prstGeom prst="rect">
            <a:avLst/>
          </a:prstGeom>
          <a:noFill/>
        </p:spPr>
        <p:txBody>
          <a:bodyPr wrap="none" rtlCol="0">
            <a:spAutoFit/>
          </a:bodyPr>
          <a:lstStyle/>
          <a:p>
            <a:r>
              <a:rPr lang="tr-TR" b="1" dirty="0" smtClean="0">
                <a:latin typeface="Comic Sans MS" pitchFamily="66" charset="0"/>
              </a:rPr>
              <a:t>ÇALIŞAN </a:t>
            </a:r>
            <a:endParaRPr lang="tr-TR" dirty="0" smtClean="0">
              <a:latin typeface="Comic Sans MS" pitchFamily="66" charset="0"/>
            </a:endParaRPr>
          </a:p>
          <a:p>
            <a:endParaRPr lang="tr-TR" dirty="0"/>
          </a:p>
        </p:txBody>
      </p:sp>
      <p:pic>
        <p:nvPicPr>
          <p:cNvPr id="12" name="Picture 5"/>
          <p:cNvPicPr>
            <a:picLocks noChangeAspect="1" noChangeArrowheads="1"/>
          </p:cNvPicPr>
          <p:nvPr/>
        </p:nvPicPr>
        <p:blipFill>
          <a:blip r:embed="rId3" cstate="print"/>
          <a:srcRect/>
          <a:stretch>
            <a:fillRect/>
          </a:stretch>
        </p:blipFill>
        <p:spPr bwMode="auto">
          <a:xfrm>
            <a:off x="5142248" y="2132856"/>
            <a:ext cx="3590925" cy="2686050"/>
          </a:xfrm>
          <a:prstGeom prst="rect">
            <a:avLst/>
          </a:prstGeom>
          <a:noFill/>
          <a:ln w="9525">
            <a:noFill/>
            <a:miter lim="800000"/>
            <a:headEnd/>
            <a:tailEnd/>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2279573"/>
            <a:ext cx="3649132" cy="1573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06794" y="4005064"/>
            <a:ext cx="2848372" cy="1898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776289"/>
          </a:xfrm>
          <a:ln w="19050">
            <a:solidFill>
              <a:schemeClr val="tx1"/>
            </a:solidFill>
          </a:ln>
        </p:spPr>
        <p:txBody>
          <a:bodyPr>
            <a:noAutofit/>
          </a:bodyPr>
          <a:lstStyle/>
          <a:p>
            <a:pPr algn="ctr"/>
            <a:r>
              <a:rPr lang="tr-TR" sz="3200" b="1" dirty="0" smtClean="0">
                <a:latin typeface="Arial" panose="020B0604020202020204" pitchFamily="34" charset="0"/>
                <a:cs typeface="Arial" panose="020B0604020202020204" pitchFamily="34" charset="0"/>
              </a:rPr>
              <a:t/>
            </a:r>
            <a:br>
              <a:rPr lang="tr-TR" sz="3200" b="1" dirty="0" smtClean="0">
                <a:latin typeface="Arial" panose="020B0604020202020204" pitchFamily="34" charset="0"/>
                <a:cs typeface="Arial" panose="020B0604020202020204" pitchFamily="34" charset="0"/>
              </a:rPr>
            </a:br>
            <a:r>
              <a:rPr lang="tr-TR" sz="3200" b="1" dirty="0" smtClean="0">
                <a:solidFill>
                  <a:srgbClr val="C00000"/>
                </a:solidFill>
                <a:latin typeface="Arial" panose="020B0604020202020204" pitchFamily="34" charset="0"/>
                <a:cs typeface="Arial" panose="020B0604020202020204" pitchFamily="34" charset="0"/>
              </a:rPr>
              <a:t>İş Sağlığı ve Güvenliği (İSG)</a:t>
            </a:r>
            <a:br>
              <a:rPr lang="tr-TR" sz="3200" b="1" dirty="0" smtClean="0">
                <a:solidFill>
                  <a:srgbClr val="C00000"/>
                </a:solidFill>
                <a:latin typeface="Arial" panose="020B0604020202020204" pitchFamily="34" charset="0"/>
                <a:cs typeface="Arial" panose="020B0604020202020204" pitchFamily="34" charset="0"/>
              </a:rPr>
            </a:br>
            <a:endParaRPr lang="tr-TR" sz="3200" b="1" dirty="0">
              <a:solidFill>
                <a:srgbClr val="C00000"/>
              </a:solidFill>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ln w="19050">
            <a:solidFill>
              <a:schemeClr val="tx1"/>
            </a:solidFill>
          </a:ln>
        </p:spPr>
        <p:txBody>
          <a:bodyPr/>
          <a:lstStyle/>
          <a:p>
            <a:pPr algn="just">
              <a:buFont typeface="Wingdings" panose="05000000000000000000" pitchFamily="2" charset="2"/>
              <a:buChar char="ü"/>
            </a:pPr>
            <a:endParaRPr lang="tr-TR" sz="2800" dirty="0" smtClean="0">
              <a:latin typeface="Arial" panose="020B0604020202020204" pitchFamily="34" charset="0"/>
              <a:cs typeface="Arial" panose="020B0604020202020204" pitchFamily="34" charset="0"/>
            </a:endParaRPr>
          </a:p>
          <a:p>
            <a:pPr algn="just">
              <a:buFont typeface="Wingdings" panose="05000000000000000000" pitchFamily="2" charset="2"/>
              <a:buChar char="ü"/>
            </a:pPr>
            <a:r>
              <a:rPr lang="tr-TR" sz="2400" dirty="0" smtClean="0">
                <a:cs typeface="Arial" panose="020B0604020202020204" pitchFamily="34" charset="0"/>
              </a:rPr>
              <a:t>İş kazası ve meslek hastalıklarının neden olduğu kayıpları en aza indirmek amacıyla, sistemli ve bilimsel araştırmalara dayalı güvenlik önlemlerinin saptanması ve uygulamasına yönelik çalışmalardır.</a:t>
            </a:r>
          </a:p>
          <a:p>
            <a:pPr>
              <a:buFont typeface="Wingdings" panose="05000000000000000000" pitchFamily="2" charset="2"/>
              <a:buChar char="ü"/>
            </a:pPr>
            <a:endParaRPr lang="tr-TR" sz="2400" dirty="0" smtClean="0">
              <a:cs typeface="Arial" panose="020B0604020202020204" pitchFamily="34" charset="0"/>
            </a:endParaRPr>
          </a:p>
          <a:p>
            <a:pPr algn="just">
              <a:buFont typeface="Wingdings" panose="05000000000000000000" pitchFamily="2" charset="2"/>
              <a:buChar char="ü"/>
            </a:pPr>
            <a:r>
              <a:rPr lang="tr-TR" sz="2400" dirty="0" smtClean="0">
                <a:cs typeface="Arial" panose="020B0604020202020204" pitchFamily="34" charset="0"/>
              </a:rPr>
              <a:t>Çalışanları korumak, üretim güvenliğini korumak ve işletme güvenliğini korumak temel amaçlarıdır.</a:t>
            </a: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Tree>
    <p:extLst>
      <p:ext uri="{BB962C8B-B14F-4D97-AF65-F5344CB8AC3E}">
        <p14:creationId xmlns:p14="http://schemas.microsoft.com/office/powerpoint/2010/main" val="36354660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1628</TotalTime>
  <Words>2685</Words>
  <Application>Microsoft Office PowerPoint</Application>
  <PresentationFormat>Ekran Gösterisi (4:3)</PresentationFormat>
  <Paragraphs>391</Paragraphs>
  <Slides>47</Slides>
  <Notes>0</Notes>
  <HiddenSlides>0</HiddenSlides>
  <MMClips>0</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47</vt:i4>
      </vt:variant>
    </vt:vector>
  </HeadingPairs>
  <TitlesOfParts>
    <vt:vector size="55" baseType="lpstr">
      <vt:lpstr>Arial</vt:lpstr>
      <vt:lpstr>Calibri</vt:lpstr>
      <vt:lpstr>Calibri Light</vt:lpstr>
      <vt:lpstr>Comic Sans MS</vt:lpstr>
      <vt:lpstr>Times New Roman</vt:lpstr>
      <vt:lpstr>Wingdings</vt:lpstr>
      <vt:lpstr>Office Theme</vt:lpstr>
      <vt:lpstr>Office Teması</vt:lpstr>
      <vt:lpstr>PowerPoint Sunusu</vt:lpstr>
      <vt:lpstr>Amaç</vt:lpstr>
      <vt:lpstr> Hedefler </vt:lpstr>
      <vt:lpstr>Neden İSG</vt:lpstr>
      <vt:lpstr> Sağlık- Sağlık Hizmetleri  </vt:lpstr>
      <vt:lpstr> İş Sağlığı  </vt:lpstr>
      <vt:lpstr> Tanımlar </vt:lpstr>
      <vt:lpstr>PowerPoint Sunusu</vt:lpstr>
      <vt:lpstr> İş Sağlığı ve Güvenliği (İSG) </vt:lpstr>
      <vt:lpstr>PowerPoint Sunusu</vt:lpstr>
      <vt:lpstr> İş Sağlığı ve Güvenliği (İSG) Hizmetleri </vt:lpstr>
      <vt:lpstr>  Çalışma Ortamının Gözetimi-1  </vt:lpstr>
      <vt:lpstr>  Çalışma Ortamının Gözetimi-2  </vt:lpstr>
      <vt:lpstr>  </vt:lpstr>
      <vt:lpstr> Sağlık Gözetimi - 1  </vt:lpstr>
      <vt:lpstr>  </vt:lpstr>
      <vt:lpstr> Diğer Sağlık Personeli (DSP)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İşyerlerinde Sağlığın Geliştirilmesi</vt:lpstr>
      <vt:lpstr>   </vt:lpstr>
      <vt:lpstr>  </vt:lpstr>
      <vt:lpstr>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FÜSUN TÜNAY</dc:creator>
  <cp:lastModifiedBy>RAHİME KAÇMAZ</cp:lastModifiedBy>
  <cp:revision>218</cp:revision>
  <dcterms:modified xsi:type="dcterms:W3CDTF">2020-11-12T07:50:29Z</dcterms:modified>
</cp:coreProperties>
</file>