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257" r:id="rId2"/>
    <p:sldId id="258" r:id="rId3"/>
    <p:sldId id="269" r:id="rId4"/>
    <p:sldId id="276" r:id="rId5"/>
    <p:sldId id="270" r:id="rId6"/>
    <p:sldId id="272" r:id="rId7"/>
    <p:sldId id="279" r:id="rId8"/>
    <p:sldId id="273" r:id="rId9"/>
    <p:sldId id="280" r:id="rId10"/>
    <p:sldId id="289" r:id="rId11"/>
    <p:sldId id="287" r:id="rId12"/>
    <p:sldId id="271" r:id="rId13"/>
    <p:sldId id="281" r:id="rId14"/>
    <p:sldId id="288" r:id="rId15"/>
    <p:sldId id="282" r:id="rId16"/>
    <p:sldId id="283" r:id="rId17"/>
    <p:sldId id="284" r:id="rId18"/>
    <p:sldId id="286" r:id="rId19"/>
    <p:sldId id="274" r:id="rId20"/>
    <p:sldId id="275"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AZAN UZUN" initials="RU" lastIdx="1" clrIdx="0">
    <p:extLst>
      <p:ext uri="{19B8F6BF-5375-455C-9EA6-DF929625EA0E}">
        <p15:presenceInfo xmlns:p15="http://schemas.microsoft.com/office/powerpoint/2012/main" userId="S-1-5-21-2627283118-3684124294-55272218-30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3EE696-DE4A-4203-A82F-AF01A9334783}" type="datetimeFigureOut">
              <a:rPr lang="tr-TR" smtClean="0"/>
              <a:t>14.03.2024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C1EA26-F83F-4792-8A88-CC203748AE03}" type="slidenum">
              <a:rPr lang="tr-TR" smtClean="0"/>
              <a:t>‹#›</a:t>
            </a:fld>
            <a:endParaRPr lang="tr-TR"/>
          </a:p>
        </p:txBody>
      </p:sp>
    </p:spTree>
    <p:extLst>
      <p:ext uri="{BB962C8B-B14F-4D97-AF65-F5344CB8AC3E}">
        <p14:creationId xmlns:p14="http://schemas.microsoft.com/office/powerpoint/2010/main" val="4199794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81C1EA26-F83F-4792-8A88-CC203748AE03}" type="slidenum">
              <a:rPr lang="tr-TR" smtClean="0"/>
              <a:t>3</a:t>
            </a:fld>
            <a:endParaRPr lang="tr-TR"/>
          </a:p>
        </p:txBody>
      </p:sp>
    </p:spTree>
    <p:extLst>
      <p:ext uri="{BB962C8B-B14F-4D97-AF65-F5344CB8AC3E}">
        <p14:creationId xmlns:p14="http://schemas.microsoft.com/office/powerpoint/2010/main" val="565376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81C1EA26-F83F-4792-8A88-CC203748AE03}" type="slidenum">
              <a:rPr lang="tr-TR" smtClean="0"/>
              <a:t>10</a:t>
            </a:fld>
            <a:endParaRPr lang="tr-TR"/>
          </a:p>
        </p:txBody>
      </p:sp>
    </p:spTree>
    <p:extLst>
      <p:ext uri="{BB962C8B-B14F-4D97-AF65-F5344CB8AC3E}">
        <p14:creationId xmlns:p14="http://schemas.microsoft.com/office/powerpoint/2010/main" val="1960196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81C1EA26-F83F-4792-8A88-CC203748AE03}" type="slidenum">
              <a:rPr lang="tr-TR" smtClean="0"/>
              <a:t>17</a:t>
            </a:fld>
            <a:endParaRPr lang="tr-TR"/>
          </a:p>
        </p:txBody>
      </p:sp>
    </p:spTree>
    <p:extLst>
      <p:ext uri="{BB962C8B-B14F-4D97-AF65-F5344CB8AC3E}">
        <p14:creationId xmlns:p14="http://schemas.microsoft.com/office/powerpoint/2010/main" val="2769855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F2E4D82A-AD46-4F41-8A85-C9FA80770B16}" type="datetimeFigureOut">
              <a:rPr lang="tr-TR" smtClean="0"/>
              <a:t>14.03.2024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B3FEB52-951B-4B99-93CF-4BCF7D88C6A2}" type="slidenum">
              <a:rPr lang="tr-TR" smtClean="0"/>
              <a:t>‹#›</a:t>
            </a:fld>
            <a:endParaRPr lang="tr-TR"/>
          </a:p>
        </p:txBody>
      </p:sp>
    </p:spTree>
    <p:extLst>
      <p:ext uri="{BB962C8B-B14F-4D97-AF65-F5344CB8AC3E}">
        <p14:creationId xmlns:p14="http://schemas.microsoft.com/office/powerpoint/2010/main" val="1467907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2E4D82A-AD46-4F41-8A85-C9FA80770B16}" type="datetimeFigureOut">
              <a:rPr lang="tr-TR" smtClean="0"/>
              <a:t>14.03.2024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B3FEB52-951B-4B99-93CF-4BCF7D88C6A2}" type="slidenum">
              <a:rPr lang="tr-TR" smtClean="0"/>
              <a:t>‹#›</a:t>
            </a:fld>
            <a:endParaRPr lang="tr-TR"/>
          </a:p>
        </p:txBody>
      </p:sp>
    </p:spTree>
    <p:extLst>
      <p:ext uri="{BB962C8B-B14F-4D97-AF65-F5344CB8AC3E}">
        <p14:creationId xmlns:p14="http://schemas.microsoft.com/office/powerpoint/2010/main" val="22173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2E4D82A-AD46-4F41-8A85-C9FA80770B16}" type="datetimeFigureOut">
              <a:rPr lang="tr-TR" smtClean="0"/>
              <a:t>14.03.2024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B3FEB52-951B-4B99-93CF-4BCF7D88C6A2}" type="slidenum">
              <a:rPr lang="tr-TR" smtClean="0"/>
              <a:t>‹#›</a:t>
            </a:fld>
            <a:endParaRPr lang="tr-TR"/>
          </a:p>
        </p:txBody>
      </p:sp>
    </p:spTree>
    <p:extLst>
      <p:ext uri="{BB962C8B-B14F-4D97-AF65-F5344CB8AC3E}">
        <p14:creationId xmlns:p14="http://schemas.microsoft.com/office/powerpoint/2010/main" val="369095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2E4D82A-AD46-4F41-8A85-C9FA80770B16}" type="datetimeFigureOut">
              <a:rPr lang="tr-TR" smtClean="0"/>
              <a:t>14.03.2024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B3FEB52-951B-4B99-93CF-4BCF7D88C6A2}" type="slidenum">
              <a:rPr lang="tr-TR" smtClean="0"/>
              <a:t>‹#›</a:t>
            </a:fld>
            <a:endParaRPr lang="tr-TR"/>
          </a:p>
        </p:txBody>
      </p:sp>
    </p:spTree>
    <p:extLst>
      <p:ext uri="{BB962C8B-B14F-4D97-AF65-F5344CB8AC3E}">
        <p14:creationId xmlns:p14="http://schemas.microsoft.com/office/powerpoint/2010/main" val="4099370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F2E4D82A-AD46-4F41-8A85-C9FA80770B16}" type="datetimeFigureOut">
              <a:rPr lang="tr-TR" smtClean="0"/>
              <a:t>14.03.2024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B3FEB52-951B-4B99-93CF-4BCF7D88C6A2}" type="slidenum">
              <a:rPr lang="tr-TR" smtClean="0"/>
              <a:t>‹#›</a:t>
            </a:fld>
            <a:endParaRPr lang="tr-TR"/>
          </a:p>
        </p:txBody>
      </p:sp>
    </p:spTree>
    <p:extLst>
      <p:ext uri="{BB962C8B-B14F-4D97-AF65-F5344CB8AC3E}">
        <p14:creationId xmlns:p14="http://schemas.microsoft.com/office/powerpoint/2010/main" val="432104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F2E4D82A-AD46-4F41-8A85-C9FA80770B16}" type="datetimeFigureOut">
              <a:rPr lang="tr-TR" smtClean="0"/>
              <a:t>14.03.2024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B3FEB52-951B-4B99-93CF-4BCF7D88C6A2}" type="slidenum">
              <a:rPr lang="tr-TR" smtClean="0"/>
              <a:t>‹#›</a:t>
            </a:fld>
            <a:endParaRPr lang="tr-TR"/>
          </a:p>
        </p:txBody>
      </p:sp>
    </p:spTree>
    <p:extLst>
      <p:ext uri="{BB962C8B-B14F-4D97-AF65-F5344CB8AC3E}">
        <p14:creationId xmlns:p14="http://schemas.microsoft.com/office/powerpoint/2010/main" val="1628770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F2E4D82A-AD46-4F41-8A85-C9FA80770B16}" type="datetimeFigureOut">
              <a:rPr lang="tr-TR" smtClean="0"/>
              <a:t>14.03.2024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B3FEB52-951B-4B99-93CF-4BCF7D88C6A2}" type="slidenum">
              <a:rPr lang="tr-TR" smtClean="0"/>
              <a:t>‹#›</a:t>
            </a:fld>
            <a:endParaRPr lang="tr-TR"/>
          </a:p>
        </p:txBody>
      </p:sp>
    </p:spTree>
    <p:extLst>
      <p:ext uri="{BB962C8B-B14F-4D97-AF65-F5344CB8AC3E}">
        <p14:creationId xmlns:p14="http://schemas.microsoft.com/office/powerpoint/2010/main" val="4048199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F2E4D82A-AD46-4F41-8A85-C9FA80770B16}" type="datetimeFigureOut">
              <a:rPr lang="tr-TR" smtClean="0"/>
              <a:t>14.03.2024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B3FEB52-951B-4B99-93CF-4BCF7D88C6A2}" type="slidenum">
              <a:rPr lang="tr-TR" smtClean="0"/>
              <a:t>‹#›</a:t>
            </a:fld>
            <a:endParaRPr lang="tr-TR"/>
          </a:p>
        </p:txBody>
      </p:sp>
    </p:spTree>
    <p:extLst>
      <p:ext uri="{BB962C8B-B14F-4D97-AF65-F5344CB8AC3E}">
        <p14:creationId xmlns:p14="http://schemas.microsoft.com/office/powerpoint/2010/main" val="1823310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2E4D82A-AD46-4F41-8A85-C9FA80770B16}" type="datetimeFigureOut">
              <a:rPr lang="tr-TR" smtClean="0"/>
              <a:t>14.03.2024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B3FEB52-951B-4B99-93CF-4BCF7D88C6A2}" type="slidenum">
              <a:rPr lang="tr-TR" smtClean="0"/>
              <a:t>‹#›</a:t>
            </a:fld>
            <a:endParaRPr lang="tr-TR"/>
          </a:p>
        </p:txBody>
      </p:sp>
    </p:spTree>
    <p:extLst>
      <p:ext uri="{BB962C8B-B14F-4D97-AF65-F5344CB8AC3E}">
        <p14:creationId xmlns:p14="http://schemas.microsoft.com/office/powerpoint/2010/main" val="797112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F2E4D82A-AD46-4F41-8A85-C9FA80770B16}" type="datetimeFigureOut">
              <a:rPr lang="tr-TR" smtClean="0"/>
              <a:t>14.03.2024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B3FEB52-951B-4B99-93CF-4BCF7D88C6A2}" type="slidenum">
              <a:rPr lang="tr-TR" smtClean="0"/>
              <a:t>‹#›</a:t>
            </a:fld>
            <a:endParaRPr lang="tr-TR"/>
          </a:p>
        </p:txBody>
      </p:sp>
    </p:spTree>
    <p:extLst>
      <p:ext uri="{BB962C8B-B14F-4D97-AF65-F5344CB8AC3E}">
        <p14:creationId xmlns:p14="http://schemas.microsoft.com/office/powerpoint/2010/main" val="3845232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F2E4D82A-AD46-4F41-8A85-C9FA80770B16}" type="datetimeFigureOut">
              <a:rPr lang="tr-TR" smtClean="0"/>
              <a:t>14.03.2024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B3FEB52-951B-4B99-93CF-4BCF7D88C6A2}" type="slidenum">
              <a:rPr lang="tr-TR" smtClean="0"/>
              <a:t>‹#›</a:t>
            </a:fld>
            <a:endParaRPr lang="tr-TR"/>
          </a:p>
        </p:txBody>
      </p:sp>
    </p:spTree>
    <p:extLst>
      <p:ext uri="{BB962C8B-B14F-4D97-AF65-F5344CB8AC3E}">
        <p14:creationId xmlns:p14="http://schemas.microsoft.com/office/powerpoint/2010/main" val="878496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E4D82A-AD46-4F41-8A85-C9FA80770B16}" type="datetimeFigureOut">
              <a:rPr lang="tr-TR" smtClean="0"/>
              <a:t>14.03.2024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3FEB52-951B-4B99-93CF-4BCF7D88C6A2}" type="slidenum">
              <a:rPr lang="tr-TR" smtClean="0"/>
              <a:t>‹#›</a:t>
            </a:fld>
            <a:endParaRPr lang="tr-TR"/>
          </a:p>
        </p:txBody>
      </p:sp>
    </p:spTree>
    <p:extLst>
      <p:ext uri="{BB962C8B-B14F-4D97-AF65-F5344CB8AC3E}">
        <p14:creationId xmlns:p14="http://schemas.microsoft.com/office/powerpoint/2010/main" val="2958137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4329820" y="2308776"/>
            <a:ext cx="6716132" cy="1508105"/>
          </a:xfrm>
          <a:prstGeom prst="rect">
            <a:avLst/>
          </a:prstGeom>
          <a:noFill/>
        </p:spPr>
        <p:txBody>
          <a:bodyPr wrap="square" rtlCol="0">
            <a:spAutoFit/>
          </a:bodyPr>
          <a:lstStyle/>
          <a:p>
            <a:r>
              <a:rPr lang="tr-TR" sz="3200" dirty="0">
                <a:solidFill>
                  <a:srgbClr val="FF0000"/>
                </a:solidFill>
                <a:latin typeface="Arial" panose="020B0604020202020204" pitchFamily="34" charset="0"/>
                <a:cs typeface="Arial" panose="020B0604020202020204" pitchFamily="34" charset="0"/>
              </a:rPr>
              <a:t>T.C. SAĞLIK BAKANLIĞI</a:t>
            </a:r>
          </a:p>
          <a:p>
            <a:r>
              <a:rPr lang="tr-TR" sz="2000" dirty="0">
                <a:solidFill>
                  <a:srgbClr val="FF0000"/>
                </a:solidFill>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HALK SAĞLIĞI GENEL MÜDÜRLÜĞÜ</a:t>
            </a:r>
          </a:p>
          <a:p>
            <a:r>
              <a:rPr lang="tr-TR" sz="2000" dirty="0">
                <a:latin typeface="Arial" panose="020B0604020202020204" pitchFamily="34" charset="0"/>
                <a:cs typeface="Arial" panose="020B0604020202020204" pitchFamily="34" charset="0"/>
              </a:rPr>
              <a:t> Çalışan Sağlığı Dairesi Başkanlığı</a:t>
            </a:r>
          </a:p>
          <a:p>
            <a:r>
              <a:rPr lang="tr-TR" sz="2000" dirty="0">
                <a:latin typeface="Arial" panose="020B0604020202020204" pitchFamily="34" charset="0"/>
                <a:cs typeface="Arial" panose="020B0604020202020204" pitchFamily="34" charset="0"/>
              </a:rPr>
              <a:t> </a:t>
            </a:r>
          </a:p>
        </p:txBody>
      </p:sp>
      <p:pic>
        <p:nvPicPr>
          <p:cNvPr id="3" name="Resim 2">
            <a:extLst>
              <a:ext uri="{FF2B5EF4-FFF2-40B4-BE49-F238E27FC236}">
                <a16:creationId xmlns:a16="http://schemas.microsoft.com/office/drawing/2014/main" id="{BADCDD03-EF74-48F1-B0C5-731C217C8DA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937" t="23868" r="32003" b="41706"/>
          <a:stretch/>
        </p:blipFill>
        <p:spPr>
          <a:xfrm>
            <a:off x="2564394" y="2042165"/>
            <a:ext cx="1765426" cy="1733550"/>
          </a:xfrm>
          <a:prstGeom prst="rect">
            <a:avLst/>
          </a:prstGeom>
        </p:spPr>
      </p:pic>
      <p:sp>
        <p:nvSpPr>
          <p:cNvPr id="5" name="Metin kutusu 4">
            <a:extLst>
              <a:ext uri="{FF2B5EF4-FFF2-40B4-BE49-F238E27FC236}">
                <a16:creationId xmlns:a16="http://schemas.microsoft.com/office/drawing/2014/main" id="{DB80AC84-DBA0-48A8-BDF9-CE9D21751412}"/>
              </a:ext>
            </a:extLst>
          </p:cNvPr>
          <p:cNvSpPr txBox="1"/>
          <p:nvPr/>
        </p:nvSpPr>
        <p:spPr>
          <a:xfrm>
            <a:off x="3447107" y="4478511"/>
            <a:ext cx="6716132" cy="523220"/>
          </a:xfrm>
          <a:prstGeom prst="rect">
            <a:avLst/>
          </a:prstGeom>
          <a:noFill/>
        </p:spPr>
        <p:txBody>
          <a:bodyPr wrap="square" rtlCol="0">
            <a:spAutoFit/>
          </a:bodyPr>
          <a:lstStyle/>
          <a:p>
            <a:pPr algn="ctr"/>
            <a:r>
              <a:rPr lang="tr-TR" sz="2800" b="1">
                <a:latin typeface="Arial" panose="020B0604020202020204" pitchFamily="34" charset="0"/>
                <a:cs typeface="Arial" panose="020B0604020202020204" pitchFamily="34" charset="0"/>
              </a:rPr>
              <a:t>BİRİNCİ BASAMAK BEYAZ </a:t>
            </a:r>
            <a:r>
              <a:rPr lang="tr-TR" sz="2800" b="1" dirty="0">
                <a:latin typeface="Arial" panose="020B0604020202020204" pitchFamily="34" charset="0"/>
                <a:cs typeface="Arial" panose="020B0604020202020204" pitchFamily="34" charset="0"/>
              </a:rPr>
              <a:t>KOD</a:t>
            </a:r>
          </a:p>
        </p:txBody>
      </p:sp>
    </p:spTree>
    <p:extLst>
      <p:ext uri="{BB962C8B-B14F-4D97-AF65-F5344CB8AC3E}">
        <p14:creationId xmlns:p14="http://schemas.microsoft.com/office/powerpoint/2010/main" val="1385057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FB3FEB52-951B-4B99-93CF-4BCF7D88C6A2}" type="slidenum">
              <a:rPr lang="tr-TR" smtClean="0"/>
              <a:t>10</a:t>
            </a:fld>
            <a:endParaRPr lang="tr-TR"/>
          </a:p>
        </p:txBody>
      </p:sp>
      <p:sp>
        <p:nvSpPr>
          <p:cNvPr id="10" name="Dikdörtgen 9"/>
          <p:cNvSpPr/>
          <p:nvPr/>
        </p:nvSpPr>
        <p:spPr>
          <a:xfrm>
            <a:off x="509139" y="424552"/>
            <a:ext cx="10278994" cy="1508105"/>
          </a:xfrm>
          <a:prstGeom prst="rect">
            <a:avLst/>
          </a:prstGeom>
        </p:spPr>
        <p:txBody>
          <a:bodyPr wrap="square">
            <a:spAutoFit/>
          </a:bodyPr>
          <a:lstStyle/>
          <a:p>
            <a:r>
              <a:rPr lang="tr-TR" sz="3600" b="1" dirty="0">
                <a:solidFill>
                  <a:srgbClr val="FF0000"/>
                </a:solidFill>
                <a:latin typeface="Arial" panose="020B0604020202020204" pitchFamily="34" charset="0"/>
                <a:cs typeface="Arial" panose="020B0604020202020204" pitchFamily="34" charset="0"/>
              </a:rPr>
              <a:t>  </a:t>
            </a:r>
            <a:endParaRPr lang="tr-TR" sz="3600" dirty="0">
              <a:solidFill>
                <a:prstClr val="black"/>
              </a:solidFill>
              <a:latin typeface="Arial" panose="020B0604020202020204" pitchFamily="34" charset="0"/>
              <a:cs typeface="Arial" panose="020B0604020202020204" pitchFamily="34" charset="0"/>
            </a:endParaRPr>
          </a:p>
          <a:p>
            <a:pPr algn="just"/>
            <a:r>
              <a:rPr lang="tr-TR" sz="2800" b="1" dirty="0">
                <a:solidFill>
                  <a:srgbClr val="FF0000"/>
                </a:solidFill>
                <a:latin typeface="Arial" panose="020B0604020202020204" pitchFamily="34" charset="0"/>
                <a:cs typeface="Arial" panose="020B0604020202020204" pitchFamily="34" charset="0"/>
              </a:rPr>
              <a:t>Beyaz Kod Kapsamında Elde Edilen Haklar ve Yapılan</a:t>
            </a:r>
          </a:p>
          <a:p>
            <a:pPr algn="just"/>
            <a:r>
              <a:rPr lang="tr-TR" sz="2800" b="1" dirty="0">
                <a:solidFill>
                  <a:srgbClr val="FF0000"/>
                </a:solidFill>
                <a:latin typeface="Arial" panose="020B0604020202020204" pitchFamily="34" charset="0"/>
                <a:cs typeface="Arial" panose="020B0604020202020204" pitchFamily="34" charset="0"/>
              </a:rPr>
              <a:t>Hukuki Düzenlemeler-2</a:t>
            </a:r>
          </a:p>
        </p:txBody>
      </p:sp>
      <p:sp>
        <p:nvSpPr>
          <p:cNvPr id="2" name="Metin kutusu 1"/>
          <p:cNvSpPr txBox="1"/>
          <p:nvPr/>
        </p:nvSpPr>
        <p:spPr>
          <a:xfrm>
            <a:off x="509139" y="1929338"/>
            <a:ext cx="10079614" cy="3754874"/>
          </a:xfrm>
          <a:prstGeom prst="rect">
            <a:avLst/>
          </a:prstGeom>
          <a:noFill/>
        </p:spPr>
        <p:txBody>
          <a:bodyPr wrap="square" rtlCol="0">
            <a:spAutoFit/>
          </a:bodyPr>
          <a:lstStyle/>
          <a:p>
            <a:pPr algn="just"/>
            <a:r>
              <a:rPr lang="tr-TR" sz="2400" b="1" dirty="0">
                <a:latin typeface="Arial" panose="020B0604020202020204" pitchFamily="34" charset="0"/>
                <a:cs typeface="Arial" panose="020B0604020202020204" pitchFamily="34" charset="0"/>
              </a:rPr>
              <a:t>Beyaz kod kapsamında çalışanlar:</a:t>
            </a:r>
          </a:p>
          <a:p>
            <a:pPr algn="just"/>
            <a:endParaRPr lang="tr-TR" sz="2400" b="1"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tr-TR" sz="2400" dirty="0">
                <a:latin typeface="Arial" panose="020B0604020202020204" pitchFamily="34" charset="0"/>
                <a:cs typeface="Arial" panose="020B0604020202020204" pitchFamily="34" charset="0"/>
              </a:rPr>
              <a:t>Acil verilmesi gereken sağlık hizmetleri hariç olmak kaydıyla </a:t>
            </a:r>
            <a:r>
              <a:rPr lang="tr-TR" sz="2400" b="1" dirty="0">
                <a:latin typeface="Arial" panose="020B0604020202020204" pitchFamily="34" charset="0"/>
                <a:cs typeface="Arial" panose="020B0604020202020204" pitchFamily="34" charset="0"/>
              </a:rPr>
              <a:t>hizmetten çekilme</a:t>
            </a:r>
            <a:r>
              <a:rPr lang="tr-TR" sz="2400" dirty="0">
                <a:latin typeface="Arial" panose="020B0604020202020204" pitchFamily="34" charset="0"/>
                <a:cs typeface="Arial" panose="020B0604020202020204" pitchFamily="34" charset="0"/>
              </a:rPr>
              <a:t> hakkı</a:t>
            </a:r>
            <a:r>
              <a:rPr lang="tr-TR" sz="1200" dirty="0">
                <a:latin typeface="Arial" panose="020B0604020202020204" pitchFamily="34" charset="0"/>
                <a:cs typeface="Arial" panose="020B0604020202020204" pitchFamily="34" charset="0"/>
              </a:rPr>
              <a:t>,{3359 sayılı </a:t>
            </a:r>
            <a:r>
              <a:rPr lang="tr-TR" sz="1200" i="1" dirty="0">
                <a:latin typeface="Arial" panose="020B0604020202020204" pitchFamily="34" charset="0"/>
                <a:cs typeface="Arial" panose="020B0604020202020204" pitchFamily="34" charset="0"/>
              </a:rPr>
              <a:t>Sağlık Hizmetleri Temel Kanunu</a:t>
            </a:r>
            <a:r>
              <a:rPr lang="tr-TR" sz="1200" dirty="0">
                <a:latin typeface="Arial" panose="020B0604020202020204" pitchFamily="34" charset="0"/>
                <a:cs typeface="Arial" panose="020B0604020202020204" pitchFamily="34" charset="0"/>
              </a:rPr>
              <a:t>’nun anılan Ek 12’nci maddesine ilave edilen bir fıkra ile (Ek fıkra:15/4/2020-7243/28 </a:t>
            </a:r>
            <a:r>
              <a:rPr lang="tr-TR" sz="1200" dirty="0" err="1">
                <a:latin typeface="Arial" panose="020B0604020202020204" pitchFamily="34" charset="0"/>
                <a:cs typeface="Arial" panose="020B0604020202020204" pitchFamily="34" charset="0"/>
              </a:rPr>
              <a:t>md.</a:t>
            </a:r>
            <a:r>
              <a:rPr lang="tr-TR" sz="1200" dirty="0">
                <a:latin typeface="Arial" panose="020B0604020202020204" pitchFamily="34" charset="0"/>
                <a:cs typeface="Arial" panose="020B0604020202020204" pitchFamily="34" charset="0"/>
              </a:rPr>
              <a:t>), Bakanlığımızca hazırlanan 2012/23 sayılı “Çalışan güvenliğinin sağlanması” konulu Genelge, Madde 6}</a:t>
            </a:r>
          </a:p>
          <a:p>
            <a:pPr algn="just"/>
            <a:endParaRPr lang="tr-TR" sz="1200" dirty="0">
              <a:latin typeface="Arial" panose="020B0604020202020204" pitchFamily="34" charset="0"/>
              <a:cs typeface="Arial" panose="020B0604020202020204" pitchFamily="34" charset="0"/>
            </a:endParaRPr>
          </a:p>
          <a:p>
            <a:pPr marL="357188" algn="just"/>
            <a:endParaRPr lang="tr-TR" sz="1000" dirty="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ü"/>
            </a:pPr>
            <a:r>
              <a:rPr lang="tr-TR" sz="2400" dirty="0">
                <a:latin typeface="Arial" panose="020B0604020202020204" pitchFamily="34" charset="0"/>
                <a:cs typeface="Arial" panose="020B0604020202020204" pitchFamily="34" charset="0"/>
              </a:rPr>
              <a:t> Adli veya mülki idare makamlarınca verilen bir belgeyle belgelendirilmesi hâlinde, çalışanın mağdur olmasına sebep olan kişinin </a:t>
            </a:r>
            <a:r>
              <a:rPr lang="tr-TR" sz="2400" b="1" dirty="0">
                <a:latin typeface="Arial" panose="020B0604020202020204" pitchFamily="34" charset="0"/>
                <a:cs typeface="Arial" panose="020B0604020202020204" pitchFamily="34" charset="0"/>
              </a:rPr>
              <a:t>aile hekiminin değiştirilebilmesi</a:t>
            </a:r>
            <a:r>
              <a:rPr lang="tr-TR" sz="2400" dirty="0">
                <a:latin typeface="Arial" panose="020B0604020202020204" pitchFamily="34" charset="0"/>
                <a:cs typeface="Arial" panose="020B0604020202020204" pitchFamily="34" charset="0"/>
              </a:rPr>
              <a:t>,</a:t>
            </a:r>
            <a:r>
              <a:rPr lang="tr-TR" sz="1200" i="1" dirty="0">
                <a:latin typeface="Arial" panose="020B0604020202020204" pitchFamily="34" charset="0"/>
                <a:cs typeface="Arial" panose="020B0604020202020204" pitchFamily="34" charset="0"/>
              </a:rPr>
              <a:t>(Aile Hekimliği Uygulama Yönetmeliği, Madde </a:t>
            </a:r>
            <a:r>
              <a:rPr lang="tr-TR" sz="1200" dirty="0">
                <a:latin typeface="Arial" panose="020B0604020202020204" pitchFamily="34" charset="0"/>
                <a:cs typeface="Arial" panose="020B0604020202020204" pitchFamily="34" charset="0"/>
              </a:rPr>
              <a:t>8, İkinci Fıkra)</a:t>
            </a:r>
          </a:p>
          <a:p>
            <a:pPr indent="265113" algn="just"/>
            <a:r>
              <a:rPr lang="tr-TR" sz="2400" dirty="0">
                <a:latin typeface="Arial" panose="020B0604020202020204" pitchFamily="34" charset="0"/>
                <a:cs typeface="Arial" panose="020B0604020202020204" pitchFamily="34" charset="0"/>
              </a:rPr>
              <a:t>vb. haklara kavuşmuştur.</a:t>
            </a:r>
          </a:p>
        </p:txBody>
      </p:sp>
      <p:pic>
        <p:nvPicPr>
          <p:cNvPr id="9" name="Resim 8">
            <a:extLst>
              <a:ext uri="{FF2B5EF4-FFF2-40B4-BE49-F238E27FC236}">
                <a16:creationId xmlns:a16="http://schemas.microsoft.com/office/drawing/2014/main" id="{4F81CD0A-D835-4AEE-942B-278E2FFD13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937" t="23868" r="32003" b="41706"/>
          <a:stretch/>
        </p:blipFill>
        <p:spPr>
          <a:xfrm>
            <a:off x="7858408" y="-18880"/>
            <a:ext cx="1067848" cy="1048567"/>
          </a:xfrm>
          <a:prstGeom prst="rect">
            <a:avLst/>
          </a:prstGeom>
        </p:spPr>
      </p:pic>
      <p:sp>
        <p:nvSpPr>
          <p:cNvPr id="7" name="Metin kutusu 6">
            <a:extLst>
              <a:ext uri="{FF2B5EF4-FFF2-40B4-BE49-F238E27FC236}">
                <a16:creationId xmlns:a16="http://schemas.microsoft.com/office/drawing/2014/main" id="{2B3BE671-02EE-4986-9ECC-2F2C92FD2C4C}"/>
              </a:ext>
            </a:extLst>
          </p:cNvPr>
          <p:cNvSpPr txBox="1"/>
          <p:nvPr/>
        </p:nvSpPr>
        <p:spPr>
          <a:xfrm>
            <a:off x="8811458" y="39832"/>
            <a:ext cx="5306568" cy="861774"/>
          </a:xfrm>
          <a:prstGeom prst="rect">
            <a:avLst/>
          </a:prstGeom>
          <a:noFill/>
        </p:spPr>
        <p:txBody>
          <a:bodyPr wrap="square" rtlCol="0">
            <a:spAutoFit/>
          </a:bodyPr>
          <a:lstStyle/>
          <a:p>
            <a:r>
              <a:rPr lang="tr-TR" dirty="0">
                <a:solidFill>
                  <a:srgbClr val="FF0000"/>
                </a:solidFill>
                <a:latin typeface="Arial" panose="020B0604020202020204" pitchFamily="34" charset="0"/>
                <a:cs typeface="Arial" panose="020B0604020202020204" pitchFamily="34" charset="0"/>
              </a:rPr>
              <a:t>T.C. SAĞLIK BAKANLIĞI</a:t>
            </a:r>
          </a:p>
          <a:p>
            <a:r>
              <a:rPr lang="tr-TR" sz="2000" dirty="0">
                <a:solidFill>
                  <a:srgbClr val="FF0000"/>
                </a:solidFill>
                <a:latin typeface="Arial" panose="020B0604020202020204" pitchFamily="34" charset="0"/>
                <a:cs typeface="Arial" panose="020B0604020202020204" pitchFamily="34" charset="0"/>
              </a:rPr>
              <a:t> </a:t>
            </a:r>
            <a:r>
              <a:rPr lang="tr-TR" sz="1400" dirty="0">
                <a:latin typeface="Arial" panose="020B0604020202020204" pitchFamily="34" charset="0"/>
                <a:cs typeface="Arial" panose="020B0604020202020204" pitchFamily="34" charset="0"/>
              </a:rPr>
              <a:t>HALK SAĞLIĞI GENEL MÜDÜRLÜĞÜ</a:t>
            </a:r>
          </a:p>
          <a:p>
            <a:r>
              <a:rPr lang="tr-TR" sz="1200" dirty="0">
                <a:latin typeface="Arial" panose="020B0604020202020204" pitchFamily="34" charset="0"/>
                <a:cs typeface="Arial" panose="020B0604020202020204" pitchFamily="34" charset="0"/>
              </a:rPr>
              <a:t>  Çalışan Sağlığı Dairesi Başkanlığı</a:t>
            </a:r>
          </a:p>
        </p:txBody>
      </p:sp>
    </p:spTree>
    <p:extLst>
      <p:ext uri="{BB962C8B-B14F-4D97-AF65-F5344CB8AC3E}">
        <p14:creationId xmlns:p14="http://schemas.microsoft.com/office/powerpoint/2010/main" val="195065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FB3FEB52-951B-4B99-93CF-4BCF7D88C6A2}" type="slidenum">
              <a:rPr lang="tr-TR" smtClean="0"/>
              <a:t>11</a:t>
            </a:fld>
            <a:endParaRPr lang="tr-TR"/>
          </a:p>
        </p:txBody>
      </p:sp>
      <p:sp>
        <p:nvSpPr>
          <p:cNvPr id="10" name="Dikdörtgen 9"/>
          <p:cNvSpPr/>
          <p:nvPr/>
        </p:nvSpPr>
        <p:spPr>
          <a:xfrm>
            <a:off x="390267" y="424552"/>
            <a:ext cx="10646542" cy="1508105"/>
          </a:xfrm>
          <a:prstGeom prst="rect">
            <a:avLst/>
          </a:prstGeom>
        </p:spPr>
        <p:txBody>
          <a:bodyPr wrap="square">
            <a:spAutoFit/>
          </a:bodyPr>
          <a:lstStyle/>
          <a:p>
            <a:r>
              <a:rPr lang="tr-TR" sz="3600" b="1" dirty="0">
                <a:solidFill>
                  <a:srgbClr val="FF0000"/>
                </a:solidFill>
                <a:latin typeface="Arial" panose="020B0604020202020204" pitchFamily="34" charset="0"/>
                <a:cs typeface="Arial" panose="020B0604020202020204" pitchFamily="34" charset="0"/>
              </a:rPr>
              <a:t>  </a:t>
            </a:r>
            <a:endParaRPr lang="tr-TR" sz="2800" dirty="0">
              <a:solidFill>
                <a:prstClr val="black"/>
              </a:solidFill>
              <a:latin typeface="Arial" panose="020B0604020202020204" pitchFamily="34" charset="0"/>
              <a:cs typeface="Arial" panose="020B0604020202020204" pitchFamily="34" charset="0"/>
            </a:endParaRPr>
          </a:p>
          <a:p>
            <a:r>
              <a:rPr lang="tr-TR" sz="2800" b="1" dirty="0">
                <a:solidFill>
                  <a:srgbClr val="FF0000"/>
                </a:solidFill>
                <a:latin typeface="Arial" panose="020B0604020202020204" pitchFamily="34" charset="0"/>
                <a:cs typeface="Arial" panose="020B0604020202020204" pitchFamily="34" charset="0"/>
              </a:rPr>
              <a:t>Beyaz Kod Kapsamında Elde Edilen Haklar ve Yapılan</a:t>
            </a:r>
          </a:p>
          <a:p>
            <a:r>
              <a:rPr lang="tr-TR" sz="2800" b="1" dirty="0">
                <a:solidFill>
                  <a:srgbClr val="FF0000"/>
                </a:solidFill>
                <a:latin typeface="Arial" panose="020B0604020202020204" pitchFamily="34" charset="0"/>
                <a:cs typeface="Arial" panose="020B0604020202020204" pitchFamily="34" charset="0"/>
              </a:rPr>
              <a:t>Hukuki Düzenlemeler-3</a:t>
            </a:r>
          </a:p>
        </p:txBody>
      </p:sp>
      <p:sp>
        <p:nvSpPr>
          <p:cNvPr id="2" name="Metin kutusu 1"/>
          <p:cNvSpPr txBox="1"/>
          <p:nvPr/>
        </p:nvSpPr>
        <p:spPr>
          <a:xfrm>
            <a:off x="192024" y="1932657"/>
            <a:ext cx="11731752" cy="5416868"/>
          </a:xfrm>
          <a:prstGeom prst="rect">
            <a:avLst/>
          </a:prstGeom>
          <a:noFill/>
        </p:spPr>
        <p:txBody>
          <a:bodyPr wrap="square" rtlCol="0">
            <a:spAutoFit/>
          </a:bodyPr>
          <a:lstStyle/>
          <a:p>
            <a:pPr marL="342900" indent="-342900" algn="just">
              <a:buFont typeface="Wingdings" panose="05000000000000000000" pitchFamily="2" charset="2"/>
              <a:buChar char="ü"/>
            </a:pPr>
            <a:r>
              <a:rPr lang="tr-TR" sz="2400" dirty="0">
                <a:latin typeface="Arial" panose="020B0604020202020204" pitchFamily="34" charset="0"/>
                <a:cs typeface="Arial" panose="020B0604020202020204" pitchFamily="34" charset="0"/>
              </a:rPr>
              <a:t>Sağlık kuruluşlarında görev yapan çalışanlara karşı görevleri sırasında veya görevleri dolayısıyla işlenen </a:t>
            </a:r>
            <a:r>
              <a:rPr lang="tr-TR" sz="2400" b="1" dirty="0">
                <a:latin typeface="Arial" panose="020B0604020202020204" pitchFamily="34" charset="0"/>
                <a:cs typeface="Arial" panose="020B0604020202020204" pitchFamily="34" charset="0"/>
              </a:rPr>
              <a:t>kasten yaralama suçu</a:t>
            </a:r>
            <a:r>
              <a:rPr lang="tr-TR" sz="2400" dirty="0">
                <a:latin typeface="Arial" panose="020B0604020202020204" pitchFamily="34" charset="0"/>
                <a:cs typeface="Arial" panose="020B0604020202020204" pitchFamily="34" charset="0"/>
              </a:rPr>
              <a:t>nun </a:t>
            </a:r>
            <a:r>
              <a:rPr lang="tr-TR" sz="2400" b="1" dirty="0">
                <a:latin typeface="Arial" panose="020B0604020202020204" pitchFamily="34" charset="0"/>
                <a:cs typeface="Arial" panose="020B0604020202020204" pitchFamily="34" charset="0"/>
              </a:rPr>
              <a:t>tutuklama sebebi varsayılan suçlardan olduğu,</a:t>
            </a:r>
          </a:p>
          <a:p>
            <a:pPr marL="342900" indent="-342900" algn="just">
              <a:buFont typeface="Wingdings" panose="05000000000000000000" pitchFamily="2" charset="2"/>
              <a:buChar char="ü"/>
            </a:pPr>
            <a:endParaRPr lang="tr-TR" sz="1000" i="1"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tr-TR" sz="2400" dirty="0">
                <a:latin typeface="Arial" panose="020B0604020202020204" pitchFamily="34" charset="0"/>
                <a:cs typeface="Arial" panose="020B0604020202020204" pitchFamily="34" charset="0"/>
              </a:rPr>
              <a:t>Sağlık kuruluşlarında görev yapan sağlık çalışanları ile yardımcı sağlık çalışanlarına karşı görevleri sebebiyle işlenen, 5237 sayılı </a:t>
            </a:r>
            <a:r>
              <a:rPr lang="tr-TR" sz="2400" i="1" dirty="0">
                <a:latin typeface="Arial" panose="020B0604020202020204" pitchFamily="34" charset="0"/>
                <a:cs typeface="Arial" panose="020B0604020202020204" pitchFamily="34" charset="0"/>
              </a:rPr>
              <a:t>Türk Ceza Kanunu</a:t>
            </a:r>
            <a:r>
              <a:rPr lang="tr-TR" sz="2400" dirty="0">
                <a:latin typeface="Arial" panose="020B0604020202020204" pitchFamily="34" charset="0"/>
                <a:cs typeface="Arial" panose="020B0604020202020204" pitchFamily="34" charset="0"/>
              </a:rPr>
              <a:t>’nda yer alan </a:t>
            </a:r>
            <a:r>
              <a:rPr lang="tr-TR" sz="2400" i="1" dirty="0">
                <a:latin typeface="Arial" panose="020B0604020202020204" pitchFamily="34" charset="0"/>
                <a:cs typeface="Arial" panose="020B0604020202020204" pitchFamily="34" charset="0"/>
              </a:rPr>
              <a:t>kasten yaralama</a:t>
            </a:r>
            <a:r>
              <a:rPr lang="tr-TR" sz="2400" dirty="0">
                <a:latin typeface="Arial" panose="020B0604020202020204" pitchFamily="34" charset="0"/>
                <a:cs typeface="Arial" panose="020B0604020202020204" pitchFamily="34" charset="0"/>
              </a:rPr>
              <a:t> (madde 86), </a:t>
            </a:r>
            <a:r>
              <a:rPr lang="tr-TR" sz="2400" i="1" dirty="0">
                <a:latin typeface="Arial" panose="020B0604020202020204" pitchFamily="34" charset="0"/>
                <a:cs typeface="Arial" panose="020B0604020202020204" pitchFamily="34" charset="0"/>
              </a:rPr>
              <a:t>tehdit</a:t>
            </a:r>
            <a:r>
              <a:rPr lang="tr-TR" sz="2400" dirty="0">
                <a:latin typeface="Arial" panose="020B0604020202020204" pitchFamily="34" charset="0"/>
                <a:cs typeface="Arial" panose="020B0604020202020204" pitchFamily="34" charset="0"/>
              </a:rPr>
              <a:t> (madde 106), </a:t>
            </a:r>
            <a:r>
              <a:rPr lang="tr-TR" sz="2400" i="1" dirty="0">
                <a:latin typeface="Arial" panose="020B0604020202020204" pitchFamily="34" charset="0"/>
                <a:cs typeface="Arial" panose="020B0604020202020204" pitchFamily="34" charset="0"/>
              </a:rPr>
              <a:t>hakaret</a:t>
            </a:r>
            <a:r>
              <a:rPr lang="tr-TR" sz="2400" dirty="0">
                <a:latin typeface="Arial" panose="020B0604020202020204" pitchFamily="34" charset="0"/>
                <a:cs typeface="Arial" panose="020B0604020202020204" pitchFamily="34" charset="0"/>
              </a:rPr>
              <a:t> (madde 125) ve </a:t>
            </a:r>
            <a:r>
              <a:rPr lang="tr-TR" sz="2400" i="1" dirty="0">
                <a:latin typeface="Arial" panose="020B0604020202020204" pitchFamily="34" charset="0"/>
                <a:cs typeface="Arial" panose="020B0604020202020204" pitchFamily="34" charset="0"/>
              </a:rPr>
              <a:t>görevi yaptırmamak için direnme</a:t>
            </a:r>
            <a:r>
              <a:rPr lang="tr-TR" sz="2400" dirty="0">
                <a:latin typeface="Arial" panose="020B0604020202020204" pitchFamily="34" charset="0"/>
                <a:cs typeface="Arial" panose="020B0604020202020204" pitchFamily="34" charset="0"/>
              </a:rPr>
              <a:t> (madde 265) suçlarında ilgili maddelere göre tayin edilecek </a:t>
            </a:r>
            <a:r>
              <a:rPr lang="tr-TR" sz="2400" b="1" dirty="0">
                <a:latin typeface="Arial" panose="020B0604020202020204" pitchFamily="34" charset="0"/>
                <a:cs typeface="Arial" panose="020B0604020202020204" pitchFamily="34" charset="0"/>
              </a:rPr>
              <a:t>cezaların yarı oranında artırılacağı</a:t>
            </a:r>
            <a:r>
              <a:rPr lang="tr-TR" sz="2400" dirty="0">
                <a:latin typeface="Arial" panose="020B0604020202020204" pitchFamily="34" charset="0"/>
                <a:cs typeface="Arial" panose="020B0604020202020204" pitchFamily="34" charset="0"/>
              </a:rPr>
              <a:t>,</a:t>
            </a:r>
          </a:p>
          <a:p>
            <a:pPr algn="just"/>
            <a:endParaRPr lang="tr-TR"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tr-TR" sz="2400" i="1" dirty="0">
                <a:latin typeface="Arial" panose="020B0604020202020204" pitchFamily="34" charset="0"/>
                <a:cs typeface="Arial" panose="020B0604020202020204" pitchFamily="34" charset="0"/>
              </a:rPr>
              <a:t>Türk Ceza Kanunu</a:t>
            </a:r>
            <a:r>
              <a:rPr lang="tr-TR" sz="2400" dirty="0">
                <a:latin typeface="Arial" panose="020B0604020202020204" pitchFamily="34" charset="0"/>
                <a:cs typeface="Arial" panose="020B0604020202020204" pitchFamily="34" charset="0"/>
              </a:rPr>
              <a:t>’nun 51’inci maddesinde düzenlenen </a:t>
            </a:r>
            <a:r>
              <a:rPr lang="tr-TR" sz="2400" b="1" i="1" dirty="0">
                <a:latin typeface="Arial" panose="020B0604020202020204" pitchFamily="34" charset="0"/>
                <a:cs typeface="Arial" panose="020B0604020202020204" pitchFamily="34" charset="0"/>
              </a:rPr>
              <a:t>hapis cezasının ertelenmesi hükümlerinin de uygulanmayacağı</a:t>
            </a:r>
            <a:r>
              <a:rPr lang="tr-TR" sz="2400" i="1" dirty="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 </a:t>
            </a:r>
          </a:p>
          <a:p>
            <a:pPr marL="357188" algn="just"/>
            <a:r>
              <a:rPr lang="tr-TR" sz="2400" dirty="0">
                <a:latin typeface="Arial" panose="020B0604020202020204" pitchFamily="34" charset="0"/>
                <a:cs typeface="Arial" panose="020B0604020202020204" pitchFamily="34" charset="0"/>
              </a:rPr>
              <a:t>hususları hükme bağlanmıştır.</a:t>
            </a:r>
          </a:p>
          <a:p>
            <a:pPr marL="357188" algn="just"/>
            <a:r>
              <a:rPr lang="tr-TR" sz="1200" dirty="0">
                <a:latin typeface="Arial" panose="020B0604020202020204" pitchFamily="34" charset="0"/>
                <a:cs typeface="Arial" panose="020B0604020202020204" pitchFamily="34" charset="0"/>
              </a:rPr>
              <a:t>{</a:t>
            </a:r>
            <a:r>
              <a:rPr lang="tr-TR" sz="1200" i="1" dirty="0">
                <a:latin typeface="Arial" panose="020B0604020202020204" pitchFamily="34" charset="0"/>
                <a:cs typeface="Arial" panose="020B0604020202020204" pitchFamily="34" charset="0"/>
              </a:rPr>
              <a:t>3359 sayılı Sağlık Hizmetleri Temel Kanunu, Ek 12’nci madde (Ek fıkra:15/4/2020-7243/28 </a:t>
            </a:r>
            <a:r>
              <a:rPr lang="tr-TR" sz="1200" i="1" dirty="0" err="1">
                <a:latin typeface="Arial" panose="020B0604020202020204" pitchFamily="34" charset="0"/>
                <a:cs typeface="Arial" panose="020B0604020202020204" pitchFamily="34" charset="0"/>
              </a:rPr>
              <a:t>md.</a:t>
            </a:r>
            <a:r>
              <a:rPr lang="tr-TR" sz="1200" i="1" dirty="0">
                <a:latin typeface="Arial" panose="020B0604020202020204" pitchFamily="34" charset="0"/>
                <a:cs typeface="Arial" panose="020B0604020202020204" pitchFamily="34" charset="0"/>
              </a:rPr>
              <a:t>); 5271 sayılı Ceza Muhakemesi Kanunu’nun 100’üncü maddesinin üçüncü fıkrası</a:t>
            </a:r>
            <a:r>
              <a:rPr lang="tr-TR" sz="1200" dirty="0">
                <a:latin typeface="Arial" panose="020B0604020202020204" pitchFamily="34" charset="0"/>
                <a:cs typeface="Arial" panose="020B0604020202020204" pitchFamily="34" charset="0"/>
              </a:rPr>
              <a:t>}</a:t>
            </a:r>
            <a:r>
              <a:rPr lang="tr-TR" sz="1200" i="1" dirty="0">
                <a:latin typeface="Arial" panose="020B0604020202020204" pitchFamily="34" charset="0"/>
                <a:cs typeface="Arial" panose="020B0604020202020204" pitchFamily="34" charset="0"/>
              </a:rPr>
              <a:t> </a:t>
            </a:r>
            <a:endParaRPr lang="tr-TR" sz="12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endParaRPr lang="tr-TR" sz="2400" b="1" dirty="0">
              <a:latin typeface="Arial" panose="020B0604020202020204" pitchFamily="34" charset="0"/>
              <a:cs typeface="Arial" panose="020B0604020202020204" pitchFamily="34" charset="0"/>
            </a:endParaRPr>
          </a:p>
        </p:txBody>
      </p:sp>
      <p:pic>
        <p:nvPicPr>
          <p:cNvPr id="9" name="Resim 8">
            <a:extLst>
              <a:ext uri="{FF2B5EF4-FFF2-40B4-BE49-F238E27FC236}">
                <a16:creationId xmlns:a16="http://schemas.microsoft.com/office/drawing/2014/main" id="{4F81CD0A-D835-4AEE-942B-278E2FFD13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937" t="23868" r="32003" b="41706"/>
          <a:stretch/>
        </p:blipFill>
        <p:spPr>
          <a:xfrm>
            <a:off x="7858408" y="-18880"/>
            <a:ext cx="1067848" cy="1048567"/>
          </a:xfrm>
          <a:prstGeom prst="rect">
            <a:avLst/>
          </a:prstGeom>
        </p:spPr>
      </p:pic>
      <p:sp>
        <p:nvSpPr>
          <p:cNvPr id="7" name="Metin kutusu 6">
            <a:extLst>
              <a:ext uri="{FF2B5EF4-FFF2-40B4-BE49-F238E27FC236}">
                <a16:creationId xmlns:a16="http://schemas.microsoft.com/office/drawing/2014/main" id="{2B3BE671-02EE-4986-9ECC-2F2C92FD2C4C}"/>
              </a:ext>
            </a:extLst>
          </p:cNvPr>
          <p:cNvSpPr txBox="1"/>
          <p:nvPr/>
        </p:nvSpPr>
        <p:spPr>
          <a:xfrm>
            <a:off x="8811458" y="39832"/>
            <a:ext cx="5306568" cy="861774"/>
          </a:xfrm>
          <a:prstGeom prst="rect">
            <a:avLst/>
          </a:prstGeom>
          <a:noFill/>
        </p:spPr>
        <p:txBody>
          <a:bodyPr wrap="square" rtlCol="0">
            <a:spAutoFit/>
          </a:bodyPr>
          <a:lstStyle/>
          <a:p>
            <a:r>
              <a:rPr lang="tr-TR" dirty="0">
                <a:solidFill>
                  <a:srgbClr val="FF0000"/>
                </a:solidFill>
                <a:latin typeface="Arial" panose="020B0604020202020204" pitchFamily="34" charset="0"/>
                <a:cs typeface="Arial" panose="020B0604020202020204" pitchFamily="34" charset="0"/>
              </a:rPr>
              <a:t>T.C. SAĞLIK BAKANLIĞI</a:t>
            </a:r>
          </a:p>
          <a:p>
            <a:r>
              <a:rPr lang="tr-TR" sz="2000" dirty="0">
                <a:solidFill>
                  <a:srgbClr val="FF0000"/>
                </a:solidFill>
                <a:latin typeface="Arial" panose="020B0604020202020204" pitchFamily="34" charset="0"/>
                <a:cs typeface="Arial" panose="020B0604020202020204" pitchFamily="34" charset="0"/>
              </a:rPr>
              <a:t> </a:t>
            </a:r>
            <a:r>
              <a:rPr lang="tr-TR" sz="1400" dirty="0">
                <a:latin typeface="Arial" panose="020B0604020202020204" pitchFamily="34" charset="0"/>
                <a:cs typeface="Arial" panose="020B0604020202020204" pitchFamily="34" charset="0"/>
              </a:rPr>
              <a:t>HALK SAĞLIĞI GENEL MÜDÜRLÜĞÜ</a:t>
            </a:r>
          </a:p>
          <a:p>
            <a:r>
              <a:rPr lang="tr-TR" sz="1200" dirty="0">
                <a:latin typeface="Arial" panose="020B0604020202020204" pitchFamily="34" charset="0"/>
                <a:cs typeface="Arial" panose="020B0604020202020204" pitchFamily="34" charset="0"/>
              </a:rPr>
              <a:t>  Çalışan Sağlığı Dairesi Başkanlığı</a:t>
            </a:r>
          </a:p>
        </p:txBody>
      </p:sp>
    </p:spTree>
    <p:extLst>
      <p:ext uri="{BB962C8B-B14F-4D97-AF65-F5344CB8AC3E}">
        <p14:creationId xmlns:p14="http://schemas.microsoft.com/office/powerpoint/2010/main" val="3786692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FB3FEB52-951B-4B99-93CF-4BCF7D88C6A2}" type="slidenum">
              <a:rPr lang="tr-TR" smtClean="0"/>
              <a:t>12</a:t>
            </a:fld>
            <a:endParaRPr lang="tr-TR"/>
          </a:p>
        </p:txBody>
      </p:sp>
      <p:sp>
        <p:nvSpPr>
          <p:cNvPr id="10" name="Dikdörtgen 9"/>
          <p:cNvSpPr/>
          <p:nvPr/>
        </p:nvSpPr>
        <p:spPr>
          <a:xfrm>
            <a:off x="499995" y="558081"/>
            <a:ext cx="10278994" cy="954107"/>
          </a:xfrm>
          <a:prstGeom prst="rect">
            <a:avLst/>
          </a:prstGeom>
        </p:spPr>
        <p:txBody>
          <a:bodyPr wrap="square">
            <a:spAutoFit/>
          </a:bodyPr>
          <a:lstStyle/>
          <a:p>
            <a:r>
              <a:rPr lang="tr-TR" sz="2800" b="1" dirty="0">
                <a:solidFill>
                  <a:srgbClr val="FF0000"/>
                </a:solidFill>
                <a:latin typeface="Arial" panose="020B0604020202020204" pitchFamily="34" charset="0"/>
                <a:cs typeface="Arial" panose="020B0604020202020204" pitchFamily="34" charset="0"/>
              </a:rPr>
              <a:t>Sahadan/Birinci Basamak Çalışan Hakları Biriminden Beklentiler-1</a:t>
            </a:r>
          </a:p>
        </p:txBody>
      </p:sp>
      <p:sp>
        <p:nvSpPr>
          <p:cNvPr id="11" name="Metin kutusu 10"/>
          <p:cNvSpPr txBox="1"/>
          <p:nvPr/>
        </p:nvSpPr>
        <p:spPr>
          <a:xfrm>
            <a:off x="129540" y="1547936"/>
            <a:ext cx="11721084" cy="6063198"/>
          </a:xfrm>
          <a:prstGeom prst="rect">
            <a:avLst/>
          </a:prstGeom>
          <a:noFill/>
        </p:spPr>
        <p:txBody>
          <a:bodyPr wrap="square" rtlCol="0">
            <a:spAutoFit/>
          </a:bodyPr>
          <a:lstStyle/>
          <a:p>
            <a:pPr algn="just"/>
            <a:r>
              <a:rPr lang="tr-TR" sz="2400" b="1" dirty="0">
                <a:latin typeface="Arial" panose="020B0604020202020204" pitchFamily="34" charset="0"/>
                <a:cs typeface="Arial" panose="020B0604020202020204" pitchFamily="34" charset="0"/>
              </a:rPr>
              <a:t>Birinci basamak çalışan hakları birimleri:</a:t>
            </a:r>
          </a:p>
          <a:p>
            <a:pPr algn="just"/>
            <a:endParaRPr lang="tr-TR" sz="2400" b="1"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tr-TR" sz="2400" dirty="0">
                <a:latin typeface="Arial" panose="020B0604020202020204" pitchFamily="34" charset="0"/>
                <a:cs typeface="Arial" panose="020B0604020202020204" pitchFamily="34" charset="0"/>
              </a:rPr>
              <a:t>İldeki bütün birinci basamak sağlık kuruluşlarından yapılan başvuruların gün içinde sık aralıklarla takip edilmesi,</a:t>
            </a:r>
          </a:p>
          <a:p>
            <a:pPr algn="just"/>
            <a:endParaRPr lang="tr-TR"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tr-TR" sz="2400" dirty="0">
                <a:latin typeface="Arial" panose="020B0604020202020204" pitchFamily="34" charset="0"/>
                <a:cs typeface="Arial" panose="020B0604020202020204" pitchFamily="34" charset="0"/>
              </a:rPr>
              <a:t>Başvuru yapan mağdur çalışana gerekli desteğin zamanında verilmesine destek olunması ve başvuruların sürüncemede kalmaması için; </a:t>
            </a:r>
            <a:r>
              <a:rPr lang="tr-TR" sz="1200" dirty="0">
                <a:latin typeface="Arial" panose="020B0604020202020204" pitchFamily="34" charset="0"/>
                <a:cs typeface="Arial" panose="020B0604020202020204" pitchFamily="34" charset="0"/>
              </a:rPr>
              <a:t>{(Bakanlığımız Hukuk Hizmetleri Genel Müdürlüğünce hazırlanan </a:t>
            </a:r>
            <a:r>
              <a:rPr lang="tr-TR" sz="1200" i="1" dirty="0">
                <a:latin typeface="Arial" panose="020B0604020202020204" pitchFamily="34" charset="0"/>
                <a:cs typeface="Arial" panose="020B0604020202020204" pitchFamily="34" charset="0"/>
              </a:rPr>
              <a:t>2016/3 sayılı Genelge, Madde 5, a), ab); Beyaz Kod Kullanıcı Kılavuzu (Versiyon 2.0; Sayfa: 14-15)</a:t>
            </a:r>
            <a:r>
              <a:rPr lang="tr-TR" sz="1200" dirty="0">
                <a:latin typeface="Arial" panose="020B0604020202020204" pitchFamily="34" charset="0"/>
                <a:cs typeface="Arial" panose="020B0604020202020204" pitchFamily="34" charset="0"/>
              </a:rPr>
              <a:t>} </a:t>
            </a:r>
            <a:endParaRPr lang="tr-TR" sz="1200" i="1" dirty="0"/>
          </a:p>
          <a:p>
            <a:pPr marL="539750" lvl="0">
              <a:buFont typeface="Wingdings" panose="05000000000000000000" pitchFamily="2" charset="2"/>
              <a:buChar char="Ø"/>
            </a:pPr>
            <a:r>
              <a:rPr lang="tr-TR" dirty="0">
                <a:latin typeface="Arial" panose="020B0604020202020204" pitchFamily="34" charset="0"/>
                <a:cs typeface="Arial" panose="020B0604020202020204" pitchFamily="34" charset="0"/>
              </a:rPr>
              <a:t>Mağdur çalışan tarafından doldurulması gereken </a:t>
            </a:r>
            <a:r>
              <a:rPr lang="tr-TR" b="1" i="1" dirty="0">
                <a:latin typeface="Arial" panose="020B0604020202020204" pitchFamily="34" charset="0"/>
                <a:cs typeface="Arial" panose="020B0604020202020204" pitchFamily="34" charset="0"/>
              </a:rPr>
              <a:t>olay tutanağı</a:t>
            </a:r>
            <a:r>
              <a:rPr lang="tr-TR" b="1" dirty="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ve</a:t>
            </a:r>
            <a:r>
              <a:rPr lang="tr-TR" b="1" dirty="0">
                <a:latin typeface="Arial" panose="020B0604020202020204" pitchFamily="34" charset="0"/>
                <a:cs typeface="Arial" panose="020B0604020202020204" pitchFamily="34" charset="0"/>
              </a:rPr>
              <a:t> </a:t>
            </a:r>
            <a:r>
              <a:rPr lang="tr-TR" b="1" i="1" dirty="0">
                <a:latin typeface="Arial" panose="020B0604020202020204" pitchFamily="34" charset="0"/>
                <a:cs typeface="Arial" panose="020B0604020202020204" pitchFamily="34" charset="0"/>
              </a:rPr>
              <a:t>hukuki yardım formu</a:t>
            </a:r>
            <a:r>
              <a:rPr lang="tr-TR" dirty="0">
                <a:latin typeface="Arial" panose="020B0604020202020204" pitchFamily="34" charset="0"/>
                <a:cs typeface="Arial" panose="020B0604020202020204" pitchFamily="34" charset="0"/>
              </a:rPr>
              <a:t>,</a:t>
            </a:r>
          </a:p>
          <a:p>
            <a:pPr marL="712788" lvl="0" indent="-173038">
              <a:buFont typeface="Wingdings" panose="05000000000000000000" pitchFamily="2" charset="2"/>
              <a:buChar char="Ø"/>
            </a:pPr>
            <a:r>
              <a:rPr lang="tr-TR" dirty="0">
                <a:latin typeface="Arial" panose="020B0604020202020204" pitchFamily="34" charset="0"/>
                <a:cs typeface="Arial" panose="020B0604020202020204" pitchFamily="34" charset="0"/>
              </a:rPr>
              <a:t>Mağdur çalışanın şikâyetçi olup olmadığına bakılmaksızın, çalışanın ilgili yöneticileri tarafından doldurularak imzalanan </a:t>
            </a:r>
            <a:r>
              <a:rPr lang="tr-TR" b="1" i="1" dirty="0">
                <a:latin typeface="Arial" panose="020B0604020202020204" pitchFamily="34" charset="0"/>
                <a:cs typeface="Arial" panose="020B0604020202020204" pitchFamily="34" charset="0"/>
              </a:rPr>
              <a:t>ihbar dilekçesi</a:t>
            </a:r>
            <a:r>
              <a:rPr lang="tr-TR" dirty="0">
                <a:latin typeface="Arial" panose="020B0604020202020204" pitchFamily="34" charset="0"/>
                <a:cs typeface="Arial" panose="020B0604020202020204" pitchFamily="34" charset="0"/>
              </a:rPr>
              <a:t>,</a:t>
            </a:r>
          </a:p>
          <a:p>
            <a:pPr marL="712788" lvl="0" indent="-173038">
              <a:buFont typeface="Wingdings" panose="05000000000000000000" pitchFamily="2" charset="2"/>
              <a:buChar char="Ø"/>
            </a:pPr>
            <a:r>
              <a:rPr lang="tr-TR" dirty="0">
                <a:latin typeface="Arial" panose="020B0604020202020204" pitchFamily="34" charset="0"/>
                <a:cs typeface="Arial" panose="020B0604020202020204" pitchFamily="34" charset="0"/>
              </a:rPr>
              <a:t>Mağdur çalışanın imzalayacağı </a:t>
            </a:r>
            <a:r>
              <a:rPr lang="tr-TR" i="1" dirty="0">
                <a:latin typeface="Arial" panose="020B0604020202020204" pitchFamily="34" charset="0"/>
                <a:cs typeface="Arial" panose="020B0604020202020204" pitchFamily="34" charset="0"/>
              </a:rPr>
              <a:t>kişisel veri paylaşım </a:t>
            </a:r>
            <a:r>
              <a:rPr lang="tr-TR" b="1" i="1" dirty="0">
                <a:latin typeface="Arial" panose="020B0604020202020204" pitchFamily="34" charset="0"/>
                <a:cs typeface="Arial" panose="020B0604020202020204" pitchFamily="34" charset="0"/>
              </a:rPr>
              <a:t>bilgilendirme formu </a:t>
            </a:r>
            <a:r>
              <a:rPr lang="tr-TR" dirty="0">
                <a:latin typeface="Arial" panose="020B0604020202020204" pitchFamily="34" charset="0"/>
                <a:cs typeface="Arial" panose="020B0604020202020204" pitchFamily="34" charset="0"/>
              </a:rPr>
              <a:t>ile,</a:t>
            </a:r>
          </a:p>
          <a:p>
            <a:pPr marL="712788" lvl="0" indent="-173038">
              <a:buFont typeface="Wingdings" panose="05000000000000000000" pitchFamily="2" charset="2"/>
              <a:buChar char="Ø"/>
              <a:tabLst>
                <a:tab pos="712788" algn="l"/>
              </a:tabLst>
            </a:pPr>
            <a:r>
              <a:rPr lang="tr-TR" dirty="0">
                <a:latin typeface="Arial" panose="020B0604020202020204" pitchFamily="34" charset="0"/>
                <a:cs typeface="Arial" panose="020B0604020202020204" pitchFamily="34" charset="0"/>
              </a:rPr>
              <a:t>Olaya ilişkin </a:t>
            </a:r>
            <a:r>
              <a:rPr lang="tr-TR" b="1" i="1" dirty="0">
                <a:latin typeface="Arial" panose="020B0604020202020204" pitchFamily="34" charset="0"/>
                <a:cs typeface="Arial" panose="020B0604020202020204" pitchFamily="34" charset="0"/>
              </a:rPr>
              <a:t>elde bulunan diğer bütün bilgi ve belgeler</a:t>
            </a:r>
            <a:r>
              <a:rPr lang="tr-TR" dirty="0">
                <a:latin typeface="Arial" panose="020B0604020202020204" pitchFamily="34" charset="0"/>
                <a:cs typeface="Arial" panose="020B0604020202020204" pitchFamily="34" charset="0"/>
              </a:rPr>
              <a:t>in hızlı bir şekilde temin edilmesi,</a:t>
            </a:r>
          </a:p>
          <a:p>
            <a:pPr marL="539750" lvl="0">
              <a:tabLst>
                <a:tab pos="712788" algn="l"/>
              </a:tabLst>
            </a:pPr>
            <a:endParaRPr lang="tr-TR"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tr-TR" sz="2400" dirty="0">
                <a:latin typeface="Arial" panose="020B0604020202020204" pitchFamily="34" charset="0"/>
                <a:cs typeface="Arial" panose="020B0604020202020204" pitchFamily="34" charset="0"/>
              </a:rPr>
              <a:t>Beyaz kod elektronik sistemindeki başvuru durumlarının “</a:t>
            </a:r>
            <a:r>
              <a:rPr lang="tr-TR" sz="2400" b="1" i="1" dirty="0">
                <a:latin typeface="Arial" panose="020B0604020202020204" pitchFamily="34" charset="0"/>
                <a:cs typeface="Arial" panose="020B0604020202020204" pitchFamily="34" charset="0"/>
              </a:rPr>
              <a:t>beyaz kod kapsamında</a:t>
            </a:r>
            <a:r>
              <a:rPr lang="tr-TR" sz="2400" dirty="0">
                <a:latin typeface="Arial" panose="020B0604020202020204" pitchFamily="34" charset="0"/>
                <a:cs typeface="Arial" panose="020B0604020202020204" pitchFamily="34" charset="0"/>
              </a:rPr>
              <a:t>” veya “</a:t>
            </a:r>
            <a:r>
              <a:rPr lang="tr-TR" sz="2400" b="1" i="1" dirty="0">
                <a:latin typeface="Arial" panose="020B0604020202020204" pitchFamily="34" charset="0"/>
                <a:cs typeface="Arial" panose="020B0604020202020204" pitchFamily="34" charset="0"/>
              </a:rPr>
              <a:t>beyaz kod kapsamı dışında</a:t>
            </a:r>
            <a:r>
              <a:rPr lang="tr-TR" sz="2400" dirty="0">
                <a:latin typeface="Arial" panose="020B0604020202020204" pitchFamily="34" charset="0"/>
                <a:cs typeface="Arial" panose="020B0604020202020204" pitchFamily="34" charset="0"/>
              </a:rPr>
              <a:t>” olmalarının sağlanması,</a:t>
            </a:r>
          </a:p>
          <a:p>
            <a:pPr marL="342900" indent="-342900" algn="just">
              <a:buFont typeface="Wingdings" panose="05000000000000000000" pitchFamily="2" charset="2"/>
              <a:buChar char="ü"/>
            </a:pPr>
            <a:endParaRPr lang="tr-TR" sz="2400" dirty="0">
              <a:latin typeface="Arial" panose="020B0604020202020204" pitchFamily="34" charset="0"/>
              <a:cs typeface="Arial" panose="020B0604020202020204" pitchFamily="34" charset="0"/>
            </a:endParaRPr>
          </a:p>
          <a:p>
            <a:pPr algn="just"/>
            <a:endParaRPr lang="tr-TR" sz="2400" dirty="0">
              <a:solidFill>
                <a:srgbClr val="FF0000"/>
              </a:solidFill>
              <a:latin typeface="Arial" panose="020B0604020202020204" pitchFamily="34" charset="0"/>
              <a:cs typeface="Arial" panose="020B0604020202020204" pitchFamily="34" charset="0"/>
            </a:endParaRPr>
          </a:p>
        </p:txBody>
      </p:sp>
      <p:pic>
        <p:nvPicPr>
          <p:cNvPr id="9" name="Resim 8">
            <a:extLst>
              <a:ext uri="{FF2B5EF4-FFF2-40B4-BE49-F238E27FC236}">
                <a16:creationId xmlns:a16="http://schemas.microsoft.com/office/drawing/2014/main" id="{A574C783-AF32-4A39-8451-551D21BCB9D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937" t="23868" r="32003" b="41706"/>
          <a:stretch/>
        </p:blipFill>
        <p:spPr>
          <a:xfrm>
            <a:off x="7858408" y="-18880"/>
            <a:ext cx="1067848" cy="1048567"/>
          </a:xfrm>
          <a:prstGeom prst="rect">
            <a:avLst/>
          </a:prstGeom>
        </p:spPr>
      </p:pic>
      <p:sp>
        <p:nvSpPr>
          <p:cNvPr id="7" name="Metin kutusu 6">
            <a:extLst>
              <a:ext uri="{FF2B5EF4-FFF2-40B4-BE49-F238E27FC236}">
                <a16:creationId xmlns:a16="http://schemas.microsoft.com/office/drawing/2014/main" id="{C3D014E1-B6CB-490D-8DCB-3E67DB01F07B}"/>
              </a:ext>
            </a:extLst>
          </p:cNvPr>
          <p:cNvSpPr txBox="1"/>
          <p:nvPr/>
        </p:nvSpPr>
        <p:spPr>
          <a:xfrm>
            <a:off x="8811458" y="39832"/>
            <a:ext cx="5306568" cy="861774"/>
          </a:xfrm>
          <a:prstGeom prst="rect">
            <a:avLst/>
          </a:prstGeom>
          <a:noFill/>
        </p:spPr>
        <p:txBody>
          <a:bodyPr wrap="square" rtlCol="0">
            <a:spAutoFit/>
          </a:bodyPr>
          <a:lstStyle/>
          <a:p>
            <a:r>
              <a:rPr lang="tr-TR" dirty="0">
                <a:solidFill>
                  <a:srgbClr val="FF0000"/>
                </a:solidFill>
                <a:latin typeface="Arial" panose="020B0604020202020204" pitchFamily="34" charset="0"/>
                <a:cs typeface="Arial" panose="020B0604020202020204" pitchFamily="34" charset="0"/>
              </a:rPr>
              <a:t>T.C. SAĞLIK BAKANLIĞI</a:t>
            </a:r>
          </a:p>
          <a:p>
            <a:r>
              <a:rPr lang="tr-TR" sz="2000" dirty="0">
                <a:solidFill>
                  <a:srgbClr val="FF0000"/>
                </a:solidFill>
                <a:latin typeface="Arial" panose="020B0604020202020204" pitchFamily="34" charset="0"/>
                <a:cs typeface="Arial" panose="020B0604020202020204" pitchFamily="34" charset="0"/>
              </a:rPr>
              <a:t> </a:t>
            </a:r>
            <a:r>
              <a:rPr lang="tr-TR" sz="1400" dirty="0">
                <a:latin typeface="Arial" panose="020B0604020202020204" pitchFamily="34" charset="0"/>
                <a:cs typeface="Arial" panose="020B0604020202020204" pitchFamily="34" charset="0"/>
              </a:rPr>
              <a:t>HALK SAĞLIĞI GENEL MÜDÜRLÜĞÜ</a:t>
            </a:r>
          </a:p>
          <a:p>
            <a:r>
              <a:rPr lang="tr-TR" sz="1200" dirty="0">
                <a:latin typeface="Arial" panose="020B0604020202020204" pitchFamily="34" charset="0"/>
                <a:cs typeface="Arial" panose="020B0604020202020204" pitchFamily="34" charset="0"/>
              </a:rPr>
              <a:t>  Çalışan Sağlığı Dairesi Başkanlığı</a:t>
            </a:r>
          </a:p>
        </p:txBody>
      </p:sp>
    </p:spTree>
    <p:extLst>
      <p:ext uri="{BB962C8B-B14F-4D97-AF65-F5344CB8AC3E}">
        <p14:creationId xmlns:p14="http://schemas.microsoft.com/office/powerpoint/2010/main" val="1654994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FB3FEB52-951B-4B99-93CF-4BCF7D88C6A2}" type="slidenum">
              <a:rPr lang="tr-TR" smtClean="0"/>
              <a:t>13</a:t>
            </a:fld>
            <a:endParaRPr lang="tr-TR"/>
          </a:p>
        </p:txBody>
      </p:sp>
      <p:sp>
        <p:nvSpPr>
          <p:cNvPr id="10" name="Dikdörtgen 9"/>
          <p:cNvSpPr/>
          <p:nvPr/>
        </p:nvSpPr>
        <p:spPr>
          <a:xfrm>
            <a:off x="499996" y="713341"/>
            <a:ext cx="10278994" cy="954107"/>
          </a:xfrm>
          <a:prstGeom prst="rect">
            <a:avLst/>
          </a:prstGeom>
        </p:spPr>
        <p:txBody>
          <a:bodyPr wrap="square">
            <a:spAutoFit/>
          </a:bodyPr>
          <a:lstStyle/>
          <a:p>
            <a:r>
              <a:rPr lang="tr-TR" sz="2800" b="1" dirty="0">
                <a:solidFill>
                  <a:srgbClr val="FF0000"/>
                </a:solidFill>
                <a:latin typeface="Arial" panose="020B0604020202020204" pitchFamily="34" charset="0"/>
                <a:cs typeface="Arial" panose="020B0604020202020204" pitchFamily="34" charset="0"/>
              </a:rPr>
              <a:t>Sahadan/Birinci Basamak Çalışan Hakları Biriminden Beklentiler-2</a:t>
            </a:r>
          </a:p>
        </p:txBody>
      </p:sp>
      <p:sp>
        <p:nvSpPr>
          <p:cNvPr id="11" name="Metin kutusu 10"/>
          <p:cNvSpPr txBox="1"/>
          <p:nvPr/>
        </p:nvSpPr>
        <p:spPr>
          <a:xfrm>
            <a:off x="499996" y="2194267"/>
            <a:ext cx="7784468" cy="3785652"/>
          </a:xfrm>
          <a:prstGeom prst="rect">
            <a:avLst/>
          </a:prstGeom>
          <a:noFill/>
        </p:spPr>
        <p:txBody>
          <a:bodyPr wrap="square" rtlCol="0">
            <a:spAutoFit/>
          </a:bodyPr>
          <a:lstStyle/>
          <a:p>
            <a:pPr marL="342900" indent="-342900" algn="just">
              <a:buFont typeface="Wingdings" panose="05000000000000000000" pitchFamily="2" charset="2"/>
              <a:buChar char="ü"/>
            </a:pPr>
            <a:r>
              <a:rPr lang="tr-TR" sz="2400" dirty="0">
                <a:latin typeface="Arial" panose="020B0604020202020204" pitchFamily="34" charset="0"/>
                <a:cs typeface="Arial" panose="020B0604020202020204" pitchFamily="34" charset="0"/>
              </a:rPr>
              <a:t>Ciddi mağduriyet durumlarında mağdur çalışanın, ilgili yöneticiler/sorumlular ile psikolog/sosyal çalışmacının da bulunduğu bir heyet tarafından ziyaret edilmesi ve ihtiyaçlarının giderilmesi,</a:t>
            </a:r>
          </a:p>
          <a:p>
            <a:pPr marL="342900" indent="-342900" algn="just">
              <a:buFont typeface="Wingdings" panose="05000000000000000000" pitchFamily="2" charset="2"/>
              <a:buChar char="ü"/>
            </a:pPr>
            <a:endParaRPr lang="tr-TR"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tr-TR" sz="2400" dirty="0">
                <a:latin typeface="Arial" panose="020B0604020202020204" pitchFamily="34" charset="0"/>
                <a:cs typeface="Arial" panose="020B0604020202020204" pitchFamily="34" charset="0"/>
              </a:rPr>
              <a:t>Bu mağduriyete ve ziyarete ilişkin bilgilerden, Form No: 15 vasıtasıyla, doldurma talimatına uygun olarak eklendikten sonra Genel Müdürlüğümüzün haberdar edilmesi,</a:t>
            </a:r>
          </a:p>
          <a:p>
            <a:pPr algn="just"/>
            <a:endParaRPr lang="tr-TR" sz="2400" dirty="0">
              <a:solidFill>
                <a:srgbClr val="FF0000"/>
              </a:solidFill>
              <a:latin typeface="Arial" panose="020B0604020202020204" pitchFamily="34" charset="0"/>
              <a:cs typeface="Arial" panose="020B0604020202020204" pitchFamily="34" charset="0"/>
            </a:endParaRPr>
          </a:p>
        </p:txBody>
      </p:sp>
      <p:pic>
        <p:nvPicPr>
          <p:cNvPr id="9" name="Resim 8">
            <a:extLst>
              <a:ext uri="{FF2B5EF4-FFF2-40B4-BE49-F238E27FC236}">
                <a16:creationId xmlns:a16="http://schemas.microsoft.com/office/drawing/2014/main" id="{A574C783-AF32-4A39-8451-551D21BCB9D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937" t="23868" r="32003" b="41706"/>
          <a:stretch/>
        </p:blipFill>
        <p:spPr>
          <a:xfrm>
            <a:off x="7858408" y="-18880"/>
            <a:ext cx="1067848" cy="1048567"/>
          </a:xfrm>
          <a:prstGeom prst="rect">
            <a:avLst/>
          </a:prstGeom>
        </p:spPr>
      </p:pic>
      <p:sp>
        <p:nvSpPr>
          <p:cNvPr id="7" name="Metin kutusu 6">
            <a:extLst>
              <a:ext uri="{FF2B5EF4-FFF2-40B4-BE49-F238E27FC236}">
                <a16:creationId xmlns:a16="http://schemas.microsoft.com/office/drawing/2014/main" id="{C3D014E1-B6CB-490D-8DCB-3E67DB01F07B}"/>
              </a:ext>
            </a:extLst>
          </p:cNvPr>
          <p:cNvSpPr txBox="1"/>
          <p:nvPr/>
        </p:nvSpPr>
        <p:spPr>
          <a:xfrm>
            <a:off x="8811458" y="39832"/>
            <a:ext cx="5306568" cy="861774"/>
          </a:xfrm>
          <a:prstGeom prst="rect">
            <a:avLst/>
          </a:prstGeom>
          <a:noFill/>
        </p:spPr>
        <p:txBody>
          <a:bodyPr wrap="square" rtlCol="0">
            <a:spAutoFit/>
          </a:bodyPr>
          <a:lstStyle/>
          <a:p>
            <a:r>
              <a:rPr lang="tr-TR" dirty="0">
                <a:solidFill>
                  <a:srgbClr val="FF0000"/>
                </a:solidFill>
                <a:latin typeface="Arial" panose="020B0604020202020204" pitchFamily="34" charset="0"/>
                <a:cs typeface="Arial" panose="020B0604020202020204" pitchFamily="34" charset="0"/>
              </a:rPr>
              <a:t>T.C. SAĞLIK BAKANLIĞI</a:t>
            </a:r>
          </a:p>
          <a:p>
            <a:r>
              <a:rPr lang="tr-TR" sz="2000" dirty="0">
                <a:solidFill>
                  <a:srgbClr val="FF0000"/>
                </a:solidFill>
                <a:latin typeface="Arial" panose="020B0604020202020204" pitchFamily="34" charset="0"/>
                <a:cs typeface="Arial" panose="020B0604020202020204" pitchFamily="34" charset="0"/>
              </a:rPr>
              <a:t> </a:t>
            </a:r>
            <a:r>
              <a:rPr lang="tr-TR" sz="1400" dirty="0">
                <a:latin typeface="Arial" panose="020B0604020202020204" pitchFamily="34" charset="0"/>
                <a:cs typeface="Arial" panose="020B0604020202020204" pitchFamily="34" charset="0"/>
              </a:rPr>
              <a:t>HALK SAĞLIĞI GENEL MÜDÜRLÜĞÜ</a:t>
            </a:r>
          </a:p>
          <a:p>
            <a:r>
              <a:rPr lang="tr-TR" sz="1200" dirty="0">
                <a:latin typeface="Arial" panose="020B0604020202020204" pitchFamily="34" charset="0"/>
                <a:cs typeface="Arial" panose="020B0604020202020204" pitchFamily="34" charset="0"/>
              </a:rPr>
              <a:t>  Çalışan Sağlığı Dairesi Başkanlığı</a:t>
            </a:r>
          </a:p>
        </p:txBody>
      </p:sp>
      <p:pic>
        <p:nvPicPr>
          <p:cNvPr id="8" name="Resim 7">
            <a:extLst>
              <a:ext uri="{FF2B5EF4-FFF2-40B4-BE49-F238E27FC236}">
                <a16:creationId xmlns:a16="http://schemas.microsoft.com/office/drawing/2014/main" id="{D3246D34-17D8-43C8-A2F2-CE822764EADE}"/>
              </a:ext>
            </a:extLst>
          </p:cNvPr>
          <p:cNvPicPr/>
          <p:nvPr/>
        </p:nvPicPr>
        <p:blipFill rotWithShape="1">
          <a:blip r:embed="rId3"/>
          <a:srcRect l="38545" t="24174" r="37490" b="12449"/>
          <a:stretch/>
        </p:blipFill>
        <p:spPr bwMode="auto">
          <a:xfrm>
            <a:off x="8392332" y="2340957"/>
            <a:ext cx="2743200" cy="297099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09549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FB3FEB52-951B-4B99-93CF-4BCF7D88C6A2}" type="slidenum">
              <a:rPr lang="tr-TR" smtClean="0"/>
              <a:t>14</a:t>
            </a:fld>
            <a:endParaRPr lang="tr-TR"/>
          </a:p>
        </p:txBody>
      </p:sp>
      <p:sp>
        <p:nvSpPr>
          <p:cNvPr id="10" name="Dikdörtgen 9"/>
          <p:cNvSpPr/>
          <p:nvPr/>
        </p:nvSpPr>
        <p:spPr>
          <a:xfrm>
            <a:off x="499995" y="558081"/>
            <a:ext cx="10278994" cy="1508105"/>
          </a:xfrm>
          <a:prstGeom prst="rect">
            <a:avLst/>
          </a:prstGeom>
        </p:spPr>
        <p:txBody>
          <a:bodyPr wrap="square">
            <a:spAutoFit/>
          </a:bodyPr>
          <a:lstStyle/>
          <a:p>
            <a:r>
              <a:rPr lang="tr-TR" sz="3600" b="1" dirty="0">
                <a:solidFill>
                  <a:srgbClr val="FF0000"/>
                </a:solidFill>
                <a:latin typeface="Arial" panose="020B0604020202020204" pitchFamily="34" charset="0"/>
                <a:cs typeface="Arial" panose="020B0604020202020204" pitchFamily="34" charset="0"/>
              </a:rPr>
              <a:t>  </a:t>
            </a:r>
            <a:endParaRPr lang="tr-TR" sz="3600" dirty="0">
              <a:solidFill>
                <a:prstClr val="black"/>
              </a:solidFill>
              <a:latin typeface="Arial" panose="020B0604020202020204" pitchFamily="34" charset="0"/>
              <a:cs typeface="Arial" panose="020B0604020202020204" pitchFamily="34" charset="0"/>
            </a:endParaRPr>
          </a:p>
          <a:p>
            <a:r>
              <a:rPr lang="tr-TR" sz="2800" b="1" dirty="0">
                <a:solidFill>
                  <a:srgbClr val="FF0000"/>
                </a:solidFill>
                <a:latin typeface="Arial" panose="020B0604020202020204" pitchFamily="34" charset="0"/>
                <a:cs typeface="Arial" panose="020B0604020202020204" pitchFamily="34" charset="0"/>
              </a:rPr>
              <a:t>Sahadan/Birinci Basamak Çalışan Hakları Biriminden Beklentiler-3</a:t>
            </a:r>
          </a:p>
        </p:txBody>
      </p:sp>
      <p:sp>
        <p:nvSpPr>
          <p:cNvPr id="11" name="Metin kutusu 10"/>
          <p:cNvSpPr txBox="1"/>
          <p:nvPr/>
        </p:nvSpPr>
        <p:spPr>
          <a:xfrm>
            <a:off x="420624" y="2228875"/>
            <a:ext cx="11183111" cy="4154984"/>
          </a:xfrm>
          <a:prstGeom prst="rect">
            <a:avLst/>
          </a:prstGeom>
          <a:noFill/>
        </p:spPr>
        <p:txBody>
          <a:bodyPr wrap="square" rtlCol="0">
            <a:spAutoFit/>
          </a:bodyPr>
          <a:lstStyle/>
          <a:p>
            <a:pPr marL="342900" indent="-342900" algn="just">
              <a:buFont typeface="Wingdings" panose="05000000000000000000" pitchFamily="2" charset="2"/>
              <a:buChar char="ü"/>
            </a:pPr>
            <a:r>
              <a:rPr lang="tr-TR" sz="2400" dirty="0">
                <a:latin typeface="Arial" panose="020B0604020202020204" pitchFamily="34" charset="0"/>
                <a:cs typeface="Arial" panose="020B0604020202020204" pitchFamily="34" charset="0"/>
              </a:rPr>
              <a:t>İl genelinde, yıl içinde beyaz kod kapsamında </a:t>
            </a:r>
            <a:r>
              <a:rPr lang="tr-TR" sz="2400" b="1" dirty="0">
                <a:latin typeface="Arial" panose="020B0604020202020204" pitchFamily="34" charset="0"/>
                <a:cs typeface="Arial" panose="020B0604020202020204" pitchFamily="34" charset="0"/>
              </a:rPr>
              <a:t>ikiden fazla </a:t>
            </a:r>
            <a:r>
              <a:rPr lang="tr-TR" sz="2400" dirty="0">
                <a:latin typeface="Arial" panose="020B0604020202020204" pitchFamily="34" charset="0"/>
                <a:cs typeface="Arial" panose="020B0604020202020204" pitchFamily="34" charset="0"/>
              </a:rPr>
              <a:t>başvurusu bulunan çalışanlar ile </a:t>
            </a:r>
            <a:r>
              <a:rPr lang="tr-TR" sz="2400" b="1" dirty="0">
                <a:latin typeface="Arial" panose="020B0604020202020204" pitchFamily="34" charset="0"/>
                <a:cs typeface="Arial" panose="020B0604020202020204" pitchFamily="34" charset="0"/>
              </a:rPr>
              <a:t>birinci basamak sağlık kuruluşları</a:t>
            </a:r>
            <a:r>
              <a:rPr lang="tr-TR" sz="2400" dirty="0">
                <a:latin typeface="Arial" panose="020B0604020202020204" pitchFamily="34" charset="0"/>
                <a:cs typeface="Arial" panose="020B0604020202020204" pitchFamily="34" charset="0"/>
              </a:rPr>
              <a:t>nın</a:t>
            </a:r>
            <a:r>
              <a:rPr lang="tr-TR" sz="2400" b="1" dirty="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belirlenmesi,</a:t>
            </a:r>
          </a:p>
          <a:p>
            <a:pPr algn="just"/>
            <a:endParaRPr lang="tr-TR"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tr-TR" sz="2400" dirty="0">
                <a:latin typeface="Arial" panose="020B0604020202020204" pitchFamily="34" charset="0"/>
                <a:cs typeface="Arial" panose="020B0604020202020204" pitchFamily="34" charset="0"/>
              </a:rPr>
              <a:t>İlgili sorumlular ile tercihen sosyal çalışmacı veya psikolog unvanlı meslek mensuplarının yer aldığı bir heyet tarafından, denetleme hissiyatına meydan vermeden mağdur çalışanın/sağlık kuruluşunun ziyaret edilmesi,</a:t>
            </a:r>
          </a:p>
          <a:p>
            <a:pPr algn="just"/>
            <a:endParaRPr lang="tr-TR"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tr-TR" sz="2400" dirty="0">
                <a:latin typeface="Arial" panose="020B0604020202020204" pitchFamily="34" charset="0"/>
                <a:cs typeface="Arial" panose="020B0604020202020204" pitchFamily="34" charset="0"/>
              </a:rPr>
              <a:t>Başvuru sebebi olumsuzlukların birlikte çözülmesinin sağlanması,</a:t>
            </a:r>
          </a:p>
          <a:p>
            <a:pPr algn="just"/>
            <a:endParaRPr lang="tr-TR"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tr-TR" sz="2400" dirty="0">
                <a:latin typeface="Arial" panose="020B0604020202020204" pitchFamily="34" charset="0"/>
                <a:cs typeface="Arial" panose="020B0604020202020204" pitchFamily="34" charset="0"/>
              </a:rPr>
              <a:t>Bu ziyaretlere ilişkin bilgilerin de </a:t>
            </a:r>
            <a:r>
              <a:rPr lang="tr-TR" sz="2400" b="1" i="1" dirty="0">
                <a:latin typeface="Arial" panose="020B0604020202020204" pitchFamily="34" charset="0"/>
                <a:cs typeface="Arial" panose="020B0604020202020204" pitchFamily="34" charset="0"/>
              </a:rPr>
              <a:t>basamak1.beyazkod@saglik.gov.tr</a:t>
            </a:r>
            <a:r>
              <a:rPr lang="tr-TR" sz="2400" b="1" dirty="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elektronik posta adresi üzerinden Genel Müdürlüğümüze gönderilmesi,</a:t>
            </a:r>
          </a:p>
        </p:txBody>
      </p:sp>
      <p:pic>
        <p:nvPicPr>
          <p:cNvPr id="9" name="Resim 8">
            <a:extLst>
              <a:ext uri="{FF2B5EF4-FFF2-40B4-BE49-F238E27FC236}">
                <a16:creationId xmlns:a16="http://schemas.microsoft.com/office/drawing/2014/main" id="{A574C783-AF32-4A39-8451-551D21BCB9D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937" t="23868" r="32003" b="41706"/>
          <a:stretch/>
        </p:blipFill>
        <p:spPr>
          <a:xfrm>
            <a:off x="7858408" y="-18880"/>
            <a:ext cx="1067848" cy="1048567"/>
          </a:xfrm>
          <a:prstGeom prst="rect">
            <a:avLst/>
          </a:prstGeom>
        </p:spPr>
      </p:pic>
      <p:sp>
        <p:nvSpPr>
          <p:cNvPr id="7" name="Metin kutusu 6">
            <a:extLst>
              <a:ext uri="{FF2B5EF4-FFF2-40B4-BE49-F238E27FC236}">
                <a16:creationId xmlns:a16="http://schemas.microsoft.com/office/drawing/2014/main" id="{C3D014E1-B6CB-490D-8DCB-3E67DB01F07B}"/>
              </a:ext>
            </a:extLst>
          </p:cNvPr>
          <p:cNvSpPr txBox="1"/>
          <p:nvPr/>
        </p:nvSpPr>
        <p:spPr>
          <a:xfrm>
            <a:off x="8811458" y="39832"/>
            <a:ext cx="5306568" cy="861774"/>
          </a:xfrm>
          <a:prstGeom prst="rect">
            <a:avLst/>
          </a:prstGeom>
          <a:noFill/>
        </p:spPr>
        <p:txBody>
          <a:bodyPr wrap="square" rtlCol="0">
            <a:spAutoFit/>
          </a:bodyPr>
          <a:lstStyle/>
          <a:p>
            <a:r>
              <a:rPr lang="tr-TR" dirty="0">
                <a:solidFill>
                  <a:srgbClr val="FF0000"/>
                </a:solidFill>
                <a:latin typeface="Arial" panose="020B0604020202020204" pitchFamily="34" charset="0"/>
                <a:cs typeface="Arial" panose="020B0604020202020204" pitchFamily="34" charset="0"/>
              </a:rPr>
              <a:t>T.C. SAĞLIK BAKANLIĞI</a:t>
            </a:r>
          </a:p>
          <a:p>
            <a:r>
              <a:rPr lang="tr-TR" sz="2000" dirty="0">
                <a:solidFill>
                  <a:srgbClr val="FF0000"/>
                </a:solidFill>
                <a:latin typeface="Arial" panose="020B0604020202020204" pitchFamily="34" charset="0"/>
                <a:cs typeface="Arial" panose="020B0604020202020204" pitchFamily="34" charset="0"/>
              </a:rPr>
              <a:t> </a:t>
            </a:r>
            <a:r>
              <a:rPr lang="tr-TR" sz="1400" dirty="0">
                <a:latin typeface="Arial" panose="020B0604020202020204" pitchFamily="34" charset="0"/>
                <a:cs typeface="Arial" panose="020B0604020202020204" pitchFamily="34" charset="0"/>
              </a:rPr>
              <a:t>HALK SAĞLIĞI GENEL MÜDÜRLÜĞÜ</a:t>
            </a:r>
          </a:p>
          <a:p>
            <a:r>
              <a:rPr lang="tr-TR" sz="1200" dirty="0">
                <a:latin typeface="Arial" panose="020B0604020202020204" pitchFamily="34" charset="0"/>
                <a:cs typeface="Arial" panose="020B0604020202020204" pitchFamily="34" charset="0"/>
              </a:rPr>
              <a:t>  Çalışan Sağlığı Dairesi Başkanlığı</a:t>
            </a:r>
          </a:p>
        </p:txBody>
      </p:sp>
    </p:spTree>
    <p:extLst>
      <p:ext uri="{BB962C8B-B14F-4D97-AF65-F5344CB8AC3E}">
        <p14:creationId xmlns:p14="http://schemas.microsoft.com/office/powerpoint/2010/main" val="3484261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FB3FEB52-951B-4B99-93CF-4BCF7D88C6A2}" type="slidenum">
              <a:rPr lang="tr-TR" smtClean="0"/>
              <a:t>15</a:t>
            </a:fld>
            <a:endParaRPr lang="tr-TR"/>
          </a:p>
        </p:txBody>
      </p:sp>
      <p:sp>
        <p:nvSpPr>
          <p:cNvPr id="10" name="Dikdörtgen 9"/>
          <p:cNvSpPr/>
          <p:nvPr/>
        </p:nvSpPr>
        <p:spPr>
          <a:xfrm>
            <a:off x="499995" y="558081"/>
            <a:ext cx="10278994" cy="1508105"/>
          </a:xfrm>
          <a:prstGeom prst="rect">
            <a:avLst/>
          </a:prstGeom>
        </p:spPr>
        <p:txBody>
          <a:bodyPr wrap="square">
            <a:spAutoFit/>
          </a:bodyPr>
          <a:lstStyle/>
          <a:p>
            <a:r>
              <a:rPr lang="tr-TR" sz="3600" b="1" dirty="0">
                <a:solidFill>
                  <a:srgbClr val="FF0000"/>
                </a:solidFill>
                <a:latin typeface="Arial" panose="020B0604020202020204" pitchFamily="34" charset="0"/>
                <a:cs typeface="Arial" panose="020B0604020202020204" pitchFamily="34" charset="0"/>
              </a:rPr>
              <a:t>  </a:t>
            </a:r>
            <a:endParaRPr lang="tr-TR" sz="3600" dirty="0">
              <a:solidFill>
                <a:prstClr val="black"/>
              </a:solidFill>
              <a:latin typeface="Arial" panose="020B0604020202020204" pitchFamily="34" charset="0"/>
              <a:cs typeface="Arial" panose="020B0604020202020204" pitchFamily="34" charset="0"/>
            </a:endParaRPr>
          </a:p>
          <a:p>
            <a:r>
              <a:rPr lang="tr-TR" sz="2800" b="1" dirty="0">
                <a:solidFill>
                  <a:srgbClr val="FF0000"/>
                </a:solidFill>
                <a:latin typeface="Arial" panose="020B0604020202020204" pitchFamily="34" charset="0"/>
                <a:cs typeface="Arial" panose="020B0604020202020204" pitchFamily="34" charset="0"/>
              </a:rPr>
              <a:t>Sahadan/Birinci Basamak Çalışan Hakları Biriminden Beklentiler-4</a:t>
            </a:r>
          </a:p>
        </p:txBody>
      </p:sp>
      <p:sp>
        <p:nvSpPr>
          <p:cNvPr id="11" name="Metin kutusu 10"/>
          <p:cNvSpPr txBox="1"/>
          <p:nvPr/>
        </p:nvSpPr>
        <p:spPr>
          <a:xfrm>
            <a:off x="499995" y="2079762"/>
            <a:ext cx="7226685" cy="3416320"/>
          </a:xfrm>
          <a:prstGeom prst="rect">
            <a:avLst/>
          </a:prstGeom>
          <a:noFill/>
        </p:spPr>
        <p:txBody>
          <a:bodyPr wrap="square" rtlCol="0">
            <a:spAutoFit/>
          </a:bodyPr>
          <a:lstStyle/>
          <a:p>
            <a:pPr marL="342900" indent="-342900" algn="just">
              <a:buFont typeface="Wingdings" panose="05000000000000000000" pitchFamily="2" charset="2"/>
              <a:buChar char="ü"/>
            </a:pPr>
            <a:r>
              <a:rPr lang="tr-TR" sz="2400" dirty="0">
                <a:latin typeface="Arial" panose="020B0604020202020204" pitchFamily="34" charset="0"/>
                <a:cs typeface="Arial" panose="020B0604020202020204" pitchFamily="34" charset="0"/>
              </a:rPr>
              <a:t>Her bir başvurunun kök sebeplerinin incelenerek benzer olayların engellenmesi için düzenleyici ve önleyici faaliyetlerin yapılması,</a:t>
            </a:r>
          </a:p>
          <a:p>
            <a:pPr marL="342900" indent="-342900" algn="just">
              <a:buFont typeface="Wingdings" panose="05000000000000000000" pitchFamily="2" charset="2"/>
              <a:buChar char="ü"/>
            </a:pPr>
            <a:endParaRPr lang="tr-TR"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tr-TR" sz="2400" dirty="0">
                <a:latin typeface="Arial" panose="020B0604020202020204" pitchFamily="34" charset="0"/>
                <a:cs typeface="Arial" panose="020B0604020202020204" pitchFamily="34" charset="0"/>
              </a:rPr>
              <a:t>Bu düzenleyici ve önleyici faaliyetlere ilişkin bilgilerin, Form No: 16 marifetiyle, doldurma talimatına uygun olarak işlendikten sonra Genel Müdürlüğümüze yollanması,</a:t>
            </a:r>
          </a:p>
          <a:p>
            <a:pPr algn="just"/>
            <a:endParaRPr lang="tr-TR" sz="2400" dirty="0">
              <a:solidFill>
                <a:srgbClr val="FF0000"/>
              </a:solidFill>
              <a:latin typeface="Arial" panose="020B0604020202020204" pitchFamily="34" charset="0"/>
              <a:cs typeface="Arial" panose="020B0604020202020204" pitchFamily="34" charset="0"/>
            </a:endParaRPr>
          </a:p>
        </p:txBody>
      </p:sp>
      <p:pic>
        <p:nvPicPr>
          <p:cNvPr id="9" name="Resim 8">
            <a:extLst>
              <a:ext uri="{FF2B5EF4-FFF2-40B4-BE49-F238E27FC236}">
                <a16:creationId xmlns:a16="http://schemas.microsoft.com/office/drawing/2014/main" id="{A574C783-AF32-4A39-8451-551D21BCB9D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937" t="23868" r="32003" b="41706"/>
          <a:stretch/>
        </p:blipFill>
        <p:spPr>
          <a:xfrm>
            <a:off x="7858408" y="-18880"/>
            <a:ext cx="1067848" cy="1048567"/>
          </a:xfrm>
          <a:prstGeom prst="rect">
            <a:avLst/>
          </a:prstGeom>
        </p:spPr>
      </p:pic>
      <p:sp>
        <p:nvSpPr>
          <p:cNvPr id="7" name="Metin kutusu 6">
            <a:extLst>
              <a:ext uri="{FF2B5EF4-FFF2-40B4-BE49-F238E27FC236}">
                <a16:creationId xmlns:a16="http://schemas.microsoft.com/office/drawing/2014/main" id="{C3D014E1-B6CB-490D-8DCB-3E67DB01F07B}"/>
              </a:ext>
            </a:extLst>
          </p:cNvPr>
          <p:cNvSpPr txBox="1"/>
          <p:nvPr/>
        </p:nvSpPr>
        <p:spPr>
          <a:xfrm>
            <a:off x="8811458" y="39832"/>
            <a:ext cx="5306568" cy="861774"/>
          </a:xfrm>
          <a:prstGeom prst="rect">
            <a:avLst/>
          </a:prstGeom>
          <a:noFill/>
        </p:spPr>
        <p:txBody>
          <a:bodyPr wrap="square" rtlCol="0">
            <a:spAutoFit/>
          </a:bodyPr>
          <a:lstStyle/>
          <a:p>
            <a:r>
              <a:rPr lang="tr-TR" dirty="0">
                <a:solidFill>
                  <a:srgbClr val="FF0000"/>
                </a:solidFill>
                <a:latin typeface="Arial" panose="020B0604020202020204" pitchFamily="34" charset="0"/>
                <a:cs typeface="Arial" panose="020B0604020202020204" pitchFamily="34" charset="0"/>
              </a:rPr>
              <a:t>T.C. SAĞLIK BAKANLIĞI</a:t>
            </a:r>
          </a:p>
          <a:p>
            <a:r>
              <a:rPr lang="tr-TR" sz="2000" dirty="0">
                <a:solidFill>
                  <a:srgbClr val="FF0000"/>
                </a:solidFill>
                <a:latin typeface="Arial" panose="020B0604020202020204" pitchFamily="34" charset="0"/>
                <a:cs typeface="Arial" panose="020B0604020202020204" pitchFamily="34" charset="0"/>
              </a:rPr>
              <a:t> </a:t>
            </a:r>
            <a:r>
              <a:rPr lang="tr-TR" sz="1400" dirty="0">
                <a:latin typeface="Arial" panose="020B0604020202020204" pitchFamily="34" charset="0"/>
                <a:cs typeface="Arial" panose="020B0604020202020204" pitchFamily="34" charset="0"/>
              </a:rPr>
              <a:t>HALK SAĞLIĞI GENEL MÜDÜRLÜĞÜ</a:t>
            </a:r>
          </a:p>
          <a:p>
            <a:r>
              <a:rPr lang="tr-TR" sz="1200" dirty="0">
                <a:latin typeface="Arial" panose="020B0604020202020204" pitchFamily="34" charset="0"/>
                <a:cs typeface="Arial" panose="020B0604020202020204" pitchFamily="34" charset="0"/>
              </a:rPr>
              <a:t>  Çalışan Sağlığı Dairesi Başkanlığı</a:t>
            </a:r>
          </a:p>
        </p:txBody>
      </p:sp>
      <p:pic>
        <p:nvPicPr>
          <p:cNvPr id="12" name="Resim 11">
            <a:extLst>
              <a:ext uri="{FF2B5EF4-FFF2-40B4-BE49-F238E27FC236}">
                <a16:creationId xmlns:a16="http://schemas.microsoft.com/office/drawing/2014/main" id="{6866A40E-81FE-4FEA-BBA1-D0310D53C7DE}"/>
              </a:ext>
            </a:extLst>
          </p:cNvPr>
          <p:cNvPicPr/>
          <p:nvPr/>
        </p:nvPicPr>
        <p:blipFill rotWithShape="1">
          <a:blip r:embed="rId3"/>
          <a:srcRect l="25993" t="22293" r="24423" b="11727"/>
          <a:stretch/>
        </p:blipFill>
        <p:spPr bwMode="auto">
          <a:xfrm>
            <a:off x="7858408" y="2224726"/>
            <a:ext cx="3965324" cy="29670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8317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FB3FEB52-951B-4B99-93CF-4BCF7D88C6A2}" type="slidenum">
              <a:rPr lang="tr-TR" smtClean="0"/>
              <a:t>16</a:t>
            </a:fld>
            <a:endParaRPr lang="tr-TR" dirty="0"/>
          </a:p>
        </p:txBody>
      </p:sp>
      <p:sp>
        <p:nvSpPr>
          <p:cNvPr id="10" name="Dikdörtgen 9"/>
          <p:cNvSpPr/>
          <p:nvPr/>
        </p:nvSpPr>
        <p:spPr>
          <a:xfrm>
            <a:off x="499995" y="558081"/>
            <a:ext cx="10278994" cy="1508105"/>
          </a:xfrm>
          <a:prstGeom prst="rect">
            <a:avLst/>
          </a:prstGeom>
        </p:spPr>
        <p:txBody>
          <a:bodyPr wrap="square">
            <a:spAutoFit/>
          </a:bodyPr>
          <a:lstStyle/>
          <a:p>
            <a:r>
              <a:rPr lang="tr-TR" sz="3600" b="1" dirty="0">
                <a:solidFill>
                  <a:srgbClr val="FF0000"/>
                </a:solidFill>
                <a:latin typeface="Arial" panose="020B0604020202020204" pitchFamily="34" charset="0"/>
                <a:cs typeface="Arial" panose="020B0604020202020204" pitchFamily="34" charset="0"/>
              </a:rPr>
              <a:t>  </a:t>
            </a:r>
            <a:endParaRPr lang="tr-TR" sz="3600" dirty="0">
              <a:solidFill>
                <a:prstClr val="black"/>
              </a:solidFill>
              <a:latin typeface="Arial" panose="020B0604020202020204" pitchFamily="34" charset="0"/>
              <a:cs typeface="Arial" panose="020B0604020202020204" pitchFamily="34" charset="0"/>
            </a:endParaRPr>
          </a:p>
          <a:p>
            <a:r>
              <a:rPr lang="tr-TR" sz="2800" b="1" dirty="0">
                <a:solidFill>
                  <a:srgbClr val="FF0000"/>
                </a:solidFill>
                <a:latin typeface="Arial" panose="020B0604020202020204" pitchFamily="34" charset="0"/>
                <a:cs typeface="Arial" panose="020B0604020202020204" pitchFamily="34" charset="0"/>
              </a:rPr>
              <a:t>Sahadan/Birinci Basamak Çalışan Hakları Biriminden Beklentiler-5</a:t>
            </a:r>
          </a:p>
        </p:txBody>
      </p:sp>
      <p:sp>
        <p:nvSpPr>
          <p:cNvPr id="11" name="Metin kutusu 10"/>
          <p:cNvSpPr txBox="1"/>
          <p:nvPr/>
        </p:nvSpPr>
        <p:spPr>
          <a:xfrm>
            <a:off x="499995" y="2206337"/>
            <a:ext cx="8918325" cy="3108543"/>
          </a:xfrm>
          <a:prstGeom prst="rect">
            <a:avLst/>
          </a:prstGeom>
          <a:noFill/>
        </p:spPr>
        <p:txBody>
          <a:bodyPr wrap="square" rtlCol="0">
            <a:spAutoFit/>
          </a:bodyPr>
          <a:lstStyle/>
          <a:p>
            <a:pPr marL="342900" indent="-342900" algn="just">
              <a:buFont typeface="Wingdings" panose="05000000000000000000" pitchFamily="2" charset="2"/>
              <a:buChar char="ü"/>
            </a:pPr>
            <a:r>
              <a:rPr lang="tr-TR" sz="2400" dirty="0">
                <a:latin typeface="Arial" panose="020B0604020202020204" pitchFamily="34" charset="0"/>
                <a:cs typeface="Arial" panose="020B0604020202020204" pitchFamily="34" charset="0"/>
              </a:rPr>
              <a:t>Birinci basamak çalışanlarına, beyaz kod kapsamında problemlere yol açtığı belirlenen konularda yüz yüze ve uzaktan eğitimlerin verilmesi</a:t>
            </a:r>
            <a:r>
              <a:rPr lang="tr-TR" sz="1200" dirty="0">
                <a:latin typeface="Arial" panose="020B0604020202020204" pitchFamily="34" charset="0"/>
                <a:cs typeface="Arial" panose="020B0604020202020204" pitchFamily="34" charset="0"/>
              </a:rPr>
              <a:t> </a:t>
            </a:r>
            <a:r>
              <a:rPr lang="tr-TR" sz="800" dirty="0">
                <a:latin typeface="Arial" panose="020B0604020202020204" pitchFamily="34" charset="0"/>
                <a:cs typeface="Arial" panose="020B0604020202020204" pitchFamily="34" charset="0"/>
              </a:rPr>
              <a:t>(</a:t>
            </a:r>
            <a:r>
              <a:rPr lang="tr-TR" sz="800" i="1" dirty="0">
                <a:latin typeface="Arial" panose="020B0604020202020204" pitchFamily="34" charset="0"/>
                <a:cs typeface="Arial" panose="020B0604020202020204" pitchFamily="34" charset="0"/>
              </a:rPr>
              <a:t>İletişim becerileri, stres yönetimi, problemli hasta ve hasta yakınları ile iletişim, problem çözme teknikleri, zaman yönetimi, takım olma, beyaz kod mevzuatı, beyaz kod sürecinin işleyişi ile beyaz kod kapsamında çalışanların hangi haklarının bulunduğu hususlarının yanında, beyaz kod kapsamında olan ve olmayan fiillerin neler oluğu vb.</a:t>
            </a:r>
            <a:r>
              <a:rPr lang="tr-TR" sz="800" dirty="0">
                <a:latin typeface="Arial" panose="020B0604020202020204" pitchFamily="34" charset="0"/>
                <a:cs typeface="Arial" panose="020B0604020202020204" pitchFamily="34" charset="0"/>
              </a:rPr>
              <a:t>)</a:t>
            </a:r>
          </a:p>
          <a:p>
            <a:pPr indent="357188" algn="just"/>
            <a:r>
              <a:rPr lang="tr-TR" sz="1200" dirty="0">
                <a:latin typeface="Arial" panose="020B0604020202020204" pitchFamily="34" charset="0"/>
                <a:cs typeface="Arial" panose="020B0604020202020204" pitchFamily="34" charset="0"/>
              </a:rPr>
              <a:t>(</a:t>
            </a:r>
            <a:r>
              <a:rPr lang="tr-TR" sz="1200" i="1" dirty="0">
                <a:latin typeface="Arial" panose="020B0604020202020204" pitchFamily="34" charset="0"/>
                <a:cs typeface="Arial" panose="020B0604020202020204" pitchFamily="34" charset="0"/>
              </a:rPr>
              <a:t>Bakanlığımızca hazırlanan 2012/23 sayılı “Çalışan güvenliğinin sağlanması” konulu Genelge, Madde 4</a:t>
            </a:r>
            <a:r>
              <a:rPr lang="tr-TR" sz="1200" dirty="0">
                <a:latin typeface="Arial" panose="020B0604020202020204" pitchFamily="34" charset="0"/>
                <a:cs typeface="Arial" panose="020B0604020202020204" pitchFamily="34" charset="0"/>
              </a:rPr>
              <a:t>)</a:t>
            </a:r>
            <a:r>
              <a:rPr lang="tr-TR" sz="1200" i="1" dirty="0">
                <a:latin typeface="Arial" panose="020B0604020202020204" pitchFamily="34" charset="0"/>
                <a:cs typeface="Arial" panose="020B0604020202020204" pitchFamily="34" charset="0"/>
              </a:rPr>
              <a:t> </a:t>
            </a:r>
          </a:p>
          <a:p>
            <a:pPr algn="just"/>
            <a:endParaRPr lang="tr-TR"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tr-TR" sz="2400" dirty="0">
                <a:latin typeface="Arial" panose="020B0604020202020204" pitchFamily="34" charset="0"/>
                <a:cs typeface="Arial" panose="020B0604020202020204" pitchFamily="34" charset="0"/>
              </a:rPr>
              <a:t>Bu eğitimlere ilişkin bilgilerin, Form No: 17 ile doldurma talimatına uygun olarak yazıldıktan sonra Genel Müdürlüğümüze ulaştırılması,</a:t>
            </a:r>
          </a:p>
        </p:txBody>
      </p:sp>
      <p:pic>
        <p:nvPicPr>
          <p:cNvPr id="9" name="Resim 8">
            <a:extLst>
              <a:ext uri="{FF2B5EF4-FFF2-40B4-BE49-F238E27FC236}">
                <a16:creationId xmlns:a16="http://schemas.microsoft.com/office/drawing/2014/main" id="{A574C783-AF32-4A39-8451-551D21BCB9D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937" t="23868" r="32003" b="41706"/>
          <a:stretch/>
        </p:blipFill>
        <p:spPr>
          <a:xfrm>
            <a:off x="7858408" y="-18880"/>
            <a:ext cx="1067848" cy="1048567"/>
          </a:xfrm>
          <a:prstGeom prst="rect">
            <a:avLst/>
          </a:prstGeom>
        </p:spPr>
      </p:pic>
      <p:sp>
        <p:nvSpPr>
          <p:cNvPr id="7" name="Metin kutusu 6">
            <a:extLst>
              <a:ext uri="{FF2B5EF4-FFF2-40B4-BE49-F238E27FC236}">
                <a16:creationId xmlns:a16="http://schemas.microsoft.com/office/drawing/2014/main" id="{C3D014E1-B6CB-490D-8DCB-3E67DB01F07B}"/>
              </a:ext>
            </a:extLst>
          </p:cNvPr>
          <p:cNvSpPr txBox="1"/>
          <p:nvPr/>
        </p:nvSpPr>
        <p:spPr>
          <a:xfrm>
            <a:off x="8811458" y="39832"/>
            <a:ext cx="5306568" cy="861774"/>
          </a:xfrm>
          <a:prstGeom prst="rect">
            <a:avLst/>
          </a:prstGeom>
          <a:noFill/>
        </p:spPr>
        <p:txBody>
          <a:bodyPr wrap="square" rtlCol="0">
            <a:spAutoFit/>
          </a:bodyPr>
          <a:lstStyle/>
          <a:p>
            <a:r>
              <a:rPr lang="tr-TR" dirty="0">
                <a:solidFill>
                  <a:srgbClr val="FF0000"/>
                </a:solidFill>
                <a:latin typeface="Arial" panose="020B0604020202020204" pitchFamily="34" charset="0"/>
                <a:cs typeface="Arial" panose="020B0604020202020204" pitchFamily="34" charset="0"/>
              </a:rPr>
              <a:t>T.C. SAĞLIK BAKANLIĞI</a:t>
            </a:r>
          </a:p>
          <a:p>
            <a:r>
              <a:rPr lang="tr-TR" sz="2000" dirty="0">
                <a:solidFill>
                  <a:srgbClr val="FF0000"/>
                </a:solidFill>
                <a:latin typeface="Arial" panose="020B0604020202020204" pitchFamily="34" charset="0"/>
                <a:cs typeface="Arial" panose="020B0604020202020204" pitchFamily="34" charset="0"/>
              </a:rPr>
              <a:t> </a:t>
            </a:r>
            <a:r>
              <a:rPr lang="tr-TR" sz="1400" dirty="0">
                <a:latin typeface="Arial" panose="020B0604020202020204" pitchFamily="34" charset="0"/>
                <a:cs typeface="Arial" panose="020B0604020202020204" pitchFamily="34" charset="0"/>
              </a:rPr>
              <a:t>HALK SAĞLIĞI GENEL MÜDÜRLÜĞÜ</a:t>
            </a:r>
          </a:p>
          <a:p>
            <a:r>
              <a:rPr lang="tr-TR" sz="1200" dirty="0">
                <a:latin typeface="Arial" panose="020B0604020202020204" pitchFamily="34" charset="0"/>
                <a:cs typeface="Arial" panose="020B0604020202020204" pitchFamily="34" charset="0"/>
              </a:rPr>
              <a:t>  Çalışan Sağlığı Dairesi Başkanlığı</a:t>
            </a:r>
          </a:p>
        </p:txBody>
      </p:sp>
      <p:pic>
        <p:nvPicPr>
          <p:cNvPr id="8" name="Resim 7">
            <a:extLst>
              <a:ext uri="{FF2B5EF4-FFF2-40B4-BE49-F238E27FC236}">
                <a16:creationId xmlns:a16="http://schemas.microsoft.com/office/drawing/2014/main" id="{1BA821E6-D078-4A27-A999-223E94B04EFE}"/>
              </a:ext>
            </a:extLst>
          </p:cNvPr>
          <p:cNvPicPr/>
          <p:nvPr/>
        </p:nvPicPr>
        <p:blipFill rotWithShape="1">
          <a:blip r:embed="rId3"/>
          <a:srcRect l="38214" t="23654" r="37835" b="12546"/>
          <a:stretch/>
        </p:blipFill>
        <p:spPr bwMode="auto">
          <a:xfrm>
            <a:off x="9418320" y="2309566"/>
            <a:ext cx="2474853" cy="30223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70189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FB3FEB52-951B-4B99-93CF-4BCF7D88C6A2}" type="slidenum">
              <a:rPr lang="tr-TR" smtClean="0"/>
              <a:t>17</a:t>
            </a:fld>
            <a:endParaRPr lang="tr-TR"/>
          </a:p>
        </p:txBody>
      </p:sp>
      <p:sp>
        <p:nvSpPr>
          <p:cNvPr id="10" name="Dikdörtgen 9"/>
          <p:cNvSpPr/>
          <p:nvPr/>
        </p:nvSpPr>
        <p:spPr>
          <a:xfrm>
            <a:off x="499995" y="558081"/>
            <a:ext cx="10278994" cy="1508105"/>
          </a:xfrm>
          <a:prstGeom prst="rect">
            <a:avLst/>
          </a:prstGeom>
        </p:spPr>
        <p:txBody>
          <a:bodyPr wrap="square">
            <a:spAutoFit/>
          </a:bodyPr>
          <a:lstStyle/>
          <a:p>
            <a:r>
              <a:rPr lang="tr-TR" sz="3600" b="1" dirty="0">
                <a:solidFill>
                  <a:srgbClr val="FF0000"/>
                </a:solidFill>
                <a:latin typeface="Arial" panose="020B0604020202020204" pitchFamily="34" charset="0"/>
                <a:cs typeface="Arial" panose="020B0604020202020204" pitchFamily="34" charset="0"/>
              </a:rPr>
              <a:t>  </a:t>
            </a:r>
            <a:endParaRPr lang="tr-TR" sz="3600" dirty="0">
              <a:solidFill>
                <a:prstClr val="black"/>
              </a:solidFill>
              <a:latin typeface="Arial" panose="020B0604020202020204" pitchFamily="34" charset="0"/>
              <a:cs typeface="Arial" panose="020B0604020202020204" pitchFamily="34" charset="0"/>
            </a:endParaRPr>
          </a:p>
          <a:p>
            <a:r>
              <a:rPr lang="tr-TR" sz="2800" b="1" dirty="0">
                <a:solidFill>
                  <a:srgbClr val="FF0000"/>
                </a:solidFill>
                <a:latin typeface="Arial" panose="020B0604020202020204" pitchFamily="34" charset="0"/>
                <a:cs typeface="Arial" panose="020B0604020202020204" pitchFamily="34" charset="0"/>
              </a:rPr>
              <a:t>Sahadan/Birinci Basamak Çalışan Hakları Biriminden Beklentiler-6.1</a:t>
            </a:r>
          </a:p>
        </p:txBody>
      </p:sp>
      <p:sp>
        <p:nvSpPr>
          <p:cNvPr id="11" name="Metin kutusu 10"/>
          <p:cNvSpPr txBox="1"/>
          <p:nvPr/>
        </p:nvSpPr>
        <p:spPr>
          <a:xfrm>
            <a:off x="384049" y="2019268"/>
            <a:ext cx="8558784" cy="4678204"/>
          </a:xfrm>
          <a:prstGeom prst="rect">
            <a:avLst/>
          </a:prstGeom>
          <a:noFill/>
        </p:spPr>
        <p:txBody>
          <a:bodyPr wrap="square" rtlCol="0">
            <a:spAutoFit/>
          </a:bodyPr>
          <a:lstStyle/>
          <a:p>
            <a:pPr marL="285750" indent="-285750" algn="just">
              <a:buFont typeface="Wingdings" panose="05000000000000000000" pitchFamily="2" charset="2"/>
              <a:buChar char="ü"/>
            </a:pPr>
            <a:r>
              <a:rPr lang="tr-TR" sz="2400" dirty="0">
                <a:latin typeface="Arial" panose="020B0604020202020204" pitchFamily="34" charset="0"/>
                <a:cs typeface="Arial" panose="020B0604020202020204" pitchFamily="34" charset="0"/>
              </a:rPr>
              <a:t>İl düzeyinde birinci basamak sağlık kuruluşlarından yapılan başvurulara ait veriler istatistiki açıdan değerlendirilip bilgiye dönüştürülerek beyaz kod kapsamındaki olayların önlenmesi maksadıyla sahada uygulanması,</a:t>
            </a:r>
          </a:p>
          <a:p>
            <a:pPr algn="just"/>
            <a:endParaRPr lang="tr-TR" sz="2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tr-TR" sz="2400" dirty="0">
                <a:latin typeface="Arial" panose="020B0604020202020204" pitchFamily="34" charset="0"/>
                <a:cs typeface="Arial" panose="020B0604020202020204" pitchFamily="34" charset="0"/>
              </a:rPr>
              <a:t>Bu kapsamda, Genel Müdürlüğümüzce üretilen afiş ve broşürlerin  birinci basamak sağlık kuruluşlarında fiziki olarak kullanılabileceği gibi kapalı devre elektronik sistemi bulunan birinci basamak sağlık kuruluşlarının bu sistemlerinde de yayımlanarak değerlendirilmesi,</a:t>
            </a:r>
          </a:p>
          <a:p>
            <a:pPr marL="265113" algn="just"/>
            <a:r>
              <a:rPr lang="tr-TR" sz="2400" b="1" dirty="0">
                <a:latin typeface="Arial" panose="020B0604020202020204" pitchFamily="34" charset="0"/>
                <a:cs typeface="Arial" panose="020B0604020202020204" pitchFamily="34" charset="0"/>
              </a:rPr>
              <a:t>gibi işleri özenle yapmalıdırlar. </a:t>
            </a:r>
            <a:r>
              <a:rPr lang="tr-TR" sz="1200" dirty="0">
                <a:latin typeface="Arial" panose="020B0604020202020204" pitchFamily="34" charset="0"/>
                <a:cs typeface="Arial" panose="020B0604020202020204" pitchFamily="34" charset="0"/>
              </a:rPr>
              <a:t>(</a:t>
            </a:r>
            <a:r>
              <a:rPr lang="tr-TR" sz="1200" i="1" dirty="0">
                <a:latin typeface="Arial" panose="020B0604020202020204" pitchFamily="34" charset="0"/>
                <a:cs typeface="Arial" panose="020B0604020202020204" pitchFamily="34" charset="0"/>
              </a:rPr>
              <a:t>Bakanlığımızca hazırlanan 2012/23 sayılı “Çalışan güvenliğinin sağlanması” konulu Genelge, Madde 5</a:t>
            </a:r>
            <a:r>
              <a:rPr lang="tr-TR" sz="1200" dirty="0">
                <a:latin typeface="Arial" panose="020B0604020202020204" pitchFamily="34" charset="0"/>
                <a:cs typeface="Arial" panose="020B0604020202020204" pitchFamily="34" charset="0"/>
              </a:rPr>
              <a:t>)</a:t>
            </a:r>
            <a:r>
              <a:rPr lang="tr-TR" sz="1200" i="1" dirty="0">
                <a:latin typeface="Arial" panose="020B0604020202020204" pitchFamily="34" charset="0"/>
                <a:cs typeface="Arial" panose="020B0604020202020204" pitchFamily="34" charset="0"/>
              </a:rPr>
              <a:t> </a:t>
            </a:r>
            <a:endParaRPr lang="tr-TR" sz="1200" b="1" dirty="0">
              <a:latin typeface="Arial" panose="020B0604020202020204" pitchFamily="34" charset="0"/>
              <a:cs typeface="Arial" panose="020B0604020202020204" pitchFamily="34" charset="0"/>
            </a:endParaRPr>
          </a:p>
          <a:p>
            <a:pPr algn="just"/>
            <a:endParaRPr lang="tr-TR" sz="2400" dirty="0">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C3D014E1-B6CB-490D-8DCB-3E67DB01F07B}"/>
              </a:ext>
            </a:extLst>
          </p:cNvPr>
          <p:cNvSpPr txBox="1"/>
          <p:nvPr/>
        </p:nvSpPr>
        <p:spPr>
          <a:xfrm>
            <a:off x="8811458" y="39832"/>
            <a:ext cx="5306568" cy="861774"/>
          </a:xfrm>
          <a:prstGeom prst="rect">
            <a:avLst/>
          </a:prstGeom>
          <a:noFill/>
        </p:spPr>
        <p:txBody>
          <a:bodyPr wrap="square" rtlCol="0">
            <a:spAutoFit/>
          </a:bodyPr>
          <a:lstStyle/>
          <a:p>
            <a:r>
              <a:rPr lang="tr-TR" dirty="0">
                <a:solidFill>
                  <a:srgbClr val="FF0000"/>
                </a:solidFill>
                <a:latin typeface="Arial" panose="020B0604020202020204" pitchFamily="34" charset="0"/>
                <a:cs typeface="Arial" panose="020B0604020202020204" pitchFamily="34" charset="0"/>
              </a:rPr>
              <a:t>T.C. SAĞLIK BAKANLIĞI</a:t>
            </a:r>
          </a:p>
          <a:p>
            <a:r>
              <a:rPr lang="tr-TR" sz="2000" dirty="0">
                <a:solidFill>
                  <a:srgbClr val="FF0000"/>
                </a:solidFill>
                <a:latin typeface="Arial" panose="020B0604020202020204" pitchFamily="34" charset="0"/>
                <a:cs typeface="Arial" panose="020B0604020202020204" pitchFamily="34" charset="0"/>
              </a:rPr>
              <a:t> </a:t>
            </a:r>
            <a:r>
              <a:rPr lang="tr-TR" sz="1400" dirty="0">
                <a:latin typeface="Arial" panose="020B0604020202020204" pitchFamily="34" charset="0"/>
                <a:cs typeface="Arial" panose="020B0604020202020204" pitchFamily="34" charset="0"/>
              </a:rPr>
              <a:t>HALK SAĞLIĞI GENEL MÜDÜRLÜĞÜ</a:t>
            </a:r>
          </a:p>
          <a:p>
            <a:r>
              <a:rPr lang="tr-TR" sz="1200" dirty="0">
                <a:latin typeface="Arial" panose="020B0604020202020204" pitchFamily="34" charset="0"/>
                <a:cs typeface="Arial" panose="020B0604020202020204" pitchFamily="34" charset="0"/>
              </a:rPr>
              <a:t>  Çalışan Sağlığı Dairesi Başkanlığı</a:t>
            </a:r>
          </a:p>
        </p:txBody>
      </p:sp>
      <p:pic>
        <p:nvPicPr>
          <p:cNvPr id="12" name="Resim 11" descr="Beyaz Kod Broşür-1-HSGM Logo">
            <a:extLst>
              <a:ext uri="{FF2B5EF4-FFF2-40B4-BE49-F238E27FC236}">
                <a16:creationId xmlns:a16="http://schemas.microsoft.com/office/drawing/2014/main" id="{AB9CD2B3-19CC-4112-892D-46A3688F2EB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34272" y="1991818"/>
            <a:ext cx="2697480" cy="2018665"/>
          </a:xfrm>
          <a:prstGeom prst="rect">
            <a:avLst/>
          </a:prstGeom>
          <a:noFill/>
          <a:ln>
            <a:noFill/>
          </a:ln>
        </p:spPr>
      </p:pic>
      <p:pic>
        <p:nvPicPr>
          <p:cNvPr id="13" name="Resim 12" descr="Beyaz Kod Broşür-2">
            <a:extLst>
              <a:ext uri="{FF2B5EF4-FFF2-40B4-BE49-F238E27FC236}">
                <a16:creationId xmlns:a16="http://schemas.microsoft.com/office/drawing/2014/main" id="{14F01D80-08C2-41DF-988C-0B733C2EAC1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4272" y="4096760"/>
            <a:ext cx="2697480" cy="2007870"/>
          </a:xfrm>
          <a:prstGeom prst="rect">
            <a:avLst/>
          </a:prstGeom>
          <a:noFill/>
          <a:ln>
            <a:noFill/>
          </a:ln>
        </p:spPr>
      </p:pic>
      <p:pic>
        <p:nvPicPr>
          <p:cNvPr id="14" name="Resim 13">
            <a:extLst>
              <a:ext uri="{FF2B5EF4-FFF2-40B4-BE49-F238E27FC236}">
                <a16:creationId xmlns:a16="http://schemas.microsoft.com/office/drawing/2014/main" id="{6D1D0364-1081-4559-B91C-6CD7800EB72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2937" t="23868" r="32003" b="41706"/>
          <a:stretch/>
        </p:blipFill>
        <p:spPr>
          <a:xfrm>
            <a:off x="7858408" y="-18880"/>
            <a:ext cx="1067848" cy="1048567"/>
          </a:xfrm>
          <a:prstGeom prst="rect">
            <a:avLst/>
          </a:prstGeom>
        </p:spPr>
      </p:pic>
    </p:spTree>
    <p:extLst>
      <p:ext uri="{BB962C8B-B14F-4D97-AF65-F5344CB8AC3E}">
        <p14:creationId xmlns:p14="http://schemas.microsoft.com/office/powerpoint/2010/main" val="12129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FB3FEB52-951B-4B99-93CF-4BCF7D88C6A2}" type="slidenum">
              <a:rPr lang="tr-TR" smtClean="0"/>
              <a:t>18</a:t>
            </a:fld>
            <a:endParaRPr lang="tr-TR"/>
          </a:p>
        </p:txBody>
      </p:sp>
      <p:sp>
        <p:nvSpPr>
          <p:cNvPr id="10" name="Dikdörtgen 9"/>
          <p:cNvSpPr/>
          <p:nvPr/>
        </p:nvSpPr>
        <p:spPr>
          <a:xfrm>
            <a:off x="499995" y="558081"/>
            <a:ext cx="10278994" cy="1508105"/>
          </a:xfrm>
          <a:prstGeom prst="rect">
            <a:avLst/>
          </a:prstGeom>
        </p:spPr>
        <p:txBody>
          <a:bodyPr wrap="square">
            <a:spAutoFit/>
          </a:bodyPr>
          <a:lstStyle/>
          <a:p>
            <a:r>
              <a:rPr lang="tr-TR" sz="3600" b="1" dirty="0">
                <a:solidFill>
                  <a:srgbClr val="FF0000"/>
                </a:solidFill>
                <a:latin typeface="Arial" panose="020B0604020202020204" pitchFamily="34" charset="0"/>
                <a:cs typeface="Arial" panose="020B0604020202020204" pitchFamily="34" charset="0"/>
              </a:rPr>
              <a:t>  </a:t>
            </a:r>
            <a:endParaRPr lang="tr-TR" sz="3600" dirty="0">
              <a:solidFill>
                <a:prstClr val="black"/>
              </a:solidFill>
              <a:latin typeface="Arial" panose="020B0604020202020204" pitchFamily="34" charset="0"/>
              <a:cs typeface="Arial" panose="020B0604020202020204" pitchFamily="34" charset="0"/>
            </a:endParaRPr>
          </a:p>
          <a:p>
            <a:r>
              <a:rPr lang="tr-TR" sz="2800" b="1" dirty="0">
                <a:solidFill>
                  <a:srgbClr val="FF0000"/>
                </a:solidFill>
                <a:latin typeface="Arial" panose="020B0604020202020204" pitchFamily="34" charset="0"/>
                <a:cs typeface="Arial" panose="020B0604020202020204" pitchFamily="34" charset="0"/>
              </a:rPr>
              <a:t>Sahadan/Birinci Basamak Çalışan Hakları Biriminden Beklentiler-6.2</a:t>
            </a:r>
          </a:p>
        </p:txBody>
      </p:sp>
      <p:sp>
        <p:nvSpPr>
          <p:cNvPr id="7" name="Metin kutusu 6">
            <a:extLst>
              <a:ext uri="{FF2B5EF4-FFF2-40B4-BE49-F238E27FC236}">
                <a16:creationId xmlns:a16="http://schemas.microsoft.com/office/drawing/2014/main" id="{C3D014E1-B6CB-490D-8DCB-3E67DB01F07B}"/>
              </a:ext>
            </a:extLst>
          </p:cNvPr>
          <p:cNvSpPr txBox="1"/>
          <p:nvPr/>
        </p:nvSpPr>
        <p:spPr>
          <a:xfrm>
            <a:off x="8811458" y="39832"/>
            <a:ext cx="5306568" cy="861774"/>
          </a:xfrm>
          <a:prstGeom prst="rect">
            <a:avLst/>
          </a:prstGeom>
          <a:noFill/>
        </p:spPr>
        <p:txBody>
          <a:bodyPr wrap="square" rtlCol="0">
            <a:spAutoFit/>
          </a:bodyPr>
          <a:lstStyle/>
          <a:p>
            <a:r>
              <a:rPr lang="tr-TR" dirty="0">
                <a:solidFill>
                  <a:srgbClr val="FF0000"/>
                </a:solidFill>
                <a:latin typeface="Arial" panose="020B0604020202020204" pitchFamily="34" charset="0"/>
                <a:cs typeface="Arial" panose="020B0604020202020204" pitchFamily="34" charset="0"/>
              </a:rPr>
              <a:t>T.C. SAĞLIK BAKANLIĞI</a:t>
            </a:r>
          </a:p>
          <a:p>
            <a:r>
              <a:rPr lang="tr-TR" sz="2000" dirty="0">
                <a:solidFill>
                  <a:srgbClr val="FF0000"/>
                </a:solidFill>
                <a:latin typeface="Arial" panose="020B0604020202020204" pitchFamily="34" charset="0"/>
                <a:cs typeface="Arial" panose="020B0604020202020204" pitchFamily="34" charset="0"/>
              </a:rPr>
              <a:t> </a:t>
            </a:r>
            <a:r>
              <a:rPr lang="tr-TR" sz="1400" dirty="0">
                <a:latin typeface="Arial" panose="020B0604020202020204" pitchFamily="34" charset="0"/>
                <a:cs typeface="Arial" panose="020B0604020202020204" pitchFamily="34" charset="0"/>
              </a:rPr>
              <a:t>HALK SAĞLIĞI GENEL MÜDÜRLÜĞÜ</a:t>
            </a:r>
          </a:p>
          <a:p>
            <a:r>
              <a:rPr lang="tr-TR" sz="1200" dirty="0">
                <a:latin typeface="Arial" panose="020B0604020202020204" pitchFamily="34" charset="0"/>
                <a:cs typeface="Arial" panose="020B0604020202020204" pitchFamily="34" charset="0"/>
              </a:rPr>
              <a:t>  Çalışan Sağlığı Dairesi Başkanlığı</a:t>
            </a:r>
          </a:p>
        </p:txBody>
      </p:sp>
      <p:pic>
        <p:nvPicPr>
          <p:cNvPr id="8" name="Resim 7" descr="Beyaz Kod Afiş-HSGM Logo">
            <a:extLst>
              <a:ext uri="{FF2B5EF4-FFF2-40B4-BE49-F238E27FC236}">
                <a16:creationId xmlns:a16="http://schemas.microsoft.com/office/drawing/2014/main" id="{550B23A9-01BC-4B66-A1FB-3ACA6DD2661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965" y="2347150"/>
            <a:ext cx="1545019" cy="1950530"/>
          </a:xfrm>
          <a:prstGeom prst="rect">
            <a:avLst/>
          </a:prstGeom>
          <a:noFill/>
          <a:ln>
            <a:noFill/>
          </a:ln>
        </p:spPr>
      </p:pic>
      <p:pic>
        <p:nvPicPr>
          <p:cNvPr id="9" name="Resim 8" descr="afiş4">
            <a:extLst>
              <a:ext uri="{FF2B5EF4-FFF2-40B4-BE49-F238E27FC236}">
                <a16:creationId xmlns:a16="http://schemas.microsoft.com/office/drawing/2014/main" id="{C94A4028-C4D1-45C4-9993-9D669D3D9D5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6868" y="2347150"/>
            <a:ext cx="1545019" cy="1950530"/>
          </a:xfrm>
          <a:prstGeom prst="rect">
            <a:avLst/>
          </a:prstGeom>
          <a:noFill/>
          <a:ln>
            <a:noFill/>
          </a:ln>
        </p:spPr>
      </p:pic>
      <p:pic>
        <p:nvPicPr>
          <p:cNvPr id="14" name="Resim 13" descr="afiş3">
            <a:extLst>
              <a:ext uri="{FF2B5EF4-FFF2-40B4-BE49-F238E27FC236}">
                <a16:creationId xmlns:a16="http://schemas.microsoft.com/office/drawing/2014/main" id="{44935B21-9F3A-45FA-8815-3D25167839F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0176" y="2347150"/>
            <a:ext cx="1467803" cy="1950530"/>
          </a:xfrm>
          <a:prstGeom prst="rect">
            <a:avLst/>
          </a:prstGeom>
          <a:noFill/>
          <a:ln>
            <a:noFill/>
          </a:ln>
        </p:spPr>
      </p:pic>
      <p:pic>
        <p:nvPicPr>
          <p:cNvPr id="15" name="Resim 14" descr="afiş2">
            <a:extLst>
              <a:ext uri="{FF2B5EF4-FFF2-40B4-BE49-F238E27FC236}">
                <a16:creationId xmlns:a16="http://schemas.microsoft.com/office/drawing/2014/main" id="{2181B72D-596A-44DF-B764-6701BBB7BD5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66269" y="2347150"/>
            <a:ext cx="1540955" cy="1950530"/>
          </a:xfrm>
          <a:prstGeom prst="rect">
            <a:avLst/>
          </a:prstGeom>
          <a:noFill/>
          <a:ln>
            <a:noFill/>
          </a:ln>
        </p:spPr>
      </p:pic>
      <p:pic>
        <p:nvPicPr>
          <p:cNvPr id="16" name="Resim 15" descr="afiş1">
            <a:extLst>
              <a:ext uri="{FF2B5EF4-FFF2-40B4-BE49-F238E27FC236}">
                <a16:creationId xmlns:a16="http://schemas.microsoft.com/office/drawing/2014/main" id="{73E4523B-63AA-4370-A658-477C45C355AF}"/>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36847" y="2347150"/>
            <a:ext cx="1540954" cy="1950530"/>
          </a:xfrm>
          <a:prstGeom prst="rect">
            <a:avLst/>
          </a:prstGeom>
          <a:noFill/>
          <a:ln>
            <a:noFill/>
          </a:ln>
        </p:spPr>
      </p:pic>
      <p:pic>
        <p:nvPicPr>
          <p:cNvPr id="17" name="Resim 16" descr="afiş11">
            <a:extLst>
              <a:ext uri="{FF2B5EF4-FFF2-40B4-BE49-F238E27FC236}">
                <a16:creationId xmlns:a16="http://schemas.microsoft.com/office/drawing/2014/main" id="{A910366B-1DC5-43B6-A435-78283A9B8754}"/>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2964" y="4434840"/>
            <a:ext cx="1545019" cy="1865079"/>
          </a:xfrm>
          <a:prstGeom prst="rect">
            <a:avLst/>
          </a:prstGeom>
          <a:noFill/>
          <a:ln>
            <a:noFill/>
          </a:ln>
        </p:spPr>
      </p:pic>
      <p:pic>
        <p:nvPicPr>
          <p:cNvPr id="18" name="Resim 17" descr="afiş10">
            <a:extLst>
              <a:ext uri="{FF2B5EF4-FFF2-40B4-BE49-F238E27FC236}">
                <a16:creationId xmlns:a16="http://schemas.microsoft.com/office/drawing/2014/main" id="{BFBBC294-921A-4486-9023-9171574D823C}"/>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08047" y="4434839"/>
            <a:ext cx="1513840" cy="1865079"/>
          </a:xfrm>
          <a:prstGeom prst="rect">
            <a:avLst/>
          </a:prstGeom>
          <a:noFill/>
          <a:ln>
            <a:noFill/>
          </a:ln>
        </p:spPr>
      </p:pic>
      <p:pic>
        <p:nvPicPr>
          <p:cNvPr id="19" name="Resim 18" descr="afiş9">
            <a:extLst>
              <a:ext uri="{FF2B5EF4-FFF2-40B4-BE49-F238E27FC236}">
                <a16:creationId xmlns:a16="http://schemas.microsoft.com/office/drawing/2014/main" id="{90FDF93A-5F79-427C-8A5F-9FD5BB28ADBA}"/>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10176" y="4434839"/>
            <a:ext cx="1467803" cy="1865078"/>
          </a:xfrm>
          <a:prstGeom prst="rect">
            <a:avLst/>
          </a:prstGeom>
          <a:noFill/>
          <a:ln>
            <a:noFill/>
          </a:ln>
        </p:spPr>
      </p:pic>
      <p:pic>
        <p:nvPicPr>
          <p:cNvPr id="20" name="Resim 19" descr="afiş8">
            <a:extLst>
              <a:ext uri="{FF2B5EF4-FFF2-40B4-BE49-F238E27FC236}">
                <a16:creationId xmlns:a16="http://schemas.microsoft.com/office/drawing/2014/main" id="{6A556BBC-7FCB-4543-96FC-81C868A201B0}"/>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66269" y="4447431"/>
            <a:ext cx="1540954" cy="1852485"/>
          </a:xfrm>
          <a:prstGeom prst="rect">
            <a:avLst/>
          </a:prstGeom>
          <a:noFill/>
          <a:ln>
            <a:noFill/>
          </a:ln>
        </p:spPr>
      </p:pic>
      <p:pic>
        <p:nvPicPr>
          <p:cNvPr id="21" name="Resim 20" descr="afiş7">
            <a:extLst>
              <a:ext uri="{FF2B5EF4-FFF2-40B4-BE49-F238E27FC236}">
                <a16:creationId xmlns:a16="http://schemas.microsoft.com/office/drawing/2014/main" id="{D4BE8D6F-4CAA-4BEB-BDF9-271D45CF829A}"/>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36847" y="4447430"/>
            <a:ext cx="1540954" cy="1852485"/>
          </a:xfrm>
          <a:prstGeom prst="rect">
            <a:avLst/>
          </a:prstGeom>
          <a:noFill/>
          <a:ln>
            <a:noFill/>
          </a:ln>
        </p:spPr>
      </p:pic>
      <p:pic>
        <p:nvPicPr>
          <p:cNvPr id="22" name="Resim 21" descr="afiş6">
            <a:extLst>
              <a:ext uri="{FF2B5EF4-FFF2-40B4-BE49-F238E27FC236}">
                <a16:creationId xmlns:a16="http://schemas.microsoft.com/office/drawing/2014/main" id="{4A01FFAA-EA82-4E35-94E0-740088263961}"/>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507423" y="4447430"/>
            <a:ext cx="1569847" cy="1852485"/>
          </a:xfrm>
          <a:prstGeom prst="rect">
            <a:avLst/>
          </a:prstGeom>
          <a:noFill/>
          <a:ln>
            <a:noFill/>
          </a:ln>
        </p:spPr>
      </p:pic>
      <p:pic>
        <p:nvPicPr>
          <p:cNvPr id="23" name="Resim 22" descr="afiş5">
            <a:extLst>
              <a:ext uri="{FF2B5EF4-FFF2-40B4-BE49-F238E27FC236}">
                <a16:creationId xmlns:a16="http://schemas.microsoft.com/office/drawing/2014/main" id="{25E268BD-8A13-480C-AB95-7BE4BCE27238}"/>
              </a:ext>
            </a:extLs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507424" y="2347150"/>
            <a:ext cx="1569847" cy="1950530"/>
          </a:xfrm>
          <a:prstGeom prst="rect">
            <a:avLst/>
          </a:prstGeom>
          <a:noFill/>
          <a:ln>
            <a:noFill/>
          </a:ln>
        </p:spPr>
      </p:pic>
      <p:pic>
        <p:nvPicPr>
          <p:cNvPr id="24" name="Resim 23">
            <a:extLst>
              <a:ext uri="{FF2B5EF4-FFF2-40B4-BE49-F238E27FC236}">
                <a16:creationId xmlns:a16="http://schemas.microsoft.com/office/drawing/2014/main" id="{CFAC2B8E-21A1-46DB-BE52-080E10283704}"/>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32937" t="23868" r="32003" b="41706"/>
          <a:stretch/>
        </p:blipFill>
        <p:spPr>
          <a:xfrm>
            <a:off x="7858408" y="-18880"/>
            <a:ext cx="1067848" cy="1048567"/>
          </a:xfrm>
          <a:prstGeom prst="rect">
            <a:avLst/>
          </a:prstGeom>
        </p:spPr>
      </p:pic>
    </p:spTree>
    <p:extLst>
      <p:ext uri="{BB962C8B-B14F-4D97-AF65-F5344CB8AC3E}">
        <p14:creationId xmlns:p14="http://schemas.microsoft.com/office/powerpoint/2010/main" val="1300653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FB3FEB52-951B-4B99-93CF-4BCF7D88C6A2}" type="slidenum">
              <a:rPr lang="tr-TR" smtClean="0"/>
              <a:t>19</a:t>
            </a:fld>
            <a:endParaRPr lang="tr-TR" dirty="0"/>
          </a:p>
        </p:txBody>
      </p:sp>
      <p:sp>
        <p:nvSpPr>
          <p:cNvPr id="9" name="Dikdörtgen 8"/>
          <p:cNvSpPr/>
          <p:nvPr/>
        </p:nvSpPr>
        <p:spPr>
          <a:xfrm>
            <a:off x="765170" y="632311"/>
            <a:ext cx="10683117" cy="5816977"/>
          </a:xfrm>
          <a:prstGeom prst="rect">
            <a:avLst/>
          </a:prstGeom>
        </p:spPr>
        <p:txBody>
          <a:bodyPr wrap="square">
            <a:spAutoFit/>
          </a:bodyPr>
          <a:lstStyle/>
          <a:p>
            <a:pPr algn="just"/>
            <a:r>
              <a:rPr lang="tr-TR" sz="2400" b="1" dirty="0">
                <a:solidFill>
                  <a:srgbClr val="FF0000"/>
                </a:solidFill>
                <a:latin typeface="Arial" panose="020B0604020202020204" pitchFamily="34" charset="0"/>
                <a:cs typeface="Arial" panose="020B0604020202020204" pitchFamily="34" charset="0"/>
              </a:rPr>
              <a:t>  </a:t>
            </a:r>
            <a:endParaRPr lang="tr-TR" sz="2400" dirty="0">
              <a:solidFill>
                <a:prstClr val="black"/>
              </a:solidFill>
              <a:latin typeface="Arial" panose="020B0604020202020204" pitchFamily="34" charset="0"/>
              <a:cs typeface="Arial" panose="020B0604020202020204" pitchFamily="34" charset="0"/>
            </a:endParaRPr>
          </a:p>
          <a:p>
            <a:pPr algn="just"/>
            <a:r>
              <a:rPr lang="tr-TR" sz="3600" b="1" dirty="0">
                <a:solidFill>
                  <a:srgbClr val="FF0000"/>
                </a:solidFill>
                <a:latin typeface="Arial" panose="020B0604020202020204" pitchFamily="34" charset="0"/>
                <a:cs typeface="Arial" panose="020B0604020202020204" pitchFamily="34" charset="0"/>
              </a:rPr>
              <a:t>Özet</a:t>
            </a:r>
          </a:p>
          <a:p>
            <a:pPr algn="just"/>
            <a:endParaRPr lang="tr-TR" sz="2400" b="1" dirty="0">
              <a:solidFill>
                <a:srgbClr val="FF0000"/>
              </a:solidFill>
              <a:latin typeface="Arial" panose="020B0604020202020204" pitchFamily="34" charset="0"/>
              <a:cs typeface="Arial" panose="020B0604020202020204" pitchFamily="34" charset="0"/>
            </a:endParaRPr>
          </a:p>
          <a:p>
            <a:pPr algn="just"/>
            <a:r>
              <a:rPr lang="tr-TR" sz="2400" dirty="0">
                <a:latin typeface="Arial" panose="020B0604020202020204" pitchFamily="34" charset="0"/>
                <a:cs typeface="Arial" panose="020B0604020202020204" pitchFamily="34" charset="0"/>
              </a:rPr>
              <a:t>    Bu oturumda;</a:t>
            </a:r>
          </a:p>
          <a:p>
            <a:pPr algn="just"/>
            <a:endParaRPr lang="tr-TR"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tr-TR" sz="2400" dirty="0">
                <a:latin typeface="Arial" panose="020B0604020202020204" pitchFamily="34" charset="0"/>
                <a:cs typeface="Arial" panose="020B0604020202020204" pitchFamily="34" charset="0"/>
              </a:rPr>
              <a:t>Beyaz kod sistemi,</a:t>
            </a:r>
          </a:p>
          <a:p>
            <a:pPr algn="just"/>
            <a:endParaRPr lang="tr-TR"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tr-TR" sz="2400" dirty="0">
                <a:latin typeface="Arial" panose="020B0604020202020204" pitchFamily="34" charset="0"/>
                <a:cs typeface="Arial" panose="020B0604020202020204" pitchFamily="34" charset="0"/>
              </a:rPr>
              <a:t>Beyaz kod başvuru yöntemleri,</a:t>
            </a:r>
          </a:p>
          <a:p>
            <a:pPr marL="342900" indent="-342900" algn="just">
              <a:buFont typeface="Wingdings" panose="05000000000000000000" pitchFamily="2" charset="2"/>
              <a:buChar char="ü"/>
            </a:pPr>
            <a:endParaRPr lang="tr-TR"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tr-TR" sz="2400" dirty="0">
                <a:latin typeface="Arial" panose="020B0604020202020204" pitchFamily="34" charset="0"/>
                <a:cs typeface="Arial" panose="020B0604020202020204" pitchFamily="34" charset="0"/>
              </a:rPr>
              <a:t>Beyaz kod kapsamında çalışanların elde ettiği haklar ile bu konuda yapılan hukuki düzenlemelerin neler olduğu bilgilerinin yanında,</a:t>
            </a:r>
          </a:p>
          <a:p>
            <a:pPr algn="just"/>
            <a:endParaRPr lang="tr-TR"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tr-TR" sz="2400" dirty="0">
                <a:latin typeface="Arial" panose="020B0604020202020204" pitchFamily="34" charset="0"/>
                <a:cs typeface="Arial" panose="020B0604020202020204" pitchFamily="34" charset="0"/>
              </a:rPr>
              <a:t>İlgili sorumluların görevleri hatırlatılarak </a:t>
            </a:r>
            <a:r>
              <a:rPr lang="tr-TR" sz="2400" i="1" dirty="0">
                <a:latin typeface="Arial" panose="020B0604020202020204" pitchFamily="34" charset="0"/>
                <a:cs typeface="Arial" panose="020B0604020202020204" pitchFamily="34" charset="0"/>
              </a:rPr>
              <a:t>birinci basamak çalışan hakları birimi</a:t>
            </a:r>
            <a:r>
              <a:rPr lang="tr-TR" sz="2400" dirty="0">
                <a:latin typeface="Arial" panose="020B0604020202020204" pitchFamily="34" charset="0"/>
                <a:cs typeface="Arial" panose="020B0604020202020204" pitchFamily="34" charset="0"/>
              </a:rPr>
              <a:t>nden/sahadan olan beklentilerimizden bahsedilmiştir.</a:t>
            </a:r>
          </a:p>
          <a:p>
            <a:pPr algn="just"/>
            <a:endParaRPr lang="tr-TR" sz="2400" dirty="0">
              <a:latin typeface="Arial" panose="020B0604020202020204" pitchFamily="34" charset="0"/>
              <a:cs typeface="Arial" panose="020B0604020202020204" pitchFamily="34" charset="0"/>
            </a:endParaRPr>
          </a:p>
        </p:txBody>
      </p:sp>
      <p:pic>
        <p:nvPicPr>
          <p:cNvPr id="10" name="Resim 9">
            <a:extLst>
              <a:ext uri="{FF2B5EF4-FFF2-40B4-BE49-F238E27FC236}">
                <a16:creationId xmlns:a16="http://schemas.microsoft.com/office/drawing/2014/main" id="{4D2C1B45-05E9-447D-9FFD-DB6F9501A17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937" t="23868" r="32003" b="41706"/>
          <a:stretch/>
        </p:blipFill>
        <p:spPr>
          <a:xfrm>
            <a:off x="7858408" y="-18880"/>
            <a:ext cx="1067848" cy="1048567"/>
          </a:xfrm>
          <a:prstGeom prst="rect">
            <a:avLst/>
          </a:prstGeom>
        </p:spPr>
      </p:pic>
      <p:sp>
        <p:nvSpPr>
          <p:cNvPr id="7" name="Metin kutusu 6">
            <a:extLst>
              <a:ext uri="{FF2B5EF4-FFF2-40B4-BE49-F238E27FC236}">
                <a16:creationId xmlns:a16="http://schemas.microsoft.com/office/drawing/2014/main" id="{A6C50914-0077-4517-B062-A9CA3739891E}"/>
              </a:ext>
            </a:extLst>
          </p:cNvPr>
          <p:cNvSpPr txBox="1"/>
          <p:nvPr/>
        </p:nvSpPr>
        <p:spPr>
          <a:xfrm>
            <a:off x="8811458" y="39832"/>
            <a:ext cx="5306568" cy="861774"/>
          </a:xfrm>
          <a:prstGeom prst="rect">
            <a:avLst/>
          </a:prstGeom>
          <a:noFill/>
        </p:spPr>
        <p:txBody>
          <a:bodyPr wrap="square" rtlCol="0">
            <a:spAutoFit/>
          </a:bodyPr>
          <a:lstStyle/>
          <a:p>
            <a:r>
              <a:rPr lang="tr-TR" dirty="0">
                <a:solidFill>
                  <a:srgbClr val="FF0000"/>
                </a:solidFill>
                <a:latin typeface="Arial" panose="020B0604020202020204" pitchFamily="34" charset="0"/>
                <a:cs typeface="Arial" panose="020B0604020202020204" pitchFamily="34" charset="0"/>
              </a:rPr>
              <a:t>T.C. SAĞLIK BAKANLIĞI</a:t>
            </a:r>
          </a:p>
          <a:p>
            <a:r>
              <a:rPr lang="tr-TR" sz="2000" dirty="0">
                <a:solidFill>
                  <a:srgbClr val="FF0000"/>
                </a:solidFill>
                <a:latin typeface="Arial" panose="020B0604020202020204" pitchFamily="34" charset="0"/>
                <a:cs typeface="Arial" panose="020B0604020202020204" pitchFamily="34" charset="0"/>
              </a:rPr>
              <a:t> </a:t>
            </a:r>
            <a:r>
              <a:rPr lang="tr-TR" sz="1400" dirty="0">
                <a:latin typeface="Arial" panose="020B0604020202020204" pitchFamily="34" charset="0"/>
                <a:cs typeface="Arial" panose="020B0604020202020204" pitchFamily="34" charset="0"/>
              </a:rPr>
              <a:t>HALK SAĞLIĞI GENEL MÜDÜRLÜĞÜ</a:t>
            </a:r>
          </a:p>
          <a:p>
            <a:r>
              <a:rPr lang="tr-TR" sz="1200" dirty="0">
                <a:latin typeface="Arial" panose="020B0604020202020204" pitchFamily="34" charset="0"/>
                <a:cs typeface="Arial" panose="020B0604020202020204" pitchFamily="34" charset="0"/>
              </a:rPr>
              <a:t>  Çalışan Sağlığı Dairesi Başkanlığı</a:t>
            </a:r>
          </a:p>
        </p:txBody>
      </p:sp>
    </p:spTree>
    <p:extLst>
      <p:ext uri="{BB962C8B-B14F-4D97-AF65-F5344CB8AC3E}">
        <p14:creationId xmlns:p14="http://schemas.microsoft.com/office/powerpoint/2010/main" val="2504626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FB3FEB52-951B-4B99-93CF-4BCF7D88C6A2}" type="slidenum">
              <a:rPr lang="tr-TR" smtClean="0"/>
              <a:t>2</a:t>
            </a:fld>
            <a:endParaRPr lang="tr-TR"/>
          </a:p>
        </p:txBody>
      </p:sp>
      <p:sp>
        <p:nvSpPr>
          <p:cNvPr id="9" name="Dikdörtgen 8"/>
          <p:cNvSpPr/>
          <p:nvPr/>
        </p:nvSpPr>
        <p:spPr>
          <a:xfrm>
            <a:off x="464451" y="454297"/>
            <a:ext cx="10706469" cy="2062103"/>
          </a:xfrm>
          <a:prstGeom prst="rect">
            <a:avLst/>
          </a:prstGeom>
        </p:spPr>
        <p:txBody>
          <a:bodyPr wrap="square">
            <a:spAutoFit/>
          </a:bodyPr>
          <a:lstStyle/>
          <a:p>
            <a:r>
              <a:rPr lang="tr-TR" sz="3200" b="1" dirty="0">
                <a:solidFill>
                  <a:srgbClr val="FF0000"/>
                </a:solidFill>
                <a:latin typeface="Arial" panose="020B0604020202020204" pitchFamily="34" charset="0"/>
                <a:cs typeface="Arial" panose="020B0604020202020204" pitchFamily="34" charset="0"/>
              </a:rPr>
              <a:t>  </a:t>
            </a:r>
            <a:endParaRPr lang="tr-TR" sz="3200" dirty="0">
              <a:solidFill>
                <a:prstClr val="black"/>
              </a:solidFill>
              <a:latin typeface="Arial" panose="020B0604020202020204" pitchFamily="34" charset="0"/>
              <a:cs typeface="Arial" panose="020B0604020202020204" pitchFamily="34" charset="0"/>
            </a:endParaRPr>
          </a:p>
          <a:p>
            <a:r>
              <a:rPr lang="tr-TR" sz="2800" b="1" dirty="0">
                <a:solidFill>
                  <a:srgbClr val="FF0000"/>
                </a:solidFill>
                <a:latin typeface="Arial" panose="020B0604020202020204" pitchFamily="34" charset="0"/>
                <a:cs typeface="Arial" panose="020B0604020202020204" pitchFamily="34" charset="0"/>
              </a:rPr>
              <a:t>Oturumun Amacı</a:t>
            </a:r>
          </a:p>
          <a:p>
            <a:endParaRPr lang="tr-TR" sz="3200" b="1" dirty="0">
              <a:solidFill>
                <a:srgbClr val="FF0000"/>
              </a:solidFill>
              <a:latin typeface="Arial" panose="020B0604020202020204" pitchFamily="34" charset="0"/>
              <a:cs typeface="Arial" panose="020B0604020202020204" pitchFamily="34" charset="0"/>
            </a:endParaRPr>
          </a:p>
          <a:p>
            <a:endParaRPr lang="tr-TR" sz="3200" b="1" dirty="0">
              <a:solidFill>
                <a:srgbClr val="FF0000"/>
              </a:solidFill>
              <a:latin typeface="Arial" panose="020B0604020202020204" pitchFamily="34" charset="0"/>
              <a:cs typeface="Arial" panose="020B0604020202020204" pitchFamily="34" charset="0"/>
            </a:endParaRPr>
          </a:p>
        </p:txBody>
      </p:sp>
      <p:sp>
        <p:nvSpPr>
          <p:cNvPr id="10" name="Metin kutusu 9"/>
          <p:cNvSpPr txBox="1"/>
          <p:nvPr/>
        </p:nvSpPr>
        <p:spPr>
          <a:xfrm>
            <a:off x="647331" y="2172654"/>
            <a:ext cx="9749397" cy="3785652"/>
          </a:xfrm>
          <a:prstGeom prst="rect">
            <a:avLst/>
          </a:prstGeom>
          <a:noFill/>
        </p:spPr>
        <p:txBody>
          <a:bodyPr wrap="square" rtlCol="0">
            <a:spAutoFit/>
          </a:bodyPr>
          <a:lstStyle/>
          <a:p>
            <a:pPr algn="just"/>
            <a:r>
              <a:rPr lang="tr-TR" sz="2400" dirty="0">
                <a:latin typeface="Arial" panose="020B0604020202020204" pitchFamily="34" charset="0"/>
                <a:cs typeface="Arial" panose="020B0604020202020204" pitchFamily="34" charset="0"/>
              </a:rPr>
              <a:t>Bu oturumda;</a:t>
            </a:r>
          </a:p>
          <a:p>
            <a:pPr algn="just"/>
            <a:endParaRPr lang="tr-TR"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tr-TR" sz="2400" dirty="0">
                <a:latin typeface="Arial" panose="020B0604020202020204" pitchFamily="34" charset="0"/>
                <a:cs typeface="Arial" panose="020B0604020202020204" pitchFamily="34" charset="0"/>
              </a:rPr>
              <a:t>Birinci basamak çalışanlarının beyaz kod konusundaki bilgi ve bilinç düzeylerinin yükseltilmesi yanında,</a:t>
            </a:r>
          </a:p>
          <a:p>
            <a:pPr algn="just"/>
            <a:r>
              <a:rPr lang="tr-TR" sz="2400" dirty="0">
                <a:latin typeface="Arial" panose="020B0604020202020204" pitchFamily="34" charset="0"/>
                <a:cs typeface="Arial" panose="020B0604020202020204" pitchFamily="34" charset="0"/>
              </a:rPr>
              <a:t> </a:t>
            </a:r>
          </a:p>
          <a:p>
            <a:pPr marL="342900" indent="-342900" algn="just">
              <a:buFont typeface="Wingdings" panose="05000000000000000000" pitchFamily="2" charset="2"/>
              <a:buChar char="ü"/>
            </a:pPr>
            <a:r>
              <a:rPr lang="tr-TR" sz="2400" dirty="0">
                <a:latin typeface="Arial" panose="020B0604020202020204" pitchFamily="34" charset="0"/>
                <a:cs typeface="Arial" panose="020B0604020202020204" pitchFamily="34" charset="0"/>
              </a:rPr>
              <a:t>Bu kapsamda yapılan işlerin işleyişinin hızlandırılması ve,</a:t>
            </a:r>
          </a:p>
          <a:p>
            <a:pPr marL="342900" indent="-342900" algn="just">
              <a:buFont typeface="Wingdings" panose="05000000000000000000" pitchFamily="2" charset="2"/>
              <a:buChar char="ü"/>
            </a:pPr>
            <a:endParaRPr lang="tr-TR"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tr-TR" sz="2400" dirty="0">
                <a:latin typeface="Arial" panose="020B0604020202020204" pitchFamily="34" charset="0"/>
                <a:cs typeface="Arial" panose="020B0604020202020204" pitchFamily="34" charset="0"/>
              </a:rPr>
              <a:t>Karşılaşılan olumsuzlukların tekrarının engellenmesi için ilgili sorumlulara yapılması gereken işlere dair bilgi verilmesi amaçlanmaktadır.</a:t>
            </a:r>
          </a:p>
        </p:txBody>
      </p:sp>
      <p:pic>
        <p:nvPicPr>
          <p:cNvPr id="11" name="Resim 10">
            <a:extLst>
              <a:ext uri="{FF2B5EF4-FFF2-40B4-BE49-F238E27FC236}">
                <a16:creationId xmlns:a16="http://schemas.microsoft.com/office/drawing/2014/main" id="{311106FD-C999-41AA-BEDF-91857E2326B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937" t="23868" r="32003" b="41706"/>
          <a:stretch/>
        </p:blipFill>
        <p:spPr>
          <a:xfrm>
            <a:off x="7858408" y="-18880"/>
            <a:ext cx="1067848" cy="1048567"/>
          </a:xfrm>
          <a:prstGeom prst="rect">
            <a:avLst/>
          </a:prstGeom>
        </p:spPr>
      </p:pic>
      <p:sp>
        <p:nvSpPr>
          <p:cNvPr id="12" name="Metin kutusu 11">
            <a:extLst>
              <a:ext uri="{FF2B5EF4-FFF2-40B4-BE49-F238E27FC236}">
                <a16:creationId xmlns:a16="http://schemas.microsoft.com/office/drawing/2014/main" id="{A9BB20DF-628F-4597-8AC4-94B6B53E9CB8}"/>
              </a:ext>
            </a:extLst>
          </p:cNvPr>
          <p:cNvSpPr txBox="1"/>
          <p:nvPr/>
        </p:nvSpPr>
        <p:spPr>
          <a:xfrm>
            <a:off x="8811458" y="39832"/>
            <a:ext cx="5306568" cy="861774"/>
          </a:xfrm>
          <a:prstGeom prst="rect">
            <a:avLst/>
          </a:prstGeom>
          <a:noFill/>
        </p:spPr>
        <p:txBody>
          <a:bodyPr wrap="square" rtlCol="0">
            <a:spAutoFit/>
          </a:bodyPr>
          <a:lstStyle/>
          <a:p>
            <a:r>
              <a:rPr lang="tr-TR" dirty="0">
                <a:solidFill>
                  <a:srgbClr val="FF0000"/>
                </a:solidFill>
                <a:latin typeface="Arial" panose="020B0604020202020204" pitchFamily="34" charset="0"/>
                <a:cs typeface="Arial" panose="020B0604020202020204" pitchFamily="34" charset="0"/>
              </a:rPr>
              <a:t>T.C. SAĞLIK BAKANLIĞI</a:t>
            </a:r>
          </a:p>
          <a:p>
            <a:r>
              <a:rPr lang="tr-TR" sz="2000" dirty="0">
                <a:solidFill>
                  <a:srgbClr val="FF0000"/>
                </a:solidFill>
                <a:latin typeface="Arial" panose="020B0604020202020204" pitchFamily="34" charset="0"/>
                <a:cs typeface="Arial" panose="020B0604020202020204" pitchFamily="34" charset="0"/>
              </a:rPr>
              <a:t> </a:t>
            </a:r>
            <a:r>
              <a:rPr lang="tr-TR" sz="1400" dirty="0">
                <a:latin typeface="Arial" panose="020B0604020202020204" pitchFamily="34" charset="0"/>
                <a:cs typeface="Arial" panose="020B0604020202020204" pitchFamily="34" charset="0"/>
              </a:rPr>
              <a:t>HALK SAĞLIĞI GENEL MÜDÜRLÜĞÜ</a:t>
            </a:r>
          </a:p>
          <a:p>
            <a:r>
              <a:rPr lang="tr-TR" sz="1200" dirty="0">
                <a:latin typeface="Arial" panose="020B0604020202020204" pitchFamily="34" charset="0"/>
                <a:cs typeface="Arial" panose="020B0604020202020204" pitchFamily="34" charset="0"/>
              </a:rPr>
              <a:t>  Çalışan Sağlığı Dairesi Başkanlığı</a:t>
            </a:r>
          </a:p>
        </p:txBody>
      </p:sp>
    </p:spTree>
    <p:extLst>
      <p:ext uri="{BB962C8B-B14F-4D97-AF65-F5344CB8AC3E}">
        <p14:creationId xmlns:p14="http://schemas.microsoft.com/office/powerpoint/2010/main" val="3122952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FB3FEB52-951B-4B99-93CF-4BCF7D88C6A2}" type="slidenum">
              <a:rPr lang="tr-TR" smtClean="0"/>
              <a:t>20</a:t>
            </a:fld>
            <a:endParaRPr lang="tr-TR"/>
          </a:p>
        </p:txBody>
      </p:sp>
      <p:sp>
        <p:nvSpPr>
          <p:cNvPr id="9" name="Başlık 1"/>
          <p:cNvSpPr txBox="1">
            <a:spLocks/>
          </p:cNvSpPr>
          <p:nvPr/>
        </p:nvSpPr>
        <p:spPr>
          <a:xfrm>
            <a:off x="0" y="2872271"/>
            <a:ext cx="12192000" cy="778879"/>
          </a:xfrm>
          <a:prstGeom prst="rect">
            <a:avLst/>
          </a:prstGeom>
        </p:spPr>
        <p:txBody>
          <a:bodyP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4800" b="1" dirty="0">
                <a:solidFill>
                  <a:srgbClr val="FF0000"/>
                </a:solidFill>
                <a:latin typeface="Arial" panose="020B0604020202020204" pitchFamily="34" charset="0"/>
                <a:ea typeface="Century Gothic" charset="0"/>
                <a:cs typeface="Arial" panose="020B0604020202020204" pitchFamily="34" charset="0"/>
              </a:rPr>
              <a:t>Teşekkürler</a:t>
            </a:r>
          </a:p>
        </p:txBody>
      </p:sp>
      <p:pic>
        <p:nvPicPr>
          <p:cNvPr id="10" name="Resim 9">
            <a:extLst>
              <a:ext uri="{FF2B5EF4-FFF2-40B4-BE49-F238E27FC236}">
                <a16:creationId xmlns:a16="http://schemas.microsoft.com/office/drawing/2014/main" id="{207F4FBA-A9A4-4F26-A59C-32FF1E6CACE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937" t="23868" r="32003" b="41706"/>
          <a:stretch/>
        </p:blipFill>
        <p:spPr>
          <a:xfrm>
            <a:off x="7858408" y="-18880"/>
            <a:ext cx="1067848" cy="1048567"/>
          </a:xfrm>
          <a:prstGeom prst="rect">
            <a:avLst/>
          </a:prstGeom>
        </p:spPr>
      </p:pic>
      <p:sp>
        <p:nvSpPr>
          <p:cNvPr id="7" name="Metin kutusu 6">
            <a:extLst>
              <a:ext uri="{FF2B5EF4-FFF2-40B4-BE49-F238E27FC236}">
                <a16:creationId xmlns:a16="http://schemas.microsoft.com/office/drawing/2014/main" id="{6E287156-5E27-4865-B817-424D39451409}"/>
              </a:ext>
            </a:extLst>
          </p:cNvPr>
          <p:cNvSpPr txBox="1"/>
          <p:nvPr/>
        </p:nvSpPr>
        <p:spPr>
          <a:xfrm>
            <a:off x="8811458" y="39832"/>
            <a:ext cx="5306568" cy="861774"/>
          </a:xfrm>
          <a:prstGeom prst="rect">
            <a:avLst/>
          </a:prstGeom>
          <a:noFill/>
        </p:spPr>
        <p:txBody>
          <a:bodyPr wrap="square" rtlCol="0">
            <a:spAutoFit/>
          </a:bodyPr>
          <a:lstStyle/>
          <a:p>
            <a:r>
              <a:rPr lang="tr-TR" dirty="0">
                <a:solidFill>
                  <a:srgbClr val="FF0000"/>
                </a:solidFill>
                <a:latin typeface="Arial" panose="020B0604020202020204" pitchFamily="34" charset="0"/>
                <a:cs typeface="Arial" panose="020B0604020202020204" pitchFamily="34" charset="0"/>
              </a:rPr>
              <a:t>T.C. SAĞLIK BAKANLIĞI</a:t>
            </a:r>
          </a:p>
          <a:p>
            <a:r>
              <a:rPr lang="tr-TR" sz="2000" dirty="0">
                <a:solidFill>
                  <a:srgbClr val="FF0000"/>
                </a:solidFill>
                <a:latin typeface="Arial" panose="020B0604020202020204" pitchFamily="34" charset="0"/>
                <a:cs typeface="Arial" panose="020B0604020202020204" pitchFamily="34" charset="0"/>
              </a:rPr>
              <a:t> </a:t>
            </a:r>
            <a:r>
              <a:rPr lang="tr-TR" sz="1400" dirty="0">
                <a:latin typeface="Arial" panose="020B0604020202020204" pitchFamily="34" charset="0"/>
                <a:cs typeface="Arial" panose="020B0604020202020204" pitchFamily="34" charset="0"/>
              </a:rPr>
              <a:t>HALK SAĞLIĞI GENEL MÜDÜRLÜĞÜ</a:t>
            </a:r>
          </a:p>
          <a:p>
            <a:r>
              <a:rPr lang="tr-TR" sz="1200" dirty="0">
                <a:latin typeface="Arial" panose="020B0604020202020204" pitchFamily="34" charset="0"/>
                <a:cs typeface="Arial" panose="020B0604020202020204" pitchFamily="34" charset="0"/>
              </a:rPr>
              <a:t>  Çalışan Sağlığı Dairesi Başkanlığı</a:t>
            </a:r>
          </a:p>
        </p:txBody>
      </p:sp>
    </p:spTree>
    <p:extLst>
      <p:ext uri="{BB962C8B-B14F-4D97-AF65-F5344CB8AC3E}">
        <p14:creationId xmlns:p14="http://schemas.microsoft.com/office/powerpoint/2010/main" val="2511793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FB3FEB52-951B-4B99-93CF-4BCF7D88C6A2}" type="slidenum">
              <a:rPr lang="tr-TR" smtClean="0"/>
              <a:t>3</a:t>
            </a:fld>
            <a:endParaRPr lang="tr-TR"/>
          </a:p>
        </p:txBody>
      </p:sp>
      <p:sp>
        <p:nvSpPr>
          <p:cNvPr id="9" name="Dikdörtgen 8"/>
          <p:cNvSpPr/>
          <p:nvPr/>
        </p:nvSpPr>
        <p:spPr>
          <a:xfrm>
            <a:off x="429829" y="540794"/>
            <a:ext cx="11332342" cy="6801862"/>
          </a:xfrm>
          <a:prstGeom prst="rect">
            <a:avLst/>
          </a:prstGeom>
        </p:spPr>
        <p:txBody>
          <a:bodyPr wrap="square">
            <a:spAutoFit/>
          </a:bodyPr>
          <a:lstStyle/>
          <a:p>
            <a:r>
              <a:rPr lang="tr-TR" sz="2400" b="1" dirty="0">
                <a:solidFill>
                  <a:srgbClr val="FF0000"/>
                </a:solidFill>
                <a:latin typeface="Arial" panose="020B0604020202020204" pitchFamily="34" charset="0"/>
                <a:cs typeface="Arial" panose="020B0604020202020204" pitchFamily="34" charset="0"/>
              </a:rPr>
              <a:t>  </a:t>
            </a:r>
            <a:endParaRPr lang="tr-TR" sz="2400" dirty="0">
              <a:solidFill>
                <a:prstClr val="black"/>
              </a:solidFill>
              <a:latin typeface="Arial" panose="020B0604020202020204" pitchFamily="34" charset="0"/>
              <a:cs typeface="Arial" panose="020B0604020202020204" pitchFamily="34" charset="0"/>
            </a:endParaRPr>
          </a:p>
          <a:p>
            <a:r>
              <a:rPr lang="tr-TR" sz="2800" b="1" dirty="0">
                <a:solidFill>
                  <a:srgbClr val="FF0000"/>
                </a:solidFill>
                <a:latin typeface="Arial" panose="020B0604020202020204" pitchFamily="34" charset="0"/>
                <a:cs typeface="Arial" panose="020B0604020202020204" pitchFamily="34" charset="0"/>
              </a:rPr>
              <a:t>Oturumun Öğrenim Hedefleri</a:t>
            </a:r>
          </a:p>
          <a:p>
            <a:endParaRPr lang="tr-TR" sz="2400" dirty="0">
              <a:latin typeface="Arial" panose="020B0604020202020204" pitchFamily="34" charset="0"/>
              <a:cs typeface="Arial" panose="020B0604020202020204" pitchFamily="34" charset="0"/>
            </a:endParaRPr>
          </a:p>
          <a:p>
            <a:pPr algn="just"/>
            <a:r>
              <a:rPr lang="tr-TR" sz="2400" dirty="0">
                <a:latin typeface="Arial" panose="020B0604020202020204" pitchFamily="34" charset="0"/>
                <a:cs typeface="Arial" panose="020B0604020202020204" pitchFamily="34" charset="0"/>
              </a:rPr>
              <a:t>Bu oturumun sonunda;</a:t>
            </a:r>
          </a:p>
          <a:p>
            <a:pPr algn="just"/>
            <a:endParaRPr lang="tr-TR"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tr-TR" sz="2400" dirty="0">
                <a:latin typeface="Arial" panose="020B0604020202020204" pitchFamily="34" charset="0"/>
                <a:cs typeface="Arial" panose="020B0604020202020204" pitchFamily="34" charset="0"/>
              </a:rPr>
              <a:t>Çalışanların, beyaz kod sistemi hakkında bilgi sahibi olmalarının sağlanması,</a:t>
            </a:r>
          </a:p>
          <a:p>
            <a:pPr algn="just"/>
            <a:endParaRPr lang="tr-TR"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tr-TR" sz="2400" dirty="0">
                <a:latin typeface="Arial" panose="020B0604020202020204" pitchFamily="34" charset="0"/>
                <a:cs typeface="Arial" panose="020B0604020202020204" pitchFamily="34" charset="0"/>
              </a:rPr>
              <a:t>Beyaz kod kapsamında olan ve olmayan fiillerin neler olduğunun belirtilmesi,</a:t>
            </a:r>
          </a:p>
          <a:p>
            <a:pPr algn="just"/>
            <a:endParaRPr lang="tr-TR"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tr-TR" sz="2400" dirty="0">
                <a:latin typeface="Arial" panose="020B0604020202020204" pitchFamily="34" charset="0"/>
                <a:cs typeface="Arial" panose="020B0604020202020204" pitchFamily="34" charset="0"/>
              </a:rPr>
              <a:t>Beyaz kod sistemine nasıl başvurulabileceğinin kavranması,</a:t>
            </a:r>
          </a:p>
          <a:p>
            <a:pPr algn="just"/>
            <a:endParaRPr lang="tr-TR"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tr-TR" sz="2400" dirty="0">
                <a:latin typeface="Arial" panose="020B0604020202020204" pitchFamily="34" charset="0"/>
                <a:cs typeface="Arial" panose="020B0604020202020204" pitchFamily="34" charset="0"/>
              </a:rPr>
              <a:t>Beyaz kod kapsamındaki haklardan ve yapılan hukuki düzenlemelerden haberdar olunmasının temin edilmesi,</a:t>
            </a:r>
          </a:p>
          <a:p>
            <a:pPr marL="342900" indent="-342900" algn="just">
              <a:buFont typeface="Wingdings" panose="05000000000000000000" pitchFamily="2" charset="2"/>
              <a:buChar char="ü"/>
            </a:pPr>
            <a:endParaRPr lang="tr-TR"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tr-TR" sz="2400" dirty="0">
                <a:latin typeface="Arial" panose="020B0604020202020204" pitchFamily="34" charset="0"/>
                <a:cs typeface="Arial" panose="020B0604020202020204" pitchFamily="34" charset="0"/>
              </a:rPr>
              <a:t>Beyaz kod ilgili birimlerinin/sorumlularının, bu kapsamdaki görevlerinin hatırlatılması,</a:t>
            </a:r>
          </a:p>
          <a:p>
            <a:pPr indent="357188" algn="just"/>
            <a:r>
              <a:rPr lang="tr-TR" sz="2400" dirty="0">
                <a:latin typeface="Arial" panose="020B0604020202020204" pitchFamily="34" charset="0"/>
                <a:cs typeface="Arial" panose="020B0604020202020204" pitchFamily="34" charset="0"/>
              </a:rPr>
              <a:t>hedeflenmektedir.</a:t>
            </a:r>
          </a:p>
          <a:p>
            <a:endParaRPr lang="tr-TR" sz="2400" b="1" dirty="0">
              <a:solidFill>
                <a:srgbClr val="FF0000"/>
              </a:solidFill>
              <a:latin typeface="Arial" panose="020B0604020202020204" pitchFamily="34" charset="0"/>
              <a:cs typeface="Arial" panose="020B0604020202020204" pitchFamily="34" charset="0"/>
            </a:endParaRPr>
          </a:p>
        </p:txBody>
      </p:sp>
      <p:pic>
        <p:nvPicPr>
          <p:cNvPr id="10" name="Resim 9">
            <a:extLst>
              <a:ext uri="{FF2B5EF4-FFF2-40B4-BE49-F238E27FC236}">
                <a16:creationId xmlns:a16="http://schemas.microsoft.com/office/drawing/2014/main" id="{015D8B30-732B-4AD6-9038-09BC2D7B55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937" t="23868" r="32003" b="41706"/>
          <a:stretch/>
        </p:blipFill>
        <p:spPr>
          <a:xfrm>
            <a:off x="7858408" y="-18880"/>
            <a:ext cx="1067848" cy="1048567"/>
          </a:xfrm>
          <a:prstGeom prst="rect">
            <a:avLst/>
          </a:prstGeom>
        </p:spPr>
      </p:pic>
      <p:sp>
        <p:nvSpPr>
          <p:cNvPr id="7" name="Metin kutusu 6">
            <a:extLst>
              <a:ext uri="{FF2B5EF4-FFF2-40B4-BE49-F238E27FC236}">
                <a16:creationId xmlns:a16="http://schemas.microsoft.com/office/drawing/2014/main" id="{3479E057-5C55-40EA-B365-8A91AF9FF079}"/>
              </a:ext>
            </a:extLst>
          </p:cNvPr>
          <p:cNvSpPr txBox="1"/>
          <p:nvPr/>
        </p:nvSpPr>
        <p:spPr>
          <a:xfrm>
            <a:off x="8811458" y="39832"/>
            <a:ext cx="5306568" cy="861774"/>
          </a:xfrm>
          <a:prstGeom prst="rect">
            <a:avLst/>
          </a:prstGeom>
          <a:noFill/>
        </p:spPr>
        <p:txBody>
          <a:bodyPr wrap="square" rtlCol="0">
            <a:spAutoFit/>
          </a:bodyPr>
          <a:lstStyle/>
          <a:p>
            <a:r>
              <a:rPr lang="tr-TR" dirty="0">
                <a:solidFill>
                  <a:srgbClr val="FF0000"/>
                </a:solidFill>
                <a:latin typeface="Arial" panose="020B0604020202020204" pitchFamily="34" charset="0"/>
                <a:cs typeface="Arial" panose="020B0604020202020204" pitchFamily="34" charset="0"/>
              </a:rPr>
              <a:t>T.C. SAĞLIK BAKANLIĞI</a:t>
            </a:r>
          </a:p>
          <a:p>
            <a:r>
              <a:rPr lang="tr-TR" sz="2000" dirty="0">
                <a:solidFill>
                  <a:srgbClr val="FF0000"/>
                </a:solidFill>
                <a:latin typeface="Arial" panose="020B0604020202020204" pitchFamily="34" charset="0"/>
                <a:cs typeface="Arial" panose="020B0604020202020204" pitchFamily="34" charset="0"/>
              </a:rPr>
              <a:t> </a:t>
            </a:r>
            <a:r>
              <a:rPr lang="tr-TR" sz="1400" dirty="0">
                <a:latin typeface="Arial" panose="020B0604020202020204" pitchFamily="34" charset="0"/>
                <a:cs typeface="Arial" panose="020B0604020202020204" pitchFamily="34" charset="0"/>
              </a:rPr>
              <a:t>HALK SAĞLIĞI GENEL MÜDÜRLÜĞÜ</a:t>
            </a:r>
          </a:p>
          <a:p>
            <a:r>
              <a:rPr lang="tr-TR" sz="1200" dirty="0">
                <a:latin typeface="Arial" panose="020B0604020202020204" pitchFamily="34" charset="0"/>
                <a:cs typeface="Arial" panose="020B0604020202020204" pitchFamily="34" charset="0"/>
              </a:rPr>
              <a:t>  Çalışan Sağlığı Dairesi Başkanlığı</a:t>
            </a:r>
          </a:p>
        </p:txBody>
      </p:sp>
    </p:spTree>
    <p:extLst>
      <p:ext uri="{BB962C8B-B14F-4D97-AF65-F5344CB8AC3E}">
        <p14:creationId xmlns:p14="http://schemas.microsoft.com/office/powerpoint/2010/main" val="1193011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FB3FEB52-951B-4B99-93CF-4BCF7D88C6A2}" type="slidenum">
              <a:rPr lang="tr-TR" smtClean="0"/>
              <a:t>4</a:t>
            </a:fld>
            <a:endParaRPr lang="tr-TR"/>
          </a:p>
        </p:txBody>
      </p:sp>
      <p:sp>
        <p:nvSpPr>
          <p:cNvPr id="10" name="Dikdörtgen 9"/>
          <p:cNvSpPr/>
          <p:nvPr/>
        </p:nvSpPr>
        <p:spPr>
          <a:xfrm>
            <a:off x="509138" y="901606"/>
            <a:ext cx="10278994" cy="1077218"/>
          </a:xfrm>
          <a:prstGeom prst="rect">
            <a:avLst/>
          </a:prstGeom>
        </p:spPr>
        <p:txBody>
          <a:bodyPr wrap="square">
            <a:spAutoFit/>
          </a:bodyPr>
          <a:lstStyle/>
          <a:p>
            <a:r>
              <a:rPr lang="tr-TR" sz="3600" b="1" dirty="0">
                <a:solidFill>
                  <a:srgbClr val="FF0000"/>
                </a:solidFill>
                <a:latin typeface="Arial" panose="020B0604020202020204" pitchFamily="34" charset="0"/>
                <a:cs typeface="Arial" panose="020B0604020202020204" pitchFamily="34" charset="0"/>
              </a:rPr>
              <a:t>  </a:t>
            </a:r>
            <a:endParaRPr lang="tr-TR" sz="3600" dirty="0">
              <a:solidFill>
                <a:prstClr val="black"/>
              </a:solidFill>
              <a:latin typeface="Arial" panose="020B0604020202020204" pitchFamily="34" charset="0"/>
              <a:cs typeface="Arial" panose="020B0604020202020204" pitchFamily="34" charset="0"/>
            </a:endParaRPr>
          </a:p>
          <a:p>
            <a:r>
              <a:rPr lang="tr-TR" sz="2800"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r>
              <a:rPr lang="tr-TR" sz="2800" b="1" dirty="0">
                <a:solidFill>
                  <a:srgbClr val="FF0000"/>
                </a:solidFill>
                <a:latin typeface="Arial" panose="020B0604020202020204" pitchFamily="34" charset="0"/>
                <a:cs typeface="Arial" panose="020B0604020202020204" pitchFamily="34" charset="0"/>
              </a:rPr>
              <a:t>Şiddet Nedir?</a:t>
            </a:r>
            <a:r>
              <a:rPr lang="tr-TR" sz="2800"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endParaRPr lang="tr-TR" sz="2800" b="1" dirty="0">
              <a:solidFill>
                <a:srgbClr val="FF0000"/>
              </a:solidFill>
              <a:latin typeface="Arial" panose="020B0604020202020204" pitchFamily="34" charset="0"/>
              <a:cs typeface="Arial" panose="020B0604020202020204" pitchFamily="34" charset="0"/>
            </a:endParaRPr>
          </a:p>
        </p:txBody>
      </p:sp>
      <p:sp>
        <p:nvSpPr>
          <p:cNvPr id="2" name="Metin kutusu 1"/>
          <p:cNvSpPr txBox="1"/>
          <p:nvPr/>
        </p:nvSpPr>
        <p:spPr>
          <a:xfrm>
            <a:off x="509138" y="2621010"/>
            <a:ext cx="10844661" cy="2015936"/>
          </a:xfrm>
          <a:prstGeom prst="rect">
            <a:avLst/>
          </a:prstGeom>
          <a:noFill/>
        </p:spPr>
        <p:txBody>
          <a:bodyPr wrap="square" rtlCol="0">
            <a:spAutoFit/>
          </a:bodyPr>
          <a:lstStyle/>
          <a:p>
            <a:pPr indent="450215" algn="just">
              <a:spcBef>
                <a:spcPts val="600"/>
              </a:spcBef>
              <a:spcAft>
                <a:spcPts val="600"/>
              </a:spcAft>
            </a:pPr>
            <a:r>
              <a:rPr lang="tr-TR"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Dünya Sağlık Örgütü genel olarak şiddeti; “kişinin kendisine, karşısındaki bireye, gruba veya topluma karşı yaralanma, ölüm, psikolojik zarar ve kayıpla sonuçlanan yahut sonuçlanması muhtemel fiziki güç uygulaması veya tehditte bulunması” olarak tanımlamıştır. </a:t>
            </a:r>
            <a:endParaRPr lang="tr-TR" sz="2400" dirty="0">
              <a:latin typeface="Arial" panose="020B0604020202020204" pitchFamily="34" charset="0"/>
              <a:ea typeface="Calibri" panose="020F0502020204030204" pitchFamily="34" charset="0"/>
              <a:cs typeface="Arial" panose="020B0604020202020204" pitchFamily="34" charset="0"/>
            </a:endParaRPr>
          </a:p>
          <a:p>
            <a:endParaRPr lang="tr-TR" sz="2400" dirty="0">
              <a:solidFill>
                <a:srgbClr val="FF0000"/>
              </a:solidFill>
              <a:latin typeface="Arial" panose="020B0604020202020204" pitchFamily="34" charset="0"/>
              <a:cs typeface="Arial" panose="020B0604020202020204" pitchFamily="34" charset="0"/>
            </a:endParaRPr>
          </a:p>
        </p:txBody>
      </p:sp>
      <p:pic>
        <p:nvPicPr>
          <p:cNvPr id="9" name="Resim 8">
            <a:extLst>
              <a:ext uri="{FF2B5EF4-FFF2-40B4-BE49-F238E27FC236}">
                <a16:creationId xmlns:a16="http://schemas.microsoft.com/office/drawing/2014/main" id="{4F81CD0A-D835-4AEE-942B-278E2FFD13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937" t="23868" r="32003" b="41706"/>
          <a:stretch/>
        </p:blipFill>
        <p:spPr>
          <a:xfrm>
            <a:off x="7858408" y="-18880"/>
            <a:ext cx="1067848" cy="1048567"/>
          </a:xfrm>
          <a:prstGeom prst="rect">
            <a:avLst/>
          </a:prstGeom>
        </p:spPr>
      </p:pic>
      <p:sp>
        <p:nvSpPr>
          <p:cNvPr id="7" name="Metin kutusu 6">
            <a:extLst>
              <a:ext uri="{FF2B5EF4-FFF2-40B4-BE49-F238E27FC236}">
                <a16:creationId xmlns:a16="http://schemas.microsoft.com/office/drawing/2014/main" id="{3BAD4685-29F7-49AD-9514-C681D5551CC3}"/>
              </a:ext>
            </a:extLst>
          </p:cNvPr>
          <p:cNvSpPr txBox="1"/>
          <p:nvPr/>
        </p:nvSpPr>
        <p:spPr>
          <a:xfrm>
            <a:off x="8811458" y="39832"/>
            <a:ext cx="5306568" cy="861774"/>
          </a:xfrm>
          <a:prstGeom prst="rect">
            <a:avLst/>
          </a:prstGeom>
          <a:noFill/>
        </p:spPr>
        <p:txBody>
          <a:bodyPr wrap="square" rtlCol="0">
            <a:spAutoFit/>
          </a:bodyPr>
          <a:lstStyle/>
          <a:p>
            <a:r>
              <a:rPr lang="tr-TR" dirty="0">
                <a:solidFill>
                  <a:srgbClr val="FF0000"/>
                </a:solidFill>
                <a:latin typeface="Arial" panose="020B0604020202020204" pitchFamily="34" charset="0"/>
                <a:cs typeface="Arial" panose="020B0604020202020204" pitchFamily="34" charset="0"/>
              </a:rPr>
              <a:t>T.C. SAĞLIK BAKANLIĞI</a:t>
            </a:r>
          </a:p>
          <a:p>
            <a:r>
              <a:rPr lang="tr-TR" sz="2000" dirty="0">
                <a:solidFill>
                  <a:srgbClr val="FF0000"/>
                </a:solidFill>
                <a:latin typeface="Arial" panose="020B0604020202020204" pitchFamily="34" charset="0"/>
                <a:cs typeface="Arial" panose="020B0604020202020204" pitchFamily="34" charset="0"/>
              </a:rPr>
              <a:t> </a:t>
            </a:r>
            <a:r>
              <a:rPr lang="tr-TR" sz="1400" dirty="0">
                <a:latin typeface="Arial" panose="020B0604020202020204" pitchFamily="34" charset="0"/>
                <a:cs typeface="Arial" panose="020B0604020202020204" pitchFamily="34" charset="0"/>
              </a:rPr>
              <a:t>HALK SAĞLIĞI GENEL MÜDÜRLÜĞÜ</a:t>
            </a:r>
          </a:p>
          <a:p>
            <a:r>
              <a:rPr lang="tr-TR" sz="1200" dirty="0">
                <a:latin typeface="Arial" panose="020B0604020202020204" pitchFamily="34" charset="0"/>
                <a:cs typeface="Arial" panose="020B0604020202020204" pitchFamily="34" charset="0"/>
              </a:rPr>
              <a:t>  Çalışan Sağlığı Dairesi Başkanlığı</a:t>
            </a:r>
          </a:p>
        </p:txBody>
      </p:sp>
    </p:spTree>
    <p:extLst>
      <p:ext uri="{BB962C8B-B14F-4D97-AF65-F5344CB8AC3E}">
        <p14:creationId xmlns:p14="http://schemas.microsoft.com/office/powerpoint/2010/main" val="3957025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FB3FEB52-951B-4B99-93CF-4BCF7D88C6A2}" type="slidenum">
              <a:rPr lang="tr-TR" smtClean="0"/>
              <a:t>5</a:t>
            </a:fld>
            <a:endParaRPr lang="tr-TR"/>
          </a:p>
        </p:txBody>
      </p:sp>
      <p:sp>
        <p:nvSpPr>
          <p:cNvPr id="8" name="Metin kutusu 7"/>
          <p:cNvSpPr txBox="1"/>
          <p:nvPr/>
        </p:nvSpPr>
        <p:spPr>
          <a:xfrm>
            <a:off x="8811458" y="39832"/>
            <a:ext cx="5306568" cy="861774"/>
          </a:xfrm>
          <a:prstGeom prst="rect">
            <a:avLst/>
          </a:prstGeom>
          <a:noFill/>
        </p:spPr>
        <p:txBody>
          <a:bodyPr wrap="square" rtlCol="0">
            <a:spAutoFit/>
          </a:bodyPr>
          <a:lstStyle/>
          <a:p>
            <a:r>
              <a:rPr lang="tr-TR" dirty="0">
                <a:solidFill>
                  <a:srgbClr val="FF0000"/>
                </a:solidFill>
                <a:latin typeface="Arial" panose="020B0604020202020204" pitchFamily="34" charset="0"/>
                <a:cs typeface="Arial" panose="020B0604020202020204" pitchFamily="34" charset="0"/>
              </a:rPr>
              <a:t>T.C. SAĞLIK BAKANLIĞI</a:t>
            </a:r>
          </a:p>
          <a:p>
            <a:r>
              <a:rPr lang="tr-TR" sz="2000" dirty="0">
                <a:solidFill>
                  <a:srgbClr val="FF0000"/>
                </a:solidFill>
                <a:latin typeface="Arial" panose="020B0604020202020204" pitchFamily="34" charset="0"/>
                <a:cs typeface="Arial" panose="020B0604020202020204" pitchFamily="34" charset="0"/>
              </a:rPr>
              <a:t> </a:t>
            </a:r>
            <a:r>
              <a:rPr lang="tr-TR" sz="1400" dirty="0">
                <a:latin typeface="Arial" panose="020B0604020202020204" pitchFamily="34" charset="0"/>
                <a:cs typeface="Arial" panose="020B0604020202020204" pitchFamily="34" charset="0"/>
              </a:rPr>
              <a:t>HALK SAĞLIĞI GENEL MÜDÜRLÜĞÜ</a:t>
            </a:r>
          </a:p>
          <a:p>
            <a:r>
              <a:rPr lang="tr-TR" sz="1200" dirty="0">
                <a:latin typeface="Arial" panose="020B0604020202020204" pitchFamily="34" charset="0"/>
                <a:cs typeface="Arial" panose="020B0604020202020204" pitchFamily="34" charset="0"/>
              </a:rPr>
              <a:t>  Çalışan Sağlığı Dairesi Başkanlığı</a:t>
            </a:r>
          </a:p>
        </p:txBody>
      </p:sp>
      <p:sp>
        <p:nvSpPr>
          <p:cNvPr id="10" name="Dikdörtgen 9"/>
          <p:cNvSpPr/>
          <p:nvPr/>
        </p:nvSpPr>
        <p:spPr>
          <a:xfrm>
            <a:off x="509139" y="326077"/>
            <a:ext cx="10278994" cy="646331"/>
          </a:xfrm>
          <a:prstGeom prst="rect">
            <a:avLst/>
          </a:prstGeom>
        </p:spPr>
        <p:txBody>
          <a:bodyPr wrap="square">
            <a:spAutoFit/>
          </a:bodyPr>
          <a:lstStyle/>
          <a:p>
            <a:r>
              <a:rPr lang="tr-TR" sz="3600" b="1" dirty="0">
                <a:solidFill>
                  <a:srgbClr val="FF0000"/>
                </a:solidFill>
                <a:latin typeface="Arial" panose="020B0604020202020204" pitchFamily="34" charset="0"/>
                <a:cs typeface="Arial" panose="020B0604020202020204" pitchFamily="34" charset="0"/>
              </a:rPr>
              <a:t>  </a:t>
            </a:r>
            <a:r>
              <a:rPr lang="tr-TR" sz="2800" b="1" dirty="0">
                <a:solidFill>
                  <a:srgbClr val="FF0000"/>
                </a:solidFill>
                <a:latin typeface="Arial" panose="020B0604020202020204" pitchFamily="34" charset="0"/>
                <a:cs typeface="Arial" panose="020B0604020202020204" pitchFamily="34" charset="0"/>
              </a:rPr>
              <a:t>Beyaz Kod Sistemi </a:t>
            </a:r>
          </a:p>
        </p:txBody>
      </p:sp>
      <p:sp>
        <p:nvSpPr>
          <p:cNvPr id="2" name="Metin kutusu 1"/>
          <p:cNvSpPr txBox="1"/>
          <p:nvPr/>
        </p:nvSpPr>
        <p:spPr>
          <a:xfrm>
            <a:off x="155448" y="1187851"/>
            <a:ext cx="11722607" cy="5447645"/>
          </a:xfrm>
          <a:prstGeom prst="rect">
            <a:avLst/>
          </a:prstGeom>
          <a:noFill/>
        </p:spPr>
        <p:txBody>
          <a:bodyPr wrap="square" rtlCol="0">
            <a:spAutoFit/>
          </a:bodyPr>
          <a:lstStyle/>
          <a:p>
            <a:pPr marL="342900" indent="-342900" algn="just">
              <a:spcBef>
                <a:spcPts val="600"/>
              </a:spcBef>
              <a:spcAft>
                <a:spcPts val="600"/>
              </a:spcAft>
              <a:buFont typeface="Wingdings" panose="05000000000000000000" pitchFamily="2" charset="2"/>
              <a:buChar char="ü"/>
            </a:pPr>
            <a:r>
              <a:rPr lang="tr-TR"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Beyaz kod sistemi, esasen çalışanların bu çerçevede karşılaştıkları olaylarda kullanılan </a:t>
            </a:r>
            <a:r>
              <a:rPr lang="tr-TR"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bir acil durum yönetim aracı</a:t>
            </a:r>
            <a:r>
              <a:rPr lang="tr-TR"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dır.</a:t>
            </a:r>
          </a:p>
          <a:p>
            <a:pPr marL="342900" indent="-342900" algn="just">
              <a:spcBef>
                <a:spcPts val="600"/>
              </a:spcBef>
              <a:spcAft>
                <a:spcPts val="600"/>
              </a:spcAft>
              <a:buFont typeface="Wingdings" panose="05000000000000000000" pitchFamily="2" charset="2"/>
              <a:buChar char="ü"/>
            </a:pPr>
            <a:r>
              <a:rPr lang="tr-TR"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Çalışanın </a:t>
            </a:r>
            <a:r>
              <a:rPr lang="tr-TR"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şikâyetçi olup olmadığına bakılmaksızın </a:t>
            </a:r>
            <a:r>
              <a:rPr lang="tr-TR"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sağlık kuruluşunda meydana gelen bütün olayların bildirildiği bir sistemdir.</a:t>
            </a:r>
            <a:r>
              <a:rPr lang="tr-TR"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tr-T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tr-TR" sz="1200" dirty="0">
                <a:latin typeface="Arial" panose="020B0604020202020204" pitchFamily="34" charset="0"/>
                <a:cs typeface="Arial" panose="020B0604020202020204" pitchFamily="34" charset="0"/>
              </a:rPr>
              <a:t>Bakanlığımız Hukuk Hizmetleri Genel Müdürlüğünce hazırlanan 2016/3 sayılı Genelge, Madde 5, a), </a:t>
            </a:r>
            <a:r>
              <a:rPr lang="tr-TR" sz="1200" dirty="0" err="1">
                <a:latin typeface="Arial" panose="020B0604020202020204" pitchFamily="34" charset="0"/>
                <a:cs typeface="Arial" panose="020B0604020202020204" pitchFamily="34" charset="0"/>
              </a:rPr>
              <a:t>aa</a:t>
            </a:r>
            <a:r>
              <a:rPr lang="tr-TR" sz="1200" dirty="0">
                <a:latin typeface="Arial" panose="020B0604020202020204" pitchFamily="34" charset="0"/>
                <a:cs typeface="Arial" panose="020B0604020202020204" pitchFamily="34" charset="0"/>
              </a:rPr>
              <a:t>)}</a:t>
            </a:r>
            <a:endParaRPr lang="tr-TR" sz="12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just">
              <a:spcBef>
                <a:spcPts val="600"/>
              </a:spcBef>
              <a:spcAft>
                <a:spcPts val="600"/>
              </a:spcAft>
              <a:buFont typeface="Wingdings" panose="05000000000000000000" pitchFamily="2" charset="2"/>
              <a:buChar char="ü"/>
            </a:pPr>
            <a:r>
              <a:rPr lang="tr-TR"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Bununla birlikte bu sistem özenle takip edilir ise; </a:t>
            </a:r>
          </a:p>
          <a:p>
            <a:pPr marL="804863" indent="-265113" algn="just">
              <a:spcBef>
                <a:spcPts val="600"/>
              </a:spcBef>
              <a:spcAft>
                <a:spcPts val="600"/>
              </a:spcAft>
              <a:buFont typeface="Wingdings" panose="05000000000000000000" pitchFamily="2" charset="2"/>
              <a:buChar char="Ø"/>
            </a:pPr>
            <a:r>
              <a:rPr lang="tr-TR"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İlgili kişilerin özenli takipleri ile beyaz kod kapsamında bir mağduriyetle karşılaştıklarında çalışanların, getirilen haklara zamanında kavuşmalarının sağlanması ve,</a:t>
            </a:r>
          </a:p>
          <a:p>
            <a:pPr marL="804863" indent="-265113" algn="just">
              <a:spcBef>
                <a:spcPts val="600"/>
              </a:spcBef>
              <a:spcAft>
                <a:spcPts val="600"/>
              </a:spcAft>
              <a:buFont typeface="Wingdings" panose="05000000000000000000" pitchFamily="2" charset="2"/>
              <a:buChar char="Ø"/>
            </a:pPr>
            <a:r>
              <a:rPr lang="tr-TR"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Gerek görülen tedbirlerinin hızlı bir şekilde alınmasına imkân vermesi yanında,</a:t>
            </a:r>
          </a:p>
          <a:p>
            <a:pPr marL="804863" indent="-265113" algn="just">
              <a:spcBef>
                <a:spcPts val="600"/>
              </a:spcBef>
              <a:spcAft>
                <a:spcPts val="600"/>
              </a:spcAft>
              <a:buFont typeface="Wingdings" panose="05000000000000000000" pitchFamily="2" charset="2"/>
              <a:buChar char="Ø"/>
            </a:pPr>
            <a:r>
              <a:rPr lang="tr-TR"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Başvuruların her biri ayrı ayrı tetkik edilerek ilgili sağlık kuruluşuna mahsus önlemlerin hayata geçirilmesi için çalışma yapılmasına da uygun bir altyapıya sahiptir.</a:t>
            </a:r>
            <a:endParaRPr lang="tr-TR" sz="1600" dirty="0">
              <a:latin typeface="Arial" panose="020B0604020202020204" pitchFamily="34" charset="0"/>
              <a:ea typeface="Calibri" panose="020F0502020204030204" pitchFamily="34" charset="0"/>
              <a:cs typeface="Arial" panose="020B0604020202020204" pitchFamily="34" charset="0"/>
            </a:endParaRPr>
          </a:p>
        </p:txBody>
      </p:sp>
      <p:pic>
        <p:nvPicPr>
          <p:cNvPr id="9" name="Resim 8">
            <a:extLst>
              <a:ext uri="{FF2B5EF4-FFF2-40B4-BE49-F238E27FC236}">
                <a16:creationId xmlns:a16="http://schemas.microsoft.com/office/drawing/2014/main" id="{DF5B5B84-E5AC-4855-8182-8390038474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937" t="23868" r="32003" b="41706"/>
          <a:stretch/>
        </p:blipFill>
        <p:spPr>
          <a:xfrm>
            <a:off x="7858408" y="-18880"/>
            <a:ext cx="1067848" cy="1048567"/>
          </a:xfrm>
          <a:prstGeom prst="rect">
            <a:avLst/>
          </a:prstGeom>
        </p:spPr>
      </p:pic>
    </p:spTree>
    <p:extLst>
      <p:ext uri="{BB962C8B-B14F-4D97-AF65-F5344CB8AC3E}">
        <p14:creationId xmlns:p14="http://schemas.microsoft.com/office/powerpoint/2010/main" val="1988865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FB3FEB52-951B-4B99-93CF-4BCF7D88C6A2}" type="slidenum">
              <a:rPr lang="tr-TR" smtClean="0"/>
              <a:t>6</a:t>
            </a:fld>
            <a:endParaRPr lang="tr-TR"/>
          </a:p>
        </p:txBody>
      </p:sp>
      <p:sp>
        <p:nvSpPr>
          <p:cNvPr id="10" name="Dikdörtgen 9"/>
          <p:cNvSpPr/>
          <p:nvPr/>
        </p:nvSpPr>
        <p:spPr>
          <a:xfrm>
            <a:off x="509139" y="424552"/>
            <a:ext cx="10278994" cy="1077218"/>
          </a:xfrm>
          <a:prstGeom prst="rect">
            <a:avLst/>
          </a:prstGeom>
        </p:spPr>
        <p:txBody>
          <a:bodyPr wrap="square">
            <a:spAutoFit/>
          </a:bodyPr>
          <a:lstStyle/>
          <a:p>
            <a:r>
              <a:rPr lang="tr-TR" sz="3600" b="1" dirty="0">
                <a:solidFill>
                  <a:srgbClr val="FF0000"/>
                </a:solidFill>
                <a:latin typeface="Arial" panose="020B0604020202020204" pitchFamily="34" charset="0"/>
                <a:cs typeface="Arial" panose="020B0604020202020204" pitchFamily="34" charset="0"/>
              </a:rPr>
              <a:t>  </a:t>
            </a:r>
            <a:endParaRPr lang="tr-TR" sz="3600" dirty="0">
              <a:solidFill>
                <a:prstClr val="black"/>
              </a:solidFill>
              <a:latin typeface="Arial" panose="020B0604020202020204" pitchFamily="34" charset="0"/>
              <a:cs typeface="Arial" panose="020B0604020202020204" pitchFamily="34" charset="0"/>
            </a:endParaRPr>
          </a:p>
          <a:p>
            <a:r>
              <a:rPr lang="tr-TR" sz="2800" b="1" dirty="0">
                <a:solidFill>
                  <a:srgbClr val="FF0000"/>
                </a:solidFill>
                <a:latin typeface="Arial" panose="020B0604020202020204" pitchFamily="34" charset="0"/>
                <a:cs typeface="Arial" panose="020B0604020202020204" pitchFamily="34" charset="0"/>
              </a:rPr>
              <a:t>Beyaz Kod Kapsamında Olan Fiiller</a:t>
            </a:r>
          </a:p>
        </p:txBody>
      </p:sp>
      <p:sp>
        <p:nvSpPr>
          <p:cNvPr id="2" name="Metin kutusu 1"/>
          <p:cNvSpPr txBox="1"/>
          <p:nvPr/>
        </p:nvSpPr>
        <p:spPr>
          <a:xfrm>
            <a:off x="509138" y="1753198"/>
            <a:ext cx="10920862" cy="3416320"/>
          </a:xfrm>
          <a:prstGeom prst="rect">
            <a:avLst/>
          </a:prstGeom>
          <a:noFill/>
        </p:spPr>
        <p:txBody>
          <a:bodyPr wrap="square" rtlCol="0">
            <a:spAutoFit/>
          </a:bodyPr>
          <a:lstStyle/>
          <a:p>
            <a:pPr marL="342900" indent="-342900" algn="just">
              <a:buFont typeface="Wingdings" panose="05000000000000000000" pitchFamily="2" charset="2"/>
              <a:buChar char="ü"/>
            </a:pPr>
            <a:r>
              <a:rPr lang="tr-TR" sz="2400" dirty="0">
                <a:latin typeface="Arial" panose="020B0604020202020204" pitchFamily="34" charset="0"/>
                <a:cs typeface="Arial" panose="020B0604020202020204" pitchFamily="34" charset="0"/>
              </a:rPr>
              <a:t>Olayın, </a:t>
            </a:r>
            <a:r>
              <a:rPr lang="tr-TR" sz="2400" b="1" dirty="0">
                <a:latin typeface="Arial" panose="020B0604020202020204" pitchFamily="34" charset="0"/>
                <a:cs typeface="Arial" panose="020B0604020202020204" pitchFamily="34" charset="0"/>
              </a:rPr>
              <a:t>sağlık hizmeti sunumu sırasında </a:t>
            </a:r>
            <a:r>
              <a:rPr lang="tr-TR" sz="2400" dirty="0">
                <a:latin typeface="Arial" panose="020B0604020202020204" pitchFamily="34" charset="0"/>
                <a:cs typeface="Arial" panose="020B0604020202020204" pitchFamily="34" charset="0"/>
              </a:rPr>
              <a:t>veya çalışanların </a:t>
            </a:r>
            <a:r>
              <a:rPr lang="tr-TR" sz="2400" b="1" dirty="0">
                <a:latin typeface="Arial" panose="020B0604020202020204" pitchFamily="34" charset="0"/>
                <a:cs typeface="Arial" panose="020B0604020202020204" pitchFamily="34" charset="0"/>
              </a:rPr>
              <a:t>görevlerinden dolayı gerçekleştirilmiş olması </a:t>
            </a:r>
            <a:r>
              <a:rPr lang="tr-TR" sz="2400" dirty="0">
                <a:latin typeface="Arial" panose="020B0604020202020204" pitchFamily="34" charset="0"/>
                <a:cs typeface="Arial" panose="020B0604020202020204" pitchFamily="34" charset="0"/>
              </a:rPr>
              <a:t>esastır</a:t>
            </a:r>
            <a:r>
              <a:rPr lang="tr-TR" sz="1200" dirty="0">
                <a:latin typeface="Arial" panose="020B0604020202020204" pitchFamily="34" charset="0"/>
                <a:cs typeface="Arial" panose="020B0604020202020204" pitchFamily="34" charset="0"/>
              </a:rPr>
              <a:t>.{(</a:t>
            </a:r>
            <a:r>
              <a:rPr lang="tr-TR" sz="1200" i="1" dirty="0">
                <a:latin typeface="Arial" panose="020B0604020202020204" pitchFamily="34" charset="0"/>
                <a:cs typeface="Arial" panose="020B0604020202020204" pitchFamily="34" charset="0"/>
              </a:rPr>
              <a:t>Sağlık Bakanlığı Personeline Karşı İşlenen Suçlar Nedeniyle Yapılacak Hukuki Yardımın Usul ve Esasları Hakkında Yönetmelik, Madde 1; Madde 4, Birinci Fıkra, Bent (g); </a:t>
            </a:r>
            <a:r>
              <a:rPr lang="tr-TR" sz="1200" dirty="0">
                <a:latin typeface="Arial" panose="020B0604020202020204" pitchFamily="34" charset="0"/>
                <a:cs typeface="Arial" panose="020B0604020202020204" pitchFamily="34" charset="0"/>
              </a:rPr>
              <a:t>Bakanlığımız Hukuk Hizmetleri Genel Müdürlüğünce hazırlanan 2016/3 sayılı Genelge, Madde 1, a)}</a:t>
            </a:r>
          </a:p>
          <a:p>
            <a:pPr marL="342900" indent="-342900" algn="just">
              <a:buFont typeface="Wingdings" panose="05000000000000000000" pitchFamily="2" charset="2"/>
              <a:buChar char="ü"/>
            </a:pPr>
            <a:endParaRPr lang="tr-TR" sz="2400" dirty="0">
              <a:latin typeface="Arial" panose="020B0604020202020204" pitchFamily="34" charset="0"/>
              <a:cs typeface="Arial" panose="020B0604020202020204" pitchFamily="34" charset="0"/>
            </a:endParaRPr>
          </a:p>
          <a:p>
            <a:pPr algn="just"/>
            <a:endParaRPr lang="tr-TR"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tr-TR" sz="2400" dirty="0">
                <a:latin typeface="Arial" panose="020B0604020202020204" pitchFamily="34" charset="0"/>
                <a:cs typeface="Arial" panose="020B0604020202020204" pitchFamily="34" charset="0"/>
              </a:rPr>
              <a:t>Hastaların, hasta yakınlarının veya başka bir kişinin/kişilerin işledikleri, sağlık çalışanı için risk oluşturan sözlü, fiziki veya cinsel saldırı niteliğindeki her fiil beyaz kod kapsamındadır. </a:t>
            </a:r>
          </a:p>
          <a:p>
            <a:pPr algn="just"/>
            <a:endParaRPr lang="tr-TR" sz="2400" dirty="0">
              <a:latin typeface="Arial" panose="020B0604020202020204" pitchFamily="34" charset="0"/>
              <a:cs typeface="Arial" panose="020B0604020202020204" pitchFamily="34" charset="0"/>
            </a:endParaRPr>
          </a:p>
        </p:txBody>
      </p:sp>
      <p:pic>
        <p:nvPicPr>
          <p:cNvPr id="9" name="Resim 8">
            <a:extLst>
              <a:ext uri="{FF2B5EF4-FFF2-40B4-BE49-F238E27FC236}">
                <a16:creationId xmlns:a16="http://schemas.microsoft.com/office/drawing/2014/main" id="{4F81CD0A-D835-4AEE-942B-278E2FFD13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937" t="23868" r="32003" b="41706"/>
          <a:stretch/>
        </p:blipFill>
        <p:spPr>
          <a:xfrm>
            <a:off x="7858408" y="-18880"/>
            <a:ext cx="1067848" cy="1048567"/>
          </a:xfrm>
          <a:prstGeom prst="rect">
            <a:avLst/>
          </a:prstGeom>
        </p:spPr>
      </p:pic>
      <p:sp>
        <p:nvSpPr>
          <p:cNvPr id="7" name="Metin kutusu 6">
            <a:extLst>
              <a:ext uri="{FF2B5EF4-FFF2-40B4-BE49-F238E27FC236}">
                <a16:creationId xmlns:a16="http://schemas.microsoft.com/office/drawing/2014/main" id="{DB4C9868-A80D-4047-9B05-AD2288D38788}"/>
              </a:ext>
            </a:extLst>
          </p:cNvPr>
          <p:cNvSpPr txBox="1"/>
          <p:nvPr/>
        </p:nvSpPr>
        <p:spPr>
          <a:xfrm>
            <a:off x="8811458" y="39832"/>
            <a:ext cx="5306568" cy="861774"/>
          </a:xfrm>
          <a:prstGeom prst="rect">
            <a:avLst/>
          </a:prstGeom>
          <a:noFill/>
        </p:spPr>
        <p:txBody>
          <a:bodyPr wrap="square" rtlCol="0">
            <a:spAutoFit/>
          </a:bodyPr>
          <a:lstStyle/>
          <a:p>
            <a:r>
              <a:rPr lang="tr-TR" dirty="0">
                <a:solidFill>
                  <a:srgbClr val="FF0000"/>
                </a:solidFill>
                <a:latin typeface="Arial" panose="020B0604020202020204" pitchFamily="34" charset="0"/>
                <a:cs typeface="Arial" panose="020B0604020202020204" pitchFamily="34" charset="0"/>
              </a:rPr>
              <a:t>T.C. SAĞLIK BAKANLIĞI</a:t>
            </a:r>
          </a:p>
          <a:p>
            <a:r>
              <a:rPr lang="tr-TR" sz="2000" dirty="0">
                <a:solidFill>
                  <a:srgbClr val="FF0000"/>
                </a:solidFill>
                <a:latin typeface="Arial" panose="020B0604020202020204" pitchFamily="34" charset="0"/>
                <a:cs typeface="Arial" panose="020B0604020202020204" pitchFamily="34" charset="0"/>
              </a:rPr>
              <a:t> </a:t>
            </a:r>
            <a:r>
              <a:rPr lang="tr-TR" sz="1400" dirty="0">
                <a:latin typeface="Arial" panose="020B0604020202020204" pitchFamily="34" charset="0"/>
                <a:cs typeface="Arial" panose="020B0604020202020204" pitchFamily="34" charset="0"/>
              </a:rPr>
              <a:t>HALK SAĞLIĞI GENEL MÜDÜRLÜĞÜ</a:t>
            </a:r>
          </a:p>
          <a:p>
            <a:r>
              <a:rPr lang="tr-TR" sz="1200" dirty="0">
                <a:latin typeface="Arial" panose="020B0604020202020204" pitchFamily="34" charset="0"/>
                <a:cs typeface="Arial" panose="020B0604020202020204" pitchFamily="34" charset="0"/>
              </a:rPr>
              <a:t>  Çalışan Sağlığı Dairesi Başkanlığı</a:t>
            </a:r>
          </a:p>
        </p:txBody>
      </p:sp>
    </p:spTree>
    <p:extLst>
      <p:ext uri="{BB962C8B-B14F-4D97-AF65-F5344CB8AC3E}">
        <p14:creationId xmlns:p14="http://schemas.microsoft.com/office/powerpoint/2010/main" val="1398255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FB3FEB52-951B-4B99-93CF-4BCF7D88C6A2}" type="slidenum">
              <a:rPr lang="tr-TR" smtClean="0"/>
              <a:t>7</a:t>
            </a:fld>
            <a:endParaRPr lang="tr-TR"/>
          </a:p>
        </p:txBody>
      </p:sp>
      <p:sp>
        <p:nvSpPr>
          <p:cNvPr id="10" name="Dikdörtgen 9"/>
          <p:cNvSpPr/>
          <p:nvPr/>
        </p:nvSpPr>
        <p:spPr>
          <a:xfrm>
            <a:off x="509139" y="424552"/>
            <a:ext cx="10278994" cy="1077218"/>
          </a:xfrm>
          <a:prstGeom prst="rect">
            <a:avLst/>
          </a:prstGeom>
        </p:spPr>
        <p:txBody>
          <a:bodyPr wrap="square">
            <a:spAutoFit/>
          </a:bodyPr>
          <a:lstStyle/>
          <a:p>
            <a:r>
              <a:rPr lang="tr-TR" sz="3600" b="1" dirty="0">
                <a:solidFill>
                  <a:srgbClr val="FF0000"/>
                </a:solidFill>
                <a:latin typeface="Arial" panose="020B0604020202020204" pitchFamily="34" charset="0"/>
                <a:cs typeface="Arial" panose="020B0604020202020204" pitchFamily="34" charset="0"/>
              </a:rPr>
              <a:t>  </a:t>
            </a:r>
            <a:endParaRPr lang="tr-TR" sz="3600" dirty="0">
              <a:solidFill>
                <a:prstClr val="black"/>
              </a:solidFill>
              <a:latin typeface="Arial" panose="020B0604020202020204" pitchFamily="34" charset="0"/>
              <a:cs typeface="Arial" panose="020B0604020202020204" pitchFamily="34" charset="0"/>
            </a:endParaRPr>
          </a:p>
          <a:p>
            <a:r>
              <a:rPr lang="tr-TR" sz="2800" b="1" dirty="0">
                <a:solidFill>
                  <a:srgbClr val="FF0000"/>
                </a:solidFill>
                <a:latin typeface="Arial" panose="020B0604020202020204" pitchFamily="34" charset="0"/>
                <a:cs typeface="Arial" panose="020B0604020202020204" pitchFamily="34" charset="0"/>
              </a:rPr>
              <a:t>Beyaz Kod Kapsamında Olmayan Fiiller</a:t>
            </a:r>
          </a:p>
        </p:txBody>
      </p:sp>
      <p:sp>
        <p:nvSpPr>
          <p:cNvPr id="2" name="Metin kutusu 1"/>
          <p:cNvSpPr txBox="1"/>
          <p:nvPr/>
        </p:nvSpPr>
        <p:spPr>
          <a:xfrm>
            <a:off x="509138" y="1753198"/>
            <a:ext cx="10920862" cy="4678204"/>
          </a:xfrm>
          <a:prstGeom prst="rect">
            <a:avLst/>
          </a:prstGeom>
          <a:noFill/>
        </p:spPr>
        <p:txBody>
          <a:bodyPr wrap="square" rtlCol="0">
            <a:spAutoFit/>
          </a:bodyPr>
          <a:lstStyle/>
          <a:p>
            <a:pPr marL="342900" indent="-342900" algn="just">
              <a:buFont typeface="Wingdings" panose="05000000000000000000" pitchFamily="2" charset="2"/>
              <a:buChar char="ü"/>
            </a:pPr>
            <a:r>
              <a:rPr lang="tr-TR" sz="2400" dirty="0">
                <a:latin typeface="Arial" panose="020B0604020202020204" pitchFamily="34" charset="0"/>
                <a:cs typeface="Arial" panose="020B0604020202020204" pitchFamily="34" charset="0"/>
              </a:rPr>
              <a:t>Çalışanlar arasında mevcut gücün veya pozisyonun kötüye kullanılarak sistematik bir biçimde uygulanan psikolojik şiddet, baskı, kuşatma, aşağılama, tehdit, bezdirme, taciz etme, yıldırma vb. fiillerinin sonucu olan olaylar</a:t>
            </a:r>
            <a:r>
              <a:rPr lang="tr-TR" sz="1200" dirty="0">
                <a:latin typeface="Arial" panose="020B0604020202020204" pitchFamily="34" charset="0"/>
                <a:cs typeface="Arial" panose="020B0604020202020204" pitchFamily="34" charset="0"/>
              </a:rPr>
              <a:t>,{</a:t>
            </a:r>
            <a:r>
              <a:rPr lang="tr-TR" sz="1200" i="1" dirty="0">
                <a:latin typeface="Arial" panose="020B0604020202020204" pitchFamily="34" charset="0"/>
                <a:cs typeface="Arial" panose="020B0604020202020204" pitchFamily="34" charset="0"/>
              </a:rPr>
              <a:t>(Bakanlığımız Hukuk Hizmetleri Genel Müdürlüğünce hazırlanan 2016/3 sayılı Genelge, Madde 3, a), aç)</a:t>
            </a:r>
            <a:r>
              <a:rPr lang="tr-TR" sz="1200" dirty="0">
                <a:latin typeface="Arial" panose="020B0604020202020204" pitchFamily="34" charset="0"/>
                <a:cs typeface="Arial" panose="020B0604020202020204" pitchFamily="34" charset="0"/>
              </a:rPr>
              <a:t>}</a:t>
            </a:r>
            <a:endParaRPr lang="tr-TR" sz="1200" dirty="0">
              <a:solidFill>
                <a:srgbClr val="FF0000"/>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endParaRPr lang="tr-TR" sz="2400" dirty="0">
              <a:latin typeface="Arial" panose="020B0604020202020204" pitchFamily="34" charset="0"/>
              <a:cs typeface="Arial" panose="020B0604020202020204" pitchFamily="34" charset="0"/>
            </a:endParaRPr>
          </a:p>
          <a:p>
            <a:pPr algn="just"/>
            <a:endParaRPr lang="tr-TR"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tr-TR" sz="2400" dirty="0">
                <a:latin typeface="Arial" panose="020B0604020202020204" pitchFamily="34" charset="0"/>
                <a:cs typeface="Arial" panose="020B0604020202020204" pitchFamily="34" charset="0"/>
              </a:rPr>
              <a:t>Çalışanın hizmet verdiği sırada olsa bile şahsi meselelerden kaynaklanan ve hizmetle ilişkisi kurulamayan fiiller beyaz kod kapsamı dışındadır</a:t>
            </a:r>
            <a:r>
              <a:rPr lang="tr-TR" sz="1200" dirty="0">
                <a:latin typeface="Arial" panose="020B0604020202020204" pitchFamily="34" charset="0"/>
                <a:cs typeface="Arial" panose="020B0604020202020204" pitchFamily="34" charset="0"/>
              </a:rPr>
              <a:t>.{</a:t>
            </a:r>
            <a:r>
              <a:rPr lang="tr-TR" sz="1200" i="1" dirty="0">
                <a:latin typeface="Arial" panose="020B0604020202020204" pitchFamily="34" charset="0"/>
                <a:cs typeface="Arial" panose="020B0604020202020204" pitchFamily="34" charset="0"/>
              </a:rPr>
              <a:t>(Bakanlığımız Hukuk Hizmetleri Genel Müdürlüğünce hazırlanan 2016/3 sayılı Genelge, Madde 3, a),  ad)</a:t>
            </a:r>
            <a:r>
              <a:rPr lang="tr-TR" sz="1200" dirty="0">
                <a:latin typeface="Arial" panose="020B0604020202020204" pitchFamily="34" charset="0"/>
                <a:cs typeface="Arial" panose="020B0604020202020204" pitchFamily="34" charset="0"/>
              </a:rPr>
              <a:t>}</a:t>
            </a:r>
            <a:endParaRPr lang="tr-TR" sz="1200" dirty="0">
              <a:solidFill>
                <a:srgbClr val="FF0000"/>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endParaRPr lang="tr-TR" sz="2400" dirty="0">
              <a:latin typeface="Arial" panose="020B0604020202020204" pitchFamily="34" charset="0"/>
              <a:cs typeface="Arial" panose="020B0604020202020204" pitchFamily="34" charset="0"/>
            </a:endParaRPr>
          </a:p>
          <a:p>
            <a:pPr algn="just"/>
            <a:endParaRPr lang="tr-TR" sz="2400" dirty="0">
              <a:latin typeface="Arial" panose="020B0604020202020204" pitchFamily="34" charset="0"/>
              <a:cs typeface="Arial" panose="020B0604020202020204" pitchFamily="34" charset="0"/>
            </a:endParaRPr>
          </a:p>
          <a:p>
            <a:pPr algn="just"/>
            <a:endParaRPr lang="tr-TR" sz="2400" dirty="0">
              <a:latin typeface="Arial" panose="020B0604020202020204" pitchFamily="34" charset="0"/>
              <a:cs typeface="Arial" panose="020B0604020202020204" pitchFamily="34" charset="0"/>
            </a:endParaRPr>
          </a:p>
          <a:p>
            <a:endParaRPr lang="tr-TR" sz="2400" dirty="0">
              <a:solidFill>
                <a:srgbClr val="FF0000"/>
              </a:solidFill>
              <a:latin typeface="Arial" panose="020B0604020202020204" pitchFamily="34" charset="0"/>
              <a:cs typeface="Arial" panose="020B0604020202020204" pitchFamily="34" charset="0"/>
            </a:endParaRPr>
          </a:p>
        </p:txBody>
      </p:sp>
      <p:pic>
        <p:nvPicPr>
          <p:cNvPr id="9" name="Resim 8">
            <a:extLst>
              <a:ext uri="{FF2B5EF4-FFF2-40B4-BE49-F238E27FC236}">
                <a16:creationId xmlns:a16="http://schemas.microsoft.com/office/drawing/2014/main" id="{4F81CD0A-D835-4AEE-942B-278E2FFD13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937" t="23868" r="32003" b="41706"/>
          <a:stretch/>
        </p:blipFill>
        <p:spPr>
          <a:xfrm>
            <a:off x="7858408" y="-18880"/>
            <a:ext cx="1067848" cy="1048567"/>
          </a:xfrm>
          <a:prstGeom prst="rect">
            <a:avLst/>
          </a:prstGeom>
        </p:spPr>
      </p:pic>
      <p:sp>
        <p:nvSpPr>
          <p:cNvPr id="7" name="Metin kutusu 6">
            <a:extLst>
              <a:ext uri="{FF2B5EF4-FFF2-40B4-BE49-F238E27FC236}">
                <a16:creationId xmlns:a16="http://schemas.microsoft.com/office/drawing/2014/main" id="{2B3BE671-02EE-4986-9ECC-2F2C92FD2C4C}"/>
              </a:ext>
            </a:extLst>
          </p:cNvPr>
          <p:cNvSpPr txBox="1"/>
          <p:nvPr/>
        </p:nvSpPr>
        <p:spPr>
          <a:xfrm>
            <a:off x="8811458" y="39832"/>
            <a:ext cx="5306568" cy="861774"/>
          </a:xfrm>
          <a:prstGeom prst="rect">
            <a:avLst/>
          </a:prstGeom>
          <a:noFill/>
        </p:spPr>
        <p:txBody>
          <a:bodyPr wrap="square" rtlCol="0">
            <a:spAutoFit/>
          </a:bodyPr>
          <a:lstStyle/>
          <a:p>
            <a:r>
              <a:rPr lang="tr-TR" dirty="0">
                <a:solidFill>
                  <a:srgbClr val="FF0000"/>
                </a:solidFill>
                <a:latin typeface="Arial" panose="020B0604020202020204" pitchFamily="34" charset="0"/>
                <a:cs typeface="Arial" panose="020B0604020202020204" pitchFamily="34" charset="0"/>
              </a:rPr>
              <a:t>T.C. SAĞLIK BAKANLIĞI</a:t>
            </a:r>
          </a:p>
          <a:p>
            <a:r>
              <a:rPr lang="tr-TR" sz="2000" dirty="0">
                <a:solidFill>
                  <a:srgbClr val="FF0000"/>
                </a:solidFill>
                <a:latin typeface="Arial" panose="020B0604020202020204" pitchFamily="34" charset="0"/>
                <a:cs typeface="Arial" panose="020B0604020202020204" pitchFamily="34" charset="0"/>
              </a:rPr>
              <a:t> </a:t>
            </a:r>
            <a:r>
              <a:rPr lang="tr-TR" sz="1400" dirty="0">
                <a:latin typeface="Arial" panose="020B0604020202020204" pitchFamily="34" charset="0"/>
                <a:cs typeface="Arial" panose="020B0604020202020204" pitchFamily="34" charset="0"/>
              </a:rPr>
              <a:t>HALK SAĞLIĞI GENEL MÜDÜRLÜĞÜ</a:t>
            </a:r>
          </a:p>
          <a:p>
            <a:r>
              <a:rPr lang="tr-TR" sz="1200" dirty="0">
                <a:latin typeface="Arial" panose="020B0604020202020204" pitchFamily="34" charset="0"/>
                <a:cs typeface="Arial" panose="020B0604020202020204" pitchFamily="34" charset="0"/>
              </a:rPr>
              <a:t>  Çalışan Sağlığı Dairesi Başkanlığı</a:t>
            </a:r>
          </a:p>
        </p:txBody>
      </p:sp>
    </p:spTree>
    <p:extLst>
      <p:ext uri="{BB962C8B-B14F-4D97-AF65-F5344CB8AC3E}">
        <p14:creationId xmlns:p14="http://schemas.microsoft.com/office/powerpoint/2010/main" val="2732631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FB3FEB52-951B-4B99-93CF-4BCF7D88C6A2}" type="slidenum">
              <a:rPr lang="tr-TR" smtClean="0"/>
              <a:t>8</a:t>
            </a:fld>
            <a:endParaRPr lang="tr-TR"/>
          </a:p>
        </p:txBody>
      </p:sp>
      <p:sp>
        <p:nvSpPr>
          <p:cNvPr id="10" name="Dikdörtgen 9"/>
          <p:cNvSpPr/>
          <p:nvPr/>
        </p:nvSpPr>
        <p:spPr>
          <a:xfrm>
            <a:off x="509139" y="424552"/>
            <a:ext cx="10278994" cy="1077218"/>
          </a:xfrm>
          <a:prstGeom prst="rect">
            <a:avLst/>
          </a:prstGeom>
        </p:spPr>
        <p:txBody>
          <a:bodyPr wrap="square">
            <a:spAutoFit/>
          </a:bodyPr>
          <a:lstStyle/>
          <a:p>
            <a:r>
              <a:rPr lang="tr-TR" sz="3600" b="1" dirty="0">
                <a:solidFill>
                  <a:srgbClr val="FF0000"/>
                </a:solidFill>
                <a:latin typeface="Arial" panose="020B0604020202020204" pitchFamily="34" charset="0"/>
                <a:cs typeface="Arial" panose="020B0604020202020204" pitchFamily="34" charset="0"/>
              </a:rPr>
              <a:t>  </a:t>
            </a:r>
            <a:endParaRPr lang="tr-TR" sz="3600" dirty="0">
              <a:solidFill>
                <a:prstClr val="black"/>
              </a:solidFill>
              <a:latin typeface="Arial" panose="020B0604020202020204" pitchFamily="34" charset="0"/>
              <a:cs typeface="Arial" panose="020B0604020202020204" pitchFamily="34" charset="0"/>
            </a:endParaRPr>
          </a:p>
          <a:p>
            <a:r>
              <a:rPr lang="tr-TR" sz="2800" b="1" dirty="0">
                <a:solidFill>
                  <a:srgbClr val="FF0000"/>
                </a:solidFill>
                <a:latin typeface="Arial" panose="020B0604020202020204" pitchFamily="34" charset="0"/>
                <a:cs typeface="Arial" panose="020B0604020202020204" pitchFamily="34" charset="0"/>
              </a:rPr>
              <a:t>Beyaz Kod Sistemine Nasıl Başvurulur?</a:t>
            </a:r>
          </a:p>
        </p:txBody>
      </p:sp>
      <p:sp>
        <p:nvSpPr>
          <p:cNvPr id="2" name="Metin kutusu 1"/>
          <p:cNvSpPr txBox="1"/>
          <p:nvPr/>
        </p:nvSpPr>
        <p:spPr>
          <a:xfrm>
            <a:off x="509138" y="1753198"/>
            <a:ext cx="7848478" cy="5078313"/>
          </a:xfrm>
          <a:prstGeom prst="rect">
            <a:avLst/>
          </a:prstGeom>
          <a:noFill/>
        </p:spPr>
        <p:txBody>
          <a:bodyPr wrap="square" rtlCol="0">
            <a:spAutoFit/>
          </a:bodyPr>
          <a:lstStyle/>
          <a:p>
            <a:pPr marL="358775" indent="-358775" algn="just"/>
            <a:r>
              <a:rPr lang="tr-TR" dirty="0"/>
              <a:t>	</a:t>
            </a:r>
            <a:r>
              <a:rPr lang="tr-TR" sz="2400" b="1" dirty="0">
                <a:latin typeface="Arial" panose="020B0604020202020204" pitchFamily="34" charset="0"/>
                <a:cs typeface="Arial" panose="020B0604020202020204" pitchFamily="34" charset="0"/>
              </a:rPr>
              <a:t>Beyaz kod kapsamında çalışanlar:</a:t>
            </a:r>
          </a:p>
          <a:p>
            <a:pPr marL="358775" indent="-358775" algn="just"/>
            <a:endParaRPr lang="tr-TR" sz="2400" b="1"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tr-TR" sz="2400" dirty="0">
                <a:latin typeface="Arial" panose="020B0604020202020204" pitchFamily="34" charset="0"/>
                <a:cs typeface="Arial" panose="020B0604020202020204" pitchFamily="34" charset="0"/>
              </a:rPr>
              <a:t>24 saat hizmet veren </a:t>
            </a:r>
            <a:r>
              <a:rPr lang="tr-TR" sz="2400" b="1" dirty="0">
                <a:latin typeface="Arial" panose="020B0604020202020204" pitchFamily="34" charset="0"/>
                <a:cs typeface="Arial" panose="020B0604020202020204" pitchFamily="34" charset="0"/>
              </a:rPr>
              <a:t>113</a:t>
            </a:r>
            <a:r>
              <a:rPr lang="tr-TR" sz="2400" dirty="0">
                <a:latin typeface="Arial" panose="020B0604020202020204" pitchFamily="34" charset="0"/>
                <a:cs typeface="Arial" panose="020B0604020202020204" pitchFamily="34" charset="0"/>
              </a:rPr>
              <a:t> </a:t>
            </a:r>
            <a:r>
              <a:rPr lang="tr-TR" sz="2400" b="1" dirty="0">
                <a:latin typeface="Arial" panose="020B0604020202020204" pitchFamily="34" charset="0"/>
                <a:cs typeface="Arial" panose="020B0604020202020204" pitchFamily="34" charset="0"/>
              </a:rPr>
              <a:t>numaralı Çağrı Merkezi</a:t>
            </a:r>
            <a:r>
              <a:rPr lang="tr-TR" sz="2400" dirty="0">
                <a:latin typeface="Arial" panose="020B0604020202020204" pitchFamily="34" charset="0"/>
                <a:cs typeface="Arial" panose="020B0604020202020204" pitchFamily="34" charset="0"/>
              </a:rPr>
              <a:t>ni</a:t>
            </a:r>
            <a:r>
              <a:rPr lang="tr-TR" sz="2400" b="1" dirty="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arayarak,</a:t>
            </a:r>
          </a:p>
          <a:p>
            <a:pPr algn="just"/>
            <a:endParaRPr lang="tr-TR"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tr-TR" sz="2400" b="1" dirty="0">
                <a:latin typeface="Arial" panose="020B0604020202020204" pitchFamily="34" charset="0"/>
                <a:cs typeface="Arial" panose="020B0604020202020204" pitchFamily="34" charset="0"/>
              </a:rPr>
              <a:t>www.beyazkod.saglik.gov.tr</a:t>
            </a:r>
            <a:r>
              <a:rPr lang="tr-TR" sz="2400" dirty="0">
                <a:latin typeface="Arial" panose="020B0604020202020204" pitchFamily="34" charset="0"/>
                <a:cs typeface="Arial" panose="020B0604020202020204" pitchFamily="34" charset="0"/>
              </a:rPr>
              <a:t>  adresli Genel Ağ üzerinden bizzat kendileri giriş yaparak veya,</a:t>
            </a:r>
          </a:p>
          <a:p>
            <a:pPr algn="just"/>
            <a:endParaRPr lang="tr-TR"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tr-TR" sz="2400" b="1" dirty="0">
                <a:latin typeface="Arial" panose="020B0604020202020204" pitchFamily="34" charset="0"/>
                <a:cs typeface="Arial" panose="020B0604020202020204" pitchFamily="34" charset="0"/>
              </a:rPr>
              <a:t>Çalışan hakları ve güvenliği birimlerine/beyaz koddan sorumlu çalışana (ÇGB) </a:t>
            </a:r>
            <a:r>
              <a:rPr lang="tr-TR" sz="2400" dirty="0">
                <a:latin typeface="Arial" panose="020B0604020202020204" pitchFamily="34" charset="0"/>
                <a:cs typeface="Arial" panose="020B0604020202020204" pitchFamily="34" charset="0"/>
              </a:rPr>
              <a:t>müracaat ederek beyaz kod sistemine başvurabilirler.</a:t>
            </a:r>
          </a:p>
          <a:p>
            <a:pPr marL="357188" algn="just"/>
            <a:r>
              <a:rPr lang="tr-TR" sz="1200" dirty="0">
                <a:latin typeface="Arial" panose="020B0604020202020204" pitchFamily="34" charset="0"/>
                <a:cs typeface="Arial" panose="020B0604020202020204" pitchFamily="34" charset="0"/>
              </a:rPr>
              <a:t>{(Bakanlığımız Hukuk Hizmetleri Genel Müdürlüğünce hazırlanan </a:t>
            </a:r>
            <a:r>
              <a:rPr lang="tr-TR" sz="1200" i="1" dirty="0">
                <a:latin typeface="Arial" panose="020B0604020202020204" pitchFamily="34" charset="0"/>
                <a:cs typeface="Arial" panose="020B0604020202020204" pitchFamily="34" charset="0"/>
              </a:rPr>
              <a:t>2016/3 sayılı Genelge, Madde 1, a), </a:t>
            </a:r>
            <a:r>
              <a:rPr lang="tr-TR" sz="1200" i="1" dirty="0" err="1">
                <a:latin typeface="Arial" panose="020B0604020202020204" pitchFamily="34" charset="0"/>
                <a:cs typeface="Arial" panose="020B0604020202020204" pitchFamily="34" charset="0"/>
              </a:rPr>
              <a:t>aa</a:t>
            </a:r>
            <a:r>
              <a:rPr lang="tr-TR" sz="1200" i="1" dirty="0">
                <a:latin typeface="Arial" panose="020B0604020202020204" pitchFamily="34" charset="0"/>
                <a:cs typeface="Arial" panose="020B0604020202020204" pitchFamily="34" charset="0"/>
              </a:rPr>
              <a:t>), ab), </a:t>
            </a:r>
            <a:r>
              <a:rPr lang="tr-TR" sz="1200" i="1" dirty="0" err="1">
                <a:latin typeface="Arial" panose="020B0604020202020204" pitchFamily="34" charset="0"/>
                <a:cs typeface="Arial" panose="020B0604020202020204" pitchFamily="34" charset="0"/>
              </a:rPr>
              <a:t>ac</a:t>
            </a:r>
            <a:r>
              <a:rPr lang="tr-TR" sz="1200" i="1" dirty="0">
                <a:latin typeface="Arial" panose="020B0604020202020204" pitchFamily="34" charset="0"/>
                <a:cs typeface="Arial" panose="020B0604020202020204" pitchFamily="34" charset="0"/>
              </a:rPr>
              <a:t>); Beyaz Kod Kapsamında Yapılacak Başvuru Yöntemleri (Beyaz Kod Kullanıcı Kılavuzu, Versiyon 2.0, Sayfa: 16)</a:t>
            </a:r>
            <a:r>
              <a:rPr lang="tr-TR" sz="1200" dirty="0">
                <a:latin typeface="Arial" panose="020B0604020202020204" pitchFamily="34" charset="0"/>
                <a:cs typeface="Arial" panose="020B0604020202020204" pitchFamily="34" charset="0"/>
              </a:rPr>
              <a:t>}</a:t>
            </a:r>
          </a:p>
          <a:p>
            <a:endParaRPr lang="tr-TR" sz="2400" dirty="0">
              <a:solidFill>
                <a:srgbClr val="FF0000"/>
              </a:solidFill>
              <a:latin typeface="Arial" panose="020B0604020202020204" pitchFamily="34" charset="0"/>
              <a:cs typeface="Arial" panose="020B0604020202020204" pitchFamily="34" charset="0"/>
            </a:endParaRPr>
          </a:p>
        </p:txBody>
      </p:sp>
      <p:pic>
        <p:nvPicPr>
          <p:cNvPr id="9" name="Resim 8">
            <a:extLst>
              <a:ext uri="{FF2B5EF4-FFF2-40B4-BE49-F238E27FC236}">
                <a16:creationId xmlns:a16="http://schemas.microsoft.com/office/drawing/2014/main" id="{65B24385-1924-4655-8786-5C54866DC1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937" t="23868" r="32003" b="41706"/>
          <a:stretch/>
        </p:blipFill>
        <p:spPr>
          <a:xfrm>
            <a:off x="7858408" y="-18880"/>
            <a:ext cx="1067848" cy="1048567"/>
          </a:xfrm>
          <a:prstGeom prst="rect">
            <a:avLst/>
          </a:prstGeom>
        </p:spPr>
      </p:pic>
      <p:pic>
        <p:nvPicPr>
          <p:cNvPr id="7" name="Resim 6">
            <a:extLst>
              <a:ext uri="{FF2B5EF4-FFF2-40B4-BE49-F238E27FC236}">
                <a16:creationId xmlns:a16="http://schemas.microsoft.com/office/drawing/2014/main" id="{3A818EED-CFC0-4E20-84EC-73A071CBB50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293608" y="1886490"/>
            <a:ext cx="3602736" cy="4276566"/>
          </a:xfrm>
          <a:prstGeom prst="rect">
            <a:avLst/>
          </a:prstGeom>
          <a:noFill/>
          <a:ln>
            <a:noFill/>
          </a:ln>
        </p:spPr>
      </p:pic>
      <p:sp>
        <p:nvSpPr>
          <p:cNvPr id="11" name="Metin kutusu 10">
            <a:extLst>
              <a:ext uri="{FF2B5EF4-FFF2-40B4-BE49-F238E27FC236}">
                <a16:creationId xmlns:a16="http://schemas.microsoft.com/office/drawing/2014/main" id="{07A17EB9-AE9E-4C27-8025-67994D954B64}"/>
              </a:ext>
            </a:extLst>
          </p:cNvPr>
          <p:cNvSpPr txBox="1"/>
          <p:nvPr/>
        </p:nvSpPr>
        <p:spPr>
          <a:xfrm>
            <a:off x="8811458" y="39832"/>
            <a:ext cx="5306568" cy="861774"/>
          </a:xfrm>
          <a:prstGeom prst="rect">
            <a:avLst/>
          </a:prstGeom>
          <a:noFill/>
        </p:spPr>
        <p:txBody>
          <a:bodyPr wrap="square" rtlCol="0">
            <a:spAutoFit/>
          </a:bodyPr>
          <a:lstStyle/>
          <a:p>
            <a:r>
              <a:rPr lang="tr-TR" dirty="0">
                <a:solidFill>
                  <a:srgbClr val="FF0000"/>
                </a:solidFill>
                <a:latin typeface="Arial" panose="020B0604020202020204" pitchFamily="34" charset="0"/>
                <a:cs typeface="Arial" panose="020B0604020202020204" pitchFamily="34" charset="0"/>
              </a:rPr>
              <a:t>T.C. SAĞLIK BAKANLIĞI</a:t>
            </a:r>
          </a:p>
          <a:p>
            <a:r>
              <a:rPr lang="tr-TR" sz="2000" dirty="0">
                <a:solidFill>
                  <a:srgbClr val="FF0000"/>
                </a:solidFill>
                <a:latin typeface="Arial" panose="020B0604020202020204" pitchFamily="34" charset="0"/>
                <a:cs typeface="Arial" panose="020B0604020202020204" pitchFamily="34" charset="0"/>
              </a:rPr>
              <a:t> </a:t>
            </a:r>
            <a:r>
              <a:rPr lang="tr-TR" sz="1400" dirty="0">
                <a:latin typeface="Arial" panose="020B0604020202020204" pitchFamily="34" charset="0"/>
                <a:cs typeface="Arial" panose="020B0604020202020204" pitchFamily="34" charset="0"/>
              </a:rPr>
              <a:t>HALK SAĞLIĞI GENEL MÜDÜRLÜĞÜ</a:t>
            </a:r>
          </a:p>
          <a:p>
            <a:r>
              <a:rPr lang="tr-TR" sz="1200" dirty="0">
                <a:latin typeface="Arial" panose="020B0604020202020204" pitchFamily="34" charset="0"/>
                <a:cs typeface="Arial" panose="020B0604020202020204" pitchFamily="34" charset="0"/>
              </a:rPr>
              <a:t>  Çalışan Sağlığı Dairesi Başkanlığı</a:t>
            </a:r>
          </a:p>
        </p:txBody>
      </p:sp>
    </p:spTree>
    <p:extLst>
      <p:ext uri="{BB962C8B-B14F-4D97-AF65-F5344CB8AC3E}">
        <p14:creationId xmlns:p14="http://schemas.microsoft.com/office/powerpoint/2010/main" val="1030474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FB3FEB52-951B-4B99-93CF-4BCF7D88C6A2}" type="slidenum">
              <a:rPr lang="tr-TR" smtClean="0"/>
              <a:t>9</a:t>
            </a:fld>
            <a:endParaRPr lang="tr-TR"/>
          </a:p>
        </p:txBody>
      </p:sp>
      <p:sp>
        <p:nvSpPr>
          <p:cNvPr id="10" name="Dikdörtgen 9"/>
          <p:cNvSpPr/>
          <p:nvPr/>
        </p:nvSpPr>
        <p:spPr>
          <a:xfrm>
            <a:off x="509139" y="424552"/>
            <a:ext cx="10278994" cy="1508105"/>
          </a:xfrm>
          <a:prstGeom prst="rect">
            <a:avLst/>
          </a:prstGeom>
        </p:spPr>
        <p:txBody>
          <a:bodyPr wrap="square">
            <a:spAutoFit/>
          </a:bodyPr>
          <a:lstStyle/>
          <a:p>
            <a:r>
              <a:rPr lang="tr-TR" sz="3600" b="1" dirty="0">
                <a:solidFill>
                  <a:srgbClr val="FF0000"/>
                </a:solidFill>
                <a:latin typeface="Arial" panose="020B0604020202020204" pitchFamily="34" charset="0"/>
                <a:cs typeface="Arial" panose="020B0604020202020204" pitchFamily="34" charset="0"/>
              </a:rPr>
              <a:t>  </a:t>
            </a:r>
            <a:endParaRPr lang="tr-TR" sz="3600" dirty="0">
              <a:solidFill>
                <a:prstClr val="black"/>
              </a:solidFill>
              <a:latin typeface="Arial" panose="020B0604020202020204" pitchFamily="34" charset="0"/>
              <a:cs typeface="Arial" panose="020B0604020202020204" pitchFamily="34" charset="0"/>
            </a:endParaRPr>
          </a:p>
          <a:p>
            <a:pPr algn="just"/>
            <a:r>
              <a:rPr lang="tr-TR" sz="2800" b="1" dirty="0">
                <a:solidFill>
                  <a:srgbClr val="FF0000"/>
                </a:solidFill>
                <a:latin typeface="Arial" panose="020B0604020202020204" pitchFamily="34" charset="0"/>
                <a:cs typeface="Arial" panose="020B0604020202020204" pitchFamily="34" charset="0"/>
              </a:rPr>
              <a:t>Beyaz Kod Kapsamında Elde Edilen Haklar ve Yapılan</a:t>
            </a:r>
          </a:p>
          <a:p>
            <a:pPr algn="just"/>
            <a:r>
              <a:rPr lang="tr-TR" sz="2800" b="1" dirty="0">
                <a:solidFill>
                  <a:srgbClr val="FF0000"/>
                </a:solidFill>
                <a:latin typeface="Arial" panose="020B0604020202020204" pitchFamily="34" charset="0"/>
                <a:cs typeface="Arial" panose="020B0604020202020204" pitchFamily="34" charset="0"/>
              </a:rPr>
              <a:t>Hukuki Düzenlemeler-1</a:t>
            </a:r>
          </a:p>
        </p:txBody>
      </p:sp>
      <p:sp>
        <p:nvSpPr>
          <p:cNvPr id="2" name="Metin kutusu 1"/>
          <p:cNvSpPr txBox="1"/>
          <p:nvPr/>
        </p:nvSpPr>
        <p:spPr>
          <a:xfrm>
            <a:off x="509138" y="1929338"/>
            <a:ext cx="11067165" cy="3539430"/>
          </a:xfrm>
          <a:prstGeom prst="rect">
            <a:avLst/>
          </a:prstGeom>
          <a:noFill/>
        </p:spPr>
        <p:txBody>
          <a:bodyPr wrap="square" rtlCol="0">
            <a:spAutoFit/>
          </a:bodyPr>
          <a:lstStyle/>
          <a:p>
            <a:pPr algn="just"/>
            <a:r>
              <a:rPr lang="tr-TR" sz="2400" b="1" dirty="0">
                <a:latin typeface="Arial" panose="020B0604020202020204" pitchFamily="34" charset="0"/>
                <a:cs typeface="Arial" panose="020B0604020202020204" pitchFamily="34" charset="0"/>
              </a:rPr>
              <a:t>Beyaz kod kapsamında çalışanlar: </a:t>
            </a:r>
          </a:p>
          <a:p>
            <a:pPr algn="just"/>
            <a:endParaRPr lang="tr-TR" sz="2400" b="1"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tr-TR" sz="2400" dirty="0">
                <a:latin typeface="Arial" panose="020B0604020202020204" pitchFamily="34" charset="0"/>
                <a:cs typeface="Arial" panose="020B0604020202020204" pitchFamily="34" charset="0"/>
              </a:rPr>
              <a:t>Yapılacak işlemleri takip etmek üzere mağdur </a:t>
            </a:r>
            <a:r>
              <a:rPr lang="tr-TR" sz="2400" b="1" dirty="0">
                <a:latin typeface="Arial" panose="020B0604020202020204" pitchFamily="34" charset="0"/>
                <a:cs typeface="Arial" panose="020B0604020202020204" pitchFamily="34" charset="0"/>
              </a:rPr>
              <a:t>çalışanların başvurabilecekleri bir sistem</a:t>
            </a:r>
            <a:r>
              <a:rPr lang="tr-TR" sz="2400" dirty="0">
                <a:latin typeface="Arial" panose="020B0604020202020204" pitchFamily="34" charset="0"/>
                <a:cs typeface="Arial" panose="020B0604020202020204" pitchFamily="34" charset="0"/>
              </a:rPr>
              <a:t>in bulunması,</a:t>
            </a:r>
          </a:p>
          <a:p>
            <a:pPr marL="342900" indent="-342900" algn="just">
              <a:buFont typeface="Wingdings" panose="05000000000000000000" pitchFamily="2" charset="2"/>
              <a:buChar char="ü"/>
            </a:pPr>
            <a:endParaRPr lang="tr-TR"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tr-TR" sz="2400" dirty="0">
                <a:latin typeface="Arial" panose="020B0604020202020204" pitchFamily="34" charset="0"/>
                <a:cs typeface="Arial" panose="020B0604020202020204" pitchFamily="34" charset="0"/>
              </a:rPr>
              <a:t>Mağdur çalışana  </a:t>
            </a:r>
            <a:r>
              <a:rPr lang="tr-TR" sz="2400" b="1" dirty="0">
                <a:latin typeface="Arial" panose="020B0604020202020204" pitchFamily="34" charset="0"/>
                <a:cs typeface="Arial" panose="020B0604020202020204" pitchFamily="34" charset="0"/>
              </a:rPr>
              <a:t>hukuki destek </a:t>
            </a:r>
            <a:r>
              <a:rPr lang="tr-TR" sz="2400" dirty="0">
                <a:latin typeface="Arial" panose="020B0604020202020204" pitchFamily="34" charset="0"/>
                <a:cs typeface="Arial" panose="020B0604020202020204" pitchFamily="34" charset="0"/>
              </a:rPr>
              <a:t>verilmesi,</a:t>
            </a:r>
          </a:p>
          <a:p>
            <a:pPr indent="357188" algn="just"/>
            <a:r>
              <a:rPr lang="tr-TR" sz="1200" dirty="0">
                <a:latin typeface="Arial" panose="020B0604020202020204" pitchFamily="34" charset="0"/>
                <a:cs typeface="Arial" panose="020B0604020202020204" pitchFamily="34" charset="0"/>
              </a:rPr>
              <a:t>(</a:t>
            </a:r>
            <a:r>
              <a:rPr lang="tr-TR" sz="1200" i="1" dirty="0">
                <a:latin typeface="Arial" panose="020B0604020202020204" pitchFamily="34" charset="0"/>
                <a:cs typeface="Arial" panose="020B0604020202020204" pitchFamily="34" charset="0"/>
              </a:rPr>
              <a:t>Sağlık Bakanlığı Personeline Karşı İşlenen Suçlar Nedeniyle Yapılacak Hukuki Yardımın Usul ve Esasları Hakkında Yönetmelik)</a:t>
            </a:r>
          </a:p>
          <a:p>
            <a:pPr marL="357188" indent="-357188" algn="just"/>
            <a:endParaRPr lang="tr-TR" sz="1000" i="1" dirty="0">
              <a:latin typeface="Arial" panose="020B0604020202020204" pitchFamily="34" charset="0"/>
              <a:cs typeface="Arial" panose="020B0604020202020204" pitchFamily="34" charset="0"/>
            </a:endParaRPr>
          </a:p>
          <a:p>
            <a:pPr marL="357188" indent="-357188" algn="just">
              <a:buFont typeface="Wingdings" panose="05000000000000000000" pitchFamily="2" charset="2"/>
              <a:buChar char="ü"/>
            </a:pPr>
            <a:r>
              <a:rPr lang="tr-TR" sz="2400" dirty="0">
                <a:latin typeface="Arial" panose="020B0604020202020204" pitchFamily="34" charset="0"/>
                <a:cs typeface="Arial" panose="020B0604020202020204" pitchFamily="34" charset="0"/>
              </a:rPr>
              <a:t>Mağdur </a:t>
            </a:r>
            <a:r>
              <a:rPr lang="tr-TR" sz="2400" b="1" dirty="0">
                <a:latin typeface="Arial" panose="020B0604020202020204" pitchFamily="34" charset="0"/>
                <a:cs typeface="Arial" panose="020B0604020202020204" pitchFamily="34" charset="0"/>
              </a:rPr>
              <a:t>çalışanın ifadesinin görev yaptığı yerde alınabilmesi </a:t>
            </a:r>
            <a:r>
              <a:rPr lang="tr-TR" sz="2400" dirty="0">
                <a:latin typeface="Arial" panose="020B0604020202020204" pitchFamily="34" charset="0"/>
                <a:cs typeface="Arial" panose="020B0604020202020204" pitchFamily="34" charset="0"/>
              </a:rPr>
              <a:t>imkânı,</a:t>
            </a:r>
          </a:p>
          <a:p>
            <a:pPr indent="357188" algn="just"/>
            <a:r>
              <a:rPr lang="tr-TR" sz="1200" i="1" dirty="0">
                <a:latin typeface="Arial" panose="020B0604020202020204" pitchFamily="34" charset="0"/>
                <a:cs typeface="Arial" panose="020B0604020202020204" pitchFamily="34" charset="0"/>
              </a:rPr>
              <a:t>{Polis Vazife ve Salahiyetleri Kanunu</a:t>
            </a:r>
            <a:r>
              <a:rPr lang="tr-TR" sz="1200" dirty="0">
                <a:latin typeface="Arial" panose="020B0604020202020204" pitchFamily="34" charset="0"/>
                <a:cs typeface="Arial" panose="020B0604020202020204" pitchFamily="34" charset="0"/>
              </a:rPr>
              <a:t>’nun</a:t>
            </a:r>
            <a:r>
              <a:rPr lang="tr-TR" sz="1200" i="1" dirty="0">
                <a:latin typeface="Arial" panose="020B0604020202020204" pitchFamily="34" charset="0"/>
                <a:cs typeface="Arial" panose="020B0604020202020204" pitchFamily="34" charset="0"/>
              </a:rPr>
              <a:t> </a:t>
            </a:r>
            <a:r>
              <a:rPr lang="tr-TR" sz="1200" dirty="0">
                <a:latin typeface="Arial" panose="020B0604020202020204" pitchFamily="34" charset="0"/>
                <a:cs typeface="Arial" panose="020B0604020202020204" pitchFamily="34" charset="0"/>
              </a:rPr>
              <a:t>15’inci maddesi ile 3359 sayılı </a:t>
            </a:r>
            <a:r>
              <a:rPr lang="tr-TR" sz="1200" i="1" dirty="0">
                <a:latin typeface="Arial" panose="020B0604020202020204" pitchFamily="34" charset="0"/>
                <a:cs typeface="Arial" panose="020B0604020202020204" pitchFamily="34" charset="0"/>
              </a:rPr>
              <a:t>Sağlık Hizmetleri Temel Kanunu</a:t>
            </a:r>
            <a:r>
              <a:rPr lang="tr-TR" sz="1200" dirty="0">
                <a:latin typeface="Arial" panose="020B0604020202020204" pitchFamily="34" charset="0"/>
                <a:cs typeface="Arial" panose="020B0604020202020204" pitchFamily="34" charset="0"/>
              </a:rPr>
              <a:t>’nun Ek 12’nci maddesine ilave edilen fıkra (Ek fıkra:15/11/2018-7151/21 </a:t>
            </a:r>
            <a:r>
              <a:rPr lang="tr-TR" sz="1200" dirty="0" err="1">
                <a:latin typeface="Arial" panose="020B0604020202020204" pitchFamily="34" charset="0"/>
                <a:cs typeface="Arial" panose="020B0604020202020204" pitchFamily="34" charset="0"/>
              </a:rPr>
              <a:t>md.</a:t>
            </a:r>
            <a:r>
              <a:rPr lang="tr-TR" sz="1200" dirty="0">
                <a:latin typeface="Arial" panose="020B0604020202020204" pitchFamily="34" charset="0"/>
                <a:cs typeface="Arial" panose="020B0604020202020204" pitchFamily="34" charset="0"/>
              </a:rPr>
              <a:t>)}</a:t>
            </a:r>
          </a:p>
          <a:p>
            <a:pPr indent="357188" algn="just"/>
            <a:endParaRPr lang="tr-TR" sz="1000" dirty="0">
              <a:latin typeface="Arial" panose="020B0604020202020204" pitchFamily="34" charset="0"/>
              <a:cs typeface="Arial" panose="020B0604020202020204" pitchFamily="34" charset="0"/>
            </a:endParaRPr>
          </a:p>
        </p:txBody>
      </p:sp>
      <p:pic>
        <p:nvPicPr>
          <p:cNvPr id="9" name="Resim 8">
            <a:extLst>
              <a:ext uri="{FF2B5EF4-FFF2-40B4-BE49-F238E27FC236}">
                <a16:creationId xmlns:a16="http://schemas.microsoft.com/office/drawing/2014/main" id="{4F81CD0A-D835-4AEE-942B-278E2FFD13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937" t="23868" r="32003" b="41706"/>
          <a:stretch/>
        </p:blipFill>
        <p:spPr>
          <a:xfrm>
            <a:off x="7858408" y="-18880"/>
            <a:ext cx="1067848" cy="1048567"/>
          </a:xfrm>
          <a:prstGeom prst="rect">
            <a:avLst/>
          </a:prstGeom>
        </p:spPr>
      </p:pic>
      <p:sp>
        <p:nvSpPr>
          <p:cNvPr id="7" name="Metin kutusu 6">
            <a:extLst>
              <a:ext uri="{FF2B5EF4-FFF2-40B4-BE49-F238E27FC236}">
                <a16:creationId xmlns:a16="http://schemas.microsoft.com/office/drawing/2014/main" id="{2B3BE671-02EE-4986-9ECC-2F2C92FD2C4C}"/>
              </a:ext>
            </a:extLst>
          </p:cNvPr>
          <p:cNvSpPr txBox="1"/>
          <p:nvPr/>
        </p:nvSpPr>
        <p:spPr>
          <a:xfrm>
            <a:off x="8811458" y="39832"/>
            <a:ext cx="5306568" cy="861774"/>
          </a:xfrm>
          <a:prstGeom prst="rect">
            <a:avLst/>
          </a:prstGeom>
          <a:noFill/>
        </p:spPr>
        <p:txBody>
          <a:bodyPr wrap="square" rtlCol="0">
            <a:spAutoFit/>
          </a:bodyPr>
          <a:lstStyle/>
          <a:p>
            <a:r>
              <a:rPr lang="tr-TR" dirty="0">
                <a:solidFill>
                  <a:srgbClr val="FF0000"/>
                </a:solidFill>
                <a:latin typeface="Arial" panose="020B0604020202020204" pitchFamily="34" charset="0"/>
                <a:cs typeface="Arial" panose="020B0604020202020204" pitchFamily="34" charset="0"/>
              </a:rPr>
              <a:t>T.C. SAĞLIK BAKANLIĞI</a:t>
            </a:r>
          </a:p>
          <a:p>
            <a:r>
              <a:rPr lang="tr-TR" sz="2000" dirty="0">
                <a:solidFill>
                  <a:srgbClr val="FF0000"/>
                </a:solidFill>
                <a:latin typeface="Arial" panose="020B0604020202020204" pitchFamily="34" charset="0"/>
                <a:cs typeface="Arial" panose="020B0604020202020204" pitchFamily="34" charset="0"/>
              </a:rPr>
              <a:t> </a:t>
            </a:r>
            <a:r>
              <a:rPr lang="tr-TR" sz="1400" dirty="0">
                <a:latin typeface="Arial" panose="020B0604020202020204" pitchFamily="34" charset="0"/>
                <a:cs typeface="Arial" panose="020B0604020202020204" pitchFamily="34" charset="0"/>
              </a:rPr>
              <a:t>HALK SAĞLIĞI GENEL MÜDÜRLÜĞÜ</a:t>
            </a:r>
          </a:p>
          <a:p>
            <a:r>
              <a:rPr lang="tr-TR" sz="1200" dirty="0">
                <a:latin typeface="Arial" panose="020B0604020202020204" pitchFamily="34" charset="0"/>
                <a:cs typeface="Arial" panose="020B0604020202020204" pitchFamily="34" charset="0"/>
              </a:rPr>
              <a:t>  Çalışan Sağlığı Dairesi Başkanlığı</a:t>
            </a:r>
          </a:p>
        </p:txBody>
      </p:sp>
    </p:spTree>
    <p:extLst>
      <p:ext uri="{BB962C8B-B14F-4D97-AF65-F5344CB8AC3E}">
        <p14:creationId xmlns:p14="http://schemas.microsoft.com/office/powerpoint/2010/main" val="231339826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651</TotalTime>
  <Words>1841</Words>
  <Application>Microsoft Office PowerPoint</Application>
  <PresentationFormat>Geniş ekran</PresentationFormat>
  <Paragraphs>231</Paragraphs>
  <Slides>20</Slides>
  <Notes>3</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20</vt:i4>
      </vt:variant>
    </vt:vector>
  </HeadingPairs>
  <TitlesOfParts>
    <vt:vector size="27" baseType="lpstr">
      <vt:lpstr>Arial</vt:lpstr>
      <vt:lpstr>Calibri</vt:lpstr>
      <vt:lpstr>Calibri Light</vt:lpstr>
      <vt:lpstr>Century Gothic</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Adem KOTAN</dc:creator>
  <cp:lastModifiedBy>RAMAZAN UZUN</cp:lastModifiedBy>
  <cp:revision>158</cp:revision>
  <dcterms:created xsi:type="dcterms:W3CDTF">2019-10-03T21:17:03Z</dcterms:created>
  <dcterms:modified xsi:type="dcterms:W3CDTF">2024-03-14T13:19:48Z</dcterms:modified>
</cp:coreProperties>
</file>