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12" r:id="rId1"/>
  </p:sldMasterIdLst>
  <p:notesMasterIdLst>
    <p:notesMasterId r:id="rId43"/>
  </p:notesMasterIdLst>
  <p:handoutMasterIdLst>
    <p:handoutMasterId r:id="rId44"/>
  </p:handoutMasterIdLst>
  <p:sldIdLst>
    <p:sldId id="366" r:id="rId2"/>
    <p:sldId id="293" r:id="rId3"/>
    <p:sldId id="350" r:id="rId4"/>
    <p:sldId id="315" r:id="rId5"/>
    <p:sldId id="368" r:id="rId6"/>
    <p:sldId id="378" r:id="rId7"/>
    <p:sldId id="371" r:id="rId8"/>
    <p:sldId id="406" r:id="rId9"/>
    <p:sldId id="399" r:id="rId10"/>
    <p:sldId id="372" r:id="rId11"/>
    <p:sldId id="407" r:id="rId12"/>
    <p:sldId id="409" r:id="rId13"/>
    <p:sldId id="414" r:id="rId14"/>
    <p:sldId id="369" r:id="rId15"/>
    <p:sldId id="408" r:id="rId16"/>
    <p:sldId id="379" r:id="rId17"/>
    <p:sldId id="382" r:id="rId18"/>
    <p:sldId id="383" r:id="rId19"/>
    <p:sldId id="380" r:id="rId20"/>
    <p:sldId id="385" r:id="rId21"/>
    <p:sldId id="386" r:id="rId22"/>
    <p:sldId id="387" r:id="rId23"/>
    <p:sldId id="388" r:id="rId24"/>
    <p:sldId id="402" r:id="rId25"/>
    <p:sldId id="403" r:id="rId26"/>
    <p:sldId id="404" r:id="rId27"/>
    <p:sldId id="405" r:id="rId28"/>
    <p:sldId id="413" r:id="rId29"/>
    <p:sldId id="376" r:id="rId30"/>
    <p:sldId id="373" r:id="rId31"/>
    <p:sldId id="389" r:id="rId32"/>
    <p:sldId id="393" r:id="rId33"/>
    <p:sldId id="394" r:id="rId34"/>
    <p:sldId id="390" r:id="rId35"/>
    <p:sldId id="395" r:id="rId36"/>
    <p:sldId id="396" r:id="rId37"/>
    <p:sldId id="391" r:id="rId38"/>
    <p:sldId id="392" r:id="rId39"/>
    <p:sldId id="397" r:id="rId40"/>
    <p:sldId id="412" r:id="rId41"/>
    <p:sldId id="398"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13">
          <p15:clr>
            <a:srgbClr val="A4A3A4"/>
          </p15:clr>
        </p15:guide>
        <p15:guide id="2" orient="horz" pos="1253">
          <p15:clr>
            <a:srgbClr val="A4A3A4"/>
          </p15:clr>
        </p15:guide>
        <p15:guide id="3" orient="horz" pos="2024">
          <p15:clr>
            <a:srgbClr val="A4A3A4"/>
          </p15:clr>
        </p15:guide>
        <p15:guide id="4" pos="703">
          <p15:clr>
            <a:srgbClr val="A4A3A4"/>
          </p15:clr>
        </p15:guide>
        <p15:guide id="5" pos="5420">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A54"/>
    <a:srgbClr val="75C2BD"/>
    <a:srgbClr val="CF1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624" autoAdjust="0"/>
  </p:normalViewPr>
  <p:slideViewPr>
    <p:cSldViewPr>
      <p:cViewPr varScale="1">
        <p:scale>
          <a:sx n="94" d="100"/>
          <a:sy n="94" d="100"/>
        </p:scale>
        <p:origin x="2178" y="66"/>
      </p:cViewPr>
      <p:guideLst>
        <p:guide orient="horz" pos="3113"/>
        <p:guide orient="horz" pos="1253"/>
        <p:guide orient="horz" pos="2024"/>
        <p:guide pos="703"/>
        <p:guide pos="5420"/>
        <p:guide pos="2880"/>
      </p:guideLst>
    </p:cSldViewPr>
  </p:slideViewPr>
  <p:notesTextViewPr>
    <p:cViewPr>
      <p:scale>
        <a:sx n="100" d="100"/>
        <a:sy n="100" d="100"/>
      </p:scale>
      <p:origin x="0" y="0"/>
    </p:cViewPr>
  </p:notesTextViewPr>
  <p:notesViewPr>
    <p:cSldViewPr>
      <p:cViewPr varScale="1">
        <p:scale>
          <a:sx n="87" d="100"/>
          <a:sy n="87" d="100"/>
        </p:scale>
        <p:origin x="-37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FA129E-CEC6-4C7E-9743-7746ED2BDDB2}" type="datetimeFigureOut">
              <a:rPr lang="tr-TR"/>
              <a:pPr>
                <a:defRPr/>
              </a:pPr>
              <a:t>25.08.2022</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34A2034-7C14-48C9-BCCF-1066E82BC5B7}" type="slidenum">
              <a:rPr lang="tr-TR"/>
              <a:pPr>
                <a:defRPr/>
              </a:pPr>
              <a:t>‹#›</a:t>
            </a:fld>
            <a:endParaRPr lang="tr-TR"/>
          </a:p>
        </p:txBody>
      </p:sp>
    </p:spTree>
    <p:extLst>
      <p:ext uri="{BB962C8B-B14F-4D97-AF65-F5344CB8AC3E}">
        <p14:creationId xmlns:p14="http://schemas.microsoft.com/office/powerpoint/2010/main" val="2899657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892D15-5F3D-4957-B92A-ED1B6A73ED94}" type="datetimeFigureOut">
              <a:rPr lang="tr-TR"/>
              <a:pPr>
                <a:defRPr/>
              </a:pPr>
              <a:t>25.08.2022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5F0DD6-448C-45B4-BD0F-1EADED61BAFB}" type="slidenum">
              <a:rPr lang="tr-TR"/>
              <a:pPr>
                <a:defRPr/>
              </a:pPr>
              <a:t>‹#›</a:t>
            </a:fld>
            <a:endParaRPr lang="tr-TR" dirty="0"/>
          </a:p>
        </p:txBody>
      </p:sp>
    </p:spTree>
    <p:extLst>
      <p:ext uri="{BB962C8B-B14F-4D97-AF65-F5344CB8AC3E}">
        <p14:creationId xmlns:p14="http://schemas.microsoft.com/office/powerpoint/2010/main" val="1322807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Slayt Görüntüsü Yer Tutucusu"/>
          <p:cNvSpPr>
            <a:spLocks noGrp="1" noRot="1" noChangeAspec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normAutofit/>
          </a:bodyPr>
          <a:lstStyle/>
          <a:p>
            <a:pPr eaLnBrk="1" fontAlgn="auto" hangingPunct="1">
              <a:spcBef>
                <a:spcPts val="0"/>
              </a:spcBef>
              <a:spcAft>
                <a:spcPts val="0"/>
              </a:spcAft>
              <a:defRPr/>
            </a:pPr>
            <a:endParaRPr lang="tr-TR" dirty="0"/>
          </a:p>
        </p:txBody>
      </p:sp>
      <p:sp>
        <p:nvSpPr>
          <p:cNvPr id="2969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2BEFE-D84D-4762-B72A-4EA4F01F9D94}" type="slidenum">
              <a:rPr lang="tr-TR">
                <a:cs typeface="Arial" charset="0"/>
              </a:rPr>
              <a:pPr fontAlgn="base">
                <a:spcBef>
                  <a:spcPct val="0"/>
                </a:spcBef>
                <a:spcAft>
                  <a:spcPct val="0"/>
                </a:spcAft>
                <a:defRPr/>
              </a:pPr>
              <a:t>1</a:t>
            </a:fld>
            <a:endParaRPr lang="tr-TR">
              <a:cs typeface="Arial" charset="0"/>
            </a:endParaRPr>
          </a:p>
        </p:txBody>
      </p:sp>
    </p:spTree>
    <p:extLst>
      <p:ext uri="{BB962C8B-B14F-4D97-AF65-F5344CB8AC3E}">
        <p14:creationId xmlns:p14="http://schemas.microsoft.com/office/powerpoint/2010/main" val="351562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12</a:t>
            </a:fld>
            <a:endParaRPr lang="tr-TR" dirty="0"/>
          </a:p>
        </p:txBody>
      </p:sp>
    </p:spTree>
    <p:extLst>
      <p:ext uri="{BB962C8B-B14F-4D97-AF65-F5344CB8AC3E}">
        <p14:creationId xmlns:p14="http://schemas.microsoft.com/office/powerpoint/2010/main" val="191515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F0DD6-448C-45B4-BD0F-1EADED61BAF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77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14</a:t>
            </a:fld>
            <a:endParaRPr lang="tr-TR" dirty="0"/>
          </a:p>
        </p:txBody>
      </p:sp>
    </p:spTree>
    <p:extLst>
      <p:ext uri="{BB962C8B-B14F-4D97-AF65-F5344CB8AC3E}">
        <p14:creationId xmlns:p14="http://schemas.microsoft.com/office/powerpoint/2010/main" val="130063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15</a:t>
            </a:fld>
            <a:endParaRPr lang="tr-TR" dirty="0"/>
          </a:p>
        </p:txBody>
      </p:sp>
    </p:spTree>
    <p:extLst>
      <p:ext uri="{BB962C8B-B14F-4D97-AF65-F5344CB8AC3E}">
        <p14:creationId xmlns:p14="http://schemas.microsoft.com/office/powerpoint/2010/main" val="151909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16</a:t>
            </a:fld>
            <a:endParaRPr lang="tr-TR" dirty="0"/>
          </a:p>
        </p:txBody>
      </p:sp>
    </p:spTree>
    <p:extLst>
      <p:ext uri="{BB962C8B-B14F-4D97-AF65-F5344CB8AC3E}">
        <p14:creationId xmlns:p14="http://schemas.microsoft.com/office/powerpoint/2010/main" val="240783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17</a:t>
            </a:fld>
            <a:endParaRPr lang="tr-TR" dirty="0"/>
          </a:p>
        </p:txBody>
      </p:sp>
    </p:spTree>
    <p:extLst>
      <p:ext uri="{BB962C8B-B14F-4D97-AF65-F5344CB8AC3E}">
        <p14:creationId xmlns:p14="http://schemas.microsoft.com/office/powerpoint/2010/main" val="63431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18</a:t>
            </a:fld>
            <a:endParaRPr lang="tr-TR" dirty="0"/>
          </a:p>
        </p:txBody>
      </p:sp>
    </p:spTree>
    <p:extLst>
      <p:ext uri="{BB962C8B-B14F-4D97-AF65-F5344CB8AC3E}">
        <p14:creationId xmlns:p14="http://schemas.microsoft.com/office/powerpoint/2010/main" val="286749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19</a:t>
            </a:fld>
            <a:endParaRPr lang="tr-TR" dirty="0"/>
          </a:p>
        </p:txBody>
      </p:sp>
    </p:spTree>
    <p:extLst>
      <p:ext uri="{BB962C8B-B14F-4D97-AF65-F5344CB8AC3E}">
        <p14:creationId xmlns:p14="http://schemas.microsoft.com/office/powerpoint/2010/main" val="53777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20</a:t>
            </a:fld>
            <a:endParaRPr lang="tr-TR" dirty="0"/>
          </a:p>
        </p:txBody>
      </p:sp>
    </p:spTree>
    <p:extLst>
      <p:ext uri="{BB962C8B-B14F-4D97-AF65-F5344CB8AC3E}">
        <p14:creationId xmlns:p14="http://schemas.microsoft.com/office/powerpoint/2010/main" val="209454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21</a:t>
            </a:fld>
            <a:endParaRPr lang="tr-TR" dirty="0">
              <a:solidFill>
                <a:prstClr val="black"/>
              </a:solidFill>
            </a:endParaRPr>
          </a:p>
        </p:txBody>
      </p:sp>
    </p:spTree>
    <p:extLst>
      <p:ext uri="{BB962C8B-B14F-4D97-AF65-F5344CB8AC3E}">
        <p14:creationId xmlns:p14="http://schemas.microsoft.com/office/powerpoint/2010/main" val="128784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2</a:t>
            </a:fld>
            <a:endParaRPr lang="tr-TR" dirty="0"/>
          </a:p>
        </p:txBody>
      </p:sp>
    </p:spTree>
    <p:extLst>
      <p:ext uri="{BB962C8B-B14F-4D97-AF65-F5344CB8AC3E}">
        <p14:creationId xmlns:p14="http://schemas.microsoft.com/office/powerpoint/2010/main" val="254049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22</a:t>
            </a:fld>
            <a:endParaRPr lang="tr-TR" dirty="0">
              <a:solidFill>
                <a:prstClr val="black"/>
              </a:solidFill>
            </a:endParaRPr>
          </a:p>
        </p:txBody>
      </p:sp>
    </p:spTree>
    <p:extLst>
      <p:ext uri="{BB962C8B-B14F-4D97-AF65-F5344CB8AC3E}">
        <p14:creationId xmlns:p14="http://schemas.microsoft.com/office/powerpoint/2010/main" val="396760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23</a:t>
            </a:fld>
            <a:endParaRPr lang="tr-TR" dirty="0">
              <a:solidFill>
                <a:prstClr val="black"/>
              </a:solidFill>
            </a:endParaRPr>
          </a:p>
        </p:txBody>
      </p:sp>
    </p:spTree>
    <p:extLst>
      <p:ext uri="{BB962C8B-B14F-4D97-AF65-F5344CB8AC3E}">
        <p14:creationId xmlns:p14="http://schemas.microsoft.com/office/powerpoint/2010/main" val="240092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24</a:t>
            </a:fld>
            <a:endParaRPr lang="tr-TR" dirty="0">
              <a:solidFill>
                <a:prstClr val="black"/>
              </a:solidFill>
            </a:endParaRPr>
          </a:p>
        </p:txBody>
      </p:sp>
    </p:spTree>
    <p:extLst>
      <p:ext uri="{BB962C8B-B14F-4D97-AF65-F5344CB8AC3E}">
        <p14:creationId xmlns:p14="http://schemas.microsoft.com/office/powerpoint/2010/main" val="93800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25</a:t>
            </a:fld>
            <a:endParaRPr lang="tr-TR" dirty="0">
              <a:solidFill>
                <a:prstClr val="black"/>
              </a:solidFill>
            </a:endParaRPr>
          </a:p>
        </p:txBody>
      </p:sp>
    </p:spTree>
    <p:extLst>
      <p:ext uri="{BB962C8B-B14F-4D97-AF65-F5344CB8AC3E}">
        <p14:creationId xmlns:p14="http://schemas.microsoft.com/office/powerpoint/2010/main" val="3410399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26</a:t>
            </a:fld>
            <a:endParaRPr lang="tr-TR" dirty="0">
              <a:solidFill>
                <a:prstClr val="black"/>
              </a:solidFill>
            </a:endParaRPr>
          </a:p>
        </p:txBody>
      </p:sp>
    </p:spTree>
    <p:extLst>
      <p:ext uri="{BB962C8B-B14F-4D97-AF65-F5344CB8AC3E}">
        <p14:creationId xmlns:p14="http://schemas.microsoft.com/office/powerpoint/2010/main" val="181202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27</a:t>
            </a:fld>
            <a:endParaRPr lang="tr-TR" dirty="0">
              <a:solidFill>
                <a:prstClr val="black"/>
              </a:solidFill>
            </a:endParaRPr>
          </a:p>
        </p:txBody>
      </p:sp>
    </p:spTree>
    <p:extLst>
      <p:ext uri="{BB962C8B-B14F-4D97-AF65-F5344CB8AC3E}">
        <p14:creationId xmlns:p14="http://schemas.microsoft.com/office/powerpoint/2010/main" val="364226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solidFill>
                  <a:prstClr val="black"/>
                </a:solidFill>
              </a:rPr>
              <a:pPr>
                <a:defRPr/>
              </a:pPr>
              <a:t>28</a:t>
            </a:fld>
            <a:endParaRPr lang="tr-TR" dirty="0">
              <a:solidFill>
                <a:prstClr val="black"/>
              </a:solidFill>
            </a:endParaRPr>
          </a:p>
        </p:txBody>
      </p:sp>
    </p:spTree>
    <p:extLst>
      <p:ext uri="{BB962C8B-B14F-4D97-AF65-F5344CB8AC3E}">
        <p14:creationId xmlns:p14="http://schemas.microsoft.com/office/powerpoint/2010/main" val="398790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31</a:t>
            </a:fld>
            <a:endParaRPr lang="tr-TR" dirty="0"/>
          </a:p>
        </p:txBody>
      </p:sp>
    </p:spTree>
    <p:extLst>
      <p:ext uri="{BB962C8B-B14F-4D97-AF65-F5344CB8AC3E}">
        <p14:creationId xmlns:p14="http://schemas.microsoft.com/office/powerpoint/2010/main" val="2089112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32</a:t>
            </a:fld>
            <a:endParaRPr lang="tr-TR" dirty="0"/>
          </a:p>
        </p:txBody>
      </p:sp>
    </p:spTree>
    <p:extLst>
      <p:ext uri="{BB962C8B-B14F-4D97-AF65-F5344CB8AC3E}">
        <p14:creationId xmlns:p14="http://schemas.microsoft.com/office/powerpoint/2010/main" val="80676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33</a:t>
            </a:fld>
            <a:endParaRPr lang="tr-TR" dirty="0"/>
          </a:p>
        </p:txBody>
      </p:sp>
    </p:spTree>
    <p:extLst>
      <p:ext uri="{BB962C8B-B14F-4D97-AF65-F5344CB8AC3E}">
        <p14:creationId xmlns:p14="http://schemas.microsoft.com/office/powerpoint/2010/main" val="402906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4</a:t>
            </a:fld>
            <a:endParaRPr lang="tr-TR" dirty="0"/>
          </a:p>
        </p:txBody>
      </p:sp>
    </p:spTree>
    <p:extLst>
      <p:ext uri="{BB962C8B-B14F-4D97-AF65-F5344CB8AC3E}">
        <p14:creationId xmlns:p14="http://schemas.microsoft.com/office/powerpoint/2010/main" val="44281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40</a:t>
            </a:fld>
            <a:endParaRPr lang="tr-TR" dirty="0"/>
          </a:p>
        </p:txBody>
      </p:sp>
    </p:spTree>
    <p:extLst>
      <p:ext uri="{BB962C8B-B14F-4D97-AF65-F5344CB8AC3E}">
        <p14:creationId xmlns:p14="http://schemas.microsoft.com/office/powerpoint/2010/main" val="7277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5</a:t>
            </a:fld>
            <a:endParaRPr lang="tr-TR" dirty="0"/>
          </a:p>
        </p:txBody>
      </p:sp>
    </p:spTree>
    <p:extLst>
      <p:ext uri="{BB962C8B-B14F-4D97-AF65-F5344CB8AC3E}">
        <p14:creationId xmlns:p14="http://schemas.microsoft.com/office/powerpoint/2010/main" val="75684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7</a:t>
            </a:fld>
            <a:endParaRPr lang="tr-TR" dirty="0"/>
          </a:p>
        </p:txBody>
      </p:sp>
    </p:spTree>
    <p:extLst>
      <p:ext uri="{BB962C8B-B14F-4D97-AF65-F5344CB8AC3E}">
        <p14:creationId xmlns:p14="http://schemas.microsoft.com/office/powerpoint/2010/main" val="4924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8</a:t>
            </a:fld>
            <a:endParaRPr lang="tr-TR" dirty="0"/>
          </a:p>
        </p:txBody>
      </p:sp>
    </p:spTree>
    <p:extLst>
      <p:ext uri="{BB962C8B-B14F-4D97-AF65-F5344CB8AC3E}">
        <p14:creationId xmlns:p14="http://schemas.microsoft.com/office/powerpoint/2010/main" val="326937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9</a:t>
            </a:fld>
            <a:endParaRPr lang="tr-TR" dirty="0"/>
          </a:p>
        </p:txBody>
      </p:sp>
    </p:spTree>
    <p:extLst>
      <p:ext uri="{BB962C8B-B14F-4D97-AF65-F5344CB8AC3E}">
        <p14:creationId xmlns:p14="http://schemas.microsoft.com/office/powerpoint/2010/main" val="381121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10</a:t>
            </a:fld>
            <a:endParaRPr lang="tr-TR" dirty="0"/>
          </a:p>
        </p:txBody>
      </p:sp>
    </p:spTree>
    <p:extLst>
      <p:ext uri="{BB962C8B-B14F-4D97-AF65-F5344CB8AC3E}">
        <p14:creationId xmlns:p14="http://schemas.microsoft.com/office/powerpoint/2010/main" val="47654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A5F0DD6-448C-45B4-BD0F-1EADED61BAFB}" type="slidenum">
              <a:rPr lang="tr-TR" smtClean="0"/>
              <a:pPr>
                <a:defRPr/>
              </a:pPr>
              <a:t>11</a:t>
            </a:fld>
            <a:endParaRPr lang="tr-TR" dirty="0"/>
          </a:p>
        </p:txBody>
      </p:sp>
    </p:spTree>
    <p:extLst>
      <p:ext uri="{BB962C8B-B14F-4D97-AF65-F5344CB8AC3E}">
        <p14:creationId xmlns:p14="http://schemas.microsoft.com/office/powerpoint/2010/main" val="389669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12"/>
          </p:nvPr>
        </p:nvSpPr>
        <p:spPr/>
        <p:txBody>
          <a:bodyPr/>
          <a:lstStyle>
            <a:lvl1pPr>
              <a:defRPr/>
            </a:lvl1pPr>
          </a:lstStyle>
          <a:p>
            <a:pPr>
              <a:defRPr/>
            </a:pPr>
            <a:fld id="{935849DF-AF2F-4AF5-A01C-8317735A77A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12"/>
          </p:nvPr>
        </p:nvSpPr>
        <p:spPr/>
        <p:txBody>
          <a:bodyPr/>
          <a:lstStyle>
            <a:lvl1pPr>
              <a:defRPr/>
            </a:lvl1pPr>
          </a:lstStyle>
          <a:p>
            <a:pPr>
              <a:defRPr/>
            </a:pPr>
            <a:fld id="{E883B530-C31E-430E-A7FE-6C9BB52DDB0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12"/>
          </p:nvPr>
        </p:nvSpPr>
        <p:spPr/>
        <p:txBody>
          <a:bodyPr/>
          <a:lstStyle>
            <a:lvl1pPr>
              <a:defRPr/>
            </a:lvl1pPr>
          </a:lstStyle>
          <a:p>
            <a:pPr>
              <a:defRPr/>
            </a:pPr>
            <a:fld id="{9B57C570-EF8C-4781-8045-3275703383D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12"/>
          </p:nvPr>
        </p:nvSpPr>
        <p:spPr/>
        <p:txBody>
          <a:bodyPr/>
          <a:lstStyle>
            <a:lvl1pPr>
              <a:defRPr/>
            </a:lvl1pPr>
          </a:lstStyle>
          <a:p>
            <a:pPr>
              <a:defRPr/>
            </a:pPr>
            <a:fld id="{9EEDE79B-1B25-411C-8E56-2242FCF9F69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12"/>
          </p:nvPr>
        </p:nvSpPr>
        <p:spPr/>
        <p:txBody>
          <a:bodyPr/>
          <a:lstStyle>
            <a:lvl1pPr>
              <a:defRPr/>
            </a:lvl1pPr>
          </a:lstStyle>
          <a:p>
            <a:pPr>
              <a:defRPr/>
            </a:pPr>
            <a:fld id="{77D5ECFC-C2AA-4D63-9C13-990481B7E26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7" name="Slayt Numarası Yer Tutucusu 5"/>
          <p:cNvSpPr>
            <a:spLocks noGrp="1"/>
          </p:cNvSpPr>
          <p:nvPr>
            <p:ph type="sldNum" sz="quarter" idx="12"/>
          </p:nvPr>
        </p:nvSpPr>
        <p:spPr/>
        <p:txBody>
          <a:bodyPr/>
          <a:lstStyle>
            <a:lvl1pPr>
              <a:defRPr/>
            </a:lvl1pPr>
          </a:lstStyle>
          <a:p>
            <a:pPr>
              <a:defRPr/>
            </a:pPr>
            <a:fld id="{F384D54D-4480-4F3E-977C-FFDAF27B2CF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endParaRPr lang="tr-TR"/>
          </a:p>
        </p:txBody>
      </p:sp>
      <p:sp>
        <p:nvSpPr>
          <p:cNvPr id="8"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9" name="Slayt Numarası Yer Tutucusu 5"/>
          <p:cNvSpPr>
            <a:spLocks noGrp="1"/>
          </p:cNvSpPr>
          <p:nvPr>
            <p:ph type="sldNum" sz="quarter" idx="12"/>
          </p:nvPr>
        </p:nvSpPr>
        <p:spPr/>
        <p:txBody>
          <a:bodyPr/>
          <a:lstStyle>
            <a:lvl1pPr>
              <a:defRPr/>
            </a:lvl1pPr>
          </a:lstStyle>
          <a:p>
            <a:pPr>
              <a:defRPr/>
            </a:pPr>
            <a:fld id="{16E680BE-8082-45F9-819A-F71B83878A8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endParaRPr lang="tr-TR"/>
          </a:p>
        </p:txBody>
      </p:sp>
      <p:sp>
        <p:nvSpPr>
          <p:cNvPr id="4"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5" name="Slayt Numarası Yer Tutucusu 5"/>
          <p:cNvSpPr>
            <a:spLocks noGrp="1"/>
          </p:cNvSpPr>
          <p:nvPr>
            <p:ph type="sldNum" sz="quarter" idx="12"/>
          </p:nvPr>
        </p:nvSpPr>
        <p:spPr/>
        <p:txBody>
          <a:bodyPr/>
          <a:lstStyle>
            <a:lvl1pPr>
              <a:defRPr/>
            </a:lvl1pPr>
          </a:lstStyle>
          <a:p>
            <a:pPr>
              <a:defRPr/>
            </a:pPr>
            <a:fld id="{B2DAAB36-E59C-4487-B522-619955EFFCB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endParaRPr lang="tr-TR"/>
          </a:p>
        </p:txBody>
      </p:sp>
      <p:sp>
        <p:nvSpPr>
          <p:cNvPr id="3"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4" name="Slayt Numarası Yer Tutucusu 5"/>
          <p:cNvSpPr>
            <a:spLocks noGrp="1"/>
          </p:cNvSpPr>
          <p:nvPr>
            <p:ph type="sldNum" sz="quarter" idx="12"/>
          </p:nvPr>
        </p:nvSpPr>
        <p:spPr/>
        <p:txBody>
          <a:bodyPr/>
          <a:lstStyle>
            <a:lvl1pPr>
              <a:defRPr/>
            </a:lvl1pPr>
          </a:lstStyle>
          <a:p>
            <a:pPr>
              <a:defRPr/>
            </a:pPr>
            <a:fld id="{D9934E31-15CE-40E4-B25B-EF7427B155A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7" name="Slayt Numarası Yer Tutucusu 5"/>
          <p:cNvSpPr>
            <a:spLocks noGrp="1"/>
          </p:cNvSpPr>
          <p:nvPr>
            <p:ph type="sldNum" sz="quarter" idx="12"/>
          </p:nvPr>
        </p:nvSpPr>
        <p:spPr/>
        <p:txBody>
          <a:bodyPr/>
          <a:lstStyle>
            <a:lvl1pPr>
              <a:defRPr/>
            </a:lvl1pPr>
          </a:lstStyle>
          <a:p>
            <a:pPr>
              <a:defRPr/>
            </a:pPr>
            <a:fld id="{E6957DF9-0787-4213-A74B-25D6704F955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r>
              <a:rPr lang="tr-TR"/>
              <a:t>Dr. Vet. Hekim Ramazan UZUN, Çalışan Sağlığı ve Güvenliği Daire Başkanlığı</a:t>
            </a:r>
          </a:p>
        </p:txBody>
      </p:sp>
      <p:sp>
        <p:nvSpPr>
          <p:cNvPr id="7" name="Slayt Numarası Yer Tutucusu 5"/>
          <p:cNvSpPr>
            <a:spLocks noGrp="1"/>
          </p:cNvSpPr>
          <p:nvPr>
            <p:ph type="sldNum" sz="quarter" idx="12"/>
          </p:nvPr>
        </p:nvSpPr>
        <p:spPr/>
        <p:txBody>
          <a:bodyPr/>
          <a:lstStyle>
            <a:lvl1pPr>
              <a:defRPr/>
            </a:lvl1pPr>
          </a:lstStyle>
          <a:p>
            <a:pPr>
              <a:defRPr/>
            </a:pPr>
            <a:fld id="{01E9A580-EF9A-408B-9A71-5E4C1EDC275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4339"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a:t>Dr. Vet. Hekim Ramazan UZUN, Çalışan Sağlığı ve Güvenliği Daire Başkanlığı</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B4A2A4-0610-44F6-B5EB-33C1F89AFF1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Lst>
  <p:hf hdr="0" dt="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76263" y="2565400"/>
            <a:ext cx="7164387" cy="1079500"/>
          </a:xfrm>
          <a:prstGeom prst="rect">
            <a:avLst/>
          </a:prstGeom>
        </p:spPr>
        <p:txBody>
          <a:bodyPr anchor="ctr">
            <a:normAutofit/>
          </a:bodyPr>
          <a:lstStyle/>
          <a:p>
            <a:pPr algn="r" fontAlgn="auto">
              <a:spcAft>
                <a:spcPts val="0"/>
              </a:spcAft>
              <a:defRPr/>
            </a:pPr>
            <a:endParaRPr lang="tr-TR" sz="2400" dirty="0">
              <a:latin typeface="+mj-lt"/>
              <a:ea typeface="+mj-ea"/>
              <a:cs typeface="+mj-cs"/>
            </a:endParaRPr>
          </a:p>
        </p:txBody>
      </p:sp>
      <p:sp>
        <p:nvSpPr>
          <p:cNvPr id="3" name="Altbilgi Yer Tutucusu 2"/>
          <p:cNvSpPr>
            <a:spLocks noGrp="1"/>
          </p:cNvSpPr>
          <p:nvPr>
            <p:ph type="ftr" sz="quarter" idx="11"/>
          </p:nvPr>
        </p:nvSpPr>
        <p:spPr>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a:t>
            </a:fld>
            <a:endParaRPr lang="tr-TR" dirty="0"/>
          </a:p>
        </p:txBody>
      </p:sp>
      <p:cxnSp>
        <p:nvCxnSpPr>
          <p:cNvPr id="8" name="4 Düz Bağlayıcı"/>
          <p:cNvCxnSpPr/>
          <p:nvPr/>
        </p:nvCxnSpPr>
        <p:spPr>
          <a:xfrm>
            <a:off x="1979613" y="3213100"/>
            <a:ext cx="561657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1831256" y="3922896"/>
            <a:ext cx="6201048" cy="461665"/>
          </a:xfrm>
          <a:prstGeom prst="rect">
            <a:avLst/>
          </a:prstGeom>
          <a:noFill/>
        </p:spPr>
        <p:txBody>
          <a:bodyPr wrap="square">
            <a:spAutoFit/>
          </a:bodyPr>
          <a:lstStyle/>
          <a:p>
            <a:pPr algn="ctr" fontAlgn="auto">
              <a:spcBef>
                <a:spcPts val="0"/>
              </a:spcBef>
              <a:spcAft>
                <a:spcPts val="0"/>
              </a:spcAft>
              <a:defRPr/>
            </a:pPr>
            <a:r>
              <a:rPr lang="tr-TR" sz="2400" b="1" dirty="0">
                <a:latin typeface="Times New Roman" panose="02020603050405020304" pitchFamily="18" charset="0"/>
                <a:cs typeface="Times New Roman" panose="02020603050405020304" pitchFamily="18" charset="0"/>
              </a:rPr>
              <a:t>Çalışan Sağlığı Dairesi Başkanlığı</a:t>
            </a:r>
          </a:p>
        </p:txBody>
      </p:sp>
      <p:pic>
        <p:nvPicPr>
          <p:cNvPr id="28677" name="Picture 2" descr="T:\BEYAZ KOD\haber-289291214717-buyuk.jpg"/>
          <p:cNvPicPr>
            <a:picLocks noChangeAspect="1" noChangeArrowheads="1"/>
          </p:cNvPicPr>
          <p:nvPr/>
        </p:nvPicPr>
        <p:blipFill>
          <a:blip r:embed="rId3"/>
          <a:srcRect/>
          <a:stretch>
            <a:fillRect/>
          </a:stretch>
        </p:blipFill>
        <p:spPr bwMode="auto">
          <a:xfrm>
            <a:off x="3262313" y="1052513"/>
            <a:ext cx="2749550" cy="2060575"/>
          </a:xfrm>
          <a:prstGeom prst="rect">
            <a:avLst/>
          </a:prstGeom>
          <a:noFill/>
          <a:ln w="9525">
            <a:noFill/>
            <a:miter lim="800000"/>
            <a:headEnd/>
            <a:tailEnd/>
          </a:ln>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475" y="-99084"/>
            <a:ext cx="2208405" cy="692695"/>
          </a:xfrm>
          <a:prstGeom prst="rect">
            <a:avLst/>
          </a:prstGeom>
        </p:spPr>
      </p:pic>
    </p:spTree>
    <p:extLst>
      <p:ext uri="{BB962C8B-B14F-4D97-AF65-F5344CB8AC3E}">
        <p14:creationId xmlns:p14="http://schemas.microsoft.com/office/powerpoint/2010/main" val="19010966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159" y="1726948"/>
            <a:ext cx="9036496" cy="6124754"/>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2016/3 sayılı </a:t>
            </a:r>
            <a:r>
              <a:rPr lang="tr-TR" sz="2400" dirty="0" err="1">
                <a:latin typeface="Times New Roman" panose="02020603050405020304" pitchFamily="18" charset="0"/>
                <a:cs typeface="Times New Roman" panose="02020603050405020304" pitchFamily="18" charset="0"/>
              </a:rPr>
              <a:t>Genelge’de</a:t>
            </a:r>
            <a:r>
              <a:rPr lang="tr-TR" sz="2400" dirty="0">
                <a:latin typeface="Times New Roman" panose="02020603050405020304" pitchFamily="18" charset="0"/>
                <a:cs typeface="Times New Roman" panose="02020603050405020304" pitchFamily="18" charset="0"/>
              </a:rPr>
              <a:t> ayrıca:</a:t>
            </a:r>
          </a:p>
          <a:p>
            <a:pPr algn="just" fontAlgn="auto">
              <a:spcBef>
                <a:spcPts val="0"/>
              </a:spcBef>
              <a:spcAft>
                <a:spcPts val="0"/>
              </a:spcAft>
              <a:defRPr/>
            </a:pPr>
            <a:r>
              <a:rPr lang="tr-TR" sz="2400" dirty="0">
                <a:latin typeface="Times New Roman" panose="02020603050405020304" pitchFamily="18" charset="0"/>
                <a:cs typeface="Times New Roman" panose="02020603050405020304" pitchFamily="18" charset="0"/>
              </a:rPr>
              <a:t>	27.03.2015 tarihli ve 6638 sayılı</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Kanunla,</a:t>
            </a:r>
            <a:r>
              <a:rPr lang="tr-TR" sz="2400" i="1" dirty="0">
                <a:latin typeface="Times New Roman" panose="02020603050405020304" pitchFamily="18" charset="0"/>
                <a:cs typeface="Times New Roman" panose="02020603050405020304" pitchFamily="18" charset="0"/>
              </a:rPr>
              <a:t> “Polis Vazife ve Salahiyetleri </a:t>
            </a:r>
            <a:r>
              <a:rPr lang="tr-TR" sz="2400" i="1" dirty="0" err="1">
                <a:latin typeface="Times New Roman" panose="02020603050405020304" pitchFamily="18" charset="0"/>
                <a:cs typeface="Times New Roman" panose="02020603050405020304" pitchFamily="18" charset="0"/>
              </a:rPr>
              <a:t>Kanunu”</a:t>
            </a:r>
            <a:r>
              <a:rPr lang="tr-TR" sz="2400" dirty="0" err="1">
                <a:latin typeface="Times New Roman" panose="02020603050405020304" pitchFamily="18" charset="0"/>
                <a:cs typeface="Times New Roman" panose="02020603050405020304" pitchFamily="18" charset="0"/>
              </a:rPr>
              <a:t>nun</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15’inci maddesine </a:t>
            </a:r>
            <a:r>
              <a:rPr lang="tr-TR" sz="2400" i="1" dirty="0">
                <a:latin typeface="Times New Roman" panose="02020603050405020304" pitchFamily="18" charset="0"/>
                <a:cs typeface="Times New Roman" panose="02020603050405020304" pitchFamily="18" charset="0"/>
              </a:rPr>
              <a:t>“Polis; müşteki, mağdur veya tanık ifadelerini, talepleri hâlinde ikamet ettikleri yerlerde veya işyerlerinde de alabilir.” </a:t>
            </a:r>
            <a:r>
              <a:rPr lang="tr-TR" sz="2400" dirty="0">
                <a:latin typeface="Times New Roman" panose="02020603050405020304" pitchFamily="18" charset="0"/>
                <a:cs typeface="Times New Roman" panose="02020603050405020304" pitchFamily="18" charset="0"/>
              </a:rPr>
              <a:t>hükmü eklendiği bilgisinin yanında, sağlık çalışanlarının ifade vermek üzere görev yerinden ayrılmasının sağlık hizmeti sunumunu aksattığı ve dolayısıyla sağlık hizmetinden faydalanan vatandaşların mağduriyetine sebep olunduğundan da bahisle,  </a:t>
            </a:r>
            <a:r>
              <a:rPr lang="tr-TR" sz="2400" b="1" dirty="0">
                <a:latin typeface="Times New Roman" panose="02020603050405020304" pitchFamily="18" charset="0"/>
                <a:cs typeface="Times New Roman" panose="02020603050405020304" pitchFamily="18" charset="0"/>
              </a:rPr>
              <a:t>sağlık çalışanlarına yönelik şiddet olayları sonrasında, talebi hâlinde çalışanımızın ifadesinin görev yaptığı yerde alınabileceği </a:t>
            </a:r>
            <a:r>
              <a:rPr lang="tr-TR" sz="2400" dirty="0">
                <a:latin typeface="Times New Roman" panose="02020603050405020304" pitchFamily="18" charset="0"/>
                <a:cs typeface="Times New Roman" panose="02020603050405020304" pitchFamily="18" charset="0"/>
              </a:rPr>
              <a:t>de belirtilmiştir.</a:t>
            </a:r>
            <a:r>
              <a:rPr lang="tr-TR" sz="2400" dirty="0"/>
              <a:t> </a:t>
            </a:r>
            <a:endParaRPr lang="tr-TR" sz="28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800"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tr-TR" sz="28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34818" name="Metin kutusu 4"/>
          <p:cNvSpPr txBox="1">
            <a:spLocks noChangeArrowheads="1"/>
          </p:cNvSpPr>
          <p:nvPr/>
        </p:nvSpPr>
        <p:spPr bwMode="auto">
          <a:xfrm>
            <a:off x="2482662" y="1100785"/>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MEVZUATI-6</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10</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40328966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159" y="1726948"/>
            <a:ext cx="9036496" cy="2062103"/>
          </a:xfrm>
          <a:prstGeom prst="rect">
            <a:avLst/>
          </a:prstGeom>
        </p:spPr>
        <p:txBody>
          <a:bodyPr wrap="square">
            <a:spAutoFit/>
          </a:bodyPr>
          <a:lstStyle/>
          <a:p>
            <a:pPr algn="just" fontAlgn="auto">
              <a:spcBef>
                <a:spcPts val="0"/>
              </a:spcBef>
              <a:spcAft>
                <a:spcPts val="0"/>
              </a:spcAft>
              <a:defRPr/>
            </a:pPr>
            <a:r>
              <a:rPr lang="tr-TR" sz="2800"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tr-TR" sz="28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34818" name="Metin kutusu 4"/>
          <p:cNvSpPr txBox="1">
            <a:spLocks noChangeArrowheads="1"/>
          </p:cNvSpPr>
          <p:nvPr/>
        </p:nvSpPr>
        <p:spPr bwMode="auto">
          <a:xfrm>
            <a:off x="2482662" y="1100785"/>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a:t>
            </a:r>
            <a:r>
              <a:rPr lang="tr-TR" sz="2400" b="1">
                <a:solidFill>
                  <a:srgbClr val="FF0000"/>
                </a:solidFill>
                <a:latin typeface="Times New Roman" panose="02020603050405020304" pitchFamily="18" charset="0"/>
                <a:cs typeface="Times New Roman" panose="02020603050405020304" pitchFamily="18" charset="0"/>
              </a:rPr>
              <a:t>KOD MEVZUATI-7</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11</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graphicFrame>
        <p:nvGraphicFramePr>
          <p:cNvPr id="2" name="Nesne 1"/>
          <p:cNvGraphicFramePr>
            <a:graphicFrameLocks noChangeAspect="1"/>
          </p:cNvGraphicFramePr>
          <p:nvPr>
            <p:extLst>
              <p:ext uri="{D42A27DB-BD31-4B8C-83A1-F6EECF244321}">
                <p14:modId xmlns:p14="http://schemas.microsoft.com/office/powerpoint/2010/main" val="20000242"/>
              </p:ext>
            </p:extLst>
          </p:nvPr>
        </p:nvGraphicFramePr>
        <p:xfrm>
          <a:off x="450034" y="1940945"/>
          <a:ext cx="8154414" cy="4467990"/>
        </p:xfrm>
        <a:graphic>
          <a:graphicData uri="http://schemas.openxmlformats.org/presentationml/2006/ole">
            <mc:AlternateContent xmlns:mc="http://schemas.openxmlformats.org/markup-compatibility/2006">
              <mc:Choice xmlns:v="urn:schemas-microsoft-com:vml" Requires="v">
                <p:oleObj spid="_x0000_s1051" name="Belge" r:id="rId4" imgW="5846743" imgH="3203701" progId="Word.Document.12">
                  <p:embed/>
                </p:oleObj>
              </mc:Choice>
              <mc:Fallback>
                <p:oleObj name="Belge" r:id="rId4" imgW="5846743" imgH="3203701" progId="Word.Document.12">
                  <p:embed/>
                  <p:pic>
                    <p:nvPicPr>
                      <p:cNvPr id="0" name=""/>
                      <p:cNvPicPr/>
                      <p:nvPr/>
                    </p:nvPicPr>
                    <p:blipFill>
                      <a:blip r:embed="rId5"/>
                      <a:stretch>
                        <a:fillRect/>
                      </a:stretch>
                    </p:blipFill>
                    <p:spPr>
                      <a:xfrm>
                        <a:off x="450034" y="1940945"/>
                        <a:ext cx="8154414" cy="4467990"/>
                      </a:xfrm>
                      <a:prstGeom prst="rect">
                        <a:avLst/>
                      </a:prstGeom>
                    </p:spPr>
                  </p:pic>
                </p:oleObj>
              </mc:Fallback>
            </mc:AlternateContent>
          </a:graphicData>
        </a:graphic>
      </p:graphicFrame>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35456076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159" y="1726948"/>
            <a:ext cx="9036496" cy="2062103"/>
          </a:xfrm>
          <a:prstGeom prst="rect">
            <a:avLst/>
          </a:prstGeom>
        </p:spPr>
        <p:txBody>
          <a:bodyPr wrap="square">
            <a:spAutoFit/>
          </a:bodyPr>
          <a:lstStyle/>
          <a:p>
            <a:pPr algn="just" fontAlgn="auto">
              <a:spcBef>
                <a:spcPts val="0"/>
              </a:spcBef>
              <a:spcAft>
                <a:spcPts val="0"/>
              </a:spcAft>
              <a:defRPr/>
            </a:pPr>
            <a:r>
              <a:rPr lang="tr-TR" sz="2800"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tr-TR" sz="28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34818" name="Metin kutusu 4"/>
          <p:cNvSpPr txBox="1">
            <a:spLocks noChangeArrowheads="1"/>
          </p:cNvSpPr>
          <p:nvPr/>
        </p:nvSpPr>
        <p:spPr bwMode="auto">
          <a:xfrm>
            <a:off x="2536731" y="461862"/>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MEVZUATI-8</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12</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graphicFrame>
        <p:nvGraphicFramePr>
          <p:cNvPr id="5" name="Nesne 4"/>
          <p:cNvGraphicFramePr>
            <a:graphicFrameLocks noChangeAspect="1"/>
          </p:cNvGraphicFramePr>
          <p:nvPr>
            <p:extLst>
              <p:ext uri="{D42A27DB-BD31-4B8C-83A1-F6EECF244321}">
                <p14:modId xmlns:p14="http://schemas.microsoft.com/office/powerpoint/2010/main" val="3441687870"/>
              </p:ext>
            </p:extLst>
          </p:nvPr>
        </p:nvGraphicFramePr>
        <p:xfrm>
          <a:off x="183513" y="1547054"/>
          <a:ext cx="8503287" cy="4775598"/>
        </p:xfrm>
        <a:graphic>
          <a:graphicData uri="http://schemas.openxmlformats.org/presentationml/2006/ole">
            <mc:AlternateContent xmlns:mc="http://schemas.openxmlformats.org/markup-compatibility/2006">
              <mc:Choice xmlns:v="urn:schemas-microsoft-com:vml" Requires="v">
                <p:oleObj spid="_x0000_s3093" name="Belge" r:id="rId5" imgW="5848902" imgH="3284110" progId="Word.Document.12">
                  <p:embed/>
                </p:oleObj>
              </mc:Choice>
              <mc:Fallback>
                <p:oleObj name="Belge" r:id="rId5" imgW="5848902" imgH="3284110" progId="Word.Document.12">
                  <p:embed/>
                  <p:pic>
                    <p:nvPicPr>
                      <p:cNvPr id="0" name=""/>
                      <p:cNvPicPr/>
                      <p:nvPr/>
                    </p:nvPicPr>
                    <p:blipFill>
                      <a:blip r:embed="rId6"/>
                      <a:stretch>
                        <a:fillRect/>
                      </a:stretch>
                    </p:blipFill>
                    <p:spPr>
                      <a:xfrm>
                        <a:off x="183513" y="1547054"/>
                        <a:ext cx="8503287" cy="4775598"/>
                      </a:xfrm>
                      <a:prstGeom prst="rect">
                        <a:avLst/>
                      </a:prstGeom>
                    </p:spPr>
                  </p:pic>
                </p:oleObj>
              </mc:Fallback>
            </mc:AlternateContent>
          </a:graphicData>
        </a:graphic>
      </p:graphicFrame>
    </p:spTree>
    <p:extLst>
      <p:ext uri="{BB962C8B-B14F-4D97-AF65-F5344CB8AC3E}">
        <p14:creationId xmlns:p14="http://schemas.microsoft.com/office/powerpoint/2010/main" val="38047064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159" y="1726948"/>
            <a:ext cx="9036496"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Arial" charset="0"/>
              </a:rPr>
              <a:t>	</a:t>
            </a:r>
            <a:endParaRPr kumimoji="0" lang="tr-TR" sz="2400" b="0" i="0" u="none" strike="noStrike" kern="1200" cap="none" spc="0" normalizeH="0" baseline="0" noProof="0" dirty="0">
              <a:ln>
                <a:noFill/>
              </a:ln>
              <a:solidFill>
                <a:prstClr val="black"/>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818" name="Metin kutusu 4"/>
          <p:cNvSpPr txBox="1">
            <a:spLocks noChangeArrowheads="1"/>
          </p:cNvSpPr>
          <p:nvPr/>
        </p:nvSpPr>
        <p:spPr bwMode="auto">
          <a:xfrm>
            <a:off x="2536731" y="461862"/>
            <a:ext cx="4070538" cy="156966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200" b="0" i="0" u="none" strike="noStrike" kern="1200" cap="none" spc="0" normalizeH="0" baseline="0" noProof="0" dirty="0">
                <a:ln>
                  <a:noFill/>
                </a:ln>
                <a:solidFill>
                  <a:srgbClr val="CF142B"/>
                </a:solidFill>
                <a:effectLst/>
                <a:uLnTx/>
                <a:uFillTx/>
                <a:latin typeface="Times New Roman" pitchFamily="18" charset="0"/>
                <a:ea typeface="+mn-ea"/>
                <a:cs typeface="Times New Roman" pitchFamily="18" charset="0"/>
              </a:rPr>
              <a:t> </a:t>
            </a:r>
            <a:r>
              <a:rPr kumimoji="0" lang="tr-T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BEYAZ KOD MEVZUATI-9</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tr-TR" sz="24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tr-TR" sz="2400" b="1" dirty="0">
                <a:latin typeface="Times New Roman" panose="02020603050405020304" pitchFamily="18" charset="0"/>
                <a:cs typeface="Times New Roman" panose="02020603050405020304" pitchFamily="18" charset="0"/>
              </a:rPr>
              <a:t>TUTUKLAMA SEBEBİ</a:t>
            </a:r>
            <a:endParaRPr kumimoji="0" lang="tr-TR"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5ED3D-89DE-4ACC-9511-F2478632567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Dr. Vet. Hekim Ramazan UZUN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pic>
        <p:nvPicPr>
          <p:cNvPr id="13" name="Resim 12">
            <a:extLst>
              <a:ext uri="{FF2B5EF4-FFF2-40B4-BE49-F238E27FC236}">
                <a16:creationId xmlns:a16="http://schemas.microsoft.com/office/drawing/2014/main" id="{CDE9FAEF-889F-4C41-81B5-EFAEB9A40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466520"/>
            <a:ext cx="7690877" cy="1609152"/>
          </a:xfrm>
          <a:prstGeom prst="rect">
            <a:avLst/>
          </a:prstGeom>
        </p:spPr>
      </p:pic>
      <p:pic>
        <p:nvPicPr>
          <p:cNvPr id="15" name="Resim 14">
            <a:extLst>
              <a:ext uri="{FF2B5EF4-FFF2-40B4-BE49-F238E27FC236}">
                <a16:creationId xmlns:a16="http://schemas.microsoft.com/office/drawing/2014/main" id="{A334E289-89D2-4375-979A-F0F822AEC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202" y="2325706"/>
            <a:ext cx="6984776" cy="1772191"/>
          </a:xfrm>
          <a:prstGeom prst="rect">
            <a:avLst/>
          </a:prstGeom>
        </p:spPr>
      </p:pic>
    </p:spTree>
    <p:extLst>
      <p:ext uri="{BB962C8B-B14F-4D97-AF65-F5344CB8AC3E}">
        <p14:creationId xmlns:p14="http://schemas.microsoft.com/office/powerpoint/2010/main" val="3625439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196753"/>
            <a:ext cx="9144000" cy="5262979"/>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İçişleri Bakanlığı (Emniyet Genel Müdürlüğü)’</a:t>
            </a:r>
            <a:r>
              <a:rPr lang="tr-TR" sz="2400" dirty="0" err="1">
                <a:latin typeface="Times New Roman" panose="02020603050405020304" pitchFamily="18" charset="0"/>
                <a:cs typeface="Times New Roman" panose="02020603050405020304" pitchFamily="18" charset="0"/>
              </a:rPr>
              <a:t>ınca</a:t>
            </a:r>
            <a:r>
              <a:rPr lang="tr-TR" sz="2400" dirty="0">
                <a:latin typeface="Times New Roman" panose="02020603050405020304" pitchFamily="18" charset="0"/>
                <a:cs typeface="Times New Roman" panose="02020603050405020304" pitchFamily="18" charset="0"/>
              </a:rPr>
              <a:t> hazırlanan 26.04.2012 tarihli ve B.05.1.EGM.0.11.49761 (Bakanlık Genelge Nu.: 2012/22, EGM Genelge Nu.: 2012/39) sayılı “</a:t>
            </a:r>
            <a:r>
              <a:rPr lang="tr-TR" sz="2400" i="1" dirty="0">
                <a:latin typeface="Times New Roman" panose="02020603050405020304" pitchFamily="18" charset="0"/>
                <a:cs typeface="Times New Roman" panose="02020603050405020304" pitchFamily="18" charset="0"/>
              </a:rPr>
              <a:t>Sağlık Çalışanlarına Karşı İşlenen Suçların Soruşturulması” </a:t>
            </a:r>
            <a:r>
              <a:rPr lang="tr-TR" sz="2400" dirty="0">
                <a:latin typeface="Times New Roman" panose="02020603050405020304" pitchFamily="18" charset="0"/>
                <a:cs typeface="Times New Roman" panose="02020603050405020304" pitchFamily="18" charset="0"/>
              </a:rPr>
              <a:t>Genelgesi.</a:t>
            </a:r>
          </a:p>
          <a:p>
            <a:pPr algn="just" fontAlgn="auto">
              <a:spcBef>
                <a:spcPts val="0"/>
              </a:spcBef>
              <a:spcAft>
                <a:spcPts val="0"/>
              </a:spcAft>
              <a:defRPr/>
            </a:pPr>
            <a:r>
              <a:rPr lang="tr-TR" sz="2400" dirty="0">
                <a:latin typeface="Times New Roman" panose="02020603050405020304" pitchFamily="18" charset="0"/>
                <a:cs typeface="Times New Roman" panose="02020603050405020304" pitchFamily="18" charset="0"/>
              </a:rPr>
              <a:t>	Bu </a:t>
            </a:r>
            <a:r>
              <a:rPr lang="tr-TR" sz="2400" dirty="0" err="1">
                <a:latin typeface="Times New Roman" panose="02020603050405020304" pitchFamily="18" charset="0"/>
                <a:cs typeface="Times New Roman" panose="02020603050405020304" pitchFamily="18" charset="0"/>
              </a:rPr>
              <a:t>Genelge’ye</a:t>
            </a:r>
            <a:r>
              <a:rPr lang="tr-TR" sz="2400" dirty="0">
                <a:latin typeface="Times New Roman" panose="02020603050405020304" pitchFamily="18" charset="0"/>
                <a:cs typeface="Times New Roman" panose="02020603050405020304" pitchFamily="18" charset="0"/>
              </a:rPr>
              <a:t> göre sağlık çalışanlarına karşı 5237 sayılı Türk Ceza Kanunu’nun (TCK):</a:t>
            </a:r>
          </a:p>
          <a:p>
            <a:pPr marL="800100" lvl="1" indent="-342900" algn="just" fontAlgn="auto">
              <a:spcBef>
                <a:spcPts val="0"/>
              </a:spcBef>
              <a:spcAft>
                <a:spcPts val="0"/>
              </a:spcAft>
              <a:buFont typeface="Wingdings" panose="05000000000000000000" pitchFamily="2" charset="2"/>
              <a:buChar char="ü"/>
              <a:defRPr/>
            </a:pPr>
            <a:r>
              <a:rPr lang="tr-TR" sz="2400" b="1" dirty="0">
                <a:latin typeface="Times New Roman" panose="02020603050405020304" pitchFamily="18" charset="0"/>
                <a:cs typeface="Times New Roman" panose="02020603050405020304" pitchFamily="18" charset="0"/>
              </a:rPr>
              <a:t>Yaralama</a:t>
            </a:r>
            <a:r>
              <a:rPr lang="tr-TR" sz="2400" dirty="0">
                <a:latin typeface="Times New Roman" panose="02020603050405020304" pitchFamily="18" charset="0"/>
                <a:cs typeface="Times New Roman" panose="02020603050405020304" pitchFamily="18" charset="0"/>
              </a:rPr>
              <a:t> (Madde 86-87),</a:t>
            </a:r>
          </a:p>
          <a:p>
            <a:pPr marL="800100" lvl="1" indent="-342900" algn="just" fontAlgn="auto">
              <a:spcBef>
                <a:spcPts val="0"/>
              </a:spcBef>
              <a:spcAft>
                <a:spcPts val="0"/>
              </a:spcAft>
              <a:buFont typeface="Wingdings" panose="05000000000000000000" pitchFamily="2" charset="2"/>
              <a:buChar char="ü"/>
              <a:defRPr/>
            </a:pPr>
            <a:r>
              <a:rPr lang="tr-TR" sz="2400" b="1" dirty="0">
                <a:latin typeface="Times New Roman" panose="02020603050405020304" pitchFamily="18" charset="0"/>
                <a:cs typeface="Times New Roman" panose="02020603050405020304" pitchFamily="18" charset="0"/>
              </a:rPr>
              <a:t>Tehdit</a:t>
            </a:r>
            <a:r>
              <a:rPr lang="tr-TR" sz="2400" dirty="0">
                <a:latin typeface="Times New Roman" panose="02020603050405020304" pitchFamily="18" charset="0"/>
                <a:cs typeface="Times New Roman" panose="02020603050405020304" pitchFamily="18" charset="0"/>
              </a:rPr>
              <a:t> (Madde 106) ve</a:t>
            </a:r>
          </a:p>
          <a:p>
            <a:pPr marL="800100" lvl="1" indent="-342900" algn="just" fontAlgn="auto">
              <a:spcBef>
                <a:spcPts val="0"/>
              </a:spcBef>
              <a:spcAft>
                <a:spcPts val="0"/>
              </a:spcAft>
              <a:buFont typeface="Wingdings" panose="05000000000000000000" pitchFamily="2" charset="2"/>
              <a:buChar char="ü"/>
              <a:defRPr/>
            </a:pPr>
            <a:r>
              <a:rPr lang="tr-TR" sz="2400" b="1" dirty="0">
                <a:latin typeface="Times New Roman" panose="02020603050405020304" pitchFamily="18" charset="0"/>
                <a:cs typeface="Times New Roman" panose="02020603050405020304" pitchFamily="18" charset="0"/>
              </a:rPr>
              <a:t>Hakaret</a:t>
            </a:r>
            <a:r>
              <a:rPr lang="tr-TR" sz="2400" dirty="0">
                <a:latin typeface="Times New Roman" panose="02020603050405020304" pitchFamily="18" charset="0"/>
                <a:cs typeface="Times New Roman" panose="02020603050405020304" pitchFamily="18" charset="0"/>
              </a:rPr>
              <a:t> (Madde 125)</a:t>
            </a:r>
          </a:p>
          <a:p>
            <a:pPr algn="just" fontAlgn="auto">
              <a:spcBef>
                <a:spcPts val="0"/>
              </a:spcBef>
              <a:spcAft>
                <a:spcPts val="0"/>
              </a:spcAft>
              <a:defRPr/>
            </a:pPr>
            <a:r>
              <a:rPr lang="tr-TR" sz="2400" dirty="0">
                <a:latin typeface="Times New Roman" panose="02020603050405020304" pitchFamily="18" charset="0"/>
                <a:cs typeface="Times New Roman" panose="02020603050405020304" pitchFamily="18" charset="0"/>
              </a:rPr>
              <a:t>	Maddelerinde tanımlanan fiillerin işlenmesi durumunda, </a:t>
            </a:r>
            <a:r>
              <a:rPr lang="tr-TR" sz="2400" b="1" dirty="0">
                <a:latin typeface="Times New Roman" panose="02020603050405020304" pitchFamily="18" charset="0"/>
                <a:cs typeface="Times New Roman" panose="02020603050405020304" pitchFamily="18" charset="0"/>
              </a:rPr>
              <a:t>mağdurun şikâyeti olup olmadığına bakılmaksızın işlem yapılması, ilgili cumhuriyet savcısına bilgi verilmesi ve savcının talimatı doğrultusunda soruşturma işlemlerine başlanması gerektiği </a:t>
            </a:r>
            <a:r>
              <a:rPr lang="tr-TR" sz="2400" dirty="0">
                <a:latin typeface="Times New Roman" panose="02020603050405020304" pitchFamily="18" charset="0"/>
                <a:cs typeface="Times New Roman" panose="02020603050405020304" pitchFamily="18" charset="0"/>
              </a:rPr>
              <a:t>ifade edilmiştir.</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14</a:t>
            </a:fld>
            <a:endParaRPr lang="tr-TR" dirty="0"/>
          </a:p>
        </p:txBody>
      </p:sp>
      <p:sp>
        <p:nvSpPr>
          <p:cNvPr id="6" name="Metin kutusu 4"/>
          <p:cNvSpPr txBox="1">
            <a:spLocks noChangeArrowheads="1"/>
          </p:cNvSpPr>
          <p:nvPr/>
        </p:nvSpPr>
        <p:spPr bwMode="auto">
          <a:xfrm>
            <a:off x="2339752" y="835688"/>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MEVZUATI-10</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4629374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15</a:t>
            </a:fld>
            <a:endParaRPr lang="tr-TR" dirty="0"/>
          </a:p>
        </p:txBody>
      </p:sp>
      <p:sp>
        <p:nvSpPr>
          <p:cNvPr id="6" name="Metin kutusu 4"/>
          <p:cNvSpPr txBox="1">
            <a:spLocks noChangeArrowheads="1"/>
          </p:cNvSpPr>
          <p:nvPr/>
        </p:nvSpPr>
        <p:spPr bwMode="auto">
          <a:xfrm>
            <a:off x="2339752" y="835688"/>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MEVZUATI-11</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graphicFrame>
        <p:nvGraphicFramePr>
          <p:cNvPr id="2" name="Nesne 1"/>
          <p:cNvGraphicFramePr>
            <a:graphicFrameLocks noChangeAspect="1"/>
          </p:cNvGraphicFramePr>
          <p:nvPr>
            <p:extLst>
              <p:ext uri="{D42A27DB-BD31-4B8C-83A1-F6EECF244321}">
                <p14:modId xmlns:p14="http://schemas.microsoft.com/office/powerpoint/2010/main" val="1963436996"/>
              </p:ext>
            </p:extLst>
          </p:nvPr>
        </p:nvGraphicFramePr>
        <p:xfrm>
          <a:off x="1907704" y="1484783"/>
          <a:ext cx="6408712" cy="4680521"/>
        </p:xfrm>
        <a:graphic>
          <a:graphicData uri="http://schemas.openxmlformats.org/presentationml/2006/ole">
            <mc:AlternateContent xmlns:mc="http://schemas.openxmlformats.org/markup-compatibility/2006">
              <mc:Choice xmlns:v="urn:schemas-microsoft-com:vml" Requires="v">
                <p:oleObj spid="_x0000_s2072" name="Acrobat Document" r:id="rId5" imgW="5629202" imgH="8153182" progId="AcroExch.Document.11">
                  <p:embed/>
                </p:oleObj>
              </mc:Choice>
              <mc:Fallback>
                <p:oleObj name="Acrobat Document" r:id="rId5" imgW="5629202" imgH="8153182" progId="AcroExch.Document.11">
                  <p:embed/>
                  <p:pic>
                    <p:nvPicPr>
                      <p:cNvPr id="0" name=""/>
                      <p:cNvPicPr/>
                      <p:nvPr/>
                    </p:nvPicPr>
                    <p:blipFill>
                      <a:blip r:embed="rId6"/>
                      <a:stretch>
                        <a:fillRect/>
                      </a:stretch>
                    </p:blipFill>
                    <p:spPr>
                      <a:xfrm>
                        <a:off x="1907704" y="1484783"/>
                        <a:ext cx="6408712" cy="4680521"/>
                      </a:xfrm>
                      <a:prstGeom prst="rect">
                        <a:avLst/>
                      </a:prstGeom>
                    </p:spPr>
                  </p:pic>
                </p:oleObj>
              </mc:Fallback>
            </mc:AlternateContent>
          </a:graphicData>
        </a:graphic>
      </p:graphicFrame>
    </p:spTree>
    <p:extLst>
      <p:ext uri="{BB962C8B-B14F-4D97-AF65-F5344CB8AC3E}">
        <p14:creationId xmlns:p14="http://schemas.microsoft.com/office/powerpoint/2010/main" val="44167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1916832"/>
            <a:ext cx="8363272" cy="2739211"/>
          </a:xfrm>
          <a:prstGeom prst="rect">
            <a:avLst/>
          </a:prstGeom>
        </p:spPr>
        <p:txBody>
          <a:bodyPr wrap="square">
            <a:spAutoFit/>
          </a:bodyPr>
          <a:lstStyle/>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16</a:t>
            </a:fld>
            <a:endParaRPr lang="tr-TR" dirty="0"/>
          </a:p>
        </p:txBody>
      </p:sp>
      <p:sp>
        <p:nvSpPr>
          <p:cNvPr id="6" name="Metin kutusu 4"/>
          <p:cNvSpPr txBox="1">
            <a:spLocks noChangeArrowheads="1"/>
          </p:cNvSpPr>
          <p:nvPr/>
        </p:nvSpPr>
        <p:spPr bwMode="auto">
          <a:xfrm>
            <a:off x="2339752" y="620841"/>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TCK, Madde 86</a:t>
            </a:r>
          </a:p>
        </p:txBody>
      </p:sp>
      <p:sp>
        <p:nvSpPr>
          <p:cNvPr id="8" name="Dikdörtgen 7"/>
          <p:cNvSpPr/>
          <p:nvPr/>
        </p:nvSpPr>
        <p:spPr>
          <a:xfrm>
            <a:off x="0" y="944485"/>
            <a:ext cx="9144000" cy="5324535"/>
          </a:xfrm>
          <a:prstGeom prst="rect">
            <a:avLst/>
          </a:prstGeom>
        </p:spPr>
        <p:txBody>
          <a:bodyPr wrap="square">
            <a:spAutoFit/>
          </a:bodyPr>
          <a:lstStyle/>
          <a:p>
            <a:r>
              <a:rPr lang="tr-TR" sz="2000" i="1"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Kasten yaralama </a:t>
            </a:r>
            <a:endParaRPr lang="tr-TR" sz="2000" dirty="0">
              <a:latin typeface="Times New Roman" panose="02020603050405020304" pitchFamily="18" charset="0"/>
              <a:cs typeface="Times New Roman" panose="02020603050405020304" pitchFamily="18" charset="0"/>
            </a:endParaRPr>
          </a:p>
          <a:p>
            <a:pPr algn="just"/>
            <a:r>
              <a:rPr lang="tr-TR" sz="2000" b="1"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Madde 86- </a:t>
            </a:r>
            <a:r>
              <a:rPr lang="tr-TR" sz="2000" i="1" dirty="0">
                <a:latin typeface="Times New Roman" panose="02020603050405020304" pitchFamily="18" charset="0"/>
                <a:cs typeface="Times New Roman" panose="02020603050405020304" pitchFamily="18" charset="0"/>
              </a:rPr>
              <a:t>(1) Kasten başkasının vücuduna acı veren veya sağlığının ya da algılama yeteneğinin bozulmasına neden olan kişi, bir yıldan üç yıla kadar hapis cezası ile cezalandırılır.</a:t>
            </a:r>
          </a:p>
          <a:p>
            <a:pPr algn="just">
              <a:tabLst>
                <a:tab pos="627063" algn="l"/>
              </a:tabLst>
            </a:pPr>
            <a:r>
              <a:rPr lang="tr-TR" sz="2000" i="1" dirty="0">
                <a:latin typeface="Times New Roman" panose="02020603050405020304" pitchFamily="18" charset="0"/>
                <a:cs typeface="Times New Roman" panose="02020603050405020304" pitchFamily="18" charset="0"/>
              </a:rPr>
              <a:t>          	 (2) (Ek fıkra: 31/3/2005 – 5328/4 </a:t>
            </a:r>
            <a:r>
              <a:rPr lang="tr-TR" sz="2000" i="1" dirty="0" err="1">
                <a:latin typeface="Times New Roman" panose="02020603050405020304" pitchFamily="18" charset="0"/>
                <a:cs typeface="Times New Roman" panose="02020603050405020304" pitchFamily="18" charset="0"/>
              </a:rPr>
              <a:t>md.</a:t>
            </a:r>
            <a:r>
              <a:rPr lang="tr-TR" sz="2000" i="1" dirty="0">
                <a:latin typeface="Times New Roman" panose="02020603050405020304" pitchFamily="18" charset="0"/>
                <a:cs typeface="Times New Roman" panose="02020603050405020304" pitchFamily="18" charset="0"/>
              </a:rPr>
              <a:t>) Kasten yaralama fiilinin kişi  üzerindeki  etkisinin basit  bir  tıbbî müdahaleyle giderilebilecek ölçüde hafif olması hâlinde, mağdurun şikâyeti üzerine, dört aydan bir yıla kadar hapis veya adlî para cezasına hükmolunur.</a:t>
            </a:r>
          </a:p>
          <a:p>
            <a:pPr algn="just"/>
            <a:r>
              <a:rPr lang="tr-TR" sz="2000" i="1" dirty="0">
                <a:latin typeface="Times New Roman" panose="02020603050405020304" pitchFamily="18" charset="0"/>
                <a:cs typeface="Times New Roman" panose="02020603050405020304" pitchFamily="18" charset="0"/>
              </a:rPr>
              <a:t> 	(3) Kasten yaralama suçunun;</a:t>
            </a:r>
          </a:p>
          <a:p>
            <a:pPr algn="just"/>
            <a:r>
              <a:rPr lang="tr-TR" sz="2000" i="1" dirty="0">
                <a:latin typeface="Times New Roman" panose="02020603050405020304" pitchFamily="18" charset="0"/>
                <a:cs typeface="Times New Roman" panose="02020603050405020304" pitchFamily="18" charset="0"/>
              </a:rPr>
              <a:t> 	a) Üstsoya, altsoya, eşe veya kardeşe karşı,</a:t>
            </a:r>
          </a:p>
          <a:p>
            <a:pPr algn="just"/>
            <a:r>
              <a:rPr lang="tr-TR" sz="2000" i="1" dirty="0">
                <a:latin typeface="Times New Roman" panose="02020603050405020304" pitchFamily="18" charset="0"/>
                <a:cs typeface="Times New Roman" panose="02020603050405020304" pitchFamily="18" charset="0"/>
              </a:rPr>
              <a:t>	 b) Beden veya ruh bakımından kendisini savunamayacak durumda bulunan kişiye karşı, </a:t>
            </a:r>
          </a:p>
          <a:p>
            <a:pPr algn="just"/>
            <a:r>
              <a:rPr lang="tr-TR" sz="2000" i="1" dirty="0">
                <a:latin typeface="Times New Roman" panose="02020603050405020304" pitchFamily="18" charset="0"/>
                <a:cs typeface="Times New Roman" panose="02020603050405020304" pitchFamily="18" charset="0"/>
              </a:rPr>
              <a:t> 	c) </a:t>
            </a:r>
            <a:r>
              <a:rPr lang="tr-TR" sz="2000" b="1" i="1" dirty="0">
                <a:latin typeface="Times New Roman" panose="02020603050405020304" pitchFamily="18" charset="0"/>
                <a:cs typeface="Times New Roman" panose="02020603050405020304" pitchFamily="18" charset="0"/>
              </a:rPr>
              <a:t>Kişinin yerine getirdiği kamu görevi nedeniyle,</a:t>
            </a:r>
          </a:p>
          <a:p>
            <a:pPr algn="just"/>
            <a:r>
              <a:rPr lang="tr-TR" sz="2000" i="1" dirty="0">
                <a:latin typeface="Times New Roman" panose="02020603050405020304" pitchFamily="18" charset="0"/>
                <a:cs typeface="Times New Roman" panose="02020603050405020304" pitchFamily="18" charset="0"/>
              </a:rPr>
              <a:t> 	d) Kamu görevlisinin sahip bulunduğu nüfuz kötüye kullanılmak suretiyle, </a:t>
            </a:r>
          </a:p>
          <a:p>
            <a:pPr algn="just"/>
            <a:r>
              <a:rPr lang="tr-TR" sz="2000" i="1" dirty="0">
                <a:latin typeface="Times New Roman" panose="02020603050405020304" pitchFamily="18" charset="0"/>
                <a:cs typeface="Times New Roman" panose="02020603050405020304" pitchFamily="18" charset="0"/>
              </a:rPr>
              <a:t> 	e) Silahla,</a:t>
            </a:r>
          </a:p>
          <a:p>
            <a:pPr algn="just"/>
            <a:r>
              <a:rPr lang="tr-TR" sz="2000" i="1" dirty="0">
                <a:latin typeface="Times New Roman" panose="02020603050405020304" pitchFamily="18" charset="0"/>
                <a:cs typeface="Times New Roman" panose="02020603050405020304" pitchFamily="18" charset="0"/>
              </a:rPr>
              <a:t> 	İşlenmesi halinde, şikâyet aranmaksızın, verilecek ceza yarı oranında artırılır.”</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41982983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1916832"/>
            <a:ext cx="8363272" cy="2739211"/>
          </a:xfrm>
          <a:prstGeom prst="rect">
            <a:avLst/>
          </a:prstGeom>
        </p:spPr>
        <p:txBody>
          <a:bodyPr wrap="square">
            <a:spAutoFit/>
          </a:bodyPr>
          <a:lstStyle/>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17</a:t>
            </a:fld>
            <a:endParaRPr lang="tr-TR" dirty="0"/>
          </a:p>
        </p:txBody>
      </p:sp>
      <p:sp>
        <p:nvSpPr>
          <p:cNvPr id="6" name="Metin kutusu 4"/>
          <p:cNvSpPr txBox="1">
            <a:spLocks noChangeArrowheads="1"/>
          </p:cNvSpPr>
          <p:nvPr/>
        </p:nvSpPr>
        <p:spPr bwMode="auto">
          <a:xfrm>
            <a:off x="2339752" y="462888"/>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TCK,  Madde 87</a:t>
            </a:r>
          </a:p>
        </p:txBody>
      </p:sp>
      <p:sp>
        <p:nvSpPr>
          <p:cNvPr id="8" name="Dikdörtgen 7"/>
          <p:cNvSpPr/>
          <p:nvPr/>
        </p:nvSpPr>
        <p:spPr>
          <a:xfrm>
            <a:off x="0" y="821352"/>
            <a:ext cx="9144000" cy="5786199"/>
          </a:xfrm>
          <a:prstGeom prst="rect">
            <a:avLst/>
          </a:prstGeom>
        </p:spPr>
        <p:txBody>
          <a:bodyPr wrap="square">
            <a:spAutoFit/>
          </a:bodyPr>
          <a:lstStyle/>
          <a:p>
            <a:pPr algn="just"/>
            <a:r>
              <a:rPr lang="tr-TR" i="1" dirty="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a:t>
            </a:r>
            <a:r>
              <a:rPr lang="tr-TR" sz="1600" b="1" i="1" dirty="0">
                <a:latin typeface="Times New Roman" panose="02020603050405020304" pitchFamily="18" charset="0"/>
                <a:cs typeface="Times New Roman" panose="02020603050405020304" pitchFamily="18" charset="0"/>
              </a:rPr>
              <a:t>Neticesi sebebiyle ağırlaşmış yaralama</a:t>
            </a:r>
          </a:p>
          <a:p>
            <a:pPr algn="just"/>
            <a:r>
              <a:rPr lang="tr-TR" sz="1600" b="1" i="1" dirty="0">
                <a:latin typeface="Times New Roman" panose="02020603050405020304" pitchFamily="18" charset="0"/>
                <a:cs typeface="Times New Roman" panose="02020603050405020304" pitchFamily="18" charset="0"/>
              </a:rPr>
              <a:t> 	Madde 87- </a:t>
            </a:r>
            <a:r>
              <a:rPr lang="tr-TR" sz="1600" i="1" dirty="0">
                <a:latin typeface="Times New Roman" panose="02020603050405020304" pitchFamily="18" charset="0"/>
                <a:cs typeface="Times New Roman" panose="02020603050405020304" pitchFamily="18" charset="0"/>
              </a:rPr>
              <a:t>(1) Kasten yaralama fiili, mağdurun;</a:t>
            </a:r>
          </a:p>
          <a:p>
            <a:pPr algn="just"/>
            <a:r>
              <a:rPr lang="tr-TR" sz="1600" i="1" dirty="0">
                <a:latin typeface="Times New Roman" panose="02020603050405020304" pitchFamily="18" charset="0"/>
                <a:cs typeface="Times New Roman" panose="02020603050405020304" pitchFamily="18" charset="0"/>
              </a:rPr>
              <a:t> 	a) Duyularından veya organlarından birinin işlevinin sürekli zayıflamasına, </a:t>
            </a:r>
          </a:p>
          <a:p>
            <a:pPr algn="just"/>
            <a:r>
              <a:rPr lang="tr-TR" sz="1600" i="1" dirty="0">
                <a:latin typeface="Times New Roman" panose="02020603050405020304" pitchFamily="18" charset="0"/>
                <a:cs typeface="Times New Roman" panose="02020603050405020304" pitchFamily="18" charset="0"/>
              </a:rPr>
              <a:t> 	b) Konuşmasında sürekli zorluğa,</a:t>
            </a:r>
          </a:p>
          <a:p>
            <a:pPr algn="just"/>
            <a:r>
              <a:rPr lang="tr-TR" sz="1600" i="1" dirty="0">
                <a:latin typeface="Times New Roman" panose="02020603050405020304" pitchFamily="18" charset="0"/>
                <a:cs typeface="Times New Roman" panose="02020603050405020304" pitchFamily="18" charset="0"/>
              </a:rPr>
              <a:t> 	c) Yüzünde sabit ize,</a:t>
            </a:r>
          </a:p>
          <a:p>
            <a:pPr algn="just"/>
            <a:r>
              <a:rPr lang="tr-TR" sz="1600" i="1" dirty="0">
                <a:latin typeface="Times New Roman" panose="02020603050405020304" pitchFamily="18" charset="0"/>
                <a:cs typeface="Times New Roman" panose="02020603050405020304" pitchFamily="18" charset="0"/>
              </a:rPr>
              <a:t>	 d) Yaşamını tehlikeye sokan bir duruma,</a:t>
            </a:r>
          </a:p>
          <a:p>
            <a:pPr algn="just"/>
            <a:r>
              <a:rPr lang="tr-TR" sz="1600" i="1" dirty="0">
                <a:latin typeface="Times New Roman" panose="02020603050405020304" pitchFamily="18" charset="0"/>
                <a:cs typeface="Times New Roman" panose="02020603050405020304" pitchFamily="18" charset="0"/>
              </a:rPr>
              <a:t>	 e) Gebe bir kadına karşı işlenip de çocuğunun vaktinden önce doğmasına,</a:t>
            </a:r>
          </a:p>
          <a:p>
            <a:pPr algn="just"/>
            <a:r>
              <a:rPr lang="tr-TR" sz="1600" i="1" dirty="0">
                <a:latin typeface="Times New Roman" panose="02020603050405020304" pitchFamily="18" charset="0"/>
                <a:cs typeface="Times New Roman" panose="02020603050405020304" pitchFamily="18" charset="0"/>
              </a:rPr>
              <a:t>	Neden olmuşsa, yukarıdaki maddeye göre belirlenen ceza, bir kat artırılır. Ancak, verilecek ceza, birinci fıkraya giren hallerde üç yıldan, üçüncü fıkraya giren hallerde beş yıldan az olamaz.</a:t>
            </a:r>
          </a:p>
          <a:p>
            <a:pPr algn="just"/>
            <a:r>
              <a:rPr lang="tr-TR" sz="1600" i="1" dirty="0">
                <a:latin typeface="Times New Roman" panose="02020603050405020304" pitchFamily="18" charset="0"/>
                <a:cs typeface="Times New Roman" panose="02020603050405020304" pitchFamily="18" charset="0"/>
              </a:rPr>
              <a:t> 	(2) Kasten yaralama fiili, mağdurun;</a:t>
            </a:r>
          </a:p>
          <a:p>
            <a:pPr algn="just"/>
            <a:r>
              <a:rPr lang="tr-TR" sz="1600" i="1" dirty="0">
                <a:latin typeface="Times New Roman" panose="02020603050405020304" pitchFamily="18" charset="0"/>
                <a:cs typeface="Times New Roman" panose="02020603050405020304" pitchFamily="18" charset="0"/>
              </a:rPr>
              <a:t> 	a) İyileşmesi olanağı bulunmayan bir hastalığa veya bitkisel hayata girmesine, </a:t>
            </a:r>
          </a:p>
          <a:p>
            <a:pPr algn="just"/>
            <a:r>
              <a:rPr lang="tr-TR" sz="1600" i="1" dirty="0">
                <a:latin typeface="Times New Roman" panose="02020603050405020304" pitchFamily="18" charset="0"/>
                <a:cs typeface="Times New Roman" panose="02020603050405020304" pitchFamily="18" charset="0"/>
              </a:rPr>
              <a:t>	 b) Duyularından veya organlarından birinin işlevinin yitirilmesine,</a:t>
            </a:r>
          </a:p>
          <a:p>
            <a:pPr algn="just"/>
            <a:r>
              <a:rPr lang="tr-TR" sz="1600" i="1" dirty="0">
                <a:latin typeface="Times New Roman" panose="02020603050405020304" pitchFamily="18" charset="0"/>
                <a:cs typeface="Times New Roman" panose="02020603050405020304" pitchFamily="18" charset="0"/>
              </a:rPr>
              <a:t> 	c) Konuşma ya da çocuk yapma yeteneklerinin kaybolmasına, </a:t>
            </a:r>
          </a:p>
          <a:p>
            <a:pPr algn="just"/>
            <a:r>
              <a:rPr lang="tr-TR" sz="1600" i="1" dirty="0">
                <a:latin typeface="Times New Roman" panose="02020603050405020304" pitchFamily="18" charset="0"/>
                <a:cs typeface="Times New Roman" panose="02020603050405020304" pitchFamily="18" charset="0"/>
              </a:rPr>
              <a:t>	 d) Yüzünün sürekli değişikliğine,</a:t>
            </a:r>
          </a:p>
          <a:p>
            <a:pPr algn="just"/>
            <a:r>
              <a:rPr lang="tr-TR" sz="1600" i="1" dirty="0">
                <a:latin typeface="Times New Roman" panose="02020603050405020304" pitchFamily="18" charset="0"/>
                <a:cs typeface="Times New Roman" panose="02020603050405020304" pitchFamily="18" charset="0"/>
              </a:rPr>
              <a:t> 	e) Gebe bir kadına karşı işlenip de çocuğunun düşmesine,</a:t>
            </a:r>
          </a:p>
          <a:p>
            <a:pPr algn="just"/>
            <a:r>
              <a:rPr lang="tr-TR" sz="1600" i="1" dirty="0">
                <a:latin typeface="Times New Roman" panose="02020603050405020304" pitchFamily="18" charset="0"/>
                <a:cs typeface="Times New Roman" panose="02020603050405020304" pitchFamily="18" charset="0"/>
              </a:rPr>
              <a:t> 	Neden olmuşsa, yukarıdaki maddeye göre belirlenen ceza, iki kat artırılır. Ancak, verilecek ceza, birinci fıkraya giren hallerde beş yıldan, üçüncü fıkraya giren hallerde sekiz yıldan az olamaz.</a:t>
            </a:r>
          </a:p>
          <a:p>
            <a:pPr algn="just"/>
            <a:r>
              <a:rPr lang="tr-TR" sz="1600" i="1" dirty="0">
                <a:latin typeface="Times New Roman" panose="02020603050405020304" pitchFamily="18" charset="0"/>
                <a:cs typeface="Times New Roman" panose="02020603050405020304" pitchFamily="18" charset="0"/>
              </a:rPr>
              <a:t> 	(3) (Değişik: 6/12/2006 – 5560/4 </a:t>
            </a:r>
            <a:r>
              <a:rPr lang="tr-TR" sz="1600" i="1" dirty="0" err="1">
                <a:latin typeface="Times New Roman" panose="02020603050405020304" pitchFamily="18" charset="0"/>
                <a:cs typeface="Times New Roman" panose="02020603050405020304" pitchFamily="18" charset="0"/>
              </a:rPr>
              <a:t>md.</a:t>
            </a:r>
            <a:r>
              <a:rPr lang="tr-TR" sz="1600" i="1" dirty="0">
                <a:latin typeface="Times New Roman" panose="02020603050405020304" pitchFamily="18" charset="0"/>
                <a:cs typeface="Times New Roman" panose="02020603050405020304" pitchFamily="18" charset="0"/>
              </a:rPr>
              <a:t>) Kasten yaralamanın vücutta kemik kırılmasına veya çıkığına neden olması halinde, yukarıdaki maddeye göre belirlenen ceza, kırık veya çıkığın hayat fonksiyonlarındaki etkisine göre, yarısına kadar artırılır.</a:t>
            </a:r>
          </a:p>
          <a:p>
            <a:pPr algn="just"/>
            <a:r>
              <a:rPr lang="tr-TR" sz="1600" i="1" dirty="0">
                <a:latin typeface="Times New Roman" panose="02020603050405020304" pitchFamily="18" charset="0"/>
                <a:cs typeface="Times New Roman" panose="02020603050405020304" pitchFamily="18" charset="0"/>
              </a:rPr>
              <a:t>	 (4) Kasten yaralama sonucunda ölüm meydana gelmişse, yukarıdaki maddenin birinci fıkrasına giren hallerde sekiz yıldan </a:t>
            </a:r>
            <a:r>
              <a:rPr lang="tr-TR" sz="1600" i="1" dirty="0" err="1">
                <a:latin typeface="Times New Roman" panose="02020603050405020304" pitchFamily="18" charset="0"/>
                <a:cs typeface="Times New Roman" panose="02020603050405020304" pitchFamily="18" charset="0"/>
              </a:rPr>
              <a:t>oniki</a:t>
            </a:r>
            <a:r>
              <a:rPr lang="tr-TR" sz="1600" i="1" dirty="0">
                <a:latin typeface="Times New Roman" panose="02020603050405020304" pitchFamily="18" charset="0"/>
                <a:cs typeface="Times New Roman" panose="02020603050405020304" pitchFamily="18" charset="0"/>
              </a:rPr>
              <a:t> yıla kadar, üçüncü fıkrasına giren hallerde ise </a:t>
            </a:r>
            <a:r>
              <a:rPr lang="tr-TR" sz="1600" i="1" dirty="0" err="1">
                <a:latin typeface="Times New Roman" panose="02020603050405020304" pitchFamily="18" charset="0"/>
                <a:cs typeface="Times New Roman" panose="02020603050405020304" pitchFamily="18" charset="0"/>
              </a:rPr>
              <a:t>oniki</a:t>
            </a:r>
            <a:r>
              <a:rPr lang="tr-TR" sz="1600" i="1" dirty="0">
                <a:latin typeface="Times New Roman" panose="02020603050405020304" pitchFamily="18" charset="0"/>
                <a:cs typeface="Times New Roman" panose="02020603050405020304" pitchFamily="18" charset="0"/>
              </a:rPr>
              <a:t> yıldan </a:t>
            </a:r>
            <a:r>
              <a:rPr lang="tr-TR" sz="1600" i="1" dirty="0" err="1">
                <a:latin typeface="Times New Roman" panose="02020603050405020304" pitchFamily="18" charset="0"/>
                <a:cs typeface="Times New Roman" panose="02020603050405020304" pitchFamily="18" charset="0"/>
              </a:rPr>
              <a:t>onaltı</a:t>
            </a:r>
            <a:r>
              <a:rPr lang="tr-TR" sz="1600" i="1" dirty="0">
                <a:latin typeface="Times New Roman" panose="02020603050405020304" pitchFamily="18" charset="0"/>
                <a:cs typeface="Times New Roman" panose="02020603050405020304" pitchFamily="18" charset="0"/>
              </a:rPr>
              <a:t> yıla kadar hapis cezasına hükmolunur.”</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691680" cy="530617"/>
          </a:xfrm>
          <a:prstGeom prst="rect">
            <a:avLst/>
          </a:prstGeom>
        </p:spPr>
      </p:pic>
    </p:spTree>
    <p:extLst>
      <p:ext uri="{BB962C8B-B14F-4D97-AF65-F5344CB8AC3E}">
        <p14:creationId xmlns:p14="http://schemas.microsoft.com/office/powerpoint/2010/main" val="41683732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1916832"/>
            <a:ext cx="8363272" cy="2739211"/>
          </a:xfrm>
          <a:prstGeom prst="rect">
            <a:avLst/>
          </a:prstGeom>
        </p:spPr>
        <p:txBody>
          <a:bodyPr wrap="square">
            <a:spAutoFit/>
          </a:bodyPr>
          <a:lstStyle/>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18</a:t>
            </a:fld>
            <a:endParaRPr lang="tr-TR" dirty="0"/>
          </a:p>
        </p:txBody>
      </p:sp>
      <p:sp>
        <p:nvSpPr>
          <p:cNvPr id="6" name="Metin kutusu 4"/>
          <p:cNvSpPr txBox="1">
            <a:spLocks noChangeArrowheads="1"/>
          </p:cNvSpPr>
          <p:nvPr/>
        </p:nvSpPr>
        <p:spPr bwMode="auto">
          <a:xfrm>
            <a:off x="2339752" y="533431"/>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TCK, Madde 106</a:t>
            </a:r>
          </a:p>
        </p:txBody>
      </p:sp>
      <p:sp>
        <p:nvSpPr>
          <p:cNvPr id="8" name="Dikdörtgen 7"/>
          <p:cNvSpPr/>
          <p:nvPr/>
        </p:nvSpPr>
        <p:spPr>
          <a:xfrm>
            <a:off x="-8503" y="860362"/>
            <a:ext cx="9144000" cy="5632311"/>
          </a:xfrm>
          <a:prstGeom prst="rect">
            <a:avLst/>
          </a:prstGeom>
        </p:spPr>
        <p:txBody>
          <a:bodyPr wrap="square">
            <a:spAutoFit/>
          </a:bodyPr>
          <a:lstStyle/>
          <a:p>
            <a:r>
              <a:rPr lang="tr-TR" i="1"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a:t>
            </a:r>
            <a:r>
              <a:rPr lang="tr-TR" sz="2000" b="1" i="1" dirty="0">
                <a:latin typeface="Times New Roman" panose="02020603050405020304" pitchFamily="18" charset="0"/>
                <a:cs typeface="Times New Roman" panose="02020603050405020304" pitchFamily="18" charset="0"/>
              </a:rPr>
              <a:t>Tehdit</a:t>
            </a:r>
          </a:p>
          <a:p>
            <a:pPr algn="just"/>
            <a:r>
              <a:rPr lang="tr-TR" sz="2000" i="1"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Madde 106- </a:t>
            </a:r>
            <a:r>
              <a:rPr lang="tr-TR" sz="2000" i="1" dirty="0">
                <a:latin typeface="Times New Roman" panose="02020603050405020304" pitchFamily="18" charset="0"/>
                <a:cs typeface="Times New Roman" panose="02020603050405020304" pitchFamily="18" charset="0"/>
              </a:rPr>
              <a:t>(1) Bir başkasını, kendisinin veya yakınının hayatına, vücut veya cinsel dokunulmazlığına yönelik bir saldırı gerçekleştireceğinden bahisle tehdit eden kişi, altı aydan iki yıla kadar hapis cezası ile cezalandırılır. Malvarlığı itibarıyla büyük bir zarara uğratacağından veya sair bir kötülük edeceğinden bahisle tehditte ise, mağdurun şikayeti üzerine, altı aya kadar hapis veya adlî para cezasına hükmolunur.</a:t>
            </a:r>
          </a:p>
          <a:p>
            <a:pPr algn="just"/>
            <a:r>
              <a:rPr lang="tr-TR" sz="2000" i="1" dirty="0">
                <a:latin typeface="Times New Roman" panose="02020603050405020304" pitchFamily="18" charset="0"/>
                <a:cs typeface="Times New Roman" panose="02020603050405020304" pitchFamily="18" charset="0"/>
              </a:rPr>
              <a:t> 	(2) Tehdidin;</a:t>
            </a:r>
          </a:p>
          <a:p>
            <a:pPr algn="just"/>
            <a:r>
              <a:rPr lang="tr-TR" sz="2000" i="1" dirty="0">
                <a:latin typeface="Times New Roman" panose="02020603050405020304" pitchFamily="18" charset="0"/>
                <a:cs typeface="Times New Roman" panose="02020603050405020304" pitchFamily="18" charset="0"/>
              </a:rPr>
              <a:t> 	a) Silahla,</a:t>
            </a:r>
          </a:p>
          <a:p>
            <a:pPr algn="just"/>
            <a:r>
              <a:rPr lang="tr-TR" sz="2000" i="1" dirty="0">
                <a:latin typeface="Times New Roman" panose="02020603050405020304" pitchFamily="18" charset="0"/>
                <a:cs typeface="Times New Roman" panose="02020603050405020304" pitchFamily="18" charset="0"/>
              </a:rPr>
              <a:t> 	b) Kişinin kendisini tanınmayacak bir hale koyması suretiyle, imzasız mektupla veya özel işaretlerle, </a:t>
            </a:r>
          </a:p>
          <a:p>
            <a:pPr algn="just"/>
            <a:r>
              <a:rPr lang="tr-TR" sz="2000" i="1" dirty="0">
                <a:latin typeface="Times New Roman" panose="02020603050405020304" pitchFamily="18" charset="0"/>
                <a:cs typeface="Times New Roman" panose="02020603050405020304" pitchFamily="18" charset="0"/>
              </a:rPr>
              <a:t> 	c) Birden fazla kişi tarafından birlikte,</a:t>
            </a:r>
          </a:p>
          <a:p>
            <a:pPr algn="just"/>
            <a:r>
              <a:rPr lang="tr-TR" sz="2000" i="1" dirty="0">
                <a:latin typeface="Times New Roman" panose="02020603050405020304" pitchFamily="18" charset="0"/>
                <a:cs typeface="Times New Roman" panose="02020603050405020304" pitchFamily="18" charset="0"/>
              </a:rPr>
              <a:t> 	d) Var olan veya var sayılan suç örgütlerinin oluşturdukları korkutucu güçten yararlanılarak, </a:t>
            </a:r>
          </a:p>
          <a:p>
            <a:pPr algn="just"/>
            <a:r>
              <a:rPr lang="tr-TR" sz="2000" i="1" dirty="0">
                <a:latin typeface="Times New Roman" panose="02020603050405020304" pitchFamily="18" charset="0"/>
                <a:cs typeface="Times New Roman" panose="02020603050405020304" pitchFamily="18" charset="0"/>
              </a:rPr>
              <a:t>	İşlenmesi halinde, fail hakkında iki yıldan beş yıla kadar hapis cezasına hükmolunur.</a:t>
            </a:r>
          </a:p>
          <a:p>
            <a:pPr algn="just"/>
            <a:r>
              <a:rPr lang="tr-TR" sz="2000" i="1" dirty="0">
                <a:latin typeface="Times New Roman" panose="02020603050405020304" pitchFamily="18" charset="0"/>
                <a:cs typeface="Times New Roman" panose="02020603050405020304" pitchFamily="18" charset="0"/>
              </a:rPr>
              <a:t> 	(3) Tehdit amacıyla kasten öldürme, kasten yaralama veya malvarlığına zarar verme suçunun işlenmesi halinde,</a:t>
            </a:r>
          </a:p>
          <a:p>
            <a:pPr algn="just"/>
            <a:r>
              <a:rPr lang="tr-TR" sz="2000" i="1" dirty="0">
                <a:latin typeface="Times New Roman" panose="02020603050405020304" pitchFamily="18" charset="0"/>
                <a:cs typeface="Times New Roman" panose="02020603050405020304" pitchFamily="18" charset="0"/>
              </a:rPr>
              <a:t>ayrıca bu suçlardan dolayı ceza verilir.”</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25025934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1916832"/>
            <a:ext cx="8363272" cy="2739211"/>
          </a:xfrm>
          <a:prstGeom prst="rect">
            <a:avLst/>
          </a:prstGeom>
        </p:spPr>
        <p:txBody>
          <a:bodyPr wrap="square">
            <a:spAutoFit/>
          </a:bodyPr>
          <a:lstStyle/>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19</a:t>
            </a:fld>
            <a:endParaRPr lang="tr-TR" dirty="0"/>
          </a:p>
        </p:txBody>
      </p:sp>
      <p:sp>
        <p:nvSpPr>
          <p:cNvPr id="6" name="Metin kutusu 4"/>
          <p:cNvSpPr txBox="1">
            <a:spLocks noChangeArrowheads="1"/>
          </p:cNvSpPr>
          <p:nvPr/>
        </p:nvSpPr>
        <p:spPr bwMode="auto">
          <a:xfrm>
            <a:off x="2411760" y="444757"/>
            <a:ext cx="4464496" cy="461665"/>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TCK, Madde 125</a:t>
            </a:r>
          </a:p>
        </p:txBody>
      </p:sp>
      <p:sp>
        <p:nvSpPr>
          <p:cNvPr id="7" name="Dikdörtgen 6"/>
          <p:cNvSpPr/>
          <p:nvPr/>
        </p:nvSpPr>
        <p:spPr>
          <a:xfrm>
            <a:off x="0" y="724039"/>
            <a:ext cx="9144000" cy="5632311"/>
          </a:xfrm>
          <a:prstGeom prst="rect">
            <a:avLst/>
          </a:prstGeom>
        </p:spPr>
        <p:txBody>
          <a:bodyPr wrap="square">
            <a:spAutoFit/>
          </a:bodyPr>
          <a:lstStyle/>
          <a:p>
            <a:pPr algn="just"/>
            <a:r>
              <a:rPr lang="tr-TR" sz="1700" b="1" i="1" dirty="0">
                <a:latin typeface="Times New Roman" panose="02020603050405020304" pitchFamily="18" charset="0"/>
                <a:cs typeface="Times New Roman" panose="02020603050405020304" pitchFamily="18" charset="0"/>
              </a:rPr>
              <a:t>	</a:t>
            </a:r>
            <a:r>
              <a:rPr lang="tr-TR" b="1" i="1" dirty="0">
                <a:latin typeface="Times New Roman" panose="02020603050405020304" pitchFamily="18" charset="0"/>
                <a:cs typeface="Times New Roman" panose="02020603050405020304" pitchFamily="18" charset="0"/>
              </a:rPr>
              <a:t>“Hakaret</a:t>
            </a:r>
          </a:p>
          <a:p>
            <a:pPr algn="just"/>
            <a:r>
              <a:rPr lang="tr-TR" i="1" dirty="0">
                <a:latin typeface="Times New Roman" panose="02020603050405020304" pitchFamily="18" charset="0"/>
                <a:cs typeface="Times New Roman" panose="02020603050405020304" pitchFamily="18" charset="0"/>
              </a:rPr>
              <a:t> 	</a:t>
            </a:r>
            <a:r>
              <a:rPr lang="tr-TR" b="1" i="1" dirty="0">
                <a:latin typeface="Times New Roman" panose="02020603050405020304" pitchFamily="18" charset="0"/>
                <a:cs typeface="Times New Roman" panose="02020603050405020304" pitchFamily="18" charset="0"/>
              </a:rPr>
              <a:t>Madde 125- </a:t>
            </a:r>
            <a:r>
              <a:rPr lang="tr-TR" i="1" dirty="0">
                <a:latin typeface="Times New Roman" panose="02020603050405020304" pitchFamily="18" charset="0"/>
                <a:cs typeface="Times New Roman" panose="02020603050405020304" pitchFamily="18" charset="0"/>
              </a:rPr>
              <a:t>(1) Bir kimseye onur, şeref ve saygınlığını rencide edebilecek nitelikte somut bir fiil veya olgu isnat eden (...) (1) veya sövmek suretiyle bir kimsenin onur, şeref ve saygınlığına saldıran kişi, üç aydan iki yıla kadar hapis veya adlî para cezası ile cezalandırılır. Mağdurun gıyabında hakaretin cezalandırılabilmesi için fiilin en az üç kişiyle ihtilat ederek işlenmesi gerekir.</a:t>
            </a:r>
          </a:p>
          <a:p>
            <a:pPr algn="just"/>
            <a:r>
              <a:rPr lang="tr-TR" i="1" dirty="0">
                <a:latin typeface="Times New Roman" panose="02020603050405020304" pitchFamily="18" charset="0"/>
                <a:cs typeface="Times New Roman" panose="02020603050405020304" pitchFamily="18" charset="0"/>
              </a:rPr>
              <a:t>	 (2) Fiilin, mağduru muhatap alan sesli, yazılı veya görüntülü bir iletiyle işlenmesi halinde, yukarıdaki fıkrada belirtilen cezaya hükmolunur.</a:t>
            </a:r>
          </a:p>
          <a:p>
            <a:pPr algn="just"/>
            <a:r>
              <a:rPr lang="tr-TR" i="1" dirty="0">
                <a:latin typeface="Times New Roman" panose="02020603050405020304" pitchFamily="18" charset="0"/>
                <a:cs typeface="Times New Roman" panose="02020603050405020304" pitchFamily="18" charset="0"/>
              </a:rPr>
              <a:t> 	(3) Hakaret suçunun;</a:t>
            </a:r>
          </a:p>
          <a:p>
            <a:pPr algn="just"/>
            <a:r>
              <a:rPr lang="tr-TR" i="1" dirty="0">
                <a:latin typeface="Times New Roman" panose="02020603050405020304" pitchFamily="18" charset="0"/>
                <a:cs typeface="Times New Roman" panose="02020603050405020304" pitchFamily="18" charset="0"/>
              </a:rPr>
              <a:t>	 a) </a:t>
            </a:r>
            <a:r>
              <a:rPr lang="tr-TR" b="1" i="1" dirty="0">
                <a:latin typeface="Times New Roman" panose="02020603050405020304" pitchFamily="18" charset="0"/>
                <a:cs typeface="Times New Roman" panose="02020603050405020304" pitchFamily="18" charset="0"/>
              </a:rPr>
              <a:t>Kamu görevlisine karşı görevinden dolayı,</a:t>
            </a:r>
          </a:p>
          <a:p>
            <a:pPr algn="just"/>
            <a:r>
              <a:rPr lang="tr-TR" i="1" dirty="0">
                <a:latin typeface="Times New Roman" panose="02020603050405020304" pitchFamily="18" charset="0"/>
                <a:cs typeface="Times New Roman" panose="02020603050405020304" pitchFamily="18" charset="0"/>
              </a:rPr>
              <a:t> 	b) Dini, siyasi, sosyal, felsefi inanç, düşünce ve kanaatlerini açıklamasından, değiştirmesinden, yaymaya</a:t>
            </a:r>
          </a:p>
          <a:p>
            <a:pPr algn="just"/>
            <a:r>
              <a:rPr lang="tr-TR" i="1" dirty="0">
                <a:latin typeface="Times New Roman" panose="02020603050405020304" pitchFamily="18" charset="0"/>
                <a:cs typeface="Times New Roman" panose="02020603050405020304" pitchFamily="18" charset="0"/>
              </a:rPr>
              <a:t>çalışmasından, mensup olduğu dinin emir ve yasaklarına uygun davranmasından dolayı, </a:t>
            </a:r>
          </a:p>
          <a:p>
            <a:pPr algn="just"/>
            <a:r>
              <a:rPr lang="tr-TR" i="1" dirty="0">
                <a:latin typeface="Times New Roman" panose="02020603050405020304" pitchFamily="18" charset="0"/>
                <a:cs typeface="Times New Roman" panose="02020603050405020304" pitchFamily="18" charset="0"/>
              </a:rPr>
              <a:t>	 c) Kişinin mensup bulunduğu dine göre kutsal sayılan değerlerden bahisle,</a:t>
            </a:r>
          </a:p>
          <a:p>
            <a:pPr algn="just"/>
            <a:r>
              <a:rPr lang="tr-TR" i="1" dirty="0">
                <a:latin typeface="Times New Roman" panose="02020603050405020304" pitchFamily="18" charset="0"/>
                <a:cs typeface="Times New Roman" panose="02020603050405020304" pitchFamily="18" charset="0"/>
              </a:rPr>
              <a:t> İşlenmesi halinde, cezanın alt sınırı bir yıldan az olamaz. </a:t>
            </a:r>
          </a:p>
          <a:p>
            <a:pPr algn="just"/>
            <a:r>
              <a:rPr lang="tr-TR" i="1" dirty="0">
                <a:latin typeface="Times New Roman" panose="02020603050405020304" pitchFamily="18" charset="0"/>
                <a:cs typeface="Times New Roman" panose="02020603050405020304" pitchFamily="18" charset="0"/>
              </a:rPr>
              <a:t>	 (4) (Değişik: 29/6/2005 – 5377/15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Hakaretin alenen işlenmesi halinde ceza altıda biri oranında artırılır. </a:t>
            </a:r>
          </a:p>
          <a:p>
            <a:pPr algn="just"/>
            <a:r>
              <a:rPr lang="tr-TR" i="1" dirty="0">
                <a:latin typeface="Times New Roman" panose="02020603050405020304" pitchFamily="18" charset="0"/>
                <a:cs typeface="Times New Roman" panose="02020603050405020304" pitchFamily="18" charset="0"/>
              </a:rPr>
              <a:t> 	(5) (Değişik: 29/6/2005 – 5377/15 </a:t>
            </a:r>
            <a:r>
              <a:rPr lang="tr-TR" i="1" dirty="0" err="1">
                <a:latin typeface="Times New Roman" panose="02020603050405020304" pitchFamily="18" charset="0"/>
                <a:cs typeface="Times New Roman" panose="02020603050405020304" pitchFamily="18" charset="0"/>
              </a:rPr>
              <a:t>md.</a:t>
            </a:r>
            <a:r>
              <a:rPr lang="tr-TR" i="1" dirty="0">
                <a:latin typeface="Times New Roman" panose="02020603050405020304" pitchFamily="18" charset="0"/>
                <a:cs typeface="Times New Roman" panose="02020603050405020304" pitchFamily="18" charset="0"/>
              </a:rPr>
              <a:t>) Kurul hâlinde çalışan kamu görevlilerine görevlerinden dolayı hakaret edilmesi hâlinde suç, kurulu oluşturan üyelere karşı işlenmiş sayılır. Ancak, bu durumda zincirleme suça ilişkin madde hükümleri uygulanır.”</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749266" cy="548680"/>
          </a:xfrm>
          <a:prstGeom prst="rect">
            <a:avLst/>
          </a:prstGeom>
        </p:spPr>
      </p:pic>
    </p:spTree>
    <p:extLst>
      <p:ext uri="{BB962C8B-B14F-4D97-AF65-F5344CB8AC3E}">
        <p14:creationId xmlns:p14="http://schemas.microsoft.com/office/powerpoint/2010/main" val="24754546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a:xfrm>
            <a:off x="3541811" y="6356349"/>
            <a:ext cx="216788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 Çalışan Sağlığı Dairesi Başkanlığı</a:t>
            </a:r>
          </a:p>
        </p:txBody>
      </p:sp>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pPr algn="r">
                <a:defRPr/>
              </a:pPr>
              <a:t>2</a:t>
            </a:fld>
            <a:endParaRPr lang="tr-TR" dirty="0"/>
          </a:p>
        </p:txBody>
      </p:sp>
      <p:sp>
        <p:nvSpPr>
          <p:cNvPr id="30721" name="Dikdörtgen 2"/>
          <p:cNvSpPr>
            <a:spLocks noChangeArrowheads="1"/>
          </p:cNvSpPr>
          <p:nvPr/>
        </p:nvSpPr>
        <p:spPr bwMode="auto">
          <a:xfrm>
            <a:off x="107504" y="1768177"/>
            <a:ext cx="9036495" cy="3303468"/>
          </a:xfrm>
          <a:prstGeom prst="rect">
            <a:avLst/>
          </a:prstGeom>
          <a:noFill/>
          <a:ln w="9525">
            <a:noFill/>
            <a:miter lim="800000"/>
            <a:headEnd/>
            <a:tailEnd/>
          </a:ln>
        </p:spPr>
        <p:txBody>
          <a:bodyPr wrap="square">
            <a:spAutoFit/>
          </a:bodyPr>
          <a:lstStyle/>
          <a:p>
            <a:pPr lvl="1" algn="ctr">
              <a:spcAft>
                <a:spcPts val="1000"/>
              </a:spcAft>
            </a:pPr>
            <a:endParaRPr lang="tr-TR" sz="2800" b="1" dirty="0">
              <a:latin typeface="Calibri" pitchFamily="34" charset="0"/>
              <a:cs typeface="Times New Roman" pitchFamily="18" charset="0"/>
            </a:endParaRPr>
          </a:p>
          <a:p>
            <a:pPr lvl="1" algn="just">
              <a:spcAft>
                <a:spcPts val="1000"/>
              </a:spcAft>
            </a:pPr>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Sağlık çalışanlarının, sağlık hizmeti sunumu sırasında veya bu hizmetlerinden dolayı karşılaşabilecekleri, fiziki veya psikolojik açıdan çalışanların zarar görmeleriyle sonuçlanan/sonuçlanması muhtemel sözlü veya fiili davranışlardır. </a:t>
            </a:r>
          </a:p>
          <a:p>
            <a:pPr lvl="1" algn="just">
              <a:spcAft>
                <a:spcPts val="1000"/>
              </a:spcAft>
            </a:pPr>
            <a:r>
              <a:rPr lang="tr-TR" sz="2400" b="1" dirty="0">
                <a:latin typeface="Calibri" pitchFamily="34" charset="0"/>
                <a:cs typeface="Times New Roman" pitchFamily="18" charset="0"/>
              </a:rPr>
              <a:t>	</a:t>
            </a:r>
            <a:endParaRPr lang="tr-TR" sz="2400" dirty="0">
              <a:latin typeface="Times New Roman" pitchFamily="18" charset="0"/>
              <a:cs typeface="Times New Roman" pitchFamily="18" charset="0"/>
            </a:endParaRPr>
          </a:p>
        </p:txBody>
      </p:sp>
      <p:sp>
        <p:nvSpPr>
          <p:cNvPr id="5" name="Metin kutusu 4"/>
          <p:cNvSpPr txBox="1">
            <a:spLocks noChangeArrowheads="1"/>
          </p:cNvSpPr>
          <p:nvPr/>
        </p:nvSpPr>
        <p:spPr bwMode="auto">
          <a:xfrm>
            <a:off x="2289965" y="1418306"/>
            <a:ext cx="4564070" cy="461665"/>
          </a:xfrm>
          <a:prstGeom prst="rect">
            <a:avLst/>
          </a:prstGeom>
          <a:noFill/>
          <a:ln w="9525">
            <a:noFill/>
            <a:miter lim="800000"/>
            <a:headEnd/>
            <a:tailEnd/>
          </a:ln>
        </p:spPr>
        <p:txBody>
          <a:bodyPr wrap="none">
            <a:spAutoFit/>
          </a:bodyPr>
          <a:lstStyle/>
          <a:p>
            <a:pPr lvl="1" algn="ctr">
              <a:spcAft>
                <a:spcPts val="1000"/>
              </a:spcAft>
            </a:pP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Sağlık Kurumlarında Şiddet:</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pPr algn="r">
                <a:defRPr/>
              </a:pPr>
              <a:t>20</a:t>
            </a:fld>
            <a:endParaRPr lang="tr-TR" dirty="0"/>
          </a:p>
        </p:txBody>
      </p:sp>
      <p:sp>
        <p:nvSpPr>
          <p:cNvPr id="4" name="Dikdörtgen 3"/>
          <p:cNvSpPr/>
          <p:nvPr/>
        </p:nvSpPr>
        <p:spPr>
          <a:xfrm>
            <a:off x="395536" y="1710100"/>
            <a:ext cx="7848872" cy="2123658"/>
          </a:xfrm>
          <a:prstGeom prst="rect">
            <a:avLst/>
          </a:prstGeom>
        </p:spPr>
        <p:txBody>
          <a:bodyPr wrap="square">
            <a:spAutoFit/>
          </a:bodyPr>
          <a:lstStyle/>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p:txBody>
      </p:sp>
      <p:sp>
        <p:nvSpPr>
          <p:cNvPr id="5" name="Dikdörtgen 4"/>
          <p:cNvSpPr/>
          <p:nvPr/>
        </p:nvSpPr>
        <p:spPr>
          <a:xfrm>
            <a:off x="3492217" y="781387"/>
            <a:ext cx="2159566" cy="461665"/>
          </a:xfrm>
          <a:prstGeom prst="rect">
            <a:avLst/>
          </a:prstGeom>
        </p:spPr>
        <p:txBody>
          <a:bodyPr wrap="none">
            <a:spAutoFit/>
          </a:bodyPr>
          <a:lstStyle/>
          <a:p>
            <a:r>
              <a:rPr lang="tr-TR" sz="2400" b="1" dirty="0">
                <a:solidFill>
                  <a:srgbClr val="FF0000"/>
                </a:solidFill>
                <a:latin typeface="Times New Roman" panose="02020603050405020304" pitchFamily="18" charset="0"/>
                <a:cs typeface="Times New Roman" panose="02020603050405020304" pitchFamily="18" charset="0"/>
              </a:rPr>
              <a:t>TCK, Madde 2</a:t>
            </a:r>
            <a:endParaRPr lang="tr-TR" sz="2400" dirty="0">
              <a:solidFill>
                <a:srgbClr val="FF0000"/>
              </a:solidFill>
            </a:endParaRPr>
          </a:p>
        </p:txBody>
      </p:sp>
      <p:sp>
        <p:nvSpPr>
          <p:cNvPr id="6" name="Dikdörtgen 5"/>
          <p:cNvSpPr/>
          <p:nvPr/>
        </p:nvSpPr>
        <p:spPr>
          <a:xfrm>
            <a:off x="102745" y="1247389"/>
            <a:ext cx="9036496" cy="5478423"/>
          </a:xfrm>
          <a:prstGeom prst="rect">
            <a:avLst/>
          </a:prstGeom>
        </p:spPr>
        <p:txBody>
          <a:bodyPr wrap="square">
            <a:spAutoFit/>
          </a:bodyPr>
          <a:lstStyle/>
          <a:p>
            <a:r>
              <a:rPr lang="tr-TR" sz="24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Suçta ve cezada </a:t>
            </a:r>
            <a:r>
              <a:rPr lang="tr-TR" sz="2800" i="1" dirty="0" err="1">
                <a:latin typeface="Times New Roman" panose="02020603050405020304" pitchFamily="18" charset="0"/>
                <a:cs typeface="Times New Roman" panose="02020603050405020304" pitchFamily="18" charset="0"/>
              </a:rPr>
              <a:t>kanunîlik</a:t>
            </a:r>
            <a:r>
              <a:rPr lang="tr-TR" sz="2800" i="1" dirty="0">
                <a:latin typeface="Times New Roman" panose="02020603050405020304" pitchFamily="18" charset="0"/>
                <a:cs typeface="Times New Roman" panose="02020603050405020304" pitchFamily="18" charset="0"/>
              </a:rPr>
              <a:t> ilkesi</a:t>
            </a:r>
          </a:p>
          <a:p>
            <a:pPr algn="just"/>
            <a:r>
              <a:rPr lang="tr-TR" sz="2800" b="1" i="1" dirty="0">
                <a:latin typeface="Times New Roman" panose="02020603050405020304" pitchFamily="18" charset="0"/>
                <a:cs typeface="Times New Roman" panose="02020603050405020304" pitchFamily="18" charset="0"/>
              </a:rPr>
              <a:t>	Madde 2- </a:t>
            </a:r>
            <a:r>
              <a:rPr lang="tr-TR" sz="2800" i="1" dirty="0">
                <a:latin typeface="Times New Roman" panose="02020603050405020304" pitchFamily="18" charset="0"/>
                <a:cs typeface="Times New Roman" panose="02020603050405020304" pitchFamily="18" charset="0"/>
              </a:rPr>
              <a:t>(1) Kanunun açıkça suç saymadığı bir fiil için kimseye ceza verilemez ve güvenlik tedbiri uygulanamaz. Kanunda yazılı cezalardan ve güvenlik tedbirlerinden başka bir ceza ve güvenlik tedbirine hükmolunamaz. </a:t>
            </a:r>
          </a:p>
          <a:p>
            <a:pPr algn="just"/>
            <a:r>
              <a:rPr lang="tr-TR" sz="2800" i="1" dirty="0">
                <a:latin typeface="Times New Roman" panose="02020603050405020304" pitchFamily="18" charset="0"/>
                <a:cs typeface="Times New Roman" panose="02020603050405020304" pitchFamily="18" charset="0"/>
              </a:rPr>
              <a:t>	(2) İdarenin düzenleyici işlemleriyle suç ve ceza konulamaz. </a:t>
            </a:r>
          </a:p>
          <a:p>
            <a:pPr algn="just"/>
            <a:r>
              <a:rPr lang="tr-TR" sz="2800" i="1" dirty="0">
                <a:latin typeface="Times New Roman" panose="02020603050405020304" pitchFamily="18" charset="0"/>
                <a:cs typeface="Times New Roman" panose="02020603050405020304" pitchFamily="18" charset="0"/>
              </a:rPr>
              <a:t>	(3) Kanunların suç ve ceza içeren hükümlerinin uygulanmasında kıyas yapılamaz. Suç ve ceza içeren hükümler, kıyasa yol açacak biçimde geniş yorumlanamaz.” </a:t>
            </a:r>
            <a:r>
              <a:rPr lang="tr-TR" sz="2800" dirty="0">
                <a:latin typeface="Times New Roman" panose="02020603050405020304" pitchFamily="18" charset="0"/>
                <a:cs typeface="Times New Roman" panose="02020603050405020304" pitchFamily="18" charset="0"/>
              </a:rPr>
              <a:t>hükmüne yer verilmiştir.</a:t>
            </a:r>
          </a:p>
          <a:p>
            <a:pPr algn="just"/>
            <a:endParaRPr lang="tr-TR" sz="2400" i="1"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06758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21</a:t>
            </a:fld>
            <a:endParaRPr lang="tr-TR" dirty="0">
              <a:solidFill>
                <a:prstClr val="black"/>
              </a:solidFill>
            </a:endParaRPr>
          </a:p>
        </p:txBody>
      </p:sp>
      <p:sp>
        <p:nvSpPr>
          <p:cNvPr id="5" name="Dikdörtgen 4"/>
          <p:cNvSpPr/>
          <p:nvPr/>
        </p:nvSpPr>
        <p:spPr>
          <a:xfrm>
            <a:off x="3110642" y="1559818"/>
            <a:ext cx="2031325" cy="523220"/>
          </a:xfrm>
          <a:prstGeom prst="rect">
            <a:avLst/>
          </a:prstGeom>
        </p:spPr>
        <p:txBody>
          <a:bodyPr wrap="none">
            <a:spAutoFit/>
          </a:bodyPr>
          <a:lstStyle/>
          <a:p>
            <a:pPr lvl="0"/>
            <a:r>
              <a:rPr lang="tr-TR" sz="2800" b="1" dirty="0">
                <a:solidFill>
                  <a:srgbClr val="FF0000"/>
                </a:solidFill>
                <a:latin typeface="Times New Roman" panose="02020603050405020304" pitchFamily="18" charset="0"/>
                <a:cs typeface="Times New Roman" panose="02020603050405020304" pitchFamily="18" charset="0"/>
              </a:rPr>
              <a:t>Bu sebeple:</a:t>
            </a:r>
            <a:r>
              <a:rPr lang="tr-TR" b="1" dirty="0">
                <a:solidFill>
                  <a:srgbClr val="FF0000"/>
                </a:solidFill>
                <a:latin typeface="Times New Roman" panose="02020603050405020304" pitchFamily="18" charset="0"/>
                <a:cs typeface="Times New Roman" panose="02020603050405020304" pitchFamily="18" charset="0"/>
              </a:rPr>
              <a:t>	</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7" name="Dikdörtgen 6"/>
          <p:cNvSpPr/>
          <p:nvPr/>
        </p:nvSpPr>
        <p:spPr>
          <a:xfrm>
            <a:off x="-10048" y="2691164"/>
            <a:ext cx="9036496" cy="1815882"/>
          </a:xfrm>
          <a:prstGeom prst="rect">
            <a:avLst/>
          </a:prstGeom>
        </p:spPr>
        <p:txBody>
          <a:bodyPr wrap="square">
            <a:spAutoFit/>
          </a:bodyPr>
          <a:lstStyle/>
          <a:p>
            <a:pPr marL="457200" lvl="0" indent="-457200" algn="just" fontAlgn="auto">
              <a:spcBef>
                <a:spcPts val="0"/>
              </a:spcBef>
              <a:spcAft>
                <a:spcPts val="0"/>
              </a:spcAft>
              <a:buFont typeface="Wingdings" panose="05000000000000000000" pitchFamily="2" charset="2"/>
              <a:buChar char="ü"/>
              <a:defRPr/>
            </a:pPr>
            <a:r>
              <a:rPr lang="tr-TR" sz="2800" b="1" dirty="0">
                <a:solidFill>
                  <a:prstClr val="black"/>
                </a:solidFill>
                <a:latin typeface="Times New Roman" panose="02020603050405020304" pitchFamily="18" charset="0"/>
                <a:cs typeface="Times New Roman" panose="02020603050405020304" pitchFamily="18" charset="0"/>
              </a:rPr>
              <a:t>Çalışanlara karşı işbu mevzuatta suç olarak tanımlanan fiillerin  işlenmesi durumunda, yapılan başvurulardan hukuki olarak daha tatmin edici sonuçların alınabileceği kanaati taşınmaktadır.</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229306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22</a:t>
            </a:fld>
            <a:endParaRPr lang="tr-TR" dirty="0">
              <a:solidFill>
                <a:prstClr val="black"/>
              </a:solidFill>
            </a:endParaRPr>
          </a:p>
        </p:txBody>
      </p:sp>
      <p:sp>
        <p:nvSpPr>
          <p:cNvPr id="5" name="Dikdörtgen 4"/>
          <p:cNvSpPr/>
          <p:nvPr/>
        </p:nvSpPr>
        <p:spPr>
          <a:xfrm>
            <a:off x="3049692" y="1097872"/>
            <a:ext cx="3147272"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MEVZUATI-12</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53752" y="1813466"/>
            <a:ext cx="9036496" cy="3416320"/>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r>
              <a:rPr lang="tr-TR" sz="2400" dirty="0">
                <a:solidFill>
                  <a:prstClr val="black"/>
                </a:solidFill>
                <a:latin typeface="Times New Roman" panose="02020603050405020304" pitchFamily="18" charset="0"/>
                <a:cs typeface="Times New Roman" panose="02020603050405020304" pitchFamily="18" charset="0"/>
              </a:rPr>
              <a:t>Yine sağlık Bakanlığınca Ekim 2015’te yapılan B “</a:t>
            </a:r>
            <a:r>
              <a:rPr lang="tr-TR" sz="2400" i="1" dirty="0">
                <a:solidFill>
                  <a:prstClr val="black"/>
                </a:solidFill>
                <a:latin typeface="Times New Roman" panose="02020603050405020304" pitchFamily="18" charset="0"/>
                <a:cs typeface="Times New Roman" panose="02020603050405020304" pitchFamily="18" charset="0"/>
              </a:rPr>
              <a:t>Beyaz Kod Sisteminin Güncellenmesi”</a:t>
            </a:r>
            <a:r>
              <a:rPr lang="tr-TR" sz="2400" dirty="0">
                <a:solidFill>
                  <a:prstClr val="black"/>
                </a:solidFill>
                <a:latin typeface="Times New Roman" panose="02020603050405020304" pitchFamily="18" charset="0"/>
                <a:cs typeface="Times New Roman" panose="02020603050405020304" pitchFamily="18" charset="0"/>
              </a:rPr>
              <a:t>  kapsamında </a:t>
            </a:r>
            <a:r>
              <a:rPr lang="tr-TR" sz="2400" b="1" i="1" dirty="0">
                <a:solidFill>
                  <a:prstClr val="black"/>
                </a:solidFill>
                <a:latin typeface="Times New Roman" panose="02020603050405020304" pitchFamily="18" charset="0"/>
                <a:cs typeface="Times New Roman" panose="02020603050405020304" pitchFamily="18" charset="0"/>
              </a:rPr>
              <a:t>BEYAZ KOD KULLANICI KILAVUZU </a:t>
            </a:r>
            <a:r>
              <a:rPr lang="tr-TR" sz="2400" dirty="0">
                <a:solidFill>
                  <a:prstClr val="black"/>
                </a:solidFill>
                <a:latin typeface="Times New Roman" panose="02020603050405020304" pitchFamily="18" charset="0"/>
                <a:cs typeface="Times New Roman" panose="02020603050405020304" pitchFamily="18" charset="0"/>
              </a:rPr>
              <a:t>yayımlanmıştır.</a:t>
            </a:r>
          </a:p>
          <a:p>
            <a:pPr marL="742950" lvl="0" indent="-119063" algn="just" fontAlgn="auto">
              <a:spcBef>
                <a:spcPts val="0"/>
              </a:spcBef>
              <a:spcAft>
                <a:spcPts val="0"/>
              </a:spcAft>
              <a:buFont typeface="Wingdings" panose="05000000000000000000" pitchFamily="2" charset="2"/>
              <a:buChar char="ü"/>
              <a:defRPr/>
            </a:pPr>
            <a:r>
              <a:rPr lang="tr-TR" sz="2400" dirty="0">
                <a:solidFill>
                  <a:prstClr val="black"/>
                </a:solidFill>
                <a:latin typeface="Times New Roman" panose="02020603050405020304" pitchFamily="18" charset="0"/>
                <a:cs typeface="Times New Roman" panose="02020603050405020304" pitchFamily="18" charset="0"/>
              </a:rPr>
              <a:t>	Kılavuz’un </a:t>
            </a:r>
            <a:r>
              <a:rPr lang="tr-TR" sz="2400" b="1" dirty="0">
                <a:solidFill>
                  <a:prstClr val="black"/>
                </a:solidFill>
                <a:latin typeface="Times New Roman" panose="02020603050405020304" pitchFamily="18" charset="0"/>
                <a:cs typeface="Times New Roman" panose="02020603050405020304" pitchFamily="18" charset="0"/>
              </a:rPr>
              <a:t>1.2. </a:t>
            </a:r>
            <a:r>
              <a:rPr lang="tr-TR" sz="2400" dirty="0">
                <a:solidFill>
                  <a:prstClr val="black"/>
                </a:solidFill>
                <a:latin typeface="Times New Roman" panose="02020603050405020304" pitchFamily="18" charset="0"/>
                <a:cs typeface="Times New Roman" panose="02020603050405020304" pitchFamily="18" charset="0"/>
              </a:rPr>
              <a:t>sırasında yer alan kısımda birinci basamak sağlık kuruluşlarındaki beyaz kod başvuru süreçlerinin takibi görevi, </a:t>
            </a:r>
            <a:r>
              <a:rPr lang="tr-TR" sz="2400" b="1" dirty="0">
                <a:solidFill>
                  <a:prstClr val="black"/>
                </a:solidFill>
                <a:latin typeface="Times New Roman" panose="02020603050405020304" pitchFamily="18" charset="0"/>
                <a:cs typeface="Times New Roman" panose="02020603050405020304" pitchFamily="18" charset="0"/>
              </a:rPr>
              <a:t>yönetici </a:t>
            </a:r>
            <a:r>
              <a:rPr lang="tr-TR" sz="2400" dirty="0">
                <a:solidFill>
                  <a:prstClr val="black"/>
                </a:solidFill>
                <a:latin typeface="Times New Roman" panose="02020603050405020304" pitchFamily="18" charset="0"/>
                <a:cs typeface="Times New Roman" panose="02020603050405020304" pitchFamily="18" charset="0"/>
              </a:rPr>
              <a:t>(toplum sağlığı sorumlu hekimi) ile  beyaz kod işlerinden sorumlu olarak belirlenen çalışana (</a:t>
            </a:r>
            <a:r>
              <a:rPr lang="tr-TR" sz="2400" b="1" dirty="0">
                <a:solidFill>
                  <a:prstClr val="black"/>
                </a:solidFill>
                <a:latin typeface="Times New Roman" panose="02020603050405020304" pitchFamily="18" charset="0"/>
                <a:cs typeface="Times New Roman" panose="02020603050405020304" pitchFamily="18" charset="0"/>
              </a:rPr>
              <a:t>ÇGB) </a:t>
            </a:r>
            <a:r>
              <a:rPr lang="tr-TR" sz="2400" dirty="0">
                <a:solidFill>
                  <a:prstClr val="black"/>
                </a:solidFill>
                <a:latin typeface="Times New Roman" panose="02020603050405020304" pitchFamily="18" charset="0"/>
                <a:cs typeface="Times New Roman" panose="02020603050405020304" pitchFamily="18" charset="0"/>
              </a:rPr>
              <a:t>verilmiştir.</a:t>
            </a:r>
          </a:p>
          <a:p>
            <a:pPr marL="742950" lvl="0" indent="-119063" algn="just" fontAlgn="auto">
              <a:spcBef>
                <a:spcPts val="0"/>
              </a:spcBef>
              <a:spcAft>
                <a:spcPts val="0"/>
              </a:spcAft>
              <a:buFont typeface="Wingdings" panose="05000000000000000000" pitchFamily="2" charset="2"/>
              <a:buChar char="ü"/>
              <a:defRPr/>
            </a:pPr>
            <a:r>
              <a:rPr lang="tr-TR" sz="2400" dirty="0">
                <a:solidFill>
                  <a:prstClr val="black"/>
                </a:solidFill>
                <a:latin typeface="Times New Roman" panose="02020603050405020304" pitchFamily="18" charset="0"/>
                <a:cs typeface="Times New Roman" panose="02020603050405020304" pitchFamily="18" charset="0"/>
              </a:rPr>
              <a:t>Ayrıca, Kılavuz’da yeniden yapılandırılan beyaz kod sisteminin işleyişi konusunda detaylı bilgi bulunmaktadır.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274035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23</a:t>
            </a:fld>
            <a:endParaRPr lang="tr-TR" dirty="0">
              <a:solidFill>
                <a:prstClr val="black"/>
              </a:solidFill>
            </a:endParaRPr>
          </a:p>
        </p:txBody>
      </p:sp>
      <p:sp>
        <p:nvSpPr>
          <p:cNvPr id="5" name="Dikdörtgen 4"/>
          <p:cNvSpPr/>
          <p:nvPr/>
        </p:nvSpPr>
        <p:spPr>
          <a:xfrm>
            <a:off x="2995940" y="829017"/>
            <a:ext cx="3339569"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MEVZUATI-13/1</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0" y="976662"/>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0" y="1250515"/>
            <a:ext cx="9144000" cy="5078313"/>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Ayrıca, Genel Müdürlüğümüzce birinci basamak sağlık kuruluşlarında şiddetin önlenmesi için yapılacak çalışmalara ilişkin 25.09.2018 tarihli ve 90611027-010.07.01-E-325 sayılı “</a:t>
            </a:r>
            <a:r>
              <a:rPr lang="tr-TR" b="1" i="1" dirty="0">
                <a:solidFill>
                  <a:prstClr val="black"/>
                </a:solidFill>
                <a:latin typeface="Times New Roman" panose="02020603050405020304" pitchFamily="18" charset="0"/>
                <a:cs typeface="Times New Roman" panose="02020603050405020304" pitchFamily="18" charset="0"/>
              </a:rPr>
              <a:t>Birinci Basamak Beyaz Kod Uygulama Talimatı</a:t>
            </a:r>
            <a:r>
              <a:rPr lang="tr-TR" b="1" dirty="0">
                <a:solidFill>
                  <a:prstClr val="black"/>
                </a:solidFill>
                <a:latin typeface="Times New Roman" panose="02020603050405020304" pitchFamily="18" charset="0"/>
                <a:cs typeface="Times New Roman" panose="02020603050405020304" pitchFamily="18" charset="0"/>
              </a:rPr>
              <a:t>” hazırlanmıştır.</a:t>
            </a: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defTabSz="363538"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	Bu talimatta: </a:t>
            </a:r>
          </a:p>
          <a:p>
            <a:pPr marL="363538" lvl="2" indent="-363538"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Birinci basamak sağlık kuruluşlarından yapılan beyaz kod bildirimlerinin büyük çoğunluğunun aile sağlığı merkezlerinden/birimlerinden olduğu, az sayıda entegre hastanelerden ve diğer birimlerden de beyaz kod bildirimi yapıldığı,</a:t>
            </a:r>
          </a:p>
          <a:p>
            <a:pPr marL="363538" lvl="2" indent="-363538"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Bildirimlerinin çoğunlukla hekimler tarafından yapıldığı, bunu sırasıyla hekim dışı sağlık çalışanlarının ve sözleşmeli çalışanların yaptığı bildirimlerin takip ettiği,</a:t>
            </a:r>
          </a:p>
          <a:p>
            <a:pPr marL="285750" indent="-285750" algn="just" defTabSz="1163638">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Meydana gelen olaylarının genellikle sözlü şiddet şeklinde gerçekleştiği, bunu takiben fiziki ve sözlü şiddet ile fiziki şiddet vakalarının geldiği,</a:t>
            </a:r>
            <a:r>
              <a:rPr lang="tr-TR" dirty="0"/>
              <a:t> </a:t>
            </a:r>
          </a:p>
          <a:p>
            <a:pPr marL="285750" indent="-285750" algn="just" defTabSz="1163638">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Şiddet vakalarının esas itibarıyla polikliniklerde yaşandığı, olayların çoğunlukla saat 9.00-11.00 ila saat 13.00-16.00 arasında daha fazla meydana geldiği,</a:t>
            </a:r>
          </a:p>
          <a:p>
            <a:pPr marL="285750" indent="-285750" algn="just" defTabSz="1163638">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Beyaz kod girişlerinin azımsanmayacak bir kısmının da beyaz kod kapsamı dışında kaldığı anlaşıldığından, çalışanların beyaz kod konusundaki bilgilerinin yenilenmesi gerektiğinin anlaşıldığı belirtilmiştir.</a:t>
            </a:r>
            <a:r>
              <a:rPr lang="tr-TR" b="1" dirty="0">
                <a:solidFill>
                  <a:prstClr val="black"/>
                </a:solidFill>
                <a:latin typeface="Times New Roman" panose="02020603050405020304" pitchFamily="18" charset="0"/>
                <a:cs typeface="Times New Roman" panose="02020603050405020304" pitchFamily="18" charset="0"/>
              </a:rPr>
              <a:t>	</a:t>
            </a: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907704" cy="598376"/>
          </a:xfrm>
          <a:prstGeom prst="rect">
            <a:avLst/>
          </a:prstGeom>
        </p:spPr>
      </p:pic>
    </p:spTree>
    <p:extLst>
      <p:ext uri="{BB962C8B-B14F-4D97-AF65-F5344CB8AC3E}">
        <p14:creationId xmlns:p14="http://schemas.microsoft.com/office/powerpoint/2010/main" val="87237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24</a:t>
            </a:fld>
            <a:endParaRPr lang="tr-TR" dirty="0">
              <a:solidFill>
                <a:prstClr val="black"/>
              </a:solidFill>
            </a:endParaRPr>
          </a:p>
        </p:txBody>
      </p:sp>
      <p:sp>
        <p:nvSpPr>
          <p:cNvPr id="5" name="Dikdörtgen 4"/>
          <p:cNvSpPr/>
          <p:nvPr/>
        </p:nvSpPr>
        <p:spPr>
          <a:xfrm>
            <a:off x="2991984" y="738907"/>
            <a:ext cx="332680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MEVZUATI-13/2</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0" y="976662"/>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251520" y="1108239"/>
            <a:ext cx="7992888" cy="5078313"/>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Bu talimatta Birinci Basamaktaki Şiddet Sebeplerinin: </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İletişim kusurları,</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Tedavi memnuniyetsizliği,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Hastanın kendi istediği ilaçları yazdırma talebi,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Rapor talepleri,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Randevu sırası ihlalleri,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Ziyaret kuralı ihlali,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Tıbbi gereklilik olduğu hâlde sevk istememe,</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Tetkik isteği,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Mahremiyet ihlali,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Bilgilendirme eksiklikleri,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Çalışanların tutum ve davranışları,</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Yönlendirme hataları,</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Bilgilendirme yetersizliği,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Tıbbi gereklilik olmadan sevk isteme,</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Hasta ziyareti isteği,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Çalışan yetersizliği,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Tıbbi malzeme eksikliği </a:t>
            </a:r>
            <a:r>
              <a:rPr lang="tr-TR" dirty="0">
                <a:latin typeface="Times New Roman" panose="02020603050405020304" pitchFamily="18" charset="0"/>
                <a:cs typeface="Times New Roman" panose="02020603050405020304" pitchFamily="18" charset="0"/>
              </a:rPr>
              <a:t>olduğu ifade edilmiştir.</a:t>
            </a: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 y="1"/>
            <a:ext cx="1749266" cy="548680"/>
          </a:xfrm>
          <a:prstGeom prst="rect">
            <a:avLst/>
          </a:prstGeom>
        </p:spPr>
      </p:pic>
    </p:spTree>
    <p:extLst>
      <p:ext uri="{BB962C8B-B14F-4D97-AF65-F5344CB8AC3E}">
        <p14:creationId xmlns:p14="http://schemas.microsoft.com/office/powerpoint/2010/main" val="269681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25</a:t>
            </a:fld>
            <a:endParaRPr lang="tr-TR" dirty="0">
              <a:solidFill>
                <a:prstClr val="black"/>
              </a:solidFill>
            </a:endParaRPr>
          </a:p>
        </p:txBody>
      </p:sp>
      <p:sp>
        <p:nvSpPr>
          <p:cNvPr id="5" name="Dikdörtgen 4"/>
          <p:cNvSpPr/>
          <p:nvPr/>
        </p:nvSpPr>
        <p:spPr>
          <a:xfrm>
            <a:off x="2991984" y="738907"/>
            <a:ext cx="332680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MEVZUATI-13/3</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28600" y="985128"/>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251520" y="1108239"/>
            <a:ext cx="7992888" cy="4247317"/>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Bu talimatta Birinci Basamak Çalışanlarına Verilecek Eğitim Konularının:</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2012/23 sayılı “</a:t>
            </a:r>
            <a:r>
              <a:rPr lang="tr-TR" i="1" dirty="0">
                <a:latin typeface="Times New Roman" panose="02020603050405020304" pitchFamily="18" charset="0"/>
                <a:cs typeface="Times New Roman" panose="02020603050405020304" pitchFamily="18" charset="0"/>
              </a:rPr>
              <a:t>Çalışan Güvenliğinin Sağlanması” </a:t>
            </a:r>
            <a:r>
              <a:rPr lang="tr-TR" dirty="0">
                <a:latin typeface="Times New Roman" panose="02020603050405020304" pitchFamily="18" charset="0"/>
                <a:cs typeface="Times New Roman" panose="02020603050405020304" pitchFamily="18" charset="0"/>
              </a:rPr>
              <a:t>konulu Genelge’nin 4’üncü maddesinde de yer verildiği üzere:</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İletişim becerileri,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Problem çözme teknikleri,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Stres yönetimi ve öfke kontrolü,</a:t>
            </a:r>
          </a:p>
          <a:p>
            <a:pPr marL="285750" indent="-285750">
              <a:buFont typeface="Wingdings" panose="05000000000000000000" pitchFamily="2" charset="2"/>
              <a:buChar char="ü"/>
            </a:pPr>
            <a:r>
              <a:rPr lang="es-ES" i="1" dirty="0">
                <a:latin typeface="Times New Roman" panose="02020603050405020304" pitchFamily="18" charset="0"/>
                <a:cs typeface="Times New Roman" panose="02020603050405020304" pitchFamily="18" charset="0"/>
              </a:rPr>
              <a:t>Öfkeli hastalarla ve hasta yakınlarıyla iletişim,</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Beyaz kod mevzuatı </a:t>
            </a:r>
            <a:r>
              <a:rPr lang="tr-TR" dirty="0">
                <a:latin typeface="Times New Roman" panose="02020603050405020304" pitchFamily="18" charset="0"/>
                <a:cs typeface="Times New Roman" panose="02020603050405020304" pitchFamily="18" charset="0"/>
              </a:rPr>
              <a:t>ve </a:t>
            </a:r>
            <a:r>
              <a:rPr lang="tr-TR" i="1" dirty="0">
                <a:latin typeface="Times New Roman" panose="02020603050405020304" pitchFamily="18" charset="0"/>
                <a:cs typeface="Times New Roman" panose="02020603050405020304" pitchFamily="18" charset="0"/>
              </a:rPr>
              <a:t>bu mevzuatla sağlanan imkânlar hakkında çalışanların</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bilgilendirilmesi yanında, beyaz kod kapsamında olan ve olmayan fiillerin de neler olduğu </a:t>
            </a:r>
            <a:r>
              <a:rPr lang="tr-TR" dirty="0">
                <a:latin typeface="Times New Roman" panose="02020603050405020304" pitchFamily="18" charset="0"/>
                <a:cs typeface="Times New Roman" panose="02020603050405020304" pitchFamily="18" charset="0"/>
              </a:rPr>
              <a:t>gibi hususlar olabileceği önerilmiştir.</a:t>
            </a: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 </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907704" cy="598376"/>
          </a:xfrm>
          <a:prstGeom prst="rect">
            <a:avLst/>
          </a:prstGeom>
        </p:spPr>
      </p:pic>
    </p:spTree>
    <p:extLst>
      <p:ext uri="{BB962C8B-B14F-4D97-AF65-F5344CB8AC3E}">
        <p14:creationId xmlns:p14="http://schemas.microsoft.com/office/powerpoint/2010/main" val="1836517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26</a:t>
            </a:fld>
            <a:endParaRPr lang="tr-TR" dirty="0">
              <a:solidFill>
                <a:prstClr val="black"/>
              </a:solidFill>
            </a:endParaRPr>
          </a:p>
        </p:txBody>
      </p:sp>
      <p:sp>
        <p:nvSpPr>
          <p:cNvPr id="5" name="Dikdörtgen 4"/>
          <p:cNvSpPr/>
          <p:nvPr/>
        </p:nvSpPr>
        <p:spPr>
          <a:xfrm>
            <a:off x="2991984" y="738907"/>
            <a:ext cx="332680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MEVZUATI-13/4</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28600" y="985128"/>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251520" y="1108239"/>
            <a:ext cx="7992888" cy="4801314"/>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endParaRPr lang="tr-TR" b="1" dirty="0">
              <a:solidFill>
                <a:prstClr val="black"/>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 Bu talimatta:</a:t>
            </a:r>
          </a:p>
          <a:p>
            <a:pPr algn="just"/>
            <a:r>
              <a:rPr lang="tr-TR" b="1" dirty="0">
                <a:solidFill>
                  <a:prstClr val="black"/>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Birinci basamak sağlık kuruluşlarında beyaz kod kapsamında ciddi bir fiziki şiddet olayı meydana gelmesi durumunda:</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Olayın nasıl gerçekleştiği,</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Olaya ilişkin neler yapıldığı,</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Mağdurla görüşülüp görüşülmediği/ziyaret edilip edilmediği (Özellikle fiziki şiddet olaylarında mağdur ziyaret edilmelidir.),</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Mağdurun hastaneye başvurup vurmadığı,</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Hastaneye başvuru var ise verilen tedavinin ne olduğu,</a:t>
            </a:r>
          </a:p>
          <a:p>
            <a:pPr marL="285750" indent="-285750">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Darp raporu verilip verilmediği,</a:t>
            </a:r>
          </a:p>
          <a:p>
            <a:pPr marL="285750" indent="-285750" algn="just">
              <a:buFont typeface="Wingdings" panose="05000000000000000000" pitchFamily="2" charset="2"/>
              <a:buChar char="ü"/>
            </a:pPr>
            <a:r>
              <a:rPr lang="tr-TR" i="1" dirty="0">
                <a:latin typeface="Times New Roman" panose="02020603050405020304" pitchFamily="18" charset="0"/>
                <a:cs typeface="Times New Roman" panose="02020603050405020304" pitchFamily="18" charset="0"/>
              </a:rPr>
              <a:t>Adli sürece ilişkin durum ile mağdurun hukuki yardım talebi olup olmadığı </a:t>
            </a:r>
            <a:r>
              <a:rPr lang="tr-TR" dirty="0">
                <a:latin typeface="Times New Roman" panose="02020603050405020304" pitchFamily="18" charset="0"/>
                <a:cs typeface="Times New Roman" panose="02020603050405020304" pitchFamily="18" charset="0"/>
              </a:rPr>
              <a:t>gibi hususlara ilişkin olarak Bakanlığa (Halk Sağlığı Genel Müdürlüğü) bilgi verilmesi gerektiği vurgulanmıştır.</a:t>
            </a:r>
          </a:p>
          <a:p>
            <a:r>
              <a:rPr lang="tr-TR" dirty="0">
                <a:latin typeface="Times New Roman" panose="02020603050405020304" pitchFamily="18" charset="0"/>
                <a:cs typeface="Times New Roman" panose="02020603050405020304" pitchFamily="18" charset="0"/>
              </a:rPr>
              <a:t>	</a:t>
            </a: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 </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835696" cy="575790"/>
          </a:xfrm>
          <a:prstGeom prst="rect">
            <a:avLst/>
          </a:prstGeom>
        </p:spPr>
      </p:pic>
    </p:spTree>
    <p:extLst>
      <p:ext uri="{BB962C8B-B14F-4D97-AF65-F5344CB8AC3E}">
        <p14:creationId xmlns:p14="http://schemas.microsoft.com/office/powerpoint/2010/main" val="147638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27</a:t>
            </a:fld>
            <a:endParaRPr lang="tr-TR" dirty="0">
              <a:solidFill>
                <a:prstClr val="black"/>
              </a:solidFill>
            </a:endParaRPr>
          </a:p>
        </p:txBody>
      </p:sp>
      <p:sp>
        <p:nvSpPr>
          <p:cNvPr id="5" name="Dikdörtgen 4"/>
          <p:cNvSpPr/>
          <p:nvPr/>
        </p:nvSpPr>
        <p:spPr>
          <a:xfrm>
            <a:off x="2991984" y="738907"/>
            <a:ext cx="3326808"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MEVZUATI-13/5</a:t>
            </a:r>
            <a:endParaRPr lang="tr-TR" dirty="0">
              <a:solidFill>
                <a:srgbClr val="FF0000"/>
              </a:solidFill>
            </a:endParaRPr>
          </a:p>
        </p:txBody>
      </p:sp>
      <p:sp>
        <p:nvSpPr>
          <p:cNvPr id="6" name="Dikdörtgen 5"/>
          <p:cNvSpPr/>
          <p:nvPr/>
        </p:nvSpPr>
        <p:spPr>
          <a:xfrm>
            <a:off x="683568" y="1628800"/>
            <a:ext cx="8136904" cy="36933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 </a:t>
            </a:r>
          </a:p>
        </p:txBody>
      </p:sp>
      <p:sp>
        <p:nvSpPr>
          <p:cNvPr id="11" name="Dikdörtgen 10"/>
          <p:cNvSpPr/>
          <p:nvPr/>
        </p:nvSpPr>
        <p:spPr>
          <a:xfrm>
            <a:off x="-28600" y="985128"/>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251520" y="1350872"/>
            <a:ext cx="7992888" cy="3416320"/>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endParaRPr lang="tr-TR" b="1" dirty="0">
              <a:solidFill>
                <a:prstClr val="black"/>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 Yine Bu Yazıda: </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Yukarıda 9. slaytlarda belirtilen hususlarda yapılması icap eden faaliyetler ile birinci basamak beyaz kod kapsamındaki işlerin ve işlemlerin yapılması için işin muhatabı olan uygulama birimleri nezdinde eş güdümün sağlanması, gerektiğinde toplantılar planlaması ve düzenlenmesi, işbu toplantıların sekretarya hizmetlerinin ifası ve alınan kararlara ait uygulamaların takip edilmesi gibi işlerin yürütülmesi ve Genel Müdürlüğümüzle irtibat hâlinde olunması amacıyla en az iki çalışanın görev yaptığı “</a:t>
            </a:r>
            <a:r>
              <a:rPr lang="tr-TR" i="1" dirty="0">
                <a:latin typeface="Times New Roman" panose="02020603050405020304" pitchFamily="18" charset="0"/>
                <a:cs typeface="Times New Roman" panose="02020603050405020304" pitchFamily="18" charset="0"/>
              </a:rPr>
              <a:t>birinci basamak çalışan hakları birimi</a:t>
            </a:r>
            <a:r>
              <a:rPr lang="tr-TR" dirty="0">
                <a:latin typeface="Times New Roman" panose="02020603050405020304" pitchFamily="18" charset="0"/>
                <a:cs typeface="Times New Roman" panose="02020603050405020304" pitchFamily="18" charset="0"/>
              </a:rPr>
              <a:t>” oluşturulması konusundaki talimat dile getirilmiştir.</a:t>
            </a:r>
          </a:p>
          <a:p>
            <a:pPr lvl="0" algn="just" fontAlgn="auto">
              <a:spcBef>
                <a:spcPts val="0"/>
              </a:spcBef>
              <a:spcAft>
                <a:spcPts val="0"/>
              </a:spcAft>
              <a:defRPr/>
            </a:pP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 </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1" y="0"/>
            <a:ext cx="1656719" cy="519651"/>
          </a:xfrm>
          <a:prstGeom prst="rect">
            <a:avLst/>
          </a:prstGeom>
        </p:spPr>
      </p:pic>
    </p:spTree>
    <p:extLst>
      <p:ext uri="{BB962C8B-B14F-4D97-AF65-F5344CB8AC3E}">
        <p14:creationId xmlns:p14="http://schemas.microsoft.com/office/powerpoint/2010/main" val="389425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solidFill>
                  <a:prstClr val="black"/>
                </a:solidFill>
              </a:rPr>
              <a:pPr algn="r">
                <a:defRPr/>
              </a:pPr>
              <a:t>28</a:t>
            </a:fld>
            <a:endParaRPr lang="tr-TR" dirty="0">
              <a:solidFill>
                <a:prstClr val="black"/>
              </a:solidFill>
            </a:endParaRPr>
          </a:p>
        </p:txBody>
      </p:sp>
      <p:sp>
        <p:nvSpPr>
          <p:cNvPr id="5" name="Dikdörtgen 4"/>
          <p:cNvSpPr/>
          <p:nvPr/>
        </p:nvSpPr>
        <p:spPr>
          <a:xfrm>
            <a:off x="2853951" y="1343995"/>
            <a:ext cx="3160032"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BEYAZ KOD MEVZUATI-14</a:t>
            </a:r>
            <a:endParaRPr lang="tr-TR" dirty="0">
              <a:solidFill>
                <a:srgbClr val="FF0000"/>
              </a:solidFill>
            </a:endParaRPr>
          </a:p>
        </p:txBody>
      </p:sp>
      <p:sp>
        <p:nvSpPr>
          <p:cNvPr id="11" name="Dikdörtgen 10"/>
          <p:cNvSpPr/>
          <p:nvPr/>
        </p:nvSpPr>
        <p:spPr>
          <a:xfrm>
            <a:off x="-28600" y="985128"/>
            <a:ext cx="9036496" cy="400110"/>
          </a:xfrm>
          <a:prstGeom prst="rect">
            <a:avLst/>
          </a:prstGeom>
        </p:spPr>
        <p:txBody>
          <a:bodyPr wrap="square">
            <a:spAutoFit/>
          </a:bodyPr>
          <a:lstStyle/>
          <a:p>
            <a:pPr algn="just" fontAlgn="auto">
              <a:spcBef>
                <a:spcPts val="0"/>
              </a:spcBef>
              <a:spcAft>
                <a:spcPts val="0"/>
              </a:spcAft>
              <a:defRPr/>
            </a:pPr>
            <a:r>
              <a:rPr lang="tr-TR" sz="2000" dirty="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251520" y="1350872"/>
            <a:ext cx="7992888" cy="923330"/>
          </a:xfrm>
          <a:prstGeom prst="rect">
            <a:avLst/>
          </a:prstGeom>
        </p:spPr>
        <p:txBody>
          <a:bodyPr wrap="square">
            <a:spAutoFit/>
          </a:bodyPr>
          <a:lstStyle/>
          <a:p>
            <a:pPr marL="342900" lvl="0" indent="-342900" algn="just" fontAlgn="auto">
              <a:spcBef>
                <a:spcPts val="0"/>
              </a:spcBef>
              <a:spcAft>
                <a:spcPts val="0"/>
              </a:spcAft>
              <a:buFont typeface="Wingdings" panose="05000000000000000000" pitchFamily="2" charset="2"/>
              <a:buChar char="Ø"/>
              <a:defRPr/>
            </a:pPr>
            <a:endParaRPr lang="tr-TR" b="1" dirty="0">
              <a:solidFill>
                <a:prstClr val="black"/>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endParaRPr lang="tr-TR" b="1" dirty="0">
              <a:solidFill>
                <a:prstClr val="black"/>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defRPr/>
            </a:pPr>
            <a:r>
              <a:rPr lang="tr-TR" b="1" dirty="0">
                <a:solidFill>
                  <a:prstClr val="black"/>
                </a:solidFill>
                <a:latin typeface="Times New Roman" panose="02020603050405020304" pitchFamily="18" charset="0"/>
                <a:cs typeface="Times New Roman" panose="02020603050405020304" pitchFamily="18" charset="0"/>
              </a:rPr>
              <a:t> </a:t>
            </a: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1" y="0"/>
            <a:ext cx="1656719" cy="519651"/>
          </a:xfrm>
          <a:prstGeom prst="rect">
            <a:avLst/>
          </a:prstGeom>
        </p:spPr>
      </p:pic>
      <p:sp>
        <p:nvSpPr>
          <p:cNvPr id="2" name="Dikdörtgen 1"/>
          <p:cNvSpPr/>
          <p:nvPr/>
        </p:nvSpPr>
        <p:spPr>
          <a:xfrm>
            <a:off x="455469" y="2420888"/>
            <a:ext cx="8219256" cy="2463367"/>
          </a:xfrm>
          <a:prstGeom prst="rect">
            <a:avLst/>
          </a:prstGeom>
        </p:spPr>
        <p:txBody>
          <a:bodyPr wrap="square">
            <a:spAutoFit/>
          </a:bodyPr>
          <a:lstStyle/>
          <a:p>
            <a:pPr indent="450215" algn="just">
              <a:lnSpc>
                <a:spcPct val="107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25.01.2013 tarihli ve 28539 sayılı Resmî </a:t>
            </a:r>
            <a:r>
              <a:rPr lang="tr-TR" sz="2400" dirty="0" err="1">
                <a:latin typeface="Times New Roman" panose="02020603050405020304" pitchFamily="18" charset="0"/>
                <a:ea typeface="Calibri" panose="020F0502020204030204" pitchFamily="34" charset="0"/>
                <a:cs typeface="Times New Roman" panose="02020603050405020304" pitchFamily="18" charset="0"/>
              </a:rPr>
              <a:t>Gazete’de</a:t>
            </a:r>
            <a:r>
              <a:rPr lang="tr-TR" sz="2400" dirty="0">
                <a:latin typeface="Times New Roman" panose="02020603050405020304" pitchFamily="18" charset="0"/>
                <a:ea typeface="Calibri" panose="020F0502020204030204" pitchFamily="34" charset="0"/>
                <a:cs typeface="Times New Roman" panose="02020603050405020304" pitchFamily="18" charset="0"/>
              </a:rPr>
              <a:t> yayımlanan </a:t>
            </a:r>
            <a:r>
              <a:rPr lang="tr-TR" sz="2400" i="1" dirty="0">
                <a:latin typeface="Times New Roman" panose="02020603050405020304" pitchFamily="18" charset="0"/>
                <a:ea typeface="Calibri" panose="020F0502020204030204" pitchFamily="34" charset="0"/>
                <a:cs typeface="Times New Roman" panose="02020603050405020304" pitchFamily="18" charset="0"/>
              </a:rPr>
              <a:t>Aile Hekimliği Uygulama Yönetmeliği</a:t>
            </a:r>
            <a:r>
              <a:rPr lang="tr-TR" sz="2400" dirty="0">
                <a:latin typeface="Times New Roman" panose="02020603050405020304" pitchFamily="18" charset="0"/>
                <a:ea typeface="Calibri" panose="020F0502020204030204" pitchFamily="34" charset="0"/>
                <a:cs typeface="Times New Roman" panose="02020603050405020304" pitchFamily="18" charset="0"/>
              </a:rPr>
              <a:t>’nin 8’inci maddesinin 2’nci fıkrası kapsamında adli veya mülki idare makamlarınca verilen bir belgeyle belgelendirilmesi hâlinde, </a:t>
            </a: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çalışana şiddet uygulayan kişinin aile hekiminin değiştirilebileceği </a:t>
            </a:r>
            <a:r>
              <a:rPr lang="tr-TR" sz="2400" dirty="0">
                <a:latin typeface="Times New Roman" panose="02020603050405020304" pitchFamily="18" charset="0"/>
                <a:ea typeface="Calibri" panose="020F0502020204030204" pitchFamily="34" charset="0"/>
                <a:cs typeface="Times New Roman" panose="02020603050405020304" pitchFamily="18" charset="0"/>
              </a:rPr>
              <a:t>hükme bağlanmıştır.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28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1772816"/>
            <a:ext cx="8784976" cy="5201424"/>
          </a:xfrm>
          <a:prstGeom prst="rect">
            <a:avLst/>
          </a:prstGeom>
        </p:spPr>
        <p:txBody>
          <a:bodyPr wrap="square">
            <a:spAutoFit/>
          </a:bodyPr>
          <a:lstStyle/>
          <a:p>
            <a:pPr algn="just" fontAlgn="auto">
              <a:spcBef>
                <a:spcPts val="0"/>
              </a:spcBef>
              <a:spcAft>
                <a:spcPts val="0"/>
              </a:spcAft>
              <a:defRPr/>
            </a:pPr>
            <a:r>
              <a:rPr lang="tr-TR" sz="2400" b="1"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Bakanlık tarafından, 24 saat hizmet verecek </a:t>
            </a:r>
            <a:r>
              <a:rPr lang="tr-TR" sz="2800" b="1" dirty="0">
                <a:solidFill>
                  <a:srgbClr val="CF142B"/>
                </a:solidFill>
                <a:latin typeface="Times New Roman" panose="02020603050405020304" pitchFamily="18" charset="0"/>
                <a:cs typeface="Times New Roman" panose="02020603050405020304" pitchFamily="18" charset="0"/>
              </a:rPr>
              <a:t>“113” </a:t>
            </a:r>
            <a:r>
              <a:rPr lang="tr-TR" sz="2800" b="1" dirty="0">
                <a:latin typeface="Times New Roman" panose="02020603050405020304" pitchFamily="18" charset="0"/>
                <a:cs typeface="Times New Roman" panose="02020603050405020304" pitchFamily="18" charset="0"/>
              </a:rPr>
              <a:t>numaralı telefon ve </a:t>
            </a:r>
            <a:r>
              <a:rPr lang="tr-TR" sz="2800" b="1" dirty="0">
                <a:solidFill>
                  <a:srgbClr val="CF142B"/>
                </a:solidFill>
                <a:latin typeface="Times New Roman" panose="02020603050405020304" pitchFamily="18" charset="0"/>
                <a:cs typeface="Times New Roman" panose="02020603050405020304" pitchFamily="18" charset="0"/>
              </a:rPr>
              <a:t>“www.beyazkod.saglik.gov.tr” </a:t>
            </a:r>
            <a:r>
              <a:rPr lang="tr-TR" sz="2800" b="1" dirty="0">
                <a:latin typeface="Times New Roman" panose="02020603050405020304" pitchFamily="18" charset="0"/>
                <a:cs typeface="Times New Roman" panose="02020603050405020304" pitchFamily="18" charset="0"/>
              </a:rPr>
              <a:t>internet sayfası oluşturulmuştur. </a:t>
            </a:r>
            <a:r>
              <a:rPr lang="tr-TR" sz="2800"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tr-TR" sz="2800" dirty="0">
                <a:latin typeface="Times New Roman" panose="02020603050405020304" pitchFamily="18" charset="0"/>
                <a:cs typeface="Times New Roman" panose="02020603050405020304" pitchFamily="18" charset="0"/>
              </a:rPr>
              <a:t>	Bu kapsamda şiddete maruz kalan sağlık çalışanı aşağıdaki yollardan biri ile süreci başlatabilir.</a:t>
            </a:r>
          </a:p>
          <a:p>
            <a:pPr marL="800100" lvl="1" indent="-342900" algn="just" fontAlgn="auto">
              <a:spcBef>
                <a:spcPts val="0"/>
              </a:spcBef>
              <a:spcAft>
                <a:spcPts val="0"/>
              </a:spcAft>
              <a:buFont typeface="Wingdings" panose="05000000000000000000" pitchFamily="2" charset="2"/>
              <a:buChar char="Ø"/>
              <a:defRPr/>
            </a:pPr>
            <a:r>
              <a:rPr lang="tr-TR" sz="2800" dirty="0">
                <a:latin typeface="Times New Roman" panose="02020603050405020304" pitchFamily="18" charset="0"/>
                <a:cs typeface="Times New Roman" panose="02020603050405020304" pitchFamily="18" charset="0"/>
              </a:rPr>
              <a:t>“</a:t>
            </a:r>
            <a:r>
              <a:rPr lang="tr-TR" sz="2800" b="1" dirty="0">
                <a:latin typeface="Times New Roman" panose="02020603050405020304" pitchFamily="18" charset="0"/>
                <a:cs typeface="Times New Roman" panose="02020603050405020304" pitchFamily="18" charset="0"/>
              </a:rPr>
              <a:t>http://www.beyazkod.saglik.gov.tr” adresinden kendisi başvurarak,</a:t>
            </a:r>
          </a:p>
          <a:p>
            <a:pPr marL="800100" lvl="1" indent="-342900" algn="just" fontAlgn="auto">
              <a:spcBef>
                <a:spcPts val="0"/>
              </a:spcBef>
              <a:spcAft>
                <a:spcPts val="0"/>
              </a:spcAft>
              <a:buFont typeface="Wingdings" panose="05000000000000000000" pitchFamily="2" charset="2"/>
              <a:buChar char="Ø"/>
              <a:defRPr/>
            </a:pPr>
            <a:r>
              <a:rPr lang="tr-TR" sz="2800" b="1" dirty="0">
                <a:latin typeface="Times New Roman" panose="02020603050405020304" pitchFamily="18" charset="0"/>
                <a:cs typeface="Times New Roman" panose="02020603050405020304" pitchFamily="18" charset="0"/>
              </a:rPr>
              <a:t>Telefonla 113 numaralı çağrı merkezini arayarak,</a:t>
            </a:r>
          </a:p>
          <a:p>
            <a:pPr marL="800100" lvl="1" indent="-342900" algn="just" fontAlgn="auto">
              <a:spcBef>
                <a:spcPts val="0"/>
              </a:spcBef>
              <a:spcAft>
                <a:spcPts val="0"/>
              </a:spcAft>
              <a:buFont typeface="Wingdings" panose="05000000000000000000" pitchFamily="2" charset="2"/>
              <a:buChar char="Ø"/>
              <a:defRPr/>
            </a:pPr>
            <a:r>
              <a:rPr lang="tr-TR" sz="2800" b="1" dirty="0">
                <a:latin typeface="Times New Roman" panose="02020603050405020304" pitchFamily="18" charset="0"/>
                <a:cs typeface="Times New Roman" panose="02020603050405020304" pitchFamily="18" charset="0"/>
              </a:rPr>
              <a:t>Çalışan sağlığı ve güvenliği birimine/personeline müracaat ederek.</a:t>
            </a:r>
          </a:p>
          <a:p>
            <a:pPr algn="just" fontAlgn="auto">
              <a:spcBef>
                <a:spcPts val="0"/>
              </a:spcBef>
              <a:spcAft>
                <a:spcPts val="0"/>
              </a:spcAft>
              <a:defRPr/>
            </a:pP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29</a:t>
            </a:fld>
            <a:endParaRPr lang="tr-TR" dirty="0"/>
          </a:p>
        </p:txBody>
      </p:sp>
      <p:sp>
        <p:nvSpPr>
          <p:cNvPr id="6" name="Metin kutusu 4"/>
          <p:cNvSpPr txBox="1">
            <a:spLocks noChangeArrowheads="1"/>
          </p:cNvSpPr>
          <p:nvPr/>
        </p:nvSpPr>
        <p:spPr bwMode="auto">
          <a:xfrm>
            <a:off x="1875537" y="936287"/>
            <a:ext cx="5288751"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BAŞVURU SÜRECİ-1</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pic>
        <p:nvPicPr>
          <p:cNvPr id="2" name="Resim 1"/>
          <p:cNvPicPr>
            <a:picLocks noChangeAspect="1"/>
          </p:cNvPicPr>
          <p:nvPr/>
        </p:nvPicPr>
        <p:blipFill>
          <a:blip r:embed="rId2"/>
          <a:stretch>
            <a:fillRect/>
          </a:stretch>
        </p:blipFill>
        <p:spPr>
          <a:xfrm>
            <a:off x="4633300" y="-13463"/>
            <a:ext cx="4536736" cy="585267"/>
          </a:xfrm>
          <a:prstGeom prst="rect">
            <a:avLst/>
          </a:prstGeom>
        </p:spPr>
      </p:pic>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763688" cy="553204"/>
          </a:xfrm>
          <a:prstGeom prst="rect">
            <a:avLst/>
          </a:prstGeom>
        </p:spPr>
      </p:pic>
    </p:spTree>
    <p:extLst>
      <p:ext uri="{BB962C8B-B14F-4D97-AF65-F5344CB8AC3E}">
        <p14:creationId xmlns:p14="http://schemas.microsoft.com/office/powerpoint/2010/main" val="25301583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ikdörtgen 2"/>
          <p:cNvSpPr>
            <a:spLocks noChangeArrowheads="1"/>
          </p:cNvSpPr>
          <p:nvPr/>
        </p:nvSpPr>
        <p:spPr bwMode="auto">
          <a:xfrm>
            <a:off x="395350" y="1981253"/>
            <a:ext cx="8569138" cy="3244478"/>
          </a:xfrm>
          <a:prstGeom prst="rect">
            <a:avLst/>
          </a:prstGeom>
          <a:noFill/>
          <a:ln w="9525">
            <a:noFill/>
            <a:miter lim="800000"/>
            <a:headEnd/>
            <a:tailEnd/>
          </a:ln>
        </p:spPr>
        <p:txBody>
          <a:bodyPr wrap="square">
            <a:spAutoFit/>
          </a:bodyPr>
          <a:lstStyle/>
          <a:p>
            <a:pPr marL="0" lvl="1" indent="-450000" algn="just">
              <a:spcAft>
                <a:spcPts val="0"/>
              </a:spcAft>
            </a:pPr>
            <a:r>
              <a:rPr lang="tr-TR" sz="2400" b="1" dirty="0">
                <a:latin typeface="Times New Roman" panose="02020603050405020304" pitchFamily="18" charset="0"/>
                <a:cs typeface="Times New Roman" panose="02020603050405020304" pitchFamily="18" charset="0"/>
              </a:rPr>
              <a:t>	Sağlık çalışanlarının maruz kaldığı şiddetin en önemli özelliği, şiddetin diğer iş kollarına göre daha fazla olmasıdır. </a:t>
            </a:r>
          </a:p>
          <a:p>
            <a:pPr marL="0" lvl="1" indent="-450000" algn="just">
              <a:spcAft>
                <a:spcPts val="0"/>
              </a:spcAft>
            </a:pP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Elliot’un</a:t>
            </a:r>
            <a:r>
              <a:rPr lang="tr-TR" sz="2400" b="1" dirty="0">
                <a:latin typeface="Times New Roman" panose="02020603050405020304" pitchFamily="18" charset="0"/>
                <a:cs typeface="Times New Roman" panose="02020603050405020304" pitchFamily="18" charset="0"/>
              </a:rPr>
              <a:t> yaptığı bir   çalışmada, sağlık kurumunda çalışmanın diğer iş yerlerine göre şiddete uğrama yönünden 16 kat daha riskli olduğu gösterilmiştir.*</a:t>
            </a:r>
          </a:p>
          <a:p>
            <a:pPr marL="0" lvl="1" indent="-450000" algn="just">
              <a:spcAft>
                <a:spcPts val="0"/>
              </a:spcAft>
            </a:pPr>
            <a:endParaRPr lang="tr-TR" sz="2400" b="1" dirty="0">
              <a:latin typeface="Times New Roman" panose="02020603050405020304" pitchFamily="18" charset="0"/>
              <a:cs typeface="Times New Roman" panose="02020603050405020304" pitchFamily="18" charset="0"/>
            </a:endParaRPr>
          </a:p>
          <a:p>
            <a:pPr marL="0" lvl="1" indent="-450000" algn="just">
              <a:spcAft>
                <a:spcPts val="0"/>
              </a:spcAft>
            </a:pPr>
            <a:endParaRPr lang="tr-TR" sz="2400" b="1" dirty="0">
              <a:latin typeface="Times New Roman" panose="02020603050405020304" pitchFamily="18" charset="0"/>
              <a:cs typeface="Times New Roman" panose="02020603050405020304" pitchFamily="18" charset="0"/>
            </a:endParaRPr>
          </a:p>
          <a:p>
            <a:pPr lvl="1" algn="just">
              <a:spcAft>
                <a:spcPts val="1000"/>
              </a:spcAft>
            </a:pPr>
            <a:r>
              <a:rPr lang="tr-TR" sz="1050" b="1" dirty="0">
                <a:latin typeface="Times New Roman" panose="02020603050405020304" pitchFamily="18" charset="0"/>
                <a:cs typeface="Times New Roman" panose="02020603050405020304" pitchFamily="18" charset="0"/>
              </a:rPr>
              <a:t>*ANNAGÜR, B., (2010). Psikiyatride Güncel Yaklaşımlar. </a:t>
            </a:r>
            <a:r>
              <a:rPr lang="tr-TR" sz="1050" b="1" dirty="0" err="1">
                <a:latin typeface="Times New Roman" panose="02020603050405020304" pitchFamily="18" charset="0"/>
                <a:cs typeface="Times New Roman" panose="02020603050405020304" pitchFamily="18" charset="0"/>
              </a:rPr>
              <a:t>Current</a:t>
            </a:r>
            <a:r>
              <a:rPr lang="tr-TR"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Approaches In Psych</a:t>
            </a:r>
            <a:r>
              <a:rPr lang="tr-TR" sz="1050" b="1" dirty="0">
                <a:latin typeface="Times New Roman" panose="02020603050405020304" pitchFamily="18" charset="0"/>
                <a:cs typeface="Times New Roman" panose="02020603050405020304" pitchFamily="18" charset="0"/>
              </a:rPr>
              <a:t>i</a:t>
            </a:r>
            <a:r>
              <a:rPr lang="en-US" sz="1050" b="1" dirty="0" err="1">
                <a:latin typeface="Times New Roman" panose="02020603050405020304" pitchFamily="18" charset="0"/>
                <a:cs typeface="Times New Roman" panose="02020603050405020304" pitchFamily="18" charset="0"/>
              </a:rPr>
              <a:t>atry</a:t>
            </a:r>
            <a:r>
              <a:rPr lang="en-US" sz="1050" b="1" dirty="0">
                <a:latin typeface="Times New Roman" panose="02020603050405020304" pitchFamily="18" charset="0"/>
                <a:cs typeface="Times New Roman" panose="02020603050405020304" pitchFamily="18" charset="0"/>
              </a:rPr>
              <a:t> 2010;</a:t>
            </a:r>
            <a:r>
              <a:rPr lang="tr-TR"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2(2):161</a:t>
            </a:r>
            <a:r>
              <a:rPr lang="tr-TR" sz="1050" b="1" dirty="0">
                <a:latin typeface="Times New Roman" panose="02020603050405020304" pitchFamily="18" charset="0"/>
                <a:cs typeface="Times New Roman" panose="02020603050405020304" pitchFamily="18" charset="0"/>
              </a:rPr>
              <a:t>-</a:t>
            </a:r>
            <a:r>
              <a:rPr lang="en-US" sz="1050" b="1" dirty="0">
                <a:latin typeface="Times New Roman" panose="02020603050405020304" pitchFamily="18" charset="0"/>
                <a:cs typeface="Times New Roman" panose="02020603050405020304" pitchFamily="18" charset="0"/>
              </a:rPr>
              <a:t>173</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p:txBody>
          <a:bodyPr/>
          <a:lstStyle/>
          <a:p>
            <a:pPr algn="r">
              <a:defRPr/>
            </a:pPr>
            <a:fld id="{CDA5ED3D-89DE-4ACC-9511-F24786325676}" type="slidenum">
              <a:rPr lang="tr-TR" smtClean="0"/>
              <a:pPr algn="r">
                <a:defRPr/>
              </a:pPr>
              <a:t>3</a:t>
            </a:fld>
            <a:endParaRPr lang="tr-TR" dirty="0"/>
          </a:p>
        </p:txBody>
      </p:sp>
      <p:sp>
        <p:nvSpPr>
          <p:cNvPr id="5" name="Metin kutusu 4"/>
          <p:cNvSpPr txBox="1">
            <a:spLocks noChangeArrowheads="1"/>
          </p:cNvSpPr>
          <p:nvPr/>
        </p:nvSpPr>
        <p:spPr bwMode="auto">
          <a:xfrm>
            <a:off x="2289965" y="1306512"/>
            <a:ext cx="4564070" cy="461665"/>
          </a:xfrm>
          <a:prstGeom prst="rect">
            <a:avLst/>
          </a:prstGeom>
          <a:noFill/>
          <a:ln w="9525">
            <a:noFill/>
            <a:miter lim="800000"/>
            <a:headEnd/>
            <a:tailEnd/>
          </a:ln>
        </p:spPr>
        <p:txBody>
          <a:bodyPr wrap="none">
            <a:spAutoFit/>
          </a:bodyPr>
          <a:lstStyle/>
          <a:p>
            <a:pPr lvl="1" algn="ctr">
              <a:spcAft>
                <a:spcPts val="1000"/>
              </a:spcAft>
            </a:pP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Sağlık Kurumlarında Şiddet</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3213081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59632" y="1737982"/>
            <a:ext cx="7272337" cy="2554545"/>
          </a:xfrm>
          <a:prstGeom prst="rect">
            <a:avLst/>
          </a:prstGeom>
        </p:spPr>
        <p:txBody>
          <a:bodyPr>
            <a:spAutoFit/>
          </a:bodyPr>
          <a:lstStyle/>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000" b="1"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p:txBody>
      </p:sp>
      <p:sp>
        <p:nvSpPr>
          <p:cNvPr id="34818" name="Metin kutusu 4"/>
          <p:cNvSpPr txBox="1">
            <a:spLocks noChangeArrowheads="1"/>
          </p:cNvSpPr>
          <p:nvPr/>
        </p:nvSpPr>
        <p:spPr bwMode="auto">
          <a:xfrm>
            <a:off x="1439652" y="759965"/>
            <a:ext cx="6264696" cy="677108"/>
          </a:xfrm>
          <a:prstGeom prst="rect">
            <a:avLst/>
          </a:prstGeom>
          <a:noFill/>
          <a:ln w="9525">
            <a:noFill/>
            <a:miter lim="800000"/>
            <a:headEnd/>
            <a:tailEnd/>
          </a:ln>
        </p:spPr>
        <p:txBody>
          <a:bodyPr wrap="square">
            <a:spAutoFit/>
          </a:bodyPr>
          <a:lstStyle/>
          <a:p>
            <a:pPr algn="ctr"/>
            <a:r>
              <a:rPr lang="tr-TR" sz="2200" dirty="0">
                <a:solidFill>
                  <a:srgbClr val="FF0000"/>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BAŞVURU SÜRECİ-2</a:t>
            </a:r>
          </a:p>
          <a:p>
            <a:pPr algn="ctr"/>
            <a:r>
              <a:rPr lang="tr-TR" sz="1400" b="1" dirty="0">
                <a:solidFill>
                  <a:srgbClr val="FF0000"/>
                </a:solidFill>
                <a:latin typeface="Times New Roman" panose="02020603050405020304" pitchFamily="18" charset="0"/>
                <a:cs typeface="Times New Roman" panose="02020603050405020304" pitchFamily="18" charset="0"/>
              </a:rPr>
              <a:t>(Beyaz Kod Kullanıcı Kılavuzu)</a:t>
            </a:r>
          </a:p>
        </p:txBody>
      </p:sp>
      <p:pic>
        <p:nvPicPr>
          <p:cNvPr id="34819" name="Picture 3" descr="C:\Users\handan.erincik\Desktop\113%20site%20new11.jpg"/>
          <p:cNvPicPr>
            <a:picLocks noChangeAspect="1" noChangeArrowheads="1"/>
          </p:cNvPicPr>
          <p:nvPr/>
        </p:nvPicPr>
        <p:blipFill>
          <a:blip r:embed="rId2"/>
          <a:srcRect/>
          <a:stretch>
            <a:fillRect/>
          </a:stretch>
        </p:blipFill>
        <p:spPr bwMode="auto">
          <a:xfrm>
            <a:off x="4635871" y="-20638"/>
            <a:ext cx="4536504" cy="588876"/>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30</a:t>
            </a:fld>
            <a:endParaRPr lang="tr-TR" dirty="0"/>
          </a:p>
        </p:txBody>
      </p:sp>
      <p:pic>
        <p:nvPicPr>
          <p:cNvPr id="2" name="Resim 1"/>
          <p:cNvPicPr>
            <a:picLocks noChangeAspect="1"/>
          </p:cNvPicPr>
          <p:nvPr/>
        </p:nvPicPr>
        <p:blipFill>
          <a:blip r:embed="rId3"/>
          <a:stretch>
            <a:fillRect/>
          </a:stretch>
        </p:blipFill>
        <p:spPr>
          <a:xfrm>
            <a:off x="0" y="1556792"/>
            <a:ext cx="9144000" cy="4799558"/>
          </a:xfrm>
          <a:prstGeom prst="rect">
            <a:avLst/>
          </a:prstGeom>
        </p:spPr>
      </p:pic>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811619" cy="568238"/>
          </a:xfrm>
          <a:prstGeom prst="rect">
            <a:avLst/>
          </a:prstGeom>
        </p:spPr>
      </p:pic>
    </p:spTree>
    <p:extLst>
      <p:ext uri="{BB962C8B-B14F-4D97-AF65-F5344CB8AC3E}">
        <p14:creationId xmlns:p14="http://schemas.microsoft.com/office/powerpoint/2010/main" val="20202689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31</a:t>
            </a:fld>
            <a:endParaRPr lang="tr-TR" dirty="0"/>
          </a:p>
        </p:txBody>
      </p:sp>
      <p:sp>
        <p:nvSpPr>
          <p:cNvPr id="6" name="Metin kutusu 4"/>
          <p:cNvSpPr txBox="1">
            <a:spLocks noChangeArrowheads="1"/>
          </p:cNvSpPr>
          <p:nvPr/>
        </p:nvSpPr>
        <p:spPr bwMode="auto">
          <a:xfrm>
            <a:off x="1660612" y="936898"/>
            <a:ext cx="5822776"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Neticesinde-1</a:t>
            </a:r>
          </a:p>
          <a:p>
            <a:pPr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9" name="Dikdörtgen 8"/>
          <p:cNvSpPr/>
          <p:nvPr/>
        </p:nvSpPr>
        <p:spPr>
          <a:xfrm>
            <a:off x="395536" y="1974301"/>
            <a:ext cx="8352928" cy="2954655"/>
          </a:xfrm>
          <a:prstGeom prst="rect">
            <a:avLst/>
          </a:prstGeom>
        </p:spPr>
        <p:txBody>
          <a:bodyPr wrap="square">
            <a:spAutoFit/>
          </a:bodyPr>
          <a:lstStyle/>
          <a:p>
            <a:pPr algn="just"/>
            <a:r>
              <a:rPr lang="tr-TR" i="1" dirty="0"/>
              <a:t>	</a:t>
            </a:r>
            <a:r>
              <a:rPr lang="tr-TR" sz="2800" b="1" i="1" dirty="0">
                <a:solidFill>
                  <a:prstClr val="black"/>
                </a:solidFill>
                <a:latin typeface="Times New Roman" panose="02020603050405020304" pitchFamily="18" charset="0"/>
                <a:cs typeface="Times New Roman" panose="02020603050405020304" pitchFamily="18" charset="0"/>
              </a:rPr>
              <a:t> </a:t>
            </a:r>
            <a:r>
              <a:rPr lang="tr-TR" sz="2800" i="1" dirty="0">
                <a:solidFill>
                  <a:prstClr val="black"/>
                </a:solidFill>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1- Kurumunuzda/biriminizde görevlendirilen birim/personel en kısa sürede sizinle irtibata geçecektir.</a:t>
            </a:r>
          </a:p>
          <a:p>
            <a:pPr algn="just"/>
            <a:r>
              <a:rPr lang="tr-TR" sz="2800" i="1" dirty="0">
                <a:latin typeface="Times New Roman" panose="02020603050405020304" pitchFamily="18" charset="0"/>
                <a:cs typeface="Times New Roman" panose="02020603050405020304" pitchFamily="18" charset="0"/>
              </a:rPr>
              <a:t>	2- Söz konusu birim/personel başvurunuza ilişkin olarak aşağıdaki bilgi ve belgeleri temin ederek beyaz kod sistemine kaydedecek ve asıllarını İl Beyaz Kod koordinatörlüğüne intikal ettirecektir.</a:t>
            </a:r>
            <a:r>
              <a:rPr lang="tr-TR" sz="2800" dirty="0">
                <a:latin typeface="Times New Roman" panose="02020603050405020304" pitchFamily="18" charset="0"/>
                <a:cs typeface="Times New Roman" panose="02020603050405020304" pitchFamily="18" charset="0"/>
              </a:rPr>
              <a:t>’’</a:t>
            </a:r>
          </a:p>
          <a:p>
            <a:pPr algn="just"/>
            <a:r>
              <a:rPr lang="tr-TR" i="1" dirty="0">
                <a:latin typeface="Times New Roman" panose="02020603050405020304" pitchFamily="18" charset="0"/>
                <a:cs typeface="Times New Roman" panose="02020603050405020304" pitchFamily="18" charset="0"/>
              </a:rPr>
              <a:t>	</a:t>
            </a:r>
            <a:r>
              <a:rPr lang="tr-TR" sz="1600" i="1" dirty="0"/>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0778131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32</a:t>
            </a:fld>
            <a:endParaRPr lang="tr-TR" dirty="0"/>
          </a:p>
        </p:txBody>
      </p:sp>
      <p:sp>
        <p:nvSpPr>
          <p:cNvPr id="6" name="Metin kutusu 4"/>
          <p:cNvSpPr txBox="1">
            <a:spLocks noChangeArrowheads="1"/>
          </p:cNvSpPr>
          <p:nvPr/>
        </p:nvSpPr>
        <p:spPr bwMode="auto">
          <a:xfrm>
            <a:off x="1660612" y="807150"/>
            <a:ext cx="5822776"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Neticesinde-2</a:t>
            </a:r>
          </a:p>
          <a:p>
            <a:pPr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9" name="Dikdörtgen 8"/>
          <p:cNvSpPr/>
          <p:nvPr/>
        </p:nvSpPr>
        <p:spPr>
          <a:xfrm>
            <a:off x="107504" y="1556792"/>
            <a:ext cx="8928993" cy="4524315"/>
          </a:xfrm>
          <a:prstGeom prst="rect">
            <a:avLst/>
          </a:prstGeom>
        </p:spPr>
        <p:txBody>
          <a:bodyPr wrap="square">
            <a:spAutoFit/>
          </a:bodyPr>
          <a:lstStyle/>
          <a:p>
            <a:pPr algn="just"/>
            <a:r>
              <a:rPr lang="tr-TR" i="1" dirty="0"/>
              <a:t>	</a:t>
            </a:r>
            <a:r>
              <a:rPr lang="tr-TR" b="1" i="1" dirty="0">
                <a:solidFill>
                  <a:prstClr val="black"/>
                </a:solidFill>
                <a:latin typeface="Times New Roman" panose="02020603050405020304" pitchFamily="18" charset="0"/>
                <a:cs typeface="Times New Roman" panose="02020603050405020304" pitchFamily="18" charset="0"/>
              </a:rPr>
              <a:t> </a:t>
            </a:r>
            <a:r>
              <a:rPr lang="tr-TR" sz="2400" i="1" dirty="0">
                <a:solidFill>
                  <a:prstClr val="black"/>
                </a:solidFill>
                <a:latin typeface="Times New Roman" panose="02020603050405020304" pitchFamily="18" charset="0"/>
                <a:cs typeface="Times New Roman" panose="02020603050405020304" pitchFamily="18" charset="0"/>
              </a:rPr>
              <a:t>“</a:t>
            </a:r>
            <a:r>
              <a:rPr lang="tr-TR" sz="2400" i="1" dirty="0">
                <a:latin typeface="Times New Roman" panose="02020603050405020304" pitchFamily="18" charset="0"/>
                <a:cs typeface="Times New Roman" panose="02020603050405020304" pitchFamily="18" charset="0"/>
              </a:rPr>
              <a:t>a) Olay tutanağı; Şiddet olayı sonrasında tutulan ve hadiseyi izah eden tutanaktır. </a:t>
            </a:r>
            <a:r>
              <a:rPr lang="tr-TR" sz="2400" b="1" i="1" dirty="0">
                <a:latin typeface="Times New Roman" panose="02020603050405020304" pitchFamily="18" charset="0"/>
                <a:cs typeface="Times New Roman" panose="02020603050405020304" pitchFamily="18" charset="0"/>
              </a:rPr>
              <a:t>Şiddete maruz kalan çalışan, adli süreçlerde kanıt teşkil etmesi açısından olaya tanık olan diğer personel ile birlikte, olayı anlatan ve belgeleyen bir tutanak düzenlemelidir. </a:t>
            </a:r>
            <a:r>
              <a:rPr lang="tr-TR" sz="2400" i="1" dirty="0">
                <a:latin typeface="Times New Roman" panose="02020603050405020304" pitchFamily="18" charset="0"/>
                <a:cs typeface="Times New Roman" panose="02020603050405020304" pitchFamily="18" charset="0"/>
              </a:rPr>
              <a:t>Tutanakta, tarih ve saat bilgileri ile failin kimlik bilgilerine (eğer bilinmiyorsa açık eşkâline), olayın gelişim seyrine ve mağdur çalışana yönelik saldırının ayrıntılarına yer vermesinin yanı sıra mutlaka olaya tanık olan personelin adları ve imzaları, ayrıca tutanağın düzenlendiği tarih de yer almalıdır. Tutanak el yazısı ile düzenlenebilir, ancak okunaklı olması gerekir. Düzenlenen olay tutanağının </a:t>
            </a:r>
            <a:r>
              <a:rPr lang="tr-TR" sz="2400" i="1" dirty="0" err="1">
                <a:latin typeface="Times New Roman" panose="02020603050405020304" pitchFamily="18" charset="0"/>
                <a:cs typeface="Times New Roman" panose="02020603050405020304" pitchFamily="18" charset="0"/>
              </a:rPr>
              <a:t>ÇGB’ye</a:t>
            </a:r>
            <a:r>
              <a:rPr lang="tr-TR" sz="2400" i="1" dirty="0">
                <a:latin typeface="Times New Roman" panose="02020603050405020304" pitchFamily="18" charset="0"/>
                <a:cs typeface="Times New Roman" panose="02020603050405020304" pitchFamily="18" charset="0"/>
              </a:rPr>
              <a:t> teslim edilmesi gerekmektedir. Sistemden ‘Örnek </a:t>
            </a:r>
            <a:r>
              <a:rPr lang="tr-TR" sz="2400" i="1" dirty="0" err="1">
                <a:latin typeface="Times New Roman" panose="02020603050405020304" pitchFamily="18" charset="0"/>
                <a:cs typeface="Times New Roman" panose="02020603050405020304" pitchFamily="18" charset="0"/>
              </a:rPr>
              <a:t>Dokümanlar’’a</a:t>
            </a:r>
            <a:r>
              <a:rPr lang="tr-TR" sz="2400" i="1" dirty="0">
                <a:latin typeface="Times New Roman" panose="02020603050405020304" pitchFamily="18" charset="0"/>
                <a:cs typeface="Times New Roman" panose="02020603050405020304" pitchFamily="18" charset="0"/>
              </a:rPr>
              <a:t> tıklayarak “olay tutanağı formu” örneğine ulaşabilirsiniz.</a:t>
            </a:r>
            <a:r>
              <a:rPr lang="tr-TR" sz="2400" dirty="0">
                <a:latin typeface="Times New Roman" panose="02020603050405020304" pitchFamily="18" charset="0"/>
                <a:cs typeface="Times New Roman" panose="02020603050405020304" pitchFamily="18" charset="0"/>
              </a:rPr>
              <a:t>’’</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907704" cy="598376"/>
          </a:xfrm>
          <a:prstGeom prst="rect">
            <a:avLst/>
          </a:prstGeom>
        </p:spPr>
      </p:pic>
    </p:spTree>
    <p:extLst>
      <p:ext uri="{BB962C8B-B14F-4D97-AF65-F5344CB8AC3E}">
        <p14:creationId xmlns:p14="http://schemas.microsoft.com/office/powerpoint/2010/main" val="17803481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33</a:t>
            </a:fld>
            <a:endParaRPr lang="tr-TR" dirty="0"/>
          </a:p>
        </p:txBody>
      </p:sp>
      <p:sp>
        <p:nvSpPr>
          <p:cNvPr id="6" name="Metin kutusu 4"/>
          <p:cNvSpPr txBox="1">
            <a:spLocks noChangeArrowheads="1"/>
          </p:cNvSpPr>
          <p:nvPr/>
        </p:nvSpPr>
        <p:spPr bwMode="auto">
          <a:xfrm>
            <a:off x="1660612" y="883216"/>
            <a:ext cx="5822776"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Neticesinde-3</a:t>
            </a:r>
          </a:p>
          <a:p>
            <a:pPr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9" name="Dikdörtgen 8"/>
          <p:cNvSpPr/>
          <p:nvPr/>
        </p:nvSpPr>
        <p:spPr>
          <a:xfrm>
            <a:off x="251521" y="1729601"/>
            <a:ext cx="8712968" cy="3354765"/>
          </a:xfrm>
          <a:prstGeom prst="rect">
            <a:avLst/>
          </a:prstGeom>
        </p:spPr>
        <p:txBody>
          <a:bodyPr wrap="square">
            <a:spAutoFit/>
          </a:bodyPr>
          <a:lstStyle/>
          <a:p>
            <a:pPr algn="just"/>
            <a:r>
              <a:rPr lang="tr-TR" i="1" dirty="0"/>
              <a:t>	</a:t>
            </a:r>
            <a:r>
              <a:rPr lang="tr-TR" sz="2800" b="1" i="1" dirty="0">
                <a:solidFill>
                  <a:prstClr val="black"/>
                </a:solidFill>
                <a:latin typeface="Times New Roman" panose="02020603050405020304" pitchFamily="18" charset="0"/>
                <a:cs typeface="Times New Roman" panose="02020603050405020304" pitchFamily="18" charset="0"/>
              </a:rPr>
              <a:t> </a:t>
            </a:r>
            <a:r>
              <a:rPr lang="tr-TR" sz="2800" i="1" dirty="0">
                <a:solidFill>
                  <a:prstClr val="black"/>
                </a:solidFill>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b) Hukukî yardım talep formu; Bu form beyaz kod kapsamında hukukî yardım talep edip etmediğinizi belirtir. Görevli birim/personel tarafından hazırlanarak size imzalatılır. Hukukî yardım talep etmeniz halinde, söz konusu başvurunuz beyaz kod kapsamında ise, ceza yargılaması aşamasında Bakanlığımız avukatlarınca tarafınıza hukukî yardım verilecektir.</a:t>
            </a:r>
            <a:r>
              <a:rPr lang="tr-TR" sz="2800" dirty="0">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 </a:t>
            </a:r>
          </a:p>
          <a:p>
            <a:pPr algn="just"/>
            <a:r>
              <a:rPr lang="tr-TR" sz="1600" i="1" dirty="0"/>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763688" cy="553204"/>
          </a:xfrm>
          <a:prstGeom prst="rect">
            <a:avLst/>
          </a:prstGeom>
        </p:spPr>
      </p:pic>
    </p:spTree>
    <p:extLst>
      <p:ext uri="{BB962C8B-B14F-4D97-AF65-F5344CB8AC3E}">
        <p14:creationId xmlns:p14="http://schemas.microsoft.com/office/powerpoint/2010/main" val="2168324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34</a:t>
            </a:fld>
            <a:endParaRPr lang="tr-TR" dirty="0"/>
          </a:p>
        </p:txBody>
      </p:sp>
      <p:sp>
        <p:nvSpPr>
          <p:cNvPr id="6" name="Metin kutusu 4"/>
          <p:cNvSpPr txBox="1">
            <a:spLocks noChangeArrowheads="1"/>
          </p:cNvSpPr>
          <p:nvPr/>
        </p:nvSpPr>
        <p:spPr bwMode="auto">
          <a:xfrm>
            <a:off x="1367644" y="1017335"/>
            <a:ext cx="6408712"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Neticesinde-4</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575556" y="1972432"/>
            <a:ext cx="7992888" cy="3539430"/>
          </a:xfrm>
          <a:prstGeom prst="rect">
            <a:avLst/>
          </a:prstGeom>
        </p:spPr>
        <p:txBody>
          <a:bodyPr wrap="square">
            <a:spAutoFit/>
          </a:bodyPr>
          <a:lstStyle/>
          <a:p>
            <a:pPr lvl="0" algn="just"/>
            <a:r>
              <a:rPr lang="tr-TR" sz="1600" i="1" dirty="0">
                <a:solidFill>
                  <a:prstClr val="black"/>
                </a:solidFill>
              </a:rPr>
              <a:t>	</a:t>
            </a:r>
            <a:r>
              <a:rPr lang="tr-TR" sz="2800" dirty="0">
                <a:solidFill>
                  <a:prstClr val="black"/>
                </a:solidFill>
              </a:rPr>
              <a:t>‘‘</a:t>
            </a:r>
            <a:r>
              <a:rPr lang="tr-TR" sz="2800" i="1" dirty="0">
                <a:solidFill>
                  <a:prstClr val="black"/>
                </a:solidFill>
                <a:latin typeface="Times New Roman" panose="02020603050405020304" pitchFamily="18" charset="0"/>
                <a:cs typeface="Times New Roman" panose="02020603050405020304" pitchFamily="18" charset="0"/>
              </a:rPr>
              <a:t>c) İhbar dilekçesi; </a:t>
            </a:r>
            <a:r>
              <a:rPr lang="tr-TR" sz="2800" i="1" dirty="0" err="1">
                <a:solidFill>
                  <a:prstClr val="black"/>
                </a:solidFill>
                <a:latin typeface="Times New Roman" panose="02020603050405020304" pitchFamily="18" charset="0"/>
                <a:cs typeface="Times New Roman" panose="02020603050405020304" pitchFamily="18" charset="0"/>
              </a:rPr>
              <a:t>Beyazkod</a:t>
            </a:r>
            <a:r>
              <a:rPr lang="tr-TR" sz="2800" i="1" dirty="0">
                <a:solidFill>
                  <a:prstClr val="black"/>
                </a:solidFill>
                <a:latin typeface="Times New Roman" panose="02020603050405020304" pitchFamily="18" charset="0"/>
                <a:cs typeface="Times New Roman" panose="02020603050405020304" pitchFamily="18" charset="0"/>
              </a:rPr>
              <a:t> kapsamında işlenen suçlar genel itibariyle takibi şikâyete bağlı olmayan, başka bir ifade ile siz şikâyetçi olmasanız dahi adli mercilerce kendiliğinden soruşturulan suçlardır. Bu tür suçtan haberdar olan yöneticinin, suçu adli mercilere intikal ettirmesi yasal bir zorunluluktur. Bu nedenle görevli birim/personel tarafından hazırlanarak yöneticiye imzalatılır.</a:t>
            </a:r>
            <a:r>
              <a:rPr lang="tr-TR" sz="2800" dirty="0">
                <a:solidFill>
                  <a:prstClr val="black"/>
                </a:solidFill>
                <a:latin typeface="Times New Roman" panose="02020603050405020304" pitchFamily="18" charset="0"/>
                <a:cs typeface="Times New Roman" panose="02020603050405020304" pitchFamily="18" charset="0"/>
              </a:rPr>
              <a:t>’’</a:t>
            </a:r>
            <a:r>
              <a:rPr lang="tr-TR" sz="2800" i="1" dirty="0">
                <a:solidFill>
                  <a:prstClr val="black"/>
                </a:solidFill>
                <a:latin typeface="Times New Roman" panose="02020603050405020304" pitchFamily="18" charset="0"/>
                <a:cs typeface="Times New Roman" panose="02020603050405020304" pitchFamily="18" charset="0"/>
              </a:rPr>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07704" cy="598376"/>
          </a:xfrm>
          <a:prstGeom prst="rect">
            <a:avLst/>
          </a:prstGeom>
        </p:spPr>
      </p:pic>
    </p:spTree>
    <p:extLst>
      <p:ext uri="{BB962C8B-B14F-4D97-AF65-F5344CB8AC3E}">
        <p14:creationId xmlns:p14="http://schemas.microsoft.com/office/powerpoint/2010/main" val="20339097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35</a:t>
            </a:fld>
            <a:endParaRPr lang="tr-TR" dirty="0"/>
          </a:p>
        </p:txBody>
      </p:sp>
      <p:sp>
        <p:nvSpPr>
          <p:cNvPr id="6" name="Metin kutusu 4"/>
          <p:cNvSpPr txBox="1">
            <a:spLocks noChangeArrowheads="1"/>
          </p:cNvSpPr>
          <p:nvPr/>
        </p:nvSpPr>
        <p:spPr bwMode="auto">
          <a:xfrm>
            <a:off x="1367644" y="865754"/>
            <a:ext cx="6408712"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Neticesinde-5</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0" y="1700808"/>
            <a:ext cx="9144000" cy="4401205"/>
          </a:xfrm>
          <a:prstGeom prst="rect">
            <a:avLst/>
          </a:prstGeom>
        </p:spPr>
        <p:txBody>
          <a:bodyPr wrap="square">
            <a:spAutoFit/>
          </a:bodyPr>
          <a:lstStyle/>
          <a:p>
            <a:pPr lvl="0" algn="just"/>
            <a:r>
              <a:rPr lang="tr-TR" sz="1600" i="1" dirty="0">
                <a:solidFill>
                  <a:prstClr val="black"/>
                </a:solidFill>
              </a:rPr>
              <a:t>	</a:t>
            </a:r>
            <a:r>
              <a:rPr lang="tr-TR" sz="2800" dirty="0">
                <a:solidFill>
                  <a:prstClr val="black"/>
                </a:solidFill>
              </a:rPr>
              <a:t>‘‘</a:t>
            </a:r>
            <a:r>
              <a:rPr lang="tr-TR" sz="2800" i="1" dirty="0">
                <a:solidFill>
                  <a:prstClr val="black"/>
                </a:solidFill>
                <a:latin typeface="Times New Roman" panose="02020603050405020304" pitchFamily="18" charset="0"/>
                <a:cs typeface="Times New Roman" panose="02020603050405020304" pitchFamily="18" charset="0"/>
              </a:rPr>
              <a:t>d) Onam formu; Beyaz kod kapsamında yapmış olduğunuz başvuru ve bu başvuru nedeniyle yürütülen adli süreçte elde edilen bilgi ve belgeler, kişisel bilgileriniz anonimleştirilerek, başka bir ifade ile; kişisel bilgilerinizden arındırılarak, analizlerinin yapılmasında ve neticesinde sağlık personeline karşı gerçekleşen şiddet olaylarının önlenmesi amacıyla kullanılacaktır. Bu durumu izah eden ve söz konusu bilgi ve belgelerin kullanılmasına izin veren onam formu görevli birim/personel tarafından hazırlanacak ve tarafınıza imzalanacaktır.</a:t>
            </a:r>
            <a:r>
              <a:rPr lang="tr-TR" sz="2800" dirty="0">
                <a:solidFill>
                  <a:prstClr val="black"/>
                </a:solidFill>
                <a:latin typeface="Times New Roman" panose="02020603050405020304" pitchFamily="18" charset="0"/>
                <a:cs typeface="Times New Roman" panose="02020603050405020304" pitchFamily="18" charset="0"/>
              </a:rPr>
              <a:t>’’</a:t>
            </a:r>
            <a:r>
              <a:rPr lang="tr-TR" sz="2800" i="1" dirty="0">
                <a:solidFill>
                  <a:prstClr val="black"/>
                </a:solidFill>
                <a:latin typeface="Times New Roman" panose="02020603050405020304" pitchFamily="18" charset="0"/>
                <a:cs typeface="Times New Roman" panose="02020603050405020304" pitchFamily="18" charset="0"/>
              </a:rPr>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949280" cy="611417"/>
          </a:xfrm>
          <a:prstGeom prst="rect">
            <a:avLst/>
          </a:prstGeom>
        </p:spPr>
      </p:pic>
    </p:spTree>
    <p:extLst>
      <p:ext uri="{BB962C8B-B14F-4D97-AF65-F5344CB8AC3E}">
        <p14:creationId xmlns:p14="http://schemas.microsoft.com/office/powerpoint/2010/main" val="8981963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36</a:t>
            </a:fld>
            <a:endParaRPr lang="tr-TR" dirty="0"/>
          </a:p>
        </p:txBody>
      </p:sp>
      <p:sp>
        <p:nvSpPr>
          <p:cNvPr id="6" name="Metin kutusu 4"/>
          <p:cNvSpPr txBox="1">
            <a:spLocks noChangeArrowheads="1"/>
          </p:cNvSpPr>
          <p:nvPr/>
        </p:nvSpPr>
        <p:spPr bwMode="auto">
          <a:xfrm>
            <a:off x="1259632" y="959083"/>
            <a:ext cx="6408712"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Neticesinde-6</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284942" y="2149708"/>
            <a:ext cx="8496944" cy="2246769"/>
          </a:xfrm>
          <a:prstGeom prst="rect">
            <a:avLst/>
          </a:prstGeom>
        </p:spPr>
        <p:txBody>
          <a:bodyPr wrap="square">
            <a:spAutoFit/>
          </a:bodyPr>
          <a:lstStyle/>
          <a:p>
            <a:pPr lvl="0" algn="just"/>
            <a:r>
              <a:rPr lang="tr-TR" sz="1600" i="1" dirty="0">
                <a:solidFill>
                  <a:prstClr val="black"/>
                </a:solidFill>
              </a:rPr>
              <a:t>	</a:t>
            </a:r>
            <a:r>
              <a:rPr lang="tr-TR" sz="2800" dirty="0">
                <a:solidFill>
                  <a:prstClr val="black"/>
                </a:solidFill>
                <a:latin typeface="Times New Roman" panose="02020603050405020304" pitchFamily="18" charset="0"/>
                <a:cs typeface="Times New Roman" panose="02020603050405020304" pitchFamily="18" charset="0"/>
              </a:rPr>
              <a:t>‘‘</a:t>
            </a:r>
            <a:r>
              <a:rPr lang="tr-TR" sz="2800" i="1" dirty="0">
                <a:solidFill>
                  <a:prstClr val="black"/>
                </a:solidFill>
                <a:latin typeface="Times New Roman" panose="02020603050405020304" pitchFamily="18" charset="0"/>
                <a:cs typeface="Times New Roman" panose="02020603050405020304" pitchFamily="18" charset="0"/>
              </a:rPr>
              <a:t>e) Olayı doğrulayan diğer kanıtlar; şiddet uygulayanın kimlik bilgileri, kamera kayıtları, tanıklar, olaya ilişkin diğer tutanaklar ve benzeri tüm bilgi ve belgeler görevli birim/personel tarafından toplanarak sisteme kaydedilir.</a:t>
            </a:r>
            <a:r>
              <a:rPr lang="tr-TR" sz="2800" dirty="0">
                <a:solidFill>
                  <a:prstClr val="black"/>
                </a:solidFill>
                <a:latin typeface="Times New Roman" panose="02020603050405020304" pitchFamily="18" charset="0"/>
                <a:cs typeface="Times New Roman" panose="02020603050405020304" pitchFamily="18" charset="0"/>
              </a:rPr>
              <a:t>’’</a:t>
            </a:r>
            <a:r>
              <a:rPr lang="tr-TR" sz="2800" i="1" dirty="0">
                <a:solidFill>
                  <a:prstClr val="black"/>
                </a:solidFill>
                <a:latin typeface="Times New Roman" panose="02020603050405020304" pitchFamily="18" charset="0"/>
                <a:cs typeface="Times New Roman" panose="02020603050405020304" pitchFamily="18" charset="0"/>
              </a:rPr>
              <a:t> </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835696" cy="575790"/>
          </a:xfrm>
          <a:prstGeom prst="rect">
            <a:avLst/>
          </a:prstGeom>
        </p:spPr>
      </p:pic>
    </p:spTree>
    <p:extLst>
      <p:ext uri="{BB962C8B-B14F-4D97-AF65-F5344CB8AC3E}">
        <p14:creationId xmlns:p14="http://schemas.microsoft.com/office/powerpoint/2010/main" val="37630249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37</a:t>
            </a:fld>
            <a:endParaRPr lang="tr-TR" dirty="0"/>
          </a:p>
        </p:txBody>
      </p:sp>
      <p:sp>
        <p:nvSpPr>
          <p:cNvPr id="6" name="Metin kutusu 4"/>
          <p:cNvSpPr txBox="1">
            <a:spLocks noChangeArrowheads="1"/>
          </p:cNvSpPr>
          <p:nvPr/>
        </p:nvSpPr>
        <p:spPr bwMode="auto">
          <a:xfrm>
            <a:off x="935595" y="806777"/>
            <a:ext cx="7272808"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Neticesinde-7</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2420" y="1628800"/>
            <a:ext cx="9144000" cy="338554"/>
          </a:xfrm>
          <a:prstGeom prst="rect">
            <a:avLst/>
          </a:prstGeom>
        </p:spPr>
        <p:txBody>
          <a:bodyPr wrap="square">
            <a:spAutoFit/>
          </a:bodyPr>
          <a:lstStyle/>
          <a:p>
            <a:pPr lvl="0" algn="just"/>
            <a:r>
              <a:rPr lang="tr-TR" sz="1600" i="1" dirty="0">
                <a:solidFill>
                  <a:prstClr val="black"/>
                </a:solidFill>
              </a:rPr>
              <a:t>	</a:t>
            </a:r>
          </a:p>
        </p:txBody>
      </p:sp>
      <p:sp>
        <p:nvSpPr>
          <p:cNvPr id="8" name="Dikdörtgen 7"/>
          <p:cNvSpPr/>
          <p:nvPr/>
        </p:nvSpPr>
        <p:spPr>
          <a:xfrm>
            <a:off x="251519" y="1673349"/>
            <a:ext cx="8640960" cy="4524315"/>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t>
            </a:r>
            <a:r>
              <a:rPr lang="tr-TR" sz="2400" i="1" dirty="0">
                <a:latin typeface="Times New Roman" panose="02020603050405020304" pitchFamily="18" charset="0"/>
                <a:cs typeface="Times New Roman" panose="02020603050405020304" pitchFamily="18" charset="0"/>
              </a:rPr>
              <a:t>3- İl Beyaz Kod Koordinatörü tarafından görevli birim/personel tarafından intikal ettirilen bilgi ve belgeler tetkik edilerek;</a:t>
            </a:r>
          </a:p>
          <a:p>
            <a:pPr algn="just"/>
            <a:r>
              <a:rPr lang="tr-TR" sz="2400" i="1" dirty="0">
                <a:latin typeface="Times New Roman" panose="02020603050405020304" pitchFamily="18" charset="0"/>
                <a:cs typeface="Times New Roman" panose="02020603050405020304" pitchFamily="18" charset="0"/>
              </a:rPr>
              <a:t>	a. Başvurunuz beyaz kod kapsamında ise bilgi ve belgeler adli mercilere intikal ettirilerek adli süreç başlatılır ve süreç boyunca size  hukuki yardım yapılır.</a:t>
            </a:r>
          </a:p>
          <a:p>
            <a:pPr algn="just"/>
            <a:r>
              <a:rPr lang="tr-TR" sz="2400" i="1" dirty="0">
                <a:latin typeface="Times New Roman" panose="02020603050405020304" pitchFamily="18" charset="0"/>
                <a:cs typeface="Times New Roman" panose="02020603050405020304" pitchFamily="18" charset="0"/>
              </a:rPr>
              <a:t>	b. Başvurunuz beyaz kod kapsamında değil ise tarafınıza gerekli bilgilendirme yapılacaktır. Bu durumda hukuki yardım talebinizde karşılanmayacaktır. Başvurunuzun beyaz kod kapsamında olmadığına ilişkin bilgilendirme tarihinden itibaren 7 gün içerisinde İl Beyaz Kod Koordinatörlüğüne bir dilekçe ile itiraz edebilirsiniz.</a:t>
            </a:r>
            <a:r>
              <a:rPr lang="tr-TR" sz="2400" dirty="0">
                <a:latin typeface="Times New Roman" panose="02020603050405020304" pitchFamily="18" charset="0"/>
                <a:cs typeface="Times New Roman" panose="02020603050405020304" pitchFamily="18" charset="0"/>
              </a:rPr>
              <a:t>’’</a:t>
            </a:r>
            <a:endParaRPr lang="tr-TR" sz="2400" b="1" i="1" dirty="0">
              <a:latin typeface="Times New Roman" panose="02020603050405020304" pitchFamily="18" charset="0"/>
              <a:cs typeface="Times New Roman" panose="02020603050405020304" pitchFamily="18" charset="0"/>
            </a:endParaRPr>
          </a:p>
        </p:txBody>
      </p:sp>
      <p:sp>
        <p:nvSpPr>
          <p:cNvPr id="10"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835696" cy="575790"/>
          </a:xfrm>
          <a:prstGeom prst="rect">
            <a:avLst/>
          </a:prstGeom>
        </p:spPr>
      </p:pic>
    </p:spTree>
    <p:extLst>
      <p:ext uri="{BB962C8B-B14F-4D97-AF65-F5344CB8AC3E}">
        <p14:creationId xmlns:p14="http://schemas.microsoft.com/office/powerpoint/2010/main" val="5164436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38</a:t>
            </a:fld>
            <a:endParaRPr lang="tr-TR" dirty="0"/>
          </a:p>
        </p:txBody>
      </p:sp>
      <p:sp>
        <p:nvSpPr>
          <p:cNvPr id="6" name="Metin kutusu 4"/>
          <p:cNvSpPr txBox="1">
            <a:spLocks noChangeArrowheads="1"/>
          </p:cNvSpPr>
          <p:nvPr/>
        </p:nvSpPr>
        <p:spPr bwMode="auto">
          <a:xfrm>
            <a:off x="935595" y="908720"/>
            <a:ext cx="7272808"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Neticesinde-8</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2420" y="1628800"/>
            <a:ext cx="9144000" cy="338554"/>
          </a:xfrm>
          <a:prstGeom prst="rect">
            <a:avLst/>
          </a:prstGeom>
        </p:spPr>
        <p:txBody>
          <a:bodyPr wrap="square">
            <a:spAutoFit/>
          </a:bodyPr>
          <a:lstStyle/>
          <a:p>
            <a:pPr lvl="0" algn="just"/>
            <a:r>
              <a:rPr lang="tr-TR" sz="1600" i="1" dirty="0">
                <a:solidFill>
                  <a:prstClr val="black"/>
                </a:solidFill>
              </a:rPr>
              <a:t>	</a:t>
            </a:r>
          </a:p>
        </p:txBody>
      </p:sp>
      <p:sp>
        <p:nvSpPr>
          <p:cNvPr id="8" name="Dikdörtgen 7"/>
          <p:cNvSpPr/>
          <p:nvPr/>
        </p:nvSpPr>
        <p:spPr>
          <a:xfrm>
            <a:off x="107503" y="1798077"/>
            <a:ext cx="8928993" cy="4401205"/>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4- Adli süreç: </a:t>
            </a:r>
          </a:p>
          <a:p>
            <a:pPr algn="just"/>
            <a:r>
              <a:rPr lang="tr-TR" sz="2800" i="1" dirty="0">
                <a:latin typeface="Times New Roman" panose="02020603050405020304" pitchFamily="18" charset="0"/>
                <a:cs typeface="Times New Roman" panose="02020603050405020304" pitchFamily="18" charset="0"/>
              </a:rPr>
              <a:t>	a. Bu süreçte </a:t>
            </a:r>
            <a:r>
              <a:rPr lang="tr-TR" sz="2800" b="1" i="1" dirty="0">
                <a:latin typeface="Times New Roman" panose="02020603050405020304" pitchFamily="18" charset="0"/>
                <a:cs typeface="Times New Roman" panose="02020603050405020304" pitchFamily="18" charset="0"/>
              </a:rPr>
              <a:t>adli mercilerce tarafınıza yapılacak tüm tebligatlar hususunda en kısa sürede il koordinatörlüğünü haberdar etmeniz önem arz etmektedir.</a:t>
            </a:r>
          </a:p>
          <a:p>
            <a:pPr algn="just"/>
            <a:r>
              <a:rPr lang="tr-TR" sz="2800" i="1" dirty="0">
                <a:latin typeface="Times New Roman" panose="02020603050405020304" pitchFamily="18" charset="0"/>
                <a:cs typeface="Times New Roman" panose="02020603050405020304" pitchFamily="18" charset="0"/>
              </a:rPr>
              <a:t>  	b. Yapılacak duruşmalarda bulunmanız gerekmektedir. Aksi halde mahkemece zorla getirilme kararı verilebilir.</a:t>
            </a:r>
          </a:p>
          <a:p>
            <a:pPr algn="just"/>
            <a:r>
              <a:rPr lang="tr-TR" sz="2800" i="1" dirty="0">
                <a:latin typeface="Times New Roman" panose="02020603050405020304" pitchFamily="18" charset="0"/>
                <a:cs typeface="Times New Roman" panose="02020603050405020304" pitchFamily="18" charset="0"/>
              </a:rPr>
              <a:t>	c. Bu süreçte özel avukatınızdan da hukuki yardım alabilirsiniz. Bu durumda Bakanlığımız avukatlarından hukuki yardım almaya devam edip etmeyeceğiniz hususunda il koordinatörlüğünü bilgilendirmeniz gerekmektedir.</a:t>
            </a:r>
            <a:r>
              <a:rPr lang="tr-TR" sz="2800" dirty="0">
                <a:solidFill>
                  <a:prstClr val="black"/>
                </a:solidFill>
                <a:latin typeface="Times New Roman" panose="02020603050405020304" pitchFamily="18" charset="0"/>
                <a:cs typeface="Times New Roman" panose="02020603050405020304" pitchFamily="18" charset="0"/>
              </a:rPr>
              <a:t>”</a:t>
            </a:r>
            <a:endParaRPr lang="tr-TR" sz="2800" i="1" dirty="0">
              <a:latin typeface="Times New Roman" panose="02020603050405020304" pitchFamily="18" charset="0"/>
              <a:cs typeface="Times New Roman" panose="02020603050405020304" pitchFamily="18" charset="0"/>
            </a:endParaRP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619672" cy="508031"/>
          </a:xfrm>
          <a:prstGeom prst="rect">
            <a:avLst/>
          </a:prstGeom>
        </p:spPr>
      </p:pic>
    </p:spTree>
    <p:extLst>
      <p:ext uri="{BB962C8B-B14F-4D97-AF65-F5344CB8AC3E}">
        <p14:creationId xmlns:p14="http://schemas.microsoft.com/office/powerpoint/2010/main" val="29820954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006600"/>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39</a:t>
            </a:fld>
            <a:endParaRPr lang="tr-TR" dirty="0"/>
          </a:p>
        </p:txBody>
      </p:sp>
      <p:sp>
        <p:nvSpPr>
          <p:cNvPr id="6" name="Metin kutusu 4"/>
          <p:cNvSpPr txBox="1">
            <a:spLocks noChangeArrowheads="1"/>
          </p:cNvSpPr>
          <p:nvPr/>
        </p:nvSpPr>
        <p:spPr bwMode="auto">
          <a:xfrm>
            <a:off x="935596" y="1007205"/>
            <a:ext cx="7272808" cy="707886"/>
          </a:xfrm>
          <a:prstGeom prst="rect">
            <a:avLst/>
          </a:prstGeom>
          <a:noFill/>
          <a:ln w="9525">
            <a:noFill/>
            <a:miter lim="800000"/>
            <a:headEnd/>
            <a:tailEnd/>
          </a:ln>
        </p:spPr>
        <p:txBody>
          <a:bodyPr wrap="square">
            <a:spAutoFit/>
          </a:bodyPr>
          <a:lstStyle/>
          <a:p>
            <a:pPr algn="ctr"/>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Yapmış Olduğunuz Başvuru Neticesinde-9</a:t>
            </a:r>
          </a:p>
          <a:p>
            <a:pPr lvl="0" algn="ctr"/>
            <a:r>
              <a:rPr lang="tr-TR" sz="1600" b="1" dirty="0">
                <a:solidFill>
                  <a:srgbClr val="FF0000"/>
                </a:solidFill>
                <a:latin typeface="Times New Roman" panose="02020603050405020304" pitchFamily="18" charset="0"/>
                <a:cs typeface="Times New Roman" panose="02020603050405020304" pitchFamily="18" charset="0"/>
              </a:rPr>
              <a:t>(Beyaz Kod Kullanıcı Kılavuzu)</a:t>
            </a:r>
          </a:p>
        </p:txBody>
      </p:sp>
      <p:sp>
        <p:nvSpPr>
          <p:cNvPr id="13" name="Dikdörtgen 12"/>
          <p:cNvSpPr/>
          <p:nvPr/>
        </p:nvSpPr>
        <p:spPr>
          <a:xfrm>
            <a:off x="2420" y="1628800"/>
            <a:ext cx="9144000" cy="338554"/>
          </a:xfrm>
          <a:prstGeom prst="rect">
            <a:avLst/>
          </a:prstGeom>
        </p:spPr>
        <p:txBody>
          <a:bodyPr wrap="square">
            <a:spAutoFit/>
          </a:bodyPr>
          <a:lstStyle/>
          <a:p>
            <a:pPr lvl="0" algn="just"/>
            <a:r>
              <a:rPr lang="tr-TR" sz="1600" i="1" dirty="0">
                <a:solidFill>
                  <a:prstClr val="black"/>
                </a:solidFill>
              </a:rPr>
              <a:t>	</a:t>
            </a:r>
          </a:p>
        </p:txBody>
      </p:sp>
      <p:sp>
        <p:nvSpPr>
          <p:cNvPr id="8" name="Dikdörtgen 7"/>
          <p:cNvSpPr/>
          <p:nvPr/>
        </p:nvSpPr>
        <p:spPr>
          <a:xfrm>
            <a:off x="539553" y="2209992"/>
            <a:ext cx="8208912" cy="1815882"/>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t>
            </a:r>
            <a:r>
              <a:rPr lang="tr-TR" sz="2800" i="1" dirty="0">
                <a:latin typeface="Times New Roman" panose="02020603050405020304" pitchFamily="18" charset="0"/>
                <a:cs typeface="Times New Roman" panose="02020603050405020304" pitchFamily="18" charset="0"/>
              </a:rPr>
              <a:t>5- Bilgilendirme: </a:t>
            </a:r>
            <a:r>
              <a:rPr lang="tr-TR" sz="2800" b="1" i="1" dirty="0">
                <a:latin typeface="Times New Roman" panose="02020603050405020304" pitchFamily="18" charset="0"/>
                <a:cs typeface="Times New Roman" panose="02020603050405020304" pitchFamily="18" charset="0"/>
              </a:rPr>
              <a:t>Tüm bu süreç boyunca, sürecin her aşamasından, tarafımıza vermiş olduğunuz mail adresine bilgilendirme mailleri gönderilerek haberdar edileceksiniz.</a:t>
            </a:r>
            <a:r>
              <a:rPr lang="tr-TR" sz="2800" dirty="0">
                <a:solidFill>
                  <a:prstClr val="black"/>
                </a:solidFill>
                <a:latin typeface="Times New Roman" panose="02020603050405020304" pitchFamily="18" charset="0"/>
                <a:cs typeface="Times New Roman" panose="02020603050405020304" pitchFamily="18" charset="0"/>
              </a:rPr>
              <a:t>”</a:t>
            </a:r>
            <a:endParaRPr lang="tr-TR" sz="2800" i="1" dirty="0">
              <a:latin typeface="Times New Roman" panose="02020603050405020304" pitchFamily="18" charset="0"/>
              <a:cs typeface="Times New Roman" panose="02020603050405020304" pitchFamily="18" charset="0"/>
            </a:endParaRPr>
          </a:p>
        </p:txBody>
      </p:sp>
      <p:sp>
        <p:nvSpPr>
          <p:cNvPr id="10"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79712" cy="620962"/>
          </a:xfrm>
          <a:prstGeom prst="rect">
            <a:avLst/>
          </a:prstGeom>
        </p:spPr>
      </p:pic>
    </p:spTree>
    <p:extLst>
      <p:ext uri="{BB962C8B-B14F-4D97-AF65-F5344CB8AC3E}">
        <p14:creationId xmlns:p14="http://schemas.microsoft.com/office/powerpoint/2010/main" val="14583997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3" y="1700808"/>
            <a:ext cx="8856985" cy="6186309"/>
          </a:xfrm>
          <a:prstGeom prst="rect">
            <a:avLst/>
          </a:prstGeom>
        </p:spPr>
        <p:txBody>
          <a:bodyPr wrap="square">
            <a:spAutoFit/>
          </a:bodyPr>
          <a:lstStyle/>
          <a:p>
            <a:pPr algn="just" fontAlgn="auto">
              <a:spcBef>
                <a:spcPts val="0"/>
              </a:spcBef>
              <a:spcAft>
                <a:spcPts val="0"/>
              </a:spcAft>
              <a:defRPr/>
            </a:pPr>
            <a:r>
              <a:rPr lang="tr-TR" sz="2000" b="1" dirty="0">
                <a:solidFill>
                  <a:srgbClr val="CF142B"/>
                </a:solidFill>
                <a:latin typeface="Times New Roman" panose="02020603050405020304" pitchFamily="18" charset="0"/>
                <a:cs typeface="Times New Roman" panose="02020603050405020304" pitchFamily="18" charset="0"/>
              </a:rPr>
              <a:t>	</a:t>
            </a:r>
            <a:r>
              <a:rPr lang="tr-TR" sz="2400" b="1" dirty="0">
                <a:solidFill>
                  <a:srgbClr val="CF142B"/>
                </a:solidFill>
                <a:latin typeface="Times New Roman" panose="02020603050405020304" pitchFamily="18" charset="0"/>
                <a:cs typeface="Times New Roman" panose="02020603050405020304" pitchFamily="18" charset="0"/>
              </a:rPr>
              <a:t>Sağlık Hizmetleri Genel Müdürlüğü</a:t>
            </a:r>
            <a:r>
              <a:rPr lang="tr-TR" sz="2400" b="1" dirty="0">
                <a:latin typeface="Times New Roman" panose="02020603050405020304" pitchFamily="18" charset="0"/>
                <a:cs typeface="Times New Roman" panose="02020603050405020304" pitchFamily="18" charset="0"/>
              </a:rPr>
              <a:t>ne, 1 numaralı Cumhurbaşkanlığı Kararnamesi’nin 355’inci maddesinin 1’inci fıkrasının (</a:t>
            </a:r>
            <a:r>
              <a:rPr lang="tr-TR" sz="2400" dirty="0">
                <a:latin typeface="Times New Roman" panose="02020603050405020304" pitchFamily="18" charset="0"/>
                <a:cs typeface="Times New Roman" panose="02020603050405020304" pitchFamily="18" charset="0"/>
              </a:rPr>
              <a:t>d) bendi ile “ </a:t>
            </a:r>
            <a:r>
              <a:rPr lang="tr-TR" sz="2400" i="1" dirty="0">
                <a:latin typeface="Times New Roman" panose="02020603050405020304" pitchFamily="18" charset="0"/>
                <a:cs typeface="Times New Roman" panose="02020603050405020304" pitchFamily="18" charset="0"/>
              </a:rPr>
              <a:t>Hasta hakları ile hasta ve çalışan güvenliğine yönelik düzenleme yapmak.” </a:t>
            </a:r>
            <a:r>
              <a:rPr lang="tr-TR" sz="2400" dirty="0">
                <a:latin typeface="Times New Roman" panose="02020603050405020304" pitchFamily="18" charset="0"/>
                <a:cs typeface="Times New Roman" panose="02020603050405020304" pitchFamily="18" charset="0"/>
              </a:rPr>
              <a:t> yükümlülüğü verilmiştir.</a:t>
            </a:r>
            <a:endParaRPr lang="tr-TR" sz="24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Times New Roman" panose="02020603050405020304" pitchFamily="18" charset="0"/>
                <a:cs typeface="Times New Roman" panose="02020603050405020304" pitchFamily="18" charset="0"/>
              </a:rPr>
              <a:t>	Sağlık çalışanlarının güvenliğinin sağlanmasına yönelik olarak 14.05.2012 tarihli ve 2012/23 sayılı “</a:t>
            </a:r>
            <a:r>
              <a:rPr lang="tr-TR" sz="2400" i="1" dirty="0">
                <a:latin typeface="Times New Roman" panose="02020603050405020304" pitchFamily="18" charset="0"/>
                <a:cs typeface="Times New Roman" panose="02020603050405020304" pitchFamily="18" charset="0"/>
              </a:rPr>
              <a:t>Çalışan Güvenliğinin Sağlanması”</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Genelgesi ile ülke genelinde sağlık çalışanlarının maruz kaldığı şiddete ilişkin iş ve işlemler </a:t>
            </a:r>
            <a:r>
              <a:rPr lang="tr-TR" sz="2400" dirty="0">
                <a:solidFill>
                  <a:srgbClr val="CF142B"/>
                </a:solidFill>
                <a:latin typeface="Times New Roman" panose="02020603050405020304" pitchFamily="18" charset="0"/>
                <a:cs typeface="Times New Roman" panose="02020603050405020304" pitchFamily="18" charset="0"/>
              </a:rPr>
              <a:t>Sağlık Hizmetleri Genel Müdürlüğü</a:t>
            </a:r>
            <a:r>
              <a:rPr lang="tr-TR" sz="2400" dirty="0">
                <a:latin typeface="Times New Roman" panose="02020603050405020304" pitchFamily="18" charset="0"/>
                <a:cs typeface="Times New Roman" panose="02020603050405020304" pitchFamily="18" charset="0"/>
              </a:rPr>
              <a:t> bünyesinde iken,</a:t>
            </a:r>
            <a:endParaRPr lang="tr-TR" sz="24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b="1" dirty="0">
                <a:latin typeface="Times New Roman" panose="02020603050405020304" pitchFamily="18" charset="0"/>
                <a:cs typeface="Times New Roman" panose="02020603050405020304" pitchFamily="18" charset="0"/>
              </a:rPr>
              <a:t>	2014 başından itibaren Bakanlığımız Hukuk Hizmetleri Genel Müdürlüğüne devredilmiştir. </a:t>
            </a: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34818" name="Metin kutusu 4"/>
          <p:cNvSpPr txBox="1">
            <a:spLocks noChangeArrowheads="1"/>
          </p:cNvSpPr>
          <p:nvPr/>
        </p:nvSpPr>
        <p:spPr bwMode="auto">
          <a:xfrm>
            <a:off x="2681033" y="1087715"/>
            <a:ext cx="3781933"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a:t>
            </a:r>
            <a:r>
              <a:rPr lang="tr-TR" sz="2400" b="1" dirty="0">
                <a:solidFill>
                  <a:srgbClr val="CF142B"/>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KOD DAYANAĞI</a:t>
            </a:r>
          </a:p>
        </p:txBody>
      </p:sp>
      <p:sp>
        <p:nvSpPr>
          <p:cNvPr id="4" name="Slayt Numarası Yer Tutucusu 3"/>
          <p:cNvSpPr>
            <a:spLocks noGrp="1"/>
          </p:cNvSpPr>
          <p:nvPr>
            <p:ph type="sldNum" sz="quarter" idx="12"/>
          </p:nvPr>
        </p:nvSpPr>
        <p:spPr/>
        <p:txBody>
          <a:bodyPr/>
          <a:lstStyle/>
          <a:p>
            <a:pPr>
              <a:defRPr/>
            </a:pPr>
            <a:fld id="{CDA5ED3D-89DE-4ACC-9511-F24786325676}" type="slidenum">
              <a:rPr lang="tr-TR" smtClean="0"/>
              <a:pPr>
                <a:defRPr/>
              </a:pPr>
              <a:t>4</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1680" y="476672"/>
            <a:ext cx="5983941" cy="316006"/>
          </a:xfrm>
        </p:spPr>
        <p:txBody>
          <a:bodyPr>
            <a:noAutofit/>
          </a:bodyPr>
          <a:lstStyle/>
          <a:p>
            <a:pPr algn="ctr"/>
            <a:r>
              <a:rPr lang="tr-TR" sz="2400" b="1" dirty="0">
                <a:solidFill>
                  <a:srgbClr val="FF0000"/>
                </a:solidFill>
                <a:ea typeface="+mn-ea"/>
              </a:rPr>
              <a:t>BEYAZ KOD KAPSAMINDAKİ HAKLAR</a:t>
            </a:r>
          </a:p>
        </p:txBody>
      </p:sp>
      <p:sp>
        <p:nvSpPr>
          <p:cNvPr id="3" name="İçerik Yer Tutucusu 2"/>
          <p:cNvSpPr>
            <a:spLocks noGrp="1"/>
          </p:cNvSpPr>
          <p:nvPr>
            <p:ph idx="1"/>
          </p:nvPr>
        </p:nvSpPr>
        <p:spPr>
          <a:xfrm>
            <a:off x="0" y="980728"/>
            <a:ext cx="9144000" cy="7488832"/>
          </a:xfrm>
        </p:spPr>
        <p:txBody>
          <a:bodyPr>
            <a:noAutofit/>
          </a:bodyPr>
          <a:lstStyle/>
          <a:p>
            <a:pPr marL="385763" indent="-385763" algn="just">
              <a:buFont typeface="+mj-lt"/>
              <a:buAutoNum type="arabicPeriod"/>
            </a:pPr>
            <a:r>
              <a:rPr lang="tr-TR" sz="2000" dirty="0"/>
              <a:t>Beyaz kod sistemine müracaatta bulunulması,</a:t>
            </a:r>
          </a:p>
          <a:p>
            <a:pPr marL="385763" indent="-385763" algn="just">
              <a:buFont typeface="+mj-lt"/>
              <a:buAutoNum type="arabicPeriod"/>
            </a:pPr>
            <a:r>
              <a:rPr lang="tr-TR" sz="2000" dirty="0"/>
              <a:t>Mağdur çalışanın veya kanuni mirasçılarının talebi üzerine, Bakanlık avukatlarınca </a:t>
            </a:r>
            <a:r>
              <a:rPr lang="tr-TR" sz="2000" i="1" dirty="0"/>
              <a:t>Sağlık Bakanlığı Personeline Karşı İşlenen Suçlar Nedeniyle Yapılacak Hukuki Yardımın Usul ve Esasları Hakkında Yönetmelik çerçevesinde </a:t>
            </a:r>
            <a:r>
              <a:rPr lang="tr-TR" sz="2000" b="1" dirty="0">
                <a:solidFill>
                  <a:srgbClr val="FF0000"/>
                </a:solidFill>
              </a:rPr>
              <a:t>hukuki destek verilmesi,</a:t>
            </a:r>
          </a:p>
          <a:p>
            <a:pPr marL="385763" indent="-385763" algn="just">
              <a:buFont typeface="+mj-lt"/>
              <a:buAutoNum type="arabicPeriod"/>
            </a:pPr>
            <a:r>
              <a:rPr lang="tr-TR" sz="2000" i="1" dirty="0"/>
              <a:t>Polis Vazife ve Salahiyetleri Kanunu</a:t>
            </a:r>
            <a:r>
              <a:rPr lang="tr-TR" sz="2000" dirty="0"/>
              <a:t>’nun</a:t>
            </a:r>
            <a:r>
              <a:rPr lang="tr-TR" sz="2000" i="1" dirty="0"/>
              <a:t> </a:t>
            </a:r>
            <a:r>
              <a:rPr lang="tr-TR" sz="2000" dirty="0"/>
              <a:t>15’inci maddesi ile 3359 sayılı </a:t>
            </a:r>
            <a:r>
              <a:rPr lang="tr-TR" sz="2000" i="1" dirty="0"/>
              <a:t>Sağlık Hizmetleri Temel </a:t>
            </a:r>
            <a:r>
              <a:rPr lang="tr-TR" sz="2000" dirty="0"/>
              <a:t>Kanunu’nun 12’nci maddesine eklenen hükümlerle </a:t>
            </a:r>
            <a:r>
              <a:rPr lang="tr-TR" sz="2000" b="1" dirty="0">
                <a:solidFill>
                  <a:srgbClr val="FF0000"/>
                </a:solidFill>
              </a:rPr>
              <a:t>mağdur</a:t>
            </a:r>
            <a:r>
              <a:rPr lang="tr-TR" sz="2000" dirty="0">
                <a:solidFill>
                  <a:srgbClr val="FF0000"/>
                </a:solidFill>
              </a:rPr>
              <a:t> </a:t>
            </a:r>
            <a:r>
              <a:rPr lang="tr-TR" sz="2000" b="1" dirty="0">
                <a:solidFill>
                  <a:srgbClr val="FF0000"/>
                </a:solidFill>
              </a:rPr>
              <a:t>çalışanımızın ifadesinin görev yaptığı yerde alınabilmesi, </a:t>
            </a:r>
          </a:p>
          <a:p>
            <a:pPr marL="385763" indent="-385763" algn="just">
              <a:buFont typeface="+mj-lt"/>
              <a:buAutoNum type="arabicPeriod"/>
            </a:pPr>
            <a:r>
              <a:rPr lang="tr-TR" sz="2000" dirty="0"/>
              <a:t>2012/23 sayılı Genelge’nin 6’ncı maddesine göre sağlık çalışanının şiddete uğraması durumunda, acil verilmesi gereken sağlık hizmetleri hariç olmak kaydıyla, sağlık çalışanına </a:t>
            </a:r>
            <a:r>
              <a:rPr lang="tr-TR" sz="2000" b="1" dirty="0">
                <a:solidFill>
                  <a:srgbClr val="FF0000"/>
                </a:solidFill>
              </a:rPr>
              <a:t>hizmetten çekilme hakkı </a:t>
            </a:r>
            <a:r>
              <a:rPr lang="tr-TR" sz="2000" dirty="0"/>
              <a:t>olması,</a:t>
            </a:r>
          </a:p>
          <a:p>
            <a:pPr marL="385763" indent="-385763" algn="just">
              <a:buFont typeface="+mj-lt"/>
              <a:buAutoNum type="arabicPeriod"/>
            </a:pPr>
            <a:r>
              <a:rPr lang="tr-TR" sz="2000" i="1" dirty="0"/>
              <a:t>Aile Hekimliği Uygulama Yönetmeliği</a:t>
            </a:r>
            <a:r>
              <a:rPr lang="tr-TR" sz="2000" dirty="0"/>
              <a:t>’nin 8’inci maddesinin 2’nci fıkrası kapsamında adli veya mülki idare makamlarınca verilen bir belgeyle belgelendirilmesi hâlinde, </a:t>
            </a:r>
            <a:r>
              <a:rPr lang="tr-TR" sz="2000" b="1" dirty="0">
                <a:solidFill>
                  <a:srgbClr val="FF0000"/>
                </a:solidFill>
              </a:rPr>
              <a:t>çalışana şiddet uygulayan kişinin aile hekiminin değiştirilebilmesi.</a:t>
            </a:r>
          </a:p>
          <a:p>
            <a:pPr marL="385763" indent="-385763" algn="just">
              <a:buFont typeface="+mj-lt"/>
              <a:buAutoNum type="arabicPeriod"/>
            </a:pPr>
            <a:endParaRPr lang="tr-TR" sz="1800" b="1" dirty="0"/>
          </a:p>
          <a:p>
            <a:pPr marL="385763" indent="-385763" algn="just">
              <a:buFont typeface="+mj-lt"/>
              <a:buAutoNum type="arabicPeriod"/>
            </a:pPr>
            <a:endParaRPr lang="tr-TR" sz="1800" b="1" dirty="0"/>
          </a:p>
          <a:p>
            <a:pPr marL="0" indent="0" algn="just">
              <a:buNone/>
            </a:pPr>
            <a:endParaRPr lang="tr-TR" sz="1800" b="1" dirty="0">
              <a:solidFill>
                <a:srgbClr val="C00000"/>
              </a:solidFill>
            </a:endParaRPr>
          </a:p>
          <a:p>
            <a:pPr marL="0" indent="0" algn="just">
              <a:buNone/>
            </a:pPr>
            <a:r>
              <a:rPr lang="tr-TR" sz="1800" dirty="0">
                <a:solidFill>
                  <a:srgbClr val="C00000"/>
                </a:solidFill>
              </a:rPr>
              <a:t> </a:t>
            </a:r>
            <a:endParaRPr lang="tr-TR" dirty="0">
              <a:solidFill>
                <a:srgbClr val="C00000"/>
              </a:solidFill>
              <a:latin typeface="Times New Roman" panose="02020603050405020304" pitchFamily="18" charset="0"/>
              <a:cs typeface="Times New Roman" panose="02020603050405020304" pitchFamily="18" charset="0"/>
            </a:endParaRPr>
          </a:p>
          <a:p>
            <a:pPr marL="385763" indent="-385763" algn="just">
              <a:buFont typeface="+mj-lt"/>
              <a:buAutoNum type="arabicPeriod"/>
            </a:pPr>
            <a:endParaRPr lang="tr-TR" sz="18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619672" cy="508031"/>
          </a:xfrm>
          <a:prstGeom prst="rect">
            <a:avLst/>
          </a:prstGeom>
        </p:spPr>
      </p:pic>
      <p:sp>
        <p:nvSpPr>
          <p:cNvPr id="5"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spTree>
    <p:extLst>
      <p:ext uri="{BB962C8B-B14F-4D97-AF65-F5344CB8AC3E}">
        <p14:creationId xmlns:p14="http://schemas.microsoft.com/office/powerpoint/2010/main" val="91256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3" y="2132856"/>
            <a:ext cx="8064895" cy="1169551"/>
          </a:xfrm>
          <a:prstGeom prst="rect">
            <a:avLst/>
          </a:prstGeom>
        </p:spPr>
        <p:txBody>
          <a:bodyPr wrap="square">
            <a:spAutoFit/>
          </a:bodyPr>
          <a:lstStyle/>
          <a:p>
            <a:pPr algn="just" fontAlgn="auto">
              <a:spcBef>
                <a:spcPts val="0"/>
              </a:spcBef>
              <a:spcAft>
                <a:spcPts val="0"/>
              </a:spcAft>
              <a:defRPr/>
            </a:pPr>
            <a:endParaRPr lang="tr-TR"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41</a:t>
            </a:fld>
            <a:endParaRPr lang="tr-TR" dirty="0"/>
          </a:p>
        </p:txBody>
      </p:sp>
      <p:sp>
        <p:nvSpPr>
          <p:cNvPr id="13" name="Dikdörtgen 12"/>
          <p:cNvSpPr/>
          <p:nvPr/>
        </p:nvSpPr>
        <p:spPr>
          <a:xfrm>
            <a:off x="2420" y="1628800"/>
            <a:ext cx="9144000" cy="338554"/>
          </a:xfrm>
          <a:prstGeom prst="rect">
            <a:avLst/>
          </a:prstGeom>
        </p:spPr>
        <p:txBody>
          <a:bodyPr wrap="square">
            <a:spAutoFit/>
          </a:bodyPr>
          <a:lstStyle/>
          <a:p>
            <a:pPr lvl="0" algn="just"/>
            <a:r>
              <a:rPr lang="tr-TR" sz="1600" i="1" dirty="0">
                <a:solidFill>
                  <a:prstClr val="black"/>
                </a:solidFill>
              </a:rPr>
              <a:t>	</a:t>
            </a:r>
          </a:p>
        </p:txBody>
      </p:sp>
      <p:sp>
        <p:nvSpPr>
          <p:cNvPr id="8" name="Dikdörtgen 7"/>
          <p:cNvSpPr/>
          <p:nvPr/>
        </p:nvSpPr>
        <p:spPr>
          <a:xfrm>
            <a:off x="539553" y="2420888"/>
            <a:ext cx="7776863" cy="1015663"/>
          </a:xfrm>
          <a:prstGeom prst="rect">
            <a:avLst/>
          </a:prstGeom>
        </p:spPr>
        <p:txBody>
          <a:bodyPr wrap="square">
            <a:spAutoFit/>
          </a:bodyPr>
          <a:lstStyle/>
          <a:p>
            <a:pPr algn="ctr"/>
            <a:r>
              <a:rPr lang="tr-TR" sz="6000" dirty="0">
                <a:latin typeface="Times New Roman" panose="02020603050405020304" pitchFamily="18" charset="0"/>
                <a:cs typeface="Times New Roman" panose="02020603050405020304" pitchFamily="18" charset="0"/>
              </a:rPr>
              <a:t>İYİ ÇALIŞMALAR</a:t>
            </a:r>
            <a:endParaRPr lang="tr-TR" sz="6000" i="1" dirty="0">
              <a:latin typeface="Times New Roman" panose="02020603050405020304" pitchFamily="18" charset="0"/>
              <a:cs typeface="Times New Roman" panose="02020603050405020304" pitchFamily="18" charset="0"/>
            </a:endParaRPr>
          </a:p>
        </p:txBody>
      </p:sp>
      <p:sp>
        <p:nvSpPr>
          <p:cNvPr id="9"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35018731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254142"/>
            <a:ext cx="8964488" cy="4832092"/>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Ø"/>
              <a:defRPr/>
            </a:pPr>
            <a:r>
              <a:rPr lang="tr-TR" dirty="0">
                <a:latin typeface="Times New Roman" panose="02020603050405020304" pitchFamily="18" charset="0"/>
                <a:cs typeface="Times New Roman" panose="02020603050405020304" pitchFamily="18" charset="0"/>
              </a:rPr>
              <a:t>Bakanlığımızca hazırlanan 14.05.2012 tarihli ve B.10.0.SHG.0.21.00.00-951.99-6665 </a:t>
            </a:r>
            <a:r>
              <a:rPr lang="tr-TR" b="1" dirty="0">
                <a:latin typeface="Times New Roman" panose="02020603050405020304" pitchFamily="18" charset="0"/>
                <a:cs typeface="Times New Roman" panose="02020603050405020304" pitchFamily="18" charset="0"/>
              </a:rPr>
              <a:t>(2012/23) sayılı “</a:t>
            </a:r>
            <a:r>
              <a:rPr lang="tr-TR" b="1" i="1" dirty="0">
                <a:latin typeface="Times New Roman" panose="02020603050405020304" pitchFamily="18" charset="0"/>
                <a:cs typeface="Times New Roman" panose="02020603050405020304" pitchFamily="18" charset="0"/>
              </a:rPr>
              <a:t>Çalışan Güvenliğinin Sağlanması”</a:t>
            </a:r>
            <a:r>
              <a:rPr lang="tr-TR" dirty="0">
                <a:latin typeface="Times New Roman" panose="02020603050405020304" pitchFamily="18" charset="0"/>
                <a:cs typeface="Times New Roman" panose="02020603050405020304" pitchFamily="18" charset="0"/>
              </a:rPr>
              <a:t> konulu Genelge.</a:t>
            </a:r>
          </a:p>
          <a:p>
            <a:pPr algn="just" fontAlgn="auto">
              <a:spcBef>
                <a:spcPts val="0"/>
              </a:spcBef>
              <a:spcAft>
                <a:spcPts val="0"/>
              </a:spcAft>
              <a:defRPr/>
            </a:pPr>
            <a:r>
              <a:rPr lang="tr-TR" b="1" dirty="0">
                <a:latin typeface="Times New Roman" panose="02020603050405020304" pitchFamily="18" charset="0"/>
                <a:cs typeface="Times New Roman" panose="02020603050405020304" pitchFamily="18" charset="0"/>
              </a:rPr>
              <a:t>Bu Genelge ile:</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Beyaz kod uygulamasının nasıl olacağı </a:t>
            </a:r>
            <a:r>
              <a:rPr lang="tr-TR" b="1" dirty="0">
                <a:latin typeface="Times New Roman" panose="02020603050405020304" pitchFamily="18" charset="0"/>
                <a:cs typeface="Times New Roman" panose="02020603050405020304" pitchFamily="18" charset="0"/>
              </a:rPr>
              <a:t>(1. madde)</a:t>
            </a:r>
            <a:r>
              <a:rPr lang="tr-TR" dirty="0">
                <a:latin typeface="Times New Roman" panose="02020603050405020304" pitchFamily="18" charset="0"/>
                <a:cs typeface="Times New Roman" panose="02020603050405020304" pitchFamily="18" charset="0"/>
              </a:rPr>
              <a:t>,</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Sağlık kurum ve kuruluşlarının beyaz kod kapsamında yapması gereken çalışmalar ve alınması gereken önlemler </a:t>
            </a:r>
            <a:r>
              <a:rPr lang="tr-TR" b="1" dirty="0">
                <a:latin typeface="Times New Roman" panose="02020603050405020304" pitchFamily="18" charset="0"/>
                <a:cs typeface="Times New Roman" panose="02020603050405020304" pitchFamily="18" charset="0"/>
              </a:rPr>
              <a:t>(3. madde)</a:t>
            </a:r>
            <a:r>
              <a:rPr lang="tr-TR" dirty="0">
                <a:latin typeface="Times New Roman" panose="02020603050405020304" pitchFamily="18" charset="0"/>
                <a:cs typeface="Times New Roman" panose="02020603050405020304" pitchFamily="18" charset="0"/>
              </a:rPr>
              <a:t>,</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Sağlık çalışanlarının bilgilenmesine/bilinçlenmesine yönelik (</a:t>
            </a:r>
            <a:r>
              <a:rPr lang="tr-TR" i="1" dirty="0">
                <a:latin typeface="Times New Roman" panose="02020603050405020304" pitchFamily="18" charset="0"/>
                <a:cs typeface="Times New Roman" panose="02020603050405020304" pitchFamily="18" charset="0"/>
              </a:rPr>
              <a:t>iletişim becerileri, stres yönetimi, öfke kontrolü, öfkeli hasta ve hasta yakınına yaklaşım, problem çözme teknikleri vb.</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eğitimler </a:t>
            </a:r>
            <a:r>
              <a:rPr lang="tr-TR" b="1" dirty="0">
                <a:latin typeface="Times New Roman" panose="02020603050405020304" pitchFamily="18" charset="0"/>
                <a:cs typeface="Times New Roman" panose="02020603050405020304" pitchFamily="18" charset="0"/>
              </a:rPr>
              <a:t>(4. madde)</a:t>
            </a:r>
            <a:r>
              <a:rPr lang="tr-TR"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 </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Halkın bilgilenmesine/bilinçlenmesine yönelik (</a:t>
            </a:r>
            <a:r>
              <a:rPr lang="tr-TR" i="1" dirty="0">
                <a:latin typeface="Times New Roman" panose="02020603050405020304" pitchFamily="18" charset="0"/>
                <a:cs typeface="Times New Roman" panose="02020603050405020304" pitchFamily="18" charset="0"/>
              </a:rPr>
              <a:t>sağlık kuruluşlarındaki işlemlere ilişkin bilgilendirmeler, sağlık çalışanının hizmet vermekten çekilme hakkı olduğu, şiddet uygulayanların mutlaka yargılanacağı/cezalandırılacağı vb.</a:t>
            </a:r>
            <a:r>
              <a:rPr lang="tr-TR" dirty="0">
                <a:latin typeface="Times New Roman" panose="02020603050405020304" pitchFamily="18" charset="0"/>
                <a:cs typeface="Times New Roman" panose="02020603050405020304" pitchFamily="18" charset="0"/>
              </a:rPr>
              <a:t>)</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çalışmalar </a:t>
            </a:r>
            <a:r>
              <a:rPr lang="tr-TR" b="1" dirty="0">
                <a:latin typeface="Times New Roman" panose="02020603050405020304" pitchFamily="18" charset="0"/>
                <a:cs typeface="Times New Roman" panose="02020603050405020304" pitchFamily="18" charset="0"/>
              </a:rPr>
              <a:t>(5. madde)</a:t>
            </a:r>
            <a:r>
              <a:rPr lang="tr-TR" dirty="0">
                <a:latin typeface="Times New Roman" panose="02020603050405020304" pitchFamily="18" charset="0"/>
                <a:cs typeface="Times New Roman" panose="02020603050405020304" pitchFamily="18" charset="0"/>
              </a:rPr>
              <a:t>,</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Sağlık çalışanının şiddet uygulayana hizmet vermekten çekilme hakkının düzenlenmesi </a:t>
            </a:r>
            <a:r>
              <a:rPr lang="tr-TR" b="1" dirty="0">
                <a:latin typeface="Times New Roman" panose="02020603050405020304" pitchFamily="18" charset="0"/>
                <a:cs typeface="Times New Roman" panose="02020603050405020304" pitchFamily="18" charset="0"/>
              </a:rPr>
              <a:t>(6. madde)</a:t>
            </a:r>
            <a:r>
              <a:rPr lang="tr-TR" dirty="0">
                <a:latin typeface="Times New Roman" panose="02020603050405020304" pitchFamily="18" charset="0"/>
                <a:cs typeface="Times New Roman" panose="02020603050405020304" pitchFamily="18" charset="0"/>
              </a:rPr>
              <a:t>, </a:t>
            </a:r>
          </a:p>
          <a:p>
            <a:pPr marL="800100" lvl="1" indent="-342900" algn="just" fontAlgn="auto">
              <a:spcBef>
                <a:spcPts val="0"/>
              </a:spcBef>
              <a:spcAft>
                <a:spcPts val="0"/>
              </a:spcAft>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Beyaz kod bildirim süreci ve hukuki yardım konularının nasıl olacağı </a:t>
            </a:r>
            <a:r>
              <a:rPr lang="tr-TR" b="1" dirty="0">
                <a:latin typeface="Times New Roman" panose="02020603050405020304" pitchFamily="18" charset="0"/>
                <a:cs typeface="Times New Roman" panose="02020603050405020304" pitchFamily="18" charset="0"/>
              </a:rPr>
              <a:t>(7. madde) </a:t>
            </a:r>
            <a:r>
              <a:rPr lang="tr-TR" dirty="0">
                <a:latin typeface="Times New Roman" panose="02020603050405020304" pitchFamily="18" charset="0"/>
                <a:cs typeface="Times New Roman" panose="02020603050405020304" pitchFamily="18" charset="0"/>
              </a:rPr>
              <a:t>konuları düzenlenmiştir.</a:t>
            </a:r>
            <a:endParaRPr lang="tr-TR" sz="2000" b="1" dirty="0">
              <a:latin typeface="Times New Roman" panose="02020603050405020304" pitchFamily="18" charset="0"/>
              <a:cs typeface="Times New Roman" panose="02020603050405020304" pitchFamily="18" charset="0"/>
            </a:endParaRPr>
          </a:p>
        </p:txBody>
      </p:sp>
      <p:sp>
        <p:nvSpPr>
          <p:cNvPr id="34818" name="Metin kutusu 4"/>
          <p:cNvSpPr txBox="1">
            <a:spLocks noChangeArrowheads="1"/>
          </p:cNvSpPr>
          <p:nvPr/>
        </p:nvSpPr>
        <p:spPr bwMode="auto">
          <a:xfrm>
            <a:off x="2555776" y="764704"/>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MEVZUATI-1</a:t>
            </a:r>
          </a:p>
        </p:txBody>
      </p:sp>
      <p:sp>
        <p:nvSpPr>
          <p:cNvPr id="5" name="Slayt Numarası Yer Tutucusu 4"/>
          <p:cNvSpPr>
            <a:spLocks noGrp="1"/>
          </p:cNvSpPr>
          <p:nvPr>
            <p:ph type="sldNum" sz="quarter" idx="12"/>
          </p:nvPr>
        </p:nvSpPr>
        <p:spPr/>
        <p:txBody>
          <a:bodyPr/>
          <a:lstStyle/>
          <a:p>
            <a:pPr algn="r">
              <a:defRPr/>
            </a:pPr>
            <a:fld id="{CDA5ED3D-89DE-4ACC-9511-F24786325676}" type="slidenum">
              <a:rPr lang="tr-TR" smtClean="0"/>
              <a:pPr algn="r">
                <a:defRPr/>
              </a:pPr>
              <a:t>5</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994758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772816"/>
            <a:ext cx="8964488" cy="4401205"/>
          </a:xfrm>
          <a:prstGeom prst="rect">
            <a:avLst/>
          </a:prstGeom>
        </p:spPr>
        <p:txBody>
          <a:bodyPr wrap="square">
            <a:spAutoFit/>
          </a:bodyPr>
          <a:lstStyle/>
          <a:p>
            <a:pPr algn="just" fontAlgn="auto">
              <a:spcBef>
                <a:spcPts val="0"/>
              </a:spcBef>
              <a:spcAft>
                <a:spcPts val="0"/>
              </a:spcAft>
              <a:defRPr/>
            </a:pPr>
            <a:r>
              <a:rPr lang="tr-TR" sz="2000" b="1" dirty="0">
                <a:solidFill>
                  <a:srgbClr val="CF142B"/>
                </a:solidFill>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Sağlık Bakanlığı çalışanlarına görevleri sırasında işlenen suçlarda verilebilecek hukuki destek ise 663 Sayılı KHK’nın “</a:t>
            </a:r>
            <a:r>
              <a:rPr lang="tr-TR" sz="2800" i="1" dirty="0">
                <a:latin typeface="Times New Roman" panose="02020603050405020304" pitchFamily="18" charset="0"/>
                <a:cs typeface="Times New Roman" panose="02020603050405020304" pitchFamily="18" charset="0"/>
              </a:rPr>
              <a:t>Hukukî yardım” </a:t>
            </a:r>
            <a:r>
              <a:rPr lang="tr-TR" sz="2800" dirty="0">
                <a:latin typeface="Times New Roman" panose="02020603050405020304" pitchFamily="18" charset="0"/>
                <a:cs typeface="Times New Roman" panose="02020603050405020304" pitchFamily="18" charset="0"/>
              </a:rPr>
              <a:t>başlığı altında: </a:t>
            </a:r>
            <a:endParaRPr lang="tr-TR" sz="2800" b="1" dirty="0">
              <a:solidFill>
                <a:srgbClr val="CF142B"/>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800" b="1"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MADDE 54- (1) Bakanlık ve bağlı kuruluşlarında; sağlık hizmeti sunumu sırasında veya bu görevlerden dolayı personele karşı işlenen suçlar sebebiyle ceza hukuku kapsamında yürütülmekte olan işlemler ve davalarda personelin talebi üzerine Bakanlık ve bağlı kuruluşlarınca hukukî yardım yapılır. Bu yardımın </a:t>
            </a:r>
            <a:r>
              <a:rPr lang="tr-TR" sz="2800" b="1" i="1" dirty="0" err="1">
                <a:latin typeface="Times New Roman" panose="02020603050405020304" pitchFamily="18" charset="0"/>
                <a:cs typeface="Times New Roman" panose="02020603050405020304" pitchFamily="18" charset="0"/>
              </a:rPr>
              <a:t>usûl</a:t>
            </a:r>
            <a:r>
              <a:rPr lang="tr-TR" sz="2800" b="1" i="1" dirty="0">
                <a:latin typeface="Times New Roman" panose="02020603050405020304" pitchFamily="18" charset="0"/>
                <a:cs typeface="Times New Roman" panose="02020603050405020304" pitchFamily="18" charset="0"/>
              </a:rPr>
              <a:t> ve esasları Bakanlıkça belirlenir.”</a:t>
            </a:r>
            <a:r>
              <a:rPr lang="tr-TR" sz="2800" i="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şeklinde hükme bağlanmıştır.</a:t>
            </a:r>
            <a:endParaRPr lang="tr-TR" sz="2800" b="1" dirty="0">
              <a:latin typeface="Times New Roman" panose="02020603050405020304" pitchFamily="18" charset="0"/>
              <a:cs typeface="Times New Roman" panose="02020603050405020304" pitchFamily="18" charset="0"/>
            </a:endParaRPr>
          </a:p>
        </p:txBody>
      </p:sp>
      <p:sp>
        <p:nvSpPr>
          <p:cNvPr id="34818" name="Metin kutusu 4"/>
          <p:cNvSpPr txBox="1">
            <a:spLocks noChangeArrowheads="1"/>
          </p:cNvSpPr>
          <p:nvPr/>
        </p:nvSpPr>
        <p:spPr bwMode="auto">
          <a:xfrm>
            <a:off x="2536730" y="1052736"/>
            <a:ext cx="4123501" cy="461665"/>
          </a:xfrm>
          <a:prstGeom prst="rect">
            <a:avLst/>
          </a:prstGeom>
          <a:noFill/>
          <a:ln w="9525">
            <a:noFill/>
            <a:miter lim="800000"/>
            <a:headEnd/>
            <a:tailEnd/>
          </a:ln>
        </p:spPr>
        <p:txBody>
          <a:bodyPr wrap="squar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MEVZUATI-2</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6</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456211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283" y="1627020"/>
            <a:ext cx="9144000" cy="4401205"/>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Ø"/>
              <a:defRPr/>
            </a:pPr>
            <a:r>
              <a:rPr lang="tr-TR" sz="2800" dirty="0">
                <a:latin typeface="Times New Roman" panose="02020603050405020304" pitchFamily="18" charset="0"/>
                <a:cs typeface="Times New Roman" panose="02020603050405020304" pitchFamily="18" charset="0"/>
              </a:rPr>
              <a:t>Sağlık Bakanlığınca 663 sayılı KHK’nın 54’üncü maddesi çerçevesinde hazırlanıp 28.04.2012 tarihli ve 28277 sayılı Resmî </a:t>
            </a:r>
            <a:r>
              <a:rPr lang="tr-TR" sz="2800" dirty="0" err="1">
                <a:latin typeface="Times New Roman" panose="02020603050405020304" pitchFamily="18" charset="0"/>
                <a:cs typeface="Times New Roman" panose="02020603050405020304" pitchFamily="18" charset="0"/>
              </a:rPr>
              <a:t>Gazete’de</a:t>
            </a:r>
            <a:r>
              <a:rPr lang="tr-TR" sz="2800" dirty="0">
                <a:latin typeface="Times New Roman" panose="02020603050405020304" pitchFamily="18" charset="0"/>
                <a:cs typeface="Times New Roman" panose="02020603050405020304" pitchFamily="18" charset="0"/>
              </a:rPr>
              <a:t> yayımlanan “</a:t>
            </a:r>
            <a:r>
              <a:rPr lang="tr-TR" sz="2800" i="1" dirty="0">
                <a:latin typeface="Times New Roman" panose="02020603050405020304" pitchFamily="18" charset="0"/>
                <a:cs typeface="Times New Roman" panose="02020603050405020304" pitchFamily="18" charset="0"/>
              </a:rPr>
              <a:t>Sağlık Bakanlığı Personeline Karşı İşlenen Suçlar Nedeniyle Yapılacak Hukuki Yardımın Usul ve Esasları Hakkında Yönetmelik” </a:t>
            </a:r>
            <a:r>
              <a:rPr lang="tr-TR" sz="2800" dirty="0">
                <a:latin typeface="Times New Roman" panose="02020603050405020304" pitchFamily="18" charset="0"/>
                <a:cs typeface="Times New Roman" panose="02020603050405020304" pitchFamily="18" charset="0"/>
              </a:rPr>
              <a:t>ile </a:t>
            </a:r>
            <a:r>
              <a:rPr lang="tr-TR" sz="2800" b="1" dirty="0">
                <a:latin typeface="Times New Roman" panose="02020603050405020304" pitchFamily="18" charset="0"/>
                <a:cs typeface="Times New Roman" panose="02020603050405020304" pitchFamily="18" charset="0"/>
              </a:rPr>
              <a:t>sağlık hizmeti sunumu sırasında veya bu görevlerinden dolayı çalışanlara karşı işlenen suçlar sebebiyle çalışanların veya kanuni mirasçılarının talebi üzerine Bakanlık ve bağlı kuruluşlarınca yapılacak hukuki yardıma ilişkin usul ve esaslar </a:t>
            </a:r>
            <a:r>
              <a:rPr lang="tr-TR" sz="2800" dirty="0">
                <a:latin typeface="Times New Roman" panose="02020603050405020304" pitchFamily="18" charset="0"/>
                <a:cs typeface="Times New Roman" panose="02020603050405020304" pitchFamily="18" charset="0"/>
              </a:rPr>
              <a:t>düzenlenmiştir.</a:t>
            </a:r>
          </a:p>
        </p:txBody>
      </p:sp>
      <p:sp>
        <p:nvSpPr>
          <p:cNvPr id="34818" name="Metin kutusu 4"/>
          <p:cNvSpPr txBox="1">
            <a:spLocks noChangeArrowheads="1"/>
          </p:cNvSpPr>
          <p:nvPr/>
        </p:nvSpPr>
        <p:spPr bwMode="auto">
          <a:xfrm>
            <a:off x="2699792" y="1050821"/>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MEVZUATI-3</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7</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4661233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23963" y="2006600"/>
            <a:ext cx="7272337" cy="1508105"/>
          </a:xfrm>
          <a:prstGeom prst="rect">
            <a:avLst/>
          </a:prstGeom>
        </p:spPr>
        <p:txBody>
          <a:bodyPr>
            <a:spAutoFit/>
          </a:bodyPr>
          <a:lstStyle/>
          <a:p>
            <a:pPr algn="just" fontAlgn="auto">
              <a:spcBef>
                <a:spcPts val="0"/>
              </a:spcBef>
              <a:spcAft>
                <a:spcPts val="0"/>
              </a:spcAft>
              <a:defRPr/>
            </a:pPr>
            <a:endParaRPr lang="tr-TR" sz="2000" dirty="0">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 typeface="Arial" panose="020B0604020202020204" pitchFamily="34" charset="0"/>
              <a:buChar char="•"/>
              <a:defRPr/>
            </a:pPr>
            <a:endParaRPr lang="tr-TR" sz="20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400" dirty="0">
                <a:latin typeface="+mn-lt"/>
                <a:cs typeface="+mn-cs"/>
              </a:rPr>
              <a:t>	</a:t>
            </a:r>
            <a:endParaRPr lang="tr-TR" sz="2400" dirty="0">
              <a:latin typeface="+mn-lt"/>
              <a:cs typeface="Times New Roman" pitchFamily="18" charset="0"/>
            </a:endParaRPr>
          </a:p>
          <a:p>
            <a:pPr fontAlgn="auto">
              <a:spcBef>
                <a:spcPts val="0"/>
              </a:spcBef>
              <a:spcAft>
                <a:spcPts val="0"/>
              </a:spcAft>
              <a:defRPr/>
            </a:pPr>
            <a:endParaRPr lang="tr-TR" dirty="0">
              <a:latin typeface="Times New Roman" pitchFamily="18" charset="0"/>
              <a:cs typeface="Times New Roman" pitchFamily="18" charset="0"/>
            </a:endParaRPr>
          </a:p>
          <a:p>
            <a:pPr fontAlgn="auto">
              <a:spcBef>
                <a:spcPts val="0"/>
              </a:spcBef>
              <a:spcAft>
                <a:spcPts val="0"/>
              </a:spcAft>
              <a:defRPr/>
            </a:pPr>
            <a:endParaRPr lang="tr-TR" sz="1000" dirty="0">
              <a:latin typeface="Times New Roman" pitchFamily="18" charset="0"/>
              <a:cs typeface="Times New Roman" pitchFamily="18" charset="0"/>
            </a:endParaRPr>
          </a:p>
        </p:txBody>
      </p:sp>
      <p:sp>
        <p:nvSpPr>
          <p:cNvPr id="34818" name="Metin kutusu 4"/>
          <p:cNvSpPr txBox="1">
            <a:spLocks noChangeArrowheads="1"/>
          </p:cNvSpPr>
          <p:nvPr/>
        </p:nvSpPr>
        <p:spPr bwMode="auto">
          <a:xfrm>
            <a:off x="2536731" y="747779"/>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MEVZUATI-4</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8</a:t>
            </a:fld>
            <a:endParaRPr lang="tr-TR" dirty="0"/>
          </a:p>
        </p:txBody>
      </p:sp>
      <p:sp>
        <p:nvSpPr>
          <p:cNvPr id="6" name="Dikdörtgen 5"/>
          <p:cNvSpPr/>
          <p:nvPr/>
        </p:nvSpPr>
        <p:spPr>
          <a:xfrm>
            <a:off x="0" y="1209444"/>
            <a:ext cx="9144000" cy="5170646"/>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	Anılan Yönetmelik’te </a:t>
            </a:r>
            <a:r>
              <a:rPr lang="tr-TR" sz="2200" dirty="0">
                <a:latin typeface="Times New Roman" panose="02020603050405020304" pitchFamily="18" charset="0"/>
                <a:cs typeface="Times New Roman" panose="02020603050405020304" pitchFamily="18" charset="0"/>
              </a:rPr>
              <a:t>“</a:t>
            </a:r>
            <a:r>
              <a:rPr lang="tr-TR" sz="2200" i="1" dirty="0">
                <a:latin typeface="Times New Roman" panose="02020603050405020304" pitchFamily="18" charset="0"/>
                <a:cs typeface="Times New Roman" panose="02020603050405020304" pitchFamily="18" charset="0"/>
              </a:rPr>
              <a:t>Hukuki yardım yapılacak haller</a:t>
            </a:r>
          </a:p>
          <a:p>
            <a:pPr algn="just"/>
            <a:r>
              <a:rPr lang="tr-TR" sz="2200" b="1" i="1" dirty="0">
                <a:latin typeface="Times New Roman" panose="02020603050405020304" pitchFamily="18" charset="0"/>
                <a:cs typeface="Times New Roman" panose="02020603050405020304" pitchFamily="18" charset="0"/>
              </a:rPr>
              <a:t>	MADDE 5 –</a:t>
            </a:r>
            <a:r>
              <a:rPr lang="tr-TR" sz="2200" i="1" dirty="0">
                <a:latin typeface="Times New Roman" panose="02020603050405020304" pitchFamily="18" charset="0"/>
                <a:cs typeface="Times New Roman" panose="02020603050405020304" pitchFamily="18" charset="0"/>
              </a:rPr>
              <a:t> (1) Sağlık Bakanlığı ve bağlı kuruluşlarda görev yapan personele veya bunların vefatı halinde kanuni mirasçılarına bu Yönetmelik kapsamında hukuki yardımda bulunulabilmesi için aşağıda belirtilen hallerin gerçekleşmiş olması gerekir.</a:t>
            </a:r>
          </a:p>
          <a:p>
            <a:pPr algn="just"/>
            <a:endParaRPr lang="tr-TR" sz="2200" i="1" dirty="0">
              <a:latin typeface="Times New Roman" panose="02020603050405020304" pitchFamily="18" charset="0"/>
              <a:cs typeface="Times New Roman" panose="02020603050405020304" pitchFamily="18" charset="0"/>
            </a:endParaRPr>
          </a:p>
          <a:p>
            <a:pPr algn="just"/>
            <a:r>
              <a:rPr lang="tr-TR" sz="2200" i="1" dirty="0">
                <a:latin typeface="Times New Roman" panose="02020603050405020304" pitchFamily="18" charset="0"/>
                <a:cs typeface="Times New Roman" panose="02020603050405020304" pitchFamily="18" charset="0"/>
              </a:rPr>
              <a:t>	a) Sağlık hizmeti sunumu sırasında veya bu görevlerinden dolayı personele karşı kanunlarda suç olarak tanımlanan bir fiilin gerçekleştirilmiş olması.</a:t>
            </a:r>
          </a:p>
          <a:p>
            <a:pPr algn="just"/>
            <a:r>
              <a:rPr lang="tr-TR" sz="2200" i="1" dirty="0">
                <a:latin typeface="Times New Roman" panose="02020603050405020304" pitchFamily="18" charset="0"/>
                <a:cs typeface="Times New Roman" panose="02020603050405020304" pitchFamily="18" charset="0"/>
              </a:rPr>
              <a:t>	b) İlgilinin veya kanuni mirasçılarının talepte bulunması.</a:t>
            </a:r>
          </a:p>
          <a:p>
            <a:pPr algn="just"/>
            <a:r>
              <a:rPr lang="tr-TR" sz="2200" i="1" dirty="0">
                <a:latin typeface="Times New Roman" panose="02020603050405020304" pitchFamily="18" charset="0"/>
                <a:cs typeface="Times New Roman" panose="02020603050405020304" pitchFamily="18" charset="0"/>
              </a:rPr>
              <a:t>	c) İlgili personelin soruşturma safhasında şüpheli, kovuşturma safhasında ise sanık durumunda bulunmaması.</a:t>
            </a:r>
          </a:p>
          <a:p>
            <a:pPr algn="just"/>
            <a:r>
              <a:rPr lang="tr-TR" sz="2200" i="1" dirty="0">
                <a:latin typeface="Times New Roman" panose="02020603050405020304" pitchFamily="18" charset="0"/>
                <a:cs typeface="Times New Roman" panose="02020603050405020304" pitchFamily="18" charset="0"/>
              </a:rPr>
              <a:t>	(2) Personelin, bir olayda hem mağdur hem de şüpheli veya sanık durumunda olması halinde mağdur sıfatıyla hukuki yardım yapılır</a:t>
            </a:r>
            <a:r>
              <a:rPr lang="tr-TR" sz="2200" dirty="0">
                <a:latin typeface="Times New Roman" panose="02020603050405020304" pitchFamily="18" charset="0"/>
                <a:cs typeface="Times New Roman" panose="02020603050405020304" pitchFamily="18" charset="0"/>
              </a:rPr>
              <a:t>.” şeklinde hükme bağlanmıştır.</a:t>
            </a:r>
          </a:p>
        </p:txBody>
      </p:sp>
      <p:sp>
        <p:nvSpPr>
          <p:cNvPr id="8"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1014403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850" y="1628800"/>
            <a:ext cx="8496300" cy="3108543"/>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Ø"/>
              <a:defRPr/>
            </a:pPr>
            <a:r>
              <a:rPr lang="tr-TR" sz="2800" dirty="0">
                <a:latin typeface="Times New Roman" panose="02020603050405020304" pitchFamily="18" charset="0"/>
                <a:cs typeface="Times New Roman" panose="02020603050405020304" pitchFamily="18" charset="0"/>
              </a:rPr>
              <a:t>Hukuki yardım konusundaki tereddütlerin giderildiği ve söz konusu </a:t>
            </a:r>
            <a:r>
              <a:rPr lang="tr-TR" sz="2800" b="1" dirty="0">
                <a:latin typeface="Times New Roman" panose="02020603050405020304" pitchFamily="18" charset="0"/>
                <a:cs typeface="Times New Roman" panose="02020603050405020304" pitchFamily="18" charset="0"/>
              </a:rPr>
              <a:t>Yönetmelik’in nasıl uygulanacağına ilişkin ilkelerin ve beyaz kod uygulamasının nasıl olacağına dair hususların belirlendiği </a:t>
            </a:r>
            <a:r>
              <a:rPr lang="tr-TR" sz="2800" dirty="0">
                <a:latin typeface="Times New Roman" panose="02020603050405020304" pitchFamily="18" charset="0"/>
                <a:cs typeface="Times New Roman" panose="02020603050405020304" pitchFamily="18" charset="0"/>
              </a:rPr>
              <a:t>16.03.2016 tarihli ve 11045126-010.06.01-E.6867  (2016/3) sayılı</a:t>
            </a:r>
            <a:r>
              <a:rPr lang="tr-TR" sz="2800" i="1" dirty="0">
                <a:latin typeface="Times New Roman" panose="02020603050405020304" pitchFamily="18" charset="0"/>
                <a:cs typeface="Times New Roman" panose="02020603050405020304" pitchFamily="18" charset="0"/>
              </a:rPr>
              <a:t> “Hukuki Yardım ve Beyaz Kod Uygulaması”</a:t>
            </a:r>
            <a:r>
              <a:rPr lang="tr-TR" sz="2800" dirty="0">
                <a:latin typeface="Times New Roman" panose="02020603050405020304" pitchFamily="18" charset="0"/>
                <a:cs typeface="Times New Roman" panose="02020603050405020304" pitchFamily="18" charset="0"/>
              </a:rPr>
              <a:t> konulu Genelge.</a:t>
            </a:r>
            <a:endParaRPr lang="tr-TR" sz="2800" i="1" dirty="0">
              <a:latin typeface="Times New Roman" panose="02020603050405020304" pitchFamily="18" charset="0"/>
              <a:cs typeface="Times New Roman" panose="02020603050405020304" pitchFamily="18" charset="0"/>
            </a:endParaRPr>
          </a:p>
        </p:txBody>
      </p:sp>
      <p:sp>
        <p:nvSpPr>
          <p:cNvPr id="34818" name="Metin kutusu 4"/>
          <p:cNvSpPr txBox="1">
            <a:spLocks noChangeArrowheads="1"/>
          </p:cNvSpPr>
          <p:nvPr/>
        </p:nvSpPr>
        <p:spPr bwMode="auto">
          <a:xfrm>
            <a:off x="2627784" y="1051711"/>
            <a:ext cx="4070538" cy="461665"/>
          </a:xfrm>
          <a:prstGeom prst="rect">
            <a:avLst/>
          </a:prstGeom>
          <a:noFill/>
          <a:ln w="9525">
            <a:noFill/>
            <a:miter lim="800000"/>
            <a:headEnd/>
            <a:tailEnd/>
          </a:ln>
        </p:spPr>
        <p:txBody>
          <a:bodyPr wrap="none">
            <a:spAutoFit/>
          </a:bodyPr>
          <a:lstStyle/>
          <a:p>
            <a:r>
              <a:rPr lang="tr-TR" sz="2200" dirty="0">
                <a:solidFill>
                  <a:srgbClr val="CF142B"/>
                </a:solidFill>
                <a:latin typeface="Times New Roman" pitchFamily="18" charset="0"/>
                <a:cs typeface="Times New Roman"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BEYAZ KOD MEVZUATI-5</a:t>
            </a:r>
          </a:p>
        </p:txBody>
      </p:sp>
      <p:sp>
        <p:nvSpPr>
          <p:cNvPr id="4" name="Slayt Numarası Yer Tutucusu 3"/>
          <p:cNvSpPr>
            <a:spLocks noGrp="1"/>
          </p:cNvSpPr>
          <p:nvPr>
            <p:ph type="sldNum" sz="quarter" idx="12"/>
          </p:nvPr>
        </p:nvSpPr>
        <p:spPr/>
        <p:txBody>
          <a:bodyPr/>
          <a:lstStyle/>
          <a:p>
            <a:pPr algn="r">
              <a:defRPr/>
            </a:pPr>
            <a:fld id="{CDA5ED3D-89DE-4ACC-9511-F24786325676}" type="slidenum">
              <a:rPr lang="tr-TR" smtClean="0"/>
              <a:pPr algn="r">
                <a:defRPr/>
              </a:pPr>
              <a:t>9</a:t>
            </a:fld>
            <a:endParaRPr lang="tr-TR" dirty="0"/>
          </a:p>
        </p:txBody>
      </p:sp>
      <p:sp>
        <p:nvSpPr>
          <p:cNvPr id="7" name="Altbilgi Yer Tutucusu 2"/>
          <p:cNvSpPr>
            <a:spLocks noGrp="1"/>
          </p:cNvSpPr>
          <p:nvPr>
            <p:ph type="ftr" sz="quarter" idx="11"/>
          </p:nvPr>
        </p:nvSpPr>
        <p:spPr>
          <a:xfrm>
            <a:off x="3124200" y="6356350"/>
            <a:ext cx="2895600" cy="365125"/>
          </a:xfrm>
          <a:prstGeom prst="rect">
            <a:avLst/>
          </a:prstGeom>
        </p:spPr>
        <p:txBody>
          <a:bodyPr/>
          <a:lstStyle/>
          <a:p>
            <a:pPr algn="ctr">
              <a:defRPr/>
            </a:pPr>
            <a:r>
              <a:rPr lang="tr-TR" sz="1000" dirty="0">
                <a:latin typeface="Times New Roman" panose="02020603050405020304" pitchFamily="18" charset="0"/>
                <a:cs typeface="Times New Roman" panose="02020603050405020304" pitchFamily="18" charset="0"/>
              </a:rPr>
              <a:t>Dr. Vet. Hekim Ramazan UZUN</a:t>
            </a:r>
          </a:p>
          <a:p>
            <a:pPr algn="ctr">
              <a:defRPr/>
            </a:pPr>
            <a:r>
              <a:rPr lang="tr-TR" sz="1000" dirty="0">
                <a:latin typeface="Times New Roman" panose="02020603050405020304" pitchFamily="18" charset="0"/>
                <a:cs typeface="Times New Roman" panose="02020603050405020304" pitchFamily="18" charset="0"/>
              </a:rPr>
              <a:t>Çalışan Sağlığı Dairesi Başkanlığı</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08405" cy="692695"/>
          </a:xfrm>
          <a:prstGeom prst="rect">
            <a:avLst/>
          </a:prstGeom>
        </p:spPr>
      </p:pic>
    </p:spTree>
    <p:extLst>
      <p:ext uri="{BB962C8B-B14F-4D97-AF65-F5344CB8AC3E}">
        <p14:creationId xmlns:p14="http://schemas.microsoft.com/office/powerpoint/2010/main" val="2906245069"/>
      </p:ext>
    </p:extLst>
  </p:cSld>
  <p:clrMapOvr>
    <a:masterClrMapping/>
  </p:clrMapOvr>
  <p:transition/>
</p:sld>
</file>

<file path=ppt/theme/theme1.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5017</TotalTime>
  <Words>1397</Words>
  <Application>Microsoft Office PowerPoint</Application>
  <PresentationFormat>Ekran Gösterisi (4:3)</PresentationFormat>
  <Paragraphs>494</Paragraphs>
  <Slides>41</Slides>
  <Notes>30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2</vt:i4>
      </vt:variant>
      <vt:variant>
        <vt:lpstr>Slayt Başlıkları</vt:lpstr>
      </vt:variant>
      <vt:variant>
        <vt:i4>41</vt:i4>
      </vt:variant>
    </vt:vector>
  </HeadingPairs>
  <TitlesOfParts>
    <vt:vector size="48" baseType="lpstr">
      <vt:lpstr>Arial</vt:lpstr>
      <vt:lpstr>Calibri</vt:lpstr>
      <vt:lpstr>Times New Roman</vt:lpstr>
      <vt:lpstr>Wingdings</vt:lpstr>
      <vt:lpstr>Özel Tasarım</vt:lpstr>
      <vt:lpstr>Belge</vt:lpstr>
      <vt:lpstr>Acrobat 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BEYAZ KOD KAPSAMINDAKİ HAKLAR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Handan Erincik</dc:creator>
  <cp:lastModifiedBy>RAMAZAN UZUN</cp:lastModifiedBy>
  <cp:revision>777</cp:revision>
  <dcterms:created xsi:type="dcterms:W3CDTF">2012-11-27T13:54:11Z</dcterms:created>
  <dcterms:modified xsi:type="dcterms:W3CDTF">2022-08-25T08:19:20Z</dcterms:modified>
</cp:coreProperties>
</file>