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sldIdLst>
    <p:sldId id="256" r:id="rId5"/>
    <p:sldId id="291" r:id="rId6"/>
    <p:sldId id="257" r:id="rId7"/>
    <p:sldId id="258" r:id="rId8"/>
    <p:sldId id="259" r:id="rId9"/>
    <p:sldId id="260" r:id="rId10"/>
    <p:sldId id="261" r:id="rId11"/>
    <p:sldId id="262"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339" r:id="rId38"/>
    <p:sldId id="340" r:id="rId39"/>
    <p:sldId id="342" r:id="rId40"/>
    <p:sldId id="343" r:id="rId41"/>
    <p:sldId id="294" r:id="rId42"/>
    <p:sldId id="290" r:id="rId43"/>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7" autoAdjust="0"/>
    <p:restoredTop sz="94660"/>
  </p:normalViewPr>
  <p:slideViewPr>
    <p:cSldViewPr snapToGrid="0">
      <p:cViewPr varScale="1">
        <p:scale>
          <a:sx n="95" d="100"/>
          <a:sy n="95" d="100"/>
        </p:scale>
        <p:origin x="15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Kitap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Kitap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Kitap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Kitap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Kitap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27603691499847E-2"/>
          <c:y val="0.13079390590328419"/>
          <c:w val="0.88464129483814524"/>
          <c:h val="0.72354950422863795"/>
        </c:manualLayout>
      </c:layout>
      <c:barChart>
        <c:barDir val="col"/>
        <c:grouping val="clustered"/>
        <c:varyColors val="0"/>
        <c:ser>
          <c:idx val="0"/>
          <c:order val="0"/>
          <c:tx>
            <c:strRef>
              <c:f>Sayfa1!$B$1</c:f>
              <c:strCache>
                <c:ptCount val="1"/>
                <c:pt idx="0">
                  <c:v>Sınıf Mevcutları</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Sayfa1!$A$2:$A$6</c:f>
              <c:strCache>
                <c:ptCount val="5"/>
                <c:pt idx="0">
                  <c:v>Genel İdare Hizmetler Sınıfı</c:v>
                </c:pt>
                <c:pt idx="1">
                  <c:v>Sağlık Hizmetleri Sınıfı</c:v>
                </c:pt>
                <c:pt idx="2">
                  <c:v>Teknik Hizmetler Sınıfı</c:v>
                </c:pt>
                <c:pt idx="3">
                  <c:v>4/D Sürekli İşçiler</c:v>
                </c:pt>
                <c:pt idx="4">
                  <c:v>Genel Toplam</c:v>
                </c:pt>
              </c:strCache>
            </c:strRef>
          </c:cat>
          <c:val>
            <c:numRef>
              <c:f>Sayfa1!$B$2:$B$6</c:f>
              <c:numCache>
                <c:formatCode>General</c:formatCode>
                <c:ptCount val="5"/>
                <c:pt idx="0">
                  <c:v>73</c:v>
                </c:pt>
                <c:pt idx="1">
                  <c:v>11</c:v>
                </c:pt>
                <c:pt idx="2">
                  <c:v>19</c:v>
                </c:pt>
                <c:pt idx="3">
                  <c:v>24</c:v>
                </c:pt>
                <c:pt idx="4">
                  <c:v>127</c:v>
                </c:pt>
              </c:numCache>
            </c:numRef>
          </c:val>
          <c:extLst>
            <c:ext xmlns:c16="http://schemas.microsoft.com/office/drawing/2014/chart" uri="{C3380CC4-5D6E-409C-BE32-E72D297353CC}">
              <c16:uniqueId val="{00000000-8840-446D-AFBA-1D290B530956}"/>
            </c:ext>
          </c:extLst>
        </c:ser>
        <c:dLbls>
          <c:dLblPos val="outEnd"/>
          <c:showLegendKey val="0"/>
          <c:showVal val="1"/>
          <c:showCatName val="0"/>
          <c:showSerName val="0"/>
          <c:showPercent val="0"/>
          <c:showBubbleSize val="0"/>
        </c:dLbls>
        <c:gapWidth val="100"/>
        <c:overlap val="-24"/>
        <c:axId val="1200637951"/>
        <c:axId val="1304778623"/>
      </c:barChart>
      <c:catAx>
        <c:axId val="1200637951"/>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tr-TR"/>
          </a:p>
        </c:txPr>
        <c:crossAx val="1304778623"/>
        <c:crosses val="autoZero"/>
        <c:auto val="1"/>
        <c:lblAlgn val="ctr"/>
        <c:lblOffset val="100"/>
        <c:noMultiLvlLbl val="0"/>
      </c:catAx>
      <c:valAx>
        <c:axId val="130477862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tr-TR"/>
          </a:p>
        </c:txPr>
        <c:crossAx val="1200637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Sayfa3!$A$2:$B$2</c:f>
              <c:strCache>
                <c:ptCount val="2"/>
                <c:pt idx="0">
                  <c:v>Kişi Sayısı</c:v>
                </c:pt>
                <c:pt idx="1">
                  <c:v>Kadın</c:v>
                </c:pt>
              </c:strCache>
            </c:strRef>
          </c:tx>
          <c:spPr>
            <a:solidFill>
              <a:srgbClr val="FF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Sayfa3!$C$1:$I$1</c:f>
              <c:strCache>
                <c:ptCount val="7"/>
                <c:pt idx="0">
                  <c:v>18-25 Yaş</c:v>
                </c:pt>
                <c:pt idx="1">
                  <c:v>26-30 Yaş</c:v>
                </c:pt>
                <c:pt idx="2">
                  <c:v>31-35 Yaş</c:v>
                </c:pt>
                <c:pt idx="3">
                  <c:v>36-40 Yaş</c:v>
                </c:pt>
                <c:pt idx="4">
                  <c:v>41-50 Yaş</c:v>
                </c:pt>
                <c:pt idx="5">
                  <c:v>51- Üzeri</c:v>
                </c:pt>
                <c:pt idx="6">
                  <c:v>Toplam</c:v>
                </c:pt>
              </c:strCache>
            </c:strRef>
          </c:cat>
          <c:val>
            <c:numRef>
              <c:f>Sayfa3!$C$2:$I$2</c:f>
              <c:numCache>
                <c:formatCode>General</c:formatCode>
                <c:ptCount val="7"/>
                <c:pt idx="0">
                  <c:v>0</c:v>
                </c:pt>
                <c:pt idx="1">
                  <c:v>4</c:v>
                </c:pt>
                <c:pt idx="2">
                  <c:v>17</c:v>
                </c:pt>
                <c:pt idx="3">
                  <c:v>5</c:v>
                </c:pt>
                <c:pt idx="4">
                  <c:v>23</c:v>
                </c:pt>
                <c:pt idx="5">
                  <c:v>11</c:v>
                </c:pt>
                <c:pt idx="6">
                  <c:v>60</c:v>
                </c:pt>
              </c:numCache>
            </c:numRef>
          </c:val>
          <c:extLst>
            <c:ext xmlns:c16="http://schemas.microsoft.com/office/drawing/2014/chart" uri="{C3380CC4-5D6E-409C-BE32-E72D297353CC}">
              <c16:uniqueId val="{00000000-DF00-4FB2-B423-4D9598A3174F}"/>
            </c:ext>
          </c:extLst>
        </c:ser>
        <c:ser>
          <c:idx val="1"/>
          <c:order val="1"/>
          <c:tx>
            <c:strRef>
              <c:f>Sayfa3!$A$3:$B$3</c:f>
              <c:strCache>
                <c:ptCount val="2"/>
                <c:pt idx="0">
                  <c:v>Kişi Sayısı</c:v>
                </c:pt>
                <c:pt idx="1">
                  <c:v>Erkek</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Sayfa3!$C$1:$I$1</c:f>
              <c:strCache>
                <c:ptCount val="7"/>
                <c:pt idx="0">
                  <c:v>18-25 Yaş</c:v>
                </c:pt>
                <c:pt idx="1">
                  <c:v>26-30 Yaş</c:v>
                </c:pt>
                <c:pt idx="2">
                  <c:v>31-35 Yaş</c:v>
                </c:pt>
                <c:pt idx="3">
                  <c:v>36-40 Yaş</c:v>
                </c:pt>
                <c:pt idx="4">
                  <c:v>41-50 Yaş</c:v>
                </c:pt>
                <c:pt idx="5">
                  <c:v>51- Üzeri</c:v>
                </c:pt>
                <c:pt idx="6">
                  <c:v>Toplam</c:v>
                </c:pt>
              </c:strCache>
            </c:strRef>
          </c:cat>
          <c:val>
            <c:numRef>
              <c:f>Sayfa3!$C$3:$I$3</c:f>
              <c:numCache>
                <c:formatCode>General</c:formatCode>
                <c:ptCount val="7"/>
                <c:pt idx="0">
                  <c:v>0</c:v>
                </c:pt>
                <c:pt idx="1">
                  <c:v>0</c:v>
                </c:pt>
                <c:pt idx="2">
                  <c:v>11</c:v>
                </c:pt>
                <c:pt idx="3">
                  <c:v>11</c:v>
                </c:pt>
                <c:pt idx="4">
                  <c:v>32</c:v>
                </c:pt>
                <c:pt idx="5">
                  <c:v>13</c:v>
                </c:pt>
                <c:pt idx="6">
                  <c:v>67</c:v>
                </c:pt>
              </c:numCache>
            </c:numRef>
          </c:val>
          <c:extLst>
            <c:ext xmlns:c16="http://schemas.microsoft.com/office/drawing/2014/chart" uri="{C3380CC4-5D6E-409C-BE32-E72D297353CC}">
              <c16:uniqueId val="{00000001-DF00-4FB2-B423-4D9598A3174F}"/>
            </c:ext>
          </c:extLst>
        </c:ser>
        <c:dLbls>
          <c:showLegendKey val="0"/>
          <c:showVal val="0"/>
          <c:showCatName val="0"/>
          <c:showSerName val="0"/>
          <c:showPercent val="0"/>
          <c:showBubbleSize val="0"/>
        </c:dLbls>
        <c:gapWidth val="150"/>
        <c:shape val="box"/>
        <c:axId val="1322133583"/>
        <c:axId val="1514451295"/>
        <c:axId val="0"/>
      </c:bar3DChart>
      <c:catAx>
        <c:axId val="132213358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514451295"/>
        <c:crosses val="autoZero"/>
        <c:auto val="1"/>
        <c:lblAlgn val="ctr"/>
        <c:lblOffset val="100"/>
        <c:noMultiLvlLbl val="0"/>
      </c:catAx>
      <c:valAx>
        <c:axId val="1514451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322133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8801500196186287E-2"/>
          <c:y val="0.25091762324213507"/>
          <c:w val="0.9188404242385233"/>
          <c:h val="0.54808283438897765"/>
        </c:manualLayout>
      </c:layout>
      <c:bar3DChart>
        <c:barDir val="col"/>
        <c:grouping val="clustered"/>
        <c:varyColors val="0"/>
        <c:ser>
          <c:idx val="0"/>
          <c:order val="0"/>
          <c:tx>
            <c:strRef>
              <c:f>Sayfa5!$A$2</c:f>
              <c:strCache>
                <c:ptCount val="1"/>
                <c:pt idx="0">
                  <c:v>Kadın</c:v>
                </c:pt>
              </c:strCache>
            </c:strRef>
          </c:tx>
          <c:spPr>
            <a:solidFill>
              <a:srgbClr val="FF0000"/>
            </a:solidFill>
            <a:ln>
              <a:noFill/>
            </a:ln>
            <a:effectLst/>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Sayfa5!$B$1:$G$1</c:f>
              <c:strCache>
                <c:ptCount val="6"/>
                <c:pt idx="0">
                  <c:v>İlköğretim / Orta Öğretim</c:v>
                </c:pt>
                <c:pt idx="1">
                  <c:v>Lise</c:v>
                </c:pt>
                <c:pt idx="2">
                  <c:v>Ön Lisans</c:v>
                </c:pt>
                <c:pt idx="3">
                  <c:v>Lisans</c:v>
                </c:pt>
                <c:pt idx="4">
                  <c:v>Yüksek Lisans</c:v>
                </c:pt>
                <c:pt idx="5">
                  <c:v>Toplam</c:v>
                </c:pt>
              </c:strCache>
            </c:strRef>
          </c:cat>
          <c:val>
            <c:numRef>
              <c:f>Sayfa5!$B$2:$G$2</c:f>
              <c:numCache>
                <c:formatCode>General</c:formatCode>
                <c:ptCount val="6"/>
                <c:pt idx="0">
                  <c:v>3</c:v>
                </c:pt>
                <c:pt idx="1">
                  <c:v>5</c:v>
                </c:pt>
                <c:pt idx="2">
                  <c:v>6</c:v>
                </c:pt>
                <c:pt idx="3">
                  <c:v>39</c:v>
                </c:pt>
                <c:pt idx="4">
                  <c:v>7</c:v>
                </c:pt>
                <c:pt idx="5">
                  <c:v>60</c:v>
                </c:pt>
              </c:numCache>
            </c:numRef>
          </c:val>
          <c:extLst>
            <c:ext xmlns:c16="http://schemas.microsoft.com/office/drawing/2014/chart" uri="{C3380CC4-5D6E-409C-BE32-E72D297353CC}">
              <c16:uniqueId val="{00000000-CFBF-4AFA-8440-82FF26B2A4D0}"/>
            </c:ext>
          </c:extLst>
        </c:ser>
        <c:ser>
          <c:idx val="1"/>
          <c:order val="1"/>
          <c:tx>
            <c:strRef>
              <c:f>Sayfa5!$A$3</c:f>
              <c:strCache>
                <c:ptCount val="1"/>
                <c:pt idx="0">
                  <c:v>Erkek</c:v>
                </c:pt>
              </c:strCache>
            </c:strRef>
          </c:tx>
          <c:spPr>
            <a:solidFill>
              <a:srgbClr val="0070C0"/>
            </a:solidFill>
            <a:ln>
              <a:noFill/>
            </a:ln>
            <a:effectLst/>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Sayfa5!$B$1:$G$1</c:f>
              <c:strCache>
                <c:ptCount val="6"/>
                <c:pt idx="0">
                  <c:v>İlköğretim / Orta Öğretim</c:v>
                </c:pt>
                <c:pt idx="1">
                  <c:v>Lise</c:v>
                </c:pt>
                <c:pt idx="2">
                  <c:v>Ön Lisans</c:v>
                </c:pt>
                <c:pt idx="3">
                  <c:v>Lisans</c:v>
                </c:pt>
                <c:pt idx="4">
                  <c:v>Yüksek Lisans</c:v>
                </c:pt>
                <c:pt idx="5">
                  <c:v>Toplam</c:v>
                </c:pt>
              </c:strCache>
            </c:strRef>
          </c:cat>
          <c:val>
            <c:numRef>
              <c:f>Sayfa5!$B$3:$G$3</c:f>
              <c:numCache>
                <c:formatCode>General</c:formatCode>
                <c:ptCount val="6"/>
                <c:pt idx="0">
                  <c:v>5</c:v>
                </c:pt>
                <c:pt idx="1">
                  <c:v>6</c:v>
                </c:pt>
                <c:pt idx="2">
                  <c:v>5</c:v>
                </c:pt>
                <c:pt idx="3">
                  <c:v>40</c:v>
                </c:pt>
                <c:pt idx="4">
                  <c:v>11</c:v>
                </c:pt>
                <c:pt idx="5">
                  <c:v>67</c:v>
                </c:pt>
              </c:numCache>
            </c:numRef>
          </c:val>
          <c:extLst>
            <c:ext xmlns:c16="http://schemas.microsoft.com/office/drawing/2014/chart" uri="{C3380CC4-5D6E-409C-BE32-E72D297353CC}">
              <c16:uniqueId val="{00000001-CFBF-4AFA-8440-82FF26B2A4D0}"/>
            </c:ext>
          </c:extLst>
        </c:ser>
        <c:dLbls>
          <c:showLegendKey val="0"/>
          <c:showVal val="0"/>
          <c:showCatName val="0"/>
          <c:showSerName val="0"/>
          <c:showPercent val="0"/>
          <c:showBubbleSize val="0"/>
        </c:dLbls>
        <c:gapWidth val="150"/>
        <c:shape val="box"/>
        <c:axId val="1523033455"/>
        <c:axId val="1514435071"/>
        <c:axId val="0"/>
      </c:bar3DChart>
      <c:catAx>
        <c:axId val="152303345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1514435071"/>
        <c:crosses val="autoZero"/>
        <c:auto val="1"/>
        <c:lblAlgn val="ctr"/>
        <c:lblOffset val="100"/>
        <c:noMultiLvlLbl val="0"/>
      </c:catAx>
      <c:valAx>
        <c:axId val="1514435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152303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Sayfa4!$A$3:$B$3</c:f>
              <c:strCache>
                <c:ptCount val="2"/>
                <c:pt idx="0">
                  <c:v>Kişi Sayısı</c:v>
                </c:pt>
                <c:pt idx="1">
                  <c:v>Kadın</c:v>
                </c:pt>
              </c:strCache>
            </c:strRef>
          </c:tx>
          <c:spPr>
            <a:solidFill>
              <a:srgbClr val="FF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Sayfa4!$C$1:$I$1</c:f>
              <c:strCache>
                <c:ptCount val="7"/>
                <c:pt idx="0">
                  <c:v>1 – 3 Yıl</c:v>
                </c:pt>
                <c:pt idx="1">
                  <c:v>4 – 6 Yıl</c:v>
                </c:pt>
                <c:pt idx="2">
                  <c:v>7 – 10 Yıl</c:v>
                </c:pt>
                <c:pt idx="3">
                  <c:v>11 – 15 </c:v>
                </c:pt>
                <c:pt idx="4">
                  <c:v>16 – 20 Yıl</c:v>
                </c:pt>
                <c:pt idx="5">
                  <c:v>21- Üzeri</c:v>
                </c:pt>
                <c:pt idx="6">
                  <c:v>Toplam</c:v>
                </c:pt>
              </c:strCache>
            </c:strRef>
          </c:cat>
          <c:val>
            <c:numRef>
              <c:f>Sayfa4!$C$3:$I$3</c:f>
              <c:numCache>
                <c:formatCode>General</c:formatCode>
                <c:ptCount val="7"/>
                <c:pt idx="0">
                  <c:v>2</c:v>
                </c:pt>
                <c:pt idx="1">
                  <c:v>6</c:v>
                </c:pt>
                <c:pt idx="2">
                  <c:v>21</c:v>
                </c:pt>
                <c:pt idx="3">
                  <c:v>8</c:v>
                </c:pt>
                <c:pt idx="4">
                  <c:v>9</c:v>
                </c:pt>
                <c:pt idx="5">
                  <c:v>14</c:v>
                </c:pt>
                <c:pt idx="6">
                  <c:v>60</c:v>
                </c:pt>
              </c:numCache>
            </c:numRef>
          </c:val>
          <c:extLst>
            <c:ext xmlns:c16="http://schemas.microsoft.com/office/drawing/2014/chart" uri="{C3380CC4-5D6E-409C-BE32-E72D297353CC}">
              <c16:uniqueId val="{00000000-806F-470E-BE0D-96A6A7DAAEFF}"/>
            </c:ext>
          </c:extLst>
        </c:ser>
        <c:ser>
          <c:idx val="2"/>
          <c:order val="1"/>
          <c:tx>
            <c:strRef>
              <c:f>Sayfa4!$A$4:$B$4</c:f>
              <c:strCache>
                <c:ptCount val="2"/>
                <c:pt idx="0">
                  <c:v>Kişi Sayısı</c:v>
                </c:pt>
                <c:pt idx="1">
                  <c:v>Erkek</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Sayfa4!$C$1:$I$1</c:f>
              <c:strCache>
                <c:ptCount val="7"/>
                <c:pt idx="0">
                  <c:v>1 – 3 Yıl</c:v>
                </c:pt>
                <c:pt idx="1">
                  <c:v>4 – 6 Yıl</c:v>
                </c:pt>
                <c:pt idx="2">
                  <c:v>7 – 10 Yıl</c:v>
                </c:pt>
                <c:pt idx="3">
                  <c:v>11 – 15 </c:v>
                </c:pt>
                <c:pt idx="4">
                  <c:v>16 – 20 Yıl</c:v>
                </c:pt>
                <c:pt idx="5">
                  <c:v>21- Üzeri</c:v>
                </c:pt>
                <c:pt idx="6">
                  <c:v>Toplam</c:v>
                </c:pt>
              </c:strCache>
            </c:strRef>
          </c:cat>
          <c:val>
            <c:numRef>
              <c:f>Sayfa4!$C$4:$I$4</c:f>
              <c:numCache>
                <c:formatCode>General</c:formatCode>
                <c:ptCount val="7"/>
                <c:pt idx="0">
                  <c:v>0</c:v>
                </c:pt>
                <c:pt idx="1">
                  <c:v>8</c:v>
                </c:pt>
                <c:pt idx="2">
                  <c:v>20</c:v>
                </c:pt>
                <c:pt idx="3">
                  <c:v>2</c:v>
                </c:pt>
                <c:pt idx="4">
                  <c:v>3</c:v>
                </c:pt>
                <c:pt idx="5">
                  <c:v>34</c:v>
                </c:pt>
                <c:pt idx="6">
                  <c:v>67</c:v>
                </c:pt>
              </c:numCache>
            </c:numRef>
          </c:val>
          <c:extLst>
            <c:ext xmlns:c16="http://schemas.microsoft.com/office/drawing/2014/chart" uri="{C3380CC4-5D6E-409C-BE32-E72D297353CC}">
              <c16:uniqueId val="{00000001-806F-470E-BE0D-96A6A7DAAEFF}"/>
            </c:ext>
          </c:extLst>
        </c:ser>
        <c:dLbls>
          <c:showLegendKey val="0"/>
          <c:showVal val="1"/>
          <c:showCatName val="0"/>
          <c:showSerName val="0"/>
          <c:showPercent val="0"/>
          <c:showBubbleSize val="0"/>
        </c:dLbls>
        <c:gapWidth val="150"/>
        <c:shape val="box"/>
        <c:axId val="1601879007"/>
        <c:axId val="1308394015"/>
        <c:axId val="0"/>
      </c:bar3DChart>
      <c:catAx>
        <c:axId val="16018790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308394015"/>
        <c:crosses val="autoZero"/>
        <c:auto val="1"/>
        <c:lblAlgn val="ctr"/>
        <c:lblOffset val="100"/>
        <c:noMultiLvlLbl val="0"/>
      </c:catAx>
      <c:valAx>
        <c:axId val="1308394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601879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E30D-4F8E-931C-FF8A0F1DDC93}"/>
              </c:ext>
            </c:extLst>
          </c:dPt>
          <c:dPt>
            <c:idx val="1"/>
            <c:bubble3D val="0"/>
            <c:spPr>
              <a:solidFill>
                <a:srgbClr val="FF0000"/>
              </a:solidFill>
              <a:ln>
                <a:noFill/>
              </a:ln>
              <a:effectLst/>
              <a:sp3d/>
            </c:spPr>
            <c:extLst>
              <c:ext xmlns:c16="http://schemas.microsoft.com/office/drawing/2014/chart" uri="{C3380CC4-5D6E-409C-BE32-E72D297353CC}">
                <c16:uniqueId val="{00000003-E30D-4F8E-931C-FF8A0F1DDC93}"/>
              </c:ext>
            </c:extLst>
          </c:dPt>
          <c:dLbls>
            <c:dLbl>
              <c:idx val="0"/>
              <c:tx>
                <c:rich>
                  <a:bodyPr rot="0" spcFirstLastPara="1" vertOverflow="ellipsis" vert="horz" wrap="square" lIns="38100" tIns="19050" rIns="38100" bIns="19050" anchor="ctr" anchorCtr="0">
                    <a:spAutoFit/>
                  </a:bodyPr>
                  <a:lstStyle/>
                  <a:p>
                    <a:pPr algn="ctr" rtl="0">
                      <a:defRPr lang="tr-TR" sz="1600" b="0" i="0" u="none" strike="noStrike" kern="1200" baseline="0">
                        <a:solidFill>
                          <a:srgbClr val="44546A"/>
                        </a:solidFill>
                        <a:latin typeface="+mn-lt"/>
                        <a:ea typeface="+mn-ea"/>
                        <a:cs typeface="+mn-cs"/>
                      </a:defRPr>
                    </a:pPr>
                    <a:fld id="{F5D09D41-EDE9-4288-89C3-54FAC74DD846}" type="VALUE">
                      <a:rPr lang="en-US"/>
                      <a:pPr algn="ctr" rtl="0">
                        <a:defRPr lang="tr-TR" sz="1600" b="0" i="0" u="none" strike="noStrike" kern="1200" baseline="0">
                          <a:solidFill>
                            <a:srgbClr val="44546A"/>
                          </a:solidFill>
                          <a:latin typeface="+mn-lt"/>
                          <a:ea typeface="+mn-ea"/>
                          <a:cs typeface="+mn-cs"/>
                        </a:defRPr>
                      </a:pPr>
                      <a:t>[DEĞER]</a:t>
                    </a:fld>
                    <a:endParaRPr lang="en-US" baseline="0"/>
                  </a:p>
                  <a:p>
                    <a:pPr algn="ctr" rtl="0">
                      <a:defRPr lang="tr-TR" sz="1600" b="0" i="0" u="none" strike="noStrike" kern="1200" baseline="0">
                        <a:solidFill>
                          <a:srgbClr val="44546A"/>
                        </a:solidFill>
                        <a:latin typeface="+mn-lt"/>
                        <a:ea typeface="+mn-ea"/>
                        <a:cs typeface="+mn-cs"/>
                      </a:defRPr>
                    </a:pPr>
                    <a:r>
                      <a:rPr lang="en-US" baseline="0"/>
                      <a:t> 52,76 %</a:t>
                    </a:r>
                  </a:p>
                </c:rich>
              </c:tx>
              <c:spPr>
                <a:noFill/>
                <a:ln>
                  <a:noFill/>
                </a:ln>
                <a:effectLst/>
              </c:spPr>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0D-4F8E-931C-FF8A0F1DDC93}"/>
                </c:ext>
              </c:extLst>
            </c:dLbl>
            <c:dLbl>
              <c:idx val="1"/>
              <c:tx>
                <c:rich>
                  <a:bodyPr rot="0" spcFirstLastPara="1" vertOverflow="ellipsis" vert="horz" wrap="square" lIns="38100" tIns="19050" rIns="38100" bIns="19050" anchor="ctr" anchorCtr="1">
                    <a:noAutofit/>
                  </a:bodyPr>
                  <a:lstStyle/>
                  <a:p>
                    <a:pPr>
                      <a:defRPr sz="1600" b="0" i="0" u="none" strike="noStrike" kern="1200" baseline="0">
                        <a:solidFill>
                          <a:schemeClr val="tx2"/>
                        </a:solidFill>
                        <a:latin typeface="+mn-lt"/>
                        <a:ea typeface="+mn-ea"/>
                        <a:cs typeface="+mn-cs"/>
                      </a:defRPr>
                    </a:pPr>
                    <a:fld id="{EFC5CA25-C32F-4174-B1C9-F1B956223994}" type="VALUE">
                      <a:rPr lang="en-US" sz="1600"/>
                      <a:pPr>
                        <a:defRPr sz="1600" b="0" i="0" u="none" strike="noStrike" kern="1200" baseline="0">
                          <a:solidFill>
                            <a:schemeClr val="tx2"/>
                          </a:solidFill>
                          <a:latin typeface="+mn-lt"/>
                          <a:ea typeface="+mn-ea"/>
                          <a:cs typeface="+mn-cs"/>
                        </a:defRPr>
                      </a:pPr>
                      <a:t>[DEĞER]</a:t>
                    </a:fld>
                    <a:endParaRPr lang="en-US" sz="1600" baseline="0"/>
                  </a:p>
                  <a:p>
                    <a:pPr>
                      <a:defRPr sz="1600" b="0" i="0" u="none" strike="noStrike" kern="1200" baseline="0">
                        <a:solidFill>
                          <a:schemeClr val="tx2"/>
                        </a:solidFill>
                        <a:latin typeface="+mn-lt"/>
                        <a:ea typeface="+mn-ea"/>
                        <a:cs typeface="+mn-cs"/>
                      </a:defRPr>
                    </a:pPr>
                    <a:r>
                      <a:rPr lang="en-US" sz="1600" baseline="0"/>
                      <a:t> 47,24 %</a:t>
                    </a:r>
                  </a:p>
                </c:rich>
              </c:tx>
              <c:spPr>
                <a:noFill/>
                <a:ln>
                  <a:noFill/>
                </a:ln>
                <a:effectLst/>
              </c:spPr>
              <c:dLblPos val="ctr"/>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E30D-4F8E-931C-FF8A0F1DDC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tr-TR"/>
              </a:p>
            </c:txPr>
            <c:dLblPos val="ctr"/>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Sayfa6!$A$1:$B$1</c:f>
              <c:strCache>
                <c:ptCount val="2"/>
                <c:pt idx="0">
                  <c:v>Erkek</c:v>
                </c:pt>
                <c:pt idx="1">
                  <c:v>Kadın</c:v>
                </c:pt>
              </c:strCache>
            </c:strRef>
          </c:cat>
          <c:val>
            <c:numRef>
              <c:f>Sayfa6!$A$2:$B$2</c:f>
              <c:numCache>
                <c:formatCode>General</c:formatCode>
                <c:ptCount val="2"/>
                <c:pt idx="0">
                  <c:v>67</c:v>
                </c:pt>
                <c:pt idx="1">
                  <c:v>60</c:v>
                </c:pt>
              </c:numCache>
            </c:numRef>
          </c:val>
          <c:extLst>
            <c:ext xmlns:c16="http://schemas.microsoft.com/office/drawing/2014/chart" uri="{C3380CC4-5D6E-409C-BE32-E72D297353CC}">
              <c16:uniqueId val="{00000004-E30D-4F8E-931C-FF8A0F1DDC93}"/>
            </c:ext>
          </c:extLst>
        </c:ser>
        <c:ser>
          <c:idx val="1"/>
          <c:order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6-E30D-4F8E-931C-FF8A0F1DDC9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8-E30D-4F8E-931C-FF8A0F1DDC9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tr-TR"/>
              </a:p>
            </c:txPr>
            <c:dLblPos val="ctr"/>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Sayfa6!$A$1:$B$1</c:f>
              <c:strCache>
                <c:ptCount val="2"/>
                <c:pt idx="0">
                  <c:v>Erkek</c:v>
                </c:pt>
                <c:pt idx="1">
                  <c:v>Kadın</c:v>
                </c:pt>
              </c:strCache>
            </c:strRef>
          </c:cat>
          <c:val>
            <c:numRef>
              <c:f>Sayfa6!$A$3:$B$3</c:f>
              <c:numCache>
                <c:formatCode>0.00%</c:formatCode>
                <c:ptCount val="2"/>
                <c:pt idx="0">
                  <c:v>0.52759999999999996</c:v>
                </c:pt>
                <c:pt idx="1">
                  <c:v>0.47239999999999999</c:v>
                </c:pt>
              </c:numCache>
            </c:numRef>
          </c:val>
          <c:extLst>
            <c:ext xmlns:c16="http://schemas.microsoft.com/office/drawing/2014/chart" uri="{C3380CC4-5D6E-409C-BE32-E72D297353CC}">
              <c16:uniqueId val="{00000009-E30D-4F8E-931C-FF8A0F1DDC93}"/>
            </c:ext>
          </c:extLst>
        </c:ser>
        <c:dLbls>
          <c:dLblPos val="ctr"/>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12F748-C74F-44C7-9BC9-01ACCEEEF588}" type="datetimeFigureOut">
              <a:rPr lang="tr-TR" smtClean="0"/>
              <a:t>14.04.2025</a:t>
            </a:fld>
            <a:endParaRPr lang="tr-TR"/>
          </a:p>
        </p:txBody>
      </p:sp>
      <p:sp>
        <p:nvSpPr>
          <p:cNvPr id="4" name="Slayt Resmi Yer Tutucus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07CD1-7C69-4DFA-8047-B942AE4BA28F}" type="slidenum">
              <a:rPr lang="tr-TR" smtClean="0"/>
              <a:t>‹#›</a:t>
            </a:fld>
            <a:endParaRPr lang="tr-TR"/>
          </a:p>
        </p:txBody>
      </p:sp>
    </p:spTree>
    <p:extLst>
      <p:ext uri="{BB962C8B-B14F-4D97-AF65-F5344CB8AC3E}">
        <p14:creationId xmlns:p14="http://schemas.microsoft.com/office/powerpoint/2010/main" val="2839179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5E07CD1-7C69-4DFA-8047-B942AE4BA28F}" type="slidenum">
              <a:rPr lang="tr-TR" smtClean="0"/>
              <a:t>36</a:t>
            </a:fld>
            <a:endParaRPr lang="tr-TR"/>
          </a:p>
        </p:txBody>
      </p:sp>
    </p:spTree>
    <p:extLst>
      <p:ext uri="{BB962C8B-B14F-4D97-AF65-F5344CB8AC3E}">
        <p14:creationId xmlns:p14="http://schemas.microsoft.com/office/powerpoint/2010/main" val="190278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5E07CD1-7C69-4DFA-8047-B942AE4BA28F}" type="slidenum">
              <a:rPr lang="tr-TR" smtClean="0"/>
              <a:t>37</a:t>
            </a:fld>
            <a:endParaRPr lang="tr-TR"/>
          </a:p>
        </p:txBody>
      </p:sp>
    </p:spTree>
    <p:extLst>
      <p:ext uri="{BB962C8B-B14F-4D97-AF65-F5344CB8AC3E}">
        <p14:creationId xmlns:p14="http://schemas.microsoft.com/office/powerpoint/2010/main" val="296877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26860" y="1704035"/>
            <a:ext cx="6067389" cy="1825171"/>
          </a:xfrm>
          <a:prstGeom prst="rect">
            <a:avLst/>
          </a:prstGeom>
        </p:spPr>
        <p:txBody>
          <a:bodyPr/>
          <a:lstStyle>
            <a:lvl1pPr marL="0" indent="0" algn="l">
              <a:buNone/>
              <a:defRPr sz="1400">
                <a:latin typeface="Myriad Pro" panose="020B050303040302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tr-TR" dirty="0"/>
              <a:t>Asıl alt başlık stilini düzenlemek için tıklayın</a:t>
            </a:r>
            <a:endParaRPr lang="en-US" dirty="0"/>
          </a:p>
        </p:txBody>
      </p:sp>
      <p:sp>
        <p:nvSpPr>
          <p:cNvPr id="6" name="Slide Number Placeholder 5"/>
          <p:cNvSpPr>
            <a:spLocks noGrp="1"/>
          </p:cNvSpPr>
          <p:nvPr>
            <p:ph type="sldNum" sz="quarter" idx="12"/>
          </p:nvPr>
        </p:nvSpPr>
        <p:spPr>
          <a:xfrm>
            <a:off x="7784557" y="7006700"/>
            <a:ext cx="2405658" cy="402483"/>
          </a:xfrm>
          <a:prstGeom prst="rect">
            <a:avLst/>
          </a:prstGeom>
        </p:spPr>
        <p:txBody>
          <a:bodyPr/>
          <a:lstStyle>
            <a:lvl1pPr algn="r">
              <a:defRPr sz="1400" b="1">
                <a:solidFill>
                  <a:schemeClr val="bg2">
                    <a:lumMod val="50000"/>
                  </a:schemeClr>
                </a:solidFill>
                <a:latin typeface="Myriad Pro" panose="020B0503030403020204" pitchFamily="34" charset="0"/>
              </a:defRPr>
            </a:lvl1pPr>
          </a:lstStyle>
          <a:p>
            <a:fld id="{6CAADB4D-FEE4-43DF-B95E-7913B050E7E1}" type="slidenum">
              <a:rPr lang="tr-TR" smtClean="0"/>
              <a:pPr/>
              <a:t>‹#›</a:t>
            </a:fld>
            <a:endParaRPr lang="tr-TR" dirty="0"/>
          </a:p>
        </p:txBody>
      </p:sp>
      <p:sp>
        <p:nvSpPr>
          <p:cNvPr id="4" name="Unvan 3">
            <a:extLst>
              <a:ext uri="{FF2B5EF4-FFF2-40B4-BE49-F238E27FC236}">
                <a16:creationId xmlns:a16="http://schemas.microsoft.com/office/drawing/2014/main" id="{F2339E5E-956D-41E0-A780-54EBF2461841}"/>
              </a:ext>
            </a:extLst>
          </p:cNvPr>
          <p:cNvSpPr>
            <a:spLocks noGrp="1"/>
          </p:cNvSpPr>
          <p:nvPr>
            <p:ph type="title"/>
          </p:nvPr>
        </p:nvSpPr>
        <p:spPr>
          <a:xfrm>
            <a:off x="1163031" y="519957"/>
            <a:ext cx="6385633" cy="588996"/>
          </a:xfrm>
          <a:prstGeom prst="rect">
            <a:avLst/>
          </a:prstGeom>
        </p:spPr>
        <p:txBody>
          <a:bodyPr/>
          <a:lstStyle>
            <a:lvl1pPr>
              <a:defRPr sz="1800" b="1">
                <a:solidFill>
                  <a:schemeClr val="bg1"/>
                </a:solidFill>
                <a:latin typeface="Myriad Pro" panose="020B0503030403020204" pitchFamily="34" charset="0"/>
              </a:defRPr>
            </a:lvl1pPr>
          </a:lstStyle>
          <a:p>
            <a:r>
              <a:rPr lang="tr-TR" dirty="0"/>
              <a:t>Asıl başlık stilini düzenlemek için tıklayın</a:t>
            </a:r>
          </a:p>
        </p:txBody>
      </p:sp>
    </p:spTree>
    <p:extLst>
      <p:ext uri="{BB962C8B-B14F-4D97-AF65-F5344CB8AC3E}">
        <p14:creationId xmlns:p14="http://schemas.microsoft.com/office/powerpoint/2010/main" val="69349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2" y="2012414"/>
            <a:ext cx="9221689" cy="4796544"/>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endParaRPr lang="tr-T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tr-TR"/>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6CAADB4D-FEE4-43DF-B95E-7913B050E7E1}" type="slidenum">
              <a:rPr lang="tr-TR" smtClean="0"/>
              <a:t>‹#›</a:t>
            </a:fld>
            <a:endParaRPr lang="tr-TR"/>
          </a:p>
        </p:txBody>
      </p:sp>
    </p:spTree>
    <p:extLst>
      <p:ext uri="{BB962C8B-B14F-4D97-AF65-F5344CB8AC3E}">
        <p14:creationId xmlns:p14="http://schemas.microsoft.com/office/powerpoint/2010/main" val="403963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a:prstGeom prst="rect">
            <a:avLst/>
          </a:prstGeo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3" y="402483"/>
            <a:ext cx="6782619" cy="6406475"/>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extLst>
      <p:ext uri="{BB962C8B-B14F-4D97-AF65-F5344CB8AC3E}">
        <p14:creationId xmlns:p14="http://schemas.microsoft.com/office/powerpoint/2010/main" val="42407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735062" y="2012414"/>
            <a:ext cx="9221689" cy="4796544"/>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endParaRPr lang="tr-T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tr-TR"/>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6CAADB4D-FEE4-43DF-B95E-7913B050E7E1}" type="slidenum">
              <a:rPr lang="tr-TR" smtClean="0"/>
              <a:t>‹#›</a:t>
            </a:fld>
            <a:endParaRPr lang="tr-TR"/>
          </a:p>
        </p:txBody>
      </p:sp>
    </p:spTree>
    <p:extLst>
      <p:ext uri="{BB962C8B-B14F-4D97-AF65-F5344CB8AC3E}">
        <p14:creationId xmlns:p14="http://schemas.microsoft.com/office/powerpoint/2010/main" val="134632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a:prstGeom prst="rect">
            <a:avLst/>
          </a:prstGeom>
        </p:spPr>
        <p:txBody>
          <a:bodyPr anchor="b"/>
          <a:lstStyle>
            <a:lvl1pPr>
              <a:defRPr sz="6614"/>
            </a:lvl1pPr>
          </a:lstStyle>
          <a:p>
            <a:r>
              <a:rPr lang="tr-TR"/>
              <a:t>Asıl başlık stilini düzenlemek için tıklayın</a:t>
            </a:r>
            <a:endParaRPr lang="en-US" dirty="0"/>
          </a:p>
        </p:txBody>
      </p:sp>
      <p:sp>
        <p:nvSpPr>
          <p:cNvPr id="3" name="Text Placeholder 2"/>
          <p:cNvSpPr>
            <a:spLocks noGrp="1"/>
          </p:cNvSpPr>
          <p:nvPr>
            <p:ph type="body" idx="1"/>
          </p:nvPr>
        </p:nvSpPr>
        <p:spPr>
          <a:xfrm>
            <a:off x="729494" y="5059035"/>
            <a:ext cx="9221689" cy="1653678"/>
          </a:xfrm>
          <a:prstGeom prst="rect">
            <a:avLst/>
          </a:prstGeo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735062" y="7006700"/>
            <a:ext cx="2405658" cy="402483"/>
          </a:xfrm>
          <a:prstGeom prst="rect">
            <a:avLst/>
          </a:prstGeom>
        </p:spPr>
        <p:txBody>
          <a:bodyPr/>
          <a:lstStyle/>
          <a:p>
            <a:endParaRPr lang="tr-T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tr-TR"/>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6CAADB4D-FEE4-43DF-B95E-7913B050E7E1}" type="slidenum">
              <a:rPr lang="tr-TR" smtClean="0"/>
              <a:t>‹#›</a:t>
            </a:fld>
            <a:endParaRPr lang="tr-TR"/>
          </a:p>
        </p:txBody>
      </p:sp>
    </p:spTree>
    <p:extLst>
      <p:ext uri="{BB962C8B-B14F-4D97-AF65-F5344CB8AC3E}">
        <p14:creationId xmlns:p14="http://schemas.microsoft.com/office/powerpoint/2010/main" val="371900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35062" y="2012414"/>
            <a:ext cx="4544021" cy="4796544"/>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412730" y="2012414"/>
            <a:ext cx="4544021" cy="4796544"/>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735062" y="7006700"/>
            <a:ext cx="2405658" cy="402483"/>
          </a:xfrm>
          <a:prstGeom prst="rect">
            <a:avLst/>
          </a:prstGeom>
        </p:spPr>
        <p:txBody>
          <a:bodyPr/>
          <a:lstStyle/>
          <a:p>
            <a:endParaRPr lang="tr-TR"/>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tr-TR"/>
          </a:p>
        </p:txBody>
      </p:sp>
      <p:sp>
        <p:nvSpPr>
          <p:cNvPr id="7" name="Slide Number Placeholder 6"/>
          <p:cNvSpPr>
            <a:spLocks noGrp="1"/>
          </p:cNvSpPr>
          <p:nvPr>
            <p:ph type="sldNum" sz="quarter" idx="12"/>
          </p:nvPr>
        </p:nvSpPr>
        <p:spPr>
          <a:xfrm>
            <a:off x="7551093" y="7006700"/>
            <a:ext cx="2405658" cy="402483"/>
          </a:xfrm>
          <a:prstGeom prst="rect">
            <a:avLst/>
          </a:prstGeom>
        </p:spPr>
        <p:txBody>
          <a:bodyPr/>
          <a:lstStyle/>
          <a:p>
            <a:fld id="{6CAADB4D-FEE4-43DF-B95E-7913B050E7E1}" type="slidenum">
              <a:rPr lang="tr-TR" smtClean="0"/>
              <a:t>‹#›</a:t>
            </a:fld>
            <a:endParaRPr lang="tr-TR"/>
          </a:p>
        </p:txBody>
      </p:sp>
    </p:spTree>
    <p:extLst>
      <p:ext uri="{BB962C8B-B14F-4D97-AF65-F5344CB8AC3E}">
        <p14:creationId xmlns:p14="http://schemas.microsoft.com/office/powerpoint/2010/main" val="318207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a:prstGeom prst="rect">
            <a:avLst/>
          </a:prstGeo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36456" y="1853171"/>
            <a:ext cx="4523137" cy="908210"/>
          </a:xfrm>
          <a:prstGeom prst="rect">
            <a:avLst/>
          </a:prstGeo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a:t>
            </a:r>
          </a:p>
        </p:txBody>
      </p:sp>
      <p:sp>
        <p:nvSpPr>
          <p:cNvPr id="4" name="Content Placeholder 3"/>
          <p:cNvSpPr>
            <a:spLocks noGrp="1"/>
          </p:cNvSpPr>
          <p:nvPr>
            <p:ph sz="half" idx="2"/>
          </p:nvPr>
        </p:nvSpPr>
        <p:spPr>
          <a:xfrm>
            <a:off x="736456" y="2761381"/>
            <a:ext cx="4523137" cy="406157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412731" y="1853171"/>
            <a:ext cx="4545413" cy="908210"/>
          </a:xfrm>
          <a:prstGeom prst="rect">
            <a:avLst/>
          </a:prstGeo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a:t>
            </a:r>
          </a:p>
        </p:txBody>
      </p:sp>
      <p:sp>
        <p:nvSpPr>
          <p:cNvPr id="6" name="Content Placeholder 5"/>
          <p:cNvSpPr>
            <a:spLocks noGrp="1"/>
          </p:cNvSpPr>
          <p:nvPr>
            <p:ph sz="quarter" idx="4"/>
          </p:nvPr>
        </p:nvSpPr>
        <p:spPr>
          <a:xfrm>
            <a:off x="5412731" y="2761381"/>
            <a:ext cx="4545413" cy="406157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735062" y="7006700"/>
            <a:ext cx="2405658" cy="402483"/>
          </a:xfrm>
          <a:prstGeom prst="rect">
            <a:avLst/>
          </a:prstGeom>
        </p:spPr>
        <p:txBody>
          <a:bodyPr/>
          <a:lstStyle/>
          <a:p>
            <a:endParaRPr lang="tr-TR"/>
          </a:p>
        </p:txBody>
      </p:sp>
      <p:sp>
        <p:nvSpPr>
          <p:cNvPr id="8" name="Footer Placeholder 7"/>
          <p:cNvSpPr>
            <a:spLocks noGrp="1"/>
          </p:cNvSpPr>
          <p:nvPr>
            <p:ph type="ftr" sz="quarter" idx="11"/>
          </p:nvPr>
        </p:nvSpPr>
        <p:spPr>
          <a:xfrm>
            <a:off x="3541663" y="7006700"/>
            <a:ext cx="3608487" cy="402483"/>
          </a:xfrm>
          <a:prstGeom prst="rect">
            <a:avLst/>
          </a:prstGeom>
        </p:spPr>
        <p:txBody>
          <a:bodyPr/>
          <a:lstStyle/>
          <a:p>
            <a:endParaRPr lang="tr-TR"/>
          </a:p>
        </p:txBody>
      </p:sp>
      <p:sp>
        <p:nvSpPr>
          <p:cNvPr id="9" name="Slide Number Placeholder 8"/>
          <p:cNvSpPr>
            <a:spLocks noGrp="1"/>
          </p:cNvSpPr>
          <p:nvPr>
            <p:ph type="sldNum" sz="quarter" idx="12"/>
          </p:nvPr>
        </p:nvSpPr>
        <p:spPr>
          <a:xfrm>
            <a:off x="7551093" y="7006700"/>
            <a:ext cx="2405658" cy="402483"/>
          </a:xfrm>
          <a:prstGeom prst="rect">
            <a:avLst/>
          </a:prstGeom>
        </p:spPr>
        <p:txBody>
          <a:bodyPr/>
          <a:lstStyle/>
          <a:p>
            <a:fld id="{6CAADB4D-FEE4-43DF-B95E-7913B050E7E1}" type="slidenum">
              <a:rPr lang="tr-TR" smtClean="0"/>
              <a:t>‹#›</a:t>
            </a:fld>
            <a:endParaRPr lang="tr-TR"/>
          </a:p>
        </p:txBody>
      </p:sp>
    </p:spTree>
    <p:extLst>
      <p:ext uri="{BB962C8B-B14F-4D97-AF65-F5344CB8AC3E}">
        <p14:creationId xmlns:p14="http://schemas.microsoft.com/office/powerpoint/2010/main" val="16585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a:xfrm>
            <a:off x="735062" y="7006700"/>
            <a:ext cx="2405658" cy="402483"/>
          </a:xfrm>
          <a:prstGeom prst="rect">
            <a:avLst/>
          </a:prstGeom>
        </p:spPr>
        <p:txBody>
          <a:bodyPr/>
          <a:lstStyle/>
          <a:p>
            <a:endParaRPr lang="tr-TR"/>
          </a:p>
        </p:txBody>
      </p:sp>
      <p:sp>
        <p:nvSpPr>
          <p:cNvPr id="4" name="Footer Placeholder 3"/>
          <p:cNvSpPr>
            <a:spLocks noGrp="1"/>
          </p:cNvSpPr>
          <p:nvPr>
            <p:ph type="ftr" sz="quarter" idx="11"/>
          </p:nvPr>
        </p:nvSpPr>
        <p:spPr>
          <a:xfrm>
            <a:off x="3541663" y="7006700"/>
            <a:ext cx="3608487" cy="402483"/>
          </a:xfrm>
          <a:prstGeom prst="rect">
            <a:avLst/>
          </a:prstGeom>
        </p:spPr>
        <p:txBody>
          <a:bodyPr/>
          <a:lstStyle/>
          <a:p>
            <a:endParaRPr lang="tr-TR"/>
          </a:p>
        </p:txBody>
      </p:sp>
      <p:sp>
        <p:nvSpPr>
          <p:cNvPr id="5" name="Slide Number Placeholder 4"/>
          <p:cNvSpPr>
            <a:spLocks noGrp="1"/>
          </p:cNvSpPr>
          <p:nvPr>
            <p:ph type="sldNum" sz="quarter" idx="12"/>
          </p:nvPr>
        </p:nvSpPr>
        <p:spPr>
          <a:xfrm>
            <a:off x="7551093" y="7006700"/>
            <a:ext cx="2405658" cy="402483"/>
          </a:xfrm>
          <a:prstGeom prst="rect">
            <a:avLst/>
          </a:prstGeom>
        </p:spPr>
        <p:txBody>
          <a:bodyPr/>
          <a:lstStyle/>
          <a:p>
            <a:fld id="{6CAADB4D-FEE4-43DF-B95E-7913B050E7E1}" type="slidenum">
              <a:rPr lang="tr-TR" smtClean="0"/>
              <a:t>‹#›</a:t>
            </a:fld>
            <a:endParaRPr lang="tr-TR"/>
          </a:p>
        </p:txBody>
      </p:sp>
    </p:spTree>
    <p:extLst>
      <p:ext uri="{BB962C8B-B14F-4D97-AF65-F5344CB8AC3E}">
        <p14:creationId xmlns:p14="http://schemas.microsoft.com/office/powerpoint/2010/main" val="106204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62" y="7006700"/>
            <a:ext cx="2405658" cy="402483"/>
          </a:xfrm>
          <a:prstGeom prst="rect">
            <a:avLst/>
          </a:prstGeom>
        </p:spPr>
        <p:txBody>
          <a:bodyPr/>
          <a:lstStyle/>
          <a:p>
            <a:endParaRPr lang="tr-TR"/>
          </a:p>
        </p:txBody>
      </p:sp>
      <p:sp>
        <p:nvSpPr>
          <p:cNvPr id="3" name="Footer Placeholder 2"/>
          <p:cNvSpPr>
            <a:spLocks noGrp="1"/>
          </p:cNvSpPr>
          <p:nvPr>
            <p:ph type="ftr" sz="quarter" idx="11"/>
          </p:nvPr>
        </p:nvSpPr>
        <p:spPr>
          <a:xfrm>
            <a:off x="3541663" y="7006700"/>
            <a:ext cx="3608487" cy="402483"/>
          </a:xfrm>
          <a:prstGeom prst="rect">
            <a:avLst/>
          </a:prstGeom>
        </p:spPr>
        <p:txBody>
          <a:bodyPr/>
          <a:lstStyle/>
          <a:p>
            <a:endParaRPr lang="tr-TR"/>
          </a:p>
        </p:txBody>
      </p:sp>
      <p:sp>
        <p:nvSpPr>
          <p:cNvPr id="4" name="Slide Number Placeholder 3"/>
          <p:cNvSpPr>
            <a:spLocks noGrp="1"/>
          </p:cNvSpPr>
          <p:nvPr>
            <p:ph type="sldNum" sz="quarter" idx="12"/>
          </p:nvPr>
        </p:nvSpPr>
        <p:spPr>
          <a:xfrm>
            <a:off x="7551093" y="7006700"/>
            <a:ext cx="2405658" cy="402483"/>
          </a:xfrm>
          <a:prstGeom prst="rect">
            <a:avLst/>
          </a:prstGeom>
        </p:spPr>
        <p:txBody>
          <a:bodyPr/>
          <a:lstStyle/>
          <a:p>
            <a:fld id="{6CAADB4D-FEE4-43DF-B95E-7913B050E7E1}" type="slidenum">
              <a:rPr lang="tr-TR" smtClean="0"/>
              <a:t>‹#›</a:t>
            </a:fld>
            <a:endParaRPr lang="tr-TR"/>
          </a:p>
        </p:txBody>
      </p:sp>
    </p:spTree>
    <p:extLst>
      <p:ext uri="{BB962C8B-B14F-4D97-AF65-F5344CB8AC3E}">
        <p14:creationId xmlns:p14="http://schemas.microsoft.com/office/powerpoint/2010/main" val="164782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a:prstGeom prst="rect">
            <a:avLst/>
          </a:prstGeom>
        </p:spPr>
        <p:txBody>
          <a:bodyPr anchor="b"/>
          <a:lstStyle>
            <a:lvl1pPr>
              <a:defRPr sz="3527"/>
            </a:lvl1pPr>
          </a:lstStyle>
          <a:p>
            <a:r>
              <a:rPr lang="tr-TR"/>
              <a:t>Asıl başlık stilini düzenlemek için tıklayın</a:t>
            </a:r>
            <a:endParaRPr lang="en-US" dirty="0"/>
          </a:p>
        </p:txBody>
      </p:sp>
      <p:sp>
        <p:nvSpPr>
          <p:cNvPr id="3" name="Content Placeholder 2"/>
          <p:cNvSpPr>
            <a:spLocks noGrp="1"/>
          </p:cNvSpPr>
          <p:nvPr>
            <p:ph idx="1"/>
          </p:nvPr>
        </p:nvSpPr>
        <p:spPr>
          <a:xfrm>
            <a:off x="4545413" y="1088455"/>
            <a:ext cx="5412730" cy="5372269"/>
          </a:xfrm>
          <a:prstGeom prst="rect">
            <a:avLst/>
          </a:prstGeo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36455" y="2267902"/>
            <a:ext cx="3448388" cy="4201570"/>
          </a:xfrm>
          <a:prstGeom prst="rect">
            <a:avLst/>
          </a:prstGeo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a:t>
            </a:r>
          </a:p>
        </p:txBody>
      </p:sp>
      <p:sp>
        <p:nvSpPr>
          <p:cNvPr id="5" name="Date Placeholder 4"/>
          <p:cNvSpPr>
            <a:spLocks noGrp="1"/>
          </p:cNvSpPr>
          <p:nvPr>
            <p:ph type="dt" sz="half" idx="10"/>
          </p:nvPr>
        </p:nvSpPr>
        <p:spPr>
          <a:xfrm>
            <a:off x="735062" y="7006700"/>
            <a:ext cx="2405658" cy="402483"/>
          </a:xfrm>
          <a:prstGeom prst="rect">
            <a:avLst/>
          </a:prstGeom>
        </p:spPr>
        <p:txBody>
          <a:bodyPr/>
          <a:lstStyle/>
          <a:p>
            <a:endParaRPr lang="tr-TR"/>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tr-TR"/>
          </a:p>
        </p:txBody>
      </p:sp>
      <p:sp>
        <p:nvSpPr>
          <p:cNvPr id="7" name="Slide Number Placeholder 6"/>
          <p:cNvSpPr>
            <a:spLocks noGrp="1"/>
          </p:cNvSpPr>
          <p:nvPr>
            <p:ph type="sldNum" sz="quarter" idx="12"/>
          </p:nvPr>
        </p:nvSpPr>
        <p:spPr>
          <a:xfrm>
            <a:off x="7551093" y="7006700"/>
            <a:ext cx="2405658" cy="402483"/>
          </a:xfrm>
          <a:prstGeom prst="rect">
            <a:avLst/>
          </a:prstGeom>
        </p:spPr>
        <p:txBody>
          <a:bodyPr/>
          <a:lstStyle/>
          <a:p>
            <a:fld id="{6CAADB4D-FEE4-43DF-B95E-7913B050E7E1}" type="slidenum">
              <a:rPr lang="tr-TR" smtClean="0"/>
              <a:t>‹#›</a:t>
            </a:fld>
            <a:endParaRPr lang="tr-TR"/>
          </a:p>
        </p:txBody>
      </p:sp>
    </p:spTree>
    <p:extLst>
      <p:ext uri="{BB962C8B-B14F-4D97-AF65-F5344CB8AC3E}">
        <p14:creationId xmlns:p14="http://schemas.microsoft.com/office/powerpoint/2010/main" val="360406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a:prstGeom prst="rect">
            <a:avLst/>
          </a:prstGeom>
        </p:spPr>
        <p:txBody>
          <a:bodyPr anchor="b"/>
          <a:lstStyle>
            <a:lvl1pPr>
              <a:defRPr sz="352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545413" y="1088455"/>
            <a:ext cx="5412730" cy="5372269"/>
          </a:xfrm>
          <a:prstGeom prst="rect">
            <a:avLst/>
          </a:prstGeo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a:t>Resim eklemek için simgeye tıklayın</a:t>
            </a:r>
            <a:endParaRPr lang="en-US" dirty="0"/>
          </a:p>
        </p:txBody>
      </p:sp>
      <p:sp>
        <p:nvSpPr>
          <p:cNvPr id="4" name="Text Placeholder 3"/>
          <p:cNvSpPr>
            <a:spLocks noGrp="1"/>
          </p:cNvSpPr>
          <p:nvPr>
            <p:ph type="body" sz="half" idx="2"/>
          </p:nvPr>
        </p:nvSpPr>
        <p:spPr>
          <a:xfrm>
            <a:off x="736455" y="2267902"/>
            <a:ext cx="3448388" cy="4201570"/>
          </a:xfrm>
          <a:prstGeom prst="rect">
            <a:avLst/>
          </a:prstGeo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a:t>
            </a:r>
          </a:p>
        </p:txBody>
      </p:sp>
      <p:sp>
        <p:nvSpPr>
          <p:cNvPr id="5" name="Date Placeholder 4"/>
          <p:cNvSpPr>
            <a:spLocks noGrp="1"/>
          </p:cNvSpPr>
          <p:nvPr>
            <p:ph type="dt" sz="half" idx="10"/>
          </p:nvPr>
        </p:nvSpPr>
        <p:spPr>
          <a:xfrm>
            <a:off x="735062" y="7006700"/>
            <a:ext cx="2405658" cy="402483"/>
          </a:xfrm>
          <a:prstGeom prst="rect">
            <a:avLst/>
          </a:prstGeom>
        </p:spPr>
        <p:txBody>
          <a:bodyPr/>
          <a:lstStyle/>
          <a:p>
            <a:endParaRPr lang="tr-TR"/>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tr-TR"/>
          </a:p>
        </p:txBody>
      </p:sp>
      <p:sp>
        <p:nvSpPr>
          <p:cNvPr id="7" name="Slide Number Placeholder 6"/>
          <p:cNvSpPr>
            <a:spLocks noGrp="1"/>
          </p:cNvSpPr>
          <p:nvPr>
            <p:ph type="sldNum" sz="quarter" idx="12"/>
          </p:nvPr>
        </p:nvSpPr>
        <p:spPr>
          <a:xfrm>
            <a:off x="7551093" y="7006700"/>
            <a:ext cx="2405658" cy="402483"/>
          </a:xfrm>
          <a:prstGeom prst="rect">
            <a:avLst/>
          </a:prstGeom>
        </p:spPr>
        <p:txBody>
          <a:bodyPr/>
          <a:lstStyle/>
          <a:p>
            <a:fld id="{6CAADB4D-FEE4-43DF-B95E-7913B050E7E1}" type="slidenum">
              <a:rPr lang="tr-TR" smtClean="0"/>
              <a:t>‹#›</a:t>
            </a:fld>
            <a:endParaRPr lang="tr-TR"/>
          </a:p>
        </p:txBody>
      </p:sp>
    </p:spTree>
    <p:extLst>
      <p:ext uri="{BB962C8B-B14F-4D97-AF65-F5344CB8AC3E}">
        <p14:creationId xmlns:p14="http://schemas.microsoft.com/office/powerpoint/2010/main" val="357599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006AFE3-E06A-445B-8D93-21026488C1A9}"/>
              </a:ext>
            </a:extLst>
          </p:cNvPr>
          <p:cNvSpPr/>
          <p:nvPr userDrawn="1"/>
        </p:nvSpPr>
        <p:spPr>
          <a:xfrm>
            <a:off x="0" y="493792"/>
            <a:ext cx="10691813" cy="35251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5" name="Dikdörtgen 4">
            <a:extLst>
              <a:ext uri="{FF2B5EF4-FFF2-40B4-BE49-F238E27FC236}">
                <a16:creationId xmlns:a16="http://schemas.microsoft.com/office/drawing/2014/main" id="{489D350D-1FF7-487E-A109-86014F2275F1}"/>
              </a:ext>
            </a:extLst>
          </p:cNvPr>
          <p:cNvSpPr/>
          <p:nvPr userDrawn="1"/>
        </p:nvSpPr>
        <p:spPr>
          <a:xfrm>
            <a:off x="729844" y="2"/>
            <a:ext cx="430743" cy="11869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pic>
        <p:nvPicPr>
          <p:cNvPr id="10" name="Resim 9">
            <a:extLst>
              <a:ext uri="{FF2B5EF4-FFF2-40B4-BE49-F238E27FC236}">
                <a16:creationId xmlns:a16="http://schemas.microsoft.com/office/drawing/2014/main" id="{EA127B63-FF0C-43F2-8386-058AC68920FF}"/>
              </a:ext>
            </a:extLst>
          </p:cNvPr>
          <p:cNvPicPr>
            <a:picLocks noChangeAspect="1"/>
          </p:cNvPicPr>
          <p:nvPr userDrawn="1"/>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tretch>
            <a:fillRect/>
          </a:stretch>
        </p:blipFill>
        <p:spPr>
          <a:xfrm>
            <a:off x="836848" y="6838545"/>
            <a:ext cx="2011749" cy="517492"/>
          </a:xfrm>
          <a:prstGeom prst="rect">
            <a:avLst/>
          </a:prstGeom>
        </p:spPr>
      </p:pic>
    </p:spTree>
    <p:extLst>
      <p:ext uri="{BB962C8B-B14F-4D97-AF65-F5344CB8AC3E}">
        <p14:creationId xmlns:p14="http://schemas.microsoft.com/office/powerpoint/2010/main" val="410012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hyperlink" Target="https://onlinetahsilat.saglik.gov.tr/" TargetMode="Externa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24.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3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7.png"/><Relationship Id="rId7" Type="http://schemas.openxmlformats.org/officeDocument/2006/relationships/image" Target="../media/image32.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9.wmf"/></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a:extLst>
              <a:ext uri="{FF2B5EF4-FFF2-40B4-BE49-F238E27FC236}">
                <a16:creationId xmlns:a16="http://schemas.microsoft.com/office/drawing/2014/main" id="{8BBF0243-6203-48F5-9410-26404188B59C}"/>
              </a:ext>
            </a:extLst>
          </p:cNvPr>
          <p:cNvSpPr>
            <a:spLocks noGrp="1"/>
          </p:cNvSpPr>
          <p:nvPr>
            <p:ph type="sldNum" sz="quarter" idx="12"/>
          </p:nvPr>
        </p:nvSpPr>
        <p:spPr/>
        <p:txBody>
          <a:bodyPr/>
          <a:lstStyle/>
          <a:p>
            <a:fld id="{6CAADB4D-FEE4-43DF-B95E-7913B050E7E1}" type="slidenum">
              <a:rPr lang="tr-TR" smtClean="0"/>
              <a:pPr/>
              <a:t>1</a:t>
            </a:fld>
            <a:endParaRPr lang="tr-TR" dirty="0"/>
          </a:p>
        </p:txBody>
      </p:sp>
      <p:sp>
        <p:nvSpPr>
          <p:cNvPr id="9" name="Unvan 8">
            <a:extLst>
              <a:ext uri="{FF2B5EF4-FFF2-40B4-BE49-F238E27FC236}">
                <a16:creationId xmlns:a16="http://schemas.microsoft.com/office/drawing/2014/main" id="{D68F7E09-723C-4394-8EBD-62FF68B2D7AD}"/>
              </a:ext>
            </a:extLst>
          </p:cNvPr>
          <p:cNvSpPr>
            <a:spLocks noGrp="1"/>
          </p:cNvSpPr>
          <p:nvPr>
            <p:ph type="ctrTitle"/>
          </p:nvPr>
        </p:nvSpPr>
        <p:spPr>
          <a:xfrm>
            <a:off x="325230" y="877275"/>
            <a:ext cx="9088041" cy="270590"/>
          </a:xfrm>
          <a:prstGeom prst="rect">
            <a:avLst/>
          </a:prstGeom>
        </p:spPr>
        <p:txBody>
          <a:bodyPr/>
          <a:lstStyle/>
          <a:p>
            <a:endParaRPr lang="tr-TR"/>
          </a:p>
        </p:txBody>
      </p:sp>
      <p:sp>
        <p:nvSpPr>
          <p:cNvPr id="11" name="Alt Başlık 10">
            <a:extLst>
              <a:ext uri="{FF2B5EF4-FFF2-40B4-BE49-F238E27FC236}">
                <a16:creationId xmlns:a16="http://schemas.microsoft.com/office/drawing/2014/main" id="{AF216BB2-1509-408F-9564-DFD5BFADF69D}"/>
              </a:ext>
            </a:extLst>
          </p:cNvPr>
          <p:cNvSpPr>
            <a:spLocks noGrp="1"/>
          </p:cNvSpPr>
          <p:nvPr>
            <p:ph type="subTitle" idx="1"/>
          </p:nvPr>
        </p:nvSpPr>
        <p:spPr/>
        <p:txBody>
          <a:bodyPr/>
          <a:lstStyle/>
          <a:p>
            <a:endParaRPr lang="tr-TR"/>
          </a:p>
        </p:txBody>
      </p:sp>
      <p:pic>
        <p:nvPicPr>
          <p:cNvPr id="13" name="Resim 12">
            <a:extLst>
              <a:ext uri="{FF2B5EF4-FFF2-40B4-BE49-F238E27FC236}">
                <a16:creationId xmlns:a16="http://schemas.microsoft.com/office/drawing/2014/main" id="{3172A7D3-221C-476A-A9C5-AE8521B1D15F}"/>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7589"/>
            <a:ext cx="10691813" cy="7559675"/>
          </a:xfrm>
          <a:prstGeom prst="rect">
            <a:avLst/>
          </a:prstGeom>
        </p:spPr>
      </p:pic>
      <p:pic>
        <p:nvPicPr>
          <p:cNvPr id="15" name="Resim 14">
            <a:extLst>
              <a:ext uri="{FF2B5EF4-FFF2-40B4-BE49-F238E27FC236}">
                <a16:creationId xmlns:a16="http://schemas.microsoft.com/office/drawing/2014/main" id="{6CDE3F42-4E1C-4957-A573-F1B37F0F9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0" y="1679491"/>
            <a:ext cx="3943396" cy="2512726"/>
          </a:xfrm>
          <a:prstGeom prst="rect">
            <a:avLst/>
          </a:prstGeom>
        </p:spPr>
      </p:pic>
      <p:sp>
        <p:nvSpPr>
          <p:cNvPr id="16" name="Dikdörtgen 15">
            <a:extLst>
              <a:ext uri="{FF2B5EF4-FFF2-40B4-BE49-F238E27FC236}">
                <a16:creationId xmlns:a16="http://schemas.microsoft.com/office/drawing/2014/main" id="{80E210AA-C1C3-41B6-A767-997EF7E95F65}"/>
              </a:ext>
            </a:extLst>
          </p:cNvPr>
          <p:cNvSpPr/>
          <p:nvPr/>
        </p:nvSpPr>
        <p:spPr>
          <a:xfrm>
            <a:off x="838897" y="6011897"/>
            <a:ext cx="2692244" cy="1200329"/>
          </a:xfrm>
          <a:prstGeom prst="rect">
            <a:avLst/>
          </a:prstGeom>
        </p:spPr>
        <p:txBody>
          <a:bodyPr wrap="square">
            <a:spAutoFit/>
          </a:bodyPr>
          <a:lstStyle/>
          <a:p>
            <a:pPr marL="453390" indent="-226695">
              <a:spcAft>
                <a:spcPts val="0"/>
              </a:spcAft>
            </a:pPr>
            <a:r>
              <a:rPr lang="tr-TR" b="1" dirty="0">
                <a:latin typeface="Myriad Pro" panose="020B0503030403020204" pitchFamily="34" charset="0"/>
                <a:ea typeface="Times New Roman" panose="02020603050405020304" pitchFamily="18" charset="0"/>
                <a:cs typeface="Times New Roman" panose="02020603050405020304" pitchFamily="18" charset="0"/>
              </a:rPr>
              <a:t>GENEL</a:t>
            </a:r>
          </a:p>
          <a:p>
            <a:pPr marL="453390" indent="-226695">
              <a:spcAft>
                <a:spcPts val="0"/>
              </a:spcAft>
            </a:pPr>
            <a:r>
              <a:rPr lang="tr-TR" b="1" dirty="0">
                <a:latin typeface="Myriad Pro" panose="020B0503030403020204" pitchFamily="34" charset="0"/>
                <a:ea typeface="Times New Roman" panose="02020603050405020304" pitchFamily="18" charset="0"/>
                <a:cs typeface="Times New Roman" panose="02020603050405020304" pitchFamily="18" charset="0"/>
              </a:rPr>
              <a:t>BİLGİLENDİRME</a:t>
            </a:r>
          </a:p>
          <a:p>
            <a:pPr marL="453390" indent="-226695">
              <a:spcAft>
                <a:spcPts val="0"/>
              </a:spcAft>
            </a:pPr>
            <a:r>
              <a:rPr lang="tr-TR" b="1" dirty="0">
                <a:latin typeface="Myriad Pro" panose="020B0503030403020204" pitchFamily="34" charset="0"/>
                <a:ea typeface="Times New Roman" panose="02020603050405020304" pitchFamily="18" charset="0"/>
                <a:cs typeface="Times New Roman" panose="02020603050405020304" pitchFamily="18" charset="0"/>
              </a:rPr>
              <a:t>DOSYASI 2024 </a:t>
            </a:r>
            <a:r>
              <a:rPr lang="tr-TR"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(ÖRNEKTİR)</a:t>
            </a:r>
            <a:endParaRPr lang="tr-TR" sz="1050" b="1" dirty="0">
              <a:solidFill>
                <a:srgbClr val="FF0000"/>
              </a:solidFill>
              <a:effectLst/>
              <a:latin typeface="Myriad Pro" panose="020B0503030403020204" pitchFamily="34" charset="0"/>
              <a:ea typeface="Times New Roman" panose="02020603050405020304" pitchFamily="18" charset="0"/>
              <a:cs typeface="Times New Roman" panose="02020603050405020304" pitchFamily="18" charset="0"/>
            </a:endParaRPr>
          </a:p>
        </p:txBody>
      </p:sp>
      <p:cxnSp>
        <p:nvCxnSpPr>
          <p:cNvPr id="18" name="Düz Bağlayıcı 17">
            <a:extLst>
              <a:ext uri="{FF2B5EF4-FFF2-40B4-BE49-F238E27FC236}">
                <a16:creationId xmlns:a16="http://schemas.microsoft.com/office/drawing/2014/main" id="{FD58B157-9CE6-4CEC-9CF9-E2B3255C354D}"/>
              </a:ext>
            </a:extLst>
          </p:cNvPr>
          <p:cNvCxnSpPr>
            <a:cxnSpLocks/>
          </p:cNvCxnSpPr>
          <p:nvPr/>
        </p:nvCxnSpPr>
        <p:spPr>
          <a:xfrm>
            <a:off x="1050587" y="7212226"/>
            <a:ext cx="2373549"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0" name="Düz Bağlayıcı 19">
            <a:extLst>
              <a:ext uri="{FF2B5EF4-FFF2-40B4-BE49-F238E27FC236}">
                <a16:creationId xmlns:a16="http://schemas.microsoft.com/office/drawing/2014/main" id="{8979DDAE-21C3-41A0-8C92-5DEC23450997}"/>
              </a:ext>
            </a:extLst>
          </p:cNvPr>
          <p:cNvCxnSpPr>
            <a:cxnSpLocks/>
          </p:cNvCxnSpPr>
          <p:nvPr/>
        </p:nvCxnSpPr>
        <p:spPr>
          <a:xfrm flipH="1" flipV="1">
            <a:off x="3414408" y="6031149"/>
            <a:ext cx="9728" cy="1181077"/>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850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9A85F37C-F25D-44C4-A906-5BE5392C4DDB}"/>
              </a:ext>
            </a:extLst>
          </p:cNvPr>
          <p:cNvSpPr>
            <a:spLocks noGrp="1"/>
          </p:cNvSpPr>
          <p:nvPr>
            <p:ph type="ctrTitle"/>
          </p:nvPr>
        </p:nvSpPr>
        <p:spPr>
          <a:xfrm>
            <a:off x="1152082" y="527079"/>
            <a:ext cx="9334336" cy="309499"/>
          </a:xfrm>
          <a:prstGeom prst="rect">
            <a:avLst/>
          </a:prstGeom>
        </p:spPr>
        <p:txBody>
          <a:bodyPr/>
          <a:lstStyle/>
          <a:p>
            <a:r>
              <a:rPr lang="tr-TR" sz="1500" dirty="0"/>
              <a:t>STRATEJİ GELİŞTİRME BAŞKANLIĞI HİZMET BİRİMLERİ VE GÖREVLERİ HAKKINDA YÖNERGE</a:t>
            </a:r>
          </a:p>
        </p:txBody>
      </p:sp>
      <p:sp>
        <p:nvSpPr>
          <p:cNvPr id="3" name="Slayt Numarası Yer Tutucusu 2">
            <a:extLst>
              <a:ext uri="{FF2B5EF4-FFF2-40B4-BE49-F238E27FC236}">
                <a16:creationId xmlns:a16="http://schemas.microsoft.com/office/drawing/2014/main" id="{B1477183-EA85-4C7D-B9C3-6F8AD0D86C50}"/>
              </a:ext>
            </a:extLst>
          </p:cNvPr>
          <p:cNvSpPr>
            <a:spLocks noGrp="1"/>
          </p:cNvSpPr>
          <p:nvPr>
            <p:ph type="sldNum" sz="quarter" idx="12"/>
          </p:nvPr>
        </p:nvSpPr>
        <p:spPr/>
        <p:txBody>
          <a:bodyPr/>
          <a:lstStyle/>
          <a:p>
            <a:fld id="{6CAADB4D-FEE4-43DF-B95E-7913B050E7E1}" type="slidenum">
              <a:rPr lang="tr-TR" smtClean="0"/>
              <a:pPr/>
              <a:t>10</a:t>
            </a:fld>
            <a:endParaRPr lang="tr-TR" dirty="0"/>
          </a:p>
        </p:txBody>
      </p:sp>
      <p:sp>
        <p:nvSpPr>
          <p:cNvPr id="5" name="Unvan 3">
            <a:extLst>
              <a:ext uri="{FF2B5EF4-FFF2-40B4-BE49-F238E27FC236}">
                <a16:creationId xmlns:a16="http://schemas.microsoft.com/office/drawing/2014/main" id="{AA352EAF-D2B2-4182-9241-FD7F478B8A0F}"/>
              </a:ext>
            </a:extLst>
          </p:cNvPr>
          <p:cNvSpPr txBox="1">
            <a:spLocks/>
          </p:cNvSpPr>
          <p:nvPr/>
        </p:nvSpPr>
        <p:spPr>
          <a:xfrm>
            <a:off x="2066480" y="1957046"/>
            <a:ext cx="9088041" cy="367866"/>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1. BÖLÜM Amaç, Kapsam, Dayanak ve Tanımlar</a:t>
            </a:r>
          </a:p>
        </p:txBody>
      </p:sp>
      <p:sp>
        <p:nvSpPr>
          <p:cNvPr id="6" name="Alt Başlık 4">
            <a:extLst>
              <a:ext uri="{FF2B5EF4-FFF2-40B4-BE49-F238E27FC236}">
                <a16:creationId xmlns:a16="http://schemas.microsoft.com/office/drawing/2014/main" id="{B57A58AF-7021-4B1F-8DE2-695463D8FB53}"/>
              </a:ext>
            </a:extLst>
          </p:cNvPr>
          <p:cNvSpPr>
            <a:spLocks noGrp="1"/>
          </p:cNvSpPr>
          <p:nvPr>
            <p:ph type="subTitle" idx="1"/>
          </p:nvPr>
        </p:nvSpPr>
        <p:spPr>
          <a:xfrm>
            <a:off x="2490281" y="2607012"/>
            <a:ext cx="7723760" cy="1138137"/>
          </a:xfrm>
        </p:spPr>
        <p:txBody>
          <a:bodyPr/>
          <a:lstStyle/>
          <a:p>
            <a:r>
              <a:rPr lang="tr-TR" b="1" dirty="0"/>
              <a:t>MADDE 4- (1) </a:t>
            </a:r>
            <a:r>
              <a:rPr lang="tr-TR" dirty="0"/>
              <a:t>Başkan, Başkanlığın görev ve hizmetlerinin yürütülmesinden, sevk ve idaresinden sorumludur. Hizmetlerin etkin bir şekilde yürütülmesinde ihtiyaç duyulması halinde Başkana yardımcı olmak üzere başkan yardımcısı görevlendirilebilir.</a:t>
            </a:r>
          </a:p>
          <a:p>
            <a:r>
              <a:rPr lang="tr-TR" dirty="0"/>
              <a:t>(2) Başkanlığın hizmet birimleri bu Yönerge çerçevesinde oluşturulan daire başkanlıkları ile daire başkanlıklarına bağlı birimlerden oluşur. Daire başkanlıklarına bağlı olarak oluşturulacak birimlerin sayısı ve görevleri Başkan tarafından belirlenir. </a:t>
            </a:r>
            <a:endParaRPr lang="tr-TR" b="1" dirty="0"/>
          </a:p>
          <a:p>
            <a:r>
              <a:rPr lang="tr-TR" b="1" dirty="0"/>
              <a:t>(3)</a:t>
            </a:r>
            <a:r>
              <a:rPr lang="tr-TR" dirty="0"/>
              <a:t> Daire başkanlıkları doğrudan Başkana veya görevlendirilmiş olması halinde başkan yardımcısına bağlı olarak hizmet yürütür.</a:t>
            </a:r>
          </a:p>
          <a:p>
            <a:r>
              <a:rPr lang="tr-TR" b="1" dirty="0"/>
              <a:t>(4)</a:t>
            </a:r>
            <a:r>
              <a:rPr lang="tr-TR" dirty="0"/>
              <a:t> Başkanlıkta birden fazla daireyi ilgilendiren konular için Başkan tarafından koordinatör görevlendirilebilir.</a:t>
            </a:r>
          </a:p>
          <a:p>
            <a:r>
              <a:rPr lang="tr-TR" b="1" dirty="0"/>
              <a:t>(5)</a:t>
            </a:r>
            <a:r>
              <a:rPr lang="tr-TR" dirty="0"/>
              <a:t> Başkan tarafından özellikli veya dönemsel yürütülmesi gereken hizmetler için çalışma grupları veya birimler teşkil edilebilir.</a:t>
            </a:r>
          </a:p>
          <a:p>
            <a:r>
              <a:rPr lang="tr-TR" b="1" dirty="0"/>
              <a:t>(6)</a:t>
            </a:r>
            <a:r>
              <a:rPr lang="tr-TR" dirty="0"/>
              <a:t> Daire başkanlıkları, bu Yönergede belirlenen görevlerin dışında Başkan tarafından verilen benzer nitelikteki görevleri de yapmakla yükümlüdür.</a:t>
            </a:r>
            <a:endParaRPr lang="tr-TR" dirty="0">
              <a:effectLst/>
            </a:endParaRPr>
          </a:p>
        </p:txBody>
      </p:sp>
      <p:sp>
        <p:nvSpPr>
          <p:cNvPr id="8" name="Dikdörtgen 7">
            <a:extLst>
              <a:ext uri="{FF2B5EF4-FFF2-40B4-BE49-F238E27FC236}">
                <a16:creationId xmlns:a16="http://schemas.microsoft.com/office/drawing/2014/main" id="{EC65608C-930E-460B-B11F-F51449AB22D5}"/>
              </a:ext>
            </a:extLst>
          </p:cNvPr>
          <p:cNvSpPr/>
          <p:nvPr/>
        </p:nvSpPr>
        <p:spPr>
          <a:xfrm>
            <a:off x="2247088" y="2461097"/>
            <a:ext cx="58367" cy="38327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5087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B1477183-EA85-4C7D-B9C3-6F8AD0D86C50}"/>
              </a:ext>
            </a:extLst>
          </p:cNvPr>
          <p:cNvSpPr>
            <a:spLocks noGrp="1"/>
          </p:cNvSpPr>
          <p:nvPr>
            <p:ph type="sldNum" sz="quarter" idx="12"/>
          </p:nvPr>
        </p:nvSpPr>
        <p:spPr/>
        <p:txBody>
          <a:bodyPr/>
          <a:lstStyle/>
          <a:p>
            <a:fld id="{6CAADB4D-FEE4-43DF-B95E-7913B050E7E1}" type="slidenum">
              <a:rPr lang="tr-TR" smtClean="0"/>
              <a:pPr/>
              <a:t>11</a:t>
            </a:fld>
            <a:endParaRPr lang="tr-TR" dirty="0"/>
          </a:p>
        </p:txBody>
      </p:sp>
      <p:sp>
        <p:nvSpPr>
          <p:cNvPr id="5" name="Unvan 3">
            <a:extLst>
              <a:ext uri="{FF2B5EF4-FFF2-40B4-BE49-F238E27FC236}">
                <a16:creationId xmlns:a16="http://schemas.microsoft.com/office/drawing/2014/main" id="{AA352EAF-D2B2-4182-9241-FD7F478B8A0F}"/>
              </a:ext>
            </a:extLst>
          </p:cNvPr>
          <p:cNvSpPr txBox="1">
            <a:spLocks/>
          </p:cNvSpPr>
          <p:nvPr/>
        </p:nvSpPr>
        <p:spPr>
          <a:xfrm>
            <a:off x="2299945" y="1606850"/>
            <a:ext cx="10025000"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sz="1800" dirty="0"/>
              <a:t>İKİNCİ BÖLÜM: </a:t>
            </a:r>
          </a:p>
          <a:p>
            <a:r>
              <a:rPr lang="tr-TR" sz="1800" dirty="0"/>
              <a:t>Hizmetlerin Yürütülmesi, Daire Başkanlıkları ve </a:t>
            </a:r>
          </a:p>
          <a:p>
            <a:r>
              <a:rPr lang="tr-TR" sz="1800" dirty="0"/>
              <a:t>Görevleri Hizmetlerin Yürütülmesi</a:t>
            </a:r>
          </a:p>
        </p:txBody>
      </p:sp>
      <p:sp>
        <p:nvSpPr>
          <p:cNvPr id="6" name="Alt Başlık 4">
            <a:extLst>
              <a:ext uri="{FF2B5EF4-FFF2-40B4-BE49-F238E27FC236}">
                <a16:creationId xmlns:a16="http://schemas.microsoft.com/office/drawing/2014/main" id="{B57A58AF-7021-4B1F-8DE2-695463D8FB53}"/>
              </a:ext>
            </a:extLst>
          </p:cNvPr>
          <p:cNvSpPr>
            <a:spLocks noGrp="1"/>
          </p:cNvSpPr>
          <p:nvPr>
            <p:ph type="subTitle" idx="1"/>
          </p:nvPr>
        </p:nvSpPr>
        <p:spPr>
          <a:xfrm>
            <a:off x="2626469" y="2383276"/>
            <a:ext cx="7723760" cy="1138137"/>
          </a:xfrm>
        </p:spPr>
        <p:txBody>
          <a:bodyPr/>
          <a:lstStyle/>
          <a:p>
            <a:r>
              <a:rPr lang="tr-TR" b="1" dirty="0"/>
              <a:t>Amaç ve Kapsam</a:t>
            </a:r>
            <a:endParaRPr lang="tr-TR" dirty="0"/>
          </a:p>
          <a:p>
            <a:r>
              <a:rPr lang="tr-TR" b="1" dirty="0"/>
              <a:t>MADDE 1- (1) </a:t>
            </a:r>
            <a:r>
              <a:rPr lang="tr-TR" dirty="0"/>
              <a:t>Bu Yönergenin amacı, Strateji Geliştirme Başkanlığı bünyesindeki daire başkanlıklarının görevleri ile çalışma usul ve esaslarını düzenlemektir.</a:t>
            </a:r>
          </a:p>
          <a:p>
            <a:r>
              <a:rPr lang="tr-TR" b="1" dirty="0"/>
              <a:t>(2) </a:t>
            </a:r>
            <a:r>
              <a:rPr lang="tr-TR" dirty="0"/>
              <a:t>Bu Yönerge, Strateji Geliştirme Başkanlığı bünyesindeki daire başkanlıklarını kapsar.</a:t>
            </a:r>
          </a:p>
          <a:p>
            <a:r>
              <a:rPr lang="tr-TR" b="1" dirty="0"/>
              <a:t>Dayanak</a:t>
            </a:r>
          </a:p>
          <a:p>
            <a:r>
              <a:rPr lang="tr-TR" b="1" dirty="0"/>
              <a:t>MADDE 2- (1)</a:t>
            </a:r>
            <a:r>
              <a:rPr lang="tr-TR" dirty="0"/>
              <a:t> Bu Yönerge, 11/10/2011 tarihli ve 663 sayılı Sağlık Bakanlığı ve Bağlı Kuruluşlarının Teşkilat ve Görevleri Hakkında Kanun Hükmünde Kararnamenin 40 </a:t>
            </a:r>
            <a:r>
              <a:rPr lang="tr-TR" dirty="0" err="1"/>
              <a:t>ıncı</a:t>
            </a:r>
            <a:r>
              <a:rPr lang="tr-TR" dirty="0"/>
              <a:t> maddesine dayanılarak hazırlanmıştır.</a:t>
            </a:r>
          </a:p>
          <a:p>
            <a:r>
              <a:rPr lang="tr-TR" b="1" dirty="0"/>
              <a:t>Tanımlar</a:t>
            </a:r>
          </a:p>
          <a:p>
            <a:r>
              <a:rPr lang="tr-TR" b="1" dirty="0"/>
              <a:t>MADDE 3-</a:t>
            </a:r>
            <a:r>
              <a:rPr lang="tr-TR" dirty="0"/>
              <a:t> </a:t>
            </a:r>
            <a:r>
              <a:rPr lang="tr-TR" b="1" dirty="0"/>
              <a:t>(1)</a:t>
            </a:r>
            <a:r>
              <a:rPr lang="tr-TR" dirty="0"/>
              <a:t> Bu Yönergede geçen;</a:t>
            </a:r>
          </a:p>
          <a:p>
            <a:pPr lvl="0"/>
            <a:r>
              <a:rPr lang="tr-TR" dirty="0"/>
              <a:t>Bakan		: Sağlık Bakanını,</a:t>
            </a:r>
          </a:p>
          <a:p>
            <a:pPr lvl="0"/>
            <a:r>
              <a:rPr lang="tr-TR" dirty="0"/>
              <a:t>Bakanlık		: Sağlık Bakanlığını,</a:t>
            </a:r>
          </a:p>
          <a:p>
            <a:pPr lvl="0"/>
            <a:r>
              <a:rPr lang="tr-TR" dirty="0"/>
              <a:t>Başkan		: Strateji Geliştirme Başkanını,</a:t>
            </a:r>
          </a:p>
          <a:p>
            <a:pPr lvl="0"/>
            <a:r>
              <a:rPr lang="tr-TR" dirty="0"/>
              <a:t>Başkanlık		: Strateji Geliştirme Başkanlığını,</a:t>
            </a:r>
          </a:p>
          <a:p>
            <a:r>
              <a:rPr lang="tr-TR" dirty="0"/>
              <a:t>ifade eder.</a:t>
            </a:r>
            <a:endParaRPr lang="tr-TR" dirty="0">
              <a:effectLst/>
            </a:endParaRPr>
          </a:p>
        </p:txBody>
      </p:sp>
      <p:sp>
        <p:nvSpPr>
          <p:cNvPr id="7" name="Dikdörtgen 6">
            <a:extLst>
              <a:ext uri="{FF2B5EF4-FFF2-40B4-BE49-F238E27FC236}">
                <a16:creationId xmlns:a16="http://schemas.microsoft.com/office/drawing/2014/main" id="{1BC40508-DD13-4348-A744-C8B83A11943E}"/>
              </a:ext>
            </a:extLst>
          </p:cNvPr>
          <p:cNvSpPr/>
          <p:nvPr/>
        </p:nvSpPr>
        <p:spPr>
          <a:xfrm>
            <a:off x="2441641" y="2373548"/>
            <a:ext cx="68095" cy="44844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Unvan 3">
            <a:extLst>
              <a:ext uri="{FF2B5EF4-FFF2-40B4-BE49-F238E27FC236}">
                <a16:creationId xmlns:a16="http://schemas.microsoft.com/office/drawing/2014/main" id="{8BEC950B-B5A8-47AD-B899-22A676F98B0C}"/>
              </a:ext>
            </a:extLst>
          </p:cNvPr>
          <p:cNvSpPr>
            <a:spLocks noGrp="1"/>
          </p:cNvSpPr>
          <p:nvPr>
            <p:ph type="title"/>
          </p:nvPr>
        </p:nvSpPr>
        <p:spPr>
          <a:xfrm>
            <a:off x="1163638" y="520700"/>
            <a:ext cx="9410328" cy="588963"/>
          </a:xfrm>
          <a:prstGeom prst="rect">
            <a:avLst/>
          </a:prstGeom>
        </p:spPr>
        <p:txBody>
          <a:bodyPr/>
          <a:lstStyle/>
          <a:p>
            <a:r>
              <a:rPr lang="tr-TR" sz="1500" dirty="0"/>
              <a:t>STRATEJİ GELİŞTİRME BAŞKANLIĞI HİZMET BİRİMLERİ VE GÖREVLERİ HAKKINDA YÖNERGE</a:t>
            </a:r>
          </a:p>
        </p:txBody>
      </p:sp>
    </p:spTree>
    <p:extLst>
      <p:ext uri="{BB962C8B-B14F-4D97-AF65-F5344CB8AC3E}">
        <p14:creationId xmlns:p14="http://schemas.microsoft.com/office/powerpoint/2010/main" val="3959875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B1477183-EA85-4C7D-B9C3-6F8AD0D86C50}"/>
              </a:ext>
            </a:extLst>
          </p:cNvPr>
          <p:cNvSpPr>
            <a:spLocks noGrp="1"/>
          </p:cNvSpPr>
          <p:nvPr>
            <p:ph type="sldNum" sz="quarter" idx="12"/>
          </p:nvPr>
        </p:nvSpPr>
        <p:spPr/>
        <p:txBody>
          <a:bodyPr/>
          <a:lstStyle/>
          <a:p>
            <a:fld id="{6CAADB4D-FEE4-43DF-B95E-7913B050E7E1}" type="slidenum">
              <a:rPr lang="tr-TR" smtClean="0"/>
              <a:pPr/>
              <a:t>12</a:t>
            </a:fld>
            <a:endParaRPr lang="tr-TR" dirty="0"/>
          </a:p>
        </p:txBody>
      </p:sp>
      <p:sp>
        <p:nvSpPr>
          <p:cNvPr id="6" name="Alt Başlık 4">
            <a:extLst>
              <a:ext uri="{FF2B5EF4-FFF2-40B4-BE49-F238E27FC236}">
                <a16:creationId xmlns:a16="http://schemas.microsoft.com/office/drawing/2014/main" id="{B57A58AF-7021-4B1F-8DE2-695463D8FB53}"/>
              </a:ext>
            </a:extLst>
          </p:cNvPr>
          <p:cNvSpPr>
            <a:spLocks noGrp="1"/>
          </p:cNvSpPr>
          <p:nvPr>
            <p:ph type="subTitle" idx="1"/>
          </p:nvPr>
        </p:nvSpPr>
        <p:spPr>
          <a:xfrm>
            <a:off x="2968053" y="2324910"/>
            <a:ext cx="7723760" cy="1138137"/>
          </a:xfrm>
        </p:spPr>
        <p:txBody>
          <a:bodyPr/>
          <a:lstStyle/>
          <a:p>
            <a:r>
              <a:rPr lang="tr-TR" b="1" dirty="0"/>
              <a:t>MADDE 5- (1)</a:t>
            </a:r>
            <a:r>
              <a:rPr lang="tr-TR" dirty="0"/>
              <a:t> Başkanlığın daire başkanlıkları şunlardır:</a:t>
            </a:r>
          </a:p>
          <a:p>
            <a:pPr marL="342900" lvl="0" indent="-342900" eaLnBrk="0" hangingPunct="0">
              <a:buFont typeface="+mj-lt"/>
              <a:buAutoNum type="alphaLcParenR"/>
            </a:pPr>
            <a:r>
              <a:rPr lang="tr-TR" dirty="0"/>
              <a:t>Genel Bütçe Dairesi Başkanlığı</a:t>
            </a:r>
          </a:p>
          <a:p>
            <a:pPr marL="342900" lvl="0" indent="-342900" eaLnBrk="0" hangingPunct="0">
              <a:buFont typeface="+mj-lt"/>
              <a:buAutoNum type="alphaLcParenR"/>
            </a:pPr>
            <a:r>
              <a:rPr lang="tr-TR" dirty="0"/>
              <a:t>Ödenek Planlama ve Gider Takip Dairesi Başkanlığı</a:t>
            </a:r>
          </a:p>
          <a:p>
            <a:pPr marL="342900" lvl="0" indent="-342900" eaLnBrk="0" hangingPunct="0">
              <a:buFont typeface="+mj-lt"/>
              <a:buAutoNum type="alphaLcParenR"/>
            </a:pPr>
            <a:r>
              <a:rPr lang="tr-TR" dirty="0"/>
              <a:t>Stratejik Yönetim ve Planlama Dairesi Başkanlığı</a:t>
            </a:r>
          </a:p>
          <a:p>
            <a:pPr marL="342900" lvl="0" indent="-342900" eaLnBrk="0" hangingPunct="0">
              <a:buFont typeface="+mj-lt"/>
              <a:buAutoNum type="alphaLcParenR"/>
            </a:pPr>
            <a:r>
              <a:rPr lang="tr-TR" dirty="0"/>
              <a:t>İç Kontrol Dairesi Başkanlığı</a:t>
            </a:r>
          </a:p>
          <a:p>
            <a:pPr marL="342900" lvl="0" indent="-342900" eaLnBrk="0" hangingPunct="0">
              <a:buFont typeface="+mj-lt"/>
              <a:buAutoNum type="alphaLcParenR"/>
            </a:pPr>
            <a:r>
              <a:rPr lang="tr-TR" dirty="0"/>
              <a:t>Destek Hizmetleri Dairesi Başkanlığı</a:t>
            </a:r>
          </a:p>
          <a:p>
            <a:pPr marL="342900" lvl="0" indent="-342900" eaLnBrk="0" hangingPunct="0">
              <a:buFont typeface="+mj-lt"/>
              <a:buAutoNum type="alphaLcParenR"/>
            </a:pPr>
            <a:r>
              <a:rPr lang="tr-TR" dirty="0"/>
              <a:t>Mali Analiz Dairesi Başkanlığı</a:t>
            </a:r>
          </a:p>
          <a:p>
            <a:pPr marL="342900" lvl="0" indent="-342900" eaLnBrk="0" hangingPunct="0">
              <a:buFont typeface="+mj-lt"/>
              <a:buAutoNum type="alphaLcParenR"/>
            </a:pPr>
            <a:r>
              <a:rPr lang="tr-TR" dirty="0"/>
              <a:t>Döner Sermaye Dairesi Başkanlığı</a:t>
            </a:r>
          </a:p>
          <a:p>
            <a:pPr eaLnBrk="0" hangingPunct="0"/>
            <a:r>
              <a:rPr lang="tr-TR" dirty="0"/>
              <a:t> </a:t>
            </a:r>
            <a:endParaRPr lang="tr-TR" dirty="0">
              <a:effectLst/>
            </a:endParaRPr>
          </a:p>
        </p:txBody>
      </p:sp>
      <p:sp>
        <p:nvSpPr>
          <p:cNvPr id="7" name="Dikdörtgen 6">
            <a:extLst>
              <a:ext uri="{FF2B5EF4-FFF2-40B4-BE49-F238E27FC236}">
                <a16:creationId xmlns:a16="http://schemas.microsoft.com/office/drawing/2014/main" id="{BAD04DEC-921A-4DA6-92D8-D5E345394108}"/>
              </a:ext>
            </a:extLst>
          </p:cNvPr>
          <p:cNvSpPr/>
          <p:nvPr/>
        </p:nvSpPr>
        <p:spPr>
          <a:xfrm>
            <a:off x="2666494" y="2101175"/>
            <a:ext cx="68095" cy="302530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Unvan 4">
            <a:extLst>
              <a:ext uri="{FF2B5EF4-FFF2-40B4-BE49-F238E27FC236}">
                <a16:creationId xmlns:a16="http://schemas.microsoft.com/office/drawing/2014/main" id="{45F1A64A-C1C0-4B72-9E30-A299944E3E37}"/>
              </a:ext>
            </a:extLst>
          </p:cNvPr>
          <p:cNvSpPr>
            <a:spLocks noGrp="1"/>
          </p:cNvSpPr>
          <p:nvPr>
            <p:ph type="title"/>
          </p:nvPr>
        </p:nvSpPr>
        <p:spPr>
          <a:xfrm>
            <a:off x="1163031" y="519957"/>
            <a:ext cx="9027184" cy="588996"/>
          </a:xfrm>
        </p:spPr>
        <p:txBody>
          <a:bodyPr/>
          <a:lstStyle/>
          <a:p>
            <a:r>
              <a:rPr lang="tr-TR" sz="1500" dirty="0"/>
              <a:t>STRATEJİ GELİŞTİRME BAŞKANLIĞI HİZMET BİRİMLERİ VE GÖREVLERİ HAKKINDA YÖNERGE</a:t>
            </a:r>
          </a:p>
        </p:txBody>
      </p:sp>
    </p:spTree>
    <p:extLst>
      <p:ext uri="{BB962C8B-B14F-4D97-AF65-F5344CB8AC3E}">
        <p14:creationId xmlns:p14="http://schemas.microsoft.com/office/powerpoint/2010/main" val="2387597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B1477183-EA85-4C7D-B9C3-6F8AD0D86C50}"/>
              </a:ext>
            </a:extLst>
          </p:cNvPr>
          <p:cNvSpPr>
            <a:spLocks noGrp="1"/>
          </p:cNvSpPr>
          <p:nvPr>
            <p:ph type="sldNum" sz="quarter" idx="12"/>
          </p:nvPr>
        </p:nvSpPr>
        <p:spPr/>
        <p:txBody>
          <a:bodyPr/>
          <a:lstStyle/>
          <a:p>
            <a:fld id="{6CAADB4D-FEE4-43DF-B95E-7913B050E7E1}" type="slidenum">
              <a:rPr lang="tr-TR" smtClean="0"/>
              <a:pPr/>
              <a:t>13</a:t>
            </a:fld>
            <a:endParaRPr lang="tr-TR" dirty="0"/>
          </a:p>
        </p:txBody>
      </p:sp>
      <p:sp>
        <p:nvSpPr>
          <p:cNvPr id="6" name="Alt Başlık 4">
            <a:extLst>
              <a:ext uri="{FF2B5EF4-FFF2-40B4-BE49-F238E27FC236}">
                <a16:creationId xmlns:a16="http://schemas.microsoft.com/office/drawing/2014/main" id="{B57A58AF-7021-4B1F-8DE2-695463D8FB53}"/>
              </a:ext>
            </a:extLst>
          </p:cNvPr>
          <p:cNvSpPr>
            <a:spLocks noGrp="1"/>
          </p:cNvSpPr>
          <p:nvPr>
            <p:ph type="subTitle" idx="1"/>
          </p:nvPr>
        </p:nvSpPr>
        <p:spPr>
          <a:xfrm>
            <a:off x="2344367" y="1789888"/>
            <a:ext cx="8210144" cy="1138137"/>
          </a:xfrm>
        </p:spPr>
        <p:txBody>
          <a:bodyPr/>
          <a:lstStyle/>
          <a:p>
            <a:r>
              <a:rPr lang="tr-TR" b="1" dirty="0"/>
              <a:t>MADDE 6- (1)</a:t>
            </a:r>
            <a:r>
              <a:rPr lang="tr-TR" dirty="0"/>
              <a:t> Genel Bütçe Dairesi Başkanlığının görevleri şunlardır:</a:t>
            </a:r>
          </a:p>
          <a:p>
            <a:pPr marL="342900" lvl="0" indent="-342900">
              <a:buFont typeface="+mj-lt"/>
              <a:buAutoNum type="alphaLcParenR"/>
            </a:pPr>
            <a:r>
              <a:rPr lang="tr-TR" dirty="0"/>
              <a:t>Bakanlığın Merkezi Yönetim Bütçesinin hazırlanmasını koordine etmek</a:t>
            </a:r>
          </a:p>
          <a:p>
            <a:pPr marL="342900" lvl="0" indent="-342900">
              <a:buFont typeface="+mj-lt"/>
              <a:buAutoNum type="alphaLcParenR"/>
            </a:pPr>
            <a:r>
              <a:rPr lang="tr-TR" dirty="0"/>
              <a:t>Ayrıntılı harcama programını hazırlamak.</a:t>
            </a:r>
          </a:p>
          <a:p>
            <a:pPr marL="342900" lvl="0" indent="-342900">
              <a:buFont typeface="+mj-lt"/>
              <a:buAutoNum type="alphaLcParenR"/>
            </a:pPr>
            <a:r>
              <a:rPr lang="tr-TR" dirty="0"/>
              <a:t>Gelirlerin tahakkuku ile gelir ve alacakların takip işlemlerini yürütmek.</a:t>
            </a:r>
          </a:p>
          <a:p>
            <a:pPr marL="342900" lvl="0" indent="-342900">
              <a:buFont typeface="+mj-lt"/>
              <a:buAutoNum type="alphaLcParenR"/>
            </a:pPr>
            <a:r>
              <a:rPr lang="tr-TR" dirty="0"/>
              <a:t>Bütçe işlemlerini gerçekleştirmek ve kayıtlarını tutmak</a:t>
            </a:r>
          </a:p>
          <a:p>
            <a:pPr marL="342900" lvl="0" indent="-342900">
              <a:buFont typeface="+mj-lt"/>
              <a:buAutoNum type="alphaLcParenR"/>
            </a:pPr>
            <a:r>
              <a:rPr lang="tr-TR" dirty="0"/>
              <a:t>Bütçe uygulama sonuçlarını raporlamak.</a:t>
            </a:r>
          </a:p>
          <a:p>
            <a:pPr marL="342900" lvl="0" indent="-342900">
              <a:buFont typeface="+mj-lt"/>
              <a:buAutoNum type="alphaLcParenR"/>
            </a:pPr>
            <a:r>
              <a:rPr lang="tr-TR" dirty="0"/>
              <a:t>Bakanlık bütçesinin ilk altı aylık uygulama sonuçları, ikinci altı aya ilişkin beklentiler ve hedefler ile faaliyetlerini kapsayan mali durumu temmuz ayı içinde kamuoyuna açıklamak.</a:t>
            </a:r>
          </a:p>
          <a:p>
            <a:pPr marL="342900" lvl="0" indent="-342900">
              <a:buFont typeface="+mj-lt"/>
              <a:buAutoNum type="alphaLcParenR"/>
            </a:pPr>
            <a:r>
              <a:rPr lang="tr-TR" dirty="0"/>
              <a:t>Bütçe kesin hesabını hazırlamak.</a:t>
            </a:r>
          </a:p>
          <a:p>
            <a:pPr marL="342900" lvl="0" indent="-342900">
              <a:buFont typeface="+mj-lt"/>
              <a:buAutoNum type="alphaLcParenR"/>
            </a:pPr>
            <a:r>
              <a:rPr lang="tr-TR" dirty="0"/>
              <a:t>Yatırım programı hazırlıklarının koordinasyonunu sağlamak, uygulama sonuçlarını izlemek ve yıllık yatırım değerlendirme raporunu hazırlamak ve yatırım nitelikli ödeneklerin takibini gerçekleştirmek.</a:t>
            </a:r>
          </a:p>
          <a:p>
            <a:pPr marL="342900" lvl="0" indent="-342900">
              <a:buFont typeface="+mj-lt"/>
              <a:buAutoNum type="alphaLcParenR"/>
            </a:pPr>
            <a:r>
              <a:rPr lang="tr-TR" dirty="0"/>
              <a:t>Güneydoğu Anadolu Projesi Eylem Planı ile Doğu ve Güneydoğu Anadolu Bölgesine yönelik </a:t>
            </a:r>
            <a:r>
              <a:rPr lang="tr-TR" dirty="0" err="1"/>
              <a:t>sosyo</a:t>
            </a:r>
            <a:r>
              <a:rPr lang="tr-TR" dirty="0"/>
              <a:t>-ekonomik ve kültürel yapının iyileştirilmesi konularında Bakanlıkça yapılan yatırımları ve birimlerin yapmış oldukları çalışmaları raporlamak ve ilgili birimlere iletmek.</a:t>
            </a:r>
          </a:p>
          <a:p>
            <a:pPr marL="342900" lvl="0" indent="-342900">
              <a:buFont typeface="+mj-lt"/>
              <a:buAutoNum type="alphaLcParenR"/>
            </a:pPr>
            <a:r>
              <a:rPr lang="tr-TR" b="1" dirty="0"/>
              <a:t>(Mülga: 30/11/2017 tarihli -2477 sayılı Bakan Onayı)</a:t>
            </a:r>
            <a:endParaRPr lang="tr-TR" dirty="0"/>
          </a:p>
          <a:p>
            <a:pPr marL="342900" lvl="0" indent="-342900">
              <a:buFont typeface="+mj-lt"/>
              <a:buAutoNum type="alphaLcParenR"/>
            </a:pPr>
            <a:r>
              <a:rPr lang="tr-TR" dirty="0"/>
              <a:t>Bakanlık mal yönetim dönemi hesabının verilmesine ilişkin iş ve işlemleri yapmak</a:t>
            </a:r>
          </a:p>
          <a:p>
            <a:pPr marL="342900" lvl="0" indent="-342900">
              <a:buFont typeface="+mj-lt"/>
              <a:buAutoNum type="alphaLcParenR"/>
            </a:pPr>
            <a:r>
              <a:rPr lang="tr-TR" dirty="0"/>
              <a:t>İl Özel İdarelerine aktarılan ödeneklerin takibini yapmak, istatistikî veri hazırlamak.</a:t>
            </a:r>
          </a:p>
        </p:txBody>
      </p:sp>
      <p:sp>
        <p:nvSpPr>
          <p:cNvPr id="5" name="Unvan 3">
            <a:extLst>
              <a:ext uri="{FF2B5EF4-FFF2-40B4-BE49-F238E27FC236}">
                <a16:creationId xmlns:a16="http://schemas.microsoft.com/office/drawing/2014/main" id="{9097CEFF-DABA-44D7-B379-1F05E65AB488}"/>
              </a:ext>
            </a:extLst>
          </p:cNvPr>
          <p:cNvSpPr txBox="1">
            <a:spLocks/>
          </p:cNvSpPr>
          <p:nvPr/>
        </p:nvSpPr>
        <p:spPr>
          <a:xfrm>
            <a:off x="2299944" y="1217743"/>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Genel Bütçe Dairesi Başkanlığı</a:t>
            </a:r>
            <a:endParaRPr lang="tr-TR" dirty="0">
              <a:effectLst/>
            </a:endParaRPr>
          </a:p>
        </p:txBody>
      </p:sp>
      <p:sp>
        <p:nvSpPr>
          <p:cNvPr id="7" name="Dikdörtgen 6">
            <a:extLst>
              <a:ext uri="{FF2B5EF4-FFF2-40B4-BE49-F238E27FC236}">
                <a16:creationId xmlns:a16="http://schemas.microsoft.com/office/drawing/2014/main" id="{AC5D5D6F-A219-4160-8D57-A8ED9AF8A693}"/>
              </a:ext>
            </a:extLst>
          </p:cNvPr>
          <p:cNvSpPr/>
          <p:nvPr/>
        </p:nvSpPr>
        <p:spPr>
          <a:xfrm>
            <a:off x="2149812" y="1741251"/>
            <a:ext cx="68095" cy="50778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Unvan 7">
            <a:extLst>
              <a:ext uri="{FF2B5EF4-FFF2-40B4-BE49-F238E27FC236}">
                <a16:creationId xmlns:a16="http://schemas.microsoft.com/office/drawing/2014/main" id="{1D7B7A8D-B134-4803-AD15-1473A3406BCF}"/>
              </a:ext>
            </a:extLst>
          </p:cNvPr>
          <p:cNvSpPr>
            <a:spLocks noGrp="1"/>
          </p:cNvSpPr>
          <p:nvPr>
            <p:ph type="title"/>
          </p:nvPr>
        </p:nvSpPr>
        <p:spPr>
          <a:xfrm>
            <a:off x="1163031" y="519957"/>
            <a:ext cx="8866186" cy="588996"/>
          </a:xfrm>
        </p:spPr>
        <p:txBody>
          <a:bodyPr/>
          <a:lstStyle/>
          <a:p>
            <a:r>
              <a:rPr lang="tr-TR" sz="1500" dirty="0"/>
              <a:t>STRATEJİ GELİŞTİRME BAŞKANLIĞI HİZMET BİRİMLERİ VE GÖREVLERİ HAKKINDA YÖNERGE</a:t>
            </a:r>
          </a:p>
        </p:txBody>
      </p:sp>
    </p:spTree>
    <p:extLst>
      <p:ext uri="{BB962C8B-B14F-4D97-AF65-F5344CB8AC3E}">
        <p14:creationId xmlns:p14="http://schemas.microsoft.com/office/powerpoint/2010/main" val="3703631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B1477183-EA85-4C7D-B9C3-6F8AD0D86C50}"/>
              </a:ext>
            </a:extLst>
          </p:cNvPr>
          <p:cNvSpPr>
            <a:spLocks noGrp="1"/>
          </p:cNvSpPr>
          <p:nvPr>
            <p:ph type="sldNum" sz="quarter" idx="12"/>
          </p:nvPr>
        </p:nvSpPr>
        <p:spPr/>
        <p:txBody>
          <a:bodyPr/>
          <a:lstStyle/>
          <a:p>
            <a:fld id="{6CAADB4D-FEE4-43DF-B95E-7913B050E7E1}" type="slidenum">
              <a:rPr lang="tr-TR" smtClean="0"/>
              <a:pPr/>
              <a:t>14</a:t>
            </a:fld>
            <a:endParaRPr lang="tr-TR" dirty="0"/>
          </a:p>
        </p:txBody>
      </p:sp>
      <p:sp>
        <p:nvSpPr>
          <p:cNvPr id="6" name="Alt Başlık 4">
            <a:extLst>
              <a:ext uri="{FF2B5EF4-FFF2-40B4-BE49-F238E27FC236}">
                <a16:creationId xmlns:a16="http://schemas.microsoft.com/office/drawing/2014/main" id="{B57A58AF-7021-4B1F-8DE2-695463D8FB53}"/>
              </a:ext>
            </a:extLst>
          </p:cNvPr>
          <p:cNvSpPr>
            <a:spLocks noGrp="1"/>
          </p:cNvSpPr>
          <p:nvPr>
            <p:ph type="subTitle" idx="1"/>
          </p:nvPr>
        </p:nvSpPr>
        <p:spPr>
          <a:xfrm>
            <a:off x="2334639" y="2052535"/>
            <a:ext cx="7772399" cy="1138137"/>
          </a:xfrm>
        </p:spPr>
        <p:txBody>
          <a:bodyPr/>
          <a:lstStyle/>
          <a:p>
            <a:pPr>
              <a:lnSpc>
                <a:spcPct val="100000"/>
              </a:lnSpc>
            </a:pPr>
            <a:r>
              <a:rPr lang="tr-TR" b="1" dirty="0"/>
              <a:t>MADDE 7- (1)</a:t>
            </a:r>
            <a:r>
              <a:rPr lang="tr-TR" dirty="0"/>
              <a:t> Ödenek Planlama ve Gider Takip Dairesi Başkanlığının görevleri şunlardır:</a:t>
            </a:r>
          </a:p>
          <a:p>
            <a:pPr marL="342900" lvl="0" indent="-342900">
              <a:lnSpc>
                <a:spcPct val="100000"/>
              </a:lnSpc>
              <a:buFont typeface="+mj-lt"/>
              <a:buAutoNum type="alphaLcParenR"/>
            </a:pPr>
            <a:r>
              <a:rPr lang="tr-TR" dirty="0"/>
              <a:t>Birinci basamak sağlık kurum ve kuruluşlarının her türlü ödenek planlama ve tahsis işlemlerini yürütmek.</a:t>
            </a:r>
          </a:p>
          <a:p>
            <a:pPr marL="342900" lvl="0" indent="-342900">
              <a:lnSpc>
                <a:spcPct val="100000"/>
              </a:lnSpc>
              <a:buFont typeface="+mj-lt"/>
              <a:buAutoNum type="alphaLcParenR"/>
            </a:pPr>
            <a:r>
              <a:rPr lang="tr-TR" dirty="0"/>
              <a:t>Kamu Hastaneleri Genel Müdürlüğü tarafından hazırlanan ikinci ve üçüncü basamak sağlık kurum ve kuruluşlarının döner sermaye ödenek planlamasını değerlendirmek ve tahsis işlemlerini yürütmek.</a:t>
            </a:r>
          </a:p>
          <a:p>
            <a:pPr marL="342900" lvl="0" indent="-342900">
              <a:lnSpc>
                <a:spcPct val="100000"/>
              </a:lnSpc>
              <a:buFont typeface="+mj-lt"/>
              <a:buAutoNum type="alphaLcParenR"/>
            </a:pPr>
            <a:r>
              <a:rPr lang="tr-TR" dirty="0"/>
              <a:t>Bakanlık Merkez Döner Sermaye İşletmesi hesabına aktarılan merkez payın tahsis işlemlerini yapmak.</a:t>
            </a:r>
          </a:p>
          <a:p>
            <a:pPr marL="342900" lvl="0" indent="-342900">
              <a:lnSpc>
                <a:spcPct val="100000"/>
              </a:lnSpc>
              <a:buFont typeface="+mj-lt"/>
              <a:buAutoNum type="alphaLcParenR"/>
            </a:pPr>
            <a:r>
              <a:rPr lang="tr-TR" dirty="0"/>
              <a:t>Bakanlığın ve bağlı kuruluşların malî kaynaklarının geliştirilmesi, etkili ve verimli bir şekilde kullanılması yönünde araştırmalar yapmak veya yaptırmak ve gerekli tedbirleri almak.</a:t>
            </a:r>
          </a:p>
          <a:p>
            <a:pPr marL="342900" lvl="0" indent="-342900">
              <a:lnSpc>
                <a:spcPct val="100000"/>
              </a:lnSpc>
              <a:buFont typeface="+mj-lt"/>
              <a:buAutoNum type="alphaLcParenR"/>
            </a:pPr>
            <a:r>
              <a:rPr lang="tr-TR" dirty="0"/>
              <a:t>Bakanlık birimleri tarafından bütçeleri etkileyecek teklifleri değerlendirmek ve uygun görülenleri karara bağlamak.</a:t>
            </a:r>
          </a:p>
          <a:p>
            <a:pPr marL="342900" lvl="0" indent="-342900">
              <a:lnSpc>
                <a:spcPct val="100000"/>
              </a:lnSpc>
              <a:buFont typeface="+mj-lt"/>
              <a:buAutoNum type="alphaLcParenR"/>
            </a:pPr>
            <a:r>
              <a:rPr lang="tr-TR" dirty="0"/>
              <a:t>Birinci basamak sağlık kurum ve kuruluşlarının personel çalıştırılmasına dayalı hizmet alım ihtiyaçlarını değerlendirmek, planlamasını yapmak ve takip modülü işlemlerini yürütmek. Ayrıca Bakanlık bünyesinde tüm hizmet birimlerinin personel çalıştırılmasına dayalı hizmet alım ihtiyaçlarını koordine etmek.</a:t>
            </a:r>
          </a:p>
        </p:txBody>
      </p:sp>
      <p:sp>
        <p:nvSpPr>
          <p:cNvPr id="5" name="Unvan 3">
            <a:extLst>
              <a:ext uri="{FF2B5EF4-FFF2-40B4-BE49-F238E27FC236}">
                <a16:creationId xmlns:a16="http://schemas.microsoft.com/office/drawing/2014/main" id="{9097CEFF-DABA-44D7-B379-1F05E65AB488}"/>
              </a:ext>
            </a:extLst>
          </p:cNvPr>
          <p:cNvSpPr txBox="1">
            <a:spLocks/>
          </p:cNvSpPr>
          <p:nvPr/>
        </p:nvSpPr>
        <p:spPr>
          <a:xfrm>
            <a:off x="2319398" y="1412297"/>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Ödenek Planlama ve Gider Takip Dairesi Başkanlığı </a:t>
            </a:r>
            <a:endParaRPr lang="tr-TR" dirty="0">
              <a:effectLst/>
            </a:endParaRPr>
          </a:p>
        </p:txBody>
      </p:sp>
      <p:sp>
        <p:nvSpPr>
          <p:cNvPr id="7" name="Dikdörtgen 6">
            <a:extLst>
              <a:ext uri="{FF2B5EF4-FFF2-40B4-BE49-F238E27FC236}">
                <a16:creationId xmlns:a16="http://schemas.microsoft.com/office/drawing/2014/main" id="{2BCF74C6-6721-48AE-8C1A-6F938F514475}"/>
              </a:ext>
            </a:extLst>
          </p:cNvPr>
          <p:cNvSpPr/>
          <p:nvPr/>
        </p:nvSpPr>
        <p:spPr>
          <a:xfrm>
            <a:off x="2169267" y="1955260"/>
            <a:ext cx="48639" cy="449417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Unvan 7">
            <a:extLst>
              <a:ext uri="{FF2B5EF4-FFF2-40B4-BE49-F238E27FC236}">
                <a16:creationId xmlns:a16="http://schemas.microsoft.com/office/drawing/2014/main" id="{FEC89153-8A3E-4865-A8AB-C2D748187AF0}"/>
              </a:ext>
            </a:extLst>
          </p:cNvPr>
          <p:cNvSpPr>
            <a:spLocks noGrp="1"/>
          </p:cNvSpPr>
          <p:nvPr>
            <p:ph type="title"/>
          </p:nvPr>
        </p:nvSpPr>
        <p:spPr>
          <a:xfrm>
            <a:off x="1163031" y="519957"/>
            <a:ext cx="8545173" cy="588996"/>
          </a:xfrm>
        </p:spPr>
        <p:txBody>
          <a:bodyPr/>
          <a:lstStyle/>
          <a:p>
            <a:r>
              <a:rPr lang="tr-TR" sz="1500" dirty="0"/>
              <a:t>STRATEJİ GELİŞTİRME BAŞKANLIĞI HİZMET BİRİMLERİ VE GÖREVLERİ HAKKINDA YÖNERGE</a:t>
            </a:r>
          </a:p>
        </p:txBody>
      </p:sp>
    </p:spTree>
    <p:extLst>
      <p:ext uri="{BB962C8B-B14F-4D97-AF65-F5344CB8AC3E}">
        <p14:creationId xmlns:p14="http://schemas.microsoft.com/office/powerpoint/2010/main" val="108455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B1477183-EA85-4C7D-B9C3-6F8AD0D86C50}"/>
              </a:ext>
            </a:extLst>
          </p:cNvPr>
          <p:cNvSpPr>
            <a:spLocks noGrp="1"/>
          </p:cNvSpPr>
          <p:nvPr>
            <p:ph type="sldNum" sz="quarter" idx="12"/>
          </p:nvPr>
        </p:nvSpPr>
        <p:spPr/>
        <p:txBody>
          <a:bodyPr/>
          <a:lstStyle/>
          <a:p>
            <a:fld id="{6CAADB4D-FEE4-43DF-B95E-7913B050E7E1}" type="slidenum">
              <a:rPr lang="tr-TR" smtClean="0"/>
              <a:pPr/>
              <a:t>15</a:t>
            </a:fld>
            <a:endParaRPr lang="tr-TR" dirty="0"/>
          </a:p>
        </p:txBody>
      </p:sp>
      <p:sp>
        <p:nvSpPr>
          <p:cNvPr id="6" name="Alt Başlık 4">
            <a:extLst>
              <a:ext uri="{FF2B5EF4-FFF2-40B4-BE49-F238E27FC236}">
                <a16:creationId xmlns:a16="http://schemas.microsoft.com/office/drawing/2014/main" id="{B57A58AF-7021-4B1F-8DE2-695463D8FB53}"/>
              </a:ext>
            </a:extLst>
          </p:cNvPr>
          <p:cNvSpPr>
            <a:spLocks noGrp="1"/>
          </p:cNvSpPr>
          <p:nvPr>
            <p:ph type="subTitle" idx="1"/>
          </p:nvPr>
        </p:nvSpPr>
        <p:spPr>
          <a:xfrm>
            <a:off x="2334639" y="2140083"/>
            <a:ext cx="7772399" cy="1138137"/>
          </a:xfrm>
        </p:spPr>
        <p:txBody>
          <a:bodyPr/>
          <a:lstStyle/>
          <a:p>
            <a:r>
              <a:rPr lang="tr-TR" b="1" dirty="0"/>
              <a:t>MADDE 8- (1)</a:t>
            </a:r>
            <a:r>
              <a:rPr lang="tr-TR" dirty="0"/>
              <a:t> Stratejik Yönetim ve Planlama Dairesi Başkanlığının görevleri şunlardır:</a:t>
            </a:r>
          </a:p>
          <a:p>
            <a:pPr marL="342900" lvl="0" indent="-342900">
              <a:buFont typeface="+mj-lt"/>
              <a:buAutoNum type="alphaLcParenR"/>
            </a:pPr>
            <a:r>
              <a:rPr lang="tr-TR" dirty="0"/>
              <a:t>Bakanlığın stratejik planlama ve performans programı çalışmalarını koordine etmek, izlemek ve değerlendirmek. </a:t>
            </a:r>
          </a:p>
          <a:p>
            <a:pPr marL="342900" lvl="0" indent="-342900">
              <a:buFont typeface="+mj-lt"/>
              <a:buAutoNum type="alphaLcParenR"/>
            </a:pPr>
            <a:r>
              <a:rPr lang="tr-TR" dirty="0"/>
              <a:t>Harcama birimleri tarafından hazırlanan birim faaliyet raporlarını da esas alarak Bakanlığın faaliyet raporunu hazırlamak.</a:t>
            </a:r>
          </a:p>
          <a:p>
            <a:pPr marL="342900" lvl="0" indent="-342900">
              <a:buFont typeface="+mj-lt"/>
              <a:buAutoNum type="alphaLcParenR"/>
            </a:pPr>
            <a:r>
              <a:rPr lang="tr-TR" dirty="0"/>
              <a:t>Bakanlığın stratejik plan, performans programı vb.</a:t>
            </a:r>
            <a:r>
              <a:rPr lang="tr-TR" i="1" dirty="0"/>
              <a:t> </a:t>
            </a:r>
            <a:r>
              <a:rPr lang="tr-TR" dirty="0"/>
              <a:t>faaliyetleri ile ilgili bilgi ve verileri toplamak, tasnif etmek, analiz etmek ve raporlamak.</a:t>
            </a:r>
          </a:p>
          <a:p>
            <a:pPr marL="342900" lvl="0" indent="-342900">
              <a:buFont typeface="+mj-lt"/>
              <a:buAutoNum type="alphaLcParenR"/>
            </a:pPr>
            <a:r>
              <a:rPr lang="tr-TR" dirty="0"/>
              <a:t>Hükümet Acil Eylem Planı, Orta Vadeli Program, Yıllık Programlarda Bakanlığımız tarafından yürütülmesi öngörülen faaliyetlerle ilgili çalışmaları raporlar halinde Kalkınma Bakanlığı’na göndermek.</a:t>
            </a:r>
          </a:p>
          <a:p>
            <a:pPr marL="342900" lvl="0" indent="-342900">
              <a:buFont typeface="+mj-lt"/>
              <a:buAutoNum type="alphaLcParenR"/>
            </a:pPr>
            <a:r>
              <a:rPr lang="tr-TR" dirty="0"/>
              <a:t>Başkanlığın ihtiyaçlarına yönelik izleme ve raporlama yönetim bilgi sistemleri ile ilgili önerilerde bulunmak ve geliştirilmesine katkı sağlamak.</a:t>
            </a:r>
          </a:p>
        </p:txBody>
      </p:sp>
      <p:sp>
        <p:nvSpPr>
          <p:cNvPr id="5" name="Unvan 3">
            <a:extLst>
              <a:ext uri="{FF2B5EF4-FFF2-40B4-BE49-F238E27FC236}">
                <a16:creationId xmlns:a16="http://schemas.microsoft.com/office/drawing/2014/main" id="{9097CEFF-DABA-44D7-B379-1F05E65AB488}"/>
              </a:ext>
            </a:extLst>
          </p:cNvPr>
          <p:cNvSpPr txBox="1">
            <a:spLocks/>
          </p:cNvSpPr>
          <p:nvPr/>
        </p:nvSpPr>
        <p:spPr>
          <a:xfrm>
            <a:off x="2309670" y="1402569"/>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Stratejik Yönetim ve Planlama Dairesi Başkanlığı</a:t>
            </a:r>
            <a:endParaRPr lang="tr-TR" dirty="0">
              <a:effectLst/>
            </a:endParaRPr>
          </a:p>
        </p:txBody>
      </p:sp>
      <p:sp>
        <p:nvSpPr>
          <p:cNvPr id="7" name="Dikdörtgen 6">
            <a:extLst>
              <a:ext uri="{FF2B5EF4-FFF2-40B4-BE49-F238E27FC236}">
                <a16:creationId xmlns:a16="http://schemas.microsoft.com/office/drawing/2014/main" id="{75BFFA20-2B13-45D5-9EB1-FC87EBFD2814}"/>
              </a:ext>
            </a:extLst>
          </p:cNvPr>
          <p:cNvSpPr/>
          <p:nvPr/>
        </p:nvSpPr>
        <p:spPr>
          <a:xfrm>
            <a:off x="2130356" y="1984443"/>
            <a:ext cx="77823" cy="344359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Unvan 7">
            <a:extLst>
              <a:ext uri="{FF2B5EF4-FFF2-40B4-BE49-F238E27FC236}">
                <a16:creationId xmlns:a16="http://schemas.microsoft.com/office/drawing/2014/main" id="{FC07B853-9CAF-4FEF-8A36-77C2D8AA6503}"/>
              </a:ext>
            </a:extLst>
          </p:cNvPr>
          <p:cNvSpPr>
            <a:spLocks noGrp="1"/>
          </p:cNvSpPr>
          <p:nvPr>
            <p:ph type="title"/>
          </p:nvPr>
        </p:nvSpPr>
        <p:spPr>
          <a:xfrm>
            <a:off x="1163031" y="519957"/>
            <a:ext cx="8642450" cy="588996"/>
          </a:xfrm>
        </p:spPr>
        <p:txBody>
          <a:bodyPr/>
          <a:lstStyle/>
          <a:p>
            <a:r>
              <a:rPr lang="tr-TR" sz="1500" dirty="0"/>
              <a:t>STRATEJİ GELİŞTİRME BAŞKANLIĞI HİZMET BİRİMLERİ VE GÖREVLERİ HAKKINDA YÖNERGE</a:t>
            </a:r>
          </a:p>
        </p:txBody>
      </p:sp>
    </p:spTree>
    <p:extLst>
      <p:ext uri="{BB962C8B-B14F-4D97-AF65-F5344CB8AC3E}">
        <p14:creationId xmlns:p14="http://schemas.microsoft.com/office/powerpoint/2010/main" val="857512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B1477183-EA85-4C7D-B9C3-6F8AD0D86C50}"/>
              </a:ext>
            </a:extLst>
          </p:cNvPr>
          <p:cNvSpPr>
            <a:spLocks noGrp="1"/>
          </p:cNvSpPr>
          <p:nvPr>
            <p:ph type="sldNum" sz="quarter" idx="12"/>
          </p:nvPr>
        </p:nvSpPr>
        <p:spPr/>
        <p:txBody>
          <a:bodyPr/>
          <a:lstStyle/>
          <a:p>
            <a:fld id="{6CAADB4D-FEE4-43DF-B95E-7913B050E7E1}" type="slidenum">
              <a:rPr lang="tr-TR" smtClean="0"/>
              <a:pPr/>
              <a:t>16</a:t>
            </a:fld>
            <a:endParaRPr lang="tr-TR" dirty="0"/>
          </a:p>
        </p:txBody>
      </p:sp>
      <p:sp>
        <p:nvSpPr>
          <p:cNvPr id="6" name="Alt Başlık 4">
            <a:extLst>
              <a:ext uri="{FF2B5EF4-FFF2-40B4-BE49-F238E27FC236}">
                <a16:creationId xmlns:a16="http://schemas.microsoft.com/office/drawing/2014/main" id="{B57A58AF-7021-4B1F-8DE2-695463D8FB53}"/>
              </a:ext>
            </a:extLst>
          </p:cNvPr>
          <p:cNvSpPr>
            <a:spLocks noGrp="1"/>
          </p:cNvSpPr>
          <p:nvPr>
            <p:ph type="subTitle" idx="1"/>
          </p:nvPr>
        </p:nvSpPr>
        <p:spPr>
          <a:xfrm>
            <a:off x="2334639" y="2694560"/>
            <a:ext cx="7772399" cy="1138137"/>
          </a:xfrm>
        </p:spPr>
        <p:txBody>
          <a:bodyPr/>
          <a:lstStyle/>
          <a:p>
            <a:pPr eaLnBrk="0" hangingPunct="0"/>
            <a:r>
              <a:rPr lang="tr-TR" b="1" dirty="0"/>
              <a:t>MADDE 9- (1)</a:t>
            </a:r>
            <a:r>
              <a:rPr lang="tr-TR" dirty="0"/>
              <a:t> İç Kontrol Dairesi Başkanlığının görevleri şunlardır:</a:t>
            </a:r>
          </a:p>
          <a:p>
            <a:pPr marL="342900" lvl="0" indent="-342900">
              <a:buFont typeface="+mj-lt"/>
              <a:buAutoNum type="alphaLcParenR"/>
            </a:pPr>
            <a:r>
              <a:rPr lang="tr-TR" dirty="0"/>
              <a:t>İç kontrol sisteminin kurulması, standartlarının uygulanması ve geliştirilmesi konularında çalışmalar yapmak. </a:t>
            </a:r>
          </a:p>
          <a:p>
            <a:pPr marL="342900" lvl="0" indent="-342900">
              <a:buFont typeface="+mj-lt"/>
              <a:buAutoNum type="alphaLcParenR"/>
            </a:pPr>
            <a:r>
              <a:rPr lang="tr-TR" dirty="0"/>
              <a:t>İdarenin görev alanına ilişkin konularda standartlar hazırlamak.</a:t>
            </a:r>
          </a:p>
          <a:p>
            <a:pPr marL="342900" lvl="0" indent="-342900">
              <a:buFont typeface="+mj-lt"/>
              <a:buAutoNum type="alphaLcParenR"/>
            </a:pPr>
            <a:r>
              <a:rPr lang="tr-TR" dirty="0"/>
              <a:t>Ön malî kontrol görevini yürütmek.</a:t>
            </a:r>
          </a:p>
          <a:p>
            <a:pPr marL="342900" lvl="0" indent="-342900">
              <a:buFont typeface="+mj-lt"/>
              <a:buAutoNum type="alphaLcParenR"/>
            </a:pPr>
            <a:r>
              <a:rPr lang="tr-TR" dirty="0"/>
              <a:t>Amaçlar ile sonuçlar arasındaki farklılığı giderici ve etkililiği artırıcı tedbirler önermek.</a:t>
            </a:r>
          </a:p>
        </p:txBody>
      </p:sp>
      <p:sp>
        <p:nvSpPr>
          <p:cNvPr id="5" name="Unvan 3">
            <a:extLst>
              <a:ext uri="{FF2B5EF4-FFF2-40B4-BE49-F238E27FC236}">
                <a16:creationId xmlns:a16="http://schemas.microsoft.com/office/drawing/2014/main" id="{9097CEFF-DABA-44D7-B379-1F05E65AB488}"/>
              </a:ext>
            </a:extLst>
          </p:cNvPr>
          <p:cNvSpPr txBox="1">
            <a:spLocks/>
          </p:cNvSpPr>
          <p:nvPr/>
        </p:nvSpPr>
        <p:spPr>
          <a:xfrm>
            <a:off x="2319398" y="1898680"/>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İç Kontrol Dairesi Başkanlığı</a:t>
            </a:r>
          </a:p>
        </p:txBody>
      </p:sp>
      <p:sp>
        <p:nvSpPr>
          <p:cNvPr id="7" name="Dikdörtgen 6">
            <a:extLst>
              <a:ext uri="{FF2B5EF4-FFF2-40B4-BE49-F238E27FC236}">
                <a16:creationId xmlns:a16="http://schemas.microsoft.com/office/drawing/2014/main" id="{379D59ED-FACD-41EF-B28A-887C108D6195}"/>
              </a:ext>
            </a:extLst>
          </p:cNvPr>
          <p:cNvSpPr/>
          <p:nvPr/>
        </p:nvSpPr>
        <p:spPr>
          <a:xfrm>
            <a:off x="2188722" y="2490281"/>
            <a:ext cx="58367" cy="224708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Unvan 7">
            <a:extLst>
              <a:ext uri="{FF2B5EF4-FFF2-40B4-BE49-F238E27FC236}">
                <a16:creationId xmlns:a16="http://schemas.microsoft.com/office/drawing/2014/main" id="{8F9F544E-CBFF-4A24-AA54-0013ADFF5E3B}"/>
              </a:ext>
            </a:extLst>
          </p:cNvPr>
          <p:cNvSpPr>
            <a:spLocks noGrp="1"/>
          </p:cNvSpPr>
          <p:nvPr>
            <p:ph type="title"/>
          </p:nvPr>
        </p:nvSpPr>
        <p:spPr>
          <a:xfrm>
            <a:off x="1163031" y="519957"/>
            <a:ext cx="9088041" cy="588996"/>
          </a:xfrm>
        </p:spPr>
        <p:txBody>
          <a:bodyPr/>
          <a:lstStyle/>
          <a:p>
            <a:r>
              <a:rPr lang="tr-TR" sz="1500" dirty="0"/>
              <a:t>STRATEJİ GELİŞTİRME BAŞKANLIĞI HİZMET BİRİMLERİ VE GÖREVLERİ HAKKINDA YÖNERGE</a:t>
            </a:r>
          </a:p>
        </p:txBody>
      </p:sp>
    </p:spTree>
    <p:extLst>
      <p:ext uri="{BB962C8B-B14F-4D97-AF65-F5344CB8AC3E}">
        <p14:creationId xmlns:p14="http://schemas.microsoft.com/office/powerpoint/2010/main" val="2832170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B1477183-EA85-4C7D-B9C3-6F8AD0D86C50}"/>
              </a:ext>
            </a:extLst>
          </p:cNvPr>
          <p:cNvSpPr>
            <a:spLocks noGrp="1"/>
          </p:cNvSpPr>
          <p:nvPr>
            <p:ph type="sldNum" sz="quarter" idx="12"/>
          </p:nvPr>
        </p:nvSpPr>
        <p:spPr/>
        <p:txBody>
          <a:bodyPr/>
          <a:lstStyle/>
          <a:p>
            <a:fld id="{6CAADB4D-FEE4-43DF-B95E-7913B050E7E1}" type="slidenum">
              <a:rPr lang="tr-TR" smtClean="0"/>
              <a:pPr/>
              <a:t>17</a:t>
            </a:fld>
            <a:endParaRPr lang="tr-TR" dirty="0"/>
          </a:p>
        </p:txBody>
      </p:sp>
      <p:sp>
        <p:nvSpPr>
          <p:cNvPr id="6" name="Alt Başlık 4">
            <a:extLst>
              <a:ext uri="{FF2B5EF4-FFF2-40B4-BE49-F238E27FC236}">
                <a16:creationId xmlns:a16="http://schemas.microsoft.com/office/drawing/2014/main" id="{B57A58AF-7021-4B1F-8DE2-695463D8FB53}"/>
              </a:ext>
            </a:extLst>
          </p:cNvPr>
          <p:cNvSpPr>
            <a:spLocks noGrp="1"/>
          </p:cNvSpPr>
          <p:nvPr>
            <p:ph type="subTitle" idx="1"/>
          </p:nvPr>
        </p:nvSpPr>
        <p:spPr>
          <a:xfrm>
            <a:off x="2383278" y="2062263"/>
            <a:ext cx="7772399" cy="1138137"/>
          </a:xfrm>
        </p:spPr>
        <p:txBody>
          <a:bodyPr/>
          <a:lstStyle/>
          <a:p>
            <a:r>
              <a:rPr lang="tr-TR" b="1" dirty="0"/>
              <a:t>MADDE 10-</a:t>
            </a:r>
            <a:r>
              <a:rPr lang="tr-TR" dirty="0"/>
              <a:t> </a:t>
            </a:r>
            <a:r>
              <a:rPr lang="tr-TR" b="1" dirty="0"/>
              <a:t>(1)</a:t>
            </a:r>
            <a:r>
              <a:rPr lang="tr-TR" dirty="0"/>
              <a:t> Destek Hizmetleri Dairesi Başkanlığının görevleri şunlardır:</a:t>
            </a:r>
          </a:p>
          <a:p>
            <a:pPr marL="342900" lvl="0" indent="-342900">
              <a:buFont typeface="+mj-lt"/>
              <a:buAutoNum type="alphaLcParenR"/>
            </a:pPr>
            <a:r>
              <a:rPr lang="tr-TR" dirty="0"/>
              <a:t>Başkanlık personelinin özlük işlemlerini yürütmek, hizmet içi eğitim faaliyetlerinin gerçekleştirilmesini koordine etmek.</a:t>
            </a:r>
          </a:p>
          <a:p>
            <a:pPr marL="342900" lvl="0" indent="-342900">
              <a:buFont typeface="+mj-lt"/>
              <a:buAutoNum type="alphaLcParenR"/>
            </a:pPr>
            <a:r>
              <a:rPr lang="tr-TR" dirty="0"/>
              <a:t>Başkanlığımıza gelen bilgi edinme başvuruları ve soru önergelerine cevap verilmesini koordine etmek.  </a:t>
            </a:r>
          </a:p>
          <a:p>
            <a:pPr marL="342900" lvl="0" indent="-342900">
              <a:buFont typeface="+mj-lt"/>
              <a:buAutoNum type="alphaLcParenR"/>
            </a:pPr>
            <a:r>
              <a:rPr lang="tr-TR" dirty="0"/>
              <a:t>Başkanlığın iç hizmetleriyle ilgili her türlü iş ve işlemleri yapmak.</a:t>
            </a:r>
          </a:p>
          <a:p>
            <a:pPr marL="342900" lvl="0" indent="-342900">
              <a:buFont typeface="+mj-lt"/>
              <a:buAutoNum type="alphaLcParenR"/>
            </a:pPr>
            <a:r>
              <a:rPr lang="tr-TR" dirty="0"/>
              <a:t>Koordinasyon gerektiren veya diğer daire başkanlıklarının görev alanına girmeyen konularla ilgili iş ve işlemlerini yürütmek</a:t>
            </a:r>
          </a:p>
          <a:p>
            <a:pPr marL="342900" lvl="0" indent="-342900">
              <a:buFont typeface="+mj-lt"/>
              <a:buAutoNum type="alphaLcParenR"/>
            </a:pPr>
            <a:r>
              <a:rPr lang="tr-TR" dirty="0"/>
              <a:t>Başkanlığın evrak ve arşiv işlemlerini yürütmek</a:t>
            </a:r>
          </a:p>
          <a:p>
            <a:pPr marL="342900" lvl="0" indent="-342900">
              <a:buFont typeface="+mj-lt"/>
              <a:buAutoNum type="alphaLcParenR"/>
            </a:pPr>
            <a:r>
              <a:rPr lang="tr-TR" dirty="0"/>
              <a:t>Resmi yazışmaların Standart Dosya Planına uygun kodlamalarının yapılıp yapılmadığının kontrolünü yapmak ve eğitimlerini vermek</a:t>
            </a:r>
          </a:p>
          <a:p>
            <a:pPr marL="342900" lvl="0" indent="-342900">
              <a:buFont typeface="+mj-lt"/>
              <a:buAutoNum type="alphaLcParenR"/>
            </a:pPr>
            <a:r>
              <a:rPr lang="tr-TR" dirty="0"/>
              <a:t>Başkanlığın bütçesini hazırlamak, satın alma ve her türlü tahakkuk işlemlerini yürütmek,</a:t>
            </a:r>
          </a:p>
          <a:p>
            <a:pPr marL="342900" lvl="0" indent="-342900">
              <a:buFont typeface="+mj-lt"/>
              <a:buAutoNum type="alphaLcParenR"/>
            </a:pPr>
            <a:r>
              <a:rPr lang="tr-TR" dirty="0"/>
              <a:t>Başkanlığın mutemetlik ve Taşınır Mal Yönetmeliği çerçevesindeki işlerini yürütmek,</a:t>
            </a:r>
          </a:p>
          <a:p>
            <a:pPr marL="342900" lvl="0" indent="-342900">
              <a:buFont typeface="+mj-lt"/>
              <a:buAutoNum type="alphaLcParenR"/>
            </a:pPr>
            <a:r>
              <a:rPr lang="tr-TR" dirty="0"/>
              <a:t>Birinci basamak sağlık kurum ve kuruluşlarına Başkanlık tarafından planlanan ve gönderilen ödeneklerle yapılan ihalelere katılmaktan yasaklama iş ve işlemlerini yürütmek.</a:t>
            </a:r>
          </a:p>
          <a:p>
            <a:endParaRPr lang="tr-TR" dirty="0"/>
          </a:p>
        </p:txBody>
      </p:sp>
      <p:sp>
        <p:nvSpPr>
          <p:cNvPr id="5" name="Unvan 3">
            <a:extLst>
              <a:ext uri="{FF2B5EF4-FFF2-40B4-BE49-F238E27FC236}">
                <a16:creationId xmlns:a16="http://schemas.microsoft.com/office/drawing/2014/main" id="{9097CEFF-DABA-44D7-B379-1F05E65AB488}"/>
              </a:ext>
            </a:extLst>
          </p:cNvPr>
          <p:cNvSpPr txBox="1">
            <a:spLocks/>
          </p:cNvSpPr>
          <p:nvPr/>
        </p:nvSpPr>
        <p:spPr>
          <a:xfrm>
            <a:off x="2329127" y="1373386"/>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Destek Hizmetleri Dairesi Başkanlığı</a:t>
            </a:r>
            <a:endParaRPr lang="tr-TR" dirty="0">
              <a:effectLst/>
            </a:endParaRPr>
          </a:p>
        </p:txBody>
      </p:sp>
      <p:sp>
        <p:nvSpPr>
          <p:cNvPr id="7" name="Dikdörtgen 6">
            <a:extLst>
              <a:ext uri="{FF2B5EF4-FFF2-40B4-BE49-F238E27FC236}">
                <a16:creationId xmlns:a16="http://schemas.microsoft.com/office/drawing/2014/main" id="{6ECFCF0E-C772-4626-A598-72A52C617D9D}"/>
              </a:ext>
            </a:extLst>
          </p:cNvPr>
          <p:cNvSpPr/>
          <p:nvPr/>
        </p:nvSpPr>
        <p:spPr>
          <a:xfrm>
            <a:off x="2188722" y="1916349"/>
            <a:ext cx="68095" cy="439690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Unvan 7">
            <a:extLst>
              <a:ext uri="{FF2B5EF4-FFF2-40B4-BE49-F238E27FC236}">
                <a16:creationId xmlns:a16="http://schemas.microsoft.com/office/drawing/2014/main" id="{B6D77EB1-5230-4999-BE92-7D97B4E8378D}"/>
              </a:ext>
            </a:extLst>
          </p:cNvPr>
          <p:cNvSpPr>
            <a:spLocks noGrp="1"/>
          </p:cNvSpPr>
          <p:nvPr>
            <p:ph type="title"/>
          </p:nvPr>
        </p:nvSpPr>
        <p:spPr>
          <a:xfrm>
            <a:off x="1163031" y="519957"/>
            <a:ext cx="9644399" cy="588996"/>
          </a:xfrm>
        </p:spPr>
        <p:txBody>
          <a:bodyPr/>
          <a:lstStyle/>
          <a:p>
            <a:r>
              <a:rPr lang="tr-TR" sz="1500" dirty="0"/>
              <a:t>STRATEJİ GELİŞTİRME BAŞKANLIĞI HİZMET BİRİMLERİ VE GÖREVLERİ HAKKINDA YÖNERGE</a:t>
            </a:r>
          </a:p>
        </p:txBody>
      </p:sp>
    </p:spTree>
    <p:extLst>
      <p:ext uri="{BB962C8B-B14F-4D97-AF65-F5344CB8AC3E}">
        <p14:creationId xmlns:p14="http://schemas.microsoft.com/office/powerpoint/2010/main" val="3472121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B1477183-EA85-4C7D-B9C3-6F8AD0D86C50}"/>
              </a:ext>
            </a:extLst>
          </p:cNvPr>
          <p:cNvSpPr>
            <a:spLocks noGrp="1"/>
          </p:cNvSpPr>
          <p:nvPr>
            <p:ph type="sldNum" sz="quarter" idx="12"/>
          </p:nvPr>
        </p:nvSpPr>
        <p:spPr/>
        <p:txBody>
          <a:bodyPr/>
          <a:lstStyle/>
          <a:p>
            <a:fld id="{6CAADB4D-FEE4-43DF-B95E-7913B050E7E1}" type="slidenum">
              <a:rPr lang="tr-TR" smtClean="0"/>
              <a:pPr/>
              <a:t>18</a:t>
            </a:fld>
            <a:endParaRPr lang="tr-TR" dirty="0"/>
          </a:p>
        </p:txBody>
      </p:sp>
      <p:sp>
        <p:nvSpPr>
          <p:cNvPr id="6" name="Alt Başlık 4">
            <a:extLst>
              <a:ext uri="{FF2B5EF4-FFF2-40B4-BE49-F238E27FC236}">
                <a16:creationId xmlns:a16="http://schemas.microsoft.com/office/drawing/2014/main" id="{B57A58AF-7021-4B1F-8DE2-695463D8FB53}"/>
              </a:ext>
            </a:extLst>
          </p:cNvPr>
          <p:cNvSpPr>
            <a:spLocks noGrp="1"/>
          </p:cNvSpPr>
          <p:nvPr>
            <p:ph type="subTitle" idx="1"/>
          </p:nvPr>
        </p:nvSpPr>
        <p:spPr>
          <a:xfrm>
            <a:off x="2334639" y="2840475"/>
            <a:ext cx="7772399" cy="1138137"/>
          </a:xfrm>
        </p:spPr>
        <p:txBody>
          <a:bodyPr/>
          <a:lstStyle/>
          <a:p>
            <a:r>
              <a:rPr lang="tr-TR" b="1" dirty="0"/>
              <a:t>MADDE 11-</a:t>
            </a:r>
            <a:r>
              <a:rPr lang="tr-TR" dirty="0"/>
              <a:t> </a:t>
            </a:r>
            <a:r>
              <a:rPr lang="tr-TR" b="1" dirty="0"/>
              <a:t>(1)</a:t>
            </a:r>
            <a:r>
              <a:rPr lang="tr-TR" dirty="0"/>
              <a:t> Mali Analiz Dairesi Başkanlığının görevleri şunlardır:</a:t>
            </a:r>
          </a:p>
          <a:p>
            <a:pPr marL="342900" lvl="0" indent="-342900">
              <a:buFont typeface="+mj-lt"/>
              <a:buAutoNum type="alphaLcParenR"/>
            </a:pPr>
            <a:r>
              <a:rPr lang="tr-TR" dirty="0"/>
              <a:t>Bakanlığa bağlı kurum ve kuruluşların mali analizlerini yapmak ve raporlamak.</a:t>
            </a:r>
          </a:p>
          <a:p>
            <a:pPr marL="342900" lvl="0" indent="-342900">
              <a:buFont typeface="+mj-lt"/>
              <a:buAutoNum type="alphaLcParenR"/>
            </a:pPr>
            <a:r>
              <a:rPr lang="tr-TR" dirty="0"/>
              <a:t>Mali mevzuat alanında düzenlemeler yapmak, görüş taleplerini cevaplandırmak, araştırma ve inceleme yapmak veya yaptırmak, ülke içi iyi uygulama örneklerini tespit etmek ve bunların yaygınlaşmasını sağlamak.</a:t>
            </a:r>
          </a:p>
          <a:p>
            <a:pPr marL="342900" lvl="0" indent="-342900">
              <a:buFont typeface="+mj-lt"/>
              <a:buAutoNum type="alphaLcParenR"/>
            </a:pPr>
            <a:r>
              <a:rPr lang="tr-TR" dirty="0"/>
              <a:t>Hazırlanan mevzuat taslaklarının mali etki analizini yapmak.</a:t>
            </a:r>
          </a:p>
          <a:p>
            <a:pPr marL="342900" lvl="0" indent="-342900">
              <a:buFont typeface="+mj-lt"/>
              <a:buAutoNum type="alphaLcParenR"/>
            </a:pPr>
            <a:r>
              <a:rPr lang="tr-TR" b="1" dirty="0"/>
              <a:t>Ek: (Ek: 30.11.2017 tarihli -2477 sayılı Bakan Onayı)</a:t>
            </a:r>
            <a:r>
              <a:rPr lang="tr-TR" dirty="0"/>
              <a:t> Kamu Zararlarının Takip ve Tahsiline İlişkin Yönetmelik ile Başkanlığımıza verilen iş ve işlemleri yapmak.</a:t>
            </a:r>
            <a:r>
              <a:rPr lang="tr-TR" b="1" dirty="0"/>
              <a:t> </a:t>
            </a:r>
            <a:endParaRPr lang="tr-TR" dirty="0"/>
          </a:p>
        </p:txBody>
      </p:sp>
      <p:sp>
        <p:nvSpPr>
          <p:cNvPr id="5" name="Unvan 3">
            <a:extLst>
              <a:ext uri="{FF2B5EF4-FFF2-40B4-BE49-F238E27FC236}">
                <a16:creationId xmlns:a16="http://schemas.microsoft.com/office/drawing/2014/main" id="{9097CEFF-DABA-44D7-B379-1F05E65AB488}"/>
              </a:ext>
            </a:extLst>
          </p:cNvPr>
          <p:cNvSpPr txBox="1">
            <a:spLocks/>
          </p:cNvSpPr>
          <p:nvPr/>
        </p:nvSpPr>
        <p:spPr>
          <a:xfrm>
            <a:off x="2027568" y="2034867"/>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pPr eaLnBrk="0" hangingPunct="0"/>
            <a:r>
              <a:rPr lang="tr-TR" dirty="0"/>
              <a:t>Mali Analiz Dairesi Başkanlığı</a:t>
            </a:r>
          </a:p>
        </p:txBody>
      </p:sp>
      <p:sp>
        <p:nvSpPr>
          <p:cNvPr id="7" name="Dikdörtgen 6">
            <a:extLst>
              <a:ext uri="{FF2B5EF4-FFF2-40B4-BE49-F238E27FC236}">
                <a16:creationId xmlns:a16="http://schemas.microsoft.com/office/drawing/2014/main" id="{CE8AAC35-5B54-4658-BAC1-E6B8926D653F}"/>
              </a:ext>
            </a:extLst>
          </p:cNvPr>
          <p:cNvSpPr/>
          <p:nvPr/>
        </p:nvSpPr>
        <p:spPr>
          <a:xfrm>
            <a:off x="2188722" y="2568102"/>
            <a:ext cx="77823" cy="264592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Unvan 7">
            <a:extLst>
              <a:ext uri="{FF2B5EF4-FFF2-40B4-BE49-F238E27FC236}">
                <a16:creationId xmlns:a16="http://schemas.microsoft.com/office/drawing/2014/main" id="{EE4181F1-47B6-409F-92A4-C8BB43D8DA07}"/>
              </a:ext>
            </a:extLst>
          </p:cNvPr>
          <p:cNvSpPr>
            <a:spLocks noGrp="1"/>
          </p:cNvSpPr>
          <p:nvPr>
            <p:ph type="title"/>
          </p:nvPr>
        </p:nvSpPr>
        <p:spPr>
          <a:xfrm>
            <a:off x="1163031" y="519957"/>
            <a:ext cx="9027184" cy="588996"/>
          </a:xfrm>
        </p:spPr>
        <p:txBody>
          <a:bodyPr/>
          <a:lstStyle/>
          <a:p>
            <a:r>
              <a:rPr lang="tr-TR" sz="1500" dirty="0"/>
              <a:t>STRATEJİ GELİŞTİRME BAŞKANLIĞI HİZMET BİRİMLERİ VE GÖREVLERİ HAKKINDA YÖNERGE</a:t>
            </a:r>
          </a:p>
        </p:txBody>
      </p:sp>
    </p:spTree>
    <p:extLst>
      <p:ext uri="{BB962C8B-B14F-4D97-AF65-F5344CB8AC3E}">
        <p14:creationId xmlns:p14="http://schemas.microsoft.com/office/powerpoint/2010/main" val="33478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B1477183-EA85-4C7D-B9C3-6F8AD0D86C50}"/>
              </a:ext>
            </a:extLst>
          </p:cNvPr>
          <p:cNvSpPr>
            <a:spLocks noGrp="1"/>
          </p:cNvSpPr>
          <p:nvPr>
            <p:ph type="sldNum" sz="quarter" idx="12"/>
          </p:nvPr>
        </p:nvSpPr>
        <p:spPr/>
        <p:txBody>
          <a:bodyPr/>
          <a:lstStyle/>
          <a:p>
            <a:fld id="{6CAADB4D-FEE4-43DF-B95E-7913B050E7E1}" type="slidenum">
              <a:rPr lang="tr-TR" smtClean="0"/>
              <a:pPr/>
              <a:t>19</a:t>
            </a:fld>
            <a:endParaRPr lang="tr-TR" dirty="0"/>
          </a:p>
        </p:txBody>
      </p:sp>
      <p:sp>
        <p:nvSpPr>
          <p:cNvPr id="6" name="Alt Başlık 4">
            <a:extLst>
              <a:ext uri="{FF2B5EF4-FFF2-40B4-BE49-F238E27FC236}">
                <a16:creationId xmlns:a16="http://schemas.microsoft.com/office/drawing/2014/main" id="{B57A58AF-7021-4B1F-8DE2-695463D8FB53}"/>
              </a:ext>
            </a:extLst>
          </p:cNvPr>
          <p:cNvSpPr>
            <a:spLocks noGrp="1"/>
          </p:cNvSpPr>
          <p:nvPr>
            <p:ph type="subTitle" idx="1"/>
          </p:nvPr>
        </p:nvSpPr>
        <p:spPr>
          <a:xfrm>
            <a:off x="2334639" y="2568102"/>
            <a:ext cx="7772399" cy="1138137"/>
          </a:xfrm>
        </p:spPr>
        <p:txBody>
          <a:bodyPr/>
          <a:lstStyle/>
          <a:p>
            <a:r>
              <a:rPr lang="tr-TR" b="1" dirty="0"/>
              <a:t>MADDE 12- (1)</a:t>
            </a:r>
            <a:r>
              <a:rPr lang="tr-TR" dirty="0"/>
              <a:t> Döner Sermaye Dairesi</a:t>
            </a:r>
            <a:r>
              <a:rPr lang="tr-TR" b="1" dirty="0"/>
              <a:t> </a:t>
            </a:r>
            <a:r>
              <a:rPr lang="tr-TR" dirty="0"/>
              <a:t>Başkanlığının görevleri şunlardır:</a:t>
            </a:r>
          </a:p>
          <a:p>
            <a:pPr marL="342900" lvl="0" indent="-342900">
              <a:buFont typeface="+mj-lt"/>
              <a:buAutoNum type="alphaLcParenR"/>
            </a:pPr>
            <a:r>
              <a:rPr lang="tr-TR" dirty="0"/>
              <a:t>Bakanlığa bağlı birinci basamak döner sermaye işletme birimlerinin bütçe işlemlerini yürütmek, muhasebe kayıtlarını izlemek ve değerlendirmek.</a:t>
            </a:r>
          </a:p>
          <a:p>
            <a:pPr marL="342900" lvl="0" indent="-342900">
              <a:buFont typeface="+mj-lt"/>
              <a:buAutoNum type="alphaLcParenR"/>
            </a:pPr>
            <a:r>
              <a:rPr lang="tr-TR" dirty="0"/>
              <a:t>Bakanlığa bağlı döner sermaye işletmelerinin bütçe ve ek bütçe taleplerini değerlendirerek onaylamak.</a:t>
            </a:r>
          </a:p>
          <a:p>
            <a:pPr marL="342900" lvl="0" indent="-342900">
              <a:buFont typeface="+mj-lt"/>
              <a:buAutoNum type="alphaLcParenR"/>
            </a:pPr>
            <a:r>
              <a:rPr lang="tr-TR" dirty="0"/>
              <a:t>Bakanlığa bağlı birinci basamak döner sermaye işletme birimlerinin açılış ve kapanış işlemlerini yapmak. </a:t>
            </a:r>
          </a:p>
          <a:p>
            <a:pPr marL="342900" lvl="0" indent="-342900">
              <a:buFont typeface="+mj-lt"/>
              <a:buAutoNum type="alphaLcParenR"/>
            </a:pPr>
            <a:r>
              <a:rPr lang="tr-TR" dirty="0"/>
              <a:t>Döner sermaye işletme birimleri arasındaki borç veya karşılıksız kaynak aktarımı işlemlerini yürütmek. </a:t>
            </a:r>
          </a:p>
          <a:p>
            <a:pPr marL="342900" lvl="0" indent="-342900">
              <a:buFont typeface="+mj-lt"/>
              <a:buAutoNum type="alphaLcParenR"/>
            </a:pPr>
            <a:r>
              <a:rPr lang="tr-TR" dirty="0"/>
              <a:t>Bakanlığa bağlı döner sermayeli işletmelerin 4734 sayılı Kamu İhale Kanunu’nun 62/ı bendi çerçevesindeki izin taleplerine ilişkin işlemleri yürütmek.</a:t>
            </a:r>
          </a:p>
        </p:txBody>
      </p:sp>
      <p:sp>
        <p:nvSpPr>
          <p:cNvPr id="5" name="Unvan 3">
            <a:extLst>
              <a:ext uri="{FF2B5EF4-FFF2-40B4-BE49-F238E27FC236}">
                <a16:creationId xmlns:a16="http://schemas.microsoft.com/office/drawing/2014/main" id="{9097CEFF-DABA-44D7-B379-1F05E65AB488}"/>
              </a:ext>
            </a:extLst>
          </p:cNvPr>
          <p:cNvSpPr txBox="1">
            <a:spLocks/>
          </p:cNvSpPr>
          <p:nvPr/>
        </p:nvSpPr>
        <p:spPr>
          <a:xfrm>
            <a:off x="2076207" y="1957046"/>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Döner Sermaye Dairesi Başkanlığı</a:t>
            </a:r>
            <a:endParaRPr lang="tr-TR" dirty="0">
              <a:effectLst/>
            </a:endParaRPr>
          </a:p>
        </p:txBody>
      </p:sp>
      <p:sp>
        <p:nvSpPr>
          <p:cNvPr id="7" name="Dikdörtgen 6">
            <a:extLst>
              <a:ext uri="{FF2B5EF4-FFF2-40B4-BE49-F238E27FC236}">
                <a16:creationId xmlns:a16="http://schemas.microsoft.com/office/drawing/2014/main" id="{A5028E32-B789-4292-80AD-4F7C26059107}"/>
              </a:ext>
            </a:extLst>
          </p:cNvPr>
          <p:cNvSpPr/>
          <p:nvPr/>
        </p:nvSpPr>
        <p:spPr>
          <a:xfrm>
            <a:off x="2188722" y="2470826"/>
            <a:ext cx="68095" cy="302530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Unvan 7">
            <a:extLst>
              <a:ext uri="{FF2B5EF4-FFF2-40B4-BE49-F238E27FC236}">
                <a16:creationId xmlns:a16="http://schemas.microsoft.com/office/drawing/2014/main" id="{CCFC5AC6-48C7-4D8C-9BBA-9DB70532F59E}"/>
              </a:ext>
            </a:extLst>
          </p:cNvPr>
          <p:cNvSpPr>
            <a:spLocks noGrp="1"/>
          </p:cNvSpPr>
          <p:nvPr>
            <p:ph type="title"/>
          </p:nvPr>
        </p:nvSpPr>
        <p:spPr>
          <a:xfrm>
            <a:off x="1163031" y="549140"/>
            <a:ext cx="9381752" cy="588996"/>
          </a:xfrm>
        </p:spPr>
        <p:txBody>
          <a:bodyPr/>
          <a:lstStyle/>
          <a:p>
            <a:r>
              <a:rPr lang="tr-TR" sz="1500" dirty="0"/>
              <a:t>STRATEJİ GELİŞTİRME BAŞKANLIĞI HİZMET BİRİMLERİ VE GÖREVLERİ HAKKINDA YÖNERGE</a:t>
            </a:r>
          </a:p>
        </p:txBody>
      </p:sp>
    </p:spTree>
    <p:extLst>
      <p:ext uri="{BB962C8B-B14F-4D97-AF65-F5344CB8AC3E}">
        <p14:creationId xmlns:p14="http://schemas.microsoft.com/office/powerpoint/2010/main" val="108663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9A85F37C-F25D-44C4-A906-5BE5392C4DDB}"/>
              </a:ext>
            </a:extLst>
          </p:cNvPr>
          <p:cNvSpPr>
            <a:spLocks noGrp="1"/>
          </p:cNvSpPr>
          <p:nvPr>
            <p:ph type="ctrTitle"/>
          </p:nvPr>
        </p:nvSpPr>
        <p:spPr>
          <a:xfrm>
            <a:off x="1200720" y="497896"/>
            <a:ext cx="9088041" cy="270590"/>
          </a:xfrm>
          <a:prstGeom prst="rect">
            <a:avLst/>
          </a:prstGeom>
        </p:spPr>
        <p:txBody>
          <a:bodyPr/>
          <a:lstStyle/>
          <a:p>
            <a:r>
              <a:rPr lang="tr-TR" dirty="0"/>
              <a:t>İÇİNDEKİLER</a:t>
            </a:r>
          </a:p>
        </p:txBody>
      </p:sp>
      <p:sp>
        <p:nvSpPr>
          <p:cNvPr id="6" name="Rectangle 1">
            <a:extLst>
              <a:ext uri="{FF2B5EF4-FFF2-40B4-BE49-F238E27FC236}">
                <a16:creationId xmlns:a16="http://schemas.microsoft.com/office/drawing/2014/main" id="{679F19ED-4A4D-44D6-AB2C-E07215CCEA73}"/>
              </a:ext>
            </a:extLst>
          </p:cNvPr>
          <p:cNvSpPr>
            <a:spLocks noGrp="1" noChangeArrowheads="1"/>
          </p:cNvSpPr>
          <p:nvPr>
            <p:ph type="subTitle" idx="1"/>
          </p:nvPr>
        </p:nvSpPr>
        <p:spPr bwMode="auto">
          <a:xfrm>
            <a:off x="2556803" y="1819510"/>
            <a:ext cx="7418470" cy="499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228600" indent="-228600" defTabSz="914400">
              <a:lnSpc>
                <a:spcPct val="200000"/>
              </a:lnSpc>
              <a:buAutoNum type="arabicPeriod"/>
            </a:pPr>
            <a:r>
              <a:rPr lang="tr-TR" altLang="tr-TR" sz="1600" dirty="0">
                <a:solidFill>
                  <a:schemeClr val="bg2">
                    <a:lumMod val="50000"/>
                  </a:schemeClr>
                </a:solidFill>
                <a:cs typeface="Times New Roman" panose="02020603050405020304" pitchFamily="18" charset="0"/>
              </a:rPr>
              <a:t>ÖN SÖZ</a:t>
            </a:r>
          </a:p>
          <a:p>
            <a:pPr marL="228600" indent="-228600" defTabSz="914400">
              <a:lnSpc>
                <a:spcPct val="200000"/>
              </a:lnSpc>
              <a:buAutoNum type="arabicPeriod"/>
            </a:pPr>
            <a:r>
              <a:rPr lang="tr-TR" altLang="tr-TR" sz="1600" dirty="0">
                <a:solidFill>
                  <a:schemeClr val="bg2">
                    <a:lumMod val="50000"/>
                  </a:schemeClr>
                </a:solidFill>
                <a:cs typeface="Times New Roman" panose="02020603050405020304" pitchFamily="18" charset="0"/>
              </a:rPr>
              <a:t>SAĞLIK BAKANLIĞI MİSYON VE VİZYONU</a:t>
            </a:r>
          </a:p>
          <a:p>
            <a:pPr marL="228600" indent="-228600" defTabSz="914400">
              <a:lnSpc>
                <a:spcPct val="200000"/>
              </a:lnSpc>
              <a:buAutoNum type="arabicPeriod"/>
            </a:pPr>
            <a:r>
              <a:rPr lang="tr-TR" altLang="tr-TR" sz="1600" dirty="0">
                <a:solidFill>
                  <a:schemeClr val="bg2">
                    <a:lumMod val="50000"/>
                  </a:schemeClr>
                </a:solidFill>
                <a:cs typeface="Times New Roman" panose="02020603050405020304" pitchFamily="18" charset="0"/>
              </a:rPr>
              <a:t>STRATEJİ GELİŞTİRME BAŞKANLIĞI MEVZUATI İLE TEŞKİLAT YAPISI</a:t>
            </a:r>
          </a:p>
          <a:p>
            <a:pPr marL="228600" indent="-228600" defTabSz="914400">
              <a:lnSpc>
                <a:spcPct val="200000"/>
              </a:lnSpc>
              <a:buAutoNum type="arabicPeriod"/>
            </a:pPr>
            <a:r>
              <a:rPr lang="tr-TR" altLang="tr-TR" sz="1600" dirty="0">
                <a:solidFill>
                  <a:schemeClr val="bg2">
                    <a:lumMod val="50000"/>
                  </a:schemeClr>
                </a:solidFill>
                <a:cs typeface="Times New Roman" panose="02020603050405020304" pitchFamily="18" charset="0"/>
              </a:rPr>
              <a:t>STRATEJİ GELİŞTİRME BAŞKANLIĞI TEMEL KAYNAKLARI</a:t>
            </a:r>
          </a:p>
          <a:p>
            <a:pPr defTabSz="914400">
              <a:lnSpc>
                <a:spcPct val="200000"/>
              </a:lnSpc>
            </a:pPr>
            <a:r>
              <a:rPr lang="tr-TR" altLang="tr-TR" sz="1600" dirty="0">
                <a:solidFill>
                  <a:schemeClr val="bg2">
                    <a:lumMod val="50000"/>
                  </a:schemeClr>
                </a:solidFill>
                <a:cs typeface="Times New Roman" panose="02020603050405020304" pitchFamily="18" charset="0"/>
              </a:rPr>
              <a:t>4.1. TAŞINMAZ KAYNAKLAR</a:t>
            </a:r>
          </a:p>
          <a:p>
            <a:pPr defTabSz="914400">
              <a:lnSpc>
                <a:spcPct val="200000"/>
              </a:lnSpc>
            </a:pPr>
            <a:r>
              <a:rPr lang="tr-TR" altLang="tr-TR" sz="1600" dirty="0">
                <a:solidFill>
                  <a:schemeClr val="bg2">
                    <a:lumMod val="50000"/>
                  </a:schemeClr>
                </a:solidFill>
                <a:cs typeface="Times New Roman" panose="02020603050405020304" pitchFamily="18" charset="0"/>
              </a:rPr>
              <a:t>4.2. TAŞINIR KAYNAKLAR</a:t>
            </a:r>
          </a:p>
          <a:p>
            <a:pPr defTabSz="914400">
              <a:lnSpc>
                <a:spcPct val="200000"/>
              </a:lnSpc>
            </a:pPr>
            <a:r>
              <a:rPr lang="tr-TR" altLang="tr-TR" sz="1600" dirty="0">
                <a:solidFill>
                  <a:schemeClr val="bg2">
                    <a:lumMod val="50000"/>
                  </a:schemeClr>
                </a:solidFill>
                <a:cs typeface="Times New Roman" panose="02020603050405020304" pitchFamily="18" charset="0"/>
              </a:rPr>
              <a:t>4.3. İNSAN KAYNAKLARI</a:t>
            </a:r>
          </a:p>
          <a:p>
            <a:pPr defTabSz="914400">
              <a:lnSpc>
                <a:spcPct val="200000"/>
              </a:lnSpc>
            </a:pPr>
            <a:r>
              <a:rPr lang="tr-TR" altLang="tr-TR" sz="1600" dirty="0">
                <a:solidFill>
                  <a:schemeClr val="bg2">
                    <a:lumMod val="50000"/>
                  </a:schemeClr>
                </a:solidFill>
                <a:cs typeface="Times New Roman" panose="02020603050405020304" pitchFamily="18" charset="0"/>
              </a:rPr>
              <a:t>5. KURUMSAL BİLGİLERİMİZ</a:t>
            </a:r>
          </a:p>
          <a:p>
            <a:pPr defTabSz="914400">
              <a:lnSpc>
                <a:spcPct val="200000"/>
              </a:lnSpc>
            </a:pPr>
            <a:r>
              <a:rPr lang="tr-TR" altLang="tr-TR" sz="1600" dirty="0">
                <a:solidFill>
                  <a:schemeClr val="bg2">
                    <a:lumMod val="50000"/>
                  </a:schemeClr>
                </a:solidFill>
                <a:cs typeface="Times New Roman" panose="02020603050405020304" pitchFamily="18" charset="0"/>
              </a:rPr>
              <a:t>6. EKLER</a:t>
            </a:r>
            <a:endParaRPr kumimoji="0" lang="tr-TR" altLang="tr-TR" sz="700" b="0" i="0" u="none" strike="noStrike" cap="none" normalizeH="0" baseline="0" dirty="0">
              <a:ln>
                <a:noFill/>
              </a:ln>
              <a:solidFill>
                <a:schemeClr val="bg2">
                  <a:lumMod val="50000"/>
                </a:schemeClr>
              </a:solidFill>
              <a:effectLst/>
              <a:latin typeface="Myriad Pro" panose="020B0503030403020204" pitchFamily="34" charset="0"/>
            </a:endParaRPr>
          </a:p>
          <a:p>
            <a:pPr marL="0" marR="0" lvl="0" indent="0" defTabSz="914400" rtl="0" eaLnBrk="0" fontAlgn="base" latinLnBrk="0" hangingPunct="0">
              <a:lnSpc>
                <a:spcPct val="200000"/>
              </a:lnSpc>
              <a:spcBef>
                <a:spcPct val="0"/>
              </a:spcBef>
              <a:spcAft>
                <a:spcPct val="0"/>
              </a:spcAft>
              <a:buClrTx/>
              <a:buSzTx/>
              <a:buFontTx/>
              <a:buNone/>
              <a:tabLst>
                <a:tab pos="5754688" algn="r"/>
              </a:tabLst>
            </a:pPr>
            <a:endParaRPr kumimoji="0" lang="tr-TR" altLang="tr-TR" sz="1800" b="0" i="0" u="none" strike="noStrike" cap="none" normalizeH="0" baseline="0" dirty="0">
              <a:ln>
                <a:noFill/>
              </a:ln>
              <a:solidFill>
                <a:schemeClr val="bg2">
                  <a:lumMod val="50000"/>
                </a:schemeClr>
              </a:solidFill>
              <a:effectLst/>
              <a:latin typeface="Myriad Pro" panose="020B0503030403020204" pitchFamily="34" charset="0"/>
            </a:endParaRPr>
          </a:p>
        </p:txBody>
      </p:sp>
      <p:sp>
        <p:nvSpPr>
          <p:cNvPr id="7" name="Slayt Numarası Yer Tutucusu 6">
            <a:extLst>
              <a:ext uri="{FF2B5EF4-FFF2-40B4-BE49-F238E27FC236}">
                <a16:creationId xmlns:a16="http://schemas.microsoft.com/office/drawing/2014/main" id="{8BBF0243-6203-48F5-9410-26404188B59C}"/>
              </a:ext>
            </a:extLst>
          </p:cNvPr>
          <p:cNvSpPr>
            <a:spLocks noGrp="1"/>
          </p:cNvSpPr>
          <p:nvPr>
            <p:ph type="sldNum" sz="quarter" idx="12"/>
          </p:nvPr>
        </p:nvSpPr>
        <p:spPr/>
        <p:txBody>
          <a:bodyPr/>
          <a:lstStyle/>
          <a:p>
            <a:fld id="{6CAADB4D-FEE4-43DF-B95E-7913B050E7E1}" type="slidenum">
              <a:rPr lang="tr-TR" smtClean="0"/>
              <a:pPr/>
              <a:t>2</a:t>
            </a:fld>
            <a:endParaRPr lang="tr-TR" dirty="0"/>
          </a:p>
        </p:txBody>
      </p:sp>
    </p:spTree>
    <p:extLst>
      <p:ext uri="{BB962C8B-B14F-4D97-AF65-F5344CB8AC3E}">
        <p14:creationId xmlns:p14="http://schemas.microsoft.com/office/powerpoint/2010/main" val="931876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B1477183-EA85-4C7D-B9C3-6F8AD0D86C50}"/>
              </a:ext>
            </a:extLst>
          </p:cNvPr>
          <p:cNvSpPr>
            <a:spLocks noGrp="1"/>
          </p:cNvSpPr>
          <p:nvPr>
            <p:ph type="sldNum" sz="quarter" idx="12"/>
          </p:nvPr>
        </p:nvSpPr>
        <p:spPr/>
        <p:txBody>
          <a:bodyPr/>
          <a:lstStyle/>
          <a:p>
            <a:fld id="{6CAADB4D-FEE4-43DF-B95E-7913B050E7E1}" type="slidenum">
              <a:rPr lang="tr-TR" smtClean="0"/>
              <a:pPr/>
              <a:t>20</a:t>
            </a:fld>
            <a:endParaRPr lang="tr-TR" dirty="0"/>
          </a:p>
        </p:txBody>
      </p:sp>
      <p:sp>
        <p:nvSpPr>
          <p:cNvPr id="6" name="Alt Başlık 4">
            <a:extLst>
              <a:ext uri="{FF2B5EF4-FFF2-40B4-BE49-F238E27FC236}">
                <a16:creationId xmlns:a16="http://schemas.microsoft.com/office/drawing/2014/main" id="{B57A58AF-7021-4B1F-8DE2-695463D8FB53}"/>
              </a:ext>
            </a:extLst>
          </p:cNvPr>
          <p:cNvSpPr>
            <a:spLocks noGrp="1"/>
          </p:cNvSpPr>
          <p:nvPr>
            <p:ph type="subTitle" idx="1"/>
          </p:nvPr>
        </p:nvSpPr>
        <p:spPr>
          <a:xfrm>
            <a:off x="2334639" y="2431914"/>
            <a:ext cx="7772399" cy="1138137"/>
          </a:xfrm>
        </p:spPr>
        <p:txBody>
          <a:bodyPr/>
          <a:lstStyle/>
          <a:p>
            <a:r>
              <a:rPr lang="tr-TR" b="1" dirty="0"/>
              <a:t>Yürürlükten Kaldırılan Yönerge</a:t>
            </a:r>
          </a:p>
          <a:p>
            <a:r>
              <a:rPr lang="tr-TR" b="1" dirty="0"/>
              <a:t>MADDE 13- </a:t>
            </a:r>
            <a:r>
              <a:rPr lang="tr-TR" dirty="0"/>
              <a:t>(1) 02.10.2017 tarihli ve 1807 sayılı Strateji Geliştirme Başkanlığı Hizmet Birimleri ve Görevleri Hakkında Yönerge yürürlükten kaldırılmıştır.</a:t>
            </a:r>
          </a:p>
          <a:p>
            <a:r>
              <a:rPr lang="tr-TR" b="1" dirty="0"/>
              <a:t>Yürürlük</a:t>
            </a:r>
          </a:p>
          <a:p>
            <a:r>
              <a:rPr lang="tr-TR" b="1" dirty="0"/>
              <a:t>MADDE 14- (1)</a:t>
            </a:r>
            <a:r>
              <a:rPr lang="tr-TR" dirty="0"/>
              <a:t> Bu Yönerge Bakan Onayı ile yürürlüğe girer.</a:t>
            </a:r>
          </a:p>
          <a:p>
            <a:r>
              <a:rPr lang="tr-TR" b="1" dirty="0"/>
              <a:t>Yürütme</a:t>
            </a:r>
          </a:p>
          <a:p>
            <a:r>
              <a:rPr lang="tr-TR" b="1" dirty="0"/>
              <a:t>MADDE 15- (1)</a:t>
            </a:r>
            <a:r>
              <a:rPr lang="tr-TR" dirty="0"/>
              <a:t> Bu Yönerge hükümlerini Bakan yürütür.</a:t>
            </a:r>
          </a:p>
          <a:p>
            <a:br>
              <a:rPr lang="tr-TR" dirty="0"/>
            </a:br>
            <a:r>
              <a:rPr lang="tr-TR" dirty="0"/>
              <a:t> </a:t>
            </a:r>
          </a:p>
        </p:txBody>
      </p:sp>
      <p:sp>
        <p:nvSpPr>
          <p:cNvPr id="8" name="Unvan 3">
            <a:extLst>
              <a:ext uri="{FF2B5EF4-FFF2-40B4-BE49-F238E27FC236}">
                <a16:creationId xmlns:a16="http://schemas.microsoft.com/office/drawing/2014/main" id="{8586AE24-8DEA-41FA-9086-A942F6F64EF6}"/>
              </a:ext>
            </a:extLst>
          </p:cNvPr>
          <p:cNvSpPr txBox="1">
            <a:spLocks/>
          </p:cNvSpPr>
          <p:nvPr/>
        </p:nvSpPr>
        <p:spPr>
          <a:xfrm>
            <a:off x="2017841" y="1723582"/>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ÜÇÜNCÜ BÖLÜM: Son Hükümler</a:t>
            </a:r>
          </a:p>
        </p:txBody>
      </p:sp>
      <p:sp>
        <p:nvSpPr>
          <p:cNvPr id="9" name="Dikdörtgen 8">
            <a:extLst>
              <a:ext uri="{FF2B5EF4-FFF2-40B4-BE49-F238E27FC236}">
                <a16:creationId xmlns:a16="http://schemas.microsoft.com/office/drawing/2014/main" id="{5557D6A0-F911-459C-B450-3A04E2F60061}"/>
              </a:ext>
            </a:extLst>
          </p:cNvPr>
          <p:cNvSpPr/>
          <p:nvPr/>
        </p:nvSpPr>
        <p:spPr>
          <a:xfrm>
            <a:off x="2188722" y="2295728"/>
            <a:ext cx="87550" cy="231518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a:extLst>
              <a:ext uri="{FF2B5EF4-FFF2-40B4-BE49-F238E27FC236}">
                <a16:creationId xmlns:a16="http://schemas.microsoft.com/office/drawing/2014/main" id="{94A66B41-9DEE-4779-AA50-896B735EC880}"/>
              </a:ext>
            </a:extLst>
          </p:cNvPr>
          <p:cNvSpPr/>
          <p:nvPr/>
        </p:nvSpPr>
        <p:spPr>
          <a:xfrm>
            <a:off x="1311478" y="499465"/>
            <a:ext cx="8878737" cy="369332"/>
          </a:xfrm>
          <a:prstGeom prst="rect">
            <a:avLst/>
          </a:prstGeom>
        </p:spPr>
        <p:txBody>
          <a:bodyPr wrap="square">
            <a:spAutoFit/>
          </a:bodyPr>
          <a:lstStyle/>
          <a:p>
            <a:r>
              <a:rPr lang="tr-TR" b="1" dirty="0">
                <a:solidFill>
                  <a:schemeClr val="bg1"/>
                </a:solidFill>
                <a:ea typeface="+mj-ea"/>
                <a:cs typeface="+mj-cs"/>
              </a:rPr>
              <a:t>STRATEJİ GELİŞTİRME BAŞKANLIĞI HİZMET BİRİMLERİ VE GÖREVLERİ HAKKINDA YÖNERGE</a:t>
            </a:r>
          </a:p>
        </p:txBody>
      </p:sp>
    </p:spTree>
    <p:extLst>
      <p:ext uri="{BB962C8B-B14F-4D97-AF65-F5344CB8AC3E}">
        <p14:creationId xmlns:p14="http://schemas.microsoft.com/office/powerpoint/2010/main" val="1365064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0FCBE034-0D90-4C9E-BF0A-4B42F447396A}"/>
              </a:ext>
            </a:extLst>
          </p:cNvPr>
          <p:cNvSpPr>
            <a:spLocks noGrp="1"/>
          </p:cNvSpPr>
          <p:nvPr>
            <p:ph type="ctrTitle"/>
          </p:nvPr>
        </p:nvSpPr>
        <p:spPr>
          <a:xfrm>
            <a:off x="1171537" y="497896"/>
            <a:ext cx="10598932" cy="358138"/>
          </a:xfrm>
          <a:prstGeom prst="rect">
            <a:avLst/>
          </a:prstGeom>
        </p:spPr>
        <p:txBody>
          <a:bodyPr/>
          <a:lstStyle/>
          <a:p>
            <a:r>
              <a:rPr lang="tr-TR" dirty="0"/>
              <a:t>4. STRATEJİ GELİŞTİRME BAŞKANLIĞI TEMEL KAYNAKLARI</a:t>
            </a:r>
          </a:p>
        </p:txBody>
      </p:sp>
      <p:sp>
        <p:nvSpPr>
          <p:cNvPr id="6" name="Alt Başlık 5">
            <a:extLst>
              <a:ext uri="{FF2B5EF4-FFF2-40B4-BE49-F238E27FC236}">
                <a16:creationId xmlns:a16="http://schemas.microsoft.com/office/drawing/2014/main" id="{C2E407D0-7290-4609-A32F-20E268DF22D3}"/>
              </a:ext>
            </a:extLst>
          </p:cNvPr>
          <p:cNvSpPr>
            <a:spLocks noGrp="1"/>
          </p:cNvSpPr>
          <p:nvPr>
            <p:ph type="subTitle" idx="1"/>
          </p:nvPr>
        </p:nvSpPr>
        <p:spPr>
          <a:xfrm>
            <a:off x="1099226" y="2268239"/>
            <a:ext cx="8142051" cy="1825171"/>
          </a:xfrm>
        </p:spPr>
        <p:txBody>
          <a:bodyPr/>
          <a:lstStyle/>
          <a:p>
            <a:r>
              <a:rPr lang="tr-TR" dirty="0"/>
              <a:t>Strateji Geliştirme Başkanlığı, Bakanlığımız hizmet binasının 3’üncü katında hizmet vermektedir.</a:t>
            </a:r>
          </a:p>
          <a:p>
            <a:endParaRPr lang="tr-TR" dirty="0"/>
          </a:p>
        </p:txBody>
      </p:sp>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fld id="{6CAADB4D-FEE4-43DF-B95E-7913B050E7E1}" type="slidenum">
              <a:rPr lang="tr-TR" smtClean="0"/>
              <a:t>21</a:t>
            </a:fld>
            <a:endParaRPr lang="tr-TR"/>
          </a:p>
        </p:txBody>
      </p:sp>
      <p:sp>
        <p:nvSpPr>
          <p:cNvPr id="9" name="Unvan 3">
            <a:extLst>
              <a:ext uri="{FF2B5EF4-FFF2-40B4-BE49-F238E27FC236}">
                <a16:creationId xmlns:a16="http://schemas.microsoft.com/office/drawing/2014/main" id="{F1804F11-2C34-46A3-A52B-25B8A2D8072D}"/>
              </a:ext>
            </a:extLst>
          </p:cNvPr>
          <p:cNvSpPr txBox="1">
            <a:spLocks/>
          </p:cNvSpPr>
          <p:nvPr/>
        </p:nvSpPr>
        <p:spPr>
          <a:xfrm>
            <a:off x="1103441" y="1606850"/>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4.1. TAŞINMAZ KAYNAKLAR</a:t>
            </a:r>
            <a:endParaRPr lang="tr-TR" dirty="0">
              <a:effectLst/>
            </a:endParaRPr>
          </a:p>
        </p:txBody>
      </p:sp>
      <p:graphicFrame>
        <p:nvGraphicFramePr>
          <p:cNvPr id="10" name="Tablo 9">
            <a:extLst>
              <a:ext uri="{FF2B5EF4-FFF2-40B4-BE49-F238E27FC236}">
                <a16:creationId xmlns:a16="http://schemas.microsoft.com/office/drawing/2014/main" id="{CE1D1720-1C2B-442C-BA54-AC4F27F148B1}"/>
              </a:ext>
            </a:extLst>
          </p:cNvPr>
          <p:cNvGraphicFramePr>
            <a:graphicFrameLocks noGrp="1"/>
          </p:cNvGraphicFramePr>
          <p:nvPr>
            <p:extLst>
              <p:ext uri="{D42A27DB-BD31-4B8C-83A1-F6EECF244321}">
                <p14:modId xmlns:p14="http://schemas.microsoft.com/office/powerpoint/2010/main" val="2773542020"/>
              </p:ext>
            </p:extLst>
          </p:nvPr>
        </p:nvGraphicFramePr>
        <p:xfrm>
          <a:off x="1177047" y="2872208"/>
          <a:ext cx="7811310" cy="3695510"/>
        </p:xfrm>
        <a:graphic>
          <a:graphicData uri="http://schemas.openxmlformats.org/drawingml/2006/table">
            <a:tbl>
              <a:tblPr firstRow="1" firstCol="1" bandRow="1">
                <a:tableStyleId>{F5AB1C69-6EDB-4FF4-983F-18BD219EF322}</a:tableStyleId>
              </a:tblPr>
              <a:tblGrid>
                <a:gridCol w="5980750">
                  <a:extLst>
                    <a:ext uri="{9D8B030D-6E8A-4147-A177-3AD203B41FA5}">
                      <a16:colId xmlns:a16="http://schemas.microsoft.com/office/drawing/2014/main" val="1141089756"/>
                    </a:ext>
                  </a:extLst>
                </a:gridCol>
                <a:gridCol w="1830560">
                  <a:extLst>
                    <a:ext uri="{9D8B030D-6E8A-4147-A177-3AD203B41FA5}">
                      <a16:colId xmlns:a16="http://schemas.microsoft.com/office/drawing/2014/main" val="470129242"/>
                    </a:ext>
                  </a:extLst>
                </a:gridCol>
              </a:tblGrid>
              <a:tr h="127891">
                <a:tc>
                  <a:txBody>
                    <a:bodyPr/>
                    <a:lstStyle/>
                    <a:p>
                      <a:pPr>
                        <a:lnSpc>
                          <a:spcPct val="107000"/>
                        </a:lnSpc>
                        <a:spcAft>
                          <a:spcPts val="0"/>
                        </a:spcAft>
                      </a:pPr>
                      <a:r>
                        <a:rPr lang="tr-TR" sz="1100">
                          <a:solidFill>
                            <a:schemeClr val="tx1"/>
                          </a:solidFill>
                          <a:effectLst/>
                          <a:latin typeface="Myriad Pro" panose="020B0503030403020204" pitchFamily="34" charset="0"/>
                        </a:rPr>
                        <a:t> </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m2</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01003287"/>
                  </a:ext>
                </a:extLst>
              </a:tr>
              <a:tr h="252095">
                <a:tc>
                  <a:txBody>
                    <a:bodyPr/>
                    <a:lstStyle/>
                    <a:p>
                      <a:pPr>
                        <a:lnSpc>
                          <a:spcPct val="107000"/>
                        </a:lnSpc>
                        <a:spcAft>
                          <a:spcPts val="0"/>
                        </a:spcAft>
                      </a:pPr>
                      <a:r>
                        <a:rPr lang="tr-TR" sz="1100">
                          <a:solidFill>
                            <a:schemeClr val="tx1"/>
                          </a:solidFill>
                          <a:effectLst/>
                          <a:latin typeface="Myriad Pro" panose="020B0503030403020204" pitchFamily="34" charset="0"/>
                        </a:rPr>
                        <a:t>Başkanlık Makamı Çalışma Ofisi</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48.3</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58304344"/>
                  </a:ext>
                </a:extLst>
              </a:tr>
              <a:tr h="252095">
                <a:tc>
                  <a:txBody>
                    <a:bodyPr/>
                    <a:lstStyle/>
                    <a:p>
                      <a:pPr>
                        <a:lnSpc>
                          <a:spcPct val="107000"/>
                        </a:lnSpc>
                        <a:spcAft>
                          <a:spcPts val="0"/>
                        </a:spcAft>
                      </a:pPr>
                      <a:r>
                        <a:rPr lang="tr-TR" sz="1100" dirty="0">
                          <a:solidFill>
                            <a:schemeClr val="tx1"/>
                          </a:solidFill>
                          <a:effectLst/>
                          <a:latin typeface="Myriad Pro" panose="020B0503030403020204" pitchFamily="34" charset="0"/>
                        </a:rPr>
                        <a:t>Açık Çalışma Ofisi</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257.8</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92933707"/>
                  </a:ext>
                </a:extLst>
              </a:tr>
              <a:tr h="252095">
                <a:tc>
                  <a:txBody>
                    <a:bodyPr/>
                    <a:lstStyle/>
                    <a:p>
                      <a:pPr>
                        <a:lnSpc>
                          <a:spcPct val="107000"/>
                        </a:lnSpc>
                        <a:spcAft>
                          <a:spcPts val="0"/>
                        </a:spcAft>
                      </a:pPr>
                      <a:r>
                        <a:rPr lang="tr-TR" sz="1100" dirty="0">
                          <a:solidFill>
                            <a:schemeClr val="tx1"/>
                          </a:solidFill>
                          <a:effectLst/>
                          <a:latin typeface="Myriad Pro" panose="020B0503030403020204" pitchFamily="34" charset="0"/>
                        </a:rPr>
                        <a:t>Açık Çalışma Ofisi</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204.8</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79401904"/>
                  </a:ext>
                </a:extLst>
              </a:tr>
              <a:tr h="252095">
                <a:tc>
                  <a:txBody>
                    <a:bodyPr/>
                    <a:lstStyle/>
                    <a:p>
                      <a:pPr>
                        <a:lnSpc>
                          <a:spcPct val="107000"/>
                        </a:lnSpc>
                        <a:spcAft>
                          <a:spcPts val="0"/>
                        </a:spcAft>
                      </a:pPr>
                      <a:r>
                        <a:rPr lang="tr-TR" sz="1100">
                          <a:solidFill>
                            <a:schemeClr val="tx1"/>
                          </a:solidFill>
                          <a:effectLst/>
                          <a:latin typeface="Myriad Pro" panose="020B0503030403020204" pitchFamily="34" charset="0"/>
                        </a:rPr>
                        <a:t>Açık Çalışma Ofisi</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70.8</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83331646"/>
                  </a:ext>
                </a:extLst>
              </a:tr>
              <a:tr h="252095">
                <a:tc>
                  <a:txBody>
                    <a:bodyPr/>
                    <a:lstStyle/>
                    <a:p>
                      <a:pPr>
                        <a:lnSpc>
                          <a:spcPct val="107000"/>
                        </a:lnSpc>
                        <a:spcAft>
                          <a:spcPts val="0"/>
                        </a:spcAft>
                      </a:pPr>
                      <a:r>
                        <a:rPr lang="tr-TR" sz="1100">
                          <a:solidFill>
                            <a:schemeClr val="tx1"/>
                          </a:solidFill>
                          <a:effectLst/>
                          <a:latin typeface="Myriad Pro" panose="020B0503030403020204" pitchFamily="34" charset="0"/>
                        </a:rPr>
                        <a:t>Açı Çalışma Ofisi</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195.1</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50182801"/>
                  </a:ext>
                </a:extLst>
              </a:tr>
              <a:tr h="252095">
                <a:tc>
                  <a:txBody>
                    <a:bodyPr/>
                    <a:lstStyle/>
                    <a:p>
                      <a:pPr>
                        <a:lnSpc>
                          <a:spcPct val="107000"/>
                        </a:lnSpc>
                        <a:spcAft>
                          <a:spcPts val="0"/>
                        </a:spcAft>
                      </a:pPr>
                      <a:r>
                        <a:rPr lang="tr-TR" sz="1100">
                          <a:solidFill>
                            <a:schemeClr val="tx1"/>
                          </a:solidFill>
                          <a:effectLst/>
                          <a:latin typeface="Myriad Pro" panose="020B0503030403020204" pitchFamily="34" charset="0"/>
                        </a:rPr>
                        <a:t>Koridor</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143.2</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63010379"/>
                  </a:ext>
                </a:extLst>
              </a:tr>
              <a:tr h="252095">
                <a:tc>
                  <a:txBody>
                    <a:bodyPr/>
                    <a:lstStyle/>
                    <a:p>
                      <a:pPr>
                        <a:lnSpc>
                          <a:spcPct val="107000"/>
                        </a:lnSpc>
                        <a:spcAft>
                          <a:spcPts val="0"/>
                        </a:spcAft>
                      </a:pPr>
                      <a:r>
                        <a:rPr lang="tr-TR" sz="1100">
                          <a:solidFill>
                            <a:schemeClr val="tx1"/>
                          </a:solidFill>
                          <a:effectLst/>
                          <a:latin typeface="Myriad Pro" panose="020B0503030403020204" pitchFamily="34" charset="0"/>
                        </a:rPr>
                        <a:t>Daire Başkanı Çalışma Ofisi</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20.5</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40319916"/>
                  </a:ext>
                </a:extLst>
              </a:tr>
              <a:tr h="252095">
                <a:tc>
                  <a:txBody>
                    <a:bodyPr/>
                    <a:lstStyle/>
                    <a:p>
                      <a:pPr>
                        <a:lnSpc>
                          <a:spcPct val="107000"/>
                        </a:lnSpc>
                        <a:spcAft>
                          <a:spcPts val="0"/>
                        </a:spcAft>
                      </a:pPr>
                      <a:r>
                        <a:rPr lang="tr-TR" sz="1100">
                          <a:solidFill>
                            <a:schemeClr val="tx1"/>
                          </a:solidFill>
                          <a:effectLst/>
                          <a:latin typeface="Myriad Pro" panose="020B0503030403020204" pitchFamily="34" charset="0"/>
                        </a:rPr>
                        <a:t>Daire Başkanı Çalışma Ofisi</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20.5</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64140502"/>
                  </a:ext>
                </a:extLst>
              </a:tr>
              <a:tr h="252095">
                <a:tc>
                  <a:txBody>
                    <a:bodyPr/>
                    <a:lstStyle/>
                    <a:p>
                      <a:pPr>
                        <a:lnSpc>
                          <a:spcPct val="107000"/>
                        </a:lnSpc>
                        <a:spcAft>
                          <a:spcPts val="0"/>
                        </a:spcAft>
                      </a:pPr>
                      <a:r>
                        <a:rPr lang="tr-TR" sz="1100">
                          <a:solidFill>
                            <a:schemeClr val="tx1"/>
                          </a:solidFill>
                          <a:effectLst/>
                          <a:latin typeface="Myriad Pro" panose="020B0503030403020204" pitchFamily="34" charset="0"/>
                        </a:rPr>
                        <a:t>Daire Başkanı Çalışma Ofisi</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31.8</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22448243"/>
                  </a:ext>
                </a:extLst>
              </a:tr>
              <a:tr h="252095">
                <a:tc>
                  <a:txBody>
                    <a:bodyPr/>
                    <a:lstStyle/>
                    <a:p>
                      <a:pPr>
                        <a:lnSpc>
                          <a:spcPct val="107000"/>
                        </a:lnSpc>
                        <a:spcAft>
                          <a:spcPts val="0"/>
                        </a:spcAft>
                      </a:pPr>
                      <a:r>
                        <a:rPr lang="tr-TR" sz="1100">
                          <a:solidFill>
                            <a:schemeClr val="tx1"/>
                          </a:solidFill>
                          <a:effectLst/>
                          <a:latin typeface="Myriad Pro" panose="020B0503030403020204" pitchFamily="34" charset="0"/>
                        </a:rPr>
                        <a:t>Daire Başkanı Çalışma Ofisi</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22.2</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10254762"/>
                  </a:ext>
                </a:extLst>
              </a:tr>
              <a:tr h="252095">
                <a:tc>
                  <a:txBody>
                    <a:bodyPr/>
                    <a:lstStyle/>
                    <a:p>
                      <a:pPr>
                        <a:lnSpc>
                          <a:spcPct val="107000"/>
                        </a:lnSpc>
                        <a:spcAft>
                          <a:spcPts val="0"/>
                        </a:spcAft>
                      </a:pPr>
                      <a:r>
                        <a:rPr lang="tr-TR" sz="1100">
                          <a:solidFill>
                            <a:schemeClr val="tx1"/>
                          </a:solidFill>
                          <a:effectLst/>
                          <a:latin typeface="Myriad Pro" panose="020B0503030403020204" pitchFamily="34" charset="0"/>
                        </a:rPr>
                        <a:t>Daire Başkanı Çalışma Ofisi</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22.2</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51514998"/>
                  </a:ext>
                </a:extLst>
              </a:tr>
              <a:tr h="252095">
                <a:tc>
                  <a:txBody>
                    <a:bodyPr/>
                    <a:lstStyle/>
                    <a:p>
                      <a:pPr>
                        <a:lnSpc>
                          <a:spcPct val="107000"/>
                        </a:lnSpc>
                        <a:spcAft>
                          <a:spcPts val="0"/>
                        </a:spcAft>
                      </a:pPr>
                      <a:r>
                        <a:rPr lang="tr-TR" sz="1100">
                          <a:solidFill>
                            <a:schemeClr val="tx1"/>
                          </a:solidFill>
                          <a:effectLst/>
                          <a:latin typeface="Myriad Pro" panose="020B0503030403020204" pitchFamily="34" charset="0"/>
                        </a:rPr>
                        <a:t>Toplantı Salonu (Büyük)</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43.4</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73863187"/>
                  </a:ext>
                </a:extLst>
              </a:tr>
              <a:tr h="252095">
                <a:tc>
                  <a:txBody>
                    <a:bodyPr/>
                    <a:lstStyle/>
                    <a:p>
                      <a:pPr>
                        <a:lnSpc>
                          <a:spcPct val="107000"/>
                        </a:lnSpc>
                        <a:spcAft>
                          <a:spcPts val="0"/>
                        </a:spcAft>
                      </a:pPr>
                      <a:r>
                        <a:rPr lang="tr-TR" sz="1100">
                          <a:solidFill>
                            <a:schemeClr val="tx1"/>
                          </a:solidFill>
                          <a:effectLst/>
                          <a:latin typeface="Myriad Pro" panose="020B0503030403020204" pitchFamily="34" charset="0"/>
                        </a:rPr>
                        <a:t>Toplantı Salonu (Küçük)</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19.9</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53829451"/>
                  </a:ext>
                </a:extLst>
              </a:tr>
              <a:tr h="252095">
                <a:tc>
                  <a:txBody>
                    <a:bodyPr/>
                    <a:lstStyle/>
                    <a:p>
                      <a:pPr>
                        <a:lnSpc>
                          <a:spcPct val="107000"/>
                        </a:lnSpc>
                        <a:spcAft>
                          <a:spcPts val="0"/>
                        </a:spcAft>
                      </a:pPr>
                      <a:r>
                        <a:rPr lang="tr-TR" sz="1100">
                          <a:solidFill>
                            <a:schemeClr val="tx1"/>
                          </a:solidFill>
                          <a:effectLst/>
                          <a:latin typeface="Myriad Pro" panose="020B0503030403020204" pitchFamily="34" charset="0"/>
                        </a:rPr>
                        <a:t>Toplam</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1.100,5</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59257486"/>
                  </a:ext>
                </a:extLst>
              </a:tr>
            </a:tbl>
          </a:graphicData>
        </a:graphic>
      </p:graphicFrame>
      <p:sp>
        <p:nvSpPr>
          <p:cNvPr id="11" name="Alt Başlık 5">
            <a:extLst>
              <a:ext uri="{FF2B5EF4-FFF2-40B4-BE49-F238E27FC236}">
                <a16:creationId xmlns:a16="http://schemas.microsoft.com/office/drawing/2014/main" id="{5A69E740-1372-4C32-B067-608BE8FB3EA0}"/>
              </a:ext>
            </a:extLst>
          </p:cNvPr>
          <p:cNvSpPr txBox="1">
            <a:spLocks/>
          </p:cNvSpPr>
          <p:nvPr/>
        </p:nvSpPr>
        <p:spPr>
          <a:xfrm>
            <a:off x="1108954" y="2569796"/>
            <a:ext cx="2616740" cy="251225"/>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400" kern="1200">
                <a:solidFill>
                  <a:schemeClr val="tx1"/>
                </a:solidFill>
                <a:latin typeface="Myriad Pro" panose="020B0503030403020204" pitchFamily="34"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tr-TR" sz="1200" cap="small" dirty="0"/>
              <a:t>Tablo 1: fiziksel yerleşim tablosu</a:t>
            </a:r>
          </a:p>
          <a:p>
            <a:endParaRPr lang="tr-TR" sz="1200" dirty="0"/>
          </a:p>
        </p:txBody>
      </p:sp>
    </p:spTree>
    <p:extLst>
      <p:ext uri="{BB962C8B-B14F-4D97-AF65-F5344CB8AC3E}">
        <p14:creationId xmlns:p14="http://schemas.microsoft.com/office/powerpoint/2010/main" val="1949391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fld id="{6CAADB4D-FEE4-43DF-B95E-7913B050E7E1}" type="slidenum">
              <a:rPr lang="tr-TR" smtClean="0"/>
              <a:t>22</a:t>
            </a:fld>
            <a:endParaRPr lang="tr-TR"/>
          </a:p>
        </p:txBody>
      </p:sp>
      <p:sp>
        <p:nvSpPr>
          <p:cNvPr id="9" name="Unvan 3">
            <a:extLst>
              <a:ext uri="{FF2B5EF4-FFF2-40B4-BE49-F238E27FC236}">
                <a16:creationId xmlns:a16="http://schemas.microsoft.com/office/drawing/2014/main" id="{F1804F11-2C34-46A3-A52B-25B8A2D8072D}"/>
              </a:ext>
            </a:extLst>
          </p:cNvPr>
          <p:cNvSpPr txBox="1">
            <a:spLocks/>
          </p:cNvSpPr>
          <p:nvPr/>
        </p:nvSpPr>
        <p:spPr>
          <a:xfrm>
            <a:off x="1102174" y="1199430"/>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4.2. TAŞINIR KAYNAKLAR</a:t>
            </a:r>
            <a:endParaRPr lang="tr-TR" dirty="0">
              <a:effectLst/>
            </a:endParaRPr>
          </a:p>
        </p:txBody>
      </p:sp>
      <p:sp>
        <p:nvSpPr>
          <p:cNvPr id="11" name="Alt Başlık 5">
            <a:extLst>
              <a:ext uri="{FF2B5EF4-FFF2-40B4-BE49-F238E27FC236}">
                <a16:creationId xmlns:a16="http://schemas.microsoft.com/office/drawing/2014/main" id="{5A69E740-1372-4C32-B067-608BE8FB3EA0}"/>
              </a:ext>
            </a:extLst>
          </p:cNvPr>
          <p:cNvSpPr txBox="1">
            <a:spLocks/>
          </p:cNvSpPr>
          <p:nvPr/>
        </p:nvSpPr>
        <p:spPr>
          <a:xfrm>
            <a:off x="1102174" y="1586405"/>
            <a:ext cx="3793786" cy="260953"/>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400" kern="1200">
                <a:solidFill>
                  <a:schemeClr val="tx1"/>
                </a:solidFill>
                <a:latin typeface="Myriad Pro" panose="020B0503030403020204" pitchFamily="34"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tr-TR" sz="1200" cap="small" dirty="0"/>
              <a:t>Tablo 2: teknolojik malzeme dağılımı</a:t>
            </a:r>
            <a:endParaRPr lang="tr-TR" sz="1200" dirty="0"/>
          </a:p>
          <a:p>
            <a:endParaRPr lang="tr-TR" sz="1100" dirty="0"/>
          </a:p>
        </p:txBody>
      </p:sp>
      <p:graphicFrame>
        <p:nvGraphicFramePr>
          <p:cNvPr id="7" name="Tablo 6">
            <a:extLst>
              <a:ext uri="{FF2B5EF4-FFF2-40B4-BE49-F238E27FC236}">
                <a16:creationId xmlns:a16="http://schemas.microsoft.com/office/drawing/2014/main" id="{FD4EBBDE-397D-4C63-9BB7-730AA1F51000}"/>
              </a:ext>
            </a:extLst>
          </p:cNvPr>
          <p:cNvGraphicFramePr>
            <a:graphicFrameLocks noGrp="1"/>
          </p:cNvGraphicFramePr>
          <p:nvPr>
            <p:extLst>
              <p:ext uri="{D42A27DB-BD31-4B8C-83A1-F6EECF244321}">
                <p14:modId xmlns:p14="http://schemas.microsoft.com/office/powerpoint/2010/main" val="811466987"/>
              </p:ext>
            </p:extLst>
          </p:nvPr>
        </p:nvGraphicFramePr>
        <p:xfrm>
          <a:off x="1554795" y="1983734"/>
          <a:ext cx="7866296" cy="4742712"/>
        </p:xfrm>
        <a:graphic>
          <a:graphicData uri="http://schemas.openxmlformats.org/drawingml/2006/table">
            <a:tbl>
              <a:tblPr firstRow="1" firstCol="1" bandRow="1">
                <a:tableStyleId>{F5AB1C69-6EDB-4FF4-983F-18BD219EF322}</a:tableStyleId>
              </a:tblPr>
              <a:tblGrid>
                <a:gridCol w="4023969">
                  <a:extLst>
                    <a:ext uri="{9D8B030D-6E8A-4147-A177-3AD203B41FA5}">
                      <a16:colId xmlns:a16="http://schemas.microsoft.com/office/drawing/2014/main" val="3847882922"/>
                    </a:ext>
                  </a:extLst>
                </a:gridCol>
                <a:gridCol w="1533236">
                  <a:extLst>
                    <a:ext uri="{9D8B030D-6E8A-4147-A177-3AD203B41FA5}">
                      <a16:colId xmlns:a16="http://schemas.microsoft.com/office/drawing/2014/main" val="2504599453"/>
                    </a:ext>
                  </a:extLst>
                </a:gridCol>
                <a:gridCol w="1126836">
                  <a:extLst>
                    <a:ext uri="{9D8B030D-6E8A-4147-A177-3AD203B41FA5}">
                      <a16:colId xmlns:a16="http://schemas.microsoft.com/office/drawing/2014/main" val="89531295"/>
                    </a:ext>
                  </a:extLst>
                </a:gridCol>
                <a:gridCol w="1182255">
                  <a:extLst>
                    <a:ext uri="{9D8B030D-6E8A-4147-A177-3AD203B41FA5}">
                      <a16:colId xmlns:a16="http://schemas.microsoft.com/office/drawing/2014/main" val="4056732309"/>
                    </a:ext>
                  </a:extLst>
                </a:gridCol>
              </a:tblGrid>
              <a:tr h="370885">
                <a:tc rowSpan="2">
                  <a:txBody>
                    <a:bodyPr/>
                    <a:lstStyle/>
                    <a:p>
                      <a:pPr>
                        <a:lnSpc>
                          <a:spcPct val="107000"/>
                        </a:lnSpc>
                        <a:spcAft>
                          <a:spcPts val="0"/>
                        </a:spcAft>
                      </a:pPr>
                      <a:r>
                        <a:rPr lang="tr-TR" sz="1050" dirty="0">
                          <a:solidFill>
                            <a:schemeClr val="tx1"/>
                          </a:solidFill>
                          <a:effectLst/>
                          <a:latin typeface="Myriad Pro" panose="020B0503030403020204" pitchFamily="34" charset="0"/>
                        </a:rPr>
                        <a:t>KULLANILAN TEKNOLOJİK ARAÇ-GEREÇ</a:t>
                      </a:r>
                      <a:endPar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gridSpan="2">
                  <a:txBody>
                    <a:bodyPr/>
                    <a:lstStyle/>
                    <a:p>
                      <a:endParaRPr lang="tr-TR"/>
                    </a:p>
                  </a:txBody>
                  <a:tcPr/>
                </a:tc>
                <a:tc hMerge="1">
                  <a:txBody>
                    <a:bodyPr/>
                    <a:lstStyle/>
                    <a:p>
                      <a:endParaRPr lang="tr-TR"/>
                    </a:p>
                  </a:txBody>
                  <a:tcPr/>
                </a:tc>
                <a:tc>
                  <a:txBody>
                    <a:bodyPr/>
                    <a:lstStyle/>
                    <a:p>
                      <a:pPr algn="ctr">
                        <a:lnSpc>
                          <a:spcPct val="107000"/>
                        </a:lnSpc>
                        <a:spcAft>
                          <a:spcPts val="0"/>
                        </a:spcAft>
                      </a:pP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extLst>
                  <a:ext uri="{0D108BD9-81ED-4DB2-BD59-A6C34878D82A}">
                    <a16:rowId xmlns:a16="http://schemas.microsoft.com/office/drawing/2014/main" val="2569197625"/>
                  </a:ext>
                </a:extLst>
              </a:tr>
              <a:tr h="162061">
                <a:tc vMerge="1">
                  <a:txBody>
                    <a:bodyPr/>
                    <a:lstStyle/>
                    <a:p>
                      <a:endParaRPr lang="tr-TR"/>
                    </a:p>
                  </a:txBody>
                  <a:tcPr/>
                </a:tc>
                <a:tc>
                  <a:txBody>
                    <a:bodyPr/>
                    <a:lstStyle/>
                    <a:p>
                      <a:pPr algn="ctr">
                        <a:lnSpc>
                          <a:spcPct val="107000"/>
                        </a:lnSpc>
                        <a:spcAft>
                          <a:spcPts val="0"/>
                        </a:spcAft>
                      </a:pPr>
                      <a:r>
                        <a:rPr lang="tr-TR" sz="1050" b="1" dirty="0">
                          <a:solidFill>
                            <a:schemeClr val="tx1"/>
                          </a:solidFill>
                          <a:effectLst/>
                          <a:latin typeface="Myriad Pro" panose="020B0503030403020204" pitchFamily="34" charset="0"/>
                        </a:rPr>
                        <a:t>2020</a:t>
                      </a:r>
                      <a:endParaRPr lang="tr-TR" sz="105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solidFill>
                      <a:schemeClr val="accent2">
                        <a:lumMod val="60000"/>
                        <a:lumOff val="40000"/>
                      </a:schemeClr>
                    </a:solidFill>
                  </a:tcPr>
                </a:tc>
                <a:tc>
                  <a:txBody>
                    <a:bodyPr/>
                    <a:lstStyle/>
                    <a:p>
                      <a:pPr algn="ctr">
                        <a:lnSpc>
                          <a:spcPct val="107000"/>
                        </a:lnSpc>
                        <a:spcAft>
                          <a:spcPts val="0"/>
                        </a:spcAft>
                      </a:pPr>
                      <a:r>
                        <a:rPr lang="tr-TR" sz="1050" b="1" dirty="0">
                          <a:solidFill>
                            <a:schemeClr val="tx1"/>
                          </a:solidFill>
                          <a:effectLst/>
                          <a:latin typeface="Myriad Pro" panose="020B0503030403020204" pitchFamily="34" charset="0"/>
                        </a:rPr>
                        <a:t>2021</a:t>
                      </a:r>
                      <a:endParaRPr lang="tr-TR" sz="105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solidFill>
                      <a:schemeClr val="accent2">
                        <a:lumMod val="60000"/>
                        <a:lumOff val="40000"/>
                      </a:schemeClr>
                    </a:solidFill>
                  </a:tcPr>
                </a:tc>
                <a:tc>
                  <a:txBody>
                    <a:bodyPr/>
                    <a:lstStyle/>
                    <a:p>
                      <a:pPr algn="ctr">
                        <a:lnSpc>
                          <a:spcPct val="107000"/>
                        </a:lnSpc>
                        <a:spcAft>
                          <a:spcPts val="0"/>
                        </a:spcAft>
                      </a:pPr>
                      <a:r>
                        <a:rPr lang="tr-TR" sz="105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2022</a:t>
                      </a:r>
                    </a:p>
                  </a:txBody>
                  <a:tcPr marL="35630" marR="35630" marT="0" marB="0" anchor="ctr">
                    <a:solidFill>
                      <a:schemeClr val="accent2">
                        <a:lumMod val="60000"/>
                        <a:lumOff val="40000"/>
                      </a:schemeClr>
                    </a:solidFill>
                  </a:tcPr>
                </a:tc>
                <a:extLst>
                  <a:ext uri="{0D108BD9-81ED-4DB2-BD59-A6C34878D82A}">
                    <a16:rowId xmlns:a16="http://schemas.microsoft.com/office/drawing/2014/main" val="2320025396"/>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Masaüstü Bilgisayarlar</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rPr>
                        <a:t>155</a:t>
                      </a:r>
                      <a:endPar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rPr>
                        <a:t>162</a:t>
                      </a:r>
                      <a:endPar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147</a:t>
                      </a:r>
                    </a:p>
                  </a:txBody>
                  <a:tcPr marL="35630" marR="35630" marT="0" marB="0" anchor="ctr"/>
                </a:tc>
                <a:extLst>
                  <a:ext uri="{0D108BD9-81ED-4DB2-BD59-A6C34878D82A}">
                    <a16:rowId xmlns:a16="http://schemas.microsoft.com/office/drawing/2014/main" val="2438143780"/>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Dizüstü Bilgisayarlar</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158</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174</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156</a:t>
                      </a:r>
                    </a:p>
                  </a:txBody>
                  <a:tcPr marL="35630" marR="35630" marT="0" marB="0" anchor="ctr"/>
                </a:tc>
                <a:extLst>
                  <a:ext uri="{0D108BD9-81ED-4DB2-BD59-A6C34878D82A}">
                    <a16:rowId xmlns:a16="http://schemas.microsoft.com/office/drawing/2014/main" val="2658740532"/>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Tablet Bilgisayarlar</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10</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9</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10</a:t>
                      </a:r>
                    </a:p>
                  </a:txBody>
                  <a:tcPr marL="35630" marR="35630" marT="0" marB="0" anchor="ctr"/>
                </a:tc>
                <a:extLst>
                  <a:ext uri="{0D108BD9-81ED-4DB2-BD59-A6C34878D82A}">
                    <a16:rowId xmlns:a16="http://schemas.microsoft.com/office/drawing/2014/main" val="530222966"/>
                  </a:ext>
                </a:extLst>
              </a:tr>
              <a:tr h="174451">
                <a:tc>
                  <a:txBody>
                    <a:bodyPr/>
                    <a:lstStyle/>
                    <a:p>
                      <a:pPr>
                        <a:lnSpc>
                          <a:spcPct val="107000"/>
                        </a:lnSpc>
                        <a:spcAft>
                          <a:spcPts val="0"/>
                        </a:spcAft>
                      </a:pPr>
                      <a:r>
                        <a:rPr lang="tr-TR" sz="1050" dirty="0">
                          <a:solidFill>
                            <a:schemeClr val="tx1"/>
                          </a:solidFill>
                          <a:effectLst/>
                          <a:latin typeface="Myriad Pro" panose="020B0503030403020204" pitchFamily="34" charset="0"/>
                        </a:rPr>
                        <a:t>Monitör</a:t>
                      </a:r>
                      <a:endPar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52</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30</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45</a:t>
                      </a:r>
                    </a:p>
                  </a:txBody>
                  <a:tcPr marL="35630" marR="35630" marT="0" marB="0" anchor="ctr"/>
                </a:tc>
                <a:extLst>
                  <a:ext uri="{0D108BD9-81ED-4DB2-BD59-A6C34878D82A}">
                    <a16:rowId xmlns:a16="http://schemas.microsoft.com/office/drawing/2014/main" val="1598196506"/>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Lazer Yazıcılar</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24</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24</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19</a:t>
                      </a:r>
                    </a:p>
                  </a:txBody>
                  <a:tcPr marL="35630" marR="35630" marT="0" marB="0" anchor="ctr"/>
                </a:tc>
                <a:extLst>
                  <a:ext uri="{0D108BD9-81ED-4DB2-BD59-A6C34878D82A}">
                    <a16:rowId xmlns:a16="http://schemas.microsoft.com/office/drawing/2014/main" val="3519629995"/>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Çok Fonksiyonlu Yazıcılar</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3</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3</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a:t>
                      </a:r>
                    </a:p>
                  </a:txBody>
                  <a:tcPr marL="35630" marR="35630" marT="0" marB="0" anchor="ctr"/>
                </a:tc>
                <a:extLst>
                  <a:ext uri="{0D108BD9-81ED-4DB2-BD59-A6C34878D82A}">
                    <a16:rowId xmlns:a16="http://schemas.microsoft.com/office/drawing/2014/main" val="3557282312"/>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Barkod Yazıcılar ve Okuyucular, Optik Okuyucular</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5</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6</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5</a:t>
                      </a:r>
                    </a:p>
                  </a:txBody>
                  <a:tcPr marL="35630" marR="35630" marT="0" marB="0" anchor="ctr"/>
                </a:tc>
                <a:extLst>
                  <a:ext uri="{0D108BD9-81ED-4DB2-BD59-A6C34878D82A}">
                    <a16:rowId xmlns:a16="http://schemas.microsoft.com/office/drawing/2014/main" val="3259864780"/>
                  </a:ext>
                </a:extLst>
              </a:tr>
              <a:tr h="174451">
                <a:tc>
                  <a:txBody>
                    <a:bodyPr/>
                    <a:lstStyle/>
                    <a:p>
                      <a:pPr>
                        <a:lnSpc>
                          <a:spcPct val="107000"/>
                        </a:lnSpc>
                        <a:spcAft>
                          <a:spcPts val="0"/>
                        </a:spcAft>
                      </a:pPr>
                      <a:r>
                        <a:rPr lang="tr-TR" sz="1050" dirty="0">
                          <a:solidFill>
                            <a:schemeClr val="tx1"/>
                          </a:solidFill>
                          <a:effectLst/>
                          <a:latin typeface="Myriad Pro" panose="020B0503030403020204" pitchFamily="34" charset="0"/>
                        </a:rPr>
                        <a:t>Masaüstü Tarayıcılar</a:t>
                      </a:r>
                      <a:endPar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9</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10</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7</a:t>
                      </a:r>
                    </a:p>
                  </a:txBody>
                  <a:tcPr marL="35630" marR="35630" marT="0" marB="0" anchor="ctr"/>
                </a:tc>
                <a:extLst>
                  <a:ext uri="{0D108BD9-81ED-4DB2-BD59-A6C34878D82A}">
                    <a16:rowId xmlns:a16="http://schemas.microsoft.com/office/drawing/2014/main" val="2027796712"/>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Akıllı Tahta</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1</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1</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a:t>
                      </a:r>
                    </a:p>
                  </a:txBody>
                  <a:tcPr marL="35630" marR="35630" marT="0" marB="0" anchor="ctr"/>
                </a:tc>
                <a:extLst>
                  <a:ext uri="{0D108BD9-81ED-4DB2-BD59-A6C34878D82A}">
                    <a16:rowId xmlns:a16="http://schemas.microsoft.com/office/drawing/2014/main" val="2971660661"/>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Harici Hard Disk</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17</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23</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21</a:t>
                      </a:r>
                    </a:p>
                  </a:txBody>
                  <a:tcPr marL="35630" marR="35630" marT="0" marB="0" anchor="ctr"/>
                </a:tc>
                <a:extLst>
                  <a:ext uri="{0D108BD9-81ED-4DB2-BD59-A6C34878D82A}">
                    <a16:rowId xmlns:a16="http://schemas.microsoft.com/office/drawing/2014/main" val="4258822336"/>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Modemler (Erişim Cihazları)</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6</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3</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a:t>
                      </a:r>
                    </a:p>
                  </a:txBody>
                  <a:tcPr marL="35630" marR="35630" marT="0" marB="0" anchor="ctr"/>
                </a:tc>
                <a:extLst>
                  <a:ext uri="{0D108BD9-81ED-4DB2-BD59-A6C34878D82A}">
                    <a16:rowId xmlns:a16="http://schemas.microsoft.com/office/drawing/2014/main" val="524125186"/>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Fotokopi Makinesi</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5</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5</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5</a:t>
                      </a:r>
                    </a:p>
                  </a:txBody>
                  <a:tcPr marL="35630" marR="35630" marT="0" marB="0" anchor="ctr"/>
                </a:tc>
                <a:extLst>
                  <a:ext uri="{0D108BD9-81ED-4DB2-BD59-A6C34878D82A}">
                    <a16:rowId xmlns:a16="http://schemas.microsoft.com/office/drawing/2014/main" val="1138304866"/>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Fotoğraf Makinesi</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1</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1</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a:t>
                      </a:r>
                    </a:p>
                  </a:txBody>
                  <a:tcPr marL="35630" marR="35630" marT="0" marB="0" anchor="ctr"/>
                </a:tc>
                <a:extLst>
                  <a:ext uri="{0D108BD9-81ED-4DB2-BD59-A6C34878D82A}">
                    <a16:rowId xmlns:a16="http://schemas.microsoft.com/office/drawing/2014/main" val="2509356868"/>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Projeksiyon Cihazları</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11</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12</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12</a:t>
                      </a:r>
                    </a:p>
                  </a:txBody>
                  <a:tcPr marL="35630" marR="35630" marT="0" marB="0" anchor="ctr"/>
                </a:tc>
                <a:extLst>
                  <a:ext uri="{0D108BD9-81ED-4DB2-BD59-A6C34878D82A}">
                    <a16:rowId xmlns:a16="http://schemas.microsoft.com/office/drawing/2014/main" val="3980960402"/>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Sabit Telefonlar</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10</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10</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a:t>
                      </a:r>
                    </a:p>
                  </a:txBody>
                  <a:tcPr marL="35630" marR="35630" marT="0" marB="0" anchor="ctr"/>
                </a:tc>
                <a:extLst>
                  <a:ext uri="{0D108BD9-81ED-4DB2-BD59-A6C34878D82A}">
                    <a16:rowId xmlns:a16="http://schemas.microsoft.com/office/drawing/2014/main" val="3836507689"/>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Cep Telefonları</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3</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4</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a:t>
                      </a:r>
                    </a:p>
                  </a:txBody>
                  <a:tcPr marL="35630" marR="35630" marT="0" marB="0" anchor="ctr"/>
                </a:tc>
                <a:extLst>
                  <a:ext uri="{0D108BD9-81ED-4DB2-BD59-A6C34878D82A}">
                    <a16:rowId xmlns:a16="http://schemas.microsoft.com/office/drawing/2014/main" val="1759225523"/>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Telsiz Telefonları</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5</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5</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0</a:t>
                      </a:r>
                    </a:p>
                  </a:txBody>
                  <a:tcPr marL="35630" marR="35630" marT="0" marB="0" anchor="ctr"/>
                </a:tc>
                <a:extLst>
                  <a:ext uri="{0D108BD9-81ED-4DB2-BD59-A6C34878D82A}">
                    <a16:rowId xmlns:a16="http://schemas.microsoft.com/office/drawing/2014/main" val="2499441343"/>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Dijital Kayıt Sistemleri</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1</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1</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a:t>
                      </a:r>
                    </a:p>
                  </a:txBody>
                  <a:tcPr marL="35630" marR="35630" marT="0" marB="0" anchor="ctr"/>
                </a:tc>
                <a:extLst>
                  <a:ext uri="{0D108BD9-81ED-4DB2-BD59-A6C34878D82A}">
                    <a16:rowId xmlns:a16="http://schemas.microsoft.com/office/drawing/2014/main" val="267443208"/>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Televizyonlar</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2</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2</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a:t>
                      </a:r>
                    </a:p>
                  </a:txBody>
                  <a:tcPr marL="35630" marR="35630" marT="0" marB="0" anchor="ctr"/>
                </a:tc>
                <a:extLst>
                  <a:ext uri="{0D108BD9-81ED-4DB2-BD59-A6C34878D82A}">
                    <a16:rowId xmlns:a16="http://schemas.microsoft.com/office/drawing/2014/main" val="1593530641"/>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Bulaşık Makinesi</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1</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1</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a:t>
                      </a:r>
                    </a:p>
                  </a:txBody>
                  <a:tcPr marL="35630" marR="35630" marT="0" marB="0" anchor="ctr"/>
                </a:tc>
                <a:extLst>
                  <a:ext uri="{0D108BD9-81ED-4DB2-BD59-A6C34878D82A}">
                    <a16:rowId xmlns:a16="http://schemas.microsoft.com/office/drawing/2014/main" val="3819782054"/>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Evrak İmha Makineleri</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7</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7</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7</a:t>
                      </a:r>
                    </a:p>
                  </a:txBody>
                  <a:tcPr marL="35630" marR="35630" marT="0" marB="0" anchor="ctr"/>
                </a:tc>
                <a:extLst>
                  <a:ext uri="{0D108BD9-81ED-4DB2-BD59-A6C34878D82A}">
                    <a16:rowId xmlns:a16="http://schemas.microsoft.com/office/drawing/2014/main" val="4285013649"/>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Arşiv Tipi Volanlı Dolaplar</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64</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64</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86</a:t>
                      </a:r>
                    </a:p>
                  </a:txBody>
                  <a:tcPr marL="35630" marR="35630" marT="0" marB="0" anchor="ctr"/>
                </a:tc>
                <a:extLst>
                  <a:ext uri="{0D108BD9-81ED-4DB2-BD59-A6C34878D82A}">
                    <a16:rowId xmlns:a16="http://schemas.microsoft.com/office/drawing/2014/main" val="1074704338"/>
                  </a:ext>
                </a:extLst>
              </a:tr>
              <a:tr h="174451">
                <a:tc>
                  <a:txBody>
                    <a:bodyPr/>
                    <a:lstStyle/>
                    <a:p>
                      <a:pPr>
                        <a:lnSpc>
                          <a:spcPct val="107000"/>
                        </a:lnSpc>
                        <a:spcAft>
                          <a:spcPts val="0"/>
                        </a:spcAft>
                      </a:pPr>
                      <a:r>
                        <a:rPr lang="tr-TR" sz="1050">
                          <a:solidFill>
                            <a:schemeClr val="tx1"/>
                          </a:solidFill>
                          <a:effectLst/>
                          <a:latin typeface="Myriad Pro" panose="020B0503030403020204" pitchFamily="34" charset="0"/>
                        </a:rPr>
                        <a:t>Ciltleme Makineleri</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2</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a:solidFill>
                            <a:schemeClr val="tx1"/>
                          </a:solidFill>
                          <a:effectLst/>
                          <a:latin typeface="Myriad Pro" panose="020B0503030403020204" pitchFamily="34" charset="0"/>
                        </a:rPr>
                        <a:t>2</a:t>
                      </a:r>
                      <a:endParaRPr lang="tr-TR" sz="105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a:t>
                      </a:r>
                    </a:p>
                  </a:txBody>
                  <a:tcPr marL="35630" marR="35630" marT="0" marB="0" anchor="ctr"/>
                </a:tc>
                <a:extLst>
                  <a:ext uri="{0D108BD9-81ED-4DB2-BD59-A6C34878D82A}">
                    <a16:rowId xmlns:a16="http://schemas.microsoft.com/office/drawing/2014/main" val="3750233190"/>
                  </a:ext>
                </a:extLst>
              </a:tr>
              <a:tr h="174451">
                <a:tc>
                  <a:txBody>
                    <a:bodyPr/>
                    <a:lstStyle/>
                    <a:p>
                      <a:pPr>
                        <a:lnSpc>
                          <a:spcPct val="107000"/>
                        </a:lnSpc>
                        <a:spcAft>
                          <a:spcPts val="0"/>
                        </a:spcAft>
                      </a:pPr>
                      <a:r>
                        <a:rPr lang="tr-TR" sz="1050" dirty="0">
                          <a:solidFill>
                            <a:schemeClr val="tx1"/>
                          </a:solidFill>
                          <a:effectLst/>
                          <a:latin typeface="Myriad Pro" panose="020B0503030403020204" pitchFamily="34" charset="0"/>
                        </a:rPr>
                        <a:t>Buzdolabı Büro Tipi</a:t>
                      </a:r>
                      <a:endPar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rPr>
                        <a:t>15</a:t>
                      </a:r>
                      <a:endPar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rPr>
                        <a:t>15</a:t>
                      </a:r>
                      <a:endPar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630" marR="35630" marT="0" marB="0" anchor="ctr"/>
                </a:tc>
                <a:tc>
                  <a:txBody>
                    <a:bodyPr/>
                    <a:lstStyle/>
                    <a:p>
                      <a:pPr algn="ctr">
                        <a:lnSpc>
                          <a:spcPct val="107000"/>
                        </a:lnSpc>
                        <a:spcAft>
                          <a:spcPts val="0"/>
                        </a:spcAft>
                      </a:pPr>
                      <a:r>
                        <a:rPr lang="tr-TR" sz="105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14</a:t>
                      </a:r>
                    </a:p>
                  </a:txBody>
                  <a:tcPr marL="35630" marR="35630" marT="0" marB="0" anchor="ctr"/>
                </a:tc>
                <a:extLst>
                  <a:ext uri="{0D108BD9-81ED-4DB2-BD59-A6C34878D82A}">
                    <a16:rowId xmlns:a16="http://schemas.microsoft.com/office/drawing/2014/main" val="910154414"/>
                  </a:ext>
                </a:extLst>
              </a:tr>
            </a:tbl>
          </a:graphicData>
        </a:graphic>
      </p:graphicFrame>
      <p:sp>
        <p:nvSpPr>
          <p:cNvPr id="3" name="Unvan 2">
            <a:extLst>
              <a:ext uri="{FF2B5EF4-FFF2-40B4-BE49-F238E27FC236}">
                <a16:creationId xmlns:a16="http://schemas.microsoft.com/office/drawing/2014/main" id="{76E36C39-8AB5-4F8C-A8A6-D9655F19A11D}"/>
              </a:ext>
            </a:extLst>
          </p:cNvPr>
          <p:cNvSpPr>
            <a:spLocks noGrp="1"/>
          </p:cNvSpPr>
          <p:nvPr>
            <p:ph type="title"/>
          </p:nvPr>
        </p:nvSpPr>
        <p:spPr>
          <a:xfrm>
            <a:off x="1163031" y="519957"/>
            <a:ext cx="7591863" cy="588996"/>
          </a:xfrm>
        </p:spPr>
        <p:txBody>
          <a:bodyPr/>
          <a:lstStyle/>
          <a:p>
            <a:r>
              <a:rPr lang="tr-TR" dirty="0"/>
              <a:t>4. STRATEJİ GELİŞTİRME BAŞKANLIĞI TEMEL KAYNAKLARI</a:t>
            </a:r>
          </a:p>
        </p:txBody>
      </p:sp>
    </p:spTree>
    <p:extLst>
      <p:ext uri="{BB962C8B-B14F-4D97-AF65-F5344CB8AC3E}">
        <p14:creationId xmlns:p14="http://schemas.microsoft.com/office/powerpoint/2010/main" val="3820455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fld id="{6CAADB4D-FEE4-43DF-B95E-7913B050E7E1}" type="slidenum">
              <a:rPr lang="tr-TR" smtClean="0"/>
              <a:t>23</a:t>
            </a:fld>
            <a:endParaRPr lang="tr-TR"/>
          </a:p>
        </p:txBody>
      </p:sp>
      <p:sp>
        <p:nvSpPr>
          <p:cNvPr id="9" name="Unvan 3">
            <a:extLst>
              <a:ext uri="{FF2B5EF4-FFF2-40B4-BE49-F238E27FC236}">
                <a16:creationId xmlns:a16="http://schemas.microsoft.com/office/drawing/2014/main" id="{F1804F11-2C34-46A3-A52B-25B8A2D8072D}"/>
              </a:ext>
            </a:extLst>
          </p:cNvPr>
          <p:cNvSpPr txBox="1">
            <a:spLocks/>
          </p:cNvSpPr>
          <p:nvPr/>
        </p:nvSpPr>
        <p:spPr>
          <a:xfrm>
            <a:off x="1103441" y="1606850"/>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4.3. İNSAN KAYNAKLARI </a:t>
            </a:r>
            <a:endParaRPr lang="tr-TR" dirty="0">
              <a:effectLst/>
            </a:endParaRPr>
          </a:p>
        </p:txBody>
      </p:sp>
      <p:sp>
        <p:nvSpPr>
          <p:cNvPr id="11" name="Alt Başlık 5">
            <a:extLst>
              <a:ext uri="{FF2B5EF4-FFF2-40B4-BE49-F238E27FC236}">
                <a16:creationId xmlns:a16="http://schemas.microsoft.com/office/drawing/2014/main" id="{5A69E740-1372-4C32-B067-608BE8FB3EA0}"/>
              </a:ext>
            </a:extLst>
          </p:cNvPr>
          <p:cNvSpPr txBox="1">
            <a:spLocks/>
          </p:cNvSpPr>
          <p:nvPr/>
        </p:nvSpPr>
        <p:spPr>
          <a:xfrm>
            <a:off x="1099227" y="2803259"/>
            <a:ext cx="3793786" cy="260953"/>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400" kern="1200">
                <a:solidFill>
                  <a:schemeClr val="tx1"/>
                </a:solidFill>
                <a:latin typeface="Myriad Pro" panose="020B0503030403020204" pitchFamily="34"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tr-TR" sz="1200" cap="small" dirty="0"/>
              <a:t>Tablo 3:strateji geliştirme başkanlığı personel dağılımı</a:t>
            </a:r>
          </a:p>
          <a:p>
            <a:endParaRPr lang="tr-TR" sz="1050" dirty="0"/>
          </a:p>
        </p:txBody>
      </p:sp>
      <p:sp>
        <p:nvSpPr>
          <p:cNvPr id="8" name="Alt Başlık 5">
            <a:extLst>
              <a:ext uri="{FF2B5EF4-FFF2-40B4-BE49-F238E27FC236}">
                <a16:creationId xmlns:a16="http://schemas.microsoft.com/office/drawing/2014/main" id="{3F6467F2-FDBA-40D9-90A6-CA4E10CBC723}"/>
              </a:ext>
            </a:extLst>
          </p:cNvPr>
          <p:cNvSpPr>
            <a:spLocks noGrp="1"/>
          </p:cNvSpPr>
          <p:nvPr>
            <p:ph type="subTitle" idx="1"/>
          </p:nvPr>
        </p:nvSpPr>
        <p:spPr>
          <a:xfrm>
            <a:off x="1070043" y="2063958"/>
            <a:ext cx="8968902" cy="776519"/>
          </a:xfrm>
        </p:spPr>
        <p:txBody>
          <a:bodyPr/>
          <a:lstStyle/>
          <a:p>
            <a:r>
              <a:rPr lang="tr-TR" dirty="0"/>
              <a:t>Başkanlığımızda 80’i kadrolu ve 54’ü geçici görevli olmak üzere toplam 134 personel bulunmaktadır. 89 personelin 4’ü geçici görevle dış birimlere görevlendirilmiş, 5 personel ise ücretsiz izne ayrılmıştır. Başkanlığımızda kadrolu ve geçici görevli olarak fiilen 134 personel hizmet vermektedir.  </a:t>
            </a:r>
          </a:p>
          <a:p>
            <a:endParaRPr lang="tr-TR" dirty="0"/>
          </a:p>
        </p:txBody>
      </p:sp>
      <p:graphicFrame>
        <p:nvGraphicFramePr>
          <p:cNvPr id="2" name="Tablo 1">
            <a:extLst>
              <a:ext uri="{FF2B5EF4-FFF2-40B4-BE49-F238E27FC236}">
                <a16:creationId xmlns:a16="http://schemas.microsoft.com/office/drawing/2014/main" id="{2EB5DD84-8CA7-4C0E-B4E0-7986EBA81C6F}"/>
              </a:ext>
            </a:extLst>
          </p:cNvPr>
          <p:cNvGraphicFramePr>
            <a:graphicFrameLocks noGrp="1"/>
          </p:cNvGraphicFramePr>
          <p:nvPr>
            <p:extLst>
              <p:ext uri="{D42A27DB-BD31-4B8C-83A1-F6EECF244321}">
                <p14:modId xmlns:p14="http://schemas.microsoft.com/office/powerpoint/2010/main" val="1365063891"/>
              </p:ext>
            </p:extLst>
          </p:nvPr>
        </p:nvGraphicFramePr>
        <p:xfrm>
          <a:off x="1293780" y="3077850"/>
          <a:ext cx="4124526" cy="3236602"/>
        </p:xfrm>
        <a:graphic>
          <a:graphicData uri="http://schemas.openxmlformats.org/drawingml/2006/table">
            <a:tbl>
              <a:tblPr firstRow="1" firstCol="1" bandRow="1">
                <a:tableStyleId>{F5AB1C69-6EDB-4FF4-983F-18BD219EF322}</a:tableStyleId>
              </a:tblPr>
              <a:tblGrid>
                <a:gridCol w="1492630">
                  <a:extLst>
                    <a:ext uri="{9D8B030D-6E8A-4147-A177-3AD203B41FA5}">
                      <a16:colId xmlns:a16="http://schemas.microsoft.com/office/drawing/2014/main" val="3721881001"/>
                    </a:ext>
                  </a:extLst>
                </a:gridCol>
                <a:gridCol w="713587">
                  <a:extLst>
                    <a:ext uri="{9D8B030D-6E8A-4147-A177-3AD203B41FA5}">
                      <a16:colId xmlns:a16="http://schemas.microsoft.com/office/drawing/2014/main" val="3543643210"/>
                    </a:ext>
                  </a:extLst>
                </a:gridCol>
                <a:gridCol w="713587">
                  <a:extLst>
                    <a:ext uri="{9D8B030D-6E8A-4147-A177-3AD203B41FA5}">
                      <a16:colId xmlns:a16="http://schemas.microsoft.com/office/drawing/2014/main" val="805249964"/>
                    </a:ext>
                  </a:extLst>
                </a:gridCol>
                <a:gridCol w="620670">
                  <a:extLst>
                    <a:ext uri="{9D8B030D-6E8A-4147-A177-3AD203B41FA5}">
                      <a16:colId xmlns:a16="http://schemas.microsoft.com/office/drawing/2014/main" val="622934971"/>
                    </a:ext>
                  </a:extLst>
                </a:gridCol>
                <a:gridCol w="584052">
                  <a:extLst>
                    <a:ext uri="{9D8B030D-6E8A-4147-A177-3AD203B41FA5}">
                      <a16:colId xmlns:a16="http://schemas.microsoft.com/office/drawing/2014/main" val="2558026143"/>
                    </a:ext>
                  </a:extLst>
                </a:gridCol>
              </a:tblGrid>
              <a:tr h="234595">
                <a:tc>
                  <a:txBody>
                    <a:bodyPr/>
                    <a:lstStyle/>
                    <a:p>
                      <a:pPr>
                        <a:lnSpc>
                          <a:spcPct val="107000"/>
                        </a:lnSpc>
                        <a:spcAft>
                          <a:spcPts val="0"/>
                        </a:spcAft>
                      </a:pPr>
                      <a:r>
                        <a:rPr lang="tr-TR" sz="1000" dirty="0">
                          <a:solidFill>
                            <a:schemeClr val="tx1"/>
                          </a:solidFill>
                          <a:effectLst/>
                          <a:latin typeface="Myriad Pro" panose="020B0503030403020204" pitchFamily="34" charset="0"/>
                        </a:rPr>
                        <a:t>Kadro Unvanı</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nSpc>
                          <a:spcPct val="107000"/>
                        </a:lnSpc>
                        <a:spcAft>
                          <a:spcPts val="0"/>
                        </a:spcAft>
                      </a:pPr>
                      <a:r>
                        <a:rPr lang="tr-TR" sz="1000" dirty="0">
                          <a:solidFill>
                            <a:schemeClr val="tx1"/>
                          </a:solidFill>
                          <a:effectLst/>
                          <a:latin typeface="Myriad Pro" panose="020B0503030403020204" pitchFamily="34" charset="0"/>
                        </a:rPr>
                        <a:t>Kadrosu Birimde Olan Personel</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nSpc>
                          <a:spcPct val="107000"/>
                        </a:lnSpc>
                        <a:spcAft>
                          <a:spcPts val="0"/>
                        </a:spcAft>
                      </a:pPr>
                      <a:r>
                        <a:rPr lang="tr-TR" sz="1000" dirty="0">
                          <a:solidFill>
                            <a:schemeClr val="tx1"/>
                          </a:solidFill>
                          <a:effectLst/>
                          <a:latin typeface="Myriad Pro" panose="020B0503030403020204" pitchFamily="34" charset="0"/>
                        </a:rPr>
                        <a:t>Birimde Geçici Görevli Personel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nSpc>
                          <a:spcPct val="107000"/>
                        </a:lnSpc>
                        <a:spcAft>
                          <a:spcPts val="0"/>
                        </a:spcAft>
                      </a:pPr>
                      <a:r>
                        <a:rPr lang="tr-TR" sz="1000" dirty="0">
                          <a:solidFill>
                            <a:schemeClr val="tx1"/>
                          </a:solidFill>
                          <a:effectLst/>
                          <a:latin typeface="Myriad Pro" panose="020B0503030403020204" pitchFamily="34" charset="0"/>
                        </a:rPr>
                        <a:t>Başka Birimde Geçici Görevli Personel</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nSpc>
                          <a:spcPct val="107000"/>
                        </a:lnSpc>
                        <a:spcAft>
                          <a:spcPts val="0"/>
                        </a:spcAft>
                      </a:pPr>
                      <a:r>
                        <a:rPr lang="tr-TR" sz="1000" dirty="0">
                          <a:solidFill>
                            <a:schemeClr val="tx1"/>
                          </a:solidFill>
                          <a:effectLst/>
                          <a:latin typeface="Myriad Pro" panose="020B0503030403020204" pitchFamily="34" charset="0"/>
                        </a:rPr>
                        <a:t>Ücretsiz İzinli Personel</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4072117479"/>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Strateji Geliştirme Başkanı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1</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3810811616"/>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Daire Başkanı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7</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1</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1</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4284328769"/>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Tabip</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1</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2540327160"/>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Eczacı</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1</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2811325679"/>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Eğitim Uzmanı</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1</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2965872355"/>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Sağlık Uzmanı</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a:t>
                      </a: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2230696903"/>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Mali Hizmetler Uzmanı</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41</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3</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235075094"/>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Mali Hizmetler Uzman Yrd.</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1</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2721175520"/>
                  </a:ext>
                </a:extLst>
              </a:tr>
              <a:tr h="121068">
                <a:tc>
                  <a:txBody>
                    <a:bodyPr/>
                    <a:lstStyle/>
                    <a:p>
                      <a:pPr>
                        <a:lnSpc>
                          <a:spcPct val="115000"/>
                        </a:lnSpc>
                        <a:spcAft>
                          <a:spcPts val="0"/>
                        </a:spcAft>
                      </a:pPr>
                      <a:r>
                        <a:rPr lang="tr-TR" sz="1000">
                          <a:solidFill>
                            <a:schemeClr val="tx1"/>
                          </a:solidFill>
                          <a:effectLst/>
                          <a:latin typeface="Myriad Pro" panose="020B0503030403020204" pitchFamily="34" charset="0"/>
                        </a:rPr>
                        <a:t>Redaktör</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1</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1</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613380230"/>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Mütercim</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1</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2107556314"/>
                  </a:ext>
                </a:extLst>
              </a:tr>
              <a:tr h="121068">
                <a:tc>
                  <a:txBody>
                    <a:bodyPr/>
                    <a:lstStyle/>
                    <a:p>
                      <a:pPr>
                        <a:lnSpc>
                          <a:spcPct val="115000"/>
                        </a:lnSpc>
                        <a:spcAft>
                          <a:spcPts val="0"/>
                        </a:spcAft>
                      </a:pPr>
                      <a:r>
                        <a:rPr lang="tr-TR" sz="1000">
                          <a:solidFill>
                            <a:schemeClr val="tx1"/>
                          </a:solidFill>
                          <a:effectLst/>
                          <a:latin typeface="Myriad Pro" panose="020B0503030403020204" pitchFamily="34" charset="0"/>
                        </a:rPr>
                        <a:t>Çözümleyici</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1</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529474423"/>
                  </a:ext>
                </a:extLst>
              </a:tr>
              <a:tr h="121068">
                <a:tc>
                  <a:txBody>
                    <a:bodyPr/>
                    <a:lstStyle/>
                    <a:p>
                      <a:pPr>
                        <a:lnSpc>
                          <a:spcPct val="115000"/>
                        </a:lnSpc>
                        <a:spcAft>
                          <a:spcPts val="0"/>
                        </a:spcAft>
                      </a:pPr>
                      <a:r>
                        <a:rPr lang="tr-TR" sz="1000">
                          <a:solidFill>
                            <a:schemeClr val="tx1"/>
                          </a:solidFill>
                          <a:effectLst/>
                          <a:latin typeface="Myriad Pro" panose="020B0503030403020204" pitchFamily="34" charset="0"/>
                        </a:rPr>
                        <a:t>Endüstri Mühendisi</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5</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3</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1</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3000186885"/>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Hemşire</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a:t>
                      </a: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3081161430"/>
                  </a:ext>
                </a:extLst>
              </a:tr>
            </a:tbl>
          </a:graphicData>
        </a:graphic>
      </p:graphicFrame>
      <p:sp>
        <p:nvSpPr>
          <p:cNvPr id="5" name="Unvan 4">
            <a:extLst>
              <a:ext uri="{FF2B5EF4-FFF2-40B4-BE49-F238E27FC236}">
                <a16:creationId xmlns:a16="http://schemas.microsoft.com/office/drawing/2014/main" id="{14F4721E-8CD9-4674-83F8-755C0B8FC93B}"/>
              </a:ext>
            </a:extLst>
          </p:cNvPr>
          <p:cNvSpPr>
            <a:spLocks noGrp="1"/>
          </p:cNvSpPr>
          <p:nvPr>
            <p:ph type="title"/>
          </p:nvPr>
        </p:nvSpPr>
        <p:spPr>
          <a:xfrm>
            <a:off x="1163031" y="519957"/>
            <a:ext cx="7017931" cy="588996"/>
          </a:xfrm>
        </p:spPr>
        <p:txBody>
          <a:bodyPr/>
          <a:lstStyle/>
          <a:p>
            <a:r>
              <a:rPr lang="tr-TR" dirty="0"/>
              <a:t>4. STRATEJİ GELİŞTİRME BAŞKANLIĞI TEMEL KAYNAKLARI</a:t>
            </a:r>
            <a:br>
              <a:rPr lang="tr-TR" dirty="0"/>
            </a:br>
            <a:endParaRPr lang="tr-TR" dirty="0"/>
          </a:p>
        </p:txBody>
      </p:sp>
      <p:sp>
        <p:nvSpPr>
          <p:cNvPr id="10" name="Unvan 2">
            <a:extLst>
              <a:ext uri="{FF2B5EF4-FFF2-40B4-BE49-F238E27FC236}">
                <a16:creationId xmlns:a16="http://schemas.microsoft.com/office/drawing/2014/main" id="{FDE1389F-CD42-4714-A96B-A757EFDA9D06}"/>
              </a:ext>
            </a:extLst>
          </p:cNvPr>
          <p:cNvSpPr txBox="1">
            <a:spLocks/>
          </p:cNvSpPr>
          <p:nvPr/>
        </p:nvSpPr>
        <p:spPr>
          <a:xfrm>
            <a:off x="1315431" y="672357"/>
            <a:ext cx="7254637" cy="588996"/>
          </a:xfrm>
          <a:prstGeom prst="rect">
            <a:avLst/>
          </a:prstGeom>
        </p:spPr>
        <p:txBody>
          <a:bodyPr/>
          <a:lstStyle>
            <a:lvl1pPr algn="l" defTabSz="1007943" rtl="0" eaLnBrk="1" latinLnBrk="0" hangingPunct="1">
              <a:lnSpc>
                <a:spcPct val="90000"/>
              </a:lnSpc>
              <a:spcBef>
                <a:spcPct val="0"/>
              </a:spcBef>
              <a:buNone/>
              <a:defRPr sz="1800" b="1" kern="1200">
                <a:solidFill>
                  <a:schemeClr val="bg1"/>
                </a:solidFill>
                <a:latin typeface="Myriad Pro" panose="020B0503030403020204" pitchFamily="34" charset="0"/>
                <a:ea typeface="+mj-ea"/>
                <a:cs typeface="+mj-cs"/>
              </a:defRPr>
            </a:lvl1pPr>
          </a:lstStyle>
          <a:p>
            <a:endParaRPr lang="tr-TR" dirty="0"/>
          </a:p>
        </p:txBody>
      </p:sp>
      <p:graphicFrame>
        <p:nvGraphicFramePr>
          <p:cNvPr id="6" name="Tablo 5">
            <a:extLst>
              <a:ext uri="{FF2B5EF4-FFF2-40B4-BE49-F238E27FC236}">
                <a16:creationId xmlns:a16="http://schemas.microsoft.com/office/drawing/2014/main" id="{3C2D1118-6FA3-44F9-A462-BDCD4FA91103}"/>
              </a:ext>
            </a:extLst>
          </p:cNvPr>
          <p:cNvGraphicFramePr>
            <a:graphicFrameLocks noGrp="1"/>
          </p:cNvGraphicFramePr>
          <p:nvPr>
            <p:extLst>
              <p:ext uri="{D42A27DB-BD31-4B8C-83A1-F6EECF244321}">
                <p14:modId xmlns:p14="http://schemas.microsoft.com/office/powerpoint/2010/main" val="2170115085"/>
              </p:ext>
            </p:extLst>
          </p:nvPr>
        </p:nvGraphicFramePr>
        <p:xfrm>
          <a:off x="5598842" y="3063537"/>
          <a:ext cx="4177455" cy="3046293"/>
        </p:xfrm>
        <a:graphic>
          <a:graphicData uri="http://schemas.openxmlformats.org/drawingml/2006/table">
            <a:tbl>
              <a:tblPr firstRow="1" firstCol="1" bandRow="1">
                <a:tableStyleId>{F5AB1C69-6EDB-4FF4-983F-18BD219EF322}</a:tableStyleId>
              </a:tblPr>
              <a:tblGrid>
                <a:gridCol w="1511785">
                  <a:extLst>
                    <a:ext uri="{9D8B030D-6E8A-4147-A177-3AD203B41FA5}">
                      <a16:colId xmlns:a16="http://schemas.microsoft.com/office/drawing/2014/main" val="3395621814"/>
                    </a:ext>
                  </a:extLst>
                </a:gridCol>
                <a:gridCol w="722744">
                  <a:extLst>
                    <a:ext uri="{9D8B030D-6E8A-4147-A177-3AD203B41FA5}">
                      <a16:colId xmlns:a16="http://schemas.microsoft.com/office/drawing/2014/main" val="1146403411"/>
                    </a:ext>
                  </a:extLst>
                </a:gridCol>
                <a:gridCol w="722744">
                  <a:extLst>
                    <a:ext uri="{9D8B030D-6E8A-4147-A177-3AD203B41FA5}">
                      <a16:colId xmlns:a16="http://schemas.microsoft.com/office/drawing/2014/main" val="3292907071"/>
                    </a:ext>
                  </a:extLst>
                </a:gridCol>
                <a:gridCol w="628635">
                  <a:extLst>
                    <a:ext uri="{9D8B030D-6E8A-4147-A177-3AD203B41FA5}">
                      <a16:colId xmlns:a16="http://schemas.microsoft.com/office/drawing/2014/main" val="430996535"/>
                    </a:ext>
                  </a:extLst>
                </a:gridCol>
                <a:gridCol w="591547">
                  <a:extLst>
                    <a:ext uri="{9D8B030D-6E8A-4147-A177-3AD203B41FA5}">
                      <a16:colId xmlns:a16="http://schemas.microsoft.com/office/drawing/2014/main" val="1550348826"/>
                    </a:ext>
                  </a:extLst>
                </a:gridCol>
              </a:tblGrid>
              <a:tr h="387582">
                <a:tc>
                  <a:txBody>
                    <a:bodyPr/>
                    <a:lstStyle/>
                    <a:p>
                      <a:pPr>
                        <a:lnSpc>
                          <a:spcPct val="107000"/>
                        </a:lnSpc>
                        <a:spcAft>
                          <a:spcPts val="0"/>
                        </a:spcAft>
                      </a:pPr>
                      <a:r>
                        <a:rPr lang="tr-TR" sz="1000" dirty="0">
                          <a:solidFill>
                            <a:schemeClr val="tx1"/>
                          </a:solidFill>
                          <a:effectLst/>
                          <a:latin typeface="Myriad Pro" panose="020B0503030403020204" pitchFamily="34" charset="0"/>
                        </a:rPr>
                        <a:t>Kadro Unvanı</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nSpc>
                          <a:spcPct val="107000"/>
                        </a:lnSpc>
                        <a:spcAft>
                          <a:spcPts val="0"/>
                        </a:spcAft>
                      </a:pPr>
                      <a:r>
                        <a:rPr lang="tr-TR" sz="1000" dirty="0">
                          <a:solidFill>
                            <a:schemeClr val="tx1"/>
                          </a:solidFill>
                          <a:effectLst/>
                          <a:latin typeface="Myriad Pro" panose="020B0503030403020204" pitchFamily="34" charset="0"/>
                        </a:rPr>
                        <a:t>Kadrosu Birimde Olan Personel</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nSpc>
                          <a:spcPct val="107000"/>
                        </a:lnSpc>
                        <a:spcAft>
                          <a:spcPts val="0"/>
                        </a:spcAft>
                      </a:pPr>
                      <a:r>
                        <a:rPr lang="tr-TR" sz="1000" dirty="0">
                          <a:solidFill>
                            <a:schemeClr val="tx1"/>
                          </a:solidFill>
                          <a:effectLst/>
                          <a:latin typeface="Myriad Pro" panose="020B0503030403020204" pitchFamily="34" charset="0"/>
                        </a:rPr>
                        <a:t>Birimde Geçici Görevli Personel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nSpc>
                          <a:spcPct val="107000"/>
                        </a:lnSpc>
                        <a:spcAft>
                          <a:spcPts val="0"/>
                        </a:spcAft>
                      </a:pPr>
                      <a:r>
                        <a:rPr lang="tr-TR" sz="1000" dirty="0">
                          <a:solidFill>
                            <a:schemeClr val="tx1"/>
                          </a:solidFill>
                          <a:effectLst/>
                          <a:latin typeface="Myriad Pro" panose="020B0503030403020204" pitchFamily="34" charset="0"/>
                        </a:rPr>
                        <a:t>Başka Birimde Geçici Görevli Personel</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nSpc>
                          <a:spcPct val="107000"/>
                        </a:lnSpc>
                        <a:spcAft>
                          <a:spcPts val="0"/>
                        </a:spcAft>
                      </a:pPr>
                      <a:r>
                        <a:rPr lang="tr-TR" sz="1000" dirty="0">
                          <a:solidFill>
                            <a:schemeClr val="tx1"/>
                          </a:solidFill>
                          <a:effectLst/>
                          <a:latin typeface="Myriad Pro" panose="020B0503030403020204" pitchFamily="34" charset="0"/>
                        </a:rPr>
                        <a:t>Ücretsiz İzinli Personel</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1653273329"/>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Bilgisayar Mühendisi</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1</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3163521502"/>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Programcı</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3</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3539390943"/>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Sağlık Memuru</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2</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2</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1</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3749312897"/>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Sağlık Teknikeri</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2</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3749525853"/>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Ebe</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1</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1 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1843021500"/>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V.H.K.İ</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11</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4</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1</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122540982"/>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Bilgisayar İşletmeni</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8</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72216414"/>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Memur</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1</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1 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3839654438"/>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Şef</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1</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1</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1</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2835894315"/>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Tekniker</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2</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3519775217"/>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Araştırmacı</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1</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nSpc>
                          <a:spcPct val="115000"/>
                        </a:lnSpc>
                        <a:spcAft>
                          <a:spcPts val="0"/>
                        </a:spcAft>
                      </a:pPr>
                      <a:r>
                        <a:rPr lang="tr-TR" sz="1000" dirty="0">
                          <a:solidFill>
                            <a:schemeClr val="tx1"/>
                          </a:solidFill>
                          <a:effectLst/>
                          <a:latin typeface="Myriad Pro" panose="020B0503030403020204" pitchFamily="34" charset="0"/>
                        </a:rPr>
                        <a:t>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1</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2686499991"/>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Teknisyen</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2</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3</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1184292129"/>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Sürekli İşçi(4/D)</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 </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24</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 </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775675408"/>
                  </a:ext>
                </a:extLst>
              </a:tr>
              <a:tr h="121068">
                <a:tc>
                  <a:txBody>
                    <a:bodyPr/>
                    <a:lstStyle/>
                    <a:p>
                      <a:pPr>
                        <a:lnSpc>
                          <a:spcPct val="115000"/>
                        </a:lnSpc>
                        <a:spcAft>
                          <a:spcPts val="0"/>
                        </a:spcAft>
                      </a:pPr>
                      <a:r>
                        <a:rPr lang="tr-TR" sz="1000" dirty="0">
                          <a:solidFill>
                            <a:schemeClr val="tx1"/>
                          </a:solidFill>
                          <a:effectLst/>
                          <a:latin typeface="Myriad Pro" panose="020B0503030403020204" pitchFamily="34" charset="0"/>
                        </a:rPr>
                        <a:t>Toplam</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a:solidFill>
                            <a:schemeClr val="tx1"/>
                          </a:solidFill>
                          <a:effectLst/>
                          <a:latin typeface="Myriad Pro" panose="020B0503030403020204" pitchFamily="34" charset="0"/>
                        </a:rPr>
                        <a:t>89</a:t>
                      </a:r>
                      <a:endParaRPr lang="tr-TR" sz="10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49</a:t>
                      </a: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4</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tc>
                  <a:txBody>
                    <a:bodyPr/>
                    <a:lstStyle/>
                    <a:p>
                      <a:pPr algn="ctr">
                        <a:lnSpc>
                          <a:spcPct val="115000"/>
                        </a:lnSpc>
                        <a:spcAft>
                          <a:spcPts val="0"/>
                        </a:spcAft>
                      </a:pPr>
                      <a:r>
                        <a:rPr lang="tr-TR" sz="1000" dirty="0">
                          <a:solidFill>
                            <a:schemeClr val="tx1"/>
                          </a:solidFill>
                          <a:effectLst/>
                          <a:latin typeface="Myriad Pro" panose="020B0503030403020204" pitchFamily="34" charset="0"/>
                        </a:rPr>
                        <a:t>7</a:t>
                      </a:r>
                      <a:endParaRPr lang="tr-TR" sz="1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5433" marR="35433" marT="0" marB="0" anchor="ctr"/>
                </a:tc>
                <a:extLst>
                  <a:ext uri="{0D108BD9-81ED-4DB2-BD59-A6C34878D82A}">
                    <a16:rowId xmlns:a16="http://schemas.microsoft.com/office/drawing/2014/main" val="1425440590"/>
                  </a:ext>
                </a:extLst>
              </a:tr>
            </a:tbl>
          </a:graphicData>
        </a:graphic>
      </p:graphicFrame>
    </p:spTree>
    <p:extLst>
      <p:ext uri="{BB962C8B-B14F-4D97-AF65-F5344CB8AC3E}">
        <p14:creationId xmlns:p14="http://schemas.microsoft.com/office/powerpoint/2010/main" val="323561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fld id="{6CAADB4D-FEE4-43DF-B95E-7913B050E7E1}" type="slidenum">
              <a:rPr lang="tr-TR" smtClean="0"/>
              <a:t>24</a:t>
            </a:fld>
            <a:endParaRPr lang="tr-TR"/>
          </a:p>
        </p:txBody>
      </p:sp>
      <p:sp>
        <p:nvSpPr>
          <p:cNvPr id="9" name="Unvan 3">
            <a:extLst>
              <a:ext uri="{FF2B5EF4-FFF2-40B4-BE49-F238E27FC236}">
                <a16:creationId xmlns:a16="http://schemas.microsoft.com/office/drawing/2014/main" id="{F1804F11-2C34-46A3-A52B-25B8A2D8072D}"/>
              </a:ext>
            </a:extLst>
          </p:cNvPr>
          <p:cNvSpPr txBox="1">
            <a:spLocks/>
          </p:cNvSpPr>
          <p:nvPr/>
        </p:nvSpPr>
        <p:spPr>
          <a:xfrm>
            <a:off x="1317450" y="1995957"/>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4.3. İNSAN KAYNAKLARI </a:t>
            </a:r>
            <a:endParaRPr lang="tr-TR" dirty="0">
              <a:effectLst/>
            </a:endParaRPr>
          </a:p>
        </p:txBody>
      </p:sp>
      <p:sp>
        <p:nvSpPr>
          <p:cNvPr id="11" name="Alt Başlık 5">
            <a:extLst>
              <a:ext uri="{FF2B5EF4-FFF2-40B4-BE49-F238E27FC236}">
                <a16:creationId xmlns:a16="http://schemas.microsoft.com/office/drawing/2014/main" id="{5A69E740-1372-4C32-B067-608BE8FB3EA0}"/>
              </a:ext>
            </a:extLst>
          </p:cNvPr>
          <p:cNvSpPr txBox="1">
            <a:spLocks/>
          </p:cNvSpPr>
          <p:nvPr/>
        </p:nvSpPr>
        <p:spPr>
          <a:xfrm>
            <a:off x="1293781" y="2511430"/>
            <a:ext cx="5904688" cy="260954"/>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400" kern="1200">
                <a:solidFill>
                  <a:schemeClr val="tx1"/>
                </a:solidFill>
                <a:latin typeface="Myriad Pro" panose="020B0503030403020204" pitchFamily="34"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tr-TR" cap="small" dirty="0"/>
              <a:t>Tablo 4:strateji geliştirme başkanlığı personelinin hizmet sınıfına göre dağılımı</a:t>
            </a:r>
          </a:p>
          <a:p>
            <a:endParaRPr lang="tr-TR" sz="1050" dirty="0"/>
          </a:p>
        </p:txBody>
      </p:sp>
      <p:graphicFrame>
        <p:nvGraphicFramePr>
          <p:cNvPr id="7" name="Tablo 6">
            <a:extLst>
              <a:ext uri="{FF2B5EF4-FFF2-40B4-BE49-F238E27FC236}">
                <a16:creationId xmlns:a16="http://schemas.microsoft.com/office/drawing/2014/main" id="{33D30DC1-52A3-4E8E-8332-DBE66343111E}"/>
              </a:ext>
            </a:extLst>
          </p:cNvPr>
          <p:cNvGraphicFramePr>
            <a:graphicFrameLocks noGrp="1"/>
          </p:cNvGraphicFramePr>
          <p:nvPr>
            <p:extLst>
              <p:ext uri="{D42A27DB-BD31-4B8C-83A1-F6EECF244321}">
                <p14:modId xmlns:p14="http://schemas.microsoft.com/office/powerpoint/2010/main" val="3901002145"/>
              </p:ext>
            </p:extLst>
          </p:nvPr>
        </p:nvGraphicFramePr>
        <p:xfrm>
          <a:off x="1414209" y="3011749"/>
          <a:ext cx="6144183" cy="2350770"/>
        </p:xfrm>
        <a:graphic>
          <a:graphicData uri="http://schemas.openxmlformats.org/drawingml/2006/table">
            <a:tbl>
              <a:tblPr firstRow="1" firstCol="1" bandRow="1">
                <a:tableStyleId>{F5AB1C69-6EDB-4FF4-983F-18BD219EF322}</a:tableStyleId>
              </a:tblPr>
              <a:tblGrid>
                <a:gridCol w="3360575">
                  <a:extLst>
                    <a:ext uri="{9D8B030D-6E8A-4147-A177-3AD203B41FA5}">
                      <a16:colId xmlns:a16="http://schemas.microsoft.com/office/drawing/2014/main" val="3394386604"/>
                    </a:ext>
                  </a:extLst>
                </a:gridCol>
                <a:gridCol w="2783608">
                  <a:extLst>
                    <a:ext uri="{9D8B030D-6E8A-4147-A177-3AD203B41FA5}">
                      <a16:colId xmlns:a16="http://schemas.microsoft.com/office/drawing/2014/main" val="2715347616"/>
                    </a:ext>
                  </a:extLst>
                </a:gridCol>
              </a:tblGrid>
              <a:tr h="391795">
                <a:tc>
                  <a:txBody>
                    <a:bodyPr/>
                    <a:lstStyle/>
                    <a:p>
                      <a:pPr>
                        <a:lnSpc>
                          <a:spcPct val="107000"/>
                        </a:lnSpc>
                        <a:spcAft>
                          <a:spcPts val="0"/>
                        </a:spcAft>
                      </a:pPr>
                      <a:r>
                        <a:rPr lang="tr-TR" sz="1100" dirty="0">
                          <a:solidFill>
                            <a:schemeClr val="tx1"/>
                          </a:solidFill>
                          <a:effectLst/>
                          <a:latin typeface="Myriad Pro" panose="020B0503030403020204" pitchFamily="34" charset="0"/>
                        </a:rPr>
                        <a:t>Sınıflar</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Sınıf Mevcutları</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76301050"/>
                  </a:ext>
                </a:extLst>
              </a:tr>
              <a:tr h="391795">
                <a:tc>
                  <a:txBody>
                    <a:bodyPr/>
                    <a:lstStyle/>
                    <a:p>
                      <a:pPr>
                        <a:lnSpc>
                          <a:spcPct val="107000"/>
                        </a:lnSpc>
                        <a:spcAft>
                          <a:spcPts val="0"/>
                        </a:spcAft>
                      </a:pPr>
                      <a:r>
                        <a:rPr lang="tr-TR" sz="1100" dirty="0">
                          <a:solidFill>
                            <a:schemeClr val="tx1"/>
                          </a:solidFill>
                          <a:effectLst/>
                          <a:latin typeface="Myriad Pro" panose="020B0503030403020204" pitchFamily="34" charset="0"/>
                        </a:rPr>
                        <a:t>Genel İdare Hizmetler Sınıfı</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73</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78762884"/>
                  </a:ext>
                </a:extLst>
              </a:tr>
              <a:tr h="391795">
                <a:tc>
                  <a:txBody>
                    <a:bodyPr/>
                    <a:lstStyle/>
                    <a:p>
                      <a:pPr>
                        <a:lnSpc>
                          <a:spcPct val="107000"/>
                        </a:lnSpc>
                        <a:spcAft>
                          <a:spcPts val="0"/>
                        </a:spcAft>
                      </a:pPr>
                      <a:r>
                        <a:rPr lang="tr-TR" sz="1100">
                          <a:solidFill>
                            <a:schemeClr val="tx1"/>
                          </a:solidFill>
                          <a:effectLst/>
                          <a:latin typeface="Myriad Pro" panose="020B0503030403020204" pitchFamily="34" charset="0"/>
                        </a:rPr>
                        <a:t>Sağlık Hizmetleri Sınıfı</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11</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03926474"/>
                  </a:ext>
                </a:extLst>
              </a:tr>
              <a:tr h="391795">
                <a:tc>
                  <a:txBody>
                    <a:bodyPr/>
                    <a:lstStyle/>
                    <a:p>
                      <a:pPr>
                        <a:lnSpc>
                          <a:spcPct val="107000"/>
                        </a:lnSpc>
                        <a:spcAft>
                          <a:spcPts val="0"/>
                        </a:spcAft>
                      </a:pPr>
                      <a:r>
                        <a:rPr lang="tr-TR" sz="1100">
                          <a:solidFill>
                            <a:schemeClr val="tx1"/>
                          </a:solidFill>
                          <a:effectLst/>
                          <a:latin typeface="Myriad Pro" panose="020B0503030403020204" pitchFamily="34" charset="0"/>
                        </a:rPr>
                        <a:t>Teknik Hizmetler Sınıfı</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19</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34196840"/>
                  </a:ext>
                </a:extLst>
              </a:tr>
              <a:tr h="391795">
                <a:tc>
                  <a:txBody>
                    <a:bodyPr/>
                    <a:lstStyle/>
                    <a:p>
                      <a:pPr>
                        <a:lnSpc>
                          <a:spcPct val="107000"/>
                        </a:lnSpc>
                        <a:spcAft>
                          <a:spcPts val="0"/>
                        </a:spcAft>
                      </a:pPr>
                      <a:r>
                        <a:rPr lang="tr-TR" sz="1100">
                          <a:solidFill>
                            <a:schemeClr val="tx1"/>
                          </a:solidFill>
                          <a:effectLst/>
                          <a:latin typeface="Myriad Pro" panose="020B0503030403020204" pitchFamily="34" charset="0"/>
                        </a:rPr>
                        <a:t>4/D Sürekli İşçiler</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24</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27927875"/>
                  </a:ext>
                </a:extLst>
              </a:tr>
              <a:tr h="391795">
                <a:tc>
                  <a:txBody>
                    <a:bodyPr/>
                    <a:lstStyle/>
                    <a:p>
                      <a:pPr>
                        <a:lnSpc>
                          <a:spcPct val="107000"/>
                        </a:lnSpc>
                        <a:spcAft>
                          <a:spcPts val="0"/>
                        </a:spcAft>
                      </a:pPr>
                      <a:r>
                        <a:rPr lang="tr-TR" sz="1100" dirty="0">
                          <a:solidFill>
                            <a:schemeClr val="tx1"/>
                          </a:solidFill>
                          <a:effectLst/>
                          <a:latin typeface="Myriad Pro" panose="020B0503030403020204" pitchFamily="34" charset="0"/>
                        </a:rPr>
                        <a:t>Genel Toplam</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127</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33742251"/>
                  </a:ext>
                </a:extLst>
              </a:tr>
            </a:tbl>
          </a:graphicData>
        </a:graphic>
      </p:graphicFrame>
      <p:sp>
        <p:nvSpPr>
          <p:cNvPr id="13" name="Unvan 4">
            <a:extLst>
              <a:ext uri="{FF2B5EF4-FFF2-40B4-BE49-F238E27FC236}">
                <a16:creationId xmlns:a16="http://schemas.microsoft.com/office/drawing/2014/main" id="{A43C6ED3-1B1E-4827-B498-E234566FBCB4}"/>
              </a:ext>
            </a:extLst>
          </p:cNvPr>
          <p:cNvSpPr>
            <a:spLocks noGrp="1"/>
          </p:cNvSpPr>
          <p:nvPr>
            <p:ph type="ctrTitle"/>
          </p:nvPr>
        </p:nvSpPr>
        <p:spPr>
          <a:xfrm>
            <a:off x="1171536" y="497896"/>
            <a:ext cx="10598932" cy="358138"/>
          </a:xfrm>
          <a:prstGeom prst="rect">
            <a:avLst/>
          </a:prstGeom>
        </p:spPr>
        <p:txBody>
          <a:bodyPr/>
          <a:lstStyle/>
          <a:p>
            <a:r>
              <a:rPr lang="tr-TR" dirty="0"/>
              <a:t>4. STRATEJİ GELİŞTİRME BAŞKANLIĞI TEMEL KAYNAKLARI</a:t>
            </a:r>
          </a:p>
        </p:txBody>
      </p:sp>
    </p:spTree>
    <p:extLst>
      <p:ext uri="{BB962C8B-B14F-4D97-AF65-F5344CB8AC3E}">
        <p14:creationId xmlns:p14="http://schemas.microsoft.com/office/powerpoint/2010/main" val="2659971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fld id="{6CAADB4D-FEE4-43DF-B95E-7913B050E7E1}" type="slidenum">
              <a:rPr lang="tr-TR" smtClean="0"/>
              <a:t>25</a:t>
            </a:fld>
            <a:endParaRPr lang="tr-TR"/>
          </a:p>
        </p:txBody>
      </p:sp>
      <p:sp>
        <p:nvSpPr>
          <p:cNvPr id="9" name="Unvan 3">
            <a:extLst>
              <a:ext uri="{FF2B5EF4-FFF2-40B4-BE49-F238E27FC236}">
                <a16:creationId xmlns:a16="http://schemas.microsoft.com/office/drawing/2014/main" id="{F1804F11-2C34-46A3-A52B-25B8A2D8072D}"/>
              </a:ext>
            </a:extLst>
          </p:cNvPr>
          <p:cNvSpPr txBox="1">
            <a:spLocks/>
          </p:cNvSpPr>
          <p:nvPr/>
        </p:nvSpPr>
        <p:spPr>
          <a:xfrm>
            <a:off x="1603772" y="1791675"/>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4.3. İNSAN KAYNAKLARI </a:t>
            </a:r>
            <a:endParaRPr lang="tr-TR" dirty="0">
              <a:effectLst/>
            </a:endParaRPr>
          </a:p>
        </p:txBody>
      </p:sp>
      <p:sp>
        <p:nvSpPr>
          <p:cNvPr id="11" name="Alt Başlık 5">
            <a:extLst>
              <a:ext uri="{FF2B5EF4-FFF2-40B4-BE49-F238E27FC236}">
                <a16:creationId xmlns:a16="http://schemas.microsoft.com/office/drawing/2014/main" id="{5A69E740-1372-4C32-B067-608BE8FB3EA0}"/>
              </a:ext>
            </a:extLst>
          </p:cNvPr>
          <p:cNvSpPr txBox="1">
            <a:spLocks/>
          </p:cNvSpPr>
          <p:nvPr/>
        </p:nvSpPr>
        <p:spPr>
          <a:xfrm>
            <a:off x="1580103" y="2307148"/>
            <a:ext cx="5904688" cy="260954"/>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400" kern="1200">
                <a:solidFill>
                  <a:schemeClr val="tx1"/>
                </a:solidFill>
                <a:latin typeface="Myriad Pro" panose="020B0503030403020204" pitchFamily="34"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tr-TR" cap="small" dirty="0"/>
              <a:t>Şekil 1:strateji geliştirme başkanlığı personelinin hizmet sınıfına göre dağılımı</a:t>
            </a:r>
          </a:p>
          <a:p>
            <a:endParaRPr lang="tr-TR" sz="1050" dirty="0"/>
          </a:p>
        </p:txBody>
      </p:sp>
      <p:sp>
        <p:nvSpPr>
          <p:cNvPr id="10" name="Unvan 4">
            <a:extLst>
              <a:ext uri="{FF2B5EF4-FFF2-40B4-BE49-F238E27FC236}">
                <a16:creationId xmlns:a16="http://schemas.microsoft.com/office/drawing/2014/main" id="{5AAA8977-9420-4470-875D-922D5DE3D2F1}"/>
              </a:ext>
            </a:extLst>
          </p:cNvPr>
          <p:cNvSpPr>
            <a:spLocks noGrp="1"/>
          </p:cNvSpPr>
          <p:nvPr>
            <p:ph type="ctrTitle"/>
          </p:nvPr>
        </p:nvSpPr>
        <p:spPr>
          <a:xfrm>
            <a:off x="1200719" y="536807"/>
            <a:ext cx="10598932" cy="358138"/>
          </a:xfrm>
          <a:prstGeom prst="rect">
            <a:avLst/>
          </a:prstGeom>
        </p:spPr>
        <p:txBody>
          <a:bodyPr/>
          <a:lstStyle/>
          <a:p>
            <a:r>
              <a:rPr lang="tr-TR" dirty="0"/>
              <a:t>4. STRATEJİ GELİŞTİRME BAŞKANLIĞI TEMEL KAYNAKLARI</a:t>
            </a:r>
          </a:p>
        </p:txBody>
      </p:sp>
      <p:graphicFrame>
        <p:nvGraphicFramePr>
          <p:cNvPr id="7" name="Grafik 6">
            <a:extLst>
              <a:ext uri="{FF2B5EF4-FFF2-40B4-BE49-F238E27FC236}">
                <a16:creationId xmlns:a16="http://schemas.microsoft.com/office/drawing/2014/main" id="{2CC49EDC-E25E-4BBF-9731-685D23E7BA65}"/>
              </a:ext>
            </a:extLst>
          </p:cNvPr>
          <p:cNvGraphicFramePr>
            <a:graphicFrameLocks/>
          </p:cNvGraphicFramePr>
          <p:nvPr>
            <p:extLst>
              <p:ext uri="{D42A27DB-BD31-4B8C-83A1-F6EECF244321}">
                <p14:modId xmlns:p14="http://schemas.microsoft.com/office/powerpoint/2010/main" val="4107193531"/>
              </p:ext>
            </p:extLst>
          </p:nvPr>
        </p:nvGraphicFramePr>
        <p:xfrm>
          <a:off x="1885569" y="3192456"/>
          <a:ext cx="7251414" cy="3429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7564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fld id="{6CAADB4D-FEE4-43DF-B95E-7913B050E7E1}" type="slidenum">
              <a:rPr lang="tr-TR" smtClean="0"/>
              <a:t>26</a:t>
            </a:fld>
            <a:endParaRPr lang="tr-TR"/>
          </a:p>
        </p:txBody>
      </p:sp>
      <p:sp>
        <p:nvSpPr>
          <p:cNvPr id="9" name="Unvan 3">
            <a:extLst>
              <a:ext uri="{FF2B5EF4-FFF2-40B4-BE49-F238E27FC236}">
                <a16:creationId xmlns:a16="http://schemas.microsoft.com/office/drawing/2014/main" id="{F1804F11-2C34-46A3-A52B-25B8A2D8072D}"/>
              </a:ext>
            </a:extLst>
          </p:cNvPr>
          <p:cNvSpPr txBox="1">
            <a:spLocks/>
          </p:cNvSpPr>
          <p:nvPr/>
        </p:nvSpPr>
        <p:spPr>
          <a:xfrm>
            <a:off x="1716284" y="1976501"/>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4.3. İNSAN KAYNAKLARI </a:t>
            </a:r>
            <a:endParaRPr lang="tr-TR" dirty="0">
              <a:effectLst/>
            </a:endParaRPr>
          </a:p>
        </p:txBody>
      </p:sp>
      <p:sp>
        <p:nvSpPr>
          <p:cNvPr id="11" name="Alt Başlık 5">
            <a:extLst>
              <a:ext uri="{FF2B5EF4-FFF2-40B4-BE49-F238E27FC236}">
                <a16:creationId xmlns:a16="http://schemas.microsoft.com/office/drawing/2014/main" id="{5A69E740-1372-4C32-B067-608BE8FB3EA0}"/>
              </a:ext>
            </a:extLst>
          </p:cNvPr>
          <p:cNvSpPr txBox="1">
            <a:spLocks/>
          </p:cNvSpPr>
          <p:nvPr/>
        </p:nvSpPr>
        <p:spPr>
          <a:xfrm>
            <a:off x="1692615" y="2491974"/>
            <a:ext cx="5904688" cy="260954"/>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400" kern="1200">
                <a:solidFill>
                  <a:schemeClr val="tx1"/>
                </a:solidFill>
                <a:latin typeface="Myriad Pro" panose="020B0503030403020204" pitchFamily="34"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tr-TR" cap="small" dirty="0"/>
              <a:t>Tablo 5:fiili çalışan personelin yaş ve cinsiyet durumuna göre dağılımı</a:t>
            </a:r>
          </a:p>
          <a:p>
            <a:endParaRPr lang="tr-TR" sz="1050" dirty="0"/>
          </a:p>
        </p:txBody>
      </p:sp>
      <p:graphicFrame>
        <p:nvGraphicFramePr>
          <p:cNvPr id="2" name="Tablo 1">
            <a:extLst>
              <a:ext uri="{FF2B5EF4-FFF2-40B4-BE49-F238E27FC236}">
                <a16:creationId xmlns:a16="http://schemas.microsoft.com/office/drawing/2014/main" id="{FBC23FFF-C29F-426C-8E50-0FDE6DAB1494}"/>
              </a:ext>
            </a:extLst>
          </p:cNvPr>
          <p:cNvGraphicFramePr>
            <a:graphicFrameLocks noGrp="1"/>
          </p:cNvGraphicFramePr>
          <p:nvPr>
            <p:extLst>
              <p:ext uri="{D42A27DB-BD31-4B8C-83A1-F6EECF244321}">
                <p14:modId xmlns:p14="http://schemas.microsoft.com/office/powerpoint/2010/main" val="521693113"/>
              </p:ext>
            </p:extLst>
          </p:nvPr>
        </p:nvGraphicFramePr>
        <p:xfrm>
          <a:off x="1819469" y="3163378"/>
          <a:ext cx="7305075" cy="1424940"/>
        </p:xfrm>
        <a:graphic>
          <a:graphicData uri="http://schemas.openxmlformats.org/drawingml/2006/table">
            <a:tbl>
              <a:tblPr firstRow="1" firstCol="1" bandRow="1">
                <a:tableStyleId>{F5AB1C69-6EDB-4FF4-983F-18BD219EF322}</a:tableStyleId>
              </a:tblPr>
              <a:tblGrid>
                <a:gridCol w="960369">
                  <a:extLst>
                    <a:ext uri="{9D8B030D-6E8A-4147-A177-3AD203B41FA5}">
                      <a16:colId xmlns:a16="http://schemas.microsoft.com/office/drawing/2014/main" val="3135026706"/>
                    </a:ext>
                  </a:extLst>
                </a:gridCol>
                <a:gridCol w="794532">
                  <a:extLst>
                    <a:ext uri="{9D8B030D-6E8A-4147-A177-3AD203B41FA5}">
                      <a16:colId xmlns:a16="http://schemas.microsoft.com/office/drawing/2014/main" val="3204384941"/>
                    </a:ext>
                  </a:extLst>
                </a:gridCol>
                <a:gridCol w="792882">
                  <a:extLst>
                    <a:ext uri="{9D8B030D-6E8A-4147-A177-3AD203B41FA5}">
                      <a16:colId xmlns:a16="http://schemas.microsoft.com/office/drawing/2014/main" val="942042731"/>
                    </a:ext>
                  </a:extLst>
                </a:gridCol>
                <a:gridCol w="792882">
                  <a:extLst>
                    <a:ext uri="{9D8B030D-6E8A-4147-A177-3AD203B41FA5}">
                      <a16:colId xmlns:a16="http://schemas.microsoft.com/office/drawing/2014/main" val="3502266593"/>
                    </a:ext>
                  </a:extLst>
                </a:gridCol>
                <a:gridCol w="792882">
                  <a:extLst>
                    <a:ext uri="{9D8B030D-6E8A-4147-A177-3AD203B41FA5}">
                      <a16:colId xmlns:a16="http://schemas.microsoft.com/office/drawing/2014/main" val="3973907613"/>
                    </a:ext>
                  </a:extLst>
                </a:gridCol>
                <a:gridCol w="792882">
                  <a:extLst>
                    <a:ext uri="{9D8B030D-6E8A-4147-A177-3AD203B41FA5}">
                      <a16:colId xmlns:a16="http://schemas.microsoft.com/office/drawing/2014/main" val="1901220384"/>
                    </a:ext>
                  </a:extLst>
                </a:gridCol>
                <a:gridCol w="792882">
                  <a:extLst>
                    <a:ext uri="{9D8B030D-6E8A-4147-A177-3AD203B41FA5}">
                      <a16:colId xmlns:a16="http://schemas.microsoft.com/office/drawing/2014/main" val="849207249"/>
                    </a:ext>
                  </a:extLst>
                </a:gridCol>
                <a:gridCol w="792882">
                  <a:extLst>
                    <a:ext uri="{9D8B030D-6E8A-4147-A177-3AD203B41FA5}">
                      <a16:colId xmlns:a16="http://schemas.microsoft.com/office/drawing/2014/main" val="3871818430"/>
                    </a:ext>
                  </a:extLst>
                </a:gridCol>
                <a:gridCol w="792882">
                  <a:extLst>
                    <a:ext uri="{9D8B030D-6E8A-4147-A177-3AD203B41FA5}">
                      <a16:colId xmlns:a16="http://schemas.microsoft.com/office/drawing/2014/main" val="2933662635"/>
                    </a:ext>
                  </a:extLst>
                </a:gridCol>
              </a:tblGrid>
              <a:tr h="474980">
                <a:tc rowSpan="3">
                  <a:txBody>
                    <a:bodyPr/>
                    <a:lstStyle/>
                    <a:p>
                      <a:pPr algn="ctr">
                        <a:lnSpc>
                          <a:spcPct val="107000"/>
                        </a:lnSpc>
                        <a:spcAft>
                          <a:spcPts val="0"/>
                        </a:spcAft>
                      </a:pPr>
                      <a:r>
                        <a:rPr lang="tr-TR" sz="1100" dirty="0">
                          <a:solidFill>
                            <a:schemeClr val="tx1"/>
                          </a:solidFill>
                          <a:effectLst/>
                          <a:latin typeface="Myriad Pro" panose="020B0503030403020204" pitchFamily="34" charset="0"/>
                        </a:rPr>
                        <a:t>Kişi Sayısı</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Cinsiyet</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18-25 Yaş</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26-30 Yaş</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31-35 Yaş</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36-40 Yaş</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41-50 Yaş</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51- Üzeri</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Toplam</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35277543"/>
                  </a:ext>
                </a:extLst>
              </a:tr>
              <a:tr h="474980">
                <a:tc vMerge="1">
                  <a:txBody>
                    <a:bodyPr/>
                    <a:lstStyle/>
                    <a:p>
                      <a:endParaRPr lang="tr-TR"/>
                    </a:p>
                  </a:txBody>
                  <a:tcPr/>
                </a:tc>
                <a:tc>
                  <a:txBody>
                    <a:bodyPr/>
                    <a:lstStyle/>
                    <a:p>
                      <a:pPr algn="ctr">
                        <a:lnSpc>
                          <a:spcPct val="107000"/>
                        </a:lnSpc>
                        <a:spcAft>
                          <a:spcPts val="0"/>
                        </a:spcAft>
                      </a:pPr>
                      <a:r>
                        <a:rPr lang="tr-TR" sz="1100">
                          <a:solidFill>
                            <a:schemeClr val="tx1"/>
                          </a:solidFill>
                          <a:effectLst/>
                          <a:latin typeface="Myriad Pro" panose="020B0503030403020204" pitchFamily="34" charset="0"/>
                        </a:rPr>
                        <a:t>Kadın</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0</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4</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17</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5</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23</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11</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dirty="0">
                          <a:solidFill>
                            <a:schemeClr val="tx1"/>
                          </a:solidFill>
                          <a:effectLst/>
                          <a:latin typeface="Myriad Pro" panose="020B0503030403020204" pitchFamily="34" charset="0"/>
                        </a:rPr>
                        <a:t>60</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72244074"/>
                  </a:ext>
                </a:extLst>
              </a:tr>
              <a:tr h="474980">
                <a:tc vMerge="1">
                  <a:txBody>
                    <a:bodyPr/>
                    <a:lstStyle/>
                    <a:p>
                      <a:endParaRPr lang="tr-TR"/>
                    </a:p>
                  </a:txBody>
                  <a:tcPr/>
                </a:tc>
                <a:tc>
                  <a:txBody>
                    <a:bodyPr/>
                    <a:lstStyle/>
                    <a:p>
                      <a:pPr algn="ctr">
                        <a:lnSpc>
                          <a:spcPct val="107000"/>
                        </a:lnSpc>
                        <a:spcAft>
                          <a:spcPts val="0"/>
                        </a:spcAft>
                      </a:pPr>
                      <a:r>
                        <a:rPr lang="tr-TR" sz="1100">
                          <a:solidFill>
                            <a:schemeClr val="tx1"/>
                          </a:solidFill>
                          <a:effectLst/>
                          <a:latin typeface="Myriad Pro" panose="020B0503030403020204" pitchFamily="34" charset="0"/>
                        </a:rPr>
                        <a:t>Erkek</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0</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0</a:t>
                      </a: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11</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11</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32</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13</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dirty="0">
                          <a:solidFill>
                            <a:schemeClr val="tx1"/>
                          </a:solidFill>
                          <a:effectLst/>
                          <a:latin typeface="Myriad Pro" panose="020B0503030403020204" pitchFamily="34" charset="0"/>
                        </a:rPr>
                        <a:t>67</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58852144"/>
                  </a:ext>
                </a:extLst>
              </a:tr>
            </a:tbl>
          </a:graphicData>
        </a:graphic>
      </p:graphicFrame>
      <p:sp>
        <p:nvSpPr>
          <p:cNvPr id="10" name="Unvan 4">
            <a:extLst>
              <a:ext uri="{FF2B5EF4-FFF2-40B4-BE49-F238E27FC236}">
                <a16:creationId xmlns:a16="http://schemas.microsoft.com/office/drawing/2014/main" id="{6EEDE24F-AF4F-4025-AA9A-9F16802646A2}"/>
              </a:ext>
            </a:extLst>
          </p:cNvPr>
          <p:cNvSpPr>
            <a:spLocks noGrp="1"/>
          </p:cNvSpPr>
          <p:nvPr>
            <p:ph type="ctrTitle"/>
          </p:nvPr>
        </p:nvSpPr>
        <p:spPr>
          <a:xfrm>
            <a:off x="1142353" y="507624"/>
            <a:ext cx="10598932" cy="358138"/>
          </a:xfrm>
          <a:prstGeom prst="rect">
            <a:avLst/>
          </a:prstGeom>
        </p:spPr>
        <p:txBody>
          <a:bodyPr/>
          <a:lstStyle/>
          <a:p>
            <a:r>
              <a:rPr lang="tr-TR" dirty="0"/>
              <a:t>4. STRATEJİ GELİŞTİRME BAŞKANLIĞI TEMEL KAYNAKLARI</a:t>
            </a:r>
          </a:p>
        </p:txBody>
      </p:sp>
    </p:spTree>
    <p:extLst>
      <p:ext uri="{BB962C8B-B14F-4D97-AF65-F5344CB8AC3E}">
        <p14:creationId xmlns:p14="http://schemas.microsoft.com/office/powerpoint/2010/main" val="106783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fld id="{6CAADB4D-FEE4-43DF-B95E-7913B050E7E1}" type="slidenum">
              <a:rPr lang="tr-TR" smtClean="0"/>
              <a:t>27</a:t>
            </a:fld>
            <a:endParaRPr lang="tr-TR"/>
          </a:p>
        </p:txBody>
      </p:sp>
      <p:sp>
        <p:nvSpPr>
          <p:cNvPr id="9" name="Unvan 3">
            <a:extLst>
              <a:ext uri="{FF2B5EF4-FFF2-40B4-BE49-F238E27FC236}">
                <a16:creationId xmlns:a16="http://schemas.microsoft.com/office/drawing/2014/main" id="{F1804F11-2C34-46A3-A52B-25B8A2D8072D}"/>
              </a:ext>
            </a:extLst>
          </p:cNvPr>
          <p:cNvSpPr txBox="1">
            <a:spLocks/>
          </p:cNvSpPr>
          <p:nvPr/>
        </p:nvSpPr>
        <p:spPr>
          <a:xfrm>
            <a:off x="1254870" y="1196642"/>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4.3. İNSAN KAYNAKLARI </a:t>
            </a:r>
            <a:endParaRPr lang="tr-TR" dirty="0">
              <a:effectLst/>
            </a:endParaRPr>
          </a:p>
        </p:txBody>
      </p:sp>
      <p:sp>
        <p:nvSpPr>
          <p:cNvPr id="11" name="Alt Başlık 5">
            <a:extLst>
              <a:ext uri="{FF2B5EF4-FFF2-40B4-BE49-F238E27FC236}">
                <a16:creationId xmlns:a16="http://schemas.microsoft.com/office/drawing/2014/main" id="{5A69E740-1372-4C32-B067-608BE8FB3EA0}"/>
              </a:ext>
            </a:extLst>
          </p:cNvPr>
          <p:cNvSpPr txBox="1">
            <a:spLocks/>
          </p:cNvSpPr>
          <p:nvPr/>
        </p:nvSpPr>
        <p:spPr>
          <a:xfrm>
            <a:off x="1254870" y="1606502"/>
            <a:ext cx="5904688" cy="260954"/>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400" kern="1200">
                <a:solidFill>
                  <a:schemeClr val="tx1"/>
                </a:solidFill>
                <a:latin typeface="Myriad Pro" panose="020B0503030403020204" pitchFamily="34"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tr-TR" cap="small" dirty="0"/>
              <a:t>Şekil 2:fiili çalışan personelin yaş ve cinsiyet durumuna göre dağılımı</a:t>
            </a:r>
          </a:p>
          <a:p>
            <a:endParaRPr lang="tr-TR" sz="1050" dirty="0"/>
          </a:p>
        </p:txBody>
      </p:sp>
      <p:sp>
        <p:nvSpPr>
          <p:cNvPr id="10" name="Unvan 4">
            <a:extLst>
              <a:ext uri="{FF2B5EF4-FFF2-40B4-BE49-F238E27FC236}">
                <a16:creationId xmlns:a16="http://schemas.microsoft.com/office/drawing/2014/main" id="{796A4C95-CC6C-43EA-B304-31029FE61C7B}"/>
              </a:ext>
            </a:extLst>
          </p:cNvPr>
          <p:cNvSpPr>
            <a:spLocks noGrp="1"/>
          </p:cNvSpPr>
          <p:nvPr>
            <p:ph type="ctrTitle"/>
          </p:nvPr>
        </p:nvSpPr>
        <p:spPr>
          <a:xfrm>
            <a:off x="1161809" y="517352"/>
            <a:ext cx="10598932" cy="358138"/>
          </a:xfrm>
          <a:prstGeom prst="rect">
            <a:avLst/>
          </a:prstGeom>
        </p:spPr>
        <p:txBody>
          <a:bodyPr/>
          <a:lstStyle/>
          <a:p>
            <a:r>
              <a:rPr lang="tr-TR" dirty="0"/>
              <a:t>4. STRATEJİ GELİŞTİRME BAŞKANLIĞI TEMEL KAYNAKLARI</a:t>
            </a:r>
          </a:p>
        </p:txBody>
      </p:sp>
      <p:graphicFrame>
        <p:nvGraphicFramePr>
          <p:cNvPr id="8" name="Grafik 7">
            <a:extLst>
              <a:ext uri="{FF2B5EF4-FFF2-40B4-BE49-F238E27FC236}">
                <a16:creationId xmlns:a16="http://schemas.microsoft.com/office/drawing/2014/main" id="{C6B2E443-F2DB-4DF7-8B9F-D136B563B5FE}"/>
              </a:ext>
            </a:extLst>
          </p:cNvPr>
          <p:cNvGraphicFramePr>
            <a:graphicFrameLocks/>
          </p:cNvGraphicFramePr>
          <p:nvPr>
            <p:extLst>
              <p:ext uri="{D42A27DB-BD31-4B8C-83A1-F6EECF244321}">
                <p14:modId xmlns:p14="http://schemas.microsoft.com/office/powerpoint/2010/main" val="641544118"/>
              </p:ext>
            </p:extLst>
          </p:nvPr>
        </p:nvGraphicFramePr>
        <p:xfrm>
          <a:off x="1478604" y="1908176"/>
          <a:ext cx="7811311" cy="4454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6132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fld id="{6CAADB4D-FEE4-43DF-B95E-7913B050E7E1}" type="slidenum">
              <a:rPr lang="tr-TR" smtClean="0"/>
              <a:t>28</a:t>
            </a:fld>
            <a:endParaRPr lang="tr-TR"/>
          </a:p>
        </p:txBody>
      </p:sp>
      <p:sp>
        <p:nvSpPr>
          <p:cNvPr id="9" name="Unvan 3">
            <a:extLst>
              <a:ext uri="{FF2B5EF4-FFF2-40B4-BE49-F238E27FC236}">
                <a16:creationId xmlns:a16="http://schemas.microsoft.com/office/drawing/2014/main" id="{F1804F11-2C34-46A3-A52B-25B8A2D8072D}"/>
              </a:ext>
            </a:extLst>
          </p:cNvPr>
          <p:cNvSpPr txBox="1">
            <a:spLocks/>
          </p:cNvSpPr>
          <p:nvPr/>
        </p:nvSpPr>
        <p:spPr>
          <a:xfrm>
            <a:off x="1210445" y="2044595"/>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4.3. İNSAN KAYNAKLARI </a:t>
            </a:r>
            <a:endParaRPr lang="tr-TR" dirty="0">
              <a:effectLst/>
            </a:endParaRPr>
          </a:p>
        </p:txBody>
      </p:sp>
      <p:sp>
        <p:nvSpPr>
          <p:cNvPr id="11" name="Alt Başlık 5">
            <a:extLst>
              <a:ext uri="{FF2B5EF4-FFF2-40B4-BE49-F238E27FC236}">
                <a16:creationId xmlns:a16="http://schemas.microsoft.com/office/drawing/2014/main" id="{5A69E740-1372-4C32-B067-608BE8FB3EA0}"/>
              </a:ext>
            </a:extLst>
          </p:cNvPr>
          <p:cNvSpPr txBox="1">
            <a:spLocks/>
          </p:cNvSpPr>
          <p:nvPr/>
        </p:nvSpPr>
        <p:spPr>
          <a:xfrm>
            <a:off x="1186776" y="2560068"/>
            <a:ext cx="5904688" cy="260954"/>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400" kern="1200">
                <a:solidFill>
                  <a:schemeClr val="tx1"/>
                </a:solidFill>
                <a:latin typeface="Myriad Pro" panose="020B0503030403020204" pitchFamily="34"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tr-TR" cap="small" dirty="0"/>
              <a:t>Tablo 6:fiili çalışan personelin öğrenim durumuna göre dağılımı</a:t>
            </a:r>
          </a:p>
          <a:p>
            <a:endParaRPr lang="tr-TR" sz="1050" dirty="0"/>
          </a:p>
        </p:txBody>
      </p:sp>
      <p:graphicFrame>
        <p:nvGraphicFramePr>
          <p:cNvPr id="2" name="Tablo 1">
            <a:extLst>
              <a:ext uri="{FF2B5EF4-FFF2-40B4-BE49-F238E27FC236}">
                <a16:creationId xmlns:a16="http://schemas.microsoft.com/office/drawing/2014/main" id="{6FF99B08-F2CB-4701-829D-E55AEBC68215}"/>
              </a:ext>
            </a:extLst>
          </p:cNvPr>
          <p:cNvGraphicFramePr>
            <a:graphicFrameLocks noGrp="1"/>
          </p:cNvGraphicFramePr>
          <p:nvPr>
            <p:extLst>
              <p:ext uri="{D42A27DB-BD31-4B8C-83A1-F6EECF244321}">
                <p14:modId xmlns:p14="http://schemas.microsoft.com/office/powerpoint/2010/main" val="1486649286"/>
              </p:ext>
            </p:extLst>
          </p:nvPr>
        </p:nvGraphicFramePr>
        <p:xfrm>
          <a:off x="1289064" y="3255377"/>
          <a:ext cx="8263497" cy="1069150"/>
        </p:xfrm>
        <a:graphic>
          <a:graphicData uri="http://schemas.openxmlformats.org/drawingml/2006/table">
            <a:tbl>
              <a:tblPr firstRow="1" firstCol="1" bandRow="1">
                <a:tableStyleId>{F5AB1C69-6EDB-4FF4-983F-18BD219EF322}</a:tableStyleId>
              </a:tblPr>
              <a:tblGrid>
                <a:gridCol w="893463">
                  <a:extLst>
                    <a:ext uri="{9D8B030D-6E8A-4147-A177-3AD203B41FA5}">
                      <a16:colId xmlns:a16="http://schemas.microsoft.com/office/drawing/2014/main" val="715695079"/>
                    </a:ext>
                  </a:extLst>
                </a:gridCol>
                <a:gridCol w="1221979">
                  <a:extLst>
                    <a:ext uri="{9D8B030D-6E8A-4147-A177-3AD203B41FA5}">
                      <a16:colId xmlns:a16="http://schemas.microsoft.com/office/drawing/2014/main" val="1280622802"/>
                    </a:ext>
                  </a:extLst>
                </a:gridCol>
                <a:gridCol w="1221979">
                  <a:extLst>
                    <a:ext uri="{9D8B030D-6E8A-4147-A177-3AD203B41FA5}">
                      <a16:colId xmlns:a16="http://schemas.microsoft.com/office/drawing/2014/main" val="4232586925"/>
                    </a:ext>
                  </a:extLst>
                </a:gridCol>
                <a:gridCol w="756582">
                  <a:extLst>
                    <a:ext uri="{9D8B030D-6E8A-4147-A177-3AD203B41FA5}">
                      <a16:colId xmlns:a16="http://schemas.microsoft.com/office/drawing/2014/main" val="903432115"/>
                    </a:ext>
                  </a:extLst>
                </a:gridCol>
                <a:gridCol w="756582">
                  <a:extLst>
                    <a:ext uri="{9D8B030D-6E8A-4147-A177-3AD203B41FA5}">
                      <a16:colId xmlns:a16="http://schemas.microsoft.com/office/drawing/2014/main" val="2746126614"/>
                    </a:ext>
                  </a:extLst>
                </a:gridCol>
                <a:gridCol w="1328165">
                  <a:extLst>
                    <a:ext uri="{9D8B030D-6E8A-4147-A177-3AD203B41FA5}">
                      <a16:colId xmlns:a16="http://schemas.microsoft.com/office/drawing/2014/main" val="2891081986"/>
                    </a:ext>
                  </a:extLst>
                </a:gridCol>
                <a:gridCol w="1328165">
                  <a:extLst>
                    <a:ext uri="{9D8B030D-6E8A-4147-A177-3AD203B41FA5}">
                      <a16:colId xmlns:a16="http://schemas.microsoft.com/office/drawing/2014/main" val="913966674"/>
                    </a:ext>
                  </a:extLst>
                </a:gridCol>
                <a:gridCol w="756582">
                  <a:extLst>
                    <a:ext uri="{9D8B030D-6E8A-4147-A177-3AD203B41FA5}">
                      <a16:colId xmlns:a16="http://schemas.microsoft.com/office/drawing/2014/main" val="569926858"/>
                    </a:ext>
                  </a:extLst>
                </a:gridCol>
              </a:tblGrid>
              <a:tr h="346075">
                <a:tc rowSpan="3">
                  <a:txBody>
                    <a:bodyPr/>
                    <a:lstStyle/>
                    <a:p>
                      <a:pPr algn="ctr">
                        <a:lnSpc>
                          <a:spcPct val="107000"/>
                        </a:lnSpc>
                        <a:spcAft>
                          <a:spcPts val="0"/>
                        </a:spcAft>
                      </a:pPr>
                      <a:r>
                        <a:rPr lang="tr-TR" sz="1200">
                          <a:solidFill>
                            <a:schemeClr val="tx1"/>
                          </a:solidFill>
                          <a:effectLst/>
                          <a:latin typeface="Myriad Pro" panose="020B0503030403020204" pitchFamily="34" charset="0"/>
                        </a:rPr>
                        <a:t>Kişi Sayısı</a:t>
                      </a:r>
                      <a:endParaRPr lang="tr-TR"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solidFill>
                            <a:schemeClr val="tx1"/>
                          </a:solidFill>
                          <a:effectLst/>
                          <a:latin typeface="Myriad Pro" panose="020B0503030403020204" pitchFamily="34" charset="0"/>
                        </a:rPr>
                        <a:t>Cinsiyet</a:t>
                      </a:r>
                      <a:endParaRPr lang="tr-TR"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solidFill>
                            <a:schemeClr val="tx1"/>
                          </a:solidFill>
                          <a:effectLst/>
                          <a:latin typeface="Myriad Pro" panose="020B0503030403020204" pitchFamily="34" charset="0"/>
                        </a:rPr>
                        <a:t>İlköğretim / Orta Öğretim</a:t>
                      </a:r>
                      <a:endParaRPr lang="tr-TR"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a:solidFill>
                            <a:schemeClr val="tx1"/>
                          </a:solidFill>
                          <a:effectLst/>
                          <a:latin typeface="Myriad Pro" panose="020B0503030403020204" pitchFamily="34" charset="0"/>
                        </a:rPr>
                        <a:t>Lise</a:t>
                      </a:r>
                      <a:endParaRPr lang="tr-TR"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a:solidFill>
                            <a:schemeClr val="tx1"/>
                          </a:solidFill>
                          <a:effectLst/>
                          <a:latin typeface="Myriad Pro" panose="020B0503030403020204" pitchFamily="34" charset="0"/>
                        </a:rPr>
                        <a:t>Ön Lisans</a:t>
                      </a:r>
                      <a:endParaRPr lang="tr-TR"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a:solidFill>
                            <a:schemeClr val="tx1"/>
                          </a:solidFill>
                          <a:effectLst/>
                          <a:latin typeface="Myriad Pro" panose="020B0503030403020204" pitchFamily="34" charset="0"/>
                        </a:rPr>
                        <a:t>Lisans</a:t>
                      </a:r>
                      <a:endParaRPr lang="tr-TR"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solidFill>
                            <a:schemeClr val="tx1"/>
                          </a:solidFill>
                          <a:effectLst/>
                          <a:latin typeface="Myriad Pro" panose="020B0503030403020204" pitchFamily="34" charset="0"/>
                        </a:rPr>
                        <a:t>Yüksek Lisans</a:t>
                      </a:r>
                      <a:endParaRPr lang="tr-TR"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a:solidFill>
                            <a:schemeClr val="tx1"/>
                          </a:solidFill>
                          <a:effectLst/>
                          <a:latin typeface="Myriad Pro" panose="020B0503030403020204" pitchFamily="34" charset="0"/>
                        </a:rPr>
                        <a:t>Toplam</a:t>
                      </a:r>
                      <a:endParaRPr lang="tr-TR"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39952966"/>
                  </a:ext>
                </a:extLst>
              </a:tr>
              <a:tr h="346075">
                <a:tc vMerge="1">
                  <a:txBody>
                    <a:bodyPr/>
                    <a:lstStyle/>
                    <a:p>
                      <a:endParaRPr lang="tr-TR"/>
                    </a:p>
                  </a:txBody>
                  <a:tcPr/>
                </a:tc>
                <a:tc>
                  <a:txBody>
                    <a:bodyPr/>
                    <a:lstStyle/>
                    <a:p>
                      <a:pPr algn="ctr">
                        <a:lnSpc>
                          <a:spcPct val="107000"/>
                        </a:lnSpc>
                        <a:spcAft>
                          <a:spcPts val="0"/>
                        </a:spcAft>
                      </a:pPr>
                      <a:r>
                        <a:rPr lang="tr-TR" sz="1200" dirty="0">
                          <a:solidFill>
                            <a:schemeClr val="tx1"/>
                          </a:solidFill>
                          <a:effectLst/>
                          <a:latin typeface="Myriad Pro" panose="020B0503030403020204" pitchFamily="34" charset="0"/>
                        </a:rPr>
                        <a:t>Kadın</a:t>
                      </a:r>
                      <a:endParaRPr lang="tr-TR"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solidFill>
                            <a:schemeClr val="tx1"/>
                          </a:solidFill>
                          <a:effectLst/>
                          <a:latin typeface="Myriad Pro" panose="020B0503030403020204" pitchFamily="34" charset="0"/>
                        </a:rPr>
                        <a:t>3</a:t>
                      </a:r>
                      <a:endParaRPr lang="tr-TR"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solidFill>
                            <a:schemeClr val="tx1"/>
                          </a:solidFill>
                          <a:effectLst/>
                          <a:latin typeface="Myriad Pro" panose="020B0503030403020204" pitchFamily="34" charset="0"/>
                        </a:rPr>
                        <a:t>5</a:t>
                      </a:r>
                      <a:endParaRPr lang="tr-TR"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solidFill>
                            <a:schemeClr val="tx1"/>
                          </a:solidFill>
                          <a:effectLst/>
                          <a:latin typeface="Myriad Pro" panose="020B0503030403020204" pitchFamily="34" charset="0"/>
                        </a:rPr>
                        <a:t>6</a:t>
                      </a:r>
                      <a:endParaRPr lang="tr-TR"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solidFill>
                            <a:schemeClr val="tx1"/>
                          </a:solidFill>
                          <a:effectLst/>
                          <a:latin typeface="Myriad Pro" panose="020B0503030403020204" pitchFamily="34" charset="0"/>
                        </a:rPr>
                        <a:t>39</a:t>
                      </a:r>
                      <a:endParaRPr lang="tr-TR"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solidFill>
                            <a:schemeClr val="tx1"/>
                          </a:solidFill>
                          <a:effectLst/>
                          <a:latin typeface="Myriad Pro" panose="020B0503030403020204" pitchFamily="34" charset="0"/>
                        </a:rPr>
                        <a:t>7</a:t>
                      </a:r>
                      <a:endParaRPr lang="tr-TR"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200" dirty="0">
                          <a:solidFill>
                            <a:schemeClr val="tx1"/>
                          </a:solidFill>
                          <a:effectLst/>
                          <a:latin typeface="Myriad Pro" panose="020B0503030403020204" pitchFamily="34" charset="0"/>
                        </a:rPr>
                        <a:t>60</a:t>
                      </a:r>
                      <a:endParaRPr lang="tr-TR"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03506652"/>
                  </a:ext>
                </a:extLst>
              </a:tr>
              <a:tr h="346075">
                <a:tc vMerge="1">
                  <a:txBody>
                    <a:bodyPr/>
                    <a:lstStyle/>
                    <a:p>
                      <a:endParaRPr lang="tr-TR"/>
                    </a:p>
                  </a:txBody>
                  <a:tcPr/>
                </a:tc>
                <a:tc>
                  <a:txBody>
                    <a:bodyPr/>
                    <a:lstStyle/>
                    <a:p>
                      <a:pPr algn="ctr">
                        <a:lnSpc>
                          <a:spcPct val="107000"/>
                        </a:lnSpc>
                        <a:spcAft>
                          <a:spcPts val="0"/>
                        </a:spcAft>
                      </a:pPr>
                      <a:r>
                        <a:rPr lang="tr-TR" sz="1200">
                          <a:solidFill>
                            <a:schemeClr val="tx1"/>
                          </a:solidFill>
                          <a:effectLst/>
                          <a:latin typeface="Myriad Pro" panose="020B0503030403020204" pitchFamily="34" charset="0"/>
                        </a:rPr>
                        <a:t>Erkek</a:t>
                      </a:r>
                      <a:endParaRPr lang="tr-TR"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solidFill>
                            <a:schemeClr val="tx1"/>
                          </a:solidFill>
                          <a:effectLst/>
                          <a:latin typeface="Myriad Pro" panose="020B0503030403020204" pitchFamily="34" charset="0"/>
                        </a:rPr>
                        <a:t>5</a:t>
                      </a:r>
                      <a:endParaRPr lang="tr-TR"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200" dirty="0">
                          <a:solidFill>
                            <a:schemeClr val="tx1"/>
                          </a:solidFill>
                          <a:effectLst/>
                          <a:latin typeface="Myriad Pro" panose="020B0503030403020204" pitchFamily="34" charset="0"/>
                        </a:rPr>
                        <a:t>5</a:t>
                      </a:r>
                      <a:endParaRPr lang="tr-TR"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solidFill>
                            <a:schemeClr val="tx1"/>
                          </a:solidFill>
                          <a:effectLst/>
                          <a:latin typeface="Myriad Pro" panose="020B0503030403020204" pitchFamily="34" charset="0"/>
                        </a:rPr>
                        <a:t>40</a:t>
                      </a:r>
                      <a:endParaRPr lang="tr-TR"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solidFill>
                            <a:schemeClr val="tx1"/>
                          </a:solidFill>
                          <a:effectLst/>
                          <a:latin typeface="Myriad Pro" panose="020B0503030403020204" pitchFamily="34" charset="0"/>
                        </a:rPr>
                        <a:t>11</a:t>
                      </a:r>
                      <a:endParaRPr lang="tr-TR"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200" dirty="0">
                          <a:solidFill>
                            <a:schemeClr val="tx1"/>
                          </a:solidFill>
                          <a:effectLst/>
                          <a:latin typeface="Myriad Pro" panose="020B0503030403020204" pitchFamily="34" charset="0"/>
                        </a:rPr>
                        <a:t>67</a:t>
                      </a:r>
                      <a:endParaRPr lang="tr-TR"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81865421"/>
                  </a:ext>
                </a:extLst>
              </a:tr>
            </a:tbl>
          </a:graphicData>
        </a:graphic>
      </p:graphicFrame>
      <p:sp>
        <p:nvSpPr>
          <p:cNvPr id="10" name="Unvan 4">
            <a:extLst>
              <a:ext uri="{FF2B5EF4-FFF2-40B4-BE49-F238E27FC236}">
                <a16:creationId xmlns:a16="http://schemas.microsoft.com/office/drawing/2014/main" id="{803644F3-4AF5-4207-9A98-C75D901B0005}"/>
              </a:ext>
            </a:extLst>
          </p:cNvPr>
          <p:cNvSpPr>
            <a:spLocks noGrp="1"/>
          </p:cNvSpPr>
          <p:nvPr>
            <p:ph type="ctrTitle"/>
          </p:nvPr>
        </p:nvSpPr>
        <p:spPr>
          <a:xfrm>
            <a:off x="1161809" y="507624"/>
            <a:ext cx="10598932" cy="358138"/>
          </a:xfrm>
          <a:prstGeom prst="rect">
            <a:avLst/>
          </a:prstGeom>
        </p:spPr>
        <p:txBody>
          <a:bodyPr/>
          <a:lstStyle/>
          <a:p>
            <a:r>
              <a:rPr lang="tr-TR" dirty="0"/>
              <a:t>4. STRATEJİ GELİŞTİRME BAŞKANLIĞI TEMEL KAYNAKLARI</a:t>
            </a:r>
          </a:p>
        </p:txBody>
      </p:sp>
    </p:spTree>
    <p:extLst>
      <p:ext uri="{BB962C8B-B14F-4D97-AF65-F5344CB8AC3E}">
        <p14:creationId xmlns:p14="http://schemas.microsoft.com/office/powerpoint/2010/main" val="126216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fld id="{6CAADB4D-FEE4-43DF-B95E-7913B050E7E1}" type="slidenum">
              <a:rPr lang="tr-TR" smtClean="0"/>
              <a:t>29</a:t>
            </a:fld>
            <a:endParaRPr lang="tr-TR"/>
          </a:p>
        </p:txBody>
      </p:sp>
      <p:sp>
        <p:nvSpPr>
          <p:cNvPr id="9" name="Unvan 3">
            <a:extLst>
              <a:ext uri="{FF2B5EF4-FFF2-40B4-BE49-F238E27FC236}">
                <a16:creationId xmlns:a16="http://schemas.microsoft.com/office/drawing/2014/main" id="{F1804F11-2C34-46A3-A52B-25B8A2D8072D}"/>
              </a:ext>
            </a:extLst>
          </p:cNvPr>
          <p:cNvSpPr txBox="1">
            <a:spLocks/>
          </p:cNvSpPr>
          <p:nvPr/>
        </p:nvSpPr>
        <p:spPr>
          <a:xfrm>
            <a:off x="1229901" y="1733310"/>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4.3. İNSAN KAYNAKLARI </a:t>
            </a:r>
            <a:endParaRPr lang="tr-TR" dirty="0">
              <a:effectLst/>
            </a:endParaRPr>
          </a:p>
        </p:txBody>
      </p:sp>
      <p:sp>
        <p:nvSpPr>
          <p:cNvPr id="11" name="Alt Başlık 5">
            <a:extLst>
              <a:ext uri="{FF2B5EF4-FFF2-40B4-BE49-F238E27FC236}">
                <a16:creationId xmlns:a16="http://schemas.microsoft.com/office/drawing/2014/main" id="{5A69E740-1372-4C32-B067-608BE8FB3EA0}"/>
              </a:ext>
            </a:extLst>
          </p:cNvPr>
          <p:cNvSpPr txBox="1">
            <a:spLocks/>
          </p:cNvSpPr>
          <p:nvPr/>
        </p:nvSpPr>
        <p:spPr>
          <a:xfrm>
            <a:off x="1206232" y="2248783"/>
            <a:ext cx="5904688" cy="260954"/>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400" kern="1200">
                <a:solidFill>
                  <a:schemeClr val="tx1"/>
                </a:solidFill>
                <a:latin typeface="Myriad Pro" panose="020B0503030403020204" pitchFamily="34"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tr-TR" cap="small" dirty="0"/>
              <a:t>Şekil 3:fiili çalışan personelin öğrenim durumuna göre dağılımı</a:t>
            </a:r>
          </a:p>
          <a:p>
            <a:endParaRPr lang="tr-TR" sz="1050" dirty="0"/>
          </a:p>
        </p:txBody>
      </p:sp>
      <p:sp>
        <p:nvSpPr>
          <p:cNvPr id="10" name="Unvan 4">
            <a:extLst>
              <a:ext uri="{FF2B5EF4-FFF2-40B4-BE49-F238E27FC236}">
                <a16:creationId xmlns:a16="http://schemas.microsoft.com/office/drawing/2014/main" id="{68A32FA9-6193-47F3-B535-35361C46A713}"/>
              </a:ext>
            </a:extLst>
          </p:cNvPr>
          <p:cNvSpPr>
            <a:spLocks noGrp="1"/>
          </p:cNvSpPr>
          <p:nvPr>
            <p:ph type="ctrTitle"/>
          </p:nvPr>
        </p:nvSpPr>
        <p:spPr>
          <a:xfrm>
            <a:off x="1161809" y="497897"/>
            <a:ext cx="10598932" cy="358138"/>
          </a:xfrm>
          <a:prstGeom prst="rect">
            <a:avLst/>
          </a:prstGeom>
        </p:spPr>
        <p:txBody>
          <a:bodyPr/>
          <a:lstStyle/>
          <a:p>
            <a:r>
              <a:rPr lang="tr-TR" dirty="0"/>
              <a:t>4. STRATEJİ GELİŞTİRME BAŞKANLIĞI TEMEL KAYNAKLARI</a:t>
            </a:r>
          </a:p>
        </p:txBody>
      </p:sp>
      <p:graphicFrame>
        <p:nvGraphicFramePr>
          <p:cNvPr id="8" name="Grafik 7">
            <a:extLst>
              <a:ext uri="{FF2B5EF4-FFF2-40B4-BE49-F238E27FC236}">
                <a16:creationId xmlns:a16="http://schemas.microsoft.com/office/drawing/2014/main" id="{F37DACBB-E593-4663-A768-F1F345A81196}"/>
              </a:ext>
            </a:extLst>
          </p:cNvPr>
          <p:cNvGraphicFramePr>
            <a:graphicFrameLocks/>
          </p:cNvGraphicFramePr>
          <p:nvPr>
            <p:extLst>
              <p:ext uri="{D42A27DB-BD31-4B8C-83A1-F6EECF244321}">
                <p14:modId xmlns:p14="http://schemas.microsoft.com/office/powerpoint/2010/main" val="421369888"/>
              </p:ext>
            </p:extLst>
          </p:nvPr>
        </p:nvGraphicFramePr>
        <p:xfrm>
          <a:off x="1489877" y="1975608"/>
          <a:ext cx="7712058" cy="48606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671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9A85F37C-F25D-44C4-A906-5BE5392C4DDB}"/>
              </a:ext>
            </a:extLst>
          </p:cNvPr>
          <p:cNvSpPr>
            <a:spLocks noGrp="1"/>
          </p:cNvSpPr>
          <p:nvPr>
            <p:ph type="ctrTitle"/>
          </p:nvPr>
        </p:nvSpPr>
        <p:spPr>
          <a:xfrm>
            <a:off x="1200719" y="527079"/>
            <a:ext cx="9088041" cy="270590"/>
          </a:xfrm>
          <a:prstGeom prst="rect">
            <a:avLst/>
          </a:prstGeom>
        </p:spPr>
        <p:txBody>
          <a:bodyPr/>
          <a:lstStyle/>
          <a:p>
            <a:r>
              <a:rPr lang="tr-TR" dirty="0"/>
              <a:t>1. ÖNSÖZ</a:t>
            </a:r>
          </a:p>
        </p:txBody>
      </p:sp>
      <p:sp>
        <p:nvSpPr>
          <p:cNvPr id="6" name="Rectangle 1">
            <a:extLst>
              <a:ext uri="{FF2B5EF4-FFF2-40B4-BE49-F238E27FC236}">
                <a16:creationId xmlns:a16="http://schemas.microsoft.com/office/drawing/2014/main" id="{679F19ED-4A4D-44D6-AB2C-E07215CCEA73}"/>
              </a:ext>
            </a:extLst>
          </p:cNvPr>
          <p:cNvSpPr>
            <a:spLocks noGrp="1" noChangeArrowheads="1"/>
          </p:cNvSpPr>
          <p:nvPr>
            <p:ph type="subTitle" idx="1"/>
          </p:nvPr>
        </p:nvSpPr>
        <p:spPr bwMode="auto">
          <a:xfrm>
            <a:off x="3327843" y="1058579"/>
            <a:ext cx="6099242" cy="544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a:lnSpc>
                <a:spcPct val="150000"/>
              </a:lnSpc>
            </a:pPr>
            <a:r>
              <a:rPr lang="tr-TR" sz="1800" dirty="0">
                <a:solidFill>
                  <a:schemeClr val="bg2">
                    <a:lumMod val="50000"/>
                  </a:schemeClr>
                </a:solidFill>
                <a:cs typeface="Arial" panose="020B0604020202020204" pitchFamily="34" charset="0"/>
              </a:rPr>
              <a:t>Bu doküman; 5018 sayılı Kamu Mali Yönetimi ve Kontrol Kanunu çerçevesinde Bakanlığın iç kontrol sistemini, uluslararası iç kontrol standartları ile bu kapsamda belirlenmiş kamu iç kontrol standartlarına uyumlu hale getirmek üzere hazırlanmıştır.</a:t>
            </a:r>
          </a:p>
          <a:p>
            <a:pPr>
              <a:lnSpc>
                <a:spcPct val="150000"/>
              </a:lnSpc>
            </a:pPr>
            <a:r>
              <a:rPr lang="tr-TR" sz="1800" dirty="0">
                <a:solidFill>
                  <a:schemeClr val="bg2">
                    <a:lumMod val="50000"/>
                  </a:schemeClr>
                </a:solidFill>
                <a:cs typeface="Arial" panose="020B0604020202020204" pitchFamily="34" charset="0"/>
              </a:rPr>
              <a:t>	</a:t>
            </a:r>
          </a:p>
          <a:p>
            <a:pPr>
              <a:lnSpc>
                <a:spcPct val="150000"/>
              </a:lnSpc>
            </a:pPr>
            <a:r>
              <a:rPr lang="tr-TR" sz="1800" dirty="0">
                <a:solidFill>
                  <a:schemeClr val="bg2">
                    <a:lumMod val="50000"/>
                  </a:schemeClr>
                </a:solidFill>
                <a:cs typeface="Arial" panose="020B0604020202020204" pitchFamily="34" charset="0"/>
              </a:rPr>
              <a:t>Bu bilgilendirme dosyası; göreve yeni başlayan personelin Başkanlığa, Başkanlık içinde pozisyon değişikliği meydana gelen personelin ise yeni görevine en kısa sürede uyum sağlamasına, Başkanlığın yönetim yapısı ve işleyişi hakkında bilgilenmesine kılavuzluk etmek amacıyla Kamu İç Kontrol Standartlarına Uyum Eylem Planı kapsamında hazırlanmıştır.  </a:t>
            </a:r>
          </a:p>
        </p:txBody>
      </p:sp>
      <p:sp>
        <p:nvSpPr>
          <p:cNvPr id="3" name="Slayt Numarası Yer Tutucusu 2">
            <a:extLst>
              <a:ext uri="{FF2B5EF4-FFF2-40B4-BE49-F238E27FC236}">
                <a16:creationId xmlns:a16="http://schemas.microsoft.com/office/drawing/2014/main" id="{B1477183-EA85-4C7D-B9C3-6F8AD0D86C50}"/>
              </a:ext>
            </a:extLst>
          </p:cNvPr>
          <p:cNvSpPr>
            <a:spLocks noGrp="1"/>
          </p:cNvSpPr>
          <p:nvPr>
            <p:ph type="sldNum" sz="quarter" idx="12"/>
          </p:nvPr>
        </p:nvSpPr>
        <p:spPr/>
        <p:txBody>
          <a:bodyPr/>
          <a:lstStyle/>
          <a:p>
            <a:fld id="{6CAADB4D-FEE4-43DF-B95E-7913B050E7E1}" type="slidenum">
              <a:rPr lang="tr-TR" smtClean="0"/>
              <a:pPr/>
              <a:t>3</a:t>
            </a:fld>
            <a:endParaRPr lang="tr-TR" dirty="0"/>
          </a:p>
        </p:txBody>
      </p:sp>
      <p:sp>
        <p:nvSpPr>
          <p:cNvPr id="5" name="Dikdörtgen 4">
            <a:extLst>
              <a:ext uri="{FF2B5EF4-FFF2-40B4-BE49-F238E27FC236}">
                <a16:creationId xmlns:a16="http://schemas.microsoft.com/office/drawing/2014/main" id="{4AD69F99-FC09-4FC4-8F1F-02B8DBA1AA35}"/>
              </a:ext>
            </a:extLst>
          </p:cNvPr>
          <p:cNvSpPr/>
          <p:nvPr/>
        </p:nvSpPr>
        <p:spPr>
          <a:xfrm>
            <a:off x="3054484" y="1789890"/>
            <a:ext cx="68094" cy="376460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84126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fld id="{6CAADB4D-FEE4-43DF-B95E-7913B050E7E1}" type="slidenum">
              <a:rPr lang="tr-TR" smtClean="0"/>
              <a:t>30</a:t>
            </a:fld>
            <a:endParaRPr lang="tr-TR"/>
          </a:p>
        </p:txBody>
      </p:sp>
      <p:sp>
        <p:nvSpPr>
          <p:cNvPr id="9" name="Unvan 3">
            <a:extLst>
              <a:ext uri="{FF2B5EF4-FFF2-40B4-BE49-F238E27FC236}">
                <a16:creationId xmlns:a16="http://schemas.microsoft.com/office/drawing/2014/main" id="{F1804F11-2C34-46A3-A52B-25B8A2D8072D}"/>
              </a:ext>
            </a:extLst>
          </p:cNvPr>
          <p:cNvSpPr txBox="1">
            <a:spLocks/>
          </p:cNvSpPr>
          <p:nvPr/>
        </p:nvSpPr>
        <p:spPr>
          <a:xfrm>
            <a:off x="1220173" y="2083505"/>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4.3. İNSAN KAYNAKLARI </a:t>
            </a:r>
            <a:endParaRPr lang="tr-TR" dirty="0">
              <a:effectLst/>
            </a:endParaRPr>
          </a:p>
        </p:txBody>
      </p:sp>
      <p:sp>
        <p:nvSpPr>
          <p:cNvPr id="11" name="Alt Başlık 5">
            <a:extLst>
              <a:ext uri="{FF2B5EF4-FFF2-40B4-BE49-F238E27FC236}">
                <a16:creationId xmlns:a16="http://schemas.microsoft.com/office/drawing/2014/main" id="{5A69E740-1372-4C32-B067-608BE8FB3EA0}"/>
              </a:ext>
            </a:extLst>
          </p:cNvPr>
          <p:cNvSpPr txBox="1">
            <a:spLocks/>
          </p:cNvSpPr>
          <p:nvPr/>
        </p:nvSpPr>
        <p:spPr>
          <a:xfrm>
            <a:off x="1196504" y="2598978"/>
            <a:ext cx="5904688" cy="260954"/>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400" kern="1200">
                <a:solidFill>
                  <a:schemeClr val="tx1"/>
                </a:solidFill>
                <a:latin typeface="Myriad Pro" panose="020B0503030403020204" pitchFamily="34"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tr-TR" cap="small" dirty="0"/>
              <a:t>Tablo 7:fiili çalışan personelin hizmet sürelerine göre dağılımı</a:t>
            </a:r>
          </a:p>
          <a:p>
            <a:endParaRPr lang="tr-TR" sz="1050" dirty="0"/>
          </a:p>
        </p:txBody>
      </p:sp>
      <p:graphicFrame>
        <p:nvGraphicFramePr>
          <p:cNvPr id="2" name="Tablo 1">
            <a:extLst>
              <a:ext uri="{FF2B5EF4-FFF2-40B4-BE49-F238E27FC236}">
                <a16:creationId xmlns:a16="http://schemas.microsoft.com/office/drawing/2014/main" id="{DA687259-7771-4CE0-BF8B-F385201D9630}"/>
              </a:ext>
            </a:extLst>
          </p:cNvPr>
          <p:cNvGraphicFramePr>
            <a:graphicFrameLocks noGrp="1"/>
          </p:cNvGraphicFramePr>
          <p:nvPr>
            <p:extLst>
              <p:ext uri="{D42A27DB-BD31-4B8C-83A1-F6EECF244321}">
                <p14:modId xmlns:p14="http://schemas.microsoft.com/office/powerpoint/2010/main" val="4143765503"/>
              </p:ext>
            </p:extLst>
          </p:nvPr>
        </p:nvGraphicFramePr>
        <p:xfrm>
          <a:off x="1280149" y="3152110"/>
          <a:ext cx="7445561" cy="1215609"/>
        </p:xfrm>
        <a:graphic>
          <a:graphicData uri="http://schemas.openxmlformats.org/drawingml/2006/table">
            <a:tbl>
              <a:tblPr firstRow="1" firstCol="1" bandRow="1">
                <a:tableStyleId>{F5AB1C69-6EDB-4FF4-983F-18BD219EF322}</a:tableStyleId>
              </a:tblPr>
              <a:tblGrid>
                <a:gridCol w="857711">
                  <a:extLst>
                    <a:ext uri="{9D8B030D-6E8A-4147-A177-3AD203B41FA5}">
                      <a16:colId xmlns:a16="http://schemas.microsoft.com/office/drawing/2014/main" val="2384218152"/>
                    </a:ext>
                  </a:extLst>
                </a:gridCol>
                <a:gridCol w="816006">
                  <a:extLst>
                    <a:ext uri="{9D8B030D-6E8A-4147-A177-3AD203B41FA5}">
                      <a16:colId xmlns:a16="http://schemas.microsoft.com/office/drawing/2014/main" val="831237768"/>
                    </a:ext>
                  </a:extLst>
                </a:gridCol>
                <a:gridCol w="695611">
                  <a:extLst>
                    <a:ext uri="{9D8B030D-6E8A-4147-A177-3AD203B41FA5}">
                      <a16:colId xmlns:a16="http://schemas.microsoft.com/office/drawing/2014/main" val="4286229462"/>
                    </a:ext>
                  </a:extLst>
                </a:gridCol>
                <a:gridCol w="749906">
                  <a:extLst>
                    <a:ext uri="{9D8B030D-6E8A-4147-A177-3AD203B41FA5}">
                      <a16:colId xmlns:a16="http://schemas.microsoft.com/office/drawing/2014/main" val="164792325"/>
                    </a:ext>
                  </a:extLst>
                </a:gridCol>
                <a:gridCol w="935614">
                  <a:extLst>
                    <a:ext uri="{9D8B030D-6E8A-4147-A177-3AD203B41FA5}">
                      <a16:colId xmlns:a16="http://schemas.microsoft.com/office/drawing/2014/main" val="1274052818"/>
                    </a:ext>
                  </a:extLst>
                </a:gridCol>
                <a:gridCol w="935614">
                  <a:extLst>
                    <a:ext uri="{9D8B030D-6E8A-4147-A177-3AD203B41FA5}">
                      <a16:colId xmlns:a16="http://schemas.microsoft.com/office/drawing/2014/main" val="3171420711"/>
                    </a:ext>
                  </a:extLst>
                </a:gridCol>
                <a:gridCol w="883678">
                  <a:extLst>
                    <a:ext uri="{9D8B030D-6E8A-4147-A177-3AD203B41FA5}">
                      <a16:colId xmlns:a16="http://schemas.microsoft.com/office/drawing/2014/main" val="4075605044"/>
                    </a:ext>
                  </a:extLst>
                </a:gridCol>
                <a:gridCol w="857711">
                  <a:extLst>
                    <a:ext uri="{9D8B030D-6E8A-4147-A177-3AD203B41FA5}">
                      <a16:colId xmlns:a16="http://schemas.microsoft.com/office/drawing/2014/main" val="222818136"/>
                    </a:ext>
                  </a:extLst>
                </a:gridCol>
                <a:gridCol w="713710">
                  <a:extLst>
                    <a:ext uri="{9D8B030D-6E8A-4147-A177-3AD203B41FA5}">
                      <a16:colId xmlns:a16="http://schemas.microsoft.com/office/drawing/2014/main" val="2852675870"/>
                    </a:ext>
                  </a:extLst>
                </a:gridCol>
              </a:tblGrid>
              <a:tr h="405203">
                <a:tc rowSpan="3">
                  <a:txBody>
                    <a:bodyPr/>
                    <a:lstStyle/>
                    <a:p>
                      <a:pPr algn="ctr">
                        <a:lnSpc>
                          <a:spcPct val="107000"/>
                        </a:lnSpc>
                        <a:spcAft>
                          <a:spcPts val="0"/>
                        </a:spcAft>
                      </a:pPr>
                      <a:r>
                        <a:rPr lang="tr-TR" sz="1100" dirty="0">
                          <a:solidFill>
                            <a:schemeClr val="tx1"/>
                          </a:solidFill>
                          <a:effectLst/>
                          <a:latin typeface="Myriad Pro" panose="020B0503030403020204" pitchFamily="34" charset="0"/>
                        </a:rPr>
                        <a:t>Kişi Sayısı</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Cinsiyet</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1 – 3 Yıl</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4 – 6 Yıl</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7 – 10 Yıl</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11 – 15 </a:t>
                      </a:r>
                    </a:p>
                    <a:p>
                      <a:pPr algn="ctr">
                        <a:lnSpc>
                          <a:spcPct val="107000"/>
                        </a:lnSpc>
                        <a:spcAft>
                          <a:spcPts val="0"/>
                        </a:spcAft>
                      </a:pPr>
                      <a:r>
                        <a:rPr lang="tr-TR" sz="1100">
                          <a:solidFill>
                            <a:schemeClr val="tx1"/>
                          </a:solidFill>
                          <a:effectLst/>
                          <a:latin typeface="Myriad Pro" panose="020B0503030403020204" pitchFamily="34" charset="0"/>
                        </a:rPr>
                        <a:t>Yıl</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16 – 20 Yıl</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21- Üzeri</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Toplam</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81950326"/>
                  </a:ext>
                </a:extLst>
              </a:tr>
              <a:tr h="405203">
                <a:tc vMerge="1">
                  <a:txBody>
                    <a:bodyPr/>
                    <a:lstStyle/>
                    <a:p>
                      <a:endParaRPr lang="tr-TR"/>
                    </a:p>
                  </a:txBody>
                  <a:tcPr/>
                </a:tc>
                <a:tc>
                  <a:txBody>
                    <a:bodyPr/>
                    <a:lstStyle/>
                    <a:p>
                      <a:pPr algn="ctr">
                        <a:lnSpc>
                          <a:spcPct val="107000"/>
                        </a:lnSpc>
                        <a:spcAft>
                          <a:spcPts val="0"/>
                        </a:spcAft>
                      </a:pPr>
                      <a:r>
                        <a:rPr lang="tr-TR" sz="1100">
                          <a:solidFill>
                            <a:schemeClr val="tx1"/>
                          </a:solidFill>
                          <a:effectLst/>
                          <a:latin typeface="Myriad Pro" panose="020B0503030403020204" pitchFamily="34" charset="0"/>
                        </a:rPr>
                        <a:t>Kadın</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2</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6</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21</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8</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9</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14</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60</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6151254"/>
                  </a:ext>
                </a:extLst>
              </a:tr>
              <a:tr h="405203">
                <a:tc vMerge="1">
                  <a:txBody>
                    <a:bodyPr/>
                    <a:lstStyle/>
                    <a:p>
                      <a:endParaRPr lang="tr-TR"/>
                    </a:p>
                  </a:txBody>
                  <a:tcPr/>
                </a:tc>
                <a:tc>
                  <a:txBody>
                    <a:bodyPr/>
                    <a:lstStyle/>
                    <a:p>
                      <a:pPr algn="ctr">
                        <a:lnSpc>
                          <a:spcPct val="107000"/>
                        </a:lnSpc>
                        <a:spcAft>
                          <a:spcPts val="0"/>
                        </a:spcAft>
                      </a:pPr>
                      <a:r>
                        <a:rPr lang="tr-TR" sz="1100">
                          <a:solidFill>
                            <a:schemeClr val="tx1"/>
                          </a:solidFill>
                          <a:effectLst/>
                          <a:latin typeface="Myriad Pro" panose="020B0503030403020204" pitchFamily="34" charset="0"/>
                        </a:rPr>
                        <a:t>Erkek</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0</a:t>
                      </a: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8</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20</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2</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3</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34</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67</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17351893"/>
                  </a:ext>
                </a:extLst>
              </a:tr>
            </a:tbl>
          </a:graphicData>
        </a:graphic>
      </p:graphicFrame>
      <p:sp>
        <p:nvSpPr>
          <p:cNvPr id="10" name="Unvan 4">
            <a:extLst>
              <a:ext uri="{FF2B5EF4-FFF2-40B4-BE49-F238E27FC236}">
                <a16:creationId xmlns:a16="http://schemas.microsoft.com/office/drawing/2014/main" id="{274CE716-9B7F-41FD-AD62-18AD90606858}"/>
              </a:ext>
            </a:extLst>
          </p:cNvPr>
          <p:cNvSpPr>
            <a:spLocks noGrp="1"/>
          </p:cNvSpPr>
          <p:nvPr>
            <p:ph type="ctrTitle"/>
          </p:nvPr>
        </p:nvSpPr>
        <p:spPr>
          <a:xfrm>
            <a:off x="1142353" y="507624"/>
            <a:ext cx="10598932" cy="358138"/>
          </a:xfrm>
          <a:prstGeom prst="rect">
            <a:avLst/>
          </a:prstGeom>
        </p:spPr>
        <p:txBody>
          <a:bodyPr/>
          <a:lstStyle/>
          <a:p>
            <a:r>
              <a:rPr lang="tr-TR" dirty="0"/>
              <a:t>4. STRATEJİ GELİŞTİRME BAŞKANLIĞI TEMEL KAYNAKLARI</a:t>
            </a:r>
          </a:p>
        </p:txBody>
      </p:sp>
    </p:spTree>
    <p:extLst>
      <p:ext uri="{BB962C8B-B14F-4D97-AF65-F5344CB8AC3E}">
        <p14:creationId xmlns:p14="http://schemas.microsoft.com/office/powerpoint/2010/main" val="4243596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fld id="{6CAADB4D-FEE4-43DF-B95E-7913B050E7E1}" type="slidenum">
              <a:rPr lang="tr-TR" smtClean="0"/>
              <a:t>31</a:t>
            </a:fld>
            <a:endParaRPr lang="tr-TR"/>
          </a:p>
        </p:txBody>
      </p:sp>
      <p:sp>
        <p:nvSpPr>
          <p:cNvPr id="9" name="Unvan 3">
            <a:extLst>
              <a:ext uri="{FF2B5EF4-FFF2-40B4-BE49-F238E27FC236}">
                <a16:creationId xmlns:a16="http://schemas.microsoft.com/office/drawing/2014/main" id="{F1804F11-2C34-46A3-A52B-25B8A2D8072D}"/>
              </a:ext>
            </a:extLst>
          </p:cNvPr>
          <p:cNvSpPr txBox="1">
            <a:spLocks/>
          </p:cNvSpPr>
          <p:nvPr/>
        </p:nvSpPr>
        <p:spPr>
          <a:xfrm>
            <a:off x="1103441" y="1733309"/>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4.3. İNSAN KAYNAKLARI </a:t>
            </a:r>
            <a:endParaRPr lang="tr-TR" dirty="0">
              <a:effectLst/>
            </a:endParaRPr>
          </a:p>
        </p:txBody>
      </p:sp>
      <p:sp>
        <p:nvSpPr>
          <p:cNvPr id="11" name="Alt Başlık 5">
            <a:extLst>
              <a:ext uri="{FF2B5EF4-FFF2-40B4-BE49-F238E27FC236}">
                <a16:creationId xmlns:a16="http://schemas.microsoft.com/office/drawing/2014/main" id="{5A69E740-1372-4C32-B067-608BE8FB3EA0}"/>
              </a:ext>
            </a:extLst>
          </p:cNvPr>
          <p:cNvSpPr txBox="1">
            <a:spLocks/>
          </p:cNvSpPr>
          <p:nvPr/>
        </p:nvSpPr>
        <p:spPr>
          <a:xfrm>
            <a:off x="1079772" y="2248782"/>
            <a:ext cx="5904688" cy="260954"/>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400" kern="1200">
                <a:solidFill>
                  <a:schemeClr val="tx1"/>
                </a:solidFill>
                <a:latin typeface="Myriad Pro" panose="020B0503030403020204" pitchFamily="34"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tr-TR" cap="small" dirty="0"/>
              <a:t>Şekil 4:fiili çalışan personelin hizmet sürelerine göre dağılımı</a:t>
            </a:r>
          </a:p>
          <a:p>
            <a:endParaRPr lang="tr-TR" sz="1050" dirty="0"/>
          </a:p>
        </p:txBody>
      </p:sp>
      <p:sp>
        <p:nvSpPr>
          <p:cNvPr id="10" name="Unvan 4">
            <a:extLst>
              <a:ext uri="{FF2B5EF4-FFF2-40B4-BE49-F238E27FC236}">
                <a16:creationId xmlns:a16="http://schemas.microsoft.com/office/drawing/2014/main" id="{EC7FB5A0-BF2D-497D-AA58-F56337F13C8A}"/>
              </a:ext>
            </a:extLst>
          </p:cNvPr>
          <p:cNvSpPr>
            <a:spLocks noGrp="1"/>
          </p:cNvSpPr>
          <p:nvPr>
            <p:ph type="ctrTitle"/>
          </p:nvPr>
        </p:nvSpPr>
        <p:spPr>
          <a:xfrm>
            <a:off x="1161809" y="507624"/>
            <a:ext cx="10598932" cy="358138"/>
          </a:xfrm>
          <a:prstGeom prst="rect">
            <a:avLst/>
          </a:prstGeom>
        </p:spPr>
        <p:txBody>
          <a:bodyPr/>
          <a:lstStyle/>
          <a:p>
            <a:r>
              <a:rPr lang="tr-TR" dirty="0"/>
              <a:t>4. STRATEJİ GELİŞTİRME BAŞKANLIĞI TEMEL KAYNAKLARI</a:t>
            </a:r>
          </a:p>
        </p:txBody>
      </p:sp>
      <p:graphicFrame>
        <p:nvGraphicFramePr>
          <p:cNvPr id="8" name="Grafik 7">
            <a:extLst>
              <a:ext uri="{FF2B5EF4-FFF2-40B4-BE49-F238E27FC236}">
                <a16:creationId xmlns:a16="http://schemas.microsoft.com/office/drawing/2014/main" id="{26B82547-36AC-4810-B89F-D58829559601}"/>
              </a:ext>
            </a:extLst>
          </p:cNvPr>
          <p:cNvGraphicFramePr>
            <a:graphicFrameLocks/>
          </p:cNvGraphicFramePr>
          <p:nvPr>
            <p:extLst>
              <p:ext uri="{D42A27DB-BD31-4B8C-83A1-F6EECF244321}">
                <p14:modId xmlns:p14="http://schemas.microsoft.com/office/powerpoint/2010/main" val="435807681"/>
              </p:ext>
            </p:extLst>
          </p:nvPr>
        </p:nvGraphicFramePr>
        <p:xfrm>
          <a:off x="1905861" y="2614443"/>
          <a:ext cx="7191375" cy="42957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2752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fld id="{6CAADB4D-FEE4-43DF-B95E-7913B050E7E1}" type="slidenum">
              <a:rPr lang="tr-TR" smtClean="0"/>
              <a:t>32</a:t>
            </a:fld>
            <a:endParaRPr lang="tr-TR"/>
          </a:p>
        </p:txBody>
      </p:sp>
      <p:sp>
        <p:nvSpPr>
          <p:cNvPr id="9" name="Unvan 3">
            <a:extLst>
              <a:ext uri="{FF2B5EF4-FFF2-40B4-BE49-F238E27FC236}">
                <a16:creationId xmlns:a16="http://schemas.microsoft.com/office/drawing/2014/main" id="{F1804F11-2C34-46A3-A52B-25B8A2D8072D}"/>
              </a:ext>
            </a:extLst>
          </p:cNvPr>
          <p:cNvSpPr txBox="1">
            <a:spLocks/>
          </p:cNvSpPr>
          <p:nvPr/>
        </p:nvSpPr>
        <p:spPr>
          <a:xfrm>
            <a:off x="1346633" y="2287786"/>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4.3. İNSAN KAYNAKLARI </a:t>
            </a:r>
            <a:endParaRPr lang="tr-TR" dirty="0">
              <a:effectLst/>
            </a:endParaRPr>
          </a:p>
        </p:txBody>
      </p:sp>
      <p:sp>
        <p:nvSpPr>
          <p:cNvPr id="11" name="Alt Başlık 5">
            <a:extLst>
              <a:ext uri="{FF2B5EF4-FFF2-40B4-BE49-F238E27FC236}">
                <a16:creationId xmlns:a16="http://schemas.microsoft.com/office/drawing/2014/main" id="{5A69E740-1372-4C32-B067-608BE8FB3EA0}"/>
              </a:ext>
            </a:extLst>
          </p:cNvPr>
          <p:cNvSpPr txBox="1">
            <a:spLocks/>
          </p:cNvSpPr>
          <p:nvPr/>
        </p:nvSpPr>
        <p:spPr>
          <a:xfrm>
            <a:off x="1322964" y="2803259"/>
            <a:ext cx="5904688" cy="260954"/>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400" kern="1200">
                <a:solidFill>
                  <a:schemeClr val="tx1"/>
                </a:solidFill>
                <a:latin typeface="Myriad Pro" panose="020B0503030403020204" pitchFamily="34"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tr-TR" cap="small" dirty="0"/>
              <a:t>Tablo 8:fiili çalışan personelin cinsiyete göre dağılımı</a:t>
            </a:r>
          </a:p>
          <a:p>
            <a:endParaRPr lang="tr-TR" sz="1050" dirty="0"/>
          </a:p>
        </p:txBody>
      </p:sp>
      <p:graphicFrame>
        <p:nvGraphicFramePr>
          <p:cNvPr id="2" name="Tablo 1">
            <a:extLst>
              <a:ext uri="{FF2B5EF4-FFF2-40B4-BE49-F238E27FC236}">
                <a16:creationId xmlns:a16="http://schemas.microsoft.com/office/drawing/2014/main" id="{DA6734C9-75AC-47F8-8634-1E6E206FB34F}"/>
              </a:ext>
            </a:extLst>
          </p:cNvPr>
          <p:cNvGraphicFramePr>
            <a:graphicFrameLocks noGrp="1"/>
          </p:cNvGraphicFramePr>
          <p:nvPr>
            <p:extLst>
              <p:ext uri="{D42A27DB-BD31-4B8C-83A1-F6EECF244321}">
                <p14:modId xmlns:p14="http://schemas.microsoft.com/office/powerpoint/2010/main" val="1026226714"/>
              </p:ext>
            </p:extLst>
          </p:nvPr>
        </p:nvGraphicFramePr>
        <p:xfrm>
          <a:off x="1411089" y="3326214"/>
          <a:ext cx="6974154" cy="1012323"/>
        </p:xfrm>
        <a:graphic>
          <a:graphicData uri="http://schemas.openxmlformats.org/drawingml/2006/table">
            <a:tbl>
              <a:tblPr firstRow="1" firstCol="1" bandRow="1">
                <a:tableStyleId>{F5AB1C69-6EDB-4FF4-983F-18BD219EF322}</a:tableStyleId>
              </a:tblPr>
              <a:tblGrid>
                <a:gridCol w="1814014">
                  <a:extLst>
                    <a:ext uri="{9D8B030D-6E8A-4147-A177-3AD203B41FA5}">
                      <a16:colId xmlns:a16="http://schemas.microsoft.com/office/drawing/2014/main" val="1375396095"/>
                    </a:ext>
                  </a:extLst>
                </a:gridCol>
                <a:gridCol w="1923339">
                  <a:extLst>
                    <a:ext uri="{9D8B030D-6E8A-4147-A177-3AD203B41FA5}">
                      <a16:colId xmlns:a16="http://schemas.microsoft.com/office/drawing/2014/main" val="2050302097"/>
                    </a:ext>
                  </a:extLst>
                </a:gridCol>
                <a:gridCol w="1704689">
                  <a:extLst>
                    <a:ext uri="{9D8B030D-6E8A-4147-A177-3AD203B41FA5}">
                      <a16:colId xmlns:a16="http://schemas.microsoft.com/office/drawing/2014/main" val="2546290848"/>
                    </a:ext>
                  </a:extLst>
                </a:gridCol>
                <a:gridCol w="1532112">
                  <a:extLst>
                    <a:ext uri="{9D8B030D-6E8A-4147-A177-3AD203B41FA5}">
                      <a16:colId xmlns:a16="http://schemas.microsoft.com/office/drawing/2014/main" val="1677543878"/>
                    </a:ext>
                  </a:extLst>
                </a:gridCol>
              </a:tblGrid>
              <a:tr h="337441">
                <a:tc>
                  <a:txBody>
                    <a:bodyPr/>
                    <a:lstStyle/>
                    <a:p>
                      <a:pPr>
                        <a:lnSpc>
                          <a:spcPct val="107000"/>
                        </a:lnSpc>
                        <a:spcAft>
                          <a:spcPts val="0"/>
                        </a:spcAft>
                      </a:pPr>
                      <a:r>
                        <a:rPr lang="tr-TR" sz="1100">
                          <a:solidFill>
                            <a:schemeClr val="tx1"/>
                          </a:solidFill>
                          <a:effectLst/>
                          <a:latin typeface="Myriad Pro" panose="020B0503030403020204" pitchFamily="34" charset="0"/>
                        </a:rPr>
                        <a:t> </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Erkek</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Kadın</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a:solidFill>
                            <a:schemeClr val="tx1"/>
                          </a:solidFill>
                          <a:effectLst/>
                          <a:latin typeface="Myriad Pro" panose="020B0503030403020204" pitchFamily="34" charset="0"/>
                        </a:rPr>
                        <a:t>Toplam</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38440893"/>
                  </a:ext>
                </a:extLst>
              </a:tr>
              <a:tr h="337441">
                <a:tc>
                  <a:txBody>
                    <a:bodyPr/>
                    <a:lstStyle/>
                    <a:p>
                      <a:pPr>
                        <a:lnSpc>
                          <a:spcPct val="107000"/>
                        </a:lnSpc>
                        <a:spcAft>
                          <a:spcPts val="0"/>
                        </a:spcAft>
                      </a:pPr>
                      <a:r>
                        <a:rPr lang="tr-TR" sz="1100">
                          <a:solidFill>
                            <a:schemeClr val="tx1"/>
                          </a:solidFill>
                          <a:effectLst/>
                          <a:latin typeface="Myriad Pro" panose="020B0503030403020204" pitchFamily="34" charset="0"/>
                        </a:rPr>
                        <a:t>Kişi Sayısı</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67</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60</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127</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74413620"/>
                  </a:ext>
                </a:extLst>
              </a:tr>
              <a:tr h="337441">
                <a:tc>
                  <a:txBody>
                    <a:bodyPr/>
                    <a:lstStyle/>
                    <a:p>
                      <a:pPr>
                        <a:lnSpc>
                          <a:spcPct val="107000"/>
                        </a:lnSpc>
                        <a:spcAft>
                          <a:spcPts val="0"/>
                        </a:spcAft>
                      </a:pPr>
                      <a:r>
                        <a:rPr lang="tr-TR" sz="1100">
                          <a:solidFill>
                            <a:schemeClr val="tx1"/>
                          </a:solidFill>
                          <a:effectLst/>
                          <a:latin typeface="Myriad Pro" panose="020B0503030403020204" pitchFamily="34" charset="0"/>
                        </a:rPr>
                        <a:t>Yüzde</a:t>
                      </a:r>
                      <a:endParaRPr lang="tr-TR" sz="11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52,76 %</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47,24 %</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chemeClr val="tx1"/>
                          </a:solidFill>
                          <a:effectLst/>
                          <a:latin typeface="Myriad Pro" panose="020B0503030403020204" pitchFamily="34" charset="0"/>
                        </a:rPr>
                        <a:t>100%</a:t>
                      </a:r>
                      <a:endParaRPr lang="tr-TR" sz="11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94237809"/>
                  </a:ext>
                </a:extLst>
              </a:tr>
            </a:tbl>
          </a:graphicData>
        </a:graphic>
      </p:graphicFrame>
      <p:sp>
        <p:nvSpPr>
          <p:cNvPr id="7" name="Unvan 4">
            <a:extLst>
              <a:ext uri="{FF2B5EF4-FFF2-40B4-BE49-F238E27FC236}">
                <a16:creationId xmlns:a16="http://schemas.microsoft.com/office/drawing/2014/main" id="{AFBC7ECE-E895-4AFE-BE45-FDB0AD81D16B}"/>
              </a:ext>
            </a:extLst>
          </p:cNvPr>
          <p:cNvSpPr txBox="1">
            <a:spLocks/>
          </p:cNvSpPr>
          <p:nvPr/>
        </p:nvSpPr>
        <p:spPr>
          <a:xfrm>
            <a:off x="1161809" y="507624"/>
            <a:ext cx="10598932" cy="358138"/>
          </a:xfrm>
          <a:prstGeom prst="rect">
            <a:avLst/>
          </a:prstGeom>
        </p:spPr>
        <p:txBody>
          <a:bodyPr/>
          <a:lstStyle>
            <a:lvl1pPr algn="l" defTabSz="1007943" rtl="0" eaLnBrk="1" latinLnBrk="0" hangingPunct="1">
              <a:lnSpc>
                <a:spcPct val="90000"/>
              </a:lnSpc>
              <a:spcBef>
                <a:spcPct val="0"/>
              </a:spcBef>
              <a:buNone/>
              <a:defRPr sz="1800" b="1" kern="1200">
                <a:solidFill>
                  <a:schemeClr val="bg1"/>
                </a:solidFill>
                <a:latin typeface="Myriad Pro" panose="020B0503030403020204" pitchFamily="34" charset="0"/>
                <a:ea typeface="+mj-ea"/>
                <a:cs typeface="+mj-cs"/>
              </a:defRPr>
            </a:lvl1pPr>
          </a:lstStyle>
          <a:p>
            <a:r>
              <a:rPr lang="tr-TR"/>
              <a:t>4. STRATEJİ GELİŞTİRME BAŞKANLIĞI TEMEL KAYNAKLARI</a:t>
            </a:r>
            <a:endParaRPr lang="tr-TR" dirty="0"/>
          </a:p>
        </p:txBody>
      </p:sp>
    </p:spTree>
    <p:extLst>
      <p:ext uri="{BB962C8B-B14F-4D97-AF65-F5344CB8AC3E}">
        <p14:creationId xmlns:p14="http://schemas.microsoft.com/office/powerpoint/2010/main" val="1273353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fld id="{6CAADB4D-FEE4-43DF-B95E-7913B050E7E1}" type="slidenum">
              <a:rPr lang="tr-TR" smtClean="0"/>
              <a:t>33</a:t>
            </a:fld>
            <a:endParaRPr lang="tr-TR"/>
          </a:p>
        </p:txBody>
      </p:sp>
      <p:sp>
        <p:nvSpPr>
          <p:cNvPr id="9" name="Unvan 3">
            <a:extLst>
              <a:ext uri="{FF2B5EF4-FFF2-40B4-BE49-F238E27FC236}">
                <a16:creationId xmlns:a16="http://schemas.microsoft.com/office/drawing/2014/main" id="{F1804F11-2C34-46A3-A52B-25B8A2D8072D}"/>
              </a:ext>
            </a:extLst>
          </p:cNvPr>
          <p:cNvSpPr txBox="1">
            <a:spLocks/>
          </p:cNvSpPr>
          <p:nvPr/>
        </p:nvSpPr>
        <p:spPr>
          <a:xfrm>
            <a:off x="1297994" y="1811131"/>
            <a:ext cx="9088041" cy="504051"/>
          </a:xfrm>
          <a:prstGeom prst="rect">
            <a:avLst/>
          </a:prstGeom>
        </p:spPr>
        <p:txBody>
          <a:bodyPr anchor="ctr"/>
          <a:lstStyle>
            <a:defPPr>
              <a:defRPr lang="en-US"/>
            </a:defPPr>
            <a:lvl1pPr defTabSz="1007943">
              <a:lnSpc>
                <a:spcPct val="90000"/>
              </a:lnSpc>
              <a:spcBef>
                <a:spcPct val="0"/>
              </a:spcBef>
              <a:buNone/>
              <a:defRPr sz="2000" b="1">
                <a:solidFill>
                  <a:srgbClr val="C00000"/>
                </a:solidFill>
                <a:latin typeface="Myriad Pro" panose="020B0503030403020204" pitchFamily="34" charset="0"/>
                <a:ea typeface="+mj-ea"/>
                <a:cs typeface="+mj-cs"/>
              </a:defRPr>
            </a:lvl1pPr>
          </a:lstStyle>
          <a:p>
            <a:r>
              <a:rPr lang="tr-TR" dirty="0"/>
              <a:t>4.3. İNSAN KAYNAKLARI </a:t>
            </a:r>
            <a:endParaRPr lang="tr-TR" dirty="0">
              <a:effectLst/>
            </a:endParaRPr>
          </a:p>
        </p:txBody>
      </p:sp>
      <p:sp>
        <p:nvSpPr>
          <p:cNvPr id="11" name="Alt Başlık 5">
            <a:extLst>
              <a:ext uri="{FF2B5EF4-FFF2-40B4-BE49-F238E27FC236}">
                <a16:creationId xmlns:a16="http://schemas.microsoft.com/office/drawing/2014/main" id="{5A69E740-1372-4C32-B067-608BE8FB3EA0}"/>
              </a:ext>
            </a:extLst>
          </p:cNvPr>
          <p:cNvSpPr txBox="1">
            <a:spLocks/>
          </p:cNvSpPr>
          <p:nvPr/>
        </p:nvSpPr>
        <p:spPr>
          <a:xfrm>
            <a:off x="1274325" y="2326604"/>
            <a:ext cx="5904688" cy="260954"/>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400" kern="1200">
                <a:solidFill>
                  <a:schemeClr val="tx1"/>
                </a:solidFill>
                <a:latin typeface="Myriad Pro" panose="020B0503030403020204" pitchFamily="34"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tr-TR" cap="small" dirty="0"/>
              <a:t>Şekil 5:fiili çalışan personelin cinsiyete göre dağılımı</a:t>
            </a:r>
          </a:p>
          <a:p>
            <a:endParaRPr lang="tr-TR" sz="1050" dirty="0"/>
          </a:p>
        </p:txBody>
      </p:sp>
      <p:sp>
        <p:nvSpPr>
          <p:cNvPr id="12" name="Unvan 4">
            <a:extLst>
              <a:ext uri="{FF2B5EF4-FFF2-40B4-BE49-F238E27FC236}">
                <a16:creationId xmlns:a16="http://schemas.microsoft.com/office/drawing/2014/main" id="{D476C0BD-43CC-4DA0-88FB-900C693BD2BF}"/>
              </a:ext>
            </a:extLst>
          </p:cNvPr>
          <p:cNvSpPr>
            <a:spLocks noGrp="1"/>
          </p:cNvSpPr>
          <p:nvPr>
            <p:ph type="title"/>
          </p:nvPr>
        </p:nvSpPr>
        <p:spPr>
          <a:xfrm>
            <a:off x="1163638" y="520700"/>
            <a:ext cx="7746898" cy="588963"/>
          </a:xfrm>
          <a:prstGeom prst="rect">
            <a:avLst/>
          </a:prstGeom>
        </p:spPr>
        <p:txBody>
          <a:bodyPr/>
          <a:lstStyle/>
          <a:p>
            <a:r>
              <a:rPr lang="tr-TR" dirty="0"/>
              <a:t>4. STRATEJİ GELİŞTİRME BAŞKANLIĞI TEMEL KAYNAKLARI</a:t>
            </a:r>
          </a:p>
        </p:txBody>
      </p:sp>
      <p:graphicFrame>
        <p:nvGraphicFramePr>
          <p:cNvPr id="10" name="Grafik 9">
            <a:extLst>
              <a:ext uri="{FF2B5EF4-FFF2-40B4-BE49-F238E27FC236}">
                <a16:creationId xmlns:a16="http://schemas.microsoft.com/office/drawing/2014/main" id="{A5A08F35-C580-40A0-8567-0D6A57DFDDF0}"/>
              </a:ext>
            </a:extLst>
          </p:cNvPr>
          <p:cNvGraphicFramePr>
            <a:graphicFrameLocks/>
          </p:cNvGraphicFramePr>
          <p:nvPr>
            <p:extLst>
              <p:ext uri="{D42A27DB-BD31-4B8C-83A1-F6EECF244321}">
                <p14:modId xmlns:p14="http://schemas.microsoft.com/office/powerpoint/2010/main" val="4035890831"/>
              </p:ext>
            </p:extLst>
          </p:nvPr>
        </p:nvGraphicFramePr>
        <p:xfrm>
          <a:off x="2460082" y="2457082"/>
          <a:ext cx="5324475" cy="41674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2527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0FCBE034-0D90-4C9E-BF0A-4B42F447396A}"/>
              </a:ext>
            </a:extLst>
          </p:cNvPr>
          <p:cNvSpPr>
            <a:spLocks noGrp="1"/>
          </p:cNvSpPr>
          <p:nvPr>
            <p:ph type="ctrTitle"/>
          </p:nvPr>
        </p:nvSpPr>
        <p:spPr>
          <a:xfrm>
            <a:off x="1360210" y="1403103"/>
            <a:ext cx="9088041" cy="270590"/>
          </a:xfrm>
          <a:prstGeom prst="rect">
            <a:avLst/>
          </a:prstGeom>
        </p:spPr>
        <p:txBody>
          <a:bodyPr/>
          <a:lstStyle/>
          <a:p>
            <a:pPr lvl="0"/>
            <a:r>
              <a:rPr lang="tr-TR" dirty="0"/>
              <a:t>PERSONEL KİMLİK KARTLARIMIZ</a:t>
            </a:r>
          </a:p>
        </p:txBody>
      </p:sp>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fld id="{6CAADB4D-FEE4-43DF-B95E-7913B050E7E1}" type="slidenum">
              <a:rPr lang="tr-TR" smtClean="0"/>
              <a:t>34</a:t>
            </a:fld>
            <a:endParaRPr lang="tr-TR"/>
          </a:p>
        </p:txBody>
      </p:sp>
      <p:sp>
        <p:nvSpPr>
          <p:cNvPr id="12" name="Rectangle 6">
            <a:extLst>
              <a:ext uri="{FF2B5EF4-FFF2-40B4-BE49-F238E27FC236}">
                <a16:creationId xmlns:a16="http://schemas.microsoft.com/office/drawing/2014/main" id="{A7A7D43C-43BB-490C-A44B-25584E11EEE1}"/>
              </a:ext>
            </a:extLst>
          </p:cNvPr>
          <p:cNvSpPr>
            <a:spLocks noChangeArrowheads="1"/>
          </p:cNvSpPr>
          <p:nvPr/>
        </p:nvSpPr>
        <p:spPr bwMode="auto">
          <a:xfrm>
            <a:off x="7898004" y="344658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3" name="Unvan 4">
            <a:extLst>
              <a:ext uri="{FF2B5EF4-FFF2-40B4-BE49-F238E27FC236}">
                <a16:creationId xmlns:a16="http://schemas.microsoft.com/office/drawing/2014/main" id="{4516EF7E-D49E-4AC6-9A03-94154192941F}"/>
              </a:ext>
            </a:extLst>
          </p:cNvPr>
          <p:cNvSpPr txBox="1">
            <a:spLocks/>
          </p:cNvSpPr>
          <p:nvPr/>
        </p:nvSpPr>
        <p:spPr>
          <a:xfrm>
            <a:off x="1163638" y="520700"/>
            <a:ext cx="6384925" cy="588963"/>
          </a:xfrm>
          <a:prstGeom prst="rect">
            <a:avLst/>
          </a:prstGeom>
        </p:spPr>
        <p:txBody>
          <a:bodyPr/>
          <a:lstStyle>
            <a:lvl1pPr algn="l" defTabSz="1007943" rtl="0" eaLnBrk="1" latinLnBrk="0" hangingPunct="1">
              <a:lnSpc>
                <a:spcPct val="90000"/>
              </a:lnSpc>
              <a:spcBef>
                <a:spcPct val="0"/>
              </a:spcBef>
              <a:buNone/>
              <a:defRPr sz="1800" b="1" kern="1200">
                <a:solidFill>
                  <a:schemeClr val="bg1"/>
                </a:solidFill>
                <a:latin typeface="Myriad Pro" panose="020B0503030403020204" pitchFamily="34" charset="0"/>
                <a:ea typeface="+mj-ea"/>
                <a:cs typeface="+mj-cs"/>
              </a:defRPr>
            </a:lvl1pPr>
          </a:lstStyle>
          <a:p>
            <a:r>
              <a:rPr lang="tr-TR" dirty="0"/>
              <a:t>5. KURUMSAL BİLGİLERİMİZ</a:t>
            </a:r>
          </a:p>
        </p:txBody>
      </p:sp>
      <p:sp>
        <p:nvSpPr>
          <p:cNvPr id="16" name="object 6">
            <a:extLst>
              <a:ext uri="{FF2B5EF4-FFF2-40B4-BE49-F238E27FC236}">
                <a16:creationId xmlns:a16="http://schemas.microsoft.com/office/drawing/2014/main" id="{556E4E69-7B57-49C0-95CF-5FB23952AA1A}"/>
              </a:ext>
            </a:extLst>
          </p:cNvPr>
          <p:cNvSpPr txBox="1"/>
          <p:nvPr/>
        </p:nvSpPr>
        <p:spPr>
          <a:xfrm>
            <a:off x="2008877" y="2798190"/>
            <a:ext cx="8103920" cy="1175963"/>
          </a:xfrm>
          <a:prstGeom prst="rect">
            <a:avLst/>
          </a:prstGeom>
        </p:spPr>
        <p:txBody>
          <a:bodyPr vert="horz" wrap="square" lIns="0" tIns="16510" rIns="0" bIns="0" rtlCol="0">
            <a:spAutoFit/>
          </a:bodyPr>
          <a:lstStyle/>
          <a:p>
            <a:pPr marL="12700" algn="just">
              <a:spcBef>
                <a:spcPts val="130"/>
              </a:spcBef>
            </a:pPr>
            <a:r>
              <a:rPr sz="1600" b="1" dirty="0" err="1">
                <a:solidFill>
                  <a:srgbClr val="35382E"/>
                </a:solidFill>
                <a:latin typeface="Myriad Pro" panose="020B0503030403020204" pitchFamily="34" charset="0"/>
                <a:cs typeface="Arial Narrow"/>
              </a:rPr>
              <a:t>Çalışma</a:t>
            </a:r>
            <a:r>
              <a:rPr sz="1600" b="1" dirty="0">
                <a:solidFill>
                  <a:srgbClr val="35382E"/>
                </a:solidFill>
                <a:latin typeface="Myriad Pro" panose="020B0503030403020204" pitchFamily="34" charset="0"/>
                <a:cs typeface="Arial Narrow"/>
              </a:rPr>
              <a:t> </a:t>
            </a:r>
            <a:r>
              <a:rPr sz="1600" b="1" dirty="0" err="1">
                <a:solidFill>
                  <a:srgbClr val="35382E"/>
                </a:solidFill>
                <a:latin typeface="Myriad Pro" panose="020B0503030403020204" pitchFamily="34" charset="0"/>
                <a:cs typeface="Arial Narrow"/>
              </a:rPr>
              <a:t>Saatleri</a:t>
            </a:r>
            <a:endParaRPr sz="1600" dirty="0">
              <a:latin typeface="Myriad Pro" panose="020B0503030403020204" pitchFamily="34" charset="0"/>
              <a:cs typeface="Arial Narrow"/>
            </a:endParaRPr>
          </a:p>
          <a:p>
            <a:pPr marL="12700" marR="5080" algn="just">
              <a:spcBef>
                <a:spcPts val="400"/>
              </a:spcBef>
            </a:pPr>
            <a:r>
              <a:rPr lang="tr-TR" sz="1400" dirty="0">
                <a:latin typeface="Myriad Pro" panose="020B0503030403020204" pitchFamily="34" charset="0"/>
                <a:cs typeface="Times New Roman"/>
              </a:rPr>
              <a:t>Genel Müdürlüğümüz </a:t>
            </a:r>
            <a:r>
              <a:rPr sz="1400" dirty="0" err="1">
                <a:latin typeface="Myriad Pro" panose="020B0503030403020204" pitchFamily="34" charset="0"/>
                <a:cs typeface="Times New Roman"/>
              </a:rPr>
              <a:t>günlük</a:t>
            </a:r>
            <a:r>
              <a:rPr sz="1400" dirty="0">
                <a:latin typeface="Myriad Pro" panose="020B0503030403020204" pitchFamily="34" charset="0"/>
                <a:cs typeface="Times New Roman"/>
              </a:rPr>
              <a:t> mesai </a:t>
            </a:r>
            <a:r>
              <a:rPr sz="1400" dirty="0" err="1">
                <a:latin typeface="Myriad Pro" panose="020B0503030403020204" pitchFamily="34" charset="0"/>
                <a:cs typeface="Times New Roman"/>
              </a:rPr>
              <a:t>saatleri</a:t>
            </a:r>
            <a:r>
              <a:rPr sz="1400" dirty="0">
                <a:latin typeface="Myriad Pro" panose="020B0503030403020204" pitchFamily="34" charset="0"/>
                <a:cs typeface="Times New Roman"/>
              </a:rPr>
              <a:t> 09</a:t>
            </a:r>
            <a:r>
              <a:rPr lang="tr-TR" sz="1400" dirty="0">
                <a:latin typeface="Myriad Pro" panose="020B0503030403020204" pitchFamily="34" charset="0"/>
                <a:cs typeface="Times New Roman"/>
              </a:rPr>
              <a:t>.</a:t>
            </a:r>
            <a:r>
              <a:rPr sz="1400" dirty="0">
                <a:latin typeface="Myriad Pro" panose="020B0503030403020204" pitchFamily="34" charset="0"/>
                <a:cs typeface="Times New Roman"/>
              </a:rPr>
              <a:t>00-18</a:t>
            </a:r>
            <a:r>
              <a:rPr lang="tr-TR" sz="1400" dirty="0">
                <a:latin typeface="Myriad Pro" panose="020B0503030403020204" pitchFamily="34" charset="0"/>
                <a:cs typeface="Times New Roman"/>
              </a:rPr>
              <a:t>.</a:t>
            </a:r>
            <a:r>
              <a:rPr sz="1400" dirty="0">
                <a:latin typeface="Myriad Pro" panose="020B0503030403020204" pitchFamily="34" charset="0"/>
                <a:cs typeface="Times New Roman"/>
              </a:rPr>
              <a:t>00</a:t>
            </a:r>
            <a:r>
              <a:rPr lang="tr-TR" sz="1400" dirty="0">
                <a:latin typeface="Myriad Pro" panose="020B0503030403020204" pitchFamily="34" charset="0"/>
                <a:cs typeface="Times New Roman"/>
              </a:rPr>
              <a:t> olup ö</a:t>
            </a:r>
            <a:r>
              <a:rPr sz="1400" dirty="0" err="1">
                <a:latin typeface="Myriad Pro" panose="020B0503030403020204" pitchFamily="34" charset="0"/>
                <a:cs typeface="Times New Roman"/>
              </a:rPr>
              <a:t>ğle</a:t>
            </a:r>
            <a:r>
              <a:rPr sz="1400" dirty="0">
                <a:latin typeface="Myriad Pro" panose="020B0503030403020204" pitchFamily="34" charset="0"/>
                <a:cs typeface="Times New Roman"/>
              </a:rPr>
              <a:t> arası dinlenme ve yemek </a:t>
            </a:r>
            <a:r>
              <a:rPr sz="1400" dirty="0" err="1">
                <a:latin typeface="Myriad Pro" panose="020B0503030403020204" pitchFamily="34" charset="0"/>
                <a:cs typeface="Times New Roman"/>
              </a:rPr>
              <a:t>saati</a:t>
            </a:r>
            <a:r>
              <a:rPr sz="1400" dirty="0">
                <a:latin typeface="Myriad Pro" panose="020B0503030403020204" pitchFamily="34" charset="0"/>
                <a:cs typeface="Times New Roman"/>
              </a:rPr>
              <a:t> 12</a:t>
            </a:r>
            <a:r>
              <a:rPr lang="tr-TR" sz="1400" dirty="0">
                <a:latin typeface="Myriad Pro" panose="020B0503030403020204" pitchFamily="34" charset="0"/>
                <a:cs typeface="Times New Roman"/>
              </a:rPr>
              <a:t>.</a:t>
            </a:r>
            <a:r>
              <a:rPr sz="1400" dirty="0">
                <a:latin typeface="Myriad Pro" panose="020B0503030403020204" pitchFamily="34" charset="0"/>
                <a:cs typeface="Times New Roman"/>
              </a:rPr>
              <a:t>30- 13</a:t>
            </a:r>
            <a:r>
              <a:rPr lang="tr-TR" sz="1400" dirty="0">
                <a:latin typeface="Myriad Pro" panose="020B0503030403020204" pitchFamily="34" charset="0"/>
                <a:cs typeface="Times New Roman"/>
              </a:rPr>
              <a:t>.</a:t>
            </a:r>
            <a:r>
              <a:rPr sz="1400" dirty="0">
                <a:latin typeface="Myriad Pro" panose="020B0503030403020204" pitchFamily="34" charset="0"/>
                <a:cs typeface="Times New Roman"/>
              </a:rPr>
              <a:t>30  </a:t>
            </a:r>
            <a:r>
              <a:rPr lang="tr-TR" sz="1400" dirty="0">
                <a:latin typeface="Myriad Pro" panose="020B0503030403020204" pitchFamily="34" charset="0"/>
                <a:cs typeface="Times New Roman"/>
              </a:rPr>
              <a:t>saatleri </a:t>
            </a:r>
            <a:r>
              <a:rPr sz="1400" dirty="0" err="1">
                <a:latin typeface="Myriad Pro" panose="020B0503030403020204" pitchFamily="34" charset="0"/>
                <a:cs typeface="Times New Roman"/>
              </a:rPr>
              <a:t>arasıdır</a:t>
            </a:r>
            <a:r>
              <a:rPr sz="1400" dirty="0">
                <a:latin typeface="Myriad Pro" panose="020B0503030403020204" pitchFamily="34" charset="0"/>
                <a:cs typeface="Times New Roman"/>
              </a:rPr>
              <a:t>.  Mesaiye  giriş  ve  çıkışlarda  turnike  ve  kapılardan  geçişlerde  kurum  </a:t>
            </a:r>
            <a:r>
              <a:rPr sz="1400" dirty="0" err="1">
                <a:latin typeface="Myriad Pro" panose="020B0503030403020204" pitchFamily="34" charset="0"/>
                <a:cs typeface="Times New Roman"/>
              </a:rPr>
              <a:t>kimlik</a:t>
            </a:r>
            <a:r>
              <a:rPr sz="1400" dirty="0">
                <a:latin typeface="Myriad Pro" panose="020B0503030403020204" pitchFamily="34" charset="0"/>
                <a:cs typeface="Times New Roman"/>
              </a:rPr>
              <a:t>  </a:t>
            </a:r>
            <a:r>
              <a:rPr sz="1400" dirty="0" err="1">
                <a:latin typeface="Myriad Pro" panose="020B0503030403020204" pitchFamily="34" charset="0"/>
                <a:cs typeface="Times New Roman"/>
              </a:rPr>
              <a:t>kartı</a:t>
            </a:r>
            <a:r>
              <a:rPr sz="1400" dirty="0">
                <a:latin typeface="Myriad Pro" panose="020B0503030403020204" pitchFamily="34" charset="0"/>
                <a:cs typeface="Times New Roman"/>
              </a:rPr>
              <a:t> okutulması </a:t>
            </a:r>
            <a:r>
              <a:rPr sz="1400" dirty="0" err="1">
                <a:latin typeface="Myriad Pro" panose="020B0503030403020204" pitchFamily="34" charset="0"/>
                <a:cs typeface="Times New Roman"/>
              </a:rPr>
              <a:t>gereklidir</a:t>
            </a:r>
            <a:r>
              <a:rPr sz="1400" dirty="0">
                <a:latin typeface="Myriad Pro" panose="020B0503030403020204" pitchFamily="34" charset="0"/>
                <a:cs typeface="Times New Roman"/>
              </a:rPr>
              <a:t>.</a:t>
            </a:r>
            <a:r>
              <a:rPr lang="tr-TR" sz="1400" dirty="0">
                <a:latin typeface="Myriad Pro" panose="020B0503030403020204" pitchFamily="34" charset="0"/>
                <a:cs typeface="Times New Roman"/>
              </a:rPr>
              <a:t> </a:t>
            </a:r>
            <a:r>
              <a:rPr sz="1400" dirty="0" err="1">
                <a:latin typeface="Myriad Pro" panose="020B0503030403020204" pitchFamily="34" charset="0"/>
                <a:cs typeface="Times New Roman"/>
              </a:rPr>
              <a:t>Hizmet</a:t>
            </a:r>
            <a:r>
              <a:rPr sz="1400" dirty="0">
                <a:latin typeface="Myriad Pro" panose="020B0503030403020204" pitchFamily="34" charset="0"/>
                <a:cs typeface="Times New Roman"/>
              </a:rPr>
              <a:t> alımı yoluyla çalıştırılan personel, aylık imza çizelgesini ay sonunda birim sorumlusuna </a:t>
            </a:r>
            <a:r>
              <a:rPr sz="1400" dirty="0" err="1">
                <a:latin typeface="Myriad Pro" panose="020B0503030403020204" pitchFamily="34" charset="0"/>
                <a:cs typeface="Times New Roman"/>
              </a:rPr>
              <a:t>imzalatarak</a:t>
            </a:r>
            <a:r>
              <a:rPr sz="1400" dirty="0">
                <a:latin typeface="Myriad Pro" panose="020B0503030403020204" pitchFamily="34" charset="0"/>
                <a:cs typeface="Times New Roman"/>
              </a:rPr>
              <a:t> </a:t>
            </a:r>
            <a:r>
              <a:rPr sz="1400" dirty="0" err="1">
                <a:latin typeface="Myriad Pro" panose="020B0503030403020204" pitchFamily="34" charset="0"/>
                <a:cs typeface="Times New Roman"/>
              </a:rPr>
              <a:t>insan</a:t>
            </a:r>
            <a:r>
              <a:rPr lang="tr-TR" sz="1400" dirty="0">
                <a:latin typeface="Myriad Pro" panose="020B0503030403020204" pitchFamily="34" charset="0"/>
                <a:cs typeface="Times New Roman"/>
              </a:rPr>
              <a:t> </a:t>
            </a:r>
            <a:r>
              <a:rPr sz="1400" dirty="0" err="1">
                <a:latin typeface="Myriad Pro" panose="020B0503030403020204" pitchFamily="34" charset="0"/>
                <a:cs typeface="Times New Roman"/>
              </a:rPr>
              <a:t>kaynakları</a:t>
            </a:r>
            <a:r>
              <a:rPr sz="1400" dirty="0">
                <a:latin typeface="Myriad Pro" panose="020B0503030403020204" pitchFamily="34" charset="0"/>
                <a:cs typeface="Times New Roman"/>
              </a:rPr>
              <a:t> birimine teslim eder.</a:t>
            </a:r>
          </a:p>
        </p:txBody>
      </p:sp>
      <p:sp>
        <p:nvSpPr>
          <p:cNvPr id="17" name="object 7">
            <a:extLst>
              <a:ext uri="{FF2B5EF4-FFF2-40B4-BE49-F238E27FC236}">
                <a16:creationId xmlns:a16="http://schemas.microsoft.com/office/drawing/2014/main" id="{BD212EFD-43DA-4EBD-9073-FCF20D6C3571}"/>
              </a:ext>
            </a:extLst>
          </p:cNvPr>
          <p:cNvSpPr txBox="1"/>
          <p:nvPr/>
        </p:nvSpPr>
        <p:spPr>
          <a:xfrm>
            <a:off x="2008877" y="4419588"/>
            <a:ext cx="8103920" cy="960519"/>
          </a:xfrm>
          <a:prstGeom prst="rect">
            <a:avLst/>
          </a:prstGeom>
        </p:spPr>
        <p:txBody>
          <a:bodyPr vert="horz" wrap="square" lIns="0" tIns="16510" rIns="0" bIns="0" rtlCol="0">
            <a:spAutoFit/>
          </a:bodyPr>
          <a:lstStyle/>
          <a:p>
            <a:pPr marL="12700" algn="just">
              <a:spcBef>
                <a:spcPts val="130"/>
              </a:spcBef>
            </a:pPr>
            <a:r>
              <a:rPr sz="1600" b="1" dirty="0">
                <a:solidFill>
                  <a:srgbClr val="35382E"/>
                </a:solidFill>
                <a:latin typeface="Myriad Pro" panose="020B0503030403020204" pitchFamily="34" charset="0"/>
                <a:cs typeface="Arial Narrow"/>
              </a:rPr>
              <a:t>Kılık </a:t>
            </a:r>
            <a:r>
              <a:rPr sz="1600" b="1" dirty="0" err="1">
                <a:solidFill>
                  <a:srgbClr val="35382E"/>
                </a:solidFill>
                <a:latin typeface="Myriad Pro" panose="020B0503030403020204" pitchFamily="34" charset="0"/>
                <a:cs typeface="Arial Narrow"/>
              </a:rPr>
              <a:t>Kıyafet</a:t>
            </a:r>
            <a:r>
              <a:rPr sz="1600" b="1" dirty="0">
                <a:solidFill>
                  <a:srgbClr val="35382E"/>
                </a:solidFill>
                <a:latin typeface="Myriad Pro" panose="020B0503030403020204" pitchFamily="34" charset="0"/>
                <a:cs typeface="Arial Narrow"/>
              </a:rPr>
              <a:t> </a:t>
            </a:r>
            <a:r>
              <a:rPr sz="1600" b="1" dirty="0" err="1">
                <a:solidFill>
                  <a:srgbClr val="35382E"/>
                </a:solidFill>
                <a:latin typeface="Myriad Pro" panose="020B0503030403020204" pitchFamily="34" charset="0"/>
                <a:cs typeface="Arial Narrow"/>
              </a:rPr>
              <a:t>Uygulam</a:t>
            </a:r>
            <a:r>
              <a:rPr lang="tr-TR" sz="1600" b="1" dirty="0">
                <a:solidFill>
                  <a:srgbClr val="35382E"/>
                </a:solidFill>
                <a:latin typeface="Myriad Pro" panose="020B0503030403020204" pitchFamily="34" charset="0"/>
                <a:cs typeface="Arial Narrow"/>
              </a:rPr>
              <a:t>ası</a:t>
            </a:r>
            <a:endParaRPr sz="1600" dirty="0">
              <a:latin typeface="Myriad Pro" panose="020B0503030403020204" pitchFamily="34" charset="0"/>
              <a:cs typeface="Arial Narrow"/>
            </a:endParaRPr>
          </a:p>
          <a:p>
            <a:pPr marL="12700" marR="5080" algn="just">
              <a:spcBef>
                <a:spcPts val="400"/>
              </a:spcBef>
            </a:pPr>
            <a:r>
              <a:rPr sz="1400" dirty="0">
                <a:latin typeface="Myriad Pro" panose="020B0503030403020204" pitchFamily="34" charset="0"/>
                <a:cs typeface="Times New Roman"/>
              </a:rPr>
              <a:t>Kamu kurum ve kuruluşlarında çalışan personel, "Kamu Kurum ve Kuruluşlarında Çalışan Personelin Kılık ve Kıyafetine </a:t>
            </a:r>
            <a:r>
              <a:rPr sz="1400" dirty="0" err="1">
                <a:latin typeface="Myriad Pro" panose="020B0503030403020204" pitchFamily="34" charset="0"/>
                <a:cs typeface="Times New Roman"/>
              </a:rPr>
              <a:t>Dair</a:t>
            </a:r>
            <a:r>
              <a:rPr sz="1400" dirty="0">
                <a:latin typeface="Myriad Pro" panose="020B0503030403020204" pitchFamily="34" charset="0"/>
                <a:cs typeface="Times New Roman"/>
              </a:rPr>
              <a:t> </a:t>
            </a:r>
            <a:r>
              <a:rPr sz="1400" dirty="0" err="1">
                <a:latin typeface="Myriad Pro" panose="020B0503030403020204" pitchFamily="34" charset="0"/>
                <a:cs typeface="Times New Roman"/>
              </a:rPr>
              <a:t>Yönetmelik</a:t>
            </a:r>
            <a:r>
              <a:rPr sz="1400" dirty="0">
                <a:latin typeface="Myriad Pro" panose="020B0503030403020204" pitchFamily="34" charset="0"/>
                <a:cs typeface="Times New Roman"/>
              </a:rPr>
              <a:t>" hükümleri uyarınca mesai saatleri içerisinde giyimlerinde sadelik, temizlik ve hizmete uygunluk esaslarına dikkat etmelidir.</a:t>
            </a:r>
          </a:p>
        </p:txBody>
      </p:sp>
      <p:sp>
        <p:nvSpPr>
          <p:cNvPr id="18" name="object 8">
            <a:extLst>
              <a:ext uri="{FF2B5EF4-FFF2-40B4-BE49-F238E27FC236}">
                <a16:creationId xmlns:a16="http://schemas.microsoft.com/office/drawing/2014/main" id="{46282387-CC94-4DD1-B994-AACD55AE3ABA}"/>
              </a:ext>
            </a:extLst>
          </p:cNvPr>
          <p:cNvSpPr txBox="1"/>
          <p:nvPr/>
        </p:nvSpPr>
        <p:spPr>
          <a:xfrm>
            <a:off x="2008876" y="1199510"/>
            <a:ext cx="8103921" cy="1391407"/>
          </a:xfrm>
          <a:prstGeom prst="rect">
            <a:avLst/>
          </a:prstGeom>
        </p:spPr>
        <p:txBody>
          <a:bodyPr vert="horz" wrap="square" lIns="0" tIns="16510" rIns="0" bIns="0" rtlCol="0">
            <a:spAutoFit/>
          </a:bodyPr>
          <a:lstStyle/>
          <a:p>
            <a:pPr marL="12700" algn="just">
              <a:spcBef>
                <a:spcPts val="130"/>
              </a:spcBef>
            </a:pPr>
            <a:r>
              <a:rPr sz="1600" b="1" dirty="0" err="1">
                <a:solidFill>
                  <a:srgbClr val="35382E"/>
                </a:solidFill>
                <a:latin typeface="Myriad Pro" panose="020B0503030403020204" pitchFamily="34" charset="0"/>
                <a:cs typeface="Arial Narrow"/>
              </a:rPr>
              <a:t>Personel</a:t>
            </a:r>
            <a:r>
              <a:rPr sz="1600" b="1" dirty="0">
                <a:solidFill>
                  <a:srgbClr val="35382E"/>
                </a:solidFill>
                <a:latin typeface="Myriad Pro" panose="020B0503030403020204" pitchFamily="34" charset="0"/>
                <a:cs typeface="Arial Narrow"/>
              </a:rPr>
              <a:t> </a:t>
            </a:r>
            <a:r>
              <a:rPr sz="1600" b="1" dirty="0" err="1">
                <a:solidFill>
                  <a:srgbClr val="35382E"/>
                </a:solidFill>
                <a:latin typeface="Myriad Pro" panose="020B0503030403020204" pitchFamily="34" charset="0"/>
                <a:cs typeface="Arial Narrow"/>
              </a:rPr>
              <a:t>Kimlik</a:t>
            </a:r>
            <a:r>
              <a:rPr sz="1600" b="1" dirty="0">
                <a:solidFill>
                  <a:srgbClr val="35382E"/>
                </a:solidFill>
                <a:latin typeface="Myriad Pro" panose="020B0503030403020204" pitchFamily="34" charset="0"/>
                <a:cs typeface="Arial Narrow"/>
              </a:rPr>
              <a:t>  </a:t>
            </a:r>
            <a:r>
              <a:rPr sz="1600" b="1" dirty="0" err="1">
                <a:solidFill>
                  <a:srgbClr val="35382E"/>
                </a:solidFill>
                <a:latin typeface="Myriad Pro" panose="020B0503030403020204" pitchFamily="34" charset="0"/>
                <a:cs typeface="Arial Narrow"/>
              </a:rPr>
              <a:t>Kartları</a:t>
            </a:r>
            <a:endParaRPr sz="1600" dirty="0">
              <a:latin typeface="Myriad Pro" panose="020B0503030403020204" pitchFamily="34" charset="0"/>
              <a:cs typeface="Arial Narrow"/>
            </a:endParaRPr>
          </a:p>
          <a:p>
            <a:pPr marL="12700" marR="5080" algn="just">
              <a:spcBef>
                <a:spcPts val="395"/>
              </a:spcBef>
            </a:pPr>
            <a:r>
              <a:rPr sz="1400" dirty="0">
                <a:latin typeface="Myriad Pro" panose="020B0503030403020204" pitchFamily="34" charset="0"/>
                <a:cs typeface="Times New Roman"/>
              </a:rPr>
              <a:t>657 </a:t>
            </a:r>
            <a:r>
              <a:rPr sz="1400" dirty="0" err="1">
                <a:latin typeface="Myriad Pro" panose="020B0503030403020204" pitchFamily="34" charset="0"/>
                <a:cs typeface="Times New Roman"/>
              </a:rPr>
              <a:t>sayılı</a:t>
            </a:r>
            <a:r>
              <a:rPr sz="1400" dirty="0">
                <a:latin typeface="Myriad Pro" panose="020B0503030403020204" pitchFamily="34" charset="0"/>
                <a:cs typeface="Times New Roman"/>
              </a:rPr>
              <a:t> </a:t>
            </a:r>
            <a:r>
              <a:rPr lang="tr-TR" sz="1400" dirty="0">
                <a:latin typeface="Myriad Pro" panose="020B0503030403020204" pitchFamily="34" charset="0"/>
                <a:cs typeface="Times New Roman"/>
              </a:rPr>
              <a:t>D</a:t>
            </a:r>
            <a:r>
              <a:rPr sz="1400" dirty="0" err="1">
                <a:latin typeface="Myriad Pro" panose="020B0503030403020204" pitchFamily="34" charset="0"/>
                <a:cs typeface="Times New Roman"/>
              </a:rPr>
              <a:t>evlet</a:t>
            </a:r>
            <a:r>
              <a:rPr sz="1400" dirty="0">
                <a:latin typeface="Myriad Pro" panose="020B0503030403020204" pitchFamily="34" charset="0"/>
                <a:cs typeface="Times New Roman"/>
              </a:rPr>
              <a:t> </a:t>
            </a:r>
            <a:r>
              <a:rPr lang="tr-TR" sz="1400" dirty="0">
                <a:latin typeface="Myriad Pro" panose="020B0503030403020204" pitchFamily="34" charset="0"/>
                <a:cs typeface="Times New Roman"/>
              </a:rPr>
              <a:t>M</a:t>
            </a:r>
            <a:r>
              <a:rPr sz="1400" dirty="0" err="1">
                <a:latin typeface="Myriad Pro" panose="020B0503030403020204" pitchFamily="34" charset="0"/>
                <a:cs typeface="Times New Roman"/>
              </a:rPr>
              <a:t>emurları</a:t>
            </a:r>
            <a:r>
              <a:rPr sz="1400" dirty="0">
                <a:latin typeface="Myriad Pro" panose="020B0503030403020204" pitchFamily="34" charset="0"/>
                <a:cs typeface="Times New Roman"/>
              </a:rPr>
              <a:t> </a:t>
            </a:r>
            <a:r>
              <a:rPr lang="tr-TR" sz="1400" dirty="0">
                <a:latin typeface="Myriad Pro" panose="020B0503030403020204" pitchFamily="34" charset="0"/>
                <a:cs typeface="Times New Roman"/>
              </a:rPr>
              <a:t>K</a:t>
            </a:r>
            <a:r>
              <a:rPr sz="1400" dirty="0" err="1">
                <a:latin typeface="Myriad Pro" panose="020B0503030403020204" pitchFamily="34" charset="0"/>
                <a:cs typeface="Times New Roman"/>
              </a:rPr>
              <a:t>anunu</a:t>
            </a:r>
            <a:r>
              <a:rPr lang="tr-TR" sz="1400" dirty="0">
                <a:latin typeface="Myriad Pro" panose="020B0503030403020204" pitchFamily="34" charset="0"/>
                <a:cs typeface="Times New Roman"/>
              </a:rPr>
              <a:t>'</a:t>
            </a:r>
            <a:r>
              <a:rPr sz="1400" dirty="0" err="1">
                <a:latin typeface="Myriad Pro" panose="020B0503030403020204" pitchFamily="34" charset="0"/>
                <a:cs typeface="Times New Roman"/>
              </a:rPr>
              <a:t>na</a:t>
            </a:r>
            <a:r>
              <a:rPr sz="1400" dirty="0">
                <a:latin typeface="Myriad Pro" panose="020B0503030403020204" pitchFamily="34" charset="0"/>
                <a:cs typeface="Times New Roman"/>
              </a:rPr>
              <a:t> tabi personel ve hizmet alımı yoluyla çalıştırılan 4857 </a:t>
            </a:r>
            <a:r>
              <a:rPr sz="1400" dirty="0" err="1">
                <a:latin typeface="Myriad Pro" panose="020B0503030403020204" pitchFamily="34" charset="0"/>
                <a:cs typeface="Times New Roman"/>
              </a:rPr>
              <a:t>sayılı</a:t>
            </a:r>
            <a:r>
              <a:rPr sz="1400" dirty="0">
                <a:latin typeface="Myriad Pro" panose="020B0503030403020204" pitchFamily="34" charset="0"/>
                <a:cs typeface="Times New Roman"/>
              </a:rPr>
              <a:t> </a:t>
            </a:r>
            <a:r>
              <a:rPr lang="tr-TR" sz="1400" dirty="0">
                <a:latin typeface="Myriad Pro" panose="020B0503030403020204" pitchFamily="34" charset="0"/>
                <a:cs typeface="Times New Roman"/>
              </a:rPr>
              <a:t>K</a:t>
            </a:r>
            <a:r>
              <a:rPr sz="1400" dirty="0" err="1">
                <a:latin typeface="Myriad Pro" panose="020B0503030403020204" pitchFamily="34" charset="0"/>
                <a:cs typeface="Times New Roman"/>
              </a:rPr>
              <a:t>anun</a:t>
            </a:r>
            <a:r>
              <a:rPr lang="tr-TR" sz="1400" dirty="0">
                <a:latin typeface="Myriad Pro" panose="020B0503030403020204" pitchFamily="34" charset="0"/>
                <a:cs typeface="Times New Roman"/>
              </a:rPr>
              <a:t>'</a:t>
            </a:r>
            <a:r>
              <a:rPr sz="1400" dirty="0">
                <a:latin typeface="Myriad Pro" panose="020B0503030403020204" pitchFamily="34" charset="0"/>
                <a:cs typeface="Times New Roman"/>
              </a:rPr>
              <a:t>a tabi personel için; insan kaynakları birimi ya da çalıştığı birim tarafından Yönetim Hizmetleri </a:t>
            </a:r>
            <a:r>
              <a:rPr sz="1400" dirty="0" err="1">
                <a:latin typeface="Myriad Pro" panose="020B0503030403020204" pitchFamily="34" charset="0"/>
                <a:cs typeface="Times New Roman"/>
              </a:rPr>
              <a:t>Genel</a:t>
            </a:r>
            <a:r>
              <a:rPr sz="1400" dirty="0">
                <a:latin typeface="Myriad Pro" panose="020B0503030403020204" pitchFamily="34" charset="0"/>
                <a:cs typeface="Times New Roman"/>
              </a:rPr>
              <a:t> </a:t>
            </a:r>
            <a:r>
              <a:rPr sz="1400" dirty="0" err="1">
                <a:latin typeface="Myriad Pro" panose="020B0503030403020204" pitchFamily="34" charset="0"/>
                <a:cs typeface="Times New Roman"/>
              </a:rPr>
              <a:t>Müdürlüğüne</a:t>
            </a:r>
            <a:r>
              <a:rPr sz="1400" dirty="0">
                <a:latin typeface="Myriad Pro" panose="020B0503030403020204" pitchFamily="34" charset="0"/>
                <a:cs typeface="Times New Roman"/>
              </a:rPr>
              <a:t> yazılan resmi yazıyla kimlik kartı talebinde bulunulur. Personelin, kendisine verilen kimlik </a:t>
            </a:r>
            <a:r>
              <a:rPr sz="1400" dirty="0" err="1">
                <a:latin typeface="Myriad Pro" panose="020B0503030403020204" pitchFamily="34" charset="0"/>
                <a:cs typeface="Times New Roman"/>
              </a:rPr>
              <a:t>kartını</a:t>
            </a:r>
            <a:r>
              <a:rPr sz="1400" dirty="0">
                <a:latin typeface="Myriad Pro" panose="020B0503030403020204" pitchFamily="34" charset="0"/>
                <a:cs typeface="Times New Roman"/>
              </a:rPr>
              <a:t> </a:t>
            </a:r>
            <a:r>
              <a:rPr sz="1400" dirty="0" err="1">
                <a:latin typeface="Myriad Pro" panose="020B0503030403020204" pitchFamily="34" charset="0"/>
                <a:cs typeface="Times New Roman"/>
              </a:rPr>
              <a:t>gö</a:t>
            </a:r>
            <a:r>
              <a:rPr lang="tr-TR" sz="1400" dirty="0" err="1">
                <a:latin typeface="Myriad Pro" panose="020B0503030403020204" pitchFamily="34" charset="0"/>
                <a:cs typeface="Times New Roman"/>
              </a:rPr>
              <a:t>rün</a:t>
            </a:r>
            <a:r>
              <a:rPr sz="1400" dirty="0" err="1">
                <a:latin typeface="Myriad Pro" panose="020B0503030403020204" pitchFamily="34" charset="0"/>
                <a:cs typeface="Times New Roman"/>
              </a:rPr>
              <a:t>ecek</a:t>
            </a:r>
            <a:r>
              <a:rPr sz="1400" dirty="0">
                <a:latin typeface="Myriad Pro" panose="020B0503030403020204" pitchFamily="34" charset="0"/>
                <a:cs typeface="Times New Roman"/>
              </a:rPr>
              <a:t> bir şekilde takması gerekmektedir. Personel işten ayrılış durumunda kimlik kartını insan kaynakları birimine iade etmelidir.</a:t>
            </a:r>
          </a:p>
        </p:txBody>
      </p:sp>
      <p:pic>
        <p:nvPicPr>
          <p:cNvPr id="19" name="object 9">
            <a:extLst>
              <a:ext uri="{FF2B5EF4-FFF2-40B4-BE49-F238E27FC236}">
                <a16:creationId xmlns:a16="http://schemas.microsoft.com/office/drawing/2014/main" id="{5806304F-0D2B-4968-9203-37B862964F91}"/>
              </a:ext>
            </a:extLst>
          </p:cNvPr>
          <p:cNvPicPr/>
          <p:nvPr/>
        </p:nvPicPr>
        <p:blipFill>
          <a:blip r:embed="rId2" cstate="print">
            <a:duotone>
              <a:schemeClr val="accent5">
                <a:shade val="45000"/>
                <a:satMod val="135000"/>
              </a:schemeClr>
              <a:prstClr val="white"/>
            </a:duotone>
          </a:blip>
          <a:stretch>
            <a:fillRect/>
          </a:stretch>
        </p:blipFill>
        <p:spPr>
          <a:xfrm>
            <a:off x="783688" y="1518300"/>
            <a:ext cx="929806" cy="929806"/>
          </a:xfrm>
          <a:prstGeom prst="rect">
            <a:avLst/>
          </a:prstGeom>
        </p:spPr>
      </p:pic>
      <p:sp>
        <p:nvSpPr>
          <p:cNvPr id="10" name="Dikdörtgen: Yuvarlatılmış Köşeler 9">
            <a:extLst>
              <a:ext uri="{FF2B5EF4-FFF2-40B4-BE49-F238E27FC236}">
                <a16:creationId xmlns:a16="http://schemas.microsoft.com/office/drawing/2014/main" id="{71BC5E7B-29C5-49F3-BC7D-14A78C7F3EAB}"/>
              </a:ext>
            </a:extLst>
          </p:cNvPr>
          <p:cNvSpPr/>
          <p:nvPr/>
        </p:nvSpPr>
        <p:spPr>
          <a:xfrm>
            <a:off x="641366" y="1197975"/>
            <a:ext cx="9731828" cy="1429546"/>
          </a:xfrm>
          <a:prstGeom prst="round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Yuvarlatılmış Köşeler 21">
            <a:extLst>
              <a:ext uri="{FF2B5EF4-FFF2-40B4-BE49-F238E27FC236}">
                <a16:creationId xmlns:a16="http://schemas.microsoft.com/office/drawing/2014/main" id="{447B653A-C392-430C-BBCE-F3E7AB621212}"/>
              </a:ext>
            </a:extLst>
          </p:cNvPr>
          <p:cNvSpPr/>
          <p:nvPr/>
        </p:nvSpPr>
        <p:spPr>
          <a:xfrm>
            <a:off x="641366" y="2798190"/>
            <a:ext cx="9731828" cy="1280340"/>
          </a:xfrm>
          <a:prstGeom prst="round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Yuvarlatılmış Köşeler 22">
            <a:extLst>
              <a:ext uri="{FF2B5EF4-FFF2-40B4-BE49-F238E27FC236}">
                <a16:creationId xmlns:a16="http://schemas.microsoft.com/office/drawing/2014/main" id="{AFA1794F-5BB3-473A-BB51-B23197506A69}"/>
              </a:ext>
            </a:extLst>
          </p:cNvPr>
          <p:cNvSpPr/>
          <p:nvPr/>
        </p:nvSpPr>
        <p:spPr>
          <a:xfrm>
            <a:off x="611128" y="4234996"/>
            <a:ext cx="9731828" cy="1280340"/>
          </a:xfrm>
          <a:prstGeom prst="round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bject 6">
            <a:extLst>
              <a:ext uri="{FF2B5EF4-FFF2-40B4-BE49-F238E27FC236}">
                <a16:creationId xmlns:a16="http://schemas.microsoft.com/office/drawing/2014/main" id="{781ECC84-C4EA-475E-9674-FA96786CA09C}"/>
              </a:ext>
            </a:extLst>
          </p:cNvPr>
          <p:cNvSpPr txBox="1"/>
          <p:nvPr/>
        </p:nvSpPr>
        <p:spPr>
          <a:xfrm>
            <a:off x="1983192" y="5677939"/>
            <a:ext cx="8103920" cy="1175963"/>
          </a:xfrm>
          <a:prstGeom prst="rect">
            <a:avLst/>
          </a:prstGeom>
        </p:spPr>
        <p:txBody>
          <a:bodyPr vert="horz" wrap="square" lIns="0" tIns="16510" rIns="0" bIns="0" rtlCol="0">
            <a:spAutoFit/>
          </a:bodyPr>
          <a:lstStyle/>
          <a:p>
            <a:pPr marL="59690" algn="just"/>
            <a:r>
              <a:rPr lang="tr-TR" sz="1600" b="1" dirty="0">
                <a:solidFill>
                  <a:srgbClr val="35382E"/>
                </a:solidFill>
                <a:latin typeface="Myriad Pro" panose="020B0503030403020204" pitchFamily="34" charset="0"/>
                <a:cs typeface="Arial Narrow"/>
              </a:rPr>
              <a:t>Ulaşım Hizmeti</a:t>
            </a:r>
            <a:endParaRPr lang="tr-TR" sz="1600" dirty="0">
              <a:latin typeface="Myriad Pro" panose="020B0503030403020204" pitchFamily="34" charset="0"/>
              <a:cs typeface="Arial Narrow"/>
            </a:endParaRPr>
          </a:p>
          <a:p>
            <a:pPr marL="59690" marR="5080" algn="just">
              <a:spcBef>
                <a:spcPts val="395"/>
              </a:spcBef>
            </a:pPr>
            <a:r>
              <a:rPr lang="tr-TR" sz="1400" dirty="0">
                <a:latin typeface="Myriad Pro" panose="020B0503030403020204" pitchFamily="34" charset="0"/>
                <a:cs typeface="Times New Roman"/>
              </a:rPr>
              <a:t>Bakanlığımız personelinin iş yerine ulaşımını sağlamak üzere servis hizmeti verilmektedir. Servislerin hareket saatleri ve servis güzergâhları hakkında insan kaynakları biriminden bilgi alınabilir. Servis hizmeti memur personel için ücretsizdir. Diğer personel ise ücret karşılığında servis hizmetinden faydalanabilmektedir.</a:t>
            </a:r>
          </a:p>
        </p:txBody>
      </p:sp>
      <p:sp>
        <p:nvSpPr>
          <p:cNvPr id="24" name="Dikdörtgen: Yuvarlatılmış Köşeler 23">
            <a:extLst>
              <a:ext uri="{FF2B5EF4-FFF2-40B4-BE49-F238E27FC236}">
                <a16:creationId xmlns:a16="http://schemas.microsoft.com/office/drawing/2014/main" id="{E580C80A-F129-42CB-B106-305C3B8FFB15}"/>
              </a:ext>
            </a:extLst>
          </p:cNvPr>
          <p:cNvSpPr/>
          <p:nvPr/>
        </p:nvSpPr>
        <p:spPr>
          <a:xfrm>
            <a:off x="626659" y="5662491"/>
            <a:ext cx="9700766" cy="1280340"/>
          </a:xfrm>
          <a:prstGeom prst="round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Grafik 2" descr="Otobüs">
            <a:extLst>
              <a:ext uri="{FF2B5EF4-FFF2-40B4-BE49-F238E27FC236}">
                <a16:creationId xmlns:a16="http://schemas.microsoft.com/office/drawing/2014/main" id="{B799151C-6BC8-497B-B559-A28FA18349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6" y="5845461"/>
            <a:ext cx="914400" cy="914400"/>
          </a:xfrm>
          <a:prstGeom prst="rect">
            <a:avLst/>
          </a:prstGeom>
        </p:spPr>
      </p:pic>
      <p:pic>
        <p:nvPicPr>
          <p:cNvPr id="7" name="Grafik 6" descr="Cinsiyet">
            <a:extLst>
              <a:ext uri="{FF2B5EF4-FFF2-40B4-BE49-F238E27FC236}">
                <a16:creationId xmlns:a16="http://schemas.microsoft.com/office/drawing/2014/main" id="{E9971992-374B-45C2-962B-C4B5A3F754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3065" y="4427259"/>
            <a:ext cx="914400" cy="914400"/>
          </a:xfrm>
          <a:prstGeom prst="rect">
            <a:avLst/>
          </a:prstGeom>
        </p:spPr>
      </p:pic>
      <p:pic>
        <p:nvPicPr>
          <p:cNvPr id="9" name="Grafik 8" descr="Saat">
            <a:extLst>
              <a:ext uri="{FF2B5EF4-FFF2-40B4-BE49-F238E27FC236}">
                <a16:creationId xmlns:a16="http://schemas.microsoft.com/office/drawing/2014/main" id="{FD381676-0C48-42F5-881A-6D967A1283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4190" y="2989385"/>
            <a:ext cx="914400" cy="914400"/>
          </a:xfrm>
          <a:prstGeom prst="rect">
            <a:avLst/>
          </a:prstGeom>
        </p:spPr>
      </p:pic>
    </p:spTree>
    <p:extLst>
      <p:ext uri="{BB962C8B-B14F-4D97-AF65-F5344CB8AC3E}">
        <p14:creationId xmlns:p14="http://schemas.microsoft.com/office/powerpoint/2010/main" val="299265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0FCBE034-0D90-4C9E-BF0A-4B42F447396A}"/>
              </a:ext>
            </a:extLst>
          </p:cNvPr>
          <p:cNvSpPr>
            <a:spLocks noGrp="1"/>
          </p:cNvSpPr>
          <p:nvPr>
            <p:ph type="ctrTitle"/>
          </p:nvPr>
        </p:nvSpPr>
        <p:spPr>
          <a:xfrm>
            <a:off x="1218928" y="1497350"/>
            <a:ext cx="9088041" cy="270590"/>
          </a:xfrm>
          <a:prstGeom prst="rect">
            <a:avLst/>
          </a:prstGeom>
        </p:spPr>
        <p:txBody>
          <a:bodyPr/>
          <a:lstStyle/>
          <a:p>
            <a:pPr lvl="0"/>
            <a:r>
              <a:rPr lang="tr-TR" dirty="0"/>
              <a:t>PERSONEL KİMLİK KARTLARIMIZ</a:t>
            </a:r>
          </a:p>
        </p:txBody>
      </p:sp>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fld id="{6CAADB4D-FEE4-43DF-B95E-7913B050E7E1}" type="slidenum">
              <a:rPr lang="tr-TR" smtClean="0"/>
              <a:t>35</a:t>
            </a:fld>
            <a:endParaRPr lang="tr-TR"/>
          </a:p>
        </p:txBody>
      </p:sp>
      <p:sp>
        <p:nvSpPr>
          <p:cNvPr id="12" name="Rectangle 6">
            <a:extLst>
              <a:ext uri="{FF2B5EF4-FFF2-40B4-BE49-F238E27FC236}">
                <a16:creationId xmlns:a16="http://schemas.microsoft.com/office/drawing/2014/main" id="{A7A7D43C-43BB-490C-A44B-25584E11EEE1}"/>
              </a:ext>
            </a:extLst>
          </p:cNvPr>
          <p:cNvSpPr>
            <a:spLocks noChangeArrowheads="1"/>
          </p:cNvSpPr>
          <p:nvPr/>
        </p:nvSpPr>
        <p:spPr bwMode="auto">
          <a:xfrm>
            <a:off x="7898004" y="344658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3" name="Unvan 4">
            <a:extLst>
              <a:ext uri="{FF2B5EF4-FFF2-40B4-BE49-F238E27FC236}">
                <a16:creationId xmlns:a16="http://schemas.microsoft.com/office/drawing/2014/main" id="{4516EF7E-D49E-4AC6-9A03-94154192941F}"/>
              </a:ext>
            </a:extLst>
          </p:cNvPr>
          <p:cNvSpPr txBox="1">
            <a:spLocks/>
          </p:cNvSpPr>
          <p:nvPr/>
        </p:nvSpPr>
        <p:spPr>
          <a:xfrm>
            <a:off x="1163638" y="520700"/>
            <a:ext cx="6384925" cy="588963"/>
          </a:xfrm>
          <a:prstGeom prst="rect">
            <a:avLst/>
          </a:prstGeom>
        </p:spPr>
        <p:txBody>
          <a:bodyPr/>
          <a:lstStyle>
            <a:lvl1pPr algn="l" defTabSz="1007943" rtl="0" eaLnBrk="1" latinLnBrk="0" hangingPunct="1">
              <a:lnSpc>
                <a:spcPct val="90000"/>
              </a:lnSpc>
              <a:spcBef>
                <a:spcPct val="0"/>
              </a:spcBef>
              <a:buNone/>
              <a:defRPr sz="1800" b="1" kern="1200">
                <a:solidFill>
                  <a:schemeClr val="bg1"/>
                </a:solidFill>
                <a:latin typeface="Myriad Pro" panose="020B0503030403020204" pitchFamily="34" charset="0"/>
                <a:ea typeface="+mj-ea"/>
                <a:cs typeface="+mj-cs"/>
              </a:defRPr>
            </a:lvl1pPr>
          </a:lstStyle>
          <a:p>
            <a:r>
              <a:rPr lang="tr-TR" dirty="0"/>
              <a:t>5. KURUMSAL BİLGİLERİMİZ</a:t>
            </a:r>
          </a:p>
        </p:txBody>
      </p:sp>
      <p:sp>
        <p:nvSpPr>
          <p:cNvPr id="18" name="object 8">
            <a:extLst>
              <a:ext uri="{FF2B5EF4-FFF2-40B4-BE49-F238E27FC236}">
                <a16:creationId xmlns:a16="http://schemas.microsoft.com/office/drawing/2014/main" id="{46282387-CC94-4DD1-B994-AACD55AE3ABA}"/>
              </a:ext>
            </a:extLst>
          </p:cNvPr>
          <p:cNvSpPr txBox="1"/>
          <p:nvPr/>
        </p:nvSpPr>
        <p:spPr>
          <a:xfrm>
            <a:off x="1949744" y="1233414"/>
            <a:ext cx="8103919" cy="2253181"/>
          </a:xfrm>
          <a:prstGeom prst="rect">
            <a:avLst/>
          </a:prstGeom>
        </p:spPr>
        <p:txBody>
          <a:bodyPr vert="horz" wrap="square" lIns="0" tIns="16510" rIns="0" bIns="0" rtlCol="0">
            <a:spAutoFit/>
          </a:bodyPr>
          <a:lstStyle/>
          <a:p>
            <a:pPr marL="12700" algn="just">
              <a:spcBef>
                <a:spcPts val="130"/>
              </a:spcBef>
            </a:pPr>
            <a:r>
              <a:rPr lang="tr-TR" sz="1600" b="1" dirty="0">
                <a:solidFill>
                  <a:srgbClr val="35382E"/>
                </a:solidFill>
                <a:latin typeface="Myriad Pro" panose="020B0503030403020204" pitchFamily="34" charset="0"/>
                <a:cs typeface="Arial Narrow"/>
              </a:rPr>
              <a:t>Yemekhane Hizmeti/Öğle  Yemeği</a:t>
            </a:r>
            <a:endParaRPr lang="tr-TR" sz="1600" dirty="0">
              <a:latin typeface="Myriad Pro" panose="020B0503030403020204" pitchFamily="34" charset="0"/>
              <a:cs typeface="Arial Narrow"/>
            </a:endParaRPr>
          </a:p>
          <a:p>
            <a:pPr marL="12700" marR="48260" algn="just">
              <a:spcBef>
                <a:spcPts val="400"/>
              </a:spcBef>
            </a:pPr>
            <a:r>
              <a:rPr lang="tr-TR" sz="1400" dirty="0">
                <a:latin typeface="Myriad Pro" panose="020B0503030403020204" pitchFamily="34" charset="0"/>
                <a:cs typeface="Times New Roman"/>
              </a:rPr>
              <a:t>Bakanlığımız yemekhanesi Bakanlığımız Ana Binasının giriş katında bulunmaktadır. Yemekhaneye giriş personel kimlik kartlarıyla yapılmaktadır. Memur personel için; yemek yenilen günün yemek ücreti tercihe bağlı olarak maaş ödemeleri ile birlikte maaştan kesilir veya kimlik kartına yemek kontörü yüklenerek turnikelerden geçişlerde yüklenen yemek kontöründen düşülür. Yemek ödemesinin maaştan kesilmesi için personel tarafından Yönetim Hizmetleri Genel Müdürlüğüne dilekçe ile talep yapılması gerekmektedir.  Kimlik  kartına  yemek  kontörü  yükleme  işlemi  Yönetim  Hizmetleri  Genel  Müdürlüğü sorumluluğundaki  </a:t>
            </a:r>
            <a:r>
              <a:rPr lang="tr-TR" sz="1400" u="sng" dirty="0">
                <a:solidFill>
                  <a:srgbClr val="0000FF"/>
                </a:solidFill>
                <a:uFill>
                  <a:solidFill>
                    <a:srgbClr val="0000FF"/>
                  </a:solidFill>
                </a:uFill>
                <a:latin typeface="Myriad Pro" panose="020B0503030403020204" pitchFamily="34" charset="0"/>
                <a:cs typeface="Times New Roman"/>
                <a:hlinkClick r:id="rId2"/>
              </a:rPr>
              <a:t>https://onlinetahsilat.saglik.gov.tr/</a:t>
            </a:r>
            <a:r>
              <a:rPr lang="tr-TR" sz="1400" dirty="0">
                <a:solidFill>
                  <a:srgbClr val="0000FF"/>
                </a:solidFill>
                <a:latin typeface="Myriad Pro" panose="020B0503030403020204" pitchFamily="34" charset="0"/>
                <a:cs typeface="Times New Roman"/>
              </a:rPr>
              <a:t>   </a:t>
            </a:r>
            <a:r>
              <a:rPr lang="tr-TR" sz="1400" dirty="0">
                <a:latin typeface="Myriad Pro" panose="020B0503030403020204" pitchFamily="34" charset="0"/>
                <a:cs typeface="Times New Roman"/>
              </a:rPr>
              <a:t>web  sitesinden personelin kendisi tarafından gerçekleştirilmektedir. İşçi personelin yemek ücreti aylık ücretinden otomatik olarak kesilmektedir. </a:t>
            </a:r>
          </a:p>
        </p:txBody>
      </p:sp>
      <p:sp>
        <p:nvSpPr>
          <p:cNvPr id="10" name="Dikdörtgen: Yuvarlatılmış Köşeler 9">
            <a:extLst>
              <a:ext uri="{FF2B5EF4-FFF2-40B4-BE49-F238E27FC236}">
                <a16:creationId xmlns:a16="http://schemas.microsoft.com/office/drawing/2014/main" id="{71BC5E7B-29C5-49F3-BC7D-14A78C7F3EAB}"/>
              </a:ext>
            </a:extLst>
          </p:cNvPr>
          <p:cNvSpPr/>
          <p:nvPr/>
        </p:nvSpPr>
        <p:spPr>
          <a:xfrm>
            <a:off x="479992" y="1214387"/>
            <a:ext cx="9731828" cy="2272208"/>
          </a:xfrm>
          <a:prstGeom prst="round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5" name="object 7">
            <a:extLst>
              <a:ext uri="{FF2B5EF4-FFF2-40B4-BE49-F238E27FC236}">
                <a16:creationId xmlns:a16="http://schemas.microsoft.com/office/drawing/2014/main" id="{81103E4A-B701-4B78-9F6F-3BA63CF763BF}"/>
              </a:ext>
            </a:extLst>
          </p:cNvPr>
          <p:cNvPicPr/>
          <p:nvPr/>
        </p:nvPicPr>
        <p:blipFill>
          <a:blip r:embed="rId3" cstate="print">
            <a:duotone>
              <a:schemeClr val="accent1">
                <a:shade val="45000"/>
                <a:satMod val="135000"/>
              </a:schemeClr>
              <a:prstClr val="white"/>
            </a:duotone>
          </a:blip>
          <a:stretch>
            <a:fillRect/>
          </a:stretch>
        </p:blipFill>
        <p:spPr>
          <a:xfrm>
            <a:off x="898516" y="1632645"/>
            <a:ext cx="753621" cy="1218860"/>
          </a:xfrm>
          <a:prstGeom prst="rect">
            <a:avLst/>
          </a:prstGeom>
        </p:spPr>
      </p:pic>
      <p:pic>
        <p:nvPicPr>
          <p:cNvPr id="2" name="Resim 1">
            <a:extLst>
              <a:ext uri="{FF2B5EF4-FFF2-40B4-BE49-F238E27FC236}">
                <a16:creationId xmlns:a16="http://schemas.microsoft.com/office/drawing/2014/main" id="{9645DD13-9033-4725-A9F3-B501345735E3}"/>
              </a:ext>
            </a:extLst>
          </p:cNvPr>
          <p:cNvPicPr>
            <a:picLocks noChangeAspect="1"/>
          </p:cNvPicPr>
          <p:nvPr/>
        </p:nvPicPr>
        <p:blipFill>
          <a:blip r:embed="rId4"/>
          <a:stretch>
            <a:fillRect/>
          </a:stretch>
        </p:blipFill>
        <p:spPr>
          <a:xfrm>
            <a:off x="485204" y="3686577"/>
            <a:ext cx="9742252" cy="1789681"/>
          </a:xfrm>
          <a:prstGeom prst="rect">
            <a:avLst/>
          </a:prstGeom>
        </p:spPr>
      </p:pic>
      <p:pic>
        <p:nvPicPr>
          <p:cNvPr id="6" name="Grafik 5" descr="Kahve">
            <a:extLst>
              <a:ext uri="{FF2B5EF4-FFF2-40B4-BE49-F238E27FC236}">
                <a16:creationId xmlns:a16="http://schemas.microsoft.com/office/drawing/2014/main" id="{7642D3B0-9059-4164-B1D8-63D2D882E9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1728" y="3945514"/>
            <a:ext cx="914400" cy="914400"/>
          </a:xfrm>
          <a:prstGeom prst="rect">
            <a:avLst/>
          </a:prstGeom>
        </p:spPr>
      </p:pic>
      <p:sp>
        <p:nvSpPr>
          <p:cNvPr id="17" name="object 8">
            <a:extLst>
              <a:ext uri="{FF2B5EF4-FFF2-40B4-BE49-F238E27FC236}">
                <a16:creationId xmlns:a16="http://schemas.microsoft.com/office/drawing/2014/main" id="{35109B0D-EAE4-43BE-8EB3-8E48C892CD31}"/>
              </a:ext>
            </a:extLst>
          </p:cNvPr>
          <p:cNvSpPr txBox="1"/>
          <p:nvPr/>
        </p:nvSpPr>
        <p:spPr>
          <a:xfrm>
            <a:off x="1952652" y="3729036"/>
            <a:ext cx="8057591" cy="1606850"/>
          </a:xfrm>
          <a:prstGeom prst="rect">
            <a:avLst/>
          </a:prstGeom>
        </p:spPr>
        <p:txBody>
          <a:bodyPr vert="horz" wrap="square" lIns="0" tIns="16510" rIns="0" bIns="0" rtlCol="0">
            <a:spAutoFit/>
          </a:bodyPr>
          <a:lstStyle/>
          <a:p>
            <a:pPr marL="12700" marR="48260" algn="just">
              <a:spcBef>
                <a:spcPts val="400"/>
              </a:spcBef>
            </a:pPr>
            <a:r>
              <a:rPr lang="tr-TR" sz="1600" b="1" dirty="0">
                <a:latin typeface="Myriad Pro" panose="020B0503030403020204" pitchFamily="34" charset="0"/>
                <a:cs typeface="Times New Roman"/>
              </a:rPr>
              <a:t>Kafeterya</a:t>
            </a:r>
          </a:p>
          <a:p>
            <a:pPr marL="12700" marR="48260" algn="just">
              <a:spcBef>
                <a:spcPts val="400"/>
              </a:spcBef>
            </a:pPr>
            <a:r>
              <a:rPr lang="tr-TR" sz="1400" dirty="0">
                <a:latin typeface="Myriad Pro" panose="020B0503030403020204" pitchFamily="34" charset="0"/>
                <a:cs typeface="Times New Roman"/>
              </a:rPr>
              <a:t>Kafeterya Bakanlığımız ana binasının giriş katında bulunmaktadır. Kafeteryada yapılan alışveriş için ödemeler personelin tercihine bağlı olarak; banka/kredi kartı ile, personele ait kimlik kartına yüklenen kontörden veya maaş ödemeleri ile birlikte maaştan kesilerek yapılır. Kafeterya alışverişi için personel tarafından kimlik kartına kafeterya içerisinde bulunan yükleme noktalarından kontör yüklenebilmektedir. Kafeterya ödemesinin maaştan kesilmesi için ise personel tarafından Yönetim Hizmetleri Genel Müdürlüğüne dilekçe ile talep yapılması gerekmektedir.  </a:t>
            </a:r>
          </a:p>
        </p:txBody>
      </p:sp>
      <p:sp>
        <p:nvSpPr>
          <p:cNvPr id="15" name="Dikdörtgen: Yuvarlatılmış Köşeler 14">
            <a:extLst>
              <a:ext uri="{FF2B5EF4-FFF2-40B4-BE49-F238E27FC236}">
                <a16:creationId xmlns:a16="http://schemas.microsoft.com/office/drawing/2014/main" id="{00805B84-D4B7-443A-B0DA-E23A3C4C41C8}"/>
              </a:ext>
            </a:extLst>
          </p:cNvPr>
          <p:cNvSpPr/>
          <p:nvPr/>
        </p:nvSpPr>
        <p:spPr>
          <a:xfrm>
            <a:off x="512022" y="5652332"/>
            <a:ext cx="9731828" cy="1120224"/>
          </a:xfrm>
          <a:prstGeom prst="round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bject 8">
            <a:extLst>
              <a:ext uri="{FF2B5EF4-FFF2-40B4-BE49-F238E27FC236}">
                <a16:creationId xmlns:a16="http://schemas.microsoft.com/office/drawing/2014/main" id="{2D4318DF-91ED-470B-AAFA-727412D0BCC4}"/>
              </a:ext>
            </a:extLst>
          </p:cNvPr>
          <p:cNvSpPr txBox="1"/>
          <p:nvPr/>
        </p:nvSpPr>
        <p:spPr>
          <a:xfrm>
            <a:off x="1945311" y="5841494"/>
            <a:ext cx="8057591" cy="529632"/>
          </a:xfrm>
          <a:prstGeom prst="rect">
            <a:avLst/>
          </a:prstGeom>
        </p:spPr>
        <p:txBody>
          <a:bodyPr vert="horz" wrap="square" lIns="0" tIns="16510" rIns="0" bIns="0" rtlCol="0">
            <a:spAutoFit/>
          </a:bodyPr>
          <a:lstStyle/>
          <a:p>
            <a:pPr marL="12700" marR="48260" algn="just">
              <a:spcBef>
                <a:spcPts val="400"/>
              </a:spcBef>
              <a:defRPr/>
            </a:pPr>
            <a:r>
              <a:rPr lang="tr-TR" sz="1600" b="1" dirty="0">
                <a:solidFill>
                  <a:prstClr val="black"/>
                </a:solidFill>
                <a:latin typeface="Myriad Pro" panose="020B0503030403020204" pitchFamily="34" charset="0"/>
                <a:cs typeface="Times New Roman"/>
              </a:rPr>
              <a:t>Mescit</a:t>
            </a:r>
          </a:p>
          <a:p>
            <a:pPr marL="12700" marR="48260" algn="just">
              <a:spcBef>
                <a:spcPts val="400"/>
              </a:spcBef>
              <a:defRPr/>
            </a:pPr>
            <a:r>
              <a:rPr lang="tr-TR" sz="1400" dirty="0">
                <a:latin typeface="Myriad Pro" panose="020B0503030403020204" pitchFamily="34" charset="0"/>
                <a:cs typeface="Times New Roman"/>
              </a:rPr>
              <a:t>Bakanlığımız ana binasının giriş katında, kafeterya ile yan yana konumda mescit bulunmaktadır. </a:t>
            </a:r>
            <a:endParaRPr kumimoji="0" lang="tr-TR" sz="1600" b="1" i="0" u="none" strike="noStrike" kern="1200" cap="none" spc="0" normalizeH="0" baseline="0" noProof="0" dirty="0">
              <a:ln>
                <a:noFill/>
              </a:ln>
              <a:solidFill>
                <a:prstClr val="black"/>
              </a:solidFill>
              <a:effectLst/>
              <a:uLnTx/>
              <a:uFillTx/>
              <a:latin typeface="Myriad Pro" panose="020B0503030403020204" pitchFamily="34" charset="0"/>
              <a:ea typeface="+mn-ea"/>
              <a:cs typeface="Times New Roman"/>
            </a:endParaRPr>
          </a:p>
        </p:txBody>
      </p:sp>
      <p:pic>
        <p:nvPicPr>
          <p:cNvPr id="21" name="Resim 20">
            <a:extLst>
              <a:ext uri="{FF2B5EF4-FFF2-40B4-BE49-F238E27FC236}">
                <a16:creationId xmlns:a16="http://schemas.microsoft.com/office/drawing/2014/main" id="{A5E9F99B-8127-412F-874A-1CA9159151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911" y="5735195"/>
            <a:ext cx="914400" cy="914400"/>
          </a:xfrm>
          <a:prstGeom prst="rect">
            <a:avLst/>
          </a:prstGeom>
        </p:spPr>
      </p:pic>
    </p:spTree>
    <p:extLst>
      <p:ext uri="{BB962C8B-B14F-4D97-AF65-F5344CB8AC3E}">
        <p14:creationId xmlns:p14="http://schemas.microsoft.com/office/powerpoint/2010/main" val="3835979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AADB4D-FEE4-43DF-B95E-7913B050E7E1}" type="slidenum">
              <a:rPr kumimoji="0" lang="tr-TR" sz="1400" b="1" i="0" u="none" strike="noStrike" kern="1200" cap="none" spc="0" normalizeH="0" baseline="0" noProof="0" smtClean="0">
                <a:ln>
                  <a:noFill/>
                </a:ln>
                <a:solidFill>
                  <a:srgbClr val="E7E6E6">
                    <a:lumMod val="50000"/>
                  </a:srgbClr>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tr-TR" sz="1400" b="1" i="0" u="none" strike="noStrike" kern="1200" cap="none" spc="0" normalizeH="0" baseline="0" noProof="0">
              <a:ln>
                <a:noFill/>
              </a:ln>
              <a:solidFill>
                <a:srgbClr val="E7E6E6">
                  <a:lumMod val="50000"/>
                </a:srgbClr>
              </a:solidFill>
              <a:effectLst/>
              <a:uLnTx/>
              <a:uFillTx/>
              <a:ea typeface="+mn-ea"/>
              <a:cs typeface="+mn-cs"/>
            </a:endParaRPr>
          </a:p>
        </p:txBody>
      </p:sp>
      <p:sp>
        <p:nvSpPr>
          <p:cNvPr id="12" name="Rectangle 6">
            <a:extLst>
              <a:ext uri="{FF2B5EF4-FFF2-40B4-BE49-F238E27FC236}">
                <a16:creationId xmlns:a16="http://schemas.microsoft.com/office/drawing/2014/main" id="{A7A7D43C-43BB-490C-A44B-25584E11EEE1}"/>
              </a:ext>
            </a:extLst>
          </p:cNvPr>
          <p:cNvSpPr>
            <a:spLocks noChangeArrowheads="1"/>
          </p:cNvSpPr>
          <p:nvPr/>
        </p:nvSpPr>
        <p:spPr bwMode="auto">
          <a:xfrm>
            <a:off x="7898004" y="344658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Unvan 4">
            <a:extLst>
              <a:ext uri="{FF2B5EF4-FFF2-40B4-BE49-F238E27FC236}">
                <a16:creationId xmlns:a16="http://schemas.microsoft.com/office/drawing/2014/main" id="{4516EF7E-D49E-4AC6-9A03-94154192941F}"/>
              </a:ext>
            </a:extLst>
          </p:cNvPr>
          <p:cNvSpPr txBox="1">
            <a:spLocks/>
          </p:cNvSpPr>
          <p:nvPr/>
        </p:nvSpPr>
        <p:spPr>
          <a:xfrm>
            <a:off x="1163638" y="520700"/>
            <a:ext cx="6384925" cy="588963"/>
          </a:xfrm>
          <a:prstGeom prst="rect">
            <a:avLst/>
          </a:prstGeom>
        </p:spPr>
        <p:txBody>
          <a:bodyPr/>
          <a:lstStyle>
            <a:lvl1pPr algn="l" defTabSz="1007943" rtl="0" eaLnBrk="1" latinLnBrk="0" hangingPunct="1">
              <a:lnSpc>
                <a:spcPct val="90000"/>
              </a:lnSpc>
              <a:spcBef>
                <a:spcPct val="0"/>
              </a:spcBef>
              <a:buNone/>
              <a:defRPr sz="1800" b="1" kern="1200">
                <a:solidFill>
                  <a:schemeClr val="bg1"/>
                </a:solidFill>
                <a:latin typeface="Myriad Pro" panose="020B0503030403020204" pitchFamily="34" charset="0"/>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tr-TR" sz="1800" b="1" i="0" u="none" strike="noStrike" kern="1200" cap="none" spc="0" normalizeH="0" baseline="0" noProof="0" dirty="0">
                <a:ln>
                  <a:noFill/>
                </a:ln>
                <a:solidFill>
                  <a:prstClr val="white"/>
                </a:solidFill>
                <a:effectLst/>
                <a:uLnTx/>
                <a:uFillTx/>
                <a:ea typeface="+mj-ea"/>
                <a:cs typeface="+mj-cs"/>
              </a:rPr>
              <a:t>5. KURUMSAL BİLGİLERİMİZ</a:t>
            </a:r>
          </a:p>
        </p:txBody>
      </p:sp>
      <p:sp>
        <p:nvSpPr>
          <p:cNvPr id="10" name="Dikdörtgen: Yuvarlatılmış Köşeler 9">
            <a:extLst>
              <a:ext uri="{FF2B5EF4-FFF2-40B4-BE49-F238E27FC236}">
                <a16:creationId xmlns:a16="http://schemas.microsoft.com/office/drawing/2014/main" id="{71BC5E7B-29C5-49F3-BC7D-14A78C7F3EAB}"/>
              </a:ext>
            </a:extLst>
          </p:cNvPr>
          <p:cNvSpPr/>
          <p:nvPr/>
        </p:nvSpPr>
        <p:spPr>
          <a:xfrm>
            <a:off x="501598" y="1339379"/>
            <a:ext cx="9731828" cy="1093705"/>
          </a:xfrm>
          <a:prstGeom prst="round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a:extLst>
              <a:ext uri="{FF2B5EF4-FFF2-40B4-BE49-F238E27FC236}">
                <a16:creationId xmlns:a16="http://schemas.microsoft.com/office/drawing/2014/main" id="{9645DD13-9033-4725-A9F3-B501345735E3}"/>
              </a:ext>
            </a:extLst>
          </p:cNvPr>
          <p:cNvPicPr>
            <a:picLocks noChangeAspect="1"/>
          </p:cNvPicPr>
          <p:nvPr/>
        </p:nvPicPr>
        <p:blipFill>
          <a:blip r:embed="rId3"/>
          <a:stretch>
            <a:fillRect/>
          </a:stretch>
        </p:blipFill>
        <p:spPr>
          <a:xfrm>
            <a:off x="501598" y="2634339"/>
            <a:ext cx="9715434" cy="1182834"/>
          </a:xfrm>
          <a:prstGeom prst="rect">
            <a:avLst/>
          </a:prstGeom>
        </p:spPr>
      </p:pic>
      <p:pic>
        <p:nvPicPr>
          <p:cNvPr id="19" name="Resim 18">
            <a:extLst>
              <a:ext uri="{FF2B5EF4-FFF2-40B4-BE49-F238E27FC236}">
                <a16:creationId xmlns:a16="http://schemas.microsoft.com/office/drawing/2014/main" id="{3013B037-7CF8-4D78-9E46-64D52DECF3C0}"/>
              </a:ext>
            </a:extLst>
          </p:cNvPr>
          <p:cNvPicPr>
            <a:picLocks noChangeAspect="1"/>
          </p:cNvPicPr>
          <p:nvPr/>
        </p:nvPicPr>
        <p:blipFill>
          <a:blip r:embed="rId3"/>
          <a:stretch>
            <a:fillRect/>
          </a:stretch>
        </p:blipFill>
        <p:spPr>
          <a:xfrm>
            <a:off x="501598" y="5443870"/>
            <a:ext cx="9715434" cy="1182834"/>
          </a:xfrm>
          <a:prstGeom prst="rect">
            <a:avLst/>
          </a:prstGeom>
        </p:spPr>
      </p:pic>
      <p:pic>
        <p:nvPicPr>
          <p:cNvPr id="23" name="Grafik 22" descr="Cüzdan">
            <a:extLst>
              <a:ext uri="{FF2B5EF4-FFF2-40B4-BE49-F238E27FC236}">
                <a16:creationId xmlns:a16="http://schemas.microsoft.com/office/drawing/2014/main" id="{D15C905D-E1F5-41EA-B337-9CCA8BF21D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438" y="2815206"/>
            <a:ext cx="914400" cy="914400"/>
          </a:xfrm>
          <a:prstGeom prst="rect">
            <a:avLst/>
          </a:prstGeom>
        </p:spPr>
      </p:pic>
      <p:sp>
        <p:nvSpPr>
          <p:cNvPr id="24" name="Dikdörtgen 23">
            <a:extLst>
              <a:ext uri="{FF2B5EF4-FFF2-40B4-BE49-F238E27FC236}">
                <a16:creationId xmlns:a16="http://schemas.microsoft.com/office/drawing/2014/main" id="{D8D67134-4ED1-47D9-B4D1-112B2C9B495C}"/>
              </a:ext>
            </a:extLst>
          </p:cNvPr>
          <p:cNvSpPr/>
          <p:nvPr/>
        </p:nvSpPr>
        <p:spPr>
          <a:xfrm>
            <a:off x="1779392" y="2815387"/>
            <a:ext cx="8194151" cy="605294"/>
          </a:xfrm>
          <a:prstGeom prst="rect">
            <a:avLst/>
          </a:prstGeom>
        </p:spPr>
        <p:txBody>
          <a:bodyPr wrap="square">
            <a:spAutoFit/>
          </a:bodyPr>
          <a:lstStyle/>
          <a:p>
            <a:pPr marL="12700" marR="48260" lvl="0" algn="just">
              <a:spcBef>
                <a:spcPts val="400"/>
              </a:spcBef>
              <a:defRPr/>
            </a:pPr>
            <a:r>
              <a:rPr lang="tr-TR" sz="1600" b="1" dirty="0">
                <a:solidFill>
                  <a:prstClr val="black"/>
                </a:solidFill>
                <a:latin typeface="Myriad Pro" panose="020B0503030403020204" pitchFamily="34" charset="0"/>
                <a:cs typeface="Times New Roman"/>
              </a:rPr>
              <a:t>Banka/Bankamatik</a:t>
            </a:r>
          </a:p>
          <a:p>
            <a:pPr marL="12700" marR="48260" lvl="0" algn="just">
              <a:spcBef>
                <a:spcPts val="400"/>
              </a:spcBef>
              <a:defRPr/>
            </a:pPr>
            <a:r>
              <a:rPr lang="tr-TR" sz="1400" dirty="0">
                <a:solidFill>
                  <a:prstClr val="black"/>
                </a:solidFill>
                <a:latin typeface="Myriad Pro" panose="020B0503030403020204" pitchFamily="34" charset="0"/>
                <a:cs typeface="Times New Roman"/>
              </a:rPr>
              <a:t>Bakanlığımız Ana Binası girişinde, sol tarafta banka şubesi; bahçesinde ise bankamatik mevcuttur.</a:t>
            </a:r>
            <a:endParaRPr lang="tr-TR" sz="1400" dirty="0"/>
          </a:p>
        </p:txBody>
      </p:sp>
      <p:pic>
        <p:nvPicPr>
          <p:cNvPr id="27" name="Grafik 26" descr="Elbise askısı">
            <a:extLst>
              <a:ext uri="{FF2B5EF4-FFF2-40B4-BE49-F238E27FC236}">
                <a16:creationId xmlns:a16="http://schemas.microsoft.com/office/drawing/2014/main" id="{D81DC19F-8614-43AE-A6A3-71C5ABC74E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6438" y="4240596"/>
            <a:ext cx="914400" cy="914400"/>
          </a:xfrm>
          <a:prstGeom prst="rect">
            <a:avLst/>
          </a:prstGeom>
        </p:spPr>
      </p:pic>
      <p:sp>
        <p:nvSpPr>
          <p:cNvPr id="28" name="Dikdörtgen 27">
            <a:extLst>
              <a:ext uri="{FF2B5EF4-FFF2-40B4-BE49-F238E27FC236}">
                <a16:creationId xmlns:a16="http://schemas.microsoft.com/office/drawing/2014/main" id="{DA75EFD1-9C05-4653-A3D1-0AEAF1D70213}"/>
              </a:ext>
            </a:extLst>
          </p:cNvPr>
          <p:cNvSpPr/>
          <p:nvPr/>
        </p:nvSpPr>
        <p:spPr>
          <a:xfrm>
            <a:off x="1825678" y="4385399"/>
            <a:ext cx="8101580" cy="605294"/>
          </a:xfrm>
          <a:prstGeom prst="rect">
            <a:avLst/>
          </a:prstGeom>
        </p:spPr>
        <p:txBody>
          <a:bodyPr wrap="square">
            <a:spAutoFit/>
          </a:bodyPr>
          <a:lstStyle/>
          <a:p>
            <a:pPr marL="12700" marR="48260" lvl="0" algn="just">
              <a:spcBef>
                <a:spcPts val="400"/>
              </a:spcBef>
              <a:defRPr/>
            </a:pPr>
            <a:r>
              <a:rPr lang="tr-TR" sz="1600" b="1" dirty="0">
                <a:solidFill>
                  <a:prstClr val="black"/>
                </a:solidFill>
                <a:latin typeface="Myriad Pro" panose="020B0503030403020204" pitchFamily="34" charset="0"/>
                <a:cs typeface="Times New Roman"/>
              </a:rPr>
              <a:t>Terzi/Kuru Temizleme</a:t>
            </a:r>
          </a:p>
          <a:p>
            <a:pPr marL="12700" marR="48260" lvl="0" algn="just">
              <a:spcBef>
                <a:spcPts val="400"/>
              </a:spcBef>
              <a:defRPr/>
            </a:pPr>
            <a:r>
              <a:rPr lang="tr-TR" sz="1400" dirty="0">
                <a:solidFill>
                  <a:prstClr val="black"/>
                </a:solidFill>
                <a:latin typeface="Myriad Pro" panose="020B0503030403020204" pitchFamily="34" charset="0"/>
                <a:cs typeface="Times New Roman"/>
              </a:rPr>
              <a:t>Bakanlığımız Ana Binasına girişte sol tarafta terzi ve kuru temizleme mevcuttur.</a:t>
            </a:r>
            <a:endParaRPr lang="tr-TR" sz="1400" dirty="0"/>
          </a:p>
        </p:txBody>
      </p:sp>
      <p:pic>
        <p:nvPicPr>
          <p:cNvPr id="30" name="Grafik 29" descr="Tarak">
            <a:extLst>
              <a:ext uri="{FF2B5EF4-FFF2-40B4-BE49-F238E27FC236}">
                <a16:creationId xmlns:a16="http://schemas.microsoft.com/office/drawing/2014/main" id="{844ED818-9ED4-4BD0-8665-0CEED75FE4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0152" y="5551451"/>
            <a:ext cx="914400" cy="914400"/>
          </a:xfrm>
          <a:prstGeom prst="rect">
            <a:avLst/>
          </a:prstGeom>
        </p:spPr>
      </p:pic>
      <p:pic>
        <p:nvPicPr>
          <p:cNvPr id="38" name="Resim 37">
            <a:extLst>
              <a:ext uri="{FF2B5EF4-FFF2-40B4-BE49-F238E27FC236}">
                <a16:creationId xmlns:a16="http://schemas.microsoft.com/office/drawing/2014/main" id="{AA792D6B-2C7B-4A3A-AA81-83E72FCBAD75}"/>
              </a:ext>
            </a:extLst>
          </p:cNvPr>
          <p:cNvPicPr>
            <a:picLocks noChangeAspect="1"/>
          </p:cNvPicPr>
          <p:nvPr/>
        </p:nvPicPr>
        <p:blipFill>
          <a:blip r:embed="rId3"/>
          <a:stretch>
            <a:fillRect/>
          </a:stretch>
        </p:blipFill>
        <p:spPr>
          <a:xfrm>
            <a:off x="509795" y="4136869"/>
            <a:ext cx="9715434" cy="1083913"/>
          </a:xfrm>
          <a:prstGeom prst="rect">
            <a:avLst/>
          </a:prstGeom>
        </p:spPr>
      </p:pic>
      <p:sp>
        <p:nvSpPr>
          <p:cNvPr id="39" name="Dikdörtgen 38">
            <a:extLst>
              <a:ext uri="{FF2B5EF4-FFF2-40B4-BE49-F238E27FC236}">
                <a16:creationId xmlns:a16="http://schemas.microsoft.com/office/drawing/2014/main" id="{8DFB3A58-9C04-4F7A-9615-2D82374CB4CB}"/>
              </a:ext>
            </a:extLst>
          </p:cNvPr>
          <p:cNvSpPr/>
          <p:nvPr/>
        </p:nvSpPr>
        <p:spPr>
          <a:xfrm>
            <a:off x="1733106" y="5703168"/>
            <a:ext cx="8194151" cy="605294"/>
          </a:xfrm>
          <a:prstGeom prst="rect">
            <a:avLst/>
          </a:prstGeom>
        </p:spPr>
        <p:txBody>
          <a:bodyPr wrap="square">
            <a:spAutoFit/>
          </a:bodyPr>
          <a:lstStyle/>
          <a:p>
            <a:pPr marL="12700" marR="48260" lvl="0" algn="just">
              <a:spcBef>
                <a:spcPts val="400"/>
              </a:spcBef>
              <a:defRPr/>
            </a:pPr>
            <a:r>
              <a:rPr lang="tr-TR" sz="1600" b="1" dirty="0">
                <a:solidFill>
                  <a:prstClr val="black"/>
                </a:solidFill>
                <a:latin typeface="Myriad Pro" panose="020B0503030403020204" pitchFamily="34" charset="0"/>
                <a:cs typeface="Times New Roman"/>
              </a:rPr>
              <a:t>Berber</a:t>
            </a:r>
          </a:p>
          <a:p>
            <a:pPr marL="12700" marR="48260" lvl="0" algn="just">
              <a:spcBef>
                <a:spcPts val="400"/>
              </a:spcBef>
              <a:defRPr/>
            </a:pPr>
            <a:r>
              <a:rPr lang="tr-TR" sz="1400" dirty="0">
                <a:solidFill>
                  <a:prstClr val="black"/>
                </a:solidFill>
                <a:latin typeface="Myriad Pro" panose="020B0503030403020204" pitchFamily="34" charset="0"/>
                <a:cs typeface="Times New Roman"/>
              </a:rPr>
              <a:t>Bakanlığımız Ana Binasına girişte sol tarafta erkek berberi mevcuttur.</a:t>
            </a:r>
            <a:endParaRPr lang="tr-TR" sz="1400" dirty="0"/>
          </a:p>
        </p:txBody>
      </p:sp>
      <p:pic>
        <p:nvPicPr>
          <p:cNvPr id="26" name="Grafik 25" descr="Zarf">
            <a:extLst>
              <a:ext uri="{FF2B5EF4-FFF2-40B4-BE49-F238E27FC236}">
                <a16:creationId xmlns:a16="http://schemas.microsoft.com/office/drawing/2014/main" id="{810370DB-D0DA-4803-8E8E-FA0656AD52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6438" y="1438412"/>
            <a:ext cx="914400" cy="914400"/>
          </a:xfrm>
          <a:prstGeom prst="rect">
            <a:avLst/>
          </a:prstGeom>
        </p:spPr>
      </p:pic>
      <p:sp>
        <p:nvSpPr>
          <p:cNvPr id="29" name="Dikdörtgen 28">
            <a:extLst>
              <a:ext uri="{FF2B5EF4-FFF2-40B4-BE49-F238E27FC236}">
                <a16:creationId xmlns:a16="http://schemas.microsoft.com/office/drawing/2014/main" id="{BB1021B3-9455-40AC-8DC2-3C7F302520BF}"/>
              </a:ext>
            </a:extLst>
          </p:cNvPr>
          <p:cNvSpPr/>
          <p:nvPr/>
        </p:nvSpPr>
        <p:spPr>
          <a:xfrm>
            <a:off x="1791224" y="1465380"/>
            <a:ext cx="8194151" cy="605294"/>
          </a:xfrm>
          <a:prstGeom prst="rect">
            <a:avLst/>
          </a:prstGeom>
        </p:spPr>
        <p:txBody>
          <a:bodyPr wrap="square">
            <a:spAutoFit/>
          </a:bodyPr>
          <a:lstStyle/>
          <a:p>
            <a:pPr marL="12700" marR="48260" algn="just">
              <a:spcBef>
                <a:spcPts val="400"/>
              </a:spcBef>
              <a:defRPr/>
            </a:pPr>
            <a:r>
              <a:rPr lang="tr-TR" sz="1600" b="1" dirty="0">
                <a:solidFill>
                  <a:prstClr val="black"/>
                </a:solidFill>
                <a:latin typeface="Myriad Pro" panose="020B0503030403020204" pitchFamily="34" charset="0"/>
                <a:cs typeface="Times New Roman"/>
              </a:rPr>
              <a:t>PTT  </a:t>
            </a:r>
          </a:p>
          <a:p>
            <a:pPr marL="12700" marR="48260" algn="just">
              <a:spcBef>
                <a:spcPts val="400"/>
              </a:spcBef>
              <a:defRPr/>
            </a:pPr>
            <a:r>
              <a:rPr lang="tr-TR" sz="1400" dirty="0">
                <a:solidFill>
                  <a:prstClr val="black"/>
                </a:solidFill>
                <a:latin typeface="Myriad Pro" panose="020B0503030403020204" pitchFamily="34" charset="0"/>
                <a:cs typeface="Times New Roman"/>
              </a:rPr>
              <a:t>Bakanlığımız Ana Binasına girişte sol tarafta postane mevcuttur.</a:t>
            </a:r>
          </a:p>
        </p:txBody>
      </p:sp>
    </p:spTree>
    <p:extLst>
      <p:ext uri="{BB962C8B-B14F-4D97-AF65-F5344CB8AC3E}">
        <p14:creationId xmlns:p14="http://schemas.microsoft.com/office/powerpoint/2010/main" val="2967879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AADB4D-FEE4-43DF-B95E-7913B050E7E1}" type="slidenum">
              <a:rPr kumimoji="0" lang="tr-TR" sz="1400" b="1" i="0" u="none" strike="noStrike" kern="1200" cap="none" spc="0" normalizeH="0" baseline="0" noProof="0" smtClean="0">
                <a:ln>
                  <a:noFill/>
                </a:ln>
                <a:solidFill>
                  <a:srgbClr val="E7E6E6">
                    <a:lumMod val="50000"/>
                  </a:srgbClr>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tr-TR" sz="1400" b="1" i="0" u="none" strike="noStrike" kern="1200" cap="none" spc="0" normalizeH="0" baseline="0" noProof="0">
              <a:ln>
                <a:noFill/>
              </a:ln>
              <a:solidFill>
                <a:srgbClr val="E7E6E6">
                  <a:lumMod val="50000"/>
                </a:srgbClr>
              </a:solidFill>
              <a:effectLst/>
              <a:uLnTx/>
              <a:uFillTx/>
              <a:ea typeface="+mn-ea"/>
              <a:cs typeface="+mn-cs"/>
            </a:endParaRPr>
          </a:p>
        </p:txBody>
      </p:sp>
      <p:sp>
        <p:nvSpPr>
          <p:cNvPr id="12" name="Rectangle 6">
            <a:extLst>
              <a:ext uri="{FF2B5EF4-FFF2-40B4-BE49-F238E27FC236}">
                <a16:creationId xmlns:a16="http://schemas.microsoft.com/office/drawing/2014/main" id="{A7A7D43C-43BB-490C-A44B-25584E11EEE1}"/>
              </a:ext>
            </a:extLst>
          </p:cNvPr>
          <p:cNvSpPr>
            <a:spLocks noChangeArrowheads="1"/>
          </p:cNvSpPr>
          <p:nvPr/>
        </p:nvSpPr>
        <p:spPr bwMode="auto">
          <a:xfrm>
            <a:off x="7898004" y="344658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Unvan 4">
            <a:extLst>
              <a:ext uri="{FF2B5EF4-FFF2-40B4-BE49-F238E27FC236}">
                <a16:creationId xmlns:a16="http://schemas.microsoft.com/office/drawing/2014/main" id="{4516EF7E-D49E-4AC6-9A03-94154192941F}"/>
              </a:ext>
            </a:extLst>
          </p:cNvPr>
          <p:cNvSpPr txBox="1">
            <a:spLocks/>
          </p:cNvSpPr>
          <p:nvPr/>
        </p:nvSpPr>
        <p:spPr>
          <a:xfrm>
            <a:off x="1163638" y="520700"/>
            <a:ext cx="6384925" cy="588963"/>
          </a:xfrm>
          <a:prstGeom prst="rect">
            <a:avLst/>
          </a:prstGeom>
        </p:spPr>
        <p:txBody>
          <a:bodyPr/>
          <a:lstStyle>
            <a:lvl1pPr algn="l" defTabSz="1007943" rtl="0" eaLnBrk="1" latinLnBrk="0" hangingPunct="1">
              <a:lnSpc>
                <a:spcPct val="90000"/>
              </a:lnSpc>
              <a:spcBef>
                <a:spcPct val="0"/>
              </a:spcBef>
              <a:buNone/>
              <a:defRPr sz="1800" b="1" kern="1200">
                <a:solidFill>
                  <a:schemeClr val="bg1"/>
                </a:solidFill>
                <a:latin typeface="Myriad Pro" panose="020B0503030403020204" pitchFamily="34" charset="0"/>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tr-TR" sz="1800" b="1" i="0" u="none" strike="noStrike" kern="1200" cap="none" spc="0" normalizeH="0" baseline="0" noProof="0" dirty="0">
                <a:ln>
                  <a:noFill/>
                </a:ln>
                <a:solidFill>
                  <a:prstClr val="white"/>
                </a:solidFill>
                <a:effectLst/>
                <a:uLnTx/>
                <a:uFillTx/>
                <a:ea typeface="+mj-ea"/>
                <a:cs typeface="+mj-cs"/>
              </a:rPr>
              <a:t>5. KURUMSAL BİLGİLERİMİZ</a:t>
            </a:r>
          </a:p>
        </p:txBody>
      </p:sp>
      <p:pic>
        <p:nvPicPr>
          <p:cNvPr id="2" name="Resim 1">
            <a:extLst>
              <a:ext uri="{FF2B5EF4-FFF2-40B4-BE49-F238E27FC236}">
                <a16:creationId xmlns:a16="http://schemas.microsoft.com/office/drawing/2014/main" id="{9645DD13-9033-4725-A9F3-B501345735E3}"/>
              </a:ext>
            </a:extLst>
          </p:cNvPr>
          <p:cNvPicPr>
            <a:picLocks noChangeAspect="1"/>
          </p:cNvPicPr>
          <p:nvPr/>
        </p:nvPicPr>
        <p:blipFill>
          <a:blip r:embed="rId3"/>
          <a:stretch>
            <a:fillRect/>
          </a:stretch>
        </p:blipFill>
        <p:spPr>
          <a:xfrm>
            <a:off x="488189" y="2751369"/>
            <a:ext cx="9715434" cy="1083913"/>
          </a:xfrm>
          <a:prstGeom prst="rect">
            <a:avLst/>
          </a:prstGeom>
        </p:spPr>
      </p:pic>
      <p:pic>
        <p:nvPicPr>
          <p:cNvPr id="19" name="Resim 18">
            <a:extLst>
              <a:ext uri="{FF2B5EF4-FFF2-40B4-BE49-F238E27FC236}">
                <a16:creationId xmlns:a16="http://schemas.microsoft.com/office/drawing/2014/main" id="{3013B037-7CF8-4D78-9E46-64D52DECF3C0}"/>
              </a:ext>
            </a:extLst>
          </p:cNvPr>
          <p:cNvPicPr>
            <a:picLocks noChangeAspect="1"/>
          </p:cNvPicPr>
          <p:nvPr/>
        </p:nvPicPr>
        <p:blipFill>
          <a:blip r:embed="rId3"/>
          <a:stretch>
            <a:fillRect/>
          </a:stretch>
        </p:blipFill>
        <p:spPr>
          <a:xfrm>
            <a:off x="485204" y="3933597"/>
            <a:ext cx="9715434" cy="1298148"/>
          </a:xfrm>
          <a:prstGeom prst="rect">
            <a:avLst/>
          </a:prstGeom>
        </p:spPr>
      </p:pic>
      <p:sp>
        <p:nvSpPr>
          <p:cNvPr id="24" name="Dikdörtgen 23">
            <a:extLst>
              <a:ext uri="{FF2B5EF4-FFF2-40B4-BE49-F238E27FC236}">
                <a16:creationId xmlns:a16="http://schemas.microsoft.com/office/drawing/2014/main" id="{D8D67134-4ED1-47D9-B4D1-112B2C9B495C}"/>
              </a:ext>
            </a:extLst>
          </p:cNvPr>
          <p:cNvSpPr/>
          <p:nvPr/>
        </p:nvSpPr>
        <p:spPr>
          <a:xfrm>
            <a:off x="1847670" y="2900715"/>
            <a:ext cx="8057593" cy="820738"/>
          </a:xfrm>
          <a:prstGeom prst="rect">
            <a:avLst/>
          </a:prstGeom>
        </p:spPr>
        <p:txBody>
          <a:bodyPr wrap="square">
            <a:spAutoFit/>
          </a:bodyPr>
          <a:lstStyle/>
          <a:p>
            <a:pPr marL="12700" marR="48260" lvl="0" algn="just">
              <a:spcBef>
                <a:spcPts val="400"/>
              </a:spcBef>
              <a:defRPr/>
            </a:pPr>
            <a:r>
              <a:rPr lang="tr-TR" sz="1600" b="1" dirty="0">
                <a:solidFill>
                  <a:prstClr val="black"/>
                </a:solidFill>
                <a:latin typeface="Myriad Pro" panose="020B0503030403020204" pitchFamily="34" charset="0"/>
                <a:cs typeface="Times New Roman"/>
              </a:rPr>
              <a:t>İnternet</a:t>
            </a:r>
          </a:p>
          <a:p>
            <a:pPr marL="12700" marR="48260" lvl="0" algn="just">
              <a:spcBef>
                <a:spcPts val="400"/>
              </a:spcBef>
              <a:defRPr/>
            </a:pPr>
            <a:r>
              <a:rPr lang="tr-TR" sz="1400" dirty="0">
                <a:solidFill>
                  <a:prstClr val="black"/>
                </a:solidFill>
                <a:latin typeface="Myriad Pro" panose="020B0503030403020204" pitchFamily="34" charset="0"/>
                <a:cs typeface="Times New Roman"/>
              </a:rPr>
              <a:t>Bakanlığımız ana binasında ziyaretçilerin ve personelin kullanımına açık ücretsiz kablosuz internete erişim olanağı mevcuttur.</a:t>
            </a:r>
            <a:endParaRPr lang="tr-TR" sz="1400" dirty="0"/>
          </a:p>
        </p:txBody>
      </p:sp>
      <p:sp>
        <p:nvSpPr>
          <p:cNvPr id="39" name="Dikdörtgen 38">
            <a:extLst>
              <a:ext uri="{FF2B5EF4-FFF2-40B4-BE49-F238E27FC236}">
                <a16:creationId xmlns:a16="http://schemas.microsoft.com/office/drawing/2014/main" id="{8DFB3A58-9C04-4F7A-9615-2D82374CB4CB}"/>
              </a:ext>
            </a:extLst>
          </p:cNvPr>
          <p:cNvSpPr/>
          <p:nvPr/>
        </p:nvSpPr>
        <p:spPr>
          <a:xfrm>
            <a:off x="1779391" y="4165340"/>
            <a:ext cx="8194151" cy="820738"/>
          </a:xfrm>
          <a:prstGeom prst="rect">
            <a:avLst/>
          </a:prstGeom>
        </p:spPr>
        <p:txBody>
          <a:bodyPr wrap="square">
            <a:spAutoFit/>
          </a:bodyPr>
          <a:lstStyle/>
          <a:p>
            <a:pPr marL="12700" marR="48260" algn="just">
              <a:spcBef>
                <a:spcPts val="400"/>
              </a:spcBef>
              <a:defRPr/>
            </a:pPr>
            <a:r>
              <a:rPr lang="tr-TR" sz="1600" b="1" dirty="0">
                <a:solidFill>
                  <a:prstClr val="black"/>
                </a:solidFill>
                <a:latin typeface="Myriad Pro" panose="020B0503030403020204" pitchFamily="34" charset="0"/>
                <a:cs typeface="Times New Roman"/>
              </a:rPr>
              <a:t>GSM Operatörü İletişim Merkezi</a:t>
            </a:r>
          </a:p>
          <a:p>
            <a:pPr marL="12700" marR="48260" lvl="0" algn="just">
              <a:spcBef>
                <a:spcPts val="400"/>
              </a:spcBef>
              <a:defRPr/>
            </a:pPr>
            <a:r>
              <a:rPr lang="tr-TR" sz="1400" dirty="0">
                <a:solidFill>
                  <a:prstClr val="black"/>
                </a:solidFill>
                <a:latin typeface="Myriad Pro" panose="020B0503030403020204" pitchFamily="34" charset="0"/>
                <a:cs typeface="Times New Roman"/>
              </a:rPr>
              <a:t>Bakanlığımızın anlaşması bulunan GSM operatörüne ait ofis Bakanlığımız ana binası 1’inci katında mevcut olup personelimize hizmet vermektedir.</a:t>
            </a:r>
            <a:endParaRPr lang="tr-TR" sz="1400" dirty="0"/>
          </a:p>
        </p:txBody>
      </p:sp>
      <p:pic>
        <p:nvPicPr>
          <p:cNvPr id="5" name="Grafik 4" descr="Kablosuz">
            <a:extLst>
              <a:ext uri="{FF2B5EF4-FFF2-40B4-BE49-F238E27FC236}">
                <a16:creationId xmlns:a16="http://schemas.microsoft.com/office/drawing/2014/main" id="{AF0BFD73-E792-4402-A315-47194F2167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6550" y="2855405"/>
            <a:ext cx="914400" cy="914400"/>
          </a:xfrm>
          <a:prstGeom prst="rect">
            <a:avLst/>
          </a:prstGeom>
        </p:spPr>
      </p:pic>
      <p:pic>
        <p:nvPicPr>
          <p:cNvPr id="8" name="Grafik 7" descr="Alıcı">
            <a:extLst>
              <a:ext uri="{FF2B5EF4-FFF2-40B4-BE49-F238E27FC236}">
                <a16:creationId xmlns:a16="http://schemas.microsoft.com/office/drawing/2014/main" id="{AEF0258B-525C-43B8-8053-6F2F03FC49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6712" y="4124653"/>
            <a:ext cx="914400" cy="914400"/>
          </a:xfrm>
          <a:prstGeom prst="rect">
            <a:avLst/>
          </a:prstGeom>
        </p:spPr>
      </p:pic>
      <p:pic>
        <p:nvPicPr>
          <p:cNvPr id="25" name="Resim 24">
            <a:extLst>
              <a:ext uri="{FF2B5EF4-FFF2-40B4-BE49-F238E27FC236}">
                <a16:creationId xmlns:a16="http://schemas.microsoft.com/office/drawing/2014/main" id="{3B7DE2F0-BCDA-4B5F-84B9-C28B76D35EAF}"/>
              </a:ext>
            </a:extLst>
          </p:cNvPr>
          <p:cNvPicPr>
            <a:picLocks noChangeAspect="1"/>
          </p:cNvPicPr>
          <p:nvPr/>
        </p:nvPicPr>
        <p:blipFill>
          <a:blip r:embed="rId3"/>
          <a:stretch>
            <a:fillRect/>
          </a:stretch>
        </p:blipFill>
        <p:spPr>
          <a:xfrm>
            <a:off x="474781" y="1283802"/>
            <a:ext cx="9715434" cy="1298148"/>
          </a:xfrm>
          <a:prstGeom prst="rect">
            <a:avLst/>
          </a:prstGeom>
        </p:spPr>
      </p:pic>
      <p:pic>
        <p:nvPicPr>
          <p:cNvPr id="31" name="Grafik 30" descr="Stetoskop">
            <a:extLst>
              <a:ext uri="{FF2B5EF4-FFF2-40B4-BE49-F238E27FC236}">
                <a16:creationId xmlns:a16="http://schemas.microsoft.com/office/drawing/2014/main" id="{6C6A9C7D-0029-4B64-A00A-B97FB1BE9E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6438" y="1475676"/>
            <a:ext cx="914400" cy="914400"/>
          </a:xfrm>
          <a:prstGeom prst="rect">
            <a:avLst/>
          </a:prstGeom>
        </p:spPr>
      </p:pic>
      <p:sp>
        <p:nvSpPr>
          <p:cNvPr id="32" name="object 8">
            <a:extLst>
              <a:ext uri="{FF2B5EF4-FFF2-40B4-BE49-F238E27FC236}">
                <a16:creationId xmlns:a16="http://schemas.microsoft.com/office/drawing/2014/main" id="{F890299C-DC2F-4F10-960F-233F6D3DFE58}"/>
              </a:ext>
            </a:extLst>
          </p:cNvPr>
          <p:cNvSpPr txBox="1"/>
          <p:nvPr/>
        </p:nvSpPr>
        <p:spPr>
          <a:xfrm>
            <a:off x="1953491" y="1400281"/>
            <a:ext cx="7853481" cy="960519"/>
          </a:xfrm>
          <a:prstGeom prst="rect">
            <a:avLst/>
          </a:prstGeom>
        </p:spPr>
        <p:txBody>
          <a:bodyPr vert="horz" wrap="square" lIns="0" tIns="16510" rIns="0" bIns="0" rtlCol="0">
            <a:spAutoFit/>
          </a:bodyPr>
          <a:lstStyle/>
          <a:p>
            <a:pPr marL="12700" marR="48260" algn="just">
              <a:spcBef>
                <a:spcPts val="400"/>
              </a:spcBef>
            </a:pPr>
            <a:r>
              <a:rPr lang="tr-TR" sz="1600" b="1" dirty="0">
                <a:latin typeface="Myriad Pro" panose="020B0503030403020204" pitchFamily="34" charset="0"/>
                <a:cs typeface="Times New Roman"/>
              </a:rPr>
              <a:t>Daire Tabipliği </a:t>
            </a:r>
          </a:p>
          <a:p>
            <a:pPr marL="12700" marR="48260" algn="just">
              <a:spcBef>
                <a:spcPts val="400"/>
              </a:spcBef>
            </a:pPr>
            <a:r>
              <a:rPr lang="tr-TR" sz="1400" dirty="0">
                <a:latin typeface="Myriad Pro" panose="020B0503030403020204" pitchFamily="34" charset="0"/>
                <a:cs typeface="Times New Roman"/>
              </a:rPr>
              <a:t>Bakanlığımız personeline sağlık hizmeti veren kurum polikliniği Bakanlığımız Ana Binasının giriş katında bulunmaktadır. Personelimiz sağlık hizmeti almak için </a:t>
            </a:r>
            <a:r>
              <a:rPr lang="tr-TR" sz="1400" dirty="0"/>
              <a:t>(0312) 585 21 34-47-48 </a:t>
            </a:r>
            <a:r>
              <a:rPr lang="tr-TR" sz="1400" dirty="0">
                <a:latin typeface="Myriad Pro" panose="020B0503030403020204" pitchFamily="34" charset="0"/>
                <a:cs typeface="Times New Roman"/>
              </a:rPr>
              <a:t>telefon numaralarından randevu alarak kurum tabipliğine muayene olabilmektedir.</a:t>
            </a:r>
          </a:p>
        </p:txBody>
      </p:sp>
      <p:sp>
        <p:nvSpPr>
          <p:cNvPr id="34" name="Dikdörtgen: Yuvarlatılmış Köşeler 33">
            <a:extLst>
              <a:ext uri="{FF2B5EF4-FFF2-40B4-BE49-F238E27FC236}">
                <a16:creationId xmlns:a16="http://schemas.microsoft.com/office/drawing/2014/main" id="{6CF39A71-0359-430F-87FF-4FF5E4C8F47A}"/>
              </a:ext>
            </a:extLst>
          </p:cNvPr>
          <p:cNvSpPr/>
          <p:nvPr/>
        </p:nvSpPr>
        <p:spPr>
          <a:xfrm>
            <a:off x="485204" y="5373097"/>
            <a:ext cx="9731828" cy="1628018"/>
          </a:xfrm>
          <a:prstGeom prst="round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Grafik 34" descr="Araba">
            <a:extLst>
              <a:ext uri="{FF2B5EF4-FFF2-40B4-BE49-F238E27FC236}">
                <a16:creationId xmlns:a16="http://schemas.microsoft.com/office/drawing/2014/main" id="{4A5848ED-70E8-493A-ACE6-6319C5C949E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7737" y="5838426"/>
            <a:ext cx="914400" cy="914400"/>
          </a:xfrm>
          <a:prstGeom prst="rect">
            <a:avLst/>
          </a:prstGeom>
        </p:spPr>
      </p:pic>
      <p:sp>
        <p:nvSpPr>
          <p:cNvPr id="36" name="object 8">
            <a:extLst>
              <a:ext uri="{FF2B5EF4-FFF2-40B4-BE49-F238E27FC236}">
                <a16:creationId xmlns:a16="http://schemas.microsoft.com/office/drawing/2014/main" id="{22EF4FDF-94A7-4843-8C3E-F69B29E6C603}"/>
              </a:ext>
            </a:extLst>
          </p:cNvPr>
          <p:cNvSpPr txBox="1"/>
          <p:nvPr/>
        </p:nvSpPr>
        <p:spPr>
          <a:xfrm>
            <a:off x="1847670" y="5571412"/>
            <a:ext cx="8057591" cy="1175963"/>
          </a:xfrm>
          <a:prstGeom prst="rect">
            <a:avLst/>
          </a:prstGeom>
        </p:spPr>
        <p:txBody>
          <a:bodyPr vert="horz" wrap="square" lIns="0" tIns="16510" rIns="0" bIns="0" rtlCol="0">
            <a:spAutoFit/>
          </a:bodyPr>
          <a:lstStyle/>
          <a:p>
            <a:pPr marL="12700" marR="48260" lvl="0" indent="0" algn="just" defTabSz="457200" rtl="0" eaLnBrk="1" fontAlgn="auto" latinLnBrk="0" hangingPunct="1">
              <a:lnSpc>
                <a:spcPct val="100000"/>
              </a:lnSpc>
              <a:spcBef>
                <a:spcPts val="400"/>
              </a:spcBef>
              <a:spcAft>
                <a:spcPts val="0"/>
              </a:spcAft>
              <a:buClrTx/>
              <a:buSzTx/>
              <a:buFontTx/>
              <a:buNone/>
              <a:tabLst/>
              <a:defRPr/>
            </a:pPr>
            <a:r>
              <a:rPr lang="tr-TR" sz="1600" b="1" dirty="0">
                <a:solidFill>
                  <a:prstClr val="black"/>
                </a:solidFill>
                <a:latin typeface="Myriad Pro" panose="020B0503030403020204" pitchFamily="34" charset="0"/>
                <a:cs typeface="Times New Roman"/>
              </a:rPr>
              <a:t>Otopark</a:t>
            </a:r>
            <a:endParaRPr kumimoji="0" lang="tr-TR" sz="1600" b="1" i="0" u="none" strike="noStrike" kern="1200" cap="none" spc="0" normalizeH="0" baseline="0" noProof="0" dirty="0">
              <a:ln>
                <a:noFill/>
              </a:ln>
              <a:solidFill>
                <a:prstClr val="black"/>
              </a:solidFill>
              <a:effectLst/>
              <a:uLnTx/>
              <a:uFillTx/>
              <a:latin typeface="Myriad Pro" panose="020B0503030403020204" pitchFamily="34" charset="0"/>
              <a:ea typeface="+mn-ea"/>
              <a:cs typeface="Times New Roman"/>
            </a:endParaRPr>
          </a:p>
          <a:p>
            <a:pPr marL="12700" marR="48260" lvl="0" indent="0" algn="just" defTabSz="457200" rtl="0" eaLnBrk="1" fontAlgn="auto" latinLnBrk="0" hangingPunct="1">
              <a:lnSpc>
                <a:spcPct val="100000"/>
              </a:lnSpc>
              <a:spcBef>
                <a:spcPts val="40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Myriad Pro" panose="020B0503030403020204" pitchFamily="34" charset="0"/>
                <a:ea typeface="+mn-ea"/>
                <a:cs typeface="Times New Roman"/>
              </a:rPr>
              <a:t>Bakanlığımız Ana Binasının B1-B4 katları arasında kapalı otopark mevcuttur. </a:t>
            </a:r>
            <a:r>
              <a:rPr lang="tr-TR" sz="1400" dirty="0">
                <a:solidFill>
                  <a:prstClr val="black"/>
                </a:solidFill>
                <a:latin typeface="Myriad Pro" panose="020B0503030403020204" pitchFamily="34" charset="0"/>
                <a:cs typeface="Times New Roman"/>
              </a:rPr>
              <a:t>Bakanlığımız personeli kapalı otoparka araçlarını park edebilmektedir. Kapalı otoparka aracını park etmek isteyen personelin Yönetim Hizmetleri Genel Müdürlüğüne aracı ile ilgili bilgileri bildirmesi gerekmektedir. Ayrıca ziyaretçiler için Bakanlık Binası dışında açık otopark mevcuttur.</a:t>
            </a:r>
            <a:endParaRPr kumimoji="0" lang="tr-TR" sz="1400" b="0" i="0" u="none" strike="noStrike" kern="1200" cap="none" spc="0" normalizeH="0" baseline="0" noProof="0" dirty="0">
              <a:ln>
                <a:noFill/>
              </a:ln>
              <a:solidFill>
                <a:prstClr val="black"/>
              </a:solidFill>
              <a:effectLst/>
              <a:uLnTx/>
              <a:uFillTx/>
              <a:latin typeface="Myriad Pro" panose="020B0503030403020204" pitchFamily="34" charset="0"/>
              <a:ea typeface="+mn-ea"/>
              <a:cs typeface="Times New Roman"/>
            </a:endParaRPr>
          </a:p>
        </p:txBody>
      </p:sp>
    </p:spTree>
    <p:extLst>
      <p:ext uri="{BB962C8B-B14F-4D97-AF65-F5344CB8AC3E}">
        <p14:creationId xmlns:p14="http://schemas.microsoft.com/office/powerpoint/2010/main" val="1773962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fld id="{6CAADB4D-FEE4-43DF-B95E-7913B050E7E1}" type="slidenum">
              <a:rPr lang="tr-TR" smtClean="0"/>
              <a:t>38</a:t>
            </a:fld>
            <a:endParaRPr lang="tr-TR"/>
          </a:p>
        </p:txBody>
      </p:sp>
      <p:sp>
        <p:nvSpPr>
          <p:cNvPr id="8" name="Rectangle 4">
            <a:extLst>
              <a:ext uri="{FF2B5EF4-FFF2-40B4-BE49-F238E27FC236}">
                <a16:creationId xmlns:a16="http://schemas.microsoft.com/office/drawing/2014/main" id="{7E73AD58-1661-4D25-B07A-11A5B0E29848}"/>
              </a:ext>
            </a:extLst>
          </p:cNvPr>
          <p:cNvSpPr>
            <a:spLocks noChangeArrowheads="1"/>
          </p:cNvSpPr>
          <p:nvPr/>
        </p:nvSpPr>
        <p:spPr bwMode="auto">
          <a:xfrm>
            <a:off x="7879404" y="2208179"/>
            <a:ext cx="1069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3" name="Unvan 4">
            <a:extLst>
              <a:ext uri="{FF2B5EF4-FFF2-40B4-BE49-F238E27FC236}">
                <a16:creationId xmlns:a16="http://schemas.microsoft.com/office/drawing/2014/main" id="{4516EF7E-D49E-4AC6-9A03-94154192941F}"/>
              </a:ext>
            </a:extLst>
          </p:cNvPr>
          <p:cNvSpPr txBox="1">
            <a:spLocks/>
          </p:cNvSpPr>
          <p:nvPr/>
        </p:nvSpPr>
        <p:spPr>
          <a:xfrm>
            <a:off x="1163638" y="520700"/>
            <a:ext cx="6384925" cy="588963"/>
          </a:xfrm>
          <a:prstGeom prst="rect">
            <a:avLst/>
          </a:prstGeom>
        </p:spPr>
        <p:txBody>
          <a:bodyPr/>
          <a:lstStyle>
            <a:lvl1pPr algn="l" defTabSz="1007943" rtl="0" eaLnBrk="1" latinLnBrk="0" hangingPunct="1">
              <a:lnSpc>
                <a:spcPct val="90000"/>
              </a:lnSpc>
              <a:spcBef>
                <a:spcPct val="0"/>
              </a:spcBef>
              <a:buNone/>
              <a:defRPr sz="1800" b="1" kern="1200">
                <a:solidFill>
                  <a:schemeClr val="bg1"/>
                </a:solidFill>
                <a:latin typeface="Myriad Pro" panose="020B0503030403020204" pitchFamily="34" charset="0"/>
                <a:ea typeface="+mj-ea"/>
                <a:cs typeface="+mj-cs"/>
              </a:defRPr>
            </a:lvl1pPr>
          </a:lstStyle>
          <a:p>
            <a:r>
              <a:rPr lang="tr-TR" dirty="0"/>
              <a:t>5. KURUMSAL BİLGİLERİMİZ</a:t>
            </a:r>
          </a:p>
        </p:txBody>
      </p:sp>
      <p:sp>
        <p:nvSpPr>
          <p:cNvPr id="15" name="object 2">
            <a:extLst>
              <a:ext uri="{FF2B5EF4-FFF2-40B4-BE49-F238E27FC236}">
                <a16:creationId xmlns:a16="http://schemas.microsoft.com/office/drawing/2014/main" id="{3CAB0ACD-2B4C-4388-BB16-A300E7DBA397}"/>
              </a:ext>
            </a:extLst>
          </p:cNvPr>
          <p:cNvSpPr txBox="1"/>
          <p:nvPr/>
        </p:nvSpPr>
        <p:spPr>
          <a:xfrm>
            <a:off x="1421655" y="2618742"/>
            <a:ext cx="3534238" cy="427395"/>
          </a:xfrm>
          <a:prstGeom prst="rect">
            <a:avLst/>
          </a:prstGeom>
        </p:spPr>
        <p:txBody>
          <a:bodyPr vert="horz" wrap="square" lIns="0" tIns="20418" rIns="0" bIns="0" rtlCol="0">
            <a:spAutoFit/>
          </a:bodyPr>
          <a:lstStyle/>
          <a:p>
            <a:pPr marL="7424" marR="2970">
              <a:lnSpc>
                <a:spcPts val="3741"/>
              </a:lnSpc>
              <a:spcBef>
                <a:spcPts val="161"/>
              </a:spcBef>
            </a:pPr>
            <a:r>
              <a:rPr sz="1600" b="1" dirty="0">
                <a:solidFill>
                  <a:srgbClr val="C00000"/>
                </a:solidFill>
                <a:latin typeface="Myriad Pro" panose="020B0503030403020204" pitchFamily="34" charset="0"/>
                <a:cs typeface="Times New Roman"/>
              </a:rPr>
              <a:t>Hizmet Verdiğimiz Yerleşkeler</a:t>
            </a:r>
            <a:endParaRPr sz="1600" dirty="0">
              <a:solidFill>
                <a:srgbClr val="C00000"/>
              </a:solidFill>
              <a:latin typeface="Myriad Pro" panose="020B0503030403020204" pitchFamily="34" charset="0"/>
              <a:cs typeface="Times New Roman"/>
            </a:endParaRPr>
          </a:p>
        </p:txBody>
      </p:sp>
      <p:sp>
        <p:nvSpPr>
          <p:cNvPr id="17" name="object 3">
            <a:extLst>
              <a:ext uri="{FF2B5EF4-FFF2-40B4-BE49-F238E27FC236}">
                <a16:creationId xmlns:a16="http://schemas.microsoft.com/office/drawing/2014/main" id="{AD001CFB-47F1-4BA2-ABB4-81AA9D33800B}"/>
              </a:ext>
            </a:extLst>
          </p:cNvPr>
          <p:cNvSpPr txBox="1"/>
          <p:nvPr/>
        </p:nvSpPr>
        <p:spPr>
          <a:xfrm>
            <a:off x="5532338" y="2707348"/>
            <a:ext cx="3685233" cy="338100"/>
          </a:xfrm>
          <a:prstGeom prst="rect">
            <a:avLst/>
          </a:prstGeom>
        </p:spPr>
        <p:txBody>
          <a:bodyPr vert="horz" wrap="square" lIns="0" tIns="121025" rIns="0" bIns="0" rtlCol="0">
            <a:spAutoFit/>
          </a:bodyPr>
          <a:lstStyle/>
          <a:p>
            <a:pPr marL="7424">
              <a:spcBef>
                <a:spcPts val="953"/>
              </a:spcBef>
            </a:pPr>
            <a:r>
              <a:rPr sz="1403" u="sng" dirty="0">
                <a:uFill>
                  <a:solidFill>
                    <a:srgbClr val="000000"/>
                  </a:solidFill>
                </a:uFill>
                <a:latin typeface="Myriad Pro" panose="020B0503030403020204" pitchFamily="34" charset="0"/>
                <a:cs typeface="Times New Roman"/>
              </a:rPr>
              <a:t>Merkez</a:t>
            </a:r>
            <a:r>
              <a:rPr sz="1403" u="sng" spc="-20" dirty="0">
                <a:uFill>
                  <a:solidFill>
                    <a:srgbClr val="000000"/>
                  </a:solidFill>
                </a:uFill>
                <a:latin typeface="Myriad Pro" panose="020B0503030403020204" pitchFamily="34" charset="0"/>
                <a:cs typeface="Times New Roman"/>
              </a:rPr>
              <a:t> </a:t>
            </a:r>
            <a:r>
              <a:rPr sz="1403" u="sng" dirty="0" err="1">
                <a:uFill>
                  <a:solidFill>
                    <a:srgbClr val="000000"/>
                  </a:solidFill>
                </a:uFill>
                <a:latin typeface="Myriad Pro" panose="020B0503030403020204" pitchFamily="34" charset="0"/>
                <a:cs typeface="Times New Roman"/>
              </a:rPr>
              <a:t>Bilkent</a:t>
            </a:r>
            <a:r>
              <a:rPr sz="1403" u="sng" spc="-67" dirty="0">
                <a:uFill>
                  <a:solidFill>
                    <a:srgbClr val="000000"/>
                  </a:solidFill>
                </a:uFill>
                <a:latin typeface="Myriad Pro" panose="020B0503030403020204" pitchFamily="34" charset="0"/>
                <a:cs typeface="Times New Roman"/>
              </a:rPr>
              <a:t> </a:t>
            </a:r>
            <a:r>
              <a:rPr sz="1403" u="sng" spc="-12" dirty="0" err="1">
                <a:uFill>
                  <a:solidFill>
                    <a:srgbClr val="000000"/>
                  </a:solidFill>
                </a:uFill>
                <a:latin typeface="Myriad Pro" panose="020B0503030403020204" pitchFamily="34" charset="0"/>
                <a:cs typeface="Times New Roman"/>
              </a:rPr>
              <a:t>Yerleşkesi</a:t>
            </a:r>
            <a:r>
              <a:rPr lang="tr-TR" sz="1403" spc="-12" dirty="0">
                <a:latin typeface="Myriad Pro" panose="020B0503030403020204" pitchFamily="34" charset="0"/>
                <a:cs typeface="Times New Roman"/>
              </a:rPr>
              <a:t> </a:t>
            </a:r>
            <a:r>
              <a:rPr sz="1403" u="sng" dirty="0">
                <a:uFill>
                  <a:solidFill>
                    <a:srgbClr val="000000"/>
                  </a:solidFill>
                </a:uFill>
                <a:latin typeface="Myriad Pro" panose="020B0503030403020204" pitchFamily="34" charset="0"/>
                <a:cs typeface="Times New Roman"/>
              </a:rPr>
              <a:t>3</a:t>
            </a:r>
            <a:r>
              <a:rPr lang="tr-TR" sz="1403" u="sng" dirty="0">
                <a:uFill>
                  <a:solidFill>
                    <a:srgbClr val="000000"/>
                  </a:solidFill>
                </a:uFill>
                <a:latin typeface="Myriad Pro" panose="020B0503030403020204" pitchFamily="34" charset="0"/>
                <a:cs typeface="Times New Roman"/>
              </a:rPr>
              <a:t>. </a:t>
            </a:r>
            <a:r>
              <a:rPr sz="1403" u="sng" spc="-15" dirty="0">
                <a:uFill>
                  <a:solidFill>
                    <a:srgbClr val="000000"/>
                  </a:solidFill>
                </a:uFill>
                <a:latin typeface="Myriad Pro" panose="020B0503030403020204" pitchFamily="34" charset="0"/>
                <a:cs typeface="Times New Roman"/>
              </a:rPr>
              <a:t>Kat</a:t>
            </a:r>
            <a:endParaRPr sz="1403" dirty="0">
              <a:latin typeface="Myriad Pro" panose="020B0503030403020204" pitchFamily="34" charset="0"/>
              <a:cs typeface="Times New Roman"/>
            </a:endParaRPr>
          </a:p>
        </p:txBody>
      </p:sp>
      <p:pic>
        <p:nvPicPr>
          <p:cNvPr id="19" name="object 8">
            <a:extLst>
              <a:ext uri="{FF2B5EF4-FFF2-40B4-BE49-F238E27FC236}">
                <a16:creationId xmlns:a16="http://schemas.microsoft.com/office/drawing/2014/main" id="{9EA8B9CC-7B56-4B68-87D3-D92DF42436B5}"/>
              </a:ext>
            </a:extLst>
          </p:cNvPr>
          <p:cNvPicPr/>
          <p:nvPr/>
        </p:nvPicPr>
        <p:blipFill>
          <a:blip r:embed="rId2" cstate="print">
            <a:duotone>
              <a:schemeClr val="accent1">
                <a:shade val="45000"/>
                <a:satMod val="135000"/>
              </a:schemeClr>
              <a:prstClr val="white"/>
            </a:duotone>
          </a:blip>
          <a:stretch>
            <a:fillRect/>
          </a:stretch>
        </p:blipFill>
        <p:spPr>
          <a:xfrm>
            <a:off x="4830801" y="2609900"/>
            <a:ext cx="519449" cy="742900"/>
          </a:xfrm>
          <a:prstGeom prst="rect">
            <a:avLst/>
          </a:prstGeom>
        </p:spPr>
      </p:pic>
      <p:pic>
        <p:nvPicPr>
          <p:cNvPr id="20" name="object 11">
            <a:extLst>
              <a:ext uri="{FF2B5EF4-FFF2-40B4-BE49-F238E27FC236}">
                <a16:creationId xmlns:a16="http://schemas.microsoft.com/office/drawing/2014/main" id="{2A5809C5-7A6B-4487-8E3C-E932A6252EFF}"/>
              </a:ext>
            </a:extLst>
          </p:cNvPr>
          <p:cNvPicPr/>
          <p:nvPr/>
        </p:nvPicPr>
        <p:blipFill>
          <a:blip r:embed="rId3" cstate="print"/>
          <a:stretch>
            <a:fillRect/>
          </a:stretch>
        </p:blipFill>
        <p:spPr>
          <a:xfrm>
            <a:off x="7877011" y="2859392"/>
            <a:ext cx="426782" cy="426782"/>
          </a:xfrm>
          <a:prstGeom prst="rect">
            <a:avLst/>
          </a:prstGeom>
        </p:spPr>
      </p:pic>
    </p:spTree>
    <p:extLst>
      <p:ext uri="{BB962C8B-B14F-4D97-AF65-F5344CB8AC3E}">
        <p14:creationId xmlns:p14="http://schemas.microsoft.com/office/powerpoint/2010/main" val="3200010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0FCBE034-0D90-4C9E-BF0A-4B42F447396A}"/>
              </a:ext>
            </a:extLst>
          </p:cNvPr>
          <p:cNvSpPr>
            <a:spLocks noGrp="1"/>
          </p:cNvSpPr>
          <p:nvPr>
            <p:ph type="ctrTitle"/>
          </p:nvPr>
        </p:nvSpPr>
        <p:spPr>
          <a:xfrm>
            <a:off x="1179340" y="508800"/>
            <a:ext cx="9088041" cy="270590"/>
          </a:xfrm>
          <a:prstGeom prst="rect">
            <a:avLst/>
          </a:prstGeom>
        </p:spPr>
        <p:txBody>
          <a:bodyPr/>
          <a:lstStyle/>
          <a:p>
            <a:pPr lvl="0"/>
            <a:r>
              <a:rPr lang="tr-TR" dirty="0"/>
              <a:t>6. EKLER</a:t>
            </a:r>
          </a:p>
        </p:txBody>
      </p:sp>
      <p:sp>
        <p:nvSpPr>
          <p:cNvPr id="4" name="Slayt Numarası Yer Tutucusu 3">
            <a:extLst>
              <a:ext uri="{FF2B5EF4-FFF2-40B4-BE49-F238E27FC236}">
                <a16:creationId xmlns:a16="http://schemas.microsoft.com/office/drawing/2014/main" id="{99EEBD32-B27F-4025-9783-75CA3401F505}"/>
              </a:ext>
            </a:extLst>
          </p:cNvPr>
          <p:cNvSpPr>
            <a:spLocks noGrp="1"/>
          </p:cNvSpPr>
          <p:nvPr>
            <p:ph type="sldNum" sz="quarter" idx="12"/>
          </p:nvPr>
        </p:nvSpPr>
        <p:spPr/>
        <p:txBody>
          <a:bodyPr/>
          <a:lstStyle/>
          <a:p>
            <a:fld id="{6CAADB4D-FEE4-43DF-B95E-7913B050E7E1}" type="slidenum">
              <a:rPr lang="tr-TR" smtClean="0"/>
              <a:t>39</a:t>
            </a:fld>
            <a:endParaRPr lang="tr-TR"/>
          </a:p>
        </p:txBody>
      </p:sp>
      <p:graphicFrame>
        <p:nvGraphicFramePr>
          <p:cNvPr id="2" name="Tablo 1">
            <a:extLst>
              <a:ext uri="{FF2B5EF4-FFF2-40B4-BE49-F238E27FC236}">
                <a16:creationId xmlns:a16="http://schemas.microsoft.com/office/drawing/2014/main" id="{83376749-8F49-4103-8A31-44731925BC26}"/>
              </a:ext>
            </a:extLst>
          </p:cNvPr>
          <p:cNvGraphicFramePr>
            <a:graphicFrameLocks noGrp="1"/>
          </p:cNvGraphicFramePr>
          <p:nvPr>
            <p:extLst>
              <p:ext uri="{D42A27DB-BD31-4B8C-83A1-F6EECF244321}">
                <p14:modId xmlns:p14="http://schemas.microsoft.com/office/powerpoint/2010/main" val="4028486003"/>
              </p:ext>
            </p:extLst>
          </p:nvPr>
        </p:nvGraphicFramePr>
        <p:xfrm>
          <a:off x="1377635" y="2194145"/>
          <a:ext cx="7844185" cy="1973431"/>
        </p:xfrm>
        <a:graphic>
          <a:graphicData uri="http://schemas.openxmlformats.org/drawingml/2006/table">
            <a:tbl>
              <a:tblPr firstRow="1" firstCol="1" bandRow="1">
                <a:tableStyleId>{F5AB1C69-6EDB-4FF4-983F-18BD219EF322}</a:tableStyleId>
              </a:tblPr>
              <a:tblGrid>
                <a:gridCol w="731905">
                  <a:extLst>
                    <a:ext uri="{9D8B030D-6E8A-4147-A177-3AD203B41FA5}">
                      <a16:colId xmlns:a16="http://schemas.microsoft.com/office/drawing/2014/main" val="1203889211"/>
                    </a:ext>
                  </a:extLst>
                </a:gridCol>
                <a:gridCol w="5446029">
                  <a:extLst>
                    <a:ext uri="{9D8B030D-6E8A-4147-A177-3AD203B41FA5}">
                      <a16:colId xmlns:a16="http://schemas.microsoft.com/office/drawing/2014/main" val="3342114161"/>
                    </a:ext>
                  </a:extLst>
                </a:gridCol>
                <a:gridCol w="1666251">
                  <a:extLst>
                    <a:ext uri="{9D8B030D-6E8A-4147-A177-3AD203B41FA5}">
                      <a16:colId xmlns:a16="http://schemas.microsoft.com/office/drawing/2014/main" val="3794106309"/>
                    </a:ext>
                  </a:extLst>
                </a:gridCol>
              </a:tblGrid>
              <a:tr h="402833">
                <a:tc>
                  <a:txBody>
                    <a:bodyPr/>
                    <a:lstStyle/>
                    <a:p>
                      <a:pPr>
                        <a:lnSpc>
                          <a:spcPct val="150000"/>
                        </a:lnSpc>
                        <a:spcAft>
                          <a:spcPts val="0"/>
                        </a:spcAft>
                      </a:pPr>
                      <a:r>
                        <a:rPr lang="tr-TR" sz="1200">
                          <a:effectLst/>
                          <a:latin typeface="Myriad Pro" panose="020B0503030403020204" pitchFamily="34" charset="0"/>
                        </a:rPr>
                        <a:t> </a:t>
                      </a:r>
                      <a:endParaRPr lang="tr-TR" sz="120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tr-TR" sz="1200">
                          <a:effectLst/>
                          <a:latin typeface="Myriad Pro" panose="020B0503030403020204" pitchFamily="34" charset="0"/>
                        </a:rPr>
                        <a:t>Doküman Adı</a:t>
                      </a:r>
                      <a:endParaRPr lang="tr-TR" sz="120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200" dirty="0">
                          <a:effectLst/>
                          <a:latin typeface="Myriad Pro" panose="020B0503030403020204" pitchFamily="34" charset="0"/>
                        </a:rPr>
                        <a:t>Doküman</a:t>
                      </a:r>
                      <a:endParaRPr lang="tr-TR" sz="12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4586274"/>
                  </a:ext>
                </a:extLst>
              </a:tr>
              <a:tr h="710427">
                <a:tc>
                  <a:txBody>
                    <a:bodyPr/>
                    <a:lstStyle/>
                    <a:p>
                      <a:pPr>
                        <a:lnSpc>
                          <a:spcPct val="150000"/>
                        </a:lnSpc>
                        <a:spcAft>
                          <a:spcPts val="0"/>
                        </a:spcAft>
                      </a:pPr>
                      <a:r>
                        <a:rPr lang="tr-TR" sz="1200">
                          <a:effectLst/>
                          <a:latin typeface="Myriad Pro" panose="020B0503030403020204" pitchFamily="34" charset="0"/>
                        </a:rPr>
                        <a:t>EK 1</a:t>
                      </a:r>
                      <a:endParaRPr lang="tr-TR" sz="120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tr-TR" sz="1200" dirty="0">
                          <a:effectLst/>
                          <a:latin typeface="Myriad Pro" panose="020B0503030403020204" pitchFamily="34" charset="0"/>
                        </a:rPr>
                        <a:t>2024 – 2028 SAĞLIK BAKANLIĞI STRATEJİK PLANI </a:t>
                      </a:r>
                      <a:endParaRPr lang="tr-TR" sz="12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200" dirty="0">
                          <a:effectLst/>
                          <a:highlight>
                            <a:srgbClr val="FFFF00"/>
                          </a:highlight>
                          <a:latin typeface="Myriad Pro" panose="020B0503030403020204" pitchFamily="34" charset="0"/>
                        </a:rPr>
                        <a:t>Onay sonrası eklenecek.</a:t>
                      </a:r>
                      <a:r>
                        <a:rPr lang="tr-TR" sz="1200" dirty="0">
                          <a:effectLst/>
                          <a:latin typeface="Myriad Pro" panose="020B0503030403020204" pitchFamily="34" charset="0"/>
                        </a:rPr>
                        <a:t> </a:t>
                      </a:r>
                      <a:endParaRPr lang="tr-TR" sz="12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1378076"/>
                  </a:ext>
                </a:extLst>
              </a:tr>
              <a:tr h="860171">
                <a:tc>
                  <a:txBody>
                    <a:bodyPr/>
                    <a:lstStyle/>
                    <a:p>
                      <a:pPr>
                        <a:lnSpc>
                          <a:spcPct val="150000"/>
                        </a:lnSpc>
                        <a:spcAft>
                          <a:spcPts val="0"/>
                        </a:spcAft>
                      </a:pPr>
                      <a:r>
                        <a:rPr lang="tr-TR" sz="1200">
                          <a:effectLst/>
                          <a:latin typeface="Myriad Pro" panose="020B0503030403020204" pitchFamily="34" charset="0"/>
                        </a:rPr>
                        <a:t>EK 2</a:t>
                      </a:r>
                      <a:endParaRPr lang="tr-TR" sz="120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tr-TR" sz="1200" dirty="0">
                          <a:effectLst/>
                          <a:latin typeface="Myriad Pro" panose="020B0503030403020204" pitchFamily="34" charset="0"/>
                        </a:rPr>
                        <a:t>2023 – 2024 SAĞLIK BAKANLIĞI KAMU İÇ KONTROL STANDARTLARINA UYUM EYLEM PLANI</a:t>
                      </a:r>
                      <a:endParaRPr lang="tr-TR" sz="12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endParaRPr lang="tr-TR" sz="12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8726391"/>
                  </a:ext>
                </a:extLst>
              </a:tr>
            </a:tbl>
          </a:graphicData>
        </a:graphic>
      </p:graphicFrame>
      <p:sp>
        <p:nvSpPr>
          <p:cNvPr id="8" name="Rectangle 4">
            <a:extLst>
              <a:ext uri="{FF2B5EF4-FFF2-40B4-BE49-F238E27FC236}">
                <a16:creationId xmlns:a16="http://schemas.microsoft.com/office/drawing/2014/main" id="{7E73AD58-1661-4D25-B07A-11A5B0E29848}"/>
              </a:ext>
            </a:extLst>
          </p:cNvPr>
          <p:cNvSpPr>
            <a:spLocks noChangeArrowheads="1"/>
          </p:cNvSpPr>
          <p:nvPr/>
        </p:nvSpPr>
        <p:spPr bwMode="auto">
          <a:xfrm>
            <a:off x="7879404" y="2208179"/>
            <a:ext cx="1069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2" name="Rectangle 6">
            <a:extLst>
              <a:ext uri="{FF2B5EF4-FFF2-40B4-BE49-F238E27FC236}">
                <a16:creationId xmlns:a16="http://schemas.microsoft.com/office/drawing/2014/main" id="{A7A7D43C-43BB-490C-A44B-25584E11EEE1}"/>
              </a:ext>
            </a:extLst>
          </p:cNvPr>
          <p:cNvSpPr>
            <a:spLocks noChangeArrowheads="1"/>
          </p:cNvSpPr>
          <p:nvPr/>
        </p:nvSpPr>
        <p:spPr bwMode="auto">
          <a:xfrm>
            <a:off x="7898004" y="3446585"/>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7" name="Nesne 6">
            <a:extLst>
              <a:ext uri="{FF2B5EF4-FFF2-40B4-BE49-F238E27FC236}">
                <a16:creationId xmlns:a16="http://schemas.microsoft.com/office/drawing/2014/main" id="{36A57E8F-24F2-44BF-9F8C-8BA9958C30DB}"/>
              </a:ext>
            </a:extLst>
          </p:cNvPr>
          <p:cNvGraphicFramePr>
            <a:graphicFrameLocks noChangeAspect="1"/>
          </p:cNvGraphicFramePr>
          <p:nvPr>
            <p:extLst>
              <p:ext uri="{D42A27DB-BD31-4B8C-83A1-F6EECF244321}">
                <p14:modId xmlns:p14="http://schemas.microsoft.com/office/powerpoint/2010/main" val="1190433732"/>
              </p:ext>
            </p:extLst>
          </p:nvPr>
        </p:nvGraphicFramePr>
        <p:xfrm>
          <a:off x="7821168" y="3419330"/>
          <a:ext cx="914400" cy="792162"/>
        </p:xfrm>
        <a:graphic>
          <a:graphicData uri="http://schemas.openxmlformats.org/presentationml/2006/ole">
            <mc:AlternateContent xmlns:mc="http://schemas.openxmlformats.org/markup-compatibility/2006">
              <mc:Choice xmlns:v="urn:schemas-microsoft-com:vml" Requires="v">
                <p:oleObj spid="_x0000_s34918" name="Acrobat Document" showAsIcon="1" r:id="rId3" imgW="914400" imgH="792360" progId="Acrobat.Document.DC">
                  <p:embed/>
                </p:oleObj>
              </mc:Choice>
              <mc:Fallback>
                <p:oleObj name="Acrobat Document" showAsIcon="1" r:id="rId3" imgW="914400" imgH="792360" progId="Acrobat.Document.DC">
                  <p:embed/>
                  <p:pic>
                    <p:nvPicPr>
                      <p:cNvPr id="0" name=""/>
                      <p:cNvPicPr/>
                      <p:nvPr/>
                    </p:nvPicPr>
                    <p:blipFill>
                      <a:blip r:embed="rId4"/>
                      <a:stretch>
                        <a:fillRect/>
                      </a:stretch>
                    </p:blipFill>
                    <p:spPr>
                      <a:xfrm>
                        <a:off x="7821168" y="3419330"/>
                        <a:ext cx="914400" cy="792162"/>
                      </a:xfrm>
                      <a:prstGeom prst="rect">
                        <a:avLst/>
                      </a:prstGeom>
                    </p:spPr>
                  </p:pic>
                </p:oleObj>
              </mc:Fallback>
            </mc:AlternateContent>
          </a:graphicData>
        </a:graphic>
      </p:graphicFrame>
    </p:spTree>
    <p:extLst>
      <p:ext uri="{BB962C8B-B14F-4D97-AF65-F5344CB8AC3E}">
        <p14:creationId xmlns:p14="http://schemas.microsoft.com/office/powerpoint/2010/main" val="245022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9A85F37C-F25D-44C4-A906-5BE5392C4DDB}"/>
              </a:ext>
            </a:extLst>
          </p:cNvPr>
          <p:cNvSpPr>
            <a:spLocks noGrp="1"/>
          </p:cNvSpPr>
          <p:nvPr>
            <p:ph type="ctrTitle"/>
          </p:nvPr>
        </p:nvSpPr>
        <p:spPr>
          <a:xfrm>
            <a:off x="1132626" y="507625"/>
            <a:ext cx="9088041" cy="270590"/>
          </a:xfrm>
          <a:prstGeom prst="rect">
            <a:avLst/>
          </a:prstGeom>
        </p:spPr>
        <p:txBody>
          <a:bodyPr/>
          <a:lstStyle/>
          <a:p>
            <a:r>
              <a:rPr lang="tr-TR" dirty="0"/>
              <a:t>2. SAĞLIK BAKANLIĞI MİSYON VE VİZYONU</a:t>
            </a:r>
          </a:p>
        </p:txBody>
      </p:sp>
      <p:sp>
        <p:nvSpPr>
          <p:cNvPr id="3" name="Slayt Numarası Yer Tutucusu 2">
            <a:extLst>
              <a:ext uri="{FF2B5EF4-FFF2-40B4-BE49-F238E27FC236}">
                <a16:creationId xmlns:a16="http://schemas.microsoft.com/office/drawing/2014/main" id="{B1477183-EA85-4C7D-B9C3-6F8AD0D86C50}"/>
              </a:ext>
            </a:extLst>
          </p:cNvPr>
          <p:cNvSpPr>
            <a:spLocks noGrp="1"/>
          </p:cNvSpPr>
          <p:nvPr>
            <p:ph type="sldNum" sz="quarter" idx="12"/>
          </p:nvPr>
        </p:nvSpPr>
        <p:spPr/>
        <p:txBody>
          <a:bodyPr/>
          <a:lstStyle/>
          <a:p>
            <a:fld id="{6CAADB4D-FEE4-43DF-B95E-7913B050E7E1}" type="slidenum">
              <a:rPr lang="tr-TR" smtClean="0"/>
              <a:pPr/>
              <a:t>4</a:t>
            </a:fld>
            <a:endParaRPr lang="tr-TR" dirty="0"/>
          </a:p>
        </p:txBody>
      </p:sp>
      <p:sp>
        <p:nvSpPr>
          <p:cNvPr id="5" name="Alt Başlık 4">
            <a:extLst>
              <a:ext uri="{FF2B5EF4-FFF2-40B4-BE49-F238E27FC236}">
                <a16:creationId xmlns:a16="http://schemas.microsoft.com/office/drawing/2014/main" id="{B5029330-1E2C-4FA4-ACF2-BDA8B2925CA2}"/>
              </a:ext>
            </a:extLst>
          </p:cNvPr>
          <p:cNvSpPr>
            <a:spLocks noGrp="1"/>
          </p:cNvSpPr>
          <p:nvPr>
            <p:ph type="subTitle" idx="1"/>
          </p:nvPr>
        </p:nvSpPr>
        <p:spPr>
          <a:xfrm>
            <a:off x="4387173" y="2705573"/>
            <a:ext cx="5904673" cy="885215"/>
          </a:xfrm>
        </p:spPr>
        <p:txBody>
          <a:bodyPr/>
          <a:lstStyle/>
          <a:p>
            <a:pPr algn="just"/>
            <a:r>
              <a:rPr lang="tr-TR" sz="1800" dirty="0"/>
              <a:t>İnsan merkezli yaklaşımla birey ve toplumun sağlık hakkını ve sağlığını en üst düzeyde korumak, sağlık sorunlarına zamanında, uygun ve etkili çözümleri yüksek hizmet kalitesiyle sunmak </a:t>
            </a:r>
            <a:endParaRPr lang="tr-TR" sz="1800" dirty="0">
              <a:solidFill>
                <a:schemeClr val="tx1">
                  <a:lumMod val="75000"/>
                  <a:lumOff val="25000"/>
                </a:schemeClr>
              </a:solidFill>
            </a:endParaRPr>
          </a:p>
        </p:txBody>
      </p:sp>
      <p:sp>
        <p:nvSpPr>
          <p:cNvPr id="8" name="Alt Başlık 4">
            <a:extLst>
              <a:ext uri="{FF2B5EF4-FFF2-40B4-BE49-F238E27FC236}">
                <a16:creationId xmlns:a16="http://schemas.microsoft.com/office/drawing/2014/main" id="{889040FE-8E31-4665-9C74-4CBADDBA3E59}"/>
              </a:ext>
            </a:extLst>
          </p:cNvPr>
          <p:cNvSpPr txBox="1">
            <a:spLocks/>
          </p:cNvSpPr>
          <p:nvPr/>
        </p:nvSpPr>
        <p:spPr>
          <a:xfrm>
            <a:off x="2859932" y="2968631"/>
            <a:ext cx="1449417" cy="708425"/>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400" kern="1200">
                <a:solidFill>
                  <a:schemeClr val="tx1"/>
                </a:solidFill>
                <a:latin typeface="Myriad Pro" panose="020B0503030403020204" pitchFamily="34"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tr-TR" sz="2400" b="1" dirty="0">
                <a:solidFill>
                  <a:srgbClr val="C00000"/>
                </a:solidFill>
              </a:rPr>
              <a:t>MİSYON</a:t>
            </a:r>
          </a:p>
        </p:txBody>
      </p:sp>
      <p:sp>
        <p:nvSpPr>
          <p:cNvPr id="9" name="Alt Başlık 4">
            <a:extLst>
              <a:ext uri="{FF2B5EF4-FFF2-40B4-BE49-F238E27FC236}">
                <a16:creationId xmlns:a16="http://schemas.microsoft.com/office/drawing/2014/main" id="{08BABE1B-3863-4B6F-A80D-D3F8E59B1273}"/>
              </a:ext>
            </a:extLst>
          </p:cNvPr>
          <p:cNvSpPr txBox="1">
            <a:spLocks/>
          </p:cNvSpPr>
          <p:nvPr/>
        </p:nvSpPr>
        <p:spPr>
          <a:xfrm>
            <a:off x="4387174" y="4534784"/>
            <a:ext cx="5785287" cy="708425"/>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400" kern="1200">
                <a:solidFill>
                  <a:schemeClr val="tx1"/>
                </a:solidFill>
                <a:latin typeface="Myriad Pro" panose="020B0503030403020204" pitchFamily="34"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just"/>
            <a:r>
              <a:rPr lang="tr-TR" sz="1800" dirty="0"/>
              <a:t>İnsanı odağa alan, sağlıklı hayat tarzının benimsendiği, herkesin sağlık hakkına kolaylıkla ve yüksek hizmet kalitesi ile eriştiği bir Türkiye </a:t>
            </a:r>
            <a:endParaRPr lang="tr-TR" sz="1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Alt Başlık 4">
            <a:extLst>
              <a:ext uri="{FF2B5EF4-FFF2-40B4-BE49-F238E27FC236}">
                <a16:creationId xmlns:a16="http://schemas.microsoft.com/office/drawing/2014/main" id="{51EF8578-21A7-4570-8B7F-20190F943D99}"/>
              </a:ext>
            </a:extLst>
          </p:cNvPr>
          <p:cNvSpPr txBox="1">
            <a:spLocks/>
          </p:cNvSpPr>
          <p:nvPr/>
        </p:nvSpPr>
        <p:spPr>
          <a:xfrm>
            <a:off x="2859931" y="4633882"/>
            <a:ext cx="1634243" cy="885216"/>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400" kern="1200">
                <a:solidFill>
                  <a:schemeClr val="tx1"/>
                </a:solidFill>
                <a:latin typeface="Myriad Pro" panose="020B0503030403020204" pitchFamily="34"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tr-TR" sz="2400" b="1" dirty="0">
                <a:solidFill>
                  <a:srgbClr val="C00000"/>
                </a:solidFill>
              </a:rPr>
              <a:t> VİZYON</a:t>
            </a:r>
          </a:p>
        </p:txBody>
      </p:sp>
      <p:cxnSp>
        <p:nvCxnSpPr>
          <p:cNvPr id="12" name="Düz Bağlayıcı 11">
            <a:extLst>
              <a:ext uri="{FF2B5EF4-FFF2-40B4-BE49-F238E27FC236}">
                <a16:creationId xmlns:a16="http://schemas.microsoft.com/office/drawing/2014/main" id="{5A3CF330-6893-4AAE-8589-5E07C09200D6}"/>
              </a:ext>
            </a:extLst>
          </p:cNvPr>
          <p:cNvCxnSpPr>
            <a:cxnSpLocks/>
          </p:cNvCxnSpPr>
          <p:nvPr/>
        </p:nvCxnSpPr>
        <p:spPr>
          <a:xfrm flipV="1">
            <a:off x="904673" y="3968886"/>
            <a:ext cx="9251004" cy="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3F576483-03CF-4D23-BBDC-95E16257D2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7060" y="2010912"/>
            <a:ext cx="1742902" cy="1742902"/>
          </a:xfrm>
          <a:prstGeom prst="rect">
            <a:avLst/>
          </a:prstGeom>
        </p:spPr>
      </p:pic>
      <p:pic>
        <p:nvPicPr>
          <p:cNvPr id="16" name="Grafik 15">
            <a:extLst>
              <a:ext uri="{FF2B5EF4-FFF2-40B4-BE49-F238E27FC236}">
                <a16:creationId xmlns:a16="http://schemas.microsoft.com/office/drawing/2014/main" id="{575D459C-BD1E-4911-83FD-5FE190B763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532" y="4491922"/>
            <a:ext cx="2219399" cy="1169136"/>
          </a:xfrm>
          <a:prstGeom prst="rect">
            <a:avLst/>
          </a:prstGeom>
        </p:spPr>
      </p:pic>
      <p:cxnSp>
        <p:nvCxnSpPr>
          <p:cNvPr id="18" name="Düz Bağlayıcı 17">
            <a:extLst>
              <a:ext uri="{FF2B5EF4-FFF2-40B4-BE49-F238E27FC236}">
                <a16:creationId xmlns:a16="http://schemas.microsoft.com/office/drawing/2014/main" id="{E11CD53B-0AC6-41B2-8EE4-070FED545515}"/>
              </a:ext>
            </a:extLst>
          </p:cNvPr>
          <p:cNvCxnSpPr>
            <a:cxnSpLocks/>
          </p:cNvCxnSpPr>
          <p:nvPr/>
        </p:nvCxnSpPr>
        <p:spPr>
          <a:xfrm flipV="1">
            <a:off x="4182894" y="2791840"/>
            <a:ext cx="0" cy="88521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Düz Bağlayıcı 21">
            <a:extLst>
              <a:ext uri="{FF2B5EF4-FFF2-40B4-BE49-F238E27FC236}">
                <a16:creationId xmlns:a16="http://schemas.microsoft.com/office/drawing/2014/main" id="{72CF374C-3366-47A9-AF5D-1D95F02A2904}"/>
              </a:ext>
            </a:extLst>
          </p:cNvPr>
          <p:cNvCxnSpPr>
            <a:cxnSpLocks/>
          </p:cNvCxnSpPr>
          <p:nvPr/>
        </p:nvCxnSpPr>
        <p:spPr>
          <a:xfrm flipV="1">
            <a:off x="4182894" y="4377449"/>
            <a:ext cx="0" cy="88521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829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9A85F37C-F25D-44C4-A906-5BE5392C4DDB}"/>
              </a:ext>
            </a:extLst>
          </p:cNvPr>
          <p:cNvSpPr>
            <a:spLocks noGrp="1"/>
          </p:cNvSpPr>
          <p:nvPr>
            <p:ph type="ctrTitle"/>
          </p:nvPr>
        </p:nvSpPr>
        <p:spPr>
          <a:xfrm>
            <a:off x="1142354" y="527080"/>
            <a:ext cx="9088041" cy="270590"/>
          </a:xfrm>
          <a:prstGeom prst="rect">
            <a:avLst/>
          </a:prstGeom>
        </p:spPr>
        <p:txBody>
          <a:bodyPr/>
          <a:lstStyle/>
          <a:p>
            <a:r>
              <a:rPr lang="tr-TR" dirty="0"/>
              <a:t>3. STRATEJİ GELİŞTİRME BAŞKANLIĞI MEVZUATI İLE TEŞKİLAT YAPISI</a:t>
            </a:r>
          </a:p>
        </p:txBody>
      </p:sp>
      <p:sp>
        <p:nvSpPr>
          <p:cNvPr id="3" name="Slayt Numarası Yer Tutucusu 2">
            <a:extLst>
              <a:ext uri="{FF2B5EF4-FFF2-40B4-BE49-F238E27FC236}">
                <a16:creationId xmlns:a16="http://schemas.microsoft.com/office/drawing/2014/main" id="{B1477183-EA85-4C7D-B9C3-6F8AD0D86C50}"/>
              </a:ext>
            </a:extLst>
          </p:cNvPr>
          <p:cNvSpPr>
            <a:spLocks noGrp="1"/>
          </p:cNvSpPr>
          <p:nvPr>
            <p:ph type="sldNum" sz="quarter" idx="12"/>
          </p:nvPr>
        </p:nvSpPr>
        <p:spPr/>
        <p:txBody>
          <a:bodyPr/>
          <a:lstStyle/>
          <a:p>
            <a:fld id="{6CAADB4D-FEE4-43DF-B95E-7913B050E7E1}" type="slidenum">
              <a:rPr lang="tr-TR" smtClean="0"/>
              <a:pPr/>
              <a:t>5</a:t>
            </a:fld>
            <a:endParaRPr lang="tr-TR" dirty="0"/>
          </a:p>
        </p:txBody>
      </p:sp>
      <p:sp>
        <p:nvSpPr>
          <p:cNvPr id="5" name="Alt Başlık 4">
            <a:extLst>
              <a:ext uri="{FF2B5EF4-FFF2-40B4-BE49-F238E27FC236}">
                <a16:creationId xmlns:a16="http://schemas.microsoft.com/office/drawing/2014/main" id="{B5029330-1E2C-4FA4-ACF2-BDA8B2925CA2}"/>
              </a:ext>
            </a:extLst>
          </p:cNvPr>
          <p:cNvSpPr>
            <a:spLocks noGrp="1"/>
          </p:cNvSpPr>
          <p:nvPr>
            <p:ph type="subTitle" idx="1"/>
          </p:nvPr>
        </p:nvSpPr>
        <p:spPr>
          <a:xfrm>
            <a:off x="2441643" y="1731523"/>
            <a:ext cx="7723760" cy="1138137"/>
          </a:xfrm>
        </p:spPr>
        <p:txBody>
          <a:bodyPr/>
          <a:lstStyle/>
          <a:p>
            <a:pPr algn="just">
              <a:lnSpc>
                <a:spcPct val="150000"/>
              </a:lnSpc>
            </a:pPr>
            <a:r>
              <a:rPr lang="tr-TR" dirty="0"/>
              <a:t>10/12/2003 tarihli ve 5018 sayılı Kamu Malî Yönetimi ve Kontrol Kanunu, 22/12/2005 tarihli ve 5436 sayılı Kamu Mali Yönetimi ve Kontrol Kanunu ile Bazı Kanun ve Kanun Hükmünde Kararnamelerde Değişiklik Yapılması Hakkında Kanunun 15’inci maddesi, Strateji Geliştirme Birimlerinin Çalışma Usul ve Esasları Hakkında Yönetmelik, Cumhurbaşkanlığı Kararnameleri ve ilgili diğer mevzuatla malî hizmetler (strateji geliştirme) birimlerine görevler verilmiştir. </a:t>
            </a:r>
          </a:p>
          <a:p>
            <a:pPr>
              <a:lnSpc>
                <a:spcPct val="150000"/>
              </a:lnSpc>
            </a:pPr>
            <a:r>
              <a:rPr lang="tr-TR" b="1" dirty="0"/>
              <a:t>5018 sayılı Kanun kapsamında verilen görevler;</a:t>
            </a:r>
            <a:endParaRPr lang="tr-TR" dirty="0"/>
          </a:p>
          <a:p>
            <a:pPr marL="342900" lvl="0" indent="-342900">
              <a:lnSpc>
                <a:spcPct val="150000"/>
              </a:lnSpc>
              <a:buFont typeface="+mj-lt"/>
              <a:buAutoNum type="alphaLcParenR"/>
            </a:pPr>
            <a:r>
              <a:rPr lang="tr-TR" dirty="0"/>
              <a:t>İdarenin stratejik plan ve performans programının hazırlanmasını koordine etmek ve sonuçlarının konsolide edilmesi çalışmalarını yürütmek.</a:t>
            </a:r>
          </a:p>
          <a:p>
            <a:pPr marL="342900" lvl="0" indent="-342900">
              <a:lnSpc>
                <a:spcPct val="150000"/>
              </a:lnSpc>
              <a:buFont typeface="+mj-lt"/>
              <a:buAutoNum type="alphaLcParenR"/>
            </a:pPr>
            <a:r>
              <a:rPr lang="tr-TR" dirty="0"/>
              <a:t>İzleyen iki yılın bütçe tahminlerini de içeren idare bütçesini, stratejik plan ve yıllık performans programına uygun olarak hazırlamak ve idare faaliyetlerinin bunlara uygunluğunu izlemek ve değerlendirmek.</a:t>
            </a:r>
          </a:p>
          <a:p>
            <a:pPr marL="342900" lvl="0" indent="-342900">
              <a:lnSpc>
                <a:spcPct val="150000"/>
              </a:lnSpc>
              <a:buFont typeface="+mj-lt"/>
              <a:buAutoNum type="alphaLcParenR"/>
            </a:pPr>
            <a:r>
              <a:rPr lang="tr-TR" dirty="0"/>
              <a:t>Mevzuatı uyarınca belirlenecek bütçe ilke ve esasları çerçevesinde, ayrıntılı harcama programı hazırlamak ve hizmet gereksinimleri dikkate alınarak ödeneğin ilgili birimlere gönderilmesini sağlamak.</a:t>
            </a:r>
            <a:endParaRPr lang="tr-TR" dirty="0">
              <a:effectLst/>
            </a:endParaRPr>
          </a:p>
        </p:txBody>
      </p:sp>
      <p:sp>
        <p:nvSpPr>
          <p:cNvPr id="13" name="Dikdörtgen 12">
            <a:extLst>
              <a:ext uri="{FF2B5EF4-FFF2-40B4-BE49-F238E27FC236}">
                <a16:creationId xmlns:a16="http://schemas.microsoft.com/office/drawing/2014/main" id="{88C4933D-461A-4E93-A71A-3FFAA7C0B6BC}"/>
              </a:ext>
            </a:extLst>
          </p:cNvPr>
          <p:cNvSpPr/>
          <p:nvPr/>
        </p:nvSpPr>
        <p:spPr>
          <a:xfrm>
            <a:off x="2217905" y="1673158"/>
            <a:ext cx="58367" cy="518484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2008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9A85F37C-F25D-44C4-A906-5BE5392C4DDB}"/>
              </a:ext>
            </a:extLst>
          </p:cNvPr>
          <p:cNvSpPr>
            <a:spLocks noGrp="1"/>
          </p:cNvSpPr>
          <p:nvPr>
            <p:ph type="ctrTitle"/>
          </p:nvPr>
        </p:nvSpPr>
        <p:spPr>
          <a:xfrm>
            <a:off x="1190992" y="517352"/>
            <a:ext cx="9088041" cy="270590"/>
          </a:xfrm>
          <a:prstGeom prst="rect">
            <a:avLst/>
          </a:prstGeom>
        </p:spPr>
        <p:txBody>
          <a:bodyPr/>
          <a:lstStyle/>
          <a:p>
            <a:r>
              <a:rPr lang="tr-TR" dirty="0"/>
              <a:t>3. STRATEJİ GELİŞTİRME BAŞKANLIĞI MEVZUATI İLE TEŞKİLAT YAPISI</a:t>
            </a:r>
          </a:p>
        </p:txBody>
      </p:sp>
      <p:sp>
        <p:nvSpPr>
          <p:cNvPr id="3" name="Slayt Numarası Yer Tutucusu 2">
            <a:extLst>
              <a:ext uri="{FF2B5EF4-FFF2-40B4-BE49-F238E27FC236}">
                <a16:creationId xmlns:a16="http://schemas.microsoft.com/office/drawing/2014/main" id="{B1477183-EA85-4C7D-B9C3-6F8AD0D86C50}"/>
              </a:ext>
            </a:extLst>
          </p:cNvPr>
          <p:cNvSpPr>
            <a:spLocks noGrp="1"/>
          </p:cNvSpPr>
          <p:nvPr>
            <p:ph type="sldNum" sz="quarter" idx="12"/>
          </p:nvPr>
        </p:nvSpPr>
        <p:spPr/>
        <p:txBody>
          <a:bodyPr/>
          <a:lstStyle/>
          <a:p>
            <a:fld id="{6CAADB4D-FEE4-43DF-B95E-7913B050E7E1}" type="slidenum">
              <a:rPr lang="tr-TR" smtClean="0"/>
              <a:pPr/>
              <a:t>6</a:t>
            </a:fld>
            <a:endParaRPr lang="tr-TR" dirty="0"/>
          </a:p>
        </p:txBody>
      </p:sp>
      <p:sp>
        <p:nvSpPr>
          <p:cNvPr id="5" name="Alt Başlık 4">
            <a:extLst>
              <a:ext uri="{FF2B5EF4-FFF2-40B4-BE49-F238E27FC236}">
                <a16:creationId xmlns:a16="http://schemas.microsoft.com/office/drawing/2014/main" id="{B5029330-1E2C-4FA4-ACF2-BDA8B2925CA2}"/>
              </a:ext>
            </a:extLst>
          </p:cNvPr>
          <p:cNvSpPr>
            <a:spLocks noGrp="1"/>
          </p:cNvSpPr>
          <p:nvPr>
            <p:ph type="subTitle" idx="1"/>
          </p:nvPr>
        </p:nvSpPr>
        <p:spPr>
          <a:xfrm>
            <a:off x="2441643" y="1510806"/>
            <a:ext cx="7723760" cy="1138137"/>
          </a:xfrm>
        </p:spPr>
        <p:txBody>
          <a:bodyPr/>
          <a:lstStyle/>
          <a:p>
            <a:pPr marL="342900" lvl="0" indent="-342900">
              <a:lnSpc>
                <a:spcPct val="150000"/>
              </a:lnSpc>
              <a:buFont typeface="+mj-lt"/>
              <a:buAutoNum type="alphaLcParenR" startAt="4"/>
            </a:pPr>
            <a:r>
              <a:rPr lang="tr-TR" dirty="0"/>
              <a:t>Bütçe kayıtlarını tutmak, bütçe uygulama sonuçlarına ilişkin verileri toplamak, değerlendirmek ve bütçe kesin hesabı ile malî istatistikleri hazırlamak.</a:t>
            </a:r>
          </a:p>
          <a:p>
            <a:pPr marL="342900" lvl="0" indent="-342900">
              <a:lnSpc>
                <a:spcPct val="150000"/>
              </a:lnSpc>
              <a:buFont typeface="+mj-lt"/>
              <a:buAutoNum type="alphaLcParenR" startAt="4"/>
            </a:pPr>
            <a:r>
              <a:rPr lang="tr-TR" dirty="0"/>
              <a:t>İlgili mevzuatı çerçevesinde idare gelirlerini tahakkuk ettirmek, gelir ve alacaklarının takip ve tahsil işlemlerini yürütmek.</a:t>
            </a:r>
          </a:p>
          <a:p>
            <a:pPr marL="342900" lvl="0" indent="-342900">
              <a:lnSpc>
                <a:spcPct val="150000"/>
              </a:lnSpc>
              <a:buFont typeface="+mj-lt"/>
              <a:buAutoNum type="alphaLcParenR" startAt="4"/>
            </a:pPr>
            <a:r>
              <a:rPr lang="tr-TR" dirty="0"/>
              <a:t>Genel bütçe kapsamı dışında kalan idarelerde muhasebe hizmetlerini yürütmek.</a:t>
            </a:r>
          </a:p>
          <a:p>
            <a:pPr marL="342900" lvl="0" indent="-342900">
              <a:lnSpc>
                <a:spcPct val="150000"/>
              </a:lnSpc>
              <a:buFont typeface="+mj-lt"/>
              <a:buAutoNum type="alphaLcParenR" startAt="4"/>
            </a:pPr>
            <a:r>
              <a:rPr lang="tr-TR" dirty="0"/>
              <a:t>Harcama birimleri tarafından hazırlanan birim faaliyet raporlarını da esas alarak idarenin faaliyet raporunu hazırlamak.</a:t>
            </a:r>
          </a:p>
          <a:p>
            <a:pPr marL="342900" lvl="0" indent="-342900">
              <a:lnSpc>
                <a:spcPct val="150000"/>
              </a:lnSpc>
              <a:buFont typeface="+mj-lt"/>
              <a:buAutoNum type="alphaLcParenR" startAt="4"/>
            </a:pPr>
            <a:r>
              <a:rPr lang="tr-TR" dirty="0"/>
              <a:t>İdarenin mülkiyetinde veya kullanımında bulunan taşınır ve taşınmazlara ilişkin icmal cetvellerini düzenlemek.</a:t>
            </a:r>
          </a:p>
          <a:p>
            <a:pPr marL="342900" lvl="0" indent="-342900">
              <a:lnSpc>
                <a:spcPct val="150000"/>
              </a:lnSpc>
              <a:buFont typeface="+mj-lt"/>
              <a:buAutoNum type="alphaLcParenR" startAt="4"/>
            </a:pPr>
            <a:r>
              <a:rPr lang="tr-TR" dirty="0"/>
              <a:t>İdarenin yatırım programının hazırlanmasını koordine etmek, uygulama sonuçlarını izlemek ve yıllık yatırım değerlendirme raporunu hazırlamak.</a:t>
            </a:r>
          </a:p>
          <a:p>
            <a:pPr marL="342900" lvl="0" indent="-342900">
              <a:lnSpc>
                <a:spcPct val="150000"/>
              </a:lnSpc>
              <a:buFont typeface="+mj-lt"/>
              <a:buAutoNum type="alphaLcParenR" startAt="4"/>
            </a:pPr>
            <a:r>
              <a:rPr lang="tr-TR" dirty="0"/>
              <a:t>İdarenin, diğer idareler nezdinde takibi gereken malî iş ve işlemlerini yürütmek ve sonuçlandırmak.</a:t>
            </a:r>
          </a:p>
        </p:txBody>
      </p:sp>
      <p:sp>
        <p:nvSpPr>
          <p:cNvPr id="6" name="Dikdörtgen 5">
            <a:extLst>
              <a:ext uri="{FF2B5EF4-FFF2-40B4-BE49-F238E27FC236}">
                <a16:creationId xmlns:a16="http://schemas.microsoft.com/office/drawing/2014/main" id="{EE6F9796-3E11-4E3B-9A5D-850293C07CD2}"/>
              </a:ext>
            </a:extLst>
          </p:cNvPr>
          <p:cNvSpPr/>
          <p:nvPr/>
        </p:nvSpPr>
        <p:spPr>
          <a:xfrm>
            <a:off x="2217905" y="1673158"/>
            <a:ext cx="73350" cy="496938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1285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9A85F37C-F25D-44C4-A906-5BE5392C4DDB}"/>
              </a:ext>
            </a:extLst>
          </p:cNvPr>
          <p:cNvSpPr>
            <a:spLocks noGrp="1"/>
          </p:cNvSpPr>
          <p:nvPr>
            <p:ph type="ctrTitle"/>
          </p:nvPr>
        </p:nvSpPr>
        <p:spPr>
          <a:xfrm>
            <a:off x="1132626" y="497897"/>
            <a:ext cx="9088041" cy="270590"/>
          </a:xfrm>
          <a:prstGeom prst="rect">
            <a:avLst/>
          </a:prstGeom>
        </p:spPr>
        <p:txBody>
          <a:bodyPr/>
          <a:lstStyle/>
          <a:p>
            <a:r>
              <a:rPr lang="tr-TR" dirty="0"/>
              <a:t>3. STRATEJİ GELİŞTİRME BAŞKANLIĞI MEVZUATI İLE TEŞKİLAT YAPISI</a:t>
            </a:r>
          </a:p>
        </p:txBody>
      </p:sp>
      <p:sp>
        <p:nvSpPr>
          <p:cNvPr id="3" name="Slayt Numarası Yer Tutucusu 2">
            <a:extLst>
              <a:ext uri="{FF2B5EF4-FFF2-40B4-BE49-F238E27FC236}">
                <a16:creationId xmlns:a16="http://schemas.microsoft.com/office/drawing/2014/main" id="{B1477183-EA85-4C7D-B9C3-6F8AD0D86C50}"/>
              </a:ext>
            </a:extLst>
          </p:cNvPr>
          <p:cNvSpPr>
            <a:spLocks noGrp="1"/>
          </p:cNvSpPr>
          <p:nvPr>
            <p:ph type="sldNum" sz="quarter" idx="12"/>
          </p:nvPr>
        </p:nvSpPr>
        <p:spPr/>
        <p:txBody>
          <a:bodyPr/>
          <a:lstStyle/>
          <a:p>
            <a:fld id="{6CAADB4D-FEE4-43DF-B95E-7913B050E7E1}" type="slidenum">
              <a:rPr lang="tr-TR" smtClean="0"/>
              <a:pPr/>
              <a:t>7</a:t>
            </a:fld>
            <a:endParaRPr lang="tr-TR" dirty="0"/>
          </a:p>
        </p:txBody>
      </p:sp>
      <p:sp>
        <p:nvSpPr>
          <p:cNvPr id="5" name="Alt Başlık 4">
            <a:extLst>
              <a:ext uri="{FF2B5EF4-FFF2-40B4-BE49-F238E27FC236}">
                <a16:creationId xmlns:a16="http://schemas.microsoft.com/office/drawing/2014/main" id="{B5029330-1E2C-4FA4-ACF2-BDA8B2925CA2}"/>
              </a:ext>
            </a:extLst>
          </p:cNvPr>
          <p:cNvSpPr>
            <a:spLocks noGrp="1"/>
          </p:cNvSpPr>
          <p:nvPr>
            <p:ph type="subTitle" idx="1"/>
          </p:nvPr>
        </p:nvSpPr>
        <p:spPr>
          <a:xfrm>
            <a:off x="2441643" y="1246593"/>
            <a:ext cx="7879404" cy="5680953"/>
          </a:xfrm>
        </p:spPr>
        <p:txBody>
          <a:bodyPr anchor="ctr"/>
          <a:lstStyle/>
          <a:p>
            <a:pPr marL="342900" lvl="0" indent="-342900">
              <a:lnSpc>
                <a:spcPct val="150000"/>
              </a:lnSpc>
              <a:buFont typeface="+mj-lt"/>
              <a:buAutoNum type="alphaLcParenR" startAt="11"/>
            </a:pPr>
            <a:r>
              <a:rPr lang="tr-TR" dirty="0"/>
              <a:t>Malî kanunlarla ilgili diğer mevzuatın uygulanması konusunda üst yöneticiye ve harcama yetkililerine gerekli bilgileri sağlamak ve danışmanlık yapmak.</a:t>
            </a:r>
          </a:p>
          <a:p>
            <a:pPr marL="342900" lvl="0" indent="-342900">
              <a:lnSpc>
                <a:spcPct val="150000"/>
              </a:lnSpc>
              <a:buFont typeface="+mj-lt"/>
              <a:buAutoNum type="alphaLcParenR" startAt="11"/>
            </a:pPr>
            <a:r>
              <a:rPr lang="tr-TR" dirty="0"/>
              <a:t>Ön malî kontrol faaliyetini yürütmek.</a:t>
            </a:r>
          </a:p>
          <a:p>
            <a:pPr marL="342900" lvl="0" indent="-342900">
              <a:lnSpc>
                <a:spcPct val="150000"/>
              </a:lnSpc>
              <a:buFont typeface="+mj-lt"/>
              <a:buAutoNum type="alphaLcParenR" startAt="11"/>
            </a:pPr>
            <a:r>
              <a:rPr lang="tr-TR" dirty="0"/>
              <a:t>İç kontrol sisteminin kurulması, standartlarının uygulanması ve geliştirilmesi konularında çalışmalar yapmak.</a:t>
            </a:r>
          </a:p>
          <a:p>
            <a:pPr marL="342900" lvl="0" indent="-342900">
              <a:lnSpc>
                <a:spcPct val="150000"/>
              </a:lnSpc>
              <a:buFont typeface="+mj-lt"/>
              <a:buAutoNum type="alphaLcParenR" startAt="11"/>
            </a:pPr>
            <a:r>
              <a:rPr lang="tr-TR" dirty="0"/>
              <a:t>Malî konularda üst yönetici tarafından verilen diğer görevleri yapmak.</a:t>
            </a:r>
          </a:p>
          <a:p>
            <a:pPr marL="342900" indent="-342900">
              <a:lnSpc>
                <a:spcPct val="150000"/>
              </a:lnSpc>
              <a:buFont typeface="+mj-lt"/>
              <a:buAutoNum type="alphaLcParenR" startAt="11"/>
            </a:pPr>
            <a:r>
              <a:rPr lang="tr-TR" dirty="0"/>
              <a:t>Sağlık Bakanlığı Strateji Geliştirme Başkanlığı, Strateji Geliştirme Başkanlığı Hizmet Birimleri ve Görevleri Hakkında Yönerge</a:t>
            </a:r>
            <a:r>
              <a:rPr lang="tr-TR" i="1" dirty="0"/>
              <a:t> </a:t>
            </a:r>
            <a:r>
              <a:rPr lang="tr-TR" dirty="0"/>
              <a:t>kapsamında 7 Daire Başkanlığı olarak yapılandırılmıştır.</a:t>
            </a:r>
          </a:p>
          <a:p>
            <a:pPr>
              <a:lnSpc>
                <a:spcPct val="150000"/>
              </a:lnSpc>
            </a:pPr>
            <a:r>
              <a:rPr lang="tr-TR" dirty="0"/>
              <a:t> </a:t>
            </a:r>
            <a:r>
              <a:rPr lang="tr-TR" b="1" dirty="0"/>
              <a:t>5436 Sayılı Kanun kapsamında verilen görevler;</a:t>
            </a:r>
            <a:endParaRPr lang="tr-TR" dirty="0"/>
          </a:p>
          <a:p>
            <a:pPr marL="342900" lvl="0" indent="-342900">
              <a:lnSpc>
                <a:spcPct val="150000"/>
              </a:lnSpc>
              <a:buFont typeface="+mj-lt"/>
              <a:buAutoNum type="alphaLcParenR"/>
            </a:pPr>
            <a:r>
              <a:rPr lang="tr-TR" dirty="0"/>
              <a:t>Ulusal kalkınma strateji ve politikaları, yıllık program ve Cumhurbaşkanınca belirlenen program ve politikalar çerçevesinde idarenin orta ve uzun vadeli strateji ve politikalarını belirlemek, amaçlarını oluşturmak üzere gerekli çalışmaları yapmak. </a:t>
            </a:r>
          </a:p>
          <a:p>
            <a:pPr marL="342900" lvl="0" indent="-342900">
              <a:lnSpc>
                <a:spcPct val="150000"/>
              </a:lnSpc>
              <a:buFont typeface="+mj-lt"/>
              <a:buAutoNum type="alphaLcParenR"/>
            </a:pPr>
            <a:r>
              <a:rPr lang="tr-TR" dirty="0"/>
              <a:t>İdarenin görev alanına giren konularda performans ve kalite ölçütleri geliştirmek ve bu kapsamda verilecek diğer görevleri yerine getirmek. </a:t>
            </a:r>
          </a:p>
        </p:txBody>
      </p:sp>
      <p:sp>
        <p:nvSpPr>
          <p:cNvPr id="6" name="Dikdörtgen 5">
            <a:extLst>
              <a:ext uri="{FF2B5EF4-FFF2-40B4-BE49-F238E27FC236}">
                <a16:creationId xmlns:a16="http://schemas.microsoft.com/office/drawing/2014/main" id="{F2DC8803-5D6A-44D5-B3D9-49B757C0C256}"/>
              </a:ext>
            </a:extLst>
          </p:cNvPr>
          <p:cNvSpPr/>
          <p:nvPr/>
        </p:nvSpPr>
        <p:spPr>
          <a:xfrm>
            <a:off x="2217905" y="1431420"/>
            <a:ext cx="73350" cy="540030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85748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B1477183-EA85-4C7D-B9C3-6F8AD0D86C50}"/>
              </a:ext>
            </a:extLst>
          </p:cNvPr>
          <p:cNvSpPr>
            <a:spLocks noGrp="1"/>
          </p:cNvSpPr>
          <p:nvPr>
            <p:ph type="sldNum" sz="quarter" idx="12"/>
          </p:nvPr>
        </p:nvSpPr>
        <p:spPr/>
        <p:txBody>
          <a:bodyPr/>
          <a:lstStyle/>
          <a:p>
            <a:fld id="{6CAADB4D-FEE4-43DF-B95E-7913B050E7E1}" type="slidenum">
              <a:rPr lang="tr-TR" smtClean="0"/>
              <a:pPr/>
              <a:t>8</a:t>
            </a:fld>
            <a:endParaRPr lang="tr-TR" dirty="0"/>
          </a:p>
        </p:txBody>
      </p:sp>
      <p:sp>
        <p:nvSpPr>
          <p:cNvPr id="5" name="Alt Başlık 4">
            <a:extLst>
              <a:ext uri="{FF2B5EF4-FFF2-40B4-BE49-F238E27FC236}">
                <a16:creationId xmlns:a16="http://schemas.microsoft.com/office/drawing/2014/main" id="{B5029330-1E2C-4FA4-ACF2-BDA8B2925CA2}"/>
              </a:ext>
            </a:extLst>
          </p:cNvPr>
          <p:cNvSpPr>
            <a:spLocks noGrp="1"/>
          </p:cNvSpPr>
          <p:nvPr>
            <p:ph type="subTitle" idx="1"/>
          </p:nvPr>
        </p:nvSpPr>
        <p:spPr>
          <a:xfrm>
            <a:off x="2441642" y="1275776"/>
            <a:ext cx="7791855" cy="1138137"/>
          </a:xfrm>
        </p:spPr>
        <p:txBody>
          <a:bodyPr/>
          <a:lstStyle/>
          <a:p>
            <a:pPr marL="342900" lvl="0" indent="-342900">
              <a:lnSpc>
                <a:spcPct val="150000"/>
              </a:lnSpc>
              <a:buFont typeface="+mj-lt"/>
              <a:buAutoNum type="alphaLcParenR" startAt="3"/>
            </a:pPr>
            <a:r>
              <a:rPr lang="tr-TR" dirty="0"/>
              <a:t>İdarenin yönetimi ile hizmetlerin geliştirilmesi ve performansla ilgili bilgi ve verileri toplamak, analiz etmek, yorumlamak. </a:t>
            </a:r>
          </a:p>
          <a:p>
            <a:pPr marL="342900" lvl="0" indent="-342900">
              <a:lnSpc>
                <a:spcPct val="150000"/>
              </a:lnSpc>
              <a:buFont typeface="+mj-lt"/>
              <a:buAutoNum type="alphaLcParenR" startAt="3"/>
            </a:pPr>
            <a:r>
              <a:rPr lang="tr-TR" dirty="0"/>
              <a:t>İdarenin görev alanına giren konularda, hizmetleri etkileyecek dış faktörleri incelemek, kurum içi kapasite araştırması yapmak, hizmetlerin etkililiğini ve tatmin düzeyini analiz etmek ve genel araştırmalar yapmak. </a:t>
            </a:r>
          </a:p>
          <a:p>
            <a:pPr marL="342900" lvl="0" indent="-342900">
              <a:lnSpc>
                <a:spcPct val="150000"/>
              </a:lnSpc>
              <a:buFont typeface="+mj-lt"/>
              <a:buAutoNum type="alphaLcParenR" startAt="3"/>
            </a:pPr>
            <a:r>
              <a:rPr lang="tr-TR" dirty="0"/>
              <a:t>Yönetim bilgi sistemlerine ilişkin hizmetleri yerine getirmek. </a:t>
            </a:r>
          </a:p>
          <a:p>
            <a:pPr marL="342900" lvl="0" indent="-342900">
              <a:lnSpc>
                <a:spcPct val="150000"/>
              </a:lnSpc>
              <a:buFont typeface="+mj-lt"/>
              <a:buAutoNum type="alphaLcParenR" startAt="3"/>
            </a:pPr>
            <a:r>
              <a:rPr lang="tr-TR" dirty="0"/>
              <a:t>İdarede kurulmuşsa Strateji Geliştirme Kurulunun sekretarya hizmetlerini yürütmek. </a:t>
            </a:r>
          </a:p>
          <a:p>
            <a:pPr marL="342900" lvl="0" indent="-342900">
              <a:lnSpc>
                <a:spcPct val="150000"/>
              </a:lnSpc>
              <a:buFont typeface="+mj-lt"/>
              <a:buAutoNum type="alphaLcParenR" startAt="3"/>
            </a:pPr>
            <a:r>
              <a:rPr lang="tr-TR" dirty="0"/>
              <a:t>Bakan ve/veya üst yönetici tarafından verilecek diğer görevleri yapmak.</a:t>
            </a:r>
          </a:p>
          <a:p>
            <a:pPr marL="342900" indent="-342900">
              <a:lnSpc>
                <a:spcPct val="150000"/>
              </a:lnSpc>
              <a:buFont typeface="+mj-lt"/>
              <a:buAutoNum type="alphaLcParenR" startAt="3"/>
            </a:pPr>
            <a:r>
              <a:rPr lang="tr-TR" dirty="0"/>
              <a:t>Ayrıca Strateji Geliştirme Başkanlığınca strateji geliştirme ve malî hizmetler birimine diğer mevzuatta verilen görevler de yerine </a:t>
            </a:r>
            <a:r>
              <a:rPr lang="tr-TR" dirty="0" err="1"/>
              <a:t>getirilmektedir.İç</a:t>
            </a:r>
            <a:r>
              <a:rPr lang="tr-TR" dirty="0"/>
              <a:t> kontrol sisteminin kurulması, standartlarının uygulanması ve geliştirilmesi konularında çalışmalar yapmak.</a:t>
            </a:r>
          </a:p>
          <a:p>
            <a:pPr marL="342900" lvl="0" indent="-342900">
              <a:lnSpc>
                <a:spcPct val="150000"/>
              </a:lnSpc>
              <a:buFont typeface="+mj-lt"/>
              <a:buAutoNum type="alphaLcParenR" startAt="3"/>
            </a:pPr>
            <a:r>
              <a:rPr lang="tr-TR" dirty="0"/>
              <a:t>Malî konularda üst yönetici tarafından verilen diğer görevleri yapmak.</a:t>
            </a:r>
          </a:p>
          <a:p>
            <a:pPr marL="342900" indent="-342900">
              <a:lnSpc>
                <a:spcPct val="150000"/>
              </a:lnSpc>
              <a:buFont typeface="+mj-lt"/>
              <a:buAutoNum type="alphaLcParenR" startAt="3"/>
            </a:pPr>
            <a:r>
              <a:rPr lang="tr-TR" dirty="0"/>
              <a:t>Sağlık Bakanlığı Strateji Geliştirme Başkanlığı, Strateji Geliştirme Başkanlığı Hizmet Birimleri ve Görevleri Hakkında Yönerge</a:t>
            </a:r>
            <a:r>
              <a:rPr lang="tr-TR" i="1" dirty="0"/>
              <a:t> </a:t>
            </a:r>
            <a:r>
              <a:rPr lang="tr-TR" dirty="0"/>
              <a:t>kapsamında 7 Daire Başkanlığı olarak yapılandırılmıştır.</a:t>
            </a:r>
          </a:p>
          <a:p>
            <a:pPr>
              <a:lnSpc>
                <a:spcPct val="150000"/>
              </a:lnSpc>
            </a:pPr>
            <a:r>
              <a:rPr lang="tr-TR" dirty="0"/>
              <a:t> </a:t>
            </a:r>
          </a:p>
        </p:txBody>
      </p:sp>
      <p:sp>
        <p:nvSpPr>
          <p:cNvPr id="6" name="Dikdörtgen 5">
            <a:extLst>
              <a:ext uri="{FF2B5EF4-FFF2-40B4-BE49-F238E27FC236}">
                <a16:creationId xmlns:a16="http://schemas.microsoft.com/office/drawing/2014/main" id="{D7B8D122-CE10-428C-A147-2A16690C3DAD}"/>
              </a:ext>
            </a:extLst>
          </p:cNvPr>
          <p:cNvSpPr/>
          <p:nvPr/>
        </p:nvSpPr>
        <p:spPr>
          <a:xfrm>
            <a:off x="2217905" y="1440029"/>
            <a:ext cx="87550" cy="536966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Unvan 3">
            <a:extLst>
              <a:ext uri="{FF2B5EF4-FFF2-40B4-BE49-F238E27FC236}">
                <a16:creationId xmlns:a16="http://schemas.microsoft.com/office/drawing/2014/main" id="{3D3A6E76-5224-46D9-B961-38C4E49DC98B}"/>
              </a:ext>
            </a:extLst>
          </p:cNvPr>
          <p:cNvSpPr>
            <a:spLocks noGrp="1"/>
          </p:cNvSpPr>
          <p:nvPr>
            <p:ph type="title"/>
          </p:nvPr>
        </p:nvSpPr>
        <p:spPr>
          <a:xfrm>
            <a:off x="1163638" y="520700"/>
            <a:ext cx="8369468" cy="588963"/>
          </a:xfrm>
          <a:prstGeom prst="rect">
            <a:avLst/>
          </a:prstGeom>
        </p:spPr>
        <p:txBody>
          <a:bodyPr/>
          <a:lstStyle/>
          <a:p>
            <a:r>
              <a:rPr lang="tr-TR" dirty="0"/>
              <a:t>3. STRATEJİ GELİŞTİRME BAŞKANLIĞI MEVZUATI İLE TEŞKİLAT YAPISI</a:t>
            </a:r>
          </a:p>
        </p:txBody>
      </p:sp>
    </p:spTree>
    <p:extLst>
      <p:ext uri="{BB962C8B-B14F-4D97-AF65-F5344CB8AC3E}">
        <p14:creationId xmlns:p14="http://schemas.microsoft.com/office/powerpoint/2010/main" val="301220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B1477183-EA85-4C7D-B9C3-6F8AD0D86C50}"/>
              </a:ext>
            </a:extLst>
          </p:cNvPr>
          <p:cNvSpPr>
            <a:spLocks noGrp="1"/>
          </p:cNvSpPr>
          <p:nvPr>
            <p:ph type="sldNum" sz="quarter" idx="12"/>
          </p:nvPr>
        </p:nvSpPr>
        <p:spPr/>
        <p:txBody>
          <a:bodyPr/>
          <a:lstStyle/>
          <a:p>
            <a:fld id="{6CAADB4D-FEE4-43DF-B95E-7913B050E7E1}" type="slidenum">
              <a:rPr lang="tr-TR" smtClean="0"/>
              <a:pPr/>
              <a:t>9</a:t>
            </a:fld>
            <a:endParaRPr lang="tr-TR" dirty="0"/>
          </a:p>
        </p:txBody>
      </p:sp>
      <p:pic>
        <p:nvPicPr>
          <p:cNvPr id="7" name="Resim 6">
            <a:extLst>
              <a:ext uri="{FF2B5EF4-FFF2-40B4-BE49-F238E27FC236}">
                <a16:creationId xmlns:a16="http://schemas.microsoft.com/office/drawing/2014/main" id="{A4C54117-00A8-4719-8A00-4AFBEB14D5CA}"/>
              </a:ext>
            </a:extLst>
          </p:cNvPr>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58166" y="1896022"/>
            <a:ext cx="10299067" cy="4854973"/>
          </a:xfrm>
          <a:prstGeom prst="rect">
            <a:avLst/>
          </a:prstGeom>
        </p:spPr>
      </p:pic>
      <p:sp>
        <p:nvSpPr>
          <p:cNvPr id="5" name="Unvan 4">
            <a:extLst>
              <a:ext uri="{FF2B5EF4-FFF2-40B4-BE49-F238E27FC236}">
                <a16:creationId xmlns:a16="http://schemas.microsoft.com/office/drawing/2014/main" id="{8688A234-0FCB-4EA1-B6DC-FFC11FCE309E}"/>
              </a:ext>
            </a:extLst>
          </p:cNvPr>
          <p:cNvSpPr>
            <a:spLocks noGrp="1"/>
          </p:cNvSpPr>
          <p:nvPr>
            <p:ph type="title"/>
          </p:nvPr>
        </p:nvSpPr>
        <p:spPr>
          <a:xfrm>
            <a:off x="1163031" y="519956"/>
            <a:ext cx="7300033" cy="686273"/>
          </a:xfrm>
        </p:spPr>
        <p:txBody>
          <a:bodyPr/>
          <a:lstStyle/>
          <a:p>
            <a:r>
              <a:rPr lang="tr-TR" dirty="0"/>
              <a:t>TEŞKİLAT ŞEMASI</a:t>
            </a:r>
          </a:p>
        </p:txBody>
      </p:sp>
    </p:spTree>
    <p:extLst>
      <p:ext uri="{BB962C8B-B14F-4D97-AF65-F5344CB8AC3E}">
        <p14:creationId xmlns:p14="http://schemas.microsoft.com/office/powerpoint/2010/main" val="894388023"/>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ategori xmlns="4fd07876-85ea-4438-8dcc-d8f63c754ea7">
      <Value>Merkez</Value>
      <Value>Taşra</Value>
    </Kategori>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69A870B03B15E4448698F341BB4F8A1F" ma:contentTypeVersion="5" ma:contentTypeDescription="Yeni belge oluşturun." ma:contentTypeScope="" ma:versionID="f32e810496cf0311c639b0811fb6d2af">
  <xsd:schema xmlns:xsd="http://www.w3.org/2001/XMLSchema" xmlns:xs="http://www.w3.org/2001/XMLSchema" xmlns:p="http://schemas.microsoft.com/office/2006/metadata/properties" xmlns:ns1="http://schemas.microsoft.com/sharepoint/v3" xmlns:ns2="6f63569a-9c6c-4134-b04f-91a64dac6054" xmlns:ns3="4fd07876-85ea-4438-8dcc-d8f63c754ea7" targetNamespace="http://schemas.microsoft.com/office/2006/metadata/properties" ma:root="true" ma:fieldsID="ae938cb315f8960ef080c62585910037" ns1:_="" ns2:_="" ns3:_="">
    <xsd:import namespace="http://schemas.microsoft.com/sharepoint/v3"/>
    <xsd:import namespace="6f63569a-9c6c-4134-b04f-91a64dac6054"/>
    <xsd:import namespace="4fd07876-85ea-4438-8dcc-d8f63c754ea7"/>
    <xsd:element name="properties">
      <xsd:complexType>
        <xsd:sequence>
          <xsd:element name="documentManagement">
            <xsd:complexType>
              <xsd:all>
                <xsd:element ref="ns1:PublishingStartDate" minOccurs="0"/>
                <xsd:element ref="ns1:PublishingExpirationDate" minOccurs="0"/>
                <xsd:element ref="ns2:SharedWithUsers" minOccurs="0"/>
                <xsd:element ref="ns3:Kategor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63569a-9c6c-4134-b04f-91a64dac6054" elementFormDefault="qualified">
    <xsd:import namespace="http://schemas.microsoft.com/office/2006/documentManagement/types"/>
    <xsd:import namespace="http://schemas.microsoft.com/office/infopath/2007/PartnerControls"/>
    <xsd:element name="SharedWithUsers" ma:index="10"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d07876-85ea-4438-8dcc-d8f63c754ea7" elementFormDefault="qualified">
    <xsd:import namespace="http://schemas.microsoft.com/office/2006/documentManagement/types"/>
    <xsd:import namespace="http://schemas.microsoft.com/office/infopath/2007/PartnerControls"/>
    <xsd:element name="Kategori" ma:index="11" nillable="true" ma:displayName="Kategori" ma:internalName="Kategori" ma:requiredMultiChoice="true">
      <xsd:complexType>
        <xsd:complexContent>
          <xsd:extension base="dms:MultiChoice">
            <xsd:sequence>
              <xsd:element name="Value" maxOccurs="unbounded" minOccurs="0" nillable="true">
                <xsd:simpleType>
                  <xsd:restriction base="dms:Choice">
                    <xsd:enumeration value="Merkez"/>
                    <xsd:enumeration value="Taşra"/>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67FF47-16CD-4569-94A4-983E4654F354}">
  <ds:schemaRefs>
    <ds:schemaRef ds:uri="http://schemas.openxmlformats.org/package/2006/metadata/core-properties"/>
    <ds:schemaRef ds:uri="4fd07876-85ea-4438-8dcc-d8f63c754ea7"/>
    <ds:schemaRef ds:uri="http://schemas.microsoft.com/office/infopath/2007/PartnerControls"/>
    <ds:schemaRef ds:uri="http://purl.org/dc/dcmitype/"/>
    <ds:schemaRef ds:uri="http://www.w3.org/XML/1998/namespace"/>
    <ds:schemaRef ds:uri="http://schemas.microsoft.com/office/2006/documentManagement/types"/>
    <ds:schemaRef ds:uri="http://purl.org/dc/elements/1.1/"/>
    <ds:schemaRef ds:uri="6f63569a-9c6c-4134-b04f-91a64dac6054"/>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4198369-CCEA-4814-BE1E-236795BB14AA}">
  <ds:schemaRefs>
    <ds:schemaRef ds:uri="http://schemas.microsoft.com/sharepoint/v3/contenttype/forms"/>
  </ds:schemaRefs>
</ds:datastoreItem>
</file>

<file path=customXml/itemProps3.xml><?xml version="1.0" encoding="utf-8"?>
<ds:datastoreItem xmlns:ds="http://schemas.openxmlformats.org/officeDocument/2006/customXml" ds:itemID="{700782E9-9942-43E6-8B0F-6FFB6097D4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63569a-9c6c-4134-b04f-91a64dac6054"/>
    <ds:schemaRef ds:uri="4fd07876-85ea-4438-8dcc-d8f63c754e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1036</TotalTime>
  <Words>3608</Words>
  <Application>Microsoft Office PowerPoint</Application>
  <PresentationFormat>Özel</PresentationFormat>
  <Paragraphs>671</Paragraphs>
  <Slides>39</Slides>
  <Notes>2</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39</vt:i4>
      </vt:variant>
    </vt:vector>
  </HeadingPairs>
  <TitlesOfParts>
    <vt:vector size="47" baseType="lpstr">
      <vt:lpstr>Arial</vt:lpstr>
      <vt:lpstr>Arial Narrow</vt:lpstr>
      <vt:lpstr>Calibri</vt:lpstr>
      <vt:lpstr>Calibri Light</vt:lpstr>
      <vt:lpstr>Myriad Pro</vt:lpstr>
      <vt:lpstr>Times New Roman</vt:lpstr>
      <vt:lpstr>Office Teması</vt:lpstr>
      <vt:lpstr>Acrobat Document</vt:lpstr>
      <vt:lpstr>PowerPoint Sunusu</vt:lpstr>
      <vt:lpstr>İÇİNDEKİLER</vt:lpstr>
      <vt:lpstr>1. ÖNSÖZ</vt:lpstr>
      <vt:lpstr>2. SAĞLIK BAKANLIĞI MİSYON VE VİZYONU</vt:lpstr>
      <vt:lpstr>3. STRATEJİ GELİŞTİRME BAŞKANLIĞI MEVZUATI İLE TEŞKİLAT YAPISI</vt:lpstr>
      <vt:lpstr>3. STRATEJİ GELİŞTİRME BAŞKANLIĞI MEVZUATI İLE TEŞKİLAT YAPISI</vt:lpstr>
      <vt:lpstr>3. STRATEJİ GELİŞTİRME BAŞKANLIĞI MEVZUATI İLE TEŞKİLAT YAPISI</vt:lpstr>
      <vt:lpstr>3. STRATEJİ GELİŞTİRME BAŞKANLIĞI MEVZUATI İLE TEŞKİLAT YAPISI</vt:lpstr>
      <vt:lpstr>TEŞKİLAT ŞEMASI</vt:lpstr>
      <vt:lpstr>STRATEJİ GELİŞTİRME BAŞKANLIĞI HİZMET BİRİMLERİ VE GÖREVLERİ HAKKINDA YÖNERGE</vt:lpstr>
      <vt:lpstr>STRATEJİ GELİŞTİRME BAŞKANLIĞI HİZMET BİRİMLERİ VE GÖREVLERİ HAKKINDA YÖNERGE</vt:lpstr>
      <vt:lpstr>STRATEJİ GELİŞTİRME BAŞKANLIĞI HİZMET BİRİMLERİ VE GÖREVLERİ HAKKINDA YÖNERGE</vt:lpstr>
      <vt:lpstr>STRATEJİ GELİŞTİRME BAŞKANLIĞI HİZMET BİRİMLERİ VE GÖREVLERİ HAKKINDA YÖNERGE</vt:lpstr>
      <vt:lpstr>STRATEJİ GELİŞTİRME BAŞKANLIĞI HİZMET BİRİMLERİ VE GÖREVLERİ HAKKINDA YÖNERGE</vt:lpstr>
      <vt:lpstr>STRATEJİ GELİŞTİRME BAŞKANLIĞI HİZMET BİRİMLERİ VE GÖREVLERİ HAKKINDA YÖNERGE</vt:lpstr>
      <vt:lpstr>STRATEJİ GELİŞTİRME BAŞKANLIĞI HİZMET BİRİMLERİ VE GÖREVLERİ HAKKINDA YÖNERGE</vt:lpstr>
      <vt:lpstr>STRATEJİ GELİŞTİRME BAŞKANLIĞI HİZMET BİRİMLERİ VE GÖREVLERİ HAKKINDA YÖNERGE</vt:lpstr>
      <vt:lpstr>STRATEJİ GELİŞTİRME BAŞKANLIĞI HİZMET BİRİMLERİ VE GÖREVLERİ HAKKINDA YÖNERGE</vt:lpstr>
      <vt:lpstr>STRATEJİ GELİŞTİRME BAŞKANLIĞI HİZMET BİRİMLERİ VE GÖREVLERİ HAKKINDA YÖNERGE</vt:lpstr>
      <vt:lpstr>PowerPoint Sunusu</vt:lpstr>
      <vt:lpstr>4. STRATEJİ GELİŞTİRME BAŞKANLIĞI TEMEL KAYNAKLARI</vt:lpstr>
      <vt:lpstr>4. STRATEJİ GELİŞTİRME BAŞKANLIĞI TEMEL KAYNAKLARI</vt:lpstr>
      <vt:lpstr>4. STRATEJİ GELİŞTİRME BAŞKANLIĞI TEMEL KAYNAKLARI </vt:lpstr>
      <vt:lpstr>4. STRATEJİ GELİŞTİRME BAŞKANLIĞI TEMEL KAYNAKLARI</vt:lpstr>
      <vt:lpstr>4. STRATEJİ GELİŞTİRME BAŞKANLIĞI TEMEL KAYNAKLARI</vt:lpstr>
      <vt:lpstr>4. STRATEJİ GELİŞTİRME BAŞKANLIĞI TEMEL KAYNAKLARI</vt:lpstr>
      <vt:lpstr>4. STRATEJİ GELİŞTİRME BAŞKANLIĞI TEMEL KAYNAKLARI</vt:lpstr>
      <vt:lpstr>4. STRATEJİ GELİŞTİRME BAŞKANLIĞI TEMEL KAYNAKLARI</vt:lpstr>
      <vt:lpstr>4. STRATEJİ GELİŞTİRME BAŞKANLIĞI TEMEL KAYNAKLARI</vt:lpstr>
      <vt:lpstr>4. STRATEJİ GELİŞTİRME BAŞKANLIĞI TEMEL KAYNAKLARI</vt:lpstr>
      <vt:lpstr>4. STRATEJİ GELİŞTİRME BAŞKANLIĞI TEMEL KAYNAKLARI</vt:lpstr>
      <vt:lpstr>PowerPoint Sunusu</vt:lpstr>
      <vt:lpstr>4. STRATEJİ GELİŞTİRME BAŞKANLIĞI TEMEL KAYNAKLARI</vt:lpstr>
      <vt:lpstr>PERSONEL KİMLİK KARTLARIMIZ</vt:lpstr>
      <vt:lpstr>PERSONEL KİMLİK KARTLARIMIZ</vt:lpstr>
      <vt:lpstr>PowerPoint Sunusu</vt:lpstr>
      <vt:lpstr>PowerPoint Sunusu</vt:lpstr>
      <vt:lpstr>PowerPoint Sunusu</vt:lpstr>
      <vt:lpstr>6. EKLER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E.1.1.1</dc:title>
  <dc:creator>EMİNE FİGEN KOCAMAN</dc:creator>
  <cp:lastModifiedBy>Musa MERT</cp:lastModifiedBy>
  <cp:revision>51</cp:revision>
  <dcterms:created xsi:type="dcterms:W3CDTF">2022-12-21T07:31:54Z</dcterms:created>
  <dcterms:modified xsi:type="dcterms:W3CDTF">2025-04-14T06:56:11Z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0x01010069A870B03B15E4448698F341BB4F8A1F</vt:lpwstr>
  </property>
</Properties>
</file>