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2.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23.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3"/>
  </p:notesMasterIdLst>
  <p:sldIdLst>
    <p:sldId id="865" r:id="rId2"/>
    <p:sldId id="1039" r:id="rId3"/>
    <p:sldId id="495" r:id="rId4"/>
    <p:sldId id="869" r:id="rId5"/>
    <p:sldId id="1048" r:id="rId6"/>
    <p:sldId id="868" r:id="rId7"/>
    <p:sldId id="876" r:id="rId8"/>
    <p:sldId id="870" r:id="rId9"/>
    <p:sldId id="875" r:id="rId10"/>
    <p:sldId id="867" r:id="rId11"/>
    <p:sldId id="871" r:id="rId12"/>
    <p:sldId id="872" r:id="rId13"/>
    <p:sldId id="956" r:id="rId14"/>
    <p:sldId id="957" r:id="rId15"/>
    <p:sldId id="958" r:id="rId16"/>
    <p:sldId id="959" r:id="rId17"/>
    <p:sldId id="960" r:id="rId18"/>
    <p:sldId id="961" r:id="rId19"/>
    <p:sldId id="962" r:id="rId20"/>
    <p:sldId id="963" r:id="rId21"/>
    <p:sldId id="1042" r:id="rId22"/>
    <p:sldId id="1047" r:id="rId23"/>
    <p:sldId id="503" r:id="rId24"/>
    <p:sldId id="964" r:id="rId25"/>
    <p:sldId id="968" r:id="rId26"/>
    <p:sldId id="965" r:id="rId27"/>
    <p:sldId id="969" r:id="rId28"/>
    <p:sldId id="970" r:id="rId29"/>
    <p:sldId id="971" r:id="rId30"/>
    <p:sldId id="972" r:id="rId31"/>
    <p:sldId id="973" r:id="rId32"/>
    <p:sldId id="974" r:id="rId33"/>
    <p:sldId id="976" r:id="rId34"/>
    <p:sldId id="977" r:id="rId35"/>
    <p:sldId id="978" r:id="rId36"/>
    <p:sldId id="979" r:id="rId37"/>
    <p:sldId id="524" r:id="rId38"/>
    <p:sldId id="980" r:id="rId39"/>
    <p:sldId id="981" r:id="rId40"/>
    <p:sldId id="990" r:id="rId41"/>
    <p:sldId id="991" r:id="rId42"/>
    <p:sldId id="986" r:id="rId43"/>
    <p:sldId id="987" r:id="rId44"/>
    <p:sldId id="985" r:id="rId45"/>
    <p:sldId id="988" r:id="rId46"/>
    <p:sldId id="989" r:id="rId47"/>
    <p:sldId id="994" r:id="rId48"/>
    <p:sldId id="997" r:id="rId49"/>
    <p:sldId id="1033" r:id="rId50"/>
    <p:sldId id="998" r:id="rId51"/>
    <p:sldId id="996" r:id="rId52"/>
    <p:sldId id="992" r:id="rId53"/>
    <p:sldId id="993" r:id="rId54"/>
    <p:sldId id="1040" r:id="rId55"/>
    <p:sldId id="999" r:id="rId56"/>
    <p:sldId id="1003" r:id="rId57"/>
    <p:sldId id="1007" r:id="rId58"/>
    <p:sldId id="1004" r:id="rId59"/>
    <p:sldId id="1000" r:id="rId60"/>
    <p:sldId id="1008" r:id="rId61"/>
    <p:sldId id="1009" r:id="rId62"/>
    <p:sldId id="1010" r:id="rId63"/>
    <p:sldId id="1012" r:id="rId64"/>
    <p:sldId id="1011" r:id="rId65"/>
    <p:sldId id="1013" r:id="rId66"/>
    <p:sldId id="1015" r:id="rId67"/>
    <p:sldId id="1014" r:id="rId68"/>
    <p:sldId id="1016" r:id="rId69"/>
    <p:sldId id="1017" r:id="rId70"/>
    <p:sldId id="1018" r:id="rId71"/>
    <p:sldId id="1019" r:id="rId72"/>
    <p:sldId id="1020" r:id="rId73"/>
    <p:sldId id="1021" r:id="rId74"/>
    <p:sldId id="1022" r:id="rId75"/>
    <p:sldId id="1023" r:id="rId76"/>
    <p:sldId id="1024" r:id="rId77"/>
    <p:sldId id="1025" r:id="rId78"/>
    <p:sldId id="1026" r:id="rId79"/>
    <p:sldId id="1027" r:id="rId80"/>
    <p:sldId id="1028" r:id="rId81"/>
    <p:sldId id="1029" r:id="rId82"/>
    <p:sldId id="1030" r:id="rId83"/>
    <p:sldId id="1031" r:id="rId84"/>
    <p:sldId id="1032" r:id="rId85"/>
    <p:sldId id="1034" r:id="rId86"/>
    <p:sldId id="1035" r:id="rId87"/>
    <p:sldId id="1036" r:id="rId88"/>
    <p:sldId id="1037" r:id="rId89"/>
    <p:sldId id="1038" r:id="rId90"/>
    <p:sldId id="1001" r:id="rId91"/>
    <p:sldId id="1041" r:id="rId9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E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58379" autoAdjust="0"/>
  </p:normalViewPr>
  <p:slideViewPr>
    <p:cSldViewPr snapToGrid="0">
      <p:cViewPr varScale="1">
        <p:scale>
          <a:sx n="67" d="100"/>
          <a:sy n="67" d="100"/>
        </p:scale>
        <p:origin x="1500"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2880" y="4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4T18:16:45.636"/>
    </inkml:context>
    <inkml:brush xml:id="br0">
      <inkml:brushProperty name="width" value="0.035" units="cm"/>
      <inkml:brushProperty name="height" value="0.035" units="cm"/>
      <inkml:brushProperty name="color" value="#E71224"/>
    </inkml:brush>
  </inkml:definitions>
  <inkml:trace contextRef="#ctx0" brushRef="#br0">18 1 24575,'-7'0'0,"-3"0"-8191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4T18:17:04.197"/>
    </inkml:context>
    <inkml:brush xml:id="br0">
      <inkml:brushProperty name="width" value="0.035" units="cm"/>
      <inkml:brushProperty name="height" value="0.035" units="cm"/>
      <inkml:brushProperty name="color" value="#E71224"/>
    </inkml:brush>
  </inkml:definitions>
  <inkml:trace contextRef="#ctx0" brushRef="#br0">0 1 24575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4T18:24:41.054"/>
    </inkml:context>
    <inkml:brush xml:id="br0">
      <inkml:brushProperty name="width" value="0.035" units="cm"/>
      <inkml:brushProperty name="height" value="0.035" units="cm"/>
      <inkml:brushProperty name="color" value="#E71224"/>
    </inkml:brush>
  </inkml:definitions>
  <inkml:trace contextRef="#ctx0" brushRef="#br0">1 0 24575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4T18:16:45.636"/>
    </inkml:context>
    <inkml:brush xml:id="br0">
      <inkml:brushProperty name="width" value="0.035" units="cm"/>
      <inkml:brushProperty name="height" value="0.035" units="cm"/>
      <inkml:brushProperty name="color" value="#E71224"/>
    </inkml:brush>
  </inkml:definitions>
  <inkml:trace contextRef="#ctx0" brushRef="#br0">18 1 24575,'-7'0'0,"-3"0"-8191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4T18:17:04.197"/>
    </inkml:context>
    <inkml:brush xml:id="br0">
      <inkml:brushProperty name="width" value="0.035" units="cm"/>
      <inkml:brushProperty name="height" value="0.035" units="cm"/>
      <inkml:brushProperty name="color" value="#E71224"/>
    </inkml:brush>
  </inkml:definitions>
  <inkml:trace contextRef="#ctx0" brushRef="#br0">0 1 24575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4T18:24:41.054"/>
    </inkml:context>
    <inkml:brush xml:id="br0">
      <inkml:brushProperty name="width" value="0.035" units="cm"/>
      <inkml:brushProperty name="height" value="0.035" units="cm"/>
      <inkml:brushProperty name="color" value="#E71224"/>
    </inkml:brush>
  </inkml:definitions>
  <inkml:trace contextRef="#ctx0" brushRef="#br0">1 0 24575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4T18:16:45.636"/>
    </inkml:context>
    <inkml:brush xml:id="br0">
      <inkml:brushProperty name="width" value="0.035" units="cm"/>
      <inkml:brushProperty name="height" value="0.035" units="cm"/>
      <inkml:brushProperty name="color" value="#E71224"/>
    </inkml:brush>
  </inkml:definitions>
  <inkml:trace contextRef="#ctx0" brushRef="#br0">18 1 24575,'-7'0'0,"-3"0"-8191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4T18:17:04.197"/>
    </inkml:context>
    <inkml:brush xml:id="br0">
      <inkml:brushProperty name="width" value="0.035" units="cm"/>
      <inkml:brushProperty name="height" value="0.035" units="cm"/>
      <inkml:brushProperty name="color" value="#E71224"/>
    </inkml:brush>
  </inkml:definitions>
  <inkml:trace contextRef="#ctx0" brushRef="#br0">0 1 24575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4T18:24:41.054"/>
    </inkml:context>
    <inkml:brush xml:id="br0">
      <inkml:brushProperty name="width" value="0.035" units="cm"/>
      <inkml:brushProperty name="height" value="0.035" units="cm"/>
      <inkml:brushProperty name="color" value="#E71224"/>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20D2EC-3D17-47E6-AEFD-B38982606049}" type="datetimeFigureOut">
              <a:rPr lang="tr-TR" smtClean="0"/>
              <a:t>18.11.2024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816E2C-DBAE-4BC7-8BDC-0E514707E4AE}" type="slidenum">
              <a:rPr lang="tr-TR" smtClean="0"/>
              <a:t>‹#›</a:t>
            </a:fld>
            <a:endParaRPr lang="tr-TR"/>
          </a:p>
        </p:txBody>
      </p:sp>
    </p:spTree>
    <p:extLst>
      <p:ext uri="{BB962C8B-B14F-4D97-AF65-F5344CB8AC3E}">
        <p14:creationId xmlns:p14="http://schemas.microsoft.com/office/powerpoint/2010/main" val="446959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a:solidFill>
                  <a:schemeClr val="tx1"/>
                </a:solidFill>
                <a:effectLst/>
                <a:latin typeface="+mn-lt"/>
                <a:ea typeface="+mn-ea"/>
                <a:cs typeface="+mn-cs"/>
              </a:rPr>
              <a:t>Sağlık Çalışanları İçin Temel El Hijyeni Eğitimi</a:t>
            </a:r>
            <a:endParaRPr lang="tr-TR" sz="1200" kern="1200" dirty="0">
              <a:solidFill>
                <a:schemeClr val="tx1"/>
              </a:solidFill>
              <a:effectLst/>
              <a:latin typeface="+mn-lt"/>
              <a:ea typeface="+mn-ea"/>
              <a:cs typeface="+mn-cs"/>
            </a:endParaRPr>
          </a:p>
          <a:p>
            <a:r>
              <a:rPr lang="tr-TR" sz="1200" b="1" kern="1200" dirty="0">
                <a:solidFill>
                  <a:schemeClr val="tx1"/>
                </a:solidFill>
                <a:effectLst/>
                <a:latin typeface="+mn-lt"/>
                <a:ea typeface="+mn-ea"/>
                <a:cs typeface="+mn-cs"/>
              </a:rPr>
              <a:t>Eğitimin amacı: </a:t>
            </a:r>
            <a:r>
              <a:rPr lang="tr-TR" sz="1200" kern="1200" dirty="0">
                <a:solidFill>
                  <a:schemeClr val="tx1"/>
                </a:solidFill>
                <a:effectLst/>
                <a:latin typeface="+mn-lt"/>
                <a:ea typeface="+mn-ea"/>
                <a:cs typeface="+mn-cs"/>
              </a:rPr>
              <a:t>Sağlık kurumlarında çalışan ve sağlık hizmeti sunumunda görevli personelin el hijyenine ilişkin temel ilke ve kurallar ile sağlık bakım noktasında 5 endikasyon yaklaşımını uygulayabilmesidir.</a:t>
            </a:r>
          </a:p>
          <a:p>
            <a:r>
              <a:rPr lang="tr-TR" sz="1200" b="1" kern="1200" dirty="0">
                <a:solidFill>
                  <a:schemeClr val="tx1"/>
                </a:solidFill>
                <a:effectLst/>
                <a:latin typeface="+mn-lt"/>
                <a:ea typeface="+mn-ea"/>
                <a:cs typeface="+mn-cs"/>
              </a:rPr>
              <a:t>Eğitimin dayanağı: </a:t>
            </a:r>
            <a:r>
              <a:rPr lang="tr-TR" sz="1200" kern="1200" dirty="0">
                <a:solidFill>
                  <a:schemeClr val="tx1"/>
                </a:solidFill>
                <a:effectLst/>
                <a:latin typeface="+mn-lt"/>
                <a:ea typeface="+mn-ea"/>
                <a:cs typeface="+mn-cs"/>
              </a:rPr>
              <a:t>Türkiye Sağlık Hizmeti İlişkili Enfeksiyonları Önleme ve Kontrol Programı 2019-2024</a:t>
            </a:r>
          </a:p>
          <a:p>
            <a:r>
              <a:rPr lang="tr-TR" sz="1200" b="1" kern="1200" dirty="0">
                <a:solidFill>
                  <a:schemeClr val="tx1"/>
                </a:solidFill>
                <a:effectLst/>
                <a:latin typeface="+mn-lt"/>
                <a:ea typeface="+mn-ea"/>
                <a:cs typeface="+mn-cs"/>
              </a:rPr>
              <a:t>Eğitimin hedef kitlesi: </a:t>
            </a:r>
            <a:r>
              <a:rPr lang="tr-TR" sz="1200" kern="1200" dirty="0">
                <a:solidFill>
                  <a:schemeClr val="tx1"/>
                </a:solidFill>
                <a:effectLst/>
                <a:latin typeface="+mn-lt"/>
                <a:ea typeface="+mn-ea"/>
                <a:cs typeface="+mn-cs"/>
              </a:rPr>
              <a:t>Türkiye’deki tüm sağlık kurumlarındaki tüm sağlık çalışanlarıdır.</a:t>
            </a:r>
          </a:p>
          <a:p>
            <a:r>
              <a:rPr lang="tr-TR" sz="1200" b="1" kern="1200" dirty="0">
                <a:solidFill>
                  <a:schemeClr val="tx1"/>
                </a:solidFill>
                <a:effectLst/>
                <a:latin typeface="+mn-lt"/>
                <a:ea typeface="+mn-ea"/>
                <a:cs typeface="+mn-cs"/>
              </a:rPr>
              <a:t>Eğiticiler: </a:t>
            </a:r>
            <a:r>
              <a:rPr lang="tr-TR" sz="1200" kern="1200" dirty="0">
                <a:solidFill>
                  <a:schemeClr val="tx1"/>
                </a:solidFill>
                <a:effectLst/>
                <a:latin typeface="+mn-lt"/>
                <a:ea typeface="+mn-ea"/>
                <a:cs typeface="+mn-cs"/>
              </a:rPr>
              <a:t>Yataklı tedavi kurumlarında enfeksiyon kontrol ekipleri (Tercihen Uzaktan Sağlık Eğitim Sistemi’nde yer alan  El Hijyeni Eğitici Eğitimi’ni tamamlamış olanlar) veya belirleyecekleri kişiler. Diğer sağlık kurumlarında kurum amiri veya eğitimden sorumlu kişiler </a:t>
            </a:r>
            <a:r>
              <a:rPr lang="tr-TR" sz="1200" strike="noStrike" kern="1200" dirty="0">
                <a:solidFill>
                  <a:schemeClr val="tx1"/>
                </a:solidFill>
                <a:effectLst/>
                <a:latin typeface="+mn-lt"/>
                <a:ea typeface="+mn-ea"/>
                <a:cs typeface="+mn-cs"/>
              </a:rPr>
              <a:t>tarafından belirlenen kişiler.</a:t>
            </a:r>
          </a:p>
          <a:p>
            <a:r>
              <a:rPr lang="tr-TR" sz="1200" b="1" kern="1200" dirty="0">
                <a:solidFill>
                  <a:schemeClr val="tx1"/>
                </a:solidFill>
                <a:effectLst/>
                <a:latin typeface="+mn-lt"/>
                <a:ea typeface="+mn-ea"/>
                <a:cs typeface="+mn-cs"/>
              </a:rPr>
              <a:t>Eğitimin süresi: </a:t>
            </a:r>
            <a:r>
              <a:rPr lang="tr-TR" sz="1200" kern="1200" dirty="0">
                <a:solidFill>
                  <a:schemeClr val="tx1"/>
                </a:solidFill>
                <a:effectLst/>
                <a:latin typeface="+mn-lt"/>
                <a:ea typeface="+mn-ea"/>
                <a:cs typeface="+mn-cs"/>
              </a:rPr>
              <a:t>En az 2 ders saati ayrılmalıdır ve mümkünse</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dersler ardışık olarak verilmelidi</a:t>
            </a:r>
            <a:r>
              <a:rPr lang="tr-TR" sz="1200" b="0" kern="1200" dirty="0">
                <a:solidFill>
                  <a:schemeClr val="tx1"/>
                </a:solidFill>
                <a:effectLst/>
                <a:latin typeface="+mn-lt"/>
                <a:ea typeface="+mn-ea"/>
                <a:cs typeface="+mn-cs"/>
              </a:rPr>
              <a:t>r</a:t>
            </a:r>
            <a:r>
              <a:rPr lang="tr-TR" sz="1200" b="0" kern="1200" dirty="0">
                <a:solidFill>
                  <a:srgbClr val="FF0000"/>
                </a:solidFill>
                <a:effectLst/>
                <a:latin typeface="+mn-lt"/>
                <a:ea typeface="+mn-ea"/>
                <a:cs typeface="+mn-cs"/>
              </a:rPr>
              <a:t>. </a:t>
            </a:r>
            <a:r>
              <a:rPr lang="tr-TR" sz="1200" kern="1200" dirty="0">
                <a:solidFill>
                  <a:schemeClr val="tx1"/>
                </a:solidFill>
                <a:effectLst/>
                <a:latin typeface="+mn-lt"/>
                <a:ea typeface="+mn-ea"/>
                <a:cs typeface="+mn-cs"/>
              </a:rPr>
              <a:t>Katılımcıların niteliklerine göre eğitimin süresini eğitimciler uzatabilirler veya ders saati sayısını arttırabilirler. Her ders arasında en az 10 dakika mola verilmelidir. Ders saatinin ideal olarak 45 dakika olması ve 60 dakikayı aşmaması önerilir.</a:t>
            </a:r>
          </a:p>
          <a:p>
            <a:r>
              <a:rPr lang="tr-TR" sz="1200" b="1" kern="1200" dirty="0">
                <a:solidFill>
                  <a:schemeClr val="tx1"/>
                </a:solidFill>
                <a:effectLst/>
                <a:latin typeface="+mn-lt"/>
                <a:ea typeface="+mn-ea"/>
                <a:cs typeface="+mn-cs"/>
              </a:rPr>
              <a:t>Eğitimin yöntemi:</a:t>
            </a:r>
            <a:r>
              <a:rPr lang="tr-TR" sz="1200" kern="1200" dirty="0">
                <a:solidFill>
                  <a:schemeClr val="tx1"/>
                </a:solidFill>
                <a:effectLst/>
                <a:latin typeface="+mn-lt"/>
                <a:ea typeface="+mn-ea"/>
                <a:cs typeface="+mn-cs"/>
              </a:rPr>
              <a:t> Eğitim yüz yüze anlatım yöntemi ile verilir. Eğiticiler eğitimin içeriğini ve kapsamını genişletebilirler. Sınıf ortamı veya benzeri bir ortamda mümkünse 12 ila en fazla 30 kişilik gruplara eğitim verilebilir. </a:t>
            </a:r>
          </a:p>
          <a:p>
            <a:r>
              <a:rPr lang="tr-TR" sz="1200" b="1" kern="1200" dirty="0">
                <a:solidFill>
                  <a:schemeClr val="tx1"/>
                </a:solidFill>
                <a:effectLst/>
                <a:latin typeface="+mn-lt"/>
                <a:ea typeface="+mn-ea"/>
                <a:cs typeface="+mn-cs"/>
              </a:rPr>
              <a:t>Eğitim hedefleri:</a:t>
            </a:r>
            <a:endParaRPr lang="tr-TR"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1 – Katılımcıların el hijyeninin temel ilke ve kurallarını uygulayabilmesi</a:t>
            </a:r>
          </a:p>
          <a:p>
            <a:r>
              <a:rPr lang="tr-TR" sz="1200" kern="1200" dirty="0">
                <a:solidFill>
                  <a:schemeClr val="tx1"/>
                </a:solidFill>
                <a:effectLst/>
                <a:latin typeface="+mn-lt"/>
                <a:ea typeface="+mn-ea"/>
                <a:cs typeface="+mn-cs"/>
              </a:rPr>
              <a:t>2 – Katılımcıların sağlık bakım noktasında 5 endikasyon yaklaşımını uygulayabilmesidir. </a:t>
            </a:r>
          </a:p>
          <a:p>
            <a:r>
              <a:rPr lang="tr-TR" sz="1200" kern="1200" dirty="0">
                <a:solidFill>
                  <a:schemeClr val="tx1"/>
                </a:solidFill>
                <a:effectLst/>
                <a:latin typeface="+mn-lt"/>
                <a:ea typeface="+mn-ea"/>
                <a:cs typeface="+mn-cs"/>
              </a:rPr>
              <a:t>Eğitimin yıllık olarak her katılımcı için en az yılda 1 defa, mümkünse içeriğinin güncellenerek, tekrarlanması önerilir.</a:t>
            </a:r>
          </a:p>
          <a:p>
            <a:r>
              <a:rPr lang="tr-TR" sz="1200" b="1" kern="1200" dirty="0">
                <a:solidFill>
                  <a:schemeClr val="tx1"/>
                </a:solidFill>
                <a:effectLst/>
                <a:latin typeface="+mn-lt"/>
                <a:ea typeface="+mn-ea"/>
                <a:cs typeface="+mn-cs"/>
              </a:rPr>
              <a:t>Eğitim değerlendirmesi:</a:t>
            </a:r>
            <a:r>
              <a:rPr lang="tr-TR" sz="1200" kern="1200" dirty="0">
                <a:solidFill>
                  <a:schemeClr val="tx1"/>
                </a:solidFill>
                <a:effectLst/>
                <a:latin typeface="+mn-lt"/>
                <a:ea typeface="+mn-ea"/>
                <a:cs typeface="+mn-cs"/>
              </a:rPr>
              <a:t> Pre-post test uygulanır. Eğitimde kullanılan pre-post testin 3 ay ve 6 ay sonra tekrar yapılması</a:t>
            </a:r>
            <a:r>
              <a:rPr lang="tr-TR" sz="1200" b="1" kern="12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önerilir.</a:t>
            </a:r>
          </a:p>
          <a:p>
            <a:r>
              <a:rPr lang="tr-TR" sz="1200" b="1" kern="1200" dirty="0">
                <a:solidFill>
                  <a:schemeClr val="tx1"/>
                </a:solidFill>
                <a:effectLst/>
                <a:latin typeface="+mn-lt"/>
                <a:ea typeface="+mn-ea"/>
                <a:cs typeface="+mn-cs"/>
              </a:rPr>
              <a:t>Eğitim içeriği: </a:t>
            </a:r>
            <a:endParaRPr lang="tr-TR"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1 – EL HİJYENİ: Temel İlkeler ve Kurallar</a:t>
            </a:r>
          </a:p>
          <a:p>
            <a:r>
              <a:rPr lang="tr-TR" sz="1200" kern="1200" dirty="0">
                <a:solidFill>
                  <a:schemeClr val="tx1"/>
                </a:solidFill>
                <a:effectLst/>
                <a:latin typeface="+mn-lt"/>
                <a:ea typeface="+mn-ea"/>
                <a:cs typeface="+mn-cs"/>
              </a:rPr>
              <a:t>2 – EL HİJYENİ: 5 </a:t>
            </a:r>
            <a:r>
              <a:rPr lang="tr-TR" sz="1200" kern="1200" dirty="0" err="1">
                <a:solidFill>
                  <a:schemeClr val="tx1"/>
                </a:solidFill>
                <a:effectLst/>
                <a:latin typeface="+mn-lt"/>
                <a:ea typeface="+mn-ea"/>
                <a:cs typeface="+mn-cs"/>
              </a:rPr>
              <a:t>Endikasyon</a:t>
            </a:r>
            <a:r>
              <a:rPr lang="tr-TR" sz="1200" kern="1200" dirty="0">
                <a:solidFill>
                  <a:schemeClr val="tx1"/>
                </a:solidFill>
                <a:effectLst/>
                <a:latin typeface="+mn-lt"/>
                <a:ea typeface="+mn-ea"/>
                <a:cs typeface="+mn-cs"/>
              </a:rPr>
              <a:t> Yaklaşımı</a:t>
            </a:r>
          </a:p>
          <a:p>
            <a:r>
              <a:rPr lang="tr-TR" sz="1200" kern="1200" dirty="0">
                <a:solidFill>
                  <a:schemeClr val="tx1"/>
                </a:solidFill>
                <a:effectLst/>
                <a:latin typeface="+mn-lt"/>
                <a:ea typeface="+mn-ea"/>
                <a:cs typeface="+mn-cs"/>
              </a:rPr>
              <a:t>Eğitim alan gruba göre</a:t>
            </a:r>
            <a:r>
              <a:rPr lang="tr-TR" sz="1200" kern="1200" baseline="0" dirty="0">
                <a:solidFill>
                  <a:schemeClr val="tx1"/>
                </a:solidFill>
                <a:effectLst/>
                <a:latin typeface="+mn-lt"/>
                <a:ea typeface="+mn-ea"/>
                <a:cs typeface="+mn-cs"/>
              </a:rPr>
              <a:t> eğitimin içeriği kolaylaştırılabilir.</a:t>
            </a:r>
            <a:endParaRPr lang="tr-TR" sz="1200" kern="1200" dirty="0">
              <a:solidFill>
                <a:schemeClr val="tx1"/>
              </a:solidFill>
              <a:effectLst/>
              <a:latin typeface="+mn-lt"/>
              <a:ea typeface="+mn-ea"/>
              <a:cs typeface="+mn-cs"/>
            </a:endParaRPr>
          </a:p>
          <a:p>
            <a:endParaRPr lang="tr-TR" baseline="0" dirty="0"/>
          </a:p>
          <a:p>
            <a:r>
              <a:rPr lang="tr-TR" baseline="0" dirty="0"/>
              <a:t>Eğitici bu başlık slaytında eğitimle ilgili yukarıda bahsedilen bilgileri özetleyerek açıklar.</a:t>
            </a:r>
          </a:p>
          <a:p>
            <a:r>
              <a:rPr lang="tr-TR" baseline="0" dirty="0"/>
              <a:t>Daha sonra pre-testi katılımcılara uygulatır. Pre-test için önerilen süre maksimum 10 dakikadır. Ancak eğiticiler tarafından gerekli görülürse katılımcı grubun nitelikleri dikkate alınarak süre uzatılabilir. </a:t>
            </a:r>
            <a:r>
              <a:rPr lang="tr-TR" baseline="0" dirty="0" err="1" smtClean="0"/>
              <a:t>Pre</a:t>
            </a:r>
            <a:r>
              <a:rPr lang="tr-TR" baseline="0" dirty="0" smtClean="0"/>
              <a:t>-test </a:t>
            </a:r>
            <a:r>
              <a:rPr lang="tr-TR" baseline="0" dirty="0"/>
              <a:t>ve post-test için katılımcılara aynı sürenin tanınması gerekir. Pre-post test değerlendirmesi yapılabilmesi için katılımcıların tanımlayıcı bilgilerinin test kağıdında olması gerekir.</a:t>
            </a:r>
          </a:p>
          <a:p>
            <a:r>
              <a:rPr lang="tr-TR" baseline="0" dirty="0"/>
              <a:t>Pre-test yapıldıktan sonra soruların yanıtları açıklanmaz.</a:t>
            </a:r>
          </a:p>
          <a:p>
            <a:endParaRPr lang="tr-TR" baseline="0" dirty="0"/>
          </a:p>
          <a:p>
            <a:endParaRPr lang="tr-TR" baseline="0" dirty="0"/>
          </a:p>
          <a:p>
            <a:endParaRPr lang="tr-TR" baseline="0" dirty="0"/>
          </a:p>
          <a:p>
            <a:endParaRPr lang="tr-TR" baseline="0" dirty="0"/>
          </a:p>
          <a:p>
            <a:endParaRPr lang="tr-TR" dirty="0"/>
          </a:p>
        </p:txBody>
      </p:sp>
      <p:sp>
        <p:nvSpPr>
          <p:cNvPr id="4" name="Slayt Numarası Yer Tutucusu 3"/>
          <p:cNvSpPr>
            <a:spLocks noGrp="1"/>
          </p:cNvSpPr>
          <p:nvPr>
            <p:ph type="sldNum" sz="quarter" idx="10"/>
          </p:nvPr>
        </p:nvSpPr>
        <p:spPr/>
        <p:txBody>
          <a:bodyPr/>
          <a:lstStyle/>
          <a:p>
            <a:fld id="{97816E2C-DBAE-4BC7-8BDC-0E514707E4AE}" type="slidenum">
              <a:rPr lang="tr-TR" smtClean="0"/>
              <a:t>1</a:t>
            </a:fld>
            <a:endParaRPr lang="tr-TR" dirty="0"/>
          </a:p>
        </p:txBody>
      </p:sp>
    </p:spTree>
    <p:extLst>
      <p:ext uri="{BB962C8B-B14F-4D97-AF65-F5344CB8AC3E}">
        <p14:creationId xmlns:p14="http://schemas.microsoft.com/office/powerpoint/2010/main" val="1513944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a:t>
            </a:r>
            <a:r>
              <a:rPr lang="tr-TR" baseline="0" dirty="0"/>
              <a:t> katılımcılara yazılı olan el hijyeni ile ilgili tanımlardan hangilerini tanımlayabileceklerini sorar. Birkaç katılımcının yanıt vermesi teşvik edilir. Verilen yanıtlara doğru veya yanlış şeklinde reaksiyon verilmez, düzeltme yapılmaz veya doğru tanım açıklanmaz.</a:t>
            </a:r>
            <a:endParaRPr lang="tr-TR" dirty="0"/>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618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Eğitici el yıkama, el temizliği</a:t>
            </a:r>
            <a:r>
              <a:rPr lang="tr-TR" baseline="0" dirty="0"/>
              <a:t> ve el antisepsisini tanımlar ve aralarındaki farkı açıklar.</a:t>
            </a:r>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991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Eğitici antiseptik el yıkama ve antiseptik el ovma/ovalama tanımlarını açıklar. Bu iki kavramın</a:t>
            </a:r>
            <a:r>
              <a:rPr lang="tr-TR" baseline="0" dirty="0"/>
              <a:t> el antisepsisi olduğunu hatırlatır. El ovalamanın durulama ve kurulama </a:t>
            </a:r>
            <a:r>
              <a:rPr lang="tr-TR" b="0" baseline="0" dirty="0"/>
              <a:t>gerektirmemesinin</a:t>
            </a:r>
            <a:r>
              <a:rPr lang="tr-TR" baseline="0" dirty="0"/>
              <a:t> bir üstünlük olduğunu vurgular.</a:t>
            </a:r>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566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Slayttaki konuşma balonları asistan Ayşe Hanım’ın el hijyeni ile ilgili kendi</a:t>
            </a:r>
            <a:r>
              <a:rPr lang="tr-TR" baseline="0" dirty="0"/>
              <a:t> kendine yaptığı konuşmaları ifade etmektedir.</a:t>
            </a:r>
          </a:p>
          <a:p>
            <a:r>
              <a:rPr lang="tr-TR" baseline="0" dirty="0"/>
              <a:t>Konuşma balonlarını eğitici seslendirebilir veya bunu katılımcılardan birini seçerek yapmasını isteyebilir.</a:t>
            </a:r>
          </a:p>
          <a:p>
            <a:r>
              <a:rPr lang="tr-TR" baseline="0" dirty="0"/>
              <a:t>Katılımcılara bu konuşmayla ilgili fikirleri sorulur ve yorumlar yapmaları istenir.</a:t>
            </a:r>
          </a:p>
          <a:p>
            <a:r>
              <a:rPr lang="tr-TR" baseline="0" dirty="0"/>
              <a:t>Yorumlar doğru ve yanlış olarak değerlendirilmez, ancak eğiticinin katılımı teşvik etmesi gerekiyorsa küçük ip uçları verilebilir.</a:t>
            </a:r>
          </a:p>
          <a:p>
            <a:r>
              <a:rPr lang="tr-TR" baseline="0" dirty="0"/>
              <a:t>Slaytla ilgili bir yorum veya açıklama yapılmadan bir sonraki </a:t>
            </a:r>
            <a:r>
              <a:rPr lang="tr-TR" baseline="0" dirty="0" err="1"/>
              <a:t>slayta</a:t>
            </a:r>
            <a:r>
              <a:rPr lang="tr-TR" baseline="0" dirty="0"/>
              <a:t> geçilir. İkinci dersin sonunda tekrar asistan Ayşe Hanım’ın kendi kendine yaptığı bu konuşmalara dönülecektir.</a:t>
            </a:r>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613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Slayttaki konuşma balonları asistan Ayşe Hanım’ın el hijyeni ile ilgili kendi</a:t>
            </a:r>
            <a:r>
              <a:rPr lang="tr-TR" baseline="0" dirty="0"/>
              <a:t> kendine yaptığı konuşmaları ifade etmektedir.</a:t>
            </a:r>
          </a:p>
          <a:p>
            <a:r>
              <a:rPr lang="tr-TR" baseline="0" dirty="0"/>
              <a:t>Konuşma balonlarını eğitici seslendirebilir veya bunu katılımcılardan birini seçerek yapmasını isteyebilir.</a:t>
            </a:r>
          </a:p>
          <a:p>
            <a:r>
              <a:rPr lang="tr-TR" baseline="0" dirty="0"/>
              <a:t>Katılımcılara bu konuşmayla ilgili fikirleri sorulur ve yorumlar yapmaları istenir.</a:t>
            </a:r>
          </a:p>
          <a:p>
            <a:r>
              <a:rPr lang="tr-TR" baseline="0" dirty="0"/>
              <a:t>Yorumlar doğru ve yanlış olarak değerlendirilmez, ancak eğiticinin katılımı teşvik etmesi gerekiyorsa küçük ip uçları verilebilir.</a:t>
            </a:r>
          </a:p>
          <a:p>
            <a:r>
              <a:rPr lang="tr-TR" baseline="0" dirty="0"/>
              <a:t>Slaytla ilgili bir yorum veya açıklama yapılmadan bir sonraki </a:t>
            </a:r>
            <a:r>
              <a:rPr lang="tr-TR" baseline="0" dirty="0" err="1"/>
              <a:t>slayta</a:t>
            </a:r>
            <a:r>
              <a:rPr lang="tr-TR" baseline="0" dirty="0"/>
              <a:t> geçilir. İkinci dersin sonunda tekrar asistan Ayşe Hanım’ın kendi kendine yaptığı bu konuşmalara dönülecektir.</a:t>
            </a:r>
            <a:endParaRPr lang="tr-TR" dirty="0"/>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804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Slayttaki konuşma balonları asistan Ayşe Hanım’ın el hijyeni ile ilgili kendi</a:t>
            </a:r>
            <a:r>
              <a:rPr lang="tr-TR" baseline="0" dirty="0"/>
              <a:t> kendine yaptığı konuşmaları ifade etmektedir.</a:t>
            </a:r>
          </a:p>
          <a:p>
            <a:r>
              <a:rPr lang="tr-TR" baseline="0" dirty="0"/>
              <a:t>Konuşma balonlarını eğitici seslendirebilir veya bunu katılımcılardan birini seçerek yapmasını isteyebilir.</a:t>
            </a:r>
          </a:p>
          <a:p>
            <a:r>
              <a:rPr lang="tr-TR" baseline="0" dirty="0"/>
              <a:t>Katılımcılara bu konuşmayla ilgili fikirleri sorulur ve yorumlar yapmaları istenir.</a:t>
            </a:r>
          </a:p>
          <a:p>
            <a:r>
              <a:rPr lang="tr-TR" baseline="0" dirty="0"/>
              <a:t>Yorumlar doğru ve yanlış olarak değerlendirilmez, ancak eğiticinin katılımı teşvik etmesi gerekiyorsa küçük ip uçları verilebilir.</a:t>
            </a:r>
          </a:p>
          <a:p>
            <a:r>
              <a:rPr lang="tr-TR" baseline="0" dirty="0"/>
              <a:t>Slaytla ilgili bir yorum veya açıklama yapılmadan bir sonraki </a:t>
            </a:r>
            <a:r>
              <a:rPr lang="tr-TR" baseline="0" dirty="0" err="1"/>
              <a:t>slayta</a:t>
            </a:r>
            <a:r>
              <a:rPr lang="tr-TR" baseline="0" dirty="0"/>
              <a:t> geçilir. İkinci dersin sonunda tekrar asistan Ayşe Hanım’ın kendi kendine yaptığı bu konuşmalara dönülecektir.</a:t>
            </a:r>
            <a:endParaRPr lang="tr-TR" dirty="0"/>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090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Slayttaki konuşma balonları asistan Ayşe Hanım’ın el hijyeni ile ilgili kendi</a:t>
            </a:r>
            <a:r>
              <a:rPr lang="tr-TR" baseline="0" dirty="0"/>
              <a:t> kendine yaptığı konuşmaları ifade etmektedir.</a:t>
            </a:r>
          </a:p>
          <a:p>
            <a:r>
              <a:rPr lang="tr-TR" baseline="0" dirty="0"/>
              <a:t>Konuşma balonlarını eğitici seslendirebilir veya bunu katılımcılardan birini seçerek yapmasını isteyebilir.</a:t>
            </a:r>
          </a:p>
          <a:p>
            <a:r>
              <a:rPr lang="tr-TR" baseline="0" dirty="0"/>
              <a:t>Katılımcılara bu konuşmayla ilgili fikirleri sorulur ve yorumlar yapmaları istenir.</a:t>
            </a:r>
          </a:p>
          <a:p>
            <a:r>
              <a:rPr lang="tr-TR" baseline="0" dirty="0"/>
              <a:t>Yorumlar doğru ve yanlış olarak değerlendirilmez, ancak eğiticinin katılımı teşvik etmesi gerekiyorsa küçük ip uçları verilebilir.</a:t>
            </a:r>
          </a:p>
          <a:p>
            <a:r>
              <a:rPr lang="tr-TR" baseline="0" dirty="0"/>
              <a:t>Slaytla ilgili bir yorum veya açıklama yapılmadan bir sonraki </a:t>
            </a:r>
            <a:r>
              <a:rPr lang="tr-TR" baseline="0" dirty="0" err="1"/>
              <a:t>slayta</a:t>
            </a:r>
            <a:r>
              <a:rPr lang="tr-TR" baseline="0" dirty="0"/>
              <a:t> geçilir. İkinci dersin sonunda tekrar asistan Ayşe Hanım’ın kendi kendine yaptığı bu konuşmalara dönülecektir.</a:t>
            </a:r>
            <a:endParaRPr lang="tr-TR" dirty="0"/>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600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Slayttaki konuşma balonları asistan Ayşe Hanım’ın el hijyeni ile ilgili kendi</a:t>
            </a:r>
            <a:r>
              <a:rPr lang="tr-TR" baseline="0" dirty="0"/>
              <a:t> kendine yaptığı konuşmaları ifade etmektedir.</a:t>
            </a:r>
          </a:p>
          <a:p>
            <a:r>
              <a:rPr lang="tr-TR" baseline="0" dirty="0"/>
              <a:t>Konuşma balonlarını eğitici seslendirebilir veya bunu katılımcılardan birini seçerek yapmasını isteyebilir.</a:t>
            </a:r>
          </a:p>
          <a:p>
            <a:r>
              <a:rPr lang="tr-TR" baseline="0" dirty="0"/>
              <a:t>Katılımcılara bu konuşmayla ilgili fikirleri sorulur ve yorumlar yapmaları istenir.</a:t>
            </a:r>
          </a:p>
          <a:p>
            <a:r>
              <a:rPr lang="tr-TR" baseline="0" dirty="0"/>
              <a:t>Yorumlar doğru ve yanlış olarak değerlendirilmez, ancak eğiticinin katılımı teşvik etmesi gerekiyorsa küçük ip uçları verilebilir.</a:t>
            </a:r>
          </a:p>
          <a:p>
            <a:r>
              <a:rPr lang="tr-TR" baseline="0" dirty="0"/>
              <a:t>Slaytla ilgili bir yorum veya açıklama yapılmadan bir sonraki </a:t>
            </a:r>
            <a:r>
              <a:rPr lang="tr-TR" baseline="0" dirty="0" err="1"/>
              <a:t>slayta</a:t>
            </a:r>
            <a:r>
              <a:rPr lang="tr-TR" baseline="0" dirty="0"/>
              <a:t> geçilir. İkinci dersin sonunda tekrar asistan Ayşe Hanım’ın kendi kendine yaptığı bu konuşmalara dönülecektir.</a:t>
            </a:r>
            <a:endParaRPr lang="tr-TR" dirty="0"/>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663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Eğitici el hijyeninin altın kurallarını</a:t>
            </a:r>
            <a:r>
              <a:rPr lang="tr-TR" baseline="0" dirty="0"/>
              <a:t> açıklar.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El hijyeninin amacı sağlık bakım alanından hasta alanına, hasta alanından sağlık bakım alanına, hasta alanından temiz alana ve vücut sıvısı ile </a:t>
            </a:r>
            <a:r>
              <a:rPr lang="tr-TR" sz="1200" kern="1200" dirty="0" err="1">
                <a:solidFill>
                  <a:schemeClr val="tx1"/>
                </a:solidFill>
                <a:effectLst/>
                <a:latin typeface="+mn-lt"/>
                <a:ea typeface="+mn-ea"/>
                <a:cs typeface="+mn-cs"/>
              </a:rPr>
              <a:t>maruziyet</a:t>
            </a:r>
            <a:r>
              <a:rPr lang="tr-TR" sz="1200" kern="1200" dirty="0">
                <a:solidFill>
                  <a:schemeClr val="tx1"/>
                </a:solidFill>
                <a:effectLst/>
                <a:latin typeface="+mn-lt"/>
                <a:ea typeface="+mn-ea"/>
                <a:cs typeface="+mn-cs"/>
              </a:rPr>
              <a:t> alanından hasta alanına mikroorganizma taşınmasının önlenmesidir. Bu nedenle optimal el hijyeni; bakım noktasında, yani hasta alanında yapılmalıdır. Bakım noktası; hasta, sağlık çalışanı ve tedavi/bakımın bir arada olduğu yerdir; hasta temasını içerir ve hasta alanı içerisindedir. Bu kavram tam olarak bakımın verildiği yerde el hijyeni </a:t>
            </a:r>
            <a:r>
              <a:rPr lang="tr-TR" sz="1200" kern="1200" dirty="0" err="1">
                <a:solidFill>
                  <a:schemeClr val="tx1"/>
                </a:solidFill>
                <a:effectLst/>
                <a:latin typeface="+mn-lt"/>
                <a:ea typeface="+mn-ea"/>
                <a:cs typeface="+mn-cs"/>
              </a:rPr>
              <a:t>endikasyonlarının</a:t>
            </a:r>
            <a:r>
              <a:rPr lang="tr-TR" sz="1200" kern="1200" dirty="0">
                <a:solidFill>
                  <a:schemeClr val="tx1"/>
                </a:solidFill>
                <a:effectLst/>
                <a:latin typeface="+mn-lt"/>
                <a:ea typeface="+mn-ea"/>
                <a:cs typeface="+mn-cs"/>
              </a:rPr>
              <a:t> gerçekleştirilmesi ihtiyacını vurgular. El hijyeni ürünü kolay ulaşılabilir ve mümkün olduğunca yakında (kolun erişebileceği bir yerde) olmalıdır.</a:t>
            </a:r>
            <a:endParaRPr lang="tr-T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Bu yaklaşım sağlık çalışanı </a:t>
            </a:r>
            <a:r>
              <a:rPr lang="tr-TR" sz="1200" b="0" kern="1200" dirty="0">
                <a:solidFill>
                  <a:schemeClr val="tx1"/>
                </a:solidFill>
                <a:effectLst/>
                <a:latin typeface="+mn-lt"/>
                <a:ea typeface="+mn-ea"/>
                <a:cs typeface="+mn-cs"/>
              </a:rPr>
              <a:t>için </a:t>
            </a:r>
            <a:r>
              <a:rPr lang="tr-TR" sz="1200" kern="1200" dirty="0">
                <a:solidFill>
                  <a:schemeClr val="tx1"/>
                </a:solidFill>
                <a:effectLst/>
                <a:latin typeface="+mn-lt"/>
                <a:ea typeface="+mn-ea"/>
                <a:cs typeface="+mn-cs"/>
              </a:rPr>
              <a:t>el hijyeni uygulaması gereken durumların karmaşıklığını en aza indirir ve uzun endikasyon listeleri yerine hatırlaması kolay, mantıksal olarak iş akışına entegre olan ve </a:t>
            </a:r>
            <a:r>
              <a:rPr lang="tr-TR" sz="1200" kern="1200" dirty="0" smtClean="0">
                <a:solidFill>
                  <a:schemeClr val="tx1"/>
                </a:solidFill>
                <a:effectLst/>
                <a:latin typeface="+mn-lt"/>
                <a:ea typeface="+mn-ea"/>
                <a:cs typeface="+mn-cs"/>
              </a:rPr>
              <a:t>sağlık </a:t>
            </a:r>
            <a:r>
              <a:rPr lang="tr-TR" sz="1200" kern="1200" dirty="0">
                <a:solidFill>
                  <a:schemeClr val="tx1"/>
                </a:solidFill>
                <a:effectLst/>
                <a:latin typeface="+mn-lt"/>
                <a:ea typeface="+mn-ea"/>
                <a:cs typeface="+mn-cs"/>
              </a:rPr>
              <a:t>hizmeti </a:t>
            </a:r>
            <a:r>
              <a:rPr lang="tr-TR" sz="1200" kern="1200" dirty="0" smtClean="0">
                <a:solidFill>
                  <a:schemeClr val="tx1"/>
                </a:solidFill>
                <a:effectLst/>
                <a:latin typeface="+mn-lt"/>
                <a:ea typeface="+mn-ea"/>
                <a:cs typeface="+mn-cs"/>
              </a:rPr>
              <a:t>sunumlarının</a:t>
            </a:r>
            <a:r>
              <a:rPr lang="tr-TR" sz="1200" kern="1200" baseline="0" dirty="0" smtClean="0">
                <a:solidFill>
                  <a:schemeClr val="tx1"/>
                </a:solidFill>
                <a:effectLst/>
                <a:latin typeface="+mn-lt"/>
                <a:ea typeface="+mn-ea"/>
                <a:cs typeface="+mn-cs"/>
              </a:rPr>
              <a:t> tamamı</a:t>
            </a:r>
            <a:r>
              <a:rPr lang="tr-TR" sz="1200" kern="1200" dirty="0" smtClean="0">
                <a:solidFill>
                  <a:schemeClr val="tx1"/>
                </a:solidFill>
                <a:effectLst/>
                <a:latin typeface="+mn-lt"/>
                <a:ea typeface="+mn-ea"/>
                <a:cs typeface="+mn-cs"/>
              </a:rPr>
              <a:t>na </a:t>
            </a:r>
            <a:r>
              <a:rPr lang="tr-TR" sz="1200" kern="1200" dirty="0">
                <a:solidFill>
                  <a:schemeClr val="tx1"/>
                </a:solidFill>
                <a:effectLst/>
                <a:latin typeface="+mn-lt"/>
                <a:ea typeface="+mn-ea"/>
                <a:cs typeface="+mn-cs"/>
              </a:rPr>
              <a:t>uygulanabilir bir algoritma sunar. Bu yaklaşımla dirençli mikroorganizma yayılımının ve SHİE’lerin önlendiği pek çok çalışma ile gösterilmiştir. Sağlık çalışanı, el hijyeni gözlemcisi ve eğiticiler için birleşik bir vizyon sunarak standardizasyonu sağlamayı ve kişiler arası değişkenliği azaltmayı kolaylaştırır. Uzun listelerden kaçınılmış olsa da hiçbir şekilde el hijyeni gereksinimini azaltmaz.</a:t>
            </a:r>
          </a:p>
          <a:p>
            <a:endParaRPr lang="tr-TR" baseline="0" dirty="0"/>
          </a:p>
          <a:p>
            <a:endParaRPr lang="tr-TR" baseline="0" dirty="0"/>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62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el hijyeninin altın kurallarını</a:t>
            </a:r>
            <a:r>
              <a:rPr lang="tr-TR" baseline="0" dirty="0"/>
              <a:t> açıklar.</a:t>
            </a:r>
            <a:endParaRPr lang="tr-TR" dirty="0"/>
          </a:p>
          <a:p>
            <a:r>
              <a:rPr lang="tr-TR" u="sng" dirty="0"/>
              <a:t>Eğiticiler</a:t>
            </a:r>
            <a:r>
              <a:rPr lang="tr-TR" u="sng" baseline="0" dirty="0"/>
              <a:t> için ipuçları:</a:t>
            </a:r>
            <a:endParaRPr lang="tr-TR" dirty="0"/>
          </a:p>
          <a:p>
            <a:r>
              <a:rPr lang="tr-TR" sz="1200" kern="1200" dirty="0" err="1">
                <a:solidFill>
                  <a:schemeClr val="tx1"/>
                </a:solidFill>
                <a:effectLst/>
                <a:latin typeface="+mn-lt"/>
                <a:ea typeface="+mn-ea"/>
                <a:cs typeface="+mn-cs"/>
              </a:rPr>
              <a:t>Antimikrobiyal</a:t>
            </a:r>
            <a:r>
              <a:rPr lang="tr-TR" sz="1200" kern="1200" dirty="0">
                <a:solidFill>
                  <a:schemeClr val="tx1"/>
                </a:solidFill>
                <a:effectLst/>
                <a:latin typeface="+mn-lt"/>
                <a:ea typeface="+mn-ea"/>
                <a:cs typeface="+mn-cs"/>
              </a:rPr>
              <a:t> direncin yayılmasını ve </a:t>
            </a:r>
            <a:r>
              <a:rPr lang="tr-TR" sz="1200" kern="1200" dirty="0" err="1">
                <a:solidFill>
                  <a:schemeClr val="tx1"/>
                </a:solidFill>
                <a:effectLst/>
                <a:latin typeface="+mn-lt"/>
                <a:ea typeface="+mn-ea"/>
                <a:cs typeface="+mn-cs"/>
              </a:rPr>
              <a:t>SHİE’leri</a:t>
            </a:r>
            <a:r>
              <a:rPr lang="tr-TR" sz="1200" kern="1200" dirty="0">
                <a:solidFill>
                  <a:schemeClr val="tx1"/>
                </a:solidFill>
                <a:effectLst/>
                <a:latin typeface="+mn-lt"/>
                <a:ea typeface="+mn-ea"/>
                <a:cs typeface="+mn-cs"/>
              </a:rPr>
              <a:t> önlemede etkisi kanıtlanmış temel önlemin el hijyeni olduğu uzun yıllardır bilinmesine rağmen el hijyenine uyum sağlık çalışanları arasında değişkenlik göstermektedir. Yapılan çalışmalar sağlık çalışanlarının el hijyenine uyum oranının %5 ile %89 arasında değiştiğini bildirmektedir. Genel ortalamanın ise %40’ı geçmediği görülmektedir. </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Alkol bazlı el antiseptikleri </a:t>
            </a:r>
            <a:r>
              <a:rPr lang="tr-TR" sz="1200" kern="1200" dirty="0">
                <a:solidFill>
                  <a:schemeClr val="tx1"/>
                </a:solidFill>
                <a:effectLst/>
                <a:latin typeface="+mn-lt"/>
                <a:ea typeface="+mn-ea"/>
                <a:cs typeface="+mn-cs"/>
              </a:rPr>
              <a:t>diğer antiseptik ajanlara göre uygulamasının daha kolay ve hızlı olmasının yanında su, lavabo ve havlu kullanımı gerektirmemesi</a:t>
            </a:r>
            <a:r>
              <a:rPr lang="tr-TR" sz="1200" b="1" kern="1200" dirty="0">
                <a:solidFill>
                  <a:schemeClr val="tx1"/>
                </a:solidFill>
                <a:effectLst/>
                <a:latin typeface="+mn-lt"/>
                <a:ea typeface="+mn-ea"/>
                <a:cs typeface="+mn-cs"/>
              </a:rPr>
              <a:t> </a:t>
            </a:r>
            <a:r>
              <a:rPr lang="tr-TR" sz="1200" b="0" kern="1200" dirty="0">
                <a:solidFill>
                  <a:schemeClr val="tx1"/>
                </a:solidFill>
                <a:effectLst/>
                <a:latin typeface="+mn-lt"/>
                <a:ea typeface="+mn-ea"/>
                <a:cs typeface="+mn-cs"/>
              </a:rPr>
              <a:t>ile</a:t>
            </a:r>
            <a:r>
              <a:rPr lang="tr-TR" sz="1200" b="1" kern="12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sağlık çalışanlarının el hijyenine uyumunu artırmada önemli bir </a:t>
            </a:r>
            <a:r>
              <a:rPr lang="tr-TR" sz="1200" kern="1200" dirty="0" smtClean="0">
                <a:solidFill>
                  <a:schemeClr val="tx1"/>
                </a:solidFill>
                <a:effectLst/>
                <a:latin typeface="+mn-lt"/>
                <a:ea typeface="+mn-ea"/>
                <a:cs typeface="+mn-cs"/>
              </a:rPr>
              <a:t>avantajdır.</a:t>
            </a:r>
            <a:r>
              <a:rPr lang="tr-TR" sz="1200"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Ayrıca </a:t>
            </a:r>
            <a:r>
              <a:rPr lang="tr-TR" sz="1200" kern="1200" dirty="0">
                <a:solidFill>
                  <a:schemeClr val="tx1"/>
                </a:solidFill>
                <a:effectLst/>
                <a:latin typeface="+mn-lt"/>
                <a:ea typeface="+mn-ea"/>
                <a:cs typeface="+mn-cs"/>
              </a:rPr>
              <a:t>duvara sabitlenebilen dağıtıcılarla kullanılabilmesi, dağıtıcıların yatak başına, hasta aralarına yerleştirilebilmesi veya cepte taşınabilir formlarının olması kullanım kolaylığı sağlamaktadır.</a:t>
            </a:r>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39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Sunum planı eğitici tarafından açıklanır.  Ders</a:t>
            </a:r>
            <a:r>
              <a:rPr lang="tr-TR" b="0" dirty="0">
                <a:solidFill>
                  <a:srgbClr val="FF0000"/>
                </a:solidFill>
              </a:rPr>
              <a:t>e</a:t>
            </a:r>
            <a:r>
              <a:rPr lang="tr-TR" b="1" dirty="0">
                <a:solidFill>
                  <a:srgbClr val="FF0000"/>
                </a:solidFill>
              </a:rPr>
              <a:t> </a:t>
            </a:r>
            <a:r>
              <a:rPr lang="tr-TR" dirty="0"/>
              <a:t>aktif katılım beklendiği vurgulanmalıdır.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072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el hijyeninin altın kurallarını</a:t>
            </a:r>
            <a:r>
              <a:rPr lang="tr-TR" baseline="0" dirty="0"/>
              <a:t> açıklar.</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dirty="0"/>
          </a:p>
          <a:p>
            <a:r>
              <a:rPr lang="tr-TR" sz="1200" kern="1200" dirty="0">
                <a:solidFill>
                  <a:schemeClr val="tx1"/>
                </a:solidFill>
                <a:effectLst/>
                <a:latin typeface="+mn-lt"/>
                <a:ea typeface="+mn-ea"/>
                <a:cs typeface="+mn-cs"/>
              </a:rPr>
              <a:t>Hasta hastaneye yattıktan sonra hastanın </a:t>
            </a:r>
            <a:r>
              <a:rPr lang="tr-TR" sz="1200" kern="1200" dirty="0" err="1">
                <a:solidFill>
                  <a:schemeClr val="tx1"/>
                </a:solidFill>
                <a:effectLst/>
                <a:latin typeface="+mn-lt"/>
                <a:ea typeface="+mn-ea"/>
                <a:cs typeface="+mn-cs"/>
              </a:rPr>
              <a:t>epitel</a:t>
            </a:r>
            <a:r>
              <a:rPr lang="tr-TR" sz="1200" kern="1200" dirty="0">
                <a:solidFill>
                  <a:schemeClr val="tx1"/>
                </a:solidFill>
                <a:effectLst/>
                <a:latin typeface="+mn-lt"/>
                <a:ea typeface="+mn-ea"/>
                <a:cs typeface="+mn-cs"/>
              </a:rPr>
              <a:t> hücrelerinin deriden dökülmesiyle, hasta çevresindeki cansız yüzeyler hasta florasındaki mikroorganizmalarla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olur. Sağlık çalışanının hasta ve çevresiyle teması sağlık çalışanının ellerinin bu mikroorganizmalarla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olmasına neden olur. Doğru zamanda ve uygun teknikle el hijyeni uygulanmadığında sağlık çalışanının ellerindeki mikroorganizmalar hayatta kalmaya devam eder. Hasta veya cansız yüzeylerle temasın ardından mikroorganizmalar ellerde 2-60 dakika boyunca canlı kalabilmektedir.</a:t>
            </a:r>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013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sz="1200" kern="1200" dirty="0">
                <a:solidFill>
                  <a:schemeClr val="tx1"/>
                </a:solidFill>
                <a:effectLst/>
                <a:latin typeface="+mn-lt"/>
                <a:ea typeface="+mn-ea"/>
                <a:cs typeface="+mn-cs"/>
              </a:rPr>
              <a:t>Eğitici el hijyeninin önemini açıklar ve el hijyeninin</a:t>
            </a:r>
            <a:r>
              <a:rPr lang="tr-TR" sz="1200" kern="1200" baseline="0" dirty="0">
                <a:solidFill>
                  <a:schemeClr val="tx1"/>
                </a:solidFill>
                <a:effectLst/>
                <a:latin typeface="+mn-lt"/>
                <a:ea typeface="+mn-ea"/>
                <a:cs typeface="+mn-cs"/>
              </a:rPr>
              <a:t> en basit, en kolay, en ucuz ve en etkili enfeksiyon kontrol önlemi olduğunu vurgular. Şekilde görüldüğü gibi sağlık kurumuna girerken hem </a:t>
            </a:r>
            <a:r>
              <a:rPr lang="tr-TR" sz="1200" b="0" kern="1200" baseline="0" dirty="0">
                <a:solidFill>
                  <a:schemeClr val="tx1"/>
                </a:solidFill>
                <a:effectLst/>
                <a:latin typeface="+mn-lt"/>
                <a:ea typeface="+mn-ea"/>
                <a:cs typeface="+mn-cs"/>
              </a:rPr>
              <a:t>bizleri, hem hastaları ve hem de hasta </a:t>
            </a:r>
            <a:r>
              <a:rPr lang="tr-TR" sz="1200" kern="1200" baseline="0" dirty="0">
                <a:solidFill>
                  <a:schemeClr val="tx1"/>
                </a:solidFill>
                <a:effectLst/>
                <a:latin typeface="+mn-lt"/>
                <a:ea typeface="+mn-ea"/>
                <a:cs typeface="+mn-cs"/>
              </a:rPr>
              <a:t>yakınlarını görünmez ama kalabalık bir tehlikenin beklediğini söyler.</a:t>
            </a: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sz="1200" kern="1200" dirty="0">
              <a:solidFill>
                <a:schemeClr val="tx1"/>
              </a:solidFill>
              <a:effectLst/>
              <a:latin typeface="+mn-lt"/>
              <a:ea typeface="+mn-ea"/>
              <a:cs typeface="+mn-cs"/>
            </a:endParaRPr>
          </a:p>
          <a:p>
            <a:pPr algn="l"/>
            <a:r>
              <a:rPr lang="tr-TR" sz="1200" kern="1200" dirty="0">
                <a:solidFill>
                  <a:schemeClr val="tx1"/>
                </a:solidFill>
                <a:effectLst/>
                <a:latin typeface="+mn-lt"/>
                <a:ea typeface="+mn-ea"/>
                <a:cs typeface="+mn-cs"/>
              </a:rPr>
              <a:t>Sağlık hizmeti </a:t>
            </a:r>
            <a:r>
              <a:rPr lang="tr-TR" sz="1200" b="0" kern="1200" dirty="0">
                <a:solidFill>
                  <a:schemeClr val="tx1"/>
                </a:solidFill>
                <a:effectLst/>
                <a:latin typeface="+mn-lt"/>
                <a:ea typeface="+mn-ea"/>
                <a:cs typeface="+mn-cs"/>
              </a:rPr>
              <a:t>ile</a:t>
            </a:r>
            <a:r>
              <a:rPr lang="tr-TR" sz="1200" b="1" kern="12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ilişkili enfeksiyon patojenlerinin </a:t>
            </a:r>
            <a:r>
              <a:rPr lang="tr-TR" sz="1200" kern="1200" dirty="0" err="1">
                <a:solidFill>
                  <a:schemeClr val="tx1"/>
                </a:solidFill>
                <a:effectLst/>
                <a:latin typeface="+mn-lt"/>
                <a:ea typeface="+mn-ea"/>
                <a:cs typeface="+mn-cs"/>
              </a:rPr>
              <a:t>bulaşı</a:t>
            </a:r>
            <a:r>
              <a:rPr lang="tr-TR" sz="1200" kern="1200" dirty="0">
                <a:solidFill>
                  <a:schemeClr val="tx1"/>
                </a:solidFill>
                <a:effectLst/>
                <a:latin typeface="+mn-lt"/>
                <a:ea typeface="+mn-ea"/>
                <a:cs typeface="+mn-cs"/>
              </a:rPr>
              <a:t> direkt veya </a:t>
            </a:r>
            <a:r>
              <a:rPr lang="tr-TR" sz="1200" kern="1200" dirty="0" err="1">
                <a:solidFill>
                  <a:schemeClr val="tx1"/>
                </a:solidFill>
                <a:effectLst/>
                <a:latin typeface="+mn-lt"/>
                <a:ea typeface="+mn-ea"/>
                <a:cs typeface="+mn-cs"/>
              </a:rPr>
              <a:t>indirekt</a:t>
            </a:r>
            <a:r>
              <a:rPr lang="tr-TR" sz="1200" kern="1200" dirty="0">
                <a:solidFill>
                  <a:schemeClr val="tx1"/>
                </a:solidFill>
                <a:effectLst/>
                <a:latin typeface="+mn-lt"/>
                <a:ea typeface="+mn-ea"/>
                <a:cs typeface="+mn-cs"/>
              </a:rPr>
              <a:t> temas, damlacık yolu, hava yolu veya ortak bir araç kullanımıyla olmaktadır. Sağlık çalışanlarının elleri ile </a:t>
            </a:r>
            <a:r>
              <a:rPr lang="tr-TR" sz="1200" kern="1200" dirty="0" err="1">
                <a:solidFill>
                  <a:schemeClr val="tx1"/>
                </a:solidFill>
                <a:effectLst/>
                <a:latin typeface="+mn-lt"/>
                <a:ea typeface="+mn-ea"/>
                <a:cs typeface="+mn-cs"/>
              </a:rPr>
              <a:t>kontaminasyon</a:t>
            </a:r>
            <a:r>
              <a:rPr lang="tr-TR" sz="1200" kern="1200" dirty="0">
                <a:solidFill>
                  <a:schemeClr val="tx1"/>
                </a:solidFill>
                <a:effectLst/>
                <a:latin typeface="+mn-lt"/>
                <a:ea typeface="+mn-ea"/>
                <a:cs typeface="+mn-cs"/>
              </a:rPr>
              <a:t> yoluyla bulaş ise SHİE patojenlerinin </a:t>
            </a:r>
            <a:r>
              <a:rPr lang="tr-TR" sz="1200" kern="1200" dirty="0" err="1">
                <a:solidFill>
                  <a:schemeClr val="tx1"/>
                </a:solidFill>
                <a:effectLst/>
                <a:latin typeface="+mn-lt"/>
                <a:ea typeface="+mn-ea"/>
                <a:cs typeface="+mn-cs"/>
              </a:rPr>
              <a:t>bulaşında</a:t>
            </a:r>
            <a:r>
              <a:rPr lang="tr-TR" sz="1200" kern="1200" dirty="0">
                <a:solidFill>
                  <a:schemeClr val="tx1"/>
                </a:solidFill>
                <a:effectLst/>
                <a:latin typeface="+mn-lt"/>
                <a:ea typeface="+mn-ea"/>
                <a:cs typeface="+mn-cs"/>
              </a:rPr>
              <a:t> en sık karşılaşılan nedendir. Günlük olarak canlı mikroorganizma içeren yaklaşık 10</a:t>
            </a:r>
            <a:r>
              <a:rPr lang="tr-TR" sz="1200" kern="1200" baseline="30000" dirty="0">
                <a:solidFill>
                  <a:schemeClr val="tx1"/>
                </a:solidFill>
                <a:effectLst/>
                <a:latin typeface="+mn-lt"/>
                <a:ea typeface="+mn-ea"/>
                <a:cs typeface="+mn-cs"/>
              </a:rPr>
              <a:t>6</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epitel</a:t>
            </a:r>
            <a:r>
              <a:rPr lang="tr-TR" sz="1200" kern="1200" dirty="0">
                <a:solidFill>
                  <a:schemeClr val="tx1"/>
                </a:solidFill>
                <a:effectLst/>
                <a:latin typeface="+mn-lt"/>
                <a:ea typeface="+mn-ea"/>
                <a:cs typeface="+mn-cs"/>
              </a:rPr>
              <a:t> hücresi sağlam deriden dökülmektedir.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Sağlık çalışanının elleri başka bir hastayla ve çevresiyle temas ettiğinde bu mikroorganizmaları o hastaya iletmiş olur. Bu şekilde bir hastadan ve/veya çevresinden başka bir hastaya ve/veya çevresine dolaylı olarak mikroorganizma </a:t>
            </a:r>
            <a:r>
              <a:rPr lang="tr-TR" sz="1200" kern="1200" dirty="0" err="1">
                <a:solidFill>
                  <a:schemeClr val="tx1"/>
                </a:solidFill>
                <a:effectLst/>
                <a:latin typeface="+mn-lt"/>
                <a:ea typeface="+mn-ea"/>
                <a:cs typeface="+mn-cs"/>
              </a:rPr>
              <a:t>bulaşı</a:t>
            </a:r>
            <a:r>
              <a:rPr lang="tr-TR" sz="1200" kern="1200" dirty="0">
                <a:solidFill>
                  <a:schemeClr val="tx1"/>
                </a:solidFill>
                <a:effectLst/>
                <a:latin typeface="+mn-lt"/>
                <a:ea typeface="+mn-ea"/>
                <a:cs typeface="+mn-cs"/>
              </a:rPr>
              <a:t> gerçekleşmiş olur (çapraz </a:t>
            </a:r>
            <a:r>
              <a:rPr lang="tr-TR" sz="1200" kern="1200" dirty="0" err="1">
                <a:solidFill>
                  <a:schemeClr val="tx1"/>
                </a:solidFill>
                <a:effectLst/>
                <a:latin typeface="+mn-lt"/>
                <a:ea typeface="+mn-ea"/>
                <a:cs typeface="+mn-cs"/>
              </a:rPr>
              <a:t>kontaminasyon</a:t>
            </a:r>
            <a:r>
              <a:rPr lang="tr-TR" sz="1200" kern="1200" dirty="0">
                <a:solidFill>
                  <a:schemeClr val="tx1"/>
                </a:solidFill>
                <a:effectLst/>
                <a:latin typeface="+mn-lt"/>
                <a:ea typeface="+mn-ea"/>
                <a:cs typeface="+mn-cs"/>
              </a:rPr>
              <a:t>). El hijyeni eylemi uygulanmadığında, hasta veya çevresiyle temas süresi uzadıkça </a:t>
            </a:r>
            <a:r>
              <a:rPr lang="tr-TR" sz="1200" kern="1200" dirty="0" err="1">
                <a:solidFill>
                  <a:schemeClr val="tx1"/>
                </a:solidFill>
                <a:effectLst/>
                <a:latin typeface="+mn-lt"/>
                <a:ea typeface="+mn-ea"/>
                <a:cs typeface="+mn-cs"/>
              </a:rPr>
              <a:t>kontaminasyonun</a:t>
            </a:r>
            <a:r>
              <a:rPr lang="tr-TR" sz="1200" kern="1200" dirty="0">
                <a:solidFill>
                  <a:schemeClr val="tx1"/>
                </a:solidFill>
                <a:effectLst/>
                <a:latin typeface="+mn-lt"/>
                <a:ea typeface="+mn-ea"/>
                <a:cs typeface="+mn-cs"/>
              </a:rPr>
              <a:t> derecesi de artmaktadır. Sağlık çalışanlarının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ellerinin endemik </a:t>
            </a:r>
            <a:r>
              <a:rPr lang="tr-TR" sz="1200" kern="1200" dirty="0" err="1">
                <a:solidFill>
                  <a:schemeClr val="tx1"/>
                </a:solidFill>
                <a:effectLst/>
                <a:latin typeface="+mn-lt"/>
                <a:ea typeface="+mn-ea"/>
                <a:cs typeface="+mn-cs"/>
              </a:rPr>
              <a:t>SHİE’lerle</a:t>
            </a:r>
            <a:r>
              <a:rPr lang="tr-TR" sz="1200" kern="1200" dirty="0">
                <a:solidFill>
                  <a:schemeClr val="tx1"/>
                </a:solidFill>
                <a:effectLst/>
                <a:latin typeface="+mn-lt"/>
                <a:ea typeface="+mn-ea"/>
                <a:cs typeface="+mn-cs"/>
              </a:rPr>
              <a:t> olduğu kadar birçok SHİE epidemisi ile de ilişkili olduğu gösterilmiştir.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Dünyanın hemen her yerinden yapılan araştırmalar göstermektedir ki sağlık çalışanlarının el hijyenine uyumunun artması SHİE’lerin azalmasıyla sonuçlanmaktadır. Bu araştırmalar hastanelerin farklı birimlerinde ve farklı el hijyeni ürünleri ile yapılmış olup</a:t>
            </a:r>
            <a:r>
              <a:rPr lang="tr-TR" sz="1200" b="1" kern="1200" dirty="0">
                <a:solidFill>
                  <a:schemeClr val="tx1"/>
                </a:solidFill>
                <a:effectLst/>
                <a:latin typeface="+mn-lt"/>
                <a:ea typeface="+mn-ea"/>
                <a:cs typeface="+mn-cs"/>
              </a:rPr>
              <a:t>;</a:t>
            </a:r>
            <a:r>
              <a:rPr lang="tr-TR" sz="1200" kern="1200" dirty="0">
                <a:solidFill>
                  <a:schemeClr val="tx1"/>
                </a:solidFill>
                <a:effectLst/>
                <a:latin typeface="+mn-lt"/>
                <a:ea typeface="+mn-ea"/>
                <a:cs typeface="+mn-cs"/>
              </a:rPr>
              <a:t> el hijyeninin </a:t>
            </a:r>
            <a:r>
              <a:rPr lang="tr-TR" sz="1200" kern="1200" dirty="0" err="1">
                <a:solidFill>
                  <a:schemeClr val="tx1"/>
                </a:solidFill>
                <a:effectLst/>
                <a:latin typeface="+mn-lt"/>
                <a:ea typeface="+mn-ea"/>
                <a:cs typeface="+mn-cs"/>
              </a:rPr>
              <a:t>SHİE’leri</a:t>
            </a:r>
            <a:r>
              <a:rPr lang="tr-TR" sz="1200" kern="1200" dirty="0">
                <a:solidFill>
                  <a:schemeClr val="tx1"/>
                </a:solidFill>
                <a:effectLst/>
                <a:latin typeface="+mn-lt"/>
                <a:ea typeface="+mn-ea"/>
                <a:cs typeface="+mn-cs"/>
              </a:rPr>
              <a:t> ve dirençli mikroorganizmaların yayılımını önlemedeki başarısını ortaya koymaktadır. Bu başarı SHİE türüne göre farklılık gösterse de genel olarak tüm </a:t>
            </a:r>
            <a:r>
              <a:rPr lang="tr-TR" sz="1200" kern="1200" dirty="0" err="1">
                <a:solidFill>
                  <a:schemeClr val="tx1"/>
                </a:solidFill>
                <a:effectLst/>
                <a:latin typeface="+mn-lt"/>
                <a:ea typeface="+mn-ea"/>
                <a:cs typeface="+mn-cs"/>
              </a:rPr>
              <a:t>SHİE’ler</a:t>
            </a:r>
            <a:r>
              <a:rPr lang="tr-TR" sz="1200" kern="1200" dirty="0">
                <a:solidFill>
                  <a:schemeClr val="tx1"/>
                </a:solidFill>
                <a:effectLst/>
                <a:latin typeface="+mn-lt"/>
                <a:ea typeface="+mn-ea"/>
                <a:cs typeface="+mn-cs"/>
              </a:rPr>
              <a:t> için geçerlidir. Hastalarla temas yoğunluğu göz önünde bulundurulduğunda hemşirelerin diğer sağlık çalışanlarına göre el hijyeni uygulamalarının başarısında çok daha önemli bir yere sahip olduğu açıktır. </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745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sağlık hizmeti ile ilişkili enfeksiyonların (SHİE) önemini ve</a:t>
            </a:r>
            <a:r>
              <a:rPr lang="tr-TR" baseline="0" dirty="0"/>
              <a:t> olumsuz sonuçlarını anlatır, şekil üzerinden sıklığın ne kadar fazla olduğunu vurgular. Şekilde ülkelere göre hastanede yatan hastaların yüzde kaçında en az bir SHİE geliştiği ifade edilmektedir.</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dirty="0"/>
          </a:p>
          <a:p>
            <a:pPr algn="l"/>
            <a:r>
              <a:rPr lang="tr-TR" sz="1200" kern="1200" dirty="0">
                <a:solidFill>
                  <a:schemeClr val="tx1"/>
                </a:solidFill>
                <a:effectLst/>
                <a:latin typeface="+mn-lt"/>
                <a:ea typeface="+mn-ea"/>
                <a:cs typeface="+mn-cs"/>
              </a:rPr>
              <a:t>Sağlık hizmeti </a:t>
            </a:r>
            <a:r>
              <a:rPr lang="tr-TR" sz="1200" b="0" kern="1200" dirty="0">
                <a:solidFill>
                  <a:schemeClr val="tx1"/>
                </a:solidFill>
                <a:effectLst/>
                <a:latin typeface="+mn-lt"/>
                <a:ea typeface="+mn-ea"/>
                <a:cs typeface="+mn-cs"/>
              </a:rPr>
              <a:t>ile</a:t>
            </a:r>
            <a:r>
              <a:rPr lang="tr-TR" sz="1200" kern="1200" dirty="0">
                <a:solidFill>
                  <a:schemeClr val="tx1"/>
                </a:solidFill>
                <a:effectLst/>
                <a:latin typeface="+mn-lt"/>
                <a:ea typeface="+mn-ea"/>
                <a:cs typeface="+mn-cs"/>
              </a:rPr>
              <a:t> ilişkili enfeksiyonlar günümüzde dünya genelinde en önemli hasta güvenliği ve sağlık hizmeti kalitesi problemidir. Yüksek gelir düzeyi olan ülkelerde SHİE </a:t>
            </a:r>
            <a:r>
              <a:rPr lang="tr-TR" sz="1200" kern="1200" dirty="0" err="1">
                <a:solidFill>
                  <a:schemeClr val="tx1"/>
                </a:solidFill>
                <a:effectLst/>
                <a:latin typeface="+mn-lt"/>
                <a:ea typeface="+mn-ea"/>
                <a:cs typeface="+mn-cs"/>
              </a:rPr>
              <a:t>prevalansı</a:t>
            </a:r>
            <a:r>
              <a:rPr lang="tr-TR" sz="1200" kern="1200" dirty="0">
                <a:solidFill>
                  <a:schemeClr val="tx1"/>
                </a:solidFill>
                <a:effectLst/>
                <a:latin typeface="+mn-lt"/>
                <a:ea typeface="+mn-ea"/>
                <a:cs typeface="+mn-cs"/>
              </a:rPr>
              <a:t> %3,6 ile %12,0 arasında değişmekle birlikte ortalama %7,6 iken, orta ve düşük gelir düzeyine sahip ülkelerde %5,4 ile %19,1 arasında değişmekle birlikte ortalama %15,5 olarak bildirilmiştir. Engellilik ile yaşanan yıllar (</a:t>
            </a:r>
            <a:r>
              <a:rPr lang="tr-TR" sz="1200" kern="1200" dirty="0" err="1">
                <a:solidFill>
                  <a:schemeClr val="tx1"/>
                </a:solidFill>
                <a:effectLst/>
                <a:latin typeface="+mn-lt"/>
                <a:ea typeface="+mn-ea"/>
                <a:cs typeface="+mn-cs"/>
              </a:rPr>
              <a:t>YLDs</a:t>
            </a:r>
            <a:r>
              <a:rPr lang="tr-TR" sz="1200" kern="1200" dirty="0">
                <a:solidFill>
                  <a:schemeClr val="tx1"/>
                </a:solidFill>
                <a:effectLst/>
                <a:latin typeface="+mn-lt"/>
                <a:ea typeface="+mn-ea"/>
                <a:cs typeface="+mn-cs"/>
              </a:rPr>
              <a:t>) ve erken ölüme bağlı kaybedilen yaşam yıllarını (</a:t>
            </a:r>
            <a:r>
              <a:rPr lang="tr-TR" sz="1200" kern="1200" dirty="0" err="1">
                <a:solidFill>
                  <a:schemeClr val="tx1"/>
                </a:solidFill>
                <a:effectLst/>
                <a:latin typeface="+mn-lt"/>
                <a:ea typeface="+mn-ea"/>
                <a:cs typeface="+mn-cs"/>
              </a:rPr>
              <a:t>YLLs</a:t>
            </a:r>
            <a:r>
              <a:rPr lang="tr-TR" sz="1200" kern="1200" dirty="0">
                <a:solidFill>
                  <a:schemeClr val="tx1"/>
                </a:solidFill>
                <a:effectLst/>
                <a:latin typeface="+mn-lt"/>
                <a:ea typeface="+mn-ea"/>
                <a:cs typeface="+mn-cs"/>
              </a:rPr>
              <a:t>) birlikte ele alan engelliliğe uyarlanmış yaşam yılları (</a:t>
            </a:r>
            <a:r>
              <a:rPr lang="tr-TR" sz="1200" kern="1200" dirty="0" err="1">
                <a:solidFill>
                  <a:schemeClr val="tx1"/>
                </a:solidFill>
                <a:effectLst/>
                <a:latin typeface="+mn-lt"/>
                <a:ea typeface="+mn-ea"/>
                <a:cs typeface="+mn-cs"/>
              </a:rPr>
              <a:t>DALYs</a:t>
            </a:r>
            <a:r>
              <a:rPr lang="tr-TR" sz="1200" kern="1200" dirty="0">
                <a:solidFill>
                  <a:schemeClr val="tx1"/>
                </a:solidFill>
                <a:effectLst/>
                <a:latin typeface="+mn-lt"/>
                <a:ea typeface="+mn-ea"/>
                <a:cs typeface="+mn-cs"/>
              </a:rPr>
              <a:t>) ile hastalık yükü değerlendirildiğinde; Avrupa’da SHİE’lerin diğer 30’dan fazla enfeksiyonun toplamından 2 kat daha fazla hastalık yüküne sahip olduğu belirlenmiştir.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Sağlık hizmeti</a:t>
            </a:r>
            <a:r>
              <a:rPr lang="tr-TR" sz="1200" b="0" kern="1200" dirty="0">
                <a:solidFill>
                  <a:schemeClr val="tx1"/>
                </a:solidFill>
                <a:effectLst/>
                <a:latin typeface="+mn-lt"/>
                <a:ea typeface="+mn-ea"/>
                <a:cs typeface="+mn-cs"/>
              </a:rPr>
              <a:t> ile </a:t>
            </a:r>
            <a:r>
              <a:rPr lang="tr-TR" sz="1200" kern="1200" dirty="0">
                <a:solidFill>
                  <a:schemeClr val="tx1"/>
                </a:solidFill>
                <a:effectLst/>
                <a:latin typeface="+mn-lt"/>
                <a:ea typeface="+mn-ea"/>
                <a:cs typeface="+mn-cs"/>
              </a:rPr>
              <a:t>ilişkili enfeksiyonlar</a:t>
            </a:r>
            <a:r>
              <a:rPr lang="tr-TR" sz="1200" b="1"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morbidite</a:t>
            </a:r>
            <a:r>
              <a:rPr lang="tr-TR" sz="1200" kern="1200" dirty="0">
                <a:solidFill>
                  <a:schemeClr val="tx1"/>
                </a:solidFill>
                <a:effectLst/>
                <a:latin typeface="+mn-lt"/>
                <a:ea typeface="+mn-ea"/>
                <a:cs typeface="+mn-cs"/>
              </a:rPr>
              <a:t> ve </a:t>
            </a:r>
            <a:r>
              <a:rPr lang="tr-TR" sz="1200" kern="1200" dirty="0" err="1">
                <a:solidFill>
                  <a:schemeClr val="tx1"/>
                </a:solidFill>
                <a:effectLst/>
                <a:latin typeface="+mn-lt"/>
                <a:ea typeface="+mn-ea"/>
                <a:cs typeface="+mn-cs"/>
              </a:rPr>
              <a:t>mortalitede</a:t>
            </a:r>
            <a:r>
              <a:rPr lang="tr-TR" sz="1200" kern="1200" dirty="0">
                <a:solidFill>
                  <a:schemeClr val="tx1"/>
                </a:solidFill>
                <a:effectLst/>
                <a:latin typeface="+mn-lt"/>
                <a:ea typeface="+mn-ea"/>
                <a:cs typeface="+mn-cs"/>
              </a:rPr>
              <a:t> ciddi artışa yol açmasının yanı sıra hastaların yaşam kalitesini düşürür ve hastanede kalış sürelerini uzatarak maliyette de ciddi artışa neden olur. Maliyetteki artışa ilaveten sağlık sistemine fazladan iş yükü eklemekte ve toplumun sağlık hizmetlerine olan güvenine de olumsuz etkide bulunabilmektedir. Günümüzdeki önemli bir diğer küresel sorun olan antibiyotik direncinde artışının önemli bir nedeni </a:t>
            </a:r>
            <a:r>
              <a:rPr lang="tr-TR" sz="1200" kern="1200" dirty="0" err="1">
                <a:solidFill>
                  <a:schemeClr val="tx1"/>
                </a:solidFill>
                <a:effectLst/>
                <a:latin typeface="+mn-lt"/>
                <a:ea typeface="+mn-ea"/>
                <a:cs typeface="+mn-cs"/>
              </a:rPr>
              <a:t>SHİE’lerdir</a:t>
            </a:r>
            <a:r>
              <a:rPr lang="tr-TR" sz="1200" kern="1200" dirty="0">
                <a:solidFill>
                  <a:schemeClr val="tx1"/>
                </a:solidFill>
                <a:effectLst/>
                <a:latin typeface="+mn-lt"/>
                <a:ea typeface="+mn-ea"/>
                <a:cs typeface="+mn-cs"/>
              </a:rPr>
              <a:t>.</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427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el hijyenin amacını mekanizmasıyla birlikte açıklar.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Sağlıklı insan derisi bakterilerle </a:t>
            </a:r>
            <a:r>
              <a:rPr lang="tr-TR" sz="1200" kern="1200" dirty="0" err="1">
                <a:solidFill>
                  <a:schemeClr val="tx1"/>
                </a:solidFill>
                <a:effectLst/>
                <a:latin typeface="+mn-lt"/>
                <a:ea typeface="+mn-ea"/>
                <a:cs typeface="+mn-cs"/>
              </a:rPr>
              <a:t>kolonize</a:t>
            </a:r>
            <a:r>
              <a:rPr lang="tr-TR" sz="1200" kern="1200" dirty="0">
                <a:solidFill>
                  <a:schemeClr val="tx1"/>
                </a:solidFill>
                <a:effectLst/>
                <a:latin typeface="+mn-lt"/>
                <a:ea typeface="+mn-ea"/>
                <a:cs typeface="+mn-cs"/>
              </a:rPr>
              <a:t> durumdadır. Toplam bakteri sayısı vücut bölgesine göre değişmektedir (kafa derisinde &gt;1x10</a:t>
            </a:r>
            <a:r>
              <a:rPr lang="tr-TR" sz="1200" kern="1200" baseline="30000" dirty="0">
                <a:solidFill>
                  <a:schemeClr val="tx1"/>
                </a:solidFill>
                <a:effectLst/>
                <a:latin typeface="+mn-lt"/>
                <a:ea typeface="+mn-ea"/>
                <a:cs typeface="+mn-cs"/>
              </a:rPr>
              <a:t>6</a:t>
            </a:r>
            <a:r>
              <a:rPr lang="tr-TR" sz="1200" kern="1200" dirty="0">
                <a:solidFill>
                  <a:schemeClr val="tx1"/>
                </a:solidFill>
                <a:effectLst/>
                <a:latin typeface="+mn-lt"/>
                <a:ea typeface="+mn-ea"/>
                <a:cs typeface="+mn-cs"/>
              </a:rPr>
              <a:t> CFU/cm</a:t>
            </a:r>
            <a:r>
              <a:rPr lang="tr-TR" sz="1200" kern="1200" baseline="30000" dirty="0">
                <a:solidFill>
                  <a:schemeClr val="tx1"/>
                </a:solidFill>
                <a:effectLst/>
                <a:latin typeface="+mn-lt"/>
                <a:ea typeface="+mn-ea"/>
                <a:cs typeface="+mn-cs"/>
              </a:rPr>
              <a:t>2</a:t>
            </a:r>
            <a:r>
              <a:rPr lang="tr-TR" sz="1200" kern="1200" dirty="0">
                <a:solidFill>
                  <a:schemeClr val="tx1"/>
                </a:solidFill>
                <a:effectLst/>
                <a:latin typeface="+mn-lt"/>
                <a:ea typeface="+mn-ea"/>
                <a:cs typeface="+mn-cs"/>
              </a:rPr>
              <a:t>, karında 4x10</a:t>
            </a:r>
            <a:r>
              <a:rPr lang="tr-TR" sz="1200" kern="1200" baseline="30000" dirty="0">
                <a:solidFill>
                  <a:schemeClr val="tx1"/>
                </a:solidFill>
                <a:effectLst/>
                <a:latin typeface="+mn-lt"/>
                <a:ea typeface="+mn-ea"/>
                <a:cs typeface="+mn-cs"/>
              </a:rPr>
              <a:t>4</a:t>
            </a:r>
            <a:r>
              <a:rPr lang="tr-TR" sz="1200" kern="1200" dirty="0">
                <a:solidFill>
                  <a:schemeClr val="tx1"/>
                </a:solidFill>
                <a:effectLst/>
                <a:latin typeface="+mn-lt"/>
                <a:ea typeface="+mn-ea"/>
                <a:cs typeface="+mn-cs"/>
              </a:rPr>
              <a:t> CFU/cm</a:t>
            </a:r>
            <a:r>
              <a:rPr lang="tr-TR" sz="1200" kern="1200" baseline="30000" dirty="0">
                <a:solidFill>
                  <a:schemeClr val="tx1"/>
                </a:solidFill>
                <a:effectLst/>
                <a:latin typeface="+mn-lt"/>
                <a:ea typeface="+mn-ea"/>
                <a:cs typeface="+mn-cs"/>
              </a:rPr>
              <a:t>2</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aksillada</a:t>
            </a:r>
            <a:r>
              <a:rPr lang="tr-TR" sz="1200" kern="1200" dirty="0">
                <a:solidFill>
                  <a:schemeClr val="tx1"/>
                </a:solidFill>
                <a:effectLst/>
                <a:latin typeface="+mn-lt"/>
                <a:ea typeface="+mn-ea"/>
                <a:cs typeface="+mn-cs"/>
              </a:rPr>
              <a:t> 5x10</a:t>
            </a:r>
            <a:r>
              <a:rPr lang="tr-TR" sz="1200" kern="1200" baseline="30000" dirty="0">
                <a:solidFill>
                  <a:schemeClr val="tx1"/>
                </a:solidFill>
                <a:effectLst/>
                <a:latin typeface="+mn-lt"/>
                <a:ea typeface="+mn-ea"/>
                <a:cs typeface="+mn-cs"/>
              </a:rPr>
              <a:t>5</a:t>
            </a:r>
            <a:r>
              <a:rPr lang="tr-TR" sz="1200" kern="1200" dirty="0">
                <a:solidFill>
                  <a:schemeClr val="tx1"/>
                </a:solidFill>
                <a:effectLst/>
                <a:latin typeface="+mn-lt"/>
                <a:ea typeface="+mn-ea"/>
                <a:cs typeface="+mn-cs"/>
              </a:rPr>
              <a:t> CFU/cm</a:t>
            </a:r>
            <a:r>
              <a:rPr lang="tr-TR" sz="1200" kern="1200" baseline="30000" dirty="0">
                <a:solidFill>
                  <a:schemeClr val="tx1"/>
                </a:solidFill>
                <a:effectLst/>
                <a:latin typeface="+mn-lt"/>
                <a:ea typeface="+mn-ea"/>
                <a:cs typeface="+mn-cs"/>
              </a:rPr>
              <a:t>2</a:t>
            </a:r>
            <a:r>
              <a:rPr lang="tr-TR" sz="1200" kern="1200" dirty="0">
                <a:solidFill>
                  <a:schemeClr val="tx1"/>
                </a:solidFill>
                <a:effectLst/>
                <a:latin typeface="+mn-lt"/>
                <a:ea typeface="+mn-ea"/>
                <a:cs typeface="+mn-cs"/>
              </a:rPr>
              <a:t>, ön kolda 1x10</a:t>
            </a:r>
            <a:r>
              <a:rPr lang="tr-TR" sz="1200" kern="1200" baseline="30000" dirty="0">
                <a:solidFill>
                  <a:schemeClr val="tx1"/>
                </a:solidFill>
                <a:effectLst/>
                <a:latin typeface="+mn-lt"/>
                <a:ea typeface="+mn-ea"/>
                <a:cs typeface="+mn-cs"/>
              </a:rPr>
              <a:t>4</a:t>
            </a:r>
            <a:r>
              <a:rPr lang="tr-TR" sz="1200" kern="1200" dirty="0">
                <a:solidFill>
                  <a:schemeClr val="tx1"/>
                </a:solidFill>
                <a:effectLst/>
                <a:latin typeface="+mn-lt"/>
                <a:ea typeface="+mn-ea"/>
                <a:cs typeface="+mn-cs"/>
              </a:rPr>
              <a:t> CFU/cm</a:t>
            </a:r>
            <a:r>
              <a:rPr lang="tr-TR" sz="1200" kern="1200" baseline="30000" dirty="0">
                <a:solidFill>
                  <a:schemeClr val="tx1"/>
                </a:solidFill>
                <a:effectLst/>
                <a:latin typeface="+mn-lt"/>
                <a:ea typeface="+mn-ea"/>
                <a:cs typeface="+mn-cs"/>
              </a:rPr>
              <a:t>2</a:t>
            </a:r>
            <a:r>
              <a:rPr lang="tr-TR" sz="1200" kern="1200" dirty="0">
                <a:solidFill>
                  <a:schemeClr val="tx1"/>
                </a:solidFill>
                <a:effectLst/>
                <a:latin typeface="+mn-lt"/>
                <a:ea typeface="+mn-ea"/>
                <a:cs typeface="+mn-cs"/>
              </a:rPr>
              <a:t>). Sağlık çalışanlarının ellerindeki toplam bakteri sayısının 3,9x10</a:t>
            </a:r>
            <a:r>
              <a:rPr lang="tr-TR" sz="1200" kern="1200" baseline="30000" dirty="0">
                <a:solidFill>
                  <a:schemeClr val="tx1"/>
                </a:solidFill>
                <a:effectLst/>
                <a:latin typeface="+mn-lt"/>
                <a:ea typeface="+mn-ea"/>
                <a:cs typeface="+mn-cs"/>
              </a:rPr>
              <a:t>4</a:t>
            </a:r>
            <a:r>
              <a:rPr lang="tr-TR" sz="1200" kern="1200" dirty="0">
                <a:solidFill>
                  <a:schemeClr val="tx1"/>
                </a:solidFill>
                <a:effectLst/>
                <a:latin typeface="+mn-lt"/>
                <a:ea typeface="+mn-ea"/>
                <a:cs typeface="+mn-cs"/>
              </a:rPr>
              <a:t> ile 4,6 x 10</a:t>
            </a:r>
            <a:r>
              <a:rPr lang="tr-TR" sz="1200" kern="1200" baseline="30000" dirty="0">
                <a:solidFill>
                  <a:schemeClr val="tx1"/>
                </a:solidFill>
                <a:effectLst/>
                <a:latin typeface="+mn-lt"/>
                <a:ea typeface="+mn-ea"/>
                <a:cs typeface="+mn-cs"/>
              </a:rPr>
              <a:t>6</a:t>
            </a:r>
            <a:r>
              <a:rPr lang="tr-TR" sz="1200" kern="1200" dirty="0">
                <a:solidFill>
                  <a:schemeClr val="tx1"/>
                </a:solidFill>
                <a:effectLst/>
                <a:latin typeface="+mn-lt"/>
                <a:ea typeface="+mn-ea"/>
                <a:cs typeface="+mn-cs"/>
              </a:rPr>
              <a:t> CFU/cm</a:t>
            </a:r>
            <a:r>
              <a:rPr lang="tr-TR" sz="1200" kern="1200" baseline="30000" dirty="0">
                <a:solidFill>
                  <a:schemeClr val="tx1"/>
                </a:solidFill>
                <a:effectLst/>
                <a:latin typeface="+mn-lt"/>
                <a:ea typeface="+mn-ea"/>
                <a:cs typeface="+mn-cs"/>
              </a:rPr>
              <a:t>2 </a:t>
            </a:r>
            <a:r>
              <a:rPr lang="tr-TR" sz="1200" kern="1200" dirty="0">
                <a:solidFill>
                  <a:schemeClr val="tx1"/>
                </a:solidFill>
                <a:effectLst/>
                <a:latin typeface="+mn-lt"/>
                <a:ea typeface="+mn-ea"/>
                <a:cs typeface="+mn-cs"/>
              </a:rPr>
              <a:t>arasında değiştiği gösterilmiştir. Ellerde </a:t>
            </a:r>
            <a:r>
              <a:rPr lang="tr-TR" sz="1200" kern="1200" dirty="0" err="1">
                <a:solidFill>
                  <a:schemeClr val="tx1"/>
                </a:solidFill>
                <a:effectLst/>
                <a:latin typeface="+mn-lt"/>
                <a:ea typeface="+mn-ea"/>
                <a:cs typeface="+mn-cs"/>
              </a:rPr>
              <a:t>kolonize</a:t>
            </a:r>
            <a:r>
              <a:rPr lang="tr-TR" sz="1200" kern="1200" dirty="0">
                <a:solidFill>
                  <a:schemeClr val="tx1"/>
                </a:solidFill>
                <a:effectLst/>
                <a:latin typeface="+mn-lt"/>
                <a:ea typeface="+mn-ea"/>
                <a:cs typeface="+mn-cs"/>
              </a:rPr>
              <a:t> mikroorganizmalar kalıcı flora ve geçici flora olarak iki şekilde incelenebilir. El hijyeniyle uzaklaştırılması zor olan ancak enfeksiyonlardan daha az sorumlu</a:t>
            </a:r>
            <a:r>
              <a:rPr lang="tr-TR" sz="1200" b="0" kern="1200" dirty="0">
                <a:solidFill>
                  <a:schemeClr val="tx1"/>
                </a:solidFill>
                <a:effectLst/>
                <a:latin typeface="+mn-lt"/>
                <a:ea typeface="+mn-ea"/>
                <a:cs typeface="+mn-cs"/>
              </a:rPr>
              <a:t> kalıcı </a:t>
            </a:r>
            <a:r>
              <a:rPr lang="tr-TR" sz="1200" kern="1200" dirty="0">
                <a:solidFill>
                  <a:schemeClr val="tx1"/>
                </a:solidFill>
                <a:effectLst/>
                <a:latin typeface="+mn-lt"/>
                <a:ea typeface="+mn-ea"/>
                <a:cs typeface="+mn-cs"/>
              </a:rPr>
              <a:t>flora ve el hijyeniyle daha kolay uzaklaştırılan ancak enfeksiyonlardan daha sık sorumlu olan </a:t>
            </a:r>
            <a:r>
              <a:rPr lang="tr-TR" sz="1200" b="0" kern="1200" dirty="0">
                <a:solidFill>
                  <a:schemeClr val="tx1"/>
                </a:solidFill>
                <a:effectLst/>
                <a:latin typeface="+mn-lt"/>
                <a:ea typeface="+mn-ea"/>
                <a:cs typeface="+mn-cs"/>
              </a:rPr>
              <a:t>geçici</a:t>
            </a:r>
            <a:r>
              <a:rPr lang="tr-TR" sz="1200" kern="1200" dirty="0">
                <a:solidFill>
                  <a:schemeClr val="tx1"/>
                </a:solidFill>
                <a:effectLst/>
                <a:latin typeface="+mn-lt"/>
                <a:ea typeface="+mn-ea"/>
                <a:cs typeface="+mn-cs"/>
              </a:rPr>
              <a:t> floraya ait özellikler Tablo 1’de özetlenmektedir. Araştırmalar geçici ve </a:t>
            </a:r>
            <a:r>
              <a:rPr lang="tr-TR" sz="1200" kern="1200" dirty="0" smtClean="0">
                <a:solidFill>
                  <a:schemeClr val="tx1"/>
                </a:solidFill>
                <a:effectLst/>
                <a:latin typeface="+mn-lt"/>
                <a:ea typeface="+mn-ea"/>
                <a:cs typeface="+mn-cs"/>
              </a:rPr>
              <a:t>kalıcı </a:t>
            </a:r>
            <a:r>
              <a:rPr lang="tr-TR" sz="1200" kern="1200" dirty="0">
                <a:solidFill>
                  <a:schemeClr val="tx1"/>
                </a:solidFill>
                <a:effectLst/>
                <a:latin typeface="+mn-lt"/>
                <a:ea typeface="+mn-ea"/>
                <a:cs typeface="+mn-cs"/>
              </a:rPr>
              <a:t>floradaki bakteri sayısının bireyler arasında önemli ölçüde değiştiğini ancak bir birey için genellikle göreli olarak sabit olduğunu göstermektedir.</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101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tr-TR" dirty="0"/>
          </a:p>
          <a:p>
            <a:pPr algn="l"/>
            <a:r>
              <a:rPr lang="tr-TR" dirty="0"/>
              <a:t>Eğitici geçici floranın</a:t>
            </a:r>
            <a:r>
              <a:rPr lang="tr-TR" baseline="0" dirty="0"/>
              <a:t> temel özelliklerini açıklar.</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dirty="0"/>
          </a:p>
          <a:p>
            <a:pPr fontAlgn="t"/>
            <a:r>
              <a:rPr lang="tr-TR" sz="1200" b="1" kern="1200" dirty="0">
                <a:solidFill>
                  <a:schemeClr val="tx1"/>
                </a:solidFill>
                <a:effectLst/>
                <a:latin typeface="+mn-lt"/>
                <a:ea typeface="+mn-ea"/>
                <a:cs typeface="+mn-cs"/>
              </a:rPr>
              <a:t>Geçici Flora </a:t>
            </a:r>
            <a:endParaRPr lang="tr-TR" sz="1200" kern="1200" dirty="0">
              <a:solidFill>
                <a:schemeClr val="tx1"/>
              </a:solidFill>
              <a:effectLst/>
              <a:latin typeface="+mn-lt"/>
              <a:ea typeface="+mn-ea"/>
              <a:cs typeface="+mn-cs"/>
            </a:endParaRPr>
          </a:p>
          <a:p>
            <a:pPr fontAlgn="t"/>
            <a:r>
              <a:rPr lang="tr-TR" sz="1200" b="1" kern="1200" dirty="0">
                <a:solidFill>
                  <a:schemeClr val="tx1"/>
                </a:solidFill>
                <a:effectLst/>
                <a:latin typeface="+mn-lt"/>
                <a:ea typeface="+mn-ea"/>
                <a:cs typeface="+mn-cs"/>
              </a:rPr>
              <a:t>(Geçici </a:t>
            </a:r>
            <a:r>
              <a:rPr lang="tr-TR" sz="1200" b="1" kern="1200" dirty="0" err="1">
                <a:solidFill>
                  <a:schemeClr val="tx1"/>
                </a:solidFill>
                <a:effectLst/>
                <a:latin typeface="+mn-lt"/>
                <a:ea typeface="+mn-ea"/>
                <a:cs typeface="+mn-cs"/>
              </a:rPr>
              <a:t>Mikrobiyata</a:t>
            </a:r>
            <a:r>
              <a:rPr lang="tr-TR" sz="1200" b="1" kern="1200" dirty="0">
                <a:solidFill>
                  <a:schemeClr val="tx1"/>
                </a:solidFill>
                <a:effectLst/>
                <a:latin typeface="+mn-lt"/>
                <a:ea typeface="+mn-ea"/>
                <a:cs typeface="+mn-cs"/>
              </a:rPr>
              <a:t>)</a:t>
            </a:r>
            <a:endParaRPr lang="tr-TR" sz="120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Yerleşim</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Derinin yüzeyinde bulunur.</a:t>
            </a:r>
          </a:p>
          <a:p>
            <a:pPr marL="0" marR="0" lvl="0" indent="0" algn="l" defTabSz="914400" rtl="0" eaLnBrk="1" fontAlgn="t"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El hijyeni</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Rutin el hijyeni uygulamalarıyla uzaklaştırılması daha kolaydır.</a:t>
            </a:r>
          </a:p>
          <a:p>
            <a:pPr marL="0" marR="0" lvl="0" indent="0" algn="l" defTabSz="914400" rtl="0" eaLnBrk="1" fontAlgn="t"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Bakteriler</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Geçici mikroorganizmalar genellikle cilt üzerinde çoğalmaz, ancak cilt yüzeyinde hayatta kalır ve </a:t>
            </a:r>
            <a:r>
              <a:rPr lang="tr-TR" sz="1200" kern="1200" dirty="0" err="1">
                <a:solidFill>
                  <a:schemeClr val="tx1"/>
                </a:solidFill>
                <a:effectLst/>
                <a:latin typeface="+mn-lt"/>
                <a:ea typeface="+mn-ea"/>
                <a:cs typeface="+mn-cs"/>
              </a:rPr>
              <a:t>sporadik</a:t>
            </a:r>
            <a:r>
              <a:rPr lang="tr-TR" sz="1200" kern="1200" dirty="0">
                <a:solidFill>
                  <a:schemeClr val="tx1"/>
                </a:solidFill>
                <a:effectLst/>
                <a:latin typeface="+mn-lt"/>
                <a:ea typeface="+mn-ea"/>
                <a:cs typeface="+mn-cs"/>
              </a:rPr>
              <a:t> olarak çoğalabilirler. Bazı sağlık çalışanlarının elleri, </a:t>
            </a:r>
            <a:r>
              <a:rPr lang="tr-TR" sz="1200" i="1" kern="1200" dirty="0" err="1">
                <a:solidFill>
                  <a:schemeClr val="tx1"/>
                </a:solidFill>
                <a:effectLst/>
                <a:latin typeface="+mn-lt"/>
                <a:ea typeface="+mn-ea"/>
                <a:cs typeface="+mn-cs"/>
              </a:rPr>
              <a:t>Staphylococcus</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aureus</a:t>
            </a:r>
            <a:r>
              <a:rPr lang="tr-TR" sz="1200" kern="1200" dirty="0">
                <a:solidFill>
                  <a:schemeClr val="tx1"/>
                </a:solidFill>
                <a:effectLst/>
                <a:latin typeface="+mn-lt"/>
                <a:ea typeface="+mn-ea"/>
                <a:cs typeface="+mn-cs"/>
              </a:rPr>
              <a:t>, Gram-negatif basiller veya mayalar gibi </a:t>
            </a:r>
            <a:r>
              <a:rPr lang="tr-TR" sz="1200" kern="1200" dirty="0" err="1">
                <a:solidFill>
                  <a:schemeClr val="tx1"/>
                </a:solidFill>
                <a:effectLst/>
                <a:latin typeface="+mn-lt"/>
                <a:ea typeface="+mn-ea"/>
                <a:cs typeface="+mn-cs"/>
              </a:rPr>
              <a:t>patojenik</a:t>
            </a:r>
            <a:r>
              <a:rPr lang="tr-TR" sz="1200" kern="1200" dirty="0">
                <a:solidFill>
                  <a:schemeClr val="tx1"/>
                </a:solidFill>
                <a:effectLst/>
                <a:latin typeface="+mn-lt"/>
                <a:ea typeface="+mn-ea"/>
                <a:cs typeface="+mn-cs"/>
              </a:rPr>
              <a:t> mikroorganizmalar tarafından kalıcı olarak </a:t>
            </a:r>
            <a:r>
              <a:rPr lang="tr-TR" sz="1200" kern="1200" dirty="0" err="1">
                <a:solidFill>
                  <a:schemeClr val="tx1"/>
                </a:solidFill>
                <a:effectLst/>
                <a:latin typeface="+mn-lt"/>
                <a:ea typeface="+mn-ea"/>
                <a:cs typeface="+mn-cs"/>
              </a:rPr>
              <a:t>kolonize</a:t>
            </a:r>
            <a:r>
              <a:rPr lang="tr-TR" sz="1200" kern="1200" dirty="0">
                <a:solidFill>
                  <a:schemeClr val="tx1"/>
                </a:solidFill>
                <a:effectLst/>
                <a:latin typeface="+mn-lt"/>
                <a:ea typeface="+mn-ea"/>
                <a:cs typeface="+mn-cs"/>
              </a:rPr>
              <a:t> edilebilir.</a:t>
            </a:r>
          </a:p>
          <a:p>
            <a:pPr marL="0" marR="0" lvl="0" indent="0" algn="l" defTabSz="914400" rtl="0" eaLnBrk="1" fontAlgn="t"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Fonksiyon</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Yok</a:t>
            </a:r>
          </a:p>
          <a:p>
            <a:pPr marL="0" marR="0" lvl="0" indent="0" algn="l" defTabSz="914400" rtl="0" eaLnBrk="1" fontAlgn="t"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Enfeksiyon riski</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Genellikle sağlık çalışanları tarafından hastalarla veya çevresel yüzeylerle doğrudan temas sırasında edinilirler. </a:t>
            </a:r>
            <a:r>
              <a:rPr lang="tr-TR" sz="1200" kern="1200" dirty="0" err="1">
                <a:solidFill>
                  <a:schemeClr val="tx1"/>
                </a:solidFill>
                <a:effectLst/>
                <a:latin typeface="+mn-lt"/>
                <a:ea typeface="+mn-ea"/>
                <a:cs typeface="+mn-cs"/>
              </a:rPr>
              <a:t>SHİE'ler</a:t>
            </a:r>
            <a:r>
              <a:rPr lang="tr-TR" sz="1200" kern="1200" dirty="0">
                <a:solidFill>
                  <a:schemeClr val="tx1"/>
                </a:solidFill>
                <a:effectLst/>
                <a:latin typeface="+mn-lt"/>
                <a:ea typeface="+mn-ea"/>
                <a:cs typeface="+mn-cs"/>
              </a:rPr>
              <a:t> ile en sık ilişkili mikroorganizmalardır. Geçici floranın </a:t>
            </a:r>
            <a:r>
              <a:rPr lang="tr-TR" sz="1200" kern="1200" dirty="0" err="1">
                <a:solidFill>
                  <a:schemeClr val="tx1"/>
                </a:solidFill>
                <a:effectLst/>
                <a:latin typeface="+mn-lt"/>
                <a:ea typeface="+mn-ea"/>
                <a:cs typeface="+mn-cs"/>
              </a:rPr>
              <a:t>bulaşabilirliği</a:t>
            </a:r>
            <a:r>
              <a:rPr lang="tr-TR" sz="1200" kern="1200" dirty="0">
                <a:solidFill>
                  <a:schemeClr val="tx1"/>
                </a:solidFill>
                <a:effectLst/>
                <a:latin typeface="+mn-lt"/>
                <a:ea typeface="+mn-ea"/>
                <a:cs typeface="+mn-cs"/>
              </a:rPr>
              <a:t> mevcut mikroorganizma türü, yüzeydeki mikroorganizmaların sayısı ve cilt nemine bağlıdır. </a:t>
            </a:r>
          </a:p>
          <a:p>
            <a:pPr fontAlgn="t"/>
            <a:r>
              <a:rPr lang="tr-TR" sz="1200" kern="1200" dirty="0">
                <a:solidFill>
                  <a:schemeClr val="tx1"/>
                </a:solidFill>
                <a:effectLst/>
                <a:latin typeface="+mn-lt"/>
                <a:ea typeface="+mn-ea"/>
                <a:cs typeface="+mn-cs"/>
              </a:rPr>
              <a:t>  </a:t>
            </a:r>
          </a:p>
          <a:p>
            <a:pPr fontAlgn="t"/>
            <a:r>
              <a:rPr lang="tr-TR" sz="1200" b="1" kern="1200" dirty="0">
                <a:solidFill>
                  <a:schemeClr val="tx1"/>
                </a:solidFill>
                <a:effectLst/>
                <a:latin typeface="+mn-lt"/>
                <a:ea typeface="+mn-ea"/>
                <a:cs typeface="+mn-cs"/>
              </a:rPr>
              <a:t>Yerleşik/Kalıcı Flora </a:t>
            </a:r>
            <a:endParaRPr lang="tr-TR" sz="1200" kern="1200" dirty="0">
              <a:solidFill>
                <a:schemeClr val="tx1"/>
              </a:solidFill>
              <a:effectLst/>
              <a:latin typeface="+mn-lt"/>
              <a:ea typeface="+mn-ea"/>
              <a:cs typeface="+mn-cs"/>
            </a:endParaRPr>
          </a:p>
          <a:p>
            <a:pPr fontAlgn="t"/>
            <a:r>
              <a:rPr lang="tr-TR" sz="1200" b="1" kern="1200" dirty="0">
                <a:solidFill>
                  <a:schemeClr val="tx1"/>
                </a:solidFill>
                <a:effectLst/>
                <a:latin typeface="+mn-lt"/>
                <a:ea typeface="+mn-ea"/>
                <a:cs typeface="+mn-cs"/>
              </a:rPr>
              <a:t>(Yerleşik/Kalıcı </a:t>
            </a:r>
            <a:r>
              <a:rPr lang="tr-TR" sz="1200" b="1" kern="1200" dirty="0" err="1">
                <a:solidFill>
                  <a:schemeClr val="tx1"/>
                </a:solidFill>
                <a:effectLst/>
                <a:latin typeface="+mn-lt"/>
                <a:ea typeface="+mn-ea"/>
                <a:cs typeface="+mn-cs"/>
              </a:rPr>
              <a:t>Mikrobiyata</a:t>
            </a:r>
            <a:r>
              <a:rPr lang="tr-TR" sz="1200" b="1" kern="1200" dirty="0">
                <a:solidFill>
                  <a:schemeClr val="tx1"/>
                </a:solidFill>
                <a:effectLst/>
                <a:latin typeface="+mn-lt"/>
                <a:ea typeface="+mn-ea"/>
                <a:cs typeface="+mn-cs"/>
              </a:rPr>
              <a:t>)</a:t>
            </a:r>
            <a:endParaRPr lang="tr-TR" sz="1200" kern="1200" dirty="0">
              <a:solidFill>
                <a:schemeClr val="tx1"/>
              </a:solidFill>
              <a:effectLst/>
              <a:latin typeface="+mn-lt"/>
              <a:ea typeface="+mn-ea"/>
              <a:cs typeface="+mn-cs"/>
            </a:endParaRPr>
          </a:p>
          <a:p>
            <a:pPr fontAlgn="t"/>
            <a:r>
              <a:rPr lang="tr-TR" sz="1200" b="1" kern="1200" dirty="0">
                <a:solidFill>
                  <a:schemeClr val="tx1"/>
                </a:solidFill>
                <a:effectLst/>
                <a:latin typeface="+mn-lt"/>
                <a:ea typeface="+mn-ea"/>
                <a:cs typeface="+mn-cs"/>
              </a:rPr>
              <a:t>Yerleşim</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Derinin en üst tabakası olan ''</a:t>
            </a:r>
            <a:r>
              <a:rPr lang="tr-TR" sz="1200" kern="1200" dirty="0" err="1">
                <a:solidFill>
                  <a:schemeClr val="tx1"/>
                </a:solidFill>
                <a:effectLst/>
                <a:latin typeface="+mn-lt"/>
                <a:ea typeface="+mn-ea"/>
                <a:cs typeface="+mn-cs"/>
              </a:rPr>
              <a:t>stratum</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corneum</a:t>
            </a:r>
            <a:r>
              <a:rPr lang="tr-TR" sz="1200" kern="1200" dirty="0">
                <a:solidFill>
                  <a:schemeClr val="tx1"/>
                </a:solidFill>
                <a:effectLst/>
                <a:latin typeface="+mn-lt"/>
                <a:ea typeface="+mn-ea"/>
                <a:cs typeface="+mn-cs"/>
              </a:rPr>
              <a:t>''un </a:t>
            </a:r>
            <a:r>
              <a:rPr lang="tr-TR" sz="1200" kern="1200" dirty="0" err="1">
                <a:solidFill>
                  <a:schemeClr val="tx1"/>
                </a:solidFill>
                <a:effectLst/>
                <a:latin typeface="+mn-lt"/>
                <a:ea typeface="+mn-ea"/>
                <a:cs typeface="+mn-cs"/>
              </a:rPr>
              <a:t>yüzeyel</a:t>
            </a:r>
            <a:r>
              <a:rPr lang="tr-TR" sz="1200" kern="1200" dirty="0">
                <a:solidFill>
                  <a:schemeClr val="tx1"/>
                </a:solidFill>
                <a:effectLst/>
                <a:latin typeface="+mn-lt"/>
                <a:ea typeface="+mn-ea"/>
                <a:cs typeface="+mn-cs"/>
              </a:rPr>
              <a:t> hücrelerinin altında bulunur. Ayrıca deri yüzeyinde de bulunur.</a:t>
            </a:r>
          </a:p>
          <a:p>
            <a:pPr fontAlgn="t"/>
            <a:r>
              <a:rPr lang="tr-TR" sz="1200" b="1" kern="1200" dirty="0">
                <a:solidFill>
                  <a:schemeClr val="tx1"/>
                </a:solidFill>
                <a:effectLst/>
                <a:latin typeface="+mn-lt"/>
                <a:ea typeface="+mn-ea"/>
                <a:cs typeface="+mn-cs"/>
              </a:rPr>
              <a:t>El hijyeni</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Rutin el hijyeni uygulamalarıyla uzaklaştırılması güçtür.</a:t>
            </a:r>
          </a:p>
          <a:p>
            <a:pPr fontAlgn="t"/>
            <a:r>
              <a:rPr lang="tr-TR" sz="1200" b="1" kern="1200" dirty="0">
                <a:solidFill>
                  <a:schemeClr val="tx1"/>
                </a:solidFill>
                <a:effectLst/>
                <a:latin typeface="+mn-lt"/>
                <a:ea typeface="+mn-ea"/>
                <a:cs typeface="+mn-cs"/>
              </a:rPr>
              <a:t>Bakteriler</a:t>
            </a:r>
            <a:endParaRPr lang="tr-TR" sz="1200" kern="1200" dirty="0">
              <a:solidFill>
                <a:schemeClr val="tx1"/>
              </a:solidFill>
              <a:effectLst/>
              <a:latin typeface="+mn-lt"/>
              <a:ea typeface="+mn-ea"/>
              <a:cs typeface="+mn-cs"/>
            </a:endParaRPr>
          </a:p>
          <a:p>
            <a:pPr fontAlgn="t"/>
            <a:r>
              <a:rPr lang="tr-TR" sz="1200" i="1" kern="1200" dirty="0" err="1">
                <a:solidFill>
                  <a:schemeClr val="tx1"/>
                </a:solidFill>
                <a:effectLst/>
                <a:latin typeface="+mn-lt"/>
                <a:ea typeface="+mn-ea"/>
                <a:cs typeface="+mn-cs"/>
              </a:rPr>
              <a:t>Staphylococcus</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epidermidis</a:t>
            </a:r>
            <a:r>
              <a:rPr lang="tr-TR" sz="1200" kern="1200" dirty="0">
                <a:solidFill>
                  <a:schemeClr val="tx1"/>
                </a:solidFill>
                <a:effectLst/>
                <a:latin typeface="+mn-lt"/>
                <a:ea typeface="+mn-ea"/>
                <a:cs typeface="+mn-cs"/>
              </a:rPr>
              <a:t> baskın türdür ve </a:t>
            </a:r>
            <a:r>
              <a:rPr lang="tr-TR" sz="1200" kern="1200" dirty="0" err="1">
                <a:solidFill>
                  <a:schemeClr val="tx1"/>
                </a:solidFill>
                <a:effectLst/>
                <a:latin typeface="+mn-lt"/>
                <a:ea typeface="+mn-ea"/>
                <a:cs typeface="+mn-cs"/>
              </a:rPr>
              <a:t>oksasilin</a:t>
            </a:r>
            <a:r>
              <a:rPr lang="tr-TR" sz="1200" kern="1200" dirty="0">
                <a:solidFill>
                  <a:schemeClr val="tx1"/>
                </a:solidFill>
                <a:effectLst/>
                <a:latin typeface="+mn-lt"/>
                <a:ea typeface="+mn-ea"/>
                <a:cs typeface="+mn-cs"/>
              </a:rPr>
              <a:t> direnci özellikle sağlık çalışanları arasında </a:t>
            </a:r>
            <a:r>
              <a:rPr lang="tr-TR" sz="1200" kern="1200" dirty="0" smtClean="0">
                <a:solidFill>
                  <a:schemeClr val="tx1"/>
                </a:solidFill>
                <a:effectLst/>
                <a:latin typeface="+mn-lt"/>
                <a:ea typeface="+mn-ea"/>
                <a:cs typeface="+mn-cs"/>
              </a:rPr>
              <a:t>sıktır</a:t>
            </a:r>
            <a:r>
              <a:rPr lang="tr-TR" sz="1200" kern="1200" dirty="0">
                <a:solidFill>
                  <a:schemeClr val="tx1"/>
                </a:solidFill>
                <a:effectLst/>
                <a:latin typeface="+mn-lt"/>
                <a:ea typeface="+mn-ea"/>
                <a:cs typeface="+mn-cs"/>
              </a:rPr>
              <a:t>. Diğer yerleşik bakteriler arasında </a:t>
            </a:r>
            <a:r>
              <a:rPr lang="tr-TR" sz="1200" i="1" kern="1200" dirty="0" err="1">
                <a:solidFill>
                  <a:schemeClr val="tx1"/>
                </a:solidFill>
                <a:effectLst/>
                <a:latin typeface="+mn-lt"/>
                <a:ea typeface="+mn-ea"/>
                <a:cs typeface="+mn-cs"/>
              </a:rPr>
              <a:t>Staphylococcus</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hominis</a:t>
            </a:r>
            <a:r>
              <a:rPr lang="tr-TR" sz="1200" kern="1200" dirty="0">
                <a:solidFill>
                  <a:schemeClr val="tx1"/>
                </a:solidFill>
                <a:effectLst/>
                <a:latin typeface="+mn-lt"/>
                <a:ea typeface="+mn-ea"/>
                <a:cs typeface="+mn-cs"/>
              </a:rPr>
              <a:t> ve diğer </a:t>
            </a:r>
            <a:r>
              <a:rPr lang="tr-TR" sz="1200" kern="1200" dirty="0" err="1">
                <a:solidFill>
                  <a:schemeClr val="tx1"/>
                </a:solidFill>
                <a:effectLst/>
                <a:latin typeface="+mn-lt"/>
                <a:ea typeface="+mn-ea"/>
                <a:cs typeface="+mn-cs"/>
              </a:rPr>
              <a:t>koagülaz</a:t>
            </a:r>
            <a:r>
              <a:rPr lang="tr-TR" sz="1200" kern="1200" dirty="0">
                <a:solidFill>
                  <a:schemeClr val="tx1"/>
                </a:solidFill>
                <a:effectLst/>
                <a:latin typeface="+mn-lt"/>
                <a:ea typeface="+mn-ea"/>
                <a:cs typeface="+mn-cs"/>
              </a:rPr>
              <a:t>-negatif stafilokoklar, ardından </a:t>
            </a:r>
            <a:r>
              <a:rPr lang="tr-TR" sz="1200" kern="1200" dirty="0" err="1">
                <a:solidFill>
                  <a:schemeClr val="tx1"/>
                </a:solidFill>
                <a:effectLst/>
                <a:latin typeface="+mn-lt"/>
                <a:ea typeface="+mn-ea"/>
                <a:cs typeface="+mn-cs"/>
              </a:rPr>
              <a:t>korineform</a:t>
            </a:r>
            <a:r>
              <a:rPr lang="tr-TR" sz="1200" kern="1200" dirty="0">
                <a:solidFill>
                  <a:schemeClr val="tx1"/>
                </a:solidFill>
                <a:effectLst/>
                <a:latin typeface="+mn-lt"/>
                <a:ea typeface="+mn-ea"/>
                <a:cs typeface="+mn-cs"/>
              </a:rPr>
              <a:t> bakteriler (</a:t>
            </a:r>
            <a:r>
              <a:rPr lang="tr-TR" sz="1200" i="1" kern="1200" dirty="0" err="1">
                <a:solidFill>
                  <a:schemeClr val="tx1"/>
                </a:solidFill>
                <a:effectLst/>
                <a:latin typeface="+mn-lt"/>
                <a:ea typeface="+mn-ea"/>
                <a:cs typeface="+mn-cs"/>
              </a:rPr>
              <a:t>propionibacteria</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corynebacteria</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dermobacteria</a:t>
            </a:r>
            <a:r>
              <a:rPr lang="tr-TR" sz="1200" i="1" kern="12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ve</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micrococci</a:t>
            </a:r>
            <a:r>
              <a:rPr lang="tr-TR" sz="1200" kern="1200" dirty="0">
                <a:solidFill>
                  <a:schemeClr val="tx1"/>
                </a:solidFill>
                <a:effectLst/>
                <a:latin typeface="+mn-lt"/>
                <a:ea typeface="+mn-ea"/>
                <a:cs typeface="+mn-cs"/>
              </a:rPr>
              <a:t>) bulunur. Mantarlar arasında ise mevcut olduğunda en sık görülen </a:t>
            </a:r>
            <a:r>
              <a:rPr lang="tr-TR" sz="1200" i="1" kern="1200" dirty="0" err="1">
                <a:solidFill>
                  <a:schemeClr val="tx1"/>
                </a:solidFill>
                <a:effectLst/>
                <a:latin typeface="+mn-lt"/>
                <a:ea typeface="+mn-ea"/>
                <a:cs typeface="+mn-cs"/>
              </a:rPr>
              <a:t>Pityrosporum</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Malassezia</a:t>
            </a:r>
            <a:r>
              <a:rPr lang="tr-TR" sz="1200" i="1" kern="1200" dirty="0">
                <a:solidFill>
                  <a:schemeClr val="tx1"/>
                </a:solidFill>
                <a:effectLst/>
                <a:latin typeface="+mn-lt"/>
                <a:ea typeface="+mn-ea"/>
                <a:cs typeface="+mn-cs"/>
              </a:rPr>
              <a: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spp</a:t>
            </a:r>
            <a:r>
              <a:rPr lang="tr-TR" sz="1200" b="1" kern="1200" dirty="0">
                <a:solidFill>
                  <a:schemeClr val="tx1"/>
                </a:solidFill>
                <a:effectLst/>
                <a:latin typeface="+mn-lt"/>
                <a:ea typeface="+mn-ea"/>
                <a:cs typeface="+mn-cs"/>
              </a:rPr>
              <a:t>.</a:t>
            </a:r>
            <a:r>
              <a:rPr lang="tr-TR" sz="1200" kern="1200" dirty="0">
                <a:solidFill>
                  <a:schemeClr val="tx1"/>
                </a:solidFill>
                <a:effectLst/>
                <a:latin typeface="+mn-lt"/>
                <a:ea typeface="+mn-ea"/>
                <a:cs typeface="+mn-cs"/>
              </a:rPr>
              <a:t>'</a:t>
            </a:r>
            <a:r>
              <a:rPr lang="tr-TR" sz="1200" kern="1200" dirty="0" err="1">
                <a:solidFill>
                  <a:schemeClr val="tx1"/>
                </a:solidFill>
                <a:effectLst/>
                <a:latin typeface="+mn-lt"/>
                <a:ea typeface="+mn-ea"/>
                <a:cs typeface="+mn-cs"/>
              </a:rPr>
              <a:t>dir</a:t>
            </a:r>
            <a:r>
              <a:rPr lang="tr-TR" sz="1200" kern="1200" dirty="0">
                <a:solidFill>
                  <a:schemeClr val="tx1"/>
                </a:solidFill>
                <a:effectLst/>
                <a:latin typeface="+mn-lt"/>
                <a:ea typeface="+mn-ea"/>
                <a:cs typeface="+mn-cs"/>
              </a:rPr>
              <a:t>. </a:t>
            </a:r>
          </a:p>
          <a:p>
            <a:pPr fontAlgn="t"/>
            <a:r>
              <a:rPr lang="tr-TR" sz="1200" b="1" kern="1200" dirty="0">
                <a:solidFill>
                  <a:schemeClr val="tx1"/>
                </a:solidFill>
                <a:effectLst/>
                <a:latin typeface="+mn-lt"/>
                <a:ea typeface="+mn-ea"/>
                <a:cs typeface="+mn-cs"/>
              </a:rPr>
              <a:t>Fonksiyon</a:t>
            </a:r>
            <a:endParaRPr lang="tr-TR" sz="1200" kern="1200" dirty="0">
              <a:solidFill>
                <a:schemeClr val="tx1"/>
              </a:solidFill>
              <a:effectLst/>
              <a:latin typeface="+mn-lt"/>
              <a:ea typeface="+mn-ea"/>
              <a:cs typeface="+mn-cs"/>
            </a:endParaRPr>
          </a:p>
          <a:p>
            <a:pPr fontAlgn="t"/>
            <a:r>
              <a:rPr lang="tr-TR" sz="1200" kern="1200" dirty="0" err="1">
                <a:solidFill>
                  <a:schemeClr val="tx1"/>
                </a:solidFill>
                <a:effectLst/>
                <a:latin typeface="+mn-lt"/>
                <a:ea typeface="+mn-ea"/>
                <a:cs typeface="+mn-cs"/>
              </a:rPr>
              <a:t>Mikrobiyal</a:t>
            </a:r>
            <a:r>
              <a:rPr lang="tr-TR" sz="1200" kern="1200" dirty="0">
                <a:solidFill>
                  <a:schemeClr val="tx1"/>
                </a:solidFill>
                <a:effectLst/>
                <a:latin typeface="+mn-lt"/>
                <a:ea typeface="+mn-ea"/>
                <a:cs typeface="+mn-cs"/>
              </a:rPr>
              <a:t> antagonizma ve ekosistemdeki besin maddeleri için rekabet</a:t>
            </a:r>
          </a:p>
          <a:p>
            <a:pPr fontAlgn="t"/>
            <a:r>
              <a:rPr lang="tr-TR" sz="1200" b="1" kern="1200" dirty="0">
                <a:solidFill>
                  <a:schemeClr val="tx1"/>
                </a:solidFill>
                <a:effectLst/>
                <a:latin typeface="+mn-lt"/>
                <a:ea typeface="+mn-ea"/>
                <a:cs typeface="+mn-cs"/>
              </a:rPr>
              <a:t>Enfeksiyon riski</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Enfeksiyonlarla ilişkili olma olasılığı daha düşüktür, ancak steril vücut boşluklarında, gözlerde veya bozulmamış ciltte enfeksiyonlara neden olabilir.</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554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tr-TR" dirty="0"/>
          </a:p>
          <a:p>
            <a:pPr algn="l"/>
            <a:r>
              <a:rPr lang="tr-TR" dirty="0"/>
              <a:t>Eğitici geçici floranın</a:t>
            </a:r>
            <a:r>
              <a:rPr lang="tr-TR" baseline="0" dirty="0"/>
              <a:t> temel özelliklerini açıklar.</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dirty="0"/>
          </a:p>
          <a:p>
            <a:pPr fontAlgn="t"/>
            <a:r>
              <a:rPr lang="tr-TR" sz="1200" b="1" kern="1200" dirty="0">
                <a:solidFill>
                  <a:schemeClr val="tx1"/>
                </a:solidFill>
                <a:effectLst/>
                <a:latin typeface="+mn-lt"/>
                <a:ea typeface="+mn-ea"/>
                <a:cs typeface="+mn-cs"/>
              </a:rPr>
              <a:t>Geçici Flora </a:t>
            </a:r>
            <a:endParaRPr lang="tr-TR" sz="1200" kern="1200" dirty="0">
              <a:solidFill>
                <a:schemeClr val="tx1"/>
              </a:solidFill>
              <a:effectLst/>
              <a:latin typeface="+mn-lt"/>
              <a:ea typeface="+mn-ea"/>
              <a:cs typeface="+mn-cs"/>
            </a:endParaRPr>
          </a:p>
          <a:p>
            <a:pPr fontAlgn="t"/>
            <a:r>
              <a:rPr lang="tr-TR" sz="1200" b="1" kern="1200" dirty="0">
                <a:solidFill>
                  <a:schemeClr val="tx1"/>
                </a:solidFill>
                <a:effectLst/>
                <a:latin typeface="+mn-lt"/>
                <a:ea typeface="+mn-ea"/>
                <a:cs typeface="+mn-cs"/>
              </a:rPr>
              <a:t>(Geçici </a:t>
            </a:r>
            <a:r>
              <a:rPr lang="tr-TR" sz="1200" b="1" kern="1200" dirty="0" err="1">
                <a:solidFill>
                  <a:schemeClr val="tx1"/>
                </a:solidFill>
                <a:effectLst/>
                <a:latin typeface="+mn-lt"/>
                <a:ea typeface="+mn-ea"/>
                <a:cs typeface="+mn-cs"/>
              </a:rPr>
              <a:t>Mikrobiyata</a:t>
            </a:r>
            <a:r>
              <a:rPr lang="tr-TR" sz="1200" b="1" kern="1200" dirty="0">
                <a:solidFill>
                  <a:schemeClr val="tx1"/>
                </a:solidFill>
                <a:effectLst/>
                <a:latin typeface="+mn-lt"/>
                <a:ea typeface="+mn-ea"/>
                <a:cs typeface="+mn-cs"/>
              </a:rPr>
              <a:t>)</a:t>
            </a:r>
            <a:endParaRPr lang="tr-TR" sz="120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Yerleşim</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Derinin yüzeyinde bulunur.</a:t>
            </a:r>
          </a:p>
          <a:p>
            <a:pPr marL="0" marR="0" lvl="0" indent="0" algn="l" defTabSz="914400" rtl="0" eaLnBrk="1" fontAlgn="t"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El hijyeni</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Rutin el hijyeni uygulamalarıyla uzaklaştırılması daha kolaydır.</a:t>
            </a:r>
          </a:p>
          <a:p>
            <a:pPr marL="0" marR="0" lvl="0" indent="0" algn="l" defTabSz="914400" rtl="0" eaLnBrk="1" fontAlgn="t"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Bakteriler</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Geçici mikroorganizmalar genellikle cilt üzerinde çoğalmaz, ancak cilt yüzeyinde hayatta kalır ve </a:t>
            </a:r>
            <a:r>
              <a:rPr lang="tr-TR" sz="1200" kern="1200" dirty="0" err="1">
                <a:solidFill>
                  <a:schemeClr val="tx1"/>
                </a:solidFill>
                <a:effectLst/>
                <a:latin typeface="+mn-lt"/>
                <a:ea typeface="+mn-ea"/>
                <a:cs typeface="+mn-cs"/>
              </a:rPr>
              <a:t>sporadik</a:t>
            </a:r>
            <a:r>
              <a:rPr lang="tr-TR" sz="1200" kern="1200" dirty="0">
                <a:solidFill>
                  <a:schemeClr val="tx1"/>
                </a:solidFill>
                <a:effectLst/>
                <a:latin typeface="+mn-lt"/>
                <a:ea typeface="+mn-ea"/>
                <a:cs typeface="+mn-cs"/>
              </a:rPr>
              <a:t> olarak çoğalabilirler. Bazı sağlık çalışanlarının elleri, </a:t>
            </a:r>
            <a:r>
              <a:rPr lang="tr-TR" sz="1200" i="1" kern="1200" dirty="0" err="1">
                <a:solidFill>
                  <a:schemeClr val="tx1"/>
                </a:solidFill>
                <a:effectLst/>
                <a:latin typeface="+mn-lt"/>
                <a:ea typeface="+mn-ea"/>
                <a:cs typeface="+mn-cs"/>
              </a:rPr>
              <a:t>Staphylococcus</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aureus</a:t>
            </a:r>
            <a:r>
              <a:rPr lang="tr-TR" sz="1200" kern="1200" dirty="0">
                <a:solidFill>
                  <a:schemeClr val="tx1"/>
                </a:solidFill>
                <a:effectLst/>
                <a:latin typeface="+mn-lt"/>
                <a:ea typeface="+mn-ea"/>
                <a:cs typeface="+mn-cs"/>
              </a:rPr>
              <a:t>, Gram-negatif basiller veya mayalar gibi </a:t>
            </a:r>
            <a:r>
              <a:rPr lang="tr-TR" sz="1200" kern="1200" dirty="0" err="1">
                <a:solidFill>
                  <a:schemeClr val="tx1"/>
                </a:solidFill>
                <a:effectLst/>
                <a:latin typeface="+mn-lt"/>
                <a:ea typeface="+mn-ea"/>
                <a:cs typeface="+mn-cs"/>
              </a:rPr>
              <a:t>patojenik</a:t>
            </a:r>
            <a:r>
              <a:rPr lang="tr-TR" sz="1200" kern="1200" dirty="0">
                <a:solidFill>
                  <a:schemeClr val="tx1"/>
                </a:solidFill>
                <a:effectLst/>
                <a:latin typeface="+mn-lt"/>
                <a:ea typeface="+mn-ea"/>
                <a:cs typeface="+mn-cs"/>
              </a:rPr>
              <a:t> mikroorganizmalar tarafından kalıcı olarak </a:t>
            </a:r>
            <a:r>
              <a:rPr lang="tr-TR" sz="1200" kern="1200" dirty="0" err="1">
                <a:solidFill>
                  <a:schemeClr val="tx1"/>
                </a:solidFill>
                <a:effectLst/>
                <a:latin typeface="+mn-lt"/>
                <a:ea typeface="+mn-ea"/>
                <a:cs typeface="+mn-cs"/>
              </a:rPr>
              <a:t>kolonize</a:t>
            </a:r>
            <a:r>
              <a:rPr lang="tr-TR" sz="1200" kern="1200" dirty="0">
                <a:solidFill>
                  <a:schemeClr val="tx1"/>
                </a:solidFill>
                <a:effectLst/>
                <a:latin typeface="+mn-lt"/>
                <a:ea typeface="+mn-ea"/>
                <a:cs typeface="+mn-cs"/>
              </a:rPr>
              <a:t> edilebilir.</a:t>
            </a:r>
          </a:p>
          <a:p>
            <a:pPr marL="0" marR="0" lvl="0" indent="0" algn="l" defTabSz="914400" rtl="0" eaLnBrk="1" fontAlgn="t"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Fonksiyon</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Yok</a:t>
            </a:r>
          </a:p>
          <a:p>
            <a:pPr marL="0" marR="0" lvl="0" indent="0" algn="l" defTabSz="914400" rtl="0" eaLnBrk="1" fontAlgn="t"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Enfeksiyon riski</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Genellikle sağlık çalışanları tarafından hastalarla veya çevresel yüzeylerle doğrudan temas sırasında edinilirler. </a:t>
            </a:r>
            <a:r>
              <a:rPr lang="tr-TR" sz="1200" kern="1200" dirty="0" err="1">
                <a:solidFill>
                  <a:schemeClr val="tx1"/>
                </a:solidFill>
                <a:effectLst/>
                <a:latin typeface="+mn-lt"/>
                <a:ea typeface="+mn-ea"/>
                <a:cs typeface="+mn-cs"/>
              </a:rPr>
              <a:t>SHİE'ler</a:t>
            </a:r>
            <a:r>
              <a:rPr lang="tr-TR" sz="1200" kern="1200" dirty="0">
                <a:solidFill>
                  <a:schemeClr val="tx1"/>
                </a:solidFill>
                <a:effectLst/>
                <a:latin typeface="+mn-lt"/>
                <a:ea typeface="+mn-ea"/>
                <a:cs typeface="+mn-cs"/>
              </a:rPr>
              <a:t> ile en sık ilişkili mikroorganizmalardır. Geçici floranın </a:t>
            </a:r>
            <a:r>
              <a:rPr lang="tr-TR" sz="1200" kern="1200" dirty="0" err="1">
                <a:solidFill>
                  <a:schemeClr val="tx1"/>
                </a:solidFill>
                <a:effectLst/>
                <a:latin typeface="+mn-lt"/>
                <a:ea typeface="+mn-ea"/>
                <a:cs typeface="+mn-cs"/>
              </a:rPr>
              <a:t>bulaşabilirliği</a:t>
            </a:r>
            <a:r>
              <a:rPr lang="tr-TR" sz="1200" kern="1200" dirty="0">
                <a:solidFill>
                  <a:schemeClr val="tx1"/>
                </a:solidFill>
                <a:effectLst/>
                <a:latin typeface="+mn-lt"/>
                <a:ea typeface="+mn-ea"/>
                <a:cs typeface="+mn-cs"/>
              </a:rPr>
              <a:t> mevcut mikroorganizma türü, yüzeydeki mikroorganizmaların sayısı ve cilt nemine bağlıdır. </a:t>
            </a:r>
          </a:p>
          <a:p>
            <a:pPr fontAlgn="t"/>
            <a:r>
              <a:rPr lang="tr-TR" sz="1200" kern="1200" dirty="0">
                <a:solidFill>
                  <a:schemeClr val="tx1"/>
                </a:solidFill>
                <a:effectLst/>
                <a:latin typeface="+mn-lt"/>
                <a:ea typeface="+mn-ea"/>
                <a:cs typeface="+mn-cs"/>
              </a:rPr>
              <a:t>  </a:t>
            </a:r>
          </a:p>
          <a:p>
            <a:pPr fontAlgn="t"/>
            <a:r>
              <a:rPr lang="tr-TR" sz="1200" b="1" kern="1200" dirty="0">
                <a:solidFill>
                  <a:schemeClr val="tx1"/>
                </a:solidFill>
                <a:effectLst/>
                <a:latin typeface="+mn-lt"/>
                <a:ea typeface="+mn-ea"/>
                <a:cs typeface="+mn-cs"/>
              </a:rPr>
              <a:t>Yerleşik/Kalıcı Flora </a:t>
            </a:r>
            <a:endParaRPr lang="tr-TR" sz="1200" kern="1200" dirty="0">
              <a:solidFill>
                <a:schemeClr val="tx1"/>
              </a:solidFill>
              <a:effectLst/>
              <a:latin typeface="+mn-lt"/>
              <a:ea typeface="+mn-ea"/>
              <a:cs typeface="+mn-cs"/>
            </a:endParaRPr>
          </a:p>
          <a:p>
            <a:pPr fontAlgn="t"/>
            <a:r>
              <a:rPr lang="tr-TR" sz="1200" b="1" kern="1200" dirty="0">
                <a:solidFill>
                  <a:schemeClr val="tx1"/>
                </a:solidFill>
                <a:effectLst/>
                <a:latin typeface="+mn-lt"/>
                <a:ea typeface="+mn-ea"/>
                <a:cs typeface="+mn-cs"/>
              </a:rPr>
              <a:t>(Yerleşik/Kalıcı </a:t>
            </a:r>
            <a:r>
              <a:rPr lang="tr-TR" sz="1200" b="1" kern="1200" dirty="0" err="1">
                <a:solidFill>
                  <a:schemeClr val="tx1"/>
                </a:solidFill>
                <a:effectLst/>
                <a:latin typeface="+mn-lt"/>
                <a:ea typeface="+mn-ea"/>
                <a:cs typeface="+mn-cs"/>
              </a:rPr>
              <a:t>Mikrobiyata</a:t>
            </a:r>
            <a:r>
              <a:rPr lang="tr-TR" sz="1200" b="1" kern="1200" dirty="0">
                <a:solidFill>
                  <a:schemeClr val="tx1"/>
                </a:solidFill>
                <a:effectLst/>
                <a:latin typeface="+mn-lt"/>
                <a:ea typeface="+mn-ea"/>
                <a:cs typeface="+mn-cs"/>
              </a:rPr>
              <a:t>)</a:t>
            </a:r>
            <a:endParaRPr lang="tr-TR" sz="1200" kern="1200" dirty="0">
              <a:solidFill>
                <a:schemeClr val="tx1"/>
              </a:solidFill>
              <a:effectLst/>
              <a:latin typeface="+mn-lt"/>
              <a:ea typeface="+mn-ea"/>
              <a:cs typeface="+mn-cs"/>
            </a:endParaRPr>
          </a:p>
          <a:p>
            <a:pPr fontAlgn="t"/>
            <a:r>
              <a:rPr lang="tr-TR" sz="1200" b="1" kern="1200" dirty="0">
                <a:solidFill>
                  <a:schemeClr val="tx1"/>
                </a:solidFill>
                <a:effectLst/>
                <a:latin typeface="+mn-lt"/>
                <a:ea typeface="+mn-ea"/>
                <a:cs typeface="+mn-cs"/>
              </a:rPr>
              <a:t>Yerleşim</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Derinin en üst tabakası olan ''</a:t>
            </a:r>
            <a:r>
              <a:rPr lang="tr-TR" sz="1200" kern="1200" dirty="0" err="1">
                <a:solidFill>
                  <a:schemeClr val="tx1"/>
                </a:solidFill>
                <a:effectLst/>
                <a:latin typeface="+mn-lt"/>
                <a:ea typeface="+mn-ea"/>
                <a:cs typeface="+mn-cs"/>
              </a:rPr>
              <a:t>stratum</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corneum</a:t>
            </a:r>
            <a:r>
              <a:rPr lang="tr-TR" sz="1200" kern="1200" dirty="0">
                <a:solidFill>
                  <a:schemeClr val="tx1"/>
                </a:solidFill>
                <a:effectLst/>
                <a:latin typeface="+mn-lt"/>
                <a:ea typeface="+mn-ea"/>
                <a:cs typeface="+mn-cs"/>
              </a:rPr>
              <a:t>''un </a:t>
            </a:r>
            <a:r>
              <a:rPr lang="tr-TR" sz="1200" kern="1200" dirty="0" err="1">
                <a:solidFill>
                  <a:schemeClr val="tx1"/>
                </a:solidFill>
                <a:effectLst/>
                <a:latin typeface="+mn-lt"/>
                <a:ea typeface="+mn-ea"/>
                <a:cs typeface="+mn-cs"/>
              </a:rPr>
              <a:t>yüzeyel</a:t>
            </a:r>
            <a:r>
              <a:rPr lang="tr-TR" sz="1200" kern="1200" dirty="0">
                <a:solidFill>
                  <a:schemeClr val="tx1"/>
                </a:solidFill>
                <a:effectLst/>
                <a:latin typeface="+mn-lt"/>
                <a:ea typeface="+mn-ea"/>
                <a:cs typeface="+mn-cs"/>
              </a:rPr>
              <a:t> hücrelerinin altında bulunur. Ayrıca deri yüzeyinde de bulunur.</a:t>
            </a:r>
          </a:p>
          <a:p>
            <a:pPr fontAlgn="t"/>
            <a:r>
              <a:rPr lang="tr-TR" sz="1200" b="1" kern="1200" dirty="0">
                <a:solidFill>
                  <a:schemeClr val="tx1"/>
                </a:solidFill>
                <a:effectLst/>
                <a:latin typeface="+mn-lt"/>
                <a:ea typeface="+mn-ea"/>
                <a:cs typeface="+mn-cs"/>
              </a:rPr>
              <a:t>El hijyeni</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Rutin el hijyeni uygulamalarıyla uzaklaştırılması güçtür.</a:t>
            </a:r>
          </a:p>
          <a:p>
            <a:pPr fontAlgn="t"/>
            <a:r>
              <a:rPr lang="tr-TR" sz="1200" b="1" kern="1200" dirty="0">
                <a:solidFill>
                  <a:schemeClr val="tx1"/>
                </a:solidFill>
                <a:effectLst/>
                <a:latin typeface="+mn-lt"/>
                <a:ea typeface="+mn-ea"/>
                <a:cs typeface="+mn-cs"/>
              </a:rPr>
              <a:t>Bakteriler</a:t>
            </a:r>
            <a:endParaRPr lang="tr-TR" sz="1200" kern="1200" dirty="0">
              <a:solidFill>
                <a:schemeClr val="tx1"/>
              </a:solidFill>
              <a:effectLst/>
              <a:latin typeface="+mn-lt"/>
              <a:ea typeface="+mn-ea"/>
              <a:cs typeface="+mn-cs"/>
            </a:endParaRPr>
          </a:p>
          <a:p>
            <a:pPr fontAlgn="t"/>
            <a:r>
              <a:rPr lang="tr-TR" sz="1200" i="1" kern="1200" dirty="0" err="1">
                <a:solidFill>
                  <a:schemeClr val="tx1"/>
                </a:solidFill>
                <a:effectLst/>
                <a:latin typeface="+mn-lt"/>
                <a:ea typeface="+mn-ea"/>
                <a:cs typeface="+mn-cs"/>
              </a:rPr>
              <a:t>Staphylococcus</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epidermidis</a:t>
            </a:r>
            <a:r>
              <a:rPr lang="tr-TR" sz="1200" kern="1200" dirty="0">
                <a:solidFill>
                  <a:schemeClr val="tx1"/>
                </a:solidFill>
                <a:effectLst/>
                <a:latin typeface="+mn-lt"/>
                <a:ea typeface="+mn-ea"/>
                <a:cs typeface="+mn-cs"/>
              </a:rPr>
              <a:t> baskın türdür ve </a:t>
            </a:r>
            <a:r>
              <a:rPr lang="tr-TR" sz="1200" kern="1200" dirty="0" err="1">
                <a:solidFill>
                  <a:schemeClr val="tx1"/>
                </a:solidFill>
                <a:effectLst/>
                <a:latin typeface="+mn-lt"/>
                <a:ea typeface="+mn-ea"/>
                <a:cs typeface="+mn-cs"/>
              </a:rPr>
              <a:t>oksasilin</a:t>
            </a:r>
            <a:r>
              <a:rPr lang="tr-TR" sz="1200" kern="1200" dirty="0">
                <a:solidFill>
                  <a:schemeClr val="tx1"/>
                </a:solidFill>
                <a:effectLst/>
                <a:latin typeface="+mn-lt"/>
                <a:ea typeface="+mn-ea"/>
                <a:cs typeface="+mn-cs"/>
              </a:rPr>
              <a:t> direnci özellikle sağlık çalışanları arasında </a:t>
            </a:r>
            <a:r>
              <a:rPr lang="tr-TR" sz="1200" kern="1200" dirty="0" err="1">
                <a:solidFill>
                  <a:schemeClr val="tx1"/>
                </a:solidFill>
                <a:effectLst/>
                <a:latin typeface="+mn-lt"/>
                <a:ea typeface="+mn-ea"/>
                <a:cs typeface="+mn-cs"/>
              </a:rPr>
              <a:t>arasında</a:t>
            </a:r>
            <a:r>
              <a:rPr lang="tr-TR" sz="1200" kern="1200" dirty="0">
                <a:solidFill>
                  <a:schemeClr val="tx1"/>
                </a:solidFill>
                <a:effectLst/>
                <a:latin typeface="+mn-lt"/>
                <a:ea typeface="+mn-ea"/>
                <a:cs typeface="+mn-cs"/>
              </a:rPr>
              <a:t> sıktır. Diğer yerleşik bakteriler arasında </a:t>
            </a:r>
            <a:r>
              <a:rPr lang="tr-TR" sz="1200" i="1" kern="1200" dirty="0" err="1">
                <a:solidFill>
                  <a:schemeClr val="tx1"/>
                </a:solidFill>
                <a:effectLst/>
                <a:latin typeface="+mn-lt"/>
                <a:ea typeface="+mn-ea"/>
                <a:cs typeface="+mn-cs"/>
              </a:rPr>
              <a:t>Staphylococcus</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hominis</a:t>
            </a:r>
            <a:r>
              <a:rPr lang="tr-TR" sz="1200" kern="1200" dirty="0">
                <a:solidFill>
                  <a:schemeClr val="tx1"/>
                </a:solidFill>
                <a:effectLst/>
                <a:latin typeface="+mn-lt"/>
                <a:ea typeface="+mn-ea"/>
                <a:cs typeface="+mn-cs"/>
              </a:rPr>
              <a:t> ve diğer </a:t>
            </a:r>
            <a:r>
              <a:rPr lang="tr-TR" sz="1200" kern="1200" dirty="0" err="1">
                <a:solidFill>
                  <a:schemeClr val="tx1"/>
                </a:solidFill>
                <a:effectLst/>
                <a:latin typeface="+mn-lt"/>
                <a:ea typeface="+mn-ea"/>
                <a:cs typeface="+mn-cs"/>
              </a:rPr>
              <a:t>koagülaz</a:t>
            </a:r>
            <a:r>
              <a:rPr lang="tr-TR" sz="1200" kern="1200" dirty="0">
                <a:solidFill>
                  <a:schemeClr val="tx1"/>
                </a:solidFill>
                <a:effectLst/>
                <a:latin typeface="+mn-lt"/>
                <a:ea typeface="+mn-ea"/>
                <a:cs typeface="+mn-cs"/>
              </a:rPr>
              <a:t>-negatif stafilokoklar, ardından </a:t>
            </a:r>
            <a:r>
              <a:rPr lang="tr-TR" sz="1200" kern="1200" dirty="0" err="1">
                <a:solidFill>
                  <a:schemeClr val="tx1"/>
                </a:solidFill>
                <a:effectLst/>
                <a:latin typeface="+mn-lt"/>
                <a:ea typeface="+mn-ea"/>
                <a:cs typeface="+mn-cs"/>
              </a:rPr>
              <a:t>korineform</a:t>
            </a:r>
            <a:r>
              <a:rPr lang="tr-TR" sz="1200" kern="1200" dirty="0">
                <a:solidFill>
                  <a:schemeClr val="tx1"/>
                </a:solidFill>
                <a:effectLst/>
                <a:latin typeface="+mn-lt"/>
                <a:ea typeface="+mn-ea"/>
                <a:cs typeface="+mn-cs"/>
              </a:rPr>
              <a:t> bakteriler (</a:t>
            </a:r>
            <a:r>
              <a:rPr lang="tr-TR" sz="1200" i="1" kern="1200" dirty="0" err="1">
                <a:solidFill>
                  <a:schemeClr val="tx1"/>
                </a:solidFill>
                <a:effectLst/>
                <a:latin typeface="+mn-lt"/>
                <a:ea typeface="+mn-ea"/>
                <a:cs typeface="+mn-cs"/>
              </a:rPr>
              <a:t>propionibacteria</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corynebacteria</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dermobacteria</a:t>
            </a:r>
            <a:r>
              <a:rPr lang="tr-TR" sz="1200" i="1" kern="12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ve</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micrococci</a:t>
            </a:r>
            <a:r>
              <a:rPr lang="tr-TR" sz="1200" kern="1200" dirty="0">
                <a:solidFill>
                  <a:schemeClr val="tx1"/>
                </a:solidFill>
                <a:effectLst/>
                <a:latin typeface="+mn-lt"/>
                <a:ea typeface="+mn-ea"/>
                <a:cs typeface="+mn-cs"/>
              </a:rPr>
              <a:t>) bulunur. Mantarlar arasında ise mevcut olduğunda en sık görülen </a:t>
            </a:r>
            <a:r>
              <a:rPr lang="tr-TR" sz="1200" i="1" kern="1200" dirty="0" err="1">
                <a:solidFill>
                  <a:schemeClr val="tx1"/>
                </a:solidFill>
                <a:effectLst/>
                <a:latin typeface="+mn-lt"/>
                <a:ea typeface="+mn-ea"/>
                <a:cs typeface="+mn-cs"/>
              </a:rPr>
              <a:t>Pityrosporum</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Malassezia</a:t>
            </a:r>
            <a:r>
              <a:rPr lang="tr-TR" sz="1200" i="1" kern="1200" dirty="0">
                <a:solidFill>
                  <a:schemeClr val="tx1"/>
                </a:solidFill>
                <a:effectLst/>
                <a:latin typeface="+mn-lt"/>
                <a:ea typeface="+mn-ea"/>
                <a:cs typeface="+mn-cs"/>
              </a:rPr>
              <a: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spp</a:t>
            </a:r>
            <a:r>
              <a:rPr lang="tr-TR" sz="1200" b="1" kern="1200" dirty="0">
                <a:solidFill>
                  <a:schemeClr val="tx1"/>
                </a:solidFill>
                <a:effectLst/>
                <a:latin typeface="+mn-lt"/>
                <a:ea typeface="+mn-ea"/>
                <a:cs typeface="+mn-cs"/>
              </a:rPr>
              <a:t>.</a:t>
            </a:r>
            <a:r>
              <a:rPr lang="tr-TR" sz="1200" kern="1200" dirty="0">
                <a:solidFill>
                  <a:schemeClr val="tx1"/>
                </a:solidFill>
                <a:effectLst/>
                <a:latin typeface="+mn-lt"/>
                <a:ea typeface="+mn-ea"/>
                <a:cs typeface="+mn-cs"/>
              </a:rPr>
              <a:t>'</a:t>
            </a:r>
            <a:r>
              <a:rPr lang="tr-TR" sz="1200" kern="1200" dirty="0" err="1">
                <a:solidFill>
                  <a:schemeClr val="tx1"/>
                </a:solidFill>
                <a:effectLst/>
                <a:latin typeface="+mn-lt"/>
                <a:ea typeface="+mn-ea"/>
                <a:cs typeface="+mn-cs"/>
              </a:rPr>
              <a:t>dir</a:t>
            </a:r>
            <a:r>
              <a:rPr lang="tr-TR" sz="1200" kern="1200" dirty="0">
                <a:solidFill>
                  <a:schemeClr val="tx1"/>
                </a:solidFill>
                <a:effectLst/>
                <a:latin typeface="+mn-lt"/>
                <a:ea typeface="+mn-ea"/>
                <a:cs typeface="+mn-cs"/>
              </a:rPr>
              <a:t>. </a:t>
            </a:r>
          </a:p>
          <a:p>
            <a:pPr fontAlgn="t"/>
            <a:r>
              <a:rPr lang="tr-TR" sz="1200" b="1" kern="1200" dirty="0">
                <a:solidFill>
                  <a:schemeClr val="tx1"/>
                </a:solidFill>
                <a:effectLst/>
                <a:latin typeface="+mn-lt"/>
                <a:ea typeface="+mn-ea"/>
                <a:cs typeface="+mn-cs"/>
              </a:rPr>
              <a:t>Fonksiyon</a:t>
            </a:r>
            <a:endParaRPr lang="tr-TR" sz="1200" kern="1200" dirty="0">
              <a:solidFill>
                <a:schemeClr val="tx1"/>
              </a:solidFill>
              <a:effectLst/>
              <a:latin typeface="+mn-lt"/>
              <a:ea typeface="+mn-ea"/>
              <a:cs typeface="+mn-cs"/>
            </a:endParaRPr>
          </a:p>
          <a:p>
            <a:pPr fontAlgn="t"/>
            <a:r>
              <a:rPr lang="tr-TR" sz="1200" kern="1200" dirty="0" err="1">
                <a:solidFill>
                  <a:schemeClr val="tx1"/>
                </a:solidFill>
                <a:effectLst/>
                <a:latin typeface="+mn-lt"/>
                <a:ea typeface="+mn-ea"/>
                <a:cs typeface="+mn-cs"/>
              </a:rPr>
              <a:t>Mikrobiyal</a:t>
            </a:r>
            <a:r>
              <a:rPr lang="tr-TR" sz="1200" kern="1200" dirty="0">
                <a:solidFill>
                  <a:schemeClr val="tx1"/>
                </a:solidFill>
                <a:effectLst/>
                <a:latin typeface="+mn-lt"/>
                <a:ea typeface="+mn-ea"/>
                <a:cs typeface="+mn-cs"/>
              </a:rPr>
              <a:t> antagonizma ve ekosistemdeki besin maddeleri için rekabet</a:t>
            </a:r>
          </a:p>
          <a:p>
            <a:pPr fontAlgn="t"/>
            <a:r>
              <a:rPr lang="tr-TR" sz="1200" b="1" kern="1200" dirty="0">
                <a:solidFill>
                  <a:schemeClr val="tx1"/>
                </a:solidFill>
                <a:effectLst/>
                <a:latin typeface="+mn-lt"/>
                <a:ea typeface="+mn-ea"/>
                <a:cs typeface="+mn-cs"/>
              </a:rPr>
              <a:t>Enfeksiyon riski</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Enfeksiyonlarla ilişkili olma olasılığı daha düşüktür, ancak steril vücut boşluklarında, gözlerde veya bozulmamış ciltte enfeksiyonlara neden olabilir.</a:t>
            </a:r>
          </a:p>
          <a:p>
            <a:pPr algn="l"/>
            <a:endParaRPr lang="en-US"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469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tr-TR" dirty="0"/>
          </a:p>
          <a:p>
            <a:pPr algn="l"/>
            <a:r>
              <a:rPr lang="tr-TR" dirty="0"/>
              <a:t>Eğitici</a:t>
            </a:r>
            <a:r>
              <a:rPr lang="tr-TR" baseline="0" dirty="0"/>
              <a:t> kalıcı</a:t>
            </a:r>
            <a:r>
              <a:rPr lang="tr-TR" dirty="0"/>
              <a:t> floranın</a:t>
            </a:r>
            <a:r>
              <a:rPr lang="tr-TR" baseline="0" dirty="0"/>
              <a:t> temel özelliklerini açıklar.</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dirty="0"/>
          </a:p>
          <a:p>
            <a:pPr fontAlgn="t"/>
            <a:r>
              <a:rPr lang="tr-TR" sz="1200" b="1" kern="1200" dirty="0">
                <a:solidFill>
                  <a:schemeClr val="tx1"/>
                </a:solidFill>
                <a:effectLst/>
                <a:latin typeface="+mn-lt"/>
                <a:ea typeface="+mn-ea"/>
                <a:cs typeface="+mn-cs"/>
              </a:rPr>
              <a:t>Geçici Flora </a:t>
            </a:r>
            <a:endParaRPr lang="tr-TR" sz="1200" kern="1200" dirty="0">
              <a:solidFill>
                <a:schemeClr val="tx1"/>
              </a:solidFill>
              <a:effectLst/>
              <a:latin typeface="+mn-lt"/>
              <a:ea typeface="+mn-ea"/>
              <a:cs typeface="+mn-cs"/>
            </a:endParaRPr>
          </a:p>
          <a:p>
            <a:pPr fontAlgn="t"/>
            <a:r>
              <a:rPr lang="tr-TR" sz="1200" b="1" kern="1200" dirty="0">
                <a:solidFill>
                  <a:schemeClr val="tx1"/>
                </a:solidFill>
                <a:effectLst/>
                <a:latin typeface="+mn-lt"/>
                <a:ea typeface="+mn-ea"/>
                <a:cs typeface="+mn-cs"/>
              </a:rPr>
              <a:t>(Geçici </a:t>
            </a:r>
            <a:r>
              <a:rPr lang="tr-TR" sz="1200" b="1" kern="1200" dirty="0" err="1">
                <a:solidFill>
                  <a:schemeClr val="tx1"/>
                </a:solidFill>
                <a:effectLst/>
                <a:latin typeface="+mn-lt"/>
                <a:ea typeface="+mn-ea"/>
                <a:cs typeface="+mn-cs"/>
              </a:rPr>
              <a:t>Mikrobiyata</a:t>
            </a:r>
            <a:r>
              <a:rPr lang="tr-TR" sz="1200" b="1" kern="1200" dirty="0">
                <a:solidFill>
                  <a:schemeClr val="tx1"/>
                </a:solidFill>
                <a:effectLst/>
                <a:latin typeface="+mn-lt"/>
                <a:ea typeface="+mn-ea"/>
                <a:cs typeface="+mn-cs"/>
              </a:rPr>
              <a:t>)</a:t>
            </a:r>
            <a:endParaRPr lang="tr-TR" sz="120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Yerleşim</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Derinin yüzeyinde bulunur.</a:t>
            </a:r>
          </a:p>
          <a:p>
            <a:pPr marL="0" marR="0" lvl="0" indent="0" algn="l" defTabSz="914400" rtl="0" eaLnBrk="1" fontAlgn="t"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El hijyeni</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Rutin el hijyeni uygulamalarıyla uzaklaştırılması daha kolaydır.</a:t>
            </a:r>
          </a:p>
          <a:p>
            <a:pPr marL="0" marR="0" lvl="0" indent="0" algn="l" defTabSz="914400" rtl="0" eaLnBrk="1" fontAlgn="t"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Bakteriler</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Geçici mikroorganizmalar genellikle cilt üzerinde çoğalmaz, ancak cilt yüzeyinde hayatta kalır ve </a:t>
            </a:r>
            <a:r>
              <a:rPr lang="tr-TR" sz="1200" kern="1200" dirty="0" err="1">
                <a:solidFill>
                  <a:schemeClr val="tx1"/>
                </a:solidFill>
                <a:effectLst/>
                <a:latin typeface="+mn-lt"/>
                <a:ea typeface="+mn-ea"/>
                <a:cs typeface="+mn-cs"/>
              </a:rPr>
              <a:t>sporadik</a:t>
            </a:r>
            <a:r>
              <a:rPr lang="tr-TR" sz="1200" kern="1200" dirty="0">
                <a:solidFill>
                  <a:schemeClr val="tx1"/>
                </a:solidFill>
                <a:effectLst/>
                <a:latin typeface="+mn-lt"/>
                <a:ea typeface="+mn-ea"/>
                <a:cs typeface="+mn-cs"/>
              </a:rPr>
              <a:t> olarak çoğalabilirler. Bazı sağlık çalışanlarının elleri, </a:t>
            </a:r>
            <a:r>
              <a:rPr lang="tr-TR" sz="1200" i="1" kern="1200" dirty="0" err="1">
                <a:solidFill>
                  <a:schemeClr val="tx1"/>
                </a:solidFill>
                <a:effectLst/>
                <a:latin typeface="+mn-lt"/>
                <a:ea typeface="+mn-ea"/>
                <a:cs typeface="+mn-cs"/>
              </a:rPr>
              <a:t>Staphylococcus</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aureus</a:t>
            </a:r>
            <a:r>
              <a:rPr lang="tr-TR" sz="1200" kern="1200" dirty="0">
                <a:solidFill>
                  <a:schemeClr val="tx1"/>
                </a:solidFill>
                <a:effectLst/>
                <a:latin typeface="+mn-lt"/>
                <a:ea typeface="+mn-ea"/>
                <a:cs typeface="+mn-cs"/>
              </a:rPr>
              <a:t>, Gram-negatif basiller veya mayalar gibi </a:t>
            </a:r>
            <a:r>
              <a:rPr lang="tr-TR" sz="1200" kern="1200" dirty="0" err="1">
                <a:solidFill>
                  <a:schemeClr val="tx1"/>
                </a:solidFill>
                <a:effectLst/>
                <a:latin typeface="+mn-lt"/>
                <a:ea typeface="+mn-ea"/>
                <a:cs typeface="+mn-cs"/>
              </a:rPr>
              <a:t>patojenik</a:t>
            </a:r>
            <a:r>
              <a:rPr lang="tr-TR" sz="1200" kern="1200" dirty="0">
                <a:solidFill>
                  <a:schemeClr val="tx1"/>
                </a:solidFill>
                <a:effectLst/>
                <a:latin typeface="+mn-lt"/>
                <a:ea typeface="+mn-ea"/>
                <a:cs typeface="+mn-cs"/>
              </a:rPr>
              <a:t> mikroorganizmalar tarafından kalıcı olarak </a:t>
            </a:r>
            <a:r>
              <a:rPr lang="tr-TR" sz="1200" kern="1200" dirty="0" err="1">
                <a:solidFill>
                  <a:schemeClr val="tx1"/>
                </a:solidFill>
                <a:effectLst/>
                <a:latin typeface="+mn-lt"/>
                <a:ea typeface="+mn-ea"/>
                <a:cs typeface="+mn-cs"/>
              </a:rPr>
              <a:t>kolonize</a:t>
            </a:r>
            <a:r>
              <a:rPr lang="tr-TR" sz="1200" kern="1200" dirty="0">
                <a:solidFill>
                  <a:schemeClr val="tx1"/>
                </a:solidFill>
                <a:effectLst/>
                <a:latin typeface="+mn-lt"/>
                <a:ea typeface="+mn-ea"/>
                <a:cs typeface="+mn-cs"/>
              </a:rPr>
              <a:t> edilebilir.</a:t>
            </a:r>
          </a:p>
          <a:p>
            <a:pPr marL="0" marR="0" lvl="0" indent="0" algn="l" defTabSz="914400" rtl="0" eaLnBrk="1" fontAlgn="t"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Fonksiyon</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Yok</a:t>
            </a:r>
          </a:p>
          <a:p>
            <a:pPr marL="0" marR="0" lvl="0" indent="0" algn="l" defTabSz="914400" rtl="0" eaLnBrk="1" fontAlgn="t"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Enfeksiyon riski</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Genellikle sağlık çalışanları tarafından hastalarla veya çevresel yüzeylerle doğrudan temas sırasında edinilirler. </a:t>
            </a:r>
            <a:r>
              <a:rPr lang="tr-TR" sz="1200" kern="1200" dirty="0" err="1">
                <a:solidFill>
                  <a:schemeClr val="tx1"/>
                </a:solidFill>
                <a:effectLst/>
                <a:latin typeface="+mn-lt"/>
                <a:ea typeface="+mn-ea"/>
                <a:cs typeface="+mn-cs"/>
              </a:rPr>
              <a:t>SHİE'ler</a:t>
            </a:r>
            <a:r>
              <a:rPr lang="tr-TR" sz="1200" kern="1200" dirty="0">
                <a:solidFill>
                  <a:schemeClr val="tx1"/>
                </a:solidFill>
                <a:effectLst/>
                <a:latin typeface="+mn-lt"/>
                <a:ea typeface="+mn-ea"/>
                <a:cs typeface="+mn-cs"/>
              </a:rPr>
              <a:t> ile en sık ilişkili mikroorganizmalardır. Geçici floranın </a:t>
            </a:r>
            <a:r>
              <a:rPr lang="tr-TR" sz="1200" kern="1200" dirty="0" err="1">
                <a:solidFill>
                  <a:schemeClr val="tx1"/>
                </a:solidFill>
                <a:effectLst/>
                <a:latin typeface="+mn-lt"/>
                <a:ea typeface="+mn-ea"/>
                <a:cs typeface="+mn-cs"/>
              </a:rPr>
              <a:t>bulaşabilirliği</a:t>
            </a:r>
            <a:r>
              <a:rPr lang="tr-TR" sz="1200" kern="1200" dirty="0">
                <a:solidFill>
                  <a:schemeClr val="tx1"/>
                </a:solidFill>
                <a:effectLst/>
                <a:latin typeface="+mn-lt"/>
                <a:ea typeface="+mn-ea"/>
                <a:cs typeface="+mn-cs"/>
              </a:rPr>
              <a:t> mevcut mikroorganizma türü, yüzeydeki mikroorganizmaların sayısı ve cilt nemine bağlıdır. </a:t>
            </a:r>
          </a:p>
          <a:p>
            <a:pPr fontAlgn="t"/>
            <a:r>
              <a:rPr lang="tr-TR" sz="1200" kern="1200" dirty="0">
                <a:solidFill>
                  <a:schemeClr val="tx1"/>
                </a:solidFill>
                <a:effectLst/>
                <a:latin typeface="+mn-lt"/>
                <a:ea typeface="+mn-ea"/>
                <a:cs typeface="+mn-cs"/>
              </a:rPr>
              <a:t>  </a:t>
            </a:r>
          </a:p>
          <a:p>
            <a:pPr fontAlgn="t"/>
            <a:r>
              <a:rPr lang="tr-TR" sz="1200" b="1" kern="1200" dirty="0">
                <a:solidFill>
                  <a:schemeClr val="tx1"/>
                </a:solidFill>
                <a:effectLst/>
                <a:latin typeface="+mn-lt"/>
                <a:ea typeface="+mn-ea"/>
                <a:cs typeface="+mn-cs"/>
              </a:rPr>
              <a:t>Yerleşik/Kalıcı Flora </a:t>
            </a:r>
            <a:endParaRPr lang="tr-TR" sz="1200" kern="1200" dirty="0">
              <a:solidFill>
                <a:schemeClr val="tx1"/>
              </a:solidFill>
              <a:effectLst/>
              <a:latin typeface="+mn-lt"/>
              <a:ea typeface="+mn-ea"/>
              <a:cs typeface="+mn-cs"/>
            </a:endParaRPr>
          </a:p>
          <a:p>
            <a:pPr fontAlgn="t"/>
            <a:r>
              <a:rPr lang="tr-TR" sz="1200" b="1" kern="1200" dirty="0">
                <a:solidFill>
                  <a:schemeClr val="tx1"/>
                </a:solidFill>
                <a:effectLst/>
                <a:latin typeface="+mn-lt"/>
                <a:ea typeface="+mn-ea"/>
                <a:cs typeface="+mn-cs"/>
              </a:rPr>
              <a:t>(Yerleşik/Kalıcı </a:t>
            </a:r>
            <a:r>
              <a:rPr lang="tr-TR" sz="1200" b="1" kern="1200" dirty="0" err="1">
                <a:solidFill>
                  <a:schemeClr val="tx1"/>
                </a:solidFill>
                <a:effectLst/>
                <a:latin typeface="+mn-lt"/>
                <a:ea typeface="+mn-ea"/>
                <a:cs typeface="+mn-cs"/>
              </a:rPr>
              <a:t>Mikrobiyata</a:t>
            </a:r>
            <a:r>
              <a:rPr lang="tr-TR" sz="1200" b="1" kern="1200" dirty="0">
                <a:solidFill>
                  <a:schemeClr val="tx1"/>
                </a:solidFill>
                <a:effectLst/>
                <a:latin typeface="+mn-lt"/>
                <a:ea typeface="+mn-ea"/>
                <a:cs typeface="+mn-cs"/>
              </a:rPr>
              <a:t>)</a:t>
            </a:r>
            <a:endParaRPr lang="tr-TR" sz="1200" kern="1200" dirty="0">
              <a:solidFill>
                <a:schemeClr val="tx1"/>
              </a:solidFill>
              <a:effectLst/>
              <a:latin typeface="+mn-lt"/>
              <a:ea typeface="+mn-ea"/>
              <a:cs typeface="+mn-cs"/>
            </a:endParaRPr>
          </a:p>
          <a:p>
            <a:pPr fontAlgn="t"/>
            <a:r>
              <a:rPr lang="tr-TR" sz="1200" b="1" kern="1200" dirty="0">
                <a:solidFill>
                  <a:schemeClr val="tx1"/>
                </a:solidFill>
                <a:effectLst/>
                <a:latin typeface="+mn-lt"/>
                <a:ea typeface="+mn-ea"/>
                <a:cs typeface="+mn-cs"/>
              </a:rPr>
              <a:t>Yerleşim</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Derinin en üst tabakası olan ''</a:t>
            </a:r>
            <a:r>
              <a:rPr lang="tr-TR" sz="1200" kern="1200" dirty="0" err="1">
                <a:solidFill>
                  <a:schemeClr val="tx1"/>
                </a:solidFill>
                <a:effectLst/>
                <a:latin typeface="+mn-lt"/>
                <a:ea typeface="+mn-ea"/>
                <a:cs typeface="+mn-cs"/>
              </a:rPr>
              <a:t>stratum</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corneum</a:t>
            </a:r>
            <a:r>
              <a:rPr lang="tr-TR" sz="1200" kern="1200" dirty="0">
                <a:solidFill>
                  <a:schemeClr val="tx1"/>
                </a:solidFill>
                <a:effectLst/>
                <a:latin typeface="+mn-lt"/>
                <a:ea typeface="+mn-ea"/>
                <a:cs typeface="+mn-cs"/>
              </a:rPr>
              <a:t>''un </a:t>
            </a:r>
            <a:r>
              <a:rPr lang="tr-TR" sz="1200" kern="1200" dirty="0" err="1">
                <a:solidFill>
                  <a:schemeClr val="tx1"/>
                </a:solidFill>
                <a:effectLst/>
                <a:latin typeface="+mn-lt"/>
                <a:ea typeface="+mn-ea"/>
                <a:cs typeface="+mn-cs"/>
              </a:rPr>
              <a:t>yüzeyel</a:t>
            </a:r>
            <a:r>
              <a:rPr lang="tr-TR" sz="1200" kern="1200" dirty="0">
                <a:solidFill>
                  <a:schemeClr val="tx1"/>
                </a:solidFill>
                <a:effectLst/>
                <a:latin typeface="+mn-lt"/>
                <a:ea typeface="+mn-ea"/>
                <a:cs typeface="+mn-cs"/>
              </a:rPr>
              <a:t> hücrelerinin altında bulunur. Ayrıca deri yüzeyinde de bulunur.</a:t>
            </a:r>
          </a:p>
          <a:p>
            <a:pPr fontAlgn="t"/>
            <a:r>
              <a:rPr lang="tr-TR" sz="1200" b="1" kern="1200" dirty="0">
                <a:solidFill>
                  <a:schemeClr val="tx1"/>
                </a:solidFill>
                <a:effectLst/>
                <a:latin typeface="+mn-lt"/>
                <a:ea typeface="+mn-ea"/>
                <a:cs typeface="+mn-cs"/>
              </a:rPr>
              <a:t>El hijyeni</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Rutin el hijyeni uygulamalarıyla uzaklaştırılması güçtür.</a:t>
            </a:r>
          </a:p>
          <a:p>
            <a:pPr fontAlgn="t"/>
            <a:r>
              <a:rPr lang="tr-TR" sz="1200" b="1" kern="1200" dirty="0">
                <a:solidFill>
                  <a:schemeClr val="tx1"/>
                </a:solidFill>
                <a:effectLst/>
                <a:latin typeface="+mn-lt"/>
                <a:ea typeface="+mn-ea"/>
                <a:cs typeface="+mn-cs"/>
              </a:rPr>
              <a:t>Bakteriler</a:t>
            </a:r>
            <a:endParaRPr lang="tr-TR" sz="1200" kern="1200" dirty="0">
              <a:solidFill>
                <a:schemeClr val="tx1"/>
              </a:solidFill>
              <a:effectLst/>
              <a:latin typeface="+mn-lt"/>
              <a:ea typeface="+mn-ea"/>
              <a:cs typeface="+mn-cs"/>
            </a:endParaRPr>
          </a:p>
          <a:p>
            <a:pPr fontAlgn="t"/>
            <a:r>
              <a:rPr lang="tr-TR" sz="1200" i="1" kern="1200" dirty="0" err="1">
                <a:solidFill>
                  <a:schemeClr val="tx1"/>
                </a:solidFill>
                <a:effectLst/>
                <a:latin typeface="+mn-lt"/>
                <a:ea typeface="+mn-ea"/>
                <a:cs typeface="+mn-cs"/>
              </a:rPr>
              <a:t>Staphylococcus</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epidermidis</a:t>
            </a:r>
            <a:r>
              <a:rPr lang="tr-TR" sz="1200" kern="1200" dirty="0">
                <a:solidFill>
                  <a:schemeClr val="tx1"/>
                </a:solidFill>
                <a:effectLst/>
                <a:latin typeface="+mn-lt"/>
                <a:ea typeface="+mn-ea"/>
                <a:cs typeface="+mn-cs"/>
              </a:rPr>
              <a:t> baskın türdür ve </a:t>
            </a:r>
            <a:r>
              <a:rPr lang="tr-TR" sz="1200" kern="1200" dirty="0" err="1">
                <a:solidFill>
                  <a:schemeClr val="tx1"/>
                </a:solidFill>
                <a:effectLst/>
                <a:latin typeface="+mn-lt"/>
                <a:ea typeface="+mn-ea"/>
                <a:cs typeface="+mn-cs"/>
              </a:rPr>
              <a:t>oksasilin</a:t>
            </a:r>
            <a:r>
              <a:rPr lang="tr-TR" sz="1200" kern="1200" dirty="0">
                <a:solidFill>
                  <a:schemeClr val="tx1"/>
                </a:solidFill>
                <a:effectLst/>
                <a:latin typeface="+mn-lt"/>
                <a:ea typeface="+mn-ea"/>
                <a:cs typeface="+mn-cs"/>
              </a:rPr>
              <a:t> direnci özellikle sağlık çalışanları arasında </a:t>
            </a:r>
            <a:r>
              <a:rPr lang="tr-TR" sz="1200" kern="1200" dirty="0" err="1">
                <a:solidFill>
                  <a:schemeClr val="tx1"/>
                </a:solidFill>
                <a:effectLst/>
                <a:latin typeface="+mn-lt"/>
                <a:ea typeface="+mn-ea"/>
                <a:cs typeface="+mn-cs"/>
              </a:rPr>
              <a:t>arasında</a:t>
            </a:r>
            <a:r>
              <a:rPr lang="tr-TR" sz="1200" kern="1200" dirty="0">
                <a:solidFill>
                  <a:schemeClr val="tx1"/>
                </a:solidFill>
                <a:effectLst/>
                <a:latin typeface="+mn-lt"/>
                <a:ea typeface="+mn-ea"/>
                <a:cs typeface="+mn-cs"/>
              </a:rPr>
              <a:t> sıktır. Diğer yerleşik bakteriler arasında </a:t>
            </a:r>
            <a:r>
              <a:rPr lang="tr-TR" sz="1200" i="1" kern="1200" dirty="0" err="1">
                <a:solidFill>
                  <a:schemeClr val="tx1"/>
                </a:solidFill>
                <a:effectLst/>
                <a:latin typeface="+mn-lt"/>
                <a:ea typeface="+mn-ea"/>
                <a:cs typeface="+mn-cs"/>
              </a:rPr>
              <a:t>Staphylococcus</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hominis</a:t>
            </a:r>
            <a:r>
              <a:rPr lang="tr-TR" sz="1200" kern="1200" dirty="0">
                <a:solidFill>
                  <a:schemeClr val="tx1"/>
                </a:solidFill>
                <a:effectLst/>
                <a:latin typeface="+mn-lt"/>
                <a:ea typeface="+mn-ea"/>
                <a:cs typeface="+mn-cs"/>
              </a:rPr>
              <a:t> ve diğer </a:t>
            </a:r>
            <a:r>
              <a:rPr lang="tr-TR" sz="1200" kern="1200" dirty="0" err="1">
                <a:solidFill>
                  <a:schemeClr val="tx1"/>
                </a:solidFill>
                <a:effectLst/>
                <a:latin typeface="+mn-lt"/>
                <a:ea typeface="+mn-ea"/>
                <a:cs typeface="+mn-cs"/>
              </a:rPr>
              <a:t>koagülaz</a:t>
            </a:r>
            <a:r>
              <a:rPr lang="tr-TR" sz="1200" kern="1200" dirty="0">
                <a:solidFill>
                  <a:schemeClr val="tx1"/>
                </a:solidFill>
                <a:effectLst/>
                <a:latin typeface="+mn-lt"/>
                <a:ea typeface="+mn-ea"/>
                <a:cs typeface="+mn-cs"/>
              </a:rPr>
              <a:t>-negatif stafilokoklar, ardından </a:t>
            </a:r>
            <a:r>
              <a:rPr lang="tr-TR" sz="1200" kern="1200" dirty="0" err="1">
                <a:solidFill>
                  <a:schemeClr val="tx1"/>
                </a:solidFill>
                <a:effectLst/>
                <a:latin typeface="+mn-lt"/>
                <a:ea typeface="+mn-ea"/>
                <a:cs typeface="+mn-cs"/>
              </a:rPr>
              <a:t>korineform</a:t>
            </a:r>
            <a:r>
              <a:rPr lang="tr-TR" sz="1200" kern="1200" dirty="0">
                <a:solidFill>
                  <a:schemeClr val="tx1"/>
                </a:solidFill>
                <a:effectLst/>
                <a:latin typeface="+mn-lt"/>
                <a:ea typeface="+mn-ea"/>
                <a:cs typeface="+mn-cs"/>
              </a:rPr>
              <a:t> bakteriler (</a:t>
            </a:r>
            <a:r>
              <a:rPr lang="tr-TR" sz="1200" i="1" kern="1200" dirty="0" err="1">
                <a:solidFill>
                  <a:schemeClr val="tx1"/>
                </a:solidFill>
                <a:effectLst/>
                <a:latin typeface="+mn-lt"/>
                <a:ea typeface="+mn-ea"/>
                <a:cs typeface="+mn-cs"/>
              </a:rPr>
              <a:t>propionibacteria</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corynebacteria</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dermobacteria</a:t>
            </a:r>
            <a:r>
              <a:rPr lang="tr-TR" sz="1200" i="1" kern="12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ve</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micrococci</a:t>
            </a:r>
            <a:r>
              <a:rPr lang="tr-TR" sz="1200" kern="1200" dirty="0">
                <a:solidFill>
                  <a:schemeClr val="tx1"/>
                </a:solidFill>
                <a:effectLst/>
                <a:latin typeface="+mn-lt"/>
                <a:ea typeface="+mn-ea"/>
                <a:cs typeface="+mn-cs"/>
              </a:rPr>
              <a:t>) bulunur. Mantarlar arasında ise mevcut olduğunda en sık görülen </a:t>
            </a:r>
            <a:r>
              <a:rPr lang="tr-TR" sz="1200" i="1" kern="1200" dirty="0" err="1">
                <a:solidFill>
                  <a:schemeClr val="tx1"/>
                </a:solidFill>
                <a:effectLst/>
                <a:latin typeface="+mn-lt"/>
                <a:ea typeface="+mn-ea"/>
                <a:cs typeface="+mn-cs"/>
              </a:rPr>
              <a:t>Pityrosporum</a:t>
            </a:r>
            <a:r>
              <a:rPr lang="tr-TR" sz="1200" i="1" kern="1200" dirty="0">
                <a:solidFill>
                  <a:schemeClr val="tx1"/>
                </a:solidFill>
                <a:effectLst/>
                <a:latin typeface="+mn-lt"/>
                <a:ea typeface="+mn-ea"/>
                <a:cs typeface="+mn-cs"/>
              </a:rPr>
              <a:t> (</a:t>
            </a:r>
            <a:r>
              <a:rPr lang="tr-TR" sz="1200" i="1" kern="1200" dirty="0" err="1">
                <a:solidFill>
                  <a:schemeClr val="tx1"/>
                </a:solidFill>
                <a:effectLst/>
                <a:latin typeface="+mn-lt"/>
                <a:ea typeface="+mn-ea"/>
                <a:cs typeface="+mn-cs"/>
              </a:rPr>
              <a:t>Malassezia</a:t>
            </a:r>
            <a:r>
              <a:rPr lang="tr-TR" sz="1200" i="1" kern="1200" dirty="0">
                <a:solidFill>
                  <a:schemeClr val="tx1"/>
                </a:solidFill>
                <a:effectLst/>
                <a:latin typeface="+mn-lt"/>
                <a:ea typeface="+mn-ea"/>
                <a:cs typeface="+mn-cs"/>
              </a:rPr>
              <a: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spp</a:t>
            </a:r>
            <a:r>
              <a:rPr lang="tr-TR" sz="1200" b="1" kern="1200" dirty="0">
                <a:solidFill>
                  <a:schemeClr val="tx1"/>
                </a:solidFill>
                <a:effectLst/>
                <a:latin typeface="+mn-lt"/>
                <a:ea typeface="+mn-ea"/>
                <a:cs typeface="+mn-cs"/>
              </a:rPr>
              <a:t>.</a:t>
            </a:r>
            <a:r>
              <a:rPr lang="tr-TR" sz="1200" kern="1200" dirty="0">
                <a:solidFill>
                  <a:schemeClr val="tx1"/>
                </a:solidFill>
                <a:effectLst/>
                <a:latin typeface="+mn-lt"/>
                <a:ea typeface="+mn-ea"/>
                <a:cs typeface="+mn-cs"/>
              </a:rPr>
              <a:t>'</a:t>
            </a:r>
            <a:r>
              <a:rPr lang="tr-TR" sz="1200" kern="1200" dirty="0" err="1">
                <a:solidFill>
                  <a:schemeClr val="tx1"/>
                </a:solidFill>
                <a:effectLst/>
                <a:latin typeface="+mn-lt"/>
                <a:ea typeface="+mn-ea"/>
                <a:cs typeface="+mn-cs"/>
              </a:rPr>
              <a:t>dir</a:t>
            </a:r>
            <a:r>
              <a:rPr lang="tr-TR" sz="1200" kern="1200" dirty="0">
                <a:solidFill>
                  <a:schemeClr val="tx1"/>
                </a:solidFill>
                <a:effectLst/>
                <a:latin typeface="+mn-lt"/>
                <a:ea typeface="+mn-ea"/>
                <a:cs typeface="+mn-cs"/>
              </a:rPr>
              <a:t>. </a:t>
            </a:r>
          </a:p>
          <a:p>
            <a:pPr fontAlgn="t"/>
            <a:r>
              <a:rPr lang="tr-TR" sz="1200" b="1" kern="1200" dirty="0">
                <a:solidFill>
                  <a:schemeClr val="tx1"/>
                </a:solidFill>
                <a:effectLst/>
                <a:latin typeface="+mn-lt"/>
                <a:ea typeface="+mn-ea"/>
                <a:cs typeface="+mn-cs"/>
              </a:rPr>
              <a:t>Fonksiyon</a:t>
            </a:r>
            <a:endParaRPr lang="tr-TR" sz="1200" kern="1200" dirty="0">
              <a:solidFill>
                <a:schemeClr val="tx1"/>
              </a:solidFill>
              <a:effectLst/>
              <a:latin typeface="+mn-lt"/>
              <a:ea typeface="+mn-ea"/>
              <a:cs typeface="+mn-cs"/>
            </a:endParaRPr>
          </a:p>
          <a:p>
            <a:pPr fontAlgn="t"/>
            <a:r>
              <a:rPr lang="tr-TR" sz="1200" kern="1200" dirty="0" err="1">
                <a:solidFill>
                  <a:schemeClr val="tx1"/>
                </a:solidFill>
                <a:effectLst/>
                <a:latin typeface="+mn-lt"/>
                <a:ea typeface="+mn-ea"/>
                <a:cs typeface="+mn-cs"/>
              </a:rPr>
              <a:t>Mikrobiyal</a:t>
            </a:r>
            <a:r>
              <a:rPr lang="tr-TR" sz="1200" kern="1200" dirty="0">
                <a:solidFill>
                  <a:schemeClr val="tx1"/>
                </a:solidFill>
                <a:effectLst/>
                <a:latin typeface="+mn-lt"/>
                <a:ea typeface="+mn-ea"/>
                <a:cs typeface="+mn-cs"/>
              </a:rPr>
              <a:t> antagonizma ve ekosistemdeki besin maddeleri için rekabet</a:t>
            </a:r>
          </a:p>
          <a:p>
            <a:pPr fontAlgn="t"/>
            <a:r>
              <a:rPr lang="tr-TR" sz="1200" b="1" kern="1200" dirty="0">
                <a:solidFill>
                  <a:schemeClr val="tx1"/>
                </a:solidFill>
                <a:effectLst/>
                <a:latin typeface="+mn-lt"/>
                <a:ea typeface="+mn-ea"/>
                <a:cs typeface="+mn-cs"/>
              </a:rPr>
              <a:t>Enfeksiyon riski</a:t>
            </a:r>
            <a:endParaRPr lang="tr-TR" sz="1200" kern="1200" dirty="0">
              <a:solidFill>
                <a:schemeClr val="tx1"/>
              </a:solidFill>
              <a:effectLst/>
              <a:latin typeface="+mn-lt"/>
              <a:ea typeface="+mn-ea"/>
              <a:cs typeface="+mn-cs"/>
            </a:endParaRPr>
          </a:p>
          <a:p>
            <a:pPr fontAlgn="t"/>
            <a:r>
              <a:rPr lang="tr-TR" sz="1200" kern="1200" dirty="0">
                <a:solidFill>
                  <a:schemeClr val="tx1"/>
                </a:solidFill>
                <a:effectLst/>
                <a:latin typeface="+mn-lt"/>
                <a:ea typeface="+mn-ea"/>
                <a:cs typeface="+mn-cs"/>
              </a:rPr>
              <a:t>Enfeksiyonlarla ilişkili olma olasılığı daha düşüktür, ancak steril vücut boşluklarında, gözlerde veya bozulmamış ciltte enfeksiyonlara neden olabilir.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439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a:t>
            </a:r>
            <a:r>
              <a:rPr lang="tr-TR" baseline="0" dirty="0"/>
              <a:t> eller yolu ile mikroorganizmaların bulaş dinamiğini şekil yardımıyla anlatır.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baseline="0" dirty="0"/>
          </a:p>
          <a:p>
            <a:pPr algn="l"/>
            <a:r>
              <a:rPr lang="tr-TR" sz="1200" kern="1200" dirty="0">
                <a:solidFill>
                  <a:schemeClr val="tx1"/>
                </a:solidFill>
                <a:effectLst/>
                <a:latin typeface="+mn-lt"/>
                <a:ea typeface="+mn-ea"/>
                <a:cs typeface="+mn-cs"/>
              </a:rPr>
              <a:t>Hasta hastaneye yattıktan sonra hastanın </a:t>
            </a:r>
            <a:r>
              <a:rPr lang="tr-TR" sz="1200" kern="1200" dirty="0" err="1">
                <a:solidFill>
                  <a:schemeClr val="tx1"/>
                </a:solidFill>
                <a:effectLst/>
                <a:latin typeface="+mn-lt"/>
                <a:ea typeface="+mn-ea"/>
                <a:cs typeface="+mn-cs"/>
              </a:rPr>
              <a:t>epitel</a:t>
            </a:r>
            <a:r>
              <a:rPr lang="tr-TR" sz="1200" kern="1200" dirty="0">
                <a:solidFill>
                  <a:schemeClr val="tx1"/>
                </a:solidFill>
                <a:effectLst/>
                <a:latin typeface="+mn-lt"/>
                <a:ea typeface="+mn-ea"/>
                <a:cs typeface="+mn-cs"/>
              </a:rPr>
              <a:t> hücrelerinin deriden dökülmesiyle, hasta çevresindeki cansız yüzeyler hasta florasındaki mikroorganizmalarla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olur. Sağlık çalışanının hasta ve çevresiyle teması sağlık çalışanının ellerinin bu mikroorganizmalarla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olmasına neden olur. Doğru zamanda ve uygun teknikle el hijyeni uygulanmadığında sağlık çalışanının ellerindeki mikroorganizmalar hayatta kalmaya devam eder. Hasta veya cansız yüzeylerle temasın ardından mikroorganizmalar ellerde 2-60 dakika boyunca canlı kalabilmektedir. Sağlık çalışanının elleri başka bir hastayla ve çevresiyle temas ettiğinde bu mikroorganizmaları o hastaya iletmiş olur. Bu şekilde bir hastadan ve/veya çevresinden başka bir hastaya ve/veya çevresine dolaylı olarak mikroorganizma </a:t>
            </a:r>
            <a:r>
              <a:rPr lang="tr-TR" sz="1200" kern="1200" dirty="0" err="1">
                <a:solidFill>
                  <a:schemeClr val="tx1"/>
                </a:solidFill>
                <a:effectLst/>
                <a:latin typeface="+mn-lt"/>
                <a:ea typeface="+mn-ea"/>
                <a:cs typeface="+mn-cs"/>
              </a:rPr>
              <a:t>bulaşı</a:t>
            </a:r>
            <a:r>
              <a:rPr lang="tr-TR" sz="1200" kern="1200" dirty="0">
                <a:solidFill>
                  <a:schemeClr val="tx1"/>
                </a:solidFill>
                <a:effectLst/>
                <a:latin typeface="+mn-lt"/>
                <a:ea typeface="+mn-ea"/>
                <a:cs typeface="+mn-cs"/>
              </a:rPr>
              <a:t> gerçekleşmiş olur (çapraz </a:t>
            </a:r>
            <a:r>
              <a:rPr lang="tr-TR" sz="1200" kern="1200" dirty="0" err="1">
                <a:solidFill>
                  <a:schemeClr val="tx1"/>
                </a:solidFill>
                <a:effectLst/>
                <a:latin typeface="+mn-lt"/>
                <a:ea typeface="+mn-ea"/>
                <a:cs typeface="+mn-cs"/>
              </a:rPr>
              <a:t>kontaminasyon</a:t>
            </a:r>
            <a:r>
              <a:rPr lang="tr-TR" sz="1200" kern="1200" dirty="0">
                <a:solidFill>
                  <a:schemeClr val="tx1"/>
                </a:solidFill>
                <a:effectLst/>
                <a:latin typeface="+mn-lt"/>
                <a:ea typeface="+mn-ea"/>
                <a:cs typeface="+mn-cs"/>
              </a:rPr>
              <a:t>)</a:t>
            </a:r>
            <a:r>
              <a:rPr lang="tr-TR" sz="1200" b="1" kern="1200" dirty="0">
                <a:solidFill>
                  <a:schemeClr val="tx1"/>
                </a:solidFill>
                <a:effectLst/>
                <a:latin typeface="+mn-lt"/>
                <a:ea typeface="+mn-ea"/>
                <a:cs typeface="+mn-cs"/>
              </a:rPr>
              <a: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728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a:t>
            </a:r>
            <a:r>
              <a:rPr lang="tr-TR" baseline="0" dirty="0"/>
              <a:t> eller yolu ile mikroorganizmaların bulaş dinamiğini şekil yardımıyla anlatır.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baseline="0" dirty="0"/>
          </a:p>
          <a:p>
            <a:pPr algn="l"/>
            <a:r>
              <a:rPr lang="tr-TR" sz="1200" kern="1200" dirty="0">
                <a:solidFill>
                  <a:schemeClr val="tx1"/>
                </a:solidFill>
                <a:effectLst/>
                <a:latin typeface="+mn-lt"/>
                <a:ea typeface="+mn-ea"/>
                <a:cs typeface="+mn-cs"/>
              </a:rPr>
              <a:t>Hasta hastaneye yattıktan sonra hastanın </a:t>
            </a:r>
            <a:r>
              <a:rPr lang="tr-TR" sz="1200" kern="1200" dirty="0" err="1">
                <a:solidFill>
                  <a:schemeClr val="tx1"/>
                </a:solidFill>
                <a:effectLst/>
                <a:latin typeface="+mn-lt"/>
                <a:ea typeface="+mn-ea"/>
                <a:cs typeface="+mn-cs"/>
              </a:rPr>
              <a:t>epitel</a:t>
            </a:r>
            <a:r>
              <a:rPr lang="tr-TR" sz="1200" kern="1200" dirty="0">
                <a:solidFill>
                  <a:schemeClr val="tx1"/>
                </a:solidFill>
                <a:effectLst/>
                <a:latin typeface="+mn-lt"/>
                <a:ea typeface="+mn-ea"/>
                <a:cs typeface="+mn-cs"/>
              </a:rPr>
              <a:t> hücrelerinin deriden dökülmesiyle, hasta çevresindeki cansız yüzeyler hasta florasındaki mikroorganizmalarla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olur. Sağlık çalışanının hasta ve çevresiyle teması sağlık çalışanının ellerinin bu mikroorganizmalarla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olmasına neden olur. Doğru zamanda ve uygun teknikle el hijyeni uygulanmadığında sağlık çalışanının ellerindeki mikroorganizmalar hayatta kalmaya devam eder. Hasta veya cansız yüzeylerle temasın ardından mikroorganizmalar ellerde 2-60 dakika boyunca canlı kalabilmektedir. Sağlık çalışanının elleri başka bir hastayla ve çevresiyle temas ettiğinde bu mikroorganizmaları o hastaya iletmiş olur. Bu şekilde bir hastadan ve/veya çevresinden başka bir hastaya ve/veya çevresine dolaylı olarak mikroorganizma </a:t>
            </a:r>
            <a:r>
              <a:rPr lang="tr-TR" sz="1200" kern="1200" dirty="0" err="1">
                <a:solidFill>
                  <a:schemeClr val="tx1"/>
                </a:solidFill>
                <a:effectLst/>
                <a:latin typeface="+mn-lt"/>
                <a:ea typeface="+mn-ea"/>
                <a:cs typeface="+mn-cs"/>
              </a:rPr>
              <a:t>bulaşı</a:t>
            </a:r>
            <a:r>
              <a:rPr lang="tr-TR" sz="1200" kern="1200" dirty="0">
                <a:solidFill>
                  <a:schemeClr val="tx1"/>
                </a:solidFill>
                <a:effectLst/>
                <a:latin typeface="+mn-lt"/>
                <a:ea typeface="+mn-ea"/>
                <a:cs typeface="+mn-cs"/>
              </a:rPr>
              <a:t> gerçekleşmiş olur (çapraz </a:t>
            </a:r>
            <a:r>
              <a:rPr lang="tr-TR" sz="1200" kern="1200" dirty="0" err="1">
                <a:solidFill>
                  <a:schemeClr val="tx1"/>
                </a:solidFill>
                <a:effectLst/>
                <a:latin typeface="+mn-lt"/>
                <a:ea typeface="+mn-ea"/>
                <a:cs typeface="+mn-cs"/>
              </a:rPr>
              <a:t>kontaminasyon</a:t>
            </a:r>
            <a:r>
              <a:rPr lang="tr-TR" sz="1200" kern="1200" dirty="0">
                <a:solidFill>
                  <a:schemeClr val="tx1"/>
                </a:solidFill>
                <a:effectLst/>
                <a:latin typeface="+mn-lt"/>
                <a:ea typeface="+mn-ea"/>
                <a:cs typeface="+mn-cs"/>
              </a:rPr>
              <a:t>)</a:t>
            </a:r>
            <a:r>
              <a:rPr lang="tr-TR" sz="1200" b="1" kern="1200" dirty="0">
                <a:solidFill>
                  <a:schemeClr val="tx1"/>
                </a:solidFill>
                <a:effectLst/>
                <a:latin typeface="+mn-lt"/>
                <a:ea typeface="+mn-ea"/>
                <a:cs typeface="+mn-cs"/>
              </a:rPr>
              <a:t>.</a:t>
            </a:r>
            <a:endParaRPr lang="en-US" b="1"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044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a:t>
            </a:r>
            <a:r>
              <a:rPr lang="tr-TR" baseline="0" dirty="0"/>
              <a:t> eller yolu ile mikroorganizmaların bulaş dinamiğini şekil yardımıyla anlatır.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baseline="0" dirty="0"/>
          </a:p>
          <a:p>
            <a:pPr algn="l"/>
            <a:r>
              <a:rPr lang="tr-TR" sz="1200" kern="1200" dirty="0">
                <a:solidFill>
                  <a:schemeClr val="tx1"/>
                </a:solidFill>
                <a:effectLst/>
                <a:latin typeface="+mn-lt"/>
                <a:ea typeface="+mn-ea"/>
                <a:cs typeface="+mn-cs"/>
              </a:rPr>
              <a:t>Hasta hastaneye yattıktan sonra hastanın </a:t>
            </a:r>
            <a:r>
              <a:rPr lang="tr-TR" sz="1200" kern="1200" dirty="0" err="1">
                <a:solidFill>
                  <a:schemeClr val="tx1"/>
                </a:solidFill>
                <a:effectLst/>
                <a:latin typeface="+mn-lt"/>
                <a:ea typeface="+mn-ea"/>
                <a:cs typeface="+mn-cs"/>
              </a:rPr>
              <a:t>epitel</a:t>
            </a:r>
            <a:r>
              <a:rPr lang="tr-TR" sz="1200" kern="1200" dirty="0">
                <a:solidFill>
                  <a:schemeClr val="tx1"/>
                </a:solidFill>
                <a:effectLst/>
                <a:latin typeface="+mn-lt"/>
                <a:ea typeface="+mn-ea"/>
                <a:cs typeface="+mn-cs"/>
              </a:rPr>
              <a:t> hücrelerinin deriden dökülmesiyle, hasta çevresindeki cansız yüzeyler hasta florasındaki mikroorganizmalarla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olur. Sağlık çalışanının hasta ve çevresiyle teması sağlık çalışanının ellerinin bu mikroorganizmalarla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olmasına neden olur. Doğru zamanda ve uygun teknikle el hijyeni uygulanmadığında sağlık çalışanının ellerindeki mikroorganizmalar hayatta kalmaya devam eder. Hasta veya cansız yüzeylerle temasın ardından mikroorganizmalar ellerde 2-60 dakika boyunca canlı kalabilmektedir. Sağlık çalışanının elleri başka bir hastayla ve çevresiyle temas ettiğinde bu mikroorganizmaları o hastaya iletmiş olur. Bu şekilde bir hastadan ve/veya çevresinden başka bir hastaya ve/veya çevresine dolaylı olarak mikroorganizma </a:t>
            </a:r>
            <a:r>
              <a:rPr lang="tr-TR" sz="1200" kern="1200" dirty="0" err="1">
                <a:solidFill>
                  <a:schemeClr val="tx1"/>
                </a:solidFill>
                <a:effectLst/>
                <a:latin typeface="+mn-lt"/>
                <a:ea typeface="+mn-ea"/>
                <a:cs typeface="+mn-cs"/>
              </a:rPr>
              <a:t>bulaşı</a:t>
            </a:r>
            <a:r>
              <a:rPr lang="tr-TR" sz="1200" kern="1200" dirty="0">
                <a:solidFill>
                  <a:schemeClr val="tx1"/>
                </a:solidFill>
                <a:effectLst/>
                <a:latin typeface="+mn-lt"/>
                <a:ea typeface="+mn-ea"/>
                <a:cs typeface="+mn-cs"/>
              </a:rPr>
              <a:t> gerçekleşmiş olur (çapraz </a:t>
            </a:r>
            <a:r>
              <a:rPr lang="tr-TR" sz="1200" kern="1200" dirty="0" err="1">
                <a:solidFill>
                  <a:schemeClr val="tx1"/>
                </a:solidFill>
                <a:effectLst/>
                <a:latin typeface="+mn-lt"/>
                <a:ea typeface="+mn-ea"/>
                <a:cs typeface="+mn-cs"/>
              </a:rPr>
              <a:t>kontaminasyon</a:t>
            </a:r>
            <a:r>
              <a:rPr lang="tr-TR" sz="1200" kern="1200" dirty="0">
                <a:solidFill>
                  <a:schemeClr val="tx1"/>
                </a:solidFill>
                <a:effectLst/>
                <a:latin typeface="+mn-lt"/>
                <a:ea typeface="+mn-ea"/>
                <a:cs typeface="+mn-cs"/>
              </a:rPr>
              <a:t>/ bulaş)</a:t>
            </a:r>
            <a:r>
              <a:rPr lang="tr-TR" sz="1200" b="1" kern="1200" dirty="0">
                <a:solidFill>
                  <a:schemeClr val="tx1"/>
                </a:solidFill>
                <a:effectLst/>
                <a:latin typeface="+mn-lt"/>
                <a:ea typeface="+mn-ea"/>
                <a:cs typeface="+mn-cs"/>
              </a:rPr>
              <a:t>.</a:t>
            </a:r>
            <a:endParaRPr lang="en-US" b="1"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242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Eğitici</a:t>
            </a:r>
            <a:r>
              <a:rPr lang="tr-TR" baseline="0" dirty="0"/>
              <a:t> katılımcılara el hijyeninin tanımını okur ve yazılı olan el hijyeni ürünlerinden hangilerini tanımlayabileceklerini sorar. Birkaç katılımcının yanıt vermesi teşvik edilir. Verilen yanıtlara doğru veya yanlış şeklinde reaksiyon verilmez, düzeltme yapılmaz veya doğru tanım açıklanmaz.</a:t>
            </a:r>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577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a:t>
            </a:r>
            <a:r>
              <a:rPr lang="tr-TR" baseline="0" dirty="0"/>
              <a:t> eller yolu ile mikroorganizmaların bulaş dinamiğini şekil yardımıyla anlatır.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baseline="0" dirty="0"/>
          </a:p>
          <a:p>
            <a:pPr algn="l"/>
            <a:r>
              <a:rPr lang="tr-TR" sz="1200" kern="1200" dirty="0">
                <a:solidFill>
                  <a:schemeClr val="tx1"/>
                </a:solidFill>
                <a:effectLst/>
                <a:latin typeface="+mn-lt"/>
                <a:ea typeface="+mn-ea"/>
                <a:cs typeface="+mn-cs"/>
              </a:rPr>
              <a:t>Hasta hastaneye yattıktan sonra hastanın </a:t>
            </a:r>
            <a:r>
              <a:rPr lang="tr-TR" sz="1200" kern="1200" dirty="0" err="1">
                <a:solidFill>
                  <a:schemeClr val="tx1"/>
                </a:solidFill>
                <a:effectLst/>
                <a:latin typeface="+mn-lt"/>
                <a:ea typeface="+mn-ea"/>
                <a:cs typeface="+mn-cs"/>
              </a:rPr>
              <a:t>epitel</a:t>
            </a:r>
            <a:r>
              <a:rPr lang="tr-TR" sz="1200" kern="1200" dirty="0">
                <a:solidFill>
                  <a:schemeClr val="tx1"/>
                </a:solidFill>
                <a:effectLst/>
                <a:latin typeface="+mn-lt"/>
                <a:ea typeface="+mn-ea"/>
                <a:cs typeface="+mn-cs"/>
              </a:rPr>
              <a:t> hücrelerinin deriden dökülmesiyle, hasta çevresindeki cansız yüzeyler hasta florasındaki mikroorganizmalarla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olur. Sağlık çalışanının hasta ve çevresiyle teması sağlık çalışanının ellerinin bu mikroorganizmalarla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olmasına neden olur. Doğru zamanda ve uygun teknikle el hijyeni uygulanmadığında sağlık çalışanının ellerindeki mikroorganizmalar hayatta kalmaya devam eder. Hasta veya cansız yüzeylerle temasın ardından mikroorganizmalar ellerde 2-60 dakika boyunca canlı kalabilmektedir. Sağlık çalışanının elleri başka bir hastayla ve çevresiyle temas ettiğinde bu mikroorganizmaları o hastaya iletmiş olur. Bu şekilde bir hastadan ve/veya çevresinden başka bir hastaya ve/veya çevresine dolaylı olarak mikroorganizma </a:t>
            </a:r>
            <a:r>
              <a:rPr lang="tr-TR" sz="1200" kern="1200" dirty="0" err="1">
                <a:solidFill>
                  <a:schemeClr val="tx1"/>
                </a:solidFill>
                <a:effectLst/>
                <a:latin typeface="+mn-lt"/>
                <a:ea typeface="+mn-ea"/>
                <a:cs typeface="+mn-cs"/>
              </a:rPr>
              <a:t>bulaşı</a:t>
            </a:r>
            <a:r>
              <a:rPr lang="tr-TR" sz="1200" kern="1200" dirty="0">
                <a:solidFill>
                  <a:schemeClr val="tx1"/>
                </a:solidFill>
                <a:effectLst/>
                <a:latin typeface="+mn-lt"/>
                <a:ea typeface="+mn-ea"/>
                <a:cs typeface="+mn-cs"/>
              </a:rPr>
              <a:t> gerçekleşmiş olur (çapraz </a:t>
            </a:r>
            <a:r>
              <a:rPr lang="tr-TR" sz="1200" kern="1200" dirty="0" err="1">
                <a:solidFill>
                  <a:schemeClr val="tx1"/>
                </a:solidFill>
                <a:effectLst/>
                <a:latin typeface="+mn-lt"/>
                <a:ea typeface="+mn-ea"/>
                <a:cs typeface="+mn-cs"/>
              </a:rPr>
              <a:t>kontaminasyon</a:t>
            </a:r>
            <a:r>
              <a:rPr lang="tr-TR" sz="1200" kern="1200" dirty="0">
                <a:solidFill>
                  <a:schemeClr val="tx1"/>
                </a:solidFill>
                <a:effectLst/>
                <a:latin typeface="+mn-lt"/>
                <a:ea typeface="+mn-ea"/>
                <a:cs typeface="+mn-cs"/>
              </a:rPr>
              <a:t>)</a:t>
            </a:r>
            <a:r>
              <a:rPr lang="tr-TR" sz="1200" b="1" kern="1200" dirty="0">
                <a:solidFill>
                  <a:schemeClr val="tx1"/>
                </a:solidFill>
                <a:effectLst/>
                <a:latin typeface="+mn-lt"/>
                <a:ea typeface="+mn-ea"/>
                <a:cs typeface="+mn-cs"/>
              </a:rPr>
              <a:t>.</a:t>
            </a:r>
            <a:r>
              <a:rPr lang="tr-TR" sz="1200" kern="1200" dirty="0">
                <a:solidFill>
                  <a:schemeClr val="tx1"/>
                </a:solidFill>
                <a:effectLst/>
                <a:latin typeface="+mn-lt"/>
                <a:ea typeface="+mn-ea"/>
                <a:cs typeface="+mn-cs"/>
              </a:rPr>
              <a:t> </a:t>
            </a:r>
            <a:endParaRPr lang="en-US"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4002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a:t>
            </a:r>
            <a:r>
              <a:rPr lang="tr-TR" baseline="0" dirty="0"/>
              <a:t> eller yolu ile mikroorganizmaların bulaş dinamiğini şekil yardımıyla anlatır.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baseline="0" dirty="0"/>
          </a:p>
          <a:p>
            <a:pPr algn="l"/>
            <a:r>
              <a:rPr lang="tr-TR" sz="1200" kern="1200" dirty="0">
                <a:solidFill>
                  <a:schemeClr val="tx1"/>
                </a:solidFill>
                <a:effectLst/>
                <a:latin typeface="+mn-lt"/>
                <a:ea typeface="+mn-ea"/>
                <a:cs typeface="+mn-cs"/>
              </a:rPr>
              <a:t>Hasta hastaneye yattıktan sonra hastanın </a:t>
            </a:r>
            <a:r>
              <a:rPr lang="tr-TR" sz="1200" kern="1200" dirty="0" err="1">
                <a:solidFill>
                  <a:schemeClr val="tx1"/>
                </a:solidFill>
                <a:effectLst/>
                <a:latin typeface="+mn-lt"/>
                <a:ea typeface="+mn-ea"/>
                <a:cs typeface="+mn-cs"/>
              </a:rPr>
              <a:t>epitel</a:t>
            </a:r>
            <a:r>
              <a:rPr lang="tr-TR" sz="1200" kern="1200" dirty="0">
                <a:solidFill>
                  <a:schemeClr val="tx1"/>
                </a:solidFill>
                <a:effectLst/>
                <a:latin typeface="+mn-lt"/>
                <a:ea typeface="+mn-ea"/>
                <a:cs typeface="+mn-cs"/>
              </a:rPr>
              <a:t> hücrelerinin deriden dökülmesiyle, hasta çevresindeki cansız yüzeyler hasta florasındaki mikroorganizmalarla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olur. Sağlık çalışanının hasta ve çevresiyle teması sağlık çalışanının ellerinin bu mikroorganizmalarla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olmasına neden olur. Doğru zamanda ve uygun teknikle el hijyeni uygulanmadığında sağlık çalışanının ellerindeki mikroorganizmalar hayatta kalmaya devam eder. Hasta veya cansız yüzeylerle temasın ardından mikroorganizmalar ellerde 2-60 dakika boyunca canlı kalabilmektedir. Sağlık çalışanının elleri başka bir hastayla ve çevresiyle temas ettiğinde bu mikroorganizmaları o hastaya iletmiş olur. Bu şekilde bir hastadan ve/veya çevresinden başka bir hastaya ve/veya çevresine dolaylı olarak mikroorganizma </a:t>
            </a:r>
            <a:r>
              <a:rPr lang="tr-TR" sz="1200" kern="1200" dirty="0" err="1">
                <a:solidFill>
                  <a:schemeClr val="tx1"/>
                </a:solidFill>
                <a:effectLst/>
                <a:latin typeface="+mn-lt"/>
                <a:ea typeface="+mn-ea"/>
                <a:cs typeface="+mn-cs"/>
              </a:rPr>
              <a:t>bulaşı</a:t>
            </a:r>
            <a:r>
              <a:rPr lang="tr-TR" sz="1200" kern="1200" dirty="0">
                <a:solidFill>
                  <a:schemeClr val="tx1"/>
                </a:solidFill>
                <a:effectLst/>
                <a:latin typeface="+mn-lt"/>
                <a:ea typeface="+mn-ea"/>
                <a:cs typeface="+mn-cs"/>
              </a:rPr>
              <a:t> gerçekleşmiş olur (çapraz </a:t>
            </a:r>
            <a:r>
              <a:rPr lang="tr-TR" sz="1200" kern="1200" dirty="0" err="1">
                <a:solidFill>
                  <a:schemeClr val="tx1"/>
                </a:solidFill>
                <a:effectLst/>
                <a:latin typeface="+mn-lt"/>
                <a:ea typeface="+mn-ea"/>
                <a:cs typeface="+mn-cs"/>
              </a:rPr>
              <a:t>kontaminasyon</a:t>
            </a:r>
            <a:r>
              <a:rPr lang="tr-TR" sz="1200" kern="1200" dirty="0">
                <a:solidFill>
                  <a:schemeClr val="tx1"/>
                </a:solidFill>
                <a:effectLst/>
                <a:latin typeface="+mn-lt"/>
                <a:ea typeface="+mn-ea"/>
                <a:cs typeface="+mn-cs"/>
              </a:rPr>
              <a:t>)</a:t>
            </a:r>
            <a:r>
              <a:rPr lang="tr-TR" sz="1200" b="1" kern="1200" dirty="0">
                <a:solidFill>
                  <a:schemeClr val="tx1"/>
                </a:solidFill>
                <a:effectLst/>
                <a:latin typeface="+mn-lt"/>
                <a:ea typeface="+mn-ea"/>
                <a:cs typeface="+mn-cs"/>
              </a:rPr>
              <a:t>.</a:t>
            </a:r>
            <a:endParaRPr lang="en-US"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102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a:t>
            </a:r>
            <a:r>
              <a:rPr lang="tr-TR" baseline="0" dirty="0"/>
              <a:t> eller yolu ile mikroorganizmaların bulaş dinamiğini şekil yardımıyla anlatır.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baseline="0" dirty="0"/>
          </a:p>
          <a:p>
            <a:pPr algn="l"/>
            <a:r>
              <a:rPr lang="tr-TR" sz="1200" kern="1200" dirty="0">
                <a:solidFill>
                  <a:schemeClr val="tx1"/>
                </a:solidFill>
                <a:effectLst/>
                <a:latin typeface="+mn-lt"/>
                <a:ea typeface="+mn-ea"/>
                <a:cs typeface="+mn-cs"/>
              </a:rPr>
              <a:t>Hasta hastaneye yattıktan sonra hastanın </a:t>
            </a:r>
            <a:r>
              <a:rPr lang="tr-TR" sz="1200" kern="1200" dirty="0" err="1">
                <a:solidFill>
                  <a:schemeClr val="tx1"/>
                </a:solidFill>
                <a:effectLst/>
                <a:latin typeface="+mn-lt"/>
                <a:ea typeface="+mn-ea"/>
                <a:cs typeface="+mn-cs"/>
              </a:rPr>
              <a:t>epitel</a:t>
            </a:r>
            <a:r>
              <a:rPr lang="tr-TR" sz="1200" kern="1200" dirty="0">
                <a:solidFill>
                  <a:schemeClr val="tx1"/>
                </a:solidFill>
                <a:effectLst/>
                <a:latin typeface="+mn-lt"/>
                <a:ea typeface="+mn-ea"/>
                <a:cs typeface="+mn-cs"/>
              </a:rPr>
              <a:t> hücrelerinin deriden dökülmesiyle, hasta çevresindeki cansız yüzeyler hasta florasındaki mikroorganizmalarla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olur. Sağlık çalışanının hasta ve çevresiyle teması sağlık çalışanının ellerinin bu mikroorganizmalarla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olmasına neden olur. Doğru zamanda ve uygun teknikle el hijyeni uygulanmadığında sağlık çalışanının ellerindeki mikroorganizmalar hayatta kalmaya devam eder. Hasta veya cansız yüzeylerle temasın ardından mikroorganizmalar ellerde 2-60 dakika boyunca canlı kalabilmektedir. Sağlık çalışanının elleri başka bir hastayla ve çevresiyle temas ettiğinde bu mikroorganizmaları o hastaya iletmiş olur. Bu şekilde bir hastadan ve/veya çevresinden başka bir hastaya ve/veya çevresine dolaylı olarak mikroorganizma </a:t>
            </a:r>
            <a:r>
              <a:rPr lang="tr-TR" sz="1200" kern="1200" dirty="0" err="1">
                <a:solidFill>
                  <a:schemeClr val="tx1"/>
                </a:solidFill>
                <a:effectLst/>
                <a:latin typeface="+mn-lt"/>
                <a:ea typeface="+mn-ea"/>
                <a:cs typeface="+mn-cs"/>
              </a:rPr>
              <a:t>bulaşı</a:t>
            </a:r>
            <a:r>
              <a:rPr lang="tr-TR" sz="1200" kern="1200" dirty="0">
                <a:solidFill>
                  <a:schemeClr val="tx1"/>
                </a:solidFill>
                <a:effectLst/>
                <a:latin typeface="+mn-lt"/>
                <a:ea typeface="+mn-ea"/>
                <a:cs typeface="+mn-cs"/>
              </a:rPr>
              <a:t> gerçekleşmiş olur (çapraz </a:t>
            </a:r>
            <a:r>
              <a:rPr lang="tr-TR" sz="1200" kern="1200" dirty="0" err="1">
                <a:solidFill>
                  <a:schemeClr val="tx1"/>
                </a:solidFill>
                <a:effectLst/>
                <a:latin typeface="+mn-lt"/>
                <a:ea typeface="+mn-ea"/>
                <a:cs typeface="+mn-cs"/>
              </a:rPr>
              <a:t>kontaminasyon</a:t>
            </a:r>
            <a:r>
              <a:rPr lang="tr-TR" sz="1200" kern="1200" dirty="0">
                <a:solidFill>
                  <a:schemeClr val="tx1"/>
                </a:solidFill>
                <a:effectLst/>
                <a:latin typeface="+mn-lt"/>
                <a:ea typeface="+mn-ea"/>
                <a:cs typeface="+mn-cs"/>
              </a:rPr>
              <a:t>)</a:t>
            </a:r>
            <a:r>
              <a:rPr lang="tr-TR" sz="1200" b="1" kern="1200" dirty="0">
                <a:solidFill>
                  <a:schemeClr val="tx1"/>
                </a:solidFill>
                <a:effectLst/>
                <a:latin typeface="+mn-lt"/>
                <a:ea typeface="+mn-ea"/>
                <a:cs typeface="+mn-cs"/>
              </a:rPr>
              <a:t>.</a:t>
            </a:r>
            <a:r>
              <a:rPr lang="tr-TR" sz="1200" kern="1200" dirty="0">
                <a:solidFill>
                  <a:schemeClr val="tx1"/>
                </a:solidFill>
                <a:effectLst/>
                <a:latin typeface="+mn-lt"/>
                <a:ea typeface="+mn-ea"/>
                <a:cs typeface="+mn-cs"/>
              </a:rPr>
              <a:t> </a:t>
            </a:r>
            <a:endParaRPr lang="en-US"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919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el yıkamaya göre el ovalamanın etkisini grafik yardımıyla anlatır.</a:t>
            </a:r>
          </a:p>
          <a:p>
            <a:pPr algn="l"/>
            <a:r>
              <a:rPr lang="tr-TR" dirty="0"/>
              <a:t>Grafikte el yıkama ve</a:t>
            </a:r>
            <a:r>
              <a:rPr lang="tr-TR" baseline="0" dirty="0"/>
              <a:t> el ovalamanın bakteriyel </a:t>
            </a:r>
            <a:r>
              <a:rPr lang="tr-TR" baseline="0" dirty="0" err="1"/>
              <a:t>kontaminasyonu</a:t>
            </a:r>
            <a:r>
              <a:rPr lang="tr-TR" baseline="0" dirty="0"/>
              <a:t>  ortalama azaltma etkisinin ilk 4 dakika içindeki değişimi gösterilmektedir.</a:t>
            </a:r>
          </a:p>
          <a:p>
            <a:pPr algn="l"/>
            <a:r>
              <a:rPr lang="tr-TR" baseline="0" dirty="0"/>
              <a:t>Y ekseninin yukardan aşağıya, sıfırdan altıya doğru gittiğine dikkat ediniz.</a:t>
            </a:r>
          </a:p>
          <a:p>
            <a:pPr algn="l"/>
            <a:r>
              <a:rPr lang="tr-TR" baseline="0" dirty="0"/>
              <a:t>4. </a:t>
            </a:r>
            <a:r>
              <a:rPr lang="tr-TR" baseline="0" dirty="0" smtClean="0"/>
              <a:t>dakikada </a:t>
            </a:r>
            <a:r>
              <a:rPr lang="tr-TR" baseline="0" dirty="0"/>
              <a:t>el ovalama daha fazla bakteriyel </a:t>
            </a:r>
            <a:r>
              <a:rPr lang="tr-TR" baseline="0" dirty="0" err="1"/>
              <a:t>kontaminasyonun</a:t>
            </a:r>
            <a:r>
              <a:rPr lang="tr-TR" baseline="0" dirty="0"/>
              <a:t> azalmasıyla ilişkilidir.</a:t>
            </a:r>
          </a:p>
          <a:p>
            <a:pPr algn="l"/>
            <a:r>
              <a:rPr lang="tr-TR" baseline="0" dirty="0"/>
              <a:t>Ayrıca ilk 15 saniyedeki etki el ovalamada el yıkamaya karşın belirgin daha fazladır.</a:t>
            </a:r>
          </a:p>
          <a:p>
            <a:pPr algn="l"/>
            <a:r>
              <a:rPr lang="tr-TR" baseline="0" dirty="0"/>
              <a:t>Yani el ovalama çok daha hızlı etki eder ve toplam etkisi daha fazladır.</a:t>
            </a:r>
          </a:p>
          <a:p>
            <a:pPr algn="l"/>
            <a:r>
              <a:rPr lang="tr-TR" baseline="0" dirty="0"/>
              <a:t>Ayrıca el yıkamaya göre daha az cilt tahrişi ve reaksiyonuna neden olduğu için daha iyi </a:t>
            </a:r>
            <a:r>
              <a:rPr lang="tr-TR" baseline="0" dirty="0" err="1"/>
              <a:t>tolere</a:t>
            </a:r>
            <a:r>
              <a:rPr lang="tr-TR" baseline="0" dirty="0"/>
              <a:t> edilir.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015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el ovalamanın sağlık çalışanlarının el hijyenine uyumunu arttırdığını</a:t>
            </a:r>
            <a:r>
              <a:rPr lang="tr-TR" baseline="0" dirty="0"/>
              <a:t> söyler. Bunun nedenlerinin neler olduğunu katılımcılara sorar ve sonra cevabı özetler. </a:t>
            </a:r>
          </a:p>
          <a:p>
            <a:pPr algn="l"/>
            <a:r>
              <a:rPr lang="tr-TR" baseline="0" dirty="0"/>
              <a:t>Eğitici eller gözle görünür şekilde kirli olduğunda, mevcut kirin uzaklaştırılması gerektiği için, alkol bazlı el antiseptiğinin etkili olmayacağını ve bu nedenle sabun ve suyla el yıkamanın önerildiğini açıklar. Diğer durumlarda el ovalamanın üstün olduğunu vurgular.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746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slaytta yazan el ovalama ile ilgili avantajları ve uyarıları söyler.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725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doğru teknikle el yıkamanın önemine tekrar</a:t>
            </a:r>
            <a:r>
              <a:rPr lang="tr-TR" baseline="0" dirty="0"/>
              <a:t> vurgu yaparak videoyu izletir. Video oynatılırken gerekli açıklamaları yapar. Eğitici katılımcılardan 2. kez videoyu izlerken el hareketlerini yerlerinde uygulamalarını ister.</a:t>
            </a:r>
            <a:endParaRPr lang="tr-TR" dirty="0"/>
          </a:p>
          <a:p>
            <a:pPr algn="l"/>
            <a:r>
              <a:rPr lang="en-US" dirty="0"/>
              <a:t>00:00 </a:t>
            </a:r>
            <a:r>
              <a:rPr lang="en-US" dirty="0" err="1"/>
              <a:t>Sabun</a:t>
            </a:r>
            <a:r>
              <a:rPr lang="en-US" dirty="0"/>
              <a:t> </a:t>
            </a:r>
            <a:r>
              <a:rPr lang="en-US" dirty="0" err="1"/>
              <a:t>ve</a:t>
            </a:r>
            <a:r>
              <a:rPr lang="en-US" dirty="0"/>
              <a:t> </a:t>
            </a:r>
            <a:r>
              <a:rPr lang="en-US" dirty="0" err="1"/>
              <a:t>su</a:t>
            </a:r>
            <a:r>
              <a:rPr lang="en-US" dirty="0"/>
              <a:t> ile el </a:t>
            </a:r>
            <a:r>
              <a:rPr lang="en-US" dirty="0" err="1"/>
              <a:t>yıkama</a:t>
            </a:r>
            <a:r>
              <a:rPr lang="en-US" dirty="0"/>
              <a:t>.</a:t>
            </a:r>
          </a:p>
          <a:p>
            <a:pPr algn="l"/>
            <a:r>
              <a:rPr lang="en-US" dirty="0"/>
              <a:t>00:03 </a:t>
            </a:r>
            <a:r>
              <a:rPr lang="en-US" dirty="0" err="1"/>
              <a:t>Ellerinizi</a:t>
            </a:r>
            <a:r>
              <a:rPr lang="en-US" dirty="0"/>
              <a:t> </a:t>
            </a:r>
            <a:r>
              <a:rPr lang="en-US" dirty="0" err="1"/>
              <a:t>su</a:t>
            </a:r>
            <a:r>
              <a:rPr lang="en-US" dirty="0"/>
              <a:t> ile </a:t>
            </a:r>
            <a:r>
              <a:rPr lang="en-US" dirty="0" err="1"/>
              <a:t>ıslatın</a:t>
            </a:r>
            <a:r>
              <a:rPr lang="en-US" dirty="0"/>
              <a:t>.</a:t>
            </a:r>
          </a:p>
          <a:p>
            <a:pPr algn="l"/>
            <a:r>
              <a:rPr lang="en-US" dirty="0"/>
              <a:t>00:05 </a:t>
            </a:r>
            <a:r>
              <a:rPr lang="en-US" dirty="0" err="1"/>
              <a:t>Sabunu</a:t>
            </a:r>
            <a:r>
              <a:rPr lang="en-US" dirty="0"/>
              <a:t> </a:t>
            </a:r>
            <a:r>
              <a:rPr lang="en-US" dirty="0" err="1"/>
              <a:t>ellerin</a:t>
            </a:r>
            <a:r>
              <a:rPr lang="en-US" dirty="0"/>
              <a:t> </a:t>
            </a:r>
            <a:r>
              <a:rPr lang="en-US" dirty="0" err="1"/>
              <a:t>tüm</a:t>
            </a:r>
            <a:r>
              <a:rPr lang="en-US" dirty="0"/>
              <a:t> </a:t>
            </a:r>
            <a:r>
              <a:rPr lang="en-US" dirty="0" err="1"/>
              <a:t>yüzeyine</a:t>
            </a:r>
            <a:r>
              <a:rPr lang="en-US" dirty="0"/>
              <a:t> </a:t>
            </a:r>
            <a:r>
              <a:rPr lang="en-US" dirty="0" err="1"/>
              <a:t>yeterli</a:t>
            </a:r>
            <a:r>
              <a:rPr lang="en-US" dirty="0"/>
              <a:t> </a:t>
            </a:r>
            <a:r>
              <a:rPr lang="en-US" dirty="0" err="1"/>
              <a:t>miktarda</a:t>
            </a:r>
            <a:r>
              <a:rPr lang="en-US" dirty="0"/>
              <a:t> </a:t>
            </a:r>
            <a:r>
              <a:rPr lang="en-US" dirty="0" err="1"/>
              <a:t>uygulayın</a:t>
            </a:r>
            <a:r>
              <a:rPr lang="en-US" dirty="0"/>
              <a:t>.</a:t>
            </a:r>
          </a:p>
          <a:p>
            <a:pPr algn="l"/>
            <a:r>
              <a:rPr lang="en-US" dirty="0"/>
              <a:t>00:07 </a:t>
            </a:r>
            <a:r>
              <a:rPr lang="en-US" dirty="0" err="1"/>
              <a:t>Avuç</a:t>
            </a:r>
            <a:r>
              <a:rPr lang="en-US" dirty="0"/>
              <a:t> </a:t>
            </a:r>
            <a:r>
              <a:rPr lang="en-US" dirty="0" err="1"/>
              <a:t>içlerinizi</a:t>
            </a:r>
            <a:r>
              <a:rPr lang="en-US" dirty="0"/>
              <a:t> </a:t>
            </a:r>
            <a:r>
              <a:rPr lang="en-US" dirty="0" err="1"/>
              <a:t>birbirine</a:t>
            </a:r>
            <a:r>
              <a:rPr lang="en-US" dirty="0"/>
              <a:t> </a:t>
            </a:r>
            <a:r>
              <a:rPr lang="en-US" dirty="0" err="1"/>
              <a:t>sürtün</a:t>
            </a:r>
            <a:r>
              <a:rPr lang="en-US" dirty="0"/>
              <a:t>.</a:t>
            </a:r>
          </a:p>
          <a:p>
            <a:pPr algn="l"/>
            <a:r>
              <a:rPr lang="en-US" dirty="0"/>
              <a:t>00:09 </a:t>
            </a:r>
            <a:r>
              <a:rPr lang="en-US" dirty="0" err="1"/>
              <a:t>Sağ</a:t>
            </a:r>
            <a:r>
              <a:rPr lang="en-US" dirty="0"/>
              <a:t> </a:t>
            </a:r>
            <a:r>
              <a:rPr lang="en-US" dirty="0" err="1"/>
              <a:t>avuç</a:t>
            </a:r>
            <a:r>
              <a:rPr lang="en-US" dirty="0"/>
              <a:t> </a:t>
            </a:r>
            <a:r>
              <a:rPr lang="en-US" dirty="0" err="1"/>
              <a:t>içi</a:t>
            </a:r>
            <a:r>
              <a:rPr lang="en-US" dirty="0"/>
              <a:t> sol el </a:t>
            </a:r>
            <a:r>
              <a:rPr lang="en-US" dirty="0" err="1"/>
              <a:t>sırtı</a:t>
            </a:r>
            <a:r>
              <a:rPr lang="en-US" dirty="0"/>
              <a:t> </a:t>
            </a:r>
            <a:r>
              <a:rPr lang="en-US" dirty="0" err="1"/>
              <a:t>üzerine</a:t>
            </a:r>
            <a:r>
              <a:rPr lang="en-US" dirty="0"/>
              <a:t>, </a:t>
            </a:r>
            <a:r>
              <a:rPr lang="en-US" dirty="0" err="1"/>
              <a:t>parmaklar</a:t>
            </a:r>
            <a:r>
              <a:rPr lang="en-US" dirty="0"/>
              <a:t> </a:t>
            </a:r>
            <a:r>
              <a:rPr lang="en-US" dirty="0" err="1"/>
              <a:t>iç</a:t>
            </a:r>
            <a:r>
              <a:rPr lang="en-US" dirty="0"/>
              <a:t> </a:t>
            </a:r>
            <a:r>
              <a:rPr lang="en-US" dirty="0" err="1"/>
              <a:t>içe</a:t>
            </a:r>
            <a:r>
              <a:rPr lang="en-US" dirty="0"/>
              <a:t> </a:t>
            </a:r>
            <a:r>
              <a:rPr lang="en-US" dirty="0" err="1"/>
              <a:t>geçirilerek</a:t>
            </a:r>
            <a:r>
              <a:rPr lang="en-US" dirty="0"/>
              <a:t> </a:t>
            </a:r>
            <a:r>
              <a:rPr lang="en-US" dirty="0" err="1"/>
              <a:t>ve</a:t>
            </a:r>
            <a:r>
              <a:rPr lang="tr-TR" dirty="0"/>
              <a:t> sonra</a:t>
            </a:r>
            <a:r>
              <a:rPr lang="en-US" dirty="0"/>
              <a:t> tam </a:t>
            </a:r>
            <a:r>
              <a:rPr lang="en-US" dirty="0" err="1"/>
              <a:t>tersi</a:t>
            </a:r>
            <a:r>
              <a:rPr lang="tr-TR" dirty="0"/>
              <a:t> olacak şekilde ovalayın</a:t>
            </a:r>
            <a:r>
              <a:rPr lang="en-US" dirty="0"/>
              <a:t>.</a:t>
            </a:r>
          </a:p>
          <a:p>
            <a:pPr algn="l"/>
            <a:r>
              <a:rPr lang="en-US" dirty="0"/>
              <a:t>00:14 </a:t>
            </a:r>
            <a:r>
              <a:rPr lang="en-US" dirty="0" err="1"/>
              <a:t>Parmaklar</a:t>
            </a:r>
            <a:r>
              <a:rPr lang="en-US" dirty="0"/>
              <a:t> </a:t>
            </a:r>
            <a:r>
              <a:rPr lang="en-US" dirty="0" err="1"/>
              <a:t>iç</a:t>
            </a:r>
            <a:r>
              <a:rPr lang="en-US" dirty="0"/>
              <a:t> </a:t>
            </a:r>
            <a:r>
              <a:rPr lang="en-US" dirty="0" err="1"/>
              <a:t>içe</a:t>
            </a:r>
            <a:r>
              <a:rPr lang="en-US" dirty="0"/>
              <a:t> </a:t>
            </a:r>
            <a:r>
              <a:rPr lang="en-US" dirty="0" err="1"/>
              <a:t>geçirilerek</a:t>
            </a:r>
            <a:r>
              <a:rPr lang="en-US" dirty="0"/>
              <a:t> </a:t>
            </a:r>
            <a:r>
              <a:rPr lang="en-US" dirty="0" err="1"/>
              <a:t>avuç</a:t>
            </a:r>
            <a:r>
              <a:rPr lang="en-US" dirty="0"/>
              <a:t> </a:t>
            </a:r>
            <a:r>
              <a:rPr lang="en-US" dirty="0" err="1"/>
              <a:t>iç</a:t>
            </a:r>
            <a:r>
              <a:rPr lang="tr-TR" dirty="0" err="1"/>
              <a:t>lerini</a:t>
            </a:r>
            <a:r>
              <a:rPr lang="tr-TR" baseline="0" dirty="0"/>
              <a:t> birbirine sürterek ovalayın</a:t>
            </a:r>
            <a:r>
              <a:rPr lang="en-US" dirty="0"/>
              <a:t>.</a:t>
            </a:r>
          </a:p>
          <a:p>
            <a:pPr algn="l"/>
            <a:r>
              <a:rPr lang="en-US" dirty="0"/>
              <a:t>00:17 </a:t>
            </a:r>
            <a:r>
              <a:rPr lang="en-US" dirty="0" err="1"/>
              <a:t>Parmakların</a:t>
            </a:r>
            <a:r>
              <a:rPr lang="en-US" dirty="0"/>
              <a:t> </a:t>
            </a:r>
            <a:r>
              <a:rPr lang="en-US" dirty="0" err="1"/>
              <a:t>arkası</a:t>
            </a:r>
            <a:r>
              <a:rPr lang="en-US" dirty="0"/>
              <a:t>, </a:t>
            </a:r>
            <a:r>
              <a:rPr lang="en-US" dirty="0" err="1"/>
              <a:t>parmaklar</a:t>
            </a:r>
            <a:r>
              <a:rPr lang="en-US" dirty="0"/>
              <a:t> </a:t>
            </a:r>
            <a:r>
              <a:rPr lang="en-US" dirty="0" err="1"/>
              <a:t>birbirine</a:t>
            </a:r>
            <a:r>
              <a:rPr lang="en-US" dirty="0"/>
              <a:t> </a:t>
            </a:r>
            <a:r>
              <a:rPr lang="en-US" dirty="0" err="1"/>
              <a:t>geçirilerek</a:t>
            </a:r>
            <a:r>
              <a:rPr lang="en-US" dirty="0"/>
              <a:t> </a:t>
            </a:r>
            <a:r>
              <a:rPr lang="tr-TR" dirty="0"/>
              <a:t>diğer</a:t>
            </a:r>
            <a:r>
              <a:rPr lang="tr-TR" baseline="0" dirty="0"/>
              <a:t> avuç içiyle ovalayın</a:t>
            </a:r>
            <a:r>
              <a:rPr lang="en-US" dirty="0"/>
              <a:t>.</a:t>
            </a:r>
          </a:p>
          <a:p>
            <a:pPr algn="l"/>
            <a:r>
              <a:rPr lang="en-US" dirty="0"/>
              <a:t>00:21 </a:t>
            </a:r>
            <a:r>
              <a:rPr lang="en-US" b="0" dirty="0"/>
              <a:t>Sol</a:t>
            </a:r>
            <a:r>
              <a:rPr lang="tr-TR" b="0" dirty="0"/>
              <a:t> el</a:t>
            </a:r>
            <a:r>
              <a:rPr lang="en-US" b="0" dirty="0"/>
              <a:t> </a:t>
            </a:r>
            <a:r>
              <a:rPr lang="en-US" b="0" dirty="0" err="1"/>
              <a:t>baş</a:t>
            </a:r>
            <a:r>
              <a:rPr lang="en-US" b="0" dirty="0"/>
              <a:t> </a:t>
            </a:r>
            <a:r>
              <a:rPr lang="en-US" b="0" dirty="0" err="1"/>
              <a:t>parmağın</a:t>
            </a:r>
            <a:r>
              <a:rPr lang="tr-TR" b="0" dirty="0"/>
              <a:t>ı</a:t>
            </a:r>
            <a:r>
              <a:rPr lang="en-US" b="0" dirty="0"/>
              <a:t> </a:t>
            </a:r>
            <a:r>
              <a:rPr lang="en-US" b="0" dirty="0" err="1"/>
              <a:t>sağ</a:t>
            </a:r>
            <a:r>
              <a:rPr lang="tr-TR" b="0" dirty="0"/>
              <a:t> el</a:t>
            </a:r>
            <a:r>
              <a:rPr lang="en-US" b="0" dirty="0"/>
              <a:t> </a:t>
            </a:r>
            <a:r>
              <a:rPr lang="en-US" b="0" dirty="0" err="1"/>
              <a:t>baş</a:t>
            </a:r>
            <a:r>
              <a:rPr lang="en-US" b="0" dirty="0"/>
              <a:t> </a:t>
            </a:r>
            <a:r>
              <a:rPr lang="en-US" b="0" dirty="0" err="1"/>
              <a:t>parmağa</a:t>
            </a:r>
            <a:r>
              <a:rPr lang="en-US" b="0" dirty="0"/>
              <a:t> </a:t>
            </a:r>
            <a:r>
              <a:rPr lang="en-US" b="0" dirty="0" err="1"/>
              <a:t>kenetle</a:t>
            </a:r>
            <a:r>
              <a:rPr lang="tr-TR" b="0" dirty="0" err="1"/>
              <a:t>yerek</a:t>
            </a:r>
            <a:r>
              <a:rPr lang="tr-TR" b="0" baseline="0" dirty="0"/>
              <a:t> ve sonra</a:t>
            </a:r>
            <a:r>
              <a:rPr lang="en-US" b="0" dirty="0"/>
              <a:t> </a:t>
            </a:r>
            <a:r>
              <a:rPr lang="en-US" b="0" dirty="0" err="1"/>
              <a:t>tersi</a:t>
            </a:r>
            <a:r>
              <a:rPr lang="en-US" b="0" dirty="0"/>
              <a:t> </a:t>
            </a:r>
            <a:r>
              <a:rPr lang="tr-TR" b="0" dirty="0"/>
              <a:t>olacak</a:t>
            </a:r>
            <a:r>
              <a:rPr lang="tr-TR" b="0" baseline="0" dirty="0"/>
              <a:t> şekilde</a:t>
            </a:r>
            <a:r>
              <a:rPr lang="en-US" b="0" dirty="0"/>
              <a:t> </a:t>
            </a:r>
            <a:r>
              <a:rPr lang="en-US" b="0" dirty="0" err="1"/>
              <a:t>ovala</a:t>
            </a:r>
            <a:r>
              <a:rPr lang="tr-TR" b="0" dirty="0" err="1"/>
              <a:t>yın</a:t>
            </a:r>
            <a:r>
              <a:rPr lang="en-US" b="0" dirty="0"/>
              <a:t>.</a:t>
            </a:r>
          </a:p>
          <a:p>
            <a:pPr algn="l"/>
            <a:r>
              <a:rPr lang="en-US" b="0" dirty="0"/>
              <a:t>00:24 </a:t>
            </a:r>
            <a:r>
              <a:rPr lang="en-US" b="0" dirty="0" err="1"/>
              <a:t>Sağ</a:t>
            </a:r>
            <a:r>
              <a:rPr lang="en-US" b="0" dirty="0"/>
              <a:t> </a:t>
            </a:r>
            <a:r>
              <a:rPr lang="tr-TR" b="0" dirty="0"/>
              <a:t>el </a:t>
            </a:r>
            <a:r>
              <a:rPr lang="en-US" b="0" dirty="0" err="1"/>
              <a:t>elin</a:t>
            </a:r>
            <a:r>
              <a:rPr lang="en-US" b="0" dirty="0"/>
              <a:t> </a:t>
            </a:r>
            <a:r>
              <a:rPr lang="en-US" b="0" dirty="0" err="1"/>
              <a:t>parmakları</a:t>
            </a:r>
            <a:r>
              <a:rPr lang="en-US" b="0" dirty="0"/>
              <a:t> sol</a:t>
            </a:r>
            <a:r>
              <a:rPr lang="tr-TR" b="0" dirty="0"/>
              <a:t> el</a:t>
            </a:r>
            <a:r>
              <a:rPr lang="en-US" b="0" dirty="0"/>
              <a:t> </a:t>
            </a:r>
            <a:r>
              <a:rPr lang="en-US" dirty="0" err="1"/>
              <a:t>avuç</a:t>
            </a:r>
            <a:r>
              <a:rPr lang="en-US" dirty="0"/>
              <a:t> </a:t>
            </a:r>
            <a:r>
              <a:rPr lang="en-US" dirty="0" err="1"/>
              <a:t>içine</a:t>
            </a:r>
            <a:r>
              <a:rPr lang="en-US" dirty="0"/>
              <a:t> </a:t>
            </a:r>
            <a:r>
              <a:rPr lang="en-US" dirty="0" err="1"/>
              <a:t>kenetlenerek</a:t>
            </a:r>
            <a:r>
              <a:rPr lang="en-US" dirty="0"/>
              <a:t> </a:t>
            </a:r>
            <a:r>
              <a:rPr lang="en-US" dirty="0" err="1"/>
              <a:t>ve</a:t>
            </a:r>
            <a:r>
              <a:rPr lang="en-US" dirty="0"/>
              <a:t> </a:t>
            </a:r>
            <a:r>
              <a:rPr lang="tr-TR" dirty="0"/>
              <a:t>sonra</a:t>
            </a:r>
            <a:r>
              <a:rPr lang="tr-TR" baseline="0" dirty="0"/>
              <a:t> tam tersi olacak şekilde </a:t>
            </a:r>
            <a:r>
              <a:rPr lang="en-US" dirty="0" err="1"/>
              <a:t>ovala</a:t>
            </a:r>
            <a:r>
              <a:rPr lang="tr-TR" dirty="0" err="1"/>
              <a:t>yın</a:t>
            </a:r>
            <a:r>
              <a:rPr lang="en-US" dirty="0"/>
              <a:t>.</a:t>
            </a:r>
          </a:p>
          <a:p>
            <a:pPr algn="l"/>
            <a:r>
              <a:rPr lang="en-US" dirty="0"/>
              <a:t>00:29 </a:t>
            </a:r>
            <a:r>
              <a:rPr lang="en-US" dirty="0" err="1"/>
              <a:t>Ellerinizi</a:t>
            </a:r>
            <a:r>
              <a:rPr lang="en-US" dirty="0"/>
              <a:t> </a:t>
            </a:r>
            <a:r>
              <a:rPr lang="en-US" dirty="0" err="1"/>
              <a:t>suyla</a:t>
            </a:r>
            <a:r>
              <a:rPr lang="en-US" dirty="0"/>
              <a:t> </a:t>
            </a:r>
            <a:r>
              <a:rPr lang="en-US" dirty="0" err="1"/>
              <a:t>durulayın</a:t>
            </a:r>
            <a:r>
              <a:rPr lang="en-US" dirty="0"/>
              <a:t>.</a:t>
            </a:r>
          </a:p>
          <a:p>
            <a:pPr algn="l"/>
            <a:r>
              <a:rPr lang="en-US" dirty="0"/>
              <a:t>00:31 </a:t>
            </a:r>
            <a:r>
              <a:rPr lang="en-US" dirty="0" err="1"/>
              <a:t>Ellerinizi</a:t>
            </a:r>
            <a:r>
              <a:rPr lang="en-US" dirty="0"/>
              <a:t> </a:t>
            </a:r>
            <a:r>
              <a:rPr lang="en-US" dirty="0" err="1"/>
              <a:t>tek</a:t>
            </a:r>
            <a:r>
              <a:rPr lang="en-US" dirty="0"/>
              <a:t> </a:t>
            </a:r>
            <a:r>
              <a:rPr lang="en-US" dirty="0" err="1"/>
              <a:t>kullanımlık</a:t>
            </a:r>
            <a:r>
              <a:rPr lang="en-US" dirty="0"/>
              <a:t> bir </a:t>
            </a:r>
            <a:r>
              <a:rPr lang="en-US" dirty="0" err="1"/>
              <a:t>havluyla</a:t>
            </a:r>
            <a:r>
              <a:rPr lang="en-US" dirty="0"/>
              <a:t> </a:t>
            </a:r>
            <a:r>
              <a:rPr lang="en-US" dirty="0" err="1"/>
              <a:t>iyice</a:t>
            </a:r>
            <a:r>
              <a:rPr lang="en-US" dirty="0"/>
              <a:t> </a:t>
            </a:r>
            <a:r>
              <a:rPr lang="en-US" dirty="0" err="1"/>
              <a:t>kurulayın</a:t>
            </a:r>
            <a:r>
              <a:rPr lang="en-US" dirty="0"/>
              <a:t>.</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815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el</a:t>
            </a:r>
            <a:r>
              <a:rPr lang="tr-TR" baseline="0" dirty="0"/>
              <a:t> yıkamanın adımlarını katılımcılara elleri ile göstererek açıklar ve el hareketlerini aynı esnada yapmalarını ister.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417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el</a:t>
            </a:r>
            <a:r>
              <a:rPr lang="tr-TR" baseline="0" dirty="0"/>
              <a:t> yıkamanın adımlarını katılımcılara elleri ile göstererek açıklar ve el hareketlerini aynı esnada yapmalarını ister.</a:t>
            </a:r>
            <a:endParaRPr lang="tr-TR"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dirty="0"/>
          </a:p>
          <a:p>
            <a:pPr algn="l"/>
            <a:r>
              <a:rPr lang="tr-TR" dirty="0"/>
              <a:t>Önce eller ıslatılır, daha sonra ellere sabun alınır. Önce ellere sabun alınmaz.</a:t>
            </a:r>
          </a:p>
          <a:p>
            <a:pPr algn="l"/>
            <a:r>
              <a:rPr lang="tr-TR" dirty="0"/>
              <a:t>Günlük el yıkamada çoğunlukla yeterince yıkanmayan</a:t>
            </a:r>
            <a:r>
              <a:rPr lang="tr-TR" baseline="0" dirty="0"/>
              <a:t> el bölgelerine bu teknikte özellikle önem verilmektedir.</a:t>
            </a:r>
          </a:p>
          <a:p>
            <a:pPr algn="l"/>
            <a:r>
              <a:rPr lang="tr-TR" baseline="0" dirty="0"/>
              <a:t>Parmak araları, avuç içi ve parmak uçları yeterince iyi yıkanmalıdır.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922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el</a:t>
            </a:r>
            <a:r>
              <a:rPr lang="tr-TR" baseline="0" dirty="0"/>
              <a:t> yıkamanın adımlarını katılımcılara elleri ile göstererek açıklar ve el hareketlerini aynı esnada yapmalarını ister.</a:t>
            </a:r>
            <a:endParaRPr lang="tr-TR"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dirty="0"/>
          </a:p>
          <a:p>
            <a:pPr algn="l"/>
            <a:r>
              <a:rPr lang="tr-TR" dirty="0"/>
              <a:t>Sıklıkla ihmal edilen</a:t>
            </a:r>
            <a:r>
              <a:rPr lang="tr-TR" baseline="0" dirty="0"/>
              <a:t> </a:t>
            </a:r>
            <a:r>
              <a:rPr lang="tr-TR" dirty="0"/>
              <a:t>baş parmak ve tırnak uçları iyice yıkanmalıdır.</a:t>
            </a:r>
          </a:p>
          <a:p>
            <a:pPr algn="l"/>
            <a:r>
              <a:rPr lang="tr-TR" dirty="0"/>
              <a:t>Ellerin kurutulması için tek kullanımlık </a:t>
            </a:r>
            <a:r>
              <a:rPr lang="tr-TR" sz="1800" kern="1200" dirty="0">
                <a:effectLst/>
                <a:latin typeface="Calibri" panose="020F0502020204030204" pitchFamily="34" charset="0"/>
                <a:ea typeface="Calibri" panose="020F0502020204030204" pitchFamily="34" charset="0"/>
              </a:rPr>
              <a:t>kâğıt</a:t>
            </a:r>
            <a:r>
              <a:rPr lang="tr-TR" dirty="0"/>
              <a:t> havlu olmadığı durumlarda</a:t>
            </a:r>
            <a:r>
              <a:rPr lang="tr-TR" baseline="0" dirty="0"/>
              <a:t> ellerin havada el hareketleriyle kuruması beklenmelidir.</a:t>
            </a:r>
          </a:p>
          <a:p>
            <a:pPr algn="l"/>
            <a:r>
              <a:rPr lang="tr-TR" baseline="0" dirty="0"/>
              <a:t>Ellerin kurulandığı </a:t>
            </a:r>
            <a:r>
              <a:rPr lang="tr-TR" sz="1800" kern="1200" dirty="0">
                <a:effectLst/>
                <a:latin typeface="Calibri" panose="020F0502020204030204" pitchFamily="34" charset="0"/>
                <a:ea typeface="Calibri" panose="020F0502020204030204" pitchFamily="34" charset="0"/>
              </a:rPr>
              <a:t>kâğıt</a:t>
            </a:r>
            <a:r>
              <a:rPr lang="tr-TR" baseline="0" dirty="0"/>
              <a:t> </a:t>
            </a:r>
            <a:r>
              <a:rPr lang="tr-TR" b="0" baseline="0" dirty="0">
                <a:solidFill>
                  <a:schemeClr val="tx1"/>
                </a:solidFill>
              </a:rPr>
              <a:t>havlunun dışı </a:t>
            </a:r>
            <a:r>
              <a:rPr lang="tr-TR" baseline="0" dirty="0"/>
              <a:t>ile musluk kapatılır. Çünkü musluk temiz değildir.</a:t>
            </a:r>
          </a:p>
          <a:p>
            <a:pPr algn="l"/>
            <a:r>
              <a:rPr lang="tr-TR" baseline="0" dirty="0"/>
              <a:t>Ellerin kurumasıyla el yıkama tamamlanmış olur.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655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Eğitici antiseptik ajan tanımını yaparak, örnekleri sıralar.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8660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ellerin kurumasının</a:t>
            </a:r>
            <a:r>
              <a:rPr lang="tr-TR" baseline="0" dirty="0"/>
              <a:t> önemini ve önerilen yöntemleri açıklar.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719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ellerin kurulanmasında yapılmaması gerekenleri açıklar. </a:t>
            </a:r>
          </a:p>
          <a:p>
            <a:pPr algn="l"/>
            <a:r>
              <a:rPr lang="tr-TR" dirty="0"/>
              <a:t>Şekli gösterir</a:t>
            </a:r>
            <a:r>
              <a:rPr lang="tr-TR" baseline="0" dirty="0"/>
              <a:t> ve hangisinin daha uygun olduğunu sorar. Katılımcılardan tek kullanımlık kağıt havlu olan şekli iş</a:t>
            </a:r>
            <a:r>
              <a:rPr lang="tr-TR" b="0" baseline="0" dirty="0"/>
              <a:t>a</a:t>
            </a:r>
            <a:r>
              <a:rPr lang="tr-TR" baseline="0" dirty="0"/>
              <a:t>ret etmeleri beklenir. </a:t>
            </a:r>
          </a:p>
          <a:p>
            <a:pPr algn="l"/>
            <a:r>
              <a:rPr lang="tr-TR" baseline="0" dirty="0"/>
              <a:t>Katılımcılardan birinden bunun nedenini açıklamaları istenir.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0203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doğru teknikle el yıkamanın önemine tekrar</a:t>
            </a:r>
            <a:r>
              <a:rPr lang="tr-TR" baseline="0" dirty="0"/>
              <a:t> vurgu yaparak videoyu izletir. Video oynatılırken gerekli açıklamaları yapar. Eğitici katılımcılardan 2. kez videoyu izlerken el hareketlerini yerlerinde uygulamalarını ister.</a:t>
            </a:r>
            <a:endParaRPr lang="tr-TR" dirty="0"/>
          </a:p>
          <a:p>
            <a:pPr algn="l"/>
            <a:r>
              <a:rPr lang="tr-TR" sz="1200" b="0" i="0" kern="1200" dirty="0">
                <a:solidFill>
                  <a:schemeClr val="tx1"/>
                </a:solidFill>
                <a:effectLst/>
                <a:latin typeface="+mn-lt"/>
                <a:ea typeface="+mn-ea"/>
                <a:cs typeface="+mn-cs"/>
              </a:rPr>
              <a:t>00:00 Alkol Bazlı El Antiseptiği ile El Ovalama Tekniği. </a:t>
            </a:r>
          </a:p>
          <a:p>
            <a:pPr algn="l"/>
            <a:r>
              <a:rPr lang="tr-TR" sz="1200" b="0" i="0" kern="1200" dirty="0">
                <a:solidFill>
                  <a:schemeClr val="tx1"/>
                </a:solidFill>
                <a:effectLst/>
                <a:latin typeface="+mn-lt"/>
                <a:ea typeface="+mn-ea"/>
                <a:cs typeface="+mn-cs"/>
              </a:rPr>
              <a:t>00:04 Avuç içi dolusu ürünü, elin tüm yüzeyini kaplayacak şekilde uygulayın. </a:t>
            </a:r>
          </a:p>
          <a:p>
            <a:pPr algn="l"/>
            <a:r>
              <a:rPr lang="tr-TR" sz="1200" b="0" i="0" kern="1200" dirty="0">
                <a:solidFill>
                  <a:schemeClr val="tx1"/>
                </a:solidFill>
                <a:effectLst/>
                <a:latin typeface="+mn-lt"/>
                <a:ea typeface="+mn-ea"/>
                <a:cs typeface="+mn-cs"/>
              </a:rPr>
              <a:t>00:07 Avuç içlerini</a:t>
            </a:r>
            <a:r>
              <a:rPr lang="tr-TR" sz="1200" b="0" i="0" kern="1200" baseline="0" dirty="0">
                <a:solidFill>
                  <a:schemeClr val="tx1"/>
                </a:solidFill>
                <a:effectLst/>
                <a:latin typeface="+mn-lt"/>
                <a:ea typeface="+mn-ea"/>
                <a:cs typeface="+mn-cs"/>
              </a:rPr>
              <a:t> birbirine sürtün.</a:t>
            </a:r>
            <a:r>
              <a:rPr lang="tr-TR" sz="1200" b="0" i="0" kern="1200" dirty="0">
                <a:solidFill>
                  <a:schemeClr val="tx1"/>
                </a:solidFill>
                <a:effectLst/>
                <a:latin typeface="+mn-lt"/>
                <a:ea typeface="+mn-ea"/>
                <a:cs typeface="+mn-cs"/>
              </a:rPr>
              <a:t> </a:t>
            </a:r>
          </a:p>
          <a:p>
            <a:pPr algn="l"/>
            <a:r>
              <a:rPr lang="tr-TR" sz="1200" b="0" i="0" kern="1200" dirty="0">
                <a:solidFill>
                  <a:schemeClr val="tx1"/>
                </a:solidFill>
                <a:effectLst/>
                <a:latin typeface="+mn-lt"/>
                <a:ea typeface="+mn-ea"/>
                <a:cs typeface="+mn-cs"/>
              </a:rPr>
              <a:t>00:09 Sağ avuç içi sol el sırtının üzerinde, parmaklar iç içe geçirilerek, </a:t>
            </a:r>
            <a:r>
              <a:rPr lang="tr-TR" dirty="0"/>
              <a:t>sonra</a:t>
            </a:r>
            <a:r>
              <a:rPr lang="en-US" dirty="0"/>
              <a:t> tam </a:t>
            </a:r>
            <a:r>
              <a:rPr lang="en-US" dirty="0" err="1"/>
              <a:t>tersi</a:t>
            </a:r>
            <a:r>
              <a:rPr lang="tr-TR" dirty="0"/>
              <a:t> olacak şekilde ovalayın</a:t>
            </a:r>
            <a:r>
              <a:rPr lang="en-US" dirty="0"/>
              <a:t>.</a:t>
            </a:r>
            <a:endParaRPr lang="tr-TR" dirty="0"/>
          </a:p>
          <a:p>
            <a:pPr algn="l"/>
            <a:r>
              <a:rPr lang="tr-TR" sz="1200" b="0" i="0" kern="1200" dirty="0">
                <a:solidFill>
                  <a:schemeClr val="tx1"/>
                </a:solidFill>
                <a:effectLst/>
                <a:latin typeface="+mn-lt"/>
                <a:ea typeface="+mn-ea"/>
                <a:cs typeface="+mn-cs"/>
              </a:rPr>
              <a:t>00:12 Parmaklar iç içe geçirilerek </a:t>
            </a:r>
            <a:r>
              <a:rPr lang="en-US" dirty="0" err="1"/>
              <a:t>avuç</a:t>
            </a:r>
            <a:r>
              <a:rPr lang="en-US" dirty="0"/>
              <a:t> </a:t>
            </a:r>
            <a:r>
              <a:rPr lang="en-US" dirty="0" err="1"/>
              <a:t>iç</a:t>
            </a:r>
            <a:r>
              <a:rPr lang="tr-TR" dirty="0" err="1"/>
              <a:t>lerini</a:t>
            </a:r>
            <a:r>
              <a:rPr lang="tr-TR" baseline="0" dirty="0"/>
              <a:t> birbirine sürterek ovalayın</a:t>
            </a:r>
            <a:r>
              <a:rPr lang="en-US" dirty="0"/>
              <a:t>.</a:t>
            </a:r>
          </a:p>
          <a:p>
            <a:pPr algn="l"/>
            <a:r>
              <a:rPr lang="tr-TR" sz="1200" b="0" i="0" kern="1200" dirty="0">
                <a:solidFill>
                  <a:schemeClr val="tx1"/>
                </a:solidFill>
                <a:effectLst/>
                <a:latin typeface="+mn-lt"/>
                <a:ea typeface="+mn-ea"/>
                <a:cs typeface="+mn-cs"/>
              </a:rPr>
              <a:t>00:16 Parmakların arkası, parmaklar birbirine</a:t>
            </a:r>
            <a:r>
              <a:rPr lang="tr-TR" sz="1200" b="0" i="0" kern="1200" baseline="0" dirty="0">
                <a:solidFill>
                  <a:schemeClr val="tx1"/>
                </a:solidFill>
                <a:effectLst/>
                <a:latin typeface="+mn-lt"/>
                <a:ea typeface="+mn-ea"/>
                <a:cs typeface="+mn-cs"/>
              </a:rPr>
              <a:t> </a:t>
            </a:r>
            <a:r>
              <a:rPr lang="tr-TR" sz="1200" b="0" i="0" kern="1200" dirty="0">
                <a:solidFill>
                  <a:schemeClr val="tx1"/>
                </a:solidFill>
                <a:effectLst/>
                <a:latin typeface="+mn-lt"/>
                <a:ea typeface="+mn-ea"/>
                <a:cs typeface="+mn-cs"/>
              </a:rPr>
              <a:t>geçirilerek diğer</a:t>
            </a:r>
            <a:r>
              <a:rPr lang="tr-TR" sz="1200" b="0" i="0" kern="1200" baseline="0" dirty="0">
                <a:solidFill>
                  <a:schemeClr val="tx1"/>
                </a:solidFill>
                <a:effectLst/>
                <a:latin typeface="+mn-lt"/>
                <a:ea typeface="+mn-ea"/>
                <a:cs typeface="+mn-cs"/>
              </a:rPr>
              <a:t> avuç içiyle ovalayın</a:t>
            </a:r>
            <a:r>
              <a:rPr lang="tr-TR" sz="1200" b="0" i="0" kern="1200" dirty="0">
                <a:solidFill>
                  <a:schemeClr val="tx1"/>
                </a:solidFill>
                <a:effectLst/>
                <a:latin typeface="+mn-lt"/>
                <a:ea typeface="+mn-ea"/>
                <a:cs typeface="+mn-cs"/>
              </a:rPr>
              <a:t>. </a:t>
            </a:r>
          </a:p>
          <a:p>
            <a:pPr algn="l"/>
            <a:r>
              <a:rPr lang="tr-TR" sz="1200" b="0" i="0" kern="1200" dirty="0">
                <a:solidFill>
                  <a:schemeClr val="tx1"/>
                </a:solidFill>
                <a:effectLst/>
                <a:latin typeface="+mn-lt"/>
                <a:ea typeface="+mn-ea"/>
                <a:cs typeface="+mn-cs"/>
              </a:rPr>
              <a:t>00:18 </a:t>
            </a:r>
            <a:r>
              <a:rPr lang="en-US" dirty="0"/>
              <a:t>Sol </a:t>
            </a:r>
            <a:r>
              <a:rPr lang="tr-TR" b="0" dirty="0">
                <a:solidFill>
                  <a:schemeClr val="tx1"/>
                </a:solidFill>
              </a:rPr>
              <a:t>el </a:t>
            </a:r>
            <a:r>
              <a:rPr lang="en-US" b="0" dirty="0" err="1">
                <a:solidFill>
                  <a:schemeClr val="tx1"/>
                </a:solidFill>
              </a:rPr>
              <a:t>baş</a:t>
            </a:r>
            <a:r>
              <a:rPr lang="en-US" b="0" dirty="0">
                <a:solidFill>
                  <a:schemeClr val="tx1"/>
                </a:solidFill>
              </a:rPr>
              <a:t> </a:t>
            </a:r>
            <a:r>
              <a:rPr lang="en-US" b="0" dirty="0" err="1">
                <a:solidFill>
                  <a:schemeClr val="tx1"/>
                </a:solidFill>
              </a:rPr>
              <a:t>parmağı</a:t>
            </a:r>
            <a:r>
              <a:rPr lang="en-US" b="0" dirty="0">
                <a:solidFill>
                  <a:schemeClr val="tx1"/>
                </a:solidFill>
              </a:rPr>
              <a:t> </a:t>
            </a:r>
            <a:r>
              <a:rPr lang="en-US" b="0" dirty="0" err="1">
                <a:solidFill>
                  <a:schemeClr val="tx1"/>
                </a:solidFill>
              </a:rPr>
              <a:t>sağ</a:t>
            </a:r>
            <a:r>
              <a:rPr lang="tr-TR" b="0" dirty="0">
                <a:solidFill>
                  <a:schemeClr val="tx1"/>
                </a:solidFill>
              </a:rPr>
              <a:t> el</a:t>
            </a:r>
            <a:r>
              <a:rPr lang="en-US" b="0" dirty="0">
                <a:solidFill>
                  <a:schemeClr val="tx1"/>
                </a:solidFill>
              </a:rPr>
              <a:t> </a:t>
            </a:r>
            <a:r>
              <a:rPr lang="en-US" b="0" dirty="0" err="1">
                <a:solidFill>
                  <a:schemeClr val="tx1"/>
                </a:solidFill>
              </a:rPr>
              <a:t>baş</a:t>
            </a:r>
            <a:r>
              <a:rPr lang="en-US" b="0" dirty="0">
                <a:solidFill>
                  <a:schemeClr val="tx1"/>
                </a:solidFill>
              </a:rPr>
              <a:t> </a:t>
            </a:r>
            <a:r>
              <a:rPr lang="en-US" b="0" dirty="0" err="1">
                <a:solidFill>
                  <a:schemeClr val="tx1"/>
                </a:solidFill>
              </a:rPr>
              <a:t>parmağa</a:t>
            </a:r>
            <a:r>
              <a:rPr lang="en-US" b="0" dirty="0">
                <a:solidFill>
                  <a:schemeClr val="tx1"/>
                </a:solidFill>
              </a:rPr>
              <a:t> </a:t>
            </a:r>
            <a:r>
              <a:rPr lang="en-US" b="0" dirty="0" err="1">
                <a:solidFill>
                  <a:schemeClr val="tx1"/>
                </a:solidFill>
              </a:rPr>
              <a:t>kenetle</a:t>
            </a:r>
            <a:r>
              <a:rPr lang="tr-TR" b="0" dirty="0" err="1">
                <a:solidFill>
                  <a:schemeClr val="tx1"/>
                </a:solidFill>
              </a:rPr>
              <a:t>yerek</a:t>
            </a:r>
            <a:r>
              <a:rPr lang="tr-TR" b="0" baseline="0" dirty="0">
                <a:solidFill>
                  <a:schemeClr val="tx1"/>
                </a:solidFill>
              </a:rPr>
              <a:t> </a:t>
            </a:r>
            <a:r>
              <a:rPr lang="en-US" b="0" dirty="0" err="1">
                <a:solidFill>
                  <a:schemeClr val="tx1"/>
                </a:solidFill>
              </a:rPr>
              <a:t>ovala</a:t>
            </a:r>
            <a:r>
              <a:rPr lang="tr-TR" b="0" dirty="0" err="1">
                <a:solidFill>
                  <a:schemeClr val="tx1"/>
                </a:solidFill>
              </a:rPr>
              <a:t>yın</a:t>
            </a:r>
            <a:r>
              <a:rPr lang="en-US" b="0" dirty="0">
                <a:solidFill>
                  <a:schemeClr val="tx1"/>
                </a:solidFill>
              </a:rPr>
              <a:t>.</a:t>
            </a:r>
          </a:p>
          <a:p>
            <a:pPr algn="l"/>
            <a:r>
              <a:rPr lang="tr-TR" sz="1200" b="0" i="0" kern="1200" dirty="0">
                <a:solidFill>
                  <a:schemeClr val="tx1"/>
                </a:solidFill>
                <a:effectLst/>
                <a:latin typeface="+mn-lt"/>
                <a:ea typeface="+mn-ea"/>
                <a:cs typeface="+mn-cs"/>
              </a:rPr>
              <a:t>00:21 </a:t>
            </a:r>
            <a:r>
              <a:rPr lang="en-US" b="0" dirty="0">
                <a:solidFill>
                  <a:schemeClr val="tx1"/>
                </a:solidFill>
              </a:rPr>
              <a:t>S</a:t>
            </a:r>
            <a:r>
              <a:rPr lang="tr-TR" b="0" dirty="0">
                <a:solidFill>
                  <a:schemeClr val="tx1"/>
                </a:solidFill>
              </a:rPr>
              <a:t>ağ</a:t>
            </a:r>
            <a:r>
              <a:rPr lang="en-US" b="0" dirty="0">
                <a:solidFill>
                  <a:schemeClr val="tx1"/>
                </a:solidFill>
              </a:rPr>
              <a:t> </a:t>
            </a:r>
            <a:r>
              <a:rPr lang="tr-TR" b="0" dirty="0">
                <a:solidFill>
                  <a:schemeClr val="tx1"/>
                </a:solidFill>
              </a:rPr>
              <a:t>el </a:t>
            </a:r>
            <a:r>
              <a:rPr lang="en-US" b="0" dirty="0" err="1">
                <a:solidFill>
                  <a:schemeClr val="tx1"/>
                </a:solidFill>
              </a:rPr>
              <a:t>baş</a:t>
            </a:r>
            <a:r>
              <a:rPr lang="en-US" b="0" dirty="0">
                <a:solidFill>
                  <a:schemeClr val="tx1"/>
                </a:solidFill>
              </a:rPr>
              <a:t> </a:t>
            </a:r>
            <a:r>
              <a:rPr lang="en-US" b="0" dirty="0" err="1">
                <a:solidFill>
                  <a:schemeClr val="tx1"/>
                </a:solidFill>
              </a:rPr>
              <a:t>parmağı</a:t>
            </a:r>
            <a:r>
              <a:rPr lang="en-US" b="0" dirty="0">
                <a:solidFill>
                  <a:schemeClr val="tx1"/>
                </a:solidFill>
              </a:rPr>
              <a:t> s</a:t>
            </a:r>
            <a:r>
              <a:rPr lang="tr-TR" b="0" dirty="0">
                <a:solidFill>
                  <a:schemeClr val="tx1"/>
                </a:solidFill>
              </a:rPr>
              <a:t>ol el</a:t>
            </a:r>
            <a:r>
              <a:rPr lang="en-US" b="0" dirty="0">
                <a:solidFill>
                  <a:schemeClr val="tx1"/>
                </a:solidFill>
              </a:rPr>
              <a:t> </a:t>
            </a:r>
            <a:r>
              <a:rPr lang="en-US" dirty="0" err="1"/>
              <a:t>baş</a:t>
            </a:r>
            <a:r>
              <a:rPr lang="en-US" dirty="0"/>
              <a:t> </a:t>
            </a:r>
            <a:r>
              <a:rPr lang="en-US" dirty="0" err="1"/>
              <a:t>parmağa</a:t>
            </a:r>
            <a:r>
              <a:rPr lang="en-US" dirty="0"/>
              <a:t> </a:t>
            </a:r>
            <a:r>
              <a:rPr lang="en-US" dirty="0" err="1"/>
              <a:t>kenetle</a:t>
            </a:r>
            <a:r>
              <a:rPr lang="tr-TR" dirty="0" err="1"/>
              <a:t>yerek</a:t>
            </a:r>
            <a:r>
              <a:rPr lang="tr-TR" baseline="0" dirty="0"/>
              <a:t> </a:t>
            </a:r>
            <a:r>
              <a:rPr lang="en-US" dirty="0" err="1"/>
              <a:t>ovala</a:t>
            </a:r>
            <a:r>
              <a:rPr lang="tr-TR" dirty="0" err="1"/>
              <a:t>yın</a:t>
            </a:r>
            <a:r>
              <a:rPr lang="en-US" dirty="0"/>
              <a:t>.</a:t>
            </a:r>
          </a:p>
          <a:p>
            <a:pPr algn="l"/>
            <a:r>
              <a:rPr lang="tr-TR" sz="1200" b="0" i="0" kern="1200" dirty="0">
                <a:solidFill>
                  <a:schemeClr val="tx1"/>
                </a:solidFill>
                <a:effectLst/>
                <a:latin typeface="+mn-lt"/>
                <a:ea typeface="+mn-ea"/>
                <a:cs typeface="+mn-cs"/>
              </a:rPr>
              <a:t>00:24 Elleriniz kuruduğunda güvendesiniz.</a:t>
            </a:r>
          </a:p>
          <a:p>
            <a:pPr algn="l"/>
            <a:endParaRPr lang="tr-TR"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8495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el</a:t>
            </a:r>
            <a:r>
              <a:rPr lang="tr-TR" baseline="0" dirty="0"/>
              <a:t> ovalama adımlarını katılımcılara elleri ile göstererek açıklar ve el hareketlerini aynı esnada yapmalarını ister.</a:t>
            </a:r>
            <a:endParaRPr lang="tr-TR"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dirty="0"/>
          </a:p>
          <a:p>
            <a:pPr algn="l"/>
            <a:r>
              <a:rPr lang="tr-TR" dirty="0"/>
              <a:t>Günlük el yıkamada çoğunlukla yeterince yıkanmayan</a:t>
            </a:r>
            <a:r>
              <a:rPr lang="tr-TR" baseline="0" dirty="0"/>
              <a:t> el bölgelerine bu teknikte özellikle önem verilmektedir.</a:t>
            </a:r>
          </a:p>
          <a:p>
            <a:pPr algn="l"/>
            <a:r>
              <a:rPr lang="tr-TR" baseline="0" dirty="0"/>
              <a:t>Parmak araları, avuç içi ve parmak uçları yeterince iyi yıkanmalıdır.</a:t>
            </a:r>
            <a:endParaRPr lang="en-US"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1942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el</a:t>
            </a:r>
            <a:r>
              <a:rPr lang="tr-TR" baseline="0" dirty="0"/>
              <a:t> ovalama adımlarını katılımcılara elleri ile göstererek açıklar ve el hareketlerini aynı esnada yapmalarını ister.</a:t>
            </a:r>
            <a:endParaRPr lang="tr-TR"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dirty="0"/>
          </a:p>
          <a:p>
            <a:pPr algn="l"/>
            <a:r>
              <a:rPr lang="tr-TR" dirty="0"/>
              <a:t>Yeterli miktarda ürünün alınması çok önemlidir. Bu miktar herkesin eline göre değişir.</a:t>
            </a:r>
            <a:endParaRPr lang="tr-TR" baseline="0" dirty="0"/>
          </a:p>
          <a:p>
            <a:pPr algn="l"/>
            <a:endParaRPr lang="en-US" dirty="0"/>
          </a:p>
          <a:p>
            <a:pPr algn="l"/>
            <a:endParaRPr lang="en-US"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88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el</a:t>
            </a:r>
            <a:r>
              <a:rPr lang="tr-TR" baseline="0" dirty="0"/>
              <a:t> ovalamanın adımlarını katılımcılara elleri ile göstererek açıklar ve el hareketlerini aynı esnada yapmalarını ister.</a:t>
            </a:r>
            <a:endParaRPr lang="tr-TR"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endParaRPr lang="tr-TR" dirty="0"/>
          </a:p>
          <a:p>
            <a:pPr algn="l"/>
            <a:r>
              <a:rPr lang="tr-TR" dirty="0"/>
              <a:t>Sıklıkla ihmal </a:t>
            </a:r>
            <a:r>
              <a:rPr lang="tr-TR" dirty="0" smtClean="0"/>
              <a:t>edilebilen </a:t>
            </a:r>
            <a:r>
              <a:rPr lang="tr-TR" dirty="0"/>
              <a:t>baş parmak ve tırnak uçları iyice ovalanmalıdır.</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584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el</a:t>
            </a:r>
            <a:r>
              <a:rPr lang="tr-TR" baseline="0" dirty="0"/>
              <a:t> ovalamanın adımlarını katılımcılara elleri ile göstererek açıklar ve el hareketlerini aynı esnada yapmalarını ister.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Eğiticiler</a:t>
            </a:r>
            <a:r>
              <a:rPr lang="tr-TR" u="sng" baseline="0" dirty="0"/>
              <a:t> için ipuçları:</a:t>
            </a:r>
          </a:p>
          <a:p>
            <a:pPr algn="l"/>
            <a:endParaRPr lang="tr-TR" dirty="0"/>
          </a:p>
          <a:p>
            <a:pPr algn="l"/>
            <a:endParaRPr lang="tr-TR" dirty="0"/>
          </a:p>
          <a:p>
            <a:pPr algn="l"/>
            <a:r>
              <a:rPr lang="tr-TR" dirty="0"/>
              <a:t>Sıklıkla ihmal </a:t>
            </a:r>
            <a:r>
              <a:rPr lang="tr-TR" dirty="0" smtClean="0"/>
              <a:t>edilebilen </a:t>
            </a:r>
            <a:r>
              <a:rPr lang="tr-TR" dirty="0"/>
              <a:t>baş parmak ve tırnak uçları iyice ovalanmalıdır.</a:t>
            </a:r>
          </a:p>
          <a:p>
            <a:pPr algn="l"/>
            <a:r>
              <a:rPr lang="tr-TR" dirty="0"/>
              <a:t>Ellerin</a:t>
            </a:r>
            <a:r>
              <a:rPr lang="tr-TR" baseline="0" dirty="0"/>
              <a:t> havada kuruması beklenir.</a:t>
            </a:r>
          </a:p>
          <a:p>
            <a:pPr algn="l"/>
            <a:r>
              <a:rPr lang="tr-TR" baseline="0" dirty="0"/>
              <a:t>Başka bir şekilde eller kurutulmaz.</a:t>
            </a:r>
            <a:endParaRPr lang="tr-TR" dirty="0"/>
          </a:p>
          <a:p>
            <a:pPr algn="l"/>
            <a:endParaRPr lang="en-US"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9096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el hijyeni ile ilgili cilt reaksiyonlarını kısaca</a:t>
            </a:r>
            <a:r>
              <a:rPr lang="tr-TR" baseline="0" dirty="0"/>
              <a:t> açıklar.</a:t>
            </a:r>
          </a:p>
          <a:p>
            <a:pPr algn="l"/>
            <a:r>
              <a:rPr lang="tr-TR" baseline="0" dirty="0"/>
              <a:t>Alkol bazlı el antiseptiklerinin genellikle daha az cilt reaksiyonuna yol açtığı, farklı ürünlerin eş veya yakın zamanlı kullanılmasından kaçınılması gerektiği özellikle vurgulanmalıdır.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4197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el hijyeninde tırnaklar, oje ve takılarla</a:t>
            </a:r>
            <a:r>
              <a:rPr lang="tr-TR" baseline="0" dirty="0"/>
              <a:t> ilgili bilgileri aktarır. Katılımcılardan ellerini havaya kaldırarak göstermeleri istenebilir veya her katılımcının yanındaki katılımcının ellerini bu açıdan değerlendirmesi istenebilir.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44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el hijyeninde tırnaklar, oje ve takılarla</a:t>
            </a:r>
            <a:r>
              <a:rPr lang="tr-TR" baseline="0" dirty="0"/>
              <a:t> ilgili bilgileri aktarır. Katılımcılardan ellerini havaya kaldırarak göstermeleri istenebilir veya her katılımcının yanındaki katılımcının ellerini bu açıdan değerlendirmesi istenebilir.</a:t>
            </a:r>
            <a:endParaRPr lang="en-US"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72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Eğitici alkol dışındaki el antiseptiklerinin</a:t>
            </a:r>
            <a:r>
              <a:rPr lang="tr-TR" baseline="0" dirty="0"/>
              <a:t> gereğinde alternatif olarak kullanılabileceğini vurgulayarak </a:t>
            </a:r>
            <a:r>
              <a:rPr lang="tr-TR" baseline="0" dirty="0" err="1"/>
              <a:t>slaytı</a:t>
            </a:r>
            <a:r>
              <a:rPr lang="tr-TR" baseline="0" dirty="0"/>
              <a:t> açıklar.</a:t>
            </a:r>
          </a:p>
          <a:p>
            <a:r>
              <a:rPr lang="tr-TR" baseline="0" dirty="0"/>
              <a:t>Eğer sağlık kurumunda kullanılan alkol dışındaki el antiseptikleri varsa slayt ekleyerek kısaca neden kullanıldığı, nasıl kullanılması gerektiği ve dikkat edilmesi gereken hususlar açıklanmalıdır. </a:t>
            </a:r>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6954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el losyonları ve</a:t>
            </a:r>
            <a:r>
              <a:rPr lang="tr-TR" baseline="0" dirty="0"/>
              <a:t> kremlerle ilgili önerileri özetler. El hijyeniyle ilgili cilt problemleri ile ilgili ayrıntılı bilgi ve değerlendirme için bir </a:t>
            </a:r>
            <a:r>
              <a:rPr lang="tr-TR" baseline="0" dirty="0" err="1"/>
              <a:t>dermataloji</a:t>
            </a:r>
            <a:r>
              <a:rPr lang="tr-TR" baseline="0" dirty="0"/>
              <a:t> uzmanına danışmaları önerilir.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0184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eldiven kullanmanın el hijyeni gerekliliğini ortadan kaldırmadığını vurgular.</a:t>
            </a:r>
          </a:p>
          <a:p>
            <a:pPr algn="l"/>
            <a:r>
              <a:rPr lang="tr-TR" dirty="0"/>
              <a:t>Eldivenler mikroorganizmaların bulaşını tamamen önleyen bariyerler değildir. Bu nedenle</a:t>
            </a:r>
            <a:r>
              <a:rPr lang="tr-TR" baseline="0" dirty="0"/>
              <a:t> eldiven kullanımı ellerin hijyenik kaldığını garantilemez. </a:t>
            </a:r>
          </a:p>
          <a:p>
            <a:pPr algn="l"/>
            <a:r>
              <a:rPr lang="tr-TR" baseline="0" dirty="0"/>
              <a:t>El hijyeni gerekli her durumda eldiven kullanımına bakılmaksızın el hijyeni sağlanmalıdır.</a:t>
            </a:r>
          </a:p>
          <a:p>
            <a:pPr algn="l"/>
            <a:r>
              <a:rPr lang="tr-TR" baseline="0" dirty="0"/>
              <a:t>Ellerde eldiven varken el hijyeni eylemleri gerçekleştirilemez.</a:t>
            </a:r>
          </a:p>
          <a:p>
            <a:pPr algn="l"/>
            <a:r>
              <a:rPr lang="tr-TR" baseline="0" dirty="0"/>
              <a:t>Eldiven giymeden HEMEN önce ve eldivenler çıkarıldıktan HEMEN sonra el hijyeni rutin olarak sağlanmalıdır.</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1883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Ders arasına çıkarken katılımcıların masanın üzerindeki (veya şartlarınıza göre uygun bir yerdeki)</a:t>
            </a:r>
            <a:r>
              <a:rPr lang="tr-TR" baseline="0" dirty="0"/>
              <a:t> alkol bazlı el antiseptiği ile uygun teknik ve sürede ellerini ovalamalarını isteyiniz.</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9365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Eğitici önceki derste katılımcıların öğrendiklerini özetlemek için katılımcılardan 1 cümle ile önceki dersten akıllarında</a:t>
            </a:r>
            <a:r>
              <a:rPr lang="tr-TR" baseline="0" dirty="0"/>
              <a:t> kalanı söylemelerini ister.</a:t>
            </a:r>
          </a:p>
        </p:txBody>
      </p:sp>
      <p:sp>
        <p:nvSpPr>
          <p:cNvPr id="4" name="Slayt Numarası Yer Tutucusu 3"/>
          <p:cNvSpPr>
            <a:spLocks noGrp="1"/>
          </p:cNvSpPr>
          <p:nvPr>
            <p:ph type="sldNum" sz="quarter" idx="10"/>
          </p:nvPr>
        </p:nvSpPr>
        <p:spPr/>
        <p:txBody>
          <a:bodyPr/>
          <a:lstStyle/>
          <a:p>
            <a:fld id="{97816E2C-DBAE-4BC7-8BDC-0E514707E4AE}" type="slidenum">
              <a:rPr lang="tr-TR" smtClean="0"/>
              <a:t>53</a:t>
            </a:fld>
            <a:endParaRPr lang="tr-TR"/>
          </a:p>
        </p:txBody>
      </p:sp>
    </p:spTree>
    <p:extLst>
      <p:ext uri="{BB962C8B-B14F-4D97-AF65-F5344CB8AC3E}">
        <p14:creationId xmlns:p14="http://schemas.microsoft.com/office/powerpoint/2010/main" val="8585831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Eğitici sunum</a:t>
            </a:r>
            <a:r>
              <a:rPr lang="tr-TR" baseline="0" dirty="0"/>
              <a:t> planını açıklar.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8965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sağlık bakım noktasında 5 endikasyon yaklaşımını tanıtır.</a:t>
            </a:r>
          </a:p>
          <a:p>
            <a:pPr algn="l"/>
            <a:r>
              <a:rPr lang="tr-TR" u="sng" dirty="0"/>
              <a:t>Eğitici için</a:t>
            </a:r>
            <a:r>
              <a:rPr lang="tr-TR" u="sng" baseline="0" dirty="0"/>
              <a:t> ipuçları: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Bu yaklaşım sağlık çalışanının el hijyeni uygulaması gereken durumların karmaşıklığını en aza indirir ve uzun endikasyon listeleri yerine hatırlaması kolay, mantıksal olarak iş akışına entegre olan </a:t>
            </a:r>
            <a:r>
              <a:rPr lang="tr-TR" sz="1200" kern="1200" dirty="0" smtClean="0">
                <a:solidFill>
                  <a:schemeClr val="tx1"/>
                </a:solidFill>
                <a:effectLst/>
                <a:latin typeface="+mn-lt"/>
                <a:ea typeface="+mn-ea"/>
                <a:cs typeface="+mn-cs"/>
              </a:rPr>
              <a:t>ve </a:t>
            </a:r>
            <a:r>
              <a:rPr lang="tr-TR" sz="1200" kern="1200" dirty="0">
                <a:solidFill>
                  <a:schemeClr val="tx1"/>
                </a:solidFill>
                <a:effectLst/>
                <a:latin typeface="+mn-lt"/>
                <a:ea typeface="+mn-ea"/>
                <a:cs typeface="+mn-cs"/>
              </a:rPr>
              <a:t>sağlık hizmeti sunumu </a:t>
            </a:r>
            <a:r>
              <a:rPr lang="tr-TR" sz="1200" kern="1200" dirty="0" smtClean="0">
                <a:solidFill>
                  <a:schemeClr val="tx1"/>
                </a:solidFill>
                <a:effectLst/>
                <a:latin typeface="+mn-lt"/>
                <a:ea typeface="+mn-ea"/>
                <a:cs typeface="+mn-cs"/>
              </a:rPr>
              <a:t>durumlarının</a:t>
            </a:r>
            <a:r>
              <a:rPr lang="tr-TR" sz="1200" kern="1200" baseline="0" dirty="0" smtClean="0">
                <a:solidFill>
                  <a:schemeClr val="tx1"/>
                </a:solidFill>
                <a:effectLst/>
                <a:latin typeface="+mn-lt"/>
                <a:ea typeface="+mn-ea"/>
                <a:cs typeface="+mn-cs"/>
              </a:rPr>
              <a:t> tamamına</a:t>
            </a:r>
            <a:r>
              <a:rPr lang="tr-TR" sz="1200" kern="1200" dirty="0" smtClean="0">
                <a:solidFill>
                  <a:schemeClr val="tx1"/>
                </a:solidFill>
                <a:effectLst/>
                <a:latin typeface="+mn-lt"/>
                <a:ea typeface="+mn-ea"/>
                <a:cs typeface="+mn-cs"/>
              </a:rPr>
              <a:t> </a:t>
            </a:r>
            <a:r>
              <a:rPr lang="tr-TR" sz="1200" kern="1200" dirty="0">
                <a:solidFill>
                  <a:schemeClr val="tx1"/>
                </a:solidFill>
                <a:effectLst/>
                <a:latin typeface="+mn-lt"/>
                <a:ea typeface="+mn-ea"/>
                <a:cs typeface="+mn-cs"/>
              </a:rPr>
              <a:t>uygulanabilir bir algoritma sunar. Bu yaklaşımla dirençli mikroorganizma yayılımının ve SHİE’lerin önlendiği pek çok çalışma ile gösterilmiştir. Sağlık çalışanı, el hijyeni gözlemcisi ve eğiticiler için birleşik bir vizyon sunarak standardizasyonu sağlamayı ve kişiler arası değişkenliği azaltmayı kolaylaştırır. Uzun listelerden kaçınılmış olsa da hiçbir şekilde el hijyeni gereksinimini azaltmaz.</a:t>
            </a:r>
          </a:p>
          <a:p>
            <a:pPr algn="l"/>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9720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hasta alanı kavramını örneklerle açıklar. Katılımcı gruba göre örnekler yalnızca yatan hastalar için değil</a:t>
            </a:r>
            <a:r>
              <a:rPr lang="tr-TR" b="1" dirty="0"/>
              <a:t>;</a:t>
            </a:r>
            <a:r>
              <a:rPr lang="tr-TR" dirty="0"/>
              <a:t> poliklinik hastaları, ambulans hastaları, sedyedeki hastalar,</a:t>
            </a:r>
            <a:r>
              <a:rPr lang="tr-TR" baseline="0" dirty="0"/>
              <a:t> diş polikliniğindeki hastalar gibi çok çeşitlidir. Hasta alanı kavramı tüm sağlık hizmeti ortamlarına uygundur.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 için</a:t>
            </a:r>
            <a:r>
              <a:rPr lang="tr-TR" u="sng" baseline="0" dirty="0"/>
              <a:t> ipuçları:</a:t>
            </a:r>
            <a:endParaRPr lang="tr-TR" dirty="0"/>
          </a:p>
          <a:p>
            <a:pPr algn="l"/>
            <a:r>
              <a:rPr lang="tr-TR" dirty="0"/>
              <a:t>Hasta alanı</a:t>
            </a:r>
            <a:r>
              <a:rPr lang="tr-TR" baseline="0" dirty="0"/>
              <a:t> ve sağlık bakım alanı:</a:t>
            </a:r>
            <a:endParaRPr lang="tr-TR" dirty="0"/>
          </a:p>
          <a:p>
            <a:r>
              <a:rPr lang="tr-TR" sz="1200" kern="1200" dirty="0">
                <a:solidFill>
                  <a:schemeClr val="tx1"/>
                </a:solidFill>
                <a:effectLst/>
                <a:latin typeface="+mn-lt"/>
                <a:ea typeface="+mn-ea"/>
                <a:cs typeface="+mn-cs"/>
              </a:rPr>
              <a:t>Bu iki kavram bulaş riskinin mekânsal olarak kavramsallaştırılmasını sağlar. Hastanın hastanede kaldığı sürece hastaya ayrılan geçici alan hasta alanı olarak tanımlanır ve hasta ile hastanın yakın çevresinden oluşur. Hasta mobilyaları (yatak, komodin, yatak başı masası) ve kişisel eşyaları, monitör, tansiyon aleti gibi tıbbi ekipmanlar, varsa yatak başı hasta dosyası, kısacası hastaya bakım verirken sağlık çalışanı tarafından dokunulan her şey bu alanda yer alır. Hasta alanında mikroorganizma </a:t>
            </a:r>
            <a:r>
              <a:rPr lang="tr-TR" sz="1200" kern="1200" dirty="0" err="1">
                <a:solidFill>
                  <a:schemeClr val="tx1"/>
                </a:solidFill>
                <a:effectLst/>
                <a:latin typeface="+mn-lt"/>
                <a:ea typeface="+mn-ea"/>
                <a:cs typeface="+mn-cs"/>
              </a:rPr>
              <a:t>kontaminasyonu</a:t>
            </a:r>
            <a:r>
              <a:rPr lang="tr-TR" sz="1200" kern="1200" dirty="0">
                <a:solidFill>
                  <a:schemeClr val="tx1"/>
                </a:solidFill>
                <a:effectLst/>
                <a:latin typeface="+mn-lt"/>
                <a:ea typeface="+mn-ea"/>
                <a:cs typeface="+mn-cs"/>
              </a:rPr>
              <a:t> açısından risk teşkil eden iki kritik alan bulunur: temiz alan ve vücut sıvısı ile </a:t>
            </a:r>
            <a:r>
              <a:rPr lang="tr-TR" sz="1200" kern="1200" dirty="0" err="1">
                <a:solidFill>
                  <a:schemeClr val="tx1"/>
                </a:solidFill>
                <a:effectLst/>
                <a:latin typeface="+mn-lt"/>
                <a:ea typeface="+mn-ea"/>
                <a:cs typeface="+mn-cs"/>
              </a:rPr>
              <a:t>maruziyet</a:t>
            </a:r>
            <a:r>
              <a:rPr lang="tr-TR" sz="1200" kern="1200" dirty="0">
                <a:solidFill>
                  <a:schemeClr val="tx1"/>
                </a:solidFill>
                <a:effectLst/>
                <a:latin typeface="+mn-lt"/>
                <a:ea typeface="+mn-ea"/>
                <a:cs typeface="+mn-cs"/>
              </a:rPr>
              <a:t> alanı. </a:t>
            </a:r>
          </a:p>
          <a:p>
            <a:r>
              <a:rPr lang="tr-TR" sz="1200" kern="1200" dirty="0">
                <a:solidFill>
                  <a:schemeClr val="tx1"/>
                </a:solidFill>
                <a:effectLst/>
                <a:latin typeface="+mn-lt"/>
                <a:ea typeface="+mn-ea"/>
                <a:cs typeface="+mn-cs"/>
              </a:rPr>
              <a:t>Bu yaklaşımın kullanılmasında iki temel varsayım söz konusudur. Birincisi yatışından itibaren hastanın kendi florası hızlıca hasta alanını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eder. İkincisi hasta alanı hastalar arasında temizlenir. Yani hasta yattığında başka hastalara ait </a:t>
            </a:r>
            <a:r>
              <a:rPr lang="tr-TR" sz="1200" kern="1200" dirty="0" err="1">
                <a:solidFill>
                  <a:schemeClr val="tx1"/>
                </a:solidFill>
                <a:effectLst/>
                <a:latin typeface="+mn-lt"/>
                <a:ea typeface="+mn-ea"/>
                <a:cs typeface="+mn-cs"/>
              </a:rPr>
              <a:t>kontaminasyon</a:t>
            </a:r>
            <a:r>
              <a:rPr lang="tr-TR" sz="1200" b="0" kern="1200" dirty="0" err="1">
                <a:solidFill>
                  <a:schemeClr val="tx1"/>
                </a:solidFill>
                <a:effectLst/>
                <a:latin typeface="+mn-lt"/>
                <a:ea typeface="+mn-ea"/>
                <a:cs typeface="+mn-cs"/>
              </a:rPr>
              <a:t>un</a:t>
            </a:r>
            <a:r>
              <a:rPr lang="tr-TR" sz="1200" b="0" kern="12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olmadığı bir hasta alanına yatar ve bu alanı kendisine ait mikroorganizmalarla hızlıca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eder. Hasta alanının dışında kalan alan ise sağlık bakım alanıdır. Bu alanda ise hastanın florasından kaynaklanmayan; diğer hastalar, sağlık çalışanları ve çevreden kaynaklanan mikroorganizmalar bulunur.</a:t>
            </a:r>
          </a:p>
          <a:p>
            <a:r>
              <a:rPr lang="tr-TR" sz="1200" kern="1200" dirty="0">
                <a:solidFill>
                  <a:schemeClr val="tx1"/>
                </a:solidFill>
                <a:effectLst/>
                <a:latin typeface="+mn-lt"/>
                <a:ea typeface="+mn-ea"/>
                <a:cs typeface="+mn-cs"/>
              </a:rPr>
              <a:t>El hijyeninin amacı sağlık bakım alanından hasta alanına, hasta alanından sağlık bakım alanına, hasta alanından temiz alana ve vücut sıvısı ile </a:t>
            </a:r>
            <a:r>
              <a:rPr lang="tr-TR" sz="1200" kern="1200" dirty="0" err="1">
                <a:solidFill>
                  <a:schemeClr val="tx1"/>
                </a:solidFill>
                <a:effectLst/>
                <a:latin typeface="+mn-lt"/>
                <a:ea typeface="+mn-ea"/>
                <a:cs typeface="+mn-cs"/>
              </a:rPr>
              <a:t>maruziyet</a:t>
            </a:r>
            <a:r>
              <a:rPr lang="tr-TR" sz="1200" kern="1200" dirty="0">
                <a:solidFill>
                  <a:schemeClr val="tx1"/>
                </a:solidFill>
                <a:effectLst/>
                <a:latin typeface="+mn-lt"/>
                <a:ea typeface="+mn-ea"/>
                <a:cs typeface="+mn-cs"/>
              </a:rPr>
              <a:t> alanından hasta alanına mikroorganizma taşınmasının önlenmesidir. Bu nedenle optimal el hijyeni; bakım noktasında, yani hasta alanında yapılmalıdır. Bakım noktası hasta, sağlık çalışanı ve tedavi/bakımın bir arada olduğu yerdir; hasta temasını içerir ve hasta alanı içerisindedir. Bu kavram tam olarak bakımın verildiği yerde el hijyeni </a:t>
            </a:r>
            <a:r>
              <a:rPr lang="tr-TR" sz="1200" kern="1200" dirty="0" err="1">
                <a:solidFill>
                  <a:schemeClr val="tx1"/>
                </a:solidFill>
                <a:effectLst/>
                <a:latin typeface="+mn-lt"/>
                <a:ea typeface="+mn-ea"/>
                <a:cs typeface="+mn-cs"/>
              </a:rPr>
              <a:t>endikasyonlarının</a:t>
            </a:r>
            <a:r>
              <a:rPr lang="tr-TR" sz="1200" kern="1200" dirty="0">
                <a:solidFill>
                  <a:schemeClr val="tx1"/>
                </a:solidFill>
                <a:effectLst/>
                <a:latin typeface="+mn-lt"/>
                <a:ea typeface="+mn-ea"/>
                <a:cs typeface="+mn-cs"/>
              </a:rPr>
              <a:t> gerçekleştirilmesi ihtiyacını vurgular. El hijyeni ürünü kolay ulaşılabilir ve mümkün olduğunca yakında (kolun erişebileceği bir yerde) olmalıdır.</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341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şekil</a:t>
            </a:r>
            <a:r>
              <a:rPr lang="tr-TR" baseline="0" dirty="0"/>
              <a:t> yardımıyla hasta alanında hastanın kendisinden kaynaklanan mikroorganizmaların hakim olduğunu ve sağlık bakım alanında çevresel diğer pek çok kaynaktan gelen mikroorganizmaların bulunduğunu vurgular.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 için</a:t>
            </a:r>
            <a:r>
              <a:rPr lang="tr-TR" u="sng" baseline="0" dirty="0"/>
              <a:t> ipuçları:</a:t>
            </a:r>
            <a:endParaRPr lang="tr-TR" dirty="0"/>
          </a:p>
          <a:p>
            <a:pPr algn="l"/>
            <a:r>
              <a:rPr lang="tr-TR" dirty="0"/>
              <a:t>Hasta alanı</a:t>
            </a:r>
            <a:r>
              <a:rPr lang="tr-TR" baseline="0" dirty="0"/>
              <a:t> ve sağlık bakım alanı:</a:t>
            </a:r>
            <a:endParaRPr lang="tr-TR" dirty="0"/>
          </a:p>
          <a:p>
            <a:r>
              <a:rPr lang="tr-TR" sz="1200" kern="1200" dirty="0">
                <a:solidFill>
                  <a:schemeClr val="tx1"/>
                </a:solidFill>
                <a:effectLst/>
                <a:latin typeface="+mn-lt"/>
                <a:ea typeface="+mn-ea"/>
                <a:cs typeface="+mn-cs"/>
              </a:rPr>
              <a:t>Bu iki kavram bulaş riskinin mekânsal olarak kavramsallaştırılmasını sağlar. Hastanın hastanede kaldığı sürece hastaya ayrılan geçici alan hasta alanı olarak tanımlanır ve hasta ile hastanın yakın çevresinden oluşur. Hasta mobilyaları (yatak, komodin, yatak başı masası) ve kişisel eşyaları, monitör, tansiyon aleti gibi tıbbi ekipmanlar, varsa yatak başı hasta dosyası, kısacası hastaya bakım verirken sağlık çalışanı tarafından dokunulan her şey bu alanda yer alır. Hasta alanında mikroorganizma </a:t>
            </a:r>
            <a:r>
              <a:rPr lang="tr-TR" sz="1200" kern="1200" dirty="0" err="1">
                <a:solidFill>
                  <a:schemeClr val="tx1"/>
                </a:solidFill>
                <a:effectLst/>
                <a:latin typeface="+mn-lt"/>
                <a:ea typeface="+mn-ea"/>
                <a:cs typeface="+mn-cs"/>
              </a:rPr>
              <a:t>kontaminasyonu</a:t>
            </a:r>
            <a:r>
              <a:rPr lang="tr-TR" sz="1200" kern="1200" dirty="0">
                <a:solidFill>
                  <a:schemeClr val="tx1"/>
                </a:solidFill>
                <a:effectLst/>
                <a:latin typeface="+mn-lt"/>
                <a:ea typeface="+mn-ea"/>
                <a:cs typeface="+mn-cs"/>
              </a:rPr>
              <a:t> açısından risk teşkil eden iki kritik alan bulunur: temiz alan ve vücut sıvısı ile </a:t>
            </a:r>
            <a:r>
              <a:rPr lang="tr-TR" sz="1200" kern="1200" dirty="0" err="1">
                <a:solidFill>
                  <a:schemeClr val="tx1"/>
                </a:solidFill>
                <a:effectLst/>
                <a:latin typeface="+mn-lt"/>
                <a:ea typeface="+mn-ea"/>
                <a:cs typeface="+mn-cs"/>
              </a:rPr>
              <a:t>maruziyet</a:t>
            </a:r>
            <a:r>
              <a:rPr lang="tr-TR" sz="1200" kern="1200" dirty="0">
                <a:solidFill>
                  <a:schemeClr val="tx1"/>
                </a:solidFill>
                <a:effectLst/>
                <a:latin typeface="+mn-lt"/>
                <a:ea typeface="+mn-ea"/>
                <a:cs typeface="+mn-cs"/>
              </a:rPr>
              <a:t> alanı. </a:t>
            </a:r>
          </a:p>
          <a:p>
            <a:r>
              <a:rPr lang="tr-TR" sz="1200" kern="1200" dirty="0">
                <a:solidFill>
                  <a:schemeClr val="tx1"/>
                </a:solidFill>
                <a:effectLst/>
                <a:latin typeface="+mn-lt"/>
                <a:ea typeface="+mn-ea"/>
                <a:cs typeface="+mn-cs"/>
              </a:rPr>
              <a:t>Bu yaklaşımın kullanılmasında iki temel varsayım söz konusudur. Birincisi yatışından itibaren hastanın kendi florası hızlıca hasta alanını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eder. İkincisi hasta alanı hastalar arasında temizlenir. Yani hasta yattığında başka hastalara ait </a:t>
            </a:r>
            <a:r>
              <a:rPr lang="tr-TR" sz="1200" kern="1200" dirty="0" err="1">
                <a:solidFill>
                  <a:schemeClr val="tx1"/>
                </a:solidFill>
                <a:effectLst/>
                <a:latin typeface="+mn-lt"/>
                <a:ea typeface="+mn-ea"/>
                <a:cs typeface="+mn-cs"/>
              </a:rPr>
              <a:t>kontaminasyon</a:t>
            </a:r>
            <a:r>
              <a:rPr lang="tr-TR" sz="1200" b="0" kern="1200" dirty="0" err="1">
                <a:solidFill>
                  <a:schemeClr val="tx1"/>
                </a:solidFill>
                <a:effectLst/>
                <a:latin typeface="+mn-lt"/>
                <a:ea typeface="+mn-ea"/>
                <a:cs typeface="+mn-cs"/>
              </a:rPr>
              <a:t>un</a:t>
            </a:r>
            <a:r>
              <a:rPr lang="tr-TR" sz="1200" b="0" kern="12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olmadığı bir hasta alanına yatar ve bu alanı kendisine ait mikroorganizmalarla hızlıca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eder. Hasta alanının dışında kalan alan ise sağlık bakım alanıdır. Bu alanda ise hastanın florasından kaynaklanmayan; diğer hastalar, sağlık çalışanları ve çevreden kaynaklanan mikroorganizmalar bulunur.</a:t>
            </a:r>
          </a:p>
          <a:p>
            <a:r>
              <a:rPr lang="tr-TR" sz="1200" kern="1200" dirty="0">
                <a:solidFill>
                  <a:schemeClr val="tx1"/>
                </a:solidFill>
                <a:effectLst/>
                <a:latin typeface="+mn-lt"/>
                <a:ea typeface="+mn-ea"/>
                <a:cs typeface="+mn-cs"/>
              </a:rPr>
              <a:t>El hijyeninin amacı sağlık bakım alanından hasta alanına, hasta alanından sağlık bakım alanına, hasta alanından temiz alana ve vücut sıvısı ile </a:t>
            </a:r>
            <a:r>
              <a:rPr lang="tr-TR" sz="1200" kern="1200" dirty="0" err="1">
                <a:solidFill>
                  <a:schemeClr val="tx1"/>
                </a:solidFill>
                <a:effectLst/>
                <a:latin typeface="+mn-lt"/>
                <a:ea typeface="+mn-ea"/>
                <a:cs typeface="+mn-cs"/>
              </a:rPr>
              <a:t>maruziyet</a:t>
            </a:r>
            <a:r>
              <a:rPr lang="tr-TR" sz="1200" kern="1200" dirty="0">
                <a:solidFill>
                  <a:schemeClr val="tx1"/>
                </a:solidFill>
                <a:effectLst/>
                <a:latin typeface="+mn-lt"/>
                <a:ea typeface="+mn-ea"/>
                <a:cs typeface="+mn-cs"/>
              </a:rPr>
              <a:t> alanından hasta alanına mikroorganizma taşınmasının önlenmesidir. Bu nedenle optimal el hijyeni; bakım noktasında, yani hasta alanında yapılmalıdır. Bakım noktası hasta, sağlık çalışanı ve tedavi/bakımın bir arada olduğu yerdir; hasta temasını içerir ve hasta alanı içerisindedir. Bu kavram tam olarak bakımın verildiği yerde el hijyeni </a:t>
            </a:r>
            <a:r>
              <a:rPr lang="tr-TR" sz="1200" kern="1200" dirty="0" err="1">
                <a:solidFill>
                  <a:schemeClr val="tx1"/>
                </a:solidFill>
                <a:effectLst/>
                <a:latin typeface="+mn-lt"/>
                <a:ea typeface="+mn-ea"/>
                <a:cs typeface="+mn-cs"/>
              </a:rPr>
              <a:t>endikasyonlarının</a:t>
            </a:r>
            <a:r>
              <a:rPr lang="tr-TR" sz="1200" kern="1200" dirty="0">
                <a:solidFill>
                  <a:schemeClr val="tx1"/>
                </a:solidFill>
                <a:effectLst/>
                <a:latin typeface="+mn-lt"/>
                <a:ea typeface="+mn-ea"/>
                <a:cs typeface="+mn-cs"/>
              </a:rPr>
              <a:t> gerçekleştirilmesi ihtiyacını vurgular. El hijyeni ürünü kolay ulaşılabilir ve mümkün olduğunca yakında (kolun erişebileceği bir yerde) olmalıdır.</a:t>
            </a:r>
          </a:p>
          <a:p>
            <a:pPr algn="l"/>
            <a:endParaRPr lang="en-US"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0292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şekil yardımıyla hasta alanındaki 2 kritik alanın önemini vurgular. Bu kritik</a:t>
            </a:r>
            <a:r>
              <a:rPr lang="tr-TR" baseline="0" dirty="0"/>
              <a:t> alanlardan kaynaklanan enfeksiyonlara örnekler verir. </a:t>
            </a:r>
            <a:endParaRPr lang="tr-TR"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u="sng" dirty="0"/>
              <a:t>Eğitici için</a:t>
            </a:r>
            <a:r>
              <a:rPr lang="tr-TR" u="sng" baseline="0" dirty="0"/>
              <a:t> ipuçları:</a:t>
            </a:r>
            <a:endParaRPr lang="tr-TR" dirty="0"/>
          </a:p>
          <a:p>
            <a:pPr algn="l"/>
            <a:r>
              <a:rPr lang="tr-TR" dirty="0"/>
              <a:t>Hasta alanı</a:t>
            </a:r>
            <a:r>
              <a:rPr lang="tr-TR" baseline="0" dirty="0"/>
              <a:t> ve sağlık bakım alanı:</a:t>
            </a:r>
            <a:endParaRPr lang="tr-TR" dirty="0"/>
          </a:p>
          <a:p>
            <a:r>
              <a:rPr lang="tr-TR" sz="1200" kern="1200" dirty="0">
                <a:solidFill>
                  <a:schemeClr val="tx1"/>
                </a:solidFill>
                <a:effectLst/>
                <a:latin typeface="+mn-lt"/>
                <a:ea typeface="+mn-ea"/>
                <a:cs typeface="+mn-cs"/>
              </a:rPr>
              <a:t>Bu iki kavram bulaş riskinin mekânsal olarak kavramsallaştırılmasını sağlar. Hastanın hastanede kaldığı sürece hastaya ayrılan geçici alan hasta alanı olarak tanımlanır ve hasta ile hastanın yakın çevresinden oluşur. Hasta mobilyaları (yatak, komodin, yatak başı masası) ve kişisel eşyaları, monitör, tansiyon aleti gibi tıbbi ekipmanlar, varsa yatak başı hasta dosyası, kısacası hastaya bakım verirken sağlık çalışanı tarafından dokunulan her şey bu alanda yer alır. Hasta alanında mikroorganizma </a:t>
            </a:r>
            <a:r>
              <a:rPr lang="tr-TR" sz="1200" kern="1200" dirty="0" err="1">
                <a:solidFill>
                  <a:schemeClr val="tx1"/>
                </a:solidFill>
                <a:effectLst/>
                <a:latin typeface="+mn-lt"/>
                <a:ea typeface="+mn-ea"/>
                <a:cs typeface="+mn-cs"/>
              </a:rPr>
              <a:t>kontaminasyonu</a:t>
            </a:r>
            <a:r>
              <a:rPr lang="tr-TR" sz="1200" kern="1200" dirty="0">
                <a:solidFill>
                  <a:schemeClr val="tx1"/>
                </a:solidFill>
                <a:effectLst/>
                <a:latin typeface="+mn-lt"/>
                <a:ea typeface="+mn-ea"/>
                <a:cs typeface="+mn-cs"/>
              </a:rPr>
              <a:t> açısından risk teşkil eden iki kritik alan bulunur: temiz alan ve vücut sıvısı ile </a:t>
            </a:r>
            <a:r>
              <a:rPr lang="tr-TR" sz="1200" kern="1200" dirty="0" err="1">
                <a:solidFill>
                  <a:schemeClr val="tx1"/>
                </a:solidFill>
                <a:effectLst/>
                <a:latin typeface="+mn-lt"/>
                <a:ea typeface="+mn-ea"/>
                <a:cs typeface="+mn-cs"/>
              </a:rPr>
              <a:t>maruziyet</a:t>
            </a:r>
            <a:r>
              <a:rPr lang="tr-TR" sz="1200" kern="1200" dirty="0">
                <a:solidFill>
                  <a:schemeClr val="tx1"/>
                </a:solidFill>
                <a:effectLst/>
                <a:latin typeface="+mn-lt"/>
                <a:ea typeface="+mn-ea"/>
                <a:cs typeface="+mn-cs"/>
              </a:rPr>
              <a:t> alanı. </a:t>
            </a:r>
          </a:p>
          <a:p>
            <a:r>
              <a:rPr lang="tr-TR" sz="1200" kern="1200" dirty="0">
                <a:solidFill>
                  <a:schemeClr val="tx1"/>
                </a:solidFill>
                <a:effectLst/>
                <a:latin typeface="+mn-lt"/>
                <a:ea typeface="+mn-ea"/>
                <a:cs typeface="+mn-cs"/>
              </a:rPr>
              <a:t>Bu yaklaşımın kullanılmasında iki temel varsayım söz konusudur. Birincisi yatışından itibaren hastanın kendi florası hızlıca hasta alanını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eder. İkincisi hasta alanı hastalar arasında temizlenir. Yani hasta yattığında başka hastalara ait </a:t>
            </a:r>
            <a:r>
              <a:rPr lang="tr-TR" sz="1200" kern="1200" dirty="0" err="1">
                <a:solidFill>
                  <a:schemeClr val="tx1"/>
                </a:solidFill>
                <a:effectLst/>
                <a:latin typeface="+mn-lt"/>
                <a:ea typeface="+mn-ea"/>
                <a:cs typeface="+mn-cs"/>
              </a:rPr>
              <a:t>kontaminasyon</a:t>
            </a:r>
            <a:r>
              <a:rPr lang="tr-TR" sz="1200" b="0" kern="1200" dirty="0" err="1">
                <a:solidFill>
                  <a:schemeClr val="tx1"/>
                </a:solidFill>
                <a:effectLst/>
                <a:latin typeface="+mn-lt"/>
                <a:ea typeface="+mn-ea"/>
                <a:cs typeface="+mn-cs"/>
              </a:rPr>
              <a:t>un</a:t>
            </a:r>
            <a:r>
              <a:rPr lang="tr-TR" sz="1200" b="0" kern="12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olmadığı bir hasta alanına yatar ve bu alanı kendisine ait mikroorganizmalarla hızlıca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eder. Hasta alanının dışında kalan alan ise sağlık bakım alanıdır. Bu alanda ise hastanın florasından kaynaklanmayan; diğer hastalar, sağlık çalışanları ve çevreden kaynaklanan mikroorganizmalar bulunur.</a:t>
            </a:r>
          </a:p>
          <a:p>
            <a:r>
              <a:rPr lang="tr-TR" sz="1200" kern="1200" dirty="0">
                <a:solidFill>
                  <a:schemeClr val="tx1"/>
                </a:solidFill>
                <a:effectLst/>
                <a:latin typeface="+mn-lt"/>
                <a:ea typeface="+mn-ea"/>
                <a:cs typeface="+mn-cs"/>
              </a:rPr>
              <a:t>El hijyeninin amacı sağlık bakım alanından hasta alanına, hasta alanından sağlık bakım alanına, hasta alanından temiz alana ve vücut sıvısı ile </a:t>
            </a:r>
            <a:r>
              <a:rPr lang="tr-TR" sz="1200" kern="1200" dirty="0" err="1">
                <a:solidFill>
                  <a:schemeClr val="tx1"/>
                </a:solidFill>
                <a:effectLst/>
                <a:latin typeface="+mn-lt"/>
                <a:ea typeface="+mn-ea"/>
                <a:cs typeface="+mn-cs"/>
              </a:rPr>
              <a:t>maruziyet</a:t>
            </a:r>
            <a:r>
              <a:rPr lang="tr-TR" sz="1200" kern="1200" dirty="0">
                <a:solidFill>
                  <a:schemeClr val="tx1"/>
                </a:solidFill>
                <a:effectLst/>
                <a:latin typeface="+mn-lt"/>
                <a:ea typeface="+mn-ea"/>
                <a:cs typeface="+mn-cs"/>
              </a:rPr>
              <a:t> alanından hasta alanına mikroorganizma taşınmasının önlenmesidir. Bu nedenle optimal el hijyeni; bakım noktasında, yani hasta alanında yapılmalıdır. Bakım noktası hasta, sağlık çalışanı ve tedavi/bakımın bir arada olduğu yerdir; hasta temasını içerir ve hasta alanı içerisindedir. Bu kavram tam olarak bakımın verildiği yerde el hijyeni </a:t>
            </a:r>
            <a:r>
              <a:rPr lang="tr-TR" sz="1200" kern="1200" dirty="0" err="1">
                <a:solidFill>
                  <a:schemeClr val="tx1"/>
                </a:solidFill>
                <a:effectLst/>
                <a:latin typeface="+mn-lt"/>
                <a:ea typeface="+mn-ea"/>
                <a:cs typeface="+mn-cs"/>
              </a:rPr>
              <a:t>endikasyonlarının</a:t>
            </a:r>
            <a:r>
              <a:rPr lang="tr-TR" sz="1200" kern="1200" dirty="0">
                <a:solidFill>
                  <a:schemeClr val="tx1"/>
                </a:solidFill>
                <a:effectLst/>
                <a:latin typeface="+mn-lt"/>
                <a:ea typeface="+mn-ea"/>
                <a:cs typeface="+mn-cs"/>
              </a:rPr>
              <a:t> gerçekleştirilmesi ihtiyacını vurgular. El hijyeni ürünü kolay ulaşılabilir ve mümkün olduğunca yakında (kolun erişebileceği bir yerde) olmalıdır.</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6538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bakım noktasında el hijyeni uygulamanın</a:t>
            </a:r>
            <a:r>
              <a:rPr lang="tr-TR" baseline="0" dirty="0"/>
              <a:t> önemini açıklar. Bakım noktasında el hijyeni en kolay, bakım noktasında alkol bazlı el antiseptiğinin mevcudiyeti ile sağlanabilir.</a:t>
            </a:r>
          </a:p>
          <a:p>
            <a:pPr algn="l"/>
            <a:r>
              <a:rPr lang="tr-TR" baseline="0" dirty="0"/>
              <a:t>Örnek olarak; iki hasta yatağı arasında komodin üzerinde veya duvara sabit bir alkol bazlı el antiseptiği bulunması,</a:t>
            </a:r>
          </a:p>
          <a:p>
            <a:pPr algn="l"/>
            <a:r>
              <a:rPr lang="tr-TR" baseline="0" dirty="0"/>
              <a:t>Hastanın varsa yatak başı masasında alkol bazlı el antiseptiği bulunması,</a:t>
            </a:r>
          </a:p>
          <a:p>
            <a:pPr algn="l"/>
            <a:r>
              <a:rPr lang="tr-TR" baseline="0" dirty="0"/>
              <a:t>Tedavi arabasında alkol bazlı el antiseptiği taşınması,</a:t>
            </a:r>
          </a:p>
          <a:p>
            <a:pPr algn="l"/>
            <a:r>
              <a:rPr lang="tr-TR" baseline="0" dirty="0"/>
              <a:t>Cep tipi alkol bazlı el antiseptiklerinin taşınması verilebilir.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440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Eğitici alkol bazlı el antiseptiği tanımını açıklar. Ürünlerin farklı içeriklere</a:t>
            </a:r>
            <a:r>
              <a:rPr lang="tr-TR" baseline="0" dirty="0"/>
              <a:t> sahip olabileceğini söyler.</a:t>
            </a:r>
          </a:p>
          <a:p>
            <a:endParaRPr lang="tr-TR" baseline="0" dirty="0"/>
          </a:p>
          <a:p>
            <a:endParaRPr lang="tr-TR"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7707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şekil yardımıyla bulaş dinamiğini</a:t>
            </a:r>
            <a:r>
              <a:rPr lang="tr-TR" baseline="0" dirty="0"/>
              <a:t> açıklar. Bu bulaş dinamiğinin daha sonra el hijyeni </a:t>
            </a:r>
            <a:r>
              <a:rPr lang="tr-TR" baseline="0" dirty="0" err="1"/>
              <a:t>endikasyonlarını</a:t>
            </a:r>
            <a:r>
              <a:rPr lang="tr-TR" baseline="0" dirty="0"/>
              <a:t> anlamada önemli olduğunu vurgular.</a:t>
            </a:r>
          </a:p>
          <a:p>
            <a:pPr algn="l"/>
            <a:r>
              <a:rPr lang="tr-TR" baseline="0" dirty="0"/>
              <a:t>Bu noktada katılımcılara önceki derste öğrendiklerini hatırlatmak için el hijyeninin amacı sorulabilir.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8614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a:t>
            </a:r>
            <a:r>
              <a:rPr lang="tr-TR" sz="1200" kern="1200" dirty="0">
                <a:solidFill>
                  <a:schemeClr val="tx1"/>
                </a:solidFill>
                <a:effectLst/>
                <a:latin typeface="+mn-lt"/>
                <a:ea typeface="+mn-ea"/>
                <a:cs typeface="+mn-cs"/>
              </a:rPr>
              <a:t>uygun durumun, yani fırsatın, sağlık bakım aktiviteleri sırasında eller yoluyla mikroorganizma geçişini engellemek için el hijyeninin gerekli olduğu anlar</a:t>
            </a:r>
            <a:r>
              <a:rPr lang="tr-TR" sz="1200" kern="1200" baseline="0" dirty="0">
                <a:solidFill>
                  <a:schemeClr val="tx1"/>
                </a:solidFill>
                <a:effectLst/>
                <a:latin typeface="+mn-lt"/>
                <a:ea typeface="+mn-ea"/>
                <a:cs typeface="+mn-cs"/>
              </a:rPr>
              <a:t> olduğunu söyler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Endikasyonun</a:t>
            </a:r>
            <a:r>
              <a:rPr lang="tr-TR" sz="1200" kern="1200" dirty="0">
                <a:solidFill>
                  <a:schemeClr val="tx1"/>
                </a:solidFill>
                <a:effectLst/>
                <a:latin typeface="+mn-lt"/>
                <a:ea typeface="+mn-ea"/>
                <a:cs typeface="+mn-cs"/>
              </a:rPr>
              <a:t> ise o uygun durumda el hijyeninin gerekli olma nedeni</a:t>
            </a:r>
            <a:r>
              <a:rPr lang="tr-TR" sz="1200" kern="1200" baseline="0" dirty="0">
                <a:solidFill>
                  <a:schemeClr val="tx1"/>
                </a:solidFill>
                <a:effectLst/>
                <a:latin typeface="+mn-lt"/>
                <a:ea typeface="+mn-ea"/>
                <a:cs typeface="+mn-cs"/>
              </a:rPr>
              <a:t> olduğunu açıklar</a:t>
            </a:r>
            <a:r>
              <a:rPr lang="tr-TR" sz="1200" kern="1200" dirty="0">
                <a:solidFill>
                  <a:schemeClr val="tx1"/>
                </a:solidFill>
                <a:effectLst/>
                <a:latin typeface="+mn-lt"/>
                <a:ea typeface="+mn-ea"/>
                <a:cs typeface="+mn-cs"/>
              </a:rPr>
              <a:t>. </a:t>
            </a:r>
          </a:p>
          <a:p>
            <a:pPr algn="l"/>
            <a:r>
              <a:rPr lang="tr-TR" sz="1200" kern="1200" dirty="0">
                <a:solidFill>
                  <a:schemeClr val="tx1"/>
                </a:solidFill>
                <a:effectLst/>
                <a:latin typeface="+mn-lt"/>
                <a:ea typeface="+mn-ea"/>
                <a:cs typeface="+mn-cs"/>
              </a:rPr>
              <a:t>Bir uygun durum (fırsat) en az bir </a:t>
            </a:r>
            <a:r>
              <a:rPr lang="tr-TR" sz="1200" kern="1200" dirty="0" err="1">
                <a:solidFill>
                  <a:schemeClr val="tx1"/>
                </a:solidFill>
                <a:effectLst/>
                <a:latin typeface="+mn-lt"/>
                <a:ea typeface="+mn-ea"/>
                <a:cs typeface="+mn-cs"/>
              </a:rPr>
              <a:t>endikasyon</a:t>
            </a:r>
            <a:r>
              <a:rPr lang="tr-TR" sz="1200" kern="1200" dirty="0">
                <a:solidFill>
                  <a:schemeClr val="tx1"/>
                </a:solidFill>
                <a:effectLst/>
                <a:latin typeface="+mn-lt"/>
                <a:ea typeface="+mn-ea"/>
                <a:cs typeface="+mn-cs"/>
              </a:rPr>
              <a:t> gerektirir; ancak birden fazla endikasyon aynı anda bir araya gelerek bir uygun duruma karşılık gelebilir. </a:t>
            </a:r>
          </a:p>
          <a:p>
            <a:pPr algn="l"/>
            <a:r>
              <a:rPr lang="tr-TR" sz="1200" kern="1200" dirty="0">
                <a:solidFill>
                  <a:schemeClr val="tx1"/>
                </a:solidFill>
                <a:effectLst/>
                <a:latin typeface="+mn-lt"/>
                <a:ea typeface="+mn-ea"/>
                <a:cs typeface="+mn-cs"/>
              </a:rPr>
              <a:t>Diğer bir ifade ile aynı anda birden fazla endikasyon nedeniyle el hijyeni uygulaması gerekebilir ancak tüm bu </a:t>
            </a:r>
            <a:r>
              <a:rPr lang="tr-TR" sz="1200" kern="1200" dirty="0" err="1">
                <a:solidFill>
                  <a:schemeClr val="tx1"/>
                </a:solidFill>
                <a:effectLst/>
                <a:latin typeface="+mn-lt"/>
                <a:ea typeface="+mn-ea"/>
                <a:cs typeface="+mn-cs"/>
              </a:rPr>
              <a:t>endikasyonlar</a:t>
            </a:r>
            <a:r>
              <a:rPr lang="tr-TR" sz="1200" kern="1200" dirty="0">
                <a:solidFill>
                  <a:schemeClr val="tx1"/>
                </a:solidFill>
                <a:effectLst/>
                <a:latin typeface="+mn-lt"/>
                <a:ea typeface="+mn-ea"/>
                <a:cs typeface="+mn-cs"/>
              </a:rPr>
              <a:t> için bir el hijyeni uygulaması yeterli olur.</a:t>
            </a:r>
          </a:p>
          <a:p>
            <a:pPr algn="l"/>
            <a:r>
              <a:rPr lang="tr-TR" sz="1200" kern="1200" dirty="0">
                <a:solidFill>
                  <a:schemeClr val="tx1"/>
                </a:solidFill>
                <a:effectLst/>
                <a:latin typeface="+mn-lt"/>
                <a:ea typeface="+mn-ea"/>
                <a:cs typeface="+mn-cs"/>
              </a:rPr>
              <a:t>Eğitici ders sonunda </a:t>
            </a:r>
            <a:r>
              <a:rPr lang="tr-TR" sz="1200" kern="1200" dirty="0" err="1">
                <a:solidFill>
                  <a:schemeClr val="tx1"/>
                </a:solidFill>
                <a:effectLst/>
                <a:latin typeface="+mn-lt"/>
                <a:ea typeface="+mn-ea"/>
                <a:cs typeface="+mn-cs"/>
              </a:rPr>
              <a:t>endikasyonların</a:t>
            </a:r>
            <a:r>
              <a:rPr lang="tr-TR" sz="1200" kern="1200" dirty="0">
                <a:solidFill>
                  <a:schemeClr val="tx1"/>
                </a:solidFill>
                <a:effectLst/>
                <a:latin typeface="+mn-lt"/>
                <a:ea typeface="+mn-ea"/>
                <a:cs typeface="+mn-cs"/>
              </a:rPr>
              <a:t> birlikteliği anlatılırken bu durumun daha</a:t>
            </a:r>
            <a:r>
              <a:rPr lang="tr-TR" sz="1200" kern="1200" baseline="0" dirty="0">
                <a:solidFill>
                  <a:schemeClr val="tx1"/>
                </a:solidFill>
                <a:effectLst/>
                <a:latin typeface="+mn-lt"/>
                <a:ea typeface="+mn-ea"/>
                <a:cs typeface="+mn-cs"/>
              </a:rPr>
              <a:t> iyi anlaşılacağını söyler.</a:t>
            </a:r>
            <a:endParaRPr lang="tr-TR" sz="1200" kern="1200" dirty="0">
              <a:solidFill>
                <a:schemeClr val="tx1"/>
              </a:solidFill>
              <a:effectLst/>
              <a:latin typeface="+mn-lt"/>
              <a:ea typeface="+mn-ea"/>
              <a:cs typeface="+mn-cs"/>
            </a:endParaRP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9640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şekil üzerinden </a:t>
            </a:r>
            <a:r>
              <a:rPr lang="tr-TR" dirty="0" err="1"/>
              <a:t>endikasyonları</a:t>
            </a:r>
            <a:r>
              <a:rPr lang="tr-TR" dirty="0"/>
              <a:t> sıralar. </a:t>
            </a:r>
            <a:r>
              <a:rPr lang="tr-TR" dirty="0" err="1"/>
              <a:t>Endikasyonlardan</a:t>
            </a:r>
            <a:r>
              <a:rPr lang="tr-TR" dirty="0"/>
              <a:t> ikisinin</a:t>
            </a:r>
            <a:r>
              <a:rPr lang="tr-TR" baseline="0" dirty="0"/>
              <a:t> ÖNCE ve üçünün SONRA </a:t>
            </a:r>
            <a:r>
              <a:rPr lang="tr-TR" baseline="0" dirty="0" err="1"/>
              <a:t>endikasyonları</a:t>
            </a:r>
            <a:r>
              <a:rPr lang="tr-TR" baseline="0" dirty="0"/>
              <a:t> olduğuna dikkat çeker.</a:t>
            </a:r>
          </a:p>
          <a:p>
            <a:pPr algn="l"/>
            <a:r>
              <a:rPr lang="tr-TR" baseline="0" dirty="0"/>
              <a:t>Önce ve sonra </a:t>
            </a:r>
            <a:r>
              <a:rPr lang="tr-TR" baseline="0" dirty="0" err="1"/>
              <a:t>endikasyonlarının</a:t>
            </a:r>
            <a:r>
              <a:rPr lang="tr-TR" baseline="0" dirty="0"/>
              <a:t> bulaş dinamiği açısından önemini vurgular. Ayrıca </a:t>
            </a:r>
            <a:r>
              <a:rPr lang="tr-TR" baseline="0" dirty="0" err="1"/>
              <a:t>endikasyonların</a:t>
            </a:r>
            <a:r>
              <a:rPr lang="tr-TR" baseline="0" dirty="0"/>
              <a:t> sırasının nasıl iş akışına uygun bir şekilde sıralandığına işaret eder.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1481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Endikasyon</a:t>
            </a:r>
            <a:r>
              <a:rPr lang="tr-TR" baseline="0" dirty="0"/>
              <a:t> 1’i sağlık kurumuna ve katılımcılara uygun şekilde örneklerle anlatır.</a:t>
            </a:r>
          </a:p>
          <a:p>
            <a:pPr algn="l"/>
            <a:r>
              <a:rPr lang="tr-TR" u="sng" baseline="0" dirty="0"/>
              <a:t>Eğitici için ipuçları:</a:t>
            </a:r>
          </a:p>
          <a:p>
            <a:r>
              <a:rPr lang="tr-TR" sz="1200" kern="1200" dirty="0">
                <a:solidFill>
                  <a:schemeClr val="tx1"/>
                </a:solidFill>
                <a:effectLst/>
                <a:latin typeface="+mn-lt"/>
                <a:ea typeface="+mn-ea"/>
                <a:cs typeface="+mn-cs"/>
              </a:rPr>
              <a:t>Bu endikasyon sağlık bakım alanına son temas ile hastayla ilk temas arasında el hijyeni gerektirir. Hastaya yaklaşırken ancak hastaya dokunmadan önce el hijyeni uygulanması sağlık bakım alanından hastaya </a:t>
            </a:r>
            <a:r>
              <a:rPr lang="tr-TR" sz="1200" kern="1200" dirty="0" err="1">
                <a:solidFill>
                  <a:schemeClr val="tx1"/>
                </a:solidFill>
                <a:effectLst/>
                <a:latin typeface="+mn-lt"/>
                <a:ea typeface="+mn-ea"/>
                <a:cs typeface="+mn-cs"/>
              </a:rPr>
              <a:t>bulaşı</a:t>
            </a:r>
            <a:r>
              <a:rPr lang="tr-TR" sz="1200" kern="1200" dirty="0">
                <a:solidFill>
                  <a:schemeClr val="tx1"/>
                </a:solidFill>
                <a:effectLst/>
                <a:latin typeface="+mn-lt"/>
                <a:ea typeface="+mn-ea"/>
                <a:cs typeface="+mn-cs"/>
              </a:rPr>
              <a:t> önler. Burada hasta</a:t>
            </a:r>
            <a:r>
              <a:rPr lang="tr-TR" sz="1200" b="1" kern="12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kendisi, giysileri ve hastaya bağlı her türlü cihazı ifade eder. Hastayla tokalaşmak, hastaya hareket etmesi için yardım etmek, hastaya bağlı her türlü tıbbi alete/cihaza dokunmak (İV pompa, EKG kabloları vb.), hastayı giydirmek, saçını taramak, gözlük gibi kişisel yardımcı eşyaları takmasına yardımcı olmak, ateş, tansiyon ve nabız ölçmek, akciğer </a:t>
            </a:r>
            <a:r>
              <a:rPr lang="tr-TR" sz="1200" kern="1200" dirty="0" err="1">
                <a:solidFill>
                  <a:schemeClr val="tx1"/>
                </a:solidFill>
                <a:effectLst/>
                <a:latin typeface="+mn-lt"/>
                <a:ea typeface="+mn-ea"/>
                <a:cs typeface="+mn-cs"/>
              </a:rPr>
              <a:t>oskültasyonu</a:t>
            </a:r>
            <a:r>
              <a:rPr lang="tr-TR" sz="1200" kern="1200" dirty="0">
                <a:solidFill>
                  <a:schemeClr val="tx1"/>
                </a:solidFill>
                <a:effectLst/>
                <a:latin typeface="+mn-lt"/>
                <a:ea typeface="+mn-ea"/>
                <a:cs typeface="+mn-cs"/>
              </a:rPr>
              <a:t>, karın muayenesi, EKG kaydı almak, oksijen maskesi ya da nazal </a:t>
            </a:r>
            <a:r>
              <a:rPr lang="tr-TR" sz="1200" kern="1200" dirty="0" err="1">
                <a:solidFill>
                  <a:schemeClr val="tx1"/>
                </a:solidFill>
                <a:effectLst/>
                <a:latin typeface="+mn-lt"/>
                <a:ea typeface="+mn-ea"/>
                <a:cs typeface="+mn-cs"/>
              </a:rPr>
              <a:t>kanül</a:t>
            </a:r>
            <a:r>
              <a:rPr lang="tr-TR" sz="1200" kern="1200" dirty="0">
                <a:solidFill>
                  <a:schemeClr val="tx1"/>
                </a:solidFill>
                <a:effectLst/>
                <a:latin typeface="+mn-lt"/>
                <a:ea typeface="+mn-ea"/>
                <a:cs typeface="+mn-cs"/>
              </a:rPr>
              <a:t> uygulamak, kol askısı gibi materyalleri sabitlemek bu </a:t>
            </a:r>
            <a:r>
              <a:rPr lang="tr-TR" sz="1200" kern="1200" dirty="0" err="1">
                <a:solidFill>
                  <a:schemeClr val="tx1"/>
                </a:solidFill>
                <a:effectLst/>
                <a:latin typeface="+mn-lt"/>
                <a:ea typeface="+mn-ea"/>
                <a:cs typeface="+mn-cs"/>
              </a:rPr>
              <a:t>endikasyona</a:t>
            </a:r>
            <a:r>
              <a:rPr lang="tr-TR" sz="1200" kern="1200" dirty="0">
                <a:solidFill>
                  <a:schemeClr val="tx1"/>
                </a:solidFill>
                <a:effectLst/>
                <a:latin typeface="+mn-lt"/>
                <a:ea typeface="+mn-ea"/>
                <a:cs typeface="+mn-cs"/>
              </a:rPr>
              <a:t> örnektir.</a:t>
            </a:r>
          </a:p>
          <a:p>
            <a:r>
              <a:rPr lang="tr-TR" sz="1200" kern="1200" dirty="0">
                <a:solidFill>
                  <a:schemeClr val="tx1"/>
                </a:solidFill>
                <a:effectLst/>
                <a:latin typeface="+mn-lt"/>
                <a:ea typeface="+mn-ea"/>
                <a:cs typeface="+mn-cs"/>
              </a:rPr>
              <a:t>Hasta alanından ayrılmadıkça ve başka bir endikasyon oluşmadıkça ilk temasın ardından hastanın cildine, giysilerine ve çevresine tekrar temas edilebilir, ek el hijyeni gerekmez. Sağlık çalışanı elleri sadece hastanın mikroorganizmalarıyla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olacağı için, hasta alanına girerken el hijyeni uyguladıysa, hastanın  çevresine ve sonra hastaya dokunabilir.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Örnek: Görevli personel hastanın yanına gelir, oturmasına yardım eder, hasta başı masasını iter, çarşafları katlar, sandalyeyi yerleştirir ve sonra hastanın yataktan çıkmasına yardım eder. Bu örnekte görevli personel hastanın oturmasına yardım etmeden önce el hijyeni uygulamalıdır.</a:t>
            </a:r>
          </a:p>
          <a:p>
            <a:pPr algn="l"/>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1408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endikasyon</a:t>
            </a:r>
            <a:r>
              <a:rPr lang="tr-TR" baseline="0" dirty="0"/>
              <a:t> 1 için tablodaki örnekleri okur ve örneği katılımcılara sunar.</a:t>
            </a:r>
          </a:p>
          <a:p>
            <a:pPr algn="l"/>
            <a:r>
              <a:rPr lang="tr-TR" u="sng" baseline="0" dirty="0"/>
              <a:t>Eğitici için ipuçları:</a:t>
            </a:r>
          </a:p>
          <a:p>
            <a:r>
              <a:rPr lang="tr-TR" sz="1200" kern="1200" dirty="0">
                <a:solidFill>
                  <a:schemeClr val="tx1"/>
                </a:solidFill>
                <a:effectLst/>
                <a:latin typeface="+mn-lt"/>
                <a:ea typeface="+mn-ea"/>
                <a:cs typeface="+mn-cs"/>
              </a:rPr>
              <a:t>Bu endikasyon sağlık bakım alanına son temas ile hastayla ilk temas arasında el hijyeni gerektirir. Hastaya yaklaşırken ancak hastaya dokunmadan önce el hijyeni uygulanması sağlık bakım alanından hastaya </a:t>
            </a:r>
            <a:r>
              <a:rPr lang="tr-TR" sz="1200" kern="1200" dirty="0" err="1">
                <a:solidFill>
                  <a:schemeClr val="tx1"/>
                </a:solidFill>
                <a:effectLst/>
                <a:latin typeface="+mn-lt"/>
                <a:ea typeface="+mn-ea"/>
                <a:cs typeface="+mn-cs"/>
              </a:rPr>
              <a:t>bulaşı</a:t>
            </a:r>
            <a:r>
              <a:rPr lang="tr-TR" sz="1200" kern="1200" dirty="0">
                <a:solidFill>
                  <a:schemeClr val="tx1"/>
                </a:solidFill>
                <a:effectLst/>
                <a:latin typeface="+mn-lt"/>
                <a:ea typeface="+mn-ea"/>
                <a:cs typeface="+mn-cs"/>
              </a:rPr>
              <a:t> önler. Burada hasta; kendisi, giysileri ve hastaya bağlı her türlü cihazı ifade eder. Hastayla tokalaşmak, hastaya hareket etmesi için yardım etmek, hastaya bağlı her türlü tıbbi alete/cihaza dokunmak  (İV pompa, EKG kabloları vb.), hastayı giydirmek, saçını taramak, gözlük gibi kişisel yardımcı eşyaları takmasına yardımcı olmak, ateş, tansiyon ve nabız ölçmek, akciğer </a:t>
            </a:r>
            <a:r>
              <a:rPr lang="tr-TR" sz="1200" kern="1200" dirty="0" err="1">
                <a:solidFill>
                  <a:schemeClr val="tx1"/>
                </a:solidFill>
                <a:effectLst/>
                <a:latin typeface="+mn-lt"/>
                <a:ea typeface="+mn-ea"/>
                <a:cs typeface="+mn-cs"/>
              </a:rPr>
              <a:t>oskültasyonu</a:t>
            </a:r>
            <a:r>
              <a:rPr lang="tr-TR" sz="1200" kern="1200" dirty="0">
                <a:solidFill>
                  <a:schemeClr val="tx1"/>
                </a:solidFill>
                <a:effectLst/>
                <a:latin typeface="+mn-lt"/>
                <a:ea typeface="+mn-ea"/>
                <a:cs typeface="+mn-cs"/>
              </a:rPr>
              <a:t>, karın muayenesi, EKG kaydı almak, oksijen maskesi ya da nazal </a:t>
            </a:r>
            <a:r>
              <a:rPr lang="tr-TR" sz="1200" kern="1200" dirty="0" err="1">
                <a:solidFill>
                  <a:schemeClr val="tx1"/>
                </a:solidFill>
                <a:effectLst/>
                <a:latin typeface="+mn-lt"/>
                <a:ea typeface="+mn-ea"/>
                <a:cs typeface="+mn-cs"/>
              </a:rPr>
              <a:t>kanül</a:t>
            </a:r>
            <a:r>
              <a:rPr lang="tr-TR" sz="1200" kern="1200" dirty="0">
                <a:solidFill>
                  <a:schemeClr val="tx1"/>
                </a:solidFill>
                <a:effectLst/>
                <a:latin typeface="+mn-lt"/>
                <a:ea typeface="+mn-ea"/>
                <a:cs typeface="+mn-cs"/>
              </a:rPr>
              <a:t> uygulamak, kol askısı gibi materyalleri sabitlemek bu </a:t>
            </a:r>
            <a:r>
              <a:rPr lang="tr-TR" sz="1200" kern="1200" dirty="0" err="1">
                <a:solidFill>
                  <a:schemeClr val="tx1"/>
                </a:solidFill>
                <a:effectLst/>
                <a:latin typeface="+mn-lt"/>
                <a:ea typeface="+mn-ea"/>
                <a:cs typeface="+mn-cs"/>
              </a:rPr>
              <a:t>endikasyona</a:t>
            </a:r>
            <a:r>
              <a:rPr lang="tr-TR" sz="1200" kern="1200" dirty="0">
                <a:solidFill>
                  <a:schemeClr val="tx1"/>
                </a:solidFill>
                <a:effectLst/>
                <a:latin typeface="+mn-lt"/>
                <a:ea typeface="+mn-ea"/>
                <a:cs typeface="+mn-cs"/>
              </a:rPr>
              <a:t> örnektir.</a:t>
            </a:r>
          </a:p>
          <a:p>
            <a:r>
              <a:rPr lang="tr-TR" sz="1200" kern="1200" dirty="0">
                <a:solidFill>
                  <a:schemeClr val="tx1"/>
                </a:solidFill>
                <a:effectLst/>
                <a:latin typeface="+mn-lt"/>
                <a:ea typeface="+mn-ea"/>
                <a:cs typeface="+mn-cs"/>
              </a:rPr>
              <a:t>Hasta alanından ayrılmadıkça ve başka bir endikasyon oluşmadıkça ilk temasın ardından hastanın cildine, giysilerine ve çevresine tekrar temas edilebilir, ek el hijyeni gerekmez. Sağlık çalışanı elleri sadece hastanın mikroorganizmalarıyla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olacağı için, hasta alanına girerken el hijyeni uyguladıysa, hastanın  çevresine ve sonra hastaya dokunabilir.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Örnek: Görevli personel hastanın yanına gelir, oturmasına yardım eder, hasta başı masasını iter, çarşafları katlar, sandalyeyi yerleştirir ve sonra hastanın yataktan çıkmasına yardım eder. Bu örnekte görevli personel hastanın oturmasına yardım etmeden önce el hijyeni uygulamalıdır.</a:t>
            </a:r>
          </a:p>
          <a:p>
            <a:pPr algn="l"/>
            <a:endParaRPr lang="en-US" u="sng"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6723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Endikasyon</a:t>
            </a:r>
            <a:r>
              <a:rPr lang="tr-TR" baseline="0" dirty="0"/>
              <a:t> 1’i açıklamaya devam eder.   </a:t>
            </a:r>
          </a:p>
          <a:p>
            <a:pPr algn="l"/>
            <a:r>
              <a:rPr lang="tr-TR" u="sng" baseline="0" dirty="0"/>
              <a:t>Eğitici için ipuçları:</a:t>
            </a:r>
          </a:p>
          <a:p>
            <a:r>
              <a:rPr lang="tr-TR" sz="1200" kern="1200" dirty="0">
                <a:solidFill>
                  <a:schemeClr val="tx1"/>
                </a:solidFill>
                <a:effectLst/>
                <a:latin typeface="+mn-lt"/>
                <a:ea typeface="+mn-ea"/>
                <a:cs typeface="+mn-cs"/>
              </a:rPr>
              <a:t>Bu endikasyon sağlık bakım alanına son temas ile hastayla ilk temas arasında el hijyeni gerektirir. Hastaya yaklaşırken ancak hastaya dokunmadan önce el hijyeni uygulanması sağlık bakım alanından hastaya </a:t>
            </a:r>
            <a:r>
              <a:rPr lang="tr-TR" sz="1200" kern="1200" dirty="0" err="1">
                <a:solidFill>
                  <a:schemeClr val="tx1"/>
                </a:solidFill>
                <a:effectLst/>
                <a:latin typeface="+mn-lt"/>
                <a:ea typeface="+mn-ea"/>
                <a:cs typeface="+mn-cs"/>
              </a:rPr>
              <a:t>bulaşı</a:t>
            </a:r>
            <a:r>
              <a:rPr lang="tr-TR" sz="1200" kern="1200" dirty="0">
                <a:solidFill>
                  <a:schemeClr val="tx1"/>
                </a:solidFill>
                <a:effectLst/>
                <a:latin typeface="+mn-lt"/>
                <a:ea typeface="+mn-ea"/>
                <a:cs typeface="+mn-cs"/>
              </a:rPr>
              <a:t> önler. Burada hasta; kendisi, giysileri ve hastaya bağlı her türlü cihazı ifade eder. Hastayla tokalaşmak, hastaya hareket etmesi için yardım etmek, hastaya bağlı her türlü tıbbi alete/cihaza dokunmak  (İV pompa, EKG kabloları vb.), hastayı giydirmek, saçını taramak, gözlük gibi kişisel yardımcı eşyaları takmasına yardımcı olmak, ateş, tansiyon ve nabız ölçmek, akciğer </a:t>
            </a:r>
            <a:r>
              <a:rPr lang="tr-TR" sz="1200" kern="1200" dirty="0" err="1">
                <a:solidFill>
                  <a:schemeClr val="tx1"/>
                </a:solidFill>
                <a:effectLst/>
                <a:latin typeface="+mn-lt"/>
                <a:ea typeface="+mn-ea"/>
                <a:cs typeface="+mn-cs"/>
              </a:rPr>
              <a:t>oskültasyonu</a:t>
            </a:r>
            <a:r>
              <a:rPr lang="tr-TR" sz="1200" kern="1200" dirty="0">
                <a:solidFill>
                  <a:schemeClr val="tx1"/>
                </a:solidFill>
                <a:effectLst/>
                <a:latin typeface="+mn-lt"/>
                <a:ea typeface="+mn-ea"/>
                <a:cs typeface="+mn-cs"/>
              </a:rPr>
              <a:t>, karın muayenesi, EKG kaydı almak, oksijen maskesi ya da nazal </a:t>
            </a:r>
            <a:r>
              <a:rPr lang="tr-TR" sz="1200" kern="1200" dirty="0" err="1">
                <a:solidFill>
                  <a:schemeClr val="tx1"/>
                </a:solidFill>
                <a:effectLst/>
                <a:latin typeface="+mn-lt"/>
                <a:ea typeface="+mn-ea"/>
                <a:cs typeface="+mn-cs"/>
              </a:rPr>
              <a:t>kanül</a:t>
            </a:r>
            <a:r>
              <a:rPr lang="tr-TR" sz="1200" kern="1200" dirty="0">
                <a:solidFill>
                  <a:schemeClr val="tx1"/>
                </a:solidFill>
                <a:effectLst/>
                <a:latin typeface="+mn-lt"/>
                <a:ea typeface="+mn-ea"/>
                <a:cs typeface="+mn-cs"/>
              </a:rPr>
              <a:t> uygulamak, kol askısı gibi materyalleri sabitlemek bu </a:t>
            </a:r>
            <a:r>
              <a:rPr lang="tr-TR" sz="1200" kern="1200" dirty="0" err="1">
                <a:solidFill>
                  <a:schemeClr val="tx1"/>
                </a:solidFill>
                <a:effectLst/>
                <a:latin typeface="+mn-lt"/>
                <a:ea typeface="+mn-ea"/>
                <a:cs typeface="+mn-cs"/>
              </a:rPr>
              <a:t>endikasyona</a:t>
            </a:r>
            <a:r>
              <a:rPr lang="tr-TR" sz="1200" kern="1200" dirty="0">
                <a:solidFill>
                  <a:schemeClr val="tx1"/>
                </a:solidFill>
                <a:effectLst/>
                <a:latin typeface="+mn-lt"/>
                <a:ea typeface="+mn-ea"/>
                <a:cs typeface="+mn-cs"/>
              </a:rPr>
              <a:t> örnektir.</a:t>
            </a:r>
          </a:p>
          <a:p>
            <a:r>
              <a:rPr lang="tr-TR" sz="1200" kern="1200" dirty="0">
                <a:solidFill>
                  <a:schemeClr val="tx1"/>
                </a:solidFill>
                <a:effectLst/>
                <a:latin typeface="+mn-lt"/>
                <a:ea typeface="+mn-ea"/>
                <a:cs typeface="+mn-cs"/>
              </a:rPr>
              <a:t>Hasta alanından ayrılmadıkça ve başka bir endikasyon oluşmadıkça ilk temasın ardından hastanın cildine, giysilerine ve çevresine tekrar temas edilebilir, ek el hijyeni gerekmez. Sağlık çalışanı elleri sadece hastanın mikroorganizmalarıyla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olacağı için, hasta alanına girerken el hijyeni uyguladıysa, hastanın  çevresine ve sonra hastaya dokunabilir.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Örnek: Görevli personel hastanın yanına gelir, oturmasına yardım eder, hasta başı masasını iter, çarşafları katlar, sandalyeyi yerleştirir ve sonra hastanın yataktan çıkmasına yardım eder. Bu örnekte görevli personel hastanın oturmasına yardım etmeden önce el hijyeni uygulamalıdır.</a:t>
            </a:r>
          </a:p>
          <a:p>
            <a:pPr algn="l"/>
            <a:endParaRPr lang="en-US" u="sng" dirty="0"/>
          </a:p>
          <a:p>
            <a:pPr algn="l"/>
            <a:endParaRPr lang="en-US"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1690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Endikasyon</a:t>
            </a:r>
            <a:r>
              <a:rPr lang="tr-TR" baseline="0" dirty="0"/>
              <a:t> 2’yi sağlık kurumuna ve katılımcılara uygun şekilde örneklerle anlatır.</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u="sng" baseline="0" dirty="0"/>
              <a:t>Eğitici için ipuçları:</a:t>
            </a:r>
            <a:endParaRPr lang="tr-TR" dirty="0"/>
          </a:p>
          <a:p>
            <a:r>
              <a:rPr lang="tr-TR" sz="1200" kern="1200" dirty="0">
                <a:solidFill>
                  <a:schemeClr val="tx1"/>
                </a:solidFill>
                <a:effectLst/>
                <a:latin typeface="+mn-lt"/>
                <a:ea typeface="+mn-ea"/>
                <a:cs typeface="+mn-cs"/>
              </a:rPr>
              <a:t>Bu endikasyon sağlık bakım alanı veya hasta alanında hasta dahil herhangi bir yüzeye son temas ile </a:t>
            </a:r>
            <a:r>
              <a:rPr lang="tr-TR" sz="1200" kern="1200" dirty="0" err="1">
                <a:solidFill>
                  <a:schemeClr val="tx1"/>
                </a:solidFill>
                <a:effectLst/>
                <a:latin typeface="+mn-lt"/>
                <a:ea typeface="+mn-ea"/>
                <a:cs typeface="+mn-cs"/>
              </a:rPr>
              <a:t>mukoz</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membranlara</a:t>
            </a:r>
            <a:r>
              <a:rPr lang="tr-TR" sz="1200" kern="1200" dirty="0">
                <a:solidFill>
                  <a:schemeClr val="tx1"/>
                </a:solidFill>
                <a:effectLst/>
                <a:latin typeface="+mn-lt"/>
                <a:ea typeface="+mn-ea"/>
                <a:cs typeface="+mn-cs"/>
              </a:rPr>
              <a:t>, bütünlüğü bozulmuş cilt ya da </a:t>
            </a:r>
            <a:r>
              <a:rPr lang="tr-TR" sz="1200" kern="1200" dirty="0" err="1">
                <a:solidFill>
                  <a:schemeClr val="tx1"/>
                </a:solidFill>
                <a:effectLst/>
                <a:latin typeface="+mn-lt"/>
                <a:ea typeface="+mn-ea"/>
                <a:cs typeface="+mn-cs"/>
              </a:rPr>
              <a:t>invaziv</a:t>
            </a:r>
            <a:r>
              <a:rPr lang="tr-TR" sz="1200" kern="1200" dirty="0">
                <a:solidFill>
                  <a:schemeClr val="tx1"/>
                </a:solidFill>
                <a:effectLst/>
                <a:latin typeface="+mn-lt"/>
                <a:ea typeface="+mn-ea"/>
                <a:cs typeface="+mn-cs"/>
              </a:rPr>
              <a:t> tıbbi alete direkt veya </a:t>
            </a:r>
            <a:r>
              <a:rPr lang="tr-TR" sz="1200" kern="1200" dirty="0" err="1">
                <a:solidFill>
                  <a:schemeClr val="tx1"/>
                </a:solidFill>
                <a:effectLst/>
                <a:latin typeface="+mn-lt"/>
                <a:ea typeface="+mn-ea"/>
                <a:cs typeface="+mn-cs"/>
              </a:rPr>
              <a:t>indirekt</a:t>
            </a:r>
            <a:r>
              <a:rPr lang="tr-TR" sz="1200" kern="1200" dirty="0">
                <a:solidFill>
                  <a:schemeClr val="tx1"/>
                </a:solidFill>
                <a:effectLst/>
                <a:latin typeface="+mn-lt"/>
                <a:ea typeface="+mn-ea"/>
                <a:cs typeface="+mn-cs"/>
              </a:rPr>
              <a:t> temas arasında el hijyeni gerektirir. Hasta için enfeksiyon riski taşıyan kritik alana dokunmadan hemen önce el hijyeni uygulanmalıdır. Kan almak, kan şekeri ölçümü, </a:t>
            </a:r>
            <a:r>
              <a:rPr lang="tr-TR" sz="1200" kern="1200" dirty="0" err="1">
                <a:solidFill>
                  <a:schemeClr val="tx1"/>
                </a:solidFill>
                <a:effectLst/>
                <a:latin typeface="+mn-lt"/>
                <a:ea typeface="+mn-ea"/>
                <a:cs typeface="+mn-cs"/>
              </a:rPr>
              <a:t>arteriyel</a:t>
            </a:r>
            <a:r>
              <a:rPr lang="tr-TR" sz="1200" kern="1200" dirty="0">
                <a:solidFill>
                  <a:schemeClr val="tx1"/>
                </a:solidFill>
                <a:effectLst/>
                <a:latin typeface="+mn-lt"/>
                <a:ea typeface="+mn-ea"/>
                <a:cs typeface="+mn-cs"/>
              </a:rPr>
              <a:t> kan gazı bakmak,  </a:t>
            </a:r>
            <a:r>
              <a:rPr lang="tr-TR" sz="1200" kern="1200" dirty="0" err="1">
                <a:solidFill>
                  <a:schemeClr val="tx1"/>
                </a:solidFill>
                <a:effectLst/>
                <a:latin typeface="+mn-lt"/>
                <a:ea typeface="+mn-ea"/>
                <a:cs typeface="+mn-cs"/>
              </a:rPr>
              <a:t>subkütan</a:t>
            </a:r>
            <a:r>
              <a:rPr lang="tr-TR" sz="1200" kern="1200" dirty="0">
                <a:solidFill>
                  <a:schemeClr val="tx1"/>
                </a:solidFill>
                <a:effectLst/>
                <a:latin typeface="+mn-lt"/>
                <a:ea typeface="+mn-ea"/>
                <a:cs typeface="+mn-cs"/>
              </a:rPr>
              <a:t> ya da </a:t>
            </a:r>
            <a:r>
              <a:rPr lang="tr-TR" sz="1200" kern="1200" dirty="0" err="1">
                <a:solidFill>
                  <a:schemeClr val="tx1"/>
                </a:solidFill>
                <a:effectLst/>
                <a:latin typeface="+mn-lt"/>
                <a:ea typeface="+mn-ea"/>
                <a:cs typeface="+mn-cs"/>
              </a:rPr>
              <a:t>intramusküler</a:t>
            </a:r>
            <a:r>
              <a:rPr lang="tr-TR" sz="1200" kern="1200" dirty="0">
                <a:solidFill>
                  <a:schemeClr val="tx1"/>
                </a:solidFill>
                <a:effectLst/>
                <a:latin typeface="+mn-lt"/>
                <a:ea typeface="+mn-ea"/>
                <a:cs typeface="+mn-cs"/>
              </a:rPr>
              <a:t> enjeksiyon, İV ilaç uygulamak, </a:t>
            </a:r>
            <a:r>
              <a:rPr lang="tr-TR" sz="1200" kern="1200" dirty="0" err="1">
                <a:solidFill>
                  <a:schemeClr val="tx1"/>
                </a:solidFill>
                <a:effectLst/>
                <a:latin typeface="+mn-lt"/>
                <a:ea typeface="+mn-ea"/>
                <a:cs typeface="+mn-cs"/>
              </a:rPr>
              <a:t>nazogastrik</a:t>
            </a:r>
            <a:r>
              <a:rPr lang="tr-TR" sz="1200" kern="1200" dirty="0">
                <a:solidFill>
                  <a:schemeClr val="tx1"/>
                </a:solidFill>
                <a:effectLst/>
                <a:latin typeface="+mn-lt"/>
                <a:ea typeface="+mn-ea"/>
                <a:cs typeface="+mn-cs"/>
              </a:rPr>
              <a:t> besleme, pansuman hazırlamak, göz damlası damlatmak, </a:t>
            </a:r>
            <a:r>
              <a:rPr lang="tr-TR" sz="1200" kern="1200" dirty="0" err="1">
                <a:solidFill>
                  <a:schemeClr val="tx1"/>
                </a:solidFill>
                <a:effectLst/>
                <a:latin typeface="+mn-lt"/>
                <a:ea typeface="+mn-ea"/>
                <a:cs typeface="+mn-cs"/>
              </a:rPr>
              <a:t>suppozituvar</a:t>
            </a:r>
            <a:r>
              <a:rPr lang="tr-TR" sz="1200" kern="1200" dirty="0">
                <a:solidFill>
                  <a:schemeClr val="tx1"/>
                </a:solidFill>
                <a:effectLst/>
                <a:latin typeface="+mn-lt"/>
                <a:ea typeface="+mn-ea"/>
                <a:cs typeface="+mn-cs"/>
              </a:rPr>
              <a:t> uygulamak, vajinal ilaç uygulamak, yara bakımı, cerrahi girişim, </a:t>
            </a:r>
            <a:r>
              <a:rPr lang="tr-TR" sz="1200" kern="1200" dirty="0" err="1">
                <a:solidFill>
                  <a:schemeClr val="tx1"/>
                </a:solidFill>
                <a:effectLst/>
                <a:latin typeface="+mn-lt"/>
                <a:ea typeface="+mn-ea"/>
                <a:cs typeface="+mn-cs"/>
              </a:rPr>
              <a:t>rektal</a:t>
            </a:r>
            <a:r>
              <a:rPr lang="tr-TR" sz="1200" kern="1200" dirty="0">
                <a:solidFill>
                  <a:schemeClr val="tx1"/>
                </a:solidFill>
                <a:effectLst/>
                <a:latin typeface="+mn-lt"/>
                <a:ea typeface="+mn-ea"/>
                <a:cs typeface="+mn-cs"/>
              </a:rPr>
              <a:t> muayene, </a:t>
            </a:r>
            <a:r>
              <a:rPr lang="tr-TR" sz="1200" kern="1200" dirty="0" err="1">
                <a:solidFill>
                  <a:schemeClr val="tx1"/>
                </a:solidFill>
                <a:effectLst/>
                <a:latin typeface="+mn-lt"/>
                <a:ea typeface="+mn-ea"/>
                <a:cs typeface="+mn-cs"/>
              </a:rPr>
              <a:t>invaziv</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obstetrik</a:t>
            </a:r>
            <a:r>
              <a:rPr lang="tr-TR" sz="1200" kern="1200" dirty="0">
                <a:solidFill>
                  <a:schemeClr val="tx1"/>
                </a:solidFill>
                <a:effectLst/>
                <a:latin typeface="+mn-lt"/>
                <a:ea typeface="+mn-ea"/>
                <a:cs typeface="+mn-cs"/>
              </a:rPr>
              <a:t>, jinekolojik muayene ve işlem, </a:t>
            </a:r>
            <a:r>
              <a:rPr lang="tr-TR" sz="1200" kern="1200" dirty="0" err="1">
                <a:solidFill>
                  <a:schemeClr val="tx1"/>
                </a:solidFill>
                <a:effectLst/>
                <a:latin typeface="+mn-lt"/>
                <a:ea typeface="+mn-ea"/>
                <a:cs typeface="+mn-cs"/>
              </a:rPr>
              <a:t>yenidoğan</a:t>
            </a:r>
            <a:r>
              <a:rPr lang="tr-TR" sz="1200" kern="1200" dirty="0">
                <a:solidFill>
                  <a:schemeClr val="tx1"/>
                </a:solidFill>
                <a:effectLst/>
                <a:latin typeface="+mn-lt"/>
                <a:ea typeface="+mn-ea"/>
                <a:cs typeface="+mn-cs"/>
              </a:rPr>
              <a:t> damak muayenesi bu </a:t>
            </a:r>
            <a:r>
              <a:rPr lang="tr-TR" sz="1200" kern="1200" dirty="0" err="1">
                <a:solidFill>
                  <a:schemeClr val="tx1"/>
                </a:solidFill>
                <a:effectLst/>
                <a:latin typeface="+mn-lt"/>
                <a:ea typeface="+mn-ea"/>
                <a:cs typeface="+mn-cs"/>
              </a:rPr>
              <a:t>endikasyona</a:t>
            </a:r>
            <a:r>
              <a:rPr lang="tr-TR" sz="1200" kern="1200" dirty="0">
                <a:solidFill>
                  <a:schemeClr val="tx1"/>
                </a:solidFill>
                <a:effectLst/>
                <a:latin typeface="+mn-lt"/>
                <a:ea typeface="+mn-ea"/>
                <a:cs typeface="+mn-cs"/>
              </a:rPr>
              <a:t> örnektir. </a:t>
            </a:r>
          </a:p>
          <a:p>
            <a:r>
              <a:rPr lang="tr-TR" sz="1200" kern="1200" dirty="0">
                <a:solidFill>
                  <a:schemeClr val="tx1"/>
                </a:solidFill>
                <a:effectLst/>
                <a:latin typeface="+mn-lt"/>
                <a:ea typeface="+mn-ea"/>
                <a:cs typeface="+mn-cs"/>
              </a:rPr>
              <a:t>Temiz/aseptik işlem hastanın vücuduna mikroorganizmaların direkt bulaş riskinin olduğu her tür bakım aktivitesidir ve tıbbi asepsiyi ifade eder. Diğer bir ifade ile temiz/aseptik işlem steril durumdaki bakım ya da steril vücut bölgesi anlamında değildir! Bu </a:t>
            </a:r>
            <a:r>
              <a:rPr lang="tr-TR" sz="1200" kern="1200" dirty="0" err="1">
                <a:solidFill>
                  <a:schemeClr val="tx1"/>
                </a:solidFill>
                <a:effectLst/>
                <a:latin typeface="+mn-lt"/>
                <a:ea typeface="+mn-ea"/>
                <a:cs typeface="+mn-cs"/>
              </a:rPr>
              <a:t>endikasyonun</a:t>
            </a:r>
            <a:r>
              <a:rPr lang="tr-TR" sz="1200" kern="1200" dirty="0">
                <a:solidFill>
                  <a:schemeClr val="tx1"/>
                </a:solidFill>
                <a:effectLst/>
                <a:latin typeface="+mn-lt"/>
                <a:ea typeface="+mn-ea"/>
                <a:cs typeface="+mn-cs"/>
              </a:rPr>
              <a:t> amacı işlem sırasında hastanın vücuduna patojen girişinin engellenmesidir.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El </a:t>
            </a:r>
            <a:r>
              <a:rPr lang="tr-TR" sz="1200" kern="1200" dirty="0" err="1">
                <a:solidFill>
                  <a:schemeClr val="tx1"/>
                </a:solidFill>
                <a:effectLst/>
                <a:latin typeface="+mn-lt"/>
                <a:ea typeface="+mn-ea"/>
                <a:cs typeface="+mn-cs"/>
              </a:rPr>
              <a:t>hiyeni</a:t>
            </a:r>
            <a:r>
              <a:rPr lang="tr-TR" sz="1200" kern="1200" dirty="0">
                <a:solidFill>
                  <a:schemeClr val="tx1"/>
                </a:solidFill>
                <a:effectLst/>
                <a:latin typeface="+mn-lt"/>
                <a:ea typeface="+mn-ea"/>
                <a:cs typeface="+mn-cs"/>
              </a:rPr>
              <a:t> temiz/aseptik işlemden hemen önce uygulanmalıdır. El hijyeni uygulandıktan sonra, işlem başlamadan önce hasta çevresinde hiçbir şeye dokunulmamalıdır. Temiz/aseptik prosedür için eldiven kullanılacaksa eldiveni giymeden hemen önce el hijyeni uygulanmalıdır.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Örnek: Hemşire hastadan kan almak üzere hastanın yanına gelir, cilt antisepsisi ve turnikeyi uygular, eldivenlerini giyer ve enjektörle kan örneğini alır. Bu örnekte hemşire eldivenlerini giymeden hemen önce el hijyeni uygulamalıdır.</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698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temiz/aseptik</a:t>
            </a:r>
            <a:r>
              <a:rPr lang="tr-TR" baseline="0" dirty="0"/>
              <a:t> işlem kavramının el hijyeni </a:t>
            </a:r>
            <a:r>
              <a:rPr lang="tr-TR" baseline="0" dirty="0" err="1"/>
              <a:t>endikasyonları</a:t>
            </a:r>
            <a:r>
              <a:rPr lang="tr-TR" baseline="0" dirty="0"/>
              <a:t> kapsamında nasıl ele alındığını açıklar.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u="sng" baseline="0" dirty="0"/>
              <a:t>Eğitici için ipuçları:</a:t>
            </a:r>
            <a:endParaRPr lang="tr-TR" dirty="0"/>
          </a:p>
          <a:p>
            <a:r>
              <a:rPr lang="tr-TR" sz="1200" kern="1200" dirty="0">
                <a:solidFill>
                  <a:schemeClr val="tx1"/>
                </a:solidFill>
                <a:effectLst/>
                <a:latin typeface="+mn-lt"/>
                <a:ea typeface="+mn-ea"/>
                <a:cs typeface="+mn-cs"/>
              </a:rPr>
              <a:t>Bu endikasyon sağlık bakım alanı veya hasta alanında hasta dahil herhangi bir yüzeye son temas ile </a:t>
            </a:r>
            <a:r>
              <a:rPr lang="tr-TR" sz="1200" kern="1200" dirty="0" err="1">
                <a:solidFill>
                  <a:schemeClr val="tx1"/>
                </a:solidFill>
                <a:effectLst/>
                <a:latin typeface="+mn-lt"/>
                <a:ea typeface="+mn-ea"/>
                <a:cs typeface="+mn-cs"/>
              </a:rPr>
              <a:t>mukoz</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membranlara</a:t>
            </a:r>
            <a:r>
              <a:rPr lang="tr-TR" sz="1200" kern="1200" dirty="0">
                <a:solidFill>
                  <a:schemeClr val="tx1"/>
                </a:solidFill>
                <a:effectLst/>
                <a:latin typeface="+mn-lt"/>
                <a:ea typeface="+mn-ea"/>
                <a:cs typeface="+mn-cs"/>
              </a:rPr>
              <a:t>, bütünlüğü bozulmuş cilt ya da </a:t>
            </a:r>
            <a:r>
              <a:rPr lang="tr-TR" sz="1200" kern="1200" dirty="0" err="1">
                <a:solidFill>
                  <a:schemeClr val="tx1"/>
                </a:solidFill>
                <a:effectLst/>
                <a:latin typeface="+mn-lt"/>
                <a:ea typeface="+mn-ea"/>
                <a:cs typeface="+mn-cs"/>
              </a:rPr>
              <a:t>invaziv</a:t>
            </a:r>
            <a:r>
              <a:rPr lang="tr-TR" sz="1200" kern="1200" dirty="0">
                <a:solidFill>
                  <a:schemeClr val="tx1"/>
                </a:solidFill>
                <a:effectLst/>
                <a:latin typeface="+mn-lt"/>
                <a:ea typeface="+mn-ea"/>
                <a:cs typeface="+mn-cs"/>
              </a:rPr>
              <a:t> tıbbi alete direkt veya </a:t>
            </a:r>
            <a:r>
              <a:rPr lang="tr-TR" sz="1200" kern="1200" dirty="0" err="1">
                <a:solidFill>
                  <a:schemeClr val="tx1"/>
                </a:solidFill>
                <a:effectLst/>
                <a:latin typeface="+mn-lt"/>
                <a:ea typeface="+mn-ea"/>
                <a:cs typeface="+mn-cs"/>
              </a:rPr>
              <a:t>indirekt</a:t>
            </a:r>
            <a:r>
              <a:rPr lang="tr-TR" sz="1200" kern="1200" dirty="0">
                <a:solidFill>
                  <a:schemeClr val="tx1"/>
                </a:solidFill>
                <a:effectLst/>
                <a:latin typeface="+mn-lt"/>
                <a:ea typeface="+mn-ea"/>
                <a:cs typeface="+mn-cs"/>
              </a:rPr>
              <a:t> temas arasında el hijyeni gerektirir. Hasta için enfeksiyon riski taşıyan kritik alana dokunmadan hemen önce el hijyeni uygulanmalıdır. Kan almak, kan şekeri ölçümü, </a:t>
            </a:r>
            <a:r>
              <a:rPr lang="tr-TR" sz="1200" kern="1200" dirty="0" err="1">
                <a:solidFill>
                  <a:schemeClr val="tx1"/>
                </a:solidFill>
                <a:effectLst/>
                <a:latin typeface="+mn-lt"/>
                <a:ea typeface="+mn-ea"/>
                <a:cs typeface="+mn-cs"/>
              </a:rPr>
              <a:t>arteriyel</a:t>
            </a:r>
            <a:r>
              <a:rPr lang="tr-TR" sz="1200" kern="1200" dirty="0">
                <a:solidFill>
                  <a:schemeClr val="tx1"/>
                </a:solidFill>
                <a:effectLst/>
                <a:latin typeface="+mn-lt"/>
                <a:ea typeface="+mn-ea"/>
                <a:cs typeface="+mn-cs"/>
              </a:rPr>
              <a:t> kan gazı bakmak,  </a:t>
            </a:r>
            <a:r>
              <a:rPr lang="tr-TR" sz="1200" kern="1200" dirty="0" err="1">
                <a:solidFill>
                  <a:schemeClr val="tx1"/>
                </a:solidFill>
                <a:effectLst/>
                <a:latin typeface="+mn-lt"/>
                <a:ea typeface="+mn-ea"/>
                <a:cs typeface="+mn-cs"/>
              </a:rPr>
              <a:t>subkütan</a:t>
            </a:r>
            <a:r>
              <a:rPr lang="tr-TR" sz="1200" kern="1200" dirty="0">
                <a:solidFill>
                  <a:schemeClr val="tx1"/>
                </a:solidFill>
                <a:effectLst/>
                <a:latin typeface="+mn-lt"/>
                <a:ea typeface="+mn-ea"/>
                <a:cs typeface="+mn-cs"/>
              </a:rPr>
              <a:t> ya da </a:t>
            </a:r>
            <a:r>
              <a:rPr lang="tr-TR" sz="1200" kern="1200" dirty="0" err="1">
                <a:solidFill>
                  <a:schemeClr val="tx1"/>
                </a:solidFill>
                <a:effectLst/>
                <a:latin typeface="+mn-lt"/>
                <a:ea typeface="+mn-ea"/>
                <a:cs typeface="+mn-cs"/>
              </a:rPr>
              <a:t>intramusküler</a:t>
            </a:r>
            <a:r>
              <a:rPr lang="tr-TR" sz="1200" kern="1200" dirty="0">
                <a:solidFill>
                  <a:schemeClr val="tx1"/>
                </a:solidFill>
                <a:effectLst/>
                <a:latin typeface="+mn-lt"/>
                <a:ea typeface="+mn-ea"/>
                <a:cs typeface="+mn-cs"/>
              </a:rPr>
              <a:t> enjeksiyon, İV ilaç uygulamak, </a:t>
            </a:r>
            <a:r>
              <a:rPr lang="tr-TR" sz="1200" kern="1200" dirty="0" err="1">
                <a:solidFill>
                  <a:schemeClr val="tx1"/>
                </a:solidFill>
                <a:effectLst/>
                <a:latin typeface="+mn-lt"/>
                <a:ea typeface="+mn-ea"/>
                <a:cs typeface="+mn-cs"/>
              </a:rPr>
              <a:t>nazogastrik</a:t>
            </a:r>
            <a:r>
              <a:rPr lang="tr-TR" sz="1200" kern="1200" dirty="0">
                <a:solidFill>
                  <a:schemeClr val="tx1"/>
                </a:solidFill>
                <a:effectLst/>
                <a:latin typeface="+mn-lt"/>
                <a:ea typeface="+mn-ea"/>
                <a:cs typeface="+mn-cs"/>
              </a:rPr>
              <a:t> besleme, pansuman hazırlamak, göz damlası damlatmak, </a:t>
            </a:r>
            <a:r>
              <a:rPr lang="tr-TR" sz="1200" kern="1200" dirty="0" err="1">
                <a:solidFill>
                  <a:schemeClr val="tx1"/>
                </a:solidFill>
                <a:effectLst/>
                <a:latin typeface="+mn-lt"/>
                <a:ea typeface="+mn-ea"/>
                <a:cs typeface="+mn-cs"/>
              </a:rPr>
              <a:t>suppozituvar</a:t>
            </a:r>
            <a:r>
              <a:rPr lang="tr-TR" sz="1200" kern="1200" dirty="0">
                <a:solidFill>
                  <a:schemeClr val="tx1"/>
                </a:solidFill>
                <a:effectLst/>
                <a:latin typeface="+mn-lt"/>
                <a:ea typeface="+mn-ea"/>
                <a:cs typeface="+mn-cs"/>
              </a:rPr>
              <a:t> uygulamak, vajinal ilaç uygulamak, yara bakımı, cerrahi girişim, </a:t>
            </a:r>
            <a:r>
              <a:rPr lang="tr-TR" sz="1200" kern="1200" dirty="0" err="1">
                <a:solidFill>
                  <a:schemeClr val="tx1"/>
                </a:solidFill>
                <a:effectLst/>
                <a:latin typeface="+mn-lt"/>
                <a:ea typeface="+mn-ea"/>
                <a:cs typeface="+mn-cs"/>
              </a:rPr>
              <a:t>rektal</a:t>
            </a:r>
            <a:r>
              <a:rPr lang="tr-TR" sz="1200" kern="1200" dirty="0">
                <a:solidFill>
                  <a:schemeClr val="tx1"/>
                </a:solidFill>
                <a:effectLst/>
                <a:latin typeface="+mn-lt"/>
                <a:ea typeface="+mn-ea"/>
                <a:cs typeface="+mn-cs"/>
              </a:rPr>
              <a:t> muayene, </a:t>
            </a:r>
            <a:r>
              <a:rPr lang="tr-TR" sz="1200" kern="1200" dirty="0" err="1">
                <a:solidFill>
                  <a:schemeClr val="tx1"/>
                </a:solidFill>
                <a:effectLst/>
                <a:latin typeface="+mn-lt"/>
                <a:ea typeface="+mn-ea"/>
                <a:cs typeface="+mn-cs"/>
              </a:rPr>
              <a:t>invaziv</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obstetrik</a:t>
            </a:r>
            <a:r>
              <a:rPr lang="tr-TR" sz="1200" kern="1200" dirty="0">
                <a:solidFill>
                  <a:schemeClr val="tx1"/>
                </a:solidFill>
                <a:effectLst/>
                <a:latin typeface="+mn-lt"/>
                <a:ea typeface="+mn-ea"/>
                <a:cs typeface="+mn-cs"/>
              </a:rPr>
              <a:t>, jinekolojik muayene ve işlem, </a:t>
            </a:r>
            <a:r>
              <a:rPr lang="tr-TR" sz="1200" kern="1200" dirty="0" err="1">
                <a:solidFill>
                  <a:schemeClr val="tx1"/>
                </a:solidFill>
                <a:effectLst/>
                <a:latin typeface="+mn-lt"/>
                <a:ea typeface="+mn-ea"/>
                <a:cs typeface="+mn-cs"/>
              </a:rPr>
              <a:t>yenidoğan</a:t>
            </a:r>
            <a:r>
              <a:rPr lang="tr-TR" sz="1200" kern="1200" dirty="0">
                <a:solidFill>
                  <a:schemeClr val="tx1"/>
                </a:solidFill>
                <a:effectLst/>
                <a:latin typeface="+mn-lt"/>
                <a:ea typeface="+mn-ea"/>
                <a:cs typeface="+mn-cs"/>
              </a:rPr>
              <a:t> damak muayenesi bu </a:t>
            </a:r>
            <a:r>
              <a:rPr lang="tr-TR" sz="1200" kern="1200" dirty="0" err="1">
                <a:solidFill>
                  <a:schemeClr val="tx1"/>
                </a:solidFill>
                <a:effectLst/>
                <a:latin typeface="+mn-lt"/>
                <a:ea typeface="+mn-ea"/>
                <a:cs typeface="+mn-cs"/>
              </a:rPr>
              <a:t>endikasyona</a:t>
            </a:r>
            <a:r>
              <a:rPr lang="tr-TR" sz="1200" kern="1200" dirty="0">
                <a:solidFill>
                  <a:schemeClr val="tx1"/>
                </a:solidFill>
                <a:effectLst/>
                <a:latin typeface="+mn-lt"/>
                <a:ea typeface="+mn-ea"/>
                <a:cs typeface="+mn-cs"/>
              </a:rPr>
              <a:t> örnektir. </a:t>
            </a:r>
          </a:p>
          <a:p>
            <a:r>
              <a:rPr lang="tr-TR" sz="1200" kern="1200" dirty="0">
                <a:solidFill>
                  <a:schemeClr val="tx1"/>
                </a:solidFill>
                <a:effectLst/>
                <a:latin typeface="+mn-lt"/>
                <a:ea typeface="+mn-ea"/>
                <a:cs typeface="+mn-cs"/>
              </a:rPr>
              <a:t>Temiz/aseptik işlem hastanın vücuduna mikroorganizmaların direkt bulaş riskinin olduğu her tür bakım aktivitesidir ve tıbbi asepsiyi ifade eder. Diğer bir ifade ile temiz/aseptik işlem steril durumdaki bakım ya da steril vücut bölgesi anlamında değildir! Bu </a:t>
            </a:r>
            <a:r>
              <a:rPr lang="tr-TR" sz="1200" kern="1200" dirty="0" err="1">
                <a:solidFill>
                  <a:schemeClr val="tx1"/>
                </a:solidFill>
                <a:effectLst/>
                <a:latin typeface="+mn-lt"/>
                <a:ea typeface="+mn-ea"/>
                <a:cs typeface="+mn-cs"/>
              </a:rPr>
              <a:t>endikasyonun</a:t>
            </a:r>
            <a:r>
              <a:rPr lang="tr-TR" sz="1200" kern="1200" dirty="0">
                <a:solidFill>
                  <a:schemeClr val="tx1"/>
                </a:solidFill>
                <a:effectLst/>
                <a:latin typeface="+mn-lt"/>
                <a:ea typeface="+mn-ea"/>
                <a:cs typeface="+mn-cs"/>
              </a:rPr>
              <a:t> amacı işlem sırasında hastanın vücuduna patojen girişinin engellenmesidir.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El </a:t>
            </a:r>
            <a:r>
              <a:rPr lang="tr-TR" sz="1200" kern="1200" dirty="0" err="1">
                <a:solidFill>
                  <a:schemeClr val="tx1"/>
                </a:solidFill>
                <a:effectLst/>
                <a:latin typeface="+mn-lt"/>
                <a:ea typeface="+mn-ea"/>
                <a:cs typeface="+mn-cs"/>
              </a:rPr>
              <a:t>hiyeni</a:t>
            </a:r>
            <a:r>
              <a:rPr lang="tr-TR" sz="1200" kern="1200" dirty="0">
                <a:solidFill>
                  <a:schemeClr val="tx1"/>
                </a:solidFill>
                <a:effectLst/>
                <a:latin typeface="+mn-lt"/>
                <a:ea typeface="+mn-ea"/>
                <a:cs typeface="+mn-cs"/>
              </a:rPr>
              <a:t> temiz/aseptik işlemden hemen önce uygulanmalıdır. El hijyeni uygulandıktan sonra, işlem başlamadan önce hasta çevresinde hiçbir şeye dokunulmamalıdır. Temiz/aseptik prosedür için eldiven kullanılacaksa eldiveni giymeden hemen önce el hijyeni uygulanmalıdır.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Örnek: Hemşire hastadan kan almak üzere hastanın yanına gelir, cilt antisepsisi ve turnikeyi uygular, eldivenlerini giyer ve enjektörle kan örneğini alır. Bu örnekte hemşire eldivenlerini giymeden hemen önce el hijyeni uygulamalıdır.</a:t>
            </a:r>
          </a:p>
          <a:p>
            <a:pPr algn="l"/>
            <a:endParaRPr lang="en-US"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3542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endikasyon</a:t>
            </a:r>
            <a:r>
              <a:rPr lang="tr-TR" baseline="0" dirty="0"/>
              <a:t> 2 için tablodaki örnekleri okur.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aseline="0" dirty="0"/>
              <a:t>Bu noktada katılımcıların bu örneklerden hangisini/ hangilerini gerçekleştirdikleri sorularak katılım sağlanabilir.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baseline="0"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4250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Endikasyon</a:t>
            </a:r>
            <a:r>
              <a:rPr lang="tr-TR" baseline="0" dirty="0"/>
              <a:t> 2’yi açıklamaya devam eder. Özellikle eldiven kullanımı konusuna dikkat çeker.</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178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a:t>
            </a:r>
            <a:r>
              <a:rPr lang="tr-TR" dirty="0" err="1"/>
              <a:t>antimikrobiyal</a:t>
            </a:r>
            <a:r>
              <a:rPr lang="tr-TR" baseline="0" dirty="0"/>
              <a:t> sabun </a:t>
            </a:r>
            <a:r>
              <a:rPr lang="tr-TR" dirty="0"/>
              <a:t>tanımını açıklar. Deterjan etkiyi vurgular.</a:t>
            </a:r>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2944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örneği katılımcılara sunar.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4435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Endikasyon</a:t>
            </a:r>
            <a:r>
              <a:rPr lang="tr-TR" baseline="0" dirty="0"/>
              <a:t> 3’ü sağlık kurumuna ve katılımcılara uygun şekilde örneklerle anlatır.</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u="sng" baseline="0" dirty="0"/>
              <a:t>Eğitici için ipuçları:</a:t>
            </a:r>
          </a:p>
          <a:p>
            <a:r>
              <a:rPr lang="tr-TR" sz="1200" kern="1200" dirty="0">
                <a:solidFill>
                  <a:schemeClr val="tx1"/>
                </a:solidFill>
                <a:effectLst/>
                <a:latin typeface="+mn-lt"/>
                <a:ea typeface="+mn-ea"/>
                <a:cs typeface="+mn-cs"/>
              </a:rPr>
              <a:t>Bu endikasyon kan ya da vücut sıvılarına temas ile hasta, hasta çevresi ve sağlık bakım alanına ilk temas arasında el hijyeni gerektirir. Temas çok az olsa ya da gözle görülmese bile, risk varsa endikasyon 3 de vardır. Kan, </a:t>
            </a:r>
            <a:r>
              <a:rPr lang="tr-TR" sz="1200" kern="1200" dirty="0" err="1">
                <a:solidFill>
                  <a:schemeClr val="tx1"/>
                </a:solidFill>
                <a:effectLst/>
                <a:latin typeface="+mn-lt"/>
                <a:ea typeface="+mn-ea"/>
                <a:cs typeface="+mn-cs"/>
              </a:rPr>
              <a:t>tükrük</a:t>
            </a:r>
            <a:r>
              <a:rPr lang="tr-TR" sz="1200" kern="1200" dirty="0">
                <a:solidFill>
                  <a:schemeClr val="tx1"/>
                </a:solidFill>
                <a:effectLst/>
                <a:latin typeface="+mn-lt"/>
                <a:ea typeface="+mn-ea"/>
                <a:cs typeface="+mn-cs"/>
              </a:rPr>
              <a:t>, gözyaşı, mukus, apse sıvısı, kolostrum, anne sütü, kusmuk, idrar, semen, gaita, </a:t>
            </a:r>
            <a:r>
              <a:rPr lang="tr-TR" sz="1200" kern="1200" dirty="0" err="1">
                <a:solidFill>
                  <a:schemeClr val="tx1"/>
                </a:solidFill>
                <a:effectLst/>
                <a:latin typeface="+mn-lt"/>
                <a:ea typeface="+mn-ea"/>
                <a:cs typeface="+mn-cs"/>
              </a:rPr>
              <a:t>mekonyum</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plevral</a:t>
            </a:r>
            <a:r>
              <a:rPr lang="tr-TR" sz="1200" kern="1200" dirty="0">
                <a:solidFill>
                  <a:schemeClr val="tx1"/>
                </a:solidFill>
                <a:effectLst/>
                <a:latin typeface="+mn-lt"/>
                <a:ea typeface="+mn-ea"/>
                <a:cs typeface="+mn-cs"/>
              </a:rPr>
              <a:t> sıvı, asit sıvısı, beyin-omurilik sıvısı, biyopsi materyali dahil doku örnekleri, organlar, kemik iliği, hücre örnekleri bu </a:t>
            </a:r>
            <a:r>
              <a:rPr lang="tr-TR" sz="1200" kern="1200" dirty="0" err="1">
                <a:solidFill>
                  <a:schemeClr val="tx1"/>
                </a:solidFill>
                <a:effectLst/>
                <a:latin typeface="+mn-lt"/>
                <a:ea typeface="+mn-ea"/>
                <a:cs typeface="+mn-cs"/>
              </a:rPr>
              <a:t>endikasyondaki</a:t>
            </a:r>
            <a:r>
              <a:rPr lang="tr-TR" sz="1200" kern="1200" dirty="0">
                <a:solidFill>
                  <a:schemeClr val="tx1"/>
                </a:solidFill>
                <a:effectLst/>
                <a:latin typeface="+mn-lt"/>
                <a:ea typeface="+mn-ea"/>
                <a:cs typeface="+mn-cs"/>
              </a:rPr>
              <a:t> vücut sıvısına örnektir.</a:t>
            </a:r>
          </a:p>
          <a:p>
            <a:r>
              <a:rPr lang="tr-TR" sz="1200" kern="1200" dirty="0">
                <a:solidFill>
                  <a:schemeClr val="tx1"/>
                </a:solidFill>
                <a:effectLst/>
                <a:latin typeface="+mn-lt"/>
                <a:ea typeface="+mn-ea"/>
                <a:cs typeface="+mn-cs"/>
              </a:rPr>
              <a:t>Endikasyon 2’nin olduğu her durumun sonrasında endikasyon 3 de bulunmaktadır. Ayrıca kullanılmış idrar kabı/ sürgüye temas, balgam</a:t>
            </a:r>
            <a:r>
              <a:rPr lang="tr-TR" sz="1200" b="0" kern="1200" dirty="0">
                <a:solidFill>
                  <a:schemeClr val="tx1"/>
                </a:solidFill>
                <a:effectLst/>
                <a:latin typeface="+mn-lt"/>
                <a:ea typeface="+mn-ea"/>
                <a:cs typeface="+mn-cs"/>
              </a:rPr>
              <a:t>a</a:t>
            </a:r>
            <a:r>
              <a:rPr lang="tr-TR" sz="1200" kern="1200" dirty="0">
                <a:solidFill>
                  <a:schemeClr val="tx1"/>
                </a:solidFill>
                <a:effectLst/>
                <a:latin typeface="+mn-lt"/>
                <a:ea typeface="+mn-ea"/>
                <a:cs typeface="+mn-cs"/>
              </a:rPr>
              <a:t> (kap ya da mendile) direkt ya da </a:t>
            </a:r>
            <a:r>
              <a:rPr lang="tr-TR" sz="1200" kern="1200" dirty="0" err="1">
                <a:solidFill>
                  <a:schemeClr val="tx1"/>
                </a:solidFill>
                <a:effectLst/>
                <a:latin typeface="+mn-lt"/>
                <a:ea typeface="+mn-ea"/>
                <a:cs typeface="+mn-cs"/>
              </a:rPr>
              <a:t>indirekt</a:t>
            </a:r>
            <a:r>
              <a:rPr lang="tr-TR" sz="1200" kern="1200" dirty="0">
                <a:solidFill>
                  <a:schemeClr val="tx1"/>
                </a:solidFill>
                <a:effectLst/>
                <a:latin typeface="+mn-lt"/>
                <a:ea typeface="+mn-ea"/>
                <a:cs typeface="+mn-cs"/>
              </a:rPr>
              <a:t> temas, kullanılmış kap/patoloji örneklerine temas, takma dişlerin temizlenmesi, hasta alanındaki vücut sıvısı </a:t>
            </a:r>
            <a:r>
              <a:rPr lang="tr-TR" sz="1200" kern="1200" dirty="0" err="1">
                <a:solidFill>
                  <a:schemeClr val="tx1"/>
                </a:solidFill>
                <a:effectLst/>
                <a:latin typeface="+mn-lt"/>
                <a:ea typeface="+mn-ea"/>
                <a:cs typeface="+mn-cs"/>
              </a:rPr>
              <a:t>bulaşının</a:t>
            </a:r>
            <a:r>
              <a:rPr lang="tr-TR" sz="1200" kern="1200" dirty="0">
                <a:solidFill>
                  <a:schemeClr val="tx1"/>
                </a:solidFill>
                <a:effectLst/>
                <a:latin typeface="+mn-lt"/>
                <a:ea typeface="+mn-ea"/>
                <a:cs typeface="+mn-cs"/>
              </a:rPr>
              <a:t> temizlenmesi, direnin dışına dokunulması sonrası endikasyon 3 için diğer örneklerdir.</a:t>
            </a:r>
          </a:p>
          <a:p>
            <a:r>
              <a:rPr lang="tr-TR" sz="1200" kern="1200" dirty="0">
                <a:solidFill>
                  <a:schemeClr val="tx1"/>
                </a:solidFill>
                <a:effectLst/>
                <a:latin typeface="+mn-lt"/>
                <a:ea typeface="+mn-ea"/>
                <a:cs typeface="+mn-cs"/>
              </a:rPr>
              <a:t>Eller vücut sıvısıyla temastan sonra </a:t>
            </a:r>
            <a:r>
              <a:rPr lang="tr-TR" sz="1200" kern="1200" dirty="0" err="1">
                <a:solidFill>
                  <a:schemeClr val="tx1"/>
                </a:solidFill>
                <a:effectLst/>
                <a:latin typeface="+mn-lt"/>
                <a:ea typeface="+mn-ea"/>
                <a:cs typeface="+mn-cs"/>
              </a:rPr>
              <a:t>kontamine</a:t>
            </a:r>
            <a:r>
              <a:rPr lang="tr-TR" sz="1200" kern="1200" dirty="0">
                <a:solidFill>
                  <a:schemeClr val="tx1"/>
                </a:solidFill>
                <a:effectLst/>
                <a:latin typeface="+mn-lt"/>
                <a:ea typeface="+mn-ea"/>
                <a:cs typeface="+mn-cs"/>
              </a:rPr>
              <a:t> olabileceği için vücut sıvısına temas riski durumu ya da işlemden hemen sonra el hijyeni uygulanmalıdır. Eğer sağlık çalışanı vücut sıvısına temas ettiği sırada eldiven giyiyorsa,  işlemden hemen sonra eldivenleri çıkarmalı ve el hijyeni uygulamalıdır. Sağlık çalışanı kullanılan malzemeyi taşımak ya da işlem yapmak üzere hasta alanını terk etmek zorundaysa (örneğin </a:t>
            </a:r>
            <a:r>
              <a:rPr lang="tr-TR" sz="1200" kern="1200" dirty="0" err="1">
                <a:solidFill>
                  <a:schemeClr val="tx1"/>
                </a:solidFill>
                <a:effectLst/>
                <a:latin typeface="+mn-lt"/>
                <a:ea typeface="+mn-ea"/>
                <a:cs typeface="+mn-cs"/>
              </a:rPr>
              <a:t>abdominal</a:t>
            </a:r>
            <a:r>
              <a:rPr lang="tr-TR" sz="1200" kern="1200" dirty="0">
                <a:solidFill>
                  <a:schemeClr val="tx1"/>
                </a:solidFill>
                <a:effectLst/>
                <a:latin typeface="+mn-lt"/>
                <a:ea typeface="+mn-ea"/>
                <a:cs typeface="+mn-cs"/>
              </a:rPr>
              <a:t> direnin atılması) el hijyeni uygulaması sadece bu malzemeye dokunulması koşuluyla hasta alanını terk ettikten sonraya ertelenebilir.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Örnek: Hemşire hastanın kanını aldıktan sonra enjektörü delici kesici alet kutusuna atar, kullandığı malzemeleri çöpe atar, tüpleri laboratuvar poşetine koyar, eldivenlerini çıkarır. Bu örnekte hemşire eldivenlerini çıkardıktan hemen sonra el hijyeni uygulamalıdır.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u="sng" baseline="0"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4087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Endikasyon 3</a:t>
            </a:r>
            <a:r>
              <a:rPr lang="tr-TR" baseline="0" dirty="0"/>
              <a:t> için kastedilen vücut sıvılarını açıklar ve katılımcılara hangi vücut sıvısının burada yer almadığını sorar. Katılımcılardan </a:t>
            </a:r>
            <a:r>
              <a:rPr lang="tr-TR" b="1" baseline="0" dirty="0"/>
              <a:t>«ter» </a:t>
            </a:r>
            <a:r>
              <a:rPr lang="tr-TR" baseline="0" dirty="0"/>
              <a:t>yanıtı vermesi beklenir.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5010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endikasyon</a:t>
            </a:r>
            <a:r>
              <a:rPr lang="tr-TR" baseline="0" dirty="0"/>
              <a:t> 3 için tablodaki örnekleri okur ve örneği katılımcılara sunar.</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9370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Endikasyon</a:t>
            </a:r>
            <a:r>
              <a:rPr lang="tr-TR" baseline="0" dirty="0"/>
              <a:t> 3’ü açıklamaya devam eder. Özellikle eldiven kullanımı konusuna dikkat çeker.</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3418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slaytta yer alan durumu örnek</a:t>
            </a:r>
            <a:r>
              <a:rPr lang="tr-TR" baseline="0" dirty="0"/>
              <a:t> vererek açıklar.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4101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Endikasyon</a:t>
            </a:r>
            <a:r>
              <a:rPr lang="tr-TR" baseline="0" dirty="0"/>
              <a:t> 4’ü sağlık kurumuna ve katılımcılara uygun şekilde örneklerle anlatır.</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u="sng" baseline="0" dirty="0"/>
              <a:t>Eğitici için ipuçları:</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Bu endikasyon hasta, hasta giysisi veya hasta çevresine (hastaya temasla birlikte) son temas ile sağlık bakım alanına ilk temas arasında el hijyeni gerektirir. Endikasyon 1 varsa endikasyon 4 te vardır, bu iki endikasyon birbirinden ayrılamaz. Hasta ile tokalaşmak, nabız ve tansiyon almak, akciğer </a:t>
            </a:r>
            <a:r>
              <a:rPr lang="tr-TR" sz="1200" kern="1200" dirty="0" err="1">
                <a:solidFill>
                  <a:schemeClr val="tx1"/>
                </a:solidFill>
                <a:effectLst/>
                <a:latin typeface="+mn-lt"/>
                <a:ea typeface="+mn-ea"/>
                <a:cs typeface="+mn-cs"/>
              </a:rPr>
              <a:t>oskültasyonu</a:t>
            </a:r>
            <a:r>
              <a:rPr lang="tr-TR" sz="1200" kern="1200" dirty="0">
                <a:solidFill>
                  <a:schemeClr val="tx1"/>
                </a:solidFill>
                <a:effectLst/>
                <a:latin typeface="+mn-lt"/>
                <a:ea typeface="+mn-ea"/>
                <a:cs typeface="+mn-cs"/>
              </a:rPr>
              <a:t>, karın muayenesi, hastanın hareket etmesine yardım etmek sonrası bu </a:t>
            </a:r>
            <a:r>
              <a:rPr lang="tr-TR" sz="1200" kern="1200" dirty="0" err="1">
                <a:solidFill>
                  <a:schemeClr val="tx1"/>
                </a:solidFill>
                <a:effectLst/>
                <a:latin typeface="+mn-lt"/>
                <a:ea typeface="+mn-ea"/>
                <a:cs typeface="+mn-cs"/>
              </a:rPr>
              <a:t>endikasyona</a:t>
            </a:r>
            <a:r>
              <a:rPr lang="tr-TR" sz="1200" kern="1200" dirty="0">
                <a:solidFill>
                  <a:schemeClr val="tx1"/>
                </a:solidFill>
                <a:effectLst/>
                <a:latin typeface="+mn-lt"/>
                <a:ea typeface="+mn-ea"/>
                <a:cs typeface="+mn-cs"/>
              </a:rPr>
              <a:t> örnektir.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Örnek: Görevli personel hastanın oturmasına yardım eder, çarşafları düzeltir,  sandalyeyi yerleştirir, hastayı yataktan kaldırır ve odadan ayrılır. Bu örnekte personel hastanın oturmasına yardım etmeden önce (Endikasyon 1- hastayla temastan önce) ve odadan ayrılmadan önce (Endikasyon 4- hastaya temastan sonra) el hijyeni uygulamalıdır.</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9166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örneği katılımcılara</a:t>
            </a:r>
            <a:r>
              <a:rPr lang="tr-TR" baseline="0" dirty="0"/>
              <a:t> sunar. Endikasyon 1 ve Endikasyon 4’ün neden ayrılmaz olduğunu vurgular. Katılımcılardan Endikasyon 1 için, dolayısıyla Endikasyon 4 için, hatırladıkları örnekleri söylemelerini ister.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8082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Endikasyon</a:t>
            </a:r>
            <a:r>
              <a:rPr lang="tr-TR" baseline="0" dirty="0"/>
              <a:t> 5’i sağlık kurumuna ve katılımcılara uygun şekilde örneklerle anlatır.</a:t>
            </a:r>
            <a:endParaRPr lang="tr-TR"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u="sng" baseline="0" dirty="0"/>
              <a:t>Eğitici için ipuçları:</a:t>
            </a:r>
            <a:endParaRPr lang="tr-TR" dirty="0"/>
          </a:p>
          <a:p>
            <a:r>
              <a:rPr lang="tr-TR" sz="1200" kern="1200" dirty="0">
                <a:solidFill>
                  <a:schemeClr val="tx1"/>
                </a:solidFill>
                <a:effectLst/>
                <a:latin typeface="+mn-lt"/>
                <a:ea typeface="+mn-ea"/>
                <a:cs typeface="+mn-cs"/>
              </a:rPr>
              <a:t>Bu endikasyon hastaya dokunmaksızın hasta alanına son temas ile sağlık bakım alanına ilk temas arasında el hijyeni gerektirir. Hastanın çevresi yatak, yatak kenarları, hasta dolabı, çarşaf, masa, hasta takip çizelgesi, hemşire çağırma zili, televizyon kumandası, hasta eşyaları, sandalye, ayak taburesi vb. cisimleri içerir. </a:t>
            </a:r>
            <a:r>
              <a:rPr lang="tr-TR" sz="1200" kern="1200" dirty="0" err="1">
                <a:solidFill>
                  <a:schemeClr val="tx1"/>
                </a:solidFill>
                <a:effectLst/>
                <a:latin typeface="+mn-lt"/>
                <a:ea typeface="+mn-ea"/>
                <a:cs typeface="+mn-cs"/>
              </a:rPr>
              <a:t>Perfüzyon</a:t>
            </a:r>
            <a:r>
              <a:rPr lang="tr-TR" sz="1200" kern="1200" dirty="0">
                <a:solidFill>
                  <a:schemeClr val="tx1"/>
                </a:solidFill>
                <a:effectLst/>
                <a:latin typeface="+mn-lt"/>
                <a:ea typeface="+mn-ea"/>
                <a:cs typeface="+mn-cs"/>
              </a:rPr>
              <a:t> hızını ayarlamak, monitör alarmını durdurmak, yatak çarşafını değiştirmek, yatak kenarını tutmak, yatak başı masasını temizlemek bu </a:t>
            </a:r>
            <a:r>
              <a:rPr lang="tr-TR" sz="1200" kern="1200" dirty="0" err="1">
                <a:solidFill>
                  <a:schemeClr val="tx1"/>
                </a:solidFill>
                <a:effectLst/>
                <a:latin typeface="+mn-lt"/>
                <a:ea typeface="+mn-ea"/>
                <a:cs typeface="+mn-cs"/>
              </a:rPr>
              <a:t>endikasyona</a:t>
            </a:r>
            <a:r>
              <a:rPr lang="tr-TR" sz="1200" kern="1200" dirty="0">
                <a:solidFill>
                  <a:schemeClr val="tx1"/>
                </a:solidFill>
                <a:effectLst/>
                <a:latin typeface="+mn-lt"/>
                <a:ea typeface="+mn-ea"/>
                <a:cs typeface="+mn-cs"/>
              </a:rPr>
              <a:t> örnektir. </a:t>
            </a:r>
          </a:p>
          <a:p>
            <a:r>
              <a:rPr lang="tr-TR" sz="1200" kern="1200" dirty="0">
                <a:solidFill>
                  <a:schemeClr val="tx1"/>
                </a:solidFill>
                <a:effectLst/>
                <a:latin typeface="+mn-lt"/>
                <a:ea typeface="+mn-ea"/>
                <a:cs typeface="+mn-cs"/>
              </a:rPr>
              <a:t>Hastaya değil sadece hastanın çevresine dokunan sağlık çalışanı hasta alanından ayrılırken el hijyeni uygulamalıdır. Hastaya da dokunulduğu durumlarda, endikasyon 1 ve endikasyon 4 mevcuttur. Endikasyon 4 hasta teması; endikasyon 5 ise hasta teması olmamasını gerektirdiği için bu iki endikasyon hiçbir zaman aynı uygun durumda birlikte yer alamaz.</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Örnek: Görevli personel hasta odasına girer, hasta yatak masasını hastaya yaklaştırır ve odadan çıkar. Bu örnekte görevli personel odadan çıkmadan önce el hijyeni uygulamalıdır. Eğer hastaya dokunuldu ise bu durumda endikasyon 1 ve endikasyon 4 geçerlidir.</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8029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Endikasyon</a:t>
            </a:r>
            <a:r>
              <a:rPr lang="tr-TR" baseline="0" dirty="0"/>
              <a:t> 5’i sağlık kurumuna ve katılımcılara uygun şekilde örneklerle anlatır.</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461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Eğitici antiseptik</a:t>
            </a:r>
            <a:r>
              <a:rPr lang="tr-TR" baseline="0" dirty="0"/>
              <a:t> mendil</a:t>
            </a:r>
            <a:r>
              <a:rPr lang="tr-TR" dirty="0"/>
              <a:t> tanımını açıklar. Sağlık hizmetlerinde antiseptik mendil kullanılmasının önerilen el</a:t>
            </a:r>
            <a:r>
              <a:rPr lang="tr-TR" baseline="0" dirty="0"/>
              <a:t> hijyeni eylemlerinin yerini tutmadığını vurgular.</a:t>
            </a:r>
            <a:endParaRPr lang="tr-TR" dirty="0"/>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6653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katılımcılara</a:t>
            </a:r>
            <a:r>
              <a:rPr lang="tr-TR" baseline="0" dirty="0"/>
              <a:t> örneği sunar.</a:t>
            </a:r>
          </a:p>
          <a:p>
            <a:pPr algn="l"/>
            <a:r>
              <a:rPr lang="tr-TR" baseline="0" dirty="0"/>
              <a:t>Hastanın çevresine temastan önce diye bir endikasyon olmadığını söyler.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3021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a:t>
            </a:r>
            <a:r>
              <a:rPr lang="tr-TR" dirty="0" err="1"/>
              <a:t>endikasyonların</a:t>
            </a:r>
            <a:r>
              <a:rPr lang="tr-TR" dirty="0"/>
              <a:t> birlikteliğini açıklar. Uygun</a:t>
            </a:r>
            <a:r>
              <a:rPr lang="tr-TR" baseline="0" dirty="0"/>
              <a:t> durum (=fırsat) kavramını hatırlamalarını ister.</a:t>
            </a:r>
          </a:p>
          <a:p>
            <a:pPr algn="l"/>
            <a:r>
              <a:rPr lang="tr-TR" baseline="0" dirty="0"/>
              <a:t>Bir endikasyon varsa bir uygun durum vardır ve bir el hijyeni eylemi (el yıkama veya el ovalama) gerektirir.</a:t>
            </a:r>
          </a:p>
          <a:p>
            <a:pPr algn="l"/>
            <a:r>
              <a:rPr lang="tr-TR" baseline="0" dirty="0"/>
              <a:t>Ancak bazen, </a:t>
            </a:r>
            <a:r>
              <a:rPr lang="tr-TR" baseline="0" dirty="0" err="1"/>
              <a:t>endikasyonların</a:t>
            </a:r>
            <a:r>
              <a:rPr lang="tr-TR" baseline="0" dirty="0"/>
              <a:t> birlikteliği söz konusu ise, birden fazla endikasyon vardır ve bir uygun durum oluşur. Bu durumda yine bir el hijyeni eylemi gerekir.</a:t>
            </a:r>
          </a:p>
          <a:p>
            <a:r>
              <a:rPr lang="tr-TR" sz="1200" kern="1200" dirty="0">
                <a:solidFill>
                  <a:schemeClr val="tx1"/>
                </a:solidFill>
                <a:effectLst/>
                <a:latin typeface="+mn-lt"/>
                <a:ea typeface="+mn-ea"/>
                <a:cs typeface="+mn-cs"/>
              </a:rPr>
              <a:t>İkili, üçlü, dörtlü kombinasyonlar şeklinde </a:t>
            </a:r>
            <a:r>
              <a:rPr lang="tr-TR" sz="1200" kern="1200" dirty="0" err="1">
                <a:solidFill>
                  <a:schemeClr val="tx1"/>
                </a:solidFill>
                <a:effectLst/>
                <a:latin typeface="+mn-lt"/>
                <a:ea typeface="+mn-ea"/>
                <a:cs typeface="+mn-cs"/>
              </a:rPr>
              <a:t>endikasyonlar</a:t>
            </a:r>
            <a:r>
              <a:rPr lang="tr-TR" sz="1200" kern="1200" dirty="0">
                <a:solidFill>
                  <a:schemeClr val="tx1"/>
                </a:solidFill>
                <a:effectLst/>
                <a:latin typeface="+mn-lt"/>
                <a:ea typeface="+mn-ea"/>
                <a:cs typeface="+mn-cs"/>
              </a:rPr>
              <a:t> aynı uygun durum içinde bir arada gözlenebilir. Ancak yalnızca hastayla temastan sonra (endikasyon 4) ve hasta çevresine temastan sonra (endikasyon 5) </a:t>
            </a:r>
            <a:r>
              <a:rPr lang="tr-TR" sz="1200" kern="1200" dirty="0" err="1">
                <a:solidFill>
                  <a:schemeClr val="tx1"/>
                </a:solidFill>
                <a:effectLst/>
                <a:latin typeface="+mn-lt"/>
                <a:ea typeface="+mn-ea"/>
                <a:cs typeface="+mn-cs"/>
              </a:rPr>
              <a:t>endikasyonları</a:t>
            </a:r>
            <a:r>
              <a:rPr lang="tr-TR" sz="1200" kern="1200" dirty="0">
                <a:solidFill>
                  <a:schemeClr val="tx1"/>
                </a:solidFill>
                <a:effectLst/>
                <a:latin typeface="+mn-lt"/>
                <a:ea typeface="+mn-ea"/>
                <a:cs typeface="+mn-cs"/>
              </a:rPr>
              <a:t> hiçbir zaman aynı uygun durumda birlikte yer alamaz.</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1142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Eğitici</a:t>
            </a:r>
            <a:r>
              <a:rPr lang="tr-TR" sz="1200" kern="1200" baseline="0" dirty="0">
                <a:solidFill>
                  <a:schemeClr val="tx1"/>
                </a:solidFill>
                <a:effectLst/>
                <a:latin typeface="+mn-lt"/>
                <a:ea typeface="+mn-ea"/>
                <a:cs typeface="+mn-cs"/>
              </a:rPr>
              <a:t> slayttaki</a:t>
            </a:r>
            <a:r>
              <a:rPr lang="tr-TR" sz="1200" kern="1200" dirty="0">
                <a:solidFill>
                  <a:schemeClr val="tx1"/>
                </a:solidFill>
                <a:effectLst/>
                <a:latin typeface="+mn-lt"/>
                <a:ea typeface="+mn-ea"/>
                <a:cs typeface="+mn-cs"/>
              </a:rPr>
              <a:t> şekli açıklar.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Örnek: Doktor hastanın muayenesi bitirdikten sonra aynı odadaki diğer hastanın muayenesine başlar. Bu örnekte doktor iki hasta arasında el hijyeni uygulamalıdır. Bu uygun durumda ilk hasta için endikasyon 4, ikinci hasta için endikasyon 1 mevcuttur. Bu durumda doktor iki hasta arasında tek bir el hijyeni eylemi gerçekleştirmelidir.</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1764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slayttaki şekli açıklar.</a:t>
            </a:r>
          </a:p>
          <a:p>
            <a:pPr algn="l"/>
            <a:r>
              <a:rPr lang="tr-TR" dirty="0"/>
              <a:t>Bu örnek</a:t>
            </a:r>
            <a:r>
              <a:rPr lang="tr-TR" baseline="0" dirty="0"/>
              <a:t> için</a:t>
            </a:r>
            <a:r>
              <a:rPr lang="tr-TR" dirty="0"/>
              <a:t> bir hastayla</a:t>
            </a:r>
            <a:r>
              <a:rPr lang="tr-TR" baseline="0" dirty="0"/>
              <a:t> temas ettikten sonra o hasta alanından ayrılıp diğer hasta alanına giren ve hemen aseptik işlem yapmaya başlayan bir sağlık çalışanı uygundur.</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1438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eldiven kullanımının el hijyenine uyumu engellediğini</a:t>
            </a:r>
            <a:r>
              <a:rPr lang="tr-TR" baseline="0" dirty="0"/>
              <a:t> hatırlatarak, eldiven kullanımının el hijyeni gerekliliğini ortadan kaldırmadığını hatırlatır. Önce ve sonra </a:t>
            </a:r>
            <a:r>
              <a:rPr lang="tr-TR" baseline="0" dirty="0" err="1"/>
              <a:t>endikasyonları</a:t>
            </a:r>
            <a:r>
              <a:rPr lang="tr-TR" baseline="0" dirty="0"/>
              <a:t> ile eldiven kullanımı ilişkisini açıklar.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0172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Birinci</a:t>
            </a:r>
            <a:r>
              <a:rPr lang="tr-TR" baseline="0" dirty="0"/>
              <a:t> sunumda yer alan Asistan Ayşe Hanım örneğini tekrar okur ve tıklayarak beyaz kutucuk gelmeden önce katılımcılardan asistan Ayşe Hanım’ı düzeltmelerini isteyerek örneği tartışmaya açar. Daha sonra doğru yanıtı okur.</a:t>
            </a:r>
          </a:p>
          <a:p>
            <a:r>
              <a:rPr lang="tr-TR" baseline="0" dirty="0"/>
              <a:t>Eğitici katılımcılardan 5 </a:t>
            </a:r>
            <a:r>
              <a:rPr lang="tr-TR" baseline="0" dirty="0" err="1"/>
              <a:t>endikasyonun</a:t>
            </a:r>
            <a:r>
              <a:rPr lang="tr-TR" baseline="0" dirty="0"/>
              <a:t> her hasta ve hasta alanı için geçerli olduğunu unutmamalarını ister. Bir odada birden fazla hasta bulunan durumlarda da her hasta için 5 </a:t>
            </a:r>
            <a:r>
              <a:rPr lang="tr-TR" baseline="0" dirty="0" err="1"/>
              <a:t>endikasyonun</a:t>
            </a:r>
            <a:r>
              <a:rPr lang="tr-TR" baseline="0" dirty="0"/>
              <a:t> geçerli olduğunu vurgular.</a:t>
            </a:r>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4535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Birinci</a:t>
            </a:r>
            <a:r>
              <a:rPr lang="tr-TR" baseline="0" dirty="0"/>
              <a:t> sunumda yer alan Asistan Ayşe Hanım örneğini tekrar okur ve tıklayarak beyaz kutucuk gelmeden önce katılımcılardan asistan Ayşe Hanım’ı düzeltmelerini isteyerek örneği tartışmaya açar. Daha sonra doğru yanıtı okur.</a:t>
            </a:r>
            <a:endParaRPr lang="tr-TR" dirty="0"/>
          </a:p>
          <a:p>
            <a:r>
              <a:rPr lang="tr-TR" dirty="0"/>
              <a:t>Eğitici 5 </a:t>
            </a:r>
            <a:r>
              <a:rPr lang="tr-TR" dirty="0" err="1"/>
              <a:t>endikasyonun</a:t>
            </a:r>
            <a:r>
              <a:rPr lang="tr-TR" dirty="0"/>
              <a:t> her hasta için geçerli olduğunu, enfeksiyon tanısı olup olmamasının el hijyeni kuralları ve </a:t>
            </a:r>
            <a:r>
              <a:rPr lang="tr-TR" dirty="0" err="1"/>
              <a:t>endikasyonları</a:t>
            </a:r>
            <a:r>
              <a:rPr lang="tr-TR" dirty="0"/>
              <a:t> ile ilişkili olmadığını söyler. El hijyeninin hastaları ve yakınlarını</a:t>
            </a:r>
            <a:r>
              <a:rPr lang="tr-TR" baseline="0" dirty="0"/>
              <a:t> olduğu gibi sağlık çalışanını ve diğer hastaları da koruduğunu vurgular.</a:t>
            </a:r>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9818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Birinci</a:t>
            </a:r>
            <a:r>
              <a:rPr lang="tr-TR" baseline="0" dirty="0"/>
              <a:t> sunumda yer alan Asistan Ayşe Hanım örneğini tekrar okur ve tıklayarak beyaz kutucuk gelmeden önce katılımcılardan asistan Ayşe Hanım’ı düzeltmelerini isteyerek örneği tartışmaya açar. Daha sonra doğru yanıtı okur.</a:t>
            </a:r>
            <a:endParaRPr lang="tr-TR" dirty="0"/>
          </a:p>
          <a:p>
            <a:r>
              <a:rPr lang="tr-TR" dirty="0"/>
              <a:t>Eğitici eldiven kullanımı ile ilgili anlatılanları</a:t>
            </a:r>
            <a:r>
              <a:rPr lang="tr-TR" baseline="0" dirty="0"/>
              <a:t> burada tekrarlar. Eldiven kullanımının el hijyeni yerine geçemeyeceğini vurgular.</a:t>
            </a:r>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5271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Birinci</a:t>
            </a:r>
            <a:r>
              <a:rPr lang="tr-TR" baseline="0" dirty="0"/>
              <a:t> sunumda yer alan Asistan Ayşe Hanım örneğini tekrar okur ve tıklayarak beyaz kutucuklar gelmeden önce katılımcılardan asistan Ayşe Hanım’ı düzeltmelerini isteyerek örneği tartışmaya açar. Daha sonra doğru yanıtı okur.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aseline="0" dirty="0"/>
              <a:t>Eğitici el ovalamanın ve el yıkamanın eş zamanlı yapılmaması gerektiğini, bunun ek yararı olmadığı gibi cilt reaksiyonlarını arttırdığını hatırlatır. </a:t>
            </a:r>
            <a:endParaRPr lang="tr-TR" dirty="0"/>
          </a:p>
          <a:p>
            <a:r>
              <a:rPr lang="tr-TR" dirty="0"/>
              <a:t>Asistan</a:t>
            </a:r>
            <a:r>
              <a:rPr lang="tr-TR" baseline="0" dirty="0"/>
              <a:t> Ayşe Hanım eğer el hijyeni sağlamamış olsaydı erkek arkadaşına telefon etmeden önce mutlaka el hijyeni sağlamalıydı.</a:t>
            </a:r>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1796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Birinci</a:t>
            </a:r>
            <a:r>
              <a:rPr lang="tr-TR" baseline="0" dirty="0"/>
              <a:t> sunumda yer alan Asistan Ayşe Hanım örneğini tekrar okur ve tıklayarak beyaz kutucuklar gelmeden önce katılımcılardan asistan Ayşe Hanım’ı düzeltmelerini isteyerek örneği tartışmaya açar. Daha sonra doğru yanıtı okur.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aseline="0" dirty="0"/>
              <a:t>Eğitici burada eldiven kullanımı ile ilgili anlattıklarını tekrar özetler.</a:t>
            </a:r>
            <a:endParaRPr lang="tr-TR" dirty="0"/>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552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a:t>Eğitici sabun </a:t>
            </a:r>
            <a:r>
              <a:rPr lang="tr-TR" dirty="0"/>
              <a:t>ve susuz antiseptik ajan tanımlarını açıklar.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1566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a:t>Eğitici 5 endikasyon yaklaşımını özetler.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E48A0-FD5D-4D69-925E-F4D6D6A49E9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4296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Eğitici katılımcılardan soru ve katkılarını ister.</a:t>
            </a:r>
          </a:p>
          <a:p>
            <a:r>
              <a:rPr lang="tr-TR" dirty="0"/>
              <a:t>Eğitici</a:t>
            </a:r>
            <a:r>
              <a:rPr lang="tr-TR" baseline="0" dirty="0"/>
              <a:t> katılımcıların derslerle ilgili sözlü geri bildirimlerini alır ve post testi uygular. </a:t>
            </a:r>
          </a:p>
          <a:p>
            <a:endParaRPr lang="tr-TR" baseline="0" dirty="0"/>
          </a:p>
          <a:p>
            <a:endParaRPr lang="tr-TR" baseline="0" dirty="0"/>
          </a:p>
          <a:p>
            <a:r>
              <a:rPr lang="tr-TR" baseline="0" dirty="0"/>
              <a:t>PRE POST TEST CEVAP ANAHTARI</a:t>
            </a:r>
          </a:p>
          <a:p>
            <a:r>
              <a:rPr lang="tr-TR" baseline="0" dirty="0"/>
              <a:t>1-E</a:t>
            </a:r>
          </a:p>
          <a:p>
            <a:r>
              <a:rPr lang="tr-TR" baseline="0" dirty="0"/>
              <a:t>2-D</a:t>
            </a:r>
          </a:p>
          <a:p>
            <a:r>
              <a:rPr lang="tr-TR" b="0" baseline="0" dirty="0"/>
              <a:t>3-B</a:t>
            </a:r>
          </a:p>
          <a:p>
            <a:r>
              <a:rPr lang="tr-TR" b="0" baseline="0" dirty="0"/>
              <a:t>4-D</a:t>
            </a:r>
          </a:p>
          <a:p>
            <a:r>
              <a:rPr lang="tr-TR" dirty="0"/>
              <a:t>5-A</a:t>
            </a:r>
          </a:p>
          <a:p>
            <a:r>
              <a:rPr lang="tr-TR" dirty="0"/>
              <a:t>6-B</a:t>
            </a:r>
          </a:p>
          <a:p>
            <a:r>
              <a:rPr lang="tr-TR" dirty="0"/>
              <a:t>7-E</a:t>
            </a:r>
          </a:p>
          <a:p>
            <a:r>
              <a:rPr lang="tr-TR" dirty="0"/>
              <a:t>8-C</a:t>
            </a:r>
          </a:p>
          <a:p>
            <a:r>
              <a:rPr lang="tr-TR" dirty="0"/>
              <a:t>9-A</a:t>
            </a:r>
          </a:p>
          <a:p>
            <a:r>
              <a:rPr lang="tr-TR" dirty="0"/>
              <a:t>10-C</a:t>
            </a:r>
          </a:p>
        </p:txBody>
      </p:sp>
      <p:sp>
        <p:nvSpPr>
          <p:cNvPr id="4" name="Slayt Numarası Yer Tutucusu 3"/>
          <p:cNvSpPr>
            <a:spLocks noGrp="1"/>
          </p:cNvSpPr>
          <p:nvPr>
            <p:ph type="sldNum" sz="quarter" idx="10"/>
          </p:nvPr>
        </p:nvSpPr>
        <p:spPr/>
        <p:txBody>
          <a:bodyPr/>
          <a:lstStyle/>
          <a:p>
            <a:fld id="{97816E2C-DBAE-4BC7-8BDC-0E514707E4AE}" type="slidenum">
              <a:rPr lang="tr-TR" smtClean="0"/>
              <a:t>91</a:t>
            </a:fld>
            <a:endParaRPr lang="tr-TR"/>
          </a:p>
        </p:txBody>
      </p:sp>
    </p:spTree>
    <p:extLst>
      <p:ext uri="{BB962C8B-B14F-4D97-AF65-F5344CB8AC3E}">
        <p14:creationId xmlns:p14="http://schemas.microsoft.com/office/powerpoint/2010/main" val="3864244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44C7112F-D291-4621-9FE7-593E779E4F2D}" type="datetimeFigureOut">
              <a:rPr lang="tr-TR" smtClean="0"/>
              <a:t>18.11.2024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088675C-4FF2-4E3A-9B4D-11F33060E485}" type="slidenum">
              <a:rPr lang="tr-TR" smtClean="0"/>
              <a:t>‹#›</a:t>
            </a:fld>
            <a:endParaRPr lang="tr-TR"/>
          </a:p>
        </p:txBody>
      </p:sp>
    </p:spTree>
    <p:extLst>
      <p:ext uri="{BB962C8B-B14F-4D97-AF65-F5344CB8AC3E}">
        <p14:creationId xmlns:p14="http://schemas.microsoft.com/office/powerpoint/2010/main" val="3213187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4C7112F-D291-4621-9FE7-593E779E4F2D}" type="datetimeFigureOut">
              <a:rPr lang="tr-TR" smtClean="0"/>
              <a:t>18.11.2024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088675C-4FF2-4E3A-9B4D-11F33060E485}" type="slidenum">
              <a:rPr lang="tr-TR" smtClean="0"/>
              <a:t>‹#›</a:t>
            </a:fld>
            <a:endParaRPr lang="tr-TR"/>
          </a:p>
        </p:txBody>
      </p:sp>
    </p:spTree>
    <p:extLst>
      <p:ext uri="{BB962C8B-B14F-4D97-AF65-F5344CB8AC3E}">
        <p14:creationId xmlns:p14="http://schemas.microsoft.com/office/powerpoint/2010/main" val="2684316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4C7112F-D291-4621-9FE7-593E779E4F2D}" type="datetimeFigureOut">
              <a:rPr lang="tr-TR" smtClean="0"/>
              <a:t>18.11.2024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088675C-4FF2-4E3A-9B4D-11F33060E485}" type="slidenum">
              <a:rPr lang="tr-TR" smtClean="0"/>
              <a:t>‹#›</a:t>
            </a:fld>
            <a:endParaRPr lang="tr-TR"/>
          </a:p>
        </p:txBody>
      </p:sp>
    </p:spTree>
    <p:extLst>
      <p:ext uri="{BB962C8B-B14F-4D97-AF65-F5344CB8AC3E}">
        <p14:creationId xmlns:p14="http://schemas.microsoft.com/office/powerpoint/2010/main" val="3745990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4C7112F-D291-4621-9FE7-593E779E4F2D}" type="datetimeFigureOut">
              <a:rPr lang="tr-TR" smtClean="0"/>
              <a:t>18.11.2024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088675C-4FF2-4E3A-9B4D-11F33060E485}" type="slidenum">
              <a:rPr lang="tr-TR" smtClean="0"/>
              <a:t>‹#›</a:t>
            </a:fld>
            <a:endParaRPr lang="tr-TR"/>
          </a:p>
        </p:txBody>
      </p:sp>
    </p:spTree>
    <p:extLst>
      <p:ext uri="{BB962C8B-B14F-4D97-AF65-F5344CB8AC3E}">
        <p14:creationId xmlns:p14="http://schemas.microsoft.com/office/powerpoint/2010/main" val="3232631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44C7112F-D291-4621-9FE7-593E779E4F2D}" type="datetimeFigureOut">
              <a:rPr lang="tr-TR" smtClean="0"/>
              <a:t>18.11.2024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088675C-4FF2-4E3A-9B4D-11F33060E485}" type="slidenum">
              <a:rPr lang="tr-TR" smtClean="0"/>
              <a:t>‹#›</a:t>
            </a:fld>
            <a:endParaRPr lang="tr-TR"/>
          </a:p>
        </p:txBody>
      </p:sp>
    </p:spTree>
    <p:extLst>
      <p:ext uri="{BB962C8B-B14F-4D97-AF65-F5344CB8AC3E}">
        <p14:creationId xmlns:p14="http://schemas.microsoft.com/office/powerpoint/2010/main" val="134086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44C7112F-D291-4621-9FE7-593E779E4F2D}" type="datetimeFigureOut">
              <a:rPr lang="tr-TR" smtClean="0"/>
              <a:t>18.11.2024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088675C-4FF2-4E3A-9B4D-11F33060E485}" type="slidenum">
              <a:rPr lang="tr-TR" smtClean="0"/>
              <a:t>‹#›</a:t>
            </a:fld>
            <a:endParaRPr lang="tr-TR"/>
          </a:p>
        </p:txBody>
      </p:sp>
    </p:spTree>
    <p:extLst>
      <p:ext uri="{BB962C8B-B14F-4D97-AF65-F5344CB8AC3E}">
        <p14:creationId xmlns:p14="http://schemas.microsoft.com/office/powerpoint/2010/main" val="542017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44C7112F-D291-4621-9FE7-593E779E4F2D}" type="datetimeFigureOut">
              <a:rPr lang="tr-TR" smtClean="0"/>
              <a:t>18.11.2024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5088675C-4FF2-4E3A-9B4D-11F33060E485}" type="slidenum">
              <a:rPr lang="tr-TR" smtClean="0"/>
              <a:t>‹#›</a:t>
            </a:fld>
            <a:endParaRPr lang="tr-TR"/>
          </a:p>
        </p:txBody>
      </p:sp>
    </p:spTree>
    <p:extLst>
      <p:ext uri="{BB962C8B-B14F-4D97-AF65-F5344CB8AC3E}">
        <p14:creationId xmlns:p14="http://schemas.microsoft.com/office/powerpoint/2010/main" val="2986346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44C7112F-D291-4621-9FE7-593E779E4F2D}" type="datetimeFigureOut">
              <a:rPr lang="tr-TR" smtClean="0"/>
              <a:t>18.11.2024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5088675C-4FF2-4E3A-9B4D-11F33060E485}" type="slidenum">
              <a:rPr lang="tr-TR" smtClean="0"/>
              <a:t>‹#›</a:t>
            </a:fld>
            <a:endParaRPr lang="tr-TR"/>
          </a:p>
        </p:txBody>
      </p:sp>
    </p:spTree>
    <p:extLst>
      <p:ext uri="{BB962C8B-B14F-4D97-AF65-F5344CB8AC3E}">
        <p14:creationId xmlns:p14="http://schemas.microsoft.com/office/powerpoint/2010/main" val="170567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4C7112F-D291-4621-9FE7-593E779E4F2D}" type="datetimeFigureOut">
              <a:rPr lang="tr-TR" smtClean="0"/>
              <a:t>18.11.2024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5088675C-4FF2-4E3A-9B4D-11F33060E485}" type="slidenum">
              <a:rPr lang="tr-TR" smtClean="0"/>
              <a:t>‹#›</a:t>
            </a:fld>
            <a:endParaRPr lang="tr-TR"/>
          </a:p>
        </p:txBody>
      </p:sp>
    </p:spTree>
    <p:extLst>
      <p:ext uri="{BB962C8B-B14F-4D97-AF65-F5344CB8AC3E}">
        <p14:creationId xmlns:p14="http://schemas.microsoft.com/office/powerpoint/2010/main" val="2312761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44C7112F-D291-4621-9FE7-593E779E4F2D}" type="datetimeFigureOut">
              <a:rPr lang="tr-TR" smtClean="0"/>
              <a:t>18.11.2024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088675C-4FF2-4E3A-9B4D-11F33060E485}" type="slidenum">
              <a:rPr lang="tr-TR" smtClean="0"/>
              <a:t>‹#›</a:t>
            </a:fld>
            <a:endParaRPr lang="tr-TR"/>
          </a:p>
        </p:txBody>
      </p:sp>
    </p:spTree>
    <p:extLst>
      <p:ext uri="{BB962C8B-B14F-4D97-AF65-F5344CB8AC3E}">
        <p14:creationId xmlns:p14="http://schemas.microsoft.com/office/powerpoint/2010/main" val="3598932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44C7112F-D291-4621-9FE7-593E779E4F2D}" type="datetimeFigureOut">
              <a:rPr lang="tr-TR" smtClean="0"/>
              <a:t>18.11.2024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088675C-4FF2-4E3A-9B4D-11F33060E485}" type="slidenum">
              <a:rPr lang="tr-TR" smtClean="0"/>
              <a:t>‹#›</a:t>
            </a:fld>
            <a:endParaRPr lang="tr-TR"/>
          </a:p>
        </p:txBody>
      </p:sp>
    </p:spTree>
    <p:extLst>
      <p:ext uri="{BB962C8B-B14F-4D97-AF65-F5344CB8AC3E}">
        <p14:creationId xmlns:p14="http://schemas.microsoft.com/office/powerpoint/2010/main" val="652996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7112F-D291-4621-9FE7-593E779E4F2D}" type="datetimeFigureOut">
              <a:rPr lang="tr-TR" smtClean="0"/>
              <a:t>18.11.2024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8675C-4FF2-4E3A-9B4D-11F33060E485}" type="slidenum">
              <a:rPr lang="tr-TR" smtClean="0"/>
              <a:t>‹#›</a:t>
            </a:fld>
            <a:endParaRPr lang="tr-TR"/>
          </a:p>
        </p:txBody>
      </p:sp>
    </p:spTree>
    <p:extLst>
      <p:ext uri="{BB962C8B-B14F-4D97-AF65-F5344CB8AC3E}">
        <p14:creationId xmlns:p14="http://schemas.microsoft.com/office/powerpoint/2010/main" val="17834794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11" Type="http://schemas.openxmlformats.org/officeDocument/2006/relationships/image" Target="../media/image11.png"/><Relationship Id="rId10" Type="http://schemas.openxmlformats.org/officeDocument/2006/relationships/customXml" Target="../ink/ink3.xml"/><Relationship Id="rId4" Type="http://schemas.openxmlformats.org/officeDocument/2006/relationships/customXml" Target="../ink/ink1.xml"/><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11" Type="http://schemas.openxmlformats.org/officeDocument/2006/relationships/image" Target="../media/image13.png"/><Relationship Id="rId10" Type="http://schemas.openxmlformats.org/officeDocument/2006/relationships/customXml" Target="../ink/ink6.xml"/><Relationship Id="rId4" Type="http://schemas.openxmlformats.org/officeDocument/2006/relationships/customXml" Target="../ink/ink4.xml"/><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customXml" Target="../ink/ink8.xml"/><Relationship Id="rId13"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11" Type="http://schemas.openxmlformats.org/officeDocument/2006/relationships/image" Target="../media/image16.png"/><Relationship Id="rId10" Type="http://schemas.openxmlformats.org/officeDocument/2006/relationships/customXml" Target="../ink/ink9.xml"/><Relationship Id="rId4" Type="http://schemas.openxmlformats.org/officeDocument/2006/relationships/customXml" Target="../ink/ink7.xml"/><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svg"/><Relationship Id="rId3" Type="http://schemas.openxmlformats.org/officeDocument/2006/relationships/image" Target="../media/image1.png"/><Relationship Id="rId7" Type="http://schemas.openxmlformats.org/officeDocument/2006/relationships/image" Target="../media/image42.svg"/><Relationship Id="rId12" Type="http://schemas.openxmlformats.org/officeDocument/2006/relationships/image" Target="../media/image42.png"/><Relationship Id="rId17" Type="http://schemas.openxmlformats.org/officeDocument/2006/relationships/image" Target="../media/image52.svg"/><Relationship Id="rId2" Type="http://schemas.openxmlformats.org/officeDocument/2006/relationships/notesSlide" Target="../notesSlides/notesSlide41.xml"/><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4.svg"/><Relationship Id="rId1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www.who.int/teams/integrated-health-services/infection-prevention-control/hand-hygiene/training-tools" TargetMode="Externa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hyperlink" Target="https://www.who.int/teams/integrated-health-services/infection-prevention-control/hand-hygiene/training-tools"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6DA38A1C-356F-D287-4BE4-6E5B2C4F1DD3}"/>
              </a:ext>
            </a:extLst>
          </p:cNvPr>
          <p:cNvSpPr/>
          <p:nvPr/>
        </p:nvSpPr>
        <p:spPr>
          <a:xfrm>
            <a:off x="0" y="0"/>
            <a:ext cx="12192000" cy="6858000"/>
          </a:xfrm>
          <a:prstGeom prst="rect">
            <a:avLst/>
          </a:prstGeom>
          <a:solidFill>
            <a:srgbClr val="9BE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İçerik Yer Tutucusu 2">
            <a:extLst>
              <a:ext uri="{FF2B5EF4-FFF2-40B4-BE49-F238E27FC236}">
                <a16:creationId xmlns:a16="http://schemas.microsoft.com/office/drawing/2014/main" id="{5FE6330D-71C1-02CF-EDD1-4FA3C43F6F95}"/>
              </a:ext>
            </a:extLst>
          </p:cNvPr>
          <p:cNvSpPr txBox="1">
            <a:spLocks/>
          </p:cNvSpPr>
          <p:nvPr/>
        </p:nvSpPr>
        <p:spPr>
          <a:xfrm>
            <a:off x="678887" y="2618761"/>
            <a:ext cx="10557559" cy="211157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EL HİJYENİ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Temel İlkeler ve Kurallar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prstClr val="white"/>
              </a:solidFill>
              <a:effectLst/>
              <a:uLnTx/>
              <a:uFillTx/>
              <a:latin typeface="Source Sans Pro SemiBold"/>
              <a:ea typeface="+mn-ea"/>
              <a:cs typeface="+mn-cs"/>
            </a:endParaRPr>
          </a:p>
        </p:txBody>
      </p:sp>
      <p:sp>
        <p:nvSpPr>
          <p:cNvPr id="4" name="Dikdörtgen 3">
            <a:extLst>
              <a:ext uri="{FF2B5EF4-FFF2-40B4-BE49-F238E27FC236}">
                <a16:creationId xmlns:a16="http://schemas.microsoft.com/office/drawing/2014/main" id="{65A80D6E-6478-8701-8F65-464B728D7AB3}"/>
              </a:ext>
            </a:extLst>
          </p:cNvPr>
          <p:cNvSpPr/>
          <p:nvPr/>
        </p:nvSpPr>
        <p:spPr>
          <a:xfrm>
            <a:off x="0" y="4694643"/>
            <a:ext cx="12192000" cy="161218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tr-TR" sz="2400" b="1" dirty="0">
                <a:solidFill>
                  <a:schemeClr val="accent2"/>
                </a:solidFill>
                <a:latin typeface="Times New Roman" panose="02020603050405020304" pitchFamily="18" charset="0"/>
                <a:cs typeface="Times New Roman" panose="02020603050405020304" pitchFamily="18" charset="0"/>
              </a:rPr>
              <a:t>Halk Sağlığı Genel Müdürlüğü</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400" b="1" i="0" u="none" strike="noStrike" kern="1200" cap="none" spc="0" normalizeH="0" baseline="0" noProof="0" dirty="0">
                <a:ln>
                  <a:noFill/>
                </a:ln>
                <a:solidFill>
                  <a:schemeClr val="accent2"/>
                </a:solidFill>
                <a:effectLst/>
                <a:uLnTx/>
                <a:uFillTx/>
                <a:latin typeface="Times New Roman" panose="02020603050405020304" pitchFamily="18" charset="0"/>
                <a:cs typeface="Times New Roman" panose="02020603050405020304" pitchFamily="18" charset="0"/>
              </a:rPr>
              <a:t>Bulaşıcı Hastalıklar ve Erken Uyarı Dairesi Başkanlığı</a:t>
            </a:r>
          </a:p>
          <a:p>
            <a:pPr marL="0" marR="0" lvl="0" indent="0" algn="ctr" defTabSz="914400" rtl="0" eaLnBrk="1" fontAlgn="auto" latinLnBrk="0" hangingPunct="1">
              <a:lnSpc>
                <a:spcPct val="150000"/>
              </a:lnSpc>
              <a:spcBef>
                <a:spcPts val="0"/>
              </a:spcBef>
              <a:spcAft>
                <a:spcPts val="0"/>
              </a:spcAft>
              <a:buClrTx/>
              <a:buSzTx/>
              <a:buFontTx/>
              <a:buNone/>
              <a:tabLst/>
              <a:defRPr/>
            </a:pPr>
            <a:r>
              <a:rPr lang="tr-TR" sz="2400" b="1" dirty="0">
                <a:solidFill>
                  <a:schemeClr val="accent2"/>
                </a:solidFill>
                <a:latin typeface="Times New Roman" panose="02020603050405020304" pitchFamily="18" charset="0"/>
                <a:cs typeface="Times New Roman" panose="02020603050405020304" pitchFamily="18" charset="0"/>
              </a:rPr>
              <a:t>Sağlık Hizmeti ile İlişkili Enfeksiyonlar Birimi</a:t>
            </a:r>
            <a:endParaRPr kumimoji="0" lang="tr-TR" sz="2400" b="1" i="0" u="none" strike="noStrike" kern="1200" cap="none" spc="0" normalizeH="0" baseline="0" noProof="0" dirty="0">
              <a:ln>
                <a:noFill/>
              </a:ln>
              <a:solidFill>
                <a:schemeClr val="accent2"/>
              </a:solidFill>
              <a:effectLst/>
              <a:uLnTx/>
              <a:uFillTx/>
              <a:latin typeface="Times New Roman" panose="02020603050405020304" pitchFamily="18" charset="0"/>
              <a:cs typeface="Times New Roman" panose="02020603050405020304" pitchFamily="18" charset="0"/>
            </a:endParaRPr>
          </a:p>
        </p:txBody>
      </p:sp>
      <p:sp>
        <p:nvSpPr>
          <p:cNvPr id="5" name="Metin Yer Tutucusu 2">
            <a:extLst>
              <a:ext uri="{FF2B5EF4-FFF2-40B4-BE49-F238E27FC236}">
                <a16:creationId xmlns:a16="http://schemas.microsoft.com/office/drawing/2014/main" id="{384004DF-1F9E-60DC-3972-37FD1CE08C33}"/>
              </a:ext>
            </a:extLst>
          </p:cNvPr>
          <p:cNvSpPr txBox="1">
            <a:spLocks/>
          </p:cNvSpPr>
          <p:nvPr/>
        </p:nvSpPr>
        <p:spPr>
          <a:xfrm>
            <a:off x="817221" y="2111573"/>
            <a:ext cx="10515600" cy="5071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dirty="0">
              <a:ln>
                <a:noFill/>
              </a:ln>
              <a:solidFill>
                <a:prstClr val="white"/>
              </a:solidFill>
              <a:effectLst/>
              <a:uLnTx/>
              <a:uFillTx/>
              <a:latin typeface="Source Sans Pro"/>
              <a:ea typeface="+mn-ea"/>
              <a:cs typeface="+mn-cs"/>
            </a:endParaRPr>
          </a:p>
        </p:txBody>
      </p:sp>
      <p:pic>
        <p:nvPicPr>
          <p:cNvPr id="2050" name="Picture 2" descr="TÜRKİYE CUMHURİYETİ SAĞLIK BAKANLIĞI Logo PNG Vector">
            <a:extLst>
              <a:ext uri="{FF2B5EF4-FFF2-40B4-BE49-F238E27FC236}">
                <a16:creationId xmlns:a16="http://schemas.microsoft.com/office/drawing/2014/main" id="{BC825DF2-8833-2132-ADBB-12CD06D8C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368" y="289286"/>
            <a:ext cx="1786596" cy="178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657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hijyeni ile ilgili tanımlar</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4FC73BD-7CD4-4D4A-8453-395BA178BA85}"/>
              </a:ext>
            </a:extLst>
          </p:cNvPr>
          <p:cNvSpPr txBox="1"/>
          <p:nvPr/>
        </p:nvSpPr>
        <p:spPr>
          <a:xfrm>
            <a:off x="762445" y="1528799"/>
            <a:ext cx="8564880" cy="32932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El hijyeni </a:t>
            </a:r>
            <a:r>
              <a:rPr lang="tr-TR" sz="2400" b="1" dirty="0">
                <a:solidFill>
                  <a:srgbClr val="002060"/>
                </a:solidFill>
                <a:latin typeface="Times New Roman" panose="02020603050405020304" pitchFamily="18" charset="0"/>
                <a:cs typeface="Times New Roman" panose="02020603050405020304" pitchFamily="18" charset="0"/>
              </a:rPr>
              <a:t>uygulamaları</a:t>
            </a: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lang="en-US" sz="2400" dirty="0">
                <a:solidFill>
                  <a:prstClr val="black"/>
                </a:solidFill>
                <a:latin typeface="Times New Roman" panose="02020603050405020304" pitchFamily="18" charset="0"/>
                <a:cs typeface="Times New Roman" panose="02020603050405020304" pitchFamily="18" charset="0"/>
              </a:rPr>
              <a:t>El </a:t>
            </a:r>
            <a:r>
              <a:rPr lang="en-US" sz="2400" dirty="0" err="1">
                <a:solidFill>
                  <a:prstClr val="black"/>
                </a:solidFill>
                <a:latin typeface="Times New Roman" panose="02020603050405020304" pitchFamily="18" charset="0"/>
                <a:cs typeface="Times New Roman" panose="02020603050405020304" pitchFamily="18" charset="0"/>
              </a:rPr>
              <a:t>yıkama</a:t>
            </a:r>
            <a:r>
              <a:rPr lang="en-US" sz="2400" dirty="0">
                <a:solidFill>
                  <a:prstClr val="black"/>
                </a:solidFill>
                <a:latin typeface="Times New Roman" panose="02020603050405020304" pitchFamily="18" charset="0"/>
                <a:cs typeface="Times New Roman" panose="02020603050405020304" pitchFamily="18" charset="0"/>
              </a:rPr>
              <a:t>.</a:t>
            </a:r>
            <a:endParaRPr lang="tr-TR" sz="2400" dirty="0">
              <a:solidFill>
                <a:prstClr val="black"/>
              </a:solidFill>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lang="en-US" sz="2400" dirty="0">
                <a:solidFill>
                  <a:prstClr val="black"/>
                </a:solidFill>
                <a:latin typeface="Times New Roman" panose="02020603050405020304" pitchFamily="18" charset="0"/>
                <a:cs typeface="Times New Roman" panose="02020603050405020304" pitchFamily="18" charset="0"/>
              </a:rPr>
              <a:t>El </a:t>
            </a:r>
            <a:r>
              <a:rPr lang="en-US" sz="2400" dirty="0" err="1">
                <a:solidFill>
                  <a:prstClr val="black"/>
                </a:solidFill>
                <a:latin typeface="Times New Roman" panose="02020603050405020304" pitchFamily="18" charset="0"/>
                <a:cs typeface="Times New Roman" panose="02020603050405020304" pitchFamily="18" charset="0"/>
              </a:rPr>
              <a:t>temizliği</a:t>
            </a:r>
            <a:endParaRPr lang="tr-TR" sz="2400" dirty="0">
              <a:solidFill>
                <a:prstClr val="black"/>
              </a:solidFill>
              <a:latin typeface="Times New Roman" panose="02020603050405020304" pitchFamily="18" charset="0"/>
              <a:cs typeface="Times New Roman" panose="02020603050405020304" pitchFamily="18" charset="0"/>
            </a:endParaRPr>
          </a:p>
          <a:p>
            <a:pPr marL="342900" indent="-342900">
              <a:spcAft>
                <a:spcPts val="1200"/>
              </a:spcAft>
              <a:buClr>
                <a:srgbClr val="002060"/>
              </a:buClr>
              <a:buFont typeface="Wingdings" panose="05000000000000000000" pitchFamily="2" charset="2"/>
              <a:buChar char="ü"/>
              <a:defRPr/>
            </a:pPr>
            <a:r>
              <a:rPr lang="en-US" sz="2400" dirty="0">
                <a:solidFill>
                  <a:prstClr val="black"/>
                </a:solidFill>
                <a:latin typeface="Times New Roman" panose="02020603050405020304" pitchFamily="18" charset="0"/>
                <a:cs typeface="Times New Roman" panose="02020603050405020304" pitchFamily="18" charset="0"/>
              </a:rPr>
              <a:t>El </a:t>
            </a:r>
            <a:r>
              <a:rPr lang="en-US" sz="2400" dirty="0" err="1">
                <a:solidFill>
                  <a:prstClr val="black"/>
                </a:solidFill>
                <a:latin typeface="Times New Roman" panose="02020603050405020304" pitchFamily="18" charset="0"/>
                <a:cs typeface="Times New Roman" panose="02020603050405020304" pitchFamily="18" charset="0"/>
              </a:rPr>
              <a:t>antisepsisi</a:t>
            </a:r>
            <a:endParaRPr lang="tr-TR" sz="2400" dirty="0">
              <a:solidFill>
                <a:prstClr val="black"/>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Antiseptik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yıkama</a:t>
            </a: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Antiseptik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ovma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tr-TR" sz="2400" dirty="0">
                <a:solidFill>
                  <a:prstClr val="black"/>
                </a:solidFill>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ov</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ala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ma).</a:t>
            </a: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B69D843-9846-4C37-B7DA-0621214D7946}"/>
              </a:ext>
            </a:extLst>
          </p:cNvPr>
          <p:cNvSpPr txBox="1"/>
          <p:nvPr/>
        </p:nvSpPr>
        <p:spPr>
          <a:xfrm rot="19781329">
            <a:off x="4799945" y="3182779"/>
            <a:ext cx="609777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Bunlardan hangilerini tanımlayabilirsiniz?</a:t>
            </a:r>
            <a:endParaRPr kumimoji="0" lang="en-US" sz="32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C648AA89-C09D-A6FC-5FB9-D1C4BA4AE667}"/>
              </a:ext>
            </a:extLst>
          </p:cNvPr>
          <p:cNvPicPr>
            <a:picLocks noChangeAspect="1"/>
          </p:cNvPicPr>
          <p:nvPr/>
        </p:nvPicPr>
        <p:blipFill>
          <a:blip r:embed="rId4"/>
          <a:stretch>
            <a:fillRect/>
          </a:stretch>
        </p:blipFill>
        <p:spPr>
          <a:xfrm>
            <a:off x="8919411" y="3305161"/>
            <a:ext cx="3272589" cy="3552839"/>
          </a:xfrm>
          <a:prstGeom prst="rect">
            <a:avLst/>
          </a:prstGeom>
        </p:spPr>
      </p:pic>
    </p:spTree>
    <p:extLst>
      <p:ext uri="{BB962C8B-B14F-4D97-AF65-F5344CB8AC3E}">
        <p14:creationId xmlns:p14="http://schemas.microsoft.com/office/powerpoint/2010/main" val="4048187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CC4EB230-87BD-F88E-176D-4E946F5B6673}"/>
              </a:ext>
            </a:extLst>
          </p:cNvPr>
          <p:cNvPicPr>
            <a:picLocks noChangeAspect="1"/>
          </p:cNvPicPr>
          <p:nvPr/>
        </p:nvPicPr>
        <p:blipFill rotWithShape="1">
          <a:blip r:embed="rId3"/>
          <a:srcRect b="16000"/>
          <a:stretch/>
        </p:blipFill>
        <p:spPr>
          <a:xfrm>
            <a:off x="9027902" y="3570249"/>
            <a:ext cx="3164098" cy="3287751"/>
          </a:xfrm>
          <a:prstGeom prst="rect">
            <a:avLst/>
          </a:prstGeom>
          <a:ln>
            <a:noFill/>
          </a:ln>
          <a:effectLst>
            <a:outerShdw blurRad="292100" dist="139700" dir="2700000" algn="tl" rotWithShape="0">
              <a:srgbClr val="333333">
                <a:alpha val="65000"/>
              </a:srgbClr>
            </a:outerShdw>
          </a:effectLst>
        </p:spPr>
      </p:pic>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hijyeni ile ilgili tanımlar</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4FC73BD-7CD4-4D4A-8453-395BA178BA85}"/>
              </a:ext>
            </a:extLst>
          </p:cNvPr>
          <p:cNvSpPr txBox="1"/>
          <p:nvPr/>
        </p:nvSpPr>
        <p:spPr>
          <a:xfrm>
            <a:off x="812040" y="1804729"/>
            <a:ext cx="10667110" cy="2308324"/>
          </a:xfrm>
          <a:prstGeom prst="rect">
            <a:avLst/>
          </a:prstGeom>
          <a:noFill/>
        </p:spPr>
        <p:txBody>
          <a:bodyPr wrap="square">
            <a:spAutoFit/>
          </a:bodyPr>
          <a:lstStyle/>
          <a:p>
            <a:pPr marL="342900" lvl="0" indent="-342900">
              <a:buClr>
                <a:srgbClr val="002060"/>
              </a:buClr>
              <a:buFont typeface="Wingdings" panose="05000000000000000000" pitchFamily="2" charset="2"/>
              <a:buChar char="ü"/>
              <a:defRPr/>
            </a:pPr>
            <a:r>
              <a:rPr lang="tr-TR" sz="2400" b="1" dirty="0">
                <a:solidFill>
                  <a:srgbClr val="002060"/>
                </a:solidFill>
                <a:latin typeface="Times New Roman" panose="02020603050405020304" pitchFamily="18" charset="0"/>
                <a:cs typeface="Times New Roman" panose="02020603050405020304" pitchFamily="18" charset="0"/>
              </a:rPr>
              <a:t>El yıkama: </a:t>
            </a:r>
            <a:r>
              <a:rPr lang="tr-TR" sz="2400" dirty="0">
                <a:latin typeface="Times New Roman" panose="02020603050405020304" pitchFamily="18" charset="0"/>
                <a:cs typeface="Times New Roman" panose="02020603050405020304" pitchFamily="18" charset="0"/>
              </a:rPr>
              <a:t>Sabun veya antimikrobiyal sabun ve su ile ellerin yıkanmasıdır.</a:t>
            </a:r>
          </a:p>
          <a:p>
            <a:pPr marL="342900" lvl="0" indent="-342900">
              <a:buClr>
                <a:srgbClr val="0070C0"/>
              </a:buClr>
              <a:buFont typeface="Wingdings" panose="05000000000000000000" pitchFamily="2" charset="2"/>
              <a:buChar char="ü"/>
              <a:defRPr/>
            </a:pPr>
            <a:endParaRPr lang="tr-TR" sz="2400" b="1" dirty="0">
              <a:solidFill>
                <a:srgbClr val="0070C0"/>
              </a:solidFill>
              <a:latin typeface="Times New Roman" panose="02020603050405020304" pitchFamily="18" charset="0"/>
              <a:cs typeface="Times New Roman" panose="02020603050405020304" pitchFamily="18" charset="0"/>
            </a:endParaRPr>
          </a:p>
          <a:p>
            <a:pPr marL="342900" lvl="0" indent="-342900">
              <a:buClr>
                <a:srgbClr val="0070C0"/>
              </a:buClr>
              <a:buFont typeface="Wingdings" panose="05000000000000000000" pitchFamily="2" charset="2"/>
              <a:buChar char="ü"/>
              <a:defRPr/>
            </a:pPr>
            <a:endParaRPr lang="tr-TR" sz="2400" b="1" dirty="0">
              <a:solidFill>
                <a:srgbClr val="0070C0"/>
              </a:solidFill>
              <a:latin typeface="Times New Roman" panose="02020603050405020304" pitchFamily="18" charset="0"/>
              <a:cs typeface="Times New Roman" panose="02020603050405020304" pitchFamily="18" charset="0"/>
            </a:endParaRPr>
          </a:p>
          <a:p>
            <a:pPr marL="342900" lvl="0" indent="-342900">
              <a:buClr>
                <a:srgbClr val="002060"/>
              </a:buClr>
              <a:buFont typeface="Wingdings" panose="05000000000000000000" pitchFamily="2" charset="2"/>
              <a:buChar char="ü"/>
              <a:defRPr/>
            </a:pPr>
            <a:r>
              <a:rPr lang="tr-TR" sz="2400" b="1" dirty="0">
                <a:solidFill>
                  <a:srgbClr val="002060"/>
                </a:solidFill>
                <a:latin typeface="Times New Roman" panose="02020603050405020304" pitchFamily="18" charset="0"/>
                <a:cs typeface="Times New Roman" panose="02020603050405020304" pitchFamily="18" charset="0"/>
              </a:rPr>
              <a:t>El temizliği: </a:t>
            </a:r>
            <a:r>
              <a:rPr lang="tr-TR" sz="2400" dirty="0">
                <a:latin typeface="Times New Roman" panose="02020603050405020304" pitchFamily="18" charset="0"/>
                <a:cs typeface="Times New Roman" panose="02020603050405020304" pitchFamily="18" charset="0"/>
              </a:rPr>
              <a:t>Ellerdeki kiri, organik materyali ve / veya mikroorganizmaları fiziksel veya mekanik olarak temizlemek için gerçekleştirilen el hijyeni eylemidir.</a:t>
            </a:r>
          </a:p>
          <a:p>
            <a:pPr marL="342900" lvl="0" indent="-342900">
              <a:buClr>
                <a:srgbClr val="0070C0"/>
              </a:buClr>
              <a:buFont typeface="Wingdings" panose="05000000000000000000" pitchFamily="2" charset="2"/>
              <a:buChar char="ü"/>
              <a:defRPr/>
            </a:pPr>
            <a:endParaRPr lang="tr-TR" sz="2400" dirty="0">
              <a:latin typeface="Times New Roman" panose="02020603050405020304" pitchFamily="18"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9">
            <a:extLst>
              <a:ext uri="{FF2B5EF4-FFF2-40B4-BE49-F238E27FC236}">
                <a16:creationId xmlns:a16="http://schemas.microsoft.com/office/drawing/2014/main" id="{382E1699-F614-4067-5FF0-B7969A91013E}"/>
              </a:ext>
            </a:extLst>
          </p:cNvPr>
          <p:cNvSpPr txBox="1"/>
          <p:nvPr/>
        </p:nvSpPr>
        <p:spPr>
          <a:xfrm>
            <a:off x="812040" y="3876332"/>
            <a:ext cx="8476148" cy="2308324"/>
          </a:xfrm>
          <a:prstGeom prst="rect">
            <a:avLst/>
          </a:prstGeom>
          <a:noFill/>
        </p:spPr>
        <p:txBody>
          <a:bodyPr wrap="square">
            <a:spAutoFit/>
          </a:bodyPr>
          <a:lstStyle/>
          <a:p>
            <a:pPr marL="342900" lvl="0" indent="-342900">
              <a:lnSpc>
                <a:spcPct val="150000"/>
              </a:lnSpc>
              <a:buClr>
                <a:srgbClr val="0070C0"/>
              </a:buClr>
              <a:buFont typeface="Wingdings" panose="05000000000000000000" pitchFamily="2" charset="2"/>
              <a:buChar char="ü"/>
              <a:defRPr/>
            </a:pPr>
            <a:endParaRPr lang="tr-TR" sz="2400" dirty="0">
              <a:latin typeface="Times New Roman" panose="02020603050405020304" pitchFamily="18" charset="0"/>
              <a:cs typeface="Times New Roman" panose="02020603050405020304" pitchFamily="18" charset="0"/>
            </a:endParaRPr>
          </a:p>
          <a:p>
            <a:pPr marL="342900" lvl="0" indent="-342900">
              <a:buClr>
                <a:srgbClr val="002060"/>
              </a:buClr>
              <a:buFont typeface="Wingdings" panose="05000000000000000000" pitchFamily="2" charset="2"/>
              <a:buChar char="ü"/>
              <a:defRPr/>
            </a:pPr>
            <a:r>
              <a:rPr lang="tr-TR" sz="2400" b="1" dirty="0">
                <a:solidFill>
                  <a:srgbClr val="002060"/>
                </a:solidFill>
                <a:latin typeface="Times New Roman" panose="02020603050405020304" pitchFamily="18" charset="0"/>
                <a:cs typeface="Times New Roman" panose="02020603050405020304" pitchFamily="18" charset="0"/>
              </a:rPr>
              <a:t>El antisepsisi: </a:t>
            </a:r>
            <a:r>
              <a:rPr lang="tr-TR" sz="2400" dirty="0">
                <a:latin typeface="Times New Roman" panose="02020603050405020304" pitchFamily="18" charset="0"/>
                <a:cs typeface="Times New Roman" panose="02020603050405020304" pitchFamily="18" charset="0"/>
              </a:rPr>
              <a:t>Antiseptik el yıkama veya antiseptik el ovalama ile mikroorganizmaların çoğalmasının azaltılması veya önlenmesidir.</a:t>
            </a:r>
          </a:p>
          <a:p>
            <a:pPr marL="342900" lvl="0" indent="-342900">
              <a:lnSpc>
                <a:spcPct val="150000"/>
              </a:lnSpc>
              <a:buClr>
                <a:srgbClr val="0070C0"/>
              </a:buClr>
              <a:buFont typeface="Wingdings" panose="05000000000000000000" pitchFamily="2" charset="2"/>
              <a:buChar char="ü"/>
              <a:defRPr/>
            </a:pPr>
            <a:endParaRPr kumimoji="0" lang="tr-TR" sz="2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849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hijyeni ile ilgili tanımlar</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4FC73BD-7CD4-4D4A-8453-395BA178BA85}"/>
              </a:ext>
            </a:extLst>
          </p:cNvPr>
          <p:cNvSpPr txBox="1"/>
          <p:nvPr/>
        </p:nvSpPr>
        <p:spPr>
          <a:xfrm>
            <a:off x="710250" y="2194748"/>
            <a:ext cx="10852040" cy="1538883"/>
          </a:xfrm>
          <a:prstGeom prst="rect">
            <a:avLst/>
          </a:prstGeom>
          <a:noFill/>
        </p:spPr>
        <p:txBody>
          <a:bodyPr wrap="square">
            <a:spAutoFit/>
          </a:bodyPr>
          <a:lstStyle/>
          <a:p>
            <a:pPr marL="342900" marR="0" lvl="0" indent="-342900" algn="l" defTabSz="914400" rtl="0" eaLnBrk="1" fontAlgn="auto" latinLnBrk="0" hangingPunct="1">
              <a:spcBef>
                <a:spcPts val="0"/>
              </a:spcBef>
              <a:spcAft>
                <a:spcPts val="1200"/>
              </a:spcAft>
              <a:buClr>
                <a:srgbClr val="002060"/>
              </a:buClr>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Antiseptik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el</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yıkama</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lang="tr-TR" sz="2400" dirty="0">
                <a:solidFill>
                  <a:prstClr val="black"/>
                </a:solidFill>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Ellerin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antimikrobiyal</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sabun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veya</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antiseptik</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ajan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içeren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diğer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ürünlerle </a:t>
            </a:r>
            <a:r>
              <a:rPr kumimoji="0" lang="tr-TR"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su</a:t>
            </a:r>
            <a:r>
              <a:rPr kumimoji="0" lang="tr-TR"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eşliğinde</a:t>
            </a:r>
            <a:r>
              <a:rPr kumimoji="0" 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yıkanmasıdır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1200"/>
              </a:spcAft>
              <a:buClr>
                <a:srgbClr val="002060"/>
              </a:buClr>
              <a:buSzTx/>
              <a:buFont typeface="Wingdings" panose="05000000000000000000" pitchFamily="2" charset="2"/>
              <a:buChar char="ü"/>
              <a:tabLst/>
              <a:defRPr/>
            </a:pPr>
            <a:endParaRPr kumimoji="0" lang="tr-TR" sz="2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D2D7109B-78AD-B47D-E7F5-85C6E45EAB4C}"/>
              </a:ext>
            </a:extLst>
          </p:cNvPr>
          <p:cNvPicPr>
            <a:picLocks noChangeAspect="1"/>
          </p:cNvPicPr>
          <p:nvPr/>
        </p:nvPicPr>
        <p:blipFill rotWithShape="1">
          <a:blip r:embed="rId4"/>
          <a:srcRect b="16000"/>
          <a:stretch/>
        </p:blipFill>
        <p:spPr>
          <a:xfrm>
            <a:off x="9027902" y="3570249"/>
            <a:ext cx="3164098" cy="3287751"/>
          </a:xfrm>
          <a:prstGeom prst="rect">
            <a:avLst/>
          </a:prstGeom>
          <a:ln>
            <a:noFill/>
          </a:ln>
          <a:effectLst>
            <a:outerShdw blurRad="292100" dist="139700" dir="2700000" algn="tl" rotWithShape="0">
              <a:srgbClr val="333333">
                <a:alpha val="65000"/>
              </a:srgbClr>
            </a:outerShdw>
          </a:effectLst>
        </p:spPr>
      </p:pic>
      <p:sp>
        <p:nvSpPr>
          <p:cNvPr id="7" name="TextBox 9">
            <a:extLst>
              <a:ext uri="{FF2B5EF4-FFF2-40B4-BE49-F238E27FC236}">
                <a16:creationId xmlns:a16="http://schemas.microsoft.com/office/drawing/2014/main" id="{D4FC73BD-7CD4-4D4A-8453-395BA178BA85}"/>
              </a:ext>
            </a:extLst>
          </p:cNvPr>
          <p:cNvSpPr txBox="1"/>
          <p:nvPr/>
        </p:nvSpPr>
        <p:spPr>
          <a:xfrm>
            <a:off x="710250" y="3084632"/>
            <a:ext cx="9541581" cy="2365071"/>
          </a:xfrm>
          <a:prstGeom prst="rect">
            <a:avLst/>
          </a:prstGeom>
          <a:noFill/>
        </p:spPr>
        <p:txBody>
          <a:bodyPr wrap="square">
            <a:spAutoFit/>
          </a:bodyPr>
          <a:lstStyle/>
          <a:p>
            <a:pPr marL="342900" marR="0" lvl="0" indent="-342900" algn="l" defTabSz="914400" rtl="0" eaLnBrk="1" fontAlgn="auto" latinLnBrk="0" hangingPunct="1">
              <a:spcBef>
                <a:spcPts val="0"/>
              </a:spcBef>
              <a:spcAft>
                <a:spcPts val="1200"/>
              </a:spcAft>
              <a:buClr>
                <a:srgbClr val="002060"/>
              </a:buClr>
              <a:buSzTx/>
              <a:buFont typeface="Wingdings" panose="05000000000000000000" pitchFamily="2" charset="2"/>
              <a:buChar char="ü"/>
              <a:tabLst/>
              <a:defRPr/>
            </a:pP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Antiseptik</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el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ovma</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ovalama</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tr-TR" sz="2400" dirty="0">
                <a:solidFill>
                  <a:prstClr val="black"/>
                </a:solidFill>
                <a:latin typeface="Times New Roman" panose="02020603050405020304" pitchFamily="18" charset="0"/>
                <a:cs typeface="Times New Roman" panose="02020603050405020304" pitchFamily="18" charset="0"/>
              </a:rPr>
              <a:t>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a:t>
            </a:r>
            <a:r>
              <a:rPr lang="tr-TR" sz="2400" dirty="0">
                <a:solidFill>
                  <a:prstClr val="black"/>
                </a:solidFill>
                <a:latin typeface="Times New Roman" panose="02020603050405020304" pitchFamily="18" charset="0"/>
                <a:cs typeface="Times New Roman" panose="02020603050405020304" pitchFamily="18" charset="0"/>
              </a:rPr>
              <a:t>ya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ihtiyaç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duymadan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mikroorganizmaların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çoğalmasını</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azaltmak</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veya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baskılamak</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için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el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antiseptiği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uygulanmasıdır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spcBef>
                <a:spcPts val="0"/>
              </a:spcBef>
              <a:spcAft>
                <a:spcPts val="1200"/>
              </a:spcAft>
              <a:buClr>
                <a:srgbClr val="002060"/>
              </a:buClr>
              <a:buSzTx/>
              <a:buFont typeface="Wingdings" panose="05000000000000000000" pitchFamily="2" charset="2"/>
              <a:buChar char="ü"/>
              <a:tabLst/>
              <a:defRPr/>
            </a:pPr>
            <a:r>
              <a:rPr lang="tr-TR" sz="2400" dirty="0">
                <a:solidFill>
                  <a:prstClr val="black"/>
                </a:solidFill>
                <a:latin typeface="Times New Roman" panose="02020603050405020304" pitchFamily="18" charset="0"/>
                <a:cs typeface="Times New Roman" panose="02020603050405020304" pitchFamily="18" charset="0"/>
              </a:rPr>
              <a:t>Bu işlem d</a:t>
            </a:r>
            <a:r>
              <a:rPr kumimoji="0" 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urulama</a:t>
            </a:r>
            <a:r>
              <a:rPr kumimoji="0" 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ve</a:t>
            </a:r>
            <a:r>
              <a:rPr kumimoji="0" 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kurulama</a:t>
            </a:r>
            <a:r>
              <a:rPr kumimoji="0" 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gerektirmez</a:t>
            </a:r>
            <a:r>
              <a:rPr kumimoji="0" lang="tr-TR"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auto" latinLnBrk="0" hangingPunct="1">
              <a:lnSpc>
                <a:spcPct val="150000"/>
              </a:lnSpc>
              <a:spcBef>
                <a:spcPts val="0"/>
              </a:spcBef>
              <a:spcAft>
                <a:spcPts val="1200"/>
              </a:spcAft>
              <a:buClr>
                <a:srgbClr val="002060"/>
              </a:buClr>
              <a:buSzTx/>
              <a:buFont typeface="Wingdings" panose="05000000000000000000" pitchFamily="2" charset="2"/>
              <a:buChar char="ü"/>
              <a:tabLst/>
              <a:defRPr/>
            </a:pPr>
            <a:endParaRPr kumimoji="0" lang="tr-TR" sz="2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6307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Asistan Ayşe Hanım’a kulak verelim… Pazartesi</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4" name="Yuvarlatılmış Dikdörtgen Belirtme Çizgisi 9">
            <a:extLst>
              <a:ext uri="{FF2B5EF4-FFF2-40B4-BE49-F238E27FC236}">
                <a16:creationId xmlns:a16="http://schemas.microsoft.com/office/drawing/2014/main" id="{88550A17-F6FE-D5A4-8BB5-F1AC5EBAB00E}"/>
              </a:ext>
            </a:extLst>
          </p:cNvPr>
          <p:cNvSpPr/>
          <p:nvPr/>
        </p:nvSpPr>
        <p:spPr>
          <a:xfrm>
            <a:off x="439474" y="1591492"/>
            <a:ext cx="4573960" cy="1935389"/>
          </a:xfrm>
          <a:prstGeom prst="wedgeRoundRectCallout">
            <a:avLst>
              <a:gd name="adj1" fmla="val 35301"/>
              <a:gd name="adj2" fmla="val 78007"/>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Times New Roman" panose="02020603050405020304" pitchFamily="18" charset="0"/>
                <a:cs typeface="Times New Roman" panose="02020603050405020304" pitchFamily="18" charset="0"/>
              </a:rPr>
              <a:t>Vizitten önce 1 saat vaktim var. Hasta odalarına tek tek giderek onlara geceyi nasıl geçirdiklerini soracağım ve gerekli ise muayene edeceğim. </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object 6">
            <a:extLst>
              <a:ext uri="{FF2B5EF4-FFF2-40B4-BE49-F238E27FC236}">
                <a16:creationId xmlns:a16="http://schemas.microsoft.com/office/drawing/2014/main" id="{F87BD477-AC1F-8937-84B7-C8EB6486351B}"/>
              </a:ext>
            </a:extLst>
          </p:cNvPr>
          <p:cNvPicPr/>
          <p:nvPr/>
        </p:nvPicPr>
        <p:blipFill>
          <a:blip r:embed="rId4" cstate="print"/>
          <a:stretch>
            <a:fillRect/>
          </a:stretch>
        </p:blipFill>
        <p:spPr>
          <a:xfrm>
            <a:off x="3429201" y="3862071"/>
            <a:ext cx="3035767" cy="2808873"/>
          </a:xfrm>
          <a:prstGeom prst="rect">
            <a:avLst/>
          </a:prstGeom>
          <a:ln>
            <a:noFill/>
          </a:ln>
          <a:effectLst>
            <a:outerShdw blurRad="190500" algn="tl" rotWithShape="0">
              <a:srgbClr val="000000">
                <a:alpha val="70000"/>
              </a:srgbClr>
            </a:outerShdw>
          </a:effectLst>
        </p:spPr>
      </p:pic>
      <p:sp>
        <p:nvSpPr>
          <p:cNvPr id="12" name="Yuvarlatılmış Dikdörtgen Belirtme Çizgisi 13">
            <a:extLst>
              <a:ext uri="{FF2B5EF4-FFF2-40B4-BE49-F238E27FC236}">
                <a16:creationId xmlns:a16="http://schemas.microsoft.com/office/drawing/2014/main" id="{06EE686F-DAE3-5167-4F10-94D0793C3262}"/>
              </a:ext>
            </a:extLst>
          </p:cNvPr>
          <p:cNvSpPr/>
          <p:nvPr/>
        </p:nvSpPr>
        <p:spPr>
          <a:xfrm>
            <a:off x="7413546" y="1666708"/>
            <a:ext cx="3783937" cy="1339219"/>
          </a:xfrm>
          <a:prstGeom prst="wedgeRoundRectCallout">
            <a:avLst>
              <a:gd name="adj1" fmla="val -108166"/>
              <a:gd name="adj2" fmla="val 116192"/>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Servis giriş</a:t>
            </a:r>
            <a:r>
              <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kapısındaki alkol bazlı el antiseptiği ile el hijyenimi sağladım.</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Yuvarlatılmış Dikdörtgen Belirtme Çizgisi 13">
            <a:extLst>
              <a:ext uri="{FF2B5EF4-FFF2-40B4-BE49-F238E27FC236}">
                <a16:creationId xmlns:a16="http://schemas.microsoft.com/office/drawing/2014/main" id="{6045D90F-4AAC-92CC-BD96-B3FF13D3136B}"/>
              </a:ext>
            </a:extLst>
          </p:cNvPr>
          <p:cNvSpPr/>
          <p:nvPr/>
        </p:nvSpPr>
        <p:spPr>
          <a:xfrm>
            <a:off x="7413546" y="4427203"/>
            <a:ext cx="4539916" cy="1986118"/>
          </a:xfrm>
          <a:prstGeom prst="wedgeRoundRectCallout">
            <a:avLst>
              <a:gd name="adj1" fmla="val -87666"/>
              <a:gd name="adj2" fmla="val -44897"/>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Hastaları ziyaret ettikten sonra vizit başlamadan önce hemşire </a:t>
            </a:r>
            <a:r>
              <a:rPr kumimoji="0" lang="tr-TR"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deskinin</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yanın</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daki</a:t>
            </a:r>
            <a:r>
              <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lavaboda ellerimi antimikrobiyal sıvı sabunla yıkasam yeter!</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434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Asistan Ayşe Hanım’a kulak verelim… Salı</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4" name="Yuvarlatılmış Dikdörtgen Belirtme Çizgisi 9">
            <a:extLst>
              <a:ext uri="{FF2B5EF4-FFF2-40B4-BE49-F238E27FC236}">
                <a16:creationId xmlns:a16="http://schemas.microsoft.com/office/drawing/2014/main" id="{88550A17-F6FE-D5A4-8BB5-F1AC5EBAB00E}"/>
              </a:ext>
            </a:extLst>
          </p:cNvPr>
          <p:cNvSpPr/>
          <p:nvPr/>
        </p:nvSpPr>
        <p:spPr>
          <a:xfrm>
            <a:off x="439473" y="1591492"/>
            <a:ext cx="4495133" cy="1935389"/>
          </a:xfrm>
          <a:prstGeom prst="wedgeRoundRectCallout">
            <a:avLst>
              <a:gd name="adj1" fmla="val 38990"/>
              <a:gd name="adj2" fmla="val 73934"/>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Times New Roman" panose="02020603050405020304" pitchFamily="18" charset="0"/>
                <a:cs typeface="Times New Roman" panose="02020603050405020304" pitchFamily="18" charset="0"/>
              </a:rPr>
              <a:t>Vizitten önce 1 saat vaktim var. Hasta odalarına tek tek giderek onlara geceyi nasıl geçirdiklerini soracağım ve gerekli ise muayene edeceğim. </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object 6">
            <a:extLst>
              <a:ext uri="{FF2B5EF4-FFF2-40B4-BE49-F238E27FC236}">
                <a16:creationId xmlns:a16="http://schemas.microsoft.com/office/drawing/2014/main" id="{F87BD477-AC1F-8937-84B7-C8EB6486351B}"/>
              </a:ext>
            </a:extLst>
          </p:cNvPr>
          <p:cNvPicPr/>
          <p:nvPr/>
        </p:nvPicPr>
        <p:blipFill>
          <a:blip r:embed="rId4" cstate="print"/>
          <a:stretch>
            <a:fillRect/>
          </a:stretch>
        </p:blipFill>
        <p:spPr>
          <a:xfrm>
            <a:off x="3429201" y="3862071"/>
            <a:ext cx="3035767" cy="2808873"/>
          </a:xfrm>
          <a:prstGeom prst="rect">
            <a:avLst/>
          </a:prstGeom>
          <a:ln>
            <a:noFill/>
          </a:ln>
          <a:effectLst>
            <a:outerShdw blurRad="190500" algn="tl" rotWithShape="0">
              <a:srgbClr val="000000">
                <a:alpha val="70000"/>
              </a:srgbClr>
            </a:outerShdw>
          </a:effectLst>
        </p:spPr>
      </p:pic>
      <p:sp>
        <p:nvSpPr>
          <p:cNvPr id="12" name="Yuvarlatılmış Dikdörtgen Belirtme Çizgisi 13">
            <a:extLst>
              <a:ext uri="{FF2B5EF4-FFF2-40B4-BE49-F238E27FC236}">
                <a16:creationId xmlns:a16="http://schemas.microsoft.com/office/drawing/2014/main" id="{06EE686F-DAE3-5167-4F10-94D0793C3262}"/>
              </a:ext>
            </a:extLst>
          </p:cNvPr>
          <p:cNvSpPr/>
          <p:nvPr/>
        </p:nvSpPr>
        <p:spPr>
          <a:xfrm>
            <a:off x="7624788" y="1666708"/>
            <a:ext cx="4127737" cy="1339219"/>
          </a:xfrm>
          <a:prstGeom prst="wedgeRoundRectCallout">
            <a:avLst>
              <a:gd name="adj1" fmla="val -108166"/>
              <a:gd name="adj2" fmla="val 116192"/>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Servis giriş</a:t>
            </a:r>
            <a:r>
              <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kapısındaki alkol bazlı el antiseptiği </a:t>
            </a:r>
            <a:r>
              <a:rPr lang="tr-TR" sz="2400" dirty="0">
                <a:solidFill>
                  <a:prstClr val="black"/>
                </a:solidFill>
                <a:latin typeface="Times New Roman" panose="02020603050405020304" pitchFamily="18" charset="0"/>
                <a:cs typeface="Times New Roman" panose="02020603050405020304" pitchFamily="18" charset="0"/>
              </a:rPr>
              <a:t>bitmiş, el hijyeni sağlayamadım.</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Yuvarlatılmış Dikdörtgen Belirtme Çizgisi 13">
            <a:extLst>
              <a:ext uri="{FF2B5EF4-FFF2-40B4-BE49-F238E27FC236}">
                <a16:creationId xmlns:a16="http://schemas.microsoft.com/office/drawing/2014/main" id="{6045D90F-4AAC-92CC-BD96-B3FF13D3136B}"/>
              </a:ext>
            </a:extLst>
          </p:cNvPr>
          <p:cNvSpPr/>
          <p:nvPr/>
        </p:nvSpPr>
        <p:spPr>
          <a:xfrm>
            <a:off x="7413546" y="4427202"/>
            <a:ext cx="4539916" cy="2243741"/>
          </a:xfrm>
          <a:prstGeom prst="wedgeRoundRectCallout">
            <a:avLst>
              <a:gd name="adj1" fmla="val -87666"/>
              <a:gd name="adj2" fmla="val -44897"/>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Ama</a:t>
            </a:r>
            <a:r>
              <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zaten enfeksiyon tanısı almış hastam </a:t>
            </a:r>
            <a:r>
              <a:rPr lang="tr-TR" sz="2400" dirty="0">
                <a:solidFill>
                  <a:schemeClr val="tx1"/>
                </a:solidFill>
                <a:latin typeface="Times New Roman" panose="02020603050405020304" pitchFamily="18" charset="0"/>
                <a:cs typeface="Times New Roman" panose="02020603050405020304" pitchFamily="18" charset="0"/>
              </a:rPr>
              <a:t>da</a:t>
            </a:r>
            <a:r>
              <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yok… </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baseline="0" dirty="0">
                <a:solidFill>
                  <a:prstClr val="black"/>
                </a:solidFill>
                <a:latin typeface="Times New Roman" panose="02020603050405020304" pitchFamily="18" charset="0"/>
                <a:cs typeface="Times New Roman" panose="02020603050405020304" pitchFamily="18" charset="0"/>
              </a:rPr>
              <a:t>O zaman şimdi hemşire </a:t>
            </a:r>
            <a:r>
              <a:rPr lang="tr-TR" sz="2400" baseline="0" dirty="0" err="1">
                <a:solidFill>
                  <a:prstClr val="black"/>
                </a:solidFill>
                <a:latin typeface="Times New Roman" panose="02020603050405020304" pitchFamily="18" charset="0"/>
                <a:cs typeface="Times New Roman" panose="02020603050405020304" pitchFamily="18" charset="0"/>
              </a:rPr>
              <a:t>deskinin</a:t>
            </a:r>
            <a:r>
              <a:rPr lang="tr-TR" sz="2400" baseline="0" dirty="0">
                <a:solidFill>
                  <a:prstClr val="black"/>
                </a:solidFill>
                <a:latin typeface="Times New Roman" panose="02020603050405020304" pitchFamily="18" charset="0"/>
                <a:cs typeface="Times New Roman" panose="02020603050405020304" pitchFamily="18" charset="0"/>
              </a:rPr>
              <a:t> </a:t>
            </a:r>
            <a:r>
              <a:rPr lang="tr-TR" sz="2400" baseline="0" dirty="0">
                <a:solidFill>
                  <a:schemeClr val="tx1"/>
                </a:solidFill>
                <a:latin typeface="Times New Roman" panose="02020603050405020304" pitchFamily="18" charset="0"/>
                <a:cs typeface="Times New Roman" panose="02020603050405020304" pitchFamily="18" charset="0"/>
              </a:rPr>
              <a:t>yanın</a:t>
            </a:r>
            <a:r>
              <a:rPr lang="tr-TR" sz="2400" baseline="0" dirty="0">
                <a:solidFill>
                  <a:prstClr val="black"/>
                </a:solidFill>
                <a:latin typeface="Times New Roman" panose="02020603050405020304" pitchFamily="18" charset="0"/>
                <a:cs typeface="Times New Roman" panose="02020603050405020304" pitchFamily="18" charset="0"/>
              </a:rPr>
              <a:t>daki lavaboya gidip ellerimi</a:t>
            </a:r>
            <a:r>
              <a:rPr lang="tr-TR" sz="2400" dirty="0">
                <a:solidFill>
                  <a:prstClr val="black"/>
                </a:solidFill>
                <a:latin typeface="Times New Roman" panose="02020603050405020304" pitchFamily="18" charset="0"/>
                <a:cs typeface="Times New Roman" panose="02020603050405020304" pitchFamily="18" charset="0"/>
              </a:rPr>
              <a:t> yıkamakla zaman kaybetmeme gerek yok!</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346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Asistan Ayşe Hanım’a kulak verelim… Çarşamba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4" name="Yuvarlatılmış Dikdörtgen Belirtme Çizgisi 9">
            <a:extLst>
              <a:ext uri="{FF2B5EF4-FFF2-40B4-BE49-F238E27FC236}">
                <a16:creationId xmlns:a16="http://schemas.microsoft.com/office/drawing/2014/main" id="{88550A17-F6FE-D5A4-8BB5-F1AC5EBAB00E}"/>
              </a:ext>
            </a:extLst>
          </p:cNvPr>
          <p:cNvSpPr/>
          <p:nvPr/>
        </p:nvSpPr>
        <p:spPr>
          <a:xfrm>
            <a:off x="439473" y="1591492"/>
            <a:ext cx="4369009" cy="1935389"/>
          </a:xfrm>
          <a:prstGeom prst="wedgeRoundRectCallout">
            <a:avLst>
              <a:gd name="adj1" fmla="val 38818"/>
              <a:gd name="adj2" fmla="val 77192"/>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Times New Roman" panose="02020603050405020304" pitchFamily="18" charset="0"/>
                <a:cs typeface="Times New Roman" panose="02020603050405020304" pitchFamily="18" charset="0"/>
              </a:rPr>
              <a:t>Vizitten önce 1 saat vaktim var. Hasta odalarına tek tek giderek onlara geceyi nasıl geçirdiklerini soracağım ve gerekli ise muayene edeceğim. </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object 6">
            <a:extLst>
              <a:ext uri="{FF2B5EF4-FFF2-40B4-BE49-F238E27FC236}">
                <a16:creationId xmlns:a16="http://schemas.microsoft.com/office/drawing/2014/main" id="{F87BD477-AC1F-8937-84B7-C8EB6486351B}"/>
              </a:ext>
            </a:extLst>
          </p:cNvPr>
          <p:cNvPicPr/>
          <p:nvPr/>
        </p:nvPicPr>
        <p:blipFill>
          <a:blip r:embed="rId4" cstate="print"/>
          <a:stretch>
            <a:fillRect/>
          </a:stretch>
        </p:blipFill>
        <p:spPr>
          <a:xfrm>
            <a:off x="3429201" y="3862071"/>
            <a:ext cx="3035767" cy="2808873"/>
          </a:xfrm>
          <a:prstGeom prst="rect">
            <a:avLst/>
          </a:prstGeom>
          <a:ln>
            <a:noFill/>
          </a:ln>
          <a:effectLst>
            <a:outerShdw blurRad="190500" algn="tl" rotWithShape="0">
              <a:srgbClr val="000000">
                <a:alpha val="70000"/>
              </a:srgbClr>
            </a:outerShdw>
          </a:effectLst>
        </p:spPr>
      </p:pic>
      <p:sp>
        <p:nvSpPr>
          <p:cNvPr id="12" name="Yuvarlatılmış Dikdörtgen Belirtme Çizgisi 13">
            <a:extLst>
              <a:ext uri="{FF2B5EF4-FFF2-40B4-BE49-F238E27FC236}">
                <a16:creationId xmlns:a16="http://schemas.microsoft.com/office/drawing/2014/main" id="{06EE686F-DAE3-5167-4F10-94D0793C3262}"/>
              </a:ext>
            </a:extLst>
          </p:cNvPr>
          <p:cNvSpPr/>
          <p:nvPr/>
        </p:nvSpPr>
        <p:spPr>
          <a:xfrm>
            <a:off x="6657567" y="1666708"/>
            <a:ext cx="4539916" cy="1612520"/>
          </a:xfrm>
          <a:prstGeom prst="wedgeRoundRectCallout">
            <a:avLst>
              <a:gd name="adj1" fmla="val -71703"/>
              <a:gd name="adj2" fmla="val 106415"/>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Servis giriş</a:t>
            </a:r>
            <a:r>
              <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kapısındaki alkol bazlı el antiseptiği </a:t>
            </a:r>
            <a:r>
              <a:rPr lang="tr-TR" sz="2400" dirty="0">
                <a:solidFill>
                  <a:prstClr val="black"/>
                </a:solidFill>
                <a:latin typeface="Times New Roman" panose="02020603050405020304" pitchFamily="18" charset="0"/>
                <a:cs typeface="Times New Roman" panose="02020603050405020304" pitchFamily="18" charset="0"/>
              </a:rPr>
              <a:t>bitmiş, el hijyeni sağlayamadım. Gidip önce ellerimi yıkamalıyım!</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Yuvarlatılmış Dikdörtgen Belirtme Çizgisi 13">
            <a:extLst>
              <a:ext uri="{FF2B5EF4-FFF2-40B4-BE49-F238E27FC236}">
                <a16:creationId xmlns:a16="http://schemas.microsoft.com/office/drawing/2014/main" id="{6045D90F-4AAC-92CC-BD96-B3FF13D3136B}"/>
              </a:ext>
            </a:extLst>
          </p:cNvPr>
          <p:cNvSpPr/>
          <p:nvPr/>
        </p:nvSpPr>
        <p:spPr>
          <a:xfrm>
            <a:off x="7413546" y="4427203"/>
            <a:ext cx="4539916" cy="1986118"/>
          </a:xfrm>
          <a:prstGeom prst="wedgeRoundRectCallout">
            <a:avLst>
              <a:gd name="adj1" fmla="val -87666"/>
              <a:gd name="adj2" fmla="val -44897"/>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Times New Roman" panose="02020603050405020304" pitchFamily="18" charset="0"/>
                <a:cs typeface="Times New Roman" panose="02020603050405020304" pitchFamily="18" charset="0"/>
              </a:rPr>
              <a:t>Son odadaki hastadan kan almam gerebilir. O zaman eldiven giyerim. Yanımda alkol bazlı el antiseptiği olmasına gerek yok!</a:t>
            </a:r>
            <a:endPar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044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Asistan Ayşe Hanım’a kulak verelim… Perşembe</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4" name="Yuvarlatılmış Dikdörtgen Belirtme Çizgisi 9">
            <a:extLst>
              <a:ext uri="{FF2B5EF4-FFF2-40B4-BE49-F238E27FC236}">
                <a16:creationId xmlns:a16="http://schemas.microsoft.com/office/drawing/2014/main" id="{88550A17-F6FE-D5A4-8BB5-F1AC5EBAB00E}"/>
              </a:ext>
            </a:extLst>
          </p:cNvPr>
          <p:cNvSpPr/>
          <p:nvPr/>
        </p:nvSpPr>
        <p:spPr>
          <a:xfrm>
            <a:off x="439474" y="1591492"/>
            <a:ext cx="3967090" cy="1935389"/>
          </a:xfrm>
          <a:prstGeom prst="wedgeRoundRectCallout">
            <a:avLst>
              <a:gd name="adj1" fmla="val 44952"/>
              <a:gd name="adj2" fmla="val 79636"/>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Times New Roman" panose="02020603050405020304" pitchFamily="18" charset="0"/>
                <a:cs typeface="Times New Roman" panose="02020603050405020304" pitchFamily="18" charset="0"/>
              </a:rPr>
              <a:t>Hastaların hepsini muayene ettim. Şimdi ellerim kirlendi. </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object 6">
            <a:extLst>
              <a:ext uri="{FF2B5EF4-FFF2-40B4-BE49-F238E27FC236}">
                <a16:creationId xmlns:a16="http://schemas.microsoft.com/office/drawing/2014/main" id="{F87BD477-AC1F-8937-84B7-C8EB6486351B}"/>
              </a:ext>
            </a:extLst>
          </p:cNvPr>
          <p:cNvPicPr/>
          <p:nvPr/>
        </p:nvPicPr>
        <p:blipFill>
          <a:blip r:embed="rId4" cstate="print"/>
          <a:stretch>
            <a:fillRect/>
          </a:stretch>
        </p:blipFill>
        <p:spPr>
          <a:xfrm>
            <a:off x="3429201" y="3862071"/>
            <a:ext cx="3035767" cy="2808873"/>
          </a:xfrm>
          <a:prstGeom prst="rect">
            <a:avLst/>
          </a:prstGeom>
          <a:ln>
            <a:noFill/>
          </a:ln>
          <a:effectLst>
            <a:outerShdw blurRad="190500" algn="tl" rotWithShape="0">
              <a:srgbClr val="000000">
                <a:alpha val="70000"/>
              </a:srgbClr>
            </a:outerShdw>
          </a:effectLst>
        </p:spPr>
      </p:pic>
      <p:sp>
        <p:nvSpPr>
          <p:cNvPr id="12" name="Yuvarlatılmış Dikdörtgen Belirtme Çizgisi 13">
            <a:extLst>
              <a:ext uri="{FF2B5EF4-FFF2-40B4-BE49-F238E27FC236}">
                <a16:creationId xmlns:a16="http://schemas.microsoft.com/office/drawing/2014/main" id="{06EE686F-DAE3-5167-4F10-94D0793C3262}"/>
              </a:ext>
            </a:extLst>
          </p:cNvPr>
          <p:cNvSpPr/>
          <p:nvPr/>
        </p:nvSpPr>
        <p:spPr>
          <a:xfrm>
            <a:off x="6657567" y="1666708"/>
            <a:ext cx="4539916" cy="1762292"/>
          </a:xfrm>
          <a:prstGeom prst="wedgeRoundRectCallout">
            <a:avLst>
              <a:gd name="adj1" fmla="val -68578"/>
              <a:gd name="adj2" fmla="val 89354"/>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Hemşire </a:t>
            </a:r>
            <a:r>
              <a:rPr kumimoji="0" lang="tr-TR"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deskinin</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yanın</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daki lavaboda el hijyeni sağlamalıyım. </a:t>
            </a:r>
            <a:r>
              <a:rPr kumimoji="0" lang="tr-TR" sz="2400" b="0" i="0" u="non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Vizite</a:t>
            </a:r>
            <a:r>
              <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temiz ellerle girsem iyi olur.</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Yuvarlatılmış Dikdörtgen Belirtme Çizgisi 13">
            <a:extLst>
              <a:ext uri="{FF2B5EF4-FFF2-40B4-BE49-F238E27FC236}">
                <a16:creationId xmlns:a16="http://schemas.microsoft.com/office/drawing/2014/main" id="{6045D90F-4AAC-92CC-BD96-B3FF13D3136B}"/>
              </a:ext>
            </a:extLst>
          </p:cNvPr>
          <p:cNvSpPr/>
          <p:nvPr/>
        </p:nvSpPr>
        <p:spPr>
          <a:xfrm>
            <a:off x="7413546" y="4427203"/>
            <a:ext cx="4539916" cy="1986118"/>
          </a:xfrm>
          <a:prstGeom prst="wedgeRoundRectCallout">
            <a:avLst>
              <a:gd name="adj1" fmla="val -87666"/>
              <a:gd name="adj2" fmla="val -44897"/>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Times New Roman" panose="02020603050405020304" pitchFamily="18" charset="0"/>
                <a:cs typeface="Times New Roman" panose="02020603050405020304" pitchFamily="18" charset="0"/>
              </a:rPr>
              <a:t>Ama önce erkek arkadaşıma telefon edip konuşmam lazım. </a:t>
            </a:r>
            <a:r>
              <a:rPr lang="tr-TR" sz="2400" dirty="0">
                <a:solidFill>
                  <a:schemeClr val="tx1"/>
                </a:solidFill>
                <a:latin typeface="Times New Roman" panose="02020603050405020304" pitchFamily="18" charset="0"/>
                <a:cs typeface="Times New Roman" panose="02020603050405020304" pitchFamily="18" charset="0"/>
              </a:rPr>
              <a:t>Ellerimi daha sonra da </a:t>
            </a:r>
            <a:r>
              <a:rPr lang="tr-TR" sz="2400" dirty="0">
                <a:solidFill>
                  <a:prstClr val="black"/>
                </a:solidFill>
                <a:latin typeface="Times New Roman" panose="02020603050405020304" pitchFamily="18" charset="0"/>
                <a:cs typeface="Times New Roman" panose="02020603050405020304" pitchFamily="18" charset="0"/>
              </a:rPr>
              <a:t>yıkayabilirim.</a:t>
            </a:r>
            <a:endPar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44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Asistan Ayşe Hanım’a kulak verelim… Cuma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4" name="Yuvarlatılmış Dikdörtgen Belirtme Çizgisi 9">
            <a:extLst>
              <a:ext uri="{FF2B5EF4-FFF2-40B4-BE49-F238E27FC236}">
                <a16:creationId xmlns:a16="http://schemas.microsoft.com/office/drawing/2014/main" id="{88550A17-F6FE-D5A4-8BB5-F1AC5EBAB00E}"/>
              </a:ext>
            </a:extLst>
          </p:cNvPr>
          <p:cNvSpPr/>
          <p:nvPr/>
        </p:nvSpPr>
        <p:spPr>
          <a:xfrm>
            <a:off x="439474" y="1591492"/>
            <a:ext cx="3967090" cy="1935389"/>
          </a:xfrm>
          <a:prstGeom prst="wedgeRoundRectCallout">
            <a:avLst>
              <a:gd name="adj1" fmla="val 44952"/>
              <a:gd name="adj2" fmla="val 79636"/>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Times New Roman" panose="02020603050405020304" pitchFamily="18" charset="0"/>
                <a:cs typeface="Times New Roman" panose="02020603050405020304" pitchFamily="18" charset="0"/>
              </a:rPr>
              <a:t>Hastaların hepsini muayene ettim. İyi ki servise girerken eldiven giymişim. Yoksa ellerim kirlenecekti. </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object 6">
            <a:extLst>
              <a:ext uri="{FF2B5EF4-FFF2-40B4-BE49-F238E27FC236}">
                <a16:creationId xmlns:a16="http://schemas.microsoft.com/office/drawing/2014/main" id="{F87BD477-AC1F-8937-84B7-C8EB6486351B}"/>
              </a:ext>
            </a:extLst>
          </p:cNvPr>
          <p:cNvPicPr/>
          <p:nvPr/>
        </p:nvPicPr>
        <p:blipFill>
          <a:blip r:embed="rId4" cstate="print"/>
          <a:stretch>
            <a:fillRect/>
          </a:stretch>
        </p:blipFill>
        <p:spPr>
          <a:xfrm>
            <a:off x="3429201" y="3862071"/>
            <a:ext cx="3035767" cy="2808873"/>
          </a:xfrm>
          <a:prstGeom prst="rect">
            <a:avLst/>
          </a:prstGeom>
          <a:ln>
            <a:noFill/>
          </a:ln>
          <a:effectLst>
            <a:outerShdw blurRad="190500" algn="tl" rotWithShape="0">
              <a:srgbClr val="000000">
                <a:alpha val="70000"/>
              </a:srgbClr>
            </a:outerShdw>
          </a:effectLst>
        </p:spPr>
      </p:pic>
      <p:sp>
        <p:nvSpPr>
          <p:cNvPr id="12" name="Yuvarlatılmış Dikdörtgen Belirtme Çizgisi 13">
            <a:extLst>
              <a:ext uri="{FF2B5EF4-FFF2-40B4-BE49-F238E27FC236}">
                <a16:creationId xmlns:a16="http://schemas.microsoft.com/office/drawing/2014/main" id="{06EE686F-DAE3-5167-4F10-94D0793C3262}"/>
              </a:ext>
            </a:extLst>
          </p:cNvPr>
          <p:cNvSpPr/>
          <p:nvPr/>
        </p:nvSpPr>
        <p:spPr>
          <a:xfrm>
            <a:off x="7624789" y="1666708"/>
            <a:ext cx="3572694" cy="1339219"/>
          </a:xfrm>
          <a:prstGeom prst="wedgeRoundRectCallout">
            <a:avLst>
              <a:gd name="adj1" fmla="val -108166"/>
              <a:gd name="adj2" fmla="val 116192"/>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Times New Roman" panose="02020603050405020304" pitchFamily="18" charset="0"/>
                <a:cs typeface="Times New Roman" panose="02020603050405020304" pitchFamily="18" charset="0"/>
              </a:rPr>
              <a:t>Eldivenimi çıkarıp cebime koyayım. Belki vizitte lazım olur.</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Yuvarlatılmış Dikdörtgen Belirtme Çizgisi 13">
            <a:extLst>
              <a:ext uri="{FF2B5EF4-FFF2-40B4-BE49-F238E27FC236}">
                <a16:creationId xmlns:a16="http://schemas.microsoft.com/office/drawing/2014/main" id="{6045D90F-4AAC-92CC-BD96-B3FF13D3136B}"/>
              </a:ext>
            </a:extLst>
          </p:cNvPr>
          <p:cNvSpPr/>
          <p:nvPr/>
        </p:nvSpPr>
        <p:spPr>
          <a:xfrm>
            <a:off x="7413546" y="4427203"/>
            <a:ext cx="4539916" cy="1986118"/>
          </a:xfrm>
          <a:prstGeom prst="wedgeRoundRectCallout">
            <a:avLst>
              <a:gd name="adj1" fmla="val -87666"/>
              <a:gd name="adj2" fmla="val -44897"/>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Times New Roman" panose="02020603050405020304" pitchFamily="18" charset="0"/>
                <a:cs typeface="Times New Roman" panose="02020603050405020304" pitchFamily="18" charset="0"/>
              </a:rPr>
              <a:t>İyi ki eldiven kullanmışım. Yoksa şimdi gidip hemşire </a:t>
            </a:r>
            <a:r>
              <a:rPr lang="tr-TR" sz="2400" dirty="0" err="1">
                <a:solidFill>
                  <a:prstClr val="black"/>
                </a:solidFill>
                <a:latin typeface="Times New Roman" panose="02020603050405020304" pitchFamily="18" charset="0"/>
                <a:cs typeface="Times New Roman" panose="02020603050405020304" pitchFamily="18" charset="0"/>
              </a:rPr>
              <a:t>deskinin</a:t>
            </a:r>
            <a:r>
              <a:rPr lang="tr-TR" sz="2400" dirty="0">
                <a:solidFill>
                  <a:prstClr val="black"/>
                </a:solidFill>
                <a:latin typeface="Times New Roman" panose="02020603050405020304" pitchFamily="18" charset="0"/>
                <a:cs typeface="Times New Roman" panose="02020603050405020304" pitchFamily="18" charset="0"/>
              </a:rPr>
              <a:t> </a:t>
            </a:r>
            <a:r>
              <a:rPr lang="tr-TR" sz="2400" dirty="0">
                <a:solidFill>
                  <a:schemeClr val="tx1"/>
                </a:solidFill>
                <a:latin typeface="Times New Roman" panose="02020603050405020304" pitchFamily="18" charset="0"/>
                <a:cs typeface="Times New Roman" panose="02020603050405020304" pitchFamily="18" charset="0"/>
              </a:rPr>
              <a:t>yanın</a:t>
            </a:r>
            <a:r>
              <a:rPr lang="tr-TR" sz="2400" dirty="0">
                <a:solidFill>
                  <a:prstClr val="black"/>
                </a:solidFill>
                <a:latin typeface="Times New Roman" panose="02020603050405020304" pitchFamily="18" charset="0"/>
                <a:cs typeface="Times New Roman" panose="02020603050405020304" pitchFamily="18" charset="0"/>
              </a:rPr>
              <a:t>daki lavaboda ellerimi yıkamam gerekecekti.</a:t>
            </a:r>
            <a:endPar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015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5C94EE-A558-2751-0405-5E582601CCF0}"/>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hijyeninin altın kuralları</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4FC73BD-7CD4-4D4A-8453-395BA178BA85}"/>
              </a:ext>
            </a:extLst>
          </p:cNvPr>
          <p:cNvSpPr txBox="1"/>
          <p:nvPr/>
        </p:nvSpPr>
        <p:spPr>
          <a:xfrm>
            <a:off x="542990" y="2150591"/>
            <a:ext cx="5873852" cy="2831544"/>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 hijyeni</a:t>
            </a:r>
            <a:r>
              <a:rPr lang="en-US" sz="2400" dirty="0">
                <a:solidFill>
                  <a:prstClr val="black"/>
                </a:solidFill>
                <a:latin typeface="Times New Roman" panose="02020603050405020304" pitchFamily="18" charset="0"/>
                <a:cs typeface="Times New Roman" panose="02020603050405020304" pitchFamily="18" charset="0"/>
              </a:rPr>
              <a:t>, tam olarak </a:t>
            </a:r>
            <a:r>
              <a:rPr lang="en-US" sz="2400" dirty="0" err="1">
                <a:solidFill>
                  <a:prstClr val="black"/>
                </a:solidFill>
                <a:latin typeface="Times New Roman" panose="02020603050405020304" pitchFamily="18" charset="0"/>
                <a:cs typeface="Times New Roman" panose="02020603050405020304" pitchFamily="18" charset="0"/>
              </a:rPr>
              <a:t>hastalara</a:t>
            </a:r>
            <a:r>
              <a:rPr lang="en-US" sz="2400" dirty="0">
                <a:solidFill>
                  <a:prstClr val="black"/>
                </a:solidFill>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sağlık hizmeti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verdiğiniz</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yerde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bakım</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noktasında</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gerçekleştirilmelidir</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auto" latinLnBrk="0" hangingPunct="1">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Sağlık hizmeti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sunumu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sırasında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el hijyeni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gerçekleştirmenizin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zorunlu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olduğu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5 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endikasyon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vardır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El Hijyeni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İçin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5 </a:t>
            </a: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Durum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yaklaşımı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tr-TR" sz="2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C8BDE393-CE59-4D3B-8029-4E4959235787}"/>
              </a:ext>
            </a:extLst>
          </p:cNvPr>
          <p:cNvPicPr>
            <a:picLocks noChangeAspect="1"/>
          </p:cNvPicPr>
          <p:nvPr/>
        </p:nvPicPr>
        <p:blipFill rotWithShape="1">
          <a:blip r:embed="rId4"/>
          <a:srcRect l="18479" t="2044" r="39158" b="9530"/>
          <a:stretch/>
        </p:blipFill>
        <p:spPr>
          <a:xfrm rot="5400000">
            <a:off x="7365936" y="579705"/>
            <a:ext cx="3876970" cy="5775158"/>
          </a:xfrm>
          <a:prstGeom prst="rect">
            <a:avLst/>
          </a:prstGeom>
          <a:ln>
            <a:noFill/>
          </a:ln>
        </p:spPr>
      </p:pic>
    </p:spTree>
    <p:extLst>
      <p:ext uri="{BB962C8B-B14F-4D97-AF65-F5344CB8AC3E}">
        <p14:creationId xmlns:p14="http://schemas.microsoft.com/office/powerpoint/2010/main" val="601723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5C94EE-A558-2751-0405-5E582601CCF0}"/>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hijyeninin altın kuralları</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4FC73BD-7CD4-4D4A-8453-395BA178BA85}"/>
              </a:ext>
            </a:extLst>
          </p:cNvPr>
          <p:cNvSpPr txBox="1"/>
          <p:nvPr/>
        </p:nvSpPr>
        <p:spPr>
          <a:xfrm>
            <a:off x="703556" y="2099251"/>
            <a:ext cx="5654397" cy="3447098"/>
          </a:xfrm>
          <a:prstGeom prst="rect">
            <a:avLst/>
          </a:prstGeom>
          <a:noFill/>
        </p:spPr>
        <p:txBody>
          <a:bodyPr wrap="square">
            <a:spAutoFit/>
          </a:bodyPr>
          <a:lstStyle/>
          <a:p>
            <a:pPr lvl="0">
              <a:spcAft>
                <a:spcPts val="1200"/>
              </a:spcAft>
              <a:buClr>
                <a:srgbClr val="002060"/>
              </a:buClr>
              <a:defRPr/>
            </a:pPr>
            <a:r>
              <a:rPr kumimoji="0" lang="tr-TR"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El</a:t>
            </a:r>
            <a:r>
              <a:rPr kumimoji="0" lang="tr-TR"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hijyeni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için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varsa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alkol</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bazlı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el</a:t>
            </a:r>
            <a:r>
              <a:rPr kumimoji="0" lang="tr-TR"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p>
          <a:p>
            <a:pPr lvl="0">
              <a:spcAft>
                <a:spcPts val="1200"/>
              </a:spcAft>
              <a:buClr>
                <a:srgbClr val="002060"/>
              </a:buClr>
              <a:defRPr/>
            </a:pPr>
            <a:r>
              <a:rPr lang="tr-TR" sz="2400" dirty="0">
                <a:solidFill>
                  <a:prstClr val="black"/>
                </a:solidFill>
                <a:latin typeface="Times New Roman" panose="02020603050405020304" pitchFamily="18" charset="0"/>
                <a:cs typeface="Times New Roman" panose="02020603050405020304" pitchFamily="18" charset="0"/>
              </a:rPr>
              <a:t> </a:t>
            </a:r>
            <a:r>
              <a:rPr lang="tr-TR" sz="2400" dirty="0" smtClean="0">
                <a:solidFill>
                  <a:prstClr val="black"/>
                </a:solidFill>
                <a:latin typeface="Times New Roman" panose="02020603050405020304" pitchFamily="18" charset="0"/>
                <a:cs typeface="Times New Roman" panose="02020603050405020304" pitchFamily="18" charset="0"/>
              </a:rPr>
              <a:t>  </a:t>
            </a:r>
            <a:r>
              <a:rPr kumimoji="0" lang="tr-TR"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antiseptiği </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kullanmalısınız</a:t>
            </a:r>
            <a:r>
              <a:rPr kumimoji="0" lang="tr-TR"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lvl="0">
              <a:spcAft>
                <a:spcPts val="1200"/>
              </a:spcAft>
              <a:buClr>
                <a:srgbClr val="002060"/>
              </a:buClr>
              <a:defRPr/>
            </a:pPr>
            <a:r>
              <a:rPr lang="tr-TR" sz="2400" dirty="0">
                <a:solidFill>
                  <a:prstClr val="black"/>
                </a:solidFill>
                <a:latin typeface="Times New Roman" panose="02020603050405020304" pitchFamily="18" charset="0"/>
                <a:cs typeface="Times New Roman" panose="02020603050405020304" pitchFamily="18" charset="0"/>
              </a:rPr>
              <a:t> </a:t>
            </a:r>
            <a:r>
              <a:rPr lang="tr-TR" sz="2400" dirty="0" smtClean="0">
                <a:solidFill>
                  <a:prstClr val="black"/>
                </a:solidFill>
                <a:latin typeface="Times New Roman" panose="02020603050405020304" pitchFamily="18" charset="0"/>
                <a:cs typeface="Times New Roman" panose="02020603050405020304" pitchFamily="18" charset="0"/>
              </a:rPr>
              <a:t>  </a:t>
            </a:r>
            <a:r>
              <a:rPr lang="tr-TR" sz="2400" dirty="0">
                <a:solidFill>
                  <a:prstClr val="black"/>
                </a:solidFill>
                <a:latin typeface="Times New Roman" panose="02020603050405020304" pitchFamily="18" charset="0"/>
                <a:cs typeface="Times New Roman" panose="02020603050405020304" pitchFamily="18" charset="0"/>
              </a:rPr>
              <a:t>Çünkü:</a:t>
            </a: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lang="tr-TR" sz="2400" dirty="0">
                <a:solidFill>
                  <a:prstClr val="black"/>
                </a:solidFill>
                <a:latin typeface="Times New Roman" panose="02020603050405020304" pitchFamily="18" charset="0"/>
                <a:cs typeface="Times New Roman" panose="02020603050405020304" pitchFamily="18" charset="0"/>
              </a:rPr>
              <a:t>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hijyenini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bakım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noktasında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mümkün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kılar</a:t>
            </a:r>
            <a:r>
              <a:rPr lang="tr-TR" sz="2400" dirty="0">
                <a:solidFill>
                  <a:prstClr val="black"/>
                </a:solidFill>
                <a:latin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lang="tr-TR" sz="2400" dirty="0">
                <a:solidFill>
                  <a:prstClr val="black"/>
                </a:solidFill>
                <a:latin typeface="Times New Roman" panose="02020603050405020304" pitchFamily="18" charset="0"/>
                <a:cs typeface="Times New Roman" panose="02020603050405020304" pitchFamily="18" charset="0"/>
              </a:rPr>
              <a:t>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aha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hızlı</a:t>
            </a:r>
            <a:r>
              <a:rPr lang="tr-TR" sz="2400" dirty="0">
                <a:solidFill>
                  <a:prstClr val="black"/>
                </a:solidFill>
                <a:latin typeface="Times New Roman" panose="02020603050405020304" pitchFamily="18" charset="0"/>
                <a:cs typeface="Times New Roman" panose="02020603050405020304" pitchFamily="18" charset="0"/>
              </a:rPr>
              <a:t> ve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daha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etkili</a:t>
            </a:r>
            <a:r>
              <a:rPr kumimoji="0" lang="tr-TR"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dir</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lang="tr-TR" sz="2400" dirty="0">
                <a:solidFill>
                  <a:prstClr val="black"/>
                </a:solidFill>
                <a:latin typeface="Times New Roman" panose="02020603050405020304" pitchFamily="18" charset="0"/>
                <a:cs typeface="Times New Roman" panose="02020603050405020304" pitchFamily="18" charset="0"/>
              </a:rPr>
              <a:t>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aha iyi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tolere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edilir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11">
            <a:extLst>
              <a:ext uri="{FF2B5EF4-FFF2-40B4-BE49-F238E27FC236}">
                <a16:creationId xmlns:a16="http://schemas.microsoft.com/office/drawing/2014/main" id="{F8384AE1-2625-FD1D-F700-2E4B0EBFDBB2}"/>
              </a:ext>
            </a:extLst>
          </p:cNvPr>
          <p:cNvPicPr>
            <a:picLocks noChangeAspect="1"/>
          </p:cNvPicPr>
          <p:nvPr/>
        </p:nvPicPr>
        <p:blipFill rotWithShape="1">
          <a:blip r:embed="rId4"/>
          <a:srcRect b="1189"/>
          <a:stretch/>
        </p:blipFill>
        <p:spPr>
          <a:xfrm>
            <a:off x="6416842" y="1639292"/>
            <a:ext cx="5775158" cy="3689909"/>
          </a:xfrm>
          <a:prstGeom prst="rect">
            <a:avLst/>
          </a:prstGeom>
        </p:spPr>
      </p:pic>
    </p:spTree>
    <p:extLst>
      <p:ext uri="{BB962C8B-B14F-4D97-AF65-F5344CB8AC3E}">
        <p14:creationId xmlns:p14="http://schemas.microsoft.com/office/powerpoint/2010/main" val="2075387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Sunum planı</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4FC73BD-7CD4-4D4A-8453-395BA178BA85}"/>
              </a:ext>
            </a:extLst>
          </p:cNvPr>
          <p:cNvSpPr txBox="1"/>
          <p:nvPr/>
        </p:nvSpPr>
        <p:spPr>
          <a:xfrm>
            <a:off x="710250" y="1371840"/>
            <a:ext cx="11041046" cy="4647426"/>
          </a:xfrm>
          <a:prstGeom prst="rect">
            <a:avLst/>
          </a:prstGeom>
          <a:noFill/>
        </p:spPr>
        <p:txBody>
          <a:bodyPr wrap="square">
            <a:spAutoFit/>
          </a:bodyPr>
          <a:lstStyle/>
          <a:p>
            <a:pPr marL="342900" indent="-342900">
              <a:spcAft>
                <a:spcPts val="1200"/>
              </a:spcAft>
              <a:buClr>
                <a:srgbClr val="002060"/>
              </a:buClr>
              <a:buFont typeface="Wingdings" panose="05000000000000000000" pitchFamily="2" charset="2"/>
              <a:buChar char="ü"/>
              <a:defRPr/>
            </a:pPr>
            <a:r>
              <a:rPr lang="tr-TR" sz="2400" dirty="0">
                <a:solidFill>
                  <a:prstClr val="black"/>
                </a:solidFill>
                <a:latin typeface="Times New Roman" panose="02020603050405020304" pitchFamily="18" charset="0"/>
                <a:cs typeface="Times New Roman" panose="02020603050405020304" pitchFamily="18" charset="0"/>
              </a:rPr>
              <a:t>El hijyeni ile ilgili tanımlar</a:t>
            </a: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sistan</a:t>
            </a:r>
            <a:r>
              <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Ayşe Hanım örneği</a:t>
            </a: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 hijyeninin</a:t>
            </a:r>
            <a:r>
              <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altın kuralları</a:t>
            </a: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lang="tr-TR" sz="2400" dirty="0">
                <a:solidFill>
                  <a:prstClr val="black"/>
                </a:solidFill>
                <a:latin typeface="Times New Roman" panose="02020603050405020304" pitchFamily="18" charset="0"/>
                <a:cs typeface="Times New Roman" panose="02020603050405020304" pitchFamily="18" charset="0"/>
              </a:rPr>
              <a:t>El hijyeninin amacı</a:t>
            </a: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lang="tr-TR" sz="2400" noProof="0" dirty="0">
                <a:solidFill>
                  <a:prstClr val="black"/>
                </a:solidFill>
                <a:latin typeface="Times New Roman" panose="02020603050405020304" pitchFamily="18" charset="0"/>
                <a:cs typeface="Times New Roman" panose="02020603050405020304" pitchFamily="18" charset="0"/>
              </a:rPr>
              <a:t>Ellerle bulaş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lang="tr-TR" sz="2400" noProof="0" dirty="0">
                <a:solidFill>
                  <a:prstClr val="black"/>
                </a:solidFill>
                <a:latin typeface="Times New Roman" panose="02020603050405020304" pitchFamily="18" charset="0"/>
                <a:cs typeface="Times New Roman" panose="02020603050405020304" pitchFamily="18" charset="0"/>
              </a:rPr>
              <a:t>El </a:t>
            </a:r>
            <a:r>
              <a:rPr lang="tr-TR" sz="2400" noProof="0" dirty="0" smtClean="0">
                <a:solidFill>
                  <a:prstClr val="black"/>
                </a:solidFill>
                <a:latin typeface="Times New Roman" panose="02020603050405020304" pitchFamily="18" charset="0"/>
                <a:cs typeface="Times New Roman" panose="02020603050405020304" pitchFamily="18" charset="0"/>
              </a:rPr>
              <a:t>yıkama veya el </a:t>
            </a:r>
            <a:r>
              <a:rPr lang="tr-TR" sz="2400" noProof="0" dirty="0">
                <a:solidFill>
                  <a:prstClr val="black"/>
                </a:solidFill>
                <a:latin typeface="Times New Roman" panose="02020603050405020304" pitchFamily="18" charset="0"/>
                <a:cs typeface="Times New Roman" panose="02020603050405020304" pitchFamily="18" charset="0"/>
              </a:rPr>
              <a:t>ovalama</a:t>
            </a: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tr-TR" sz="2400" b="0" i="0" u="none" strike="noStrike" kern="1200" cap="none" spc="0" normalizeH="0" baseline="0" dirty="0">
                <a:ln>
                  <a:noFill/>
                </a:ln>
                <a:solidFill>
                  <a:prstClr val="black"/>
                </a:solidFill>
                <a:effectLst/>
                <a:uLnTx/>
                <a:uFillTx/>
                <a:latin typeface="Times New Roman" panose="02020603050405020304" pitchFamily="18" charset="0"/>
                <a:cs typeface="Times New Roman" panose="02020603050405020304" pitchFamily="18" charset="0"/>
              </a:rPr>
              <a:t>Nasıl</a:t>
            </a:r>
            <a:r>
              <a:rPr kumimoji="0" lang="tr-TR" sz="2400" b="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el yıkanır?</a:t>
            </a: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lang="tr-TR" sz="2400" baseline="0" noProof="0" dirty="0">
                <a:solidFill>
                  <a:prstClr val="black"/>
                </a:solidFill>
                <a:latin typeface="Times New Roman" panose="02020603050405020304" pitchFamily="18" charset="0"/>
                <a:cs typeface="Times New Roman" panose="02020603050405020304" pitchFamily="18" charset="0"/>
              </a:rPr>
              <a:t>Nasıl</a:t>
            </a:r>
            <a:r>
              <a:rPr lang="tr-TR" sz="2400" noProof="0" dirty="0">
                <a:solidFill>
                  <a:prstClr val="black"/>
                </a:solidFill>
                <a:latin typeface="Times New Roman" panose="02020603050405020304" pitchFamily="18" charset="0"/>
                <a:cs typeface="Times New Roman" panose="02020603050405020304" pitchFamily="18" charset="0"/>
              </a:rPr>
              <a:t> el ovalanır?</a:t>
            </a: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tr-TR" sz="2400" b="0" i="0" u="none" strike="noStrike" kern="1200" cap="none" spc="0" normalizeH="0" baseline="0" dirty="0">
                <a:ln>
                  <a:noFill/>
                </a:ln>
                <a:solidFill>
                  <a:prstClr val="black"/>
                </a:solidFill>
                <a:effectLst/>
                <a:uLnTx/>
                <a:uFillTx/>
                <a:latin typeface="Times New Roman" panose="02020603050405020304" pitchFamily="18" charset="0"/>
                <a:cs typeface="Times New Roman" panose="02020603050405020304" pitchFamily="18" charset="0"/>
              </a:rPr>
              <a:t>Diğer</a:t>
            </a:r>
            <a:r>
              <a:rPr kumimoji="0" lang="tr-TR" sz="2400" b="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hususlar</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F13E4E95-0553-7A04-FEB9-7E8DB2861F07}"/>
              </a:ext>
            </a:extLst>
          </p:cNvPr>
          <p:cNvPicPr>
            <a:picLocks noChangeAspect="1"/>
          </p:cNvPicPr>
          <p:nvPr/>
        </p:nvPicPr>
        <p:blipFill>
          <a:blip r:embed="rId4"/>
          <a:stretch>
            <a:fillRect/>
          </a:stretch>
        </p:blipFill>
        <p:spPr>
          <a:xfrm>
            <a:off x="8919411" y="3305161"/>
            <a:ext cx="3272589" cy="3552839"/>
          </a:xfrm>
          <a:prstGeom prst="rect">
            <a:avLst/>
          </a:prstGeom>
        </p:spPr>
      </p:pic>
    </p:spTree>
    <p:extLst>
      <p:ext uri="{BB962C8B-B14F-4D97-AF65-F5344CB8AC3E}">
        <p14:creationId xmlns:p14="http://schemas.microsoft.com/office/powerpoint/2010/main" val="3851792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5C94EE-A558-2751-0405-5E582601CCF0}"/>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hijyeninin altın kuralları</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4FC73BD-7CD4-4D4A-8453-395BA178BA85}"/>
              </a:ext>
            </a:extLst>
          </p:cNvPr>
          <p:cNvSpPr txBox="1"/>
          <p:nvPr/>
        </p:nvSpPr>
        <p:spPr>
          <a:xfrm>
            <a:off x="518855" y="2461487"/>
            <a:ext cx="5654396" cy="2246769"/>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Elleriniz </a:t>
            </a:r>
            <a:r>
              <a:rPr lang="tr-TR" sz="2400" b="1" dirty="0">
                <a:solidFill>
                  <a:srgbClr val="002060"/>
                </a:solidFill>
                <a:latin typeface="Times New Roman" panose="02020603050405020304" pitchFamily="18" charset="0"/>
                <a:cs typeface="Times New Roman" panose="02020603050405020304" pitchFamily="18" charset="0"/>
              </a:rPr>
              <a:t>g</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örünür</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şekilde</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kirlendiğinde</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ellerinizi</a:t>
            </a:r>
            <a:r>
              <a:rPr lang="tr-TR" sz="2400" dirty="0">
                <a:solidFill>
                  <a:prstClr val="black"/>
                </a:solidFill>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sabun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suyla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yıkamalısınız</a:t>
            </a:r>
            <a:r>
              <a:rPr kumimoji="0" lang="tr-TR"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342900" lvl="0" indent="-342900">
              <a:spcAft>
                <a:spcPts val="1200"/>
              </a:spcAft>
              <a:buClr>
                <a:srgbClr val="002060"/>
              </a:buClr>
              <a:buFont typeface="Wingdings" panose="05000000000000000000" pitchFamily="2" charset="2"/>
              <a:buChar char="ü"/>
              <a:defRPr/>
            </a:pP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hijyenini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uygun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teknik</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yeterli </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zaman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kullanarak</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gerçekleştirmelisiniz</a:t>
            </a:r>
            <a:r>
              <a:rPr kumimoji="0" lang="tr-TR"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tr-TR" sz="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20E4FFED-D44D-3731-4C5C-20AFF066CFA0}"/>
              </a:ext>
            </a:extLst>
          </p:cNvPr>
          <p:cNvPicPr>
            <a:picLocks noChangeAspect="1"/>
          </p:cNvPicPr>
          <p:nvPr/>
        </p:nvPicPr>
        <p:blipFill>
          <a:blip r:embed="rId4"/>
          <a:stretch>
            <a:fillRect/>
          </a:stretch>
        </p:blipFill>
        <p:spPr>
          <a:xfrm>
            <a:off x="6593306" y="755354"/>
            <a:ext cx="3171995" cy="4432437"/>
          </a:xfrm>
          <a:prstGeom prst="rect">
            <a:avLst/>
          </a:prstGeom>
          <a:ln>
            <a:noFill/>
          </a:ln>
        </p:spPr>
      </p:pic>
      <p:pic>
        <p:nvPicPr>
          <p:cNvPr id="4" name="Resim 3">
            <a:extLst>
              <a:ext uri="{FF2B5EF4-FFF2-40B4-BE49-F238E27FC236}">
                <a16:creationId xmlns:a16="http://schemas.microsoft.com/office/drawing/2014/main" id="{EA4F04C7-69B7-6DBB-DC32-FC97A5CE3FE1}"/>
              </a:ext>
            </a:extLst>
          </p:cNvPr>
          <p:cNvPicPr>
            <a:picLocks noChangeAspect="1"/>
          </p:cNvPicPr>
          <p:nvPr/>
        </p:nvPicPr>
        <p:blipFill>
          <a:blip r:embed="rId5"/>
          <a:stretch>
            <a:fillRect/>
          </a:stretch>
        </p:blipFill>
        <p:spPr>
          <a:xfrm>
            <a:off x="8776415" y="2287249"/>
            <a:ext cx="3171994" cy="4430243"/>
          </a:xfrm>
          <a:prstGeom prst="rect">
            <a:avLst/>
          </a:prstGeom>
        </p:spPr>
      </p:pic>
    </p:spTree>
    <p:extLst>
      <p:ext uri="{BB962C8B-B14F-4D97-AF65-F5344CB8AC3E}">
        <p14:creationId xmlns:p14="http://schemas.microsoft.com/office/powerpoint/2010/main" val="2499509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4476002"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hijyeninin amacı</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57EA2D-4673-4A04-ABC3-4E8F64C2EA6F}"/>
              </a:ext>
            </a:extLst>
          </p:cNvPr>
          <p:cNvSpPr txBox="1"/>
          <p:nvPr/>
        </p:nvSpPr>
        <p:spPr>
          <a:xfrm>
            <a:off x="542487" y="1503428"/>
            <a:ext cx="5775158" cy="4647426"/>
          </a:xfrm>
          <a:prstGeom prst="rect">
            <a:avLst/>
          </a:prstGeom>
          <a:noFill/>
        </p:spPr>
        <p:txBody>
          <a:bodyPr wrap="square">
            <a:spAutoFit/>
          </a:bodyPr>
          <a:lstStyle/>
          <a:p>
            <a:pPr marL="342900" marR="0" lvl="0" indent="-342900" algn="l" defTabSz="914400" rtl="0" eaLnBrk="1" fontAlgn="auto" latinLnBrk="0" hangingPunct="1">
              <a:spcBef>
                <a:spcPts val="0"/>
              </a:spcBef>
              <a:spcAft>
                <a:spcPts val="1200"/>
              </a:spcAft>
              <a:buClr>
                <a:srgbClr val="002060"/>
              </a:buClr>
              <a:buSzTx/>
              <a:buFont typeface="Wingdings" panose="05000000000000000000" pitchFamily="2" charset="2"/>
              <a:buChar char="ü"/>
              <a:tabLst/>
              <a:defRPr/>
            </a:pP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 hijyeni</a:t>
            </a:r>
            <a:r>
              <a:rPr kumimoji="0" lang="tr-TR" sz="2400" b="0" i="0" u="none" strike="noStrike" kern="1200" cap="none" spc="-5" normalizeH="0" noProof="0" dirty="0">
                <a:ln>
                  <a:noFill/>
                </a:ln>
                <a:solidFill>
                  <a:prstClr val="black"/>
                </a:solidFill>
                <a:effectLst/>
                <a:uLnTx/>
                <a:uFillTx/>
                <a:latin typeface="Times New Roman" panose="02020603050405020304" pitchFamily="18" charset="0"/>
                <a:cs typeface="Times New Roman" panose="02020603050405020304" pitchFamily="18" charset="0"/>
              </a:rPr>
              <a:t> sağlık hizmeti ile ilişkili olarak; </a:t>
            </a:r>
            <a:endParaRPr lang="tr-TR" sz="2400" spc="-5" dirty="0">
              <a:solidFill>
                <a:prstClr val="black"/>
              </a:solidFill>
              <a:latin typeface="Times New Roman" panose="02020603050405020304" pitchFamily="18" charset="0"/>
              <a:cs typeface="Times New Roman" panose="02020603050405020304" pitchFamily="18" charset="0"/>
            </a:endParaRPr>
          </a:p>
          <a:p>
            <a:pPr lvl="1">
              <a:spcAft>
                <a:spcPts val="1200"/>
              </a:spcAft>
              <a:buClr>
                <a:srgbClr val="002060"/>
              </a:buClr>
              <a:defRPr/>
            </a:pP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Hastalarda ve yakınlarında</a:t>
            </a:r>
          </a:p>
          <a:p>
            <a:pPr lvl="1">
              <a:spcAft>
                <a:spcPts val="1200"/>
              </a:spcAft>
              <a:buClr>
                <a:srgbClr val="002060"/>
              </a:buClr>
              <a:defRPr/>
            </a:pP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Sağlık çalışanları ve diğer çalışanlarda</a:t>
            </a:r>
          </a:p>
          <a:p>
            <a:pPr marR="0" lvl="0" algn="l" defTabSz="914400" rtl="0" eaLnBrk="1" fontAlgn="auto" latinLnBrk="0" hangingPunct="1">
              <a:spcBef>
                <a:spcPts val="0"/>
              </a:spcBef>
              <a:spcAft>
                <a:spcPts val="1200"/>
              </a:spcAft>
              <a:buClr>
                <a:srgbClr val="002060"/>
              </a:buClr>
              <a:buSzTx/>
              <a:tabLst/>
              <a:defRPr/>
            </a:pPr>
            <a:r>
              <a:rPr lang="tr-TR" sz="2400" spc="-5" dirty="0">
                <a:solidFill>
                  <a:prstClr val="black"/>
                </a:solidFill>
                <a:latin typeface="Times New Roman" panose="02020603050405020304" pitchFamily="18" charset="0"/>
                <a:cs typeface="Times New Roman" panose="02020603050405020304" pitchFamily="18" charset="0"/>
              </a:rPr>
              <a:t>       gelişen enfeksiyonların önlenmesinde </a:t>
            </a:r>
            <a:endParaRPr lang="tr-TR" sz="2400" spc="-5" dirty="0" smtClean="0">
              <a:solidFill>
                <a:prstClr val="black"/>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spcBef>
                <a:spcPts val="0"/>
              </a:spcBef>
              <a:spcAft>
                <a:spcPts val="1200"/>
              </a:spcAft>
              <a:buClr>
                <a:srgbClr val="002060"/>
              </a:buClr>
              <a:buSzTx/>
              <a:tabLst/>
              <a:defRPr/>
            </a:pPr>
            <a:r>
              <a:rPr kumimoji="0" lang="tr-TR" sz="2400" b="0" i="0" u="none" strike="noStrike" kern="1200" cap="none" spc="-5"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5"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5"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En </a:t>
            </a:r>
            <a:r>
              <a:rPr kumimoji="0" lang="tr-TR" sz="2400" b="1" i="0" u="none" strike="noStrike" kern="1200" cap="none" spc="-5"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BASİT</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5"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p>
          <a:p>
            <a:pPr marR="0" lvl="0" algn="l" defTabSz="914400" rtl="0" eaLnBrk="1" fontAlgn="auto" latinLnBrk="0" hangingPunct="1">
              <a:spcBef>
                <a:spcPts val="0"/>
              </a:spcBef>
              <a:spcAft>
                <a:spcPts val="1200"/>
              </a:spcAft>
              <a:buClr>
                <a:srgbClr val="002060"/>
              </a:buClr>
              <a:buSzTx/>
              <a:tabLst/>
              <a:defRPr/>
            </a:pPr>
            <a:r>
              <a:rPr lang="tr-TR" sz="2400" spc="-5" dirty="0">
                <a:solidFill>
                  <a:prstClr val="black"/>
                </a:solidFill>
                <a:latin typeface="Times New Roman" panose="02020603050405020304" pitchFamily="18" charset="0"/>
                <a:cs typeface="Times New Roman" panose="02020603050405020304" pitchFamily="18" charset="0"/>
              </a:rPr>
              <a:t> </a:t>
            </a:r>
            <a:r>
              <a:rPr lang="tr-TR" sz="2400" spc="-5" dirty="0" smtClean="0">
                <a:solidFill>
                  <a:prstClr val="black"/>
                </a:solidFill>
                <a:latin typeface="Times New Roman" panose="02020603050405020304" pitchFamily="18" charset="0"/>
                <a:cs typeface="Times New Roman" panose="02020603050405020304" pitchFamily="18" charset="0"/>
              </a:rPr>
              <a:t>       </a:t>
            </a:r>
            <a:r>
              <a:rPr kumimoji="0" lang="tr-TR" sz="2400" b="0" i="0" u="none" strike="noStrike" kern="1200" cap="none" spc="-5"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en </a:t>
            </a:r>
            <a:r>
              <a:rPr kumimoji="0" lang="tr-TR" sz="2400" b="1" i="0" u="none" strike="noStrike" kern="1200" cap="none" spc="-5"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KOLAY</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tr-TR" sz="2400" b="0" i="0" u="none" strike="noStrike" kern="1200" cap="none" spc="-5"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tr-TR" sz="2400" b="0" i="0" u="none" strike="noStrike" kern="1200" cap="none" spc="-5"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R="0" lvl="0" algn="l" defTabSz="914400" rtl="0" eaLnBrk="1" fontAlgn="auto" latinLnBrk="0" hangingPunct="1">
              <a:spcBef>
                <a:spcPts val="0"/>
              </a:spcBef>
              <a:spcAft>
                <a:spcPts val="1200"/>
              </a:spcAft>
              <a:buClr>
                <a:srgbClr val="002060"/>
              </a:buClr>
              <a:buSzTx/>
              <a:tabLst/>
              <a:defRPr/>
            </a:pPr>
            <a:r>
              <a:rPr lang="tr-TR" sz="2400" spc="-5" dirty="0">
                <a:solidFill>
                  <a:prstClr val="black"/>
                </a:solidFill>
                <a:latin typeface="Times New Roman" panose="02020603050405020304" pitchFamily="18" charset="0"/>
                <a:cs typeface="Times New Roman" panose="02020603050405020304" pitchFamily="18" charset="0"/>
              </a:rPr>
              <a:t> </a:t>
            </a:r>
            <a:r>
              <a:rPr lang="tr-TR" sz="2400" spc="-5" dirty="0" smtClean="0">
                <a:solidFill>
                  <a:prstClr val="black"/>
                </a:solidFill>
                <a:latin typeface="Times New Roman" panose="02020603050405020304" pitchFamily="18" charset="0"/>
                <a:cs typeface="Times New Roman" panose="02020603050405020304" pitchFamily="18" charset="0"/>
              </a:rPr>
              <a:t>       </a:t>
            </a:r>
            <a:r>
              <a:rPr kumimoji="0" lang="tr-TR" sz="2400" b="0" i="0" u="none" strike="noStrike" kern="1200" cap="none" spc="-5"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en </a:t>
            </a:r>
            <a:r>
              <a:rPr kumimoji="0" lang="tr-TR" sz="2400" b="1" i="0" u="none" strike="noStrike" kern="1200" cap="none" spc="-5"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UCUZ</a:t>
            </a:r>
            <a:r>
              <a:rPr lang="tr-TR" sz="2400" spc="-5" dirty="0">
                <a:solidFill>
                  <a:prstClr val="black"/>
                </a:solidFill>
                <a:latin typeface="Times New Roman" panose="02020603050405020304" pitchFamily="18" charset="0"/>
                <a:cs typeface="Times New Roman" panose="02020603050405020304" pitchFamily="18" charset="0"/>
              </a:rPr>
              <a:t> </a:t>
            </a:r>
            <a:r>
              <a:rPr kumimoji="0" lang="tr-TR" sz="2400" b="0" i="0" u="none" strike="noStrike" kern="1200" cap="none" spc="-5"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ve </a:t>
            </a:r>
          </a:p>
          <a:p>
            <a:pPr marR="0" lvl="0" algn="l" defTabSz="914400" rtl="0" eaLnBrk="1" fontAlgn="auto" latinLnBrk="0" hangingPunct="1">
              <a:spcBef>
                <a:spcPts val="0"/>
              </a:spcBef>
              <a:spcAft>
                <a:spcPts val="1200"/>
              </a:spcAft>
              <a:buClr>
                <a:srgbClr val="002060"/>
              </a:buClr>
              <a:buSzTx/>
              <a:tabLst/>
              <a:defRPr/>
            </a:pPr>
            <a:r>
              <a:rPr lang="tr-TR" sz="2400" spc="-5" dirty="0">
                <a:solidFill>
                  <a:prstClr val="black"/>
                </a:solidFill>
                <a:latin typeface="Times New Roman" panose="02020603050405020304" pitchFamily="18" charset="0"/>
                <a:cs typeface="Times New Roman" panose="02020603050405020304" pitchFamily="18" charset="0"/>
              </a:rPr>
              <a:t> </a:t>
            </a:r>
            <a:r>
              <a:rPr lang="tr-TR" sz="2400" spc="-5" dirty="0" smtClean="0">
                <a:solidFill>
                  <a:prstClr val="black"/>
                </a:solidFill>
                <a:latin typeface="Times New Roman" panose="02020603050405020304" pitchFamily="18" charset="0"/>
                <a:cs typeface="Times New Roman" panose="02020603050405020304" pitchFamily="18" charset="0"/>
              </a:rPr>
              <a:t>       </a:t>
            </a:r>
            <a:r>
              <a:rPr kumimoji="0" lang="tr-TR" sz="2400" b="0" i="0" u="none" strike="noStrike" kern="1200" cap="none" spc="-5"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en </a:t>
            </a:r>
            <a:r>
              <a:rPr kumimoji="0" lang="tr-TR" sz="2400" b="1" i="0" u="none" strike="noStrike" kern="1200" cap="none" spc="-5"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ETKİLİ</a:t>
            </a:r>
            <a:r>
              <a:rPr kumimoji="0" lang="tr-TR" sz="2400" b="0" i="0" u="none" strike="noStrike" kern="1200" cap="none" spc="-5"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p>
          <a:p>
            <a:pPr marR="0" lvl="0" algn="l" defTabSz="914400" rtl="0" eaLnBrk="1" fontAlgn="auto" latinLnBrk="0" hangingPunct="1">
              <a:spcBef>
                <a:spcPts val="0"/>
              </a:spcBef>
              <a:spcAft>
                <a:spcPts val="1200"/>
              </a:spcAft>
              <a:buClr>
                <a:srgbClr val="002060"/>
              </a:buClr>
              <a:buSzTx/>
              <a:tabLst/>
              <a:defRPr/>
            </a:pPr>
            <a:r>
              <a:rPr lang="tr-TR" sz="2400" spc="-5" dirty="0">
                <a:solidFill>
                  <a:prstClr val="black"/>
                </a:solidFill>
                <a:latin typeface="Times New Roman" panose="02020603050405020304" pitchFamily="18" charset="0"/>
                <a:cs typeface="Times New Roman" panose="02020603050405020304" pitchFamily="18" charset="0"/>
              </a:rPr>
              <a:t> </a:t>
            </a:r>
            <a:r>
              <a:rPr lang="tr-TR" sz="2400" spc="-5" dirty="0" smtClean="0">
                <a:solidFill>
                  <a:prstClr val="black"/>
                </a:solidFill>
                <a:latin typeface="Times New Roman" panose="02020603050405020304" pitchFamily="18" charset="0"/>
                <a:cs typeface="Times New Roman" panose="02020603050405020304" pitchFamily="18" charset="0"/>
              </a:rPr>
              <a:t>       </a:t>
            </a:r>
            <a:r>
              <a:rPr kumimoji="0" lang="tr-TR" sz="2400" b="0" i="0" u="none" strike="noStrike" kern="1200" cap="none" spc="-5"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yöntemdir</a:t>
            </a:r>
            <a:r>
              <a:rPr kumimoji="0" lang="tr-TR" sz="2400" b="0" i="0" u="none" strike="noStrike" kern="1200" cap="none" spc="-5"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18" name="Mürekkep 17">
                <a:extLst>
                  <a:ext uri="{FF2B5EF4-FFF2-40B4-BE49-F238E27FC236}">
                    <a16:creationId xmlns:a16="http://schemas.microsoft.com/office/drawing/2014/main" id="{39E9EC9D-E10E-84F6-20DB-BEFB7EE01B57}"/>
                  </a:ext>
                </a:extLst>
              </p14:cNvPr>
              <p14:cNvContentPartPr/>
              <p14:nvPr/>
            </p14:nvContentPartPr>
            <p14:xfrm>
              <a:off x="9987240" y="2710648"/>
              <a:ext cx="6480" cy="360"/>
            </p14:xfrm>
          </p:contentPart>
        </mc:Choice>
        <mc:Fallback xmlns="">
          <p:pic>
            <p:nvPicPr>
              <p:cNvPr id="18" name="Mürekkep 17">
                <a:extLst>
                  <a:ext uri="{FF2B5EF4-FFF2-40B4-BE49-F238E27FC236}">
                    <a16:creationId xmlns:a16="http://schemas.microsoft.com/office/drawing/2014/main" id="{39E9EC9D-E10E-84F6-20DB-BEFB7EE01B57}"/>
                  </a:ext>
                </a:extLst>
              </p:cNvPr>
              <p:cNvPicPr/>
              <p:nvPr/>
            </p:nvPicPr>
            <p:blipFill>
              <a:blip r:embed="rId7"/>
              <a:stretch>
                <a:fillRect/>
              </a:stretch>
            </p:blipFill>
            <p:spPr>
              <a:xfrm>
                <a:off x="9981120" y="2704528"/>
                <a:ext cx="1872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Mürekkep 18">
                <a:extLst>
                  <a:ext uri="{FF2B5EF4-FFF2-40B4-BE49-F238E27FC236}">
                    <a16:creationId xmlns:a16="http://schemas.microsoft.com/office/drawing/2014/main" id="{8CD4E089-51EE-4FA3-61A5-478F6869CEEF}"/>
                  </a:ext>
                </a:extLst>
              </p14:cNvPr>
              <p14:cNvContentPartPr/>
              <p14:nvPr/>
            </p14:nvContentPartPr>
            <p14:xfrm>
              <a:off x="-1684680" y="3255688"/>
              <a:ext cx="360" cy="360"/>
            </p14:xfrm>
          </p:contentPart>
        </mc:Choice>
        <mc:Fallback xmlns="">
          <p:pic>
            <p:nvPicPr>
              <p:cNvPr id="19" name="Mürekkep 18">
                <a:extLst>
                  <a:ext uri="{FF2B5EF4-FFF2-40B4-BE49-F238E27FC236}">
                    <a16:creationId xmlns:a16="http://schemas.microsoft.com/office/drawing/2014/main" id="{8CD4E089-51EE-4FA3-61A5-478F6869CEEF}"/>
                  </a:ext>
                </a:extLst>
              </p:cNvPr>
              <p:cNvPicPr/>
              <p:nvPr/>
            </p:nvPicPr>
            <p:blipFill>
              <a:blip r:embed="rId9"/>
              <a:stretch>
                <a:fillRect/>
              </a:stretch>
            </p:blipFill>
            <p:spPr>
              <a:xfrm>
                <a:off x="-1690800" y="324956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0" name="Mürekkep 29">
                <a:extLst>
                  <a:ext uri="{FF2B5EF4-FFF2-40B4-BE49-F238E27FC236}">
                    <a16:creationId xmlns:a16="http://schemas.microsoft.com/office/drawing/2014/main" id="{C4E37CFA-0F52-139A-04D6-E9B2D6DB540E}"/>
                  </a:ext>
                </a:extLst>
              </p14:cNvPr>
              <p14:cNvContentPartPr/>
              <p14:nvPr/>
            </p14:nvContentPartPr>
            <p14:xfrm>
              <a:off x="5486160" y="4988545"/>
              <a:ext cx="360" cy="360"/>
            </p14:xfrm>
          </p:contentPart>
        </mc:Choice>
        <mc:Fallback xmlns="">
          <p:pic>
            <p:nvPicPr>
              <p:cNvPr id="30" name="Mürekkep 29">
                <a:extLst>
                  <a:ext uri="{FF2B5EF4-FFF2-40B4-BE49-F238E27FC236}">
                    <a16:creationId xmlns:a16="http://schemas.microsoft.com/office/drawing/2014/main" id="{C4E37CFA-0F52-139A-04D6-E9B2D6DB540E}"/>
                  </a:ext>
                </a:extLst>
              </p:cNvPr>
              <p:cNvPicPr/>
              <p:nvPr/>
            </p:nvPicPr>
            <p:blipFill>
              <a:blip r:embed="rId9"/>
              <a:stretch>
                <a:fillRect/>
              </a:stretch>
            </p:blipFill>
            <p:spPr>
              <a:xfrm>
                <a:off x="5480040" y="4982425"/>
                <a:ext cx="12600" cy="12600"/>
              </a:xfrm>
              <a:prstGeom prst="rect">
                <a:avLst/>
              </a:prstGeom>
            </p:spPr>
          </p:pic>
        </mc:Fallback>
      </mc:AlternateContent>
      <p:pic>
        <p:nvPicPr>
          <p:cNvPr id="2" name="Resim 1"/>
          <p:cNvPicPr>
            <a:picLocks noChangeAspect="1"/>
          </p:cNvPicPr>
          <p:nvPr/>
        </p:nvPicPr>
        <p:blipFill>
          <a:blip r:embed="rId11"/>
          <a:stretch>
            <a:fillRect/>
          </a:stretch>
        </p:blipFill>
        <p:spPr>
          <a:xfrm>
            <a:off x="3143250" y="3628164"/>
            <a:ext cx="3174395" cy="2891499"/>
          </a:xfrm>
          <a:prstGeom prst="rect">
            <a:avLst/>
          </a:prstGeom>
        </p:spPr>
      </p:pic>
      <p:pic>
        <p:nvPicPr>
          <p:cNvPr id="12" name="Resim 11"/>
          <p:cNvPicPr>
            <a:picLocks noChangeAspect="1"/>
          </p:cNvPicPr>
          <p:nvPr/>
        </p:nvPicPr>
        <p:blipFill>
          <a:blip r:embed="rId12"/>
          <a:stretch>
            <a:fillRect/>
          </a:stretch>
        </p:blipFill>
        <p:spPr>
          <a:xfrm>
            <a:off x="6426969" y="526072"/>
            <a:ext cx="5814630" cy="4096116"/>
          </a:xfrm>
          <a:prstGeom prst="rect">
            <a:avLst/>
          </a:prstGeom>
        </p:spPr>
      </p:pic>
      <p:sp>
        <p:nvSpPr>
          <p:cNvPr id="13" name="Dikdörtgen 12"/>
          <p:cNvSpPr/>
          <p:nvPr/>
        </p:nvSpPr>
        <p:spPr>
          <a:xfrm>
            <a:off x="6416842" y="4673220"/>
            <a:ext cx="5548009" cy="307777"/>
          </a:xfrm>
          <a:prstGeom prst="rect">
            <a:avLst/>
          </a:prstGeom>
        </p:spPr>
        <p:txBody>
          <a:bodyPr wrap="square">
            <a:spAutoFit/>
          </a:bodyPr>
          <a:lstStyle/>
          <a:p>
            <a:r>
              <a:rPr lang="tr-TR"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Pittet</a:t>
            </a:r>
            <a:r>
              <a:rPr lang="en-US" sz="1400" dirty="0">
                <a:latin typeface="Times New Roman" panose="02020603050405020304" pitchFamily="18" charset="0"/>
                <a:cs typeface="Times New Roman" panose="02020603050405020304" pitchFamily="18" charset="0"/>
              </a:rPr>
              <a:t> D. WHO Patient Safety. Webber Training </a:t>
            </a:r>
            <a:r>
              <a:rPr lang="en-US" sz="1400" dirty="0" err="1">
                <a:latin typeface="Times New Roman" panose="02020603050405020304" pitchFamily="18" charset="0"/>
                <a:cs typeface="Times New Roman" panose="02020603050405020304" pitchFamily="18" charset="0"/>
              </a:rPr>
              <a:t>Teleclass</a:t>
            </a:r>
            <a:r>
              <a:rPr lang="en-US" sz="1400" dirty="0">
                <a:latin typeface="Times New Roman" panose="02020603050405020304" pitchFamily="18" charset="0"/>
                <a:cs typeface="Times New Roman" panose="02020603050405020304" pitchFamily="18" charset="0"/>
              </a:rPr>
              <a:t>. May 5th 2011</a:t>
            </a:r>
            <a:r>
              <a:rPr lang="tr-TR" sz="1400" dirty="0">
                <a:latin typeface="Times New Roman" panose="02020603050405020304" pitchFamily="18" charset="0"/>
                <a:cs typeface="Times New Roman" panose="02020603050405020304" pitchFamily="18" charset="0"/>
              </a:rPr>
              <a:t>.</a:t>
            </a:r>
          </a:p>
        </p:txBody>
      </p:sp>
      <p:sp>
        <p:nvSpPr>
          <p:cNvPr id="14" name="Dikdörtgen 13"/>
          <p:cNvSpPr/>
          <p:nvPr/>
        </p:nvSpPr>
        <p:spPr>
          <a:xfrm>
            <a:off x="6426969" y="5319334"/>
            <a:ext cx="5824757" cy="1200329"/>
          </a:xfrm>
          <a:prstGeom prst="rect">
            <a:avLst/>
          </a:prstGeom>
        </p:spPr>
        <p:txBody>
          <a:bodyPr wrap="square">
            <a:spAutoFit/>
          </a:bodyPr>
          <a:lstStyle/>
          <a:p>
            <a:pPr lvl="0" algn="ctr" defTabSz="355600">
              <a:buClr>
                <a:srgbClr val="C00000"/>
              </a:buClr>
            </a:pPr>
            <a:r>
              <a:rPr lang="tr-TR" sz="2400" b="1" dirty="0" err="1">
                <a:solidFill>
                  <a:srgbClr val="002060"/>
                </a:solidFill>
                <a:latin typeface="Times New Roman" panose="02020603050405020304" pitchFamily="18" charset="0"/>
                <a:cs typeface="Times New Roman" panose="02020603050405020304" pitchFamily="18" charset="0"/>
              </a:rPr>
              <a:t>SHİE’ler</a:t>
            </a:r>
            <a:r>
              <a:rPr lang="tr-TR" sz="2400" b="1" dirty="0">
                <a:solidFill>
                  <a:srgbClr val="002060"/>
                </a:solidFill>
                <a:latin typeface="Times New Roman" panose="02020603050405020304" pitchFamily="18" charset="0"/>
                <a:cs typeface="Times New Roman" panose="02020603050405020304" pitchFamily="18" charset="0"/>
              </a:rPr>
              <a:t> günümüzde en önemli hasta güvenliği ve sağlık hizmeti kalitesi problemidir.</a:t>
            </a:r>
          </a:p>
        </p:txBody>
      </p:sp>
    </p:spTree>
    <p:extLst>
      <p:ext uri="{BB962C8B-B14F-4D97-AF65-F5344CB8AC3E}">
        <p14:creationId xmlns:p14="http://schemas.microsoft.com/office/powerpoint/2010/main" val="3223389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4476002"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hijyeninin amacı</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57EA2D-4673-4A04-ABC3-4E8F64C2EA6F}"/>
              </a:ext>
            </a:extLst>
          </p:cNvPr>
          <p:cNvSpPr txBox="1"/>
          <p:nvPr/>
        </p:nvSpPr>
        <p:spPr>
          <a:xfrm>
            <a:off x="542487" y="1503428"/>
            <a:ext cx="5775158" cy="830997"/>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Sağlık Hizmeti ile İlişkili Enfeksiyonların Sonuçları:</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18" name="Mürekkep 17">
                <a:extLst>
                  <a:ext uri="{FF2B5EF4-FFF2-40B4-BE49-F238E27FC236}">
                    <a16:creationId xmlns:a16="http://schemas.microsoft.com/office/drawing/2014/main" id="{39E9EC9D-E10E-84F6-20DB-BEFB7EE01B57}"/>
                  </a:ext>
                </a:extLst>
              </p14:cNvPr>
              <p14:cNvContentPartPr/>
              <p14:nvPr/>
            </p14:nvContentPartPr>
            <p14:xfrm>
              <a:off x="9987240" y="2710648"/>
              <a:ext cx="6480" cy="360"/>
            </p14:xfrm>
          </p:contentPart>
        </mc:Choice>
        <mc:Fallback xmlns="">
          <p:pic>
            <p:nvPicPr>
              <p:cNvPr id="18" name="Mürekkep 17">
                <a:extLst>
                  <a:ext uri="{FF2B5EF4-FFF2-40B4-BE49-F238E27FC236}">
                    <a16:creationId xmlns:a16="http://schemas.microsoft.com/office/drawing/2014/main" id="{39E9EC9D-E10E-84F6-20DB-BEFB7EE01B57}"/>
                  </a:ext>
                </a:extLst>
              </p:cNvPr>
              <p:cNvPicPr/>
              <p:nvPr/>
            </p:nvPicPr>
            <p:blipFill>
              <a:blip r:embed="rId7"/>
              <a:stretch>
                <a:fillRect/>
              </a:stretch>
            </p:blipFill>
            <p:spPr>
              <a:xfrm>
                <a:off x="9981120" y="2704528"/>
                <a:ext cx="1872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Mürekkep 18">
                <a:extLst>
                  <a:ext uri="{FF2B5EF4-FFF2-40B4-BE49-F238E27FC236}">
                    <a16:creationId xmlns:a16="http://schemas.microsoft.com/office/drawing/2014/main" id="{8CD4E089-51EE-4FA3-61A5-478F6869CEEF}"/>
                  </a:ext>
                </a:extLst>
              </p14:cNvPr>
              <p14:cNvContentPartPr/>
              <p14:nvPr/>
            </p14:nvContentPartPr>
            <p14:xfrm>
              <a:off x="-1684680" y="3255688"/>
              <a:ext cx="360" cy="360"/>
            </p14:xfrm>
          </p:contentPart>
        </mc:Choice>
        <mc:Fallback xmlns="">
          <p:pic>
            <p:nvPicPr>
              <p:cNvPr id="19" name="Mürekkep 18">
                <a:extLst>
                  <a:ext uri="{FF2B5EF4-FFF2-40B4-BE49-F238E27FC236}">
                    <a16:creationId xmlns:a16="http://schemas.microsoft.com/office/drawing/2014/main" id="{8CD4E089-51EE-4FA3-61A5-478F6869CEEF}"/>
                  </a:ext>
                </a:extLst>
              </p:cNvPr>
              <p:cNvPicPr/>
              <p:nvPr/>
            </p:nvPicPr>
            <p:blipFill>
              <a:blip r:embed="rId9"/>
              <a:stretch>
                <a:fillRect/>
              </a:stretch>
            </p:blipFill>
            <p:spPr>
              <a:xfrm>
                <a:off x="-1690800" y="324956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0" name="Mürekkep 29">
                <a:extLst>
                  <a:ext uri="{FF2B5EF4-FFF2-40B4-BE49-F238E27FC236}">
                    <a16:creationId xmlns:a16="http://schemas.microsoft.com/office/drawing/2014/main" id="{C4E37CFA-0F52-139A-04D6-E9B2D6DB540E}"/>
                  </a:ext>
                </a:extLst>
              </p14:cNvPr>
              <p14:cNvContentPartPr/>
              <p14:nvPr/>
            </p14:nvContentPartPr>
            <p14:xfrm>
              <a:off x="5486160" y="4988545"/>
              <a:ext cx="360" cy="360"/>
            </p14:xfrm>
          </p:contentPart>
        </mc:Choice>
        <mc:Fallback xmlns="">
          <p:pic>
            <p:nvPicPr>
              <p:cNvPr id="30" name="Mürekkep 29">
                <a:extLst>
                  <a:ext uri="{FF2B5EF4-FFF2-40B4-BE49-F238E27FC236}">
                    <a16:creationId xmlns:a16="http://schemas.microsoft.com/office/drawing/2014/main" id="{C4E37CFA-0F52-139A-04D6-E9B2D6DB540E}"/>
                  </a:ext>
                </a:extLst>
              </p:cNvPr>
              <p:cNvPicPr/>
              <p:nvPr/>
            </p:nvPicPr>
            <p:blipFill>
              <a:blip r:embed="rId9"/>
              <a:stretch>
                <a:fillRect/>
              </a:stretch>
            </p:blipFill>
            <p:spPr>
              <a:xfrm>
                <a:off x="5480040" y="4982425"/>
                <a:ext cx="12600" cy="12600"/>
              </a:xfrm>
              <a:prstGeom prst="rect">
                <a:avLst/>
              </a:prstGeom>
            </p:spPr>
          </p:pic>
        </mc:Fallback>
      </mc:AlternateContent>
      <p:sp>
        <p:nvSpPr>
          <p:cNvPr id="14" name="Dikdörtgen 13"/>
          <p:cNvSpPr/>
          <p:nvPr/>
        </p:nvSpPr>
        <p:spPr>
          <a:xfrm>
            <a:off x="0" y="6334780"/>
            <a:ext cx="3121047" cy="52322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none">
            <a:spAutoFit/>
          </a:bodyPr>
          <a:lstStyle/>
          <a:p>
            <a:r>
              <a:rPr lang="tr-TR" sz="1400" dirty="0">
                <a:solidFill>
                  <a:schemeClr val="tx1"/>
                </a:solidFill>
                <a:latin typeface="Times New Roman" panose="02020603050405020304" pitchFamily="18" charset="0"/>
                <a:cs typeface="Times New Roman" panose="02020603050405020304" pitchFamily="18" charset="0"/>
              </a:rPr>
              <a:t>* Am J Epidemiol 1985, 121; 182-205.</a:t>
            </a:r>
          </a:p>
          <a:p>
            <a:r>
              <a:rPr lang="tr-TR" sz="1400" dirty="0">
                <a:solidFill>
                  <a:schemeClr val="tx1"/>
                </a:solidFill>
                <a:latin typeface="Times New Roman" panose="02020603050405020304" pitchFamily="18" charset="0"/>
                <a:cs typeface="Times New Roman" panose="02020603050405020304" pitchFamily="18" charset="0"/>
              </a:rPr>
              <a:t>** Am J Infect Control 1985; 13:97-108.</a:t>
            </a:r>
            <a:endParaRPr lang="it-IT" sz="1400" dirty="0">
              <a:solidFill>
                <a:schemeClr val="tx1"/>
              </a:solidFill>
              <a:latin typeface="Times New Roman" panose="02020603050405020304" pitchFamily="18" charset="0"/>
              <a:cs typeface="Times New Roman" panose="02020603050405020304" pitchFamily="18" charset="0"/>
            </a:endParaRPr>
          </a:p>
        </p:txBody>
      </p:sp>
      <p:sp>
        <p:nvSpPr>
          <p:cNvPr id="16" name="Tek Köşesi Yuvarlatılmış Dikdörtgen 15"/>
          <p:cNvSpPr/>
          <p:nvPr/>
        </p:nvSpPr>
        <p:spPr>
          <a:xfrm>
            <a:off x="710250" y="4480656"/>
            <a:ext cx="4212000" cy="525600"/>
          </a:xfrm>
          <a:prstGeom prst="round1Rect">
            <a:avLst/>
          </a:prstGeom>
          <a:ln/>
        </p:spPr>
        <p:style>
          <a:lnRef idx="1">
            <a:schemeClr val="accent4"/>
          </a:lnRef>
          <a:fillRef idx="2">
            <a:schemeClr val="accent4"/>
          </a:fillRef>
          <a:effectRef idx="1">
            <a:schemeClr val="accent4"/>
          </a:effectRef>
          <a:fontRef idx="minor">
            <a:schemeClr val="dk1"/>
          </a:fontRef>
        </p:style>
        <p:txBody>
          <a:bodyPr rtlCol="0" anchor="ctr"/>
          <a:lstStyle/>
          <a:p>
            <a:pPr lvl="0"/>
            <a:r>
              <a:rPr lang="tr-TR" sz="2400" b="1" dirty="0">
                <a:solidFill>
                  <a:srgbClr val="002060"/>
                </a:solidFill>
                <a:latin typeface="Times New Roman" panose="02020603050405020304" pitchFamily="18" charset="0"/>
                <a:cs typeface="Times New Roman" panose="02020603050405020304" pitchFamily="18" charset="0"/>
              </a:rPr>
              <a:t>   Maliyet artar.</a:t>
            </a:r>
          </a:p>
        </p:txBody>
      </p:sp>
      <p:sp>
        <p:nvSpPr>
          <p:cNvPr id="17" name="Tek Köşesi Yuvarlatılmış Dikdörtgen 16"/>
          <p:cNvSpPr/>
          <p:nvPr/>
        </p:nvSpPr>
        <p:spPr>
          <a:xfrm>
            <a:off x="710250" y="3863693"/>
            <a:ext cx="4212000" cy="525600"/>
          </a:xfrm>
          <a:prstGeom prst="round1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tr-TR" sz="2400" b="1" dirty="0">
                <a:latin typeface="Times New Roman" panose="02020603050405020304" pitchFamily="18" charset="0"/>
                <a:cs typeface="Times New Roman" panose="02020603050405020304" pitchFamily="18" charset="0"/>
              </a:rPr>
              <a:t>   </a:t>
            </a:r>
          </a:p>
          <a:p>
            <a:r>
              <a:rPr lang="tr-TR" sz="2400" b="1" dirty="0">
                <a:solidFill>
                  <a:srgbClr val="002060"/>
                </a:solidFill>
                <a:latin typeface="Times New Roman" panose="02020603050405020304" pitchFamily="18" charset="0"/>
                <a:cs typeface="Times New Roman" panose="02020603050405020304" pitchFamily="18" charset="0"/>
              </a:rPr>
              <a:t>   Yaşam kalitesi düşer.</a:t>
            </a:r>
          </a:p>
          <a:p>
            <a:pPr lvl="0"/>
            <a:endParaRPr lang="tr-TR" sz="2400" b="1" dirty="0">
              <a:latin typeface="Times New Roman" panose="02020603050405020304" pitchFamily="18" charset="0"/>
              <a:cs typeface="Times New Roman" panose="02020603050405020304" pitchFamily="18" charset="0"/>
            </a:endParaRPr>
          </a:p>
        </p:txBody>
      </p:sp>
      <p:sp>
        <p:nvSpPr>
          <p:cNvPr id="20" name="Tek Köşesi Yuvarlatılmış Dikdörtgen 19"/>
          <p:cNvSpPr/>
          <p:nvPr/>
        </p:nvSpPr>
        <p:spPr>
          <a:xfrm>
            <a:off x="710250" y="2643121"/>
            <a:ext cx="4212000" cy="525600"/>
          </a:xfrm>
          <a:prstGeom prst="round1Rect">
            <a:avLst/>
          </a:prstGeom>
          <a:ln/>
        </p:spPr>
        <p:style>
          <a:lnRef idx="1">
            <a:schemeClr val="accent4"/>
          </a:lnRef>
          <a:fillRef idx="2">
            <a:schemeClr val="accent4"/>
          </a:fillRef>
          <a:effectRef idx="1">
            <a:schemeClr val="accent4"/>
          </a:effectRef>
          <a:fontRef idx="minor">
            <a:schemeClr val="dk1"/>
          </a:fontRef>
        </p:style>
        <p:txBody>
          <a:bodyPr rtlCol="0" anchor="ctr"/>
          <a:lstStyle/>
          <a:p>
            <a:pPr lvl="0"/>
            <a:r>
              <a:rPr lang="tr-TR" sz="2400" b="1" dirty="0">
                <a:latin typeface="Times New Roman" panose="02020603050405020304" pitchFamily="18" charset="0"/>
                <a:cs typeface="Times New Roman" panose="02020603050405020304" pitchFamily="18" charset="0"/>
              </a:rPr>
              <a:t>   </a:t>
            </a:r>
            <a:r>
              <a:rPr lang="tr-TR" sz="2400" b="1" dirty="0">
                <a:solidFill>
                  <a:srgbClr val="002060"/>
                </a:solidFill>
                <a:latin typeface="Times New Roman" panose="02020603050405020304" pitchFamily="18" charset="0"/>
                <a:cs typeface="Times New Roman" panose="02020603050405020304" pitchFamily="18" charset="0"/>
              </a:rPr>
              <a:t>Hastanede yatış süresi uzar.</a:t>
            </a:r>
            <a:r>
              <a:rPr lang="tr-TR" sz="2400" b="1" dirty="0">
                <a:latin typeface="Times New Roman" panose="02020603050405020304" pitchFamily="18" charset="0"/>
                <a:cs typeface="Times New Roman" panose="02020603050405020304" pitchFamily="18" charset="0"/>
              </a:rPr>
              <a:t> </a:t>
            </a:r>
          </a:p>
        </p:txBody>
      </p:sp>
      <p:sp>
        <p:nvSpPr>
          <p:cNvPr id="21" name="Tek Köşesi Yuvarlatılmış Dikdörtgen 20"/>
          <p:cNvSpPr/>
          <p:nvPr/>
        </p:nvSpPr>
        <p:spPr>
          <a:xfrm>
            <a:off x="710250" y="3248832"/>
            <a:ext cx="4212000" cy="526129"/>
          </a:xfrm>
          <a:prstGeom prst="round1Rect">
            <a:avLst/>
          </a:prstGeom>
          <a:ln/>
        </p:spPr>
        <p:style>
          <a:lnRef idx="1">
            <a:schemeClr val="accent4"/>
          </a:lnRef>
          <a:fillRef idx="2">
            <a:schemeClr val="accent4"/>
          </a:fillRef>
          <a:effectRef idx="1">
            <a:schemeClr val="accent4"/>
          </a:effectRef>
          <a:fontRef idx="minor">
            <a:schemeClr val="dk1"/>
          </a:fontRef>
        </p:style>
        <p:txBody>
          <a:bodyPr rtlCol="0" anchor="ctr"/>
          <a:lstStyle/>
          <a:p>
            <a:pPr lvl="0"/>
            <a:r>
              <a:rPr lang="tr-TR" sz="2400" b="1" dirty="0">
                <a:solidFill>
                  <a:srgbClr val="002060"/>
                </a:solidFill>
                <a:latin typeface="Times New Roman" panose="02020603050405020304" pitchFamily="18" charset="0"/>
                <a:cs typeface="Times New Roman" panose="02020603050405020304" pitchFamily="18" charset="0"/>
              </a:rPr>
              <a:t>   Morbidite ve </a:t>
            </a:r>
            <a:r>
              <a:rPr lang="tr-TR" sz="2400" b="1" dirty="0" err="1">
                <a:solidFill>
                  <a:srgbClr val="002060"/>
                </a:solidFill>
                <a:latin typeface="Times New Roman" panose="02020603050405020304" pitchFamily="18" charset="0"/>
                <a:cs typeface="Times New Roman" panose="02020603050405020304" pitchFamily="18" charset="0"/>
              </a:rPr>
              <a:t>mortalite</a:t>
            </a:r>
            <a:r>
              <a:rPr lang="tr-TR" sz="2400" b="1" dirty="0">
                <a:solidFill>
                  <a:srgbClr val="002060"/>
                </a:solidFill>
                <a:latin typeface="Times New Roman" panose="02020603050405020304" pitchFamily="18" charset="0"/>
                <a:cs typeface="Times New Roman" panose="02020603050405020304" pitchFamily="18" charset="0"/>
              </a:rPr>
              <a:t> artar.</a:t>
            </a:r>
          </a:p>
        </p:txBody>
      </p:sp>
      <p:pic>
        <p:nvPicPr>
          <p:cNvPr id="7" name="Resim 6"/>
          <p:cNvPicPr>
            <a:picLocks noChangeAspect="1"/>
          </p:cNvPicPr>
          <p:nvPr/>
        </p:nvPicPr>
        <p:blipFill>
          <a:blip r:embed="rId11"/>
          <a:stretch>
            <a:fillRect/>
          </a:stretch>
        </p:blipFill>
        <p:spPr>
          <a:xfrm>
            <a:off x="7006399" y="466254"/>
            <a:ext cx="4502653" cy="5925491"/>
          </a:xfrm>
          <a:prstGeom prst="rect">
            <a:avLst/>
          </a:prstGeom>
        </p:spPr>
      </p:pic>
      <p:sp>
        <p:nvSpPr>
          <p:cNvPr id="22" name="Dikdörtgen 21"/>
          <p:cNvSpPr/>
          <p:nvPr/>
        </p:nvSpPr>
        <p:spPr>
          <a:xfrm>
            <a:off x="6656692" y="6334780"/>
            <a:ext cx="5444517" cy="523220"/>
          </a:xfrm>
          <a:prstGeom prst="rect">
            <a:avLst/>
          </a:prstGeom>
        </p:spPr>
        <p:txBody>
          <a:bodyPr wrap="square">
            <a:spAutoFit/>
          </a:bodyPr>
          <a:lstStyle/>
          <a:p>
            <a:r>
              <a:rPr lang="tr-TR" sz="1400" dirty="0">
                <a:solidFill>
                  <a:srgbClr val="000000"/>
                </a:solidFill>
                <a:latin typeface="Times New Roman" panose="02020603050405020304" pitchFamily="18" charset="0"/>
                <a:cs typeface="Times New Roman" panose="02020603050405020304" pitchFamily="18" charset="0"/>
              </a:rPr>
              <a:t>* </a:t>
            </a:r>
            <a:r>
              <a:rPr lang="en-US" sz="1400" dirty="0">
                <a:solidFill>
                  <a:srgbClr val="000000"/>
                </a:solidFill>
                <a:latin typeface="Times New Roman" panose="02020603050405020304" pitchFamily="18" charset="0"/>
                <a:cs typeface="Times New Roman" panose="02020603050405020304" pitchFamily="18" charset="0"/>
              </a:rPr>
              <a:t>Report on the burden of endemic health care-associated infection worldwide. WHO. 2011</a:t>
            </a:r>
            <a:r>
              <a:rPr lang="tr-TR" sz="1400" dirty="0">
                <a:solidFill>
                  <a:srgbClr val="000000"/>
                </a:solidFill>
                <a:latin typeface="Times New Roman" panose="02020603050405020304" pitchFamily="18" charset="0"/>
                <a:cs typeface="Times New Roman" panose="02020603050405020304" pitchFamily="18" charset="0"/>
              </a:rPr>
              <a:t>.</a:t>
            </a:r>
            <a:endParaRPr lang="tr-T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0358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4476002"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hijyeninin amacı</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57EA2D-4673-4A04-ABC3-4E8F64C2EA6F}"/>
              </a:ext>
            </a:extLst>
          </p:cNvPr>
          <p:cNvSpPr txBox="1"/>
          <p:nvPr/>
        </p:nvSpPr>
        <p:spPr>
          <a:xfrm>
            <a:off x="568218" y="1879203"/>
            <a:ext cx="5775158" cy="424731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Hasta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bakımı</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sırasında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ellerimiz</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mikroorganizmalarla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kirlenir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lang="tr-TR" sz="2400" spc="-5" dirty="0">
              <a:solidFill>
                <a:prstClr val="black"/>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Uygun el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hijyeninin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amacı</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ellerden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kir,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organik</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madde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5"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geçici </a:t>
            </a:r>
            <a:r>
              <a:rPr kumimoji="0" lang="en-US" sz="2400" b="1" i="0" u="none" strike="noStrike" kern="1200" cap="none" spc="-5"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mikroorganizmaları</a:t>
            </a:r>
            <a:r>
              <a:rPr kumimoji="0" lang="en-US" sz="2400" b="1" i="0" u="none" strike="noStrike" kern="1200" cap="none" spc="-5"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tr-TR" sz="2400" i="0" u="none" strike="noStrike" kern="1200" cap="none" spc="-5" normalizeH="0" baseline="0" noProof="0" dirty="0">
                <a:ln>
                  <a:noFill/>
                </a:ln>
                <a:effectLst/>
                <a:uLnTx/>
                <a:uFillTx/>
                <a:latin typeface="Times New Roman" panose="02020603050405020304" pitchFamily="18" charset="0"/>
                <a:cs typeface="Times New Roman" panose="02020603050405020304" pitchFamily="18" charset="0"/>
              </a:rPr>
              <a:t>(flora)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uzaklaştırmaktır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Ciltte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yaşayan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kalıcı</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mikroorganizmaları</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tr-TR" sz="2400" spc="-5" dirty="0">
                <a:latin typeface="Times New Roman" panose="02020603050405020304" pitchFamily="18" charset="0"/>
                <a:cs typeface="Times New Roman" panose="02020603050405020304" pitchFamily="18" charset="0"/>
              </a:rPr>
              <a:t>(flora) </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yok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etmez</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Zamanında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el hijyeni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ayrıca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sağlık</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bakım</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alanının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kirlenmesini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önler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18" name="Mürekkep 17">
                <a:extLst>
                  <a:ext uri="{FF2B5EF4-FFF2-40B4-BE49-F238E27FC236}">
                    <a16:creationId xmlns:a16="http://schemas.microsoft.com/office/drawing/2014/main" id="{39E9EC9D-E10E-84F6-20DB-BEFB7EE01B57}"/>
                  </a:ext>
                </a:extLst>
              </p14:cNvPr>
              <p14:cNvContentPartPr/>
              <p14:nvPr/>
            </p14:nvContentPartPr>
            <p14:xfrm>
              <a:off x="9987240" y="2710648"/>
              <a:ext cx="6480" cy="360"/>
            </p14:xfrm>
          </p:contentPart>
        </mc:Choice>
        <mc:Fallback xmlns="">
          <p:pic>
            <p:nvPicPr>
              <p:cNvPr id="18" name="Mürekkep 17">
                <a:extLst>
                  <a:ext uri="{FF2B5EF4-FFF2-40B4-BE49-F238E27FC236}">
                    <a16:creationId xmlns:a16="http://schemas.microsoft.com/office/drawing/2014/main" id="{39E9EC9D-E10E-84F6-20DB-BEFB7EE01B57}"/>
                  </a:ext>
                </a:extLst>
              </p:cNvPr>
              <p:cNvPicPr/>
              <p:nvPr/>
            </p:nvPicPr>
            <p:blipFill>
              <a:blip r:embed="rId7"/>
              <a:stretch>
                <a:fillRect/>
              </a:stretch>
            </p:blipFill>
            <p:spPr>
              <a:xfrm>
                <a:off x="9981120" y="2704528"/>
                <a:ext cx="1872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Mürekkep 18">
                <a:extLst>
                  <a:ext uri="{FF2B5EF4-FFF2-40B4-BE49-F238E27FC236}">
                    <a16:creationId xmlns:a16="http://schemas.microsoft.com/office/drawing/2014/main" id="{8CD4E089-51EE-4FA3-61A5-478F6869CEEF}"/>
                  </a:ext>
                </a:extLst>
              </p14:cNvPr>
              <p14:cNvContentPartPr/>
              <p14:nvPr/>
            </p14:nvContentPartPr>
            <p14:xfrm>
              <a:off x="-1684680" y="3255688"/>
              <a:ext cx="360" cy="360"/>
            </p14:xfrm>
          </p:contentPart>
        </mc:Choice>
        <mc:Fallback xmlns="">
          <p:pic>
            <p:nvPicPr>
              <p:cNvPr id="19" name="Mürekkep 18">
                <a:extLst>
                  <a:ext uri="{FF2B5EF4-FFF2-40B4-BE49-F238E27FC236}">
                    <a16:creationId xmlns:a16="http://schemas.microsoft.com/office/drawing/2014/main" id="{8CD4E089-51EE-4FA3-61A5-478F6869CEEF}"/>
                  </a:ext>
                </a:extLst>
              </p:cNvPr>
              <p:cNvPicPr/>
              <p:nvPr/>
            </p:nvPicPr>
            <p:blipFill>
              <a:blip r:embed="rId9"/>
              <a:stretch>
                <a:fillRect/>
              </a:stretch>
            </p:blipFill>
            <p:spPr>
              <a:xfrm>
                <a:off x="-1690800" y="324956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0" name="Mürekkep 29">
                <a:extLst>
                  <a:ext uri="{FF2B5EF4-FFF2-40B4-BE49-F238E27FC236}">
                    <a16:creationId xmlns:a16="http://schemas.microsoft.com/office/drawing/2014/main" id="{C4E37CFA-0F52-139A-04D6-E9B2D6DB540E}"/>
                  </a:ext>
                </a:extLst>
              </p14:cNvPr>
              <p14:cNvContentPartPr/>
              <p14:nvPr/>
            </p14:nvContentPartPr>
            <p14:xfrm>
              <a:off x="5486160" y="4988545"/>
              <a:ext cx="360" cy="360"/>
            </p14:xfrm>
          </p:contentPart>
        </mc:Choice>
        <mc:Fallback xmlns="">
          <p:pic>
            <p:nvPicPr>
              <p:cNvPr id="30" name="Mürekkep 29">
                <a:extLst>
                  <a:ext uri="{FF2B5EF4-FFF2-40B4-BE49-F238E27FC236}">
                    <a16:creationId xmlns:a16="http://schemas.microsoft.com/office/drawing/2014/main" id="{C4E37CFA-0F52-139A-04D6-E9B2D6DB540E}"/>
                  </a:ext>
                </a:extLst>
              </p:cNvPr>
              <p:cNvPicPr/>
              <p:nvPr/>
            </p:nvPicPr>
            <p:blipFill>
              <a:blip r:embed="rId9"/>
              <a:stretch>
                <a:fillRect/>
              </a:stretch>
            </p:blipFill>
            <p:spPr>
              <a:xfrm>
                <a:off x="5480040" y="4982425"/>
                <a:ext cx="12600" cy="12600"/>
              </a:xfrm>
              <a:prstGeom prst="rect">
                <a:avLst/>
              </a:prstGeom>
            </p:spPr>
          </p:pic>
        </mc:Fallback>
      </mc:AlternateContent>
      <p:pic>
        <p:nvPicPr>
          <p:cNvPr id="25" name="Resim 24">
            <a:extLst>
              <a:ext uri="{FF2B5EF4-FFF2-40B4-BE49-F238E27FC236}">
                <a16:creationId xmlns:a16="http://schemas.microsoft.com/office/drawing/2014/main" id="{04B8F277-9CD4-003C-0D5E-71CBFD4D30D6}"/>
              </a:ext>
            </a:extLst>
          </p:cNvPr>
          <p:cNvPicPr>
            <a:picLocks noChangeAspect="1"/>
          </p:cNvPicPr>
          <p:nvPr/>
        </p:nvPicPr>
        <p:blipFill>
          <a:blip r:embed="rId11"/>
          <a:srcRect l="26063" t="24209" r="19782" b="19099"/>
          <a:stretch/>
        </p:blipFill>
        <p:spPr>
          <a:xfrm>
            <a:off x="6536088" y="5720457"/>
            <a:ext cx="1126198" cy="1176252"/>
          </a:xfrm>
          <a:prstGeom prst="rect">
            <a:avLst/>
          </a:prstGeom>
          <a:ln>
            <a:noFill/>
          </a:ln>
          <a:effectLst>
            <a:outerShdw blurRad="292100" dist="139700" dir="2700000" algn="tl" rotWithShape="0">
              <a:srgbClr val="333333">
                <a:alpha val="65000"/>
              </a:srgbClr>
            </a:outerShdw>
          </a:effectLst>
        </p:spPr>
      </p:pic>
      <p:pic>
        <p:nvPicPr>
          <p:cNvPr id="26" name="Resim 25">
            <a:extLst>
              <a:ext uri="{FF2B5EF4-FFF2-40B4-BE49-F238E27FC236}">
                <a16:creationId xmlns:a16="http://schemas.microsoft.com/office/drawing/2014/main" id="{77983ADC-7CEF-289C-4588-DA9925857956}"/>
              </a:ext>
            </a:extLst>
          </p:cNvPr>
          <p:cNvPicPr>
            <a:picLocks noChangeAspect="1"/>
          </p:cNvPicPr>
          <p:nvPr/>
        </p:nvPicPr>
        <p:blipFill>
          <a:blip r:embed="rId12"/>
          <a:stretch>
            <a:fillRect/>
          </a:stretch>
        </p:blipFill>
        <p:spPr>
          <a:xfrm>
            <a:off x="7490929" y="4739613"/>
            <a:ext cx="1409555" cy="1227344"/>
          </a:xfrm>
          <a:prstGeom prst="rect">
            <a:avLst/>
          </a:prstGeom>
          <a:ln>
            <a:noFill/>
          </a:ln>
          <a:effectLst>
            <a:outerShdw blurRad="292100" dist="139700" dir="2700000" algn="tl" rotWithShape="0">
              <a:srgbClr val="333333">
                <a:alpha val="65000"/>
              </a:srgbClr>
            </a:outerShdw>
          </a:effectLst>
        </p:spPr>
      </p:pic>
      <p:sp>
        <p:nvSpPr>
          <p:cNvPr id="27" name="Metin kutusu 26">
            <a:extLst>
              <a:ext uri="{FF2B5EF4-FFF2-40B4-BE49-F238E27FC236}">
                <a16:creationId xmlns:a16="http://schemas.microsoft.com/office/drawing/2014/main" id="{AEBE1D9C-5A50-7867-4754-C5C57E7A09EF}"/>
              </a:ext>
            </a:extLst>
          </p:cNvPr>
          <p:cNvSpPr txBox="1"/>
          <p:nvPr/>
        </p:nvSpPr>
        <p:spPr>
          <a:xfrm>
            <a:off x="8595914" y="5139839"/>
            <a:ext cx="2760884" cy="400110"/>
          </a:xfrm>
          <a:prstGeom prst="rect">
            <a:avLst/>
          </a:prstGeom>
          <a:noFill/>
        </p:spPr>
        <p:txBody>
          <a:bodyPr wrap="none" rtlCol="0">
            <a:spAutoFit/>
          </a:bodyPr>
          <a:lstStyle/>
          <a:p>
            <a:r>
              <a:rPr lang="tr-TR" sz="2000" b="1" dirty="0">
                <a:solidFill>
                  <a:srgbClr val="002060"/>
                </a:solidFill>
                <a:latin typeface="Times New Roman" panose="02020603050405020304" pitchFamily="18" charset="0"/>
                <a:cs typeface="Times New Roman" panose="02020603050405020304" pitchFamily="18" charset="0"/>
              </a:rPr>
              <a:t>Geçici mikroorganizma</a:t>
            </a:r>
          </a:p>
        </p:txBody>
      </p:sp>
      <p:sp>
        <p:nvSpPr>
          <p:cNvPr id="28" name="Metin kutusu 27">
            <a:extLst>
              <a:ext uri="{FF2B5EF4-FFF2-40B4-BE49-F238E27FC236}">
                <a16:creationId xmlns:a16="http://schemas.microsoft.com/office/drawing/2014/main" id="{B80D7DF8-1E6D-E9BA-2B6E-573BF1C408CE}"/>
              </a:ext>
            </a:extLst>
          </p:cNvPr>
          <p:cNvSpPr txBox="1"/>
          <p:nvPr/>
        </p:nvSpPr>
        <p:spPr>
          <a:xfrm>
            <a:off x="7854998" y="6051976"/>
            <a:ext cx="2732030" cy="400110"/>
          </a:xfrm>
          <a:prstGeom prst="rect">
            <a:avLst/>
          </a:prstGeom>
          <a:noFill/>
        </p:spPr>
        <p:txBody>
          <a:bodyPr wrap="none" rtlCol="0">
            <a:spAutoFit/>
          </a:bodyPr>
          <a:lstStyle/>
          <a:p>
            <a:r>
              <a:rPr lang="tr-TR" sz="2000" b="1" dirty="0">
                <a:solidFill>
                  <a:srgbClr val="002060"/>
                </a:solidFill>
                <a:latin typeface="Times New Roman" panose="02020603050405020304" pitchFamily="18" charset="0"/>
                <a:cs typeface="Times New Roman" panose="02020603050405020304" pitchFamily="18" charset="0"/>
              </a:rPr>
              <a:t>Kalıcı mikroorganizma</a:t>
            </a:r>
          </a:p>
        </p:txBody>
      </p:sp>
      <p:pic>
        <p:nvPicPr>
          <p:cNvPr id="31" name="Resim 30">
            <a:extLst>
              <a:ext uri="{FF2B5EF4-FFF2-40B4-BE49-F238E27FC236}">
                <a16:creationId xmlns:a16="http://schemas.microsoft.com/office/drawing/2014/main" id="{90D35E53-B4F2-EDE1-69EA-FE07504E5E12}"/>
              </a:ext>
            </a:extLst>
          </p:cNvPr>
          <p:cNvPicPr>
            <a:picLocks noChangeAspect="1"/>
          </p:cNvPicPr>
          <p:nvPr/>
        </p:nvPicPr>
        <p:blipFill>
          <a:blip r:embed="rId13"/>
          <a:stretch>
            <a:fillRect/>
          </a:stretch>
        </p:blipFill>
        <p:spPr>
          <a:xfrm>
            <a:off x="5654870" y="-228649"/>
            <a:ext cx="7535309" cy="49625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2894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5580929" cy="8522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Geçici flora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57EA2D-4673-4A04-ABC3-4E8F64C2EA6F}"/>
              </a:ext>
            </a:extLst>
          </p:cNvPr>
          <p:cNvSpPr txBox="1"/>
          <p:nvPr/>
        </p:nvSpPr>
        <p:spPr>
          <a:xfrm>
            <a:off x="568217" y="1879203"/>
            <a:ext cx="6053299" cy="440120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Cildin yüzeysel katmanlarını kolonize eder.</a:t>
            </a:r>
            <a:endParaRPr lang="tr-TR" sz="2400" spc="-5" dirty="0">
              <a:solidFill>
                <a:prstClr val="black"/>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Rutin el hijyeni ile uzaklaştırılabilir.</a:t>
            </a: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lang="tr-TR" sz="2400" spc="-5" dirty="0">
                <a:solidFill>
                  <a:prstClr val="black"/>
                </a:solidFill>
                <a:latin typeface="Times New Roman" panose="02020603050405020304" pitchFamily="18" charset="0"/>
                <a:cs typeface="Times New Roman" panose="02020603050405020304" pitchFamily="18" charset="0"/>
              </a:rPr>
              <a:t>G</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enellikle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ciltte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çoğalmazlar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ancak</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hayatta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kalırlar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cilt</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yüzeyinde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tek tük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çoğal</a:t>
            </a:r>
            <a:r>
              <a:rPr kumimoji="0" lang="tr-TR"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abilirler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lang="tr-TR" sz="2400" spc="-5" dirty="0">
                <a:solidFill>
                  <a:prstClr val="black"/>
                </a:solidFill>
                <a:latin typeface="Times New Roman" panose="02020603050405020304" pitchFamily="18" charset="0"/>
                <a:cs typeface="Times New Roman" panose="02020603050405020304" pitchFamily="18" charset="0"/>
              </a:rPr>
              <a:t>G</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enellikle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sağlık</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çalışanları</a:t>
            </a:r>
            <a:r>
              <a:rPr kumimoji="0" lang="tr-TR" sz="2400" b="0" i="0" u="none" strike="noStrike" kern="1200" cap="none" spc="-5"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400" b="0" i="0" u="none" strike="noStrike" kern="1200" cap="none" spc="-5"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hastalar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veya </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çevresindeki kirli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yüzeylerle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doğrudan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temas</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la </a:t>
            </a:r>
            <a:r>
              <a:rPr lang="tr-TR" sz="2400" spc="-5" dirty="0">
                <a:solidFill>
                  <a:prstClr val="black"/>
                </a:solidFill>
                <a:latin typeface="Times New Roman" panose="02020603050405020304" pitchFamily="18" charset="0"/>
                <a:cs typeface="Times New Roman" panose="02020603050405020304" pitchFamily="18" charset="0"/>
              </a:rPr>
              <a:t>alınır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Sağlık hizmeti ile ilişkili enfeksiyonlarla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çok ilişkili mikroorganizmalardır.</a:t>
            </a:r>
            <a:endPar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E37B8AA5-4214-CD16-8BD4-DFEEF7869AC4}"/>
              </a:ext>
            </a:extLst>
          </p:cNvPr>
          <p:cNvPicPr>
            <a:picLocks noChangeAspect="1"/>
          </p:cNvPicPr>
          <p:nvPr/>
        </p:nvPicPr>
        <p:blipFill>
          <a:blip r:embed="rId4"/>
          <a:stretch>
            <a:fillRect/>
          </a:stretch>
        </p:blipFill>
        <p:spPr>
          <a:xfrm>
            <a:off x="6416842" y="0"/>
            <a:ext cx="5434208" cy="4540469"/>
          </a:xfrm>
          <a:prstGeom prst="rect">
            <a:avLst/>
          </a:prstGeom>
        </p:spPr>
      </p:pic>
      <p:pic>
        <p:nvPicPr>
          <p:cNvPr id="7" name="Resim 6">
            <a:extLst>
              <a:ext uri="{FF2B5EF4-FFF2-40B4-BE49-F238E27FC236}">
                <a16:creationId xmlns:a16="http://schemas.microsoft.com/office/drawing/2014/main" id="{9D6F11AE-28D3-F529-F960-C3AD6027789C}"/>
              </a:ext>
            </a:extLst>
          </p:cNvPr>
          <p:cNvPicPr>
            <a:picLocks noChangeAspect="1"/>
          </p:cNvPicPr>
          <p:nvPr/>
        </p:nvPicPr>
        <p:blipFill>
          <a:blip r:embed="rId5"/>
          <a:stretch>
            <a:fillRect/>
          </a:stretch>
        </p:blipFill>
        <p:spPr>
          <a:xfrm rot="374758">
            <a:off x="5936379" y="146217"/>
            <a:ext cx="6705840" cy="2552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9209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5580930"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Geçici flora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57EA2D-4673-4A04-ABC3-4E8F64C2EA6F}"/>
              </a:ext>
            </a:extLst>
          </p:cNvPr>
          <p:cNvSpPr txBox="1"/>
          <p:nvPr/>
        </p:nvSpPr>
        <p:spPr>
          <a:xfrm>
            <a:off x="568218" y="1879203"/>
            <a:ext cx="5507674" cy="283154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Geçici floranın bulaşması, mikroorganizma türüne, sayısına ve cildin nemine bağlıdır.</a:t>
            </a: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Bazı sağlık çalışanlarının elleri </a:t>
            </a:r>
            <a:r>
              <a:rPr kumimoji="0" lang="tr-TR" sz="2400" b="0" i="1"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S.aureus</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Gram-negatif basil veya maya gibi patojenik mikroorganizmalarla kalıcı olarak kolonize olabilir.</a:t>
            </a:r>
            <a:endPar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E37B8AA5-4214-CD16-8BD4-DFEEF7869AC4}"/>
              </a:ext>
            </a:extLst>
          </p:cNvPr>
          <p:cNvPicPr>
            <a:picLocks noChangeAspect="1"/>
          </p:cNvPicPr>
          <p:nvPr/>
        </p:nvPicPr>
        <p:blipFill>
          <a:blip r:embed="rId4"/>
          <a:stretch>
            <a:fillRect/>
          </a:stretch>
        </p:blipFill>
        <p:spPr>
          <a:xfrm>
            <a:off x="6416842" y="0"/>
            <a:ext cx="5434208" cy="4540469"/>
          </a:xfrm>
          <a:prstGeom prst="rect">
            <a:avLst/>
          </a:prstGeom>
        </p:spPr>
      </p:pic>
      <p:pic>
        <p:nvPicPr>
          <p:cNvPr id="7" name="Resim 6">
            <a:extLst>
              <a:ext uri="{FF2B5EF4-FFF2-40B4-BE49-F238E27FC236}">
                <a16:creationId xmlns:a16="http://schemas.microsoft.com/office/drawing/2014/main" id="{9D6F11AE-28D3-F529-F960-C3AD6027789C}"/>
              </a:ext>
            </a:extLst>
          </p:cNvPr>
          <p:cNvPicPr>
            <a:picLocks noChangeAspect="1"/>
          </p:cNvPicPr>
          <p:nvPr/>
        </p:nvPicPr>
        <p:blipFill>
          <a:blip r:embed="rId5"/>
          <a:stretch>
            <a:fillRect/>
          </a:stretch>
        </p:blipFill>
        <p:spPr>
          <a:xfrm rot="374758">
            <a:off x="5894092" y="1094504"/>
            <a:ext cx="6705840" cy="2552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6341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4476002"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Kalıcı flora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57EA2D-4673-4A04-ABC3-4E8F64C2EA6F}"/>
              </a:ext>
            </a:extLst>
          </p:cNvPr>
          <p:cNvSpPr txBox="1"/>
          <p:nvPr/>
        </p:nvSpPr>
        <p:spPr>
          <a:xfrm>
            <a:off x="568218" y="1879203"/>
            <a:ext cx="5527782" cy="261610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Genel olarak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enfeksiyonlarla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ilişki</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si düşüktür.</a:t>
            </a: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lang="tr-TR" sz="2400" spc="-5" dirty="0">
                <a:solidFill>
                  <a:prstClr val="black"/>
                </a:solidFill>
                <a:latin typeface="Times New Roman" panose="02020603050405020304" pitchFamily="18" charset="0"/>
                <a:cs typeface="Times New Roman" panose="02020603050405020304" pitchFamily="18" charset="0"/>
              </a:rPr>
              <a:t>A</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ncak</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steril</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vücut</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boşluklarında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gözlerde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veya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sağlam</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olmayan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ciltte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enfeksiyonlara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neden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olabilir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lang="tr-TR" sz="2400" spc="-5" dirty="0">
                <a:solidFill>
                  <a:prstClr val="black"/>
                </a:solidFill>
                <a:latin typeface="Times New Roman" panose="02020603050405020304" pitchFamily="18" charset="0"/>
                <a:cs typeface="Times New Roman" panose="02020603050405020304" pitchFamily="18" charset="0"/>
              </a:rPr>
              <a:t>Rutin el hijyeniyle uzaklaştırılamaz.</a:t>
            </a:r>
            <a:endPar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0B156A95-EAD1-214D-1FB7-2DC2D2301595}"/>
              </a:ext>
            </a:extLst>
          </p:cNvPr>
          <p:cNvPicPr>
            <a:picLocks noChangeAspect="1"/>
          </p:cNvPicPr>
          <p:nvPr/>
        </p:nvPicPr>
        <p:blipFill>
          <a:blip r:embed="rId4"/>
          <a:stretch>
            <a:fillRect/>
          </a:stretch>
        </p:blipFill>
        <p:spPr>
          <a:xfrm>
            <a:off x="6416842" y="0"/>
            <a:ext cx="5434208" cy="4540469"/>
          </a:xfrm>
          <a:prstGeom prst="rect">
            <a:avLst/>
          </a:prstGeom>
        </p:spPr>
      </p:pic>
      <p:pic>
        <p:nvPicPr>
          <p:cNvPr id="7" name="Resim 6">
            <a:extLst>
              <a:ext uri="{FF2B5EF4-FFF2-40B4-BE49-F238E27FC236}">
                <a16:creationId xmlns:a16="http://schemas.microsoft.com/office/drawing/2014/main" id="{7F07AAB9-0B25-E6CE-2530-8BD1727E559F}"/>
              </a:ext>
            </a:extLst>
          </p:cNvPr>
          <p:cNvPicPr>
            <a:picLocks noChangeAspect="1"/>
          </p:cNvPicPr>
          <p:nvPr/>
        </p:nvPicPr>
        <p:blipFill>
          <a:blip r:embed="rId5"/>
          <a:stretch>
            <a:fillRect/>
          </a:stretch>
        </p:blipFill>
        <p:spPr>
          <a:xfrm rot="349413">
            <a:off x="6344879" y="1266968"/>
            <a:ext cx="5111210" cy="26400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4505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2" name="Resim 1">
            <a:extLst>
              <a:ext uri="{FF2B5EF4-FFF2-40B4-BE49-F238E27FC236}">
                <a16:creationId xmlns:a16="http://schemas.microsoft.com/office/drawing/2014/main" id="{1ECF2A47-5FBA-D783-C193-FC6F235E9820}"/>
              </a:ext>
            </a:extLst>
          </p:cNvPr>
          <p:cNvPicPr>
            <a:picLocks noChangeAspect="1"/>
          </p:cNvPicPr>
          <p:nvPr/>
        </p:nvPicPr>
        <p:blipFill>
          <a:blip r:embed="rId3"/>
          <a:stretch>
            <a:fillRect/>
          </a:stretch>
        </p:blipFill>
        <p:spPr>
          <a:xfrm>
            <a:off x="1784091" y="1121171"/>
            <a:ext cx="10407909" cy="5754414"/>
          </a:xfrm>
          <a:prstGeom prst="rect">
            <a:avLst/>
          </a:prstGeom>
        </p:spPr>
      </p:pic>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057EA2D-4673-4A04-ABC3-4E8F64C2EA6F}"/>
              </a:ext>
            </a:extLst>
          </p:cNvPr>
          <p:cNvSpPr txBox="1"/>
          <p:nvPr/>
        </p:nvSpPr>
        <p:spPr>
          <a:xfrm>
            <a:off x="516022" y="1644620"/>
            <a:ext cx="4722426" cy="246221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Hastanın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cildinde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çevresindeki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yüzeylerde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mikroplar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bulunur</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Hastanın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yakın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çevresi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(yatak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çarşafları</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mobilyalar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nesneler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hasta</a:t>
            </a:r>
            <a:r>
              <a:rPr kumimoji="0" lang="tr-TR"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daki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mikroplar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tarafından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kirlenir</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4" name="TextBox 16">
            <a:extLst>
              <a:ext uri="{FF2B5EF4-FFF2-40B4-BE49-F238E27FC236}">
                <a16:creationId xmlns:a16="http://schemas.microsoft.com/office/drawing/2014/main" id="{BC0F483F-00FA-C0B6-2935-C70E01E030FF}"/>
              </a:ext>
            </a:extLst>
          </p:cNvPr>
          <p:cNvSpPr txBox="1"/>
          <p:nvPr/>
        </p:nvSpPr>
        <p:spPr>
          <a:xfrm>
            <a:off x="0" y="6461904"/>
            <a:ext cx="4190416" cy="307777"/>
          </a:xfrm>
          <a:prstGeom prst="rect">
            <a:avLst/>
          </a:prstGeom>
          <a:noFill/>
        </p:spPr>
        <p:txBody>
          <a:bodyPr wrap="square">
            <a:spAutoFit/>
          </a:bodyPr>
          <a:lstStyle/>
          <a:p>
            <a:r>
              <a:rPr lang="tr-TR" sz="1400" dirty="0">
                <a:latin typeface="Times New Roman" panose="02020603050405020304" pitchFamily="18" charset="0"/>
                <a:cs typeface="Times New Roman" panose="02020603050405020304" pitchFamily="18" charset="0"/>
              </a:rPr>
              <a:t>* </a:t>
            </a:r>
            <a:r>
              <a:rPr lang="fr-FR" sz="1400" dirty="0" err="1">
                <a:latin typeface="Times New Roman" panose="02020603050405020304" pitchFamily="18" charset="0"/>
                <a:cs typeface="Times New Roman" panose="02020603050405020304" pitchFamily="18" charset="0"/>
              </a:rPr>
              <a:t>Pittet</a:t>
            </a:r>
            <a:r>
              <a:rPr lang="fr-FR" sz="1400" dirty="0">
                <a:latin typeface="Times New Roman" panose="02020603050405020304" pitchFamily="18" charset="0"/>
                <a:cs typeface="Times New Roman" panose="02020603050405020304" pitchFamily="18" charset="0"/>
              </a:rPr>
              <a:t> D et al. The Lancet Infect Dis 2006; 6:641-52.</a:t>
            </a:r>
          </a:p>
        </p:txBody>
      </p:sp>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4476002"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Ellerle bulaş</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408806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D94551B5-B6D9-3C7B-7359-9C0F61AEEF1D}"/>
              </a:ext>
            </a:extLst>
          </p:cNvPr>
          <p:cNvPicPr>
            <a:picLocks noChangeAspect="1"/>
          </p:cNvPicPr>
          <p:nvPr/>
        </p:nvPicPr>
        <p:blipFill>
          <a:blip r:embed="rId4"/>
          <a:stretch>
            <a:fillRect/>
          </a:stretch>
        </p:blipFill>
        <p:spPr>
          <a:xfrm flipH="1">
            <a:off x="2475186" y="929957"/>
            <a:ext cx="9716812" cy="5928044"/>
          </a:xfrm>
          <a:prstGeom prst="rect">
            <a:avLst/>
          </a:prstGeom>
        </p:spPr>
      </p:pic>
      <p:sp>
        <p:nvSpPr>
          <p:cNvPr id="15" name="TextBox 14">
            <a:extLst>
              <a:ext uri="{FF2B5EF4-FFF2-40B4-BE49-F238E27FC236}">
                <a16:creationId xmlns:a16="http://schemas.microsoft.com/office/drawing/2014/main" id="{8057EA2D-4673-4A04-ABC3-4E8F64C2EA6F}"/>
              </a:ext>
            </a:extLst>
          </p:cNvPr>
          <p:cNvSpPr txBox="1"/>
          <p:nvPr/>
        </p:nvSpPr>
        <p:spPr>
          <a:xfrm>
            <a:off x="394348" y="2459504"/>
            <a:ext cx="3622198" cy="193899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Doğrudan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dolaylı</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temas</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yoluyla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hasta</a:t>
            </a:r>
            <a:r>
              <a:rPr kumimoji="0" lang="tr-TR"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daki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mikroplar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sağlık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çalışanlarının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ellerin</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 geçer.</a:t>
            </a:r>
            <a:endPar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4476002"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Ellerle bulaş</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4" name="TextBox 16">
            <a:extLst>
              <a:ext uri="{FF2B5EF4-FFF2-40B4-BE49-F238E27FC236}">
                <a16:creationId xmlns:a16="http://schemas.microsoft.com/office/drawing/2014/main" id="{BC0F483F-00FA-C0B6-2935-C70E01E030FF}"/>
              </a:ext>
            </a:extLst>
          </p:cNvPr>
          <p:cNvSpPr txBox="1"/>
          <p:nvPr/>
        </p:nvSpPr>
        <p:spPr>
          <a:xfrm>
            <a:off x="0" y="6461904"/>
            <a:ext cx="4190416" cy="307777"/>
          </a:xfrm>
          <a:prstGeom prst="rect">
            <a:avLst/>
          </a:prstGeom>
          <a:noFill/>
        </p:spPr>
        <p:txBody>
          <a:bodyPr wrap="square">
            <a:spAutoFit/>
          </a:bodyPr>
          <a:lstStyle/>
          <a:p>
            <a:r>
              <a:rPr lang="tr-TR" sz="1400" dirty="0">
                <a:latin typeface="Times New Roman" panose="02020603050405020304" pitchFamily="18" charset="0"/>
                <a:cs typeface="Times New Roman" panose="02020603050405020304" pitchFamily="18" charset="0"/>
              </a:rPr>
              <a:t>* </a:t>
            </a:r>
            <a:r>
              <a:rPr lang="fr-FR" sz="1400" dirty="0" err="1">
                <a:latin typeface="Times New Roman" panose="02020603050405020304" pitchFamily="18" charset="0"/>
                <a:cs typeface="Times New Roman" panose="02020603050405020304" pitchFamily="18" charset="0"/>
              </a:rPr>
              <a:t>Pittet</a:t>
            </a:r>
            <a:r>
              <a:rPr lang="fr-FR" sz="1400" dirty="0">
                <a:latin typeface="Times New Roman" panose="02020603050405020304" pitchFamily="18" charset="0"/>
                <a:cs typeface="Times New Roman" panose="02020603050405020304" pitchFamily="18" charset="0"/>
              </a:rPr>
              <a:t> D et al. The Lancet Infect Dis 2006; 6:641-52.</a:t>
            </a:r>
          </a:p>
        </p:txBody>
      </p:sp>
    </p:spTree>
    <p:extLst>
      <p:ext uri="{BB962C8B-B14F-4D97-AF65-F5344CB8AC3E}">
        <p14:creationId xmlns:p14="http://schemas.microsoft.com/office/powerpoint/2010/main" val="3463487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4476002"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Ellerle bulaş</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6">
            <a:extLst>
              <a:ext uri="{FF2B5EF4-FFF2-40B4-BE49-F238E27FC236}">
                <a16:creationId xmlns:a16="http://schemas.microsoft.com/office/drawing/2014/main" id="{BC0F483F-00FA-C0B6-2935-C70E01E030FF}"/>
              </a:ext>
            </a:extLst>
          </p:cNvPr>
          <p:cNvSpPr txBox="1"/>
          <p:nvPr/>
        </p:nvSpPr>
        <p:spPr>
          <a:xfrm>
            <a:off x="0" y="6461904"/>
            <a:ext cx="4190416" cy="307777"/>
          </a:xfrm>
          <a:prstGeom prst="rect">
            <a:avLst/>
          </a:prstGeom>
          <a:noFill/>
        </p:spPr>
        <p:txBody>
          <a:bodyPr wrap="square">
            <a:spAutoFit/>
          </a:bodyPr>
          <a:lstStyle/>
          <a:p>
            <a:r>
              <a:rPr lang="tr-TR" sz="1400" dirty="0">
                <a:latin typeface="Times New Roman" panose="02020603050405020304" pitchFamily="18" charset="0"/>
                <a:cs typeface="Times New Roman" panose="02020603050405020304" pitchFamily="18" charset="0"/>
              </a:rPr>
              <a:t>* </a:t>
            </a:r>
            <a:r>
              <a:rPr lang="fr-FR" sz="1400" dirty="0" err="1">
                <a:latin typeface="Times New Roman" panose="02020603050405020304" pitchFamily="18" charset="0"/>
                <a:cs typeface="Times New Roman" panose="02020603050405020304" pitchFamily="18" charset="0"/>
              </a:rPr>
              <a:t>Pittet</a:t>
            </a:r>
            <a:r>
              <a:rPr lang="fr-FR" sz="1400" dirty="0">
                <a:latin typeface="Times New Roman" panose="02020603050405020304" pitchFamily="18" charset="0"/>
                <a:cs typeface="Times New Roman" panose="02020603050405020304" pitchFamily="18" charset="0"/>
              </a:rPr>
              <a:t> D et al. The Lancet Infect Dis 2006; 6:641-52.</a:t>
            </a:r>
          </a:p>
        </p:txBody>
      </p:sp>
      <p:pic>
        <p:nvPicPr>
          <p:cNvPr id="2" name="Resim 1">
            <a:extLst>
              <a:ext uri="{FF2B5EF4-FFF2-40B4-BE49-F238E27FC236}">
                <a16:creationId xmlns:a16="http://schemas.microsoft.com/office/drawing/2014/main" id="{63F3A1B7-ABFE-0F44-53F1-A8C40B698637}"/>
              </a:ext>
            </a:extLst>
          </p:cNvPr>
          <p:cNvPicPr>
            <a:picLocks noChangeAspect="1"/>
          </p:cNvPicPr>
          <p:nvPr/>
        </p:nvPicPr>
        <p:blipFill>
          <a:blip r:embed="rId4"/>
          <a:stretch>
            <a:fillRect/>
          </a:stretch>
        </p:blipFill>
        <p:spPr>
          <a:xfrm>
            <a:off x="4435117" y="1056291"/>
            <a:ext cx="7779167" cy="5099478"/>
          </a:xfrm>
          <a:prstGeom prst="rect">
            <a:avLst/>
          </a:prstGeom>
        </p:spPr>
      </p:pic>
      <p:sp>
        <p:nvSpPr>
          <p:cNvPr id="15" name="TextBox 14">
            <a:extLst>
              <a:ext uri="{FF2B5EF4-FFF2-40B4-BE49-F238E27FC236}">
                <a16:creationId xmlns:a16="http://schemas.microsoft.com/office/drawing/2014/main" id="{8057EA2D-4673-4A04-ABC3-4E8F64C2EA6F}"/>
              </a:ext>
            </a:extLst>
          </p:cNvPr>
          <p:cNvSpPr txBox="1"/>
          <p:nvPr/>
        </p:nvSpPr>
        <p:spPr>
          <a:xfrm>
            <a:off x="568217" y="1879203"/>
            <a:ext cx="4190415" cy="320087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Hastalarla veya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kirli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ortamla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temastan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sonra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mikroplar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ellerde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farklı</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sürelerde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(2–60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dakika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yaşayabilir</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hijyeni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tr-TR" sz="2400" spc="-5" dirty="0">
                <a:solidFill>
                  <a:prstClr val="black"/>
                </a:solidFill>
                <a:latin typeface="Times New Roman" panose="02020603050405020304" pitchFamily="18" charset="0"/>
                <a:cs typeface="Times New Roman" panose="02020603050405020304" pitchFamily="18" charset="0"/>
              </a:rPr>
              <a:t>uygulanmadığında,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bakım</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süresi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ne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kadar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uzunsa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kontaminasyonu</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o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kadar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fazla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olur</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Metin kutusu 7">
            <a:extLst>
              <a:ext uri="{FF2B5EF4-FFF2-40B4-BE49-F238E27FC236}">
                <a16:creationId xmlns:a16="http://schemas.microsoft.com/office/drawing/2014/main" id="{F3E84115-21B0-89CC-630E-C6B4BAAC9A3D}"/>
              </a:ext>
            </a:extLst>
          </p:cNvPr>
          <p:cNvSpPr txBox="1"/>
          <p:nvPr/>
        </p:nvSpPr>
        <p:spPr>
          <a:xfrm>
            <a:off x="4971095" y="6285482"/>
            <a:ext cx="7243189" cy="461665"/>
          </a:xfrm>
          <a:prstGeom prst="rect">
            <a:avLst/>
          </a:prstGeom>
          <a:noFill/>
        </p:spPr>
        <p:txBody>
          <a:bodyPr wrap="square">
            <a:spAutoFit/>
          </a:bodyPr>
          <a:lstStyle/>
          <a:p>
            <a:r>
              <a:rPr lang="tr-TR" sz="2400" dirty="0">
                <a:latin typeface="Times New Roman" panose="02020603050405020304" pitchFamily="18" charset="0"/>
                <a:cs typeface="Times New Roman" panose="02020603050405020304" pitchFamily="18" charset="0"/>
              </a:rPr>
              <a:t>Mikroplar sağlık çalışanlarının ellerinde yaşar ve çoğalır.</a:t>
            </a:r>
          </a:p>
        </p:txBody>
      </p:sp>
    </p:spTree>
    <p:extLst>
      <p:ext uri="{BB962C8B-B14F-4D97-AF65-F5344CB8AC3E}">
        <p14:creationId xmlns:p14="http://schemas.microsoft.com/office/powerpoint/2010/main" val="1892443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hijyeni ile ilgili tanımlar</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4695C4A2-3B60-4051-ABC3-0EC1A76F01FC}"/>
              </a:ext>
            </a:extLst>
          </p:cNvPr>
          <p:cNvSpPr txBox="1"/>
          <p:nvPr/>
        </p:nvSpPr>
        <p:spPr>
          <a:xfrm>
            <a:off x="388509" y="1561473"/>
            <a:ext cx="11414982"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lang="tr-TR" sz="2000" b="1" dirty="0">
                <a:solidFill>
                  <a:srgbClr val="002060"/>
                </a:solidFill>
                <a:latin typeface="Times New Roman" panose="02020603050405020304" pitchFamily="18" charset="0"/>
                <a:cs typeface="Times New Roman" panose="02020603050405020304" pitchFamily="18" charset="0"/>
              </a:rPr>
              <a:t>El </a:t>
            </a:r>
            <a:r>
              <a:rPr lang="tr-TR" sz="2400" b="1" dirty="0">
                <a:solidFill>
                  <a:srgbClr val="002060"/>
                </a:solidFill>
                <a:latin typeface="Times New Roman" panose="02020603050405020304" pitchFamily="18" charset="0"/>
                <a:cs typeface="Times New Roman" panose="02020603050405020304" pitchFamily="18" charset="0"/>
              </a:rPr>
              <a:t>hijyeni</a:t>
            </a:r>
            <a:r>
              <a:rPr kumimoji="0" lang="tr-TR" sz="2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 temizliğinin herhangi bir </a:t>
            </a:r>
            <a:r>
              <a:rPr kumimoji="0" lang="tr-TR" sz="2000" b="0" i="0" u="none" strike="noStrike" kern="1200" cap="none" spc="0" normalizeH="0" baseline="0" dirty="0">
                <a:ln>
                  <a:noFill/>
                </a:ln>
                <a:solidFill>
                  <a:prstClr val="black"/>
                </a:solidFill>
                <a:effectLst/>
                <a:uLnTx/>
                <a:uFillTx/>
                <a:latin typeface="Times New Roman" panose="02020603050405020304" pitchFamily="18" charset="0"/>
                <a:cs typeface="Times New Roman" panose="02020603050405020304" pitchFamily="18" charset="0"/>
              </a:rPr>
              <a:t>eylemini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ifade eden genel bir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terim</a:t>
            </a:r>
            <a:r>
              <a:rPr kumimoji="0" lang="tr-TR"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dir.</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4FC73BD-7CD4-4D4A-8453-395BA178BA85}"/>
              </a:ext>
            </a:extLst>
          </p:cNvPr>
          <p:cNvSpPr txBox="1"/>
          <p:nvPr/>
        </p:nvSpPr>
        <p:spPr>
          <a:xfrm>
            <a:off x="762445" y="2216256"/>
            <a:ext cx="11041046" cy="38164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El hijyeni ürünleri: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indent="-342900">
              <a:spcAft>
                <a:spcPts val="1200"/>
              </a:spcAft>
              <a:buClr>
                <a:srgbClr val="002060"/>
              </a:buClr>
              <a:buFont typeface="Wingdings" panose="05000000000000000000" pitchFamily="2" charset="2"/>
              <a:buChar char="ü"/>
              <a:defRPr/>
            </a:pPr>
            <a:r>
              <a:rPr lang="en-US" sz="2400" dirty="0" err="1">
                <a:solidFill>
                  <a:prstClr val="black"/>
                </a:solidFill>
                <a:latin typeface="Times New Roman" panose="02020603050405020304" pitchFamily="18" charset="0"/>
                <a:cs typeface="Times New Roman" panose="02020603050405020304" pitchFamily="18" charset="0"/>
              </a:rPr>
              <a:t>Antisepti</a:t>
            </a:r>
            <a:r>
              <a:rPr lang="tr-TR" sz="2400" dirty="0">
                <a:solidFill>
                  <a:prstClr val="black"/>
                </a:solidFill>
                <a:latin typeface="Times New Roman" panose="02020603050405020304" pitchFamily="18" charset="0"/>
                <a:cs typeface="Times New Roman" panose="02020603050405020304" pitchFamily="18" charset="0"/>
              </a:rPr>
              <a:t>k ajan</a:t>
            </a:r>
            <a:r>
              <a:rPr lang="en-US" sz="2400" dirty="0">
                <a:solidFill>
                  <a:prstClr val="black"/>
                </a:solidFill>
                <a:latin typeface="Times New Roman" panose="02020603050405020304" pitchFamily="18" charset="0"/>
                <a:cs typeface="Times New Roman" panose="02020603050405020304" pitchFamily="18" charset="0"/>
              </a:rPr>
              <a:t> </a:t>
            </a:r>
            <a:endParaRPr lang="tr-TR" sz="2400" dirty="0">
              <a:solidFill>
                <a:prstClr val="black"/>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Al</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kol bazlı el antiseptiği</a:t>
            </a: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Antimi</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krobiyal sabun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Antisepti</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 mendil</a:t>
            </a: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lang="tr-TR" sz="2400" dirty="0">
                <a:solidFill>
                  <a:prstClr val="black"/>
                </a:solidFill>
                <a:latin typeface="Times New Roman" panose="02020603050405020304" pitchFamily="18" charset="0"/>
                <a:cs typeface="Times New Roman" panose="02020603050405020304" pitchFamily="18" charset="0"/>
              </a:rPr>
              <a:t>Sabun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lang="tr-TR" sz="2400" dirty="0">
                <a:solidFill>
                  <a:prstClr val="black"/>
                </a:solidFill>
                <a:latin typeface="Times New Roman" panose="02020603050405020304" pitchFamily="18" charset="0"/>
                <a:cs typeface="Times New Roman" panose="02020603050405020304" pitchFamily="18" charset="0"/>
              </a:rPr>
              <a:t>Susuz antiseptik ajan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B69D843-9846-4C37-B7DA-0621214D7946}"/>
              </a:ext>
            </a:extLst>
          </p:cNvPr>
          <p:cNvSpPr txBox="1"/>
          <p:nvPr/>
        </p:nvSpPr>
        <p:spPr>
          <a:xfrm rot="19781329">
            <a:off x="4799945" y="3182779"/>
            <a:ext cx="609777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Bunlardan hangilerini tanımlayabilirsiniz?</a:t>
            </a:r>
            <a:endParaRPr kumimoji="0" lang="en-US" sz="32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F13E4E95-0553-7A04-FEB9-7E8DB2861F07}"/>
              </a:ext>
            </a:extLst>
          </p:cNvPr>
          <p:cNvPicPr>
            <a:picLocks noChangeAspect="1"/>
          </p:cNvPicPr>
          <p:nvPr/>
        </p:nvPicPr>
        <p:blipFill>
          <a:blip r:embed="rId4"/>
          <a:stretch>
            <a:fillRect/>
          </a:stretch>
        </p:blipFill>
        <p:spPr>
          <a:xfrm>
            <a:off x="8919411" y="3305161"/>
            <a:ext cx="3272589" cy="3552839"/>
          </a:xfrm>
          <a:prstGeom prst="rect">
            <a:avLst/>
          </a:prstGeom>
        </p:spPr>
      </p:pic>
    </p:spTree>
    <p:extLst>
      <p:ext uri="{BB962C8B-B14F-4D97-AF65-F5344CB8AC3E}">
        <p14:creationId xmlns:p14="http://schemas.microsoft.com/office/powerpoint/2010/main" val="2572777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4476002"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Ellerle bulaş</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6">
            <a:extLst>
              <a:ext uri="{FF2B5EF4-FFF2-40B4-BE49-F238E27FC236}">
                <a16:creationId xmlns:a16="http://schemas.microsoft.com/office/drawing/2014/main" id="{BC0F483F-00FA-C0B6-2935-C70E01E030FF}"/>
              </a:ext>
            </a:extLst>
          </p:cNvPr>
          <p:cNvSpPr txBox="1"/>
          <p:nvPr/>
        </p:nvSpPr>
        <p:spPr>
          <a:xfrm>
            <a:off x="0" y="6461904"/>
            <a:ext cx="4190416" cy="307777"/>
          </a:xfrm>
          <a:prstGeom prst="rect">
            <a:avLst/>
          </a:prstGeom>
          <a:noFill/>
        </p:spPr>
        <p:txBody>
          <a:bodyPr wrap="square">
            <a:spAutoFit/>
          </a:bodyPr>
          <a:lstStyle/>
          <a:p>
            <a:r>
              <a:rPr lang="tr-TR" sz="1400" dirty="0">
                <a:latin typeface="Times New Roman" panose="02020603050405020304" pitchFamily="18" charset="0"/>
                <a:cs typeface="Times New Roman" panose="02020603050405020304" pitchFamily="18" charset="0"/>
              </a:rPr>
              <a:t>* </a:t>
            </a:r>
            <a:r>
              <a:rPr lang="fr-FR" sz="1400" dirty="0" err="1">
                <a:latin typeface="Times New Roman" panose="02020603050405020304" pitchFamily="18" charset="0"/>
                <a:cs typeface="Times New Roman" panose="02020603050405020304" pitchFamily="18" charset="0"/>
              </a:rPr>
              <a:t>Pittet</a:t>
            </a:r>
            <a:r>
              <a:rPr lang="fr-FR" sz="1400" dirty="0">
                <a:latin typeface="Times New Roman" panose="02020603050405020304" pitchFamily="18" charset="0"/>
                <a:cs typeface="Times New Roman" panose="02020603050405020304" pitchFamily="18" charset="0"/>
              </a:rPr>
              <a:t> D et al. The Lancet Infect Dis 2006; 6:641-52.</a:t>
            </a:r>
          </a:p>
        </p:txBody>
      </p:sp>
      <p:sp>
        <p:nvSpPr>
          <p:cNvPr id="8" name="Metin kutusu 7">
            <a:extLst>
              <a:ext uri="{FF2B5EF4-FFF2-40B4-BE49-F238E27FC236}">
                <a16:creationId xmlns:a16="http://schemas.microsoft.com/office/drawing/2014/main" id="{F3E84115-21B0-89CC-630E-C6B4BAAC9A3D}"/>
              </a:ext>
            </a:extLst>
          </p:cNvPr>
          <p:cNvSpPr txBox="1"/>
          <p:nvPr/>
        </p:nvSpPr>
        <p:spPr>
          <a:xfrm>
            <a:off x="4971095" y="6285482"/>
            <a:ext cx="7021198" cy="461665"/>
          </a:xfrm>
          <a:prstGeom prst="rect">
            <a:avLst/>
          </a:prstGeom>
          <a:noFill/>
        </p:spPr>
        <p:txBody>
          <a:bodyPr wrap="square">
            <a:spAutoFit/>
          </a:bodyPr>
          <a:lstStyle/>
          <a:p>
            <a:r>
              <a:rPr lang="tr-TR" sz="2400" dirty="0">
                <a:latin typeface="Times New Roman" panose="02020603050405020304" pitchFamily="18" charset="0"/>
                <a:cs typeface="Times New Roman" panose="02020603050405020304" pitchFamily="18" charset="0"/>
              </a:rPr>
              <a:t>Yetersiz el hijyeni, ellerin kirli kalmasına neden olur.</a:t>
            </a:r>
          </a:p>
        </p:txBody>
      </p:sp>
      <p:pic>
        <p:nvPicPr>
          <p:cNvPr id="3" name="Resim 2">
            <a:extLst>
              <a:ext uri="{FF2B5EF4-FFF2-40B4-BE49-F238E27FC236}">
                <a16:creationId xmlns:a16="http://schemas.microsoft.com/office/drawing/2014/main" id="{BFFB430D-2771-A870-D0EA-8C1F96AE0EBC}"/>
              </a:ext>
            </a:extLst>
          </p:cNvPr>
          <p:cNvPicPr>
            <a:picLocks noChangeAspect="1"/>
          </p:cNvPicPr>
          <p:nvPr/>
        </p:nvPicPr>
        <p:blipFill>
          <a:blip r:embed="rId4"/>
          <a:stretch>
            <a:fillRect/>
          </a:stretch>
        </p:blipFill>
        <p:spPr>
          <a:xfrm>
            <a:off x="4626999" y="751638"/>
            <a:ext cx="7565001" cy="5207728"/>
          </a:xfrm>
          <a:prstGeom prst="rect">
            <a:avLst/>
          </a:prstGeom>
        </p:spPr>
      </p:pic>
      <p:sp>
        <p:nvSpPr>
          <p:cNvPr id="15" name="TextBox 14">
            <a:extLst>
              <a:ext uri="{FF2B5EF4-FFF2-40B4-BE49-F238E27FC236}">
                <a16:creationId xmlns:a16="http://schemas.microsoft.com/office/drawing/2014/main" id="{8057EA2D-4673-4A04-ABC3-4E8F64C2EA6F}"/>
              </a:ext>
            </a:extLst>
          </p:cNvPr>
          <p:cNvSpPr txBox="1"/>
          <p:nvPr/>
        </p:nvSpPr>
        <p:spPr>
          <a:xfrm>
            <a:off x="568217" y="1879203"/>
            <a:ext cx="4476002" cy="409342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Yetersiz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ürün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miktarı</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veya </a:t>
            </a:r>
            <a:r>
              <a:rPr lang="tr-TR" sz="2400" spc="-5" dirty="0">
                <a:solidFill>
                  <a:prstClr val="black"/>
                </a:solidFill>
                <a:latin typeface="Times New Roman" panose="02020603050405020304" pitchFamily="18" charset="0"/>
                <a:cs typeface="Times New Roman" panose="02020603050405020304" pitchFamily="18" charset="0"/>
              </a:rPr>
              <a:t>ye</a:t>
            </a:r>
            <a:r>
              <a:rPr kumimoji="0" lang="en-US" sz="2400" b="0" i="0" u="none" strike="noStrike" kern="1200" cap="none" spc="-5"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tersiz</a:t>
            </a:r>
            <a:r>
              <a:rPr kumimoji="0" lang="tr-TR" sz="2400" b="0" i="0" u="none" strike="noStrike" kern="1200" cap="none" spc="-5"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uygulama </a:t>
            </a:r>
            <a:r>
              <a:rPr kumimoji="0" lang="en-US" sz="2400" b="0" i="0" u="none" strike="noStrike" kern="1200" cap="none" spc="-5"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süre</a:t>
            </a:r>
            <a:r>
              <a:rPr kumimoji="0" lang="tr-TR" sz="2400" b="0" i="0" u="none" strike="noStrike" kern="1200" cap="none" spc="-5"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si</a:t>
            </a:r>
            <a:r>
              <a:rPr kumimoji="0" lang="en-US" sz="2400" b="0" i="0" u="none" strike="noStrike" kern="1200" cap="none" spc="-5"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yetersiz el hijyenine yol açar</a:t>
            </a:r>
            <a:r>
              <a:rPr kumimoji="0" lang="tr-TR" sz="2400" b="0" i="0" u="none" strike="noStrike" kern="1200" cap="none" spc="-5"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endPar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Eller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sabun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suyla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yıkandıktan sonra </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geçici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mikroorganizmalar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hala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ellerde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bulunurken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alkol</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bazlı</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 antiseptiği ile </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ovmanın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daha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etkili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olduğu</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kanıtlanmıştır</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3076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6">
            <a:extLst>
              <a:ext uri="{FF2B5EF4-FFF2-40B4-BE49-F238E27FC236}">
                <a16:creationId xmlns:a16="http://schemas.microsoft.com/office/drawing/2014/main" id="{BC0F483F-00FA-C0B6-2935-C70E01E030FF}"/>
              </a:ext>
            </a:extLst>
          </p:cNvPr>
          <p:cNvSpPr txBox="1"/>
          <p:nvPr/>
        </p:nvSpPr>
        <p:spPr>
          <a:xfrm>
            <a:off x="0" y="6461904"/>
            <a:ext cx="4190416" cy="307777"/>
          </a:xfrm>
          <a:prstGeom prst="rect">
            <a:avLst/>
          </a:prstGeom>
          <a:noFill/>
        </p:spPr>
        <p:txBody>
          <a:bodyPr wrap="square">
            <a:spAutoFit/>
          </a:bodyPr>
          <a:lstStyle/>
          <a:p>
            <a:r>
              <a:rPr lang="tr-TR" sz="1400" dirty="0">
                <a:latin typeface="Times New Roman" panose="02020603050405020304" pitchFamily="18" charset="0"/>
                <a:cs typeface="Times New Roman" panose="02020603050405020304" pitchFamily="18" charset="0"/>
              </a:rPr>
              <a:t>* </a:t>
            </a:r>
            <a:r>
              <a:rPr lang="fr-FR" sz="1400" dirty="0" err="1">
                <a:latin typeface="Times New Roman" panose="02020603050405020304" pitchFamily="18" charset="0"/>
                <a:cs typeface="Times New Roman" panose="02020603050405020304" pitchFamily="18" charset="0"/>
              </a:rPr>
              <a:t>Pittet</a:t>
            </a:r>
            <a:r>
              <a:rPr lang="fr-FR" sz="1400" dirty="0">
                <a:latin typeface="Times New Roman" panose="02020603050405020304" pitchFamily="18" charset="0"/>
                <a:cs typeface="Times New Roman" panose="02020603050405020304" pitchFamily="18" charset="0"/>
              </a:rPr>
              <a:t> D et al. The Lancet Infect Dis 2006; 6:641-52.</a:t>
            </a:r>
          </a:p>
        </p:txBody>
      </p:sp>
      <p:sp>
        <p:nvSpPr>
          <p:cNvPr id="8" name="Metin kutusu 7">
            <a:extLst>
              <a:ext uri="{FF2B5EF4-FFF2-40B4-BE49-F238E27FC236}">
                <a16:creationId xmlns:a16="http://schemas.microsoft.com/office/drawing/2014/main" id="{F3E84115-21B0-89CC-630E-C6B4BAAC9A3D}"/>
              </a:ext>
            </a:extLst>
          </p:cNvPr>
          <p:cNvSpPr txBox="1"/>
          <p:nvPr/>
        </p:nvSpPr>
        <p:spPr>
          <a:xfrm>
            <a:off x="4888465" y="5954445"/>
            <a:ext cx="7021198" cy="830997"/>
          </a:xfrm>
          <a:prstGeom prst="rect">
            <a:avLst/>
          </a:prstGeom>
          <a:noFill/>
        </p:spPr>
        <p:txBody>
          <a:bodyPr wrap="square">
            <a:spAutoFit/>
          </a:bodyPr>
          <a:lstStyle/>
          <a:p>
            <a:pPr algn="ctr"/>
            <a:r>
              <a:rPr lang="tr-TR" sz="2400" dirty="0">
                <a:latin typeface="Times New Roman" panose="02020603050405020304" pitchFamily="18" charset="0"/>
                <a:cs typeface="Times New Roman" panose="02020603050405020304" pitchFamily="18" charset="0"/>
              </a:rPr>
              <a:t>Sağlık çalışanının elleri ile hasta A ve hasta B arasında mikropların çapraz bulaşması</a:t>
            </a:r>
          </a:p>
        </p:txBody>
      </p:sp>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4476002"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Ellerle bulaş</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10" name="Resim 9">
            <a:extLst>
              <a:ext uri="{FF2B5EF4-FFF2-40B4-BE49-F238E27FC236}">
                <a16:creationId xmlns:a16="http://schemas.microsoft.com/office/drawing/2014/main" id="{604BFFB0-45A2-9F78-C831-197CC5DD7A63}"/>
              </a:ext>
            </a:extLst>
          </p:cNvPr>
          <p:cNvPicPr>
            <a:picLocks noChangeAspect="1"/>
          </p:cNvPicPr>
          <p:nvPr/>
        </p:nvPicPr>
        <p:blipFill>
          <a:blip r:embed="rId4"/>
          <a:stretch>
            <a:fillRect/>
          </a:stretch>
        </p:blipFill>
        <p:spPr>
          <a:xfrm>
            <a:off x="1611824" y="1164622"/>
            <a:ext cx="9281019" cy="4832220"/>
          </a:xfrm>
          <a:prstGeom prst="rect">
            <a:avLst/>
          </a:prstGeom>
        </p:spPr>
      </p:pic>
    </p:spTree>
    <p:extLst>
      <p:ext uri="{BB962C8B-B14F-4D97-AF65-F5344CB8AC3E}">
        <p14:creationId xmlns:p14="http://schemas.microsoft.com/office/powerpoint/2010/main" val="3159076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6">
            <a:extLst>
              <a:ext uri="{FF2B5EF4-FFF2-40B4-BE49-F238E27FC236}">
                <a16:creationId xmlns:a16="http://schemas.microsoft.com/office/drawing/2014/main" id="{BC0F483F-00FA-C0B6-2935-C70E01E030FF}"/>
              </a:ext>
            </a:extLst>
          </p:cNvPr>
          <p:cNvSpPr txBox="1"/>
          <p:nvPr/>
        </p:nvSpPr>
        <p:spPr>
          <a:xfrm>
            <a:off x="0" y="6461904"/>
            <a:ext cx="4190416" cy="307777"/>
          </a:xfrm>
          <a:prstGeom prst="rect">
            <a:avLst/>
          </a:prstGeom>
          <a:noFill/>
        </p:spPr>
        <p:txBody>
          <a:bodyPr wrap="square">
            <a:spAutoFit/>
          </a:bodyPr>
          <a:lstStyle/>
          <a:p>
            <a:r>
              <a:rPr lang="tr-TR" sz="1400" dirty="0">
                <a:latin typeface="Times New Roman" panose="02020603050405020304" pitchFamily="18" charset="0"/>
                <a:cs typeface="Times New Roman" panose="02020603050405020304" pitchFamily="18" charset="0"/>
              </a:rPr>
              <a:t>* </a:t>
            </a:r>
            <a:r>
              <a:rPr lang="fr-FR" sz="1400" dirty="0" err="1">
                <a:latin typeface="Times New Roman" panose="02020603050405020304" pitchFamily="18" charset="0"/>
                <a:cs typeface="Times New Roman" panose="02020603050405020304" pitchFamily="18" charset="0"/>
              </a:rPr>
              <a:t>Pittet</a:t>
            </a:r>
            <a:r>
              <a:rPr lang="fr-FR" sz="1400" dirty="0">
                <a:latin typeface="Times New Roman" panose="02020603050405020304" pitchFamily="18" charset="0"/>
                <a:cs typeface="Times New Roman" panose="02020603050405020304" pitchFamily="18" charset="0"/>
              </a:rPr>
              <a:t> D et al. The Lancet Infect Dis 2006; 6:641-52.</a:t>
            </a:r>
          </a:p>
        </p:txBody>
      </p:sp>
      <p:pic>
        <p:nvPicPr>
          <p:cNvPr id="2" name="Resim 1">
            <a:extLst>
              <a:ext uri="{FF2B5EF4-FFF2-40B4-BE49-F238E27FC236}">
                <a16:creationId xmlns:a16="http://schemas.microsoft.com/office/drawing/2014/main" id="{21BDD799-F63E-C37F-9895-64A86E2ABFF1}"/>
              </a:ext>
            </a:extLst>
          </p:cNvPr>
          <p:cNvPicPr>
            <a:picLocks noChangeAspect="1"/>
          </p:cNvPicPr>
          <p:nvPr/>
        </p:nvPicPr>
        <p:blipFill>
          <a:blip r:embed="rId4"/>
          <a:stretch>
            <a:fillRect/>
          </a:stretch>
        </p:blipFill>
        <p:spPr>
          <a:xfrm>
            <a:off x="1182415" y="863389"/>
            <a:ext cx="9899070" cy="5094219"/>
          </a:xfrm>
          <a:prstGeom prst="rect">
            <a:avLst/>
          </a:prstGeom>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4476002"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Ellerle bulaş</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8" name="Metin kutusu 7">
            <a:extLst>
              <a:ext uri="{FF2B5EF4-FFF2-40B4-BE49-F238E27FC236}">
                <a16:creationId xmlns:a16="http://schemas.microsoft.com/office/drawing/2014/main" id="{F3E84115-21B0-89CC-630E-C6B4BAAC9A3D}"/>
              </a:ext>
            </a:extLst>
          </p:cNvPr>
          <p:cNvSpPr txBox="1"/>
          <p:nvPr/>
        </p:nvSpPr>
        <p:spPr>
          <a:xfrm>
            <a:off x="355125" y="5863653"/>
            <a:ext cx="11503561" cy="830997"/>
          </a:xfrm>
          <a:prstGeom prst="rect">
            <a:avLst/>
          </a:prstGeom>
          <a:noFill/>
        </p:spPr>
        <p:txBody>
          <a:bodyPr wrap="square">
            <a:spAutoFit/>
          </a:bodyPr>
          <a:lstStyle/>
          <a:p>
            <a:pPr algn="r"/>
            <a:r>
              <a:rPr lang="tr-TR" sz="2400" dirty="0">
                <a:latin typeface="Times New Roman" panose="02020603050405020304" pitchFamily="18" charset="0"/>
                <a:cs typeface="Times New Roman" panose="02020603050405020304" pitchFamily="18" charset="0"/>
              </a:rPr>
              <a:t>İnvaziv cihazların kirli ellerle manipüle edilmesi, hastadaki </a:t>
            </a:r>
            <a:r>
              <a:rPr lang="tr-TR" sz="2400" dirty="0" smtClean="0">
                <a:latin typeface="Times New Roman" panose="02020603050405020304" pitchFamily="18" charset="0"/>
                <a:cs typeface="Times New Roman" panose="02020603050405020304" pitchFamily="18" charset="0"/>
              </a:rPr>
              <a:t>mikropların</a:t>
            </a:r>
            <a:r>
              <a:rPr lang="tr-TR" sz="2400" strike="sngStrike" dirty="0">
                <a:latin typeface="Times New Roman" panose="02020603050405020304" pitchFamily="18" charset="0"/>
                <a:cs typeface="Times New Roman" panose="02020603050405020304" pitchFamily="18" charset="0"/>
              </a:rPr>
              <a:t> </a:t>
            </a:r>
            <a:r>
              <a:rPr lang="tr-TR" sz="2400" dirty="0" smtClean="0">
                <a:latin typeface="Times New Roman" panose="02020603050405020304" pitchFamily="18" charset="0"/>
                <a:cs typeface="Times New Roman" panose="02020603050405020304" pitchFamily="18" charset="0"/>
              </a:rPr>
              <a:t>enfeksiyon </a:t>
            </a:r>
            <a:r>
              <a:rPr lang="tr-TR" sz="2400" dirty="0">
                <a:latin typeface="Times New Roman" panose="02020603050405020304" pitchFamily="18" charset="0"/>
                <a:cs typeface="Times New Roman" panose="02020603050405020304" pitchFamily="18" charset="0"/>
              </a:rPr>
              <a:t>riski taşıyan bölgelere bulaşmasına neden olur.</a:t>
            </a:r>
          </a:p>
        </p:txBody>
      </p:sp>
    </p:spTree>
    <p:extLst>
      <p:ext uri="{BB962C8B-B14F-4D97-AF65-F5344CB8AC3E}">
        <p14:creationId xmlns:p14="http://schemas.microsoft.com/office/powerpoint/2010/main" val="605139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6939616"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yıkama </a:t>
            </a: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veya</a:t>
            </a: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 el ovalama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grpSp>
        <p:nvGrpSpPr>
          <p:cNvPr id="2" name="object 4">
            <a:extLst>
              <a:ext uri="{FF2B5EF4-FFF2-40B4-BE49-F238E27FC236}">
                <a16:creationId xmlns:a16="http://schemas.microsoft.com/office/drawing/2014/main" id="{CF6A2BD7-9BCD-0831-6CA8-ACB1979EB3CC}"/>
              </a:ext>
            </a:extLst>
          </p:cNvPr>
          <p:cNvGrpSpPr/>
          <p:nvPr/>
        </p:nvGrpSpPr>
        <p:grpSpPr>
          <a:xfrm>
            <a:off x="1773261" y="1533984"/>
            <a:ext cx="9287461" cy="4317365"/>
            <a:chOff x="379475" y="1627633"/>
            <a:chExt cx="8369300" cy="4317365"/>
          </a:xfrm>
        </p:grpSpPr>
        <p:sp>
          <p:nvSpPr>
            <p:cNvPr id="3" name="object 5">
              <a:extLst>
                <a:ext uri="{FF2B5EF4-FFF2-40B4-BE49-F238E27FC236}">
                  <a16:creationId xmlns:a16="http://schemas.microsoft.com/office/drawing/2014/main" id="{1F7B1479-EB06-5B8C-FEF9-DDCC784F179C}"/>
                </a:ext>
              </a:extLst>
            </p:cNvPr>
            <p:cNvSpPr/>
            <p:nvPr/>
          </p:nvSpPr>
          <p:spPr>
            <a:xfrm>
              <a:off x="379475" y="1627633"/>
              <a:ext cx="8369300" cy="4317365"/>
            </a:xfrm>
            <a:custGeom>
              <a:avLst/>
              <a:gdLst/>
              <a:ahLst/>
              <a:cxnLst/>
              <a:rect l="l" t="t" r="r" b="b"/>
              <a:pathLst>
                <a:path w="8369300" h="4317365">
                  <a:moveTo>
                    <a:pt x="0" y="0"/>
                  </a:moveTo>
                  <a:lnTo>
                    <a:pt x="8368791" y="0"/>
                  </a:lnTo>
                  <a:lnTo>
                    <a:pt x="8368791" y="4316780"/>
                  </a:lnTo>
                  <a:lnTo>
                    <a:pt x="0" y="4316780"/>
                  </a:lnTo>
                  <a:lnTo>
                    <a:pt x="0" y="0"/>
                  </a:lnTo>
                  <a:close/>
                </a:path>
              </a:pathLst>
            </a:custGeom>
            <a:ln w="12700">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 name="object 8">
              <a:extLst>
                <a:ext uri="{FF2B5EF4-FFF2-40B4-BE49-F238E27FC236}">
                  <a16:creationId xmlns:a16="http://schemas.microsoft.com/office/drawing/2014/main" id="{E1D19495-55F6-CB03-6243-BFA39755BBA5}"/>
                </a:ext>
              </a:extLst>
            </p:cNvPr>
            <p:cNvSpPr/>
            <p:nvPr/>
          </p:nvSpPr>
          <p:spPr>
            <a:xfrm>
              <a:off x="903352" y="2370367"/>
              <a:ext cx="676275" cy="0"/>
            </a:xfrm>
            <a:custGeom>
              <a:avLst/>
              <a:gdLst/>
              <a:ahLst/>
              <a:cxnLst/>
              <a:rect l="l" t="t" r="r" b="b"/>
              <a:pathLst>
                <a:path w="676275">
                  <a:moveTo>
                    <a:pt x="676275"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 name="object 9">
              <a:extLst>
                <a:ext uri="{FF2B5EF4-FFF2-40B4-BE49-F238E27FC236}">
                  <a16:creationId xmlns:a16="http://schemas.microsoft.com/office/drawing/2014/main" id="{EB7998A8-AE1A-8C0B-A2B7-6873978E6E88}"/>
                </a:ext>
              </a:extLst>
            </p:cNvPr>
            <p:cNvSpPr/>
            <p:nvPr/>
          </p:nvSpPr>
          <p:spPr>
            <a:xfrm>
              <a:off x="903352" y="3722917"/>
              <a:ext cx="676275" cy="0"/>
            </a:xfrm>
            <a:custGeom>
              <a:avLst/>
              <a:gdLst/>
              <a:ahLst/>
              <a:cxnLst/>
              <a:rect l="l" t="t" r="r" b="b"/>
              <a:pathLst>
                <a:path w="676275">
                  <a:moveTo>
                    <a:pt x="676275"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 name="object 10">
              <a:extLst>
                <a:ext uri="{FF2B5EF4-FFF2-40B4-BE49-F238E27FC236}">
                  <a16:creationId xmlns:a16="http://schemas.microsoft.com/office/drawing/2014/main" id="{3857AC93-3D6A-6AEE-5B24-DABDADCA3C65}"/>
                </a:ext>
              </a:extLst>
            </p:cNvPr>
            <p:cNvSpPr/>
            <p:nvPr/>
          </p:nvSpPr>
          <p:spPr>
            <a:xfrm>
              <a:off x="1130363" y="1821092"/>
              <a:ext cx="5521325" cy="2322830"/>
            </a:xfrm>
            <a:custGeom>
              <a:avLst/>
              <a:gdLst/>
              <a:ahLst/>
              <a:cxnLst/>
              <a:rect l="l" t="t" r="r" b="b"/>
              <a:pathLst>
                <a:path w="5521325" h="2322829">
                  <a:moveTo>
                    <a:pt x="0" y="0"/>
                  </a:moveTo>
                  <a:lnTo>
                    <a:pt x="26532" y="36414"/>
                  </a:lnTo>
                  <a:lnTo>
                    <a:pt x="53055" y="73024"/>
                  </a:lnTo>
                  <a:lnTo>
                    <a:pt x="79559" y="110027"/>
                  </a:lnTo>
                  <a:lnTo>
                    <a:pt x="106036" y="147617"/>
                  </a:lnTo>
                  <a:lnTo>
                    <a:pt x="132475" y="185992"/>
                  </a:lnTo>
                  <a:lnTo>
                    <a:pt x="158867" y="225347"/>
                  </a:lnTo>
                  <a:lnTo>
                    <a:pt x="185203" y="265877"/>
                  </a:lnTo>
                  <a:lnTo>
                    <a:pt x="211475" y="307780"/>
                  </a:lnTo>
                  <a:lnTo>
                    <a:pt x="237671" y="351252"/>
                  </a:lnTo>
                  <a:lnTo>
                    <a:pt x="263784" y="396487"/>
                  </a:lnTo>
                  <a:lnTo>
                    <a:pt x="289803" y="443683"/>
                  </a:lnTo>
                  <a:lnTo>
                    <a:pt x="315720" y="493035"/>
                  </a:lnTo>
                  <a:lnTo>
                    <a:pt x="341525" y="544739"/>
                  </a:lnTo>
                  <a:lnTo>
                    <a:pt x="359819" y="584527"/>
                  </a:lnTo>
                  <a:lnTo>
                    <a:pt x="377578" y="627154"/>
                  </a:lnTo>
                  <a:lnTo>
                    <a:pt x="394899" y="672231"/>
                  </a:lnTo>
                  <a:lnTo>
                    <a:pt x="411879" y="719369"/>
                  </a:lnTo>
                  <a:lnTo>
                    <a:pt x="428615" y="768179"/>
                  </a:lnTo>
                  <a:lnTo>
                    <a:pt x="445205" y="818272"/>
                  </a:lnTo>
                  <a:lnTo>
                    <a:pt x="461746" y="869259"/>
                  </a:lnTo>
                  <a:lnTo>
                    <a:pt x="478335" y="920751"/>
                  </a:lnTo>
                  <a:lnTo>
                    <a:pt x="495069" y="972360"/>
                  </a:lnTo>
                  <a:lnTo>
                    <a:pt x="512045" y="1023695"/>
                  </a:lnTo>
                  <a:lnTo>
                    <a:pt x="529362" y="1074368"/>
                  </a:lnTo>
                  <a:lnTo>
                    <a:pt x="547115" y="1123991"/>
                  </a:lnTo>
                  <a:lnTo>
                    <a:pt x="565402" y="1172173"/>
                  </a:lnTo>
                  <a:lnTo>
                    <a:pt x="584320" y="1218527"/>
                  </a:lnTo>
                  <a:lnTo>
                    <a:pt x="603967" y="1262662"/>
                  </a:lnTo>
                  <a:lnTo>
                    <a:pt x="624439" y="1304191"/>
                  </a:lnTo>
                  <a:lnTo>
                    <a:pt x="645835" y="1342723"/>
                  </a:lnTo>
                  <a:lnTo>
                    <a:pt x="668251" y="1377871"/>
                  </a:lnTo>
                  <a:lnTo>
                    <a:pt x="699854" y="1421807"/>
                  </a:lnTo>
                  <a:lnTo>
                    <a:pt x="731317" y="1461610"/>
                  </a:lnTo>
                  <a:lnTo>
                    <a:pt x="762985" y="1497695"/>
                  </a:lnTo>
                  <a:lnTo>
                    <a:pt x="795204" y="1530479"/>
                  </a:lnTo>
                  <a:lnTo>
                    <a:pt x="828318" y="1560379"/>
                  </a:lnTo>
                  <a:lnTo>
                    <a:pt x="862673" y="1587812"/>
                  </a:lnTo>
                  <a:lnTo>
                    <a:pt x="898613" y="1613193"/>
                  </a:lnTo>
                  <a:lnTo>
                    <a:pt x="936484" y="1636939"/>
                  </a:lnTo>
                  <a:lnTo>
                    <a:pt x="976631" y="1659467"/>
                  </a:lnTo>
                  <a:lnTo>
                    <a:pt x="1019398" y="1681194"/>
                  </a:lnTo>
                  <a:lnTo>
                    <a:pt x="1065132" y="1702535"/>
                  </a:lnTo>
                  <a:lnTo>
                    <a:pt x="1114177" y="1723908"/>
                  </a:lnTo>
                  <a:lnTo>
                    <a:pt x="1166878" y="1745730"/>
                  </a:lnTo>
                  <a:lnTo>
                    <a:pt x="1200468" y="1759573"/>
                  </a:lnTo>
                  <a:lnTo>
                    <a:pt x="1230721" y="1772343"/>
                  </a:lnTo>
                  <a:lnTo>
                    <a:pt x="1284326" y="1795143"/>
                  </a:lnTo>
                  <a:lnTo>
                    <a:pt x="1333914" y="1815082"/>
                  </a:lnTo>
                  <a:lnTo>
                    <a:pt x="1385709" y="1833113"/>
                  </a:lnTo>
                  <a:lnTo>
                    <a:pt x="1445932" y="1850191"/>
                  </a:lnTo>
                  <a:lnTo>
                    <a:pt x="1520807" y="1867269"/>
                  </a:lnTo>
                  <a:lnTo>
                    <a:pt x="1565683" y="1876106"/>
                  </a:lnTo>
                  <a:lnTo>
                    <a:pt x="1616556" y="1885301"/>
                  </a:lnTo>
                  <a:lnTo>
                    <a:pt x="1674203" y="1894972"/>
                  </a:lnTo>
                  <a:lnTo>
                    <a:pt x="1739401" y="1905240"/>
                  </a:lnTo>
                  <a:lnTo>
                    <a:pt x="1812930" y="1916222"/>
                  </a:lnTo>
                  <a:lnTo>
                    <a:pt x="1895566" y="1928039"/>
                  </a:lnTo>
                  <a:lnTo>
                    <a:pt x="1988088" y="1940810"/>
                  </a:lnTo>
                  <a:lnTo>
                    <a:pt x="2091273" y="1954654"/>
                  </a:lnTo>
                  <a:lnTo>
                    <a:pt x="2156870" y="1963238"/>
                  </a:lnTo>
                  <a:lnTo>
                    <a:pt x="2225628" y="1972022"/>
                  </a:lnTo>
                  <a:lnTo>
                    <a:pt x="2297450" y="1981000"/>
                  </a:lnTo>
                  <a:lnTo>
                    <a:pt x="2372240" y="1990167"/>
                  </a:lnTo>
                  <a:lnTo>
                    <a:pt x="2410718" y="1994819"/>
                  </a:lnTo>
                  <a:lnTo>
                    <a:pt x="2449903" y="1999515"/>
                  </a:lnTo>
                  <a:lnTo>
                    <a:pt x="2489782" y="2004256"/>
                  </a:lnTo>
                  <a:lnTo>
                    <a:pt x="2530343" y="2009040"/>
                  </a:lnTo>
                  <a:lnTo>
                    <a:pt x="2571574" y="2013866"/>
                  </a:lnTo>
                  <a:lnTo>
                    <a:pt x="2613464" y="2018734"/>
                  </a:lnTo>
                  <a:lnTo>
                    <a:pt x="2656000" y="2023643"/>
                  </a:lnTo>
                  <a:lnTo>
                    <a:pt x="2699170" y="2028592"/>
                  </a:lnTo>
                  <a:lnTo>
                    <a:pt x="2742963" y="2033580"/>
                  </a:lnTo>
                  <a:lnTo>
                    <a:pt x="2787367" y="2038607"/>
                  </a:lnTo>
                  <a:lnTo>
                    <a:pt x="2832368" y="2043673"/>
                  </a:lnTo>
                  <a:lnTo>
                    <a:pt x="2877957" y="2048775"/>
                  </a:lnTo>
                  <a:lnTo>
                    <a:pt x="2924119" y="2053913"/>
                  </a:lnTo>
                  <a:lnTo>
                    <a:pt x="2970845" y="2059088"/>
                  </a:lnTo>
                  <a:lnTo>
                    <a:pt x="3018121" y="2064297"/>
                  </a:lnTo>
                  <a:lnTo>
                    <a:pt x="3065935" y="2069540"/>
                  </a:lnTo>
                  <a:lnTo>
                    <a:pt x="3114277" y="2074817"/>
                  </a:lnTo>
                  <a:lnTo>
                    <a:pt x="3163133" y="2080126"/>
                  </a:lnTo>
                  <a:lnTo>
                    <a:pt x="3212491" y="2085467"/>
                  </a:lnTo>
                  <a:lnTo>
                    <a:pt x="3262341" y="2090839"/>
                  </a:lnTo>
                  <a:lnTo>
                    <a:pt x="3312669" y="2096242"/>
                  </a:lnTo>
                  <a:lnTo>
                    <a:pt x="3363464" y="2101674"/>
                  </a:lnTo>
                  <a:lnTo>
                    <a:pt x="3414714" y="2107135"/>
                  </a:lnTo>
                  <a:lnTo>
                    <a:pt x="3466407" y="2112623"/>
                  </a:lnTo>
                  <a:lnTo>
                    <a:pt x="3518530" y="2118140"/>
                  </a:lnTo>
                  <a:lnTo>
                    <a:pt x="3571073" y="2123682"/>
                  </a:lnTo>
                  <a:lnTo>
                    <a:pt x="3624023" y="2129251"/>
                  </a:lnTo>
                  <a:lnTo>
                    <a:pt x="3677367" y="2134844"/>
                  </a:lnTo>
                  <a:lnTo>
                    <a:pt x="3731095" y="2140462"/>
                  </a:lnTo>
                  <a:lnTo>
                    <a:pt x="3785193" y="2146104"/>
                  </a:lnTo>
                  <a:lnTo>
                    <a:pt x="3839651" y="2151768"/>
                  </a:lnTo>
                  <a:lnTo>
                    <a:pt x="3894456" y="2157454"/>
                  </a:lnTo>
                  <a:lnTo>
                    <a:pt x="3949596" y="2163161"/>
                  </a:lnTo>
                  <a:lnTo>
                    <a:pt x="4005059" y="2168889"/>
                  </a:lnTo>
                  <a:lnTo>
                    <a:pt x="4060833" y="2174636"/>
                  </a:lnTo>
                  <a:lnTo>
                    <a:pt x="4116907" y="2180403"/>
                  </a:lnTo>
                  <a:lnTo>
                    <a:pt x="4173268" y="2186187"/>
                  </a:lnTo>
                  <a:lnTo>
                    <a:pt x="4229904" y="2191989"/>
                  </a:lnTo>
                  <a:lnTo>
                    <a:pt x="4286804" y="2197808"/>
                  </a:lnTo>
                  <a:lnTo>
                    <a:pt x="4343955" y="2203643"/>
                  </a:lnTo>
                  <a:lnTo>
                    <a:pt x="4401345" y="2209493"/>
                  </a:lnTo>
                  <a:lnTo>
                    <a:pt x="4458962" y="2215357"/>
                  </a:lnTo>
                  <a:lnTo>
                    <a:pt x="4516796" y="2221235"/>
                  </a:lnTo>
                  <a:lnTo>
                    <a:pt x="4574832" y="2227126"/>
                  </a:lnTo>
                  <a:lnTo>
                    <a:pt x="4633060" y="2233028"/>
                  </a:lnTo>
                  <a:lnTo>
                    <a:pt x="4691468" y="2238943"/>
                  </a:lnTo>
                  <a:lnTo>
                    <a:pt x="4750043" y="2244868"/>
                  </a:lnTo>
                  <a:lnTo>
                    <a:pt x="4808774" y="2250802"/>
                  </a:lnTo>
                  <a:lnTo>
                    <a:pt x="4867649" y="2256746"/>
                  </a:lnTo>
                  <a:lnTo>
                    <a:pt x="4926655" y="2262699"/>
                  </a:lnTo>
                  <a:lnTo>
                    <a:pt x="4985781" y="2268658"/>
                  </a:lnTo>
                  <a:lnTo>
                    <a:pt x="5045014" y="2274625"/>
                  </a:lnTo>
                  <a:lnTo>
                    <a:pt x="5104344" y="2280598"/>
                  </a:lnTo>
                  <a:lnTo>
                    <a:pt x="5163757" y="2286576"/>
                  </a:lnTo>
                  <a:lnTo>
                    <a:pt x="5223242" y="2292558"/>
                  </a:lnTo>
                  <a:lnTo>
                    <a:pt x="5282786" y="2298544"/>
                  </a:lnTo>
                  <a:lnTo>
                    <a:pt x="5342379" y="2304534"/>
                  </a:lnTo>
                  <a:lnTo>
                    <a:pt x="5402008" y="2310525"/>
                  </a:lnTo>
                  <a:lnTo>
                    <a:pt x="5461660" y="2316519"/>
                  </a:lnTo>
                  <a:lnTo>
                    <a:pt x="5521325" y="2322513"/>
                  </a:lnTo>
                </a:path>
              </a:pathLst>
            </a:custGeom>
            <a:ln w="76200"/>
          </p:spPr>
          <p:style>
            <a:lnRef idx="1">
              <a:schemeClr val="accent6"/>
            </a:lnRef>
            <a:fillRef idx="0">
              <a:schemeClr val="accent6"/>
            </a:fillRef>
            <a:effectRef idx="0">
              <a:schemeClr val="accent6"/>
            </a:effectRef>
            <a:fontRef idx="minor">
              <a:schemeClr val="tx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 name="object 11">
              <a:extLst>
                <a:ext uri="{FF2B5EF4-FFF2-40B4-BE49-F238E27FC236}">
                  <a16:creationId xmlns:a16="http://schemas.microsoft.com/office/drawing/2014/main" id="{1BDE3A78-E40C-9B99-83F0-D5252F3BBC0C}"/>
                </a:ext>
              </a:extLst>
            </p:cNvPr>
            <p:cNvSpPr/>
            <p:nvPr/>
          </p:nvSpPr>
          <p:spPr>
            <a:xfrm>
              <a:off x="1144652" y="1836967"/>
              <a:ext cx="5492750" cy="3025140"/>
            </a:xfrm>
            <a:custGeom>
              <a:avLst/>
              <a:gdLst/>
              <a:ahLst/>
              <a:cxnLst/>
              <a:rect l="l" t="t" r="r" b="b"/>
              <a:pathLst>
                <a:path w="5492750" h="3025140">
                  <a:moveTo>
                    <a:pt x="0" y="0"/>
                  </a:moveTo>
                  <a:lnTo>
                    <a:pt x="6145" y="59286"/>
                  </a:lnTo>
                  <a:lnTo>
                    <a:pt x="12288" y="118519"/>
                  </a:lnTo>
                  <a:lnTo>
                    <a:pt x="18424" y="177637"/>
                  </a:lnTo>
                  <a:lnTo>
                    <a:pt x="24551" y="236578"/>
                  </a:lnTo>
                  <a:lnTo>
                    <a:pt x="30667" y="295281"/>
                  </a:lnTo>
                  <a:lnTo>
                    <a:pt x="36767" y="353684"/>
                  </a:lnTo>
                  <a:lnTo>
                    <a:pt x="42848" y="411724"/>
                  </a:lnTo>
                  <a:lnTo>
                    <a:pt x="48909" y="469341"/>
                  </a:lnTo>
                  <a:lnTo>
                    <a:pt x="54945" y="526473"/>
                  </a:lnTo>
                  <a:lnTo>
                    <a:pt x="60954" y="583057"/>
                  </a:lnTo>
                  <a:lnTo>
                    <a:pt x="66933" y="639032"/>
                  </a:lnTo>
                  <a:lnTo>
                    <a:pt x="72878" y="694336"/>
                  </a:lnTo>
                  <a:lnTo>
                    <a:pt x="78787" y="748908"/>
                  </a:lnTo>
                  <a:lnTo>
                    <a:pt x="84656" y="802686"/>
                  </a:lnTo>
                  <a:lnTo>
                    <a:pt x="90483" y="855607"/>
                  </a:lnTo>
                  <a:lnTo>
                    <a:pt x="96264" y="907611"/>
                  </a:lnTo>
                  <a:lnTo>
                    <a:pt x="101997" y="958636"/>
                  </a:lnTo>
                  <a:lnTo>
                    <a:pt x="107678" y="1008619"/>
                  </a:lnTo>
                  <a:lnTo>
                    <a:pt x="113305" y="1057499"/>
                  </a:lnTo>
                  <a:lnTo>
                    <a:pt x="118874" y="1105214"/>
                  </a:lnTo>
                  <a:lnTo>
                    <a:pt x="124382" y="1151702"/>
                  </a:lnTo>
                  <a:lnTo>
                    <a:pt x="129826" y="1196903"/>
                  </a:lnTo>
                  <a:lnTo>
                    <a:pt x="135204" y="1240753"/>
                  </a:lnTo>
                  <a:lnTo>
                    <a:pt x="140512" y="1283192"/>
                  </a:lnTo>
                  <a:lnTo>
                    <a:pt x="145747" y="1324157"/>
                  </a:lnTo>
                  <a:lnTo>
                    <a:pt x="150906" y="1363586"/>
                  </a:lnTo>
                  <a:lnTo>
                    <a:pt x="155986" y="1401419"/>
                  </a:lnTo>
                  <a:lnTo>
                    <a:pt x="165898" y="1472046"/>
                  </a:lnTo>
                  <a:lnTo>
                    <a:pt x="186817" y="1610022"/>
                  </a:lnTo>
                  <a:lnTo>
                    <a:pt x="200031" y="1690685"/>
                  </a:lnTo>
                  <a:lnTo>
                    <a:pt x="211537" y="1751119"/>
                  </a:lnTo>
                  <a:lnTo>
                    <a:pt x="222509" y="1795736"/>
                  </a:lnTo>
                  <a:lnTo>
                    <a:pt x="247549" y="1855164"/>
                  </a:lnTo>
                  <a:lnTo>
                    <a:pt x="284539" y="1904268"/>
                  </a:lnTo>
                  <a:lnTo>
                    <a:pt x="319948" y="1932328"/>
                  </a:lnTo>
                  <a:lnTo>
                    <a:pt x="362566" y="1945626"/>
                  </a:lnTo>
                  <a:lnTo>
                    <a:pt x="409167" y="1949249"/>
                  </a:lnTo>
                  <a:lnTo>
                    <a:pt x="456527" y="1948282"/>
                  </a:lnTo>
                  <a:lnTo>
                    <a:pt x="501421" y="1947814"/>
                  </a:lnTo>
                  <a:lnTo>
                    <a:pt x="540625" y="1952931"/>
                  </a:lnTo>
                  <a:lnTo>
                    <a:pt x="589387" y="1962755"/>
                  </a:lnTo>
                  <a:lnTo>
                    <a:pt x="631962" y="1970058"/>
                  </a:lnTo>
                  <a:lnTo>
                    <a:pt x="671548" y="1984805"/>
                  </a:lnTo>
                  <a:lnTo>
                    <a:pt x="711348" y="2016961"/>
                  </a:lnTo>
                  <a:lnTo>
                    <a:pt x="755229" y="2076996"/>
                  </a:lnTo>
                  <a:lnTo>
                    <a:pt x="776034" y="2113970"/>
                  </a:lnTo>
                  <a:lnTo>
                    <a:pt x="797039" y="2155401"/>
                  </a:lnTo>
                  <a:lnTo>
                    <a:pt x="818959" y="2201156"/>
                  </a:lnTo>
                  <a:lnTo>
                    <a:pt x="842512" y="2251100"/>
                  </a:lnTo>
                  <a:lnTo>
                    <a:pt x="868414" y="2305099"/>
                  </a:lnTo>
                  <a:lnTo>
                    <a:pt x="886312" y="2343485"/>
                  </a:lnTo>
                  <a:lnTo>
                    <a:pt x="905153" y="2386634"/>
                  </a:lnTo>
                  <a:lnTo>
                    <a:pt x="924810" y="2433403"/>
                  </a:lnTo>
                  <a:lnTo>
                    <a:pt x="945155" y="2482648"/>
                  </a:lnTo>
                  <a:lnTo>
                    <a:pt x="966059" y="2533227"/>
                  </a:lnTo>
                  <a:lnTo>
                    <a:pt x="987395" y="2583996"/>
                  </a:lnTo>
                  <a:lnTo>
                    <a:pt x="1009032" y="2633813"/>
                  </a:lnTo>
                  <a:lnTo>
                    <a:pt x="1030845" y="2681534"/>
                  </a:lnTo>
                  <a:lnTo>
                    <a:pt x="1052703" y="2726017"/>
                  </a:lnTo>
                  <a:lnTo>
                    <a:pt x="1074479" y="2766118"/>
                  </a:lnTo>
                  <a:lnTo>
                    <a:pt x="1096046" y="2800695"/>
                  </a:lnTo>
                  <a:lnTo>
                    <a:pt x="1125419" y="2845811"/>
                  </a:lnTo>
                  <a:lnTo>
                    <a:pt x="1149157" y="2883132"/>
                  </a:lnTo>
                  <a:lnTo>
                    <a:pt x="1197332" y="2938956"/>
                  </a:lnTo>
                  <a:lnTo>
                    <a:pt x="1230567" y="2959744"/>
                  </a:lnTo>
                  <a:lnTo>
                    <a:pt x="1275768" y="2977306"/>
                  </a:lnTo>
                  <a:lnTo>
                    <a:pt x="1337336" y="2992786"/>
                  </a:lnTo>
                  <a:lnTo>
                    <a:pt x="1382087" y="3001849"/>
                  </a:lnTo>
                  <a:lnTo>
                    <a:pt x="1431897" y="3009455"/>
                  </a:lnTo>
                  <a:lnTo>
                    <a:pt x="1483293" y="3011727"/>
                  </a:lnTo>
                  <a:lnTo>
                    <a:pt x="1505126" y="3011660"/>
                  </a:lnTo>
                  <a:lnTo>
                    <a:pt x="1530863" y="3011309"/>
                  </a:lnTo>
                  <a:lnTo>
                    <a:pt x="1561436" y="3010752"/>
                  </a:lnTo>
                  <a:lnTo>
                    <a:pt x="1597777" y="3010067"/>
                  </a:lnTo>
                  <a:lnTo>
                    <a:pt x="1640817" y="3009329"/>
                  </a:lnTo>
                  <a:lnTo>
                    <a:pt x="1691488" y="3008618"/>
                  </a:lnTo>
                  <a:lnTo>
                    <a:pt x="1750723" y="3008010"/>
                  </a:lnTo>
                  <a:lnTo>
                    <a:pt x="1819453" y="3007582"/>
                  </a:lnTo>
                  <a:lnTo>
                    <a:pt x="1898610" y="3007412"/>
                  </a:lnTo>
                  <a:lnTo>
                    <a:pt x="1989126" y="3007577"/>
                  </a:lnTo>
                  <a:lnTo>
                    <a:pt x="2091934" y="3008154"/>
                  </a:lnTo>
                  <a:lnTo>
                    <a:pt x="2123878" y="3008385"/>
                  </a:lnTo>
                  <a:lnTo>
                    <a:pt x="2157699" y="3008622"/>
                  </a:lnTo>
                  <a:lnTo>
                    <a:pt x="2230735" y="3009110"/>
                  </a:lnTo>
                  <a:lnTo>
                    <a:pt x="2269828" y="3009360"/>
                  </a:lnTo>
                  <a:lnTo>
                    <a:pt x="2310557" y="3009615"/>
                  </a:lnTo>
                  <a:lnTo>
                    <a:pt x="2352862" y="3009873"/>
                  </a:lnTo>
                  <a:lnTo>
                    <a:pt x="2396683" y="3010135"/>
                  </a:lnTo>
                  <a:lnTo>
                    <a:pt x="2441959" y="3010401"/>
                  </a:lnTo>
                  <a:lnTo>
                    <a:pt x="2488630" y="3010670"/>
                  </a:lnTo>
                  <a:lnTo>
                    <a:pt x="2536636" y="3010942"/>
                  </a:lnTo>
                  <a:lnTo>
                    <a:pt x="2585916" y="3011217"/>
                  </a:lnTo>
                  <a:lnTo>
                    <a:pt x="2636410" y="3011494"/>
                  </a:lnTo>
                  <a:lnTo>
                    <a:pt x="2688057" y="3011774"/>
                  </a:lnTo>
                  <a:lnTo>
                    <a:pt x="2740797" y="3012056"/>
                  </a:lnTo>
                  <a:lnTo>
                    <a:pt x="2794571" y="3012341"/>
                  </a:lnTo>
                  <a:lnTo>
                    <a:pt x="2849316" y="3012627"/>
                  </a:lnTo>
                  <a:lnTo>
                    <a:pt x="2904974" y="3012915"/>
                  </a:lnTo>
                  <a:lnTo>
                    <a:pt x="2961484" y="3013204"/>
                  </a:lnTo>
                  <a:lnTo>
                    <a:pt x="3018785" y="3013495"/>
                  </a:lnTo>
                  <a:lnTo>
                    <a:pt x="3076817" y="3013787"/>
                  </a:lnTo>
                  <a:lnTo>
                    <a:pt x="3135520" y="3014079"/>
                  </a:lnTo>
                  <a:lnTo>
                    <a:pt x="3194833" y="3014372"/>
                  </a:lnTo>
                  <a:lnTo>
                    <a:pt x="3254696" y="3014666"/>
                  </a:lnTo>
                  <a:lnTo>
                    <a:pt x="3315049" y="3014960"/>
                  </a:lnTo>
                  <a:lnTo>
                    <a:pt x="3375831" y="3015254"/>
                  </a:lnTo>
                  <a:lnTo>
                    <a:pt x="3436983" y="3015547"/>
                  </a:lnTo>
                  <a:lnTo>
                    <a:pt x="3498442" y="3015840"/>
                  </a:lnTo>
                  <a:lnTo>
                    <a:pt x="3560151" y="3016133"/>
                  </a:lnTo>
                  <a:lnTo>
                    <a:pt x="3622046" y="3016425"/>
                  </a:lnTo>
                  <a:lnTo>
                    <a:pt x="3684070" y="3016716"/>
                  </a:lnTo>
                  <a:lnTo>
                    <a:pt x="3746161" y="3017006"/>
                  </a:lnTo>
                  <a:lnTo>
                    <a:pt x="3808258" y="3017294"/>
                  </a:lnTo>
                  <a:lnTo>
                    <a:pt x="3870302" y="3017581"/>
                  </a:lnTo>
                  <a:lnTo>
                    <a:pt x="3932233" y="3017866"/>
                  </a:lnTo>
                  <a:lnTo>
                    <a:pt x="3993989" y="3018148"/>
                  </a:lnTo>
                  <a:lnTo>
                    <a:pt x="4055510" y="3018429"/>
                  </a:lnTo>
                  <a:lnTo>
                    <a:pt x="4116737" y="3018707"/>
                  </a:lnTo>
                  <a:lnTo>
                    <a:pt x="4177608" y="3018983"/>
                  </a:lnTo>
                  <a:lnTo>
                    <a:pt x="4238064" y="3019256"/>
                  </a:lnTo>
                  <a:lnTo>
                    <a:pt x="4298044" y="3019525"/>
                  </a:lnTo>
                  <a:lnTo>
                    <a:pt x="4357487" y="3019792"/>
                  </a:lnTo>
                  <a:lnTo>
                    <a:pt x="4416334" y="3020055"/>
                  </a:lnTo>
                  <a:lnTo>
                    <a:pt x="4474524" y="3020314"/>
                  </a:lnTo>
                  <a:lnTo>
                    <a:pt x="4531996" y="3020570"/>
                  </a:lnTo>
                  <a:lnTo>
                    <a:pt x="4588691" y="3020821"/>
                  </a:lnTo>
                  <a:lnTo>
                    <a:pt x="4644548" y="3021068"/>
                  </a:lnTo>
                  <a:lnTo>
                    <a:pt x="4699506" y="3021311"/>
                  </a:lnTo>
                  <a:lnTo>
                    <a:pt x="4753506" y="3021549"/>
                  </a:lnTo>
                  <a:lnTo>
                    <a:pt x="4806486" y="3021782"/>
                  </a:lnTo>
                  <a:lnTo>
                    <a:pt x="4858387" y="3022010"/>
                  </a:lnTo>
                  <a:lnTo>
                    <a:pt x="4909148" y="3022233"/>
                  </a:lnTo>
                  <a:lnTo>
                    <a:pt x="4958709" y="3022450"/>
                  </a:lnTo>
                  <a:lnTo>
                    <a:pt x="5007010" y="3022662"/>
                  </a:lnTo>
                  <a:lnTo>
                    <a:pt x="5053989" y="3022868"/>
                  </a:lnTo>
                  <a:lnTo>
                    <a:pt x="5099588" y="3023067"/>
                  </a:lnTo>
                  <a:lnTo>
                    <a:pt x="5143745" y="3023261"/>
                  </a:lnTo>
                  <a:lnTo>
                    <a:pt x="5186400" y="3023447"/>
                  </a:lnTo>
                  <a:lnTo>
                    <a:pt x="5227492" y="3023627"/>
                  </a:lnTo>
                  <a:lnTo>
                    <a:pt x="5266962" y="3023801"/>
                  </a:lnTo>
                  <a:lnTo>
                    <a:pt x="5340793" y="3024125"/>
                  </a:lnTo>
                  <a:lnTo>
                    <a:pt x="5407409" y="3024420"/>
                  </a:lnTo>
                  <a:lnTo>
                    <a:pt x="5466328" y="3024683"/>
                  </a:lnTo>
                  <a:lnTo>
                    <a:pt x="5492750" y="3024802"/>
                  </a:lnTo>
                </a:path>
              </a:pathLst>
            </a:custGeom>
            <a:ln w="76200">
              <a:solidFill>
                <a:schemeClr val="accent2"/>
              </a:solidFill>
            </a:ln>
          </p:spPr>
          <p:style>
            <a:lnRef idx="1">
              <a:schemeClr val="accent4"/>
            </a:lnRef>
            <a:fillRef idx="0">
              <a:schemeClr val="accent4"/>
            </a:fillRef>
            <a:effectRef idx="0">
              <a:schemeClr val="accent4"/>
            </a:effectRef>
            <a:fontRef idx="minor">
              <a:schemeClr val="tx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 name="object 12">
              <a:extLst>
                <a:ext uri="{FF2B5EF4-FFF2-40B4-BE49-F238E27FC236}">
                  <a16:creationId xmlns:a16="http://schemas.microsoft.com/office/drawing/2014/main" id="{830D64F7-5E64-C511-7BA8-9A4B87C42888}"/>
                </a:ext>
              </a:extLst>
            </p:cNvPr>
            <p:cNvSpPr/>
            <p:nvPr/>
          </p:nvSpPr>
          <p:spPr>
            <a:xfrm>
              <a:off x="2517838" y="4197579"/>
              <a:ext cx="0" cy="1276350"/>
            </a:xfrm>
            <a:custGeom>
              <a:avLst/>
              <a:gdLst/>
              <a:ahLst/>
              <a:cxnLst/>
              <a:rect l="l" t="t" r="r" b="b"/>
              <a:pathLst>
                <a:path h="1276350">
                  <a:moveTo>
                    <a:pt x="0" y="0"/>
                  </a:moveTo>
                  <a:lnTo>
                    <a:pt x="1" y="1276350"/>
                  </a:lnTo>
                </a:path>
              </a:pathLst>
            </a:custGeom>
            <a:ln w="1905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 name="object 13">
              <a:extLst>
                <a:ext uri="{FF2B5EF4-FFF2-40B4-BE49-F238E27FC236}">
                  <a16:creationId xmlns:a16="http://schemas.microsoft.com/office/drawing/2014/main" id="{0937F4AE-277F-0920-F6B5-8B9BBADB137D}"/>
                </a:ext>
              </a:extLst>
            </p:cNvPr>
            <p:cNvSpPr/>
            <p:nvPr/>
          </p:nvSpPr>
          <p:spPr>
            <a:xfrm>
              <a:off x="2467144" y="4204157"/>
              <a:ext cx="96520" cy="0"/>
            </a:xfrm>
            <a:custGeom>
              <a:avLst/>
              <a:gdLst/>
              <a:ahLst/>
              <a:cxnLst/>
              <a:rect l="l" t="t" r="r" b="b"/>
              <a:pathLst>
                <a:path w="96519">
                  <a:moveTo>
                    <a:pt x="96057"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 name="object 14">
              <a:extLst>
                <a:ext uri="{FF2B5EF4-FFF2-40B4-BE49-F238E27FC236}">
                  <a16:creationId xmlns:a16="http://schemas.microsoft.com/office/drawing/2014/main" id="{527D4E83-792A-1560-0599-1DD23C7AFD8A}"/>
                </a:ext>
              </a:extLst>
            </p:cNvPr>
            <p:cNvSpPr/>
            <p:nvPr/>
          </p:nvSpPr>
          <p:spPr>
            <a:xfrm>
              <a:off x="2467144" y="5472648"/>
              <a:ext cx="96520" cy="0"/>
            </a:xfrm>
            <a:custGeom>
              <a:avLst/>
              <a:gdLst/>
              <a:ahLst/>
              <a:cxnLst/>
              <a:rect l="l" t="t" r="r" b="b"/>
              <a:pathLst>
                <a:path w="96519">
                  <a:moveTo>
                    <a:pt x="96057"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 name="object 15">
              <a:extLst>
                <a:ext uri="{FF2B5EF4-FFF2-40B4-BE49-F238E27FC236}">
                  <a16:creationId xmlns:a16="http://schemas.microsoft.com/office/drawing/2014/main" id="{8C449091-223C-AB26-30B6-C11BEE190896}"/>
                </a:ext>
              </a:extLst>
            </p:cNvPr>
            <p:cNvSpPr/>
            <p:nvPr/>
          </p:nvSpPr>
          <p:spPr>
            <a:xfrm>
              <a:off x="2516471" y="4197751"/>
              <a:ext cx="0" cy="1276350"/>
            </a:xfrm>
            <a:custGeom>
              <a:avLst/>
              <a:gdLst/>
              <a:ahLst/>
              <a:cxnLst/>
              <a:rect l="l" t="t" r="r" b="b"/>
              <a:pathLst>
                <a:path h="1276350">
                  <a:moveTo>
                    <a:pt x="0" y="0"/>
                  </a:moveTo>
                  <a:lnTo>
                    <a:pt x="1" y="1276179"/>
                  </a:lnTo>
                </a:path>
              </a:pathLst>
            </a:custGeom>
            <a:ln w="38100">
              <a:solidFill>
                <a:schemeClr val="accent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 name="object 16">
              <a:extLst>
                <a:ext uri="{FF2B5EF4-FFF2-40B4-BE49-F238E27FC236}">
                  <a16:creationId xmlns:a16="http://schemas.microsoft.com/office/drawing/2014/main" id="{DE0CDC34-B78B-7E18-6E2C-DB02BE28F941}"/>
                </a:ext>
              </a:extLst>
            </p:cNvPr>
            <p:cNvSpPr/>
            <p:nvPr/>
          </p:nvSpPr>
          <p:spPr>
            <a:xfrm>
              <a:off x="3845235" y="4589467"/>
              <a:ext cx="96520" cy="0"/>
            </a:xfrm>
            <a:custGeom>
              <a:avLst/>
              <a:gdLst/>
              <a:ahLst/>
              <a:cxnLst/>
              <a:rect l="l" t="t" r="r" b="b"/>
              <a:pathLst>
                <a:path w="96520">
                  <a:moveTo>
                    <a:pt x="96057"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 name="object 17">
              <a:extLst>
                <a:ext uri="{FF2B5EF4-FFF2-40B4-BE49-F238E27FC236}">
                  <a16:creationId xmlns:a16="http://schemas.microsoft.com/office/drawing/2014/main" id="{7F9968F0-9C6A-6B0B-43FB-D480D2FACD11}"/>
                </a:ext>
              </a:extLst>
            </p:cNvPr>
            <p:cNvSpPr/>
            <p:nvPr/>
          </p:nvSpPr>
          <p:spPr>
            <a:xfrm>
              <a:off x="3845235" y="5025034"/>
              <a:ext cx="96520" cy="0"/>
            </a:xfrm>
            <a:custGeom>
              <a:avLst/>
              <a:gdLst/>
              <a:ahLst/>
              <a:cxnLst/>
              <a:rect l="l" t="t" r="r" b="b"/>
              <a:pathLst>
                <a:path w="96520">
                  <a:moveTo>
                    <a:pt x="96057"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 name="object 18">
              <a:extLst>
                <a:ext uri="{FF2B5EF4-FFF2-40B4-BE49-F238E27FC236}">
                  <a16:creationId xmlns:a16="http://schemas.microsoft.com/office/drawing/2014/main" id="{FECFDBB8-037B-9C96-E192-25CB3A9CB073}"/>
                </a:ext>
              </a:extLst>
            </p:cNvPr>
            <p:cNvSpPr/>
            <p:nvPr/>
          </p:nvSpPr>
          <p:spPr>
            <a:xfrm>
              <a:off x="3894562" y="4587267"/>
              <a:ext cx="0" cy="438784"/>
            </a:xfrm>
            <a:custGeom>
              <a:avLst/>
              <a:gdLst/>
              <a:ahLst/>
              <a:cxnLst/>
              <a:rect l="l" t="t" r="r" b="b"/>
              <a:pathLst>
                <a:path h="438785">
                  <a:moveTo>
                    <a:pt x="0" y="0"/>
                  </a:moveTo>
                  <a:lnTo>
                    <a:pt x="1" y="438206"/>
                  </a:lnTo>
                </a:path>
              </a:pathLst>
            </a:custGeom>
            <a:ln w="38100">
              <a:solidFill>
                <a:schemeClr val="accent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 name="object 19">
              <a:extLst>
                <a:ext uri="{FF2B5EF4-FFF2-40B4-BE49-F238E27FC236}">
                  <a16:creationId xmlns:a16="http://schemas.microsoft.com/office/drawing/2014/main" id="{4AD802DE-0B04-342A-FCA5-9B6625644434}"/>
                </a:ext>
              </a:extLst>
            </p:cNvPr>
            <p:cNvSpPr/>
            <p:nvPr/>
          </p:nvSpPr>
          <p:spPr>
            <a:xfrm>
              <a:off x="6589891" y="4455617"/>
              <a:ext cx="96520" cy="0"/>
            </a:xfrm>
            <a:custGeom>
              <a:avLst/>
              <a:gdLst/>
              <a:ahLst/>
              <a:cxnLst/>
              <a:rect l="l" t="t" r="r" b="b"/>
              <a:pathLst>
                <a:path w="96520">
                  <a:moveTo>
                    <a:pt x="96057"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 name="object 20">
              <a:extLst>
                <a:ext uri="{FF2B5EF4-FFF2-40B4-BE49-F238E27FC236}">
                  <a16:creationId xmlns:a16="http://schemas.microsoft.com/office/drawing/2014/main" id="{1E2EB784-F0F4-D436-258A-1AB65AF3D391}"/>
                </a:ext>
              </a:extLst>
            </p:cNvPr>
            <p:cNvSpPr/>
            <p:nvPr/>
          </p:nvSpPr>
          <p:spPr>
            <a:xfrm>
              <a:off x="6589891" y="5280900"/>
              <a:ext cx="96520" cy="0"/>
            </a:xfrm>
            <a:custGeom>
              <a:avLst/>
              <a:gdLst/>
              <a:ahLst/>
              <a:cxnLst/>
              <a:rect l="l" t="t" r="r" b="b"/>
              <a:pathLst>
                <a:path w="96520">
                  <a:moveTo>
                    <a:pt x="96057"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 name="object 21">
              <a:extLst>
                <a:ext uri="{FF2B5EF4-FFF2-40B4-BE49-F238E27FC236}">
                  <a16:creationId xmlns:a16="http://schemas.microsoft.com/office/drawing/2014/main" id="{A9B975E6-8470-05F1-D9AA-18A6FD533BBA}"/>
                </a:ext>
              </a:extLst>
            </p:cNvPr>
            <p:cNvSpPr/>
            <p:nvPr/>
          </p:nvSpPr>
          <p:spPr>
            <a:xfrm>
              <a:off x="6639218" y="4451449"/>
              <a:ext cx="0" cy="830580"/>
            </a:xfrm>
            <a:custGeom>
              <a:avLst/>
              <a:gdLst/>
              <a:ahLst/>
              <a:cxnLst/>
              <a:rect l="l" t="t" r="r" b="b"/>
              <a:pathLst>
                <a:path h="830579">
                  <a:moveTo>
                    <a:pt x="0" y="0"/>
                  </a:moveTo>
                  <a:lnTo>
                    <a:pt x="1" y="830285"/>
                  </a:lnTo>
                </a:path>
              </a:pathLst>
            </a:custGeom>
            <a:ln w="38100">
              <a:solidFill>
                <a:schemeClr val="accent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 name="object 22">
              <a:extLst>
                <a:ext uri="{FF2B5EF4-FFF2-40B4-BE49-F238E27FC236}">
                  <a16:creationId xmlns:a16="http://schemas.microsoft.com/office/drawing/2014/main" id="{4333B633-CA55-CC99-D4F1-D98CFF6EDA08}"/>
                </a:ext>
              </a:extLst>
            </p:cNvPr>
            <p:cNvSpPr/>
            <p:nvPr/>
          </p:nvSpPr>
          <p:spPr>
            <a:xfrm>
              <a:off x="1760168" y="3466979"/>
              <a:ext cx="96520" cy="0"/>
            </a:xfrm>
            <a:custGeom>
              <a:avLst/>
              <a:gdLst/>
              <a:ahLst/>
              <a:cxnLst/>
              <a:rect l="l" t="t" r="r" b="b"/>
              <a:pathLst>
                <a:path w="96519">
                  <a:moveTo>
                    <a:pt x="96057"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 name="object 23">
              <a:extLst>
                <a:ext uri="{FF2B5EF4-FFF2-40B4-BE49-F238E27FC236}">
                  <a16:creationId xmlns:a16="http://schemas.microsoft.com/office/drawing/2014/main" id="{4EE18A63-CBBC-399D-DBA8-E7FCCED2EDD3}"/>
                </a:ext>
              </a:extLst>
            </p:cNvPr>
            <p:cNvSpPr/>
            <p:nvPr/>
          </p:nvSpPr>
          <p:spPr>
            <a:xfrm>
              <a:off x="1760168" y="4143253"/>
              <a:ext cx="96520" cy="0"/>
            </a:xfrm>
            <a:custGeom>
              <a:avLst/>
              <a:gdLst/>
              <a:ahLst/>
              <a:cxnLst/>
              <a:rect l="l" t="t" r="r" b="b"/>
              <a:pathLst>
                <a:path w="96519">
                  <a:moveTo>
                    <a:pt x="96057"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 name="object 24">
              <a:extLst>
                <a:ext uri="{FF2B5EF4-FFF2-40B4-BE49-F238E27FC236}">
                  <a16:creationId xmlns:a16="http://schemas.microsoft.com/office/drawing/2014/main" id="{D9CC1D03-88CC-D4D8-C4C4-6DB7CD05864A}"/>
                </a:ext>
              </a:extLst>
            </p:cNvPr>
            <p:cNvSpPr/>
            <p:nvPr/>
          </p:nvSpPr>
          <p:spPr>
            <a:xfrm>
              <a:off x="1809495" y="3463564"/>
              <a:ext cx="0" cy="680720"/>
            </a:xfrm>
            <a:custGeom>
              <a:avLst/>
              <a:gdLst/>
              <a:ahLst/>
              <a:cxnLst/>
              <a:rect l="l" t="t" r="r" b="b"/>
              <a:pathLst>
                <a:path h="680720">
                  <a:moveTo>
                    <a:pt x="0" y="0"/>
                  </a:moveTo>
                  <a:lnTo>
                    <a:pt x="1" y="680372"/>
                  </a:lnTo>
                </a:path>
              </a:pathLst>
            </a:custGeom>
            <a:ln w="38100">
              <a:solidFill>
                <a:schemeClr val="accent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 name="object 25">
              <a:extLst>
                <a:ext uri="{FF2B5EF4-FFF2-40B4-BE49-F238E27FC236}">
                  <a16:creationId xmlns:a16="http://schemas.microsoft.com/office/drawing/2014/main" id="{5FB59B85-15CD-BC80-402C-8FC65B18D12C}"/>
                </a:ext>
              </a:extLst>
            </p:cNvPr>
            <p:cNvSpPr/>
            <p:nvPr/>
          </p:nvSpPr>
          <p:spPr>
            <a:xfrm>
              <a:off x="1433576" y="3397846"/>
              <a:ext cx="96520" cy="0"/>
            </a:xfrm>
            <a:custGeom>
              <a:avLst/>
              <a:gdLst/>
              <a:ahLst/>
              <a:cxnLst/>
              <a:rect l="l" t="t" r="r" b="b"/>
              <a:pathLst>
                <a:path w="96519">
                  <a:moveTo>
                    <a:pt x="96057"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 name="object 26">
              <a:extLst>
                <a:ext uri="{FF2B5EF4-FFF2-40B4-BE49-F238E27FC236}">
                  <a16:creationId xmlns:a16="http://schemas.microsoft.com/office/drawing/2014/main" id="{3BE7F565-AB93-7FEB-10A2-EE8418DC2FD7}"/>
                </a:ext>
              </a:extLst>
            </p:cNvPr>
            <p:cNvSpPr/>
            <p:nvPr/>
          </p:nvSpPr>
          <p:spPr>
            <a:xfrm>
              <a:off x="1433576" y="4085583"/>
              <a:ext cx="96520" cy="0"/>
            </a:xfrm>
            <a:custGeom>
              <a:avLst/>
              <a:gdLst/>
              <a:ahLst/>
              <a:cxnLst/>
              <a:rect l="l" t="t" r="r" b="b"/>
              <a:pathLst>
                <a:path w="96519">
                  <a:moveTo>
                    <a:pt x="96057"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 name="object 27">
              <a:extLst>
                <a:ext uri="{FF2B5EF4-FFF2-40B4-BE49-F238E27FC236}">
                  <a16:creationId xmlns:a16="http://schemas.microsoft.com/office/drawing/2014/main" id="{DF22DF8B-20C3-6FDF-F127-F7A0BB0696D3}"/>
                </a:ext>
              </a:extLst>
            </p:cNvPr>
            <p:cNvSpPr/>
            <p:nvPr/>
          </p:nvSpPr>
          <p:spPr>
            <a:xfrm>
              <a:off x="1482904" y="3394373"/>
              <a:ext cx="0" cy="692150"/>
            </a:xfrm>
            <a:custGeom>
              <a:avLst/>
              <a:gdLst/>
              <a:ahLst/>
              <a:cxnLst/>
              <a:rect l="l" t="t" r="r" b="b"/>
              <a:pathLst>
                <a:path h="692150">
                  <a:moveTo>
                    <a:pt x="0" y="0"/>
                  </a:moveTo>
                  <a:lnTo>
                    <a:pt x="1" y="691904"/>
                  </a:lnTo>
                </a:path>
              </a:pathLst>
            </a:custGeom>
            <a:ln w="38100">
              <a:solidFill>
                <a:schemeClr val="accent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 name="object 28">
              <a:extLst>
                <a:ext uri="{FF2B5EF4-FFF2-40B4-BE49-F238E27FC236}">
                  <a16:creationId xmlns:a16="http://schemas.microsoft.com/office/drawing/2014/main" id="{E1F0A5A7-0DF1-18E6-680F-D588A4B9B39E}"/>
                </a:ext>
              </a:extLst>
            </p:cNvPr>
            <p:cNvSpPr/>
            <p:nvPr/>
          </p:nvSpPr>
          <p:spPr>
            <a:xfrm>
              <a:off x="1433576" y="2200577"/>
              <a:ext cx="96520" cy="0"/>
            </a:xfrm>
            <a:custGeom>
              <a:avLst/>
              <a:gdLst/>
              <a:ahLst/>
              <a:cxnLst/>
              <a:rect l="l" t="t" r="r" b="b"/>
              <a:pathLst>
                <a:path w="96519">
                  <a:moveTo>
                    <a:pt x="96057"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 name="object 29">
              <a:extLst>
                <a:ext uri="{FF2B5EF4-FFF2-40B4-BE49-F238E27FC236}">
                  <a16:creationId xmlns:a16="http://schemas.microsoft.com/office/drawing/2014/main" id="{DDB1A1E6-27D6-586A-0CDD-9BCB74A18C71}"/>
                </a:ext>
              </a:extLst>
            </p:cNvPr>
            <p:cNvSpPr/>
            <p:nvPr/>
          </p:nvSpPr>
          <p:spPr>
            <a:xfrm>
              <a:off x="1433576" y="2529160"/>
              <a:ext cx="96520" cy="0"/>
            </a:xfrm>
            <a:custGeom>
              <a:avLst/>
              <a:gdLst/>
              <a:ahLst/>
              <a:cxnLst/>
              <a:rect l="l" t="t" r="r" b="b"/>
              <a:pathLst>
                <a:path w="96519">
                  <a:moveTo>
                    <a:pt x="96057"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 name="object 30">
              <a:extLst>
                <a:ext uri="{FF2B5EF4-FFF2-40B4-BE49-F238E27FC236}">
                  <a16:creationId xmlns:a16="http://schemas.microsoft.com/office/drawing/2014/main" id="{4EB668E6-0D44-00FB-7122-4A0BAE11501D}"/>
                </a:ext>
              </a:extLst>
            </p:cNvPr>
            <p:cNvSpPr/>
            <p:nvPr/>
          </p:nvSpPr>
          <p:spPr>
            <a:xfrm>
              <a:off x="1482904" y="2198917"/>
              <a:ext cx="0" cy="330835"/>
            </a:xfrm>
            <a:custGeom>
              <a:avLst/>
              <a:gdLst/>
              <a:ahLst/>
              <a:cxnLst/>
              <a:rect l="l" t="t" r="r" b="b"/>
              <a:pathLst>
                <a:path h="330835">
                  <a:moveTo>
                    <a:pt x="0" y="0"/>
                  </a:moveTo>
                  <a:lnTo>
                    <a:pt x="1" y="330576"/>
                  </a:lnTo>
                </a:path>
              </a:pathLst>
            </a:custGeom>
            <a:ln w="38100">
              <a:solidFill>
                <a:srgbClr val="92D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 name="object 31">
              <a:extLst>
                <a:ext uri="{FF2B5EF4-FFF2-40B4-BE49-F238E27FC236}">
                  <a16:creationId xmlns:a16="http://schemas.microsoft.com/office/drawing/2014/main" id="{8F33A7B3-7BA6-DF16-2ECF-C5D971677960}"/>
                </a:ext>
              </a:extLst>
            </p:cNvPr>
            <p:cNvSpPr/>
            <p:nvPr/>
          </p:nvSpPr>
          <p:spPr>
            <a:xfrm>
              <a:off x="1813960" y="2963156"/>
              <a:ext cx="96520" cy="0"/>
            </a:xfrm>
            <a:custGeom>
              <a:avLst/>
              <a:gdLst/>
              <a:ahLst/>
              <a:cxnLst/>
              <a:rect l="l" t="t" r="r" b="b"/>
              <a:pathLst>
                <a:path w="96519">
                  <a:moveTo>
                    <a:pt x="96057"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 name="object 32">
              <a:extLst>
                <a:ext uri="{FF2B5EF4-FFF2-40B4-BE49-F238E27FC236}">
                  <a16:creationId xmlns:a16="http://schemas.microsoft.com/office/drawing/2014/main" id="{B48EEAD2-3EAA-9903-CD0B-F7595D8556D6}"/>
                </a:ext>
              </a:extLst>
            </p:cNvPr>
            <p:cNvSpPr/>
            <p:nvPr/>
          </p:nvSpPr>
          <p:spPr>
            <a:xfrm>
              <a:off x="1813960" y="3585941"/>
              <a:ext cx="96520" cy="0"/>
            </a:xfrm>
            <a:custGeom>
              <a:avLst/>
              <a:gdLst/>
              <a:ahLst/>
              <a:cxnLst/>
              <a:rect l="l" t="t" r="r" b="b"/>
              <a:pathLst>
                <a:path w="96519">
                  <a:moveTo>
                    <a:pt x="96057"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 name="object 33">
              <a:extLst>
                <a:ext uri="{FF2B5EF4-FFF2-40B4-BE49-F238E27FC236}">
                  <a16:creationId xmlns:a16="http://schemas.microsoft.com/office/drawing/2014/main" id="{F1D4CF20-18E4-D5A2-A4B5-D43A1D4026A4}"/>
                </a:ext>
              </a:extLst>
            </p:cNvPr>
            <p:cNvSpPr/>
            <p:nvPr/>
          </p:nvSpPr>
          <p:spPr>
            <a:xfrm>
              <a:off x="1863288" y="2960011"/>
              <a:ext cx="0" cy="626745"/>
            </a:xfrm>
            <a:custGeom>
              <a:avLst/>
              <a:gdLst/>
              <a:ahLst/>
              <a:cxnLst/>
              <a:rect l="l" t="t" r="r" b="b"/>
              <a:pathLst>
                <a:path h="626745">
                  <a:moveTo>
                    <a:pt x="0" y="0"/>
                  </a:moveTo>
                  <a:lnTo>
                    <a:pt x="1" y="626558"/>
                  </a:lnTo>
                </a:path>
              </a:pathLst>
            </a:custGeom>
            <a:ln w="38100">
              <a:solidFill>
                <a:srgbClr val="92D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6" name="object 34">
              <a:extLst>
                <a:ext uri="{FF2B5EF4-FFF2-40B4-BE49-F238E27FC236}">
                  <a16:creationId xmlns:a16="http://schemas.microsoft.com/office/drawing/2014/main" id="{A748C0C6-D253-D3A9-B238-EA3DF2E93967}"/>
                </a:ext>
              </a:extLst>
            </p:cNvPr>
            <p:cNvSpPr/>
            <p:nvPr/>
          </p:nvSpPr>
          <p:spPr>
            <a:xfrm>
              <a:off x="2470986" y="3529817"/>
              <a:ext cx="96520" cy="0"/>
            </a:xfrm>
            <a:custGeom>
              <a:avLst/>
              <a:gdLst/>
              <a:ahLst/>
              <a:cxnLst/>
              <a:rect l="l" t="t" r="r" b="b"/>
              <a:pathLst>
                <a:path w="96519">
                  <a:moveTo>
                    <a:pt x="96057"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7" name="object 35">
              <a:extLst>
                <a:ext uri="{FF2B5EF4-FFF2-40B4-BE49-F238E27FC236}">
                  <a16:creationId xmlns:a16="http://schemas.microsoft.com/office/drawing/2014/main" id="{29653D75-93DE-829F-ABD0-467B2B9F4E41}"/>
                </a:ext>
              </a:extLst>
            </p:cNvPr>
            <p:cNvSpPr/>
            <p:nvPr/>
          </p:nvSpPr>
          <p:spPr>
            <a:xfrm>
              <a:off x="2470986" y="3709394"/>
              <a:ext cx="96520" cy="0"/>
            </a:xfrm>
            <a:custGeom>
              <a:avLst/>
              <a:gdLst/>
              <a:ahLst/>
              <a:cxnLst/>
              <a:rect l="l" t="t" r="r" b="b"/>
              <a:pathLst>
                <a:path w="96519">
                  <a:moveTo>
                    <a:pt x="96057"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8" name="object 36">
              <a:extLst>
                <a:ext uri="{FF2B5EF4-FFF2-40B4-BE49-F238E27FC236}">
                  <a16:creationId xmlns:a16="http://schemas.microsoft.com/office/drawing/2014/main" id="{DDC040F1-C295-2F3E-8E28-F635D9D6FA8D}"/>
                </a:ext>
              </a:extLst>
            </p:cNvPr>
            <p:cNvSpPr/>
            <p:nvPr/>
          </p:nvSpPr>
          <p:spPr>
            <a:xfrm>
              <a:off x="2520313" y="3528910"/>
              <a:ext cx="0" cy="180975"/>
            </a:xfrm>
            <a:custGeom>
              <a:avLst/>
              <a:gdLst/>
              <a:ahLst/>
              <a:cxnLst/>
              <a:rect l="l" t="t" r="r" b="b"/>
              <a:pathLst>
                <a:path h="180975">
                  <a:moveTo>
                    <a:pt x="0" y="0"/>
                  </a:moveTo>
                  <a:lnTo>
                    <a:pt x="1" y="180664"/>
                  </a:lnTo>
                </a:path>
              </a:pathLst>
            </a:custGeom>
            <a:ln w="38100">
              <a:solidFill>
                <a:srgbClr val="92D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9" name="object 37">
              <a:extLst>
                <a:ext uri="{FF2B5EF4-FFF2-40B4-BE49-F238E27FC236}">
                  <a16:creationId xmlns:a16="http://schemas.microsoft.com/office/drawing/2014/main" id="{B3D6FDC8-897F-E959-B0EE-533ABA23CDBB}"/>
                </a:ext>
              </a:extLst>
            </p:cNvPr>
            <p:cNvSpPr/>
            <p:nvPr/>
          </p:nvSpPr>
          <p:spPr>
            <a:xfrm>
              <a:off x="3850358" y="3901770"/>
              <a:ext cx="96520" cy="0"/>
            </a:xfrm>
            <a:custGeom>
              <a:avLst/>
              <a:gdLst/>
              <a:ahLst/>
              <a:cxnLst/>
              <a:rect l="l" t="t" r="r" b="b"/>
              <a:pathLst>
                <a:path w="96520">
                  <a:moveTo>
                    <a:pt x="96057" y="0"/>
                  </a:moveTo>
                  <a:lnTo>
                    <a:pt x="0" y="1"/>
                  </a:lnTo>
                </a:path>
              </a:pathLst>
            </a:custGeom>
            <a:ln w="38100">
              <a:solidFill>
                <a:srgbClr val="92D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0" name="object 38">
              <a:extLst>
                <a:ext uri="{FF2B5EF4-FFF2-40B4-BE49-F238E27FC236}">
                  <a16:creationId xmlns:a16="http://schemas.microsoft.com/office/drawing/2014/main" id="{6BD5D161-DFF8-912E-5B2F-EF1F0B53241E}"/>
                </a:ext>
              </a:extLst>
            </p:cNvPr>
            <p:cNvSpPr/>
            <p:nvPr/>
          </p:nvSpPr>
          <p:spPr>
            <a:xfrm>
              <a:off x="6593732" y="4142654"/>
              <a:ext cx="96520" cy="0"/>
            </a:xfrm>
            <a:custGeom>
              <a:avLst/>
              <a:gdLst/>
              <a:ahLst/>
              <a:cxnLst/>
              <a:rect l="l" t="t" r="r" b="b"/>
              <a:pathLst>
                <a:path w="96520">
                  <a:moveTo>
                    <a:pt x="96057" y="0"/>
                  </a:moveTo>
                  <a:lnTo>
                    <a:pt x="0" y="1"/>
                  </a:lnTo>
                </a:path>
              </a:pathLst>
            </a:custGeom>
            <a:ln w="381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1" name="object 39">
              <a:extLst>
                <a:ext uri="{FF2B5EF4-FFF2-40B4-BE49-F238E27FC236}">
                  <a16:creationId xmlns:a16="http://schemas.microsoft.com/office/drawing/2014/main" id="{5CA37938-A08F-B3CC-3B1A-2BC0260B07F9}"/>
                </a:ext>
              </a:extLst>
            </p:cNvPr>
            <p:cNvSpPr/>
            <p:nvPr/>
          </p:nvSpPr>
          <p:spPr>
            <a:xfrm>
              <a:off x="1136713" y="1830617"/>
              <a:ext cx="0" cy="3749675"/>
            </a:xfrm>
            <a:custGeom>
              <a:avLst/>
              <a:gdLst/>
              <a:ahLst/>
              <a:cxnLst/>
              <a:rect l="l" t="t" r="r" b="b"/>
              <a:pathLst>
                <a:path h="3749675">
                  <a:moveTo>
                    <a:pt x="0" y="3749675"/>
                  </a:moveTo>
                  <a:lnTo>
                    <a:pt x="1" y="0"/>
                  </a:lnTo>
                </a:path>
              </a:pathLst>
            </a:custGeom>
            <a:ln w="127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2" name="object 40">
              <a:extLst>
                <a:ext uri="{FF2B5EF4-FFF2-40B4-BE49-F238E27FC236}">
                  <a16:creationId xmlns:a16="http://schemas.microsoft.com/office/drawing/2014/main" id="{29AC8AE7-BE33-CB2E-2953-FF566AD14F52}"/>
                </a:ext>
              </a:extLst>
            </p:cNvPr>
            <p:cNvSpPr/>
            <p:nvPr/>
          </p:nvSpPr>
          <p:spPr>
            <a:xfrm>
              <a:off x="1089088" y="1830617"/>
              <a:ext cx="47625" cy="0"/>
            </a:xfrm>
            <a:custGeom>
              <a:avLst/>
              <a:gdLst/>
              <a:ahLst/>
              <a:cxnLst/>
              <a:rect l="l" t="t" r="r" b="b"/>
              <a:pathLst>
                <a:path w="47625">
                  <a:moveTo>
                    <a:pt x="47625" y="0"/>
                  </a:moveTo>
                  <a:lnTo>
                    <a:pt x="0" y="1"/>
                  </a:lnTo>
                </a:path>
              </a:pathLst>
            </a:custGeom>
            <a:ln w="127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3" name="object 41">
              <a:extLst>
                <a:ext uri="{FF2B5EF4-FFF2-40B4-BE49-F238E27FC236}">
                  <a16:creationId xmlns:a16="http://schemas.microsoft.com/office/drawing/2014/main" id="{0176B3DE-8A48-20C7-6EE8-5BDBEDC0A92B}"/>
                </a:ext>
              </a:extLst>
            </p:cNvPr>
            <p:cNvSpPr/>
            <p:nvPr/>
          </p:nvSpPr>
          <p:spPr>
            <a:xfrm>
              <a:off x="1089088" y="2462442"/>
              <a:ext cx="47625" cy="0"/>
            </a:xfrm>
            <a:custGeom>
              <a:avLst/>
              <a:gdLst/>
              <a:ahLst/>
              <a:cxnLst/>
              <a:rect l="l" t="t" r="r" b="b"/>
              <a:pathLst>
                <a:path w="47625">
                  <a:moveTo>
                    <a:pt x="47625" y="0"/>
                  </a:moveTo>
                  <a:lnTo>
                    <a:pt x="0" y="1"/>
                  </a:lnTo>
                </a:path>
              </a:pathLst>
            </a:custGeom>
            <a:ln w="127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4" name="object 42">
              <a:extLst>
                <a:ext uri="{FF2B5EF4-FFF2-40B4-BE49-F238E27FC236}">
                  <a16:creationId xmlns:a16="http://schemas.microsoft.com/office/drawing/2014/main" id="{30CEC665-DDFE-F246-AD21-C481055447AD}"/>
                </a:ext>
              </a:extLst>
            </p:cNvPr>
            <p:cNvSpPr/>
            <p:nvPr/>
          </p:nvSpPr>
          <p:spPr>
            <a:xfrm>
              <a:off x="1089088" y="3087917"/>
              <a:ext cx="47625" cy="0"/>
            </a:xfrm>
            <a:custGeom>
              <a:avLst/>
              <a:gdLst/>
              <a:ahLst/>
              <a:cxnLst/>
              <a:rect l="l" t="t" r="r" b="b"/>
              <a:pathLst>
                <a:path w="47625">
                  <a:moveTo>
                    <a:pt x="47625" y="0"/>
                  </a:moveTo>
                  <a:lnTo>
                    <a:pt x="0" y="1"/>
                  </a:lnTo>
                </a:path>
              </a:pathLst>
            </a:custGeom>
            <a:ln w="127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5" name="object 43">
              <a:extLst>
                <a:ext uri="{FF2B5EF4-FFF2-40B4-BE49-F238E27FC236}">
                  <a16:creationId xmlns:a16="http://schemas.microsoft.com/office/drawing/2014/main" id="{DD55626B-6306-507F-61A4-22CD670B2AA1}"/>
                </a:ext>
              </a:extLst>
            </p:cNvPr>
            <p:cNvSpPr/>
            <p:nvPr/>
          </p:nvSpPr>
          <p:spPr>
            <a:xfrm>
              <a:off x="1089088" y="3703867"/>
              <a:ext cx="47625" cy="0"/>
            </a:xfrm>
            <a:custGeom>
              <a:avLst/>
              <a:gdLst/>
              <a:ahLst/>
              <a:cxnLst/>
              <a:rect l="l" t="t" r="r" b="b"/>
              <a:pathLst>
                <a:path w="47625">
                  <a:moveTo>
                    <a:pt x="47625" y="0"/>
                  </a:moveTo>
                  <a:lnTo>
                    <a:pt x="0" y="1"/>
                  </a:lnTo>
                </a:path>
              </a:pathLst>
            </a:custGeom>
            <a:ln w="127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6" name="object 44">
              <a:extLst>
                <a:ext uri="{FF2B5EF4-FFF2-40B4-BE49-F238E27FC236}">
                  <a16:creationId xmlns:a16="http://schemas.microsoft.com/office/drawing/2014/main" id="{F17D828C-A143-7F5A-56D3-043D8B11BB2A}"/>
                </a:ext>
              </a:extLst>
            </p:cNvPr>
            <p:cNvSpPr/>
            <p:nvPr/>
          </p:nvSpPr>
          <p:spPr>
            <a:xfrm>
              <a:off x="1089088" y="4335691"/>
              <a:ext cx="47625" cy="0"/>
            </a:xfrm>
            <a:custGeom>
              <a:avLst/>
              <a:gdLst/>
              <a:ahLst/>
              <a:cxnLst/>
              <a:rect l="l" t="t" r="r" b="b"/>
              <a:pathLst>
                <a:path w="47625">
                  <a:moveTo>
                    <a:pt x="47625" y="0"/>
                  </a:moveTo>
                  <a:lnTo>
                    <a:pt x="0" y="1"/>
                  </a:lnTo>
                </a:path>
              </a:pathLst>
            </a:custGeom>
            <a:ln w="127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7" name="object 45">
              <a:extLst>
                <a:ext uri="{FF2B5EF4-FFF2-40B4-BE49-F238E27FC236}">
                  <a16:creationId xmlns:a16="http://schemas.microsoft.com/office/drawing/2014/main" id="{8FF5A581-9EC2-BBBB-CD76-B2595923A728}"/>
                </a:ext>
              </a:extLst>
            </p:cNvPr>
            <p:cNvSpPr/>
            <p:nvPr/>
          </p:nvSpPr>
          <p:spPr>
            <a:xfrm>
              <a:off x="1089088" y="4969104"/>
              <a:ext cx="47625" cy="0"/>
            </a:xfrm>
            <a:custGeom>
              <a:avLst/>
              <a:gdLst/>
              <a:ahLst/>
              <a:cxnLst/>
              <a:rect l="l" t="t" r="r" b="b"/>
              <a:pathLst>
                <a:path w="47625">
                  <a:moveTo>
                    <a:pt x="47625" y="0"/>
                  </a:moveTo>
                  <a:lnTo>
                    <a:pt x="0" y="1"/>
                  </a:lnTo>
                </a:path>
              </a:pathLst>
            </a:custGeom>
            <a:ln w="127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8" name="object 46">
              <a:extLst>
                <a:ext uri="{FF2B5EF4-FFF2-40B4-BE49-F238E27FC236}">
                  <a16:creationId xmlns:a16="http://schemas.microsoft.com/office/drawing/2014/main" id="{DBEDACD0-CB8E-C639-35BC-C37B3AE9B2CA}"/>
                </a:ext>
              </a:extLst>
            </p:cNvPr>
            <p:cNvSpPr/>
            <p:nvPr/>
          </p:nvSpPr>
          <p:spPr>
            <a:xfrm>
              <a:off x="1089088" y="5583466"/>
              <a:ext cx="47625" cy="0"/>
            </a:xfrm>
            <a:custGeom>
              <a:avLst/>
              <a:gdLst/>
              <a:ahLst/>
              <a:cxnLst/>
              <a:rect l="l" t="t" r="r" b="b"/>
              <a:pathLst>
                <a:path w="47625">
                  <a:moveTo>
                    <a:pt x="47625" y="0"/>
                  </a:moveTo>
                  <a:lnTo>
                    <a:pt x="0" y="1"/>
                  </a:lnTo>
                </a:path>
              </a:pathLst>
            </a:custGeom>
            <a:ln w="127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9" name="object 47">
              <a:extLst>
                <a:ext uri="{FF2B5EF4-FFF2-40B4-BE49-F238E27FC236}">
                  <a16:creationId xmlns:a16="http://schemas.microsoft.com/office/drawing/2014/main" id="{91A57973-D7A0-E062-8174-F2AB5121FBD8}"/>
                </a:ext>
              </a:extLst>
            </p:cNvPr>
            <p:cNvSpPr/>
            <p:nvPr/>
          </p:nvSpPr>
          <p:spPr>
            <a:xfrm>
              <a:off x="1143063" y="5658079"/>
              <a:ext cx="0" cy="49530"/>
            </a:xfrm>
            <a:custGeom>
              <a:avLst/>
              <a:gdLst/>
              <a:ahLst/>
              <a:cxnLst/>
              <a:rect l="l" t="t" r="r" b="b"/>
              <a:pathLst>
                <a:path h="49529">
                  <a:moveTo>
                    <a:pt x="0" y="0"/>
                  </a:moveTo>
                  <a:lnTo>
                    <a:pt x="1" y="49213"/>
                  </a:lnTo>
                </a:path>
              </a:pathLst>
            </a:custGeom>
            <a:ln w="127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0" name="object 48">
              <a:extLst>
                <a:ext uri="{FF2B5EF4-FFF2-40B4-BE49-F238E27FC236}">
                  <a16:creationId xmlns:a16="http://schemas.microsoft.com/office/drawing/2014/main" id="{C5034902-AC39-A890-D242-F2B26160AB07}"/>
                </a:ext>
              </a:extLst>
            </p:cNvPr>
            <p:cNvSpPr/>
            <p:nvPr/>
          </p:nvSpPr>
          <p:spPr>
            <a:xfrm>
              <a:off x="1487552" y="5658079"/>
              <a:ext cx="0" cy="49530"/>
            </a:xfrm>
            <a:custGeom>
              <a:avLst/>
              <a:gdLst/>
              <a:ahLst/>
              <a:cxnLst/>
              <a:rect l="l" t="t" r="r" b="b"/>
              <a:pathLst>
                <a:path h="49529">
                  <a:moveTo>
                    <a:pt x="0" y="0"/>
                  </a:moveTo>
                  <a:lnTo>
                    <a:pt x="1" y="49213"/>
                  </a:lnTo>
                </a:path>
              </a:pathLst>
            </a:custGeom>
            <a:ln w="127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1" name="object 49">
              <a:extLst>
                <a:ext uri="{FF2B5EF4-FFF2-40B4-BE49-F238E27FC236}">
                  <a16:creationId xmlns:a16="http://schemas.microsoft.com/office/drawing/2014/main" id="{905E0E15-1925-FD22-7126-F24CD21EEC96}"/>
                </a:ext>
              </a:extLst>
            </p:cNvPr>
            <p:cNvSpPr/>
            <p:nvPr/>
          </p:nvSpPr>
          <p:spPr>
            <a:xfrm>
              <a:off x="1833627" y="5658079"/>
              <a:ext cx="0" cy="49530"/>
            </a:xfrm>
            <a:custGeom>
              <a:avLst/>
              <a:gdLst/>
              <a:ahLst/>
              <a:cxnLst/>
              <a:rect l="l" t="t" r="r" b="b"/>
              <a:pathLst>
                <a:path h="49529">
                  <a:moveTo>
                    <a:pt x="0" y="0"/>
                  </a:moveTo>
                  <a:lnTo>
                    <a:pt x="1" y="49213"/>
                  </a:lnTo>
                </a:path>
              </a:pathLst>
            </a:custGeom>
            <a:ln w="127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2" name="object 50">
              <a:extLst>
                <a:ext uri="{FF2B5EF4-FFF2-40B4-BE49-F238E27FC236}">
                  <a16:creationId xmlns:a16="http://schemas.microsoft.com/office/drawing/2014/main" id="{7696CC5C-5FD3-A73C-4A69-FD8690459143}"/>
                </a:ext>
              </a:extLst>
            </p:cNvPr>
            <p:cNvSpPr/>
            <p:nvPr/>
          </p:nvSpPr>
          <p:spPr>
            <a:xfrm>
              <a:off x="2525777" y="5658079"/>
              <a:ext cx="0" cy="49530"/>
            </a:xfrm>
            <a:custGeom>
              <a:avLst/>
              <a:gdLst/>
              <a:ahLst/>
              <a:cxnLst/>
              <a:rect l="l" t="t" r="r" b="b"/>
              <a:pathLst>
                <a:path h="49529">
                  <a:moveTo>
                    <a:pt x="0" y="0"/>
                  </a:moveTo>
                  <a:lnTo>
                    <a:pt x="1" y="49213"/>
                  </a:lnTo>
                </a:path>
              </a:pathLst>
            </a:custGeom>
            <a:ln w="127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3" name="object 51">
              <a:extLst>
                <a:ext uri="{FF2B5EF4-FFF2-40B4-BE49-F238E27FC236}">
                  <a16:creationId xmlns:a16="http://schemas.microsoft.com/office/drawing/2014/main" id="{C35B5356-89C5-BDBA-6227-9F8C4E732442}"/>
                </a:ext>
              </a:extLst>
            </p:cNvPr>
            <p:cNvSpPr/>
            <p:nvPr/>
          </p:nvSpPr>
          <p:spPr>
            <a:xfrm>
              <a:off x="3892613" y="5658079"/>
              <a:ext cx="0" cy="49530"/>
            </a:xfrm>
            <a:custGeom>
              <a:avLst/>
              <a:gdLst/>
              <a:ahLst/>
              <a:cxnLst/>
              <a:rect l="l" t="t" r="r" b="b"/>
              <a:pathLst>
                <a:path h="49529">
                  <a:moveTo>
                    <a:pt x="0" y="0"/>
                  </a:moveTo>
                  <a:lnTo>
                    <a:pt x="1" y="49213"/>
                  </a:lnTo>
                </a:path>
              </a:pathLst>
            </a:custGeom>
            <a:ln w="127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4" name="object 52">
              <a:extLst>
                <a:ext uri="{FF2B5EF4-FFF2-40B4-BE49-F238E27FC236}">
                  <a16:creationId xmlns:a16="http://schemas.microsoft.com/office/drawing/2014/main" id="{6E30DCDB-EDC6-F9F8-ADAB-19E4BCB852D0}"/>
                </a:ext>
              </a:extLst>
            </p:cNvPr>
            <p:cNvSpPr/>
            <p:nvPr/>
          </p:nvSpPr>
          <p:spPr>
            <a:xfrm>
              <a:off x="5261038" y="5658079"/>
              <a:ext cx="0" cy="49530"/>
            </a:xfrm>
            <a:custGeom>
              <a:avLst/>
              <a:gdLst/>
              <a:ahLst/>
              <a:cxnLst/>
              <a:rect l="l" t="t" r="r" b="b"/>
              <a:pathLst>
                <a:path h="49529">
                  <a:moveTo>
                    <a:pt x="0" y="0"/>
                  </a:moveTo>
                  <a:lnTo>
                    <a:pt x="1" y="49213"/>
                  </a:lnTo>
                </a:path>
              </a:pathLst>
            </a:custGeom>
            <a:ln w="127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5" name="object 53">
              <a:extLst>
                <a:ext uri="{FF2B5EF4-FFF2-40B4-BE49-F238E27FC236}">
                  <a16:creationId xmlns:a16="http://schemas.microsoft.com/office/drawing/2014/main" id="{CA99ACA8-465E-7C0D-82CD-4B1BB5ECC961}"/>
                </a:ext>
              </a:extLst>
            </p:cNvPr>
            <p:cNvSpPr/>
            <p:nvPr/>
          </p:nvSpPr>
          <p:spPr>
            <a:xfrm>
              <a:off x="6645338" y="5658079"/>
              <a:ext cx="0" cy="49530"/>
            </a:xfrm>
            <a:custGeom>
              <a:avLst/>
              <a:gdLst/>
              <a:ahLst/>
              <a:cxnLst/>
              <a:rect l="l" t="t" r="r" b="b"/>
              <a:pathLst>
                <a:path h="49529">
                  <a:moveTo>
                    <a:pt x="0" y="0"/>
                  </a:moveTo>
                  <a:lnTo>
                    <a:pt x="1" y="49213"/>
                  </a:lnTo>
                </a:path>
              </a:pathLst>
            </a:custGeom>
            <a:ln w="127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6" name="object 54">
              <a:extLst>
                <a:ext uri="{FF2B5EF4-FFF2-40B4-BE49-F238E27FC236}">
                  <a16:creationId xmlns:a16="http://schemas.microsoft.com/office/drawing/2014/main" id="{B89F6353-E9CA-13AC-7A90-2517F771740D}"/>
                </a:ext>
              </a:extLst>
            </p:cNvPr>
            <p:cNvSpPr/>
            <p:nvPr/>
          </p:nvSpPr>
          <p:spPr>
            <a:xfrm>
              <a:off x="1130363" y="5658079"/>
              <a:ext cx="5514975" cy="0"/>
            </a:xfrm>
            <a:custGeom>
              <a:avLst/>
              <a:gdLst/>
              <a:ahLst/>
              <a:cxnLst/>
              <a:rect l="l" t="t" r="r" b="b"/>
              <a:pathLst>
                <a:path w="5514975">
                  <a:moveTo>
                    <a:pt x="5514975" y="0"/>
                  </a:moveTo>
                  <a:lnTo>
                    <a:pt x="0" y="1"/>
                  </a:lnTo>
                </a:path>
              </a:pathLst>
            </a:custGeom>
            <a:ln w="9525">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57" name="object 55">
            <a:extLst>
              <a:ext uri="{FF2B5EF4-FFF2-40B4-BE49-F238E27FC236}">
                <a16:creationId xmlns:a16="http://schemas.microsoft.com/office/drawing/2014/main" id="{7939E166-F2B7-F811-13C0-9EB887E1CEC8}"/>
              </a:ext>
            </a:extLst>
          </p:cNvPr>
          <p:cNvSpPr txBox="1"/>
          <p:nvPr/>
        </p:nvSpPr>
        <p:spPr>
          <a:xfrm>
            <a:off x="2530500" y="5635727"/>
            <a:ext cx="1271884"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dirty="0">
                <a:ln>
                  <a:noFill/>
                </a:ln>
                <a:solidFill>
                  <a:srgbClr val="00B0F0"/>
                </a:solidFill>
                <a:effectLst/>
                <a:uLnTx/>
                <a:uFillTx/>
                <a:latin typeface="Source Sans Pro"/>
                <a:ea typeface="+mn-ea"/>
                <a:cs typeface="Arial MT"/>
              </a:rPr>
              <a:t>0  </a:t>
            </a:r>
            <a:r>
              <a:rPr kumimoji="0" sz="1400" b="1" i="0" u="none" strike="noStrike" kern="1200" cap="none" spc="95" normalizeH="0" baseline="0" noProof="0" dirty="0">
                <a:ln>
                  <a:noFill/>
                </a:ln>
                <a:solidFill>
                  <a:srgbClr val="00B0F0"/>
                </a:solidFill>
                <a:effectLst/>
                <a:uLnTx/>
                <a:uFillTx/>
                <a:latin typeface="Source Sans Pro"/>
                <a:ea typeface="+mn-ea"/>
                <a:cs typeface="Arial MT"/>
              </a:rPr>
              <a:t> </a:t>
            </a:r>
            <a:r>
              <a:rPr kumimoji="0" sz="1400" b="1" i="0" u="none" strike="noStrike" kern="1200" cap="none" spc="-10" normalizeH="0" baseline="0" noProof="0" dirty="0">
                <a:ln>
                  <a:noFill/>
                </a:ln>
                <a:solidFill>
                  <a:srgbClr val="00B0F0"/>
                </a:solidFill>
                <a:effectLst/>
                <a:uLnTx/>
                <a:uFillTx/>
                <a:latin typeface="Source Sans Pro"/>
                <a:ea typeface="+mn-ea"/>
                <a:cs typeface="Arial MT"/>
              </a:rPr>
              <a:t>15</a:t>
            </a:r>
            <a:r>
              <a:rPr kumimoji="0" lang="tr-TR" sz="1400" b="1" i="0" u="none" strike="noStrike" kern="1200" cap="none" spc="-10" normalizeH="0" baseline="0" noProof="0" dirty="0">
                <a:ln>
                  <a:noFill/>
                </a:ln>
                <a:solidFill>
                  <a:srgbClr val="00B0F0"/>
                </a:solidFill>
                <a:effectLst/>
                <a:uLnTx/>
                <a:uFillTx/>
                <a:latin typeface="Source Sans Pro"/>
                <a:ea typeface="+mn-ea"/>
                <a:cs typeface="Arial MT"/>
              </a:rPr>
              <a:t> </a:t>
            </a:r>
            <a:r>
              <a:rPr kumimoji="0" sz="1400" b="1" i="0" u="none" strike="noStrike" kern="1200" cap="none" spc="-10" normalizeH="0" baseline="0" noProof="0" dirty="0">
                <a:ln>
                  <a:noFill/>
                </a:ln>
                <a:solidFill>
                  <a:srgbClr val="00B0F0"/>
                </a:solidFill>
                <a:effectLst/>
                <a:uLnTx/>
                <a:uFillTx/>
                <a:latin typeface="Source Sans Pro"/>
                <a:ea typeface="+mn-ea"/>
                <a:cs typeface="Arial MT"/>
              </a:rPr>
              <a:t>s</a:t>
            </a:r>
            <a:r>
              <a:rPr kumimoji="0" lang="tr-TR" sz="1400" b="1" i="0" u="none" strike="noStrike" kern="1200" cap="none" spc="-10" normalizeH="0" baseline="0" noProof="0" dirty="0">
                <a:ln>
                  <a:noFill/>
                </a:ln>
                <a:solidFill>
                  <a:srgbClr val="00B0F0"/>
                </a:solidFill>
                <a:effectLst/>
                <a:uLnTx/>
                <a:uFillTx/>
                <a:latin typeface="Source Sans Pro"/>
                <a:ea typeface="+mn-ea"/>
                <a:cs typeface="Arial MT"/>
              </a:rPr>
              <a:t>n</a:t>
            </a:r>
            <a:r>
              <a:rPr kumimoji="0" sz="1400" b="1" i="0" u="none" strike="noStrike" kern="1200" cap="none" spc="90" normalizeH="0" baseline="0" noProof="0" dirty="0">
                <a:ln>
                  <a:noFill/>
                </a:ln>
                <a:solidFill>
                  <a:srgbClr val="00B0F0"/>
                </a:solidFill>
                <a:effectLst/>
                <a:uLnTx/>
                <a:uFillTx/>
                <a:latin typeface="Source Sans Pro"/>
                <a:ea typeface="+mn-ea"/>
                <a:cs typeface="Arial MT"/>
              </a:rPr>
              <a:t> </a:t>
            </a:r>
            <a:r>
              <a:rPr kumimoji="0" sz="1400" b="1" i="0" u="none" strike="noStrike" kern="1200" cap="none" spc="-10" normalizeH="0" baseline="0" noProof="0" dirty="0">
                <a:ln>
                  <a:noFill/>
                </a:ln>
                <a:solidFill>
                  <a:srgbClr val="00B0F0"/>
                </a:solidFill>
                <a:effectLst/>
                <a:uLnTx/>
                <a:uFillTx/>
                <a:latin typeface="Source Sans Pro"/>
                <a:ea typeface="+mn-ea"/>
                <a:cs typeface="Arial MT"/>
              </a:rPr>
              <a:t>30</a:t>
            </a:r>
            <a:r>
              <a:rPr kumimoji="0" lang="tr-TR" sz="1400" b="1" i="0" u="none" strike="noStrike" kern="1200" cap="none" spc="-10" normalizeH="0" baseline="0" noProof="0" dirty="0">
                <a:ln>
                  <a:noFill/>
                </a:ln>
                <a:solidFill>
                  <a:srgbClr val="00B0F0"/>
                </a:solidFill>
                <a:effectLst/>
                <a:uLnTx/>
                <a:uFillTx/>
                <a:latin typeface="Source Sans Pro"/>
                <a:ea typeface="+mn-ea"/>
                <a:cs typeface="Arial MT"/>
              </a:rPr>
              <a:t> sn</a:t>
            </a:r>
            <a:endParaRPr kumimoji="0" sz="1400" b="1" i="0" u="none" strike="noStrike" kern="1200" cap="none" spc="0" normalizeH="0" baseline="0" noProof="0" dirty="0">
              <a:ln>
                <a:noFill/>
              </a:ln>
              <a:solidFill>
                <a:srgbClr val="00B0F0"/>
              </a:solidFill>
              <a:effectLst/>
              <a:uLnTx/>
              <a:uFillTx/>
              <a:latin typeface="Source Sans Pro"/>
              <a:ea typeface="+mn-ea"/>
              <a:cs typeface="Arial MT"/>
            </a:endParaRPr>
          </a:p>
        </p:txBody>
      </p:sp>
      <p:sp>
        <p:nvSpPr>
          <p:cNvPr id="58" name="object 56">
            <a:extLst>
              <a:ext uri="{FF2B5EF4-FFF2-40B4-BE49-F238E27FC236}">
                <a16:creationId xmlns:a16="http://schemas.microsoft.com/office/drawing/2014/main" id="{C4A2E10E-9DA5-802F-519A-F607636F8D7A}"/>
              </a:ext>
            </a:extLst>
          </p:cNvPr>
          <p:cNvSpPr txBox="1"/>
          <p:nvPr/>
        </p:nvSpPr>
        <p:spPr>
          <a:xfrm>
            <a:off x="3947614" y="5638658"/>
            <a:ext cx="433364"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dirty="0">
                <a:ln>
                  <a:noFill/>
                </a:ln>
                <a:solidFill>
                  <a:srgbClr val="00B0F0"/>
                </a:solidFill>
                <a:effectLst/>
                <a:uLnTx/>
                <a:uFillTx/>
                <a:latin typeface="Source Sans Pro"/>
                <a:ea typeface="+mn-ea"/>
                <a:cs typeface="Arial MT"/>
              </a:rPr>
              <a:t>1</a:t>
            </a:r>
            <a:r>
              <a:rPr kumimoji="0" sz="1400" b="1" i="0" u="none" strike="noStrike" kern="1200" cap="none" spc="-10" normalizeH="0" baseline="0" noProof="0" dirty="0">
                <a:ln>
                  <a:noFill/>
                </a:ln>
                <a:solidFill>
                  <a:srgbClr val="00B0F0"/>
                </a:solidFill>
                <a:effectLst/>
                <a:uLnTx/>
                <a:uFillTx/>
                <a:latin typeface="Source Sans Pro"/>
                <a:ea typeface="+mn-ea"/>
                <a:cs typeface="Arial MT"/>
              </a:rPr>
              <a:t> </a:t>
            </a:r>
            <a:r>
              <a:rPr lang="tr-TR" sz="1400" b="1" spc="5" dirty="0">
                <a:solidFill>
                  <a:srgbClr val="00B0F0"/>
                </a:solidFill>
                <a:latin typeface="Source Sans Pro"/>
                <a:cs typeface="Arial MT"/>
              </a:rPr>
              <a:t>dk</a:t>
            </a:r>
            <a:endParaRPr kumimoji="0" sz="1400" b="1" i="0" u="none" strike="noStrike" kern="1200" cap="none" spc="0" normalizeH="0" baseline="0" noProof="0" dirty="0">
              <a:ln>
                <a:noFill/>
              </a:ln>
              <a:solidFill>
                <a:srgbClr val="00B0F0"/>
              </a:solidFill>
              <a:effectLst/>
              <a:uLnTx/>
              <a:uFillTx/>
              <a:latin typeface="Source Sans Pro"/>
              <a:cs typeface="Arial MT"/>
            </a:endParaRPr>
          </a:p>
        </p:txBody>
      </p:sp>
      <p:sp>
        <p:nvSpPr>
          <p:cNvPr id="59" name="object 57">
            <a:extLst>
              <a:ext uri="{FF2B5EF4-FFF2-40B4-BE49-F238E27FC236}">
                <a16:creationId xmlns:a16="http://schemas.microsoft.com/office/drawing/2014/main" id="{8E613B19-B63C-65EC-6B37-2DCBA180B2EE}"/>
              </a:ext>
            </a:extLst>
          </p:cNvPr>
          <p:cNvSpPr txBox="1"/>
          <p:nvPr/>
        </p:nvSpPr>
        <p:spPr>
          <a:xfrm>
            <a:off x="5471480" y="5662710"/>
            <a:ext cx="509727"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dirty="0">
                <a:ln>
                  <a:noFill/>
                </a:ln>
                <a:solidFill>
                  <a:srgbClr val="00B0F0"/>
                </a:solidFill>
                <a:effectLst/>
                <a:uLnTx/>
                <a:uFillTx/>
                <a:latin typeface="Source Sans Pro"/>
                <a:ea typeface="+mn-ea"/>
                <a:cs typeface="Arial MT"/>
              </a:rPr>
              <a:t>2</a:t>
            </a:r>
            <a:r>
              <a:rPr kumimoji="0" sz="1400" b="1" i="0" u="none" strike="noStrike" kern="1200" cap="none" spc="-10" normalizeH="0" baseline="0" noProof="0" dirty="0">
                <a:ln>
                  <a:noFill/>
                </a:ln>
                <a:solidFill>
                  <a:srgbClr val="00B0F0"/>
                </a:solidFill>
                <a:effectLst/>
                <a:uLnTx/>
                <a:uFillTx/>
                <a:latin typeface="Source Sans Pro"/>
                <a:ea typeface="+mn-ea"/>
                <a:cs typeface="Arial MT"/>
              </a:rPr>
              <a:t> </a:t>
            </a:r>
            <a:r>
              <a:rPr kumimoji="0" lang="tr-TR" sz="1400" b="1" i="0" u="none" strike="noStrike" kern="1200" cap="none" spc="5" normalizeH="0" baseline="0" noProof="0" dirty="0">
                <a:ln>
                  <a:noFill/>
                </a:ln>
                <a:solidFill>
                  <a:srgbClr val="00B0F0"/>
                </a:solidFill>
                <a:effectLst/>
                <a:uLnTx/>
                <a:uFillTx/>
                <a:latin typeface="Source Sans Pro"/>
                <a:ea typeface="+mn-ea"/>
                <a:cs typeface="Arial MT"/>
              </a:rPr>
              <a:t>dk</a:t>
            </a:r>
            <a:endParaRPr kumimoji="0" sz="1400" b="1" i="0" u="none" strike="noStrike" kern="1200" cap="none" spc="0" normalizeH="0" baseline="0" noProof="0" dirty="0">
              <a:ln>
                <a:noFill/>
              </a:ln>
              <a:solidFill>
                <a:srgbClr val="00B0F0"/>
              </a:solidFill>
              <a:effectLst/>
              <a:uLnTx/>
              <a:uFillTx/>
              <a:latin typeface="Source Sans Pro"/>
              <a:ea typeface="+mn-ea"/>
              <a:cs typeface="Arial MT"/>
            </a:endParaRPr>
          </a:p>
        </p:txBody>
      </p:sp>
      <p:sp>
        <p:nvSpPr>
          <p:cNvPr id="60" name="object 58">
            <a:extLst>
              <a:ext uri="{FF2B5EF4-FFF2-40B4-BE49-F238E27FC236}">
                <a16:creationId xmlns:a16="http://schemas.microsoft.com/office/drawing/2014/main" id="{8E516CD3-C460-F812-6111-977CCE281460}"/>
              </a:ext>
            </a:extLst>
          </p:cNvPr>
          <p:cNvSpPr txBox="1"/>
          <p:nvPr/>
        </p:nvSpPr>
        <p:spPr>
          <a:xfrm>
            <a:off x="7025187" y="5704545"/>
            <a:ext cx="524126"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dirty="0">
                <a:ln>
                  <a:noFill/>
                </a:ln>
                <a:solidFill>
                  <a:srgbClr val="00B0F0"/>
                </a:solidFill>
                <a:effectLst/>
                <a:uLnTx/>
                <a:uFillTx/>
                <a:latin typeface="Source Sans Pro"/>
                <a:ea typeface="+mn-ea"/>
                <a:cs typeface="Arial MT"/>
              </a:rPr>
              <a:t>3</a:t>
            </a:r>
            <a:r>
              <a:rPr kumimoji="0" sz="1400" b="1" i="0" u="none" strike="noStrike" kern="1200" cap="none" spc="-10" normalizeH="0" baseline="0" noProof="0" dirty="0">
                <a:ln>
                  <a:noFill/>
                </a:ln>
                <a:solidFill>
                  <a:srgbClr val="00B0F0"/>
                </a:solidFill>
                <a:effectLst/>
                <a:uLnTx/>
                <a:uFillTx/>
                <a:latin typeface="Source Sans Pro"/>
                <a:ea typeface="+mn-ea"/>
                <a:cs typeface="Arial MT"/>
              </a:rPr>
              <a:t> </a:t>
            </a:r>
            <a:r>
              <a:rPr kumimoji="0" lang="tr-TR" sz="1400" b="1" i="0" u="none" strike="noStrike" kern="1200" cap="none" spc="5" normalizeH="0" baseline="0" noProof="0" dirty="0">
                <a:ln>
                  <a:noFill/>
                </a:ln>
                <a:solidFill>
                  <a:srgbClr val="00B0F0"/>
                </a:solidFill>
                <a:effectLst/>
                <a:uLnTx/>
                <a:uFillTx/>
                <a:latin typeface="Source Sans Pro"/>
                <a:ea typeface="+mn-ea"/>
                <a:cs typeface="Arial MT"/>
              </a:rPr>
              <a:t>dk</a:t>
            </a:r>
            <a:endParaRPr kumimoji="0" sz="1400" b="1" i="0" u="none" strike="noStrike" kern="1200" cap="none" spc="0" normalizeH="0" baseline="0" noProof="0" dirty="0">
              <a:ln>
                <a:noFill/>
              </a:ln>
              <a:solidFill>
                <a:srgbClr val="00B0F0"/>
              </a:solidFill>
              <a:effectLst/>
              <a:uLnTx/>
              <a:uFillTx/>
              <a:latin typeface="Source Sans Pro"/>
              <a:ea typeface="+mn-ea"/>
              <a:cs typeface="Arial MT"/>
            </a:endParaRPr>
          </a:p>
        </p:txBody>
      </p:sp>
      <p:sp>
        <p:nvSpPr>
          <p:cNvPr id="61" name="object 59">
            <a:extLst>
              <a:ext uri="{FF2B5EF4-FFF2-40B4-BE49-F238E27FC236}">
                <a16:creationId xmlns:a16="http://schemas.microsoft.com/office/drawing/2014/main" id="{CCFE9ACF-0B1C-AA2C-DDA6-8351C80373B7}"/>
              </a:ext>
            </a:extLst>
          </p:cNvPr>
          <p:cNvSpPr txBox="1"/>
          <p:nvPr/>
        </p:nvSpPr>
        <p:spPr>
          <a:xfrm>
            <a:off x="8593294" y="5652145"/>
            <a:ext cx="524127"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dirty="0">
                <a:ln>
                  <a:noFill/>
                </a:ln>
                <a:solidFill>
                  <a:srgbClr val="00B0F0"/>
                </a:solidFill>
                <a:effectLst/>
                <a:uLnTx/>
                <a:uFillTx/>
                <a:latin typeface="Source Sans Pro"/>
                <a:ea typeface="+mn-ea"/>
                <a:cs typeface="Arial MT"/>
              </a:rPr>
              <a:t>4</a:t>
            </a:r>
            <a:r>
              <a:rPr kumimoji="0" sz="1400" b="1" i="0" u="none" strike="noStrike" kern="1200" cap="none" spc="-10" normalizeH="0" baseline="0" noProof="0" dirty="0">
                <a:ln>
                  <a:noFill/>
                </a:ln>
                <a:solidFill>
                  <a:srgbClr val="00B0F0"/>
                </a:solidFill>
                <a:effectLst/>
                <a:uLnTx/>
                <a:uFillTx/>
                <a:latin typeface="Source Sans Pro"/>
                <a:ea typeface="+mn-ea"/>
                <a:cs typeface="Arial MT"/>
              </a:rPr>
              <a:t> </a:t>
            </a:r>
            <a:r>
              <a:rPr lang="tr-TR" sz="1400" b="1" spc="5" dirty="0">
                <a:solidFill>
                  <a:srgbClr val="00B0F0"/>
                </a:solidFill>
                <a:latin typeface="Source Sans Pro"/>
                <a:cs typeface="Arial MT"/>
              </a:rPr>
              <a:t>dk</a:t>
            </a:r>
            <a:endParaRPr kumimoji="0" sz="1400" b="1" i="0" u="none" strike="noStrike" kern="1200" cap="none" spc="0" normalizeH="0" baseline="0" noProof="0" dirty="0">
              <a:ln>
                <a:noFill/>
              </a:ln>
              <a:solidFill>
                <a:srgbClr val="00B0F0"/>
              </a:solidFill>
              <a:effectLst/>
              <a:uLnTx/>
              <a:uFillTx/>
              <a:latin typeface="Source Sans Pro"/>
              <a:ea typeface="+mn-ea"/>
              <a:cs typeface="Arial MT"/>
            </a:endParaRPr>
          </a:p>
        </p:txBody>
      </p:sp>
      <p:sp>
        <p:nvSpPr>
          <p:cNvPr id="62" name="object 60">
            <a:extLst>
              <a:ext uri="{FF2B5EF4-FFF2-40B4-BE49-F238E27FC236}">
                <a16:creationId xmlns:a16="http://schemas.microsoft.com/office/drawing/2014/main" id="{E18924B6-A73C-9E65-E761-E9DE6FEE1E8B}"/>
              </a:ext>
            </a:extLst>
          </p:cNvPr>
          <p:cNvSpPr txBox="1"/>
          <p:nvPr/>
        </p:nvSpPr>
        <p:spPr>
          <a:xfrm>
            <a:off x="2315591" y="3667252"/>
            <a:ext cx="124460" cy="21723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Source Sans Pro"/>
                <a:ea typeface="+mn-ea"/>
                <a:cs typeface="Arial MT"/>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Source Sans Pro"/>
              <a:ea typeface="+mn-ea"/>
              <a:cs typeface="Arial MT"/>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Source Sans Pro"/>
              <a:ea typeface="+mn-ea"/>
              <a:cs typeface="Arial MT"/>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Source Sans Pro"/>
                <a:ea typeface="+mn-ea"/>
                <a:cs typeface="Arial MT"/>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Source Sans Pro"/>
              <a:ea typeface="+mn-ea"/>
              <a:cs typeface="Arial MT"/>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1250" b="0" i="0" u="none" strike="noStrike" kern="1200" cap="none" spc="0" normalizeH="0" baseline="0" noProof="0" dirty="0">
              <a:ln>
                <a:noFill/>
              </a:ln>
              <a:solidFill>
                <a:prstClr val="black"/>
              </a:solidFill>
              <a:effectLst/>
              <a:uLnTx/>
              <a:uFillTx/>
              <a:latin typeface="Source Sans Pro"/>
              <a:ea typeface="+mn-ea"/>
              <a:cs typeface="Arial MT"/>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Source Sans Pro"/>
                <a:ea typeface="+mn-ea"/>
                <a:cs typeface="Arial MT"/>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Source Sans Pro"/>
              <a:ea typeface="+mn-ea"/>
              <a:cs typeface="Arial MT"/>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250" b="0" i="0" u="none" strike="noStrike" kern="1200" cap="none" spc="0" normalizeH="0" baseline="0" noProof="0" dirty="0">
              <a:ln>
                <a:noFill/>
              </a:ln>
              <a:solidFill>
                <a:prstClr val="black"/>
              </a:solidFill>
              <a:effectLst/>
              <a:uLnTx/>
              <a:uFillTx/>
              <a:latin typeface="Source Sans Pro"/>
              <a:ea typeface="+mn-ea"/>
              <a:cs typeface="Arial MT"/>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Source Sans Pro"/>
                <a:ea typeface="+mn-ea"/>
                <a:cs typeface="Arial MT"/>
              </a:rPr>
              <a:t>6</a:t>
            </a:r>
          </a:p>
        </p:txBody>
      </p:sp>
      <p:sp>
        <p:nvSpPr>
          <p:cNvPr id="63" name="object 61">
            <a:extLst>
              <a:ext uri="{FF2B5EF4-FFF2-40B4-BE49-F238E27FC236}">
                <a16:creationId xmlns:a16="http://schemas.microsoft.com/office/drawing/2014/main" id="{F3B4404C-9AB3-4F0F-DDAD-4E86AE4F1BEA}"/>
              </a:ext>
            </a:extLst>
          </p:cNvPr>
          <p:cNvSpPr txBox="1"/>
          <p:nvPr/>
        </p:nvSpPr>
        <p:spPr>
          <a:xfrm>
            <a:off x="2315591" y="3048508"/>
            <a:ext cx="12446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Source Sans Pro"/>
                <a:ea typeface="+mn-ea"/>
                <a:cs typeface="Arial MT"/>
              </a:rPr>
              <a:t>2</a:t>
            </a:r>
            <a:endParaRPr kumimoji="0" sz="1400" b="0" i="0" u="none" strike="noStrike" kern="1200" cap="none" spc="0" normalizeH="0" baseline="0" noProof="0">
              <a:ln>
                <a:noFill/>
              </a:ln>
              <a:solidFill>
                <a:prstClr val="black"/>
              </a:solidFill>
              <a:effectLst/>
              <a:uLnTx/>
              <a:uFillTx/>
              <a:latin typeface="Source Sans Pro"/>
              <a:ea typeface="+mn-ea"/>
              <a:cs typeface="Arial MT"/>
            </a:endParaRPr>
          </a:p>
        </p:txBody>
      </p:sp>
      <p:sp>
        <p:nvSpPr>
          <p:cNvPr id="64" name="object 62">
            <a:extLst>
              <a:ext uri="{FF2B5EF4-FFF2-40B4-BE49-F238E27FC236}">
                <a16:creationId xmlns:a16="http://schemas.microsoft.com/office/drawing/2014/main" id="{68267EA6-D18A-B683-EF9A-206F061ACC60}"/>
              </a:ext>
            </a:extLst>
          </p:cNvPr>
          <p:cNvSpPr txBox="1"/>
          <p:nvPr/>
        </p:nvSpPr>
        <p:spPr>
          <a:xfrm>
            <a:off x="2315591" y="2426715"/>
            <a:ext cx="12446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Source Sans Pro"/>
                <a:ea typeface="+mn-ea"/>
                <a:cs typeface="Arial MT"/>
              </a:rPr>
              <a:t>1</a:t>
            </a:r>
            <a:endParaRPr kumimoji="0" sz="1400" b="0" i="0" u="none" strike="noStrike" kern="1200" cap="none" spc="0" normalizeH="0" baseline="0" noProof="0">
              <a:ln>
                <a:noFill/>
              </a:ln>
              <a:solidFill>
                <a:prstClr val="black"/>
              </a:solidFill>
              <a:effectLst/>
              <a:uLnTx/>
              <a:uFillTx/>
              <a:latin typeface="Source Sans Pro"/>
              <a:ea typeface="+mn-ea"/>
              <a:cs typeface="Arial MT"/>
            </a:endParaRPr>
          </a:p>
        </p:txBody>
      </p:sp>
      <p:sp>
        <p:nvSpPr>
          <p:cNvPr id="65" name="object 63">
            <a:extLst>
              <a:ext uri="{FF2B5EF4-FFF2-40B4-BE49-F238E27FC236}">
                <a16:creationId xmlns:a16="http://schemas.microsoft.com/office/drawing/2014/main" id="{F710CC94-9E0A-A1FD-4B86-684A3B1AF077}"/>
              </a:ext>
            </a:extLst>
          </p:cNvPr>
          <p:cNvSpPr txBox="1"/>
          <p:nvPr/>
        </p:nvSpPr>
        <p:spPr>
          <a:xfrm>
            <a:off x="2315591" y="1798828"/>
            <a:ext cx="12446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Source Sans Pro"/>
                <a:ea typeface="+mn-ea"/>
                <a:cs typeface="Arial MT"/>
              </a:rPr>
              <a:t>0</a:t>
            </a:r>
          </a:p>
        </p:txBody>
      </p:sp>
      <p:sp>
        <p:nvSpPr>
          <p:cNvPr id="66" name="object 64">
            <a:extLst>
              <a:ext uri="{FF2B5EF4-FFF2-40B4-BE49-F238E27FC236}">
                <a16:creationId xmlns:a16="http://schemas.microsoft.com/office/drawing/2014/main" id="{7D26016A-CD7B-E235-F766-EA57B70EAC70}"/>
              </a:ext>
            </a:extLst>
          </p:cNvPr>
          <p:cNvSpPr txBox="1"/>
          <p:nvPr/>
        </p:nvSpPr>
        <p:spPr>
          <a:xfrm>
            <a:off x="736486" y="1380527"/>
            <a:ext cx="1041632" cy="4659495"/>
          </a:xfrm>
          <a:prstGeom prst="rect">
            <a:avLst/>
          </a:prstGeom>
        </p:spPr>
        <p:txBody>
          <a:bodyPr vert="vert270" wrap="square" lIns="0" tIns="0" rIns="0" bIns="0" rtlCol="0">
            <a:spAutoFit/>
          </a:bodyPr>
          <a:lstStyle/>
          <a:p>
            <a:pPr marL="12700" marR="0" lvl="0" indent="0" algn="ctr" defTabSz="914400" rtl="0" eaLnBrk="1" fontAlgn="auto" latinLnBrk="0" hangingPunct="1">
              <a:lnSpc>
                <a:spcPct val="150000"/>
              </a:lnSpc>
              <a:spcBef>
                <a:spcPts val="0"/>
              </a:spcBef>
              <a:spcAft>
                <a:spcPts val="0"/>
              </a:spcAft>
              <a:buClrTx/>
              <a:buSzTx/>
              <a:buFontTx/>
              <a:buNone/>
              <a:tabLst/>
              <a:defRPr/>
            </a:pPr>
            <a:r>
              <a:rPr lang="tr-TR" sz="2400" b="1" spc="-5" dirty="0">
                <a:solidFill>
                  <a:srgbClr val="002060"/>
                </a:solidFill>
                <a:latin typeface="Times New Roman" panose="02020603050405020304" pitchFamily="18" charset="0"/>
                <a:cs typeface="Times New Roman" panose="02020603050405020304" pitchFamily="18" charset="0"/>
              </a:rPr>
              <a:t>Bakteriyel kontaminasyon </a:t>
            </a:r>
            <a:r>
              <a:rPr kumimoji="0" sz="2400" b="1" i="0" u="none" strike="noStrike" kern="1200" cap="none" spc="5"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endParaRPr kumimoji="0" lang="tr-TR" sz="2400" b="1" i="0" u="none" strike="noStrike" kern="1200" cap="none" spc="5"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12700" marR="0" lvl="0" indent="0" algn="ctr" defTabSz="914400" rtl="0" eaLnBrk="1" fontAlgn="auto" latinLnBrk="0" hangingPunct="1">
              <a:lnSpc>
                <a:spcPct val="150000"/>
              </a:lnSpc>
              <a:spcBef>
                <a:spcPts val="0"/>
              </a:spcBef>
              <a:spcAft>
                <a:spcPts val="0"/>
              </a:spcAft>
              <a:buClrTx/>
              <a:buSzTx/>
              <a:buFontTx/>
              <a:buNone/>
              <a:tabLst/>
              <a:defRPr/>
            </a:pPr>
            <a:r>
              <a:rPr kumimoji="0" sz="2400" b="1" i="0" u="none" strike="noStrike" kern="1200" cap="none" spc="-5"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tr-TR" sz="2400" b="1" i="0" u="none" strike="noStrike" kern="1200" cap="none" spc="-5"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ortalama </a:t>
            </a:r>
            <a:r>
              <a:rPr kumimoji="0"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log</a:t>
            </a:r>
            <a:r>
              <a:rPr kumimoji="0" sz="2400" b="1" i="0" u="none" strike="noStrike" kern="1200" cap="none" spc="5"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10</a:t>
            </a: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tr-TR" sz="2400" b="1" i="0" u="none" strike="noStrike" kern="1200" cap="none" spc="-5"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azalma</a:t>
            </a:r>
            <a:r>
              <a:rPr kumimoji="0" sz="2400" b="1" i="0" u="none" strike="noStrike" kern="1200" cap="none" spc="-5"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67" name="object 65">
            <a:extLst>
              <a:ext uri="{FF2B5EF4-FFF2-40B4-BE49-F238E27FC236}">
                <a16:creationId xmlns:a16="http://schemas.microsoft.com/office/drawing/2014/main" id="{CFFE729B-9C31-6615-9BF1-E55BCC0670AF}"/>
              </a:ext>
            </a:extLst>
          </p:cNvPr>
          <p:cNvSpPr txBox="1"/>
          <p:nvPr/>
        </p:nvSpPr>
        <p:spPr>
          <a:xfrm>
            <a:off x="8931370" y="3855098"/>
            <a:ext cx="1607185" cy="1005403"/>
          </a:xfrm>
          <a:prstGeom prst="rect">
            <a:avLst/>
          </a:prstGeom>
        </p:spPr>
        <p:txBody>
          <a:bodyPr vert="horz" wrap="square" lIns="0" tIns="30480" rIns="0" bIns="0" rtlCol="0">
            <a:spAutoFit/>
          </a:bodyPr>
          <a:lstStyle/>
          <a:p>
            <a:pPr marL="12700" marR="0" lvl="0" indent="0" algn="l" defTabSz="914400" rtl="0" eaLnBrk="1" fontAlgn="auto" latinLnBrk="0" hangingPunct="1">
              <a:lnSpc>
                <a:spcPct val="100000"/>
              </a:lnSpc>
              <a:spcBef>
                <a:spcPts val="240"/>
              </a:spcBef>
              <a:spcAft>
                <a:spcPts val="0"/>
              </a:spcAft>
              <a:buClrTx/>
              <a:buSzTx/>
              <a:buFontTx/>
              <a:buNone/>
              <a:tabLst/>
              <a:defRPr/>
            </a:pPr>
            <a:r>
              <a:rPr kumimoji="0" lang="tr-TR" sz="2000" b="1" i="0" u="none" strike="noStrike" kern="1200" cap="none" spc="-10" normalizeH="0" baseline="0" noProof="0" dirty="0">
                <a:ln>
                  <a:noFill/>
                </a:ln>
                <a:solidFill>
                  <a:srgbClr val="92D050"/>
                </a:solidFill>
                <a:effectLst/>
                <a:uLnTx/>
                <a:uFillTx/>
                <a:latin typeface="Times New Roman" panose="02020603050405020304" pitchFamily="18" charset="0"/>
                <a:cs typeface="Times New Roman" panose="02020603050405020304" pitchFamily="18" charset="0"/>
              </a:rPr>
              <a:t>El yıkama</a:t>
            </a:r>
          </a:p>
          <a:p>
            <a:pPr marL="12700" marR="0" lvl="0" indent="0" algn="l" defTabSz="914400" rtl="0" eaLnBrk="1" fontAlgn="auto" latinLnBrk="0" hangingPunct="1">
              <a:lnSpc>
                <a:spcPct val="100000"/>
              </a:lnSpc>
              <a:spcBef>
                <a:spcPts val="240"/>
              </a:spcBef>
              <a:spcAft>
                <a:spcPts val="0"/>
              </a:spcAft>
              <a:buClrTx/>
              <a:buSzTx/>
              <a:buFontTx/>
              <a:buNone/>
              <a:tabLst/>
              <a:defRPr/>
            </a:pPr>
            <a:endParaRPr kumimoji="0" sz="2000" b="1" i="0" u="none" strike="noStrike" kern="1200" cap="none" spc="0" normalizeH="0" baseline="0" noProof="0" dirty="0">
              <a:ln>
                <a:noFill/>
              </a:ln>
              <a:solidFill>
                <a:srgbClr val="92D050"/>
              </a:solidFill>
              <a:effectLst/>
              <a:uLnTx/>
              <a:uFillTx/>
              <a:latin typeface="Times New Roman" panose="02020603050405020304" pitchFamily="18" charset="0"/>
              <a:cs typeface="Times New Roman" panose="02020603050405020304" pitchFamily="18" charset="0"/>
            </a:endParaRPr>
          </a:p>
          <a:p>
            <a:pPr marL="12700" marR="0" lvl="0" indent="0" algn="l" defTabSz="914400" rtl="0" eaLnBrk="1" fontAlgn="auto" latinLnBrk="0" hangingPunct="1">
              <a:lnSpc>
                <a:spcPct val="100000"/>
              </a:lnSpc>
              <a:spcBef>
                <a:spcPts val="175"/>
              </a:spcBef>
              <a:spcAft>
                <a:spcPts val="0"/>
              </a:spcAft>
              <a:buClrTx/>
              <a:buSzTx/>
              <a:buFontTx/>
              <a:buNone/>
              <a:tabLst/>
              <a:defRPr/>
            </a:pPr>
            <a:r>
              <a:rPr kumimoji="0" lang="tr-TR" sz="2000" b="1" i="0" u="none" strike="noStrike" kern="1200" cap="none" spc="-5" normalizeH="0" baseline="0" noProof="0" dirty="0">
                <a:ln>
                  <a:noFill/>
                </a:ln>
                <a:solidFill>
                  <a:srgbClr val="FF9900"/>
                </a:solidFill>
                <a:effectLst/>
                <a:uLnTx/>
                <a:uFillTx/>
                <a:latin typeface="Times New Roman" panose="02020603050405020304" pitchFamily="18" charset="0"/>
                <a:cs typeface="Times New Roman" panose="02020603050405020304" pitchFamily="18" charset="0"/>
              </a:rPr>
              <a:t>El ovalama</a:t>
            </a:r>
            <a:endParaRPr kumimoji="0"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8" name="object 69">
            <a:extLst>
              <a:ext uri="{FF2B5EF4-FFF2-40B4-BE49-F238E27FC236}">
                <a16:creationId xmlns:a16="http://schemas.microsoft.com/office/drawing/2014/main" id="{CA1B061C-2934-AA3A-D3A8-12002681DF14}"/>
              </a:ext>
            </a:extLst>
          </p:cNvPr>
          <p:cNvSpPr txBox="1"/>
          <p:nvPr/>
        </p:nvSpPr>
        <p:spPr>
          <a:xfrm>
            <a:off x="6289860" y="1713249"/>
            <a:ext cx="5130996" cy="1516441"/>
          </a:xfrm>
          <a:prstGeom prst="rect">
            <a:avLst/>
          </a:prstGeom>
          <a:ln w="19050">
            <a:solidFill>
              <a:srgbClr val="FF0000"/>
            </a:solidFill>
          </a:ln>
        </p:spPr>
        <p:txBody>
          <a:bodyPr vert="horz" wrap="square" lIns="0" tIns="38735" rIns="0" bIns="0" rtlCol="0">
            <a:spAutoFit/>
          </a:bodyPr>
          <a:lstStyle/>
          <a:p>
            <a:pPr marL="90805" marR="0" lvl="0" indent="0" algn="l" defTabSz="914400" rtl="0" eaLnBrk="1" fontAlgn="auto" latinLnBrk="0" hangingPunct="1">
              <a:lnSpc>
                <a:spcPct val="100000"/>
              </a:lnSpc>
              <a:spcBef>
                <a:spcPts val="305"/>
              </a:spcBef>
              <a:spcAft>
                <a:spcPts val="0"/>
              </a:spcAft>
              <a:buClrTx/>
              <a:buSzTx/>
              <a:buFontTx/>
              <a:buNone/>
              <a:tabLst/>
              <a:defRPr/>
            </a:pPr>
            <a:r>
              <a:rPr kumimoji="0" lang="tr-TR" sz="2400" b="1" i="0" u="none" strike="noStrike" kern="1200" cap="none" spc="-5" normalizeH="0" baseline="0" noProof="0" dirty="0">
                <a:ln>
                  <a:noFill/>
                </a:ln>
                <a:solidFill>
                  <a:srgbClr val="FF9900"/>
                </a:solidFill>
                <a:effectLst/>
                <a:uLnTx/>
                <a:uFillTx/>
                <a:latin typeface="Times New Roman" panose="02020603050405020304" pitchFamily="18" charset="0"/>
                <a:cs typeface="Times New Roman" panose="02020603050405020304" pitchFamily="18" charset="0"/>
              </a:rPr>
              <a:t>Alkol bazlı el antiseptiği ile el ovalama</a:t>
            </a:r>
            <a:endParaRPr kumimoji="0"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33070" marR="0" lvl="0" indent="-342900" algn="l" defTabSz="914400" rtl="0" eaLnBrk="1" fontAlgn="auto" latinLnBrk="0" hangingPunct="1">
              <a:lnSpc>
                <a:spcPct val="100000"/>
              </a:lnSpc>
              <a:spcBef>
                <a:spcPts val="25"/>
              </a:spcBef>
              <a:spcAft>
                <a:spcPts val="0"/>
              </a:spcAft>
              <a:buClr>
                <a:srgbClr val="002060"/>
              </a:buClr>
              <a:buSzTx/>
              <a:buFont typeface="Wingdings" panose="05000000000000000000" pitchFamily="2" charset="2"/>
              <a:buChar char="Ø"/>
              <a:tabLst>
                <a:tab pos="315595" algn="l"/>
              </a:tabLst>
              <a:defRPr/>
            </a:pP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Daha etkili</a:t>
            </a:r>
            <a:endParaRPr kumimoji="0"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433070" marR="0" lvl="0" indent="-342900" algn="l" defTabSz="914400" rtl="0" eaLnBrk="1" fontAlgn="auto" latinLnBrk="0" hangingPunct="1">
              <a:lnSpc>
                <a:spcPct val="100000"/>
              </a:lnSpc>
              <a:spcBef>
                <a:spcPts val="25"/>
              </a:spcBef>
              <a:spcAft>
                <a:spcPts val="0"/>
              </a:spcAft>
              <a:buClr>
                <a:srgbClr val="002060"/>
              </a:buClr>
              <a:buSzTx/>
              <a:buFont typeface="Wingdings" panose="05000000000000000000" pitchFamily="2" charset="2"/>
              <a:buChar char="Ø"/>
              <a:tabLst>
                <a:tab pos="315595" algn="l"/>
              </a:tabLst>
              <a:defRPr/>
            </a:pPr>
            <a:r>
              <a:rPr kumimoji="0" lang="tr-TR" sz="2400" b="1" i="0" u="none" strike="noStrike" kern="1200" cap="none" spc="-5"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Daha hızlı</a:t>
            </a:r>
            <a:endParaRPr kumimoji="0"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433070" marR="0" lvl="0" indent="-342900" algn="l" defTabSz="914400" rtl="0" eaLnBrk="1" fontAlgn="auto" latinLnBrk="0" hangingPunct="1">
              <a:lnSpc>
                <a:spcPct val="100000"/>
              </a:lnSpc>
              <a:spcBef>
                <a:spcPts val="20"/>
              </a:spcBef>
              <a:spcAft>
                <a:spcPts val="0"/>
              </a:spcAft>
              <a:buClr>
                <a:srgbClr val="002060"/>
              </a:buClr>
              <a:buSzTx/>
              <a:buFont typeface="Wingdings" panose="05000000000000000000" pitchFamily="2" charset="2"/>
              <a:buChar char="Ø"/>
              <a:tabLst>
                <a:tab pos="315595" algn="l"/>
              </a:tabLst>
              <a:defRPr/>
            </a:pPr>
            <a:r>
              <a:rPr kumimoji="0" lang="tr-TR" sz="2400" b="1" i="0" u="none" strike="noStrike" kern="1200" cap="none" spc="-5"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Daha iyi tolere edilir.</a:t>
            </a:r>
            <a:endParaRPr kumimoji="0"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69" name="TextBox 76">
            <a:extLst>
              <a:ext uri="{FF2B5EF4-FFF2-40B4-BE49-F238E27FC236}">
                <a16:creationId xmlns:a16="http://schemas.microsoft.com/office/drawing/2014/main" id="{E176D3AA-C0C4-1D7D-BA9A-B3E5D72A4B19}"/>
              </a:ext>
            </a:extLst>
          </p:cNvPr>
          <p:cNvSpPr txBox="1"/>
          <p:nvPr/>
        </p:nvSpPr>
        <p:spPr>
          <a:xfrm>
            <a:off x="8458200" y="6425063"/>
            <a:ext cx="3637126" cy="307777"/>
          </a:xfrm>
          <a:prstGeom prst="rect">
            <a:avLst/>
          </a:prstGeom>
          <a:noFill/>
        </p:spPr>
        <p:txBody>
          <a:bodyPr wrap="square">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tr-TR" sz="1400" b="0" i="0" u="none" strike="noStrike" kern="1200" cap="none" spc="-8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8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Pittet</a:t>
            </a:r>
            <a:r>
              <a:rPr kumimoji="0" lang="en-US" sz="1400" b="0" i="0" u="none" strike="noStrike" kern="1200" cap="none" spc="-6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14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en-US" sz="1400" b="0" i="0" u="none" strike="noStrike" kern="1200" cap="none" spc="-6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114"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and</a:t>
            </a:r>
            <a:r>
              <a:rPr kumimoji="0" lang="en-US" sz="1400" b="0" i="0" u="none" strike="noStrike" kern="1200" cap="none" spc="-6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114"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Boyce</a:t>
            </a:r>
            <a:r>
              <a:rPr kumimoji="0" lang="en-US" sz="1400" b="0" i="0" u="none" strike="noStrike" kern="1200" cap="none" spc="-6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8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J.</a:t>
            </a:r>
            <a:r>
              <a:rPr kumimoji="0" lang="en-US" sz="1400" b="0" i="0" u="none" strike="noStrike" kern="1200" cap="none" spc="-6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1" u="none" strike="noStrike" kern="1200" cap="none" spc="-10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Lancet</a:t>
            </a:r>
            <a:r>
              <a:rPr kumimoji="0" lang="en-US" sz="1400" b="0" i="1" u="none" strike="noStrike" kern="1200" cap="none" spc="-6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1" u="none" strike="noStrike" kern="1200" cap="none" spc="-8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Infect</a:t>
            </a:r>
            <a:r>
              <a:rPr kumimoji="0" lang="en-US" sz="1400" b="0" i="1" u="none" strike="noStrike" kern="1200" cap="none" spc="-6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1" u="none" strike="noStrike" kern="1200" cap="none" spc="-10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Dis</a:t>
            </a:r>
            <a:r>
              <a:rPr kumimoji="0" lang="en-US" sz="1400" b="0" i="1" u="none" strike="noStrike" kern="1200" cap="none" spc="-6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10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2003;3:269-70.</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1302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6300506"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yıkama </a:t>
            </a: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veya</a:t>
            </a: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 el ovalama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12" name="Resim 11">
            <a:extLst>
              <a:ext uri="{FF2B5EF4-FFF2-40B4-BE49-F238E27FC236}">
                <a16:creationId xmlns:a16="http://schemas.microsoft.com/office/drawing/2014/main" id="{1BF83ACB-7A1E-6936-A2A7-B2CCEBC88618}"/>
              </a:ext>
            </a:extLst>
          </p:cNvPr>
          <p:cNvPicPr>
            <a:picLocks noChangeAspect="1"/>
          </p:cNvPicPr>
          <p:nvPr/>
        </p:nvPicPr>
        <p:blipFill>
          <a:blip r:embed="rId4"/>
          <a:stretch>
            <a:fillRect/>
          </a:stretch>
        </p:blipFill>
        <p:spPr>
          <a:xfrm>
            <a:off x="6416842" y="1583957"/>
            <a:ext cx="5775158" cy="4053003"/>
          </a:xfrm>
          <a:prstGeom prst="rect">
            <a:avLst/>
          </a:prstGeom>
        </p:spPr>
      </p:pic>
      <p:sp>
        <p:nvSpPr>
          <p:cNvPr id="13" name="TextBox 11">
            <a:extLst>
              <a:ext uri="{FF2B5EF4-FFF2-40B4-BE49-F238E27FC236}">
                <a16:creationId xmlns:a16="http://schemas.microsoft.com/office/drawing/2014/main" id="{7456E741-AB90-3F80-4FB6-7E9B596D8491}"/>
              </a:ext>
            </a:extLst>
          </p:cNvPr>
          <p:cNvSpPr txBox="1"/>
          <p:nvPr/>
        </p:nvSpPr>
        <p:spPr>
          <a:xfrm>
            <a:off x="501429" y="2337197"/>
            <a:ext cx="5775158" cy="224676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ov</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ala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hijyeni</a:t>
            </a:r>
            <a:r>
              <a:rPr lang="tr-TR" sz="2400" dirty="0">
                <a:solidFill>
                  <a:prstClr val="black"/>
                </a:solidFill>
                <a:latin typeface="Times New Roman" panose="02020603050405020304" pitchFamily="18" charset="0"/>
                <a:cs typeface="Times New Roman" panose="02020603050405020304" pitchFamily="18" charset="0"/>
              </a:rPr>
              <a:t>ne u</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yumu</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kolaylaştırır.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lang="tr-TR" sz="2400" dirty="0">
              <a:solidFill>
                <a:prstClr val="black"/>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1200"/>
              </a:spcAft>
              <a:buClr>
                <a:srgbClr val="002060"/>
              </a:buClr>
              <a:buSzTx/>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Ancak;</a:t>
            </a: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Eller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görünür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şekilde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kirli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olduğunda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sabun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suyla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el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yıka</a:t>
            </a:r>
            <a:r>
              <a:rPr kumimoji="0" lang="tr-TR"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nmalıdır</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150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822960"/>
            <a:ext cx="6300506" cy="112471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Özetle el ovalama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70" name="TextBox 14">
            <a:extLst>
              <a:ext uri="{FF2B5EF4-FFF2-40B4-BE49-F238E27FC236}">
                <a16:creationId xmlns:a16="http://schemas.microsoft.com/office/drawing/2014/main" id="{D0B905BF-9664-28FC-0791-B7FD94485E9F}"/>
              </a:ext>
            </a:extLst>
          </p:cNvPr>
          <p:cNvSpPr txBox="1"/>
          <p:nvPr/>
        </p:nvSpPr>
        <p:spPr>
          <a:xfrm>
            <a:off x="632225" y="1947672"/>
            <a:ext cx="9956528" cy="418576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Daha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az</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zaman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alır</a:t>
            </a:r>
            <a:r>
              <a:rPr lang="tr-TR" sz="2400" spc="-5" dirty="0">
                <a:solidFill>
                  <a:prstClr val="black"/>
                </a:solidFill>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sadece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ila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30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saniye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Doğrudan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bakım</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noktasına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yerleştirilebilir</a:t>
            </a:r>
            <a:r>
              <a:rPr lang="tr-TR" sz="2400" spc="-5" dirty="0">
                <a:solidFill>
                  <a:prstClr val="black"/>
                </a:solidFill>
                <a:latin typeface="Times New Roman" panose="02020603050405020304" pitchFamily="18" charset="0"/>
                <a:cs typeface="Times New Roman" panose="02020603050405020304" pitchFamily="18" charset="0"/>
              </a:rPr>
              <a:t>,</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bu</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da el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hijyenini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klinik</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iş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akışınızda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rahat</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kolay</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hale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getirir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Lavabo,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veya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havlu</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gerekmez</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eller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hava</a:t>
            </a:r>
            <a:r>
              <a:rPr lang="tr-TR" sz="2400" spc="-5" dirty="0">
                <a:solidFill>
                  <a:prstClr val="black"/>
                </a:solidFill>
                <a:latin typeface="Times New Roman" panose="02020603050405020304" pitchFamily="18" charset="0"/>
                <a:cs typeface="Times New Roman" panose="02020603050405020304" pitchFamily="18" charset="0"/>
              </a:rPr>
              <a:t>da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kurutulur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1200"/>
              </a:spcAft>
              <a:buClr>
                <a:srgbClr val="002060"/>
              </a:buClr>
              <a:buSzTx/>
              <a:tabLst/>
              <a:defRPr/>
            </a:pPr>
            <a:r>
              <a:rPr lang="tr-TR" sz="2400" spc="-5" dirty="0">
                <a:latin typeface="Times New Roman" panose="02020603050405020304" pitchFamily="18" charset="0"/>
                <a:cs typeface="Times New Roman" panose="02020603050405020304" pitchFamily="18" charset="0"/>
              </a:rPr>
              <a:t>Ancak;</a:t>
            </a: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Etken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madde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alkol</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yanıcı</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olduğundan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dikkatli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olunmalı</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ateşten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uzakta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saklandığından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emin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olunmalıdır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Pediatri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psikiyatri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servislerinde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hasta güvenliği açısından sadece personelin</a:t>
            </a:r>
            <a:r>
              <a:rPr kumimoji="0" lang="tr-TR" sz="2400" b="0" i="0" u="none" strike="noStrike" kern="1200" cap="none" spc="-5" normalizeH="0" noProof="0" dirty="0">
                <a:ln>
                  <a:noFill/>
                </a:ln>
                <a:solidFill>
                  <a:prstClr val="black"/>
                </a:solidFill>
                <a:effectLst/>
                <a:uLnTx/>
                <a:uFillTx/>
                <a:latin typeface="Times New Roman" panose="02020603050405020304" pitchFamily="18" charset="0"/>
                <a:cs typeface="Times New Roman" panose="02020603050405020304" pitchFamily="18" charset="0"/>
              </a:rPr>
              <a:t> ulaşabileceği şekilde ayarlamalar yapılmalıdır.</a:t>
            </a:r>
            <a:endPar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1" name="Graphic 10" descr="Bonfire with solid fill">
            <a:extLst>
              <a:ext uri="{FF2B5EF4-FFF2-40B4-BE49-F238E27FC236}">
                <a16:creationId xmlns:a16="http://schemas.microsoft.com/office/drawing/2014/main" id="{82C7FBB5-2B6D-A345-925B-4DDDBB1D8D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213740" y="3917079"/>
            <a:ext cx="1778553" cy="1778553"/>
          </a:xfrm>
          <a:prstGeom prst="rect">
            <a:avLst/>
          </a:prstGeom>
        </p:spPr>
      </p:pic>
    </p:spTree>
    <p:extLst>
      <p:ext uri="{BB962C8B-B14F-4D97-AF65-F5344CB8AC3E}">
        <p14:creationId xmlns:p14="http://schemas.microsoft.com/office/powerpoint/2010/main" val="3844529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6300506"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Nasıl el yıkanır?</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2" name="who-mooc_hand-hygiene_demonstration-handwashing (480p) (1)">
            <a:hlinkClick r:id="" action="ppaction://media"/>
            <a:extLst>
              <a:ext uri="{FF2B5EF4-FFF2-40B4-BE49-F238E27FC236}">
                <a16:creationId xmlns:a16="http://schemas.microsoft.com/office/drawing/2014/main" id="{5C4969AB-9C6D-39F1-1064-78AA4898800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92117" y="1377702"/>
            <a:ext cx="6705600" cy="502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256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Resim 14">
            <a:extLst>
              <a:ext uri="{FF2B5EF4-FFF2-40B4-BE49-F238E27FC236}">
                <a16:creationId xmlns:a16="http://schemas.microsoft.com/office/drawing/2014/main" id="{D7983ACC-59F7-AE18-6676-8FC9724A9AA1}"/>
              </a:ext>
            </a:extLst>
          </p:cNvPr>
          <p:cNvPicPr>
            <a:picLocks noChangeAspect="1"/>
          </p:cNvPicPr>
          <p:nvPr/>
        </p:nvPicPr>
        <p:blipFill>
          <a:blip r:embed="rId3" cstate="print">
            <a:extLst>
              <a:ext uri="{28A0092B-C50C-407E-A947-70E740481C1C}">
                <a14:useLocalDpi xmlns:a14="http://schemas.microsoft.com/office/drawing/2010/main" val="0"/>
              </a:ext>
            </a:extLst>
          </a:blip>
          <a:srcRect l="6951" t="23725" r="5707" b="12500"/>
          <a:stretch/>
        </p:blipFill>
        <p:spPr bwMode="auto">
          <a:xfrm>
            <a:off x="5351999" y="21067"/>
            <a:ext cx="6840000" cy="6836933"/>
          </a:xfrm>
          <a:prstGeom prst="rect">
            <a:avLst/>
          </a:prstGeom>
          <a:noFill/>
          <a:ln>
            <a:noFill/>
          </a:ln>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9682034"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Source Sans Pro"/>
                <a:ea typeface="+mj-ea"/>
                <a:cs typeface="+mj-cs"/>
              </a:rPr>
              <a:t>Nasıl el yıkanır</a:t>
            </a:r>
            <a:r>
              <a:rPr kumimoji="0" lang="en-US" sz="3600" b="1" i="0" u="none" strike="noStrike" kern="1200" cap="none" spc="0" normalizeH="0" baseline="0" noProof="0" dirty="0">
                <a:ln>
                  <a:noFill/>
                </a:ln>
                <a:solidFill>
                  <a:srgbClr val="002060"/>
                </a:solidFill>
                <a:effectLst/>
                <a:uLnTx/>
                <a:uFillTx/>
                <a:latin typeface="Source Sans Pro"/>
                <a:ea typeface="+mj-ea"/>
                <a:cs typeface="+mj-cs"/>
              </a:rPr>
              <a:t>? </a:t>
            </a:r>
          </a:p>
        </p:txBody>
      </p:sp>
      <p:sp>
        <p:nvSpPr>
          <p:cNvPr id="12" name="TextBox 11">
            <a:extLst>
              <a:ext uri="{FF2B5EF4-FFF2-40B4-BE49-F238E27FC236}">
                <a16:creationId xmlns:a16="http://schemas.microsoft.com/office/drawing/2014/main" id="{50076C00-5718-4657-992F-4645A251DAD6}"/>
              </a:ext>
            </a:extLst>
          </p:cNvPr>
          <p:cNvSpPr txBox="1"/>
          <p:nvPr/>
        </p:nvSpPr>
        <p:spPr>
          <a:xfrm>
            <a:off x="722581" y="2298343"/>
            <a:ext cx="4629418"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ELLERİNİZİ GÖRÜNÜR ŞEKİLDE KİRLENDİĞİNDE YIKAYIN! </a:t>
            </a:r>
            <a:endParaRPr kumimoji="0" lang="tr-TR"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b="1" dirty="0">
                <a:solidFill>
                  <a:srgbClr val="ED7D31"/>
                </a:solidFill>
                <a:latin typeface="Times New Roman" panose="02020603050405020304" pitchFamily="18" charset="0"/>
                <a:cs typeface="Times New Roman" panose="02020603050405020304" pitchFamily="18" charset="0"/>
              </a:rPr>
              <a:t>DİĞER DURUMLARDA ALKOL BAZLI </a:t>
            </a:r>
            <a:r>
              <a:rPr kumimoji="0" lang="sv-SE"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EL </a:t>
            </a:r>
            <a:r>
              <a:rPr kumimoji="0" lang="tr-TR"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ANTİSEPTİĞİ</a:t>
            </a:r>
            <a:r>
              <a:rPr kumimoji="0" lang="sv-SE"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KULLANIN</a:t>
            </a:r>
            <a:r>
              <a:rPr kumimoji="0" lang="tr-TR"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a:t>
            </a:r>
            <a:endParaRPr kumimoji="0" lang="tr-TR" sz="24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Toplam süre</a:t>
            </a:r>
            <a:r>
              <a:rPr kumimoji="0" lang="en-US" sz="2400" b="0"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40-60 </a:t>
            </a:r>
            <a:r>
              <a:rPr kumimoji="0" lang="en-US" sz="24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saniye</a:t>
            </a:r>
            <a:endParaRPr kumimoji="0" lang="en-US"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7A5F342B-4F8E-2B00-F88F-9692B5FEA59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4" name="İçerik Yer Tutucusu 2">
            <a:extLst>
              <a:ext uri="{FF2B5EF4-FFF2-40B4-BE49-F238E27FC236}">
                <a16:creationId xmlns:a16="http://schemas.microsoft.com/office/drawing/2014/main" id="{9DE3EF90-0E2B-EC1E-5265-58CAC5449E35}"/>
              </a:ext>
            </a:extLst>
          </p:cNvPr>
          <p:cNvSpPr txBox="1">
            <a:spLocks/>
          </p:cNvSpPr>
          <p:nvPr/>
        </p:nvSpPr>
        <p:spPr>
          <a:xfrm>
            <a:off x="762447" y="109654"/>
            <a:ext cx="11229846" cy="352619"/>
          </a:xfrm>
          <a:prstGeom prst="rect">
            <a:avLst/>
          </a:prstGeom>
        </p:spPr>
        <p:txBody>
          <a:bodyPr vert="horz" lIns="91440" tIns="45720" rIns="91440" bIns="45720" rtlCol="0" anchor="t">
            <a:noAutofit/>
          </a:bodyPr>
          <a:lstStyle>
            <a:defPPr>
              <a:defRPr lang="tr-T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tr-TR" sz="1400" b="1" i="1">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endPar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endParaRPr>
          </a:p>
        </p:txBody>
      </p:sp>
    </p:spTree>
    <p:extLst>
      <p:ext uri="{BB962C8B-B14F-4D97-AF65-F5344CB8AC3E}">
        <p14:creationId xmlns:p14="http://schemas.microsoft.com/office/powerpoint/2010/main" val="2314064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ÜRKİYE CUMHURİYETİ SAĞLIK BAKANLIĞI Logo PNG Vector">
            <a:extLst>
              <a:ext uri="{FF2B5EF4-FFF2-40B4-BE49-F238E27FC236}">
                <a16:creationId xmlns:a16="http://schemas.microsoft.com/office/drawing/2014/main" id="{7A5F342B-4F8E-2B00-F88F-9692B5FEA59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4" name="İçerik Yer Tutucusu 2">
            <a:extLst>
              <a:ext uri="{FF2B5EF4-FFF2-40B4-BE49-F238E27FC236}">
                <a16:creationId xmlns:a16="http://schemas.microsoft.com/office/drawing/2014/main" id="{9DE3EF90-0E2B-EC1E-5265-58CAC5449E35}"/>
              </a:ext>
            </a:extLst>
          </p:cNvPr>
          <p:cNvSpPr txBox="1">
            <a:spLocks/>
          </p:cNvSpPr>
          <p:nvPr/>
        </p:nvSpPr>
        <p:spPr>
          <a:xfrm>
            <a:off x="762447" y="109654"/>
            <a:ext cx="11229846" cy="352619"/>
          </a:xfrm>
          <a:prstGeom prst="rect">
            <a:avLst/>
          </a:prstGeom>
        </p:spPr>
        <p:txBody>
          <a:bodyPr vert="horz" lIns="91440" tIns="45720" rIns="91440" bIns="45720" rtlCol="0" anchor="t">
            <a:noAutofit/>
          </a:bodyPr>
          <a:lstStyle>
            <a:defPPr>
              <a:defRPr lang="tr-T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tr-TR" sz="1400" b="1" i="1">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endPar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endParaRPr>
          </a:p>
        </p:txBody>
      </p:sp>
      <p:pic>
        <p:nvPicPr>
          <p:cNvPr id="7" name="Resim 6">
            <a:extLst>
              <a:ext uri="{FF2B5EF4-FFF2-40B4-BE49-F238E27FC236}">
                <a16:creationId xmlns:a16="http://schemas.microsoft.com/office/drawing/2014/main" id="{A481FAC4-41A8-92AD-FE56-47A39399D734}"/>
              </a:ext>
            </a:extLst>
          </p:cNvPr>
          <p:cNvPicPr>
            <a:picLocks noChangeAspect="1"/>
          </p:cNvPicPr>
          <p:nvPr/>
        </p:nvPicPr>
        <p:blipFill>
          <a:blip r:embed="rId4"/>
          <a:stretch>
            <a:fillRect/>
          </a:stretch>
        </p:blipFill>
        <p:spPr>
          <a:xfrm>
            <a:off x="277875" y="746347"/>
            <a:ext cx="11636249" cy="2772027"/>
          </a:xfrm>
          <a:prstGeom prst="rect">
            <a:avLst/>
          </a:prstGeom>
        </p:spPr>
      </p:pic>
      <p:pic>
        <p:nvPicPr>
          <p:cNvPr id="8" name="Resim 7">
            <a:extLst>
              <a:ext uri="{FF2B5EF4-FFF2-40B4-BE49-F238E27FC236}">
                <a16:creationId xmlns:a16="http://schemas.microsoft.com/office/drawing/2014/main" id="{C03847E5-8C9A-C556-CB7F-7320DC359214}"/>
              </a:ext>
            </a:extLst>
          </p:cNvPr>
          <p:cNvPicPr>
            <a:picLocks noChangeAspect="1"/>
          </p:cNvPicPr>
          <p:nvPr/>
        </p:nvPicPr>
        <p:blipFill>
          <a:blip r:embed="rId5"/>
          <a:stretch>
            <a:fillRect/>
          </a:stretch>
        </p:blipFill>
        <p:spPr>
          <a:xfrm>
            <a:off x="133061" y="3429000"/>
            <a:ext cx="11925875" cy="3037723"/>
          </a:xfrm>
          <a:prstGeom prst="rect">
            <a:avLst/>
          </a:prstGeom>
        </p:spPr>
      </p:pic>
    </p:spTree>
    <p:extLst>
      <p:ext uri="{BB962C8B-B14F-4D97-AF65-F5344CB8AC3E}">
        <p14:creationId xmlns:p14="http://schemas.microsoft.com/office/powerpoint/2010/main" val="2026922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ÜRKİYE CUMHURİYETİ SAĞLIK BAKANLIĞI Logo PNG Vector">
            <a:extLst>
              <a:ext uri="{FF2B5EF4-FFF2-40B4-BE49-F238E27FC236}">
                <a16:creationId xmlns:a16="http://schemas.microsoft.com/office/drawing/2014/main" id="{7A5F342B-4F8E-2B00-F88F-9692B5FEA59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4" name="İçerik Yer Tutucusu 2">
            <a:extLst>
              <a:ext uri="{FF2B5EF4-FFF2-40B4-BE49-F238E27FC236}">
                <a16:creationId xmlns:a16="http://schemas.microsoft.com/office/drawing/2014/main" id="{9DE3EF90-0E2B-EC1E-5265-58CAC5449E35}"/>
              </a:ext>
            </a:extLst>
          </p:cNvPr>
          <p:cNvSpPr txBox="1">
            <a:spLocks/>
          </p:cNvSpPr>
          <p:nvPr/>
        </p:nvSpPr>
        <p:spPr>
          <a:xfrm>
            <a:off x="762447" y="109654"/>
            <a:ext cx="11229846" cy="352619"/>
          </a:xfrm>
          <a:prstGeom prst="rect">
            <a:avLst/>
          </a:prstGeom>
        </p:spPr>
        <p:txBody>
          <a:bodyPr vert="horz" lIns="91440" tIns="45720" rIns="91440" bIns="45720" rtlCol="0" anchor="t">
            <a:noAutofit/>
          </a:bodyPr>
          <a:lstStyle>
            <a:defPPr>
              <a:defRPr lang="tr-T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tr-TR" sz="1400" b="1" i="1">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endPar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endParaRPr>
          </a:p>
        </p:txBody>
      </p:sp>
      <p:pic>
        <p:nvPicPr>
          <p:cNvPr id="5" name="Resim 4">
            <a:extLst>
              <a:ext uri="{FF2B5EF4-FFF2-40B4-BE49-F238E27FC236}">
                <a16:creationId xmlns:a16="http://schemas.microsoft.com/office/drawing/2014/main" id="{68528A70-5D29-64CB-B95B-27461503087F}"/>
              </a:ext>
            </a:extLst>
          </p:cNvPr>
          <p:cNvPicPr>
            <a:picLocks noChangeAspect="1"/>
          </p:cNvPicPr>
          <p:nvPr/>
        </p:nvPicPr>
        <p:blipFill>
          <a:blip r:embed="rId4"/>
          <a:stretch>
            <a:fillRect/>
          </a:stretch>
        </p:blipFill>
        <p:spPr>
          <a:xfrm>
            <a:off x="318836" y="776037"/>
            <a:ext cx="11873164" cy="2681037"/>
          </a:xfrm>
          <a:prstGeom prst="rect">
            <a:avLst/>
          </a:prstGeom>
        </p:spPr>
      </p:pic>
      <p:pic>
        <p:nvPicPr>
          <p:cNvPr id="7" name="Resim 6">
            <a:extLst>
              <a:ext uri="{FF2B5EF4-FFF2-40B4-BE49-F238E27FC236}">
                <a16:creationId xmlns:a16="http://schemas.microsoft.com/office/drawing/2014/main" id="{B48F4115-8257-C193-2B0E-E1036C9EB04E}"/>
              </a:ext>
            </a:extLst>
          </p:cNvPr>
          <p:cNvPicPr>
            <a:picLocks noChangeAspect="1"/>
          </p:cNvPicPr>
          <p:nvPr/>
        </p:nvPicPr>
        <p:blipFill>
          <a:blip r:embed="rId5"/>
          <a:stretch>
            <a:fillRect/>
          </a:stretch>
        </p:blipFill>
        <p:spPr>
          <a:xfrm>
            <a:off x="355125" y="3770837"/>
            <a:ext cx="11487932" cy="2681037"/>
          </a:xfrm>
          <a:prstGeom prst="rect">
            <a:avLst/>
          </a:prstGeom>
        </p:spPr>
      </p:pic>
    </p:spTree>
    <p:extLst>
      <p:ext uri="{BB962C8B-B14F-4D97-AF65-F5344CB8AC3E}">
        <p14:creationId xmlns:p14="http://schemas.microsoft.com/office/powerpoint/2010/main" val="1736563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834CAFF-592C-13A6-1264-A6C379D70E2F}"/>
              </a:ext>
            </a:extLst>
          </p:cNvPr>
          <p:cNvPicPr>
            <a:picLocks noChangeAspect="1"/>
          </p:cNvPicPr>
          <p:nvPr/>
        </p:nvPicPr>
        <p:blipFill>
          <a:blip r:embed="rId3"/>
          <a:stretch>
            <a:fillRect/>
          </a:stretch>
        </p:blipFill>
        <p:spPr>
          <a:xfrm>
            <a:off x="8919411" y="3305161"/>
            <a:ext cx="3272589" cy="3552839"/>
          </a:xfrm>
          <a:prstGeom prst="rect">
            <a:avLst/>
          </a:prstGeom>
        </p:spPr>
      </p:pic>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hijyeni ile ilgili tanımlar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4FC73BD-7CD4-4D4A-8453-395BA178BA85}"/>
              </a:ext>
            </a:extLst>
          </p:cNvPr>
          <p:cNvSpPr txBox="1"/>
          <p:nvPr/>
        </p:nvSpPr>
        <p:spPr>
          <a:xfrm>
            <a:off x="762446" y="2041450"/>
            <a:ext cx="10096054" cy="1723549"/>
          </a:xfrm>
          <a:prstGeom prst="rect">
            <a:avLst/>
          </a:prstGeom>
          <a:noFill/>
        </p:spPr>
        <p:txBody>
          <a:bodyPr wrap="square">
            <a:spAutoFit/>
          </a:bodyPr>
          <a:lstStyle/>
          <a:p>
            <a:pPr marL="342900" marR="0" lvl="0" indent="-342900" algn="l" defTabSz="914400" rtl="0" eaLnBrk="1" fontAlgn="auto" latinLnBrk="0" hangingPunct="1">
              <a:spcBef>
                <a:spcPts val="0"/>
              </a:spcBef>
              <a:spcAft>
                <a:spcPts val="1200"/>
              </a:spcAft>
              <a:buClr>
                <a:srgbClr val="002060"/>
              </a:buClr>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Antiseptik </a:t>
            </a: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ajan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Mikroorganizmaları etkisiz hale getiren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veya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canlı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dokularda</a:t>
            </a:r>
            <a:r>
              <a:rPr lang="tr-TR" sz="2400" noProof="0" dirty="0">
                <a:solidFill>
                  <a:prstClr val="black"/>
                </a:solidFill>
                <a:latin typeface="Times New Roman" panose="02020603050405020304" pitchFamily="18" charset="0"/>
                <a:cs typeface="Times New Roman" panose="02020603050405020304" pitchFamily="18" charset="0"/>
              </a:rPr>
              <a:t> </a:t>
            </a:r>
            <a:r>
              <a:rPr kumimoji="0" lang="tr-TR"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çoğalmalarını</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engelleyen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antimikrobiyal</a:t>
            </a:r>
            <a:r>
              <a:rPr kumimoji="0" 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herhangi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madde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R="0" lvl="0" algn="l" defTabSz="914400" rtl="0" eaLnBrk="1" fontAlgn="auto" latinLnBrk="0" hangingPunct="1">
              <a:spcBef>
                <a:spcPts val="0"/>
              </a:spcBef>
              <a:buClr>
                <a:srgbClr val="002060"/>
              </a:buClr>
              <a:buSzTx/>
              <a:tabLst/>
              <a:defRPr/>
            </a:pPr>
            <a:r>
              <a:rPr kumimoji="0" lang="tr-TR"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Örnekler</a:t>
            </a:r>
            <a:r>
              <a:rPr lang="tr-TR" sz="2400" dirty="0">
                <a:solidFill>
                  <a:prstClr val="black"/>
                </a:solidFill>
                <a:latin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alkoller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klorheksidin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glukonat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klor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türevleri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iyot</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p>
          <a:p>
            <a:pPr marR="0" lvl="0" algn="l" defTabSz="914400" rtl="0" eaLnBrk="1" fontAlgn="auto" latinLnBrk="0" hangingPunct="1">
              <a:spcBef>
                <a:spcPts val="0"/>
              </a:spcBef>
              <a:buClr>
                <a:srgbClr val="002060"/>
              </a:buClr>
              <a:buSzTx/>
              <a:tabLst/>
              <a:defRPr/>
            </a:pPr>
            <a:r>
              <a:rPr lang="tr-TR" sz="2400" dirty="0" smtClean="0">
                <a:solidFill>
                  <a:prstClr val="black"/>
                </a:solidFill>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kloroksilenol</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(PCMX),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kuaterner</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amonyum</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bileşikleri</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ve</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triklosan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bulunur</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tr-TR"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948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6300506"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Ellerin kurulanması</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70" name="TextBox 14">
            <a:extLst>
              <a:ext uri="{FF2B5EF4-FFF2-40B4-BE49-F238E27FC236}">
                <a16:creationId xmlns:a16="http://schemas.microsoft.com/office/drawing/2014/main" id="{D0B905BF-9664-28FC-0791-B7FD94485E9F}"/>
              </a:ext>
            </a:extLst>
          </p:cNvPr>
          <p:cNvSpPr txBox="1"/>
          <p:nvPr/>
        </p:nvSpPr>
        <p:spPr>
          <a:xfrm>
            <a:off x="568216" y="1879203"/>
            <a:ext cx="11424077" cy="150810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Eller yıkandıktan sonra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sonra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elleri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kurutmak</a:t>
            </a:r>
            <a:r>
              <a:rPr lang="tr-TR" sz="2400" spc="-5" dirty="0">
                <a:solidFill>
                  <a:prstClr val="black"/>
                </a:solidFill>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önemli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bir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adımıdır</a:t>
            </a:r>
            <a:r>
              <a:rPr lang="tr-TR" sz="2400" spc="-5" dirty="0">
                <a:solidFill>
                  <a:prstClr val="black"/>
                </a:solidFill>
                <a:latin typeface="Times New Roman" panose="02020603050405020304" pitchFamily="18" charset="0"/>
                <a:cs typeface="Times New Roman" panose="02020603050405020304" pitchFamily="18" charset="0"/>
              </a:rPr>
              <a:t>.</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lang="tr-TR" sz="2400" spc="-5" dirty="0">
                <a:solidFill>
                  <a:prstClr val="black"/>
                </a:solidFill>
                <a:latin typeface="Times New Roman" panose="02020603050405020304" pitchFamily="18" charset="0"/>
                <a:cs typeface="Times New Roman" panose="02020603050405020304" pitchFamily="18" charset="0"/>
              </a:rPr>
              <a:t>Ç</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ünkü</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mikroorganizmaların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bulaşması</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kuru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cilde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göre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ıslak</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ciltte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daha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olasıdır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Elleri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tekrar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kirletmeyen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veya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tahriş</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etmeyen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bir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yöntemle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eller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iyice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kurula</a:t>
            </a:r>
            <a:r>
              <a:rPr lang="tr-TR" sz="2400" spc="-5" dirty="0" err="1">
                <a:solidFill>
                  <a:prstClr val="black"/>
                </a:solidFill>
                <a:latin typeface="Times New Roman" panose="02020603050405020304" pitchFamily="18" charset="0"/>
                <a:cs typeface="Times New Roman" panose="02020603050405020304" pitchFamily="18" charset="0"/>
              </a:rPr>
              <a:t>nmalıdır</a:t>
            </a:r>
            <a:r>
              <a:rPr lang="tr-TR" sz="2400" spc="-5" dirty="0">
                <a:solidFill>
                  <a:prstClr val="black"/>
                </a:solidFill>
                <a:latin typeface="Times New Roman" panose="02020603050405020304" pitchFamily="18" charset="0"/>
                <a:cs typeface="Times New Roman" panose="02020603050405020304" pitchFamily="18" charset="0"/>
              </a:rPr>
              <a:t>.</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3" name="Metin kutusu 2">
            <a:extLst>
              <a:ext uri="{FF2B5EF4-FFF2-40B4-BE49-F238E27FC236}">
                <a16:creationId xmlns:a16="http://schemas.microsoft.com/office/drawing/2014/main" id="{8733B627-9543-68C8-9925-1B0FF9D2D98E}"/>
              </a:ext>
            </a:extLst>
          </p:cNvPr>
          <p:cNvSpPr txBox="1"/>
          <p:nvPr/>
        </p:nvSpPr>
        <p:spPr>
          <a:xfrm>
            <a:off x="568216" y="3855086"/>
            <a:ext cx="6096000" cy="1569660"/>
          </a:xfrm>
          <a:prstGeom prst="rect">
            <a:avLst/>
          </a:prstGeom>
          <a:noFill/>
        </p:spPr>
        <p:txBody>
          <a:bodyPr wrap="square">
            <a:spAutoFit/>
          </a:bodyPr>
          <a:lstStyle/>
          <a:p>
            <a:pPr marL="285750" indent="-285750">
              <a:buClr>
                <a:srgbClr val="002060"/>
              </a:buClr>
              <a:buFont typeface="Wingdings" panose="05000000000000000000" pitchFamily="2" charset="2"/>
              <a:buChar char="ü"/>
            </a:pPr>
            <a:r>
              <a:rPr lang="tr-TR" sz="2400" dirty="0">
                <a:latin typeface="Times New Roman" panose="02020603050405020304" pitchFamily="18" charset="0"/>
                <a:cs typeface="Times New Roman" panose="02020603050405020304" pitchFamily="18" charset="0"/>
              </a:rPr>
              <a:t>Havada kurutma (el hareketleri ile) veya</a:t>
            </a:r>
          </a:p>
          <a:p>
            <a:pPr marL="285750" indent="-285750">
              <a:buClr>
                <a:srgbClr val="002060"/>
              </a:buClr>
              <a:buFont typeface="Wingdings" panose="05000000000000000000" pitchFamily="2" charset="2"/>
              <a:buChar char="ü"/>
            </a:pPr>
            <a:endParaRPr lang="tr-TR" sz="2400" dirty="0">
              <a:latin typeface="Times New Roman" panose="02020603050405020304" pitchFamily="18" charset="0"/>
              <a:cs typeface="Times New Roman" panose="02020603050405020304" pitchFamily="18" charset="0"/>
            </a:endParaRPr>
          </a:p>
          <a:p>
            <a:pPr marL="285750" indent="-285750">
              <a:buClr>
                <a:srgbClr val="002060"/>
              </a:buClr>
              <a:buFont typeface="Wingdings" panose="05000000000000000000" pitchFamily="2" charset="2"/>
              <a:buChar char="ü"/>
            </a:pPr>
            <a:endParaRPr lang="tr-TR" sz="2400" dirty="0">
              <a:latin typeface="Times New Roman" panose="02020603050405020304" pitchFamily="18" charset="0"/>
              <a:cs typeface="Times New Roman" panose="02020603050405020304" pitchFamily="18" charset="0"/>
            </a:endParaRPr>
          </a:p>
          <a:p>
            <a:pPr marL="285750" indent="-285750">
              <a:buClr>
                <a:srgbClr val="002060"/>
              </a:buClr>
              <a:buFont typeface="Wingdings" panose="05000000000000000000" pitchFamily="2" charset="2"/>
              <a:buChar char="ü"/>
            </a:pPr>
            <a:r>
              <a:rPr lang="tr-TR" sz="2400" dirty="0">
                <a:latin typeface="Times New Roman" panose="02020603050405020304" pitchFamily="18" charset="0"/>
                <a:cs typeface="Times New Roman" panose="02020603050405020304" pitchFamily="18" charset="0"/>
              </a:rPr>
              <a:t>Tercihen tek kullanımlık kağıt havlu ile</a:t>
            </a:r>
          </a:p>
        </p:txBody>
      </p:sp>
      <p:pic>
        <p:nvPicPr>
          <p:cNvPr id="10" name="Resim 9">
            <a:extLst>
              <a:ext uri="{FF2B5EF4-FFF2-40B4-BE49-F238E27FC236}">
                <a16:creationId xmlns:a16="http://schemas.microsoft.com/office/drawing/2014/main" id="{1EEC73AA-5C40-7C43-D9A4-D1604690BDC1}"/>
              </a:ext>
            </a:extLst>
          </p:cNvPr>
          <p:cNvPicPr>
            <a:picLocks noChangeAspect="1"/>
          </p:cNvPicPr>
          <p:nvPr/>
        </p:nvPicPr>
        <p:blipFill>
          <a:blip r:embed="rId4"/>
          <a:stretch>
            <a:fillRect/>
          </a:stretch>
        </p:blipFill>
        <p:spPr>
          <a:xfrm>
            <a:off x="8054190" y="3773529"/>
            <a:ext cx="3125075" cy="1333545"/>
          </a:xfrm>
          <a:prstGeom prst="rect">
            <a:avLst/>
          </a:prstGeom>
          <a:ln>
            <a:noFill/>
          </a:ln>
          <a:effectLst>
            <a:outerShdw blurRad="292100" dist="139700" dir="2700000" algn="tl" rotWithShape="0">
              <a:srgbClr val="333333">
                <a:alpha val="65000"/>
              </a:srgbClr>
            </a:outerShdw>
          </a:effectLst>
        </p:spPr>
      </p:pic>
      <p:pic>
        <p:nvPicPr>
          <p:cNvPr id="12" name="Resim 11">
            <a:extLst>
              <a:ext uri="{FF2B5EF4-FFF2-40B4-BE49-F238E27FC236}">
                <a16:creationId xmlns:a16="http://schemas.microsoft.com/office/drawing/2014/main" id="{F08A399A-4AD1-0623-5212-FFDA27F547F0}"/>
              </a:ext>
            </a:extLst>
          </p:cNvPr>
          <p:cNvPicPr>
            <a:picLocks noChangeAspect="1"/>
          </p:cNvPicPr>
          <p:nvPr/>
        </p:nvPicPr>
        <p:blipFill>
          <a:blip r:embed="rId5"/>
          <a:stretch>
            <a:fillRect/>
          </a:stretch>
        </p:blipFill>
        <p:spPr>
          <a:xfrm>
            <a:off x="6095999" y="5170881"/>
            <a:ext cx="3125076" cy="14828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3832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6300506"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Ellerin kurulanması</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70" name="TextBox 14">
            <a:extLst>
              <a:ext uri="{FF2B5EF4-FFF2-40B4-BE49-F238E27FC236}">
                <a16:creationId xmlns:a16="http://schemas.microsoft.com/office/drawing/2014/main" id="{D0B905BF-9664-28FC-0791-B7FD94485E9F}"/>
              </a:ext>
            </a:extLst>
          </p:cNvPr>
          <p:cNvSpPr txBox="1"/>
          <p:nvPr/>
        </p:nvSpPr>
        <p:spPr>
          <a:xfrm>
            <a:off x="542119" y="1737906"/>
            <a:ext cx="5767241" cy="246221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0070C0"/>
              </a:buClr>
              <a:buSzTx/>
              <a:buFont typeface="Wingdings" panose="05000000000000000000" pitchFamily="2" charset="2"/>
              <a:buChar char="ü"/>
              <a:tabLst/>
              <a:defRPr/>
            </a:pP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Sağlık kurumlarında elleri kurutmak için sıcak hava kurutucularının kullanılması önerilmez.</a:t>
            </a:r>
          </a:p>
          <a:p>
            <a:pPr marL="342900" marR="0" lvl="0" indent="-342900" algn="l" defTabSz="914400" rtl="0" eaLnBrk="1" fontAlgn="auto" latinLnBrk="0" hangingPunct="1">
              <a:lnSpc>
                <a:spcPct val="100000"/>
              </a:lnSpc>
              <a:spcBef>
                <a:spcPts val="0"/>
              </a:spcBef>
              <a:spcAft>
                <a:spcPts val="1200"/>
              </a:spcAft>
              <a:buClr>
                <a:srgbClr val="0070C0"/>
              </a:buClr>
              <a:buSzTx/>
              <a:buFont typeface="Wingdings" panose="05000000000000000000" pitchFamily="2" charset="2"/>
              <a:buChar char="ü"/>
              <a:tabLst/>
              <a:defRPr/>
            </a:pPr>
            <a:r>
              <a:rPr lang="tr-TR" sz="2400" spc="-5" dirty="0">
                <a:solidFill>
                  <a:prstClr val="black"/>
                </a:solidFill>
                <a:latin typeface="Times New Roman" panose="02020603050405020304" pitchFamily="18" charset="0"/>
                <a:cs typeface="Times New Roman" panose="02020603050405020304" pitchFamily="18" charset="0"/>
              </a:rPr>
              <a:t>Ç</a:t>
            </a:r>
            <a:r>
              <a:rPr kumimoji="0" lang="tr-TR"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ünkü</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basınçlı hava, su damlacıkları yoluyla mikroorganizmaların yayılmasına yol açar.</a:t>
            </a:r>
            <a:endPar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Metin kutusu 2">
            <a:extLst>
              <a:ext uri="{FF2B5EF4-FFF2-40B4-BE49-F238E27FC236}">
                <a16:creationId xmlns:a16="http://schemas.microsoft.com/office/drawing/2014/main" id="{8733B627-9543-68C8-9925-1B0FF9D2D98E}"/>
              </a:ext>
            </a:extLst>
          </p:cNvPr>
          <p:cNvSpPr txBox="1"/>
          <p:nvPr/>
        </p:nvSpPr>
        <p:spPr>
          <a:xfrm>
            <a:off x="6581999" y="1738726"/>
            <a:ext cx="5384196" cy="1354217"/>
          </a:xfrm>
          <a:prstGeom prst="rect">
            <a:avLst/>
          </a:prstGeom>
          <a:noFill/>
        </p:spPr>
        <p:txBody>
          <a:bodyPr wrap="square">
            <a:spAutoFit/>
          </a:bodyPr>
          <a:lstStyle/>
          <a:p>
            <a:pPr marL="285750" indent="-285750">
              <a:spcAft>
                <a:spcPts val="1200"/>
              </a:spcAft>
              <a:buClr>
                <a:srgbClr val="0070C0"/>
              </a:buClr>
              <a:buFont typeface="Wingdings" panose="05000000000000000000" pitchFamily="2" charset="2"/>
              <a:buChar char="ü"/>
            </a:pPr>
            <a:r>
              <a:rPr lang="tr-TR" sz="2400" dirty="0">
                <a:latin typeface="Times New Roman" panose="02020603050405020304" pitchFamily="18" charset="0"/>
                <a:cs typeface="Times New Roman" panose="02020603050405020304" pitchFamily="18" charset="0"/>
              </a:rPr>
              <a:t>Havlular birden fazla kez veya birden fazla kişi tarafından kullanılmamalıdır.</a:t>
            </a:r>
          </a:p>
          <a:p>
            <a:pPr marL="285750" indent="-285750">
              <a:spcAft>
                <a:spcPts val="1200"/>
              </a:spcAft>
              <a:buClr>
                <a:srgbClr val="0070C0"/>
              </a:buClr>
              <a:buFont typeface="Wingdings" panose="05000000000000000000" pitchFamily="2" charset="2"/>
              <a:buChar char="ü"/>
            </a:pPr>
            <a:r>
              <a:rPr lang="tr-TR" sz="2400" dirty="0">
                <a:latin typeface="Times New Roman" panose="02020603050405020304" pitchFamily="18" charset="0"/>
                <a:cs typeface="Times New Roman" panose="02020603050405020304" pitchFamily="18" charset="0"/>
              </a:rPr>
              <a:t>Çünkü paylaşılan havlular hızla kirlenir.</a:t>
            </a:r>
          </a:p>
        </p:txBody>
      </p:sp>
      <p:pic>
        <p:nvPicPr>
          <p:cNvPr id="2" name="Graphic 9" descr="Towel outline">
            <a:extLst>
              <a:ext uri="{FF2B5EF4-FFF2-40B4-BE49-F238E27FC236}">
                <a16:creationId xmlns:a16="http://schemas.microsoft.com/office/drawing/2014/main" id="{31178984-642C-A2FE-8768-0900F489713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694975" y="4473437"/>
            <a:ext cx="914400" cy="914400"/>
          </a:xfrm>
          <a:prstGeom prst="rect">
            <a:avLst/>
          </a:prstGeom>
        </p:spPr>
      </p:pic>
      <p:pic>
        <p:nvPicPr>
          <p:cNvPr id="4" name="Graphic 12" descr="Water with solid fill">
            <a:extLst>
              <a:ext uri="{FF2B5EF4-FFF2-40B4-BE49-F238E27FC236}">
                <a16:creationId xmlns:a16="http://schemas.microsoft.com/office/drawing/2014/main" id="{9D34B513-EDF5-5C49-6DEC-38F1307BA2C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002436" y="5009754"/>
            <a:ext cx="914400" cy="914400"/>
          </a:xfrm>
          <a:prstGeom prst="rect">
            <a:avLst/>
          </a:prstGeom>
        </p:spPr>
      </p:pic>
      <p:pic>
        <p:nvPicPr>
          <p:cNvPr id="5" name="Graphic 13" descr="Toilet Paper with solid fill">
            <a:extLst>
              <a:ext uri="{FF2B5EF4-FFF2-40B4-BE49-F238E27FC236}">
                <a16:creationId xmlns:a16="http://schemas.microsoft.com/office/drawing/2014/main" id="{3E0EB1DD-B532-F48C-5707-BF6A012B2C8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691071" y="4657319"/>
            <a:ext cx="914400" cy="914400"/>
          </a:xfrm>
          <a:prstGeom prst="rect">
            <a:avLst/>
          </a:prstGeom>
        </p:spPr>
      </p:pic>
      <p:pic>
        <p:nvPicPr>
          <p:cNvPr id="7" name="Graphic 14" descr="Toilet Paper outline">
            <a:extLst>
              <a:ext uri="{FF2B5EF4-FFF2-40B4-BE49-F238E27FC236}">
                <a16:creationId xmlns:a16="http://schemas.microsoft.com/office/drawing/2014/main" id="{4B249D64-3558-3518-52A5-5FAE93043EA6}"/>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2235850" y="4200119"/>
            <a:ext cx="914400" cy="914400"/>
          </a:xfrm>
          <a:prstGeom prst="rect">
            <a:avLst/>
          </a:prstGeom>
        </p:spPr>
      </p:pic>
      <p:pic>
        <p:nvPicPr>
          <p:cNvPr id="8" name="Graphic 15" descr="Towel with solid fill">
            <a:extLst>
              <a:ext uri="{FF2B5EF4-FFF2-40B4-BE49-F238E27FC236}">
                <a16:creationId xmlns:a16="http://schemas.microsoft.com/office/drawing/2014/main" id="{0CB172DB-1ACC-1278-23BE-FF58AC4BC681}"/>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9443317" y="4247386"/>
            <a:ext cx="914400" cy="914400"/>
          </a:xfrm>
          <a:prstGeom prst="rect">
            <a:avLst/>
          </a:prstGeom>
        </p:spPr>
      </p:pic>
      <p:pic>
        <p:nvPicPr>
          <p:cNvPr id="13" name="Graphic 16" descr="Water with solid fill">
            <a:extLst>
              <a:ext uri="{FF2B5EF4-FFF2-40B4-BE49-F238E27FC236}">
                <a16:creationId xmlns:a16="http://schemas.microsoft.com/office/drawing/2014/main" id="{1F92D711-4A3F-3C0E-BD5F-E86EDFF17BE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610637" y="4817121"/>
            <a:ext cx="914400" cy="914400"/>
          </a:xfrm>
          <a:prstGeom prst="rect">
            <a:avLst/>
          </a:prstGeom>
        </p:spPr>
      </p:pic>
      <p:pic>
        <p:nvPicPr>
          <p:cNvPr id="14" name="Graphic 17" descr="Water with solid fill">
            <a:extLst>
              <a:ext uri="{FF2B5EF4-FFF2-40B4-BE49-F238E27FC236}">
                <a16:creationId xmlns:a16="http://schemas.microsoft.com/office/drawing/2014/main" id="{5F79853B-72BA-950D-E345-D650CA718FA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263226" y="4095354"/>
            <a:ext cx="914400" cy="914400"/>
          </a:xfrm>
          <a:prstGeom prst="rect">
            <a:avLst/>
          </a:prstGeom>
        </p:spPr>
      </p:pic>
      <p:pic>
        <p:nvPicPr>
          <p:cNvPr id="15" name="Graphic 18" descr="Sink outline">
            <a:extLst>
              <a:ext uri="{FF2B5EF4-FFF2-40B4-BE49-F238E27FC236}">
                <a16:creationId xmlns:a16="http://schemas.microsoft.com/office/drawing/2014/main" id="{BA2463EC-B329-8D42-A892-C826CA06654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2431546" y="4800377"/>
            <a:ext cx="1619406" cy="1619406"/>
          </a:xfrm>
          <a:prstGeom prst="rect">
            <a:avLst/>
          </a:prstGeom>
        </p:spPr>
      </p:pic>
      <p:pic>
        <p:nvPicPr>
          <p:cNvPr id="16" name="Graphic 19" descr="Sink with solid fill">
            <a:extLst>
              <a:ext uri="{FF2B5EF4-FFF2-40B4-BE49-F238E27FC236}">
                <a16:creationId xmlns:a16="http://schemas.microsoft.com/office/drawing/2014/main" id="{157B26F7-8738-83B0-C0EE-CD6CAC7582C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7640476" y="4914396"/>
            <a:ext cx="1391367" cy="1391367"/>
          </a:xfrm>
          <a:prstGeom prst="rect">
            <a:avLst/>
          </a:prstGeom>
        </p:spPr>
      </p:pic>
      <p:sp>
        <p:nvSpPr>
          <p:cNvPr id="17" name="TextBox 7">
            <a:extLst>
              <a:ext uri="{FF2B5EF4-FFF2-40B4-BE49-F238E27FC236}">
                <a16:creationId xmlns:a16="http://schemas.microsoft.com/office/drawing/2014/main" id="{7BC5630A-7386-EA6F-8804-932D4D67DE62}"/>
              </a:ext>
            </a:extLst>
          </p:cNvPr>
          <p:cNvSpPr txBox="1"/>
          <p:nvPr/>
        </p:nvSpPr>
        <p:spPr>
          <a:xfrm>
            <a:off x="762447" y="6268688"/>
            <a:ext cx="1003807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Source Sans Pro"/>
              </a:rPr>
              <a:t>Hangisi uygundur? Sağdaki? Soldaki?</a:t>
            </a:r>
            <a:endParaRPr kumimoji="0" lang="en-US" sz="2400" b="1" i="0" u="none" strike="noStrike" kern="1200" cap="none" spc="0" normalizeH="0" baseline="0" noProof="0" dirty="0">
              <a:ln>
                <a:noFill/>
              </a:ln>
              <a:solidFill>
                <a:srgbClr val="002060"/>
              </a:solidFill>
              <a:effectLst/>
              <a:uLnTx/>
              <a:uFillTx/>
              <a:latin typeface="Source Sans Pro"/>
              <a:ea typeface="+mn-ea"/>
              <a:cs typeface="+mn-cs"/>
            </a:endParaRPr>
          </a:p>
        </p:txBody>
      </p:sp>
    </p:spTree>
    <p:extLst>
      <p:ext uri="{BB962C8B-B14F-4D97-AF65-F5344CB8AC3E}">
        <p14:creationId xmlns:p14="http://schemas.microsoft.com/office/powerpoint/2010/main" val="1329921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6300506"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Nasıl el ovalanır?</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3" name="who-mooc_hand-hygiene_demonstration-abhr (480p)">
            <a:hlinkClick r:id="" action="ppaction://media"/>
            <a:extLst>
              <a:ext uri="{FF2B5EF4-FFF2-40B4-BE49-F238E27FC236}">
                <a16:creationId xmlns:a16="http://schemas.microsoft.com/office/drawing/2014/main" id="{27582DBC-4B5E-A3BA-3707-3404E7EAE95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20357" y="1192195"/>
            <a:ext cx="6770850" cy="50781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177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164A9D54-54A6-8CE3-2D24-6F0B013D7300}"/>
              </a:ext>
            </a:extLst>
          </p:cNvPr>
          <p:cNvPicPr>
            <a:picLocks noChangeAspect="1"/>
          </p:cNvPicPr>
          <p:nvPr/>
        </p:nvPicPr>
        <p:blipFill>
          <a:blip r:embed="rId3"/>
          <a:stretch>
            <a:fillRect/>
          </a:stretch>
        </p:blipFill>
        <p:spPr>
          <a:xfrm>
            <a:off x="5503110" y="17057"/>
            <a:ext cx="6541379" cy="6731290"/>
          </a:xfrm>
          <a:prstGeom prst="rect">
            <a:avLst/>
          </a:prstGeom>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9682034"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Nasıl el ovalanır</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50076C00-5718-4657-992F-4645A251DAD6}"/>
              </a:ext>
            </a:extLst>
          </p:cNvPr>
          <p:cNvSpPr txBox="1"/>
          <p:nvPr/>
        </p:nvSpPr>
        <p:spPr>
          <a:xfrm>
            <a:off x="722581" y="2298343"/>
            <a:ext cx="4629418"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ELLERİNİZİ GÖRÜNÜR ŞEKİLDE KİRLENDİĞİNDE YIKAYIN! </a:t>
            </a:r>
            <a:endParaRPr kumimoji="0" lang="tr-TR"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b="1" dirty="0">
                <a:solidFill>
                  <a:srgbClr val="ED7D31"/>
                </a:solidFill>
                <a:latin typeface="Times New Roman" panose="02020603050405020304" pitchFamily="18" charset="0"/>
                <a:cs typeface="Times New Roman" panose="02020603050405020304" pitchFamily="18" charset="0"/>
              </a:rPr>
              <a:t>DİĞER DURUMLARDA ALKOL BAZLI </a:t>
            </a:r>
            <a:r>
              <a:rPr kumimoji="0" lang="sv-SE"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EL </a:t>
            </a:r>
            <a:r>
              <a:rPr kumimoji="0" lang="tr-TR"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ANTİSEPTİĞİ</a:t>
            </a:r>
            <a:r>
              <a:rPr kumimoji="0" lang="sv-SE"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KULLANIN</a:t>
            </a:r>
            <a:r>
              <a:rPr kumimoji="0" lang="tr-TR"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a:t>
            </a:r>
            <a:endParaRPr kumimoji="0" lang="tr-TR" sz="24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Toplam süre</a:t>
            </a:r>
            <a:r>
              <a:rPr kumimoji="0" lang="en-US" sz="2400" b="0"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lang="tr-TR" sz="2400" b="1" dirty="0">
                <a:solidFill>
                  <a:srgbClr val="ED7D31"/>
                </a:solidFill>
                <a:latin typeface="Times New Roman" panose="02020603050405020304" pitchFamily="18" charset="0"/>
                <a:cs typeface="Times New Roman" panose="02020603050405020304" pitchFamily="18" charset="0"/>
              </a:rPr>
              <a:t>20</a:t>
            </a:r>
            <a:r>
              <a:rPr kumimoji="0" lang="en-US"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a:t>
            </a:r>
            <a:r>
              <a:rPr kumimoji="0" lang="tr-TR"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30</a:t>
            </a:r>
            <a:r>
              <a:rPr kumimoji="0" lang="en-US"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saniye</a:t>
            </a:r>
            <a:endParaRPr kumimoji="0" lang="en-US" sz="24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7A5F342B-4F8E-2B00-F88F-9692B5FEA59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4" name="İçerik Yer Tutucusu 2">
            <a:extLst>
              <a:ext uri="{FF2B5EF4-FFF2-40B4-BE49-F238E27FC236}">
                <a16:creationId xmlns:a16="http://schemas.microsoft.com/office/drawing/2014/main" id="{9DE3EF90-0E2B-EC1E-5265-58CAC5449E35}"/>
              </a:ext>
            </a:extLst>
          </p:cNvPr>
          <p:cNvSpPr txBox="1">
            <a:spLocks/>
          </p:cNvSpPr>
          <p:nvPr/>
        </p:nvSpPr>
        <p:spPr>
          <a:xfrm>
            <a:off x="762447" y="109654"/>
            <a:ext cx="11229846" cy="352619"/>
          </a:xfrm>
          <a:prstGeom prst="rect">
            <a:avLst/>
          </a:prstGeom>
        </p:spPr>
        <p:txBody>
          <a:bodyPr vert="horz" lIns="91440" tIns="45720" rIns="91440" bIns="45720" rtlCol="0" anchor="t">
            <a:noAutofit/>
          </a:bodyPr>
          <a:lstStyle>
            <a:defPPr>
              <a:defRPr lang="tr-T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tr-TR" sz="1400" b="1" i="1">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endPar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endParaRPr>
          </a:p>
        </p:txBody>
      </p:sp>
    </p:spTree>
    <p:extLst>
      <p:ext uri="{BB962C8B-B14F-4D97-AF65-F5344CB8AC3E}">
        <p14:creationId xmlns:p14="http://schemas.microsoft.com/office/powerpoint/2010/main" val="1085734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ÜRKİYE CUMHURİYETİ SAĞLIK BAKANLIĞI Logo PNG Vector">
            <a:extLst>
              <a:ext uri="{FF2B5EF4-FFF2-40B4-BE49-F238E27FC236}">
                <a16:creationId xmlns:a16="http://schemas.microsoft.com/office/drawing/2014/main" id="{7A5F342B-4F8E-2B00-F88F-9692B5FEA59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4" name="İçerik Yer Tutucusu 2">
            <a:extLst>
              <a:ext uri="{FF2B5EF4-FFF2-40B4-BE49-F238E27FC236}">
                <a16:creationId xmlns:a16="http://schemas.microsoft.com/office/drawing/2014/main" id="{9DE3EF90-0E2B-EC1E-5265-58CAC5449E35}"/>
              </a:ext>
            </a:extLst>
          </p:cNvPr>
          <p:cNvSpPr txBox="1">
            <a:spLocks/>
          </p:cNvSpPr>
          <p:nvPr/>
        </p:nvSpPr>
        <p:spPr>
          <a:xfrm>
            <a:off x="762447" y="109654"/>
            <a:ext cx="11229846" cy="352619"/>
          </a:xfrm>
          <a:prstGeom prst="rect">
            <a:avLst/>
          </a:prstGeom>
        </p:spPr>
        <p:txBody>
          <a:bodyPr vert="horz" lIns="91440" tIns="45720" rIns="91440" bIns="45720" rtlCol="0" anchor="t">
            <a:noAutofit/>
          </a:bodyPr>
          <a:lstStyle>
            <a:defPPr>
              <a:defRPr lang="tr-T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tr-TR" sz="1400" b="1" i="1">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endPar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endParaRPr>
          </a:p>
        </p:txBody>
      </p:sp>
      <p:pic>
        <p:nvPicPr>
          <p:cNvPr id="6" name="Resim 5">
            <a:extLst>
              <a:ext uri="{FF2B5EF4-FFF2-40B4-BE49-F238E27FC236}">
                <a16:creationId xmlns:a16="http://schemas.microsoft.com/office/drawing/2014/main" id="{C90156F1-2D6C-30E6-290C-38215F9B2654}"/>
              </a:ext>
            </a:extLst>
          </p:cNvPr>
          <p:cNvPicPr>
            <a:picLocks noChangeAspect="1"/>
          </p:cNvPicPr>
          <p:nvPr/>
        </p:nvPicPr>
        <p:blipFill>
          <a:blip r:embed="rId4"/>
          <a:stretch>
            <a:fillRect/>
          </a:stretch>
        </p:blipFill>
        <p:spPr>
          <a:xfrm>
            <a:off x="355125" y="1106654"/>
            <a:ext cx="11615555" cy="3304925"/>
          </a:xfrm>
          <a:prstGeom prst="rect">
            <a:avLst/>
          </a:prstGeom>
        </p:spPr>
      </p:pic>
    </p:spTree>
    <p:extLst>
      <p:ext uri="{BB962C8B-B14F-4D97-AF65-F5344CB8AC3E}">
        <p14:creationId xmlns:p14="http://schemas.microsoft.com/office/powerpoint/2010/main" val="662226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ÜRKİYE CUMHURİYETİ SAĞLIK BAKANLIĞI Logo PNG Vector">
            <a:extLst>
              <a:ext uri="{FF2B5EF4-FFF2-40B4-BE49-F238E27FC236}">
                <a16:creationId xmlns:a16="http://schemas.microsoft.com/office/drawing/2014/main" id="{7A5F342B-4F8E-2B00-F88F-9692B5FEA59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4" name="İçerik Yer Tutucusu 2">
            <a:extLst>
              <a:ext uri="{FF2B5EF4-FFF2-40B4-BE49-F238E27FC236}">
                <a16:creationId xmlns:a16="http://schemas.microsoft.com/office/drawing/2014/main" id="{9DE3EF90-0E2B-EC1E-5265-58CAC5449E35}"/>
              </a:ext>
            </a:extLst>
          </p:cNvPr>
          <p:cNvSpPr txBox="1">
            <a:spLocks/>
          </p:cNvSpPr>
          <p:nvPr/>
        </p:nvSpPr>
        <p:spPr>
          <a:xfrm>
            <a:off x="762447" y="109654"/>
            <a:ext cx="11229846" cy="352619"/>
          </a:xfrm>
          <a:prstGeom prst="rect">
            <a:avLst/>
          </a:prstGeom>
        </p:spPr>
        <p:txBody>
          <a:bodyPr vert="horz" lIns="91440" tIns="45720" rIns="91440" bIns="45720" rtlCol="0" anchor="t">
            <a:noAutofit/>
          </a:bodyPr>
          <a:lstStyle>
            <a:defPPr>
              <a:defRPr lang="tr-T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tr-TR" sz="1400" b="1" i="1">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endPar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endParaRPr>
          </a:p>
        </p:txBody>
      </p:sp>
      <p:pic>
        <p:nvPicPr>
          <p:cNvPr id="4" name="Resim 3">
            <a:extLst>
              <a:ext uri="{FF2B5EF4-FFF2-40B4-BE49-F238E27FC236}">
                <a16:creationId xmlns:a16="http://schemas.microsoft.com/office/drawing/2014/main" id="{1D28B0D3-BD01-9E26-83D8-145866A69839}"/>
              </a:ext>
            </a:extLst>
          </p:cNvPr>
          <p:cNvPicPr>
            <a:picLocks noChangeAspect="1"/>
          </p:cNvPicPr>
          <p:nvPr/>
        </p:nvPicPr>
        <p:blipFill>
          <a:blip r:embed="rId4"/>
          <a:stretch>
            <a:fillRect/>
          </a:stretch>
        </p:blipFill>
        <p:spPr>
          <a:xfrm>
            <a:off x="304799" y="1010150"/>
            <a:ext cx="11922607" cy="3882691"/>
          </a:xfrm>
          <a:prstGeom prst="rect">
            <a:avLst/>
          </a:prstGeom>
        </p:spPr>
      </p:pic>
    </p:spTree>
    <p:extLst>
      <p:ext uri="{BB962C8B-B14F-4D97-AF65-F5344CB8AC3E}">
        <p14:creationId xmlns:p14="http://schemas.microsoft.com/office/powerpoint/2010/main" val="3920452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ÜRKİYE CUMHURİYETİ SAĞLIK BAKANLIĞI Logo PNG Vector">
            <a:extLst>
              <a:ext uri="{FF2B5EF4-FFF2-40B4-BE49-F238E27FC236}">
                <a16:creationId xmlns:a16="http://schemas.microsoft.com/office/drawing/2014/main" id="{7A5F342B-4F8E-2B00-F88F-9692B5FEA59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4" name="İçerik Yer Tutucusu 2">
            <a:extLst>
              <a:ext uri="{FF2B5EF4-FFF2-40B4-BE49-F238E27FC236}">
                <a16:creationId xmlns:a16="http://schemas.microsoft.com/office/drawing/2014/main" id="{9DE3EF90-0E2B-EC1E-5265-58CAC5449E35}"/>
              </a:ext>
            </a:extLst>
          </p:cNvPr>
          <p:cNvSpPr txBox="1">
            <a:spLocks/>
          </p:cNvSpPr>
          <p:nvPr/>
        </p:nvSpPr>
        <p:spPr>
          <a:xfrm>
            <a:off x="762447" y="109654"/>
            <a:ext cx="11229846" cy="352619"/>
          </a:xfrm>
          <a:prstGeom prst="rect">
            <a:avLst/>
          </a:prstGeom>
        </p:spPr>
        <p:txBody>
          <a:bodyPr vert="horz" lIns="91440" tIns="45720" rIns="91440" bIns="45720" rtlCol="0" anchor="t">
            <a:noAutofit/>
          </a:bodyPr>
          <a:lstStyle>
            <a:defPPr>
              <a:defRPr lang="tr-T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tr-TR" sz="1400" b="1" i="1">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endPar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endParaRPr>
          </a:p>
        </p:txBody>
      </p:sp>
      <p:pic>
        <p:nvPicPr>
          <p:cNvPr id="4" name="Resim 3">
            <a:extLst>
              <a:ext uri="{FF2B5EF4-FFF2-40B4-BE49-F238E27FC236}">
                <a16:creationId xmlns:a16="http://schemas.microsoft.com/office/drawing/2014/main" id="{E5A415BD-7B8A-210F-767C-B9D84AD593E7}"/>
              </a:ext>
            </a:extLst>
          </p:cNvPr>
          <p:cNvPicPr>
            <a:picLocks noChangeAspect="1"/>
          </p:cNvPicPr>
          <p:nvPr/>
        </p:nvPicPr>
        <p:blipFill>
          <a:blip r:embed="rId4"/>
          <a:stretch>
            <a:fillRect/>
          </a:stretch>
        </p:blipFill>
        <p:spPr>
          <a:xfrm>
            <a:off x="227346" y="1035216"/>
            <a:ext cx="11441625" cy="3552825"/>
          </a:xfrm>
          <a:prstGeom prst="rect">
            <a:avLst/>
          </a:prstGeom>
        </p:spPr>
      </p:pic>
    </p:spTree>
    <p:extLst>
      <p:ext uri="{BB962C8B-B14F-4D97-AF65-F5344CB8AC3E}">
        <p14:creationId xmlns:p14="http://schemas.microsoft.com/office/powerpoint/2010/main" val="44903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6300506"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70C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Cilt reaksiyonları</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70" name="TextBox 14">
            <a:extLst>
              <a:ext uri="{FF2B5EF4-FFF2-40B4-BE49-F238E27FC236}">
                <a16:creationId xmlns:a16="http://schemas.microsoft.com/office/drawing/2014/main" id="{D0B905BF-9664-28FC-0791-B7FD94485E9F}"/>
              </a:ext>
            </a:extLst>
          </p:cNvPr>
          <p:cNvSpPr txBox="1"/>
          <p:nvPr/>
        </p:nvSpPr>
        <p:spPr>
          <a:xfrm>
            <a:off x="568216" y="1879203"/>
            <a:ext cx="11424077" cy="418576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
                <a:srgbClr val="0070C0"/>
              </a:buClr>
              <a:buSzTx/>
              <a:tabLst/>
              <a:defRPr/>
            </a:pP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Sık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sabun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kullanımından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kaynaklanan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cilt</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reaksiyonu</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kontakt</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dermatit</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gibi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riskini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azaltmak</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için</a:t>
            </a:r>
            <a:r>
              <a:rPr lang="tr-TR" sz="2400" spc="-5" dirty="0">
                <a:solidFill>
                  <a:prstClr val="black"/>
                </a:solidFill>
                <a:latin typeface="Times New Roman" panose="02020603050405020304" pitchFamily="18" charset="0"/>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1200"/>
              </a:spcAft>
              <a:buClr>
                <a:srgbClr val="0070C0"/>
              </a:buClr>
              <a:buSzTx/>
              <a:buFont typeface="Wingdings" panose="05000000000000000000" pitchFamily="2" charset="2"/>
              <a:buChar char="ü"/>
              <a:tabLst/>
              <a:defRPr/>
            </a:pP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Sabun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 antiseptiğini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eş</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zamanlı</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kullanmayın. Alkol bazlı bir ürün kullanmadan hemen önce veya sonra ellerinizi sabun ve suyla düzenli olarak yıkamayın.</a:t>
            </a:r>
          </a:p>
          <a:p>
            <a:pPr marL="342900" lvl="0" indent="-342900">
              <a:spcAft>
                <a:spcPts val="1200"/>
              </a:spcAft>
              <a:buClr>
                <a:srgbClr val="0070C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S</a:t>
            </a:r>
            <a:r>
              <a:rPr lang="en-US" sz="2400" spc="-5" dirty="0" err="1">
                <a:solidFill>
                  <a:prstClr val="black"/>
                </a:solidFill>
                <a:latin typeface="Times New Roman" panose="02020603050405020304" pitchFamily="18" charset="0"/>
                <a:cs typeface="Times New Roman" panose="02020603050405020304" pitchFamily="18" charset="0"/>
              </a:rPr>
              <a:t>abunla</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sık</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el</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yıkamak</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kontakt</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dermatite</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yol</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açabilir</a:t>
            </a:r>
            <a:r>
              <a:rPr lang="tr-TR" sz="2400" spc="-5" dirty="0">
                <a:solidFill>
                  <a:prstClr val="black"/>
                </a:solidFill>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Cilt</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bütünlüğünü</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korumak</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için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 antiseptiği tercih edin. </a:t>
            </a:r>
          </a:p>
          <a:p>
            <a:pPr marL="342900" lvl="0" indent="-342900">
              <a:spcAft>
                <a:spcPts val="1200"/>
              </a:spcAft>
              <a:buClr>
                <a:srgbClr val="0070C0"/>
              </a:buClr>
              <a:buFont typeface="Wingdings" panose="05000000000000000000" pitchFamily="2" charset="2"/>
              <a:buChar char="ü"/>
              <a:defRPr/>
            </a:pP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Elleriniz ıslakken eldiven takmayın.</a:t>
            </a:r>
          </a:p>
          <a:p>
            <a:pPr marL="342900" lvl="0" indent="-342900">
              <a:spcAft>
                <a:spcPts val="1200"/>
              </a:spcAft>
              <a:buClr>
                <a:srgbClr val="0070C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Büyük kesikler ve sıyrıklarınız varsa su geçirmez pansumanla kapatın.</a:t>
            </a:r>
          </a:p>
          <a:p>
            <a:pPr marL="342900" lvl="0" indent="-342900">
              <a:spcAft>
                <a:spcPts val="1200"/>
              </a:spcAft>
              <a:buClr>
                <a:srgbClr val="0070C0"/>
              </a:buClr>
              <a:buFont typeface="Wingdings" panose="05000000000000000000" pitchFamily="2" charset="2"/>
              <a:buChar char="ü"/>
              <a:defRPr/>
            </a:pP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Nemlendirici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cilt</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bakım</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ürünler</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 kullanın.</a:t>
            </a:r>
            <a:endParaRPr lang="tr-TR" sz="2400" spc="-5"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9555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6300506"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Tırnaklar, oje ve takılar</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70" name="TextBox 14">
            <a:extLst>
              <a:ext uri="{FF2B5EF4-FFF2-40B4-BE49-F238E27FC236}">
                <a16:creationId xmlns:a16="http://schemas.microsoft.com/office/drawing/2014/main" id="{D0B905BF-9664-28FC-0791-B7FD94485E9F}"/>
              </a:ext>
            </a:extLst>
          </p:cNvPr>
          <p:cNvSpPr txBox="1"/>
          <p:nvPr/>
        </p:nvSpPr>
        <p:spPr>
          <a:xfrm>
            <a:off x="559073" y="1998075"/>
            <a:ext cx="9215864" cy="292387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0070C0"/>
              </a:buClr>
              <a:buSzTx/>
              <a:buFont typeface="Wingdings" panose="05000000000000000000" pitchFamily="2" charset="2"/>
              <a:buChar char="ü"/>
              <a:tabLst/>
              <a:defRPr/>
            </a:pP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Uzun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tırnaklar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oje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a:t>
            </a:r>
            <a:r>
              <a:rPr lang="tr-TR" sz="2400" spc="-5" dirty="0">
                <a:solidFill>
                  <a:prstClr val="black"/>
                </a:solidFill>
                <a:latin typeface="Times New Roman" panose="02020603050405020304" pitchFamily="18" charset="0"/>
                <a:cs typeface="Times New Roman" panose="02020603050405020304" pitchFamily="18" charset="0"/>
              </a:rPr>
              <a:t> takılar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ellerde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bakteri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üremesini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tr-TR" sz="2400" spc="-5" dirty="0">
                <a:solidFill>
                  <a:prstClr val="black"/>
                </a:solidFill>
                <a:latin typeface="Times New Roman" panose="02020603050405020304" pitchFamily="18" charset="0"/>
                <a:cs typeface="Times New Roman" panose="02020603050405020304" pitchFamily="18" charset="0"/>
              </a:rPr>
              <a:t>kolaylaştırır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342900" marR="0" lvl="0" indent="-342900" algn="l" defTabSz="914400" rtl="0" eaLnBrk="1" fontAlgn="auto" latinLnBrk="0" hangingPunct="1">
              <a:lnSpc>
                <a:spcPct val="100000"/>
              </a:lnSpc>
              <a:spcBef>
                <a:spcPts val="0"/>
              </a:spcBef>
              <a:spcAft>
                <a:spcPts val="1200"/>
              </a:spcAft>
              <a:buClr>
                <a:srgbClr val="0070C0"/>
              </a:buClr>
              <a:buSzTx/>
              <a:buFont typeface="Wingdings" panose="05000000000000000000" pitchFamily="2" charset="2"/>
              <a:buChar char="ü"/>
              <a:tabLst/>
              <a:defRPr/>
            </a:pP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Yapay</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veya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uzun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tırnakların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a:t>
            </a:r>
            <a:r>
              <a:rPr lang="tr-TR" sz="2400" spc="-5" dirty="0">
                <a:solidFill>
                  <a:prstClr val="black"/>
                </a:solidFill>
                <a:latin typeface="Times New Roman" panose="02020603050405020304" pitchFamily="18" charset="0"/>
                <a:cs typeface="Times New Roman" panose="02020603050405020304" pitchFamily="18" charset="0"/>
              </a:rPr>
              <a:t> takıların altındaki alanların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temizlenmesi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zor</a:t>
            </a:r>
            <a:r>
              <a:rPr lang="tr-TR" sz="2400" spc="-5" dirty="0">
                <a:solidFill>
                  <a:prstClr val="black"/>
                </a:solidFill>
                <a:latin typeface="Times New Roman" panose="02020603050405020304" pitchFamily="18" charset="0"/>
                <a:cs typeface="Times New Roman" panose="02020603050405020304" pitchFamily="18" charset="0"/>
              </a:rPr>
              <a:t>dur. </a:t>
            </a:r>
          </a:p>
          <a:p>
            <a:pPr marL="342900" marR="0" lvl="0" indent="-342900" algn="l" defTabSz="914400" rtl="0" eaLnBrk="1" fontAlgn="auto" latinLnBrk="0" hangingPunct="1">
              <a:lnSpc>
                <a:spcPct val="100000"/>
              </a:lnSpc>
              <a:spcBef>
                <a:spcPts val="0"/>
              </a:spcBef>
              <a:spcAft>
                <a:spcPts val="1200"/>
              </a:spcAft>
              <a:buClr>
                <a:srgbClr val="0070C0"/>
              </a:buClr>
              <a:buSzTx/>
              <a:buFont typeface="Wingdings" panose="05000000000000000000" pitchFamily="2" charset="2"/>
              <a:buChar char="ü"/>
              <a:tabLst/>
              <a:defRPr/>
            </a:pP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Doğal</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tırnaklar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kısa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tutulmalı</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parmak</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uçları</a:t>
            </a:r>
            <a:r>
              <a:rPr kumimoji="0" lang="tr-TR"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nı</a:t>
            </a:r>
            <a:r>
              <a:rPr kumimoji="0" lang="tr-TR" sz="2400" b="0" i="0" u="none" strike="noStrike" kern="1200" cap="none" spc="-5" normalizeH="0" noProof="0" dirty="0">
                <a:ln>
                  <a:noFill/>
                </a:ln>
                <a:solidFill>
                  <a:prstClr val="black"/>
                </a:solidFill>
                <a:effectLst/>
                <a:uLnTx/>
                <a:uFillTx/>
                <a:latin typeface="Times New Roman" panose="02020603050405020304" pitchFamily="18" charset="0"/>
                <a:cs typeface="Times New Roman" panose="02020603050405020304" pitchFamily="18" charset="0"/>
              </a:rPr>
              <a:t> geçmemelidir.</a:t>
            </a:r>
            <a:endPar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70C0"/>
              </a:buClr>
              <a:buSzTx/>
              <a:buFont typeface="Wingdings" panose="05000000000000000000" pitchFamily="2" charset="2"/>
              <a:buChar char="ü"/>
              <a:tabLst/>
              <a:defRPr/>
            </a:pPr>
            <a:r>
              <a:rPr lang="tr-TR" sz="2400" spc="-5" dirty="0">
                <a:solidFill>
                  <a:prstClr val="black"/>
                </a:solidFill>
                <a:latin typeface="Times New Roman" panose="02020603050405020304" pitchFamily="18" charset="0"/>
                <a:cs typeface="Times New Roman" panose="02020603050405020304" pitchFamily="18" charset="0"/>
              </a:rPr>
              <a:t>Klinik alanlarda yapay tırnaklarla çalışılması önerilmez. </a:t>
            </a:r>
          </a:p>
          <a:p>
            <a:pPr marL="342900" marR="0" lvl="0" indent="-342900" algn="l" defTabSz="914400" rtl="0" eaLnBrk="1" fontAlgn="auto" latinLnBrk="0" hangingPunct="1">
              <a:lnSpc>
                <a:spcPct val="100000"/>
              </a:lnSpc>
              <a:spcBef>
                <a:spcPts val="0"/>
              </a:spcBef>
              <a:spcAft>
                <a:spcPts val="1200"/>
              </a:spcAft>
              <a:buClr>
                <a:srgbClr val="0070C0"/>
              </a:buClr>
              <a:buSzTx/>
              <a:buFont typeface="Wingdings" panose="05000000000000000000" pitchFamily="2" charset="2"/>
              <a:buChar char="ü"/>
              <a:tabLst/>
              <a:defRPr/>
            </a:pPr>
            <a:r>
              <a:rPr lang="tr-TR" sz="2400" spc="-5" dirty="0">
                <a:solidFill>
                  <a:prstClr val="black"/>
                </a:solidFill>
                <a:latin typeface="Times New Roman" panose="02020603050405020304" pitchFamily="18" charset="0"/>
                <a:cs typeface="Times New Roman" panose="02020603050405020304" pitchFamily="18" charset="0"/>
              </a:rPr>
              <a:t>Tırnak cilası kullanılmışsa, çatlaklar olmamalıdır.</a:t>
            </a:r>
          </a:p>
        </p:txBody>
      </p:sp>
      <p:pic>
        <p:nvPicPr>
          <p:cNvPr id="2" name="Resim 1"/>
          <p:cNvPicPr>
            <a:picLocks noChangeAspect="1"/>
          </p:cNvPicPr>
          <p:nvPr/>
        </p:nvPicPr>
        <p:blipFill>
          <a:blip r:embed="rId4"/>
          <a:stretch>
            <a:fillRect/>
          </a:stretch>
        </p:blipFill>
        <p:spPr>
          <a:xfrm>
            <a:off x="8919125" y="2130970"/>
            <a:ext cx="2347163" cy="2658086"/>
          </a:xfrm>
          <a:prstGeom prst="rect">
            <a:avLst/>
          </a:prstGeom>
        </p:spPr>
      </p:pic>
    </p:spTree>
    <p:extLst>
      <p:ext uri="{BB962C8B-B14F-4D97-AF65-F5344CB8AC3E}">
        <p14:creationId xmlns:p14="http://schemas.microsoft.com/office/powerpoint/2010/main" val="230185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6300506"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Tırnaklar, oje ve takılar</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70" name="TextBox 14">
            <a:extLst>
              <a:ext uri="{FF2B5EF4-FFF2-40B4-BE49-F238E27FC236}">
                <a16:creationId xmlns:a16="http://schemas.microsoft.com/office/drawing/2014/main" id="{D0B905BF-9664-28FC-0791-B7FD94485E9F}"/>
              </a:ext>
            </a:extLst>
          </p:cNvPr>
          <p:cNvSpPr txBox="1"/>
          <p:nvPr/>
        </p:nvSpPr>
        <p:spPr>
          <a:xfrm>
            <a:off x="568217" y="1879203"/>
            <a:ext cx="8328895" cy="261610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0070C0"/>
              </a:buClr>
              <a:buSzTx/>
              <a:buFont typeface="Wingdings" panose="05000000000000000000" pitchFamily="2" charset="2"/>
              <a:buChar char="ü"/>
              <a:tabLst/>
              <a:defRPr/>
            </a:pPr>
            <a:r>
              <a:rPr lang="tr-TR" sz="2400" spc="-5" dirty="0">
                <a:solidFill>
                  <a:prstClr val="black"/>
                </a:solidFill>
                <a:latin typeface="Times New Roman" panose="02020603050405020304" pitchFamily="18" charset="0"/>
                <a:cs typeface="Times New Roman" panose="02020603050405020304" pitchFamily="18" charset="0"/>
              </a:rPr>
              <a:t>Yüzükler de dahil olmak üzere takı takmak kesinlikle önerilmez. </a:t>
            </a:r>
          </a:p>
          <a:p>
            <a:pPr marL="342900" marR="0" lvl="0" indent="-342900" algn="l" defTabSz="914400" rtl="0" eaLnBrk="1" fontAlgn="auto" latinLnBrk="0" hangingPunct="1">
              <a:lnSpc>
                <a:spcPct val="100000"/>
              </a:lnSpc>
              <a:spcBef>
                <a:spcPts val="0"/>
              </a:spcBef>
              <a:spcAft>
                <a:spcPts val="1200"/>
              </a:spcAft>
              <a:buClr>
                <a:srgbClr val="0070C0"/>
              </a:buClr>
              <a:buSzTx/>
              <a:buFont typeface="Wingdings" panose="05000000000000000000" pitchFamily="2" charset="2"/>
              <a:buChar char="ü"/>
              <a:tabLst/>
              <a:defRPr/>
            </a:pPr>
            <a:r>
              <a:rPr lang="tr-TR" sz="2400" spc="-5" dirty="0">
                <a:solidFill>
                  <a:prstClr val="black"/>
                </a:solidFill>
                <a:latin typeface="Times New Roman" panose="02020603050405020304" pitchFamily="18" charset="0"/>
                <a:cs typeface="Times New Roman" panose="02020603050405020304" pitchFamily="18" charset="0"/>
              </a:rPr>
              <a:t>Alternatif olarak, yüzükler boynun etrafına bir kolyeye takılabilir.</a:t>
            </a:r>
          </a:p>
          <a:p>
            <a:pPr marL="342900" marR="0" lvl="0" indent="-342900" algn="l" defTabSz="914400" rtl="0" eaLnBrk="1" fontAlgn="auto" latinLnBrk="0" hangingPunct="1">
              <a:lnSpc>
                <a:spcPct val="100000"/>
              </a:lnSpc>
              <a:spcBef>
                <a:spcPts val="0"/>
              </a:spcBef>
              <a:spcAft>
                <a:spcPts val="1200"/>
              </a:spcAft>
              <a:buClr>
                <a:srgbClr val="0070C0"/>
              </a:buClr>
              <a:buSzTx/>
              <a:buFont typeface="Wingdings" panose="05000000000000000000" pitchFamily="2" charset="2"/>
              <a:buChar char="ü"/>
              <a:tabLst/>
              <a:defRPr/>
            </a:pPr>
            <a:r>
              <a:rPr lang="tr-TR" sz="2400" spc="-5" dirty="0">
                <a:solidFill>
                  <a:prstClr val="black"/>
                </a:solidFill>
                <a:latin typeface="Times New Roman" panose="02020603050405020304" pitchFamily="18" charset="0"/>
                <a:cs typeface="Times New Roman" panose="02020603050405020304" pitchFamily="18" charset="0"/>
              </a:rPr>
              <a:t>Cerrahi ekipler cerrahi el temizliği yapmadan önce yüzükler, bilezikler ve saatler de dahil olmak üzere takıları çıkarmalıdır.</a:t>
            </a:r>
          </a:p>
        </p:txBody>
      </p:sp>
      <p:pic>
        <p:nvPicPr>
          <p:cNvPr id="7" name="Resim 6"/>
          <p:cNvPicPr>
            <a:picLocks noChangeAspect="1"/>
          </p:cNvPicPr>
          <p:nvPr/>
        </p:nvPicPr>
        <p:blipFill>
          <a:blip r:embed="rId4"/>
          <a:stretch>
            <a:fillRect/>
          </a:stretch>
        </p:blipFill>
        <p:spPr>
          <a:xfrm>
            <a:off x="8919125" y="2130970"/>
            <a:ext cx="2347163" cy="2658086"/>
          </a:xfrm>
          <a:prstGeom prst="rect">
            <a:avLst/>
          </a:prstGeom>
        </p:spPr>
      </p:pic>
    </p:spTree>
    <p:extLst>
      <p:ext uri="{BB962C8B-B14F-4D97-AF65-F5344CB8AC3E}">
        <p14:creationId xmlns:p14="http://schemas.microsoft.com/office/powerpoint/2010/main" val="91032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834CAFF-592C-13A6-1264-A6C379D70E2F}"/>
              </a:ext>
            </a:extLst>
          </p:cNvPr>
          <p:cNvPicPr>
            <a:picLocks noChangeAspect="1"/>
          </p:cNvPicPr>
          <p:nvPr/>
        </p:nvPicPr>
        <p:blipFill>
          <a:blip r:embed="rId3"/>
          <a:stretch>
            <a:fillRect/>
          </a:stretch>
        </p:blipFill>
        <p:spPr>
          <a:xfrm>
            <a:off x="8919411" y="3305161"/>
            <a:ext cx="3272589" cy="3552839"/>
          </a:xfrm>
          <a:prstGeom prst="rect">
            <a:avLst/>
          </a:prstGeom>
        </p:spPr>
      </p:pic>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Alkol dışındaki el antiseptikleri</a:t>
            </a: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4FC73BD-7CD4-4D4A-8453-395BA178BA85}"/>
              </a:ext>
            </a:extLst>
          </p:cNvPr>
          <p:cNvSpPr txBox="1"/>
          <p:nvPr/>
        </p:nvSpPr>
        <p:spPr>
          <a:xfrm>
            <a:off x="710249" y="1510612"/>
            <a:ext cx="11243213" cy="3139321"/>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en-US" sz="2400" b="1" dirty="0" err="1">
                <a:solidFill>
                  <a:prstClr val="black"/>
                </a:solidFill>
                <a:latin typeface="Times New Roman" panose="02020603050405020304" pitchFamily="18" charset="0"/>
                <a:cs typeface="Times New Roman" panose="02020603050405020304" pitchFamily="18" charset="0"/>
              </a:rPr>
              <a:t>Alkol</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dışı</a:t>
            </a:r>
            <a:r>
              <a:rPr lang="tr-TR" sz="2400" b="1" dirty="0" err="1">
                <a:solidFill>
                  <a:prstClr val="black"/>
                </a:solidFill>
                <a:latin typeface="Times New Roman" panose="02020603050405020304" pitchFamily="18" charset="0"/>
                <a:cs typeface="Times New Roman" panose="02020603050405020304" pitchFamily="18" charset="0"/>
              </a:rPr>
              <a:t>ndaki</a:t>
            </a:r>
            <a:r>
              <a:rPr lang="en-US" sz="2400" b="1" dirty="0">
                <a:solidFill>
                  <a:prstClr val="black"/>
                </a:solidFill>
                <a:latin typeface="Times New Roman" panose="02020603050405020304" pitchFamily="18" charset="0"/>
                <a:cs typeface="Times New Roman" panose="02020603050405020304" pitchFamily="18" charset="0"/>
              </a:rPr>
              <a:t> el </a:t>
            </a:r>
            <a:r>
              <a:rPr lang="en-US" sz="2400" b="1" dirty="0" err="1">
                <a:solidFill>
                  <a:prstClr val="black"/>
                </a:solidFill>
                <a:latin typeface="Times New Roman" panose="02020603050405020304" pitchFamily="18" charset="0"/>
                <a:cs typeface="Times New Roman" panose="02020603050405020304" pitchFamily="18" charset="0"/>
              </a:rPr>
              <a:t>antiseptikleri</a:t>
            </a:r>
            <a:r>
              <a:rPr lang="en-US" sz="2400" dirty="0">
                <a:solidFill>
                  <a:prstClr val="black"/>
                </a:solidFill>
                <a:latin typeface="Times New Roman" panose="02020603050405020304" pitchFamily="18" charset="0"/>
                <a:cs typeface="Times New Roman" panose="02020603050405020304" pitchFamily="18" charset="0"/>
              </a:rPr>
              <a:t>,</a:t>
            </a:r>
            <a:r>
              <a:rPr lang="tr-TR" sz="2400" dirty="0">
                <a:solidFill>
                  <a:prstClr val="black"/>
                </a:solidFill>
                <a:latin typeface="Times New Roman" panose="02020603050405020304" pitchFamily="18" charset="0"/>
                <a:cs typeface="Times New Roman" panose="02020603050405020304" pitchFamily="18" charset="0"/>
              </a:rPr>
              <a:t> g</a:t>
            </a:r>
            <a:r>
              <a:rPr lang="en-US" sz="2400" dirty="0" err="1">
                <a:solidFill>
                  <a:prstClr val="black"/>
                </a:solidFill>
                <a:latin typeface="Times New Roman" panose="02020603050405020304" pitchFamily="18" charset="0"/>
                <a:cs typeface="Times New Roman" panose="02020603050405020304" pitchFamily="18" charset="0"/>
              </a:rPr>
              <a:t>enellikle</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alkolün</a:t>
            </a:r>
            <a:r>
              <a:rPr lang="en-US" sz="2400" dirty="0">
                <a:solidFill>
                  <a:prstClr val="black"/>
                </a:solidFill>
                <a:latin typeface="Times New Roman" panose="02020603050405020304" pitchFamily="18" charset="0"/>
                <a:cs typeface="Times New Roman" panose="02020603050405020304" pitchFamily="18" charset="0"/>
              </a:rPr>
              <a:t> </a:t>
            </a:r>
            <a:r>
              <a:rPr lang="tr-TR" sz="2400" dirty="0">
                <a:solidFill>
                  <a:prstClr val="black"/>
                </a:solidFill>
                <a:latin typeface="Times New Roman" panose="02020603050405020304" pitchFamily="18" charset="0"/>
                <a:cs typeface="Times New Roman" panose="02020603050405020304" pitchFamily="18" charset="0"/>
              </a:rPr>
              <a:t>ciltte kuruluk ve </a:t>
            </a:r>
            <a:r>
              <a:rPr lang="en-US" sz="2400" dirty="0" err="1">
                <a:solidFill>
                  <a:prstClr val="black"/>
                </a:solidFill>
                <a:latin typeface="Times New Roman" panose="02020603050405020304" pitchFamily="18" charset="0"/>
                <a:cs typeface="Times New Roman" panose="02020603050405020304" pitchFamily="18" charset="0"/>
              </a:rPr>
              <a:t>cilt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tahrişine</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neden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olması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durumunda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alternatif</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olarak</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tercih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edilir</a:t>
            </a:r>
            <a:r>
              <a:rPr lang="en-US" sz="2400" dirty="0">
                <a:solidFill>
                  <a:prstClr val="black"/>
                </a:solidFill>
                <a:latin typeface="Times New Roman" panose="02020603050405020304" pitchFamily="18" charset="0"/>
                <a:cs typeface="Times New Roman" panose="02020603050405020304" pitchFamily="18" charset="0"/>
              </a:rPr>
              <a:t>. </a:t>
            </a:r>
            <a:endParaRPr lang="tr-TR" sz="2400" dirty="0">
              <a:solidFill>
                <a:prstClr val="black"/>
              </a:solidFill>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lang="en-US" sz="2400" dirty="0" err="1">
                <a:solidFill>
                  <a:prstClr val="black"/>
                </a:solidFill>
                <a:latin typeface="Times New Roman" panose="02020603050405020304" pitchFamily="18" charset="0"/>
                <a:cs typeface="Times New Roman" panose="02020603050405020304" pitchFamily="18" charset="0"/>
              </a:rPr>
              <a:t>Alkol</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bazlı</a:t>
            </a:r>
            <a:r>
              <a:rPr lang="en-US" sz="2400" dirty="0">
                <a:solidFill>
                  <a:prstClr val="black"/>
                </a:solidFill>
                <a:latin typeface="Times New Roman" panose="02020603050405020304" pitchFamily="18" charset="0"/>
                <a:cs typeface="Times New Roman" panose="02020603050405020304" pitchFamily="18" charset="0"/>
              </a:rPr>
              <a:t> el </a:t>
            </a:r>
            <a:r>
              <a:rPr lang="en-US" sz="2400" dirty="0" err="1">
                <a:solidFill>
                  <a:prstClr val="black"/>
                </a:solidFill>
                <a:latin typeface="Times New Roman" panose="02020603050405020304" pitchFamily="18" charset="0"/>
                <a:cs typeface="Times New Roman" panose="02020603050405020304" pitchFamily="18" charset="0"/>
              </a:rPr>
              <a:t>antiseptiklerine</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göre</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etkinlikleri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sınırlı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olabilir</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ve</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özellikle</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virüsler</a:t>
            </a:r>
            <a:r>
              <a:rPr lang="tr-TR" sz="2400" dirty="0">
                <a:solidFill>
                  <a:prstClr val="black"/>
                </a:solidFill>
                <a:latin typeface="Times New Roman" panose="02020603050405020304" pitchFamily="18" charset="0"/>
                <a:cs typeface="Times New Roman" panose="02020603050405020304" pitchFamily="18" charset="0"/>
              </a:rPr>
              <a:t>e karşı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etkisi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değiş</a:t>
            </a:r>
            <a:r>
              <a:rPr lang="tr-TR" sz="2400" dirty="0" err="1">
                <a:solidFill>
                  <a:prstClr val="black"/>
                </a:solidFill>
                <a:latin typeface="Times New Roman" panose="02020603050405020304" pitchFamily="18" charset="0"/>
                <a:cs typeface="Times New Roman" panose="02020603050405020304" pitchFamily="18" charset="0"/>
              </a:rPr>
              <a:t>ebilir</a:t>
            </a:r>
            <a:r>
              <a:rPr lang="en-US" sz="2400" dirty="0">
                <a:solidFill>
                  <a:prstClr val="black"/>
                </a:solidFill>
                <a:latin typeface="Times New Roman" panose="02020603050405020304" pitchFamily="18" charset="0"/>
                <a:cs typeface="Times New Roman" panose="02020603050405020304" pitchFamily="18" charset="0"/>
              </a:rPr>
              <a:t>. </a:t>
            </a:r>
            <a:endParaRPr lang="tr-TR" sz="2400" dirty="0">
              <a:solidFill>
                <a:prstClr val="black"/>
              </a:solidFill>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lang="tr-TR" sz="2400" dirty="0">
                <a:latin typeface="Times New Roman" panose="02020603050405020304" pitchFamily="18" charset="0"/>
                <a:cs typeface="Times New Roman" panose="02020603050405020304" pitchFamily="18" charset="0"/>
              </a:rPr>
              <a:t>A</a:t>
            </a:r>
            <a:r>
              <a:rPr lang="en-US" sz="2400" dirty="0" err="1">
                <a:latin typeface="Times New Roman" panose="02020603050405020304" pitchFamily="18" charset="0"/>
                <a:cs typeface="Times New Roman" panose="02020603050405020304" pitchFamily="18" charset="0"/>
              </a:rPr>
              <a:t>lkol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bazlı</a:t>
            </a:r>
            <a:r>
              <a:rPr lang="tr-TR" sz="2400" dirty="0">
                <a:latin typeface="Times New Roman" panose="02020603050405020304" pitchFamily="18" charset="0"/>
                <a:cs typeface="Times New Roman" panose="02020603050405020304" pitchFamily="18" charset="0"/>
              </a:rPr>
              <a:t> el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antiseptikler</a:t>
            </a:r>
            <a:r>
              <a:rPr lang="tr-TR"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geniş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spektrumlu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etkinlikleri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ile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genellikle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yaygın</a:t>
            </a:r>
            <a:r>
              <a:rPr lang="tr-TR" sz="2400" dirty="0">
                <a:latin typeface="Times New Roman" panose="02020603050405020304" pitchFamily="18" charset="0"/>
                <a:cs typeface="Times New Roman" panose="02020603050405020304" pitchFamily="18" charset="0"/>
              </a:rPr>
              <a:t> kullanılır</a:t>
            </a:r>
            <a:r>
              <a:rPr lang="en-US" sz="2400" dirty="0">
                <a:latin typeface="Times New Roman" panose="02020603050405020304" pitchFamily="18" charset="0"/>
                <a:cs typeface="Times New Roman" panose="02020603050405020304" pitchFamily="18" charset="0"/>
              </a:rPr>
              <a:t>.</a:t>
            </a:r>
          </a:p>
          <a:p>
            <a:pPr marL="342900" lvl="0" indent="-342900">
              <a:spcAft>
                <a:spcPts val="1200"/>
              </a:spcAft>
              <a:buClr>
                <a:srgbClr val="002060"/>
              </a:buClr>
              <a:buFont typeface="Wingdings" panose="05000000000000000000" pitchFamily="2" charset="2"/>
              <a:buChar char="ü"/>
              <a:defRPr/>
            </a:pP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929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905255"/>
            <a:ext cx="6300506" cy="16817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losyonları ve kremler</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70" name="TextBox 14">
            <a:extLst>
              <a:ext uri="{FF2B5EF4-FFF2-40B4-BE49-F238E27FC236}">
                <a16:creationId xmlns:a16="http://schemas.microsoft.com/office/drawing/2014/main" id="{D0B905BF-9664-28FC-0791-B7FD94485E9F}"/>
              </a:ext>
            </a:extLst>
          </p:cNvPr>
          <p:cNvSpPr txBox="1"/>
          <p:nvPr/>
        </p:nvSpPr>
        <p:spPr>
          <a:xfrm>
            <a:off x="568217" y="1879203"/>
            <a:ext cx="8612360" cy="350865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0070C0"/>
              </a:buClr>
              <a:buSzTx/>
              <a:buFont typeface="Wingdings" panose="05000000000000000000" pitchFamily="2" charset="2"/>
              <a:buChar char="ü"/>
              <a:tabLst/>
              <a:defRPr/>
            </a:pP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losyonları</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kremler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dikkatli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kullanılmalıdır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70C0"/>
              </a:buClr>
              <a:buSzTx/>
              <a:buFont typeface="Wingdings" panose="05000000000000000000" pitchFamily="2" charset="2"/>
              <a:buChar char="ü"/>
              <a:tabLst/>
              <a:defRPr/>
            </a:pP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Paylaşımlı</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bir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ürün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olarak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kullanıldığında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losyon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krem</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tüpleri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çapraz</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kontaminasyona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yol</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açabilir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70C0"/>
              </a:buClr>
              <a:buSzTx/>
              <a:buFont typeface="Wingdings" panose="05000000000000000000" pitchFamily="2" charset="2"/>
              <a:buChar char="ü"/>
              <a:tabLst/>
              <a:defRPr/>
            </a:pP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losyonları</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kremler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veya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nemlendirici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cilt</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bakım</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ürünleri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sık</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el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yıkama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nedeniyle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oluşan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el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hijyeniyle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ilgili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kuruluk</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temas</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dermatitini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aza</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indirmek</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için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kullanılır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tr-TR"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70C0"/>
              </a:buClr>
              <a:buSzTx/>
              <a:buFont typeface="Wingdings" panose="05000000000000000000" pitchFamily="2" charset="2"/>
              <a:buChar char="ü"/>
              <a:tabLst/>
              <a:defRPr/>
            </a:pP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Vazelin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içeren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yağ</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bazlı</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el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kremleri</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lateks</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kauçuk</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eldivenlere</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zarar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verebileceğinden</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5"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kullanılmamalıdır</a:t>
            </a:r>
            <a:r>
              <a:rPr kumimoji="0" lang="en-US" sz="2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lang="tr-TR" sz="2400" spc="-5" dirty="0">
              <a:solidFill>
                <a:prstClr val="black"/>
              </a:solidFill>
              <a:latin typeface="Times New Roman" panose="02020603050405020304" pitchFamily="18" charset="0"/>
              <a:cs typeface="Times New Roman" panose="02020603050405020304" pitchFamily="18" charset="0"/>
            </a:endParaRPr>
          </a:p>
        </p:txBody>
      </p:sp>
      <p:pic>
        <p:nvPicPr>
          <p:cNvPr id="7" name="Picture 2" descr="enter image description here">
            <a:extLst>
              <a:ext uri="{FF2B5EF4-FFF2-40B4-BE49-F238E27FC236}">
                <a16:creationId xmlns:a16="http://schemas.microsoft.com/office/drawing/2014/main" id="{5C4C4766-E73A-4FAF-AC64-F4382AC21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5489" y="2445314"/>
            <a:ext cx="2092676" cy="2376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117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6300506"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hijyeni ve eldiven kullanımı</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3" name="TextBox 11">
            <a:extLst>
              <a:ext uri="{FF2B5EF4-FFF2-40B4-BE49-F238E27FC236}">
                <a16:creationId xmlns:a16="http://schemas.microsoft.com/office/drawing/2014/main" id="{7456E741-AB90-3F80-4FB6-7E9B596D8491}"/>
              </a:ext>
            </a:extLst>
          </p:cNvPr>
          <p:cNvSpPr txBox="1"/>
          <p:nvPr/>
        </p:nvSpPr>
        <p:spPr>
          <a:xfrm>
            <a:off x="606055" y="1770023"/>
            <a:ext cx="11386237" cy="187743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00B0F0"/>
              </a:buClr>
              <a:buSzTx/>
              <a:buFont typeface="Wingdings" panose="05000000000000000000" pitchFamily="2" charset="2"/>
              <a:buChar char="ü"/>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Eldiven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kullanımı</a:t>
            </a:r>
            <a:r>
              <a:rPr lang="tr-TR" sz="2400" dirty="0">
                <a:solidFill>
                  <a:prstClr val="black"/>
                </a:solidFill>
                <a:latin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el hijyeni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için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herhangi bir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endikasyonu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değiştirmez</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1200"/>
              </a:spcAft>
              <a:buClr>
                <a:srgbClr val="00B0F0"/>
              </a:buClr>
              <a:buSzTx/>
              <a:buFont typeface="Wingdings" panose="05000000000000000000" pitchFamily="2" charset="2"/>
              <a:buChar char="ü"/>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Eldiven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kullanımı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herhangi bir el hijyeni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eyleminin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yerini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al</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maz</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1200"/>
              </a:spcAft>
              <a:buClr>
                <a:srgbClr val="00B0F0"/>
              </a:buClr>
              <a:buSzTx/>
              <a:buFont typeface="Wingdings" panose="05000000000000000000" pitchFamily="2" charset="2"/>
              <a:buChar char="ü"/>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Eldiven</a:t>
            </a:r>
            <a:r>
              <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kullanılırken, </a:t>
            </a:r>
            <a:r>
              <a:rPr kumimoji="0" lang="tr-TR"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endikasyon</a:t>
            </a:r>
            <a:r>
              <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olduğunda</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 hijyeni </a:t>
            </a:r>
            <a:r>
              <a:rPr lang="tr-TR" sz="2400" dirty="0">
                <a:solidFill>
                  <a:prstClr val="black"/>
                </a:solidFill>
                <a:latin typeface="Times New Roman" panose="02020603050405020304" pitchFamily="18" charset="0"/>
                <a:cs typeface="Times New Roman" panose="02020603050405020304" pitchFamily="18" charset="0"/>
              </a:rPr>
              <a:t>sağlamak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için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eldivenler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çıkarılmalı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gerekirse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değiştirilmelidir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7" name="Resim 6">
            <a:extLst>
              <a:ext uri="{FF2B5EF4-FFF2-40B4-BE49-F238E27FC236}">
                <a16:creationId xmlns:a16="http://schemas.microsoft.com/office/drawing/2014/main" id="{EF6C01B7-A5A9-D95E-38C0-2BF47A5FDEB4}"/>
              </a:ext>
            </a:extLst>
          </p:cNvPr>
          <p:cNvPicPr>
            <a:picLocks noChangeAspect="1"/>
          </p:cNvPicPr>
          <p:nvPr/>
        </p:nvPicPr>
        <p:blipFill>
          <a:blip r:embed="rId4"/>
          <a:stretch>
            <a:fillRect/>
          </a:stretch>
        </p:blipFill>
        <p:spPr>
          <a:xfrm>
            <a:off x="1626799" y="3975201"/>
            <a:ext cx="8918815" cy="2346659"/>
          </a:xfrm>
          <a:prstGeom prst="rect">
            <a:avLst/>
          </a:prstGeom>
        </p:spPr>
      </p:pic>
      <p:sp>
        <p:nvSpPr>
          <p:cNvPr id="8" name="object 11">
            <a:extLst>
              <a:ext uri="{FF2B5EF4-FFF2-40B4-BE49-F238E27FC236}">
                <a16:creationId xmlns:a16="http://schemas.microsoft.com/office/drawing/2014/main" id="{1A406E89-139F-AF0B-E8E1-A560E7280190}"/>
              </a:ext>
            </a:extLst>
          </p:cNvPr>
          <p:cNvSpPr txBox="1"/>
          <p:nvPr/>
        </p:nvSpPr>
        <p:spPr>
          <a:xfrm>
            <a:off x="0" y="6649601"/>
            <a:ext cx="8850140"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sng" strike="noStrike" kern="1200" cap="none" spc="-95" normalizeH="0" baseline="0" noProof="0" dirty="0">
                <a:ln>
                  <a:noFill/>
                </a:ln>
                <a:solidFill>
                  <a:srgbClr val="009CDE"/>
                </a:solidFill>
                <a:effectLst/>
                <a:uLnTx/>
                <a:uFill>
                  <a:solidFill>
                    <a:srgbClr val="009CDE"/>
                  </a:solidFill>
                </a:uFill>
                <a:latin typeface="Times New Roman" panose="02020603050405020304" pitchFamily="18" charset="0"/>
                <a:cs typeface="Times New Roman" panose="02020603050405020304" pitchFamily="18" charset="0"/>
                <a:hlinkClick r:id="rId5"/>
              </a:rPr>
              <a:t>https://www.who.int/teams/integrated-health-services/infection-prevention-control/hand-hygiene/training-tools</a:t>
            </a:r>
            <a:endParaRPr kumimoji="0"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8946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10242438"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70C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Lütfen ders molasına çıkmadan önce ellerinizi masadaki alkol bazlı el antiseptiği ile ovalayın.</a:t>
            </a:r>
          </a:p>
        </p:txBody>
      </p:sp>
      <p:pic>
        <p:nvPicPr>
          <p:cNvPr id="2" name="Picture 23">
            <a:extLst>
              <a:ext uri="{FF2B5EF4-FFF2-40B4-BE49-F238E27FC236}">
                <a16:creationId xmlns:a16="http://schemas.microsoft.com/office/drawing/2014/main" id="{8DDE149A-0AD5-EBF8-8EA5-279929EEA200}"/>
              </a:ext>
            </a:extLst>
          </p:cNvPr>
          <p:cNvPicPr>
            <a:picLocks noChangeAspect="1"/>
          </p:cNvPicPr>
          <p:nvPr/>
        </p:nvPicPr>
        <p:blipFill>
          <a:blip r:embed="rId4"/>
          <a:stretch>
            <a:fillRect/>
          </a:stretch>
        </p:blipFill>
        <p:spPr>
          <a:xfrm>
            <a:off x="762446" y="1895127"/>
            <a:ext cx="10093622" cy="4679770"/>
          </a:xfrm>
          <a:prstGeom prst="rect">
            <a:avLst/>
          </a:prstGeom>
        </p:spPr>
      </p:pic>
    </p:spTree>
    <p:extLst>
      <p:ext uri="{BB962C8B-B14F-4D97-AF65-F5344CB8AC3E}">
        <p14:creationId xmlns:p14="http://schemas.microsoft.com/office/powerpoint/2010/main" val="2735055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6DA38A1C-356F-D287-4BE4-6E5B2C4F1DD3}"/>
              </a:ext>
            </a:extLst>
          </p:cNvPr>
          <p:cNvSpPr/>
          <p:nvPr/>
        </p:nvSpPr>
        <p:spPr>
          <a:xfrm>
            <a:off x="0" y="0"/>
            <a:ext cx="12192000" cy="6858000"/>
          </a:xfrm>
          <a:prstGeom prst="rect">
            <a:avLst/>
          </a:prstGeom>
          <a:solidFill>
            <a:srgbClr val="9BE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İçerik Yer Tutucusu 2">
            <a:extLst>
              <a:ext uri="{FF2B5EF4-FFF2-40B4-BE49-F238E27FC236}">
                <a16:creationId xmlns:a16="http://schemas.microsoft.com/office/drawing/2014/main" id="{5FE6330D-71C1-02CF-EDD1-4FA3C43F6F95}"/>
              </a:ext>
            </a:extLst>
          </p:cNvPr>
          <p:cNvSpPr txBox="1">
            <a:spLocks/>
          </p:cNvSpPr>
          <p:nvPr/>
        </p:nvSpPr>
        <p:spPr>
          <a:xfrm>
            <a:off x="678887" y="2618761"/>
            <a:ext cx="10557559" cy="211157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EL HİJYENİ </a:t>
            </a:r>
          </a:p>
          <a:p>
            <a:pPr lvl="0" algn="ctr">
              <a:defRPr/>
            </a:pPr>
            <a:r>
              <a:rPr lang="tr-TR"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Sağlık Bakım Noktasında 5 Endikasyon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prstClr val="white"/>
              </a:solidFill>
              <a:effectLst/>
              <a:uLnTx/>
              <a:uFillTx/>
              <a:latin typeface="Source Sans Pro SemiBold"/>
              <a:ea typeface="+mn-ea"/>
              <a:cs typeface="+mn-cs"/>
            </a:endParaRPr>
          </a:p>
        </p:txBody>
      </p:sp>
      <p:sp>
        <p:nvSpPr>
          <p:cNvPr id="4" name="Dikdörtgen 3">
            <a:extLst>
              <a:ext uri="{FF2B5EF4-FFF2-40B4-BE49-F238E27FC236}">
                <a16:creationId xmlns:a16="http://schemas.microsoft.com/office/drawing/2014/main" id="{65A80D6E-6478-8701-8F65-464B728D7AB3}"/>
              </a:ext>
            </a:extLst>
          </p:cNvPr>
          <p:cNvSpPr/>
          <p:nvPr/>
        </p:nvSpPr>
        <p:spPr>
          <a:xfrm>
            <a:off x="0" y="4730334"/>
            <a:ext cx="12192000" cy="157649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tr-TR" sz="2400" b="1" dirty="0">
                <a:solidFill>
                  <a:schemeClr val="accent2"/>
                </a:solidFill>
                <a:latin typeface="Times New Roman" panose="02020603050405020304" pitchFamily="18" charset="0"/>
                <a:cs typeface="Times New Roman" panose="02020603050405020304" pitchFamily="18" charset="0"/>
              </a:rPr>
              <a:t>Halk Sağlığı Genel Müdürlüğü</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400" b="1" i="0" u="none" strike="noStrike" kern="1200" cap="none" spc="0" normalizeH="0" baseline="0" noProof="0" dirty="0">
                <a:ln>
                  <a:noFill/>
                </a:ln>
                <a:solidFill>
                  <a:schemeClr val="accent2"/>
                </a:solidFill>
                <a:effectLst/>
                <a:uLnTx/>
                <a:uFillTx/>
                <a:latin typeface="Times New Roman" panose="02020603050405020304" pitchFamily="18" charset="0"/>
                <a:cs typeface="Times New Roman" panose="02020603050405020304" pitchFamily="18" charset="0"/>
              </a:rPr>
              <a:t>Bulaşıcı Hastalıklar ve Erken Uyarı Dairesi Başkanlığı</a:t>
            </a:r>
          </a:p>
          <a:p>
            <a:pPr marL="0" marR="0" lvl="0" indent="0" algn="ctr" defTabSz="914400" rtl="0" eaLnBrk="1" fontAlgn="auto" latinLnBrk="0" hangingPunct="1">
              <a:lnSpc>
                <a:spcPct val="150000"/>
              </a:lnSpc>
              <a:spcBef>
                <a:spcPts val="0"/>
              </a:spcBef>
              <a:spcAft>
                <a:spcPts val="0"/>
              </a:spcAft>
              <a:buClrTx/>
              <a:buSzTx/>
              <a:buFontTx/>
              <a:buNone/>
              <a:tabLst/>
              <a:defRPr/>
            </a:pPr>
            <a:r>
              <a:rPr lang="tr-TR" sz="2400" b="1" dirty="0">
                <a:solidFill>
                  <a:schemeClr val="accent2"/>
                </a:solidFill>
                <a:latin typeface="Times New Roman" panose="02020603050405020304" pitchFamily="18" charset="0"/>
                <a:cs typeface="Times New Roman" panose="02020603050405020304" pitchFamily="18" charset="0"/>
              </a:rPr>
              <a:t>Sağlık Hizmeti ile İlişkili Enfeksiyonlar Birimi</a:t>
            </a:r>
            <a:endParaRPr kumimoji="0" lang="tr-TR" sz="2400" b="1" i="0" u="none" strike="noStrike" kern="1200" cap="none" spc="0" normalizeH="0" baseline="0" noProof="0" dirty="0">
              <a:ln>
                <a:noFill/>
              </a:ln>
              <a:solidFill>
                <a:schemeClr val="accent2"/>
              </a:solidFill>
              <a:effectLst/>
              <a:uLnTx/>
              <a:uFillTx/>
              <a:latin typeface="Times New Roman" panose="02020603050405020304" pitchFamily="18" charset="0"/>
              <a:cs typeface="Times New Roman" panose="02020603050405020304" pitchFamily="18" charset="0"/>
            </a:endParaRPr>
          </a:p>
        </p:txBody>
      </p:sp>
      <p:sp>
        <p:nvSpPr>
          <p:cNvPr id="5" name="Metin Yer Tutucusu 2">
            <a:extLst>
              <a:ext uri="{FF2B5EF4-FFF2-40B4-BE49-F238E27FC236}">
                <a16:creationId xmlns:a16="http://schemas.microsoft.com/office/drawing/2014/main" id="{384004DF-1F9E-60DC-3972-37FD1CE08C33}"/>
              </a:ext>
            </a:extLst>
          </p:cNvPr>
          <p:cNvSpPr txBox="1">
            <a:spLocks/>
          </p:cNvSpPr>
          <p:nvPr/>
        </p:nvSpPr>
        <p:spPr>
          <a:xfrm>
            <a:off x="817221" y="2111573"/>
            <a:ext cx="10515600" cy="5071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dirty="0">
              <a:ln>
                <a:noFill/>
              </a:ln>
              <a:solidFill>
                <a:prstClr val="white"/>
              </a:solidFill>
              <a:effectLst/>
              <a:uLnTx/>
              <a:uFillTx/>
              <a:latin typeface="Source Sans Pro"/>
              <a:ea typeface="+mn-ea"/>
              <a:cs typeface="+mn-cs"/>
            </a:endParaRPr>
          </a:p>
        </p:txBody>
      </p:sp>
      <p:pic>
        <p:nvPicPr>
          <p:cNvPr id="2050" name="Picture 2" descr="TÜRKİYE CUMHURİYETİ SAĞLIK BAKANLIĞI Logo PNG Vector">
            <a:extLst>
              <a:ext uri="{FF2B5EF4-FFF2-40B4-BE49-F238E27FC236}">
                <a16:creationId xmlns:a16="http://schemas.microsoft.com/office/drawing/2014/main" id="{BC825DF2-8833-2132-ADBB-12CD06D8C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368" y="289286"/>
            <a:ext cx="1786596" cy="178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6577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Sunum planı</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4FC73BD-7CD4-4D4A-8453-395BA178BA85}"/>
              </a:ext>
            </a:extLst>
          </p:cNvPr>
          <p:cNvSpPr txBox="1"/>
          <p:nvPr/>
        </p:nvSpPr>
        <p:spPr>
          <a:xfrm>
            <a:off x="710250" y="1371840"/>
            <a:ext cx="11041046" cy="5693866"/>
          </a:xfrm>
          <a:prstGeom prst="rect">
            <a:avLst/>
          </a:prstGeom>
          <a:noFill/>
        </p:spPr>
        <p:txBody>
          <a:bodyPr wrap="square">
            <a:spAutoFit/>
          </a:bodyPr>
          <a:lstStyle/>
          <a:p>
            <a:pPr marL="342900" indent="-342900">
              <a:spcAft>
                <a:spcPts val="1200"/>
              </a:spcAft>
              <a:buClr>
                <a:srgbClr val="002060"/>
              </a:buClr>
              <a:buFont typeface="Wingdings" panose="05000000000000000000" pitchFamily="2" charset="2"/>
              <a:buChar char="ü"/>
              <a:defRPr/>
            </a:pPr>
            <a:r>
              <a:rPr lang="tr-TR" sz="2400" dirty="0">
                <a:solidFill>
                  <a:srgbClr val="002060"/>
                </a:solidFill>
                <a:latin typeface="Times New Roman" panose="02020603050405020304" pitchFamily="18" charset="0"/>
                <a:cs typeface="Times New Roman" panose="02020603050405020304" pitchFamily="18" charset="0"/>
              </a:rPr>
              <a:t>Sağlık bakım noktasında 5 endikasyon</a:t>
            </a: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lang="tr-TR" sz="2400" dirty="0">
                <a:solidFill>
                  <a:srgbClr val="002060"/>
                </a:solidFill>
                <a:latin typeface="Times New Roman" panose="02020603050405020304" pitchFamily="18" charset="0"/>
                <a:cs typeface="Times New Roman" panose="02020603050405020304" pitchFamily="18" charset="0"/>
              </a:rPr>
              <a:t>5 endikasyon yaklaşımı ile ilgili tanımlar</a:t>
            </a:r>
            <a:endParaRPr kumimoji="0" lang="tr-TR"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lang="tr-TR" sz="2400" dirty="0">
                <a:solidFill>
                  <a:srgbClr val="002060"/>
                </a:solidFill>
                <a:latin typeface="Times New Roman" panose="02020603050405020304" pitchFamily="18" charset="0"/>
                <a:cs typeface="Times New Roman" panose="02020603050405020304" pitchFamily="18" charset="0"/>
              </a:rPr>
              <a:t>Endikasyon 1: Hastayla Temastan önce</a:t>
            </a:r>
          </a:p>
          <a:p>
            <a:pPr marL="342900" lvl="0" indent="-342900">
              <a:spcAft>
                <a:spcPts val="1200"/>
              </a:spcAft>
              <a:buClr>
                <a:srgbClr val="002060"/>
              </a:buClr>
              <a:buFont typeface="Wingdings" panose="05000000000000000000" pitchFamily="2" charset="2"/>
              <a:buChar char="ü"/>
              <a:defRPr/>
            </a:pPr>
            <a:r>
              <a:rPr lang="tr-TR" sz="2400" dirty="0">
                <a:solidFill>
                  <a:srgbClr val="002060"/>
                </a:solidFill>
                <a:latin typeface="Times New Roman" panose="02020603050405020304" pitchFamily="18" charset="0"/>
                <a:cs typeface="Times New Roman" panose="02020603050405020304" pitchFamily="18" charset="0"/>
              </a:rPr>
              <a:t>Endikasyon 2: Temiz/Aseptik İşlem Öncesi</a:t>
            </a:r>
          </a:p>
          <a:p>
            <a:pPr marL="342900" lvl="0" indent="-342900">
              <a:spcAft>
                <a:spcPts val="1200"/>
              </a:spcAft>
              <a:buClr>
                <a:srgbClr val="002060"/>
              </a:buClr>
              <a:buFont typeface="Wingdings" panose="05000000000000000000" pitchFamily="2" charset="2"/>
              <a:buChar char="ü"/>
              <a:defRPr/>
            </a:pPr>
            <a:r>
              <a:rPr lang="tr-TR" sz="2400" dirty="0">
                <a:solidFill>
                  <a:srgbClr val="002060"/>
                </a:solidFill>
                <a:latin typeface="Times New Roman" panose="02020603050405020304" pitchFamily="18" charset="0"/>
                <a:cs typeface="Times New Roman" panose="02020603050405020304" pitchFamily="18" charset="0"/>
              </a:rPr>
              <a:t>Endikasyon 3: Vücut Sıvısıyla Maruziyet Riski Sonrası</a:t>
            </a:r>
          </a:p>
          <a:p>
            <a:pPr marL="342900" lvl="0" indent="-342900">
              <a:spcAft>
                <a:spcPts val="1200"/>
              </a:spcAft>
              <a:buClr>
                <a:srgbClr val="002060"/>
              </a:buClr>
              <a:buFont typeface="Wingdings" panose="05000000000000000000" pitchFamily="2" charset="2"/>
              <a:buChar char="ü"/>
              <a:defRPr/>
            </a:pPr>
            <a:r>
              <a:rPr lang="fi-FI" sz="2400" dirty="0">
                <a:solidFill>
                  <a:srgbClr val="002060"/>
                </a:solidFill>
                <a:latin typeface="Times New Roman" panose="02020603050405020304" pitchFamily="18" charset="0"/>
                <a:cs typeface="Times New Roman" panose="02020603050405020304" pitchFamily="18" charset="0"/>
              </a:rPr>
              <a:t>Endikasyon 4: Hastayla Temastan Sonra</a:t>
            </a:r>
          </a:p>
          <a:p>
            <a:pPr marL="342900" lvl="0" indent="-342900">
              <a:spcAft>
                <a:spcPts val="1200"/>
              </a:spcAft>
              <a:buClr>
                <a:srgbClr val="002060"/>
              </a:buClr>
              <a:buFont typeface="Wingdings" panose="05000000000000000000" pitchFamily="2" charset="2"/>
              <a:buChar char="ü"/>
              <a:defRPr/>
            </a:pPr>
            <a:r>
              <a:rPr lang="tr-TR" sz="2400" dirty="0">
                <a:solidFill>
                  <a:srgbClr val="002060"/>
                </a:solidFill>
                <a:latin typeface="Times New Roman" panose="02020603050405020304" pitchFamily="18" charset="0"/>
                <a:cs typeface="Times New Roman" panose="02020603050405020304" pitchFamily="18" charset="0"/>
              </a:rPr>
              <a:t>Endikasyon 5: Hasta Çevresiyle Temastan Sonra</a:t>
            </a: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lang="tr-TR" sz="2400" dirty="0">
                <a:solidFill>
                  <a:srgbClr val="002060"/>
                </a:solidFill>
                <a:latin typeface="Times New Roman" panose="02020603050405020304" pitchFamily="18" charset="0"/>
                <a:cs typeface="Times New Roman" panose="02020603050405020304" pitchFamily="18" charset="0"/>
              </a:rPr>
              <a:t>Endikasyonların birlikteliği</a:t>
            </a:r>
            <a:endParaRPr lang="tr-TR" sz="2400" noProof="0" dirty="0">
              <a:solidFill>
                <a:srgbClr val="002060"/>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lang="tr-TR" sz="2400" dirty="0">
                <a:solidFill>
                  <a:srgbClr val="002060"/>
                </a:solidFill>
                <a:latin typeface="Times New Roman" panose="02020603050405020304" pitchFamily="18" charset="0"/>
                <a:cs typeface="Times New Roman" panose="02020603050405020304" pitchFamily="18" charset="0"/>
              </a:rPr>
              <a:t>Asistan Ayşe Hanım örneği</a:t>
            </a: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r>
              <a:rPr kumimoji="0" lang="tr-TR" sz="2400" b="0" i="0" u="none" strike="noStrike" kern="1200" cap="none" spc="0" normalizeH="0" dirty="0">
                <a:ln>
                  <a:noFill/>
                </a:ln>
                <a:solidFill>
                  <a:srgbClr val="002060"/>
                </a:solidFill>
                <a:effectLst/>
                <a:uLnTx/>
                <a:uFillTx/>
                <a:latin typeface="Times New Roman" panose="02020603050405020304" pitchFamily="18" charset="0"/>
                <a:cs typeface="Times New Roman" panose="02020603050405020304" pitchFamily="18" charset="0"/>
              </a:rPr>
              <a:t>Eldiven kullanımı</a:t>
            </a:r>
          </a:p>
          <a:p>
            <a:pPr marL="342900" marR="0" lvl="0" indent="-342900" algn="l" defTabSz="914400" rtl="0" eaLnBrk="1" fontAlgn="auto" latinLnBrk="0" hangingPunct="1">
              <a:lnSpc>
                <a:spcPct val="100000"/>
              </a:lnSpc>
              <a:spcBef>
                <a:spcPts val="0"/>
              </a:spcBef>
              <a:spcAft>
                <a:spcPts val="1200"/>
              </a:spcAft>
              <a:buClr>
                <a:srgbClr val="002060"/>
              </a:buClr>
              <a:buSzTx/>
              <a:buFont typeface="Wingdings" panose="05000000000000000000" pitchFamily="2" charset="2"/>
              <a:buChar char="ü"/>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F13E4E95-0553-7A04-FEB9-7E8DB2861F07}"/>
              </a:ext>
            </a:extLst>
          </p:cNvPr>
          <p:cNvPicPr>
            <a:picLocks noChangeAspect="1"/>
          </p:cNvPicPr>
          <p:nvPr/>
        </p:nvPicPr>
        <p:blipFill>
          <a:blip r:embed="rId4"/>
          <a:stretch>
            <a:fillRect/>
          </a:stretch>
        </p:blipFill>
        <p:spPr>
          <a:xfrm>
            <a:off x="8919411" y="3305161"/>
            <a:ext cx="3272589" cy="3552839"/>
          </a:xfrm>
          <a:prstGeom prst="rect">
            <a:avLst/>
          </a:prstGeom>
        </p:spPr>
      </p:pic>
    </p:spTree>
    <p:extLst>
      <p:ext uri="{BB962C8B-B14F-4D97-AF65-F5344CB8AC3E}">
        <p14:creationId xmlns:p14="http://schemas.microsoft.com/office/powerpoint/2010/main" val="30042109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8255094"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Sağlık bakım noktasında 5 endikasyon</a:t>
            </a:r>
          </a:p>
        </p:txBody>
      </p:sp>
      <p:sp>
        <p:nvSpPr>
          <p:cNvPr id="13" name="TextBox 11">
            <a:extLst>
              <a:ext uri="{FF2B5EF4-FFF2-40B4-BE49-F238E27FC236}">
                <a16:creationId xmlns:a16="http://schemas.microsoft.com/office/drawing/2014/main" id="{7456E741-AB90-3F80-4FB6-7E9B596D8491}"/>
              </a:ext>
            </a:extLst>
          </p:cNvPr>
          <p:cNvSpPr txBox="1"/>
          <p:nvPr/>
        </p:nvSpPr>
        <p:spPr>
          <a:xfrm>
            <a:off x="606056" y="1770023"/>
            <a:ext cx="5532097" cy="4401205"/>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en-US" sz="2400" dirty="0">
                <a:solidFill>
                  <a:prstClr val="black"/>
                </a:solidFill>
                <a:latin typeface="Times New Roman" panose="02020603050405020304" pitchFamily="18" charset="0"/>
                <a:cs typeface="Times New Roman" panose="02020603050405020304" pitchFamily="18" charset="0"/>
              </a:rPr>
              <a:t>El hijyeni uygulama</a:t>
            </a:r>
            <a:r>
              <a:rPr lang="tr-TR" sz="2400" dirty="0">
                <a:solidFill>
                  <a:prstClr val="black"/>
                </a:solidFill>
                <a:latin typeface="Times New Roman" panose="02020603050405020304" pitchFamily="18" charset="0"/>
                <a:cs typeface="Times New Roman" panose="02020603050405020304" pitchFamily="18" charset="0"/>
              </a:rPr>
              <a:t>mız</a:t>
            </a:r>
            <a:r>
              <a:rPr lang="en-US" sz="2400" dirty="0">
                <a:solidFill>
                  <a:prstClr val="black"/>
                </a:solidFill>
                <a:latin typeface="Times New Roman" panose="02020603050405020304" pitchFamily="18" charset="0"/>
                <a:cs typeface="Times New Roman" panose="02020603050405020304" pitchFamily="18" charset="0"/>
              </a:rPr>
              <a:t> gereken durumlar</a:t>
            </a:r>
            <a:r>
              <a:rPr lang="tr-TR" sz="2400" dirty="0">
                <a:solidFill>
                  <a:prstClr val="black"/>
                </a:solidFill>
                <a:latin typeface="Times New Roman" panose="02020603050405020304" pitchFamily="18" charset="0"/>
                <a:cs typeface="Times New Roman" panose="02020603050405020304" pitchFamily="18" charset="0"/>
              </a:rPr>
              <a:t>da/ zamanlarda</a:t>
            </a:r>
            <a:r>
              <a:rPr lang="en-US" sz="2400" dirty="0">
                <a:solidFill>
                  <a:prstClr val="black"/>
                </a:solidFill>
                <a:latin typeface="Times New Roman" panose="02020603050405020304" pitchFamily="18" charset="0"/>
                <a:cs typeface="Times New Roman" panose="02020603050405020304" pitchFamily="18" charset="0"/>
              </a:rPr>
              <a:t> </a:t>
            </a:r>
            <a:r>
              <a:rPr lang="tr-TR" sz="2400" dirty="0">
                <a:solidFill>
                  <a:prstClr val="black"/>
                </a:solidFill>
                <a:latin typeface="Times New Roman" panose="02020603050405020304" pitchFamily="18" charset="0"/>
                <a:cs typeface="Times New Roman" panose="02020603050405020304" pitchFamily="18" charset="0"/>
              </a:rPr>
              <a:t>h</a:t>
            </a:r>
            <a:r>
              <a:rPr lang="en-US" sz="2400" dirty="0">
                <a:solidFill>
                  <a:prstClr val="black"/>
                </a:solidFill>
                <a:latin typeface="Times New Roman" panose="02020603050405020304" pitchFamily="18" charset="0"/>
                <a:cs typeface="Times New Roman" panose="02020603050405020304" pitchFamily="18" charset="0"/>
              </a:rPr>
              <a:t>atırlaması kolaydır.</a:t>
            </a:r>
            <a:endParaRPr lang="tr-TR" sz="2400" dirty="0">
              <a:solidFill>
                <a:prstClr val="black"/>
              </a:solidFill>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lang="en-US" sz="2400" dirty="0">
                <a:solidFill>
                  <a:prstClr val="black"/>
                </a:solidFill>
                <a:latin typeface="Times New Roman" panose="02020603050405020304" pitchFamily="18" charset="0"/>
                <a:cs typeface="Times New Roman" panose="02020603050405020304" pitchFamily="18" charset="0"/>
              </a:rPr>
              <a:t>Mantıksal olarak iş akışına uygundur.</a:t>
            </a:r>
          </a:p>
          <a:p>
            <a:pPr marL="342900" lvl="0" indent="-342900">
              <a:spcAft>
                <a:spcPts val="1200"/>
              </a:spcAft>
              <a:buClr>
                <a:srgbClr val="002060"/>
              </a:buClr>
              <a:buFont typeface="Wingdings" panose="05000000000000000000" pitchFamily="2" charset="2"/>
              <a:buChar char="ü"/>
              <a:defRPr/>
            </a:pPr>
            <a:r>
              <a:rPr lang="tr-TR" sz="2400" dirty="0">
                <a:solidFill>
                  <a:prstClr val="black"/>
                </a:solidFill>
                <a:latin typeface="Times New Roman" panose="02020603050405020304" pitchFamily="18" charset="0"/>
                <a:cs typeface="Times New Roman" panose="02020603050405020304" pitchFamily="18" charset="0"/>
              </a:rPr>
              <a:t>Tüm sağlık hizmetlerinde </a:t>
            </a:r>
            <a:r>
              <a:rPr lang="en-US" sz="2400" dirty="0">
                <a:solidFill>
                  <a:prstClr val="black"/>
                </a:solidFill>
                <a:latin typeface="Times New Roman" panose="02020603050405020304" pitchFamily="18" charset="0"/>
                <a:cs typeface="Times New Roman" panose="02020603050405020304" pitchFamily="18" charset="0"/>
              </a:rPr>
              <a:t>uygulanabilir.</a:t>
            </a:r>
          </a:p>
          <a:p>
            <a:pPr marL="342900" lvl="0" indent="-342900">
              <a:spcAft>
                <a:spcPts val="1200"/>
              </a:spcAft>
              <a:buClr>
                <a:srgbClr val="002060"/>
              </a:buClr>
              <a:buFont typeface="Wingdings" panose="05000000000000000000" pitchFamily="2" charset="2"/>
              <a:buChar char="ü"/>
              <a:defRPr/>
            </a:pPr>
            <a:r>
              <a:rPr lang="tr-TR" sz="2400" dirty="0">
                <a:solidFill>
                  <a:prstClr val="black"/>
                </a:solidFill>
                <a:latin typeface="Times New Roman" panose="02020603050405020304" pitchFamily="18" charset="0"/>
                <a:cs typeface="Times New Roman" panose="02020603050405020304" pitchFamily="18" charset="0"/>
              </a:rPr>
              <a:t>Dirençli</a:t>
            </a:r>
            <a:r>
              <a:rPr lang="en-US" sz="2400" dirty="0">
                <a:solidFill>
                  <a:prstClr val="black"/>
                </a:solidFill>
                <a:latin typeface="Times New Roman" panose="02020603050405020304" pitchFamily="18" charset="0"/>
                <a:cs typeface="Times New Roman" panose="02020603050405020304" pitchFamily="18" charset="0"/>
              </a:rPr>
              <a:t> mikroorganizma </a:t>
            </a:r>
            <a:r>
              <a:rPr lang="tr-TR" sz="2400" dirty="0">
                <a:solidFill>
                  <a:prstClr val="black"/>
                </a:solidFill>
                <a:latin typeface="Times New Roman" panose="02020603050405020304" pitchFamily="18" charset="0"/>
                <a:cs typeface="Times New Roman" panose="02020603050405020304" pitchFamily="18" charset="0"/>
              </a:rPr>
              <a:t>yayılımı</a:t>
            </a:r>
            <a:r>
              <a:rPr lang="en-US" sz="2400" dirty="0">
                <a:solidFill>
                  <a:prstClr val="black"/>
                </a:solidFill>
                <a:latin typeface="Times New Roman" panose="02020603050405020304" pitchFamily="18" charset="0"/>
                <a:cs typeface="Times New Roman" panose="02020603050405020304" pitchFamily="18" charset="0"/>
              </a:rPr>
              <a:t> </a:t>
            </a:r>
            <a:r>
              <a:rPr lang="tr-TR" sz="2400" dirty="0">
                <a:solidFill>
                  <a:prstClr val="black"/>
                </a:solidFill>
                <a:latin typeface="Times New Roman" panose="02020603050405020304" pitchFamily="18" charset="0"/>
                <a:cs typeface="Times New Roman" panose="02020603050405020304" pitchFamily="18" charset="0"/>
              </a:rPr>
              <a:t>ve</a:t>
            </a:r>
            <a:r>
              <a:rPr lang="en-US" sz="2400" dirty="0">
                <a:solidFill>
                  <a:prstClr val="black"/>
                </a:solidFill>
                <a:latin typeface="Times New Roman" panose="02020603050405020304" pitchFamily="18" charset="0"/>
                <a:cs typeface="Times New Roman" panose="02020603050405020304" pitchFamily="18" charset="0"/>
              </a:rPr>
              <a:t> sağlık </a:t>
            </a:r>
            <a:r>
              <a:rPr lang="en-US" sz="2400" dirty="0" err="1">
                <a:solidFill>
                  <a:prstClr val="black"/>
                </a:solidFill>
                <a:latin typeface="Times New Roman" panose="02020603050405020304" pitchFamily="18" charset="0"/>
                <a:cs typeface="Times New Roman" panose="02020603050405020304" pitchFamily="18" charset="0"/>
              </a:rPr>
              <a:t>hizmeti</a:t>
            </a:r>
            <a:r>
              <a:rPr lang="en-US" sz="2400" dirty="0">
                <a:solidFill>
                  <a:prstClr val="black"/>
                </a:solidFill>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ile</a:t>
            </a:r>
            <a:r>
              <a:rPr lang="tr-TR"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ilişkili</a:t>
            </a:r>
            <a:r>
              <a:rPr lang="en-US" sz="2400" dirty="0">
                <a:solidFill>
                  <a:prstClr val="black"/>
                </a:solidFill>
                <a:latin typeface="Times New Roman" panose="02020603050405020304" pitchFamily="18" charset="0"/>
                <a:cs typeface="Times New Roman" panose="02020603050405020304" pitchFamily="18" charset="0"/>
              </a:rPr>
              <a:t> enfeksiyonlar (SHİE)’ın </a:t>
            </a:r>
            <a:r>
              <a:rPr lang="tr-TR" sz="2400" dirty="0">
                <a:solidFill>
                  <a:prstClr val="black"/>
                </a:solidFill>
                <a:latin typeface="Times New Roman" panose="02020603050405020304" pitchFamily="18" charset="0"/>
                <a:cs typeface="Times New Roman" panose="02020603050405020304" pitchFamily="18" charset="0"/>
              </a:rPr>
              <a:t>önlemedeki etkisi kanıtlanmıştır.</a:t>
            </a:r>
            <a:endParaRPr lang="en-US" sz="2400" dirty="0">
              <a:solidFill>
                <a:prstClr val="black"/>
              </a:solidFill>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rotWithShape="1">
          <a:blip r:embed="rId4"/>
          <a:srcRect t="27242"/>
          <a:stretch/>
        </p:blipFill>
        <p:spPr>
          <a:xfrm>
            <a:off x="6348695" y="1549634"/>
            <a:ext cx="5843305" cy="3949430"/>
          </a:xfrm>
          <a:prstGeom prst="rect">
            <a:avLst/>
          </a:prstGeom>
        </p:spPr>
      </p:pic>
    </p:spTree>
    <p:extLst>
      <p:ext uri="{BB962C8B-B14F-4D97-AF65-F5344CB8AC3E}">
        <p14:creationId xmlns:p14="http://schemas.microsoft.com/office/powerpoint/2010/main" val="3643671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8255094"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Hasta alanı</a:t>
            </a:r>
          </a:p>
        </p:txBody>
      </p:sp>
      <p:sp>
        <p:nvSpPr>
          <p:cNvPr id="13" name="TextBox 11">
            <a:extLst>
              <a:ext uri="{FF2B5EF4-FFF2-40B4-BE49-F238E27FC236}">
                <a16:creationId xmlns:a16="http://schemas.microsoft.com/office/drawing/2014/main" id="{7456E741-AB90-3F80-4FB6-7E9B596D8491}"/>
              </a:ext>
            </a:extLst>
          </p:cNvPr>
          <p:cNvSpPr txBox="1"/>
          <p:nvPr/>
        </p:nvSpPr>
        <p:spPr>
          <a:xfrm>
            <a:off x="606056" y="1770023"/>
            <a:ext cx="5532097" cy="4770537"/>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en-US" sz="2400" dirty="0">
                <a:solidFill>
                  <a:prstClr val="black"/>
                </a:solidFill>
                <a:latin typeface="Times New Roman" panose="02020603050405020304" pitchFamily="18" charset="0"/>
                <a:cs typeface="Times New Roman" panose="02020603050405020304" pitchFamily="18" charset="0"/>
              </a:rPr>
              <a:t>Hastanın kaldığı sürece hastaya ayrılan geçici alandır.</a:t>
            </a:r>
          </a:p>
          <a:p>
            <a:pPr marL="342900" lvl="0" indent="-342900">
              <a:spcAft>
                <a:spcPts val="1200"/>
              </a:spcAft>
              <a:buClr>
                <a:srgbClr val="002060"/>
              </a:buClr>
              <a:buFont typeface="Wingdings" panose="05000000000000000000" pitchFamily="2" charset="2"/>
              <a:buChar char="ü"/>
              <a:defRPr/>
            </a:pPr>
            <a:r>
              <a:rPr lang="en-US" sz="2400" dirty="0">
                <a:solidFill>
                  <a:prstClr val="black"/>
                </a:solidFill>
                <a:latin typeface="Times New Roman" panose="02020603050405020304" pitchFamily="18" charset="0"/>
                <a:cs typeface="Times New Roman" panose="02020603050405020304" pitchFamily="18" charset="0"/>
              </a:rPr>
              <a:t>Hasta mobilyası (yatak, komodin, yatak </a:t>
            </a:r>
            <a:r>
              <a:rPr lang="tr-TR" sz="2400" dirty="0">
                <a:solidFill>
                  <a:prstClr val="black"/>
                </a:solidFill>
                <a:latin typeface="Times New Roman" panose="02020603050405020304" pitchFamily="18" charset="0"/>
                <a:cs typeface="Times New Roman" panose="02020603050405020304" pitchFamily="18" charset="0"/>
              </a:rPr>
              <a:t>başı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masası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ve</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kişisel</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eşyaları</a:t>
            </a:r>
            <a:r>
              <a:rPr lang="tr-TR" sz="2400" dirty="0">
                <a:solidFill>
                  <a:prstClr val="black"/>
                </a:solidFill>
                <a:latin typeface="Times New Roman" panose="02020603050405020304" pitchFamily="18" charset="0"/>
                <a:cs typeface="Times New Roman" panose="02020603050405020304" pitchFamily="18" charset="0"/>
              </a:rPr>
              <a:t>, tıbbi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ekipman</a:t>
            </a:r>
            <a:r>
              <a:rPr lang="tr-TR" sz="2400" dirty="0" err="1">
                <a:solidFill>
                  <a:prstClr val="black"/>
                </a:solidFill>
                <a:latin typeface="Times New Roman" panose="02020603050405020304" pitchFamily="18" charset="0"/>
                <a:cs typeface="Times New Roman" panose="02020603050405020304" pitchFamily="18" charset="0"/>
              </a:rPr>
              <a:t>lar</a:t>
            </a:r>
            <a:r>
              <a:rPr lang="tr-TR"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monitör</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tansiyon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aleti</a:t>
            </a:r>
            <a:r>
              <a:rPr lang="tr-TR" sz="2400" dirty="0">
                <a:solidFill>
                  <a:prstClr val="black"/>
                </a:solidFill>
                <a:latin typeface="Times New Roman" panose="02020603050405020304" pitchFamily="18" charset="0"/>
                <a:cs typeface="Times New Roman" panose="02020603050405020304" pitchFamily="18" charset="0"/>
              </a:rPr>
              <a:t>, h</a:t>
            </a:r>
            <a:r>
              <a:rPr lang="en-US" sz="2400" dirty="0" err="1">
                <a:solidFill>
                  <a:prstClr val="black"/>
                </a:solidFill>
                <a:latin typeface="Times New Roman" panose="02020603050405020304" pitchFamily="18" charset="0"/>
                <a:cs typeface="Times New Roman" panose="02020603050405020304" pitchFamily="18" charset="0"/>
              </a:rPr>
              <a:t>asta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tabelası</a:t>
            </a:r>
            <a:r>
              <a:rPr lang="tr-TR" sz="2400" dirty="0">
                <a:solidFill>
                  <a:prstClr val="black"/>
                </a:solidFill>
                <a:latin typeface="Times New Roman" panose="02020603050405020304" pitchFamily="18" charset="0"/>
                <a:cs typeface="Times New Roman" panose="02020603050405020304" pitchFamily="18" charset="0"/>
              </a:rPr>
              <a:t>, dosyası vb.</a:t>
            </a:r>
            <a:endParaRPr lang="en-US" sz="2400" dirty="0">
              <a:solidFill>
                <a:prstClr val="black"/>
              </a:solidFill>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lang="en-US" sz="2400" dirty="0">
                <a:solidFill>
                  <a:prstClr val="black"/>
                </a:solidFill>
                <a:latin typeface="Times New Roman" panose="02020603050405020304" pitchFamily="18" charset="0"/>
                <a:cs typeface="Times New Roman" panose="02020603050405020304" pitchFamily="18" charset="0"/>
              </a:rPr>
              <a:t>Hastaya </a:t>
            </a:r>
            <a:r>
              <a:rPr lang="en-US" sz="2400" dirty="0" err="1">
                <a:solidFill>
                  <a:prstClr val="black"/>
                </a:solidFill>
                <a:latin typeface="Times New Roman" panose="02020603050405020304" pitchFamily="18" charset="0"/>
                <a:cs typeface="Times New Roman" panose="02020603050405020304" pitchFamily="18" charset="0"/>
              </a:rPr>
              <a:t>bakım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verirken</a:t>
            </a:r>
            <a:r>
              <a:rPr lang="en-US" sz="2400" dirty="0">
                <a:solidFill>
                  <a:prstClr val="black"/>
                </a:solidFill>
                <a:latin typeface="Times New Roman" panose="02020603050405020304" pitchFamily="18" charset="0"/>
                <a:cs typeface="Times New Roman" panose="02020603050405020304" pitchFamily="18" charset="0"/>
              </a:rPr>
              <a:t> sağlık </a:t>
            </a:r>
            <a:r>
              <a:rPr lang="en-US" sz="2400" dirty="0" err="1">
                <a:solidFill>
                  <a:prstClr val="black"/>
                </a:solidFill>
                <a:latin typeface="Times New Roman" panose="02020603050405020304" pitchFamily="18" charset="0"/>
                <a:cs typeface="Times New Roman" panose="02020603050405020304" pitchFamily="18" charset="0"/>
              </a:rPr>
              <a:t>çalışanı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tarafından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dokunulan</a:t>
            </a:r>
            <a:r>
              <a:rPr lang="en-US" sz="2400" dirty="0">
                <a:solidFill>
                  <a:prstClr val="black"/>
                </a:solidFill>
                <a:latin typeface="Times New Roman" panose="02020603050405020304" pitchFamily="18" charset="0"/>
                <a:cs typeface="Times New Roman" panose="02020603050405020304" pitchFamily="18" charset="0"/>
              </a:rPr>
              <a:t> her </a:t>
            </a:r>
            <a:r>
              <a:rPr lang="en-US" sz="2400" dirty="0" err="1">
                <a:solidFill>
                  <a:prstClr val="black"/>
                </a:solidFill>
                <a:latin typeface="Times New Roman" panose="02020603050405020304" pitchFamily="18" charset="0"/>
                <a:cs typeface="Times New Roman" panose="02020603050405020304" pitchFamily="18" charset="0"/>
              </a:rPr>
              <a:t>şey</a:t>
            </a:r>
            <a:r>
              <a:rPr lang="tr-TR" sz="2400" dirty="0">
                <a:solidFill>
                  <a:prstClr val="black"/>
                </a:solidFill>
                <a:latin typeface="Times New Roman" panose="02020603050405020304" pitchFamily="18" charset="0"/>
                <a:cs typeface="Times New Roman" panose="02020603050405020304" pitchFamily="18" charset="0"/>
              </a:rPr>
              <a:t> dahildir.</a:t>
            </a:r>
          </a:p>
          <a:p>
            <a:pPr marL="342900" lvl="0" indent="-342900">
              <a:spcAft>
                <a:spcPts val="1200"/>
              </a:spcAft>
              <a:buClr>
                <a:srgbClr val="002060"/>
              </a:buClr>
              <a:buFont typeface="Wingdings" panose="05000000000000000000" pitchFamily="2" charset="2"/>
              <a:buChar char="ü"/>
              <a:defRPr/>
            </a:pPr>
            <a:r>
              <a:rPr lang="tr-TR" sz="2400" dirty="0">
                <a:solidFill>
                  <a:prstClr val="black"/>
                </a:solidFill>
                <a:latin typeface="Times New Roman" panose="02020603050405020304" pitchFamily="18" charset="0"/>
                <a:cs typeface="Times New Roman" panose="02020603050405020304" pitchFamily="18" charset="0"/>
              </a:rPr>
              <a:t>Hasta, hasta alanını kendi mikroorganizmaları ile </a:t>
            </a:r>
            <a:r>
              <a:rPr lang="tr-TR" sz="2400" dirty="0" err="1">
                <a:solidFill>
                  <a:prstClr val="black"/>
                </a:solidFill>
                <a:latin typeface="Times New Roman" panose="02020603050405020304" pitchFamily="18" charset="0"/>
                <a:cs typeface="Times New Roman" panose="02020603050405020304" pitchFamily="18" charset="0"/>
              </a:rPr>
              <a:t>kontamine</a:t>
            </a:r>
            <a:r>
              <a:rPr lang="tr-TR" sz="2400" dirty="0">
                <a:solidFill>
                  <a:prstClr val="black"/>
                </a:solidFill>
                <a:latin typeface="Times New Roman" panose="02020603050405020304" pitchFamily="18" charset="0"/>
                <a:cs typeface="Times New Roman" panose="02020603050405020304" pitchFamily="18" charset="0"/>
              </a:rPr>
              <a:t> eder.</a:t>
            </a:r>
            <a:endParaRPr lang="en-US" sz="2400" dirty="0">
              <a:solidFill>
                <a:prstClr val="black"/>
              </a:solidFill>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rotWithShape="1">
          <a:blip r:embed="rId4"/>
          <a:srcRect b="49889"/>
          <a:stretch/>
        </p:blipFill>
        <p:spPr>
          <a:xfrm>
            <a:off x="6416842" y="1770023"/>
            <a:ext cx="5775158" cy="3916346"/>
          </a:xfrm>
          <a:prstGeom prst="rect">
            <a:avLst/>
          </a:prstGeom>
        </p:spPr>
      </p:pic>
    </p:spTree>
    <p:extLst>
      <p:ext uri="{BB962C8B-B14F-4D97-AF65-F5344CB8AC3E}">
        <p14:creationId xmlns:p14="http://schemas.microsoft.com/office/powerpoint/2010/main" val="2315591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rotWithShape="1">
          <a:blip r:embed="rId4"/>
          <a:srcRect l="8553" t="3521" r="5027" b="11820"/>
          <a:stretch/>
        </p:blipFill>
        <p:spPr>
          <a:xfrm>
            <a:off x="986589" y="347106"/>
            <a:ext cx="9926053" cy="5522496"/>
          </a:xfrm>
          <a:prstGeom prst="rect">
            <a:avLst/>
          </a:prstGeom>
        </p:spPr>
      </p:pic>
      <p:pic>
        <p:nvPicPr>
          <p:cNvPr id="10" name="Resim 9"/>
          <p:cNvPicPr>
            <a:picLocks noChangeAspect="1"/>
          </p:cNvPicPr>
          <p:nvPr/>
        </p:nvPicPr>
        <p:blipFill rotWithShape="1">
          <a:blip r:embed="rId5"/>
          <a:srcRect r="38952"/>
          <a:stretch/>
        </p:blipFill>
        <p:spPr>
          <a:xfrm rot="21437710">
            <a:off x="-168003" y="4852639"/>
            <a:ext cx="1860899" cy="2871465"/>
          </a:xfrm>
          <a:prstGeom prst="rect">
            <a:avLst/>
          </a:prstGeom>
        </p:spPr>
      </p:pic>
      <p:pic>
        <p:nvPicPr>
          <p:cNvPr id="12" name="Resim 11">
            <a:extLst>
              <a:ext uri="{FF2B5EF4-FFF2-40B4-BE49-F238E27FC236}">
                <a16:creationId xmlns:a16="http://schemas.microsoft.com/office/drawing/2014/main" id="{5E713062-C6C7-3787-4D94-8BBB13D102C2}"/>
              </a:ext>
            </a:extLst>
          </p:cNvPr>
          <p:cNvPicPr>
            <a:picLocks noChangeAspect="1"/>
          </p:cNvPicPr>
          <p:nvPr/>
        </p:nvPicPr>
        <p:blipFill>
          <a:blip r:embed="rId6"/>
          <a:stretch>
            <a:fillRect/>
          </a:stretch>
        </p:blipFill>
        <p:spPr>
          <a:xfrm rot="6970904">
            <a:off x="6883139" y="5689910"/>
            <a:ext cx="1189901" cy="1196921"/>
          </a:xfrm>
          <a:prstGeom prst="rect">
            <a:avLst/>
          </a:prstGeom>
          <a:ln>
            <a:noFill/>
          </a:ln>
          <a:effectLst>
            <a:outerShdw blurRad="292100" dist="139700" dir="2700000" algn="tl" rotWithShape="0">
              <a:srgbClr val="333333">
                <a:alpha val="65000"/>
              </a:srgbClr>
            </a:outerShdw>
          </a:effectLst>
        </p:spPr>
      </p:pic>
      <p:sp>
        <p:nvSpPr>
          <p:cNvPr id="4" name="Metin kutusu 3"/>
          <p:cNvSpPr txBox="1"/>
          <p:nvPr/>
        </p:nvSpPr>
        <p:spPr>
          <a:xfrm>
            <a:off x="7986265" y="6107054"/>
            <a:ext cx="3789051" cy="461665"/>
          </a:xfrm>
          <a:prstGeom prst="rect">
            <a:avLst/>
          </a:prstGeom>
          <a:noFill/>
        </p:spPr>
        <p:txBody>
          <a:bodyPr wrap="none" rtlCol="0">
            <a:spAutoFit/>
          </a:bodyPr>
          <a:lstStyle/>
          <a:p>
            <a:r>
              <a:rPr lang="tr-TR" sz="2400" dirty="0">
                <a:solidFill>
                  <a:srgbClr val="002060"/>
                </a:solidFill>
                <a:latin typeface="Times New Roman" panose="02020603050405020304" pitchFamily="18" charset="0"/>
                <a:cs typeface="Times New Roman" panose="02020603050405020304" pitchFamily="18" charset="0"/>
              </a:rPr>
              <a:t>Hastanın mikroorganizmaları</a:t>
            </a:r>
          </a:p>
        </p:txBody>
      </p:sp>
      <p:sp>
        <p:nvSpPr>
          <p:cNvPr id="3" name="Metin kutusu 2">
            <a:extLst>
              <a:ext uri="{FF2B5EF4-FFF2-40B4-BE49-F238E27FC236}">
                <a16:creationId xmlns:a16="http://schemas.microsoft.com/office/drawing/2014/main" id="{39FE9BBE-8DEE-8A9D-1902-5FE03DAF3967}"/>
              </a:ext>
            </a:extLst>
          </p:cNvPr>
          <p:cNvSpPr txBox="1"/>
          <p:nvPr/>
        </p:nvSpPr>
        <p:spPr>
          <a:xfrm>
            <a:off x="1736436" y="6081831"/>
            <a:ext cx="4940007" cy="461665"/>
          </a:xfrm>
          <a:prstGeom prst="rect">
            <a:avLst/>
          </a:prstGeom>
          <a:noFill/>
        </p:spPr>
        <p:txBody>
          <a:bodyPr wrap="none" rtlCol="0">
            <a:spAutoFit/>
          </a:bodyPr>
          <a:lstStyle/>
          <a:p>
            <a:r>
              <a:rPr lang="tr-TR" sz="2400" dirty="0">
                <a:solidFill>
                  <a:srgbClr val="002060"/>
                </a:solidFill>
                <a:latin typeface="Times New Roman" panose="02020603050405020304" pitchFamily="18" charset="0"/>
                <a:cs typeface="Times New Roman" panose="02020603050405020304" pitchFamily="18" charset="0"/>
              </a:rPr>
              <a:t>Çevredeki mevcut mikroorganizmalar</a:t>
            </a:r>
          </a:p>
        </p:txBody>
      </p:sp>
    </p:spTree>
    <p:extLst>
      <p:ext uri="{BB962C8B-B14F-4D97-AF65-F5344CB8AC3E}">
        <p14:creationId xmlns:p14="http://schemas.microsoft.com/office/powerpoint/2010/main" val="10565493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8255094"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Hasta alanı</a:t>
            </a:r>
          </a:p>
        </p:txBody>
      </p:sp>
      <p:sp>
        <p:nvSpPr>
          <p:cNvPr id="13" name="TextBox 11">
            <a:extLst>
              <a:ext uri="{FF2B5EF4-FFF2-40B4-BE49-F238E27FC236}">
                <a16:creationId xmlns:a16="http://schemas.microsoft.com/office/drawing/2014/main" id="{7456E741-AB90-3F80-4FB6-7E9B596D8491}"/>
              </a:ext>
            </a:extLst>
          </p:cNvPr>
          <p:cNvSpPr txBox="1"/>
          <p:nvPr/>
        </p:nvSpPr>
        <p:spPr>
          <a:xfrm>
            <a:off x="606055" y="1770023"/>
            <a:ext cx="5810787" cy="4185761"/>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en-US" sz="2400" dirty="0" err="1">
                <a:solidFill>
                  <a:prstClr val="black"/>
                </a:solidFill>
                <a:latin typeface="Times New Roman" panose="02020603050405020304" pitchFamily="18" charset="0"/>
                <a:cs typeface="Times New Roman" panose="02020603050405020304" pitchFamily="18" charset="0"/>
              </a:rPr>
              <a:t>Bulaş</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riskinin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mekânsal</a:t>
            </a:r>
            <a:r>
              <a:rPr lang="en-US" sz="2400" dirty="0">
                <a:solidFill>
                  <a:prstClr val="black"/>
                </a:solidFill>
                <a:latin typeface="Times New Roman" panose="02020603050405020304" pitchFamily="18" charset="0"/>
                <a:cs typeface="Times New Roman" panose="02020603050405020304" pitchFamily="18" charset="0"/>
              </a:rPr>
              <a:t> olarak </a:t>
            </a:r>
            <a:r>
              <a:rPr lang="tr-TR" sz="2400" dirty="0">
                <a:solidFill>
                  <a:prstClr val="black"/>
                </a:solidFill>
                <a:latin typeface="Times New Roman" panose="02020603050405020304" pitchFamily="18" charset="0"/>
                <a:cs typeface="Times New Roman" panose="02020603050405020304" pitchFamily="18" charset="0"/>
              </a:rPr>
              <a:t>anlaşılmasını sağlar</a:t>
            </a:r>
            <a:endParaRPr lang="en-US" sz="2400" dirty="0">
              <a:solidFill>
                <a:prstClr val="black"/>
              </a:solidFill>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lang="en-US" sz="2400" dirty="0">
                <a:solidFill>
                  <a:prstClr val="black"/>
                </a:solidFill>
                <a:latin typeface="Times New Roman" panose="02020603050405020304" pitchFamily="18" charset="0"/>
                <a:cs typeface="Times New Roman" panose="02020603050405020304" pitchFamily="18" charset="0"/>
              </a:rPr>
              <a:t>Hasta </a:t>
            </a:r>
            <a:r>
              <a:rPr lang="en-US" sz="2400" dirty="0" err="1">
                <a:solidFill>
                  <a:prstClr val="black"/>
                </a:solidFill>
                <a:latin typeface="Times New Roman" panose="02020603050405020304" pitchFamily="18" charset="0"/>
                <a:cs typeface="Times New Roman" panose="02020603050405020304" pitchFamily="18" charset="0"/>
              </a:rPr>
              <a:t>alanı</a:t>
            </a:r>
            <a:r>
              <a:rPr lang="tr-TR" sz="2400" dirty="0">
                <a:latin typeface="Times New Roman" panose="02020603050405020304" pitchFamily="18" charset="0"/>
                <a:cs typeface="Times New Roman" panose="02020603050405020304" pitchFamily="18" charset="0"/>
              </a:rPr>
              <a:t>;</a:t>
            </a:r>
            <a:r>
              <a:rPr lang="en-US" sz="2400" dirty="0">
                <a:solidFill>
                  <a:prstClr val="black"/>
                </a:solidFill>
                <a:latin typeface="Times New Roman" panose="02020603050405020304" pitchFamily="18" charset="0"/>
                <a:cs typeface="Times New Roman" panose="02020603050405020304" pitchFamily="18" charset="0"/>
              </a:rPr>
              <a:t> hasta </a:t>
            </a:r>
            <a:r>
              <a:rPr lang="en-US" sz="2400" dirty="0" err="1">
                <a:solidFill>
                  <a:prstClr val="black"/>
                </a:solidFill>
                <a:latin typeface="Times New Roman" panose="02020603050405020304" pitchFamily="18" charset="0"/>
                <a:cs typeface="Times New Roman" panose="02020603050405020304" pitchFamily="18" charset="0"/>
              </a:rPr>
              <a:t>ve</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hastanın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yakın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çevresinden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oluşur</a:t>
            </a:r>
            <a:r>
              <a:rPr lang="en-US" sz="2400" dirty="0">
                <a:solidFill>
                  <a:prstClr val="black"/>
                </a:solidFill>
                <a:latin typeface="Times New Roman" panose="02020603050405020304" pitchFamily="18" charset="0"/>
                <a:cs typeface="Times New Roman" panose="02020603050405020304" pitchFamily="18" charset="0"/>
              </a:rPr>
              <a:t>. </a:t>
            </a:r>
            <a:endParaRPr lang="tr-TR" sz="2400" dirty="0">
              <a:solidFill>
                <a:prstClr val="black"/>
              </a:solidFill>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endParaRPr lang="en-US" sz="2400" dirty="0">
              <a:solidFill>
                <a:prstClr val="black"/>
              </a:solidFill>
              <a:latin typeface="Times New Roman" panose="02020603050405020304" pitchFamily="18" charset="0"/>
              <a:cs typeface="Times New Roman" panose="02020603050405020304" pitchFamily="18" charset="0"/>
            </a:endParaRPr>
          </a:p>
          <a:p>
            <a:pPr lvl="0">
              <a:spcAft>
                <a:spcPts val="1200"/>
              </a:spcAft>
              <a:buClr>
                <a:srgbClr val="002060"/>
              </a:buClr>
              <a:defRPr/>
            </a:pPr>
            <a:r>
              <a:rPr lang="en-US" sz="2400" dirty="0">
                <a:solidFill>
                  <a:prstClr val="black"/>
                </a:solidFill>
                <a:latin typeface="Times New Roman" panose="02020603050405020304" pitchFamily="18" charset="0"/>
                <a:cs typeface="Times New Roman" panose="02020603050405020304" pitchFamily="18" charset="0"/>
              </a:rPr>
              <a:t>2 </a:t>
            </a:r>
            <a:r>
              <a:rPr lang="en-US" sz="2400" b="1" dirty="0" err="1">
                <a:solidFill>
                  <a:srgbClr val="002060"/>
                </a:solidFill>
                <a:latin typeface="Times New Roman" panose="02020603050405020304" pitchFamily="18" charset="0"/>
                <a:cs typeface="Times New Roman" panose="02020603050405020304" pitchFamily="18" charset="0"/>
              </a:rPr>
              <a:t>kritik</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alan</a:t>
            </a:r>
            <a:r>
              <a:rPr lang="en-US" sz="2400" b="1" dirty="0">
                <a:solidFill>
                  <a:srgbClr val="002060"/>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vardır</a:t>
            </a:r>
            <a:r>
              <a:rPr lang="en-US" sz="2400" dirty="0">
                <a:solidFill>
                  <a:prstClr val="black"/>
                </a:solidFill>
                <a:latin typeface="Times New Roman" panose="02020603050405020304" pitchFamily="18" charset="0"/>
                <a:cs typeface="Times New Roman" panose="02020603050405020304" pitchFamily="18" charset="0"/>
              </a:rPr>
              <a:t>: </a:t>
            </a:r>
          </a:p>
          <a:p>
            <a:pPr marL="342900" lvl="0" indent="-342900">
              <a:spcAft>
                <a:spcPts val="1200"/>
              </a:spcAft>
              <a:buClr>
                <a:srgbClr val="002060"/>
              </a:buClr>
              <a:buFont typeface="Wingdings" panose="05000000000000000000" pitchFamily="2" charset="2"/>
              <a:buChar char="ü"/>
              <a:defRPr/>
            </a:pPr>
            <a:r>
              <a:rPr lang="tr-TR" sz="2400" dirty="0">
                <a:solidFill>
                  <a:prstClr val="black"/>
                </a:solidFill>
                <a:latin typeface="Times New Roman" panose="02020603050405020304" pitchFamily="18" charset="0"/>
                <a:cs typeface="Times New Roman" panose="02020603050405020304" pitchFamily="18" charset="0"/>
              </a:rPr>
              <a:t>Hasta için enfeksiyon riskli kritik alan</a:t>
            </a:r>
            <a:endParaRPr lang="en-US" sz="2400" dirty="0">
              <a:solidFill>
                <a:prstClr val="black"/>
              </a:solidFill>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lang="en-US" sz="2400" dirty="0" err="1">
                <a:solidFill>
                  <a:prstClr val="black"/>
                </a:solidFill>
                <a:latin typeface="Times New Roman" panose="02020603050405020304" pitchFamily="18" charset="0"/>
                <a:cs typeface="Times New Roman" panose="02020603050405020304" pitchFamily="18" charset="0"/>
              </a:rPr>
              <a:t>Vücut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sıvısı</a:t>
            </a:r>
            <a:r>
              <a:rPr lang="en-US" sz="2400" dirty="0">
                <a:solidFill>
                  <a:prstClr val="black"/>
                </a:solidFill>
                <a:latin typeface="Times New Roman" panose="02020603050405020304" pitchFamily="18" charset="0"/>
                <a:cs typeface="Times New Roman" panose="02020603050405020304" pitchFamily="18" charset="0"/>
              </a:rPr>
              <a:t> ile </a:t>
            </a:r>
            <a:r>
              <a:rPr lang="en-US" sz="2400" dirty="0" err="1">
                <a:solidFill>
                  <a:prstClr val="black"/>
                </a:solidFill>
                <a:latin typeface="Times New Roman" panose="02020603050405020304" pitchFamily="18" charset="0"/>
                <a:cs typeface="Times New Roman" panose="02020603050405020304" pitchFamily="18" charset="0"/>
              </a:rPr>
              <a:t>maruziyet</a:t>
            </a:r>
            <a:r>
              <a:rPr lang="en-US" sz="2400" dirty="0">
                <a:solidFill>
                  <a:prstClr val="black"/>
                </a:solidFill>
                <a:latin typeface="Times New Roman" panose="02020603050405020304" pitchFamily="18" charset="0"/>
                <a:cs typeface="Times New Roman" panose="02020603050405020304" pitchFamily="18" charset="0"/>
              </a:rPr>
              <a:t> </a:t>
            </a:r>
            <a:r>
              <a:rPr lang="tr-TR" sz="2400" dirty="0">
                <a:solidFill>
                  <a:prstClr val="black"/>
                </a:solidFill>
                <a:latin typeface="Times New Roman" panose="02020603050405020304" pitchFamily="18" charset="0"/>
                <a:cs typeface="Times New Roman" panose="02020603050405020304" pitchFamily="18" charset="0"/>
              </a:rPr>
              <a:t>için riskli kritik </a:t>
            </a:r>
            <a:r>
              <a:rPr lang="en-US" sz="2400" dirty="0" err="1">
                <a:solidFill>
                  <a:prstClr val="black"/>
                </a:solidFill>
                <a:latin typeface="Times New Roman" panose="02020603050405020304" pitchFamily="18" charset="0"/>
                <a:cs typeface="Times New Roman" panose="02020603050405020304" pitchFamily="18" charset="0"/>
              </a:rPr>
              <a:t>alan</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rotWithShape="1">
          <a:blip r:embed="rId4"/>
          <a:srcRect b="49889"/>
          <a:stretch/>
        </p:blipFill>
        <p:spPr>
          <a:xfrm>
            <a:off x="6416842" y="1770023"/>
            <a:ext cx="5775158" cy="3916346"/>
          </a:xfrm>
          <a:prstGeom prst="rect">
            <a:avLst/>
          </a:prstGeom>
        </p:spPr>
      </p:pic>
    </p:spTree>
    <p:extLst>
      <p:ext uri="{BB962C8B-B14F-4D97-AF65-F5344CB8AC3E}">
        <p14:creationId xmlns:p14="http://schemas.microsoft.com/office/powerpoint/2010/main" val="5124356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6300506"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Bakım noktasında el hijyeni</a:t>
            </a:r>
          </a:p>
        </p:txBody>
      </p:sp>
      <p:sp>
        <p:nvSpPr>
          <p:cNvPr id="70" name="TextBox 14">
            <a:extLst>
              <a:ext uri="{FF2B5EF4-FFF2-40B4-BE49-F238E27FC236}">
                <a16:creationId xmlns:a16="http://schemas.microsoft.com/office/drawing/2014/main" id="{D0B905BF-9664-28FC-0791-B7FD94485E9F}"/>
              </a:ext>
            </a:extLst>
          </p:cNvPr>
          <p:cNvSpPr txBox="1"/>
          <p:nvPr/>
        </p:nvSpPr>
        <p:spPr>
          <a:xfrm>
            <a:off x="528744" y="2065244"/>
            <a:ext cx="5848626" cy="2985433"/>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E</a:t>
            </a:r>
            <a:r>
              <a:rPr lang="en-US" sz="2400" spc="-5" dirty="0">
                <a:solidFill>
                  <a:prstClr val="black"/>
                </a:solidFill>
                <a:latin typeface="Times New Roman" panose="02020603050405020304" pitchFamily="18" charset="0"/>
                <a:cs typeface="Times New Roman" panose="02020603050405020304" pitchFamily="18" charset="0"/>
              </a:rPr>
              <a:t>l hijyeni</a:t>
            </a:r>
            <a:r>
              <a:rPr lang="tr-TR" sz="2400" spc="-5" dirty="0">
                <a:solidFill>
                  <a:prstClr val="black"/>
                </a:solidFill>
                <a:latin typeface="Times New Roman" panose="02020603050405020304" pitchFamily="18" charset="0"/>
                <a:cs typeface="Times New Roman" panose="02020603050405020304" pitchFamily="18" charset="0"/>
              </a:rPr>
              <a:t>,</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bakım</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noktasında</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yani</a:t>
            </a:r>
            <a:r>
              <a:rPr lang="en-US" sz="2400" spc="-5" dirty="0">
                <a:solidFill>
                  <a:prstClr val="black"/>
                </a:solidFill>
                <a:latin typeface="Times New Roman" panose="02020603050405020304" pitchFamily="18" charset="0"/>
                <a:cs typeface="Times New Roman" panose="02020603050405020304" pitchFamily="18" charset="0"/>
              </a:rPr>
              <a:t> hasta </a:t>
            </a:r>
            <a:r>
              <a:rPr lang="en-US" sz="2400" spc="-5" dirty="0" err="1">
                <a:solidFill>
                  <a:prstClr val="black"/>
                </a:solidFill>
                <a:latin typeface="Times New Roman" panose="02020603050405020304" pitchFamily="18" charset="0"/>
                <a:cs typeface="Times New Roman" panose="02020603050405020304" pitchFamily="18" charset="0"/>
              </a:rPr>
              <a:t>alanında</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yapılmalıdır</a:t>
            </a:r>
            <a:r>
              <a:rPr lang="en-US" sz="2400" spc="-5" dirty="0">
                <a:solidFill>
                  <a:prstClr val="black"/>
                </a:solidFill>
                <a:latin typeface="Times New Roman" panose="02020603050405020304" pitchFamily="18" charset="0"/>
                <a:cs typeface="Times New Roman" panose="02020603050405020304" pitchFamily="18" charset="0"/>
              </a:rPr>
              <a:t>. </a:t>
            </a:r>
            <a:endParaRPr lang="tr-TR" sz="2400" spc="-5" dirty="0">
              <a:solidFill>
                <a:prstClr val="black"/>
              </a:solidFill>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T</a:t>
            </a:r>
            <a:r>
              <a:rPr lang="en-US" sz="2400" spc="-5" dirty="0">
                <a:solidFill>
                  <a:prstClr val="black"/>
                </a:solidFill>
                <a:latin typeface="Times New Roman" panose="02020603050405020304" pitchFamily="18" charset="0"/>
                <a:cs typeface="Times New Roman" panose="02020603050405020304" pitchFamily="18" charset="0"/>
              </a:rPr>
              <a:t>am </a:t>
            </a:r>
            <a:r>
              <a:rPr lang="en-US" sz="2400" spc="-5" dirty="0" err="1">
                <a:solidFill>
                  <a:prstClr val="black"/>
                </a:solidFill>
                <a:latin typeface="Times New Roman" panose="02020603050405020304" pitchFamily="18" charset="0"/>
                <a:cs typeface="Times New Roman" panose="02020603050405020304" pitchFamily="18" charset="0"/>
              </a:rPr>
              <a:t>olarak</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bakımın</a:t>
            </a:r>
            <a:r>
              <a:rPr lang="tr-TR" sz="2400" spc="-5" dirty="0">
                <a:solidFill>
                  <a:prstClr val="black"/>
                </a:solidFill>
                <a:latin typeface="Times New Roman" panose="02020603050405020304" pitchFamily="18" charset="0"/>
                <a:cs typeface="Times New Roman" panose="02020603050405020304" pitchFamily="18" charset="0"/>
              </a:rPr>
              <a:t>/ hizmetin </a:t>
            </a:r>
            <a:r>
              <a:rPr lang="en-US" sz="2400" spc="-5" dirty="0" err="1">
                <a:solidFill>
                  <a:prstClr val="black"/>
                </a:solidFill>
                <a:latin typeface="Times New Roman" panose="02020603050405020304" pitchFamily="18" charset="0"/>
                <a:cs typeface="Times New Roman" panose="02020603050405020304" pitchFamily="18" charset="0"/>
              </a:rPr>
              <a:t>verildiği</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yerde</a:t>
            </a:r>
            <a:r>
              <a:rPr lang="en-US" sz="2400" spc="-5" dirty="0">
                <a:solidFill>
                  <a:prstClr val="black"/>
                </a:solidFill>
                <a:latin typeface="Times New Roman" panose="02020603050405020304" pitchFamily="18" charset="0"/>
                <a:cs typeface="Times New Roman" panose="02020603050405020304" pitchFamily="18" charset="0"/>
              </a:rPr>
              <a:t> el hijyeni </a:t>
            </a:r>
            <a:r>
              <a:rPr lang="tr-TR" sz="2400" spc="-5" dirty="0">
                <a:solidFill>
                  <a:prstClr val="black"/>
                </a:solidFill>
                <a:latin typeface="Times New Roman" panose="02020603050405020304" pitchFamily="18" charset="0"/>
                <a:cs typeface="Times New Roman" panose="02020603050405020304" pitchFamily="18" charset="0"/>
              </a:rPr>
              <a:t>sağlanması gerekir.</a:t>
            </a:r>
            <a:endParaRPr lang="en-US" sz="2400" spc="-5" dirty="0">
              <a:solidFill>
                <a:prstClr val="black"/>
              </a:solidFill>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lang="en-US" sz="2400" spc="-5" dirty="0">
                <a:solidFill>
                  <a:prstClr val="black"/>
                </a:solidFill>
                <a:latin typeface="Times New Roman" panose="02020603050405020304" pitchFamily="18" charset="0"/>
                <a:cs typeface="Times New Roman" panose="02020603050405020304" pitchFamily="18" charset="0"/>
              </a:rPr>
              <a:t>El hijyeni </a:t>
            </a:r>
            <a:r>
              <a:rPr lang="en-US" sz="2400" spc="-5" dirty="0" err="1">
                <a:solidFill>
                  <a:prstClr val="black"/>
                </a:solidFill>
                <a:latin typeface="Times New Roman" panose="02020603050405020304" pitchFamily="18" charset="0"/>
                <a:cs typeface="Times New Roman" panose="02020603050405020304" pitchFamily="18" charset="0"/>
              </a:rPr>
              <a:t>ürünü</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kolay</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ulaşılabilir</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ve</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mümkün</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olduğunca</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yakında</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kolun</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erişebileceği</a:t>
            </a:r>
            <a:r>
              <a:rPr lang="en-US" sz="2400" spc="-5" dirty="0">
                <a:solidFill>
                  <a:prstClr val="black"/>
                </a:solidFill>
                <a:latin typeface="Times New Roman" panose="02020603050405020304" pitchFamily="18" charset="0"/>
                <a:cs typeface="Times New Roman" panose="02020603050405020304" pitchFamily="18" charset="0"/>
              </a:rPr>
              <a:t> bir </a:t>
            </a:r>
            <a:r>
              <a:rPr lang="en-US" sz="2400" spc="-5" dirty="0" err="1">
                <a:solidFill>
                  <a:prstClr val="black"/>
                </a:solidFill>
                <a:latin typeface="Times New Roman" panose="02020603050405020304" pitchFamily="18" charset="0"/>
                <a:cs typeface="Times New Roman" panose="02020603050405020304" pitchFamily="18" charset="0"/>
              </a:rPr>
              <a:t>yerde</a:t>
            </a:r>
            <a:r>
              <a:rPr lang="en-US" sz="2400" spc="-5" dirty="0">
                <a:solidFill>
                  <a:prstClr val="black"/>
                </a:solidFill>
                <a:latin typeface="Times New Roman" panose="02020603050405020304" pitchFamily="18" charset="0"/>
                <a:cs typeface="Times New Roman" panose="02020603050405020304" pitchFamily="18" charset="0"/>
              </a:rPr>
              <a:t>) </a:t>
            </a:r>
            <a:r>
              <a:rPr lang="en-US" sz="2400" spc="-5" dirty="0" err="1">
                <a:solidFill>
                  <a:prstClr val="black"/>
                </a:solidFill>
                <a:latin typeface="Times New Roman" panose="02020603050405020304" pitchFamily="18" charset="0"/>
                <a:cs typeface="Times New Roman" panose="02020603050405020304" pitchFamily="18" charset="0"/>
              </a:rPr>
              <a:t>olmalıdır</a:t>
            </a:r>
            <a:r>
              <a:rPr lang="en-US" sz="2400" spc="-5" dirty="0">
                <a:solidFill>
                  <a:prstClr val="black"/>
                </a:solidFill>
                <a:latin typeface="Times New Roman" panose="02020603050405020304" pitchFamily="18" charset="0"/>
                <a:cs typeface="Times New Roman" panose="02020603050405020304" pitchFamily="18" charset="0"/>
              </a:rPr>
              <a:t>.</a:t>
            </a:r>
          </a:p>
        </p:txBody>
      </p:sp>
      <p:pic>
        <p:nvPicPr>
          <p:cNvPr id="8" name="Resim 7"/>
          <p:cNvPicPr>
            <a:picLocks noChangeAspect="1"/>
          </p:cNvPicPr>
          <p:nvPr/>
        </p:nvPicPr>
        <p:blipFill rotWithShape="1">
          <a:blip r:embed="rId4"/>
          <a:srcRect b="49889"/>
          <a:stretch/>
        </p:blipFill>
        <p:spPr>
          <a:xfrm>
            <a:off x="6416842" y="1770023"/>
            <a:ext cx="5775158" cy="3916346"/>
          </a:xfrm>
          <a:prstGeom prst="rect">
            <a:avLst/>
          </a:prstGeom>
        </p:spPr>
      </p:pic>
    </p:spTree>
    <p:extLst>
      <p:ext uri="{BB962C8B-B14F-4D97-AF65-F5344CB8AC3E}">
        <p14:creationId xmlns:p14="http://schemas.microsoft.com/office/powerpoint/2010/main" val="3708240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04A53EEE-0D9B-8430-C9A8-421EA6BAF863}"/>
              </a:ext>
            </a:extLst>
          </p:cNvPr>
          <p:cNvSpPr/>
          <p:nvPr/>
        </p:nvSpPr>
        <p:spPr>
          <a:xfrm>
            <a:off x="7427495" y="0"/>
            <a:ext cx="4764504"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hijyeni ile ilgili tanımlar</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4FC73BD-7CD4-4D4A-8453-395BA178BA85}"/>
              </a:ext>
            </a:extLst>
          </p:cNvPr>
          <p:cNvSpPr txBox="1"/>
          <p:nvPr/>
        </p:nvSpPr>
        <p:spPr>
          <a:xfrm>
            <a:off x="762445" y="1494361"/>
            <a:ext cx="6665050" cy="3970318"/>
          </a:xfrm>
          <a:prstGeom prst="rect">
            <a:avLst/>
          </a:prstGeom>
          <a:noFill/>
        </p:spPr>
        <p:txBody>
          <a:bodyPr wrap="square">
            <a:spAutoFit/>
          </a:bodyPr>
          <a:lstStyle/>
          <a:p>
            <a:pPr marL="342900" lvl="0" indent="-342900">
              <a:buClr>
                <a:srgbClr val="002060"/>
              </a:buClr>
              <a:buFont typeface="Wingdings" panose="05000000000000000000" pitchFamily="2" charset="2"/>
              <a:buChar char="ü"/>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Al</a:t>
            </a: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kol bazlı el antiseptiği:</a:t>
            </a:r>
            <a:r>
              <a:rPr kumimoji="0" lang="tr-TR" sz="2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tr-TR"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Mikroorganizmaları inaktive etmek ve/veya geçici olarak çoğalmalarını baskılamak için ellere uygulamak üzere tasarlanmış sıvı, jel veya köpük formundaki alkol</a:t>
            </a:r>
            <a:r>
              <a:rPr kumimoji="0" lang="tr-TR" sz="24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tr-TR"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içeren üründür. </a:t>
            </a:r>
          </a:p>
          <a:p>
            <a:pPr marL="342900" lvl="0" indent="-342900">
              <a:buClr>
                <a:srgbClr val="0070C0"/>
              </a:buClr>
              <a:buFont typeface="Wingdings" panose="05000000000000000000" pitchFamily="2" charset="2"/>
              <a:buChar char="ü"/>
              <a:defRPr/>
            </a:pPr>
            <a:endParaRPr lang="tr-TR" sz="2400" dirty="0">
              <a:latin typeface="Times New Roman" panose="02020603050405020304" pitchFamily="18" charset="0"/>
              <a:cs typeface="Times New Roman" panose="02020603050405020304" pitchFamily="18" charset="0"/>
            </a:endParaRPr>
          </a:p>
          <a:p>
            <a:pPr marL="342900" lvl="0" indent="-342900">
              <a:buClr>
                <a:srgbClr val="0070C0"/>
              </a:buClr>
              <a:buFont typeface="Wingdings" panose="05000000000000000000" pitchFamily="2" charset="2"/>
              <a:buChar char="ü"/>
              <a:defRPr/>
            </a:pPr>
            <a:r>
              <a:rPr kumimoji="0" lang="tr-TR"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Bu ürünler bir veya daha fazla tür</a:t>
            </a:r>
            <a:r>
              <a:rPr lang="tr-TR" sz="2400" dirty="0">
                <a:latin typeface="Times New Roman" panose="02020603050405020304" pitchFamily="18" charset="0"/>
                <a:cs typeface="Times New Roman" panose="02020603050405020304" pitchFamily="18" charset="0"/>
              </a:rPr>
              <a:t>d</a:t>
            </a:r>
            <a:r>
              <a:rPr kumimoji="0" lang="tr-TR"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 alkol, nemlendirici ve yardımcı maddeler gibi diğer aktif bileşenleri içerebilir.</a:t>
            </a:r>
          </a:p>
          <a:p>
            <a:pPr marL="342900" lvl="0" indent="-342900">
              <a:lnSpc>
                <a:spcPct val="150000"/>
              </a:lnSpc>
              <a:buClr>
                <a:srgbClr val="0070C0"/>
              </a:buClr>
              <a:buFont typeface="Wingdings" panose="05000000000000000000" pitchFamily="2" charset="2"/>
              <a:buChar char="ü"/>
              <a:defRPr/>
            </a:pPr>
            <a:endParaRPr kumimoji="0" lang="tr-TR"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FCEC1B7D-301E-AD04-D9BA-535ABD9B8051}"/>
              </a:ext>
            </a:extLst>
          </p:cNvPr>
          <p:cNvPicPr>
            <a:picLocks noChangeAspect="1"/>
          </p:cNvPicPr>
          <p:nvPr/>
        </p:nvPicPr>
        <p:blipFill>
          <a:blip r:embed="rId4"/>
          <a:stretch>
            <a:fillRect/>
          </a:stretch>
        </p:blipFill>
        <p:spPr>
          <a:xfrm>
            <a:off x="8062750" y="2041450"/>
            <a:ext cx="3214851" cy="31201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02626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6300506"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Bulaş dinamiği</a:t>
            </a:r>
          </a:p>
        </p:txBody>
      </p:sp>
      <p:sp>
        <p:nvSpPr>
          <p:cNvPr id="70" name="TextBox 14">
            <a:extLst>
              <a:ext uri="{FF2B5EF4-FFF2-40B4-BE49-F238E27FC236}">
                <a16:creationId xmlns:a16="http://schemas.microsoft.com/office/drawing/2014/main" id="{D0B905BF-9664-28FC-0791-B7FD94485E9F}"/>
              </a:ext>
            </a:extLst>
          </p:cNvPr>
          <p:cNvSpPr txBox="1"/>
          <p:nvPr/>
        </p:nvSpPr>
        <p:spPr>
          <a:xfrm>
            <a:off x="568216" y="1786169"/>
            <a:ext cx="5848626" cy="3816429"/>
          </a:xfrm>
          <a:prstGeom prst="rect">
            <a:avLst/>
          </a:prstGeom>
          <a:noFill/>
        </p:spPr>
        <p:txBody>
          <a:bodyPr wrap="square">
            <a:spAutoFit/>
          </a:bodyPr>
          <a:lstStyle/>
          <a:p>
            <a:pPr lvl="0">
              <a:spcAft>
                <a:spcPts val="1200"/>
              </a:spcAft>
              <a:buClr>
                <a:srgbClr val="002060"/>
              </a:buClr>
              <a:defRPr/>
            </a:pPr>
            <a:r>
              <a:rPr lang="tr-TR" sz="2400" spc="-5" dirty="0">
                <a:solidFill>
                  <a:prstClr val="black"/>
                </a:solidFill>
                <a:latin typeface="Times New Roman" panose="02020603050405020304" pitchFamily="18" charset="0"/>
                <a:cs typeface="Times New Roman" panose="02020603050405020304" pitchFamily="18" charset="0"/>
              </a:rPr>
              <a:t>Bulaşma;</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Hasta alanından </a:t>
            </a:r>
            <a:r>
              <a:rPr lang="tr-TR" sz="2400" spc="-5" dirty="0">
                <a:solidFill>
                  <a:prstClr val="black"/>
                </a:solidFill>
                <a:latin typeface="Calibri" panose="020F0502020204030204" pitchFamily="34" charset="0"/>
                <a:cs typeface="Calibri" panose="020F0502020204030204" pitchFamily="34" charset="0"/>
              </a:rPr>
              <a:t>→</a:t>
            </a:r>
            <a:r>
              <a:rPr lang="tr-TR" sz="2400" spc="-5" dirty="0">
                <a:solidFill>
                  <a:prstClr val="black"/>
                </a:solidFill>
                <a:latin typeface="Times New Roman" panose="02020603050405020304" pitchFamily="18" charset="0"/>
                <a:cs typeface="Times New Roman" panose="02020603050405020304" pitchFamily="18" charset="0"/>
              </a:rPr>
              <a:t> sağlık bakım alanına</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Sağlık bakım alanından </a:t>
            </a:r>
            <a:r>
              <a:rPr lang="tr-TR" sz="2400" spc="-5" dirty="0">
                <a:solidFill>
                  <a:prstClr val="black"/>
                </a:solidFill>
                <a:latin typeface="Calibri" panose="020F0502020204030204" pitchFamily="34" charset="0"/>
                <a:cs typeface="Calibri" panose="020F0502020204030204" pitchFamily="34" charset="0"/>
              </a:rPr>
              <a:t>→</a:t>
            </a:r>
            <a:r>
              <a:rPr lang="tr-TR" sz="2400" spc="-5" dirty="0">
                <a:solidFill>
                  <a:prstClr val="black"/>
                </a:solidFill>
                <a:latin typeface="Times New Roman" panose="02020603050405020304" pitchFamily="18" charset="0"/>
                <a:cs typeface="Times New Roman" panose="02020603050405020304" pitchFamily="18" charset="0"/>
              </a:rPr>
              <a:t> hasta alanına</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Hasta için enfeksiyon riskli kritik alandan</a:t>
            </a:r>
          </a:p>
          <a:p>
            <a:pPr lvl="0">
              <a:spcAft>
                <a:spcPts val="1200"/>
              </a:spcAft>
              <a:buClr>
                <a:srgbClr val="002060"/>
              </a:buClr>
              <a:defRPr/>
            </a:pPr>
            <a:r>
              <a:rPr lang="tr-TR" sz="2400" spc="-5" dirty="0">
                <a:solidFill>
                  <a:prstClr val="black"/>
                </a:solidFill>
                <a:latin typeface="Times New Roman" panose="02020603050405020304" pitchFamily="18" charset="0"/>
                <a:cs typeface="Times New Roman" panose="02020603050405020304" pitchFamily="18" charset="0"/>
              </a:rPr>
              <a:t> </a:t>
            </a:r>
            <a:r>
              <a:rPr lang="tr-TR" sz="2400" spc="-5" dirty="0">
                <a:solidFill>
                  <a:prstClr val="black"/>
                </a:solidFill>
                <a:latin typeface="Calibri" panose="020F0502020204030204" pitchFamily="34" charset="0"/>
                <a:cs typeface="Calibri" panose="020F0502020204030204" pitchFamily="34" charset="0"/>
              </a:rPr>
              <a:t>→</a:t>
            </a:r>
            <a:r>
              <a:rPr lang="tr-TR" sz="2400" spc="-5" dirty="0">
                <a:solidFill>
                  <a:prstClr val="black"/>
                </a:solidFill>
                <a:latin typeface="Times New Roman" panose="02020603050405020304" pitchFamily="18" charset="0"/>
                <a:cs typeface="Times New Roman" panose="02020603050405020304" pitchFamily="18" charset="0"/>
              </a:rPr>
              <a:t> hastaya ve sağlık çalışanına</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Vücut sıvısı ile </a:t>
            </a:r>
            <a:r>
              <a:rPr lang="tr-TR" sz="2400" spc="-5" dirty="0" err="1">
                <a:solidFill>
                  <a:prstClr val="black"/>
                </a:solidFill>
                <a:latin typeface="Times New Roman" panose="02020603050405020304" pitchFamily="18" charset="0"/>
                <a:cs typeface="Times New Roman" panose="02020603050405020304" pitchFamily="18" charset="0"/>
              </a:rPr>
              <a:t>maruziyet</a:t>
            </a:r>
            <a:r>
              <a:rPr lang="tr-TR" sz="2400" spc="-5" dirty="0">
                <a:solidFill>
                  <a:prstClr val="black"/>
                </a:solidFill>
                <a:latin typeface="Times New Roman" panose="02020603050405020304" pitchFamily="18" charset="0"/>
                <a:cs typeface="Times New Roman" panose="02020603050405020304" pitchFamily="18" charset="0"/>
              </a:rPr>
              <a:t> için riskli alandan </a:t>
            </a:r>
            <a:r>
              <a:rPr lang="tr-TR" sz="2400" spc="-5" dirty="0">
                <a:solidFill>
                  <a:prstClr val="black"/>
                </a:solidFill>
                <a:latin typeface="Calibri" panose="020F0502020204030204" pitchFamily="34" charset="0"/>
                <a:cs typeface="Calibri" panose="020F0502020204030204" pitchFamily="34" charset="0"/>
              </a:rPr>
              <a:t>→</a:t>
            </a:r>
            <a:r>
              <a:rPr lang="tr-TR" sz="2400" spc="-5" dirty="0">
                <a:solidFill>
                  <a:prstClr val="black"/>
                </a:solidFill>
                <a:latin typeface="Times New Roman" panose="02020603050405020304" pitchFamily="18" charset="0"/>
                <a:cs typeface="Times New Roman" panose="02020603050405020304" pitchFamily="18" charset="0"/>
              </a:rPr>
              <a:t> hastaya ve sağlık çalışanına şeklinde olabilir.</a:t>
            </a:r>
            <a:endParaRPr lang="en-US" sz="2400" spc="-5" dirty="0">
              <a:solidFill>
                <a:prstClr val="black"/>
              </a:solidFill>
              <a:latin typeface="Times New Roman" panose="02020603050405020304" pitchFamily="18" charset="0"/>
              <a:cs typeface="Times New Roman" panose="02020603050405020304" pitchFamily="18" charset="0"/>
            </a:endParaRPr>
          </a:p>
        </p:txBody>
      </p:sp>
      <p:pic>
        <p:nvPicPr>
          <p:cNvPr id="10" name="Resim 9"/>
          <p:cNvPicPr>
            <a:picLocks noChangeAspect="1"/>
          </p:cNvPicPr>
          <p:nvPr/>
        </p:nvPicPr>
        <p:blipFill rotWithShape="1">
          <a:blip r:embed="rId4"/>
          <a:srcRect b="49554"/>
          <a:stretch/>
        </p:blipFill>
        <p:spPr>
          <a:xfrm>
            <a:off x="6377370" y="1732662"/>
            <a:ext cx="5775158" cy="3936641"/>
          </a:xfrm>
          <a:prstGeom prst="rect">
            <a:avLst/>
          </a:prstGeom>
        </p:spPr>
      </p:pic>
    </p:spTree>
    <p:extLst>
      <p:ext uri="{BB962C8B-B14F-4D97-AF65-F5344CB8AC3E}">
        <p14:creationId xmlns:p14="http://schemas.microsoft.com/office/powerpoint/2010/main" val="26338347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914399"/>
            <a:ext cx="6300506" cy="167260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Uygun durum = fırsat</a:t>
            </a:r>
          </a:p>
        </p:txBody>
      </p:sp>
      <p:sp>
        <p:nvSpPr>
          <p:cNvPr id="70" name="TextBox 14">
            <a:extLst>
              <a:ext uri="{FF2B5EF4-FFF2-40B4-BE49-F238E27FC236}">
                <a16:creationId xmlns:a16="http://schemas.microsoft.com/office/drawing/2014/main" id="{D0B905BF-9664-28FC-0791-B7FD94485E9F}"/>
              </a:ext>
            </a:extLst>
          </p:cNvPr>
          <p:cNvSpPr txBox="1"/>
          <p:nvPr/>
        </p:nvSpPr>
        <p:spPr>
          <a:xfrm>
            <a:off x="528744" y="2587009"/>
            <a:ext cx="5888098" cy="2092881"/>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Sağlık hizmeti sırasında mikroorganizmaların ellerle geçişini önlemek için el hijyeni uygulanması gereken anlardır.</a:t>
            </a:r>
          </a:p>
          <a:p>
            <a:pPr lvl="0">
              <a:spcAft>
                <a:spcPts val="1200"/>
              </a:spcAft>
              <a:buClr>
                <a:srgbClr val="002060"/>
              </a:buClr>
              <a:defRPr/>
            </a:pPr>
            <a:endParaRPr lang="tr-TR" sz="2400" spc="-5" dirty="0">
              <a:solidFill>
                <a:prstClr val="black"/>
              </a:solidFill>
              <a:latin typeface="Times New Roman" panose="02020603050405020304" pitchFamily="18" charset="0"/>
              <a:cs typeface="Times New Roman" panose="02020603050405020304" pitchFamily="18" charset="0"/>
            </a:endParaRPr>
          </a:p>
        </p:txBody>
      </p:sp>
      <p:pic>
        <p:nvPicPr>
          <p:cNvPr id="8" name="Resim 7"/>
          <p:cNvPicPr>
            <a:picLocks noChangeAspect="1"/>
          </p:cNvPicPr>
          <p:nvPr/>
        </p:nvPicPr>
        <p:blipFill rotWithShape="1">
          <a:blip r:embed="rId4"/>
          <a:srcRect b="49889"/>
          <a:stretch/>
        </p:blipFill>
        <p:spPr>
          <a:xfrm>
            <a:off x="6416842" y="1770023"/>
            <a:ext cx="5775158" cy="3916346"/>
          </a:xfrm>
          <a:prstGeom prst="rect">
            <a:avLst/>
          </a:prstGeom>
        </p:spPr>
      </p:pic>
    </p:spTree>
    <p:extLst>
      <p:ext uri="{BB962C8B-B14F-4D97-AF65-F5344CB8AC3E}">
        <p14:creationId xmlns:p14="http://schemas.microsoft.com/office/powerpoint/2010/main" val="2689613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6300506"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err="1">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Endikasyonlar</a:t>
            </a:r>
            <a:endPar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2" name="Resim 1"/>
          <p:cNvPicPr>
            <a:picLocks noChangeAspect="1"/>
          </p:cNvPicPr>
          <p:nvPr/>
        </p:nvPicPr>
        <p:blipFill>
          <a:blip r:embed="rId4"/>
          <a:stretch>
            <a:fillRect/>
          </a:stretch>
        </p:blipFill>
        <p:spPr>
          <a:xfrm>
            <a:off x="3573379" y="61522"/>
            <a:ext cx="8418914" cy="6521367"/>
          </a:xfrm>
          <a:prstGeom prst="rect">
            <a:avLst/>
          </a:prstGeom>
        </p:spPr>
      </p:pic>
      <p:sp>
        <p:nvSpPr>
          <p:cNvPr id="10" name="TextBox 14">
            <a:extLst>
              <a:ext uri="{FF2B5EF4-FFF2-40B4-BE49-F238E27FC236}">
                <a16:creationId xmlns:a16="http://schemas.microsoft.com/office/drawing/2014/main" id="{D0B905BF-9664-28FC-0791-B7FD94485E9F}"/>
              </a:ext>
            </a:extLst>
          </p:cNvPr>
          <p:cNvSpPr txBox="1"/>
          <p:nvPr/>
        </p:nvSpPr>
        <p:spPr>
          <a:xfrm>
            <a:off x="642841" y="2826967"/>
            <a:ext cx="3269858" cy="1200329"/>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Endikasyon ise o anda el hijyeninin gerekli olma nedenidir. </a:t>
            </a:r>
          </a:p>
        </p:txBody>
      </p:sp>
    </p:spTree>
    <p:extLst>
      <p:ext uri="{BB962C8B-B14F-4D97-AF65-F5344CB8AC3E}">
        <p14:creationId xmlns:p14="http://schemas.microsoft.com/office/powerpoint/2010/main" val="6426744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8886880"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 1: Hastayla Temastan Önce</a:t>
            </a:r>
          </a:p>
        </p:txBody>
      </p:sp>
      <p:pic>
        <p:nvPicPr>
          <p:cNvPr id="10" name="Resim 9"/>
          <p:cNvPicPr>
            <a:picLocks noChangeAspect="1"/>
          </p:cNvPicPr>
          <p:nvPr/>
        </p:nvPicPr>
        <p:blipFill>
          <a:blip r:embed="rId4"/>
          <a:stretch>
            <a:fillRect/>
          </a:stretch>
        </p:blipFill>
        <p:spPr>
          <a:xfrm>
            <a:off x="6008074" y="1644620"/>
            <a:ext cx="6183926" cy="4321093"/>
          </a:xfrm>
          <a:prstGeom prst="rect">
            <a:avLst/>
          </a:prstGeom>
        </p:spPr>
      </p:pic>
      <p:sp>
        <p:nvSpPr>
          <p:cNvPr id="70" name="TextBox 14">
            <a:extLst>
              <a:ext uri="{FF2B5EF4-FFF2-40B4-BE49-F238E27FC236}">
                <a16:creationId xmlns:a16="http://schemas.microsoft.com/office/drawing/2014/main" id="{D0B905BF-9664-28FC-0791-B7FD94485E9F}"/>
              </a:ext>
            </a:extLst>
          </p:cNvPr>
          <p:cNvSpPr txBox="1"/>
          <p:nvPr/>
        </p:nvSpPr>
        <p:spPr>
          <a:xfrm>
            <a:off x="568216" y="1644620"/>
            <a:ext cx="5768576" cy="4401205"/>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Sağlık bakım alanına son temas → hastaya ilk temas arasında</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Hastaya yaklaşırken, hastaya dokunmadan önce</a:t>
            </a:r>
          </a:p>
          <a:p>
            <a:pPr marL="342900" lvl="0" indent="-342900">
              <a:spcAft>
                <a:spcPts val="1200"/>
              </a:spcAft>
              <a:buClr>
                <a:srgbClr val="002060"/>
              </a:buClr>
              <a:buFont typeface="Wingdings" panose="05000000000000000000" pitchFamily="2" charset="2"/>
              <a:buChar char="ü"/>
              <a:defRPr/>
            </a:pPr>
            <a:endParaRPr lang="tr-TR" sz="2400" spc="-5" dirty="0">
              <a:solidFill>
                <a:prstClr val="black"/>
              </a:solidFill>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Hasta: Kendisi, giysileri ve hastaya bağlı her türlü cihazı ifade eder (hastayla tokalaşmak, nabız ve tansiyon ölçmek, muayene, hastayı doğrultmak </a:t>
            </a:r>
            <a:r>
              <a:rPr lang="tr-TR" sz="2400" spc="-5" dirty="0" err="1">
                <a:solidFill>
                  <a:prstClr val="black"/>
                </a:solidFill>
                <a:latin typeface="Times New Roman" panose="02020603050405020304" pitchFamily="18" charset="0"/>
                <a:cs typeface="Times New Roman" panose="02020603050405020304" pitchFamily="18" charset="0"/>
              </a:rPr>
              <a:t>vb</a:t>
            </a:r>
            <a:r>
              <a:rPr lang="tr-TR" sz="2400" spc="-5" dirty="0">
                <a:solidFill>
                  <a:prstClr val="black"/>
                </a:solidFill>
                <a:latin typeface="Times New Roman" panose="02020603050405020304" pitchFamily="18" charset="0"/>
                <a:cs typeface="Times New Roman" panose="02020603050405020304" pitchFamily="18" charset="0"/>
              </a:rPr>
              <a:t>).</a:t>
            </a:r>
          </a:p>
          <a:p>
            <a:pPr marL="342900" lvl="0" indent="-342900">
              <a:spcAft>
                <a:spcPts val="1200"/>
              </a:spcAft>
              <a:buClr>
                <a:srgbClr val="002060"/>
              </a:buClr>
              <a:buFont typeface="Wingdings" panose="05000000000000000000" pitchFamily="2" charset="2"/>
              <a:buChar char="ü"/>
              <a:defRPr/>
            </a:pPr>
            <a:endParaRPr lang="tr-TR" sz="2400" spc="-5"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68759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8886880"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 1: Hastayla Temastan Önce</a:t>
            </a:r>
          </a:p>
        </p:txBody>
      </p:sp>
      <p:graphicFrame>
        <p:nvGraphicFramePr>
          <p:cNvPr id="13" name="object 3"/>
          <p:cNvGraphicFramePr>
            <a:graphicFrameLocks noGrp="1"/>
          </p:cNvGraphicFramePr>
          <p:nvPr>
            <p:extLst>
              <p:ext uri="{D42A27DB-BD31-4B8C-83A1-F6EECF244321}">
                <p14:modId xmlns:p14="http://schemas.microsoft.com/office/powerpoint/2010/main" val="3486644866"/>
              </p:ext>
            </p:extLst>
          </p:nvPr>
        </p:nvGraphicFramePr>
        <p:xfrm>
          <a:off x="868680" y="1472080"/>
          <a:ext cx="10680192" cy="3301421"/>
        </p:xfrm>
        <a:graphic>
          <a:graphicData uri="http://schemas.openxmlformats.org/drawingml/2006/table">
            <a:tbl>
              <a:tblPr firstRow="1" bandRow="1">
                <a:tableStyleId>{91EBBBCC-DAD2-459C-BE2E-F6DE35CF9A28}</a:tableStyleId>
              </a:tblPr>
              <a:tblGrid>
                <a:gridCol w="3191640">
                  <a:extLst>
                    <a:ext uri="{9D8B030D-6E8A-4147-A177-3AD203B41FA5}">
                      <a16:colId xmlns:a16="http://schemas.microsoft.com/office/drawing/2014/main" val="20000"/>
                    </a:ext>
                  </a:extLst>
                </a:gridCol>
                <a:gridCol w="7488552">
                  <a:extLst>
                    <a:ext uri="{9D8B030D-6E8A-4147-A177-3AD203B41FA5}">
                      <a16:colId xmlns:a16="http://schemas.microsoft.com/office/drawing/2014/main" val="20001"/>
                    </a:ext>
                  </a:extLst>
                </a:gridCol>
              </a:tblGrid>
              <a:tr h="452177">
                <a:tc>
                  <a:txBody>
                    <a:bodyPr/>
                    <a:lstStyle/>
                    <a:p>
                      <a:pPr marL="91440" algn="l">
                        <a:lnSpc>
                          <a:spcPct val="100000"/>
                        </a:lnSpc>
                        <a:spcBef>
                          <a:spcPts val="204"/>
                        </a:spcBef>
                      </a:pPr>
                      <a:r>
                        <a:rPr sz="2000" dirty="0">
                          <a:solidFill>
                            <a:srgbClr val="002060"/>
                          </a:solidFill>
                          <a:latin typeface="Times New Roman" panose="02020603050405020304" pitchFamily="18" charset="0"/>
                          <a:cs typeface="Times New Roman" panose="02020603050405020304" pitchFamily="18" charset="0"/>
                        </a:rPr>
                        <a:t>Ne</a:t>
                      </a:r>
                      <a:r>
                        <a:rPr sz="2000" spc="-15" dirty="0">
                          <a:solidFill>
                            <a:srgbClr val="002060"/>
                          </a:solidFill>
                          <a:latin typeface="Times New Roman" panose="02020603050405020304" pitchFamily="18" charset="0"/>
                          <a:cs typeface="Times New Roman" panose="02020603050405020304" pitchFamily="18" charset="0"/>
                        </a:rPr>
                        <a:t> </a:t>
                      </a:r>
                      <a:r>
                        <a:rPr sz="2000" spc="-5" dirty="0">
                          <a:solidFill>
                            <a:srgbClr val="002060"/>
                          </a:solidFill>
                          <a:latin typeface="Times New Roman" panose="02020603050405020304" pitchFamily="18" charset="0"/>
                          <a:cs typeface="Times New Roman" panose="02020603050405020304" pitchFamily="18" charset="0"/>
                        </a:rPr>
                        <a:t>zaman</a:t>
                      </a:r>
                      <a:endParaRPr sz="2000" dirty="0">
                        <a:solidFill>
                          <a:srgbClr val="002060"/>
                        </a:solidFill>
                        <a:latin typeface="Times New Roman" panose="02020603050405020304" pitchFamily="18" charset="0"/>
                        <a:cs typeface="Times New Roman" panose="02020603050405020304" pitchFamily="18" charset="0"/>
                      </a:endParaRPr>
                    </a:p>
                  </a:txBody>
                  <a:tcPr marL="0" marR="0" marT="26034" marB="0" anchor="ctr">
                    <a:solidFill>
                      <a:schemeClr val="accent2">
                        <a:lumMod val="60000"/>
                        <a:lumOff val="40000"/>
                      </a:schemeClr>
                    </a:solidFill>
                  </a:tcPr>
                </a:tc>
                <a:tc>
                  <a:txBody>
                    <a:bodyPr/>
                    <a:lstStyle/>
                    <a:p>
                      <a:pPr marL="92075" algn="l">
                        <a:lnSpc>
                          <a:spcPct val="100000"/>
                        </a:lnSpc>
                        <a:spcBef>
                          <a:spcPts val="204"/>
                        </a:spcBef>
                      </a:pPr>
                      <a:r>
                        <a:rPr sz="2000" spc="-10" dirty="0">
                          <a:solidFill>
                            <a:srgbClr val="002060"/>
                          </a:solidFill>
                          <a:latin typeface="Times New Roman" panose="02020603050405020304" pitchFamily="18" charset="0"/>
                          <a:cs typeface="Times New Roman" panose="02020603050405020304" pitchFamily="18" charset="0"/>
                        </a:rPr>
                        <a:t>Örnekler</a:t>
                      </a:r>
                      <a:endParaRPr sz="2000" dirty="0">
                        <a:solidFill>
                          <a:srgbClr val="002060"/>
                        </a:solidFill>
                        <a:latin typeface="Times New Roman" panose="02020603050405020304" pitchFamily="18" charset="0"/>
                        <a:cs typeface="Times New Roman" panose="02020603050405020304" pitchFamily="18" charset="0"/>
                      </a:endParaRPr>
                    </a:p>
                  </a:txBody>
                  <a:tcPr marL="0" marR="0" marT="26034" marB="0" anchor="ctr">
                    <a:solidFill>
                      <a:schemeClr val="accent2">
                        <a:lumMod val="60000"/>
                        <a:lumOff val="40000"/>
                      </a:schemeClr>
                    </a:solidFill>
                  </a:tcPr>
                </a:tc>
                <a:extLst>
                  <a:ext uri="{0D108BD9-81ED-4DB2-BD59-A6C34878D82A}">
                    <a16:rowId xmlns:a16="http://schemas.microsoft.com/office/drawing/2014/main" val="10000"/>
                  </a:ext>
                </a:extLst>
              </a:tr>
              <a:tr h="635073">
                <a:tc>
                  <a:txBody>
                    <a:bodyPr/>
                    <a:lstStyle/>
                    <a:p>
                      <a:pPr marL="91440" algn="l">
                        <a:lnSpc>
                          <a:spcPct val="100000"/>
                        </a:lnSpc>
                        <a:spcBef>
                          <a:spcPts val="204"/>
                        </a:spcBef>
                      </a:pPr>
                      <a:r>
                        <a:rPr lang="tr-TR" sz="2000" spc="-25" dirty="0">
                          <a:latin typeface="Times New Roman" panose="02020603050405020304" pitchFamily="18" charset="0"/>
                          <a:cs typeface="Times New Roman" panose="02020603050405020304" pitchFamily="18" charset="0"/>
                        </a:rPr>
                        <a:t>H</a:t>
                      </a:r>
                      <a:r>
                        <a:rPr sz="2000" spc="-25" dirty="0" err="1">
                          <a:latin typeface="Times New Roman" panose="02020603050405020304" pitchFamily="18" charset="0"/>
                          <a:cs typeface="Times New Roman" panose="02020603050405020304" pitchFamily="18" charset="0"/>
                        </a:rPr>
                        <a:t>astaya</a:t>
                      </a:r>
                      <a:r>
                        <a:rPr sz="2000" spc="-45" dirty="0">
                          <a:latin typeface="Times New Roman" panose="02020603050405020304" pitchFamily="18" charset="0"/>
                          <a:cs typeface="Times New Roman" panose="02020603050405020304" pitchFamily="18" charset="0"/>
                        </a:rPr>
                        <a:t> </a:t>
                      </a:r>
                      <a:r>
                        <a:rPr lang="tr-TR" sz="2000" spc="0" dirty="0">
                          <a:latin typeface="Times New Roman" panose="02020603050405020304" pitchFamily="18" charset="0"/>
                          <a:cs typeface="Times New Roman" panose="02020603050405020304" pitchFamily="18" charset="0"/>
                        </a:rPr>
                        <a:t>h</a:t>
                      </a:r>
                      <a:r>
                        <a:rPr lang="tr-TR" sz="2000" dirty="0">
                          <a:latin typeface="Times New Roman" panose="02020603050405020304" pitchFamily="18" charset="0"/>
                          <a:cs typeface="Times New Roman" panose="02020603050405020304" pitchFamily="18" charset="0"/>
                        </a:rPr>
                        <a:t>er türlü </a:t>
                      </a:r>
                      <a:r>
                        <a:rPr sz="2000" spc="-15" dirty="0" err="1">
                          <a:latin typeface="Times New Roman" panose="02020603050405020304" pitchFamily="18" charset="0"/>
                          <a:cs typeface="Times New Roman" panose="02020603050405020304" pitchFamily="18" charset="0"/>
                        </a:rPr>
                        <a:t>dokunma</a:t>
                      </a:r>
                      <a:endParaRPr sz="2000" b="1"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034" marB="0" anchor="ctr"/>
                </a:tc>
                <a:tc>
                  <a:txBody>
                    <a:bodyPr/>
                    <a:lstStyle/>
                    <a:p>
                      <a:pPr marL="92075" marR="111125" algn="l">
                        <a:lnSpc>
                          <a:spcPct val="100000"/>
                        </a:lnSpc>
                        <a:spcBef>
                          <a:spcPts val="204"/>
                        </a:spcBef>
                      </a:pPr>
                      <a:r>
                        <a:rPr sz="2000" spc="-30" dirty="0">
                          <a:latin typeface="Times New Roman" panose="02020603050405020304" pitchFamily="18" charset="0"/>
                          <a:cs typeface="Times New Roman" panose="02020603050405020304" pitchFamily="18" charset="0"/>
                        </a:rPr>
                        <a:t>Tokalaşma, </a:t>
                      </a:r>
                      <a:r>
                        <a:rPr sz="2000" spc="-25" dirty="0">
                          <a:latin typeface="Times New Roman" panose="02020603050405020304" pitchFamily="18" charset="0"/>
                          <a:cs typeface="Times New Roman" panose="02020603050405020304" pitchFamily="18" charset="0"/>
                        </a:rPr>
                        <a:t>hastaya </a:t>
                      </a:r>
                      <a:r>
                        <a:rPr sz="2000" spc="-20" dirty="0">
                          <a:latin typeface="Times New Roman" panose="02020603050405020304" pitchFamily="18" charset="0"/>
                          <a:cs typeface="Times New Roman" panose="02020603050405020304" pitchFamily="18" charset="0"/>
                        </a:rPr>
                        <a:t>hareket </a:t>
                      </a:r>
                      <a:r>
                        <a:rPr sz="2000" dirty="0">
                          <a:latin typeface="Times New Roman" panose="02020603050405020304" pitchFamily="18" charset="0"/>
                          <a:cs typeface="Times New Roman" panose="02020603050405020304" pitchFamily="18" charset="0"/>
                        </a:rPr>
                        <a:t>etmesi için </a:t>
                      </a:r>
                      <a:r>
                        <a:rPr sz="2000" spc="-15" dirty="0">
                          <a:latin typeface="Times New Roman" panose="02020603050405020304" pitchFamily="18" charset="0"/>
                          <a:cs typeface="Times New Roman" panose="02020603050405020304" pitchFamily="18" charset="0"/>
                        </a:rPr>
                        <a:t>yardım </a:t>
                      </a:r>
                      <a:r>
                        <a:rPr sz="2000" dirty="0">
                          <a:latin typeface="Times New Roman" panose="02020603050405020304" pitchFamily="18" charset="0"/>
                          <a:cs typeface="Times New Roman" panose="02020603050405020304" pitchFamily="18" charset="0"/>
                        </a:rPr>
                        <a:t>etme, tüm  </a:t>
                      </a:r>
                      <a:r>
                        <a:rPr sz="2000" spc="-10" dirty="0">
                          <a:latin typeface="Times New Roman" panose="02020603050405020304" pitchFamily="18" charset="0"/>
                          <a:cs typeface="Times New Roman" panose="02020603050405020304" pitchFamily="18" charset="0"/>
                        </a:rPr>
                        <a:t>benzer </a:t>
                      </a:r>
                      <a:r>
                        <a:rPr sz="2000" spc="-20" dirty="0">
                          <a:latin typeface="Times New Roman" panose="02020603050405020304" pitchFamily="18" charset="0"/>
                          <a:cs typeface="Times New Roman" panose="02020603050405020304" pitchFamily="18" charset="0"/>
                        </a:rPr>
                        <a:t>girişimler, </a:t>
                      </a:r>
                      <a:r>
                        <a:rPr sz="2000" spc="-25" dirty="0">
                          <a:latin typeface="Times New Roman" panose="02020603050405020304" pitchFamily="18" charset="0"/>
                          <a:cs typeface="Times New Roman" panose="02020603050405020304" pitchFamily="18" charset="0"/>
                        </a:rPr>
                        <a:t>hastaya </a:t>
                      </a:r>
                      <a:r>
                        <a:rPr sz="2000" spc="-5" dirty="0">
                          <a:latin typeface="Times New Roman" panose="02020603050405020304" pitchFamily="18" charset="0"/>
                          <a:cs typeface="Times New Roman" panose="02020603050405020304" pitchFamily="18" charset="0"/>
                        </a:rPr>
                        <a:t>bağlı her </a:t>
                      </a:r>
                      <a:r>
                        <a:rPr sz="2000" dirty="0">
                          <a:latin typeface="Times New Roman" panose="02020603050405020304" pitchFamily="18" charset="0"/>
                          <a:cs typeface="Times New Roman" panose="02020603050405020304" pitchFamily="18" charset="0"/>
                        </a:rPr>
                        <a:t>türlü </a:t>
                      </a:r>
                      <a:r>
                        <a:rPr sz="2000" spc="-10" dirty="0">
                          <a:latin typeface="Times New Roman" panose="02020603050405020304" pitchFamily="18" charset="0"/>
                          <a:cs typeface="Times New Roman" panose="02020603050405020304" pitchFamily="18" charset="0"/>
                        </a:rPr>
                        <a:t>alete </a:t>
                      </a:r>
                      <a:r>
                        <a:rPr sz="2000" spc="-10" dirty="0" err="1">
                          <a:latin typeface="Times New Roman" panose="02020603050405020304" pitchFamily="18" charset="0"/>
                          <a:cs typeface="Times New Roman" panose="02020603050405020304" pitchFamily="18" charset="0"/>
                        </a:rPr>
                        <a:t>dokunmak</a:t>
                      </a:r>
                      <a:r>
                        <a:rPr sz="2000" spc="-1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a:t>
                      </a:r>
                      <a:r>
                        <a:rPr lang="tr-TR" sz="2000" spc="-5" dirty="0">
                          <a:latin typeface="Times New Roman" panose="02020603050405020304" pitchFamily="18" charset="0"/>
                          <a:cs typeface="Times New Roman" panose="02020603050405020304" pitchFamily="18" charset="0"/>
                        </a:rPr>
                        <a:t>İV</a:t>
                      </a:r>
                      <a:r>
                        <a:rPr sz="2000" spc="-5" dirty="0">
                          <a:latin typeface="Times New Roman" panose="02020603050405020304" pitchFamily="18" charset="0"/>
                          <a:cs typeface="Times New Roman" panose="02020603050405020304" pitchFamily="18" charset="0"/>
                        </a:rPr>
                        <a:t> pompa, </a:t>
                      </a:r>
                      <a:r>
                        <a:rPr sz="2000" spc="-35" dirty="0">
                          <a:latin typeface="Times New Roman" panose="02020603050405020304" pitchFamily="18" charset="0"/>
                          <a:cs typeface="Times New Roman" panose="02020603050405020304" pitchFamily="18" charset="0"/>
                        </a:rPr>
                        <a:t>EKG</a:t>
                      </a:r>
                      <a:r>
                        <a:rPr sz="2000" spc="-10" dirty="0">
                          <a:latin typeface="Times New Roman" panose="02020603050405020304" pitchFamily="18" charset="0"/>
                          <a:cs typeface="Times New Roman" panose="02020603050405020304" pitchFamily="18" charset="0"/>
                        </a:rPr>
                        <a:t> </a:t>
                      </a:r>
                      <a:r>
                        <a:rPr sz="2000" spc="-5" dirty="0" err="1">
                          <a:latin typeface="Times New Roman" panose="02020603050405020304" pitchFamily="18" charset="0"/>
                          <a:cs typeface="Times New Roman" panose="02020603050405020304" pitchFamily="18" charset="0"/>
                        </a:rPr>
                        <a:t>kabloları</a:t>
                      </a:r>
                      <a:r>
                        <a:rPr lang="tr-TR" sz="2000" spc="-5" dirty="0">
                          <a:latin typeface="Times New Roman" panose="02020603050405020304" pitchFamily="18" charset="0"/>
                          <a:cs typeface="Times New Roman" panose="02020603050405020304" pitchFamily="18" charset="0"/>
                        </a:rPr>
                        <a:t> vb.</a:t>
                      </a:r>
                      <a:r>
                        <a:rPr sz="2000" spc="-5" dirty="0">
                          <a:latin typeface="Times New Roman" panose="02020603050405020304" pitchFamily="18" charset="0"/>
                          <a:cs typeface="Times New Roman" panose="02020603050405020304" pitchFamily="18" charset="0"/>
                        </a:rPr>
                        <a:t>)</a:t>
                      </a:r>
                      <a:endParaRPr sz="20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034" marB="0" anchor="ctr"/>
                </a:tc>
                <a:extLst>
                  <a:ext uri="{0D108BD9-81ED-4DB2-BD59-A6C34878D82A}">
                    <a16:rowId xmlns:a16="http://schemas.microsoft.com/office/drawing/2014/main" val="10001"/>
                  </a:ext>
                </a:extLst>
              </a:tr>
              <a:tr h="628187">
                <a:tc>
                  <a:txBody>
                    <a:bodyPr/>
                    <a:lstStyle/>
                    <a:p>
                      <a:pPr marL="91440" marR="955675" algn="l">
                        <a:lnSpc>
                          <a:spcPct val="100000"/>
                        </a:lnSpc>
                        <a:spcBef>
                          <a:spcPts val="210"/>
                        </a:spcBef>
                      </a:pPr>
                      <a:r>
                        <a:rPr sz="2000" dirty="0">
                          <a:latin typeface="Times New Roman" panose="02020603050405020304" pitchFamily="18" charset="0"/>
                          <a:cs typeface="Times New Roman" panose="02020603050405020304" pitchFamily="18" charset="0"/>
                        </a:rPr>
                        <a:t>Her </a:t>
                      </a:r>
                      <a:r>
                        <a:rPr sz="2000" dirty="0" err="1">
                          <a:latin typeface="Times New Roman" panose="02020603050405020304" pitchFamily="18" charset="0"/>
                          <a:cs typeface="Times New Roman" panose="02020603050405020304" pitchFamily="18" charset="0"/>
                        </a:rPr>
                        <a:t>türlü</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kişisel</a:t>
                      </a:r>
                      <a:r>
                        <a:rPr lang="tr-TR" sz="2000" spc="-130" baseline="0" dirty="0">
                          <a:latin typeface="Times New Roman" panose="02020603050405020304" pitchFamily="18" charset="0"/>
                          <a:cs typeface="Times New Roman" panose="02020603050405020304" pitchFamily="18" charset="0"/>
                        </a:rPr>
                        <a:t> </a:t>
                      </a:r>
                      <a:r>
                        <a:rPr lang="tr-TR" sz="2000" spc="-130" dirty="0">
                          <a:latin typeface="Times New Roman" panose="02020603050405020304" pitchFamily="18" charset="0"/>
                          <a:cs typeface="Times New Roman" panose="02020603050405020304" pitchFamily="18" charset="0"/>
                        </a:rPr>
                        <a:t>b</a:t>
                      </a:r>
                      <a:r>
                        <a:rPr sz="2000" spc="-5" dirty="0" err="1">
                          <a:latin typeface="Times New Roman" panose="02020603050405020304" pitchFamily="18" charset="0"/>
                          <a:cs typeface="Times New Roman" panose="02020603050405020304" pitchFamily="18" charset="0"/>
                        </a:rPr>
                        <a:t>akım</a:t>
                      </a:r>
                      <a:r>
                        <a:rPr sz="2000" spc="-5" dirty="0">
                          <a:latin typeface="Times New Roman" panose="02020603050405020304" pitchFamily="18" charset="0"/>
                          <a:cs typeface="Times New Roman" panose="02020603050405020304" pitchFamily="18" charset="0"/>
                        </a:rPr>
                        <a:t> </a:t>
                      </a:r>
                      <a:r>
                        <a:rPr lang="tr-TR" sz="2000" spc="-5" dirty="0">
                          <a:latin typeface="Times New Roman" panose="02020603050405020304" pitchFamily="18" charset="0"/>
                          <a:cs typeface="Times New Roman" panose="02020603050405020304" pitchFamily="18" charset="0"/>
                        </a:rPr>
                        <a:t>a</a:t>
                      </a:r>
                      <a:r>
                        <a:rPr sz="2000" spc="-5" dirty="0" err="1">
                          <a:latin typeface="Times New Roman" panose="02020603050405020304" pitchFamily="18" charset="0"/>
                          <a:cs typeface="Times New Roman" panose="02020603050405020304" pitchFamily="18" charset="0"/>
                        </a:rPr>
                        <a:t>ktivitesi</a:t>
                      </a:r>
                      <a:endParaRPr sz="2000" b="1"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670" marB="0" anchor="ctr"/>
                </a:tc>
                <a:tc>
                  <a:txBody>
                    <a:bodyPr/>
                    <a:lstStyle/>
                    <a:p>
                      <a:pPr marL="92075" marR="384810" algn="l">
                        <a:lnSpc>
                          <a:spcPct val="100000"/>
                        </a:lnSpc>
                        <a:spcBef>
                          <a:spcPts val="210"/>
                        </a:spcBef>
                      </a:pPr>
                      <a:r>
                        <a:rPr sz="2000" spc="-15" dirty="0">
                          <a:latin typeface="Times New Roman" panose="02020603050405020304" pitchFamily="18" charset="0"/>
                          <a:cs typeface="Times New Roman" panose="02020603050405020304" pitchFamily="18" charset="0"/>
                        </a:rPr>
                        <a:t>Banyo </a:t>
                      </a:r>
                      <a:r>
                        <a:rPr sz="2000" spc="-5" dirty="0">
                          <a:latin typeface="Times New Roman" panose="02020603050405020304" pitchFamily="18" charset="0"/>
                          <a:cs typeface="Times New Roman" panose="02020603050405020304" pitchFamily="18" charset="0"/>
                        </a:rPr>
                        <a:t>yaptırmak, giydirmek, saçını </a:t>
                      </a:r>
                      <a:r>
                        <a:rPr sz="2000" spc="-10" dirty="0">
                          <a:latin typeface="Times New Roman" panose="02020603050405020304" pitchFamily="18" charset="0"/>
                          <a:cs typeface="Times New Roman" panose="02020603050405020304" pitchFamily="18" charset="0"/>
                        </a:rPr>
                        <a:t>taramak, </a:t>
                      </a:r>
                      <a:r>
                        <a:rPr sz="2000" spc="-15" dirty="0" err="1">
                          <a:latin typeface="Times New Roman" panose="02020603050405020304" pitchFamily="18" charset="0"/>
                          <a:cs typeface="Times New Roman" panose="02020603050405020304" pitchFamily="18" charset="0"/>
                        </a:rPr>
                        <a:t>gözlük</a:t>
                      </a:r>
                      <a:r>
                        <a:rPr sz="2000" spc="-15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gibi</a:t>
                      </a:r>
                      <a:r>
                        <a:rPr sz="200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kişisel </a:t>
                      </a:r>
                      <a:r>
                        <a:rPr sz="2000" spc="-15" dirty="0">
                          <a:latin typeface="Times New Roman" panose="02020603050405020304" pitchFamily="18" charset="0"/>
                          <a:cs typeface="Times New Roman" panose="02020603050405020304" pitchFamily="18" charset="0"/>
                        </a:rPr>
                        <a:t>yardımcı </a:t>
                      </a:r>
                      <a:r>
                        <a:rPr sz="2000" spc="-10" dirty="0">
                          <a:latin typeface="Times New Roman" panose="02020603050405020304" pitchFamily="18" charset="0"/>
                          <a:cs typeface="Times New Roman" panose="02020603050405020304" pitchFamily="18" charset="0"/>
                        </a:rPr>
                        <a:t>eşyaları </a:t>
                      </a:r>
                      <a:r>
                        <a:rPr sz="2000" spc="-5" dirty="0">
                          <a:latin typeface="Times New Roman" panose="02020603050405020304" pitchFamily="18" charset="0"/>
                          <a:cs typeface="Times New Roman" panose="02020603050405020304" pitchFamily="18" charset="0"/>
                        </a:rPr>
                        <a:t>takmasına </a:t>
                      </a:r>
                      <a:r>
                        <a:rPr sz="2000" spc="-15" dirty="0">
                          <a:latin typeface="Times New Roman" panose="02020603050405020304" pitchFamily="18" charset="0"/>
                          <a:cs typeface="Times New Roman" panose="02020603050405020304" pitchFamily="18" charset="0"/>
                        </a:rPr>
                        <a:t>yardımcı</a:t>
                      </a:r>
                      <a:r>
                        <a:rPr sz="2000" spc="-65"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olmak</a:t>
                      </a:r>
                      <a:endParaRPr sz="20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670" marB="0" anchor="ctr"/>
                </a:tc>
                <a:extLst>
                  <a:ext uri="{0D108BD9-81ED-4DB2-BD59-A6C34878D82A}">
                    <a16:rowId xmlns:a16="http://schemas.microsoft.com/office/drawing/2014/main" val="10002"/>
                  </a:ext>
                </a:extLst>
              </a:tr>
              <a:tr h="558388">
                <a:tc>
                  <a:txBody>
                    <a:bodyPr/>
                    <a:lstStyle/>
                    <a:p>
                      <a:pPr marL="91440" algn="l">
                        <a:lnSpc>
                          <a:spcPct val="100000"/>
                        </a:lnSpc>
                        <a:spcBef>
                          <a:spcPts val="210"/>
                        </a:spcBef>
                      </a:pPr>
                      <a:r>
                        <a:rPr sz="2000" spc="-5" dirty="0">
                          <a:latin typeface="Times New Roman" panose="02020603050405020304" pitchFamily="18" charset="0"/>
                          <a:cs typeface="Times New Roman" panose="02020603050405020304" pitchFamily="18" charset="0"/>
                        </a:rPr>
                        <a:t>Her </a:t>
                      </a:r>
                      <a:r>
                        <a:rPr sz="2000" dirty="0" err="1">
                          <a:latin typeface="Times New Roman" panose="02020603050405020304" pitchFamily="18" charset="0"/>
                          <a:cs typeface="Times New Roman" panose="02020603050405020304" pitchFamily="18" charset="0"/>
                        </a:rPr>
                        <a:t>türlü</a:t>
                      </a:r>
                      <a:r>
                        <a:rP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non</a:t>
                      </a:r>
                      <a:r>
                        <a:rPr lang="tr-TR" sz="2000" dirty="0">
                          <a:latin typeface="Times New Roman" panose="02020603050405020304" pitchFamily="18" charset="0"/>
                          <a:cs typeface="Times New Roman" panose="02020603050405020304" pitchFamily="18" charset="0"/>
                        </a:rPr>
                        <a:t>-</a:t>
                      </a:r>
                      <a:r>
                        <a:rPr sz="2000" spc="-15" dirty="0" err="1">
                          <a:latin typeface="Times New Roman" panose="02020603050405020304" pitchFamily="18" charset="0"/>
                          <a:cs typeface="Times New Roman" panose="02020603050405020304" pitchFamily="18" charset="0"/>
                        </a:rPr>
                        <a:t>invaziv</a:t>
                      </a:r>
                      <a:r>
                        <a:rPr sz="2000" spc="-2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işlem</a:t>
                      </a:r>
                      <a:endParaRPr sz="2000" b="1"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670" marB="0" anchor="ctr"/>
                </a:tc>
                <a:tc>
                  <a:txBody>
                    <a:bodyPr/>
                    <a:lstStyle/>
                    <a:p>
                      <a:pPr marL="92075" algn="l">
                        <a:lnSpc>
                          <a:spcPct val="100000"/>
                        </a:lnSpc>
                        <a:spcBef>
                          <a:spcPts val="210"/>
                        </a:spcBef>
                      </a:pPr>
                      <a:r>
                        <a:rPr sz="2000" spc="-20" dirty="0">
                          <a:latin typeface="Times New Roman" panose="02020603050405020304" pitchFamily="18" charset="0"/>
                          <a:cs typeface="Times New Roman" panose="02020603050405020304" pitchFamily="18" charset="0"/>
                        </a:rPr>
                        <a:t>Ateş, </a:t>
                      </a:r>
                      <a:r>
                        <a:rPr sz="2000" spc="-10" dirty="0">
                          <a:latin typeface="Times New Roman" panose="02020603050405020304" pitchFamily="18" charset="0"/>
                          <a:cs typeface="Times New Roman" panose="02020603050405020304" pitchFamily="18" charset="0"/>
                        </a:rPr>
                        <a:t>tansiyon </a:t>
                      </a:r>
                      <a:r>
                        <a:rPr sz="2000" spc="-15" dirty="0">
                          <a:latin typeface="Times New Roman" panose="02020603050405020304" pitchFamily="18" charset="0"/>
                          <a:cs typeface="Times New Roman" panose="02020603050405020304" pitchFamily="18" charset="0"/>
                        </a:rPr>
                        <a:t>ve </a:t>
                      </a:r>
                      <a:r>
                        <a:rPr sz="2000" spc="-5" dirty="0">
                          <a:latin typeface="Times New Roman" panose="02020603050405020304" pitchFamily="18" charset="0"/>
                          <a:cs typeface="Times New Roman" panose="02020603050405020304" pitchFamily="18" charset="0"/>
                        </a:rPr>
                        <a:t>nabız ölçmek, </a:t>
                      </a:r>
                      <a:r>
                        <a:rPr sz="2000" spc="-15" dirty="0">
                          <a:latin typeface="Times New Roman" panose="02020603050405020304" pitchFamily="18" charset="0"/>
                          <a:cs typeface="Times New Roman" panose="02020603050405020304" pitchFamily="18" charset="0"/>
                        </a:rPr>
                        <a:t>akciğer</a:t>
                      </a:r>
                      <a:r>
                        <a:rPr sz="2000" spc="5" dirty="0">
                          <a:latin typeface="Times New Roman" panose="02020603050405020304" pitchFamily="18" charset="0"/>
                          <a:cs typeface="Times New Roman" panose="02020603050405020304" pitchFamily="18" charset="0"/>
                        </a:rPr>
                        <a:t> </a:t>
                      </a:r>
                      <a:r>
                        <a:rPr sz="2000" spc="-15" dirty="0" err="1">
                          <a:latin typeface="Times New Roman" panose="02020603050405020304" pitchFamily="18" charset="0"/>
                          <a:cs typeface="Times New Roman" panose="02020603050405020304" pitchFamily="18" charset="0"/>
                        </a:rPr>
                        <a:t>oskültasyonu</a:t>
                      </a:r>
                      <a:r>
                        <a:rPr sz="2000" spc="-15" dirty="0">
                          <a:latin typeface="Times New Roman" panose="02020603050405020304" pitchFamily="18" charset="0"/>
                          <a:cs typeface="Times New Roman" panose="02020603050405020304" pitchFamily="18" charset="0"/>
                        </a:rPr>
                        <a:t>,</a:t>
                      </a:r>
                      <a:r>
                        <a:rPr lang="tr-TR" sz="2000" spc="-15" dirty="0">
                          <a:latin typeface="Times New Roman" panose="02020603050405020304" pitchFamily="18" charset="0"/>
                          <a:cs typeface="Times New Roman" panose="02020603050405020304" pitchFamily="18" charset="0"/>
                        </a:rPr>
                        <a:t> </a:t>
                      </a:r>
                      <a:r>
                        <a:rPr sz="2000" spc="-10" dirty="0" err="1">
                          <a:latin typeface="Times New Roman" panose="02020603050405020304" pitchFamily="18" charset="0"/>
                          <a:cs typeface="Times New Roman" panose="02020603050405020304" pitchFamily="18" charset="0"/>
                        </a:rPr>
                        <a:t>karın</a:t>
                      </a:r>
                      <a:r>
                        <a:rPr sz="2000" spc="-10" dirty="0">
                          <a:latin typeface="Times New Roman" panose="02020603050405020304" pitchFamily="18" charset="0"/>
                          <a:cs typeface="Times New Roman" panose="02020603050405020304" pitchFamily="18" charset="0"/>
                        </a:rPr>
                        <a:t> muayenesi, </a:t>
                      </a:r>
                      <a:r>
                        <a:rPr sz="2000" spc="-35" dirty="0">
                          <a:latin typeface="Times New Roman" panose="02020603050405020304" pitchFamily="18" charset="0"/>
                          <a:cs typeface="Times New Roman" panose="02020603050405020304" pitchFamily="18" charset="0"/>
                        </a:rPr>
                        <a:t>EKG</a:t>
                      </a:r>
                      <a:r>
                        <a:rPr lang="tr-TR" sz="2000" spc="-35" baseline="0" dirty="0">
                          <a:latin typeface="Times New Roman" panose="02020603050405020304" pitchFamily="18" charset="0"/>
                          <a:cs typeface="Times New Roman" panose="02020603050405020304" pitchFamily="18" charset="0"/>
                        </a:rPr>
                        <a:t> çekilmesi</a:t>
                      </a:r>
                      <a:endParaRPr sz="20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670" marB="0" anchor="ctr"/>
                </a:tc>
                <a:extLst>
                  <a:ext uri="{0D108BD9-81ED-4DB2-BD59-A6C34878D82A}">
                    <a16:rowId xmlns:a16="http://schemas.microsoft.com/office/drawing/2014/main" val="10003"/>
                  </a:ext>
                </a:extLst>
              </a:tr>
              <a:tr h="628187">
                <a:tc>
                  <a:txBody>
                    <a:bodyPr/>
                    <a:lstStyle/>
                    <a:p>
                      <a:pPr marL="91440" algn="l">
                        <a:lnSpc>
                          <a:spcPct val="100000"/>
                        </a:lnSpc>
                        <a:spcBef>
                          <a:spcPts val="210"/>
                        </a:spcBef>
                      </a:pPr>
                      <a:r>
                        <a:rPr sz="2000" spc="-5" dirty="0">
                          <a:latin typeface="Times New Roman" panose="02020603050405020304" pitchFamily="18" charset="0"/>
                          <a:cs typeface="Times New Roman" panose="02020603050405020304" pitchFamily="18" charset="0"/>
                        </a:rPr>
                        <a:t>Her </a:t>
                      </a:r>
                      <a:r>
                        <a:rPr sz="2000" dirty="0" err="1">
                          <a:latin typeface="Times New Roman" panose="02020603050405020304" pitchFamily="18" charset="0"/>
                          <a:cs typeface="Times New Roman" panose="02020603050405020304" pitchFamily="18" charset="0"/>
                        </a:rPr>
                        <a:t>türlü</a:t>
                      </a:r>
                      <a:r>
                        <a:rP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non</a:t>
                      </a:r>
                      <a:r>
                        <a:rPr lang="tr-TR" sz="2000" dirty="0">
                          <a:latin typeface="Times New Roman" panose="02020603050405020304" pitchFamily="18" charset="0"/>
                          <a:cs typeface="Times New Roman" panose="02020603050405020304" pitchFamily="18" charset="0"/>
                        </a:rPr>
                        <a:t>-</a:t>
                      </a:r>
                      <a:r>
                        <a:rPr sz="2000" spc="-15" dirty="0" err="1">
                          <a:latin typeface="Times New Roman" panose="02020603050405020304" pitchFamily="18" charset="0"/>
                          <a:cs typeface="Times New Roman" panose="02020603050405020304" pitchFamily="18" charset="0"/>
                        </a:rPr>
                        <a:t>invaziv</a:t>
                      </a:r>
                      <a:r>
                        <a:rPr lang="tr-TR" sz="2000" spc="-15" dirty="0">
                          <a:latin typeface="Times New Roman" panose="02020603050405020304" pitchFamily="18" charset="0"/>
                          <a:cs typeface="Times New Roman" panose="02020603050405020304" pitchFamily="18" charset="0"/>
                        </a:rPr>
                        <a:t> </a:t>
                      </a:r>
                      <a:r>
                        <a:rPr sz="2000" spc="-10" dirty="0" err="1">
                          <a:latin typeface="Times New Roman" panose="02020603050405020304" pitchFamily="18" charset="0"/>
                          <a:cs typeface="Times New Roman" panose="02020603050405020304" pitchFamily="18" charset="0"/>
                        </a:rPr>
                        <a:t>tedavi</a:t>
                      </a:r>
                      <a:endParaRPr sz="2000" b="1"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670" marB="0" anchor="ctr"/>
                </a:tc>
                <a:tc>
                  <a:txBody>
                    <a:bodyPr/>
                    <a:lstStyle/>
                    <a:p>
                      <a:pPr marL="92075" marR="415925" algn="l">
                        <a:lnSpc>
                          <a:spcPct val="100000"/>
                        </a:lnSpc>
                        <a:spcBef>
                          <a:spcPts val="210"/>
                        </a:spcBef>
                      </a:pPr>
                      <a:r>
                        <a:rPr sz="2000" spc="-10" dirty="0">
                          <a:latin typeface="Times New Roman" panose="02020603050405020304" pitchFamily="18" charset="0"/>
                          <a:cs typeface="Times New Roman" panose="02020603050405020304" pitchFamily="18" charset="0"/>
                        </a:rPr>
                        <a:t>Oksijen </a:t>
                      </a:r>
                      <a:r>
                        <a:rPr sz="2000" spc="-15" dirty="0">
                          <a:latin typeface="Times New Roman" panose="02020603050405020304" pitchFamily="18" charset="0"/>
                          <a:cs typeface="Times New Roman" panose="02020603050405020304" pitchFamily="18" charset="0"/>
                        </a:rPr>
                        <a:t>maskesi </a:t>
                      </a:r>
                      <a:r>
                        <a:rPr sz="2000" spc="-20" dirty="0">
                          <a:latin typeface="Times New Roman" panose="02020603050405020304" pitchFamily="18" charset="0"/>
                          <a:cs typeface="Times New Roman" panose="02020603050405020304" pitchFamily="18" charset="0"/>
                        </a:rPr>
                        <a:t>ya </a:t>
                      </a:r>
                      <a:r>
                        <a:rPr sz="2000" spc="-5" dirty="0">
                          <a:latin typeface="Times New Roman" panose="02020603050405020304" pitchFamily="18" charset="0"/>
                          <a:cs typeface="Times New Roman" panose="02020603050405020304" pitchFamily="18" charset="0"/>
                        </a:rPr>
                        <a:t>da </a:t>
                      </a:r>
                      <a:r>
                        <a:rPr sz="2000" spc="-10" dirty="0">
                          <a:latin typeface="Times New Roman" panose="02020603050405020304" pitchFamily="18" charset="0"/>
                          <a:cs typeface="Times New Roman" panose="02020603050405020304" pitchFamily="18" charset="0"/>
                        </a:rPr>
                        <a:t>nazal kanül </a:t>
                      </a:r>
                      <a:r>
                        <a:rPr sz="2000" spc="-5" dirty="0">
                          <a:latin typeface="Times New Roman" panose="02020603050405020304" pitchFamily="18" charset="0"/>
                          <a:cs typeface="Times New Roman" panose="02020603050405020304" pitchFamily="18" charset="0"/>
                        </a:rPr>
                        <a:t>uygulamak, </a:t>
                      </a:r>
                      <a:r>
                        <a:rPr sz="2000" spc="-30" dirty="0">
                          <a:latin typeface="Times New Roman" panose="02020603050405020304" pitchFamily="18" charset="0"/>
                          <a:cs typeface="Times New Roman" panose="02020603050405020304" pitchFamily="18" charset="0"/>
                        </a:rPr>
                        <a:t>kol </a:t>
                      </a:r>
                      <a:r>
                        <a:rPr sz="2000" dirty="0">
                          <a:latin typeface="Times New Roman" panose="02020603050405020304" pitchFamily="18" charset="0"/>
                          <a:cs typeface="Times New Roman" panose="02020603050405020304" pitchFamily="18" charset="0"/>
                        </a:rPr>
                        <a:t>askısı  gibi </a:t>
                      </a:r>
                      <a:r>
                        <a:rPr sz="2000" spc="-10" dirty="0" err="1">
                          <a:latin typeface="Times New Roman" panose="02020603050405020304" pitchFamily="18" charset="0"/>
                          <a:cs typeface="Times New Roman" panose="02020603050405020304" pitchFamily="18" charset="0"/>
                        </a:rPr>
                        <a:t>materyalleri</a:t>
                      </a:r>
                      <a:r>
                        <a:rPr sz="2000" spc="-10" dirty="0">
                          <a:latin typeface="Times New Roman" panose="02020603050405020304" pitchFamily="18" charset="0"/>
                          <a:cs typeface="Times New Roman" panose="02020603050405020304" pitchFamily="18" charset="0"/>
                        </a:rPr>
                        <a:t> </a:t>
                      </a:r>
                      <a:r>
                        <a:rPr sz="2000" spc="-5" dirty="0" err="1">
                          <a:latin typeface="Times New Roman" panose="02020603050405020304" pitchFamily="18" charset="0"/>
                          <a:cs typeface="Times New Roman" panose="02020603050405020304" pitchFamily="18" charset="0"/>
                        </a:rPr>
                        <a:t>sabitleme</a:t>
                      </a:r>
                      <a:endParaRPr sz="20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670" marB="0" anchor="ctr"/>
                </a:tc>
                <a:extLst>
                  <a:ext uri="{0D108BD9-81ED-4DB2-BD59-A6C34878D82A}">
                    <a16:rowId xmlns:a16="http://schemas.microsoft.com/office/drawing/2014/main" val="10004"/>
                  </a:ext>
                </a:extLst>
              </a:tr>
            </a:tbl>
          </a:graphicData>
        </a:graphic>
      </p:graphicFrame>
      <p:sp>
        <p:nvSpPr>
          <p:cNvPr id="15" name="Dikdörtgen 14"/>
          <p:cNvSpPr/>
          <p:nvPr/>
        </p:nvSpPr>
        <p:spPr>
          <a:xfrm>
            <a:off x="868680" y="4867377"/>
            <a:ext cx="10680193" cy="142199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defTabSz="355600">
              <a:lnSpc>
                <a:spcPct val="150000"/>
              </a:lnSpc>
              <a:buClr>
                <a:srgbClr val="C00000"/>
              </a:buClr>
              <a:buSzPct val="120000"/>
            </a:pPr>
            <a:r>
              <a:rPr lang="tr-TR" sz="2000" b="1" dirty="0">
                <a:solidFill>
                  <a:srgbClr val="002060"/>
                </a:solidFill>
                <a:latin typeface="Times New Roman" panose="02020603050405020304" pitchFamily="18" charset="0"/>
                <a:cs typeface="Times New Roman" panose="02020603050405020304" pitchFamily="18" charset="0"/>
              </a:rPr>
              <a:t>Örnek: </a:t>
            </a:r>
            <a:r>
              <a:rPr lang="tr-TR" sz="2000" dirty="0">
                <a:solidFill>
                  <a:prstClr val="black">
                    <a:lumMod val="75000"/>
                    <a:lumOff val="25000"/>
                  </a:prstClr>
                </a:solidFill>
                <a:latin typeface="Times New Roman" panose="02020603050405020304" pitchFamily="18" charset="0"/>
                <a:cs typeface="Times New Roman" panose="02020603050405020304" pitchFamily="18" charset="0"/>
              </a:rPr>
              <a:t>Sağlık personeli hastanın yanına gelir, oturmasına yardım eder, hasta başı masasını iter, çarşafları katlar, sandalyeyi yerleştirir ve sonra hastanın yataktan çıkmasına yardım eder.</a:t>
            </a:r>
          </a:p>
          <a:p>
            <a:pPr lvl="0" defTabSz="355600">
              <a:lnSpc>
                <a:spcPct val="150000"/>
              </a:lnSpc>
              <a:buClr>
                <a:srgbClr val="C00000"/>
              </a:buClr>
              <a:buSzPct val="120000"/>
            </a:pPr>
            <a:r>
              <a:rPr lang="tr-TR" sz="2000" b="1" i="1" dirty="0">
                <a:solidFill>
                  <a:srgbClr val="002060"/>
                </a:solidFill>
                <a:latin typeface="Times New Roman" panose="02020603050405020304" pitchFamily="18" charset="0"/>
                <a:cs typeface="Times New Roman" panose="02020603050405020304" pitchFamily="18" charset="0"/>
              </a:rPr>
              <a:t>Endikasyon 1: Hastayla temastan önce</a:t>
            </a:r>
          </a:p>
        </p:txBody>
      </p:sp>
    </p:spTree>
    <p:extLst>
      <p:ext uri="{BB962C8B-B14F-4D97-AF65-F5344CB8AC3E}">
        <p14:creationId xmlns:p14="http://schemas.microsoft.com/office/powerpoint/2010/main" val="2342387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8886880"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 1: Hastayla Temastan Önce</a:t>
            </a:r>
          </a:p>
        </p:txBody>
      </p:sp>
      <p:pic>
        <p:nvPicPr>
          <p:cNvPr id="10" name="Resim 9"/>
          <p:cNvPicPr>
            <a:picLocks noChangeAspect="1"/>
          </p:cNvPicPr>
          <p:nvPr/>
        </p:nvPicPr>
        <p:blipFill>
          <a:blip r:embed="rId4"/>
          <a:stretch>
            <a:fillRect/>
          </a:stretch>
        </p:blipFill>
        <p:spPr>
          <a:xfrm>
            <a:off x="6008074" y="1644620"/>
            <a:ext cx="6183926" cy="4321093"/>
          </a:xfrm>
          <a:prstGeom prst="rect">
            <a:avLst/>
          </a:prstGeom>
        </p:spPr>
      </p:pic>
      <p:sp>
        <p:nvSpPr>
          <p:cNvPr id="70" name="TextBox 14">
            <a:extLst>
              <a:ext uri="{FF2B5EF4-FFF2-40B4-BE49-F238E27FC236}">
                <a16:creationId xmlns:a16="http://schemas.microsoft.com/office/drawing/2014/main" id="{D0B905BF-9664-28FC-0791-B7FD94485E9F}"/>
              </a:ext>
            </a:extLst>
          </p:cNvPr>
          <p:cNvSpPr txBox="1"/>
          <p:nvPr/>
        </p:nvSpPr>
        <p:spPr>
          <a:xfrm>
            <a:off x="536285" y="1855846"/>
            <a:ext cx="5676173" cy="4247317"/>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Hasta alanından ayrılmadıkça ve başka bir endikasyon oluşmadıkça ilk temasın ardından hastanın cildine, giysilerine ve çevresine temas edilebilir, ek el hijyeni gerekmez.</a:t>
            </a:r>
          </a:p>
          <a:p>
            <a:pPr marL="342900" lvl="0" indent="-342900">
              <a:spcAft>
                <a:spcPts val="1200"/>
              </a:spcAft>
              <a:buClr>
                <a:srgbClr val="002060"/>
              </a:buClr>
              <a:buFont typeface="Wingdings" panose="05000000000000000000" pitchFamily="2" charset="2"/>
              <a:buChar char="ü"/>
              <a:defRPr/>
            </a:pPr>
            <a:endParaRPr lang="tr-TR" sz="2400" spc="-5" dirty="0">
              <a:solidFill>
                <a:prstClr val="black"/>
              </a:solidFill>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Hasta alanına girerken el hijyeni uygulandıysa önce hasta çevresine ardından hastaya dokunulabilir.</a:t>
            </a:r>
          </a:p>
          <a:p>
            <a:pPr marL="342900" lvl="0" indent="-342900">
              <a:spcAft>
                <a:spcPts val="1200"/>
              </a:spcAft>
              <a:buClr>
                <a:srgbClr val="002060"/>
              </a:buClr>
              <a:buFont typeface="Wingdings" panose="05000000000000000000" pitchFamily="2" charset="2"/>
              <a:buChar char="ü"/>
              <a:defRPr/>
            </a:pPr>
            <a:endParaRPr lang="tr-TR" sz="2400" spc="-5"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43555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8886880"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 2: Temiz/Aseptik İşlem Öncesi</a:t>
            </a:r>
          </a:p>
        </p:txBody>
      </p:sp>
      <p:sp>
        <p:nvSpPr>
          <p:cNvPr id="70" name="TextBox 14">
            <a:extLst>
              <a:ext uri="{FF2B5EF4-FFF2-40B4-BE49-F238E27FC236}">
                <a16:creationId xmlns:a16="http://schemas.microsoft.com/office/drawing/2014/main" id="{D0B905BF-9664-28FC-0791-B7FD94485E9F}"/>
              </a:ext>
            </a:extLst>
          </p:cNvPr>
          <p:cNvSpPr txBox="1"/>
          <p:nvPr/>
        </p:nvSpPr>
        <p:spPr>
          <a:xfrm>
            <a:off x="675099" y="2321276"/>
            <a:ext cx="5676173" cy="3877985"/>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Sağlık bakım alanı veya hasta alanında, hasta dahil, herhangi bir yüzeye son temas → </a:t>
            </a:r>
            <a:r>
              <a:rPr lang="tr-TR" sz="2400" spc="-5" dirty="0" err="1">
                <a:solidFill>
                  <a:prstClr val="black"/>
                </a:solidFill>
                <a:latin typeface="Times New Roman" panose="02020603050405020304" pitchFamily="18" charset="0"/>
                <a:cs typeface="Times New Roman" panose="02020603050405020304" pitchFamily="18" charset="0"/>
              </a:rPr>
              <a:t>mukoz</a:t>
            </a:r>
            <a:r>
              <a:rPr lang="tr-TR" sz="2400" spc="-5" dirty="0">
                <a:solidFill>
                  <a:prstClr val="black"/>
                </a:solidFill>
                <a:latin typeface="Times New Roman" panose="02020603050405020304" pitchFamily="18" charset="0"/>
                <a:cs typeface="Times New Roman" panose="02020603050405020304" pitchFamily="18" charset="0"/>
              </a:rPr>
              <a:t> </a:t>
            </a:r>
            <a:r>
              <a:rPr lang="tr-TR" sz="2400" spc="-5" dirty="0" err="1">
                <a:solidFill>
                  <a:prstClr val="black"/>
                </a:solidFill>
                <a:latin typeface="Times New Roman" panose="02020603050405020304" pitchFamily="18" charset="0"/>
                <a:cs typeface="Times New Roman" panose="02020603050405020304" pitchFamily="18" charset="0"/>
              </a:rPr>
              <a:t>membranlara</a:t>
            </a:r>
            <a:r>
              <a:rPr lang="tr-TR" sz="2400" spc="-5" dirty="0">
                <a:solidFill>
                  <a:prstClr val="black"/>
                </a:solidFill>
                <a:latin typeface="Times New Roman" panose="02020603050405020304" pitchFamily="18" charset="0"/>
                <a:cs typeface="Times New Roman" panose="02020603050405020304" pitchFamily="18" charset="0"/>
              </a:rPr>
              <a:t>, bütünlüğü bozulmuş cilt ya da </a:t>
            </a:r>
            <a:r>
              <a:rPr lang="tr-TR" sz="2400" spc="-5" dirty="0" err="1">
                <a:solidFill>
                  <a:prstClr val="black"/>
                </a:solidFill>
                <a:latin typeface="Times New Roman" panose="02020603050405020304" pitchFamily="18" charset="0"/>
                <a:cs typeface="Times New Roman" panose="02020603050405020304" pitchFamily="18" charset="0"/>
              </a:rPr>
              <a:t>invaziv</a:t>
            </a:r>
            <a:r>
              <a:rPr lang="tr-TR" sz="2400" spc="-5" dirty="0">
                <a:solidFill>
                  <a:prstClr val="black"/>
                </a:solidFill>
                <a:latin typeface="Times New Roman" panose="02020603050405020304" pitchFamily="18" charset="0"/>
                <a:cs typeface="Times New Roman" panose="02020603050405020304" pitchFamily="18" charset="0"/>
              </a:rPr>
              <a:t> tıbbi alete direkt/</a:t>
            </a:r>
            <a:r>
              <a:rPr lang="tr-TR" sz="2400" spc="-5" dirty="0" err="1">
                <a:solidFill>
                  <a:prstClr val="black"/>
                </a:solidFill>
                <a:latin typeface="Times New Roman" panose="02020603050405020304" pitchFamily="18" charset="0"/>
                <a:cs typeface="Times New Roman" panose="02020603050405020304" pitchFamily="18" charset="0"/>
              </a:rPr>
              <a:t>indirekt</a:t>
            </a:r>
            <a:r>
              <a:rPr lang="tr-TR" sz="2400" spc="-5" dirty="0">
                <a:solidFill>
                  <a:prstClr val="black"/>
                </a:solidFill>
                <a:latin typeface="Times New Roman" panose="02020603050405020304" pitchFamily="18" charset="0"/>
                <a:cs typeface="Times New Roman" panose="02020603050405020304" pitchFamily="18" charset="0"/>
              </a:rPr>
              <a:t> temas arasında</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Hasta için enfeksiyon riski taşıyan kritik alana dokunmadan </a:t>
            </a:r>
            <a:r>
              <a:rPr lang="tr-TR" sz="2400" b="1" spc="-5" dirty="0">
                <a:solidFill>
                  <a:srgbClr val="002060"/>
                </a:solidFill>
                <a:latin typeface="Times New Roman" panose="02020603050405020304" pitchFamily="18" charset="0"/>
                <a:cs typeface="Times New Roman" panose="02020603050405020304" pitchFamily="18" charset="0"/>
              </a:rPr>
              <a:t>HEMEN</a:t>
            </a:r>
            <a:r>
              <a:rPr lang="tr-TR" sz="2400" spc="-5" dirty="0">
                <a:solidFill>
                  <a:prstClr val="black"/>
                </a:solidFill>
                <a:latin typeface="Times New Roman" panose="02020603050405020304" pitchFamily="18" charset="0"/>
                <a:cs typeface="Times New Roman" panose="02020603050405020304" pitchFamily="18" charset="0"/>
              </a:rPr>
              <a:t> önce!</a:t>
            </a:r>
          </a:p>
          <a:p>
            <a:pPr marL="342900" lvl="0" indent="-342900">
              <a:spcAft>
                <a:spcPts val="1200"/>
              </a:spcAft>
              <a:buClr>
                <a:srgbClr val="002060"/>
              </a:buClr>
              <a:buFont typeface="Wingdings" panose="05000000000000000000" pitchFamily="2" charset="2"/>
              <a:buChar char="ü"/>
              <a:defRPr/>
            </a:pPr>
            <a:endParaRPr lang="tr-TR" sz="2400" spc="-5" dirty="0">
              <a:solidFill>
                <a:prstClr val="black"/>
              </a:solidFill>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endParaRPr lang="tr-TR" sz="2400" spc="-5" dirty="0">
              <a:solidFill>
                <a:prstClr val="black"/>
              </a:solidFill>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4"/>
          <a:stretch>
            <a:fillRect/>
          </a:stretch>
        </p:blipFill>
        <p:spPr>
          <a:xfrm>
            <a:off x="6377370" y="1352446"/>
            <a:ext cx="5814630" cy="5163760"/>
          </a:xfrm>
          <a:prstGeom prst="rect">
            <a:avLst/>
          </a:prstGeom>
        </p:spPr>
      </p:pic>
    </p:spTree>
    <p:extLst>
      <p:ext uri="{BB962C8B-B14F-4D97-AF65-F5344CB8AC3E}">
        <p14:creationId xmlns:p14="http://schemas.microsoft.com/office/powerpoint/2010/main" val="31511541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8886880"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 2: Temiz/Aseptik İşlem Öncesi</a:t>
            </a:r>
          </a:p>
        </p:txBody>
      </p:sp>
      <p:sp>
        <p:nvSpPr>
          <p:cNvPr id="70" name="TextBox 14">
            <a:extLst>
              <a:ext uri="{FF2B5EF4-FFF2-40B4-BE49-F238E27FC236}">
                <a16:creationId xmlns:a16="http://schemas.microsoft.com/office/drawing/2014/main" id="{D0B905BF-9664-28FC-0791-B7FD94485E9F}"/>
              </a:ext>
            </a:extLst>
          </p:cNvPr>
          <p:cNvSpPr txBox="1"/>
          <p:nvPr/>
        </p:nvSpPr>
        <p:spPr>
          <a:xfrm>
            <a:off x="731822" y="1814719"/>
            <a:ext cx="5676173" cy="4555093"/>
          </a:xfrm>
          <a:prstGeom prst="rect">
            <a:avLst/>
          </a:prstGeom>
          <a:noFill/>
        </p:spPr>
        <p:txBody>
          <a:bodyPr wrap="square">
            <a:spAutoFit/>
          </a:bodyPr>
          <a:lstStyle/>
          <a:p>
            <a:pPr lvl="0">
              <a:spcAft>
                <a:spcPts val="1200"/>
              </a:spcAft>
              <a:buClr>
                <a:srgbClr val="002060"/>
              </a:buClr>
              <a:defRPr/>
            </a:pPr>
            <a:r>
              <a:rPr lang="tr-TR" sz="2400" b="1" spc="-5" dirty="0">
                <a:solidFill>
                  <a:srgbClr val="002060"/>
                </a:solidFill>
                <a:latin typeface="Times New Roman" panose="02020603050405020304" pitchFamily="18" charset="0"/>
                <a:cs typeface="Times New Roman" panose="02020603050405020304" pitchFamily="18" charset="0"/>
              </a:rPr>
              <a:t>Temiz/aseptik işlem: </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Hastanın vücuduna mikroorganizma direk bulaş riskinin olduğu her tür aktivitedir.</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Temiz/aseptik prosedür tıbbi asepsiyi ifade eder.</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Amaç: İşlem sırasında vücuda patojen girişinin olmamasıdır.</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Steril bir bakım ya da steril vücut bölgesi anlamında DEĞİLDİR!</a:t>
            </a:r>
          </a:p>
          <a:p>
            <a:pPr marL="342900" lvl="0" indent="-342900">
              <a:spcAft>
                <a:spcPts val="1200"/>
              </a:spcAft>
              <a:buClr>
                <a:srgbClr val="002060"/>
              </a:buClr>
              <a:buFont typeface="Wingdings" panose="05000000000000000000" pitchFamily="2" charset="2"/>
              <a:buChar char="ü"/>
              <a:defRPr/>
            </a:pPr>
            <a:endParaRPr lang="tr-TR" sz="2400" spc="-5" dirty="0">
              <a:solidFill>
                <a:prstClr val="black"/>
              </a:solidFill>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4"/>
          <a:stretch>
            <a:fillRect/>
          </a:stretch>
        </p:blipFill>
        <p:spPr>
          <a:xfrm>
            <a:off x="6377370" y="1352446"/>
            <a:ext cx="5814630" cy="5163760"/>
          </a:xfrm>
          <a:prstGeom prst="rect">
            <a:avLst/>
          </a:prstGeom>
        </p:spPr>
      </p:pic>
    </p:spTree>
    <p:extLst>
      <p:ext uri="{BB962C8B-B14F-4D97-AF65-F5344CB8AC3E}">
        <p14:creationId xmlns:p14="http://schemas.microsoft.com/office/powerpoint/2010/main" val="5898980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8886880"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 2: Temiz/Aseptik İşlem Öncesi</a:t>
            </a:r>
          </a:p>
        </p:txBody>
      </p:sp>
      <p:graphicFrame>
        <p:nvGraphicFramePr>
          <p:cNvPr id="8" name="object 3"/>
          <p:cNvGraphicFramePr>
            <a:graphicFrameLocks noGrp="1"/>
          </p:cNvGraphicFramePr>
          <p:nvPr>
            <p:extLst>
              <p:ext uri="{D42A27DB-BD31-4B8C-83A1-F6EECF244321}">
                <p14:modId xmlns:p14="http://schemas.microsoft.com/office/powerpoint/2010/main" val="2818703807"/>
              </p:ext>
            </p:extLst>
          </p:nvPr>
        </p:nvGraphicFramePr>
        <p:xfrm>
          <a:off x="905256" y="1407723"/>
          <a:ext cx="10570463" cy="5124091"/>
        </p:xfrm>
        <a:graphic>
          <a:graphicData uri="http://schemas.openxmlformats.org/drawingml/2006/table">
            <a:tbl>
              <a:tblPr firstRow="1" bandRow="1">
                <a:tableStyleId>{91EBBBCC-DAD2-459C-BE2E-F6DE35CF9A28}</a:tableStyleId>
              </a:tblPr>
              <a:tblGrid>
                <a:gridCol w="4117528">
                  <a:extLst>
                    <a:ext uri="{9D8B030D-6E8A-4147-A177-3AD203B41FA5}">
                      <a16:colId xmlns:a16="http://schemas.microsoft.com/office/drawing/2014/main" val="20000"/>
                    </a:ext>
                  </a:extLst>
                </a:gridCol>
                <a:gridCol w="6452935">
                  <a:extLst>
                    <a:ext uri="{9D8B030D-6E8A-4147-A177-3AD203B41FA5}">
                      <a16:colId xmlns:a16="http://schemas.microsoft.com/office/drawing/2014/main" val="20001"/>
                    </a:ext>
                  </a:extLst>
                </a:gridCol>
              </a:tblGrid>
              <a:tr h="39270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gn="l">
                        <a:lnSpc>
                          <a:spcPct val="100000"/>
                        </a:lnSpc>
                        <a:spcBef>
                          <a:spcPts val="204"/>
                        </a:spcBef>
                      </a:pPr>
                      <a:r>
                        <a:rPr sz="2000" dirty="0">
                          <a:solidFill>
                            <a:srgbClr val="002060"/>
                          </a:solidFill>
                          <a:latin typeface="Times New Roman" panose="02020603050405020304" pitchFamily="18" charset="0"/>
                          <a:cs typeface="Times New Roman" panose="02020603050405020304" pitchFamily="18" charset="0"/>
                        </a:rPr>
                        <a:t>Ne</a:t>
                      </a:r>
                      <a:r>
                        <a:rPr sz="2000" spc="-15" dirty="0">
                          <a:solidFill>
                            <a:srgbClr val="002060"/>
                          </a:solidFill>
                          <a:latin typeface="Times New Roman" panose="02020603050405020304" pitchFamily="18" charset="0"/>
                          <a:cs typeface="Times New Roman" panose="02020603050405020304" pitchFamily="18" charset="0"/>
                        </a:rPr>
                        <a:t> </a:t>
                      </a:r>
                      <a:r>
                        <a:rPr sz="2000" spc="-5" dirty="0">
                          <a:solidFill>
                            <a:srgbClr val="002060"/>
                          </a:solidFill>
                          <a:latin typeface="Times New Roman" panose="02020603050405020304" pitchFamily="18" charset="0"/>
                          <a:cs typeface="Times New Roman" panose="02020603050405020304" pitchFamily="18" charset="0"/>
                        </a:rPr>
                        <a:t>zaman</a:t>
                      </a:r>
                      <a:endParaRPr sz="2000" dirty="0">
                        <a:solidFill>
                          <a:srgbClr val="002060"/>
                        </a:solidFill>
                        <a:latin typeface="Times New Roman" panose="02020603050405020304" pitchFamily="18" charset="0"/>
                        <a:cs typeface="Times New Roman" panose="02020603050405020304" pitchFamily="18" charset="0"/>
                      </a:endParaRPr>
                    </a:p>
                  </a:txBody>
                  <a:tcPr marL="0" marR="0" marT="26034" marB="0" anchor="c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algn="l">
                        <a:lnSpc>
                          <a:spcPct val="100000"/>
                        </a:lnSpc>
                        <a:spcBef>
                          <a:spcPts val="204"/>
                        </a:spcBef>
                      </a:pPr>
                      <a:r>
                        <a:rPr sz="2000" spc="-10" dirty="0">
                          <a:solidFill>
                            <a:srgbClr val="002060"/>
                          </a:solidFill>
                          <a:latin typeface="Times New Roman" panose="02020603050405020304" pitchFamily="18" charset="0"/>
                          <a:cs typeface="Times New Roman" panose="02020603050405020304" pitchFamily="18" charset="0"/>
                        </a:rPr>
                        <a:t>Örnekler</a:t>
                      </a:r>
                      <a:endParaRPr sz="2000" dirty="0">
                        <a:solidFill>
                          <a:srgbClr val="002060"/>
                        </a:solidFill>
                        <a:latin typeface="Times New Roman" panose="02020603050405020304" pitchFamily="18" charset="0"/>
                        <a:cs typeface="Times New Roman" panose="02020603050405020304" pitchFamily="18" charset="0"/>
                      </a:endParaRPr>
                    </a:p>
                  </a:txBody>
                  <a:tcPr marL="0" marR="0" marT="26034" marB="0" anchor="ctr">
                    <a:solidFill>
                      <a:schemeClr val="accent2">
                        <a:lumMod val="60000"/>
                        <a:lumOff val="40000"/>
                      </a:schemeClr>
                    </a:solidFill>
                  </a:tcPr>
                </a:tc>
                <a:extLst>
                  <a:ext uri="{0D108BD9-81ED-4DB2-BD59-A6C34878D82A}">
                    <a16:rowId xmlns:a16="http://schemas.microsoft.com/office/drawing/2014/main" val="10000"/>
                  </a:ext>
                </a:extLst>
              </a:tr>
              <a:tr h="4530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220345" algn="l">
                        <a:lnSpc>
                          <a:spcPct val="100000"/>
                        </a:lnSpc>
                        <a:spcBef>
                          <a:spcPts val="209"/>
                        </a:spcBef>
                      </a:pPr>
                      <a:r>
                        <a:rPr sz="2000" spc="-10" dirty="0">
                          <a:latin typeface="Times New Roman" panose="02020603050405020304" pitchFamily="18" charset="0"/>
                          <a:cs typeface="Times New Roman" panose="02020603050405020304" pitchFamily="18" charset="0"/>
                        </a:rPr>
                        <a:t>Hastanın </a:t>
                      </a:r>
                      <a:r>
                        <a:rPr sz="2000" dirty="0" err="1">
                          <a:latin typeface="Times New Roman" panose="02020603050405020304" pitchFamily="18" charset="0"/>
                          <a:cs typeface="Times New Roman" panose="02020603050405020304" pitchFamily="18" charset="0"/>
                        </a:rPr>
                        <a:t>cildine</a:t>
                      </a:r>
                      <a:r>
                        <a:rPr sz="2000" dirty="0">
                          <a:latin typeface="Times New Roman" panose="02020603050405020304" pitchFamily="18" charset="0"/>
                          <a:cs typeface="Times New Roman" panose="02020603050405020304" pitchFamily="18" charset="0"/>
                        </a:rPr>
                        <a:t> </a:t>
                      </a:r>
                      <a:r>
                        <a:rPr lang="tr-TR" sz="2000" spc="-10" dirty="0">
                          <a:latin typeface="Times New Roman" panose="02020603050405020304" pitchFamily="18" charset="0"/>
                          <a:cs typeface="Times New Roman" panose="02020603050405020304" pitchFamily="18" charset="0"/>
                        </a:rPr>
                        <a:t>e</a:t>
                      </a:r>
                      <a:r>
                        <a:rPr sz="2000" spc="-10" dirty="0" err="1">
                          <a:latin typeface="Times New Roman" panose="02020603050405020304" pitchFamily="18" charset="0"/>
                          <a:cs typeface="Times New Roman" panose="02020603050405020304" pitchFamily="18" charset="0"/>
                        </a:rPr>
                        <a:t>njeksiyon</a:t>
                      </a:r>
                      <a:r>
                        <a:rPr sz="2000" spc="-10" dirty="0">
                          <a:latin typeface="Times New Roman" panose="02020603050405020304" pitchFamily="18" charset="0"/>
                          <a:cs typeface="Times New Roman" panose="02020603050405020304" pitchFamily="18" charset="0"/>
                        </a:rPr>
                        <a:t> </a:t>
                      </a:r>
                      <a:r>
                        <a:rPr lang="tr-TR" sz="2000" spc="-20" dirty="0">
                          <a:latin typeface="Times New Roman" panose="02020603050405020304" pitchFamily="18" charset="0"/>
                          <a:cs typeface="Times New Roman" panose="02020603050405020304" pitchFamily="18" charset="0"/>
                        </a:rPr>
                        <a:t>veya</a:t>
                      </a:r>
                      <a:r>
                        <a:rPr sz="2000" spc="-5"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vücuduna </a:t>
                      </a:r>
                      <a:r>
                        <a:rPr sz="2000" spc="-15" dirty="0">
                          <a:latin typeface="Times New Roman" panose="02020603050405020304" pitchFamily="18" charset="0"/>
                          <a:cs typeface="Times New Roman" panose="02020603050405020304" pitchFamily="18" charset="0"/>
                        </a:rPr>
                        <a:t>invaziv </a:t>
                      </a:r>
                      <a:r>
                        <a:rPr sz="2000" dirty="0">
                          <a:latin typeface="Times New Roman" panose="02020603050405020304" pitchFamily="18" charset="0"/>
                          <a:cs typeface="Times New Roman" panose="02020603050405020304" pitchFamily="18" charset="0"/>
                        </a:rPr>
                        <a:t>tıbbi</a:t>
                      </a:r>
                      <a:r>
                        <a:rPr sz="2000" spc="-6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alet  </a:t>
                      </a:r>
                      <a:r>
                        <a:rPr sz="2000" spc="-5" dirty="0">
                          <a:latin typeface="Times New Roman" panose="02020603050405020304" pitchFamily="18" charset="0"/>
                          <a:cs typeface="Times New Roman" panose="02020603050405020304" pitchFamily="18" charset="0"/>
                        </a:rPr>
                        <a:t>uygulamak</a:t>
                      </a:r>
                      <a:endParaRPr sz="20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66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marR="170180" algn="l">
                        <a:lnSpc>
                          <a:spcPct val="100000"/>
                        </a:lnSpc>
                        <a:spcBef>
                          <a:spcPts val="209"/>
                        </a:spcBef>
                      </a:pPr>
                      <a:r>
                        <a:rPr sz="2000" spc="-15" dirty="0">
                          <a:latin typeface="Times New Roman" panose="02020603050405020304" pitchFamily="18" charset="0"/>
                          <a:cs typeface="Times New Roman" panose="02020603050405020304" pitchFamily="18" charset="0"/>
                        </a:rPr>
                        <a:t>Kan </a:t>
                      </a:r>
                      <a:r>
                        <a:rPr sz="2000" dirty="0">
                          <a:latin typeface="Times New Roman" panose="02020603050405020304" pitchFamily="18" charset="0"/>
                          <a:cs typeface="Times New Roman" panose="02020603050405020304" pitchFamily="18" charset="0"/>
                        </a:rPr>
                        <a:t>almak, </a:t>
                      </a:r>
                      <a:r>
                        <a:rPr sz="2000" spc="-15" dirty="0">
                          <a:latin typeface="Times New Roman" panose="02020603050405020304" pitchFamily="18" charset="0"/>
                          <a:cs typeface="Times New Roman" panose="02020603050405020304" pitchFamily="18" charset="0"/>
                        </a:rPr>
                        <a:t>kan </a:t>
                      </a:r>
                      <a:r>
                        <a:rPr sz="2000" spc="-15" dirty="0" err="1">
                          <a:latin typeface="Times New Roman" panose="02020603050405020304" pitchFamily="18" charset="0"/>
                          <a:cs typeface="Times New Roman" panose="02020603050405020304" pitchFamily="18" charset="0"/>
                        </a:rPr>
                        <a:t>şekeri</a:t>
                      </a:r>
                      <a:r>
                        <a:rPr sz="2000" spc="-15" dirty="0">
                          <a:latin typeface="Times New Roman" panose="02020603050405020304" pitchFamily="18" charset="0"/>
                          <a:cs typeface="Times New Roman" panose="02020603050405020304" pitchFamily="18" charset="0"/>
                        </a:rPr>
                        <a:t> </a:t>
                      </a:r>
                      <a:r>
                        <a:rPr sz="2000" spc="-5" dirty="0" err="1">
                          <a:latin typeface="Times New Roman" panose="02020603050405020304" pitchFamily="18" charset="0"/>
                          <a:cs typeface="Times New Roman" panose="02020603050405020304" pitchFamily="18" charset="0"/>
                        </a:rPr>
                        <a:t>ölçümü</a:t>
                      </a:r>
                      <a:r>
                        <a:rPr sz="2000" spc="-5" dirty="0">
                          <a:latin typeface="Times New Roman" panose="02020603050405020304" pitchFamily="18" charset="0"/>
                          <a:cs typeface="Times New Roman" panose="02020603050405020304" pitchFamily="18" charset="0"/>
                        </a:rPr>
                        <a:t>,  </a:t>
                      </a:r>
                      <a:r>
                        <a:rPr sz="2000" spc="-10" dirty="0" err="1">
                          <a:latin typeface="Times New Roman" panose="02020603050405020304" pitchFamily="18" charset="0"/>
                          <a:cs typeface="Times New Roman" panose="02020603050405020304" pitchFamily="18" charset="0"/>
                        </a:rPr>
                        <a:t>subkütan</a:t>
                      </a:r>
                      <a:r>
                        <a:rPr lang="tr-TR" sz="2000" spc="-10" baseline="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 </a:t>
                      </a:r>
                      <a:r>
                        <a:rPr sz="2000" spc="-10" dirty="0" err="1">
                          <a:latin typeface="Times New Roman" panose="02020603050405020304" pitchFamily="18" charset="0"/>
                          <a:cs typeface="Times New Roman" panose="02020603050405020304" pitchFamily="18" charset="0"/>
                        </a:rPr>
                        <a:t>intramüsküler</a:t>
                      </a:r>
                      <a:r>
                        <a:rPr sz="2000" spc="-10" dirty="0">
                          <a:latin typeface="Times New Roman" panose="02020603050405020304" pitchFamily="18" charset="0"/>
                          <a:cs typeface="Times New Roman" panose="02020603050405020304" pitchFamily="18" charset="0"/>
                        </a:rPr>
                        <a:t> </a:t>
                      </a:r>
                      <a:r>
                        <a:rPr sz="2000" spc="-10" dirty="0" err="1">
                          <a:latin typeface="Times New Roman" panose="02020603050405020304" pitchFamily="18" charset="0"/>
                          <a:cs typeface="Times New Roman" panose="02020603050405020304" pitchFamily="18" charset="0"/>
                        </a:rPr>
                        <a:t>enjeksiyon</a:t>
                      </a:r>
                      <a:endParaRPr sz="20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669" marB="0" anchor="ctr"/>
                </a:tc>
                <a:extLst>
                  <a:ext uri="{0D108BD9-81ED-4DB2-BD59-A6C34878D82A}">
                    <a16:rowId xmlns:a16="http://schemas.microsoft.com/office/drawing/2014/main" val="10001"/>
                  </a:ext>
                </a:extLst>
              </a:tr>
              <a:tr h="68508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gn="l">
                        <a:lnSpc>
                          <a:spcPct val="100000"/>
                        </a:lnSpc>
                        <a:spcBef>
                          <a:spcPts val="210"/>
                        </a:spcBef>
                      </a:pPr>
                      <a:r>
                        <a:rPr sz="2000" spc="-15" dirty="0">
                          <a:latin typeface="Times New Roman" panose="02020603050405020304" pitchFamily="18" charset="0"/>
                          <a:cs typeface="Times New Roman" panose="02020603050405020304" pitchFamily="18" charset="0"/>
                        </a:rPr>
                        <a:t>İnvaziv </a:t>
                      </a:r>
                      <a:r>
                        <a:rPr sz="2000" spc="-10" dirty="0">
                          <a:latin typeface="Times New Roman" panose="02020603050405020304" pitchFamily="18" charset="0"/>
                          <a:cs typeface="Times New Roman" panose="02020603050405020304" pitchFamily="18" charset="0"/>
                        </a:rPr>
                        <a:t>yolla </a:t>
                      </a:r>
                      <a:r>
                        <a:rPr sz="2000" spc="-5" dirty="0" err="1">
                          <a:latin typeface="Times New Roman" panose="02020603050405020304" pitchFamily="18" charset="0"/>
                          <a:cs typeface="Times New Roman" panose="02020603050405020304" pitchFamily="18" charset="0"/>
                        </a:rPr>
                        <a:t>verilecek</a:t>
                      </a:r>
                      <a:r>
                        <a:rPr sz="2000" spc="-1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her</a:t>
                      </a:r>
                      <a:r>
                        <a:rPr lang="tr-TR" sz="2000" spc="0" baseline="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türlü</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ilacın</a:t>
                      </a:r>
                      <a:r>
                        <a:rPr sz="2000" dirty="0">
                          <a:latin typeface="Times New Roman" panose="02020603050405020304" pitchFamily="18" charset="0"/>
                          <a:cs typeface="Times New Roman" panose="02020603050405020304" pitchFamily="18" charset="0"/>
                        </a:rPr>
                        <a:t> </a:t>
                      </a:r>
                      <a:r>
                        <a:rPr sz="2000" spc="-5" dirty="0" err="1">
                          <a:latin typeface="Times New Roman" panose="02020603050405020304" pitchFamily="18" charset="0"/>
                          <a:cs typeface="Times New Roman" panose="02020603050405020304" pitchFamily="18" charset="0"/>
                        </a:rPr>
                        <a:t>hazırlanması</a:t>
                      </a:r>
                      <a:r>
                        <a:rPr lang="tr-TR" sz="2000" spc="-5" dirty="0">
                          <a:latin typeface="Times New Roman" panose="02020603050405020304" pitchFamily="18" charset="0"/>
                          <a:cs typeface="Times New Roman" panose="02020603050405020304" pitchFamily="18" charset="0"/>
                        </a:rPr>
                        <a:t>,</a:t>
                      </a:r>
                      <a:r>
                        <a:rPr sz="2000" spc="-5" dirty="0">
                          <a:latin typeface="Times New Roman" panose="02020603050405020304" pitchFamily="18" charset="0"/>
                          <a:cs typeface="Times New Roman" panose="02020603050405020304" pitchFamily="18" charset="0"/>
                        </a:rPr>
                        <a:t> </a:t>
                      </a:r>
                      <a:r>
                        <a:rPr sz="2000" spc="-5" dirty="0" err="1">
                          <a:latin typeface="Times New Roman" panose="02020603050405020304" pitchFamily="18" charset="0"/>
                          <a:cs typeface="Times New Roman" panose="02020603050405020304" pitchFamily="18" charset="0"/>
                        </a:rPr>
                        <a:t>uygulanması</a:t>
                      </a:r>
                      <a:r>
                        <a:rPr lang="tr-TR" sz="2000" spc="-5" dirty="0">
                          <a:latin typeface="Times New Roman" panose="02020603050405020304" pitchFamily="18" charset="0"/>
                          <a:cs typeface="Times New Roman" panose="02020603050405020304" pitchFamily="18" charset="0"/>
                        </a:rPr>
                        <a:t>,</a:t>
                      </a:r>
                      <a:r>
                        <a:rPr sz="2000" spc="-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steril</a:t>
                      </a:r>
                      <a:r>
                        <a:rPr sz="2000" spc="-75"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alanın  </a:t>
                      </a:r>
                      <a:r>
                        <a:rPr sz="2000" spc="-5" dirty="0">
                          <a:latin typeface="Times New Roman" panose="02020603050405020304" pitchFamily="18" charset="0"/>
                          <a:cs typeface="Times New Roman" panose="02020603050405020304" pitchFamily="18" charset="0"/>
                        </a:rPr>
                        <a:t>hazırlanması</a:t>
                      </a:r>
                      <a:endParaRPr sz="20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670"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marR="514984" algn="l">
                        <a:lnSpc>
                          <a:spcPct val="100000"/>
                        </a:lnSpc>
                        <a:spcBef>
                          <a:spcPts val="210"/>
                        </a:spcBef>
                        <a:tabLst>
                          <a:tab pos="2466340" algn="l"/>
                          <a:tab pos="6312535" algn="l"/>
                        </a:tabLst>
                      </a:pPr>
                      <a:r>
                        <a:rPr lang="tr-TR" sz="2000" dirty="0">
                          <a:latin typeface="Times New Roman" panose="02020603050405020304" pitchFamily="18" charset="0"/>
                          <a:cs typeface="Times New Roman" panose="02020603050405020304" pitchFamily="18" charset="0"/>
                        </a:rPr>
                        <a:t>İV ilaç uygulama, </a:t>
                      </a:r>
                      <a:r>
                        <a:rPr lang="tr-TR" sz="2000" dirty="0" err="1">
                          <a:latin typeface="Times New Roman" panose="02020603050405020304" pitchFamily="18" charset="0"/>
                          <a:cs typeface="Times New Roman" panose="02020603050405020304" pitchFamily="18" charset="0"/>
                        </a:rPr>
                        <a:t>nazogastrik</a:t>
                      </a:r>
                      <a:r>
                        <a:rPr lang="tr-TR" sz="2000" baseline="0" dirty="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besleme, PEG besleme, bebek</a:t>
                      </a:r>
                      <a:r>
                        <a:rPr lang="tr-TR" sz="2000" baseline="0" dirty="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tüp  besleme, pansuman hazırlama</a:t>
                      </a:r>
                    </a:p>
                    <a:p>
                      <a:pPr marL="92075" marR="514984" algn="l">
                        <a:lnSpc>
                          <a:spcPct val="100000"/>
                        </a:lnSpc>
                        <a:spcBef>
                          <a:spcPts val="210"/>
                        </a:spcBef>
                        <a:tabLst>
                          <a:tab pos="2466340" algn="l"/>
                          <a:tab pos="6312535" algn="l"/>
                        </a:tabLst>
                      </a:pPr>
                      <a:endParaRPr sz="20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670" marB="0" anchor="ctr"/>
                </a:tc>
                <a:extLst>
                  <a:ext uri="{0D108BD9-81ED-4DB2-BD59-A6C34878D82A}">
                    <a16:rowId xmlns:a16="http://schemas.microsoft.com/office/drawing/2014/main" val="10002"/>
                  </a:ext>
                </a:extLst>
              </a:tr>
              <a:tr h="36538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447040" algn="l">
                        <a:lnSpc>
                          <a:spcPct val="100000"/>
                        </a:lnSpc>
                        <a:spcBef>
                          <a:spcPts val="215"/>
                        </a:spcBef>
                      </a:pPr>
                      <a:r>
                        <a:rPr sz="2000" spc="-35" dirty="0">
                          <a:latin typeface="Times New Roman" panose="02020603050405020304" pitchFamily="18" charset="0"/>
                          <a:cs typeface="Times New Roman" panose="02020603050405020304" pitchFamily="18" charset="0"/>
                        </a:rPr>
                        <a:t>Mukozaya </a:t>
                      </a:r>
                      <a:r>
                        <a:rPr sz="2000" spc="-10" dirty="0">
                          <a:latin typeface="Times New Roman" panose="02020603050405020304" pitchFamily="18" charset="0"/>
                          <a:cs typeface="Times New Roman" panose="02020603050405020304" pitchFamily="18" charset="0"/>
                        </a:rPr>
                        <a:t>direk </a:t>
                      </a:r>
                      <a:r>
                        <a:rPr sz="2000" spc="-5" dirty="0" err="1">
                          <a:latin typeface="Times New Roman" panose="02020603050405020304" pitchFamily="18" charset="0"/>
                          <a:cs typeface="Times New Roman" panose="02020603050405020304" pitchFamily="18" charset="0"/>
                        </a:rPr>
                        <a:t>teması</a:t>
                      </a:r>
                      <a:r>
                        <a:rPr sz="2000" spc="-5" dirty="0">
                          <a:latin typeface="Times New Roman" panose="02020603050405020304" pitchFamily="18" charset="0"/>
                          <a:cs typeface="Times New Roman" panose="02020603050405020304" pitchFamily="18" charset="0"/>
                        </a:rPr>
                        <a:t> </a:t>
                      </a:r>
                      <a:r>
                        <a:rPr sz="2000" spc="-5" dirty="0" err="1">
                          <a:latin typeface="Times New Roman" panose="02020603050405020304" pitchFamily="18" charset="0"/>
                          <a:cs typeface="Times New Roman" panose="02020603050405020304" pitchFamily="18" charset="0"/>
                        </a:rPr>
                        <a:t>olan</a:t>
                      </a:r>
                      <a:r>
                        <a:rPr sz="2000" spc="-5"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ilaçların</a:t>
                      </a:r>
                      <a:r>
                        <a:rPr sz="2000" spc="-3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uygulanması</a:t>
                      </a:r>
                      <a:endParaRPr sz="20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7305"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marR="1227455" algn="l">
                        <a:lnSpc>
                          <a:spcPct val="100000"/>
                        </a:lnSpc>
                        <a:spcBef>
                          <a:spcPts val="215"/>
                        </a:spcBef>
                      </a:pPr>
                      <a:r>
                        <a:rPr sz="2000" spc="-15" dirty="0">
                          <a:latin typeface="Times New Roman" panose="02020603050405020304" pitchFamily="18" charset="0"/>
                          <a:cs typeface="Times New Roman" panose="02020603050405020304" pitchFamily="18" charset="0"/>
                        </a:rPr>
                        <a:t>Göz </a:t>
                      </a:r>
                      <a:r>
                        <a:rPr sz="2000" spc="-5" dirty="0">
                          <a:latin typeface="Times New Roman" panose="02020603050405020304" pitchFamily="18" charset="0"/>
                          <a:cs typeface="Times New Roman" panose="02020603050405020304" pitchFamily="18" charset="0"/>
                        </a:rPr>
                        <a:t>damlası, </a:t>
                      </a:r>
                      <a:r>
                        <a:rPr sz="2000" spc="-10" dirty="0">
                          <a:latin typeface="Times New Roman" panose="02020603050405020304" pitchFamily="18" charset="0"/>
                          <a:cs typeface="Times New Roman" panose="02020603050405020304" pitchFamily="18" charset="0"/>
                        </a:rPr>
                        <a:t>suppozituvar </a:t>
                      </a:r>
                      <a:r>
                        <a:rPr sz="2000" spc="-5" dirty="0">
                          <a:latin typeface="Times New Roman" panose="02020603050405020304" pitchFamily="18" charset="0"/>
                          <a:cs typeface="Times New Roman" panose="02020603050405020304" pitchFamily="18" charset="0"/>
                        </a:rPr>
                        <a:t>uygulama, </a:t>
                      </a:r>
                      <a:r>
                        <a:rPr sz="2000" spc="-10" dirty="0">
                          <a:latin typeface="Times New Roman" panose="02020603050405020304" pitchFamily="18" charset="0"/>
                          <a:cs typeface="Times New Roman" panose="02020603050405020304" pitchFamily="18" charset="0"/>
                        </a:rPr>
                        <a:t>vajinal </a:t>
                      </a:r>
                      <a:r>
                        <a:rPr sz="2000" dirty="0">
                          <a:latin typeface="Times New Roman" panose="02020603050405020304" pitchFamily="18" charset="0"/>
                          <a:cs typeface="Times New Roman" panose="02020603050405020304" pitchFamily="18" charset="0"/>
                        </a:rPr>
                        <a:t>ilaç  </a:t>
                      </a:r>
                      <a:r>
                        <a:rPr sz="2000" spc="-5" dirty="0">
                          <a:latin typeface="Times New Roman" panose="02020603050405020304" pitchFamily="18" charset="0"/>
                          <a:cs typeface="Times New Roman" panose="02020603050405020304" pitchFamily="18" charset="0"/>
                        </a:rPr>
                        <a:t>uygulama</a:t>
                      </a:r>
                      <a:endParaRPr sz="20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7305" marB="0" anchor="ctr"/>
                </a:tc>
                <a:extLst>
                  <a:ext uri="{0D108BD9-81ED-4DB2-BD59-A6C34878D82A}">
                    <a16:rowId xmlns:a16="http://schemas.microsoft.com/office/drawing/2014/main" val="10003"/>
                  </a:ext>
                </a:extLst>
              </a:tr>
              <a:tr h="6736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192405" algn="l">
                        <a:lnSpc>
                          <a:spcPct val="100000"/>
                        </a:lnSpc>
                        <a:spcBef>
                          <a:spcPts val="209"/>
                        </a:spcBef>
                      </a:pPr>
                      <a:r>
                        <a:rPr sz="2000" spc="-15" dirty="0" err="1">
                          <a:latin typeface="Times New Roman" panose="02020603050405020304" pitchFamily="18" charset="0"/>
                          <a:cs typeface="Times New Roman" panose="02020603050405020304" pitchFamily="18" charset="0"/>
                        </a:rPr>
                        <a:t>İnvaziv</a:t>
                      </a:r>
                      <a:r>
                        <a:rPr sz="2000" spc="-15" dirty="0">
                          <a:latin typeface="Times New Roman" panose="02020603050405020304" pitchFamily="18" charset="0"/>
                          <a:cs typeface="Times New Roman" panose="02020603050405020304" pitchFamily="18" charset="0"/>
                        </a:rPr>
                        <a:t> </a:t>
                      </a:r>
                      <a:r>
                        <a:rPr lang="tr-TR" sz="2000" spc="-15" dirty="0">
                          <a:latin typeface="Times New Roman" panose="02020603050405020304" pitchFamily="18" charset="0"/>
                          <a:cs typeface="Times New Roman" panose="02020603050405020304" pitchFamily="18" charset="0"/>
                        </a:rPr>
                        <a:t>bir </a:t>
                      </a:r>
                      <a:r>
                        <a:rPr sz="2000" dirty="0" err="1">
                          <a:latin typeface="Times New Roman" panose="02020603050405020304" pitchFamily="18" charset="0"/>
                          <a:cs typeface="Times New Roman" panose="02020603050405020304" pitchFamily="18" charset="0"/>
                        </a:rPr>
                        <a:t>tıbbi</a:t>
                      </a:r>
                      <a:r>
                        <a:rPr sz="2000" dirty="0">
                          <a:latin typeface="Times New Roman" panose="02020603050405020304" pitchFamily="18" charset="0"/>
                          <a:cs typeface="Times New Roman" panose="02020603050405020304" pitchFamily="18" charset="0"/>
                        </a:rPr>
                        <a:t> </a:t>
                      </a:r>
                      <a:r>
                        <a:rPr sz="2000" spc="-5" dirty="0" err="1">
                          <a:latin typeface="Times New Roman" panose="02020603050405020304" pitchFamily="18" charset="0"/>
                          <a:cs typeface="Times New Roman" panose="02020603050405020304" pitchFamily="18" charset="0"/>
                        </a:rPr>
                        <a:t>cihazın</a:t>
                      </a:r>
                      <a:r>
                        <a:rPr sz="2000" spc="-5" dirty="0">
                          <a:latin typeface="Times New Roman" panose="02020603050405020304" pitchFamily="18" charset="0"/>
                          <a:cs typeface="Times New Roman" panose="02020603050405020304" pitchFamily="18" charset="0"/>
                        </a:rPr>
                        <a:t> </a:t>
                      </a:r>
                      <a:r>
                        <a:rPr sz="2000" spc="-5" dirty="0" err="1">
                          <a:latin typeface="Times New Roman" panose="02020603050405020304" pitchFamily="18" charset="0"/>
                          <a:cs typeface="Times New Roman" panose="02020603050405020304" pitchFamily="18" charset="0"/>
                        </a:rPr>
                        <a:t>bütünlüğünü</a:t>
                      </a:r>
                      <a:r>
                        <a:rPr sz="2000" spc="-5" dirty="0">
                          <a:latin typeface="Times New Roman" panose="02020603050405020304" pitchFamily="18" charset="0"/>
                          <a:cs typeface="Times New Roman" panose="02020603050405020304" pitchFamily="18" charset="0"/>
                        </a:rPr>
                        <a:t> </a:t>
                      </a:r>
                      <a:r>
                        <a:rPr sz="2000" spc="-15" dirty="0" err="1">
                          <a:latin typeface="Times New Roman" panose="02020603050405020304" pitchFamily="18" charset="0"/>
                          <a:cs typeface="Times New Roman" panose="02020603050405020304" pitchFamily="18" charset="0"/>
                        </a:rPr>
                        <a:t>bozmak</a:t>
                      </a:r>
                      <a:r>
                        <a:rPr lang="tr-TR" sz="2000" spc="-15" dirty="0">
                          <a:latin typeface="Times New Roman" panose="02020603050405020304" pitchFamily="18" charset="0"/>
                          <a:cs typeface="Times New Roman" panose="02020603050405020304" pitchFamily="18" charset="0"/>
                        </a:rPr>
                        <a:t>,</a:t>
                      </a:r>
                      <a:r>
                        <a:rPr sz="2000" spc="-5"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girişimde</a:t>
                      </a:r>
                      <a:r>
                        <a:rPr sz="2000" spc="-2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bulunmak</a:t>
                      </a:r>
                      <a:endParaRPr sz="20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66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marR="843280" algn="l">
                        <a:lnSpc>
                          <a:spcPct val="100000"/>
                        </a:lnSpc>
                        <a:spcBef>
                          <a:spcPts val="209"/>
                        </a:spcBef>
                      </a:pPr>
                      <a:r>
                        <a:rPr sz="2000" spc="-15" dirty="0">
                          <a:latin typeface="Times New Roman" panose="02020603050405020304" pitchFamily="18" charset="0"/>
                          <a:cs typeface="Times New Roman" panose="02020603050405020304" pitchFamily="18" charset="0"/>
                        </a:rPr>
                        <a:t>Endotrakeal aspirasyon, trakeastomi, </a:t>
                      </a:r>
                      <a:r>
                        <a:rPr sz="2000" spc="-10" dirty="0" err="1">
                          <a:latin typeface="Times New Roman" panose="02020603050405020304" pitchFamily="18" charset="0"/>
                          <a:cs typeface="Times New Roman" panose="02020603050405020304" pitchFamily="18" charset="0"/>
                        </a:rPr>
                        <a:t>nasofarengiyal</a:t>
                      </a:r>
                      <a:r>
                        <a:rPr sz="2000" spc="-10" dirty="0">
                          <a:latin typeface="Times New Roman" panose="02020603050405020304" pitchFamily="18" charset="0"/>
                          <a:cs typeface="Times New Roman" panose="02020603050405020304" pitchFamily="18" charset="0"/>
                        </a:rPr>
                        <a:t>  </a:t>
                      </a:r>
                      <a:r>
                        <a:rPr sz="2000" spc="-15" dirty="0" err="1">
                          <a:latin typeface="Times New Roman" panose="02020603050405020304" pitchFamily="18" charset="0"/>
                          <a:cs typeface="Times New Roman" panose="02020603050405020304" pitchFamily="18" charset="0"/>
                        </a:rPr>
                        <a:t>aspirasyon</a:t>
                      </a:r>
                      <a:r>
                        <a:rPr sz="2000" spc="-15" dirty="0">
                          <a:latin typeface="Times New Roman" panose="02020603050405020304" pitchFamily="18" charset="0"/>
                          <a:cs typeface="Times New Roman" panose="02020603050405020304" pitchFamily="18" charset="0"/>
                        </a:rPr>
                        <a:t>,</a:t>
                      </a:r>
                      <a:r>
                        <a:rPr lang="tr-TR" sz="2000" spc="-15" baseline="0" dirty="0">
                          <a:latin typeface="Times New Roman" panose="02020603050405020304" pitchFamily="18" charset="0"/>
                          <a:cs typeface="Times New Roman" panose="02020603050405020304" pitchFamily="18" charset="0"/>
                        </a:rPr>
                        <a:t> </a:t>
                      </a:r>
                      <a:r>
                        <a:rPr sz="2000" spc="-5" dirty="0" err="1">
                          <a:latin typeface="Times New Roman" panose="02020603050405020304" pitchFamily="18" charset="0"/>
                          <a:cs typeface="Times New Roman" panose="02020603050405020304" pitchFamily="18" charset="0"/>
                        </a:rPr>
                        <a:t>üriner</a:t>
                      </a:r>
                      <a:r>
                        <a:rPr sz="2000" spc="-5" dirty="0">
                          <a:latin typeface="Times New Roman" panose="02020603050405020304" pitchFamily="18" charset="0"/>
                          <a:cs typeface="Times New Roman" panose="02020603050405020304" pitchFamily="18" charset="0"/>
                        </a:rPr>
                        <a:t> </a:t>
                      </a:r>
                      <a:r>
                        <a:rPr sz="2000" spc="-50" dirty="0">
                          <a:latin typeface="Times New Roman" panose="02020603050405020304" pitchFamily="18" charset="0"/>
                          <a:cs typeface="Times New Roman" panose="02020603050405020304" pitchFamily="18" charset="0"/>
                        </a:rPr>
                        <a:t>kater, </a:t>
                      </a:r>
                      <a:r>
                        <a:rPr sz="2000" spc="-15" dirty="0">
                          <a:latin typeface="Times New Roman" panose="02020603050405020304" pitchFamily="18" charset="0"/>
                          <a:cs typeface="Times New Roman" panose="02020603050405020304" pitchFamily="18" charset="0"/>
                        </a:rPr>
                        <a:t>kolostomi/ileostomi, </a:t>
                      </a:r>
                      <a:r>
                        <a:rPr sz="2000" spc="-10" dirty="0">
                          <a:latin typeface="Times New Roman" panose="02020603050405020304" pitchFamily="18" charset="0"/>
                          <a:cs typeface="Times New Roman" panose="02020603050405020304" pitchFamily="18" charset="0"/>
                        </a:rPr>
                        <a:t>vasküler  sistem, </a:t>
                      </a:r>
                      <a:r>
                        <a:rPr sz="2000" spc="-15" dirty="0">
                          <a:latin typeface="Times New Roman" panose="02020603050405020304" pitchFamily="18" charset="0"/>
                          <a:cs typeface="Times New Roman" panose="02020603050405020304" pitchFamily="18" charset="0"/>
                        </a:rPr>
                        <a:t>invaziv </a:t>
                      </a:r>
                      <a:r>
                        <a:rPr sz="2000" dirty="0">
                          <a:latin typeface="Times New Roman" panose="02020603050405020304" pitchFamily="18" charset="0"/>
                          <a:cs typeface="Times New Roman" panose="02020603050405020304" pitchFamily="18" charset="0"/>
                        </a:rPr>
                        <a:t>izlem </a:t>
                      </a:r>
                      <a:r>
                        <a:rPr sz="2000" spc="-5" dirty="0">
                          <a:latin typeface="Times New Roman" panose="02020603050405020304" pitchFamily="18" charset="0"/>
                          <a:cs typeface="Times New Roman" panose="02020603050405020304" pitchFamily="18" charset="0"/>
                        </a:rPr>
                        <a:t>cihazları, </a:t>
                      </a:r>
                      <a:r>
                        <a:rPr sz="2000" spc="-20" dirty="0">
                          <a:latin typeface="Times New Roman" panose="02020603050405020304" pitchFamily="18" charset="0"/>
                          <a:cs typeface="Times New Roman" panose="02020603050405020304" pitchFamily="18" charset="0"/>
                        </a:rPr>
                        <a:t>yara </a:t>
                      </a:r>
                      <a:r>
                        <a:rPr sz="2000" spc="-10" dirty="0">
                          <a:latin typeface="Times New Roman" panose="02020603050405020304" pitchFamily="18" charset="0"/>
                          <a:cs typeface="Times New Roman" panose="02020603050405020304" pitchFamily="18" charset="0"/>
                        </a:rPr>
                        <a:t>direni, PEG </a:t>
                      </a:r>
                      <a:r>
                        <a:rPr sz="2000" dirty="0">
                          <a:latin typeface="Times New Roman" panose="02020603050405020304" pitchFamily="18" charset="0"/>
                          <a:cs typeface="Times New Roman" panose="02020603050405020304" pitchFamily="18" charset="0"/>
                        </a:rPr>
                        <a:t>tüpü,  </a:t>
                      </a:r>
                      <a:r>
                        <a:rPr sz="2000" spc="-15" dirty="0">
                          <a:latin typeface="Times New Roman" panose="02020603050405020304" pitchFamily="18" charset="0"/>
                          <a:cs typeface="Times New Roman" panose="02020603050405020304" pitchFamily="18" charset="0"/>
                        </a:rPr>
                        <a:t>nazogastrik </a:t>
                      </a:r>
                      <a:r>
                        <a:rPr sz="2000" spc="-5" dirty="0">
                          <a:latin typeface="Times New Roman" panose="02020603050405020304" pitchFamily="18" charset="0"/>
                          <a:cs typeface="Times New Roman" panose="02020603050405020304" pitchFamily="18" charset="0"/>
                        </a:rPr>
                        <a:t>sonda, </a:t>
                      </a:r>
                      <a:r>
                        <a:rPr sz="2000" spc="-15" dirty="0">
                          <a:latin typeface="Times New Roman" panose="02020603050405020304" pitchFamily="18" charset="0"/>
                          <a:cs typeface="Times New Roman" panose="02020603050405020304" pitchFamily="18" charset="0"/>
                        </a:rPr>
                        <a:t>sekresyon</a:t>
                      </a:r>
                      <a:r>
                        <a:rPr sz="2000" spc="5" dirty="0">
                          <a:latin typeface="Times New Roman" panose="02020603050405020304" pitchFamily="18" charset="0"/>
                          <a:cs typeface="Times New Roman" panose="02020603050405020304" pitchFamily="18" charset="0"/>
                        </a:rPr>
                        <a:t> </a:t>
                      </a:r>
                      <a:r>
                        <a:rPr sz="2000" spc="-15" dirty="0">
                          <a:latin typeface="Times New Roman" panose="02020603050405020304" pitchFamily="18" charset="0"/>
                          <a:cs typeface="Times New Roman" panose="02020603050405020304" pitchFamily="18" charset="0"/>
                        </a:rPr>
                        <a:t>aspirasyonu</a:t>
                      </a:r>
                      <a:endParaRPr sz="20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669" marB="0" anchor="ctr"/>
                </a:tc>
                <a:extLst>
                  <a:ext uri="{0D108BD9-81ED-4DB2-BD59-A6C34878D82A}">
                    <a16:rowId xmlns:a16="http://schemas.microsoft.com/office/drawing/2014/main" val="277649256"/>
                  </a:ext>
                </a:extLst>
              </a:tr>
              <a:tr h="50925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219075" algn="l">
                        <a:lnSpc>
                          <a:spcPct val="100000"/>
                        </a:lnSpc>
                        <a:spcBef>
                          <a:spcPts val="210"/>
                        </a:spcBef>
                        <a:tabLst>
                          <a:tab pos="1825625" algn="l"/>
                        </a:tabLst>
                      </a:pPr>
                      <a:r>
                        <a:rPr sz="2000" dirty="0">
                          <a:latin typeface="Times New Roman" panose="02020603050405020304" pitchFamily="18" charset="0"/>
                          <a:cs typeface="Times New Roman" panose="02020603050405020304" pitchFamily="18" charset="0"/>
                        </a:rPr>
                        <a:t>Bütünlüğü </a:t>
                      </a:r>
                      <a:r>
                        <a:rPr sz="2000" spc="-15" dirty="0">
                          <a:latin typeface="Times New Roman" panose="02020603050405020304" pitchFamily="18" charset="0"/>
                          <a:cs typeface="Times New Roman" panose="02020603050405020304" pitchFamily="18" charset="0"/>
                        </a:rPr>
                        <a:t>bozulmuş </a:t>
                      </a:r>
                      <a:r>
                        <a:rPr sz="2000" dirty="0">
                          <a:latin typeface="Times New Roman" panose="02020603050405020304" pitchFamily="18" charset="0"/>
                          <a:cs typeface="Times New Roman" panose="02020603050405020304" pitchFamily="18" charset="0"/>
                        </a:rPr>
                        <a:t>cilt</a:t>
                      </a:r>
                      <a:r>
                        <a:rPr sz="2000" spc="-80" dirty="0">
                          <a:latin typeface="Times New Roman" panose="02020603050405020304" pitchFamily="18" charset="0"/>
                          <a:cs typeface="Times New Roman" panose="02020603050405020304" pitchFamily="18" charset="0"/>
                        </a:rPr>
                        <a:t> </a:t>
                      </a:r>
                      <a:r>
                        <a:rPr sz="2000" spc="-20" dirty="0" err="1">
                          <a:latin typeface="Times New Roman" panose="02020603050405020304" pitchFamily="18" charset="0"/>
                          <a:cs typeface="Times New Roman" panose="02020603050405020304" pitchFamily="18" charset="0"/>
                        </a:rPr>
                        <a:t>ya</a:t>
                      </a:r>
                      <a:r>
                        <a:rPr sz="2000" spc="-2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da</a:t>
                      </a:r>
                      <a:r>
                        <a:rPr sz="2000" dirty="0">
                          <a:latin typeface="Times New Roman" panose="02020603050405020304" pitchFamily="18" charset="0"/>
                          <a:cs typeface="Times New Roman" panose="02020603050405020304" pitchFamily="18" charset="0"/>
                        </a:rPr>
                        <a:t> </a:t>
                      </a:r>
                      <a:r>
                        <a:rPr sz="2000" spc="-35" dirty="0" err="1">
                          <a:latin typeface="Times New Roman" panose="02020603050405020304" pitchFamily="18" charset="0"/>
                          <a:cs typeface="Times New Roman" panose="02020603050405020304" pitchFamily="18" charset="0"/>
                        </a:rPr>
                        <a:t>mukozaya</a:t>
                      </a:r>
                      <a:r>
                        <a:rPr lang="tr-TR" sz="2000" spc="-35" baseline="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her</a:t>
                      </a:r>
                      <a:r>
                        <a:rPr sz="2000" spc="-15"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türlü</a:t>
                      </a:r>
                      <a:r>
                        <a:rPr lang="tr-TR" sz="2000" dirty="0">
                          <a:latin typeface="Times New Roman" panose="02020603050405020304" pitchFamily="18" charset="0"/>
                          <a:cs typeface="Times New Roman" panose="02020603050405020304" pitchFamily="18" charset="0"/>
                        </a:rPr>
                        <a:t> </a:t>
                      </a:r>
                      <a:r>
                        <a:rPr sz="2000" spc="-5" dirty="0" err="1">
                          <a:latin typeface="Times New Roman" panose="02020603050405020304" pitchFamily="18" charset="0"/>
                          <a:cs typeface="Times New Roman" panose="02020603050405020304" pitchFamily="18" charset="0"/>
                        </a:rPr>
                        <a:t>temas</a:t>
                      </a:r>
                      <a:r>
                        <a:rPr sz="2000" spc="-5" dirty="0">
                          <a:latin typeface="Times New Roman" panose="02020603050405020304" pitchFamily="18" charset="0"/>
                          <a:cs typeface="Times New Roman" panose="02020603050405020304" pitchFamily="18" charset="0"/>
                        </a:rPr>
                        <a:t>,</a:t>
                      </a:r>
                      <a:r>
                        <a:rPr sz="2000" spc="-85" dirty="0">
                          <a:latin typeface="Times New Roman" panose="02020603050405020304" pitchFamily="18" charset="0"/>
                          <a:cs typeface="Times New Roman" panose="02020603050405020304" pitchFamily="18" charset="0"/>
                        </a:rPr>
                        <a:t> </a:t>
                      </a:r>
                      <a:r>
                        <a:rPr sz="2000" spc="-5" dirty="0" err="1">
                          <a:latin typeface="Times New Roman" panose="02020603050405020304" pitchFamily="18" charset="0"/>
                          <a:cs typeface="Times New Roman" panose="02020603050405020304" pitchFamily="18" charset="0"/>
                        </a:rPr>
                        <a:t>değerlendirme</a:t>
                      </a:r>
                      <a:r>
                        <a:rPr sz="2000" spc="-5" dirty="0">
                          <a:latin typeface="Times New Roman" panose="02020603050405020304" pitchFamily="18" charset="0"/>
                          <a:cs typeface="Times New Roman" panose="02020603050405020304" pitchFamily="18" charset="0"/>
                        </a:rPr>
                        <a:t>,</a:t>
                      </a:r>
                      <a:r>
                        <a:rPr lang="tr-TR" sz="2000" spc="-5" dirty="0">
                          <a:latin typeface="Times New Roman" panose="02020603050405020304" pitchFamily="18" charset="0"/>
                          <a:cs typeface="Times New Roman" panose="02020603050405020304" pitchFamily="18" charset="0"/>
                        </a:rPr>
                        <a:t> </a:t>
                      </a:r>
                      <a:r>
                        <a:rPr sz="2000" spc="-5" dirty="0" err="1">
                          <a:latin typeface="Times New Roman" panose="02020603050405020304" pitchFamily="18" charset="0"/>
                          <a:cs typeface="Times New Roman" panose="02020603050405020304" pitchFamily="18" charset="0"/>
                        </a:rPr>
                        <a:t>bakım</a:t>
                      </a:r>
                      <a:endParaRPr sz="20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670"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marR="451484" algn="l">
                        <a:lnSpc>
                          <a:spcPct val="100000"/>
                        </a:lnSpc>
                        <a:spcBef>
                          <a:spcPts val="210"/>
                        </a:spcBef>
                      </a:pPr>
                      <a:r>
                        <a:rPr sz="2000" spc="-55" dirty="0">
                          <a:latin typeface="Times New Roman" panose="02020603050405020304" pitchFamily="18" charset="0"/>
                          <a:cs typeface="Times New Roman" panose="02020603050405020304" pitchFamily="18" charset="0"/>
                        </a:rPr>
                        <a:t>Yara </a:t>
                      </a:r>
                      <a:r>
                        <a:rPr sz="2000" spc="-5" dirty="0">
                          <a:latin typeface="Times New Roman" panose="02020603050405020304" pitchFamily="18" charset="0"/>
                          <a:cs typeface="Times New Roman" panose="02020603050405020304" pitchFamily="18" charset="0"/>
                        </a:rPr>
                        <a:t>bakımı, </a:t>
                      </a:r>
                      <a:r>
                        <a:rPr sz="2000" spc="-10" dirty="0">
                          <a:latin typeface="Times New Roman" panose="02020603050405020304" pitchFamily="18" charset="0"/>
                          <a:cs typeface="Times New Roman" panose="02020603050405020304" pitchFamily="18" charset="0"/>
                        </a:rPr>
                        <a:t>yanık </a:t>
                      </a:r>
                      <a:r>
                        <a:rPr sz="2000" spc="-15" dirty="0">
                          <a:latin typeface="Times New Roman" panose="02020603050405020304" pitchFamily="18" charset="0"/>
                          <a:cs typeface="Times New Roman" panose="02020603050405020304" pitchFamily="18" charset="0"/>
                        </a:rPr>
                        <a:t>yarası </a:t>
                      </a:r>
                      <a:r>
                        <a:rPr sz="2000" spc="-5" dirty="0">
                          <a:latin typeface="Times New Roman" panose="02020603050405020304" pitchFamily="18" charset="0"/>
                          <a:cs typeface="Times New Roman" panose="02020603050405020304" pitchFamily="18" charset="0"/>
                        </a:rPr>
                        <a:t>bakımı, </a:t>
                      </a:r>
                      <a:r>
                        <a:rPr sz="2000" spc="-10" dirty="0">
                          <a:latin typeface="Times New Roman" panose="02020603050405020304" pitchFamily="18" charset="0"/>
                          <a:cs typeface="Times New Roman" panose="02020603050405020304" pitchFamily="18" charset="0"/>
                        </a:rPr>
                        <a:t>cerrahi </a:t>
                      </a:r>
                      <a:r>
                        <a:rPr sz="2000" dirty="0">
                          <a:latin typeface="Times New Roman" panose="02020603050405020304" pitchFamily="18" charset="0"/>
                          <a:cs typeface="Times New Roman" panose="02020603050405020304" pitchFamily="18" charset="0"/>
                        </a:rPr>
                        <a:t>girişim, </a:t>
                      </a:r>
                      <a:r>
                        <a:rPr sz="2000" spc="-15" dirty="0">
                          <a:latin typeface="Times New Roman" panose="02020603050405020304" pitchFamily="18" charset="0"/>
                          <a:cs typeface="Times New Roman" panose="02020603050405020304" pitchFamily="18" charset="0"/>
                        </a:rPr>
                        <a:t>rektal  </a:t>
                      </a:r>
                      <a:r>
                        <a:rPr sz="2000" spc="-10" dirty="0">
                          <a:latin typeface="Times New Roman" panose="02020603050405020304" pitchFamily="18" charset="0"/>
                          <a:cs typeface="Times New Roman" panose="02020603050405020304" pitchFamily="18" charset="0"/>
                        </a:rPr>
                        <a:t>muayene, invaziv obstetrik, </a:t>
                      </a:r>
                      <a:r>
                        <a:rPr sz="2000" spc="-15" dirty="0">
                          <a:latin typeface="Times New Roman" panose="02020603050405020304" pitchFamily="18" charset="0"/>
                          <a:cs typeface="Times New Roman" panose="02020603050405020304" pitchFamily="18" charset="0"/>
                        </a:rPr>
                        <a:t>jinekolojik </a:t>
                      </a:r>
                      <a:r>
                        <a:rPr sz="2000" spc="-10" dirty="0">
                          <a:latin typeface="Times New Roman" panose="02020603050405020304" pitchFamily="18" charset="0"/>
                          <a:cs typeface="Times New Roman" panose="02020603050405020304" pitchFamily="18" charset="0"/>
                        </a:rPr>
                        <a:t>muayene </a:t>
                      </a:r>
                      <a:r>
                        <a:rPr sz="2000" spc="-15" dirty="0">
                          <a:latin typeface="Times New Roman" panose="02020603050405020304" pitchFamily="18" charset="0"/>
                          <a:cs typeface="Times New Roman" panose="02020603050405020304" pitchFamily="18" charset="0"/>
                        </a:rPr>
                        <a:t>ve </a:t>
                      </a:r>
                      <a:r>
                        <a:rPr sz="2000" dirty="0">
                          <a:latin typeface="Times New Roman" panose="02020603050405020304" pitchFamily="18" charset="0"/>
                          <a:cs typeface="Times New Roman" panose="02020603050405020304" pitchFamily="18" charset="0"/>
                        </a:rPr>
                        <a:t>işlem,  </a:t>
                      </a:r>
                      <a:r>
                        <a:rPr sz="2000" spc="-10" dirty="0">
                          <a:latin typeface="Times New Roman" panose="02020603050405020304" pitchFamily="18" charset="0"/>
                          <a:cs typeface="Times New Roman" panose="02020603050405020304" pitchFamily="18" charset="0"/>
                        </a:rPr>
                        <a:t>yenidoğan </a:t>
                      </a:r>
                      <a:r>
                        <a:rPr sz="2000" spc="-5" dirty="0">
                          <a:latin typeface="Times New Roman" panose="02020603050405020304" pitchFamily="18" charset="0"/>
                          <a:cs typeface="Times New Roman" panose="02020603050405020304" pitchFamily="18" charset="0"/>
                        </a:rPr>
                        <a:t>damak</a:t>
                      </a:r>
                      <a:r>
                        <a:rPr sz="2000" spc="-40"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muayenesi</a:t>
                      </a:r>
                      <a:endParaRPr sz="20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670" marB="0" anchor="ctr"/>
                </a:tc>
                <a:extLst>
                  <a:ext uri="{0D108BD9-81ED-4DB2-BD59-A6C34878D82A}">
                    <a16:rowId xmlns:a16="http://schemas.microsoft.com/office/drawing/2014/main" val="2308969204"/>
                  </a:ext>
                </a:extLst>
              </a:tr>
            </a:tbl>
          </a:graphicData>
        </a:graphic>
      </p:graphicFrame>
    </p:spTree>
    <p:extLst>
      <p:ext uri="{BB962C8B-B14F-4D97-AF65-F5344CB8AC3E}">
        <p14:creationId xmlns:p14="http://schemas.microsoft.com/office/powerpoint/2010/main" val="1975232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8886880"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 2: Temiz/Aseptik İşlem Öncesi</a:t>
            </a:r>
          </a:p>
        </p:txBody>
      </p:sp>
      <p:sp>
        <p:nvSpPr>
          <p:cNvPr id="70" name="TextBox 14">
            <a:extLst>
              <a:ext uri="{FF2B5EF4-FFF2-40B4-BE49-F238E27FC236}">
                <a16:creationId xmlns:a16="http://schemas.microsoft.com/office/drawing/2014/main" id="{D0B905BF-9664-28FC-0791-B7FD94485E9F}"/>
              </a:ext>
            </a:extLst>
          </p:cNvPr>
          <p:cNvSpPr txBox="1"/>
          <p:nvPr/>
        </p:nvSpPr>
        <p:spPr>
          <a:xfrm>
            <a:off x="701197" y="2054677"/>
            <a:ext cx="5676173" cy="3877985"/>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İşlemden hemen önce el hijyeni uygulanmalıdır.</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El hijyeni uygulandıktan sonra, işlemden önce hasta çevresinde hiçbir şeye dokunulmamalıdır.</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Temiz/aseptik prosedür için eldiven kullanılacaksa eldiveni giymeden hemen önce el hijyeni uygulanmalıdır.</a:t>
            </a:r>
          </a:p>
          <a:p>
            <a:pPr marL="342900" lvl="0" indent="-342900">
              <a:spcAft>
                <a:spcPts val="1200"/>
              </a:spcAft>
              <a:buClr>
                <a:srgbClr val="002060"/>
              </a:buClr>
              <a:buFont typeface="Wingdings" panose="05000000000000000000" pitchFamily="2" charset="2"/>
              <a:buChar char="ü"/>
              <a:defRPr/>
            </a:pPr>
            <a:endParaRPr lang="tr-TR" sz="2400" spc="-5" dirty="0">
              <a:solidFill>
                <a:prstClr val="black"/>
              </a:solidFill>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4"/>
          <a:stretch>
            <a:fillRect/>
          </a:stretch>
        </p:blipFill>
        <p:spPr>
          <a:xfrm>
            <a:off x="6377370" y="1352446"/>
            <a:ext cx="5814630" cy="5163760"/>
          </a:xfrm>
          <a:prstGeom prst="rect">
            <a:avLst/>
          </a:prstGeom>
        </p:spPr>
      </p:pic>
    </p:spTree>
    <p:extLst>
      <p:ext uri="{BB962C8B-B14F-4D97-AF65-F5344CB8AC3E}">
        <p14:creationId xmlns:p14="http://schemas.microsoft.com/office/powerpoint/2010/main" val="2047389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DAE23AAA-E81B-1B57-B08A-F8CF5E8A9B16}"/>
              </a:ext>
            </a:extLst>
          </p:cNvPr>
          <p:cNvSpPr/>
          <p:nvPr/>
        </p:nvSpPr>
        <p:spPr>
          <a:xfrm>
            <a:off x="7427495" y="0"/>
            <a:ext cx="4764504"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hijyeni ile ilgili tanımlar</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4FC73BD-7CD4-4D4A-8453-395BA178BA85}"/>
              </a:ext>
            </a:extLst>
          </p:cNvPr>
          <p:cNvSpPr txBox="1"/>
          <p:nvPr/>
        </p:nvSpPr>
        <p:spPr>
          <a:xfrm>
            <a:off x="762445" y="1494361"/>
            <a:ext cx="6834908" cy="3046988"/>
          </a:xfrm>
          <a:prstGeom prst="rect">
            <a:avLst/>
          </a:prstGeom>
          <a:noFill/>
        </p:spPr>
        <p:txBody>
          <a:bodyPr wrap="square">
            <a:spAutoFit/>
          </a:bodyPr>
          <a:lstStyle/>
          <a:p>
            <a:pPr marL="342900" lvl="0" indent="-342900">
              <a:buClr>
                <a:srgbClr val="002060"/>
              </a:buClr>
              <a:buFont typeface="Wingdings" panose="05000000000000000000" pitchFamily="2" charset="2"/>
              <a:buChar char="ü"/>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Antimi</a:t>
            </a:r>
            <a:r>
              <a:rPr kumimoji="0" lang="tr-TR"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krobiyal</a:t>
            </a: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sabun: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Mikroorganizmaları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inaktive</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etmek</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ve</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veya</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geçici olarak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çoğalmalarını</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baskılamak</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için</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yeterli</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konsantrasyonda</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antiseptik</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bir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ajan</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içeren</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sabundur</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endParaRPr kumimoji="0" lang="tr-TR"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342900" lvl="0" indent="-342900">
              <a:buClr>
                <a:srgbClr val="0070C0"/>
              </a:buClr>
              <a:buFont typeface="Wingdings" panose="05000000000000000000" pitchFamily="2" charset="2"/>
              <a:buChar char="ü"/>
              <a:defRPr/>
            </a:pPr>
            <a:endParaRPr lang="tr-TR" sz="2400" dirty="0">
              <a:latin typeface="Times New Roman" panose="02020603050405020304" pitchFamily="18" charset="0"/>
              <a:cs typeface="Times New Roman" panose="02020603050405020304" pitchFamily="18" charset="0"/>
            </a:endParaRPr>
          </a:p>
          <a:p>
            <a:pPr marL="342900" lvl="0" indent="-342900">
              <a:buClr>
                <a:srgbClr val="0070C0"/>
              </a:buClr>
              <a:buFont typeface="Wingdings" panose="05000000000000000000" pitchFamily="2" charset="2"/>
              <a:buChar char="ü"/>
              <a:defRPr/>
            </a:pP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Bu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tür</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sabunların</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aktivitesi</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geçici</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tr-TR" sz="2400" noProof="0" dirty="0">
                <a:latin typeface="Times New Roman" panose="02020603050405020304" pitchFamily="18" charset="0"/>
                <a:cs typeface="Times New Roman" panose="02020603050405020304" pitchFamily="18" charset="0"/>
              </a:rPr>
              <a:t>flora</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ve</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diğer</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kontaminanları</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deriden</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ayırarak</a:t>
            </a:r>
            <a:r>
              <a:rPr kumimoji="0" lang="tr-TR"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mekanik temizlik)</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su</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ile</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atılmalarını</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kolaylaştır</a:t>
            </a:r>
            <a:r>
              <a:rPr kumimoji="0" lang="tr-TR"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ır</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endParaRPr kumimoji="0" lang="tr-TR"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a16="http://schemas.microsoft.com/office/drawing/2014/main" id="{0E4DD6D8-6AEF-08F8-912F-BD0D427B3F11}"/>
              </a:ext>
            </a:extLst>
          </p:cNvPr>
          <p:cNvPicPr>
            <a:picLocks noChangeAspect="1"/>
          </p:cNvPicPr>
          <p:nvPr/>
        </p:nvPicPr>
        <p:blipFill>
          <a:blip r:embed="rId4"/>
          <a:stretch>
            <a:fillRect/>
          </a:stretch>
        </p:blipFill>
        <p:spPr>
          <a:xfrm>
            <a:off x="7597353" y="2041450"/>
            <a:ext cx="4081300" cy="30564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9520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8886880"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 2: Temiz/Aseptik İşlem Öncesi</a:t>
            </a:r>
          </a:p>
        </p:txBody>
      </p:sp>
      <p:sp>
        <p:nvSpPr>
          <p:cNvPr id="70" name="TextBox 14">
            <a:extLst>
              <a:ext uri="{FF2B5EF4-FFF2-40B4-BE49-F238E27FC236}">
                <a16:creationId xmlns:a16="http://schemas.microsoft.com/office/drawing/2014/main" id="{D0B905BF-9664-28FC-0791-B7FD94485E9F}"/>
              </a:ext>
            </a:extLst>
          </p:cNvPr>
          <p:cNvSpPr txBox="1"/>
          <p:nvPr/>
        </p:nvSpPr>
        <p:spPr>
          <a:xfrm>
            <a:off x="710250" y="2330420"/>
            <a:ext cx="5459605" cy="283154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b="1" spc="-5" dirty="0">
                <a:solidFill>
                  <a:srgbClr val="002060"/>
                </a:solidFill>
                <a:latin typeface="Times New Roman" panose="02020603050405020304" pitchFamily="18" charset="0"/>
                <a:cs typeface="Times New Roman" panose="02020603050405020304" pitchFamily="18" charset="0"/>
              </a:rPr>
              <a:t>Örnek: </a:t>
            </a:r>
            <a:r>
              <a:rPr lang="tr-TR" sz="2400" spc="-5" dirty="0">
                <a:solidFill>
                  <a:prstClr val="black"/>
                </a:solidFill>
                <a:latin typeface="Times New Roman" panose="02020603050405020304" pitchFamily="18" charset="0"/>
                <a:cs typeface="Times New Roman" panose="02020603050405020304" pitchFamily="18" charset="0"/>
              </a:rPr>
              <a:t>Hemşire hastadan kan almak üzere  hastanın yanına gelir, cilt antisepsisi ve turnikeyi uygular, eldivenlerini giyer ve  enjektörle kan örneğini alır.</a:t>
            </a:r>
          </a:p>
          <a:p>
            <a:pPr marL="342900" lvl="0" indent="-342900">
              <a:spcAft>
                <a:spcPts val="1200"/>
              </a:spcAft>
              <a:buClr>
                <a:srgbClr val="002060"/>
              </a:buClr>
              <a:buFont typeface="Wingdings" panose="05000000000000000000" pitchFamily="2" charset="2"/>
              <a:buChar char="ü"/>
              <a:defRPr/>
            </a:pPr>
            <a:r>
              <a:rPr lang="tr-TR" sz="2400" b="1" i="1" spc="-5" dirty="0">
                <a:solidFill>
                  <a:srgbClr val="002060"/>
                </a:solidFill>
                <a:latin typeface="Times New Roman" panose="02020603050405020304" pitchFamily="18" charset="0"/>
                <a:cs typeface="Times New Roman" panose="02020603050405020304" pitchFamily="18" charset="0"/>
              </a:rPr>
              <a:t>Endikasyon 2: Temiz/ aseptik işlem öncesi</a:t>
            </a:r>
          </a:p>
        </p:txBody>
      </p:sp>
      <p:pic>
        <p:nvPicPr>
          <p:cNvPr id="2" name="Resim 1"/>
          <p:cNvPicPr>
            <a:picLocks noChangeAspect="1"/>
          </p:cNvPicPr>
          <p:nvPr/>
        </p:nvPicPr>
        <p:blipFill>
          <a:blip r:embed="rId4"/>
          <a:stretch>
            <a:fillRect/>
          </a:stretch>
        </p:blipFill>
        <p:spPr>
          <a:xfrm>
            <a:off x="6377370" y="1352446"/>
            <a:ext cx="5814630" cy="5163760"/>
          </a:xfrm>
          <a:prstGeom prst="rect">
            <a:avLst/>
          </a:prstGeom>
        </p:spPr>
      </p:pic>
    </p:spTree>
    <p:extLst>
      <p:ext uri="{BB962C8B-B14F-4D97-AF65-F5344CB8AC3E}">
        <p14:creationId xmlns:p14="http://schemas.microsoft.com/office/powerpoint/2010/main" val="25827719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11429554"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 3: Vücut Sıvısıyla Maruziyet Riski Sonrası</a:t>
            </a:r>
          </a:p>
        </p:txBody>
      </p:sp>
      <p:sp>
        <p:nvSpPr>
          <p:cNvPr id="70" name="TextBox 14">
            <a:extLst>
              <a:ext uri="{FF2B5EF4-FFF2-40B4-BE49-F238E27FC236}">
                <a16:creationId xmlns:a16="http://schemas.microsoft.com/office/drawing/2014/main" id="{D0B905BF-9664-28FC-0791-B7FD94485E9F}"/>
              </a:ext>
            </a:extLst>
          </p:cNvPr>
          <p:cNvSpPr txBox="1"/>
          <p:nvPr/>
        </p:nvSpPr>
        <p:spPr>
          <a:xfrm>
            <a:off x="701197" y="1836644"/>
            <a:ext cx="5676173" cy="4616648"/>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Kan ya da vücut sıvılarına temastan sonra → hasta, hasta çevresi ve sağlık bakım alanına ilk temas arasında</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Temas çok az olsa ya da gözle görülmese bile!</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Kan örneği alma, ağız ve diş bakımı, vajinal muayene, yara pansumanı değiştirmek, sıvı örneği almak, </a:t>
            </a:r>
            <a:r>
              <a:rPr lang="tr-TR" sz="2400" spc="-5" dirty="0" err="1">
                <a:solidFill>
                  <a:prstClr val="black"/>
                </a:solidFill>
                <a:latin typeface="Times New Roman" panose="02020603050405020304" pitchFamily="18" charset="0"/>
                <a:cs typeface="Times New Roman" panose="02020603050405020304" pitchFamily="18" charset="0"/>
              </a:rPr>
              <a:t>sekresyon</a:t>
            </a:r>
            <a:r>
              <a:rPr lang="tr-TR" sz="2400" spc="-5" dirty="0">
                <a:solidFill>
                  <a:prstClr val="black"/>
                </a:solidFill>
                <a:latin typeface="Times New Roman" panose="02020603050405020304" pitchFamily="18" charset="0"/>
                <a:cs typeface="Times New Roman" panose="02020603050405020304" pitchFamily="18" charset="0"/>
              </a:rPr>
              <a:t> temizleme, kirli alanların ve malzemelerin temizliği sonrası vb.</a:t>
            </a:r>
          </a:p>
          <a:p>
            <a:pPr marL="342900" lvl="0" indent="-342900">
              <a:spcAft>
                <a:spcPts val="1200"/>
              </a:spcAft>
              <a:buClr>
                <a:srgbClr val="002060"/>
              </a:buClr>
              <a:buFont typeface="Wingdings" panose="05000000000000000000" pitchFamily="2" charset="2"/>
              <a:buChar char="ü"/>
              <a:defRPr/>
            </a:pPr>
            <a:endParaRPr lang="tr-TR" sz="2400" spc="-5" dirty="0">
              <a:solidFill>
                <a:prstClr val="black"/>
              </a:solidFill>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4"/>
          <a:stretch>
            <a:fillRect/>
          </a:stretch>
        </p:blipFill>
        <p:spPr>
          <a:xfrm>
            <a:off x="6416842" y="1299743"/>
            <a:ext cx="5804478" cy="4968710"/>
          </a:xfrm>
          <a:prstGeom prst="rect">
            <a:avLst/>
          </a:prstGeom>
        </p:spPr>
      </p:pic>
    </p:spTree>
    <p:extLst>
      <p:ext uri="{BB962C8B-B14F-4D97-AF65-F5344CB8AC3E}">
        <p14:creationId xmlns:p14="http://schemas.microsoft.com/office/powerpoint/2010/main" val="16261981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11429554"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 3: Vücut Sıvısıyla Maruziyet Riski Sonrası</a:t>
            </a:r>
          </a:p>
        </p:txBody>
      </p:sp>
      <p:sp>
        <p:nvSpPr>
          <p:cNvPr id="70" name="TextBox 14">
            <a:extLst>
              <a:ext uri="{FF2B5EF4-FFF2-40B4-BE49-F238E27FC236}">
                <a16:creationId xmlns:a16="http://schemas.microsoft.com/office/drawing/2014/main" id="{D0B905BF-9664-28FC-0791-B7FD94485E9F}"/>
              </a:ext>
            </a:extLst>
          </p:cNvPr>
          <p:cNvSpPr txBox="1"/>
          <p:nvPr/>
        </p:nvSpPr>
        <p:spPr>
          <a:xfrm>
            <a:off x="568216" y="1644620"/>
            <a:ext cx="5676173" cy="4862870"/>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Kan, </a:t>
            </a:r>
            <a:r>
              <a:rPr lang="tr-TR" sz="2400" spc="-5" dirty="0" err="1">
                <a:solidFill>
                  <a:prstClr val="black"/>
                </a:solidFill>
                <a:latin typeface="Times New Roman" panose="02020603050405020304" pitchFamily="18" charset="0"/>
                <a:cs typeface="Times New Roman" panose="02020603050405020304" pitchFamily="18" charset="0"/>
              </a:rPr>
              <a:t>tükrük</a:t>
            </a:r>
            <a:r>
              <a:rPr lang="tr-TR" sz="2400" spc="-5" dirty="0">
                <a:solidFill>
                  <a:prstClr val="black"/>
                </a:solidFill>
                <a:latin typeface="Times New Roman" panose="02020603050405020304" pitchFamily="18" charset="0"/>
                <a:cs typeface="Times New Roman" panose="02020603050405020304" pitchFamily="18" charset="0"/>
              </a:rPr>
              <a:t>, gözyaşı</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Mukus, </a:t>
            </a:r>
            <a:r>
              <a:rPr lang="tr-TR" sz="2400" spc="-5" dirty="0" err="1">
                <a:solidFill>
                  <a:prstClr val="black"/>
                </a:solidFill>
                <a:latin typeface="Times New Roman" panose="02020603050405020304" pitchFamily="18" charset="0"/>
                <a:cs typeface="Times New Roman" panose="02020603050405020304" pitchFamily="18" charset="0"/>
              </a:rPr>
              <a:t>abse</a:t>
            </a:r>
            <a:r>
              <a:rPr lang="tr-TR" sz="2400" spc="-5" dirty="0">
                <a:solidFill>
                  <a:prstClr val="black"/>
                </a:solidFill>
                <a:latin typeface="Times New Roman" panose="02020603050405020304" pitchFamily="18" charset="0"/>
                <a:cs typeface="Times New Roman" panose="02020603050405020304" pitchFamily="18" charset="0"/>
              </a:rPr>
              <a:t> sıvısı</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Kolostrum, anne sütü</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Kusmuk</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İdrar, semen, gaita, </a:t>
            </a:r>
            <a:r>
              <a:rPr lang="tr-TR" sz="2400" spc="-5" dirty="0" err="1">
                <a:solidFill>
                  <a:prstClr val="black"/>
                </a:solidFill>
                <a:latin typeface="Times New Roman" panose="02020603050405020304" pitchFamily="18" charset="0"/>
                <a:cs typeface="Times New Roman" panose="02020603050405020304" pitchFamily="18" charset="0"/>
              </a:rPr>
              <a:t>mekonyum</a:t>
            </a:r>
            <a:endParaRPr lang="tr-TR" sz="2400" spc="-5" dirty="0">
              <a:solidFill>
                <a:prstClr val="black"/>
              </a:solidFill>
              <a:latin typeface="Times New Roman" panose="02020603050405020304" pitchFamily="18" charset="0"/>
              <a:cs typeface="Times New Roman" panose="02020603050405020304" pitchFamily="18" charset="0"/>
            </a:endParaRPr>
          </a:p>
          <a:p>
            <a:pPr marL="342900" lvl="0" indent="-342900">
              <a:spcAft>
                <a:spcPts val="1200"/>
              </a:spcAft>
              <a:buClr>
                <a:srgbClr val="002060"/>
              </a:buClr>
              <a:buFont typeface="Wingdings" panose="05000000000000000000" pitchFamily="2" charset="2"/>
              <a:buChar char="ü"/>
              <a:defRPr/>
            </a:pPr>
            <a:r>
              <a:rPr lang="tr-TR" sz="2400" spc="-5" dirty="0" err="1">
                <a:solidFill>
                  <a:prstClr val="black"/>
                </a:solidFill>
                <a:latin typeface="Times New Roman" panose="02020603050405020304" pitchFamily="18" charset="0"/>
                <a:cs typeface="Times New Roman" panose="02020603050405020304" pitchFamily="18" charset="0"/>
              </a:rPr>
              <a:t>Plevral</a:t>
            </a:r>
            <a:r>
              <a:rPr lang="tr-TR" sz="2400" spc="-5" dirty="0">
                <a:solidFill>
                  <a:prstClr val="black"/>
                </a:solidFill>
                <a:latin typeface="Times New Roman" panose="02020603050405020304" pitchFamily="18" charset="0"/>
                <a:cs typeface="Times New Roman" panose="02020603050405020304" pitchFamily="18" charset="0"/>
              </a:rPr>
              <a:t> sıvı, asit sıvısı, beyin-omurilik sıvısı</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Biyopsi materyali dahil doku örnekleri, organlar, kemik iliği, hücre  örnekleri</a:t>
            </a:r>
          </a:p>
          <a:p>
            <a:pPr marL="342900" lvl="0" indent="-342900">
              <a:spcAft>
                <a:spcPts val="1200"/>
              </a:spcAft>
              <a:buClr>
                <a:srgbClr val="002060"/>
              </a:buClr>
              <a:buFont typeface="Wingdings" panose="05000000000000000000" pitchFamily="2" charset="2"/>
              <a:buChar char="ü"/>
              <a:defRPr/>
            </a:pPr>
            <a:endParaRPr lang="tr-TR" sz="2400" spc="-5" dirty="0">
              <a:solidFill>
                <a:prstClr val="black"/>
              </a:solidFill>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4"/>
          <a:stretch>
            <a:fillRect/>
          </a:stretch>
        </p:blipFill>
        <p:spPr>
          <a:xfrm>
            <a:off x="6416842" y="1299743"/>
            <a:ext cx="5804478" cy="4968710"/>
          </a:xfrm>
          <a:prstGeom prst="rect">
            <a:avLst/>
          </a:prstGeom>
        </p:spPr>
      </p:pic>
    </p:spTree>
    <p:extLst>
      <p:ext uri="{BB962C8B-B14F-4D97-AF65-F5344CB8AC3E}">
        <p14:creationId xmlns:p14="http://schemas.microsoft.com/office/powerpoint/2010/main" val="22635287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11429554"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 3: Vücut Sıvısıyla Maruziyet Riski Sonrası</a:t>
            </a:r>
          </a:p>
        </p:txBody>
      </p:sp>
      <p:graphicFrame>
        <p:nvGraphicFramePr>
          <p:cNvPr id="8" name="object 3"/>
          <p:cNvGraphicFramePr>
            <a:graphicFrameLocks noGrp="1"/>
          </p:cNvGraphicFramePr>
          <p:nvPr>
            <p:extLst>
              <p:ext uri="{D42A27DB-BD31-4B8C-83A1-F6EECF244321}">
                <p14:modId xmlns:p14="http://schemas.microsoft.com/office/powerpoint/2010/main" val="2024371368"/>
              </p:ext>
            </p:extLst>
          </p:nvPr>
        </p:nvGraphicFramePr>
        <p:xfrm>
          <a:off x="914400" y="1581913"/>
          <a:ext cx="10643616" cy="2738839"/>
        </p:xfrm>
        <a:graphic>
          <a:graphicData uri="http://schemas.openxmlformats.org/drawingml/2006/table">
            <a:tbl>
              <a:tblPr firstRow="1" bandRow="1">
                <a:tableStyleId>{91EBBBCC-DAD2-459C-BE2E-F6DE35CF9A28}</a:tableStyleId>
              </a:tblPr>
              <a:tblGrid>
                <a:gridCol w="3037858">
                  <a:extLst>
                    <a:ext uri="{9D8B030D-6E8A-4147-A177-3AD203B41FA5}">
                      <a16:colId xmlns:a16="http://schemas.microsoft.com/office/drawing/2014/main" val="20000"/>
                    </a:ext>
                  </a:extLst>
                </a:gridCol>
                <a:gridCol w="7605758">
                  <a:extLst>
                    <a:ext uri="{9D8B030D-6E8A-4147-A177-3AD203B41FA5}">
                      <a16:colId xmlns:a16="http://schemas.microsoft.com/office/drawing/2014/main" val="20001"/>
                    </a:ext>
                  </a:extLst>
                </a:gridCol>
              </a:tblGrid>
              <a:tr h="693115">
                <a:tc>
                  <a:txBody>
                    <a:bodyPr/>
                    <a:lstStyle/>
                    <a:p>
                      <a:pPr marL="91440" algn="l">
                        <a:lnSpc>
                          <a:spcPct val="100000"/>
                        </a:lnSpc>
                        <a:spcBef>
                          <a:spcPts val="204"/>
                        </a:spcBef>
                      </a:pPr>
                      <a:r>
                        <a:rPr sz="2000" dirty="0">
                          <a:solidFill>
                            <a:srgbClr val="002060"/>
                          </a:solidFill>
                          <a:latin typeface="Times New Roman" panose="02020603050405020304" pitchFamily="18" charset="0"/>
                          <a:cs typeface="Times New Roman" panose="02020603050405020304" pitchFamily="18" charset="0"/>
                        </a:rPr>
                        <a:t>Ne</a:t>
                      </a:r>
                      <a:r>
                        <a:rPr sz="2000" spc="-10" dirty="0">
                          <a:solidFill>
                            <a:srgbClr val="002060"/>
                          </a:solidFill>
                          <a:latin typeface="Times New Roman" panose="02020603050405020304" pitchFamily="18" charset="0"/>
                          <a:cs typeface="Times New Roman" panose="02020603050405020304" pitchFamily="18" charset="0"/>
                        </a:rPr>
                        <a:t> </a:t>
                      </a:r>
                      <a:r>
                        <a:rPr sz="2000" spc="-5" dirty="0">
                          <a:solidFill>
                            <a:srgbClr val="002060"/>
                          </a:solidFill>
                          <a:latin typeface="Times New Roman" panose="02020603050405020304" pitchFamily="18" charset="0"/>
                          <a:cs typeface="Times New Roman" panose="02020603050405020304" pitchFamily="18" charset="0"/>
                        </a:rPr>
                        <a:t>zaman</a:t>
                      </a:r>
                      <a:endParaRPr sz="2000" dirty="0">
                        <a:solidFill>
                          <a:srgbClr val="002060"/>
                        </a:solidFill>
                        <a:latin typeface="Times New Roman" panose="02020603050405020304" pitchFamily="18" charset="0"/>
                        <a:cs typeface="Times New Roman" panose="02020603050405020304" pitchFamily="18" charset="0"/>
                      </a:endParaRPr>
                    </a:p>
                  </a:txBody>
                  <a:tcPr marL="0" marR="0" marT="26034" marB="0" anchor="ctr">
                    <a:solidFill>
                      <a:schemeClr val="accent2">
                        <a:lumMod val="60000"/>
                        <a:lumOff val="40000"/>
                      </a:schemeClr>
                    </a:solidFill>
                  </a:tcPr>
                </a:tc>
                <a:tc>
                  <a:txBody>
                    <a:bodyPr/>
                    <a:lstStyle/>
                    <a:p>
                      <a:pPr marL="92075" algn="l">
                        <a:lnSpc>
                          <a:spcPct val="100000"/>
                        </a:lnSpc>
                        <a:spcBef>
                          <a:spcPts val="204"/>
                        </a:spcBef>
                      </a:pPr>
                      <a:r>
                        <a:rPr sz="2000" spc="-10" dirty="0">
                          <a:solidFill>
                            <a:srgbClr val="002060"/>
                          </a:solidFill>
                          <a:latin typeface="Times New Roman" panose="02020603050405020304" pitchFamily="18" charset="0"/>
                          <a:cs typeface="Times New Roman" panose="02020603050405020304" pitchFamily="18" charset="0"/>
                        </a:rPr>
                        <a:t>Örnekler</a:t>
                      </a:r>
                      <a:endParaRPr sz="2000" dirty="0">
                        <a:solidFill>
                          <a:srgbClr val="002060"/>
                        </a:solidFill>
                        <a:latin typeface="Times New Roman" panose="02020603050405020304" pitchFamily="18" charset="0"/>
                        <a:cs typeface="Times New Roman" panose="02020603050405020304" pitchFamily="18" charset="0"/>
                      </a:endParaRPr>
                    </a:p>
                  </a:txBody>
                  <a:tcPr marL="0" marR="0" marT="26034" marB="0" anchor="ctr">
                    <a:solidFill>
                      <a:schemeClr val="accent2">
                        <a:lumMod val="60000"/>
                        <a:lumOff val="40000"/>
                      </a:schemeClr>
                    </a:solidFill>
                  </a:tcPr>
                </a:tc>
                <a:extLst>
                  <a:ext uri="{0D108BD9-81ED-4DB2-BD59-A6C34878D82A}">
                    <a16:rowId xmlns:a16="http://schemas.microsoft.com/office/drawing/2014/main" val="10000"/>
                  </a:ext>
                </a:extLst>
              </a:tr>
              <a:tr h="636855">
                <a:tc>
                  <a:txBody>
                    <a:bodyPr/>
                    <a:lstStyle/>
                    <a:p>
                      <a:pPr marL="91440" algn="l">
                        <a:lnSpc>
                          <a:spcPct val="100000"/>
                        </a:lnSpc>
                        <a:spcBef>
                          <a:spcPts val="210"/>
                        </a:spcBef>
                      </a:pPr>
                      <a:r>
                        <a:rPr sz="2000" spc="-15" dirty="0">
                          <a:latin typeface="Times New Roman" panose="02020603050405020304" pitchFamily="18" charset="0"/>
                          <a:cs typeface="Times New Roman" panose="02020603050405020304" pitchFamily="18" charset="0"/>
                        </a:rPr>
                        <a:t>Endikasyon </a:t>
                      </a:r>
                      <a:r>
                        <a:rPr sz="2000" spc="-40" dirty="0">
                          <a:latin typeface="Times New Roman" panose="02020603050405020304" pitchFamily="18" charset="0"/>
                          <a:cs typeface="Times New Roman" panose="02020603050405020304" pitchFamily="18" charset="0"/>
                        </a:rPr>
                        <a:t>2’den</a:t>
                      </a:r>
                      <a:r>
                        <a:rPr sz="2000" spc="-35" dirty="0">
                          <a:latin typeface="Times New Roman" panose="02020603050405020304" pitchFamily="18" charset="0"/>
                          <a:cs typeface="Times New Roman" panose="02020603050405020304" pitchFamily="18" charset="0"/>
                        </a:rPr>
                        <a:t> </a:t>
                      </a:r>
                      <a:r>
                        <a:rPr sz="2000" spc="-15" dirty="0">
                          <a:latin typeface="Times New Roman" panose="02020603050405020304" pitchFamily="18" charset="0"/>
                          <a:cs typeface="Times New Roman" panose="02020603050405020304" pitchFamily="18" charset="0"/>
                        </a:rPr>
                        <a:t>sonra</a:t>
                      </a:r>
                      <a:endParaRPr sz="20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670" marB="0" anchor="ctr"/>
                </a:tc>
                <a:tc>
                  <a:txBody>
                    <a:bodyPr/>
                    <a:lstStyle/>
                    <a:p>
                      <a:pPr marL="92075" algn="l">
                        <a:lnSpc>
                          <a:spcPct val="100000"/>
                        </a:lnSpc>
                        <a:spcBef>
                          <a:spcPts val="210"/>
                        </a:spcBef>
                      </a:pPr>
                      <a:r>
                        <a:rPr sz="2000" b="1" spc="-15" dirty="0">
                          <a:latin typeface="Times New Roman" panose="02020603050405020304" pitchFamily="18" charset="0"/>
                          <a:cs typeface="Times New Roman" panose="02020603050405020304" pitchFamily="18" charset="0"/>
                        </a:rPr>
                        <a:t>Endikasyon</a:t>
                      </a:r>
                      <a:r>
                        <a:rPr sz="2000" b="1" spc="-25" dirty="0">
                          <a:latin typeface="Times New Roman" panose="02020603050405020304" pitchFamily="18" charset="0"/>
                          <a:cs typeface="Times New Roman" panose="02020603050405020304" pitchFamily="18" charset="0"/>
                        </a:rPr>
                        <a:t> </a:t>
                      </a:r>
                      <a:r>
                        <a:rPr sz="2000" b="1" dirty="0">
                          <a:latin typeface="Times New Roman" panose="02020603050405020304" pitchFamily="18" charset="0"/>
                          <a:cs typeface="Times New Roman" panose="02020603050405020304" pitchFamily="18" charset="0"/>
                        </a:rPr>
                        <a:t>2</a:t>
                      </a:r>
                      <a:endParaRPr sz="2000" b="1"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670" marB="0" anchor="ctr"/>
                </a:tc>
                <a:extLst>
                  <a:ext uri="{0D108BD9-81ED-4DB2-BD59-A6C34878D82A}">
                    <a16:rowId xmlns:a16="http://schemas.microsoft.com/office/drawing/2014/main" val="10001"/>
                  </a:ext>
                </a:extLst>
              </a:tr>
              <a:tr h="1408869">
                <a:tc>
                  <a:txBody>
                    <a:bodyPr/>
                    <a:lstStyle/>
                    <a:p>
                      <a:pPr marL="91440" marR="459740" algn="l">
                        <a:lnSpc>
                          <a:spcPct val="100000"/>
                        </a:lnSpc>
                        <a:spcBef>
                          <a:spcPts val="210"/>
                        </a:spcBef>
                      </a:pPr>
                      <a:r>
                        <a:rPr sz="2000" dirty="0">
                          <a:latin typeface="Times New Roman" panose="02020603050405020304" pitchFamily="18" charset="0"/>
                          <a:cs typeface="Times New Roman" panose="02020603050405020304" pitchFamily="18" charset="0"/>
                        </a:rPr>
                        <a:t>Her </a:t>
                      </a:r>
                      <a:r>
                        <a:rPr sz="2000" spc="-5" dirty="0">
                          <a:latin typeface="Times New Roman" panose="02020603050405020304" pitchFamily="18" charset="0"/>
                          <a:cs typeface="Times New Roman" panose="02020603050405020304" pitchFamily="18" charset="0"/>
                        </a:rPr>
                        <a:t>hangi bir </a:t>
                      </a:r>
                      <a:r>
                        <a:rPr sz="2000" dirty="0">
                          <a:latin typeface="Times New Roman" panose="02020603050405020304" pitchFamily="18" charset="0"/>
                          <a:cs typeface="Times New Roman" panose="02020603050405020304" pitchFamily="18" charset="0"/>
                        </a:rPr>
                        <a:t>vücut  </a:t>
                      </a:r>
                      <a:r>
                        <a:rPr sz="2000" spc="-5" dirty="0">
                          <a:latin typeface="Times New Roman" panose="02020603050405020304" pitchFamily="18" charset="0"/>
                          <a:cs typeface="Times New Roman" panose="02020603050405020304" pitchFamily="18" charset="0"/>
                        </a:rPr>
                        <a:t>sıvısına </a:t>
                      </a:r>
                      <a:r>
                        <a:rPr sz="2000" spc="-10" dirty="0">
                          <a:latin typeface="Times New Roman" panose="02020603050405020304" pitchFamily="18" charset="0"/>
                          <a:cs typeface="Times New Roman" panose="02020603050405020304" pitchFamily="18" charset="0"/>
                        </a:rPr>
                        <a:t>temastan</a:t>
                      </a:r>
                      <a:r>
                        <a:rPr sz="2000" spc="-75" dirty="0">
                          <a:latin typeface="Times New Roman" panose="02020603050405020304" pitchFamily="18" charset="0"/>
                          <a:cs typeface="Times New Roman" panose="02020603050405020304" pitchFamily="18" charset="0"/>
                        </a:rPr>
                        <a:t> </a:t>
                      </a:r>
                      <a:r>
                        <a:rPr sz="2000" spc="-15" dirty="0">
                          <a:latin typeface="Times New Roman" panose="02020603050405020304" pitchFamily="18" charset="0"/>
                          <a:cs typeface="Times New Roman" panose="02020603050405020304" pitchFamily="18" charset="0"/>
                        </a:rPr>
                        <a:t>sonra</a:t>
                      </a:r>
                      <a:endParaRPr sz="20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670" marB="0" anchor="ctr"/>
                </a:tc>
                <a:tc>
                  <a:txBody>
                    <a:bodyPr/>
                    <a:lstStyle/>
                    <a:p>
                      <a:pPr marL="92075" marR="173355" algn="l">
                        <a:lnSpc>
                          <a:spcPct val="100000"/>
                        </a:lnSpc>
                        <a:spcBef>
                          <a:spcPts val="210"/>
                        </a:spcBef>
                      </a:pPr>
                      <a:r>
                        <a:rPr sz="2000" spc="-10" dirty="0">
                          <a:latin typeface="Times New Roman" panose="02020603050405020304" pitchFamily="18" charset="0"/>
                          <a:cs typeface="Times New Roman" panose="02020603050405020304" pitchFamily="18" charset="0"/>
                        </a:rPr>
                        <a:t>Kullanılmış </a:t>
                      </a:r>
                      <a:r>
                        <a:rPr sz="2000" spc="-10" dirty="0" err="1">
                          <a:latin typeface="Times New Roman" panose="02020603050405020304" pitchFamily="18" charset="0"/>
                          <a:cs typeface="Times New Roman" panose="02020603050405020304" pitchFamily="18" charset="0"/>
                        </a:rPr>
                        <a:t>idrar</a:t>
                      </a:r>
                      <a:r>
                        <a:rPr sz="2000" spc="-10" dirty="0">
                          <a:latin typeface="Times New Roman" panose="02020603050405020304" pitchFamily="18" charset="0"/>
                          <a:cs typeface="Times New Roman" panose="02020603050405020304" pitchFamily="18" charset="0"/>
                        </a:rPr>
                        <a:t> </a:t>
                      </a:r>
                      <a:r>
                        <a:rPr sz="2000" spc="-10" dirty="0" err="1">
                          <a:latin typeface="Times New Roman" panose="02020603050405020304" pitchFamily="18" charset="0"/>
                          <a:cs typeface="Times New Roman" panose="02020603050405020304" pitchFamily="18" charset="0"/>
                        </a:rPr>
                        <a:t>kabı</a:t>
                      </a:r>
                      <a:r>
                        <a:rPr sz="2000" spc="-10" dirty="0">
                          <a:latin typeface="Times New Roman" panose="02020603050405020304" pitchFamily="18" charset="0"/>
                          <a:cs typeface="Times New Roman" panose="02020603050405020304" pitchFamily="18" charset="0"/>
                        </a:rPr>
                        <a:t>/</a:t>
                      </a:r>
                      <a:r>
                        <a:rPr sz="2000" spc="-15" dirty="0" err="1">
                          <a:latin typeface="Times New Roman" panose="02020603050405020304" pitchFamily="18" charset="0"/>
                          <a:cs typeface="Times New Roman" panose="02020603050405020304" pitchFamily="18" charset="0"/>
                        </a:rPr>
                        <a:t>sürgüye</a:t>
                      </a:r>
                      <a:r>
                        <a:rPr sz="2000" spc="-15"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temas, </a:t>
                      </a:r>
                      <a:r>
                        <a:rPr sz="2000" spc="-15" dirty="0" err="1">
                          <a:latin typeface="Times New Roman" panose="02020603050405020304" pitchFamily="18" charset="0"/>
                          <a:cs typeface="Times New Roman" panose="02020603050405020304" pitchFamily="18" charset="0"/>
                        </a:rPr>
                        <a:t>balgam</a:t>
                      </a:r>
                      <a:r>
                        <a:rPr lang="tr-TR" sz="2000" spc="-15" dirty="0">
                          <a:solidFill>
                            <a:schemeClr val="tx1"/>
                          </a:solidFill>
                          <a:latin typeface="Times New Roman" panose="02020603050405020304" pitchFamily="18" charset="0"/>
                          <a:cs typeface="Times New Roman" panose="02020603050405020304" pitchFamily="18" charset="0"/>
                        </a:rPr>
                        <a:t>a</a:t>
                      </a:r>
                      <a:r>
                        <a:rPr sz="2000" spc="-1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(kap </a:t>
                      </a:r>
                      <a:r>
                        <a:rPr sz="2000" spc="-20" dirty="0" err="1">
                          <a:latin typeface="Times New Roman" panose="02020603050405020304" pitchFamily="18" charset="0"/>
                          <a:cs typeface="Times New Roman" panose="02020603050405020304" pitchFamily="18" charset="0"/>
                        </a:rPr>
                        <a:t>ya</a:t>
                      </a:r>
                      <a:r>
                        <a:rPr sz="2000" spc="-2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da </a:t>
                      </a:r>
                      <a:r>
                        <a:rPr sz="2000" dirty="0">
                          <a:latin typeface="Times New Roman" panose="02020603050405020304" pitchFamily="18" charset="0"/>
                          <a:cs typeface="Times New Roman" panose="02020603050405020304" pitchFamily="18" charset="0"/>
                        </a:rPr>
                        <a:t>mendile) </a:t>
                      </a:r>
                      <a:r>
                        <a:rPr sz="2000" spc="-10" dirty="0">
                          <a:latin typeface="Times New Roman" panose="02020603050405020304" pitchFamily="18" charset="0"/>
                          <a:cs typeface="Times New Roman" panose="02020603050405020304" pitchFamily="18" charset="0"/>
                        </a:rPr>
                        <a:t>direk </a:t>
                      </a:r>
                      <a:r>
                        <a:rPr sz="2000" spc="-20" dirty="0">
                          <a:latin typeface="Times New Roman" panose="02020603050405020304" pitchFamily="18" charset="0"/>
                          <a:cs typeface="Times New Roman" panose="02020603050405020304" pitchFamily="18" charset="0"/>
                        </a:rPr>
                        <a:t>ya </a:t>
                      </a:r>
                      <a:r>
                        <a:rPr sz="2000" spc="-5" dirty="0">
                          <a:latin typeface="Times New Roman" panose="02020603050405020304" pitchFamily="18" charset="0"/>
                          <a:cs typeface="Times New Roman" panose="02020603050405020304" pitchFamily="18" charset="0"/>
                        </a:rPr>
                        <a:t>da indirek temas, </a:t>
                      </a:r>
                      <a:r>
                        <a:rPr sz="2000" spc="-10" dirty="0">
                          <a:latin typeface="Times New Roman" panose="02020603050405020304" pitchFamily="18" charset="0"/>
                          <a:cs typeface="Times New Roman" panose="02020603050405020304" pitchFamily="18" charset="0"/>
                        </a:rPr>
                        <a:t>kullanılmış  kap/patoloji </a:t>
                      </a:r>
                      <a:r>
                        <a:rPr sz="2000" spc="-5" dirty="0">
                          <a:latin typeface="Times New Roman" panose="02020603050405020304" pitchFamily="18" charset="0"/>
                          <a:cs typeface="Times New Roman" panose="02020603050405020304" pitchFamily="18" charset="0"/>
                        </a:rPr>
                        <a:t>örneklerine temas, </a:t>
                      </a:r>
                      <a:r>
                        <a:rPr sz="2000" spc="-5" dirty="0" err="1">
                          <a:latin typeface="Times New Roman" panose="02020603050405020304" pitchFamily="18" charset="0"/>
                          <a:cs typeface="Times New Roman" panose="02020603050405020304" pitchFamily="18" charset="0"/>
                        </a:rPr>
                        <a:t>takma</a:t>
                      </a:r>
                      <a:r>
                        <a:rPr sz="2000" spc="-60" dirty="0">
                          <a:latin typeface="Times New Roman" panose="02020603050405020304" pitchFamily="18" charset="0"/>
                          <a:cs typeface="Times New Roman" panose="02020603050405020304" pitchFamily="18" charset="0"/>
                        </a:rPr>
                        <a:t> </a:t>
                      </a:r>
                      <a:r>
                        <a:rPr sz="2000" spc="-5" dirty="0" err="1">
                          <a:latin typeface="Times New Roman" panose="02020603050405020304" pitchFamily="18" charset="0"/>
                          <a:cs typeface="Times New Roman" panose="02020603050405020304" pitchFamily="18" charset="0"/>
                        </a:rPr>
                        <a:t>dişlerin</a:t>
                      </a:r>
                      <a:r>
                        <a:rPr lang="tr-TR" sz="2000" spc="0" baseline="0" dirty="0">
                          <a:latin typeface="Times New Roman" panose="02020603050405020304" pitchFamily="18" charset="0"/>
                          <a:cs typeface="Times New Roman" panose="02020603050405020304" pitchFamily="18" charset="0"/>
                        </a:rPr>
                        <a:t> </a:t>
                      </a:r>
                      <a:r>
                        <a:rPr sz="2000" spc="-5" dirty="0" err="1">
                          <a:latin typeface="Times New Roman" panose="02020603050405020304" pitchFamily="18" charset="0"/>
                          <a:cs typeface="Times New Roman" panose="02020603050405020304" pitchFamily="18" charset="0"/>
                        </a:rPr>
                        <a:t>temizlenmesi</a:t>
                      </a:r>
                      <a:r>
                        <a:rPr sz="2000" spc="-5" dirty="0">
                          <a:latin typeface="Times New Roman" panose="02020603050405020304" pitchFamily="18" charset="0"/>
                          <a:cs typeface="Times New Roman" panose="02020603050405020304" pitchFamily="18" charset="0"/>
                        </a:rPr>
                        <a:t>, </a:t>
                      </a:r>
                      <a:r>
                        <a:rPr sz="2000" spc="-15" dirty="0">
                          <a:latin typeface="Times New Roman" panose="02020603050405020304" pitchFamily="18" charset="0"/>
                          <a:cs typeface="Times New Roman" panose="02020603050405020304" pitchFamily="18" charset="0"/>
                        </a:rPr>
                        <a:t>hasta </a:t>
                      </a:r>
                      <a:r>
                        <a:rPr sz="2000" dirty="0">
                          <a:latin typeface="Times New Roman" panose="02020603050405020304" pitchFamily="18" charset="0"/>
                          <a:cs typeface="Times New Roman" panose="02020603050405020304" pitchFamily="18" charset="0"/>
                        </a:rPr>
                        <a:t>alanındaki vücut </a:t>
                      </a:r>
                      <a:r>
                        <a:rPr sz="2000" spc="-5" dirty="0" err="1">
                          <a:latin typeface="Times New Roman" panose="02020603050405020304" pitchFamily="18" charset="0"/>
                          <a:cs typeface="Times New Roman" panose="02020603050405020304" pitchFamily="18" charset="0"/>
                        </a:rPr>
                        <a:t>sıvısı</a:t>
                      </a:r>
                      <a:r>
                        <a:rPr sz="2000" spc="-70" dirty="0">
                          <a:latin typeface="Times New Roman" panose="02020603050405020304" pitchFamily="18" charset="0"/>
                          <a:cs typeface="Times New Roman" panose="02020603050405020304" pitchFamily="18" charset="0"/>
                        </a:rPr>
                        <a:t> </a:t>
                      </a:r>
                      <a:r>
                        <a:rPr sz="2000" spc="-5" dirty="0" err="1">
                          <a:latin typeface="Times New Roman" panose="02020603050405020304" pitchFamily="18" charset="0"/>
                          <a:cs typeface="Times New Roman" panose="02020603050405020304" pitchFamily="18" charset="0"/>
                        </a:rPr>
                        <a:t>bulaşının</a:t>
                      </a:r>
                      <a:r>
                        <a:rPr lang="tr-TR" sz="2000" spc="0" baseline="0" dirty="0">
                          <a:latin typeface="Times New Roman" panose="02020603050405020304" pitchFamily="18" charset="0"/>
                          <a:cs typeface="Times New Roman" panose="02020603050405020304" pitchFamily="18" charset="0"/>
                        </a:rPr>
                        <a:t> </a:t>
                      </a:r>
                      <a:r>
                        <a:rPr sz="2000" spc="-5" dirty="0" err="1">
                          <a:latin typeface="Times New Roman" panose="02020603050405020304" pitchFamily="18" charset="0"/>
                          <a:cs typeface="Times New Roman" panose="02020603050405020304" pitchFamily="18" charset="0"/>
                        </a:rPr>
                        <a:t>temizlenmesi</a:t>
                      </a:r>
                      <a:r>
                        <a:rPr sz="2000" spc="-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direnin </a:t>
                      </a:r>
                      <a:r>
                        <a:rPr sz="2000" spc="-5" dirty="0">
                          <a:latin typeface="Times New Roman" panose="02020603050405020304" pitchFamily="18" charset="0"/>
                          <a:cs typeface="Times New Roman" panose="02020603050405020304" pitchFamily="18" charset="0"/>
                        </a:rPr>
                        <a:t>dışına </a:t>
                      </a:r>
                      <a:r>
                        <a:rPr sz="2000" spc="-15" dirty="0">
                          <a:latin typeface="Times New Roman" panose="02020603050405020304" pitchFamily="18" charset="0"/>
                          <a:cs typeface="Times New Roman" panose="02020603050405020304" pitchFamily="18" charset="0"/>
                        </a:rPr>
                        <a:t>dokunduktan</a:t>
                      </a:r>
                      <a:r>
                        <a:rPr sz="2000" spc="-10" dirty="0">
                          <a:latin typeface="Times New Roman" panose="02020603050405020304" pitchFamily="18" charset="0"/>
                          <a:cs typeface="Times New Roman" panose="02020603050405020304" pitchFamily="18" charset="0"/>
                        </a:rPr>
                        <a:t> </a:t>
                      </a:r>
                      <a:r>
                        <a:rPr sz="2000" spc="-15" dirty="0">
                          <a:latin typeface="Times New Roman" panose="02020603050405020304" pitchFamily="18" charset="0"/>
                          <a:cs typeface="Times New Roman" panose="02020603050405020304" pitchFamily="18" charset="0"/>
                        </a:rPr>
                        <a:t>sonra</a:t>
                      </a:r>
                      <a:endParaRPr sz="20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0" marR="0" marT="26670" marB="0" anchor="ctr"/>
                </a:tc>
                <a:extLst>
                  <a:ext uri="{0D108BD9-81ED-4DB2-BD59-A6C34878D82A}">
                    <a16:rowId xmlns:a16="http://schemas.microsoft.com/office/drawing/2014/main" val="10002"/>
                  </a:ext>
                </a:extLst>
              </a:tr>
            </a:tbl>
          </a:graphicData>
        </a:graphic>
      </p:graphicFrame>
      <p:sp>
        <p:nvSpPr>
          <p:cNvPr id="4" name="Dikdörtgen 3"/>
          <p:cNvSpPr/>
          <p:nvPr/>
        </p:nvSpPr>
        <p:spPr>
          <a:xfrm>
            <a:off x="914400" y="4320752"/>
            <a:ext cx="10643616"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50000"/>
              </a:lnSpc>
            </a:pPr>
            <a:r>
              <a:rPr lang="tr-TR" sz="2000" b="1" dirty="0">
                <a:solidFill>
                  <a:srgbClr val="002060"/>
                </a:solidFill>
                <a:latin typeface="Times New Roman" panose="02020603050405020304" pitchFamily="18" charset="0"/>
                <a:cs typeface="Times New Roman" panose="02020603050405020304" pitchFamily="18" charset="0"/>
              </a:rPr>
              <a:t>Örnek: </a:t>
            </a:r>
            <a:r>
              <a:rPr lang="tr-TR" sz="2000" dirty="0">
                <a:latin typeface="Times New Roman" panose="02020603050405020304" pitchFamily="18" charset="0"/>
                <a:cs typeface="Times New Roman" panose="02020603050405020304" pitchFamily="18" charset="0"/>
              </a:rPr>
              <a:t>Hemşire hastanın kanını aldıktan sonra enjektörü delici kesici alet kutusuna atar, kullandığı malzemeleri çöpe atar, tüpleri laboratuvar poşetine koyar, eldivenlerini çıkarır.</a:t>
            </a:r>
          </a:p>
          <a:p>
            <a:pPr>
              <a:lnSpc>
                <a:spcPct val="150000"/>
              </a:lnSpc>
            </a:pPr>
            <a:r>
              <a:rPr lang="tr-TR" sz="2000" b="1" i="1" dirty="0">
                <a:solidFill>
                  <a:srgbClr val="002060"/>
                </a:solidFill>
                <a:latin typeface="Times New Roman" panose="02020603050405020304" pitchFamily="18" charset="0"/>
                <a:cs typeface="Times New Roman" panose="02020603050405020304" pitchFamily="18" charset="0"/>
              </a:rPr>
              <a:t>Endikasyon 3: Vücut sıvısıyla </a:t>
            </a:r>
            <a:r>
              <a:rPr lang="tr-TR" sz="2000" b="1" i="1" dirty="0" err="1">
                <a:solidFill>
                  <a:srgbClr val="002060"/>
                </a:solidFill>
                <a:latin typeface="Times New Roman" panose="02020603050405020304" pitchFamily="18" charset="0"/>
                <a:cs typeface="Times New Roman" panose="02020603050405020304" pitchFamily="18" charset="0"/>
              </a:rPr>
              <a:t>maruziyet</a:t>
            </a:r>
            <a:r>
              <a:rPr lang="tr-TR" sz="2000" b="1" i="1" dirty="0">
                <a:solidFill>
                  <a:srgbClr val="002060"/>
                </a:solidFill>
                <a:latin typeface="Times New Roman" panose="02020603050405020304" pitchFamily="18" charset="0"/>
                <a:cs typeface="Times New Roman" panose="02020603050405020304" pitchFamily="18" charset="0"/>
              </a:rPr>
              <a:t> riski sonrası</a:t>
            </a:r>
          </a:p>
        </p:txBody>
      </p:sp>
    </p:spTree>
    <p:extLst>
      <p:ext uri="{BB962C8B-B14F-4D97-AF65-F5344CB8AC3E}">
        <p14:creationId xmlns:p14="http://schemas.microsoft.com/office/powerpoint/2010/main" val="33199620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11429554"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 3: Vücut Sıvısıyla Maruziyet Riski Sonrası</a:t>
            </a:r>
          </a:p>
        </p:txBody>
      </p:sp>
      <p:sp>
        <p:nvSpPr>
          <p:cNvPr id="70" name="TextBox 14">
            <a:extLst>
              <a:ext uri="{FF2B5EF4-FFF2-40B4-BE49-F238E27FC236}">
                <a16:creationId xmlns:a16="http://schemas.microsoft.com/office/drawing/2014/main" id="{D0B905BF-9664-28FC-0791-B7FD94485E9F}"/>
              </a:ext>
            </a:extLst>
          </p:cNvPr>
          <p:cNvSpPr txBox="1"/>
          <p:nvPr/>
        </p:nvSpPr>
        <p:spPr>
          <a:xfrm>
            <a:off x="623080" y="2106715"/>
            <a:ext cx="5676173" cy="3354765"/>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Vücut sıvısına temas riski ya da girişimden </a:t>
            </a:r>
            <a:r>
              <a:rPr lang="tr-TR" sz="2400" b="1" spc="-5" dirty="0">
                <a:solidFill>
                  <a:srgbClr val="002060"/>
                </a:solidFill>
                <a:latin typeface="Times New Roman" panose="02020603050405020304" pitchFamily="18" charset="0"/>
                <a:cs typeface="Times New Roman" panose="02020603050405020304" pitchFamily="18" charset="0"/>
              </a:rPr>
              <a:t>HEMEN</a:t>
            </a:r>
            <a:r>
              <a:rPr lang="tr-TR" sz="2400" spc="-5" dirty="0">
                <a:solidFill>
                  <a:prstClr val="black"/>
                </a:solidFill>
                <a:latin typeface="Times New Roman" panose="02020603050405020304" pitchFamily="18" charset="0"/>
                <a:cs typeface="Times New Roman" panose="02020603050405020304" pitchFamily="18" charset="0"/>
              </a:rPr>
              <a:t> sonra el hijyeni uygulanmalıdır.</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Eğer sağlık çalışanı vücut sıvısına temas ettiğinde eldiven giyiyorsa, işlemden hemen sonra eldivenleri çıkarmalı ve el hijyeni uygulamalıdır.</a:t>
            </a:r>
          </a:p>
          <a:p>
            <a:pPr marL="342900" lvl="0" indent="-342900">
              <a:spcAft>
                <a:spcPts val="1200"/>
              </a:spcAft>
              <a:buClr>
                <a:srgbClr val="002060"/>
              </a:buClr>
              <a:buFont typeface="Arial" panose="020B0604020202020204" pitchFamily="34" charset="0"/>
              <a:buChar char="•"/>
              <a:defRPr/>
            </a:pPr>
            <a:endParaRPr lang="tr-TR" sz="2400" spc="-5" dirty="0">
              <a:solidFill>
                <a:prstClr val="black"/>
              </a:solidFill>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4"/>
          <a:stretch>
            <a:fillRect/>
          </a:stretch>
        </p:blipFill>
        <p:spPr>
          <a:xfrm>
            <a:off x="6416842" y="1299743"/>
            <a:ext cx="5804478" cy="4968710"/>
          </a:xfrm>
          <a:prstGeom prst="rect">
            <a:avLst/>
          </a:prstGeom>
        </p:spPr>
      </p:pic>
    </p:spTree>
    <p:extLst>
      <p:ext uri="{BB962C8B-B14F-4D97-AF65-F5344CB8AC3E}">
        <p14:creationId xmlns:p14="http://schemas.microsoft.com/office/powerpoint/2010/main" val="42294856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11429554"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 3: Vücut Sıvısıyla Maruziyet Riski Sonrası</a:t>
            </a:r>
          </a:p>
        </p:txBody>
      </p:sp>
      <p:sp>
        <p:nvSpPr>
          <p:cNvPr id="70" name="TextBox 14">
            <a:extLst>
              <a:ext uri="{FF2B5EF4-FFF2-40B4-BE49-F238E27FC236}">
                <a16:creationId xmlns:a16="http://schemas.microsoft.com/office/drawing/2014/main" id="{D0B905BF-9664-28FC-0791-B7FD94485E9F}"/>
              </a:ext>
            </a:extLst>
          </p:cNvPr>
          <p:cNvSpPr txBox="1"/>
          <p:nvPr/>
        </p:nvSpPr>
        <p:spPr>
          <a:xfrm>
            <a:off x="623080" y="2183660"/>
            <a:ext cx="5676173" cy="3200876"/>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Sağlık çalışanı kullanılan malzemeyi taşımak ya işlem yapmak üzere  hasta alanını terk etmek zorundaysa (örneğin </a:t>
            </a:r>
            <a:r>
              <a:rPr lang="tr-TR" sz="2400" spc="-5" dirty="0" err="1">
                <a:solidFill>
                  <a:prstClr val="black"/>
                </a:solidFill>
                <a:latin typeface="Times New Roman" panose="02020603050405020304" pitchFamily="18" charset="0"/>
                <a:cs typeface="Times New Roman" panose="02020603050405020304" pitchFamily="18" charset="0"/>
              </a:rPr>
              <a:t>abdominal</a:t>
            </a:r>
            <a:r>
              <a:rPr lang="tr-TR" sz="2400" spc="-5" dirty="0">
                <a:solidFill>
                  <a:prstClr val="black"/>
                </a:solidFill>
                <a:latin typeface="Times New Roman" panose="02020603050405020304" pitchFamily="18" charset="0"/>
                <a:cs typeface="Times New Roman" panose="02020603050405020304" pitchFamily="18" charset="0"/>
              </a:rPr>
              <a:t> diren) el hijyeni uygulaması sadece bu malzemeye dokunması koşuluyla hasta alanını terk ettikten sonraya ertelenebilir.</a:t>
            </a:r>
          </a:p>
          <a:p>
            <a:pPr marL="342900" lvl="0" indent="-342900">
              <a:spcAft>
                <a:spcPts val="1200"/>
              </a:spcAft>
              <a:buClr>
                <a:srgbClr val="002060"/>
              </a:buClr>
              <a:buFont typeface="Wingdings" panose="05000000000000000000" pitchFamily="2" charset="2"/>
              <a:buChar char="ü"/>
              <a:defRPr/>
            </a:pPr>
            <a:endParaRPr lang="tr-TR" sz="2400" spc="-5" dirty="0">
              <a:solidFill>
                <a:prstClr val="black"/>
              </a:solidFill>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4"/>
          <a:stretch>
            <a:fillRect/>
          </a:stretch>
        </p:blipFill>
        <p:spPr>
          <a:xfrm>
            <a:off x="6416842" y="1299743"/>
            <a:ext cx="5804478" cy="4968710"/>
          </a:xfrm>
          <a:prstGeom prst="rect">
            <a:avLst/>
          </a:prstGeom>
        </p:spPr>
      </p:pic>
    </p:spTree>
    <p:extLst>
      <p:ext uri="{BB962C8B-B14F-4D97-AF65-F5344CB8AC3E}">
        <p14:creationId xmlns:p14="http://schemas.microsoft.com/office/powerpoint/2010/main" val="27630164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11429554"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 4: Hastayla Temastan Sonra</a:t>
            </a:r>
            <a:endPar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70" name="TextBox 14">
            <a:extLst>
              <a:ext uri="{FF2B5EF4-FFF2-40B4-BE49-F238E27FC236}">
                <a16:creationId xmlns:a16="http://schemas.microsoft.com/office/drawing/2014/main" id="{D0B905BF-9664-28FC-0791-B7FD94485E9F}"/>
              </a:ext>
            </a:extLst>
          </p:cNvPr>
          <p:cNvSpPr txBox="1"/>
          <p:nvPr/>
        </p:nvSpPr>
        <p:spPr>
          <a:xfrm>
            <a:off x="632093" y="1661608"/>
            <a:ext cx="5845130" cy="5139869"/>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Hasta, hasta giysisi veya hasta çevresine (hastaya temasla birlikte) son temas → sağlık bakım alanına ilk temas arasında</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Hastaya dokunduktan sonra hasta alanını terk ederken</a:t>
            </a:r>
          </a:p>
          <a:p>
            <a:pPr marL="342900" lvl="0" indent="-342900">
              <a:spcAft>
                <a:spcPts val="1200"/>
              </a:spcAft>
              <a:buClr>
                <a:srgbClr val="002060"/>
              </a:buClr>
              <a:buFont typeface="Wingdings" panose="05000000000000000000" pitchFamily="2" charset="2"/>
              <a:buChar char="ü"/>
              <a:defRPr/>
            </a:pPr>
            <a:r>
              <a:rPr lang="tr-TR" sz="2400" b="1" spc="-5" dirty="0">
                <a:solidFill>
                  <a:srgbClr val="002060"/>
                </a:solidFill>
                <a:latin typeface="Times New Roman" panose="02020603050405020304" pitchFamily="18" charset="0"/>
                <a:cs typeface="Times New Roman" panose="02020603050405020304" pitchFamily="18" charset="0"/>
              </a:rPr>
              <a:t>Endikasyon 1 varsa endikasyon 4 de vardır, ayrılamaz. </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Hastayla tokalaşma, nabız ve tansiyon alma, akciğer </a:t>
            </a:r>
            <a:r>
              <a:rPr lang="tr-TR" sz="2400" spc="-5" dirty="0" err="1">
                <a:solidFill>
                  <a:prstClr val="black"/>
                </a:solidFill>
                <a:latin typeface="Times New Roman" panose="02020603050405020304" pitchFamily="18" charset="0"/>
                <a:cs typeface="Times New Roman" panose="02020603050405020304" pitchFamily="18" charset="0"/>
              </a:rPr>
              <a:t>oskültasyonu</a:t>
            </a:r>
            <a:r>
              <a:rPr lang="tr-TR" sz="2400" spc="-5" dirty="0">
                <a:solidFill>
                  <a:prstClr val="black"/>
                </a:solidFill>
                <a:latin typeface="Times New Roman" panose="02020603050405020304" pitchFamily="18" charset="0"/>
                <a:cs typeface="Times New Roman" panose="02020603050405020304" pitchFamily="18" charset="0"/>
              </a:rPr>
              <a:t>, karın muayenesi, hastanın hareket etmesine yardım sonrası vb.</a:t>
            </a:r>
          </a:p>
          <a:p>
            <a:pPr marL="342900" lvl="0" indent="-342900">
              <a:spcAft>
                <a:spcPts val="1200"/>
              </a:spcAft>
              <a:buClr>
                <a:srgbClr val="002060"/>
              </a:buClr>
              <a:buFont typeface="Wingdings" panose="05000000000000000000" pitchFamily="2" charset="2"/>
              <a:buChar char="ü"/>
              <a:defRPr/>
            </a:pPr>
            <a:endParaRPr lang="tr-TR" sz="2400" spc="-5" dirty="0">
              <a:solidFill>
                <a:prstClr val="black"/>
              </a:solidFill>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4"/>
          <a:stretch>
            <a:fillRect/>
          </a:stretch>
        </p:blipFill>
        <p:spPr>
          <a:xfrm>
            <a:off x="6237225" y="1706910"/>
            <a:ext cx="5944115" cy="4365114"/>
          </a:xfrm>
          <a:prstGeom prst="rect">
            <a:avLst/>
          </a:prstGeom>
        </p:spPr>
      </p:pic>
    </p:spTree>
    <p:extLst>
      <p:ext uri="{BB962C8B-B14F-4D97-AF65-F5344CB8AC3E}">
        <p14:creationId xmlns:p14="http://schemas.microsoft.com/office/powerpoint/2010/main" val="25659277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11429554"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 4: Hastayla Temastan Sonra</a:t>
            </a:r>
            <a:endPar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70" name="TextBox 14">
            <a:extLst>
              <a:ext uri="{FF2B5EF4-FFF2-40B4-BE49-F238E27FC236}">
                <a16:creationId xmlns:a16="http://schemas.microsoft.com/office/drawing/2014/main" id="{D0B905BF-9664-28FC-0791-B7FD94485E9F}"/>
              </a:ext>
            </a:extLst>
          </p:cNvPr>
          <p:cNvSpPr txBox="1"/>
          <p:nvPr/>
        </p:nvSpPr>
        <p:spPr>
          <a:xfrm>
            <a:off x="649259" y="2083532"/>
            <a:ext cx="5483668" cy="350865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b="1" spc="-5" dirty="0">
                <a:solidFill>
                  <a:srgbClr val="002060"/>
                </a:solidFill>
                <a:latin typeface="Times New Roman" panose="02020603050405020304" pitchFamily="18" charset="0"/>
                <a:cs typeface="Times New Roman" panose="02020603050405020304" pitchFamily="18" charset="0"/>
              </a:rPr>
              <a:t>Örnek: </a:t>
            </a:r>
            <a:r>
              <a:rPr lang="tr-TR" sz="2400" spc="-5" dirty="0">
                <a:solidFill>
                  <a:prstClr val="black"/>
                </a:solidFill>
                <a:latin typeface="Times New Roman" panose="02020603050405020304" pitchFamily="18" charset="0"/>
                <a:cs typeface="Times New Roman" panose="02020603050405020304" pitchFamily="18" charset="0"/>
              </a:rPr>
              <a:t>Sağlık çalışanı hastanın oturmasına yardım eder, çarşafları düzeltir, sandalyeyi yerleştirir, hastayı yataktan kaldırır ve odadan ayrılır.</a:t>
            </a:r>
          </a:p>
          <a:p>
            <a:pPr marL="342900" lvl="0" indent="-342900">
              <a:spcAft>
                <a:spcPts val="1200"/>
              </a:spcAft>
              <a:buClr>
                <a:srgbClr val="002060"/>
              </a:buClr>
              <a:buFont typeface="Wingdings" panose="05000000000000000000" pitchFamily="2" charset="2"/>
              <a:buChar char="ü"/>
              <a:defRPr/>
            </a:pPr>
            <a:r>
              <a:rPr lang="tr-TR" sz="2400" b="1" i="1" spc="-5" dirty="0">
                <a:solidFill>
                  <a:srgbClr val="002060"/>
                </a:solidFill>
                <a:latin typeface="Times New Roman" panose="02020603050405020304" pitchFamily="18" charset="0"/>
                <a:cs typeface="Times New Roman" panose="02020603050405020304" pitchFamily="18" charset="0"/>
              </a:rPr>
              <a:t>Endikasyon 1- Hastayla temastan önce</a:t>
            </a:r>
          </a:p>
          <a:p>
            <a:pPr marL="342900" lvl="0" indent="-342900">
              <a:spcAft>
                <a:spcPts val="1200"/>
              </a:spcAft>
              <a:buClr>
                <a:srgbClr val="002060"/>
              </a:buClr>
              <a:buFont typeface="Wingdings" panose="05000000000000000000" pitchFamily="2" charset="2"/>
              <a:buChar char="ü"/>
              <a:defRPr/>
            </a:pPr>
            <a:r>
              <a:rPr lang="tr-TR" sz="2400" b="1" i="1" spc="-5" dirty="0">
                <a:solidFill>
                  <a:srgbClr val="002060"/>
                </a:solidFill>
                <a:latin typeface="Times New Roman" panose="02020603050405020304" pitchFamily="18" charset="0"/>
                <a:cs typeface="Times New Roman" panose="02020603050405020304" pitchFamily="18" charset="0"/>
              </a:rPr>
              <a:t>Endikasyon 4- Hastayla temastan sonra</a:t>
            </a:r>
          </a:p>
          <a:p>
            <a:pPr marL="342900" lvl="0" indent="-342900">
              <a:spcAft>
                <a:spcPts val="1200"/>
              </a:spcAft>
              <a:buClr>
                <a:srgbClr val="002060"/>
              </a:buClr>
              <a:buFont typeface="Wingdings" panose="05000000000000000000" pitchFamily="2" charset="2"/>
              <a:buChar char="ü"/>
              <a:defRPr/>
            </a:pPr>
            <a:endParaRPr lang="tr-TR" sz="2400" spc="-5" dirty="0">
              <a:solidFill>
                <a:prstClr val="black"/>
              </a:solidFill>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4"/>
          <a:stretch>
            <a:fillRect/>
          </a:stretch>
        </p:blipFill>
        <p:spPr>
          <a:xfrm>
            <a:off x="6244389" y="1439573"/>
            <a:ext cx="5944115" cy="4365114"/>
          </a:xfrm>
          <a:prstGeom prst="rect">
            <a:avLst/>
          </a:prstGeom>
        </p:spPr>
      </p:pic>
    </p:spTree>
    <p:extLst>
      <p:ext uri="{BB962C8B-B14F-4D97-AF65-F5344CB8AC3E}">
        <p14:creationId xmlns:p14="http://schemas.microsoft.com/office/powerpoint/2010/main" val="8828022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11429554"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 5: Hasta Çevresiyle Temastan Sonra</a:t>
            </a:r>
            <a:endPar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3" name="Resim 2"/>
          <p:cNvPicPr>
            <a:picLocks noChangeAspect="1"/>
          </p:cNvPicPr>
          <p:nvPr/>
        </p:nvPicPr>
        <p:blipFill>
          <a:blip r:embed="rId4"/>
          <a:stretch>
            <a:fillRect/>
          </a:stretch>
        </p:blipFill>
        <p:spPr>
          <a:xfrm>
            <a:off x="6416842" y="1574606"/>
            <a:ext cx="5775158" cy="4409326"/>
          </a:xfrm>
          <a:prstGeom prst="rect">
            <a:avLst/>
          </a:prstGeom>
        </p:spPr>
      </p:pic>
      <p:sp>
        <p:nvSpPr>
          <p:cNvPr id="70" name="TextBox 14">
            <a:extLst>
              <a:ext uri="{FF2B5EF4-FFF2-40B4-BE49-F238E27FC236}">
                <a16:creationId xmlns:a16="http://schemas.microsoft.com/office/drawing/2014/main" id="{D0B905BF-9664-28FC-0791-B7FD94485E9F}"/>
              </a:ext>
            </a:extLst>
          </p:cNvPr>
          <p:cNvSpPr txBox="1"/>
          <p:nvPr/>
        </p:nvSpPr>
        <p:spPr>
          <a:xfrm>
            <a:off x="568215" y="1644620"/>
            <a:ext cx="6097279" cy="5355312"/>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b="1" spc="-5" dirty="0">
                <a:solidFill>
                  <a:srgbClr val="002060"/>
                </a:solidFill>
                <a:latin typeface="Times New Roman" panose="02020603050405020304" pitchFamily="18" charset="0"/>
                <a:cs typeface="Times New Roman" panose="02020603050405020304" pitchFamily="18" charset="0"/>
              </a:rPr>
              <a:t>Hastaya dokunmaksızın </a:t>
            </a:r>
            <a:r>
              <a:rPr lang="tr-TR" sz="2400" spc="-5" dirty="0">
                <a:solidFill>
                  <a:prstClr val="black"/>
                </a:solidFill>
                <a:latin typeface="Times New Roman" panose="02020603050405020304" pitchFamily="18" charset="0"/>
                <a:cs typeface="Times New Roman" panose="02020603050405020304" pitchFamily="18" charset="0"/>
              </a:rPr>
              <a:t>hasta alanına son temas → sağlık bakım  alanına ilk temas arasında</a:t>
            </a:r>
          </a:p>
          <a:p>
            <a:pPr marL="342900" lvl="0" indent="-342900">
              <a:spcAft>
                <a:spcPts val="1200"/>
              </a:spcAft>
              <a:buClr>
                <a:srgbClr val="002060"/>
              </a:buClr>
              <a:buFont typeface="Wingdings" panose="05000000000000000000" pitchFamily="2" charset="2"/>
              <a:buChar char="ü"/>
              <a:defRPr/>
            </a:pPr>
            <a:r>
              <a:rPr lang="tr-TR" sz="2400" spc="-5" dirty="0" err="1">
                <a:solidFill>
                  <a:prstClr val="black"/>
                </a:solidFill>
                <a:latin typeface="Times New Roman" panose="02020603050405020304" pitchFamily="18" charset="0"/>
                <a:cs typeface="Times New Roman" panose="02020603050405020304" pitchFamily="18" charset="0"/>
              </a:rPr>
              <a:t>Perfüzyon</a:t>
            </a:r>
            <a:r>
              <a:rPr lang="tr-TR" sz="2400" spc="-5" dirty="0">
                <a:solidFill>
                  <a:prstClr val="black"/>
                </a:solidFill>
                <a:latin typeface="Times New Roman" panose="02020603050405020304" pitchFamily="18" charset="0"/>
                <a:cs typeface="Times New Roman" panose="02020603050405020304" pitchFamily="18" charset="0"/>
              </a:rPr>
              <a:t> hızını ayarlamak, monitör alarmını durdurmak, yatak çarşafını değiştirmek, yatak kenarını tutmak, yatak başı masasını temizlemek</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Hastanın çevresi: Yatak, yatak kenarları, hasta dolabı, çarşaf, masa, hasta takip çizelgesi, hemşire çağırma zili, televizyon kumandası, hasta eşyaları, sandalye, ayak taburesi vb. içerir.</a:t>
            </a:r>
          </a:p>
          <a:p>
            <a:pPr marL="342900" lvl="0" indent="-342900">
              <a:spcAft>
                <a:spcPts val="1200"/>
              </a:spcAft>
              <a:buClr>
                <a:srgbClr val="002060"/>
              </a:buClr>
              <a:buFont typeface="Wingdings" panose="05000000000000000000" pitchFamily="2" charset="2"/>
              <a:buChar char="ü"/>
              <a:defRPr/>
            </a:pPr>
            <a:endParaRPr lang="tr-TR" sz="2400" spc="-5"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99428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11429554"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 5: Hasta Çevresiyle Temastan Sonra</a:t>
            </a:r>
            <a:endPar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3" name="Resim 2"/>
          <p:cNvPicPr>
            <a:picLocks noChangeAspect="1"/>
          </p:cNvPicPr>
          <p:nvPr/>
        </p:nvPicPr>
        <p:blipFill>
          <a:blip r:embed="rId4"/>
          <a:stretch>
            <a:fillRect/>
          </a:stretch>
        </p:blipFill>
        <p:spPr>
          <a:xfrm>
            <a:off x="6416842" y="1794062"/>
            <a:ext cx="5775158" cy="4409326"/>
          </a:xfrm>
          <a:prstGeom prst="rect">
            <a:avLst/>
          </a:prstGeom>
        </p:spPr>
      </p:pic>
      <p:sp>
        <p:nvSpPr>
          <p:cNvPr id="70" name="TextBox 14">
            <a:extLst>
              <a:ext uri="{FF2B5EF4-FFF2-40B4-BE49-F238E27FC236}">
                <a16:creationId xmlns:a16="http://schemas.microsoft.com/office/drawing/2014/main" id="{D0B905BF-9664-28FC-0791-B7FD94485E9F}"/>
              </a:ext>
            </a:extLst>
          </p:cNvPr>
          <p:cNvSpPr txBox="1"/>
          <p:nvPr/>
        </p:nvSpPr>
        <p:spPr>
          <a:xfrm>
            <a:off x="514907" y="2059732"/>
            <a:ext cx="5901935" cy="3877985"/>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Hastaya dokunmaksızın hasta çevresine dokunduktan sonra bu endikasyon uygulanır.</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Hastaya değil, sadece hastanın çevresine dokunan sağlık çalışanları el hijyenini hasta alanından ayrılırken uygulamalıdır.</a:t>
            </a:r>
          </a:p>
          <a:p>
            <a:pPr marL="342900" lvl="0" indent="-342900">
              <a:spcAft>
                <a:spcPts val="1200"/>
              </a:spcAft>
              <a:buClr>
                <a:srgbClr val="002060"/>
              </a:buClr>
              <a:buFont typeface="Wingdings" panose="05000000000000000000" pitchFamily="2" charset="2"/>
              <a:buChar char="ü"/>
              <a:defRPr/>
            </a:pPr>
            <a:r>
              <a:rPr lang="tr-TR" sz="2400" b="1" spc="-5" dirty="0">
                <a:solidFill>
                  <a:srgbClr val="002060"/>
                </a:solidFill>
                <a:latin typeface="Times New Roman" panose="02020603050405020304" pitchFamily="18" charset="0"/>
                <a:cs typeface="Times New Roman" panose="02020603050405020304" pitchFamily="18" charset="0"/>
              </a:rPr>
              <a:t>Hastaya da dokunulduğu durumlarda, endikasyon 1 ve endikasyon 4 mevcuttur.</a:t>
            </a:r>
          </a:p>
          <a:p>
            <a:pPr marL="342900" lvl="0" indent="-342900">
              <a:spcAft>
                <a:spcPts val="1200"/>
              </a:spcAft>
              <a:buClr>
                <a:srgbClr val="002060"/>
              </a:buClr>
              <a:buFont typeface="Wingdings" panose="05000000000000000000" pitchFamily="2" charset="2"/>
              <a:buChar char="ü"/>
              <a:defRPr/>
            </a:pPr>
            <a:endParaRPr lang="tr-TR" sz="2400" spc="-5"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6788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916D484D-29C3-2DEE-6C41-BD23465637EA}"/>
              </a:ext>
            </a:extLst>
          </p:cNvPr>
          <p:cNvPicPr>
            <a:picLocks noChangeAspect="1"/>
          </p:cNvPicPr>
          <p:nvPr/>
        </p:nvPicPr>
        <p:blipFill>
          <a:blip r:embed="rId3"/>
          <a:stretch>
            <a:fillRect/>
          </a:stretch>
        </p:blipFill>
        <p:spPr>
          <a:xfrm>
            <a:off x="8919411" y="3305161"/>
            <a:ext cx="3272589" cy="3552839"/>
          </a:xfrm>
          <a:prstGeom prst="rect">
            <a:avLst/>
          </a:prstGeom>
        </p:spPr>
      </p:pic>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hijyeni ile ilgili tanımlar</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4FC73BD-7CD4-4D4A-8453-395BA178BA85}"/>
              </a:ext>
            </a:extLst>
          </p:cNvPr>
          <p:cNvSpPr txBox="1"/>
          <p:nvPr/>
        </p:nvSpPr>
        <p:spPr>
          <a:xfrm>
            <a:off x="752563" y="1891544"/>
            <a:ext cx="11191017" cy="1200329"/>
          </a:xfrm>
          <a:prstGeom prst="rect">
            <a:avLst/>
          </a:prstGeom>
          <a:noFill/>
        </p:spPr>
        <p:txBody>
          <a:bodyPr wrap="square">
            <a:spAutoFit/>
          </a:bodyPr>
          <a:lstStyle/>
          <a:p>
            <a:pPr marL="342900" lvl="0" indent="-342900">
              <a:buClr>
                <a:srgbClr val="002060"/>
              </a:buClr>
              <a:buFont typeface="Wingdings" panose="05000000000000000000" pitchFamily="2" charset="2"/>
              <a:buChar char="ü"/>
              <a:defRPr/>
            </a:pPr>
            <a:r>
              <a:rPr lang="tr-TR" sz="2400" b="1" dirty="0">
                <a:solidFill>
                  <a:srgbClr val="002060"/>
                </a:solidFill>
                <a:latin typeface="Times New Roman" panose="02020603050405020304" pitchFamily="18" charset="0"/>
                <a:cs typeface="Times New Roman" panose="02020603050405020304" pitchFamily="18" charset="0"/>
              </a:rPr>
              <a:t>Antiseptik mendil: </a:t>
            </a:r>
            <a:r>
              <a:rPr lang="tr-TR" sz="2400" dirty="0">
                <a:latin typeface="Times New Roman" panose="02020603050405020304" pitchFamily="18" charset="0"/>
                <a:cs typeface="Times New Roman" panose="02020603050405020304" pitchFamily="18" charset="0"/>
              </a:rPr>
              <a:t>Mikrobiyal kontaminasyonu inaktive etmek ve/veya uzaklaştırmak için ellerin silinmesinde kullanılan bir antiseptik ile ıslatılmış kumaş veya kağıt mendildir. </a:t>
            </a: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9">
            <a:extLst>
              <a:ext uri="{FF2B5EF4-FFF2-40B4-BE49-F238E27FC236}">
                <a16:creationId xmlns:a16="http://schemas.microsoft.com/office/drawing/2014/main" id="{44B7AB0E-3AA3-10CB-D138-60ED6D705ECE}"/>
              </a:ext>
            </a:extLst>
          </p:cNvPr>
          <p:cNvSpPr txBox="1"/>
          <p:nvPr/>
        </p:nvSpPr>
        <p:spPr>
          <a:xfrm>
            <a:off x="710250" y="3345184"/>
            <a:ext cx="9171687" cy="2862322"/>
          </a:xfrm>
          <a:prstGeom prst="rect">
            <a:avLst/>
          </a:prstGeom>
          <a:noFill/>
        </p:spPr>
        <p:txBody>
          <a:bodyPr wrap="square">
            <a:spAutoFit/>
          </a:bodyPr>
          <a:lstStyle/>
          <a:p>
            <a:pPr marL="342900" lvl="0" indent="-342900">
              <a:buClr>
                <a:srgbClr val="002060"/>
              </a:buClr>
              <a:buFont typeface="Wingdings" panose="05000000000000000000" pitchFamily="2" charset="2"/>
              <a:buChar char="ü"/>
              <a:defRPr/>
            </a:pPr>
            <a:r>
              <a:rPr lang="tr-TR" sz="2400" dirty="0">
                <a:latin typeface="Times New Roman" panose="02020603050405020304" pitchFamily="18" charset="0"/>
                <a:cs typeface="Times New Roman" panose="02020603050405020304" pitchFamily="18" charset="0"/>
              </a:rPr>
              <a:t>Antimikrobiyal olmayan sabun ve suyla elleri yıkamak için bir alternatif olarak düşünülebilirler</a:t>
            </a:r>
            <a:r>
              <a:rPr lang="tr-TR" sz="2400" dirty="0">
                <a:solidFill>
                  <a:srgbClr val="FF0000"/>
                </a:solidFill>
                <a:latin typeface="Times New Roman" panose="02020603050405020304" pitchFamily="18" charset="0"/>
                <a:cs typeface="Times New Roman" panose="02020603050405020304" pitchFamily="18" charset="0"/>
              </a:rPr>
              <a:t>;</a:t>
            </a:r>
            <a:r>
              <a:rPr lang="tr-TR" sz="2400" dirty="0">
                <a:latin typeface="Times New Roman" panose="02020603050405020304" pitchFamily="18" charset="0"/>
                <a:cs typeface="Times New Roman" panose="02020603050405020304" pitchFamily="18" charset="0"/>
              </a:rPr>
              <a:t> ancak sağlık çalışanlarının ellerindeki mikroorganizma sayılarına alkol bazlı el antiseptikleriyle </a:t>
            </a:r>
            <a:r>
              <a:rPr lang="tr-TR" sz="2400" dirty="0" smtClean="0">
                <a:latin typeface="Times New Roman" panose="02020603050405020304" pitchFamily="18" charset="0"/>
                <a:cs typeface="Times New Roman" panose="02020603050405020304" pitchFamily="18" charset="0"/>
              </a:rPr>
              <a:t> el ovalama </a:t>
            </a:r>
            <a:r>
              <a:rPr lang="tr-TR" sz="2400" dirty="0">
                <a:latin typeface="Times New Roman" panose="02020603050405020304" pitchFamily="18" charset="0"/>
                <a:cs typeface="Times New Roman" panose="02020603050405020304" pitchFamily="18" charset="0"/>
              </a:rPr>
              <a:t>veya antimikrobiyal sabun ve su ile</a:t>
            </a:r>
            <a:r>
              <a:rPr lang="tr-TR" sz="2400" dirty="0">
                <a:solidFill>
                  <a:srgbClr val="FF0000"/>
                </a:solidFill>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el</a:t>
            </a:r>
            <a:r>
              <a:rPr lang="tr-TR" sz="2400" dirty="0">
                <a:solidFill>
                  <a:srgbClr val="FF0000"/>
                </a:solidFill>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yıkamak kadar etkili olmadıkları için,</a:t>
            </a:r>
            <a:r>
              <a:rPr lang="tr-TR" sz="2400" dirty="0">
                <a:solidFill>
                  <a:srgbClr val="FF0000"/>
                </a:solidFill>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antiseptik mendiller  alkol bazlı el antiseptiği veya antimikrobiyal sabun kullanılmasının yerini tutmaz.</a:t>
            </a:r>
          </a:p>
          <a:p>
            <a:pPr marL="342900" lvl="0" indent="-342900">
              <a:lnSpc>
                <a:spcPct val="150000"/>
              </a:lnSpc>
              <a:buClr>
                <a:srgbClr val="0070C0"/>
              </a:buClr>
              <a:buFont typeface="Wingdings" panose="05000000000000000000" pitchFamily="2" charset="2"/>
              <a:buChar char="ü"/>
              <a:defRPr/>
            </a:pPr>
            <a:endParaRPr kumimoji="0" lang="tr-TR" sz="2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2694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11429554"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 5: Hasta Çevresiyle Temastan Sonra</a:t>
            </a:r>
            <a:endPar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3" name="Resim 2"/>
          <p:cNvPicPr>
            <a:picLocks noChangeAspect="1"/>
          </p:cNvPicPr>
          <p:nvPr/>
        </p:nvPicPr>
        <p:blipFill>
          <a:blip r:embed="rId4"/>
          <a:stretch>
            <a:fillRect/>
          </a:stretch>
        </p:blipFill>
        <p:spPr>
          <a:xfrm>
            <a:off x="6377370" y="1736615"/>
            <a:ext cx="5775158" cy="4409326"/>
          </a:xfrm>
          <a:prstGeom prst="rect">
            <a:avLst/>
          </a:prstGeom>
        </p:spPr>
      </p:pic>
      <p:sp>
        <p:nvSpPr>
          <p:cNvPr id="70" name="TextBox 14">
            <a:extLst>
              <a:ext uri="{FF2B5EF4-FFF2-40B4-BE49-F238E27FC236}">
                <a16:creationId xmlns:a16="http://schemas.microsoft.com/office/drawing/2014/main" id="{D0B905BF-9664-28FC-0791-B7FD94485E9F}"/>
              </a:ext>
            </a:extLst>
          </p:cNvPr>
          <p:cNvSpPr txBox="1"/>
          <p:nvPr/>
        </p:nvSpPr>
        <p:spPr>
          <a:xfrm>
            <a:off x="762446" y="1736615"/>
            <a:ext cx="5435543" cy="424731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b="1" spc="-5" dirty="0">
                <a:solidFill>
                  <a:srgbClr val="002060"/>
                </a:solidFill>
                <a:latin typeface="Times New Roman" panose="02020603050405020304" pitchFamily="18" charset="0"/>
                <a:cs typeface="Times New Roman" panose="02020603050405020304" pitchFamily="18" charset="0"/>
              </a:rPr>
              <a:t>Örnek: </a:t>
            </a:r>
            <a:r>
              <a:rPr lang="tr-TR" sz="2400" spc="-5" dirty="0">
                <a:solidFill>
                  <a:prstClr val="black"/>
                </a:solidFill>
                <a:latin typeface="Times New Roman" panose="02020603050405020304" pitchFamily="18" charset="0"/>
                <a:cs typeface="Times New Roman" panose="02020603050405020304" pitchFamily="18" charset="0"/>
              </a:rPr>
              <a:t>Sağlık çalışanı hasta odasına girer, hasta yatak masasını hastaya  yaklaştırır ve odadan çıkar.</a:t>
            </a:r>
          </a:p>
          <a:p>
            <a:pPr marL="342900" lvl="0" indent="-342900">
              <a:spcAft>
                <a:spcPts val="1200"/>
              </a:spcAft>
              <a:buClr>
                <a:srgbClr val="002060"/>
              </a:buClr>
              <a:buFont typeface="Wingdings" panose="05000000000000000000" pitchFamily="2" charset="2"/>
              <a:buChar char="ü"/>
              <a:defRPr/>
            </a:pPr>
            <a:r>
              <a:rPr lang="tr-TR" sz="2400" b="1" i="1" spc="-5" dirty="0">
                <a:solidFill>
                  <a:srgbClr val="002060"/>
                </a:solidFill>
                <a:latin typeface="Times New Roman" panose="02020603050405020304" pitchFamily="18" charset="0"/>
                <a:cs typeface="Times New Roman" panose="02020603050405020304" pitchFamily="18" charset="0"/>
              </a:rPr>
              <a:t>Endikasyon 5 - Hasta çevresiyle temastan sonra </a:t>
            </a:r>
            <a:r>
              <a:rPr lang="tr-TR" sz="2400" spc="-5" dirty="0">
                <a:solidFill>
                  <a:prstClr val="black"/>
                </a:solidFill>
                <a:latin typeface="Times New Roman" panose="02020603050405020304" pitchFamily="18" charset="0"/>
                <a:cs typeface="Times New Roman" panose="02020603050405020304" pitchFamily="18" charset="0"/>
              </a:rPr>
              <a:t>(hastaya dokunmadan)</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Eğer hastaya dokunuldu ise bu durumda; endikasyon 1 ve endikasyon 4 geçerlidir.</a:t>
            </a:r>
          </a:p>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Hastanın çevresine temastan önce diye bir endikasyon </a:t>
            </a:r>
            <a:r>
              <a:rPr lang="tr-TR" sz="2400" b="1" spc="-5" dirty="0">
                <a:solidFill>
                  <a:prstClr val="black"/>
                </a:solidFill>
                <a:latin typeface="Times New Roman" panose="02020603050405020304" pitchFamily="18" charset="0"/>
                <a:cs typeface="Times New Roman" panose="02020603050405020304" pitchFamily="18" charset="0"/>
              </a:rPr>
              <a:t>yoktur!</a:t>
            </a:r>
          </a:p>
        </p:txBody>
      </p:sp>
    </p:spTree>
    <p:extLst>
      <p:ext uri="{BB962C8B-B14F-4D97-AF65-F5344CB8AC3E}">
        <p14:creationId xmlns:p14="http://schemas.microsoft.com/office/powerpoint/2010/main" val="6544098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877823"/>
            <a:ext cx="11429554" cy="17091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a:t>
            </a:r>
            <a:r>
              <a:rPr lang="tr-TR" sz="3600" b="1" dirty="0" err="1">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ların</a:t>
            </a: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 birlikteliği!</a:t>
            </a:r>
          </a:p>
        </p:txBody>
      </p:sp>
      <p:pic>
        <p:nvPicPr>
          <p:cNvPr id="2" name="Resim 1"/>
          <p:cNvPicPr>
            <a:picLocks noChangeAspect="1"/>
          </p:cNvPicPr>
          <p:nvPr/>
        </p:nvPicPr>
        <p:blipFill>
          <a:blip r:embed="rId4"/>
          <a:stretch>
            <a:fillRect/>
          </a:stretch>
        </p:blipFill>
        <p:spPr>
          <a:xfrm>
            <a:off x="5525864" y="1732415"/>
            <a:ext cx="6597315" cy="4446016"/>
          </a:xfrm>
          <a:prstGeom prst="rect">
            <a:avLst/>
          </a:prstGeom>
        </p:spPr>
      </p:pic>
      <p:sp>
        <p:nvSpPr>
          <p:cNvPr id="70" name="TextBox 14">
            <a:extLst>
              <a:ext uri="{FF2B5EF4-FFF2-40B4-BE49-F238E27FC236}">
                <a16:creationId xmlns:a16="http://schemas.microsoft.com/office/drawing/2014/main" id="{D0B905BF-9664-28FC-0791-B7FD94485E9F}"/>
              </a:ext>
            </a:extLst>
          </p:cNvPr>
          <p:cNvSpPr txBox="1"/>
          <p:nvPr/>
        </p:nvSpPr>
        <p:spPr>
          <a:xfrm>
            <a:off x="515497" y="2137181"/>
            <a:ext cx="5599172" cy="1723549"/>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tr-TR" sz="2400" spc="-5" dirty="0">
                <a:solidFill>
                  <a:prstClr val="black"/>
                </a:solidFill>
                <a:latin typeface="Times New Roman" panose="02020603050405020304" pitchFamily="18" charset="0"/>
                <a:cs typeface="Times New Roman" panose="02020603050405020304" pitchFamily="18" charset="0"/>
              </a:rPr>
              <a:t>İkili, üçlü, dörtlü kombinasyonlar şeklinde </a:t>
            </a:r>
            <a:r>
              <a:rPr lang="tr-TR" sz="2400" spc="-5" dirty="0" err="1">
                <a:solidFill>
                  <a:prstClr val="black"/>
                </a:solidFill>
                <a:latin typeface="Times New Roman" panose="02020603050405020304" pitchFamily="18" charset="0"/>
                <a:cs typeface="Times New Roman" panose="02020603050405020304" pitchFamily="18" charset="0"/>
              </a:rPr>
              <a:t>endikasyonlar</a:t>
            </a:r>
            <a:r>
              <a:rPr lang="tr-TR" sz="2400" spc="-5" dirty="0">
                <a:solidFill>
                  <a:prstClr val="black"/>
                </a:solidFill>
                <a:latin typeface="Times New Roman" panose="02020603050405020304" pitchFamily="18" charset="0"/>
                <a:cs typeface="Times New Roman" panose="02020603050405020304" pitchFamily="18" charset="0"/>
              </a:rPr>
              <a:t> aynı uygun durum içinde bir arada gözlenebilir.</a:t>
            </a:r>
          </a:p>
          <a:p>
            <a:pPr marL="342900" lvl="0" indent="-342900">
              <a:spcAft>
                <a:spcPts val="1200"/>
              </a:spcAft>
              <a:buClr>
                <a:srgbClr val="002060"/>
              </a:buClr>
              <a:buFont typeface="Wingdings" panose="05000000000000000000" pitchFamily="2" charset="2"/>
              <a:buChar char="ü"/>
              <a:defRPr/>
            </a:pPr>
            <a:endParaRPr lang="tr-TR" sz="2400" spc="-5"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0B905BF-9664-28FC-0791-B7FD94485E9F}"/>
              </a:ext>
            </a:extLst>
          </p:cNvPr>
          <p:cNvSpPr txBox="1"/>
          <p:nvPr/>
        </p:nvSpPr>
        <p:spPr>
          <a:xfrm>
            <a:off x="423855" y="3676064"/>
            <a:ext cx="5638618" cy="2092881"/>
          </a:xfrm>
          <a:prstGeom prst="rect">
            <a:avLst/>
          </a:prstGeom>
          <a:noFill/>
        </p:spPr>
        <p:txBody>
          <a:bodyPr wrap="square">
            <a:spAutoFit/>
          </a:bodyPr>
          <a:lstStyle/>
          <a:p>
            <a:pPr marL="342900" indent="-342900">
              <a:spcAft>
                <a:spcPts val="1200"/>
              </a:spcAft>
              <a:buClr>
                <a:srgbClr val="002060"/>
              </a:buClr>
              <a:buFont typeface="Wingdings" panose="05000000000000000000" pitchFamily="2" charset="2"/>
              <a:buChar char="ü"/>
              <a:defRPr/>
            </a:pPr>
            <a:r>
              <a:rPr lang="tr-TR" sz="2400" b="1" dirty="0">
                <a:solidFill>
                  <a:srgbClr val="002060"/>
                </a:solidFill>
                <a:latin typeface="Times New Roman" panose="02020603050405020304" pitchFamily="18" charset="0"/>
                <a:cs typeface="Times New Roman" panose="02020603050405020304" pitchFamily="18" charset="0"/>
              </a:rPr>
              <a:t>Biri hariç! </a:t>
            </a:r>
            <a:r>
              <a:rPr lang="tr-TR" sz="2400" dirty="0">
                <a:solidFill>
                  <a:prstClr val="black">
                    <a:lumMod val="75000"/>
                    <a:lumOff val="25000"/>
                  </a:prstClr>
                </a:solidFill>
                <a:latin typeface="Times New Roman" panose="02020603050405020304" pitchFamily="18" charset="0"/>
                <a:cs typeface="Times New Roman" panose="02020603050405020304" pitchFamily="18" charset="0"/>
              </a:rPr>
              <a:t>Hastayla temastan sonra </a:t>
            </a:r>
            <a:r>
              <a:rPr lang="tr-TR" sz="2400" b="1" dirty="0">
                <a:solidFill>
                  <a:srgbClr val="002060"/>
                </a:solidFill>
                <a:latin typeface="Times New Roman" panose="02020603050405020304" pitchFamily="18" charset="0"/>
                <a:cs typeface="Times New Roman" panose="02020603050405020304" pitchFamily="18" charset="0"/>
              </a:rPr>
              <a:t>(endikasyon 4) </a:t>
            </a:r>
            <a:r>
              <a:rPr lang="tr-TR" sz="2400" dirty="0">
                <a:solidFill>
                  <a:prstClr val="black">
                    <a:lumMod val="75000"/>
                    <a:lumOff val="25000"/>
                  </a:prstClr>
                </a:solidFill>
                <a:latin typeface="Times New Roman" panose="02020603050405020304" pitchFamily="18" charset="0"/>
                <a:cs typeface="Times New Roman" panose="02020603050405020304" pitchFamily="18" charset="0"/>
              </a:rPr>
              <a:t>ve hastanın çevresiyle temastan sonra </a:t>
            </a:r>
            <a:r>
              <a:rPr lang="tr-TR" sz="2400" b="1" dirty="0">
                <a:solidFill>
                  <a:srgbClr val="002060"/>
                </a:solidFill>
                <a:latin typeface="Times New Roman" panose="02020603050405020304" pitchFamily="18" charset="0"/>
                <a:cs typeface="Times New Roman" panose="02020603050405020304" pitchFamily="18" charset="0"/>
              </a:rPr>
              <a:t>(endikasyon 5)</a:t>
            </a:r>
            <a:r>
              <a:rPr lang="tr-TR" sz="2400" dirty="0">
                <a:solidFill>
                  <a:prstClr val="black">
                    <a:lumMod val="75000"/>
                    <a:lumOff val="25000"/>
                  </a:prstClr>
                </a:solidFill>
                <a:latin typeface="Times New Roman" panose="02020603050405020304" pitchFamily="18" charset="0"/>
                <a:cs typeface="Times New Roman" panose="02020603050405020304" pitchFamily="18" charset="0"/>
              </a:rPr>
              <a:t> hiçbir  zaman aynı uygun durumda yer alamaz.</a:t>
            </a:r>
          </a:p>
          <a:p>
            <a:pPr marL="342900" lvl="0" indent="-342900">
              <a:spcAft>
                <a:spcPts val="1200"/>
              </a:spcAft>
              <a:buClr>
                <a:srgbClr val="002060"/>
              </a:buClr>
              <a:buFont typeface="Wingdings" panose="05000000000000000000" pitchFamily="2" charset="2"/>
              <a:buChar char="ü"/>
              <a:defRPr/>
            </a:pPr>
            <a:endParaRPr lang="tr-TR" sz="2400" spc="-5"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10342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11429554"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a:t>
            </a:r>
            <a:r>
              <a:rPr lang="tr-TR" sz="3600" b="1" dirty="0" err="1">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ların</a:t>
            </a: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 birlikteliği!</a:t>
            </a:r>
          </a:p>
        </p:txBody>
      </p:sp>
      <p:pic>
        <p:nvPicPr>
          <p:cNvPr id="3" name="Resim 2"/>
          <p:cNvPicPr>
            <a:picLocks noChangeAspect="1"/>
          </p:cNvPicPr>
          <p:nvPr/>
        </p:nvPicPr>
        <p:blipFill>
          <a:blip r:embed="rId4"/>
          <a:stretch>
            <a:fillRect/>
          </a:stretch>
        </p:blipFill>
        <p:spPr>
          <a:xfrm>
            <a:off x="950976" y="1530897"/>
            <a:ext cx="10204704" cy="4969341"/>
          </a:xfrm>
          <a:prstGeom prst="rect">
            <a:avLst/>
          </a:prstGeom>
        </p:spPr>
      </p:pic>
    </p:spTree>
    <p:extLst>
      <p:ext uri="{BB962C8B-B14F-4D97-AF65-F5344CB8AC3E}">
        <p14:creationId xmlns:p14="http://schemas.microsoft.com/office/powerpoint/2010/main" val="24568659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702231"/>
            <a:ext cx="11429554"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Endikasyon</a:t>
            </a:r>
            <a:r>
              <a:rPr lang="tr-TR" sz="3600" b="1" dirty="0" err="1">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ların</a:t>
            </a: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 birlikteliği!</a:t>
            </a:r>
          </a:p>
        </p:txBody>
      </p:sp>
      <p:pic>
        <p:nvPicPr>
          <p:cNvPr id="2" name="Resim 1"/>
          <p:cNvPicPr>
            <a:picLocks noChangeAspect="1"/>
          </p:cNvPicPr>
          <p:nvPr/>
        </p:nvPicPr>
        <p:blipFill>
          <a:blip r:embed="rId4"/>
          <a:stretch>
            <a:fillRect/>
          </a:stretch>
        </p:blipFill>
        <p:spPr>
          <a:xfrm>
            <a:off x="762446" y="1429823"/>
            <a:ext cx="10420666" cy="5016697"/>
          </a:xfrm>
          <a:prstGeom prst="rect">
            <a:avLst/>
          </a:prstGeom>
        </p:spPr>
      </p:pic>
    </p:spTree>
    <p:extLst>
      <p:ext uri="{BB962C8B-B14F-4D97-AF65-F5344CB8AC3E}">
        <p14:creationId xmlns:p14="http://schemas.microsoft.com/office/powerpoint/2010/main" val="16064636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ikdörtgen 16">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1">
            <a:extLst>
              <a:ext uri="{FF2B5EF4-FFF2-40B4-BE49-F238E27FC236}">
                <a16:creationId xmlns:a16="http://schemas.microsoft.com/office/drawing/2014/main" id="{7456E741-AB90-3F80-4FB6-7E9B596D8491}"/>
              </a:ext>
            </a:extLst>
          </p:cNvPr>
          <p:cNvSpPr txBox="1"/>
          <p:nvPr/>
        </p:nvSpPr>
        <p:spPr>
          <a:xfrm>
            <a:off x="606056" y="1770023"/>
            <a:ext cx="5810786" cy="4770537"/>
          </a:xfrm>
          <a:prstGeom prst="rect">
            <a:avLst/>
          </a:prstGeom>
          <a:noFill/>
        </p:spPr>
        <p:txBody>
          <a:bodyPr wrap="square">
            <a:spAutoFit/>
          </a:bodyPr>
          <a:lstStyle/>
          <a:p>
            <a:pPr marL="342900" lvl="0" indent="-342900">
              <a:spcAft>
                <a:spcPts val="1200"/>
              </a:spcAft>
              <a:buClr>
                <a:srgbClr val="00B0F0"/>
              </a:buClr>
              <a:buFont typeface="Wingdings" panose="05000000000000000000" pitchFamily="2" charset="2"/>
              <a:buChar char="ü"/>
              <a:defRPr/>
            </a:pPr>
            <a:r>
              <a:rPr lang="tr-TR" sz="2400" dirty="0">
                <a:solidFill>
                  <a:prstClr val="black"/>
                </a:solidFill>
                <a:latin typeface="Times New Roman" panose="02020603050405020304" pitchFamily="18" charset="0"/>
                <a:cs typeface="Times New Roman" panose="02020603050405020304" pitchFamily="18" charset="0"/>
              </a:rPr>
              <a:t>Eldiven kullanımı sırasında </a:t>
            </a:r>
            <a:r>
              <a:rPr lang="en-US" sz="2400" dirty="0">
                <a:solidFill>
                  <a:prstClr val="black"/>
                </a:solidFill>
                <a:latin typeface="Times New Roman" panose="02020603050405020304" pitchFamily="18" charset="0"/>
                <a:cs typeface="Times New Roman" panose="02020603050405020304" pitchFamily="18" charset="0"/>
              </a:rPr>
              <a:t>"</a:t>
            </a:r>
            <a:r>
              <a:rPr lang="en-US" sz="2400" dirty="0" err="1">
                <a:solidFill>
                  <a:prstClr val="black"/>
                </a:solidFill>
                <a:latin typeface="Times New Roman" panose="02020603050405020304" pitchFamily="18" charset="0"/>
                <a:cs typeface="Times New Roman" panose="02020603050405020304" pitchFamily="18" charset="0"/>
              </a:rPr>
              <a:t>Önce</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endikasyonları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olduğunda</a:t>
            </a:r>
            <a:r>
              <a:rPr lang="en-US" sz="2400" dirty="0">
                <a:solidFill>
                  <a:prstClr val="black"/>
                </a:solidFill>
                <a:latin typeface="Times New Roman" panose="02020603050405020304" pitchFamily="18" charset="0"/>
                <a:cs typeface="Times New Roman" panose="02020603050405020304" pitchFamily="18" charset="0"/>
              </a:rPr>
              <a:t>, el hijyeni </a:t>
            </a:r>
            <a:r>
              <a:rPr lang="en-US" sz="2400" dirty="0" err="1">
                <a:solidFill>
                  <a:prstClr val="black"/>
                </a:solidFill>
                <a:latin typeface="Times New Roman" panose="02020603050405020304" pitchFamily="18" charset="0"/>
                <a:cs typeface="Times New Roman" panose="02020603050405020304" pitchFamily="18" charset="0"/>
              </a:rPr>
              <a:t>eldiven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takmadan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hemen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önce</a:t>
            </a:r>
            <a:r>
              <a:rPr lang="en-US" sz="2400" dirty="0">
                <a:solidFill>
                  <a:prstClr val="black"/>
                </a:solidFill>
                <a:latin typeface="Times New Roman" panose="02020603050405020304" pitchFamily="18" charset="0"/>
                <a:cs typeface="Times New Roman" panose="02020603050405020304" pitchFamily="18" charset="0"/>
              </a:rPr>
              <a:t> </a:t>
            </a:r>
            <a:r>
              <a:rPr lang="tr-TR" sz="2400" dirty="0">
                <a:solidFill>
                  <a:prstClr val="black"/>
                </a:solidFill>
                <a:latin typeface="Times New Roman" panose="02020603050405020304" pitchFamily="18" charset="0"/>
                <a:cs typeface="Times New Roman" panose="02020603050405020304" pitchFamily="18" charset="0"/>
              </a:rPr>
              <a:t>uygulanır.</a:t>
            </a:r>
          </a:p>
          <a:p>
            <a:pPr marL="342900" lvl="0" indent="-342900">
              <a:spcAft>
                <a:spcPts val="1200"/>
              </a:spcAft>
              <a:buClr>
                <a:srgbClr val="00B0F0"/>
              </a:buClr>
              <a:buFont typeface="Wingdings" panose="05000000000000000000" pitchFamily="2" charset="2"/>
              <a:buChar char="ü"/>
              <a:defRPr/>
            </a:pP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lvl="0" indent="-342900">
              <a:spcAft>
                <a:spcPts val="1200"/>
              </a:spcAft>
              <a:buClr>
                <a:srgbClr val="00B0F0"/>
              </a:buClr>
              <a:buFont typeface="Wingdings" panose="05000000000000000000" pitchFamily="2" charset="2"/>
              <a:buChar char="ü"/>
              <a:defRPr/>
            </a:pPr>
            <a:r>
              <a:rPr lang="tr-TR" sz="2400" dirty="0">
                <a:solidFill>
                  <a:prstClr val="black"/>
                </a:solidFill>
                <a:latin typeface="Times New Roman" panose="02020603050405020304" pitchFamily="18" charset="0"/>
                <a:cs typeface="Times New Roman" panose="02020603050405020304" pitchFamily="18" charset="0"/>
              </a:rPr>
              <a:t>Eldiven kullanımı sırasında </a:t>
            </a:r>
            <a:r>
              <a:rPr lang="en-US" sz="2400" dirty="0">
                <a:solidFill>
                  <a:prstClr val="black"/>
                </a:solidFill>
                <a:latin typeface="Times New Roman" panose="02020603050405020304" pitchFamily="18" charset="0"/>
                <a:cs typeface="Times New Roman" panose="02020603050405020304" pitchFamily="18" charset="0"/>
              </a:rPr>
              <a:t>"</a:t>
            </a:r>
            <a:r>
              <a:rPr lang="tr-TR" sz="2400" dirty="0">
                <a:solidFill>
                  <a:prstClr val="black"/>
                </a:solidFill>
                <a:latin typeface="Times New Roman" panose="02020603050405020304" pitchFamily="18" charset="0"/>
                <a:cs typeface="Times New Roman" panose="02020603050405020304" pitchFamily="18" charset="0"/>
              </a:rPr>
              <a:t>Sonra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endikasyonları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olduğunda</a:t>
            </a:r>
            <a:r>
              <a:rPr lang="en-US" sz="2400" dirty="0">
                <a:solidFill>
                  <a:prstClr val="black"/>
                </a:solidFill>
                <a:latin typeface="Times New Roman" panose="02020603050405020304" pitchFamily="18" charset="0"/>
                <a:cs typeface="Times New Roman" panose="02020603050405020304" pitchFamily="18" charset="0"/>
              </a:rPr>
              <a:t>, el hijyeni </a:t>
            </a:r>
            <a:r>
              <a:rPr lang="en-US" sz="2400" dirty="0" err="1">
                <a:solidFill>
                  <a:prstClr val="black"/>
                </a:solidFill>
                <a:latin typeface="Times New Roman" panose="02020603050405020304" pitchFamily="18" charset="0"/>
                <a:cs typeface="Times New Roman" panose="02020603050405020304" pitchFamily="18" charset="0"/>
              </a:rPr>
              <a:t>eldiven</a:t>
            </a:r>
            <a:r>
              <a:rPr lang="en-US" sz="2400" dirty="0">
                <a:solidFill>
                  <a:prstClr val="black"/>
                </a:solidFill>
                <a:latin typeface="Times New Roman" panose="02020603050405020304" pitchFamily="18" charset="0"/>
                <a:cs typeface="Times New Roman" panose="02020603050405020304" pitchFamily="18" charset="0"/>
              </a:rPr>
              <a:t> </a:t>
            </a:r>
            <a:r>
              <a:rPr lang="tr-TR" sz="2400" smtClean="0">
                <a:solidFill>
                  <a:prstClr val="black"/>
                </a:solidFill>
                <a:latin typeface="Times New Roman" panose="02020603050405020304" pitchFamily="18" charset="0"/>
                <a:cs typeface="Times New Roman" panose="02020603050405020304" pitchFamily="18" charset="0"/>
              </a:rPr>
              <a:t>çıkarıldıktan</a:t>
            </a:r>
            <a:r>
              <a:rPr lang="en-US" sz="2400" smtClean="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hemen</a:t>
            </a:r>
            <a:r>
              <a:rPr lang="en-US" sz="2400" dirty="0">
                <a:solidFill>
                  <a:prstClr val="black"/>
                </a:solidFill>
                <a:latin typeface="Times New Roman" panose="02020603050405020304" pitchFamily="18" charset="0"/>
                <a:cs typeface="Times New Roman" panose="02020603050405020304" pitchFamily="18" charset="0"/>
              </a:rPr>
              <a:t> </a:t>
            </a:r>
            <a:r>
              <a:rPr lang="tr-TR" sz="2400" dirty="0">
                <a:solidFill>
                  <a:prstClr val="black"/>
                </a:solidFill>
                <a:latin typeface="Times New Roman" panose="02020603050405020304" pitchFamily="18" charset="0"/>
                <a:cs typeface="Times New Roman" panose="02020603050405020304" pitchFamily="18" charset="0"/>
              </a:rPr>
              <a:t>sonra</a:t>
            </a:r>
            <a:r>
              <a:rPr lang="en-US" sz="2400" dirty="0">
                <a:solidFill>
                  <a:prstClr val="black"/>
                </a:solidFill>
                <a:latin typeface="Times New Roman" panose="02020603050405020304" pitchFamily="18" charset="0"/>
                <a:cs typeface="Times New Roman" panose="02020603050405020304" pitchFamily="18" charset="0"/>
              </a:rPr>
              <a:t> </a:t>
            </a:r>
            <a:r>
              <a:rPr lang="tr-TR" sz="2400" dirty="0">
                <a:solidFill>
                  <a:prstClr val="black"/>
                </a:solidFill>
                <a:latin typeface="Times New Roman" panose="02020603050405020304" pitchFamily="18" charset="0"/>
                <a:cs typeface="Times New Roman" panose="02020603050405020304" pitchFamily="18" charset="0"/>
              </a:rPr>
              <a:t>uygulanır.</a:t>
            </a:r>
          </a:p>
          <a:p>
            <a:pPr marL="342900" lvl="0" indent="-342900">
              <a:spcAft>
                <a:spcPts val="1200"/>
              </a:spcAft>
              <a:buClr>
                <a:srgbClr val="00B0F0"/>
              </a:buClr>
              <a:buFont typeface="Wingdings" panose="05000000000000000000" pitchFamily="2" charset="2"/>
              <a:buChar char="ü"/>
              <a:defRPr/>
            </a:pP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lvl="0" indent="-342900">
              <a:spcAft>
                <a:spcPts val="1200"/>
              </a:spcAft>
              <a:buClr>
                <a:srgbClr val="00B0F0"/>
              </a:buClr>
              <a:buFont typeface="Wingdings" panose="05000000000000000000" pitchFamily="2" charset="2"/>
              <a:buChar char="ü"/>
              <a:defRPr/>
            </a:pPr>
            <a:r>
              <a:rPr lang="tr-TR" sz="2400" dirty="0">
                <a:solidFill>
                  <a:prstClr val="black"/>
                </a:solidFill>
                <a:latin typeface="Times New Roman" panose="02020603050405020304" pitchFamily="18" charset="0"/>
                <a:cs typeface="Times New Roman" panose="02020603050405020304" pitchFamily="18" charset="0"/>
              </a:rPr>
              <a:t>Eldiven kullanımı nedeniyle el hijyeni hiçbir şekilde atlanmaz, ertelenmez.</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object 11">
            <a:extLst>
              <a:ext uri="{FF2B5EF4-FFF2-40B4-BE49-F238E27FC236}">
                <a16:creationId xmlns:a16="http://schemas.microsoft.com/office/drawing/2014/main" id="{1A406E89-139F-AF0B-E8E1-A560E7280190}"/>
              </a:ext>
            </a:extLst>
          </p:cNvPr>
          <p:cNvSpPr txBox="1"/>
          <p:nvPr/>
        </p:nvSpPr>
        <p:spPr>
          <a:xfrm>
            <a:off x="0" y="6649601"/>
            <a:ext cx="8850140"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sng" strike="noStrike" kern="1200" cap="none" spc="-95" normalizeH="0" baseline="0" noProof="0" dirty="0">
                <a:ln>
                  <a:noFill/>
                </a:ln>
                <a:solidFill>
                  <a:srgbClr val="009CDE"/>
                </a:solidFill>
                <a:effectLst/>
                <a:uLnTx/>
                <a:uFill>
                  <a:solidFill>
                    <a:srgbClr val="009CDE"/>
                  </a:solidFill>
                </a:uFill>
                <a:latin typeface="Source Sans Pro"/>
                <a:ea typeface="+mn-ea"/>
                <a:cs typeface="Arial MT"/>
                <a:hlinkClick r:id="rId4"/>
              </a:rPr>
              <a:t>https://www.who.int/teams/integrated-health-services/infection-prevention-control/hand-hygiene/training-tools</a:t>
            </a:r>
            <a:endParaRPr kumimoji="0" sz="1200" b="0" i="0" u="none" strike="noStrike" kern="1200" cap="none" spc="0" normalizeH="0" baseline="0" noProof="0" dirty="0">
              <a:ln>
                <a:noFill/>
              </a:ln>
              <a:solidFill>
                <a:prstClr val="black"/>
              </a:solidFill>
              <a:effectLst/>
              <a:uLnTx/>
              <a:uFillTx/>
              <a:latin typeface="Source Sans Pro"/>
              <a:ea typeface="+mn-ea"/>
              <a:cs typeface="Arial MT"/>
            </a:endParaRPr>
          </a:p>
        </p:txBody>
      </p:sp>
      <p:sp>
        <p:nvSpPr>
          <p:cNvPr id="11" name="Unvan 1">
            <a:extLst>
              <a:ext uri="{FF2B5EF4-FFF2-40B4-BE49-F238E27FC236}">
                <a16:creationId xmlns:a16="http://schemas.microsoft.com/office/drawing/2014/main" id="{734F8005-1461-454F-96D4-064F0BA61A03}"/>
              </a:ext>
            </a:extLst>
          </p:cNvPr>
          <p:cNvSpPr txBox="1">
            <a:spLocks/>
          </p:cNvSpPr>
          <p:nvPr/>
        </p:nvSpPr>
        <p:spPr>
          <a:xfrm>
            <a:off x="606056" y="702231"/>
            <a:ext cx="7234438" cy="18847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5 endikasyon</a:t>
            </a: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 ve eldiven kullanımı</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5" name="Resim 4"/>
          <p:cNvPicPr>
            <a:picLocks noChangeAspect="1"/>
          </p:cNvPicPr>
          <p:nvPr/>
        </p:nvPicPr>
        <p:blipFill>
          <a:blip r:embed="rId5"/>
          <a:stretch>
            <a:fillRect/>
          </a:stretch>
        </p:blipFill>
        <p:spPr>
          <a:xfrm>
            <a:off x="7456165" y="571927"/>
            <a:ext cx="4615072" cy="6389162"/>
          </a:xfrm>
          <a:prstGeom prst="rect">
            <a:avLst/>
          </a:prstGeom>
        </p:spPr>
      </p:pic>
    </p:spTree>
    <p:extLst>
      <p:ext uri="{BB962C8B-B14F-4D97-AF65-F5344CB8AC3E}">
        <p14:creationId xmlns:p14="http://schemas.microsoft.com/office/powerpoint/2010/main" val="15918896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Asistan Ayşe Hanım’a kulak verelim… Pazartesi</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4" name="Yuvarlatılmış Dikdörtgen Belirtme Çizgisi 9">
            <a:extLst>
              <a:ext uri="{FF2B5EF4-FFF2-40B4-BE49-F238E27FC236}">
                <a16:creationId xmlns:a16="http://schemas.microsoft.com/office/drawing/2014/main" id="{88550A17-F6FE-D5A4-8BB5-F1AC5EBAB00E}"/>
              </a:ext>
            </a:extLst>
          </p:cNvPr>
          <p:cNvSpPr/>
          <p:nvPr/>
        </p:nvSpPr>
        <p:spPr>
          <a:xfrm>
            <a:off x="439474" y="1591492"/>
            <a:ext cx="4573960" cy="1935389"/>
          </a:xfrm>
          <a:prstGeom prst="wedgeRoundRectCallout">
            <a:avLst>
              <a:gd name="adj1" fmla="val 35301"/>
              <a:gd name="adj2" fmla="val 78007"/>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Times New Roman" panose="02020603050405020304" pitchFamily="18" charset="0"/>
                <a:cs typeface="Times New Roman" panose="02020603050405020304" pitchFamily="18" charset="0"/>
              </a:rPr>
              <a:t>Vizitten önce 1 saat vaktim var. Hasta odalarına tek tek giderek onlara geceyi nasıl geçirdiklerini soracağım ve gerekli ise muayene edeceğim. </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object 6">
            <a:extLst>
              <a:ext uri="{FF2B5EF4-FFF2-40B4-BE49-F238E27FC236}">
                <a16:creationId xmlns:a16="http://schemas.microsoft.com/office/drawing/2014/main" id="{F87BD477-AC1F-8937-84B7-C8EB6486351B}"/>
              </a:ext>
            </a:extLst>
          </p:cNvPr>
          <p:cNvPicPr/>
          <p:nvPr/>
        </p:nvPicPr>
        <p:blipFill>
          <a:blip r:embed="rId4" cstate="print"/>
          <a:stretch>
            <a:fillRect/>
          </a:stretch>
        </p:blipFill>
        <p:spPr>
          <a:xfrm>
            <a:off x="3429201" y="3862071"/>
            <a:ext cx="3035767" cy="2808873"/>
          </a:xfrm>
          <a:prstGeom prst="rect">
            <a:avLst/>
          </a:prstGeom>
          <a:ln>
            <a:noFill/>
          </a:ln>
          <a:effectLst>
            <a:outerShdw blurRad="190500" algn="tl" rotWithShape="0">
              <a:srgbClr val="000000">
                <a:alpha val="70000"/>
              </a:srgbClr>
            </a:outerShdw>
          </a:effectLst>
        </p:spPr>
      </p:pic>
      <p:sp>
        <p:nvSpPr>
          <p:cNvPr id="12" name="Yuvarlatılmış Dikdörtgen Belirtme Çizgisi 13">
            <a:extLst>
              <a:ext uri="{FF2B5EF4-FFF2-40B4-BE49-F238E27FC236}">
                <a16:creationId xmlns:a16="http://schemas.microsoft.com/office/drawing/2014/main" id="{06EE686F-DAE3-5167-4F10-94D0793C3262}"/>
              </a:ext>
            </a:extLst>
          </p:cNvPr>
          <p:cNvSpPr/>
          <p:nvPr/>
        </p:nvSpPr>
        <p:spPr>
          <a:xfrm>
            <a:off x="7413546" y="1666708"/>
            <a:ext cx="3783937" cy="1339219"/>
          </a:xfrm>
          <a:prstGeom prst="wedgeRoundRectCallout">
            <a:avLst>
              <a:gd name="adj1" fmla="val -108166"/>
              <a:gd name="adj2" fmla="val 116192"/>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Servis giriş</a:t>
            </a:r>
            <a:r>
              <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kapısındaki alkol bazlı el antiseptiği ile el hijyenimi sağladım.</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Yuvarlatılmış Dikdörtgen Belirtme Çizgisi 13">
            <a:extLst>
              <a:ext uri="{FF2B5EF4-FFF2-40B4-BE49-F238E27FC236}">
                <a16:creationId xmlns:a16="http://schemas.microsoft.com/office/drawing/2014/main" id="{6045D90F-4AAC-92CC-BD96-B3FF13D3136B}"/>
              </a:ext>
            </a:extLst>
          </p:cNvPr>
          <p:cNvSpPr/>
          <p:nvPr/>
        </p:nvSpPr>
        <p:spPr>
          <a:xfrm>
            <a:off x="7413546" y="4427203"/>
            <a:ext cx="4539916" cy="1986118"/>
          </a:xfrm>
          <a:prstGeom prst="wedgeRoundRectCallout">
            <a:avLst>
              <a:gd name="adj1" fmla="val -87666"/>
              <a:gd name="adj2" fmla="val -44897"/>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Hastaları ziyaret ettikten sonra vizit başlamadan önce hemşire </a:t>
            </a:r>
            <a:r>
              <a:rPr kumimoji="0" lang="tr-TR"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deskinin</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tr-TR" sz="2400" noProof="0" dirty="0">
                <a:solidFill>
                  <a:prstClr val="black"/>
                </a:solidFill>
                <a:latin typeface="Times New Roman" panose="02020603050405020304" pitchFamily="18" charset="0"/>
                <a:cs typeface="Times New Roman" panose="02020603050405020304" pitchFamily="18" charset="0"/>
              </a:rPr>
              <a:t>yanındaki</a:t>
            </a:r>
            <a:r>
              <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lavaboda ellerimi antimikrobiyal sıvı sabunla ellerimi yıkasam yeter!</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Dikdörtgen 9"/>
          <p:cNvSpPr/>
          <p:nvPr/>
        </p:nvSpPr>
        <p:spPr>
          <a:xfrm>
            <a:off x="7443070" y="4418325"/>
            <a:ext cx="4510392"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ctr">
              <a:defRPr/>
            </a:pPr>
            <a:r>
              <a:rPr lang="tr-TR" sz="2400" b="1" dirty="0">
                <a:solidFill>
                  <a:srgbClr val="002060"/>
                </a:solidFill>
                <a:latin typeface="Times New Roman" panose="02020603050405020304" pitchFamily="18" charset="0"/>
                <a:cs typeface="Times New Roman" panose="02020603050405020304" pitchFamily="18" charset="0"/>
              </a:rPr>
              <a:t>Her hasta için 5 endikasyon yaklaşımına göre el hijyeni sağlamalıyım. Bunun için hasta başlarındaki alkol bazlı el antiseptiğini kullanabilirim. </a:t>
            </a:r>
            <a:endParaRPr lang="en-GB"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187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Asistan Ayşe Hanım’a kulak verelim… Salı</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4" name="Yuvarlatılmış Dikdörtgen Belirtme Çizgisi 9">
            <a:extLst>
              <a:ext uri="{FF2B5EF4-FFF2-40B4-BE49-F238E27FC236}">
                <a16:creationId xmlns:a16="http://schemas.microsoft.com/office/drawing/2014/main" id="{88550A17-F6FE-D5A4-8BB5-F1AC5EBAB00E}"/>
              </a:ext>
            </a:extLst>
          </p:cNvPr>
          <p:cNvSpPr/>
          <p:nvPr/>
        </p:nvSpPr>
        <p:spPr>
          <a:xfrm>
            <a:off x="439473" y="1591492"/>
            <a:ext cx="4495133" cy="1935389"/>
          </a:xfrm>
          <a:prstGeom prst="wedgeRoundRectCallout">
            <a:avLst>
              <a:gd name="adj1" fmla="val 38990"/>
              <a:gd name="adj2" fmla="val 73934"/>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Times New Roman" panose="02020603050405020304" pitchFamily="18" charset="0"/>
                <a:cs typeface="Times New Roman" panose="02020603050405020304" pitchFamily="18" charset="0"/>
              </a:rPr>
              <a:t>Vizitten önce 1 saat vaktim var. Hasta odalarına tek tek giderek onlara geceyi nasıl geçirdiklerini soracağım ve gerekli ise muayene edeceğim. </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object 6">
            <a:extLst>
              <a:ext uri="{FF2B5EF4-FFF2-40B4-BE49-F238E27FC236}">
                <a16:creationId xmlns:a16="http://schemas.microsoft.com/office/drawing/2014/main" id="{F87BD477-AC1F-8937-84B7-C8EB6486351B}"/>
              </a:ext>
            </a:extLst>
          </p:cNvPr>
          <p:cNvPicPr/>
          <p:nvPr/>
        </p:nvPicPr>
        <p:blipFill>
          <a:blip r:embed="rId4" cstate="print"/>
          <a:stretch>
            <a:fillRect/>
          </a:stretch>
        </p:blipFill>
        <p:spPr>
          <a:xfrm>
            <a:off x="3429201" y="3862071"/>
            <a:ext cx="3035767" cy="2808873"/>
          </a:xfrm>
          <a:prstGeom prst="rect">
            <a:avLst/>
          </a:prstGeom>
          <a:ln>
            <a:noFill/>
          </a:ln>
          <a:effectLst>
            <a:outerShdw blurRad="190500" algn="tl" rotWithShape="0">
              <a:srgbClr val="000000">
                <a:alpha val="70000"/>
              </a:srgbClr>
            </a:outerShdw>
          </a:effectLst>
        </p:spPr>
      </p:pic>
      <p:sp>
        <p:nvSpPr>
          <p:cNvPr id="12" name="Yuvarlatılmış Dikdörtgen Belirtme Çizgisi 13">
            <a:extLst>
              <a:ext uri="{FF2B5EF4-FFF2-40B4-BE49-F238E27FC236}">
                <a16:creationId xmlns:a16="http://schemas.microsoft.com/office/drawing/2014/main" id="{06EE686F-DAE3-5167-4F10-94D0793C3262}"/>
              </a:ext>
            </a:extLst>
          </p:cNvPr>
          <p:cNvSpPr/>
          <p:nvPr/>
        </p:nvSpPr>
        <p:spPr>
          <a:xfrm>
            <a:off x="7624788" y="1666708"/>
            <a:ext cx="4127737" cy="1339219"/>
          </a:xfrm>
          <a:prstGeom prst="wedgeRoundRectCallout">
            <a:avLst>
              <a:gd name="adj1" fmla="val -108166"/>
              <a:gd name="adj2" fmla="val 116192"/>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Servis giriş</a:t>
            </a:r>
            <a:r>
              <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kapısındaki alkol bazlı el antiseptiği </a:t>
            </a:r>
            <a:r>
              <a:rPr lang="tr-TR" sz="2400" dirty="0">
                <a:solidFill>
                  <a:prstClr val="black"/>
                </a:solidFill>
                <a:latin typeface="Times New Roman" panose="02020603050405020304" pitchFamily="18" charset="0"/>
                <a:cs typeface="Times New Roman" panose="02020603050405020304" pitchFamily="18" charset="0"/>
              </a:rPr>
              <a:t>bitmiş, el hijyeni sağlayamadım.</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Yuvarlatılmış Dikdörtgen Belirtme Çizgisi 13">
            <a:extLst>
              <a:ext uri="{FF2B5EF4-FFF2-40B4-BE49-F238E27FC236}">
                <a16:creationId xmlns:a16="http://schemas.microsoft.com/office/drawing/2014/main" id="{6045D90F-4AAC-92CC-BD96-B3FF13D3136B}"/>
              </a:ext>
            </a:extLst>
          </p:cNvPr>
          <p:cNvSpPr/>
          <p:nvPr/>
        </p:nvSpPr>
        <p:spPr>
          <a:xfrm>
            <a:off x="7413546" y="4427202"/>
            <a:ext cx="4539916" cy="2243741"/>
          </a:xfrm>
          <a:prstGeom prst="wedgeRoundRectCallout">
            <a:avLst>
              <a:gd name="adj1" fmla="val -87666"/>
              <a:gd name="adj2" fmla="val -44897"/>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Ama</a:t>
            </a:r>
            <a:r>
              <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zaten enfeksiyon tanısı almış hastam da yok… </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baseline="0" dirty="0">
                <a:solidFill>
                  <a:prstClr val="black"/>
                </a:solidFill>
                <a:latin typeface="Times New Roman" panose="02020603050405020304" pitchFamily="18" charset="0"/>
                <a:cs typeface="Times New Roman" panose="02020603050405020304" pitchFamily="18" charset="0"/>
              </a:rPr>
              <a:t>O zaman şimdi hemşire </a:t>
            </a:r>
            <a:r>
              <a:rPr lang="tr-TR" sz="2400" baseline="0" dirty="0" err="1">
                <a:solidFill>
                  <a:prstClr val="black"/>
                </a:solidFill>
                <a:latin typeface="Times New Roman" panose="02020603050405020304" pitchFamily="18" charset="0"/>
                <a:cs typeface="Times New Roman" panose="02020603050405020304" pitchFamily="18" charset="0"/>
              </a:rPr>
              <a:t>deskinin</a:t>
            </a:r>
            <a:r>
              <a:rPr lang="tr-TR" sz="2400" baseline="0" dirty="0">
                <a:solidFill>
                  <a:prstClr val="black"/>
                </a:solidFill>
                <a:latin typeface="Times New Roman" panose="02020603050405020304" pitchFamily="18" charset="0"/>
                <a:cs typeface="Times New Roman" panose="02020603050405020304" pitchFamily="18" charset="0"/>
              </a:rPr>
              <a:t> </a:t>
            </a:r>
            <a:r>
              <a:rPr lang="tr-TR" sz="2400" dirty="0">
                <a:solidFill>
                  <a:prstClr val="black"/>
                </a:solidFill>
                <a:latin typeface="Times New Roman" panose="02020603050405020304" pitchFamily="18" charset="0"/>
                <a:cs typeface="Times New Roman" panose="02020603050405020304" pitchFamily="18" charset="0"/>
              </a:rPr>
              <a:t>yanın</a:t>
            </a:r>
            <a:r>
              <a:rPr lang="tr-TR" sz="2400" baseline="0" dirty="0">
                <a:solidFill>
                  <a:prstClr val="black"/>
                </a:solidFill>
                <a:latin typeface="Times New Roman" panose="02020603050405020304" pitchFamily="18" charset="0"/>
                <a:cs typeface="Times New Roman" panose="02020603050405020304" pitchFamily="18" charset="0"/>
              </a:rPr>
              <a:t>daki lavaboya gidip ellerimi</a:t>
            </a:r>
            <a:r>
              <a:rPr lang="tr-TR" sz="2400" dirty="0">
                <a:solidFill>
                  <a:prstClr val="black"/>
                </a:solidFill>
                <a:latin typeface="Times New Roman" panose="02020603050405020304" pitchFamily="18" charset="0"/>
                <a:cs typeface="Times New Roman" panose="02020603050405020304" pitchFamily="18" charset="0"/>
              </a:rPr>
              <a:t> yıkamakla zaman kaybetmeme gerek yok!</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Dikdörtgen 9"/>
          <p:cNvSpPr/>
          <p:nvPr/>
        </p:nvSpPr>
        <p:spPr>
          <a:xfrm>
            <a:off x="7413546" y="4579576"/>
            <a:ext cx="4539916" cy="193899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Aft>
                <a:spcPts val="1200"/>
              </a:spcAft>
              <a:defRPr/>
            </a:pPr>
            <a:r>
              <a:rPr lang="tr-TR" sz="2400" b="1" dirty="0">
                <a:solidFill>
                  <a:srgbClr val="002060"/>
                </a:solidFill>
                <a:latin typeface="Times New Roman" panose="02020603050405020304" pitchFamily="18" charset="0"/>
                <a:cs typeface="Times New Roman" panose="02020603050405020304" pitchFamily="18" charset="0"/>
              </a:rPr>
              <a:t>El hijyenini kendimi ve hastalarımı korumak için uygun şeklinde sağlamam gerekir. 5 endikasyon yaklaşımına göre el hijyenimi sağlamalıyım.</a:t>
            </a:r>
            <a:endParaRPr lang="en-GB"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570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Asistan Ayşe Hanım’a kulak verelim… Çarşamba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4" name="Yuvarlatılmış Dikdörtgen Belirtme Çizgisi 9">
            <a:extLst>
              <a:ext uri="{FF2B5EF4-FFF2-40B4-BE49-F238E27FC236}">
                <a16:creationId xmlns:a16="http://schemas.microsoft.com/office/drawing/2014/main" id="{88550A17-F6FE-D5A4-8BB5-F1AC5EBAB00E}"/>
              </a:ext>
            </a:extLst>
          </p:cNvPr>
          <p:cNvSpPr/>
          <p:nvPr/>
        </p:nvSpPr>
        <p:spPr>
          <a:xfrm>
            <a:off x="439473" y="1591492"/>
            <a:ext cx="4369009" cy="1935389"/>
          </a:xfrm>
          <a:prstGeom prst="wedgeRoundRectCallout">
            <a:avLst>
              <a:gd name="adj1" fmla="val 38818"/>
              <a:gd name="adj2" fmla="val 77192"/>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Times New Roman" panose="02020603050405020304" pitchFamily="18" charset="0"/>
                <a:cs typeface="Times New Roman" panose="02020603050405020304" pitchFamily="18" charset="0"/>
              </a:rPr>
              <a:t>Vizitten önce 1 saat vaktim var. Hasta odalarına tek tek giderek onlara geceyi nasıl geçirdiklerini soracağım ve gerekli ise muayene edeceğim. </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object 6">
            <a:extLst>
              <a:ext uri="{FF2B5EF4-FFF2-40B4-BE49-F238E27FC236}">
                <a16:creationId xmlns:a16="http://schemas.microsoft.com/office/drawing/2014/main" id="{F87BD477-AC1F-8937-84B7-C8EB6486351B}"/>
              </a:ext>
            </a:extLst>
          </p:cNvPr>
          <p:cNvPicPr/>
          <p:nvPr/>
        </p:nvPicPr>
        <p:blipFill>
          <a:blip r:embed="rId4" cstate="print"/>
          <a:stretch>
            <a:fillRect/>
          </a:stretch>
        </p:blipFill>
        <p:spPr>
          <a:xfrm>
            <a:off x="3429201" y="3862071"/>
            <a:ext cx="3035767" cy="2808873"/>
          </a:xfrm>
          <a:prstGeom prst="rect">
            <a:avLst/>
          </a:prstGeom>
          <a:ln>
            <a:noFill/>
          </a:ln>
          <a:effectLst>
            <a:outerShdw blurRad="190500" algn="tl" rotWithShape="0">
              <a:srgbClr val="000000">
                <a:alpha val="70000"/>
              </a:srgbClr>
            </a:outerShdw>
          </a:effectLst>
        </p:spPr>
      </p:pic>
      <p:sp>
        <p:nvSpPr>
          <p:cNvPr id="12" name="Yuvarlatılmış Dikdörtgen Belirtme Çizgisi 13">
            <a:extLst>
              <a:ext uri="{FF2B5EF4-FFF2-40B4-BE49-F238E27FC236}">
                <a16:creationId xmlns:a16="http://schemas.microsoft.com/office/drawing/2014/main" id="{06EE686F-DAE3-5167-4F10-94D0793C3262}"/>
              </a:ext>
            </a:extLst>
          </p:cNvPr>
          <p:cNvSpPr/>
          <p:nvPr/>
        </p:nvSpPr>
        <p:spPr>
          <a:xfrm>
            <a:off x="6657567" y="1666708"/>
            <a:ext cx="4539916" cy="1612520"/>
          </a:xfrm>
          <a:prstGeom prst="wedgeRoundRectCallout">
            <a:avLst>
              <a:gd name="adj1" fmla="val -71703"/>
              <a:gd name="adj2" fmla="val 106415"/>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Servis giriş</a:t>
            </a:r>
            <a:r>
              <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kapısındaki alkol bazlı el antiseptiği </a:t>
            </a:r>
            <a:r>
              <a:rPr lang="tr-TR" sz="2400" dirty="0">
                <a:solidFill>
                  <a:prstClr val="black"/>
                </a:solidFill>
                <a:latin typeface="Times New Roman" panose="02020603050405020304" pitchFamily="18" charset="0"/>
                <a:cs typeface="Times New Roman" panose="02020603050405020304" pitchFamily="18" charset="0"/>
              </a:rPr>
              <a:t>bitmiş, el hijyeni sağlayamadım. Gidip önce ellerimi yıkamalıyım!</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Yuvarlatılmış Dikdörtgen Belirtme Çizgisi 13">
            <a:extLst>
              <a:ext uri="{FF2B5EF4-FFF2-40B4-BE49-F238E27FC236}">
                <a16:creationId xmlns:a16="http://schemas.microsoft.com/office/drawing/2014/main" id="{6045D90F-4AAC-92CC-BD96-B3FF13D3136B}"/>
              </a:ext>
            </a:extLst>
          </p:cNvPr>
          <p:cNvSpPr/>
          <p:nvPr/>
        </p:nvSpPr>
        <p:spPr>
          <a:xfrm>
            <a:off x="7413546" y="4427203"/>
            <a:ext cx="4539916" cy="1986118"/>
          </a:xfrm>
          <a:prstGeom prst="wedgeRoundRectCallout">
            <a:avLst>
              <a:gd name="adj1" fmla="val -87666"/>
              <a:gd name="adj2" fmla="val -44897"/>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Times New Roman" panose="02020603050405020304" pitchFamily="18" charset="0"/>
                <a:cs typeface="Times New Roman" panose="02020603050405020304" pitchFamily="18" charset="0"/>
              </a:rPr>
              <a:t>Son odadaki hastadan kan almam gerebilir. O zaman eldiven giyerim zaten. Yanımda alkol bazlı el antiseptiği olmasına gerek yok!</a:t>
            </a:r>
            <a:endPar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Dikdörtgen 2"/>
          <p:cNvSpPr/>
          <p:nvPr/>
        </p:nvSpPr>
        <p:spPr>
          <a:xfrm>
            <a:off x="7250349" y="4450766"/>
            <a:ext cx="4703113" cy="193899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defRPr/>
            </a:pPr>
            <a:r>
              <a:rPr lang="tr-TR" sz="2400" dirty="0">
                <a:solidFill>
                  <a:prstClr val="black"/>
                </a:solidFill>
                <a:latin typeface="Times New Roman" panose="02020603050405020304" pitchFamily="18" charset="0"/>
                <a:cs typeface="Times New Roman" panose="02020603050405020304" pitchFamily="18" charset="0"/>
              </a:rPr>
              <a:t>Son odadaki hastadan kan almam gerebilir. Eldivenimi yanıma aldım. Eldiven kullansam da 5 endikasyon yaklaşımına uygun şekilde sağlamam gerekir. </a:t>
            </a:r>
          </a:p>
        </p:txBody>
      </p:sp>
    </p:spTree>
    <p:extLst>
      <p:ext uri="{BB962C8B-B14F-4D97-AF65-F5344CB8AC3E}">
        <p14:creationId xmlns:p14="http://schemas.microsoft.com/office/powerpoint/2010/main" val="88517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Asistan Ayşe Hanım’a kulak verelim… Perşembe</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4" name="Yuvarlatılmış Dikdörtgen Belirtme Çizgisi 9">
            <a:extLst>
              <a:ext uri="{FF2B5EF4-FFF2-40B4-BE49-F238E27FC236}">
                <a16:creationId xmlns:a16="http://schemas.microsoft.com/office/drawing/2014/main" id="{88550A17-F6FE-D5A4-8BB5-F1AC5EBAB00E}"/>
              </a:ext>
            </a:extLst>
          </p:cNvPr>
          <p:cNvSpPr/>
          <p:nvPr/>
        </p:nvSpPr>
        <p:spPr>
          <a:xfrm>
            <a:off x="439474" y="1580159"/>
            <a:ext cx="3967090" cy="1935389"/>
          </a:xfrm>
          <a:prstGeom prst="wedgeRoundRectCallout">
            <a:avLst>
              <a:gd name="adj1" fmla="val 44952"/>
              <a:gd name="adj2" fmla="val 79636"/>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Times New Roman" panose="02020603050405020304" pitchFamily="18" charset="0"/>
                <a:cs typeface="Times New Roman" panose="02020603050405020304" pitchFamily="18" charset="0"/>
              </a:rPr>
              <a:t>Hastaların hepsini muayene ettim. Şimdi ellerim kirlendi. </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object 6">
            <a:extLst>
              <a:ext uri="{FF2B5EF4-FFF2-40B4-BE49-F238E27FC236}">
                <a16:creationId xmlns:a16="http://schemas.microsoft.com/office/drawing/2014/main" id="{F87BD477-AC1F-8937-84B7-C8EB6486351B}"/>
              </a:ext>
            </a:extLst>
          </p:cNvPr>
          <p:cNvPicPr/>
          <p:nvPr/>
        </p:nvPicPr>
        <p:blipFill>
          <a:blip r:embed="rId4" cstate="print"/>
          <a:stretch>
            <a:fillRect/>
          </a:stretch>
        </p:blipFill>
        <p:spPr>
          <a:xfrm>
            <a:off x="3429201" y="3862071"/>
            <a:ext cx="3035767" cy="2808873"/>
          </a:xfrm>
          <a:prstGeom prst="rect">
            <a:avLst/>
          </a:prstGeom>
          <a:ln>
            <a:noFill/>
          </a:ln>
          <a:effectLst>
            <a:outerShdw blurRad="190500" algn="tl" rotWithShape="0">
              <a:srgbClr val="000000">
                <a:alpha val="70000"/>
              </a:srgbClr>
            </a:outerShdw>
          </a:effectLst>
        </p:spPr>
      </p:pic>
      <p:sp>
        <p:nvSpPr>
          <p:cNvPr id="12" name="Yuvarlatılmış Dikdörtgen Belirtme Çizgisi 13">
            <a:extLst>
              <a:ext uri="{FF2B5EF4-FFF2-40B4-BE49-F238E27FC236}">
                <a16:creationId xmlns:a16="http://schemas.microsoft.com/office/drawing/2014/main" id="{06EE686F-DAE3-5167-4F10-94D0793C3262}"/>
              </a:ext>
            </a:extLst>
          </p:cNvPr>
          <p:cNvSpPr/>
          <p:nvPr/>
        </p:nvSpPr>
        <p:spPr>
          <a:xfrm>
            <a:off x="6657567" y="1666708"/>
            <a:ext cx="4539916" cy="1762292"/>
          </a:xfrm>
          <a:prstGeom prst="wedgeRoundRectCallout">
            <a:avLst>
              <a:gd name="adj1" fmla="val -68578"/>
              <a:gd name="adj2" fmla="val 89354"/>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Hemşire </a:t>
            </a:r>
            <a:r>
              <a:rPr kumimoji="0" lang="tr-TR"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deskinin</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tr-TR" sz="2400" noProof="0" dirty="0">
                <a:solidFill>
                  <a:prstClr val="black"/>
                </a:solidFill>
                <a:latin typeface="Times New Roman" panose="02020603050405020304" pitchFamily="18" charset="0"/>
                <a:cs typeface="Times New Roman" panose="02020603050405020304" pitchFamily="18" charset="0"/>
              </a:rPr>
              <a:t>yanın</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daki lavaboda el hijyeni sağlamalıyım. Vizite</a:t>
            </a:r>
            <a:r>
              <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temiz ellerle girsem iyi olur.</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Yuvarlatılmış Dikdörtgen Belirtme Çizgisi 13">
            <a:extLst>
              <a:ext uri="{FF2B5EF4-FFF2-40B4-BE49-F238E27FC236}">
                <a16:creationId xmlns:a16="http://schemas.microsoft.com/office/drawing/2014/main" id="{6045D90F-4AAC-92CC-BD96-B3FF13D3136B}"/>
              </a:ext>
            </a:extLst>
          </p:cNvPr>
          <p:cNvSpPr/>
          <p:nvPr/>
        </p:nvSpPr>
        <p:spPr>
          <a:xfrm>
            <a:off x="7413546" y="4427203"/>
            <a:ext cx="4539916" cy="1986118"/>
          </a:xfrm>
          <a:prstGeom prst="wedgeRoundRectCallout">
            <a:avLst>
              <a:gd name="adj1" fmla="val -87666"/>
              <a:gd name="adj2" fmla="val -44897"/>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Times New Roman" panose="02020603050405020304" pitchFamily="18" charset="0"/>
                <a:cs typeface="Times New Roman" panose="02020603050405020304" pitchFamily="18" charset="0"/>
              </a:rPr>
              <a:t>Ama önce erkek arkadaşıma telefon edip konuşmam lazım. Daha sonra elimi yıkayabilirim.</a:t>
            </a:r>
            <a:endPar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Dikdörtgen 4"/>
          <p:cNvSpPr/>
          <p:nvPr/>
        </p:nvSpPr>
        <p:spPr>
          <a:xfrm>
            <a:off x="7490832" y="4635432"/>
            <a:ext cx="4385343" cy="1569660"/>
          </a:xfrm>
          <a:prstGeom prst="rect">
            <a:avLst/>
          </a:prstGeom>
          <a:solidFill>
            <a:schemeClr val="bg1"/>
          </a:solidFill>
        </p:spPr>
        <p:txBody>
          <a:bodyPr wrap="square">
            <a:spAutoFit/>
          </a:bodyPr>
          <a:lstStyle/>
          <a:p>
            <a:pPr lvl="0" algn="ctr">
              <a:defRPr/>
            </a:pPr>
            <a:endParaRPr lang="tr-TR" sz="2400" dirty="0">
              <a:solidFill>
                <a:prstClr val="black"/>
              </a:solidFill>
              <a:latin typeface="Times New Roman" panose="02020603050405020304" pitchFamily="18" charset="0"/>
              <a:cs typeface="Times New Roman" panose="02020603050405020304" pitchFamily="18" charset="0"/>
            </a:endParaRPr>
          </a:p>
          <a:p>
            <a:pPr lvl="0" algn="ctr">
              <a:defRPr/>
            </a:pPr>
            <a:r>
              <a:rPr lang="tr-TR" sz="2400" dirty="0">
                <a:solidFill>
                  <a:prstClr val="black"/>
                </a:solidFill>
                <a:latin typeface="Times New Roman" panose="02020603050405020304" pitchFamily="18" charset="0"/>
                <a:cs typeface="Times New Roman" panose="02020603050405020304" pitchFamily="18" charset="0"/>
              </a:rPr>
              <a:t>Şimdi erkek arkadaşıma telefon edebilirim.</a:t>
            </a:r>
          </a:p>
          <a:p>
            <a:pPr lvl="0" algn="ctr">
              <a:defRPr/>
            </a:pPr>
            <a:endParaRPr lang="tr-TR" sz="2400" dirty="0">
              <a:solidFill>
                <a:prstClr val="black"/>
              </a:solidFill>
              <a:latin typeface="Times New Roman" panose="02020603050405020304" pitchFamily="18" charset="0"/>
              <a:cs typeface="Times New Roman" panose="02020603050405020304" pitchFamily="18" charset="0"/>
            </a:endParaRPr>
          </a:p>
        </p:txBody>
      </p:sp>
      <p:sp>
        <p:nvSpPr>
          <p:cNvPr id="13" name="Dikdörtgen 12"/>
          <p:cNvSpPr/>
          <p:nvPr/>
        </p:nvSpPr>
        <p:spPr>
          <a:xfrm>
            <a:off x="538317" y="1544765"/>
            <a:ext cx="3769403" cy="1938992"/>
          </a:xfrm>
          <a:prstGeom prst="rect">
            <a:avLst/>
          </a:prstGeom>
          <a:solidFill>
            <a:schemeClr val="bg1"/>
          </a:solidFill>
        </p:spPr>
        <p:style>
          <a:lnRef idx="2">
            <a:schemeClr val="accent5"/>
          </a:lnRef>
          <a:fillRef idx="1">
            <a:schemeClr val="lt1"/>
          </a:fillRef>
          <a:effectRef idx="0">
            <a:schemeClr val="accent5"/>
          </a:effectRef>
          <a:fontRef idx="minor">
            <a:schemeClr val="dk1"/>
          </a:fontRef>
        </p:style>
        <p:txBody>
          <a:bodyPr wrap="square">
            <a:spAutoFit/>
          </a:bodyPr>
          <a:lstStyle/>
          <a:p>
            <a:pPr lvl="0" algn="ctr">
              <a:defRPr/>
            </a:pPr>
            <a:r>
              <a:rPr lang="tr-TR" sz="2400" dirty="0">
                <a:solidFill>
                  <a:prstClr val="black"/>
                </a:solidFill>
                <a:latin typeface="Times New Roman" panose="02020603050405020304" pitchFamily="18" charset="0"/>
                <a:cs typeface="Times New Roman" panose="02020603050405020304" pitchFamily="18" charset="0"/>
              </a:rPr>
              <a:t>Hastaların hepsini muayene ettim. 5 endikasyon yaklaşımına göre el hijyeni sağladığım için ellerim temiz.</a:t>
            </a:r>
            <a:endParaRPr lang="en-GB" sz="2400" dirty="0">
              <a:solidFill>
                <a:prstClr val="black"/>
              </a:solidFill>
              <a:latin typeface="Times New Roman" panose="02020603050405020304" pitchFamily="18" charset="0"/>
              <a:cs typeface="Times New Roman" panose="02020603050405020304" pitchFamily="18" charset="0"/>
            </a:endParaRPr>
          </a:p>
        </p:txBody>
      </p:sp>
      <p:sp>
        <p:nvSpPr>
          <p:cNvPr id="14" name="Dikdörtgen 13"/>
          <p:cNvSpPr/>
          <p:nvPr/>
        </p:nvSpPr>
        <p:spPr>
          <a:xfrm>
            <a:off x="6769541" y="1763023"/>
            <a:ext cx="4315968" cy="1569660"/>
          </a:xfrm>
          <a:prstGeom prst="rect">
            <a:avLst/>
          </a:prstGeom>
          <a:solidFill>
            <a:schemeClr val="bg1"/>
          </a:solidFill>
        </p:spPr>
        <p:style>
          <a:lnRef idx="2">
            <a:schemeClr val="accent5"/>
          </a:lnRef>
          <a:fillRef idx="1">
            <a:schemeClr val="lt1"/>
          </a:fillRef>
          <a:effectRef idx="0">
            <a:schemeClr val="accent5"/>
          </a:effectRef>
          <a:fontRef idx="minor">
            <a:schemeClr val="dk1"/>
          </a:fontRef>
        </p:style>
        <p:txBody>
          <a:bodyPr wrap="square">
            <a:spAutoFit/>
          </a:bodyPr>
          <a:lstStyle/>
          <a:p>
            <a:pPr lvl="0" algn="ctr">
              <a:defRPr/>
            </a:pPr>
            <a:r>
              <a:rPr lang="tr-TR" sz="2400" dirty="0">
                <a:solidFill>
                  <a:prstClr val="black"/>
                </a:solidFill>
                <a:latin typeface="Times New Roman" panose="02020603050405020304" pitchFamily="18" charset="0"/>
                <a:cs typeface="Times New Roman" panose="02020603050405020304" pitchFamily="18" charset="0"/>
              </a:rPr>
              <a:t>Ellerim temiz olduğu için lavaboda tekrar el hijyeni sağlamaya ihtiyacım yok.</a:t>
            </a:r>
          </a:p>
          <a:p>
            <a:pPr lvl="0" algn="ctr">
              <a:defRPr/>
            </a:pPr>
            <a:endParaRPr lang="en-GB"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414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Asistan Ayşe Hanım’a kulak verelim… Cuma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4" name="Yuvarlatılmış Dikdörtgen Belirtme Çizgisi 9">
            <a:extLst>
              <a:ext uri="{FF2B5EF4-FFF2-40B4-BE49-F238E27FC236}">
                <a16:creationId xmlns:a16="http://schemas.microsoft.com/office/drawing/2014/main" id="{88550A17-F6FE-D5A4-8BB5-F1AC5EBAB00E}"/>
              </a:ext>
            </a:extLst>
          </p:cNvPr>
          <p:cNvSpPr/>
          <p:nvPr/>
        </p:nvSpPr>
        <p:spPr>
          <a:xfrm>
            <a:off x="439474" y="1591492"/>
            <a:ext cx="3967090" cy="1935389"/>
          </a:xfrm>
          <a:prstGeom prst="wedgeRoundRectCallout">
            <a:avLst>
              <a:gd name="adj1" fmla="val 44952"/>
              <a:gd name="adj2" fmla="val 79636"/>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Times New Roman" panose="02020603050405020304" pitchFamily="18" charset="0"/>
                <a:cs typeface="Times New Roman" panose="02020603050405020304" pitchFamily="18" charset="0"/>
              </a:rPr>
              <a:t>Hastaların hepsini muayene ettim. İyi ki servise girerken eldiven giymişim. Yoksa ellerim kirlenecekti. </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object 6">
            <a:extLst>
              <a:ext uri="{FF2B5EF4-FFF2-40B4-BE49-F238E27FC236}">
                <a16:creationId xmlns:a16="http://schemas.microsoft.com/office/drawing/2014/main" id="{F87BD477-AC1F-8937-84B7-C8EB6486351B}"/>
              </a:ext>
            </a:extLst>
          </p:cNvPr>
          <p:cNvPicPr/>
          <p:nvPr/>
        </p:nvPicPr>
        <p:blipFill>
          <a:blip r:embed="rId4" cstate="print"/>
          <a:stretch>
            <a:fillRect/>
          </a:stretch>
        </p:blipFill>
        <p:spPr>
          <a:xfrm>
            <a:off x="3429201" y="3862071"/>
            <a:ext cx="3035767" cy="2808873"/>
          </a:xfrm>
          <a:prstGeom prst="rect">
            <a:avLst/>
          </a:prstGeom>
          <a:ln>
            <a:noFill/>
          </a:ln>
          <a:effectLst>
            <a:outerShdw blurRad="190500" algn="tl" rotWithShape="0">
              <a:srgbClr val="000000">
                <a:alpha val="70000"/>
              </a:srgbClr>
            </a:outerShdw>
          </a:effectLst>
        </p:spPr>
      </p:pic>
      <p:sp>
        <p:nvSpPr>
          <p:cNvPr id="12" name="Yuvarlatılmış Dikdörtgen Belirtme Çizgisi 13">
            <a:extLst>
              <a:ext uri="{FF2B5EF4-FFF2-40B4-BE49-F238E27FC236}">
                <a16:creationId xmlns:a16="http://schemas.microsoft.com/office/drawing/2014/main" id="{06EE686F-DAE3-5167-4F10-94D0793C3262}"/>
              </a:ext>
            </a:extLst>
          </p:cNvPr>
          <p:cNvSpPr/>
          <p:nvPr/>
        </p:nvSpPr>
        <p:spPr>
          <a:xfrm>
            <a:off x="7624789" y="1666708"/>
            <a:ext cx="3572694" cy="1339219"/>
          </a:xfrm>
          <a:prstGeom prst="wedgeRoundRectCallout">
            <a:avLst>
              <a:gd name="adj1" fmla="val -108166"/>
              <a:gd name="adj2" fmla="val 116192"/>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Times New Roman" panose="02020603050405020304" pitchFamily="18" charset="0"/>
                <a:cs typeface="Times New Roman" panose="02020603050405020304" pitchFamily="18" charset="0"/>
              </a:rPr>
              <a:t>Eldivenimi çıkarıp cebime koyayım. Belki vizitte lazım olur.</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Yuvarlatılmış Dikdörtgen Belirtme Çizgisi 13">
            <a:extLst>
              <a:ext uri="{FF2B5EF4-FFF2-40B4-BE49-F238E27FC236}">
                <a16:creationId xmlns:a16="http://schemas.microsoft.com/office/drawing/2014/main" id="{6045D90F-4AAC-92CC-BD96-B3FF13D3136B}"/>
              </a:ext>
            </a:extLst>
          </p:cNvPr>
          <p:cNvSpPr/>
          <p:nvPr/>
        </p:nvSpPr>
        <p:spPr>
          <a:xfrm>
            <a:off x="7413546" y="4427203"/>
            <a:ext cx="4539916" cy="1986118"/>
          </a:xfrm>
          <a:prstGeom prst="wedgeRoundRectCallout">
            <a:avLst>
              <a:gd name="adj1" fmla="val -87666"/>
              <a:gd name="adj2" fmla="val -44897"/>
              <a:gd name="adj3" fmla="val 16667"/>
            </a:avLst>
          </a:prstGeom>
          <a:solidFill>
            <a:srgbClr val="00B0F0">
              <a:alpha val="3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Times New Roman" panose="02020603050405020304" pitchFamily="18" charset="0"/>
                <a:cs typeface="Times New Roman" panose="02020603050405020304" pitchFamily="18" charset="0"/>
              </a:rPr>
              <a:t>İyi ki eldiven kullanmışım. Yoksa şimdi gidip hemşire </a:t>
            </a:r>
            <a:r>
              <a:rPr lang="tr-TR" sz="2400" dirty="0" err="1">
                <a:solidFill>
                  <a:prstClr val="black"/>
                </a:solidFill>
                <a:latin typeface="Times New Roman" panose="02020603050405020304" pitchFamily="18" charset="0"/>
                <a:cs typeface="Times New Roman" panose="02020603050405020304" pitchFamily="18" charset="0"/>
              </a:rPr>
              <a:t>deskinin</a:t>
            </a:r>
            <a:r>
              <a:rPr lang="tr-TR" sz="2400" dirty="0">
                <a:solidFill>
                  <a:prstClr val="black"/>
                </a:solidFill>
                <a:latin typeface="Times New Roman" panose="02020603050405020304" pitchFamily="18" charset="0"/>
                <a:cs typeface="Times New Roman" panose="02020603050405020304" pitchFamily="18" charset="0"/>
              </a:rPr>
              <a:t> yanındaki lavaboda ellerimi yıkamam gerekecekti.</a:t>
            </a:r>
            <a:endParaRPr kumimoji="0" lang="tr-TR"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Dikdörtgen 2"/>
          <p:cNvSpPr/>
          <p:nvPr/>
        </p:nvSpPr>
        <p:spPr>
          <a:xfrm>
            <a:off x="7504420" y="4606850"/>
            <a:ext cx="4358167"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defRPr/>
            </a:pPr>
            <a:endParaRPr lang="tr-TR" sz="2400" dirty="0">
              <a:solidFill>
                <a:prstClr val="black"/>
              </a:solidFill>
              <a:latin typeface="Times New Roman" panose="02020603050405020304" pitchFamily="18" charset="0"/>
              <a:cs typeface="Times New Roman" panose="02020603050405020304" pitchFamily="18" charset="0"/>
            </a:endParaRPr>
          </a:p>
          <a:p>
            <a:pPr lvl="0" algn="ctr">
              <a:defRPr/>
            </a:pPr>
            <a:r>
              <a:rPr lang="tr-TR" sz="2400" dirty="0">
                <a:solidFill>
                  <a:prstClr val="black"/>
                </a:solidFill>
                <a:latin typeface="Times New Roman" panose="02020603050405020304" pitchFamily="18" charset="0"/>
                <a:cs typeface="Times New Roman" panose="02020603050405020304" pitchFamily="18" charset="0"/>
              </a:rPr>
              <a:t>Eldivenimi çıkarır çıkarmaz el hijyeni sağlamalıyım.</a:t>
            </a:r>
          </a:p>
          <a:p>
            <a:pPr lvl="0" algn="ctr">
              <a:defRPr/>
            </a:pPr>
            <a:endParaRPr lang="tr-TR" sz="2400" dirty="0">
              <a:solidFill>
                <a:prstClr val="black"/>
              </a:solidFill>
              <a:latin typeface="Times New Roman" panose="02020603050405020304" pitchFamily="18" charset="0"/>
              <a:cs typeface="Times New Roman" panose="02020603050405020304" pitchFamily="18" charset="0"/>
            </a:endParaRPr>
          </a:p>
        </p:txBody>
      </p:sp>
      <p:sp>
        <p:nvSpPr>
          <p:cNvPr id="5" name="Dikdörtgen 4"/>
          <p:cNvSpPr/>
          <p:nvPr/>
        </p:nvSpPr>
        <p:spPr>
          <a:xfrm>
            <a:off x="7726680" y="1564635"/>
            <a:ext cx="3312233"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endParaRPr lang="tr-TR" sz="2400" dirty="0">
              <a:latin typeface="Times New Roman" panose="02020603050405020304" pitchFamily="18" charset="0"/>
              <a:cs typeface="Times New Roman" panose="02020603050405020304" pitchFamily="18" charset="0"/>
            </a:endParaRPr>
          </a:p>
          <a:p>
            <a:r>
              <a:rPr lang="tr-TR" sz="2400" dirty="0">
                <a:latin typeface="Times New Roman" panose="02020603050405020304" pitchFamily="18" charset="0"/>
                <a:cs typeface="Times New Roman" panose="02020603050405020304" pitchFamily="18" charset="0"/>
              </a:rPr>
              <a:t> Eldivenimi çıkarıp çöpe             attım. </a:t>
            </a:r>
          </a:p>
          <a:p>
            <a:endParaRPr lang="tr-TR" sz="2400" dirty="0">
              <a:latin typeface="Times New Roman" panose="02020603050405020304" pitchFamily="18" charset="0"/>
              <a:cs typeface="Times New Roman" panose="02020603050405020304" pitchFamily="18" charset="0"/>
            </a:endParaRPr>
          </a:p>
        </p:txBody>
      </p:sp>
      <p:sp>
        <p:nvSpPr>
          <p:cNvPr id="6" name="Dikdörtgen 5"/>
          <p:cNvSpPr/>
          <p:nvPr/>
        </p:nvSpPr>
        <p:spPr>
          <a:xfrm>
            <a:off x="415696" y="1554193"/>
            <a:ext cx="4014646" cy="193899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defRPr/>
            </a:pPr>
            <a:r>
              <a:rPr lang="tr-TR" sz="2400" dirty="0">
                <a:solidFill>
                  <a:prstClr val="black"/>
                </a:solidFill>
                <a:latin typeface="Times New Roman" panose="02020603050405020304" pitchFamily="18" charset="0"/>
                <a:cs typeface="Times New Roman" panose="02020603050405020304" pitchFamily="18" charset="0"/>
              </a:rPr>
              <a:t>Hastaların hepsini muayene ettim. İyi ki servise girerken eldivenleri yanıma almışım. Gerekli olduğunda eldiven kullanabildim.</a:t>
            </a:r>
            <a:endParaRPr lang="en-GB"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5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2"/>
          <p:cNvSpPr>
            <a:spLocks noGrp="1"/>
          </p:cNvSpPr>
          <p:nvPr>
            <p:ph idx="10"/>
          </p:nvPr>
        </p:nvSpPr>
        <p:spPr>
          <a:xfrm>
            <a:off x="885276" y="96301"/>
            <a:ext cx="11191015"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ln w="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sp>
        <p:nvSpPr>
          <p:cNvPr id="20" name="Unvan 1">
            <a:extLst>
              <a:ext uri="{FF2B5EF4-FFF2-40B4-BE49-F238E27FC236}">
                <a16:creationId xmlns:a16="http://schemas.microsoft.com/office/drawing/2014/main" id="{9387AD3A-9631-498F-8D4F-44DAFDCBA616}"/>
              </a:ext>
            </a:extLst>
          </p:cNvPr>
          <p:cNvSpPr txBox="1">
            <a:spLocks/>
          </p:cNvSpPr>
          <p:nvPr/>
        </p:nvSpPr>
        <p:spPr>
          <a:xfrm>
            <a:off x="762445" y="702231"/>
            <a:ext cx="11191017" cy="1339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El hijyeni ile ilgili tanımlar</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9ADE"/>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4FC73BD-7CD4-4D4A-8453-395BA178BA85}"/>
              </a:ext>
            </a:extLst>
          </p:cNvPr>
          <p:cNvSpPr txBox="1"/>
          <p:nvPr/>
        </p:nvSpPr>
        <p:spPr>
          <a:xfrm>
            <a:off x="762445" y="1524101"/>
            <a:ext cx="10985271" cy="1384995"/>
          </a:xfrm>
          <a:prstGeom prst="rect">
            <a:avLst/>
          </a:prstGeom>
          <a:noFill/>
        </p:spPr>
        <p:txBody>
          <a:bodyPr wrap="square">
            <a:spAutoFit/>
          </a:bodyPr>
          <a:lstStyle/>
          <a:p>
            <a:pPr marL="342900" lvl="0" indent="-342900">
              <a:lnSpc>
                <a:spcPct val="150000"/>
              </a:lnSpc>
              <a:buClr>
                <a:srgbClr val="0070C0"/>
              </a:buClr>
              <a:buFont typeface="Wingdings" panose="05000000000000000000" pitchFamily="2" charset="2"/>
              <a:buChar char="ü"/>
              <a:defRPr/>
            </a:pPr>
            <a:endParaRPr kumimoji="0" lang="tr-TR" sz="24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endParaRPr>
          </a:p>
          <a:p>
            <a:pPr marL="342900" lvl="0" indent="-342900">
              <a:buClr>
                <a:srgbClr val="002060"/>
              </a:buClr>
              <a:buFont typeface="Wingdings" panose="05000000000000000000" pitchFamily="2" charset="2"/>
              <a:buChar char="ü"/>
              <a:defRPr/>
            </a:pPr>
            <a:r>
              <a:rPr lang="tr-TR" sz="2400" b="1" dirty="0" smtClean="0">
                <a:solidFill>
                  <a:srgbClr val="002060"/>
                </a:solidFill>
                <a:latin typeface="Times New Roman" panose="02020603050405020304" pitchFamily="18" charset="0"/>
                <a:cs typeface="Times New Roman" panose="02020603050405020304" pitchFamily="18" charset="0"/>
              </a:rPr>
              <a:t>Sabun</a:t>
            </a:r>
            <a:r>
              <a:rPr lang="tr-TR" sz="2400" b="1" dirty="0">
                <a:solidFill>
                  <a:srgbClr val="002060"/>
                </a:solidFill>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Hiçbir antimikrobiyal madde içermeyen veya bunları sadece koruyucu olarak içerebilen deterjanlardır</a:t>
            </a:r>
            <a:r>
              <a:rPr lang="tr-TR" sz="2400" dirty="0" smtClean="0">
                <a:latin typeface="Times New Roman" panose="02020603050405020304" pitchFamily="18" charset="0"/>
                <a:cs typeface="Times New Roman" panose="02020603050405020304" pitchFamily="18" charset="0"/>
              </a:rPr>
              <a:t>.</a:t>
            </a:r>
            <a:endParaRPr lang="tr-TR" sz="2400" dirty="0">
              <a:latin typeface="Times New Roman" panose="02020603050405020304" pitchFamily="18" charset="0"/>
              <a:cs typeface="Times New Roman" panose="02020603050405020304" pitchFamily="18" charset="0"/>
            </a:endParaRPr>
          </a:p>
        </p:txBody>
      </p:sp>
      <p:pic>
        <p:nvPicPr>
          <p:cNvPr id="2" name="Picture 2" descr="TÜRKİYE CUMHURİYETİ SAĞLIK BAKANLIĞI Logo PNG Vector">
            <a:extLst>
              <a:ext uri="{FF2B5EF4-FFF2-40B4-BE49-F238E27FC236}">
                <a16:creationId xmlns:a16="http://schemas.microsoft.com/office/drawing/2014/main" id="{82ED2AC8-979B-604A-7C1C-7C69A588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1B21AC3C-52D2-A5CC-A6E1-0EDCF18A7A71}"/>
              </a:ext>
            </a:extLst>
          </p:cNvPr>
          <p:cNvPicPr>
            <a:picLocks noChangeAspect="1"/>
          </p:cNvPicPr>
          <p:nvPr/>
        </p:nvPicPr>
        <p:blipFill>
          <a:blip r:embed="rId4"/>
          <a:stretch>
            <a:fillRect/>
          </a:stretch>
        </p:blipFill>
        <p:spPr>
          <a:xfrm>
            <a:off x="8919411" y="3305161"/>
            <a:ext cx="3272589" cy="3552839"/>
          </a:xfrm>
          <a:prstGeom prst="rect">
            <a:avLst/>
          </a:prstGeom>
        </p:spPr>
      </p:pic>
      <p:sp>
        <p:nvSpPr>
          <p:cNvPr id="4" name="TextBox 9">
            <a:extLst>
              <a:ext uri="{FF2B5EF4-FFF2-40B4-BE49-F238E27FC236}">
                <a16:creationId xmlns:a16="http://schemas.microsoft.com/office/drawing/2014/main" id="{7BBC0CA9-E6CE-9A06-4FA1-17979231C1F3}"/>
              </a:ext>
            </a:extLst>
          </p:cNvPr>
          <p:cNvSpPr txBox="1"/>
          <p:nvPr/>
        </p:nvSpPr>
        <p:spPr>
          <a:xfrm>
            <a:off x="710250" y="2833580"/>
            <a:ext cx="8697221" cy="2308324"/>
          </a:xfrm>
          <a:prstGeom prst="rect">
            <a:avLst/>
          </a:prstGeom>
          <a:noFill/>
        </p:spPr>
        <p:txBody>
          <a:bodyPr wrap="square">
            <a:spAutoFit/>
          </a:bodyPr>
          <a:lstStyle/>
          <a:p>
            <a:pPr lvl="0">
              <a:lnSpc>
                <a:spcPct val="150000"/>
              </a:lnSpc>
              <a:buClr>
                <a:srgbClr val="0070C0"/>
              </a:buClr>
              <a:defRPr/>
            </a:pPr>
            <a:endParaRPr lang="tr-TR" sz="2400" dirty="0">
              <a:latin typeface="Times New Roman" panose="02020603050405020304" pitchFamily="18" charset="0"/>
              <a:cs typeface="Times New Roman" panose="02020603050405020304" pitchFamily="18" charset="0"/>
            </a:endParaRPr>
          </a:p>
          <a:p>
            <a:pPr marL="342900" lvl="0" indent="-342900">
              <a:buClr>
                <a:srgbClr val="002060"/>
              </a:buClr>
              <a:buFont typeface="Wingdings" panose="05000000000000000000" pitchFamily="2" charset="2"/>
              <a:buChar char="ü"/>
              <a:defRPr/>
            </a:pPr>
            <a:r>
              <a:rPr lang="tr-TR" sz="2400" b="1" dirty="0">
                <a:solidFill>
                  <a:srgbClr val="002060"/>
                </a:solidFill>
                <a:latin typeface="Times New Roman" panose="02020603050405020304" pitchFamily="18" charset="0"/>
                <a:cs typeface="Times New Roman" panose="02020603050405020304" pitchFamily="18" charset="0"/>
              </a:rPr>
              <a:t>Susuz antiseptik ajan: </a:t>
            </a:r>
            <a:r>
              <a:rPr lang="tr-TR" sz="2400" dirty="0">
                <a:latin typeface="Times New Roman" panose="02020603050405020304" pitchFamily="18" charset="0"/>
                <a:cs typeface="Times New Roman" panose="02020603050405020304" pitchFamily="18" charset="0"/>
              </a:rPr>
              <a:t>Dışardan su kullanımını gerektirmeyen bir antiseptik ajandır (sıvı, jel veya köpük formunda). Uygulamadan sonra deri kuruyana kadar eller ovuşturulur.</a:t>
            </a:r>
          </a:p>
          <a:p>
            <a:pPr marL="342900" lvl="0" indent="-342900">
              <a:lnSpc>
                <a:spcPct val="150000"/>
              </a:lnSpc>
              <a:buClr>
                <a:srgbClr val="0070C0"/>
              </a:buClr>
              <a:buFont typeface="Wingdings" panose="05000000000000000000" pitchFamily="2" charset="2"/>
              <a:buChar char="ü"/>
              <a:defRPr/>
            </a:pPr>
            <a:endParaRPr kumimoji="0" lang="tr-TR" sz="2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0938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C39134F-0012-6877-CFF2-C4522CE03809}"/>
              </a:ext>
            </a:extLst>
          </p:cNvPr>
          <p:cNvSpPr/>
          <p:nvPr/>
        </p:nvSpPr>
        <p:spPr>
          <a:xfrm>
            <a:off x="6416842" y="0"/>
            <a:ext cx="5775158"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İçerik Yer Tutucusu 2"/>
          <p:cNvSpPr>
            <a:spLocks noGrp="1"/>
          </p:cNvSpPr>
          <p:nvPr>
            <p:ph idx="10"/>
          </p:nvPr>
        </p:nvSpPr>
        <p:spPr>
          <a:xfrm>
            <a:off x="762447" y="109654"/>
            <a:ext cx="11229846" cy="352619"/>
          </a:xfrm>
          <a:prstGeom prst="rect">
            <a:avLst/>
          </a:prstGeom>
        </p:spPr>
        <p:txBody>
          <a:bodyPr anchor="t">
            <a:noAutofit/>
          </a:bodyPr>
          <a:lstStyle>
            <a:lvl1pPr>
              <a:defRPr>
                <a:solidFill>
                  <a:schemeClr val="tx1"/>
                </a:solidFill>
              </a:defRPr>
            </a:lvl1pPr>
            <a:lvl2pPr>
              <a:defRPr>
                <a:solidFill>
                  <a:schemeClr val="tx1"/>
                </a:solidFill>
              </a:defRPr>
            </a:lvl2pPr>
          </a:lstStyle>
          <a:p>
            <a:pPr lvl="0" algn="r"/>
            <a:r>
              <a:rPr lang="tr-TR" sz="1400" b="1" i="1" dirty="0">
                <a:solidFill>
                  <a:srgbClr val="0070C0"/>
                </a:solidFill>
                <a:latin typeface="Times New Roman" panose="02020603050405020304" pitchFamily="18" charset="0"/>
                <a:ea typeface="Source Sans Pro" panose="020B0503030403020204" pitchFamily="34" charset="0"/>
                <a:cs typeface="Times New Roman" panose="02020603050405020304" pitchFamily="18" charset="0"/>
              </a:rPr>
              <a:t>Halk Sağlığı Genel Müdürlüğü</a:t>
            </a:r>
          </a:p>
        </p:txBody>
      </p:sp>
      <p:pic>
        <p:nvPicPr>
          <p:cNvPr id="6" name="Picture 2" descr="TÜRKİYE CUMHURİYETİ SAĞLIK BAKANLIĞI Logo PNG Vector">
            <a:extLst>
              <a:ext uri="{FF2B5EF4-FFF2-40B4-BE49-F238E27FC236}">
                <a16:creationId xmlns:a16="http://schemas.microsoft.com/office/drawing/2014/main" id="{8FA059AD-2D32-8CCB-B1E0-5D26B43D6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8019"/>
            <a:ext cx="710250" cy="710250"/>
          </a:xfrm>
          <a:prstGeom prst="rect">
            <a:avLst/>
          </a:prstGeom>
          <a:noFill/>
          <a:extLst>
            <a:ext uri="{909E8E84-426E-40DD-AFC4-6F175D3DCCD1}">
              <a14:hiddenFill xmlns:a14="http://schemas.microsoft.com/office/drawing/2010/main">
                <a:solidFill>
                  <a:srgbClr val="FFFFFF"/>
                </a:solidFill>
              </a14:hiddenFill>
            </a:ext>
          </a:extLst>
        </p:spPr>
      </p:pic>
      <p:sp>
        <p:nvSpPr>
          <p:cNvPr id="11" name="Unvan 1">
            <a:extLst>
              <a:ext uri="{FF2B5EF4-FFF2-40B4-BE49-F238E27FC236}">
                <a16:creationId xmlns:a16="http://schemas.microsoft.com/office/drawing/2014/main" id="{734F8005-1461-454F-96D4-064F0BA61A03}"/>
              </a:ext>
            </a:extLst>
          </p:cNvPr>
          <p:cNvSpPr txBox="1">
            <a:spLocks/>
          </p:cNvSpPr>
          <p:nvPr/>
        </p:nvSpPr>
        <p:spPr>
          <a:xfrm>
            <a:off x="762446" y="914399"/>
            <a:ext cx="6300506" cy="167260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tr-TR" sz="3600" b="1" dirty="0">
                <a:solidFill>
                  <a:srgbClr val="002060"/>
                </a:solidFill>
                <a:latin typeface="Times New Roman" panose="02020603050405020304" pitchFamily="18" charset="0"/>
                <a:ea typeface="Source Sans Pro SemiBold" panose="020B0603030403020204" pitchFamily="34" charset="0"/>
                <a:cs typeface="Times New Roman" panose="02020603050405020304" pitchFamily="18" charset="0"/>
              </a:rPr>
              <a:t>Özet: 5 Endikasyon Yaklaşımı</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a:noFill/>
                </a:ln>
                <a:solidFill>
                  <a:srgbClr val="0070C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rPr>
              <a:t> </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Source Sans Pro SemiBold" panose="020B0603030403020204" pitchFamily="34" charset="0"/>
              <a:cs typeface="Times New Roman" panose="02020603050405020304" pitchFamily="18" charset="0"/>
            </a:endParaRPr>
          </a:p>
        </p:txBody>
      </p:sp>
      <p:sp>
        <p:nvSpPr>
          <p:cNvPr id="13" name="TextBox 11">
            <a:extLst>
              <a:ext uri="{FF2B5EF4-FFF2-40B4-BE49-F238E27FC236}">
                <a16:creationId xmlns:a16="http://schemas.microsoft.com/office/drawing/2014/main" id="{7456E741-AB90-3F80-4FB6-7E9B596D8491}"/>
              </a:ext>
            </a:extLst>
          </p:cNvPr>
          <p:cNvSpPr txBox="1"/>
          <p:nvPr/>
        </p:nvSpPr>
        <p:spPr>
          <a:xfrm>
            <a:off x="566584" y="2218600"/>
            <a:ext cx="5810786" cy="3139321"/>
          </a:xfrm>
          <a:prstGeom prst="rect">
            <a:avLst/>
          </a:prstGeom>
          <a:noFill/>
        </p:spPr>
        <p:txBody>
          <a:bodyPr wrap="square">
            <a:spAutoFit/>
          </a:bodyPr>
          <a:lstStyle/>
          <a:p>
            <a:pPr marL="342900" lvl="0" indent="-342900">
              <a:spcAft>
                <a:spcPts val="1200"/>
              </a:spcAft>
              <a:buClr>
                <a:srgbClr val="002060"/>
              </a:buClr>
              <a:buFont typeface="Wingdings" panose="05000000000000000000" pitchFamily="2" charset="2"/>
              <a:buChar char="ü"/>
              <a:defRPr/>
            </a:pPr>
            <a:r>
              <a:rPr lang="en-US" sz="2400" dirty="0">
                <a:solidFill>
                  <a:prstClr val="black"/>
                </a:solidFill>
                <a:latin typeface="Times New Roman" panose="02020603050405020304" pitchFamily="18" charset="0"/>
                <a:cs typeface="Times New Roman" panose="02020603050405020304" pitchFamily="18" charset="0"/>
              </a:rPr>
              <a:t>İş akışına </a:t>
            </a:r>
            <a:r>
              <a:rPr lang="en-US" sz="2400" dirty="0" err="1">
                <a:solidFill>
                  <a:prstClr val="black"/>
                </a:solidFill>
                <a:latin typeface="Times New Roman" panose="02020603050405020304" pitchFamily="18" charset="0"/>
                <a:cs typeface="Times New Roman" panose="02020603050405020304" pitchFamily="18" charset="0"/>
              </a:rPr>
              <a:t>uygun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ve</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basit</a:t>
            </a:r>
            <a:r>
              <a:rPr lang="en-US" sz="2400" dirty="0">
                <a:solidFill>
                  <a:prstClr val="black"/>
                </a:solidFill>
                <a:latin typeface="Times New Roman" panose="02020603050405020304" pitchFamily="18" charset="0"/>
                <a:cs typeface="Times New Roman" panose="02020603050405020304" pitchFamily="18" charset="0"/>
              </a:rPr>
              <a:t> bir </a:t>
            </a:r>
            <a:r>
              <a:rPr lang="en-US" sz="2400" dirty="0" err="1">
                <a:solidFill>
                  <a:prstClr val="black"/>
                </a:solidFill>
                <a:latin typeface="Times New Roman" panose="02020603050405020304" pitchFamily="18" charset="0"/>
                <a:cs typeface="Times New Roman" panose="02020603050405020304" pitchFamily="18" charset="0"/>
              </a:rPr>
              <a:t>yöntem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sağlar</a:t>
            </a:r>
            <a:r>
              <a:rPr lang="en-US" sz="2400" dirty="0">
                <a:solidFill>
                  <a:prstClr val="black"/>
                </a:solidFill>
                <a:latin typeface="Times New Roman" panose="02020603050405020304" pitchFamily="18" charset="0"/>
                <a:cs typeface="Times New Roman" panose="02020603050405020304" pitchFamily="18" charset="0"/>
              </a:rPr>
              <a:t>.</a:t>
            </a:r>
          </a:p>
          <a:p>
            <a:pPr marL="342900" lvl="0" indent="-342900">
              <a:spcAft>
                <a:spcPts val="1200"/>
              </a:spcAft>
              <a:buClr>
                <a:srgbClr val="002060"/>
              </a:buClr>
              <a:buFont typeface="Wingdings" panose="05000000000000000000" pitchFamily="2" charset="2"/>
              <a:buChar char="ü"/>
              <a:defRPr/>
            </a:pPr>
            <a:r>
              <a:rPr lang="en-US" sz="2400" dirty="0" err="1">
                <a:solidFill>
                  <a:prstClr val="black"/>
                </a:solidFill>
                <a:latin typeface="Times New Roman" panose="02020603050405020304" pitchFamily="18" charset="0"/>
                <a:cs typeface="Times New Roman" panose="02020603050405020304" pitchFamily="18" charset="0"/>
              </a:rPr>
              <a:t>Uzun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listelerden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kaçınılmış</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olur</a:t>
            </a:r>
            <a:r>
              <a:rPr lang="en-US" sz="2400" dirty="0">
                <a:solidFill>
                  <a:prstClr val="black"/>
                </a:solidFill>
                <a:latin typeface="Times New Roman" panose="02020603050405020304" pitchFamily="18" charset="0"/>
                <a:cs typeface="Times New Roman" panose="02020603050405020304" pitchFamily="18" charset="0"/>
              </a:rPr>
              <a:t>.</a:t>
            </a:r>
          </a:p>
          <a:p>
            <a:pPr marL="342900" lvl="0" indent="-342900">
              <a:spcAft>
                <a:spcPts val="1200"/>
              </a:spcAft>
              <a:buClr>
                <a:srgbClr val="002060"/>
              </a:buClr>
              <a:buFont typeface="Wingdings" panose="05000000000000000000" pitchFamily="2" charset="2"/>
              <a:buChar char="ü"/>
              <a:defRPr/>
            </a:pPr>
            <a:r>
              <a:rPr lang="en-US" sz="2400" dirty="0" err="1">
                <a:solidFill>
                  <a:prstClr val="black"/>
                </a:solidFill>
                <a:latin typeface="Times New Roman" panose="02020603050405020304" pitchFamily="18" charset="0"/>
                <a:cs typeface="Times New Roman" panose="02020603050405020304" pitchFamily="18" charset="0"/>
              </a:rPr>
              <a:t>Hiçbir</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şekilde</a:t>
            </a:r>
            <a:r>
              <a:rPr lang="en-US" sz="2400" dirty="0">
                <a:solidFill>
                  <a:prstClr val="black"/>
                </a:solidFill>
                <a:latin typeface="Times New Roman" panose="02020603050405020304" pitchFamily="18" charset="0"/>
                <a:cs typeface="Times New Roman" panose="02020603050405020304" pitchFamily="18" charset="0"/>
              </a:rPr>
              <a:t> el hijyeni </a:t>
            </a:r>
            <a:r>
              <a:rPr lang="en-US" sz="2400" dirty="0" err="1">
                <a:solidFill>
                  <a:prstClr val="black"/>
                </a:solidFill>
                <a:latin typeface="Times New Roman" panose="02020603050405020304" pitchFamily="18" charset="0"/>
                <a:cs typeface="Times New Roman" panose="02020603050405020304" pitchFamily="18" charset="0"/>
              </a:rPr>
              <a:t>gereksinimini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azaltmaz</a:t>
            </a:r>
            <a:r>
              <a:rPr lang="en-US" sz="2400" dirty="0">
                <a:solidFill>
                  <a:prstClr val="black"/>
                </a:solidFill>
                <a:latin typeface="Times New Roman" panose="02020603050405020304" pitchFamily="18" charset="0"/>
                <a:cs typeface="Times New Roman" panose="02020603050405020304" pitchFamily="18" charset="0"/>
              </a:rPr>
              <a:t>.</a:t>
            </a:r>
          </a:p>
          <a:p>
            <a:pPr marL="342900" lvl="0" indent="-342900">
              <a:spcAft>
                <a:spcPts val="1200"/>
              </a:spcAft>
              <a:buClr>
                <a:srgbClr val="002060"/>
              </a:buClr>
              <a:buFont typeface="Wingdings" panose="05000000000000000000" pitchFamily="2" charset="2"/>
              <a:buChar char="ü"/>
              <a:defRPr/>
            </a:pPr>
            <a:r>
              <a:rPr lang="en-US" sz="2400" dirty="0">
                <a:solidFill>
                  <a:prstClr val="black"/>
                </a:solidFill>
                <a:latin typeface="Times New Roman" panose="02020603050405020304" pitchFamily="18" charset="0"/>
                <a:cs typeface="Times New Roman" panose="02020603050405020304" pitchFamily="18" charset="0"/>
              </a:rPr>
              <a:t>Hastaya, sağlık </a:t>
            </a:r>
            <a:r>
              <a:rPr lang="en-US" sz="2400" dirty="0" err="1">
                <a:solidFill>
                  <a:prstClr val="black"/>
                </a:solidFill>
                <a:latin typeface="Times New Roman" panose="02020603050405020304" pitchFamily="18" charset="0"/>
                <a:cs typeface="Times New Roman" panose="02020603050405020304" pitchFamily="18" charset="0"/>
              </a:rPr>
              <a:t>çalışanına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ve</a:t>
            </a:r>
            <a:r>
              <a:rPr lang="en-US" sz="2400" dirty="0">
                <a:solidFill>
                  <a:prstClr val="black"/>
                </a:solidFill>
                <a:latin typeface="Times New Roman" panose="02020603050405020304" pitchFamily="18" charset="0"/>
                <a:cs typeface="Times New Roman" panose="02020603050405020304" pitchFamily="18" charset="0"/>
              </a:rPr>
              <a:t> sağlık </a:t>
            </a:r>
            <a:r>
              <a:rPr lang="en-US" sz="2400" dirty="0" err="1">
                <a:solidFill>
                  <a:prstClr val="black"/>
                </a:solidFill>
                <a:latin typeface="Times New Roman" panose="02020603050405020304" pitchFamily="18" charset="0"/>
                <a:cs typeface="Times New Roman" panose="02020603050405020304" pitchFamily="18" charset="0"/>
              </a:rPr>
              <a:t>bakım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alanına</a:t>
            </a:r>
            <a:r>
              <a:rPr lang="en-US" sz="2400" dirty="0">
                <a:solidFill>
                  <a:prstClr val="black"/>
                </a:solidFill>
                <a:latin typeface="Times New Roman" panose="02020603050405020304" pitchFamily="18" charset="0"/>
                <a:cs typeface="Times New Roman" panose="02020603050405020304" pitchFamily="18" charset="0"/>
              </a:rPr>
              <a:t> mikroorganizma </a:t>
            </a:r>
            <a:r>
              <a:rPr lang="tr-TR" sz="2400" dirty="0">
                <a:solidFill>
                  <a:prstClr val="black"/>
                </a:solidFill>
                <a:latin typeface="Times New Roman" panose="02020603050405020304" pitchFamily="18" charset="0"/>
                <a:cs typeface="Times New Roman" panose="02020603050405020304" pitchFamily="18" charset="0"/>
              </a:rPr>
              <a:t>bulaşını önler.</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4"/>
          <a:stretch>
            <a:fillRect/>
          </a:stretch>
        </p:blipFill>
        <p:spPr>
          <a:xfrm>
            <a:off x="6377370" y="1978642"/>
            <a:ext cx="5814630" cy="3950550"/>
          </a:xfrm>
          <a:prstGeom prst="rect">
            <a:avLst/>
          </a:prstGeom>
        </p:spPr>
      </p:pic>
    </p:spTree>
    <p:extLst>
      <p:ext uri="{BB962C8B-B14F-4D97-AF65-F5344CB8AC3E}">
        <p14:creationId xmlns:p14="http://schemas.microsoft.com/office/powerpoint/2010/main" val="832528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6DA38A1C-356F-D287-4BE4-6E5B2C4F1DD3}"/>
              </a:ext>
            </a:extLst>
          </p:cNvPr>
          <p:cNvSpPr/>
          <p:nvPr/>
        </p:nvSpPr>
        <p:spPr>
          <a:xfrm>
            <a:off x="0" y="0"/>
            <a:ext cx="12192000" cy="6858000"/>
          </a:xfrm>
          <a:prstGeom prst="rect">
            <a:avLst/>
          </a:prstGeom>
          <a:solidFill>
            <a:srgbClr val="9BE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İçerik Yer Tutucusu 2">
            <a:extLst>
              <a:ext uri="{FF2B5EF4-FFF2-40B4-BE49-F238E27FC236}">
                <a16:creationId xmlns:a16="http://schemas.microsoft.com/office/drawing/2014/main" id="{5FE6330D-71C1-02CF-EDD1-4FA3C43F6F95}"/>
              </a:ext>
            </a:extLst>
          </p:cNvPr>
          <p:cNvSpPr txBox="1">
            <a:spLocks/>
          </p:cNvSpPr>
          <p:nvPr/>
        </p:nvSpPr>
        <p:spPr>
          <a:xfrm>
            <a:off x="678887" y="2618761"/>
            <a:ext cx="10557559" cy="211157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EL HİJYENİ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prstClr val="white"/>
              </a:solidFill>
              <a:effectLst/>
              <a:uLnTx/>
              <a:uFillTx/>
              <a:latin typeface="Source Sans Pro SemiBold"/>
              <a:ea typeface="+mn-ea"/>
              <a:cs typeface="+mn-cs"/>
            </a:endParaRPr>
          </a:p>
        </p:txBody>
      </p:sp>
      <p:sp>
        <p:nvSpPr>
          <p:cNvPr id="4" name="Dikdörtgen 3">
            <a:extLst>
              <a:ext uri="{FF2B5EF4-FFF2-40B4-BE49-F238E27FC236}">
                <a16:creationId xmlns:a16="http://schemas.microsoft.com/office/drawing/2014/main" id="{65A80D6E-6478-8701-8F65-464B728D7AB3}"/>
              </a:ext>
            </a:extLst>
          </p:cNvPr>
          <p:cNvSpPr/>
          <p:nvPr/>
        </p:nvSpPr>
        <p:spPr>
          <a:xfrm>
            <a:off x="0" y="4730334"/>
            <a:ext cx="12192000" cy="157649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tr-TR" sz="2400" b="1" dirty="0">
                <a:solidFill>
                  <a:schemeClr val="accent2"/>
                </a:solidFill>
                <a:latin typeface="Times New Roman" panose="02020603050405020304" pitchFamily="18" charset="0"/>
                <a:cs typeface="Times New Roman" panose="02020603050405020304" pitchFamily="18" charset="0"/>
              </a:rPr>
              <a:t>SORU ve KATKILARINIZ</a:t>
            </a:r>
            <a:endParaRPr kumimoji="0" lang="tr-TR" sz="2400" b="1" i="0" u="none" strike="noStrike" kern="1200" cap="none" spc="0" normalizeH="0" baseline="0" noProof="0" dirty="0">
              <a:ln>
                <a:noFill/>
              </a:ln>
              <a:solidFill>
                <a:schemeClr val="accent2"/>
              </a:solidFill>
              <a:effectLst/>
              <a:uLnTx/>
              <a:uFillTx/>
              <a:latin typeface="Times New Roman" panose="02020603050405020304" pitchFamily="18" charset="0"/>
              <a:cs typeface="Times New Roman" panose="02020603050405020304" pitchFamily="18" charset="0"/>
            </a:endParaRPr>
          </a:p>
        </p:txBody>
      </p:sp>
      <p:sp>
        <p:nvSpPr>
          <p:cNvPr id="5" name="Metin Yer Tutucusu 2">
            <a:extLst>
              <a:ext uri="{FF2B5EF4-FFF2-40B4-BE49-F238E27FC236}">
                <a16:creationId xmlns:a16="http://schemas.microsoft.com/office/drawing/2014/main" id="{384004DF-1F9E-60DC-3972-37FD1CE08C33}"/>
              </a:ext>
            </a:extLst>
          </p:cNvPr>
          <p:cNvSpPr txBox="1">
            <a:spLocks/>
          </p:cNvSpPr>
          <p:nvPr/>
        </p:nvSpPr>
        <p:spPr>
          <a:xfrm>
            <a:off x="817221" y="2111573"/>
            <a:ext cx="10515600" cy="5071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dirty="0">
              <a:ln>
                <a:noFill/>
              </a:ln>
              <a:solidFill>
                <a:prstClr val="white"/>
              </a:solidFill>
              <a:effectLst/>
              <a:uLnTx/>
              <a:uFillTx/>
              <a:latin typeface="Source Sans Pro"/>
              <a:ea typeface="+mn-ea"/>
              <a:cs typeface="+mn-cs"/>
            </a:endParaRPr>
          </a:p>
        </p:txBody>
      </p:sp>
      <p:pic>
        <p:nvPicPr>
          <p:cNvPr id="2050" name="Picture 2" descr="TÜRKİYE CUMHURİYETİ SAĞLIK BAKANLIĞI Logo PNG Vector">
            <a:extLst>
              <a:ext uri="{FF2B5EF4-FFF2-40B4-BE49-F238E27FC236}">
                <a16:creationId xmlns:a16="http://schemas.microsoft.com/office/drawing/2014/main" id="{BC825DF2-8833-2132-ADBB-12CD06D8C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368" y="289286"/>
            <a:ext cx="1786596" cy="178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004557"/>
      </p:ext>
    </p:extLst>
  </p:cSld>
  <p:clrMapOvr>
    <a:masterClrMapping/>
  </p:clrMapOvr>
</p:sld>
</file>

<file path=ppt/theme/theme1.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ource Sans Pro">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4785</TotalTime>
  <Words>12951</Words>
  <Application>Microsoft Office PowerPoint</Application>
  <PresentationFormat>Geniş ekran</PresentationFormat>
  <Paragraphs>1041</Paragraphs>
  <Slides>91</Slides>
  <Notes>91</Notes>
  <HiddenSlides>0</HiddenSlides>
  <MMClips>2</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91</vt:i4>
      </vt:variant>
    </vt:vector>
  </HeadingPairs>
  <TitlesOfParts>
    <vt:vector size="99" baseType="lpstr">
      <vt:lpstr>Arial</vt:lpstr>
      <vt:lpstr>Arial MT</vt:lpstr>
      <vt:lpstr>Calibri</vt:lpstr>
      <vt:lpstr>Source Sans Pro</vt:lpstr>
      <vt:lpstr>Source Sans Pro SemiBold</vt:lpstr>
      <vt:lpstr>Times New Roman</vt:lpstr>
      <vt:lpstr>Wingdings</vt:lpstr>
      <vt:lpstr>1_Office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user</dc:creator>
  <cp:lastModifiedBy>CAN HÜSEYİN HEKİMOĞLU</cp:lastModifiedBy>
  <cp:revision>189</cp:revision>
  <dcterms:created xsi:type="dcterms:W3CDTF">2024-08-12T18:42:38Z</dcterms:created>
  <dcterms:modified xsi:type="dcterms:W3CDTF">2024-11-18T14:07:13Z</dcterms:modified>
</cp:coreProperties>
</file>