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av" ContentType="audio/wav"/>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10" r:id="rId1"/>
  </p:sldMasterIdLst>
  <p:notesMasterIdLst>
    <p:notesMasterId r:id="rId64"/>
  </p:notesMasterIdLst>
  <p:sldIdLst>
    <p:sldId id="292" r:id="rId2"/>
    <p:sldId id="299" r:id="rId3"/>
    <p:sldId id="300" r:id="rId4"/>
    <p:sldId id="301" r:id="rId5"/>
    <p:sldId id="302" r:id="rId6"/>
    <p:sldId id="303" r:id="rId7"/>
    <p:sldId id="304" r:id="rId8"/>
    <p:sldId id="305" r:id="rId9"/>
    <p:sldId id="358" r:id="rId10"/>
    <p:sldId id="360" r:id="rId11"/>
    <p:sldId id="361" r:id="rId12"/>
    <p:sldId id="362" r:id="rId13"/>
    <p:sldId id="359" r:id="rId14"/>
    <p:sldId id="355" r:id="rId15"/>
    <p:sldId id="306" r:id="rId16"/>
    <p:sldId id="307" r:id="rId17"/>
    <p:sldId id="308" r:id="rId18"/>
    <p:sldId id="309" r:id="rId19"/>
    <p:sldId id="310" r:id="rId20"/>
    <p:sldId id="311" r:id="rId21"/>
    <p:sldId id="312" r:id="rId22"/>
    <p:sldId id="313" r:id="rId23"/>
    <p:sldId id="314" r:id="rId24"/>
    <p:sldId id="315" r:id="rId25"/>
    <p:sldId id="316" r:id="rId26"/>
    <p:sldId id="317" r:id="rId27"/>
    <p:sldId id="318" r:id="rId28"/>
    <p:sldId id="319" r:id="rId29"/>
    <p:sldId id="320" r:id="rId30"/>
    <p:sldId id="321" r:id="rId31"/>
    <p:sldId id="322" r:id="rId32"/>
    <p:sldId id="323" r:id="rId33"/>
    <p:sldId id="324" r:id="rId34"/>
    <p:sldId id="325" r:id="rId35"/>
    <p:sldId id="326" r:id="rId36"/>
    <p:sldId id="327" r:id="rId37"/>
    <p:sldId id="328" r:id="rId38"/>
    <p:sldId id="329" r:id="rId39"/>
    <p:sldId id="330" r:id="rId40"/>
    <p:sldId id="331" r:id="rId41"/>
    <p:sldId id="332" r:id="rId42"/>
    <p:sldId id="333" r:id="rId43"/>
    <p:sldId id="334" r:id="rId44"/>
    <p:sldId id="335" r:id="rId45"/>
    <p:sldId id="336" r:id="rId46"/>
    <p:sldId id="337" r:id="rId47"/>
    <p:sldId id="338" r:id="rId48"/>
    <p:sldId id="339" r:id="rId49"/>
    <p:sldId id="340" r:id="rId50"/>
    <p:sldId id="341" r:id="rId51"/>
    <p:sldId id="342" r:id="rId52"/>
    <p:sldId id="343" r:id="rId53"/>
    <p:sldId id="344" r:id="rId54"/>
    <p:sldId id="345" r:id="rId55"/>
    <p:sldId id="346" r:id="rId56"/>
    <p:sldId id="347" r:id="rId57"/>
    <p:sldId id="348" r:id="rId58"/>
    <p:sldId id="349" r:id="rId59"/>
    <p:sldId id="350" r:id="rId60"/>
    <p:sldId id="351" r:id="rId61"/>
    <p:sldId id="352" r:id="rId62"/>
    <p:sldId id="354" r:id="rId63"/>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2D0"/>
    <a:srgbClr val="D1112A"/>
    <a:srgbClr val="51B4AF"/>
    <a:srgbClr val="E7E8EB"/>
    <a:srgbClr val="224F4D"/>
    <a:srgbClr val="0061A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C2FFA5D-87B4-456A-9821-1D502468CF0F}" styleName="Tema Uygulanmış Stil 1 - Vurgu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Stil Yok, Kılavuz Yok">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D7AC3CCA-C797-4891-BE02-D94E43425B78}" styleName="Orta Stil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073A0DAA-6AF3-43AB-8588-CEC1D06C72B9}" styleName="Orta Stil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16DA210-FB5B-4158-B5E0-FEB733F419BA}" styleName="Açık Stil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202B0CA-FC54-4496-8BCA-5EF66A818D29}" styleName="Koyu Stil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269D01E-BC32-4049-B463-5C60D7B0CCD2}" styleName="Tema Uygulanmış Stil 2 - Vurgu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7853C-536D-4A76-A0AE-DD22124D55A5}" styleName="Tema Uygulanmış Stil 1 - Vurgu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0505E3EF-67EA-436B-97B2-0124C06EBD24}" styleName="Orta Stil 4 - Vurgu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08FB837D-C827-4EFA-A057-4D05807E0F7C}" styleName="Tema Uygulanmış Stil 1 - Vurgu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792" autoAdjust="0"/>
    <p:restoredTop sz="87422" autoAdjust="0"/>
  </p:normalViewPr>
  <p:slideViewPr>
    <p:cSldViewPr snapToGrid="0" snapToObjects="1">
      <p:cViewPr varScale="1">
        <p:scale>
          <a:sx n="75" d="100"/>
          <a:sy n="75" d="100"/>
        </p:scale>
        <p:origin x="1354" y="43"/>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1838"/>
    </p:cViewPr>
  </p:sorterViewPr>
  <p:notesViewPr>
    <p:cSldViewPr snapToGrid="0" snapToObjects="1">
      <p:cViewPr varScale="1">
        <p:scale>
          <a:sx n="67" d="100"/>
          <a:sy n="67" d="100"/>
        </p:scale>
        <p:origin x="3120" y="77"/>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717B493-CD11-1046-A221-4D3D41035E04}" type="datetimeFigureOut">
              <a:rPr lang="tr-TR" smtClean="0"/>
              <a:t>30.05.2022</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Ana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7D3E03B-4396-F040-934A-24660824B7FE}" type="slidenum">
              <a:rPr lang="tr-TR" smtClean="0"/>
              <a:t>‹#›</a:t>
            </a:fld>
            <a:endParaRPr lang="tr-TR"/>
          </a:p>
        </p:txBody>
      </p:sp>
    </p:spTree>
    <p:extLst>
      <p:ext uri="{BB962C8B-B14F-4D97-AF65-F5344CB8AC3E}">
        <p14:creationId xmlns:p14="http://schemas.microsoft.com/office/powerpoint/2010/main" val="18645465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A7D3E03B-4396-F040-934A-24660824B7FE}" type="slidenum">
              <a:rPr lang="tr-TR" smtClean="0"/>
              <a:t>1</a:t>
            </a:fld>
            <a:endParaRPr lang="tr-TR"/>
          </a:p>
        </p:txBody>
      </p:sp>
    </p:spTree>
    <p:extLst>
      <p:ext uri="{BB962C8B-B14F-4D97-AF65-F5344CB8AC3E}">
        <p14:creationId xmlns:p14="http://schemas.microsoft.com/office/powerpoint/2010/main" val="1133925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p:cNvSpPr>
            <a:spLocks noGrp="1" noChangeArrowheads="1"/>
          </p:cNvSpPr>
          <p:nvPr>
            <p:ph type="sldNum" sz="quarter" idx="5"/>
          </p:nvPr>
        </p:nvSpPr>
        <p:spPr>
          <a:noFill/>
          <a:ln>
            <a:miter lim="800000"/>
            <a:headEnd/>
            <a:tailEnd/>
          </a:ln>
        </p:spPr>
        <p:txBody>
          <a:bodyPr/>
          <a:lstStyle/>
          <a:p>
            <a:fld id="{EFE7D69D-F6BA-4CA3-8B59-81E40AC1D497}" type="slidenum">
              <a:rPr lang="he-IL" altLang="en-US" smtClean="0"/>
              <a:pPr/>
              <a:t>3</a:t>
            </a:fld>
            <a:endParaRPr lang="en-US" altLang="en-US">
              <a:cs typeface="Arial" charset="0"/>
            </a:endParaRPr>
          </a:p>
        </p:txBody>
      </p:sp>
      <p:sp>
        <p:nvSpPr>
          <p:cNvPr id="19458" name="Rectangle 2"/>
          <p:cNvSpPr>
            <a:spLocks noGrp="1" noRot="1" noChangeAspect="1" noChangeArrowheads="1" noTextEdit="1"/>
          </p:cNvSpPr>
          <p:nvPr>
            <p:ph type="sldImg"/>
          </p:nvPr>
        </p:nvSpPr>
        <p:spPr>
          <a:xfrm>
            <a:off x="422275" y="1241425"/>
            <a:ext cx="5953125" cy="3349625"/>
          </a:xfrm>
          <a:ln/>
        </p:spPr>
      </p:sp>
      <p:sp>
        <p:nvSpPr>
          <p:cNvPr id="19459"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38628865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A7D3E03B-4396-F040-934A-24660824B7FE}" type="slidenum">
              <a:rPr lang="tr-TR" smtClean="0"/>
              <a:t>4</a:t>
            </a:fld>
            <a:endParaRPr lang="tr-TR"/>
          </a:p>
        </p:txBody>
      </p:sp>
    </p:spTree>
    <p:extLst>
      <p:ext uri="{BB962C8B-B14F-4D97-AF65-F5344CB8AC3E}">
        <p14:creationId xmlns:p14="http://schemas.microsoft.com/office/powerpoint/2010/main" val="22042920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A7D3E03B-4396-F040-934A-24660824B7FE}" type="slidenum">
              <a:rPr lang="tr-TR" smtClean="0"/>
              <a:t>34</a:t>
            </a:fld>
            <a:endParaRPr lang="tr-TR"/>
          </a:p>
        </p:txBody>
      </p:sp>
    </p:spTree>
    <p:extLst>
      <p:ext uri="{BB962C8B-B14F-4D97-AF65-F5344CB8AC3E}">
        <p14:creationId xmlns:p14="http://schemas.microsoft.com/office/powerpoint/2010/main" val="34226937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chemeClr val="tx1"/>
                </a:solidFill>
                <a:latin typeface="Arial" charset="0"/>
              </a:defRPr>
            </a:lvl1pPr>
            <a:lvl2pPr marL="742950" indent="-285750" eaLnBrk="0" hangingPunct="0">
              <a:defRPr sz="4400" b="1">
                <a:solidFill>
                  <a:schemeClr val="tx1"/>
                </a:solidFill>
                <a:latin typeface="Arial" charset="0"/>
              </a:defRPr>
            </a:lvl2pPr>
            <a:lvl3pPr marL="1143000" indent="-228600" eaLnBrk="0" hangingPunct="0">
              <a:defRPr sz="4400" b="1">
                <a:solidFill>
                  <a:schemeClr val="tx1"/>
                </a:solidFill>
                <a:latin typeface="Arial" charset="0"/>
              </a:defRPr>
            </a:lvl3pPr>
            <a:lvl4pPr marL="1600200" indent="-228600" eaLnBrk="0" hangingPunct="0">
              <a:defRPr sz="4400" b="1">
                <a:solidFill>
                  <a:schemeClr val="tx1"/>
                </a:solidFill>
                <a:latin typeface="Arial" charset="0"/>
              </a:defRPr>
            </a:lvl4pPr>
            <a:lvl5pPr marL="2057400" indent="-228600" eaLnBrk="0" hangingPunct="0">
              <a:defRPr sz="4400" b="1">
                <a:solidFill>
                  <a:schemeClr val="tx1"/>
                </a:solidFill>
                <a:latin typeface="Arial" charset="0"/>
              </a:defRPr>
            </a:lvl5pPr>
            <a:lvl6pPr marL="2514600" indent="-228600" eaLnBrk="0" fontAlgn="base" hangingPunct="0">
              <a:spcBef>
                <a:spcPct val="0"/>
              </a:spcBef>
              <a:spcAft>
                <a:spcPct val="0"/>
              </a:spcAft>
              <a:defRPr sz="4400" b="1">
                <a:solidFill>
                  <a:schemeClr val="tx1"/>
                </a:solidFill>
                <a:latin typeface="Arial" charset="0"/>
              </a:defRPr>
            </a:lvl6pPr>
            <a:lvl7pPr marL="2971800" indent="-228600" eaLnBrk="0" fontAlgn="base" hangingPunct="0">
              <a:spcBef>
                <a:spcPct val="0"/>
              </a:spcBef>
              <a:spcAft>
                <a:spcPct val="0"/>
              </a:spcAft>
              <a:defRPr sz="4400" b="1">
                <a:solidFill>
                  <a:schemeClr val="tx1"/>
                </a:solidFill>
                <a:latin typeface="Arial" charset="0"/>
              </a:defRPr>
            </a:lvl7pPr>
            <a:lvl8pPr marL="3429000" indent="-228600" eaLnBrk="0" fontAlgn="base" hangingPunct="0">
              <a:spcBef>
                <a:spcPct val="0"/>
              </a:spcBef>
              <a:spcAft>
                <a:spcPct val="0"/>
              </a:spcAft>
              <a:defRPr sz="4400" b="1">
                <a:solidFill>
                  <a:schemeClr val="tx1"/>
                </a:solidFill>
                <a:latin typeface="Arial" charset="0"/>
              </a:defRPr>
            </a:lvl8pPr>
            <a:lvl9pPr marL="3886200" indent="-228600" eaLnBrk="0" fontAlgn="base" hangingPunct="0">
              <a:spcBef>
                <a:spcPct val="0"/>
              </a:spcBef>
              <a:spcAft>
                <a:spcPct val="0"/>
              </a:spcAft>
              <a:defRPr sz="4400" b="1">
                <a:solidFill>
                  <a:schemeClr val="tx1"/>
                </a:solidFill>
                <a:latin typeface="Arial" charset="0"/>
              </a:defRPr>
            </a:lvl9pPr>
          </a:lstStyle>
          <a:p>
            <a:pPr eaLnBrk="1" hangingPunct="1"/>
            <a:fld id="{73BA2CE1-5EBD-427E-AFAD-C3049D3DB39B}" type="slidenum">
              <a:rPr lang="tr-TR" altLang="tr-TR" sz="1200" b="0"/>
              <a:pPr eaLnBrk="1" hangingPunct="1"/>
              <a:t>52</a:t>
            </a:fld>
            <a:endParaRPr lang="tr-TR" altLang="tr-TR" sz="1200" b="0"/>
          </a:p>
        </p:txBody>
      </p:sp>
      <p:sp>
        <p:nvSpPr>
          <p:cNvPr id="68611" name="Rectangle 2"/>
          <p:cNvSpPr>
            <a:spLocks noGrp="1" noRot="1" noChangeAspect="1" noChangeArrowheads="1" noTextEdit="1"/>
          </p:cNvSpPr>
          <p:nvPr>
            <p:ph type="sldImg"/>
          </p:nvPr>
        </p:nvSpPr>
        <p:spPr>
          <a:xfrm>
            <a:off x="422275" y="1241425"/>
            <a:ext cx="5953125" cy="3349625"/>
          </a:xfrm>
          <a:ln/>
        </p:spPr>
      </p:sp>
      <p:sp>
        <p:nvSpPr>
          <p:cNvPr id="686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tr-TR" altLang="tr-TR">
                <a:latin typeface="Arial" charset="0"/>
              </a:rPr>
              <a:t>Uyum testi en kolay şöyle yapılır: inhale edildiğinde çökmeli, nefes verildiğinde kenarlardan kaçak olmamalı</a:t>
            </a:r>
          </a:p>
        </p:txBody>
      </p:sp>
    </p:spTree>
    <p:extLst>
      <p:ext uri="{BB962C8B-B14F-4D97-AF65-F5344CB8AC3E}">
        <p14:creationId xmlns:p14="http://schemas.microsoft.com/office/powerpoint/2010/main" val="29791306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b="1">
                <a:solidFill>
                  <a:schemeClr val="tx1"/>
                </a:solidFill>
                <a:latin typeface="Arial" charset="0"/>
              </a:defRPr>
            </a:lvl1pPr>
            <a:lvl2pPr marL="742950" indent="-285750" eaLnBrk="0" hangingPunct="0">
              <a:defRPr sz="4400" b="1">
                <a:solidFill>
                  <a:schemeClr val="tx1"/>
                </a:solidFill>
                <a:latin typeface="Arial" charset="0"/>
              </a:defRPr>
            </a:lvl2pPr>
            <a:lvl3pPr marL="1143000" indent="-228600" eaLnBrk="0" hangingPunct="0">
              <a:defRPr sz="4400" b="1">
                <a:solidFill>
                  <a:schemeClr val="tx1"/>
                </a:solidFill>
                <a:latin typeface="Arial" charset="0"/>
              </a:defRPr>
            </a:lvl3pPr>
            <a:lvl4pPr marL="1600200" indent="-228600" eaLnBrk="0" hangingPunct="0">
              <a:defRPr sz="4400" b="1">
                <a:solidFill>
                  <a:schemeClr val="tx1"/>
                </a:solidFill>
                <a:latin typeface="Arial" charset="0"/>
              </a:defRPr>
            </a:lvl4pPr>
            <a:lvl5pPr marL="2057400" indent="-228600" eaLnBrk="0" hangingPunct="0">
              <a:defRPr sz="4400" b="1">
                <a:solidFill>
                  <a:schemeClr val="tx1"/>
                </a:solidFill>
                <a:latin typeface="Arial" charset="0"/>
              </a:defRPr>
            </a:lvl5pPr>
            <a:lvl6pPr marL="2514600" indent="-228600" eaLnBrk="0" fontAlgn="base" hangingPunct="0">
              <a:spcBef>
                <a:spcPct val="0"/>
              </a:spcBef>
              <a:spcAft>
                <a:spcPct val="0"/>
              </a:spcAft>
              <a:defRPr sz="4400" b="1">
                <a:solidFill>
                  <a:schemeClr val="tx1"/>
                </a:solidFill>
                <a:latin typeface="Arial" charset="0"/>
              </a:defRPr>
            </a:lvl6pPr>
            <a:lvl7pPr marL="2971800" indent="-228600" eaLnBrk="0" fontAlgn="base" hangingPunct="0">
              <a:spcBef>
                <a:spcPct val="0"/>
              </a:spcBef>
              <a:spcAft>
                <a:spcPct val="0"/>
              </a:spcAft>
              <a:defRPr sz="4400" b="1">
                <a:solidFill>
                  <a:schemeClr val="tx1"/>
                </a:solidFill>
                <a:latin typeface="Arial" charset="0"/>
              </a:defRPr>
            </a:lvl7pPr>
            <a:lvl8pPr marL="3429000" indent="-228600" eaLnBrk="0" fontAlgn="base" hangingPunct="0">
              <a:spcBef>
                <a:spcPct val="0"/>
              </a:spcBef>
              <a:spcAft>
                <a:spcPct val="0"/>
              </a:spcAft>
              <a:defRPr sz="4400" b="1">
                <a:solidFill>
                  <a:schemeClr val="tx1"/>
                </a:solidFill>
                <a:latin typeface="Arial" charset="0"/>
              </a:defRPr>
            </a:lvl8pPr>
            <a:lvl9pPr marL="3886200" indent="-228600" eaLnBrk="0" fontAlgn="base" hangingPunct="0">
              <a:spcBef>
                <a:spcPct val="0"/>
              </a:spcBef>
              <a:spcAft>
                <a:spcPct val="0"/>
              </a:spcAft>
              <a:defRPr sz="4400" b="1">
                <a:solidFill>
                  <a:schemeClr val="tx1"/>
                </a:solidFill>
                <a:latin typeface="Arial" charset="0"/>
              </a:defRPr>
            </a:lvl9pPr>
          </a:lstStyle>
          <a:p>
            <a:pPr eaLnBrk="1" hangingPunct="1"/>
            <a:fld id="{90DC1A08-8ED7-4FB3-8FCF-7EDCEB976EE8}" type="slidenum">
              <a:rPr lang="tr-TR" altLang="tr-TR" sz="1200" b="0"/>
              <a:pPr eaLnBrk="1" hangingPunct="1"/>
              <a:t>57</a:t>
            </a:fld>
            <a:endParaRPr lang="tr-TR" altLang="tr-TR" sz="1200" b="0"/>
          </a:p>
        </p:txBody>
      </p:sp>
      <p:sp>
        <p:nvSpPr>
          <p:cNvPr id="69635" name="Rectangle 2"/>
          <p:cNvSpPr>
            <a:spLocks noGrp="1" noRot="1" noChangeAspect="1" noChangeArrowheads="1" noTextEdit="1"/>
          </p:cNvSpPr>
          <p:nvPr>
            <p:ph type="sldImg"/>
          </p:nvPr>
        </p:nvSpPr>
        <p:spPr>
          <a:xfrm>
            <a:off x="422275" y="1241425"/>
            <a:ext cx="5953125" cy="3349625"/>
          </a:xfrm>
          <a:ln/>
        </p:spPr>
      </p:sp>
      <p:sp>
        <p:nvSpPr>
          <p:cNvPr id="696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50000"/>
              </a:spcBef>
            </a:pPr>
            <a:r>
              <a:rPr lang="en-US" altLang="tr-TR">
                <a:latin typeface="Arial" charset="0"/>
              </a:rPr>
              <a:t>The sequence for removing PPE is intended to limit opportunities for self-contamination.  The gloves are considered the most contaminated pieces of PPE and are therefore removed first.   The face shield or goggles are next because they are more cumbersome and would interfere with removal of other PPE.  The gown is third in the sequence, followed by the mask or respirator.</a:t>
            </a:r>
          </a:p>
          <a:p>
            <a:pPr eaLnBrk="1" hangingPunct="1">
              <a:spcBef>
                <a:spcPct val="50000"/>
              </a:spcBef>
            </a:pPr>
            <a:endParaRPr lang="en-US" altLang="tr-TR">
              <a:latin typeface="Arial" charset="0"/>
            </a:endParaRPr>
          </a:p>
          <a:p>
            <a:pPr eaLnBrk="1" hangingPunct="1">
              <a:spcBef>
                <a:spcPct val="50000"/>
              </a:spcBef>
            </a:pPr>
            <a:endParaRPr lang="en-US" altLang="tr-TR">
              <a:latin typeface="Arial" charset="0"/>
            </a:endParaRPr>
          </a:p>
          <a:p>
            <a:pPr eaLnBrk="1" hangingPunct="1">
              <a:spcBef>
                <a:spcPct val="50000"/>
              </a:spcBef>
            </a:pPr>
            <a:endParaRPr lang="en-US" altLang="tr-TR">
              <a:latin typeface="Arial" charset="0"/>
            </a:endParaRPr>
          </a:p>
          <a:p>
            <a:pPr eaLnBrk="1" hangingPunct="1"/>
            <a:endParaRPr lang="tr-TR" altLang="tr-TR">
              <a:latin typeface="Arial" charset="0"/>
            </a:endParaRPr>
          </a:p>
        </p:txBody>
      </p:sp>
    </p:spTree>
    <p:extLst>
      <p:ext uri="{BB962C8B-B14F-4D97-AF65-F5344CB8AC3E}">
        <p14:creationId xmlns:p14="http://schemas.microsoft.com/office/powerpoint/2010/main" val="11118703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D3E03B-4396-F040-934A-24660824B7FE}" type="slidenum">
              <a:rPr kumimoji="0" lang="tr-T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tr-T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95548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5C42A9C4-E9E0-144C-94EB-D87A0E3D2E47}"/>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p>
        </p:txBody>
      </p:sp>
      <p:sp>
        <p:nvSpPr>
          <p:cNvPr id="3" name="Alt Başlık 2">
            <a:extLst>
              <a:ext uri="{FF2B5EF4-FFF2-40B4-BE49-F238E27FC236}">
                <a16:creationId xmlns:a16="http://schemas.microsoft.com/office/drawing/2014/main" id="{F7F03F2E-E8FB-444B-B279-2EE65176A55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id="{AD5AC001-DE5F-D146-AB48-A24CEC3BA3A7}"/>
              </a:ext>
            </a:extLst>
          </p:cNvPr>
          <p:cNvSpPr>
            <a:spLocks noGrp="1"/>
          </p:cNvSpPr>
          <p:nvPr>
            <p:ph type="dt" sz="half" idx="10"/>
          </p:nvPr>
        </p:nvSpPr>
        <p:spPr/>
        <p:txBody>
          <a:bodyPr/>
          <a:lstStyle/>
          <a:p>
            <a:fld id="{391C0D78-CBB9-8641-B664-BA7833CE614B}" type="datetimeFigureOut">
              <a:rPr lang="tr-TR" smtClean="0"/>
              <a:t>30.05.2022</a:t>
            </a:fld>
            <a:endParaRPr lang="tr-TR"/>
          </a:p>
        </p:txBody>
      </p:sp>
      <p:sp>
        <p:nvSpPr>
          <p:cNvPr id="5" name="Alt Bilgi Yer Tutucusu 4">
            <a:extLst>
              <a:ext uri="{FF2B5EF4-FFF2-40B4-BE49-F238E27FC236}">
                <a16:creationId xmlns:a16="http://schemas.microsoft.com/office/drawing/2014/main" id="{1BEFC020-6162-1247-AE75-3ACBDA827A39}"/>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5019296C-70B3-734F-B5E6-B442520524EF}"/>
              </a:ext>
            </a:extLst>
          </p:cNvPr>
          <p:cNvSpPr>
            <a:spLocks noGrp="1"/>
          </p:cNvSpPr>
          <p:nvPr>
            <p:ph type="sldNum" sz="quarter" idx="12"/>
          </p:nvPr>
        </p:nvSpPr>
        <p:spPr/>
        <p:txBody>
          <a:bodyPr/>
          <a:lstStyle/>
          <a:p>
            <a:fld id="{FE32C5A8-63B1-2A48-82C4-62AE275B8604}" type="slidenum">
              <a:rPr lang="tr-TR" smtClean="0"/>
              <a:t>‹#›</a:t>
            </a:fld>
            <a:endParaRPr lang="tr-TR"/>
          </a:p>
        </p:txBody>
      </p:sp>
    </p:spTree>
    <p:extLst>
      <p:ext uri="{BB962C8B-B14F-4D97-AF65-F5344CB8AC3E}">
        <p14:creationId xmlns:p14="http://schemas.microsoft.com/office/powerpoint/2010/main" val="13411470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05C92545-F65A-A54B-86D9-D3F6A64A7AD5}"/>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id="{8B8E16C5-39E3-1344-8831-336A910ACFB2}"/>
              </a:ext>
            </a:extLst>
          </p:cNvPr>
          <p:cNvSpPr>
            <a:spLocks noGrp="1"/>
          </p:cNvSpPr>
          <p:nvPr>
            <p:ph type="body" orient="vert" idx="1"/>
          </p:nvPr>
        </p:nvSpPr>
        <p:spPr/>
        <p:txBody>
          <a:bodyPr vert="eaVert"/>
          <a:lstStyle/>
          <a:p>
            <a:r>
              <a:rPr lang="tr-TR"/>
              <a:t>Asıl metin stillerini düzenle
İkinci düzey
Üçüncü düzey
Dördüncü düzey
Beşinci düzey</a:t>
            </a:r>
          </a:p>
        </p:txBody>
      </p:sp>
      <p:sp>
        <p:nvSpPr>
          <p:cNvPr id="4" name="Veri Yer Tutucusu 3">
            <a:extLst>
              <a:ext uri="{FF2B5EF4-FFF2-40B4-BE49-F238E27FC236}">
                <a16:creationId xmlns:a16="http://schemas.microsoft.com/office/drawing/2014/main" id="{5094BB16-6903-914C-80AE-C0BEA8FEDDEB}"/>
              </a:ext>
            </a:extLst>
          </p:cNvPr>
          <p:cNvSpPr>
            <a:spLocks noGrp="1"/>
          </p:cNvSpPr>
          <p:nvPr>
            <p:ph type="dt" sz="half" idx="10"/>
          </p:nvPr>
        </p:nvSpPr>
        <p:spPr/>
        <p:txBody>
          <a:bodyPr/>
          <a:lstStyle/>
          <a:p>
            <a:fld id="{391C0D78-CBB9-8641-B664-BA7833CE614B}" type="datetimeFigureOut">
              <a:rPr lang="tr-TR" smtClean="0"/>
              <a:t>30.05.2022</a:t>
            </a:fld>
            <a:endParaRPr lang="tr-TR"/>
          </a:p>
        </p:txBody>
      </p:sp>
      <p:sp>
        <p:nvSpPr>
          <p:cNvPr id="5" name="Alt Bilgi Yer Tutucusu 4">
            <a:extLst>
              <a:ext uri="{FF2B5EF4-FFF2-40B4-BE49-F238E27FC236}">
                <a16:creationId xmlns:a16="http://schemas.microsoft.com/office/drawing/2014/main" id="{19FEA661-5608-CF44-A546-84FA5325FBDC}"/>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0A205340-BB1C-544C-9D82-EEBF023C08BD}"/>
              </a:ext>
            </a:extLst>
          </p:cNvPr>
          <p:cNvSpPr>
            <a:spLocks noGrp="1"/>
          </p:cNvSpPr>
          <p:nvPr>
            <p:ph type="sldNum" sz="quarter" idx="12"/>
          </p:nvPr>
        </p:nvSpPr>
        <p:spPr/>
        <p:txBody>
          <a:bodyPr/>
          <a:lstStyle/>
          <a:p>
            <a:fld id="{FE32C5A8-63B1-2A48-82C4-62AE275B8604}" type="slidenum">
              <a:rPr lang="tr-TR" smtClean="0"/>
              <a:t>‹#›</a:t>
            </a:fld>
            <a:endParaRPr lang="tr-TR"/>
          </a:p>
        </p:txBody>
      </p:sp>
    </p:spTree>
    <p:extLst>
      <p:ext uri="{BB962C8B-B14F-4D97-AF65-F5344CB8AC3E}">
        <p14:creationId xmlns:p14="http://schemas.microsoft.com/office/powerpoint/2010/main" val="20012472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0FD8A3D4-A78A-294D-AD7F-549F56516D96}"/>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id="{462F1EFE-692C-724E-A538-17723FC91C96}"/>
              </a:ext>
            </a:extLst>
          </p:cNvPr>
          <p:cNvSpPr>
            <a:spLocks noGrp="1"/>
          </p:cNvSpPr>
          <p:nvPr>
            <p:ph type="body" orient="vert" idx="1"/>
          </p:nvPr>
        </p:nvSpPr>
        <p:spPr>
          <a:xfrm>
            <a:off x="838200" y="365125"/>
            <a:ext cx="7734300" cy="5811838"/>
          </a:xfrm>
        </p:spPr>
        <p:txBody>
          <a:bodyPr vert="eaVert"/>
          <a:lstStyle/>
          <a:p>
            <a:r>
              <a:rPr lang="tr-TR"/>
              <a:t>Asıl metin stillerini düzenle
İkinci düzey
Üçüncü düzey
Dördüncü düzey
Beşinci düzey</a:t>
            </a:r>
          </a:p>
        </p:txBody>
      </p:sp>
      <p:sp>
        <p:nvSpPr>
          <p:cNvPr id="4" name="Veri Yer Tutucusu 3">
            <a:extLst>
              <a:ext uri="{FF2B5EF4-FFF2-40B4-BE49-F238E27FC236}">
                <a16:creationId xmlns:a16="http://schemas.microsoft.com/office/drawing/2014/main" id="{DBE1C3A9-3B98-2F4D-8A72-B536691753CA}"/>
              </a:ext>
            </a:extLst>
          </p:cNvPr>
          <p:cNvSpPr>
            <a:spLocks noGrp="1"/>
          </p:cNvSpPr>
          <p:nvPr>
            <p:ph type="dt" sz="half" idx="10"/>
          </p:nvPr>
        </p:nvSpPr>
        <p:spPr/>
        <p:txBody>
          <a:bodyPr/>
          <a:lstStyle/>
          <a:p>
            <a:fld id="{391C0D78-CBB9-8641-B664-BA7833CE614B}" type="datetimeFigureOut">
              <a:rPr lang="tr-TR" smtClean="0"/>
              <a:t>30.05.2022</a:t>
            </a:fld>
            <a:endParaRPr lang="tr-TR"/>
          </a:p>
        </p:txBody>
      </p:sp>
      <p:sp>
        <p:nvSpPr>
          <p:cNvPr id="5" name="Alt Bilgi Yer Tutucusu 4">
            <a:extLst>
              <a:ext uri="{FF2B5EF4-FFF2-40B4-BE49-F238E27FC236}">
                <a16:creationId xmlns:a16="http://schemas.microsoft.com/office/drawing/2014/main" id="{BE9A8F11-B901-C040-A9F4-3048C316A106}"/>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648D44C0-0981-964A-AB13-2E49BF939AA0}"/>
              </a:ext>
            </a:extLst>
          </p:cNvPr>
          <p:cNvSpPr>
            <a:spLocks noGrp="1"/>
          </p:cNvSpPr>
          <p:nvPr>
            <p:ph type="sldNum" sz="quarter" idx="12"/>
          </p:nvPr>
        </p:nvSpPr>
        <p:spPr/>
        <p:txBody>
          <a:bodyPr/>
          <a:lstStyle/>
          <a:p>
            <a:fld id="{FE32C5A8-63B1-2A48-82C4-62AE275B8604}" type="slidenum">
              <a:rPr lang="tr-TR" smtClean="0"/>
              <a:t>‹#›</a:t>
            </a:fld>
            <a:endParaRPr lang="tr-TR"/>
          </a:p>
        </p:txBody>
      </p:sp>
    </p:spTree>
    <p:extLst>
      <p:ext uri="{BB962C8B-B14F-4D97-AF65-F5344CB8AC3E}">
        <p14:creationId xmlns:p14="http://schemas.microsoft.com/office/powerpoint/2010/main" val="9746686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Bölüm Üstbilgisi">
    <p:spTree>
      <p:nvGrpSpPr>
        <p:cNvPr id="1" name=""/>
        <p:cNvGrpSpPr/>
        <p:nvPr/>
      </p:nvGrpSpPr>
      <p:grpSpPr>
        <a:xfrm>
          <a:off x="0" y="0"/>
          <a:ext cx="0" cy="0"/>
          <a:chOff x="0" y="0"/>
          <a:chExt cx="0" cy="0"/>
        </a:xfrm>
      </p:grpSpPr>
    </p:spTree>
    <p:extLst>
      <p:ext uri="{BB962C8B-B14F-4D97-AF65-F5344CB8AC3E}">
        <p14:creationId xmlns:p14="http://schemas.microsoft.com/office/powerpoint/2010/main" val="40792776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Başlık Slaydı">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91C0D78-CBB9-8641-B664-BA7833CE614B}" type="datetimeFigureOut">
              <a:rPr lang="tr-TR" smtClean="0"/>
              <a:t>30.05.2022</a:t>
            </a:fld>
            <a:endParaRPr lang="tr-TR"/>
          </a:p>
        </p:txBody>
      </p:sp>
      <p:sp>
        <p:nvSpPr>
          <p:cNvPr id="6" name="Slide Number Placeholder 5"/>
          <p:cNvSpPr>
            <a:spLocks noGrp="1"/>
          </p:cNvSpPr>
          <p:nvPr>
            <p:ph type="sldNum" sz="quarter" idx="12"/>
          </p:nvPr>
        </p:nvSpPr>
        <p:spPr/>
        <p:txBody>
          <a:bodyPr/>
          <a:lstStyle/>
          <a:p>
            <a:fld id="{FE32C5A8-63B1-2A48-82C4-62AE275B8604}" type="slidenum">
              <a:rPr lang="tr-TR" smtClean="0"/>
              <a:t>‹#›</a:t>
            </a:fld>
            <a:endParaRPr lang="tr-TR"/>
          </a:p>
        </p:txBody>
      </p:sp>
      <p:cxnSp>
        <p:nvCxnSpPr>
          <p:cNvPr id="16" name="Straight Connector 15"/>
          <p:cNvCxnSpPr/>
          <p:nvPr/>
        </p:nvCxnSpPr>
        <p:spPr>
          <a:xfrm flipH="1">
            <a:off x="8228012" y="8467"/>
            <a:ext cx="3810000" cy="3810000"/>
          </a:xfrm>
          <a:prstGeom prst="line">
            <a:avLst/>
          </a:prstGeom>
          <a:ln w="12700">
            <a:no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no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no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6108170" y="725486"/>
            <a:ext cx="4852989" cy="4852989"/>
          </a:xfrm>
          <a:prstGeom prst="line">
            <a:avLst/>
          </a:prstGeom>
          <a:ln w="31750">
            <a:no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noFill/>
          </a:ln>
        </p:spPr>
        <p:style>
          <a:lnRef idx="2">
            <a:schemeClr val="accent1"/>
          </a:lnRef>
          <a:fillRef idx="0">
            <a:schemeClr val="accent1"/>
          </a:fillRef>
          <a:effectRef idx="1">
            <a:schemeClr val="accent1"/>
          </a:effectRef>
          <a:fontRef idx="minor">
            <a:schemeClr val="tx1"/>
          </a:fontRef>
        </p:style>
      </p:cxnSp>
    </p:spTree>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Başlık Slaydı">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91C0D78-CBB9-8641-B664-BA7833CE614B}" type="datetimeFigureOut">
              <a:rPr lang="tr-TR" smtClean="0"/>
              <a:t>30.05.2022</a:t>
            </a:fld>
            <a:endParaRPr lang="tr-TR"/>
          </a:p>
        </p:txBody>
      </p:sp>
      <p:sp>
        <p:nvSpPr>
          <p:cNvPr id="6" name="Slide Number Placeholder 5"/>
          <p:cNvSpPr>
            <a:spLocks noGrp="1"/>
          </p:cNvSpPr>
          <p:nvPr>
            <p:ph type="sldNum" sz="quarter" idx="12"/>
          </p:nvPr>
        </p:nvSpPr>
        <p:spPr/>
        <p:txBody>
          <a:bodyPr/>
          <a:lstStyle/>
          <a:p>
            <a:fld id="{FE32C5A8-63B1-2A48-82C4-62AE275B8604}" type="slidenum">
              <a:rPr lang="tr-TR" smtClean="0"/>
              <a:t>‹#›</a:t>
            </a:fld>
            <a:endParaRPr lang="tr-TR"/>
          </a:p>
        </p:txBody>
      </p:sp>
    </p:spTree>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6755700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A2101C89-090F-1F44-99C5-4B5847752E04}"/>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F288BFE6-2A45-A648-A694-FFDABD12613A}"/>
              </a:ext>
            </a:extLst>
          </p:cNvPr>
          <p:cNvSpPr>
            <a:spLocks noGrp="1"/>
          </p:cNvSpPr>
          <p:nvPr>
            <p:ph idx="1"/>
          </p:nvPr>
        </p:nvSpPr>
        <p:spPr/>
        <p:txBody>
          <a:bodyPr/>
          <a:lstStyle/>
          <a:p>
            <a:r>
              <a:rPr lang="tr-TR"/>
              <a:t>Asıl metin stillerini düzenle
İkinci düzey
Üçüncü düzey
Dördüncü düzey
Beşinci düzey</a:t>
            </a:r>
          </a:p>
        </p:txBody>
      </p:sp>
      <p:sp>
        <p:nvSpPr>
          <p:cNvPr id="4" name="Veri Yer Tutucusu 3">
            <a:extLst>
              <a:ext uri="{FF2B5EF4-FFF2-40B4-BE49-F238E27FC236}">
                <a16:creationId xmlns:a16="http://schemas.microsoft.com/office/drawing/2014/main" id="{46A6BC1A-311B-704E-AC63-8D143EDC64DF}"/>
              </a:ext>
            </a:extLst>
          </p:cNvPr>
          <p:cNvSpPr>
            <a:spLocks noGrp="1"/>
          </p:cNvSpPr>
          <p:nvPr>
            <p:ph type="dt" sz="half" idx="10"/>
          </p:nvPr>
        </p:nvSpPr>
        <p:spPr/>
        <p:txBody>
          <a:bodyPr/>
          <a:lstStyle/>
          <a:p>
            <a:fld id="{391C0D78-CBB9-8641-B664-BA7833CE614B}" type="datetimeFigureOut">
              <a:rPr lang="tr-TR" smtClean="0"/>
              <a:t>30.05.2022</a:t>
            </a:fld>
            <a:endParaRPr lang="tr-TR"/>
          </a:p>
        </p:txBody>
      </p:sp>
      <p:sp>
        <p:nvSpPr>
          <p:cNvPr id="5" name="Alt Bilgi Yer Tutucusu 4">
            <a:extLst>
              <a:ext uri="{FF2B5EF4-FFF2-40B4-BE49-F238E27FC236}">
                <a16:creationId xmlns:a16="http://schemas.microsoft.com/office/drawing/2014/main" id="{5F6D8C83-8EB9-154D-8D18-B4AF3E7084E1}"/>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44615DBE-BF6C-444D-9DC9-70804CFC2EF3}"/>
              </a:ext>
            </a:extLst>
          </p:cNvPr>
          <p:cNvSpPr>
            <a:spLocks noGrp="1"/>
          </p:cNvSpPr>
          <p:nvPr>
            <p:ph type="sldNum" sz="quarter" idx="12"/>
          </p:nvPr>
        </p:nvSpPr>
        <p:spPr/>
        <p:txBody>
          <a:bodyPr/>
          <a:lstStyle/>
          <a:p>
            <a:fld id="{FE32C5A8-63B1-2A48-82C4-62AE275B8604}" type="slidenum">
              <a:rPr lang="tr-TR" smtClean="0"/>
              <a:t>‹#›</a:t>
            </a:fld>
            <a:endParaRPr lang="tr-TR"/>
          </a:p>
        </p:txBody>
      </p:sp>
    </p:spTree>
    <p:extLst>
      <p:ext uri="{BB962C8B-B14F-4D97-AF65-F5344CB8AC3E}">
        <p14:creationId xmlns:p14="http://schemas.microsoft.com/office/powerpoint/2010/main" val="198276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574BDADF-4F8F-5440-975F-B128FBB4AA62}"/>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id="{BC0E5369-3AAE-DC49-AA84-5B8FC6881EF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tr-TR"/>
              <a:t>Asıl metin stillerini düzenle
İkinci düzey
Üçüncü düzey
Dördüncü düzey
Beşinci düzey</a:t>
            </a:r>
          </a:p>
        </p:txBody>
      </p:sp>
      <p:sp>
        <p:nvSpPr>
          <p:cNvPr id="4" name="Veri Yer Tutucusu 3">
            <a:extLst>
              <a:ext uri="{FF2B5EF4-FFF2-40B4-BE49-F238E27FC236}">
                <a16:creationId xmlns:a16="http://schemas.microsoft.com/office/drawing/2014/main" id="{22F775EC-E400-A74C-BB02-CA2BBF262D9B}"/>
              </a:ext>
            </a:extLst>
          </p:cNvPr>
          <p:cNvSpPr>
            <a:spLocks noGrp="1"/>
          </p:cNvSpPr>
          <p:nvPr>
            <p:ph type="dt" sz="half" idx="10"/>
          </p:nvPr>
        </p:nvSpPr>
        <p:spPr/>
        <p:txBody>
          <a:bodyPr/>
          <a:lstStyle/>
          <a:p>
            <a:fld id="{391C0D78-CBB9-8641-B664-BA7833CE614B}" type="datetimeFigureOut">
              <a:rPr lang="tr-TR" smtClean="0"/>
              <a:t>30.05.2022</a:t>
            </a:fld>
            <a:endParaRPr lang="tr-TR"/>
          </a:p>
        </p:txBody>
      </p:sp>
      <p:sp>
        <p:nvSpPr>
          <p:cNvPr id="5" name="Alt Bilgi Yer Tutucusu 4">
            <a:extLst>
              <a:ext uri="{FF2B5EF4-FFF2-40B4-BE49-F238E27FC236}">
                <a16:creationId xmlns:a16="http://schemas.microsoft.com/office/drawing/2014/main" id="{A8FBAF36-DB3E-0F40-9C6C-341352E8AF7C}"/>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6388E202-5A8F-9247-A3F8-A349DD890403}"/>
              </a:ext>
            </a:extLst>
          </p:cNvPr>
          <p:cNvSpPr>
            <a:spLocks noGrp="1"/>
          </p:cNvSpPr>
          <p:nvPr>
            <p:ph type="sldNum" sz="quarter" idx="12"/>
          </p:nvPr>
        </p:nvSpPr>
        <p:spPr/>
        <p:txBody>
          <a:bodyPr/>
          <a:lstStyle/>
          <a:p>
            <a:fld id="{FE32C5A8-63B1-2A48-82C4-62AE275B8604}" type="slidenum">
              <a:rPr lang="tr-TR" smtClean="0"/>
              <a:t>‹#›</a:t>
            </a:fld>
            <a:endParaRPr lang="tr-TR"/>
          </a:p>
        </p:txBody>
      </p:sp>
    </p:spTree>
    <p:extLst>
      <p:ext uri="{BB962C8B-B14F-4D97-AF65-F5344CB8AC3E}">
        <p14:creationId xmlns:p14="http://schemas.microsoft.com/office/powerpoint/2010/main" val="36530027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1A5BF81E-A982-6F46-BB99-002E1290B459}"/>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6D6830A4-85FE-CF49-9520-B8ED5D34FE28}"/>
              </a:ext>
            </a:extLst>
          </p:cNvPr>
          <p:cNvSpPr>
            <a:spLocks noGrp="1"/>
          </p:cNvSpPr>
          <p:nvPr>
            <p:ph sz="half" idx="1"/>
          </p:nvPr>
        </p:nvSpPr>
        <p:spPr>
          <a:xfrm>
            <a:off x="838200" y="1825625"/>
            <a:ext cx="5181600" cy="4351338"/>
          </a:xfrm>
        </p:spPr>
        <p:txBody>
          <a:bodyPr/>
          <a:lstStyle/>
          <a:p>
            <a:r>
              <a:rPr lang="tr-TR"/>
              <a:t>Asıl metin stillerini düzenle
İkinci düzey
Üçüncü düzey
Dördüncü düzey
Beşinci düzey</a:t>
            </a:r>
          </a:p>
        </p:txBody>
      </p:sp>
      <p:sp>
        <p:nvSpPr>
          <p:cNvPr id="4" name="İçerik Yer Tutucusu 3">
            <a:extLst>
              <a:ext uri="{FF2B5EF4-FFF2-40B4-BE49-F238E27FC236}">
                <a16:creationId xmlns:a16="http://schemas.microsoft.com/office/drawing/2014/main" id="{B9A2F0E0-260A-8748-954C-3865CCB458B1}"/>
              </a:ext>
            </a:extLst>
          </p:cNvPr>
          <p:cNvSpPr>
            <a:spLocks noGrp="1"/>
          </p:cNvSpPr>
          <p:nvPr>
            <p:ph sz="half" idx="2"/>
          </p:nvPr>
        </p:nvSpPr>
        <p:spPr>
          <a:xfrm>
            <a:off x="6172200" y="1825625"/>
            <a:ext cx="5181600" cy="4351338"/>
          </a:xfrm>
        </p:spPr>
        <p:txBody>
          <a:bodyPr/>
          <a:lstStyle/>
          <a:p>
            <a:r>
              <a:rPr lang="tr-TR"/>
              <a:t>Asıl metin stillerini düzenle
İkinci düzey
Üçüncü düzey
Dördüncü düzey
Beşinci düzey</a:t>
            </a:r>
          </a:p>
        </p:txBody>
      </p:sp>
      <p:sp>
        <p:nvSpPr>
          <p:cNvPr id="5" name="Veri Yer Tutucusu 4">
            <a:extLst>
              <a:ext uri="{FF2B5EF4-FFF2-40B4-BE49-F238E27FC236}">
                <a16:creationId xmlns:a16="http://schemas.microsoft.com/office/drawing/2014/main" id="{BA0A5786-F3B1-1044-93B1-02A56E0F8F72}"/>
              </a:ext>
            </a:extLst>
          </p:cNvPr>
          <p:cNvSpPr>
            <a:spLocks noGrp="1"/>
          </p:cNvSpPr>
          <p:nvPr>
            <p:ph type="dt" sz="half" idx="10"/>
          </p:nvPr>
        </p:nvSpPr>
        <p:spPr/>
        <p:txBody>
          <a:bodyPr/>
          <a:lstStyle/>
          <a:p>
            <a:fld id="{391C0D78-CBB9-8641-B664-BA7833CE614B}" type="datetimeFigureOut">
              <a:rPr lang="tr-TR" smtClean="0"/>
              <a:t>30.05.2022</a:t>
            </a:fld>
            <a:endParaRPr lang="tr-TR"/>
          </a:p>
        </p:txBody>
      </p:sp>
      <p:sp>
        <p:nvSpPr>
          <p:cNvPr id="6" name="Alt Bilgi Yer Tutucusu 5">
            <a:extLst>
              <a:ext uri="{FF2B5EF4-FFF2-40B4-BE49-F238E27FC236}">
                <a16:creationId xmlns:a16="http://schemas.microsoft.com/office/drawing/2014/main" id="{4E938B5B-36A4-9941-93A0-9008FBC28939}"/>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EFE78F13-92D1-7B4F-A132-7EE98669D423}"/>
              </a:ext>
            </a:extLst>
          </p:cNvPr>
          <p:cNvSpPr>
            <a:spLocks noGrp="1"/>
          </p:cNvSpPr>
          <p:nvPr>
            <p:ph type="sldNum" sz="quarter" idx="12"/>
          </p:nvPr>
        </p:nvSpPr>
        <p:spPr/>
        <p:txBody>
          <a:bodyPr/>
          <a:lstStyle/>
          <a:p>
            <a:fld id="{FE32C5A8-63B1-2A48-82C4-62AE275B8604}" type="slidenum">
              <a:rPr lang="tr-TR" smtClean="0"/>
              <a:t>‹#›</a:t>
            </a:fld>
            <a:endParaRPr lang="tr-TR"/>
          </a:p>
        </p:txBody>
      </p:sp>
    </p:spTree>
    <p:extLst>
      <p:ext uri="{BB962C8B-B14F-4D97-AF65-F5344CB8AC3E}">
        <p14:creationId xmlns:p14="http://schemas.microsoft.com/office/powerpoint/2010/main" val="4281552143"/>
      </p:ext>
    </p:extLst>
  </p:cSld>
  <p:clrMapOvr>
    <a:masterClrMapping/>
  </p:clrMapOvr>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CAEDEF85-B58F-0940-A22D-9DA8253943BB}"/>
              </a:ext>
            </a:extLst>
          </p:cNvPr>
          <p:cNvSpPr>
            <a:spLocks noGrp="1"/>
          </p:cNvSpPr>
          <p:nvPr>
            <p:ph type="title"/>
          </p:nvPr>
        </p:nvSpPr>
        <p:spPr>
          <a:xfrm>
            <a:off x="839788" y="365125"/>
            <a:ext cx="105156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3216F8E1-8C69-BC4D-8DDF-7AAD4D22DDE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tr-TR"/>
              <a:t>Asıl metin stillerini düzenle
İkinci düzey
Üçüncü düzey
Dördüncü düzey
Beşinci düzey</a:t>
            </a:r>
          </a:p>
        </p:txBody>
      </p:sp>
      <p:sp>
        <p:nvSpPr>
          <p:cNvPr id="4" name="İçerik Yer Tutucusu 3">
            <a:extLst>
              <a:ext uri="{FF2B5EF4-FFF2-40B4-BE49-F238E27FC236}">
                <a16:creationId xmlns:a16="http://schemas.microsoft.com/office/drawing/2014/main" id="{16435DFB-973B-8443-A916-F959A9DD2B72}"/>
              </a:ext>
            </a:extLst>
          </p:cNvPr>
          <p:cNvSpPr>
            <a:spLocks noGrp="1"/>
          </p:cNvSpPr>
          <p:nvPr>
            <p:ph sz="half" idx="2"/>
          </p:nvPr>
        </p:nvSpPr>
        <p:spPr>
          <a:xfrm>
            <a:off x="839788" y="2505075"/>
            <a:ext cx="5157787" cy="3684588"/>
          </a:xfrm>
        </p:spPr>
        <p:txBody>
          <a:bodyPr/>
          <a:lstStyle/>
          <a:p>
            <a:r>
              <a:rPr lang="tr-TR"/>
              <a:t>Asıl metin stillerini düzenle
İkinci düzey
Üçüncü düzey
Dördüncü düzey
Beşinci düzey</a:t>
            </a:r>
          </a:p>
        </p:txBody>
      </p:sp>
      <p:sp>
        <p:nvSpPr>
          <p:cNvPr id="5" name="Metin Yer Tutucusu 4">
            <a:extLst>
              <a:ext uri="{FF2B5EF4-FFF2-40B4-BE49-F238E27FC236}">
                <a16:creationId xmlns:a16="http://schemas.microsoft.com/office/drawing/2014/main" id="{070EE86B-B42A-314F-9132-ABBF04F2027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tr-TR"/>
              <a:t>Asıl metin stillerini düzenle
İkinci düzey
Üçüncü düzey
Dördüncü düzey
Beşinci düzey</a:t>
            </a:r>
          </a:p>
        </p:txBody>
      </p:sp>
      <p:sp>
        <p:nvSpPr>
          <p:cNvPr id="6" name="İçerik Yer Tutucusu 5">
            <a:extLst>
              <a:ext uri="{FF2B5EF4-FFF2-40B4-BE49-F238E27FC236}">
                <a16:creationId xmlns:a16="http://schemas.microsoft.com/office/drawing/2014/main" id="{1B7ED894-DCD5-2F44-96C8-048D31A25C3A}"/>
              </a:ext>
            </a:extLst>
          </p:cNvPr>
          <p:cNvSpPr>
            <a:spLocks noGrp="1"/>
          </p:cNvSpPr>
          <p:nvPr>
            <p:ph sz="quarter" idx="4"/>
          </p:nvPr>
        </p:nvSpPr>
        <p:spPr>
          <a:xfrm>
            <a:off x="6172200" y="2505075"/>
            <a:ext cx="5183188" cy="3684588"/>
          </a:xfrm>
        </p:spPr>
        <p:txBody>
          <a:bodyPr/>
          <a:lstStyle/>
          <a:p>
            <a:r>
              <a:rPr lang="tr-TR"/>
              <a:t>Asıl metin stillerini düzenle
İkinci düzey
Üçüncü düzey
Dördüncü düzey
Beşinci düzey</a:t>
            </a:r>
          </a:p>
        </p:txBody>
      </p:sp>
      <p:sp>
        <p:nvSpPr>
          <p:cNvPr id="7" name="Veri Yer Tutucusu 6">
            <a:extLst>
              <a:ext uri="{FF2B5EF4-FFF2-40B4-BE49-F238E27FC236}">
                <a16:creationId xmlns:a16="http://schemas.microsoft.com/office/drawing/2014/main" id="{938A6BFA-7B76-3540-85EF-B1C4FA1DC61B}"/>
              </a:ext>
            </a:extLst>
          </p:cNvPr>
          <p:cNvSpPr>
            <a:spLocks noGrp="1"/>
          </p:cNvSpPr>
          <p:nvPr>
            <p:ph type="dt" sz="half" idx="10"/>
          </p:nvPr>
        </p:nvSpPr>
        <p:spPr/>
        <p:txBody>
          <a:bodyPr/>
          <a:lstStyle/>
          <a:p>
            <a:fld id="{391C0D78-CBB9-8641-B664-BA7833CE614B}" type="datetimeFigureOut">
              <a:rPr lang="tr-TR" smtClean="0"/>
              <a:t>30.05.2022</a:t>
            </a:fld>
            <a:endParaRPr lang="tr-TR"/>
          </a:p>
        </p:txBody>
      </p:sp>
      <p:sp>
        <p:nvSpPr>
          <p:cNvPr id="8" name="Alt Bilgi Yer Tutucusu 7">
            <a:extLst>
              <a:ext uri="{FF2B5EF4-FFF2-40B4-BE49-F238E27FC236}">
                <a16:creationId xmlns:a16="http://schemas.microsoft.com/office/drawing/2014/main" id="{BA9D5F59-8479-CE48-A290-33403872EFB6}"/>
              </a:ext>
            </a:extLst>
          </p:cNvPr>
          <p:cNvSpPr>
            <a:spLocks noGrp="1"/>
          </p:cNvSpPr>
          <p:nvPr>
            <p:ph type="ftr" sz="quarter" idx="11"/>
          </p:nvPr>
        </p:nvSpPr>
        <p:spPr/>
        <p:txBody>
          <a:bodyPr/>
          <a:lstStyle/>
          <a:p>
            <a:endParaRPr lang="tr-TR"/>
          </a:p>
        </p:txBody>
      </p:sp>
      <p:sp>
        <p:nvSpPr>
          <p:cNvPr id="9" name="Slayt Numarası Yer Tutucusu 8">
            <a:extLst>
              <a:ext uri="{FF2B5EF4-FFF2-40B4-BE49-F238E27FC236}">
                <a16:creationId xmlns:a16="http://schemas.microsoft.com/office/drawing/2014/main" id="{EFC78FD3-800C-C244-91DE-7B243277FDA5}"/>
              </a:ext>
            </a:extLst>
          </p:cNvPr>
          <p:cNvSpPr>
            <a:spLocks noGrp="1"/>
          </p:cNvSpPr>
          <p:nvPr>
            <p:ph type="sldNum" sz="quarter" idx="12"/>
          </p:nvPr>
        </p:nvSpPr>
        <p:spPr/>
        <p:txBody>
          <a:bodyPr/>
          <a:lstStyle/>
          <a:p>
            <a:fld id="{FE32C5A8-63B1-2A48-82C4-62AE275B8604}" type="slidenum">
              <a:rPr lang="tr-TR" smtClean="0"/>
              <a:t>‹#›</a:t>
            </a:fld>
            <a:endParaRPr lang="tr-TR"/>
          </a:p>
        </p:txBody>
      </p:sp>
    </p:spTree>
    <p:extLst>
      <p:ext uri="{BB962C8B-B14F-4D97-AF65-F5344CB8AC3E}">
        <p14:creationId xmlns:p14="http://schemas.microsoft.com/office/powerpoint/2010/main" val="3513031271"/>
      </p:ext>
    </p:extLst>
  </p:cSld>
  <p:clrMapOvr>
    <a:masterClrMapping/>
  </p:clrMapOvr>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BBC45CFC-6AB1-2A4E-A28F-D9E10BFED79E}"/>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id="{62FC3DDB-1F27-A94E-80D7-3042D40BFDDC}"/>
              </a:ext>
            </a:extLst>
          </p:cNvPr>
          <p:cNvSpPr>
            <a:spLocks noGrp="1"/>
          </p:cNvSpPr>
          <p:nvPr>
            <p:ph type="dt" sz="half" idx="10"/>
          </p:nvPr>
        </p:nvSpPr>
        <p:spPr/>
        <p:txBody>
          <a:bodyPr/>
          <a:lstStyle/>
          <a:p>
            <a:fld id="{391C0D78-CBB9-8641-B664-BA7833CE614B}" type="datetimeFigureOut">
              <a:rPr lang="tr-TR" smtClean="0"/>
              <a:t>30.05.2022</a:t>
            </a:fld>
            <a:endParaRPr lang="tr-TR"/>
          </a:p>
        </p:txBody>
      </p:sp>
      <p:sp>
        <p:nvSpPr>
          <p:cNvPr id="4" name="Alt Bilgi Yer Tutucusu 3">
            <a:extLst>
              <a:ext uri="{FF2B5EF4-FFF2-40B4-BE49-F238E27FC236}">
                <a16:creationId xmlns:a16="http://schemas.microsoft.com/office/drawing/2014/main" id="{FEB9E906-B6F2-554B-9B7B-6D73F4AE9544}"/>
              </a:ext>
            </a:extLst>
          </p:cNvPr>
          <p:cNvSpPr>
            <a:spLocks noGrp="1"/>
          </p:cNvSpPr>
          <p:nvPr>
            <p:ph type="ftr" sz="quarter" idx="11"/>
          </p:nvPr>
        </p:nvSpPr>
        <p:spPr/>
        <p:txBody>
          <a:bodyPr/>
          <a:lstStyle/>
          <a:p>
            <a:endParaRPr lang="tr-TR"/>
          </a:p>
        </p:txBody>
      </p:sp>
      <p:sp>
        <p:nvSpPr>
          <p:cNvPr id="5" name="Slayt Numarası Yer Tutucusu 4">
            <a:extLst>
              <a:ext uri="{FF2B5EF4-FFF2-40B4-BE49-F238E27FC236}">
                <a16:creationId xmlns:a16="http://schemas.microsoft.com/office/drawing/2014/main" id="{452DE976-F3C7-0D47-839A-0D7C67124C45}"/>
              </a:ext>
            </a:extLst>
          </p:cNvPr>
          <p:cNvSpPr>
            <a:spLocks noGrp="1"/>
          </p:cNvSpPr>
          <p:nvPr>
            <p:ph type="sldNum" sz="quarter" idx="12"/>
          </p:nvPr>
        </p:nvSpPr>
        <p:spPr/>
        <p:txBody>
          <a:bodyPr/>
          <a:lstStyle/>
          <a:p>
            <a:fld id="{FE32C5A8-63B1-2A48-82C4-62AE275B8604}" type="slidenum">
              <a:rPr lang="tr-TR" smtClean="0"/>
              <a:t>‹#›</a:t>
            </a:fld>
            <a:endParaRPr lang="tr-TR"/>
          </a:p>
        </p:txBody>
      </p:sp>
    </p:spTree>
    <p:extLst>
      <p:ext uri="{BB962C8B-B14F-4D97-AF65-F5344CB8AC3E}">
        <p14:creationId xmlns:p14="http://schemas.microsoft.com/office/powerpoint/2010/main" val="26637347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5E1580DD-BECD-DE4D-BBCD-E0B2DEC7545C}"/>
              </a:ext>
            </a:extLst>
          </p:cNvPr>
          <p:cNvSpPr>
            <a:spLocks noGrp="1"/>
          </p:cNvSpPr>
          <p:nvPr>
            <p:ph type="dt" sz="half" idx="10"/>
          </p:nvPr>
        </p:nvSpPr>
        <p:spPr/>
        <p:txBody>
          <a:bodyPr/>
          <a:lstStyle/>
          <a:p>
            <a:fld id="{391C0D78-CBB9-8641-B664-BA7833CE614B}" type="datetimeFigureOut">
              <a:rPr lang="tr-TR" smtClean="0"/>
              <a:t>30.05.2022</a:t>
            </a:fld>
            <a:endParaRPr lang="tr-TR"/>
          </a:p>
        </p:txBody>
      </p:sp>
      <p:sp>
        <p:nvSpPr>
          <p:cNvPr id="3" name="Alt Bilgi Yer Tutucusu 2">
            <a:extLst>
              <a:ext uri="{FF2B5EF4-FFF2-40B4-BE49-F238E27FC236}">
                <a16:creationId xmlns:a16="http://schemas.microsoft.com/office/drawing/2014/main" id="{0ECFA06C-5114-CA41-BB2C-B29B005F0726}"/>
              </a:ext>
            </a:extLst>
          </p:cNvPr>
          <p:cNvSpPr>
            <a:spLocks noGrp="1"/>
          </p:cNvSpPr>
          <p:nvPr>
            <p:ph type="ftr" sz="quarter" idx="11"/>
          </p:nvPr>
        </p:nvSpPr>
        <p:spPr/>
        <p:txBody>
          <a:bodyPr/>
          <a:lstStyle/>
          <a:p>
            <a:endParaRPr lang="tr-TR"/>
          </a:p>
        </p:txBody>
      </p:sp>
      <p:sp>
        <p:nvSpPr>
          <p:cNvPr id="4" name="Slayt Numarası Yer Tutucusu 3">
            <a:extLst>
              <a:ext uri="{FF2B5EF4-FFF2-40B4-BE49-F238E27FC236}">
                <a16:creationId xmlns:a16="http://schemas.microsoft.com/office/drawing/2014/main" id="{75BDB65A-8782-854E-A86E-A537AAB9E909}"/>
              </a:ext>
            </a:extLst>
          </p:cNvPr>
          <p:cNvSpPr>
            <a:spLocks noGrp="1"/>
          </p:cNvSpPr>
          <p:nvPr>
            <p:ph type="sldNum" sz="quarter" idx="12"/>
          </p:nvPr>
        </p:nvSpPr>
        <p:spPr/>
        <p:txBody>
          <a:bodyPr/>
          <a:lstStyle/>
          <a:p>
            <a:fld id="{FE32C5A8-63B1-2A48-82C4-62AE275B8604}" type="slidenum">
              <a:rPr lang="tr-TR" smtClean="0"/>
              <a:t>‹#›</a:t>
            </a:fld>
            <a:endParaRPr lang="tr-TR"/>
          </a:p>
        </p:txBody>
      </p:sp>
    </p:spTree>
    <p:extLst>
      <p:ext uri="{BB962C8B-B14F-4D97-AF65-F5344CB8AC3E}">
        <p14:creationId xmlns:p14="http://schemas.microsoft.com/office/powerpoint/2010/main" val="35019331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48158DE7-603C-EC47-8EE3-82CD6A6ADC2D}"/>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id="{D9D192C1-88C8-B547-B79E-07DAE020DD6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lang="tr-TR"/>
              <a:t>Asıl metin stillerini düzenle
İkinci düzey
Üçüncü düzey
Dördüncü düzey
Beşinci düzey</a:t>
            </a:r>
          </a:p>
        </p:txBody>
      </p:sp>
      <p:sp>
        <p:nvSpPr>
          <p:cNvPr id="4" name="Metin Yer Tutucusu 3">
            <a:extLst>
              <a:ext uri="{FF2B5EF4-FFF2-40B4-BE49-F238E27FC236}">
                <a16:creationId xmlns:a16="http://schemas.microsoft.com/office/drawing/2014/main" id="{B9351485-537A-EC43-A7FE-92A912B9913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tr-TR"/>
              <a:t>Asıl metin stillerini düzenle
İkinci düzey
Üçüncü düzey
Dördüncü düzey
Beşinci düzey</a:t>
            </a:r>
          </a:p>
        </p:txBody>
      </p:sp>
      <p:sp>
        <p:nvSpPr>
          <p:cNvPr id="5" name="Veri Yer Tutucusu 4">
            <a:extLst>
              <a:ext uri="{FF2B5EF4-FFF2-40B4-BE49-F238E27FC236}">
                <a16:creationId xmlns:a16="http://schemas.microsoft.com/office/drawing/2014/main" id="{1F7A7E4E-60F2-1948-9C87-B1A8E8C715B9}"/>
              </a:ext>
            </a:extLst>
          </p:cNvPr>
          <p:cNvSpPr>
            <a:spLocks noGrp="1"/>
          </p:cNvSpPr>
          <p:nvPr>
            <p:ph type="dt" sz="half" idx="10"/>
          </p:nvPr>
        </p:nvSpPr>
        <p:spPr/>
        <p:txBody>
          <a:bodyPr/>
          <a:lstStyle/>
          <a:p>
            <a:fld id="{391C0D78-CBB9-8641-B664-BA7833CE614B}" type="datetimeFigureOut">
              <a:rPr lang="tr-TR" smtClean="0"/>
              <a:t>30.05.2022</a:t>
            </a:fld>
            <a:endParaRPr lang="tr-TR"/>
          </a:p>
        </p:txBody>
      </p:sp>
      <p:sp>
        <p:nvSpPr>
          <p:cNvPr id="6" name="Alt Bilgi Yer Tutucusu 5">
            <a:extLst>
              <a:ext uri="{FF2B5EF4-FFF2-40B4-BE49-F238E27FC236}">
                <a16:creationId xmlns:a16="http://schemas.microsoft.com/office/drawing/2014/main" id="{E646E380-5567-3042-A6EA-6AA37778BA42}"/>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F3BEEE1D-BB3D-5547-812B-28EFEEA2E51C}"/>
              </a:ext>
            </a:extLst>
          </p:cNvPr>
          <p:cNvSpPr>
            <a:spLocks noGrp="1"/>
          </p:cNvSpPr>
          <p:nvPr>
            <p:ph type="sldNum" sz="quarter" idx="12"/>
          </p:nvPr>
        </p:nvSpPr>
        <p:spPr/>
        <p:txBody>
          <a:bodyPr/>
          <a:lstStyle/>
          <a:p>
            <a:fld id="{FE32C5A8-63B1-2A48-82C4-62AE275B8604}" type="slidenum">
              <a:rPr lang="tr-TR" smtClean="0"/>
              <a:t>‹#›</a:t>
            </a:fld>
            <a:endParaRPr lang="tr-TR"/>
          </a:p>
        </p:txBody>
      </p:sp>
    </p:spTree>
    <p:extLst>
      <p:ext uri="{BB962C8B-B14F-4D97-AF65-F5344CB8AC3E}">
        <p14:creationId xmlns:p14="http://schemas.microsoft.com/office/powerpoint/2010/main" val="32786204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EB7A00CC-42A1-304B-B451-B7B728761BD7}"/>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id="{48D74993-E82A-1F4D-BD32-52A72706322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a:extLst>
              <a:ext uri="{FF2B5EF4-FFF2-40B4-BE49-F238E27FC236}">
                <a16:creationId xmlns:a16="http://schemas.microsoft.com/office/drawing/2014/main" id="{9F689273-485F-ED47-92B0-233F8E63EFD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tr-TR"/>
              <a:t>Asıl metin stillerini düzenle
İkinci düzey
Üçüncü düzey
Dördüncü düzey
Beşinci düzey</a:t>
            </a:r>
          </a:p>
        </p:txBody>
      </p:sp>
      <p:sp>
        <p:nvSpPr>
          <p:cNvPr id="5" name="Veri Yer Tutucusu 4">
            <a:extLst>
              <a:ext uri="{FF2B5EF4-FFF2-40B4-BE49-F238E27FC236}">
                <a16:creationId xmlns:a16="http://schemas.microsoft.com/office/drawing/2014/main" id="{389D8681-6C9C-634C-A193-EC83A7AF056F}"/>
              </a:ext>
            </a:extLst>
          </p:cNvPr>
          <p:cNvSpPr>
            <a:spLocks noGrp="1"/>
          </p:cNvSpPr>
          <p:nvPr>
            <p:ph type="dt" sz="half" idx="10"/>
          </p:nvPr>
        </p:nvSpPr>
        <p:spPr/>
        <p:txBody>
          <a:bodyPr/>
          <a:lstStyle/>
          <a:p>
            <a:fld id="{391C0D78-CBB9-8641-B664-BA7833CE614B}" type="datetimeFigureOut">
              <a:rPr lang="tr-TR" smtClean="0"/>
              <a:t>30.05.2022</a:t>
            </a:fld>
            <a:endParaRPr lang="tr-TR"/>
          </a:p>
        </p:txBody>
      </p:sp>
      <p:sp>
        <p:nvSpPr>
          <p:cNvPr id="6" name="Alt Bilgi Yer Tutucusu 5">
            <a:extLst>
              <a:ext uri="{FF2B5EF4-FFF2-40B4-BE49-F238E27FC236}">
                <a16:creationId xmlns:a16="http://schemas.microsoft.com/office/drawing/2014/main" id="{E34FD736-3005-0749-B32C-D1F333099D00}"/>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A5F31ECF-CA83-DD46-B419-097031AE9385}"/>
              </a:ext>
            </a:extLst>
          </p:cNvPr>
          <p:cNvSpPr>
            <a:spLocks noGrp="1"/>
          </p:cNvSpPr>
          <p:nvPr>
            <p:ph type="sldNum" sz="quarter" idx="12"/>
          </p:nvPr>
        </p:nvSpPr>
        <p:spPr/>
        <p:txBody>
          <a:bodyPr/>
          <a:lstStyle/>
          <a:p>
            <a:fld id="{FE32C5A8-63B1-2A48-82C4-62AE275B8604}" type="slidenum">
              <a:rPr lang="tr-TR" smtClean="0"/>
              <a:t>‹#›</a:t>
            </a:fld>
            <a:endParaRPr lang="tr-TR"/>
          </a:p>
        </p:txBody>
      </p:sp>
    </p:spTree>
    <p:extLst>
      <p:ext uri="{BB962C8B-B14F-4D97-AF65-F5344CB8AC3E}">
        <p14:creationId xmlns:p14="http://schemas.microsoft.com/office/powerpoint/2010/main" val="38047857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7">
            <a:lum/>
          </a:blip>
          <a:srcRect/>
          <a:stretch>
            <a:fillRect/>
          </a:stretch>
        </a:blipFill>
        <a:effectLst/>
      </p:bgPr>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F5DE7B33-18BF-AD48-8242-14F5B3A6963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id="{E645A08B-F59F-3E47-BF51-14F1474D25E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r>
              <a:rPr lang="tr-TR"/>
              <a:t>Asıl metin stillerini düzenle
İkinci düzey
Üçüncü düzey
Dördüncü düzey
Beşinci düzey</a:t>
            </a:r>
          </a:p>
        </p:txBody>
      </p:sp>
      <p:sp>
        <p:nvSpPr>
          <p:cNvPr id="4" name="Veri Yer Tutucusu 3">
            <a:extLst>
              <a:ext uri="{FF2B5EF4-FFF2-40B4-BE49-F238E27FC236}">
                <a16:creationId xmlns:a16="http://schemas.microsoft.com/office/drawing/2014/main" id="{12A72872-4E4E-954C-B881-EA4EC81DADA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91C0D78-CBB9-8641-B664-BA7833CE614B}" type="datetimeFigureOut">
              <a:rPr lang="tr-TR" smtClean="0"/>
              <a:t>30.05.2022</a:t>
            </a:fld>
            <a:endParaRPr lang="tr-TR"/>
          </a:p>
        </p:txBody>
      </p:sp>
      <p:sp>
        <p:nvSpPr>
          <p:cNvPr id="5" name="Alt Bilgi Yer Tutucusu 4">
            <a:extLst>
              <a:ext uri="{FF2B5EF4-FFF2-40B4-BE49-F238E27FC236}">
                <a16:creationId xmlns:a16="http://schemas.microsoft.com/office/drawing/2014/main" id="{B80ED280-3B11-EF41-9FDC-D42D899B633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a:extLst>
              <a:ext uri="{FF2B5EF4-FFF2-40B4-BE49-F238E27FC236}">
                <a16:creationId xmlns:a16="http://schemas.microsoft.com/office/drawing/2014/main" id="{EB30C5E0-3B13-C748-9D63-7CFD537E0DB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32C5A8-63B1-2A48-82C4-62AE275B8604}" type="slidenum">
              <a:rPr lang="tr-TR" smtClean="0"/>
              <a:t>‹#›</a:t>
            </a:fld>
            <a:endParaRPr lang="tr-TR"/>
          </a:p>
        </p:txBody>
      </p:sp>
    </p:spTree>
    <p:extLst>
      <p:ext uri="{BB962C8B-B14F-4D97-AF65-F5344CB8AC3E}">
        <p14:creationId xmlns:p14="http://schemas.microsoft.com/office/powerpoint/2010/main" val="1625060419"/>
      </p:ext>
    </p:extLst>
  </p:cSld>
  <p:clrMap bg1="lt1" tx1="dk1" bg2="lt2" tx2="dk2" accent1="accent1" accent2="accent2" accent3="accent3" accent4="accent4" accent5="accent5" accent6="accent6" hlink="hlink" folHlink="folHlink"/>
  <p:sldLayoutIdLst>
    <p:sldLayoutId id="2147483911" r:id="rId1"/>
    <p:sldLayoutId id="2147483912" r:id="rId2"/>
    <p:sldLayoutId id="2147483913" r:id="rId3"/>
    <p:sldLayoutId id="2147483914" r:id="rId4"/>
    <p:sldLayoutId id="2147483915" r:id="rId5"/>
    <p:sldLayoutId id="2147483916" r:id="rId6"/>
    <p:sldLayoutId id="2147483917" r:id="rId7"/>
    <p:sldLayoutId id="2147483918" r:id="rId8"/>
    <p:sldLayoutId id="2147483919" r:id="rId9"/>
    <p:sldLayoutId id="2147483920" r:id="rId10"/>
    <p:sldLayoutId id="2147483921" r:id="rId11"/>
    <p:sldLayoutId id="2147483922" r:id="rId12"/>
    <p:sldLayoutId id="2147483907" r:id="rId13"/>
    <p:sldLayoutId id="2147483908" r:id="rId14"/>
    <p:sldLayoutId id="2147483923"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3.emf"/></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3.xml"/><Relationship Id="rId1" Type="http://schemas.openxmlformats.org/officeDocument/2006/relationships/vmlDrawing" Target="../drawings/vmlDrawing1.vml"/><Relationship Id="rId5" Type="http://schemas.openxmlformats.org/officeDocument/2006/relationships/image" Target="../media/image16.emf"/><Relationship Id="rId4" Type="http://schemas.openxmlformats.org/officeDocument/2006/relationships/package" Target="NULL"/></Relationships>
</file>

<file path=ppt/slides/_rels/slide35.xml.rels><?xml version="1.0" encoding="UTF-8" standalone="yes"?>
<Relationships xmlns="http://schemas.openxmlformats.org/package/2006/relationships"><Relationship Id="rId3" Type="http://schemas.openxmlformats.org/officeDocument/2006/relationships/package" Target="NULL"/><Relationship Id="rId2" Type="http://schemas.openxmlformats.org/officeDocument/2006/relationships/slideLayout" Target="../slideLayouts/slideLayout13.xml"/><Relationship Id="rId1" Type="http://schemas.openxmlformats.org/officeDocument/2006/relationships/vmlDrawing" Target="../drawings/vmlDrawing2.vml"/><Relationship Id="rId4" Type="http://schemas.openxmlformats.org/officeDocument/2006/relationships/image" Target="../media/image17.emf"/></Relationships>
</file>

<file path=ppt/slides/_rels/slide36.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audio" Target="../media/audio1.wav"/><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audio" Target="../media/audio1.wav"/><Relationship Id="rId1" Type="http://schemas.openxmlformats.org/officeDocument/2006/relationships/slideLayout" Target="../slideLayouts/slideLayout13.xml"/><Relationship Id="rId4" Type="http://schemas.openxmlformats.org/officeDocument/2006/relationships/image" Target="../media/image19.jpeg"/></Relationships>
</file>

<file path=ppt/slides/_rels/slide5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20.png"/></Relationships>
</file>

<file path=ppt/slides/_rels/slide5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audio" Target="../media/audio1.wav"/><Relationship Id="rId1" Type="http://schemas.openxmlformats.org/officeDocument/2006/relationships/slideLayout" Target="../slideLayouts/slideLayout13.xml"/><Relationship Id="rId4" Type="http://schemas.openxmlformats.org/officeDocument/2006/relationships/image" Target="../media/image22.jpeg"/></Relationships>
</file>

<file path=ppt/slides/_rels/slide5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audio" Target="../media/audio1.wav"/><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audio" Target="../media/audio1.wav"/><Relationship Id="rId7" Type="http://schemas.openxmlformats.org/officeDocument/2006/relationships/image" Target="../media/image27.png"/><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image" Target="../media/image26.jpeg"/><Relationship Id="rId5" Type="http://schemas.openxmlformats.org/officeDocument/2006/relationships/image" Target="../media/image25.png"/><Relationship Id="rId4" Type="http://schemas.openxmlformats.org/officeDocument/2006/relationships/image" Target="../media/image24.png"/></Relationships>
</file>

<file path=ppt/slides/_rels/slide5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audio" Target="../media/audio1.wav"/><Relationship Id="rId1" Type="http://schemas.openxmlformats.org/officeDocument/2006/relationships/slideLayout" Target="../slideLayouts/slideLayout13.xml"/><Relationship Id="rId5" Type="http://schemas.openxmlformats.org/officeDocument/2006/relationships/image" Target="../media/image30.jpeg"/><Relationship Id="rId4" Type="http://schemas.openxmlformats.org/officeDocument/2006/relationships/image" Target="../media/image29.jpeg"/></Relationships>
</file>

<file path=ppt/slides/_rels/slide5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audio" Target="../media/audio1.wav"/><Relationship Id="rId1" Type="http://schemas.openxmlformats.org/officeDocument/2006/relationships/slideLayout" Target="../slideLayouts/slideLayout13.xml"/><Relationship Id="rId5" Type="http://schemas.openxmlformats.org/officeDocument/2006/relationships/image" Target="../media/image33.jpeg"/><Relationship Id="rId4" Type="http://schemas.openxmlformats.org/officeDocument/2006/relationships/image" Target="../media/image32.jpe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audio" Target="../media/audio1.wav"/><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audio" Target="../media/audio1.wav"/><Relationship Id="rId1" Type="http://schemas.openxmlformats.org/officeDocument/2006/relationships/slideLayout" Target="../slideLayouts/slideLayout13.xml"/><Relationship Id="rId4" Type="http://schemas.openxmlformats.org/officeDocument/2006/relationships/image" Target="../media/image35.jpeg"/></Relationships>
</file>

<file path=ppt/slides/_rels/slide6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audio" Target="../media/audio1.wav"/><Relationship Id="rId1" Type="http://schemas.openxmlformats.org/officeDocument/2006/relationships/slideLayout" Target="../slideLayouts/slideLayout13.xml"/><Relationship Id="rId4" Type="http://schemas.openxmlformats.org/officeDocument/2006/relationships/image" Target="../media/image37.png"/></Relationships>
</file>

<file path=ppt/slides/_rels/slide6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3.emf"/></Relationships>
</file>

<file path=ppt/slides/_rels/slide7.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audio" Target="../media/audio1.wav"/><Relationship Id="rId1" Type="http://schemas.openxmlformats.org/officeDocument/2006/relationships/slideLayout" Target="../slideLayouts/slideLayout13.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Metin kutusu 1"/>
          <p:cNvSpPr txBox="1"/>
          <p:nvPr/>
        </p:nvSpPr>
        <p:spPr>
          <a:xfrm>
            <a:off x="5213293" y="5219966"/>
            <a:ext cx="1610441" cy="461665"/>
          </a:xfrm>
          <a:prstGeom prst="rect">
            <a:avLst/>
          </a:prstGeom>
          <a:noFill/>
        </p:spPr>
        <p:txBody>
          <a:bodyPr wrap="none" rtlCol="0">
            <a:spAutoFit/>
          </a:bodyPr>
          <a:lstStyle/>
          <a:p>
            <a:pPr algn="ctr"/>
            <a:r>
              <a:rPr lang="tr-TR" sz="2400" dirty="0">
                <a:solidFill>
                  <a:schemeClr val="tx1">
                    <a:lumMod val="65000"/>
                    <a:lumOff val="35000"/>
                  </a:schemeClr>
                </a:solidFill>
                <a:ea typeface="Century Gothic" charset="0"/>
                <a:cs typeface="Century Gothic" charset="0"/>
              </a:rPr>
              <a:t>Mayıs 2022</a:t>
            </a:r>
          </a:p>
        </p:txBody>
      </p:sp>
      <p:sp>
        <p:nvSpPr>
          <p:cNvPr id="3" name="Dikdörtgen 2">
            <a:extLst>
              <a:ext uri="{FF2B5EF4-FFF2-40B4-BE49-F238E27FC236}">
                <a16:creationId xmlns:a16="http://schemas.microsoft.com/office/drawing/2014/main" id="{D94BD154-96BF-CF4B-9031-B2B111DAE963}"/>
              </a:ext>
            </a:extLst>
          </p:cNvPr>
          <p:cNvSpPr/>
          <p:nvPr/>
        </p:nvSpPr>
        <p:spPr>
          <a:xfrm>
            <a:off x="4101292" y="4506605"/>
            <a:ext cx="3834448" cy="861774"/>
          </a:xfrm>
          <a:prstGeom prst="rect">
            <a:avLst/>
          </a:prstGeom>
        </p:spPr>
        <p:txBody>
          <a:bodyPr wrap="none">
            <a:spAutoFit/>
          </a:bodyPr>
          <a:lstStyle/>
          <a:p>
            <a:pPr algn="ctr"/>
            <a:r>
              <a:rPr lang="tr-TR" sz="3200" b="1" dirty="0">
                <a:solidFill>
                  <a:schemeClr val="accent1">
                    <a:lumMod val="50000"/>
                  </a:schemeClr>
                </a:solidFill>
                <a:cs typeface="Arial" pitchFamily="34" charset="0"/>
              </a:rPr>
              <a:t>MERS-</a:t>
            </a:r>
            <a:r>
              <a:rPr lang="tr-TR" sz="3200" b="1" dirty="0" err="1">
                <a:solidFill>
                  <a:schemeClr val="accent1">
                    <a:lumMod val="50000"/>
                  </a:schemeClr>
                </a:solidFill>
                <a:cs typeface="Arial" pitchFamily="34" charset="0"/>
              </a:rPr>
              <a:t>CoV</a:t>
            </a:r>
            <a:r>
              <a:rPr lang="tr-TR" sz="3200" b="1" dirty="0">
                <a:solidFill>
                  <a:schemeClr val="accent1">
                    <a:lumMod val="50000"/>
                  </a:schemeClr>
                </a:solidFill>
                <a:cs typeface="Arial" pitchFamily="34" charset="0"/>
              </a:rPr>
              <a:t> HASTALIĞI</a:t>
            </a:r>
          </a:p>
          <a:p>
            <a:pPr algn="ctr"/>
            <a:endParaRPr lang="tr-TR" b="1" dirty="0">
              <a:latin typeface="Century Gothic" charset="0"/>
              <a:ea typeface="Century Gothic" charset="0"/>
              <a:cs typeface="Century Gothic" charset="0"/>
            </a:endParaRPr>
          </a:p>
        </p:txBody>
      </p:sp>
      <p:pic>
        <p:nvPicPr>
          <p:cNvPr id="4" name="Resim 3">
            <a:extLst>
              <a:ext uri="{FF2B5EF4-FFF2-40B4-BE49-F238E27FC236}">
                <a16:creationId xmlns:a16="http://schemas.microsoft.com/office/drawing/2014/main" id="{2F9E8211-5CB5-024A-9750-BDFF61E324D6}"/>
              </a:ext>
            </a:extLst>
          </p:cNvPr>
          <p:cNvPicPr>
            <a:picLocks noChangeAspect="1"/>
          </p:cNvPicPr>
          <p:nvPr/>
        </p:nvPicPr>
        <p:blipFill>
          <a:blip r:embed="rId4"/>
          <a:stretch>
            <a:fillRect/>
          </a:stretch>
        </p:blipFill>
        <p:spPr>
          <a:xfrm>
            <a:off x="3966230" y="1360029"/>
            <a:ext cx="4104565" cy="2837724"/>
          </a:xfrm>
          <a:prstGeom prst="rect">
            <a:avLst/>
          </a:prstGeom>
        </p:spPr>
      </p:pic>
    </p:spTree>
    <p:extLst>
      <p:ext uri="{BB962C8B-B14F-4D97-AF65-F5344CB8AC3E}">
        <p14:creationId xmlns:p14="http://schemas.microsoft.com/office/powerpoint/2010/main" val="19361582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a:extLst>
              <a:ext uri="{FF2B5EF4-FFF2-40B4-BE49-F238E27FC236}">
                <a16:creationId xmlns:a16="http://schemas.microsoft.com/office/drawing/2014/main" id="{6BA2BE58-E1B0-4F04-B904-18371C4B9C7E}"/>
              </a:ext>
            </a:extLst>
          </p:cNvPr>
          <p:cNvSpPr/>
          <p:nvPr/>
        </p:nvSpPr>
        <p:spPr>
          <a:xfrm>
            <a:off x="883920" y="1172260"/>
            <a:ext cx="10972800" cy="769441"/>
          </a:xfrm>
          <a:prstGeom prst="rect">
            <a:avLst/>
          </a:prstGeom>
        </p:spPr>
        <p:txBody>
          <a:bodyPr wrap="square">
            <a:spAutoFit/>
          </a:bodyPr>
          <a:lstStyle/>
          <a:p>
            <a:r>
              <a:rPr lang="tr-TR" sz="2200" dirty="0">
                <a:solidFill>
                  <a:schemeClr val="tx2"/>
                </a:solidFill>
              </a:rPr>
              <a:t>Doğu Akdeniz Bölgesi’nden bildirilen toplum kökenli ve hastane kökenli  MERS vakalarının dağılımı , Ocak 2014 – Şubat 2022, DSÖ.</a:t>
            </a:r>
          </a:p>
        </p:txBody>
      </p:sp>
      <p:pic>
        <p:nvPicPr>
          <p:cNvPr id="6" name="Resim 5">
            <a:extLst>
              <a:ext uri="{FF2B5EF4-FFF2-40B4-BE49-F238E27FC236}">
                <a16:creationId xmlns:a16="http://schemas.microsoft.com/office/drawing/2014/main" id="{94094965-398D-4B6A-9A66-D71B12A86406}"/>
              </a:ext>
            </a:extLst>
          </p:cNvPr>
          <p:cNvPicPr/>
          <p:nvPr/>
        </p:nvPicPr>
        <p:blipFill>
          <a:blip r:embed="rId2"/>
          <a:stretch>
            <a:fillRect/>
          </a:stretch>
        </p:blipFill>
        <p:spPr>
          <a:xfrm>
            <a:off x="988142" y="1887041"/>
            <a:ext cx="9801778" cy="4916300"/>
          </a:xfrm>
          <a:prstGeom prst="rect">
            <a:avLst/>
          </a:prstGeom>
        </p:spPr>
      </p:pic>
    </p:spTree>
    <p:extLst>
      <p:ext uri="{BB962C8B-B14F-4D97-AF65-F5344CB8AC3E}">
        <p14:creationId xmlns:p14="http://schemas.microsoft.com/office/powerpoint/2010/main" val="33550841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a:extLst>
              <a:ext uri="{FF2B5EF4-FFF2-40B4-BE49-F238E27FC236}">
                <a16:creationId xmlns:a16="http://schemas.microsoft.com/office/drawing/2014/main" id="{6BA2BE58-E1B0-4F04-B904-18371C4B9C7E}"/>
              </a:ext>
            </a:extLst>
          </p:cNvPr>
          <p:cNvSpPr/>
          <p:nvPr/>
        </p:nvSpPr>
        <p:spPr>
          <a:xfrm>
            <a:off x="883920" y="1172260"/>
            <a:ext cx="10972800" cy="769441"/>
          </a:xfrm>
          <a:prstGeom prst="rect">
            <a:avLst/>
          </a:prstGeom>
        </p:spPr>
        <p:txBody>
          <a:bodyPr wrap="square">
            <a:spAutoFit/>
          </a:bodyPr>
          <a:lstStyle/>
          <a:p>
            <a:r>
              <a:rPr lang="tr-TR" sz="2200" dirty="0">
                <a:solidFill>
                  <a:schemeClr val="tx2"/>
                </a:solidFill>
              </a:rPr>
              <a:t>Suudi Arabistan’dan  bildirilen MERS vakalarının haftalara göre dağılımı, Haziran 2012 – Şubat 2022, DSÖ.</a:t>
            </a:r>
          </a:p>
        </p:txBody>
      </p:sp>
      <p:pic>
        <p:nvPicPr>
          <p:cNvPr id="4" name="Resim 3">
            <a:extLst>
              <a:ext uri="{FF2B5EF4-FFF2-40B4-BE49-F238E27FC236}">
                <a16:creationId xmlns:a16="http://schemas.microsoft.com/office/drawing/2014/main" id="{B3014B3A-BEFB-46E0-B512-D12E2DE15FFF}"/>
              </a:ext>
            </a:extLst>
          </p:cNvPr>
          <p:cNvPicPr/>
          <p:nvPr/>
        </p:nvPicPr>
        <p:blipFill rotWithShape="1">
          <a:blip r:embed="rId2"/>
          <a:srcRect l="418" r="1419"/>
          <a:stretch/>
        </p:blipFill>
        <p:spPr bwMode="auto">
          <a:xfrm>
            <a:off x="1037958" y="1941701"/>
            <a:ext cx="9884042" cy="483666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9347656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a:extLst>
              <a:ext uri="{FF2B5EF4-FFF2-40B4-BE49-F238E27FC236}">
                <a16:creationId xmlns:a16="http://schemas.microsoft.com/office/drawing/2014/main" id="{6BA2BE58-E1B0-4F04-B904-18371C4B9C7E}"/>
              </a:ext>
            </a:extLst>
          </p:cNvPr>
          <p:cNvSpPr/>
          <p:nvPr/>
        </p:nvSpPr>
        <p:spPr>
          <a:xfrm>
            <a:off x="883920" y="1172260"/>
            <a:ext cx="10972800" cy="769441"/>
          </a:xfrm>
          <a:prstGeom prst="rect">
            <a:avLst/>
          </a:prstGeom>
        </p:spPr>
        <p:txBody>
          <a:bodyPr wrap="square">
            <a:spAutoFit/>
          </a:bodyPr>
          <a:lstStyle/>
          <a:p>
            <a:r>
              <a:rPr lang="tr-TR" sz="2200" dirty="0">
                <a:solidFill>
                  <a:schemeClr val="tx2"/>
                </a:solidFill>
              </a:rPr>
              <a:t>Suudi Arabistan’dan bildirilen sağlık çalışanı ve sağlık çalışanı dışındaki MERS vakalarının  aylara göre dağılımı, Haziran 2012-Şubat 2022, DSÖ.</a:t>
            </a:r>
          </a:p>
        </p:txBody>
      </p:sp>
      <p:pic>
        <p:nvPicPr>
          <p:cNvPr id="5" name="Resim 4">
            <a:extLst>
              <a:ext uri="{FF2B5EF4-FFF2-40B4-BE49-F238E27FC236}">
                <a16:creationId xmlns:a16="http://schemas.microsoft.com/office/drawing/2014/main" id="{14D76DA9-9CEA-4420-96D6-DEC1B07E8A75}"/>
              </a:ext>
            </a:extLst>
          </p:cNvPr>
          <p:cNvPicPr/>
          <p:nvPr/>
        </p:nvPicPr>
        <p:blipFill>
          <a:blip r:embed="rId2"/>
          <a:stretch>
            <a:fillRect/>
          </a:stretch>
        </p:blipFill>
        <p:spPr>
          <a:xfrm>
            <a:off x="883920" y="1941701"/>
            <a:ext cx="10147874" cy="4783564"/>
          </a:xfrm>
          <a:prstGeom prst="rect">
            <a:avLst/>
          </a:prstGeom>
        </p:spPr>
      </p:pic>
    </p:spTree>
    <p:extLst>
      <p:ext uri="{BB962C8B-B14F-4D97-AF65-F5344CB8AC3E}">
        <p14:creationId xmlns:p14="http://schemas.microsoft.com/office/powerpoint/2010/main" val="18778491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Fig_2_Epicurve_DON_ME_SAU_april_2022">
            <a:extLst>
              <a:ext uri="{FF2B5EF4-FFF2-40B4-BE49-F238E27FC236}">
                <a16:creationId xmlns:a16="http://schemas.microsoft.com/office/drawing/2014/main" id="{45863C7F-B09C-4A49-ADBA-8E1CDA38E79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962343" y="1941701"/>
            <a:ext cx="10282977" cy="4794379"/>
          </a:xfrm>
          <a:prstGeom prst="rect">
            <a:avLst/>
          </a:prstGeom>
          <a:noFill/>
          <a:extLst>
            <a:ext uri="{909E8E84-426E-40DD-AFC4-6F175D3DCCD1}">
              <a14:hiddenFill xmlns:a14="http://schemas.microsoft.com/office/drawing/2010/main">
                <a:solidFill>
                  <a:srgbClr val="FFFFFF"/>
                </a:solidFill>
              </a14:hiddenFill>
            </a:ext>
          </a:extLst>
        </p:spPr>
      </p:pic>
      <p:sp>
        <p:nvSpPr>
          <p:cNvPr id="2" name="Dikdörtgen 1">
            <a:extLst>
              <a:ext uri="{FF2B5EF4-FFF2-40B4-BE49-F238E27FC236}">
                <a16:creationId xmlns:a16="http://schemas.microsoft.com/office/drawing/2014/main" id="{6BA2BE58-E1B0-4F04-B904-18371C4B9C7E}"/>
              </a:ext>
            </a:extLst>
          </p:cNvPr>
          <p:cNvSpPr/>
          <p:nvPr/>
        </p:nvSpPr>
        <p:spPr>
          <a:xfrm>
            <a:off x="883920" y="1172260"/>
            <a:ext cx="10972800" cy="769441"/>
          </a:xfrm>
          <a:prstGeom prst="rect">
            <a:avLst/>
          </a:prstGeom>
        </p:spPr>
        <p:txBody>
          <a:bodyPr wrap="square">
            <a:spAutoFit/>
          </a:bodyPr>
          <a:lstStyle/>
          <a:p>
            <a:r>
              <a:rPr lang="tr-TR" sz="2200" dirty="0">
                <a:solidFill>
                  <a:schemeClr val="tx2"/>
                </a:solidFill>
              </a:rPr>
              <a:t>2012 – 2021 yılları arasında Suudi </a:t>
            </a:r>
            <a:r>
              <a:rPr lang="tr-TR" sz="2200" dirty="0" err="1">
                <a:solidFill>
                  <a:schemeClr val="tx2"/>
                </a:solidFill>
              </a:rPr>
              <a:t>Arabistanda</a:t>
            </a:r>
            <a:r>
              <a:rPr lang="tr-TR" sz="2200" dirty="0">
                <a:solidFill>
                  <a:schemeClr val="tx2"/>
                </a:solidFill>
              </a:rPr>
              <a:t> tespit edilen MERS vakaları ve ölümlerinin dağılımı, DSÖ.</a:t>
            </a:r>
          </a:p>
        </p:txBody>
      </p:sp>
    </p:spTree>
    <p:extLst>
      <p:ext uri="{BB962C8B-B14F-4D97-AF65-F5344CB8AC3E}">
        <p14:creationId xmlns:p14="http://schemas.microsoft.com/office/powerpoint/2010/main" val="34020830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a:extLst>
              <a:ext uri="{FF2B5EF4-FFF2-40B4-BE49-F238E27FC236}">
                <a16:creationId xmlns:a16="http://schemas.microsoft.com/office/drawing/2014/main" id="{CA6129AF-F0CF-47A6-AAE4-83E54474FAF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7537" y="1849120"/>
            <a:ext cx="11335023" cy="4907372"/>
          </a:xfrm>
          <a:prstGeom prst="rect">
            <a:avLst/>
          </a:prstGeom>
        </p:spPr>
      </p:pic>
      <p:sp>
        <p:nvSpPr>
          <p:cNvPr id="3" name="Dikdörtgen 2">
            <a:extLst>
              <a:ext uri="{FF2B5EF4-FFF2-40B4-BE49-F238E27FC236}">
                <a16:creationId xmlns:a16="http://schemas.microsoft.com/office/drawing/2014/main" id="{1A5AF089-2838-4991-9084-CBEC1CBBD844}"/>
              </a:ext>
            </a:extLst>
          </p:cNvPr>
          <p:cNvSpPr/>
          <p:nvPr/>
        </p:nvSpPr>
        <p:spPr>
          <a:xfrm>
            <a:off x="1178779" y="941201"/>
            <a:ext cx="10901461" cy="830997"/>
          </a:xfrm>
          <a:prstGeom prst="rect">
            <a:avLst/>
          </a:prstGeom>
        </p:spPr>
        <p:txBody>
          <a:bodyPr wrap="square">
            <a:spAutoFit/>
          </a:bodyPr>
          <a:lstStyle/>
          <a:p>
            <a:r>
              <a:rPr lang="tr-TR" sz="2400" dirty="0">
                <a:solidFill>
                  <a:schemeClr val="tx2"/>
                </a:solidFill>
              </a:rPr>
              <a:t>Laboratuvar </a:t>
            </a:r>
            <a:r>
              <a:rPr lang="tr-TR" sz="2400" dirty="0" err="1">
                <a:solidFill>
                  <a:schemeClr val="tx2"/>
                </a:solidFill>
              </a:rPr>
              <a:t>confirme</a:t>
            </a:r>
            <a:r>
              <a:rPr lang="tr-TR" sz="2400" dirty="0">
                <a:solidFill>
                  <a:schemeClr val="tx2"/>
                </a:solidFill>
              </a:rPr>
              <a:t> MERS-</a:t>
            </a:r>
            <a:r>
              <a:rPr lang="tr-TR" sz="2400" dirty="0" err="1">
                <a:solidFill>
                  <a:schemeClr val="tx2"/>
                </a:solidFill>
              </a:rPr>
              <a:t>CoV</a:t>
            </a:r>
            <a:r>
              <a:rPr lang="tr-TR" sz="2400" dirty="0">
                <a:solidFill>
                  <a:schemeClr val="tx2"/>
                </a:solidFill>
              </a:rPr>
              <a:t> vakalarının tespit edildiği zamana ve bölgeye göre dağılımı, Mart 2012-Nisan 2022 (943 ölüm dahil, 2602 MERS-</a:t>
            </a:r>
            <a:r>
              <a:rPr lang="tr-TR" sz="2400" dirty="0" err="1">
                <a:solidFill>
                  <a:schemeClr val="tx2"/>
                </a:solidFill>
              </a:rPr>
              <a:t>CoV</a:t>
            </a:r>
            <a:r>
              <a:rPr lang="tr-TR" sz="2400" dirty="0">
                <a:solidFill>
                  <a:schemeClr val="tx2"/>
                </a:solidFill>
              </a:rPr>
              <a:t> vakası), ECDC.</a:t>
            </a:r>
          </a:p>
        </p:txBody>
      </p:sp>
    </p:spTree>
    <p:extLst>
      <p:ext uri="{BB962C8B-B14F-4D97-AF65-F5344CB8AC3E}">
        <p14:creationId xmlns:p14="http://schemas.microsoft.com/office/powerpoint/2010/main" val="16407282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Başlık 1"/>
          <p:cNvSpPr>
            <a:spLocks noGrp="1"/>
          </p:cNvSpPr>
          <p:nvPr>
            <p:ph type="title" idx="4294967295"/>
          </p:nvPr>
        </p:nvSpPr>
        <p:spPr>
          <a:xfrm>
            <a:off x="2601884" y="1088967"/>
            <a:ext cx="5503025" cy="579496"/>
          </a:xfrm>
        </p:spPr>
        <p:txBody>
          <a:bodyPr>
            <a:normAutofit/>
          </a:bodyPr>
          <a:lstStyle/>
          <a:p>
            <a:pPr algn="ctr"/>
            <a:r>
              <a:rPr lang="tr-TR" sz="3200" b="1" dirty="0">
                <a:solidFill>
                  <a:schemeClr val="accent1">
                    <a:lumMod val="75000"/>
                  </a:schemeClr>
                </a:solidFill>
                <a:latin typeface="+mn-lt"/>
              </a:rPr>
              <a:t>Kuluçka Dönemi</a:t>
            </a:r>
            <a:endParaRPr lang="en-US" sz="3200" b="1" dirty="0">
              <a:solidFill>
                <a:schemeClr val="accent1">
                  <a:lumMod val="75000"/>
                </a:schemeClr>
              </a:solidFill>
              <a:latin typeface="+mn-lt"/>
            </a:endParaRPr>
          </a:p>
        </p:txBody>
      </p:sp>
      <p:sp>
        <p:nvSpPr>
          <p:cNvPr id="27650" name="İçerik Yer Tutucusu 2"/>
          <p:cNvSpPr>
            <a:spLocks noGrp="1"/>
          </p:cNvSpPr>
          <p:nvPr>
            <p:ph idx="4294967295"/>
          </p:nvPr>
        </p:nvSpPr>
        <p:spPr>
          <a:xfrm>
            <a:off x="4056063" y="1668463"/>
            <a:ext cx="8135937" cy="4525962"/>
          </a:xfrm>
        </p:spPr>
        <p:txBody>
          <a:bodyPr/>
          <a:lstStyle/>
          <a:p>
            <a:endParaRPr lang="tr-TR" dirty="0"/>
          </a:p>
          <a:p>
            <a:pPr marL="0" indent="0">
              <a:buNone/>
            </a:pPr>
            <a:endParaRPr lang="tr-TR" dirty="0"/>
          </a:p>
          <a:p>
            <a:r>
              <a:rPr lang="tr-TR" dirty="0"/>
              <a:t>2-14 gündür.</a:t>
            </a:r>
          </a:p>
          <a:p>
            <a:pPr>
              <a:buNone/>
            </a:pPr>
            <a:endParaRPr lang="en-US" dirty="0"/>
          </a:p>
        </p:txBody>
      </p:sp>
    </p:spTree>
    <p:extLst>
      <p:ext uri="{BB962C8B-B14F-4D97-AF65-F5344CB8AC3E}">
        <p14:creationId xmlns:p14="http://schemas.microsoft.com/office/powerpoint/2010/main" val="2796388745"/>
      </p:ext>
    </p:extLst>
  </p:cSld>
  <p:clrMapOvr>
    <a:masterClrMapping/>
  </p:clrMapOvr>
  <p:transition>
    <p:sndAc>
      <p:stSnd>
        <p:snd r:embed="rId2" name="click.wav"/>
      </p:stSnd>
    </p:sndAc>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Başlık 1"/>
          <p:cNvSpPr>
            <a:spLocks noGrp="1"/>
          </p:cNvSpPr>
          <p:nvPr>
            <p:ph type="title" idx="4294967295"/>
          </p:nvPr>
        </p:nvSpPr>
        <p:spPr>
          <a:xfrm>
            <a:off x="-165067" y="532015"/>
            <a:ext cx="10407535" cy="1479665"/>
          </a:xfrm>
        </p:spPr>
        <p:txBody>
          <a:bodyPr>
            <a:normAutofit/>
          </a:bodyPr>
          <a:lstStyle/>
          <a:p>
            <a:pPr algn="ctr"/>
            <a:r>
              <a:rPr lang="tr-TR" sz="3200" b="1" dirty="0">
                <a:solidFill>
                  <a:schemeClr val="accent1">
                    <a:lumMod val="75000"/>
                  </a:schemeClr>
                </a:solidFill>
                <a:latin typeface="+mn-lt"/>
              </a:rPr>
              <a:t>Klinik Belirti ve Bulgular</a:t>
            </a:r>
            <a:endParaRPr lang="en-US" sz="3200" b="1" dirty="0">
              <a:solidFill>
                <a:schemeClr val="accent1">
                  <a:lumMod val="75000"/>
                </a:schemeClr>
              </a:solidFill>
              <a:latin typeface="+mn-lt"/>
            </a:endParaRPr>
          </a:p>
        </p:txBody>
      </p:sp>
      <p:sp>
        <p:nvSpPr>
          <p:cNvPr id="28674" name="İçerik Yer Tutucusu 2"/>
          <p:cNvSpPr>
            <a:spLocks noGrp="1"/>
          </p:cNvSpPr>
          <p:nvPr>
            <p:ph sz="half" idx="4294967295"/>
          </p:nvPr>
        </p:nvSpPr>
        <p:spPr>
          <a:xfrm>
            <a:off x="0" y="1587730"/>
            <a:ext cx="6059977" cy="4647969"/>
          </a:xfrm>
        </p:spPr>
        <p:txBody>
          <a:bodyPr>
            <a:noAutofit/>
          </a:bodyPr>
          <a:lstStyle/>
          <a:p>
            <a:endParaRPr lang="tr-TR" sz="2600" dirty="0"/>
          </a:p>
          <a:p>
            <a:r>
              <a:rPr lang="tr-TR" sz="2600" dirty="0"/>
              <a:t>Klinik spektrum</a:t>
            </a:r>
          </a:p>
          <a:p>
            <a:pPr lvl="1"/>
            <a:r>
              <a:rPr lang="tr-TR" sz="2600" dirty="0" err="1"/>
              <a:t>Asemptomatik</a:t>
            </a:r>
            <a:r>
              <a:rPr lang="tr-TR" sz="2600" dirty="0"/>
              <a:t> durumdan</a:t>
            </a:r>
          </a:p>
          <a:p>
            <a:pPr lvl="1"/>
            <a:r>
              <a:rPr lang="tr-TR" sz="2600" dirty="0"/>
              <a:t>Ağır pnömoni ve akut solunum yetmezliği,</a:t>
            </a:r>
          </a:p>
          <a:p>
            <a:pPr lvl="1"/>
            <a:r>
              <a:rPr lang="tr-TR" sz="2600" dirty="0"/>
              <a:t>Çoklu organ yetmezliği</a:t>
            </a:r>
          </a:p>
          <a:p>
            <a:pPr>
              <a:buNone/>
            </a:pPr>
            <a:r>
              <a:rPr lang="tr-TR" sz="2600" dirty="0"/>
              <a:t>	arasında değişik formlarda görülmektedir.</a:t>
            </a:r>
          </a:p>
          <a:p>
            <a:endParaRPr lang="tr-TR" sz="2600" dirty="0"/>
          </a:p>
          <a:p>
            <a:r>
              <a:rPr lang="tr-TR" sz="2600" dirty="0"/>
              <a:t>Altta yatan kronik hastalıkları olanlarda daha ağır seyreder.</a:t>
            </a:r>
            <a:endParaRPr lang="en-US" sz="2600" dirty="0"/>
          </a:p>
          <a:p>
            <a:endParaRPr lang="en-US" sz="2600" dirty="0"/>
          </a:p>
        </p:txBody>
      </p:sp>
      <p:sp>
        <p:nvSpPr>
          <p:cNvPr id="4" name="İçerik Yer Tutucusu 3"/>
          <p:cNvSpPr>
            <a:spLocks noGrp="1"/>
          </p:cNvSpPr>
          <p:nvPr>
            <p:ph sz="half" idx="4294967295"/>
          </p:nvPr>
        </p:nvSpPr>
        <p:spPr>
          <a:xfrm>
            <a:off x="6059977" y="1487959"/>
            <a:ext cx="6132023" cy="4887883"/>
          </a:xfrm>
        </p:spPr>
        <p:txBody>
          <a:bodyPr>
            <a:noAutofit/>
          </a:bodyPr>
          <a:lstStyle/>
          <a:p>
            <a:pPr marL="0" indent="0">
              <a:buNone/>
              <a:defRPr/>
            </a:pPr>
            <a:r>
              <a:rPr lang="tr-TR" sz="2600" b="1" i="1" dirty="0"/>
              <a:t>Diğer bulgular</a:t>
            </a:r>
          </a:p>
          <a:p>
            <a:pPr>
              <a:defRPr/>
            </a:pPr>
            <a:r>
              <a:rPr lang="tr-TR" sz="2600" dirty="0"/>
              <a:t>Ateş</a:t>
            </a:r>
          </a:p>
          <a:p>
            <a:pPr>
              <a:defRPr/>
            </a:pPr>
            <a:r>
              <a:rPr lang="tr-TR" sz="2600" dirty="0"/>
              <a:t>Titreme</a:t>
            </a:r>
          </a:p>
          <a:p>
            <a:pPr>
              <a:defRPr/>
            </a:pPr>
            <a:r>
              <a:rPr lang="tr-TR" sz="2600" dirty="0"/>
              <a:t>Öksürük</a:t>
            </a:r>
          </a:p>
          <a:p>
            <a:pPr>
              <a:defRPr/>
            </a:pPr>
            <a:r>
              <a:rPr lang="tr-TR" sz="2600" dirty="0"/>
              <a:t>Solunumun </a:t>
            </a:r>
            <a:r>
              <a:rPr lang="tr-TR" sz="2600" dirty="0" err="1"/>
              <a:t>yüzeyelleşmesi</a:t>
            </a:r>
            <a:endParaRPr lang="tr-TR" sz="2600" dirty="0"/>
          </a:p>
          <a:p>
            <a:pPr>
              <a:defRPr/>
            </a:pPr>
            <a:r>
              <a:rPr lang="tr-TR" sz="2600" dirty="0"/>
              <a:t>Boğaz ağrısı</a:t>
            </a:r>
            <a:endParaRPr lang="en-US" sz="2600" dirty="0"/>
          </a:p>
          <a:p>
            <a:pPr>
              <a:defRPr/>
            </a:pPr>
            <a:r>
              <a:rPr lang="tr-TR" sz="2600" dirty="0" err="1"/>
              <a:t>Myalji</a:t>
            </a:r>
            <a:endParaRPr lang="tr-TR" sz="2600" dirty="0"/>
          </a:p>
          <a:p>
            <a:pPr>
              <a:defRPr/>
            </a:pPr>
            <a:r>
              <a:rPr lang="tr-TR" sz="2600" dirty="0" err="1"/>
              <a:t>Diyare</a:t>
            </a:r>
            <a:endParaRPr lang="tr-TR" sz="2600" dirty="0"/>
          </a:p>
          <a:p>
            <a:pPr>
              <a:defRPr/>
            </a:pPr>
            <a:r>
              <a:rPr lang="tr-TR" sz="2600" dirty="0"/>
              <a:t>Kusma</a:t>
            </a:r>
          </a:p>
          <a:p>
            <a:pPr>
              <a:defRPr/>
            </a:pPr>
            <a:r>
              <a:rPr lang="tr-TR" sz="2600" dirty="0" err="1"/>
              <a:t>Hemoptizi</a:t>
            </a:r>
            <a:endParaRPr lang="tr-TR" sz="2600" dirty="0"/>
          </a:p>
          <a:p>
            <a:pPr>
              <a:defRPr/>
            </a:pPr>
            <a:r>
              <a:rPr lang="tr-TR" sz="2600" dirty="0" err="1"/>
              <a:t>Abdominal</a:t>
            </a:r>
            <a:r>
              <a:rPr lang="tr-TR" sz="2600" dirty="0"/>
              <a:t> ağrı </a:t>
            </a:r>
          </a:p>
          <a:p>
            <a:pPr>
              <a:defRPr/>
            </a:pPr>
            <a:endParaRPr lang="en-US" sz="2600" dirty="0"/>
          </a:p>
        </p:txBody>
      </p:sp>
    </p:spTree>
    <p:extLst>
      <p:ext uri="{BB962C8B-B14F-4D97-AF65-F5344CB8AC3E}">
        <p14:creationId xmlns:p14="http://schemas.microsoft.com/office/powerpoint/2010/main" val="3849561809"/>
      </p:ext>
    </p:extLst>
  </p:cSld>
  <p:clrMapOvr>
    <a:masterClrMapping/>
  </p:clrMapOvr>
  <p:transition>
    <p:sndAc>
      <p:stSnd>
        <p:snd r:embed="rId2" name="click.wav"/>
      </p:stSnd>
    </p:sndAc>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Başlık 1"/>
          <p:cNvSpPr>
            <a:spLocks noGrp="1"/>
          </p:cNvSpPr>
          <p:nvPr>
            <p:ph type="title" idx="4294967295"/>
          </p:nvPr>
        </p:nvSpPr>
        <p:spPr>
          <a:xfrm>
            <a:off x="1837113" y="990403"/>
            <a:ext cx="7680960" cy="631767"/>
          </a:xfrm>
        </p:spPr>
        <p:txBody>
          <a:bodyPr>
            <a:normAutofit/>
          </a:bodyPr>
          <a:lstStyle/>
          <a:p>
            <a:pPr algn="ctr"/>
            <a:r>
              <a:rPr lang="tr-TR" sz="3200" b="1" dirty="0">
                <a:solidFill>
                  <a:schemeClr val="accent1">
                    <a:lumMod val="75000"/>
                  </a:schemeClr>
                </a:solidFill>
                <a:latin typeface="+mn-lt"/>
              </a:rPr>
              <a:t>Laboratuvar Bulguları</a:t>
            </a:r>
            <a:endParaRPr lang="en-US" sz="3200" b="1" dirty="0">
              <a:solidFill>
                <a:schemeClr val="accent1">
                  <a:lumMod val="75000"/>
                </a:schemeClr>
              </a:solidFill>
              <a:latin typeface="+mn-lt"/>
            </a:endParaRPr>
          </a:p>
        </p:txBody>
      </p:sp>
      <p:sp>
        <p:nvSpPr>
          <p:cNvPr id="28674" name="İçerik Yer Tutucusu 2"/>
          <p:cNvSpPr>
            <a:spLocks noGrp="1"/>
          </p:cNvSpPr>
          <p:nvPr>
            <p:ph sz="half" idx="4294967295"/>
          </p:nvPr>
        </p:nvSpPr>
        <p:spPr>
          <a:xfrm>
            <a:off x="0" y="1096963"/>
            <a:ext cx="5116513" cy="5138737"/>
          </a:xfrm>
        </p:spPr>
        <p:txBody>
          <a:bodyPr>
            <a:normAutofit/>
          </a:bodyPr>
          <a:lstStyle/>
          <a:p>
            <a:endParaRPr lang="tr-TR" dirty="0"/>
          </a:p>
          <a:p>
            <a:endParaRPr lang="en-US" dirty="0"/>
          </a:p>
        </p:txBody>
      </p:sp>
      <p:sp>
        <p:nvSpPr>
          <p:cNvPr id="4" name="İçerik Yer Tutucusu 3"/>
          <p:cNvSpPr>
            <a:spLocks noGrp="1"/>
          </p:cNvSpPr>
          <p:nvPr>
            <p:ph sz="half" idx="4294967295"/>
          </p:nvPr>
        </p:nvSpPr>
        <p:spPr>
          <a:xfrm>
            <a:off x="1242159" y="1728730"/>
            <a:ext cx="8445731" cy="5057775"/>
          </a:xfrm>
        </p:spPr>
        <p:txBody>
          <a:bodyPr>
            <a:noAutofit/>
          </a:bodyPr>
          <a:lstStyle/>
          <a:p>
            <a:r>
              <a:rPr lang="tr-TR" dirty="0" err="1"/>
              <a:t>Lökopeni</a:t>
            </a:r>
            <a:endParaRPr lang="tr-TR" dirty="0"/>
          </a:p>
          <a:p>
            <a:r>
              <a:rPr lang="tr-TR" dirty="0" err="1"/>
              <a:t>Lenfopeni</a:t>
            </a:r>
            <a:endParaRPr lang="tr-TR" dirty="0"/>
          </a:p>
          <a:p>
            <a:r>
              <a:rPr lang="tr-TR" dirty="0" err="1"/>
              <a:t>Trombositopeni</a:t>
            </a:r>
            <a:endParaRPr lang="tr-TR" dirty="0"/>
          </a:p>
          <a:p>
            <a:r>
              <a:rPr lang="tr-TR" dirty="0"/>
              <a:t>Laktik </a:t>
            </a:r>
            <a:r>
              <a:rPr lang="tr-TR" dirty="0" err="1"/>
              <a:t>dehidrogenazda</a:t>
            </a:r>
            <a:r>
              <a:rPr lang="tr-TR" dirty="0"/>
              <a:t> yükselme</a:t>
            </a:r>
          </a:p>
          <a:p>
            <a:endParaRPr lang="tr-TR" dirty="0"/>
          </a:p>
          <a:p>
            <a:r>
              <a:rPr lang="tr-TR" dirty="0"/>
              <a:t>Akciğer </a:t>
            </a:r>
            <a:r>
              <a:rPr lang="tr-TR" dirty="0" err="1"/>
              <a:t>grafisinde</a:t>
            </a:r>
            <a:endParaRPr lang="tr-TR" dirty="0"/>
          </a:p>
          <a:p>
            <a:pPr lvl="1"/>
            <a:r>
              <a:rPr lang="tr-TR" dirty="0"/>
              <a:t>Tek ya da çift taraflı yamalı </a:t>
            </a:r>
            <a:r>
              <a:rPr lang="tr-TR" dirty="0" err="1"/>
              <a:t>dansite-opasite</a:t>
            </a:r>
            <a:endParaRPr lang="tr-TR" dirty="0"/>
          </a:p>
          <a:p>
            <a:pPr lvl="1"/>
            <a:r>
              <a:rPr lang="tr-TR" dirty="0" err="1"/>
              <a:t>İntersitisyel</a:t>
            </a:r>
            <a:r>
              <a:rPr lang="tr-TR" dirty="0"/>
              <a:t> </a:t>
            </a:r>
            <a:r>
              <a:rPr lang="tr-TR" dirty="0" err="1"/>
              <a:t>infiltratlar</a:t>
            </a:r>
            <a:endParaRPr lang="tr-TR" dirty="0"/>
          </a:p>
          <a:p>
            <a:pPr lvl="1"/>
            <a:r>
              <a:rPr lang="tr-TR" dirty="0"/>
              <a:t>Konsolidasyon</a:t>
            </a:r>
          </a:p>
          <a:p>
            <a:pPr lvl="1"/>
            <a:r>
              <a:rPr lang="tr-TR" dirty="0" err="1"/>
              <a:t>Plevral</a:t>
            </a:r>
            <a:r>
              <a:rPr lang="tr-TR" dirty="0"/>
              <a:t> </a:t>
            </a:r>
            <a:r>
              <a:rPr lang="tr-TR" dirty="0" err="1"/>
              <a:t>efüzyon</a:t>
            </a:r>
            <a:endParaRPr lang="tr-TR" dirty="0"/>
          </a:p>
          <a:p>
            <a:pPr marL="457200" lvl="1" indent="0">
              <a:buNone/>
            </a:pPr>
            <a:r>
              <a:rPr lang="tr-TR" sz="2400" dirty="0"/>
              <a:t>görülebilir.</a:t>
            </a:r>
          </a:p>
          <a:p>
            <a:pPr>
              <a:defRPr/>
            </a:pPr>
            <a:endParaRPr lang="en-US" sz="2000" dirty="0"/>
          </a:p>
        </p:txBody>
      </p:sp>
    </p:spTree>
    <p:extLst>
      <p:ext uri="{BB962C8B-B14F-4D97-AF65-F5344CB8AC3E}">
        <p14:creationId xmlns:p14="http://schemas.microsoft.com/office/powerpoint/2010/main" val="3017164327"/>
      </p:ext>
    </p:extLst>
  </p:cSld>
  <p:clrMapOvr>
    <a:masterClrMapping/>
  </p:clrMapOvr>
  <p:transition>
    <p:sndAc>
      <p:stSnd>
        <p:snd r:embed="rId2" name="click.wav"/>
      </p:stSnd>
    </p:sndAc>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Başlık 1"/>
          <p:cNvSpPr>
            <a:spLocks noGrp="1"/>
          </p:cNvSpPr>
          <p:nvPr>
            <p:ph type="title" idx="4294967295"/>
          </p:nvPr>
        </p:nvSpPr>
        <p:spPr>
          <a:xfrm>
            <a:off x="3021675" y="939640"/>
            <a:ext cx="6342612" cy="573578"/>
          </a:xfrm>
        </p:spPr>
        <p:txBody>
          <a:bodyPr>
            <a:normAutofit/>
          </a:bodyPr>
          <a:lstStyle/>
          <a:p>
            <a:pPr algn="ctr"/>
            <a:r>
              <a:rPr lang="tr-TR" sz="3200" b="1" dirty="0">
                <a:solidFill>
                  <a:schemeClr val="accent1">
                    <a:lumMod val="75000"/>
                  </a:schemeClr>
                </a:solidFill>
                <a:latin typeface="+mn-lt"/>
              </a:rPr>
              <a:t>MERS-</a:t>
            </a:r>
            <a:r>
              <a:rPr lang="tr-TR" sz="3200" b="1" dirty="0" err="1">
                <a:solidFill>
                  <a:schemeClr val="accent1">
                    <a:lumMod val="75000"/>
                  </a:schemeClr>
                </a:solidFill>
                <a:latin typeface="+mn-lt"/>
              </a:rPr>
              <a:t>CoV</a:t>
            </a:r>
            <a:r>
              <a:rPr lang="tr-TR" sz="3200" b="1" dirty="0">
                <a:solidFill>
                  <a:schemeClr val="accent1">
                    <a:lumMod val="75000"/>
                  </a:schemeClr>
                </a:solidFill>
                <a:latin typeface="+mn-lt"/>
              </a:rPr>
              <a:t> Laboratuvar Tanısı</a:t>
            </a:r>
            <a:endParaRPr lang="en-US" sz="3200" b="1" dirty="0">
              <a:solidFill>
                <a:schemeClr val="accent1">
                  <a:lumMod val="75000"/>
                </a:schemeClr>
              </a:solidFill>
              <a:latin typeface="+mn-lt"/>
            </a:endParaRPr>
          </a:p>
        </p:txBody>
      </p:sp>
      <p:sp>
        <p:nvSpPr>
          <p:cNvPr id="32770" name="İçerik Yer Tutucusu 2"/>
          <p:cNvSpPr>
            <a:spLocks noGrp="1"/>
          </p:cNvSpPr>
          <p:nvPr>
            <p:ph idx="4294967295"/>
          </p:nvPr>
        </p:nvSpPr>
        <p:spPr>
          <a:xfrm>
            <a:off x="1404850" y="1584470"/>
            <a:ext cx="9576263" cy="5362575"/>
          </a:xfrm>
        </p:spPr>
        <p:txBody>
          <a:bodyPr>
            <a:normAutofit lnSpcReduction="10000"/>
          </a:bodyPr>
          <a:lstStyle/>
          <a:p>
            <a:pPr lvl="0"/>
            <a:r>
              <a:rPr lang="tr-TR" b="1" dirty="0"/>
              <a:t>Moleküler Tanı:</a:t>
            </a:r>
            <a:r>
              <a:rPr lang="tr-TR" dirty="0"/>
              <a:t> PCR,  virüsün varlığını göstermek için en sık (yaygın) kullanılan yöntemdir.</a:t>
            </a:r>
          </a:p>
          <a:p>
            <a:pPr lvl="0"/>
            <a:endParaRPr lang="tr-TR" b="1" dirty="0"/>
          </a:p>
          <a:p>
            <a:pPr lvl="0"/>
            <a:r>
              <a:rPr lang="tr-TR" b="1" dirty="0" err="1"/>
              <a:t>Serolojik</a:t>
            </a:r>
            <a:r>
              <a:rPr lang="tr-TR" b="1" dirty="0"/>
              <a:t> Testler: </a:t>
            </a:r>
            <a:r>
              <a:rPr lang="tr-TR" dirty="0" err="1"/>
              <a:t>İmmünfloresan</a:t>
            </a:r>
            <a:r>
              <a:rPr lang="tr-TR" dirty="0"/>
              <a:t> antikor yöntemi kullanılarak yapılan</a:t>
            </a:r>
            <a:r>
              <a:rPr lang="tr-TR" dirty="0">
                <a:solidFill>
                  <a:srgbClr val="FF0000"/>
                </a:solidFill>
              </a:rPr>
              <a:t> </a:t>
            </a:r>
            <a:r>
              <a:rPr lang="tr-TR" dirty="0" err="1"/>
              <a:t>serolojik</a:t>
            </a:r>
            <a:r>
              <a:rPr lang="tr-TR" dirty="0"/>
              <a:t> test tanımlanmıştır. </a:t>
            </a:r>
            <a:endParaRPr lang="tr-TR" dirty="0">
              <a:solidFill>
                <a:srgbClr val="FF0000"/>
              </a:solidFill>
            </a:endParaRPr>
          </a:p>
          <a:p>
            <a:pPr lvl="0"/>
            <a:endParaRPr lang="tr-TR" b="1" dirty="0"/>
          </a:p>
          <a:p>
            <a:pPr lvl="0"/>
            <a:r>
              <a:rPr lang="tr-TR" b="1" dirty="0" err="1"/>
              <a:t>Viral</a:t>
            </a:r>
            <a:r>
              <a:rPr lang="tr-TR" b="1" dirty="0"/>
              <a:t> Kültür:  </a:t>
            </a:r>
            <a:r>
              <a:rPr lang="tr-TR" dirty="0"/>
              <a:t>MERS-</a:t>
            </a:r>
            <a:r>
              <a:rPr lang="tr-TR" dirty="0" err="1"/>
              <a:t>CoV’un</a:t>
            </a:r>
            <a:r>
              <a:rPr lang="tr-TR" dirty="0"/>
              <a:t> birtakım farklı hücre dizilerinde üretilebildiği gösterilmiştir.</a:t>
            </a:r>
          </a:p>
          <a:p>
            <a:pPr marL="0" lvl="0" indent="0">
              <a:buNone/>
            </a:pPr>
            <a:endParaRPr lang="tr-TR" b="1" dirty="0"/>
          </a:p>
          <a:p>
            <a:pPr lvl="0"/>
            <a:r>
              <a:rPr lang="tr-TR" b="1" dirty="0"/>
              <a:t>Genetik </a:t>
            </a:r>
            <a:r>
              <a:rPr lang="tr-TR" b="1" dirty="0" err="1"/>
              <a:t>Sekanslama</a:t>
            </a:r>
            <a:r>
              <a:rPr lang="tr-TR" b="1" dirty="0"/>
              <a:t>:</a:t>
            </a:r>
            <a:r>
              <a:rPr lang="tr-TR" dirty="0"/>
              <a:t> MERS-</a:t>
            </a:r>
            <a:r>
              <a:rPr lang="tr-TR" dirty="0" err="1"/>
              <a:t>CoV</a:t>
            </a:r>
            <a:r>
              <a:rPr lang="tr-TR" dirty="0"/>
              <a:t> için pozitif olan örnekler genetik olarak </a:t>
            </a:r>
            <a:r>
              <a:rPr lang="tr-TR" dirty="0" err="1"/>
              <a:t>sekanslanmalıdır</a:t>
            </a:r>
            <a:r>
              <a:rPr lang="tr-TR" dirty="0"/>
              <a:t>. Bu örnekler </a:t>
            </a:r>
            <a:r>
              <a:rPr lang="tr-TR" dirty="0" err="1"/>
              <a:t>filogenetik</a:t>
            </a:r>
            <a:r>
              <a:rPr lang="tr-TR" dirty="0"/>
              <a:t> ağaca katkı sağlayacaktır.</a:t>
            </a:r>
          </a:p>
          <a:p>
            <a:endParaRPr lang="en-US" dirty="0"/>
          </a:p>
        </p:txBody>
      </p:sp>
    </p:spTree>
    <p:extLst>
      <p:ext uri="{BB962C8B-B14F-4D97-AF65-F5344CB8AC3E}">
        <p14:creationId xmlns:p14="http://schemas.microsoft.com/office/powerpoint/2010/main" val="3133295160"/>
      </p:ext>
    </p:extLst>
  </p:cSld>
  <p:clrMapOvr>
    <a:masterClrMapping/>
  </p:clrMapOvr>
  <p:transition>
    <p:sndAc>
      <p:stSnd>
        <p:snd r:embed="rId2" name="click.wav"/>
      </p:stSnd>
    </p:sndAc>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Başlık 1"/>
          <p:cNvSpPr>
            <a:spLocks noGrp="1"/>
          </p:cNvSpPr>
          <p:nvPr>
            <p:ph type="title" idx="4294967295"/>
          </p:nvPr>
        </p:nvSpPr>
        <p:spPr>
          <a:xfrm>
            <a:off x="963088" y="653143"/>
            <a:ext cx="10670771" cy="1288472"/>
          </a:xfrm>
        </p:spPr>
        <p:txBody>
          <a:bodyPr>
            <a:noAutofit/>
          </a:bodyPr>
          <a:lstStyle/>
          <a:p>
            <a:pPr algn="ctr"/>
            <a:r>
              <a:rPr lang="tr-TR" sz="3200" b="1" dirty="0">
                <a:solidFill>
                  <a:schemeClr val="accent1">
                    <a:lumMod val="75000"/>
                  </a:schemeClr>
                </a:solidFill>
                <a:latin typeface="+mn-lt"/>
              </a:rPr>
              <a:t>MERS-</a:t>
            </a:r>
            <a:r>
              <a:rPr lang="tr-TR" sz="3200" b="1" dirty="0" err="1">
                <a:solidFill>
                  <a:schemeClr val="accent1">
                    <a:lumMod val="75000"/>
                  </a:schemeClr>
                </a:solidFill>
                <a:latin typeface="+mn-lt"/>
              </a:rPr>
              <a:t>CoV</a:t>
            </a:r>
            <a:r>
              <a:rPr lang="tr-TR" sz="3200" b="1" dirty="0">
                <a:solidFill>
                  <a:schemeClr val="accent1">
                    <a:lumMod val="75000"/>
                  </a:schemeClr>
                </a:solidFill>
                <a:latin typeface="+mn-lt"/>
              </a:rPr>
              <a:t> Hastalığı-Tedavi</a:t>
            </a:r>
            <a:endParaRPr lang="en-US" sz="3200" b="1" dirty="0">
              <a:solidFill>
                <a:schemeClr val="accent1">
                  <a:lumMod val="75000"/>
                </a:schemeClr>
              </a:solidFill>
              <a:latin typeface="+mn-lt"/>
            </a:endParaRPr>
          </a:p>
        </p:txBody>
      </p:sp>
      <p:sp>
        <p:nvSpPr>
          <p:cNvPr id="33794" name="İçerik Yer Tutucusu 2"/>
          <p:cNvSpPr>
            <a:spLocks noGrp="1"/>
          </p:cNvSpPr>
          <p:nvPr>
            <p:ph idx="4294967295"/>
          </p:nvPr>
        </p:nvSpPr>
        <p:spPr>
          <a:xfrm>
            <a:off x="632955" y="1143000"/>
            <a:ext cx="10814857" cy="5144626"/>
          </a:xfrm>
        </p:spPr>
        <p:txBody>
          <a:bodyPr>
            <a:noAutofit/>
          </a:bodyPr>
          <a:lstStyle/>
          <a:p>
            <a:pPr>
              <a:buNone/>
            </a:pPr>
            <a:endParaRPr lang="tr-TR" sz="2400" dirty="0"/>
          </a:p>
          <a:p>
            <a:pPr>
              <a:buNone/>
            </a:pPr>
            <a:r>
              <a:rPr lang="tr-TR" sz="2400" dirty="0"/>
              <a:t>	Özgün bir tedavisi yoktur.</a:t>
            </a:r>
          </a:p>
          <a:p>
            <a:pPr>
              <a:buNone/>
            </a:pPr>
            <a:r>
              <a:rPr lang="tr-TR" sz="2400" dirty="0"/>
              <a:t>   Tedavide, ikincil enfeksiyonları ve komplikasyonları önlemeye yönelik olarak destek tedavi uygulanmaktadır. Bu doğrultuda;</a:t>
            </a:r>
          </a:p>
          <a:p>
            <a:pPr marL="457200" lvl="1" indent="0">
              <a:buNone/>
            </a:pPr>
            <a:endParaRPr lang="tr-TR" dirty="0"/>
          </a:p>
          <a:p>
            <a:pPr lvl="1"/>
            <a:r>
              <a:rPr lang="tr-TR" dirty="0"/>
              <a:t>Ampirik olarak geniş spektrumlu antibiyotikler,</a:t>
            </a:r>
          </a:p>
          <a:p>
            <a:pPr lvl="1"/>
            <a:endParaRPr lang="tr-TR" dirty="0"/>
          </a:p>
          <a:p>
            <a:pPr lvl="1"/>
            <a:r>
              <a:rPr lang="tr-TR" dirty="0"/>
              <a:t>Gerekirse hastanın durumuna göre </a:t>
            </a:r>
            <a:r>
              <a:rPr lang="tr-TR" dirty="0" err="1"/>
              <a:t>antiviraller</a:t>
            </a:r>
            <a:r>
              <a:rPr lang="tr-TR" dirty="0"/>
              <a:t> (</a:t>
            </a:r>
            <a:r>
              <a:rPr lang="tr-TR" dirty="0" err="1"/>
              <a:t>oseltamivir</a:t>
            </a:r>
            <a:r>
              <a:rPr lang="tr-TR" dirty="0"/>
              <a:t> ve/veya </a:t>
            </a:r>
            <a:r>
              <a:rPr lang="tr-TR" dirty="0" err="1"/>
              <a:t>asiklovir</a:t>
            </a:r>
            <a:r>
              <a:rPr lang="tr-TR" dirty="0"/>
              <a:t>) ve </a:t>
            </a:r>
            <a:r>
              <a:rPr lang="tr-TR" dirty="0" err="1"/>
              <a:t>antifungal</a:t>
            </a:r>
            <a:r>
              <a:rPr lang="tr-TR" dirty="0"/>
              <a:t> ajanlar,</a:t>
            </a:r>
          </a:p>
          <a:p>
            <a:pPr lvl="1"/>
            <a:endParaRPr lang="tr-TR" dirty="0"/>
          </a:p>
          <a:p>
            <a:pPr lvl="1"/>
            <a:r>
              <a:rPr lang="tr-TR" dirty="0" err="1"/>
              <a:t>Renal</a:t>
            </a:r>
            <a:r>
              <a:rPr lang="tr-TR" dirty="0"/>
              <a:t> </a:t>
            </a:r>
            <a:r>
              <a:rPr lang="tr-TR" dirty="0" err="1"/>
              <a:t>replasman</a:t>
            </a:r>
            <a:r>
              <a:rPr lang="tr-TR" dirty="0"/>
              <a:t> tedavisi,</a:t>
            </a:r>
          </a:p>
          <a:p>
            <a:pPr lvl="1"/>
            <a:endParaRPr lang="tr-TR" dirty="0"/>
          </a:p>
          <a:p>
            <a:pPr lvl="1"/>
            <a:r>
              <a:rPr lang="tr-TR" dirty="0"/>
              <a:t>Ciddi solunum sıkıntısı olan hastalara oksijen tedavisi, mekanik </a:t>
            </a:r>
            <a:r>
              <a:rPr lang="tr-TR" dirty="0" err="1"/>
              <a:t>ventilasyon</a:t>
            </a:r>
            <a:r>
              <a:rPr lang="tr-TR" dirty="0"/>
              <a:t> veya </a:t>
            </a:r>
            <a:r>
              <a:rPr lang="tr-TR" dirty="0" err="1"/>
              <a:t>ekstrakorporal</a:t>
            </a:r>
            <a:r>
              <a:rPr lang="tr-TR" dirty="0"/>
              <a:t> </a:t>
            </a:r>
            <a:r>
              <a:rPr lang="tr-TR" dirty="0" err="1"/>
              <a:t>membran</a:t>
            </a:r>
            <a:r>
              <a:rPr lang="tr-TR" dirty="0"/>
              <a:t> </a:t>
            </a:r>
            <a:r>
              <a:rPr lang="tr-TR" dirty="0" err="1"/>
              <a:t>oksijenasyonu</a:t>
            </a:r>
            <a:r>
              <a:rPr lang="tr-TR" dirty="0"/>
              <a:t> uygulanmaktadır.</a:t>
            </a:r>
          </a:p>
          <a:p>
            <a:pPr lvl="1"/>
            <a:endParaRPr lang="en-US" dirty="0"/>
          </a:p>
        </p:txBody>
      </p:sp>
    </p:spTree>
    <p:extLst>
      <p:ext uri="{BB962C8B-B14F-4D97-AF65-F5344CB8AC3E}">
        <p14:creationId xmlns:p14="http://schemas.microsoft.com/office/powerpoint/2010/main" val="3958871728"/>
      </p:ext>
    </p:extLst>
  </p:cSld>
  <p:clrMapOvr>
    <a:masterClrMapping/>
  </p:clrMapOvr>
  <p:transition>
    <p:sndAc>
      <p:stSnd>
        <p:snd r:embed="rId2" name="click.wav"/>
      </p:stSnd>
    </p:sndAc>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628651" y="1795609"/>
            <a:ext cx="10706100" cy="3970318"/>
          </a:xfrm>
          <a:prstGeom prst="rect">
            <a:avLst/>
          </a:prstGeom>
          <a:noFill/>
        </p:spPr>
        <p:txBody>
          <a:bodyPr wrap="square" rtlCol="0">
            <a:spAutoFit/>
          </a:bodyPr>
          <a:lstStyle/>
          <a:p>
            <a:pPr marL="285750" indent="-285750">
              <a:buFont typeface="Arial" pitchFamily="34" charset="0"/>
              <a:buChar char="•"/>
            </a:pPr>
            <a:r>
              <a:rPr lang="tr-TR" sz="2800" dirty="0"/>
              <a:t>MERS (</a:t>
            </a:r>
            <a:r>
              <a:rPr lang="tr-TR" sz="2800" dirty="0" err="1"/>
              <a:t>Middle</a:t>
            </a:r>
            <a:r>
              <a:rPr lang="tr-TR" sz="2800" dirty="0"/>
              <a:t> East </a:t>
            </a:r>
            <a:r>
              <a:rPr lang="tr-TR" sz="2800" dirty="0" err="1"/>
              <a:t>Respiratory</a:t>
            </a:r>
            <a:r>
              <a:rPr lang="tr-TR" sz="2800" dirty="0"/>
              <a:t> </a:t>
            </a:r>
            <a:r>
              <a:rPr lang="tr-TR" sz="2800" dirty="0" err="1"/>
              <a:t>Syndrome</a:t>
            </a:r>
            <a:r>
              <a:rPr lang="tr-TR" sz="2800" dirty="0"/>
              <a:t>) yeni  tanımlanan bir </a:t>
            </a:r>
            <a:r>
              <a:rPr lang="tr-TR" sz="2800" dirty="0" err="1"/>
              <a:t>Coronavirüs’ün</a:t>
            </a:r>
            <a:r>
              <a:rPr lang="tr-TR" sz="2800" dirty="0"/>
              <a:t> (MERS-</a:t>
            </a:r>
            <a:r>
              <a:rPr lang="tr-TR" sz="2800" dirty="0" err="1"/>
              <a:t>CoV</a:t>
            </a:r>
            <a:r>
              <a:rPr lang="tr-TR" sz="2800" dirty="0"/>
              <a:t>) neden olduğu bir hastalıktır. </a:t>
            </a:r>
          </a:p>
          <a:p>
            <a:pPr marL="285750" indent="-285750"/>
            <a:r>
              <a:rPr lang="tr-TR" sz="2800" dirty="0"/>
              <a:t>  </a:t>
            </a:r>
          </a:p>
          <a:p>
            <a:pPr marL="285750" indent="-285750">
              <a:buFont typeface="Arial" pitchFamily="34" charset="0"/>
              <a:buChar char="•"/>
            </a:pPr>
            <a:r>
              <a:rPr lang="tr-TR" sz="2800" dirty="0"/>
              <a:t>İnsanlarda akut, sistemik bir hastalık olarak görülmekte,</a:t>
            </a:r>
          </a:p>
          <a:p>
            <a:pPr marL="285750" indent="-285750">
              <a:buFont typeface="Arial" pitchFamily="34" charset="0"/>
              <a:buChar char="•"/>
            </a:pPr>
            <a:endParaRPr lang="tr-TR" sz="2800" dirty="0"/>
          </a:p>
          <a:p>
            <a:pPr marL="285750" indent="-285750">
              <a:buFont typeface="Arial" pitchFamily="34" charset="0"/>
              <a:buChar char="•"/>
            </a:pPr>
            <a:r>
              <a:rPr lang="tr-TR" sz="2800" dirty="0"/>
              <a:t>Ağır solunum yolu hastalığı bulgularıyla seyredebilmekte,</a:t>
            </a:r>
          </a:p>
          <a:p>
            <a:pPr marL="285750" indent="-285750"/>
            <a:endParaRPr lang="tr-TR" sz="2800" dirty="0"/>
          </a:p>
          <a:p>
            <a:pPr marL="285750" indent="-285750">
              <a:buFont typeface="Arial" pitchFamily="34" charset="0"/>
              <a:buChar char="•"/>
            </a:pPr>
            <a:r>
              <a:rPr lang="tr-TR" sz="2800" dirty="0"/>
              <a:t>Klinik tablonun geliştiği vakalarda, fatalite hızı %35-50 arasında değişmektedir.</a:t>
            </a:r>
            <a:endParaRPr lang="en-US" sz="2800" dirty="0"/>
          </a:p>
        </p:txBody>
      </p:sp>
      <p:sp>
        <p:nvSpPr>
          <p:cNvPr id="3" name="Metin kutusu 2"/>
          <p:cNvSpPr txBox="1"/>
          <p:nvPr/>
        </p:nvSpPr>
        <p:spPr>
          <a:xfrm>
            <a:off x="2809703" y="1055716"/>
            <a:ext cx="4555373" cy="584775"/>
          </a:xfrm>
          <a:prstGeom prst="rect">
            <a:avLst/>
          </a:prstGeom>
          <a:noFill/>
        </p:spPr>
        <p:txBody>
          <a:bodyPr wrap="square" rtlCol="0">
            <a:spAutoFit/>
          </a:bodyPr>
          <a:lstStyle/>
          <a:p>
            <a:pPr algn="ctr"/>
            <a:r>
              <a:rPr lang="tr-TR" sz="3200" b="1" dirty="0">
                <a:solidFill>
                  <a:schemeClr val="accent1">
                    <a:lumMod val="75000"/>
                  </a:schemeClr>
                </a:solidFill>
                <a:cs typeface="Arial" panose="020B0604020202020204" pitchFamily="34" charset="0"/>
              </a:rPr>
              <a:t>MERS-</a:t>
            </a:r>
            <a:r>
              <a:rPr lang="tr-TR" sz="3200" b="1" dirty="0" err="1">
                <a:solidFill>
                  <a:schemeClr val="accent1">
                    <a:lumMod val="75000"/>
                  </a:schemeClr>
                </a:solidFill>
                <a:cs typeface="Arial" panose="020B0604020202020204" pitchFamily="34" charset="0"/>
              </a:rPr>
              <a:t>CoV</a:t>
            </a:r>
            <a:r>
              <a:rPr lang="tr-TR" sz="3200" b="1" dirty="0">
                <a:solidFill>
                  <a:schemeClr val="accent1">
                    <a:lumMod val="75000"/>
                  </a:schemeClr>
                </a:solidFill>
                <a:cs typeface="Arial" panose="020B0604020202020204" pitchFamily="34" charset="0"/>
              </a:rPr>
              <a:t> Hastalığı </a:t>
            </a:r>
          </a:p>
        </p:txBody>
      </p:sp>
    </p:spTree>
    <p:extLst>
      <p:ext uri="{BB962C8B-B14F-4D97-AF65-F5344CB8AC3E}">
        <p14:creationId xmlns:p14="http://schemas.microsoft.com/office/powerpoint/2010/main" val="2432420942"/>
      </p:ext>
    </p:extLst>
  </p:cSld>
  <p:clrMapOvr>
    <a:masterClrMapping/>
  </p:clrMapOvr>
  <p:transition>
    <p:sndAc>
      <p:stSnd>
        <p:snd r:embed="rId2" name="click.wav"/>
      </p:stSnd>
    </p:sndAc>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Başlık 1"/>
          <p:cNvSpPr>
            <a:spLocks noGrp="1"/>
          </p:cNvSpPr>
          <p:nvPr>
            <p:ph type="title" idx="4294967295"/>
          </p:nvPr>
        </p:nvSpPr>
        <p:spPr>
          <a:xfrm>
            <a:off x="0" y="976630"/>
            <a:ext cx="11493731" cy="594995"/>
          </a:xfrm>
        </p:spPr>
        <p:txBody>
          <a:bodyPr>
            <a:normAutofit/>
          </a:bodyPr>
          <a:lstStyle/>
          <a:p>
            <a:pPr algn="ctr"/>
            <a:r>
              <a:rPr lang="tr-TR" sz="3200" b="1" dirty="0">
                <a:solidFill>
                  <a:schemeClr val="accent1">
                    <a:lumMod val="75000"/>
                  </a:schemeClr>
                </a:solidFill>
                <a:latin typeface="+mn-lt"/>
              </a:rPr>
              <a:t>MERS-</a:t>
            </a:r>
            <a:r>
              <a:rPr lang="tr-TR" sz="3200" b="1" dirty="0" err="1">
                <a:solidFill>
                  <a:schemeClr val="accent1">
                    <a:lumMod val="75000"/>
                  </a:schemeClr>
                </a:solidFill>
                <a:latin typeface="+mn-lt"/>
              </a:rPr>
              <a:t>CoV</a:t>
            </a:r>
            <a:r>
              <a:rPr lang="tr-TR" sz="3200" b="1" dirty="0">
                <a:solidFill>
                  <a:schemeClr val="accent1">
                    <a:lumMod val="75000"/>
                  </a:schemeClr>
                </a:solidFill>
                <a:latin typeface="+mn-lt"/>
              </a:rPr>
              <a:t>-Korunma</a:t>
            </a:r>
            <a:endParaRPr lang="en-US" sz="3200" b="1" dirty="0">
              <a:solidFill>
                <a:schemeClr val="accent1">
                  <a:lumMod val="75000"/>
                </a:schemeClr>
              </a:solidFill>
              <a:latin typeface="+mn-lt"/>
            </a:endParaRPr>
          </a:p>
        </p:txBody>
      </p:sp>
      <p:sp>
        <p:nvSpPr>
          <p:cNvPr id="34818" name="İçerik Yer Tutucusu 2"/>
          <p:cNvSpPr>
            <a:spLocks noGrp="1"/>
          </p:cNvSpPr>
          <p:nvPr>
            <p:ph idx="4294967295"/>
          </p:nvPr>
        </p:nvSpPr>
        <p:spPr>
          <a:xfrm>
            <a:off x="407325" y="1571625"/>
            <a:ext cx="10274530" cy="5286375"/>
          </a:xfrm>
        </p:spPr>
        <p:txBody>
          <a:bodyPr>
            <a:normAutofit fontScale="92500" lnSpcReduction="10000"/>
          </a:bodyPr>
          <a:lstStyle/>
          <a:p>
            <a:r>
              <a:rPr lang="tr-TR" dirty="0"/>
              <a:t>Henüz kullanımı onaylanan bir aşı yoktur.</a:t>
            </a:r>
          </a:p>
          <a:p>
            <a:pPr>
              <a:buNone/>
            </a:pPr>
            <a:endParaRPr lang="tr-TR" dirty="0"/>
          </a:p>
          <a:p>
            <a:r>
              <a:rPr lang="tr-TR" b="1" u="sng" dirty="0"/>
              <a:t>Enfeksiyon kontrol önlemleri</a:t>
            </a:r>
          </a:p>
          <a:p>
            <a:pPr lvl="1"/>
            <a:r>
              <a:rPr lang="tr-TR" dirty="0"/>
              <a:t>Hasta izolasyonu*</a:t>
            </a:r>
          </a:p>
          <a:p>
            <a:pPr lvl="1"/>
            <a:r>
              <a:rPr lang="tr-TR" dirty="0"/>
              <a:t>Standart ve damlacık izolasyon önlemleri</a:t>
            </a:r>
          </a:p>
          <a:p>
            <a:pPr lvl="1"/>
            <a:r>
              <a:rPr lang="tr-TR" dirty="0" err="1"/>
              <a:t>Aeresol</a:t>
            </a:r>
            <a:r>
              <a:rPr lang="tr-TR" dirty="0"/>
              <a:t> içeren uygulamalarda havayolu önlemleri</a:t>
            </a:r>
          </a:p>
          <a:p>
            <a:pPr lvl="1"/>
            <a:endParaRPr lang="tr-TR" dirty="0"/>
          </a:p>
          <a:p>
            <a:r>
              <a:rPr lang="tr-TR" dirty="0"/>
              <a:t>Sağlık personelinin eğitimi</a:t>
            </a:r>
          </a:p>
          <a:p>
            <a:endParaRPr lang="tr-TR" dirty="0"/>
          </a:p>
          <a:p>
            <a:r>
              <a:rPr lang="tr-TR" dirty="0"/>
              <a:t>Halk eğitimi</a:t>
            </a:r>
          </a:p>
          <a:p>
            <a:endParaRPr lang="tr-TR" dirty="0"/>
          </a:p>
          <a:p>
            <a:pPr marL="0" indent="0">
              <a:buNone/>
            </a:pPr>
            <a:r>
              <a:rPr lang="tr-TR" dirty="0"/>
              <a:t>*</a:t>
            </a:r>
            <a:r>
              <a:rPr lang="tr-TR" sz="1900" dirty="0"/>
              <a:t>İzolasyon önlemlerine, bugün için virüs atılım süresi ve bulaştırıcılık süresi bilinmediği için, hastanın sağlık kuruluşunda bulunduğu süre boyunca devam edilmelidir. </a:t>
            </a:r>
            <a:endParaRPr lang="tr-TR" dirty="0"/>
          </a:p>
          <a:p>
            <a:pPr marL="0" indent="0">
              <a:buNone/>
            </a:pPr>
            <a:endParaRPr lang="en-US" dirty="0"/>
          </a:p>
        </p:txBody>
      </p:sp>
    </p:spTree>
    <p:extLst>
      <p:ext uri="{BB962C8B-B14F-4D97-AF65-F5344CB8AC3E}">
        <p14:creationId xmlns:p14="http://schemas.microsoft.com/office/powerpoint/2010/main" val="2652370563"/>
      </p:ext>
    </p:extLst>
  </p:cSld>
  <p:clrMapOvr>
    <a:masterClrMapping/>
  </p:clrMapOvr>
  <p:transition>
    <p:sndAc>
      <p:stSnd>
        <p:snd r:embed="rId2" name="click.wav"/>
      </p:stSnd>
    </p:sndAc>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2234936" y="1041877"/>
            <a:ext cx="7065818" cy="584775"/>
          </a:xfrm>
          <a:prstGeom prst="rect">
            <a:avLst/>
          </a:prstGeom>
          <a:noFill/>
        </p:spPr>
        <p:txBody>
          <a:bodyPr wrap="square" rtlCol="0">
            <a:spAutoFit/>
          </a:bodyPr>
          <a:lstStyle/>
          <a:p>
            <a:pPr algn="ctr"/>
            <a:r>
              <a:rPr lang="tr-TR" sz="3200" b="1" dirty="0">
                <a:solidFill>
                  <a:schemeClr val="accent1">
                    <a:lumMod val="75000"/>
                  </a:schemeClr>
                </a:solidFill>
              </a:rPr>
              <a:t>MERS-</a:t>
            </a:r>
            <a:r>
              <a:rPr lang="tr-TR" sz="3200" b="1" dirty="0" err="1">
                <a:solidFill>
                  <a:schemeClr val="accent1">
                    <a:lumMod val="75000"/>
                  </a:schemeClr>
                </a:solidFill>
              </a:rPr>
              <a:t>CoV</a:t>
            </a:r>
            <a:r>
              <a:rPr lang="tr-TR" sz="3200" b="1" dirty="0">
                <a:solidFill>
                  <a:schemeClr val="accent1">
                    <a:lumMod val="75000"/>
                  </a:schemeClr>
                </a:solidFill>
              </a:rPr>
              <a:t> Vaka Tanımları</a:t>
            </a:r>
          </a:p>
        </p:txBody>
      </p:sp>
      <p:sp>
        <p:nvSpPr>
          <p:cNvPr id="3" name="Metin kutusu 2"/>
          <p:cNvSpPr txBox="1"/>
          <p:nvPr/>
        </p:nvSpPr>
        <p:spPr>
          <a:xfrm>
            <a:off x="448888" y="1708592"/>
            <a:ext cx="11154106" cy="5078313"/>
          </a:xfrm>
          <a:prstGeom prst="rect">
            <a:avLst/>
          </a:prstGeom>
          <a:noFill/>
        </p:spPr>
        <p:txBody>
          <a:bodyPr wrap="square" rtlCol="0">
            <a:spAutoFit/>
          </a:bodyPr>
          <a:lstStyle/>
          <a:p>
            <a:r>
              <a:rPr lang="tr-TR" sz="2800" b="1" dirty="0"/>
              <a:t>Klinik Tanımlama: </a:t>
            </a:r>
            <a:r>
              <a:rPr lang="tr-TR" sz="2400" dirty="0"/>
              <a:t>Aşağıdaki klinik kriterlerden birinin olması</a:t>
            </a:r>
          </a:p>
          <a:p>
            <a:pPr marL="342900" indent="-342900">
              <a:buFont typeface="Arial" panose="020B0604020202020204" pitchFamily="34" charset="0"/>
              <a:buChar char="•"/>
            </a:pPr>
            <a:r>
              <a:rPr lang="tr-TR" sz="2400" dirty="0"/>
              <a:t>Akut ciddi solunum yetmezliği</a:t>
            </a:r>
          </a:p>
          <a:p>
            <a:pPr marL="342900" indent="-342900">
              <a:buFont typeface="Arial" panose="020B0604020202020204" pitchFamily="34" charset="0"/>
              <a:buChar char="•"/>
            </a:pPr>
            <a:r>
              <a:rPr lang="tr-TR" sz="2400" dirty="0"/>
              <a:t>Akciğer </a:t>
            </a:r>
            <a:r>
              <a:rPr lang="tr-TR" sz="2400" dirty="0" err="1"/>
              <a:t>infiltrasyonları</a:t>
            </a:r>
            <a:r>
              <a:rPr lang="tr-TR" sz="2400" dirty="0"/>
              <a:t> olması</a:t>
            </a:r>
          </a:p>
          <a:p>
            <a:endParaRPr lang="tr-TR" sz="2800" b="1" dirty="0"/>
          </a:p>
          <a:p>
            <a:r>
              <a:rPr lang="tr-TR" sz="2800" b="1" dirty="0"/>
              <a:t>Epidemiyolojik kriterler: </a:t>
            </a:r>
            <a:r>
              <a:rPr lang="tr-TR" sz="2800" dirty="0"/>
              <a:t>Son 14 gün içerisinde en az birisinin olması</a:t>
            </a:r>
          </a:p>
          <a:p>
            <a:pPr marL="342900" indent="-342900">
              <a:buFont typeface="Arial" panose="020B0604020202020204" pitchFamily="34" charset="0"/>
              <a:buChar char="•"/>
            </a:pPr>
            <a:r>
              <a:rPr lang="tr-TR" sz="2400" dirty="0"/>
              <a:t>Kesin vaka ile temas öyküsünün olması</a:t>
            </a:r>
          </a:p>
          <a:p>
            <a:pPr marL="342900" indent="-342900">
              <a:buFont typeface="Arial" panose="020B0604020202020204" pitchFamily="34" charset="0"/>
              <a:buChar char="•"/>
            </a:pPr>
            <a:r>
              <a:rPr lang="tr-TR" sz="2400" dirty="0"/>
              <a:t>Hastalığın endemik olarak görüldüğü ülkelere* ziyaret öyküsünün bulunması</a:t>
            </a:r>
          </a:p>
          <a:p>
            <a:endParaRPr lang="tr-TR" sz="2800" b="1" dirty="0"/>
          </a:p>
          <a:p>
            <a:r>
              <a:rPr lang="tr-TR" sz="2800" b="1" dirty="0"/>
              <a:t>Laboratuvar kriterleri:</a:t>
            </a:r>
          </a:p>
          <a:p>
            <a:pPr marL="342900" indent="-342900">
              <a:buFont typeface="Arial" panose="020B0604020202020204" pitchFamily="34" charset="0"/>
              <a:buChar char="•"/>
            </a:pPr>
            <a:r>
              <a:rPr lang="tr-TR" sz="2400" dirty="0"/>
              <a:t>Klinik örneklerde MERS-</a:t>
            </a:r>
            <a:r>
              <a:rPr lang="tr-TR" sz="2400" dirty="0" err="1"/>
              <a:t>CoV</a:t>
            </a:r>
            <a:r>
              <a:rPr lang="tr-TR" sz="2400" dirty="0"/>
              <a:t> saptanması (RT-PCR ile virüsün varlığının gösterilmesi)</a:t>
            </a:r>
          </a:p>
          <a:p>
            <a:pPr marL="342900" indent="-342900">
              <a:buFont typeface="Arial" panose="020B0604020202020204" pitchFamily="34" charset="0"/>
              <a:buChar char="•"/>
            </a:pPr>
            <a:r>
              <a:rPr lang="tr-TR" sz="2400" dirty="0"/>
              <a:t>Klinik örneklerde MERS-</a:t>
            </a:r>
            <a:r>
              <a:rPr lang="tr-TR" sz="2400" dirty="0" err="1"/>
              <a:t>CoV</a:t>
            </a:r>
            <a:r>
              <a:rPr lang="tr-TR" sz="2400" dirty="0"/>
              <a:t> izolasyonu</a:t>
            </a:r>
          </a:p>
          <a:p>
            <a:endParaRPr lang="tr-TR" sz="2000" i="1" dirty="0"/>
          </a:p>
          <a:p>
            <a:r>
              <a:rPr lang="tr-TR" sz="2000" i="1" dirty="0"/>
              <a:t>*Suudi Arabistan, Birleşik Arap Emirlikleri, Katar, Umman, Ürdün, Kuveyt, Yemen, Lübnan, İran, Güney Kore</a:t>
            </a:r>
          </a:p>
        </p:txBody>
      </p:sp>
    </p:spTree>
    <p:extLst>
      <p:ext uri="{BB962C8B-B14F-4D97-AF65-F5344CB8AC3E}">
        <p14:creationId xmlns:p14="http://schemas.microsoft.com/office/powerpoint/2010/main" val="14217910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2746763" y="957338"/>
            <a:ext cx="6292736" cy="584775"/>
          </a:xfrm>
          <a:prstGeom prst="rect">
            <a:avLst/>
          </a:prstGeom>
          <a:noFill/>
        </p:spPr>
        <p:txBody>
          <a:bodyPr wrap="square" rtlCol="0">
            <a:spAutoFit/>
          </a:bodyPr>
          <a:lstStyle/>
          <a:p>
            <a:pPr algn="ctr"/>
            <a:r>
              <a:rPr lang="tr-TR" sz="3200" b="1" dirty="0">
                <a:solidFill>
                  <a:schemeClr val="accent1">
                    <a:lumMod val="75000"/>
                  </a:schemeClr>
                </a:solidFill>
              </a:rPr>
              <a:t>MERS-</a:t>
            </a:r>
            <a:r>
              <a:rPr lang="tr-TR" sz="3200" b="1" dirty="0" err="1">
                <a:solidFill>
                  <a:schemeClr val="accent1">
                    <a:lumMod val="75000"/>
                  </a:schemeClr>
                </a:solidFill>
              </a:rPr>
              <a:t>CoV</a:t>
            </a:r>
            <a:r>
              <a:rPr lang="tr-TR" sz="3200" b="1" dirty="0">
                <a:solidFill>
                  <a:schemeClr val="accent1">
                    <a:lumMod val="75000"/>
                  </a:schemeClr>
                </a:solidFill>
              </a:rPr>
              <a:t> Vaka Sınıflaması</a:t>
            </a:r>
          </a:p>
        </p:txBody>
      </p:sp>
      <p:sp>
        <p:nvSpPr>
          <p:cNvPr id="3" name="Metin kutusu 2"/>
          <p:cNvSpPr txBox="1"/>
          <p:nvPr/>
        </p:nvSpPr>
        <p:spPr>
          <a:xfrm>
            <a:off x="590204" y="1609803"/>
            <a:ext cx="11160174" cy="5170646"/>
          </a:xfrm>
          <a:prstGeom prst="rect">
            <a:avLst/>
          </a:prstGeom>
          <a:noFill/>
        </p:spPr>
        <p:txBody>
          <a:bodyPr wrap="square" rtlCol="0">
            <a:spAutoFit/>
          </a:bodyPr>
          <a:lstStyle/>
          <a:p>
            <a:r>
              <a:rPr lang="tr-TR" sz="2200" b="1" dirty="0"/>
              <a:t>Şüpheli Vaka:</a:t>
            </a:r>
          </a:p>
          <a:p>
            <a:pPr marL="457200" indent="-457200">
              <a:buFont typeface="Arial" panose="020B0604020202020204" pitchFamily="34" charset="0"/>
              <a:buChar char="•"/>
            </a:pPr>
            <a:r>
              <a:rPr lang="tr-TR" sz="2200" dirty="0"/>
              <a:t>Tanımlanmamıştır.</a:t>
            </a:r>
          </a:p>
          <a:p>
            <a:endParaRPr lang="tr-TR" sz="2200" b="1" u="sng" dirty="0"/>
          </a:p>
          <a:p>
            <a:r>
              <a:rPr lang="en-US" sz="2200" b="1" u="sng" dirty="0" err="1"/>
              <a:t>Olası</a:t>
            </a:r>
            <a:r>
              <a:rPr lang="en-US" sz="2200" b="1" u="sng" dirty="0"/>
              <a:t> </a:t>
            </a:r>
            <a:r>
              <a:rPr lang="en-US" sz="2200" b="1" u="sng" dirty="0" err="1"/>
              <a:t>Vaka</a:t>
            </a:r>
            <a:r>
              <a:rPr lang="en-US" sz="2200" b="1" u="sng" dirty="0"/>
              <a:t>: </a:t>
            </a:r>
            <a:endParaRPr lang="tr-TR" sz="2200" b="1" u="sng" dirty="0"/>
          </a:p>
          <a:p>
            <a:pPr marL="342900" indent="-342900">
              <a:buFont typeface="Arial" panose="020B0604020202020204" pitchFamily="34" charset="0"/>
              <a:buChar char="•"/>
            </a:pPr>
            <a:r>
              <a:rPr lang="en-US" sz="2200" dirty="0" err="1"/>
              <a:t>Akut</a:t>
            </a:r>
            <a:r>
              <a:rPr lang="en-US" sz="2200" dirty="0"/>
              <a:t> </a:t>
            </a:r>
            <a:r>
              <a:rPr lang="en-US" sz="2200" dirty="0" err="1"/>
              <a:t>ciddi</a:t>
            </a:r>
            <a:r>
              <a:rPr lang="en-US" sz="2200" dirty="0"/>
              <a:t> </a:t>
            </a:r>
            <a:r>
              <a:rPr lang="en-US" sz="2200" dirty="0" err="1"/>
              <a:t>solunum</a:t>
            </a:r>
            <a:r>
              <a:rPr lang="en-US" sz="2200" dirty="0"/>
              <a:t> </a:t>
            </a:r>
            <a:r>
              <a:rPr lang="en-US" sz="2200" dirty="0" err="1"/>
              <a:t>yetmezliği</a:t>
            </a:r>
            <a:r>
              <a:rPr lang="en-US" sz="2200" dirty="0"/>
              <a:t> ve/</a:t>
            </a:r>
            <a:r>
              <a:rPr lang="en-US" sz="2200" dirty="0" err="1"/>
              <a:t>veya</a:t>
            </a:r>
            <a:r>
              <a:rPr lang="en-US" sz="2200" dirty="0"/>
              <a:t> </a:t>
            </a:r>
            <a:r>
              <a:rPr lang="en-US" sz="2200" dirty="0" err="1"/>
              <a:t>akciğer</a:t>
            </a:r>
            <a:r>
              <a:rPr lang="en-US" sz="2200" dirty="0"/>
              <a:t> </a:t>
            </a:r>
            <a:r>
              <a:rPr lang="en-US" sz="2200" dirty="0" err="1"/>
              <a:t>infiltrasyonları</a:t>
            </a:r>
            <a:r>
              <a:rPr lang="en-US" sz="2200" dirty="0"/>
              <a:t> </a:t>
            </a:r>
            <a:r>
              <a:rPr lang="en-US" sz="2200" dirty="0" err="1"/>
              <a:t>olan</a:t>
            </a:r>
            <a:r>
              <a:rPr lang="en-US" sz="2200" dirty="0"/>
              <a:t> ve </a:t>
            </a:r>
            <a:r>
              <a:rPr lang="en-US" sz="2200" dirty="0" err="1"/>
              <a:t>vakaların</a:t>
            </a:r>
            <a:r>
              <a:rPr lang="en-US" sz="2200" dirty="0"/>
              <a:t> </a:t>
            </a:r>
            <a:r>
              <a:rPr lang="en-US" sz="2200" dirty="0" err="1"/>
              <a:t>epidemiyolojik</a:t>
            </a:r>
            <a:r>
              <a:rPr lang="en-US" sz="2200" dirty="0"/>
              <a:t> </a:t>
            </a:r>
            <a:r>
              <a:rPr lang="en-US" sz="2200" dirty="0" err="1"/>
              <a:t>ilişkili</a:t>
            </a:r>
            <a:r>
              <a:rPr lang="en-US" sz="2200" dirty="0"/>
              <a:t> </a:t>
            </a:r>
            <a:r>
              <a:rPr lang="en-US" sz="2200" dirty="0" err="1"/>
              <a:t>olduğu</a:t>
            </a:r>
            <a:r>
              <a:rPr lang="en-US" sz="2200" dirty="0"/>
              <a:t> </a:t>
            </a:r>
            <a:r>
              <a:rPr lang="en-US" sz="2200" dirty="0" err="1"/>
              <a:t>ülkelere</a:t>
            </a:r>
            <a:r>
              <a:rPr lang="en-US" sz="2200" dirty="0"/>
              <a:t>* son 14 </a:t>
            </a:r>
            <a:r>
              <a:rPr lang="en-US" sz="2200" dirty="0" err="1"/>
              <a:t>gün</a:t>
            </a:r>
            <a:r>
              <a:rPr lang="en-US" sz="2200" dirty="0"/>
              <a:t> </a:t>
            </a:r>
            <a:r>
              <a:rPr lang="en-US" sz="2200" dirty="0" err="1"/>
              <a:t>içerisinde</a:t>
            </a:r>
            <a:r>
              <a:rPr lang="en-US" sz="2200" dirty="0"/>
              <a:t> </a:t>
            </a:r>
            <a:r>
              <a:rPr lang="en-US" sz="2200" dirty="0" err="1"/>
              <a:t>seyahat</a:t>
            </a:r>
            <a:r>
              <a:rPr lang="en-US" sz="2200" dirty="0"/>
              <a:t> </a:t>
            </a:r>
            <a:r>
              <a:rPr lang="en-US" sz="2200" dirty="0" err="1"/>
              <a:t>öyküsü</a:t>
            </a:r>
            <a:r>
              <a:rPr lang="en-US" sz="2200" dirty="0"/>
              <a:t> </a:t>
            </a:r>
            <a:r>
              <a:rPr lang="en-US" sz="2200" dirty="0" err="1"/>
              <a:t>bulunan</a:t>
            </a:r>
            <a:r>
              <a:rPr lang="en-US" sz="2200" dirty="0"/>
              <a:t> ve/</a:t>
            </a:r>
            <a:r>
              <a:rPr lang="en-US" sz="2200" dirty="0" err="1"/>
              <a:t>veya</a:t>
            </a:r>
            <a:r>
              <a:rPr lang="en-US" sz="2200" dirty="0"/>
              <a:t> </a:t>
            </a:r>
            <a:r>
              <a:rPr lang="en-US" sz="2200" dirty="0" err="1"/>
              <a:t>bu</a:t>
            </a:r>
            <a:r>
              <a:rPr lang="en-US" sz="2200" dirty="0"/>
              <a:t> </a:t>
            </a:r>
            <a:r>
              <a:rPr lang="en-US" sz="2200" dirty="0" err="1"/>
              <a:t>ülkelere</a:t>
            </a:r>
            <a:r>
              <a:rPr lang="en-US" sz="2200" dirty="0"/>
              <a:t> </a:t>
            </a:r>
            <a:r>
              <a:rPr lang="en-US" sz="2200" dirty="0" err="1"/>
              <a:t>seyahat</a:t>
            </a:r>
            <a:r>
              <a:rPr lang="en-US" sz="2200" dirty="0"/>
              <a:t> </a:t>
            </a:r>
            <a:r>
              <a:rPr lang="en-US" sz="2200" dirty="0" err="1"/>
              <a:t>öyküsü</a:t>
            </a:r>
            <a:r>
              <a:rPr lang="en-US" sz="2200" dirty="0"/>
              <a:t> </a:t>
            </a:r>
            <a:r>
              <a:rPr lang="en-US" sz="2200" dirty="0" err="1"/>
              <a:t>bulunan</a:t>
            </a:r>
            <a:r>
              <a:rPr lang="en-US" sz="2200" dirty="0"/>
              <a:t> </a:t>
            </a:r>
            <a:r>
              <a:rPr lang="en-US" sz="2200" dirty="0" err="1"/>
              <a:t>bir</a:t>
            </a:r>
            <a:r>
              <a:rPr lang="en-US" sz="2200" dirty="0"/>
              <a:t> </a:t>
            </a:r>
            <a:r>
              <a:rPr lang="en-US" sz="2200" dirty="0" err="1"/>
              <a:t>kişiyle</a:t>
            </a:r>
            <a:r>
              <a:rPr lang="en-US" sz="2200" dirty="0"/>
              <a:t> </a:t>
            </a:r>
            <a:r>
              <a:rPr lang="en-US" sz="2200" dirty="0" err="1"/>
              <a:t>seyahat</a:t>
            </a:r>
            <a:r>
              <a:rPr lang="en-US" sz="2200" dirty="0"/>
              <a:t> </a:t>
            </a:r>
            <a:r>
              <a:rPr lang="en-US" sz="2200" dirty="0" err="1"/>
              <a:t>dönüşünden</a:t>
            </a:r>
            <a:r>
              <a:rPr lang="en-US" sz="2200" dirty="0"/>
              <a:t> </a:t>
            </a:r>
            <a:r>
              <a:rPr lang="en-US" sz="2200" dirty="0" err="1"/>
              <a:t>sonraki</a:t>
            </a:r>
            <a:r>
              <a:rPr lang="en-US" sz="2200" dirty="0"/>
              <a:t> 14 </a:t>
            </a:r>
            <a:r>
              <a:rPr lang="en-US" sz="2200" dirty="0" err="1"/>
              <a:t>gün</a:t>
            </a:r>
            <a:r>
              <a:rPr lang="en-US" sz="2200" dirty="0"/>
              <a:t> </a:t>
            </a:r>
            <a:r>
              <a:rPr lang="en-US" sz="2200" dirty="0" err="1"/>
              <a:t>içerisinde</a:t>
            </a:r>
            <a:r>
              <a:rPr lang="en-US" sz="2200" dirty="0"/>
              <a:t> </a:t>
            </a:r>
            <a:r>
              <a:rPr lang="en-US" sz="2200" dirty="0" err="1"/>
              <a:t>yakın</a:t>
            </a:r>
            <a:r>
              <a:rPr lang="en-US" sz="2200" dirty="0"/>
              <a:t> </a:t>
            </a:r>
            <a:r>
              <a:rPr lang="en-US" sz="2200" dirty="0" err="1"/>
              <a:t>temasta</a:t>
            </a:r>
            <a:r>
              <a:rPr lang="en-US" sz="2200" dirty="0"/>
              <a:t> </a:t>
            </a:r>
            <a:r>
              <a:rPr lang="en-US" sz="2200" dirty="0" err="1"/>
              <a:t>bulunup</a:t>
            </a:r>
            <a:r>
              <a:rPr lang="en-US" sz="2200" dirty="0"/>
              <a:t> </a:t>
            </a:r>
            <a:r>
              <a:rPr lang="en-US" sz="2200" dirty="0" err="1"/>
              <a:t>semptomları</a:t>
            </a:r>
            <a:r>
              <a:rPr lang="en-US" sz="2200" dirty="0"/>
              <a:t> </a:t>
            </a:r>
            <a:r>
              <a:rPr lang="en-US" sz="2200" dirty="0" err="1"/>
              <a:t>bu</a:t>
            </a:r>
            <a:r>
              <a:rPr lang="en-US" sz="2200" dirty="0"/>
              <a:t> </a:t>
            </a:r>
            <a:r>
              <a:rPr lang="en-US" sz="2200" dirty="0" err="1"/>
              <a:t>temastan</a:t>
            </a:r>
            <a:r>
              <a:rPr lang="en-US" sz="2200" dirty="0"/>
              <a:t> </a:t>
            </a:r>
            <a:r>
              <a:rPr lang="en-US" sz="2200" dirty="0" err="1"/>
              <a:t>sonraki</a:t>
            </a:r>
            <a:r>
              <a:rPr lang="en-US" sz="2200" dirty="0"/>
              <a:t> 14 </a:t>
            </a:r>
            <a:r>
              <a:rPr lang="en-US" sz="2200" dirty="0" err="1"/>
              <a:t>gün</a:t>
            </a:r>
            <a:r>
              <a:rPr lang="en-US" sz="2200" dirty="0"/>
              <a:t> </a:t>
            </a:r>
            <a:r>
              <a:rPr lang="en-US" sz="2200" dirty="0" err="1"/>
              <a:t>içerisinde</a:t>
            </a:r>
            <a:r>
              <a:rPr lang="en-US" sz="2200" dirty="0"/>
              <a:t> </a:t>
            </a:r>
            <a:r>
              <a:rPr lang="en-US" sz="2200" dirty="0" err="1"/>
              <a:t>gelişen</a:t>
            </a:r>
            <a:r>
              <a:rPr lang="en-US" sz="2200" dirty="0"/>
              <a:t> </a:t>
            </a:r>
            <a:r>
              <a:rPr lang="en-US" sz="2200" dirty="0" err="1"/>
              <a:t>kişiler</a:t>
            </a:r>
            <a:r>
              <a:rPr lang="en-US" sz="2200" dirty="0"/>
              <a:t>.</a:t>
            </a:r>
            <a:endParaRPr lang="tr-TR" sz="2200" dirty="0"/>
          </a:p>
          <a:p>
            <a:r>
              <a:rPr lang="en-US" sz="2200" dirty="0"/>
              <a:t> </a:t>
            </a:r>
            <a:endParaRPr lang="tr-TR" sz="2200" dirty="0"/>
          </a:p>
          <a:p>
            <a:r>
              <a:rPr lang="en-US" sz="2200" i="1" dirty="0"/>
              <a:t>*</a:t>
            </a:r>
            <a:r>
              <a:rPr lang="en-US" sz="2200" i="1" dirty="0" err="1"/>
              <a:t>Suudi</a:t>
            </a:r>
            <a:r>
              <a:rPr lang="en-US" sz="2200" i="1" dirty="0"/>
              <a:t> </a:t>
            </a:r>
            <a:r>
              <a:rPr lang="en-US" sz="2200" i="1" dirty="0" err="1"/>
              <a:t>Arabistan</a:t>
            </a:r>
            <a:r>
              <a:rPr lang="en-US" sz="2200" i="1" dirty="0"/>
              <a:t>, </a:t>
            </a:r>
            <a:r>
              <a:rPr lang="en-US" sz="2200" i="1" dirty="0" err="1"/>
              <a:t>Birleşik</a:t>
            </a:r>
            <a:r>
              <a:rPr lang="en-US" sz="2200" i="1" dirty="0"/>
              <a:t> </a:t>
            </a:r>
            <a:r>
              <a:rPr lang="en-US" sz="2200" i="1" dirty="0" err="1"/>
              <a:t>Arap</a:t>
            </a:r>
            <a:r>
              <a:rPr lang="en-US" sz="2200" i="1" dirty="0"/>
              <a:t> </a:t>
            </a:r>
            <a:r>
              <a:rPr lang="en-US" sz="2200" i="1" dirty="0" err="1"/>
              <a:t>Emirlikleri</a:t>
            </a:r>
            <a:r>
              <a:rPr lang="en-US" sz="2200" i="1" dirty="0"/>
              <a:t>, </a:t>
            </a:r>
            <a:r>
              <a:rPr lang="en-US" sz="2200" i="1" dirty="0" err="1"/>
              <a:t>Katar</a:t>
            </a:r>
            <a:r>
              <a:rPr lang="en-US" sz="2200" i="1" dirty="0"/>
              <a:t>, </a:t>
            </a:r>
            <a:r>
              <a:rPr lang="en-US" sz="2200" i="1" dirty="0" err="1"/>
              <a:t>Umman</a:t>
            </a:r>
            <a:r>
              <a:rPr lang="en-US" sz="2200" i="1" dirty="0"/>
              <a:t>, </a:t>
            </a:r>
            <a:r>
              <a:rPr lang="en-US" sz="2200" i="1" dirty="0" err="1"/>
              <a:t>Ürdün</a:t>
            </a:r>
            <a:r>
              <a:rPr lang="en-US" sz="2200" i="1" dirty="0"/>
              <a:t>, </a:t>
            </a:r>
            <a:r>
              <a:rPr lang="en-US" sz="2200" i="1" dirty="0" err="1"/>
              <a:t>Kuveyt</a:t>
            </a:r>
            <a:r>
              <a:rPr lang="en-US" sz="2200" i="1" dirty="0"/>
              <a:t>, Yemen, </a:t>
            </a:r>
            <a:r>
              <a:rPr lang="en-US" sz="2200" i="1" dirty="0" err="1"/>
              <a:t>Lübnan</a:t>
            </a:r>
            <a:r>
              <a:rPr lang="en-US" sz="2200" i="1" dirty="0"/>
              <a:t>, İran, </a:t>
            </a:r>
            <a:r>
              <a:rPr lang="en-US" sz="2200" i="1" dirty="0" err="1"/>
              <a:t>Güney</a:t>
            </a:r>
            <a:r>
              <a:rPr lang="en-US" sz="2200" i="1" dirty="0"/>
              <a:t> Kore</a:t>
            </a:r>
            <a:endParaRPr lang="tr-TR" sz="2200" dirty="0"/>
          </a:p>
          <a:p>
            <a:endParaRPr lang="tr-TR" sz="2200" u="sng" dirty="0"/>
          </a:p>
          <a:p>
            <a:r>
              <a:rPr lang="en-US" sz="2200" b="1" u="sng" dirty="0" err="1"/>
              <a:t>Kesin</a:t>
            </a:r>
            <a:r>
              <a:rPr lang="en-US" sz="2200" b="1" u="sng" dirty="0"/>
              <a:t> </a:t>
            </a:r>
            <a:r>
              <a:rPr lang="en-US" sz="2200" b="1" u="sng" dirty="0" err="1"/>
              <a:t>Vaka</a:t>
            </a:r>
            <a:r>
              <a:rPr lang="en-US" sz="2200" b="1" u="sng" dirty="0"/>
              <a:t>: </a:t>
            </a:r>
            <a:endParaRPr lang="tr-TR" sz="2200" b="1" u="sng" dirty="0"/>
          </a:p>
          <a:p>
            <a:pPr marL="342900" indent="-342900">
              <a:buFont typeface="Arial" panose="020B0604020202020204" pitchFamily="34" charset="0"/>
              <a:buChar char="•"/>
            </a:pPr>
            <a:r>
              <a:rPr lang="en-US" sz="2200" dirty="0" err="1"/>
              <a:t>Olası</a:t>
            </a:r>
            <a:r>
              <a:rPr lang="en-US" sz="2200" dirty="0"/>
              <a:t> </a:t>
            </a:r>
            <a:r>
              <a:rPr lang="en-US" sz="2200" dirty="0" err="1"/>
              <a:t>vaka</a:t>
            </a:r>
            <a:r>
              <a:rPr lang="en-US" sz="2200" dirty="0"/>
              <a:t> </a:t>
            </a:r>
            <a:r>
              <a:rPr lang="en-US" sz="2200" dirty="0" err="1"/>
              <a:t>tanımına</a:t>
            </a:r>
            <a:r>
              <a:rPr lang="en-US" sz="2200" dirty="0"/>
              <a:t> </a:t>
            </a:r>
            <a:r>
              <a:rPr lang="en-US" sz="2200" dirty="0" err="1"/>
              <a:t>uyan</a:t>
            </a:r>
            <a:r>
              <a:rPr lang="en-US" sz="2200" dirty="0"/>
              <a:t> </a:t>
            </a:r>
            <a:r>
              <a:rPr lang="en-US" sz="2200" dirty="0" err="1"/>
              <a:t>olgulardan</a:t>
            </a:r>
            <a:r>
              <a:rPr lang="en-US" sz="2200" dirty="0"/>
              <a:t> </a:t>
            </a:r>
            <a:r>
              <a:rPr lang="en-US" sz="2200" dirty="0" err="1"/>
              <a:t>laboratuvar</a:t>
            </a:r>
            <a:r>
              <a:rPr lang="en-US" sz="2200" dirty="0"/>
              <a:t> </a:t>
            </a:r>
            <a:r>
              <a:rPr lang="en-US" sz="2200" dirty="0" err="1"/>
              <a:t>yöntemlerle</a:t>
            </a:r>
            <a:r>
              <a:rPr lang="en-US" sz="2200" dirty="0"/>
              <a:t> MERS</a:t>
            </a:r>
            <a:r>
              <a:rPr lang="tr-TR" sz="2200" dirty="0"/>
              <a:t>-</a:t>
            </a:r>
            <a:r>
              <a:rPr lang="en-US" sz="2200" dirty="0" err="1"/>
              <a:t>CoV</a:t>
            </a:r>
            <a:r>
              <a:rPr lang="en-US" sz="2200" dirty="0"/>
              <a:t> </a:t>
            </a:r>
            <a:r>
              <a:rPr lang="en-US" sz="2200" dirty="0" err="1"/>
              <a:t>saptanan</a:t>
            </a:r>
            <a:r>
              <a:rPr lang="en-US" sz="2200" dirty="0"/>
              <a:t> </a:t>
            </a:r>
            <a:r>
              <a:rPr lang="en-US" sz="2200" dirty="0" err="1"/>
              <a:t>olgular</a:t>
            </a:r>
            <a:r>
              <a:rPr lang="en-US" sz="2200" dirty="0"/>
              <a:t>.</a:t>
            </a:r>
            <a:endParaRPr lang="tr-TR" sz="2200" dirty="0"/>
          </a:p>
          <a:p>
            <a:endParaRPr lang="tr-TR" sz="2200" dirty="0"/>
          </a:p>
        </p:txBody>
      </p:sp>
    </p:spTree>
    <p:extLst>
      <p:ext uri="{BB962C8B-B14F-4D97-AF65-F5344CB8AC3E}">
        <p14:creationId xmlns:p14="http://schemas.microsoft.com/office/powerpoint/2010/main" val="40316018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926931" y="1317883"/>
            <a:ext cx="9701180" cy="5262979"/>
          </a:xfrm>
          <a:prstGeom prst="rect">
            <a:avLst/>
          </a:prstGeom>
          <a:noFill/>
        </p:spPr>
        <p:txBody>
          <a:bodyPr wrap="square" rtlCol="0">
            <a:spAutoFit/>
          </a:bodyPr>
          <a:lstStyle/>
          <a:p>
            <a:endParaRPr lang="tr-TR" sz="2800" dirty="0">
              <a:solidFill>
                <a:srgbClr val="FF0000"/>
              </a:solidFill>
            </a:endParaRPr>
          </a:p>
          <a:p>
            <a:endParaRPr lang="tr-TR" sz="2800" dirty="0">
              <a:solidFill>
                <a:srgbClr val="FF0000"/>
              </a:solidFill>
            </a:endParaRPr>
          </a:p>
          <a:p>
            <a:endParaRPr lang="tr-TR" sz="2800" dirty="0">
              <a:solidFill>
                <a:srgbClr val="FF0000"/>
              </a:solidFill>
            </a:endParaRPr>
          </a:p>
          <a:p>
            <a:pPr algn="ctr"/>
            <a:r>
              <a:rPr lang="tr-TR" sz="2800" dirty="0"/>
              <a:t>Olası/Kesin MERS-</a:t>
            </a:r>
            <a:r>
              <a:rPr lang="tr-TR" sz="2800" dirty="0" err="1"/>
              <a:t>CoV</a:t>
            </a:r>
            <a:r>
              <a:rPr lang="tr-TR" sz="2800" dirty="0"/>
              <a:t> vakalarının yönetimi </a:t>
            </a:r>
            <a:r>
              <a:rPr lang="tr-TR" sz="2800" b="1" dirty="0"/>
              <a:t>Vaka Takip </a:t>
            </a:r>
            <a:r>
              <a:rPr lang="tr-TR" sz="2800" b="1" dirty="0" err="1"/>
              <a:t>Algoritması</a:t>
            </a:r>
            <a:r>
              <a:rPr lang="tr-TR" sz="2800" dirty="0" err="1"/>
              <a:t>’na</a:t>
            </a:r>
            <a:r>
              <a:rPr lang="tr-TR" sz="2800" dirty="0"/>
              <a:t> göre yapılır.</a:t>
            </a:r>
          </a:p>
          <a:p>
            <a:endParaRPr lang="tr-TR" sz="2800" dirty="0">
              <a:solidFill>
                <a:srgbClr val="FF0000"/>
              </a:solidFill>
            </a:endParaRPr>
          </a:p>
          <a:p>
            <a:endParaRPr lang="tr-TR" sz="2400" dirty="0"/>
          </a:p>
          <a:p>
            <a:endParaRPr lang="tr-TR" sz="2400" dirty="0"/>
          </a:p>
          <a:p>
            <a:endParaRPr lang="tr-TR" sz="2400" dirty="0"/>
          </a:p>
          <a:p>
            <a:endParaRPr lang="tr-TR" sz="2400" dirty="0"/>
          </a:p>
          <a:p>
            <a:endParaRPr lang="tr-TR" sz="2400" dirty="0"/>
          </a:p>
          <a:p>
            <a:endParaRPr lang="tr-TR" sz="2400" dirty="0"/>
          </a:p>
          <a:p>
            <a:endParaRPr lang="tr-TR" sz="2400" dirty="0"/>
          </a:p>
        </p:txBody>
      </p:sp>
      <p:sp>
        <p:nvSpPr>
          <p:cNvPr id="3" name="Başlık 1"/>
          <p:cNvSpPr txBox="1">
            <a:spLocks/>
          </p:cNvSpPr>
          <p:nvPr/>
        </p:nvSpPr>
        <p:spPr>
          <a:xfrm>
            <a:off x="3171481" y="1187532"/>
            <a:ext cx="5212080" cy="448887"/>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tr-TR" sz="3200" b="1" i="0" u="none" strike="noStrike" kern="1200" cap="none" spc="0" normalizeH="0" baseline="0" noProof="0" dirty="0">
                <a:ln>
                  <a:noFill/>
                </a:ln>
                <a:solidFill>
                  <a:schemeClr val="accent1">
                    <a:lumMod val="75000"/>
                  </a:schemeClr>
                </a:solidFill>
                <a:effectLst/>
                <a:uLnTx/>
                <a:uFillTx/>
                <a:ea typeface="+mj-ea"/>
                <a:cs typeface="+mj-cs"/>
              </a:rPr>
              <a:t>MERS-</a:t>
            </a:r>
            <a:r>
              <a:rPr kumimoji="0" lang="tr-TR" sz="3200" b="1" i="0" u="none" strike="noStrike" kern="1200" cap="none" spc="0" normalizeH="0" baseline="0" noProof="0" dirty="0" err="1">
                <a:ln>
                  <a:noFill/>
                </a:ln>
                <a:solidFill>
                  <a:schemeClr val="accent1">
                    <a:lumMod val="75000"/>
                  </a:schemeClr>
                </a:solidFill>
                <a:effectLst/>
                <a:uLnTx/>
                <a:uFillTx/>
                <a:ea typeface="+mj-ea"/>
                <a:cs typeface="+mj-cs"/>
              </a:rPr>
              <a:t>CoV</a:t>
            </a:r>
            <a:r>
              <a:rPr kumimoji="0" lang="tr-TR" sz="3200" b="1" i="0" u="none" strike="noStrike" kern="1200" cap="none" spc="0" normalizeH="0" baseline="0" noProof="0" dirty="0">
                <a:ln>
                  <a:noFill/>
                </a:ln>
                <a:solidFill>
                  <a:schemeClr val="accent1">
                    <a:lumMod val="75000"/>
                  </a:schemeClr>
                </a:solidFill>
                <a:effectLst/>
                <a:uLnTx/>
                <a:uFillTx/>
                <a:ea typeface="+mj-ea"/>
                <a:cs typeface="+mj-cs"/>
              </a:rPr>
              <a:t> Vaka Tanımları</a:t>
            </a:r>
            <a:endParaRPr kumimoji="0" lang="en-US" sz="3200" b="1" i="0" u="none" strike="noStrike" kern="1200" cap="none" spc="0" normalizeH="0" baseline="0" noProof="0" dirty="0">
              <a:ln>
                <a:noFill/>
              </a:ln>
              <a:solidFill>
                <a:schemeClr val="accent1">
                  <a:lumMod val="75000"/>
                </a:schemeClr>
              </a:solidFill>
              <a:effectLst/>
              <a:uLnTx/>
              <a:uFillTx/>
              <a:ea typeface="+mj-ea"/>
              <a:cs typeface="+mj-cs"/>
            </a:endParaRPr>
          </a:p>
        </p:txBody>
      </p:sp>
    </p:spTree>
    <p:extLst>
      <p:ext uri="{BB962C8B-B14F-4D97-AF65-F5344CB8AC3E}">
        <p14:creationId xmlns:p14="http://schemas.microsoft.com/office/powerpoint/2010/main" val="1055782291"/>
      </p:ext>
    </p:extLst>
  </p:cSld>
  <p:clrMapOvr>
    <a:masterClrMapping/>
  </p:clrMapOvr>
  <p:transition>
    <p:sndAc>
      <p:stSnd>
        <p:snd r:embed="rId2" name="click.wav"/>
      </p:stSnd>
    </p:sndAc>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Başlık 1"/>
          <p:cNvSpPr>
            <a:spLocks noGrp="1"/>
          </p:cNvSpPr>
          <p:nvPr>
            <p:ph type="title" idx="4294967295"/>
          </p:nvPr>
        </p:nvSpPr>
        <p:spPr>
          <a:xfrm>
            <a:off x="0" y="529482"/>
            <a:ext cx="11967556" cy="1542761"/>
          </a:xfrm>
        </p:spPr>
        <p:txBody>
          <a:bodyPr>
            <a:normAutofit/>
          </a:bodyPr>
          <a:lstStyle/>
          <a:p>
            <a:pPr algn="ctr"/>
            <a:r>
              <a:rPr lang="tr-TR" sz="3200" b="1" dirty="0">
                <a:solidFill>
                  <a:schemeClr val="accent1">
                    <a:lumMod val="75000"/>
                  </a:schemeClr>
                </a:solidFill>
                <a:latin typeface="+mn-lt"/>
              </a:rPr>
              <a:t>Kimlerde Düşünülmeli?</a:t>
            </a:r>
            <a:endParaRPr lang="en-US" sz="3200" b="1" dirty="0">
              <a:solidFill>
                <a:schemeClr val="accent1">
                  <a:lumMod val="75000"/>
                </a:schemeClr>
              </a:solidFill>
              <a:latin typeface="+mn-lt"/>
            </a:endParaRPr>
          </a:p>
        </p:txBody>
      </p:sp>
      <p:sp>
        <p:nvSpPr>
          <p:cNvPr id="3" name="İçerik Yer Tutucusu 2"/>
          <p:cNvSpPr>
            <a:spLocks noGrp="1"/>
          </p:cNvSpPr>
          <p:nvPr>
            <p:ph idx="4294967295"/>
          </p:nvPr>
        </p:nvSpPr>
        <p:spPr>
          <a:xfrm>
            <a:off x="141316" y="1787235"/>
            <a:ext cx="12050684" cy="4991100"/>
          </a:xfrm>
          <a:ln>
            <a:solidFill>
              <a:schemeClr val="accent1"/>
            </a:solidFill>
          </a:ln>
        </p:spPr>
        <p:txBody>
          <a:bodyPr>
            <a:normAutofit fontScale="85000" lnSpcReduction="20000"/>
          </a:bodyPr>
          <a:lstStyle/>
          <a:p>
            <a:pPr marL="0" indent="0">
              <a:buFontTx/>
              <a:buNone/>
              <a:defRPr/>
            </a:pPr>
            <a:r>
              <a:rPr lang="tr-TR" sz="2800" b="1" dirty="0">
                <a:solidFill>
                  <a:srgbClr val="0062D0"/>
                </a:solidFill>
              </a:rPr>
              <a:t>Epidemiyolojik Risk Faktörleri </a:t>
            </a:r>
          </a:p>
          <a:p>
            <a:pPr marL="0" indent="0">
              <a:buFontTx/>
              <a:buNone/>
              <a:defRPr/>
            </a:pPr>
            <a:endParaRPr lang="tr-TR" sz="2800" b="1" dirty="0">
              <a:solidFill>
                <a:srgbClr val="FF0000"/>
              </a:solidFill>
            </a:endParaRPr>
          </a:p>
          <a:p>
            <a:pPr>
              <a:defRPr/>
            </a:pPr>
            <a:r>
              <a:rPr lang="tr-TR" sz="2800" dirty="0"/>
              <a:t>Vakaların epidemiyolojik ilişkilerinin belirlendiği ülkelerde son 14 gün içinde bulunmuş olmak,</a:t>
            </a:r>
          </a:p>
          <a:p>
            <a:pPr>
              <a:defRPr/>
            </a:pPr>
            <a:endParaRPr lang="tr-TR" sz="2800" dirty="0"/>
          </a:p>
          <a:p>
            <a:pPr>
              <a:defRPr/>
            </a:pPr>
            <a:r>
              <a:rPr lang="tr-TR" dirty="0"/>
              <a:t>Bu ülkelerden dönen birisi ile son 14 günde yakın temasta bulunup semptomları bu temastan sonraki 14 gün içerisinde gelişen kişiler,</a:t>
            </a:r>
          </a:p>
          <a:p>
            <a:pPr marL="0" indent="0">
              <a:buNone/>
              <a:defRPr/>
            </a:pPr>
            <a:endParaRPr lang="tr-TR" dirty="0"/>
          </a:p>
          <a:p>
            <a:pPr>
              <a:defRPr/>
            </a:pPr>
            <a:r>
              <a:rPr lang="tr-TR" sz="2800" dirty="0"/>
              <a:t>Kesin MERS-</a:t>
            </a:r>
            <a:r>
              <a:rPr lang="tr-TR" sz="2800" dirty="0" err="1"/>
              <a:t>CoV</a:t>
            </a:r>
            <a:r>
              <a:rPr lang="tr-TR" sz="2800" dirty="0"/>
              <a:t> hastalığı tanısı alan birisi ile yakın temas</a:t>
            </a:r>
            <a:r>
              <a:rPr lang="tr-TR" dirty="0"/>
              <a:t> etmek,</a:t>
            </a:r>
            <a:endParaRPr lang="tr-TR" sz="2800" dirty="0"/>
          </a:p>
          <a:p>
            <a:pPr>
              <a:defRPr/>
            </a:pPr>
            <a:endParaRPr lang="tr-TR" sz="2800" dirty="0"/>
          </a:p>
          <a:p>
            <a:pPr>
              <a:defRPr/>
            </a:pPr>
            <a:r>
              <a:rPr lang="tr-TR" sz="2800" dirty="0"/>
              <a:t>Endemik bölgede develerle doğrudan temas, çiğ deve eti, deve sütü vb. deve ürünleri tüketmek,</a:t>
            </a:r>
          </a:p>
          <a:p>
            <a:pPr>
              <a:defRPr/>
            </a:pPr>
            <a:endParaRPr lang="tr-TR" dirty="0"/>
          </a:p>
          <a:p>
            <a:pPr>
              <a:defRPr/>
            </a:pPr>
            <a:r>
              <a:rPr lang="tr-TR" dirty="0"/>
              <a:t>Kesin MERS-</a:t>
            </a:r>
            <a:r>
              <a:rPr lang="tr-TR" dirty="0" err="1"/>
              <a:t>CoV</a:t>
            </a:r>
            <a:r>
              <a:rPr lang="tr-TR" dirty="0"/>
              <a:t> hastalığı tanısı alan birisini ölümü sonrasında kontrol önlemleri almadan yıkamaktır.</a:t>
            </a:r>
          </a:p>
          <a:p>
            <a:pPr marL="0" indent="0">
              <a:buNone/>
              <a:defRPr/>
            </a:pPr>
            <a:endParaRPr lang="tr-TR" sz="2800" dirty="0">
              <a:solidFill>
                <a:srgbClr val="FF0000"/>
              </a:solidFill>
            </a:endParaRPr>
          </a:p>
        </p:txBody>
      </p:sp>
    </p:spTree>
    <p:extLst>
      <p:ext uri="{BB962C8B-B14F-4D97-AF65-F5344CB8AC3E}">
        <p14:creationId xmlns:p14="http://schemas.microsoft.com/office/powerpoint/2010/main" val="1356824091"/>
      </p:ext>
    </p:extLst>
  </p:cSld>
  <p:clrMapOvr>
    <a:masterClrMapping/>
  </p:clrMapOvr>
  <p:transition>
    <p:sndAc>
      <p:stSnd>
        <p:snd r:embed="rId2" name="click.wav"/>
      </p:stSnd>
    </p:sndAc>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Başlık 1"/>
          <p:cNvSpPr>
            <a:spLocks noGrp="1"/>
          </p:cNvSpPr>
          <p:nvPr>
            <p:ph type="title" idx="4294967295"/>
          </p:nvPr>
        </p:nvSpPr>
        <p:spPr>
          <a:xfrm>
            <a:off x="261851" y="1150720"/>
            <a:ext cx="11668298" cy="615141"/>
          </a:xfrm>
        </p:spPr>
        <p:txBody>
          <a:bodyPr>
            <a:normAutofit/>
          </a:bodyPr>
          <a:lstStyle/>
          <a:p>
            <a:pPr algn="ctr"/>
            <a:r>
              <a:rPr lang="tr-TR" sz="3200" b="1" dirty="0">
                <a:solidFill>
                  <a:schemeClr val="accent1">
                    <a:lumMod val="75000"/>
                  </a:schemeClr>
                </a:solidFill>
                <a:latin typeface="+mn-lt"/>
              </a:rPr>
              <a:t>MERS-</a:t>
            </a:r>
            <a:r>
              <a:rPr lang="tr-TR" sz="3200" b="1" dirty="0" err="1">
                <a:solidFill>
                  <a:schemeClr val="accent1">
                    <a:lumMod val="75000"/>
                  </a:schemeClr>
                </a:solidFill>
                <a:latin typeface="+mn-lt"/>
              </a:rPr>
              <a:t>CoV</a:t>
            </a:r>
            <a:r>
              <a:rPr lang="tr-TR" sz="3200" b="1" dirty="0">
                <a:solidFill>
                  <a:schemeClr val="accent1">
                    <a:lumMod val="75000"/>
                  </a:schemeClr>
                </a:solidFill>
                <a:latin typeface="+mn-lt"/>
              </a:rPr>
              <a:t> Riskli Temas </a:t>
            </a:r>
            <a:endParaRPr lang="en-US" sz="3200" b="1" dirty="0">
              <a:solidFill>
                <a:schemeClr val="accent1">
                  <a:lumMod val="75000"/>
                </a:schemeClr>
              </a:solidFill>
              <a:latin typeface="+mn-lt"/>
            </a:endParaRPr>
          </a:p>
        </p:txBody>
      </p:sp>
      <p:sp>
        <p:nvSpPr>
          <p:cNvPr id="3" name="İçerik Yer Tutucusu 2"/>
          <p:cNvSpPr>
            <a:spLocks noGrp="1"/>
          </p:cNvSpPr>
          <p:nvPr>
            <p:ph idx="4294967295"/>
          </p:nvPr>
        </p:nvSpPr>
        <p:spPr>
          <a:xfrm>
            <a:off x="-11875" y="1356162"/>
            <a:ext cx="12192000" cy="4680066"/>
          </a:xfrm>
        </p:spPr>
        <p:txBody>
          <a:bodyPr>
            <a:noAutofit/>
          </a:bodyPr>
          <a:lstStyle/>
          <a:p>
            <a:pPr lvl="0"/>
            <a:endParaRPr lang="tr-TR" dirty="0"/>
          </a:p>
          <a:p>
            <a:pPr lvl="0"/>
            <a:r>
              <a:rPr lang="tr-TR" dirty="0"/>
              <a:t>MERS-</a:t>
            </a:r>
            <a:r>
              <a:rPr lang="tr-TR" dirty="0" err="1"/>
              <a:t>CoV</a:t>
            </a:r>
            <a:r>
              <a:rPr lang="tr-TR" dirty="0"/>
              <a:t> hastasına doğrudan bakım verme veya kişisel koruyucu ekipman olmaksızın MERS-</a:t>
            </a:r>
            <a:r>
              <a:rPr lang="tr-TR" dirty="0" err="1"/>
              <a:t>CoV</a:t>
            </a:r>
            <a:r>
              <a:rPr lang="tr-TR" dirty="0"/>
              <a:t> hastasının  solunum </a:t>
            </a:r>
            <a:r>
              <a:rPr lang="tr-TR" dirty="0" err="1"/>
              <a:t>sekresyonu</a:t>
            </a:r>
            <a:r>
              <a:rPr lang="tr-TR" dirty="0"/>
              <a:t> ve diğer çıkartılarına maruz kalanlar. </a:t>
            </a:r>
          </a:p>
          <a:p>
            <a:pPr lvl="0"/>
            <a:endParaRPr lang="tr-TR" dirty="0"/>
          </a:p>
          <a:p>
            <a:pPr lvl="0"/>
            <a:r>
              <a:rPr lang="tr-TR" dirty="0"/>
              <a:t>MERS-</a:t>
            </a:r>
            <a:r>
              <a:rPr lang="tr-TR" dirty="0" err="1"/>
              <a:t>CoV</a:t>
            </a:r>
            <a:r>
              <a:rPr lang="tr-TR" dirty="0"/>
              <a:t> hastasının örnekleri ile kişisel koruyucu ekipman olmaksızın laboratuar testi çalışan veya standart </a:t>
            </a:r>
            <a:r>
              <a:rPr lang="tr-TR" dirty="0" err="1"/>
              <a:t>biyogüvenlik</a:t>
            </a:r>
            <a:r>
              <a:rPr lang="tr-TR" dirty="0"/>
              <a:t> kurallarına uymayan </a:t>
            </a:r>
            <a:r>
              <a:rPr lang="tr-TR" dirty="0" err="1"/>
              <a:t>laboratuvar</a:t>
            </a:r>
            <a:r>
              <a:rPr lang="tr-TR" dirty="0"/>
              <a:t> görevlileri. </a:t>
            </a:r>
          </a:p>
          <a:p>
            <a:endParaRPr lang="tr-TR" dirty="0"/>
          </a:p>
          <a:p>
            <a:r>
              <a:rPr lang="tr-TR" dirty="0"/>
              <a:t>MERS-</a:t>
            </a:r>
            <a:r>
              <a:rPr lang="tr-TR" dirty="0" err="1"/>
              <a:t>CoV</a:t>
            </a:r>
            <a:r>
              <a:rPr lang="tr-TR" dirty="0"/>
              <a:t> Hastalığı kesin tanısı alan kişinin vefatı sonrasında kişisel koruyucu donanım  kullanmadan cenaze yıkayan kişiler. </a:t>
            </a:r>
            <a:endParaRPr lang="en-US" dirty="0"/>
          </a:p>
        </p:txBody>
      </p:sp>
    </p:spTree>
    <p:extLst>
      <p:ext uri="{BB962C8B-B14F-4D97-AF65-F5344CB8AC3E}">
        <p14:creationId xmlns:p14="http://schemas.microsoft.com/office/powerpoint/2010/main" val="2769247808"/>
      </p:ext>
    </p:extLst>
  </p:cSld>
  <p:clrMapOvr>
    <a:masterClrMapping/>
  </p:clrMapOvr>
  <p:transition>
    <p:sndAc>
      <p:stSnd>
        <p:snd r:embed="rId2" name="click.wav"/>
      </p:stSnd>
    </p:sndAc>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4294967295"/>
          </p:nvPr>
        </p:nvSpPr>
        <p:spPr>
          <a:xfrm>
            <a:off x="123506" y="1511857"/>
            <a:ext cx="11941824" cy="4974445"/>
          </a:xfrm>
        </p:spPr>
        <p:txBody>
          <a:bodyPr>
            <a:normAutofit fontScale="92500" lnSpcReduction="10000"/>
          </a:bodyPr>
          <a:lstStyle/>
          <a:p>
            <a:pPr>
              <a:defRPr/>
            </a:pPr>
            <a:endParaRPr lang="tr-TR" sz="2800" dirty="0"/>
          </a:p>
          <a:p>
            <a:pPr>
              <a:defRPr/>
            </a:pPr>
            <a:r>
              <a:rPr lang="tr-TR" sz="3000" dirty="0"/>
              <a:t>MERS-</a:t>
            </a:r>
            <a:r>
              <a:rPr lang="tr-TR" sz="3000" dirty="0" err="1"/>
              <a:t>CoV</a:t>
            </a:r>
            <a:r>
              <a:rPr lang="tr-TR" sz="3000" dirty="0"/>
              <a:t> hastası ile ev içi ve gündelik temaslılar, </a:t>
            </a:r>
          </a:p>
          <a:p>
            <a:pPr marL="0" indent="0">
              <a:buNone/>
              <a:defRPr/>
            </a:pPr>
            <a:endParaRPr lang="tr-TR" sz="3000" dirty="0"/>
          </a:p>
          <a:p>
            <a:r>
              <a:rPr lang="tr-TR" sz="3000" dirty="0"/>
              <a:t>MERS-</a:t>
            </a:r>
            <a:r>
              <a:rPr lang="tr-TR" sz="3000" dirty="0" err="1"/>
              <a:t>CoV</a:t>
            </a:r>
            <a:r>
              <a:rPr lang="tr-TR" sz="3000" dirty="0"/>
              <a:t> hastası ile sağlık kuruluşlarında veya toplumda </a:t>
            </a:r>
            <a:r>
              <a:rPr lang="tr-TR" sz="3000" u="sng" dirty="0"/>
              <a:t>yakın temaslılar*.</a:t>
            </a:r>
          </a:p>
          <a:p>
            <a:pPr marL="457200" lvl="1" indent="0">
              <a:buNone/>
            </a:pPr>
            <a:endParaRPr lang="tr-TR" sz="3000" i="1" dirty="0">
              <a:solidFill>
                <a:srgbClr val="FF0000"/>
              </a:solidFill>
            </a:endParaRPr>
          </a:p>
          <a:p>
            <a:pPr lvl="1"/>
            <a:r>
              <a:rPr lang="tr-TR" sz="3000" dirty="0"/>
              <a:t>*</a:t>
            </a:r>
            <a:r>
              <a:rPr lang="tr-TR" sz="3000" u="sng" dirty="0"/>
              <a:t>Yakın temaslı: </a:t>
            </a:r>
            <a:r>
              <a:rPr lang="tr-TR" sz="3000" dirty="0"/>
              <a:t>(Kesin vakada hastalığın semptomlarının başladığı tarihten itibaren </a:t>
            </a:r>
            <a:r>
              <a:rPr lang="tr-TR" sz="3000" dirty="0" err="1"/>
              <a:t>semptomatik</a:t>
            </a:r>
            <a:r>
              <a:rPr lang="tr-TR" sz="3000" dirty="0"/>
              <a:t> olduğu süre boyunca)</a:t>
            </a:r>
          </a:p>
          <a:p>
            <a:pPr lvl="1"/>
            <a:endParaRPr lang="tr-TR" sz="2000" dirty="0"/>
          </a:p>
          <a:p>
            <a:pPr lvl="2"/>
            <a:r>
              <a:rPr lang="tr-TR" dirty="0"/>
              <a:t>Kesin bir vakanın </a:t>
            </a:r>
            <a:r>
              <a:rPr lang="tr-TR" dirty="0" err="1"/>
              <a:t>semptomatik</a:t>
            </a:r>
            <a:r>
              <a:rPr lang="tr-TR" dirty="0"/>
              <a:t> döneminde evde ya da başka bir mekanda uzun süreli olarak (75cm-1m arası mesafede, en az 15 dakika, cilt teması veya tükürük gibi salgılarla temas etmek</a:t>
            </a:r>
            <a:r>
              <a:rPr lang="tr-TR" u="sng" dirty="0"/>
              <a:t>)</a:t>
            </a:r>
            <a:r>
              <a:rPr lang="tr-TR" dirty="0"/>
              <a:t> temasın olması,</a:t>
            </a:r>
          </a:p>
          <a:p>
            <a:pPr lvl="2"/>
            <a:endParaRPr lang="tr-TR" sz="1600" dirty="0"/>
          </a:p>
          <a:p>
            <a:pPr lvl="2"/>
            <a:r>
              <a:rPr lang="tr-TR" dirty="0"/>
              <a:t>Kesin bir vakanın </a:t>
            </a:r>
            <a:r>
              <a:rPr lang="tr-TR" dirty="0" err="1"/>
              <a:t>semptomatik</a:t>
            </a:r>
            <a:r>
              <a:rPr lang="tr-TR" dirty="0"/>
              <a:t> döneminde muayene, tedavi ya da kişisel bakımını yapan kişi ya da damlacık oluşturan bir durumda (</a:t>
            </a:r>
            <a:r>
              <a:rPr lang="tr-TR" dirty="0" err="1"/>
              <a:t>endotrakeal</a:t>
            </a:r>
            <a:r>
              <a:rPr lang="tr-TR" dirty="0"/>
              <a:t> </a:t>
            </a:r>
            <a:r>
              <a:rPr lang="tr-TR" dirty="0" err="1"/>
              <a:t>entübasyon</a:t>
            </a:r>
            <a:r>
              <a:rPr lang="tr-TR" dirty="0"/>
              <a:t>, </a:t>
            </a:r>
            <a:r>
              <a:rPr lang="tr-TR" dirty="0" err="1"/>
              <a:t>ventilasyon</a:t>
            </a:r>
            <a:r>
              <a:rPr lang="tr-TR" dirty="0"/>
              <a:t> gibi) yakın çevresinde bulunan ve bu esnada tam kişisel korunma ekipmanı kullanmayan kişiler.</a:t>
            </a:r>
            <a:endParaRPr lang="tr-TR" sz="1600" dirty="0"/>
          </a:p>
          <a:p>
            <a:pPr marL="914400" lvl="2" indent="0">
              <a:buNone/>
            </a:pPr>
            <a:endParaRPr lang="tr-TR" sz="2000" i="1" dirty="0">
              <a:solidFill>
                <a:srgbClr val="FF0000"/>
              </a:solidFill>
            </a:endParaRPr>
          </a:p>
        </p:txBody>
      </p:sp>
      <p:sp>
        <p:nvSpPr>
          <p:cNvPr id="4" name="Başlık 1"/>
          <p:cNvSpPr txBox="1">
            <a:spLocks/>
          </p:cNvSpPr>
          <p:nvPr/>
        </p:nvSpPr>
        <p:spPr>
          <a:xfrm>
            <a:off x="3239589" y="891836"/>
            <a:ext cx="5411586" cy="952529"/>
          </a:xfrm>
          <a:prstGeom prst="rect">
            <a:avLst/>
          </a:prstGeom>
        </p:spPr>
        <p:txBody>
          <a:bodyPr vert="horz" lIns="91440" tIns="45720" rIns="91440" bIns="45720" rtlCol="0" anchor="ctr">
            <a:normAutofit/>
          </a:bodyPr>
          <a:lstStyle/>
          <a:p>
            <a:pPr algn="ctr">
              <a:lnSpc>
                <a:spcPct val="90000"/>
              </a:lnSpc>
              <a:spcBef>
                <a:spcPct val="0"/>
              </a:spcBef>
              <a:defRPr/>
            </a:pPr>
            <a:r>
              <a:rPr kumimoji="0" lang="tr-TR" sz="3200" b="1" i="0" u="none" strike="noStrike" kern="1200" cap="none" spc="0" normalizeH="0" baseline="0" noProof="0" dirty="0">
                <a:ln>
                  <a:noFill/>
                </a:ln>
                <a:solidFill>
                  <a:schemeClr val="accent1">
                    <a:lumMod val="75000"/>
                  </a:schemeClr>
                </a:solidFill>
                <a:effectLst/>
                <a:uLnTx/>
                <a:uFillTx/>
                <a:ea typeface="+mj-ea"/>
                <a:cs typeface="+mj-cs"/>
              </a:rPr>
              <a:t>MERS-</a:t>
            </a:r>
            <a:r>
              <a:rPr kumimoji="0" lang="tr-TR" sz="3200" b="1" i="0" u="none" strike="noStrike" kern="1200" cap="none" spc="0" normalizeH="0" baseline="0" noProof="0" dirty="0" err="1">
                <a:ln>
                  <a:noFill/>
                </a:ln>
                <a:solidFill>
                  <a:schemeClr val="accent1">
                    <a:lumMod val="75000"/>
                  </a:schemeClr>
                </a:solidFill>
                <a:effectLst/>
                <a:uLnTx/>
                <a:uFillTx/>
                <a:ea typeface="+mj-ea"/>
                <a:cs typeface="+mj-cs"/>
              </a:rPr>
              <a:t>CoV</a:t>
            </a:r>
            <a:r>
              <a:rPr kumimoji="0" lang="tr-TR" sz="3200" b="1" i="0" u="none" strike="noStrike" kern="1200" cap="none" spc="0" normalizeH="0" baseline="0" noProof="0" dirty="0">
                <a:ln>
                  <a:noFill/>
                </a:ln>
                <a:solidFill>
                  <a:schemeClr val="accent1">
                    <a:lumMod val="75000"/>
                  </a:schemeClr>
                </a:solidFill>
                <a:effectLst/>
                <a:uLnTx/>
                <a:uFillTx/>
                <a:ea typeface="+mj-ea"/>
                <a:cs typeface="+mj-cs"/>
              </a:rPr>
              <a:t> </a:t>
            </a:r>
            <a:r>
              <a:rPr lang="tr-TR" sz="3200" b="1" dirty="0">
                <a:solidFill>
                  <a:schemeClr val="accent1">
                    <a:lumMod val="75000"/>
                  </a:schemeClr>
                </a:solidFill>
                <a:ea typeface="+mj-ea"/>
                <a:cs typeface="+mj-cs"/>
              </a:rPr>
              <a:t>Riskli </a:t>
            </a:r>
            <a:r>
              <a:rPr kumimoji="0" lang="tr-TR" sz="3200" b="1" i="0" u="none" strike="noStrike" kern="1200" cap="none" spc="0" normalizeH="0" baseline="0" noProof="0" dirty="0">
                <a:ln>
                  <a:noFill/>
                </a:ln>
                <a:solidFill>
                  <a:schemeClr val="accent1">
                    <a:lumMod val="75000"/>
                  </a:schemeClr>
                </a:solidFill>
                <a:effectLst/>
                <a:uLnTx/>
                <a:uFillTx/>
                <a:ea typeface="+mj-ea"/>
                <a:cs typeface="+mj-cs"/>
              </a:rPr>
              <a:t>Temas</a:t>
            </a:r>
            <a:endParaRPr kumimoji="0" lang="en-US" sz="3200" b="1" i="0" u="none" strike="noStrike" kern="1200" cap="none" spc="0" normalizeH="0" baseline="0" noProof="0" dirty="0">
              <a:ln>
                <a:noFill/>
              </a:ln>
              <a:solidFill>
                <a:schemeClr val="accent1">
                  <a:lumMod val="75000"/>
                </a:schemeClr>
              </a:solidFill>
              <a:effectLst/>
              <a:uLnTx/>
              <a:uFillTx/>
              <a:ea typeface="+mj-ea"/>
              <a:cs typeface="+mj-cs"/>
            </a:endParaRPr>
          </a:p>
        </p:txBody>
      </p:sp>
    </p:spTree>
    <p:extLst>
      <p:ext uri="{BB962C8B-B14F-4D97-AF65-F5344CB8AC3E}">
        <p14:creationId xmlns:p14="http://schemas.microsoft.com/office/powerpoint/2010/main" val="205742886"/>
      </p:ext>
    </p:extLst>
  </p:cSld>
  <p:clrMapOvr>
    <a:masterClrMapping/>
  </p:clrMapOvr>
  <p:transition>
    <p:sndAc>
      <p:stSnd>
        <p:snd r:embed="rId2" name="click.wav"/>
      </p:stSnd>
    </p:sndAc>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İçerik Yer Tutucusu 6"/>
          <p:cNvSpPr>
            <a:spLocks noGrp="1"/>
          </p:cNvSpPr>
          <p:nvPr>
            <p:ph idx="4294967295"/>
          </p:nvPr>
        </p:nvSpPr>
        <p:spPr>
          <a:xfrm>
            <a:off x="182881" y="2092366"/>
            <a:ext cx="11089178" cy="3881438"/>
          </a:xfrm>
        </p:spPr>
        <p:txBody>
          <a:bodyPr>
            <a:noAutofit/>
          </a:bodyPr>
          <a:lstStyle/>
          <a:p>
            <a:r>
              <a:rPr lang="tr-TR" dirty="0"/>
              <a:t>MERS-</a:t>
            </a:r>
            <a:r>
              <a:rPr lang="tr-TR" dirty="0" err="1"/>
              <a:t>CoV</a:t>
            </a:r>
            <a:r>
              <a:rPr lang="tr-TR" dirty="0"/>
              <a:t> hastalığı düşünülen vakalardan üst solunum yolu örneklerinin negatif çıkma ihtimalinin yüksek olması nedeni ile aşağıda bahsedilen klinik örnekler alınmalıdır.</a:t>
            </a:r>
          </a:p>
          <a:p>
            <a:pPr lvl="0"/>
            <a:endParaRPr lang="tr-TR" dirty="0"/>
          </a:p>
          <a:p>
            <a:pPr lvl="0"/>
            <a:r>
              <a:rPr lang="tr-TR" dirty="0"/>
              <a:t>Alt solunum yolu örnekleri</a:t>
            </a:r>
          </a:p>
          <a:p>
            <a:pPr lvl="1"/>
            <a:r>
              <a:rPr lang="tr-TR" dirty="0" err="1"/>
              <a:t>Trakeal</a:t>
            </a:r>
            <a:r>
              <a:rPr lang="tr-TR" dirty="0"/>
              <a:t> </a:t>
            </a:r>
            <a:r>
              <a:rPr lang="tr-TR" dirty="0" err="1"/>
              <a:t>aspirat</a:t>
            </a:r>
            <a:endParaRPr lang="tr-TR" dirty="0"/>
          </a:p>
          <a:p>
            <a:pPr lvl="1"/>
            <a:r>
              <a:rPr lang="tr-TR" dirty="0" err="1"/>
              <a:t>Bronkoalveolar</a:t>
            </a:r>
            <a:r>
              <a:rPr lang="tr-TR" dirty="0"/>
              <a:t> lavaj</a:t>
            </a:r>
          </a:p>
          <a:p>
            <a:pPr lvl="1"/>
            <a:r>
              <a:rPr lang="tr-TR" dirty="0"/>
              <a:t>Balgam</a:t>
            </a:r>
          </a:p>
          <a:p>
            <a:endParaRPr lang="tr-TR" sz="2800" dirty="0"/>
          </a:p>
          <a:p>
            <a:endParaRPr lang="en-US" sz="2800" dirty="0"/>
          </a:p>
        </p:txBody>
      </p:sp>
      <p:sp>
        <p:nvSpPr>
          <p:cNvPr id="4" name="Başlık 1"/>
          <p:cNvSpPr txBox="1">
            <a:spLocks/>
          </p:cNvSpPr>
          <p:nvPr/>
        </p:nvSpPr>
        <p:spPr>
          <a:xfrm>
            <a:off x="1890551" y="980902"/>
            <a:ext cx="8720051" cy="706581"/>
          </a:xfrm>
          <a:prstGeom prst="rect">
            <a:avLst/>
          </a:prstGeom>
        </p:spPr>
        <p:txBody>
          <a:bodyPr vert="horz" lIns="91440" tIns="45720" rIns="91440" bIns="45720" rtlCol="0" anchor="ctr">
            <a:normAutofit/>
          </a:bodyPr>
          <a:lstStyle/>
          <a:p>
            <a:pPr algn="ctr"/>
            <a:r>
              <a:rPr lang="tr-TR" sz="3200" b="1" dirty="0">
                <a:solidFill>
                  <a:schemeClr val="accent1">
                    <a:lumMod val="75000"/>
                  </a:schemeClr>
                </a:solidFill>
                <a:latin typeface="Calibri" panose="020F0502020204030204" pitchFamily="34" charset="0"/>
              </a:rPr>
              <a:t>Numune Alımı, Saklanması ve Nakli</a:t>
            </a:r>
            <a:endParaRPr lang="tr-TR" sz="3200" dirty="0">
              <a:solidFill>
                <a:schemeClr val="accent1">
                  <a:lumMod val="75000"/>
                </a:schemeClr>
              </a:solidFill>
              <a:latin typeface="Calibri" panose="020F0502020204030204" pitchFamily="34" charset="0"/>
            </a:endParaRPr>
          </a:p>
        </p:txBody>
      </p:sp>
    </p:spTree>
    <p:extLst>
      <p:ext uri="{BB962C8B-B14F-4D97-AF65-F5344CB8AC3E}">
        <p14:creationId xmlns:p14="http://schemas.microsoft.com/office/powerpoint/2010/main" val="2146737516"/>
      </p:ext>
    </p:extLst>
  </p:cSld>
  <p:clrMapOvr>
    <a:masterClrMapping/>
  </p:clrMapOvr>
  <p:transition>
    <p:sndAc>
      <p:stSnd>
        <p:snd r:embed="rId2" name="click.wav"/>
      </p:stSnd>
    </p:sndAc>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İçerik Yer Tutucusu 6"/>
          <p:cNvSpPr>
            <a:spLocks noGrp="1"/>
          </p:cNvSpPr>
          <p:nvPr>
            <p:ph idx="4294967295"/>
          </p:nvPr>
        </p:nvSpPr>
        <p:spPr>
          <a:xfrm>
            <a:off x="1072341" y="1011238"/>
            <a:ext cx="9119063" cy="5749925"/>
          </a:xfrm>
        </p:spPr>
        <p:txBody>
          <a:bodyPr>
            <a:noAutofit/>
          </a:bodyPr>
          <a:lstStyle/>
          <a:p>
            <a:endParaRPr lang="tr-TR" dirty="0"/>
          </a:p>
          <a:p>
            <a:endParaRPr lang="tr-TR" dirty="0"/>
          </a:p>
          <a:p>
            <a:pPr>
              <a:buNone/>
            </a:pPr>
            <a:r>
              <a:rPr lang="tr-TR" dirty="0"/>
              <a:t>	Hastalardan </a:t>
            </a:r>
            <a:r>
              <a:rPr lang="tr-TR" u="sng" dirty="0"/>
              <a:t>alt solunum yolu örneklerinin alınamadığı durumlarda</a:t>
            </a:r>
            <a:r>
              <a:rPr lang="tr-TR" dirty="0"/>
              <a:t> üst solunum yolu örnekleri</a:t>
            </a:r>
          </a:p>
          <a:p>
            <a:pPr>
              <a:buNone/>
            </a:pPr>
            <a:endParaRPr lang="tr-TR" dirty="0"/>
          </a:p>
          <a:p>
            <a:pPr lvl="1"/>
            <a:r>
              <a:rPr lang="tr-TR" dirty="0"/>
              <a:t>Boğaz </a:t>
            </a:r>
            <a:r>
              <a:rPr lang="tr-TR" dirty="0" err="1"/>
              <a:t>sürüntüsü</a:t>
            </a:r>
            <a:r>
              <a:rPr lang="tr-TR" dirty="0"/>
              <a:t>, </a:t>
            </a:r>
          </a:p>
          <a:p>
            <a:pPr lvl="1"/>
            <a:r>
              <a:rPr lang="tr-TR" dirty="0"/>
              <a:t>Burun </a:t>
            </a:r>
            <a:r>
              <a:rPr lang="tr-TR" dirty="0" err="1"/>
              <a:t>sürüntüsü</a:t>
            </a:r>
            <a:r>
              <a:rPr lang="tr-TR" dirty="0"/>
              <a:t>, </a:t>
            </a:r>
          </a:p>
          <a:p>
            <a:pPr lvl="1"/>
            <a:r>
              <a:rPr lang="tr-TR" dirty="0" err="1"/>
              <a:t>Farengeal</a:t>
            </a:r>
            <a:r>
              <a:rPr lang="tr-TR" dirty="0"/>
              <a:t> </a:t>
            </a:r>
            <a:r>
              <a:rPr lang="tr-TR" dirty="0" err="1"/>
              <a:t>sürüntü</a:t>
            </a:r>
            <a:endParaRPr lang="tr-TR" dirty="0"/>
          </a:p>
          <a:p>
            <a:pPr lvl="1"/>
            <a:endParaRPr lang="tr-TR" dirty="0"/>
          </a:p>
          <a:p>
            <a:pPr>
              <a:buNone/>
            </a:pPr>
            <a:r>
              <a:rPr lang="tr-TR" dirty="0"/>
              <a:t>           				alınarak gönderilmelidir.</a:t>
            </a:r>
          </a:p>
          <a:p>
            <a:pPr lvl="0">
              <a:buNone/>
            </a:pPr>
            <a:endParaRPr lang="tr-TR" dirty="0"/>
          </a:p>
          <a:p>
            <a:pPr lvl="0"/>
            <a:endParaRPr lang="tr-TR" sz="2600" dirty="0"/>
          </a:p>
          <a:p>
            <a:pPr lvl="0">
              <a:buNone/>
            </a:pPr>
            <a:endParaRPr lang="tr-TR" dirty="0"/>
          </a:p>
          <a:p>
            <a:endParaRPr lang="tr-TR" sz="2800" dirty="0"/>
          </a:p>
          <a:p>
            <a:endParaRPr lang="en-US" sz="2800" dirty="0"/>
          </a:p>
        </p:txBody>
      </p:sp>
      <p:sp>
        <p:nvSpPr>
          <p:cNvPr id="4" name="Başlık 1"/>
          <p:cNvSpPr txBox="1">
            <a:spLocks/>
          </p:cNvSpPr>
          <p:nvPr/>
        </p:nvSpPr>
        <p:spPr>
          <a:xfrm>
            <a:off x="1845425" y="689955"/>
            <a:ext cx="8121536" cy="1197033"/>
          </a:xfrm>
          <a:prstGeom prst="rect">
            <a:avLst/>
          </a:prstGeom>
        </p:spPr>
        <p:txBody>
          <a:bodyPr vert="horz" lIns="91440" tIns="45720" rIns="91440" bIns="45720" rtlCol="0" anchor="ctr">
            <a:normAutofit/>
          </a:bodyPr>
          <a:lstStyle/>
          <a:p>
            <a:pPr algn="ctr"/>
            <a:r>
              <a:rPr lang="tr-TR" sz="3200" b="1" dirty="0">
                <a:solidFill>
                  <a:schemeClr val="accent1">
                    <a:lumMod val="75000"/>
                  </a:schemeClr>
                </a:solidFill>
                <a:latin typeface="Calibri" panose="020F0502020204030204" pitchFamily="34" charset="0"/>
              </a:rPr>
              <a:t>Numune Alımı, Saklanması ve Nakli</a:t>
            </a:r>
            <a:endParaRPr lang="tr-TR" sz="3200" dirty="0">
              <a:solidFill>
                <a:schemeClr val="accent1">
                  <a:lumMod val="75000"/>
                </a:schemeClr>
              </a:solidFill>
              <a:latin typeface="Calibri" panose="020F0502020204030204" pitchFamily="34" charset="0"/>
            </a:endParaRPr>
          </a:p>
        </p:txBody>
      </p:sp>
    </p:spTree>
    <p:extLst>
      <p:ext uri="{BB962C8B-B14F-4D97-AF65-F5344CB8AC3E}">
        <p14:creationId xmlns:p14="http://schemas.microsoft.com/office/powerpoint/2010/main" val="2451287726"/>
      </p:ext>
    </p:extLst>
  </p:cSld>
  <p:clrMapOvr>
    <a:masterClrMapping/>
  </p:clrMapOvr>
  <p:transition>
    <p:sndAc>
      <p:stSnd>
        <p:snd r:embed="rId2" name="click.wav"/>
      </p:stSnd>
    </p:sndAc>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İçerik Yer Tutucusu 6"/>
          <p:cNvSpPr>
            <a:spLocks noGrp="1"/>
          </p:cNvSpPr>
          <p:nvPr>
            <p:ph idx="4294967295"/>
          </p:nvPr>
        </p:nvSpPr>
        <p:spPr>
          <a:xfrm>
            <a:off x="421178" y="1587731"/>
            <a:ext cx="11759738" cy="5027612"/>
          </a:xfrm>
        </p:spPr>
        <p:txBody>
          <a:bodyPr>
            <a:normAutofit lnSpcReduction="10000"/>
          </a:bodyPr>
          <a:lstStyle/>
          <a:p>
            <a:endParaRPr lang="tr-TR" dirty="0"/>
          </a:p>
          <a:p>
            <a:r>
              <a:rPr lang="tr-TR" dirty="0"/>
              <a:t>Örnekler steril, vida kapaklı ve sızdırmaz kaplara 2-3 ml alınmalıdır. </a:t>
            </a:r>
          </a:p>
          <a:p>
            <a:endParaRPr lang="tr-TR" dirty="0"/>
          </a:p>
          <a:p>
            <a:r>
              <a:rPr lang="tr-TR" dirty="0"/>
              <a:t>Örnekler alındıktan hemen sonra buzdolabında (2-8 derece arası) muhafaza edilmeli ve en fazla 72 saat içerisinde laboratuvara ulaştırılmalıdır.</a:t>
            </a:r>
          </a:p>
          <a:p>
            <a:endParaRPr lang="tr-TR" dirty="0"/>
          </a:p>
          <a:p>
            <a:r>
              <a:rPr lang="tr-TR" dirty="0"/>
              <a:t>Ulaştırma süresi 72 saati geçecek ise -70 derecede muhafaza edilmeli ve kuru buz ile gönderilmelidir. </a:t>
            </a:r>
          </a:p>
          <a:p>
            <a:endParaRPr lang="tr-TR" dirty="0"/>
          </a:p>
          <a:p>
            <a:r>
              <a:rPr lang="tr-TR" dirty="0"/>
              <a:t>Olası vakanın epidemiyolojik öyküsünde hasta bir kişi ile temas öyküsü var ise numuneler </a:t>
            </a:r>
            <a:r>
              <a:rPr lang="tr-TR" u="sng" dirty="0"/>
              <a:t>referans laboratuvara </a:t>
            </a:r>
            <a:r>
              <a:rPr lang="tr-TR" dirty="0"/>
              <a:t>gönderilmelidir.</a:t>
            </a:r>
          </a:p>
          <a:p>
            <a:pPr lvl="0"/>
            <a:endParaRPr lang="tr-TR" sz="2600" dirty="0"/>
          </a:p>
          <a:p>
            <a:pPr lvl="0">
              <a:buNone/>
            </a:pPr>
            <a:endParaRPr lang="tr-TR" dirty="0"/>
          </a:p>
          <a:p>
            <a:endParaRPr lang="tr-TR" sz="2800" dirty="0"/>
          </a:p>
          <a:p>
            <a:endParaRPr lang="en-US" sz="2800" dirty="0"/>
          </a:p>
        </p:txBody>
      </p:sp>
      <p:sp>
        <p:nvSpPr>
          <p:cNvPr id="4" name="Başlık 1"/>
          <p:cNvSpPr txBox="1">
            <a:spLocks/>
          </p:cNvSpPr>
          <p:nvPr/>
        </p:nvSpPr>
        <p:spPr>
          <a:xfrm>
            <a:off x="2466505" y="871648"/>
            <a:ext cx="7099069" cy="906088"/>
          </a:xfrm>
          <a:prstGeom prst="rect">
            <a:avLst/>
          </a:prstGeom>
        </p:spPr>
        <p:txBody>
          <a:bodyPr vert="horz" lIns="91440" tIns="45720" rIns="91440" bIns="45720" rtlCol="0" anchor="ctr">
            <a:noAutofit/>
          </a:bodyPr>
          <a:lstStyle/>
          <a:p>
            <a:pPr algn="ctr"/>
            <a:r>
              <a:rPr lang="tr-TR" sz="3200" b="1" dirty="0">
                <a:solidFill>
                  <a:schemeClr val="accent1">
                    <a:lumMod val="75000"/>
                  </a:schemeClr>
                </a:solidFill>
              </a:rPr>
              <a:t>Numune Alımı, Saklanması ve Nakli</a:t>
            </a:r>
            <a:endParaRPr lang="tr-TR" sz="3200" dirty="0">
              <a:solidFill>
                <a:schemeClr val="accent1">
                  <a:lumMod val="75000"/>
                </a:schemeClr>
              </a:solidFill>
            </a:endParaRPr>
          </a:p>
        </p:txBody>
      </p:sp>
    </p:spTree>
    <p:extLst>
      <p:ext uri="{BB962C8B-B14F-4D97-AF65-F5344CB8AC3E}">
        <p14:creationId xmlns:p14="http://schemas.microsoft.com/office/powerpoint/2010/main" val="1580510338"/>
      </p:ext>
    </p:extLst>
  </p:cSld>
  <p:clrMapOvr>
    <a:masterClrMapping/>
  </p:clrMapOvr>
  <p:transition>
    <p:sndAc>
      <p:stSnd>
        <p:snd r:embed="rId2" name="click.wav"/>
      </p:stSnd>
    </p:sndAc>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Başlık 1"/>
          <p:cNvSpPr>
            <a:spLocks noGrp="1"/>
          </p:cNvSpPr>
          <p:nvPr>
            <p:ph type="title" idx="4294967295"/>
          </p:nvPr>
        </p:nvSpPr>
        <p:spPr>
          <a:xfrm>
            <a:off x="573577" y="1009650"/>
            <a:ext cx="3857107" cy="581025"/>
          </a:xfrm>
        </p:spPr>
        <p:txBody>
          <a:bodyPr/>
          <a:lstStyle/>
          <a:p>
            <a:pPr algn="ctr"/>
            <a:r>
              <a:rPr lang="tr-TR" sz="3200" b="1" dirty="0">
                <a:solidFill>
                  <a:schemeClr val="accent1">
                    <a:lumMod val="75000"/>
                  </a:schemeClr>
                </a:solidFill>
                <a:latin typeface="+mn-lt"/>
                <a:cs typeface="Arial" panose="020B0604020202020204" pitchFamily="34" charset="0"/>
              </a:rPr>
              <a:t>Tarihçe</a:t>
            </a:r>
            <a:endParaRPr lang="en-US" sz="3200" b="1" dirty="0">
              <a:solidFill>
                <a:schemeClr val="accent1">
                  <a:lumMod val="75000"/>
                </a:schemeClr>
              </a:solidFill>
              <a:latin typeface="+mn-lt"/>
              <a:cs typeface="Arial" panose="020B0604020202020204" pitchFamily="34" charset="0"/>
            </a:endParaRPr>
          </a:p>
        </p:txBody>
      </p:sp>
      <p:sp>
        <p:nvSpPr>
          <p:cNvPr id="3" name="İçerik Yer Tutucusu 2"/>
          <p:cNvSpPr>
            <a:spLocks noGrp="1"/>
          </p:cNvSpPr>
          <p:nvPr>
            <p:ph sz="half" idx="4294967295"/>
          </p:nvPr>
        </p:nvSpPr>
        <p:spPr>
          <a:xfrm>
            <a:off x="0" y="1711325"/>
            <a:ext cx="5444836" cy="4479925"/>
          </a:xfrm>
        </p:spPr>
        <p:txBody>
          <a:bodyPr>
            <a:noAutofit/>
          </a:bodyPr>
          <a:lstStyle/>
          <a:p>
            <a:pPr>
              <a:defRPr/>
            </a:pPr>
            <a:r>
              <a:rPr lang="tr-TR" dirty="0"/>
              <a:t>MERS-</a:t>
            </a:r>
            <a:r>
              <a:rPr lang="tr-TR" dirty="0" err="1"/>
              <a:t>CoV</a:t>
            </a:r>
            <a:r>
              <a:rPr lang="tr-TR" dirty="0"/>
              <a:t> ilk olarak 2012 yılında Suudi Arabistan’da tespit edilmiştir.</a:t>
            </a:r>
          </a:p>
          <a:p>
            <a:endParaRPr lang="tr-TR" dirty="0"/>
          </a:p>
          <a:p>
            <a:r>
              <a:rPr lang="tr-TR" dirty="0"/>
              <a:t>Halen Suudi Arabistan başta olmak üzere çoğunlukla Orta Doğu ülkelerinde görülmektedir.</a:t>
            </a:r>
          </a:p>
          <a:p>
            <a:endParaRPr lang="tr-TR" dirty="0"/>
          </a:p>
          <a:p>
            <a:r>
              <a:rPr lang="tr-TR" dirty="0"/>
              <a:t>Diğer kıtalarda da Orta Doğu ile epidemiyolojik bağlantısı olan vakalar görülmüştür.</a:t>
            </a:r>
          </a:p>
          <a:p>
            <a:pPr marL="457200" lvl="1" indent="0">
              <a:buNone/>
              <a:defRPr/>
            </a:pPr>
            <a:endParaRPr lang="en-US" sz="2800" dirty="0"/>
          </a:p>
        </p:txBody>
      </p:sp>
      <p:pic>
        <p:nvPicPr>
          <p:cNvPr id="1027" name="Picture 3"/>
          <p:cNvPicPr>
            <a:picLocks noChangeAspect="1" noChangeArrowheads="1"/>
          </p:cNvPicPr>
          <p:nvPr/>
        </p:nvPicPr>
        <p:blipFill>
          <a:blip r:embed="rId4" cstate="print"/>
          <a:srcRect/>
          <a:stretch>
            <a:fillRect/>
          </a:stretch>
        </p:blipFill>
        <p:spPr bwMode="auto">
          <a:xfrm>
            <a:off x="5616637" y="1009650"/>
            <a:ext cx="5829300" cy="5029200"/>
          </a:xfrm>
          <a:prstGeom prst="rect">
            <a:avLst/>
          </a:prstGeom>
          <a:noFill/>
          <a:ln w="9525">
            <a:noFill/>
            <a:miter lim="800000"/>
            <a:headEnd/>
            <a:tailEnd/>
          </a:ln>
        </p:spPr>
      </p:pic>
      <p:sp>
        <p:nvSpPr>
          <p:cNvPr id="9" name="8 Metin kutusu"/>
          <p:cNvSpPr txBox="1"/>
          <p:nvPr/>
        </p:nvSpPr>
        <p:spPr>
          <a:xfrm>
            <a:off x="8096249" y="6115050"/>
            <a:ext cx="2457451" cy="369332"/>
          </a:xfrm>
          <a:prstGeom prst="rect">
            <a:avLst/>
          </a:prstGeom>
          <a:noFill/>
        </p:spPr>
        <p:txBody>
          <a:bodyPr wrap="square" rtlCol="0">
            <a:spAutoFit/>
          </a:bodyPr>
          <a:lstStyle/>
          <a:p>
            <a:r>
              <a:rPr lang="tr-TR" dirty="0"/>
              <a:t>CDC </a:t>
            </a:r>
          </a:p>
        </p:txBody>
      </p:sp>
    </p:spTree>
    <p:extLst>
      <p:ext uri="{BB962C8B-B14F-4D97-AF65-F5344CB8AC3E}">
        <p14:creationId xmlns:p14="http://schemas.microsoft.com/office/powerpoint/2010/main" val="1536884465"/>
      </p:ext>
    </p:extLst>
  </p:cSld>
  <p:clrMapOvr>
    <a:masterClrMapping/>
  </p:clrMapOvr>
  <p:transition>
    <p:sndAc>
      <p:stSnd>
        <p:snd r:embed="rId3" name="click.wav"/>
      </p:stSnd>
    </p:sndAc>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Başlık 1"/>
          <p:cNvSpPr>
            <a:spLocks noGrp="1"/>
          </p:cNvSpPr>
          <p:nvPr>
            <p:ph type="title" idx="4294967295"/>
          </p:nvPr>
        </p:nvSpPr>
        <p:spPr>
          <a:xfrm>
            <a:off x="1307473" y="630258"/>
            <a:ext cx="8670175" cy="1503738"/>
          </a:xfrm>
        </p:spPr>
        <p:txBody>
          <a:bodyPr>
            <a:normAutofit/>
          </a:bodyPr>
          <a:lstStyle/>
          <a:p>
            <a:pPr algn="ctr"/>
            <a:r>
              <a:rPr lang="tr-TR" sz="3200" b="1" dirty="0">
                <a:solidFill>
                  <a:schemeClr val="accent1">
                    <a:lumMod val="75000"/>
                  </a:schemeClr>
                </a:solidFill>
                <a:latin typeface="+mn-lt"/>
              </a:rPr>
              <a:t>Vaka Yönetimi</a:t>
            </a:r>
            <a:endParaRPr lang="en-US" sz="3200" b="1" dirty="0">
              <a:solidFill>
                <a:schemeClr val="accent1">
                  <a:lumMod val="75000"/>
                </a:schemeClr>
              </a:solidFill>
              <a:latin typeface="+mn-lt"/>
            </a:endParaRPr>
          </a:p>
        </p:txBody>
      </p:sp>
      <p:sp>
        <p:nvSpPr>
          <p:cNvPr id="40962" name="İçerik Yer Tutucusu 6"/>
          <p:cNvSpPr>
            <a:spLocks noGrp="1"/>
          </p:cNvSpPr>
          <p:nvPr>
            <p:ph idx="4294967295"/>
          </p:nvPr>
        </p:nvSpPr>
        <p:spPr>
          <a:xfrm>
            <a:off x="74815" y="1611313"/>
            <a:ext cx="12117185" cy="4552950"/>
          </a:xfrm>
        </p:spPr>
        <p:txBody>
          <a:bodyPr>
            <a:normAutofit/>
          </a:bodyPr>
          <a:lstStyle/>
          <a:p>
            <a:pPr lvl="0"/>
            <a:endParaRPr lang="tr-TR" sz="2600" dirty="0"/>
          </a:p>
          <a:p>
            <a:pPr lvl="0"/>
            <a:r>
              <a:rPr lang="tr-TR" sz="2400" dirty="0"/>
              <a:t>HSGM tarafından hac ziyaretinden dönen kişilerin kimlik bilgileri ve hac dönüş tarihleri aile hekimlerine Karar Destek Sistemi (KDS)üzerinden tanımlanmış ve böylece bu kişilerin aranması ve hastalık hakkında bilgilendirme yapmaları, şikayetlerinin değerlendirilmesi, olası risk açısından aile hekimi tarafından günlük izlenmesi sağlanmıştır.</a:t>
            </a:r>
            <a:endParaRPr lang="tr-TR" sz="2600" dirty="0"/>
          </a:p>
          <a:p>
            <a:pPr lvl="0"/>
            <a:endParaRPr lang="tr-TR" sz="2000" dirty="0"/>
          </a:p>
          <a:p>
            <a:pPr lvl="0"/>
            <a:r>
              <a:rPr lang="tr-TR" sz="2400" dirty="0"/>
              <a:t>04.05.2015 tarihinden itibaren aile hekimleri tarafından hac ziyaretinden dönen kişilerin günlük takibi kaldırılmış olup, riskli bölgeden dönenlerin klinik olarak şüpheli bir durumu olduğunda hekime kendilerinin başvurmaları ve başvurdukları hekime Suudi Arabistan’a seyahat öyküsünü belirtmeleri bilgisi verilmelidir.</a:t>
            </a:r>
            <a:endParaRPr lang="en-US" sz="2400" dirty="0"/>
          </a:p>
        </p:txBody>
      </p:sp>
    </p:spTree>
    <p:extLst>
      <p:ext uri="{BB962C8B-B14F-4D97-AF65-F5344CB8AC3E}">
        <p14:creationId xmlns:p14="http://schemas.microsoft.com/office/powerpoint/2010/main" val="1463432559"/>
      </p:ext>
    </p:extLst>
  </p:cSld>
  <p:clrMapOvr>
    <a:masterClrMapping/>
  </p:clrMapOvr>
  <p:transition>
    <p:sndAc>
      <p:stSnd>
        <p:snd r:embed="rId2" name="click.wav"/>
      </p:stSnd>
    </p:sndAc>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4150850" y="958665"/>
            <a:ext cx="2767474" cy="584775"/>
          </a:xfrm>
          <a:prstGeom prst="rect">
            <a:avLst/>
          </a:prstGeom>
          <a:noFill/>
        </p:spPr>
        <p:txBody>
          <a:bodyPr wrap="square" rtlCol="0">
            <a:spAutoFit/>
          </a:bodyPr>
          <a:lstStyle/>
          <a:p>
            <a:pPr algn="ctr"/>
            <a:r>
              <a:rPr lang="tr-TR" sz="3200" b="1" dirty="0">
                <a:solidFill>
                  <a:schemeClr val="accent1">
                    <a:lumMod val="75000"/>
                  </a:schemeClr>
                </a:solidFill>
              </a:rPr>
              <a:t>Vaka Yönetimi</a:t>
            </a:r>
          </a:p>
        </p:txBody>
      </p:sp>
      <p:sp>
        <p:nvSpPr>
          <p:cNvPr id="3" name="Metin kutusu 2"/>
          <p:cNvSpPr txBox="1"/>
          <p:nvPr/>
        </p:nvSpPr>
        <p:spPr>
          <a:xfrm>
            <a:off x="199506" y="1685944"/>
            <a:ext cx="11358930" cy="4893647"/>
          </a:xfrm>
          <a:prstGeom prst="rect">
            <a:avLst/>
          </a:prstGeom>
          <a:noFill/>
        </p:spPr>
        <p:txBody>
          <a:bodyPr wrap="square" rtlCol="0">
            <a:spAutoFit/>
          </a:bodyPr>
          <a:lstStyle/>
          <a:p>
            <a:pPr algn="just"/>
            <a:r>
              <a:rPr lang="tr-TR" sz="2400" dirty="0"/>
              <a:t>Riskli bölgelere seyahat edecek kişilere basılı materyaller kullanılarak konu hakkında bilgilendirme yapılmalıdır.</a:t>
            </a:r>
          </a:p>
          <a:p>
            <a:pPr algn="just"/>
            <a:endParaRPr lang="tr-TR" sz="2400" dirty="0"/>
          </a:p>
          <a:p>
            <a:pPr algn="just"/>
            <a:r>
              <a:rPr lang="tr-TR" sz="2400" dirty="0"/>
              <a:t>Hac ve umre ziyaretçilerine İl Sağlığı Müdürlüğünce il ve ilçe müftülükleri ile koordineli olarak eğitimler düzenlenmelidir.</a:t>
            </a:r>
          </a:p>
          <a:p>
            <a:pPr algn="just"/>
            <a:endParaRPr lang="tr-TR" sz="2400" dirty="0"/>
          </a:p>
          <a:p>
            <a:pPr algn="just"/>
            <a:r>
              <a:rPr lang="tr-TR" sz="2400" dirty="0"/>
              <a:t>Eğitimlerde sağlık personeli tarafından:</a:t>
            </a:r>
          </a:p>
          <a:p>
            <a:pPr marL="457200" indent="-457200" algn="just">
              <a:buFont typeface="Arial" panose="020B0604020202020204" pitchFamily="34" charset="0"/>
              <a:buChar char="•"/>
            </a:pPr>
            <a:endParaRPr lang="tr-TR" sz="2400" dirty="0"/>
          </a:p>
          <a:p>
            <a:pPr marL="457200" indent="-457200" algn="just">
              <a:buFont typeface="Arial" panose="020B0604020202020204" pitchFamily="34" charset="0"/>
              <a:buChar char="•"/>
            </a:pPr>
            <a:r>
              <a:rPr lang="tr-TR" sz="2400" dirty="0"/>
              <a:t>Kişisel hijyen kuralları  ve MERS-</a:t>
            </a:r>
            <a:r>
              <a:rPr lang="tr-TR" sz="2400" dirty="0" err="1"/>
              <a:t>CoV</a:t>
            </a:r>
            <a:r>
              <a:rPr lang="tr-TR" sz="2400" dirty="0"/>
              <a:t> hastalığı hakkında gerekli bilgiler verilmeli,</a:t>
            </a:r>
          </a:p>
          <a:p>
            <a:pPr marL="457200" indent="-457200" algn="just">
              <a:buFont typeface="Arial" panose="020B0604020202020204" pitchFamily="34" charset="0"/>
              <a:buChar char="•"/>
            </a:pPr>
            <a:endParaRPr lang="tr-TR" sz="2400" dirty="0"/>
          </a:p>
          <a:p>
            <a:pPr marL="457200" indent="-457200" algn="just">
              <a:buFont typeface="Arial" panose="020B0604020202020204" pitchFamily="34" charset="0"/>
              <a:buChar char="•"/>
            </a:pPr>
            <a:r>
              <a:rPr lang="tr-TR" sz="2400" dirty="0"/>
              <a:t>Hac ve umre ziyaretine gidenler, ülkemize döndükten sonraki 14 gün içerisinde hastalık şüphesi bir durum olduğunda sağlık kuruluşuna başvurmaları ve başvuru sırasında Suudi Arabistan’a ziyaret öyküsünü belirtmeleri konusunda bilgilendirilmelidir.</a:t>
            </a:r>
            <a:endParaRPr lang="tr-TR" sz="2800" dirty="0"/>
          </a:p>
        </p:txBody>
      </p:sp>
    </p:spTree>
    <p:extLst>
      <p:ext uri="{BB962C8B-B14F-4D97-AF65-F5344CB8AC3E}">
        <p14:creationId xmlns:p14="http://schemas.microsoft.com/office/powerpoint/2010/main" val="248127694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İçerik Yer Tutucusu 6"/>
          <p:cNvSpPr>
            <a:spLocks noGrp="1"/>
          </p:cNvSpPr>
          <p:nvPr>
            <p:ph idx="4294967295"/>
          </p:nvPr>
        </p:nvSpPr>
        <p:spPr>
          <a:xfrm>
            <a:off x="324197" y="1375043"/>
            <a:ext cx="11867804" cy="4906962"/>
          </a:xfrm>
        </p:spPr>
        <p:txBody>
          <a:bodyPr>
            <a:noAutofit/>
          </a:bodyPr>
          <a:lstStyle/>
          <a:p>
            <a:pPr lvl="0">
              <a:buNone/>
            </a:pPr>
            <a:endParaRPr lang="tr-TR" sz="2600" b="1" dirty="0"/>
          </a:p>
          <a:p>
            <a:pPr lvl="0">
              <a:buNone/>
            </a:pPr>
            <a:r>
              <a:rPr lang="tr-TR" b="1" dirty="0"/>
              <a:t>Hastanın sağlık kurumuna başvurusunda;</a:t>
            </a:r>
          </a:p>
          <a:p>
            <a:pPr lvl="0"/>
            <a:endParaRPr lang="tr-TR" dirty="0"/>
          </a:p>
          <a:p>
            <a:pPr marL="0" lvl="0" indent="0">
              <a:buNone/>
            </a:pPr>
            <a:r>
              <a:rPr lang="tr-TR" dirty="0"/>
              <a:t>Klinik bulguları tanımlanan durumlara uyan hastalarda;</a:t>
            </a:r>
          </a:p>
          <a:p>
            <a:pPr lvl="0"/>
            <a:endParaRPr lang="tr-TR" dirty="0"/>
          </a:p>
          <a:p>
            <a:pPr lvl="0"/>
            <a:r>
              <a:rPr lang="tr-TR" dirty="0"/>
              <a:t> Hac ziyareti veya diğer riskli  bölgelere* son 14 gün içerisinde seyahat öyküsü,</a:t>
            </a:r>
          </a:p>
          <a:p>
            <a:pPr lvl="0"/>
            <a:endParaRPr lang="tr-TR" dirty="0"/>
          </a:p>
          <a:p>
            <a:pPr lvl="0"/>
            <a:r>
              <a:rPr lang="tr-TR" dirty="0"/>
              <a:t>Bu bölgeden gelen kişilerle temas öyküsü sorgulanmalıdır.</a:t>
            </a:r>
          </a:p>
          <a:p>
            <a:pPr lvl="0">
              <a:buNone/>
            </a:pPr>
            <a:endParaRPr lang="tr-TR" dirty="0"/>
          </a:p>
          <a:p>
            <a:endParaRPr lang="tr-TR" sz="2800" dirty="0"/>
          </a:p>
          <a:p>
            <a:endParaRPr lang="en-US" sz="2800" dirty="0"/>
          </a:p>
        </p:txBody>
      </p:sp>
      <p:sp>
        <p:nvSpPr>
          <p:cNvPr id="4" name="Başlık 1"/>
          <p:cNvSpPr txBox="1">
            <a:spLocks/>
          </p:cNvSpPr>
          <p:nvPr/>
        </p:nvSpPr>
        <p:spPr>
          <a:xfrm>
            <a:off x="2860766" y="801464"/>
            <a:ext cx="4729941" cy="1147157"/>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tr-TR" sz="3200" b="1" i="0" u="none" strike="noStrike" kern="1200" cap="none" spc="0" normalizeH="0" baseline="0" noProof="0" dirty="0">
                <a:ln>
                  <a:noFill/>
                </a:ln>
                <a:solidFill>
                  <a:schemeClr val="accent1">
                    <a:lumMod val="75000"/>
                  </a:schemeClr>
                </a:solidFill>
                <a:effectLst/>
                <a:uLnTx/>
                <a:uFillTx/>
                <a:ea typeface="+mj-ea"/>
                <a:cs typeface="+mj-cs"/>
              </a:rPr>
              <a:t>Vaka Yönetimi</a:t>
            </a:r>
            <a:endParaRPr kumimoji="0" lang="en-US" sz="3200" b="1" i="0" u="none" strike="noStrike" kern="1200" cap="none" spc="0" normalizeH="0" baseline="0" noProof="0" dirty="0">
              <a:ln>
                <a:noFill/>
              </a:ln>
              <a:solidFill>
                <a:schemeClr val="accent1">
                  <a:lumMod val="75000"/>
                </a:schemeClr>
              </a:solidFill>
              <a:effectLst/>
              <a:uLnTx/>
              <a:uFillTx/>
              <a:ea typeface="+mj-ea"/>
              <a:cs typeface="+mj-cs"/>
            </a:endParaRPr>
          </a:p>
        </p:txBody>
      </p:sp>
      <p:sp>
        <p:nvSpPr>
          <p:cNvPr id="2" name="Metin kutusu 1"/>
          <p:cNvSpPr txBox="1"/>
          <p:nvPr/>
        </p:nvSpPr>
        <p:spPr>
          <a:xfrm>
            <a:off x="981075" y="6057900"/>
            <a:ext cx="10296525" cy="646331"/>
          </a:xfrm>
          <a:prstGeom prst="rect">
            <a:avLst/>
          </a:prstGeom>
          <a:noFill/>
        </p:spPr>
        <p:txBody>
          <a:bodyPr wrap="square" rtlCol="0">
            <a:spAutoFit/>
          </a:bodyPr>
          <a:lstStyle/>
          <a:p>
            <a:r>
              <a:rPr lang="tr-TR" i="1" dirty="0"/>
              <a:t>*Suudi Arabistan, Birleşik Arap Emirlikleri, Katar, Umman, Ürdün, Kuveyt, Yemen, Lübnan, İran, Güney Kore</a:t>
            </a:r>
          </a:p>
          <a:p>
            <a:endParaRPr lang="tr-TR" dirty="0"/>
          </a:p>
        </p:txBody>
      </p:sp>
    </p:spTree>
    <p:extLst>
      <p:ext uri="{BB962C8B-B14F-4D97-AF65-F5344CB8AC3E}">
        <p14:creationId xmlns:p14="http://schemas.microsoft.com/office/powerpoint/2010/main" val="4211605784"/>
      </p:ext>
    </p:extLst>
  </p:cSld>
  <p:clrMapOvr>
    <a:masterClrMapping/>
  </p:clrMapOvr>
  <p:transition>
    <p:sndAc>
      <p:stSnd>
        <p:snd r:embed="rId2" name="click.wav"/>
      </p:stSnd>
    </p:sndAc>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290945" y="1938867"/>
            <a:ext cx="11163769" cy="5078313"/>
          </a:xfrm>
          <a:prstGeom prst="rect">
            <a:avLst/>
          </a:prstGeom>
        </p:spPr>
        <p:txBody>
          <a:bodyPr wrap="square">
            <a:spAutoFit/>
          </a:bodyPr>
          <a:lstStyle/>
          <a:p>
            <a:pPr marL="457200" lvl="0" indent="-457200">
              <a:buFont typeface="Arial" pitchFamily="34" charset="0"/>
              <a:buChar char="•"/>
            </a:pPr>
            <a:r>
              <a:rPr lang="tr-TR" sz="2400" dirty="0"/>
              <a:t>Sorgulama ve muayene sonrasında olası MERS-</a:t>
            </a:r>
            <a:r>
              <a:rPr lang="tr-TR" sz="2400" dirty="0" err="1"/>
              <a:t>CoV</a:t>
            </a:r>
            <a:r>
              <a:rPr lang="tr-TR" sz="2400" dirty="0"/>
              <a:t>  hastalığı düşünülüyor ise «Vaka Takip Algoritmasına» göre takip edilmedir. </a:t>
            </a:r>
          </a:p>
          <a:p>
            <a:pPr marL="457200" lvl="0" indent="-457200">
              <a:buFont typeface="Arial" pitchFamily="34" charset="0"/>
              <a:buChar char="•"/>
            </a:pPr>
            <a:endParaRPr lang="tr-TR" sz="2400" dirty="0"/>
          </a:p>
          <a:p>
            <a:pPr marL="457200" lvl="0" indent="-457200">
              <a:buFont typeface="Arial" pitchFamily="34" charset="0"/>
              <a:buChar char="•"/>
            </a:pPr>
            <a:r>
              <a:rPr lang="tr-TR" sz="2400" dirty="0"/>
              <a:t>Hastaya standart, temas ve damlacık önlemleri alınmalıdır.</a:t>
            </a:r>
          </a:p>
          <a:p>
            <a:pPr marL="457200" lvl="0" indent="-457200">
              <a:buFont typeface="Arial" pitchFamily="34" charset="0"/>
              <a:buChar char="•"/>
            </a:pPr>
            <a:endParaRPr lang="tr-TR" sz="2400" dirty="0"/>
          </a:p>
          <a:p>
            <a:pPr marL="457200" indent="-457200">
              <a:buFont typeface="Arial" pitchFamily="34" charset="0"/>
              <a:buChar char="•"/>
            </a:pPr>
            <a:r>
              <a:rPr lang="tr-TR" sz="2400" dirty="0"/>
              <a:t>İzlemi yapılacak hastaların temaslı sayısının kısıtlanması önerilmelidir.</a:t>
            </a:r>
          </a:p>
          <a:p>
            <a:pPr marL="457200" indent="-457200">
              <a:buFont typeface="Arial" pitchFamily="34" charset="0"/>
              <a:buChar char="•"/>
            </a:pPr>
            <a:endParaRPr lang="tr-TR" sz="2400" dirty="0"/>
          </a:p>
          <a:p>
            <a:pPr marL="457200" indent="-457200">
              <a:buFont typeface="Arial" pitchFamily="34" charset="0"/>
              <a:buChar char="•"/>
            </a:pPr>
            <a:r>
              <a:rPr lang="tr-TR" sz="2400" dirty="0"/>
              <a:t>MERS-</a:t>
            </a:r>
            <a:r>
              <a:rPr lang="tr-TR" sz="2400" dirty="0" err="1"/>
              <a:t>CoV</a:t>
            </a:r>
            <a:r>
              <a:rPr lang="tr-TR" sz="2400" dirty="0"/>
              <a:t> hastalığı tanısı almış kişilerin temaslıları «Temaslı </a:t>
            </a:r>
            <a:r>
              <a:rPr lang="tr-TR" sz="2400" dirty="0" err="1"/>
              <a:t>Algoritması»na</a:t>
            </a:r>
            <a:r>
              <a:rPr lang="tr-TR" sz="2400" dirty="0"/>
              <a:t> göre takip edilmelidir.</a:t>
            </a:r>
          </a:p>
          <a:p>
            <a:pPr marL="457200" indent="-457200">
              <a:buFont typeface="Arial" pitchFamily="34" charset="0"/>
              <a:buChar char="•"/>
            </a:pPr>
            <a:endParaRPr lang="tr-TR" sz="2400" dirty="0"/>
          </a:p>
          <a:p>
            <a:pPr marL="457200" indent="-457200">
              <a:buFont typeface="Arial" pitchFamily="34" charset="0"/>
              <a:buChar char="•"/>
            </a:pPr>
            <a:r>
              <a:rPr lang="tr-TR" sz="2400" dirty="0"/>
              <a:t>MERS-</a:t>
            </a:r>
            <a:r>
              <a:rPr lang="tr-TR" sz="2400" dirty="0" err="1"/>
              <a:t>CoV</a:t>
            </a:r>
            <a:r>
              <a:rPr lang="tr-TR" sz="2400" dirty="0"/>
              <a:t> hastalığı tanısı almış kişiler </a:t>
            </a:r>
            <a:r>
              <a:rPr lang="tr-TR" sz="2400" u="sng" dirty="0"/>
              <a:t>mekanik solunum desteği ve solunum izolasyonu sağlayabilecek bütün hastanelerde </a:t>
            </a:r>
            <a:r>
              <a:rPr lang="tr-TR" sz="2400" dirty="0"/>
              <a:t>takip ve tedavi edilebilirler. </a:t>
            </a:r>
            <a:endParaRPr lang="tr-TR" dirty="0"/>
          </a:p>
          <a:p>
            <a:pPr lvl="0"/>
            <a:endParaRPr lang="tr-TR" dirty="0"/>
          </a:p>
          <a:p>
            <a:pPr lvl="0"/>
            <a:endParaRPr lang="tr-TR" dirty="0"/>
          </a:p>
        </p:txBody>
      </p:sp>
      <p:sp>
        <p:nvSpPr>
          <p:cNvPr id="3" name="Başlık 1"/>
          <p:cNvSpPr txBox="1">
            <a:spLocks/>
          </p:cNvSpPr>
          <p:nvPr/>
        </p:nvSpPr>
        <p:spPr>
          <a:xfrm>
            <a:off x="3380904" y="685205"/>
            <a:ext cx="4281055" cy="1379913"/>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tr-TR" sz="3200" b="1" i="0" u="none" strike="noStrike" kern="1200" cap="none" spc="0" normalizeH="0" baseline="0" noProof="0" dirty="0">
                <a:ln>
                  <a:noFill/>
                </a:ln>
                <a:solidFill>
                  <a:schemeClr val="accent1">
                    <a:lumMod val="75000"/>
                  </a:schemeClr>
                </a:solidFill>
                <a:effectLst/>
                <a:uLnTx/>
                <a:uFillTx/>
                <a:ea typeface="+mj-ea"/>
                <a:cs typeface="+mj-cs"/>
              </a:rPr>
              <a:t>Vaka Yönetimi</a:t>
            </a:r>
            <a:endParaRPr kumimoji="0" lang="en-US" sz="3200" b="1" i="0" u="none" strike="noStrike" kern="1200" cap="none" spc="0" normalizeH="0" baseline="0" noProof="0" dirty="0">
              <a:ln>
                <a:noFill/>
              </a:ln>
              <a:solidFill>
                <a:schemeClr val="accent1">
                  <a:lumMod val="75000"/>
                </a:schemeClr>
              </a:solidFill>
              <a:effectLst/>
              <a:uLnTx/>
              <a:uFillTx/>
              <a:ea typeface="+mj-ea"/>
              <a:cs typeface="+mj-cs"/>
            </a:endParaRPr>
          </a:p>
        </p:txBody>
      </p:sp>
    </p:spTree>
    <p:extLst>
      <p:ext uri="{BB962C8B-B14F-4D97-AF65-F5344CB8AC3E}">
        <p14:creationId xmlns:p14="http://schemas.microsoft.com/office/powerpoint/2010/main" val="38957860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2341814" y="917963"/>
            <a:ext cx="5278582" cy="584775"/>
          </a:xfrm>
          <a:prstGeom prst="rect">
            <a:avLst/>
          </a:prstGeom>
          <a:noFill/>
        </p:spPr>
        <p:txBody>
          <a:bodyPr wrap="square" rtlCol="0">
            <a:spAutoFit/>
          </a:bodyPr>
          <a:lstStyle/>
          <a:p>
            <a:pPr algn="ctr"/>
            <a:r>
              <a:rPr lang="tr-TR" sz="3200" b="1" dirty="0">
                <a:solidFill>
                  <a:schemeClr val="accent1">
                    <a:lumMod val="75000"/>
                  </a:schemeClr>
                </a:solidFill>
              </a:rPr>
              <a:t>Vaka Takip Algoritması</a:t>
            </a:r>
          </a:p>
        </p:txBody>
      </p:sp>
      <p:graphicFrame>
        <p:nvGraphicFramePr>
          <p:cNvPr id="3" name="Nesne 2"/>
          <p:cNvGraphicFramePr>
            <a:graphicFrameLocks noChangeAspect="1"/>
          </p:cNvGraphicFramePr>
          <p:nvPr>
            <p:extLst>
              <p:ext uri="{D42A27DB-BD31-4B8C-83A1-F6EECF244321}">
                <p14:modId xmlns:p14="http://schemas.microsoft.com/office/powerpoint/2010/main" val="252023882"/>
              </p:ext>
            </p:extLst>
          </p:nvPr>
        </p:nvGraphicFramePr>
        <p:xfrm>
          <a:off x="1627698" y="1278609"/>
          <a:ext cx="7524697" cy="5346915"/>
        </p:xfrm>
        <a:graphic>
          <a:graphicData uri="http://schemas.openxmlformats.org/presentationml/2006/ole">
            <mc:AlternateContent xmlns:mc="http://schemas.openxmlformats.org/markup-compatibility/2006">
              <mc:Choice xmlns:v="urn:schemas-microsoft-com:vml" Requires="v">
                <p:oleObj spid="_x0000_s1108" name="Document" r:id="rId4" imgW="9395878" imgH="9248096" progId="Word.Document.12">
                  <p:embed/>
                </p:oleObj>
              </mc:Choice>
              <mc:Fallback>
                <p:oleObj name="Document" r:id="rId4" imgW="9395878" imgH="9248096" progId="Word.Document.12">
                  <p:embed/>
                  <p:pic>
                    <p:nvPicPr>
                      <p:cNvPr id="3" name="Nesne 2"/>
                      <p:cNvPicPr/>
                      <p:nvPr/>
                    </p:nvPicPr>
                    <p:blipFill>
                      <a:blip r:embed="rId5"/>
                      <a:stretch>
                        <a:fillRect/>
                      </a:stretch>
                    </p:blipFill>
                    <p:spPr>
                      <a:xfrm>
                        <a:off x="1627698" y="1278609"/>
                        <a:ext cx="7524697" cy="5346915"/>
                      </a:xfrm>
                      <a:prstGeom prst="rect">
                        <a:avLst/>
                      </a:prstGeom>
                    </p:spPr>
                  </p:pic>
                </p:oleObj>
              </mc:Fallback>
            </mc:AlternateContent>
          </a:graphicData>
        </a:graphic>
      </p:graphicFrame>
    </p:spTree>
    <p:extLst>
      <p:ext uri="{BB962C8B-B14F-4D97-AF65-F5344CB8AC3E}">
        <p14:creationId xmlns:p14="http://schemas.microsoft.com/office/powerpoint/2010/main" val="396231800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2727762" y="933453"/>
            <a:ext cx="4414058" cy="584775"/>
          </a:xfrm>
          <a:prstGeom prst="rect">
            <a:avLst/>
          </a:prstGeom>
          <a:noFill/>
        </p:spPr>
        <p:txBody>
          <a:bodyPr wrap="square" rtlCol="0">
            <a:spAutoFit/>
          </a:bodyPr>
          <a:lstStyle/>
          <a:p>
            <a:pPr algn="ctr"/>
            <a:r>
              <a:rPr lang="tr-TR" sz="3200" b="1" dirty="0">
                <a:solidFill>
                  <a:schemeClr val="accent1">
                    <a:lumMod val="75000"/>
                  </a:schemeClr>
                </a:solidFill>
              </a:rPr>
              <a:t>Temaslı Algoritması</a:t>
            </a:r>
          </a:p>
        </p:txBody>
      </p:sp>
      <p:graphicFrame>
        <p:nvGraphicFramePr>
          <p:cNvPr id="2" name="Nesne 1"/>
          <p:cNvGraphicFramePr>
            <a:graphicFrameLocks noChangeAspect="1"/>
          </p:cNvGraphicFramePr>
          <p:nvPr>
            <p:extLst>
              <p:ext uri="{D42A27DB-BD31-4B8C-83A1-F6EECF244321}">
                <p14:modId xmlns:p14="http://schemas.microsoft.com/office/powerpoint/2010/main" val="2014307220"/>
              </p:ext>
            </p:extLst>
          </p:nvPr>
        </p:nvGraphicFramePr>
        <p:xfrm>
          <a:off x="1387798" y="1456841"/>
          <a:ext cx="8389247" cy="5319097"/>
        </p:xfrm>
        <a:graphic>
          <a:graphicData uri="http://schemas.openxmlformats.org/presentationml/2006/ole">
            <mc:AlternateContent xmlns:mc="http://schemas.openxmlformats.org/markup-compatibility/2006">
              <mc:Choice xmlns:v="urn:schemas-microsoft-com:vml" Requires="v">
                <p:oleObj spid="_x0000_s2132" name="Document" r:id="rId3" imgW="8551083" imgH="8666990" progId="Word.Document.12">
                  <p:embed/>
                </p:oleObj>
              </mc:Choice>
              <mc:Fallback>
                <p:oleObj name="Document" r:id="rId3" imgW="8551083" imgH="8666990" progId="Word.Document.12">
                  <p:embed/>
                  <p:pic>
                    <p:nvPicPr>
                      <p:cNvPr id="2" name="Nesne 1"/>
                      <p:cNvPicPr/>
                      <p:nvPr/>
                    </p:nvPicPr>
                    <p:blipFill>
                      <a:blip r:embed="rId4"/>
                      <a:stretch>
                        <a:fillRect/>
                      </a:stretch>
                    </p:blipFill>
                    <p:spPr>
                      <a:xfrm>
                        <a:off x="1387798" y="1456841"/>
                        <a:ext cx="8389247" cy="5319097"/>
                      </a:xfrm>
                      <a:prstGeom prst="rect">
                        <a:avLst/>
                      </a:prstGeom>
                    </p:spPr>
                  </p:pic>
                </p:oleObj>
              </mc:Fallback>
            </mc:AlternateContent>
          </a:graphicData>
        </a:graphic>
      </p:graphicFrame>
    </p:spTree>
    <p:extLst>
      <p:ext uri="{BB962C8B-B14F-4D97-AF65-F5344CB8AC3E}">
        <p14:creationId xmlns:p14="http://schemas.microsoft.com/office/powerpoint/2010/main" val="153844285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İçerik Yer Tutucusu 6"/>
          <p:cNvSpPr>
            <a:spLocks noGrp="1"/>
          </p:cNvSpPr>
          <p:nvPr>
            <p:ph idx="4294967295"/>
          </p:nvPr>
        </p:nvSpPr>
        <p:spPr>
          <a:xfrm>
            <a:off x="515389" y="1199408"/>
            <a:ext cx="11676611" cy="5749925"/>
          </a:xfrm>
        </p:spPr>
        <p:txBody>
          <a:bodyPr>
            <a:normAutofit/>
          </a:bodyPr>
          <a:lstStyle/>
          <a:p>
            <a:pPr>
              <a:buNone/>
            </a:pPr>
            <a:endParaRPr lang="tr-TR" b="1" dirty="0"/>
          </a:p>
          <a:p>
            <a:pPr>
              <a:buNone/>
            </a:pPr>
            <a:r>
              <a:rPr lang="tr-TR" sz="2400" b="1" dirty="0">
                <a:solidFill>
                  <a:srgbClr val="0062D0"/>
                </a:solidFill>
              </a:rPr>
              <a:t>Evde Takip Kuralları</a:t>
            </a:r>
          </a:p>
          <a:p>
            <a:pPr>
              <a:buNone/>
            </a:pPr>
            <a:endParaRPr lang="tr-TR" sz="2400" b="1" dirty="0"/>
          </a:p>
          <a:p>
            <a:r>
              <a:rPr lang="tr-TR" sz="2400" dirty="0"/>
              <a:t>Enfeksiyonu yayma riski nedeni ile evindeki diğer kişilerden farklı bir odada oturmalı,</a:t>
            </a:r>
          </a:p>
          <a:p>
            <a:endParaRPr lang="tr-TR" sz="2400" dirty="0"/>
          </a:p>
          <a:p>
            <a:r>
              <a:rPr lang="tr-TR" sz="2400" dirty="0"/>
              <a:t>Öksürdüğünde veya hapşırdığında bir mendille (tercihen kağıt mendille) ağzını kapatmalı, kullanılmış mendiller ağzı kapalı ve delik olmayan naylon poşetlere konularak ağzı kapatılarak ikinci bir naylon poşet içerisinde atılmalı, </a:t>
            </a:r>
          </a:p>
          <a:p>
            <a:endParaRPr lang="tr-TR" sz="2400" dirty="0"/>
          </a:p>
          <a:p>
            <a:r>
              <a:rPr lang="tr-TR" sz="2400" dirty="0"/>
              <a:t>Ellerini sıklıkla yıkamalı,</a:t>
            </a:r>
          </a:p>
          <a:p>
            <a:endParaRPr lang="tr-TR" sz="2400" dirty="0"/>
          </a:p>
          <a:p>
            <a:r>
              <a:rPr lang="tr-TR" sz="2400" dirty="0"/>
              <a:t>Kişisel eşyalarını başkaları ile paylaşmamalı, ev halkının bardak, tabak, havlu gibi eşyalarını kullanmamalı; eğer kullanması gerekirse bu eşyalar iyice yıkanmalıdır.</a:t>
            </a:r>
          </a:p>
          <a:p>
            <a:endParaRPr lang="tr-TR" dirty="0"/>
          </a:p>
        </p:txBody>
      </p:sp>
      <p:sp>
        <p:nvSpPr>
          <p:cNvPr id="4" name="Başlık 1"/>
          <p:cNvSpPr txBox="1">
            <a:spLocks/>
          </p:cNvSpPr>
          <p:nvPr/>
        </p:nvSpPr>
        <p:spPr>
          <a:xfrm>
            <a:off x="3316779" y="702248"/>
            <a:ext cx="3705230" cy="1250055"/>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tr-TR" sz="3200" b="1" i="0" u="none" strike="noStrike" kern="1200" cap="none" spc="0" normalizeH="0" baseline="0" noProof="0" dirty="0">
                <a:ln>
                  <a:noFill/>
                </a:ln>
                <a:solidFill>
                  <a:schemeClr val="accent1">
                    <a:lumMod val="75000"/>
                  </a:schemeClr>
                </a:solidFill>
                <a:effectLst/>
                <a:uLnTx/>
                <a:uFillTx/>
                <a:ea typeface="+mj-ea"/>
                <a:cs typeface="+mj-cs"/>
              </a:rPr>
              <a:t>Vaka Yönetimi</a:t>
            </a:r>
            <a:endParaRPr kumimoji="0" lang="en-US" sz="3200" b="1" i="0" u="none" strike="noStrike" kern="1200" cap="none" spc="0" normalizeH="0" baseline="0" noProof="0" dirty="0">
              <a:ln>
                <a:noFill/>
              </a:ln>
              <a:solidFill>
                <a:schemeClr val="accent1">
                  <a:lumMod val="75000"/>
                </a:schemeClr>
              </a:solidFill>
              <a:effectLst/>
              <a:uLnTx/>
              <a:uFillTx/>
              <a:ea typeface="+mj-ea"/>
              <a:cs typeface="+mj-cs"/>
            </a:endParaRPr>
          </a:p>
        </p:txBody>
      </p:sp>
    </p:spTree>
    <p:extLst>
      <p:ext uri="{BB962C8B-B14F-4D97-AF65-F5344CB8AC3E}">
        <p14:creationId xmlns:p14="http://schemas.microsoft.com/office/powerpoint/2010/main" val="786341968"/>
      </p:ext>
    </p:extLst>
  </p:cSld>
  <p:clrMapOvr>
    <a:masterClrMapping/>
  </p:clrMapOvr>
  <p:transition>
    <p:sndAc>
      <p:stSnd>
        <p:snd r:embed="rId2" name="click.wav"/>
      </p:stSnd>
    </p:sndAc>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İçerik Yer Tutucusu 6"/>
          <p:cNvSpPr>
            <a:spLocks noGrp="1"/>
          </p:cNvSpPr>
          <p:nvPr>
            <p:ph idx="4294967295"/>
          </p:nvPr>
        </p:nvSpPr>
        <p:spPr>
          <a:xfrm>
            <a:off x="432262" y="1636712"/>
            <a:ext cx="11759738" cy="5221288"/>
          </a:xfrm>
        </p:spPr>
        <p:txBody>
          <a:bodyPr>
            <a:normAutofit fontScale="77500" lnSpcReduction="20000"/>
          </a:bodyPr>
          <a:lstStyle/>
          <a:p>
            <a:pPr marL="0" indent="0">
              <a:buNone/>
            </a:pPr>
            <a:endParaRPr lang="tr-TR" b="1" dirty="0"/>
          </a:p>
          <a:p>
            <a:pPr marL="0" indent="0">
              <a:buNone/>
            </a:pPr>
            <a:r>
              <a:rPr lang="tr-TR" b="1" dirty="0">
                <a:solidFill>
                  <a:srgbClr val="0062D0"/>
                </a:solidFill>
              </a:rPr>
              <a:t>Evde Takip</a:t>
            </a:r>
          </a:p>
          <a:p>
            <a:pPr marL="0" indent="0">
              <a:buNone/>
            </a:pPr>
            <a:endParaRPr lang="tr-TR" b="1" dirty="0"/>
          </a:p>
          <a:p>
            <a:r>
              <a:rPr lang="tr-TR" dirty="0"/>
              <a:t>Başka bir kişi/kişiler ile aynı ortamı paylaştığı (ev, sokak, toplu taşıma araçları, hastane vb.)  zaman yüz maskesi  takmalı,</a:t>
            </a:r>
          </a:p>
          <a:p>
            <a:endParaRPr lang="tr-TR" dirty="0"/>
          </a:p>
          <a:p>
            <a:r>
              <a:rPr lang="tr-TR" dirty="0"/>
              <a:t>Semptomlarını takip etmeli, eğer hastalığında bir kötüleşme olursa acil tıbbi yardım istemelidir.</a:t>
            </a:r>
          </a:p>
          <a:p>
            <a:endParaRPr lang="tr-TR" dirty="0"/>
          </a:p>
          <a:p>
            <a:r>
              <a:rPr lang="tr-TR" dirty="0"/>
              <a:t>Doktor randevusu öncesi durumu hakkında sağlık kuruluşuna bilgi vermelidir.</a:t>
            </a:r>
          </a:p>
          <a:p>
            <a:endParaRPr lang="tr-TR" dirty="0"/>
          </a:p>
          <a:p>
            <a:r>
              <a:rPr lang="tr-TR" dirty="0"/>
              <a:t>Şikayeti olan her kişinin, sadece MERS-</a:t>
            </a:r>
            <a:r>
              <a:rPr lang="tr-TR" dirty="0" err="1"/>
              <a:t>CoV</a:t>
            </a:r>
            <a:r>
              <a:rPr lang="tr-TR" dirty="0"/>
              <a:t> riski yüksek bölgeden geldiği için, ambulans ile nakli gerekli değildir.</a:t>
            </a:r>
          </a:p>
          <a:p>
            <a:endParaRPr lang="tr-TR" dirty="0">
              <a:solidFill>
                <a:srgbClr val="FF0000"/>
              </a:solidFill>
            </a:endParaRPr>
          </a:p>
          <a:p>
            <a:r>
              <a:rPr lang="tr-TR" dirty="0"/>
              <a:t>Hastanın nakli gerekli ise nakil sırasında mutlaka maske takmaları sağlanmalıdır.</a:t>
            </a:r>
            <a:endParaRPr lang="tr-TR" dirty="0">
              <a:solidFill>
                <a:srgbClr val="FF0000"/>
              </a:solidFill>
            </a:endParaRPr>
          </a:p>
          <a:p>
            <a:endParaRPr lang="en-US" dirty="0"/>
          </a:p>
          <a:p>
            <a:endParaRPr lang="tr-TR" dirty="0"/>
          </a:p>
          <a:p>
            <a:endParaRPr lang="tr-TR" sz="2800" dirty="0"/>
          </a:p>
          <a:p>
            <a:endParaRPr lang="en-US" sz="2800" dirty="0"/>
          </a:p>
        </p:txBody>
      </p:sp>
      <p:sp>
        <p:nvSpPr>
          <p:cNvPr id="4" name="Başlık 1"/>
          <p:cNvSpPr txBox="1">
            <a:spLocks/>
          </p:cNvSpPr>
          <p:nvPr/>
        </p:nvSpPr>
        <p:spPr>
          <a:xfrm>
            <a:off x="3477095" y="542788"/>
            <a:ext cx="3746792" cy="1611395"/>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tr-TR" sz="3200" b="1" i="0" u="none" strike="noStrike" kern="1200" cap="none" spc="0" normalizeH="0" baseline="0" noProof="0" dirty="0">
                <a:ln>
                  <a:noFill/>
                </a:ln>
                <a:solidFill>
                  <a:schemeClr val="accent1">
                    <a:lumMod val="75000"/>
                  </a:schemeClr>
                </a:solidFill>
                <a:effectLst/>
                <a:uLnTx/>
                <a:uFillTx/>
                <a:ea typeface="+mj-ea"/>
                <a:cs typeface="+mj-cs"/>
              </a:rPr>
              <a:t>Vaka Yönetimi</a:t>
            </a:r>
            <a:endParaRPr kumimoji="0" lang="en-US" sz="3200" b="1" i="0" u="none" strike="noStrike" kern="1200" cap="none" spc="0" normalizeH="0" baseline="0" noProof="0" dirty="0">
              <a:ln>
                <a:noFill/>
              </a:ln>
              <a:solidFill>
                <a:schemeClr val="accent1">
                  <a:lumMod val="75000"/>
                </a:schemeClr>
              </a:solidFill>
              <a:effectLst/>
              <a:uLnTx/>
              <a:uFillTx/>
              <a:ea typeface="+mj-ea"/>
              <a:cs typeface="+mj-cs"/>
            </a:endParaRPr>
          </a:p>
        </p:txBody>
      </p:sp>
    </p:spTree>
    <p:extLst>
      <p:ext uri="{BB962C8B-B14F-4D97-AF65-F5344CB8AC3E}">
        <p14:creationId xmlns:p14="http://schemas.microsoft.com/office/powerpoint/2010/main" val="3573179685"/>
      </p:ext>
    </p:extLst>
  </p:cSld>
  <p:clrMapOvr>
    <a:masterClrMapping/>
  </p:clrMapOvr>
  <p:transition>
    <p:sndAc>
      <p:stSnd>
        <p:snd r:embed="rId2" name="click.wav"/>
      </p:stSnd>
    </p:sndAc>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İçerik Yer Tutucusu 6"/>
          <p:cNvSpPr>
            <a:spLocks noGrp="1"/>
          </p:cNvSpPr>
          <p:nvPr>
            <p:ph idx="4294967295"/>
          </p:nvPr>
        </p:nvSpPr>
        <p:spPr>
          <a:xfrm>
            <a:off x="237507" y="1716087"/>
            <a:ext cx="11942618" cy="5141913"/>
          </a:xfrm>
        </p:spPr>
        <p:txBody>
          <a:bodyPr>
            <a:normAutofit fontScale="92500"/>
          </a:bodyPr>
          <a:lstStyle/>
          <a:p>
            <a:pPr lvl="0"/>
            <a:r>
              <a:rPr lang="tr-TR" dirty="0"/>
              <a:t>Bulaşıcı hastalıklar yönünden nakli yapılacak olası vakalarla ilgili sağlık personelinin bilgilendirilmesi gerekmektedir. </a:t>
            </a:r>
          </a:p>
          <a:p>
            <a:pPr marL="0" lvl="0" indent="0">
              <a:buNone/>
            </a:pPr>
            <a:endParaRPr lang="tr-TR" dirty="0"/>
          </a:p>
          <a:p>
            <a:pPr lvl="0"/>
            <a:r>
              <a:rPr lang="tr-TR" dirty="0"/>
              <a:t>Vaka hakkında ön bilgi verilmeli ve en az sayıda sağlık personeli ile çalışılmalıdır. </a:t>
            </a:r>
          </a:p>
          <a:p>
            <a:endParaRPr lang="tr-TR" dirty="0"/>
          </a:p>
          <a:p>
            <a:r>
              <a:rPr lang="tr-TR" dirty="0"/>
              <a:t>Hastaya ulaşmadan önce sağlık çalışanları koruyucu önlemleri almalıdır.</a:t>
            </a:r>
          </a:p>
          <a:p>
            <a:pPr lvl="0"/>
            <a:endParaRPr lang="tr-TR" dirty="0"/>
          </a:p>
          <a:p>
            <a:pPr lvl="0"/>
            <a:r>
              <a:rPr lang="tr-TR" dirty="0"/>
              <a:t>Şüpheli vakanın götürüleceği hastane, uygun enfeksiyon kontrol önlemlerini alması için önceden bilgilendirilmelidir.</a:t>
            </a:r>
          </a:p>
          <a:p>
            <a:pPr lvl="0"/>
            <a:endParaRPr lang="tr-TR" dirty="0"/>
          </a:p>
          <a:p>
            <a:r>
              <a:rPr lang="tr-TR" dirty="0"/>
              <a:t> Vakanın girişi hastanelerde kontrollü bir şekilde, belirlenmiş yerlerden  yapılmalıdır.</a:t>
            </a:r>
          </a:p>
          <a:p>
            <a:pPr marL="0" lvl="0" indent="0">
              <a:buNone/>
            </a:pPr>
            <a:endParaRPr lang="tr-TR" dirty="0"/>
          </a:p>
          <a:p>
            <a:pPr marL="0" lvl="0" indent="0">
              <a:lnSpc>
                <a:spcPct val="100000"/>
              </a:lnSpc>
              <a:buNone/>
            </a:pPr>
            <a:endParaRPr lang="tr-TR" dirty="0"/>
          </a:p>
          <a:p>
            <a:endParaRPr lang="tr-TR" sz="2800" dirty="0"/>
          </a:p>
          <a:p>
            <a:endParaRPr lang="en-US" sz="2800" dirty="0"/>
          </a:p>
        </p:txBody>
      </p:sp>
      <p:sp>
        <p:nvSpPr>
          <p:cNvPr id="4" name="Başlık 1"/>
          <p:cNvSpPr txBox="1">
            <a:spLocks/>
          </p:cNvSpPr>
          <p:nvPr/>
        </p:nvSpPr>
        <p:spPr>
          <a:xfrm>
            <a:off x="3165963" y="713643"/>
            <a:ext cx="4433604" cy="1204223"/>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tr-TR" sz="3200" b="1" i="0" u="none" strike="noStrike" kern="1200" cap="none" spc="0" normalizeH="0" baseline="0" noProof="0" dirty="0">
                <a:ln>
                  <a:noFill/>
                </a:ln>
                <a:solidFill>
                  <a:schemeClr val="accent1">
                    <a:lumMod val="75000"/>
                  </a:schemeClr>
                </a:solidFill>
                <a:effectLst/>
                <a:uLnTx/>
                <a:uFillTx/>
                <a:ea typeface="+mj-ea"/>
                <a:cs typeface="+mj-cs"/>
              </a:rPr>
              <a:t>Vaka Yönetimi-Sevk</a:t>
            </a:r>
            <a:endParaRPr kumimoji="0" lang="en-US" sz="3200" b="1" i="0" u="none" strike="noStrike" kern="1200" cap="none" spc="0" normalizeH="0" baseline="0" noProof="0" dirty="0">
              <a:ln>
                <a:noFill/>
              </a:ln>
              <a:solidFill>
                <a:schemeClr val="accent1">
                  <a:lumMod val="75000"/>
                </a:schemeClr>
              </a:solidFill>
              <a:effectLst/>
              <a:uLnTx/>
              <a:uFillTx/>
              <a:ea typeface="+mj-ea"/>
              <a:cs typeface="+mj-cs"/>
            </a:endParaRPr>
          </a:p>
        </p:txBody>
      </p:sp>
    </p:spTree>
    <p:extLst>
      <p:ext uri="{BB962C8B-B14F-4D97-AF65-F5344CB8AC3E}">
        <p14:creationId xmlns:p14="http://schemas.microsoft.com/office/powerpoint/2010/main" val="2873692052"/>
      </p:ext>
    </p:extLst>
  </p:cSld>
  <p:clrMapOvr>
    <a:masterClrMapping/>
  </p:clrMapOvr>
  <p:transition>
    <p:sndAc>
      <p:stSnd>
        <p:snd r:embed="rId2" name="click.wav"/>
      </p:stSnd>
    </p:sndAc>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289757" y="1595021"/>
            <a:ext cx="11300666" cy="5262979"/>
          </a:xfrm>
          <a:prstGeom prst="rect">
            <a:avLst/>
          </a:prstGeom>
        </p:spPr>
        <p:txBody>
          <a:bodyPr wrap="square">
            <a:spAutoFit/>
          </a:bodyPr>
          <a:lstStyle/>
          <a:p>
            <a:pPr marL="457200" indent="-457200">
              <a:buFont typeface="Arial" pitchFamily="34" charset="0"/>
              <a:buChar char="•"/>
            </a:pPr>
            <a:r>
              <a:rPr lang="tr-TR" sz="2800" dirty="0">
                <a:solidFill>
                  <a:prstClr val="black"/>
                </a:solidFill>
              </a:rPr>
              <a:t>Nakil sonrasında ambulanslar temizlenmeli ve dezenfeksiyonu sağlanmalıdır</a:t>
            </a:r>
            <a:r>
              <a:rPr lang="tr-TR" sz="2800" dirty="0"/>
              <a:t>.</a:t>
            </a:r>
          </a:p>
          <a:p>
            <a:pPr marL="457200" indent="-457200">
              <a:buFont typeface="Arial" pitchFamily="34" charset="0"/>
              <a:buChar char="•"/>
            </a:pPr>
            <a:endParaRPr lang="tr-TR" sz="2800" dirty="0"/>
          </a:p>
          <a:p>
            <a:pPr marL="457200" indent="-457200">
              <a:buFont typeface="Arial" pitchFamily="34" charset="0"/>
              <a:buChar char="•"/>
            </a:pPr>
            <a:r>
              <a:rPr lang="tr-TR" sz="2800" dirty="0">
                <a:solidFill>
                  <a:prstClr val="black"/>
                </a:solidFill>
              </a:rPr>
              <a:t>Kişisel koruyucu donanım giyilerek temizleme işlemi yapılmalıdır.</a:t>
            </a:r>
          </a:p>
          <a:p>
            <a:pPr marL="457200" indent="-457200">
              <a:buFont typeface="Arial" pitchFamily="34" charset="0"/>
              <a:buChar char="•"/>
            </a:pPr>
            <a:endParaRPr lang="tr-TR" sz="2800" dirty="0">
              <a:solidFill>
                <a:prstClr val="black"/>
              </a:solidFill>
            </a:endParaRPr>
          </a:p>
          <a:p>
            <a:pPr marL="457200" indent="-457200">
              <a:buFont typeface="Arial" pitchFamily="34" charset="0"/>
              <a:buChar char="•"/>
            </a:pPr>
            <a:r>
              <a:rPr lang="tr-TR" sz="2800" dirty="0">
                <a:solidFill>
                  <a:prstClr val="black"/>
                </a:solidFill>
              </a:rPr>
              <a:t>Ambulans tekrar kullanılmadan önce;</a:t>
            </a:r>
          </a:p>
          <a:p>
            <a:r>
              <a:rPr lang="tr-TR" sz="2800" dirty="0">
                <a:solidFill>
                  <a:prstClr val="black"/>
                </a:solidFill>
              </a:rPr>
              <a:t>	- Yüzeyler deterjan ve 1000’lik </a:t>
            </a:r>
            <a:r>
              <a:rPr lang="tr-TR" sz="2800" dirty="0" err="1">
                <a:solidFill>
                  <a:prstClr val="black"/>
                </a:solidFill>
              </a:rPr>
              <a:t>hipoklorid</a:t>
            </a:r>
            <a:r>
              <a:rPr lang="tr-TR" sz="2800" dirty="0">
                <a:solidFill>
                  <a:prstClr val="black"/>
                </a:solidFill>
              </a:rPr>
              <a:t> solüsyonu veya eşdeğeri ile temizlenmelidir.</a:t>
            </a:r>
          </a:p>
          <a:p>
            <a:endParaRPr lang="tr-TR" sz="2800" dirty="0">
              <a:solidFill>
                <a:prstClr val="black"/>
              </a:solidFill>
            </a:endParaRPr>
          </a:p>
          <a:p>
            <a:r>
              <a:rPr lang="tr-TR" sz="2800" dirty="0"/>
              <a:t>	- Medikal malzemelerden yeniden kullanılabilenler üretici firma talimatlarına göre temizlenmeli ve  dezenfekte edilmelidir.</a:t>
            </a:r>
          </a:p>
          <a:p>
            <a:endParaRPr lang="tr-TR" sz="2800" dirty="0"/>
          </a:p>
        </p:txBody>
      </p:sp>
      <p:sp>
        <p:nvSpPr>
          <p:cNvPr id="2" name="Dikdörtgen 1"/>
          <p:cNvSpPr/>
          <p:nvPr/>
        </p:nvSpPr>
        <p:spPr>
          <a:xfrm>
            <a:off x="2652947" y="974347"/>
            <a:ext cx="5328457" cy="535531"/>
          </a:xfrm>
          <a:prstGeom prst="rect">
            <a:avLst/>
          </a:prstGeom>
        </p:spPr>
        <p:txBody>
          <a:bodyPr wrap="square">
            <a:spAutoFit/>
          </a:bodyPr>
          <a:lstStyle/>
          <a:p>
            <a:pPr lvl="0" algn="ctr">
              <a:lnSpc>
                <a:spcPct val="90000"/>
              </a:lnSpc>
              <a:spcBef>
                <a:spcPct val="0"/>
              </a:spcBef>
              <a:defRPr/>
            </a:pPr>
            <a:r>
              <a:rPr lang="tr-TR" sz="3200" b="1" dirty="0">
                <a:solidFill>
                  <a:schemeClr val="accent1">
                    <a:lumMod val="75000"/>
                  </a:schemeClr>
                </a:solidFill>
              </a:rPr>
              <a:t>Vaka Yönetimi-Sevk</a:t>
            </a:r>
            <a:endParaRPr lang="en-US" sz="3200" b="1" dirty="0">
              <a:solidFill>
                <a:schemeClr val="accent1">
                  <a:lumMod val="75000"/>
                </a:schemeClr>
              </a:solidFill>
            </a:endParaRPr>
          </a:p>
        </p:txBody>
      </p:sp>
    </p:spTree>
    <p:extLst>
      <p:ext uri="{BB962C8B-B14F-4D97-AF65-F5344CB8AC3E}">
        <p14:creationId xmlns:p14="http://schemas.microsoft.com/office/powerpoint/2010/main" val="18176611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214053" y="1477290"/>
            <a:ext cx="4868585" cy="2246769"/>
          </a:xfrm>
          <a:prstGeom prst="rect">
            <a:avLst/>
          </a:prstGeom>
        </p:spPr>
        <p:txBody>
          <a:bodyPr wrap="square">
            <a:spAutoFit/>
          </a:bodyPr>
          <a:lstStyle/>
          <a:p>
            <a:r>
              <a:rPr lang="tr-TR" sz="2800" dirty="0">
                <a:latin typeface="Lato"/>
              </a:rPr>
              <a:t>ECDC Verilerine göre </a:t>
            </a:r>
          </a:p>
          <a:p>
            <a:r>
              <a:rPr lang="tr-TR" sz="2800" dirty="0">
                <a:latin typeface="Lato"/>
              </a:rPr>
              <a:t>(3 Mayıs </a:t>
            </a:r>
            <a:r>
              <a:rPr lang="tr-TR" sz="2800" dirty="0"/>
              <a:t>2022):</a:t>
            </a:r>
          </a:p>
          <a:p>
            <a:endParaRPr lang="tr-TR" sz="2800" dirty="0"/>
          </a:p>
          <a:p>
            <a:r>
              <a:rPr lang="tr-TR" sz="2800" dirty="0"/>
              <a:t>	</a:t>
            </a:r>
            <a:r>
              <a:rPr lang="en-US" sz="2800" dirty="0"/>
              <a:t>To</a:t>
            </a:r>
            <a:r>
              <a:rPr lang="tr-TR" sz="2800" dirty="0" err="1"/>
              <a:t>plam</a:t>
            </a:r>
            <a:r>
              <a:rPr lang="tr-TR" sz="2800" dirty="0"/>
              <a:t> Vaka</a:t>
            </a:r>
            <a:r>
              <a:rPr lang="en-US" sz="2800" dirty="0"/>
              <a:t>:</a:t>
            </a:r>
            <a:r>
              <a:rPr lang="tr-TR" sz="2800" dirty="0"/>
              <a:t> 2602  </a:t>
            </a:r>
            <a:endParaRPr lang="en-US" sz="2800" dirty="0"/>
          </a:p>
          <a:p>
            <a:r>
              <a:rPr lang="tr-TR" sz="2800" dirty="0"/>
              <a:t>	</a:t>
            </a:r>
            <a:r>
              <a:rPr lang="en-US" sz="2800" dirty="0"/>
              <a:t>To</a:t>
            </a:r>
            <a:r>
              <a:rPr lang="tr-TR" sz="2800" dirty="0" err="1"/>
              <a:t>plam</a:t>
            </a:r>
            <a:r>
              <a:rPr lang="tr-TR" sz="2800" dirty="0"/>
              <a:t> Ölüm</a:t>
            </a:r>
            <a:r>
              <a:rPr lang="en-US" sz="2800" dirty="0"/>
              <a:t>: </a:t>
            </a:r>
            <a:r>
              <a:rPr lang="tr-TR" sz="2800" dirty="0"/>
              <a:t>944</a:t>
            </a:r>
          </a:p>
        </p:txBody>
      </p:sp>
      <p:sp>
        <p:nvSpPr>
          <p:cNvPr id="4" name="Dikdörtgen 3"/>
          <p:cNvSpPr/>
          <p:nvPr/>
        </p:nvSpPr>
        <p:spPr>
          <a:xfrm>
            <a:off x="178724" y="3982089"/>
            <a:ext cx="4648002" cy="2246769"/>
          </a:xfrm>
          <a:prstGeom prst="rect">
            <a:avLst/>
          </a:prstGeom>
        </p:spPr>
        <p:txBody>
          <a:bodyPr wrap="square">
            <a:spAutoFit/>
          </a:bodyPr>
          <a:lstStyle/>
          <a:p>
            <a:r>
              <a:rPr lang="tr-TR" sz="2800" dirty="0">
                <a:latin typeface="Lato"/>
              </a:rPr>
              <a:t>WHO Verilerine göre </a:t>
            </a:r>
          </a:p>
          <a:p>
            <a:r>
              <a:rPr lang="tr-TR" sz="2800" dirty="0">
                <a:latin typeface="Lato"/>
              </a:rPr>
              <a:t>(</a:t>
            </a:r>
            <a:r>
              <a:rPr lang="tr-TR" sz="2800" dirty="0"/>
              <a:t>Şubat 2022):</a:t>
            </a:r>
          </a:p>
          <a:p>
            <a:endParaRPr lang="tr-TR" sz="2800" dirty="0"/>
          </a:p>
          <a:p>
            <a:pPr algn="ctr"/>
            <a:r>
              <a:rPr lang="en-US" sz="2800" dirty="0"/>
              <a:t>To</a:t>
            </a:r>
            <a:r>
              <a:rPr lang="tr-TR" sz="2800" dirty="0" err="1"/>
              <a:t>plam</a:t>
            </a:r>
            <a:r>
              <a:rPr lang="tr-TR" sz="2800" dirty="0"/>
              <a:t> Vaka</a:t>
            </a:r>
            <a:r>
              <a:rPr lang="en-US" sz="2800" dirty="0"/>
              <a:t>:</a:t>
            </a:r>
            <a:r>
              <a:rPr lang="tr-TR" sz="2800" dirty="0"/>
              <a:t> 2585</a:t>
            </a:r>
          </a:p>
          <a:p>
            <a:pPr algn="ctr"/>
            <a:r>
              <a:rPr lang="en-US" sz="2800" dirty="0"/>
              <a:t>To</a:t>
            </a:r>
            <a:r>
              <a:rPr lang="tr-TR" sz="2800" dirty="0" err="1"/>
              <a:t>plam</a:t>
            </a:r>
            <a:r>
              <a:rPr lang="tr-TR" sz="2800" dirty="0"/>
              <a:t> Ölüm</a:t>
            </a:r>
            <a:r>
              <a:rPr lang="en-US" sz="2800" dirty="0"/>
              <a:t>: </a:t>
            </a:r>
            <a:r>
              <a:rPr lang="tr-TR" sz="2800" dirty="0"/>
              <a:t>890</a:t>
            </a:r>
          </a:p>
        </p:txBody>
      </p:sp>
      <p:sp>
        <p:nvSpPr>
          <p:cNvPr id="2" name="Metin kutusu 1">
            <a:extLst>
              <a:ext uri="{FF2B5EF4-FFF2-40B4-BE49-F238E27FC236}">
                <a16:creationId xmlns:a16="http://schemas.microsoft.com/office/drawing/2014/main" id="{D1DE3EC8-C15D-45CB-AA88-7F9B0328DA41}"/>
              </a:ext>
            </a:extLst>
          </p:cNvPr>
          <p:cNvSpPr txBox="1"/>
          <p:nvPr/>
        </p:nvSpPr>
        <p:spPr>
          <a:xfrm>
            <a:off x="4010025" y="971550"/>
            <a:ext cx="8039100" cy="830997"/>
          </a:xfrm>
          <a:prstGeom prst="rect">
            <a:avLst/>
          </a:prstGeom>
          <a:noFill/>
        </p:spPr>
        <p:txBody>
          <a:bodyPr wrap="square" rtlCol="0">
            <a:spAutoFit/>
          </a:bodyPr>
          <a:lstStyle/>
          <a:p>
            <a:pPr algn="ctr"/>
            <a:r>
              <a:rPr lang="tr-TR" sz="2400" dirty="0">
                <a:solidFill>
                  <a:schemeClr val="tx2"/>
                </a:solidFill>
              </a:rPr>
              <a:t>Dünya genelinde bildirilen doğrulanmış (konfirme) MERS-</a:t>
            </a:r>
            <a:r>
              <a:rPr lang="tr-TR" sz="2400" dirty="0" err="1">
                <a:solidFill>
                  <a:schemeClr val="tx2"/>
                </a:solidFill>
              </a:rPr>
              <a:t>CoV</a:t>
            </a:r>
            <a:r>
              <a:rPr lang="tr-TR" sz="2400" dirty="0">
                <a:solidFill>
                  <a:schemeClr val="tx2"/>
                </a:solidFill>
              </a:rPr>
              <a:t> vakalarının coğrafik dağılımı, Nisan 2012- 3 Mayıs 2022</a:t>
            </a:r>
          </a:p>
        </p:txBody>
      </p:sp>
      <p:pic>
        <p:nvPicPr>
          <p:cNvPr id="5" name="Resim 4">
            <a:extLst>
              <a:ext uri="{FF2B5EF4-FFF2-40B4-BE49-F238E27FC236}">
                <a16:creationId xmlns:a16="http://schemas.microsoft.com/office/drawing/2014/main" id="{6F43DC8C-6E4E-4008-B12E-8B1CD9E57494}"/>
              </a:ext>
            </a:extLst>
          </p:cNvPr>
          <p:cNvPicPr>
            <a:picLocks noChangeAspect="1"/>
          </p:cNvPicPr>
          <p:nvPr/>
        </p:nvPicPr>
        <p:blipFill>
          <a:blip r:embed="rId3"/>
          <a:stretch>
            <a:fillRect/>
          </a:stretch>
        </p:blipFill>
        <p:spPr>
          <a:xfrm>
            <a:off x="3928326" y="1704975"/>
            <a:ext cx="8274374" cy="4924425"/>
          </a:xfrm>
          <a:prstGeom prst="rect">
            <a:avLst/>
          </a:prstGeom>
        </p:spPr>
      </p:pic>
    </p:spTree>
    <p:extLst>
      <p:ext uri="{BB962C8B-B14F-4D97-AF65-F5344CB8AC3E}">
        <p14:creationId xmlns:p14="http://schemas.microsoft.com/office/powerpoint/2010/main" val="165889221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Başlık 1"/>
          <p:cNvSpPr>
            <a:spLocks noGrp="1"/>
          </p:cNvSpPr>
          <p:nvPr>
            <p:ph type="title" idx="4294967295"/>
          </p:nvPr>
        </p:nvSpPr>
        <p:spPr>
          <a:xfrm>
            <a:off x="2993770" y="1053342"/>
            <a:ext cx="5212080" cy="665018"/>
          </a:xfrm>
        </p:spPr>
        <p:txBody>
          <a:bodyPr>
            <a:normAutofit/>
          </a:bodyPr>
          <a:lstStyle/>
          <a:p>
            <a:pPr algn="ctr"/>
            <a:r>
              <a:rPr lang="tr-TR" sz="3200" b="1" dirty="0" err="1">
                <a:solidFill>
                  <a:schemeClr val="accent1">
                    <a:lumMod val="75000"/>
                  </a:schemeClr>
                </a:solidFill>
                <a:latin typeface="+mn-lt"/>
              </a:rPr>
              <a:t>Hospitalizasyon</a:t>
            </a:r>
            <a:endParaRPr lang="en-US" sz="3200" b="1" dirty="0">
              <a:solidFill>
                <a:schemeClr val="accent1">
                  <a:lumMod val="75000"/>
                </a:schemeClr>
              </a:solidFill>
              <a:latin typeface="+mn-lt"/>
            </a:endParaRPr>
          </a:p>
        </p:txBody>
      </p:sp>
      <p:sp>
        <p:nvSpPr>
          <p:cNvPr id="41986" name="İçerik Yer Tutucusu 2"/>
          <p:cNvSpPr>
            <a:spLocks noGrp="1"/>
          </p:cNvSpPr>
          <p:nvPr>
            <p:ph idx="4294967295"/>
          </p:nvPr>
        </p:nvSpPr>
        <p:spPr>
          <a:xfrm>
            <a:off x="390698" y="1997075"/>
            <a:ext cx="11801302" cy="5127625"/>
          </a:xfrm>
        </p:spPr>
        <p:txBody>
          <a:bodyPr>
            <a:noAutofit/>
          </a:bodyPr>
          <a:lstStyle/>
          <a:p>
            <a:pPr lvl="0"/>
            <a:endParaRPr lang="tr-TR" sz="2400" dirty="0"/>
          </a:p>
          <a:p>
            <a:pPr lvl="0"/>
            <a:r>
              <a:rPr lang="tr-TR" dirty="0"/>
              <a:t>MERS-</a:t>
            </a:r>
            <a:r>
              <a:rPr lang="tr-TR" dirty="0" err="1"/>
              <a:t>CoV</a:t>
            </a:r>
            <a:r>
              <a:rPr lang="tr-TR" dirty="0"/>
              <a:t> hastalığı olası veya kesin vakalarının hastaneye yatışlarında standart ve damlacık önlemleri alınmalıdır. </a:t>
            </a:r>
          </a:p>
          <a:p>
            <a:pPr lvl="0"/>
            <a:endParaRPr lang="tr-TR" dirty="0"/>
          </a:p>
          <a:p>
            <a:r>
              <a:rPr lang="tr-TR" dirty="0"/>
              <a:t>Olası/kesin vakalar mekanik solunum desteği ve solunum izolasyonu sağlayabilecek </a:t>
            </a:r>
            <a:r>
              <a:rPr lang="tr-TR" u="sng" dirty="0"/>
              <a:t>tüm hastanelerde </a:t>
            </a:r>
            <a:r>
              <a:rPr lang="tr-TR" dirty="0"/>
              <a:t>tedavi edilebilir.</a:t>
            </a:r>
          </a:p>
          <a:p>
            <a:endParaRPr lang="tr-TR" dirty="0"/>
          </a:p>
          <a:p>
            <a:r>
              <a:rPr lang="tr-TR" dirty="0"/>
              <a:t>İleri düzey tedavi ve bakım gerektiren hastalar ise MERS-</a:t>
            </a:r>
            <a:r>
              <a:rPr lang="tr-TR" dirty="0" err="1"/>
              <a:t>CoV</a:t>
            </a:r>
            <a:r>
              <a:rPr lang="tr-TR" dirty="0"/>
              <a:t> referans hastanelerinde takip edilmelidir.</a:t>
            </a:r>
          </a:p>
          <a:p>
            <a:pPr marL="457200" lvl="0" indent="-457200">
              <a:lnSpc>
                <a:spcPct val="100000"/>
              </a:lnSpc>
            </a:pPr>
            <a:endParaRPr lang="tr-TR" dirty="0"/>
          </a:p>
        </p:txBody>
      </p:sp>
    </p:spTree>
    <p:extLst>
      <p:ext uri="{BB962C8B-B14F-4D97-AF65-F5344CB8AC3E}">
        <p14:creationId xmlns:p14="http://schemas.microsoft.com/office/powerpoint/2010/main" val="1015136721"/>
      </p:ext>
    </p:extLst>
  </p:cSld>
  <p:clrMapOvr>
    <a:masterClrMapping/>
  </p:clrMapOvr>
  <p:transition>
    <p:sndAc>
      <p:stSnd>
        <p:snd r:embed="rId2" name="click.wav"/>
      </p:stSnd>
    </p:sndAc>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Başlık 1"/>
          <p:cNvSpPr>
            <a:spLocks noGrp="1"/>
          </p:cNvSpPr>
          <p:nvPr>
            <p:ph type="title" idx="4294967295"/>
          </p:nvPr>
        </p:nvSpPr>
        <p:spPr>
          <a:xfrm>
            <a:off x="1322912" y="907274"/>
            <a:ext cx="7830589" cy="798022"/>
          </a:xfrm>
        </p:spPr>
        <p:txBody>
          <a:bodyPr>
            <a:normAutofit/>
          </a:bodyPr>
          <a:lstStyle/>
          <a:p>
            <a:pPr algn="ctr"/>
            <a:r>
              <a:rPr lang="tr-TR" sz="3200" b="1" dirty="0" err="1">
                <a:solidFill>
                  <a:schemeClr val="accent1">
                    <a:lumMod val="75000"/>
                  </a:schemeClr>
                </a:solidFill>
                <a:latin typeface="+mn-lt"/>
              </a:rPr>
              <a:t>Hospitalizayon</a:t>
            </a:r>
            <a:endParaRPr lang="en-US" sz="3200" b="1" dirty="0">
              <a:solidFill>
                <a:schemeClr val="accent1">
                  <a:lumMod val="75000"/>
                </a:schemeClr>
              </a:solidFill>
              <a:latin typeface="+mn-lt"/>
            </a:endParaRPr>
          </a:p>
        </p:txBody>
      </p:sp>
      <p:sp>
        <p:nvSpPr>
          <p:cNvPr id="41986" name="İçerik Yer Tutucusu 2"/>
          <p:cNvSpPr>
            <a:spLocks noGrp="1"/>
          </p:cNvSpPr>
          <p:nvPr>
            <p:ph idx="4294967295"/>
          </p:nvPr>
        </p:nvSpPr>
        <p:spPr>
          <a:xfrm>
            <a:off x="133004" y="1082675"/>
            <a:ext cx="12058996" cy="5127625"/>
          </a:xfrm>
        </p:spPr>
        <p:txBody>
          <a:bodyPr>
            <a:noAutofit/>
          </a:bodyPr>
          <a:lstStyle/>
          <a:p>
            <a:pPr marL="0" lvl="0" indent="0">
              <a:buNone/>
            </a:pPr>
            <a:endParaRPr lang="tr-TR" sz="2400" dirty="0"/>
          </a:p>
          <a:p>
            <a:pPr lvl="0"/>
            <a:endParaRPr lang="tr-TR" dirty="0"/>
          </a:p>
          <a:p>
            <a:pPr lvl="0"/>
            <a:r>
              <a:rPr lang="tr-TR" dirty="0"/>
              <a:t>MERS-</a:t>
            </a:r>
            <a:r>
              <a:rPr lang="tr-TR" dirty="0" err="1"/>
              <a:t>CoV</a:t>
            </a:r>
            <a:r>
              <a:rPr lang="tr-TR" dirty="0"/>
              <a:t> hastalığı vakalarının negatif basınçlı odada takibi şart değildir(varsa tercih edilir).</a:t>
            </a:r>
          </a:p>
          <a:p>
            <a:pPr lvl="0"/>
            <a:endParaRPr lang="tr-TR" dirty="0"/>
          </a:p>
          <a:p>
            <a:pPr lvl="0"/>
            <a:r>
              <a:rPr lang="tr-TR" dirty="0"/>
              <a:t>Negatif basınçlı oda yok ise, hastalar tek kişilik, özel banyosu ve tuvaleti olan, kapatılabilir kapı içeren bir oda olmalıdır(oda havalanmasında, eğer </a:t>
            </a:r>
            <a:r>
              <a:rPr lang="tr-TR" dirty="0" err="1"/>
              <a:t>hepafiltre</a:t>
            </a:r>
            <a:r>
              <a:rPr lang="tr-TR" dirty="0"/>
              <a:t> kullanılmıyorsa hava tekrar iç ortamlara dönmeyecek şekilde havalandırma sağlanmalıdır). </a:t>
            </a:r>
          </a:p>
        </p:txBody>
      </p:sp>
    </p:spTree>
    <p:extLst>
      <p:ext uri="{BB962C8B-B14F-4D97-AF65-F5344CB8AC3E}">
        <p14:creationId xmlns:p14="http://schemas.microsoft.com/office/powerpoint/2010/main" val="968487909"/>
      </p:ext>
    </p:extLst>
  </p:cSld>
  <p:clrMapOvr>
    <a:masterClrMapping/>
  </p:clrMapOvr>
  <p:transition>
    <p:sndAc>
      <p:stSnd>
        <p:snd r:embed="rId2" name="click.wav"/>
      </p:stSnd>
    </p:sndAc>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Başlık 1"/>
          <p:cNvSpPr>
            <a:spLocks noGrp="1"/>
          </p:cNvSpPr>
          <p:nvPr>
            <p:ph type="title" idx="4294967295"/>
          </p:nvPr>
        </p:nvSpPr>
        <p:spPr>
          <a:xfrm>
            <a:off x="2025930" y="916776"/>
            <a:ext cx="6650182" cy="1088967"/>
          </a:xfrm>
        </p:spPr>
        <p:txBody>
          <a:bodyPr>
            <a:normAutofit/>
          </a:bodyPr>
          <a:lstStyle/>
          <a:p>
            <a:pPr algn="ctr"/>
            <a:r>
              <a:rPr lang="tr-TR" sz="3200" b="1" dirty="0">
                <a:solidFill>
                  <a:schemeClr val="accent1">
                    <a:lumMod val="75000"/>
                  </a:schemeClr>
                </a:solidFill>
                <a:latin typeface="+mn-lt"/>
              </a:rPr>
              <a:t>Hasta</a:t>
            </a:r>
            <a:r>
              <a:rPr lang="tr-TR" sz="3600" b="1" dirty="0">
                <a:solidFill>
                  <a:schemeClr val="accent1">
                    <a:lumMod val="75000"/>
                  </a:schemeClr>
                </a:solidFill>
                <a:latin typeface="+mn-lt"/>
              </a:rPr>
              <a:t> </a:t>
            </a:r>
            <a:r>
              <a:rPr lang="tr-TR" sz="3200" b="1" dirty="0">
                <a:solidFill>
                  <a:schemeClr val="accent1">
                    <a:lumMod val="75000"/>
                  </a:schemeClr>
                </a:solidFill>
                <a:latin typeface="+mn-lt"/>
              </a:rPr>
              <a:t>İzolasyonu</a:t>
            </a:r>
            <a:endParaRPr lang="en-US" sz="3200" b="1" dirty="0">
              <a:solidFill>
                <a:schemeClr val="accent1">
                  <a:lumMod val="75000"/>
                </a:schemeClr>
              </a:solidFill>
              <a:latin typeface="+mn-lt"/>
            </a:endParaRPr>
          </a:p>
        </p:txBody>
      </p:sp>
      <p:sp>
        <p:nvSpPr>
          <p:cNvPr id="41986" name="İçerik Yer Tutucusu 2"/>
          <p:cNvSpPr>
            <a:spLocks noGrp="1"/>
          </p:cNvSpPr>
          <p:nvPr>
            <p:ph idx="4294967295"/>
          </p:nvPr>
        </p:nvSpPr>
        <p:spPr>
          <a:xfrm>
            <a:off x="-108065" y="1082675"/>
            <a:ext cx="12300065" cy="5127625"/>
          </a:xfrm>
        </p:spPr>
        <p:txBody>
          <a:bodyPr>
            <a:noAutofit/>
          </a:bodyPr>
          <a:lstStyle/>
          <a:p>
            <a:pPr lvl="0"/>
            <a:endParaRPr lang="tr-TR" sz="2400" dirty="0"/>
          </a:p>
          <a:p>
            <a:pPr marL="0" indent="0">
              <a:buNone/>
            </a:pPr>
            <a:endParaRPr lang="tr-TR" b="1" dirty="0"/>
          </a:p>
          <a:p>
            <a:pPr marL="0" indent="0">
              <a:buNone/>
            </a:pPr>
            <a:endParaRPr lang="tr-TR" b="1" dirty="0"/>
          </a:p>
          <a:p>
            <a:pPr marL="0" indent="0" algn="ctr">
              <a:buNone/>
            </a:pPr>
            <a:r>
              <a:rPr lang="tr-TR" dirty="0"/>
              <a:t>İzolasyon önlemlerine, bugün için virüs atılım süresi ve bulaştırıcılık süresi bilinmediği için, hastanın sağlık kuruluşunda bulunduğu süre boyunca devam edilmelidir. </a:t>
            </a:r>
          </a:p>
          <a:p>
            <a:pPr lvl="0"/>
            <a:endParaRPr lang="tr-TR" dirty="0"/>
          </a:p>
        </p:txBody>
      </p:sp>
    </p:spTree>
    <p:extLst>
      <p:ext uri="{BB962C8B-B14F-4D97-AF65-F5344CB8AC3E}">
        <p14:creationId xmlns:p14="http://schemas.microsoft.com/office/powerpoint/2010/main" val="164490605"/>
      </p:ext>
    </p:extLst>
  </p:cSld>
  <p:clrMapOvr>
    <a:masterClrMapping/>
  </p:clrMapOvr>
  <p:transition>
    <p:sndAc>
      <p:stSnd>
        <p:snd r:embed="rId2" name="click.wav"/>
      </p:stSnd>
    </p:sndAc>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Başlık 1"/>
          <p:cNvSpPr>
            <a:spLocks noGrp="1"/>
          </p:cNvSpPr>
          <p:nvPr>
            <p:ph type="title" idx="4294967295"/>
          </p:nvPr>
        </p:nvSpPr>
        <p:spPr>
          <a:xfrm>
            <a:off x="2168434" y="964276"/>
            <a:ext cx="6575367" cy="814647"/>
          </a:xfrm>
        </p:spPr>
        <p:txBody>
          <a:bodyPr>
            <a:normAutofit/>
          </a:bodyPr>
          <a:lstStyle/>
          <a:p>
            <a:pPr algn="ctr"/>
            <a:r>
              <a:rPr lang="tr-TR" sz="3200" b="1" dirty="0">
                <a:solidFill>
                  <a:schemeClr val="accent1">
                    <a:lumMod val="75000"/>
                  </a:schemeClr>
                </a:solidFill>
                <a:latin typeface="+mn-lt"/>
              </a:rPr>
              <a:t>Hasta</a:t>
            </a:r>
            <a:r>
              <a:rPr lang="tr-TR" sz="3600" b="1" dirty="0">
                <a:solidFill>
                  <a:schemeClr val="accent1">
                    <a:lumMod val="75000"/>
                  </a:schemeClr>
                </a:solidFill>
                <a:latin typeface="+mn-lt"/>
              </a:rPr>
              <a:t> </a:t>
            </a:r>
            <a:r>
              <a:rPr lang="tr-TR" sz="3200" b="1" dirty="0">
                <a:solidFill>
                  <a:schemeClr val="accent1">
                    <a:lumMod val="75000"/>
                  </a:schemeClr>
                </a:solidFill>
                <a:latin typeface="+mn-lt"/>
              </a:rPr>
              <a:t>İzolasyonu</a:t>
            </a:r>
            <a:endParaRPr lang="en-US" sz="3200" b="1" dirty="0">
              <a:solidFill>
                <a:schemeClr val="accent1">
                  <a:lumMod val="75000"/>
                </a:schemeClr>
              </a:solidFill>
              <a:latin typeface="+mn-lt"/>
            </a:endParaRPr>
          </a:p>
        </p:txBody>
      </p:sp>
      <p:sp>
        <p:nvSpPr>
          <p:cNvPr id="41986" name="İçerik Yer Tutucusu 2"/>
          <p:cNvSpPr>
            <a:spLocks noGrp="1"/>
          </p:cNvSpPr>
          <p:nvPr>
            <p:ph idx="4294967295"/>
          </p:nvPr>
        </p:nvSpPr>
        <p:spPr>
          <a:xfrm>
            <a:off x="142701" y="1730375"/>
            <a:ext cx="12075622" cy="5127625"/>
          </a:xfrm>
        </p:spPr>
        <p:txBody>
          <a:bodyPr>
            <a:normAutofit lnSpcReduction="10000"/>
          </a:bodyPr>
          <a:lstStyle/>
          <a:p>
            <a:pPr lvl="0"/>
            <a:endParaRPr lang="tr-TR" sz="2400" dirty="0"/>
          </a:p>
          <a:p>
            <a:pPr lvl="0"/>
            <a:r>
              <a:rPr lang="tr-TR" dirty="0"/>
              <a:t>Kullanılacak tıbbi	malzemeler hastaya özel olmalı, oda dışına çıkarılmamalıdır. Hastalar arasında ortak malzeme kullanımına izin verilmemelidir.</a:t>
            </a:r>
          </a:p>
          <a:p>
            <a:pPr lvl="0"/>
            <a:endParaRPr lang="tr-TR" dirty="0"/>
          </a:p>
          <a:p>
            <a:pPr lvl="0"/>
            <a:r>
              <a:rPr lang="tr-TR" dirty="0"/>
              <a:t>Hasta odasına girişler sınırlandırılmalı, mümkünse en aza indirilmeli, hasta ziyaretçileri ve refakatçi yasaklanmalıdır; giriş-çıkışlar kayıt altına alınmalıdır. </a:t>
            </a:r>
          </a:p>
          <a:p>
            <a:pPr lvl="0"/>
            <a:endParaRPr lang="tr-TR" dirty="0"/>
          </a:p>
          <a:p>
            <a:pPr lvl="0"/>
            <a:r>
              <a:rPr lang="tr-TR" dirty="0"/>
              <a:t>Hastanın hastane içinde hareketi mümkün olduğunca  kısıtlanmalıdır.</a:t>
            </a:r>
          </a:p>
          <a:p>
            <a:pPr lvl="0"/>
            <a:endParaRPr lang="tr-TR" dirty="0"/>
          </a:p>
          <a:p>
            <a:pPr lvl="0"/>
            <a:r>
              <a:rPr lang="tr-TR" dirty="0"/>
              <a:t>Özellikle, sağlık personeli açısından odaya girenler sadece hastanın bakımından sorumlu olan personel ile sınırlandırılmalıdır.  </a:t>
            </a:r>
          </a:p>
        </p:txBody>
      </p:sp>
    </p:spTree>
    <p:extLst>
      <p:ext uri="{BB962C8B-B14F-4D97-AF65-F5344CB8AC3E}">
        <p14:creationId xmlns:p14="http://schemas.microsoft.com/office/powerpoint/2010/main" val="3773589385"/>
      </p:ext>
    </p:extLst>
  </p:cSld>
  <p:clrMapOvr>
    <a:masterClrMapping/>
  </p:clrMapOvr>
  <p:transition>
    <p:sndAc>
      <p:stSnd>
        <p:snd r:embed="rId2" name="click.wav"/>
      </p:stSnd>
    </p:sndAc>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5 İçerik Yer Tutucusu"/>
          <p:cNvSpPr txBox="1">
            <a:spLocks/>
          </p:cNvSpPr>
          <p:nvPr/>
        </p:nvSpPr>
        <p:spPr>
          <a:xfrm>
            <a:off x="-59377" y="1511726"/>
            <a:ext cx="12065330" cy="5223006"/>
          </a:xfrm>
          <a:prstGeom prst="rect">
            <a:avLst/>
          </a:prstGeom>
        </p:spPr>
        <p:txBody>
          <a:bodyPr/>
          <a:lstStyle/>
          <a:p>
            <a:pPr marL="228600" lvl="0" indent="-228600">
              <a:lnSpc>
                <a:spcPct val="90000"/>
              </a:lnSpc>
              <a:spcBef>
                <a:spcPts val="1000"/>
              </a:spcBef>
            </a:pPr>
            <a:r>
              <a:rPr lang="tr-TR" sz="2800" b="1" dirty="0">
                <a:solidFill>
                  <a:srgbClr val="0062D0"/>
                </a:solidFill>
              </a:rPr>
              <a:t>Kişisel koruyucu malzemelerin kullanımı</a:t>
            </a:r>
          </a:p>
          <a:p>
            <a:pPr lvl="1">
              <a:buFont typeface="Arial" pitchFamily="34" charset="0"/>
              <a:buChar char="•"/>
            </a:pPr>
            <a:endParaRPr lang="tr-TR" sz="2800" dirty="0"/>
          </a:p>
          <a:p>
            <a:pPr lvl="1">
              <a:buFont typeface="Arial" pitchFamily="34" charset="0"/>
              <a:buChar char="•"/>
            </a:pPr>
            <a:r>
              <a:rPr lang="tr-TR" sz="2800" dirty="0"/>
              <a:t>Hasta odasına giren tüm kişiler eldiven, önlük, cerrahi maske,</a:t>
            </a:r>
          </a:p>
          <a:p>
            <a:pPr lvl="1">
              <a:buFont typeface="Arial" pitchFamily="34" charset="0"/>
              <a:buChar char="•"/>
            </a:pPr>
            <a:endParaRPr lang="tr-TR" sz="2800" dirty="0"/>
          </a:p>
          <a:p>
            <a:pPr lvl="1">
              <a:buFont typeface="Arial" pitchFamily="34" charset="0"/>
              <a:buChar char="•"/>
            </a:pPr>
            <a:r>
              <a:rPr lang="tr-TR" sz="2800" dirty="0"/>
              <a:t>Muayene, tedavi ve kişisel bakım yapan kişiler eldiven, N95 maske,  önlük,</a:t>
            </a:r>
          </a:p>
          <a:p>
            <a:pPr lvl="1">
              <a:buFont typeface="Arial" pitchFamily="34" charset="0"/>
              <a:buChar char="•"/>
            </a:pPr>
            <a:endParaRPr lang="tr-TR" sz="2800" dirty="0"/>
          </a:p>
          <a:p>
            <a:pPr lvl="1">
              <a:buFont typeface="Arial" pitchFamily="34" charset="0"/>
              <a:buChar char="•"/>
            </a:pPr>
            <a:r>
              <a:rPr lang="tr-TR" sz="2800" dirty="0"/>
              <a:t>Hastaya </a:t>
            </a:r>
            <a:r>
              <a:rPr lang="tr-TR" sz="2800" dirty="0" err="1"/>
              <a:t>aerosolizasyonuna</a:t>
            </a:r>
            <a:r>
              <a:rPr lang="tr-TR" sz="2800" dirty="0"/>
              <a:t> neden olabilecek girişim yapılacağında N95(FFP2) veya N99 (FFP3) maske, yüz siperliği  kullanılmalıdır.</a:t>
            </a:r>
          </a:p>
          <a:p>
            <a:pPr lvl="2">
              <a:buFont typeface="Arial" pitchFamily="34" charset="0"/>
              <a:buChar char="•"/>
            </a:pPr>
            <a:r>
              <a:rPr lang="tr-TR" sz="2800" dirty="0"/>
              <a:t>Bu işlemler sırasında hasta odasında elzem sağlık personeli dışında kimse bulunmamalıdır.</a:t>
            </a:r>
          </a:p>
          <a:p>
            <a:pPr lvl="2">
              <a:buFont typeface="Arial" pitchFamily="34" charset="0"/>
              <a:buChar char="•"/>
            </a:pPr>
            <a:endParaRPr lang="tr-TR" sz="2800" dirty="0"/>
          </a:p>
          <a:p>
            <a:pPr lvl="1">
              <a:buFont typeface="Arial" pitchFamily="34" charset="0"/>
              <a:buChar char="•"/>
            </a:pPr>
            <a:r>
              <a:rPr lang="tr-TR" sz="2800" dirty="0"/>
              <a:t>Eldivenin yırtılması durumunda eldivenler değiştirilmelidir.</a:t>
            </a:r>
          </a:p>
          <a:p>
            <a:pPr lvl="1"/>
            <a:endParaRPr lang="tr-TR" sz="2800" dirty="0"/>
          </a:p>
        </p:txBody>
      </p:sp>
      <p:sp>
        <p:nvSpPr>
          <p:cNvPr id="3" name="Başlık 1"/>
          <p:cNvSpPr txBox="1">
            <a:spLocks/>
          </p:cNvSpPr>
          <p:nvPr/>
        </p:nvSpPr>
        <p:spPr>
          <a:xfrm>
            <a:off x="3244339" y="768332"/>
            <a:ext cx="4733315" cy="814647"/>
          </a:xfrm>
          <a:prstGeom prst="rect">
            <a:avLst/>
          </a:prstGeom>
        </p:spPr>
        <p:txBody>
          <a:bodyPr vert="horz" lIns="91440" tIns="45720" rIns="91440" bIns="45720" rtlCol="0" anchor="ctr">
            <a:normAutofit/>
          </a:bodyPr>
          <a:lstStyle/>
          <a:p>
            <a:pPr marL="228600" lvl="0" indent="-228600" algn="ctr">
              <a:lnSpc>
                <a:spcPct val="90000"/>
              </a:lnSpc>
              <a:spcBef>
                <a:spcPts val="1000"/>
              </a:spcBef>
            </a:pPr>
            <a:r>
              <a:rPr lang="tr-TR" sz="3200" b="1" dirty="0">
                <a:solidFill>
                  <a:schemeClr val="accent1">
                    <a:lumMod val="75000"/>
                  </a:schemeClr>
                </a:solidFill>
              </a:rPr>
              <a:t>Hasta Odasına Giriş </a:t>
            </a:r>
            <a:endParaRPr lang="tr-TR" sz="3200" dirty="0">
              <a:solidFill>
                <a:schemeClr val="accent1">
                  <a:lumMod val="75000"/>
                </a:schemeClr>
              </a:solidFill>
            </a:endParaRPr>
          </a:p>
        </p:txBody>
      </p:sp>
    </p:spTree>
    <p:extLst>
      <p:ext uri="{BB962C8B-B14F-4D97-AF65-F5344CB8AC3E}">
        <p14:creationId xmlns:p14="http://schemas.microsoft.com/office/powerpoint/2010/main" val="1354876312"/>
      </p:ext>
    </p:extLst>
  </p:cSld>
  <p:clrMapOvr>
    <a:masterClrMapping/>
  </p:clrMapOvr>
  <p:transition>
    <p:sndAc>
      <p:stSnd>
        <p:snd r:embed="rId2" name="click.wav"/>
      </p:stSnd>
    </p:sndAc>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5 İçerik Yer Tutucusu"/>
          <p:cNvSpPr txBox="1">
            <a:spLocks/>
          </p:cNvSpPr>
          <p:nvPr/>
        </p:nvSpPr>
        <p:spPr>
          <a:xfrm>
            <a:off x="74815" y="1106908"/>
            <a:ext cx="11384017" cy="5321188"/>
          </a:xfrm>
          <a:prstGeom prst="rect">
            <a:avLst/>
          </a:prstGeom>
        </p:spPr>
        <p:txBody>
          <a:bodyPr/>
          <a:lstStyle/>
          <a:p>
            <a:pPr marL="228600" lvl="0" indent="-228600">
              <a:lnSpc>
                <a:spcPct val="90000"/>
              </a:lnSpc>
              <a:spcBef>
                <a:spcPts val="1000"/>
              </a:spcBef>
              <a:buFont typeface="Arial" panose="020B0604020202020204" pitchFamily="34" charset="0"/>
              <a:buChar char="•"/>
            </a:pPr>
            <a:endParaRPr lang="tr-TR" sz="2800" dirty="0"/>
          </a:p>
          <a:p>
            <a:pPr marL="228600" lvl="0" indent="-228600">
              <a:lnSpc>
                <a:spcPct val="90000"/>
              </a:lnSpc>
              <a:spcBef>
                <a:spcPts val="1000"/>
              </a:spcBef>
              <a:buFont typeface="Arial" panose="020B0604020202020204" pitchFamily="34" charset="0"/>
              <a:buChar char="•"/>
            </a:pPr>
            <a:r>
              <a:rPr lang="tr-TR" sz="2800" dirty="0"/>
              <a:t>Hastaya temas öncesi  ve sonrası el hijyenine dikkat edilmelidir. </a:t>
            </a:r>
          </a:p>
          <a:p>
            <a:pPr marL="228600" indent="-228600">
              <a:lnSpc>
                <a:spcPct val="90000"/>
              </a:lnSpc>
              <a:spcBef>
                <a:spcPts val="1000"/>
              </a:spcBef>
              <a:buFont typeface="Arial" panose="020B0604020202020204" pitchFamily="34" charset="0"/>
              <a:buChar char="•"/>
            </a:pPr>
            <a:endParaRPr lang="tr-TR" sz="2800" dirty="0"/>
          </a:p>
          <a:p>
            <a:pPr marL="228600" indent="-228600">
              <a:lnSpc>
                <a:spcPct val="90000"/>
              </a:lnSpc>
              <a:spcBef>
                <a:spcPts val="1000"/>
              </a:spcBef>
              <a:buFont typeface="Arial" panose="020B0604020202020204" pitchFamily="34" charset="0"/>
              <a:buChar char="•"/>
            </a:pPr>
            <a:r>
              <a:rPr lang="tr-TR" sz="2800" dirty="0"/>
              <a:t>Hasta bakım ekipmanları ve tıbbi cihazlar hastaya özel olmalı, tek kullanımlık olanlar tercih edilmelidir.  </a:t>
            </a:r>
          </a:p>
          <a:p>
            <a:pPr marL="228600" lvl="0" indent="-228600">
              <a:lnSpc>
                <a:spcPct val="90000"/>
              </a:lnSpc>
              <a:spcBef>
                <a:spcPts val="1000"/>
              </a:spcBef>
              <a:buFont typeface="Arial" panose="020B0604020202020204" pitchFamily="34" charset="0"/>
              <a:buChar char="•"/>
            </a:pPr>
            <a:endParaRPr lang="tr-TR" sz="2800" dirty="0"/>
          </a:p>
          <a:p>
            <a:pPr marL="228600" lvl="0" indent="-228600">
              <a:lnSpc>
                <a:spcPct val="90000"/>
              </a:lnSpc>
              <a:spcBef>
                <a:spcPts val="1000"/>
              </a:spcBef>
              <a:buFont typeface="Arial" panose="020B0604020202020204" pitchFamily="34" charset="0"/>
              <a:buChar char="•"/>
            </a:pPr>
            <a:r>
              <a:rPr lang="tr-TR" sz="2800" dirty="0"/>
              <a:t>Hasta odasından çıkarken veya hastaya bakım verilen alanı terk ederken bakım veren sağlık personeli, kullandığı kişisel koruyucu ekipmanları özen göstererek çıkartmalıdırlar. </a:t>
            </a:r>
          </a:p>
          <a:p>
            <a:pPr marL="228600" lvl="0" indent="-228600">
              <a:lnSpc>
                <a:spcPct val="90000"/>
              </a:lnSpc>
              <a:spcBef>
                <a:spcPts val="1000"/>
              </a:spcBef>
              <a:buFont typeface="Arial" panose="020B0604020202020204" pitchFamily="34" charset="0"/>
              <a:buChar char="•"/>
            </a:pPr>
            <a:endParaRPr lang="tr-TR" sz="2800" dirty="0"/>
          </a:p>
          <a:p>
            <a:pPr marL="228600" lvl="0" indent="-228600">
              <a:lnSpc>
                <a:spcPct val="90000"/>
              </a:lnSpc>
              <a:spcBef>
                <a:spcPts val="1000"/>
              </a:spcBef>
              <a:buFont typeface="Arial" panose="020B0604020202020204" pitchFamily="34" charset="0"/>
              <a:buChar char="•"/>
            </a:pPr>
            <a:r>
              <a:rPr lang="tr-TR" sz="2800" dirty="0"/>
              <a:t>Hasta, tıbbi açıdan önemli bir neden olmadıkça odasından çıkarılmamalı, odadan çıkması gerekli ise cerrahi maske ile transferi yapılmalıdır.</a:t>
            </a:r>
            <a:endParaRPr kumimoji="0" lang="tr-TR" sz="2800" b="0" i="0" u="none" strike="noStrike" kern="1200" cap="none" spc="0" normalizeH="0" baseline="0" noProof="0" dirty="0">
              <a:ln>
                <a:noFill/>
              </a:ln>
              <a:effectLst/>
              <a:uLnTx/>
              <a:uFillTx/>
            </a:endParaRPr>
          </a:p>
        </p:txBody>
      </p:sp>
      <p:sp>
        <p:nvSpPr>
          <p:cNvPr id="4" name="Başlık 1"/>
          <p:cNvSpPr txBox="1">
            <a:spLocks/>
          </p:cNvSpPr>
          <p:nvPr/>
        </p:nvSpPr>
        <p:spPr>
          <a:xfrm>
            <a:off x="2467693" y="840773"/>
            <a:ext cx="5565482" cy="822960"/>
          </a:xfrm>
          <a:prstGeom prst="rect">
            <a:avLst/>
          </a:prstGeom>
        </p:spPr>
        <p:txBody>
          <a:bodyPr vert="horz" lIns="91440" tIns="45720" rIns="91440" bIns="45720" rtlCol="0" anchor="ctr">
            <a:normAutofit/>
          </a:bodyPr>
          <a:lstStyle/>
          <a:p>
            <a:pPr marL="228600" lvl="0" indent="-228600" algn="ctr">
              <a:lnSpc>
                <a:spcPct val="90000"/>
              </a:lnSpc>
              <a:spcBef>
                <a:spcPts val="1000"/>
              </a:spcBef>
            </a:pPr>
            <a:r>
              <a:rPr lang="tr-TR" sz="3200" b="1" dirty="0">
                <a:solidFill>
                  <a:schemeClr val="accent1">
                    <a:lumMod val="75000"/>
                  </a:schemeClr>
                </a:solidFill>
              </a:rPr>
              <a:t>Hastaya Yaklaşım</a:t>
            </a:r>
            <a:endParaRPr lang="tr-TR" sz="3200" dirty="0">
              <a:solidFill>
                <a:schemeClr val="accent1">
                  <a:lumMod val="75000"/>
                </a:schemeClr>
              </a:solidFill>
            </a:endParaRPr>
          </a:p>
        </p:txBody>
      </p:sp>
    </p:spTree>
    <p:extLst>
      <p:ext uri="{BB962C8B-B14F-4D97-AF65-F5344CB8AC3E}">
        <p14:creationId xmlns:p14="http://schemas.microsoft.com/office/powerpoint/2010/main" val="3371327842"/>
      </p:ext>
    </p:extLst>
  </p:cSld>
  <p:clrMapOvr>
    <a:masterClrMapping/>
  </p:clrMapOvr>
  <p:transition>
    <p:sndAc>
      <p:stSnd>
        <p:snd r:embed="rId2" name="click.wav"/>
      </p:stSnd>
    </p:sndAc>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5 İçerik Yer Tutucusu"/>
          <p:cNvSpPr txBox="1">
            <a:spLocks/>
          </p:cNvSpPr>
          <p:nvPr/>
        </p:nvSpPr>
        <p:spPr>
          <a:xfrm>
            <a:off x="124691" y="1829015"/>
            <a:ext cx="11229111" cy="5155472"/>
          </a:xfrm>
          <a:prstGeom prst="rect">
            <a:avLst/>
          </a:prstGeom>
        </p:spPr>
        <p:txBody>
          <a:bodyPr/>
          <a:lstStyle/>
          <a:p>
            <a:pPr lvl="0">
              <a:buFont typeface="Arial" pitchFamily="34" charset="0"/>
              <a:buChar char="•"/>
            </a:pPr>
            <a:endParaRPr lang="tr-TR" sz="2800" dirty="0"/>
          </a:p>
          <a:p>
            <a:pPr lvl="0">
              <a:buFont typeface="Arial" pitchFamily="34" charset="0"/>
              <a:buChar char="•"/>
            </a:pPr>
            <a:r>
              <a:rPr lang="tr-TR" sz="2800" dirty="0"/>
              <a:t>Hastanın ölümü veya taburcu edilmesinden sonra bulunduğu odanın temizlenmesinin ve yeteri kadar havalanmasının ardından odaya yeni hasta alınmalıdır.  </a:t>
            </a:r>
          </a:p>
          <a:p>
            <a:pPr lvl="0">
              <a:buFont typeface="Arial" pitchFamily="34" charset="0"/>
              <a:buChar char="•"/>
            </a:pPr>
            <a:endParaRPr lang="tr-TR" sz="2800" dirty="0"/>
          </a:p>
          <a:p>
            <a:pPr lvl="0">
              <a:buFont typeface="Arial" pitchFamily="34" charset="0"/>
              <a:buChar char="•"/>
            </a:pPr>
            <a:r>
              <a:rPr lang="tr-TR" sz="2800" dirty="0"/>
              <a:t>MERS </a:t>
            </a:r>
            <a:r>
              <a:rPr lang="tr-TR" sz="2800" dirty="0" err="1"/>
              <a:t>CoV</a:t>
            </a:r>
            <a:r>
              <a:rPr lang="tr-TR" sz="2800" dirty="0"/>
              <a:t> tanısı almış hastaya ölümü sonrasında, otopsi yapan kişiler veya </a:t>
            </a:r>
            <a:r>
              <a:rPr lang="tr-TR" sz="2800" dirty="0" err="1"/>
              <a:t>gasilhane</a:t>
            </a:r>
            <a:r>
              <a:rPr lang="tr-TR" sz="2800" dirty="0"/>
              <a:t> çalışanları temasları sırasında kalın eldiven, N 95 maske, gözlük ve önlük kullanmalıdır. </a:t>
            </a:r>
          </a:p>
          <a:p>
            <a:pPr lvl="0">
              <a:buFont typeface="Arial" pitchFamily="34" charset="0"/>
              <a:buChar char="•"/>
            </a:pPr>
            <a:endParaRPr lang="tr-TR" sz="2800" dirty="0"/>
          </a:p>
          <a:p>
            <a:pPr lvl="0">
              <a:buFont typeface="Arial" pitchFamily="34" charset="0"/>
              <a:buChar char="•"/>
            </a:pPr>
            <a:r>
              <a:rPr lang="tr-TR" sz="2800" dirty="0"/>
              <a:t>Yıkanma sonrasında defin işlemi bir özellik göstermemektedir.</a:t>
            </a:r>
          </a:p>
        </p:txBody>
      </p:sp>
      <p:sp>
        <p:nvSpPr>
          <p:cNvPr id="4" name="Başlık 1"/>
          <p:cNvSpPr txBox="1">
            <a:spLocks/>
          </p:cNvSpPr>
          <p:nvPr/>
        </p:nvSpPr>
        <p:spPr>
          <a:xfrm>
            <a:off x="2372690" y="933401"/>
            <a:ext cx="5531781" cy="764771"/>
          </a:xfrm>
          <a:prstGeom prst="rect">
            <a:avLst/>
          </a:prstGeom>
        </p:spPr>
        <p:txBody>
          <a:bodyPr vert="horz" lIns="91440" tIns="45720" rIns="91440" bIns="45720" rtlCol="0" anchor="ctr">
            <a:normAutofit/>
          </a:bodyPr>
          <a:lstStyle/>
          <a:p>
            <a:pPr marL="228600" lvl="0" indent="-228600" algn="ctr">
              <a:lnSpc>
                <a:spcPct val="90000"/>
              </a:lnSpc>
              <a:spcBef>
                <a:spcPts val="1000"/>
              </a:spcBef>
            </a:pPr>
            <a:r>
              <a:rPr lang="tr-TR" sz="3200" b="1" dirty="0">
                <a:solidFill>
                  <a:schemeClr val="accent1">
                    <a:lumMod val="75000"/>
                  </a:schemeClr>
                </a:solidFill>
              </a:rPr>
              <a:t>Hastaya Yaklaşım</a:t>
            </a:r>
            <a:endParaRPr lang="tr-TR" sz="3200" dirty="0">
              <a:solidFill>
                <a:schemeClr val="accent1">
                  <a:lumMod val="75000"/>
                </a:schemeClr>
              </a:solidFill>
            </a:endParaRPr>
          </a:p>
        </p:txBody>
      </p:sp>
    </p:spTree>
    <p:extLst>
      <p:ext uri="{BB962C8B-B14F-4D97-AF65-F5344CB8AC3E}">
        <p14:creationId xmlns:p14="http://schemas.microsoft.com/office/powerpoint/2010/main" val="4202493721"/>
      </p:ext>
    </p:extLst>
  </p:cSld>
  <p:clrMapOvr>
    <a:masterClrMapping/>
  </p:clrMapOvr>
  <p:transition>
    <p:sndAc>
      <p:stSnd>
        <p:snd r:embed="rId2" name="click.wav"/>
      </p:stSnd>
    </p:sndAc>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Başlık 1"/>
          <p:cNvSpPr>
            <a:spLocks noGrp="1"/>
          </p:cNvSpPr>
          <p:nvPr>
            <p:ph type="title" idx="4294967295"/>
          </p:nvPr>
        </p:nvSpPr>
        <p:spPr>
          <a:xfrm>
            <a:off x="2023555" y="1092529"/>
            <a:ext cx="6492239" cy="698269"/>
          </a:xfrm>
        </p:spPr>
        <p:txBody>
          <a:bodyPr>
            <a:noAutofit/>
          </a:bodyPr>
          <a:lstStyle/>
          <a:p>
            <a:pPr algn="ctr"/>
            <a:r>
              <a:rPr lang="tr-TR" sz="3200" b="1" dirty="0">
                <a:solidFill>
                  <a:schemeClr val="accent1">
                    <a:lumMod val="75000"/>
                  </a:schemeClr>
                </a:solidFill>
                <a:latin typeface="+mn-lt"/>
              </a:rPr>
              <a:t>Ortam-Çevre Temizliği</a:t>
            </a:r>
            <a:endParaRPr lang="en-US" sz="3200" b="1" dirty="0">
              <a:solidFill>
                <a:schemeClr val="accent1">
                  <a:lumMod val="75000"/>
                </a:schemeClr>
              </a:solidFill>
              <a:latin typeface="+mn-lt"/>
            </a:endParaRPr>
          </a:p>
        </p:txBody>
      </p:sp>
      <p:sp>
        <p:nvSpPr>
          <p:cNvPr id="45058" name="İçerik Yer Tutucusu 2"/>
          <p:cNvSpPr>
            <a:spLocks noGrp="1"/>
          </p:cNvSpPr>
          <p:nvPr>
            <p:ph idx="4294967295"/>
          </p:nvPr>
        </p:nvSpPr>
        <p:spPr>
          <a:xfrm>
            <a:off x="91440" y="2076512"/>
            <a:ext cx="12100560" cy="5224462"/>
          </a:xfrm>
        </p:spPr>
        <p:txBody>
          <a:bodyPr/>
          <a:lstStyle/>
          <a:p>
            <a:pPr>
              <a:buNone/>
            </a:pPr>
            <a:r>
              <a:rPr lang="tr-TR" dirty="0"/>
              <a:t>Hasta sekresyonlarıyla bulaşmış tüm yüzeylerin temizliği;</a:t>
            </a:r>
          </a:p>
          <a:p>
            <a:pPr>
              <a:buNone/>
            </a:pPr>
            <a:endParaRPr lang="tr-TR" dirty="0"/>
          </a:p>
          <a:p>
            <a:r>
              <a:rPr lang="tr-TR" dirty="0"/>
              <a:t>Personel koruyucu ekipman giyerek yapmalıdır.</a:t>
            </a:r>
          </a:p>
          <a:p>
            <a:r>
              <a:rPr lang="tr-TR" dirty="0"/>
              <a:t>Çamaşır suyu (klor tablet solüsyonu) ya da </a:t>
            </a:r>
            <a:r>
              <a:rPr lang="tr-TR" dirty="0" err="1"/>
              <a:t>virüsid</a:t>
            </a:r>
            <a:r>
              <a:rPr lang="tr-TR" dirty="0"/>
              <a:t> etkili diğer onaylanmış dezenfektanlar kullanılmalıdır.</a:t>
            </a:r>
          </a:p>
          <a:p>
            <a:r>
              <a:rPr lang="tr-TR" dirty="0"/>
              <a:t>Hastane Enfeksiyon Kontrol Talimatlarına uygun yapılmalıdır. </a:t>
            </a:r>
          </a:p>
          <a:p>
            <a:r>
              <a:rPr lang="tr-TR" dirty="0"/>
              <a:t>Enfeksiyon Kontrol Komitesi tarafından takibi yapılmalıdır.</a:t>
            </a:r>
            <a:endParaRPr lang="en-US" dirty="0"/>
          </a:p>
        </p:txBody>
      </p:sp>
    </p:spTree>
    <p:extLst>
      <p:ext uri="{BB962C8B-B14F-4D97-AF65-F5344CB8AC3E}">
        <p14:creationId xmlns:p14="http://schemas.microsoft.com/office/powerpoint/2010/main" val="1190518693"/>
      </p:ext>
    </p:extLst>
  </p:cSld>
  <p:clrMapOvr>
    <a:masterClrMapping/>
  </p:clrMapOvr>
  <p:transition>
    <p:sndAc>
      <p:stSnd>
        <p:snd r:embed="rId2" name="click.wav"/>
      </p:stSnd>
    </p:sndAc>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83127" y="2156346"/>
            <a:ext cx="11309804" cy="2246769"/>
          </a:xfrm>
          <a:prstGeom prst="rect">
            <a:avLst/>
          </a:prstGeom>
        </p:spPr>
        <p:txBody>
          <a:bodyPr wrap="square">
            <a:spAutoFit/>
          </a:bodyPr>
          <a:lstStyle/>
          <a:p>
            <a:pPr>
              <a:buFont typeface="Arial" pitchFamily="34" charset="0"/>
              <a:buChar char="•"/>
            </a:pPr>
            <a:r>
              <a:rPr lang="tr-TR" sz="2800" dirty="0"/>
              <a:t>Atık </a:t>
            </a:r>
            <a:r>
              <a:rPr lang="tr-TR" sz="2800" dirty="0" err="1"/>
              <a:t>Bertarafı</a:t>
            </a:r>
            <a:r>
              <a:rPr lang="tr-TR" sz="2800" dirty="0"/>
              <a:t>;</a:t>
            </a:r>
          </a:p>
          <a:p>
            <a:endParaRPr lang="tr-TR" sz="2800" dirty="0"/>
          </a:p>
          <a:p>
            <a:r>
              <a:rPr lang="tr-TR" sz="2800" dirty="0"/>
              <a:t>Kan ve diğer vücut sıvıları ile (solunum </a:t>
            </a:r>
            <a:r>
              <a:rPr lang="tr-TR" sz="2800" dirty="0" err="1"/>
              <a:t>sekresyonları</a:t>
            </a:r>
            <a:r>
              <a:rPr lang="tr-TR" sz="2800" dirty="0"/>
              <a:t>) </a:t>
            </a:r>
            <a:r>
              <a:rPr lang="tr-TR" sz="2800" dirty="0" err="1"/>
              <a:t>kontamine</a:t>
            </a:r>
            <a:r>
              <a:rPr lang="tr-TR" sz="2800" dirty="0"/>
              <a:t> olan maske vb. donanım ile tıbbi malzemeler sağlık açısından riskli atık olmaları nedeniyle ‘Tıbbi Atık Bertaraf Yönetmeliği’ne göre imha edilmelidir.</a:t>
            </a:r>
          </a:p>
        </p:txBody>
      </p:sp>
      <p:sp>
        <p:nvSpPr>
          <p:cNvPr id="3" name="Metin kutusu 2"/>
          <p:cNvSpPr txBox="1"/>
          <p:nvPr/>
        </p:nvSpPr>
        <p:spPr>
          <a:xfrm>
            <a:off x="3367843" y="1008216"/>
            <a:ext cx="5424909" cy="584775"/>
          </a:xfrm>
          <a:prstGeom prst="rect">
            <a:avLst/>
          </a:prstGeom>
          <a:noFill/>
        </p:spPr>
        <p:txBody>
          <a:bodyPr wrap="square" rtlCol="0">
            <a:spAutoFit/>
          </a:bodyPr>
          <a:lstStyle/>
          <a:p>
            <a:r>
              <a:rPr lang="tr-TR" sz="3200" b="1" dirty="0">
                <a:solidFill>
                  <a:schemeClr val="accent1">
                    <a:lumMod val="75000"/>
                  </a:schemeClr>
                </a:solidFill>
              </a:rPr>
              <a:t>Ortam-Çevre Temizliği</a:t>
            </a:r>
          </a:p>
        </p:txBody>
      </p:sp>
    </p:spTree>
    <p:extLst>
      <p:ext uri="{BB962C8B-B14F-4D97-AF65-F5344CB8AC3E}">
        <p14:creationId xmlns:p14="http://schemas.microsoft.com/office/powerpoint/2010/main" val="46622872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Başlık 1"/>
          <p:cNvSpPr>
            <a:spLocks noGrp="1"/>
          </p:cNvSpPr>
          <p:nvPr>
            <p:ph type="title" idx="4294967295"/>
          </p:nvPr>
        </p:nvSpPr>
        <p:spPr>
          <a:xfrm>
            <a:off x="2364377" y="955964"/>
            <a:ext cx="6450677" cy="781396"/>
          </a:xfrm>
        </p:spPr>
        <p:txBody>
          <a:bodyPr>
            <a:normAutofit/>
          </a:bodyPr>
          <a:lstStyle/>
          <a:p>
            <a:pPr algn="ctr"/>
            <a:r>
              <a:rPr lang="tr-TR" sz="3200" b="1" dirty="0">
                <a:solidFill>
                  <a:schemeClr val="accent1">
                    <a:lumMod val="75000"/>
                  </a:schemeClr>
                </a:solidFill>
                <a:latin typeface="+mn-lt"/>
              </a:rPr>
              <a:t>Personel Koruyucu Ekipman</a:t>
            </a:r>
            <a:endParaRPr lang="en-US" sz="3200" b="1" dirty="0">
              <a:solidFill>
                <a:schemeClr val="accent1">
                  <a:lumMod val="75000"/>
                </a:schemeClr>
              </a:solidFill>
              <a:latin typeface="+mn-lt"/>
            </a:endParaRPr>
          </a:p>
        </p:txBody>
      </p:sp>
      <p:sp>
        <p:nvSpPr>
          <p:cNvPr id="3" name="İçerik Yer Tutucusu 2"/>
          <p:cNvSpPr>
            <a:spLocks noGrp="1"/>
          </p:cNvSpPr>
          <p:nvPr>
            <p:ph idx="4294967295"/>
          </p:nvPr>
        </p:nvSpPr>
        <p:spPr>
          <a:xfrm>
            <a:off x="1704108" y="2003367"/>
            <a:ext cx="6458989" cy="3260783"/>
          </a:xfrm>
        </p:spPr>
        <p:txBody>
          <a:bodyPr>
            <a:normAutofit lnSpcReduction="10000"/>
          </a:bodyPr>
          <a:lstStyle/>
          <a:p>
            <a:pPr lvl="0"/>
            <a:r>
              <a:rPr lang="tr-TR" dirty="0"/>
              <a:t>Eldiven,</a:t>
            </a:r>
          </a:p>
          <a:p>
            <a:pPr lvl="0"/>
            <a:r>
              <a:rPr lang="tr-TR" dirty="0"/>
              <a:t>Önlük,</a:t>
            </a:r>
          </a:p>
          <a:p>
            <a:pPr lvl="0"/>
            <a:r>
              <a:rPr lang="tr-TR" dirty="0"/>
              <a:t>Koruyucu gözlük,</a:t>
            </a:r>
          </a:p>
          <a:p>
            <a:pPr lvl="0"/>
            <a:r>
              <a:rPr lang="tr-TR" dirty="0"/>
              <a:t>Yüz kalkanı/siperi,</a:t>
            </a:r>
          </a:p>
          <a:p>
            <a:pPr lvl="0"/>
            <a:r>
              <a:rPr lang="tr-TR" dirty="0"/>
              <a:t>N95 maske,</a:t>
            </a:r>
          </a:p>
          <a:p>
            <a:pPr lvl="0"/>
            <a:r>
              <a:rPr lang="tr-TR" dirty="0"/>
              <a:t>Bone,</a:t>
            </a:r>
          </a:p>
          <a:p>
            <a:pPr lvl="0"/>
            <a:r>
              <a:rPr lang="tr-TR" dirty="0"/>
              <a:t>Alkol bazlı el dezenfektanı.</a:t>
            </a:r>
          </a:p>
        </p:txBody>
      </p:sp>
    </p:spTree>
    <p:extLst>
      <p:ext uri="{BB962C8B-B14F-4D97-AF65-F5344CB8AC3E}">
        <p14:creationId xmlns:p14="http://schemas.microsoft.com/office/powerpoint/2010/main" val="412050968"/>
      </p:ext>
    </p:extLst>
  </p:cSld>
  <p:clrMapOvr>
    <a:masterClrMapping/>
  </p:clrMapOvr>
  <p:transition>
    <p:sndAc>
      <p:stSnd>
        <p:snd r:embed="rId2" name="click.wav"/>
      </p:stSnd>
    </p:sndAc>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Başlık 1"/>
          <p:cNvSpPr>
            <a:spLocks noGrp="1"/>
          </p:cNvSpPr>
          <p:nvPr>
            <p:ph type="title" idx="4294967295"/>
          </p:nvPr>
        </p:nvSpPr>
        <p:spPr>
          <a:xfrm>
            <a:off x="-781395" y="1059278"/>
            <a:ext cx="11745882" cy="457200"/>
          </a:xfrm>
        </p:spPr>
        <p:txBody>
          <a:bodyPr>
            <a:noAutofit/>
          </a:bodyPr>
          <a:lstStyle/>
          <a:p>
            <a:pPr algn="ctr"/>
            <a:r>
              <a:rPr lang="tr-TR" sz="3200" b="1" dirty="0">
                <a:solidFill>
                  <a:schemeClr val="accent1">
                    <a:lumMod val="75000"/>
                  </a:schemeClr>
                </a:solidFill>
                <a:latin typeface="+mn-lt"/>
                <a:cs typeface="Arial" panose="020B0604020202020204" pitchFamily="34" charset="0"/>
              </a:rPr>
              <a:t>MERS-</a:t>
            </a:r>
            <a:r>
              <a:rPr lang="tr-TR" sz="3200" b="1" dirty="0" err="1">
                <a:solidFill>
                  <a:schemeClr val="accent1">
                    <a:lumMod val="75000"/>
                  </a:schemeClr>
                </a:solidFill>
                <a:latin typeface="+mn-lt"/>
                <a:cs typeface="Arial" panose="020B0604020202020204" pitchFamily="34" charset="0"/>
              </a:rPr>
              <a:t>CoV</a:t>
            </a:r>
            <a:endParaRPr lang="en-US" sz="3200" b="1" strike="sngStrike" dirty="0">
              <a:solidFill>
                <a:schemeClr val="accent1">
                  <a:lumMod val="75000"/>
                </a:schemeClr>
              </a:solidFill>
              <a:latin typeface="+mn-lt"/>
              <a:cs typeface="Arial" panose="020B0604020202020204" pitchFamily="34" charset="0"/>
            </a:endParaRPr>
          </a:p>
        </p:txBody>
      </p:sp>
      <p:sp>
        <p:nvSpPr>
          <p:cNvPr id="3" name="İçerik Yer Tutucusu 2"/>
          <p:cNvSpPr>
            <a:spLocks noGrp="1"/>
          </p:cNvSpPr>
          <p:nvPr>
            <p:ph idx="4294967295"/>
          </p:nvPr>
        </p:nvSpPr>
        <p:spPr>
          <a:xfrm>
            <a:off x="365760" y="1913968"/>
            <a:ext cx="8085514" cy="4525962"/>
          </a:xfrm>
        </p:spPr>
        <p:txBody>
          <a:bodyPr>
            <a:normAutofit/>
          </a:bodyPr>
          <a:lstStyle/>
          <a:p>
            <a:pPr>
              <a:defRPr/>
            </a:pPr>
            <a:r>
              <a:rPr lang="tr-TR" dirty="0"/>
              <a:t>Etken virüs </a:t>
            </a:r>
            <a:r>
              <a:rPr lang="tr-TR" dirty="0" err="1"/>
              <a:t>Coronaviridae</a:t>
            </a:r>
            <a:r>
              <a:rPr lang="tr-TR" dirty="0"/>
              <a:t> ailesi içinde yer alır.</a:t>
            </a:r>
          </a:p>
          <a:p>
            <a:pPr lvl="1">
              <a:defRPr/>
            </a:pPr>
            <a:endParaRPr lang="tr-TR" sz="2800" dirty="0">
              <a:solidFill>
                <a:srgbClr val="FF0000"/>
              </a:solidFill>
            </a:endParaRPr>
          </a:p>
          <a:p>
            <a:pPr lvl="1">
              <a:defRPr/>
            </a:pPr>
            <a:r>
              <a:rPr lang="tr-TR" sz="2800" dirty="0" err="1"/>
              <a:t>Corona</a:t>
            </a:r>
            <a:r>
              <a:rPr lang="tr-TR" sz="2800" dirty="0"/>
              <a:t> virüsler nezle etkeninden SARS etkenine kadar geniş bir grubu kapsar.</a:t>
            </a:r>
          </a:p>
          <a:p>
            <a:pPr lvl="1">
              <a:defRPr/>
            </a:pPr>
            <a:endParaRPr lang="tr-TR" sz="2800" dirty="0"/>
          </a:p>
          <a:p>
            <a:pPr lvl="1">
              <a:defRPr/>
            </a:pPr>
            <a:r>
              <a:rPr lang="tr-TR" sz="2800" dirty="0"/>
              <a:t>İnsanlarda ve hayvanlarda hastalık yapabilir.</a:t>
            </a:r>
          </a:p>
          <a:p>
            <a:pPr>
              <a:defRPr/>
            </a:pPr>
            <a:endParaRPr lang="tr-TR" dirty="0"/>
          </a:p>
          <a:p>
            <a:pPr>
              <a:defRPr/>
            </a:pPr>
            <a:r>
              <a:rPr lang="tr-TR" dirty="0"/>
              <a:t>Zarflı ve tek sarmallı RNA virüsüdür.</a:t>
            </a:r>
          </a:p>
          <a:p>
            <a:pPr>
              <a:buNone/>
              <a:defRPr/>
            </a:pPr>
            <a:endParaRPr lang="en-US" dirty="0"/>
          </a:p>
        </p:txBody>
      </p:sp>
      <p:pic>
        <p:nvPicPr>
          <p:cNvPr id="5" name="4 Resim" descr="BCV diagram"/>
          <p:cNvPicPr/>
          <p:nvPr/>
        </p:nvPicPr>
        <p:blipFill>
          <a:blip r:embed="rId3" cstate="print">
            <a:lum bright="-6000" contrast="60000"/>
          </a:blip>
          <a:srcRect l="17480" t="13348" r="19131" b="9895"/>
          <a:stretch>
            <a:fillRect/>
          </a:stretch>
        </p:blipFill>
        <p:spPr bwMode="auto">
          <a:xfrm>
            <a:off x="8451274" y="2116005"/>
            <a:ext cx="2948540" cy="3094075"/>
          </a:xfrm>
          <a:prstGeom prst="rect">
            <a:avLst/>
          </a:prstGeom>
          <a:noFill/>
        </p:spPr>
      </p:pic>
    </p:spTree>
    <p:extLst>
      <p:ext uri="{BB962C8B-B14F-4D97-AF65-F5344CB8AC3E}">
        <p14:creationId xmlns:p14="http://schemas.microsoft.com/office/powerpoint/2010/main" val="3980276897"/>
      </p:ext>
    </p:extLst>
  </p:cSld>
  <p:clrMapOvr>
    <a:masterClrMapping/>
  </p:clrMapOvr>
  <p:transition>
    <p:sndAc>
      <p:stSnd>
        <p:snd r:embed="rId2" name="click.wav"/>
      </p:stSnd>
    </p:sndAc>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320851" y="1604356"/>
            <a:ext cx="8853928" cy="427274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70000"/>
              </a:lnSpc>
            </a:pPr>
            <a:r>
              <a:rPr lang="tr-TR" altLang="tr-TR" dirty="0"/>
              <a:t>Giyme sırası</a:t>
            </a:r>
          </a:p>
          <a:p>
            <a:pPr lvl="1">
              <a:lnSpc>
                <a:spcPct val="170000"/>
              </a:lnSpc>
            </a:pPr>
            <a:r>
              <a:rPr lang="tr-TR" altLang="tr-TR" sz="2800" dirty="0"/>
              <a:t>Önlük</a:t>
            </a:r>
          </a:p>
          <a:p>
            <a:pPr lvl="1">
              <a:lnSpc>
                <a:spcPct val="170000"/>
              </a:lnSpc>
            </a:pPr>
            <a:r>
              <a:rPr lang="tr-TR" altLang="tr-TR" sz="2800" dirty="0"/>
              <a:t>Maske</a:t>
            </a:r>
          </a:p>
          <a:p>
            <a:pPr lvl="1">
              <a:lnSpc>
                <a:spcPct val="170000"/>
              </a:lnSpc>
            </a:pPr>
            <a:r>
              <a:rPr lang="tr-TR" altLang="tr-TR" sz="2800" dirty="0"/>
              <a:t>Gözlük-yüz koruyucu</a:t>
            </a:r>
          </a:p>
          <a:p>
            <a:pPr lvl="1">
              <a:lnSpc>
                <a:spcPct val="170000"/>
              </a:lnSpc>
            </a:pPr>
            <a:r>
              <a:rPr lang="tr-TR" altLang="tr-TR" sz="2800" dirty="0"/>
              <a:t>Bone</a:t>
            </a:r>
          </a:p>
          <a:p>
            <a:pPr lvl="1">
              <a:lnSpc>
                <a:spcPct val="170000"/>
              </a:lnSpc>
            </a:pPr>
            <a:r>
              <a:rPr lang="tr-TR" altLang="tr-TR" sz="2800" dirty="0"/>
              <a:t>Eldiven</a:t>
            </a:r>
          </a:p>
        </p:txBody>
      </p:sp>
      <p:sp>
        <p:nvSpPr>
          <p:cNvPr id="4" name="Başlık 1"/>
          <p:cNvSpPr txBox="1">
            <a:spLocks/>
          </p:cNvSpPr>
          <p:nvPr/>
        </p:nvSpPr>
        <p:spPr>
          <a:xfrm>
            <a:off x="2384566" y="798022"/>
            <a:ext cx="7099068" cy="872836"/>
          </a:xfrm>
          <a:prstGeom prst="rect">
            <a:avLst/>
          </a:prstGeom>
        </p:spPr>
        <p:txBody>
          <a:bodyPr vert="horz" lIns="91440" tIns="45720" rIns="91440" bIns="45720" rtlCol="0" anchor="ctr">
            <a:normAutofit/>
          </a:bodyPr>
          <a:lstStyle/>
          <a:p>
            <a:pPr algn="ctr"/>
            <a:r>
              <a:rPr lang="tr-TR" sz="3200" b="1" dirty="0">
                <a:solidFill>
                  <a:schemeClr val="accent1">
                    <a:lumMod val="75000"/>
                  </a:schemeClr>
                </a:solidFill>
              </a:rPr>
              <a:t>Koruyucu Ekipman Giyinme ve Çıkarma</a:t>
            </a:r>
          </a:p>
        </p:txBody>
      </p:sp>
    </p:spTree>
    <p:extLst>
      <p:ext uri="{BB962C8B-B14F-4D97-AF65-F5344CB8AC3E}">
        <p14:creationId xmlns:p14="http://schemas.microsoft.com/office/powerpoint/2010/main" val="498473385"/>
      </p:ext>
    </p:extLst>
  </p:cSld>
  <p:clrMapOvr>
    <a:masterClrMapping/>
  </p:clrMapOvr>
  <p:transition>
    <p:sndAc>
      <p:stSnd>
        <p:snd r:embed="rId2" name="click.wav"/>
      </p:stSnd>
    </p:sndAc>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idx="4294967295"/>
          </p:nvPr>
        </p:nvSpPr>
        <p:spPr>
          <a:xfrm>
            <a:off x="-1199408" y="627017"/>
            <a:ext cx="12192000" cy="1328419"/>
          </a:xfrm>
        </p:spPr>
        <p:txBody>
          <a:bodyPr>
            <a:normAutofit/>
          </a:bodyPr>
          <a:lstStyle/>
          <a:p>
            <a:pPr algn="ctr" eaLnBrk="1" hangingPunct="1"/>
            <a:r>
              <a:rPr lang="tr-TR" altLang="tr-TR" sz="3200" b="1" dirty="0">
                <a:solidFill>
                  <a:schemeClr val="accent1">
                    <a:lumMod val="75000"/>
                  </a:schemeClr>
                </a:solidFill>
                <a:latin typeface="+mn-lt"/>
              </a:rPr>
              <a:t>Önlük Giyerken</a:t>
            </a:r>
          </a:p>
        </p:txBody>
      </p:sp>
      <p:sp>
        <p:nvSpPr>
          <p:cNvPr id="28675" name="Rectangle 3"/>
          <p:cNvSpPr>
            <a:spLocks noGrp="1" noChangeArrowheads="1"/>
          </p:cNvSpPr>
          <p:nvPr>
            <p:ph type="body" sz="half" idx="4294967295"/>
          </p:nvPr>
        </p:nvSpPr>
        <p:spPr>
          <a:xfrm>
            <a:off x="1680359" y="1588490"/>
            <a:ext cx="5624562" cy="4270375"/>
          </a:xfrm>
        </p:spPr>
        <p:txBody>
          <a:bodyPr>
            <a:noAutofit/>
          </a:bodyPr>
          <a:lstStyle/>
          <a:p>
            <a:pPr eaLnBrk="1" hangingPunct="1">
              <a:lnSpc>
                <a:spcPct val="90000"/>
              </a:lnSpc>
            </a:pPr>
            <a:r>
              <a:rPr lang="tr-TR" altLang="tr-TR" dirty="0"/>
              <a:t>Önlük malzemesi uygulanacak işleme göre seçilmeli,</a:t>
            </a:r>
          </a:p>
          <a:p>
            <a:pPr eaLnBrk="1" hangingPunct="1">
              <a:lnSpc>
                <a:spcPct val="90000"/>
              </a:lnSpc>
            </a:pPr>
            <a:endParaRPr lang="tr-TR" altLang="tr-TR" dirty="0"/>
          </a:p>
          <a:p>
            <a:pPr eaLnBrk="1" hangingPunct="1">
              <a:lnSpc>
                <a:spcPct val="90000"/>
              </a:lnSpc>
            </a:pPr>
            <a:r>
              <a:rPr lang="tr-TR" altLang="tr-TR" dirty="0"/>
              <a:t>Uygun tip ve boyut seçilmeli,</a:t>
            </a:r>
          </a:p>
          <a:p>
            <a:pPr eaLnBrk="1" hangingPunct="1">
              <a:lnSpc>
                <a:spcPct val="90000"/>
              </a:lnSpc>
            </a:pPr>
            <a:endParaRPr lang="tr-TR" altLang="tr-TR" dirty="0"/>
          </a:p>
          <a:p>
            <a:pPr eaLnBrk="1" hangingPunct="1">
              <a:lnSpc>
                <a:spcPct val="90000"/>
              </a:lnSpc>
            </a:pPr>
            <a:r>
              <a:rPr lang="tr-TR" altLang="tr-TR" dirty="0"/>
              <a:t>Arkadan bağlanmalı,</a:t>
            </a:r>
          </a:p>
          <a:p>
            <a:pPr eaLnBrk="1" hangingPunct="1">
              <a:lnSpc>
                <a:spcPct val="90000"/>
              </a:lnSpc>
            </a:pPr>
            <a:endParaRPr lang="tr-TR" altLang="tr-TR" dirty="0"/>
          </a:p>
          <a:p>
            <a:pPr eaLnBrk="1" hangingPunct="1">
              <a:lnSpc>
                <a:spcPct val="90000"/>
              </a:lnSpc>
            </a:pPr>
            <a:r>
              <a:rPr lang="tr-TR" altLang="tr-TR" dirty="0"/>
              <a:t>Eğer çok küçük ise iki tane önlük giyilmelidir.</a:t>
            </a:r>
          </a:p>
          <a:p>
            <a:pPr lvl="1" eaLnBrk="1" hangingPunct="1">
              <a:lnSpc>
                <a:spcPct val="90000"/>
              </a:lnSpc>
            </a:pPr>
            <a:r>
              <a:rPr lang="tr-TR" altLang="tr-TR" sz="2800" dirty="0"/>
              <a:t>Biri önden</a:t>
            </a:r>
          </a:p>
          <a:p>
            <a:pPr lvl="1" eaLnBrk="1" hangingPunct="1">
              <a:lnSpc>
                <a:spcPct val="90000"/>
              </a:lnSpc>
            </a:pPr>
            <a:r>
              <a:rPr lang="tr-TR" altLang="tr-TR" sz="2800" dirty="0"/>
              <a:t>Diğeri arkadan</a:t>
            </a:r>
          </a:p>
        </p:txBody>
      </p:sp>
      <p:pic>
        <p:nvPicPr>
          <p:cNvPr id="28676" name="Picture 4" descr="1A_colo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27435" y="1412877"/>
            <a:ext cx="2300818" cy="2424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7" name="Picture 5" descr="1B_colo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459386" y="4103688"/>
            <a:ext cx="2300816" cy="234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47147799"/>
      </p:ext>
    </p:extLst>
  </p:cSld>
  <p:clrMapOvr>
    <a:masterClrMapping/>
  </p:clrMapOvr>
  <p:transition>
    <p:sndAc>
      <p:stSnd>
        <p:snd r:embed="rId2" name="click.wav"/>
      </p:stSnd>
    </p:sndAc>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idx="4294967295"/>
          </p:nvPr>
        </p:nvSpPr>
        <p:spPr>
          <a:xfrm>
            <a:off x="-999902" y="964869"/>
            <a:ext cx="11493731" cy="739833"/>
          </a:xfrm>
        </p:spPr>
        <p:txBody>
          <a:bodyPr>
            <a:normAutofit/>
          </a:bodyPr>
          <a:lstStyle/>
          <a:p>
            <a:pPr algn="ctr" eaLnBrk="1" hangingPunct="1"/>
            <a:r>
              <a:rPr lang="tr-TR" altLang="tr-TR" sz="3200" b="1" dirty="0">
                <a:solidFill>
                  <a:schemeClr val="accent1">
                    <a:lumMod val="75000"/>
                  </a:schemeClr>
                </a:solidFill>
                <a:latin typeface="+mn-lt"/>
              </a:rPr>
              <a:t>Maske Takılırken</a:t>
            </a:r>
          </a:p>
        </p:txBody>
      </p:sp>
      <p:sp>
        <p:nvSpPr>
          <p:cNvPr id="29699" name="Rectangle 3"/>
          <p:cNvSpPr>
            <a:spLocks noGrp="1" noChangeArrowheads="1"/>
          </p:cNvSpPr>
          <p:nvPr>
            <p:ph type="body" sz="half" idx="4294967295"/>
          </p:nvPr>
        </p:nvSpPr>
        <p:spPr>
          <a:xfrm>
            <a:off x="923108" y="1956377"/>
            <a:ext cx="8312727" cy="4357688"/>
          </a:xfrm>
        </p:spPr>
        <p:txBody>
          <a:bodyPr>
            <a:normAutofit lnSpcReduction="10000"/>
          </a:bodyPr>
          <a:lstStyle/>
          <a:p>
            <a:pPr eaLnBrk="1" hangingPunct="1">
              <a:lnSpc>
                <a:spcPct val="120000"/>
              </a:lnSpc>
            </a:pPr>
            <a:r>
              <a:rPr lang="tr-TR" altLang="tr-TR" sz="2800" dirty="0"/>
              <a:t>Burnu, ağzı ve çeneyi tamamen içine almalıdır,</a:t>
            </a:r>
          </a:p>
          <a:p>
            <a:pPr eaLnBrk="1" hangingPunct="1">
              <a:lnSpc>
                <a:spcPct val="120000"/>
              </a:lnSpc>
            </a:pPr>
            <a:r>
              <a:rPr lang="tr-TR" altLang="tr-TR" sz="2800" dirty="0"/>
              <a:t>Yüze uygunluk tam olmalı, </a:t>
            </a:r>
          </a:p>
          <a:p>
            <a:pPr eaLnBrk="1" hangingPunct="1">
              <a:lnSpc>
                <a:spcPct val="120000"/>
              </a:lnSpc>
            </a:pPr>
            <a:r>
              <a:rPr lang="tr-TR" altLang="tr-TR" sz="2800" dirty="0"/>
              <a:t>N95-FFP3 için uyum testi yapılmalıdır.</a:t>
            </a:r>
          </a:p>
          <a:p>
            <a:pPr eaLnBrk="1" hangingPunct="1">
              <a:lnSpc>
                <a:spcPct val="120000"/>
              </a:lnSpc>
            </a:pPr>
            <a:endParaRPr lang="tr-TR" altLang="tr-TR" sz="2800" b="1" dirty="0"/>
          </a:p>
          <a:p>
            <a:pPr marL="0" indent="0" eaLnBrk="1" hangingPunct="1">
              <a:lnSpc>
                <a:spcPct val="120000"/>
              </a:lnSpc>
              <a:buNone/>
            </a:pPr>
            <a:r>
              <a:rPr lang="tr-TR" altLang="tr-TR" dirty="0"/>
              <a:t>*</a:t>
            </a:r>
            <a:r>
              <a:rPr lang="tr-TR" altLang="tr-TR" sz="2400" dirty="0"/>
              <a:t>Uyum testi: Maske ilk takıldığında yüze tam olarak oturduğundan emin olmak için eller maskenin üzerindeyken derin nefes alınıp verilerek maske kenarlarından hava kaçağı olup olmadığı kontrol edilmelidir. </a:t>
            </a:r>
          </a:p>
        </p:txBody>
      </p:sp>
      <p:pic>
        <p:nvPicPr>
          <p:cNvPr id="29701"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12083" y="1873470"/>
            <a:ext cx="2904068" cy="285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04464625"/>
      </p:ext>
    </p:extLst>
  </p:cSld>
  <p:clrMapOvr>
    <a:masterClrMapping/>
  </p:clrMapOvr>
  <p:transition>
    <p:sndAc>
      <p:stSnd>
        <p:snd r:embed="rId3" name="click.wav"/>
      </p:stSnd>
    </p:sndAc>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idx="4294967295"/>
          </p:nvPr>
        </p:nvSpPr>
        <p:spPr>
          <a:xfrm>
            <a:off x="1326473" y="853834"/>
            <a:ext cx="8063347" cy="997527"/>
          </a:xfrm>
        </p:spPr>
        <p:txBody>
          <a:bodyPr>
            <a:normAutofit/>
          </a:bodyPr>
          <a:lstStyle/>
          <a:p>
            <a:pPr algn="ctr" eaLnBrk="1" hangingPunct="1"/>
            <a:r>
              <a:rPr lang="tr-TR" altLang="tr-TR" sz="3200" b="1" dirty="0">
                <a:solidFill>
                  <a:schemeClr val="accent1">
                    <a:lumMod val="75000"/>
                  </a:schemeClr>
                </a:solidFill>
                <a:latin typeface="+mn-lt"/>
              </a:rPr>
              <a:t>Maske Takıldıktan Sonra</a:t>
            </a:r>
          </a:p>
        </p:txBody>
      </p:sp>
      <p:sp>
        <p:nvSpPr>
          <p:cNvPr id="30723" name="Rectangle 3"/>
          <p:cNvSpPr>
            <a:spLocks noGrp="1" noChangeArrowheads="1"/>
          </p:cNvSpPr>
          <p:nvPr>
            <p:ph type="body" idx="4294967295"/>
          </p:nvPr>
        </p:nvSpPr>
        <p:spPr>
          <a:xfrm>
            <a:off x="1524000" y="2017713"/>
            <a:ext cx="10668000" cy="4017962"/>
          </a:xfrm>
        </p:spPr>
        <p:txBody>
          <a:bodyPr/>
          <a:lstStyle/>
          <a:p>
            <a:pPr eaLnBrk="1" hangingPunct="1">
              <a:lnSpc>
                <a:spcPct val="160000"/>
              </a:lnSpc>
            </a:pPr>
            <a:r>
              <a:rPr lang="tr-TR" altLang="tr-TR" sz="2800" dirty="0"/>
              <a:t>Tükürük veya </a:t>
            </a:r>
            <a:r>
              <a:rPr lang="tr-TR" altLang="tr-TR" sz="2800" dirty="0" err="1"/>
              <a:t>sekresyonlarla</a:t>
            </a:r>
            <a:r>
              <a:rPr lang="tr-TR" altLang="tr-TR" sz="2800" dirty="0"/>
              <a:t> ıslandığı zaman değiştirilmeli,</a:t>
            </a:r>
          </a:p>
          <a:p>
            <a:pPr eaLnBrk="1" hangingPunct="1">
              <a:lnSpc>
                <a:spcPct val="160000"/>
              </a:lnSpc>
            </a:pPr>
            <a:r>
              <a:rPr lang="tr-TR" altLang="tr-TR" sz="2800" dirty="0"/>
              <a:t>Tekrar kullanılmamalı,</a:t>
            </a:r>
          </a:p>
          <a:p>
            <a:pPr eaLnBrk="1" hangingPunct="1">
              <a:lnSpc>
                <a:spcPct val="160000"/>
              </a:lnSpc>
            </a:pPr>
            <a:r>
              <a:rPr lang="tr-TR" altLang="tr-TR" sz="2800" dirty="0"/>
              <a:t>Ortak kullanılmamalıdır.</a:t>
            </a:r>
          </a:p>
        </p:txBody>
      </p:sp>
      <p:sp>
        <p:nvSpPr>
          <p:cNvPr id="30724" name="Text Box 4"/>
          <p:cNvSpPr txBox="1">
            <a:spLocks noChangeArrowheads="1"/>
          </p:cNvSpPr>
          <p:nvPr/>
        </p:nvSpPr>
        <p:spPr bwMode="auto">
          <a:xfrm>
            <a:off x="2722036" y="5537201"/>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eaLnBrk="0" hangingPunct="0">
              <a:defRPr sz="4400" b="1">
                <a:solidFill>
                  <a:schemeClr val="tx1"/>
                </a:solidFill>
                <a:latin typeface="Arial" charset="0"/>
              </a:defRPr>
            </a:lvl1pPr>
            <a:lvl2pPr marL="742950" indent="-285750" eaLnBrk="0" hangingPunct="0">
              <a:defRPr sz="4400" b="1">
                <a:solidFill>
                  <a:schemeClr val="tx1"/>
                </a:solidFill>
                <a:latin typeface="Arial" charset="0"/>
              </a:defRPr>
            </a:lvl2pPr>
            <a:lvl3pPr marL="1143000" indent="-228600" eaLnBrk="0" hangingPunct="0">
              <a:defRPr sz="4400" b="1">
                <a:solidFill>
                  <a:schemeClr val="tx1"/>
                </a:solidFill>
                <a:latin typeface="Arial" charset="0"/>
              </a:defRPr>
            </a:lvl3pPr>
            <a:lvl4pPr marL="1600200" indent="-228600" eaLnBrk="0" hangingPunct="0">
              <a:defRPr sz="4400" b="1">
                <a:solidFill>
                  <a:schemeClr val="tx1"/>
                </a:solidFill>
                <a:latin typeface="Arial" charset="0"/>
              </a:defRPr>
            </a:lvl4pPr>
            <a:lvl5pPr marL="2057400" indent="-228600" eaLnBrk="0" hangingPunct="0">
              <a:defRPr sz="4400" b="1">
                <a:solidFill>
                  <a:schemeClr val="tx1"/>
                </a:solidFill>
                <a:latin typeface="Arial" charset="0"/>
              </a:defRPr>
            </a:lvl5pPr>
            <a:lvl6pPr marL="2514600" indent="-228600" eaLnBrk="0" fontAlgn="base" hangingPunct="0">
              <a:spcBef>
                <a:spcPct val="0"/>
              </a:spcBef>
              <a:spcAft>
                <a:spcPct val="0"/>
              </a:spcAft>
              <a:defRPr sz="4400" b="1">
                <a:solidFill>
                  <a:schemeClr val="tx1"/>
                </a:solidFill>
                <a:latin typeface="Arial" charset="0"/>
              </a:defRPr>
            </a:lvl6pPr>
            <a:lvl7pPr marL="2971800" indent="-228600" eaLnBrk="0" fontAlgn="base" hangingPunct="0">
              <a:spcBef>
                <a:spcPct val="0"/>
              </a:spcBef>
              <a:spcAft>
                <a:spcPct val="0"/>
              </a:spcAft>
              <a:defRPr sz="4400" b="1">
                <a:solidFill>
                  <a:schemeClr val="tx1"/>
                </a:solidFill>
                <a:latin typeface="Arial" charset="0"/>
              </a:defRPr>
            </a:lvl7pPr>
            <a:lvl8pPr marL="3429000" indent="-228600" eaLnBrk="0" fontAlgn="base" hangingPunct="0">
              <a:spcBef>
                <a:spcPct val="0"/>
              </a:spcBef>
              <a:spcAft>
                <a:spcPct val="0"/>
              </a:spcAft>
              <a:defRPr sz="4400" b="1">
                <a:solidFill>
                  <a:schemeClr val="tx1"/>
                </a:solidFill>
                <a:latin typeface="Arial" charset="0"/>
              </a:defRPr>
            </a:lvl8pPr>
            <a:lvl9pPr marL="3886200" indent="-228600" eaLnBrk="0" fontAlgn="base" hangingPunct="0">
              <a:spcBef>
                <a:spcPct val="0"/>
              </a:spcBef>
              <a:spcAft>
                <a:spcPct val="0"/>
              </a:spcAft>
              <a:defRPr sz="4400" b="1">
                <a:solidFill>
                  <a:schemeClr val="tx1"/>
                </a:solidFill>
                <a:latin typeface="Arial" charset="0"/>
              </a:defRPr>
            </a:lvl9pPr>
          </a:lstStyle>
          <a:p>
            <a:pPr eaLnBrk="1" hangingPunct="1"/>
            <a:endParaRPr lang="tr-TR" altLang="tr-TR" sz="2400" b="0">
              <a:latin typeface="Times New Roman" pitchFamily="18" charset="0"/>
            </a:endParaRPr>
          </a:p>
        </p:txBody>
      </p:sp>
    </p:spTree>
    <p:extLst>
      <p:ext uri="{BB962C8B-B14F-4D97-AF65-F5344CB8AC3E}">
        <p14:creationId xmlns:p14="http://schemas.microsoft.com/office/powerpoint/2010/main" val="3201738178"/>
      </p:ext>
    </p:extLst>
  </p:cSld>
  <p:clrMapOvr>
    <a:masterClrMapping/>
  </p:clrMapOvr>
  <p:transition>
    <p:sndAc>
      <p:stSnd>
        <p:snd r:embed="rId2" name="click.wav"/>
      </p:stSnd>
    </p:sndAc>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idx="4294967295"/>
          </p:nvPr>
        </p:nvSpPr>
        <p:spPr>
          <a:xfrm>
            <a:off x="1236222" y="961505"/>
            <a:ext cx="7955280" cy="972589"/>
          </a:xfrm>
        </p:spPr>
        <p:txBody>
          <a:bodyPr>
            <a:normAutofit/>
          </a:bodyPr>
          <a:lstStyle/>
          <a:p>
            <a:pPr algn="ctr" eaLnBrk="1" hangingPunct="1"/>
            <a:r>
              <a:rPr lang="tr-TR" altLang="tr-TR" sz="3200" b="1" dirty="0">
                <a:solidFill>
                  <a:schemeClr val="accent1">
                    <a:lumMod val="75000"/>
                  </a:schemeClr>
                </a:solidFill>
                <a:latin typeface="+mn-lt"/>
              </a:rPr>
              <a:t>Gözlük-Yüz Koruyucusu Giyilmesi</a:t>
            </a:r>
          </a:p>
        </p:txBody>
      </p:sp>
      <p:sp>
        <p:nvSpPr>
          <p:cNvPr id="31747" name="Rectangle 3"/>
          <p:cNvSpPr>
            <a:spLocks noGrp="1" noChangeArrowheads="1"/>
          </p:cNvSpPr>
          <p:nvPr>
            <p:ph type="body" sz="half" idx="4294967295"/>
          </p:nvPr>
        </p:nvSpPr>
        <p:spPr>
          <a:xfrm>
            <a:off x="1147156" y="2332037"/>
            <a:ext cx="7610475" cy="4525963"/>
          </a:xfrm>
        </p:spPr>
        <p:txBody>
          <a:bodyPr/>
          <a:lstStyle/>
          <a:p>
            <a:pPr eaLnBrk="1" hangingPunct="1">
              <a:lnSpc>
                <a:spcPct val="160000"/>
              </a:lnSpc>
            </a:pPr>
            <a:r>
              <a:rPr lang="tr-TR" altLang="tr-TR" sz="2800" dirty="0"/>
              <a:t>Gözleri ve yüzü tam olarak kapatmalı,</a:t>
            </a:r>
          </a:p>
          <a:p>
            <a:pPr eaLnBrk="1" hangingPunct="1">
              <a:lnSpc>
                <a:spcPct val="160000"/>
              </a:lnSpc>
            </a:pPr>
            <a:r>
              <a:rPr lang="tr-TR" altLang="tr-TR" sz="2800" dirty="0"/>
              <a:t>Yüze uygunluk tam olmalı,</a:t>
            </a:r>
          </a:p>
          <a:p>
            <a:pPr eaLnBrk="1" hangingPunct="1">
              <a:lnSpc>
                <a:spcPct val="160000"/>
              </a:lnSpc>
            </a:pPr>
            <a:r>
              <a:rPr lang="tr-TR" altLang="tr-TR" sz="2800" dirty="0"/>
              <a:t>Yüze oturmalı ancak sıkmamalıdır.</a:t>
            </a:r>
          </a:p>
        </p:txBody>
      </p:sp>
      <p:pic>
        <p:nvPicPr>
          <p:cNvPr id="31748" name="Picture 4" descr="3A_color"/>
          <p:cNvPicPr>
            <a:picLocks noGrp="1" noChangeAspect="1" noChangeArrowheads="1"/>
          </p:cNvPicPr>
          <p:nvPr>
            <p:ph sz="half" idx="4294967295"/>
          </p:nvPr>
        </p:nvPicPr>
        <p:blipFill>
          <a:blip r:embed="rId3" cstate="print">
            <a:extLst>
              <a:ext uri="{28A0092B-C50C-407E-A947-70E740481C1C}">
                <a14:useLocalDpi xmlns:a14="http://schemas.microsoft.com/office/drawing/2010/main" val="0"/>
              </a:ext>
            </a:extLst>
          </a:blip>
          <a:srcRect/>
          <a:stretch>
            <a:fillRect/>
          </a:stretch>
        </p:blipFill>
        <p:spPr>
          <a:xfrm>
            <a:off x="9093200" y="1600200"/>
            <a:ext cx="3098800" cy="2209800"/>
          </a:xfrm>
          <a:noFill/>
        </p:spPr>
      </p:pic>
      <p:pic>
        <p:nvPicPr>
          <p:cNvPr id="31749" name="Picture 5" descr="4B_up arrow"/>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940802" y="4114802"/>
            <a:ext cx="2580217" cy="2316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97625392"/>
      </p:ext>
    </p:extLst>
  </p:cSld>
  <p:clrMapOvr>
    <a:masterClrMapping/>
  </p:clrMapOvr>
  <p:transition>
    <p:sndAc>
      <p:stSnd>
        <p:snd r:embed="rId2" name="click.wav"/>
      </p:stSnd>
    </p:sndAc>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idx="4294967295"/>
          </p:nvPr>
        </p:nvSpPr>
        <p:spPr>
          <a:xfrm>
            <a:off x="-449926" y="1034341"/>
            <a:ext cx="10565476" cy="698270"/>
          </a:xfrm>
        </p:spPr>
        <p:txBody>
          <a:bodyPr>
            <a:noAutofit/>
          </a:bodyPr>
          <a:lstStyle/>
          <a:p>
            <a:pPr algn="ctr" eaLnBrk="1" hangingPunct="1"/>
            <a:r>
              <a:rPr lang="tr-TR" altLang="tr-TR" sz="3200" b="1" dirty="0">
                <a:solidFill>
                  <a:schemeClr val="accent1">
                    <a:lumMod val="75000"/>
                  </a:schemeClr>
                </a:solidFill>
                <a:latin typeface="+mn-lt"/>
              </a:rPr>
              <a:t>Eldiven Giyilirken</a:t>
            </a:r>
          </a:p>
        </p:txBody>
      </p:sp>
      <p:sp>
        <p:nvSpPr>
          <p:cNvPr id="32771" name="Rectangle 3"/>
          <p:cNvSpPr>
            <a:spLocks noGrp="1" noChangeArrowheads="1"/>
          </p:cNvSpPr>
          <p:nvPr>
            <p:ph type="body" sz="half" idx="4294967295"/>
          </p:nvPr>
        </p:nvSpPr>
        <p:spPr>
          <a:xfrm>
            <a:off x="1176843" y="2131332"/>
            <a:ext cx="6242859" cy="4271963"/>
          </a:xfrm>
        </p:spPr>
        <p:txBody>
          <a:bodyPr/>
          <a:lstStyle/>
          <a:p>
            <a:pPr eaLnBrk="1" hangingPunct="1">
              <a:lnSpc>
                <a:spcPct val="110000"/>
              </a:lnSpc>
            </a:pPr>
            <a:r>
              <a:rPr lang="tr-TR" altLang="tr-TR" sz="2800" dirty="0"/>
              <a:t>Eldivenler en son giyilmeli,</a:t>
            </a:r>
          </a:p>
          <a:p>
            <a:pPr eaLnBrk="1" hangingPunct="1">
              <a:lnSpc>
                <a:spcPct val="110000"/>
              </a:lnSpc>
            </a:pPr>
            <a:r>
              <a:rPr lang="tr-TR" altLang="tr-TR" sz="2800" dirty="0"/>
              <a:t>Doğru tip ve boyutta eldiven seçilmeli,</a:t>
            </a:r>
          </a:p>
          <a:p>
            <a:pPr eaLnBrk="1" hangingPunct="1">
              <a:lnSpc>
                <a:spcPct val="110000"/>
              </a:lnSpc>
            </a:pPr>
            <a:r>
              <a:rPr lang="tr-TR" altLang="tr-TR" sz="2800" dirty="0"/>
              <a:t>Eldiven giymeden önce eller yıkanmalı veya el dezenfektanı ile ovalanmalı,</a:t>
            </a:r>
          </a:p>
          <a:p>
            <a:pPr eaLnBrk="1" hangingPunct="1">
              <a:lnSpc>
                <a:spcPct val="110000"/>
              </a:lnSpc>
            </a:pPr>
            <a:r>
              <a:rPr lang="tr-TR" altLang="tr-TR" sz="2800" dirty="0"/>
              <a:t>Önlüğün kol manşetleri üzerine çekilmelidir.</a:t>
            </a:r>
          </a:p>
        </p:txBody>
      </p:sp>
      <p:pic>
        <p:nvPicPr>
          <p:cNvPr id="32772" name="Picture 4" descr="5A_color"/>
          <p:cNvPicPr>
            <a:picLocks noGrp="1" noChangeAspect="1" noChangeArrowheads="1"/>
          </p:cNvPicPr>
          <p:nvPr>
            <p:ph sz="half" idx="4294967295"/>
          </p:nvPr>
        </p:nvPicPr>
        <p:blipFill>
          <a:blip r:embed="rId3" cstate="print">
            <a:extLst>
              <a:ext uri="{28A0092B-C50C-407E-A947-70E740481C1C}">
                <a14:useLocalDpi xmlns:a14="http://schemas.microsoft.com/office/drawing/2010/main" val="0"/>
              </a:ext>
            </a:extLst>
          </a:blip>
          <a:srcRect/>
          <a:stretch>
            <a:fillRect/>
          </a:stretch>
        </p:blipFill>
        <p:spPr>
          <a:xfrm>
            <a:off x="8039100" y="2667000"/>
            <a:ext cx="4152900" cy="2409825"/>
          </a:xfrm>
          <a:noFill/>
        </p:spPr>
      </p:pic>
    </p:spTree>
    <p:extLst>
      <p:ext uri="{BB962C8B-B14F-4D97-AF65-F5344CB8AC3E}">
        <p14:creationId xmlns:p14="http://schemas.microsoft.com/office/powerpoint/2010/main" val="189330615"/>
      </p:ext>
    </p:extLst>
  </p:cSld>
  <p:clrMapOvr>
    <a:masterClrMapping/>
  </p:clrMapOvr>
  <p:transition>
    <p:sndAc>
      <p:stSnd>
        <p:snd r:embed="rId2" name="click.wav"/>
      </p:stSnd>
    </p:sndAc>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idx="4294967295"/>
          </p:nvPr>
        </p:nvSpPr>
        <p:spPr>
          <a:xfrm>
            <a:off x="983276" y="1039090"/>
            <a:ext cx="9144001" cy="581891"/>
          </a:xfrm>
        </p:spPr>
        <p:txBody>
          <a:bodyPr>
            <a:noAutofit/>
          </a:bodyPr>
          <a:lstStyle/>
          <a:p>
            <a:pPr algn="ctr" eaLnBrk="1" hangingPunct="1"/>
            <a:r>
              <a:rPr lang="tr-TR" altLang="tr-TR" sz="3200" b="1" dirty="0">
                <a:solidFill>
                  <a:schemeClr val="accent1">
                    <a:lumMod val="75000"/>
                  </a:schemeClr>
                </a:solidFill>
                <a:latin typeface="+mn-lt"/>
              </a:rPr>
              <a:t>Eldiven Giyildikten Sonra</a:t>
            </a:r>
          </a:p>
        </p:txBody>
      </p:sp>
      <p:sp>
        <p:nvSpPr>
          <p:cNvPr id="33795" name="Rectangle 3"/>
          <p:cNvSpPr>
            <a:spLocks noGrp="1" noChangeArrowheads="1"/>
          </p:cNvSpPr>
          <p:nvPr>
            <p:ph type="body" idx="4294967295"/>
          </p:nvPr>
        </p:nvSpPr>
        <p:spPr>
          <a:xfrm>
            <a:off x="1575707" y="2064039"/>
            <a:ext cx="9963150" cy="4427538"/>
          </a:xfrm>
        </p:spPr>
        <p:txBody>
          <a:bodyPr/>
          <a:lstStyle/>
          <a:p>
            <a:pPr eaLnBrk="1" hangingPunct="1">
              <a:lnSpc>
                <a:spcPct val="120000"/>
              </a:lnSpc>
              <a:buFont typeface="Wingdings" pitchFamily="2" charset="2"/>
              <a:buChar char=""/>
            </a:pPr>
            <a:r>
              <a:rPr lang="tr-TR" altLang="tr-TR" sz="2800" dirty="0"/>
              <a:t>Temizden kirliye doğru çalışılmalı,</a:t>
            </a:r>
          </a:p>
          <a:p>
            <a:pPr eaLnBrk="1" hangingPunct="1">
              <a:lnSpc>
                <a:spcPct val="120000"/>
              </a:lnSpc>
              <a:buFont typeface="Wingdings" pitchFamily="2" charset="2"/>
              <a:buChar char=""/>
            </a:pPr>
            <a:r>
              <a:rPr lang="tr-TR" altLang="tr-TR" sz="2800" dirty="0"/>
              <a:t>Eldiven ile çalışırken kendine ve çevreye </a:t>
            </a:r>
            <a:r>
              <a:rPr lang="tr-TR" altLang="tr-TR" sz="2800" dirty="0" err="1"/>
              <a:t>kontamine</a:t>
            </a:r>
            <a:r>
              <a:rPr lang="tr-TR" altLang="tr-TR" sz="2800" dirty="0"/>
              <a:t> temas sınırlanmalı ,</a:t>
            </a:r>
          </a:p>
          <a:p>
            <a:pPr eaLnBrk="1" hangingPunct="1">
              <a:lnSpc>
                <a:spcPct val="120000"/>
              </a:lnSpc>
              <a:buFont typeface="Wingdings" pitchFamily="2" charset="2"/>
              <a:buChar char=""/>
            </a:pPr>
            <a:r>
              <a:rPr lang="tr-TR" altLang="tr-TR" sz="2800" dirty="0"/>
              <a:t>Eldivenler tekrar kullanılmamalı,</a:t>
            </a:r>
          </a:p>
          <a:p>
            <a:pPr eaLnBrk="1" hangingPunct="1">
              <a:lnSpc>
                <a:spcPct val="120000"/>
              </a:lnSpc>
              <a:buFont typeface="Wingdings" pitchFamily="2" charset="2"/>
              <a:buChar char=""/>
            </a:pPr>
            <a:r>
              <a:rPr lang="tr-TR" altLang="tr-TR" sz="2800" dirty="0"/>
              <a:t>Eldiven çıkartıldıktan sonra el hijyeni sağlanmalıdır.</a:t>
            </a:r>
          </a:p>
          <a:p>
            <a:pPr eaLnBrk="1" hangingPunct="1">
              <a:lnSpc>
                <a:spcPct val="120000"/>
              </a:lnSpc>
              <a:buFont typeface="Wingdings" pitchFamily="2" charset="2"/>
              <a:buChar char=""/>
            </a:pPr>
            <a:r>
              <a:rPr lang="tr-TR" altLang="tr-TR" sz="2400" u="sng" dirty="0">
                <a:solidFill>
                  <a:srgbClr val="CC0000"/>
                </a:solidFill>
              </a:rPr>
              <a:t>ELDİVEN ÜZERİNE EL DEZENFEKTANI UYGULANMAMALI VEYA ELDİVENLİ ELLER YIKANMAMALIDIR.</a:t>
            </a:r>
          </a:p>
        </p:txBody>
      </p:sp>
    </p:spTree>
    <p:extLst>
      <p:ext uri="{BB962C8B-B14F-4D97-AF65-F5344CB8AC3E}">
        <p14:creationId xmlns:p14="http://schemas.microsoft.com/office/powerpoint/2010/main" val="1267957645"/>
      </p:ext>
    </p:extLst>
  </p:cSld>
  <p:clrMapOvr>
    <a:masterClrMapping/>
  </p:clrMapOvr>
  <p:transition>
    <p:sndAc>
      <p:stSnd>
        <p:snd r:embed="rId2" name="click.wav"/>
      </p:stSnd>
    </p:sndAc>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3"/>
          <p:cNvSpPr>
            <a:spLocks noGrp="1" noChangeArrowheads="1"/>
          </p:cNvSpPr>
          <p:nvPr>
            <p:ph type="body" idx="4294967295"/>
          </p:nvPr>
        </p:nvSpPr>
        <p:spPr>
          <a:xfrm>
            <a:off x="0" y="1071563"/>
            <a:ext cx="3605213" cy="5287962"/>
          </a:xfrm>
        </p:spPr>
        <p:txBody>
          <a:bodyPr>
            <a:normAutofit lnSpcReduction="10000"/>
          </a:bodyPr>
          <a:lstStyle/>
          <a:p>
            <a:pPr lvl="1" eaLnBrk="1" hangingPunct="1">
              <a:lnSpc>
                <a:spcPct val="170000"/>
              </a:lnSpc>
              <a:buNone/>
            </a:pPr>
            <a:endParaRPr lang="tr-TR" altLang="tr-TR" dirty="0">
              <a:solidFill>
                <a:srgbClr val="FF0000"/>
              </a:solidFill>
            </a:endParaRPr>
          </a:p>
          <a:p>
            <a:pPr lvl="1" eaLnBrk="1" hangingPunct="1">
              <a:lnSpc>
                <a:spcPct val="170000"/>
              </a:lnSpc>
            </a:pPr>
            <a:r>
              <a:rPr lang="tr-TR" altLang="tr-TR" dirty="0"/>
              <a:t>Eldiven</a:t>
            </a:r>
          </a:p>
          <a:p>
            <a:pPr lvl="1">
              <a:lnSpc>
                <a:spcPct val="170000"/>
              </a:lnSpc>
            </a:pPr>
            <a:r>
              <a:rPr lang="tr-TR" altLang="tr-TR" dirty="0"/>
              <a:t>Önlük ya da tulum</a:t>
            </a:r>
          </a:p>
          <a:p>
            <a:pPr lvl="1">
              <a:lnSpc>
                <a:spcPct val="170000"/>
              </a:lnSpc>
            </a:pPr>
            <a:r>
              <a:rPr lang="tr-TR" altLang="tr-TR" dirty="0"/>
              <a:t>El hijyeni</a:t>
            </a:r>
          </a:p>
          <a:p>
            <a:pPr lvl="1" eaLnBrk="1" hangingPunct="1">
              <a:lnSpc>
                <a:spcPct val="170000"/>
              </a:lnSpc>
            </a:pPr>
            <a:r>
              <a:rPr lang="tr-TR" altLang="tr-TR" dirty="0"/>
              <a:t>Gözlük-yüz koruyucu</a:t>
            </a:r>
          </a:p>
          <a:p>
            <a:pPr lvl="1" eaLnBrk="1" hangingPunct="1">
              <a:lnSpc>
                <a:spcPct val="170000"/>
              </a:lnSpc>
            </a:pPr>
            <a:r>
              <a:rPr lang="tr-TR" altLang="tr-TR" dirty="0"/>
              <a:t>Maske</a:t>
            </a:r>
          </a:p>
          <a:p>
            <a:pPr lvl="1" eaLnBrk="1" hangingPunct="1">
              <a:lnSpc>
                <a:spcPct val="170000"/>
              </a:lnSpc>
            </a:pPr>
            <a:r>
              <a:rPr lang="tr-TR" altLang="tr-TR" dirty="0"/>
              <a:t>Bone</a:t>
            </a:r>
          </a:p>
          <a:p>
            <a:pPr lvl="1" eaLnBrk="1" hangingPunct="1">
              <a:lnSpc>
                <a:spcPct val="170000"/>
              </a:lnSpc>
            </a:pPr>
            <a:r>
              <a:rPr lang="tr-TR" altLang="tr-TR" dirty="0"/>
              <a:t>El hijyeni</a:t>
            </a:r>
          </a:p>
        </p:txBody>
      </p:sp>
      <p:pic>
        <p:nvPicPr>
          <p:cNvPr id="2052"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54230" y="981049"/>
            <a:ext cx="1568011" cy="23574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4"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364917" y="3648720"/>
            <a:ext cx="1939550" cy="2114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4" descr="6A_colo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a:xfrm>
            <a:off x="4478840" y="1142674"/>
            <a:ext cx="1744718" cy="1894579"/>
          </a:xfrm>
          <a:prstGeom prst="rect">
            <a:avLst/>
          </a:prstGeom>
          <a:noFill/>
        </p:spPr>
      </p:pic>
      <p:pic>
        <p:nvPicPr>
          <p:cNvPr id="2055" name="Picture 7"/>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424451" y="3617667"/>
            <a:ext cx="1676400" cy="2181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928829" y="3648720"/>
            <a:ext cx="2024884" cy="2114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6" name="Picture 8"/>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100851" y="3648720"/>
            <a:ext cx="1657349" cy="2114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Metin kutusu 1"/>
          <p:cNvSpPr txBox="1"/>
          <p:nvPr/>
        </p:nvSpPr>
        <p:spPr>
          <a:xfrm>
            <a:off x="1445895" y="906186"/>
            <a:ext cx="2802273" cy="584775"/>
          </a:xfrm>
          <a:prstGeom prst="rect">
            <a:avLst/>
          </a:prstGeom>
          <a:noFill/>
        </p:spPr>
        <p:txBody>
          <a:bodyPr wrap="square" rtlCol="0">
            <a:spAutoFit/>
          </a:bodyPr>
          <a:lstStyle/>
          <a:p>
            <a:pPr algn="ctr"/>
            <a:r>
              <a:rPr lang="tr-TR" sz="3200" b="1" dirty="0">
                <a:solidFill>
                  <a:schemeClr val="accent1">
                    <a:lumMod val="75000"/>
                  </a:schemeClr>
                </a:solidFill>
              </a:rPr>
              <a:t>Çıkarma Sırası</a:t>
            </a:r>
          </a:p>
        </p:txBody>
      </p:sp>
    </p:spTree>
    <p:extLst>
      <p:ext uri="{BB962C8B-B14F-4D97-AF65-F5344CB8AC3E}">
        <p14:creationId xmlns:p14="http://schemas.microsoft.com/office/powerpoint/2010/main" val="3912277817"/>
      </p:ext>
    </p:extLst>
  </p:cSld>
  <p:clrMapOvr>
    <a:masterClrMapping/>
  </p:clrMapOvr>
  <p:transition>
    <p:sndAc>
      <p:stSnd>
        <p:snd r:embed="rId3" name="click.wav"/>
      </p:stSnd>
    </p:sndAc>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idx="4294967295"/>
          </p:nvPr>
        </p:nvSpPr>
        <p:spPr>
          <a:xfrm>
            <a:off x="1496291" y="844377"/>
            <a:ext cx="7938655" cy="847898"/>
          </a:xfrm>
        </p:spPr>
        <p:txBody>
          <a:bodyPr>
            <a:normAutofit/>
          </a:bodyPr>
          <a:lstStyle/>
          <a:p>
            <a:pPr algn="ctr" eaLnBrk="1" hangingPunct="1"/>
            <a:r>
              <a:rPr lang="tr-TR" altLang="tr-TR" sz="3200" b="1" dirty="0">
                <a:solidFill>
                  <a:schemeClr val="accent1">
                    <a:lumMod val="75000"/>
                  </a:schemeClr>
                </a:solidFill>
                <a:latin typeface="+mn-lt"/>
              </a:rPr>
              <a:t>Eldiven Çıkarılırken</a:t>
            </a:r>
          </a:p>
        </p:txBody>
      </p:sp>
      <p:sp>
        <p:nvSpPr>
          <p:cNvPr id="35843" name="Rectangle 3"/>
          <p:cNvSpPr>
            <a:spLocks noGrp="1" noChangeArrowheads="1"/>
          </p:cNvSpPr>
          <p:nvPr>
            <p:ph type="body" sz="half" idx="4294967295"/>
          </p:nvPr>
        </p:nvSpPr>
        <p:spPr>
          <a:xfrm>
            <a:off x="1758950" y="1692275"/>
            <a:ext cx="10433050" cy="2112963"/>
          </a:xfrm>
        </p:spPr>
        <p:txBody>
          <a:bodyPr>
            <a:normAutofit fontScale="92500" lnSpcReduction="10000"/>
          </a:bodyPr>
          <a:lstStyle/>
          <a:p>
            <a:pPr eaLnBrk="1" hangingPunct="1"/>
            <a:r>
              <a:rPr lang="tr-TR" altLang="tr-TR" sz="2800" dirty="0"/>
              <a:t>Elin üzerinden sıyrılarak içi dışına çevrilmeli,</a:t>
            </a:r>
          </a:p>
          <a:p>
            <a:pPr eaLnBrk="1" hangingPunct="1"/>
            <a:r>
              <a:rPr lang="tr-TR" altLang="tr-TR" sz="2800" dirty="0"/>
              <a:t>Diğer eldivenli el ile tutulmalı,</a:t>
            </a:r>
          </a:p>
          <a:p>
            <a:pPr eaLnBrk="1" hangingPunct="1"/>
            <a:r>
              <a:rPr lang="tr-TR" altLang="tr-TR" sz="2800" dirty="0"/>
              <a:t>Eldivensiz parmakla bilekten diğer eldiven sıyrılmalı,</a:t>
            </a:r>
          </a:p>
          <a:p>
            <a:pPr eaLnBrk="1" hangingPunct="1"/>
            <a:r>
              <a:rPr lang="tr-TR" altLang="tr-TR" sz="2800" dirty="0"/>
              <a:t>İçi dışına çevrilerek her iki eldivenden oluşan küçük bir torba şeklinde atılmalıdır. </a:t>
            </a:r>
          </a:p>
        </p:txBody>
      </p:sp>
      <p:pic>
        <p:nvPicPr>
          <p:cNvPr id="35844" name="Picture 4" descr="6A_color"/>
          <p:cNvPicPr>
            <a:picLocks noGrp="1" noChangeAspect="1" noChangeArrowheads="1"/>
          </p:cNvPicPr>
          <p:nvPr>
            <p:ph sz="half" idx="4294967295"/>
          </p:nvPr>
        </p:nvPicPr>
        <p:blipFill>
          <a:blip r:embed="rId3" cstate="print">
            <a:extLst>
              <a:ext uri="{28A0092B-C50C-407E-A947-70E740481C1C}">
                <a14:useLocalDpi xmlns:a14="http://schemas.microsoft.com/office/drawing/2010/main" val="0"/>
              </a:ext>
            </a:extLst>
          </a:blip>
          <a:srcRect/>
          <a:stretch>
            <a:fillRect/>
          </a:stretch>
        </p:blipFill>
        <p:spPr>
          <a:xfrm>
            <a:off x="0" y="4240213"/>
            <a:ext cx="2014538" cy="2187575"/>
          </a:xfrm>
          <a:noFill/>
        </p:spPr>
      </p:pic>
      <p:pic>
        <p:nvPicPr>
          <p:cNvPr id="35845" name="Picture 5" descr="6B_colo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73602" y="3678622"/>
            <a:ext cx="2578100" cy="2585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6" name="Picture 6" descr="6C_colo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498002" y="4114800"/>
            <a:ext cx="2679700" cy="2446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06777147"/>
      </p:ext>
    </p:extLst>
  </p:cSld>
  <p:clrMapOvr>
    <a:masterClrMapping/>
  </p:clrMapOvr>
  <p:transition>
    <p:sndAc>
      <p:stSnd>
        <p:snd r:embed="rId2" name="click.wav"/>
      </p:stSnd>
    </p:sndAc>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idx="4294967295"/>
          </p:nvPr>
        </p:nvSpPr>
        <p:spPr>
          <a:xfrm>
            <a:off x="2940331" y="1022466"/>
            <a:ext cx="5985164" cy="814646"/>
          </a:xfrm>
        </p:spPr>
        <p:txBody>
          <a:bodyPr>
            <a:normAutofit/>
          </a:bodyPr>
          <a:lstStyle/>
          <a:p>
            <a:pPr algn="ctr" eaLnBrk="1" hangingPunct="1"/>
            <a:r>
              <a:rPr lang="tr-TR" altLang="tr-TR" sz="3200" b="1" dirty="0">
                <a:solidFill>
                  <a:schemeClr val="accent1">
                    <a:lumMod val="75000"/>
                  </a:schemeClr>
                </a:solidFill>
                <a:latin typeface="+mn-lt"/>
              </a:rPr>
              <a:t>Önlük Çıkarılırken</a:t>
            </a:r>
          </a:p>
        </p:txBody>
      </p:sp>
      <p:sp>
        <p:nvSpPr>
          <p:cNvPr id="37891" name="Rectangle 3"/>
          <p:cNvSpPr>
            <a:spLocks noGrp="1" noChangeArrowheads="1"/>
          </p:cNvSpPr>
          <p:nvPr>
            <p:ph type="body" sz="half" idx="4294967295"/>
          </p:nvPr>
        </p:nvSpPr>
        <p:spPr>
          <a:xfrm>
            <a:off x="6542088" y="2049463"/>
            <a:ext cx="5649912" cy="4076700"/>
          </a:xfrm>
        </p:spPr>
        <p:txBody>
          <a:bodyPr/>
          <a:lstStyle/>
          <a:p>
            <a:pPr eaLnBrk="1" hangingPunct="1">
              <a:lnSpc>
                <a:spcPct val="120000"/>
              </a:lnSpc>
            </a:pPr>
            <a:r>
              <a:rPr lang="tr-TR" altLang="tr-TR" sz="2800" dirty="0"/>
              <a:t>Omuz kısımlarından tutulmalı,</a:t>
            </a:r>
          </a:p>
          <a:p>
            <a:pPr eaLnBrk="1" hangingPunct="1">
              <a:lnSpc>
                <a:spcPct val="120000"/>
              </a:lnSpc>
            </a:pPr>
            <a:r>
              <a:rPr lang="tr-TR" altLang="tr-TR" sz="2800" dirty="0" err="1"/>
              <a:t>Kontamine</a:t>
            </a:r>
            <a:r>
              <a:rPr lang="tr-TR" altLang="tr-TR" sz="2800" dirty="0"/>
              <a:t> dış yüz içe doğru çevrilmeli,</a:t>
            </a:r>
          </a:p>
          <a:p>
            <a:pPr eaLnBrk="1" hangingPunct="1">
              <a:lnSpc>
                <a:spcPct val="120000"/>
              </a:lnSpc>
            </a:pPr>
            <a:r>
              <a:rPr lang="tr-TR" altLang="tr-TR" sz="2800" dirty="0"/>
              <a:t>Yuvarlayarak katlanmalı,</a:t>
            </a:r>
          </a:p>
          <a:p>
            <a:pPr eaLnBrk="1" hangingPunct="1">
              <a:lnSpc>
                <a:spcPct val="120000"/>
              </a:lnSpc>
            </a:pPr>
            <a:r>
              <a:rPr lang="tr-TR" altLang="tr-TR" sz="2800" dirty="0"/>
              <a:t>Çıkarıldığında sadece temiz taraf görünmelidir.</a:t>
            </a:r>
          </a:p>
        </p:txBody>
      </p:sp>
      <p:pic>
        <p:nvPicPr>
          <p:cNvPr id="37893" name="Picture 7" descr="8C_color"/>
          <p:cNvPicPr>
            <a:picLocks noGrp="1" noChangeAspect="1" noChangeArrowheads="1"/>
          </p:cNvPicPr>
          <p:nvPr>
            <p:ph sz="half" idx="4294967295"/>
          </p:nvPr>
        </p:nvPicPr>
        <p:blipFill>
          <a:blip r:embed="rId3" cstate="print">
            <a:extLst>
              <a:ext uri="{28A0092B-C50C-407E-A947-70E740481C1C}">
                <a14:useLocalDpi xmlns:a14="http://schemas.microsoft.com/office/drawing/2010/main" val="0"/>
              </a:ext>
            </a:extLst>
          </a:blip>
          <a:srcRect/>
          <a:stretch>
            <a:fillRect/>
          </a:stretch>
        </p:blipFill>
        <p:spPr>
          <a:xfrm>
            <a:off x="-1" y="2439988"/>
            <a:ext cx="1953492" cy="2447925"/>
          </a:xfrm>
          <a:noFill/>
        </p:spPr>
      </p:pic>
      <p:grpSp>
        <p:nvGrpSpPr>
          <p:cNvPr id="37892" name="Group 4"/>
          <p:cNvGrpSpPr>
            <a:grpSpLocks/>
          </p:cNvGrpSpPr>
          <p:nvPr/>
        </p:nvGrpSpPr>
        <p:grpSpPr bwMode="auto">
          <a:xfrm>
            <a:off x="1953491" y="2439276"/>
            <a:ext cx="4156364" cy="2466975"/>
            <a:chOff x="608" y="1084"/>
            <a:chExt cx="1570" cy="1554"/>
          </a:xfrm>
        </p:grpSpPr>
        <p:pic>
          <p:nvPicPr>
            <p:cNvPr id="37894" name="Picture 5" descr="8A_colo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8" y="1084"/>
              <a:ext cx="880" cy="1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5" name="Picture 6" descr="8B_colo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35" y="1084"/>
              <a:ext cx="643" cy="1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398901421"/>
      </p:ext>
    </p:extLst>
  </p:cSld>
  <p:clrMapOvr>
    <a:masterClrMapping/>
  </p:clrMapOvr>
  <p:transition>
    <p:sndAc>
      <p:stSnd>
        <p:snd r:embed="rId2" name="click.wav"/>
      </p:stSnd>
    </p:sndAc>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Başlık 1"/>
          <p:cNvSpPr>
            <a:spLocks noGrp="1"/>
          </p:cNvSpPr>
          <p:nvPr>
            <p:ph type="title" idx="4294967295"/>
          </p:nvPr>
        </p:nvSpPr>
        <p:spPr>
          <a:xfrm>
            <a:off x="2103120" y="986097"/>
            <a:ext cx="4754880" cy="656705"/>
          </a:xfrm>
        </p:spPr>
        <p:txBody>
          <a:bodyPr>
            <a:normAutofit/>
          </a:bodyPr>
          <a:lstStyle/>
          <a:p>
            <a:pPr algn="ctr"/>
            <a:r>
              <a:rPr lang="tr-TR" sz="3200" b="1" dirty="0">
                <a:solidFill>
                  <a:schemeClr val="accent1">
                    <a:lumMod val="75000"/>
                  </a:schemeClr>
                </a:solidFill>
                <a:latin typeface="+mn-lt"/>
                <a:cs typeface="Arial" panose="020B0604020202020204" pitchFamily="34" charset="0"/>
              </a:rPr>
              <a:t>Virüsün Geçişi</a:t>
            </a:r>
            <a:endParaRPr lang="en-US" sz="3200" b="1" dirty="0">
              <a:solidFill>
                <a:schemeClr val="accent1">
                  <a:lumMod val="75000"/>
                </a:schemeClr>
              </a:solidFill>
              <a:latin typeface="+mn-lt"/>
              <a:cs typeface="Arial" panose="020B0604020202020204" pitchFamily="34" charset="0"/>
            </a:endParaRPr>
          </a:p>
        </p:txBody>
      </p:sp>
      <p:sp>
        <p:nvSpPr>
          <p:cNvPr id="24578" name="İçerik Yer Tutucusu 2"/>
          <p:cNvSpPr>
            <a:spLocks noGrp="1"/>
          </p:cNvSpPr>
          <p:nvPr>
            <p:ph idx="4294967295"/>
          </p:nvPr>
        </p:nvSpPr>
        <p:spPr>
          <a:xfrm>
            <a:off x="347946" y="1642802"/>
            <a:ext cx="6292735" cy="5097462"/>
          </a:xfrm>
        </p:spPr>
        <p:txBody>
          <a:bodyPr>
            <a:normAutofit fontScale="70000" lnSpcReduction="20000"/>
          </a:bodyPr>
          <a:lstStyle/>
          <a:p>
            <a:endParaRPr lang="tr-TR" dirty="0"/>
          </a:p>
          <a:p>
            <a:r>
              <a:rPr lang="tr-TR" sz="4000" dirty="0"/>
              <a:t>Tek hörgüçlü develerin ara konak olduğu düşünülmektedir.</a:t>
            </a:r>
          </a:p>
          <a:p>
            <a:endParaRPr lang="tr-TR" sz="4000" dirty="0"/>
          </a:p>
          <a:p>
            <a:r>
              <a:rPr lang="tr-TR" sz="4000" dirty="0"/>
              <a:t>Henüz kaynağı ve geçiş yolları tam olarak açıklanamamıştır.</a:t>
            </a:r>
          </a:p>
          <a:p>
            <a:endParaRPr lang="tr-TR" sz="4000" dirty="0"/>
          </a:p>
          <a:p>
            <a:r>
              <a:rPr lang="tr-TR" sz="4000" dirty="0"/>
              <a:t>Ancak tek hörgüçlü deve ile temas, deve çiftliklerini ziyaret, pastörize edilmemiş deve sütü ürünleri veya çiğ yada az pişmiş et tüketimi bugün için riskli görülmektedir.</a:t>
            </a:r>
            <a:endParaRPr lang="en-US" sz="4000" dirty="0"/>
          </a:p>
          <a:p>
            <a:endParaRPr lang="tr-TR" sz="4000" dirty="0"/>
          </a:p>
          <a:p>
            <a:r>
              <a:rPr lang="tr-TR" sz="4000" dirty="0"/>
              <a:t>İnsandan insana geçiş söz konusudur. </a:t>
            </a:r>
          </a:p>
        </p:txBody>
      </p:sp>
      <p:pic>
        <p:nvPicPr>
          <p:cNvPr id="2050" name="Picture 2"/>
          <p:cNvPicPr>
            <a:picLocks noChangeAspect="1" noChangeArrowheads="1"/>
          </p:cNvPicPr>
          <p:nvPr/>
        </p:nvPicPr>
        <p:blipFill>
          <a:blip r:embed="rId3" cstate="print"/>
          <a:srcRect/>
          <a:stretch>
            <a:fillRect/>
          </a:stretch>
        </p:blipFill>
        <p:spPr bwMode="auto">
          <a:xfrm>
            <a:off x="7404264" y="1838835"/>
            <a:ext cx="3695700" cy="3712653"/>
          </a:xfrm>
          <a:prstGeom prst="rect">
            <a:avLst/>
          </a:prstGeom>
          <a:noFill/>
          <a:ln w="9525">
            <a:noFill/>
            <a:miter lim="800000"/>
            <a:headEnd/>
            <a:tailEnd/>
          </a:ln>
        </p:spPr>
      </p:pic>
    </p:spTree>
    <p:extLst>
      <p:ext uri="{BB962C8B-B14F-4D97-AF65-F5344CB8AC3E}">
        <p14:creationId xmlns:p14="http://schemas.microsoft.com/office/powerpoint/2010/main" val="3738569248"/>
      </p:ext>
    </p:extLst>
  </p:cSld>
  <p:clrMapOvr>
    <a:masterClrMapping/>
  </p:clrMapOvr>
  <p:transition>
    <p:sndAc>
      <p:stSnd>
        <p:snd r:embed="rId2" name="click.wav"/>
      </p:stSnd>
    </p:sndAc>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idx="4294967295"/>
          </p:nvPr>
        </p:nvSpPr>
        <p:spPr>
          <a:xfrm>
            <a:off x="2568633" y="864524"/>
            <a:ext cx="6533804" cy="1113906"/>
          </a:xfrm>
        </p:spPr>
        <p:txBody>
          <a:bodyPr>
            <a:normAutofit/>
          </a:bodyPr>
          <a:lstStyle/>
          <a:p>
            <a:pPr algn="ctr" eaLnBrk="1" hangingPunct="1"/>
            <a:r>
              <a:rPr lang="tr-TR" altLang="tr-TR" sz="3200" b="1" dirty="0">
                <a:solidFill>
                  <a:schemeClr val="accent1">
                    <a:lumMod val="75000"/>
                  </a:schemeClr>
                </a:solidFill>
                <a:latin typeface="+mn-lt"/>
              </a:rPr>
              <a:t>Gözlük-Yüz Koruyucusu Çıkarılırken</a:t>
            </a:r>
          </a:p>
        </p:txBody>
      </p:sp>
      <p:sp>
        <p:nvSpPr>
          <p:cNvPr id="36867" name="Rectangle 3"/>
          <p:cNvSpPr>
            <a:spLocks noGrp="1" noChangeArrowheads="1"/>
          </p:cNvSpPr>
          <p:nvPr>
            <p:ph type="body" sz="half" idx="4294967295"/>
          </p:nvPr>
        </p:nvSpPr>
        <p:spPr>
          <a:xfrm>
            <a:off x="0" y="2459038"/>
            <a:ext cx="7229475" cy="1176337"/>
          </a:xfrm>
        </p:spPr>
        <p:txBody>
          <a:bodyPr/>
          <a:lstStyle/>
          <a:p>
            <a:pPr eaLnBrk="1" hangingPunct="1"/>
            <a:r>
              <a:rPr lang="tr-TR" altLang="tr-TR" sz="2800" dirty="0"/>
              <a:t>Eldivensiz ellerle çıkarılmalıdır.</a:t>
            </a:r>
          </a:p>
          <a:p>
            <a:pPr eaLnBrk="1" hangingPunct="1"/>
            <a:endParaRPr lang="tr-TR" altLang="tr-TR" sz="2800" b="1" dirty="0"/>
          </a:p>
        </p:txBody>
      </p:sp>
      <p:pic>
        <p:nvPicPr>
          <p:cNvPr id="36868" name="Picture 4" descr="7A_color"/>
          <p:cNvPicPr>
            <a:picLocks noGrp="1" noChangeAspect="1" noChangeArrowheads="1"/>
          </p:cNvPicPr>
          <p:nvPr>
            <p:ph sz="half" idx="4294967295"/>
          </p:nvPr>
        </p:nvPicPr>
        <p:blipFill>
          <a:blip r:embed="rId3" cstate="print">
            <a:extLst>
              <a:ext uri="{28A0092B-C50C-407E-A947-70E740481C1C}">
                <a14:useLocalDpi xmlns:a14="http://schemas.microsoft.com/office/drawing/2010/main" val="0"/>
              </a:ext>
            </a:extLst>
          </a:blip>
          <a:srcRect/>
          <a:stretch>
            <a:fillRect/>
          </a:stretch>
        </p:blipFill>
        <p:spPr>
          <a:xfrm>
            <a:off x="0" y="3676650"/>
            <a:ext cx="3384550" cy="2187575"/>
          </a:xfrm>
          <a:noFill/>
        </p:spPr>
      </p:pic>
      <p:pic>
        <p:nvPicPr>
          <p:cNvPr id="36869" name="Picture 5" descr="7B_colo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16801" y="3697014"/>
            <a:ext cx="3505200" cy="212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08204066"/>
      </p:ext>
    </p:extLst>
  </p:cSld>
  <p:clrMapOvr>
    <a:masterClrMapping/>
  </p:clrMapOvr>
  <p:transition>
    <p:sndAc>
      <p:stSnd>
        <p:snd r:embed="rId2" name="click.wav"/>
      </p:stSnd>
    </p:sndAc>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idx="4294967295"/>
          </p:nvPr>
        </p:nvSpPr>
        <p:spPr>
          <a:xfrm>
            <a:off x="2677391" y="896587"/>
            <a:ext cx="6733309" cy="810490"/>
          </a:xfrm>
        </p:spPr>
        <p:txBody>
          <a:bodyPr>
            <a:normAutofit/>
          </a:bodyPr>
          <a:lstStyle/>
          <a:p>
            <a:pPr algn="ctr" eaLnBrk="1" hangingPunct="1"/>
            <a:r>
              <a:rPr lang="tr-TR" altLang="tr-TR" sz="3200" b="1" dirty="0">
                <a:solidFill>
                  <a:schemeClr val="accent1">
                    <a:lumMod val="75000"/>
                  </a:schemeClr>
                </a:solidFill>
                <a:latin typeface="+mn-lt"/>
              </a:rPr>
              <a:t>Maske Çıkarılırken</a:t>
            </a:r>
          </a:p>
        </p:txBody>
      </p:sp>
      <p:sp>
        <p:nvSpPr>
          <p:cNvPr id="38915" name="Rectangle 3"/>
          <p:cNvSpPr>
            <a:spLocks noGrp="1" noChangeArrowheads="1"/>
          </p:cNvSpPr>
          <p:nvPr>
            <p:ph type="body" sz="half" idx="4294967295"/>
          </p:nvPr>
        </p:nvSpPr>
        <p:spPr>
          <a:xfrm>
            <a:off x="6629400" y="1600200"/>
            <a:ext cx="5562600" cy="4525963"/>
          </a:xfrm>
        </p:spPr>
        <p:txBody>
          <a:bodyPr/>
          <a:lstStyle/>
          <a:p>
            <a:pPr eaLnBrk="1" hangingPunct="1">
              <a:lnSpc>
                <a:spcPct val="120000"/>
              </a:lnSpc>
            </a:pPr>
            <a:r>
              <a:rPr lang="tr-TR" altLang="tr-TR" sz="2800" dirty="0"/>
              <a:t>Maske bağları (önce alttaki) çözülmeli,</a:t>
            </a:r>
          </a:p>
          <a:p>
            <a:pPr eaLnBrk="1" hangingPunct="1">
              <a:lnSpc>
                <a:spcPct val="120000"/>
              </a:lnSpc>
            </a:pPr>
            <a:r>
              <a:rPr lang="tr-TR" altLang="tr-TR" sz="2800" dirty="0"/>
              <a:t>Maskenin ön yüzü </a:t>
            </a:r>
            <a:r>
              <a:rPr lang="tr-TR" altLang="tr-TR" sz="2800" dirty="0" err="1"/>
              <a:t>kontamine</a:t>
            </a:r>
            <a:r>
              <a:rPr lang="tr-TR" altLang="tr-TR" sz="2800" dirty="0"/>
              <a:t> olduğu için elle temas etmemelidir.</a:t>
            </a:r>
          </a:p>
          <a:p>
            <a:pPr eaLnBrk="1" hangingPunct="1">
              <a:lnSpc>
                <a:spcPct val="120000"/>
              </a:lnSpc>
            </a:pPr>
            <a:r>
              <a:rPr lang="tr-TR" altLang="tr-TR" sz="2800" dirty="0"/>
              <a:t>Bağlardan tutularak atılmalıdır.</a:t>
            </a:r>
          </a:p>
        </p:txBody>
      </p:sp>
      <p:pic>
        <p:nvPicPr>
          <p:cNvPr id="38916" name="Picture 4" descr="9A"/>
          <p:cNvPicPr>
            <a:picLocks noGrp="1" noChangeAspect="1" noChangeArrowheads="1"/>
          </p:cNvPicPr>
          <p:nvPr>
            <p:ph sz="half" idx="4294967295"/>
          </p:nvPr>
        </p:nvPicPr>
        <p:blipFill>
          <a:blip r:embed="rId3" cstate="print">
            <a:extLst>
              <a:ext uri="{28A0092B-C50C-407E-A947-70E740481C1C}">
                <a14:useLocalDpi xmlns:a14="http://schemas.microsoft.com/office/drawing/2010/main" val="0"/>
              </a:ext>
            </a:extLst>
          </a:blip>
          <a:srcRect/>
          <a:stretch>
            <a:fillRect/>
          </a:stretch>
        </p:blipFill>
        <p:spPr>
          <a:xfrm>
            <a:off x="0" y="1524000"/>
            <a:ext cx="4013200" cy="2381250"/>
          </a:xfrm>
          <a:noFill/>
        </p:spPr>
      </p:pic>
      <p:pic>
        <p:nvPicPr>
          <p:cNvPr id="38917"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14146" y="3371850"/>
            <a:ext cx="4186766" cy="348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82324936"/>
      </p:ext>
    </p:extLst>
  </p:cSld>
  <p:clrMapOvr>
    <a:masterClrMapping/>
  </p:clrMapOvr>
  <p:transition>
    <p:sndAc>
      <p:stSnd>
        <p:snd r:embed="rId2" name="click.wav"/>
      </p:stSnd>
    </p:sndAc>
  </p:transition>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4" name="Resim 3">
            <a:extLst>
              <a:ext uri="{FF2B5EF4-FFF2-40B4-BE49-F238E27FC236}">
                <a16:creationId xmlns:a16="http://schemas.microsoft.com/office/drawing/2014/main" id="{2F9E8211-5CB5-024A-9750-BDFF61E324D6}"/>
              </a:ext>
            </a:extLst>
          </p:cNvPr>
          <p:cNvPicPr>
            <a:picLocks noChangeAspect="1"/>
          </p:cNvPicPr>
          <p:nvPr/>
        </p:nvPicPr>
        <p:blipFill>
          <a:blip r:embed="rId4"/>
          <a:stretch>
            <a:fillRect/>
          </a:stretch>
        </p:blipFill>
        <p:spPr>
          <a:xfrm>
            <a:off x="3966230" y="1360029"/>
            <a:ext cx="4104565" cy="2837724"/>
          </a:xfrm>
          <a:prstGeom prst="rect">
            <a:avLst/>
          </a:prstGeom>
        </p:spPr>
      </p:pic>
    </p:spTree>
    <p:extLst>
      <p:ext uri="{BB962C8B-B14F-4D97-AF65-F5344CB8AC3E}">
        <p14:creationId xmlns:p14="http://schemas.microsoft.com/office/powerpoint/2010/main" val="14492442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Başlık 1"/>
          <p:cNvSpPr>
            <a:spLocks noGrp="1"/>
          </p:cNvSpPr>
          <p:nvPr>
            <p:ph type="title" idx="4294967295"/>
          </p:nvPr>
        </p:nvSpPr>
        <p:spPr>
          <a:xfrm>
            <a:off x="401386" y="1112203"/>
            <a:ext cx="9592888" cy="731520"/>
          </a:xfrm>
        </p:spPr>
        <p:txBody>
          <a:bodyPr>
            <a:normAutofit/>
          </a:bodyPr>
          <a:lstStyle/>
          <a:p>
            <a:pPr algn="ctr"/>
            <a:r>
              <a:rPr lang="tr-TR" sz="3200" b="1" dirty="0">
                <a:solidFill>
                  <a:schemeClr val="accent1">
                    <a:lumMod val="75000"/>
                  </a:schemeClr>
                </a:solidFill>
                <a:latin typeface="+mn-lt"/>
              </a:rPr>
              <a:t>İnsandan İnsana Bulaş</a:t>
            </a:r>
            <a:endParaRPr lang="en-US" sz="3200" b="1" dirty="0">
              <a:solidFill>
                <a:schemeClr val="accent1">
                  <a:lumMod val="75000"/>
                </a:schemeClr>
              </a:solidFill>
              <a:latin typeface="+mn-lt"/>
            </a:endParaRPr>
          </a:p>
        </p:txBody>
      </p:sp>
      <p:sp>
        <p:nvSpPr>
          <p:cNvPr id="25602" name="İçerik Yer Tutucusu 2"/>
          <p:cNvSpPr>
            <a:spLocks noGrp="1"/>
          </p:cNvSpPr>
          <p:nvPr>
            <p:ph idx="4294967295"/>
          </p:nvPr>
        </p:nvSpPr>
        <p:spPr>
          <a:xfrm>
            <a:off x="775853" y="1640523"/>
            <a:ext cx="10466911" cy="4386262"/>
          </a:xfrm>
        </p:spPr>
        <p:txBody>
          <a:bodyPr>
            <a:noAutofit/>
          </a:bodyPr>
          <a:lstStyle/>
          <a:p>
            <a:pPr marL="0" indent="0">
              <a:buNone/>
            </a:pPr>
            <a:endParaRPr lang="tr-TR" dirty="0"/>
          </a:p>
          <a:p>
            <a:r>
              <a:rPr lang="tr-TR" dirty="0"/>
              <a:t>İnsandan insana bulaşma:</a:t>
            </a:r>
          </a:p>
          <a:p>
            <a:pPr lvl="1"/>
            <a:r>
              <a:rPr lang="tr-TR" sz="2800" dirty="0"/>
              <a:t>Solunum yolu ile bulaşma ihtimali yüksektir.</a:t>
            </a:r>
          </a:p>
          <a:p>
            <a:pPr lvl="1"/>
            <a:r>
              <a:rPr lang="tr-TR" sz="2800" dirty="0" err="1"/>
              <a:t>Aerosol</a:t>
            </a:r>
            <a:r>
              <a:rPr lang="tr-TR" sz="2800" dirty="0"/>
              <a:t> oluşturan işlemlerde bulaşma ihtimali yüksektir.</a:t>
            </a:r>
          </a:p>
          <a:p>
            <a:pPr lvl="1"/>
            <a:r>
              <a:rPr lang="tr-TR" sz="2800" dirty="0"/>
              <a:t>Gaita, idrar ve kan yolu ile bulaş ihtimali daha düşüktür.</a:t>
            </a:r>
          </a:p>
          <a:p>
            <a:pPr marL="0" lvl="1" indent="228600"/>
            <a:endParaRPr lang="tr-TR" sz="2800" dirty="0"/>
          </a:p>
          <a:p>
            <a:pPr marL="0" lvl="1" indent="228600"/>
            <a:r>
              <a:rPr lang="tr-TR" sz="2800" dirty="0"/>
              <a:t>Bulaşın olması için  yakın temasın önemli olduğu bilinmektedir.</a:t>
            </a:r>
          </a:p>
          <a:p>
            <a:pPr marL="0" lvl="1" indent="228600"/>
            <a:endParaRPr lang="tr-TR" sz="2800" dirty="0"/>
          </a:p>
          <a:p>
            <a:pPr marL="0" lvl="1" indent="228600"/>
            <a:r>
              <a:rPr lang="tr-TR" sz="2800" dirty="0"/>
              <a:t>Son dönemlerde sağlık merkezi kaynaklı salgınların bildirimi yapılmaktadır. (G. Kore, Suudi Arabistan, Ürdün…) </a:t>
            </a:r>
          </a:p>
          <a:p>
            <a:endParaRPr lang="tr-TR" dirty="0"/>
          </a:p>
        </p:txBody>
      </p:sp>
    </p:spTree>
    <p:extLst>
      <p:ext uri="{BB962C8B-B14F-4D97-AF65-F5344CB8AC3E}">
        <p14:creationId xmlns:p14="http://schemas.microsoft.com/office/powerpoint/2010/main" val="833246076"/>
      </p:ext>
    </p:extLst>
  </p:cSld>
  <p:clrMapOvr>
    <a:masterClrMapping/>
  </p:clrMapOvr>
  <p:transition>
    <p:sndAc>
      <p:stSnd>
        <p:snd r:embed="rId2" name="click.wav"/>
      </p:stSnd>
    </p:sndAc>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Başlık 1"/>
          <p:cNvSpPr>
            <a:spLocks noGrp="1"/>
          </p:cNvSpPr>
          <p:nvPr>
            <p:ph type="title" idx="4294967295"/>
          </p:nvPr>
        </p:nvSpPr>
        <p:spPr>
          <a:xfrm>
            <a:off x="91441" y="897774"/>
            <a:ext cx="11712632" cy="847702"/>
          </a:xfrm>
        </p:spPr>
        <p:txBody>
          <a:bodyPr>
            <a:normAutofit/>
          </a:bodyPr>
          <a:lstStyle/>
          <a:p>
            <a:pPr algn="ctr"/>
            <a:r>
              <a:rPr lang="tr-TR" sz="3200" b="1" dirty="0">
                <a:solidFill>
                  <a:schemeClr val="accent1">
                    <a:lumMod val="75000"/>
                  </a:schemeClr>
                </a:solidFill>
                <a:latin typeface="+mn-lt"/>
              </a:rPr>
              <a:t>Suudi Arabistan’daki Vakalarda Bulaş Kaynağı</a:t>
            </a:r>
            <a:endParaRPr lang="en-US" sz="3200" b="1" dirty="0">
              <a:solidFill>
                <a:schemeClr val="accent1">
                  <a:lumMod val="75000"/>
                </a:schemeClr>
              </a:solidFill>
              <a:latin typeface="+mn-lt"/>
            </a:endParaRPr>
          </a:p>
        </p:txBody>
      </p:sp>
      <p:pic>
        <p:nvPicPr>
          <p:cNvPr id="3" name="Resim 2"/>
          <p:cNvPicPr>
            <a:picLocks noChangeAspect="1"/>
          </p:cNvPicPr>
          <p:nvPr/>
        </p:nvPicPr>
        <p:blipFill>
          <a:blip r:embed="rId3"/>
          <a:stretch>
            <a:fillRect/>
          </a:stretch>
        </p:blipFill>
        <p:spPr>
          <a:xfrm>
            <a:off x="921579" y="1746912"/>
            <a:ext cx="4790035" cy="4241433"/>
          </a:xfrm>
          <a:prstGeom prst="rect">
            <a:avLst/>
          </a:prstGeom>
        </p:spPr>
      </p:pic>
      <p:grpSp>
        <p:nvGrpSpPr>
          <p:cNvPr id="8" name="Grup 7"/>
          <p:cNvGrpSpPr/>
          <p:nvPr/>
        </p:nvGrpSpPr>
        <p:grpSpPr>
          <a:xfrm>
            <a:off x="5575123" y="2008734"/>
            <a:ext cx="6616877" cy="3181350"/>
            <a:chOff x="6453897" y="1991897"/>
            <a:chExt cx="5540181" cy="3181350"/>
          </a:xfrm>
        </p:grpSpPr>
        <p:pic>
          <p:nvPicPr>
            <p:cNvPr id="4" name="Resim 3"/>
            <p:cNvPicPr>
              <a:picLocks noChangeAspect="1"/>
            </p:cNvPicPr>
            <p:nvPr/>
          </p:nvPicPr>
          <p:blipFill>
            <a:blip r:embed="rId4"/>
            <a:stretch>
              <a:fillRect/>
            </a:stretch>
          </p:blipFill>
          <p:spPr>
            <a:xfrm>
              <a:off x="6453897" y="1991897"/>
              <a:ext cx="4333875" cy="3181350"/>
            </a:xfrm>
            <a:prstGeom prst="rect">
              <a:avLst/>
            </a:prstGeom>
          </p:spPr>
        </p:pic>
        <p:grpSp>
          <p:nvGrpSpPr>
            <p:cNvPr id="7" name="Grup 6"/>
            <p:cNvGrpSpPr/>
            <p:nvPr/>
          </p:nvGrpSpPr>
          <p:grpSpPr>
            <a:xfrm>
              <a:off x="7037695" y="2288896"/>
              <a:ext cx="4956383" cy="954107"/>
              <a:chOff x="7037695" y="2288896"/>
              <a:chExt cx="4956383" cy="954107"/>
            </a:xfrm>
          </p:grpSpPr>
          <p:sp>
            <p:nvSpPr>
              <p:cNvPr id="5" name="Metin kutusu 4"/>
              <p:cNvSpPr txBox="1"/>
              <p:nvPr/>
            </p:nvSpPr>
            <p:spPr>
              <a:xfrm>
                <a:off x="7037695" y="2415653"/>
                <a:ext cx="3166280" cy="523220"/>
              </a:xfrm>
              <a:prstGeom prst="rect">
                <a:avLst/>
              </a:prstGeom>
              <a:solidFill>
                <a:schemeClr val="bg1"/>
              </a:solidFill>
            </p:spPr>
            <p:txBody>
              <a:bodyPr wrap="square" rtlCol="0">
                <a:spAutoFit/>
              </a:bodyPr>
              <a:lstStyle/>
              <a:p>
                <a:endParaRPr lang="tr-TR" sz="2800" dirty="0"/>
              </a:p>
            </p:txBody>
          </p:sp>
          <p:sp>
            <p:nvSpPr>
              <p:cNvPr id="6" name="Metin kutusu 5"/>
              <p:cNvSpPr txBox="1"/>
              <p:nvPr/>
            </p:nvSpPr>
            <p:spPr>
              <a:xfrm>
                <a:off x="7103204" y="2288896"/>
                <a:ext cx="4890874" cy="954107"/>
              </a:xfrm>
              <a:prstGeom prst="rect">
                <a:avLst/>
              </a:prstGeom>
              <a:noFill/>
            </p:spPr>
            <p:txBody>
              <a:bodyPr wrap="square" rtlCol="0">
                <a:spAutoFit/>
              </a:bodyPr>
              <a:lstStyle/>
              <a:p>
                <a:r>
                  <a:rPr lang="tr-TR" sz="2800" dirty="0"/>
                  <a:t>Sağlık merkezi kaynaklı – sağlık çalışanı</a:t>
                </a:r>
              </a:p>
            </p:txBody>
          </p:sp>
        </p:grpSp>
        <p:grpSp>
          <p:nvGrpSpPr>
            <p:cNvPr id="11" name="Grup 10"/>
            <p:cNvGrpSpPr/>
            <p:nvPr/>
          </p:nvGrpSpPr>
          <p:grpSpPr>
            <a:xfrm>
              <a:off x="7039970" y="2786421"/>
              <a:ext cx="4476439" cy="995050"/>
              <a:chOff x="7037695" y="2415653"/>
              <a:chExt cx="4208059" cy="995050"/>
            </a:xfrm>
          </p:grpSpPr>
          <p:sp>
            <p:nvSpPr>
              <p:cNvPr id="12" name="Metin kutusu 11"/>
              <p:cNvSpPr txBox="1"/>
              <p:nvPr/>
            </p:nvSpPr>
            <p:spPr>
              <a:xfrm>
                <a:off x="7037695" y="2415653"/>
                <a:ext cx="3166280" cy="523220"/>
              </a:xfrm>
              <a:prstGeom prst="rect">
                <a:avLst/>
              </a:prstGeom>
              <a:solidFill>
                <a:schemeClr val="bg1"/>
              </a:solidFill>
            </p:spPr>
            <p:txBody>
              <a:bodyPr wrap="square" rtlCol="0">
                <a:spAutoFit/>
              </a:bodyPr>
              <a:lstStyle/>
              <a:p>
                <a:endParaRPr lang="tr-TR" sz="2800" dirty="0"/>
              </a:p>
            </p:txBody>
          </p:sp>
          <p:sp>
            <p:nvSpPr>
              <p:cNvPr id="13" name="Metin kutusu 12"/>
              <p:cNvSpPr txBox="1"/>
              <p:nvPr/>
            </p:nvSpPr>
            <p:spPr>
              <a:xfrm>
                <a:off x="7146319" y="2456596"/>
                <a:ext cx="4099435" cy="954107"/>
              </a:xfrm>
              <a:prstGeom prst="rect">
                <a:avLst/>
              </a:prstGeom>
              <a:noFill/>
            </p:spPr>
            <p:txBody>
              <a:bodyPr wrap="square" rtlCol="0">
                <a:spAutoFit/>
              </a:bodyPr>
              <a:lstStyle/>
              <a:p>
                <a:r>
                  <a:rPr lang="tr-TR" sz="2800" dirty="0"/>
                  <a:t>Sağlık merkezi kaynaklı – hasta</a:t>
                </a:r>
              </a:p>
            </p:txBody>
          </p:sp>
        </p:grpSp>
        <p:grpSp>
          <p:nvGrpSpPr>
            <p:cNvPr id="14" name="Grup 13"/>
            <p:cNvGrpSpPr/>
            <p:nvPr/>
          </p:nvGrpSpPr>
          <p:grpSpPr>
            <a:xfrm>
              <a:off x="6987652" y="3280019"/>
              <a:ext cx="4476439" cy="564163"/>
              <a:chOff x="7037695" y="2415653"/>
              <a:chExt cx="4208059" cy="564163"/>
            </a:xfrm>
          </p:grpSpPr>
          <p:sp>
            <p:nvSpPr>
              <p:cNvPr id="15" name="Metin kutusu 14"/>
              <p:cNvSpPr txBox="1"/>
              <p:nvPr/>
            </p:nvSpPr>
            <p:spPr>
              <a:xfrm>
                <a:off x="7037695" y="2415653"/>
                <a:ext cx="3166280" cy="523220"/>
              </a:xfrm>
              <a:prstGeom prst="rect">
                <a:avLst/>
              </a:prstGeom>
              <a:solidFill>
                <a:schemeClr val="bg1"/>
              </a:solidFill>
            </p:spPr>
            <p:txBody>
              <a:bodyPr wrap="square" rtlCol="0">
                <a:spAutoFit/>
              </a:bodyPr>
              <a:lstStyle/>
              <a:p>
                <a:endParaRPr lang="tr-TR" sz="2800" dirty="0"/>
              </a:p>
            </p:txBody>
          </p:sp>
          <p:sp>
            <p:nvSpPr>
              <p:cNvPr id="16" name="Metin kutusu 15"/>
              <p:cNvSpPr txBox="1"/>
              <p:nvPr/>
            </p:nvSpPr>
            <p:spPr>
              <a:xfrm>
                <a:off x="7146319" y="2456596"/>
                <a:ext cx="4099435" cy="523220"/>
              </a:xfrm>
              <a:prstGeom prst="rect">
                <a:avLst/>
              </a:prstGeom>
              <a:noFill/>
            </p:spPr>
            <p:txBody>
              <a:bodyPr wrap="square" rtlCol="0">
                <a:spAutoFit/>
              </a:bodyPr>
              <a:lstStyle/>
              <a:p>
                <a:r>
                  <a:rPr lang="tr-TR" sz="2800" dirty="0"/>
                  <a:t> Ev içi temas</a:t>
                </a:r>
              </a:p>
            </p:txBody>
          </p:sp>
        </p:grpSp>
        <p:grpSp>
          <p:nvGrpSpPr>
            <p:cNvPr id="17" name="Grup 16"/>
            <p:cNvGrpSpPr/>
            <p:nvPr/>
          </p:nvGrpSpPr>
          <p:grpSpPr>
            <a:xfrm>
              <a:off x="7014946" y="3757690"/>
              <a:ext cx="4490087" cy="564163"/>
              <a:chOff x="7037695" y="2415653"/>
              <a:chExt cx="4220889" cy="564163"/>
            </a:xfrm>
          </p:grpSpPr>
          <p:sp>
            <p:nvSpPr>
              <p:cNvPr id="18" name="Metin kutusu 17"/>
              <p:cNvSpPr txBox="1"/>
              <p:nvPr/>
            </p:nvSpPr>
            <p:spPr>
              <a:xfrm>
                <a:off x="7037695" y="2415653"/>
                <a:ext cx="3166280" cy="523220"/>
              </a:xfrm>
              <a:prstGeom prst="rect">
                <a:avLst/>
              </a:prstGeom>
              <a:solidFill>
                <a:schemeClr val="bg1"/>
              </a:solidFill>
            </p:spPr>
            <p:txBody>
              <a:bodyPr wrap="square" rtlCol="0">
                <a:spAutoFit/>
              </a:bodyPr>
              <a:lstStyle/>
              <a:p>
                <a:endParaRPr lang="tr-TR" sz="2800" dirty="0"/>
              </a:p>
            </p:txBody>
          </p:sp>
          <p:sp>
            <p:nvSpPr>
              <p:cNvPr id="19" name="Metin kutusu 18"/>
              <p:cNvSpPr txBox="1"/>
              <p:nvPr/>
            </p:nvSpPr>
            <p:spPr>
              <a:xfrm>
                <a:off x="7159149" y="2456596"/>
                <a:ext cx="4099435" cy="523220"/>
              </a:xfrm>
              <a:prstGeom prst="rect">
                <a:avLst/>
              </a:prstGeom>
              <a:noFill/>
            </p:spPr>
            <p:txBody>
              <a:bodyPr wrap="square" rtlCol="0">
                <a:spAutoFit/>
              </a:bodyPr>
              <a:lstStyle/>
              <a:p>
                <a:r>
                  <a:rPr lang="tr-TR" sz="2800" dirty="0" err="1"/>
                  <a:t>Primer</a:t>
                </a:r>
                <a:endParaRPr lang="tr-TR" sz="2800" dirty="0"/>
              </a:p>
            </p:txBody>
          </p:sp>
        </p:grpSp>
        <p:grpSp>
          <p:nvGrpSpPr>
            <p:cNvPr id="20" name="Grup 19"/>
            <p:cNvGrpSpPr/>
            <p:nvPr/>
          </p:nvGrpSpPr>
          <p:grpSpPr>
            <a:xfrm>
              <a:off x="6974003" y="4214886"/>
              <a:ext cx="4503254" cy="531611"/>
              <a:chOff x="7037695" y="2415653"/>
              <a:chExt cx="4233266" cy="531611"/>
            </a:xfrm>
          </p:grpSpPr>
          <p:sp>
            <p:nvSpPr>
              <p:cNvPr id="21" name="Metin kutusu 20"/>
              <p:cNvSpPr txBox="1"/>
              <p:nvPr/>
            </p:nvSpPr>
            <p:spPr>
              <a:xfrm>
                <a:off x="7037695" y="2415653"/>
                <a:ext cx="3166280" cy="523220"/>
              </a:xfrm>
              <a:prstGeom prst="rect">
                <a:avLst/>
              </a:prstGeom>
              <a:solidFill>
                <a:schemeClr val="bg1"/>
              </a:solidFill>
            </p:spPr>
            <p:txBody>
              <a:bodyPr wrap="square" rtlCol="0">
                <a:spAutoFit/>
              </a:bodyPr>
              <a:lstStyle/>
              <a:p>
                <a:endParaRPr lang="tr-TR" sz="2800" dirty="0"/>
              </a:p>
            </p:txBody>
          </p:sp>
          <p:sp>
            <p:nvSpPr>
              <p:cNvPr id="22" name="Metin kutusu 21"/>
              <p:cNvSpPr txBox="1"/>
              <p:nvPr/>
            </p:nvSpPr>
            <p:spPr>
              <a:xfrm>
                <a:off x="7171526" y="2424044"/>
                <a:ext cx="4099435" cy="523220"/>
              </a:xfrm>
              <a:prstGeom prst="rect">
                <a:avLst/>
              </a:prstGeom>
              <a:noFill/>
            </p:spPr>
            <p:txBody>
              <a:bodyPr wrap="square" rtlCol="0">
                <a:spAutoFit/>
              </a:bodyPr>
              <a:lstStyle/>
              <a:p>
                <a:r>
                  <a:rPr lang="tr-TR" sz="2800" dirty="0"/>
                  <a:t>Sınıflanamayan</a:t>
                </a:r>
              </a:p>
            </p:txBody>
          </p:sp>
        </p:grpSp>
      </p:grpSp>
    </p:spTree>
    <p:extLst>
      <p:ext uri="{BB962C8B-B14F-4D97-AF65-F5344CB8AC3E}">
        <p14:creationId xmlns:p14="http://schemas.microsoft.com/office/powerpoint/2010/main" val="768971909"/>
      </p:ext>
    </p:extLst>
  </p:cSld>
  <p:clrMapOvr>
    <a:masterClrMapping/>
  </p:clrMapOvr>
  <p:transition>
    <p:sndAc>
      <p:stSnd>
        <p:snd r:embed="rId2" name="click.wav"/>
      </p:stSnd>
    </p:sndAc>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a:extLst>
              <a:ext uri="{FF2B5EF4-FFF2-40B4-BE49-F238E27FC236}">
                <a16:creationId xmlns:a16="http://schemas.microsoft.com/office/drawing/2014/main" id="{6BA2BE58-E1B0-4F04-B904-18371C4B9C7E}"/>
              </a:ext>
            </a:extLst>
          </p:cNvPr>
          <p:cNvSpPr/>
          <p:nvPr/>
        </p:nvSpPr>
        <p:spPr>
          <a:xfrm>
            <a:off x="883920" y="1172260"/>
            <a:ext cx="10972800" cy="769441"/>
          </a:xfrm>
          <a:prstGeom prst="rect">
            <a:avLst/>
          </a:prstGeom>
        </p:spPr>
        <p:txBody>
          <a:bodyPr wrap="square">
            <a:spAutoFit/>
          </a:bodyPr>
          <a:lstStyle/>
          <a:p>
            <a:r>
              <a:rPr lang="tr-TR" sz="2200" dirty="0">
                <a:solidFill>
                  <a:schemeClr val="tx2"/>
                </a:solidFill>
              </a:rPr>
              <a:t>Doğu Akdeniz Bölgesi’nden bildirilen laboratuvar konfirme MERS vakalarının haftalara göre dağılımı, Haziran 2012 – Şubat 2022, DSÖ.</a:t>
            </a:r>
          </a:p>
        </p:txBody>
      </p:sp>
      <p:pic>
        <p:nvPicPr>
          <p:cNvPr id="3" name="Resim 2">
            <a:extLst>
              <a:ext uri="{FF2B5EF4-FFF2-40B4-BE49-F238E27FC236}">
                <a16:creationId xmlns:a16="http://schemas.microsoft.com/office/drawing/2014/main" id="{D2B55198-F577-4110-B9F8-B7028E6B3528}"/>
              </a:ext>
            </a:extLst>
          </p:cNvPr>
          <p:cNvPicPr>
            <a:picLocks noChangeAspect="1"/>
          </p:cNvPicPr>
          <p:nvPr/>
        </p:nvPicPr>
        <p:blipFill>
          <a:blip r:embed="rId2"/>
          <a:stretch>
            <a:fillRect/>
          </a:stretch>
        </p:blipFill>
        <p:spPr>
          <a:xfrm>
            <a:off x="989780" y="1860420"/>
            <a:ext cx="10186220" cy="4954879"/>
          </a:xfrm>
          <a:prstGeom prst="rect">
            <a:avLst/>
          </a:prstGeom>
        </p:spPr>
      </p:pic>
    </p:spTree>
    <p:extLst>
      <p:ext uri="{BB962C8B-B14F-4D97-AF65-F5344CB8AC3E}">
        <p14:creationId xmlns:p14="http://schemas.microsoft.com/office/powerpoint/2010/main" val="2554284244"/>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is">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is">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2500</TotalTime>
  <Words>2772</Words>
  <Application>Microsoft Office PowerPoint</Application>
  <PresentationFormat>Geniş ekran</PresentationFormat>
  <Paragraphs>469</Paragraphs>
  <Slides>62</Slides>
  <Notes>7</Notes>
  <HiddenSlides>0</HiddenSlides>
  <MMClips>0</MMClips>
  <ScaleCrop>false</ScaleCrop>
  <HeadingPairs>
    <vt:vector size="8" baseType="variant">
      <vt:variant>
        <vt:lpstr>Kullanılan Yazı Tipleri</vt:lpstr>
      </vt:variant>
      <vt:variant>
        <vt:i4>7</vt:i4>
      </vt:variant>
      <vt:variant>
        <vt:lpstr>Tema</vt:lpstr>
      </vt:variant>
      <vt:variant>
        <vt:i4>1</vt:i4>
      </vt:variant>
      <vt:variant>
        <vt:lpstr>Eklenmiş OLE Hizmet Programları</vt:lpstr>
      </vt:variant>
      <vt:variant>
        <vt:i4>1</vt:i4>
      </vt:variant>
      <vt:variant>
        <vt:lpstr>Slayt Başlıkları</vt:lpstr>
      </vt:variant>
      <vt:variant>
        <vt:i4>62</vt:i4>
      </vt:variant>
    </vt:vector>
  </HeadingPairs>
  <TitlesOfParts>
    <vt:vector size="71" baseType="lpstr">
      <vt:lpstr>Arial</vt:lpstr>
      <vt:lpstr>Calibri</vt:lpstr>
      <vt:lpstr>Calibri Light</vt:lpstr>
      <vt:lpstr>Century Gothic</vt:lpstr>
      <vt:lpstr>Lato</vt:lpstr>
      <vt:lpstr>Times New Roman</vt:lpstr>
      <vt:lpstr>Wingdings</vt:lpstr>
      <vt:lpstr>Office Teması</vt:lpstr>
      <vt:lpstr>Document</vt:lpstr>
      <vt:lpstr>PowerPoint Sunusu</vt:lpstr>
      <vt:lpstr>PowerPoint Sunusu</vt:lpstr>
      <vt:lpstr>Tarihçe</vt:lpstr>
      <vt:lpstr>PowerPoint Sunusu</vt:lpstr>
      <vt:lpstr>MERS-CoV</vt:lpstr>
      <vt:lpstr>Virüsün Geçişi</vt:lpstr>
      <vt:lpstr>İnsandan İnsana Bulaş</vt:lpstr>
      <vt:lpstr>Suudi Arabistan’daki Vakalarda Bulaş Kaynağı</vt:lpstr>
      <vt:lpstr>PowerPoint Sunusu</vt:lpstr>
      <vt:lpstr>PowerPoint Sunusu</vt:lpstr>
      <vt:lpstr>PowerPoint Sunusu</vt:lpstr>
      <vt:lpstr>PowerPoint Sunusu</vt:lpstr>
      <vt:lpstr>PowerPoint Sunusu</vt:lpstr>
      <vt:lpstr>PowerPoint Sunusu</vt:lpstr>
      <vt:lpstr>Kuluçka Dönemi</vt:lpstr>
      <vt:lpstr>Klinik Belirti ve Bulgular</vt:lpstr>
      <vt:lpstr>Laboratuvar Bulguları</vt:lpstr>
      <vt:lpstr>MERS-CoV Laboratuvar Tanısı</vt:lpstr>
      <vt:lpstr>MERS-CoV Hastalığı-Tedavi</vt:lpstr>
      <vt:lpstr>MERS-CoV-Korunma</vt:lpstr>
      <vt:lpstr>PowerPoint Sunusu</vt:lpstr>
      <vt:lpstr>PowerPoint Sunusu</vt:lpstr>
      <vt:lpstr>PowerPoint Sunusu</vt:lpstr>
      <vt:lpstr>Kimlerde Düşünülmeli?</vt:lpstr>
      <vt:lpstr>MERS-CoV Riskli Temas </vt:lpstr>
      <vt:lpstr>PowerPoint Sunusu</vt:lpstr>
      <vt:lpstr>PowerPoint Sunusu</vt:lpstr>
      <vt:lpstr>PowerPoint Sunusu</vt:lpstr>
      <vt:lpstr>PowerPoint Sunusu</vt:lpstr>
      <vt:lpstr>Vaka Yönetimi</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Hospitalizasyon</vt:lpstr>
      <vt:lpstr>Hospitalizayon</vt:lpstr>
      <vt:lpstr>Hasta İzolasyonu</vt:lpstr>
      <vt:lpstr>Hasta İzolasyonu</vt:lpstr>
      <vt:lpstr>PowerPoint Sunusu</vt:lpstr>
      <vt:lpstr>PowerPoint Sunusu</vt:lpstr>
      <vt:lpstr>PowerPoint Sunusu</vt:lpstr>
      <vt:lpstr>Ortam-Çevre Temizliği</vt:lpstr>
      <vt:lpstr>PowerPoint Sunusu</vt:lpstr>
      <vt:lpstr>Personel Koruyucu Ekipman</vt:lpstr>
      <vt:lpstr>PowerPoint Sunusu</vt:lpstr>
      <vt:lpstr>Önlük Giyerken</vt:lpstr>
      <vt:lpstr>Maske Takılırken</vt:lpstr>
      <vt:lpstr>Maske Takıldıktan Sonra</vt:lpstr>
      <vt:lpstr>Gözlük-Yüz Koruyucusu Giyilmesi</vt:lpstr>
      <vt:lpstr>Eldiven Giyilirken</vt:lpstr>
      <vt:lpstr>Eldiven Giyildikten Sonra</vt:lpstr>
      <vt:lpstr>PowerPoint Sunusu</vt:lpstr>
      <vt:lpstr>Eldiven Çıkarılırken</vt:lpstr>
      <vt:lpstr>Önlük Çıkarılırken</vt:lpstr>
      <vt:lpstr>Gözlük-Yüz Koruyucusu Çıkarılırken</vt:lpstr>
      <vt:lpstr>Maske Çıkarılırken</vt:lpstr>
      <vt:lpstr>PowerPoint Sunusu</vt:lpstr>
    </vt:vector>
  </TitlesOfParts>
  <Manager>IT Koordinatörü</Manager>
  <Company>THSK</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Bakan Bey Sunum</dc:title>
  <dc:subject/>
  <dc:creator>Görkem Özçelik</dc:creator>
  <cp:keywords/>
  <dc:description/>
  <cp:lastModifiedBy>EMİNE AVCI</cp:lastModifiedBy>
  <cp:revision>162</cp:revision>
  <dcterms:created xsi:type="dcterms:W3CDTF">2016-06-25T12:01:38Z</dcterms:created>
  <dcterms:modified xsi:type="dcterms:W3CDTF">2022-05-30T19:06:07Z</dcterms:modified>
  <cp:category/>
</cp:coreProperties>
</file>