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1" r:id="rId5"/>
    <p:sldId id="266" r:id="rId6"/>
    <p:sldId id="265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38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6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9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08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20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72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37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7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09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8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3882-995D-4EBE-B1E3-0B28EE1F26FE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712B-F5A2-45EF-A619-E748D66B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78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62140" y="6278479"/>
            <a:ext cx="434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>
                <a:solidFill>
                  <a:srgbClr val="002060"/>
                </a:solidFill>
                <a:effectLst/>
                <a:latin typeface="Roboto"/>
              </a:rPr>
              <a:t>HAYATLARI KURTAR: Ellerini Temizle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381505" y="3428703"/>
            <a:ext cx="11146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sz="3200" b="1" i="0" dirty="0">
                <a:solidFill>
                  <a:schemeClr val="accent2"/>
                </a:solidFill>
                <a:effectLst/>
                <a:latin typeface="Roboto"/>
              </a:rPr>
              <a:t>Eldivenler gerektiği zaman. </a:t>
            </a:r>
            <a:r>
              <a:rPr lang="tr-TR" sz="4000" b="1" i="0" dirty="0">
                <a:solidFill>
                  <a:schemeClr val="accent2"/>
                </a:solidFill>
                <a:effectLst/>
                <a:latin typeface="Roboto"/>
              </a:rPr>
              <a:t>El hijyeni her zaman!</a:t>
            </a:r>
            <a:endParaRPr lang="tr-TR" sz="4000" dirty="0">
              <a:solidFill>
                <a:schemeClr val="accent2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2A98F2-5BBC-7C22-F518-7ABCF082F972}"/>
              </a:ext>
            </a:extLst>
          </p:cNvPr>
          <p:cNvSpPr txBox="1"/>
          <p:nvPr/>
        </p:nvSpPr>
        <p:spPr>
          <a:xfrm>
            <a:off x="1537252" y="4515036"/>
            <a:ext cx="559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>
                <a:solidFill>
                  <a:srgbClr val="FF0000"/>
                </a:solidFill>
              </a:rPr>
              <a:t>BURAYA KURUM ADINIZI YAZABİLİRSİNİZ……</a:t>
            </a:r>
          </a:p>
        </p:txBody>
      </p:sp>
    </p:spTree>
    <p:extLst>
      <p:ext uri="{BB962C8B-B14F-4D97-AF65-F5344CB8AC3E}">
        <p14:creationId xmlns:p14="http://schemas.microsoft.com/office/powerpoint/2010/main" val="123430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F7CD-B5A4-96FD-E3DD-4D5B03AD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4904A-7ED9-71C8-29B5-6F1C974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CF8930-7DCC-79E1-4CFD-0FC5D07EB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5341"/>
            <a:ext cx="11141765" cy="5086763"/>
          </a:xfrm>
        </p:spPr>
        <p:txBody>
          <a:bodyPr>
            <a:noAutofit/>
          </a:bodyPr>
          <a:lstStyle/>
          <a:p>
            <a:pPr marL="0" marR="273050" indent="0" algn="just">
              <a:lnSpc>
                <a:spcPct val="150000"/>
              </a:lnSpc>
              <a:spcBef>
                <a:spcPts val="500"/>
              </a:spcBef>
              <a:buNone/>
              <a:tabLst>
                <a:tab pos="539750" algn="l"/>
              </a:tabLst>
            </a:pP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kullanımına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ilişkin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temel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mesajlar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73050" algn="just">
              <a:lnSpc>
                <a:spcPct val="150000"/>
              </a:lnSpc>
              <a:spcBef>
                <a:spcPts val="500"/>
              </a:spcBef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durumlarda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yıkama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sağlanması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şartıyla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kirlenmesini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önlemede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patojenlerin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bulaşmasını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azaltmada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etkilidir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560"/>
              </a:spcBef>
              <a:buSzPct val="98000"/>
              <a:buFont typeface="Wingdings" panose="05000000000000000000" pitchFamily="2" charset="2"/>
              <a:buChar char="ü"/>
              <a:tabLst>
                <a:tab pos="539115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Güvenli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15265" lvl="1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kontaminasyonunu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önleyen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giyme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tekniğinin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15265" lvl="1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kontaminasyonunu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önleyen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tekniğinin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555"/>
              </a:spcBef>
              <a:buSzPct val="98000"/>
              <a:buFont typeface="Wingdings" panose="05000000000000000000" pitchFamily="2" charset="2"/>
              <a:buChar char="ü"/>
              <a:tabLst>
                <a:tab pos="538480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Gereksiz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uygunsuz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kaynak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israfına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açar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mikroorganizmaların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artırabilir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4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E601-A575-EC31-60CD-65F8D28E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8252B1-D66D-D75F-4174-E954232C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D999B6-1246-70D7-C835-A7C5360A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7" y="1645341"/>
            <a:ext cx="11396868" cy="5086763"/>
          </a:xfrm>
        </p:spPr>
        <p:txBody>
          <a:bodyPr>
            <a:noAutofit/>
          </a:bodyPr>
          <a:lstStyle/>
          <a:p>
            <a:pPr marR="273050" lvl="1">
              <a:lnSpc>
                <a:spcPct val="150000"/>
              </a:lnSpc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değiştirme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ihtiyacını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indirmek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için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prosedürleri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nasıl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planlayıp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uygulayacakları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mümkün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olduğunca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temassız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teknikleri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nasıl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kullanacakları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konusunda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eğitilmelidir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R="273050" lvl="1">
              <a:lnSpc>
                <a:spcPct val="150000"/>
              </a:lnSpc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bütünlüğü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bozulduysa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örneğin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delinme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yırtılma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mümkün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kısa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sürede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çıkartılmalı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sağlanmalı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gerekirse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yeni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R="273050" lvl="1">
              <a:lnSpc>
                <a:spcPct val="150000"/>
              </a:lnSpc>
              <a:buSzPct val="98000"/>
              <a:buFont typeface="Wingdings" panose="05000000000000000000" pitchFamily="2" charset="2"/>
              <a:buChar char="ü"/>
              <a:tabLst>
                <a:tab pos="6832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losyonları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kremlerinin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lateks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bütünlüğünü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olumsuz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etkileyebilir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bazı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alkol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bazlı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antiseptikleri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kalan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pudrayla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etkileşime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girebilir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E3AC38B-2BE0-E815-B2DC-038C87A2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5006975"/>
            <a:ext cx="5429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62C4-B438-4B39-C798-BD5DFB68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BE4443-3224-4215-2A44-257AC03C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E76E44-FB0B-3106-2767-13060DD07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341"/>
            <a:ext cx="10253870" cy="5086763"/>
          </a:xfrm>
        </p:spPr>
        <p:txBody>
          <a:bodyPr>
            <a:noAutofit/>
          </a:bodyPr>
          <a:lstStyle/>
          <a:p>
            <a:pPr marL="0" indent="0">
              <a:spcBef>
                <a:spcPts val="540"/>
              </a:spcBef>
              <a:buNone/>
            </a:pP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kullanımına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ilişkin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önerilerin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özeti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63575" lvl="0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32258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hiçbir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şekilde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gerekliliğini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ortadan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kaldırmaz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sabunla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yıkanarak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alkol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bazlı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ürünle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ovalanarak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sağlanan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eyleminin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yerini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alamaz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63575" lvl="0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32258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diğer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vücut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sıvıları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mukozalar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bütünlüğü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bozulmuş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deriyle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potansiyel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olarak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bulaşıcı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materyalle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beklendiği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durumlarda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47A1AF-EA25-E9BD-17A6-24A44CB6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20"/>
          <a:stretch/>
        </p:blipFill>
        <p:spPr>
          <a:xfrm>
            <a:off x="0" y="4850295"/>
            <a:ext cx="12284765" cy="22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FA5C-92A4-DC0B-625D-4751C535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E8249F-5AA4-FF7A-394C-A5FD056B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2777C2-5455-63AA-1A38-409E3723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5341"/>
            <a:ext cx="11353801" cy="5086763"/>
          </a:xfrm>
        </p:spPr>
        <p:txBody>
          <a:bodyPr>
            <a:noAutofit/>
          </a:bodyPr>
          <a:lstStyle/>
          <a:p>
            <a:pPr marL="0" indent="0">
              <a:spcBef>
                <a:spcPts val="540"/>
              </a:spcBef>
              <a:buNone/>
            </a:pP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kullanımına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ilişkin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önerilerin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özeti</a:t>
            </a:r>
            <a:r>
              <a:rPr lang="en-US" sz="2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63575" lvl="0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322580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Hastayla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temastan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sonra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çıkarılmalıdır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Aynı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birden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fazla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hastanın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bakımı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için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giyilmemelidir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63575" lvl="0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32258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bakımı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sırasında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vücut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bölgesinden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başka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vücut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bölgesine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aynı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hastada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mukoza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bütünlüğü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bozulmuş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cihaz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dahil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geçerken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çıkarılmalı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sağlanarak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yeni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giyilmelidir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63575" lvl="0">
              <a:lnSpc>
                <a:spcPct val="150000"/>
              </a:lnSpc>
              <a:spcBef>
                <a:spcPts val="745"/>
              </a:spcBef>
              <a:buSzPct val="98000"/>
              <a:buFont typeface="Wingdings" panose="05000000000000000000" pitchFamily="2" charset="2"/>
              <a:buChar char="ü"/>
              <a:tabLst>
                <a:tab pos="322580" algn="l"/>
              </a:tabLst>
            </a:pP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Kullanılmış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hiç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şekilde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yeniden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48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B36A7D-D56E-66A1-6EE5-37AB7453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20"/>
          <a:stretch/>
        </p:blipFill>
        <p:spPr>
          <a:xfrm>
            <a:off x="0" y="4850295"/>
            <a:ext cx="12284765" cy="22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31064-6D86-68AF-C85E-E45B3C25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A43986-DD59-9638-DC08-FD6B7055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BF86BAFC-9238-B88C-9E96-75E4B72AC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79941"/>
              </p:ext>
            </p:extLst>
          </p:nvPr>
        </p:nvGraphicFramePr>
        <p:xfrm>
          <a:off x="384314" y="1474410"/>
          <a:ext cx="11714921" cy="52063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5740">
                  <a:extLst>
                    <a:ext uri="{9D8B030D-6E8A-4147-A177-3AD203B41FA5}">
                      <a16:colId xmlns:a16="http://schemas.microsoft.com/office/drawing/2014/main" val="568246497"/>
                    </a:ext>
                  </a:extLst>
                </a:gridCol>
                <a:gridCol w="9649181">
                  <a:extLst>
                    <a:ext uri="{9D8B030D-6E8A-4147-A177-3AD203B41FA5}">
                      <a16:colId xmlns:a16="http://schemas.microsoft.com/office/drawing/2014/main" val="265533979"/>
                    </a:ext>
                  </a:extLst>
                </a:gridCol>
              </a:tblGrid>
              <a:tr h="274863">
                <a:tc>
                  <a:txBody>
                    <a:bodyPr/>
                    <a:lstStyle/>
                    <a:p>
                      <a:pPr marL="194310" indent="-144145">
                        <a:spcBef>
                          <a:spcPts val="25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indent="-144145">
                        <a:spcBef>
                          <a:spcPts val="250"/>
                        </a:spcBef>
                      </a:pPr>
                      <a:r>
                        <a:rPr lang="en-US" sz="2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Endikasyon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2877"/>
                  </a:ext>
                </a:extLst>
              </a:tr>
              <a:tr h="1701343">
                <a:tc>
                  <a:txBody>
                    <a:bodyPr/>
                    <a:lstStyle/>
                    <a:p>
                      <a:pPr marL="50165" indent="-144145">
                        <a:spcBef>
                          <a:spcPts val="250"/>
                        </a:spcBef>
                      </a:pPr>
                      <a:r>
                        <a:rPr lang="tr-TR" sz="2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50165" indent="-144145">
                        <a:spcBef>
                          <a:spcPts val="250"/>
                        </a:spcBef>
                      </a:pPr>
                      <a:endParaRPr lang="tr-TR" sz="2000" b="1" spc="-1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" indent="-144145">
                        <a:spcBef>
                          <a:spcPts val="250"/>
                        </a:spcBef>
                      </a:pPr>
                      <a:r>
                        <a:rPr lang="tr-TR" sz="2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Eldiven </a:t>
                      </a:r>
                      <a:r>
                        <a:rPr lang="en-US" sz="2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giyme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3975" lvl="0" indent="0">
                        <a:lnSpc>
                          <a:spcPct val="150000"/>
                        </a:lnSpc>
                        <a:spcBef>
                          <a:spcPts val="255"/>
                        </a:spcBef>
                        <a:buSzPts val="800"/>
                        <a:buFont typeface="Arial" panose="020B0604020202020204" pitchFamily="34" charset="0"/>
                        <a:buNone/>
                        <a:tabLst>
                          <a:tab pos="193675" algn="l"/>
                        </a:tabLst>
                      </a:pPr>
                      <a:r>
                        <a:rPr lang="tr-TR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1)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Steril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işlemden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önce</a:t>
                      </a:r>
                      <a:endParaRPr lang="tr-TR" sz="1800" spc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3975" lvl="0" indent="0">
                        <a:lnSpc>
                          <a:spcPct val="150000"/>
                        </a:lnSpc>
                        <a:spcBef>
                          <a:spcPts val="255"/>
                        </a:spcBef>
                        <a:buSzPts val="800"/>
                        <a:buFont typeface="Arial" panose="020B0604020202020204" pitchFamily="34" charset="0"/>
                        <a:buNone/>
                        <a:tabLst>
                          <a:tab pos="193675" algn="l"/>
                        </a:tabLst>
                      </a:pPr>
                      <a:r>
                        <a:rPr lang="tr-TR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Steril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koşulların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varlığına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bakılmaksızın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bütünlüğü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bozulmuş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deri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mukozayla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dahil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olmak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üzere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kan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başka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vücut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sıvısıyla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riski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varlığında</a:t>
                      </a:r>
                      <a:endParaRPr lang="tr-TR" sz="1800" spc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3975" lvl="0" indent="0">
                        <a:lnSpc>
                          <a:spcPct val="150000"/>
                        </a:lnSpc>
                        <a:spcBef>
                          <a:spcPts val="550"/>
                        </a:spcBef>
                        <a:buSzPts val="800"/>
                        <a:buFont typeface="Arial" panose="020B0604020202020204" pitchFamily="34" charset="0"/>
                        <a:buNone/>
                        <a:tabLst>
                          <a:tab pos="194310" algn="l"/>
                        </a:tabLst>
                      </a:pPr>
                      <a:r>
                        <a:rPr lang="tr-TR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izolasyonu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sırasında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hastayla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yakın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çevresiyle</a:t>
                      </a:r>
                      <a:r>
                        <a:rPr lang="en-US" sz="1800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spc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endParaRPr lang="tr-TR" sz="1800" spc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778719"/>
                  </a:ext>
                </a:extLst>
              </a:tr>
              <a:tr h="3192141">
                <a:tc>
                  <a:txBody>
                    <a:bodyPr/>
                    <a:lstStyle/>
                    <a:p>
                      <a:pPr marL="50165" indent="-144145">
                        <a:spcBef>
                          <a:spcPts val="250"/>
                        </a:spcBef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50165" indent="-144145">
                        <a:spcBef>
                          <a:spcPts val="250"/>
                        </a:spcBef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" indent="-144145">
                        <a:spcBef>
                          <a:spcPts val="250"/>
                        </a:spcBef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" indent="-144145">
                        <a:spcBef>
                          <a:spcPts val="250"/>
                        </a:spcBef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Eldiven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çıkarma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50000"/>
                        </a:lnSpc>
                        <a:spcBef>
                          <a:spcPts val="555"/>
                        </a:spcBef>
                        <a:tabLst>
                          <a:tab pos="16383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1) Eldivenler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hasar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gördüğünde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bütünlüğünden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şüphelenirseniz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4310" indent="-120650">
                        <a:lnSpc>
                          <a:spcPct val="150000"/>
                        </a:lnSpc>
                        <a:spcBef>
                          <a:spcPts val="555"/>
                        </a:spcBef>
                        <a:tabLst>
                          <a:tab pos="16383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2) Kan,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başka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vücut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sıvısı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bütünlüğü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bozulmuş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mukozayla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meydana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geldiğinde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sona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erdiğinde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4310" indent="-144145">
                        <a:lnSpc>
                          <a:spcPct val="150000"/>
                        </a:lnSpc>
                        <a:spcBef>
                          <a:spcPts val="555"/>
                        </a:spcBef>
                        <a:tabLst>
                          <a:tab pos="1936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3) Tek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hasta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çevresiyle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hastanın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kirli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vücut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bölgesiyle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sona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erdiğinde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4310" indent="-144145">
                        <a:lnSpc>
                          <a:spcPct val="150000"/>
                        </a:lnSpc>
                        <a:spcBef>
                          <a:spcPts val="555"/>
                        </a:spcBef>
                        <a:tabLst>
                          <a:tab pos="1936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4) El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hijyeni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endikasyon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olduğunda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3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6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6E2A4-E965-D887-2152-9CC41F35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 HİJYENİ HER ZAMAN!</a:t>
            </a:r>
            <a:endParaRPr lang="tr-TR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684DFF8D-948D-022D-1936-A63AEE85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2"/>
          <a:stretch/>
        </p:blipFill>
        <p:spPr>
          <a:xfrm>
            <a:off x="434555" y="1508078"/>
            <a:ext cx="6158021" cy="5349922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FFC9CBB0-745A-F814-2D5D-AE6A1D015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823" y="2138509"/>
            <a:ext cx="3420177" cy="31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A7BA-9DAC-6836-928C-81DDCCFC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54CC084E-E1AB-4632-EE95-48FD3029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823" y="2138509"/>
            <a:ext cx="3420177" cy="314058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BD5DB54-7E55-EA0A-D7E2-F2F9F734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 HİJYENİ HER ZAMAN!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FA120E-FD0E-CA74-84EA-6AAD42F2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0836" y="1578909"/>
            <a:ext cx="13303827" cy="50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02C12-6600-21FF-725E-98A174CE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0E47CA89-C3C2-248F-6B36-F3EE807E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823" y="2138509"/>
            <a:ext cx="3420177" cy="314058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2011F96-7E9D-3FCA-F253-80C82A8A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 HİJYENİ HER ZAMAN!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13B42-4B67-FDCF-00B2-E50701F8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520" y="1690688"/>
            <a:ext cx="11711431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BEA34-DDE3-089D-F0A8-FF673A22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1411BD0-24AB-2FFB-AB77-0A90D2B6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95"/>
          <a:stretch/>
        </p:blipFill>
        <p:spPr>
          <a:xfrm>
            <a:off x="1630845" y="698051"/>
            <a:ext cx="8930309" cy="6164418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99890A06-F6DC-F404-A84A-D8E990095940}"/>
              </a:ext>
            </a:extLst>
          </p:cNvPr>
          <p:cNvSpPr/>
          <p:nvPr/>
        </p:nvSpPr>
        <p:spPr>
          <a:xfrm>
            <a:off x="901148" y="122106"/>
            <a:ext cx="10866782" cy="5759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Eldiven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kullanımı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endikasyonu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oluştuğunda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eldiven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giymeden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önce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alkol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bazlı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bir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antiseptiği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ovalayarak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veya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sabun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yıkayarak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mutlaka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hijyenini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sağlayın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8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C29C61-DD34-E853-CB32-750383A5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92" y="489915"/>
            <a:ext cx="9462215" cy="53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4366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0"/>
            <a:ext cx="12192000" cy="955964"/>
          </a:xfrm>
          <a:prstGeom prst="rect">
            <a:avLst/>
          </a:prstGeom>
          <a:solidFill>
            <a:srgbClr val="FFE3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ELDİVENLER GEREKTİĞİ ZAMAN. </a:t>
            </a:r>
            <a:r>
              <a:rPr lang="tr-TR" sz="3600" b="1" dirty="0">
                <a:solidFill>
                  <a:srgbClr val="002060"/>
                </a:solidFill>
              </a:rPr>
              <a:t>EL HİJYENİ HER ZAMAN!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3436609"/>
            <a:ext cx="12192000" cy="3600986"/>
          </a:xfrm>
          <a:prstGeom prst="rect">
            <a:avLst/>
          </a:prstGeom>
          <a:solidFill>
            <a:srgbClr val="FFE3C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b="0" i="0" dirty="0">
              <a:solidFill>
                <a:srgbClr val="3C4043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3C4043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</a:rPr>
              <a:t>Dünya Sağlık Örgütü’nün bu küresel EL HİJYENİ kampanyanın 17. yılını kutluyoruz.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solidFill>
                <a:srgbClr val="3C4043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Uygun tekniği kullanarak 5 </a:t>
            </a:r>
            <a:r>
              <a:rPr lang="tr-TR" sz="2000" dirty="0" err="1"/>
              <a:t>endikasyona</a:t>
            </a:r>
            <a:r>
              <a:rPr lang="tr-TR" sz="2000" dirty="0"/>
              <a:t> göre sağlık hizmeti iş akışında uygun el hijyeni sağlamakla yükümlüyüz.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Özellikle gereksiz yere kullanıldığında eldivenlerin </a:t>
            </a:r>
            <a:r>
              <a:rPr lang="tr-TR" sz="2000" b="1" dirty="0"/>
              <a:t>atık üretimi ve yönetimi </a:t>
            </a:r>
            <a:r>
              <a:rPr lang="tr-TR" sz="2000" dirty="0"/>
              <a:t>üzerindeki çevresel ve iklimsel etkisine ilişkin farkındalığımız artmalıdır!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870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8B6999C-E93A-3347-8330-467E90BF7AB8}"/>
              </a:ext>
            </a:extLst>
          </p:cNvPr>
          <p:cNvSpPr/>
          <p:nvPr/>
        </p:nvSpPr>
        <p:spPr>
          <a:xfrm>
            <a:off x="6019707" y="1735957"/>
            <a:ext cx="6096000" cy="4832092"/>
          </a:xfrm>
          <a:prstGeom prst="rect">
            <a:avLst/>
          </a:prstGeom>
          <a:solidFill>
            <a:srgbClr val="FFE3C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b="0" i="0" dirty="0">
              <a:solidFill>
                <a:srgbClr val="3C4043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3C4043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</a:rPr>
              <a:t>Dünya Sağlık Örgütü’nün bu küresel EL HİJYENİ kampanyanın 17. yılını kutluyoruz.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solidFill>
                <a:srgbClr val="3C4043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Uygun tekniği kullanarak 5 </a:t>
            </a:r>
            <a:r>
              <a:rPr lang="tr-TR" sz="2000" dirty="0" err="1"/>
              <a:t>endikasyona</a:t>
            </a:r>
            <a:r>
              <a:rPr lang="tr-TR" sz="2000" dirty="0"/>
              <a:t> göre sağlık hizmeti iş akışında uygun el hijyeni sağlamakla yükümlüyüz.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Özellikle gereksiz yere kullanıldığında eldivenlerin </a:t>
            </a:r>
            <a:r>
              <a:rPr lang="tr-TR" sz="2000" b="1" dirty="0"/>
              <a:t>atık üretimi ve yönetimi </a:t>
            </a:r>
            <a:r>
              <a:rPr lang="tr-TR" sz="2000" dirty="0"/>
              <a:t>üzerindeki çevresel ve iklimsel etkisine ilişkin farkındalığımız artmalıdır!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A5484A-6351-6FDA-2D63-032B8C40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957"/>
            <a:ext cx="6019707" cy="3386085"/>
          </a:xfrm>
          <a:prstGeom prst="rect">
            <a:avLst/>
          </a:prstGeom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B2227E71-3E6E-6846-BC73-9BFF82DA30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002060"/>
                </a:solidFill>
                <a:latin typeface="Calibri" panose="020F0502020204030204"/>
              </a:rPr>
              <a:t>ELDİVENLER GEREKTİĞİ ZAMAN. </a:t>
            </a:r>
            <a:r>
              <a:rPr lang="tr-TR" sz="3600" b="1" dirty="0">
                <a:solidFill>
                  <a:srgbClr val="002060"/>
                </a:solidFill>
                <a:latin typeface="Calibri" panose="020F0502020204030204"/>
              </a:rPr>
              <a:t>EL HİJYENİ HER ZAMAN!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041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9BB5A83-29A1-978F-7F14-465CE7F5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4366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0"/>
            <a:ext cx="12192000" cy="955964"/>
          </a:xfrm>
          <a:prstGeom prst="rect">
            <a:avLst/>
          </a:prstGeom>
          <a:solidFill>
            <a:srgbClr val="FFE3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ELDİVENLER GEREKTİĞİ ZAMAN. </a:t>
            </a:r>
            <a:r>
              <a:rPr lang="tr-TR" sz="3600" b="1" dirty="0">
                <a:solidFill>
                  <a:srgbClr val="002060"/>
                </a:solidFill>
              </a:rPr>
              <a:t>EL HİJYENİ HER ZAMAN!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3436609"/>
            <a:ext cx="12192000" cy="3570208"/>
          </a:xfrm>
          <a:prstGeom prst="rect">
            <a:avLst/>
          </a:prstGeom>
          <a:solidFill>
            <a:srgbClr val="FFE3C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b="0" i="0" dirty="0">
              <a:solidFill>
                <a:srgbClr val="3C4043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Tıbbi eldivenler %100 koruma sağlamaz.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b="0" i="0" dirty="0"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Tıbbi eldivenler de eldivensiz eller kadar kolay kirlenebilmektedir.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000" b="0" i="0" dirty="0"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Eldiven giyildiğinde, örneğin bir hastaya dokunduktan sonra, eldivenler çıkarılmalı ve derhal el hijyeni yapılmalıdır.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b="0" i="0" dirty="0"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Eldiven giyilip giyilmediğine bakılmaksızın, </a:t>
            </a:r>
            <a:r>
              <a:rPr lang="tr-TR" sz="2000" b="1" i="0" dirty="0">
                <a:effectLst/>
                <a:latin typeface="Roboto"/>
              </a:rPr>
              <a:t>doğru zamanda ve doğru şekilde el hijyeni</a:t>
            </a:r>
            <a:r>
              <a:rPr lang="tr-TR" sz="2000" b="0" i="0" dirty="0">
                <a:effectLst/>
                <a:latin typeface="Roboto"/>
              </a:rPr>
              <a:t>, sağlık hizmetlerinde hastaları ve sağlık çalışanlarını korumak için hala en önemli önlemlerden biridir.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57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4366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0"/>
            <a:ext cx="12192000" cy="955964"/>
          </a:xfrm>
          <a:prstGeom prst="rect">
            <a:avLst/>
          </a:prstGeom>
          <a:solidFill>
            <a:srgbClr val="FFE3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ELDİVENLER GEREKTİĞİ ZAMAN. </a:t>
            </a:r>
            <a:r>
              <a:rPr lang="tr-TR" sz="3600" b="1" dirty="0">
                <a:solidFill>
                  <a:srgbClr val="002060"/>
                </a:solidFill>
              </a:rPr>
              <a:t>EL HİJYENİ HER ZAMAN!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3436609"/>
            <a:ext cx="12192000" cy="3416320"/>
          </a:xfrm>
          <a:prstGeom prst="rect">
            <a:avLst/>
          </a:prstGeom>
          <a:solidFill>
            <a:srgbClr val="FFE3C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b="0" i="0" dirty="0">
              <a:solidFill>
                <a:srgbClr val="3C4043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Aşırı eldiven kullanımı, sağlık hizmeti atıklarının hacmine önemli ölçüde katkıda bulunur.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Uygun eldiven kullanımı ve el hijyeni, bu atığı en aza indirmeye yardımcı olabilir.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Belirtilmediği halde eldiven kullanmak kaynakları israf eder ve mutlaka mikrop bulaşmasını azaltmaz.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Şubat ve Ağustos 2020 arasında </a:t>
            </a:r>
            <a:r>
              <a:rPr lang="tr-TR" sz="2000" b="1" i="0" dirty="0">
                <a:effectLst/>
                <a:latin typeface="Roboto"/>
              </a:rPr>
              <a:t>3 milyar adet kişisel koruyucu ekipman </a:t>
            </a:r>
            <a:r>
              <a:rPr lang="tr-TR" sz="2000" b="0" i="0" dirty="0">
                <a:effectLst/>
                <a:latin typeface="Roboto"/>
              </a:rPr>
              <a:t>kullanıldığı biliniyor.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0" i="0" dirty="0">
                <a:effectLst/>
                <a:latin typeface="Roboto"/>
              </a:rPr>
              <a:t>Bunun sonucunda günde 591 ton atık oluştu. En büyük katkı </a:t>
            </a:r>
            <a:r>
              <a:rPr lang="tr-TR" sz="2000" b="1" i="0" dirty="0">
                <a:effectLst/>
                <a:latin typeface="Roboto"/>
              </a:rPr>
              <a:t>eldivenlerden</a:t>
            </a:r>
            <a:r>
              <a:rPr lang="tr-TR" sz="2000" b="0" i="0" dirty="0">
                <a:effectLst/>
                <a:latin typeface="Roboto"/>
              </a:rPr>
              <a:t> geldi.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40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E36BA-C807-2D27-BBA6-51A0C541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4A6847-C6AC-D969-E0C1-2ED40CAE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69E9F-2164-7553-2568-7A07EE343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 </a:t>
            </a:r>
            <a:r>
              <a:rPr lang="en-US" sz="1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Tanımlar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prosedürler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sırasında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kullanılan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olarak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tanımlanır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Muayene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steril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non-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steril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Cerrahi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kalınlık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elastikiyet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dayanıklılık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gibi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belirli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özelliklere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sahip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steril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Kemoterapi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(Bu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tür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ea typeface="Arial" panose="020B0604020202020204" pitchFamily="34" charset="0"/>
              </a:rPr>
              <a:t>sunumda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alınmamıştır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20C8AC-94DF-0A7F-B831-0EE8B4F8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 </a:t>
            </a:r>
            <a:r>
              <a:rPr lang="en-US" sz="1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kullanımının</a:t>
            </a:r>
            <a:r>
              <a:rPr lang="en-US" sz="1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gerekçesi</a:t>
            </a:r>
            <a:r>
              <a:rPr lang="en-US" sz="1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Sağlık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ellerinin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diğer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vücut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sıvılarıyla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kirlenme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riskini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azaltmak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Mikroorganizmaların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çevreye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yayılma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riskini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çalışanından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hastaya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hastadan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çalışanına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hastadan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başka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hastaya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riskini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azaltmak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818D9A07-4EE7-C9DB-D736-3DFD453CE37D}"/>
              </a:ext>
            </a:extLst>
          </p:cNvPr>
          <p:cNvSpPr txBox="1">
            <a:spLocks/>
          </p:cNvSpPr>
          <p:nvPr/>
        </p:nvSpPr>
        <p:spPr>
          <a:xfrm>
            <a:off x="6455396" y="4396961"/>
            <a:ext cx="5286030" cy="2095914"/>
          </a:xfrm>
          <a:prstGeom prst="rect">
            <a:avLst/>
          </a:prstGeom>
          <a:solidFill>
            <a:srgbClr val="D1D3D4"/>
          </a:solidFill>
        </p:spPr>
        <p:txBody>
          <a:bodyPr wrap="square" lIns="0" tIns="0" rIns="0" bIns="0" rtlCol="0">
            <a:noAutofit/>
          </a:bodyPr>
          <a:lstStyle/>
          <a:p>
            <a:pPr marL="50800">
              <a:lnSpc>
                <a:spcPct val="150000"/>
              </a:lnSpc>
              <a:spcBef>
                <a:spcPts val="280"/>
              </a:spcBef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diğer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tüm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vücut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sıvılarına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mukoza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bütünlüğü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bozulmuş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deriyle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dahil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olan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tüm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bakım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faaliyetleri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sırasında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izolasyonu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olan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hastaya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bakım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sırasında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salgın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durumlarında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kullanılmalıdır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0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5516EC-BF8A-2044-B6E7-FCD5CBC7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2C84D8-AA9D-1268-9743-0896C0378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68339" cy="4351338"/>
          </a:xfrm>
        </p:spPr>
        <p:txBody>
          <a:bodyPr>
            <a:normAutofit/>
          </a:bodyPr>
          <a:lstStyle/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çalışanlarında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hizmeti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sunumunda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patojenlerin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bulaşmasının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azaltıldığı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ellerde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kontaminasyonun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önlendiği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çeşitli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klinik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çalışmalarla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doğrulanmıştır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Bununla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birlikte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kullanımının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karşı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tam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koruma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sağlamadığı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bilmelidir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tr-TR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endParaRPr lang="tr-TR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endParaRPr lang="tr-TR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endParaRPr lang="tr-TR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endParaRPr lang="tr-TR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Patojenler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eldivenlerdeki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küçük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deliklerle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çıkarılırken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kontaminasyonla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ellerine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bulaşabilir</a:t>
            </a: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endParaRPr lang="tr-TR" dirty="0"/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9E4EC3C7-9393-B2FC-CF24-FD1AF6B7A19F}"/>
              </a:ext>
            </a:extLst>
          </p:cNvPr>
          <p:cNvSpPr txBox="1">
            <a:spLocks/>
          </p:cNvSpPr>
          <p:nvPr/>
        </p:nvSpPr>
        <p:spPr>
          <a:xfrm>
            <a:off x="1285462" y="3813189"/>
            <a:ext cx="9621076" cy="944341"/>
          </a:xfrm>
          <a:prstGeom prst="rect">
            <a:avLst/>
          </a:prstGeom>
          <a:solidFill>
            <a:srgbClr val="D1D3D4"/>
          </a:solidFill>
        </p:spPr>
        <p:txBody>
          <a:bodyPr wrap="square" lIns="0" tIns="0" rIns="0" bIns="0" rtlCol="0">
            <a:noAutofit/>
          </a:bodyPr>
          <a:lstStyle/>
          <a:p>
            <a:pPr marL="50800" marR="100330">
              <a:lnSpc>
                <a:spcPct val="120000"/>
              </a:lnSpc>
              <a:spcBef>
                <a:spcPts val="280"/>
              </a:spcBef>
            </a:pPr>
            <a:r>
              <a:rPr lang="en-US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UNUTMA! 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ellerin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mikroorganizmalarla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kontaminasyonuna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karşı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koruma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sağlamaz</a:t>
            </a:r>
            <a:r>
              <a:rPr lang="tr-TR" sz="24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endParaRPr lang="tr-TR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2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0FDE-9AAD-67B8-4C8C-F535F49A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3AB9B8-F545-6CC4-4EC4-D27A0FD2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8C1CA3-DA52-FCA3-E2FD-9D4D6EEB0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28514" cy="435133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540"/>
              </a:spcBef>
              <a:buNone/>
            </a:pP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 </a:t>
            </a:r>
            <a:r>
              <a:rPr lang="en-US" sz="2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hijyeninin</a:t>
            </a: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gerekliliği</a:t>
            </a:r>
            <a:r>
              <a:rPr lang="en-US" sz="28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tr-TR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585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endikasyonu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kullanımını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gerektiriyorsa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endikasyondan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hemen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önce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giyilmeden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yıkama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yapılmalı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giyilmelidir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585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endikasyonu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gerektiren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temastan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sonra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geldiğinde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çıkarıldıktan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hemen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sonra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yıkama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yapılmalıdır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585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sırasında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hijyenine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ihtiyaç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duyulduğunda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gözle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görünür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kirlenmesi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yırtılması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delinmesi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gibi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doğrudan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teması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gerekliliğinde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çıkarılarak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yıkama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gerçekleştirilmelidir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2755" indent="-285750">
              <a:lnSpc>
                <a:spcPct val="115000"/>
              </a:lnSpc>
              <a:spcBef>
                <a:spcPts val="540"/>
              </a:spcBef>
              <a:buFont typeface="Wingdings" panose="05000000000000000000" pitchFamily="2" charset="2"/>
              <a:buChar char="ü"/>
            </a:pPr>
            <a:endParaRPr lang="tr-TR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95605">
              <a:lnSpc>
                <a:spcPct val="115000"/>
              </a:lnSpc>
              <a:spcBef>
                <a:spcPts val="540"/>
              </a:spcBef>
            </a:pPr>
            <a:endParaRPr lang="tr-TR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95605">
              <a:lnSpc>
                <a:spcPct val="115000"/>
              </a:lnSpc>
              <a:spcBef>
                <a:spcPts val="540"/>
              </a:spcBef>
            </a:pPr>
            <a:endParaRPr lang="tr-TR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95605">
              <a:lnSpc>
                <a:spcPct val="115000"/>
              </a:lnSpc>
              <a:spcBef>
                <a:spcPts val="540"/>
              </a:spcBef>
            </a:pPr>
            <a:endParaRPr lang="tr-TR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Textbox 31">
            <a:extLst>
              <a:ext uri="{FF2B5EF4-FFF2-40B4-BE49-F238E27FC236}">
                <a16:creationId xmlns:a16="http://schemas.microsoft.com/office/drawing/2014/main" id="{7766E418-C18B-5E02-9967-D5E09DEE105E}"/>
              </a:ext>
            </a:extLst>
          </p:cNvPr>
          <p:cNvSpPr txBox="1">
            <a:spLocks/>
          </p:cNvSpPr>
          <p:nvPr/>
        </p:nvSpPr>
        <p:spPr>
          <a:xfrm>
            <a:off x="891208" y="5541135"/>
            <a:ext cx="10876722" cy="951740"/>
          </a:xfrm>
          <a:prstGeom prst="rect">
            <a:avLst/>
          </a:prstGeom>
          <a:solidFill>
            <a:srgbClr val="D1D3D4"/>
          </a:solidFill>
        </p:spPr>
        <p:txBody>
          <a:bodyPr wrap="square" lIns="0" tIns="0" rIns="0" bIns="0" rtlCol="0">
            <a:noAutofit/>
          </a:bodyPr>
          <a:lstStyle/>
          <a:p>
            <a:pPr marL="50800" marR="100330">
              <a:lnSpc>
                <a:spcPct val="120000"/>
              </a:lnSpc>
              <a:spcBef>
                <a:spcPts val="280"/>
              </a:spcBef>
            </a:pPr>
            <a:r>
              <a:rPr lang="en-US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UNUTMA! 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gerekliliği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dikkate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alınmadan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uzun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süre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mikroorganizmaların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bulaşmasına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4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84B5-3969-5371-4BE0-37E0BF53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5BD24-B28C-646A-2A96-0221D9DC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746C2-5E4F-FB0D-5357-2602537FD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53471"/>
          </a:xfrm>
        </p:spPr>
        <p:txBody>
          <a:bodyPr>
            <a:normAutofit lnSpcReduction="10000"/>
          </a:bodyPr>
          <a:lstStyle/>
          <a:p>
            <a:pPr marL="154305" marR="537210" indent="0">
              <a:lnSpc>
                <a:spcPct val="120000"/>
              </a:lnSpc>
              <a:spcBef>
                <a:spcPts val="585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Uygunsuz </a:t>
            </a:r>
            <a:r>
              <a:rPr lang="en-US" sz="24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2400" b="1" dirty="0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36C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kullanımı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85"/>
              </a:spcBef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endikasyon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dışı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kullanıldığında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riskini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azaltmadığı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gibi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kaynak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israfına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neden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55"/>
              </a:spcBef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4851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Ayrıca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uygulaması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için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hijyeni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fırsatlarının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kaçırılmasına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açabilir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55"/>
              </a:spcBef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4851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Uygunsuz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saklama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giyme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uygunsuz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zamanda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uygunsuz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teknik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gibi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nedenlerle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kirlenmiş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mikroorganizma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bulaşmasına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açabilir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tr-TR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tr-TR" dirty="0"/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E3DB3522-0D20-DCCF-D14F-2B967FB9313B}"/>
              </a:ext>
            </a:extLst>
          </p:cNvPr>
          <p:cNvSpPr txBox="1">
            <a:spLocks/>
          </p:cNvSpPr>
          <p:nvPr/>
        </p:nvSpPr>
        <p:spPr>
          <a:xfrm>
            <a:off x="6395417" y="1825624"/>
            <a:ext cx="5181600" cy="3819801"/>
          </a:xfrm>
          <a:prstGeom prst="rect">
            <a:avLst/>
          </a:prstGeom>
          <a:solidFill>
            <a:srgbClr val="D1D3D4"/>
          </a:solidFill>
        </p:spPr>
        <p:txBody>
          <a:bodyPr wrap="square" lIns="0" tIns="0" rIns="0" bIns="0" rtlCol="0">
            <a:noAutofit/>
          </a:bodyPr>
          <a:lstStyle/>
          <a:p>
            <a:pPr marL="50800" marR="194310">
              <a:lnSpc>
                <a:spcPct val="120000"/>
              </a:lnSpc>
              <a:spcBef>
                <a:spcPts val="280"/>
              </a:spcBef>
            </a:pP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UNUTMA! 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çalışanlarının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giyilmesi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değiştirilmesi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gereken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belirli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klinik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durumlar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ile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kullanılmasının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gerekli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olmadığı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durumlar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arasında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ayrım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yapabilmeleri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önemlidir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tr-TR" sz="2000" dirty="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" marR="194310">
              <a:lnSpc>
                <a:spcPct val="120000"/>
              </a:lnSpc>
              <a:spcBef>
                <a:spcPts val="280"/>
              </a:spcBef>
            </a:pP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Ayrıca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çalışanı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giyme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çıkarma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anı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hakkında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doğru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şekilde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bilgilendirilmelidir</a:t>
            </a:r>
            <a:r>
              <a:rPr lang="en-US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2000" dirty="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7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3FE9-C1A6-D9B0-BAA9-46C74C2A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676A8-2413-C63F-D3BD-5AFB57B0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ELDİVENLER GEREKTİĞİ ZAMAN. 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HİJYENİ HER ZAMAN!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7ACF8-5E78-0DCA-7D10-107444005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341"/>
            <a:ext cx="5181600" cy="4853471"/>
          </a:xfrm>
        </p:spPr>
        <p:txBody>
          <a:bodyPr>
            <a:normAutofit/>
          </a:bodyPr>
          <a:lstStyle/>
          <a:p>
            <a:pPr marL="167005" indent="0">
              <a:lnSpc>
                <a:spcPct val="150000"/>
              </a:lnSpc>
              <a:spcBef>
                <a:spcPts val="540"/>
              </a:spcBef>
              <a:buNone/>
            </a:pP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Kulanılacak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20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türü</a:t>
            </a:r>
            <a:r>
              <a:rPr lang="en-US" sz="2000" b="1" spc="-10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tr-TR" sz="2000" b="1" spc="-10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Sağlık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hizmetleri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sunumunda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strateji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olarak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alkol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bazlı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antiseptikleriyle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reaksiyon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vermediği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için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pudrasız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seçimi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önerilir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835"/>
              </a:spcBef>
              <a:buNone/>
            </a:pPr>
            <a:endParaRPr lang="tr-TR" sz="1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7005" indent="0">
              <a:lnSpc>
                <a:spcPct val="150000"/>
              </a:lnSpc>
              <a:buNone/>
            </a:pPr>
            <a:r>
              <a:rPr lang="en-US" sz="24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Tekrar</a:t>
            </a:r>
            <a:r>
              <a:rPr lang="en-US" sz="2400" b="1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</a:t>
            </a:r>
            <a:r>
              <a:rPr lang="en-US" sz="2400" b="1" spc="-10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tr-TR" sz="2400" b="1" spc="-10" dirty="0">
                <a:solidFill>
                  <a:srgbClr val="F479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Tıbbi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kullanımlık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ürünler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olduğundan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eldivenlerin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dekontaminasyonu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yeniden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işlenmesi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hiç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şekilde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söz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konusu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değildir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tr-TR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77BD552-CC95-E94F-8392-B3B9AB4E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1690688"/>
            <a:ext cx="5834378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7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1238</Words>
  <Application>Microsoft Office PowerPoint</Application>
  <PresentationFormat>Geniş ekran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ELDİVENLER GEREKTİĞİ ZAMAN. EL HİJYENİ HER ZAMAN!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 HÜSEYİN HEKİMOĞLU</dc:creator>
  <cp:lastModifiedBy>Esen BATIR</cp:lastModifiedBy>
  <cp:revision>8</cp:revision>
  <dcterms:created xsi:type="dcterms:W3CDTF">2025-03-07T09:30:23Z</dcterms:created>
  <dcterms:modified xsi:type="dcterms:W3CDTF">2025-03-21T07:02:19Z</dcterms:modified>
</cp:coreProperties>
</file>