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5" r:id="rId3"/>
    <p:sldId id="257" r:id="rId4"/>
    <p:sldId id="258" r:id="rId5"/>
    <p:sldId id="263" r:id="rId6"/>
    <p:sldId id="259" r:id="rId7"/>
    <p:sldId id="267" r:id="rId8"/>
    <p:sldId id="260" r:id="rId9"/>
    <p:sldId id="272" r:id="rId10"/>
    <p:sldId id="269" r:id="rId11"/>
    <p:sldId id="261" r:id="rId12"/>
    <p:sldId id="264" r:id="rId13"/>
    <p:sldId id="266" r:id="rId14"/>
    <p:sldId id="268"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DE0A3C-7CC2-4630-B3BE-13F500C1E00E}" type="datetimeFigureOut">
              <a:rPr lang="tr-TR" smtClean="0"/>
              <a:t>16.04.2025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47201-B9E4-4F18-B0B3-17BD2DB6F9A5}" type="slidenum">
              <a:rPr lang="tr-TR" smtClean="0"/>
              <a:t>‹#›</a:t>
            </a:fld>
            <a:endParaRPr lang="tr-TR"/>
          </a:p>
        </p:txBody>
      </p:sp>
    </p:spTree>
    <p:extLst>
      <p:ext uri="{BB962C8B-B14F-4D97-AF65-F5344CB8AC3E}">
        <p14:creationId xmlns:p14="http://schemas.microsoft.com/office/powerpoint/2010/main" val="2751155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90547201-B9E4-4F18-B0B3-17BD2DB6F9A5}" type="slidenum">
              <a:rPr lang="tr-TR" smtClean="0"/>
              <a:t>9</a:t>
            </a:fld>
            <a:endParaRPr lang="tr-TR"/>
          </a:p>
        </p:txBody>
      </p:sp>
    </p:spTree>
    <p:extLst>
      <p:ext uri="{BB962C8B-B14F-4D97-AF65-F5344CB8AC3E}">
        <p14:creationId xmlns:p14="http://schemas.microsoft.com/office/powerpoint/2010/main" val="1555745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90547201-B9E4-4F18-B0B3-17BD2DB6F9A5}" type="slidenum">
              <a:rPr lang="tr-TR" smtClean="0"/>
              <a:t>10</a:t>
            </a:fld>
            <a:endParaRPr lang="tr-TR"/>
          </a:p>
        </p:txBody>
      </p:sp>
    </p:spTree>
    <p:extLst>
      <p:ext uri="{BB962C8B-B14F-4D97-AF65-F5344CB8AC3E}">
        <p14:creationId xmlns:p14="http://schemas.microsoft.com/office/powerpoint/2010/main" val="158076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49497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01319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66335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508198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568854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86637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1128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97540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426333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69180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AB84927-B6BA-4192-869D-7848A4AF649E}" type="datetimeFigureOut">
              <a:rPr lang="tr-TR" smtClean="0"/>
              <a:t>16.04.2025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95095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B84927-B6BA-4192-869D-7848A4AF649E}" type="datetimeFigureOut">
              <a:rPr lang="tr-TR" smtClean="0"/>
              <a:t>16.04.2025</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321EEA-C44A-47D5-8ED1-2E5320C992FB}" type="slidenum">
              <a:rPr lang="tr-TR" smtClean="0"/>
              <a:t>‹#›</a:t>
            </a:fld>
            <a:endParaRPr lang="tr-TR" dirty="0"/>
          </a:p>
        </p:txBody>
      </p:sp>
    </p:spTree>
    <p:extLst>
      <p:ext uri="{BB962C8B-B14F-4D97-AF65-F5344CB8AC3E}">
        <p14:creationId xmlns:p14="http://schemas.microsoft.com/office/powerpoint/2010/main" val="65673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sgm.saglik.gov.tr/tr/" TargetMode="External"/><Relationship Id="rId2" Type="http://schemas.openxmlformats.org/officeDocument/2006/relationships/hyperlink" Target="https://www.saglik.gov.tr/" TargetMode="External"/><Relationship Id="rId1" Type="http://schemas.openxmlformats.org/officeDocument/2006/relationships/slideLayout" Target="../slideLayouts/slideLayout2.xml"/><Relationship Id="rId4" Type="http://schemas.openxmlformats.org/officeDocument/2006/relationships/hyperlink" Target="https://asi.saglik.gov.t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81686"/>
            <a:ext cx="9144000" cy="2420352"/>
          </a:xfrm>
        </p:spPr>
        <p:txBody>
          <a:bodyPr/>
          <a:lstStyle/>
          <a:p>
            <a:r>
              <a:rPr lang="tr-TR" b="1" dirty="0"/>
              <a:t>AŞI HAFTASI ETKİNLİKLERİ EĞİTİM SLAYTLARI - 2025</a:t>
            </a:r>
          </a:p>
        </p:txBody>
      </p:sp>
      <p:sp>
        <p:nvSpPr>
          <p:cNvPr id="3" name="Alt Başlık 2"/>
          <p:cNvSpPr>
            <a:spLocks noGrp="1"/>
          </p:cNvSpPr>
          <p:nvPr>
            <p:ph type="subTitle" idx="1"/>
          </p:nvPr>
        </p:nvSpPr>
        <p:spPr/>
        <p:txBody>
          <a:bodyPr/>
          <a:lstStyle/>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7544" y="4278548"/>
            <a:ext cx="2816911" cy="1958503"/>
          </a:xfrm>
          <a:prstGeom prst="rect">
            <a:avLst/>
          </a:prstGeom>
        </p:spPr>
      </p:pic>
    </p:spTree>
    <p:extLst>
      <p:ext uri="{BB962C8B-B14F-4D97-AF65-F5344CB8AC3E}">
        <p14:creationId xmlns:p14="http://schemas.microsoft.com/office/powerpoint/2010/main" val="954426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AŞI TAKVİMİMİZ</a:t>
            </a:r>
          </a:p>
        </p:txBody>
      </p:sp>
      <p:sp>
        <p:nvSpPr>
          <p:cNvPr id="3" name="İçerik Yer Tutucusu 2"/>
          <p:cNvSpPr>
            <a:spLocks noGrp="1"/>
          </p:cNvSpPr>
          <p:nvPr>
            <p:ph idx="1"/>
          </p:nvPr>
        </p:nvSpPr>
        <p:spPr/>
        <p:txBody>
          <a:bodyPr>
            <a:normAutofit/>
          </a:bodyPr>
          <a:lstStyle/>
          <a:p>
            <a:pPr>
              <a:lnSpc>
                <a:spcPct val="150000"/>
              </a:lnSpc>
            </a:pPr>
            <a:r>
              <a:rPr lang="tr-TR" dirty="0"/>
              <a:t> Ülkemizde çocukluk dönemi aşı takviminde </a:t>
            </a:r>
            <a:r>
              <a:rPr lang="tr-TR" b="1" dirty="0"/>
              <a:t>13 hastalığa karşı </a:t>
            </a:r>
            <a:r>
              <a:rPr lang="tr-TR" dirty="0"/>
              <a:t>rutin aşılama uygulaması yapılmaktadır. </a:t>
            </a:r>
          </a:p>
          <a:p>
            <a:pPr>
              <a:lnSpc>
                <a:spcPct val="150000"/>
              </a:lnSpc>
            </a:pPr>
            <a:r>
              <a:rPr lang="tr-TR" dirty="0"/>
              <a:t>Nisan 2025 itibariyle 6 bileşenli karma aşı (difteri, boğmaca, tetanos, çocuk felci, H. </a:t>
            </a:r>
            <a:r>
              <a:rPr lang="tr-TR" dirty="0" err="1"/>
              <a:t>influenza</a:t>
            </a:r>
            <a:r>
              <a:rPr lang="tr-TR" dirty="0"/>
              <a:t> tip b, hepatit B) uygulamasına geçilmiştir.</a:t>
            </a:r>
          </a:p>
          <a:p>
            <a:pPr>
              <a:lnSpc>
                <a:spcPct val="150000"/>
              </a:lnSpc>
            </a:pPr>
            <a:r>
              <a:rPr lang="tr-TR" dirty="0"/>
              <a:t>Erişkin aşı şemasına da 2 Nisan 2025 itibariyle gebeler için </a:t>
            </a:r>
            <a:r>
              <a:rPr lang="tr-TR" dirty="0" err="1"/>
              <a:t>Tdab</a:t>
            </a:r>
            <a:r>
              <a:rPr lang="tr-TR" dirty="0"/>
              <a:t> (tetanos, difteri, asellüler boğmaca) aşısı eklenmiştir.</a:t>
            </a:r>
          </a:p>
        </p:txBody>
      </p:sp>
    </p:spTree>
    <p:extLst>
      <p:ext uri="{BB962C8B-B14F-4D97-AF65-F5344CB8AC3E}">
        <p14:creationId xmlns:p14="http://schemas.microsoft.com/office/powerpoint/2010/main" val="8094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AŞI SONRASI İSTENMEYEN ETKİLER (ASİE) NELERDİR?</a:t>
            </a:r>
          </a:p>
        </p:txBody>
      </p:sp>
      <p:sp>
        <p:nvSpPr>
          <p:cNvPr id="3" name="İçerik Yer Tutucusu 2"/>
          <p:cNvSpPr>
            <a:spLocks noGrp="1"/>
          </p:cNvSpPr>
          <p:nvPr>
            <p:ph idx="1"/>
          </p:nvPr>
        </p:nvSpPr>
        <p:spPr>
          <a:xfrm>
            <a:off x="838200" y="1690688"/>
            <a:ext cx="8404274" cy="4802187"/>
          </a:xfrm>
        </p:spPr>
        <p:txBody>
          <a:bodyPr>
            <a:normAutofit fontScale="77500" lnSpcReduction="20000"/>
          </a:bodyPr>
          <a:lstStyle/>
          <a:p>
            <a:pPr>
              <a:lnSpc>
                <a:spcPct val="150000"/>
              </a:lnSpc>
            </a:pPr>
            <a:r>
              <a:rPr lang="tr-TR" dirty="0"/>
              <a:t> Aşılar da ilaçlar gibi tıbbi ürünlerdir ve çoğu tıbbi üründe olduğu gibi yan etkileri olabilir.  </a:t>
            </a:r>
          </a:p>
          <a:p>
            <a:pPr>
              <a:lnSpc>
                <a:spcPct val="150000"/>
              </a:lnSpc>
            </a:pPr>
            <a:r>
              <a:rPr lang="tr-TR" dirty="0"/>
              <a:t> Aşı sonrası gelişen istenmeyen etkilerden hafif yan etkiler daha sıktır ve çok nadiren de olsa ciddi yan etkiler görülebilir. </a:t>
            </a:r>
          </a:p>
          <a:p>
            <a:pPr>
              <a:lnSpc>
                <a:spcPct val="150000"/>
              </a:lnSpc>
            </a:pPr>
            <a:r>
              <a:rPr lang="tr-TR" dirty="0"/>
              <a:t> Genellikle enjeksiyon yerinde ağrı, şişlik ve kızarıklık, hafif ateş, baş ağrısı ve halsizlik gibi kendiliğinden düzelen kısa süreli hafif yan etkilerle karşılaşılabilir. Genellikle bu şikayetler kendiliğinden geçer veya ateş düşürücü, sıvı alımı vb. basit önemlerle giderilebilir.</a:t>
            </a:r>
          </a:p>
          <a:p>
            <a:pPr>
              <a:lnSpc>
                <a:spcPct val="150000"/>
              </a:lnSpc>
            </a:pPr>
            <a:r>
              <a:rPr lang="tr-TR" dirty="0"/>
              <a:t>Ülkemizde aşı sonrası istenmeyen etkiler, Bakanlığımız tarafından takip edilmektedir. </a:t>
            </a:r>
          </a:p>
        </p:txBody>
      </p:sp>
      <p:pic>
        <p:nvPicPr>
          <p:cNvPr id="4" name="Resim 3"/>
          <p:cNvPicPr>
            <a:picLocks noChangeAspect="1"/>
          </p:cNvPicPr>
          <p:nvPr/>
        </p:nvPicPr>
        <p:blipFill>
          <a:blip r:embed="rId2"/>
          <a:stretch>
            <a:fillRect/>
          </a:stretch>
        </p:blipFill>
        <p:spPr>
          <a:xfrm>
            <a:off x="9623220" y="1558154"/>
            <a:ext cx="2193210" cy="4934721"/>
          </a:xfrm>
          <a:prstGeom prst="rect">
            <a:avLst/>
          </a:prstGeom>
        </p:spPr>
      </p:pic>
    </p:spTree>
    <p:extLst>
      <p:ext uri="{BB962C8B-B14F-4D97-AF65-F5344CB8AC3E}">
        <p14:creationId xmlns:p14="http://schemas.microsoft.com/office/powerpoint/2010/main" val="1050858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5125"/>
            <a:ext cx="10515600" cy="5811838"/>
          </a:xfrm>
        </p:spPr>
        <p:txBody>
          <a:bodyPr anchor="ctr">
            <a:normAutofit/>
          </a:bodyPr>
          <a:lstStyle/>
          <a:p>
            <a:pPr marL="0" indent="0" algn="ctr">
              <a:buNone/>
            </a:pPr>
            <a:r>
              <a:rPr lang="tr-TR" sz="3200" dirty="0"/>
              <a:t>Unutulmamalıdır ki; </a:t>
            </a:r>
          </a:p>
          <a:p>
            <a:pPr marL="0" indent="0" algn="ctr">
              <a:lnSpc>
                <a:spcPct val="150000"/>
              </a:lnSpc>
              <a:buNone/>
            </a:pPr>
            <a:r>
              <a:rPr lang="tr-TR" sz="3200" dirty="0"/>
              <a:t>Aşı ile önlenebilen bir hastalığa yakalanma ve bu nedenle engelli kalma ve hayatını kaybetme olasılığı, aşı sonrasında istenmeyen etki ortaya çıkma olasılığından çok daha yüksektir. </a:t>
            </a:r>
          </a:p>
        </p:txBody>
      </p:sp>
    </p:spTree>
    <p:extLst>
      <p:ext uri="{BB962C8B-B14F-4D97-AF65-F5344CB8AC3E}">
        <p14:creationId xmlns:p14="http://schemas.microsoft.com/office/powerpoint/2010/main" val="1768626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AŞILAR ÜCRETLİ MİDİR?</a:t>
            </a:r>
          </a:p>
        </p:txBody>
      </p:sp>
      <p:sp>
        <p:nvSpPr>
          <p:cNvPr id="6" name="İçerik Yer Tutucusu 5"/>
          <p:cNvSpPr>
            <a:spLocks noGrp="1"/>
          </p:cNvSpPr>
          <p:nvPr>
            <p:ph idx="1"/>
          </p:nvPr>
        </p:nvSpPr>
        <p:spPr>
          <a:xfrm>
            <a:off x="838200" y="570081"/>
            <a:ext cx="10515600" cy="4701785"/>
          </a:xfrm>
        </p:spPr>
        <p:txBody>
          <a:bodyPr anchor="ctr">
            <a:normAutofit/>
          </a:bodyPr>
          <a:lstStyle/>
          <a:p>
            <a:pPr marL="0" indent="0" algn="ctr">
              <a:lnSpc>
                <a:spcPct val="150000"/>
              </a:lnSpc>
              <a:buNone/>
            </a:pPr>
            <a:r>
              <a:rPr lang="tr-TR" dirty="0"/>
              <a:t> </a:t>
            </a:r>
            <a:r>
              <a:rPr lang="tr-TR" sz="3200" dirty="0"/>
              <a:t>Ülkemizde aşı programında yer alan tüm aşı uygulamaları ÜCRETSİZDİR.</a:t>
            </a:r>
          </a:p>
          <a:p>
            <a:pPr marL="0" indent="0">
              <a:lnSpc>
                <a:spcPct val="150000"/>
              </a:lnSpc>
              <a:buNone/>
            </a:pPr>
            <a:r>
              <a:rPr lang="tr-TR" dirty="0"/>
              <a:t> </a:t>
            </a:r>
          </a:p>
        </p:txBody>
      </p:sp>
      <p:pic>
        <p:nvPicPr>
          <p:cNvPr id="3" name="Resim 2"/>
          <p:cNvPicPr>
            <a:picLocks noChangeAspect="1"/>
          </p:cNvPicPr>
          <p:nvPr/>
        </p:nvPicPr>
        <p:blipFill>
          <a:blip r:embed="rId2"/>
          <a:stretch>
            <a:fillRect/>
          </a:stretch>
        </p:blipFill>
        <p:spPr>
          <a:xfrm>
            <a:off x="1537651" y="3446581"/>
            <a:ext cx="9116697" cy="3172268"/>
          </a:xfrm>
          <a:prstGeom prst="rect">
            <a:avLst/>
          </a:prstGeom>
        </p:spPr>
      </p:pic>
    </p:spTree>
    <p:extLst>
      <p:ext uri="{BB962C8B-B14F-4D97-AF65-F5344CB8AC3E}">
        <p14:creationId xmlns:p14="http://schemas.microsoft.com/office/powerpoint/2010/main" val="97592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5125"/>
            <a:ext cx="10515600" cy="5811838"/>
          </a:xfrm>
        </p:spPr>
        <p:txBody>
          <a:bodyPr anchor="ctr"/>
          <a:lstStyle/>
          <a:p>
            <a:pPr marL="0" indent="0" algn="ctr">
              <a:lnSpc>
                <a:spcPct val="150000"/>
              </a:lnSpc>
              <a:buNone/>
            </a:pPr>
            <a:r>
              <a:rPr lang="tr-TR" dirty="0"/>
              <a:t> </a:t>
            </a:r>
            <a:r>
              <a:rPr lang="tr-TR" sz="3600" dirty="0"/>
              <a:t>Aşılama her çocuk için yaşamsaldır.</a:t>
            </a:r>
          </a:p>
          <a:p>
            <a:pPr marL="0" indent="0" algn="ctr">
              <a:lnSpc>
                <a:spcPct val="150000"/>
              </a:lnSpc>
              <a:buNone/>
            </a:pPr>
            <a:r>
              <a:rPr lang="tr-TR" sz="3600" dirty="0"/>
              <a:t> Her çocuğun sağlıklı yaşama hakkı vardır.</a:t>
            </a:r>
          </a:p>
          <a:p>
            <a:pPr marL="0" indent="0" algn="ctr">
              <a:lnSpc>
                <a:spcPct val="150000"/>
              </a:lnSpc>
              <a:buNone/>
            </a:pPr>
            <a:r>
              <a:rPr lang="tr-TR" sz="3600" dirty="0"/>
              <a:t> Çocuklarını aşılatmak ebeveynlerin en önemli sorumluluklarından biridir. </a:t>
            </a:r>
          </a:p>
        </p:txBody>
      </p:sp>
    </p:spTree>
    <p:extLst>
      <p:ext uri="{BB962C8B-B14F-4D97-AF65-F5344CB8AC3E}">
        <p14:creationId xmlns:p14="http://schemas.microsoft.com/office/powerpoint/2010/main" val="186694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rotWithShape="1">
          <a:blip r:embed="rId2"/>
          <a:srcRect r="747" b="14450"/>
          <a:stretch/>
        </p:blipFill>
        <p:spPr>
          <a:xfrm>
            <a:off x="2325949" y="114162"/>
            <a:ext cx="7354106" cy="6629676"/>
          </a:xfrm>
          <a:prstGeom prst="rect">
            <a:avLst/>
          </a:prstGeom>
        </p:spPr>
      </p:pic>
    </p:spTree>
    <p:extLst>
      <p:ext uri="{BB962C8B-B14F-4D97-AF65-F5344CB8AC3E}">
        <p14:creationId xmlns:p14="http://schemas.microsoft.com/office/powerpoint/2010/main" val="3426182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626650"/>
          </a:xfrm>
        </p:spPr>
        <p:txBody>
          <a:bodyPr>
            <a:normAutofit/>
          </a:bodyPr>
          <a:lstStyle/>
          <a:p>
            <a:pPr algn="ctr"/>
            <a:r>
              <a:rPr lang="tr-TR" sz="3600" b="1" dirty="0">
                <a:solidFill>
                  <a:srgbClr val="FF0000"/>
                </a:solidFill>
              </a:rPr>
              <a:t>FAYDALI LİNKLER</a:t>
            </a:r>
          </a:p>
        </p:txBody>
      </p:sp>
      <p:sp>
        <p:nvSpPr>
          <p:cNvPr id="3" name="İçerik Yer Tutucusu 2"/>
          <p:cNvSpPr>
            <a:spLocks noGrp="1"/>
          </p:cNvSpPr>
          <p:nvPr>
            <p:ph idx="1"/>
          </p:nvPr>
        </p:nvSpPr>
        <p:spPr/>
        <p:txBody>
          <a:bodyPr anchor="ctr"/>
          <a:lstStyle/>
          <a:p>
            <a:pPr marL="0" indent="0" algn="ctr">
              <a:lnSpc>
                <a:spcPct val="150000"/>
              </a:lnSpc>
              <a:buNone/>
            </a:pPr>
            <a:r>
              <a:rPr lang="tr-TR" dirty="0">
                <a:hlinkClick r:id="rId2"/>
              </a:rPr>
              <a:t>https://www.saglik.gov.tr/</a:t>
            </a:r>
            <a:endParaRPr lang="tr-TR" dirty="0"/>
          </a:p>
          <a:p>
            <a:pPr marL="0" indent="0" algn="ctr">
              <a:lnSpc>
                <a:spcPct val="150000"/>
              </a:lnSpc>
              <a:buNone/>
            </a:pPr>
            <a:r>
              <a:rPr lang="tr-TR" dirty="0">
                <a:hlinkClick r:id="rId3"/>
              </a:rPr>
              <a:t>https://hsgm.saglik.gov.tr/tr/</a:t>
            </a:r>
            <a:endParaRPr lang="tr-TR" dirty="0"/>
          </a:p>
          <a:p>
            <a:pPr marL="0" indent="0" algn="ctr">
              <a:lnSpc>
                <a:spcPct val="150000"/>
              </a:lnSpc>
              <a:buNone/>
            </a:pPr>
            <a:r>
              <a:rPr lang="tr-TR" dirty="0">
                <a:hlinkClick r:id="rId4"/>
              </a:rPr>
              <a:t>https://asi.saglik.gov.tr/</a:t>
            </a:r>
            <a:endParaRPr lang="tr-TR" dirty="0"/>
          </a:p>
        </p:txBody>
      </p:sp>
    </p:spTree>
    <p:extLst>
      <p:ext uri="{BB962C8B-B14F-4D97-AF65-F5344CB8AC3E}">
        <p14:creationId xmlns:p14="http://schemas.microsoft.com/office/powerpoint/2010/main" val="407441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59247381-C9C5-49A5-87FC-0E582157AA4F}"/>
              </a:ext>
            </a:extLst>
          </p:cNvPr>
          <p:cNvPicPr>
            <a:picLocks noChangeAspect="1"/>
          </p:cNvPicPr>
          <p:nvPr/>
        </p:nvPicPr>
        <p:blipFill>
          <a:blip r:embed="rId2"/>
          <a:stretch>
            <a:fillRect/>
          </a:stretch>
        </p:blipFill>
        <p:spPr>
          <a:xfrm>
            <a:off x="1119771" y="1091953"/>
            <a:ext cx="9897864" cy="4483223"/>
          </a:xfrm>
          <a:prstGeom prst="rect">
            <a:avLst/>
          </a:prstGeom>
        </p:spPr>
      </p:pic>
    </p:spTree>
    <p:extLst>
      <p:ext uri="{BB962C8B-B14F-4D97-AF65-F5344CB8AC3E}">
        <p14:creationId xmlns:p14="http://schemas.microsoft.com/office/powerpoint/2010/main" val="288734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AŞI NEDİR?  </a:t>
            </a:r>
          </a:p>
        </p:txBody>
      </p:sp>
      <p:sp>
        <p:nvSpPr>
          <p:cNvPr id="6" name="İçerik Yer Tutucusu 5"/>
          <p:cNvSpPr>
            <a:spLocks noGrp="1"/>
          </p:cNvSpPr>
          <p:nvPr>
            <p:ph idx="1"/>
          </p:nvPr>
        </p:nvSpPr>
        <p:spPr>
          <a:xfrm>
            <a:off x="862625" y="1690688"/>
            <a:ext cx="5872089" cy="4476701"/>
          </a:xfrm>
        </p:spPr>
        <p:txBody>
          <a:bodyPr anchor="ctr">
            <a:normAutofit/>
          </a:bodyPr>
          <a:lstStyle/>
          <a:p>
            <a:pPr marL="0" indent="0" algn="ctr">
              <a:lnSpc>
                <a:spcPct val="150000"/>
              </a:lnSpc>
              <a:buNone/>
            </a:pPr>
            <a:r>
              <a:rPr lang="tr-TR" sz="3200" dirty="0"/>
              <a:t>   Aşılar, insanları hastalıklardan ve hastalıkların neden olabileceği sonuçlardan koruyabilmek için uygulanan biyolojik ürünlerdir.</a:t>
            </a:r>
          </a:p>
        </p:txBody>
      </p:sp>
      <p:pic>
        <p:nvPicPr>
          <p:cNvPr id="3" name="Resim 2">
            <a:extLst>
              <a:ext uri="{FF2B5EF4-FFF2-40B4-BE49-F238E27FC236}">
                <a16:creationId xmlns:a16="http://schemas.microsoft.com/office/drawing/2014/main" id="{788EE169-5A16-4F40-9AEC-3187EFF5877A}"/>
              </a:ext>
            </a:extLst>
          </p:cNvPr>
          <p:cNvPicPr>
            <a:picLocks noChangeAspect="1"/>
          </p:cNvPicPr>
          <p:nvPr/>
        </p:nvPicPr>
        <p:blipFill>
          <a:blip r:embed="rId2"/>
          <a:stretch>
            <a:fillRect/>
          </a:stretch>
        </p:blipFill>
        <p:spPr>
          <a:xfrm>
            <a:off x="6734714" y="2022459"/>
            <a:ext cx="4619086" cy="3258105"/>
          </a:xfrm>
          <a:prstGeom prst="rect">
            <a:avLst/>
          </a:prstGeom>
        </p:spPr>
      </p:pic>
    </p:spTree>
    <p:extLst>
      <p:ext uri="{BB962C8B-B14F-4D97-AF65-F5344CB8AC3E}">
        <p14:creationId xmlns:p14="http://schemas.microsoft.com/office/powerpoint/2010/main" val="4286832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AŞILAR NASIL ETKİ EDER? </a:t>
            </a:r>
          </a:p>
        </p:txBody>
      </p:sp>
      <p:sp>
        <p:nvSpPr>
          <p:cNvPr id="6" name="İçerik Yer Tutucusu 5"/>
          <p:cNvSpPr>
            <a:spLocks noGrp="1"/>
          </p:cNvSpPr>
          <p:nvPr>
            <p:ph idx="1"/>
          </p:nvPr>
        </p:nvSpPr>
        <p:spPr>
          <a:xfrm>
            <a:off x="838200" y="1825625"/>
            <a:ext cx="10515600" cy="4667250"/>
          </a:xfrm>
        </p:spPr>
        <p:txBody>
          <a:bodyPr>
            <a:normAutofit fontScale="92500"/>
          </a:bodyPr>
          <a:lstStyle/>
          <a:p>
            <a:pPr>
              <a:lnSpc>
                <a:spcPct val="150000"/>
              </a:lnSpc>
            </a:pPr>
            <a:r>
              <a:rPr lang="tr-TR" dirty="0"/>
              <a:t> Aşılar; insanlarda ve hayvanlarda hastalık oluşturma yeteneğine sahip virüs ve bakteri gibi mikropların hastalık yapma özellikleri ortadan kaldırılarak geliştirilir. </a:t>
            </a:r>
          </a:p>
          <a:p>
            <a:pPr>
              <a:lnSpc>
                <a:spcPct val="150000"/>
              </a:lnSpc>
            </a:pPr>
            <a:r>
              <a:rPr lang="tr-TR" dirty="0"/>
              <a:t> Aşı uygulandığında, bağışıklık sistemimiz bu mikrobu tanır ve ona karşı savunma geliştirir.</a:t>
            </a:r>
          </a:p>
          <a:p>
            <a:pPr>
              <a:lnSpc>
                <a:spcPct val="150000"/>
              </a:lnSpc>
            </a:pPr>
            <a:r>
              <a:rPr lang="tr-TR" dirty="0"/>
              <a:t> Böylece, vücudumuz gerçek mikropla karşılaşıldığında bağışıklık sistemimiz mikrobu tanır, savaşır ve böylece kişi hastalığa yakalanmaz veya hafif geçirir. </a:t>
            </a:r>
          </a:p>
        </p:txBody>
      </p:sp>
    </p:spTree>
    <p:extLst>
      <p:ext uri="{BB962C8B-B14F-4D97-AF65-F5344CB8AC3E}">
        <p14:creationId xmlns:p14="http://schemas.microsoft.com/office/powerpoint/2010/main" val="428603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AŞILAR GÜVENLİ MİDİR?</a:t>
            </a:r>
          </a:p>
        </p:txBody>
      </p:sp>
      <p:sp>
        <p:nvSpPr>
          <p:cNvPr id="6" name="İçerik Yer Tutucusu 5"/>
          <p:cNvSpPr>
            <a:spLocks noGrp="1"/>
          </p:cNvSpPr>
          <p:nvPr>
            <p:ph idx="1"/>
          </p:nvPr>
        </p:nvSpPr>
        <p:spPr>
          <a:xfrm>
            <a:off x="3165231" y="1572405"/>
            <a:ext cx="8906022" cy="5032377"/>
          </a:xfrm>
        </p:spPr>
        <p:txBody>
          <a:bodyPr>
            <a:normAutofit/>
          </a:bodyPr>
          <a:lstStyle/>
          <a:p>
            <a:pPr>
              <a:lnSpc>
                <a:spcPct val="150000"/>
              </a:lnSpc>
            </a:pPr>
            <a:r>
              <a:rPr lang="tr-TR" dirty="0"/>
              <a:t> Aşılar geliştirilirken uzun bilimsel araştırmalar ve testlerden geçirilir. </a:t>
            </a:r>
          </a:p>
          <a:p>
            <a:pPr>
              <a:lnSpc>
                <a:spcPct val="150000"/>
              </a:lnSpc>
            </a:pPr>
            <a:r>
              <a:rPr lang="tr-TR" dirty="0"/>
              <a:t>Güvenli olan ürünler aşı özelliğini kazanır ve kullanım ruhsatı alır. </a:t>
            </a:r>
          </a:p>
          <a:p>
            <a:pPr>
              <a:lnSpc>
                <a:spcPct val="150000"/>
              </a:lnSpc>
            </a:pPr>
            <a:r>
              <a:rPr lang="tr-TR" dirty="0"/>
              <a:t>Ayrıca üretilen her bir seri ürüne, kullanıma sunulmadan önce güvenlilik ve etkililik testleri tekrar uygulanır.</a:t>
            </a:r>
          </a:p>
          <a:p>
            <a:pPr>
              <a:lnSpc>
                <a:spcPct val="150000"/>
              </a:lnSpc>
            </a:pPr>
            <a:r>
              <a:rPr lang="tr-TR" dirty="0"/>
              <a:t>Sonuç olarak, kullanılan aşılar güvenlidir.</a:t>
            </a:r>
          </a:p>
        </p:txBody>
      </p:sp>
      <p:pic>
        <p:nvPicPr>
          <p:cNvPr id="5" name="Resim 4">
            <a:extLst>
              <a:ext uri="{FF2B5EF4-FFF2-40B4-BE49-F238E27FC236}">
                <a16:creationId xmlns:a16="http://schemas.microsoft.com/office/drawing/2014/main" id="{70F21760-9721-435B-81FB-C9142236F58C}"/>
              </a:ext>
            </a:extLst>
          </p:cNvPr>
          <p:cNvPicPr>
            <a:picLocks noChangeAspect="1"/>
          </p:cNvPicPr>
          <p:nvPr/>
        </p:nvPicPr>
        <p:blipFill rotWithShape="1">
          <a:blip r:embed="rId2">
            <a:extLst>
              <a:ext uri="{28A0092B-C50C-407E-A947-70E740481C1C}">
                <a14:useLocalDpi xmlns:a14="http://schemas.microsoft.com/office/drawing/2010/main" val="0"/>
              </a:ext>
            </a:extLst>
          </a:blip>
          <a:srcRect l="-1" t="26621" r="477"/>
          <a:stretch/>
        </p:blipFill>
        <p:spPr>
          <a:xfrm>
            <a:off x="93006" y="1802295"/>
            <a:ext cx="3072225" cy="4268581"/>
          </a:xfrm>
          <a:prstGeom prst="rect">
            <a:avLst/>
          </a:prstGeom>
        </p:spPr>
      </p:pic>
    </p:spTree>
    <p:extLst>
      <p:ext uri="{BB962C8B-B14F-4D97-AF65-F5344CB8AC3E}">
        <p14:creationId xmlns:p14="http://schemas.microsoft.com/office/powerpoint/2010/main" val="1534239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NEDEN AŞI OLMALIYIZ?</a:t>
            </a:r>
          </a:p>
        </p:txBody>
      </p:sp>
      <p:sp>
        <p:nvSpPr>
          <p:cNvPr id="6" name="İçerik Yer Tutucusu 5"/>
          <p:cNvSpPr>
            <a:spLocks noGrp="1"/>
          </p:cNvSpPr>
          <p:nvPr>
            <p:ph idx="1"/>
          </p:nvPr>
        </p:nvSpPr>
        <p:spPr>
          <a:xfrm>
            <a:off x="838200" y="1825625"/>
            <a:ext cx="10515600" cy="4378228"/>
          </a:xfrm>
        </p:spPr>
        <p:txBody>
          <a:bodyPr>
            <a:normAutofit/>
          </a:bodyPr>
          <a:lstStyle/>
          <a:p>
            <a:pPr>
              <a:lnSpc>
                <a:spcPct val="150000"/>
              </a:lnSpc>
            </a:pPr>
            <a:r>
              <a:rPr lang="tr-TR" dirty="0"/>
              <a:t> Aşı ile önlenebilir hastalıklar, aşılama yoluyla engellenebilir.</a:t>
            </a:r>
          </a:p>
          <a:p>
            <a:pPr>
              <a:lnSpc>
                <a:spcPct val="150000"/>
              </a:lnSpc>
            </a:pPr>
            <a:r>
              <a:rPr lang="tr-TR" dirty="0"/>
              <a:t>Bağışıklama, aşıyla önlenebilir hastalıkların ve ölümlerin önlenmesi açısından en önemli toplum sağlığı müdahaleleri arasında yer almaktadır.</a:t>
            </a:r>
          </a:p>
          <a:p>
            <a:pPr>
              <a:lnSpc>
                <a:spcPct val="150000"/>
              </a:lnSpc>
            </a:pPr>
            <a:r>
              <a:rPr lang="tr-TR" dirty="0"/>
              <a:t> Aşılanarak bağışık hale gelmiş bireylerin oluşturduğu toplumlarda hastalıklar ve salgınlar görülmez. </a:t>
            </a:r>
          </a:p>
        </p:txBody>
      </p:sp>
    </p:spTree>
    <p:extLst>
      <p:ext uri="{BB962C8B-B14F-4D97-AF65-F5344CB8AC3E}">
        <p14:creationId xmlns:p14="http://schemas.microsoft.com/office/powerpoint/2010/main" val="3961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NEDEN AŞI OLMALIYIZ?</a:t>
            </a:r>
          </a:p>
        </p:txBody>
      </p:sp>
      <p:sp>
        <p:nvSpPr>
          <p:cNvPr id="6" name="İçerik Yer Tutucusu 5"/>
          <p:cNvSpPr>
            <a:spLocks noGrp="1"/>
          </p:cNvSpPr>
          <p:nvPr>
            <p:ph idx="1"/>
          </p:nvPr>
        </p:nvSpPr>
        <p:spPr>
          <a:xfrm>
            <a:off x="838200" y="1825625"/>
            <a:ext cx="10515600" cy="4462634"/>
          </a:xfrm>
        </p:spPr>
        <p:txBody>
          <a:bodyPr>
            <a:normAutofit fontScale="92500" lnSpcReduction="20000"/>
          </a:bodyPr>
          <a:lstStyle/>
          <a:p>
            <a:pPr>
              <a:lnSpc>
                <a:spcPct val="150000"/>
              </a:lnSpc>
            </a:pPr>
            <a:r>
              <a:rPr lang="tr-TR" dirty="0"/>
              <a:t> Dünya çapında halen her yıl yüzbinlerce insan aşı ile önlenebilir hastalıklar yüzünden hayatını kaybetmektedir. Ancak aşılama ile bu ölümler engellenebilir.</a:t>
            </a:r>
          </a:p>
          <a:p>
            <a:pPr>
              <a:lnSpc>
                <a:spcPct val="150000"/>
              </a:lnSpc>
            </a:pPr>
            <a:r>
              <a:rPr lang="tr-TR" dirty="0"/>
              <a:t> Bu hastalıkların birçoğu aşılama programımız sayesinde ülkemizde hiç görülmüyor ya da nadir görülüyor. </a:t>
            </a:r>
          </a:p>
          <a:p>
            <a:pPr>
              <a:lnSpc>
                <a:spcPct val="150000"/>
              </a:lnSpc>
            </a:pPr>
            <a:r>
              <a:rPr lang="tr-TR" dirty="0"/>
              <a:t> Aşı ile önlenebilir bir hastalığa karşı aşı yapılmaması, çocukların ve yetişkinlerin hastalanmasına, engellilik haline ve hatta ölmesine neden olabilir.</a:t>
            </a:r>
          </a:p>
        </p:txBody>
      </p:sp>
    </p:spTree>
    <p:extLst>
      <p:ext uri="{BB962C8B-B14F-4D97-AF65-F5344CB8AC3E}">
        <p14:creationId xmlns:p14="http://schemas.microsoft.com/office/powerpoint/2010/main" val="4232377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1" y="42862"/>
            <a:ext cx="10515600" cy="1325563"/>
          </a:xfrm>
        </p:spPr>
        <p:txBody>
          <a:bodyPr>
            <a:normAutofit/>
          </a:bodyPr>
          <a:lstStyle/>
          <a:p>
            <a:pPr algn="ctr"/>
            <a:r>
              <a:rPr lang="tr-TR" sz="3600" b="1" dirty="0">
                <a:solidFill>
                  <a:srgbClr val="FF0000"/>
                </a:solidFill>
              </a:rPr>
              <a:t>AŞILAR HANGİ HASTALIKLARDAN KORUR?</a:t>
            </a:r>
          </a:p>
        </p:txBody>
      </p:sp>
      <p:sp>
        <p:nvSpPr>
          <p:cNvPr id="6" name="İçerik Yer Tutucusu 5"/>
          <p:cNvSpPr>
            <a:spLocks noGrp="1"/>
          </p:cNvSpPr>
          <p:nvPr>
            <p:ph sz="half" idx="1"/>
          </p:nvPr>
        </p:nvSpPr>
        <p:spPr>
          <a:xfrm>
            <a:off x="838201" y="1368425"/>
            <a:ext cx="5181600" cy="4351338"/>
          </a:xfrm>
        </p:spPr>
        <p:txBody>
          <a:bodyPr>
            <a:noAutofit/>
          </a:bodyPr>
          <a:lstStyle/>
          <a:p>
            <a:pPr>
              <a:lnSpc>
                <a:spcPct val="100000"/>
              </a:lnSpc>
            </a:pPr>
            <a:r>
              <a:rPr lang="tr-TR" dirty="0"/>
              <a:t>Difteri</a:t>
            </a:r>
          </a:p>
          <a:p>
            <a:pPr>
              <a:lnSpc>
                <a:spcPct val="100000"/>
              </a:lnSpc>
            </a:pPr>
            <a:r>
              <a:rPr lang="tr-TR" dirty="0"/>
              <a:t>Boğmaca</a:t>
            </a:r>
          </a:p>
          <a:p>
            <a:pPr>
              <a:lnSpc>
                <a:spcPct val="100000"/>
              </a:lnSpc>
            </a:pPr>
            <a:r>
              <a:rPr lang="tr-TR" dirty="0"/>
              <a:t>Tetanos</a:t>
            </a:r>
          </a:p>
          <a:p>
            <a:pPr>
              <a:lnSpc>
                <a:spcPct val="100000"/>
              </a:lnSpc>
            </a:pPr>
            <a:r>
              <a:rPr lang="tr-TR" dirty="0"/>
              <a:t>Kızamık</a:t>
            </a:r>
          </a:p>
          <a:p>
            <a:pPr>
              <a:lnSpc>
                <a:spcPct val="100000"/>
              </a:lnSpc>
            </a:pPr>
            <a:r>
              <a:rPr lang="tr-TR" dirty="0"/>
              <a:t>Kızamıkçık</a:t>
            </a:r>
          </a:p>
          <a:p>
            <a:pPr>
              <a:lnSpc>
                <a:spcPct val="100000"/>
              </a:lnSpc>
            </a:pPr>
            <a:r>
              <a:rPr lang="tr-TR" dirty="0"/>
              <a:t>Kabakulak</a:t>
            </a:r>
          </a:p>
          <a:p>
            <a:pPr>
              <a:lnSpc>
                <a:spcPct val="100000"/>
              </a:lnSpc>
            </a:pPr>
            <a:r>
              <a:rPr lang="tr-TR" dirty="0"/>
              <a:t>Çocuk Felci </a:t>
            </a:r>
          </a:p>
          <a:p>
            <a:pPr>
              <a:lnSpc>
                <a:spcPct val="100000"/>
              </a:lnSpc>
            </a:pPr>
            <a:r>
              <a:rPr lang="tr-TR" dirty="0"/>
              <a:t>Verem (Tüberküloz) </a:t>
            </a:r>
          </a:p>
          <a:p>
            <a:pPr>
              <a:lnSpc>
                <a:spcPct val="100000"/>
              </a:lnSpc>
            </a:pPr>
            <a:r>
              <a:rPr lang="tr-TR" dirty="0"/>
              <a:t>Hepatit B Hastalığı</a:t>
            </a:r>
          </a:p>
          <a:p>
            <a:pPr>
              <a:lnSpc>
                <a:spcPct val="100000"/>
              </a:lnSpc>
            </a:pPr>
            <a:endParaRPr lang="tr-TR" dirty="0"/>
          </a:p>
          <a:p>
            <a:pPr>
              <a:lnSpc>
                <a:spcPct val="100000"/>
              </a:lnSpc>
            </a:pPr>
            <a:endParaRPr lang="tr-TR" dirty="0"/>
          </a:p>
        </p:txBody>
      </p:sp>
      <p:sp>
        <p:nvSpPr>
          <p:cNvPr id="5" name="İçerik Yer Tutucusu 4"/>
          <p:cNvSpPr>
            <a:spLocks noGrp="1"/>
          </p:cNvSpPr>
          <p:nvPr>
            <p:ph sz="half" idx="2"/>
          </p:nvPr>
        </p:nvSpPr>
        <p:spPr>
          <a:xfrm>
            <a:off x="6172201" y="1368425"/>
            <a:ext cx="5657850" cy="4667251"/>
          </a:xfrm>
        </p:spPr>
        <p:txBody>
          <a:bodyPr>
            <a:normAutofit lnSpcReduction="10000"/>
          </a:bodyPr>
          <a:lstStyle/>
          <a:p>
            <a:pPr>
              <a:lnSpc>
                <a:spcPct val="100000"/>
              </a:lnSpc>
            </a:pPr>
            <a:r>
              <a:rPr lang="tr-TR" dirty="0"/>
              <a:t>Hepatit A Hastalığı</a:t>
            </a:r>
          </a:p>
          <a:p>
            <a:pPr>
              <a:lnSpc>
                <a:spcPct val="100000"/>
              </a:lnSpc>
            </a:pPr>
            <a:r>
              <a:rPr lang="tr-TR" dirty="0"/>
              <a:t>Suçiçeği</a:t>
            </a:r>
          </a:p>
          <a:p>
            <a:pPr>
              <a:lnSpc>
                <a:spcPct val="120000"/>
              </a:lnSpc>
            </a:pPr>
            <a:r>
              <a:rPr lang="tr-TR" dirty="0" err="1"/>
              <a:t>Hemofilus</a:t>
            </a:r>
            <a:r>
              <a:rPr lang="tr-TR" dirty="0"/>
              <a:t> </a:t>
            </a:r>
            <a:r>
              <a:rPr lang="tr-TR" dirty="0" err="1"/>
              <a:t>İnfluenza</a:t>
            </a:r>
            <a:r>
              <a:rPr lang="tr-TR" dirty="0"/>
              <a:t> Tip b (</a:t>
            </a:r>
            <a:r>
              <a:rPr lang="tr-TR" dirty="0" err="1"/>
              <a:t>Hib</a:t>
            </a:r>
            <a:r>
              <a:rPr lang="tr-TR" dirty="0"/>
              <a:t>) Hastalığı</a:t>
            </a:r>
          </a:p>
          <a:p>
            <a:pPr>
              <a:lnSpc>
                <a:spcPct val="120000"/>
              </a:lnSpc>
            </a:pPr>
            <a:r>
              <a:rPr lang="tr-TR" dirty="0" err="1"/>
              <a:t>Pnömokokal</a:t>
            </a:r>
            <a:r>
              <a:rPr lang="tr-TR" dirty="0"/>
              <a:t> Hastalık</a:t>
            </a:r>
          </a:p>
          <a:p>
            <a:pPr>
              <a:lnSpc>
                <a:spcPct val="120000"/>
              </a:lnSpc>
            </a:pPr>
            <a:r>
              <a:rPr lang="tr-TR" dirty="0"/>
              <a:t>Kuduz</a:t>
            </a:r>
          </a:p>
          <a:p>
            <a:pPr>
              <a:lnSpc>
                <a:spcPct val="120000"/>
              </a:lnSpc>
            </a:pPr>
            <a:r>
              <a:rPr lang="tr-TR" dirty="0" err="1"/>
              <a:t>Meningokokal</a:t>
            </a:r>
            <a:r>
              <a:rPr lang="tr-TR" dirty="0"/>
              <a:t> Hastalık</a:t>
            </a:r>
          </a:p>
          <a:p>
            <a:pPr>
              <a:lnSpc>
                <a:spcPct val="120000"/>
              </a:lnSpc>
            </a:pPr>
            <a:r>
              <a:rPr lang="tr-TR" dirty="0"/>
              <a:t>Mevsimsel Grip</a:t>
            </a:r>
          </a:p>
        </p:txBody>
      </p:sp>
    </p:spTree>
    <p:extLst>
      <p:ext uri="{BB962C8B-B14F-4D97-AF65-F5344CB8AC3E}">
        <p14:creationId xmlns:p14="http://schemas.microsoft.com/office/powerpoint/2010/main" val="4233063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FF0000"/>
                </a:solidFill>
              </a:rPr>
              <a:t>GÜNCEL AŞI TAKVİMİMİZ</a:t>
            </a:r>
          </a:p>
        </p:txBody>
      </p:sp>
      <p:pic>
        <p:nvPicPr>
          <p:cNvPr id="4" name="İçerik Yer Tutucusu 3">
            <a:extLst>
              <a:ext uri="{FF2B5EF4-FFF2-40B4-BE49-F238E27FC236}">
                <a16:creationId xmlns:a16="http://schemas.microsoft.com/office/drawing/2014/main" id="{0DD79634-B31B-487D-84A3-4B74A4175F8B}"/>
              </a:ext>
            </a:extLst>
          </p:cNvPr>
          <p:cNvPicPr>
            <a:picLocks noGrp="1" noChangeAspect="1"/>
          </p:cNvPicPr>
          <p:nvPr>
            <p:ph idx="1"/>
          </p:nvPr>
        </p:nvPicPr>
        <p:blipFill>
          <a:blip r:embed="rId3"/>
          <a:stretch>
            <a:fillRect/>
          </a:stretch>
        </p:blipFill>
        <p:spPr>
          <a:xfrm>
            <a:off x="314140" y="1538860"/>
            <a:ext cx="11563720" cy="4023740"/>
          </a:xfrm>
          <a:prstGeom prst="rect">
            <a:avLst/>
          </a:prstGeom>
        </p:spPr>
      </p:pic>
    </p:spTree>
    <p:extLst>
      <p:ext uri="{BB962C8B-B14F-4D97-AF65-F5344CB8AC3E}">
        <p14:creationId xmlns:p14="http://schemas.microsoft.com/office/powerpoint/2010/main" val="2682387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566</Words>
  <Application>Microsoft Office PowerPoint</Application>
  <PresentationFormat>Geniş ekran</PresentationFormat>
  <Paragraphs>61</Paragraphs>
  <Slides>16</Slides>
  <Notes>2</Notes>
  <HiddenSlides>1</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AŞI HAFTASI ETKİNLİKLERİ EĞİTİM SLAYTLARI - 2025</vt:lpstr>
      <vt:lpstr>PowerPoint Sunusu</vt:lpstr>
      <vt:lpstr>AŞI NEDİR?  </vt:lpstr>
      <vt:lpstr>AŞILAR NASIL ETKİ EDER? </vt:lpstr>
      <vt:lpstr>AŞILAR GÜVENLİ MİDİR?</vt:lpstr>
      <vt:lpstr>NEDEN AŞI OLMALIYIZ?</vt:lpstr>
      <vt:lpstr>NEDEN AŞI OLMALIYIZ?</vt:lpstr>
      <vt:lpstr>AŞILAR HANGİ HASTALIKLARDAN KORUR?</vt:lpstr>
      <vt:lpstr>GÜNCEL AŞI TAKVİMİMİZ</vt:lpstr>
      <vt:lpstr>AŞI TAKVİMİMİZ</vt:lpstr>
      <vt:lpstr>AŞI SONRASI İSTENMEYEN ETKİLER (ASİE) NELERDİR?</vt:lpstr>
      <vt:lpstr>PowerPoint Sunusu</vt:lpstr>
      <vt:lpstr>AŞILAR ÜCRETLİ MİDİR?</vt:lpstr>
      <vt:lpstr>PowerPoint Sunusu</vt:lpstr>
      <vt:lpstr>PowerPoint Sunusu</vt:lpstr>
      <vt:lpstr>FAYDALI LİNKLER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Elif DEMIRTAS</dc:creator>
  <cp:lastModifiedBy>Kadriye MANAV</cp:lastModifiedBy>
  <cp:revision>83</cp:revision>
  <dcterms:created xsi:type="dcterms:W3CDTF">2025-04-08T06:57:13Z</dcterms:created>
  <dcterms:modified xsi:type="dcterms:W3CDTF">2025-04-16T12:39:12Z</dcterms:modified>
</cp:coreProperties>
</file>